
<file path=[Content_Types].xml><?xml version="1.0" encoding="utf-8"?>
<Types xmlns="http://schemas.openxmlformats.org/package/2006/content-types">
  <Default Extension="xml" ContentType="application/xml"/>
  <Default Extension="jpeg" ContentType="image/jpeg"/>
  <Default Extension="jpg" ContentType="image/jpeg"/>
  <Default Extension="emf" ContentType="image/x-emf"/>
  <Default Extension="rels" ContentType="application/vnd.openxmlformats-package.relationships+xml"/>
  <Default Extension="gif" ContentType="image/gif"/>
  <Default Extension="bin" ContentType="application/vnd.openxmlformats-officedocument.presentationml.printerSettings"/>
  <Default Extension="png" ContentType="image/pn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slides/slide142.xml" ContentType="application/vnd.openxmlformats-officedocument.presentationml.slide+xml"/>
  <Override PartName="/ppt/slides/slide143.xml" ContentType="application/vnd.openxmlformats-officedocument.presentationml.slide+xml"/>
  <Override PartName="/ppt/slides/slide144.xml" ContentType="application/vnd.openxmlformats-officedocument.presentationml.slide+xml"/>
  <Override PartName="/ppt/slides/slide145.xml" ContentType="application/vnd.openxmlformats-officedocument.presentationml.slide+xml"/>
  <Override PartName="/ppt/slides/slide146.xml" ContentType="application/vnd.openxmlformats-officedocument.presentationml.slide+xml"/>
  <Override PartName="/ppt/slides/slide147.xml" ContentType="application/vnd.openxmlformats-officedocument.presentationml.slide+xml"/>
  <Override PartName="/ppt/slides/slide148.xml" ContentType="application/vnd.openxmlformats-officedocument.presentationml.slide+xml"/>
  <Override PartName="/ppt/slides/slide149.xml" ContentType="application/vnd.openxmlformats-officedocument.presentationml.slide+xml"/>
  <Override PartName="/ppt/slides/slide150.xml" ContentType="application/vnd.openxmlformats-officedocument.presentationml.slide+xml"/>
  <Override PartName="/ppt/slides/slide151.xml" ContentType="application/vnd.openxmlformats-officedocument.presentationml.slide+xml"/>
  <Override PartName="/ppt/slides/slide152.xml" ContentType="application/vnd.openxmlformats-officedocument.presentationml.slide+xml"/>
  <Override PartName="/ppt/slides/slide153.xml" ContentType="application/vnd.openxmlformats-officedocument.presentationml.slide+xml"/>
  <Override PartName="/ppt/slides/slide154.xml" ContentType="application/vnd.openxmlformats-officedocument.presentationml.slide+xml"/>
  <Override PartName="/ppt/slides/slide155.xml" ContentType="application/vnd.openxmlformats-officedocument.presentationml.slide+xml"/>
  <Override PartName="/ppt/slides/slide156.xml" ContentType="application/vnd.openxmlformats-officedocument.presentationml.slide+xml"/>
  <Override PartName="/ppt/slides/slide157.xml" ContentType="application/vnd.openxmlformats-officedocument.presentationml.slide+xml"/>
  <Override PartName="/ppt/slides/slide158.xml" ContentType="application/vnd.openxmlformats-officedocument.presentationml.slide+xml"/>
  <Override PartName="/ppt/slides/slide159.xml" ContentType="application/vnd.openxmlformats-officedocument.presentationml.slide+xml"/>
  <Override PartName="/ppt/slides/slide160.xml" ContentType="application/vnd.openxmlformats-officedocument.presentationml.slide+xml"/>
  <Override PartName="/ppt/slides/slide161.xml" ContentType="application/vnd.openxmlformats-officedocument.presentationml.slide+xml"/>
  <Override PartName="/ppt/slides/slide162.xml" ContentType="application/vnd.openxmlformats-officedocument.presentationml.slide+xml"/>
  <Override PartName="/ppt/slides/slide163.xml" ContentType="application/vnd.openxmlformats-officedocument.presentationml.slide+xml"/>
  <Override PartName="/ppt/slides/slide164.xml" ContentType="application/vnd.openxmlformats-officedocument.presentationml.slide+xml"/>
  <Override PartName="/ppt/slides/slide165.xml" ContentType="application/vnd.openxmlformats-officedocument.presentationml.slide+xml"/>
  <Override PartName="/ppt/slides/slide166.xml" ContentType="application/vnd.openxmlformats-officedocument.presentationml.slide+xml"/>
  <Override PartName="/ppt/slides/slide167.xml" ContentType="application/vnd.openxmlformats-officedocument.presentationml.slide+xml"/>
  <Override PartName="/ppt/slides/slide168.xml" ContentType="application/vnd.openxmlformats-officedocument.presentationml.slide+xml"/>
  <Override PartName="/ppt/slides/slide169.xml" ContentType="application/vnd.openxmlformats-officedocument.presentationml.slide+xml"/>
  <Override PartName="/ppt/slides/slide170.xml" ContentType="application/vnd.openxmlformats-officedocument.presentationml.slide+xml"/>
  <Override PartName="/ppt/slides/slide171.xml" ContentType="application/vnd.openxmlformats-officedocument.presentationml.slide+xml"/>
  <Override PartName="/ppt/slides/slide172.xml" ContentType="application/vnd.openxmlformats-officedocument.presentationml.slide+xml"/>
  <Override PartName="/ppt/slides/slide173.xml" ContentType="application/vnd.openxmlformats-officedocument.presentationml.slide+xml"/>
  <Override PartName="/ppt/slides/slide174.xml" ContentType="application/vnd.openxmlformats-officedocument.presentationml.slide+xml"/>
  <Override PartName="/ppt/slides/slide175.xml" ContentType="application/vnd.openxmlformats-officedocument.presentationml.slide+xml"/>
  <Override PartName="/ppt/slides/slide176.xml" ContentType="application/vnd.openxmlformats-officedocument.presentationml.slide+xml"/>
  <Override PartName="/ppt/slides/slide177.xml" ContentType="application/vnd.openxmlformats-officedocument.presentationml.slide+xml"/>
  <Override PartName="/ppt/slides/slide178.xml" ContentType="application/vnd.openxmlformats-officedocument.presentationml.slide+xml"/>
  <Override PartName="/ppt/slides/slide179.xml" ContentType="application/vnd.openxmlformats-officedocument.presentationml.slide+xml"/>
  <Override PartName="/ppt/slides/slide180.xml" ContentType="application/vnd.openxmlformats-officedocument.presentationml.slide+xml"/>
  <Override PartName="/ppt/slides/slide181.xml" ContentType="application/vnd.openxmlformats-officedocument.presentationml.slide+xml"/>
  <Override PartName="/ppt/slides/slide182.xml" ContentType="application/vnd.openxmlformats-officedocument.presentationml.slide+xml"/>
  <Override PartName="/ppt/slides/slide183.xml" ContentType="application/vnd.openxmlformats-officedocument.presentationml.slide+xml"/>
  <Override PartName="/ppt/slides/slide184.xml" ContentType="application/vnd.openxmlformats-officedocument.presentationml.slide+xml"/>
  <Override PartName="/ppt/slides/slide185.xml" ContentType="application/vnd.openxmlformats-officedocument.presentationml.slide+xml"/>
  <Override PartName="/ppt/slides/slide186.xml" ContentType="application/vnd.openxmlformats-officedocument.presentationml.slide+xml"/>
  <Override PartName="/ppt/slides/slide187.xml" ContentType="application/vnd.openxmlformats-officedocument.presentationml.slide+xml"/>
  <Override PartName="/ppt/slides/slide188.xml" ContentType="application/vnd.openxmlformats-officedocument.presentationml.slide+xml"/>
  <Override PartName="/ppt/slides/slide189.xml" ContentType="application/vnd.openxmlformats-officedocument.presentationml.slide+xml"/>
  <Override PartName="/ppt/slides/slide190.xml" ContentType="application/vnd.openxmlformats-officedocument.presentationml.slide+xml"/>
  <Override PartName="/ppt/slides/slide191.xml" ContentType="application/vnd.openxmlformats-officedocument.presentationml.slide+xml"/>
  <Override PartName="/ppt/slides/slide192.xml" ContentType="application/vnd.openxmlformats-officedocument.presentationml.slide+xml"/>
  <Override PartName="/ppt/slides/slide193.xml" ContentType="application/vnd.openxmlformats-officedocument.presentationml.slide+xml"/>
  <Override PartName="/ppt/slides/slide194.xml" ContentType="application/vnd.openxmlformats-officedocument.presentationml.slide+xml"/>
  <Override PartName="/ppt/slides/slide195.xml" ContentType="application/vnd.openxmlformats-officedocument.presentationml.slide+xml"/>
  <Override PartName="/ppt/slides/slide196.xml" ContentType="application/vnd.openxmlformats-officedocument.presentationml.slide+xml"/>
  <Override PartName="/ppt/slides/slide197.xml" ContentType="application/vnd.openxmlformats-officedocument.presentationml.slide+xml"/>
  <Override PartName="/ppt/slides/slide198.xml" ContentType="application/vnd.openxmlformats-officedocument.presentationml.slide+xml"/>
  <Override PartName="/ppt/slides/slide199.xml" ContentType="application/vnd.openxmlformats-officedocument.presentationml.slide+xml"/>
  <Override PartName="/ppt/slides/slide200.xml" ContentType="application/vnd.openxmlformats-officedocument.presentationml.slide+xml"/>
  <Override PartName="/ppt/slides/slide201.xml" ContentType="application/vnd.openxmlformats-officedocument.presentationml.slide+xml"/>
  <Override PartName="/ppt/slides/slide202.xml" ContentType="application/vnd.openxmlformats-officedocument.presentationml.slide+xml"/>
  <Override PartName="/ppt/slides/slide203.xml" ContentType="application/vnd.openxmlformats-officedocument.presentationml.slide+xml"/>
  <Override PartName="/ppt/slides/slide204.xml" ContentType="application/vnd.openxmlformats-officedocument.presentationml.slide+xml"/>
  <Override PartName="/ppt/slides/slide205.xml" ContentType="application/vnd.openxmlformats-officedocument.presentationml.slide+xml"/>
  <Override PartName="/ppt/slides/slide206.xml" ContentType="application/vnd.openxmlformats-officedocument.presentationml.slide+xml"/>
  <Override PartName="/ppt/slides/slide207.xml" ContentType="application/vnd.openxmlformats-officedocument.presentationml.slide+xml"/>
  <Override PartName="/ppt/slides/slide208.xml" ContentType="application/vnd.openxmlformats-officedocument.presentationml.slide+xml"/>
  <Override PartName="/ppt/slides/slide209.xml" ContentType="application/vnd.openxmlformats-officedocument.presentationml.slide+xml"/>
  <Override PartName="/ppt/slides/slide210.xml" ContentType="application/vnd.openxmlformats-officedocument.presentationml.slide+xml"/>
  <Override PartName="/ppt/slides/slide211.xml" ContentType="application/vnd.openxmlformats-officedocument.presentationml.slide+xml"/>
  <Override PartName="/ppt/slides/slide212.xml" ContentType="application/vnd.openxmlformats-officedocument.presentationml.slide+xml"/>
  <Override PartName="/ppt/slides/slide213.xml" ContentType="application/vnd.openxmlformats-officedocument.presentationml.slide+xml"/>
  <Override PartName="/ppt/slides/slide214.xml" ContentType="application/vnd.openxmlformats-officedocument.presentationml.slide+xml"/>
  <Override PartName="/ppt/slides/slide215.xml" ContentType="application/vnd.openxmlformats-officedocument.presentationml.slide+xml"/>
  <Override PartName="/ppt/slides/slide216.xml" ContentType="application/vnd.openxmlformats-officedocument.presentationml.slide+xml"/>
  <Override PartName="/ppt/slides/slide217.xml" ContentType="application/vnd.openxmlformats-officedocument.presentationml.slide+xml"/>
  <Override PartName="/ppt/slides/slide218.xml" ContentType="application/vnd.openxmlformats-officedocument.presentationml.slide+xml"/>
  <Override PartName="/ppt/slides/slide219.xml" ContentType="application/vnd.openxmlformats-officedocument.presentationml.slide+xml"/>
  <Override PartName="/ppt/slides/slide220.xml" ContentType="application/vnd.openxmlformats-officedocument.presentationml.slide+xml"/>
  <Override PartName="/ppt/slides/slide221.xml" ContentType="application/vnd.openxmlformats-officedocument.presentationml.slide+xml"/>
  <Override PartName="/ppt/slides/slide222.xml" ContentType="application/vnd.openxmlformats-officedocument.presentationml.slide+xml"/>
  <Override PartName="/ppt/slides/slide223.xml" ContentType="application/vnd.openxmlformats-officedocument.presentationml.slide+xml"/>
  <Override PartName="/ppt/slides/slide224.xml" ContentType="application/vnd.openxmlformats-officedocument.presentationml.slide+xml"/>
  <Override PartName="/ppt/slides/slide225.xml" ContentType="application/vnd.openxmlformats-officedocument.presentationml.slide+xml"/>
  <Override PartName="/ppt/slides/slide226.xml" ContentType="application/vnd.openxmlformats-officedocument.presentationml.slide+xml"/>
  <Override PartName="/ppt/slides/slide227.xml" ContentType="application/vnd.openxmlformats-officedocument.presentationml.slide+xml"/>
  <Override PartName="/ppt/slides/slide228.xml" ContentType="application/vnd.openxmlformats-officedocument.presentationml.slide+xml"/>
  <Override PartName="/ppt/slides/slide229.xml" ContentType="application/vnd.openxmlformats-officedocument.presentationml.slide+xml"/>
  <Override PartName="/ppt/slides/slide230.xml" ContentType="application/vnd.openxmlformats-officedocument.presentationml.slide+xml"/>
  <Override PartName="/ppt/slides/slide231.xml" ContentType="application/vnd.openxmlformats-officedocument.presentationml.slide+xml"/>
  <Override PartName="/ppt/slides/slide232.xml" ContentType="application/vnd.openxmlformats-officedocument.presentationml.slide+xml"/>
  <Override PartName="/ppt/slides/slide233.xml" ContentType="application/vnd.openxmlformats-officedocument.presentationml.slide+xml"/>
  <Override PartName="/ppt/slides/slide234.xml" ContentType="application/vnd.openxmlformats-officedocument.presentationml.slide+xml"/>
  <Override PartName="/ppt/slides/slide235.xml" ContentType="application/vnd.openxmlformats-officedocument.presentationml.slide+xml"/>
  <Override PartName="/ppt/slides/slide236.xml" ContentType="application/vnd.openxmlformats-officedocument.presentationml.slide+xml"/>
  <Override PartName="/ppt/slides/slide237.xml" ContentType="application/vnd.openxmlformats-officedocument.presentationml.slide+xml"/>
  <Override PartName="/ppt/slides/slide238.xml" ContentType="application/vnd.openxmlformats-officedocument.presentationml.slide+xml"/>
  <Override PartName="/ppt/slides/slide239.xml" ContentType="application/vnd.openxmlformats-officedocument.presentationml.slide+xml"/>
  <Override PartName="/ppt/slides/slide240.xml" ContentType="application/vnd.openxmlformats-officedocument.presentationml.slide+xml"/>
  <Override PartName="/ppt/slides/slide241.xml" ContentType="application/vnd.openxmlformats-officedocument.presentationml.slide+xml"/>
  <Override PartName="/ppt/slides/slide242.xml" ContentType="application/vnd.openxmlformats-officedocument.presentationml.slide+xml"/>
  <Override PartName="/ppt/slides/slide243.xml" ContentType="application/vnd.openxmlformats-officedocument.presentationml.slide+xml"/>
  <Override PartName="/ppt/slides/slide244.xml" ContentType="application/vnd.openxmlformats-officedocument.presentationml.slide+xml"/>
  <Override PartName="/ppt/slides/slide245.xml" ContentType="application/vnd.openxmlformats-officedocument.presentationml.slide+xml"/>
  <Override PartName="/ppt/slides/slide246.xml" ContentType="application/vnd.openxmlformats-officedocument.presentationml.slide+xml"/>
  <Override PartName="/ppt/slides/slide247.xml" ContentType="application/vnd.openxmlformats-officedocument.presentationml.slide+xml"/>
  <Override PartName="/ppt/slides/slide248.xml" ContentType="application/vnd.openxmlformats-officedocument.presentationml.slide+xml"/>
  <Override PartName="/ppt/slides/slide249.xml" ContentType="application/vnd.openxmlformats-officedocument.presentationml.slide+xml"/>
  <Override PartName="/ppt/slides/slide250.xml" ContentType="application/vnd.openxmlformats-officedocument.presentationml.slide+xml"/>
  <Override PartName="/ppt/slides/slide251.xml" ContentType="application/vnd.openxmlformats-officedocument.presentationml.slide+xml"/>
  <Override PartName="/ppt/slides/slide252.xml" ContentType="application/vnd.openxmlformats-officedocument.presentationml.slide+xml"/>
  <Override PartName="/ppt/slides/slide253.xml" ContentType="application/vnd.openxmlformats-officedocument.presentationml.slide+xml"/>
  <Override PartName="/ppt/slides/slide254.xml" ContentType="application/vnd.openxmlformats-officedocument.presentationml.slide+xml"/>
  <Override PartName="/ppt/slides/slide255.xml" ContentType="application/vnd.openxmlformats-officedocument.presentationml.slide+xml"/>
  <Override PartName="/ppt/slides/slide256.xml" ContentType="application/vnd.openxmlformats-officedocument.presentationml.slide+xml"/>
  <Override PartName="/ppt/slides/slide257.xml" ContentType="application/vnd.openxmlformats-officedocument.presentationml.slide+xml"/>
  <Override PartName="/ppt/slides/slide258.xml" ContentType="application/vnd.openxmlformats-officedocument.presentationml.slide+xml"/>
  <Override PartName="/ppt/slides/slide259.xml" ContentType="application/vnd.openxmlformats-officedocument.presentationml.slide+xml"/>
  <Override PartName="/ppt/slides/slide260.xml" ContentType="application/vnd.openxmlformats-officedocument.presentationml.slide+xml"/>
  <Override PartName="/ppt/slides/slide261.xml" ContentType="application/vnd.openxmlformats-officedocument.presentationml.slide+xml"/>
  <Override PartName="/ppt/slides/slide262.xml" ContentType="application/vnd.openxmlformats-officedocument.presentationml.slide+xml"/>
  <Override PartName="/ppt/slides/slide263.xml" ContentType="application/vnd.openxmlformats-officedocument.presentationml.slide+xml"/>
  <Override PartName="/ppt/slides/slide264.xml" ContentType="application/vnd.openxmlformats-officedocument.presentationml.slide+xml"/>
  <Override PartName="/ppt/slides/slide265.xml" ContentType="application/vnd.openxmlformats-officedocument.presentationml.slide+xml"/>
  <Override PartName="/ppt/slides/slide266.xml" ContentType="application/vnd.openxmlformats-officedocument.presentationml.slide+xml"/>
  <Override PartName="/ppt/slides/slide267.xml" ContentType="application/vnd.openxmlformats-officedocument.presentationml.slide+xml"/>
  <Override PartName="/ppt/slides/slide268.xml" ContentType="application/vnd.openxmlformats-officedocument.presentationml.slide+xml"/>
  <Override PartName="/ppt/slides/slide269.xml" ContentType="application/vnd.openxmlformats-officedocument.presentationml.slide+xml"/>
  <Override PartName="/ppt/slides/slide270.xml" ContentType="application/vnd.openxmlformats-officedocument.presentationml.slide+xml"/>
  <Override PartName="/ppt/slides/slide271.xml" ContentType="application/vnd.openxmlformats-officedocument.presentationml.slide+xml"/>
  <Override PartName="/ppt/slides/slide272.xml" ContentType="application/vnd.openxmlformats-officedocument.presentationml.slide+xml"/>
  <Override PartName="/ppt/slides/slide273.xml" ContentType="application/vnd.openxmlformats-officedocument.presentationml.slide+xml"/>
  <Override PartName="/ppt/slides/slide274.xml" ContentType="application/vnd.openxmlformats-officedocument.presentationml.slide+xml"/>
  <Override PartName="/ppt/slides/slide275.xml" ContentType="application/vnd.openxmlformats-officedocument.presentationml.slide+xml"/>
  <Override PartName="/ppt/slides/slide276.xml" ContentType="application/vnd.openxmlformats-officedocument.presentationml.slide+xml"/>
  <Override PartName="/ppt/slides/slide277.xml" ContentType="application/vnd.openxmlformats-officedocument.presentationml.slide+xml"/>
  <Override PartName="/ppt/slides/slide278.xml" ContentType="application/vnd.openxmlformats-officedocument.presentationml.slide+xml"/>
  <Override PartName="/ppt/slides/slide279.xml" ContentType="application/vnd.openxmlformats-officedocument.presentationml.slide+xml"/>
  <Override PartName="/ppt/slides/slide280.xml" ContentType="application/vnd.openxmlformats-officedocument.presentationml.slide+xml"/>
  <Override PartName="/ppt/slides/slide281.xml" ContentType="application/vnd.openxmlformats-officedocument.presentationml.slide+xml"/>
  <Override PartName="/ppt/slides/slide282.xml" ContentType="application/vnd.openxmlformats-officedocument.presentationml.slide+xml"/>
  <Override PartName="/ppt/slides/slide283.xml" ContentType="application/vnd.openxmlformats-officedocument.presentationml.slide+xml"/>
  <Override PartName="/ppt/slides/slide284.xml" ContentType="application/vnd.openxmlformats-officedocument.presentationml.slide+xml"/>
  <Override PartName="/ppt/slides/slide285.xml" ContentType="application/vnd.openxmlformats-officedocument.presentationml.slide+xml"/>
  <Override PartName="/ppt/slides/slide286.xml" ContentType="application/vnd.openxmlformats-officedocument.presentationml.slide+xml"/>
  <Override PartName="/ppt/slides/slide287.xml" ContentType="application/vnd.openxmlformats-officedocument.presentationml.slide+xml"/>
  <Override PartName="/ppt/slides/slide288.xml" ContentType="application/vnd.openxmlformats-officedocument.presentationml.slide+xml"/>
  <Override PartName="/ppt/slides/slide289.xml" ContentType="application/vnd.openxmlformats-officedocument.presentationml.slide+xml"/>
  <Override PartName="/ppt/slides/slide290.xml" ContentType="application/vnd.openxmlformats-officedocument.presentationml.slide+xml"/>
  <Override PartName="/ppt/slides/slide291.xml" ContentType="application/vnd.openxmlformats-officedocument.presentationml.slide+xml"/>
  <Override PartName="/ppt/slides/slide292.xml" ContentType="application/vnd.openxmlformats-officedocument.presentationml.slide+xml"/>
  <Override PartName="/ppt/slides/slide293.xml" ContentType="application/vnd.openxmlformats-officedocument.presentationml.slide+xml"/>
  <Override PartName="/ppt/slides/slide294.xml" ContentType="application/vnd.openxmlformats-officedocument.presentationml.slide+xml"/>
  <Override PartName="/ppt/slides/slide295.xml" ContentType="application/vnd.openxmlformats-officedocument.presentationml.slide+xml"/>
  <Override PartName="/ppt/slides/slide296.xml" ContentType="application/vnd.openxmlformats-officedocument.presentationml.slide+xml"/>
  <Override PartName="/ppt/slides/slide297.xml" ContentType="application/vnd.openxmlformats-officedocument.presentationml.slide+xml"/>
  <Override PartName="/ppt/slides/slide298.xml" ContentType="application/vnd.openxmlformats-officedocument.presentationml.slide+xml"/>
  <Override PartName="/ppt/slides/slide299.xml" ContentType="application/vnd.openxmlformats-officedocument.presentationml.slide+xml"/>
  <Override PartName="/ppt/slides/slide300.xml" ContentType="application/vnd.openxmlformats-officedocument.presentationml.slide+xml"/>
  <Override PartName="/ppt/slides/slide301.xml" ContentType="application/vnd.openxmlformats-officedocument.presentationml.slide+xml"/>
  <Override PartName="/ppt/slides/slide302.xml" ContentType="application/vnd.openxmlformats-officedocument.presentationml.slide+xml"/>
  <Override PartName="/ppt/slides/slide303.xml" ContentType="application/vnd.openxmlformats-officedocument.presentationml.slide+xml"/>
  <Override PartName="/ppt/slides/slide304.xml" ContentType="application/vnd.openxmlformats-officedocument.presentationml.slide+xml"/>
  <Override PartName="/ppt/slides/slide305.xml" ContentType="application/vnd.openxmlformats-officedocument.presentationml.slide+xml"/>
  <Override PartName="/ppt/slides/slide306.xml" ContentType="application/vnd.openxmlformats-officedocument.presentationml.slide+xml"/>
  <Override PartName="/ppt/slides/slide307.xml" ContentType="application/vnd.openxmlformats-officedocument.presentationml.slide+xml"/>
  <Override PartName="/ppt/slides/slide308.xml" ContentType="application/vnd.openxmlformats-officedocument.presentationml.slide+xml"/>
  <Override PartName="/ppt/slides/slide309.xml" ContentType="application/vnd.openxmlformats-officedocument.presentationml.slide+xml"/>
  <Override PartName="/ppt/slides/slide310.xml" ContentType="application/vnd.openxmlformats-officedocument.presentationml.slide+xml"/>
  <Override PartName="/ppt/slides/slide311.xml" ContentType="application/vnd.openxmlformats-officedocument.presentationml.slide+xml"/>
  <Override PartName="/ppt/slides/slide312.xml" ContentType="application/vnd.openxmlformats-officedocument.presentationml.slide+xml"/>
  <Override PartName="/ppt/slides/slide313.xml" ContentType="application/vnd.openxmlformats-officedocument.presentationml.slide+xml"/>
  <Override PartName="/ppt/slides/slide314.xml" ContentType="application/vnd.openxmlformats-officedocument.presentationml.slide+xml"/>
  <Override PartName="/ppt/slides/slide315.xml" ContentType="application/vnd.openxmlformats-officedocument.presentationml.slide+xml"/>
  <Override PartName="/ppt/slides/slide316.xml" ContentType="application/vnd.openxmlformats-officedocument.presentationml.slide+xml"/>
  <Override PartName="/ppt/slides/slide317.xml" ContentType="application/vnd.openxmlformats-officedocument.presentationml.slide+xml"/>
  <Override PartName="/ppt/slides/slide318.xml" ContentType="application/vnd.openxmlformats-officedocument.presentationml.slide+xml"/>
  <Override PartName="/ppt/slides/slide319.xml" ContentType="application/vnd.openxmlformats-officedocument.presentationml.slide+xml"/>
  <Override PartName="/ppt/slides/slide320.xml" ContentType="application/vnd.openxmlformats-officedocument.presentationml.slide+xml"/>
  <Override PartName="/ppt/slides/slide321.xml" ContentType="application/vnd.openxmlformats-officedocument.presentationml.slide+xml"/>
  <Override PartName="/ppt/slides/slide322.xml" ContentType="application/vnd.openxmlformats-officedocument.presentationml.slide+xml"/>
  <Override PartName="/ppt/slides/slide323.xml" ContentType="application/vnd.openxmlformats-officedocument.presentationml.slide+xml"/>
  <Override PartName="/ppt/slides/slide324.xml" ContentType="application/vnd.openxmlformats-officedocument.presentationml.slide+xml"/>
  <Override PartName="/ppt/slides/slide325.xml" ContentType="application/vnd.openxmlformats-officedocument.presentationml.slide+xml"/>
  <Override PartName="/ppt/slides/slide326.xml" ContentType="application/vnd.openxmlformats-officedocument.presentationml.slide+xml"/>
  <Override PartName="/ppt/slides/slide327.xml" ContentType="application/vnd.openxmlformats-officedocument.presentationml.slide+xml"/>
  <Override PartName="/ppt/slides/slide328.xml" ContentType="application/vnd.openxmlformats-officedocument.presentationml.slide+xml"/>
  <Override PartName="/ppt/slides/slide329.xml" ContentType="application/vnd.openxmlformats-officedocument.presentationml.slide+xml"/>
  <Override PartName="/ppt/slides/slide330.xml" ContentType="application/vnd.openxmlformats-officedocument.presentationml.slide+xml"/>
  <Override PartName="/ppt/slides/slide331.xml" ContentType="application/vnd.openxmlformats-officedocument.presentationml.slide+xml"/>
  <Override PartName="/ppt/slides/slide332.xml" ContentType="application/vnd.openxmlformats-officedocument.presentationml.slide+xml"/>
  <Override PartName="/ppt/slides/slide333.xml" ContentType="application/vnd.openxmlformats-officedocument.presentationml.slide+xml"/>
  <Override PartName="/ppt/slides/slide334.xml" ContentType="application/vnd.openxmlformats-officedocument.presentationml.slide+xml"/>
  <Override PartName="/ppt/slides/slide335.xml" ContentType="application/vnd.openxmlformats-officedocument.presentationml.slide+xml"/>
  <Override PartName="/ppt/slides/slide336.xml" ContentType="application/vnd.openxmlformats-officedocument.presentationml.slide+xml"/>
  <Override PartName="/ppt/slides/slide337.xml" ContentType="application/vnd.openxmlformats-officedocument.presentationml.slide+xml"/>
  <Override PartName="/ppt/slides/slide338.xml" ContentType="application/vnd.openxmlformats-officedocument.presentationml.slide+xml"/>
  <Override PartName="/ppt/slides/slide339.xml" ContentType="application/vnd.openxmlformats-officedocument.presentationml.slide+xml"/>
  <Override PartName="/ppt/slides/slide340.xml" ContentType="application/vnd.openxmlformats-officedocument.presentationml.slide+xml"/>
  <Override PartName="/ppt/slides/slide341.xml" ContentType="application/vnd.openxmlformats-officedocument.presentationml.slide+xml"/>
  <Override PartName="/ppt/slides/slide342.xml" ContentType="application/vnd.openxmlformats-officedocument.presentationml.slide+xml"/>
  <Override PartName="/ppt/slides/slide343.xml" ContentType="application/vnd.openxmlformats-officedocument.presentationml.slide+xml"/>
  <Override PartName="/ppt/slides/slide344.xml" ContentType="application/vnd.openxmlformats-officedocument.presentationml.slide+xml"/>
  <Override PartName="/ppt/slides/slide345.xml" ContentType="application/vnd.openxmlformats-officedocument.presentationml.slide+xml"/>
  <Override PartName="/ppt/slides/slide346.xml" ContentType="application/vnd.openxmlformats-officedocument.presentationml.slide+xml"/>
  <Override PartName="/ppt/slides/slide347.xml" ContentType="application/vnd.openxmlformats-officedocument.presentationml.slide+xml"/>
  <Override PartName="/ppt/slides/slide348.xml" ContentType="application/vnd.openxmlformats-officedocument.presentationml.slide+xml"/>
  <Override PartName="/ppt/slides/slide349.xml" ContentType="application/vnd.openxmlformats-officedocument.presentationml.slide+xml"/>
  <Override PartName="/ppt/slides/slide350.xml" ContentType="application/vnd.openxmlformats-officedocument.presentationml.slide+xml"/>
  <Override PartName="/ppt/slides/slide351.xml" ContentType="application/vnd.openxmlformats-officedocument.presentationml.slide+xml"/>
  <Override PartName="/ppt/slides/slide352.xml" ContentType="application/vnd.openxmlformats-officedocument.presentationml.slide+xml"/>
  <Override PartName="/ppt/slides/slide353.xml" ContentType="application/vnd.openxmlformats-officedocument.presentationml.slide+xml"/>
  <Override PartName="/ppt/slides/slide354.xml" ContentType="application/vnd.openxmlformats-officedocument.presentationml.slide+xml"/>
  <Override PartName="/ppt/slides/slide355.xml" ContentType="application/vnd.openxmlformats-officedocument.presentationml.slide+xml"/>
  <Override PartName="/ppt/slides/slide356.xml" ContentType="application/vnd.openxmlformats-officedocument.presentationml.slide+xml"/>
  <Override PartName="/ppt/slides/slide357.xml" ContentType="application/vnd.openxmlformats-officedocument.presentationml.slide+xml"/>
  <Override PartName="/ppt/slides/slide358.xml" ContentType="application/vnd.openxmlformats-officedocument.presentationml.slide+xml"/>
  <Override PartName="/ppt/slides/slide359.xml" ContentType="application/vnd.openxmlformats-officedocument.presentationml.slide+xml"/>
  <Override PartName="/ppt/slides/slide360.xml" ContentType="application/vnd.openxmlformats-officedocument.presentationml.slide+xml"/>
  <Override PartName="/ppt/slides/slide361.xml" ContentType="application/vnd.openxmlformats-officedocument.presentationml.slide+xml"/>
  <Override PartName="/ppt/slides/slide362.xml" ContentType="application/vnd.openxmlformats-officedocument.presentationml.slide+xml"/>
  <Override PartName="/ppt/slides/slide363.xml" ContentType="application/vnd.openxmlformats-officedocument.presentationml.slide+xml"/>
  <Override PartName="/ppt/slides/slide364.xml" ContentType="application/vnd.openxmlformats-officedocument.presentationml.slide+xml"/>
  <Override PartName="/ppt/slides/slide365.xml" ContentType="application/vnd.openxmlformats-officedocument.presentationml.slide+xml"/>
  <Override PartName="/ppt/slides/slide366.xml" ContentType="application/vnd.openxmlformats-officedocument.presentationml.slide+xml"/>
  <Override PartName="/ppt/slides/slide367.xml" ContentType="application/vnd.openxmlformats-officedocument.presentationml.slide+xml"/>
  <Override PartName="/ppt/slides/slide368.xml" ContentType="application/vnd.openxmlformats-officedocument.presentationml.slide+xml"/>
  <Override PartName="/ppt/slides/slide369.xml" ContentType="application/vnd.openxmlformats-officedocument.presentationml.slide+xml"/>
  <Override PartName="/ppt/slides/slide370.xml" ContentType="application/vnd.openxmlformats-officedocument.presentationml.slide+xml"/>
  <Override PartName="/ppt/slides/slide371.xml" ContentType="application/vnd.openxmlformats-officedocument.presentationml.slide+xml"/>
  <Override PartName="/ppt/slides/slide372.xml" ContentType="application/vnd.openxmlformats-officedocument.presentationml.slide+xml"/>
  <Override PartName="/ppt/slides/slide373.xml" ContentType="application/vnd.openxmlformats-officedocument.presentationml.slide+xml"/>
  <Override PartName="/ppt/slides/slide374.xml" ContentType="application/vnd.openxmlformats-officedocument.presentationml.slide+xml"/>
  <Override PartName="/ppt/slides/slide375.xml" ContentType="application/vnd.openxmlformats-officedocument.presentationml.slide+xml"/>
  <Override PartName="/ppt/slides/slide376.xml" ContentType="application/vnd.openxmlformats-officedocument.presentationml.slide+xml"/>
  <Override PartName="/ppt/slides/slide377.xml" ContentType="application/vnd.openxmlformats-officedocument.presentationml.slide+xml"/>
  <Override PartName="/ppt/slides/slide378.xml" ContentType="application/vnd.openxmlformats-officedocument.presentationml.slide+xml"/>
  <Override PartName="/ppt/slides/slide379.xml" ContentType="application/vnd.openxmlformats-officedocument.presentationml.slide+xml"/>
  <Override PartName="/ppt/slides/slide380.xml" ContentType="application/vnd.openxmlformats-officedocument.presentationml.slide+xml"/>
  <Override PartName="/ppt/slides/slide381.xml" ContentType="application/vnd.openxmlformats-officedocument.presentationml.slide+xml"/>
  <Override PartName="/ppt/slides/slide382.xml" ContentType="application/vnd.openxmlformats-officedocument.presentationml.slide+xml"/>
  <Override PartName="/ppt/slides/slide38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notesSlides/notesSlide69.xml" ContentType="application/vnd.openxmlformats-officedocument.presentationml.notesSlide+xml"/>
  <Override PartName="/ppt/notesSlides/notesSlide70.xml" ContentType="application/vnd.openxmlformats-officedocument.presentationml.notesSlide+xml"/>
  <Override PartName="/ppt/notesSlides/notesSlide71.xml" ContentType="application/vnd.openxmlformats-officedocument.presentationml.notesSlide+xml"/>
  <Override PartName="/ppt/notesSlides/notesSlide72.xml" ContentType="application/vnd.openxmlformats-officedocument.presentationml.notesSlide+xml"/>
  <Override PartName="/ppt/notesSlides/notesSlide73.xml" ContentType="application/vnd.openxmlformats-officedocument.presentationml.notesSlide+xml"/>
  <Override PartName="/ppt/notesSlides/notesSlide74.xml" ContentType="application/vnd.openxmlformats-officedocument.presentationml.notesSlide+xml"/>
  <Override PartName="/ppt/notesSlides/notesSlide75.xml" ContentType="application/vnd.openxmlformats-officedocument.presentationml.notesSlide+xml"/>
  <Override PartName="/ppt/notesSlides/notesSlide76.xml" ContentType="application/vnd.openxmlformats-officedocument.presentationml.notesSlide+xml"/>
  <Override PartName="/ppt/notesSlides/notesSlide77.xml" ContentType="application/vnd.openxmlformats-officedocument.presentationml.notesSlide+xml"/>
  <Override PartName="/ppt/notesSlides/notesSlide78.xml" ContentType="application/vnd.openxmlformats-officedocument.presentationml.notesSlide+xml"/>
  <Override PartName="/ppt/notesSlides/notesSlide79.xml" ContentType="application/vnd.openxmlformats-officedocument.presentationml.notesSlide+xml"/>
  <Override PartName="/ppt/notesSlides/notesSlide80.xml" ContentType="application/vnd.openxmlformats-officedocument.presentationml.notesSlide+xml"/>
  <Override PartName="/ppt/notesSlides/notesSlide81.xml" ContentType="application/vnd.openxmlformats-officedocument.presentationml.notesSlide+xml"/>
  <Override PartName="/ppt/notesSlides/notesSlide82.xml" ContentType="application/vnd.openxmlformats-officedocument.presentationml.notesSlide+xml"/>
  <Override PartName="/ppt/notesSlides/notesSlide83.xml" ContentType="application/vnd.openxmlformats-officedocument.presentationml.notesSlide+xml"/>
  <Override PartName="/ppt/notesSlides/notesSlide84.xml" ContentType="application/vnd.openxmlformats-officedocument.presentationml.notesSlide+xml"/>
  <Override PartName="/ppt/notesSlides/notesSlide85.xml" ContentType="application/vnd.openxmlformats-officedocument.presentationml.notesSlide+xml"/>
  <Override PartName="/ppt/notesSlides/notesSlide86.xml" ContentType="application/vnd.openxmlformats-officedocument.presentationml.notesSlide+xml"/>
  <Override PartName="/ppt/notesSlides/notesSlide87.xml" ContentType="application/vnd.openxmlformats-officedocument.presentationml.notesSlide+xml"/>
  <Override PartName="/ppt/notesSlides/notesSlide88.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4" Type="http://schemas.openxmlformats.org/officeDocument/2006/relationships/extended-properties" Target="docProps/app.xml"/><Relationship Id="rId1" Type="http://schemas.openxmlformats.org/officeDocument/2006/relationships/officeDocument" Target="ppt/presentation.xml"/><Relationship Id="rId2" Type="http://schemas.openxmlformats.org/package/2006/relationships/metadata/thumbnail" Target="docProps/thumbnail.jpeg"/></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48" r:id="rId1"/>
  </p:sldMasterIdLst>
  <p:notesMasterIdLst>
    <p:notesMasterId r:id="rId385"/>
  </p:notesMasterIdLst>
  <p:handoutMasterIdLst>
    <p:handoutMasterId r:id="rId386"/>
  </p:handoutMasterIdLst>
  <p:sldIdLst>
    <p:sldId id="256" r:id="rId2"/>
    <p:sldId id="257" r:id="rId3"/>
    <p:sldId id="258" r:id="rId4"/>
    <p:sldId id="259" r:id="rId5"/>
    <p:sldId id="260" r:id="rId6"/>
    <p:sldId id="261" r:id="rId7"/>
    <p:sldId id="262" r:id="rId8"/>
    <p:sldId id="263" r:id="rId9"/>
    <p:sldId id="264" r:id="rId10"/>
    <p:sldId id="265" r:id="rId11"/>
    <p:sldId id="266" r:id="rId12"/>
    <p:sldId id="267" r:id="rId13"/>
    <p:sldId id="268" r:id="rId14"/>
    <p:sldId id="269" r:id="rId15"/>
    <p:sldId id="270" r:id="rId16"/>
    <p:sldId id="271" r:id="rId17"/>
    <p:sldId id="272" r:id="rId18"/>
    <p:sldId id="273" r:id="rId19"/>
    <p:sldId id="274" r:id="rId20"/>
    <p:sldId id="275" r:id="rId21"/>
    <p:sldId id="276" r:id="rId22"/>
    <p:sldId id="277" r:id="rId23"/>
    <p:sldId id="278" r:id="rId24"/>
    <p:sldId id="279" r:id="rId25"/>
    <p:sldId id="280" r:id="rId26"/>
    <p:sldId id="281" r:id="rId27"/>
    <p:sldId id="282" r:id="rId28"/>
    <p:sldId id="283" r:id="rId29"/>
    <p:sldId id="284" r:id="rId30"/>
    <p:sldId id="285" r:id="rId31"/>
    <p:sldId id="286" r:id="rId32"/>
    <p:sldId id="287" r:id="rId33"/>
    <p:sldId id="288" r:id="rId34"/>
    <p:sldId id="289" r:id="rId35"/>
    <p:sldId id="290" r:id="rId36"/>
    <p:sldId id="291" r:id="rId37"/>
    <p:sldId id="292" r:id="rId38"/>
    <p:sldId id="293" r:id="rId39"/>
    <p:sldId id="294" r:id="rId40"/>
    <p:sldId id="295" r:id="rId41"/>
    <p:sldId id="296" r:id="rId42"/>
    <p:sldId id="297" r:id="rId43"/>
    <p:sldId id="298" r:id="rId44"/>
    <p:sldId id="299" r:id="rId45"/>
    <p:sldId id="300" r:id="rId46"/>
    <p:sldId id="301" r:id="rId47"/>
    <p:sldId id="302" r:id="rId48"/>
    <p:sldId id="303" r:id="rId49"/>
    <p:sldId id="304" r:id="rId50"/>
    <p:sldId id="305" r:id="rId51"/>
    <p:sldId id="306" r:id="rId52"/>
    <p:sldId id="307" r:id="rId53"/>
    <p:sldId id="308" r:id="rId54"/>
    <p:sldId id="309" r:id="rId55"/>
    <p:sldId id="310" r:id="rId56"/>
    <p:sldId id="311" r:id="rId57"/>
    <p:sldId id="312" r:id="rId58"/>
    <p:sldId id="313" r:id="rId59"/>
    <p:sldId id="314" r:id="rId60"/>
    <p:sldId id="315" r:id="rId61"/>
    <p:sldId id="316" r:id="rId62"/>
    <p:sldId id="317" r:id="rId63"/>
    <p:sldId id="318" r:id="rId64"/>
    <p:sldId id="319" r:id="rId65"/>
    <p:sldId id="320" r:id="rId66"/>
    <p:sldId id="321" r:id="rId67"/>
    <p:sldId id="322" r:id="rId68"/>
    <p:sldId id="323" r:id="rId69"/>
    <p:sldId id="324" r:id="rId70"/>
    <p:sldId id="325" r:id="rId71"/>
    <p:sldId id="326" r:id="rId72"/>
    <p:sldId id="327" r:id="rId73"/>
    <p:sldId id="328" r:id="rId74"/>
    <p:sldId id="329" r:id="rId75"/>
    <p:sldId id="330" r:id="rId76"/>
    <p:sldId id="331" r:id="rId77"/>
    <p:sldId id="332" r:id="rId78"/>
    <p:sldId id="333" r:id="rId79"/>
    <p:sldId id="334" r:id="rId80"/>
    <p:sldId id="335" r:id="rId81"/>
    <p:sldId id="336" r:id="rId82"/>
    <p:sldId id="337" r:id="rId83"/>
    <p:sldId id="338" r:id="rId84"/>
    <p:sldId id="339" r:id="rId85"/>
    <p:sldId id="340" r:id="rId86"/>
    <p:sldId id="341" r:id="rId87"/>
    <p:sldId id="342" r:id="rId88"/>
    <p:sldId id="343" r:id="rId89"/>
    <p:sldId id="344" r:id="rId90"/>
    <p:sldId id="345" r:id="rId91"/>
    <p:sldId id="346" r:id="rId92"/>
    <p:sldId id="347" r:id="rId93"/>
    <p:sldId id="348" r:id="rId94"/>
    <p:sldId id="349" r:id="rId95"/>
    <p:sldId id="350" r:id="rId96"/>
    <p:sldId id="351" r:id="rId97"/>
    <p:sldId id="352" r:id="rId98"/>
    <p:sldId id="353" r:id="rId99"/>
    <p:sldId id="354" r:id="rId100"/>
    <p:sldId id="355" r:id="rId101"/>
    <p:sldId id="356" r:id="rId102"/>
    <p:sldId id="357" r:id="rId103"/>
    <p:sldId id="358" r:id="rId104"/>
    <p:sldId id="359" r:id="rId105"/>
    <p:sldId id="360" r:id="rId106"/>
    <p:sldId id="361" r:id="rId107"/>
    <p:sldId id="362" r:id="rId108"/>
    <p:sldId id="363" r:id="rId109"/>
    <p:sldId id="364" r:id="rId110"/>
    <p:sldId id="365" r:id="rId111"/>
    <p:sldId id="366" r:id="rId112"/>
    <p:sldId id="367" r:id="rId113"/>
    <p:sldId id="368" r:id="rId114"/>
    <p:sldId id="369" r:id="rId115"/>
    <p:sldId id="370" r:id="rId116"/>
    <p:sldId id="371" r:id="rId117"/>
    <p:sldId id="372" r:id="rId118"/>
    <p:sldId id="373" r:id="rId119"/>
    <p:sldId id="374" r:id="rId120"/>
    <p:sldId id="375" r:id="rId121"/>
    <p:sldId id="376" r:id="rId122"/>
    <p:sldId id="377" r:id="rId123"/>
    <p:sldId id="378" r:id="rId124"/>
    <p:sldId id="379" r:id="rId125"/>
    <p:sldId id="380" r:id="rId126"/>
    <p:sldId id="381" r:id="rId127"/>
    <p:sldId id="382" r:id="rId128"/>
    <p:sldId id="383" r:id="rId129"/>
    <p:sldId id="384" r:id="rId130"/>
    <p:sldId id="385" r:id="rId131"/>
    <p:sldId id="386" r:id="rId132"/>
    <p:sldId id="387" r:id="rId133"/>
    <p:sldId id="388" r:id="rId134"/>
    <p:sldId id="389" r:id="rId135"/>
    <p:sldId id="390" r:id="rId136"/>
    <p:sldId id="391" r:id="rId137"/>
    <p:sldId id="392" r:id="rId138"/>
    <p:sldId id="393" r:id="rId139"/>
    <p:sldId id="394" r:id="rId140"/>
    <p:sldId id="395" r:id="rId141"/>
    <p:sldId id="396" r:id="rId142"/>
    <p:sldId id="397" r:id="rId143"/>
    <p:sldId id="398" r:id="rId144"/>
    <p:sldId id="399" r:id="rId145"/>
    <p:sldId id="400" r:id="rId146"/>
    <p:sldId id="401" r:id="rId147"/>
    <p:sldId id="402" r:id="rId148"/>
    <p:sldId id="403" r:id="rId149"/>
    <p:sldId id="404" r:id="rId150"/>
    <p:sldId id="405" r:id="rId151"/>
    <p:sldId id="406" r:id="rId152"/>
    <p:sldId id="407" r:id="rId153"/>
    <p:sldId id="408" r:id="rId154"/>
    <p:sldId id="409" r:id="rId155"/>
    <p:sldId id="410" r:id="rId156"/>
    <p:sldId id="411" r:id="rId157"/>
    <p:sldId id="412" r:id="rId158"/>
    <p:sldId id="413" r:id="rId159"/>
    <p:sldId id="414" r:id="rId160"/>
    <p:sldId id="415" r:id="rId161"/>
    <p:sldId id="416" r:id="rId162"/>
    <p:sldId id="417" r:id="rId163"/>
    <p:sldId id="418" r:id="rId164"/>
    <p:sldId id="419" r:id="rId165"/>
    <p:sldId id="420" r:id="rId166"/>
    <p:sldId id="421" r:id="rId167"/>
    <p:sldId id="422" r:id="rId168"/>
    <p:sldId id="423" r:id="rId169"/>
    <p:sldId id="424" r:id="rId170"/>
    <p:sldId id="425" r:id="rId171"/>
    <p:sldId id="426" r:id="rId172"/>
    <p:sldId id="427" r:id="rId173"/>
    <p:sldId id="428" r:id="rId174"/>
    <p:sldId id="429" r:id="rId175"/>
    <p:sldId id="430" r:id="rId176"/>
    <p:sldId id="431" r:id="rId177"/>
    <p:sldId id="432" r:id="rId178"/>
    <p:sldId id="433" r:id="rId179"/>
    <p:sldId id="434" r:id="rId180"/>
    <p:sldId id="435" r:id="rId181"/>
    <p:sldId id="436" r:id="rId182"/>
    <p:sldId id="437" r:id="rId183"/>
    <p:sldId id="438" r:id="rId184"/>
    <p:sldId id="439" r:id="rId185"/>
    <p:sldId id="440" r:id="rId186"/>
    <p:sldId id="441" r:id="rId187"/>
    <p:sldId id="442" r:id="rId188"/>
    <p:sldId id="443" r:id="rId189"/>
    <p:sldId id="444" r:id="rId190"/>
    <p:sldId id="445" r:id="rId191"/>
    <p:sldId id="446" r:id="rId192"/>
    <p:sldId id="447" r:id="rId193"/>
    <p:sldId id="448" r:id="rId194"/>
    <p:sldId id="449" r:id="rId195"/>
    <p:sldId id="450" r:id="rId196"/>
    <p:sldId id="451" r:id="rId197"/>
    <p:sldId id="452" r:id="rId198"/>
    <p:sldId id="453" r:id="rId199"/>
    <p:sldId id="454" r:id="rId200"/>
    <p:sldId id="455" r:id="rId201"/>
    <p:sldId id="456" r:id="rId202"/>
    <p:sldId id="457" r:id="rId203"/>
    <p:sldId id="458" r:id="rId204"/>
    <p:sldId id="459" r:id="rId205"/>
    <p:sldId id="460" r:id="rId206"/>
    <p:sldId id="461" r:id="rId207"/>
    <p:sldId id="462" r:id="rId208"/>
    <p:sldId id="463" r:id="rId209"/>
    <p:sldId id="464" r:id="rId210"/>
    <p:sldId id="465" r:id="rId211"/>
    <p:sldId id="466" r:id="rId212"/>
    <p:sldId id="467" r:id="rId213"/>
    <p:sldId id="468" r:id="rId214"/>
    <p:sldId id="469" r:id="rId215"/>
    <p:sldId id="470" r:id="rId216"/>
    <p:sldId id="471" r:id="rId217"/>
    <p:sldId id="472" r:id="rId218"/>
    <p:sldId id="473" r:id="rId219"/>
    <p:sldId id="474" r:id="rId220"/>
    <p:sldId id="475" r:id="rId221"/>
    <p:sldId id="476" r:id="rId222"/>
    <p:sldId id="477" r:id="rId223"/>
    <p:sldId id="478" r:id="rId224"/>
    <p:sldId id="479" r:id="rId225"/>
    <p:sldId id="480" r:id="rId226"/>
    <p:sldId id="481" r:id="rId227"/>
    <p:sldId id="482" r:id="rId228"/>
    <p:sldId id="483" r:id="rId229"/>
    <p:sldId id="484" r:id="rId230"/>
    <p:sldId id="485" r:id="rId231"/>
    <p:sldId id="486" r:id="rId232"/>
    <p:sldId id="487" r:id="rId233"/>
    <p:sldId id="488" r:id="rId234"/>
    <p:sldId id="489" r:id="rId235"/>
    <p:sldId id="490" r:id="rId236"/>
    <p:sldId id="491" r:id="rId237"/>
    <p:sldId id="492" r:id="rId238"/>
    <p:sldId id="493" r:id="rId239"/>
    <p:sldId id="494" r:id="rId240"/>
    <p:sldId id="495" r:id="rId241"/>
    <p:sldId id="496" r:id="rId242"/>
    <p:sldId id="497" r:id="rId243"/>
    <p:sldId id="498" r:id="rId244"/>
    <p:sldId id="499" r:id="rId245"/>
    <p:sldId id="500" r:id="rId246"/>
    <p:sldId id="501" r:id="rId247"/>
    <p:sldId id="502" r:id="rId248"/>
    <p:sldId id="503" r:id="rId249"/>
    <p:sldId id="504" r:id="rId250"/>
    <p:sldId id="505" r:id="rId251"/>
    <p:sldId id="506" r:id="rId252"/>
    <p:sldId id="507" r:id="rId253"/>
    <p:sldId id="508" r:id="rId254"/>
    <p:sldId id="509" r:id="rId255"/>
    <p:sldId id="510" r:id="rId256"/>
    <p:sldId id="511" r:id="rId257"/>
    <p:sldId id="512" r:id="rId258"/>
    <p:sldId id="513" r:id="rId259"/>
    <p:sldId id="514" r:id="rId260"/>
    <p:sldId id="515" r:id="rId261"/>
    <p:sldId id="516" r:id="rId262"/>
    <p:sldId id="517" r:id="rId263"/>
    <p:sldId id="518" r:id="rId264"/>
    <p:sldId id="519" r:id="rId265"/>
    <p:sldId id="520" r:id="rId266"/>
    <p:sldId id="521" r:id="rId267"/>
    <p:sldId id="522" r:id="rId268"/>
    <p:sldId id="523" r:id="rId269"/>
    <p:sldId id="524" r:id="rId270"/>
    <p:sldId id="525" r:id="rId271"/>
    <p:sldId id="526" r:id="rId272"/>
    <p:sldId id="527" r:id="rId273"/>
    <p:sldId id="528" r:id="rId274"/>
    <p:sldId id="529" r:id="rId275"/>
    <p:sldId id="530" r:id="rId276"/>
    <p:sldId id="531" r:id="rId277"/>
    <p:sldId id="532" r:id="rId278"/>
    <p:sldId id="533" r:id="rId279"/>
    <p:sldId id="534" r:id="rId280"/>
    <p:sldId id="535" r:id="rId281"/>
    <p:sldId id="536" r:id="rId282"/>
    <p:sldId id="537" r:id="rId283"/>
    <p:sldId id="538" r:id="rId284"/>
    <p:sldId id="539" r:id="rId285"/>
    <p:sldId id="540" r:id="rId286"/>
    <p:sldId id="541" r:id="rId287"/>
    <p:sldId id="542" r:id="rId288"/>
    <p:sldId id="543" r:id="rId289"/>
    <p:sldId id="544" r:id="rId290"/>
    <p:sldId id="545" r:id="rId291"/>
    <p:sldId id="546" r:id="rId292"/>
    <p:sldId id="547" r:id="rId293"/>
    <p:sldId id="548" r:id="rId294"/>
    <p:sldId id="549" r:id="rId295"/>
    <p:sldId id="550" r:id="rId296"/>
    <p:sldId id="551" r:id="rId297"/>
    <p:sldId id="552" r:id="rId298"/>
    <p:sldId id="553" r:id="rId299"/>
    <p:sldId id="554" r:id="rId300"/>
    <p:sldId id="555" r:id="rId301"/>
    <p:sldId id="556" r:id="rId302"/>
    <p:sldId id="557" r:id="rId303"/>
    <p:sldId id="558" r:id="rId304"/>
    <p:sldId id="559" r:id="rId305"/>
    <p:sldId id="560" r:id="rId306"/>
    <p:sldId id="561" r:id="rId307"/>
    <p:sldId id="562" r:id="rId308"/>
    <p:sldId id="563" r:id="rId309"/>
    <p:sldId id="564" r:id="rId310"/>
    <p:sldId id="565" r:id="rId311"/>
    <p:sldId id="566" r:id="rId312"/>
    <p:sldId id="567" r:id="rId313"/>
    <p:sldId id="568" r:id="rId314"/>
    <p:sldId id="569" r:id="rId315"/>
    <p:sldId id="570" r:id="rId316"/>
    <p:sldId id="571" r:id="rId317"/>
    <p:sldId id="572" r:id="rId318"/>
    <p:sldId id="573" r:id="rId319"/>
    <p:sldId id="574" r:id="rId320"/>
    <p:sldId id="575" r:id="rId321"/>
    <p:sldId id="576" r:id="rId322"/>
    <p:sldId id="577" r:id="rId323"/>
    <p:sldId id="578" r:id="rId324"/>
    <p:sldId id="579" r:id="rId325"/>
    <p:sldId id="580" r:id="rId326"/>
    <p:sldId id="581" r:id="rId327"/>
    <p:sldId id="582" r:id="rId328"/>
    <p:sldId id="583" r:id="rId329"/>
    <p:sldId id="584" r:id="rId330"/>
    <p:sldId id="585" r:id="rId331"/>
    <p:sldId id="586" r:id="rId332"/>
    <p:sldId id="587" r:id="rId333"/>
    <p:sldId id="588" r:id="rId334"/>
    <p:sldId id="589" r:id="rId335"/>
    <p:sldId id="590" r:id="rId336"/>
    <p:sldId id="591" r:id="rId337"/>
    <p:sldId id="592" r:id="rId338"/>
    <p:sldId id="593" r:id="rId339"/>
    <p:sldId id="594" r:id="rId340"/>
    <p:sldId id="595" r:id="rId341"/>
    <p:sldId id="596" r:id="rId342"/>
    <p:sldId id="597" r:id="rId343"/>
    <p:sldId id="598" r:id="rId344"/>
    <p:sldId id="599" r:id="rId345"/>
    <p:sldId id="600" r:id="rId346"/>
    <p:sldId id="601" r:id="rId347"/>
    <p:sldId id="602" r:id="rId348"/>
    <p:sldId id="603" r:id="rId349"/>
    <p:sldId id="604" r:id="rId350"/>
    <p:sldId id="605" r:id="rId351"/>
    <p:sldId id="606" r:id="rId352"/>
    <p:sldId id="607" r:id="rId353"/>
    <p:sldId id="608" r:id="rId354"/>
    <p:sldId id="609" r:id="rId355"/>
    <p:sldId id="610" r:id="rId356"/>
    <p:sldId id="611" r:id="rId357"/>
    <p:sldId id="612" r:id="rId358"/>
    <p:sldId id="613" r:id="rId359"/>
    <p:sldId id="614" r:id="rId360"/>
    <p:sldId id="615" r:id="rId361"/>
    <p:sldId id="616" r:id="rId362"/>
    <p:sldId id="617" r:id="rId363"/>
    <p:sldId id="618" r:id="rId364"/>
    <p:sldId id="619" r:id="rId365"/>
    <p:sldId id="620" r:id="rId366"/>
    <p:sldId id="621" r:id="rId367"/>
    <p:sldId id="622" r:id="rId368"/>
    <p:sldId id="623" r:id="rId369"/>
    <p:sldId id="624" r:id="rId370"/>
    <p:sldId id="625" r:id="rId371"/>
    <p:sldId id="626" r:id="rId372"/>
    <p:sldId id="627" r:id="rId373"/>
    <p:sldId id="628" r:id="rId374"/>
    <p:sldId id="629" r:id="rId375"/>
    <p:sldId id="630" r:id="rId376"/>
    <p:sldId id="631" r:id="rId377"/>
    <p:sldId id="632" r:id="rId378"/>
    <p:sldId id="633" r:id="rId379"/>
    <p:sldId id="634" r:id="rId380"/>
    <p:sldId id="635" r:id="rId381"/>
    <p:sldId id="636" r:id="rId382"/>
    <p:sldId id="637" r:id="rId383"/>
    <p:sldId id="638" r:id="rId384"/>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0"/>
    </p:ext>
  </p:extLst>
</p:presentationPr>
</file>

<file path=ppt/tableStyles.xml><?xml version="1.0" encoding="utf-8"?>
<a:tblStyleLst xmlns:a="http://schemas.openxmlformats.org/drawingml/2006/main" def="{5C22544A-7EE6-4342-B048-85BDC9FD1C3A}">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1FECB4D8-DB02-4DC6-A0A2-4F2EBAE1DC90}" styleName="Medium Style 1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a:noFill/>
            </a:ln>
          </a:insideV>
        </a:tcBdr>
        <a:fill>
          <a:solidFill>
            <a:schemeClr val="lt1"/>
          </a:solidFill>
        </a:fill>
      </a:tcStyle>
    </a:wholeTbl>
    <a:band1H>
      <a:tcStyle>
        <a:tcBdr/>
        <a:fill>
          <a:solidFill>
            <a:schemeClr val="accent3">
              <a:tint val="20000"/>
            </a:schemeClr>
          </a:solidFill>
        </a:fill>
      </a:tcStyle>
    </a:band1H>
    <a:band1V>
      <a:tcStyle>
        <a:tcBdr/>
        <a:fill>
          <a:solidFill>
            <a:schemeClr val="accent3">
              <a:tint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solidFill>
            <a:schemeClr val="lt1"/>
          </a:solidFill>
        </a:fill>
      </a:tcStyle>
    </a:lastRow>
    <a:firstRow>
      <a:tcTxStyle b="on">
        <a:fontRef idx="minor">
          <a:scrgbClr r="0" g="0" b="0"/>
        </a:fontRef>
        <a:schemeClr val="lt1"/>
      </a:tcTxStyle>
      <a:tcStyle>
        <a:tcBdr/>
        <a:fill>
          <a:solidFill>
            <a:schemeClr val="accent3"/>
          </a:solidFill>
        </a:fill>
      </a:tcStyle>
    </a:firstRow>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C083E6E3-FA7D-4D7B-A595-EF9225AFEA82}" styleName="Light Style 1 - Accent 3">
    <a:wholeTbl>
      <a:tcTxStyle>
        <a:fontRef idx="minor">
          <a:scrgbClr r="0" g="0" b="0"/>
        </a:fontRef>
        <a:schemeClr val="tx1"/>
      </a:tcTxStyle>
      <a:tcStyle>
        <a:tcBdr>
          <a:left>
            <a:ln>
              <a:noFill/>
            </a:ln>
          </a:left>
          <a:right>
            <a:ln>
              <a:noFill/>
            </a:ln>
          </a:right>
          <a:top>
            <a:ln w="12700" cmpd="sng">
              <a:solidFill>
                <a:schemeClr val="accent3"/>
              </a:solidFill>
            </a:ln>
          </a:top>
          <a:bottom>
            <a:ln w="12700" cmpd="sng">
              <a:solidFill>
                <a:schemeClr val="accent3"/>
              </a:solidFill>
            </a:ln>
          </a:bottom>
          <a:insideH>
            <a:ln>
              <a:noFill/>
            </a:ln>
          </a:insideH>
          <a:insideV>
            <a:ln>
              <a:noFill/>
            </a:ln>
          </a:insideV>
        </a:tcBdr>
        <a:fill>
          <a:noFill/>
        </a:fill>
      </a:tcStyle>
    </a:wholeTbl>
    <a:band1H>
      <a:tcStyle>
        <a:tcBdr/>
        <a:fill>
          <a:solidFill>
            <a:schemeClr val="accent3">
              <a:alpha val="20000"/>
            </a:schemeClr>
          </a:solidFill>
        </a:fill>
      </a:tcStyle>
    </a:band1H>
    <a:band2H>
      <a:tcStyle>
        <a:tcBdr/>
      </a:tcStyle>
    </a:band2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12700" cmpd="sng">
              <a:solidFill>
                <a:schemeClr val="accent3"/>
              </a:solidFill>
            </a:ln>
          </a:top>
        </a:tcBdr>
        <a:fill>
          <a:noFill/>
        </a:fill>
      </a:tcStyle>
    </a:lastRow>
    <a:firstRow>
      <a:tcTxStyle b="on"/>
      <a:tcStyle>
        <a:tcBdr>
          <a:bottom>
            <a:ln w="12700" cmpd="sng">
              <a:solidFill>
                <a:schemeClr val="accent3"/>
              </a:solidFill>
            </a:ln>
          </a:bottom>
        </a:tcBdr>
        <a:fill>
          <a:noFill/>
        </a:fill>
      </a:tcStyle>
    </a:firstRow>
  </a:tblStyle>
  <a:tblStyle styleId="{306799F8-075E-4A3A-A7F6-7FBC6576F1A4}" styleName="Themed Style 2 - Accent 3">
    <a:tblBg>
      <a:fillRef idx="3">
        <a:schemeClr val="accent3"/>
      </a:fillRef>
      <a:effectRef idx="3">
        <a:schemeClr val="accent3"/>
      </a:effectRef>
    </a:tblBg>
    <a:wholeTbl>
      <a:tcTxStyle>
        <a:fontRef idx="minor">
          <a:scrgbClr r="0" g="0" b="0"/>
        </a:fontRef>
        <a:schemeClr val="lt1"/>
      </a:tcTxStyle>
      <a:tcStyle>
        <a:tcBdr>
          <a:left>
            <a:lnRef idx="1">
              <a:schemeClr val="accent3">
                <a:tint val="50000"/>
              </a:schemeClr>
            </a:lnRef>
          </a:left>
          <a:right>
            <a:lnRef idx="1">
              <a:schemeClr val="accent3">
                <a:tint val="50000"/>
              </a:schemeClr>
            </a:lnRef>
          </a:right>
          <a:top>
            <a:lnRef idx="1">
              <a:schemeClr val="accent3">
                <a:tint val="50000"/>
              </a:schemeClr>
            </a:lnRef>
          </a:top>
          <a:bottom>
            <a:lnRef idx="1">
              <a:schemeClr val="accent3">
                <a:tint val="50000"/>
              </a:schemeClr>
            </a:lnRef>
          </a:bottom>
          <a:insideH>
            <a:ln>
              <a:noFill/>
            </a:ln>
          </a:insideH>
          <a:insideV>
            <a:ln>
              <a:noFill/>
            </a:ln>
          </a:insideV>
        </a:tcBdr>
        <a:fill>
          <a:noFill/>
        </a:fill>
      </a:tcStyle>
    </a:wholeTbl>
    <a:band1H>
      <a:tcStyle>
        <a:tcBdr/>
        <a:fill>
          <a:solidFill>
            <a:schemeClr val="lt1">
              <a:alpha val="20000"/>
            </a:schemeClr>
          </a:solidFill>
        </a:fill>
      </a:tcStyle>
    </a:band1H>
    <a:band1V>
      <a:tcStyle>
        <a:tcBdr/>
        <a:fill>
          <a:solidFill>
            <a:schemeClr val="lt1">
              <a:alpha val="20000"/>
            </a:schemeClr>
          </a:solidFill>
        </a:fill>
      </a:tcStyle>
    </a:band1V>
    <a:lastCol>
      <a:tcTxStyle b="on"/>
      <a:tcStyle>
        <a:tcBdr>
          <a:left>
            <a:lnRef idx="2">
              <a:schemeClr val="lt1"/>
            </a:lnRef>
          </a:left>
        </a:tcBdr>
      </a:tcStyle>
    </a:lastCol>
    <a:firstCol>
      <a:tcTxStyle b="on"/>
      <a:tcStyle>
        <a:tcBdr>
          <a:right>
            <a:lnRef idx="2">
              <a:schemeClr val="lt1"/>
            </a:lnRef>
          </a:right>
        </a:tcBdr>
      </a:tcStyle>
    </a:firstCol>
    <a:lastRow>
      <a:tcTxStyle b="on"/>
      <a:tcStyle>
        <a:tcBdr>
          <a:top>
            <a:lnRef idx="2">
              <a:schemeClr val="lt1"/>
            </a:lnRef>
          </a:top>
        </a:tcBdr>
        <a:fill>
          <a:noFill/>
        </a:fill>
      </a:tcStyle>
    </a:lastRow>
    <a:seCell>
      <a:tcStyle>
        <a:tcBdr>
          <a:left>
            <a:ln>
              <a:noFill/>
            </a:ln>
          </a:left>
          <a:top>
            <a:ln>
              <a:noFill/>
            </a:ln>
          </a:top>
        </a:tcBdr>
      </a:tcStyle>
    </a:seCell>
    <a:swCell>
      <a:tcStyle>
        <a:tcBdr>
          <a:right>
            <a:ln>
              <a:noFill/>
            </a:ln>
          </a:right>
          <a:top>
            <a:ln>
              <a:noFill/>
            </a:ln>
          </a:top>
        </a:tcBdr>
      </a:tcStyle>
    </a:swCell>
    <a:firstRow>
      <a:tcTxStyle b="on"/>
      <a:tcStyle>
        <a:tcBdr>
          <a:bottom>
            <a:lnRef idx="3">
              <a:schemeClr val="lt1"/>
            </a:lnRef>
          </a:bottom>
        </a:tcBdr>
        <a:fill>
          <a:noFill/>
        </a:fill>
      </a:tcStyle>
    </a:firstRow>
    <a:neCell>
      <a:tcStyle>
        <a:tcBdr>
          <a:bottom>
            <a:ln>
              <a:noFill/>
            </a:ln>
          </a:bottom>
        </a:tcBdr>
      </a:tcStyle>
    </a:neCell>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 styleId="{9D7B26C5-4107-4FEC-AEDC-1716B250A1EF}" styleName="Light Styl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284E427A-3D55-4303-BF80-6455036E1DE7}" styleName="Themed Style 1 - Accent 2">
    <a:tblBg>
      <a:fillRef idx="2">
        <a:schemeClr val="accent2"/>
      </a:fillRef>
      <a:effectRef idx="1">
        <a:schemeClr val="accent2"/>
      </a:effectRef>
    </a:tblBg>
    <a:wholeTbl>
      <a:tcTxStyle>
        <a:fontRef idx="minor">
          <a:scrgbClr r="0" g="0" b="0"/>
        </a:fontRef>
        <a:schemeClr val="dk1"/>
      </a:tcTxStyle>
      <a:tcStyle>
        <a:tcBdr>
          <a:left>
            <a:lnRef idx="1">
              <a:schemeClr val="accent2"/>
            </a:lnRef>
          </a:left>
          <a:right>
            <a:lnRef idx="1">
              <a:schemeClr val="accent2"/>
            </a:lnRef>
          </a:right>
          <a:top>
            <a:lnRef idx="1">
              <a:schemeClr val="accent2"/>
            </a:lnRef>
          </a:top>
          <a:bottom>
            <a:lnRef idx="1">
              <a:schemeClr val="accent2"/>
            </a:lnRef>
          </a:bottom>
          <a:insideH>
            <a:lnRef idx="1">
              <a:schemeClr val="accent2"/>
            </a:lnRef>
          </a:insideH>
          <a:insideV>
            <a:lnRef idx="1">
              <a:schemeClr val="accent2"/>
            </a:lnRef>
          </a:insideV>
        </a:tcBdr>
        <a:fill>
          <a:noFill/>
        </a:fill>
      </a:tcStyle>
    </a:wholeTbl>
    <a:band1H>
      <a:tcStyle>
        <a:tcBdr/>
        <a:fill>
          <a:solidFill>
            <a:schemeClr val="accent2">
              <a:alpha val="40000"/>
            </a:schemeClr>
          </a:solidFill>
        </a:fill>
      </a:tcStyle>
    </a:band1H>
    <a:band2H>
      <a:tcStyle>
        <a:tcBdr/>
      </a:tcStyle>
    </a:band2H>
    <a:band1V>
      <a:tcStyle>
        <a:tcBdr>
          <a:top>
            <a:lnRef idx="1">
              <a:schemeClr val="accent2"/>
            </a:lnRef>
          </a:top>
          <a:bottom>
            <a:lnRef idx="1">
              <a:schemeClr val="accent2"/>
            </a:lnRef>
          </a:bottom>
        </a:tcBdr>
        <a:fill>
          <a:solidFill>
            <a:schemeClr val="accent2">
              <a:alpha val="40000"/>
            </a:schemeClr>
          </a:solidFill>
        </a:fill>
      </a:tcStyle>
    </a:band1V>
    <a:band2V>
      <a:tcStyle>
        <a:tcBdr/>
      </a:tcStyle>
    </a:band2V>
    <a:lastCol>
      <a:tcTxStyle b="on"/>
      <a:tcStyle>
        <a:tcBdr>
          <a:left>
            <a:lnRef idx="2">
              <a:schemeClr val="accent2"/>
            </a:lnRef>
          </a:left>
          <a:right>
            <a:lnRef idx="1">
              <a:schemeClr val="accent2"/>
            </a:lnRef>
          </a:right>
          <a:top>
            <a:lnRef idx="1">
              <a:schemeClr val="accent2"/>
            </a:lnRef>
          </a:top>
          <a:bottom>
            <a:lnRef idx="1">
              <a:schemeClr val="accent2"/>
            </a:lnRef>
          </a:bottom>
          <a:insideH>
            <a:lnRef idx="1">
              <a:schemeClr val="accent2"/>
            </a:lnRef>
          </a:insideH>
          <a:insideV>
            <a:ln>
              <a:noFill/>
            </a:ln>
          </a:insideV>
        </a:tcBdr>
      </a:tcStyle>
    </a:lastCol>
    <a:firstCol>
      <a:tcTxStyle b="on"/>
      <a:tcStyle>
        <a:tcBdr>
          <a:left>
            <a:lnRef idx="1">
              <a:schemeClr val="accent2"/>
            </a:lnRef>
          </a:left>
          <a:right>
            <a:lnRef idx="2">
              <a:schemeClr val="accent2"/>
            </a:lnRef>
          </a:right>
          <a:top>
            <a:lnRef idx="1">
              <a:schemeClr val="accent2"/>
            </a:lnRef>
          </a:top>
          <a:bottom>
            <a:lnRef idx="1">
              <a:schemeClr val="accent2"/>
            </a:lnRef>
          </a:bottom>
          <a:insideH>
            <a:lnRef idx="1">
              <a:schemeClr val="accent2"/>
            </a:lnRef>
          </a:insideH>
          <a:insideV>
            <a:ln>
              <a:noFill/>
            </a:ln>
          </a:insideV>
        </a:tcBdr>
      </a:tcStyle>
    </a:firstCol>
    <a:lastRow>
      <a:tcTxStyle b="on"/>
      <a:tcStyle>
        <a:tcBdr>
          <a:left>
            <a:lnRef idx="1">
              <a:schemeClr val="accent2"/>
            </a:lnRef>
          </a:left>
          <a:right>
            <a:lnRef idx="1">
              <a:schemeClr val="accent2"/>
            </a:lnRef>
          </a:right>
          <a:top>
            <a:lnRef idx="2">
              <a:schemeClr val="accent2"/>
            </a:lnRef>
          </a:top>
          <a:bottom>
            <a:lnRef idx="2">
              <a:schemeClr val="accent2"/>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2"/>
            </a:lnRef>
          </a:left>
          <a:right>
            <a:lnRef idx="1">
              <a:schemeClr val="accent2"/>
            </a:lnRef>
          </a:right>
          <a:top>
            <a:lnRef idx="1">
              <a:schemeClr val="accent2"/>
            </a:lnRef>
          </a:top>
          <a:bottom>
            <a:lnRef idx="2">
              <a:schemeClr val="lt1"/>
            </a:lnRef>
          </a:bottom>
          <a:insideH>
            <a:ln>
              <a:noFill/>
            </a:ln>
          </a:insideH>
          <a:insideV>
            <a:ln>
              <a:noFill/>
            </a:ln>
          </a:insideV>
        </a:tcBdr>
        <a:fill>
          <a:solidFill>
            <a:schemeClr val="accent2"/>
          </a:solid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lastView="sldSorterView">
  <p:normalViewPr>
    <p:restoredLeft sz="15591" autoAdjust="0"/>
    <p:restoredTop sz="94691" autoAdjust="0"/>
  </p:normalViewPr>
  <p:slideViewPr>
    <p:cSldViewPr snapToGrid="0" snapToObjects="1">
      <p:cViewPr varScale="1">
        <p:scale>
          <a:sx n="120" d="100"/>
          <a:sy n="120" d="100"/>
        </p:scale>
        <p:origin x="-544" y="-112"/>
      </p:cViewPr>
      <p:guideLst>
        <p:guide orient="horz" pos="2160"/>
        <p:guide pos="2880"/>
      </p:guideLst>
    </p:cSldViewPr>
  </p:slideViewPr>
  <p:outlineViewPr>
    <p:cViewPr>
      <p:scale>
        <a:sx n="33" d="100"/>
        <a:sy n="33" d="100"/>
      </p:scale>
      <p:origin x="0" y="1808"/>
    </p:cViewPr>
  </p:outlineViewPr>
  <p:notesTextViewPr>
    <p:cViewPr>
      <p:scale>
        <a:sx n="100" d="100"/>
        <a:sy n="100" d="100"/>
      </p:scale>
      <p:origin x="0" y="0"/>
    </p:cViewPr>
  </p:notesTextViewPr>
  <p:sorterViewPr>
    <p:cViewPr>
      <p:scale>
        <a:sx n="66" d="100"/>
        <a:sy n="66" d="100"/>
      </p:scale>
      <p:origin x="0" y="38776"/>
    </p:cViewPr>
  </p:sorterViewPr>
  <p:gridSpacing cx="76200" cy="76200"/>
</p:viewPr>
</file>

<file path=ppt/_rels/presentation.xml.rels><?xml version="1.0" encoding="UTF-8" standalone="yes"?>
<Relationships xmlns="http://schemas.openxmlformats.org/package/2006/relationships"><Relationship Id="rId20" Type="http://schemas.openxmlformats.org/officeDocument/2006/relationships/slide" Target="slides/slide19.xml"/><Relationship Id="rId21" Type="http://schemas.openxmlformats.org/officeDocument/2006/relationships/slide" Target="slides/slide20.xml"/><Relationship Id="rId22" Type="http://schemas.openxmlformats.org/officeDocument/2006/relationships/slide" Target="slides/slide21.xml"/><Relationship Id="rId23" Type="http://schemas.openxmlformats.org/officeDocument/2006/relationships/slide" Target="slides/slide22.xml"/><Relationship Id="rId24" Type="http://schemas.openxmlformats.org/officeDocument/2006/relationships/slide" Target="slides/slide23.xml"/><Relationship Id="rId25" Type="http://schemas.openxmlformats.org/officeDocument/2006/relationships/slide" Target="slides/slide24.xml"/><Relationship Id="rId26" Type="http://schemas.openxmlformats.org/officeDocument/2006/relationships/slide" Target="slides/slide25.xml"/><Relationship Id="rId27" Type="http://schemas.openxmlformats.org/officeDocument/2006/relationships/slide" Target="slides/slide26.xml"/><Relationship Id="rId28" Type="http://schemas.openxmlformats.org/officeDocument/2006/relationships/slide" Target="slides/slide27.xml"/><Relationship Id="rId29" Type="http://schemas.openxmlformats.org/officeDocument/2006/relationships/slide" Target="slides/slide28.xml"/><Relationship Id="rId170" Type="http://schemas.openxmlformats.org/officeDocument/2006/relationships/slide" Target="slides/slide169.xml"/><Relationship Id="rId171" Type="http://schemas.openxmlformats.org/officeDocument/2006/relationships/slide" Target="slides/slide170.xml"/><Relationship Id="rId172" Type="http://schemas.openxmlformats.org/officeDocument/2006/relationships/slide" Target="slides/slide171.xml"/><Relationship Id="rId173" Type="http://schemas.openxmlformats.org/officeDocument/2006/relationships/slide" Target="slides/slide172.xml"/><Relationship Id="rId174" Type="http://schemas.openxmlformats.org/officeDocument/2006/relationships/slide" Target="slides/slide173.xml"/><Relationship Id="rId175" Type="http://schemas.openxmlformats.org/officeDocument/2006/relationships/slide" Target="slides/slide174.xml"/><Relationship Id="rId176" Type="http://schemas.openxmlformats.org/officeDocument/2006/relationships/slide" Target="slides/slide175.xml"/><Relationship Id="rId177" Type="http://schemas.openxmlformats.org/officeDocument/2006/relationships/slide" Target="slides/slide176.xml"/><Relationship Id="rId178" Type="http://schemas.openxmlformats.org/officeDocument/2006/relationships/slide" Target="slides/slide177.xml"/><Relationship Id="rId179" Type="http://schemas.openxmlformats.org/officeDocument/2006/relationships/slide" Target="slides/slide178.xml"/><Relationship Id="rId230" Type="http://schemas.openxmlformats.org/officeDocument/2006/relationships/slide" Target="slides/slide229.xml"/><Relationship Id="rId231" Type="http://schemas.openxmlformats.org/officeDocument/2006/relationships/slide" Target="slides/slide230.xml"/><Relationship Id="rId232" Type="http://schemas.openxmlformats.org/officeDocument/2006/relationships/slide" Target="slides/slide231.xml"/><Relationship Id="rId233" Type="http://schemas.openxmlformats.org/officeDocument/2006/relationships/slide" Target="slides/slide232.xml"/><Relationship Id="rId234" Type="http://schemas.openxmlformats.org/officeDocument/2006/relationships/slide" Target="slides/slide233.xml"/><Relationship Id="rId235" Type="http://schemas.openxmlformats.org/officeDocument/2006/relationships/slide" Target="slides/slide234.xml"/><Relationship Id="rId236" Type="http://schemas.openxmlformats.org/officeDocument/2006/relationships/slide" Target="slides/slide235.xml"/><Relationship Id="rId237" Type="http://schemas.openxmlformats.org/officeDocument/2006/relationships/slide" Target="slides/slide236.xml"/><Relationship Id="rId238" Type="http://schemas.openxmlformats.org/officeDocument/2006/relationships/slide" Target="slides/slide237.xml"/><Relationship Id="rId239" Type="http://schemas.openxmlformats.org/officeDocument/2006/relationships/slide" Target="slides/slide238.xml"/><Relationship Id="rId30" Type="http://schemas.openxmlformats.org/officeDocument/2006/relationships/slide" Target="slides/slide29.xml"/><Relationship Id="rId31" Type="http://schemas.openxmlformats.org/officeDocument/2006/relationships/slide" Target="slides/slide30.xml"/><Relationship Id="rId32" Type="http://schemas.openxmlformats.org/officeDocument/2006/relationships/slide" Target="slides/slide31.xml"/><Relationship Id="rId33" Type="http://schemas.openxmlformats.org/officeDocument/2006/relationships/slide" Target="slides/slide32.xml"/><Relationship Id="rId34" Type="http://schemas.openxmlformats.org/officeDocument/2006/relationships/slide" Target="slides/slide33.xml"/><Relationship Id="rId35" Type="http://schemas.openxmlformats.org/officeDocument/2006/relationships/slide" Target="slides/slide34.xml"/><Relationship Id="rId36" Type="http://schemas.openxmlformats.org/officeDocument/2006/relationships/slide" Target="slides/slide35.xml"/><Relationship Id="rId37" Type="http://schemas.openxmlformats.org/officeDocument/2006/relationships/slide" Target="slides/slide36.xml"/><Relationship Id="rId38" Type="http://schemas.openxmlformats.org/officeDocument/2006/relationships/slide" Target="slides/slide37.xml"/><Relationship Id="rId39" Type="http://schemas.openxmlformats.org/officeDocument/2006/relationships/slide" Target="slides/slide38.xml"/><Relationship Id="rId180" Type="http://schemas.openxmlformats.org/officeDocument/2006/relationships/slide" Target="slides/slide179.xml"/><Relationship Id="rId181" Type="http://schemas.openxmlformats.org/officeDocument/2006/relationships/slide" Target="slides/slide180.xml"/><Relationship Id="rId182" Type="http://schemas.openxmlformats.org/officeDocument/2006/relationships/slide" Target="slides/slide181.xml"/><Relationship Id="rId183" Type="http://schemas.openxmlformats.org/officeDocument/2006/relationships/slide" Target="slides/slide182.xml"/><Relationship Id="rId184" Type="http://schemas.openxmlformats.org/officeDocument/2006/relationships/slide" Target="slides/slide183.xml"/><Relationship Id="rId185" Type="http://schemas.openxmlformats.org/officeDocument/2006/relationships/slide" Target="slides/slide184.xml"/><Relationship Id="rId186" Type="http://schemas.openxmlformats.org/officeDocument/2006/relationships/slide" Target="slides/slide185.xml"/><Relationship Id="rId187" Type="http://schemas.openxmlformats.org/officeDocument/2006/relationships/slide" Target="slides/slide186.xml"/><Relationship Id="rId188" Type="http://schemas.openxmlformats.org/officeDocument/2006/relationships/slide" Target="slides/slide187.xml"/><Relationship Id="rId189" Type="http://schemas.openxmlformats.org/officeDocument/2006/relationships/slide" Target="slides/slide188.xml"/><Relationship Id="rId240" Type="http://schemas.openxmlformats.org/officeDocument/2006/relationships/slide" Target="slides/slide239.xml"/><Relationship Id="rId241" Type="http://schemas.openxmlformats.org/officeDocument/2006/relationships/slide" Target="slides/slide240.xml"/><Relationship Id="rId242" Type="http://schemas.openxmlformats.org/officeDocument/2006/relationships/slide" Target="slides/slide241.xml"/><Relationship Id="rId243" Type="http://schemas.openxmlformats.org/officeDocument/2006/relationships/slide" Target="slides/slide242.xml"/><Relationship Id="rId244" Type="http://schemas.openxmlformats.org/officeDocument/2006/relationships/slide" Target="slides/slide243.xml"/><Relationship Id="rId245" Type="http://schemas.openxmlformats.org/officeDocument/2006/relationships/slide" Target="slides/slide244.xml"/><Relationship Id="rId246" Type="http://schemas.openxmlformats.org/officeDocument/2006/relationships/slide" Target="slides/slide245.xml"/><Relationship Id="rId247" Type="http://schemas.openxmlformats.org/officeDocument/2006/relationships/slide" Target="slides/slide246.xml"/><Relationship Id="rId248" Type="http://schemas.openxmlformats.org/officeDocument/2006/relationships/slide" Target="slides/slide247.xml"/><Relationship Id="rId249" Type="http://schemas.openxmlformats.org/officeDocument/2006/relationships/slide" Target="slides/slide248.xml"/><Relationship Id="rId300" Type="http://schemas.openxmlformats.org/officeDocument/2006/relationships/slide" Target="slides/slide299.xml"/><Relationship Id="rId301" Type="http://schemas.openxmlformats.org/officeDocument/2006/relationships/slide" Target="slides/slide300.xml"/><Relationship Id="rId302" Type="http://schemas.openxmlformats.org/officeDocument/2006/relationships/slide" Target="slides/slide301.xml"/><Relationship Id="rId303" Type="http://schemas.openxmlformats.org/officeDocument/2006/relationships/slide" Target="slides/slide302.xml"/><Relationship Id="rId304" Type="http://schemas.openxmlformats.org/officeDocument/2006/relationships/slide" Target="slides/slide303.xml"/><Relationship Id="rId305" Type="http://schemas.openxmlformats.org/officeDocument/2006/relationships/slide" Target="slides/slide304.xml"/><Relationship Id="rId306" Type="http://schemas.openxmlformats.org/officeDocument/2006/relationships/slide" Target="slides/slide305.xml"/><Relationship Id="rId307" Type="http://schemas.openxmlformats.org/officeDocument/2006/relationships/slide" Target="slides/slide306.xml"/><Relationship Id="rId308" Type="http://schemas.openxmlformats.org/officeDocument/2006/relationships/slide" Target="slides/slide307.xml"/><Relationship Id="rId309" Type="http://schemas.openxmlformats.org/officeDocument/2006/relationships/slide" Target="slides/slide308.xml"/><Relationship Id="rId40" Type="http://schemas.openxmlformats.org/officeDocument/2006/relationships/slide" Target="slides/slide39.xml"/><Relationship Id="rId41" Type="http://schemas.openxmlformats.org/officeDocument/2006/relationships/slide" Target="slides/slide40.xml"/><Relationship Id="rId42" Type="http://schemas.openxmlformats.org/officeDocument/2006/relationships/slide" Target="slides/slide41.xml"/><Relationship Id="rId43" Type="http://schemas.openxmlformats.org/officeDocument/2006/relationships/slide" Target="slides/slide42.xml"/><Relationship Id="rId44" Type="http://schemas.openxmlformats.org/officeDocument/2006/relationships/slide" Target="slides/slide43.xml"/><Relationship Id="rId45" Type="http://schemas.openxmlformats.org/officeDocument/2006/relationships/slide" Target="slides/slide44.xml"/><Relationship Id="rId46" Type="http://schemas.openxmlformats.org/officeDocument/2006/relationships/slide" Target="slides/slide45.xml"/><Relationship Id="rId47" Type="http://schemas.openxmlformats.org/officeDocument/2006/relationships/slide" Target="slides/slide46.xml"/><Relationship Id="rId48" Type="http://schemas.openxmlformats.org/officeDocument/2006/relationships/slide" Target="slides/slide47.xml"/><Relationship Id="rId49" Type="http://schemas.openxmlformats.org/officeDocument/2006/relationships/slide" Target="slides/slide48.xml"/><Relationship Id="rId1" Type="http://schemas.openxmlformats.org/officeDocument/2006/relationships/slideMaster" Target="slideMasters/slideMaster1.xml"/><Relationship Id="rId2" Type="http://schemas.openxmlformats.org/officeDocument/2006/relationships/slide" Target="slides/slide1.xml"/><Relationship Id="rId3" Type="http://schemas.openxmlformats.org/officeDocument/2006/relationships/slide" Target="slides/slide2.xml"/><Relationship Id="rId4" Type="http://schemas.openxmlformats.org/officeDocument/2006/relationships/slide" Target="slides/slide3.xml"/><Relationship Id="rId5" Type="http://schemas.openxmlformats.org/officeDocument/2006/relationships/slide" Target="slides/slide4.xml"/><Relationship Id="rId6" Type="http://schemas.openxmlformats.org/officeDocument/2006/relationships/slide" Target="slides/slide5.xml"/><Relationship Id="rId7" Type="http://schemas.openxmlformats.org/officeDocument/2006/relationships/slide" Target="slides/slide6.xml"/><Relationship Id="rId8" Type="http://schemas.openxmlformats.org/officeDocument/2006/relationships/slide" Target="slides/slide7.xml"/><Relationship Id="rId9" Type="http://schemas.openxmlformats.org/officeDocument/2006/relationships/slide" Target="slides/slide8.xml"/><Relationship Id="rId190" Type="http://schemas.openxmlformats.org/officeDocument/2006/relationships/slide" Target="slides/slide189.xml"/><Relationship Id="rId191" Type="http://schemas.openxmlformats.org/officeDocument/2006/relationships/slide" Target="slides/slide190.xml"/><Relationship Id="rId192" Type="http://schemas.openxmlformats.org/officeDocument/2006/relationships/slide" Target="slides/slide191.xml"/><Relationship Id="rId193" Type="http://schemas.openxmlformats.org/officeDocument/2006/relationships/slide" Target="slides/slide192.xml"/><Relationship Id="rId194" Type="http://schemas.openxmlformats.org/officeDocument/2006/relationships/slide" Target="slides/slide193.xml"/><Relationship Id="rId195" Type="http://schemas.openxmlformats.org/officeDocument/2006/relationships/slide" Target="slides/slide194.xml"/><Relationship Id="rId196" Type="http://schemas.openxmlformats.org/officeDocument/2006/relationships/slide" Target="slides/slide195.xml"/><Relationship Id="rId197" Type="http://schemas.openxmlformats.org/officeDocument/2006/relationships/slide" Target="slides/slide196.xml"/><Relationship Id="rId198" Type="http://schemas.openxmlformats.org/officeDocument/2006/relationships/slide" Target="slides/slide197.xml"/><Relationship Id="rId199" Type="http://schemas.openxmlformats.org/officeDocument/2006/relationships/slide" Target="slides/slide198.xml"/><Relationship Id="rId250" Type="http://schemas.openxmlformats.org/officeDocument/2006/relationships/slide" Target="slides/slide249.xml"/><Relationship Id="rId251" Type="http://schemas.openxmlformats.org/officeDocument/2006/relationships/slide" Target="slides/slide250.xml"/><Relationship Id="rId252" Type="http://schemas.openxmlformats.org/officeDocument/2006/relationships/slide" Target="slides/slide251.xml"/><Relationship Id="rId253" Type="http://schemas.openxmlformats.org/officeDocument/2006/relationships/slide" Target="slides/slide252.xml"/><Relationship Id="rId254" Type="http://schemas.openxmlformats.org/officeDocument/2006/relationships/slide" Target="slides/slide253.xml"/><Relationship Id="rId255" Type="http://schemas.openxmlformats.org/officeDocument/2006/relationships/slide" Target="slides/slide254.xml"/><Relationship Id="rId256" Type="http://schemas.openxmlformats.org/officeDocument/2006/relationships/slide" Target="slides/slide255.xml"/><Relationship Id="rId257" Type="http://schemas.openxmlformats.org/officeDocument/2006/relationships/slide" Target="slides/slide256.xml"/><Relationship Id="rId258" Type="http://schemas.openxmlformats.org/officeDocument/2006/relationships/slide" Target="slides/slide257.xml"/><Relationship Id="rId259" Type="http://schemas.openxmlformats.org/officeDocument/2006/relationships/slide" Target="slides/slide258.xml"/><Relationship Id="rId310" Type="http://schemas.openxmlformats.org/officeDocument/2006/relationships/slide" Target="slides/slide309.xml"/><Relationship Id="rId311" Type="http://schemas.openxmlformats.org/officeDocument/2006/relationships/slide" Target="slides/slide310.xml"/><Relationship Id="rId312" Type="http://schemas.openxmlformats.org/officeDocument/2006/relationships/slide" Target="slides/slide311.xml"/><Relationship Id="rId313" Type="http://schemas.openxmlformats.org/officeDocument/2006/relationships/slide" Target="slides/slide312.xml"/><Relationship Id="rId314" Type="http://schemas.openxmlformats.org/officeDocument/2006/relationships/slide" Target="slides/slide313.xml"/><Relationship Id="rId315" Type="http://schemas.openxmlformats.org/officeDocument/2006/relationships/slide" Target="slides/slide314.xml"/><Relationship Id="rId316" Type="http://schemas.openxmlformats.org/officeDocument/2006/relationships/slide" Target="slides/slide315.xml"/><Relationship Id="rId317" Type="http://schemas.openxmlformats.org/officeDocument/2006/relationships/slide" Target="slides/slide316.xml"/><Relationship Id="rId318" Type="http://schemas.openxmlformats.org/officeDocument/2006/relationships/slide" Target="slides/slide317.xml"/><Relationship Id="rId319" Type="http://schemas.openxmlformats.org/officeDocument/2006/relationships/slide" Target="slides/slide318.xml"/><Relationship Id="rId50" Type="http://schemas.openxmlformats.org/officeDocument/2006/relationships/slide" Target="slides/slide49.xml"/><Relationship Id="rId51" Type="http://schemas.openxmlformats.org/officeDocument/2006/relationships/slide" Target="slides/slide50.xml"/><Relationship Id="rId52" Type="http://schemas.openxmlformats.org/officeDocument/2006/relationships/slide" Target="slides/slide51.xml"/><Relationship Id="rId53" Type="http://schemas.openxmlformats.org/officeDocument/2006/relationships/slide" Target="slides/slide52.xml"/><Relationship Id="rId54" Type="http://schemas.openxmlformats.org/officeDocument/2006/relationships/slide" Target="slides/slide53.xml"/><Relationship Id="rId55" Type="http://schemas.openxmlformats.org/officeDocument/2006/relationships/slide" Target="slides/slide54.xml"/><Relationship Id="rId56" Type="http://schemas.openxmlformats.org/officeDocument/2006/relationships/slide" Target="slides/slide55.xml"/><Relationship Id="rId57" Type="http://schemas.openxmlformats.org/officeDocument/2006/relationships/slide" Target="slides/slide56.xml"/><Relationship Id="rId58" Type="http://schemas.openxmlformats.org/officeDocument/2006/relationships/slide" Target="slides/slide57.xml"/><Relationship Id="rId59" Type="http://schemas.openxmlformats.org/officeDocument/2006/relationships/slide" Target="slides/slide58.xml"/><Relationship Id="rId260" Type="http://schemas.openxmlformats.org/officeDocument/2006/relationships/slide" Target="slides/slide259.xml"/><Relationship Id="rId261" Type="http://schemas.openxmlformats.org/officeDocument/2006/relationships/slide" Target="slides/slide260.xml"/><Relationship Id="rId262" Type="http://schemas.openxmlformats.org/officeDocument/2006/relationships/slide" Target="slides/slide261.xml"/><Relationship Id="rId263" Type="http://schemas.openxmlformats.org/officeDocument/2006/relationships/slide" Target="slides/slide262.xml"/><Relationship Id="rId264" Type="http://schemas.openxmlformats.org/officeDocument/2006/relationships/slide" Target="slides/slide263.xml"/><Relationship Id="rId265" Type="http://schemas.openxmlformats.org/officeDocument/2006/relationships/slide" Target="slides/slide264.xml"/><Relationship Id="rId266" Type="http://schemas.openxmlformats.org/officeDocument/2006/relationships/slide" Target="slides/slide265.xml"/><Relationship Id="rId267" Type="http://schemas.openxmlformats.org/officeDocument/2006/relationships/slide" Target="slides/slide266.xml"/><Relationship Id="rId268" Type="http://schemas.openxmlformats.org/officeDocument/2006/relationships/slide" Target="slides/slide267.xml"/><Relationship Id="rId269" Type="http://schemas.openxmlformats.org/officeDocument/2006/relationships/slide" Target="slides/slide268.xml"/><Relationship Id="rId320" Type="http://schemas.openxmlformats.org/officeDocument/2006/relationships/slide" Target="slides/slide319.xml"/><Relationship Id="rId321" Type="http://schemas.openxmlformats.org/officeDocument/2006/relationships/slide" Target="slides/slide320.xml"/><Relationship Id="rId322" Type="http://schemas.openxmlformats.org/officeDocument/2006/relationships/slide" Target="slides/slide321.xml"/><Relationship Id="rId323" Type="http://schemas.openxmlformats.org/officeDocument/2006/relationships/slide" Target="slides/slide322.xml"/><Relationship Id="rId324" Type="http://schemas.openxmlformats.org/officeDocument/2006/relationships/slide" Target="slides/slide323.xml"/><Relationship Id="rId325" Type="http://schemas.openxmlformats.org/officeDocument/2006/relationships/slide" Target="slides/slide324.xml"/><Relationship Id="rId326" Type="http://schemas.openxmlformats.org/officeDocument/2006/relationships/slide" Target="slides/slide325.xml"/><Relationship Id="rId327" Type="http://schemas.openxmlformats.org/officeDocument/2006/relationships/slide" Target="slides/slide326.xml"/><Relationship Id="rId328" Type="http://schemas.openxmlformats.org/officeDocument/2006/relationships/slide" Target="slides/slide327.xml"/><Relationship Id="rId329" Type="http://schemas.openxmlformats.org/officeDocument/2006/relationships/slide" Target="slides/slide328.xml"/><Relationship Id="rId100" Type="http://schemas.openxmlformats.org/officeDocument/2006/relationships/slide" Target="slides/slide99.xml"/><Relationship Id="rId101" Type="http://schemas.openxmlformats.org/officeDocument/2006/relationships/slide" Target="slides/slide100.xml"/><Relationship Id="rId102" Type="http://schemas.openxmlformats.org/officeDocument/2006/relationships/slide" Target="slides/slide101.xml"/><Relationship Id="rId103" Type="http://schemas.openxmlformats.org/officeDocument/2006/relationships/slide" Target="slides/slide102.xml"/><Relationship Id="rId104" Type="http://schemas.openxmlformats.org/officeDocument/2006/relationships/slide" Target="slides/slide103.xml"/><Relationship Id="rId105" Type="http://schemas.openxmlformats.org/officeDocument/2006/relationships/slide" Target="slides/slide104.xml"/><Relationship Id="rId106" Type="http://schemas.openxmlformats.org/officeDocument/2006/relationships/slide" Target="slides/slide105.xml"/><Relationship Id="rId107" Type="http://schemas.openxmlformats.org/officeDocument/2006/relationships/slide" Target="slides/slide106.xml"/><Relationship Id="rId108" Type="http://schemas.openxmlformats.org/officeDocument/2006/relationships/slide" Target="slides/slide107.xml"/><Relationship Id="rId109" Type="http://schemas.openxmlformats.org/officeDocument/2006/relationships/slide" Target="slides/slide108.xml"/><Relationship Id="rId60" Type="http://schemas.openxmlformats.org/officeDocument/2006/relationships/slide" Target="slides/slide59.xml"/><Relationship Id="rId61" Type="http://schemas.openxmlformats.org/officeDocument/2006/relationships/slide" Target="slides/slide60.xml"/><Relationship Id="rId62" Type="http://schemas.openxmlformats.org/officeDocument/2006/relationships/slide" Target="slides/slide61.xml"/><Relationship Id="rId63" Type="http://schemas.openxmlformats.org/officeDocument/2006/relationships/slide" Target="slides/slide62.xml"/><Relationship Id="rId64" Type="http://schemas.openxmlformats.org/officeDocument/2006/relationships/slide" Target="slides/slide63.xml"/><Relationship Id="rId65" Type="http://schemas.openxmlformats.org/officeDocument/2006/relationships/slide" Target="slides/slide64.xml"/><Relationship Id="rId66" Type="http://schemas.openxmlformats.org/officeDocument/2006/relationships/slide" Target="slides/slide65.xml"/><Relationship Id="rId67" Type="http://schemas.openxmlformats.org/officeDocument/2006/relationships/slide" Target="slides/slide66.xml"/><Relationship Id="rId68" Type="http://schemas.openxmlformats.org/officeDocument/2006/relationships/slide" Target="slides/slide67.xml"/><Relationship Id="rId69" Type="http://schemas.openxmlformats.org/officeDocument/2006/relationships/slide" Target="slides/slide68.xml"/><Relationship Id="rId270" Type="http://schemas.openxmlformats.org/officeDocument/2006/relationships/slide" Target="slides/slide269.xml"/><Relationship Id="rId271" Type="http://schemas.openxmlformats.org/officeDocument/2006/relationships/slide" Target="slides/slide270.xml"/><Relationship Id="rId272" Type="http://schemas.openxmlformats.org/officeDocument/2006/relationships/slide" Target="slides/slide271.xml"/><Relationship Id="rId273" Type="http://schemas.openxmlformats.org/officeDocument/2006/relationships/slide" Target="slides/slide272.xml"/><Relationship Id="rId274" Type="http://schemas.openxmlformats.org/officeDocument/2006/relationships/slide" Target="slides/slide273.xml"/><Relationship Id="rId275" Type="http://schemas.openxmlformats.org/officeDocument/2006/relationships/slide" Target="slides/slide274.xml"/><Relationship Id="rId276" Type="http://schemas.openxmlformats.org/officeDocument/2006/relationships/slide" Target="slides/slide275.xml"/><Relationship Id="rId277" Type="http://schemas.openxmlformats.org/officeDocument/2006/relationships/slide" Target="slides/slide276.xml"/><Relationship Id="rId278" Type="http://schemas.openxmlformats.org/officeDocument/2006/relationships/slide" Target="slides/slide277.xml"/><Relationship Id="rId279" Type="http://schemas.openxmlformats.org/officeDocument/2006/relationships/slide" Target="slides/slide278.xml"/><Relationship Id="rId330" Type="http://schemas.openxmlformats.org/officeDocument/2006/relationships/slide" Target="slides/slide329.xml"/><Relationship Id="rId331" Type="http://schemas.openxmlformats.org/officeDocument/2006/relationships/slide" Target="slides/slide330.xml"/><Relationship Id="rId332" Type="http://schemas.openxmlformats.org/officeDocument/2006/relationships/slide" Target="slides/slide331.xml"/><Relationship Id="rId333" Type="http://schemas.openxmlformats.org/officeDocument/2006/relationships/slide" Target="slides/slide332.xml"/><Relationship Id="rId334" Type="http://schemas.openxmlformats.org/officeDocument/2006/relationships/slide" Target="slides/slide333.xml"/><Relationship Id="rId335" Type="http://schemas.openxmlformats.org/officeDocument/2006/relationships/slide" Target="slides/slide334.xml"/><Relationship Id="rId336" Type="http://schemas.openxmlformats.org/officeDocument/2006/relationships/slide" Target="slides/slide335.xml"/><Relationship Id="rId337" Type="http://schemas.openxmlformats.org/officeDocument/2006/relationships/slide" Target="slides/slide336.xml"/><Relationship Id="rId338" Type="http://schemas.openxmlformats.org/officeDocument/2006/relationships/slide" Target="slides/slide337.xml"/><Relationship Id="rId339" Type="http://schemas.openxmlformats.org/officeDocument/2006/relationships/slide" Target="slides/slide338.xml"/><Relationship Id="rId110" Type="http://schemas.openxmlformats.org/officeDocument/2006/relationships/slide" Target="slides/slide109.xml"/><Relationship Id="rId111" Type="http://schemas.openxmlformats.org/officeDocument/2006/relationships/slide" Target="slides/slide110.xml"/><Relationship Id="rId112" Type="http://schemas.openxmlformats.org/officeDocument/2006/relationships/slide" Target="slides/slide111.xml"/><Relationship Id="rId113" Type="http://schemas.openxmlformats.org/officeDocument/2006/relationships/slide" Target="slides/slide112.xml"/><Relationship Id="rId114" Type="http://schemas.openxmlformats.org/officeDocument/2006/relationships/slide" Target="slides/slide113.xml"/><Relationship Id="rId115" Type="http://schemas.openxmlformats.org/officeDocument/2006/relationships/slide" Target="slides/slide114.xml"/><Relationship Id="rId70" Type="http://schemas.openxmlformats.org/officeDocument/2006/relationships/slide" Target="slides/slide69.xml"/><Relationship Id="rId71" Type="http://schemas.openxmlformats.org/officeDocument/2006/relationships/slide" Target="slides/slide70.xml"/><Relationship Id="rId72" Type="http://schemas.openxmlformats.org/officeDocument/2006/relationships/slide" Target="slides/slide71.xml"/><Relationship Id="rId73" Type="http://schemas.openxmlformats.org/officeDocument/2006/relationships/slide" Target="slides/slide72.xml"/><Relationship Id="rId74" Type="http://schemas.openxmlformats.org/officeDocument/2006/relationships/slide" Target="slides/slide73.xml"/><Relationship Id="rId75" Type="http://schemas.openxmlformats.org/officeDocument/2006/relationships/slide" Target="slides/slide74.xml"/><Relationship Id="rId76" Type="http://schemas.openxmlformats.org/officeDocument/2006/relationships/slide" Target="slides/slide75.xml"/><Relationship Id="rId77" Type="http://schemas.openxmlformats.org/officeDocument/2006/relationships/slide" Target="slides/slide76.xml"/><Relationship Id="rId78" Type="http://schemas.openxmlformats.org/officeDocument/2006/relationships/slide" Target="slides/slide77.xml"/><Relationship Id="rId79" Type="http://schemas.openxmlformats.org/officeDocument/2006/relationships/slide" Target="slides/slide78.xml"/><Relationship Id="rId116" Type="http://schemas.openxmlformats.org/officeDocument/2006/relationships/slide" Target="slides/slide115.xml"/><Relationship Id="rId117" Type="http://schemas.openxmlformats.org/officeDocument/2006/relationships/slide" Target="slides/slide116.xml"/><Relationship Id="rId118" Type="http://schemas.openxmlformats.org/officeDocument/2006/relationships/slide" Target="slides/slide117.xml"/><Relationship Id="rId119" Type="http://schemas.openxmlformats.org/officeDocument/2006/relationships/slide" Target="slides/slide118.xml"/><Relationship Id="rId280" Type="http://schemas.openxmlformats.org/officeDocument/2006/relationships/slide" Target="slides/slide279.xml"/><Relationship Id="rId281" Type="http://schemas.openxmlformats.org/officeDocument/2006/relationships/slide" Target="slides/slide280.xml"/><Relationship Id="rId282" Type="http://schemas.openxmlformats.org/officeDocument/2006/relationships/slide" Target="slides/slide281.xml"/><Relationship Id="rId283" Type="http://schemas.openxmlformats.org/officeDocument/2006/relationships/slide" Target="slides/slide282.xml"/><Relationship Id="rId284" Type="http://schemas.openxmlformats.org/officeDocument/2006/relationships/slide" Target="slides/slide283.xml"/><Relationship Id="rId285" Type="http://schemas.openxmlformats.org/officeDocument/2006/relationships/slide" Target="slides/slide284.xml"/><Relationship Id="rId286" Type="http://schemas.openxmlformats.org/officeDocument/2006/relationships/slide" Target="slides/slide285.xml"/><Relationship Id="rId287" Type="http://schemas.openxmlformats.org/officeDocument/2006/relationships/slide" Target="slides/slide286.xml"/><Relationship Id="rId288" Type="http://schemas.openxmlformats.org/officeDocument/2006/relationships/slide" Target="slides/slide287.xml"/><Relationship Id="rId289" Type="http://schemas.openxmlformats.org/officeDocument/2006/relationships/slide" Target="slides/slide288.xml"/><Relationship Id="rId340" Type="http://schemas.openxmlformats.org/officeDocument/2006/relationships/slide" Target="slides/slide339.xml"/><Relationship Id="rId341" Type="http://schemas.openxmlformats.org/officeDocument/2006/relationships/slide" Target="slides/slide340.xml"/><Relationship Id="rId342" Type="http://schemas.openxmlformats.org/officeDocument/2006/relationships/slide" Target="slides/slide341.xml"/><Relationship Id="rId343" Type="http://schemas.openxmlformats.org/officeDocument/2006/relationships/slide" Target="slides/slide342.xml"/><Relationship Id="rId344" Type="http://schemas.openxmlformats.org/officeDocument/2006/relationships/slide" Target="slides/slide343.xml"/><Relationship Id="rId345" Type="http://schemas.openxmlformats.org/officeDocument/2006/relationships/slide" Target="slides/slide344.xml"/><Relationship Id="rId346" Type="http://schemas.openxmlformats.org/officeDocument/2006/relationships/slide" Target="slides/slide345.xml"/><Relationship Id="rId347" Type="http://schemas.openxmlformats.org/officeDocument/2006/relationships/slide" Target="slides/slide346.xml"/><Relationship Id="rId348" Type="http://schemas.openxmlformats.org/officeDocument/2006/relationships/slide" Target="slides/slide347.xml"/><Relationship Id="rId349" Type="http://schemas.openxmlformats.org/officeDocument/2006/relationships/slide" Target="slides/slide348.xml"/><Relationship Id="rId120" Type="http://schemas.openxmlformats.org/officeDocument/2006/relationships/slide" Target="slides/slide119.xml"/><Relationship Id="rId121" Type="http://schemas.openxmlformats.org/officeDocument/2006/relationships/slide" Target="slides/slide120.xml"/><Relationship Id="rId122" Type="http://schemas.openxmlformats.org/officeDocument/2006/relationships/slide" Target="slides/slide121.xml"/><Relationship Id="rId123" Type="http://schemas.openxmlformats.org/officeDocument/2006/relationships/slide" Target="slides/slide122.xml"/><Relationship Id="rId124" Type="http://schemas.openxmlformats.org/officeDocument/2006/relationships/slide" Target="slides/slide123.xml"/><Relationship Id="rId125" Type="http://schemas.openxmlformats.org/officeDocument/2006/relationships/slide" Target="slides/slide124.xml"/><Relationship Id="rId80" Type="http://schemas.openxmlformats.org/officeDocument/2006/relationships/slide" Target="slides/slide79.xml"/><Relationship Id="rId81" Type="http://schemas.openxmlformats.org/officeDocument/2006/relationships/slide" Target="slides/slide80.xml"/><Relationship Id="rId82" Type="http://schemas.openxmlformats.org/officeDocument/2006/relationships/slide" Target="slides/slide81.xml"/><Relationship Id="rId83" Type="http://schemas.openxmlformats.org/officeDocument/2006/relationships/slide" Target="slides/slide82.xml"/><Relationship Id="rId84" Type="http://schemas.openxmlformats.org/officeDocument/2006/relationships/slide" Target="slides/slide83.xml"/><Relationship Id="rId85" Type="http://schemas.openxmlformats.org/officeDocument/2006/relationships/slide" Target="slides/slide84.xml"/><Relationship Id="rId86" Type="http://schemas.openxmlformats.org/officeDocument/2006/relationships/slide" Target="slides/slide85.xml"/><Relationship Id="rId87" Type="http://schemas.openxmlformats.org/officeDocument/2006/relationships/slide" Target="slides/slide86.xml"/><Relationship Id="rId88" Type="http://schemas.openxmlformats.org/officeDocument/2006/relationships/slide" Target="slides/slide87.xml"/><Relationship Id="rId89" Type="http://schemas.openxmlformats.org/officeDocument/2006/relationships/slide" Target="slides/slide88.xml"/><Relationship Id="rId126" Type="http://schemas.openxmlformats.org/officeDocument/2006/relationships/slide" Target="slides/slide125.xml"/><Relationship Id="rId127" Type="http://schemas.openxmlformats.org/officeDocument/2006/relationships/slide" Target="slides/slide126.xml"/><Relationship Id="rId128" Type="http://schemas.openxmlformats.org/officeDocument/2006/relationships/slide" Target="slides/slide127.xml"/><Relationship Id="rId129" Type="http://schemas.openxmlformats.org/officeDocument/2006/relationships/slide" Target="slides/slide128.xml"/><Relationship Id="rId290" Type="http://schemas.openxmlformats.org/officeDocument/2006/relationships/slide" Target="slides/slide289.xml"/><Relationship Id="rId291" Type="http://schemas.openxmlformats.org/officeDocument/2006/relationships/slide" Target="slides/slide290.xml"/><Relationship Id="rId292" Type="http://schemas.openxmlformats.org/officeDocument/2006/relationships/slide" Target="slides/slide291.xml"/><Relationship Id="rId293" Type="http://schemas.openxmlformats.org/officeDocument/2006/relationships/slide" Target="slides/slide292.xml"/><Relationship Id="rId294" Type="http://schemas.openxmlformats.org/officeDocument/2006/relationships/slide" Target="slides/slide293.xml"/><Relationship Id="rId295" Type="http://schemas.openxmlformats.org/officeDocument/2006/relationships/slide" Target="slides/slide294.xml"/><Relationship Id="rId296" Type="http://schemas.openxmlformats.org/officeDocument/2006/relationships/slide" Target="slides/slide295.xml"/><Relationship Id="rId297" Type="http://schemas.openxmlformats.org/officeDocument/2006/relationships/slide" Target="slides/slide296.xml"/><Relationship Id="rId298" Type="http://schemas.openxmlformats.org/officeDocument/2006/relationships/slide" Target="slides/slide297.xml"/><Relationship Id="rId299" Type="http://schemas.openxmlformats.org/officeDocument/2006/relationships/slide" Target="slides/slide298.xml"/><Relationship Id="rId350" Type="http://schemas.openxmlformats.org/officeDocument/2006/relationships/slide" Target="slides/slide349.xml"/><Relationship Id="rId351" Type="http://schemas.openxmlformats.org/officeDocument/2006/relationships/slide" Target="slides/slide350.xml"/><Relationship Id="rId352" Type="http://schemas.openxmlformats.org/officeDocument/2006/relationships/slide" Target="slides/slide351.xml"/><Relationship Id="rId353" Type="http://schemas.openxmlformats.org/officeDocument/2006/relationships/slide" Target="slides/slide352.xml"/><Relationship Id="rId354" Type="http://schemas.openxmlformats.org/officeDocument/2006/relationships/slide" Target="slides/slide353.xml"/><Relationship Id="rId355" Type="http://schemas.openxmlformats.org/officeDocument/2006/relationships/slide" Target="slides/slide354.xml"/><Relationship Id="rId356" Type="http://schemas.openxmlformats.org/officeDocument/2006/relationships/slide" Target="slides/slide355.xml"/><Relationship Id="rId357" Type="http://schemas.openxmlformats.org/officeDocument/2006/relationships/slide" Target="slides/slide356.xml"/><Relationship Id="rId358" Type="http://schemas.openxmlformats.org/officeDocument/2006/relationships/slide" Target="slides/slide357.xml"/><Relationship Id="rId359" Type="http://schemas.openxmlformats.org/officeDocument/2006/relationships/slide" Target="slides/slide358.xml"/><Relationship Id="rId130" Type="http://schemas.openxmlformats.org/officeDocument/2006/relationships/slide" Target="slides/slide129.xml"/><Relationship Id="rId131" Type="http://schemas.openxmlformats.org/officeDocument/2006/relationships/slide" Target="slides/slide130.xml"/><Relationship Id="rId132" Type="http://schemas.openxmlformats.org/officeDocument/2006/relationships/slide" Target="slides/slide131.xml"/><Relationship Id="rId133" Type="http://schemas.openxmlformats.org/officeDocument/2006/relationships/slide" Target="slides/slide132.xml"/><Relationship Id="rId134" Type="http://schemas.openxmlformats.org/officeDocument/2006/relationships/slide" Target="slides/slide133.xml"/><Relationship Id="rId135" Type="http://schemas.openxmlformats.org/officeDocument/2006/relationships/slide" Target="slides/slide134.xml"/><Relationship Id="rId90" Type="http://schemas.openxmlformats.org/officeDocument/2006/relationships/slide" Target="slides/slide89.xml"/><Relationship Id="rId91" Type="http://schemas.openxmlformats.org/officeDocument/2006/relationships/slide" Target="slides/slide90.xml"/><Relationship Id="rId92" Type="http://schemas.openxmlformats.org/officeDocument/2006/relationships/slide" Target="slides/slide91.xml"/><Relationship Id="rId93" Type="http://schemas.openxmlformats.org/officeDocument/2006/relationships/slide" Target="slides/slide92.xml"/><Relationship Id="rId94" Type="http://schemas.openxmlformats.org/officeDocument/2006/relationships/slide" Target="slides/slide93.xml"/><Relationship Id="rId95" Type="http://schemas.openxmlformats.org/officeDocument/2006/relationships/slide" Target="slides/slide94.xml"/><Relationship Id="rId96" Type="http://schemas.openxmlformats.org/officeDocument/2006/relationships/slide" Target="slides/slide95.xml"/><Relationship Id="rId97" Type="http://schemas.openxmlformats.org/officeDocument/2006/relationships/slide" Target="slides/slide96.xml"/><Relationship Id="rId98" Type="http://schemas.openxmlformats.org/officeDocument/2006/relationships/slide" Target="slides/slide97.xml"/><Relationship Id="rId99" Type="http://schemas.openxmlformats.org/officeDocument/2006/relationships/slide" Target="slides/slide98.xml"/><Relationship Id="rId136" Type="http://schemas.openxmlformats.org/officeDocument/2006/relationships/slide" Target="slides/slide135.xml"/><Relationship Id="rId137" Type="http://schemas.openxmlformats.org/officeDocument/2006/relationships/slide" Target="slides/slide136.xml"/><Relationship Id="rId138" Type="http://schemas.openxmlformats.org/officeDocument/2006/relationships/slide" Target="slides/slide137.xml"/><Relationship Id="rId139" Type="http://schemas.openxmlformats.org/officeDocument/2006/relationships/slide" Target="slides/slide138.xml"/><Relationship Id="rId360" Type="http://schemas.openxmlformats.org/officeDocument/2006/relationships/slide" Target="slides/slide359.xml"/><Relationship Id="rId361" Type="http://schemas.openxmlformats.org/officeDocument/2006/relationships/slide" Target="slides/slide360.xml"/><Relationship Id="rId362" Type="http://schemas.openxmlformats.org/officeDocument/2006/relationships/slide" Target="slides/slide361.xml"/><Relationship Id="rId363" Type="http://schemas.openxmlformats.org/officeDocument/2006/relationships/slide" Target="slides/slide362.xml"/><Relationship Id="rId364" Type="http://schemas.openxmlformats.org/officeDocument/2006/relationships/slide" Target="slides/slide363.xml"/><Relationship Id="rId365" Type="http://schemas.openxmlformats.org/officeDocument/2006/relationships/slide" Target="slides/slide364.xml"/><Relationship Id="rId366" Type="http://schemas.openxmlformats.org/officeDocument/2006/relationships/slide" Target="slides/slide365.xml"/><Relationship Id="rId367" Type="http://schemas.openxmlformats.org/officeDocument/2006/relationships/slide" Target="slides/slide366.xml"/><Relationship Id="rId368" Type="http://schemas.openxmlformats.org/officeDocument/2006/relationships/slide" Target="slides/slide367.xml"/><Relationship Id="rId369" Type="http://schemas.openxmlformats.org/officeDocument/2006/relationships/slide" Target="slides/slide368.xml"/><Relationship Id="rId140" Type="http://schemas.openxmlformats.org/officeDocument/2006/relationships/slide" Target="slides/slide139.xml"/><Relationship Id="rId141" Type="http://schemas.openxmlformats.org/officeDocument/2006/relationships/slide" Target="slides/slide140.xml"/><Relationship Id="rId142" Type="http://schemas.openxmlformats.org/officeDocument/2006/relationships/slide" Target="slides/slide141.xml"/><Relationship Id="rId143" Type="http://schemas.openxmlformats.org/officeDocument/2006/relationships/slide" Target="slides/slide142.xml"/><Relationship Id="rId144" Type="http://schemas.openxmlformats.org/officeDocument/2006/relationships/slide" Target="slides/slide143.xml"/><Relationship Id="rId145" Type="http://schemas.openxmlformats.org/officeDocument/2006/relationships/slide" Target="slides/slide144.xml"/><Relationship Id="rId146" Type="http://schemas.openxmlformats.org/officeDocument/2006/relationships/slide" Target="slides/slide145.xml"/><Relationship Id="rId147" Type="http://schemas.openxmlformats.org/officeDocument/2006/relationships/slide" Target="slides/slide146.xml"/><Relationship Id="rId148" Type="http://schemas.openxmlformats.org/officeDocument/2006/relationships/slide" Target="slides/slide147.xml"/><Relationship Id="rId149" Type="http://schemas.openxmlformats.org/officeDocument/2006/relationships/slide" Target="slides/slide148.xml"/><Relationship Id="rId200" Type="http://schemas.openxmlformats.org/officeDocument/2006/relationships/slide" Target="slides/slide199.xml"/><Relationship Id="rId201" Type="http://schemas.openxmlformats.org/officeDocument/2006/relationships/slide" Target="slides/slide200.xml"/><Relationship Id="rId202" Type="http://schemas.openxmlformats.org/officeDocument/2006/relationships/slide" Target="slides/slide201.xml"/><Relationship Id="rId203" Type="http://schemas.openxmlformats.org/officeDocument/2006/relationships/slide" Target="slides/slide202.xml"/><Relationship Id="rId204" Type="http://schemas.openxmlformats.org/officeDocument/2006/relationships/slide" Target="slides/slide203.xml"/><Relationship Id="rId205" Type="http://schemas.openxmlformats.org/officeDocument/2006/relationships/slide" Target="slides/slide204.xml"/><Relationship Id="rId206" Type="http://schemas.openxmlformats.org/officeDocument/2006/relationships/slide" Target="slides/slide205.xml"/><Relationship Id="rId207" Type="http://schemas.openxmlformats.org/officeDocument/2006/relationships/slide" Target="slides/slide206.xml"/><Relationship Id="rId208" Type="http://schemas.openxmlformats.org/officeDocument/2006/relationships/slide" Target="slides/slide207.xml"/><Relationship Id="rId209" Type="http://schemas.openxmlformats.org/officeDocument/2006/relationships/slide" Target="slides/slide208.xml"/><Relationship Id="rId370" Type="http://schemas.openxmlformats.org/officeDocument/2006/relationships/slide" Target="slides/slide369.xml"/><Relationship Id="rId371" Type="http://schemas.openxmlformats.org/officeDocument/2006/relationships/slide" Target="slides/slide370.xml"/><Relationship Id="rId372" Type="http://schemas.openxmlformats.org/officeDocument/2006/relationships/slide" Target="slides/slide371.xml"/><Relationship Id="rId373" Type="http://schemas.openxmlformats.org/officeDocument/2006/relationships/slide" Target="slides/slide372.xml"/><Relationship Id="rId374" Type="http://schemas.openxmlformats.org/officeDocument/2006/relationships/slide" Target="slides/slide373.xml"/><Relationship Id="rId375" Type="http://schemas.openxmlformats.org/officeDocument/2006/relationships/slide" Target="slides/slide374.xml"/><Relationship Id="rId376" Type="http://schemas.openxmlformats.org/officeDocument/2006/relationships/slide" Target="slides/slide375.xml"/><Relationship Id="rId377" Type="http://schemas.openxmlformats.org/officeDocument/2006/relationships/slide" Target="slides/slide376.xml"/><Relationship Id="rId378" Type="http://schemas.openxmlformats.org/officeDocument/2006/relationships/slide" Target="slides/slide377.xml"/><Relationship Id="rId379" Type="http://schemas.openxmlformats.org/officeDocument/2006/relationships/slide" Target="slides/slide378.xml"/><Relationship Id="rId150" Type="http://schemas.openxmlformats.org/officeDocument/2006/relationships/slide" Target="slides/slide149.xml"/><Relationship Id="rId151" Type="http://schemas.openxmlformats.org/officeDocument/2006/relationships/slide" Target="slides/slide150.xml"/><Relationship Id="rId152" Type="http://schemas.openxmlformats.org/officeDocument/2006/relationships/slide" Target="slides/slide151.xml"/><Relationship Id="rId153" Type="http://schemas.openxmlformats.org/officeDocument/2006/relationships/slide" Target="slides/slide152.xml"/><Relationship Id="rId154" Type="http://schemas.openxmlformats.org/officeDocument/2006/relationships/slide" Target="slides/slide153.xml"/><Relationship Id="rId155" Type="http://schemas.openxmlformats.org/officeDocument/2006/relationships/slide" Target="slides/slide154.xml"/><Relationship Id="rId156" Type="http://schemas.openxmlformats.org/officeDocument/2006/relationships/slide" Target="slides/slide155.xml"/><Relationship Id="rId157" Type="http://schemas.openxmlformats.org/officeDocument/2006/relationships/slide" Target="slides/slide156.xml"/><Relationship Id="rId158" Type="http://schemas.openxmlformats.org/officeDocument/2006/relationships/slide" Target="slides/slide157.xml"/><Relationship Id="rId159" Type="http://schemas.openxmlformats.org/officeDocument/2006/relationships/slide" Target="slides/slide158.xml"/><Relationship Id="rId210" Type="http://schemas.openxmlformats.org/officeDocument/2006/relationships/slide" Target="slides/slide209.xml"/><Relationship Id="rId211" Type="http://schemas.openxmlformats.org/officeDocument/2006/relationships/slide" Target="slides/slide210.xml"/><Relationship Id="rId212" Type="http://schemas.openxmlformats.org/officeDocument/2006/relationships/slide" Target="slides/slide211.xml"/><Relationship Id="rId213" Type="http://schemas.openxmlformats.org/officeDocument/2006/relationships/slide" Target="slides/slide212.xml"/><Relationship Id="rId214" Type="http://schemas.openxmlformats.org/officeDocument/2006/relationships/slide" Target="slides/slide213.xml"/><Relationship Id="rId215" Type="http://schemas.openxmlformats.org/officeDocument/2006/relationships/slide" Target="slides/slide214.xml"/><Relationship Id="rId216" Type="http://schemas.openxmlformats.org/officeDocument/2006/relationships/slide" Target="slides/slide215.xml"/><Relationship Id="rId217" Type="http://schemas.openxmlformats.org/officeDocument/2006/relationships/slide" Target="slides/slide216.xml"/><Relationship Id="rId218" Type="http://schemas.openxmlformats.org/officeDocument/2006/relationships/slide" Target="slides/slide217.xml"/><Relationship Id="rId219" Type="http://schemas.openxmlformats.org/officeDocument/2006/relationships/slide" Target="slides/slide218.xml"/><Relationship Id="rId380" Type="http://schemas.openxmlformats.org/officeDocument/2006/relationships/slide" Target="slides/slide379.xml"/><Relationship Id="rId381" Type="http://schemas.openxmlformats.org/officeDocument/2006/relationships/slide" Target="slides/slide380.xml"/><Relationship Id="rId382" Type="http://schemas.openxmlformats.org/officeDocument/2006/relationships/slide" Target="slides/slide381.xml"/><Relationship Id="rId383" Type="http://schemas.openxmlformats.org/officeDocument/2006/relationships/slide" Target="slides/slide382.xml"/><Relationship Id="rId384" Type="http://schemas.openxmlformats.org/officeDocument/2006/relationships/slide" Target="slides/slide383.xml"/><Relationship Id="rId385" Type="http://schemas.openxmlformats.org/officeDocument/2006/relationships/notesMaster" Target="notesMasters/notesMaster1.xml"/><Relationship Id="rId386" Type="http://schemas.openxmlformats.org/officeDocument/2006/relationships/handoutMaster" Target="handoutMasters/handoutMaster1.xml"/><Relationship Id="rId387" Type="http://schemas.openxmlformats.org/officeDocument/2006/relationships/printerSettings" Target="printerSettings/printerSettings1.bin"/><Relationship Id="rId388" Type="http://schemas.openxmlformats.org/officeDocument/2006/relationships/presProps" Target="presProps.xml"/><Relationship Id="rId389" Type="http://schemas.openxmlformats.org/officeDocument/2006/relationships/viewProps" Target="viewProps.xml"/><Relationship Id="rId10" Type="http://schemas.openxmlformats.org/officeDocument/2006/relationships/slide" Target="slides/slide9.xml"/><Relationship Id="rId11" Type="http://schemas.openxmlformats.org/officeDocument/2006/relationships/slide" Target="slides/slide10.xml"/><Relationship Id="rId12" Type="http://schemas.openxmlformats.org/officeDocument/2006/relationships/slide" Target="slides/slide11.xml"/><Relationship Id="rId13" Type="http://schemas.openxmlformats.org/officeDocument/2006/relationships/slide" Target="slides/slide12.xml"/><Relationship Id="rId14" Type="http://schemas.openxmlformats.org/officeDocument/2006/relationships/slide" Target="slides/slide13.xml"/><Relationship Id="rId15" Type="http://schemas.openxmlformats.org/officeDocument/2006/relationships/slide" Target="slides/slide14.xml"/><Relationship Id="rId16" Type="http://schemas.openxmlformats.org/officeDocument/2006/relationships/slide" Target="slides/slide15.xml"/><Relationship Id="rId17" Type="http://schemas.openxmlformats.org/officeDocument/2006/relationships/slide" Target="slides/slide16.xml"/><Relationship Id="rId18" Type="http://schemas.openxmlformats.org/officeDocument/2006/relationships/slide" Target="slides/slide17.xml"/><Relationship Id="rId19" Type="http://schemas.openxmlformats.org/officeDocument/2006/relationships/slide" Target="slides/slide18.xml"/><Relationship Id="rId160" Type="http://schemas.openxmlformats.org/officeDocument/2006/relationships/slide" Target="slides/slide159.xml"/><Relationship Id="rId161" Type="http://schemas.openxmlformats.org/officeDocument/2006/relationships/slide" Target="slides/slide160.xml"/><Relationship Id="rId162" Type="http://schemas.openxmlformats.org/officeDocument/2006/relationships/slide" Target="slides/slide161.xml"/><Relationship Id="rId163" Type="http://schemas.openxmlformats.org/officeDocument/2006/relationships/slide" Target="slides/slide162.xml"/><Relationship Id="rId164" Type="http://schemas.openxmlformats.org/officeDocument/2006/relationships/slide" Target="slides/slide163.xml"/><Relationship Id="rId165" Type="http://schemas.openxmlformats.org/officeDocument/2006/relationships/slide" Target="slides/slide164.xml"/><Relationship Id="rId166" Type="http://schemas.openxmlformats.org/officeDocument/2006/relationships/slide" Target="slides/slide165.xml"/><Relationship Id="rId167" Type="http://schemas.openxmlformats.org/officeDocument/2006/relationships/slide" Target="slides/slide166.xml"/><Relationship Id="rId168" Type="http://schemas.openxmlformats.org/officeDocument/2006/relationships/slide" Target="slides/slide167.xml"/><Relationship Id="rId169" Type="http://schemas.openxmlformats.org/officeDocument/2006/relationships/slide" Target="slides/slide168.xml"/><Relationship Id="rId220" Type="http://schemas.openxmlformats.org/officeDocument/2006/relationships/slide" Target="slides/slide219.xml"/><Relationship Id="rId221" Type="http://schemas.openxmlformats.org/officeDocument/2006/relationships/slide" Target="slides/slide220.xml"/><Relationship Id="rId222" Type="http://schemas.openxmlformats.org/officeDocument/2006/relationships/slide" Target="slides/slide221.xml"/><Relationship Id="rId223" Type="http://schemas.openxmlformats.org/officeDocument/2006/relationships/slide" Target="slides/slide222.xml"/><Relationship Id="rId224" Type="http://schemas.openxmlformats.org/officeDocument/2006/relationships/slide" Target="slides/slide223.xml"/><Relationship Id="rId225" Type="http://schemas.openxmlformats.org/officeDocument/2006/relationships/slide" Target="slides/slide224.xml"/><Relationship Id="rId226" Type="http://schemas.openxmlformats.org/officeDocument/2006/relationships/slide" Target="slides/slide225.xml"/><Relationship Id="rId227" Type="http://schemas.openxmlformats.org/officeDocument/2006/relationships/slide" Target="slides/slide226.xml"/><Relationship Id="rId228" Type="http://schemas.openxmlformats.org/officeDocument/2006/relationships/slide" Target="slides/slide227.xml"/><Relationship Id="rId229" Type="http://schemas.openxmlformats.org/officeDocument/2006/relationships/slide" Target="slides/slide228.xml"/><Relationship Id="rId390" Type="http://schemas.openxmlformats.org/officeDocument/2006/relationships/theme" Target="theme/theme1.xml"/><Relationship Id="rId391" Type="http://schemas.openxmlformats.org/officeDocument/2006/relationships/tableStyles" Target="tableStyle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sz="quarter" idx="1"/>
          </p:nvPr>
        </p:nvSpPr>
        <p:spPr>
          <a:xfrm>
            <a:off x="3884613" y="0"/>
            <a:ext cx="2971800" cy="457200"/>
          </a:xfrm>
          <a:prstGeom prst="rect">
            <a:avLst/>
          </a:prstGeom>
        </p:spPr>
        <p:txBody>
          <a:bodyPr vert="horz" lIns="91440" tIns="45720" rIns="91440" bIns="45720" rtlCol="0"/>
          <a:lstStyle>
            <a:lvl1pPr algn="r">
              <a:defRPr sz="1200"/>
            </a:lvl1pPr>
          </a:lstStyle>
          <a:p>
            <a:fld id="{5C85FE80-612E-D248-B584-DA8E060B9D6E}" type="datetimeFigureOut">
              <a:rPr lang="en-US" smtClean="0"/>
              <a:t>7/23/15</a:t>
            </a:fld>
            <a:endParaRPr lang="en-US"/>
          </a:p>
        </p:txBody>
      </p:sp>
      <p:sp>
        <p:nvSpPr>
          <p:cNvPr id="4" name="Footer Placeholder 3"/>
          <p:cNvSpPr>
            <a:spLocks noGrp="1"/>
          </p:cNvSpPr>
          <p:nvPr>
            <p:ph type="ftr" sz="quarter" idx="2"/>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5" name="Slide Number Placeholder 4"/>
          <p:cNvSpPr>
            <a:spLocks noGrp="1"/>
          </p:cNvSpPr>
          <p:nvPr>
            <p:ph type="sldNum" sz="quarter" idx="3"/>
          </p:nvPr>
        </p:nvSpPr>
        <p:spPr>
          <a:xfrm>
            <a:off x="3884613" y="8685213"/>
            <a:ext cx="2971800" cy="457200"/>
          </a:xfrm>
          <a:prstGeom prst="rect">
            <a:avLst/>
          </a:prstGeom>
        </p:spPr>
        <p:txBody>
          <a:bodyPr vert="horz" lIns="91440" tIns="45720" rIns="91440" bIns="45720" rtlCol="0" anchor="b"/>
          <a:lstStyle>
            <a:lvl1pPr algn="r">
              <a:defRPr sz="1200"/>
            </a:lvl1pPr>
          </a:lstStyle>
          <a:p>
            <a:fld id="{768B8669-6234-4F44-A6CB-41A2A29AB981}" type="slidenum">
              <a:rPr lang="en-US" smtClean="0"/>
              <a:t>‹#›</a:t>
            </a:fld>
            <a:endParaRPr lang="en-US"/>
          </a:p>
        </p:txBody>
      </p:sp>
    </p:spTree>
    <p:extLst>
      <p:ext uri="{BB962C8B-B14F-4D97-AF65-F5344CB8AC3E}">
        <p14:creationId xmlns:p14="http://schemas.microsoft.com/office/powerpoint/2010/main" val="4028541625"/>
      </p:ext>
    </p:extLst>
  </p:cSld>
  <p:clrMap bg1="lt1" tx1="dk1" bg2="lt2" tx2="dk2" accent1="accent1" accent2="accent2" accent3="accent3" accent4="accent4" accent5="accent5" accent6="accent6" hlink="hlink" folHlink="folHlink"/>
  <p:hf hdr="0" ftr="0" dt="0"/>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7200"/>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7200"/>
          </a:xfrm>
          <a:prstGeom prst="rect">
            <a:avLst/>
          </a:prstGeom>
        </p:spPr>
        <p:txBody>
          <a:bodyPr vert="horz" lIns="91440" tIns="45720" rIns="91440" bIns="45720" rtlCol="0"/>
          <a:lstStyle>
            <a:lvl1pPr algn="r">
              <a:defRPr sz="1200"/>
            </a:lvl1pPr>
          </a:lstStyle>
          <a:p>
            <a:fld id="{5716FA95-F25F-6A4E-9805-3808DEC8B84A}" type="datetimeFigureOut">
              <a:rPr lang="en-US" smtClean="0"/>
              <a:t>7/23/15</a:t>
            </a:fld>
            <a:endParaRPr lang="en-US"/>
          </a:p>
        </p:txBody>
      </p:sp>
      <p:sp>
        <p:nvSpPr>
          <p:cNvPr id="4" name="Slide Image Placeholder 3"/>
          <p:cNvSpPr>
            <a:spLocks noGrp="1" noRot="1" noChangeAspect="1"/>
          </p:cNvSpPr>
          <p:nvPr>
            <p:ph type="sldImg" idx="2"/>
          </p:nvPr>
        </p:nvSpPr>
        <p:spPr>
          <a:xfrm>
            <a:off x="1143000" y="685800"/>
            <a:ext cx="4572000" cy="34290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343400"/>
            <a:ext cx="5486400" cy="411480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7200"/>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7200"/>
          </a:xfrm>
          <a:prstGeom prst="rect">
            <a:avLst/>
          </a:prstGeom>
        </p:spPr>
        <p:txBody>
          <a:bodyPr vert="horz" lIns="91440" tIns="45720" rIns="91440" bIns="45720" rtlCol="0" anchor="b"/>
          <a:lstStyle>
            <a:lvl1pPr algn="r">
              <a:defRPr sz="1200"/>
            </a:lvl1pPr>
          </a:lstStyle>
          <a:p>
            <a:fld id="{CB0A8895-A308-DC44-9938-C42D876EE231}" type="slidenum">
              <a:rPr lang="en-US" smtClean="0"/>
              <a:t>‹#›</a:t>
            </a:fld>
            <a:endParaRPr lang="en-US"/>
          </a:p>
        </p:txBody>
      </p:sp>
    </p:spTree>
    <p:extLst>
      <p:ext uri="{BB962C8B-B14F-4D97-AF65-F5344CB8AC3E}">
        <p14:creationId xmlns:p14="http://schemas.microsoft.com/office/powerpoint/2010/main" val="1796624310"/>
      </p:ext>
    </p:extLst>
  </p:cSld>
  <p:clrMap bg1="lt1" tx1="dk1" bg2="lt2" tx2="dk2" accent1="accent1" accent2="accent2" accent3="accent3" accent4="accent4" accent5="accent5" accent6="accent6" hlink="hlink" folHlink="folHlink"/>
  <p:hf hdr="0" ftr="0" dt="0"/>
  <p:notesStyle>
    <a:lvl1pPr marL="0" algn="l" defTabSz="457200" rtl="0" eaLnBrk="1" latinLnBrk="0" hangingPunct="1">
      <a:defRPr sz="1200" kern="1200">
        <a:solidFill>
          <a:schemeClr val="tx1"/>
        </a:solidFill>
        <a:latin typeface="+mn-lt"/>
        <a:ea typeface="+mn-ea"/>
        <a:cs typeface="+mn-cs"/>
      </a:defRPr>
    </a:lvl1pPr>
    <a:lvl2pPr marL="457200" algn="l" defTabSz="457200" rtl="0" eaLnBrk="1" latinLnBrk="0" hangingPunct="1">
      <a:defRPr sz="1200" kern="1200">
        <a:solidFill>
          <a:schemeClr val="tx1"/>
        </a:solidFill>
        <a:latin typeface="+mn-lt"/>
        <a:ea typeface="+mn-ea"/>
        <a:cs typeface="+mn-cs"/>
      </a:defRPr>
    </a:lvl2pPr>
    <a:lvl3pPr marL="914400" algn="l" defTabSz="457200" rtl="0" eaLnBrk="1" latinLnBrk="0" hangingPunct="1">
      <a:defRPr sz="1200" kern="1200">
        <a:solidFill>
          <a:schemeClr val="tx1"/>
        </a:solidFill>
        <a:latin typeface="+mn-lt"/>
        <a:ea typeface="+mn-ea"/>
        <a:cs typeface="+mn-cs"/>
      </a:defRPr>
    </a:lvl3pPr>
    <a:lvl4pPr marL="1371600" algn="l" defTabSz="457200" rtl="0" eaLnBrk="1" latinLnBrk="0" hangingPunct="1">
      <a:defRPr sz="1200" kern="1200">
        <a:solidFill>
          <a:schemeClr val="tx1"/>
        </a:solidFill>
        <a:latin typeface="+mn-lt"/>
        <a:ea typeface="+mn-ea"/>
        <a:cs typeface="+mn-cs"/>
      </a:defRPr>
    </a:lvl4pPr>
    <a:lvl5pPr marL="1828800" algn="l" defTabSz="457200" rtl="0" eaLnBrk="1" latinLnBrk="0" hangingPunct="1">
      <a:defRPr sz="1200" kern="1200">
        <a:solidFill>
          <a:schemeClr val="tx1"/>
        </a:solidFill>
        <a:latin typeface="+mn-lt"/>
        <a:ea typeface="+mn-ea"/>
        <a:cs typeface="+mn-cs"/>
      </a:defRPr>
    </a:lvl5pPr>
    <a:lvl6pPr marL="2286000" algn="l" defTabSz="457200" rtl="0" eaLnBrk="1" latinLnBrk="0" hangingPunct="1">
      <a:defRPr sz="1200" kern="1200">
        <a:solidFill>
          <a:schemeClr val="tx1"/>
        </a:solidFill>
        <a:latin typeface="+mn-lt"/>
        <a:ea typeface="+mn-ea"/>
        <a:cs typeface="+mn-cs"/>
      </a:defRPr>
    </a:lvl6pPr>
    <a:lvl7pPr marL="2743200" algn="l" defTabSz="457200" rtl="0" eaLnBrk="1" latinLnBrk="0" hangingPunct="1">
      <a:defRPr sz="1200" kern="1200">
        <a:solidFill>
          <a:schemeClr val="tx1"/>
        </a:solidFill>
        <a:latin typeface="+mn-lt"/>
        <a:ea typeface="+mn-ea"/>
        <a:cs typeface="+mn-cs"/>
      </a:defRPr>
    </a:lvl7pPr>
    <a:lvl8pPr marL="3200400" algn="l" defTabSz="457200" rtl="0" eaLnBrk="1" latinLnBrk="0" hangingPunct="1">
      <a:defRPr sz="1200" kern="1200">
        <a:solidFill>
          <a:schemeClr val="tx1"/>
        </a:solidFill>
        <a:latin typeface="+mn-lt"/>
        <a:ea typeface="+mn-ea"/>
        <a:cs typeface="+mn-cs"/>
      </a:defRPr>
    </a:lvl8pPr>
    <a:lvl9pPr marL="3657600" algn="l" defTabSz="4572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xml"/></Relationships>
</file>

<file path=ppt/notesSlides/_rels/notesSlide1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xml"/></Relationships>
</file>

<file path=ppt/notesSlides/_rels/notesSlide1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2.xml"/></Relationships>
</file>

<file path=ppt/notesSlides/_rels/notesSlide1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xml"/></Relationships>
</file>

<file path=ppt/notesSlides/_rels/notesSlide1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xml"/></Relationships>
</file>

<file path=ppt/notesSlides/_rels/notesSlide1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5.xml"/></Relationships>
</file>

<file path=ppt/notesSlides/_rels/notesSlide1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7.xml"/></Relationships>
</file>

<file path=ppt/notesSlides/_rels/notesSlide1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1.xml"/></Relationships>
</file>

<file path=ppt/notesSlides/_rels/notesSlide1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2.xml"/></Relationships>
</file>

<file path=ppt/notesSlides/_rels/notesSlide1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3.xml"/></Relationships>
</file>

<file path=ppt/notesSlides/_rels/notesSlide1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5.xml"/></Relationships>
</file>

<file path=ppt/notesSlides/_rels/notesSlide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xml"/></Relationships>
</file>

<file path=ppt/notesSlides/_rels/notesSlide2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xml"/></Relationships>
</file>

<file path=ppt/notesSlides/_rels/notesSlide2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8.xml"/></Relationships>
</file>

<file path=ppt/notesSlides/_rels/notesSlide2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xml"/></Relationships>
</file>

<file path=ppt/notesSlides/_rels/notesSlide2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0.xml"/></Relationships>
</file>

<file path=ppt/notesSlides/_rels/notesSlide2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xml"/></Relationships>
</file>

<file path=ppt/notesSlides/_rels/notesSlide2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xml"/></Relationships>
</file>

<file path=ppt/notesSlides/_rels/notesSlide2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xml"/></Relationships>
</file>

<file path=ppt/notesSlides/_rels/notesSlide2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5.xml"/></Relationships>
</file>

<file path=ppt/notesSlides/_rels/notesSlide2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6.xml"/></Relationships>
</file>

<file path=ppt/notesSlides/_rels/notesSlide2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9.xml"/></Relationships>
</file>

<file path=ppt/notesSlides/_rels/notesSlide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xml"/></Relationships>
</file>

<file path=ppt/notesSlides/_rels/notesSlide3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0.xml"/></Relationships>
</file>

<file path=ppt/notesSlides/_rels/notesSlide3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1.xml"/></Relationships>
</file>

<file path=ppt/notesSlides/_rels/notesSlide3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2.xml"/></Relationships>
</file>

<file path=ppt/notesSlides/_rels/notesSlide3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3.xml"/></Relationships>
</file>

<file path=ppt/notesSlides/_rels/notesSlide3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4.xml"/></Relationships>
</file>

<file path=ppt/notesSlides/_rels/notesSlide3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5.xml"/></Relationships>
</file>

<file path=ppt/notesSlides/_rels/notesSlide3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7.xml"/></Relationships>
</file>

<file path=ppt/notesSlides/_rels/notesSlide3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8.xml"/></Relationships>
</file>

<file path=ppt/notesSlides/_rels/notesSlide3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1.xml"/></Relationships>
</file>

<file path=ppt/notesSlides/_rels/notesSlide3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5.xml"/></Relationships>
</file>

<file path=ppt/notesSlides/_rels/notesSlide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4.xml"/></Relationships>
</file>

<file path=ppt/notesSlides/_rels/notesSlide4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6.xml"/></Relationships>
</file>

<file path=ppt/notesSlides/_rels/notesSlide4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7.xml"/></Relationships>
</file>

<file path=ppt/notesSlides/_rels/notesSlide4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8.xml"/></Relationships>
</file>

<file path=ppt/notesSlides/_rels/notesSlide4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9.xml"/></Relationships>
</file>

<file path=ppt/notesSlides/_rels/notesSlide4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0.xml"/></Relationships>
</file>

<file path=ppt/notesSlides/_rels/notesSlide4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1.xml"/></Relationships>
</file>

<file path=ppt/notesSlides/_rels/notesSlide4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2.xml"/></Relationships>
</file>

<file path=ppt/notesSlides/_rels/notesSlide4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3.xml"/></Relationships>
</file>

<file path=ppt/notesSlides/_rels/notesSlide4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6.xml"/></Relationships>
</file>

<file path=ppt/notesSlides/_rels/notesSlide4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5.xml"/></Relationships>
</file>

<file path=ppt/notesSlides/_rels/notesSlide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5.xml"/></Relationships>
</file>

<file path=ppt/notesSlides/_rels/notesSlide5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6.xml"/></Relationships>
</file>

<file path=ppt/notesSlides/_rels/notesSlide5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7.xml"/></Relationships>
</file>

<file path=ppt/notesSlides/_rels/notesSlide5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8.xml"/></Relationships>
</file>

<file path=ppt/notesSlides/_rels/notesSlide5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9.xml"/></Relationships>
</file>

<file path=ppt/notesSlides/_rels/notesSlide5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8.xml"/></Relationships>
</file>

<file path=ppt/notesSlides/_rels/notesSlide5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09.xml"/></Relationships>
</file>

<file path=ppt/notesSlides/_rels/notesSlide5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0.xml"/></Relationships>
</file>

<file path=ppt/notesSlides/_rels/notesSlide5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1.xml"/></Relationships>
</file>

<file path=ppt/notesSlides/_rels/notesSlide5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12.xml"/></Relationships>
</file>

<file path=ppt/notesSlides/_rels/notesSlide5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1.xml"/></Relationships>
</file>

<file path=ppt/notesSlides/_rels/notesSlide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6.xml"/></Relationships>
</file>

<file path=ppt/notesSlides/_rels/notesSlide6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32.xml"/></Relationships>
</file>

<file path=ppt/notesSlides/_rels/notesSlide6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41.xml"/></Relationships>
</file>

<file path=ppt/notesSlides/_rels/notesSlide6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5.xml"/></Relationships>
</file>

<file path=ppt/notesSlides/_rels/notesSlide6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196.xml"/></Relationships>
</file>

<file path=ppt/notesSlides/_rels/notesSlide6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0.xml"/></Relationships>
</file>

<file path=ppt/notesSlides/_rels/notesSlide6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71.xml"/></Relationships>
</file>

<file path=ppt/notesSlides/_rels/notesSlide6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290.xml"/></Relationships>
</file>

<file path=ppt/notesSlides/_rels/notesSlide6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3.xml"/></Relationships>
</file>

<file path=ppt/notesSlides/_rels/notesSlide6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4.xml"/></Relationships>
</file>

<file path=ppt/notesSlides/_rels/notesSlide6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5.xml"/></Relationships>
</file>

<file path=ppt/notesSlides/_rels/notesSlide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7.xml"/></Relationships>
</file>

<file path=ppt/notesSlides/_rels/notesSlide7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6.xml"/></Relationships>
</file>

<file path=ppt/notesSlides/_rels/notesSlide7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7.xml"/></Relationships>
</file>

<file path=ppt/notesSlides/_rels/notesSlide7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18.xml"/></Relationships>
</file>

<file path=ppt/notesSlides/_rels/notesSlide7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1.xml"/></Relationships>
</file>

<file path=ppt/notesSlides/_rels/notesSlide7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2.xml"/></Relationships>
</file>

<file path=ppt/notesSlides/_rels/notesSlide7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3.xml"/></Relationships>
</file>

<file path=ppt/notesSlides/_rels/notesSlide7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7.xml"/></Relationships>
</file>

<file path=ppt/notesSlides/_rels/notesSlide7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8.xml"/></Relationships>
</file>

<file path=ppt/notesSlides/_rels/notesSlide7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29.xml"/></Relationships>
</file>

<file path=ppt/notesSlides/_rels/notesSlide7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0.xml"/></Relationships>
</file>

<file path=ppt/notesSlides/_rels/notesSlide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8.xml"/></Relationships>
</file>

<file path=ppt/notesSlides/_rels/notesSlide80.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1.xml"/></Relationships>
</file>

<file path=ppt/notesSlides/_rels/notesSlide81.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2.xml"/></Relationships>
</file>

<file path=ppt/notesSlides/_rels/notesSlide82.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33.xml"/></Relationships>
</file>

<file path=ppt/notesSlides/_rels/notesSlide83.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5.xml"/></Relationships>
</file>

<file path=ppt/notesSlides/_rels/notesSlide84.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6.xml"/></Relationships>
</file>

<file path=ppt/notesSlides/_rels/notesSlide85.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7.xml"/></Relationships>
</file>

<file path=ppt/notesSlides/_rels/notesSlide86.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48.xml"/></Relationships>
</file>

<file path=ppt/notesSlides/_rels/notesSlide87.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1.xml"/></Relationships>
</file>

<file path=ppt/notesSlides/_rels/notesSlide88.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372.xml"/></Relationships>
</file>

<file path=ppt/notesSlides/_rels/notesSlide9.xml.rels><?xml version="1.0" encoding="UTF-8" standalone="yes"?>
<Relationships xmlns="http://schemas.openxmlformats.org/package/2006/relationships"><Relationship Id="rId1" Type="http://schemas.openxmlformats.org/officeDocument/2006/relationships/notesMaster" Target="../notesMasters/notesMaster1.xml"/><Relationship Id="rId2" Type="http://schemas.openxmlformats.org/officeDocument/2006/relationships/slide" Target="../slides/slide9.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5" name="Rectangle 2"/>
          <p:cNvSpPr>
            <a:spLocks noGrp="1" noRot="1" noChangeAspect="1" noTextEdit="1"/>
          </p:cNvSpPr>
          <p:nvPr>
            <p:ph type="sldImg"/>
          </p:nvPr>
        </p:nvSpPr>
        <p:spPr bwMode="auto">
          <a:noFill/>
          <a:ln>
            <a:solidFill>
              <a:srgbClr val="000000"/>
            </a:solidFill>
            <a:miter lim="800000"/>
            <a:headEnd/>
            <a:tailEnd/>
          </a:ln>
        </p:spPr>
      </p:sp>
      <p:sp>
        <p:nvSpPr>
          <p:cNvPr id="16386" name="Rectangle 3"/>
          <p:cNvSpPr>
            <a:spLocks noGrp="1"/>
          </p:cNvSpPr>
          <p:nvPr>
            <p:ph type="body" idx="1"/>
          </p:nvPr>
        </p:nvSpPr>
        <p:spPr bwMode="auto">
          <a:noFill/>
        </p:spPr>
        <p:txBody>
          <a:bodyPr wrap="square" numCol="1" anchor="t" anchorCtr="0" compatLnSpc="1">
            <a:prstTxWarp prst="textNoShape">
              <a:avLst/>
            </a:prstTxWarp>
          </a:bodyPr>
          <a:lstStyle/>
          <a:p>
            <a:pPr eaLnBrk="1" hangingPunct="1"/>
            <a:r>
              <a:rPr lang="en-US" smtClean="0"/>
              <a:t>We’re going to talk about how to work with complicated graphical models.</a:t>
            </a:r>
          </a:p>
          <a:p>
            <a:pPr eaLnBrk="1" hangingPunct="1"/>
            <a:r>
              <a:rPr lang="en-US" smtClean="0"/>
              <a:t>Models that make you feel like a linguist.</a:t>
            </a:r>
          </a:p>
          <a:p>
            <a:pPr eaLnBrk="1" hangingPunct="1"/>
            <a:endParaRPr lang="en-US" smtClean="0"/>
          </a:p>
        </p:txBody>
      </p:sp>
    </p:spTree>
    <p:extLst>
      <p:ext uri="{BB962C8B-B14F-4D97-AF65-F5344CB8AC3E}">
        <p14:creationId xmlns:p14="http://schemas.microsoft.com/office/powerpoint/2010/main" val="408361226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Slide Image Placeholder 1"/>
          <p:cNvSpPr>
            <a:spLocks noGrp="1" noRot="1" noChangeAspect="1"/>
          </p:cNvSpPr>
          <p:nvPr>
            <p:ph type="sldImg"/>
          </p:nvPr>
        </p:nvSpPr>
        <p:spPr bwMode="auto">
          <a:noFill/>
          <a:ln>
            <a:solidFill>
              <a:srgbClr val="000000"/>
            </a:solidFill>
            <a:miter lim="800000"/>
            <a:headEnd/>
            <a:tailEnd/>
          </a:ln>
        </p:spPr>
      </p:sp>
      <p:sp>
        <p:nvSpPr>
          <p:cNvPr id="34818" name="Notes Placeholder 2"/>
          <p:cNvSpPr>
            <a:spLocks noGrp="1"/>
          </p:cNvSpPr>
          <p:nvPr>
            <p:ph type="body" idx="1"/>
          </p:nvPr>
        </p:nvSpPr>
        <p:spPr bwMode="auto">
          <a:noFill/>
        </p:spPr>
        <p:txBody>
          <a:bodyPr wrap="square" numCol="1" anchor="t" anchorCtr="0" compatLnSpc="1">
            <a:prstTxWarp prst="textNoShape">
              <a:avLst/>
            </a:prstTxWarp>
          </a:bodyPr>
          <a:lstStyle/>
          <a:p>
            <a:pPr marL="0" marR="0" indent="0" algn="l" defTabSz="457200" rtl="0" eaLnBrk="0" fontAlgn="base" latinLnBrk="0" hangingPunct="0">
              <a:lnSpc>
                <a:spcPct val="100000"/>
              </a:lnSpc>
              <a:spcBef>
                <a:spcPct val="30000"/>
              </a:spcBef>
              <a:spcAft>
                <a:spcPct val="0"/>
              </a:spcAft>
              <a:buClrTx/>
              <a:buSzTx/>
              <a:buFontTx/>
              <a:buNone/>
              <a:tabLst/>
              <a:defRPr/>
            </a:pPr>
            <a:r>
              <a:rPr lang="en-US" dirty="0" smtClean="0"/>
              <a:t>Our formalism will be factor graphs.   That’s a very general graphical model formalism.  I’ll define them and lay out the BP algorithm. Then Matt will give you intuitions about what BP is doing.  That’s the first half.  The second half is more advanced.  In NLP, our representations may involve data structures like trees and strings.  How do we set up those factor graphs, and can we make BP work on them?  Finally, BP is just an approximation, so can we train discriminatively to make the best of it?</a:t>
            </a:r>
          </a:p>
          <a:p>
            <a:endParaRPr lang="en-US" dirty="0" smtClean="0"/>
          </a:p>
        </p:txBody>
      </p:sp>
      <p:sp>
        <p:nvSpPr>
          <p:cNvPr id="4" name="Slide Number Placeholder 3"/>
          <p:cNvSpPr>
            <a:spLocks noGrp="1"/>
          </p:cNvSpPr>
          <p:nvPr>
            <p:ph type="sldNum" sz="quarter" idx="5"/>
          </p:nvPr>
        </p:nvSpPr>
        <p:spPr/>
        <p:txBody>
          <a:bodyPr/>
          <a:lstStyle/>
          <a:p>
            <a:pPr>
              <a:defRPr/>
            </a:pPr>
            <a:fld id="{3812223E-16DD-4847-82BB-A8726857C12F}" type="slidenum">
              <a:rPr lang="en-US" smtClean="0"/>
              <a:pPr>
                <a:defRPr/>
              </a:pPr>
              <a:t>10</a:t>
            </a:fld>
            <a:endParaRPr lang="en-US"/>
          </a:p>
        </p:txBody>
      </p:sp>
    </p:spTree>
    <p:extLst>
      <p:ext uri="{BB962C8B-B14F-4D97-AF65-F5344CB8AC3E}">
        <p14:creationId xmlns:p14="http://schemas.microsoft.com/office/powerpoint/2010/main" val="60293074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Rectangle 2"/>
          <p:cNvSpPr>
            <a:spLocks noGrp="1" noRot="1" noChangeAspect="1" noTextEdit="1"/>
          </p:cNvSpPr>
          <p:nvPr>
            <p:ph type="sldImg"/>
          </p:nvPr>
        </p:nvSpPr>
        <p:spPr bwMode="auto">
          <a:noFill/>
          <a:ln>
            <a:solidFill>
              <a:srgbClr val="000000"/>
            </a:solidFill>
            <a:miter lim="800000"/>
            <a:headEnd/>
            <a:tailEnd/>
          </a:ln>
        </p:spPr>
      </p:sp>
      <p:sp>
        <p:nvSpPr>
          <p:cNvPr id="37890" name="Rectangle 3"/>
          <p:cNvSpPr>
            <a:spLocks noGrp="1"/>
          </p:cNvSpPr>
          <p:nvPr>
            <p:ph type="body" idx="1"/>
          </p:nvPr>
        </p:nvSpPr>
        <p:spPr bwMode="auto">
          <a:noFill/>
        </p:spPr>
        <p:txBody>
          <a:bodyPr wrap="square" numCol="1" anchor="t" anchorCtr="0" compatLnSpc="1">
            <a:prstTxWarp prst="textNoShape">
              <a:avLst/>
            </a:prstTxWarp>
          </a:bodyPr>
          <a:lstStyle/>
          <a:p>
            <a:pPr eaLnBrk="1" hangingPunct="1"/>
            <a:r>
              <a:rPr lang="en-US" smtClean="0"/>
              <a:t>Here’s a sentence.  It’s ambiguous, so I don’t know what the POS sequence is. But I have a probability distribution here in my pocket.  Let’s pull a sample x out of that distribution … and another … 3</a:t>
            </a:r>
            <a:r>
              <a:rPr lang="en-US" baseline="30000" smtClean="0"/>
              <a:t>rd</a:t>
            </a:r>
            <a:r>
              <a:rPr lang="en-US" smtClean="0"/>
              <a:t> is the same as the 1</a:t>
            </a:r>
            <a:r>
              <a:rPr lang="en-US" baseline="30000" smtClean="0"/>
              <a:t>st</a:t>
            </a:r>
            <a:r>
              <a:rPr lang="en-US" smtClean="0"/>
              <a:t> … So far, it looks like the third tag, x</a:t>
            </a:r>
            <a:r>
              <a:rPr lang="en-US" baseline="-25000" smtClean="0"/>
              <a:t>3</a:t>
            </a:r>
            <a:r>
              <a:rPr lang="en-US" smtClean="0"/>
              <a:t>, is most likely to be a preposition.  And if we keep taking samples, we see that that is indeed a property of my distribution (as currently trained).  In fact, there are T*T*T*T*T </a:t>
            </a:r>
            <a:r>
              <a:rPr lang="en-US" i="1" smtClean="0"/>
              <a:t>possible</a:t>
            </a:r>
            <a:r>
              <a:rPr lang="en-US" smtClean="0"/>
              <a:t> sequences, but we don’t have to see all of them to spot the pattern.   </a:t>
            </a:r>
          </a:p>
          <a:p>
            <a:pPr eaLnBrk="1" hangingPunct="1"/>
            <a:endParaRPr lang="en-US" smtClean="0"/>
          </a:p>
        </p:txBody>
      </p:sp>
    </p:spTree>
    <p:extLst>
      <p:ext uri="{BB962C8B-B14F-4D97-AF65-F5344CB8AC3E}">
        <p14:creationId xmlns:p14="http://schemas.microsoft.com/office/powerpoint/2010/main" val="1896792878"/>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Rectangle 2"/>
          <p:cNvSpPr>
            <a:spLocks noGrp="1" noRot="1" noChangeAspect="1" noTextEdit="1"/>
          </p:cNvSpPr>
          <p:nvPr>
            <p:ph type="sldImg"/>
          </p:nvPr>
        </p:nvSpPr>
        <p:spPr bwMode="auto">
          <a:noFill/>
          <a:ln>
            <a:solidFill>
              <a:srgbClr val="000000"/>
            </a:solidFill>
            <a:miter lim="800000"/>
            <a:headEnd/>
            <a:tailEnd/>
          </a:ln>
        </p:spPr>
      </p:sp>
      <p:sp>
        <p:nvSpPr>
          <p:cNvPr id="39938" name="Rectangle 3"/>
          <p:cNvSpPr>
            <a:spLocks noGrp="1"/>
          </p:cNvSpPr>
          <p:nvPr>
            <p:ph type="body" idx="1"/>
          </p:nvPr>
        </p:nvSpPr>
        <p:spPr bwMode="auto">
          <a:noFill/>
        </p:spPr>
        <p:txBody>
          <a:bodyPr wrap="square" numCol="1" anchor="t" anchorCtr="0" compatLnSpc="1">
            <a:prstTxWarp prst="textNoShape">
              <a:avLst/>
            </a:prstTxWarp>
          </a:bodyPr>
          <a:lstStyle/>
          <a:p>
            <a:pPr eaLnBrk="1" hangingPunct="1"/>
            <a:r>
              <a:rPr lang="en-US" smtClean="0"/>
              <a:t>Here’s a more complicated graphical model.</a:t>
            </a:r>
          </a:p>
          <a:p>
            <a:pPr eaLnBrk="1" hangingPunct="1"/>
            <a:r>
              <a:rPr lang="en-US" smtClean="0"/>
              <a:t>The white circles are still variables.</a:t>
            </a:r>
          </a:p>
          <a:p>
            <a:pPr eaLnBrk="1" hangingPunct="1"/>
            <a:r>
              <a:rPr lang="en-US" smtClean="0"/>
              <a:t>And each sample is a way of filling in those circles by assigning values (colors) to those variables.</a:t>
            </a:r>
          </a:p>
          <a:p>
            <a:pPr eaLnBrk="1" hangingPunct="1"/>
            <a:endParaRPr lang="en-US" smtClean="0"/>
          </a:p>
        </p:txBody>
      </p:sp>
    </p:spTree>
    <p:extLst>
      <p:ext uri="{BB962C8B-B14F-4D97-AF65-F5344CB8AC3E}">
        <p14:creationId xmlns:p14="http://schemas.microsoft.com/office/powerpoint/2010/main" val="2153181612"/>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Rectangle 2"/>
          <p:cNvSpPr>
            <a:spLocks noGrp="1" noRot="1" noChangeAspect="1" noTextEdit="1"/>
          </p:cNvSpPr>
          <p:nvPr>
            <p:ph type="sldImg"/>
          </p:nvPr>
        </p:nvSpPr>
        <p:spPr bwMode="auto">
          <a:noFill/>
          <a:ln>
            <a:solidFill>
              <a:srgbClr val="000000"/>
            </a:solidFill>
            <a:miter lim="800000"/>
            <a:headEnd/>
            <a:tailEnd/>
          </a:ln>
        </p:spPr>
      </p:sp>
      <p:sp>
        <p:nvSpPr>
          <p:cNvPr id="41986" name="Rectangle 3"/>
          <p:cNvSpPr>
            <a:spLocks noGrp="1"/>
          </p:cNvSpPr>
          <p:nvPr>
            <p:ph type="body" idx="1"/>
          </p:nvPr>
        </p:nvSpPr>
        <p:spPr bwMode="auto">
          <a:noFill/>
        </p:spPr>
        <p:txBody>
          <a:bodyPr wrap="square" numCol="1" anchor="t" anchorCtr="0" compatLnSpc="1">
            <a:prstTxWarp prst="textNoShape">
              <a:avLst/>
            </a:prstTxWarp>
          </a:bodyPr>
          <a:lstStyle/>
          <a:p>
            <a:pPr eaLnBrk="1" hangingPunct="1"/>
            <a:r>
              <a:rPr lang="en-US" smtClean="0"/>
              <a:t>Why would you </a:t>
            </a:r>
            <a:r>
              <a:rPr lang="en-US" i="1" smtClean="0"/>
              <a:t>want</a:t>
            </a:r>
            <a:r>
              <a:rPr lang="en-US" smtClean="0"/>
              <a:t> a model that’s not a linear chain?</a:t>
            </a:r>
          </a:p>
          <a:p>
            <a:pPr eaLnBrk="1" hangingPunct="1"/>
            <a:r>
              <a:rPr lang="en-US" smtClean="0"/>
              <a:t>Well, here’s an example.</a:t>
            </a:r>
          </a:p>
          <a:p>
            <a:pPr eaLnBrk="1" hangingPunct="1"/>
            <a:r>
              <a:rPr lang="en-US" smtClean="0"/>
              <a:t>Here I’ll generate tagged </a:t>
            </a:r>
            <a:r>
              <a:rPr lang="en-US" i="1" smtClean="0"/>
              <a:t>sentences.</a:t>
            </a:r>
          </a:p>
          <a:p>
            <a:pPr eaLnBrk="1" hangingPunct="1"/>
            <a:r>
              <a:rPr lang="en-US" smtClean="0"/>
              <a:t>When I pull a sample out of my pocket, sometimes it’s a tagging of “Time flies like an arrow” … but sometimes it’s a tagging of some other sentence.</a:t>
            </a:r>
          </a:p>
          <a:p>
            <a:pPr eaLnBrk="1" hangingPunct="1"/>
            <a:r>
              <a:rPr lang="en-US" smtClean="0"/>
              <a:t>Some sentences are more likely than others, and we are using POS tags to help model which sentences are likely.  </a:t>
            </a:r>
          </a:p>
          <a:p>
            <a:pPr eaLnBrk="1" hangingPunct="1"/>
            <a:r>
              <a:rPr lang="en-US" smtClean="0"/>
              <a:t>The bigram “an arrow” is likely not because there’s a bigram parameter for it – there isn’t – but because the model captures something more general: determiners like to be followed by nouns.</a:t>
            </a:r>
          </a:p>
          <a:p>
            <a:pPr eaLnBrk="1" hangingPunct="1"/>
            <a:endParaRPr lang="en-US" smtClean="0"/>
          </a:p>
          <a:p>
            <a:pPr eaLnBrk="1" hangingPunct="1"/>
            <a:endParaRPr lang="en-US" smtClean="0"/>
          </a:p>
        </p:txBody>
      </p:sp>
    </p:spTree>
    <p:extLst>
      <p:ext uri="{BB962C8B-B14F-4D97-AF65-F5344CB8AC3E}">
        <p14:creationId xmlns:p14="http://schemas.microsoft.com/office/powerpoint/2010/main" val="1626861875"/>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2"/>
          <p:cNvSpPr>
            <a:spLocks noGrp="1" noRot="1" noChangeAspect="1" noTextEdit="1"/>
          </p:cNvSpPr>
          <p:nvPr>
            <p:ph type="sldImg"/>
          </p:nvPr>
        </p:nvSpPr>
        <p:spPr bwMode="auto">
          <a:noFill/>
          <a:ln>
            <a:solidFill>
              <a:srgbClr val="000000"/>
            </a:solidFill>
            <a:miter lim="800000"/>
            <a:headEnd/>
            <a:tailEnd/>
          </a:ln>
        </p:spPr>
      </p:sp>
      <p:sp>
        <p:nvSpPr>
          <p:cNvPr id="44034" name="Rectangle 3"/>
          <p:cNvSpPr>
            <a:spLocks noGrp="1"/>
          </p:cNvSpPr>
          <p:nvPr>
            <p:ph type="body" idx="1"/>
          </p:nvPr>
        </p:nvSpPr>
        <p:spPr bwMode="auto">
          <a:noFill/>
        </p:spPr>
        <p:txBody>
          <a:bodyPr wrap="square" numCol="1" anchor="t" anchorCtr="0" compatLnSpc="1">
            <a:prstTxWarp prst="textNoShape">
              <a:avLst/>
            </a:prstTxWarp>
          </a:bodyPr>
          <a:lstStyle/>
          <a:p>
            <a:r>
              <a:rPr lang="en-US" smtClean="0"/>
              <a:t>So what are these black boxes that connect the variables?</a:t>
            </a:r>
          </a:p>
          <a:p>
            <a:r>
              <a:rPr lang="en-US" smtClean="0"/>
              <a:t>They’re called factors, or potential functions.  If you look inside a factor, it has an opinion about the variables it’s connected to.</a:t>
            </a:r>
          </a:p>
          <a:p>
            <a:r>
              <a:rPr lang="en-US" smtClean="0"/>
              <a:t>This prefers certain tag bigrams for X1 X2, and this prefers certain tag bigrams – the same ones – for X2 X3.</a:t>
            </a:r>
          </a:p>
        </p:txBody>
      </p:sp>
    </p:spTree>
    <p:extLst>
      <p:ext uri="{BB962C8B-B14F-4D97-AF65-F5344CB8AC3E}">
        <p14:creationId xmlns:p14="http://schemas.microsoft.com/office/powerpoint/2010/main" val="349423572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Rectangle 2"/>
          <p:cNvSpPr>
            <a:spLocks noGrp="1" noRot="1" noChangeAspect="1" noTextEdit="1"/>
          </p:cNvSpPr>
          <p:nvPr>
            <p:ph type="sldImg"/>
          </p:nvPr>
        </p:nvSpPr>
        <p:spPr bwMode="auto">
          <a:noFill/>
          <a:ln>
            <a:solidFill>
              <a:srgbClr val="000000"/>
            </a:solidFill>
            <a:miter lim="800000"/>
            <a:headEnd/>
            <a:tailEnd/>
          </a:ln>
        </p:spPr>
      </p:sp>
      <p:sp>
        <p:nvSpPr>
          <p:cNvPr id="47106" name="Rectangle 3"/>
          <p:cNvSpPr>
            <a:spLocks noGrp="1"/>
          </p:cNvSpPr>
          <p:nvPr>
            <p:ph type="body" idx="1"/>
          </p:nvPr>
        </p:nvSpPr>
        <p:spPr bwMode="auto">
          <a:noFill/>
        </p:spPr>
        <p:txBody>
          <a:bodyPr wrap="square" numCol="1" anchor="t" anchorCtr="0" compatLnSpc="1">
            <a:prstTxWarp prst="textNoShape">
              <a:avLst/>
            </a:prstTxWarp>
          </a:bodyPr>
          <a:lstStyle/>
          <a:p>
            <a:r>
              <a:rPr lang="en-US" smtClean="0"/>
              <a:t>Does time go well with Noun? Does noun go well with verb? Does verb go well with flies? Does verb go well with preposition?</a:t>
            </a:r>
          </a:p>
          <a:p>
            <a:r>
              <a:rPr lang="en-US" smtClean="0"/>
              <a:t>Now there’s a problem here – this probability’s greater than 1.  It’s got to be at most 1, and generally much smaller … if there are a billion possible assignments then it should be 10</a:t>
            </a:r>
            <a:r>
              <a:rPr lang="en-US" baseline="30000" smtClean="0"/>
              <a:t>-9</a:t>
            </a:r>
            <a:r>
              <a:rPr lang="en-US" smtClean="0"/>
              <a:t> on average …  But we can fix that.</a:t>
            </a:r>
          </a:p>
        </p:txBody>
      </p:sp>
    </p:spTree>
    <p:extLst>
      <p:ext uri="{BB962C8B-B14F-4D97-AF65-F5344CB8AC3E}">
        <p14:creationId xmlns:p14="http://schemas.microsoft.com/office/powerpoint/2010/main" val="450197506"/>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2"/>
          <p:cNvSpPr>
            <a:spLocks noGrp="1" noRot="1" noChangeAspect="1" noTextEdit="1"/>
          </p:cNvSpPr>
          <p:nvPr>
            <p:ph type="sldImg"/>
          </p:nvPr>
        </p:nvSpPr>
        <p:spPr bwMode="auto">
          <a:noFill/>
          <a:ln>
            <a:solidFill>
              <a:srgbClr val="000000"/>
            </a:solidFill>
            <a:miter lim="800000"/>
            <a:headEnd/>
            <a:tailEnd/>
          </a:ln>
        </p:spPr>
      </p:sp>
      <p:sp>
        <p:nvSpPr>
          <p:cNvPr id="52226" name="Rectangle 3"/>
          <p:cNvSpPr>
            <a:spLocks noGrp="1"/>
          </p:cNvSpPr>
          <p:nvPr>
            <p:ph type="body" idx="1"/>
          </p:nvPr>
        </p:nvSpPr>
        <p:spPr bwMode="auto">
          <a:noFill/>
        </p:spPr>
        <p:txBody>
          <a:bodyPr wrap="square" numCol="1" anchor="t" anchorCtr="0" compatLnSpc="1">
            <a:prstTxWarp prst="textNoShape">
              <a:avLst/>
            </a:prstTxWarp>
          </a:bodyPr>
          <a:lstStyle/>
          <a:p>
            <a:r>
              <a:rPr lang="en-US" smtClean="0"/>
              <a:t>We’re not trying to predict the sentence anymore.</a:t>
            </a:r>
          </a:p>
          <a:p>
            <a:r>
              <a:rPr lang="en-US" smtClean="0"/>
              <a:t>But given a sentence, we’ll construct a bunch of factors that model a distribution over its taggings.</a:t>
            </a:r>
          </a:p>
        </p:txBody>
      </p:sp>
    </p:spTree>
    <p:extLst>
      <p:ext uri="{BB962C8B-B14F-4D97-AF65-F5344CB8AC3E}">
        <p14:creationId xmlns:p14="http://schemas.microsoft.com/office/powerpoint/2010/main" val="3290856190"/>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8" name="Rectangle 2"/>
          <p:cNvSpPr>
            <a:spLocks noGrp="1" noRot="1" noChangeAspect="1" noTextEdit="1"/>
          </p:cNvSpPr>
          <p:nvPr>
            <p:ph type="sldImg"/>
          </p:nvPr>
        </p:nvSpPr>
        <p:spPr bwMode="auto">
          <a:noFill/>
          <a:ln>
            <a:solidFill>
              <a:srgbClr val="000000"/>
            </a:solidFill>
            <a:miter lim="800000"/>
            <a:headEnd/>
            <a:tailEnd/>
          </a:ln>
        </p:spPr>
      </p:sp>
      <p:sp>
        <p:nvSpPr>
          <p:cNvPr id="96259" name="Rectangle 3"/>
          <p:cNvSpPr>
            <a:spLocks noGrp="1"/>
          </p:cNvSpPr>
          <p:nvPr>
            <p:ph type="body" idx="1"/>
          </p:nvPr>
        </p:nvSpPr>
        <p:spPr bwMode="auto">
          <a:noFill/>
        </p:spPr>
        <p:txBody>
          <a:bodyPr wrap="square" numCol="1" anchor="t" anchorCtr="0" compatLnSpc="1">
            <a:prstTxWarp prst="textNoShape">
              <a:avLst/>
            </a:prstTxWarp>
          </a:bodyPr>
          <a:lstStyle/>
          <a:p>
            <a:r>
              <a:rPr lang="en-US" sz="800" smtClean="0"/>
              <a:t>Warning: BP is sensitive to the structure of the factor graph.  Approximate inference using BP might get different answers on different factor graphs that describe the </a:t>
            </a:r>
            <a:r>
              <a:rPr lang="en-US" sz="800" u="sng" smtClean="0"/>
              <a:t>same</a:t>
            </a:r>
            <a:r>
              <a:rPr lang="en-US" sz="800" smtClean="0"/>
              <a:t> model.</a:t>
            </a:r>
            <a:endParaRPr lang="en-US" sz="800" i="1" smtClean="0"/>
          </a:p>
          <a:p>
            <a:endParaRPr lang="en-US" smtClean="0"/>
          </a:p>
        </p:txBody>
      </p:sp>
    </p:spTree>
    <p:extLst>
      <p:ext uri="{BB962C8B-B14F-4D97-AF65-F5344CB8AC3E}">
        <p14:creationId xmlns:p14="http://schemas.microsoft.com/office/powerpoint/2010/main" val="3555713942"/>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Rectangle 2"/>
          <p:cNvSpPr>
            <a:spLocks noGrp="1" noRot="1" noChangeAspect="1" noTextEdit="1"/>
          </p:cNvSpPr>
          <p:nvPr>
            <p:ph type="sldImg"/>
          </p:nvPr>
        </p:nvSpPr>
        <p:spPr bwMode="auto">
          <a:noFill/>
          <a:ln>
            <a:solidFill>
              <a:srgbClr val="000000"/>
            </a:solidFill>
            <a:miter lim="800000"/>
            <a:headEnd/>
            <a:tailEnd/>
          </a:ln>
        </p:spPr>
      </p:sp>
      <p:sp>
        <p:nvSpPr>
          <p:cNvPr id="55298" name="Rectangle 3"/>
          <p:cNvSpPr>
            <a:spLocks noGrp="1"/>
          </p:cNvSpPr>
          <p:nvPr>
            <p:ph type="body" idx="1"/>
          </p:nvPr>
        </p:nvSpPr>
        <p:spPr bwMode="auto">
          <a:noFill/>
        </p:spPr>
        <p:txBody>
          <a:bodyPr wrap="square" numCol="1" anchor="t" anchorCtr="0" compatLnSpc="1">
            <a:prstTxWarp prst="textNoShape">
              <a:avLst/>
            </a:prstTxWarp>
          </a:bodyPr>
          <a:lstStyle/>
          <a:p>
            <a:r>
              <a:rPr lang="en-US" smtClean="0"/>
              <a:t>Here’s another way I think about modeling for structured prediction.</a:t>
            </a:r>
          </a:p>
          <a:p>
            <a:r>
              <a:rPr lang="en-US" smtClean="0"/>
              <a:t>You could use this when teaching probability to computer scientists.</a:t>
            </a:r>
          </a:p>
          <a:p>
            <a:r>
              <a:rPr lang="en-US" smtClean="0"/>
              <a:t>A sample is just a data structure.  For instance, a sample parse is a tree.  </a:t>
            </a:r>
          </a:p>
          <a:p>
            <a:r>
              <a:rPr lang="en-US" smtClean="0"/>
              <a:t>If samples are described by objects, then the sample space of all legal objects is described by a class.</a:t>
            </a:r>
          </a:p>
          <a:p>
            <a:r>
              <a:rPr lang="en-US" smtClean="0"/>
              <a:t>And that class has methods, called random variables.  </a:t>
            </a:r>
          </a:p>
          <a:p>
            <a:r>
              <a:rPr lang="en-US" smtClean="0"/>
              <a:t>A random variable is a method. The value of that variable is whatever that method returns, which varies from sample to sample.</a:t>
            </a:r>
          </a:p>
        </p:txBody>
      </p:sp>
    </p:spTree>
    <p:extLst>
      <p:ext uri="{BB962C8B-B14F-4D97-AF65-F5344CB8AC3E}">
        <p14:creationId xmlns:p14="http://schemas.microsoft.com/office/powerpoint/2010/main" val="2363549360"/>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Rectangle 2"/>
          <p:cNvSpPr>
            <a:spLocks noGrp="1" noRot="1" noChangeAspect="1" noTextEdit="1"/>
          </p:cNvSpPr>
          <p:nvPr>
            <p:ph type="sldImg"/>
          </p:nvPr>
        </p:nvSpPr>
        <p:spPr bwMode="auto">
          <a:noFill/>
          <a:ln>
            <a:solidFill>
              <a:srgbClr val="000000"/>
            </a:solidFill>
            <a:miter lim="800000"/>
            <a:headEnd/>
            <a:tailEnd/>
          </a:ln>
        </p:spPr>
      </p:sp>
      <p:sp>
        <p:nvSpPr>
          <p:cNvPr id="58370" name="Rectangle 3"/>
          <p:cNvSpPr>
            <a:spLocks noGrp="1"/>
          </p:cNvSpPr>
          <p:nvPr>
            <p:ph type="body" idx="1"/>
          </p:nvPr>
        </p:nvSpPr>
        <p:spPr bwMode="auto">
          <a:noFill/>
        </p:spPr>
        <p:txBody>
          <a:bodyPr wrap="square" numCol="1" anchor="t" anchorCtr="0" compatLnSpc="1">
            <a:prstTxWarp prst="textNoShape">
              <a:avLst/>
            </a:prstTxWarp>
          </a:bodyPr>
          <a:lstStyle/>
          <a:p>
            <a:r>
              <a:rPr lang="en-US" smtClean="0"/>
              <a:t>Let’s look at some ways you could use factor graphs in your work.</a:t>
            </a:r>
          </a:p>
        </p:txBody>
      </p:sp>
    </p:spTree>
    <p:extLst>
      <p:ext uri="{BB962C8B-B14F-4D97-AF65-F5344CB8AC3E}">
        <p14:creationId xmlns:p14="http://schemas.microsoft.com/office/powerpoint/2010/main" val="549942595"/>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433"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18434"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en-US" smtClean="0"/>
              <a:t>There’s a lot going on in language.  So you may want to put a lot into your NLP model. What’s really going on in an utterance includes morphology, syntax and semantics. Above that, pragmatics and discourse.  Below that, phonology and phonetics; or if you’re working on text, orthography and typos.  And that’s just one utterance.  All the utterances of a language are tied together because they share lexicon entries and grammar rules and continuous parameters.  Which you might not observe.  So to make good guesses about what’s really going on, you might need to include a lot of </a:t>
            </a:r>
            <a:r>
              <a:rPr lang="en-US" i="1" smtClean="0"/>
              <a:t>latent</a:t>
            </a:r>
            <a:r>
              <a:rPr lang="en-US" smtClean="0"/>
              <a:t> variables in your graphical model.  Linguistic variables.  Do you believe good NLP demands feature engineering?  With more latent variables, you can design smarter features.  The feature weights model interactions among these variables. Linguistic interactions.  BP is a basic algorithm for reasoning about lots of interactions at once.</a:t>
            </a:r>
          </a:p>
        </p:txBody>
      </p:sp>
    </p:spTree>
    <p:extLst>
      <p:ext uri="{BB962C8B-B14F-4D97-AF65-F5344CB8AC3E}">
        <p14:creationId xmlns:p14="http://schemas.microsoft.com/office/powerpoint/2010/main" val="3429008420"/>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1441" name="Rectangle 2"/>
          <p:cNvSpPr>
            <a:spLocks noGrp="1" noRot="1" noChangeAspect="1" noTextEdit="1"/>
          </p:cNvSpPr>
          <p:nvPr>
            <p:ph type="sldImg"/>
          </p:nvPr>
        </p:nvSpPr>
        <p:spPr bwMode="auto">
          <a:noFill/>
          <a:ln>
            <a:solidFill>
              <a:srgbClr val="000000"/>
            </a:solidFill>
            <a:miter lim="800000"/>
            <a:headEnd/>
            <a:tailEnd/>
          </a:ln>
        </p:spPr>
      </p:sp>
      <p:sp>
        <p:nvSpPr>
          <p:cNvPr id="61442" name="Rectangle 3"/>
          <p:cNvSpPr>
            <a:spLocks noGrp="1"/>
          </p:cNvSpPr>
          <p:nvPr>
            <p:ph type="body" idx="1"/>
          </p:nvPr>
        </p:nvSpPr>
        <p:spPr bwMode="auto">
          <a:noFill/>
        </p:spPr>
        <p:txBody>
          <a:bodyPr wrap="square" numCol="1" anchor="t" anchorCtr="0" compatLnSpc="1">
            <a:prstTxWarp prst="textNoShape">
              <a:avLst/>
            </a:prstTxWarp>
          </a:bodyPr>
          <a:lstStyle/>
          <a:p>
            <a:r>
              <a:rPr lang="en-US" smtClean="0"/>
              <a:t>You want to guess what goes in these white circles.</a:t>
            </a:r>
          </a:p>
          <a:p>
            <a:r>
              <a:rPr lang="en-US" smtClean="0"/>
              <a:t>Those are your variables.</a:t>
            </a:r>
          </a:p>
        </p:txBody>
      </p:sp>
    </p:spTree>
    <p:extLst>
      <p:ext uri="{BB962C8B-B14F-4D97-AF65-F5344CB8AC3E}">
        <p14:creationId xmlns:p14="http://schemas.microsoft.com/office/powerpoint/2010/main" val="297595944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3489" name="Rectangle 2"/>
          <p:cNvSpPr>
            <a:spLocks noGrp="1" noRot="1" noChangeAspect="1" noTextEdit="1"/>
          </p:cNvSpPr>
          <p:nvPr>
            <p:ph type="sldImg"/>
          </p:nvPr>
        </p:nvSpPr>
        <p:spPr bwMode="auto">
          <a:noFill/>
          <a:ln>
            <a:solidFill>
              <a:srgbClr val="000000"/>
            </a:solidFill>
            <a:miter lim="800000"/>
            <a:headEnd/>
            <a:tailEnd/>
          </a:ln>
        </p:spPr>
      </p:sp>
      <p:sp>
        <p:nvSpPr>
          <p:cNvPr id="63490" name="Rectangle 3"/>
          <p:cNvSpPr>
            <a:spLocks noGrp="1"/>
          </p:cNvSpPr>
          <p:nvPr>
            <p:ph type="body" idx="1"/>
          </p:nvPr>
        </p:nvSpPr>
        <p:spPr bwMode="auto">
          <a:noFill/>
        </p:spPr>
        <p:txBody>
          <a:bodyPr wrap="square" numCol="1" anchor="t" anchorCtr="0" compatLnSpc="1">
            <a:prstTxWarp prst="textNoShape">
              <a:avLst/>
            </a:prstTxWarp>
          </a:bodyPr>
          <a:lstStyle/>
          <a:p>
            <a:r>
              <a:rPr lang="en-US" smtClean="0"/>
              <a:t>Here’s one possible guess.</a:t>
            </a:r>
          </a:p>
          <a:p>
            <a:r>
              <a:rPr lang="en-US" smtClean="0"/>
              <a:t>I’ve included a factor connecting this parent to its two children.</a:t>
            </a:r>
          </a:p>
          <a:p>
            <a:r>
              <a:rPr lang="en-US" smtClean="0"/>
              <a:t>So it evaluates whether the parent goes well with those children.</a:t>
            </a:r>
          </a:p>
          <a:p>
            <a:r>
              <a:rPr lang="en-US" smtClean="0"/>
              <a:t>The model will prefer trees that make this factor happy. </a:t>
            </a:r>
          </a:p>
          <a:p>
            <a:endParaRPr lang="en-US" smtClean="0"/>
          </a:p>
        </p:txBody>
      </p:sp>
    </p:spTree>
    <p:extLst>
      <p:ext uri="{BB962C8B-B14F-4D97-AF65-F5344CB8AC3E}">
        <p14:creationId xmlns:p14="http://schemas.microsoft.com/office/powerpoint/2010/main" val="3460546818"/>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537" name="Rectangle 2"/>
          <p:cNvSpPr>
            <a:spLocks noGrp="1" noRot="1" noChangeAspect="1" noTextEdit="1"/>
          </p:cNvSpPr>
          <p:nvPr>
            <p:ph type="sldImg"/>
          </p:nvPr>
        </p:nvSpPr>
        <p:spPr bwMode="auto">
          <a:noFill/>
          <a:ln>
            <a:solidFill>
              <a:srgbClr val="000000"/>
            </a:solidFill>
            <a:miter lim="800000"/>
            <a:headEnd/>
            <a:tailEnd/>
          </a:ln>
        </p:spPr>
      </p:sp>
      <p:sp>
        <p:nvSpPr>
          <p:cNvPr id="65538" name="Rectangle 3"/>
          <p:cNvSpPr>
            <a:spLocks noGrp="1"/>
          </p:cNvSpPr>
          <p:nvPr>
            <p:ph type="body" idx="1"/>
          </p:nvPr>
        </p:nvSpPr>
        <p:spPr bwMode="auto">
          <a:noFill/>
        </p:spPr>
        <p:txBody>
          <a:bodyPr wrap="square" numCol="1" anchor="t" anchorCtr="0" compatLnSpc="1">
            <a:prstTxWarp prst="textNoShape">
              <a:avLst/>
            </a:prstTxWarp>
          </a:bodyPr>
          <a:lstStyle/>
          <a:p>
            <a:r>
              <a:rPr lang="en-US" smtClean="0"/>
              <a:t>If you want an even better model, throw in some more factors.  </a:t>
            </a:r>
          </a:p>
          <a:p>
            <a:r>
              <a:rPr lang="en-US" smtClean="0"/>
              <a:t>So now we can reward this “noun verb” bigram directly, instead of just saying that n tends to start s which tends to continue with vp which tends to start with v.</a:t>
            </a:r>
          </a:p>
          <a:p>
            <a:r>
              <a:rPr lang="en-US" smtClean="0"/>
              <a:t>That already gave us some probability of “noun verb”, but now we can adjust that up or down, by multiplying in this new factor as well.</a:t>
            </a:r>
          </a:p>
          <a:p>
            <a:r>
              <a:rPr lang="en-US" smtClean="0"/>
              <a:t>With more factors, there’s less conditional independence. </a:t>
            </a:r>
          </a:p>
          <a:p>
            <a:r>
              <a:rPr lang="en-US" smtClean="0"/>
              <a:t>That gives us a more expressive model, but it makes inference and learning harder.</a:t>
            </a:r>
          </a:p>
        </p:txBody>
      </p:sp>
    </p:spTree>
    <p:extLst>
      <p:ext uri="{BB962C8B-B14F-4D97-AF65-F5344CB8AC3E}">
        <p14:creationId xmlns:p14="http://schemas.microsoft.com/office/powerpoint/2010/main" val="3623005973"/>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585" name="Rectangle 2"/>
          <p:cNvSpPr>
            <a:spLocks noGrp="1" noRot="1" noChangeAspect="1" noTextEdit="1"/>
          </p:cNvSpPr>
          <p:nvPr>
            <p:ph type="sldImg"/>
          </p:nvPr>
        </p:nvSpPr>
        <p:spPr bwMode="auto">
          <a:noFill/>
          <a:ln>
            <a:solidFill>
              <a:srgbClr val="000000"/>
            </a:solidFill>
            <a:miter lim="800000"/>
            <a:headEnd/>
            <a:tailEnd/>
          </a:ln>
        </p:spPr>
      </p:sp>
      <p:sp>
        <p:nvSpPr>
          <p:cNvPr id="67586" name="Rectangle 3"/>
          <p:cNvSpPr>
            <a:spLocks noGrp="1"/>
          </p:cNvSpPr>
          <p:nvPr>
            <p:ph type="body" idx="1"/>
          </p:nvPr>
        </p:nvSpPr>
        <p:spPr bwMode="auto">
          <a:noFill/>
        </p:spPr>
        <p:txBody>
          <a:bodyPr wrap="square" numCol="1" anchor="t" anchorCtr="0" compatLnSpc="1">
            <a:prstTxWarp prst="textNoShape">
              <a:avLst/>
            </a:prstTxWarp>
          </a:bodyPr>
          <a:lstStyle/>
          <a:p>
            <a:r>
              <a:rPr lang="en-US" smtClean="0"/>
              <a:t>I said I’d give you the tree, but suppose I didn’t.  Now you have to predict that too.</a:t>
            </a:r>
          </a:p>
          <a:p>
            <a:r>
              <a:rPr lang="en-US" smtClean="0"/>
              <a:t>To describe the tree, let’s add a new variable for each substring of the sentence.</a:t>
            </a:r>
          </a:p>
          <a:p>
            <a:r>
              <a:rPr lang="en-US" smtClean="0"/>
              <a:t>So O(n^2) new variables.</a:t>
            </a:r>
          </a:p>
          <a:p>
            <a:r>
              <a:rPr lang="en-US" smtClean="0"/>
              <a:t>This variable goes with the substring “flies like an.”</a:t>
            </a:r>
          </a:p>
          <a:p>
            <a:r>
              <a:rPr lang="en-US" smtClean="0"/>
              <a:t>What kind of constituent is that substring?  NP?  VP?  Well, it’s not a constituent at all, so this variable has a special value null.</a:t>
            </a:r>
          </a:p>
          <a:p>
            <a:r>
              <a:rPr lang="en-US" smtClean="0"/>
              <a:t>On the other hand, “like an arrow” is a PP.</a:t>
            </a:r>
          </a:p>
          <a:p>
            <a:endParaRPr lang="en-US" smtClean="0"/>
          </a:p>
        </p:txBody>
      </p:sp>
    </p:spTree>
    <p:extLst>
      <p:ext uri="{BB962C8B-B14F-4D97-AF65-F5344CB8AC3E}">
        <p14:creationId xmlns:p14="http://schemas.microsoft.com/office/powerpoint/2010/main" val="3448909597"/>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633" name="Rectangle 2"/>
          <p:cNvSpPr>
            <a:spLocks noGrp="1" noRot="1" noChangeAspect="1" noTextEdit="1"/>
          </p:cNvSpPr>
          <p:nvPr>
            <p:ph type="sldImg"/>
          </p:nvPr>
        </p:nvSpPr>
        <p:spPr bwMode="auto">
          <a:noFill/>
          <a:ln>
            <a:solidFill>
              <a:srgbClr val="000000"/>
            </a:solidFill>
            <a:miter lim="800000"/>
            <a:headEnd/>
            <a:tailEnd/>
          </a:ln>
        </p:spPr>
      </p:sp>
      <p:sp>
        <p:nvSpPr>
          <p:cNvPr id="69634" name="Rectangle 3"/>
          <p:cNvSpPr>
            <a:spLocks noGrp="1"/>
          </p:cNvSpPr>
          <p:nvPr>
            <p:ph type="body" idx="1"/>
          </p:nvPr>
        </p:nvSpPr>
        <p:spPr bwMode="auto">
          <a:noFill/>
        </p:spPr>
        <p:txBody>
          <a:bodyPr wrap="square" numCol="1" anchor="t" anchorCtr="0" compatLnSpc="1">
            <a:prstTxWarp prst="textNoShape">
              <a:avLst/>
            </a:prstTxWarp>
          </a:bodyPr>
          <a:lstStyle/>
          <a:p>
            <a:r>
              <a:rPr lang="en-US" smtClean="0"/>
              <a:t>Now, there’s one problem with this scheme.</a:t>
            </a:r>
          </a:p>
          <a:p>
            <a:r>
              <a:rPr lang="en-US" smtClean="0"/>
              <a:t>If we got this sample of the variables, how would we print out the tree?</a:t>
            </a:r>
          </a:p>
          <a:p>
            <a:endParaRPr lang="en-US" smtClean="0"/>
          </a:p>
        </p:txBody>
      </p:sp>
    </p:spTree>
    <p:extLst>
      <p:ext uri="{BB962C8B-B14F-4D97-AF65-F5344CB8AC3E}">
        <p14:creationId xmlns:p14="http://schemas.microsoft.com/office/powerpoint/2010/main" val="3828448992"/>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1" name="Rectangle 2"/>
          <p:cNvSpPr>
            <a:spLocks noGrp="1" noRot="1" noChangeAspect="1" noTextEdit="1"/>
          </p:cNvSpPr>
          <p:nvPr>
            <p:ph type="sldImg"/>
          </p:nvPr>
        </p:nvSpPr>
        <p:spPr bwMode="auto">
          <a:noFill/>
          <a:ln>
            <a:solidFill>
              <a:srgbClr val="000000"/>
            </a:solidFill>
            <a:miter lim="800000"/>
            <a:headEnd/>
            <a:tailEnd/>
          </a:ln>
        </p:spPr>
      </p:sp>
      <p:sp>
        <p:nvSpPr>
          <p:cNvPr id="71682" name="Rectangle 3"/>
          <p:cNvSpPr>
            <a:spLocks noGrp="1"/>
          </p:cNvSpPr>
          <p:nvPr>
            <p:ph type="body" idx="1"/>
          </p:nvPr>
        </p:nvSpPr>
        <p:spPr bwMode="auto">
          <a:noFill/>
        </p:spPr>
        <p:txBody>
          <a:bodyPr wrap="square" numCol="1" anchor="t" anchorCtr="0" compatLnSpc="1">
            <a:prstTxWarp prst="textNoShape">
              <a:avLst/>
            </a:prstTxWarp>
          </a:bodyPr>
          <a:lstStyle/>
          <a:p>
            <a:r>
              <a:rPr lang="en-US" smtClean="0"/>
              <a:t>Actually there </a:t>
            </a:r>
            <a:r>
              <a:rPr lang="en-US" i="1" smtClean="0"/>
              <a:t>is</a:t>
            </a:r>
            <a:r>
              <a:rPr lang="en-US" smtClean="0"/>
              <a:t> no tree with this description!</a:t>
            </a:r>
          </a:p>
          <a:p>
            <a:r>
              <a:rPr lang="en-US" smtClean="0"/>
              <a:t>We can’t have constituents both here and here, because they’d have crossing brackets.</a:t>
            </a:r>
          </a:p>
          <a:p>
            <a:r>
              <a:rPr lang="en-US" smtClean="0"/>
              <a:t>“Time flies” can’t be a constituent if “flies like an arrow” is.</a:t>
            </a:r>
          </a:p>
          <a:p>
            <a:r>
              <a:rPr lang="en-US" smtClean="0"/>
              <a:t>So, it’s important that this assignment have probability 0, so that we’ll never get this sample.</a:t>
            </a:r>
          </a:p>
          <a:p>
            <a:endParaRPr lang="en-US" smtClean="0"/>
          </a:p>
        </p:txBody>
      </p:sp>
    </p:spTree>
    <p:extLst>
      <p:ext uri="{BB962C8B-B14F-4D97-AF65-F5344CB8AC3E}">
        <p14:creationId xmlns:p14="http://schemas.microsoft.com/office/powerpoint/2010/main" val="2118424198"/>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29" name="Rectangle 2"/>
          <p:cNvSpPr>
            <a:spLocks noGrp="1" noRot="1" noChangeAspect="1" noTextEdit="1"/>
          </p:cNvSpPr>
          <p:nvPr>
            <p:ph type="sldImg"/>
          </p:nvPr>
        </p:nvSpPr>
        <p:spPr bwMode="auto">
          <a:noFill/>
          <a:ln>
            <a:solidFill>
              <a:srgbClr val="000000"/>
            </a:solidFill>
            <a:miter lim="800000"/>
            <a:headEnd/>
            <a:tailEnd/>
          </a:ln>
        </p:spPr>
      </p:sp>
      <p:sp>
        <p:nvSpPr>
          <p:cNvPr id="73730" name="Rectangle 3"/>
          <p:cNvSpPr>
            <a:spLocks noGrp="1"/>
          </p:cNvSpPr>
          <p:nvPr>
            <p:ph type="body" idx="1"/>
          </p:nvPr>
        </p:nvSpPr>
        <p:spPr bwMode="auto">
          <a:noFill/>
        </p:spPr>
        <p:txBody>
          <a:bodyPr wrap="square" numCol="1" anchor="t" anchorCtr="0" compatLnSpc="1">
            <a:prstTxWarp prst="textNoShape">
              <a:avLst/>
            </a:prstTxWarp>
          </a:bodyPr>
          <a:lstStyle/>
          <a:p>
            <a:r>
              <a:rPr lang="en-US" smtClean="0"/>
              <a:t>For this we’ll have to use one super-complicated factor.</a:t>
            </a:r>
          </a:p>
          <a:p>
            <a:r>
              <a:rPr lang="en-US" smtClean="0"/>
              <a:t>It looks at all the variables.</a:t>
            </a:r>
          </a:p>
          <a:p>
            <a:r>
              <a:rPr lang="en-US" smtClean="0"/>
              <a:t>It multiplies in 0 if their values are incoherent and don’t form a tree.</a:t>
            </a:r>
          </a:p>
          <a:p>
            <a:r>
              <a:rPr lang="en-US" smtClean="0"/>
              <a:t>If any factor says 0, the whole probability is 0.</a:t>
            </a:r>
          </a:p>
          <a:p>
            <a:r>
              <a:rPr lang="en-US" smtClean="0"/>
              <a:t>So we have no chance of sampling this kind of non-tree.</a:t>
            </a:r>
          </a:p>
        </p:txBody>
      </p:sp>
    </p:spTree>
    <p:extLst>
      <p:ext uri="{BB962C8B-B14F-4D97-AF65-F5344CB8AC3E}">
        <p14:creationId xmlns:p14="http://schemas.microsoft.com/office/powerpoint/2010/main" val="2288354220"/>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Rectangle 2"/>
          <p:cNvSpPr>
            <a:spLocks noGrp="1" noRot="1" noChangeAspect="1" noTextEdit="1"/>
          </p:cNvSpPr>
          <p:nvPr>
            <p:ph type="sldImg"/>
          </p:nvPr>
        </p:nvSpPr>
        <p:spPr bwMode="auto">
          <a:noFill/>
          <a:ln>
            <a:solidFill>
              <a:srgbClr val="000000"/>
            </a:solidFill>
            <a:miter lim="800000"/>
            <a:headEnd/>
            <a:tailEnd/>
          </a:ln>
        </p:spPr>
      </p:sp>
      <p:sp>
        <p:nvSpPr>
          <p:cNvPr id="76802" name="Rectangle 3"/>
          <p:cNvSpPr>
            <a:spLocks noGrp="1"/>
          </p:cNvSpPr>
          <p:nvPr>
            <p:ph type="body" idx="1"/>
          </p:nvPr>
        </p:nvSpPr>
        <p:spPr bwMode="auto">
          <a:noFill/>
        </p:spPr>
        <p:txBody>
          <a:bodyPr wrap="square" numCol="1" anchor="t" anchorCtr="0" compatLnSpc="1">
            <a:prstTxWarp prst="textNoShape">
              <a:avLst/>
            </a:prstTxWarp>
          </a:bodyPr>
          <a:lstStyle/>
          <a:p>
            <a:r>
              <a:rPr lang="en-US" smtClean="0"/>
              <a:t>We’ll come back to this example.</a:t>
            </a:r>
          </a:p>
          <a:p>
            <a:r>
              <a:rPr lang="en-US" smtClean="0"/>
              <a:t>But the general point is, we’ve designed variables to represent our linguistic data structure.</a:t>
            </a:r>
          </a:p>
          <a:p>
            <a:r>
              <a:rPr lang="en-US" smtClean="0"/>
              <a:t>And we’ve designed factors to represent both hard invariants of that data structure, and probabilistic interactions among the pieces of the data structure.</a:t>
            </a:r>
          </a:p>
        </p:txBody>
      </p:sp>
    </p:spTree>
    <p:extLst>
      <p:ext uri="{BB962C8B-B14F-4D97-AF65-F5344CB8AC3E}">
        <p14:creationId xmlns:p14="http://schemas.microsoft.com/office/powerpoint/2010/main" val="486965143"/>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Rectangle 2"/>
          <p:cNvSpPr>
            <a:spLocks noGrp="1" noRot="1" noChangeAspect="1" noTextEdit="1"/>
          </p:cNvSpPr>
          <p:nvPr>
            <p:ph type="sldImg"/>
          </p:nvPr>
        </p:nvSpPr>
        <p:spPr bwMode="auto">
          <a:noFill/>
          <a:ln>
            <a:solidFill>
              <a:srgbClr val="000000"/>
            </a:solidFill>
            <a:miter lim="800000"/>
            <a:headEnd/>
            <a:tailEnd/>
          </a:ln>
        </p:spPr>
      </p:sp>
      <p:sp>
        <p:nvSpPr>
          <p:cNvPr id="78850" name="Rectangle 3"/>
          <p:cNvSpPr>
            <a:spLocks noGrp="1"/>
          </p:cNvSpPr>
          <p:nvPr>
            <p:ph type="body" idx="1"/>
          </p:nvPr>
        </p:nvSpPr>
        <p:spPr bwMode="auto">
          <a:noFill/>
        </p:spPr>
        <p:txBody>
          <a:bodyPr wrap="square" numCol="1" anchor="t" anchorCtr="0" compatLnSpc="1">
            <a:prstTxWarp prst="textNoShape">
              <a:avLst/>
            </a:prstTxWarp>
          </a:bodyPr>
          <a:lstStyle/>
          <a:p>
            <a:r>
              <a:rPr lang="en-US" smtClean="0"/>
              <a:t>Dependency parsing is very similar.</a:t>
            </a:r>
          </a:p>
          <a:p>
            <a:r>
              <a:rPr lang="en-US" smtClean="0"/>
              <a:t>There are n words, so about n^2 possible directed edges.</a:t>
            </a:r>
          </a:p>
          <a:p>
            <a:r>
              <a:rPr lang="en-US" smtClean="0"/>
              <a:t>For each one, make a variable that gives the edge label or says “no edge.”</a:t>
            </a:r>
          </a:p>
          <a:p>
            <a:r>
              <a:rPr lang="en-US" smtClean="0"/>
              <a:t>And we need a factor saying that the edges form a tree.</a:t>
            </a:r>
          </a:p>
          <a:p>
            <a:r>
              <a:rPr lang="en-US" smtClean="0"/>
              <a:t>Other factors model other interactions.  They might discourage crossing edges, or discourage a verb from having two objects, or encourage certain constructions that require multiple arcs.</a:t>
            </a:r>
          </a:p>
        </p:txBody>
      </p:sp>
    </p:spTree>
    <p:extLst>
      <p:ext uri="{BB962C8B-B14F-4D97-AF65-F5344CB8AC3E}">
        <p14:creationId xmlns:p14="http://schemas.microsoft.com/office/powerpoint/2010/main" val="3197800950"/>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Rectangle 2"/>
          <p:cNvSpPr>
            <a:spLocks noGrp="1" noRot="1" noChangeAspect="1" noTextEdit="1"/>
          </p:cNvSpPr>
          <p:nvPr>
            <p:ph type="sldImg"/>
          </p:nvPr>
        </p:nvSpPr>
        <p:spPr bwMode="auto">
          <a:noFill/>
          <a:ln>
            <a:solidFill>
              <a:srgbClr val="000000"/>
            </a:solidFill>
            <a:miter lim="800000"/>
            <a:headEnd/>
            <a:tailEnd/>
          </a:ln>
        </p:spPr>
      </p:sp>
      <p:sp>
        <p:nvSpPr>
          <p:cNvPr id="82946" name="Rectangle 3"/>
          <p:cNvSpPr>
            <a:spLocks noGrp="1"/>
          </p:cNvSpPr>
          <p:nvPr>
            <p:ph type="body" idx="1"/>
          </p:nvPr>
        </p:nvSpPr>
        <p:spPr bwMode="auto">
          <a:noFill/>
        </p:spPr>
        <p:txBody>
          <a:bodyPr wrap="square" numCol="1" anchor="t" anchorCtr="0" compatLnSpc="1">
            <a:prstTxWarp prst="textNoShape">
              <a:avLst/>
            </a:prstTxWarp>
          </a:bodyPr>
          <a:lstStyle/>
          <a:p>
            <a:r>
              <a:rPr lang="en-US" smtClean="0"/>
              <a:t>Here a sample consisting of 13 strings – all the inflected forms of some verb.</a:t>
            </a:r>
          </a:p>
          <a:p>
            <a:r>
              <a:rPr lang="en-US" smtClean="0"/>
              <a:t>A different sample would correspond to a different verb.</a:t>
            </a:r>
          </a:p>
          <a:p>
            <a:r>
              <a:rPr lang="en-US" smtClean="0"/>
              <a:t>So we have 13 random variables, of type string.  </a:t>
            </a:r>
          </a:p>
          <a:p>
            <a:r>
              <a:rPr lang="en-US" smtClean="0"/>
              <a:t>And of course they’re highly correlated!</a:t>
            </a:r>
          </a:p>
          <a:p>
            <a:r>
              <a:rPr lang="en-US" smtClean="0"/>
              <a:t>If you know that the infinitive is brechen, it’s a reasonable guess that this past tense form is brachen – a vowel change.</a:t>
            </a:r>
          </a:p>
          <a:p>
            <a:r>
              <a:rPr lang="en-US" smtClean="0"/>
              <a:t>And here’s a suffix change.  And both a vowel change and a suffix change.</a:t>
            </a:r>
          </a:p>
          <a:p>
            <a:r>
              <a:rPr lang="en-US" smtClean="0"/>
              <a:t>So with the right factor graph, we can model all these interactions. </a:t>
            </a:r>
          </a:p>
        </p:txBody>
      </p:sp>
    </p:spTree>
    <p:extLst>
      <p:ext uri="{BB962C8B-B14F-4D97-AF65-F5344CB8AC3E}">
        <p14:creationId xmlns:p14="http://schemas.microsoft.com/office/powerpoint/2010/main" val="130365944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481" name="Slide Image Placeholder 1"/>
          <p:cNvSpPr>
            <a:spLocks noGrp="1" noRot="1" noChangeAspect="1"/>
          </p:cNvSpPr>
          <p:nvPr>
            <p:ph type="sldImg"/>
          </p:nvPr>
        </p:nvSpPr>
        <p:spPr bwMode="auto">
          <a:noFill/>
          <a:ln>
            <a:solidFill>
              <a:srgbClr val="000000"/>
            </a:solidFill>
            <a:miter lim="800000"/>
            <a:headEnd/>
            <a:tailEnd/>
          </a:ln>
        </p:spPr>
      </p:sp>
      <p:sp>
        <p:nvSpPr>
          <p:cNvPr id="20482" name="Notes Placeholder 2"/>
          <p:cNvSpPr>
            <a:spLocks noGrp="1"/>
          </p:cNvSpPr>
          <p:nvPr>
            <p:ph type="body" idx="1"/>
          </p:nvPr>
        </p:nvSpPr>
        <p:spPr bwMode="auto">
          <a:noFill/>
        </p:spPr>
        <p:txBody>
          <a:bodyPr wrap="square" numCol="1" anchor="t" anchorCtr="0" compatLnSpc="1">
            <a:prstTxWarp prst="textNoShape">
              <a:avLst/>
            </a:prstTxWarp>
          </a:bodyPr>
          <a:lstStyle/>
          <a:p>
            <a:r>
              <a:rPr lang="en-US" smtClean="0"/>
              <a:t>Our formalism will be factor graphs.   That’s a very general graphical model formalism.  I’ll define them and lay out the BP algorithm. Then Matt will give you intuitions about what BP is doing.  That’s the first half.  The second half is more advanced.  In NLP, our representations may involve data structures like trees and strings.  How do we set up those factor graphs, and can we make BP work on them?  Finally, BP is just an approximation, so can we train discriminatively to make the best of it?</a:t>
            </a:r>
          </a:p>
          <a:p>
            <a:endParaRPr lang="en-US" smtClean="0"/>
          </a:p>
        </p:txBody>
      </p:sp>
      <p:sp>
        <p:nvSpPr>
          <p:cNvPr id="4" name="Slide Number Placeholder 3"/>
          <p:cNvSpPr>
            <a:spLocks noGrp="1"/>
          </p:cNvSpPr>
          <p:nvPr>
            <p:ph type="sldNum" sz="quarter" idx="5"/>
          </p:nvPr>
        </p:nvSpPr>
        <p:spPr/>
        <p:txBody>
          <a:bodyPr/>
          <a:lstStyle/>
          <a:p>
            <a:pPr>
              <a:defRPr/>
            </a:pPr>
            <a:fld id="{D6151354-5489-4667-9DFA-797BF2EAE8B0}" type="slidenum">
              <a:rPr lang="en-US" smtClean="0"/>
              <a:pPr>
                <a:defRPr/>
              </a:pPr>
              <a:t>3</a:t>
            </a:fld>
            <a:endParaRPr lang="en-US"/>
          </a:p>
        </p:txBody>
      </p:sp>
    </p:spTree>
    <p:extLst>
      <p:ext uri="{BB962C8B-B14F-4D97-AF65-F5344CB8AC3E}">
        <p14:creationId xmlns:p14="http://schemas.microsoft.com/office/powerpoint/2010/main" val="3524152832"/>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Rectangle 2"/>
          <p:cNvSpPr>
            <a:spLocks noGrp="1" noRot="1" noChangeAspect="1" noTextEdit="1"/>
          </p:cNvSpPr>
          <p:nvPr>
            <p:ph type="sldImg"/>
          </p:nvPr>
        </p:nvSpPr>
        <p:spPr bwMode="auto">
          <a:noFill/>
          <a:ln>
            <a:solidFill>
              <a:srgbClr val="000000"/>
            </a:solidFill>
            <a:miter lim="800000"/>
            <a:headEnd/>
            <a:tailEnd/>
          </a:ln>
        </p:spPr>
      </p:sp>
      <p:sp>
        <p:nvSpPr>
          <p:cNvPr id="84994" name="Rectangle 3"/>
          <p:cNvSpPr>
            <a:spLocks noGrp="1"/>
          </p:cNvSpPr>
          <p:nvPr>
            <p:ph type="body" idx="1"/>
          </p:nvPr>
        </p:nvSpPr>
        <p:spPr bwMode="auto">
          <a:noFill/>
        </p:spPr>
        <p:txBody>
          <a:bodyPr wrap="square" numCol="1" anchor="t" anchorCtr="0" compatLnSpc="1">
            <a:prstTxWarp prst="textNoShape">
              <a:avLst/>
            </a:prstTxWarp>
          </a:bodyPr>
          <a:lstStyle/>
          <a:p>
            <a:r>
              <a:rPr lang="en-US" smtClean="0"/>
              <a:t>Maybe you work on MT.  You’ve got a French sentence and an English sentence, 10 words each.  So there’s 100 possible alignment links.  Each could be on or off.</a:t>
            </a:r>
          </a:p>
          <a:p>
            <a:r>
              <a:rPr lang="en-US" smtClean="0"/>
              <a:t>So we’re encoding an alignment as a vector of 100 bits, describing which links are present.  You want to assign a probability to each of those vectors.</a:t>
            </a:r>
          </a:p>
          <a:p>
            <a:r>
              <a:rPr lang="en-US" smtClean="0"/>
              <a:t>And there are lots of things to consider …</a:t>
            </a:r>
          </a:p>
          <a:p>
            <a:r>
              <a:rPr lang="en-US" smtClean="0"/>
              <a:t>If word 3 aligns to word 10, maybe it doesn’t align to anything else.</a:t>
            </a:r>
          </a:p>
          <a:p>
            <a:r>
              <a:rPr lang="en-US" smtClean="0"/>
              <a:t>It’s bad if words 3 and 4, which are adjacent, align to words 10 and 20, which are far apart.</a:t>
            </a:r>
          </a:p>
          <a:p>
            <a:r>
              <a:rPr lang="en-US" smtClean="0"/>
              <a:t>This is a CRF, by the way, since the factors that evaluate an alignment are specific to the sentence pair.</a:t>
            </a:r>
          </a:p>
          <a:p>
            <a:endParaRPr lang="en-US" smtClean="0"/>
          </a:p>
          <a:p>
            <a:endParaRPr lang="en-US" baseline="30000" smtClean="0"/>
          </a:p>
          <a:p>
            <a:endParaRPr lang="en-US" smtClean="0"/>
          </a:p>
        </p:txBody>
      </p:sp>
    </p:spTree>
    <p:extLst>
      <p:ext uri="{BB962C8B-B14F-4D97-AF65-F5344CB8AC3E}">
        <p14:creationId xmlns:p14="http://schemas.microsoft.com/office/powerpoint/2010/main" val="193703265"/>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1" name="Slide Image Placeholder 1"/>
          <p:cNvSpPr>
            <a:spLocks noGrp="1" noRot="1" noChangeAspect="1"/>
          </p:cNvSpPr>
          <p:nvPr>
            <p:ph type="sldImg"/>
          </p:nvPr>
        </p:nvSpPr>
        <p:spPr bwMode="auto">
          <a:noFill/>
          <a:ln>
            <a:solidFill>
              <a:srgbClr val="000000"/>
            </a:solidFill>
            <a:miter lim="800000"/>
            <a:headEnd/>
            <a:tailEnd/>
          </a:ln>
        </p:spPr>
      </p:sp>
      <p:sp>
        <p:nvSpPr>
          <p:cNvPr id="87042"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en-US" smtClean="0"/>
              <a:t>Here’s an example with language in the world.</a:t>
            </a:r>
          </a:p>
          <a:p>
            <a:pPr eaLnBrk="1" hangingPunct="1">
              <a:spcBef>
                <a:spcPct val="0"/>
              </a:spcBef>
            </a:pPr>
            <a:r>
              <a:rPr lang="en-US" smtClean="0"/>
              <a:t>You’re trying to predict how each politician voted.</a:t>
            </a:r>
          </a:p>
          <a:p>
            <a:pPr eaLnBrk="1" hangingPunct="1">
              <a:spcBef>
                <a:spcPct val="0"/>
              </a:spcBef>
            </a:pPr>
            <a:r>
              <a:rPr lang="en-US" smtClean="0"/>
              <a:t>This depends on sentiment analysis of her speeches.</a:t>
            </a:r>
          </a:p>
          <a:p>
            <a:pPr eaLnBrk="1" hangingPunct="1">
              <a:spcBef>
                <a:spcPct val="0"/>
              </a:spcBef>
            </a:pPr>
            <a:r>
              <a:rPr lang="en-US" smtClean="0"/>
              <a:t>But also, her vote is correlated with the votes of other politicians.</a:t>
            </a:r>
          </a:p>
          <a:p>
            <a:pPr eaLnBrk="1" hangingPunct="1">
              <a:spcBef>
                <a:spcPct val="0"/>
              </a:spcBef>
            </a:pPr>
            <a:r>
              <a:rPr lang="en-US" smtClean="0"/>
              <a:t>If she attacks you in her speech, probably the two of you are voting differently.</a:t>
            </a:r>
          </a:p>
          <a:p>
            <a:pPr eaLnBrk="1" hangingPunct="1">
              <a:spcBef>
                <a:spcPct val="0"/>
              </a:spcBef>
            </a:pPr>
            <a:r>
              <a:rPr lang="en-US" smtClean="0"/>
              <a:t>So we have an inference problem to predict all of the votes at once.</a:t>
            </a:r>
          </a:p>
        </p:txBody>
      </p:sp>
      <p:sp>
        <p:nvSpPr>
          <p:cNvPr id="45059" name="Slide Number Placeholder 3"/>
          <p:cNvSpPr>
            <a:spLocks noGrp="1"/>
          </p:cNvSpPr>
          <p:nvPr>
            <p:ph type="sldNum" sz="quarter" idx="5"/>
          </p:nvPr>
        </p:nvSpPr>
        <p:spPr bwMode="auto">
          <a:ln>
            <a:miter lim="800000"/>
            <a:headEnd/>
            <a:tailEnd/>
          </a:ln>
        </p:spPr>
        <p:txBody>
          <a:bodyPr wrap="square" numCol="1" anchorCtr="0" compatLnSpc="1">
            <a:prstTxWarp prst="textNoShape">
              <a:avLst/>
            </a:prstTxWarp>
          </a:bodyPr>
          <a:lstStyle/>
          <a:p>
            <a:pPr fontAlgn="base">
              <a:spcBef>
                <a:spcPct val="0"/>
              </a:spcBef>
              <a:spcAft>
                <a:spcPct val="0"/>
              </a:spcAft>
              <a:defRPr/>
            </a:pPr>
            <a:fld id="{983C1A98-1650-4C95-9E1A-9E0E858041D0}" type="slidenum">
              <a:rPr lang="en-US">
                <a:cs typeface="Arial" charset="0"/>
              </a:rPr>
              <a:pPr fontAlgn="base">
                <a:spcBef>
                  <a:spcPct val="0"/>
                </a:spcBef>
                <a:spcAft>
                  <a:spcPct val="0"/>
                </a:spcAft>
                <a:defRPr/>
              </a:pPr>
              <a:t>41</a:t>
            </a:fld>
            <a:endParaRPr lang="en-US">
              <a:cs typeface="Arial" charset="0"/>
            </a:endParaRPr>
          </a:p>
        </p:txBody>
      </p:sp>
    </p:spTree>
    <p:extLst>
      <p:ext uri="{BB962C8B-B14F-4D97-AF65-F5344CB8AC3E}">
        <p14:creationId xmlns:p14="http://schemas.microsoft.com/office/powerpoint/2010/main" val="314546909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9089" name="Rectangle 2"/>
          <p:cNvSpPr>
            <a:spLocks noGrp="1" noRot="1" noChangeAspect="1" noTextEdit="1"/>
          </p:cNvSpPr>
          <p:nvPr>
            <p:ph type="sldImg"/>
          </p:nvPr>
        </p:nvSpPr>
        <p:spPr bwMode="auto">
          <a:noFill/>
          <a:ln>
            <a:solidFill>
              <a:srgbClr val="000000"/>
            </a:solidFill>
            <a:miter lim="800000"/>
            <a:headEnd/>
            <a:tailEnd/>
          </a:ln>
        </p:spPr>
      </p:sp>
      <p:sp>
        <p:nvSpPr>
          <p:cNvPr id="89090" name="Rectangle 3"/>
          <p:cNvSpPr>
            <a:spLocks noGrp="1"/>
          </p:cNvSpPr>
          <p:nvPr>
            <p:ph type="body" idx="1"/>
          </p:nvPr>
        </p:nvSpPr>
        <p:spPr bwMode="auto">
          <a:noFill/>
        </p:spPr>
        <p:txBody>
          <a:bodyPr wrap="square" numCol="1" anchor="t" anchorCtr="0" compatLnSpc="1">
            <a:prstTxWarp prst="textNoShape">
              <a:avLst/>
            </a:prstTxWarp>
          </a:bodyPr>
          <a:lstStyle/>
          <a:p>
            <a:r>
              <a:rPr lang="en-US" smtClean="0"/>
              <a:t>Now, nothing limits you to solving one task at a time.</a:t>
            </a:r>
          </a:p>
          <a:p>
            <a:r>
              <a:rPr lang="en-US" smtClean="0"/>
              <a:t>You could predict semantic and syntactic parses together.</a:t>
            </a:r>
          </a:p>
          <a:p>
            <a:r>
              <a:rPr lang="en-US" smtClean="0"/>
              <a:t>It’s just more variables, and more factors to model their interactions.</a:t>
            </a:r>
          </a:p>
          <a:p>
            <a:endParaRPr lang="en-US" smtClean="0"/>
          </a:p>
        </p:txBody>
      </p:sp>
    </p:spTree>
    <p:extLst>
      <p:ext uri="{BB962C8B-B14F-4D97-AF65-F5344CB8AC3E}">
        <p14:creationId xmlns:p14="http://schemas.microsoft.com/office/powerpoint/2010/main" val="1096265017"/>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1137" name="Rectangle 2"/>
          <p:cNvSpPr>
            <a:spLocks noGrp="1" noRot="1" noChangeAspect="1" noTextEdit="1"/>
          </p:cNvSpPr>
          <p:nvPr>
            <p:ph type="sldImg"/>
          </p:nvPr>
        </p:nvSpPr>
        <p:spPr bwMode="auto">
          <a:noFill/>
          <a:ln>
            <a:solidFill>
              <a:srgbClr val="000000"/>
            </a:solidFill>
            <a:miter lim="800000"/>
            <a:headEnd/>
            <a:tailEnd/>
          </a:ln>
        </p:spPr>
      </p:sp>
      <p:sp>
        <p:nvSpPr>
          <p:cNvPr id="91138" name="Rectangle 3"/>
          <p:cNvSpPr>
            <a:spLocks noGrp="1"/>
          </p:cNvSpPr>
          <p:nvPr>
            <p:ph type="body" idx="1"/>
          </p:nvPr>
        </p:nvSpPr>
        <p:spPr bwMode="auto">
          <a:noFill/>
        </p:spPr>
        <p:txBody>
          <a:bodyPr wrap="square" numCol="1" anchor="t" anchorCtr="0" compatLnSpc="1">
            <a:prstTxWarp prst="textNoShape">
              <a:avLst/>
            </a:prstTxWarp>
          </a:bodyPr>
          <a:lstStyle/>
          <a:p>
            <a:r>
              <a:rPr lang="en-US" smtClean="0"/>
              <a:t>Or you could jointly extract named entities and the sentiment expressed toward those entities.</a:t>
            </a:r>
          </a:p>
        </p:txBody>
      </p:sp>
    </p:spTree>
    <p:extLst>
      <p:ext uri="{BB962C8B-B14F-4D97-AF65-F5344CB8AC3E}">
        <p14:creationId xmlns:p14="http://schemas.microsoft.com/office/powerpoint/2010/main" val="2419435898"/>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318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3186"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en-US" dirty="0" smtClean="0"/>
              <a:t>In short, I think to build a really good model of language, you should first think about what the representations look like.</a:t>
            </a:r>
          </a:p>
          <a:p>
            <a:pPr eaLnBrk="1" hangingPunct="1">
              <a:spcBef>
                <a:spcPct val="0"/>
              </a:spcBef>
            </a:pPr>
            <a:r>
              <a:rPr lang="en-US" dirty="0" smtClean="0"/>
              <a:t>What variables are involved?</a:t>
            </a:r>
          </a:p>
        </p:txBody>
      </p:sp>
    </p:spTree>
    <p:extLst>
      <p:ext uri="{BB962C8B-B14F-4D97-AF65-F5344CB8AC3E}">
        <p14:creationId xmlns:p14="http://schemas.microsoft.com/office/powerpoint/2010/main" val="2811701672"/>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5233"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95234"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en-US" dirty="0" smtClean="0"/>
              <a:t>And what are the interactions among those variables?</a:t>
            </a:r>
          </a:p>
          <a:p>
            <a:pPr eaLnBrk="1" hangingPunct="1">
              <a:spcBef>
                <a:spcPct val="0"/>
              </a:spcBef>
            </a:pPr>
            <a:r>
              <a:rPr lang="en-US" dirty="0" smtClean="0"/>
              <a:t>Here’s my big graphical model of all of linguistics,</a:t>
            </a:r>
            <a:r>
              <a:rPr lang="en-US" baseline="0" dirty="0" smtClean="0"/>
              <a:t> a good way to end this section.</a:t>
            </a:r>
            <a:endParaRPr lang="en-US" dirty="0" smtClean="0"/>
          </a:p>
          <a:p>
            <a:pPr eaLnBrk="1" hangingPunct="1">
              <a:spcBef>
                <a:spcPct val="0"/>
              </a:spcBef>
            </a:pPr>
            <a:r>
              <a:rPr lang="en-US" dirty="0" smtClean="0"/>
              <a:t>You </a:t>
            </a:r>
            <a:r>
              <a:rPr lang="en-US" i="0" u="sng" dirty="0" smtClean="0"/>
              <a:t>might</a:t>
            </a:r>
            <a:r>
              <a:rPr lang="en-US" dirty="0" smtClean="0"/>
              <a:t> be able to observe some of these variables, with the help of annotators or linguistic resources.</a:t>
            </a:r>
          </a:p>
          <a:p>
            <a:pPr eaLnBrk="1" hangingPunct="1">
              <a:spcBef>
                <a:spcPct val="0"/>
              </a:spcBef>
            </a:pPr>
            <a:r>
              <a:rPr lang="en-US" dirty="0" smtClean="0"/>
              <a:t>But remember that a graphical model can handle noisy or incomplete observations.</a:t>
            </a:r>
          </a:p>
          <a:p>
            <a:pPr eaLnBrk="1" hangingPunct="1">
              <a:spcBef>
                <a:spcPct val="0"/>
              </a:spcBef>
            </a:pPr>
            <a:endParaRPr lang="en-US" dirty="0" smtClean="0"/>
          </a:p>
        </p:txBody>
      </p:sp>
    </p:spTree>
    <p:extLst>
      <p:ext uri="{BB962C8B-B14F-4D97-AF65-F5344CB8AC3E}">
        <p14:creationId xmlns:p14="http://schemas.microsoft.com/office/powerpoint/2010/main" val="2284482988"/>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Slide Image Placeholder 1"/>
          <p:cNvSpPr>
            <a:spLocks noGrp="1" noRot="1" noChangeAspect="1"/>
          </p:cNvSpPr>
          <p:nvPr>
            <p:ph type="sldImg"/>
          </p:nvPr>
        </p:nvSpPr>
        <p:spPr bwMode="auto">
          <a:noFill/>
          <a:ln>
            <a:solidFill>
              <a:srgbClr val="000000"/>
            </a:solidFill>
            <a:miter lim="800000"/>
            <a:headEnd/>
            <a:tailEnd/>
          </a:ln>
        </p:spPr>
      </p:sp>
      <p:sp>
        <p:nvSpPr>
          <p:cNvPr id="29698"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
        <p:nvSpPr>
          <p:cNvPr id="4" name="Slide Number Placeholder 3"/>
          <p:cNvSpPr>
            <a:spLocks noGrp="1"/>
          </p:cNvSpPr>
          <p:nvPr>
            <p:ph type="sldNum" sz="quarter" idx="5"/>
          </p:nvPr>
        </p:nvSpPr>
        <p:spPr/>
        <p:txBody>
          <a:bodyPr/>
          <a:lstStyle/>
          <a:p>
            <a:pPr>
              <a:defRPr/>
            </a:pPr>
            <a:fld id="{ACE79851-09E3-4AC1-A655-FEBEB9AF794B}" type="slidenum">
              <a:rPr lang="en-US" smtClean="0"/>
              <a:pPr>
                <a:defRPr/>
              </a:pPr>
              <a:t>47</a:t>
            </a:fld>
            <a:endParaRPr lang="en-US"/>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Slide Image Placeholder 1"/>
          <p:cNvSpPr>
            <a:spLocks noGrp="1" noRot="1" noChangeAspect="1"/>
          </p:cNvSpPr>
          <p:nvPr>
            <p:ph type="sldImg"/>
          </p:nvPr>
        </p:nvSpPr>
        <p:spPr bwMode="auto">
          <a:noFill/>
          <a:ln>
            <a:solidFill>
              <a:srgbClr val="000000"/>
            </a:solidFill>
            <a:miter lim="800000"/>
            <a:headEnd/>
            <a:tailEnd/>
          </a:ln>
        </p:spPr>
      </p:sp>
      <p:sp>
        <p:nvSpPr>
          <p:cNvPr id="31746"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
        <p:nvSpPr>
          <p:cNvPr id="4" name="Slide Number Placeholder 3"/>
          <p:cNvSpPr>
            <a:spLocks noGrp="1"/>
          </p:cNvSpPr>
          <p:nvPr>
            <p:ph type="sldNum" sz="quarter" idx="5"/>
          </p:nvPr>
        </p:nvSpPr>
        <p:spPr/>
        <p:txBody>
          <a:bodyPr/>
          <a:lstStyle/>
          <a:p>
            <a:pPr>
              <a:defRPr/>
            </a:pPr>
            <a:fld id="{87F24FE0-C05E-48E9-837E-90F292C6B589}" type="slidenum">
              <a:rPr lang="en-US" smtClean="0"/>
              <a:pPr>
                <a:defRPr/>
              </a:pPr>
              <a:t>48</a:t>
            </a:fld>
            <a:endParaRPr lang="en-US"/>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Slide Image Placeholder 1"/>
          <p:cNvSpPr>
            <a:spLocks noGrp="1" noRot="1" noChangeAspect="1"/>
          </p:cNvSpPr>
          <p:nvPr>
            <p:ph type="sldImg"/>
          </p:nvPr>
        </p:nvSpPr>
        <p:spPr bwMode="auto">
          <a:noFill/>
          <a:ln>
            <a:solidFill>
              <a:srgbClr val="000000"/>
            </a:solidFill>
            <a:miter lim="800000"/>
            <a:headEnd/>
            <a:tailEnd/>
          </a:ln>
        </p:spPr>
      </p:sp>
      <p:sp>
        <p:nvSpPr>
          <p:cNvPr id="35842" name="Notes Placeholder 2"/>
          <p:cNvSpPr>
            <a:spLocks noGrp="1"/>
          </p:cNvSpPr>
          <p:nvPr>
            <p:ph type="body" idx="1"/>
          </p:nvPr>
        </p:nvSpPr>
        <p:spPr bwMode="auto">
          <a:noFill/>
        </p:spPr>
        <p:txBody>
          <a:bodyPr wrap="square" numCol="1" anchor="t" anchorCtr="0" compatLnSpc="1">
            <a:prstTxWarp prst="textNoShape">
              <a:avLst/>
            </a:prstTxWarp>
          </a:bodyPr>
          <a:lstStyle/>
          <a:p>
            <a:pPr eaLnBrk="1" hangingPunct="1">
              <a:spcBef>
                <a:spcPct val="0"/>
              </a:spcBef>
            </a:pPr>
            <a:r>
              <a:rPr lang="en-US" smtClean="0"/>
              <a:t>MAP -- OptP-Complete</a:t>
            </a:r>
          </a:p>
          <a:p>
            <a:pPr eaLnBrk="1" hangingPunct="1">
              <a:spcBef>
                <a:spcPct val="0"/>
              </a:spcBef>
            </a:pPr>
            <a:r>
              <a:rPr lang="en-US" smtClean="0"/>
              <a:t>Marginal -- #P Complete</a:t>
            </a:r>
          </a:p>
        </p:txBody>
      </p:sp>
      <p:sp>
        <p:nvSpPr>
          <p:cNvPr id="17411" name="Slide Number Placeholder 3"/>
          <p:cNvSpPr txBox="1">
            <a:spLocks noGrp="1"/>
          </p:cNvSpPr>
          <p:nvPr/>
        </p:nvSpPr>
        <p:spPr bwMode="auto">
          <a:xfrm>
            <a:off x="3884613" y="8685213"/>
            <a:ext cx="2971800" cy="457200"/>
          </a:xfrm>
          <a:prstGeom prst="rect">
            <a:avLst/>
          </a:prstGeom>
          <a:noFill/>
          <a:ln>
            <a:miter lim="800000"/>
            <a:headEnd/>
            <a:tailEnd/>
          </a:ln>
        </p:spPr>
        <p:txBody>
          <a:bodyPr anchor="b"/>
          <a:lstStyle/>
          <a:p>
            <a:pPr algn="r">
              <a:defRPr/>
            </a:pPr>
            <a:fld id="{83136E44-A980-4259-B5F8-BF25F3813CBC}" type="slidenum">
              <a:rPr lang="en-US" sz="1200">
                <a:latin typeface="+mn-lt"/>
              </a:rPr>
              <a:pPr algn="r">
                <a:defRPr/>
              </a:pPr>
              <a:t>51</a:t>
            </a:fld>
            <a:endParaRPr lang="en-US" sz="1200">
              <a:latin typeface="+mn-lt"/>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0961" name="Rectangle 2"/>
          <p:cNvSpPr>
            <a:spLocks noGrp="1" noRot="1" noChangeAspect="1" noTextEdit="1"/>
          </p:cNvSpPr>
          <p:nvPr>
            <p:ph type="sldImg"/>
          </p:nvPr>
        </p:nvSpPr>
        <p:spPr bwMode="auto">
          <a:noFill/>
          <a:ln>
            <a:solidFill>
              <a:srgbClr val="000000"/>
            </a:solidFill>
            <a:miter lim="800000"/>
            <a:headEnd/>
            <a:tailEnd/>
          </a:ln>
        </p:spPr>
      </p:sp>
      <p:sp>
        <p:nvSpPr>
          <p:cNvPr id="40962" name="Rectangle 3"/>
          <p:cNvSpPr>
            <a:spLocks noGrp="1"/>
          </p:cNvSpPr>
          <p:nvPr>
            <p:ph type="body" idx="1"/>
          </p:nvPr>
        </p:nvSpPr>
        <p:spPr bwMode="auto">
          <a:noFill/>
        </p:spPr>
        <p:txBody>
          <a:bodyPr wrap="square" numCol="1" anchor="t" anchorCtr="0" compatLnSpc="1">
            <a:prstTxWarp prst="textNoShape">
              <a:avLst/>
            </a:prstTxWarp>
          </a:bodyPr>
          <a:lstStyle/>
          <a:p>
            <a:r>
              <a:rPr lang="en-US" smtClean="0"/>
              <a:t>[draw random sentences] Your estimate will be 0 for a long time …</a:t>
            </a:r>
          </a:p>
          <a:p>
            <a:r>
              <a:rPr lang="en-US" smtClean="0"/>
              <a:t>[multiply factors] Forward-backward algorithm</a:t>
            </a: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529" name="Slide Image Placeholder 1"/>
          <p:cNvSpPr>
            <a:spLocks noGrp="1" noRot="1" noChangeAspect="1"/>
          </p:cNvSpPr>
          <p:nvPr>
            <p:ph type="sldImg"/>
          </p:nvPr>
        </p:nvSpPr>
        <p:spPr bwMode="auto">
          <a:noFill/>
          <a:ln>
            <a:solidFill>
              <a:srgbClr val="000000"/>
            </a:solidFill>
            <a:miter lim="800000"/>
            <a:headEnd/>
            <a:tailEnd/>
          </a:ln>
        </p:spPr>
      </p:sp>
      <p:sp>
        <p:nvSpPr>
          <p:cNvPr id="22530" name="Notes Placeholder 2"/>
          <p:cNvSpPr>
            <a:spLocks noGrp="1"/>
          </p:cNvSpPr>
          <p:nvPr>
            <p:ph type="body" idx="1"/>
          </p:nvPr>
        </p:nvSpPr>
        <p:spPr bwMode="auto">
          <a:noFill/>
        </p:spPr>
        <p:txBody>
          <a:bodyPr wrap="square" numCol="1" anchor="t" anchorCtr="0" compatLnSpc="1">
            <a:prstTxWarp prst="textNoShape">
              <a:avLst/>
            </a:prstTxWarp>
          </a:bodyPr>
          <a:lstStyle/>
          <a:p>
            <a:r>
              <a:rPr lang="en-US" dirty="0" smtClean="0"/>
              <a:t>Our formalism will be factor graphs.   That’s a very general graphical model formalism.  I’ll define them and lay out the BP algorithm. Then Matt will give you intuitions about what BP is doing.  That’s the first half.  The second half is more advanced.  In NLP, our representations may involve data structures like trees and strings.  How do we set up those factor graphs, and can we make BP work on them?  Finally, BP is just an approximation, so can we train discriminatively to make the best of it?</a:t>
            </a:r>
          </a:p>
          <a:p>
            <a:endParaRPr lang="en-US" dirty="0" smtClean="0"/>
          </a:p>
        </p:txBody>
      </p:sp>
      <p:sp>
        <p:nvSpPr>
          <p:cNvPr id="4" name="Slide Number Placeholder 3"/>
          <p:cNvSpPr>
            <a:spLocks noGrp="1"/>
          </p:cNvSpPr>
          <p:nvPr>
            <p:ph type="sldNum" sz="quarter" idx="5"/>
          </p:nvPr>
        </p:nvSpPr>
        <p:spPr/>
        <p:txBody>
          <a:bodyPr/>
          <a:lstStyle/>
          <a:p>
            <a:pPr>
              <a:defRPr/>
            </a:pPr>
            <a:fld id="{2EE83B5A-AB04-4805-9105-6363979B9A88}" type="slidenum">
              <a:rPr lang="en-US" smtClean="0"/>
              <a:pPr>
                <a:defRPr/>
              </a:pPr>
              <a:t>4</a:t>
            </a:fld>
            <a:endParaRPr lang="en-US"/>
          </a:p>
        </p:txBody>
      </p:sp>
    </p:spTree>
    <p:extLst>
      <p:ext uri="{BB962C8B-B14F-4D97-AF65-F5344CB8AC3E}">
        <p14:creationId xmlns:p14="http://schemas.microsoft.com/office/powerpoint/2010/main" val="254749534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301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smtClean="0"/>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5058"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smtClean="0"/>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7106"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smtClean="0"/>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49154"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smtClean="0"/>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51202"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smtClean="0"/>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53250"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smtClean="0"/>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297"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55298"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smtClean="0"/>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7345"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57346"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eaLnBrk="1" hangingPunct="1">
              <a:spcBef>
                <a:spcPct val="0"/>
              </a:spcBef>
            </a:pPr>
            <a:endParaRPr lang="en-US" smtClean="0"/>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1681" name="Rectangle 7"/>
          <p:cNvSpPr txBox="1">
            <a:spLocks noGrp="1" noChangeArrowheads="1"/>
          </p:cNvSpPr>
          <p:nvPr/>
        </p:nvSpPr>
        <p:spPr bwMode="auto">
          <a:xfrm>
            <a:off x="3884613" y="8685213"/>
            <a:ext cx="2971800" cy="457200"/>
          </a:xfrm>
          <a:prstGeom prst="rect">
            <a:avLst/>
          </a:prstGeom>
          <a:noFill/>
          <a:ln w="9525">
            <a:noFill/>
            <a:miter lim="800000"/>
            <a:headEnd/>
            <a:tailEnd/>
          </a:ln>
        </p:spPr>
        <p:txBody>
          <a:bodyPr anchor="b"/>
          <a:lstStyle/>
          <a:p>
            <a:pPr algn="r" defTabSz="914400"/>
            <a:fld id="{75FC963C-6592-46F3-B95F-FCCE7939B607}" type="slidenum">
              <a:rPr lang="en-US" sz="1200">
                <a:latin typeface="Arial" charset="0"/>
              </a:rPr>
              <a:pPr algn="r" defTabSz="914400"/>
              <a:t>76</a:t>
            </a:fld>
            <a:endParaRPr lang="en-US" sz="1200">
              <a:latin typeface="Arial" charset="0"/>
            </a:endParaRPr>
          </a:p>
        </p:txBody>
      </p:sp>
      <p:sp>
        <p:nvSpPr>
          <p:cNvPr id="71682" name="Rectangle 2"/>
          <p:cNvSpPr>
            <a:spLocks noGrp="1" noRot="1" noChangeAspect="1" noChangeArrowheads="1" noTextEdit="1"/>
          </p:cNvSpPr>
          <p:nvPr>
            <p:ph type="sldImg"/>
          </p:nvPr>
        </p:nvSpPr>
        <p:spPr bwMode="auto">
          <a:noFill/>
          <a:ln>
            <a:solidFill>
              <a:srgbClr val="000000"/>
            </a:solidFill>
            <a:miter lim="800000"/>
            <a:headEnd/>
            <a:tailEnd/>
          </a:ln>
        </p:spPr>
      </p:sp>
      <p:sp>
        <p:nvSpPr>
          <p:cNvPr id="71683" name="Rectangle 3"/>
          <p:cNvSpPr>
            <a:spLocks noGrp="1" noChangeArrowheads="1"/>
          </p:cNvSpPr>
          <p:nvPr>
            <p:ph type="body" idx="1"/>
          </p:nvPr>
        </p:nvSpPr>
        <p:spPr bwMode="auto">
          <a:noFill/>
        </p:spPr>
        <p:txBody>
          <a:bodyPr wrap="square" numCol="1" anchor="t" anchorCtr="0" compatLnSpc="1">
            <a:prstTxWarp prst="textNoShape">
              <a:avLst/>
            </a:prstTxWarp>
          </a:bodyPr>
          <a:lstStyle/>
          <a:p>
            <a:pPr defTabSz="914400" eaLnBrk="1" hangingPunct="1"/>
            <a:endParaRPr lang="en-US" smtClean="0"/>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161" name="Rectangle 2"/>
          <p:cNvSpPr>
            <a:spLocks noGrp="1" noRot="1" noChangeAspect="1" noTextEdit="1"/>
          </p:cNvSpPr>
          <p:nvPr>
            <p:ph type="sldImg"/>
          </p:nvPr>
        </p:nvSpPr>
        <p:spPr bwMode="auto">
          <a:noFill/>
          <a:ln>
            <a:solidFill>
              <a:srgbClr val="000000"/>
            </a:solidFill>
            <a:miter lim="800000"/>
            <a:headEnd/>
            <a:tailEnd/>
          </a:ln>
        </p:spPr>
      </p:sp>
      <p:sp>
        <p:nvSpPr>
          <p:cNvPr id="92162" name="Rectangle 3"/>
          <p:cNvSpPr>
            <a:spLocks noGrp="1"/>
          </p:cNvSpPr>
          <p:nvPr>
            <p:ph type="body" idx="1"/>
          </p:nvPr>
        </p:nvSpPr>
        <p:spPr bwMode="auto">
          <a:noFill/>
        </p:spPr>
        <p:txBody>
          <a:bodyPr wrap="square" numCol="1" anchor="t" anchorCtr="0" compatLnSpc="1">
            <a:prstTxWarp prst="textNoShape">
              <a:avLst/>
            </a:prstTxWarp>
          </a:bodyPr>
          <a:lstStyle/>
          <a:p>
            <a:r>
              <a:rPr lang="en-US" dirty="0" smtClean="0"/>
              <a:t>Belief at X7 considers all factors.</a:t>
            </a:r>
          </a:p>
          <a:p>
            <a:r>
              <a:rPr lang="en-US" dirty="0" smtClean="0"/>
              <a:t>Distributive property lets us consider red, green, blue factors separately</a:t>
            </a:r>
          </a:p>
          <a:p>
            <a:endParaRPr lang="en-US" dirty="0" smtClean="0"/>
          </a:p>
          <a:p>
            <a:r>
              <a:rPr lang="en-US" dirty="0" smtClean="0"/>
              <a:t>\</a:t>
            </a:r>
            <a:r>
              <a:rPr lang="en-US" dirty="0" err="1" smtClean="0"/>
              <a:t>usepackage</a:t>
            </a:r>
            <a:r>
              <a:rPr lang="en-US" dirty="0" smtClean="0"/>
              <a:t>{</a:t>
            </a:r>
            <a:r>
              <a:rPr lang="en-US" dirty="0" err="1" smtClean="0"/>
              <a:t>bm</a:t>
            </a:r>
            <a:r>
              <a:rPr lang="en-US" dirty="0" smtClean="0"/>
              <a:t>}</a:t>
            </a:r>
          </a:p>
          <a:p>
            <a:r>
              <a:rPr lang="en-US" dirty="0" smtClean="0"/>
              <a:t>\</a:t>
            </a:r>
            <a:r>
              <a:rPr lang="en-US" dirty="0" err="1" smtClean="0"/>
              <a:t>usepackage</a:t>
            </a:r>
            <a:r>
              <a:rPr lang="en-US" dirty="0" smtClean="0"/>
              <a:t>{color}</a:t>
            </a:r>
          </a:p>
          <a:p>
            <a:r>
              <a:rPr lang="en-US" dirty="0" smtClean="0"/>
              <a:t>\</a:t>
            </a:r>
            <a:r>
              <a:rPr lang="en-US" dirty="0" err="1" smtClean="0"/>
              <a:t>definecolor</a:t>
            </a:r>
            <a:r>
              <a:rPr lang="en-US" dirty="0" smtClean="0"/>
              <a:t>{</a:t>
            </a:r>
            <a:r>
              <a:rPr lang="en-US" dirty="0" err="1" smtClean="0"/>
              <a:t>myred</a:t>
            </a:r>
            <a:r>
              <a:rPr lang="en-US" dirty="0" smtClean="0"/>
              <a:t>}{RGB}{195,45,46}</a:t>
            </a:r>
          </a:p>
          <a:p>
            <a:r>
              <a:rPr lang="en-US" dirty="0" smtClean="0"/>
              <a:t>\</a:t>
            </a:r>
            <a:r>
              <a:rPr lang="en-US" dirty="0" err="1" smtClean="0"/>
              <a:t>definecolor</a:t>
            </a:r>
            <a:r>
              <a:rPr lang="en-US" dirty="0" smtClean="0"/>
              <a:t>{</a:t>
            </a:r>
            <a:r>
              <a:rPr lang="en-US" dirty="0" err="1" smtClean="0"/>
              <a:t>mygreen</a:t>
            </a:r>
            <a:r>
              <a:rPr lang="en-US" dirty="0" smtClean="0"/>
              <a:t>}{RGB}{132,170,51}</a:t>
            </a:r>
          </a:p>
          <a:p>
            <a:r>
              <a:rPr lang="en-US" dirty="0" smtClean="0"/>
              <a:t>\</a:t>
            </a:r>
            <a:r>
              <a:rPr lang="en-US" dirty="0" err="1" smtClean="0"/>
              <a:t>definecolor</a:t>
            </a:r>
            <a:r>
              <a:rPr lang="en-US" dirty="0" smtClean="0"/>
              <a:t>{</a:t>
            </a:r>
            <a:r>
              <a:rPr lang="en-US" dirty="0" err="1" smtClean="0"/>
              <a:t>myblue</a:t>
            </a:r>
            <a:r>
              <a:rPr lang="en-US" dirty="0" smtClean="0"/>
              <a:t>}{RGB}{56,145,167}</a:t>
            </a:r>
          </a:p>
          <a:p>
            <a:r>
              <a:rPr lang="en-US" dirty="0" smtClean="0"/>
              <a:t>\begin{align*}</a:t>
            </a:r>
          </a:p>
          <a:p>
            <a:r>
              <a:rPr lang="en-US" dirty="0" smtClean="0"/>
              <a:t>p(</a:t>
            </a:r>
            <a:r>
              <a:rPr lang="en-US" dirty="0" err="1" smtClean="0"/>
              <a:t>X_i</a:t>
            </a:r>
            <a:r>
              <a:rPr lang="en-US" dirty="0" smtClean="0"/>
              <a:t>=</a:t>
            </a:r>
            <a:r>
              <a:rPr lang="en-US" dirty="0" err="1" smtClean="0"/>
              <a:t>x_i</a:t>
            </a:r>
            <a:r>
              <a:rPr lang="en-US" dirty="0" smtClean="0"/>
              <a:t>) \</a:t>
            </a:r>
            <a:r>
              <a:rPr lang="en-US" dirty="0" err="1" smtClean="0"/>
              <a:t>propto</a:t>
            </a:r>
            <a:r>
              <a:rPr lang="en-US" dirty="0" smtClean="0"/>
              <a:t> </a:t>
            </a:r>
            <a:r>
              <a:rPr lang="en-US" dirty="0" err="1" smtClean="0"/>
              <a:t>b_i</a:t>
            </a:r>
            <a:r>
              <a:rPr lang="en-US" dirty="0" smtClean="0"/>
              <a:t>(</a:t>
            </a:r>
            <a:r>
              <a:rPr lang="en-US" dirty="0" err="1" smtClean="0"/>
              <a:t>x_i</a:t>
            </a:r>
            <a:r>
              <a:rPr lang="en-US" dirty="0" smtClean="0"/>
              <a:t>) &amp; = \sum_{\</a:t>
            </a:r>
            <a:r>
              <a:rPr lang="en-US" dirty="0" err="1" smtClean="0"/>
              <a:t>bm</a:t>
            </a:r>
            <a:r>
              <a:rPr lang="en-US" dirty="0" smtClean="0"/>
              <a:t>{x}: \</a:t>
            </a:r>
            <a:r>
              <a:rPr lang="en-US" dirty="0" err="1" smtClean="0"/>
              <a:t>bm</a:t>
            </a:r>
            <a:r>
              <a:rPr lang="en-US" dirty="0" smtClean="0"/>
              <a:t>{x}[</a:t>
            </a:r>
            <a:r>
              <a:rPr lang="en-US" dirty="0" err="1" smtClean="0"/>
              <a:t>i</a:t>
            </a:r>
            <a:r>
              <a:rPr lang="en-US" dirty="0" smtClean="0"/>
              <a:t>]=</a:t>
            </a:r>
            <a:r>
              <a:rPr lang="en-US" dirty="0" err="1" smtClean="0"/>
              <a:t>x_i</a:t>
            </a:r>
            <a:r>
              <a:rPr lang="en-US" dirty="0" smtClean="0"/>
              <a:t>} \prod_\alpha \psi_\alpha(\</a:t>
            </a:r>
            <a:r>
              <a:rPr lang="en-US" dirty="0" err="1" smtClean="0"/>
              <a:t>bm</a:t>
            </a:r>
            <a:r>
              <a:rPr lang="en-US" dirty="0" smtClean="0"/>
              <a:t>{x}_\alpha) \\</a:t>
            </a:r>
          </a:p>
          <a:p>
            <a:r>
              <a:rPr lang="en-US" dirty="0" smtClean="0"/>
              <a:t>&amp; = </a:t>
            </a:r>
          </a:p>
          <a:p>
            <a:r>
              <a:rPr lang="en-US" dirty="0" smtClean="0"/>
              <a:t>\</a:t>
            </a:r>
            <a:r>
              <a:rPr lang="en-US" dirty="0" err="1" smtClean="0"/>
              <a:t>textcolor</a:t>
            </a:r>
            <a:r>
              <a:rPr lang="en-US" dirty="0" smtClean="0"/>
              <a:t>{</a:t>
            </a:r>
            <a:r>
              <a:rPr lang="en-US" dirty="0" err="1" smtClean="0"/>
              <a:t>myred</a:t>
            </a:r>
            <a:r>
              <a:rPr lang="en-US" dirty="0" smtClean="0"/>
              <a:t>}{\</a:t>
            </a:r>
            <a:r>
              <a:rPr lang="en-US" dirty="0" err="1" smtClean="0"/>
              <a:t>Bigg</a:t>
            </a:r>
            <a:r>
              <a:rPr lang="en-US" dirty="0" smtClean="0"/>
              <a:t>( \underbrace{\sum_{\</a:t>
            </a:r>
            <a:r>
              <a:rPr lang="en-US" dirty="0" err="1" smtClean="0"/>
              <a:t>bm</a:t>
            </a:r>
            <a:r>
              <a:rPr lang="en-US" dirty="0" smtClean="0"/>
              <a:t>{x}: \</a:t>
            </a:r>
            <a:r>
              <a:rPr lang="en-US" dirty="0" err="1" smtClean="0"/>
              <a:t>bm</a:t>
            </a:r>
            <a:r>
              <a:rPr lang="en-US" dirty="0" smtClean="0"/>
              <a:t>{x}[</a:t>
            </a:r>
            <a:r>
              <a:rPr lang="en-US" dirty="0" err="1" smtClean="0"/>
              <a:t>i</a:t>
            </a:r>
            <a:r>
              <a:rPr lang="en-US" dirty="0" smtClean="0"/>
              <a:t>]=</a:t>
            </a:r>
            <a:r>
              <a:rPr lang="en-US" dirty="0" err="1" smtClean="0"/>
              <a:t>x_i</a:t>
            </a:r>
            <a:r>
              <a:rPr lang="en-US" dirty="0" smtClean="0"/>
              <a:t>} \prod_{\alpha \</a:t>
            </a:r>
            <a:r>
              <a:rPr lang="en-US" dirty="0" err="1" smtClean="0"/>
              <a:t>subseteq</a:t>
            </a:r>
            <a:r>
              <a:rPr lang="en-US" dirty="0" smtClean="0"/>
              <a:t> F} \psi_\alpha(\</a:t>
            </a:r>
            <a:r>
              <a:rPr lang="en-US" dirty="0" err="1" smtClean="0"/>
              <a:t>bm</a:t>
            </a:r>
            <a:r>
              <a:rPr lang="en-US" dirty="0" smtClean="0"/>
              <a:t>{x}_\alpha)}_{\mu_{F\</a:t>
            </a:r>
            <a:r>
              <a:rPr lang="en-US" dirty="0" err="1" smtClean="0"/>
              <a:t>rightarrow</a:t>
            </a:r>
            <a:r>
              <a:rPr lang="en-US" dirty="0" smtClean="0"/>
              <a:t> </a:t>
            </a:r>
            <a:r>
              <a:rPr lang="en-US" dirty="0" err="1" smtClean="0"/>
              <a:t>i</a:t>
            </a:r>
            <a:r>
              <a:rPr lang="en-US" dirty="0" smtClean="0"/>
              <a:t>}(</a:t>
            </a:r>
            <a:r>
              <a:rPr lang="en-US" dirty="0" err="1" smtClean="0"/>
              <a:t>x_i</a:t>
            </a:r>
            <a:r>
              <a:rPr lang="en-US" dirty="0" smtClean="0"/>
              <a:t>)} \</a:t>
            </a:r>
            <a:r>
              <a:rPr lang="en-US" dirty="0" err="1" smtClean="0"/>
              <a:t>Bigg</a:t>
            </a:r>
            <a:r>
              <a:rPr lang="en-US" dirty="0" smtClean="0"/>
              <a:t>)}</a:t>
            </a:r>
          </a:p>
          <a:p>
            <a:r>
              <a:rPr lang="en-US" dirty="0" smtClean="0"/>
              <a:t>\</a:t>
            </a:r>
            <a:r>
              <a:rPr lang="en-US" dirty="0" err="1" smtClean="0"/>
              <a:t>textcolor</a:t>
            </a:r>
            <a:r>
              <a:rPr lang="en-US" dirty="0" smtClean="0"/>
              <a:t>{</a:t>
            </a:r>
            <a:r>
              <a:rPr lang="en-US" dirty="0" err="1" smtClean="0"/>
              <a:t>mygreen</a:t>
            </a:r>
            <a:r>
              <a:rPr lang="en-US" dirty="0" smtClean="0"/>
              <a:t>}{\</a:t>
            </a:r>
            <a:r>
              <a:rPr lang="en-US" dirty="0" err="1" smtClean="0"/>
              <a:t>Bigg</a:t>
            </a:r>
            <a:r>
              <a:rPr lang="en-US" dirty="0" smtClean="0"/>
              <a:t>( \underbrace{\sum_{\</a:t>
            </a:r>
            <a:r>
              <a:rPr lang="en-US" dirty="0" err="1" smtClean="0"/>
              <a:t>bm</a:t>
            </a:r>
            <a:r>
              <a:rPr lang="en-US" dirty="0" smtClean="0"/>
              <a:t>{x}: \</a:t>
            </a:r>
            <a:r>
              <a:rPr lang="en-US" dirty="0" err="1" smtClean="0"/>
              <a:t>bm</a:t>
            </a:r>
            <a:r>
              <a:rPr lang="en-US" dirty="0" smtClean="0"/>
              <a:t>{x}[</a:t>
            </a:r>
            <a:r>
              <a:rPr lang="en-US" dirty="0" err="1" smtClean="0"/>
              <a:t>i</a:t>
            </a:r>
            <a:r>
              <a:rPr lang="en-US" dirty="0" smtClean="0"/>
              <a:t>]=</a:t>
            </a:r>
            <a:r>
              <a:rPr lang="en-US" dirty="0" err="1" smtClean="0"/>
              <a:t>x_i</a:t>
            </a:r>
            <a:r>
              <a:rPr lang="en-US" dirty="0" smtClean="0"/>
              <a:t>} \prod_{\alpha \</a:t>
            </a:r>
            <a:r>
              <a:rPr lang="en-US" dirty="0" err="1" smtClean="0"/>
              <a:t>subseteq</a:t>
            </a:r>
            <a:r>
              <a:rPr lang="en-US" dirty="0" smtClean="0"/>
              <a:t> G} \psi_\alpha(\</a:t>
            </a:r>
            <a:r>
              <a:rPr lang="en-US" dirty="0" err="1" smtClean="0"/>
              <a:t>bm</a:t>
            </a:r>
            <a:r>
              <a:rPr lang="en-US" dirty="0" smtClean="0"/>
              <a:t>{x}_\alpha)}_{\mu_{G\</a:t>
            </a:r>
            <a:r>
              <a:rPr lang="en-US" dirty="0" err="1" smtClean="0"/>
              <a:t>rightarrow</a:t>
            </a:r>
            <a:r>
              <a:rPr lang="en-US" dirty="0" smtClean="0"/>
              <a:t> </a:t>
            </a:r>
            <a:r>
              <a:rPr lang="en-US" dirty="0" err="1" smtClean="0"/>
              <a:t>i</a:t>
            </a:r>
            <a:r>
              <a:rPr lang="en-US" dirty="0" smtClean="0"/>
              <a:t>}(</a:t>
            </a:r>
            <a:r>
              <a:rPr lang="en-US" dirty="0" err="1" smtClean="0"/>
              <a:t>x_i</a:t>
            </a:r>
            <a:r>
              <a:rPr lang="en-US" dirty="0" smtClean="0"/>
              <a:t>)} \</a:t>
            </a:r>
            <a:r>
              <a:rPr lang="en-US" dirty="0" err="1" smtClean="0"/>
              <a:t>Bigg</a:t>
            </a:r>
            <a:r>
              <a:rPr lang="en-US" dirty="0" smtClean="0"/>
              <a:t>)}</a:t>
            </a:r>
          </a:p>
          <a:p>
            <a:r>
              <a:rPr lang="en-US" dirty="0" smtClean="0"/>
              <a:t>\</a:t>
            </a:r>
            <a:r>
              <a:rPr lang="en-US" dirty="0" err="1" smtClean="0"/>
              <a:t>textcolor</a:t>
            </a:r>
            <a:r>
              <a:rPr lang="en-US" dirty="0" smtClean="0"/>
              <a:t>{</a:t>
            </a:r>
            <a:r>
              <a:rPr lang="en-US" dirty="0" err="1" smtClean="0"/>
              <a:t>myblue</a:t>
            </a:r>
            <a:r>
              <a:rPr lang="en-US" dirty="0" smtClean="0"/>
              <a:t>}{\</a:t>
            </a:r>
            <a:r>
              <a:rPr lang="en-US" dirty="0" err="1" smtClean="0"/>
              <a:t>Bigg</a:t>
            </a:r>
            <a:r>
              <a:rPr lang="en-US" dirty="0" smtClean="0"/>
              <a:t>( \underbrace{\sum_{\</a:t>
            </a:r>
            <a:r>
              <a:rPr lang="en-US" dirty="0" err="1" smtClean="0"/>
              <a:t>bm</a:t>
            </a:r>
            <a:r>
              <a:rPr lang="en-US" dirty="0" smtClean="0"/>
              <a:t>{x}: \</a:t>
            </a:r>
            <a:r>
              <a:rPr lang="en-US" dirty="0" err="1" smtClean="0"/>
              <a:t>bm</a:t>
            </a:r>
            <a:r>
              <a:rPr lang="en-US" dirty="0" smtClean="0"/>
              <a:t>{x}[</a:t>
            </a:r>
            <a:r>
              <a:rPr lang="en-US" dirty="0" err="1" smtClean="0"/>
              <a:t>i</a:t>
            </a:r>
            <a:r>
              <a:rPr lang="en-US" dirty="0" smtClean="0"/>
              <a:t>]=</a:t>
            </a:r>
            <a:r>
              <a:rPr lang="en-US" dirty="0" err="1" smtClean="0"/>
              <a:t>x_i</a:t>
            </a:r>
            <a:r>
              <a:rPr lang="en-US" dirty="0" smtClean="0"/>
              <a:t>} \prod_{\alpha \</a:t>
            </a:r>
            <a:r>
              <a:rPr lang="en-US" dirty="0" err="1" smtClean="0"/>
              <a:t>subseteq</a:t>
            </a:r>
            <a:r>
              <a:rPr lang="en-US" dirty="0" smtClean="0"/>
              <a:t> H} \psi_\alpha(\</a:t>
            </a:r>
            <a:r>
              <a:rPr lang="en-US" dirty="0" err="1" smtClean="0"/>
              <a:t>bm</a:t>
            </a:r>
            <a:r>
              <a:rPr lang="en-US" dirty="0" smtClean="0"/>
              <a:t>{x}_\alpha)}_{\mu_{F\</a:t>
            </a:r>
            <a:r>
              <a:rPr lang="en-US" dirty="0" err="1" smtClean="0"/>
              <a:t>rightarrow</a:t>
            </a:r>
            <a:r>
              <a:rPr lang="en-US" dirty="0" smtClean="0"/>
              <a:t> </a:t>
            </a:r>
            <a:r>
              <a:rPr lang="en-US" dirty="0" err="1" smtClean="0"/>
              <a:t>i</a:t>
            </a:r>
            <a:r>
              <a:rPr lang="en-US" dirty="0" smtClean="0"/>
              <a:t>}(</a:t>
            </a:r>
            <a:r>
              <a:rPr lang="en-US" dirty="0" err="1" smtClean="0"/>
              <a:t>x_i</a:t>
            </a:r>
            <a:r>
              <a:rPr lang="en-US" dirty="0" smtClean="0"/>
              <a:t>)} \</a:t>
            </a:r>
            <a:r>
              <a:rPr lang="en-US" dirty="0" err="1" smtClean="0"/>
              <a:t>Bigg</a:t>
            </a:r>
            <a:r>
              <a:rPr lang="en-US" dirty="0" smtClean="0"/>
              <a:t>)} </a:t>
            </a:r>
          </a:p>
          <a:p>
            <a:r>
              <a:rPr lang="en-US" dirty="0" smtClean="0"/>
              <a:t>\end{align*}</a:t>
            </a: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577" name="Slide Image Placeholder 1"/>
          <p:cNvSpPr>
            <a:spLocks noGrp="1" noRot="1" noChangeAspect="1"/>
          </p:cNvSpPr>
          <p:nvPr>
            <p:ph type="sldImg"/>
          </p:nvPr>
        </p:nvSpPr>
        <p:spPr bwMode="auto">
          <a:noFill/>
          <a:ln>
            <a:solidFill>
              <a:srgbClr val="000000"/>
            </a:solidFill>
            <a:miter lim="800000"/>
            <a:headEnd/>
            <a:tailEnd/>
          </a:ln>
        </p:spPr>
      </p:sp>
      <p:sp>
        <p:nvSpPr>
          <p:cNvPr id="24578" name="Notes Placeholder 2"/>
          <p:cNvSpPr>
            <a:spLocks noGrp="1"/>
          </p:cNvSpPr>
          <p:nvPr>
            <p:ph type="body" idx="1"/>
          </p:nvPr>
        </p:nvSpPr>
        <p:spPr bwMode="auto">
          <a:noFill/>
        </p:spPr>
        <p:txBody>
          <a:bodyPr wrap="square" numCol="1" anchor="t" anchorCtr="0" compatLnSpc="1">
            <a:prstTxWarp prst="textNoShape">
              <a:avLst/>
            </a:prstTxWarp>
          </a:bodyPr>
          <a:lstStyle/>
          <a:p>
            <a:pPr marL="0" marR="0" indent="0" algn="l" defTabSz="457200" rtl="0" eaLnBrk="0" fontAlgn="base" latinLnBrk="0" hangingPunct="0">
              <a:lnSpc>
                <a:spcPct val="100000"/>
              </a:lnSpc>
              <a:spcBef>
                <a:spcPct val="30000"/>
              </a:spcBef>
              <a:spcAft>
                <a:spcPct val="0"/>
              </a:spcAft>
              <a:buClrTx/>
              <a:buSzTx/>
              <a:buFontTx/>
              <a:buNone/>
              <a:tabLst/>
              <a:defRPr/>
            </a:pPr>
            <a:r>
              <a:rPr lang="en-US" dirty="0" smtClean="0"/>
              <a:t>Our formalism will be factor graphs.   That’s a very general graphical model formalism.  I’ll define them and lay out the BP algorithm. Then Matt will give you intuitions about what BP is doing.  That’s the first half.  The second half is more advanced.  In NLP, our representations may involve data structures like trees and strings.  How do we set up those factor graphs, and can we make BP work on them?  Finally, BP is just an approximation, so can we train discriminatively to make the best of it?</a:t>
            </a:r>
          </a:p>
          <a:p>
            <a:endParaRPr lang="en-US" dirty="0" smtClean="0"/>
          </a:p>
        </p:txBody>
      </p:sp>
      <p:sp>
        <p:nvSpPr>
          <p:cNvPr id="4" name="Slide Number Placeholder 3"/>
          <p:cNvSpPr>
            <a:spLocks noGrp="1"/>
          </p:cNvSpPr>
          <p:nvPr>
            <p:ph type="sldNum" sz="quarter" idx="5"/>
          </p:nvPr>
        </p:nvSpPr>
        <p:spPr/>
        <p:txBody>
          <a:bodyPr/>
          <a:lstStyle/>
          <a:p>
            <a:pPr>
              <a:defRPr/>
            </a:pPr>
            <a:fld id="{7171C147-C012-4579-810F-C5BC9157CC53}" type="slidenum">
              <a:rPr lang="en-US" smtClean="0"/>
              <a:pPr>
                <a:defRPr/>
              </a:pPr>
              <a:t>5</a:t>
            </a:fld>
            <a:endParaRPr lang="en-US"/>
          </a:p>
        </p:txBody>
      </p:sp>
    </p:spTree>
    <p:extLst>
      <p:ext uri="{BB962C8B-B14F-4D97-AF65-F5344CB8AC3E}">
        <p14:creationId xmlns:p14="http://schemas.microsoft.com/office/powerpoint/2010/main" val="1877264762"/>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4209" name="Rectangle 2"/>
          <p:cNvSpPr>
            <a:spLocks noGrp="1" noRot="1" noChangeAspect="1" noTextEdit="1"/>
          </p:cNvSpPr>
          <p:nvPr>
            <p:ph type="sldImg"/>
          </p:nvPr>
        </p:nvSpPr>
        <p:spPr bwMode="auto">
          <a:noFill/>
          <a:ln>
            <a:solidFill>
              <a:srgbClr val="000000"/>
            </a:solidFill>
            <a:miter lim="800000"/>
            <a:headEnd/>
            <a:tailEnd/>
          </a:ln>
        </p:spPr>
      </p:sp>
      <p:sp>
        <p:nvSpPr>
          <p:cNvPr id="94210" name="Rectangle 3"/>
          <p:cNvSpPr>
            <a:spLocks noGrp="1"/>
          </p:cNvSpPr>
          <p:nvPr>
            <p:ph type="body" idx="1"/>
          </p:nvPr>
        </p:nvSpPr>
        <p:spPr bwMode="auto">
          <a:noFill/>
        </p:spPr>
        <p:txBody>
          <a:bodyPr wrap="square" numCol="1" anchor="t" anchorCtr="0" compatLnSpc="1">
            <a:prstTxWarp prst="textNoShape">
              <a:avLst/>
            </a:prstTxWarp>
          </a:bodyPr>
          <a:lstStyle/>
          <a:p>
            <a:r>
              <a:rPr lang="en-US" dirty="0" smtClean="0"/>
              <a:t>Belief at X7 considers all factors.</a:t>
            </a:r>
          </a:p>
          <a:p>
            <a:r>
              <a:rPr lang="en-US" dirty="0" smtClean="0"/>
              <a:t>Distributive property lets us consider red, green, blue factors separately</a:t>
            </a:r>
          </a:p>
          <a:p>
            <a:endParaRPr lang="en-US" dirty="0" smtClean="0"/>
          </a:p>
          <a:p>
            <a:r>
              <a:rPr lang="en-US" dirty="0" smtClean="0"/>
              <a:t>\</a:t>
            </a:r>
            <a:r>
              <a:rPr lang="en-US" dirty="0" err="1" smtClean="0"/>
              <a:t>usepackage</a:t>
            </a:r>
            <a:r>
              <a:rPr lang="en-US" dirty="0" smtClean="0"/>
              <a:t>{</a:t>
            </a:r>
            <a:r>
              <a:rPr lang="en-US" dirty="0" err="1" smtClean="0"/>
              <a:t>bm</a:t>
            </a:r>
            <a:r>
              <a:rPr lang="en-US" dirty="0" smtClean="0"/>
              <a:t>}</a:t>
            </a:r>
          </a:p>
          <a:p>
            <a:r>
              <a:rPr lang="en-US" dirty="0" smtClean="0"/>
              <a:t>\</a:t>
            </a:r>
            <a:r>
              <a:rPr lang="en-US" dirty="0" err="1" smtClean="0"/>
              <a:t>usepackage</a:t>
            </a:r>
            <a:r>
              <a:rPr lang="en-US" dirty="0" smtClean="0"/>
              <a:t>{color}</a:t>
            </a:r>
          </a:p>
          <a:p>
            <a:r>
              <a:rPr lang="en-US" dirty="0" smtClean="0"/>
              <a:t>\</a:t>
            </a:r>
            <a:r>
              <a:rPr lang="en-US" dirty="0" err="1" smtClean="0"/>
              <a:t>definecolor</a:t>
            </a:r>
            <a:r>
              <a:rPr lang="en-US" dirty="0" smtClean="0"/>
              <a:t>{</a:t>
            </a:r>
            <a:r>
              <a:rPr lang="en-US" dirty="0" err="1" smtClean="0"/>
              <a:t>myred</a:t>
            </a:r>
            <a:r>
              <a:rPr lang="en-US" dirty="0" smtClean="0"/>
              <a:t>}{RGB}{195,45,46}</a:t>
            </a:r>
          </a:p>
          <a:p>
            <a:r>
              <a:rPr lang="en-US" dirty="0" smtClean="0"/>
              <a:t>\</a:t>
            </a:r>
            <a:r>
              <a:rPr lang="en-US" dirty="0" err="1" smtClean="0"/>
              <a:t>definecolor</a:t>
            </a:r>
            <a:r>
              <a:rPr lang="en-US" dirty="0" smtClean="0"/>
              <a:t>{</a:t>
            </a:r>
            <a:r>
              <a:rPr lang="en-US" dirty="0" err="1" smtClean="0"/>
              <a:t>mygreen</a:t>
            </a:r>
            <a:r>
              <a:rPr lang="en-US" dirty="0" smtClean="0"/>
              <a:t>}{RGB}{132,170,51}</a:t>
            </a:r>
          </a:p>
          <a:p>
            <a:r>
              <a:rPr lang="en-US" dirty="0" smtClean="0"/>
              <a:t>\</a:t>
            </a:r>
            <a:r>
              <a:rPr lang="en-US" dirty="0" err="1" smtClean="0"/>
              <a:t>definecolor</a:t>
            </a:r>
            <a:r>
              <a:rPr lang="en-US" dirty="0" smtClean="0"/>
              <a:t>{</a:t>
            </a:r>
            <a:r>
              <a:rPr lang="en-US" dirty="0" err="1" smtClean="0"/>
              <a:t>myblue</a:t>
            </a:r>
            <a:r>
              <a:rPr lang="en-US" dirty="0" smtClean="0"/>
              <a:t>}{RGB}{56,145,167}</a:t>
            </a:r>
          </a:p>
          <a:p>
            <a:r>
              <a:rPr lang="en-US" dirty="0" smtClean="0"/>
              <a:t>\begin{align*}</a:t>
            </a:r>
          </a:p>
          <a:p>
            <a:r>
              <a:rPr lang="en-US" dirty="0" smtClean="0"/>
              <a:t>p(</a:t>
            </a:r>
            <a:r>
              <a:rPr lang="en-US" dirty="0" err="1" smtClean="0"/>
              <a:t>X_i</a:t>
            </a:r>
            <a:r>
              <a:rPr lang="en-US" dirty="0" smtClean="0"/>
              <a:t>=</a:t>
            </a:r>
            <a:r>
              <a:rPr lang="en-US" dirty="0" err="1" smtClean="0"/>
              <a:t>x_i</a:t>
            </a:r>
            <a:r>
              <a:rPr lang="en-US" dirty="0" smtClean="0"/>
              <a:t>) \</a:t>
            </a:r>
            <a:r>
              <a:rPr lang="en-US" dirty="0" err="1" smtClean="0"/>
              <a:t>propto</a:t>
            </a:r>
            <a:r>
              <a:rPr lang="en-US" dirty="0" smtClean="0"/>
              <a:t> </a:t>
            </a:r>
            <a:r>
              <a:rPr lang="en-US" dirty="0" err="1" smtClean="0"/>
              <a:t>b_i</a:t>
            </a:r>
            <a:r>
              <a:rPr lang="en-US" dirty="0" smtClean="0"/>
              <a:t>(</a:t>
            </a:r>
            <a:r>
              <a:rPr lang="en-US" dirty="0" err="1" smtClean="0"/>
              <a:t>x_i</a:t>
            </a:r>
            <a:r>
              <a:rPr lang="en-US" dirty="0" smtClean="0"/>
              <a:t>) &amp; = \sum_{\</a:t>
            </a:r>
            <a:r>
              <a:rPr lang="en-US" dirty="0" err="1" smtClean="0"/>
              <a:t>bm</a:t>
            </a:r>
            <a:r>
              <a:rPr lang="en-US" dirty="0" smtClean="0"/>
              <a:t>{x}: \</a:t>
            </a:r>
            <a:r>
              <a:rPr lang="en-US" dirty="0" err="1" smtClean="0"/>
              <a:t>bm</a:t>
            </a:r>
            <a:r>
              <a:rPr lang="en-US" dirty="0" smtClean="0"/>
              <a:t>{x}[</a:t>
            </a:r>
            <a:r>
              <a:rPr lang="en-US" dirty="0" err="1" smtClean="0"/>
              <a:t>i</a:t>
            </a:r>
            <a:r>
              <a:rPr lang="en-US" dirty="0" smtClean="0"/>
              <a:t>]=</a:t>
            </a:r>
            <a:r>
              <a:rPr lang="en-US" dirty="0" err="1" smtClean="0"/>
              <a:t>x_i</a:t>
            </a:r>
            <a:r>
              <a:rPr lang="en-US" dirty="0" smtClean="0"/>
              <a:t>} \prod_\alpha \psi_\alpha(\</a:t>
            </a:r>
            <a:r>
              <a:rPr lang="en-US" dirty="0" err="1" smtClean="0"/>
              <a:t>bm</a:t>
            </a:r>
            <a:r>
              <a:rPr lang="en-US" dirty="0" smtClean="0"/>
              <a:t>{x}_\alpha) \\</a:t>
            </a:r>
          </a:p>
          <a:p>
            <a:r>
              <a:rPr lang="en-US" dirty="0" smtClean="0"/>
              <a:t>&amp; = </a:t>
            </a:r>
          </a:p>
          <a:p>
            <a:r>
              <a:rPr lang="en-US" dirty="0" smtClean="0"/>
              <a:t>\</a:t>
            </a:r>
            <a:r>
              <a:rPr lang="en-US" dirty="0" err="1" smtClean="0"/>
              <a:t>textcolor</a:t>
            </a:r>
            <a:r>
              <a:rPr lang="en-US" dirty="0" smtClean="0"/>
              <a:t>{</a:t>
            </a:r>
            <a:r>
              <a:rPr lang="en-US" dirty="0" err="1" smtClean="0"/>
              <a:t>myred</a:t>
            </a:r>
            <a:r>
              <a:rPr lang="en-US" dirty="0" smtClean="0"/>
              <a:t>}{\</a:t>
            </a:r>
            <a:r>
              <a:rPr lang="en-US" dirty="0" err="1" smtClean="0"/>
              <a:t>Bigg</a:t>
            </a:r>
            <a:r>
              <a:rPr lang="en-US" dirty="0" smtClean="0"/>
              <a:t>( \underbrace{\sum_{\</a:t>
            </a:r>
            <a:r>
              <a:rPr lang="en-US" dirty="0" err="1" smtClean="0"/>
              <a:t>bm</a:t>
            </a:r>
            <a:r>
              <a:rPr lang="en-US" dirty="0" smtClean="0"/>
              <a:t>{x}: \</a:t>
            </a:r>
            <a:r>
              <a:rPr lang="en-US" dirty="0" err="1" smtClean="0"/>
              <a:t>bm</a:t>
            </a:r>
            <a:r>
              <a:rPr lang="en-US" dirty="0" smtClean="0"/>
              <a:t>{x}[</a:t>
            </a:r>
            <a:r>
              <a:rPr lang="en-US" dirty="0" err="1" smtClean="0"/>
              <a:t>i</a:t>
            </a:r>
            <a:r>
              <a:rPr lang="en-US" dirty="0" smtClean="0"/>
              <a:t>]=</a:t>
            </a:r>
            <a:r>
              <a:rPr lang="en-US" dirty="0" err="1" smtClean="0"/>
              <a:t>x_i</a:t>
            </a:r>
            <a:r>
              <a:rPr lang="en-US" dirty="0" smtClean="0"/>
              <a:t>} \prod_{\alpha \</a:t>
            </a:r>
            <a:r>
              <a:rPr lang="en-US" dirty="0" err="1" smtClean="0"/>
              <a:t>subseteq</a:t>
            </a:r>
            <a:r>
              <a:rPr lang="en-US" dirty="0" smtClean="0"/>
              <a:t> F} \psi_\alpha(\</a:t>
            </a:r>
            <a:r>
              <a:rPr lang="en-US" dirty="0" err="1" smtClean="0"/>
              <a:t>bm</a:t>
            </a:r>
            <a:r>
              <a:rPr lang="en-US" dirty="0" smtClean="0"/>
              <a:t>{x}_\alpha)}_{\mu_{F\</a:t>
            </a:r>
            <a:r>
              <a:rPr lang="en-US" dirty="0" err="1" smtClean="0"/>
              <a:t>rightarrow</a:t>
            </a:r>
            <a:r>
              <a:rPr lang="en-US" dirty="0" smtClean="0"/>
              <a:t> </a:t>
            </a:r>
            <a:r>
              <a:rPr lang="en-US" dirty="0" err="1" smtClean="0"/>
              <a:t>i</a:t>
            </a:r>
            <a:r>
              <a:rPr lang="en-US" dirty="0" smtClean="0"/>
              <a:t>}(</a:t>
            </a:r>
            <a:r>
              <a:rPr lang="en-US" dirty="0" err="1" smtClean="0"/>
              <a:t>x_i</a:t>
            </a:r>
            <a:r>
              <a:rPr lang="en-US" dirty="0" smtClean="0"/>
              <a:t>)} \</a:t>
            </a:r>
            <a:r>
              <a:rPr lang="en-US" dirty="0" err="1" smtClean="0"/>
              <a:t>Bigg</a:t>
            </a:r>
            <a:r>
              <a:rPr lang="en-US" dirty="0" smtClean="0"/>
              <a:t>)}</a:t>
            </a:r>
          </a:p>
          <a:p>
            <a:r>
              <a:rPr lang="en-US" dirty="0" smtClean="0"/>
              <a:t>\</a:t>
            </a:r>
            <a:r>
              <a:rPr lang="en-US" dirty="0" err="1" smtClean="0"/>
              <a:t>textcolor</a:t>
            </a:r>
            <a:r>
              <a:rPr lang="en-US" dirty="0" smtClean="0"/>
              <a:t>{</a:t>
            </a:r>
            <a:r>
              <a:rPr lang="en-US" dirty="0" err="1" smtClean="0"/>
              <a:t>mygreen</a:t>
            </a:r>
            <a:r>
              <a:rPr lang="en-US" dirty="0" smtClean="0"/>
              <a:t>}{\</a:t>
            </a:r>
            <a:r>
              <a:rPr lang="en-US" dirty="0" err="1" smtClean="0"/>
              <a:t>Bigg</a:t>
            </a:r>
            <a:r>
              <a:rPr lang="en-US" dirty="0" smtClean="0"/>
              <a:t>( \underbrace{\sum_{\</a:t>
            </a:r>
            <a:r>
              <a:rPr lang="en-US" dirty="0" err="1" smtClean="0"/>
              <a:t>bm</a:t>
            </a:r>
            <a:r>
              <a:rPr lang="en-US" dirty="0" smtClean="0"/>
              <a:t>{x}: \</a:t>
            </a:r>
            <a:r>
              <a:rPr lang="en-US" dirty="0" err="1" smtClean="0"/>
              <a:t>bm</a:t>
            </a:r>
            <a:r>
              <a:rPr lang="en-US" dirty="0" smtClean="0"/>
              <a:t>{x}[</a:t>
            </a:r>
            <a:r>
              <a:rPr lang="en-US" dirty="0" err="1" smtClean="0"/>
              <a:t>i</a:t>
            </a:r>
            <a:r>
              <a:rPr lang="en-US" dirty="0" smtClean="0"/>
              <a:t>]=</a:t>
            </a:r>
            <a:r>
              <a:rPr lang="en-US" dirty="0" err="1" smtClean="0"/>
              <a:t>x_i</a:t>
            </a:r>
            <a:r>
              <a:rPr lang="en-US" dirty="0" smtClean="0"/>
              <a:t>} \prod_{\alpha \</a:t>
            </a:r>
            <a:r>
              <a:rPr lang="en-US" dirty="0" err="1" smtClean="0"/>
              <a:t>subseteq</a:t>
            </a:r>
            <a:r>
              <a:rPr lang="en-US" dirty="0" smtClean="0"/>
              <a:t> G} \psi_\alpha(\</a:t>
            </a:r>
            <a:r>
              <a:rPr lang="en-US" dirty="0" err="1" smtClean="0"/>
              <a:t>bm</a:t>
            </a:r>
            <a:r>
              <a:rPr lang="en-US" dirty="0" smtClean="0"/>
              <a:t>{x}_\alpha)}_{\mu_{G\</a:t>
            </a:r>
            <a:r>
              <a:rPr lang="en-US" dirty="0" err="1" smtClean="0"/>
              <a:t>rightarrow</a:t>
            </a:r>
            <a:r>
              <a:rPr lang="en-US" dirty="0" smtClean="0"/>
              <a:t> </a:t>
            </a:r>
            <a:r>
              <a:rPr lang="en-US" dirty="0" err="1" smtClean="0"/>
              <a:t>i</a:t>
            </a:r>
            <a:r>
              <a:rPr lang="en-US" dirty="0" smtClean="0"/>
              <a:t>}(</a:t>
            </a:r>
            <a:r>
              <a:rPr lang="en-US" dirty="0" err="1" smtClean="0"/>
              <a:t>x_i</a:t>
            </a:r>
            <a:r>
              <a:rPr lang="en-US" dirty="0" smtClean="0"/>
              <a:t>)} \</a:t>
            </a:r>
            <a:r>
              <a:rPr lang="en-US" dirty="0" err="1" smtClean="0"/>
              <a:t>Bigg</a:t>
            </a:r>
            <a:r>
              <a:rPr lang="en-US" dirty="0" smtClean="0"/>
              <a:t>)}</a:t>
            </a:r>
          </a:p>
          <a:p>
            <a:r>
              <a:rPr lang="en-US" dirty="0" smtClean="0"/>
              <a:t>\</a:t>
            </a:r>
            <a:r>
              <a:rPr lang="en-US" dirty="0" err="1" smtClean="0"/>
              <a:t>textcolor</a:t>
            </a:r>
            <a:r>
              <a:rPr lang="en-US" dirty="0" smtClean="0"/>
              <a:t>{</a:t>
            </a:r>
            <a:r>
              <a:rPr lang="en-US" dirty="0" err="1" smtClean="0"/>
              <a:t>myblue</a:t>
            </a:r>
            <a:r>
              <a:rPr lang="en-US" dirty="0" smtClean="0"/>
              <a:t>}{\</a:t>
            </a:r>
            <a:r>
              <a:rPr lang="en-US" dirty="0" err="1" smtClean="0"/>
              <a:t>Bigg</a:t>
            </a:r>
            <a:r>
              <a:rPr lang="en-US" dirty="0" smtClean="0"/>
              <a:t>( \underbrace{\sum_{\</a:t>
            </a:r>
            <a:r>
              <a:rPr lang="en-US" dirty="0" err="1" smtClean="0"/>
              <a:t>bm</a:t>
            </a:r>
            <a:r>
              <a:rPr lang="en-US" dirty="0" smtClean="0"/>
              <a:t>{x}: \</a:t>
            </a:r>
            <a:r>
              <a:rPr lang="en-US" dirty="0" err="1" smtClean="0"/>
              <a:t>bm</a:t>
            </a:r>
            <a:r>
              <a:rPr lang="en-US" dirty="0" smtClean="0"/>
              <a:t>{x}[</a:t>
            </a:r>
            <a:r>
              <a:rPr lang="en-US" dirty="0" err="1" smtClean="0"/>
              <a:t>i</a:t>
            </a:r>
            <a:r>
              <a:rPr lang="en-US" dirty="0" smtClean="0"/>
              <a:t>]=</a:t>
            </a:r>
            <a:r>
              <a:rPr lang="en-US" dirty="0" err="1" smtClean="0"/>
              <a:t>x_i</a:t>
            </a:r>
            <a:r>
              <a:rPr lang="en-US" dirty="0" smtClean="0"/>
              <a:t>} \prod_{\alpha \</a:t>
            </a:r>
            <a:r>
              <a:rPr lang="en-US" dirty="0" err="1" smtClean="0"/>
              <a:t>subseteq</a:t>
            </a:r>
            <a:r>
              <a:rPr lang="en-US" dirty="0" smtClean="0"/>
              <a:t> H} \psi_\alpha(\</a:t>
            </a:r>
            <a:r>
              <a:rPr lang="en-US" dirty="0" err="1" smtClean="0"/>
              <a:t>bm</a:t>
            </a:r>
            <a:r>
              <a:rPr lang="en-US" dirty="0" smtClean="0"/>
              <a:t>{x}_\alpha)}_{\mu_{F\</a:t>
            </a:r>
            <a:r>
              <a:rPr lang="en-US" dirty="0" err="1" smtClean="0"/>
              <a:t>rightarrow</a:t>
            </a:r>
            <a:r>
              <a:rPr lang="en-US" dirty="0" smtClean="0"/>
              <a:t> </a:t>
            </a:r>
            <a:r>
              <a:rPr lang="en-US" dirty="0" err="1" smtClean="0"/>
              <a:t>i</a:t>
            </a:r>
            <a:r>
              <a:rPr lang="en-US" dirty="0" smtClean="0"/>
              <a:t>}(</a:t>
            </a:r>
            <a:r>
              <a:rPr lang="en-US" dirty="0" err="1" smtClean="0"/>
              <a:t>x_i</a:t>
            </a:r>
            <a:r>
              <a:rPr lang="en-US" dirty="0" smtClean="0"/>
              <a:t>)} \</a:t>
            </a:r>
            <a:r>
              <a:rPr lang="en-US" dirty="0" err="1" smtClean="0"/>
              <a:t>Bigg</a:t>
            </a:r>
            <a:r>
              <a:rPr lang="en-US" dirty="0" smtClean="0"/>
              <a:t>)} </a:t>
            </a:r>
          </a:p>
          <a:p>
            <a:r>
              <a:rPr lang="en-US" dirty="0" smtClean="0"/>
              <a:t>\end{align*}</a:t>
            </a: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257" name="Rectangle 2"/>
          <p:cNvSpPr>
            <a:spLocks noGrp="1" noRot="1" noChangeAspect="1" noTextEdit="1"/>
          </p:cNvSpPr>
          <p:nvPr>
            <p:ph type="sldImg"/>
          </p:nvPr>
        </p:nvSpPr>
        <p:spPr bwMode="auto">
          <a:noFill/>
          <a:ln>
            <a:solidFill>
              <a:srgbClr val="000000"/>
            </a:solidFill>
            <a:miter lim="800000"/>
            <a:headEnd/>
            <a:tailEnd/>
          </a:ln>
        </p:spPr>
      </p:sp>
      <p:sp>
        <p:nvSpPr>
          <p:cNvPr id="96258" name="Rectangle 3"/>
          <p:cNvSpPr>
            <a:spLocks noGrp="1"/>
          </p:cNvSpPr>
          <p:nvPr>
            <p:ph type="body" idx="1"/>
          </p:nvPr>
        </p:nvSpPr>
        <p:spPr bwMode="auto">
          <a:noFill/>
        </p:spPr>
        <p:txBody>
          <a:bodyPr wrap="square" numCol="1" anchor="t" anchorCtr="0" compatLnSpc="1">
            <a:prstTxWarp prst="textNoShape">
              <a:avLst/>
            </a:prstTxWarp>
          </a:bodyPr>
          <a:lstStyle/>
          <a:p>
            <a:r>
              <a:rPr lang="en-US" dirty="0" smtClean="0"/>
              <a:t>Belief at X7 considers all factors.</a:t>
            </a:r>
          </a:p>
          <a:p>
            <a:r>
              <a:rPr lang="en-US" dirty="0" smtClean="0"/>
              <a:t>Distributive property lets us consider red, green, blue factors separately</a:t>
            </a:r>
          </a:p>
          <a:p>
            <a:endParaRPr lang="en-US" dirty="0" smtClean="0"/>
          </a:p>
          <a:p>
            <a:r>
              <a:rPr lang="en-US" dirty="0" smtClean="0"/>
              <a:t>\</a:t>
            </a:r>
            <a:r>
              <a:rPr lang="en-US" dirty="0" err="1" smtClean="0"/>
              <a:t>usepackage</a:t>
            </a:r>
            <a:r>
              <a:rPr lang="en-US" dirty="0" smtClean="0"/>
              <a:t>{</a:t>
            </a:r>
            <a:r>
              <a:rPr lang="en-US" dirty="0" err="1" smtClean="0"/>
              <a:t>bm</a:t>
            </a:r>
            <a:r>
              <a:rPr lang="en-US" dirty="0" smtClean="0"/>
              <a:t>}</a:t>
            </a:r>
          </a:p>
          <a:p>
            <a:r>
              <a:rPr lang="en-US" dirty="0" smtClean="0"/>
              <a:t>\</a:t>
            </a:r>
            <a:r>
              <a:rPr lang="en-US" dirty="0" err="1" smtClean="0"/>
              <a:t>usepackage</a:t>
            </a:r>
            <a:r>
              <a:rPr lang="en-US" dirty="0" smtClean="0"/>
              <a:t>{color}</a:t>
            </a:r>
          </a:p>
          <a:p>
            <a:r>
              <a:rPr lang="en-US" dirty="0" smtClean="0"/>
              <a:t>\</a:t>
            </a:r>
            <a:r>
              <a:rPr lang="en-US" dirty="0" err="1" smtClean="0"/>
              <a:t>definecolor</a:t>
            </a:r>
            <a:r>
              <a:rPr lang="en-US" dirty="0" smtClean="0"/>
              <a:t>{</a:t>
            </a:r>
            <a:r>
              <a:rPr lang="en-US" dirty="0" err="1" smtClean="0"/>
              <a:t>myred</a:t>
            </a:r>
            <a:r>
              <a:rPr lang="en-US" dirty="0" smtClean="0"/>
              <a:t>}{RGB}{195,45,46}</a:t>
            </a:r>
          </a:p>
          <a:p>
            <a:r>
              <a:rPr lang="en-US" dirty="0" smtClean="0"/>
              <a:t>\</a:t>
            </a:r>
            <a:r>
              <a:rPr lang="en-US" dirty="0" err="1" smtClean="0"/>
              <a:t>definecolor</a:t>
            </a:r>
            <a:r>
              <a:rPr lang="en-US" dirty="0" smtClean="0"/>
              <a:t>{</a:t>
            </a:r>
            <a:r>
              <a:rPr lang="en-US" dirty="0" err="1" smtClean="0"/>
              <a:t>mygreen</a:t>
            </a:r>
            <a:r>
              <a:rPr lang="en-US" dirty="0" smtClean="0"/>
              <a:t>}{RGB}{132,170,51}</a:t>
            </a:r>
          </a:p>
          <a:p>
            <a:r>
              <a:rPr lang="en-US" dirty="0" smtClean="0"/>
              <a:t>\</a:t>
            </a:r>
            <a:r>
              <a:rPr lang="en-US" dirty="0" err="1" smtClean="0"/>
              <a:t>definecolor</a:t>
            </a:r>
            <a:r>
              <a:rPr lang="en-US" dirty="0" smtClean="0"/>
              <a:t>{</a:t>
            </a:r>
            <a:r>
              <a:rPr lang="en-US" dirty="0" err="1" smtClean="0"/>
              <a:t>myblue</a:t>
            </a:r>
            <a:r>
              <a:rPr lang="en-US" dirty="0" smtClean="0"/>
              <a:t>}{RGB}{56,145,167}</a:t>
            </a:r>
          </a:p>
          <a:p>
            <a:r>
              <a:rPr lang="en-US" dirty="0" smtClean="0"/>
              <a:t>\begin{align*}</a:t>
            </a:r>
          </a:p>
          <a:p>
            <a:r>
              <a:rPr lang="en-US" dirty="0" smtClean="0"/>
              <a:t>p(</a:t>
            </a:r>
            <a:r>
              <a:rPr lang="en-US" dirty="0" err="1" smtClean="0"/>
              <a:t>X_i</a:t>
            </a:r>
            <a:r>
              <a:rPr lang="en-US" dirty="0" smtClean="0"/>
              <a:t>=</a:t>
            </a:r>
            <a:r>
              <a:rPr lang="en-US" dirty="0" err="1" smtClean="0"/>
              <a:t>x_i</a:t>
            </a:r>
            <a:r>
              <a:rPr lang="en-US" dirty="0" smtClean="0"/>
              <a:t>) \</a:t>
            </a:r>
            <a:r>
              <a:rPr lang="en-US" dirty="0" err="1" smtClean="0"/>
              <a:t>propto</a:t>
            </a:r>
            <a:r>
              <a:rPr lang="en-US" dirty="0" smtClean="0"/>
              <a:t> </a:t>
            </a:r>
            <a:r>
              <a:rPr lang="en-US" dirty="0" err="1" smtClean="0"/>
              <a:t>b_i</a:t>
            </a:r>
            <a:r>
              <a:rPr lang="en-US" dirty="0" smtClean="0"/>
              <a:t>(</a:t>
            </a:r>
            <a:r>
              <a:rPr lang="en-US" dirty="0" err="1" smtClean="0"/>
              <a:t>x_i</a:t>
            </a:r>
            <a:r>
              <a:rPr lang="en-US" dirty="0" smtClean="0"/>
              <a:t>) &amp; = \sum_{\</a:t>
            </a:r>
            <a:r>
              <a:rPr lang="en-US" dirty="0" err="1" smtClean="0"/>
              <a:t>bm</a:t>
            </a:r>
            <a:r>
              <a:rPr lang="en-US" dirty="0" smtClean="0"/>
              <a:t>{x}: \</a:t>
            </a:r>
            <a:r>
              <a:rPr lang="en-US" dirty="0" err="1" smtClean="0"/>
              <a:t>bm</a:t>
            </a:r>
            <a:r>
              <a:rPr lang="en-US" dirty="0" smtClean="0"/>
              <a:t>{x}[</a:t>
            </a:r>
            <a:r>
              <a:rPr lang="en-US" dirty="0" err="1" smtClean="0"/>
              <a:t>i</a:t>
            </a:r>
            <a:r>
              <a:rPr lang="en-US" dirty="0" smtClean="0"/>
              <a:t>]=</a:t>
            </a:r>
            <a:r>
              <a:rPr lang="en-US" dirty="0" err="1" smtClean="0"/>
              <a:t>x_i</a:t>
            </a:r>
            <a:r>
              <a:rPr lang="en-US" dirty="0" smtClean="0"/>
              <a:t>} \prod_\alpha \psi_\alpha(\</a:t>
            </a:r>
            <a:r>
              <a:rPr lang="en-US" dirty="0" err="1" smtClean="0"/>
              <a:t>bm</a:t>
            </a:r>
            <a:r>
              <a:rPr lang="en-US" dirty="0" smtClean="0"/>
              <a:t>{x}_\alpha) \\</a:t>
            </a:r>
          </a:p>
          <a:p>
            <a:r>
              <a:rPr lang="en-US" dirty="0" smtClean="0"/>
              <a:t>&amp; = </a:t>
            </a:r>
          </a:p>
          <a:p>
            <a:r>
              <a:rPr lang="en-US" dirty="0" smtClean="0"/>
              <a:t>\</a:t>
            </a:r>
            <a:r>
              <a:rPr lang="en-US" dirty="0" err="1" smtClean="0"/>
              <a:t>textcolor</a:t>
            </a:r>
            <a:r>
              <a:rPr lang="en-US" dirty="0" smtClean="0"/>
              <a:t>{</a:t>
            </a:r>
            <a:r>
              <a:rPr lang="en-US" dirty="0" err="1" smtClean="0"/>
              <a:t>myred</a:t>
            </a:r>
            <a:r>
              <a:rPr lang="en-US" dirty="0" smtClean="0"/>
              <a:t>}{\</a:t>
            </a:r>
            <a:r>
              <a:rPr lang="en-US" dirty="0" err="1" smtClean="0"/>
              <a:t>Bigg</a:t>
            </a:r>
            <a:r>
              <a:rPr lang="en-US" dirty="0" smtClean="0"/>
              <a:t>( \underbrace{\sum_{\</a:t>
            </a:r>
            <a:r>
              <a:rPr lang="en-US" dirty="0" err="1" smtClean="0"/>
              <a:t>bm</a:t>
            </a:r>
            <a:r>
              <a:rPr lang="en-US" dirty="0" smtClean="0"/>
              <a:t>{x}: \</a:t>
            </a:r>
            <a:r>
              <a:rPr lang="en-US" dirty="0" err="1" smtClean="0"/>
              <a:t>bm</a:t>
            </a:r>
            <a:r>
              <a:rPr lang="en-US" dirty="0" smtClean="0"/>
              <a:t>{x}[</a:t>
            </a:r>
            <a:r>
              <a:rPr lang="en-US" dirty="0" err="1" smtClean="0"/>
              <a:t>i</a:t>
            </a:r>
            <a:r>
              <a:rPr lang="en-US" dirty="0" smtClean="0"/>
              <a:t>]=</a:t>
            </a:r>
            <a:r>
              <a:rPr lang="en-US" dirty="0" err="1" smtClean="0"/>
              <a:t>x_i</a:t>
            </a:r>
            <a:r>
              <a:rPr lang="en-US" dirty="0" smtClean="0"/>
              <a:t>} \prod_{\alpha \</a:t>
            </a:r>
            <a:r>
              <a:rPr lang="en-US" dirty="0" err="1" smtClean="0"/>
              <a:t>subseteq</a:t>
            </a:r>
            <a:r>
              <a:rPr lang="en-US" dirty="0" smtClean="0"/>
              <a:t> F} \psi_\alpha(\</a:t>
            </a:r>
            <a:r>
              <a:rPr lang="en-US" dirty="0" err="1" smtClean="0"/>
              <a:t>bm</a:t>
            </a:r>
            <a:r>
              <a:rPr lang="en-US" dirty="0" smtClean="0"/>
              <a:t>{x}_\alpha)}_{\mu_{F\</a:t>
            </a:r>
            <a:r>
              <a:rPr lang="en-US" dirty="0" err="1" smtClean="0"/>
              <a:t>rightarrow</a:t>
            </a:r>
            <a:r>
              <a:rPr lang="en-US" dirty="0" smtClean="0"/>
              <a:t> </a:t>
            </a:r>
            <a:r>
              <a:rPr lang="en-US" dirty="0" err="1" smtClean="0"/>
              <a:t>i</a:t>
            </a:r>
            <a:r>
              <a:rPr lang="en-US" dirty="0" smtClean="0"/>
              <a:t>}(</a:t>
            </a:r>
            <a:r>
              <a:rPr lang="en-US" dirty="0" err="1" smtClean="0"/>
              <a:t>x_i</a:t>
            </a:r>
            <a:r>
              <a:rPr lang="en-US" dirty="0" smtClean="0"/>
              <a:t>)} \</a:t>
            </a:r>
            <a:r>
              <a:rPr lang="en-US" dirty="0" err="1" smtClean="0"/>
              <a:t>Bigg</a:t>
            </a:r>
            <a:r>
              <a:rPr lang="en-US" dirty="0" smtClean="0"/>
              <a:t>)}</a:t>
            </a:r>
          </a:p>
          <a:p>
            <a:r>
              <a:rPr lang="en-US" dirty="0" smtClean="0"/>
              <a:t>\</a:t>
            </a:r>
            <a:r>
              <a:rPr lang="en-US" dirty="0" err="1" smtClean="0"/>
              <a:t>textcolor</a:t>
            </a:r>
            <a:r>
              <a:rPr lang="en-US" dirty="0" smtClean="0"/>
              <a:t>{</a:t>
            </a:r>
            <a:r>
              <a:rPr lang="en-US" dirty="0" err="1" smtClean="0"/>
              <a:t>mygreen</a:t>
            </a:r>
            <a:r>
              <a:rPr lang="en-US" dirty="0" smtClean="0"/>
              <a:t>}{\</a:t>
            </a:r>
            <a:r>
              <a:rPr lang="en-US" dirty="0" err="1" smtClean="0"/>
              <a:t>Bigg</a:t>
            </a:r>
            <a:r>
              <a:rPr lang="en-US" dirty="0" smtClean="0"/>
              <a:t>( \underbrace{\sum_{\</a:t>
            </a:r>
            <a:r>
              <a:rPr lang="en-US" dirty="0" err="1" smtClean="0"/>
              <a:t>bm</a:t>
            </a:r>
            <a:r>
              <a:rPr lang="en-US" dirty="0" smtClean="0"/>
              <a:t>{x}: \</a:t>
            </a:r>
            <a:r>
              <a:rPr lang="en-US" dirty="0" err="1" smtClean="0"/>
              <a:t>bm</a:t>
            </a:r>
            <a:r>
              <a:rPr lang="en-US" dirty="0" smtClean="0"/>
              <a:t>{x}[</a:t>
            </a:r>
            <a:r>
              <a:rPr lang="en-US" dirty="0" err="1" smtClean="0"/>
              <a:t>i</a:t>
            </a:r>
            <a:r>
              <a:rPr lang="en-US" dirty="0" smtClean="0"/>
              <a:t>]=</a:t>
            </a:r>
            <a:r>
              <a:rPr lang="en-US" dirty="0" err="1" smtClean="0"/>
              <a:t>x_i</a:t>
            </a:r>
            <a:r>
              <a:rPr lang="en-US" dirty="0" smtClean="0"/>
              <a:t>} \prod_{\alpha \</a:t>
            </a:r>
            <a:r>
              <a:rPr lang="en-US" dirty="0" err="1" smtClean="0"/>
              <a:t>subseteq</a:t>
            </a:r>
            <a:r>
              <a:rPr lang="en-US" dirty="0" smtClean="0"/>
              <a:t> G} \psi_\alpha(\</a:t>
            </a:r>
            <a:r>
              <a:rPr lang="en-US" dirty="0" err="1" smtClean="0"/>
              <a:t>bm</a:t>
            </a:r>
            <a:r>
              <a:rPr lang="en-US" dirty="0" smtClean="0"/>
              <a:t>{x}_\alpha)}_{\mu_{G\</a:t>
            </a:r>
            <a:r>
              <a:rPr lang="en-US" dirty="0" err="1" smtClean="0"/>
              <a:t>rightarrow</a:t>
            </a:r>
            <a:r>
              <a:rPr lang="en-US" dirty="0" smtClean="0"/>
              <a:t> </a:t>
            </a:r>
            <a:r>
              <a:rPr lang="en-US" dirty="0" err="1" smtClean="0"/>
              <a:t>i</a:t>
            </a:r>
            <a:r>
              <a:rPr lang="en-US" dirty="0" smtClean="0"/>
              <a:t>}(</a:t>
            </a:r>
            <a:r>
              <a:rPr lang="en-US" dirty="0" err="1" smtClean="0"/>
              <a:t>x_i</a:t>
            </a:r>
            <a:r>
              <a:rPr lang="en-US" dirty="0" smtClean="0"/>
              <a:t>)} \</a:t>
            </a:r>
            <a:r>
              <a:rPr lang="en-US" dirty="0" err="1" smtClean="0"/>
              <a:t>Bigg</a:t>
            </a:r>
            <a:r>
              <a:rPr lang="en-US" dirty="0" smtClean="0"/>
              <a:t>)}</a:t>
            </a:r>
          </a:p>
          <a:p>
            <a:r>
              <a:rPr lang="en-US" dirty="0" smtClean="0"/>
              <a:t>\</a:t>
            </a:r>
            <a:r>
              <a:rPr lang="en-US" dirty="0" err="1" smtClean="0"/>
              <a:t>textcolor</a:t>
            </a:r>
            <a:r>
              <a:rPr lang="en-US" dirty="0" smtClean="0"/>
              <a:t>{</a:t>
            </a:r>
            <a:r>
              <a:rPr lang="en-US" dirty="0" err="1" smtClean="0"/>
              <a:t>myblue</a:t>
            </a:r>
            <a:r>
              <a:rPr lang="en-US" dirty="0" smtClean="0"/>
              <a:t>}{\</a:t>
            </a:r>
            <a:r>
              <a:rPr lang="en-US" dirty="0" err="1" smtClean="0"/>
              <a:t>Bigg</a:t>
            </a:r>
            <a:r>
              <a:rPr lang="en-US" dirty="0" smtClean="0"/>
              <a:t>( \underbrace{\sum_{\</a:t>
            </a:r>
            <a:r>
              <a:rPr lang="en-US" dirty="0" err="1" smtClean="0"/>
              <a:t>bm</a:t>
            </a:r>
            <a:r>
              <a:rPr lang="en-US" dirty="0" smtClean="0"/>
              <a:t>{x}: \</a:t>
            </a:r>
            <a:r>
              <a:rPr lang="en-US" dirty="0" err="1" smtClean="0"/>
              <a:t>bm</a:t>
            </a:r>
            <a:r>
              <a:rPr lang="en-US" dirty="0" smtClean="0"/>
              <a:t>{x}[</a:t>
            </a:r>
            <a:r>
              <a:rPr lang="en-US" dirty="0" err="1" smtClean="0"/>
              <a:t>i</a:t>
            </a:r>
            <a:r>
              <a:rPr lang="en-US" dirty="0" smtClean="0"/>
              <a:t>]=</a:t>
            </a:r>
            <a:r>
              <a:rPr lang="en-US" dirty="0" err="1" smtClean="0"/>
              <a:t>x_i</a:t>
            </a:r>
            <a:r>
              <a:rPr lang="en-US" dirty="0" smtClean="0"/>
              <a:t>} \prod_{\alpha \</a:t>
            </a:r>
            <a:r>
              <a:rPr lang="en-US" dirty="0" err="1" smtClean="0"/>
              <a:t>subseteq</a:t>
            </a:r>
            <a:r>
              <a:rPr lang="en-US" dirty="0" smtClean="0"/>
              <a:t> H} \psi_\alpha(\</a:t>
            </a:r>
            <a:r>
              <a:rPr lang="en-US" dirty="0" err="1" smtClean="0"/>
              <a:t>bm</a:t>
            </a:r>
            <a:r>
              <a:rPr lang="en-US" dirty="0" smtClean="0"/>
              <a:t>{x}_\alpha)}_{\mu_{F\</a:t>
            </a:r>
            <a:r>
              <a:rPr lang="en-US" dirty="0" err="1" smtClean="0"/>
              <a:t>rightarrow</a:t>
            </a:r>
            <a:r>
              <a:rPr lang="en-US" dirty="0" smtClean="0"/>
              <a:t> </a:t>
            </a:r>
            <a:r>
              <a:rPr lang="en-US" dirty="0" err="1" smtClean="0"/>
              <a:t>i</a:t>
            </a:r>
            <a:r>
              <a:rPr lang="en-US" dirty="0" smtClean="0"/>
              <a:t>}(</a:t>
            </a:r>
            <a:r>
              <a:rPr lang="en-US" dirty="0" err="1" smtClean="0"/>
              <a:t>x_i</a:t>
            </a:r>
            <a:r>
              <a:rPr lang="en-US" dirty="0" smtClean="0"/>
              <a:t>)} \</a:t>
            </a:r>
            <a:r>
              <a:rPr lang="en-US" dirty="0" err="1" smtClean="0"/>
              <a:t>Bigg</a:t>
            </a:r>
            <a:r>
              <a:rPr lang="en-US" dirty="0" smtClean="0"/>
              <a:t>)} </a:t>
            </a:r>
          </a:p>
          <a:p>
            <a:r>
              <a:rPr lang="en-US" dirty="0" smtClean="0"/>
              <a:t>\end{align*}</a:t>
            </a: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305" name="Rectangle 2"/>
          <p:cNvSpPr>
            <a:spLocks noGrp="1" noRot="1" noChangeAspect="1" noTextEdit="1"/>
          </p:cNvSpPr>
          <p:nvPr>
            <p:ph type="sldImg"/>
          </p:nvPr>
        </p:nvSpPr>
        <p:spPr bwMode="auto">
          <a:noFill/>
          <a:ln>
            <a:solidFill>
              <a:srgbClr val="000000"/>
            </a:solidFill>
            <a:miter lim="800000"/>
            <a:headEnd/>
            <a:tailEnd/>
          </a:ln>
        </p:spPr>
      </p:sp>
      <p:sp>
        <p:nvSpPr>
          <p:cNvPr id="98306" name="Rectangle 3"/>
          <p:cNvSpPr>
            <a:spLocks noGrp="1"/>
          </p:cNvSpPr>
          <p:nvPr>
            <p:ph type="body" idx="1"/>
          </p:nvPr>
        </p:nvSpPr>
        <p:spPr bwMode="auto">
          <a:noFill/>
        </p:spPr>
        <p:txBody>
          <a:bodyPr wrap="square" numCol="1" anchor="t" anchorCtr="0" compatLnSpc="1">
            <a:prstTxWarp prst="textNoShape">
              <a:avLst/>
            </a:prstTxWarp>
          </a:bodyPr>
          <a:lstStyle/>
          <a:p>
            <a:r>
              <a:rPr lang="en-US" dirty="0" smtClean="0"/>
              <a:t>Belief at X7 considers all factors.</a:t>
            </a:r>
          </a:p>
          <a:p>
            <a:r>
              <a:rPr lang="en-US" dirty="0" smtClean="0"/>
              <a:t>Distributive property lets us consider red, green, blue factors separately</a:t>
            </a:r>
          </a:p>
          <a:p>
            <a:endParaRPr lang="en-US" dirty="0" smtClean="0"/>
          </a:p>
          <a:p>
            <a:r>
              <a:rPr lang="en-US" dirty="0" smtClean="0"/>
              <a:t>\</a:t>
            </a:r>
            <a:r>
              <a:rPr lang="en-US" dirty="0" err="1" smtClean="0"/>
              <a:t>usepackage</a:t>
            </a:r>
            <a:r>
              <a:rPr lang="en-US" dirty="0" smtClean="0"/>
              <a:t>{</a:t>
            </a:r>
            <a:r>
              <a:rPr lang="en-US" dirty="0" err="1" smtClean="0"/>
              <a:t>bm</a:t>
            </a:r>
            <a:r>
              <a:rPr lang="en-US" dirty="0" smtClean="0"/>
              <a:t>}</a:t>
            </a:r>
          </a:p>
          <a:p>
            <a:r>
              <a:rPr lang="en-US" dirty="0" smtClean="0"/>
              <a:t>\</a:t>
            </a:r>
            <a:r>
              <a:rPr lang="en-US" dirty="0" err="1" smtClean="0"/>
              <a:t>usepackage</a:t>
            </a:r>
            <a:r>
              <a:rPr lang="en-US" dirty="0" smtClean="0"/>
              <a:t>{color}</a:t>
            </a:r>
          </a:p>
          <a:p>
            <a:r>
              <a:rPr lang="en-US" dirty="0" smtClean="0"/>
              <a:t>\</a:t>
            </a:r>
            <a:r>
              <a:rPr lang="en-US" dirty="0" err="1" smtClean="0"/>
              <a:t>definecolor</a:t>
            </a:r>
            <a:r>
              <a:rPr lang="en-US" dirty="0" smtClean="0"/>
              <a:t>{</a:t>
            </a:r>
            <a:r>
              <a:rPr lang="en-US" dirty="0" err="1" smtClean="0"/>
              <a:t>myred</a:t>
            </a:r>
            <a:r>
              <a:rPr lang="en-US" dirty="0" smtClean="0"/>
              <a:t>}{RGB}{195,45,46}</a:t>
            </a:r>
          </a:p>
          <a:p>
            <a:r>
              <a:rPr lang="en-US" dirty="0" smtClean="0"/>
              <a:t>\</a:t>
            </a:r>
            <a:r>
              <a:rPr lang="en-US" dirty="0" err="1" smtClean="0"/>
              <a:t>definecolor</a:t>
            </a:r>
            <a:r>
              <a:rPr lang="en-US" dirty="0" smtClean="0"/>
              <a:t>{</a:t>
            </a:r>
            <a:r>
              <a:rPr lang="en-US" dirty="0" err="1" smtClean="0"/>
              <a:t>mygreen</a:t>
            </a:r>
            <a:r>
              <a:rPr lang="en-US" dirty="0" smtClean="0"/>
              <a:t>}{RGB}{132,170,51}</a:t>
            </a:r>
          </a:p>
          <a:p>
            <a:r>
              <a:rPr lang="en-US" dirty="0" smtClean="0"/>
              <a:t>\</a:t>
            </a:r>
            <a:r>
              <a:rPr lang="en-US" dirty="0" err="1" smtClean="0"/>
              <a:t>definecolor</a:t>
            </a:r>
            <a:r>
              <a:rPr lang="en-US" dirty="0" smtClean="0"/>
              <a:t>{</a:t>
            </a:r>
            <a:r>
              <a:rPr lang="en-US" dirty="0" err="1" smtClean="0"/>
              <a:t>myblue</a:t>
            </a:r>
            <a:r>
              <a:rPr lang="en-US" dirty="0" smtClean="0"/>
              <a:t>}{RGB}{56,145,167}</a:t>
            </a:r>
          </a:p>
          <a:p>
            <a:r>
              <a:rPr lang="en-US" dirty="0" smtClean="0"/>
              <a:t>\begin{align*}</a:t>
            </a:r>
          </a:p>
          <a:p>
            <a:r>
              <a:rPr lang="en-US" dirty="0" smtClean="0"/>
              <a:t>p(</a:t>
            </a:r>
            <a:r>
              <a:rPr lang="en-US" dirty="0" err="1" smtClean="0"/>
              <a:t>X_i</a:t>
            </a:r>
            <a:r>
              <a:rPr lang="en-US" dirty="0" smtClean="0"/>
              <a:t>=</a:t>
            </a:r>
            <a:r>
              <a:rPr lang="en-US" dirty="0" err="1" smtClean="0"/>
              <a:t>x_i</a:t>
            </a:r>
            <a:r>
              <a:rPr lang="en-US" dirty="0" smtClean="0"/>
              <a:t>) \</a:t>
            </a:r>
            <a:r>
              <a:rPr lang="en-US" dirty="0" err="1" smtClean="0"/>
              <a:t>propto</a:t>
            </a:r>
            <a:r>
              <a:rPr lang="en-US" dirty="0" smtClean="0"/>
              <a:t> </a:t>
            </a:r>
            <a:r>
              <a:rPr lang="en-US" dirty="0" err="1" smtClean="0"/>
              <a:t>b_i</a:t>
            </a:r>
            <a:r>
              <a:rPr lang="en-US" dirty="0" smtClean="0"/>
              <a:t>(</a:t>
            </a:r>
            <a:r>
              <a:rPr lang="en-US" dirty="0" err="1" smtClean="0"/>
              <a:t>x_i</a:t>
            </a:r>
            <a:r>
              <a:rPr lang="en-US" dirty="0" smtClean="0"/>
              <a:t>) &amp; = \sum_{\</a:t>
            </a:r>
            <a:r>
              <a:rPr lang="en-US" dirty="0" err="1" smtClean="0"/>
              <a:t>bm</a:t>
            </a:r>
            <a:r>
              <a:rPr lang="en-US" dirty="0" smtClean="0"/>
              <a:t>{x}: \</a:t>
            </a:r>
            <a:r>
              <a:rPr lang="en-US" dirty="0" err="1" smtClean="0"/>
              <a:t>bm</a:t>
            </a:r>
            <a:r>
              <a:rPr lang="en-US" dirty="0" smtClean="0"/>
              <a:t>{x}[</a:t>
            </a:r>
            <a:r>
              <a:rPr lang="en-US" dirty="0" err="1" smtClean="0"/>
              <a:t>i</a:t>
            </a:r>
            <a:r>
              <a:rPr lang="en-US" dirty="0" smtClean="0"/>
              <a:t>]=</a:t>
            </a:r>
            <a:r>
              <a:rPr lang="en-US" dirty="0" err="1" smtClean="0"/>
              <a:t>x_i</a:t>
            </a:r>
            <a:r>
              <a:rPr lang="en-US" dirty="0" smtClean="0"/>
              <a:t>} \prod_\alpha \psi_\alpha(\</a:t>
            </a:r>
            <a:r>
              <a:rPr lang="en-US" dirty="0" err="1" smtClean="0"/>
              <a:t>bm</a:t>
            </a:r>
            <a:r>
              <a:rPr lang="en-US" dirty="0" smtClean="0"/>
              <a:t>{x}_\alpha) \\</a:t>
            </a:r>
          </a:p>
          <a:p>
            <a:r>
              <a:rPr lang="en-US" dirty="0" smtClean="0"/>
              <a:t>&amp; = </a:t>
            </a:r>
          </a:p>
          <a:p>
            <a:r>
              <a:rPr lang="en-US" dirty="0" smtClean="0"/>
              <a:t>\</a:t>
            </a:r>
            <a:r>
              <a:rPr lang="en-US" dirty="0" err="1" smtClean="0"/>
              <a:t>textcolor</a:t>
            </a:r>
            <a:r>
              <a:rPr lang="en-US" dirty="0" smtClean="0"/>
              <a:t>{</a:t>
            </a:r>
            <a:r>
              <a:rPr lang="en-US" dirty="0" err="1" smtClean="0"/>
              <a:t>myred</a:t>
            </a:r>
            <a:r>
              <a:rPr lang="en-US" dirty="0" smtClean="0"/>
              <a:t>}{\</a:t>
            </a:r>
            <a:r>
              <a:rPr lang="en-US" dirty="0" err="1" smtClean="0"/>
              <a:t>Bigg</a:t>
            </a:r>
            <a:r>
              <a:rPr lang="en-US" dirty="0" smtClean="0"/>
              <a:t>( \underbrace{\sum_{\</a:t>
            </a:r>
            <a:r>
              <a:rPr lang="en-US" dirty="0" err="1" smtClean="0"/>
              <a:t>bm</a:t>
            </a:r>
            <a:r>
              <a:rPr lang="en-US" dirty="0" smtClean="0"/>
              <a:t>{x}: \</a:t>
            </a:r>
            <a:r>
              <a:rPr lang="en-US" dirty="0" err="1" smtClean="0"/>
              <a:t>bm</a:t>
            </a:r>
            <a:r>
              <a:rPr lang="en-US" dirty="0" smtClean="0"/>
              <a:t>{x}[</a:t>
            </a:r>
            <a:r>
              <a:rPr lang="en-US" dirty="0" err="1" smtClean="0"/>
              <a:t>i</a:t>
            </a:r>
            <a:r>
              <a:rPr lang="en-US" dirty="0" smtClean="0"/>
              <a:t>]=</a:t>
            </a:r>
            <a:r>
              <a:rPr lang="en-US" dirty="0" err="1" smtClean="0"/>
              <a:t>x_i</a:t>
            </a:r>
            <a:r>
              <a:rPr lang="en-US" dirty="0" smtClean="0"/>
              <a:t>} \prod_{\alpha \</a:t>
            </a:r>
            <a:r>
              <a:rPr lang="en-US" dirty="0" err="1" smtClean="0"/>
              <a:t>subseteq</a:t>
            </a:r>
            <a:r>
              <a:rPr lang="en-US" dirty="0" smtClean="0"/>
              <a:t> F} \psi_\alpha(\</a:t>
            </a:r>
            <a:r>
              <a:rPr lang="en-US" dirty="0" err="1" smtClean="0"/>
              <a:t>bm</a:t>
            </a:r>
            <a:r>
              <a:rPr lang="en-US" dirty="0" smtClean="0"/>
              <a:t>{x}_\alpha)}_{\mu_{F\</a:t>
            </a:r>
            <a:r>
              <a:rPr lang="en-US" dirty="0" err="1" smtClean="0"/>
              <a:t>rightarrow</a:t>
            </a:r>
            <a:r>
              <a:rPr lang="en-US" dirty="0" smtClean="0"/>
              <a:t> </a:t>
            </a:r>
            <a:r>
              <a:rPr lang="en-US" dirty="0" err="1" smtClean="0"/>
              <a:t>i</a:t>
            </a:r>
            <a:r>
              <a:rPr lang="en-US" dirty="0" smtClean="0"/>
              <a:t>}(</a:t>
            </a:r>
            <a:r>
              <a:rPr lang="en-US" dirty="0" err="1" smtClean="0"/>
              <a:t>x_i</a:t>
            </a:r>
            <a:r>
              <a:rPr lang="en-US" dirty="0" smtClean="0"/>
              <a:t>)} \</a:t>
            </a:r>
            <a:r>
              <a:rPr lang="en-US" dirty="0" err="1" smtClean="0"/>
              <a:t>Bigg</a:t>
            </a:r>
            <a:r>
              <a:rPr lang="en-US" dirty="0" smtClean="0"/>
              <a:t>)}</a:t>
            </a:r>
          </a:p>
          <a:p>
            <a:r>
              <a:rPr lang="en-US" dirty="0" smtClean="0"/>
              <a:t>\</a:t>
            </a:r>
            <a:r>
              <a:rPr lang="en-US" dirty="0" err="1" smtClean="0"/>
              <a:t>textcolor</a:t>
            </a:r>
            <a:r>
              <a:rPr lang="en-US" dirty="0" smtClean="0"/>
              <a:t>{</a:t>
            </a:r>
            <a:r>
              <a:rPr lang="en-US" dirty="0" err="1" smtClean="0"/>
              <a:t>mygreen</a:t>
            </a:r>
            <a:r>
              <a:rPr lang="en-US" dirty="0" smtClean="0"/>
              <a:t>}{\</a:t>
            </a:r>
            <a:r>
              <a:rPr lang="en-US" dirty="0" err="1" smtClean="0"/>
              <a:t>Bigg</a:t>
            </a:r>
            <a:r>
              <a:rPr lang="en-US" dirty="0" smtClean="0"/>
              <a:t>( \underbrace{\sum_{\</a:t>
            </a:r>
            <a:r>
              <a:rPr lang="en-US" dirty="0" err="1" smtClean="0"/>
              <a:t>bm</a:t>
            </a:r>
            <a:r>
              <a:rPr lang="en-US" dirty="0" smtClean="0"/>
              <a:t>{x}: \</a:t>
            </a:r>
            <a:r>
              <a:rPr lang="en-US" dirty="0" err="1" smtClean="0"/>
              <a:t>bm</a:t>
            </a:r>
            <a:r>
              <a:rPr lang="en-US" dirty="0" smtClean="0"/>
              <a:t>{x}[</a:t>
            </a:r>
            <a:r>
              <a:rPr lang="en-US" dirty="0" err="1" smtClean="0"/>
              <a:t>i</a:t>
            </a:r>
            <a:r>
              <a:rPr lang="en-US" dirty="0" smtClean="0"/>
              <a:t>]=</a:t>
            </a:r>
            <a:r>
              <a:rPr lang="en-US" dirty="0" err="1" smtClean="0"/>
              <a:t>x_i</a:t>
            </a:r>
            <a:r>
              <a:rPr lang="en-US" dirty="0" smtClean="0"/>
              <a:t>} \prod_{\alpha \</a:t>
            </a:r>
            <a:r>
              <a:rPr lang="en-US" dirty="0" err="1" smtClean="0"/>
              <a:t>subseteq</a:t>
            </a:r>
            <a:r>
              <a:rPr lang="en-US" dirty="0" smtClean="0"/>
              <a:t> G} \psi_\alpha(\</a:t>
            </a:r>
            <a:r>
              <a:rPr lang="en-US" dirty="0" err="1" smtClean="0"/>
              <a:t>bm</a:t>
            </a:r>
            <a:r>
              <a:rPr lang="en-US" dirty="0" smtClean="0"/>
              <a:t>{x}_\alpha)}_{\mu_{G\</a:t>
            </a:r>
            <a:r>
              <a:rPr lang="en-US" dirty="0" err="1" smtClean="0"/>
              <a:t>rightarrow</a:t>
            </a:r>
            <a:r>
              <a:rPr lang="en-US" dirty="0" smtClean="0"/>
              <a:t> </a:t>
            </a:r>
            <a:r>
              <a:rPr lang="en-US" dirty="0" err="1" smtClean="0"/>
              <a:t>i</a:t>
            </a:r>
            <a:r>
              <a:rPr lang="en-US" dirty="0" smtClean="0"/>
              <a:t>}(</a:t>
            </a:r>
            <a:r>
              <a:rPr lang="en-US" dirty="0" err="1" smtClean="0"/>
              <a:t>x_i</a:t>
            </a:r>
            <a:r>
              <a:rPr lang="en-US" dirty="0" smtClean="0"/>
              <a:t>)} \</a:t>
            </a:r>
            <a:r>
              <a:rPr lang="en-US" dirty="0" err="1" smtClean="0"/>
              <a:t>Bigg</a:t>
            </a:r>
            <a:r>
              <a:rPr lang="en-US" dirty="0" smtClean="0"/>
              <a:t>)}</a:t>
            </a:r>
          </a:p>
          <a:p>
            <a:r>
              <a:rPr lang="en-US" dirty="0" smtClean="0"/>
              <a:t>\</a:t>
            </a:r>
            <a:r>
              <a:rPr lang="en-US" dirty="0" err="1" smtClean="0"/>
              <a:t>textcolor</a:t>
            </a:r>
            <a:r>
              <a:rPr lang="en-US" dirty="0" smtClean="0"/>
              <a:t>{</a:t>
            </a:r>
            <a:r>
              <a:rPr lang="en-US" dirty="0" err="1" smtClean="0"/>
              <a:t>myblue</a:t>
            </a:r>
            <a:r>
              <a:rPr lang="en-US" dirty="0" smtClean="0"/>
              <a:t>}{\</a:t>
            </a:r>
            <a:r>
              <a:rPr lang="en-US" dirty="0" err="1" smtClean="0"/>
              <a:t>Bigg</a:t>
            </a:r>
            <a:r>
              <a:rPr lang="en-US" dirty="0" smtClean="0"/>
              <a:t>( \underbrace{\sum_{\</a:t>
            </a:r>
            <a:r>
              <a:rPr lang="en-US" dirty="0" err="1" smtClean="0"/>
              <a:t>bm</a:t>
            </a:r>
            <a:r>
              <a:rPr lang="en-US" dirty="0" smtClean="0"/>
              <a:t>{x}: \</a:t>
            </a:r>
            <a:r>
              <a:rPr lang="en-US" dirty="0" err="1" smtClean="0"/>
              <a:t>bm</a:t>
            </a:r>
            <a:r>
              <a:rPr lang="en-US" dirty="0" smtClean="0"/>
              <a:t>{x}[</a:t>
            </a:r>
            <a:r>
              <a:rPr lang="en-US" dirty="0" err="1" smtClean="0"/>
              <a:t>i</a:t>
            </a:r>
            <a:r>
              <a:rPr lang="en-US" dirty="0" smtClean="0"/>
              <a:t>]=</a:t>
            </a:r>
            <a:r>
              <a:rPr lang="en-US" dirty="0" err="1" smtClean="0"/>
              <a:t>x_i</a:t>
            </a:r>
            <a:r>
              <a:rPr lang="en-US" dirty="0" smtClean="0"/>
              <a:t>} \prod_{\alpha \</a:t>
            </a:r>
            <a:r>
              <a:rPr lang="en-US" dirty="0" err="1" smtClean="0"/>
              <a:t>subseteq</a:t>
            </a:r>
            <a:r>
              <a:rPr lang="en-US" dirty="0" smtClean="0"/>
              <a:t> H} \psi_\alpha(\</a:t>
            </a:r>
            <a:r>
              <a:rPr lang="en-US" dirty="0" err="1" smtClean="0"/>
              <a:t>bm</a:t>
            </a:r>
            <a:r>
              <a:rPr lang="en-US" dirty="0" smtClean="0"/>
              <a:t>{x}_\alpha)}_{\mu_{F\</a:t>
            </a:r>
            <a:r>
              <a:rPr lang="en-US" dirty="0" err="1" smtClean="0"/>
              <a:t>rightarrow</a:t>
            </a:r>
            <a:r>
              <a:rPr lang="en-US" dirty="0" smtClean="0"/>
              <a:t> </a:t>
            </a:r>
            <a:r>
              <a:rPr lang="en-US" dirty="0" err="1" smtClean="0"/>
              <a:t>i</a:t>
            </a:r>
            <a:r>
              <a:rPr lang="en-US" dirty="0" smtClean="0"/>
              <a:t>}(</a:t>
            </a:r>
            <a:r>
              <a:rPr lang="en-US" dirty="0" err="1" smtClean="0"/>
              <a:t>x_i</a:t>
            </a:r>
            <a:r>
              <a:rPr lang="en-US" dirty="0" smtClean="0"/>
              <a:t>)} \</a:t>
            </a:r>
            <a:r>
              <a:rPr lang="en-US" dirty="0" err="1" smtClean="0"/>
              <a:t>Bigg</a:t>
            </a:r>
            <a:r>
              <a:rPr lang="en-US" dirty="0" smtClean="0"/>
              <a:t>)} </a:t>
            </a:r>
          </a:p>
          <a:p>
            <a:r>
              <a:rPr lang="en-US" dirty="0" smtClean="0"/>
              <a:t>\end{align*}</a:t>
            </a: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0353" name="Rectangle 2"/>
          <p:cNvSpPr>
            <a:spLocks noGrp="1" noRot="1" noChangeAspect="1" noTextEdit="1"/>
          </p:cNvSpPr>
          <p:nvPr>
            <p:ph type="sldImg"/>
          </p:nvPr>
        </p:nvSpPr>
        <p:spPr bwMode="auto">
          <a:noFill/>
          <a:ln>
            <a:solidFill>
              <a:srgbClr val="000000"/>
            </a:solidFill>
            <a:miter lim="800000"/>
            <a:headEnd/>
            <a:tailEnd/>
          </a:ln>
        </p:spPr>
      </p:sp>
      <p:sp>
        <p:nvSpPr>
          <p:cNvPr id="100354" name="Rectangle 3"/>
          <p:cNvSpPr>
            <a:spLocks noGrp="1"/>
          </p:cNvSpPr>
          <p:nvPr>
            <p:ph type="body" idx="1"/>
          </p:nvPr>
        </p:nvSpPr>
        <p:spPr bwMode="auto">
          <a:noFill/>
        </p:spPr>
        <p:txBody>
          <a:bodyPr wrap="square" numCol="1" anchor="t" anchorCtr="0" compatLnSpc="1">
            <a:prstTxWarp prst="textNoShape">
              <a:avLst/>
            </a:prstTxWarp>
          </a:bodyPr>
          <a:lstStyle/>
          <a:p>
            <a:r>
              <a:rPr lang="en-US" dirty="0" smtClean="0"/>
              <a:t>Belief at X7 considers all factors.</a:t>
            </a:r>
          </a:p>
          <a:p>
            <a:r>
              <a:rPr lang="en-US" dirty="0" smtClean="0"/>
              <a:t>Distributive property lets us consider red, green, blue factors separately</a:t>
            </a:r>
          </a:p>
          <a:p>
            <a:endParaRPr lang="en-US" dirty="0" smtClean="0"/>
          </a:p>
          <a:p>
            <a:r>
              <a:rPr lang="en-US" dirty="0" smtClean="0"/>
              <a:t>\</a:t>
            </a:r>
            <a:r>
              <a:rPr lang="en-US" dirty="0" err="1" smtClean="0"/>
              <a:t>usepackage</a:t>
            </a:r>
            <a:r>
              <a:rPr lang="en-US" dirty="0" smtClean="0"/>
              <a:t>{</a:t>
            </a:r>
            <a:r>
              <a:rPr lang="en-US" dirty="0" err="1" smtClean="0"/>
              <a:t>bm</a:t>
            </a:r>
            <a:r>
              <a:rPr lang="en-US" dirty="0" smtClean="0"/>
              <a:t>}</a:t>
            </a:r>
          </a:p>
          <a:p>
            <a:r>
              <a:rPr lang="en-US" dirty="0" smtClean="0"/>
              <a:t>\</a:t>
            </a:r>
            <a:r>
              <a:rPr lang="en-US" dirty="0" err="1" smtClean="0"/>
              <a:t>usepackage</a:t>
            </a:r>
            <a:r>
              <a:rPr lang="en-US" dirty="0" smtClean="0"/>
              <a:t>{color}</a:t>
            </a:r>
          </a:p>
          <a:p>
            <a:r>
              <a:rPr lang="en-US" dirty="0" smtClean="0"/>
              <a:t>\</a:t>
            </a:r>
            <a:r>
              <a:rPr lang="en-US" dirty="0" err="1" smtClean="0"/>
              <a:t>definecolor</a:t>
            </a:r>
            <a:r>
              <a:rPr lang="en-US" dirty="0" smtClean="0"/>
              <a:t>{</a:t>
            </a:r>
            <a:r>
              <a:rPr lang="en-US" dirty="0" err="1" smtClean="0"/>
              <a:t>myred</a:t>
            </a:r>
            <a:r>
              <a:rPr lang="en-US" dirty="0" smtClean="0"/>
              <a:t>}{RGB}{195,45,46}</a:t>
            </a:r>
          </a:p>
          <a:p>
            <a:r>
              <a:rPr lang="en-US" dirty="0" smtClean="0"/>
              <a:t>\</a:t>
            </a:r>
            <a:r>
              <a:rPr lang="en-US" dirty="0" err="1" smtClean="0"/>
              <a:t>definecolor</a:t>
            </a:r>
            <a:r>
              <a:rPr lang="en-US" dirty="0" smtClean="0"/>
              <a:t>{</a:t>
            </a:r>
            <a:r>
              <a:rPr lang="en-US" dirty="0" err="1" smtClean="0"/>
              <a:t>mygreen</a:t>
            </a:r>
            <a:r>
              <a:rPr lang="en-US" dirty="0" smtClean="0"/>
              <a:t>}{RGB}{132,170,51}</a:t>
            </a:r>
          </a:p>
          <a:p>
            <a:r>
              <a:rPr lang="en-US" dirty="0" smtClean="0"/>
              <a:t>\</a:t>
            </a:r>
            <a:r>
              <a:rPr lang="en-US" dirty="0" err="1" smtClean="0"/>
              <a:t>definecolor</a:t>
            </a:r>
            <a:r>
              <a:rPr lang="en-US" dirty="0" smtClean="0"/>
              <a:t>{</a:t>
            </a:r>
            <a:r>
              <a:rPr lang="en-US" dirty="0" err="1" smtClean="0"/>
              <a:t>myblue</a:t>
            </a:r>
            <a:r>
              <a:rPr lang="en-US" dirty="0" smtClean="0"/>
              <a:t>}{RGB}{56,145,167}</a:t>
            </a:r>
          </a:p>
          <a:p>
            <a:r>
              <a:rPr lang="en-US" dirty="0" smtClean="0"/>
              <a:t>\begin{align*}</a:t>
            </a:r>
          </a:p>
          <a:p>
            <a:r>
              <a:rPr lang="en-US" dirty="0" smtClean="0"/>
              <a:t>p(</a:t>
            </a:r>
            <a:r>
              <a:rPr lang="en-US" dirty="0" err="1" smtClean="0"/>
              <a:t>X_i</a:t>
            </a:r>
            <a:r>
              <a:rPr lang="en-US" dirty="0" smtClean="0"/>
              <a:t>=</a:t>
            </a:r>
            <a:r>
              <a:rPr lang="en-US" dirty="0" err="1" smtClean="0"/>
              <a:t>x_i</a:t>
            </a:r>
            <a:r>
              <a:rPr lang="en-US" dirty="0" smtClean="0"/>
              <a:t>) \</a:t>
            </a:r>
            <a:r>
              <a:rPr lang="en-US" dirty="0" err="1" smtClean="0"/>
              <a:t>propto</a:t>
            </a:r>
            <a:r>
              <a:rPr lang="en-US" dirty="0" smtClean="0"/>
              <a:t> </a:t>
            </a:r>
            <a:r>
              <a:rPr lang="en-US" dirty="0" err="1" smtClean="0"/>
              <a:t>b_i</a:t>
            </a:r>
            <a:r>
              <a:rPr lang="en-US" dirty="0" smtClean="0"/>
              <a:t>(</a:t>
            </a:r>
            <a:r>
              <a:rPr lang="en-US" dirty="0" err="1" smtClean="0"/>
              <a:t>x_i</a:t>
            </a:r>
            <a:r>
              <a:rPr lang="en-US" dirty="0" smtClean="0"/>
              <a:t>) &amp; = \sum_{\</a:t>
            </a:r>
            <a:r>
              <a:rPr lang="en-US" dirty="0" err="1" smtClean="0"/>
              <a:t>bm</a:t>
            </a:r>
            <a:r>
              <a:rPr lang="en-US" dirty="0" smtClean="0"/>
              <a:t>{x}: \</a:t>
            </a:r>
            <a:r>
              <a:rPr lang="en-US" dirty="0" err="1" smtClean="0"/>
              <a:t>bm</a:t>
            </a:r>
            <a:r>
              <a:rPr lang="en-US" dirty="0" smtClean="0"/>
              <a:t>{x}[</a:t>
            </a:r>
            <a:r>
              <a:rPr lang="en-US" dirty="0" err="1" smtClean="0"/>
              <a:t>i</a:t>
            </a:r>
            <a:r>
              <a:rPr lang="en-US" dirty="0" smtClean="0"/>
              <a:t>]=</a:t>
            </a:r>
            <a:r>
              <a:rPr lang="en-US" dirty="0" err="1" smtClean="0"/>
              <a:t>x_i</a:t>
            </a:r>
            <a:r>
              <a:rPr lang="en-US" dirty="0" smtClean="0"/>
              <a:t>} \prod_\alpha \psi_\alpha(\</a:t>
            </a:r>
            <a:r>
              <a:rPr lang="en-US" dirty="0" err="1" smtClean="0"/>
              <a:t>bm</a:t>
            </a:r>
            <a:r>
              <a:rPr lang="en-US" dirty="0" smtClean="0"/>
              <a:t>{x}_\alpha) \\</a:t>
            </a:r>
          </a:p>
          <a:p>
            <a:r>
              <a:rPr lang="en-US" dirty="0" smtClean="0"/>
              <a:t>&amp; = </a:t>
            </a:r>
          </a:p>
          <a:p>
            <a:r>
              <a:rPr lang="en-US" dirty="0" smtClean="0"/>
              <a:t>\</a:t>
            </a:r>
            <a:r>
              <a:rPr lang="en-US" dirty="0" err="1" smtClean="0"/>
              <a:t>textcolor</a:t>
            </a:r>
            <a:r>
              <a:rPr lang="en-US" dirty="0" smtClean="0"/>
              <a:t>{</a:t>
            </a:r>
            <a:r>
              <a:rPr lang="en-US" dirty="0" err="1" smtClean="0"/>
              <a:t>myred</a:t>
            </a:r>
            <a:r>
              <a:rPr lang="en-US" dirty="0" smtClean="0"/>
              <a:t>}{\</a:t>
            </a:r>
            <a:r>
              <a:rPr lang="en-US" dirty="0" err="1" smtClean="0"/>
              <a:t>Bigg</a:t>
            </a:r>
            <a:r>
              <a:rPr lang="en-US" dirty="0" smtClean="0"/>
              <a:t>( \underbrace{\sum_{\</a:t>
            </a:r>
            <a:r>
              <a:rPr lang="en-US" dirty="0" err="1" smtClean="0"/>
              <a:t>bm</a:t>
            </a:r>
            <a:r>
              <a:rPr lang="en-US" dirty="0" smtClean="0"/>
              <a:t>{x}: \</a:t>
            </a:r>
            <a:r>
              <a:rPr lang="en-US" dirty="0" err="1" smtClean="0"/>
              <a:t>bm</a:t>
            </a:r>
            <a:r>
              <a:rPr lang="en-US" dirty="0" smtClean="0"/>
              <a:t>{x}[</a:t>
            </a:r>
            <a:r>
              <a:rPr lang="en-US" dirty="0" err="1" smtClean="0"/>
              <a:t>i</a:t>
            </a:r>
            <a:r>
              <a:rPr lang="en-US" dirty="0" smtClean="0"/>
              <a:t>]=</a:t>
            </a:r>
            <a:r>
              <a:rPr lang="en-US" dirty="0" err="1" smtClean="0"/>
              <a:t>x_i</a:t>
            </a:r>
            <a:r>
              <a:rPr lang="en-US" dirty="0" smtClean="0"/>
              <a:t>} \prod_{\alpha \</a:t>
            </a:r>
            <a:r>
              <a:rPr lang="en-US" dirty="0" err="1" smtClean="0"/>
              <a:t>subseteq</a:t>
            </a:r>
            <a:r>
              <a:rPr lang="en-US" dirty="0" smtClean="0"/>
              <a:t> F} \psi_\alpha(\</a:t>
            </a:r>
            <a:r>
              <a:rPr lang="en-US" dirty="0" err="1" smtClean="0"/>
              <a:t>bm</a:t>
            </a:r>
            <a:r>
              <a:rPr lang="en-US" dirty="0" smtClean="0"/>
              <a:t>{x}_\alpha)}_{\mu_{F\</a:t>
            </a:r>
            <a:r>
              <a:rPr lang="en-US" dirty="0" err="1" smtClean="0"/>
              <a:t>rightarrow</a:t>
            </a:r>
            <a:r>
              <a:rPr lang="en-US" dirty="0" smtClean="0"/>
              <a:t> </a:t>
            </a:r>
            <a:r>
              <a:rPr lang="en-US" dirty="0" err="1" smtClean="0"/>
              <a:t>i</a:t>
            </a:r>
            <a:r>
              <a:rPr lang="en-US" dirty="0" smtClean="0"/>
              <a:t>}(</a:t>
            </a:r>
            <a:r>
              <a:rPr lang="en-US" dirty="0" err="1" smtClean="0"/>
              <a:t>x_i</a:t>
            </a:r>
            <a:r>
              <a:rPr lang="en-US" dirty="0" smtClean="0"/>
              <a:t>)} \</a:t>
            </a:r>
            <a:r>
              <a:rPr lang="en-US" dirty="0" err="1" smtClean="0"/>
              <a:t>Bigg</a:t>
            </a:r>
            <a:r>
              <a:rPr lang="en-US" dirty="0" smtClean="0"/>
              <a:t>)}</a:t>
            </a:r>
          </a:p>
          <a:p>
            <a:r>
              <a:rPr lang="en-US" dirty="0" smtClean="0"/>
              <a:t>\</a:t>
            </a:r>
            <a:r>
              <a:rPr lang="en-US" dirty="0" err="1" smtClean="0"/>
              <a:t>textcolor</a:t>
            </a:r>
            <a:r>
              <a:rPr lang="en-US" dirty="0" smtClean="0"/>
              <a:t>{</a:t>
            </a:r>
            <a:r>
              <a:rPr lang="en-US" dirty="0" err="1" smtClean="0"/>
              <a:t>mygreen</a:t>
            </a:r>
            <a:r>
              <a:rPr lang="en-US" dirty="0" smtClean="0"/>
              <a:t>}{\</a:t>
            </a:r>
            <a:r>
              <a:rPr lang="en-US" dirty="0" err="1" smtClean="0"/>
              <a:t>Bigg</a:t>
            </a:r>
            <a:r>
              <a:rPr lang="en-US" dirty="0" smtClean="0"/>
              <a:t>( \underbrace{\sum_{\</a:t>
            </a:r>
            <a:r>
              <a:rPr lang="en-US" dirty="0" err="1" smtClean="0"/>
              <a:t>bm</a:t>
            </a:r>
            <a:r>
              <a:rPr lang="en-US" dirty="0" smtClean="0"/>
              <a:t>{x}: \</a:t>
            </a:r>
            <a:r>
              <a:rPr lang="en-US" dirty="0" err="1" smtClean="0"/>
              <a:t>bm</a:t>
            </a:r>
            <a:r>
              <a:rPr lang="en-US" dirty="0" smtClean="0"/>
              <a:t>{x}[</a:t>
            </a:r>
            <a:r>
              <a:rPr lang="en-US" dirty="0" err="1" smtClean="0"/>
              <a:t>i</a:t>
            </a:r>
            <a:r>
              <a:rPr lang="en-US" dirty="0" smtClean="0"/>
              <a:t>]=</a:t>
            </a:r>
            <a:r>
              <a:rPr lang="en-US" dirty="0" err="1" smtClean="0"/>
              <a:t>x_i</a:t>
            </a:r>
            <a:r>
              <a:rPr lang="en-US" dirty="0" smtClean="0"/>
              <a:t>} \prod_{\alpha \</a:t>
            </a:r>
            <a:r>
              <a:rPr lang="en-US" dirty="0" err="1" smtClean="0"/>
              <a:t>subseteq</a:t>
            </a:r>
            <a:r>
              <a:rPr lang="en-US" dirty="0" smtClean="0"/>
              <a:t> G} \psi_\alpha(\</a:t>
            </a:r>
            <a:r>
              <a:rPr lang="en-US" dirty="0" err="1" smtClean="0"/>
              <a:t>bm</a:t>
            </a:r>
            <a:r>
              <a:rPr lang="en-US" dirty="0" smtClean="0"/>
              <a:t>{x}_\alpha)}_{\mu_{G\</a:t>
            </a:r>
            <a:r>
              <a:rPr lang="en-US" dirty="0" err="1" smtClean="0"/>
              <a:t>rightarrow</a:t>
            </a:r>
            <a:r>
              <a:rPr lang="en-US" dirty="0" smtClean="0"/>
              <a:t> </a:t>
            </a:r>
            <a:r>
              <a:rPr lang="en-US" dirty="0" err="1" smtClean="0"/>
              <a:t>i</a:t>
            </a:r>
            <a:r>
              <a:rPr lang="en-US" dirty="0" smtClean="0"/>
              <a:t>}(</a:t>
            </a:r>
            <a:r>
              <a:rPr lang="en-US" dirty="0" err="1" smtClean="0"/>
              <a:t>x_i</a:t>
            </a:r>
            <a:r>
              <a:rPr lang="en-US" dirty="0" smtClean="0"/>
              <a:t>)} \</a:t>
            </a:r>
            <a:r>
              <a:rPr lang="en-US" dirty="0" err="1" smtClean="0"/>
              <a:t>Bigg</a:t>
            </a:r>
            <a:r>
              <a:rPr lang="en-US" dirty="0" smtClean="0"/>
              <a:t>)}</a:t>
            </a:r>
          </a:p>
          <a:p>
            <a:r>
              <a:rPr lang="en-US" dirty="0" smtClean="0"/>
              <a:t>\</a:t>
            </a:r>
            <a:r>
              <a:rPr lang="en-US" dirty="0" err="1" smtClean="0"/>
              <a:t>textcolor</a:t>
            </a:r>
            <a:r>
              <a:rPr lang="en-US" dirty="0" smtClean="0"/>
              <a:t>{</a:t>
            </a:r>
            <a:r>
              <a:rPr lang="en-US" dirty="0" err="1" smtClean="0"/>
              <a:t>myblue</a:t>
            </a:r>
            <a:r>
              <a:rPr lang="en-US" dirty="0" smtClean="0"/>
              <a:t>}{\</a:t>
            </a:r>
            <a:r>
              <a:rPr lang="en-US" dirty="0" err="1" smtClean="0"/>
              <a:t>Bigg</a:t>
            </a:r>
            <a:r>
              <a:rPr lang="en-US" dirty="0" smtClean="0"/>
              <a:t>( \underbrace{\sum_{\</a:t>
            </a:r>
            <a:r>
              <a:rPr lang="en-US" dirty="0" err="1" smtClean="0"/>
              <a:t>bm</a:t>
            </a:r>
            <a:r>
              <a:rPr lang="en-US" dirty="0" smtClean="0"/>
              <a:t>{x}: \</a:t>
            </a:r>
            <a:r>
              <a:rPr lang="en-US" dirty="0" err="1" smtClean="0"/>
              <a:t>bm</a:t>
            </a:r>
            <a:r>
              <a:rPr lang="en-US" dirty="0" smtClean="0"/>
              <a:t>{x}[</a:t>
            </a:r>
            <a:r>
              <a:rPr lang="en-US" dirty="0" err="1" smtClean="0"/>
              <a:t>i</a:t>
            </a:r>
            <a:r>
              <a:rPr lang="en-US" dirty="0" smtClean="0"/>
              <a:t>]=</a:t>
            </a:r>
            <a:r>
              <a:rPr lang="en-US" dirty="0" err="1" smtClean="0"/>
              <a:t>x_i</a:t>
            </a:r>
            <a:r>
              <a:rPr lang="en-US" dirty="0" smtClean="0"/>
              <a:t>} \prod_{\alpha \</a:t>
            </a:r>
            <a:r>
              <a:rPr lang="en-US" dirty="0" err="1" smtClean="0"/>
              <a:t>subseteq</a:t>
            </a:r>
            <a:r>
              <a:rPr lang="en-US" dirty="0" smtClean="0"/>
              <a:t> H} \psi_\alpha(\</a:t>
            </a:r>
            <a:r>
              <a:rPr lang="en-US" dirty="0" err="1" smtClean="0"/>
              <a:t>bm</a:t>
            </a:r>
            <a:r>
              <a:rPr lang="en-US" dirty="0" smtClean="0"/>
              <a:t>{x}_\alpha)}_{\mu_{F\</a:t>
            </a:r>
            <a:r>
              <a:rPr lang="en-US" dirty="0" err="1" smtClean="0"/>
              <a:t>rightarrow</a:t>
            </a:r>
            <a:r>
              <a:rPr lang="en-US" dirty="0" smtClean="0"/>
              <a:t> </a:t>
            </a:r>
            <a:r>
              <a:rPr lang="en-US" dirty="0" err="1" smtClean="0"/>
              <a:t>i</a:t>
            </a:r>
            <a:r>
              <a:rPr lang="en-US" dirty="0" smtClean="0"/>
              <a:t>}(</a:t>
            </a:r>
            <a:r>
              <a:rPr lang="en-US" dirty="0" err="1" smtClean="0"/>
              <a:t>x_i</a:t>
            </a:r>
            <a:r>
              <a:rPr lang="en-US" dirty="0" smtClean="0"/>
              <a:t>)} \</a:t>
            </a:r>
            <a:r>
              <a:rPr lang="en-US" dirty="0" err="1" smtClean="0"/>
              <a:t>Bigg</a:t>
            </a:r>
            <a:r>
              <a:rPr lang="en-US" dirty="0" smtClean="0"/>
              <a:t>)} </a:t>
            </a:r>
          </a:p>
          <a:p>
            <a:r>
              <a:rPr lang="en-US" smtClean="0"/>
              <a:t>\end{align*}</a:t>
            </a:r>
            <a:endParaRPr lang="en-US" dirty="0" smtClean="0"/>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593" name="Rectangle 2"/>
          <p:cNvSpPr>
            <a:spLocks noGrp="1" noRot="1" noChangeAspect="1" noTextEdit="1"/>
          </p:cNvSpPr>
          <p:nvPr>
            <p:ph type="sldImg"/>
          </p:nvPr>
        </p:nvSpPr>
        <p:spPr bwMode="auto">
          <a:noFill/>
          <a:ln>
            <a:solidFill>
              <a:srgbClr val="000000"/>
            </a:solidFill>
            <a:miter lim="800000"/>
            <a:headEnd/>
            <a:tailEnd/>
          </a:ln>
        </p:spPr>
      </p:sp>
      <p:sp>
        <p:nvSpPr>
          <p:cNvPr id="110594" name="Rectangle 3"/>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641" name="Rectangle 2"/>
          <p:cNvSpPr>
            <a:spLocks noGrp="1" noRot="1" noChangeAspect="1" noTextEdit="1"/>
          </p:cNvSpPr>
          <p:nvPr>
            <p:ph type="sldImg"/>
          </p:nvPr>
        </p:nvSpPr>
        <p:spPr bwMode="auto">
          <a:noFill/>
          <a:ln>
            <a:solidFill>
              <a:srgbClr val="000000"/>
            </a:solidFill>
            <a:miter lim="800000"/>
            <a:headEnd/>
            <a:tailEnd/>
          </a:ln>
        </p:spPr>
      </p:sp>
      <p:sp>
        <p:nvSpPr>
          <p:cNvPr id="112642" name="Rectangle 3"/>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4689" name="Rectangle 2"/>
          <p:cNvSpPr>
            <a:spLocks noGrp="1" noRot="1" noChangeAspect="1" noTextEdit="1"/>
          </p:cNvSpPr>
          <p:nvPr>
            <p:ph type="sldImg"/>
          </p:nvPr>
        </p:nvSpPr>
        <p:spPr bwMode="auto">
          <a:noFill/>
          <a:ln>
            <a:solidFill>
              <a:srgbClr val="000000"/>
            </a:solidFill>
            <a:miter lim="800000"/>
            <a:headEnd/>
            <a:tailEnd/>
          </a:ln>
        </p:spPr>
      </p:sp>
      <p:sp>
        <p:nvSpPr>
          <p:cNvPr id="114690" name="Rectangle 3"/>
          <p:cNvSpPr>
            <a:spLocks noGrp="1"/>
          </p:cNvSpPr>
          <p:nvPr>
            <p:ph type="body" idx="1"/>
          </p:nvPr>
        </p:nvSpPr>
        <p:spPr bwMode="auto">
          <a:noFill/>
        </p:spPr>
        <p:txBody>
          <a:bodyPr wrap="square" numCol="1" anchor="t" anchorCtr="0" compatLnSpc="1">
            <a:prstTxWarp prst="textNoShape">
              <a:avLst/>
            </a:prstTxWarp>
          </a:bodyPr>
          <a:lstStyle/>
          <a:p>
            <a:r>
              <a:rPr lang="en-US" smtClean="0"/>
              <a:t>You think the rumor is false.</a:t>
            </a:r>
          </a:p>
          <a:p>
            <a:r>
              <a:rPr lang="en-US" smtClean="0"/>
              <a:t>But Alice and Bob are both weakly correlated with the truth.</a:t>
            </a:r>
          </a:p>
          <a:p>
            <a:r>
              <a:rPr lang="en-US" smtClean="0"/>
              <a:t>And if Alice, Bob, Charlie are all saying it’s true, then maybe you start to believe it.</a:t>
            </a:r>
          </a:p>
          <a:p>
            <a:r>
              <a:rPr lang="en-US" smtClean="0"/>
              <a:t> </a:t>
            </a: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737" name="Rectangle 2"/>
          <p:cNvSpPr>
            <a:spLocks noGrp="1" noRot="1" noChangeAspect="1" noTextEdit="1"/>
          </p:cNvSpPr>
          <p:nvPr>
            <p:ph type="sldImg"/>
          </p:nvPr>
        </p:nvSpPr>
        <p:spPr bwMode="auto">
          <a:noFill/>
          <a:ln>
            <a:solidFill>
              <a:srgbClr val="000000"/>
            </a:solidFill>
            <a:miter lim="800000"/>
            <a:headEnd/>
            <a:tailEnd/>
          </a:ln>
        </p:spPr>
      </p:sp>
      <p:sp>
        <p:nvSpPr>
          <p:cNvPr id="116738" name="Rectangle 3"/>
          <p:cNvSpPr>
            <a:spLocks noGrp="1"/>
          </p:cNvSpPr>
          <p:nvPr>
            <p:ph type="body" idx="1"/>
          </p:nvPr>
        </p:nvSpPr>
        <p:spPr bwMode="auto">
          <a:noFill/>
        </p:spPr>
        <p:txBody>
          <a:bodyPr wrap="square" numCol="1" anchor="t" anchorCtr="0" compatLnSpc="1">
            <a:prstTxWarp prst="textNoShape">
              <a:avLst/>
            </a:prstTxWarp>
          </a:bodyPr>
          <a:lstStyle/>
          <a:p>
            <a:r>
              <a:rPr lang="en-US" smtClean="0"/>
              <a:t>You think the rumor is false.</a:t>
            </a:r>
          </a:p>
          <a:p>
            <a:r>
              <a:rPr lang="en-US" smtClean="0"/>
              <a:t>But Alice and Bob are both weakly correlated with the truth.</a:t>
            </a:r>
          </a:p>
          <a:p>
            <a:r>
              <a:rPr lang="en-US" smtClean="0"/>
              <a:t>And if Alice, Bob, Charlie are all saying it’s true, then maybe you start to believe it.</a:t>
            </a:r>
          </a:p>
          <a:p>
            <a:r>
              <a:rPr lang="en-US" smtClean="0"/>
              <a:t> </a:t>
            </a: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8785" name="Rectangle 2"/>
          <p:cNvSpPr>
            <a:spLocks noGrp="1" noRot="1" noChangeAspect="1" noTextEdit="1"/>
          </p:cNvSpPr>
          <p:nvPr>
            <p:ph type="sldImg"/>
          </p:nvPr>
        </p:nvSpPr>
        <p:spPr bwMode="auto">
          <a:noFill/>
          <a:ln>
            <a:solidFill>
              <a:srgbClr val="000000"/>
            </a:solidFill>
            <a:miter lim="800000"/>
            <a:headEnd/>
            <a:tailEnd/>
          </a:ln>
        </p:spPr>
      </p:sp>
      <p:sp>
        <p:nvSpPr>
          <p:cNvPr id="118786" name="Rectangle 3"/>
          <p:cNvSpPr>
            <a:spLocks noGrp="1"/>
          </p:cNvSpPr>
          <p:nvPr>
            <p:ph type="body" idx="1"/>
          </p:nvPr>
        </p:nvSpPr>
        <p:spPr bwMode="auto">
          <a:noFill/>
        </p:spPr>
        <p:txBody>
          <a:bodyPr wrap="square" numCol="1" anchor="t" anchorCtr="0" compatLnSpc="1">
            <a:prstTxWarp prst="textNoShape">
              <a:avLst/>
            </a:prstTxWarp>
          </a:bodyPr>
          <a:lstStyle/>
          <a:p>
            <a:r>
              <a:rPr lang="en-US" smtClean="0"/>
              <a:t>You think the rumor is false.</a:t>
            </a:r>
          </a:p>
          <a:p>
            <a:r>
              <a:rPr lang="en-US" smtClean="0"/>
              <a:t>But Alice and Bob are both weakly correlated with the truth.</a:t>
            </a:r>
          </a:p>
          <a:p>
            <a:r>
              <a:rPr lang="en-US" smtClean="0"/>
              <a:t>And if Alice, Bob, Charlie are all saying it’s true, then maybe you start to believe it.</a:t>
            </a:r>
          </a:p>
          <a:p>
            <a:r>
              <a:rPr lang="en-US" smtClean="0"/>
              <a:t> </a:t>
            </a: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B17526E-6A5F-4074-8C26-93B654309166}" type="slidenum">
              <a:rPr lang="en-US" smtClean="0"/>
              <a:pPr>
                <a:defRPr/>
              </a:pPr>
              <a:t>131</a:t>
            </a:fld>
            <a:endParaRPr lang="en-US"/>
          </a:p>
        </p:txBody>
      </p:sp>
    </p:spTree>
    <p:extLst>
      <p:ext uri="{BB962C8B-B14F-4D97-AF65-F5344CB8AC3E}">
        <p14:creationId xmlns:p14="http://schemas.microsoft.com/office/powerpoint/2010/main" val="4151886845"/>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625" name="Slide Image Placeholder 1"/>
          <p:cNvSpPr>
            <a:spLocks noGrp="1" noRot="1" noChangeAspect="1"/>
          </p:cNvSpPr>
          <p:nvPr>
            <p:ph type="sldImg"/>
          </p:nvPr>
        </p:nvSpPr>
        <p:spPr bwMode="auto">
          <a:noFill/>
          <a:ln>
            <a:solidFill>
              <a:srgbClr val="000000"/>
            </a:solidFill>
            <a:miter lim="800000"/>
            <a:headEnd/>
            <a:tailEnd/>
          </a:ln>
        </p:spPr>
      </p:sp>
      <p:sp>
        <p:nvSpPr>
          <p:cNvPr id="26626" name="Notes Placeholder 2"/>
          <p:cNvSpPr>
            <a:spLocks noGrp="1"/>
          </p:cNvSpPr>
          <p:nvPr>
            <p:ph type="body" idx="1"/>
          </p:nvPr>
        </p:nvSpPr>
        <p:spPr bwMode="auto">
          <a:noFill/>
        </p:spPr>
        <p:txBody>
          <a:bodyPr wrap="square" numCol="1" anchor="t" anchorCtr="0" compatLnSpc="1">
            <a:prstTxWarp prst="textNoShape">
              <a:avLst/>
            </a:prstTxWarp>
          </a:bodyPr>
          <a:lstStyle/>
          <a:p>
            <a:r>
              <a:rPr lang="en-US" dirty="0" smtClean="0"/>
              <a:t>Our formalism will be factor graphs.   That’s a very general graphical model formalism.  I’ll define them and lay out the BP algorithm. Then Matt will give you intuitions about what BP is doing.  That’s the first half.  The second half is more advanced.  In NLP, our representations may involve data structures like trees and strings.  How do we set up those factor graphs, and can we make BP work on them?  Finally, BP is just an approximation, so can we train discriminatively to make the best of it?</a:t>
            </a:r>
          </a:p>
        </p:txBody>
      </p:sp>
      <p:sp>
        <p:nvSpPr>
          <p:cNvPr id="4" name="Slide Number Placeholder 3"/>
          <p:cNvSpPr>
            <a:spLocks noGrp="1"/>
          </p:cNvSpPr>
          <p:nvPr>
            <p:ph type="sldNum" sz="quarter" idx="5"/>
          </p:nvPr>
        </p:nvSpPr>
        <p:spPr/>
        <p:txBody>
          <a:bodyPr/>
          <a:lstStyle/>
          <a:p>
            <a:pPr>
              <a:defRPr/>
            </a:pPr>
            <a:fld id="{815570BC-358A-48D0-8A9F-D3C5D08FE0C6}" type="slidenum">
              <a:rPr lang="en-US" smtClean="0"/>
              <a:pPr>
                <a:defRPr/>
              </a:pPr>
              <a:t>6</a:t>
            </a:fld>
            <a:endParaRPr lang="en-US"/>
          </a:p>
        </p:txBody>
      </p:sp>
    </p:spTree>
    <p:extLst>
      <p:ext uri="{BB962C8B-B14F-4D97-AF65-F5344CB8AC3E}">
        <p14:creationId xmlns:p14="http://schemas.microsoft.com/office/powerpoint/2010/main" val="2578637333"/>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B17526E-6A5F-4074-8C26-93B654309166}" type="slidenum">
              <a:rPr lang="en-US" smtClean="0"/>
              <a:pPr>
                <a:defRPr/>
              </a:pPr>
              <a:t>132</a:t>
            </a:fld>
            <a:endParaRPr lang="en-US"/>
          </a:p>
        </p:txBody>
      </p:sp>
    </p:spTree>
    <p:extLst>
      <p:ext uri="{BB962C8B-B14F-4D97-AF65-F5344CB8AC3E}">
        <p14:creationId xmlns:p14="http://schemas.microsoft.com/office/powerpoint/2010/main" val="4151886845"/>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Be</a:t>
            </a:r>
            <a:r>
              <a:rPr lang="en-US" baseline="0" dirty="0" smtClean="0"/>
              <a:t> sure to define “hard</a:t>
            </a:r>
            <a:r>
              <a:rPr lang="en-US" baseline="0" smtClean="0"/>
              <a:t>” factors here.</a:t>
            </a:r>
            <a:endParaRPr lang="en-US" dirty="0"/>
          </a:p>
        </p:txBody>
      </p:sp>
      <p:sp>
        <p:nvSpPr>
          <p:cNvPr id="4" name="Slide Number Placeholder 3"/>
          <p:cNvSpPr>
            <a:spLocks noGrp="1"/>
          </p:cNvSpPr>
          <p:nvPr>
            <p:ph type="sldNum" sz="quarter" idx="10"/>
          </p:nvPr>
        </p:nvSpPr>
        <p:spPr/>
        <p:txBody>
          <a:bodyPr/>
          <a:lstStyle/>
          <a:p>
            <a:fld id="{CB0A8895-A308-DC44-9938-C42D876EE231}" type="slidenum">
              <a:rPr lang="en-US" smtClean="0"/>
              <a:t>141</a:t>
            </a:fld>
            <a:endParaRPr lang="en-US"/>
          </a:p>
        </p:txBody>
      </p:sp>
    </p:spTree>
    <p:extLst>
      <p:ext uri="{BB962C8B-B14F-4D97-AF65-F5344CB8AC3E}">
        <p14:creationId xmlns:p14="http://schemas.microsoft.com/office/powerpoint/2010/main" val="1466138564"/>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B17526E-6A5F-4074-8C26-93B654309166}" type="slidenum">
              <a:rPr lang="en-US" smtClean="0"/>
              <a:pPr>
                <a:defRPr/>
              </a:pPr>
              <a:t>195</a:t>
            </a:fld>
            <a:endParaRPr lang="en-US"/>
          </a:p>
        </p:txBody>
      </p:sp>
    </p:spTree>
    <p:extLst>
      <p:ext uri="{BB962C8B-B14F-4D97-AF65-F5344CB8AC3E}">
        <p14:creationId xmlns:p14="http://schemas.microsoft.com/office/powerpoint/2010/main" val="4151886845"/>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B17526E-6A5F-4074-8C26-93B654309166}" type="slidenum">
              <a:rPr lang="en-US" smtClean="0"/>
              <a:pPr>
                <a:defRPr/>
              </a:pPr>
              <a:t>196</a:t>
            </a:fld>
            <a:endParaRPr lang="en-US"/>
          </a:p>
        </p:txBody>
      </p:sp>
    </p:spTree>
    <p:extLst>
      <p:ext uri="{BB962C8B-B14F-4D97-AF65-F5344CB8AC3E}">
        <p14:creationId xmlns:p14="http://schemas.microsoft.com/office/powerpoint/2010/main" val="4151886845"/>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Slide Image Placeholder 1"/>
          <p:cNvSpPr>
            <a:spLocks noGrp="1" noRot="1" noChangeAspect="1"/>
          </p:cNvSpPr>
          <p:nvPr>
            <p:ph type="sldImg"/>
          </p:nvPr>
        </p:nvSpPr>
        <p:spPr bwMode="auto">
          <a:noFill/>
          <a:ln>
            <a:solidFill>
              <a:srgbClr val="000000"/>
            </a:solidFill>
            <a:miter lim="800000"/>
            <a:headEnd/>
            <a:tailEnd/>
          </a:ln>
        </p:spPr>
      </p:sp>
      <p:sp>
        <p:nvSpPr>
          <p:cNvPr id="29698"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
        <p:nvSpPr>
          <p:cNvPr id="4" name="Slide Number Placeholder 3"/>
          <p:cNvSpPr>
            <a:spLocks noGrp="1"/>
          </p:cNvSpPr>
          <p:nvPr>
            <p:ph type="sldNum" sz="quarter" idx="5"/>
          </p:nvPr>
        </p:nvSpPr>
        <p:spPr/>
        <p:txBody>
          <a:bodyPr/>
          <a:lstStyle/>
          <a:p>
            <a:pPr>
              <a:defRPr/>
            </a:pPr>
            <a:fld id="{4086B0C8-23A5-4E1F-9341-F7DA03421A5E}" type="slidenum">
              <a:rPr lang="en-US" smtClean="0"/>
              <a:pPr>
                <a:defRPr/>
              </a:pPr>
              <a:t>270</a:t>
            </a:fld>
            <a:endParaRPr lang="en-US"/>
          </a:p>
        </p:txBody>
      </p:sp>
    </p:spTree>
    <p:extLst>
      <p:ext uri="{BB962C8B-B14F-4D97-AF65-F5344CB8AC3E}">
        <p14:creationId xmlns:p14="http://schemas.microsoft.com/office/powerpoint/2010/main" val="398407817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745" name="Slide Image Placeholder 1"/>
          <p:cNvSpPr>
            <a:spLocks noGrp="1" noRot="1" noChangeAspect="1"/>
          </p:cNvSpPr>
          <p:nvPr>
            <p:ph type="sldImg"/>
          </p:nvPr>
        </p:nvSpPr>
        <p:spPr bwMode="auto">
          <a:noFill/>
          <a:ln>
            <a:solidFill>
              <a:srgbClr val="000000"/>
            </a:solidFill>
            <a:miter lim="800000"/>
            <a:headEnd/>
            <a:tailEnd/>
          </a:ln>
        </p:spPr>
      </p:sp>
      <p:sp>
        <p:nvSpPr>
          <p:cNvPr id="31746" name="Notes Placeholder 2"/>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
        <p:nvSpPr>
          <p:cNvPr id="4" name="Slide Number Placeholder 3"/>
          <p:cNvSpPr>
            <a:spLocks noGrp="1"/>
          </p:cNvSpPr>
          <p:nvPr>
            <p:ph type="sldNum" sz="quarter" idx="5"/>
          </p:nvPr>
        </p:nvSpPr>
        <p:spPr/>
        <p:txBody>
          <a:bodyPr/>
          <a:lstStyle/>
          <a:p>
            <a:pPr>
              <a:defRPr/>
            </a:pPr>
            <a:fld id="{7F4C87C3-28C4-4CE2-8F35-7F25E88C0A21}" type="slidenum">
              <a:rPr lang="en-US" smtClean="0"/>
              <a:pPr>
                <a:defRPr/>
              </a:pPr>
              <a:t>271</a:t>
            </a:fld>
            <a:endParaRPr lang="en-US"/>
          </a:p>
        </p:txBody>
      </p:sp>
    </p:spTree>
    <p:extLst>
      <p:ext uri="{BB962C8B-B14F-4D97-AF65-F5344CB8AC3E}">
        <p14:creationId xmlns:p14="http://schemas.microsoft.com/office/powerpoint/2010/main" val="81450735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105" name="Rectangle 2"/>
          <p:cNvSpPr>
            <a:spLocks noGrp="1" noRot="1" noChangeAspect="1" noTextEdit="1"/>
          </p:cNvSpPr>
          <p:nvPr>
            <p:ph type="sldImg"/>
          </p:nvPr>
        </p:nvSpPr>
        <p:spPr bwMode="auto">
          <a:noFill/>
          <a:ln>
            <a:solidFill>
              <a:srgbClr val="000000"/>
            </a:solidFill>
            <a:miter lim="800000"/>
            <a:headEnd/>
            <a:tailEnd/>
          </a:ln>
        </p:spPr>
      </p:sp>
      <p:sp>
        <p:nvSpPr>
          <p:cNvPr id="47106" name="Rectangle 3"/>
          <p:cNvSpPr>
            <a:spLocks noGrp="1"/>
          </p:cNvSpPr>
          <p:nvPr>
            <p:ph type="body" idx="1"/>
          </p:nvPr>
        </p:nvSpPr>
        <p:spPr bwMode="auto">
          <a:noFill/>
        </p:spPr>
        <p:txBody>
          <a:bodyPr wrap="square" numCol="1" anchor="t" anchorCtr="0" compatLnSpc="1">
            <a:prstTxWarp prst="textNoShape">
              <a:avLst/>
            </a:prstTxWarp>
          </a:bodyPr>
          <a:lstStyle/>
          <a:p>
            <a:endParaRPr lang="en-US" smtClean="0"/>
          </a:p>
        </p:txBody>
      </p:sp>
    </p:spTree>
    <p:extLst>
      <p:ext uri="{BB962C8B-B14F-4D97-AF65-F5344CB8AC3E}">
        <p14:creationId xmlns:p14="http://schemas.microsoft.com/office/powerpoint/2010/main" val="1089402498"/>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2225" name="Rectangle 2"/>
          <p:cNvSpPr>
            <a:spLocks noGrp="1" noRot="1" noChangeAspect="1" noTextEdit="1"/>
          </p:cNvSpPr>
          <p:nvPr>
            <p:ph type="sldImg"/>
          </p:nvPr>
        </p:nvSpPr>
        <p:spPr bwMode="auto">
          <a:noFill/>
          <a:ln>
            <a:solidFill>
              <a:srgbClr val="000000"/>
            </a:solidFill>
            <a:miter lim="800000"/>
            <a:headEnd/>
            <a:tailEnd/>
          </a:ln>
        </p:spPr>
      </p:sp>
      <p:sp>
        <p:nvSpPr>
          <p:cNvPr id="52226" name="Rectangle 3"/>
          <p:cNvSpPr>
            <a:spLocks noGrp="1"/>
          </p:cNvSpPr>
          <p:nvPr>
            <p:ph type="body" idx="1"/>
          </p:nvPr>
        </p:nvSpPr>
        <p:spPr bwMode="auto">
          <a:noFill/>
        </p:spPr>
        <p:txBody>
          <a:bodyPr wrap="square" numCol="1" anchor="t" anchorCtr="0" compatLnSpc="1">
            <a:prstTxWarp prst="textNoShape">
              <a:avLst/>
            </a:prstTxWarp>
          </a:bodyPr>
          <a:lstStyle/>
          <a:p>
            <a:pPr lvl="1"/>
            <a:r>
              <a:rPr lang="en-US" smtClean="0"/>
              <a:t>Cares more about x if </a:t>
            </a:r>
            <a:r>
              <a:rPr lang="en-US" b="1" smtClean="0">
                <a:solidFill>
                  <a:srgbClr val="6699FF"/>
                </a:solidFill>
              </a:rPr>
              <a:t>p</a:t>
            </a:r>
            <a:r>
              <a:rPr lang="en-US" smtClean="0"/>
              <a:t>(x) is large.</a:t>
            </a:r>
          </a:p>
          <a:p>
            <a:pPr lvl="2"/>
            <a:r>
              <a:rPr lang="en-US" smtClean="0"/>
              <a:t>So takes </a:t>
            </a:r>
            <a:r>
              <a:rPr lang="en-US" smtClean="0">
                <a:solidFill>
                  <a:srgbClr val="84AA33"/>
                </a:solidFill>
              </a:rPr>
              <a:t>µ1</a:t>
            </a:r>
            <a:r>
              <a:rPr lang="en-US" smtClean="0"/>
              <a:t>, </a:t>
            </a:r>
            <a:r>
              <a:rPr lang="en-US" smtClean="0">
                <a:solidFill>
                  <a:srgbClr val="84AA33"/>
                </a:solidFill>
              </a:rPr>
              <a:t>µ2</a:t>
            </a:r>
            <a:r>
              <a:rPr lang="en-US" smtClean="0"/>
              <a:t>, </a:t>
            </a:r>
            <a:r>
              <a:rPr lang="en-US" smtClean="0">
                <a:solidFill>
                  <a:srgbClr val="84AA33"/>
                </a:solidFill>
              </a:rPr>
              <a:t>µ3</a:t>
            </a:r>
            <a:r>
              <a:rPr lang="en-US" smtClean="0"/>
              <a:t> into account.</a:t>
            </a:r>
          </a:p>
        </p:txBody>
      </p:sp>
    </p:spTree>
    <p:extLst>
      <p:ext uri="{BB962C8B-B14F-4D97-AF65-F5344CB8AC3E}">
        <p14:creationId xmlns:p14="http://schemas.microsoft.com/office/powerpoint/2010/main" val="1336724652"/>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6591EBD3-C39C-A744-A44F-A5876F2FF7BE}" type="slidenum">
              <a:rPr lang="en-US" smtClean="0">
                <a:solidFill>
                  <a:prstClr val="black"/>
                </a:solidFill>
              </a:rPr>
              <a:pPr/>
              <a:t>314</a:t>
            </a:fld>
            <a:endParaRPr lang="en-US">
              <a:solidFill>
                <a:prstClr val="black"/>
              </a:solidFill>
            </a:endParaRPr>
          </a:p>
        </p:txBody>
      </p:sp>
    </p:spTree>
    <p:extLst>
      <p:ext uri="{BB962C8B-B14F-4D97-AF65-F5344CB8AC3E}">
        <p14:creationId xmlns:p14="http://schemas.microsoft.com/office/powerpoint/2010/main" val="3101495905"/>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AD</a:t>
            </a:r>
            <a:r>
              <a:rPr lang="en-US" baseline="0" dirty="0" smtClean="0"/>
              <a:t>D MORE NUMBERS (one or two with very small counts)</a:t>
            </a:r>
            <a:endParaRPr lang="en-US" dirty="0"/>
          </a:p>
        </p:txBody>
      </p:sp>
      <p:sp>
        <p:nvSpPr>
          <p:cNvPr id="4" name="Slide Number Placeholder 3"/>
          <p:cNvSpPr>
            <a:spLocks noGrp="1"/>
          </p:cNvSpPr>
          <p:nvPr>
            <p:ph type="sldNum" sz="quarter" idx="10"/>
          </p:nvPr>
        </p:nvSpPr>
        <p:spPr/>
        <p:txBody>
          <a:bodyPr/>
          <a:lstStyle/>
          <a:p>
            <a:fld id="{6591EBD3-C39C-A744-A44F-A5876F2FF7BE}" type="slidenum">
              <a:rPr lang="en-US" smtClean="0">
                <a:solidFill>
                  <a:prstClr val="black"/>
                </a:solidFill>
              </a:rPr>
              <a:pPr/>
              <a:t>315</a:t>
            </a:fld>
            <a:endParaRPr lang="en-US">
              <a:solidFill>
                <a:prstClr val="black"/>
              </a:solidFill>
            </a:endParaRPr>
          </a:p>
        </p:txBody>
      </p:sp>
    </p:spTree>
    <p:extLst>
      <p:ext uri="{BB962C8B-B14F-4D97-AF65-F5344CB8AC3E}">
        <p14:creationId xmlns:p14="http://schemas.microsoft.com/office/powerpoint/2010/main" val="488655374"/>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Slide Image Placeholder 1"/>
          <p:cNvSpPr>
            <a:spLocks noGrp="1" noRot="1" noChangeAspect="1"/>
          </p:cNvSpPr>
          <p:nvPr>
            <p:ph type="sldImg"/>
          </p:nvPr>
        </p:nvSpPr>
        <p:spPr bwMode="auto">
          <a:noFill/>
          <a:ln>
            <a:solidFill>
              <a:srgbClr val="000000"/>
            </a:solidFill>
            <a:miter lim="800000"/>
            <a:headEnd/>
            <a:tailEnd/>
          </a:ln>
        </p:spPr>
      </p:sp>
      <p:sp>
        <p:nvSpPr>
          <p:cNvPr id="28674" name="Notes Placeholder 2"/>
          <p:cNvSpPr>
            <a:spLocks noGrp="1"/>
          </p:cNvSpPr>
          <p:nvPr>
            <p:ph type="body" idx="1"/>
          </p:nvPr>
        </p:nvSpPr>
        <p:spPr bwMode="auto">
          <a:noFill/>
        </p:spPr>
        <p:txBody>
          <a:bodyPr wrap="square" numCol="1" anchor="t" anchorCtr="0" compatLnSpc="1">
            <a:prstTxWarp prst="textNoShape">
              <a:avLst/>
            </a:prstTxWarp>
          </a:bodyPr>
          <a:lstStyle/>
          <a:p>
            <a:pPr marL="0" marR="0" indent="0" algn="l" defTabSz="457200" rtl="0" eaLnBrk="0" fontAlgn="base" latinLnBrk="0" hangingPunct="0">
              <a:lnSpc>
                <a:spcPct val="100000"/>
              </a:lnSpc>
              <a:spcBef>
                <a:spcPct val="30000"/>
              </a:spcBef>
              <a:spcAft>
                <a:spcPct val="0"/>
              </a:spcAft>
              <a:buClrTx/>
              <a:buSzTx/>
              <a:buFontTx/>
              <a:buNone/>
              <a:tabLst/>
              <a:defRPr/>
            </a:pPr>
            <a:r>
              <a:rPr lang="en-US" dirty="0" smtClean="0"/>
              <a:t>Our formalism will be factor graphs.   That’s a very general graphical model formalism.  I’ll define them and lay out the BP algorithm. Then Matt will give you intuitions about what BP is doing.  That’s the first half.  The second half is more advanced.  In NLP, our representations may involve data structures like trees and strings.  How do we set up those factor graphs, and can we make BP work on them?  Finally, BP is just an approximation, so can we train discriminatively to make the best of it?</a:t>
            </a:r>
          </a:p>
          <a:p>
            <a:endParaRPr lang="en-US" dirty="0" smtClean="0"/>
          </a:p>
        </p:txBody>
      </p:sp>
      <p:sp>
        <p:nvSpPr>
          <p:cNvPr id="4" name="Slide Number Placeholder 3"/>
          <p:cNvSpPr>
            <a:spLocks noGrp="1"/>
          </p:cNvSpPr>
          <p:nvPr>
            <p:ph type="sldNum" sz="quarter" idx="5"/>
          </p:nvPr>
        </p:nvSpPr>
        <p:spPr/>
        <p:txBody>
          <a:bodyPr/>
          <a:lstStyle/>
          <a:p>
            <a:pPr>
              <a:defRPr/>
            </a:pPr>
            <a:fld id="{B7F5F8E0-0F1E-4DF7-BB9B-8D27290211E0}" type="slidenum">
              <a:rPr lang="en-US" smtClean="0"/>
              <a:pPr>
                <a:defRPr/>
              </a:pPr>
              <a:t>7</a:t>
            </a:fld>
            <a:endParaRPr lang="en-US"/>
          </a:p>
        </p:txBody>
      </p:sp>
    </p:spTree>
    <p:extLst>
      <p:ext uri="{BB962C8B-B14F-4D97-AF65-F5344CB8AC3E}">
        <p14:creationId xmlns:p14="http://schemas.microsoft.com/office/powerpoint/2010/main" val="668930211"/>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smtClean="0"/>
          </a:p>
        </p:txBody>
      </p:sp>
      <p:sp>
        <p:nvSpPr>
          <p:cNvPr id="4" name="Slide Number Placeholder 3"/>
          <p:cNvSpPr>
            <a:spLocks noGrp="1"/>
          </p:cNvSpPr>
          <p:nvPr>
            <p:ph type="sldNum" sz="quarter" idx="10"/>
          </p:nvPr>
        </p:nvSpPr>
        <p:spPr/>
        <p:txBody>
          <a:bodyPr/>
          <a:lstStyle/>
          <a:p>
            <a:fld id="{6591EBD3-C39C-A744-A44F-A5876F2FF7BE}" type="slidenum">
              <a:rPr lang="en-US" smtClean="0">
                <a:solidFill>
                  <a:prstClr val="black"/>
                </a:solidFill>
              </a:rPr>
              <a:pPr/>
              <a:t>316</a:t>
            </a:fld>
            <a:endParaRPr lang="en-US">
              <a:solidFill>
                <a:prstClr val="black"/>
              </a:solidFill>
            </a:endParaRPr>
          </a:p>
        </p:txBody>
      </p:sp>
    </p:spTree>
    <p:extLst>
      <p:ext uri="{BB962C8B-B14F-4D97-AF65-F5344CB8AC3E}">
        <p14:creationId xmlns:p14="http://schemas.microsoft.com/office/powerpoint/2010/main" val="215693201"/>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smtClean="0"/>
          </a:p>
        </p:txBody>
      </p:sp>
      <p:sp>
        <p:nvSpPr>
          <p:cNvPr id="4" name="Slide Number Placeholder 3"/>
          <p:cNvSpPr>
            <a:spLocks noGrp="1"/>
          </p:cNvSpPr>
          <p:nvPr>
            <p:ph type="sldNum" sz="quarter" idx="10"/>
          </p:nvPr>
        </p:nvSpPr>
        <p:spPr/>
        <p:txBody>
          <a:bodyPr/>
          <a:lstStyle/>
          <a:p>
            <a:fld id="{6591EBD3-C39C-A744-A44F-A5876F2FF7BE}" type="slidenum">
              <a:rPr lang="en-US" smtClean="0">
                <a:solidFill>
                  <a:prstClr val="black"/>
                </a:solidFill>
              </a:rPr>
              <a:pPr/>
              <a:t>317</a:t>
            </a:fld>
            <a:endParaRPr lang="en-US">
              <a:solidFill>
                <a:prstClr val="black"/>
              </a:solidFill>
            </a:endParaRPr>
          </a:p>
        </p:txBody>
      </p:sp>
    </p:spTree>
    <p:extLst>
      <p:ext uri="{BB962C8B-B14F-4D97-AF65-F5344CB8AC3E}">
        <p14:creationId xmlns:p14="http://schemas.microsoft.com/office/powerpoint/2010/main" val="2179908459"/>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smtClean="0"/>
          </a:p>
        </p:txBody>
      </p:sp>
      <p:sp>
        <p:nvSpPr>
          <p:cNvPr id="4" name="Slide Number Placeholder 3"/>
          <p:cNvSpPr>
            <a:spLocks noGrp="1"/>
          </p:cNvSpPr>
          <p:nvPr>
            <p:ph type="sldNum" sz="quarter" idx="10"/>
          </p:nvPr>
        </p:nvSpPr>
        <p:spPr/>
        <p:txBody>
          <a:bodyPr/>
          <a:lstStyle/>
          <a:p>
            <a:fld id="{6591EBD3-C39C-A744-A44F-A5876F2FF7BE}" type="slidenum">
              <a:rPr lang="en-US" smtClean="0">
                <a:solidFill>
                  <a:prstClr val="black"/>
                </a:solidFill>
              </a:rPr>
              <a:pPr/>
              <a:t>318</a:t>
            </a:fld>
            <a:endParaRPr lang="en-US">
              <a:solidFill>
                <a:prstClr val="black"/>
              </a:solidFill>
            </a:endParaRPr>
          </a:p>
        </p:txBody>
      </p:sp>
    </p:spTree>
    <p:extLst>
      <p:ext uri="{BB962C8B-B14F-4D97-AF65-F5344CB8AC3E}">
        <p14:creationId xmlns:p14="http://schemas.microsoft.com/office/powerpoint/2010/main" val="2697443739"/>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B17526E-6A5F-4074-8C26-93B654309166}" type="slidenum">
              <a:rPr lang="en-US" smtClean="0"/>
              <a:pPr>
                <a:defRPr/>
              </a:pPr>
              <a:t>321</a:t>
            </a:fld>
            <a:endParaRPr lang="en-US"/>
          </a:p>
        </p:txBody>
      </p:sp>
    </p:spTree>
    <p:extLst>
      <p:ext uri="{BB962C8B-B14F-4D97-AF65-F5344CB8AC3E}">
        <p14:creationId xmlns:p14="http://schemas.microsoft.com/office/powerpoint/2010/main" val="4151886845"/>
      </p:ext>
    </p:extLst>
  </p:cSld>
  <p:clrMapOvr>
    <a:masterClrMapping/>
  </p:clrMapOvr>
</p:notes>
</file>

<file path=ppt/notesSlides/notesSlide7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B17526E-6A5F-4074-8C26-93B654309166}" type="slidenum">
              <a:rPr lang="en-US" smtClean="0"/>
              <a:pPr>
                <a:defRPr/>
              </a:pPr>
              <a:t>322</a:t>
            </a:fld>
            <a:endParaRPr lang="en-US"/>
          </a:p>
        </p:txBody>
      </p:sp>
    </p:spTree>
    <p:extLst>
      <p:ext uri="{BB962C8B-B14F-4D97-AF65-F5344CB8AC3E}">
        <p14:creationId xmlns:p14="http://schemas.microsoft.com/office/powerpoint/2010/main" val="4151886845"/>
      </p:ext>
    </p:extLst>
  </p:cSld>
  <p:clrMapOvr>
    <a:masterClrMapping/>
  </p:clrMapOvr>
</p:notes>
</file>

<file path=ppt/notesSlides/notesSlide7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How did NLP come to be used in daily life? Modern NLP is a combination of these four areas. That wasn’t always the case though.</a:t>
            </a:r>
            <a:endParaRPr lang="en-US" dirty="0"/>
          </a:p>
        </p:txBody>
      </p:sp>
      <p:sp>
        <p:nvSpPr>
          <p:cNvPr id="4" name="Slide Number Placeholder 3"/>
          <p:cNvSpPr>
            <a:spLocks noGrp="1"/>
          </p:cNvSpPr>
          <p:nvPr>
            <p:ph type="sldNum" sz="quarter" idx="10"/>
          </p:nvPr>
        </p:nvSpPr>
        <p:spPr/>
        <p:txBody>
          <a:bodyPr/>
          <a:lstStyle/>
          <a:p>
            <a:fld id="{CB0A8895-A308-DC44-9938-C42D876EE231}" type="slidenum">
              <a:rPr lang="en-US" smtClean="0"/>
              <a:t>323</a:t>
            </a:fld>
            <a:endParaRPr lang="en-US"/>
          </a:p>
        </p:txBody>
      </p:sp>
    </p:spTree>
    <p:extLst>
      <p:ext uri="{BB962C8B-B14F-4D97-AF65-F5344CB8AC3E}">
        <p14:creationId xmlns:p14="http://schemas.microsoft.com/office/powerpoint/2010/main" val="103292005"/>
      </p:ext>
    </p:extLst>
  </p:cSld>
  <p:clrMapOvr>
    <a:masterClrMapping/>
  </p:clrMapOvr>
</p:notes>
</file>

<file path=ppt/notesSlides/notesSlide7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TODO: ML</a:t>
            </a:r>
            <a:r>
              <a:rPr lang="en-US" baseline="0" dirty="0" smtClean="0"/>
              <a:t> before CO</a:t>
            </a:r>
            <a:endParaRPr lang="en-US" dirty="0"/>
          </a:p>
        </p:txBody>
      </p:sp>
      <p:sp>
        <p:nvSpPr>
          <p:cNvPr id="4" name="Slide Number Placeholder 3"/>
          <p:cNvSpPr>
            <a:spLocks noGrp="1"/>
          </p:cNvSpPr>
          <p:nvPr>
            <p:ph type="sldNum" sz="quarter" idx="10"/>
          </p:nvPr>
        </p:nvSpPr>
        <p:spPr/>
        <p:txBody>
          <a:bodyPr/>
          <a:lstStyle/>
          <a:p>
            <a:fld id="{CB0A8895-A308-DC44-9938-C42D876EE231}" type="slidenum">
              <a:rPr lang="en-US" smtClean="0"/>
              <a:t>327</a:t>
            </a:fld>
            <a:endParaRPr lang="en-US"/>
          </a:p>
        </p:txBody>
      </p:sp>
    </p:spTree>
    <p:extLst>
      <p:ext uri="{BB962C8B-B14F-4D97-AF65-F5344CB8AC3E}">
        <p14:creationId xmlns:p14="http://schemas.microsoft.com/office/powerpoint/2010/main" val="2478597395"/>
      </p:ext>
    </p:extLst>
  </p:cSld>
  <p:clrMapOvr>
    <a:masterClrMapping/>
  </p:clrMapOvr>
</p:notes>
</file>

<file path=ppt/notesSlides/notesSlide7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TODO: ML</a:t>
            </a:r>
            <a:r>
              <a:rPr lang="en-US" baseline="0" dirty="0" smtClean="0"/>
              <a:t> before CO</a:t>
            </a:r>
            <a:endParaRPr lang="en-US" dirty="0"/>
          </a:p>
        </p:txBody>
      </p:sp>
      <p:sp>
        <p:nvSpPr>
          <p:cNvPr id="4" name="Slide Number Placeholder 3"/>
          <p:cNvSpPr>
            <a:spLocks noGrp="1"/>
          </p:cNvSpPr>
          <p:nvPr>
            <p:ph type="sldNum" sz="quarter" idx="10"/>
          </p:nvPr>
        </p:nvSpPr>
        <p:spPr/>
        <p:txBody>
          <a:bodyPr/>
          <a:lstStyle/>
          <a:p>
            <a:fld id="{CB0A8895-A308-DC44-9938-C42D876EE231}" type="slidenum">
              <a:rPr lang="en-US" smtClean="0"/>
              <a:t>328</a:t>
            </a:fld>
            <a:endParaRPr lang="en-US"/>
          </a:p>
        </p:txBody>
      </p:sp>
    </p:spTree>
    <p:extLst>
      <p:ext uri="{BB962C8B-B14F-4D97-AF65-F5344CB8AC3E}">
        <p14:creationId xmlns:p14="http://schemas.microsoft.com/office/powerpoint/2010/main" val="2478597395"/>
      </p:ext>
    </p:extLst>
  </p:cSld>
  <p:clrMapOvr>
    <a:masterClrMapping/>
  </p:clrMapOvr>
</p:notes>
</file>

<file path=ppt/notesSlides/notesSlide7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TODO: ML</a:t>
            </a:r>
            <a:r>
              <a:rPr lang="en-US" baseline="0" dirty="0" smtClean="0"/>
              <a:t> before CO</a:t>
            </a:r>
            <a:endParaRPr lang="en-US" dirty="0"/>
          </a:p>
        </p:txBody>
      </p:sp>
      <p:sp>
        <p:nvSpPr>
          <p:cNvPr id="4" name="Slide Number Placeholder 3"/>
          <p:cNvSpPr>
            <a:spLocks noGrp="1"/>
          </p:cNvSpPr>
          <p:nvPr>
            <p:ph type="sldNum" sz="quarter" idx="10"/>
          </p:nvPr>
        </p:nvSpPr>
        <p:spPr/>
        <p:txBody>
          <a:bodyPr/>
          <a:lstStyle/>
          <a:p>
            <a:fld id="{CB0A8895-A308-DC44-9938-C42D876EE231}" type="slidenum">
              <a:rPr lang="en-US" smtClean="0"/>
              <a:t>329</a:t>
            </a:fld>
            <a:endParaRPr lang="en-US"/>
          </a:p>
        </p:txBody>
      </p:sp>
    </p:spTree>
    <p:extLst>
      <p:ext uri="{BB962C8B-B14F-4D97-AF65-F5344CB8AC3E}">
        <p14:creationId xmlns:p14="http://schemas.microsoft.com/office/powerpoint/2010/main" val="2478597395"/>
      </p:ext>
    </p:extLst>
  </p:cSld>
  <p:clrMapOvr>
    <a:masterClrMapping/>
  </p:clrMapOvr>
</p:notes>
</file>

<file path=ppt/notesSlides/notesSlide7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TODO: Describe size</a:t>
            </a:r>
            <a:r>
              <a:rPr lang="en-US" baseline="0" dirty="0" smtClean="0"/>
              <a:t> of the set of trees (exponential)</a:t>
            </a:r>
            <a:endParaRPr lang="en-US" dirty="0"/>
          </a:p>
        </p:txBody>
      </p:sp>
      <p:sp>
        <p:nvSpPr>
          <p:cNvPr id="4" name="Slide Number Placeholder 3"/>
          <p:cNvSpPr>
            <a:spLocks noGrp="1"/>
          </p:cNvSpPr>
          <p:nvPr>
            <p:ph type="sldNum" sz="quarter" idx="10"/>
          </p:nvPr>
        </p:nvSpPr>
        <p:spPr/>
        <p:txBody>
          <a:bodyPr/>
          <a:lstStyle/>
          <a:p>
            <a:fld id="{CB0A8895-A308-DC44-9938-C42D876EE231}" type="slidenum">
              <a:rPr lang="en-US" smtClean="0"/>
              <a:t>330</a:t>
            </a:fld>
            <a:endParaRPr lang="en-US"/>
          </a:p>
        </p:txBody>
      </p:sp>
    </p:spTree>
    <p:extLst>
      <p:ext uri="{BB962C8B-B14F-4D97-AF65-F5344CB8AC3E}">
        <p14:creationId xmlns:p14="http://schemas.microsoft.com/office/powerpoint/2010/main" val="165933380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Slide Image Placeholder 1"/>
          <p:cNvSpPr>
            <a:spLocks noGrp="1" noRot="1" noChangeAspect="1"/>
          </p:cNvSpPr>
          <p:nvPr>
            <p:ph type="sldImg"/>
          </p:nvPr>
        </p:nvSpPr>
        <p:spPr bwMode="auto">
          <a:noFill/>
          <a:ln>
            <a:solidFill>
              <a:srgbClr val="000000"/>
            </a:solidFill>
            <a:miter lim="800000"/>
            <a:headEnd/>
            <a:tailEnd/>
          </a:ln>
        </p:spPr>
      </p:sp>
      <p:sp>
        <p:nvSpPr>
          <p:cNvPr id="30722" name="Notes Placeholder 2"/>
          <p:cNvSpPr>
            <a:spLocks noGrp="1"/>
          </p:cNvSpPr>
          <p:nvPr>
            <p:ph type="body" idx="1"/>
          </p:nvPr>
        </p:nvSpPr>
        <p:spPr bwMode="auto">
          <a:noFill/>
        </p:spPr>
        <p:txBody>
          <a:bodyPr wrap="square" numCol="1" anchor="t" anchorCtr="0" compatLnSpc="1">
            <a:prstTxWarp prst="textNoShape">
              <a:avLst/>
            </a:prstTxWarp>
          </a:bodyPr>
          <a:lstStyle/>
          <a:p>
            <a:pPr marL="0" marR="0" indent="0" algn="l" defTabSz="457200" rtl="0" eaLnBrk="0" fontAlgn="base" latinLnBrk="0" hangingPunct="0">
              <a:lnSpc>
                <a:spcPct val="100000"/>
              </a:lnSpc>
              <a:spcBef>
                <a:spcPct val="30000"/>
              </a:spcBef>
              <a:spcAft>
                <a:spcPct val="0"/>
              </a:spcAft>
              <a:buClrTx/>
              <a:buSzTx/>
              <a:buFontTx/>
              <a:buNone/>
              <a:tabLst/>
              <a:defRPr/>
            </a:pPr>
            <a:r>
              <a:rPr lang="en-US" dirty="0" smtClean="0"/>
              <a:t>Our formalism will be factor graphs.   That’s a very general graphical model formalism.  I’ll define them and lay out the BP algorithm. Then Matt will give you intuitions about what BP is doing.  That’s the first half.  The second half is more advanced.  In NLP, our representations may involve data structures like trees and strings.  How do we set up those factor graphs, and can we make BP work on them?  Finally, BP is just an approximation, so can we train discriminatively to make the best of it?</a:t>
            </a:r>
          </a:p>
          <a:p>
            <a:endParaRPr lang="en-US" dirty="0" smtClean="0"/>
          </a:p>
        </p:txBody>
      </p:sp>
      <p:sp>
        <p:nvSpPr>
          <p:cNvPr id="4" name="Slide Number Placeholder 3"/>
          <p:cNvSpPr>
            <a:spLocks noGrp="1"/>
          </p:cNvSpPr>
          <p:nvPr>
            <p:ph type="sldNum" sz="quarter" idx="5"/>
          </p:nvPr>
        </p:nvSpPr>
        <p:spPr/>
        <p:txBody>
          <a:bodyPr/>
          <a:lstStyle/>
          <a:p>
            <a:pPr>
              <a:defRPr/>
            </a:pPr>
            <a:fld id="{9C417B2F-4D46-42C5-AC67-57CF722382D0}" type="slidenum">
              <a:rPr lang="en-US" smtClean="0"/>
              <a:pPr>
                <a:defRPr/>
              </a:pPr>
              <a:t>8</a:t>
            </a:fld>
            <a:endParaRPr lang="en-US"/>
          </a:p>
        </p:txBody>
      </p:sp>
    </p:spTree>
    <p:extLst>
      <p:ext uri="{BB962C8B-B14F-4D97-AF65-F5344CB8AC3E}">
        <p14:creationId xmlns:p14="http://schemas.microsoft.com/office/powerpoint/2010/main" val="2090728108"/>
      </p:ext>
    </p:extLst>
  </p:cSld>
  <p:clrMapOvr>
    <a:masterClrMapping/>
  </p:clrMapOvr>
</p:notes>
</file>

<file path=ppt/notesSlides/notesSlide8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TODO: Describe size</a:t>
            </a:r>
            <a:r>
              <a:rPr lang="en-US" baseline="0" dirty="0" smtClean="0"/>
              <a:t> of the set of trees (exponential)</a:t>
            </a:r>
            <a:endParaRPr lang="en-US" dirty="0"/>
          </a:p>
        </p:txBody>
      </p:sp>
      <p:sp>
        <p:nvSpPr>
          <p:cNvPr id="4" name="Slide Number Placeholder 3"/>
          <p:cNvSpPr>
            <a:spLocks noGrp="1"/>
          </p:cNvSpPr>
          <p:nvPr>
            <p:ph type="sldNum" sz="quarter" idx="10"/>
          </p:nvPr>
        </p:nvSpPr>
        <p:spPr/>
        <p:txBody>
          <a:bodyPr/>
          <a:lstStyle/>
          <a:p>
            <a:fld id="{CB0A8895-A308-DC44-9938-C42D876EE231}" type="slidenum">
              <a:rPr lang="en-US" smtClean="0"/>
              <a:t>331</a:t>
            </a:fld>
            <a:endParaRPr lang="en-US"/>
          </a:p>
        </p:txBody>
      </p:sp>
    </p:spTree>
    <p:extLst>
      <p:ext uri="{BB962C8B-B14F-4D97-AF65-F5344CB8AC3E}">
        <p14:creationId xmlns:p14="http://schemas.microsoft.com/office/powerpoint/2010/main" val="1659333800"/>
      </p:ext>
    </p:extLst>
  </p:cSld>
  <p:clrMapOvr>
    <a:masterClrMapping/>
  </p:clrMapOvr>
</p:notes>
</file>

<file path=ppt/notesSlides/notesSlide8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smtClean="0"/>
              <a:t>TODO: Describe size</a:t>
            </a:r>
            <a:r>
              <a:rPr lang="en-US" baseline="0" dirty="0" smtClean="0"/>
              <a:t> of the set of trees (exponential)</a:t>
            </a:r>
            <a:endParaRPr lang="en-US" dirty="0"/>
          </a:p>
        </p:txBody>
      </p:sp>
      <p:sp>
        <p:nvSpPr>
          <p:cNvPr id="4" name="Slide Number Placeholder 3"/>
          <p:cNvSpPr>
            <a:spLocks noGrp="1"/>
          </p:cNvSpPr>
          <p:nvPr>
            <p:ph type="sldNum" sz="quarter" idx="10"/>
          </p:nvPr>
        </p:nvSpPr>
        <p:spPr/>
        <p:txBody>
          <a:bodyPr/>
          <a:lstStyle/>
          <a:p>
            <a:fld id="{CB0A8895-A308-DC44-9938-C42D876EE231}" type="slidenum">
              <a:rPr lang="en-US" smtClean="0"/>
              <a:t>332</a:t>
            </a:fld>
            <a:endParaRPr lang="en-US"/>
          </a:p>
        </p:txBody>
      </p:sp>
    </p:spTree>
    <p:extLst>
      <p:ext uri="{BB962C8B-B14F-4D97-AF65-F5344CB8AC3E}">
        <p14:creationId xmlns:p14="http://schemas.microsoft.com/office/powerpoint/2010/main" val="1659333800"/>
      </p:ext>
    </p:extLst>
  </p:cSld>
  <p:clrMapOvr>
    <a:masterClrMapping/>
  </p:clrMapOvr>
</p:notes>
</file>

<file path=ppt/notesSlides/notesSlide8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How did NLP come to be used in daily life? Modern NLP is a combination of these four areas. That wasn’t always the case though.</a:t>
            </a:r>
            <a:endParaRPr lang="en-US" dirty="0"/>
          </a:p>
        </p:txBody>
      </p:sp>
      <p:sp>
        <p:nvSpPr>
          <p:cNvPr id="4" name="Slide Number Placeholder 3"/>
          <p:cNvSpPr>
            <a:spLocks noGrp="1"/>
          </p:cNvSpPr>
          <p:nvPr>
            <p:ph type="sldNum" sz="quarter" idx="10"/>
          </p:nvPr>
        </p:nvSpPr>
        <p:spPr/>
        <p:txBody>
          <a:bodyPr/>
          <a:lstStyle/>
          <a:p>
            <a:fld id="{CB0A8895-A308-DC44-9938-C42D876EE231}" type="slidenum">
              <a:rPr lang="en-US" smtClean="0"/>
              <a:t>333</a:t>
            </a:fld>
            <a:endParaRPr lang="en-US"/>
          </a:p>
        </p:txBody>
      </p:sp>
    </p:spTree>
    <p:extLst>
      <p:ext uri="{BB962C8B-B14F-4D97-AF65-F5344CB8AC3E}">
        <p14:creationId xmlns:p14="http://schemas.microsoft.com/office/powerpoint/2010/main" val="103292005"/>
      </p:ext>
    </p:extLst>
  </p:cSld>
  <p:clrMapOvr>
    <a:masterClrMapping/>
  </p:clrMapOvr>
</p:notes>
</file>

<file path=ppt/notesSlides/notesSlide8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aseline="0" dirty="0" smtClean="0"/>
              <a:t>How did NLP come to be used in daily life? Modern NLP is a combination of these four areas. That wasn’t always the case though.</a:t>
            </a:r>
            <a:endParaRPr lang="en-US" dirty="0"/>
          </a:p>
        </p:txBody>
      </p:sp>
      <p:sp>
        <p:nvSpPr>
          <p:cNvPr id="4" name="Slide Number Placeholder 3"/>
          <p:cNvSpPr>
            <a:spLocks noGrp="1"/>
          </p:cNvSpPr>
          <p:nvPr>
            <p:ph type="sldNum" sz="quarter" idx="10"/>
          </p:nvPr>
        </p:nvSpPr>
        <p:spPr/>
        <p:txBody>
          <a:bodyPr/>
          <a:lstStyle/>
          <a:p>
            <a:fld id="{CB0A8895-A308-DC44-9938-C42D876EE231}" type="slidenum">
              <a:rPr lang="en-US" smtClean="0"/>
              <a:t>345</a:t>
            </a:fld>
            <a:endParaRPr lang="en-US"/>
          </a:p>
        </p:txBody>
      </p:sp>
    </p:spTree>
    <p:extLst>
      <p:ext uri="{BB962C8B-B14F-4D97-AF65-F5344CB8AC3E}">
        <p14:creationId xmlns:p14="http://schemas.microsoft.com/office/powerpoint/2010/main" val="103292005"/>
      </p:ext>
    </p:extLst>
  </p:cSld>
  <p:clrMapOvr>
    <a:masterClrMapping/>
  </p:clrMapOvr>
</p:notes>
</file>

<file path=ppt/notesSlides/notesSlide8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3BC97D60-1F67-9049-9332-09B31DA49069}" type="slidenum">
              <a:rPr lang="en-US" smtClean="0"/>
              <a:pPr/>
              <a:t>346</a:t>
            </a:fld>
            <a:endParaRPr lang="en-US"/>
          </a:p>
        </p:txBody>
      </p:sp>
    </p:spTree>
    <p:extLst>
      <p:ext uri="{BB962C8B-B14F-4D97-AF65-F5344CB8AC3E}">
        <p14:creationId xmlns:p14="http://schemas.microsoft.com/office/powerpoint/2010/main" val="1233034351"/>
      </p:ext>
    </p:extLst>
  </p:cSld>
  <p:clrMapOvr>
    <a:masterClrMapping/>
  </p:clrMapOvr>
</p:notes>
</file>

<file path=ppt/notesSlides/notesSlide8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3BC97D60-1F67-9049-9332-09B31DA49069}" type="slidenum">
              <a:rPr lang="en-US" smtClean="0"/>
              <a:pPr/>
              <a:t>347</a:t>
            </a:fld>
            <a:endParaRPr lang="en-US"/>
          </a:p>
        </p:txBody>
      </p:sp>
    </p:spTree>
    <p:extLst>
      <p:ext uri="{BB962C8B-B14F-4D97-AF65-F5344CB8AC3E}">
        <p14:creationId xmlns:p14="http://schemas.microsoft.com/office/powerpoint/2010/main" val="1233034351"/>
      </p:ext>
    </p:extLst>
  </p:cSld>
  <p:clrMapOvr>
    <a:masterClrMapping/>
  </p:clrMapOvr>
</p:notes>
</file>

<file path=ppt/notesSlides/notesSlide8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aseline="0" dirty="0" smtClean="0"/>
          </a:p>
        </p:txBody>
      </p:sp>
      <p:sp>
        <p:nvSpPr>
          <p:cNvPr id="4" name="Slide Number Placeholder 3"/>
          <p:cNvSpPr>
            <a:spLocks noGrp="1"/>
          </p:cNvSpPr>
          <p:nvPr>
            <p:ph type="sldNum" sz="quarter" idx="10"/>
          </p:nvPr>
        </p:nvSpPr>
        <p:spPr/>
        <p:txBody>
          <a:bodyPr/>
          <a:lstStyle/>
          <a:p>
            <a:fld id="{3BC97D60-1F67-9049-9332-09B31DA49069}" type="slidenum">
              <a:rPr lang="en-US" smtClean="0"/>
              <a:pPr/>
              <a:t>348</a:t>
            </a:fld>
            <a:endParaRPr lang="en-US"/>
          </a:p>
        </p:txBody>
      </p:sp>
    </p:spTree>
    <p:extLst>
      <p:ext uri="{BB962C8B-B14F-4D97-AF65-F5344CB8AC3E}">
        <p14:creationId xmlns:p14="http://schemas.microsoft.com/office/powerpoint/2010/main" val="1233034351"/>
      </p:ext>
    </p:extLst>
  </p:cSld>
  <p:clrMapOvr>
    <a:masterClrMapping/>
  </p:clrMapOvr>
</p:notes>
</file>

<file path=ppt/notesSlides/notesSlide8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B17526E-6A5F-4074-8C26-93B654309166}" type="slidenum">
              <a:rPr lang="en-US" smtClean="0"/>
              <a:pPr>
                <a:defRPr/>
              </a:pPr>
              <a:t>371</a:t>
            </a:fld>
            <a:endParaRPr lang="en-US"/>
          </a:p>
        </p:txBody>
      </p:sp>
    </p:spTree>
    <p:extLst>
      <p:ext uri="{BB962C8B-B14F-4D97-AF65-F5344CB8AC3E}">
        <p14:creationId xmlns:p14="http://schemas.microsoft.com/office/powerpoint/2010/main" val="4151886845"/>
      </p:ext>
    </p:extLst>
  </p:cSld>
  <p:clrMapOvr>
    <a:masterClrMapping/>
  </p:clrMapOvr>
</p:notes>
</file>

<file path=ppt/notesSlides/notesSlide8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a:defRPr/>
            </a:pPr>
            <a:fld id="{FB17526E-6A5F-4074-8C26-93B654309166}" type="slidenum">
              <a:rPr lang="en-US" smtClean="0"/>
              <a:pPr>
                <a:defRPr/>
              </a:pPr>
              <a:t>372</a:t>
            </a:fld>
            <a:endParaRPr lang="en-US"/>
          </a:p>
        </p:txBody>
      </p:sp>
    </p:spTree>
    <p:extLst>
      <p:ext uri="{BB962C8B-B14F-4D97-AF65-F5344CB8AC3E}">
        <p14:creationId xmlns:p14="http://schemas.microsoft.com/office/powerpoint/2010/main" val="4151886845"/>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Slide Image Placeholder 1"/>
          <p:cNvSpPr>
            <a:spLocks noGrp="1" noRot="1" noChangeAspect="1"/>
          </p:cNvSpPr>
          <p:nvPr>
            <p:ph type="sldImg"/>
          </p:nvPr>
        </p:nvSpPr>
        <p:spPr bwMode="auto">
          <a:noFill/>
          <a:ln>
            <a:solidFill>
              <a:srgbClr val="000000"/>
            </a:solidFill>
            <a:miter lim="800000"/>
            <a:headEnd/>
            <a:tailEnd/>
          </a:ln>
        </p:spPr>
      </p:sp>
      <p:sp>
        <p:nvSpPr>
          <p:cNvPr id="32770" name="Notes Placeholder 2"/>
          <p:cNvSpPr>
            <a:spLocks noGrp="1"/>
          </p:cNvSpPr>
          <p:nvPr>
            <p:ph type="body" idx="1"/>
          </p:nvPr>
        </p:nvSpPr>
        <p:spPr bwMode="auto">
          <a:noFill/>
        </p:spPr>
        <p:txBody>
          <a:bodyPr wrap="square" numCol="1" anchor="t" anchorCtr="0" compatLnSpc="1">
            <a:prstTxWarp prst="textNoShape">
              <a:avLst/>
            </a:prstTxWarp>
          </a:bodyPr>
          <a:lstStyle/>
          <a:p>
            <a:pPr marL="0" marR="0" indent="0" algn="l" defTabSz="457200" rtl="0" eaLnBrk="0" fontAlgn="base" latinLnBrk="0" hangingPunct="0">
              <a:lnSpc>
                <a:spcPct val="100000"/>
              </a:lnSpc>
              <a:spcBef>
                <a:spcPct val="30000"/>
              </a:spcBef>
              <a:spcAft>
                <a:spcPct val="0"/>
              </a:spcAft>
              <a:buClrTx/>
              <a:buSzTx/>
              <a:buFontTx/>
              <a:buNone/>
              <a:tabLst/>
              <a:defRPr/>
            </a:pPr>
            <a:r>
              <a:rPr lang="en-US" dirty="0" smtClean="0"/>
              <a:t>Our formalism will be factor graphs.   That’s a very general graphical model formalism.  I’ll define them and lay out the BP algorithm. Then Matt will give you intuitions about what BP is doing.  That’s the first half.  The second half is more advanced.  In NLP, our representations may involve data structures like trees and strings.  How do we set up those factor graphs, and can we make BP work on them?  Finally, BP is just an approximation, so can we train discriminatively to make the best of it?</a:t>
            </a:r>
          </a:p>
          <a:p>
            <a:endParaRPr lang="en-US" dirty="0" smtClean="0"/>
          </a:p>
        </p:txBody>
      </p:sp>
      <p:sp>
        <p:nvSpPr>
          <p:cNvPr id="4" name="Slide Number Placeholder 3"/>
          <p:cNvSpPr>
            <a:spLocks noGrp="1"/>
          </p:cNvSpPr>
          <p:nvPr>
            <p:ph type="sldNum" sz="quarter" idx="5"/>
          </p:nvPr>
        </p:nvSpPr>
        <p:spPr/>
        <p:txBody>
          <a:bodyPr/>
          <a:lstStyle/>
          <a:p>
            <a:pPr>
              <a:defRPr/>
            </a:pPr>
            <a:fld id="{DB726CC1-108C-46ED-A1BE-A9A10644AF9D}" type="slidenum">
              <a:rPr lang="en-US" smtClean="0"/>
              <a:pPr>
                <a:defRPr/>
              </a:pPr>
              <a:t>9</a:t>
            </a:fld>
            <a:endParaRPr lang="en-US"/>
          </a:p>
        </p:txBody>
      </p:sp>
    </p:spTree>
    <p:extLst>
      <p:ext uri="{BB962C8B-B14F-4D97-AF65-F5344CB8AC3E}">
        <p14:creationId xmlns:p14="http://schemas.microsoft.com/office/powerpoint/2010/main" val="50717205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smtClean="0"/>
              <a:t>Click to edit Master title style</a:t>
            </a:r>
            <a:endParaRPr lang="en-US"/>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smtClean="0"/>
              <a:t>Click to edit Master subtitle style</a:t>
            </a:r>
            <a:endParaRPr lang="en-US"/>
          </a:p>
        </p:txBody>
      </p:sp>
      <p:sp>
        <p:nvSpPr>
          <p:cNvPr id="4" name="Date Placeholder 3"/>
          <p:cNvSpPr>
            <a:spLocks noGrp="1"/>
          </p:cNvSpPr>
          <p:nvPr>
            <p:ph type="dt" sz="half" idx="10"/>
          </p:nvPr>
        </p:nvSpPr>
        <p:spPr/>
        <p:txBody>
          <a:bodyPr/>
          <a:lstStyle/>
          <a:p>
            <a:fld id="{0E23EE38-C8CA-0C44-947F-F569C925BA56}" type="datetime1">
              <a:rPr lang="en-US" smtClean="0"/>
              <a:t>7/23/15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5445004-F4FB-5345-992E-498B4C43F562}" type="slidenum">
              <a:rPr lang="en-US" smtClean="0"/>
              <a:t>‹#›</a:t>
            </a:fld>
            <a:endParaRPr lang="en-US"/>
          </a:p>
        </p:txBody>
      </p:sp>
    </p:spTree>
    <p:extLst>
      <p:ext uri="{BB962C8B-B14F-4D97-AF65-F5344CB8AC3E}">
        <p14:creationId xmlns:p14="http://schemas.microsoft.com/office/powerpoint/2010/main" val="2498215128"/>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Vertical Text Placeholder 2"/>
          <p:cNvSpPr>
            <a:spLocks noGrp="1"/>
          </p:cNvSpPr>
          <p:nvPr>
            <p:ph type="body" orient="vert" idx="1"/>
          </p:nvPr>
        </p:nvSpPr>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A924FC9C-2E47-5D47-95CF-45E1ACF1DBF5}" type="datetime1">
              <a:rPr lang="en-US" smtClean="0"/>
              <a:t>7/23/15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5445004-F4FB-5345-992E-498B4C43F562}" type="slidenum">
              <a:rPr lang="en-US" smtClean="0"/>
              <a:t>‹#›</a:t>
            </a:fld>
            <a:endParaRPr lang="en-US"/>
          </a:p>
        </p:txBody>
      </p:sp>
    </p:spTree>
    <p:extLst>
      <p:ext uri="{BB962C8B-B14F-4D97-AF65-F5344CB8AC3E}">
        <p14:creationId xmlns:p14="http://schemas.microsoft.com/office/powerpoint/2010/main" val="3377332011"/>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smtClean="0"/>
              <a:t>Click to edit Master title style</a:t>
            </a:r>
            <a:endParaRPr lang="en-US"/>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3382B54D-F174-1149-BF06-CD7DD5AF9AA3}" type="datetime1">
              <a:rPr lang="en-US" smtClean="0"/>
              <a:t>7/23/15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5445004-F4FB-5345-992E-498B4C43F562}" type="slidenum">
              <a:rPr lang="en-US" smtClean="0"/>
              <a:t>‹#›</a:t>
            </a:fld>
            <a:endParaRPr lang="en-US"/>
          </a:p>
        </p:txBody>
      </p:sp>
    </p:spTree>
    <p:extLst>
      <p:ext uri="{BB962C8B-B14F-4D97-AF65-F5344CB8AC3E}">
        <p14:creationId xmlns:p14="http://schemas.microsoft.com/office/powerpoint/2010/main" val="3493142609"/>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1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D7A94419-EDFB-6F4E-A333-81B2AEE61551}" type="datetime1">
              <a:rPr lang="en-US" smtClean="0"/>
              <a:t>7/23/15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CF56997-4F5F-5A42-B306-795126905ACA}" type="slidenum">
              <a:rPr lang="en-US" smtClean="0"/>
              <a:pPr/>
              <a:t>‹#›</a:t>
            </a:fld>
            <a:endParaRPr lang="en-US"/>
          </a:p>
        </p:txBody>
      </p:sp>
      <p:sp>
        <p:nvSpPr>
          <p:cNvPr id="9" name="Text Placeholder 9"/>
          <p:cNvSpPr>
            <a:spLocks noGrp="1"/>
          </p:cNvSpPr>
          <p:nvPr>
            <p:ph type="body" sz="quarter" idx="13" hasCustomPrompt="1"/>
          </p:nvPr>
        </p:nvSpPr>
        <p:spPr>
          <a:xfrm>
            <a:off x="457200" y="142875"/>
            <a:ext cx="2667000" cy="1143000"/>
          </a:xfrm>
        </p:spPr>
        <p:txBody>
          <a:bodyPr anchor="ctr" anchorCtr="0"/>
          <a:lstStyle>
            <a:lvl1pPr marL="0" indent="0">
              <a:buNone/>
              <a:defRPr/>
            </a:lvl1pPr>
          </a:lstStyle>
          <a:p>
            <a:pPr lvl="0"/>
            <a:r>
              <a:rPr lang="en-US" dirty="0" smtClean="0"/>
              <a:t>Click to add Section</a:t>
            </a:r>
            <a:endParaRPr lang="en-US" dirty="0"/>
          </a:p>
        </p:txBody>
      </p:sp>
    </p:spTree>
    <p:extLst>
      <p:ext uri="{BB962C8B-B14F-4D97-AF65-F5344CB8AC3E}">
        <p14:creationId xmlns:p14="http://schemas.microsoft.com/office/powerpoint/2010/main" val="3418049604"/>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2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D7A94419-EDFB-6F4E-A333-81B2AEE61551}" type="datetime1">
              <a:rPr lang="en-US" smtClean="0"/>
              <a:t>7/23/15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CF56997-4F5F-5A42-B306-795126905ACA}" type="slidenum">
              <a:rPr lang="en-US" smtClean="0"/>
              <a:pPr/>
              <a:t>‹#›</a:t>
            </a:fld>
            <a:endParaRPr lang="en-US"/>
          </a:p>
        </p:txBody>
      </p:sp>
      <p:sp>
        <p:nvSpPr>
          <p:cNvPr id="9" name="Text Placeholder 9"/>
          <p:cNvSpPr>
            <a:spLocks noGrp="1"/>
          </p:cNvSpPr>
          <p:nvPr>
            <p:ph type="body" sz="quarter" idx="13" hasCustomPrompt="1"/>
          </p:nvPr>
        </p:nvSpPr>
        <p:spPr>
          <a:xfrm>
            <a:off x="457200" y="142875"/>
            <a:ext cx="2667000" cy="1143000"/>
          </a:xfrm>
        </p:spPr>
        <p:txBody>
          <a:bodyPr anchor="ctr" anchorCtr="0"/>
          <a:lstStyle>
            <a:lvl1pPr marL="0" indent="0">
              <a:buNone/>
              <a:defRPr/>
            </a:lvl1pPr>
          </a:lstStyle>
          <a:p>
            <a:pPr lvl="0"/>
            <a:r>
              <a:rPr lang="en-US" dirty="0" smtClean="0"/>
              <a:t>Click to add Section</a:t>
            </a:r>
            <a:endParaRPr lang="en-US" dirty="0"/>
          </a:p>
        </p:txBody>
      </p:sp>
    </p:spTree>
    <p:extLst>
      <p:ext uri="{BB962C8B-B14F-4D97-AF65-F5344CB8AC3E}">
        <p14:creationId xmlns:p14="http://schemas.microsoft.com/office/powerpoint/2010/main" val="2179832204"/>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3_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D7A94419-EDFB-6F4E-A333-81B2AEE61551}" type="datetime1">
              <a:rPr lang="en-US" smtClean="0"/>
              <a:t>7/23/15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CCF56997-4F5F-5A42-B306-795126905ACA}" type="slidenum">
              <a:rPr lang="en-US" smtClean="0"/>
              <a:pPr/>
              <a:t>‹#›</a:t>
            </a:fld>
            <a:endParaRPr lang="en-US"/>
          </a:p>
        </p:txBody>
      </p:sp>
      <p:sp>
        <p:nvSpPr>
          <p:cNvPr id="9" name="Text Placeholder 9"/>
          <p:cNvSpPr>
            <a:spLocks noGrp="1"/>
          </p:cNvSpPr>
          <p:nvPr>
            <p:ph type="body" sz="quarter" idx="13" hasCustomPrompt="1"/>
          </p:nvPr>
        </p:nvSpPr>
        <p:spPr>
          <a:xfrm>
            <a:off x="457200" y="142875"/>
            <a:ext cx="2667000" cy="1143000"/>
          </a:xfrm>
        </p:spPr>
        <p:txBody>
          <a:bodyPr anchor="ctr" anchorCtr="0"/>
          <a:lstStyle>
            <a:lvl1pPr marL="0" indent="0">
              <a:buNone/>
              <a:defRPr/>
            </a:lvl1pPr>
          </a:lstStyle>
          <a:p>
            <a:pPr lvl="0"/>
            <a:r>
              <a:rPr lang="en-US" dirty="0" smtClean="0"/>
              <a:t>Click to add Section</a:t>
            </a:r>
            <a:endParaRPr lang="en-US" dirty="0"/>
          </a:p>
        </p:txBody>
      </p:sp>
    </p:spTree>
    <p:extLst>
      <p:ext uri="{BB962C8B-B14F-4D97-AF65-F5344CB8AC3E}">
        <p14:creationId xmlns:p14="http://schemas.microsoft.com/office/powerpoint/2010/main" val="2375941258"/>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idx="1"/>
          </p:nvPr>
        </p:nvSpPr>
        <p:spPr/>
        <p:txBody>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10"/>
          </p:nvPr>
        </p:nvSpPr>
        <p:spPr/>
        <p:txBody>
          <a:bodyPr/>
          <a:lstStyle/>
          <a:p>
            <a:fld id="{7999F761-062A-B94A-8542-9F565EB6F277}" type="datetime1">
              <a:rPr lang="en-US" smtClean="0"/>
              <a:t>7/23/15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5445004-F4FB-5345-992E-498B4C43F562}" type="slidenum">
              <a:rPr lang="en-US" smtClean="0"/>
              <a:t>‹#›</a:t>
            </a:fld>
            <a:endParaRPr lang="en-US"/>
          </a:p>
        </p:txBody>
      </p:sp>
    </p:spTree>
    <p:extLst>
      <p:ext uri="{BB962C8B-B14F-4D97-AF65-F5344CB8AC3E}">
        <p14:creationId xmlns:p14="http://schemas.microsoft.com/office/powerpoint/2010/main" val="1141473131"/>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722313" y="4406900"/>
            <a:ext cx="7772400" cy="1362075"/>
          </a:xfrm>
        </p:spPr>
        <p:txBody>
          <a:bodyPr anchor="t"/>
          <a:lstStyle>
            <a:lvl1pPr algn="l">
              <a:defRPr sz="4000" b="1" cap="all"/>
            </a:lvl1pPr>
          </a:lstStyle>
          <a:p>
            <a:r>
              <a:rPr lang="en-US" smtClean="0"/>
              <a:t>Click to edit Master title style</a:t>
            </a:r>
            <a:endParaRPr lang="en-US"/>
          </a:p>
        </p:txBody>
      </p:sp>
      <p:sp>
        <p:nvSpPr>
          <p:cNvPr id="3" name="Text Placeholder 2"/>
          <p:cNvSpPr>
            <a:spLocks noGrp="1"/>
          </p:cNvSpPr>
          <p:nvPr>
            <p:ph type="body" idx="1"/>
          </p:nvPr>
        </p:nvSpPr>
        <p:spPr>
          <a:xfrm>
            <a:off x="722313" y="2906713"/>
            <a:ext cx="7772400"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smtClean="0"/>
              <a:t>Click to edit Master text styles</a:t>
            </a:r>
          </a:p>
        </p:txBody>
      </p:sp>
      <p:sp>
        <p:nvSpPr>
          <p:cNvPr id="4" name="Date Placeholder 3"/>
          <p:cNvSpPr>
            <a:spLocks noGrp="1"/>
          </p:cNvSpPr>
          <p:nvPr>
            <p:ph type="dt" sz="half" idx="10"/>
          </p:nvPr>
        </p:nvSpPr>
        <p:spPr/>
        <p:txBody>
          <a:bodyPr/>
          <a:lstStyle/>
          <a:p>
            <a:fld id="{0C13F882-12AF-7E45-A669-9397B47E14F8}" type="datetime1">
              <a:rPr lang="en-US" smtClean="0"/>
              <a:t>7/23/15</a:t>
            </a:fld>
            <a:endParaRPr lang="en-US"/>
          </a:p>
        </p:txBody>
      </p:sp>
      <p:sp>
        <p:nvSpPr>
          <p:cNvPr id="5" name="Footer Placeholder 4"/>
          <p:cNvSpPr>
            <a:spLocks noGrp="1"/>
          </p:cNvSpPr>
          <p:nvPr>
            <p:ph type="ftr" sz="quarter" idx="11"/>
          </p:nvPr>
        </p:nvSpPr>
        <p:spPr/>
        <p:txBody>
          <a:bodyPr/>
          <a:lstStyle/>
          <a:p>
            <a:endParaRPr lang="en-US"/>
          </a:p>
        </p:txBody>
      </p:sp>
      <p:sp>
        <p:nvSpPr>
          <p:cNvPr id="6" name="Slide Number Placeholder 5"/>
          <p:cNvSpPr>
            <a:spLocks noGrp="1"/>
          </p:cNvSpPr>
          <p:nvPr>
            <p:ph type="sldNum" sz="quarter" idx="12"/>
          </p:nvPr>
        </p:nvSpPr>
        <p:spPr/>
        <p:txBody>
          <a:bodyPr/>
          <a:lstStyle/>
          <a:p>
            <a:fld id="{E5445004-F4FB-5345-992E-498B4C43F562}" type="slidenum">
              <a:rPr lang="en-US" smtClean="0"/>
              <a:t>‹#›</a:t>
            </a:fld>
            <a:endParaRPr lang="en-US"/>
          </a:p>
        </p:txBody>
      </p:sp>
    </p:spTree>
    <p:extLst>
      <p:ext uri="{BB962C8B-B14F-4D97-AF65-F5344CB8AC3E}">
        <p14:creationId xmlns:p14="http://schemas.microsoft.com/office/powerpoint/2010/main" val="1365870507"/>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Content Placeholder 2"/>
          <p:cNvSpPr>
            <a:spLocks noGrp="1"/>
          </p:cNvSpPr>
          <p:nvPr>
            <p:ph sz="half" idx="1"/>
          </p:nvPr>
        </p:nvSpPr>
        <p:spPr>
          <a:xfrm>
            <a:off x="457200" y="1189993"/>
            <a:ext cx="4038600" cy="4936171"/>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Content Placeholder 3"/>
          <p:cNvSpPr>
            <a:spLocks noGrp="1"/>
          </p:cNvSpPr>
          <p:nvPr>
            <p:ph sz="half" idx="2"/>
          </p:nvPr>
        </p:nvSpPr>
        <p:spPr>
          <a:xfrm>
            <a:off x="4648200" y="1189993"/>
            <a:ext cx="4038600" cy="4936171"/>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Date Placeholder 4"/>
          <p:cNvSpPr>
            <a:spLocks noGrp="1"/>
          </p:cNvSpPr>
          <p:nvPr>
            <p:ph type="dt" sz="half" idx="10"/>
          </p:nvPr>
        </p:nvSpPr>
        <p:spPr/>
        <p:txBody>
          <a:bodyPr/>
          <a:lstStyle/>
          <a:p>
            <a:fld id="{EE77FDFC-8405-6B4A-A08B-E3A56D1E6B31}" type="datetime1">
              <a:rPr lang="en-US" smtClean="0"/>
              <a:t>7/23/15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5445004-F4FB-5345-992E-498B4C43F562}" type="slidenum">
              <a:rPr lang="en-US" smtClean="0"/>
              <a:t>‹#›</a:t>
            </a:fld>
            <a:endParaRPr lang="en-US"/>
          </a:p>
        </p:txBody>
      </p:sp>
    </p:spTree>
    <p:extLst>
      <p:ext uri="{BB962C8B-B14F-4D97-AF65-F5344CB8AC3E}">
        <p14:creationId xmlns:p14="http://schemas.microsoft.com/office/powerpoint/2010/main" val="421086314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smtClean="0"/>
              <a:t>Click to edit Master title style</a:t>
            </a:r>
            <a:endParaRPr lang="en-US"/>
          </a:p>
        </p:txBody>
      </p:sp>
      <p:sp>
        <p:nvSpPr>
          <p:cNvPr id="3" name="Text Placeholder 2"/>
          <p:cNvSpPr>
            <a:spLocks noGrp="1"/>
          </p:cNvSpPr>
          <p:nvPr>
            <p:ph type="body" idx="1"/>
          </p:nvPr>
        </p:nvSpPr>
        <p:spPr>
          <a:xfrm>
            <a:off x="457200" y="1215232"/>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4" name="Content Placeholder 3"/>
          <p:cNvSpPr>
            <a:spLocks noGrp="1"/>
          </p:cNvSpPr>
          <p:nvPr>
            <p:ph sz="half" idx="2"/>
          </p:nvPr>
        </p:nvSpPr>
        <p:spPr>
          <a:xfrm>
            <a:off x="457200" y="1854994"/>
            <a:ext cx="4040188" cy="427116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5" name="Text Placeholder 4"/>
          <p:cNvSpPr>
            <a:spLocks noGrp="1"/>
          </p:cNvSpPr>
          <p:nvPr>
            <p:ph type="body" sz="quarter" idx="3"/>
          </p:nvPr>
        </p:nvSpPr>
        <p:spPr>
          <a:xfrm>
            <a:off x="4645025" y="1215232"/>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smtClean="0"/>
              <a:t>Click to edit Master text styles</a:t>
            </a:r>
          </a:p>
        </p:txBody>
      </p:sp>
      <p:sp>
        <p:nvSpPr>
          <p:cNvPr id="6" name="Content Placeholder 5"/>
          <p:cNvSpPr>
            <a:spLocks noGrp="1"/>
          </p:cNvSpPr>
          <p:nvPr>
            <p:ph sz="quarter" idx="4"/>
          </p:nvPr>
        </p:nvSpPr>
        <p:spPr>
          <a:xfrm>
            <a:off x="4645025" y="1854994"/>
            <a:ext cx="4041775" cy="4271169"/>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7" name="Date Placeholder 6"/>
          <p:cNvSpPr>
            <a:spLocks noGrp="1"/>
          </p:cNvSpPr>
          <p:nvPr>
            <p:ph type="dt" sz="half" idx="10"/>
          </p:nvPr>
        </p:nvSpPr>
        <p:spPr/>
        <p:txBody>
          <a:bodyPr/>
          <a:lstStyle/>
          <a:p>
            <a:fld id="{2700A6AC-7802-B748-8BFC-963178D932F5}" type="datetime1">
              <a:rPr lang="en-US" smtClean="0"/>
              <a:t>7/23/15</a:t>
            </a:fld>
            <a:endParaRPr lang="en-US"/>
          </a:p>
        </p:txBody>
      </p:sp>
      <p:sp>
        <p:nvSpPr>
          <p:cNvPr id="8" name="Footer Placeholder 7"/>
          <p:cNvSpPr>
            <a:spLocks noGrp="1"/>
          </p:cNvSpPr>
          <p:nvPr>
            <p:ph type="ftr" sz="quarter" idx="11"/>
          </p:nvPr>
        </p:nvSpPr>
        <p:spPr/>
        <p:txBody>
          <a:bodyPr/>
          <a:lstStyle/>
          <a:p>
            <a:endParaRPr lang="en-US"/>
          </a:p>
        </p:txBody>
      </p:sp>
      <p:sp>
        <p:nvSpPr>
          <p:cNvPr id="9" name="Slide Number Placeholder 8"/>
          <p:cNvSpPr>
            <a:spLocks noGrp="1"/>
          </p:cNvSpPr>
          <p:nvPr>
            <p:ph type="sldNum" sz="quarter" idx="12"/>
          </p:nvPr>
        </p:nvSpPr>
        <p:spPr/>
        <p:txBody>
          <a:bodyPr/>
          <a:lstStyle/>
          <a:p>
            <a:fld id="{E5445004-F4FB-5345-992E-498B4C43F562}" type="slidenum">
              <a:rPr lang="en-US" smtClean="0"/>
              <a:t>‹#›</a:t>
            </a:fld>
            <a:endParaRPr lang="en-US"/>
          </a:p>
        </p:txBody>
      </p:sp>
    </p:spTree>
    <p:extLst>
      <p:ext uri="{BB962C8B-B14F-4D97-AF65-F5344CB8AC3E}">
        <p14:creationId xmlns:p14="http://schemas.microsoft.com/office/powerpoint/2010/main" val="114272616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smtClean="0"/>
              <a:t>Click to edit Master title style</a:t>
            </a:r>
            <a:endParaRPr lang="en-US"/>
          </a:p>
        </p:txBody>
      </p:sp>
      <p:sp>
        <p:nvSpPr>
          <p:cNvPr id="3" name="Date Placeholder 2"/>
          <p:cNvSpPr>
            <a:spLocks noGrp="1"/>
          </p:cNvSpPr>
          <p:nvPr>
            <p:ph type="dt" sz="half" idx="10"/>
          </p:nvPr>
        </p:nvSpPr>
        <p:spPr/>
        <p:txBody>
          <a:bodyPr/>
          <a:lstStyle/>
          <a:p>
            <a:fld id="{FC7975DF-1D7E-3D46-9FBF-32626F7C8B76}" type="datetime1">
              <a:rPr lang="en-US" smtClean="0"/>
              <a:t>7/23/15</a:t>
            </a:fld>
            <a:endParaRPr lang="en-US"/>
          </a:p>
        </p:txBody>
      </p:sp>
      <p:sp>
        <p:nvSpPr>
          <p:cNvPr id="4" name="Footer Placeholder 3"/>
          <p:cNvSpPr>
            <a:spLocks noGrp="1"/>
          </p:cNvSpPr>
          <p:nvPr>
            <p:ph type="ftr" sz="quarter" idx="11"/>
          </p:nvPr>
        </p:nvSpPr>
        <p:spPr/>
        <p:txBody>
          <a:bodyPr/>
          <a:lstStyle/>
          <a:p>
            <a:endParaRPr lang="en-US"/>
          </a:p>
        </p:txBody>
      </p:sp>
      <p:sp>
        <p:nvSpPr>
          <p:cNvPr id="5" name="Slide Number Placeholder 4"/>
          <p:cNvSpPr>
            <a:spLocks noGrp="1"/>
          </p:cNvSpPr>
          <p:nvPr>
            <p:ph type="sldNum" sz="quarter" idx="12"/>
          </p:nvPr>
        </p:nvSpPr>
        <p:spPr/>
        <p:txBody>
          <a:bodyPr/>
          <a:lstStyle/>
          <a:p>
            <a:fld id="{E5445004-F4FB-5345-992E-498B4C43F562}" type="slidenum">
              <a:rPr lang="en-US" smtClean="0"/>
              <a:t>‹#›</a:t>
            </a:fld>
            <a:endParaRPr lang="en-US"/>
          </a:p>
        </p:txBody>
      </p:sp>
    </p:spTree>
    <p:extLst>
      <p:ext uri="{BB962C8B-B14F-4D97-AF65-F5344CB8AC3E}">
        <p14:creationId xmlns:p14="http://schemas.microsoft.com/office/powerpoint/2010/main" val="1851349255"/>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FBC3B7F1-0188-A940-BF5D-66E37647A655}" type="datetime1">
              <a:rPr lang="en-US" smtClean="0"/>
              <a:t>7/23/15</a:t>
            </a:fld>
            <a:endParaRPr lang="en-US"/>
          </a:p>
        </p:txBody>
      </p:sp>
      <p:sp>
        <p:nvSpPr>
          <p:cNvPr id="3" name="Footer Placeholder 2"/>
          <p:cNvSpPr>
            <a:spLocks noGrp="1"/>
          </p:cNvSpPr>
          <p:nvPr>
            <p:ph type="ftr" sz="quarter" idx="11"/>
          </p:nvPr>
        </p:nvSpPr>
        <p:spPr/>
        <p:txBody>
          <a:bodyPr/>
          <a:lstStyle/>
          <a:p>
            <a:endParaRPr lang="en-US"/>
          </a:p>
        </p:txBody>
      </p:sp>
      <p:sp>
        <p:nvSpPr>
          <p:cNvPr id="4" name="Slide Number Placeholder 3"/>
          <p:cNvSpPr>
            <a:spLocks noGrp="1"/>
          </p:cNvSpPr>
          <p:nvPr>
            <p:ph type="sldNum" sz="quarter" idx="12"/>
          </p:nvPr>
        </p:nvSpPr>
        <p:spPr/>
        <p:txBody>
          <a:bodyPr/>
          <a:lstStyle/>
          <a:p>
            <a:fld id="{E5445004-F4FB-5345-992E-498B4C43F562}" type="slidenum">
              <a:rPr lang="en-US" smtClean="0"/>
              <a:t>‹#›</a:t>
            </a:fld>
            <a:endParaRPr lang="en-US"/>
          </a:p>
        </p:txBody>
      </p:sp>
    </p:spTree>
    <p:extLst>
      <p:ext uri="{BB962C8B-B14F-4D97-AF65-F5344CB8AC3E}">
        <p14:creationId xmlns:p14="http://schemas.microsoft.com/office/powerpoint/2010/main" val="866351080"/>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smtClean="0"/>
              <a:t>Click to edit Master title style</a:t>
            </a:r>
            <a:endParaRPr lang="en-US"/>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0D273F8A-3757-3D4C-A426-B0CD6A2F9C46}" type="datetime1">
              <a:rPr lang="en-US" smtClean="0"/>
              <a:t>7/23/15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5445004-F4FB-5345-992E-498B4C43F562}" type="slidenum">
              <a:rPr lang="en-US" smtClean="0"/>
              <a:t>‹#›</a:t>
            </a:fld>
            <a:endParaRPr lang="en-US"/>
          </a:p>
        </p:txBody>
      </p:sp>
    </p:spTree>
    <p:extLst>
      <p:ext uri="{BB962C8B-B14F-4D97-AF65-F5344CB8AC3E}">
        <p14:creationId xmlns:p14="http://schemas.microsoft.com/office/powerpoint/2010/main" val="3275137471"/>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smtClean="0"/>
              <a:t>Click to edit Master title style</a:t>
            </a:r>
            <a:endParaRPr lang="en-US"/>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endParaRPr lang="en-US"/>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smtClean="0"/>
              <a:t>Click to edit Master text styles</a:t>
            </a:r>
          </a:p>
        </p:txBody>
      </p:sp>
      <p:sp>
        <p:nvSpPr>
          <p:cNvPr id="5" name="Date Placeholder 4"/>
          <p:cNvSpPr>
            <a:spLocks noGrp="1"/>
          </p:cNvSpPr>
          <p:nvPr>
            <p:ph type="dt" sz="half" idx="10"/>
          </p:nvPr>
        </p:nvSpPr>
        <p:spPr/>
        <p:txBody>
          <a:bodyPr/>
          <a:lstStyle/>
          <a:p>
            <a:fld id="{6861F7F2-6097-5847-AD96-B9054D2B06FC}" type="datetime1">
              <a:rPr lang="en-US" smtClean="0"/>
              <a:t>7/23/15</a:t>
            </a:fld>
            <a:endParaRPr lang="en-US"/>
          </a:p>
        </p:txBody>
      </p:sp>
      <p:sp>
        <p:nvSpPr>
          <p:cNvPr id="6" name="Footer Placeholder 5"/>
          <p:cNvSpPr>
            <a:spLocks noGrp="1"/>
          </p:cNvSpPr>
          <p:nvPr>
            <p:ph type="ftr" sz="quarter" idx="11"/>
          </p:nvPr>
        </p:nvSpPr>
        <p:spPr/>
        <p:txBody>
          <a:bodyPr/>
          <a:lstStyle/>
          <a:p>
            <a:endParaRPr lang="en-US"/>
          </a:p>
        </p:txBody>
      </p:sp>
      <p:sp>
        <p:nvSpPr>
          <p:cNvPr id="7" name="Slide Number Placeholder 6"/>
          <p:cNvSpPr>
            <a:spLocks noGrp="1"/>
          </p:cNvSpPr>
          <p:nvPr>
            <p:ph type="sldNum" sz="quarter" idx="12"/>
          </p:nvPr>
        </p:nvSpPr>
        <p:spPr/>
        <p:txBody>
          <a:bodyPr/>
          <a:lstStyle/>
          <a:p>
            <a:fld id="{E5445004-F4FB-5345-992E-498B4C43F562}" type="slidenum">
              <a:rPr lang="en-US" smtClean="0"/>
              <a:t>‹#›</a:t>
            </a:fld>
            <a:endParaRPr lang="en-US"/>
          </a:p>
        </p:txBody>
      </p:sp>
    </p:spTree>
    <p:extLst>
      <p:ext uri="{BB962C8B-B14F-4D97-AF65-F5344CB8AC3E}">
        <p14:creationId xmlns:p14="http://schemas.microsoft.com/office/powerpoint/2010/main" val="2869871708"/>
      </p:ext>
    </p:extLst>
  </p:cSld>
  <p:clrMapOvr>
    <a:masterClrMapping/>
  </p:clrMapOvr>
</p:sldLayout>
</file>

<file path=ppt/slideMasters/_rels/slideMaster1.xml.rels><?xml version="1.0" encoding="UTF-8" standalone="yes"?>
<Relationships xmlns="http://schemas.openxmlformats.org/package/2006/relationships"><Relationship Id="rId11" Type="http://schemas.openxmlformats.org/officeDocument/2006/relationships/slideLayout" Target="../slideLayouts/slideLayout11.xml"/><Relationship Id="rId12" Type="http://schemas.openxmlformats.org/officeDocument/2006/relationships/slideLayout" Target="../slideLayouts/slideLayout12.xml"/><Relationship Id="rId13" Type="http://schemas.openxmlformats.org/officeDocument/2006/relationships/slideLayout" Target="../slideLayouts/slideLayout13.xml"/><Relationship Id="rId14" Type="http://schemas.openxmlformats.org/officeDocument/2006/relationships/slideLayout" Target="../slideLayouts/slideLayout14.xml"/><Relationship Id="rId15" Type="http://schemas.openxmlformats.org/officeDocument/2006/relationships/theme" Target="../theme/theme1.xml"/><Relationship Id="rId16" Type="http://schemas.openxmlformats.org/officeDocument/2006/relationships/image" Target="../media/image1.emf"/><Relationship Id="rId1" Type="http://schemas.openxmlformats.org/officeDocument/2006/relationships/slideLayout" Target="../slideLayouts/slideLayout1.xml"/><Relationship Id="rId2" Type="http://schemas.openxmlformats.org/officeDocument/2006/relationships/slideLayout" Target="../slideLayouts/slideLayout2.xml"/><Relationship Id="rId3" Type="http://schemas.openxmlformats.org/officeDocument/2006/relationships/slideLayout" Target="../slideLayouts/slideLayout3.xml"/><Relationship Id="rId4" Type="http://schemas.openxmlformats.org/officeDocument/2006/relationships/slideLayout" Target="../slideLayouts/slideLayout4.xml"/><Relationship Id="rId5" Type="http://schemas.openxmlformats.org/officeDocument/2006/relationships/slideLayout" Target="../slideLayouts/slideLayout5.xml"/><Relationship Id="rId6" Type="http://schemas.openxmlformats.org/officeDocument/2006/relationships/slideLayout" Target="../slideLayouts/slideLayout6.xml"/><Relationship Id="rId7" Type="http://schemas.openxmlformats.org/officeDocument/2006/relationships/slideLayout" Target="../slideLayouts/slideLayout7.xml"/><Relationship Id="rId8" Type="http://schemas.openxmlformats.org/officeDocument/2006/relationships/slideLayout" Target="../slideLayouts/slideLayout8.xml"/><Relationship Id="rId9" Type="http://schemas.openxmlformats.org/officeDocument/2006/relationships/slideLayout" Target="../slideLayouts/slideLayout9.xml"/><Relationship Id="rId10" Type="http://schemas.openxmlformats.org/officeDocument/2006/relationships/slideLayout" Target="../slideLayouts/slideLayout10.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9"/>
            <a:ext cx="8229600" cy="722458"/>
          </a:xfrm>
          <a:prstGeom prst="rect">
            <a:avLst/>
          </a:prstGeom>
        </p:spPr>
        <p:txBody>
          <a:bodyPr vert="horz" lIns="91440" tIns="45720" rIns="91440" bIns="45720" rtlCol="0" anchor="ctr">
            <a:normAutofit/>
          </a:bodyPr>
          <a:lstStyle/>
          <a:p>
            <a:r>
              <a:rPr lang="en-US" dirty="0" smtClean="0"/>
              <a:t>Click to edit Master title style</a:t>
            </a:r>
            <a:endParaRPr lang="en-US" dirty="0"/>
          </a:p>
        </p:txBody>
      </p:sp>
      <p:sp>
        <p:nvSpPr>
          <p:cNvPr id="3" name="Text Placeholder 2"/>
          <p:cNvSpPr>
            <a:spLocks noGrp="1"/>
          </p:cNvSpPr>
          <p:nvPr>
            <p:ph type="body" idx="1"/>
          </p:nvPr>
        </p:nvSpPr>
        <p:spPr>
          <a:xfrm>
            <a:off x="457200" y="1210760"/>
            <a:ext cx="8229600" cy="5044828"/>
          </a:xfrm>
          <a:prstGeom prst="rect">
            <a:avLst/>
          </a:prstGeom>
        </p:spPr>
        <p:txBody>
          <a:bodyPr vert="horz" lIns="91440" tIns="45720" rIns="91440" bIns="45720" rtlCol="0">
            <a:normAutofit/>
          </a:bodyPr>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9E7554B1-5E36-6045-A73E-011127FE28AE}" type="datetime1">
              <a:rPr lang="en-US" smtClean="0"/>
              <a:t>7/23/15</a:t>
            </a:fld>
            <a:endParaRPr lang="en-US"/>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5445004-F4FB-5345-992E-498B4C43F562}" type="slidenum">
              <a:rPr lang="en-US" smtClean="0"/>
              <a:t>‹#›</a:t>
            </a:fld>
            <a:endParaRPr lang="en-US"/>
          </a:p>
        </p:txBody>
      </p:sp>
      <p:pic>
        <p:nvPicPr>
          <p:cNvPr id="7" name="Picture 6" descr="university.logo.small.horizontal.blue.pdf"/>
          <p:cNvPicPr>
            <a:picLocks noChangeAspect="1"/>
          </p:cNvPicPr>
          <p:nvPr userDrawn="1"/>
        </p:nvPicPr>
        <p:blipFill>
          <a:blip r:embed="rId16">
            <a:extLst>
              <a:ext uri="{28A0092B-C50C-407E-A947-70E740481C1C}">
                <a14:useLocalDpi xmlns:a14="http://schemas.microsoft.com/office/drawing/2010/main" val="0"/>
              </a:ext>
            </a:extLst>
          </a:blip>
          <a:stretch>
            <a:fillRect/>
          </a:stretch>
        </p:blipFill>
        <p:spPr>
          <a:xfrm>
            <a:off x="7320631" y="-208633"/>
            <a:ext cx="2050143" cy="851497"/>
          </a:xfrm>
          <a:prstGeom prst="rect">
            <a:avLst/>
          </a:prstGeom>
        </p:spPr>
      </p:pic>
    </p:spTree>
    <p:extLst>
      <p:ext uri="{BB962C8B-B14F-4D97-AF65-F5344CB8AC3E}">
        <p14:creationId xmlns:p14="http://schemas.microsoft.com/office/powerpoint/2010/main" val="2642652688"/>
      </p:ext>
    </p:extLst>
  </p:cSld>
  <p:clrMap bg1="lt1" tx1="dk1" bg2="lt2" tx2="dk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Lst>
  <p:timing>
    <p:tnLst>
      <p:par>
        <p:cTn xmlns:p14="http://schemas.microsoft.com/office/powerpoint/2010/main" id="1" dur="indefinite" restart="never" nodeType="tmRoot"/>
      </p:par>
    </p:tnLst>
  </p:timing>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hyperlink" Target="http://www.cs.jhu.edu/~mrg/bp-tutorial/" TargetMode="External"/><Relationship Id="rId4" Type="http://schemas.openxmlformats.org/officeDocument/2006/relationships/image" Target="../media/image1.emf"/><Relationship Id="rId1" Type="http://schemas.openxmlformats.org/officeDocument/2006/relationships/slideLayout" Target="../slideLayouts/slideLayout1.xml"/><Relationship Id="rId2" Type="http://schemas.openxmlformats.org/officeDocument/2006/relationships/notesSlide" Target="../notesSlides/notesSlide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0.xml"/></Relationships>
</file>

<file path=ppt/slides/_rels/slide1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4.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5.xml"/></Relationships>
</file>

<file path=ppt/slides/_rels/slide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6.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7.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58.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8.emf"/><Relationship Id="rId3" Type="http://schemas.openxmlformats.org/officeDocument/2006/relationships/image" Target="../media/image39.emf"/></Relationships>
</file>

<file path=ppt/slides/_rels/slide114.xml.rels><?xml version="1.0" encoding="UTF-8" standalone="yes"?>
<Relationships xmlns="http://schemas.openxmlformats.org/package/2006/relationships"><Relationship Id="rId3" Type="http://schemas.openxmlformats.org/officeDocument/2006/relationships/image" Target="../media/image34.emf"/><Relationship Id="rId4" Type="http://schemas.openxmlformats.org/officeDocument/2006/relationships/image" Target="../media/image36.emf"/><Relationship Id="rId5" Type="http://schemas.openxmlformats.org/officeDocument/2006/relationships/image" Target="../media/image37.emf"/><Relationship Id="rId6" Type="http://schemas.openxmlformats.org/officeDocument/2006/relationships/image" Target="../media/image28.emf"/><Relationship Id="rId7" Type="http://schemas.openxmlformats.org/officeDocument/2006/relationships/image" Target="../media/image30.emf"/><Relationship Id="rId8" Type="http://schemas.openxmlformats.org/officeDocument/2006/relationships/image" Target="../media/image38.emf"/><Relationship Id="rId9" Type="http://schemas.openxmlformats.org/officeDocument/2006/relationships/image" Target="../media/image39.emf"/><Relationship Id="rId1" Type="http://schemas.openxmlformats.org/officeDocument/2006/relationships/slideLayout" Target="../slideLayouts/slideLayout2.xml"/><Relationship Id="rId2" Type="http://schemas.openxmlformats.org/officeDocument/2006/relationships/image" Target="../media/image29.emf"/></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1.emf"/><Relationship Id="rId3" Type="http://schemas.openxmlformats.org/officeDocument/2006/relationships/image" Target="../media/image42.emf"/></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3.emf"/><Relationship Id="rId3" Type="http://schemas.openxmlformats.org/officeDocument/2006/relationships/image" Target="../media/image44.emf"/></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4.emf"/><Relationship Id="rId3" Type="http://schemas.openxmlformats.org/officeDocument/2006/relationships/image" Target="../media/image45.emf"/></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1.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4.emf"/><Relationship Id="rId3" Type="http://schemas.openxmlformats.org/officeDocument/2006/relationships/image" Target="../media/image46.emf"/></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47.emf"/><Relationship Id="rId3" Type="http://schemas.openxmlformats.org/officeDocument/2006/relationships/image" Target="../media/image48.emf"/></Relationships>
</file>

<file path=ppt/slides/_rels/slide122.xml.rels><?xml version="1.0" encoding="UTF-8" standalone="yes"?>
<Relationships xmlns="http://schemas.openxmlformats.org/package/2006/relationships"><Relationship Id="rId3" Type="http://schemas.openxmlformats.org/officeDocument/2006/relationships/image" Target="../media/image50.emf"/><Relationship Id="rId4" Type="http://schemas.openxmlformats.org/officeDocument/2006/relationships/image" Target="../media/image51.emf"/><Relationship Id="rId5" Type="http://schemas.openxmlformats.org/officeDocument/2006/relationships/image" Target="../media/image52.emf"/><Relationship Id="rId6" Type="http://schemas.openxmlformats.org/officeDocument/2006/relationships/image" Target="../media/image53.emf"/><Relationship Id="rId7" Type="http://schemas.openxmlformats.org/officeDocument/2006/relationships/image" Target="../media/image54.emf"/><Relationship Id="rId8" Type="http://schemas.openxmlformats.org/officeDocument/2006/relationships/image" Target="../media/image39.emf"/><Relationship Id="rId9" Type="http://schemas.openxmlformats.org/officeDocument/2006/relationships/image" Target="../media/image38.emf"/><Relationship Id="rId1" Type="http://schemas.openxmlformats.org/officeDocument/2006/relationships/slideLayout" Target="../slideLayouts/slideLayout2.xml"/><Relationship Id="rId2" Type="http://schemas.openxmlformats.org/officeDocument/2006/relationships/image" Target="../media/image49.emf"/></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3.emf"/><Relationship Id="rId3" Type="http://schemas.openxmlformats.org/officeDocument/2006/relationships/image" Target="../media/image54.emf"/></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1.emf"/><Relationship Id="rId3" Type="http://schemas.openxmlformats.org/officeDocument/2006/relationships/image" Target="../media/image52.emf"/></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3.emf"/></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2.emf"/></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4.emf"/></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1.emf"/></Relationships>
</file>

<file path=ppt/slides/_rels/slide129.xml.rels><?xml version="1.0" encoding="UTF-8" standalone="yes"?>
<Relationships xmlns="http://schemas.openxmlformats.org/package/2006/relationships"><Relationship Id="rId3" Type="http://schemas.openxmlformats.org/officeDocument/2006/relationships/image" Target="../media/image50.emf"/><Relationship Id="rId4" Type="http://schemas.openxmlformats.org/officeDocument/2006/relationships/image" Target="../media/image51.emf"/><Relationship Id="rId5" Type="http://schemas.openxmlformats.org/officeDocument/2006/relationships/image" Target="../media/image52.emf"/><Relationship Id="rId6" Type="http://schemas.openxmlformats.org/officeDocument/2006/relationships/image" Target="../media/image53.emf"/><Relationship Id="rId7" Type="http://schemas.openxmlformats.org/officeDocument/2006/relationships/image" Target="../media/image54.emf"/><Relationship Id="rId8" Type="http://schemas.openxmlformats.org/officeDocument/2006/relationships/image" Target="../media/image39.emf"/><Relationship Id="rId9" Type="http://schemas.openxmlformats.org/officeDocument/2006/relationships/image" Target="../media/image38.emf"/><Relationship Id="rId1" Type="http://schemas.openxmlformats.org/officeDocument/2006/relationships/slideLayout" Target="../slideLayouts/slideLayout2.xml"/><Relationship Id="rId2" Type="http://schemas.openxmlformats.org/officeDocument/2006/relationships/image" Target="../media/image49.emf"/></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2.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9.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0.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5.xml.rels><?xml version="1.0" encoding="UTF-8" standalone="yes"?>
<Relationships xmlns="http://schemas.openxmlformats.org/package/2006/relationships"><Relationship Id="rId3" Type="http://schemas.openxmlformats.org/officeDocument/2006/relationships/image" Target="../media/image29.emf"/><Relationship Id="rId4" Type="http://schemas.openxmlformats.org/officeDocument/2006/relationships/image" Target="../media/image34.emf"/><Relationship Id="rId1" Type="http://schemas.openxmlformats.org/officeDocument/2006/relationships/slideLayout" Target="../slideLayouts/slideLayout2.xml"/><Relationship Id="rId2" Type="http://schemas.openxmlformats.org/officeDocument/2006/relationships/image" Target="../media/image55.emf"/></Relationships>
</file>

<file path=ppt/slides/_rels/slide136.xml.rels><?xml version="1.0" encoding="UTF-8" standalone="yes"?>
<Relationships xmlns="http://schemas.openxmlformats.org/package/2006/relationships"><Relationship Id="rId3" Type="http://schemas.openxmlformats.org/officeDocument/2006/relationships/image" Target="../media/image56.emf"/><Relationship Id="rId4" Type="http://schemas.openxmlformats.org/officeDocument/2006/relationships/image" Target="../media/image29.emf"/><Relationship Id="rId1" Type="http://schemas.openxmlformats.org/officeDocument/2006/relationships/slideLayout" Target="../slideLayouts/slideLayout2.xml"/><Relationship Id="rId2" Type="http://schemas.openxmlformats.org/officeDocument/2006/relationships/image" Target="../media/image55.emf"/></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7.emf"/></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3.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1.xml"/></Relationships>
</file>

<file path=ppt/slides/_rels/slide1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4.xml"/></Relationships>
</file>

<file path=ppt/slides/_rels/slide15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5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16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4.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6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8.emf"/></Relationships>
</file>

<file path=ppt/slides/_rels/slide16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8.emf"/></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5.xml"/><Relationship Id="rId3" Type="http://schemas.openxmlformats.org/officeDocument/2006/relationships/image" Target="../media/image3.png"/></Relationships>
</file>

<file path=ppt/slides/_rels/slide17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8.emf"/></Relationships>
</file>

<file path=ppt/slides/_rels/slide17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9.gif"/></Relationships>
</file>

<file path=ppt/slides/_rels/slide17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60.emf"/></Relationships>
</file>

<file path=ppt/slides/_rels/slide17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8.emf"/></Relationships>
</file>

<file path=ppt/slides/_rels/slide17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58.emf"/></Relationships>
</file>

<file path=ppt/slides/_rels/slide17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78.xml.rels><?xml version="1.0" encoding="UTF-8" standalone="yes"?>
<Relationships xmlns="http://schemas.openxmlformats.org/package/2006/relationships"><Relationship Id="rId3" Type="http://schemas.openxmlformats.org/officeDocument/2006/relationships/image" Target="../media/image62.emf"/><Relationship Id="rId4" Type="http://schemas.openxmlformats.org/officeDocument/2006/relationships/image" Target="../media/image63.emf"/><Relationship Id="rId1" Type="http://schemas.openxmlformats.org/officeDocument/2006/relationships/slideLayout" Target="../slideLayouts/slideLayout2.xml"/><Relationship Id="rId2" Type="http://schemas.openxmlformats.org/officeDocument/2006/relationships/image" Target="../media/image61.emf"/></Relationships>
</file>

<file path=ppt/slides/_rels/slide17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64.emf"/></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3.png"/></Relationships>
</file>

<file path=ppt/slides/_rels/slide180.xml.rels><?xml version="1.0" encoding="UTF-8" standalone="yes"?>
<Relationships xmlns="http://schemas.openxmlformats.org/package/2006/relationships"><Relationship Id="rId3" Type="http://schemas.openxmlformats.org/officeDocument/2006/relationships/image" Target="../media/image66.emf"/><Relationship Id="rId4" Type="http://schemas.openxmlformats.org/officeDocument/2006/relationships/image" Target="../media/image67.emf"/><Relationship Id="rId5" Type="http://schemas.openxmlformats.org/officeDocument/2006/relationships/image" Target="../media/image68.emf"/><Relationship Id="rId6" Type="http://schemas.openxmlformats.org/officeDocument/2006/relationships/image" Target="../media/image69.emf"/><Relationship Id="rId7" Type="http://schemas.openxmlformats.org/officeDocument/2006/relationships/image" Target="../media/image70.emf"/><Relationship Id="rId8" Type="http://schemas.openxmlformats.org/officeDocument/2006/relationships/image" Target="../media/image71.emf"/><Relationship Id="rId1" Type="http://schemas.openxmlformats.org/officeDocument/2006/relationships/slideLayout" Target="../slideLayouts/slideLayout2.xml"/><Relationship Id="rId2" Type="http://schemas.openxmlformats.org/officeDocument/2006/relationships/image" Target="../media/image65.emf"/></Relationships>
</file>

<file path=ppt/slides/_rels/slide181.xml.rels><?xml version="1.0" encoding="UTF-8" standalone="yes"?>
<Relationships xmlns="http://schemas.openxmlformats.org/package/2006/relationships"><Relationship Id="rId3" Type="http://schemas.openxmlformats.org/officeDocument/2006/relationships/image" Target="../media/image73.emf"/><Relationship Id="rId4" Type="http://schemas.openxmlformats.org/officeDocument/2006/relationships/image" Target="../media/image74.emf"/><Relationship Id="rId5" Type="http://schemas.openxmlformats.org/officeDocument/2006/relationships/image" Target="../media/image75.emf"/><Relationship Id="rId6" Type="http://schemas.openxmlformats.org/officeDocument/2006/relationships/image" Target="../media/image76.emf"/><Relationship Id="rId1" Type="http://schemas.openxmlformats.org/officeDocument/2006/relationships/slideLayout" Target="../slideLayouts/slideLayout2.xml"/><Relationship Id="rId2" Type="http://schemas.openxmlformats.org/officeDocument/2006/relationships/image" Target="../media/image72.emf"/></Relationships>
</file>

<file path=ppt/slides/_rels/slide182.xml.rels><?xml version="1.0" encoding="UTF-8" standalone="yes"?>
<Relationships xmlns="http://schemas.openxmlformats.org/package/2006/relationships"><Relationship Id="rId3" Type="http://schemas.openxmlformats.org/officeDocument/2006/relationships/image" Target="../media/image75.emf"/><Relationship Id="rId4" Type="http://schemas.openxmlformats.org/officeDocument/2006/relationships/image" Target="../media/image76.emf"/><Relationship Id="rId5" Type="http://schemas.openxmlformats.org/officeDocument/2006/relationships/image" Target="../media/image77.emf"/><Relationship Id="rId1" Type="http://schemas.openxmlformats.org/officeDocument/2006/relationships/slideLayout" Target="../slideLayouts/slideLayout2.xml"/><Relationship Id="rId2" Type="http://schemas.openxmlformats.org/officeDocument/2006/relationships/image" Target="../media/image72.emf"/></Relationships>
</file>

<file path=ppt/slides/_rels/slide183.xml.rels><?xml version="1.0" encoding="UTF-8" standalone="yes"?>
<Relationships xmlns="http://schemas.openxmlformats.org/package/2006/relationships"><Relationship Id="rId3" Type="http://schemas.openxmlformats.org/officeDocument/2006/relationships/image" Target="../media/image79.emf"/><Relationship Id="rId4" Type="http://schemas.openxmlformats.org/officeDocument/2006/relationships/image" Target="../media/image80.emf"/><Relationship Id="rId5" Type="http://schemas.openxmlformats.org/officeDocument/2006/relationships/image" Target="../media/image81.emf"/><Relationship Id="rId1" Type="http://schemas.openxmlformats.org/officeDocument/2006/relationships/slideLayout" Target="../slideLayouts/slideLayout2.xml"/><Relationship Id="rId2" Type="http://schemas.openxmlformats.org/officeDocument/2006/relationships/image" Target="../media/image78.emf"/></Relationships>
</file>

<file path=ppt/slides/_rels/slide184.xml.rels><?xml version="1.0" encoding="UTF-8" standalone="yes"?>
<Relationships xmlns="http://schemas.openxmlformats.org/package/2006/relationships"><Relationship Id="rId3" Type="http://schemas.openxmlformats.org/officeDocument/2006/relationships/image" Target="../media/image79.emf"/><Relationship Id="rId4" Type="http://schemas.openxmlformats.org/officeDocument/2006/relationships/image" Target="../media/image80.emf"/><Relationship Id="rId5" Type="http://schemas.openxmlformats.org/officeDocument/2006/relationships/image" Target="../media/image82.emf"/><Relationship Id="rId1" Type="http://schemas.openxmlformats.org/officeDocument/2006/relationships/slideLayout" Target="../slideLayouts/slideLayout2.xml"/><Relationship Id="rId2" Type="http://schemas.openxmlformats.org/officeDocument/2006/relationships/image" Target="../media/image78.emf"/></Relationships>
</file>

<file path=ppt/slides/_rels/slide185.xml.rels><?xml version="1.0" encoding="UTF-8" standalone="yes"?>
<Relationships xmlns="http://schemas.openxmlformats.org/package/2006/relationships"><Relationship Id="rId3" Type="http://schemas.openxmlformats.org/officeDocument/2006/relationships/image" Target="../media/image80.emf"/><Relationship Id="rId4" Type="http://schemas.openxmlformats.org/officeDocument/2006/relationships/image" Target="../media/image60.emf"/><Relationship Id="rId5" Type="http://schemas.openxmlformats.org/officeDocument/2006/relationships/image" Target="../media/image83.emf"/><Relationship Id="rId1" Type="http://schemas.openxmlformats.org/officeDocument/2006/relationships/slideLayout" Target="../slideLayouts/slideLayout2.xml"/><Relationship Id="rId2" Type="http://schemas.openxmlformats.org/officeDocument/2006/relationships/image" Target="../media/image78.emf"/></Relationships>
</file>

<file path=ppt/slides/_rels/slide186.xml.rels><?xml version="1.0" encoding="UTF-8" standalone="yes"?>
<Relationships xmlns="http://schemas.openxmlformats.org/package/2006/relationships"><Relationship Id="rId3" Type="http://schemas.openxmlformats.org/officeDocument/2006/relationships/image" Target="../media/image78.emf"/><Relationship Id="rId4" Type="http://schemas.openxmlformats.org/officeDocument/2006/relationships/image" Target="../media/image80.emf"/><Relationship Id="rId5" Type="http://schemas.openxmlformats.org/officeDocument/2006/relationships/image" Target="../media/image60.emf"/><Relationship Id="rId1" Type="http://schemas.openxmlformats.org/officeDocument/2006/relationships/slideLayout" Target="../slideLayouts/slideLayout2.xml"/><Relationship Id="rId2" Type="http://schemas.openxmlformats.org/officeDocument/2006/relationships/image" Target="../media/image84.emf"/></Relationships>
</file>

<file path=ppt/slides/_rels/slide18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84.emf"/></Relationships>
</file>

<file path=ppt/slides/_rels/slide18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84.emf"/></Relationships>
</file>

<file path=ppt/slides/_rels/slide189.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png"/></Relationships>
</file>

<file path=ppt/slides/_rels/slide19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85.png"/></Relationships>
</file>

<file path=ppt/slides/_rels/slide19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86.png"/></Relationships>
</file>

<file path=ppt/slides/_rels/slide19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87.png"/></Relationships>
</file>

<file path=ppt/slides/_rels/slide19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88.png"/></Relationships>
</file>

<file path=ppt/slides/_rels/slide1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9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2.xml"/></Relationships>
</file>

<file path=ppt/slides/_rels/slide19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3.xml"/></Relationships>
</file>

<file path=ppt/slides/_rels/slide19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9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9.emf"/><Relationship Id="rId3" Type="http://schemas.openxmlformats.org/officeDocument/2006/relationships/image" Target="../media/image34.emf"/></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xml"/><Relationship Id="rId3" Type="http://schemas.openxmlformats.org/officeDocument/2006/relationships/image" Target="../media/image2.png"/></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3.png"/></Relationships>
</file>

<file path=ppt/slides/_rels/slide20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9.emf"/><Relationship Id="rId3" Type="http://schemas.openxmlformats.org/officeDocument/2006/relationships/image" Target="../media/image34.emf"/></Relationships>
</file>

<file path=ppt/slides/_rels/slide201.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xml.rels><?xml version="1.0" encoding="UTF-8" standalone="yes"?>
<Relationships xmlns="http://schemas.openxmlformats.org/package/2006/relationships"><Relationship Id="rId3" Type="http://schemas.openxmlformats.org/officeDocument/2006/relationships/image" Target="../media/image4.jpeg"/><Relationship Id="rId4" Type="http://schemas.openxmlformats.org/officeDocument/2006/relationships/image" Target="../media/image3.png"/><Relationship Id="rId1" Type="http://schemas.openxmlformats.org/officeDocument/2006/relationships/slideLayout" Target="../slideLayouts/slideLayout2.xml"/><Relationship Id="rId2" Type="http://schemas.openxmlformats.org/officeDocument/2006/relationships/notesSlide" Target="../notesSlides/notesSlide16.xml"/></Relationships>
</file>

<file path=ppt/slides/_rels/slide21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1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9.emf"/><Relationship Id="rId3" Type="http://schemas.openxmlformats.org/officeDocument/2006/relationships/image" Target="../media/image34.emf"/></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7.xml"/></Relationships>
</file>

<file path=ppt/slides/_rels/slide22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9.emf"/><Relationship Id="rId3" Type="http://schemas.openxmlformats.org/officeDocument/2006/relationships/image" Target="../media/image34.emf"/></Relationships>
</file>

<file path=ppt/slides/_rels/slide2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4.emf"/></Relationships>
</file>

<file path=ppt/slides/_rels/slide2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4.emf"/></Relationships>
</file>

<file path=ppt/slides/_rels/slide22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4.emf"/></Relationships>
</file>

<file path=ppt/slides/_rels/slide224.xml.rels><?xml version="1.0" encoding="UTF-8" standalone="yes"?>
<Relationships xmlns="http://schemas.openxmlformats.org/package/2006/relationships"><Relationship Id="rId3" Type="http://schemas.openxmlformats.org/officeDocument/2006/relationships/image" Target="../media/image90.emf"/><Relationship Id="rId4" Type="http://schemas.openxmlformats.org/officeDocument/2006/relationships/image" Target="../media/image91.emf"/><Relationship Id="rId1" Type="http://schemas.openxmlformats.org/officeDocument/2006/relationships/slideLayout" Target="../slideLayouts/slideLayout2.xml"/><Relationship Id="rId2" Type="http://schemas.openxmlformats.org/officeDocument/2006/relationships/image" Target="../media/image89.emf"/></Relationships>
</file>

<file path=ppt/slides/_rels/slide2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2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9.emf"/><Relationship Id="rId3" Type="http://schemas.openxmlformats.org/officeDocument/2006/relationships/image" Target="../media/image34.emf"/></Relationships>
</file>

<file path=ppt/slides/_rels/slide2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9.emf"/><Relationship Id="rId3" Type="http://schemas.openxmlformats.org/officeDocument/2006/relationships/image" Target="../media/image34.emf"/></Relationships>
</file>

<file path=ppt/slides/_rels/slide2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4.emf"/></Relationships>
</file>

<file path=ppt/slides/_rels/slide22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4.emf"/></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notesSlide" Target="../notesSlides/notesSlide18.xml"/></Relationships>
</file>

<file path=ppt/slides/_rels/slide23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4.emf"/></Relationships>
</file>

<file path=ppt/slides/_rels/slide231.xml.rels><?xml version="1.0" encoding="UTF-8" standalone="yes"?>
<Relationships xmlns="http://schemas.openxmlformats.org/package/2006/relationships"><Relationship Id="rId3" Type="http://schemas.openxmlformats.org/officeDocument/2006/relationships/image" Target="../media/image93.emf"/><Relationship Id="rId4" Type="http://schemas.openxmlformats.org/officeDocument/2006/relationships/image" Target="../media/image94.emf"/><Relationship Id="rId5" Type="http://schemas.openxmlformats.org/officeDocument/2006/relationships/image" Target="../media/image95.emf"/><Relationship Id="rId1" Type="http://schemas.openxmlformats.org/officeDocument/2006/relationships/slideLayout" Target="../slideLayouts/slideLayout2.xml"/><Relationship Id="rId2" Type="http://schemas.openxmlformats.org/officeDocument/2006/relationships/image" Target="../media/image92.emf"/></Relationships>
</file>

<file path=ppt/slides/_rels/slide23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4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hyperlink" Target="http://nlp.cs.berkeley.edu/tutorials/variational-tutorial-slides.pdf" TargetMode="External"/></Relationships>
</file>

<file path=ppt/slides/_rels/slide24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9.emf"/><Relationship Id="rId3" Type="http://schemas.openxmlformats.org/officeDocument/2006/relationships/image" Target="../media/image34.emf"/></Relationships>
</file>

<file path=ppt/slides/_rels/slide24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4.emf"/><Relationship Id="rId3" Type="http://schemas.openxmlformats.org/officeDocument/2006/relationships/image" Target="../media/image29.emf"/></Relationships>
</file>

<file path=ppt/slides/_rels/slide245.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24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4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19.xml"/></Relationships>
</file>

<file path=ppt/slides/_rels/slide25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8.png"/><Relationship Id="rId3" Type="http://schemas.openxmlformats.org/officeDocument/2006/relationships/image" Target="../media/image9.png"/></Relationships>
</file>

<file path=ppt/slides/_rels/slide25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2.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3.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4.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5.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257.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34.emf"/><Relationship Id="rId3" Type="http://schemas.openxmlformats.org/officeDocument/2006/relationships/image" Target="../media/image29.emf"/></Relationships>
</file>

<file path=ppt/slides/_rels/slide25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29.emf"/></Relationships>
</file>

<file path=ppt/slides/_rels/slide259.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34.emf"/></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0.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34.emf"/><Relationship Id="rId3" Type="http://schemas.openxmlformats.org/officeDocument/2006/relationships/image" Target="../media/image29.emf"/></Relationships>
</file>

<file path=ppt/slides/_rels/slide2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0.xml"/></Relationships>
</file>

<file path=ppt/slides/_rels/slide27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4.xml"/></Relationships>
</file>

<file path=ppt/slides/_rels/slide27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5.xml"/></Relationships>
</file>

<file path=ppt/slides/_rels/slide27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7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76.xml.rels><?xml version="1.0" encoding="UTF-8" standalone="yes"?>
<Relationships xmlns="http://schemas.openxmlformats.org/package/2006/relationships"><Relationship Id="rId3" Type="http://schemas.openxmlformats.org/officeDocument/2006/relationships/image" Target="../media/image97.jpeg"/><Relationship Id="rId4" Type="http://schemas.openxmlformats.org/officeDocument/2006/relationships/image" Target="../media/image98.jpeg"/><Relationship Id="rId1" Type="http://schemas.openxmlformats.org/officeDocument/2006/relationships/slideLayout" Target="../slideLayouts/slideLayout7.xml"/><Relationship Id="rId2" Type="http://schemas.openxmlformats.org/officeDocument/2006/relationships/image" Target="../media/image96.jpeg"/></Relationships>
</file>

<file path=ppt/slides/_rels/slide27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97.jpeg"/></Relationships>
</file>

<file path=ppt/slides/_rels/slide27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98.jpeg"/></Relationships>
</file>

<file path=ppt/slides/_rels/slide2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1.xml"/></Relationships>
</file>

<file path=ppt/slides/_rels/slide2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2.xml"/></Relationships>
</file>

<file path=ppt/slides/_rels/slide29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6.xml"/></Relationships>
</file>

<file path=ppt/slides/_rels/slide291.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image" Target="../media/image99.emf"/></Relationships>
</file>

<file path=ppt/slides/_rels/slide29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00.png"/></Relationships>
</file>

<file path=ppt/slides/_rels/slide29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29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8.emf"/></Relationships>
</file>

<file path=ppt/slides/_rels/slide29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8.emf"/></Relationships>
</file>

<file path=ppt/slides/_rels/slide29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8.emf"/></Relationships>
</file>

<file path=ppt/slides/_rels/slide29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8.emf"/></Relationships>
</file>

<file path=ppt/slides/_rels/slide29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9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3.xml"/></Relationships>
</file>

<file path=ppt/slides/_rels/slide30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6.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0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01.jpeg"/></Relationships>
</file>

<file path=ppt/slides/_rels/slide30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4.xml"/></Relationships>
</file>

<file path=ppt/slides/_rels/slide310.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31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31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image" Target="../media/image101.jpeg"/></Relationships>
</file>

<file path=ppt/slides/_rels/slide31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67.xml"/><Relationship Id="rId3" Type="http://schemas.openxmlformats.org/officeDocument/2006/relationships/image" Target="../media/image101.jpeg"/></Relationships>
</file>

<file path=ppt/slides/_rels/slide314.xml.rels><?xml version="1.0" encoding="UTF-8" standalone="yes"?>
<Relationships xmlns="http://schemas.openxmlformats.org/package/2006/relationships"><Relationship Id="rId3" Type="http://schemas.openxmlformats.org/officeDocument/2006/relationships/image" Target="../media/image102.png"/><Relationship Id="rId4" Type="http://schemas.openxmlformats.org/officeDocument/2006/relationships/image" Target="../media/image103.png"/><Relationship Id="rId5" Type="http://schemas.openxmlformats.org/officeDocument/2006/relationships/image" Target="../media/image104.png"/><Relationship Id="rId6" Type="http://schemas.openxmlformats.org/officeDocument/2006/relationships/image" Target="../media/image105.png"/><Relationship Id="rId1" Type="http://schemas.openxmlformats.org/officeDocument/2006/relationships/slideLayout" Target="../slideLayouts/slideLayout2.xml"/><Relationship Id="rId2" Type="http://schemas.openxmlformats.org/officeDocument/2006/relationships/notesSlide" Target="../notesSlides/notesSlide68.xml"/></Relationships>
</file>

<file path=ppt/slides/_rels/slide315.xml.rels><?xml version="1.0" encoding="UTF-8" standalone="yes"?>
<Relationships xmlns="http://schemas.openxmlformats.org/package/2006/relationships"><Relationship Id="rId3" Type="http://schemas.openxmlformats.org/officeDocument/2006/relationships/image" Target="../media/image105.png"/><Relationship Id="rId4" Type="http://schemas.openxmlformats.org/officeDocument/2006/relationships/image" Target="../media/image102.png"/><Relationship Id="rId5" Type="http://schemas.openxmlformats.org/officeDocument/2006/relationships/image" Target="../media/image104.png"/><Relationship Id="rId1" Type="http://schemas.openxmlformats.org/officeDocument/2006/relationships/slideLayout" Target="../slideLayouts/slideLayout2.xml"/><Relationship Id="rId2" Type="http://schemas.openxmlformats.org/officeDocument/2006/relationships/notesSlide" Target="../notesSlides/notesSlide69.xml"/></Relationships>
</file>

<file path=ppt/slides/_rels/slide316.xml.rels><?xml version="1.0" encoding="UTF-8" standalone="yes"?>
<Relationships xmlns="http://schemas.openxmlformats.org/package/2006/relationships"><Relationship Id="rId3" Type="http://schemas.openxmlformats.org/officeDocument/2006/relationships/image" Target="../media/image102.png"/><Relationship Id="rId4" Type="http://schemas.openxmlformats.org/officeDocument/2006/relationships/image" Target="../media/image105.png"/><Relationship Id="rId1" Type="http://schemas.openxmlformats.org/officeDocument/2006/relationships/slideLayout" Target="../slideLayouts/slideLayout2.xml"/><Relationship Id="rId2" Type="http://schemas.openxmlformats.org/officeDocument/2006/relationships/notesSlide" Target="../notesSlides/notesSlide70.xml"/></Relationships>
</file>

<file path=ppt/slides/_rels/slide317.xml.rels><?xml version="1.0" encoding="UTF-8" standalone="yes"?>
<Relationships xmlns="http://schemas.openxmlformats.org/package/2006/relationships"><Relationship Id="rId3" Type="http://schemas.openxmlformats.org/officeDocument/2006/relationships/image" Target="../media/image102.png"/><Relationship Id="rId4" Type="http://schemas.openxmlformats.org/officeDocument/2006/relationships/image" Target="../media/image105.png"/><Relationship Id="rId1" Type="http://schemas.openxmlformats.org/officeDocument/2006/relationships/slideLayout" Target="../slideLayouts/slideLayout2.xml"/><Relationship Id="rId2" Type="http://schemas.openxmlformats.org/officeDocument/2006/relationships/notesSlide" Target="../notesSlides/notesSlide71.xml"/></Relationships>
</file>

<file path=ppt/slides/_rels/slide318.xml.rels><?xml version="1.0" encoding="UTF-8" standalone="yes"?>
<Relationships xmlns="http://schemas.openxmlformats.org/package/2006/relationships"><Relationship Id="rId3" Type="http://schemas.openxmlformats.org/officeDocument/2006/relationships/image" Target="../media/image102.png"/><Relationship Id="rId4" Type="http://schemas.openxmlformats.org/officeDocument/2006/relationships/image" Target="../media/image105.png"/><Relationship Id="rId5" Type="http://schemas.openxmlformats.org/officeDocument/2006/relationships/image" Target="../media/image106.jpg"/><Relationship Id="rId1" Type="http://schemas.openxmlformats.org/officeDocument/2006/relationships/slideLayout" Target="../slideLayouts/slideLayout2.xml"/><Relationship Id="rId2" Type="http://schemas.openxmlformats.org/officeDocument/2006/relationships/notesSlide" Target="../notesSlides/notesSlide72.xml"/></Relationships>
</file>

<file path=ppt/slides/_rels/slide31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107.png"/></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5.xml"/></Relationships>
</file>

<file path=ppt/slides/_rels/slide3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3.xml"/></Relationships>
</file>

<file path=ppt/slides/_rels/slide32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4.xml"/></Relationships>
</file>

<file path=ppt/slides/_rels/slide32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75.xml"/></Relationships>
</file>

<file path=ppt/slides/_rels/slide324.xml.rels><?xml version="1.0" encoding="UTF-8" standalone="yes"?>
<Relationships xmlns="http://schemas.openxmlformats.org/package/2006/relationships"><Relationship Id="rId3" Type="http://schemas.openxmlformats.org/officeDocument/2006/relationships/image" Target="../media/image109.emf"/><Relationship Id="rId4" Type="http://schemas.openxmlformats.org/officeDocument/2006/relationships/image" Target="../media/image110.png"/><Relationship Id="rId5" Type="http://schemas.openxmlformats.org/officeDocument/2006/relationships/image" Target="../media/image111.png"/><Relationship Id="rId6" Type="http://schemas.openxmlformats.org/officeDocument/2006/relationships/image" Target="../media/image112.png"/><Relationship Id="rId1" Type="http://schemas.openxmlformats.org/officeDocument/2006/relationships/slideLayout" Target="../slideLayouts/slideLayout6.xml"/><Relationship Id="rId2" Type="http://schemas.openxmlformats.org/officeDocument/2006/relationships/image" Target="../media/image108.png"/></Relationships>
</file>

<file path=ppt/slides/_rels/slide32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09.emf"/></Relationships>
</file>

<file path=ppt/slides/_rels/slide326.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09.emf"/></Relationships>
</file>

<file path=ppt/slides/_rels/slide327.xml.rels><?xml version="1.0" encoding="UTF-8" standalone="yes"?>
<Relationships xmlns="http://schemas.openxmlformats.org/package/2006/relationships"><Relationship Id="rId3" Type="http://schemas.openxmlformats.org/officeDocument/2006/relationships/image" Target="../media/image109.emf"/><Relationship Id="rId4" Type="http://schemas.openxmlformats.org/officeDocument/2006/relationships/image" Target="../media/image113.emf"/><Relationship Id="rId5" Type="http://schemas.openxmlformats.org/officeDocument/2006/relationships/image" Target="../media/image114.emf"/><Relationship Id="rId6" Type="http://schemas.openxmlformats.org/officeDocument/2006/relationships/image" Target="../media/image115.emf"/><Relationship Id="rId1" Type="http://schemas.openxmlformats.org/officeDocument/2006/relationships/slideLayout" Target="../slideLayouts/slideLayout6.xml"/><Relationship Id="rId2" Type="http://schemas.openxmlformats.org/officeDocument/2006/relationships/notesSlide" Target="../notesSlides/notesSlide76.xml"/></Relationships>
</file>

<file path=ppt/slides/_rels/slide328.xml.rels><?xml version="1.0" encoding="UTF-8" standalone="yes"?>
<Relationships xmlns="http://schemas.openxmlformats.org/package/2006/relationships"><Relationship Id="rId3" Type="http://schemas.openxmlformats.org/officeDocument/2006/relationships/image" Target="../media/image109.emf"/><Relationship Id="rId4" Type="http://schemas.openxmlformats.org/officeDocument/2006/relationships/image" Target="../media/image113.emf"/><Relationship Id="rId5" Type="http://schemas.openxmlformats.org/officeDocument/2006/relationships/image" Target="../media/image114.emf"/><Relationship Id="rId6" Type="http://schemas.openxmlformats.org/officeDocument/2006/relationships/image" Target="../media/image116.emf"/><Relationship Id="rId1" Type="http://schemas.openxmlformats.org/officeDocument/2006/relationships/slideLayout" Target="../slideLayouts/slideLayout6.xml"/><Relationship Id="rId2" Type="http://schemas.openxmlformats.org/officeDocument/2006/relationships/notesSlide" Target="../notesSlides/notesSlide77.xml"/></Relationships>
</file>

<file path=ppt/slides/_rels/slide329.xml.rels><?xml version="1.0" encoding="UTF-8" standalone="yes"?>
<Relationships xmlns="http://schemas.openxmlformats.org/package/2006/relationships"><Relationship Id="rId3" Type="http://schemas.openxmlformats.org/officeDocument/2006/relationships/image" Target="../media/image109.emf"/><Relationship Id="rId4" Type="http://schemas.openxmlformats.org/officeDocument/2006/relationships/image" Target="../media/image113.emf"/><Relationship Id="rId5" Type="http://schemas.openxmlformats.org/officeDocument/2006/relationships/image" Target="../media/image114.emf"/><Relationship Id="rId6" Type="http://schemas.openxmlformats.org/officeDocument/2006/relationships/image" Target="../media/image58.emf"/><Relationship Id="rId1" Type="http://schemas.openxmlformats.org/officeDocument/2006/relationships/slideLayout" Target="../slideLayouts/slideLayout6.xml"/><Relationship Id="rId2" Type="http://schemas.openxmlformats.org/officeDocument/2006/relationships/notesSlide" Target="../notesSlides/notesSlide78.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6.xml"/></Relationships>
</file>

<file path=ppt/slides/_rels/slide330.xml.rels><?xml version="1.0" encoding="UTF-8" standalone="yes"?>
<Relationships xmlns="http://schemas.openxmlformats.org/package/2006/relationships"><Relationship Id="rId3" Type="http://schemas.openxmlformats.org/officeDocument/2006/relationships/image" Target="../media/image117.emf"/><Relationship Id="rId4" Type="http://schemas.openxmlformats.org/officeDocument/2006/relationships/image" Target="../media/image118.emf"/><Relationship Id="rId1" Type="http://schemas.openxmlformats.org/officeDocument/2006/relationships/slideLayout" Target="../slideLayouts/slideLayout6.xml"/><Relationship Id="rId2" Type="http://schemas.openxmlformats.org/officeDocument/2006/relationships/notesSlide" Target="../notesSlides/notesSlide79.xml"/></Relationships>
</file>

<file path=ppt/slides/_rels/slide331.xml.rels><?xml version="1.0" encoding="UTF-8" standalone="yes"?>
<Relationships xmlns="http://schemas.openxmlformats.org/package/2006/relationships"><Relationship Id="rId3" Type="http://schemas.openxmlformats.org/officeDocument/2006/relationships/image" Target="../media/image117.emf"/><Relationship Id="rId4" Type="http://schemas.openxmlformats.org/officeDocument/2006/relationships/image" Target="../media/image118.emf"/><Relationship Id="rId5" Type="http://schemas.openxmlformats.org/officeDocument/2006/relationships/image" Target="../media/image119.emf"/><Relationship Id="rId1" Type="http://schemas.openxmlformats.org/officeDocument/2006/relationships/slideLayout" Target="../slideLayouts/slideLayout6.xml"/><Relationship Id="rId2" Type="http://schemas.openxmlformats.org/officeDocument/2006/relationships/notesSlide" Target="../notesSlides/notesSlide80.xml"/></Relationships>
</file>

<file path=ppt/slides/_rels/slide332.xml.rels><?xml version="1.0" encoding="UTF-8" standalone="yes"?>
<Relationships xmlns="http://schemas.openxmlformats.org/package/2006/relationships"><Relationship Id="rId3" Type="http://schemas.openxmlformats.org/officeDocument/2006/relationships/image" Target="../media/image118.emf"/><Relationship Id="rId4" Type="http://schemas.openxmlformats.org/officeDocument/2006/relationships/image" Target="../media/image119.emf"/><Relationship Id="rId5" Type="http://schemas.openxmlformats.org/officeDocument/2006/relationships/image" Target="../media/image120.png"/><Relationship Id="rId6" Type="http://schemas.openxmlformats.org/officeDocument/2006/relationships/image" Target="../media/image121.png"/><Relationship Id="rId7" Type="http://schemas.openxmlformats.org/officeDocument/2006/relationships/image" Target="../media/image122.png"/><Relationship Id="rId8" Type="http://schemas.openxmlformats.org/officeDocument/2006/relationships/image" Target="../media/image123.png"/><Relationship Id="rId9" Type="http://schemas.openxmlformats.org/officeDocument/2006/relationships/image" Target="../media/image124.png"/><Relationship Id="rId1" Type="http://schemas.openxmlformats.org/officeDocument/2006/relationships/slideLayout" Target="../slideLayouts/slideLayout6.xml"/><Relationship Id="rId2" Type="http://schemas.openxmlformats.org/officeDocument/2006/relationships/notesSlide" Target="../notesSlides/notesSlide81.xml"/></Relationships>
</file>

<file path=ppt/slides/_rels/slide333.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2.xml"/></Relationships>
</file>

<file path=ppt/slides/_rels/slide334.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25.emf"/></Relationships>
</file>

<file path=ppt/slides/_rels/slide33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3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26.emf"/></Relationships>
</file>

<file path=ppt/slides/_rels/slide337.xml.rels><?xml version="1.0" encoding="UTF-8" standalone="yes"?>
<Relationships xmlns="http://schemas.openxmlformats.org/package/2006/relationships"><Relationship Id="rId3" Type="http://schemas.openxmlformats.org/officeDocument/2006/relationships/image" Target="../media/image126.emf"/><Relationship Id="rId4" Type="http://schemas.openxmlformats.org/officeDocument/2006/relationships/image" Target="../media/image127.emf"/><Relationship Id="rId5" Type="http://schemas.openxmlformats.org/officeDocument/2006/relationships/image" Target="../media/image128.emf"/><Relationship Id="rId1" Type="http://schemas.openxmlformats.org/officeDocument/2006/relationships/slideLayout" Target="../slideLayouts/slideLayout2.xml"/><Relationship Id="rId2" Type="http://schemas.openxmlformats.org/officeDocument/2006/relationships/image" Target="../media/image4.jpeg"/></Relationships>
</file>

<file path=ppt/slides/_rels/slide338.xml.rels><?xml version="1.0" encoding="UTF-8" standalone="yes"?>
<Relationships xmlns="http://schemas.openxmlformats.org/package/2006/relationships"><Relationship Id="rId3" Type="http://schemas.openxmlformats.org/officeDocument/2006/relationships/image" Target="../media/image126.emf"/><Relationship Id="rId4" Type="http://schemas.openxmlformats.org/officeDocument/2006/relationships/image" Target="../media/image127.emf"/><Relationship Id="rId5" Type="http://schemas.openxmlformats.org/officeDocument/2006/relationships/image" Target="../media/image128.emf"/><Relationship Id="rId1" Type="http://schemas.openxmlformats.org/officeDocument/2006/relationships/slideLayout" Target="../slideLayouts/slideLayout2.xml"/><Relationship Id="rId2" Type="http://schemas.openxmlformats.org/officeDocument/2006/relationships/image" Target="../media/image4.jpeg"/></Relationships>
</file>

<file path=ppt/slides/_rels/slide33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0.xml.rels><?xml version="1.0" encoding="UTF-8" standalone="yes"?>
<Relationships xmlns="http://schemas.openxmlformats.org/package/2006/relationships"><Relationship Id="rId3" Type="http://schemas.openxmlformats.org/officeDocument/2006/relationships/image" Target="../media/image130.emf"/><Relationship Id="rId4" Type="http://schemas.openxmlformats.org/officeDocument/2006/relationships/image" Target="../media/image131.emf"/><Relationship Id="rId5" Type="http://schemas.openxmlformats.org/officeDocument/2006/relationships/image" Target="../media/image125.emf"/><Relationship Id="rId1" Type="http://schemas.openxmlformats.org/officeDocument/2006/relationships/slideLayout" Target="../slideLayouts/slideLayout2.xml"/><Relationship Id="rId2" Type="http://schemas.openxmlformats.org/officeDocument/2006/relationships/image" Target="../media/image129.emf"/></Relationships>
</file>

<file path=ppt/slides/_rels/slide341.xml.rels><?xml version="1.0" encoding="UTF-8" standalone="yes"?>
<Relationships xmlns="http://schemas.openxmlformats.org/package/2006/relationships"><Relationship Id="rId3" Type="http://schemas.openxmlformats.org/officeDocument/2006/relationships/image" Target="../media/image130.emf"/><Relationship Id="rId4" Type="http://schemas.openxmlformats.org/officeDocument/2006/relationships/image" Target="../media/image132.emf"/><Relationship Id="rId5" Type="http://schemas.openxmlformats.org/officeDocument/2006/relationships/image" Target="../media/image129.emf"/><Relationship Id="rId1" Type="http://schemas.openxmlformats.org/officeDocument/2006/relationships/slideLayout" Target="../slideLayouts/slideLayout2.xml"/><Relationship Id="rId2" Type="http://schemas.openxmlformats.org/officeDocument/2006/relationships/image" Target="../media/image131.emf"/></Relationships>
</file>

<file path=ppt/slides/_rels/slide34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45.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notesSlide" Target="../notesSlides/notesSlide83.xml"/></Relationships>
</file>

<file path=ppt/slides/_rels/slide346.xml.rels><?xml version="1.0" encoding="UTF-8" standalone="yes"?>
<Relationships xmlns="http://schemas.openxmlformats.org/package/2006/relationships"><Relationship Id="rId3" Type="http://schemas.openxmlformats.org/officeDocument/2006/relationships/image" Target="../media/image133.emf"/><Relationship Id="rId4" Type="http://schemas.openxmlformats.org/officeDocument/2006/relationships/image" Target="../media/image134.emf"/><Relationship Id="rId5" Type="http://schemas.openxmlformats.org/officeDocument/2006/relationships/image" Target="../media/image135.emf"/><Relationship Id="rId6" Type="http://schemas.openxmlformats.org/officeDocument/2006/relationships/image" Target="../media/image109.emf"/><Relationship Id="rId7" Type="http://schemas.openxmlformats.org/officeDocument/2006/relationships/image" Target="../media/image113.emf"/><Relationship Id="rId8" Type="http://schemas.openxmlformats.org/officeDocument/2006/relationships/image" Target="../media/image114.emf"/><Relationship Id="rId1" Type="http://schemas.openxmlformats.org/officeDocument/2006/relationships/slideLayout" Target="../slideLayouts/slideLayout12.xml"/><Relationship Id="rId2" Type="http://schemas.openxmlformats.org/officeDocument/2006/relationships/notesSlide" Target="../notesSlides/notesSlide84.xml"/></Relationships>
</file>

<file path=ppt/slides/_rels/slide347.xml.rels><?xml version="1.0" encoding="UTF-8" standalone="yes"?>
<Relationships xmlns="http://schemas.openxmlformats.org/package/2006/relationships"><Relationship Id="rId3" Type="http://schemas.openxmlformats.org/officeDocument/2006/relationships/image" Target="../media/image133.emf"/><Relationship Id="rId4" Type="http://schemas.openxmlformats.org/officeDocument/2006/relationships/image" Target="../media/image134.emf"/><Relationship Id="rId5" Type="http://schemas.openxmlformats.org/officeDocument/2006/relationships/image" Target="../media/image135.emf"/><Relationship Id="rId6" Type="http://schemas.openxmlformats.org/officeDocument/2006/relationships/image" Target="../media/image136.emf"/><Relationship Id="rId7" Type="http://schemas.openxmlformats.org/officeDocument/2006/relationships/image" Target="../media/image137.emf"/><Relationship Id="rId1" Type="http://schemas.openxmlformats.org/officeDocument/2006/relationships/slideLayout" Target="../slideLayouts/slideLayout13.xml"/><Relationship Id="rId2" Type="http://schemas.openxmlformats.org/officeDocument/2006/relationships/notesSlide" Target="../notesSlides/notesSlide85.xml"/></Relationships>
</file>

<file path=ppt/slides/_rels/slide348.xml.rels><?xml version="1.0" encoding="UTF-8" standalone="yes"?>
<Relationships xmlns="http://schemas.openxmlformats.org/package/2006/relationships"><Relationship Id="rId3" Type="http://schemas.openxmlformats.org/officeDocument/2006/relationships/image" Target="../media/image133.emf"/><Relationship Id="rId4" Type="http://schemas.openxmlformats.org/officeDocument/2006/relationships/image" Target="../media/image134.emf"/><Relationship Id="rId5" Type="http://schemas.openxmlformats.org/officeDocument/2006/relationships/image" Target="../media/image135.emf"/><Relationship Id="rId6" Type="http://schemas.openxmlformats.org/officeDocument/2006/relationships/image" Target="../media/image136.emf"/><Relationship Id="rId7" Type="http://schemas.openxmlformats.org/officeDocument/2006/relationships/image" Target="../media/image137.emf"/><Relationship Id="rId1" Type="http://schemas.openxmlformats.org/officeDocument/2006/relationships/slideLayout" Target="../slideLayouts/slideLayout14.xml"/><Relationship Id="rId2" Type="http://schemas.openxmlformats.org/officeDocument/2006/relationships/notesSlide" Target="../notesSlides/notesSlide86.xml"/></Relationships>
</file>

<file path=ppt/slides/_rels/slide349.xml.rels><?xml version="1.0" encoding="UTF-8" standalone="yes"?>
<Relationships xmlns="http://schemas.openxmlformats.org/package/2006/relationships"><Relationship Id="rId3" Type="http://schemas.openxmlformats.org/officeDocument/2006/relationships/image" Target="../media/image130.emf"/><Relationship Id="rId4" Type="http://schemas.openxmlformats.org/officeDocument/2006/relationships/image" Target="../media/image132.emf"/><Relationship Id="rId5" Type="http://schemas.openxmlformats.org/officeDocument/2006/relationships/image" Target="../media/image129.emf"/><Relationship Id="rId1" Type="http://schemas.openxmlformats.org/officeDocument/2006/relationships/slideLayout" Target="../slideLayouts/slideLayout2.xml"/><Relationship Id="rId2" Type="http://schemas.openxmlformats.org/officeDocument/2006/relationships/image" Target="../media/image131.emf"/></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7.xml"/></Relationships>
</file>

<file path=ppt/slides/_rels/slide35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29.emf"/><Relationship Id="rId3" Type="http://schemas.openxmlformats.org/officeDocument/2006/relationships/image" Target="../media/image138.emf"/></Relationships>
</file>

<file path=ppt/slides/_rels/slide351.xml.rels><?xml version="1.0" encoding="UTF-8" standalone="yes"?>
<Relationships xmlns="http://schemas.openxmlformats.org/package/2006/relationships"><Relationship Id="rId3" Type="http://schemas.openxmlformats.org/officeDocument/2006/relationships/image" Target="../media/image140.png"/><Relationship Id="rId4" Type="http://schemas.openxmlformats.org/officeDocument/2006/relationships/image" Target="../media/image141.png"/><Relationship Id="rId5" Type="http://schemas.openxmlformats.org/officeDocument/2006/relationships/image" Target="../media/image142.png"/><Relationship Id="rId6" Type="http://schemas.openxmlformats.org/officeDocument/2006/relationships/image" Target="../media/image143.png"/><Relationship Id="rId7" Type="http://schemas.openxmlformats.org/officeDocument/2006/relationships/image" Target="../media/image144.png"/><Relationship Id="rId1" Type="http://schemas.openxmlformats.org/officeDocument/2006/relationships/slideLayout" Target="../slideLayouts/slideLayout6.xml"/><Relationship Id="rId2" Type="http://schemas.openxmlformats.org/officeDocument/2006/relationships/image" Target="../media/image139.png"/></Relationships>
</file>

<file path=ppt/slides/_rels/slide352.xml.rels><?xml version="1.0" encoding="UTF-8" standalone="yes"?>
<Relationships xmlns="http://schemas.openxmlformats.org/package/2006/relationships"><Relationship Id="rId3" Type="http://schemas.openxmlformats.org/officeDocument/2006/relationships/image" Target="../media/image140.png"/><Relationship Id="rId4" Type="http://schemas.openxmlformats.org/officeDocument/2006/relationships/image" Target="../media/image141.png"/><Relationship Id="rId5" Type="http://schemas.openxmlformats.org/officeDocument/2006/relationships/image" Target="../media/image142.png"/><Relationship Id="rId6" Type="http://schemas.openxmlformats.org/officeDocument/2006/relationships/image" Target="../media/image143.png"/><Relationship Id="rId7" Type="http://schemas.openxmlformats.org/officeDocument/2006/relationships/image" Target="../media/image144.png"/><Relationship Id="rId1" Type="http://schemas.openxmlformats.org/officeDocument/2006/relationships/slideLayout" Target="../slideLayouts/slideLayout6.xml"/><Relationship Id="rId2" Type="http://schemas.openxmlformats.org/officeDocument/2006/relationships/image" Target="../media/image139.png"/></Relationships>
</file>

<file path=ppt/slides/_rels/slide353.xml.rels><?xml version="1.0" encoding="UTF-8" standalone="yes"?>
<Relationships xmlns="http://schemas.openxmlformats.org/package/2006/relationships"><Relationship Id="rId3" Type="http://schemas.openxmlformats.org/officeDocument/2006/relationships/image" Target="../media/image140.png"/><Relationship Id="rId4" Type="http://schemas.openxmlformats.org/officeDocument/2006/relationships/image" Target="../media/image141.png"/><Relationship Id="rId5" Type="http://schemas.openxmlformats.org/officeDocument/2006/relationships/image" Target="../media/image142.png"/><Relationship Id="rId6" Type="http://schemas.openxmlformats.org/officeDocument/2006/relationships/image" Target="../media/image143.png"/><Relationship Id="rId7" Type="http://schemas.openxmlformats.org/officeDocument/2006/relationships/image" Target="../media/image144.png"/><Relationship Id="rId1" Type="http://schemas.openxmlformats.org/officeDocument/2006/relationships/slideLayout" Target="../slideLayouts/slideLayout6.xml"/><Relationship Id="rId2" Type="http://schemas.openxmlformats.org/officeDocument/2006/relationships/image" Target="../media/image139.png"/></Relationships>
</file>

<file path=ppt/slides/_rels/slide354.xml.rels><?xml version="1.0" encoding="UTF-8" standalone="yes"?>
<Relationships xmlns="http://schemas.openxmlformats.org/package/2006/relationships"><Relationship Id="rId3" Type="http://schemas.openxmlformats.org/officeDocument/2006/relationships/image" Target="../media/image140.png"/><Relationship Id="rId4" Type="http://schemas.openxmlformats.org/officeDocument/2006/relationships/image" Target="../media/image141.png"/><Relationship Id="rId5" Type="http://schemas.openxmlformats.org/officeDocument/2006/relationships/image" Target="../media/image142.png"/><Relationship Id="rId6" Type="http://schemas.openxmlformats.org/officeDocument/2006/relationships/image" Target="../media/image143.png"/><Relationship Id="rId7" Type="http://schemas.openxmlformats.org/officeDocument/2006/relationships/image" Target="../media/image144.png"/><Relationship Id="rId1" Type="http://schemas.openxmlformats.org/officeDocument/2006/relationships/slideLayout" Target="../slideLayouts/slideLayout6.xml"/><Relationship Id="rId2" Type="http://schemas.openxmlformats.org/officeDocument/2006/relationships/image" Target="../media/image139.png"/></Relationships>
</file>

<file path=ppt/slides/_rels/slide355.xml.rels><?xml version="1.0" encoding="UTF-8" standalone="yes"?>
<Relationships xmlns="http://schemas.openxmlformats.org/package/2006/relationships"><Relationship Id="rId3" Type="http://schemas.openxmlformats.org/officeDocument/2006/relationships/image" Target="../media/image140.png"/><Relationship Id="rId4" Type="http://schemas.openxmlformats.org/officeDocument/2006/relationships/image" Target="../media/image141.png"/><Relationship Id="rId5" Type="http://schemas.openxmlformats.org/officeDocument/2006/relationships/image" Target="../media/image142.png"/><Relationship Id="rId6" Type="http://schemas.openxmlformats.org/officeDocument/2006/relationships/image" Target="../media/image143.png"/><Relationship Id="rId7" Type="http://schemas.openxmlformats.org/officeDocument/2006/relationships/image" Target="../media/image144.png"/><Relationship Id="rId1" Type="http://schemas.openxmlformats.org/officeDocument/2006/relationships/slideLayout" Target="../slideLayouts/slideLayout6.xml"/><Relationship Id="rId2" Type="http://schemas.openxmlformats.org/officeDocument/2006/relationships/image" Target="../media/image139.png"/></Relationships>
</file>

<file path=ppt/slides/_rels/slide356.xml.rels><?xml version="1.0" encoding="UTF-8" standalone="yes"?>
<Relationships xmlns="http://schemas.openxmlformats.org/package/2006/relationships"><Relationship Id="rId3" Type="http://schemas.openxmlformats.org/officeDocument/2006/relationships/image" Target="../media/image140.png"/><Relationship Id="rId4" Type="http://schemas.openxmlformats.org/officeDocument/2006/relationships/image" Target="../media/image141.png"/><Relationship Id="rId5" Type="http://schemas.openxmlformats.org/officeDocument/2006/relationships/image" Target="../media/image142.png"/><Relationship Id="rId6" Type="http://schemas.openxmlformats.org/officeDocument/2006/relationships/image" Target="../media/image143.png"/><Relationship Id="rId7" Type="http://schemas.openxmlformats.org/officeDocument/2006/relationships/image" Target="../media/image144.png"/><Relationship Id="rId1" Type="http://schemas.openxmlformats.org/officeDocument/2006/relationships/slideLayout" Target="../slideLayouts/slideLayout6.xml"/><Relationship Id="rId2" Type="http://schemas.openxmlformats.org/officeDocument/2006/relationships/image" Target="../media/image139.png"/></Relationships>
</file>

<file path=ppt/slides/_rels/slide357.xml.rels><?xml version="1.0" encoding="UTF-8" standalone="yes"?>
<Relationships xmlns="http://schemas.openxmlformats.org/package/2006/relationships"><Relationship Id="rId3" Type="http://schemas.openxmlformats.org/officeDocument/2006/relationships/image" Target="../media/image140.png"/><Relationship Id="rId4" Type="http://schemas.openxmlformats.org/officeDocument/2006/relationships/image" Target="../media/image141.png"/><Relationship Id="rId5" Type="http://schemas.openxmlformats.org/officeDocument/2006/relationships/image" Target="../media/image142.png"/><Relationship Id="rId6" Type="http://schemas.openxmlformats.org/officeDocument/2006/relationships/image" Target="../media/image143.png"/><Relationship Id="rId7" Type="http://schemas.openxmlformats.org/officeDocument/2006/relationships/image" Target="../media/image144.png"/><Relationship Id="rId1" Type="http://schemas.openxmlformats.org/officeDocument/2006/relationships/slideLayout" Target="../slideLayouts/slideLayout6.xml"/><Relationship Id="rId2" Type="http://schemas.openxmlformats.org/officeDocument/2006/relationships/image" Target="../media/image139.png"/></Relationships>
</file>

<file path=ppt/slides/_rels/slide358.xml.rels><?xml version="1.0" encoding="UTF-8" standalone="yes"?>
<Relationships xmlns="http://schemas.openxmlformats.org/package/2006/relationships"><Relationship Id="rId3" Type="http://schemas.openxmlformats.org/officeDocument/2006/relationships/image" Target="../media/image140.png"/><Relationship Id="rId4" Type="http://schemas.openxmlformats.org/officeDocument/2006/relationships/image" Target="../media/image141.png"/><Relationship Id="rId5" Type="http://schemas.openxmlformats.org/officeDocument/2006/relationships/image" Target="../media/image142.png"/><Relationship Id="rId6" Type="http://schemas.openxmlformats.org/officeDocument/2006/relationships/image" Target="../media/image143.png"/><Relationship Id="rId7" Type="http://schemas.openxmlformats.org/officeDocument/2006/relationships/image" Target="../media/image144.png"/><Relationship Id="rId1" Type="http://schemas.openxmlformats.org/officeDocument/2006/relationships/slideLayout" Target="../slideLayouts/slideLayout6.xml"/><Relationship Id="rId2" Type="http://schemas.openxmlformats.org/officeDocument/2006/relationships/image" Target="../media/image139.png"/></Relationships>
</file>

<file path=ppt/slides/_rels/slide359.xml.rels><?xml version="1.0" encoding="UTF-8" standalone="yes"?>
<Relationships xmlns="http://schemas.openxmlformats.org/package/2006/relationships"><Relationship Id="rId3" Type="http://schemas.openxmlformats.org/officeDocument/2006/relationships/image" Target="../media/image140.png"/><Relationship Id="rId4" Type="http://schemas.openxmlformats.org/officeDocument/2006/relationships/image" Target="../media/image141.png"/><Relationship Id="rId5" Type="http://schemas.openxmlformats.org/officeDocument/2006/relationships/image" Target="../media/image142.png"/><Relationship Id="rId6" Type="http://schemas.openxmlformats.org/officeDocument/2006/relationships/image" Target="../media/image143.png"/><Relationship Id="rId7" Type="http://schemas.openxmlformats.org/officeDocument/2006/relationships/image" Target="../media/image144.png"/><Relationship Id="rId1" Type="http://schemas.openxmlformats.org/officeDocument/2006/relationships/slideLayout" Target="../slideLayouts/slideLayout6.xml"/><Relationship Id="rId2" Type="http://schemas.openxmlformats.org/officeDocument/2006/relationships/image" Target="../media/image139.png"/></Relationships>
</file>

<file path=ppt/slides/_rels/slide3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28.xml"/><Relationship Id="rId3" Type="http://schemas.openxmlformats.org/officeDocument/2006/relationships/image" Target="../media/image5.png"/></Relationships>
</file>

<file path=ppt/slides/_rels/slide360.xml.rels><?xml version="1.0" encoding="UTF-8" standalone="yes"?>
<Relationships xmlns="http://schemas.openxmlformats.org/package/2006/relationships"><Relationship Id="rId3" Type="http://schemas.openxmlformats.org/officeDocument/2006/relationships/image" Target="../media/image140.png"/><Relationship Id="rId4" Type="http://schemas.openxmlformats.org/officeDocument/2006/relationships/image" Target="../media/image141.png"/><Relationship Id="rId5" Type="http://schemas.openxmlformats.org/officeDocument/2006/relationships/image" Target="../media/image142.png"/><Relationship Id="rId6" Type="http://schemas.openxmlformats.org/officeDocument/2006/relationships/image" Target="../media/image143.png"/><Relationship Id="rId7" Type="http://schemas.openxmlformats.org/officeDocument/2006/relationships/image" Target="../media/image144.png"/><Relationship Id="rId1" Type="http://schemas.openxmlformats.org/officeDocument/2006/relationships/slideLayout" Target="../slideLayouts/slideLayout6.xml"/><Relationship Id="rId2" Type="http://schemas.openxmlformats.org/officeDocument/2006/relationships/image" Target="../media/image139.png"/></Relationships>
</file>

<file path=ppt/slides/_rels/slide36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62.xml.rels><?xml version="1.0" encoding="UTF-8" standalone="yes"?>
<Relationships xmlns="http://schemas.openxmlformats.org/package/2006/relationships"><Relationship Id="rId1" Type="http://schemas.openxmlformats.org/officeDocument/2006/relationships/slideLayout" Target="../slideLayouts/slideLayout4.xml"/><Relationship Id="rId2" Type="http://schemas.openxmlformats.org/officeDocument/2006/relationships/image" Target="../media/image145.png"/></Relationships>
</file>

<file path=ppt/slides/_rels/slide36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29.emf"/><Relationship Id="rId3" Type="http://schemas.openxmlformats.org/officeDocument/2006/relationships/image" Target="../media/image138.emf"/></Relationships>
</file>

<file path=ppt/slides/_rels/slide36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138.emf"/></Relationships>
</file>

<file path=ppt/slides/_rels/slide365.xml.rels><?xml version="1.0" encoding="UTF-8" standalone="yes"?>
<Relationships xmlns="http://schemas.openxmlformats.org/package/2006/relationships"><Relationship Id="rId3" Type="http://schemas.openxmlformats.org/officeDocument/2006/relationships/image" Target="../media/image131.emf"/><Relationship Id="rId4" Type="http://schemas.openxmlformats.org/officeDocument/2006/relationships/image" Target="../media/image132.emf"/><Relationship Id="rId1" Type="http://schemas.openxmlformats.org/officeDocument/2006/relationships/slideLayout" Target="../slideLayouts/slideLayout2.xml"/><Relationship Id="rId2" Type="http://schemas.openxmlformats.org/officeDocument/2006/relationships/image" Target="../media/image138.emf"/></Relationships>
</file>

<file path=ppt/slides/_rels/slide366.xml.rels><?xml version="1.0" encoding="UTF-8" standalone="yes"?>
<Relationships xmlns="http://schemas.openxmlformats.org/package/2006/relationships"><Relationship Id="rId3" Type="http://schemas.openxmlformats.org/officeDocument/2006/relationships/image" Target="../media/image119.emf"/><Relationship Id="rId4" Type="http://schemas.openxmlformats.org/officeDocument/2006/relationships/image" Target="../media/image138.emf"/><Relationship Id="rId1" Type="http://schemas.openxmlformats.org/officeDocument/2006/relationships/slideLayout" Target="../slideLayouts/slideLayout2.xml"/><Relationship Id="rId2" Type="http://schemas.openxmlformats.org/officeDocument/2006/relationships/image" Target="../media/image146.emf"/></Relationships>
</file>

<file path=ppt/slides/_rels/slide367.xml.rels><?xml version="1.0" encoding="UTF-8" standalone="yes"?>
<Relationships xmlns="http://schemas.openxmlformats.org/package/2006/relationships"><Relationship Id="rId3" Type="http://schemas.openxmlformats.org/officeDocument/2006/relationships/image" Target="../media/image132.emf"/><Relationship Id="rId4" Type="http://schemas.openxmlformats.org/officeDocument/2006/relationships/image" Target="../media/image147.emf"/><Relationship Id="rId1" Type="http://schemas.openxmlformats.org/officeDocument/2006/relationships/slideLayout" Target="../slideLayouts/slideLayout2.xml"/><Relationship Id="rId2" Type="http://schemas.openxmlformats.org/officeDocument/2006/relationships/image" Target="../media/image131.emf"/></Relationships>
</file>

<file path=ppt/slides/_rels/slide368.xml.rels><?xml version="1.0" encoding="UTF-8" standalone="yes"?>
<Relationships xmlns="http://schemas.openxmlformats.org/package/2006/relationships"><Relationship Id="rId1" Type="http://schemas.openxmlformats.org/officeDocument/2006/relationships/slideLayout" Target="../slideLayouts/slideLayout6.xml"/><Relationship Id="rId2" Type="http://schemas.openxmlformats.org/officeDocument/2006/relationships/image" Target="../media/image148.emf"/></Relationships>
</file>

<file path=ppt/slides/_rels/slide36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6.png"/><Relationship Id="rId3" Type="http://schemas.openxmlformats.org/officeDocument/2006/relationships/image" Target="../media/image7.png"/></Relationships>
</file>

<file path=ppt/slides/_rels/slide3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7.xml"/></Relationships>
</file>

<file path=ppt/slides/_rels/slide37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8.xml"/></Relationships>
</file>

<file path=ppt/slides/_rels/slide37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hyperlink" Target="http://www.cs.jhu.edu/~mrg/software/" TargetMode="External"/></Relationships>
</file>

<file path=ppt/slides/_rels/slide37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hyperlink" Target="https://sites.google.com/site/ermasoftware/" TargetMode="External"/></Relationships>
</file>

<file path=ppt/slides/_rels/slide375.xml.rels><?xml version="1.0" encoding="UTF-8" standalone="yes"?>
<Relationships xmlns="http://schemas.openxmlformats.org/package/2006/relationships"><Relationship Id="rId3" Type="http://schemas.openxmlformats.org/officeDocument/2006/relationships/hyperlink" Target="http://www.libdai.org" TargetMode="External"/><Relationship Id="rId4" Type="http://schemas.openxmlformats.org/officeDocument/2006/relationships/hyperlink" Target="http://hci.iwr.uni-heidelberg.de/opengm2/" TargetMode="External"/><Relationship Id="rId5" Type="http://schemas.openxmlformats.org/officeDocument/2006/relationships/hyperlink" Target="http://compbio.cs.huji.ac.il/FastInf/fastInf/FastInf_Homepage.html" TargetMode="External"/><Relationship Id="rId6" Type="http://schemas.openxmlformats.org/officeDocument/2006/relationships/hyperlink" Target="http://research.microsoft.com/en-us/um/cambridge/projects/infernet" TargetMode="External"/><Relationship Id="rId1" Type="http://schemas.openxmlformats.org/officeDocument/2006/relationships/slideLayout" Target="../slideLayouts/slideLayout2.xml"/><Relationship Id="rId2" Type="http://schemas.openxmlformats.org/officeDocument/2006/relationships/hyperlink" Target="http://factorie.cs.umass.edu/" TargetMode="External"/></Relationships>
</file>

<file path=ppt/slides/_rels/slide37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77.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8.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79.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8.png"/></Relationships>
</file>

<file path=ppt/slides/_rels/slide380.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1.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8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39.xml.rels><?xml version="1.0" encoding="UTF-8" standalone="yes"?>
<Relationships xmlns="http://schemas.openxmlformats.org/package/2006/relationships"><Relationship Id="rId3" Type="http://schemas.openxmlformats.org/officeDocument/2006/relationships/image" Target="../media/image9.png"/><Relationship Id="rId4" Type="http://schemas.openxmlformats.org/officeDocument/2006/relationships/image" Target="../media/image10.png"/><Relationship Id="rId1" Type="http://schemas.openxmlformats.org/officeDocument/2006/relationships/slideLayout" Target="../slideLayouts/slideLayout7.xml"/><Relationship Id="rId2" Type="http://schemas.openxmlformats.org/officeDocument/2006/relationships/notesSlide" Target="../notesSlides/notesSlide29.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4.xml"/></Relationships>
</file>

<file path=ppt/slides/_rels/slide40.xml.rels><?xml version="1.0" encoding="UTF-8" standalone="yes"?>
<Relationships xmlns="http://schemas.openxmlformats.org/package/2006/relationships"><Relationship Id="rId3" Type="http://schemas.openxmlformats.org/officeDocument/2006/relationships/image" Target="../media/image11.jpeg"/><Relationship Id="rId4" Type="http://schemas.openxmlformats.org/officeDocument/2006/relationships/image" Target="../media/image12.jpeg"/><Relationship Id="rId1" Type="http://schemas.openxmlformats.org/officeDocument/2006/relationships/slideLayout" Target="../slideLayouts/slideLayout2.xml"/><Relationship Id="rId2" Type="http://schemas.openxmlformats.org/officeDocument/2006/relationships/notesSlide" Target="../notesSlides/notesSlide30.xml"/></Relationships>
</file>

<file path=ppt/slides/_rels/slide41.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1.xml"/><Relationship Id="rId3" Type="http://schemas.openxmlformats.org/officeDocument/2006/relationships/image" Target="../media/image13.emf"/></Relationships>
</file>

<file path=ppt/slides/_rels/slide4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2.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3.xml"/><Relationship Id="rId3" Type="http://schemas.openxmlformats.org/officeDocument/2006/relationships/image" Target="../media/image14.png"/></Relationships>
</file>

<file path=ppt/slides/_rels/slide4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4.xml"/><Relationship Id="rId3" Type="http://schemas.openxmlformats.org/officeDocument/2006/relationships/image" Target="../media/image2.png"/></Relationships>
</file>

<file path=ppt/slides/_rels/slide45.xml.rels><?xml version="1.0" encoding="UTF-8" standalone="yes"?>
<Relationships xmlns="http://schemas.openxmlformats.org/package/2006/relationships"><Relationship Id="rId3" Type="http://schemas.openxmlformats.org/officeDocument/2006/relationships/image" Target="../media/image15.png"/><Relationship Id="rId4" Type="http://schemas.openxmlformats.org/officeDocument/2006/relationships/image" Target="../media/image16.png"/><Relationship Id="rId5" Type="http://schemas.openxmlformats.org/officeDocument/2006/relationships/image" Target="../media/image17.png"/><Relationship Id="rId6" Type="http://schemas.openxmlformats.org/officeDocument/2006/relationships/image" Target="../media/image18.png"/><Relationship Id="rId7" Type="http://schemas.openxmlformats.org/officeDocument/2006/relationships/image" Target="../media/image19.png"/><Relationship Id="rId8" Type="http://schemas.openxmlformats.org/officeDocument/2006/relationships/image" Target="../media/image20.png"/><Relationship Id="rId1" Type="http://schemas.openxmlformats.org/officeDocument/2006/relationships/slideLayout" Target="../slideLayouts/slideLayout2.xml"/><Relationship Id="rId2" Type="http://schemas.openxmlformats.org/officeDocument/2006/relationships/notesSlide" Target="../notesSlides/notesSlide35.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6.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7.xml"/></Relationships>
</file>

<file path=ppt/slides/_rels/slide49.xml.rels><?xml version="1.0" encoding="UTF-8" standalone="yes"?>
<Relationships xmlns="http://schemas.openxmlformats.org/package/2006/relationships"><Relationship Id="rId3" Type="http://schemas.openxmlformats.org/officeDocument/2006/relationships/image" Target="../media/image22.emf"/><Relationship Id="rId4" Type="http://schemas.openxmlformats.org/officeDocument/2006/relationships/image" Target="../media/image23.png"/><Relationship Id="rId5" Type="http://schemas.openxmlformats.org/officeDocument/2006/relationships/image" Target="../media/image24.png"/><Relationship Id="rId1" Type="http://schemas.openxmlformats.org/officeDocument/2006/relationships/slideLayout" Target="../slideLayouts/slideLayout7.xml"/><Relationship Id="rId2" Type="http://schemas.openxmlformats.org/officeDocument/2006/relationships/image" Target="../media/image21.emf"/></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22.emf"/></Relationships>
</file>

<file path=ppt/slides/_rels/slide5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38.xml"/></Relationships>
</file>

<file path=ppt/slides/_rels/slide52.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5.emf"/></Relationships>
</file>

<file path=ppt/slides/_rels/slide5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55.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39.xml"/></Relationships>
</file>

<file path=ppt/slides/_rels/slide5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0.xml"/><Relationship Id="rId3" Type="http://schemas.openxmlformats.org/officeDocument/2006/relationships/image" Target="../media/image26.png"/></Relationships>
</file>

<file path=ppt/slides/_rels/slide5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1.xml"/><Relationship Id="rId3" Type="http://schemas.openxmlformats.org/officeDocument/2006/relationships/image" Target="../media/image26.png"/></Relationships>
</file>

<file path=ppt/slides/_rels/slide5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2.xml"/><Relationship Id="rId3" Type="http://schemas.openxmlformats.org/officeDocument/2006/relationships/image" Target="../media/image26.png"/></Relationships>
</file>

<file path=ppt/slides/_rels/slide59.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3.xml"/><Relationship Id="rId3" Type="http://schemas.openxmlformats.org/officeDocument/2006/relationships/image" Target="../media/image27.png"/></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6.xml"/></Relationships>
</file>

<file path=ppt/slides/_rels/slide60.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4.xml"/><Relationship Id="rId3" Type="http://schemas.openxmlformats.org/officeDocument/2006/relationships/image" Target="../media/image27.png"/></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5.xml"/><Relationship Id="rId3" Type="http://schemas.openxmlformats.org/officeDocument/2006/relationships/image" Target="../media/image27.png"/></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6.xml"/><Relationship Id="rId3" Type="http://schemas.openxmlformats.org/officeDocument/2006/relationships/image" Target="../media/image27.png"/></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7.xml"/><Relationship Id="rId3" Type="http://schemas.openxmlformats.org/officeDocument/2006/relationships/image" Target="../media/image27.png"/></Relationships>
</file>

<file path=ppt/slides/_rels/slide6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28.emf"/></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29.emf"/></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image" Target="../media/image30.emf"/></Relationships>
</file>

<file path=ppt/slides/_rels/slide69.xml.rels><?xml version="1.0" encoding="UTF-8" standalone="yes"?>
<Relationships xmlns="http://schemas.openxmlformats.org/package/2006/relationships"><Relationship Id="rId3" Type="http://schemas.openxmlformats.org/officeDocument/2006/relationships/image" Target="../media/image30.emf"/><Relationship Id="rId4" Type="http://schemas.openxmlformats.org/officeDocument/2006/relationships/image" Target="../media/image32.png"/><Relationship Id="rId5" Type="http://schemas.openxmlformats.org/officeDocument/2006/relationships/image" Target="../media/image33.png"/><Relationship Id="rId1" Type="http://schemas.openxmlformats.org/officeDocument/2006/relationships/slideLayout" Target="../slideLayouts/slideLayout7.xml"/><Relationship Id="rId2" Type="http://schemas.openxmlformats.org/officeDocument/2006/relationships/image" Target="../media/image31.png"/></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7.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34.emf"/></Relationships>
</file>

<file path=ppt/slides/_rels/slide71.xml.rels><?xml version="1.0" encoding="UTF-8" standalone="yes"?>
<Relationships xmlns="http://schemas.openxmlformats.org/package/2006/relationships"><Relationship Id="rId3" Type="http://schemas.openxmlformats.org/officeDocument/2006/relationships/image" Target="../media/image34.emf"/><Relationship Id="rId4" Type="http://schemas.openxmlformats.org/officeDocument/2006/relationships/image" Target="../media/image31.png"/><Relationship Id="rId5" Type="http://schemas.openxmlformats.org/officeDocument/2006/relationships/image" Target="../media/image33.png"/><Relationship Id="rId1" Type="http://schemas.openxmlformats.org/officeDocument/2006/relationships/slideLayout" Target="../slideLayouts/slideLayout7.xml"/><Relationship Id="rId2" Type="http://schemas.openxmlformats.org/officeDocument/2006/relationships/image" Target="../media/image35.png"/></Relationships>
</file>

<file path=ppt/slides/_rels/slide72.xml.rels><?xml version="1.0" encoding="UTF-8" standalone="yes"?>
<Relationships xmlns="http://schemas.openxmlformats.org/package/2006/relationships"><Relationship Id="rId3" Type="http://schemas.openxmlformats.org/officeDocument/2006/relationships/image" Target="../media/image34.emf"/><Relationship Id="rId4" Type="http://schemas.openxmlformats.org/officeDocument/2006/relationships/image" Target="../media/image36.emf"/><Relationship Id="rId5" Type="http://schemas.openxmlformats.org/officeDocument/2006/relationships/image" Target="../media/image37.emf"/><Relationship Id="rId6" Type="http://schemas.openxmlformats.org/officeDocument/2006/relationships/image" Target="../media/image28.emf"/><Relationship Id="rId7" Type="http://schemas.openxmlformats.org/officeDocument/2006/relationships/image" Target="../media/image30.emf"/><Relationship Id="rId8" Type="http://schemas.openxmlformats.org/officeDocument/2006/relationships/image" Target="../media/image38.emf"/><Relationship Id="rId9" Type="http://schemas.openxmlformats.org/officeDocument/2006/relationships/image" Target="../media/image39.emf"/><Relationship Id="rId1" Type="http://schemas.openxmlformats.org/officeDocument/2006/relationships/slideLayout" Target="../slideLayouts/slideLayout2.xml"/><Relationship Id="rId2" Type="http://schemas.openxmlformats.org/officeDocument/2006/relationships/image" Target="../media/image29.emf"/></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8.emf"/><Relationship Id="rId3" Type="http://schemas.openxmlformats.org/officeDocument/2006/relationships/image" Target="../media/image30.emf"/></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image" Target="../media/image29.emf"/><Relationship Id="rId3" Type="http://schemas.openxmlformats.org/officeDocument/2006/relationships/image" Target="../media/image34.emf"/></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6.xml.rels><?xml version="1.0" encoding="UTF-8" standalone="yes"?>
<Relationships xmlns="http://schemas.openxmlformats.org/package/2006/relationships"><Relationship Id="rId1" Type="http://schemas.openxmlformats.org/officeDocument/2006/relationships/slideLayout" Target="../slideLayouts/slideLayout7.xml"/><Relationship Id="rId2" Type="http://schemas.openxmlformats.org/officeDocument/2006/relationships/notesSlide" Target="../notesSlides/notesSlide48.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8.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2.xml"/><Relationship Id="rId2" Type="http://schemas.openxmlformats.org/officeDocument/2006/relationships/notesSlide" Target="../notesSlides/notesSlide9.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95.xml.rels><?xml version="1.0" encoding="UTF-8" standalone="yes"?>
<Relationships xmlns="http://schemas.openxmlformats.org/package/2006/relationships"><Relationship Id="rId3" Type="http://schemas.openxmlformats.org/officeDocument/2006/relationships/image" Target="../media/image40.png"/><Relationship Id="rId4" Type="http://schemas.openxmlformats.org/officeDocument/2006/relationships/image" Target="../media/image38.emf"/><Relationship Id="rId1" Type="http://schemas.openxmlformats.org/officeDocument/2006/relationships/slideLayout" Target="../slideLayouts/slideLayout2.xml"/><Relationship Id="rId2" Type="http://schemas.openxmlformats.org/officeDocument/2006/relationships/notesSlide" Target="../notesSlides/notesSlide49.xml"/></Relationships>
</file>

<file path=ppt/slides/_rels/slide96.xml.rels><?xml version="1.0" encoding="UTF-8" standalone="yes"?>
<Relationships xmlns="http://schemas.openxmlformats.org/package/2006/relationships"><Relationship Id="rId3" Type="http://schemas.openxmlformats.org/officeDocument/2006/relationships/image" Target="../media/image40.png"/><Relationship Id="rId4" Type="http://schemas.openxmlformats.org/officeDocument/2006/relationships/image" Target="../media/image38.emf"/><Relationship Id="rId1" Type="http://schemas.openxmlformats.org/officeDocument/2006/relationships/slideLayout" Target="../slideLayouts/slideLayout7.xml"/><Relationship Id="rId2" Type="http://schemas.openxmlformats.org/officeDocument/2006/relationships/notesSlide" Target="../notesSlides/notesSlide50.xml"/></Relationships>
</file>

<file path=ppt/slides/_rels/slide97.xml.rels><?xml version="1.0" encoding="UTF-8" standalone="yes"?>
<Relationships xmlns="http://schemas.openxmlformats.org/package/2006/relationships"><Relationship Id="rId3" Type="http://schemas.openxmlformats.org/officeDocument/2006/relationships/image" Target="../media/image40.png"/><Relationship Id="rId4" Type="http://schemas.openxmlformats.org/officeDocument/2006/relationships/image" Target="../media/image38.emf"/><Relationship Id="rId1" Type="http://schemas.openxmlformats.org/officeDocument/2006/relationships/slideLayout" Target="../slideLayouts/slideLayout7.xml"/><Relationship Id="rId2" Type="http://schemas.openxmlformats.org/officeDocument/2006/relationships/notesSlide" Target="../notesSlides/notesSlide51.xml"/></Relationships>
</file>

<file path=ppt/slides/_rels/slide98.xml.rels><?xml version="1.0" encoding="UTF-8" standalone="yes"?>
<Relationships xmlns="http://schemas.openxmlformats.org/package/2006/relationships"><Relationship Id="rId3" Type="http://schemas.openxmlformats.org/officeDocument/2006/relationships/image" Target="../media/image40.png"/><Relationship Id="rId4" Type="http://schemas.openxmlformats.org/officeDocument/2006/relationships/image" Target="../media/image38.emf"/><Relationship Id="rId1" Type="http://schemas.openxmlformats.org/officeDocument/2006/relationships/slideLayout" Target="../slideLayouts/slideLayout7.xml"/><Relationship Id="rId2" Type="http://schemas.openxmlformats.org/officeDocument/2006/relationships/notesSlide" Target="../notesSlides/notesSlide52.xml"/></Relationships>
</file>

<file path=ppt/slides/_rels/slide99.xml.rels><?xml version="1.0" encoding="UTF-8" standalone="yes"?>
<Relationships xmlns="http://schemas.openxmlformats.org/package/2006/relationships"><Relationship Id="rId3" Type="http://schemas.openxmlformats.org/officeDocument/2006/relationships/image" Target="../media/image40.png"/><Relationship Id="rId4" Type="http://schemas.openxmlformats.org/officeDocument/2006/relationships/image" Target="../media/image38.emf"/><Relationship Id="rId1" Type="http://schemas.openxmlformats.org/officeDocument/2006/relationships/slideLayout" Target="../slideLayouts/slideLayout7.xml"/><Relationship Id="rId2" Type="http://schemas.openxmlformats.org/officeDocument/2006/relationships/notesSlide" Target="../notesSlides/notesSlide53.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itle 4"/>
          <p:cNvSpPr>
            <a:spLocks noGrp="1"/>
          </p:cNvSpPr>
          <p:nvPr>
            <p:ph type="ctrTitle"/>
          </p:nvPr>
        </p:nvSpPr>
        <p:spPr/>
        <p:txBody>
          <a:bodyPr/>
          <a:lstStyle/>
          <a:p>
            <a:pPr eaLnBrk="1" hangingPunct="1"/>
            <a:r>
              <a:rPr lang="en-US" b="1" smtClean="0"/>
              <a:t>Structured Belief Propagation for NLP</a:t>
            </a:r>
          </a:p>
        </p:txBody>
      </p:sp>
      <p:sp>
        <p:nvSpPr>
          <p:cNvPr id="6" name="Subtitle 5"/>
          <p:cNvSpPr>
            <a:spLocks noGrp="1"/>
          </p:cNvSpPr>
          <p:nvPr>
            <p:ph type="subTitle" idx="1"/>
          </p:nvPr>
        </p:nvSpPr>
        <p:spPr/>
        <p:txBody>
          <a:bodyPr rtlCol="0">
            <a:normAutofit/>
          </a:bodyPr>
          <a:lstStyle/>
          <a:p>
            <a:pPr eaLnBrk="1" fontAlgn="auto" hangingPunct="1">
              <a:spcAft>
                <a:spcPts val="0"/>
              </a:spcAft>
              <a:buFont typeface="Arial"/>
              <a:buNone/>
              <a:defRPr/>
            </a:pPr>
            <a:r>
              <a:rPr lang="en-US" dirty="0" smtClean="0"/>
              <a:t>Matthew R. Gormley &amp; Jason Eisner</a:t>
            </a:r>
          </a:p>
          <a:p>
            <a:pPr eaLnBrk="1" fontAlgn="auto" hangingPunct="1">
              <a:spcAft>
                <a:spcPts val="0"/>
              </a:spcAft>
              <a:buFont typeface="Arial"/>
              <a:buNone/>
              <a:defRPr/>
            </a:pPr>
            <a:r>
              <a:rPr lang="en-US" dirty="0" smtClean="0"/>
              <a:t>ACL ‘15 Tutorial</a:t>
            </a:r>
          </a:p>
          <a:p>
            <a:pPr eaLnBrk="1" fontAlgn="auto" hangingPunct="1">
              <a:spcAft>
                <a:spcPts val="0"/>
              </a:spcAft>
              <a:buFont typeface="Arial"/>
              <a:buNone/>
              <a:defRPr/>
            </a:pPr>
            <a:r>
              <a:rPr lang="en-US" dirty="0" smtClean="0"/>
              <a:t>July 26</a:t>
            </a:r>
            <a:r>
              <a:rPr lang="en-US" smtClean="0"/>
              <a:t>, 2015</a:t>
            </a:r>
            <a:endParaRPr lang="en-US" dirty="0"/>
          </a:p>
        </p:txBody>
      </p:sp>
      <p:sp>
        <p:nvSpPr>
          <p:cNvPr id="4" name="Slide Number Placeholder 3"/>
          <p:cNvSpPr>
            <a:spLocks noGrp="1"/>
          </p:cNvSpPr>
          <p:nvPr>
            <p:ph type="sldNum" sz="quarter" idx="12"/>
          </p:nvPr>
        </p:nvSpPr>
        <p:spPr/>
        <p:txBody>
          <a:bodyPr/>
          <a:lstStyle/>
          <a:p>
            <a:pPr>
              <a:defRPr/>
            </a:pPr>
            <a:fld id="{10EE8296-3E2F-4092-8288-86D9FD470676}" type="slidenum">
              <a:rPr lang="en-US"/>
              <a:pPr>
                <a:defRPr/>
              </a:pPr>
              <a:t>1</a:t>
            </a:fld>
            <a:endParaRPr lang="en-US"/>
          </a:p>
        </p:txBody>
      </p:sp>
      <p:sp>
        <p:nvSpPr>
          <p:cNvPr id="15364" name="TextBox 6"/>
          <p:cNvSpPr txBox="1">
            <a:spLocks noChangeArrowheads="1"/>
          </p:cNvSpPr>
          <p:nvPr/>
        </p:nvSpPr>
        <p:spPr bwMode="auto">
          <a:xfrm>
            <a:off x="685800" y="6232525"/>
            <a:ext cx="7772400" cy="488950"/>
          </a:xfrm>
          <a:prstGeom prst="rect">
            <a:avLst/>
          </a:prstGeom>
          <a:noFill/>
          <a:ln w="9525">
            <a:noFill/>
            <a:miter lim="800000"/>
            <a:headEnd/>
            <a:tailEnd/>
          </a:ln>
        </p:spPr>
        <p:txBody>
          <a:bodyPr anchor="ctr"/>
          <a:lstStyle/>
          <a:p>
            <a:pPr algn="ctr"/>
            <a:r>
              <a:rPr lang="en-US" sz="1800" dirty="0">
                <a:latin typeface="Candara" pitchFamily="34" charset="0"/>
              </a:rPr>
              <a:t>For the latest version of these slides, please visit:</a:t>
            </a:r>
          </a:p>
          <a:p>
            <a:pPr algn="ctr"/>
            <a:r>
              <a:rPr lang="en-US" sz="1800" dirty="0">
                <a:latin typeface="Candara" pitchFamily="34" charset="0"/>
                <a:hlinkClick r:id="rId3"/>
              </a:rPr>
              <a:t>http://www.cs.jhu.edu/~mrg/bp-tutorial/</a:t>
            </a:r>
            <a:r>
              <a:rPr lang="en-US" sz="1800" dirty="0">
                <a:latin typeface="Candara" pitchFamily="34" charset="0"/>
              </a:rPr>
              <a:t> </a:t>
            </a:r>
          </a:p>
        </p:txBody>
      </p:sp>
      <p:pic>
        <p:nvPicPr>
          <p:cNvPr id="15365" name="Picture 1" descr="university.logo.small.horizontal.blue.pdf"/>
          <p:cNvPicPr>
            <a:picLocks noChangeAspect="1"/>
          </p:cNvPicPr>
          <p:nvPr/>
        </p:nvPicPr>
        <p:blipFill>
          <a:blip r:embed="rId4"/>
          <a:srcRect/>
          <a:stretch>
            <a:fillRect/>
          </a:stretch>
        </p:blipFill>
        <p:spPr bwMode="auto">
          <a:xfrm>
            <a:off x="5168900" y="0"/>
            <a:ext cx="3975100" cy="1651000"/>
          </a:xfrm>
          <a:prstGeom prst="rect">
            <a:avLst/>
          </a:prstGeom>
          <a:solidFill>
            <a:schemeClr val="bg1"/>
          </a:solidFill>
          <a:ln w="9525">
            <a:noFill/>
            <a:miter lim="800000"/>
            <a:headEnd/>
            <a:tailEnd/>
          </a:ln>
        </p:spPr>
      </p:pic>
    </p:spTree>
    <p:extLst>
      <p:ext uri="{BB962C8B-B14F-4D97-AF65-F5344CB8AC3E}">
        <p14:creationId xmlns:p14="http://schemas.microsoft.com/office/powerpoint/2010/main" val="3593308695"/>
      </p:ext>
    </p:extLst>
  </p:cSld>
  <p:clrMapOvr>
    <a:masterClrMapping/>
  </p:clrMapOvr>
  <p:timing>
    <p:tnLst>
      <p:par>
        <p:cTn xmlns:p14="http://schemas.microsoft.com/office/powerpoint/2010/mai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defRPr/>
            </a:pPr>
            <a:r>
              <a:rPr lang="en-US" dirty="0" smtClean="0"/>
              <a:t>Outline</a:t>
            </a:r>
            <a:endParaRPr lang="en-US" dirty="0"/>
          </a:p>
        </p:txBody>
      </p:sp>
      <p:sp>
        <p:nvSpPr>
          <p:cNvPr id="3" name="Content Placeholder 2"/>
          <p:cNvSpPr>
            <a:spLocks noGrp="1"/>
          </p:cNvSpPr>
          <p:nvPr>
            <p:ph idx="1"/>
          </p:nvPr>
        </p:nvSpPr>
        <p:spPr/>
        <p:txBody>
          <a:bodyPr>
            <a:normAutofit fontScale="70000" lnSpcReduction="20000"/>
          </a:bodyPr>
          <a:lstStyle/>
          <a:p>
            <a:pPr>
              <a:defRPr/>
            </a:pPr>
            <a:r>
              <a:rPr lang="en-US" dirty="0">
                <a:solidFill>
                  <a:srgbClr val="BFBFBF"/>
                </a:solidFill>
              </a:rPr>
              <a:t>Do you want to push past the simple NLP models (logistic regression, PCFG, etc.) that we've all been using for 20 years?</a:t>
            </a:r>
          </a:p>
          <a:p>
            <a:pPr>
              <a:defRPr/>
            </a:pPr>
            <a:r>
              <a:rPr lang="en-US" dirty="0">
                <a:solidFill>
                  <a:srgbClr val="BFBFBF"/>
                </a:solidFill>
              </a:rPr>
              <a:t>Then this tutorial is extremely practical for you!</a:t>
            </a:r>
          </a:p>
          <a:p>
            <a:pPr marL="971550" lvl="1" indent="-514350">
              <a:buFont typeface="+mj-lt"/>
              <a:buAutoNum type="arabicPeriod"/>
              <a:defRPr/>
            </a:pPr>
            <a:r>
              <a:rPr lang="en-US" b="1" dirty="0">
                <a:solidFill>
                  <a:srgbClr val="BFBFBF"/>
                </a:solidFill>
              </a:rPr>
              <a:t>Models:</a:t>
            </a:r>
            <a:r>
              <a:rPr lang="en-US" dirty="0">
                <a:solidFill>
                  <a:srgbClr val="BFBFBF"/>
                </a:solidFill>
              </a:rPr>
              <a:t> Factor graphs can express interactions among linguistic structures.</a:t>
            </a:r>
          </a:p>
          <a:p>
            <a:pPr marL="971550" lvl="1" indent="-514350">
              <a:buFont typeface="+mj-lt"/>
              <a:buAutoNum type="arabicPeriod"/>
              <a:defRPr/>
            </a:pPr>
            <a:r>
              <a:rPr lang="en-US" b="1" dirty="0">
                <a:solidFill>
                  <a:srgbClr val="BFBFBF"/>
                </a:solidFill>
              </a:rPr>
              <a:t>Algorithm: </a:t>
            </a:r>
            <a:r>
              <a:rPr lang="en-US" dirty="0">
                <a:solidFill>
                  <a:srgbClr val="BFBFBF"/>
                </a:solidFill>
              </a:rPr>
              <a:t>BP estimates the global effect of these interactions on each variable, using local computations.</a:t>
            </a:r>
          </a:p>
          <a:p>
            <a:pPr marL="971550" lvl="1" indent="-514350">
              <a:buFont typeface="+mj-lt"/>
              <a:buAutoNum type="arabicPeriod"/>
              <a:defRPr/>
            </a:pPr>
            <a:r>
              <a:rPr lang="en-US" b="1" dirty="0">
                <a:solidFill>
                  <a:srgbClr val="BFBFBF"/>
                </a:solidFill>
              </a:rPr>
              <a:t>Intuitions: </a:t>
            </a:r>
            <a:r>
              <a:rPr lang="en-US" dirty="0">
                <a:solidFill>
                  <a:srgbClr val="BFBFBF"/>
                </a:solidFill>
              </a:rPr>
              <a:t>What’s going on here?  Can we trust BP’s estimates?</a:t>
            </a:r>
          </a:p>
          <a:p>
            <a:pPr marL="971550" lvl="1" indent="-514350">
              <a:buFont typeface="+mj-lt"/>
              <a:buAutoNum type="arabicPeriod"/>
              <a:defRPr/>
            </a:pPr>
            <a:r>
              <a:rPr lang="en-US" b="1" dirty="0">
                <a:solidFill>
                  <a:srgbClr val="BFBFBF"/>
                </a:solidFill>
              </a:rPr>
              <a:t>Fancier Models: </a:t>
            </a:r>
            <a:r>
              <a:rPr lang="en-US" dirty="0">
                <a:solidFill>
                  <a:srgbClr val="BFBFBF"/>
                </a:solidFill>
              </a:rPr>
              <a:t>Hide a whole grammar and dynamic programming algorithm within a single factor.  BP coordinates multiple factors. </a:t>
            </a:r>
          </a:p>
          <a:p>
            <a:pPr marL="971550" lvl="1" indent="-514350">
              <a:buFont typeface="+mj-lt"/>
              <a:buAutoNum type="arabicPeriod"/>
              <a:defRPr/>
            </a:pPr>
            <a:r>
              <a:rPr lang="en-US" b="1" dirty="0">
                <a:solidFill>
                  <a:srgbClr val="BFBFBF"/>
                </a:solidFill>
              </a:rPr>
              <a:t>Tweaked Algorithm: </a:t>
            </a:r>
            <a:r>
              <a:rPr lang="en-US" dirty="0">
                <a:solidFill>
                  <a:srgbClr val="BFBFBF"/>
                </a:solidFill>
              </a:rPr>
              <a:t>Finish in fewer steps and make the steps faster.</a:t>
            </a:r>
          </a:p>
          <a:p>
            <a:pPr marL="971550" lvl="1" indent="-514350">
              <a:buFont typeface="+mj-lt"/>
              <a:buAutoNum type="arabicPeriod"/>
              <a:defRPr/>
            </a:pPr>
            <a:r>
              <a:rPr lang="en-US" b="1" dirty="0">
                <a:solidFill>
                  <a:srgbClr val="BFBFBF"/>
                </a:solidFill>
              </a:rPr>
              <a:t>Learning: </a:t>
            </a:r>
            <a:r>
              <a:rPr lang="en-US" dirty="0">
                <a:solidFill>
                  <a:srgbClr val="BFBFBF"/>
                </a:solidFill>
              </a:rPr>
              <a:t>Tune the parameters.  Approximately improve the true predictions -- or truly improve the approximate predictions</a:t>
            </a:r>
            <a:r>
              <a:rPr lang="en-US" dirty="0" smtClean="0">
                <a:solidFill>
                  <a:srgbClr val="BFBFBF"/>
                </a:solidFill>
              </a:rPr>
              <a:t>.</a:t>
            </a:r>
          </a:p>
          <a:p>
            <a:pPr marL="971550" lvl="1" indent="-514350">
              <a:buFont typeface="+mj-lt"/>
              <a:buAutoNum type="arabicPeriod"/>
              <a:defRPr/>
            </a:pPr>
            <a:r>
              <a:rPr lang="en-US" b="1" dirty="0" smtClean="0"/>
              <a:t>Software: </a:t>
            </a:r>
            <a:r>
              <a:rPr lang="en-US" dirty="0" smtClean="0"/>
              <a:t>Build the model you want!</a:t>
            </a:r>
            <a:endParaRPr lang="en-US" b="1" dirty="0"/>
          </a:p>
        </p:txBody>
      </p:sp>
      <p:sp>
        <p:nvSpPr>
          <p:cNvPr id="4" name="Slide Number Placeholder 3"/>
          <p:cNvSpPr>
            <a:spLocks noGrp="1"/>
          </p:cNvSpPr>
          <p:nvPr>
            <p:ph type="sldNum" sz="quarter" idx="12"/>
          </p:nvPr>
        </p:nvSpPr>
        <p:spPr/>
        <p:txBody>
          <a:bodyPr/>
          <a:lstStyle/>
          <a:p>
            <a:pPr>
              <a:defRPr/>
            </a:pPr>
            <a:fld id="{F1A15450-DE5B-4AC7-A475-834326AB975D}" type="slidenum">
              <a:rPr lang="en-US" smtClean="0"/>
              <a:pPr>
                <a:defRPr/>
              </a:pPr>
              <a:t>10</a:t>
            </a:fld>
            <a:endParaRPr lang="en-US"/>
          </a:p>
        </p:txBody>
      </p:sp>
    </p:spTree>
    <p:extLst>
      <p:ext uri="{BB962C8B-B14F-4D97-AF65-F5344CB8AC3E}">
        <p14:creationId xmlns:p14="http://schemas.microsoft.com/office/powerpoint/2010/main" val="3431034382"/>
      </p:ext>
    </p:extLst>
  </p:cSld>
  <p:clrMapOvr>
    <a:masterClrMapping/>
  </p:clrMapOvr>
  <p:timing>
    <p:tnLst>
      <p:par>
        <p:cTn xmlns:p14="http://schemas.microsoft.com/office/powerpoint/2010/main" id="1" dur="indefinite" restart="never" nodeType="tmRoot"/>
      </p:par>
    </p:tn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1"/>
          </p:nvPr>
        </p:nvSpPr>
        <p:spPr>
          <a:xfrm>
            <a:off x="415925" y="977900"/>
            <a:ext cx="8510588" cy="1738313"/>
          </a:xfrm>
          <a:solidFill>
            <a:schemeClr val="bg1"/>
          </a:solidFill>
          <a:ln>
            <a:solidFill>
              <a:schemeClr val="tx1"/>
            </a:solidFill>
          </a:ln>
          <a:effectLst>
            <a:outerShdw blurRad="50800" dist="38100" dir="5400000" algn="t" rotWithShape="0">
              <a:prstClr val="black">
                <a:alpha val="40000"/>
              </a:prstClr>
            </a:outerShdw>
          </a:effectLst>
        </p:spPr>
        <p:txBody>
          <a:bodyPr rtlCol="0">
            <a:normAutofit fontScale="62500" lnSpcReduction="20000"/>
          </a:bodyPr>
          <a:lstStyle/>
          <a:p>
            <a:pPr eaLnBrk="1" fontAlgn="auto" hangingPunct="1">
              <a:spcAft>
                <a:spcPts val="0"/>
              </a:spcAft>
              <a:buFont typeface="Arial"/>
              <a:buChar char="•"/>
              <a:defRPr/>
            </a:pPr>
            <a:r>
              <a:rPr lang="en-US" dirty="0"/>
              <a:t>If you want the </a:t>
            </a:r>
            <a:r>
              <a:rPr lang="en-US" b="1" dirty="0"/>
              <a:t>marginal </a:t>
            </a:r>
            <a:r>
              <a:rPr lang="en-US" i="1" dirty="0" smtClean="0">
                <a:latin typeface="Times New Roman"/>
                <a:cs typeface="Times New Roman"/>
              </a:rPr>
              <a:t>p</a:t>
            </a:r>
            <a:r>
              <a:rPr lang="en-US" i="1" baseline="-25000" dirty="0" smtClean="0">
                <a:latin typeface="Times New Roman"/>
                <a:cs typeface="Times New Roman"/>
              </a:rPr>
              <a:t>i</a:t>
            </a:r>
            <a:r>
              <a:rPr lang="en-US" dirty="0" smtClean="0">
                <a:latin typeface="Times New Roman"/>
                <a:cs typeface="Times New Roman"/>
              </a:rPr>
              <a:t>(</a:t>
            </a:r>
            <a:r>
              <a:rPr lang="en-US" i="1" dirty="0" smtClean="0">
                <a:latin typeface="Times New Roman"/>
                <a:cs typeface="Times New Roman"/>
              </a:rPr>
              <a:t>x</a:t>
            </a:r>
            <a:r>
              <a:rPr lang="en-US" i="1" baseline="-25000" dirty="0" smtClean="0">
                <a:latin typeface="Times New Roman"/>
                <a:cs typeface="Times New Roman"/>
              </a:rPr>
              <a:t>i</a:t>
            </a:r>
            <a:r>
              <a:rPr lang="en-US" dirty="0" smtClean="0">
                <a:latin typeface="Times New Roman"/>
                <a:cs typeface="Times New Roman"/>
              </a:rPr>
              <a:t>)</a:t>
            </a:r>
            <a:r>
              <a:rPr lang="en-US" dirty="0" smtClean="0"/>
              <a:t> </a:t>
            </a:r>
            <a:r>
              <a:rPr lang="en-US" dirty="0"/>
              <a:t>where </a:t>
            </a:r>
            <a:r>
              <a:rPr lang="en-US" i="1" dirty="0" smtClean="0">
                <a:latin typeface="Times New Roman"/>
                <a:cs typeface="Times New Roman"/>
              </a:rPr>
              <a:t>X</a:t>
            </a:r>
            <a:r>
              <a:rPr lang="en-US" i="1" baseline="-25000" dirty="0" smtClean="0">
                <a:latin typeface="Times New Roman"/>
                <a:cs typeface="Times New Roman"/>
              </a:rPr>
              <a:t>i</a:t>
            </a:r>
            <a:r>
              <a:rPr lang="en-US" dirty="0" smtClean="0"/>
              <a:t> </a:t>
            </a:r>
            <a:r>
              <a:rPr lang="en-US" dirty="0"/>
              <a:t>has degree </a:t>
            </a:r>
            <a:r>
              <a:rPr lang="en-US" i="1" dirty="0">
                <a:latin typeface="Times New Roman"/>
                <a:cs typeface="Times New Roman"/>
              </a:rPr>
              <a:t>k</a:t>
            </a:r>
            <a:r>
              <a:rPr lang="en-US" dirty="0"/>
              <a:t>, you can think of that summation as a </a:t>
            </a:r>
            <a:r>
              <a:rPr lang="en-US" b="1" dirty="0"/>
              <a:t>product of </a:t>
            </a:r>
            <a:r>
              <a:rPr lang="en-US" b="1" i="1" dirty="0">
                <a:latin typeface="Times New Roman"/>
                <a:cs typeface="Times New Roman"/>
              </a:rPr>
              <a:t>k</a:t>
            </a:r>
            <a:r>
              <a:rPr lang="en-US" b="1" dirty="0" smtClean="0"/>
              <a:t> </a:t>
            </a:r>
            <a:r>
              <a:rPr lang="en-US" b="1" dirty="0" err="1"/>
              <a:t>marginals</a:t>
            </a:r>
            <a:r>
              <a:rPr lang="en-US" dirty="0"/>
              <a:t> computed on smaller </a:t>
            </a:r>
            <a:r>
              <a:rPr lang="en-US" dirty="0" err="1"/>
              <a:t>subgraphs</a:t>
            </a:r>
            <a:r>
              <a:rPr lang="en-US" dirty="0"/>
              <a:t>.</a:t>
            </a:r>
          </a:p>
          <a:p>
            <a:pPr eaLnBrk="1" fontAlgn="auto" hangingPunct="1">
              <a:spcAft>
                <a:spcPts val="0"/>
              </a:spcAft>
              <a:buFont typeface="Arial"/>
              <a:buChar char="•"/>
              <a:defRPr/>
            </a:pPr>
            <a:r>
              <a:rPr lang="en-US" dirty="0"/>
              <a:t>Each </a:t>
            </a:r>
            <a:r>
              <a:rPr lang="en-US" dirty="0" err="1"/>
              <a:t>subgraph</a:t>
            </a:r>
            <a:r>
              <a:rPr lang="en-US" dirty="0"/>
              <a:t> is obtained by </a:t>
            </a:r>
            <a:r>
              <a:rPr lang="en-US" b="1" dirty="0"/>
              <a:t>cutting</a:t>
            </a:r>
            <a:r>
              <a:rPr lang="en-US" dirty="0"/>
              <a:t> some edge of the tree.</a:t>
            </a:r>
          </a:p>
          <a:p>
            <a:pPr eaLnBrk="1" fontAlgn="auto" hangingPunct="1">
              <a:spcAft>
                <a:spcPts val="0"/>
              </a:spcAft>
              <a:buFont typeface="Arial"/>
              <a:buChar char="•"/>
              <a:defRPr/>
            </a:pPr>
            <a:r>
              <a:rPr lang="en-US" dirty="0"/>
              <a:t>The message-passing algorithm uses </a:t>
            </a:r>
            <a:r>
              <a:rPr lang="en-US" b="1" dirty="0"/>
              <a:t>dynamic programming</a:t>
            </a:r>
            <a:r>
              <a:rPr lang="en-US" dirty="0"/>
              <a:t> to compute the </a:t>
            </a:r>
            <a:r>
              <a:rPr lang="en-US" dirty="0" err="1"/>
              <a:t>marginals</a:t>
            </a:r>
            <a:r>
              <a:rPr lang="en-US" dirty="0"/>
              <a:t> on all such </a:t>
            </a:r>
            <a:r>
              <a:rPr lang="en-US" dirty="0" err="1"/>
              <a:t>subgraphs</a:t>
            </a:r>
            <a:r>
              <a:rPr lang="en-US" dirty="0"/>
              <a:t>, working from </a:t>
            </a:r>
            <a:r>
              <a:rPr lang="en-US" b="1" dirty="0"/>
              <a:t>smaller to bigger</a:t>
            </a:r>
            <a:r>
              <a:rPr lang="en-US" dirty="0"/>
              <a:t>.  So you can compute all the </a:t>
            </a:r>
            <a:r>
              <a:rPr lang="en-US" dirty="0" err="1"/>
              <a:t>marginals</a:t>
            </a:r>
            <a:r>
              <a:rPr lang="en-US" dirty="0" smtClean="0"/>
              <a:t>.</a:t>
            </a:r>
            <a:endParaRPr lang="en-US" dirty="0"/>
          </a:p>
        </p:txBody>
      </p:sp>
      <p:sp>
        <p:nvSpPr>
          <p:cNvPr id="101378" name="Title 1"/>
          <p:cNvSpPr>
            <a:spLocks noGrp="1"/>
          </p:cNvSpPr>
          <p:nvPr>
            <p:ph type="title"/>
          </p:nvPr>
        </p:nvSpPr>
        <p:spPr/>
        <p:txBody>
          <a:bodyPr/>
          <a:lstStyle/>
          <a:p>
            <a:pPr eaLnBrk="1" hangingPunct="1"/>
            <a:r>
              <a:rPr lang="en-US" sz="4000" smtClean="0"/>
              <a:t>Acyclic BP as Dynamic Programming</a:t>
            </a:r>
          </a:p>
        </p:txBody>
      </p:sp>
      <p:sp>
        <p:nvSpPr>
          <p:cNvPr id="4" name="Slide Number Placeholder 3"/>
          <p:cNvSpPr>
            <a:spLocks noGrp="1"/>
          </p:cNvSpPr>
          <p:nvPr>
            <p:ph type="sldNum" sz="quarter" idx="12"/>
          </p:nvPr>
        </p:nvSpPr>
        <p:spPr/>
        <p:txBody>
          <a:bodyPr/>
          <a:lstStyle/>
          <a:p>
            <a:pPr>
              <a:defRPr/>
            </a:pPr>
            <a:fld id="{4F504EB1-CC7C-4316-B0A0-F13493F4609D}" type="slidenum">
              <a:rPr lang="en-US"/>
              <a:pPr>
                <a:defRPr/>
              </a:pPr>
              <a:t>100</a:t>
            </a:fld>
            <a:endParaRPr lang="en-US"/>
          </a:p>
        </p:txBody>
      </p:sp>
      <p:grpSp>
        <p:nvGrpSpPr>
          <p:cNvPr id="101380" name="Group 104"/>
          <p:cNvGrpSpPr>
            <a:grpSpLocks/>
          </p:cNvGrpSpPr>
          <p:nvPr/>
        </p:nvGrpSpPr>
        <p:grpSpPr bwMode="auto">
          <a:xfrm>
            <a:off x="4763" y="6456363"/>
            <a:ext cx="6096000" cy="279400"/>
            <a:chOff x="492120" y="3950977"/>
            <a:chExt cx="8067290" cy="370958"/>
          </a:xfrm>
        </p:grpSpPr>
        <p:sp>
          <p:nvSpPr>
            <p:cNvPr id="101421" name="TextBox 12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100" dirty="0">
                  <a:latin typeface="Rockwell"/>
                  <a:ea typeface="Rockwell"/>
                  <a:cs typeface="Rockwell"/>
                </a:rPr>
                <a:t>time</a:t>
              </a:r>
            </a:p>
          </p:txBody>
        </p:sp>
        <p:sp>
          <p:nvSpPr>
            <p:cNvPr id="101422" name="TextBox 12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like</a:t>
              </a:r>
            </a:p>
          </p:txBody>
        </p:sp>
        <p:sp>
          <p:nvSpPr>
            <p:cNvPr id="101423" name="TextBox 12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flies</a:t>
              </a:r>
            </a:p>
          </p:txBody>
        </p:sp>
        <p:sp>
          <p:nvSpPr>
            <p:cNvPr id="101424" name="TextBox 12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an</a:t>
              </a:r>
            </a:p>
          </p:txBody>
        </p:sp>
        <p:sp>
          <p:nvSpPr>
            <p:cNvPr id="101425" name="TextBox 12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arrow</a:t>
              </a:r>
            </a:p>
          </p:txBody>
        </p:sp>
      </p:grpSp>
      <p:grpSp>
        <p:nvGrpSpPr>
          <p:cNvPr id="101381" name="Group 4"/>
          <p:cNvGrpSpPr>
            <a:grpSpLocks/>
          </p:cNvGrpSpPr>
          <p:nvPr/>
        </p:nvGrpSpPr>
        <p:grpSpPr bwMode="auto">
          <a:xfrm>
            <a:off x="303213" y="2813050"/>
            <a:ext cx="5429250" cy="3532188"/>
            <a:chOff x="302603" y="2813593"/>
            <a:chExt cx="5430412" cy="3531291"/>
          </a:xfrm>
        </p:grpSpPr>
        <p:sp>
          <p:nvSpPr>
            <p:cNvPr id="90" name="Oval 89"/>
            <p:cNvSpPr/>
            <p:nvPr/>
          </p:nvSpPr>
          <p:spPr>
            <a:xfrm>
              <a:off x="302603" y="5310097"/>
              <a:ext cx="408074"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1</a:t>
              </a:r>
              <a:endParaRPr lang="en-US" sz="1100" i="1" dirty="0">
                <a:solidFill>
                  <a:schemeClr val="tx1"/>
                </a:solidFill>
                <a:latin typeface="Times New Roman"/>
                <a:cs typeface="Times New Roman"/>
              </a:endParaRPr>
            </a:p>
          </p:txBody>
        </p:sp>
        <p:sp>
          <p:nvSpPr>
            <p:cNvPr id="91" name="Rectangle 90"/>
            <p:cNvSpPr/>
            <p:nvPr/>
          </p:nvSpPr>
          <p:spPr>
            <a:xfrm>
              <a:off x="415339"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a:t>
              </a:r>
              <a:endParaRPr lang="en-US" sz="1100" i="1" dirty="0">
                <a:solidFill>
                  <a:schemeClr val="bg1"/>
                </a:solidFill>
                <a:latin typeface="Times New Roman"/>
                <a:cs typeface="Times New Roman"/>
              </a:endParaRPr>
            </a:p>
          </p:txBody>
        </p:sp>
        <p:cxnSp>
          <p:nvCxnSpPr>
            <p:cNvPr id="92" name="Straight Connector 91"/>
            <p:cNvCxnSpPr>
              <a:stCxn id="90" idx="4"/>
              <a:endCxn id="91" idx="0"/>
            </p:cNvCxnSpPr>
            <p:nvPr/>
          </p:nvCxnSpPr>
          <p:spPr>
            <a:xfrm>
              <a:off x="507434" y="5724329"/>
              <a:ext cx="7940"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1552232" y="5310097"/>
              <a:ext cx="408075"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2</a:t>
              </a:r>
              <a:endParaRPr lang="en-US" sz="1100" i="1" dirty="0">
                <a:solidFill>
                  <a:schemeClr val="tx1"/>
                </a:solidFill>
                <a:latin typeface="Times New Roman"/>
                <a:cs typeface="Times New Roman"/>
              </a:endParaRPr>
            </a:p>
          </p:txBody>
        </p:sp>
        <p:sp>
          <p:nvSpPr>
            <p:cNvPr id="94" name="Rectangle 93"/>
            <p:cNvSpPr/>
            <p:nvPr/>
          </p:nvSpPr>
          <p:spPr>
            <a:xfrm>
              <a:off x="1664970"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3</a:t>
              </a:r>
              <a:endParaRPr lang="en-US" sz="1100" i="1" dirty="0">
                <a:solidFill>
                  <a:schemeClr val="bg1"/>
                </a:solidFill>
                <a:latin typeface="Times New Roman"/>
                <a:cs typeface="Times New Roman"/>
              </a:endParaRPr>
            </a:p>
          </p:txBody>
        </p:sp>
        <p:cxnSp>
          <p:nvCxnSpPr>
            <p:cNvPr id="95" name="Straight Connector 94"/>
            <p:cNvCxnSpPr>
              <a:stCxn id="93" idx="4"/>
              <a:endCxn id="94" idx="0"/>
            </p:cNvCxnSpPr>
            <p:nvPr/>
          </p:nvCxnSpPr>
          <p:spPr>
            <a:xfrm>
              <a:off x="1755476" y="5724329"/>
              <a:ext cx="9527"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819329" y="5308509"/>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3</a:t>
              </a:r>
              <a:endParaRPr lang="en-US" sz="1100" i="1" dirty="0">
                <a:solidFill>
                  <a:schemeClr val="tx1"/>
                </a:solidFill>
                <a:latin typeface="Times New Roman"/>
                <a:cs typeface="Times New Roman"/>
              </a:endParaRPr>
            </a:p>
          </p:txBody>
        </p:sp>
        <p:sp>
          <p:nvSpPr>
            <p:cNvPr id="97" name="Rectangle 96"/>
            <p:cNvSpPr/>
            <p:nvPr/>
          </p:nvSpPr>
          <p:spPr>
            <a:xfrm>
              <a:off x="2932066" y="6143322"/>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5</a:t>
              </a:r>
              <a:endParaRPr lang="en-US" sz="1100" i="1" dirty="0">
                <a:solidFill>
                  <a:schemeClr val="bg1"/>
                </a:solidFill>
                <a:latin typeface="Times New Roman"/>
                <a:cs typeface="Times New Roman"/>
              </a:endParaRPr>
            </a:p>
          </p:txBody>
        </p:sp>
        <p:cxnSp>
          <p:nvCxnSpPr>
            <p:cNvPr id="98" name="Straight Connector 97"/>
            <p:cNvCxnSpPr>
              <a:stCxn id="96" idx="4"/>
              <a:endCxn id="97" idx="0"/>
            </p:cNvCxnSpPr>
            <p:nvPr/>
          </p:nvCxnSpPr>
          <p:spPr>
            <a:xfrm>
              <a:off x="3024160" y="5722742"/>
              <a:ext cx="7939" cy="4205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 name="Oval 98"/>
            <p:cNvSpPr/>
            <p:nvPr/>
          </p:nvSpPr>
          <p:spPr>
            <a:xfrm>
              <a:off x="4075310" y="5310097"/>
              <a:ext cx="408074"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sp>
          <p:nvSpPr>
            <p:cNvPr id="100" name="Rectangle 99"/>
            <p:cNvSpPr/>
            <p:nvPr/>
          </p:nvSpPr>
          <p:spPr>
            <a:xfrm>
              <a:off x="4188046"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7</a:t>
              </a:r>
              <a:endParaRPr lang="en-US" sz="1100" i="1" dirty="0">
                <a:solidFill>
                  <a:schemeClr val="bg1"/>
                </a:solidFill>
                <a:latin typeface="Times New Roman"/>
                <a:cs typeface="Times New Roman"/>
              </a:endParaRPr>
            </a:p>
          </p:txBody>
        </p:sp>
        <p:cxnSp>
          <p:nvCxnSpPr>
            <p:cNvPr id="101" name="Straight Connector 100"/>
            <p:cNvCxnSpPr>
              <a:stCxn id="99" idx="4"/>
              <a:endCxn id="100" idx="0"/>
            </p:cNvCxnSpPr>
            <p:nvPr/>
          </p:nvCxnSpPr>
          <p:spPr>
            <a:xfrm>
              <a:off x="4280141" y="5724329"/>
              <a:ext cx="7940"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2" name="Oval 101"/>
            <p:cNvSpPr/>
            <p:nvPr/>
          </p:nvSpPr>
          <p:spPr>
            <a:xfrm>
              <a:off x="5324940" y="5308509"/>
              <a:ext cx="408075"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5</a:t>
              </a:r>
              <a:endParaRPr lang="en-US" sz="1100" i="1" dirty="0">
                <a:solidFill>
                  <a:schemeClr val="tx1"/>
                </a:solidFill>
                <a:latin typeface="Times New Roman"/>
                <a:cs typeface="Times New Roman"/>
              </a:endParaRPr>
            </a:p>
          </p:txBody>
        </p:sp>
        <p:sp>
          <p:nvSpPr>
            <p:cNvPr id="103" name="Rectangle 102"/>
            <p:cNvSpPr/>
            <p:nvPr/>
          </p:nvSpPr>
          <p:spPr>
            <a:xfrm>
              <a:off x="5437677" y="6143322"/>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9</a:t>
              </a:r>
              <a:endParaRPr lang="en-US" sz="1100" i="1" dirty="0">
                <a:solidFill>
                  <a:schemeClr val="bg1"/>
                </a:solidFill>
                <a:latin typeface="Times New Roman"/>
                <a:cs typeface="Times New Roman"/>
              </a:endParaRPr>
            </a:p>
          </p:txBody>
        </p:sp>
        <p:cxnSp>
          <p:nvCxnSpPr>
            <p:cNvPr id="104" name="Straight Connector 103"/>
            <p:cNvCxnSpPr>
              <a:stCxn id="102" idx="4"/>
              <a:endCxn id="103" idx="0"/>
            </p:cNvCxnSpPr>
            <p:nvPr/>
          </p:nvCxnSpPr>
          <p:spPr>
            <a:xfrm>
              <a:off x="5528183" y="5722742"/>
              <a:ext cx="9527" cy="4205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6" name="Oval 105"/>
            <p:cNvSpPr/>
            <p:nvPr/>
          </p:nvSpPr>
          <p:spPr>
            <a:xfrm>
              <a:off x="4696155" y="4468936"/>
              <a:ext cx="409663"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6</a:t>
              </a:r>
              <a:endParaRPr lang="en-US" sz="1100" i="1" dirty="0">
                <a:solidFill>
                  <a:schemeClr val="tx1"/>
                </a:solidFill>
                <a:latin typeface="Times New Roman"/>
                <a:cs typeface="Times New Roman"/>
              </a:endParaRPr>
            </a:p>
          </p:txBody>
        </p:sp>
        <p:sp>
          <p:nvSpPr>
            <p:cNvPr id="107" name="Rectangle 106"/>
            <p:cNvSpPr/>
            <p:nvPr/>
          </p:nvSpPr>
          <p:spPr>
            <a:xfrm>
              <a:off x="4804128" y="499109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10</a:t>
              </a:r>
              <a:endParaRPr lang="en-US" sz="1100" i="1" dirty="0">
                <a:solidFill>
                  <a:schemeClr val="bg1"/>
                </a:solidFill>
                <a:latin typeface="Times New Roman"/>
                <a:cs typeface="Times New Roman"/>
              </a:endParaRPr>
            </a:p>
          </p:txBody>
        </p:sp>
        <p:cxnSp>
          <p:nvCxnSpPr>
            <p:cNvPr id="108" name="Straight Connector 107"/>
            <p:cNvCxnSpPr>
              <a:stCxn id="107" idx="1"/>
              <a:endCxn id="99" idx="0"/>
            </p:cNvCxnSpPr>
            <p:nvPr/>
          </p:nvCxnSpPr>
          <p:spPr>
            <a:xfrm flipH="1">
              <a:off x="4280141" y="5091077"/>
              <a:ext cx="523987" cy="2190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a:stCxn id="107" idx="0"/>
              <a:endCxn id="106" idx="4"/>
            </p:cNvCxnSpPr>
            <p:nvPr/>
          </p:nvCxnSpPr>
          <p:spPr>
            <a:xfrm flipH="1" flipV="1">
              <a:off x="4900987" y="4883167"/>
              <a:ext cx="3176"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107" idx="3"/>
              <a:endCxn id="102" idx="0"/>
            </p:cNvCxnSpPr>
            <p:nvPr/>
          </p:nvCxnSpPr>
          <p:spPr>
            <a:xfrm>
              <a:off x="5004196" y="5091077"/>
              <a:ext cx="523987" cy="2174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1" name="Oval 110"/>
            <p:cNvSpPr/>
            <p:nvPr/>
          </p:nvSpPr>
          <p:spPr>
            <a:xfrm>
              <a:off x="2570038" y="2813593"/>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8</a:t>
              </a:r>
              <a:endParaRPr lang="en-US" sz="1100" i="1" dirty="0">
                <a:solidFill>
                  <a:schemeClr val="tx1"/>
                </a:solidFill>
                <a:latin typeface="Times New Roman"/>
                <a:cs typeface="Times New Roman"/>
              </a:endParaRPr>
            </a:p>
          </p:txBody>
        </p:sp>
        <p:sp>
          <p:nvSpPr>
            <p:cNvPr id="112" name="Rectangle 111"/>
            <p:cNvSpPr/>
            <p:nvPr/>
          </p:nvSpPr>
          <p:spPr>
            <a:xfrm>
              <a:off x="2676423" y="3335748"/>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12</a:t>
              </a:r>
              <a:endParaRPr lang="en-US" sz="1100" i="1" dirty="0">
                <a:solidFill>
                  <a:schemeClr val="bg1"/>
                </a:solidFill>
                <a:latin typeface="Times New Roman"/>
                <a:cs typeface="Times New Roman"/>
              </a:endParaRPr>
            </a:p>
          </p:txBody>
        </p:sp>
        <p:cxnSp>
          <p:nvCxnSpPr>
            <p:cNvPr id="113" name="Straight Connector 112"/>
            <p:cNvCxnSpPr>
              <a:stCxn id="112" idx="1"/>
              <a:endCxn id="121" idx="0"/>
            </p:cNvCxnSpPr>
            <p:nvPr/>
          </p:nvCxnSpPr>
          <p:spPr>
            <a:xfrm flipH="1">
              <a:off x="1120340" y="3435735"/>
              <a:ext cx="1556083" cy="102843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112" idx="0"/>
              <a:endCxn id="111" idx="4"/>
            </p:cNvCxnSpPr>
            <p:nvPr/>
          </p:nvCxnSpPr>
          <p:spPr>
            <a:xfrm flipH="1" flipV="1">
              <a:off x="2774869" y="3227826"/>
              <a:ext cx="1588"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112" idx="3"/>
              <a:endCxn id="116" idx="0"/>
            </p:cNvCxnSpPr>
            <p:nvPr/>
          </p:nvCxnSpPr>
          <p:spPr>
            <a:xfrm>
              <a:off x="2876491" y="3435735"/>
              <a:ext cx="1201995" cy="13331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6" name="Oval 115"/>
            <p:cNvSpPr/>
            <p:nvPr/>
          </p:nvSpPr>
          <p:spPr>
            <a:xfrm>
              <a:off x="3875242" y="3569051"/>
              <a:ext cx="408074"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7</a:t>
              </a:r>
              <a:endParaRPr lang="en-US" sz="1100" i="1" dirty="0">
                <a:solidFill>
                  <a:schemeClr val="tx1"/>
                </a:solidFill>
                <a:latin typeface="Times New Roman"/>
                <a:cs typeface="Times New Roman"/>
              </a:endParaRPr>
            </a:p>
          </p:txBody>
        </p:sp>
        <p:sp>
          <p:nvSpPr>
            <p:cNvPr id="117" name="Rectangle 116"/>
            <p:cNvSpPr/>
            <p:nvPr/>
          </p:nvSpPr>
          <p:spPr>
            <a:xfrm>
              <a:off x="3779972" y="420389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14</a:t>
              </a:r>
              <a:endParaRPr lang="en-US" sz="1100" i="1" dirty="0">
                <a:solidFill>
                  <a:schemeClr val="bg1"/>
                </a:solidFill>
                <a:latin typeface="Times New Roman"/>
                <a:cs typeface="Times New Roman"/>
              </a:endParaRPr>
            </a:p>
          </p:txBody>
        </p:sp>
        <p:cxnSp>
          <p:nvCxnSpPr>
            <p:cNvPr id="118" name="Straight Connector 117"/>
            <p:cNvCxnSpPr>
              <a:stCxn id="117" idx="1"/>
              <a:endCxn id="96" idx="0"/>
            </p:cNvCxnSpPr>
            <p:nvPr/>
          </p:nvCxnSpPr>
          <p:spPr>
            <a:xfrm flipH="1">
              <a:off x="3024160" y="4303877"/>
              <a:ext cx="755812" cy="10046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117" idx="0"/>
              <a:endCxn id="116" idx="4"/>
            </p:cNvCxnSpPr>
            <p:nvPr/>
          </p:nvCxnSpPr>
          <p:spPr>
            <a:xfrm flipV="1">
              <a:off x="3880005" y="3983284"/>
              <a:ext cx="198480" cy="2206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0" name="Straight Connector 119"/>
            <p:cNvCxnSpPr>
              <a:stCxn id="48" idx="3"/>
              <a:endCxn id="106" idx="0"/>
            </p:cNvCxnSpPr>
            <p:nvPr/>
          </p:nvCxnSpPr>
          <p:spPr>
            <a:xfrm>
              <a:off x="4526257" y="4267374"/>
              <a:ext cx="374730" cy="20156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915509" y="4464174"/>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9</a:t>
              </a:r>
              <a:endParaRPr lang="en-US" sz="1100" i="1" dirty="0">
                <a:solidFill>
                  <a:schemeClr val="tx1"/>
                </a:solidFill>
                <a:latin typeface="Times New Roman"/>
                <a:cs typeface="Times New Roman"/>
              </a:endParaRPr>
            </a:p>
          </p:txBody>
        </p:sp>
        <p:sp>
          <p:nvSpPr>
            <p:cNvPr id="122" name="Rectangle 121"/>
            <p:cNvSpPr/>
            <p:nvPr/>
          </p:nvSpPr>
          <p:spPr>
            <a:xfrm>
              <a:off x="1023482" y="4986329"/>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13</a:t>
              </a:r>
              <a:endParaRPr lang="en-US" sz="1100" i="1" dirty="0">
                <a:solidFill>
                  <a:schemeClr val="bg1"/>
                </a:solidFill>
                <a:latin typeface="Times New Roman"/>
                <a:cs typeface="Times New Roman"/>
              </a:endParaRPr>
            </a:p>
          </p:txBody>
        </p:sp>
        <p:cxnSp>
          <p:nvCxnSpPr>
            <p:cNvPr id="123" name="Straight Connector 122"/>
            <p:cNvCxnSpPr>
              <a:stCxn id="122" idx="1"/>
              <a:endCxn id="90" idx="0"/>
            </p:cNvCxnSpPr>
            <p:nvPr/>
          </p:nvCxnSpPr>
          <p:spPr>
            <a:xfrm flipH="1">
              <a:off x="507434" y="5086316"/>
              <a:ext cx="516048" cy="2237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4" name="Straight Connector 123"/>
            <p:cNvCxnSpPr>
              <a:stCxn id="122" idx="0"/>
              <a:endCxn id="121" idx="4"/>
            </p:cNvCxnSpPr>
            <p:nvPr/>
          </p:nvCxnSpPr>
          <p:spPr>
            <a:xfrm flipH="1" flipV="1">
              <a:off x="1120340" y="4878407"/>
              <a:ext cx="3176"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5" name="Straight Connector 124"/>
            <p:cNvCxnSpPr>
              <a:stCxn id="122" idx="3"/>
              <a:endCxn id="93" idx="0"/>
            </p:cNvCxnSpPr>
            <p:nvPr/>
          </p:nvCxnSpPr>
          <p:spPr>
            <a:xfrm>
              <a:off x="1223550" y="5086316"/>
              <a:ext cx="531926" cy="2237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4324601" y="4167387"/>
              <a:ext cx="201656"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11</a:t>
              </a:r>
              <a:endParaRPr lang="en-US" sz="1100" i="1" dirty="0">
                <a:solidFill>
                  <a:schemeClr val="bg1"/>
                </a:solidFill>
                <a:latin typeface="Times New Roman"/>
                <a:cs typeface="Times New Roman"/>
              </a:endParaRPr>
            </a:p>
          </p:txBody>
        </p:sp>
        <p:cxnSp>
          <p:nvCxnSpPr>
            <p:cNvPr id="53" name="Straight Connector 52"/>
            <p:cNvCxnSpPr>
              <a:stCxn id="48" idx="0"/>
              <a:endCxn id="116" idx="4"/>
            </p:cNvCxnSpPr>
            <p:nvPr/>
          </p:nvCxnSpPr>
          <p:spPr>
            <a:xfrm flipH="1" flipV="1">
              <a:off x="4078486" y="3983284"/>
              <a:ext cx="346149" cy="18410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8" name="Freeform 7"/>
          <p:cNvSpPr>
            <a:spLocks/>
          </p:cNvSpPr>
          <p:nvPr/>
        </p:nvSpPr>
        <p:spPr bwMode="auto">
          <a:xfrm>
            <a:off x="1477963" y="5965825"/>
            <a:ext cx="539750" cy="831850"/>
          </a:xfrm>
          <a:custGeom>
            <a:avLst/>
            <a:gdLst>
              <a:gd name="T0" fmla="*/ 24061 w 864942"/>
              <a:gd name="T1" fmla="*/ 794781 h 832149"/>
              <a:gd name="T2" fmla="*/ 52985 w 864942"/>
              <a:gd name="T3" fmla="*/ 173868 h 832149"/>
              <a:gd name="T4" fmla="*/ 492642 w 864942"/>
              <a:gd name="T5" fmla="*/ 44124 h 832149"/>
              <a:gd name="T6" fmla="*/ 527351 w 864942"/>
              <a:gd name="T7" fmla="*/ 831850 h 8321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64942" h="832149">
                <a:moveTo>
                  <a:pt x="38557" y="795067"/>
                </a:moveTo>
                <a:cubicBezTo>
                  <a:pt x="-842" y="547075"/>
                  <a:pt x="-40241" y="299084"/>
                  <a:pt x="84908" y="173930"/>
                </a:cubicBezTo>
                <a:cubicBezTo>
                  <a:pt x="210057" y="48776"/>
                  <a:pt x="662758" y="-65563"/>
                  <a:pt x="789452" y="44140"/>
                </a:cubicBezTo>
                <a:cubicBezTo>
                  <a:pt x="916146" y="153843"/>
                  <a:pt x="845073" y="832149"/>
                  <a:pt x="845073" y="832149"/>
                </a:cubicBezTo>
              </a:path>
            </a:pathLst>
          </a:custGeom>
          <a:noFill/>
          <a:ln w="28575" cap="flat" cmpd="sng" algn="ctr">
            <a:solidFill>
              <a:srgbClr val="84AA33"/>
            </a:solidFill>
            <a:prstDash val="dash"/>
            <a:round/>
            <a:headEnd/>
            <a:tailEnd/>
          </a:ln>
          <a:effectLst>
            <a:outerShdw dist="20000" dir="5400000" rotWithShape="0">
              <a:srgbClr val="000000">
                <a:alpha val="37999"/>
              </a:srgbClr>
            </a:outerShdw>
          </a:effectLst>
        </p:spPr>
        <p:txBody>
          <a:bodyPr anchor="ctr"/>
          <a:lstStyle/>
          <a:p>
            <a:pPr>
              <a:defRPr/>
            </a:pPr>
            <a:endParaRPr lang="en-US"/>
          </a:p>
        </p:txBody>
      </p:sp>
      <p:sp>
        <p:nvSpPr>
          <p:cNvPr id="101383" name="Line 77"/>
          <p:cNvSpPr>
            <a:spLocks noChangeShapeType="1"/>
          </p:cNvSpPr>
          <p:nvPr/>
        </p:nvSpPr>
        <p:spPr bwMode="auto">
          <a:xfrm flipV="1">
            <a:off x="1905000" y="5724525"/>
            <a:ext cx="76200" cy="266700"/>
          </a:xfrm>
          <a:prstGeom prst="line">
            <a:avLst/>
          </a:prstGeom>
          <a:noFill/>
          <a:ln w="38100">
            <a:solidFill>
              <a:srgbClr val="84AA33"/>
            </a:solidFill>
            <a:round/>
            <a:headEnd type="oval" w="med" len="med"/>
            <a:tailEnd type="triangle" w="med" len="med"/>
          </a:ln>
        </p:spPr>
        <p:txBody>
          <a:bodyPr/>
          <a:lstStyle/>
          <a:p>
            <a:endParaRPr lang="en-US"/>
          </a:p>
        </p:txBody>
      </p:sp>
    </p:spTree>
    <p:extLst>
      <p:ext uri="{BB962C8B-B14F-4D97-AF65-F5344CB8AC3E}">
        <p14:creationId xmlns:p14="http://schemas.microsoft.com/office/powerpoint/2010/main" val="1592133685"/>
      </p:ext>
    </p:extLst>
  </p:cSld>
  <p:clrMapOvr>
    <a:masterClrMapping/>
  </p:clrMapOvr>
  <p:timing>
    <p:tnLst>
      <p:par>
        <p:cTn xmlns:p14="http://schemas.microsoft.com/office/powerpoint/2010/main" id="1" dur="indefinite" restart="never" nodeType="tmRoot"/>
      </p:par>
    </p:tn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415925" y="977900"/>
            <a:ext cx="8510588" cy="1738313"/>
          </a:xfrm>
          <a:solidFill>
            <a:schemeClr val="bg1"/>
          </a:solidFill>
          <a:ln>
            <a:solidFill>
              <a:schemeClr val="tx1"/>
            </a:solidFill>
          </a:ln>
          <a:effectLst>
            <a:outerShdw blurRad="50800" dist="38100" dir="5400000" algn="t" rotWithShape="0">
              <a:prstClr val="black">
                <a:alpha val="40000"/>
              </a:prstClr>
            </a:outerShdw>
          </a:effectLst>
        </p:spPr>
        <p:txBody>
          <a:bodyPr rtlCol="0">
            <a:normAutofit fontScale="62500" lnSpcReduction="20000"/>
          </a:bodyPr>
          <a:lstStyle/>
          <a:p>
            <a:pPr eaLnBrk="1" fontAlgn="auto" hangingPunct="1">
              <a:spcAft>
                <a:spcPts val="0"/>
              </a:spcAft>
              <a:buFont typeface="Arial"/>
              <a:buChar char="•"/>
              <a:defRPr/>
            </a:pPr>
            <a:r>
              <a:rPr lang="en-US" dirty="0"/>
              <a:t>If you want the </a:t>
            </a:r>
            <a:r>
              <a:rPr lang="en-US" b="1" dirty="0"/>
              <a:t>marginal </a:t>
            </a:r>
            <a:r>
              <a:rPr lang="en-US" i="1" dirty="0" smtClean="0">
                <a:latin typeface="Times New Roman"/>
                <a:cs typeface="Times New Roman"/>
              </a:rPr>
              <a:t>p</a:t>
            </a:r>
            <a:r>
              <a:rPr lang="en-US" i="1" baseline="-25000" dirty="0" smtClean="0">
                <a:latin typeface="Times New Roman"/>
                <a:cs typeface="Times New Roman"/>
              </a:rPr>
              <a:t>i</a:t>
            </a:r>
            <a:r>
              <a:rPr lang="en-US" dirty="0" smtClean="0">
                <a:latin typeface="Times New Roman"/>
                <a:cs typeface="Times New Roman"/>
              </a:rPr>
              <a:t>(</a:t>
            </a:r>
            <a:r>
              <a:rPr lang="en-US" i="1" dirty="0" smtClean="0">
                <a:latin typeface="Times New Roman"/>
                <a:cs typeface="Times New Roman"/>
              </a:rPr>
              <a:t>x</a:t>
            </a:r>
            <a:r>
              <a:rPr lang="en-US" i="1" baseline="-25000" dirty="0" smtClean="0">
                <a:latin typeface="Times New Roman"/>
                <a:cs typeface="Times New Roman"/>
              </a:rPr>
              <a:t>i</a:t>
            </a:r>
            <a:r>
              <a:rPr lang="en-US" dirty="0" smtClean="0">
                <a:latin typeface="Times New Roman"/>
                <a:cs typeface="Times New Roman"/>
              </a:rPr>
              <a:t>)</a:t>
            </a:r>
            <a:r>
              <a:rPr lang="en-US" dirty="0" smtClean="0"/>
              <a:t> </a:t>
            </a:r>
            <a:r>
              <a:rPr lang="en-US" dirty="0"/>
              <a:t>where </a:t>
            </a:r>
            <a:r>
              <a:rPr lang="en-US" i="1" dirty="0" smtClean="0">
                <a:latin typeface="Times New Roman"/>
                <a:cs typeface="Times New Roman"/>
              </a:rPr>
              <a:t>X</a:t>
            </a:r>
            <a:r>
              <a:rPr lang="en-US" i="1" baseline="-25000" dirty="0" smtClean="0">
                <a:latin typeface="Times New Roman"/>
                <a:cs typeface="Times New Roman"/>
              </a:rPr>
              <a:t>i</a:t>
            </a:r>
            <a:r>
              <a:rPr lang="en-US" dirty="0" smtClean="0"/>
              <a:t> </a:t>
            </a:r>
            <a:r>
              <a:rPr lang="en-US" dirty="0"/>
              <a:t>has degree </a:t>
            </a:r>
            <a:r>
              <a:rPr lang="en-US" i="1" dirty="0">
                <a:latin typeface="Times New Roman"/>
                <a:cs typeface="Times New Roman"/>
              </a:rPr>
              <a:t>k</a:t>
            </a:r>
            <a:r>
              <a:rPr lang="en-US" dirty="0"/>
              <a:t>, you can think of that summation as a </a:t>
            </a:r>
            <a:r>
              <a:rPr lang="en-US" b="1" dirty="0"/>
              <a:t>product of </a:t>
            </a:r>
            <a:r>
              <a:rPr lang="en-US" b="1" i="1" dirty="0">
                <a:latin typeface="Times New Roman"/>
                <a:cs typeface="Times New Roman"/>
              </a:rPr>
              <a:t>k</a:t>
            </a:r>
            <a:r>
              <a:rPr lang="en-US" b="1" dirty="0" smtClean="0"/>
              <a:t> </a:t>
            </a:r>
            <a:r>
              <a:rPr lang="en-US" b="1" dirty="0" err="1"/>
              <a:t>marginals</a:t>
            </a:r>
            <a:r>
              <a:rPr lang="en-US" dirty="0"/>
              <a:t> computed on smaller </a:t>
            </a:r>
            <a:r>
              <a:rPr lang="en-US" dirty="0" err="1"/>
              <a:t>subgraphs</a:t>
            </a:r>
            <a:r>
              <a:rPr lang="en-US" dirty="0"/>
              <a:t>.</a:t>
            </a:r>
          </a:p>
          <a:p>
            <a:pPr eaLnBrk="1" fontAlgn="auto" hangingPunct="1">
              <a:spcAft>
                <a:spcPts val="0"/>
              </a:spcAft>
              <a:buFont typeface="Arial"/>
              <a:buChar char="•"/>
              <a:defRPr/>
            </a:pPr>
            <a:r>
              <a:rPr lang="en-US" dirty="0"/>
              <a:t>Each </a:t>
            </a:r>
            <a:r>
              <a:rPr lang="en-US" dirty="0" err="1"/>
              <a:t>subgraph</a:t>
            </a:r>
            <a:r>
              <a:rPr lang="en-US" dirty="0"/>
              <a:t> is obtained by </a:t>
            </a:r>
            <a:r>
              <a:rPr lang="en-US" b="1" dirty="0"/>
              <a:t>cutting</a:t>
            </a:r>
            <a:r>
              <a:rPr lang="en-US" dirty="0"/>
              <a:t> some edge of the tree.</a:t>
            </a:r>
          </a:p>
          <a:p>
            <a:pPr eaLnBrk="1" fontAlgn="auto" hangingPunct="1">
              <a:spcAft>
                <a:spcPts val="0"/>
              </a:spcAft>
              <a:buFont typeface="Arial"/>
              <a:buChar char="•"/>
              <a:defRPr/>
            </a:pPr>
            <a:r>
              <a:rPr lang="en-US" dirty="0"/>
              <a:t>The message-passing algorithm uses </a:t>
            </a:r>
            <a:r>
              <a:rPr lang="en-US" b="1" dirty="0"/>
              <a:t>dynamic programming</a:t>
            </a:r>
            <a:r>
              <a:rPr lang="en-US" dirty="0"/>
              <a:t> to compute the </a:t>
            </a:r>
            <a:r>
              <a:rPr lang="en-US" dirty="0" err="1"/>
              <a:t>marginals</a:t>
            </a:r>
            <a:r>
              <a:rPr lang="en-US" dirty="0"/>
              <a:t> on all such </a:t>
            </a:r>
            <a:r>
              <a:rPr lang="en-US" dirty="0" err="1"/>
              <a:t>subgraphs</a:t>
            </a:r>
            <a:r>
              <a:rPr lang="en-US" dirty="0"/>
              <a:t>, working from </a:t>
            </a:r>
            <a:r>
              <a:rPr lang="en-US" b="1" dirty="0"/>
              <a:t>smaller to bigger</a:t>
            </a:r>
            <a:r>
              <a:rPr lang="en-US" dirty="0"/>
              <a:t>.  So you can compute all the </a:t>
            </a:r>
            <a:r>
              <a:rPr lang="en-US" dirty="0" err="1"/>
              <a:t>marginals</a:t>
            </a:r>
            <a:r>
              <a:rPr lang="en-US" dirty="0" smtClean="0"/>
              <a:t>.</a:t>
            </a:r>
            <a:endParaRPr lang="en-US" dirty="0"/>
          </a:p>
        </p:txBody>
      </p:sp>
      <p:sp>
        <p:nvSpPr>
          <p:cNvPr id="102402" name="Title 1"/>
          <p:cNvSpPr>
            <a:spLocks noGrp="1"/>
          </p:cNvSpPr>
          <p:nvPr>
            <p:ph type="title" idx="4294967295"/>
          </p:nvPr>
        </p:nvSpPr>
        <p:spPr/>
        <p:txBody>
          <a:bodyPr/>
          <a:lstStyle/>
          <a:p>
            <a:pPr eaLnBrk="1" hangingPunct="1"/>
            <a:r>
              <a:rPr lang="en-US" sz="4000" smtClean="0"/>
              <a:t>Acyclic BP as Dynamic Programming</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FEFB7254-D235-4F0A-A28F-A7F06FFB2D45}" type="slidenum">
              <a:rPr lang="en-US" sz="1200">
                <a:solidFill>
                  <a:schemeClr val="tx1">
                    <a:tint val="75000"/>
                  </a:schemeClr>
                </a:solidFill>
                <a:latin typeface="+mn-lt"/>
                <a:cs typeface="+mn-cs"/>
              </a:rPr>
              <a:pPr algn="r" fontAlgn="auto">
                <a:spcBef>
                  <a:spcPts val="0"/>
                </a:spcBef>
                <a:spcAft>
                  <a:spcPts val="0"/>
                </a:spcAft>
                <a:defRPr/>
              </a:pPr>
              <a:t>101</a:t>
            </a:fld>
            <a:endParaRPr lang="en-US" sz="1200">
              <a:solidFill>
                <a:schemeClr val="tx1">
                  <a:tint val="75000"/>
                </a:schemeClr>
              </a:solidFill>
              <a:latin typeface="+mn-lt"/>
              <a:cs typeface="+mn-cs"/>
            </a:endParaRPr>
          </a:p>
        </p:txBody>
      </p:sp>
      <p:grpSp>
        <p:nvGrpSpPr>
          <p:cNvPr id="102404" name="Group 104"/>
          <p:cNvGrpSpPr>
            <a:grpSpLocks/>
          </p:cNvGrpSpPr>
          <p:nvPr/>
        </p:nvGrpSpPr>
        <p:grpSpPr bwMode="auto">
          <a:xfrm>
            <a:off x="4763" y="6456363"/>
            <a:ext cx="6096000" cy="279400"/>
            <a:chOff x="492120" y="3950977"/>
            <a:chExt cx="8067290" cy="370958"/>
          </a:xfrm>
        </p:grpSpPr>
        <p:sp>
          <p:nvSpPr>
            <p:cNvPr id="102446" name="TextBox 12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100" dirty="0">
                  <a:latin typeface="Rockwell"/>
                  <a:ea typeface="Rockwell"/>
                  <a:cs typeface="Rockwell"/>
                </a:rPr>
                <a:t>time</a:t>
              </a:r>
            </a:p>
          </p:txBody>
        </p:sp>
        <p:sp>
          <p:nvSpPr>
            <p:cNvPr id="102447" name="TextBox 12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like</a:t>
              </a:r>
            </a:p>
          </p:txBody>
        </p:sp>
        <p:sp>
          <p:nvSpPr>
            <p:cNvPr id="102448" name="TextBox 12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flies</a:t>
              </a:r>
            </a:p>
          </p:txBody>
        </p:sp>
        <p:sp>
          <p:nvSpPr>
            <p:cNvPr id="102449" name="TextBox 12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an</a:t>
              </a:r>
            </a:p>
          </p:txBody>
        </p:sp>
        <p:sp>
          <p:nvSpPr>
            <p:cNvPr id="102450" name="TextBox 12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arrow</a:t>
              </a:r>
            </a:p>
          </p:txBody>
        </p:sp>
      </p:grpSp>
      <p:grpSp>
        <p:nvGrpSpPr>
          <p:cNvPr id="102405" name="Group 4"/>
          <p:cNvGrpSpPr>
            <a:grpSpLocks/>
          </p:cNvGrpSpPr>
          <p:nvPr/>
        </p:nvGrpSpPr>
        <p:grpSpPr bwMode="auto">
          <a:xfrm>
            <a:off x="303213" y="2813050"/>
            <a:ext cx="5429250" cy="3532188"/>
            <a:chOff x="302603" y="2813593"/>
            <a:chExt cx="5430412" cy="3531291"/>
          </a:xfrm>
        </p:grpSpPr>
        <p:sp>
          <p:nvSpPr>
            <p:cNvPr id="90" name="Oval 89"/>
            <p:cNvSpPr/>
            <p:nvPr/>
          </p:nvSpPr>
          <p:spPr>
            <a:xfrm>
              <a:off x="302603" y="5310097"/>
              <a:ext cx="408074"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1</a:t>
              </a:r>
              <a:endParaRPr lang="en-US" sz="1100" i="1" dirty="0">
                <a:solidFill>
                  <a:schemeClr val="tx1"/>
                </a:solidFill>
                <a:latin typeface="Times New Roman"/>
                <a:cs typeface="Times New Roman"/>
              </a:endParaRPr>
            </a:p>
          </p:txBody>
        </p:sp>
        <p:sp>
          <p:nvSpPr>
            <p:cNvPr id="91" name="Rectangle 90"/>
            <p:cNvSpPr/>
            <p:nvPr/>
          </p:nvSpPr>
          <p:spPr>
            <a:xfrm>
              <a:off x="415339"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a:t>
              </a:r>
              <a:endParaRPr lang="en-US" sz="1100" i="1" dirty="0">
                <a:solidFill>
                  <a:schemeClr val="bg1"/>
                </a:solidFill>
                <a:latin typeface="Times New Roman"/>
                <a:cs typeface="Times New Roman"/>
              </a:endParaRPr>
            </a:p>
          </p:txBody>
        </p:sp>
        <p:cxnSp>
          <p:nvCxnSpPr>
            <p:cNvPr id="92" name="Straight Connector 91"/>
            <p:cNvCxnSpPr>
              <a:stCxn id="90" idx="4"/>
              <a:endCxn id="91" idx="0"/>
            </p:cNvCxnSpPr>
            <p:nvPr/>
          </p:nvCxnSpPr>
          <p:spPr>
            <a:xfrm>
              <a:off x="507434" y="5724329"/>
              <a:ext cx="7940"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1552232" y="5310097"/>
              <a:ext cx="408075"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2</a:t>
              </a:r>
              <a:endParaRPr lang="en-US" sz="1100" i="1" dirty="0">
                <a:solidFill>
                  <a:schemeClr val="tx1"/>
                </a:solidFill>
                <a:latin typeface="Times New Roman"/>
                <a:cs typeface="Times New Roman"/>
              </a:endParaRPr>
            </a:p>
          </p:txBody>
        </p:sp>
        <p:sp>
          <p:nvSpPr>
            <p:cNvPr id="94" name="Rectangle 93"/>
            <p:cNvSpPr/>
            <p:nvPr/>
          </p:nvSpPr>
          <p:spPr>
            <a:xfrm>
              <a:off x="1664970"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3</a:t>
              </a:r>
              <a:endParaRPr lang="en-US" sz="1100" i="1" dirty="0">
                <a:solidFill>
                  <a:schemeClr val="bg1"/>
                </a:solidFill>
                <a:latin typeface="Times New Roman"/>
                <a:cs typeface="Times New Roman"/>
              </a:endParaRPr>
            </a:p>
          </p:txBody>
        </p:sp>
        <p:cxnSp>
          <p:nvCxnSpPr>
            <p:cNvPr id="95" name="Straight Connector 94"/>
            <p:cNvCxnSpPr>
              <a:stCxn id="93" idx="4"/>
              <a:endCxn id="94" idx="0"/>
            </p:cNvCxnSpPr>
            <p:nvPr/>
          </p:nvCxnSpPr>
          <p:spPr>
            <a:xfrm>
              <a:off x="1755476" y="5724329"/>
              <a:ext cx="9527"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819329" y="5308509"/>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3</a:t>
              </a:r>
              <a:endParaRPr lang="en-US" sz="1100" i="1" dirty="0">
                <a:solidFill>
                  <a:schemeClr val="tx1"/>
                </a:solidFill>
                <a:latin typeface="Times New Roman"/>
                <a:cs typeface="Times New Roman"/>
              </a:endParaRPr>
            </a:p>
          </p:txBody>
        </p:sp>
        <p:sp>
          <p:nvSpPr>
            <p:cNvPr id="97" name="Rectangle 96"/>
            <p:cNvSpPr/>
            <p:nvPr/>
          </p:nvSpPr>
          <p:spPr>
            <a:xfrm>
              <a:off x="2932066" y="6143322"/>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5</a:t>
              </a:r>
              <a:endParaRPr lang="en-US" sz="1100" i="1" dirty="0">
                <a:solidFill>
                  <a:schemeClr val="bg1"/>
                </a:solidFill>
                <a:latin typeface="Times New Roman"/>
                <a:cs typeface="Times New Roman"/>
              </a:endParaRPr>
            </a:p>
          </p:txBody>
        </p:sp>
        <p:cxnSp>
          <p:nvCxnSpPr>
            <p:cNvPr id="98" name="Straight Connector 97"/>
            <p:cNvCxnSpPr>
              <a:stCxn id="96" idx="4"/>
              <a:endCxn id="97" idx="0"/>
            </p:cNvCxnSpPr>
            <p:nvPr/>
          </p:nvCxnSpPr>
          <p:spPr>
            <a:xfrm>
              <a:off x="3024160" y="5722742"/>
              <a:ext cx="7939" cy="4205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 name="Oval 98"/>
            <p:cNvSpPr/>
            <p:nvPr/>
          </p:nvSpPr>
          <p:spPr>
            <a:xfrm>
              <a:off x="4075310" y="5310097"/>
              <a:ext cx="408074"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sp>
          <p:nvSpPr>
            <p:cNvPr id="100" name="Rectangle 99"/>
            <p:cNvSpPr/>
            <p:nvPr/>
          </p:nvSpPr>
          <p:spPr>
            <a:xfrm>
              <a:off x="4188046"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7</a:t>
              </a:r>
              <a:endParaRPr lang="en-US" sz="1100" i="1" dirty="0">
                <a:solidFill>
                  <a:schemeClr val="bg1"/>
                </a:solidFill>
                <a:latin typeface="Times New Roman"/>
                <a:cs typeface="Times New Roman"/>
              </a:endParaRPr>
            </a:p>
          </p:txBody>
        </p:sp>
        <p:cxnSp>
          <p:nvCxnSpPr>
            <p:cNvPr id="101" name="Straight Connector 100"/>
            <p:cNvCxnSpPr>
              <a:stCxn id="99" idx="4"/>
              <a:endCxn id="100" idx="0"/>
            </p:cNvCxnSpPr>
            <p:nvPr/>
          </p:nvCxnSpPr>
          <p:spPr>
            <a:xfrm>
              <a:off x="4280141" y="5724329"/>
              <a:ext cx="7940"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2" name="Oval 101"/>
            <p:cNvSpPr/>
            <p:nvPr/>
          </p:nvSpPr>
          <p:spPr>
            <a:xfrm>
              <a:off x="5324940" y="5308509"/>
              <a:ext cx="408075"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5</a:t>
              </a:r>
              <a:endParaRPr lang="en-US" sz="1100" i="1" dirty="0">
                <a:solidFill>
                  <a:schemeClr val="tx1"/>
                </a:solidFill>
                <a:latin typeface="Times New Roman"/>
                <a:cs typeface="Times New Roman"/>
              </a:endParaRPr>
            </a:p>
          </p:txBody>
        </p:sp>
        <p:sp>
          <p:nvSpPr>
            <p:cNvPr id="103" name="Rectangle 102"/>
            <p:cNvSpPr/>
            <p:nvPr/>
          </p:nvSpPr>
          <p:spPr>
            <a:xfrm>
              <a:off x="5437677" y="6143322"/>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9</a:t>
              </a:r>
              <a:endParaRPr lang="en-US" sz="1100" i="1" dirty="0">
                <a:solidFill>
                  <a:schemeClr val="bg1"/>
                </a:solidFill>
                <a:latin typeface="Times New Roman"/>
                <a:cs typeface="Times New Roman"/>
              </a:endParaRPr>
            </a:p>
          </p:txBody>
        </p:sp>
        <p:cxnSp>
          <p:nvCxnSpPr>
            <p:cNvPr id="104" name="Straight Connector 103"/>
            <p:cNvCxnSpPr>
              <a:stCxn id="102" idx="4"/>
              <a:endCxn id="103" idx="0"/>
            </p:cNvCxnSpPr>
            <p:nvPr/>
          </p:nvCxnSpPr>
          <p:spPr>
            <a:xfrm>
              <a:off x="5528183" y="5722742"/>
              <a:ext cx="9527" cy="4205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6" name="Oval 105"/>
            <p:cNvSpPr/>
            <p:nvPr/>
          </p:nvSpPr>
          <p:spPr>
            <a:xfrm>
              <a:off x="4696155" y="4468936"/>
              <a:ext cx="409663"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6</a:t>
              </a:r>
              <a:endParaRPr lang="en-US" sz="1100" i="1" dirty="0">
                <a:solidFill>
                  <a:schemeClr val="tx1"/>
                </a:solidFill>
                <a:latin typeface="Times New Roman"/>
                <a:cs typeface="Times New Roman"/>
              </a:endParaRPr>
            </a:p>
          </p:txBody>
        </p:sp>
        <p:sp>
          <p:nvSpPr>
            <p:cNvPr id="107" name="Rectangle 106"/>
            <p:cNvSpPr/>
            <p:nvPr/>
          </p:nvSpPr>
          <p:spPr>
            <a:xfrm>
              <a:off x="4804128" y="499109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10</a:t>
              </a:r>
              <a:endParaRPr lang="en-US" sz="1100" i="1" dirty="0">
                <a:solidFill>
                  <a:schemeClr val="bg1"/>
                </a:solidFill>
                <a:latin typeface="Times New Roman"/>
                <a:cs typeface="Times New Roman"/>
              </a:endParaRPr>
            </a:p>
          </p:txBody>
        </p:sp>
        <p:cxnSp>
          <p:nvCxnSpPr>
            <p:cNvPr id="108" name="Straight Connector 107"/>
            <p:cNvCxnSpPr>
              <a:stCxn id="107" idx="1"/>
              <a:endCxn id="99" idx="0"/>
            </p:cNvCxnSpPr>
            <p:nvPr/>
          </p:nvCxnSpPr>
          <p:spPr>
            <a:xfrm flipH="1">
              <a:off x="4280141" y="5091077"/>
              <a:ext cx="523987" cy="2190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a:stCxn id="107" idx="0"/>
              <a:endCxn id="106" idx="4"/>
            </p:cNvCxnSpPr>
            <p:nvPr/>
          </p:nvCxnSpPr>
          <p:spPr>
            <a:xfrm flipH="1" flipV="1">
              <a:off x="4900987" y="4883167"/>
              <a:ext cx="3176"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107" idx="3"/>
              <a:endCxn id="102" idx="0"/>
            </p:cNvCxnSpPr>
            <p:nvPr/>
          </p:nvCxnSpPr>
          <p:spPr>
            <a:xfrm>
              <a:off x="5004196" y="5091077"/>
              <a:ext cx="523987" cy="2174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1" name="Oval 110"/>
            <p:cNvSpPr/>
            <p:nvPr/>
          </p:nvSpPr>
          <p:spPr>
            <a:xfrm>
              <a:off x="2570038" y="2813593"/>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8</a:t>
              </a:r>
              <a:endParaRPr lang="en-US" sz="1100" i="1" dirty="0">
                <a:solidFill>
                  <a:schemeClr val="tx1"/>
                </a:solidFill>
                <a:latin typeface="Times New Roman"/>
                <a:cs typeface="Times New Roman"/>
              </a:endParaRPr>
            </a:p>
          </p:txBody>
        </p:sp>
        <p:sp>
          <p:nvSpPr>
            <p:cNvPr id="112" name="Rectangle 111"/>
            <p:cNvSpPr/>
            <p:nvPr/>
          </p:nvSpPr>
          <p:spPr>
            <a:xfrm>
              <a:off x="2676423" y="3335748"/>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12</a:t>
              </a:r>
              <a:endParaRPr lang="en-US" sz="1100" i="1" dirty="0">
                <a:solidFill>
                  <a:schemeClr val="bg1"/>
                </a:solidFill>
                <a:latin typeface="Times New Roman"/>
                <a:cs typeface="Times New Roman"/>
              </a:endParaRPr>
            </a:p>
          </p:txBody>
        </p:sp>
        <p:cxnSp>
          <p:nvCxnSpPr>
            <p:cNvPr id="113" name="Straight Connector 112"/>
            <p:cNvCxnSpPr>
              <a:stCxn id="112" idx="1"/>
              <a:endCxn id="121" idx="0"/>
            </p:cNvCxnSpPr>
            <p:nvPr/>
          </p:nvCxnSpPr>
          <p:spPr>
            <a:xfrm flipH="1">
              <a:off x="1120340" y="3435735"/>
              <a:ext cx="1556083" cy="102843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112" idx="0"/>
              <a:endCxn id="111" idx="4"/>
            </p:cNvCxnSpPr>
            <p:nvPr/>
          </p:nvCxnSpPr>
          <p:spPr>
            <a:xfrm flipH="1" flipV="1">
              <a:off x="2774869" y="3227826"/>
              <a:ext cx="1588"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112" idx="3"/>
              <a:endCxn id="116" idx="0"/>
            </p:cNvCxnSpPr>
            <p:nvPr/>
          </p:nvCxnSpPr>
          <p:spPr>
            <a:xfrm>
              <a:off x="2876491" y="3435735"/>
              <a:ext cx="1201995" cy="13331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6" name="Oval 115"/>
            <p:cNvSpPr/>
            <p:nvPr/>
          </p:nvSpPr>
          <p:spPr>
            <a:xfrm>
              <a:off x="3875242" y="3569051"/>
              <a:ext cx="408074"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7</a:t>
              </a:r>
              <a:endParaRPr lang="en-US" sz="1100" i="1" dirty="0">
                <a:solidFill>
                  <a:schemeClr val="tx1"/>
                </a:solidFill>
                <a:latin typeface="Times New Roman"/>
                <a:cs typeface="Times New Roman"/>
              </a:endParaRPr>
            </a:p>
          </p:txBody>
        </p:sp>
        <p:sp>
          <p:nvSpPr>
            <p:cNvPr id="117" name="Rectangle 116"/>
            <p:cNvSpPr/>
            <p:nvPr/>
          </p:nvSpPr>
          <p:spPr>
            <a:xfrm>
              <a:off x="3779972" y="420389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14</a:t>
              </a:r>
              <a:endParaRPr lang="en-US" sz="1100" i="1" dirty="0">
                <a:solidFill>
                  <a:schemeClr val="bg1"/>
                </a:solidFill>
                <a:latin typeface="Times New Roman"/>
                <a:cs typeface="Times New Roman"/>
              </a:endParaRPr>
            </a:p>
          </p:txBody>
        </p:sp>
        <p:cxnSp>
          <p:nvCxnSpPr>
            <p:cNvPr id="118" name="Straight Connector 117"/>
            <p:cNvCxnSpPr>
              <a:stCxn id="117" idx="1"/>
              <a:endCxn id="96" idx="0"/>
            </p:cNvCxnSpPr>
            <p:nvPr/>
          </p:nvCxnSpPr>
          <p:spPr>
            <a:xfrm flipH="1">
              <a:off x="3024160" y="4303877"/>
              <a:ext cx="755812" cy="10046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117" idx="0"/>
              <a:endCxn id="116" idx="4"/>
            </p:cNvCxnSpPr>
            <p:nvPr/>
          </p:nvCxnSpPr>
          <p:spPr>
            <a:xfrm flipV="1">
              <a:off x="3880005" y="3983284"/>
              <a:ext cx="198480" cy="2206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0" name="Straight Connector 119"/>
            <p:cNvCxnSpPr>
              <a:stCxn id="48" idx="3"/>
              <a:endCxn id="106" idx="0"/>
            </p:cNvCxnSpPr>
            <p:nvPr/>
          </p:nvCxnSpPr>
          <p:spPr>
            <a:xfrm>
              <a:off x="4526257" y="4267374"/>
              <a:ext cx="374730" cy="20156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915509" y="4464174"/>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9</a:t>
              </a:r>
              <a:endParaRPr lang="en-US" sz="1100" i="1" dirty="0">
                <a:solidFill>
                  <a:schemeClr val="tx1"/>
                </a:solidFill>
                <a:latin typeface="Times New Roman"/>
                <a:cs typeface="Times New Roman"/>
              </a:endParaRPr>
            </a:p>
          </p:txBody>
        </p:sp>
        <p:sp>
          <p:nvSpPr>
            <p:cNvPr id="122" name="Rectangle 121"/>
            <p:cNvSpPr/>
            <p:nvPr/>
          </p:nvSpPr>
          <p:spPr>
            <a:xfrm>
              <a:off x="1023482" y="4986329"/>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13</a:t>
              </a:r>
              <a:endParaRPr lang="en-US" sz="1100" i="1" dirty="0">
                <a:solidFill>
                  <a:schemeClr val="bg1"/>
                </a:solidFill>
                <a:latin typeface="Times New Roman"/>
                <a:cs typeface="Times New Roman"/>
              </a:endParaRPr>
            </a:p>
          </p:txBody>
        </p:sp>
        <p:cxnSp>
          <p:nvCxnSpPr>
            <p:cNvPr id="123" name="Straight Connector 122"/>
            <p:cNvCxnSpPr>
              <a:stCxn id="122" idx="1"/>
              <a:endCxn id="90" idx="0"/>
            </p:cNvCxnSpPr>
            <p:nvPr/>
          </p:nvCxnSpPr>
          <p:spPr>
            <a:xfrm flipH="1">
              <a:off x="507434" y="5086316"/>
              <a:ext cx="516048" cy="2237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4" name="Straight Connector 123"/>
            <p:cNvCxnSpPr>
              <a:stCxn id="122" idx="0"/>
              <a:endCxn id="121" idx="4"/>
            </p:cNvCxnSpPr>
            <p:nvPr/>
          </p:nvCxnSpPr>
          <p:spPr>
            <a:xfrm flipH="1" flipV="1">
              <a:off x="1120340" y="4878407"/>
              <a:ext cx="3176"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5" name="Straight Connector 124"/>
            <p:cNvCxnSpPr>
              <a:stCxn id="122" idx="3"/>
              <a:endCxn id="93" idx="0"/>
            </p:cNvCxnSpPr>
            <p:nvPr/>
          </p:nvCxnSpPr>
          <p:spPr>
            <a:xfrm>
              <a:off x="1223550" y="5086316"/>
              <a:ext cx="531926" cy="2237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4324601" y="4167387"/>
              <a:ext cx="201656"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11</a:t>
              </a:r>
              <a:endParaRPr lang="en-US" sz="1100" i="1" dirty="0">
                <a:solidFill>
                  <a:schemeClr val="bg1"/>
                </a:solidFill>
                <a:latin typeface="Times New Roman"/>
                <a:cs typeface="Times New Roman"/>
              </a:endParaRPr>
            </a:p>
          </p:txBody>
        </p:sp>
        <p:cxnSp>
          <p:nvCxnSpPr>
            <p:cNvPr id="53" name="Straight Connector 52"/>
            <p:cNvCxnSpPr>
              <a:stCxn id="48" idx="0"/>
              <a:endCxn id="116" idx="4"/>
            </p:cNvCxnSpPr>
            <p:nvPr/>
          </p:nvCxnSpPr>
          <p:spPr>
            <a:xfrm flipH="1" flipV="1">
              <a:off x="4078486" y="3983284"/>
              <a:ext cx="346149" cy="18410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8" name="Freeform 7"/>
          <p:cNvSpPr>
            <a:spLocks/>
          </p:cNvSpPr>
          <p:nvPr/>
        </p:nvSpPr>
        <p:spPr bwMode="auto">
          <a:xfrm>
            <a:off x="1477963" y="5965825"/>
            <a:ext cx="539750" cy="831850"/>
          </a:xfrm>
          <a:custGeom>
            <a:avLst/>
            <a:gdLst>
              <a:gd name="T0" fmla="*/ 24061 w 864942"/>
              <a:gd name="T1" fmla="*/ 794781 h 832149"/>
              <a:gd name="T2" fmla="*/ 52985 w 864942"/>
              <a:gd name="T3" fmla="*/ 173868 h 832149"/>
              <a:gd name="T4" fmla="*/ 492642 w 864942"/>
              <a:gd name="T5" fmla="*/ 44124 h 832149"/>
              <a:gd name="T6" fmla="*/ 527351 w 864942"/>
              <a:gd name="T7" fmla="*/ 831850 h 832149"/>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64942" h="832149">
                <a:moveTo>
                  <a:pt x="38557" y="795067"/>
                </a:moveTo>
                <a:cubicBezTo>
                  <a:pt x="-842" y="547075"/>
                  <a:pt x="-40241" y="299084"/>
                  <a:pt x="84908" y="173930"/>
                </a:cubicBezTo>
                <a:cubicBezTo>
                  <a:pt x="210057" y="48776"/>
                  <a:pt x="662758" y="-65563"/>
                  <a:pt x="789452" y="44140"/>
                </a:cubicBezTo>
                <a:cubicBezTo>
                  <a:pt x="916146" y="153843"/>
                  <a:pt x="845073" y="832149"/>
                  <a:pt x="845073" y="832149"/>
                </a:cubicBezTo>
              </a:path>
            </a:pathLst>
          </a:custGeom>
          <a:noFill/>
          <a:ln w="12700" cap="flat" cmpd="sng" algn="ctr">
            <a:solidFill>
              <a:schemeClr val="accent1"/>
            </a:solidFill>
            <a:prstDash val="dash"/>
            <a:round/>
            <a:headEnd/>
            <a:tailEnd/>
          </a:ln>
          <a:effectLst>
            <a:outerShdw dist="20000" dir="5400000" rotWithShape="0">
              <a:srgbClr val="000000">
                <a:alpha val="37999"/>
              </a:srgbClr>
            </a:outerShdw>
          </a:effectLst>
        </p:spPr>
        <p:txBody>
          <a:bodyPr anchor="ctr"/>
          <a:lstStyle/>
          <a:p>
            <a:pPr>
              <a:defRPr/>
            </a:pPr>
            <a:endParaRPr lang="en-US"/>
          </a:p>
        </p:txBody>
      </p:sp>
      <p:sp>
        <p:nvSpPr>
          <p:cNvPr id="102407" name="Line 50"/>
          <p:cNvSpPr>
            <a:spLocks noChangeShapeType="1"/>
          </p:cNvSpPr>
          <p:nvPr/>
        </p:nvSpPr>
        <p:spPr bwMode="auto">
          <a:xfrm flipH="1" flipV="1">
            <a:off x="1371600" y="5029200"/>
            <a:ext cx="293688" cy="90488"/>
          </a:xfrm>
          <a:prstGeom prst="line">
            <a:avLst/>
          </a:prstGeom>
          <a:noFill/>
          <a:ln w="38100">
            <a:solidFill>
              <a:srgbClr val="84AA33"/>
            </a:solidFill>
            <a:round/>
            <a:headEnd type="oval" w="med" len="med"/>
            <a:tailEnd type="triangle" w="med" len="med"/>
          </a:ln>
        </p:spPr>
        <p:txBody>
          <a:bodyPr/>
          <a:lstStyle/>
          <a:p>
            <a:endParaRPr lang="en-US"/>
          </a:p>
        </p:txBody>
      </p:sp>
      <p:sp>
        <p:nvSpPr>
          <p:cNvPr id="12" name="Freeform 11"/>
          <p:cNvSpPr>
            <a:spLocks/>
          </p:cNvSpPr>
          <p:nvPr/>
        </p:nvSpPr>
        <p:spPr bwMode="auto">
          <a:xfrm>
            <a:off x="1311275" y="5065713"/>
            <a:ext cx="830263" cy="1646237"/>
          </a:xfrm>
          <a:custGeom>
            <a:avLst/>
            <a:gdLst>
              <a:gd name="T0" fmla="*/ 70726 w 830949"/>
              <a:gd name="T1" fmla="*/ 1618414 h 1645586"/>
              <a:gd name="T2" fmla="*/ 52200 w 830949"/>
              <a:gd name="T3" fmla="*/ 412746 h 1645586"/>
              <a:gd name="T4" fmla="*/ 654272 w 830949"/>
              <a:gd name="T5" fmla="*/ 69596 h 1645586"/>
              <a:gd name="T6" fmla="*/ 830263 w 830949"/>
              <a:gd name="T7" fmla="*/ 1646237 h 16455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0949" h="1645586">
                <a:moveTo>
                  <a:pt x="70784" y="1617774"/>
                </a:moveTo>
                <a:cubicBezTo>
                  <a:pt x="12844" y="1144195"/>
                  <a:pt x="-45095" y="670617"/>
                  <a:pt x="52243" y="412583"/>
                </a:cubicBezTo>
                <a:cubicBezTo>
                  <a:pt x="149581" y="154549"/>
                  <a:pt x="525029" y="-135932"/>
                  <a:pt x="654813" y="69568"/>
                </a:cubicBezTo>
                <a:cubicBezTo>
                  <a:pt x="784597" y="275068"/>
                  <a:pt x="830949" y="1645586"/>
                  <a:pt x="830949" y="1645586"/>
                </a:cubicBezTo>
              </a:path>
            </a:pathLst>
          </a:custGeom>
          <a:noFill/>
          <a:ln w="28575" cap="flat" cmpd="sng" algn="ctr">
            <a:solidFill>
              <a:srgbClr val="84AA33"/>
            </a:solidFill>
            <a:prstDash val="dash"/>
            <a:round/>
            <a:headEnd type="none" w="med" len="med"/>
            <a:tailEnd type="none" w="med" len="med"/>
          </a:ln>
          <a:effectLst>
            <a:outerShdw dist="20000" dir="5400000" rotWithShape="0">
              <a:srgbClr val="000000">
                <a:alpha val="37999"/>
              </a:srgbClr>
            </a:outerShdw>
          </a:effectLst>
        </p:spPr>
        <p:txBody>
          <a:bodyPr anchor="ctr"/>
          <a:lstStyle/>
          <a:p>
            <a:pPr>
              <a:defRPr/>
            </a:pPr>
            <a:endParaRPr lang="en-US"/>
          </a:p>
        </p:txBody>
      </p:sp>
    </p:spTree>
    <p:extLst>
      <p:ext uri="{BB962C8B-B14F-4D97-AF65-F5344CB8AC3E}">
        <p14:creationId xmlns:p14="http://schemas.microsoft.com/office/powerpoint/2010/main" val="4019681094"/>
      </p:ext>
    </p:extLst>
  </p:cSld>
  <p:clrMapOvr>
    <a:masterClrMapping/>
  </p:clrMapOvr>
  <p:timing>
    <p:tnLst>
      <p:par>
        <p:cTn xmlns:p14="http://schemas.microsoft.com/office/powerpoint/2010/main" id="1" dur="indefinite" restart="never" nodeType="tmRoot"/>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415925" y="977900"/>
            <a:ext cx="8510588" cy="1738313"/>
          </a:xfrm>
          <a:solidFill>
            <a:schemeClr val="bg1"/>
          </a:solidFill>
          <a:ln>
            <a:solidFill>
              <a:schemeClr val="tx1"/>
            </a:solidFill>
          </a:ln>
          <a:effectLst>
            <a:outerShdw blurRad="50800" dist="38100" dir="5400000" algn="t" rotWithShape="0">
              <a:prstClr val="black">
                <a:alpha val="40000"/>
              </a:prstClr>
            </a:outerShdw>
          </a:effectLst>
        </p:spPr>
        <p:txBody>
          <a:bodyPr rtlCol="0">
            <a:normAutofit fontScale="62500" lnSpcReduction="20000"/>
          </a:bodyPr>
          <a:lstStyle/>
          <a:p>
            <a:pPr eaLnBrk="1" fontAlgn="auto" hangingPunct="1">
              <a:spcAft>
                <a:spcPts val="0"/>
              </a:spcAft>
              <a:buFont typeface="Arial"/>
              <a:buChar char="•"/>
              <a:defRPr/>
            </a:pPr>
            <a:r>
              <a:rPr lang="en-US" dirty="0"/>
              <a:t>If you want the </a:t>
            </a:r>
            <a:r>
              <a:rPr lang="en-US" b="1" dirty="0"/>
              <a:t>marginal </a:t>
            </a:r>
            <a:r>
              <a:rPr lang="en-US" i="1" dirty="0" smtClean="0">
                <a:latin typeface="Times New Roman"/>
                <a:cs typeface="Times New Roman"/>
              </a:rPr>
              <a:t>p</a:t>
            </a:r>
            <a:r>
              <a:rPr lang="en-US" i="1" baseline="-25000" dirty="0" smtClean="0">
                <a:latin typeface="Times New Roman"/>
                <a:cs typeface="Times New Roman"/>
              </a:rPr>
              <a:t>i</a:t>
            </a:r>
            <a:r>
              <a:rPr lang="en-US" dirty="0" smtClean="0">
                <a:latin typeface="Times New Roman"/>
                <a:cs typeface="Times New Roman"/>
              </a:rPr>
              <a:t>(</a:t>
            </a:r>
            <a:r>
              <a:rPr lang="en-US" i="1" dirty="0" smtClean="0">
                <a:latin typeface="Times New Roman"/>
                <a:cs typeface="Times New Roman"/>
              </a:rPr>
              <a:t>x</a:t>
            </a:r>
            <a:r>
              <a:rPr lang="en-US" i="1" baseline="-25000" dirty="0" smtClean="0">
                <a:latin typeface="Times New Roman"/>
                <a:cs typeface="Times New Roman"/>
              </a:rPr>
              <a:t>i</a:t>
            </a:r>
            <a:r>
              <a:rPr lang="en-US" dirty="0" smtClean="0">
                <a:latin typeface="Times New Roman"/>
                <a:cs typeface="Times New Roman"/>
              </a:rPr>
              <a:t>)</a:t>
            </a:r>
            <a:r>
              <a:rPr lang="en-US" dirty="0" smtClean="0"/>
              <a:t> </a:t>
            </a:r>
            <a:r>
              <a:rPr lang="en-US" dirty="0"/>
              <a:t>where </a:t>
            </a:r>
            <a:r>
              <a:rPr lang="en-US" i="1" dirty="0" smtClean="0">
                <a:latin typeface="Times New Roman"/>
                <a:cs typeface="Times New Roman"/>
              </a:rPr>
              <a:t>X</a:t>
            </a:r>
            <a:r>
              <a:rPr lang="en-US" i="1" baseline="-25000" dirty="0" smtClean="0">
                <a:latin typeface="Times New Roman"/>
                <a:cs typeface="Times New Roman"/>
              </a:rPr>
              <a:t>i</a:t>
            </a:r>
            <a:r>
              <a:rPr lang="en-US" dirty="0" smtClean="0"/>
              <a:t> </a:t>
            </a:r>
            <a:r>
              <a:rPr lang="en-US" dirty="0"/>
              <a:t>has degree </a:t>
            </a:r>
            <a:r>
              <a:rPr lang="en-US" i="1" dirty="0">
                <a:latin typeface="Times New Roman"/>
                <a:cs typeface="Times New Roman"/>
              </a:rPr>
              <a:t>k</a:t>
            </a:r>
            <a:r>
              <a:rPr lang="en-US" dirty="0"/>
              <a:t>, you can think of that summation as a </a:t>
            </a:r>
            <a:r>
              <a:rPr lang="en-US" b="1" dirty="0"/>
              <a:t>product of </a:t>
            </a:r>
            <a:r>
              <a:rPr lang="en-US" b="1" i="1" dirty="0">
                <a:latin typeface="Times New Roman"/>
                <a:cs typeface="Times New Roman"/>
              </a:rPr>
              <a:t>k</a:t>
            </a:r>
            <a:r>
              <a:rPr lang="en-US" b="1" dirty="0" smtClean="0"/>
              <a:t> </a:t>
            </a:r>
            <a:r>
              <a:rPr lang="en-US" b="1" dirty="0" err="1"/>
              <a:t>marginals</a:t>
            </a:r>
            <a:r>
              <a:rPr lang="en-US" dirty="0"/>
              <a:t> computed on smaller </a:t>
            </a:r>
            <a:r>
              <a:rPr lang="en-US" dirty="0" err="1"/>
              <a:t>subgraphs</a:t>
            </a:r>
            <a:r>
              <a:rPr lang="en-US" dirty="0"/>
              <a:t>.</a:t>
            </a:r>
          </a:p>
          <a:p>
            <a:pPr eaLnBrk="1" fontAlgn="auto" hangingPunct="1">
              <a:spcAft>
                <a:spcPts val="0"/>
              </a:spcAft>
              <a:buFont typeface="Arial"/>
              <a:buChar char="•"/>
              <a:defRPr/>
            </a:pPr>
            <a:r>
              <a:rPr lang="en-US" dirty="0"/>
              <a:t>Each </a:t>
            </a:r>
            <a:r>
              <a:rPr lang="en-US" dirty="0" err="1"/>
              <a:t>subgraph</a:t>
            </a:r>
            <a:r>
              <a:rPr lang="en-US" dirty="0"/>
              <a:t> is obtained by </a:t>
            </a:r>
            <a:r>
              <a:rPr lang="en-US" b="1" dirty="0"/>
              <a:t>cutting</a:t>
            </a:r>
            <a:r>
              <a:rPr lang="en-US" dirty="0"/>
              <a:t> some edge of the tree.</a:t>
            </a:r>
          </a:p>
          <a:p>
            <a:pPr eaLnBrk="1" fontAlgn="auto" hangingPunct="1">
              <a:spcAft>
                <a:spcPts val="0"/>
              </a:spcAft>
              <a:buFont typeface="Arial"/>
              <a:buChar char="•"/>
              <a:defRPr/>
            </a:pPr>
            <a:r>
              <a:rPr lang="en-US" dirty="0"/>
              <a:t>The message-passing algorithm uses </a:t>
            </a:r>
            <a:r>
              <a:rPr lang="en-US" b="1" dirty="0"/>
              <a:t>dynamic programming</a:t>
            </a:r>
            <a:r>
              <a:rPr lang="en-US" dirty="0"/>
              <a:t> to compute the </a:t>
            </a:r>
            <a:r>
              <a:rPr lang="en-US" dirty="0" err="1"/>
              <a:t>marginals</a:t>
            </a:r>
            <a:r>
              <a:rPr lang="en-US" dirty="0"/>
              <a:t> on all such </a:t>
            </a:r>
            <a:r>
              <a:rPr lang="en-US" dirty="0" err="1"/>
              <a:t>subgraphs</a:t>
            </a:r>
            <a:r>
              <a:rPr lang="en-US" dirty="0"/>
              <a:t>, working from </a:t>
            </a:r>
            <a:r>
              <a:rPr lang="en-US" b="1" dirty="0"/>
              <a:t>smaller to bigger</a:t>
            </a:r>
            <a:r>
              <a:rPr lang="en-US" dirty="0"/>
              <a:t>.  So you can compute all the </a:t>
            </a:r>
            <a:r>
              <a:rPr lang="en-US" dirty="0" err="1"/>
              <a:t>marginals</a:t>
            </a:r>
            <a:r>
              <a:rPr lang="en-US" dirty="0" smtClean="0"/>
              <a:t>.</a:t>
            </a:r>
            <a:endParaRPr lang="en-US" dirty="0"/>
          </a:p>
        </p:txBody>
      </p:sp>
      <p:sp>
        <p:nvSpPr>
          <p:cNvPr id="103426" name="Title 1"/>
          <p:cNvSpPr>
            <a:spLocks noGrp="1"/>
          </p:cNvSpPr>
          <p:nvPr>
            <p:ph type="title" idx="4294967295"/>
          </p:nvPr>
        </p:nvSpPr>
        <p:spPr/>
        <p:txBody>
          <a:bodyPr/>
          <a:lstStyle/>
          <a:p>
            <a:pPr eaLnBrk="1" hangingPunct="1"/>
            <a:r>
              <a:rPr lang="en-US" sz="4000" smtClean="0"/>
              <a:t>Acyclic BP as Dynamic Programming</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2F71CBBE-B752-4174-828E-B00DFCC6BDBB}" type="slidenum">
              <a:rPr lang="en-US" sz="1200">
                <a:solidFill>
                  <a:schemeClr val="tx1">
                    <a:tint val="75000"/>
                  </a:schemeClr>
                </a:solidFill>
                <a:latin typeface="+mn-lt"/>
                <a:cs typeface="+mn-cs"/>
              </a:rPr>
              <a:pPr algn="r" fontAlgn="auto">
                <a:spcBef>
                  <a:spcPts val="0"/>
                </a:spcBef>
                <a:spcAft>
                  <a:spcPts val="0"/>
                </a:spcAft>
                <a:defRPr/>
              </a:pPr>
              <a:t>102</a:t>
            </a:fld>
            <a:endParaRPr lang="en-US" sz="1200">
              <a:solidFill>
                <a:schemeClr val="tx1">
                  <a:tint val="75000"/>
                </a:schemeClr>
              </a:solidFill>
              <a:latin typeface="+mn-lt"/>
              <a:cs typeface="+mn-cs"/>
            </a:endParaRPr>
          </a:p>
        </p:txBody>
      </p:sp>
      <p:grpSp>
        <p:nvGrpSpPr>
          <p:cNvPr id="103428" name="Group 104"/>
          <p:cNvGrpSpPr>
            <a:grpSpLocks/>
          </p:cNvGrpSpPr>
          <p:nvPr/>
        </p:nvGrpSpPr>
        <p:grpSpPr bwMode="auto">
          <a:xfrm>
            <a:off x="4763" y="6456363"/>
            <a:ext cx="6096000" cy="279400"/>
            <a:chOff x="492120" y="3950977"/>
            <a:chExt cx="8067290" cy="370958"/>
          </a:xfrm>
        </p:grpSpPr>
        <p:sp>
          <p:nvSpPr>
            <p:cNvPr id="103471" name="TextBox 12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100" dirty="0">
                  <a:latin typeface="Rockwell"/>
                  <a:ea typeface="Rockwell"/>
                  <a:cs typeface="Rockwell"/>
                </a:rPr>
                <a:t>time</a:t>
              </a:r>
            </a:p>
          </p:txBody>
        </p:sp>
        <p:sp>
          <p:nvSpPr>
            <p:cNvPr id="103472" name="TextBox 12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like</a:t>
              </a:r>
            </a:p>
          </p:txBody>
        </p:sp>
        <p:sp>
          <p:nvSpPr>
            <p:cNvPr id="103473" name="TextBox 12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flies</a:t>
              </a:r>
            </a:p>
          </p:txBody>
        </p:sp>
        <p:sp>
          <p:nvSpPr>
            <p:cNvPr id="103474" name="TextBox 12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an</a:t>
              </a:r>
            </a:p>
          </p:txBody>
        </p:sp>
        <p:sp>
          <p:nvSpPr>
            <p:cNvPr id="103475" name="TextBox 12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arrow</a:t>
              </a:r>
            </a:p>
          </p:txBody>
        </p:sp>
      </p:grpSp>
      <p:grpSp>
        <p:nvGrpSpPr>
          <p:cNvPr id="103429" name="Group 4"/>
          <p:cNvGrpSpPr>
            <a:grpSpLocks/>
          </p:cNvGrpSpPr>
          <p:nvPr/>
        </p:nvGrpSpPr>
        <p:grpSpPr bwMode="auto">
          <a:xfrm>
            <a:off x="303213" y="2813050"/>
            <a:ext cx="5429250" cy="3532188"/>
            <a:chOff x="302603" y="2813593"/>
            <a:chExt cx="5430412" cy="3531291"/>
          </a:xfrm>
        </p:grpSpPr>
        <p:sp>
          <p:nvSpPr>
            <p:cNvPr id="90" name="Oval 89"/>
            <p:cNvSpPr/>
            <p:nvPr/>
          </p:nvSpPr>
          <p:spPr>
            <a:xfrm>
              <a:off x="302603" y="5310097"/>
              <a:ext cx="408074"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1</a:t>
              </a:r>
              <a:endParaRPr lang="en-US" sz="1100" i="1" dirty="0">
                <a:solidFill>
                  <a:schemeClr val="tx1"/>
                </a:solidFill>
                <a:latin typeface="Times New Roman"/>
                <a:cs typeface="Times New Roman"/>
              </a:endParaRPr>
            </a:p>
          </p:txBody>
        </p:sp>
        <p:sp>
          <p:nvSpPr>
            <p:cNvPr id="91" name="Rectangle 90"/>
            <p:cNvSpPr/>
            <p:nvPr/>
          </p:nvSpPr>
          <p:spPr>
            <a:xfrm>
              <a:off x="415339"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a:t>
              </a:r>
              <a:endParaRPr lang="en-US" sz="1100" i="1" dirty="0">
                <a:solidFill>
                  <a:schemeClr val="bg1"/>
                </a:solidFill>
                <a:latin typeface="Times New Roman"/>
                <a:cs typeface="Times New Roman"/>
              </a:endParaRPr>
            </a:p>
          </p:txBody>
        </p:sp>
        <p:cxnSp>
          <p:nvCxnSpPr>
            <p:cNvPr id="92" name="Straight Connector 91"/>
            <p:cNvCxnSpPr>
              <a:stCxn id="90" idx="4"/>
              <a:endCxn id="91" idx="0"/>
            </p:cNvCxnSpPr>
            <p:nvPr/>
          </p:nvCxnSpPr>
          <p:spPr>
            <a:xfrm>
              <a:off x="507434" y="5724329"/>
              <a:ext cx="7940"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1552232" y="5310097"/>
              <a:ext cx="408075"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2</a:t>
              </a:r>
              <a:endParaRPr lang="en-US" sz="1100" i="1" dirty="0">
                <a:solidFill>
                  <a:schemeClr val="tx1"/>
                </a:solidFill>
                <a:latin typeface="Times New Roman"/>
                <a:cs typeface="Times New Roman"/>
              </a:endParaRPr>
            </a:p>
          </p:txBody>
        </p:sp>
        <p:sp>
          <p:nvSpPr>
            <p:cNvPr id="94" name="Rectangle 93"/>
            <p:cNvSpPr/>
            <p:nvPr/>
          </p:nvSpPr>
          <p:spPr>
            <a:xfrm>
              <a:off x="1664970"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3</a:t>
              </a:r>
              <a:endParaRPr lang="en-US" sz="1100" i="1" dirty="0">
                <a:solidFill>
                  <a:schemeClr val="bg1"/>
                </a:solidFill>
                <a:latin typeface="Times New Roman"/>
                <a:cs typeface="Times New Roman"/>
              </a:endParaRPr>
            </a:p>
          </p:txBody>
        </p:sp>
        <p:cxnSp>
          <p:nvCxnSpPr>
            <p:cNvPr id="95" name="Straight Connector 94"/>
            <p:cNvCxnSpPr>
              <a:stCxn id="93" idx="4"/>
              <a:endCxn id="94" idx="0"/>
            </p:cNvCxnSpPr>
            <p:nvPr/>
          </p:nvCxnSpPr>
          <p:spPr>
            <a:xfrm>
              <a:off x="1755476" y="5724329"/>
              <a:ext cx="9527"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819329" y="5308509"/>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3</a:t>
              </a:r>
              <a:endParaRPr lang="en-US" sz="1100" i="1" dirty="0">
                <a:solidFill>
                  <a:schemeClr val="tx1"/>
                </a:solidFill>
                <a:latin typeface="Times New Roman"/>
                <a:cs typeface="Times New Roman"/>
              </a:endParaRPr>
            </a:p>
          </p:txBody>
        </p:sp>
        <p:sp>
          <p:nvSpPr>
            <p:cNvPr id="97" name="Rectangle 96"/>
            <p:cNvSpPr/>
            <p:nvPr/>
          </p:nvSpPr>
          <p:spPr>
            <a:xfrm>
              <a:off x="2932066" y="6143322"/>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5</a:t>
              </a:r>
              <a:endParaRPr lang="en-US" sz="1100" i="1" dirty="0">
                <a:solidFill>
                  <a:schemeClr val="bg1"/>
                </a:solidFill>
                <a:latin typeface="Times New Roman"/>
                <a:cs typeface="Times New Roman"/>
              </a:endParaRPr>
            </a:p>
          </p:txBody>
        </p:sp>
        <p:cxnSp>
          <p:nvCxnSpPr>
            <p:cNvPr id="98" name="Straight Connector 97"/>
            <p:cNvCxnSpPr>
              <a:stCxn id="96" idx="4"/>
              <a:endCxn id="97" idx="0"/>
            </p:cNvCxnSpPr>
            <p:nvPr/>
          </p:nvCxnSpPr>
          <p:spPr>
            <a:xfrm>
              <a:off x="3024160" y="5722742"/>
              <a:ext cx="7939" cy="4205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 name="Oval 98"/>
            <p:cNvSpPr/>
            <p:nvPr/>
          </p:nvSpPr>
          <p:spPr>
            <a:xfrm>
              <a:off x="4075310" y="5310097"/>
              <a:ext cx="408074"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sp>
          <p:nvSpPr>
            <p:cNvPr id="100" name="Rectangle 99"/>
            <p:cNvSpPr/>
            <p:nvPr/>
          </p:nvSpPr>
          <p:spPr>
            <a:xfrm>
              <a:off x="4188046"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7</a:t>
              </a:r>
              <a:endParaRPr lang="en-US" sz="1100" i="1" dirty="0">
                <a:solidFill>
                  <a:schemeClr val="bg1"/>
                </a:solidFill>
                <a:latin typeface="Times New Roman"/>
                <a:cs typeface="Times New Roman"/>
              </a:endParaRPr>
            </a:p>
          </p:txBody>
        </p:sp>
        <p:cxnSp>
          <p:nvCxnSpPr>
            <p:cNvPr id="101" name="Straight Connector 100"/>
            <p:cNvCxnSpPr>
              <a:stCxn id="99" idx="4"/>
              <a:endCxn id="100" idx="0"/>
            </p:cNvCxnSpPr>
            <p:nvPr/>
          </p:nvCxnSpPr>
          <p:spPr>
            <a:xfrm>
              <a:off x="4280141" y="5724329"/>
              <a:ext cx="7940"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2" name="Oval 101"/>
            <p:cNvSpPr/>
            <p:nvPr/>
          </p:nvSpPr>
          <p:spPr>
            <a:xfrm>
              <a:off x="5324940" y="5308509"/>
              <a:ext cx="408075"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5</a:t>
              </a:r>
              <a:endParaRPr lang="en-US" sz="1100" i="1" dirty="0">
                <a:solidFill>
                  <a:schemeClr val="tx1"/>
                </a:solidFill>
                <a:latin typeface="Times New Roman"/>
                <a:cs typeface="Times New Roman"/>
              </a:endParaRPr>
            </a:p>
          </p:txBody>
        </p:sp>
        <p:sp>
          <p:nvSpPr>
            <p:cNvPr id="103" name="Rectangle 102"/>
            <p:cNvSpPr/>
            <p:nvPr/>
          </p:nvSpPr>
          <p:spPr>
            <a:xfrm>
              <a:off x="5437677" y="6143322"/>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9</a:t>
              </a:r>
              <a:endParaRPr lang="en-US" sz="1100" i="1" dirty="0">
                <a:solidFill>
                  <a:schemeClr val="bg1"/>
                </a:solidFill>
                <a:latin typeface="Times New Roman"/>
                <a:cs typeface="Times New Roman"/>
              </a:endParaRPr>
            </a:p>
          </p:txBody>
        </p:sp>
        <p:cxnSp>
          <p:nvCxnSpPr>
            <p:cNvPr id="104" name="Straight Connector 103"/>
            <p:cNvCxnSpPr>
              <a:stCxn id="102" idx="4"/>
              <a:endCxn id="103" idx="0"/>
            </p:cNvCxnSpPr>
            <p:nvPr/>
          </p:nvCxnSpPr>
          <p:spPr>
            <a:xfrm>
              <a:off x="5528183" y="5722742"/>
              <a:ext cx="9527" cy="4205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6" name="Oval 105"/>
            <p:cNvSpPr/>
            <p:nvPr/>
          </p:nvSpPr>
          <p:spPr>
            <a:xfrm>
              <a:off x="4696155" y="4468936"/>
              <a:ext cx="409663"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6</a:t>
              </a:r>
              <a:endParaRPr lang="en-US" sz="1100" i="1" dirty="0">
                <a:solidFill>
                  <a:schemeClr val="tx1"/>
                </a:solidFill>
                <a:latin typeface="Times New Roman"/>
                <a:cs typeface="Times New Roman"/>
              </a:endParaRPr>
            </a:p>
          </p:txBody>
        </p:sp>
        <p:sp>
          <p:nvSpPr>
            <p:cNvPr id="107" name="Rectangle 106"/>
            <p:cNvSpPr/>
            <p:nvPr/>
          </p:nvSpPr>
          <p:spPr>
            <a:xfrm>
              <a:off x="4804128" y="499109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10</a:t>
              </a:r>
              <a:endParaRPr lang="en-US" sz="1100" i="1" dirty="0">
                <a:solidFill>
                  <a:schemeClr val="bg1"/>
                </a:solidFill>
                <a:latin typeface="Times New Roman"/>
                <a:cs typeface="Times New Roman"/>
              </a:endParaRPr>
            </a:p>
          </p:txBody>
        </p:sp>
        <p:cxnSp>
          <p:nvCxnSpPr>
            <p:cNvPr id="108" name="Straight Connector 107"/>
            <p:cNvCxnSpPr>
              <a:stCxn id="107" idx="1"/>
              <a:endCxn id="99" idx="0"/>
            </p:cNvCxnSpPr>
            <p:nvPr/>
          </p:nvCxnSpPr>
          <p:spPr>
            <a:xfrm flipH="1">
              <a:off x="4280141" y="5091077"/>
              <a:ext cx="523987" cy="2190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a:stCxn id="107" idx="0"/>
              <a:endCxn id="106" idx="4"/>
            </p:cNvCxnSpPr>
            <p:nvPr/>
          </p:nvCxnSpPr>
          <p:spPr>
            <a:xfrm flipH="1" flipV="1">
              <a:off x="4900987" y="4883167"/>
              <a:ext cx="3176"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107" idx="3"/>
              <a:endCxn id="102" idx="0"/>
            </p:cNvCxnSpPr>
            <p:nvPr/>
          </p:nvCxnSpPr>
          <p:spPr>
            <a:xfrm>
              <a:off x="5004196" y="5091077"/>
              <a:ext cx="523987" cy="2174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1" name="Oval 110"/>
            <p:cNvSpPr/>
            <p:nvPr/>
          </p:nvSpPr>
          <p:spPr>
            <a:xfrm>
              <a:off x="2570038" y="2813593"/>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8</a:t>
              </a:r>
              <a:endParaRPr lang="en-US" sz="1100" i="1" dirty="0">
                <a:solidFill>
                  <a:schemeClr val="tx1"/>
                </a:solidFill>
                <a:latin typeface="Times New Roman"/>
                <a:cs typeface="Times New Roman"/>
              </a:endParaRPr>
            </a:p>
          </p:txBody>
        </p:sp>
        <p:sp>
          <p:nvSpPr>
            <p:cNvPr id="112" name="Rectangle 111"/>
            <p:cNvSpPr/>
            <p:nvPr/>
          </p:nvSpPr>
          <p:spPr>
            <a:xfrm>
              <a:off x="2676423" y="3335748"/>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12</a:t>
              </a:r>
              <a:endParaRPr lang="en-US" sz="1100" i="1" dirty="0">
                <a:solidFill>
                  <a:schemeClr val="bg1"/>
                </a:solidFill>
                <a:latin typeface="Times New Roman"/>
                <a:cs typeface="Times New Roman"/>
              </a:endParaRPr>
            </a:p>
          </p:txBody>
        </p:sp>
        <p:cxnSp>
          <p:nvCxnSpPr>
            <p:cNvPr id="113" name="Straight Connector 112"/>
            <p:cNvCxnSpPr>
              <a:stCxn id="112" idx="1"/>
              <a:endCxn id="121" idx="0"/>
            </p:cNvCxnSpPr>
            <p:nvPr/>
          </p:nvCxnSpPr>
          <p:spPr>
            <a:xfrm flipH="1">
              <a:off x="1120340" y="3435735"/>
              <a:ext cx="1556083" cy="102843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112" idx="0"/>
              <a:endCxn id="111" idx="4"/>
            </p:cNvCxnSpPr>
            <p:nvPr/>
          </p:nvCxnSpPr>
          <p:spPr>
            <a:xfrm flipH="1" flipV="1">
              <a:off x="2774869" y="3227826"/>
              <a:ext cx="1588"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112" idx="3"/>
              <a:endCxn id="116" idx="0"/>
            </p:cNvCxnSpPr>
            <p:nvPr/>
          </p:nvCxnSpPr>
          <p:spPr>
            <a:xfrm>
              <a:off x="2876491" y="3435735"/>
              <a:ext cx="1201995" cy="13331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6" name="Oval 115"/>
            <p:cNvSpPr/>
            <p:nvPr/>
          </p:nvSpPr>
          <p:spPr>
            <a:xfrm>
              <a:off x="3875242" y="3569051"/>
              <a:ext cx="408074"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7</a:t>
              </a:r>
              <a:endParaRPr lang="en-US" sz="1100" i="1" dirty="0">
                <a:solidFill>
                  <a:schemeClr val="tx1"/>
                </a:solidFill>
                <a:latin typeface="Times New Roman"/>
                <a:cs typeface="Times New Roman"/>
              </a:endParaRPr>
            </a:p>
          </p:txBody>
        </p:sp>
        <p:sp>
          <p:nvSpPr>
            <p:cNvPr id="117" name="Rectangle 116"/>
            <p:cNvSpPr/>
            <p:nvPr/>
          </p:nvSpPr>
          <p:spPr>
            <a:xfrm>
              <a:off x="3779972" y="420389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14</a:t>
              </a:r>
              <a:endParaRPr lang="en-US" sz="1100" i="1" dirty="0">
                <a:solidFill>
                  <a:schemeClr val="bg1"/>
                </a:solidFill>
                <a:latin typeface="Times New Roman"/>
                <a:cs typeface="Times New Roman"/>
              </a:endParaRPr>
            </a:p>
          </p:txBody>
        </p:sp>
        <p:cxnSp>
          <p:nvCxnSpPr>
            <p:cNvPr id="118" name="Straight Connector 117"/>
            <p:cNvCxnSpPr>
              <a:stCxn id="117" idx="1"/>
              <a:endCxn id="96" idx="0"/>
            </p:cNvCxnSpPr>
            <p:nvPr/>
          </p:nvCxnSpPr>
          <p:spPr>
            <a:xfrm flipH="1">
              <a:off x="3024160" y="4303877"/>
              <a:ext cx="755812" cy="10046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117" idx="0"/>
              <a:endCxn id="116" idx="4"/>
            </p:cNvCxnSpPr>
            <p:nvPr/>
          </p:nvCxnSpPr>
          <p:spPr>
            <a:xfrm flipV="1">
              <a:off x="3880005" y="3983284"/>
              <a:ext cx="198480" cy="2206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0" name="Straight Connector 119"/>
            <p:cNvCxnSpPr>
              <a:stCxn id="48" idx="3"/>
              <a:endCxn id="106" idx="0"/>
            </p:cNvCxnSpPr>
            <p:nvPr/>
          </p:nvCxnSpPr>
          <p:spPr>
            <a:xfrm>
              <a:off x="4526257" y="4267374"/>
              <a:ext cx="374730" cy="20156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915509" y="4464174"/>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9</a:t>
              </a:r>
              <a:endParaRPr lang="en-US" sz="1100" i="1" dirty="0">
                <a:solidFill>
                  <a:schemeClr val="tx1"/>
                </a:solidFill>
                <a:latin typeface="Times New Roman"/>
                <a:cs typeface="Times New Roman"/>
              </a:endParaRPr>
            </a:p>
          </p:txBody>
        </p:sp>
        <p:sp>
          <p:nvSpPr>
            <p:cNvPr id="122" name="Rectangle 121"/>
            <p:cNvSpPr/>
            <p:nvPr/>
          </p:nvSpPr>
          <p:spPr>
            <a:xfrm>
              <a:off x="1023482" y="4986329"/>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13</a:t>
              </a:r>
              <a:endParaRPr lang="en-US" sz="1100" i="1" dirty="0">
                <a:solidFill>
                  <a:schemeClr val="bg1"/>
                </a:solidFill>
                <a:latin typeface="Times New Roman"/>
                <a:cs typeface="Times New Roman"/>
              </a:endParaRPr>
            </a:p>
          </p:txBody>
        </p:sp>
        <p:cxnSp>
          <p:nvCxnSpPr>
            <p:cNvPr id="123" name="Straight Connector 122"/>
            <p:cNvCxnSpPr>
              <a:stCxn id="122" idx="1"/>
              <a:endCxn id="90" idx="0"/>
            </p:cNvCxnSpPr>
            <p:nvPr/>
          </p:nvCxnSpPr>
          <p:spPr>
            <a:xfrm flipH="1">
              <a:off x="507434" y="5086316"/>
              <a:ext cx="516048" cy="2237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4" name="Straight Connector 123"/>
            <p:cNvCxnSpPr>
              <a:stCxn id="122" idx="0"/>
              <a:endCxn id="121" idx="4"/>
            </p:cNvCxnSpPr>
            <p:nvPr/>
          </p:nvCxnSpPr>
          <p:spPr>
            <a:xfrm flipH="1" flipV="1">
              <a:off x="1120340" y="4878407"/>
              <a:ext cx="3176"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5" name="Straight Connector 124"/>
            <p:cNvCxnSpPr>
              <a:stCxn id="122" idx="3"/>
              <a:endCxn id="93" idx="0"/>
            </p:cNvCxnSpPr>
            <p:nvPr/>
          </p:nvCxnSpPr>
          <p:spPr>
            <a:xfrm>
              <a:off x="1223550" y="5086316"/>
              <a:ext cx="531926" cy="2237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4324601" y="4167387"/>
              <a:ext cx="201656"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11</a:t>
              </a:r>
              <a:endParaRPr lang="en-US" sz="1100" i="1" dirty="0">
                <a:solidFill>
                  <a:schemeClr val="bg1"/>
                </a:solidFill>
                <a:latin typeface="Times New Roman"/>
                <a:cs typeface="Times New Roman"/>
              </a:endParaRPr>
            </a:p>
          </p:txBody>
        </p:sp>
        <p:cxnSp>
          <p:nvCxnSpPr>
            <p:cNvPr id="53" name="Straight Connector 52"/>
            <p:cNvCxnSpPr>
              <a:stCxn id="48" idx="0"/>
              <a:endCxn id="116" idx="4"/>
            </p:cNvCxnSpPr>
            <p:nvPr/>
          </p:nvCxnSpPr>
          <p:spPr>
            <a:xfrm flipH="1" flipV="1">
              <a:off x="4078486" y="3983284"/>
              <a:ext cx="346149" cy="18410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111666" name="Line 50"/>
          <p:cNvSpPr>
            <a:spLocks noChangeShapeType="1"/>
          </p:cNvSpPr>
          <p:nvPr/>
        </p:nvSpPr>
        <p:spPr bwMode="auto">
          <a:xfrm flipH="1" flipV="1">
            <a:off x="1524000" y="4464050"/>
            <a:ext cx="17463" cy="331788"/>
          </a:xfrm>
          <a:prstGeom prst="line">
            <a:avLst/>
          </a:prstGeom>
          <a:noFill/>
          <a:ln w="38100">
            <a:solidFill>
              <a:srgbClr val="84AA33"/>
            </a:solidFill>
            <a:round/>
            <a:headEnd type="oval" w="med" len="med"/>
            <a:tailEnd type="triangle" w="med" len="med"/>
          </a:ln>
        </p:spPr>
        <p:txBody>
          <a:bodyPr/>
          <a:lstStyle/>
          <a:p>
            <a:endParaRPr lang="en-US"/>
          </a:p>
        </p:txBody>
      </p:sp>
      <p:sp>
        <p:nvSpPr>
          <p:cNvPr id="12" name="Freeform 11"/>
          <p:cNvSpPr>
            <a:spLocks/>
          </p:cNvSpPr>
          <p:nvPr/>
        </p:nvSpPr>
        <p:spPr bwMode="auto">
          <a:xfrm>
            <a:off x="1311275" y="5065713"/>
            <a:ext cx="830263" cy="1646237"/>
          </a:xfrm>
          <a:custGeom>
            <a:avLst/>
            <a:gdLst>
              <a:gd name="T0" fmla="*/ 70726 w 830949"/>
              <a:gd name="T1" fmla="*/ 1618414 h 1645586"/>
              <a:gd name="T2" fmla="*/ 52200 w 830949"/>
              <a:gd name="T3" fmla="*/ 412746 h 1645586"/>
              <a:gd name="T4" fmla="*/ 654272 w 830949"/>
              <a:gd name="T5" fmla="*/ 69596 h 1645586"/>
              <a:gd name="T6" fmla="*/ 830263 w 830949"/>
              <a:gd name="T7" fmla="*/ 1646237 h 1645586"/>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30949" h="1645586">
                <a:moveTo>
                  <a:pt x="70784" y="1617774"/>
                </a:moveTo>
                <a:cubicBezTo>
                  <a:pt x="12844" y="1144195"/>
                  <a:pt x="-45095" y="670617"/>
                  <a:pt x="52243" y="412583"/>
                </a:cubicBezTo>
                <a:cubicBezTo>
                  <a:pt x="149581" y="154549"/>
                  <a:pt x="525029" y="-135932"/>
                  <a:pt x="654813" y="69568"/>
                </a:cubicBezTo>
                <a:cubicBezTo>
                  <a:pt x="784597" y="275068"/>
                  <a:pt x="830949" y="1645586"/>
                  <a:pt x="830949" y="1645586"/>
                </a:cubicBezTo>
              </a:path>
            </a:pathLst>
          </a:custGeom>
          <a:noFill/>
          <a:ln w="12700" cap="flat" cmpd="sng" algn="ctr">
            <a:solidFill>
              <a:schemeClr val="accent1"/>
            </a:solidFill>
            <a:prstDash val="dash"/>
            <a:round/>
            <a:headEnd type="none" w="med" len="med"/>
            <a:tailEnd type="none" w="med" len="med"/>
          </a:ln>
          <a:effectLst>
            <a:outerShdw dist="20000" dir="5400000" rotWithShape="0">
              <a:srgbClr val="000000">
                <a:alpha val="37999"/>
              </a:srgbClr>
            </a:outerShdw>
          </a:effectLst>
        </p:spPr>
        <p:txBody>
          <a:bodyPr anchor="ctr"/>
          <a:lstStyle/>
          <a:p>
            <a:pPr>
              <a:defRPr/>
            </a:pPr>
            <a:endParaRPr lang="en-US"/>
          </a:p>
        </p:txBody>
      </p:sp>
      <p:sp>
        <p:nvSpPr>
          <p:cNvPr id="73" name="Freeform 72"/>
          <p:cNvSpPr>
            <a:spLocks/>
          </p:cNvSpPr>
          <p:nvPr/>
        </p:nvSpPr>
        <p:spPr bwMode="auto">
          <a:xfrm>
            <a:off x="-44450" y="4752975"/>
            <a:ext cx="2393950" cy="2108200"/>
          </a:xfrm>
          <a:custGeom>
            <a:avLst/>
            <a:gdLst>
              <a:gd name="T0" fmla="*/ 97676 w 2393096"/>
              <a:gd name="T1" fmla="*/ 2032390 h 2108411"/>
              <a:gd name="T2" fmla="*/ 88194 w 2393096"/>
              <a:gd name="T3" fmla="*/ 402460 h 2108411"/>
              <a:gd name="T4" fmla="*/ 1036343 w 2393096"/>
              <a:gd name="T5" fmla="*/ 193980 h 2108411"/>
              <a:gd name="T6" fmla="*/ 2231010 w 2393096"/>
              <a:gd name="T7" fmla="*/ 137122 h 2108411"/>
              <a:gd name="T8" fmla="*/ 2382714 w 2393096"/>
              <a:gd name="T9" fmla="*/ 2108200 h 21084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93096" h="2108411">
                <a:moveTo>
                  <a:pt x="97641" y="2032593"/>
                </a:moveTo>
                <a:cubicBezTo>
                  <a:pt x="14707" y="1370762"/>
                  <a:pt x="-68226" y="708932"/>
                  <a:pt x="88163" y="402500"/>
                </a:cubicBezTo>
                <a:cubicBezTo>
                  <a:pt x="244552" y="96068"/>
                  <a:pt x="678965" y="238226"/>
                  <a:pt x="1035973" y="193999"/>
                </a:cubicBezTo>
                <a:cubicBezTo>
                  <a:pt x="1392981" y="149772"/>
                  <a:pt x="2005899" y="-181933"/>
                  <a:pt x="2230214" y="137136"/>
                </a:cubicBezTo>
                <a:cubicBezTo>
                  <a:pt x="2454529" y="456205"/>
                  <a:pt x="2381864" y="2108411"/>
                  <a:pt x="2381864" y="2108411"/>
                </a:cubicBezTo>
              </a:path>
            </a:pathLst>
          </a:custGeom>
          <a:noFill/>
          <a:ln w="28575" cap="flat" cmpd="sng" algn="ctr">
            <a:solidFill>
              <a:srgbClr val="84AA33"/>
            </a:solidFill>
            <a:prstDash val="dash"/>
            <a:round/>
            <a:headEnd type="none" w="med" len="med"/>
            <a:tailEnd type="none" w="med" len="med"/>
          </a:ln>
          <a:effectLst>
            <a:outerShdw dist="20000" dir="5400000" rotWithShape="0">
              <a:srgbClr val="000000">
                <a:alpha val="37999"/>
              </a:srgbClr>
            </a:outerShdw>
          </a:effectLst>
        </p:spPr>
        <p:txBody>
          <a:bodyPr anchor="ctr"/>
          <a:lstStyle/>
          <a:p>
            <a:pPr>
              <a:defRPr/>
            </a:pPr>
            <a:endParaRPr lang="en-US"/>
          </a:p>
        </p:txBody>
      </p:sp>
      <p:sp>
        <p:nvSpPr>
          <p:cNvPr id="9" name="Freeform 8"/>
          <p:cNvSpPr>
            <a:spLocks/>
          </p:cNvSpPr>
          <p:nvPr/>
        </p:nvSpPr>
        <p:spPr bwMode="auto">
          <a:xfrm>
            <a:off x="52388" y="5146675"/>
            <a:ext cx="898525" cy="1611313"/>
          </a:xfrm>
          <a:custGeom>
            <a:avLst/>
            <a:gdLst>
              <a:gd name="T0" fmla="*/ 30686 w 898398"/>
              <a:gd name="T1" fmla="*/ 1546419 h 1611327"/>
              <a:gd name="T2" fmla="*/ 95588 w 898398"/>
              <a:gd name="T3" fmla="*/ 137285 h 1611327"/>
              <a:gd name="T4" fmla="*/ 828045 w 898398"/>
              <a:gd name="T5" fmla="*/ 220720 h 1611327"/>
              <a:gd name="T6" fmla="*/ 828045 w 898398"/>
              <a:gd name="T7" fmla="*/ 1611313 h 1611327"/>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898398" h="1611327">
                <a:moveTo>
                  <a:pt x="30682" y="1546432"/>
                </a:moveTo>
                <a:cubicBezTo>
                  <a:pt x="-3309" y="952335"/>
                  <a:pt x="-37300" y="358238"/>
                  <a:pt x="95574" y="137286"/>
                </a:cubicBezTo>
                <a:cubicBezTo>
                  <a:pt x="228448" y="-83666"/>
                  <a:pt x="705869" y="-24951"/>
                  <a:pt x="827928" y="220722"/>
                </a:cubicBezTo>
                <a:cubicBezTo>
                  <a:pt x="949987" y="466395"/>
                  <a:pt x="888957" y="1038861"/>
                  <a:pt x="827928" y="1611327"/>
                </a:cubicBezTo>
              </a:path>
            </a:pathLst>
          </a:custGeom>
          <a:noFill/>
          <a:ln w="12700" cap="flat" cmpd="sng" algn="ctr">
            <a:solidFill>
              <a:schemeClr val="accent1"/>
            </a:solidFill>
            <a:prstDash val="dash"/>
            <a:round/>
            <a:headEnd type="none" w="med" len="med"/>
            <a:tailEnd type="none" w="med" len="med"/>
          </a:ln>
          <a:effectLst>
            <a:outerShdw dist="20000" dir="5400000" rotWithShape="0">
              <a:srgbClr val="000000">
                <a:alpha val="37999"/>
              </a:srgbClr>
            </a:outerShdw>
          </a:effectLst>
        </p:spPr>
        <p:txBody>
          <a:bodyPr anchor="ctr"/>
          <a:lstStyle/>
          <a:p>
            <a:pPr>
              <a:defRPr/>
            </a:pPr>
            <a:endParaRPr lang="en-US"/>
          </a:p>
        </p:txBody>
      </p:sp>
    </p:spTree>
    <p:extLst>
      <p:ext uri="{BB962C8B-B14F-4D97-AF65-F5344CB8AC3E}">
        <p14:creationId xmlns:p14="http://schemas.microsoft.com/office/powerpoint/2010/main" val="77230724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 calcmode="lin" valueType="num">
                                      <p:cBhvr additive="base">
                                        <p:cTn id="7" dur="500" fill="hold"/>
                                        <p:tgtEl>
                                          <p:spTgt spid="9"/>
                                        </p:tgtEl>
                                        <p:attrNameLst>
                                          <p:attrName>ppt_x</p:attrName>
                                        </p:attrNameLst>
                                      </p:cBhvr>
                                      <p:tavLst>
                                        <p:tav tm="0">
                                          <p:val>
                                            <p:strVal val="#ppt_x"/>
                                          </p:val>
                                        </p:tav>
                                        <p:tav tm="100000">
                                          <p:val>
                                            <p:strVal val="#ppt_x"/>
                                          </p:val>
                                        </p:tav>
                                      </p:tavLst>
                                    </p:anim>
                                    <p:anim calcmode="lin" valueType="num">
                                      <p:cBhvr additive="base">
                                        <p:cTn id="8" dur="500" fill="hold"/>
                                        <p:tgtEl>
                                          <p:spTgt spid="9"/>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7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166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666"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415925" y="977900"/>
            <a:ext cx="8510588" cy="1738313"/>
          </a:xfrm>
          <a:solidFill>
            <a:schemeClr val="bg1"/>
          </a:solidFill>
          <a:ln>
            <a:solidFill>
              <a:schemeClr val="tx1"/>
            </a:solidFill>
          </a:ln>
          <a:effectLst>
            <a:outerShdw blurRad="50800" dist="38100" dir="5400000" algn="t" rotWithShape="0">
              <a:prstClr val="black">
                <a:alpha val="40000"/>
              </a:prstClr>
            </a:outerShdw>
          </a:effectLst>
        </p:spPr>
        <p:txBody>
          <a:bodyPr rtlCol="0">
            <a:normAutofit fontScale="62500" lnSpcReduction="20000"/>
          </a:bodyPr>
          <a:lstStyle/>
          <a:p>
            <a:pPr eaLnBrk="1" fontAlgn="auto" hangingPunct="1">
              <a:spcAft>
                <a:spcPts val="0"/>
              </a:spcAft>
              <a:buFont typeface="Arial"/>
              <a:buChar char="•"/>
              <a:defRPr/>
            </a:pPr>
            <a:r>
              <a:rPr lang="en-US" dirty="0"/>
              <a:t>If you want the </a:t>
            </a:r>
            <a:r>
              <a:rPr lang="en-US" b="1" dirty="0"/>
              <a:t>marginal </a:t>
            </a:r>
            <a:r>
              <a:rPr lang="en-US" i="1" dirty="0" smtClean="0">
                <a:latin typeface="Times New Roman"/>
                <a:cs typeface="Times New Roman"/>
              </a:rPr>
              <a:t>p</a:t>
            </a:r>
            <a:r>
              <a:rPr lang="en-US" i="1" baseline="-25000" dirty="0" smtClean="0">
                <a:latin typeface="Times New Roman"/>
                <a:cs typeface="Times New Roman"/>
              </a:rPr>
              <a:t>i</a:t>
            </a:r>
            <a:r>
              <a:rPr lang="en-US" dirty="0" smtClean="0">
                <a:latin typeface="Times New Roman"/>
                <a:cs typeface="Times New Roman"/>
              </a:rPr>
              <a:t>(</a:t>
            </a:r>
            <a:r>
              <a:rPr lang="en-US" i="1" dirty="0" smtClean="0">
                <a:latin typeface="Times New Roman"/>
                <a:cs typeface="Times New Roman"/>
              </a:rPr>
              <a:t>x</a:t>
            </a:r>
            <a:r>
              <a:rPr lang="en-US" i="1" baseline="-25000" dirty="0" smtClean="0">
                <a:latin typeface="Times New Roman"/>
                <a:cs typeface="Times New Roman"/>
              </a:rPr>
              <a:t>i</a:t>
            </a:r>
            <a:r>
              <a:rPr lang="en-US" dirty="0" smtClean="0">
                <a:latin typeface="Times New Roman"/>
                <a:cs typeface="Times New Roman"/>
              </a:rPr>
              <a:t>)</a:t>
            </a:r>
            <a:r>
              <a:rPr lang="en-US" dirty="0" smtClean="0"/>
              <a:t> </a:t>
            </a:r>
            <a:r>
              <a:rPr lang="en-US" dirty="0"/>
              <a:t>where </a:t>
            </a:r>
            <a:r>
              <a:rPr lang="en-US" i="1" dirty="0" smtClean="0">
                <a:latin typeface="Times New Roman"/>
                <a:cs typeface="Times New Roman"/>
              </a:rPr>
              <a:t>X</a:t>
            </a:r>
            <a:r>
              <a:rPr lang="en-US" i="1" baseline="-25000" dirty="0" smtClean="0">
                <a:latin typeface="Times New Roman"/>
                <a:cs typeface="Times New Roman"/>
              </a:rPr>
              <a:t>i</a:t>
            </a:r>
            <a:r>
              <a:rPr lang="en-US" dirty="0" smtClean="0"/>
              <a:t> </a:t>
            </a:r>
            <a:r>
              <a:rPr lang="en-US" dirty="0"/>
              <a:t>has degree </a:t>
            </a:r>
            <a:r>
              <a:rPr lang="en-US" i="1" dirty="0">
                <a:latin typeface="Times New Roman"/>
                <a:cs typeface="Times New Roman"/>
              </a:rPr>
              <a:t>k</a:t>
            </a:r>
            <a:r>
              <a:rPr lang="en-US" dirty="0"/>
              <a:t>, you can think of that summation as a </a:t>
            </a:r>
            <a:r>
              <a:rPr lang="en-US" b="1" dirty="0"/>
              <a:t>product of </a:t>
            </a:r>
            <a:r>
              <a:rPr lang="en-US" b="1" i="1" dirty="0">
                <a:latin typeface="Times New Roman"/>
                <a:cs typeface="Times New Roman"/>
              </a:rPr>
              <a:t>k</a:t>
            </a:r>
            <a:r>
              <a:rPr lang="en-US" b="1" dirty="0" smtClean="0"/>
              <a:t> </a:t>
            </a:r>
            <a:r>
              <a:rPr lang="en-US" b="1" dirty="0" err="1"/>
              <a:t>marginals</a:t>
            </a:r>
            <a:r>
              <a:rPr lang="en-US" dirty="0"/>
              <a:t> computed on smaller </a:t>
            </a:r>
            <a:r>
              <a:rPr lang="en-US" dirty="0" err="1"/>
              <a:t>subgraphs</a:t>
            </a:r>
            <a:r>
              <a:rPr lang="en-US" dirty="0"/>
              <a:t>.</a:t>
            </a:r>
          </a:p>
          <a:p>
            <a:pPr eaLnBrk="1" fontAlgn="auto" hangingPunct="1">
              <a:spcAft>
                <a:spcPts val="0"/>
              </a:spcAft>
              <a:buFont typeface="Arial"/>
              <a:buChar char="•"/>
              <a:defRPr/>
            </a:pPr>
            <a:r>
              <a:rPr lang="en-US" dirty="0"/>
              <a:t>Each </a:t>
            </a:r>
            <a:r>
              <a:rPr lang="en-US" dirty="0" err="1"/>
              <a:t>subgraph</a:t>
            </a:r>
            <a:r>
              <a:rPr lang="en-US" dirty="0"/>
              <a:t> is obtained by </a:t>
            </a:r>
            <a:r>
              <a:rPr lang="en-US" b="1" dirty="0"/>
              <a:t>cutting</a:t>
            </a:r>
            <a:r>
              <a:rPr lang="en-US" dirty="0"/>
              <a:t> some edge of the tree.</a:t>
            </a:r>
          </a:p>
          <a:p>
            <a:pPr eaLnBrk="1" fontAlgn="auto" hangingPunct="1">
              <a:spcAft>
                <a:spcPts val="0"/>
              </a:spcAft>
              <a:buFont typeface="Arial"/>
              <a:buChar char="•"/>
              <a:defRPr/>
            </a:pPr>
            <a:r>
              <a:rPr lang="en-US" dirty="0"/>
              <a:t>The message-passing algorithm uses </a:t>
            </a:r>
            <a:r>
              <a:rPr lang="en-US" b="1" dirty="0"/>
              <a:t>dynamic programming</a:t>
            </a:r>
            <a:r>
              <a:rPr lang="en-US" dirty="0"/>
              <a:t> to compute the </a:t>
            </a:r>
            <a:r>
              <a:rPr lang="en-US" dirty="0" err="1"/>
              <a:t>marginals</a:t>
            </a:r>
            <a:r>
              <a:rPr lang="en-US" dirty="0"/>
              <a:t> on all such </a:t>
            </a:r>
            <a:r>
              <a:rPr lang="en-US" dirty="0" err="1"/>
              <a:t>subgraphs</a:t>
            </a:r>
            <a:r>
              <a:rPr lang="en-US" dirty="0"/>
              <a:t>, working from </a:t>
            </a:r>
            <a:r>
              <a:rPr lang="en-US" b="1" dirty="0"/>
              <a:t>smaller to bigger</a:t>
            </a:r>
            <a:r>
              <a:rPr lang="en-US" dirty="0"/>
              <a:t>.  So you can compute all the </a:t>
            </a:r>
            <a:r>
              <a:rPr lang="en-US" dirty="0" err="1"/>
              <a:t>marginals</a:t>
            </a:r>
            <a:r>
              <a:rPr lang="en-US" dirty="0" smtClean="0"/>
              <a:t>.</a:t>
            </a:r>
            <a:endParaRPr lang="en-US" dirty="0"/>
          </a:p>
        </p:txBody>
      </p:sp>
      <p:sp>
        <p:nvSpPr>
          <p:cNvPr id="104450" name="Title 1"/>
          <p:cNvSpPr>
            <a:spLocks noGrp="1"/>
          </p:cNvSpPr>
          <p:nvPr>
            <p:ph type="title" idx="4294967295"/>
          </p:nvPr>
        </p:nvSpPr>
        <p:spPr/>
        <p:txBody>
          <a:bodyPr/>
          <a:lstStyle/>
          <a:p>
            <a:pPr eaLnBrk="1" hangingPunct="1"/>
            <a:r>
              <a:rPr lang="en-US" sz="4000" smtClean="0"/>
              <a:t>Acyclic BP as Dynamic Programming</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311A692C-B309-4E69-A8FE-F308444A09DF}" type="slidenum">
              <a:rPr lang="en-US" sz="1200">
                <a:solidFill>
                  <a:schemeClr val="tx1">
                    <a:tint val="75000"/>
                  </a:schemeClr>
                </a:solidFill>
                <a:latin typeface="+mn-lt"/>
                <a:cs typeface="+mn-cs"/>
              </a:rPr>
              <a:pPr algn="r" fontAlgn="auto">
                <a:spcBef>
                  <a:spcPts val="0"/>
                </a:spcBef>
                <a:spcAft>
                  <a:spcPts val="0"/>
                </a:spcAft>
                <a:defRPr/>
              </a:pPr>
              <a:t>103</a:t>
            </a:fld>
            <a:endParaRPr lang="en-US" sz="1200">
              <a:solidFill>
                <a:schemeClr val="tx1">
                  <a:tint val="75000"/>
                </a:schemeClr>
              </a:solidFill>
              <a:latin typeface="+mn-lt"/>
              <a:cs typeface="+mn-cs"/>
            </a:endParaRPr>
          </a:p>
        </p:txBody>
      </p:sp>
      <p:grpSp>
        <p:nvGrpSpPr>
          <p:cNvPr id="104452" name="Group 104"/>
          <p:cNvGrpSpPr>
            <a:grpSpLocks/>
          </p:cNvGrpSpPr>
          <p:nvPr/>
        </p:nvGrpSpPr>
        <p:grpSpPr bwMode="auto">
          <a:xfrm>
            <a:off x="4763" y="6456363"/>
            <a:ext cx="6096000" cy="279400"/>
            <a:chOff x="492120" y="3950977"/>
            <a:chExt cx="8067290" cy="370958"/>
          </a:xfrm>
        </p:grpSpPr>
        <p:sp>
          <p:nvSpPr>
            <p:cNvPr id="104494" name="TextBox 12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100" dirty="0">
                  <a:latin typeface="Rockwell"/>
                  <a:ea typeface="Rockwell"/>
                  <a:cs typeface="Rockwell"/>
                </a:rPr>
                <a:t>time</a:t>
              </a:r>
            </a:p>
          </p:txBody>
        </p:sp>
        <p:sp>
          <p:nvSpPr>
            <p:cNvPr id="104495" name="TextBox 12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like</a:t>
              </a:r>
            </a:p>
          </p:txBody>
        </p:sp>
        <p:sp>
          <p:nvSpPr>
            <p:cNvPr id="104496" name="TextBox 12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flies</a:t>
              </a:r>
            </a:p>
          </p:txBody>
        </p:sp>
        <p:sp>
          <p:nvSpPr>
            <p:cNvPr id="104497" name="TextBox 12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an</a:t>
              </a:r>
            </a:p>
          </p:txBody>
        </p:sp>
        <p:sp>
          <p:nvSpPr>
            <p:cNvPr id="104498" name="TextBox 12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arrow</a:t>
              </a:r>
            </a:p>
          </p:txBody>
        </p:sp>
      </p:grpSp>
      <p:grpSp>
        <p:nvGrpSpPr>
          <p:cNvPr id="104453" name="Group 4"/>
          <p:cNvGrpSpPr>
            <a:grpSpLocks/>
          </p:cNvGrpSpPr>
          <p:nvPr/>
        </p:nvGrpSpPr>
        <p:grpSpPr bwMode="auto">
          <a:xfrm>
            <a:off x="303213" y="2813050"/>
            <a:ext cx="5429250" cy="3532188"/>
            <a:chOff x="302603" y="2813593"/>
            <a:chExt cx="5430412" cy="3531291"/>
          </a:xfrm>
        </p:grpSpPr>
        <p:sp>
          <p:nvSpPr>
            <p:cNvPr id="90" name="Oval 89"/>
            <p:cNvSpPr/>
            <p:nvPr/>
          </p:nvSpPr>
          <p:spPr>
            <a:xfrm>
              <a:off x="302603" y="5310097"/>
              <a:ext cx="408074"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1</a:t>
              </a:r>
              <a:endParaRPr lang="en-US" sz="1100" i="1" dirty="0">
                <a:solidFill>
                  <a:schemeClr val="tx1"/>
                </a:solidFill>
                <a:latin typeface="Times New Roman"/>
                <a:cs typeface="Times New Roman"/>
              </a:endParaRPr>
            </a:p>
          </p:txBody>
        </p:sp>
        <p:sp>
          <p:nvSpPr>
            <p:cNvPr id="91" name="Rectangle 90"/>
            <p:cNvSpPr/>
            <p:nvPr/>
          </p:nvSpPr>
          <p:spPr>
            <a:xfrm>
              <a:off x="415339"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a:t>
              </a:r>
              <a:endParaRPr lang="en-US" sz="1100" i="1" dirty="0">
                <a:solidFill>
                  <a:schemeClr val="bg1"/>
                </a:solidFill>
                <a:latin typeface="Times New Roman"/>
                <a:cs typeface="Times New Roman"/>
              </a:endParaRPr>
            </a:p>
          </p:txBody>
        </p:sp>
        <p:cxnSp>
          <p:nvCxnSpPr>
            <p:cNvPr id="92" name="Straight Connector 91"/>
            <p:cNvCxnSpPr>
              <a:stCxn id="90" idx="4"/>
              <a:endCxn id="91" idx="0"/>
            </p:cNvCxnSpPr>
            <p:nvPr/>
          </p:nvCxnSpPr>
          <p:spPr>
            <a:xfrm>
              <a:off x="507434" y="5724329"/>
              <a:ext cx="7940"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1552232" y="5310097"/>
              <a:ext cx="408075"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2</a:t>
              </a:r>
              <a:endParaRPr lang="en-US" sz="1100" i="1" dirty="0">
                <a:solidFill>
                  <a:schemeClr val="tx1"/>
                </a:solidFill>
                <a:latin typeface="Times New Roman"/>
                <a:cs typeface="Times New Roman"/>
              </a:endParaRPr>
            </a:p>
          </p:txBody>
        </p:sp>
        <p:sp>
          <p:nvSpPr>
            <p:cNvPr id="94" name="Rectangle 93"/>
            <p:cNvSpPr/>
            <p:nvPr/>
          </p:nvSpPr>
          <p:spPr>
            <a:xfrm>
              <a:off x="1664970"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3</a:t>
              </a:r>
              <a:endParaRPr lang="en-US" sz="1100" i="1" dirty="0">
                <a:solidFill>
                  <a:schemeClr val="bg1"/>
                </a:solidFill>
                <a:latin typeface="Times New Roman"/>
                <a:cs typeface="Times New Roman"/>
              </a:endParaRPr>
            </a:p>
          </p:txBody>
        </p:sp>
        <p:cxnSp>
          <p:nvCxnSpPr>
            <p:cNvPr id="95" name="Straight Connector 94"/>
            <p:cNvCxnSpPr>
              <a:stCxn id="93" idx="4"/>
              <a:endCxn id="94" idx="0"/>
            </p:cNvCxnSpPr>
            <p:nvPr/>
          </p:nvCxnSpPr>
          <p:spPr>
            <a:xfrm>
              <a:off x="1755476" y="5724329"/>
              <a:ext cx="9527"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819329" y="5308509"/>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3</a:t>
              </a:r>
              <a:endParaRPr lang="en-US" sz="1100" i="1" dirty="0">
                <a:solidFill>
                  <a:schemeClr val="tx1"/>
                </a:solidFill>
                <a:latin typeface="Times New Roman"/>
                <a:cs typeface="Times New Roman"/>
              </a:endParaRPr>
            </a:p>
          </p:txBody>
        </p:sp>
        <p:sp>
          <p:nvSpPr>
            <p:cNvPr id="97" name="Rectangle 96"/>
            <p:cNvSpPr/>
            <p:nvPr/>
          </p:nvSpPr>
          <p:spPr>
            <a:xfrm>
              <a:off x="2932066" y="6143322"/>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5</a:t>
              </a:r>
              <a:endParaRPr lang="en-US" sz="1100" i="1" dirty="0">
                <a:solidFill>
                  <a:schemeClr val="bg1"/>
                </a:solidFill>
                <a:latin typeface="Times New Roman"/>
                <a:cs typeface="Times New Roman"/>
              </a:endParaRPr>
            </a:p>
          </p:txBody>
        </p:sp>
        <p:cxnSp>
          <p:nvCxnSpPr>
            <p:cNvPr id="98" name="Straight Connector 97"/>
            <p:cNvCxnSpPr>
              <a:stCxn id="96" idx="4"/>
              <a:endCxn id="97" idx="0"/>
            </p:cNvCxnSpPr>
            <p:nvPr/>
          </p:nvCxnSpPr>
          <p:spPr>
            <a:xfrm>
              <a:off x="3024160" y="5722742"/>
              <a:ext cx="7939" cy="4205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 name="Oval 98"/>
            <p:cNvSpPr/>
            <p:nvPr/>
          </p:nvSpPr>
          <p:spPr>
            <a:xfrm>
              <a:off x="4075310" y="5310097"/>
              <a:ext cx="408074"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sp>
          <p:nvSpPr>
            <p:cNvPr id="100" name="Rectangle 99"/>
            <p:cNvSpPr/>
            <p:nvPr/>
          </p:nvSpPr>
          <p:spPr>
            <a:xfrm>
              <a:off x="4188046"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7</a:t>
              </a:r>
              <a:endParaRPr lang="en-US" sz="1100" i="1" dirty="0">
                <a:solidFill>
                  <a:schemeClr val="bg1"/>
                </a:solidFill>
                <a:latin typeface="Times New Roman"/>
                <a:cs typeface="Times New Roman"/>
              </a:endParaRPr>
            </a:p>
          </p:txBody>
        </p:sp>
        <p:cxnSp>
          <p:nvCxnSpPr>
            <p:cNvPr id="101" name="Straight Connector 100"/>
            <p:cNvCxnSpPr>
              <a:stCxn id="99" idx="4"/>
              <a:endCxn id="100" idx="0"/>
            </p:cNvCxnSpPr>
            <p:nvPr/>
          </p:nvCxnSpPr>
          <p:spPr>
            <a:xfrm>
              <a:off x="4280141" y="5724329"/>
              <a:ext cx="7940"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2" name="Oval 101"/>
            <p:cNvSpPr/>
            <p:nvPr/>
          </p:nvSpPr>
          <p:spPr>
            <a:xfrm>
              <a:off x="5324940" y="5308509"/>
              <a:ext cx="408075"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5</a:t>
              </a:r>
              <a:endParaRPr lang="en-US" sz="1100" i="1" dirty="0">
                <a:solidFill>
                  <a:schemeClr val="tx1"/>
                </a:solidFill>
                <a:latin typeface="Times New Roman"/>
                <a:cs typeface="Times New Roman"/>
              </a:endParaRPr>
            </a:p>
          </p:txBody>
        </p:sp>
        <p:sp>
          <p:nvSpPr>
            <p:cNvPr id="103" name="Rectangle 102"/>
            <p:cNvSpPr/>
            <p:nvPr/>
          </p:nvSpPr>
          <p:spPr>
            <a:xfrm>
              <a:off x="5437677" y="6143322"/>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9</a:t>
              </a:r>
              <a:endParaRPr lang="en-US" sz="1100" i="1" dirty="0">
                <a:solidFill>
                  <a:schemeClr val="bg1"/>
                </a:solidFill>
                <a:latin typeface="Times New Roman"/>
                <a:cs typeface="Times New Roman"/>
              </a:endParaRPr>
            </a:p>
          </p:txBody>
        </p:sp>
        <p:cxnSp>
          <p:nvCxnSpPr>
            <p:cNvPr id="104" name="Straight Connector 103"/>
            <p:cNvCxnSpPr>
              <a:stCxn id="102" idx="4"/>
              <a:endCxn id="103" idx="0"/>
            </p:cNvCxnSpPr>
            <p:nvPr/>
          </p:nvCxnSpPr>
          <p:spPr>
            <a:xfrm>
              <a:off x="5528183" y="5722742"/>
              <a:ext cx="9527" cy="4205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6" name="Oval 105"/>
            <p:cNvSpPr/>
            <p:nvPr/>
          </p:nvSpPr>
          <p:spPr>
            <a:xfrm>
              <a:off x="4696155" y="4468936"/>
              <a:ext cx="409663"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6</a:t>
              </a:r>
              <a:endParaRPr lang="en-US" sz="1100" i="1" dirty="0">
                <a:solidFill>
                  <a:schemeClr val="tx1"/>
                </a:solidFill>
                <a:latin typeface="Times New Roman"/>
                <a:cs typeface="Times New Roman"/>
              </a:endParaRPr>
            </a:p>
          </p:txBody>
        </p:sp>
        <p:sp>
          <p:nvSpPr>
            <p:cNvPr id="107" name="Rectangle 106"/>
            <p:cNvSpPr/>
            <p:nvPr/>
          </p:nvSpPr>
          <p:spPr>
            <a:xfrm>
              <a:off x="4804128" y="499109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10</a:t>
              </a:r>
              <a:endParaRPr lang="en-US" sz="1100" i="1" dirty="0">
                <a:solidFill>
                  <a:schemeClr val="bg1"/>
                </a:solidFill>
                <a:latin typeface="Times New Roman"/>
                <a:cs typeface="Times New Roman"/>
              </a:endParaRPr>
            </a:p>
          </p:txBody>
        </p:sp>
        <p:cxnSp>
          <p:nvCxnSpPr>
            <p:cNvPr id="108" name="Straight Connector 107"/>
            <p:cNvCxnSpPr>
              <a:stCxn id="107" idx="1"/>
              <a:endCxn id="99" idx="0"/>
            </p:cNvCxnSpPr>
            <p:nvPr/>
          </p:nvCxnSpPr>
          <p:spPr>
            <a:xfrm flipH="1">
              <a:off x="4280141" y="5091077"/>
              <a:ext cx="523987" cy="2190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a:stCxn id="107" idx="0"/>
              <a:endCxn id="106" idx="4"/>
            </p:cNvCxnSpPr>
            <p:nvPr/>
          </p:nvCxnSpPr>
          <p:spPr>
            <a:xfrm flipH="1" flipV="1">
              <a:off x="4900987" y="4883167"/>
              <a:ext cx="3176"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107" idx="3"/>
              <a:endCxn id="102" idx="0"/>
            </p:cNvCxnSpPr>
            <p:nvPr/>
          </p:nvCxnSpPr>
          <p:spPr>
            <a:xfrm>
              <a:off x="5004196" y="5091077"/>
              <a:ext cx="523987" cy="2174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1" name="Oval 110"/>
            <p:cNvSpPr/>
            <p:nvPr/>
          </p:nvSpPr>
          <p:spPr>
            <a:xfrm>
              <a:off x="2570038" y="2813593"/>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8</a:t>
              </a:r>
              <a:endParaRPr lang="en-US" sz="1100" i="1" dirty="0">
                <a:solidFill>
                  <a:schemeClr val="tx1"/>
                </a:solidFill>
                <a:latin typeface="Times New Roman"/>
                <a:cs typeface="Times New Roman"/>
              </a:endParaRPr>
            </a:p>
          </p:txBody>
        </p:sp>
        <p:sp>
          <p:nvSpPr>
            <p:cNvPr id="112" name="Rectangle 111"/>
            <p:cNvSpPr/>
            <p:nvPr/>
          </p:nvSpPr>
          <p:spPr>
            <a:xfrm>
              <a:off x="2676423" y="3335748"/>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12</a:t>
              </a:r>
              <a:endParaRPr lang="en-US" sz="1100" i="1" dirty="0">
                <a:solidFill>
                  <a:schemeClr val="bg1"/>
                </a:solidFill>
                <a:latin typeface="Times New Roman"/>
                <a:cs typeface="Times New Roman"/>
              </a:endParaRPr>
            </a:p>
          </p:txBody>
        </p:sp>
        <p:cxnSp>
          <p:nvCxnSpPr>
            <p:cNvPr id="113" name="Straight Connector 112"/>
            <p:cNvCxnSpPr>
              <a:stCxn id="112" idx="1"/>
              <a:endCxn id="121" idx="0"/>
            </p:cNvCxnSpPr>
            <p:nvPr/>
          </p:nvCxnSpPr>
          <p:spPr>
            <a:xfrm flipH="1">
              <a:off x="1120340" y="3435735"/>
              <a:ext cx="1556083" cy="102843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112" idx="0"/>
              <a:endCxn id="111" idx="4"/>
            </p:cNvCxnSpPr>
            <p:nvPr/>
          </p:nvCxnSpPr>
          <p:spPr>
            <a:xfrm flipH="1" flipV="1">
              <a:off x="2774869" y="3227826"/>
              <a:ext cx="1588"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112" idx="3"/>
              <a:endCxn id="116" idx="0"/>
            </p:cNvCxnSpPr>
            <p:nvPr/>
          </p:nvCxnSpPr>
          <p:spPr>
            <a:xfrm>
              <a:off x="2876491" y="3435735"/>
              <a:ext cx="1201995" cy="13331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6" name="Oval 115"/>
            <p:cNvSpPr/>
            <p:nvPr/>
          </p:nvSpPr>
          <p:spPr>
            <a:xfrm>
              <a:off x="3875242" y="3569051"/>
              <a:ext cx="408074"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7</a:t>
              </a:r>
              <a:endParaRPr lang="en-US" sz="1100" i="1" dirty="0">
                <a:solidFill>
                  <a:schemeClr val="tx1"/>
                </a:solidFill>
                <a:latin typeface="Times New Roman"/>
                <a:cs typeface="Times New Roman"/>
              </a:endParaRPr>
            </a:p>
          </p:txBody>
        </p:sp>
        <p:sp>
          <p:nvSpPr>
            <p:cNvPr id="117" name="Rectangle 116"/>
            <p:cNvSpPr/>
            <p:nvPr/>
          </p:nvSpPr>
          <p:spPr>
            <a:xfrm>
              <a:off x="3779972" y="420389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14</a:t>
              </a:r>
              <a:endParaRPr lang="en-US" sz="1100" i="1" dirty="0">
                <a:solidFill>
                  <a:schemeClr val="bg1"/>
                </a:solidFill>
                <a:latin typeface="Times New Roman"/>
                <a:cs typeface="Times New Roman"/>
              </a:endParaRPr>
            </a:p>
          </p:txBody>
        </p:sp>
        <p:cxnSp>
          <p:nvCxnSpPr>
            <p:cNvPr id="118" name="Straight Connector 117"/>
            <p:cNvCxnSpPr>
              <a:stCxn id="117" idx="1"/>
              <a:endCxn id="96" idx="0"/>
            </p:cNvCxnSpPr>
            <p:nvPr/>
          </p:nvCxnSpPr>
          <p:spPr>
            <a:xfrm flipH="1">
              <a:off x="3024160" y="4303877"/>
              <a:ext cx="755812" cy="10046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117" idx="0"/>
              <a:endCxn id="116" idx="4"/>
            </p:cNvCxnSpPr>
            <p:nvPr/>
          </p:nvCxnSpPr>
          <p:spPr>
            <a:xfrm flipV="1">
              <a:off x="3880005" y="3983284"/>
              <a:ext cx="198480" cy="2206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0" name="Straight Connector 119"/>
            <p:cNvCxnSpPr>
              <a:stCxn id="48" idx="3"/>
              <a:endCxn id="106" idx="0"/>
            </p:cNvCxnSpPr>
            <p:nvPr/>
          </p:nvCxnSpPr>
          <p:spPr>
            <a:xfrm>
              <a:off x="4526257" y="4267374"/>
              <a:ext cx="374730" cy="20156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915509" y="4464174"/>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9</a:t>
              </a:r>
              <a:endParaRPr lang="en-US" sz="1100" i="1" dirty="0">
                <a:solidFill>
                  <a:schemeClr val="tx1"/>
                </a:solidFill>
                <a:latin typeface="Times New Roman"/>
                <a:cs typeface="Times New Roman"/>
              </a:endParaRPr>
            </a:p>
          </p:txBody>
        </p:sp>
        <p:sp>
          <p:nvSpPr>
            <p:cNvPr id="122" name="Rectangle 121"/>
            <p:cNvSpPr/>
            <p:nvPr/>
          </p:nvSpPr>
          <p:spPr>
            <a:xfrm>
              <a:off x="1023482" y="4986329"/>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13</a:t>
              </a:r>
              <a:endParaRPr lang="en-US" sz="1100" i="1" dirty="0">
                <a:solidFill>
                  <a:schemeClr val="bg1"/>
                </a:solidFill>
                <a:latin typeface="Times New Roman"/>
                <a:cs typeface="Times New Roman"/>
              </a:endParaRPr>
            </a:p>
          </p:txBody>
        </p:sp>
        <p:cxnSp>
          <p:nvCxnSpPr>
            <p:cNvPr id="123" name="Straight Connector 122"/>
            <p:cNvCxnSpPr>
              <a:stCxn id="122" idx="1"/>
              <a:endCxn id="90" idx="0"/>
            </p:cNvCxnSpPr>
            <p:nvPr/>
          </p:nvCxnSpPr>
          <p:spPr>
            <a:xfrm flipH="1">
              <a:off x="507434" y="5086316"/>
              <a:ext cx="516048" cy="2237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4" name="Straight Connector 123"/>
            <p:cNvCxnSpPr>
              <a:stCxn id="122" idx="0"/>
              <a:endCxn id="121" idx="4"/>
            </p:cNvCxnSpPr>
            <p:nvPr/>
          </p:nvCxnSpPr>
          <p:spPr>
            <a:xfrm flipH="1" flipV="1">
              <a:off x="1120340" y="4878407"/>
              <a:ext cx="3176"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5" name="Straight Connector 124"/>
            <p:cNvCxnSpPr>
              <a:stCxn id="122" idx="3"/>
              <a:endCxn id="93" idx="0"/>
            </p:cNvCxnSpPr>
            <p:nvPr/>
          </p:nvCxnSpPr>
          <p:spPr>
            <a:xfrm>
              <a:off x="1223550" y="5086316"/>
              <a:ext cx="531926" cy="2237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4324601" y="4167387"/>
              <a:ext cx="201656"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11</a:t>
              </a:r>
              <a:endParaRPr lang="en-US" sz="1100" i="1" dirty="0">
                <a:solidFill>
                  <a:schemeClr val="bg1"/>
                </a:solidFill>
                <a:latin typeface="Times New Roman"/>
                <a:cs typeface="Times New Roman"/>
              </a:endParaRPr>
            </a:p>
          </p:txBody>
        </p:sp>
        <p:cxnSp>
          <p:nvCxnSpPr>
            <p:cNvPr id="53" name="Straight Connector 52"/>
            <p:cNvCxnSpPr>
              <a:stCxn id="48" idx="0"/>
              <a:endCxn id="116" idx="4"/>
            </p:cNvCxnSpPr>
            <p:nvPr/>
          </p:nvCxnSpPr>
          <p:spPr>
            <a:xfrm flipH="1" flipV="1">
              <a:off x="4078486" y="3983284"/>
              <a:ext cx="346149" cy="18410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104454" name="Line 49"/>
          <p:cNvSpPr>
            <a:spLocks noChangeShapeType="1"/>
          </p:cNvSpPr>
          <p:nvPr/>
        </p:nvSpPr>
        <p:spPr bwMode="auto">
          <a:xfrm flipV="1">
            <a:off x="1295400" y="3533775"/>
            <a:ext cx="762000" cy="609600"/>
          </a:xfrm>
          <a:prstGeom prst="line">
            <a:avLst/>
          </a:prstGeom>
          <a:noFill/>
          <a:ln w="38100">
            <a:solidFill>
              <a:srgbClr val="84AA33"/>
            </a:solidFill>
            <a:round/>
            <a:headEnd type="oval" w="med" len="med"/>
            <a:tailEnd type="triangle" w="med" len="med"/>
          </a:ln>
        </p:spPr>
        <p:txBody>
          <a:bodyPr/>
          <a:lstStyle/>
          <a:p>
            <a:endParaRPr lang="en-US"/>
          </a:p>
        </p:txBody>
      </p:sp>
      <p:sp>
        <p:nvSpPr>
          <p:cNvPr id="73" name="Freeform 72"/>
          <p:cNvSpPr/>
          <p:nvPr/>
        </p:nvSpPr>
        <p:spPr>
          <a:xfrm>
            <a:off x="-44450" y="4752975"/>
            <a:ext cx="2393950" cy="2108200"/>
          </a:xfrm>
          <a:custGeom>
            <a:avLst/>
            <a:gdLst>
              <a:gd name="connsiteX0" fmla="*/ 97641 w 2393096"/>
              <a:gd name="connsiteY0" fmla="*/ 2032593 h 2108411"/>
              <a:gd name="connsiteX1" fmla="*/ 88163 w 2393096"/>
              <a:gd name="connsiteY1" fmla="*/ 402500 h 2108411"/>
              <a:gd name="connsiteX2" fmla="*/ 1035973 w 2393096"/>
              <a:gd name="connsiteY2" fmla="*/ 193999 h 2108411"/>
              <a:gd name="connsiteX3" fmla="*/ 2230214 w 2393096"/>
              <a:gd name="connsiteY3" fmla="*/ 137136 h 2108411"/>
              <a:gd name="connsiteX4" fmla="*/ 2381864 w 2393096"/>
              <a:gd name="connsiteY4" fmla="*/ 2108411 h 2108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96" h="2108411">
                <a:moveTo>
                  <a:pt x="97641" y="2032593"/>
                </a:moveTo>
                <a:cubicBezTo>
                  <a:pt x="14707" y="1370762"/>
                  <a:pt x="-68226" y="708932"/>
                  <a:pt x="88163" y="402500"/>
                </a:cubicBezTo>
                <a:cubicBezTo>
                  <a:pt x="244552" y="96068"/>
                  <a:pt x="678965" y="238226"/>
                  <a:pt x="1035973" y="193999"/>
                </a:cubicBezTo>
                <a:cubicBezTo>
                  <a:pt x="1392981" y="149772"/>
                  <a:pt x="2005899" y="-181933"/>
                  <a:pt x="2230214" y="137136"/>
                </a:cubicBezTo>
                <a:cubicBezTo>
                  <a:pt x="2454529" y="456205"/>
                  <a:pt x="2381864" y="2108411"/>
                  <a:pt x="2381864" y="2108411"/>
                </a:cubicBezTo>
              </a:path>
            </a:pathLst>
          </a:custGeom>
          <a:ln w="12700" cmpd="sng">
            <a:prstDash val="dash"/>
          </a:ln>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sp>
        <p:nvSpPr>
          <p:cNvPr id="5" name="Freeform 72"/>
          <p:cNvSpPr>
            <a:spLocks/>
          </p:cNvSpPr>
          <p:nvPr/>
        </p:nvSpPr>
        <p:spPr bwMode="auto">
          <a:xfrm>
            <a:off x="-387350" y="3983038"/>
            <a:ext cx="2940050" cy="3030537"/>
          </a:xfrm>
          <a:custGeom>
            <a:avLst/>
            <a:gdLst>
              <a:gd name="T0" fmla="*/ 97676 w 2393096"/>
              <a:gd name="T1" fmla="*/ 2032390 h 2108411"/>
              <a:gd name="T2" fmla="*/ 88194 w 2393096"/>
              <a:gd name="T3" fmla="*/ 402460 h 2108411"/>
              <a:gd name="T4" fmla="*/ 1036343 w 2393096"/>
              <a:gd name="T5" fmla="*/ 193980 h 2108411"/>
              <a:gd name="T6" fmla="*/ 2231010 w 2393096"/>
              <a:gd name="T7" fmla="*/ 137122 h 2108411"/>
              <a:gd name="T8" fmla="*/ 2382714 w 2393096"/>
              <a:gd name="T9" fmla="*/ 2108200 h 2108411"/>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2393096" h="2108411">
                <a:moveTo>
                  <a:pt x="97641" y="2032593"/>
                </a:moveTo>
                <a:cubicBezTo>
                  <a:pt x="14707" y="1370762"/>
                  <a:pt x="-68226" y="708932"/>
                  <a:pt x="88163" y="402500"/>
                </a:cubicBezTo>
                <a:cubicBezTo>
                  <a:pt x="244552" y="96068"/>
                  <a:pt x="678965" y="238226"/>
                  <a:pt x="1035973" y="193999"/>
                </a:cubicBezTo>
                <a:cubicBezTo>
                  <a:pt x="1392981" y="149772"/>
                  <a:pt x="2005899" y="-181933"/>
                  <a:pt x="2230214" y="137136"/>
                </a:cubicBezTo>
                <a:cubicBezTo>
                  <a:pt x="2454529" y="456205"/>
                  <a:pt x="2381864" y="2108411"/>
                  <a:pt x="2381864" y="2108411"/>
                </a:cubicBezTo>
              </a:path>
            </a:pathLst>
          </a:custGeom>
          <a:noFill/>
          <a:ln w="28575" cap="flat" cmpd="sng" algn="ctr">
            <a:solidFill>
              <a:srgbClr val="84AA33"/>
            </a:solidFill>
            <a:prstDash val="dash"/>
            <a:round/>
            <a:headEnd type="none" w="med" len="med"/>
            <a:tailEnd type="none" w="med" len="med"/>
          </a:ln>
          <a:effectLst>
            <a:outerShdw dist="20000" dir="5400000" rotWithShape="0">
              <a:srgbClr val="000000">
                <a:alpha val="37999"/>
              </a:srgbClr>
            </a:outerShdw>
          </a:effectLst>
        </p:spPr>
        <p:txBody>
          <a:bodyPr anchor="ctr"/>
          <a:lstStyle/>
          <a:p>
            <a:pPr>
              <a:defRPr/>
            </a:pPr>
            <a:endParaRPr lang="en-US"/>
          </a:p>
        </p:txBody>
      </p:sp>
    </p:spTree>
    <p:extLst>
      <p:ext uri="{BB962C8B-B14F-4D97-AF65-F5344CB8AC3E}">
        <p14:creationId xmlns:p14="http://schemas.microsoft.com/office/powerpoint/2010/main" val="2129466550"/>
      </p:ext>
    </p:extLst>
  </p:cSld>
  <p:clrMapOvr>
    <a:masterClrMapping/>
  </p:clrMapOvr>
  <p:timing>
    <p:tnLst>
      <p:par>
        <p:cTn xmlns:p14="http://schemas.microsoft.com/office/powerpoint/2010/main" id="1" dur="indefinite" restart="never" nodeType="tmRoot"/>
      </p:par>
    </p:tn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415925" y="977900"/>
            <a:ext cx="8510588" cy="1738313"/>
          </a:xfrm>
          <a:solidFill>
            <a:schemeClr val="bg1"/>
          </a:solidFill>
          <a:ln>
            <a:solidFill>
              <a:schemeClr val="tx1"/>
            </a:solidFill>
          </a:ln>
          <a:effectLst>
            <a:outerShdw blurRad="50800" dist="38100" dir="5400000" algn="t" rotWithShape="0">
              <a:prstClr val="black">
                <a:alpha val="40000"/>
              </a:prstClr>
            </a:outerShdw>
          </a:effectLst>
        </p:spPr>
        <p:txBody>
          <a:bodyPr rtlCol="0">
            <a:normAutofit fontScale="62500" lnSpcReduction="20000"/>
          </a:bodyPr>
          <a:lstStyle/>
          <a:p>
            <a:pPr eaLnBrk="1" fontAlgn="auto" hangingPunct="1">
              <a:spcAft>
                <a:spcPts val="0"/>
              </a:spcAft>
              <a:buFont typeface="Arial"/>
              <a:buChar char="•"/>
              <a:defRPr/>
            </a:pPr>
            <a:r>
              <a:rPr lang="en-US" dirty="0"/>
              <a:t>If you want the </a:t>
            </a:r>
            <a:r>
              <a:rPr lang="en-US" b="1" dirty="0"/>
              <a:t>marginal </a:t>
            </a:r>
            <a:r>
              <a:rPr lang="en-US" i="1" dirty="0" smtClean="0">
                <a:latin typeface="Times New Roman"/>
                <a:cs typeface="Times New Roman"/>
              </a:rPr>
              <a:t>p</a:t>
            </a:r>
            <a:r>
              <a:rPr lang="en-US" i="1" baseline="-25000" dirty="0" smtClean="0">
                <a:latin typeface="Times New Roman"/>
                <a:cs typeface="Times New Roman"/>
              </a:rPr>
              <a:t>i</a:t>
            </a:r>
            <a:r>
              <a:rPr lang="en-US" dirty="0" smtClean="0">
                <a:latin typeface="Times New Roman"/>
                <a:cs typeface="Times New Roman"/>
              </a:rPr>
              <a:t>(</a:t>
            </a:r>
            <a:r>
              <a:rPr lang="en-US" i="1" dirty="0" smtClean="0">
                <a:latin typeface="Times New Roman"/>
                <a:cs typeface="Times New Roman"/>
              </a:rPr>
              <a:t>x</a:t>
            </a:r>
            <a:r>
              <a:rPr lang="en-US" i="1" baseline="-25000" dirty="0" smtClean="0">
                <a:latin typeface="Times New Roman"/>
                <a:cs typeface="Times New Roman"/>
              </a:rPr>
              <a:t>i</a:t>
            </a:r>
            <a:r>
              <a:rPr lang="en-US" dirty="0" smtClean="0">
                <a:latin typeface="Times New Roman"/>
                <a:cs typeface="Times New Roman"/>
              </a:rPr>
              <a:t>)</a:t>
            </a:r>
            <a:r>
              <a:rPr lang="en-US" dirty="0" smtClean="0"/>
              <a:t> </a:t>
            </a:r>
            <a:r>
              <a:rPr lang="en-US" dirty="0"/>
              <a:t>where </a:t>
            </a:r>
            <a:r>
              <a:rPr lang="en-US" i="1" dirty="0" smtClean="0">
                <a:latin typeface="Times New Roman"/>
                <a:cs typeface="Times New Roman"/>
              </a:rPr>
              <a:t>X</a:t>
            </a:r>
            <a:r>
              <a:rPr lang="en-US" i="1" baseline="-25000" dirty="0" smtClean="0">
                <a:latin typeface="Times New Roman"/>
                <a:cs typeface="Times New Roman"/>
              </a:rPr>
              <a:t>i</a:t>
            </a:r>
            <a:r>
              <a:rPr lang="en-US" dirty="0" smtClean="0"/>
              <a:t> </a:t>
            </a:r>
            <a:r>
              <a:rPr lang="en-US" dirty="0"/>
              <a:t>has degree </a:t>
            </a:r>
            <a:r>
              <a:rPr lang="en-US" i="1" dirty="0">
                <a:latin typeface="Times New Roman"/>
                <a:cs typeface="Times New Roman"/>
              </a:rPr>
              <a:t>k</a:t>
            </a:r>
            <a:r>
              <a:rPr lang="en-US" dirty="0"/>
              <a:t>, you can think of that summation as a </a:t>
            </a:r>
            <a:r>
              <a:rPr lang="en-US" b="1" dirty="0"/>
              <a:t>product of </a:t>
            </a:r>
            <a:r>
              <a:rPr lang="en-US" b="1" i="1" dirty="0">
                <a:latin typeface="Times New Roman"/>
                <a:cs typeface="Times New Roman"/>
              </a:rPr>
              <a:t>k</a:t>
            </a:r>
            <a:r>
              <a:rPr lang="en-US" b="1" dirty="0" smtClean="0"/>
              <a:t> </a:t>
            </a:r>
            <a:r>
              <a:rPr lang="en-US" b="1" dirty="0" err="1"/>
              <a:t>marginals</a:t>
            </a:r>
            <a:r>
              <a:rPr lang="en-US" dirty="0"/>
              <a:t> computed on smaller </a:t>
            </a:r>
            <a:r>
              <a:rPr lang="en-US" dirty="0" err="1"/>
              <a:t>subgraphs</a:t>
            </a:r>
            <a:r>
              <a:rPr lang="en-US" dirty="0"/>
              <a:t>.</a:t>
            </a:r>
          </a:p>
          <a:p>
            <a:pPr eaLnBrk="1" fontAlgn="auto" hangingPunct="1">
              <a:spcAft>
                <a:spcPts val="0"/>
              </a:spcAft>
              <a:buFont typeface="Arial"/>
              <a:buChar char="•"/>
              <a:defRPr/>
            </a:pPr>
            <a:r>
              <a:rPr lang="en-US" dirty="0"/>
              <a:t>Each </a:t>
            </a:r>
            <a:r>
              <a:rPr lang="en-US" dirty="0" err="1"/>
              <a:t>subgraph</a:t>
            </a:r>
            <a:r>
              <a:rPr lang="en-US" dirty="0"/>
              <a:t> is obtained by </a:t>
            </a:r>
            <a:r>
              <a:rPr lang="en-US" b="1" dirty="0"/>
              <a:t>cutting</a:t>
            </a:r>
            <a:r>
              <a:rPr lang="en-US" dirty="0"/>
              <a:t> some edge of the tree.</a:t>
            </a:r>
          </a:p>
          <a:p>
            <a:pPr eaLnBrk="1" fontAlgn="auto" hangingPunct="1">
              <a:spcAft>
                <a:spcPts val="0"/>
              </a:spcAft>
              <a:buFont typeface="Arial"/>
              <a:buChar char="•"/>
              <a:defRPr/>
            </a:pPr>
            <a:r>
              <a:rPr lang="en-US" dirty="0"/>
              <a:t>The message-passing algorithm uses </a:t>
            </a:r>
            <a:r>
              <a:rPr lang="en-US" b="1" dirty="0"/>
              <a:t>dynamic programming</a:t>
            </a:r>
            <a:r>
              <a:rPr lang="en-US" dirty="0"/>
              <a:t> to compute the </a:t>
            </a:r>
            <a:r>
              <a:rPr lang="en-US" dirty="0" err="1"/>
              <a:t>marginals</a:t>
            </a:r>
            <a:r>
              <a:rPr lang="en-US" dirty="0"/>
              <a:t> on all such </a:t>
            </a:r>
            <a:r>
              <a:rPr lang="en-US" dirty="0" err="1"/>
              <a:t>subgraphs</a:t>
            </a:r>
            <a:r>
              <a:rPr lang="en-US" dirty="0"/>
              <a:t>, working from </a:t>
            </a:r>
            <a:r>
              <a:rPr lang="en-US" b="1" dirty="0"/>
              <a:t>smaller to bigger</a:t>
            </a:r>
            <a:r>
              <a:rPr lang="en-US" dirty="0"/>
              <a:t>.  So you can compute all the </a:t>
            </a:r>
            <a:r>
              <a:rPr lang="en-US" dirty="0" err="1"/>
              <a:t>marginals</a:t>
            </a:r>
            <a:r>
              <a:rPr lang="en-US" dirty="0" smtClean="0"/>
              <a:t>.</a:t>
            </a:r>
            <a:endParaRPr lang="en-US" dirty="0"/>
          </a:p>
        </p:txBody>
      </p:sp>
      <p:sp>
        <p:nvSpPr>
          <p:cNvPr id="105474" name="Title 1"/>
          <p:cNvSpPr>
            <a:spLocks noGrp="1"/>
          </p:cNvSpPr>
          <p:nvPr>
            <p:ph type="title" idx="4294967295"/>
          </p:nvPr>
        </p:nvSpPr>
        <p:spPr/>
        <p:txBody>
          <a:bodyPr/>
          <a:lstStyle/>
          <a:p>
            <a:pPr eaLnBrk="1" hangingPunct="1"/>
            <a:r>
              <a:rPr lang="en-US" sz="4000" smtClean="0"/>
              <a:t>Acyclic BP as Dynamic Programming</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47ACDC25-8899-4ABD-ABF9-7B25D2DF6815}" type="slidenum">
              <a:rPr lang="en-US" sz="1200">
                <a:solidFill>
                  <a:schemeClr val="tx1">
                    <a:tint val="75000"/>
                  </a:schemeClr>
                </a:solidFill>
                <a:latin typeface="+mn-lt"/>
                <a:cs typeface="+mn-cs"/>
              </a:rPr>
              <a:pPr algn="r" fontAlgn="auto">
                <a:spcBef>
                  <a:spcPts val="0"/>
                </a:spcBef>
                <a:spcAft>
                  <a:spcPts val="0"/>
                </a:spcAft>
                <a:defRPr/>
              </a:pPr>
              <a:t>104</a:t>
            </a:fld>
            <a:endParaRPr lang="en-US" sz="1200">
              <a:solidFill>
                <a:schemeClr val="tx1">
                  <a:tint val="75000"/>
                </a:schemeClr>
              </a:solidFill>
              <a:latin typeface="+mn-lt"/>
              <a:cs typeface="+mn-cs"/>
            </a:endParaRPr>
          </a:p>
        </p:txBody>
      </p:sp>
      <p:grpSp>
        <p:nvGrpSpPr>
          <p:cNvPr id="105476" name="Group 104"/>
          <p:cNvGrpSpPr>
            <a:grpSpLocks/>
          </p:cNvGrpSpPr>
          <p:nvPr/>
        </p:nvGrpSpPr>
        <p:grpSpPr bwMode="auto">
          <a:xfrm>
            <a:off x="4763" y="6456363"/>
            <a:ext cx="6096000" cy="279400"/>
            <a:chOff x="492120" y="3950977"/>
            <a:chExt cx="8067290" cy="370958"/>
          </a:xfrm>
        </p:grpSpPr>
        <p:sp>
          <p:nvSpPr>
            <p:cNvPr id="105519" name="TextBox 12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100" dirty="0">
                  <a:latin typeface="Rockwell"/>
                  <a:ea typeface="Rockwell"/>
                  <a:cs typeface="Rockwell"/>
                </a:rPr>
                <a:t>time</a:t>
              </a:r>
            </a:p>
          </p:txBody>
        </p:sp>
        <p:sp>
          <p:nvSpPr>
            <p:cNvPr id="105520" name="TextBox 12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like</a:t>
              </a:r>
            </a:p>
          </p:txBody>
        </p:sp>
        <p:sp>
          <p:nvSpPr>
            <p:cNvPr id="105521" name="TextBox 12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flies</a:t>
              </a:r>
            </a:p>
          </p:txBody>
        </p:sp>
        <p:sp>
          <p:nvSpPr>
            <p:cNvPr id="105522" name="TextBox 12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an</a:t>
              </a:r>
            </a:p>
          </p:txBody>
        </p:sp>
        <p:sp>
          <p:nvSpPr>
            <p:cNvPr id="105523" name="TextBox 12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arrow</a:t>
              </a:r>
            </a:p>
          </p:txBody>
        </p:sp>
      </p:grpSp>
      <p:grpSp>
        <p:nvGrpSpPr>
          <p:cNvPr id="105477" name="Group 4"/>
          <p:cNvGrpSpPr>
            <a:grpSpLocks/>
          </p:cNvGrpSpPr>
          <p:nvPr/>
        </p:nvGrpSpPr>
        <p:grpSpPr bwMode="auto">
          <a:xfrm>
            <a:off x="303213" y="2813050"/>
            <a:ext cx="5429250" cy="3532188"/>
            <a:chOff x="302603" y="2813593"/>
            <a:chExt cx="5430412" cy="3531291"/>
          </a:xfrm>
        </p:grpSpPr>
        <p:sp>
          <p:nvSpPr>
            <p:cNvPr id="90" name="Oval 89"/>
            <p:cNvSpPr/>
            <p:nvPr/>
          </p:nvSpPr>
          <p:spPr>
            <a:xfrm>
              <a:off x="302603" y="5310097"/>
              <a:ext cx="408074"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1</a:t>
              </a:r>
              <a:endParaRPr lang="en-US" sz="1100" i="1" dirty="0">
                <a:solidFill>
                  <a:schemeClr val="tx1"/>
                </a:solidFill>
                <a:latin typeface="Times New Roman"/>
                <a:cs typeface="Times New Roman"/>
              </a:endParaRPr>
            </a:p>
          </p:txBody>
        </p:sp>
        <p:sp>
          <p:nvSpPr>
            <p:cNvPr id="91" name="Rectangle 90"/>
            <p:cNvSpPr/>
            <p:nvPr/>
          </p:nvSpPr>
          <p:spPr>
            <a:xfrm>
              <a:off x="415339"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a:t>
              </a:r>
              <a:endParaRPr lang="en-US" sz="1100" i="1" dirty="0">
                <a:solidFill>
                  <a:schemeClr val="bg1"/>
                </a:solidFill>
                <a:latin typeface="Times New Roman"/>
                <a:cs typeface="Times New Roman"/>
              </a:endParaRPr>
            </a:p>
          </p:txBody>
        </p:sp>
        <p:cxnSp>
          <p:nvCxnSpPr>
            <p:cNvPr id="92" name="Straight Connector 91"/>
            <p:cNvCxnSpPr>
              <a:stCxn id="90" idx="4"/>
              <a:endCxn id="91" idx="0"/>
            </p:cNvCxnSpPr>
            <p:nvPr/>
          </p:nvCxnSpPr>
          <p:spPr>
            <a:xfrm>
              <a:off x="507434" y="5724329"/>
              <a:ext cx="7940"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1552232" y="5310097"/>
              <a:ext cx="408075"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2</a:t>
              </a:r>
              <a:endParaRPr lang="en-US" sz="1100" i="1" dirty="0">
                <a:solidFill>
                  <a:schemeClr val="tx1"/>
                </a:solidFill>
                <a:latin typeface="Times New Roman"/>
                <a:cs typeface="Times New Roman"/>
              </a:endParaRPr>
            </a:p>
          </p:txBody>
        </p:sp>
        <p:sp>
          <p:nvSpPr>
            <p:cNvPr id="94" name="Rectangle 93"/>
            <p:cNvSpPr/>
            <p:nvPr/>
          </p:nvSpPr>
          <p:spPr>
            <a:xfrm>
              <a:off x="1664970"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3</a:t>
              </a:r>
              <a:endParaRPr lang="en-US" sz="1100" i="1" dirty="0">
                <a:solidFill>
                  <a:schemeClr val="bg1"/>
                </a:solidFill>
                <a:latin typeface="Times New Roman"/>
                <a:cs typeface="Times New Roman"/>
              </a:endParaRPr>
            </a:p>
          </p:txBody>
        </p:sp>
        <p:cxnSp>
          <p:nvCxnSpPr>
            <p:cNvPr id="95" name="Straight Connector 94"/>
            <p:cNvCxnSpPr>
              <a:stCxn id="93" idx="4"/>
              <a:endCxn id="94" idx="0"/>
            </p:cNvCxnSpPr>
            <p:nvPr/>
          </p:nvCxnSpPr>
          <p:spPr>
            <a:xfrm>
              <a:off x="1755476" y="5724329"/>
              <a:ext cx="9527"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819329" y="5308509"/>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3</a:t>
              </a:r>
              <a:endParaRPr lang="en-US" sz="1100" i="1" dirty="0">
                <a:solidFill>
                  <a:schemeClr val="tx1"/>
                </a:solidFill>
                <a:latin typeface="Times New Roman"/>
                <a:cs typeface="Times New Roman"/>
              </a:endParaRPr>
            </a:p>
          </p:txBody>
        </p:sp>
        <p:sp>
          <p:nvSpPr>
            <p:cNvPr id="97" name="Rectangle 96"/>
            <p:cNvSpPr/>
            <p:nvPr/>
          </p:nvSpPr>
          <p:spPr>
            <a:xfrm>
              <a:off x="2932066" y="6143322"/>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5</a:t>
              </a:r>
              <a:endParaRPr lang="en-US" sz="1100" i="1" dirty="0">
                <a:solidFill>
                  <a:schemeClr val="bg1"/>
                </a:solidFill>
                <a:latin typeface="Times New Roman"/>
                <a:cs typeface="Times New Roman"/>
              </a:endParaRPr>
            </a:p>
          </p:txBody>
        </p:sp>
        <p:cxnSp>
          <p:nvCxnSpPr>
            <p:cNvPr id="98" name="Straight Connector 97"/>
            <p:cNvCxnSpPr>
              <a:stCxn id="96" idx="4"/>
              <a:endCxn id="97" idx="0"/>
            </p:cNvCxnSpPr>
            <p:nvPr/>
          </p:nvCxnSpPr>
          <p:spPr>
            <a:xfrm>
              <a:off x="3024160" y="5722742"/>
              <a:ext cx="7939" cy="4205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 name="Oval 98"/>
            <p:cNvSpPr/>
            <p:nvPr/>
          </p:nvSpPr>
          <p:spPr>
            <a:xfrm>
              <a:off x="4075310" y="5310097"/>
              <a:ext cx="408074"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sp>
          <p:nvSpPr>
            <p:cNvPr id="100" name="Rectangle 99"/>
            <p:cNvSpPr/>
            <p:nvPr/>
          </p:nvSpPr>
          <p:spPr>
            <a:xfrm>
              <a:off x="4188046"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7</a:t>
              </a:r>
              <a:endParaRPr lang="en-US" sz="1100" i="1" dirty="0">
                <a:solidFill>
                  <a:schemeClr val="bg1"/>
                </a:solidFill>
                <a:latin typeface="Times New Roman"/>
                <a:cs typeface="Times New Roman"/>
              </a:endParaRPr>
            </a:p>
          </p:txBody>
        </p:sp>
        <p:cxnSp>
          <p:nvCxnSpPr>
            <p:cNvPr id="101" name="Straight Connector 100"/>
            <p:cNvCxnSpPr>
              <a:stCxn id="99" idx="4"/>
              <a:endCxn id="100" idx="0"/>
            </p:cNvCxnSpPr>
            <p:nvPr/>
          </p:nvCxnSpPr>
          <p:spPr>
            <a:xfrm>
              <a:off x="4280141" y="5724329"/>
              <a:ext cx="7940"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2" name="Oval 101"/>
            <p:cNvSpPr/>
            <p:nvPr/>
          </p:nvSpPr>
          <p:spPr>
            <a:xfrm>
              <a:off x="5324940" y="5308509"/>
              <a:ext cx="408075"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5</a:t>
              </a:r>
              <a:endParaRPr lang="en-US" sz="1100" i="1" dirty="0">
                <a:solidFill>
                  <a:schemeClr val="tx1"/>
                </a:solidFill>
                <a:latin typeface="Times New Roman"/>
                <a:cs typeface="Times New Roman"/>
              </a:endParaRPr>
            </a:p>
          </p:txBody>
        </p:sp>
        <p:sp>
          <p:nvSpPr>
            <p:cNvPr id="103" name="Rectangle 102"/>
            <p:cNvSpPr/>
            <p:nvPr/>
          </p:nvSpPr>
          <p:spPr>
            <a:xfrm>
              <a:off x="5437677" y="6143322"/>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9</a:t>
              </a:r>
              <a:endParaRPr lang="en-US" sz="1100" i="1" dirty="0">
                <a:solidFill>
                  <a:schemeClr val="bg1"/>
                </a:solidFill>
                <a:latin typeface="Times New Roman"/>
                <a:cs typeface="Times New Roman"/>
              </a:endParaRPr>
            </a:p>
          </p:txBody>
        </p:sp>
        <p:cxnSp>
          <p:nvCxnSpPr>
            <p:cNvPr id="104" name="Straight Connector 103"/>
            <p:cNvCxnSpPr>
              <a:stCxn id="102" idx="4"/>
              <a:endCxn id="103" idx="0"/>
            </p:cNvCxnSpPr>
            <p:nvPr/>
          </p:nvCxnSpPr>
          <p:spPr>
            <a:xfrm>
              <a:off x="5528183" y="5722742"/>
              <a:ext cx="9527" cy="4205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6" name="Oval 105"/>
            <p:cNvSpPr/>
            <p:nvPr/>
          </p:nvSpPr>
          <p:spPr>
            <a:xfrm>
              <a:off x="4696155" y="4468936"/>
              <a:ext cx="409663"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6</a:t>
              </a:r>
              <a:endParaRPr lang="en-US" sz="1100" i="1" dirty="0">
                <a:solidFill>
                  <a:schemeClr val="tx1"/>
                </a:solidFill>
                <a:latin typeface="Times New Roman"/>
                <a:cs typeface="Times New Roman"/>
              </a:endParaRPr>
            </a:p>
          </p:txBody>
        </p:sp>
        <p:sp>
          <p:nvSpPr>
            <p:cNvPr id="107" name="Rectangle 106"/>
            <p:cNvSpPr/>
            <p:nvPr/>
          </p:nvSpPr>
          <p:spPr>
            <a:xfrm>
              <a:off x="4804128" y="499109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10</a:t>
              </a:r>
              <a:endParaRPr lang="en-US" sz="1100" i="1" dirty="0">
                <a:solidFill>
                  <a:schemeClr val="bg1"/>
                </a:solidFill>
                <a:latin typeface="Times New Roman"/>
                <a:cs typeface="Times New Roman"/>
              </a:endParaRPr>
            </a:p>
          </p:txBody>
        </p:sp>
        <p:cxnSp>
          <p:nvCxnSpPr>
            <p:cNvPr id="108" name="Straight Connector 107"/>
            <p:cNvCxnSpPr>
              <a:stCxn id="107" idx="1"/>
              <a:endCxn id="99" idx="0"/>
            </p:cNvCxnSpPr>
            <p:nvPr/>
          </p:nvCxnSpPr>
          <p:spPr>
            <a:xfrm flipH="1">
              <a:off x="4280141" y="5091077"/>
              <a:ext cx="523987" cy="2190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a:stCxn id="107" idx="0"/>
              <a:endCxn id="106" idx="4"/>
            </p:cNvCxnSpPr>
            <p:nvPr/>
          </p:nvCxnSpPr>
          <p:spPr>
            <a:xfrm flipH="1" flipV="1">
              <a:off x="4900987" y="4883167"/>
              <a:ext cx="3176"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107" idx="3"/>
              <a:endCxn id="102" idx="0"/>
            </p:cNvCxnSpPr>
            <p:nvPr/>
          </p:nvCxnSpPr>
          <p:spPr>
            <a:xfrm>
              <a:off x="5004196" y="5091077"/>
              <a:ext cx="523987" cy="2174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1" name="Oval 110"/>
            <p:cNvSpPr/>
            <p:nvPr/>
          </p:nvSpPr>
          <p:spPr>
            <a:xfrm>
              <a:off x="2570038" y="2813593"/>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8</a:t>
              </a:r>
              <a:endParaRPr lang="en-US" sz="1100" i="1" dirty="0">
                <a:solidFill>
                  <a:schemeClr val="tx1"/>
                </a:solidFill>
                <a:latin typeface="Times New Roman"/>
                <a:cs typeface="Times New Roman"/>
              </a:endParaRPr>
            </a:p>
          </p:txBody>
        </p:sp>
        <p:sp>
          <p:nvSpPr>
            <p:cNvPr id="112" name="Rectangle 111"/>
            <p:cNvSpPr/>
            <p:nvPr/>
          </p:nvSpPr>
          <p:spPr>
            <a:xfrm>
              <a:off x="2676423" y="3335748"/>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12</a:t>
              </a:r>
              <a:endParaRPr lang="en-US" sz="1100" i="1" dirty="0">
                <a:solidFill>
                  <a:schemeClr val="bg1"/>
                </a:solidFill>
                <a:latin typeface="Times New Roman"/>
                <a:cs typeface="Times New Roman"/>
              </a:endParaRPr>
            </a:p>
          </p:txBody>
        </p:sp>
        <p:cxnSp>
          <p:nvCxnSpPr>
            <p:cNvPr id="113" name="Straight Connector 112"/>
            <p:cNvCxnSpPr>
              <a:stCxn id="112" idx="1"/>
              <a:endCxn id="121" idx="0"/>
            </p:cNvCxnSpPr>
            <p:nvPr/>
          </p:nvCxnSpPr>
          <p:spPr>
            <a:xfrm flipH="1">
              <a:off x="1120340" y="3435735"/>
              <a:ext cx="1556083" cy="102843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112" idx="0"/>
              <a:endCxn id="111" idx="4"/>
            </p:cNvCxnSpPr>
            <p:nvPr/>
          </p:nvCxnSpPr>
          <p:spPr>
            <a:xfrm flipH="1" flipV="1">
              <a:off x="2774869" y="3227826"/>
              <a:ext cx="1588"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112" idx="3"/>
              <a:endCxn id="116" idx="0"/>
            </p:cNvCxnSpPr>
            <p:nvPr/>
          </p:nvCxnSpPr>
          <p:spPr>
            <a:xfrm>
              <a:off x="2876491" y="3435735"/>
              <a:ext cx="1201995" cy="13331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6" name="Oval 115"/>
            <p:cNvSpPr/>
            <p:nvPr/>
          </p:nvSpPr>
          <p:spPr>
            <a:xfrm>
              <a:off x="3875242" y="3569051"/>
              <a:ext cx="408074"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7</a:t>
              </a:r>
              <a:endParaRPr lang="en-US" sz="1100" i="1" dirty="0">
                <a:solidFill>
                  <a:schemeClr val="tx1"/>
                </a:solidFill>
                <a:latin typeface="Times New Roman"/>
                <a:cs typeface="Times New Roman"/>
              </a:endParaRPr>
            </a:p>
          </p:txBody>
        </p:sp>
        <p:sp>
          <p:nvSpPr>
            <p:cNvPr id="117" name="Rectangle 116"/>
            <p:cNvSpPr/>
            <p:nvPr/>
          </p:nvSpPr>
          <p:spPr>
            <a:xfrm>
              <a:off x="3779972" y="420389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14</a:t>
              </a:r>
              <a:endParaRPr lang="en-US" sz="1100" i="1" dirty="0">
                <a:solidFill>
                  <a:schemeClr val="bg1"/>
                </a:solidFill>
                <a:latin typeface="Times New Roman"/>
                <a:cs typeface="Times New Roman"/>
              </a:endParaRPr>
            </a:p>
          </p:txBody>
        </p:sp>
        <p:cxnSp>
          <p:nvCxnSpPr>
            <p:cNvPr id="118" name="Straight Connector 117"/>
            <p:cNvCxnSpPr>
              <a:stCxn id="117" idx="1"/>
              <a:endCxn id="96" idx="0"/>
            </p:cNvCxnSpPr>
            <p:nvPr/>
          </p:nvCxnSpPr>
          <p:spPr>
            <a:xfrm flipH="1">
              <a:off x="3024160" y="4303877"/>
              <a:ext cx="755812" cy="10046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117" idx="0"/>
              <a:endCxn id="116" idx="4"/>
            </p:cNvCxnSpPr>
            <p:nvPr/>
          </p:nvCxnSpPr>
          <p:spPr>
            <a:xfrm flipV="1">
              <a:off x="3880005" y="3983284"/>
              <a:ext cx="198480" cy="2206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0" name="Straight Connector 119"/>
            <p:cNvCxnSpPr>
              <a:stCxn id="48" idx="3"/>
              <a:endCxn id="106" idx="0"/>
            </p:cNvCxnSpPr>
            <p:nvPr/>
          </p:nvCxnSpPr>
          <p:spPr>
            <a:xfrm>
              <a:off x="4526257" y="4267374"/>
              <a:ext cx="374730" cy="20156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915509" y="4464174"/>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9</a:t>
              </a:r>
              <a:endParaRPr lang="en-US" sz="1100" i="1" dirty="0">
                <a:solidFill>
                  <a:schemeClr val="tx1"/>
                </a:solidFill>
                <a:latin typeface="Times New Roman"/>
                <a:cs typeface="Times New Roman"/>
              </a:endParaRPr>
            </a:p>
          </p:txBody>
        </p:sp>
        <p:sp>
          <p:nvSpPr>
            <p:cNvPr id="122" name="Rectangle 121"/>
            <p:cNvSpPr/>
            <p:nvPr/>
          </p:nvSpPr>
          <p:spPr>
            <a:xfrm>
              <a:off x="1023482" y="4986329"/>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13</a:t>
              </a:r>
              <a:endParaRPr lang="en-US" sz="1100" i="1" dirty="0">
                <a:solidFill>
                  <a:schemeClr val="bg1"/>
                </a:solidFill>
                <a:latin typeface="Times New Roman"/>
                <a:cs typeface="Times New Roman"/>
              </a:endParaRPr>
            </a:p>
          </p:txBody>
        </p:sp>
        <p:cxnSp>
          <p:nvCxnSpPr>
            <p:cNvPr id="123" name="Straight Connector 122"/>
            <p:cNvCxnSpPr>
              <a:stCxn id="122" idx="1"/>
              <a:endCxn id="90" idx="0"/>
            </p:cNvCxnSpPr>
            <p:nvPr/>
          </p:nvCxnSpPr>
          <p:spPr>
            <a:xfrm flipH="1">
              <a:off x="507434" y="5086316"/>
              <a:ext cx="516048" cy="2237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4" name="Straight Connector 123"/>
            <p:cNvCxnSpPr>
              <a:stCxn id="122" idx="0"/>
              <a:endCxn id="121" idx="4"/>
            </p:cNvCxnSpPr>
            <p:nvPr/>
          </p:nvCxnSpPr>
          <p:spPr>
            <a:xfrm flipH="1" flipV="1">
              <a:off x="1120340" y="4878407"/>
              <a:ext cx="3176"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5" name="Straight Connector 124"/>
            <p:cNvCxnSpPr>
              <a:stCxn id="122" idx="3"/>
              <a:endCxn id="93" idx="0"/>
            </p:cNvCxnSpPr>
            <p:nvPr/>
          </p:nvCxnSpPr>
          <p:spPr>
            <a:xfrm>
              <a:off x="1223550" y="5086316"/>
              <a:ext cx="531926" cy="2237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4324601" y="4167387"/>
              <a:ext cx="201656"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11</a:t>
              </a:r>
              <a:endParaRPr lang="en-US" sz="1100" i="1" dirty="0">
                <a:solidFill>
                  <a:schemeClr val="bg1"/>
                </a:solidFill>
                <a:latin typeface="Times New Roman"/>
                <a:cs typeface="Times New Roman"/>
              </a:endParaRPr>
            </a:p>
          </p:txBody>
        </p:sp>
        <p:cxnSp>
          <p:nvCxnSpPr>
            <p:cNvPr id="53" name="Straight Connector 52"/>
            <p:cNvCxnSpPr>
              <a:stCxn id="48" idx="0"/>
              <a:endCxn id="116" idx="4"/>
            </p:cNvCxnSpPr>
            <p:nvPr/>
          </p:nvCxnSpPr>
          <p:spPr>
            <a:xfrm flipH="1" flipV="1">
              <a:off x="4078486" y="3983284"/>
              <a:ext cx="346149" cy="18410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73" name="Freeform 72"/>
          <p:cNvSpPr>
            <a:spLocks/>
          </p:cNvSpPr>
          <p:nvPr/>
        </p:nvSpPr>
        <p:spPr bwMode="auto">
          <a:xfrm>
            <a:off x="2230438" y="2803525"/>
            <a:ext cx="1044575" cy="500063"/>
          </a:xfrm>
          <a:custGeom>
            <a:avLst/>
            <a:gdLst>
              <a:gd name="T0" fmla="*/ 97676 w 658"/>
              <a:gd name="T1" fmla="*/ 2032390 h 315"/>
              <a:gd name="T2" fmla="*/ 88194 w 658"/>
              <a:gd name="T3" fmla="*/ 402460 h 315"/>
              <a:gd name="T4" fmla="*/ 1036343 w 658"/>
              <a:gd name="T5" fmla="*/ 193980 h 315"/>
              <a:gd name="T6" fmla="*/ 2231010 w 658"/>
              <a:gd name="T7" fmla="*/ 137122 h 315"/>
              <a:gd name="T8" fmla="*/ 2382714 w 658"/>
              <a:gd name="T9" fmla="*/ 2108200 h 315"/>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58" h="315">
                <a:moveTo>
                  <a:pt x="0" y="0"/>
                </a:moveTo>
                <a:cubicBezTo>
                  <a:pt x="20" y="43"/>
                  <a:pt x="34" y="214"/>
                  <a:pt x="120" y="259"/>
                </a:cubicBezTo>
                <a:cubicBezTo>
                  <a:pt x="206" y="304"/>
                  <a:pt x="429" y="315"/>
                  <a:pt x="519" y="272"/>
                </a:cubicBezTo>
                <a:cubicBezTo>
                  <a:pt x="609" y="229"/>
                  <a:pt x="629" y="57"/>
                  <a:pt x="658" y="0"/>
                </a:cubicBezTo>
              </a:path>
            </a:pathLst>
          </a:custGeom>
          <a:noFill/>
          <a:ln w="12700" cap="flat" cmpd="sng" algn="ctr">
            <a:solidFill>
              <a:schemeClr val="accent1"/>
            </a:solidFill>
            <a:prstDash val="dash"/>
            <a:round/>
            <a:headEnd type="none" w="med" len="med"/>
            <a:tailEnd type="none" w="med" len="med"/>
          </a:ln>
          <a:effectLst>
            <a:outerShdw dist="20000" dir="5400000" rotWithShape="0">
              <a:srgbClr val="000000">
                <a:alpha val="37999"/>
              </a:srgbClr>
            </a:outerShdw>
          </a:effectLst>
        </p:spPr>
        <p:txBody>
          <a:bodyPr anchor="ctr"/>
          <a:lstStyle/>
          <a:p>
            <a:pPr>
              <a:defRPr/>
            </a:pPr>
            <a:endParaRPr lang="en-US"/>
          </a:p>
        </p:txBody>
      </p:sp>
      <p:sp>
        <p:nvSpPr>
          <p:cNvPr id="114740" name="Line 52"/>
          <p:cNvSpPr>
            <a:spLocks noChangeShapeType="1"/>
          </p:cNvSpPr>
          <p:nvPr/>
        </p:nvSpPr>
        <p:spPr bwMode="auto">
          <a:xfrm>
            <a:off x="3403600" y="3227388"/>
            <a:ext cx="606425" cy="49212"/>
          </a:xfrm>
          <a:prstGeom prst="line">
            <a:avLst/>
          </a:prstGeom>
          <a:noFill/>
          <a:ln w="38100">
            <a:solidFill>
              <a:srgbClr val="84AA33"/>
            </a:solidFill>
            <a:round/>
            <a:headEnd type="oval" w="med" len="med"/>
            <a:tailEnd type="triangle" w="med" len="med"/>
          </a:ln>
        </p:spPr>
        <p:txBody>
          <a:bodyPr/>
          <a:lstStyle/>
          <a:p>
            <a:endParaRPr lang="en-US"/>
          </a:p>
        </p:txBody>
      </p:sp>
      <p:sp>
        <p:nvSpPr>
          <p:cNvPr id="5" name="Freeform 72"/>
          <p:cNvSpPr>
            <a:spLocks/>
          </p:cNvSpPr>
          <p:nvPr/>
        </p:nvSpPr>
        <p:spPr bwMode="auto">
          <a:xfrm>
            <a:off x="2641600" y="2722563"/>
            <a:ext cx="1025525" cy="4137025"/>
          </a:xfrm>
          <a:custGeom>
            <a:avLst/>
            <a:gdLst>
              <a:gd name="T0" fmla="*/ 97676 w 646"/>
              <a:gd name="T1" fmla="*/ 2032390 h 2606"/>
              <a:gd name="T2" fmla="*/ 88194 w 646"/>
              <a:gd name="T3" fmla="*/ 402460 h 2606"/>
              <a:gd name="T4" fmla="*/ 1036343 w 646"/>
              <a:gd name="T5" fmla="*/ 193980 h 2606"/>
              <a:gd name="T6" fmla="*/ 2231010 w 646"/>
              <a:gd name="T7" fmla="*/ 137122 h 2606"/>
              <a:gd name="T8" fmla="*/ 2382714 w 646"/>
              <a:gd name="T9" fmla="*/ 2108200 h 2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6" h="2606">
                <a:moveTo>
                  <a:pt x="646" y="0"/>
                </a:moveTo>
                <a:cubicBezTo>
                  <a:pt x="555" y="187"/>
                  <a:pt x="204" y="693"/>
                  <a:pt x="102" y="1127"/>
                </a:cubicBezTo>
                <a:cubicBezTo>
                  <a:pt x="0" y="1561"/>
                  <a:pt x="46" y="2298"/>
                  <a:pt x="31" y="2606"/>
                </a:cubicBezTo>
              </a:path>
            </a:pathLst>
          </a:custGeom>
          <a:noFill/>
          <a:ln w="28575" cap="flat" cmpd="sng" algn="ctr">
            <a:solidFill>
              <a:srgbClr val="84AA33"/>
            </a:solidFill>
            <a:prstDash val="dash"/>
            <a:round/>
            <a:headEnd type="none" w="med" len="med"/>
            <a:tailEnd type="none" w="med" len="med"/>
          </a:ln>
          <a:effectLst>
            <a:outerShdw dist="20000" dir="5400000" rotWithShape="0">
              <a:srgbClr val="000000">
                <a:alpha val="37999"/>
              </a:srgbClr>
            </a:outerShdw>
          </a:effectLst>
        </p:spPr>
        <p:txBody>
          <a:bodyPr anchor="ctr"/>
          <a:lstStyle/>
          <a:p>
            <a:pPr>
              <a:defRPr/>
            </a:pPr>
            <a:endParaRPr lang="en-US"/>
          </a:p>
        </p:txBody>
      </p:sp>
      <p:sp>
        <p:nvSpPr>
          <p:cNvPr id="6" name="Freeform 72"/>
          <p:cNvSpPr/>
          <p:nvPr/>
        </p:nvSpPr>
        <p:spPr>
          <a:xfrm>
            <a:off x="-387350" y="3983038"/>
            <a:ext cx="2940050" cy="3030537"/>
          </a:xfrm>
          <a:custGeom>
            <a:avLst/>
            <a:gdLst>
              <a:gd name="connsiteX0" fmla="*/ 97641 w 2393096"/>
              <a:gd name="connsiteY0" fmla="*/ 2032593 h 2108411"/>
              <a:gd name="connsiteX1" fmla="*/ 88163 w 2393096"/>
              <a:gd name="connsiteY1" fmla="*/ 402500 h 2108411"/>
              <a:gd name="connsiteX2" fmla="*/ 1035973 w 2393096"/>
              <a:gd name="connsiteY2" fmla="*/ 193999 h 2108411"/>
              <a:gd name="connsiteX3" fmla="*/ 2230214 w 2393096"/>
              <a:gd name="connsiteY3" fmla="*/ 137136 h 2108411"/>
              <a:gd name="connsiteX4" fmla="*/ 2381864 w 2393096"/>
              <a:gd name="connsiteY4" fmla="*/ 2108411 h 2108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96" h="2108411">
                <a:moveTo>
                  <a:pt x="97641" y="2032593"/>
                </a:moveTo>
                <a:cubicBezTo>
                  <a:pt x="14707" y="1370762"/>
                  <a:pt x="-68226" y="708932"/>
                  <a:pt x="88163" y="402500"/>
                </a:cubicBezTo>
                <a:cubicBezTo>
                  <a:pt x="244552" y="96068"/>
                  <a:pt x="678965" y="238226"/>
                  <a:pt x="1035973" y="193999"/>
                </a:cubicBezTo>
                <a:cubicBezTo>
                  <a:pt x="1392981" y="149772"/>
                  <a:pt x="2005899" y="-181933"/>
                  <a:pt x="2230214" y="137136"/>
                </a:cubicBezTo>
                <a:cubicBezTo>
                  <a:pt x="2454529" y="456205"/>
                  <a:pt x="2381864" y="2108411"/>
                  <a:pt x="2381864" y="2108411"/>
                </a:cubicBezTo>
              </a:path>
            </a:pathLst>
          </a:custGeom>
          <a:ln w="12700" cmpd="sng">
            <a:prstDash val="dash"/>
          </a:ln>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spTree>
    <p:extLst>
      <p:ext uri="{BB962C8B-B14F-4D97-AF65-F5344CB8AC3E}">
        <p14:creationId xmlns:p14="http://schemas.microsoft.com/office/powerpoint/2010/main" val="131985569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1" fill="hold" nodeType="withEffect">
                                  <p:stCondLst>
                                    <p:cond delay="0"/>
                                  </p:stCondLst>
                                  <p:childTnLst>
                                    <p:set>
                                      <p:cBhvr>
                                        <p:cTn id="6" dur="1" fill="hold">
                                          <p:stCondLst>
                                            <p:cond delay="0"/>
                                          </p:stCondLst>
                                        </p:cTn>
                                        <p:tgtEl>
                                          <p:spTgt spid="73"/>
                                        </p:tgtEl>
                                        <p:attrNameLst>
                                          <p:attrName>style.visibility</p:attrName>
                                        </p:attrNameLst>
                                      </p:cBhvr>
                                      <p:to>
                                        <p:strVal val="visible"/>
                                      </p:to>
                                    </p:set>
                                    <p:anim calcmode="lin" valueType="num">
                                      <p:cBhvr additive="base">
                                        <p:cTn id="7" dur="500" fill="hold"/>
                                        <p:tgtEl>
                                          <p:spTgt spid="73"/>
                                        </p:tgtEl>
                                        <p:attrNameLst>
                                          <p:attrName>ppt_x</p:attrName>
                                        </p:attrNameLst>
                                      </p:cBhvr>
                                      <p:tavLst>
                                        <p:tav tm="0">
                                          <p:val>
                                            <p:strVal val="#ppt_x"/>
                                          </p:val>
                                        </p:tav>
                                        <p:tav tm="100000">
                                          <p:val>
                                            <p:strVal val="#ppt_x"/>
                                          </p:val>
                                        </p:tav>
                                      </p:tavLst>
                                    </p:anim>
                                    <p:anim calcmode="lin" valueType="num">
                                      <p:cBhvr additive="base">
                                        <p:cTn id="8" dur="500" fill="hold"/>
                                        <p:tgtEl>
                                          <p:spTgt spid="73"/>
                                        </p:tgtEl>
                                        <p:attrNameLst>
                                          <p:attrName>ppt_y</p:attrName>
                                        </p:attrNameLst>
                                      </p:cBhvr>
                                      <p:tavLst>
                                        <p:tav tm="0">
                                          <p:val>
                                            <p:strVal val="0-#ppt_h/2"/>
                                          </p:val>
                                        </p:tav>
                                        <p:tav tm="100000">
                                          <p:val>
                                            <p:strVal val="#ppt_y"/>
                                          </p:val>
                                        </p:tav>
                                      </p:tavLst>
                                    </p:anim>
                                  </p:childTnLst>
                                </p:cTn>
                              </p:par>
                            </p:childTnLst>
                          </p:cTn>
                        </p:par>
                        <p:par>
                          <p:cTn id="9" fill="hold">
                            <p:stCondLst>
                              <p:cond delay="500"/>
                            </p:stCondLst>
                            <p:childTnLst>
                              <p:par>
                                <p:cTn id="10" presetID="1" presetClass="entr" presetSubtype="0" fill="hold" grpId="0" nodeType="afterEffect">
                                  <p:stCondLst>
                                    <p:cond delay="0"/>
                                  </p:stCondLst>
                                  <p:childTnLst>
                                    <p:set>
                                      <p:cBhvr>
                                        <p:cTn id="11" dur="1" fill="hold">
                                          <p:stCondLst>
                                            <p:cond delay="0"/>
                                          </p:stCondLst>
                                        </p:cTn>
                                        <p:tgtEl>
                                          <p:spTgt spid="114740"/>
                                        </p:tgtEl>
                                        <p:attrNameLst>
                                          <p:attrName>style.visibility</p:attrName>
                                        </p:attrNameLst>
                                      </p:cBhvr>
                                      <p:to>
                                        <p:strVal val="visible"/>
                                      </p:to>
                                    </p:set>
                                  </p:childTnLst>
                                </p:cTn>
                              </p:par>
                              <p:par>
                                <p:cTn id="12" presetID="1" presetClass="entr" presetSubtype="0" fill="hold" nodeType="withEffect">
                                  <p:stCondLst>
                                    <p:cond delay="0"/>
                                  </p:stCondLst>
                                  <p:childTnLst>
                                    <p:set>
                                      <p:cBhvr>
                                        <p:cTn id="13"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4740"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415925" y="977900"/>
            <a:ext cx="8510588" cy="1738313"/>
          </a:xfrm>
          <a:solidFill>
            <a:schemeClr val="bg1"/>
          </a:solidFill>
          <a:ln>
            <a:solidFill>
              <a:schemeClr val="tx1"/>
            </a:solidFill>
          </a:ln>
          <a:effectLst>
            <a:outerShdw blurRad="50800" dist="38100" dir="5400000" algn="t" rotWithShape="0">
              <a:prstClr val="black">
                <a:alpha val="40000"/>
              </a:prstClr>
            </a:outerShdw>
          </a:effectLst>
        </p:spPr>
        <p:txBody>
          <a:bodyPr rtlCol="0">
            <a:normAutofit fontScale="62500" lnSpcReduction="20000"/>
          </a:bodyPr>
          <a:lstStyle/>
          <a:p>
            <a:pPr eaLnBrk="1" fontAlgn="auto" hangingPunct="1">
              <a:spcAft>
                <a:spcPts val="0"/>
              </a:spcAft>
              <a:buFont typeface="Arial"/>
              <a:buChar char="•"/>
              <a:defRPr/>
            </a:pPr>
            <a:r>
              <a:rPr lang="en-US" dirty="0"/>
              <a:t>If you want the </a:t>
            </a:r>
            <a:r>
              <a:rPr lang="en-US" b="1" dirty="0"/>
              <a:t>marginal </a:t>
            </a:r>
            <a:r>
              <a:rPr lang="en-US" i="1" dirty="0" smtClean="0">
                <a:latin typeface="Times New Roman"/>
                <a:cs typeface="Times New Roman"/>
              </a:rPr>
              <a:t>p</a:t>
            </a:r>
            <a:r>
              <a:rPr lang="en-US" i="1" baseline="-25000" dirty="0" smtClean="0">
                <a:latin typeface="Times New Roman"/>
                <a:cs typeface="Times New Roman"/>
              </a:rPr>
              <a:t>i</a:t>
            </a:r>
            <a:r>
              <a:rPr lang="en-US" dirty="0" smtClean="0">
                <a:latin typeface="Times New Roman"/>
                <a:cs typeface="Times New Roman"/>
              </a:rPr>
              <a:t>(</a:t>
            </a:r>
            <a:r>
              <a:rPr lang="en-US" i="1" dirty="0" smtClean="0">
                <a:latin typeface="Times New Roman"/>
                <a:cs typeface="Times New Roman"/>
              </a:rPr>
              <a:t>x</a:t>
            </a:r>
            <a:r>
              <a:rPr lang="en-US" i="1" baseline="-25000" dirty="0" smtClean="0">
                <a:latin typeface="Times New Roman"/>
                <a:cs typeface="Times New Roman"/>
              </a:rPr>
              <a:t>i</a:t>
            </a:r>
            <a:r>
              <a:rPr lang="en-US" dirty="0" smtClean="0">
                <a:latin typeface="Times New Roman"/>
                <a:cs typeface="Times New Roman"/>
              </a:rPr>
              <a:t>)</a:t>
            </a:r>
            <a:r>
              <a:rPr lang="en-US" dirty="0" smtClean="0"/>
              <a:t> </a:t>
            </a:r>
            <a:r>
              <a:rPr lang="en-US" dirty="0"/>
              <a:t>where </a:t>
            </a:r>
            <a:r>
              <a:rPr lang="en-US" i="1" dirty="0" smtClean="0">
                <a:latin typeface="Times New Roman"/>
                <a:cs typeface="Times New Roman"/>
              </a:rPr>
              <a:t>X</a:t>
            </a:r>
            <a:r>
              <a:rPr lang="en-US" i="1" baseline="-25000" dirty="0" smtClean="0">
                <a:latin typeface="Times New Roman"/>
                <a:cs typeface="Times New Roman"/>
              </a:rPr>
              <a:t>i</a:t>
            </a:r>
            <a:r>
              <a:rPr lang="en-US" dirty="0" smtClean="0"/>
              <a:t> </a:t>
            </a:r>
            <a:r>
              <a:rPr lang="en-US" dirty="0"/>
              <a:t>has degree </a:t>
            </a:r>
            <a:r>
              <a:rPr lang="en-US" i="1" dirty="0">
                <a:latin typeface="Times New Roman"/>
                <a:cs typeface="Times New Roman"/>
              </a:rPr>
              <a:t>k</a:t>
            </a:r>
            <a:r>
              <a:rPr lang="en-US" dirty="0"/>
              <a:t>, you can think of that summation as a </a:t>
            </a:r>
            <a:r>
              <a:rPr lang="en-US" b="1" dirty="0"/>
              <a:t>product of </a:t>
            </a:r>
            <a:r>
              <a:rPr lang="en-US" b="1" i="1" dirty="0">
                <a:latin typeface="Times New Roman"/>
                <a:cs typeface="Times New Roman"/>
              </a:rPr>
              <a:t>k</a:t>
            </a:r>
            <a:r>
              <a:rPr lang="en-US" b="1" dirty="0" smtClean="0"/>
              <a:t> </a:t>
            </a:r>
            <a:r>
              <a:rPr lang="en-US" b="1" dirty="0" err="1"/>
              <a:t>marginals</a:t>
            </a:r>
            <a:r>
              <a:rPr lang="en-US" dirty="0"/>
              <a:t> computed on smaller </a:t>
            </a:r>
            <a:r>
              <a:rPr lang="en-US" dirty="0" err="1"/>
              <a:t>subgraphs</a:t>
            </a:r>
            <a:r>
              <a:rPr lang="en-US" dirty="0"/>
              <a:t>.</a:t>
            </a:r>
          </a:p>
          <a:p>
            <a:pPr eaLnBrk="1" fontAlgn="auto" hangingPunct="1">
              <a:spcAft>
                <a:spcPts val="0"/>
              </a:spcAft>
              <a:buFont typeface="Arial"/>
              <a:buChar char="•"/>
              <a:defRPr/>
            </a:pPr>
            <a:r>
              <a:rPr lang="en-US" dirty="0"/>
              <a:t>Each </a:t>
            </a:r>
            <a:r>
              <a:rPr lang="en-US" dirty="0" err="1"/>
              <a:t>subgraph</a:t>
            </a:r>
            <a:r>
              <a:rPr lang="en-US" dirty="0"/>
              <a:t> is obtained by </a:t>
            </a:r>
            <a:r>
              <a:rPr lang="en-US" b="1" dirty="0"/>
              <a:t>cutting</a:t>
            </a:r>
            <a:r>
              <a:rPr lang="en-US" dirty="0"/>
              <a:t> some edge of the tree.</a:t>
            </a:r>
          </a:p>
          <a:p>
            <a:pPr eaLnBrk="1" fontAlgn="auto" hangingPunct="1">
              <a:spcAft>
                <a:spcPts val="0"/>
              </a:spcAft>
              <a:buFont typeface="Arial"/>
              <a:buChar char="•"/>
              <a:defRPr/>
            </a:pPr>
            <a:r>
              <a:rPr lang="en-US" dirty="0"/>
              <a:t>The message-passing algorithm uses </a:t>
            </a:r>
            <a:r>
              <a:rPr lang="en-US" b="1" dirty="0"/>
              <a:t>dynamic programming</a:t>
            </a:r>
            <a:r>
              <a:rPr lang="en-US" dirty="0"/>
              <a:t> to compute the </a:t>
            </a:r>
            <a:r>
              <a:rPr lang="en-US" dirty="0" err="1"/>
              <a:t>marginals</a:t>
            </a:r>
            <a:r>
              <a:rPr lang="en-US" dirty="0"/>
              <a:t> on all such </a:t>
            </a:r>
            <a:r>
              <a:rPr lang="en-US" dirty="0" err="1"/>
              <a:t>subgraphs</a:t>
            </a:r>
            <a:r>
              <a:rPr lang="en-US" dirty="0"/>
              <a:t>, working from </a:t>
            </a:r>
            <a:r>
              <a:rPr lang="en-US" b="1" dirty="0"/>
              <a:t>smaller to bigger</a:t>
            </a:r>
            <a:r>
              <a:rPr lang="en-US" dirty="0"/>
              <a:t>.  So you can compute all the </a:t>
            </a:r>
            <a:r>
              <a:rPr lang="en-US" dirty="0" err="1"/>
              <a:t>marginals</a:t>
            </a:r>
            <a:r>
              <a:rPr lang="en-US" dirty="0" smtClean="0"/>
              <a:t>.</a:t>
            </a:r>
            <a:endParaRPr lang="en-US" dirty="0"/>
          </a:p>
        </p:txBody>
      </p:sp>
      <p:sp>
        <p:nvSpPr>
          <p:cNvPr id="106498" name="Title 1"/>
          <p:cNvSpPr>
            <a:spLocks noGrp="1"/>
          </p:cNvSpPr>
          <p:nvPr>
            <p:ph type="title" idx="4294967295"/>
          </p:nvPr>
        </p:nvSpPr>
        <p:spPr/>
        <p:txBody>
          <a:bodyPr/>
          <a:lstStyle/>
          <a:p>
            <a:pPr eaLnBrk="1" hangingPunct="1"/>
            <a:r>
              <a:rPr lang="en-US" sz="4000" smtClean="0"/>
              <a:t>Acyclic BP as Dynamic Programming</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46AFF334-757E-4FA5-AC4B-3D642D0118EC}" type="slidenum">
              <a:rPr lang="en-US" sz="1200">
                <a:solidFill>
                  <a:schemeClr val="tx1">
                    <a:tint val="75000"/>
                  </a:schemeClr>
                </a:solidFill>
                <a:latin typeface="+mn-lt"/>
                <a:cs typeface="+mn-cs"/>
              </a:rPr>
              <a:pPr algn="r" fontAlgn="auto">
                <a:spcBef>
                  <a:spcPts val="0"/>
                </a:spcBef>
                <a:spcAft>
                  <a:spcPts val="0"/>
                </a:spcAft>
                <a:defRPr/>
              </a:pPr>
              <a:t>105</a:t>
            </a:fld>
            <a:endParaRPr lang="en-US" sz="1200">
              <a:solidFill>
                <a:schemeClr val="tx1">
                  <a:tint val="75000"/>
                </a:schemeClr>
              </a:solidFill>
              <a:latin typeface="+mn-lt"/>
              <a:cs typeface="+mn-cs"/>
            </a:endParaRPr>
          </a:p>
        </p:txBody>
      </p:sp>
      <p:grpSp>
        <p:nvGrpSpPr>
          <p:cNvPr id="106500" name="Group 104"/>
          <p:cNvGrpSpPr>
            <a:grpSpLocks/>
          </p:cNvGrpSpPr>
          <p:nvPr/>
        </p:nvGrpSpPr>
        <p:grpSpPr bwMode="auto">
          <a:xfrm>
            <a:off x="4763" y="6456363"/>
            <a:ext cx="6096000" cy="279400"/>
            <a:chOff x="492120" y="3950977"/>
            <a:chExt cx="8067290" cy="370958"/>
          </a:xfrm>
        </p:grpSpPr>
        <p:sp>
          <p:nvSpPr>
            <p:cNvPr id="106543" name="TextBox 12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100" dirty="0">
                  <a:latin typeface="Rockwell"/>
                  <a:ea typeface="Rockwell"/>
                  <a:cs typeface="Rockwell"/>
                </a:rPr>
                <a:t>time</a:t>
              </a:r>
            </a:p>
          </p:txBody>
        </p:sp>
        <p:sp>
          <p:nvSpPr>
            <p:cNvPr id="106544" name="TextBox 12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like</a:t>
              </a:r>
            </a:p>
          </p:txBody>
        </p:sp>
        <p:sp>
          <p:nvSpPr>
            <p:cNvPr id="106545" name="TextBox 12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flies</a:t>
              </a:r>
            </a:p>
          </p:txBody>
        </p:sp>
        <p:sp>
          <p:nvSpPr>
            <p:cNvPr id="106546" name="TextBox 12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an</a:t>
              </a:r>
            </a:p>
          </p:txBody>
        </p:sp>
        <p:sp>
          <p:nvSpPr>
            <p:cNvPr id="106547" name="TextBox 12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arrow</a:t>
              </a:r>
            </a:p>
          </p:txBody>
        </p:sp>
      </p:grpSp>
      <p:grpSp>
        <p:nvGrpSpPr>
          <p:cNvPr id="106501" name="Group 4"/>
          <p:cNvGrpSpPr>
            <a:grpSpLocks/>
          </p:cNvGrpSpPr>
          <p:nvPr/>
        </p:nvGrpSpPr>
        <p:grpSpPr bwMode="auto">
          <a:xfrm>
            <a:off x="303213" y="2813050"/>
            <a:ext cx="5429250" cy="3532188"/>
            <a:chOff x="302603" y="2813593"/>
            <a:chExt cx="5430412" cy="3531291"/>
          </a:xfrm>
        </p:grpSpPr>
        <p:sp>
          <p:nvSpPr>
            <p:cNvPr id="90" name="Oval 89"/>
            <p:cNvSpPr/>
            <p:nvPr/>
          </p:nvSpPr>
          <p:spPr>
            <a:xfrm>
              <a:off x="302603" y="5310097"/>
              <a:ext cx="408074"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1</a:t>
              </a:r>
              <a:endParaRPr lang="en-US" sz="1100" i="1" dirty="0">
                <a:solidFill>
                  <a:schemeClr val="tx1"/>
                </a:solidFill>
                <a:latin typeface="Times New Roman"/>
                <a:cs typeface="Times New Roman"/>
              </a:endParaRPr>
            </a:p>
          </p:txBody>
        </p:sp>
        <p:sp>
          <p:nvSpPr>
            <p:cNvPr id="91" name="Rectangle 90"/>
            <p:cNvSpPr/>
            <p:nvPr/>
          </p:nvSpPr>
          <p:spPr>
            <a:xfrm>
              <a:off x="415339"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a:t>
              </a:r>
              <a:endParaRPr lang="en-US" sz="1100" i="1" dirty="0">
                <a:solidFill>
                  <a:schemeClr val="bg1"/>
                </a:solidFill>
                <a:latin typeface="Times New Roman"/>
                <a:cs typeface="Times New Roman"/>
              </a:endParaRPr>
            </a:p>
          </p:txBody>
        </p:sp>
        <p:cxnSp>
          <p:nvCxnSpPr>
            <p:cNvPr id="92" name="Straight Connector 91"/>
            <p:cNvCxnSpPr>
              <a:stCxn id="90" idx="4"/>
              <a:endCxn id="91" idx="0"/>
            </p:cNvCxnSpPr>
            <p:nvPr/>
          </p:nvCxnSpPr>
          <p:spPr>
            <a:xfrm>
              <a:off x="507434" y="5724329"/>
              <a:ext cx="7940"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1552232" y="5310097"/>
              <a:ext cx="408075"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2</a:t>
              </a:r>
              <a:endParaRPr lang="en-US" sz="1100" i="1" dirty="0">
                <a:solidFill>
                  <a:schemeClr val="tx1"/>
                </a:solidFill>
                <a:latin typeface="Times New Roman"/>
                <a:cs typeface="Times New Roman"/>
              </a:endParaRPr>
            </a:p>
          </p:txBody>
        </p:sp>
        <p:sp>
          <p:nvSpPr>
            <p:cNvPr id="94" name="Rectangle 93"/>
            <p:cNvSpPr/>
            <p:nvPr/>
          </p:nvSpPr>
          <p:spPr>
            <a:xfrm>
              <a:off x="1664970"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3</a:t>
              </a:r>
              <a:endParaRPr lang="en-US" sz="1100" i="1" dirty="0">
                <a:solidFill>
                  <a:schemeClr val="bg1"/>
                </a:solidFill>
                <a:latin typeface="Times New Roman"/>
                <a:cs typeface="Times New Roman"/>
              </a:endParaRPr>
            </a:p>
          </p:txBody>
        </p:sp>
        <p:cxnSp>
          <p:nvCxnSpPr>
            <p:cNvPr id="95" name="Straight Connector 94"/>
            <p:cNvCxnSpPr>
              <a:stCxn id="93" idx="4"/>
              <a:endCxn id="94" idx="0"/>
            </p:cNvCxnSpPr>
            <p:nvPr/>
          </p:nvCxnSpPr>
          <p:spPr>
            <a:xfrm>
              <a:off x="1755476" y="5724329"/>
              <a:ext cx="9527"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819329" y="5308509"/>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3</a:t>
              </a:r>
              <a:endParaRPr lang="en-US" sz="1100" i="1" dirty="0">
                <a:solidFill>
                  <a:schemeClr val="tx1"/>
                </a:solidFill>
                <a:latin typeface="Times New Roman"/>
                <a:cs typeface="Times New Roman"/>
              </a:endParaRPr>
            </a:p>
          </p:txBody>
        </p:sp>
        <p:sp>
          <p:nvSpPr>
            <p:cNvPr id="97" name="Rectangle 96"/>
            <p:cNvSpPr/>
            <p:nvPr/>
          </p:nvSpPr>
          <p:spPr>
            <a:xfrm>
              <a:off x="2932066" y="6143322"/>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5</a:t>
              </a:r>
              <a:endParaRPr lang="en-US" sz="1100" i="1" dirty="0">
                <a:solidFill>
                  <a:schemeClr val="bg1"/>
                </a:solidFill>
                <a:latin typeface="Times New Roman"/>
                <a:cs typeface="Times New Roman"/>
              </a:endParaRPr>
            </a:p>
          </p:txBody>
        </p:sp>
        <p:cxnSp>
          <p:nvCxnSpPr>
            <p:cNvPr id="98" name="Straight Connector 97"/>
            <p:cNvCxnSpPr>
              <a:stCxn id="96" idx="4"/>
              <a:endCxn id="97" idx="0"/>
            </p:cNvCxnSpPr>
            <p:nvPr/>
          </p:nvCxnSpPr>
          <p:spPr>
            <a:xfrm>
              <a:off x="3024160" y="5722742"/>
              <a:ext cx="7939" cy="4205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 name="Oval 98"/>
            <p:cNvSpPr/>
            <p:nvPr/>
          </p:nvSpPr>
          <p:spPr>
            <a:xfrm>
              <a:off x="4075310" y="5310097"/>
              <a:ext cx="408074"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sp>
          <p:nvSpPr>
            <p:cNvPr id="100" name="Rectangle 99"/>
            <p:cNvSpPr/>
            <p:nvPr/>
          </p:nvSpPr>
          <p:spPr>
            <a:xfrm>
              <a:off x="4188046"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7</a:t>
              </a:r>
              <a:endParaRPr lang="en-US" sz="1100" i="1" dirty="0">
                <a:solidFill>
                  <a:schemeClr val="bg1"/>
                </a:solidFill>
                <a:latin typeface="Times New Roman"/>
                <a:cs typeface="Times New Roman"/>
              </a:endParaRPr>
            </a:p>
          </p:txBody>
        </p:sp>
        <p:cxnSp>
          <p:nvCxnSpPr>
            <p:cNvPr id="101" name="Straight Connector 100"/>
            <p:cNvCxnSpPr>
              <a:stCxn id="99" idx="4"/>
              <a:endCxn id="100" idx="0"/>
            </p:cNvCxnSpPr>
            <p:nvPr/>
          </p:nvCxnSpPr>
          <p:spPr>
            <a:xfrm>
              <a:off x="4280141" y="5724329"/>
              <a:ext cx="7940"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2" name="Oval 101"/>
            <p:cNvSpPr/>
            <p:nvPr/>
          </p:nvSpPr>
          <p:spPr>
            <a:xfrm>
              <a:off x="5324940" y="5308509"/>
              <a:ext cx="408075"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5</a:t>
              </a:r>
              <a:endParaRPr lang="en-US" sz="1100" i="1" dirty="0">
                <a:solidFill>
                  <a:schemeClr val="tx1"/>
                </a:solidFill>
                <a:latin typeface="Times New Roman"/>
                <a:cs typeface="Times New Roman"/>
              </a:endParaRPr>
            </a:p>
          </p:txBody>
        </p:sp>
        <p:sp>
          <p:nvSpPr>
            <p:cNvPr id="103" name="Rectangle 102"/>
            <p:cNvSpPr/>
            <p:nvPr/>
          </p:nvSpPr>
          <p:spPr>
            <a:xfrm>
              <a:off x="5437677" y="6143322"/>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9</a:t>
              </a:r>
              <a:endParaRPr lang="en-US" sz="1100" i="1" dirty="0">
                <a:solidFill>
                  <a:schemeClr val="bg1"/>
                </a:solidFill>
                <a:latin typeface="Times New Roman"/>
                <a:cs typeface="Times New Roman"/>
              </a:endParaRPr>
            </a:p>
          </p:txBody>
        </p:sp>
        <p:cxnSp>
          <p:nvCxnSpPr>
            <p:cNvPr id="104" name="Straight Connector 103"/>
            <p:cNvCxnSpPr>
              <a:stCxn id="102" idx="4"/>
              <a:endCxn id="103" idx="0"/>
            </p:cNvCxnSpPr>
            <p:nvPr/>
          </p:nvCxnSpPr>
          <p:spPr>
            <a:xfrm>
              <a:off x="5528183" y="5722742"/>
              <a:ext cx="9527" cy="4205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6" name="Oval 105"/>
            <p:cNvSpPr/>
            <p:nvPr/>
          </p:nvSpPr>
          <p:spPr>
            <a:xfrm>
              <a:off x="4696155" y="4468936"/>
              <a:ext cx="409663"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6</a:t>
              </a:r>
              <a:endParaRPr lang="en-US" sz="1100" i="1" dirty="0">
                <a:solidFill>
                  <a:schemeClr val="tx1"/>
                </a:solidFill>
                <a:latin typeface="Times New Roman"/>
                <a:cs typeface="Times New Roman"/>
              </a:endParaRPr>
            </a:p>
          </p:txBody>
        </p:sp>
        <p:sp>
          <p:nvSpPr>
            <p:cNvPr id="107" name="Rectangle 106"/>
            <p:cNvSpPr/>
            <p:nvPr/>
          </p:nvSpPr>
          <p:spPr>
            <a:xfrm>
              <a:off x="4804128" y="499109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10</a:t>
              </a:r>
              <a:endParaRPr lang="en-US" sz="1100" i="1" dirty="0">
                <a:solidFill>
                  <a:schemeClr val="bg1"/>
                </a:solidFill>
                <a:latin typeface="Times New Roman"/>
                <a:cs typeface="Times New Roman"/>
              </a:endParaRPr>
            </a:p>
          </p:txBody>
        </p:sp>
        <p:cxnSp>
          <p:nvCxnSpPr>
            <p:cNvPr id="108" name="Straight Connector 107"/>
            <p:cNvCxnSpPr>
              <a:stCxn id="107" idx="1"/>
              <a:endCxn id="99" idx="0"/>
            </p:cNvCxnSpPr>
            <p:nvPr/>
          </p:nvCxnSpPr>
          <p:spPr>
            <a:xfrm flipH="1">
              <a:off x="4280141" y="5091077"/>
              <a:ext cx="523987" cy="2190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a:stCxn id="107" idx="0"/>
              <a:endCxn id="106" idx="4"/>
            </p:cNvCxnSpPr>
            <p:nvPr/>
          </p:nvCxnSpPr>
          <p:spPr>
            <a:xfrm flipH="1" flipV="1">
              <a:off x="4900987" y="4883167"/>
              <a:ext cx="3176"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107" idx="3"/>
              <a:endCxn id="102" idx="0"/>
            </p:cNvCxnSpPr>
            <p:nvPr/>
          </p:nvCxnSpPr>
          <p:spPr>
            <a:xfrm>
              <a:off x="5004196" y="5091077"/>
              <a:ext cx="523987" cy="2174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1" name="Oval 110"/>
            <p:cNvSpPr/>
            <p:nvPr/>
          </p:nvSpPr>
          <p:spPr>
            <a:xfrm>
              <a:off x="2570038" y="2813593"/>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8</a:t>
              </a:r>
              <a:endParaRPr lang="en-US" sz="1100" i="1" dirty="0">
                <a:solidFill>
                  <a:schemeClr val="tx1"/>
                </a:solidFill>
                <a:latin typeface="Times New Roman"/>
                <a:cs typeface="Times New Roman"/>
              </a:endParaRPr>
            </a:p>
          </p:txBody>
        </p:sp>
        <p:sp>
          <p:nvSpPr>
            <p:cNvPr id="112" name="Rectangle 111"/>
            <p:cNvSpPr/>
            <p:nvPr/>
          </p:nvSpPr>
          <p:spPr>
            <a:xfrm>
              <a:off x="2676423" y="3335748"/>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12</a:t>
              </a:r>
              <a:endParaRPr lang="en-US" sz="1100" i="1" dirty="0">
                <a:solidFill>
                  <a:schemeClr val="bg1"/>
                </a:solidFill>
                <a:latin typeface="Times New Roman"/>
                <a:cs typeface="Times New Roman"/>
              </a:endParaRPr>
            </a:p>
          </p:txBody>
        </p:sp>
        <p:cxnSp>
          <p:nvCxnSpPr>
            <p:cNvPr id="113" name="Straight Connector 112"/>
            <p:cNvCxnSpPr>
              <a:stCxn id="112" idx="1"/>
              <a:endCxn id="121" idx="0"/>
            </p:cNvCxnSpPr>
            <p:nvPr/>
          </p:nvCxnSpPr>
          <p:spPr>
            <a:xfrm flipH="1">
              <a:off x="1120340" y="3435735"/>
              <a:ext cx="1556083" cy="102843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112" idx="0"/>
              <a:endCxn id="111" idx="4"/>
            </p:cNvCxnSpPr>
            <p:nvPr/>
          </p:nvCxnSpPr>
          <p:spPr>
            <a:xfrm flipH="1" flipV="1">
              <a:off x="2774869" y="3227826"/>
              <a:ext cx="1588"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112" idx="3"/>
              <a:endCxn id="116" idx="0"/>
            </p:cNvCxnSpPr>
            <p:nvPr/>
          </p:nvCxnSpPr>
          <p:spPr>
            <a:xfrm>
              <a:off x="2876491" y="3435735"/>
              <a:ext cx="1201995" cy="13331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6" name="Oval 115"/>
            <p:cNvSpPr/>
            <p:nvPr/>
          </p:nvSpPr>
          <p:spPr>
            <a:xfrm>
              <a:off x="3875242" y="3569051"/>
              <a:ext cx="408074"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7</a:t>
              </a:r>
              <a:endParaRPr lang="en-US" sz="1100" i="1" dirty="0">
                <a:solidFill>
                  <a:schemeClr val="tx1"/>
                </a:solidFill>
                <a:latin typeface="Times New Roman"/>
                <a:cs typeface="Times New Roman"/>
              </a:endParaRPr>
            </a:p>
          </p:txBody>
        </p:sp>
        <p:sp>
          <p:nvSpPr>
            <p:cNvPr id="117" name="Rectangle 116"/>
            <p:cNvSpPr/>
            <p:nvPr/>
          </p:nvSpPr>
          <p:spPr>
            <a:xfrm>
              <a:off x="3779972" y="420389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14</a:t>
              </a:r>
              <a:endParaRPr lang="en-US" sz="1100" i="1" dirty="0">
                <a:solidFill>
                  <a:schemeClr val="bg1"/>
                </a:solidFill>
                <a:latin typeface="Times New Roman"/>
                <a:cs typeface="Times New Roman"/>
              </a:endParaRPr>
            </a:p>
          </p:txBody>
        </p:sp>
        <p:cxnSp>
          <p:nvCxnSpPr>
            <p:cNvPr id="118" name="Straight Connector 117"/>
            <p:cNvCxnSpPr>
              <a:stCxn id="117" idx="1"/>
              <a:endCxn id="96" idx="0"/>
            </p:cNvCxnSpPr>
            <p:nvPr/>
          </p:nvCxnSpPr>
          <p:spPr>
            <a:xfrm flipH="1">
              <a:off x="3024160" y="4303877"/>
              <a:ext cx="755812" cy="10046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117" idx="0"/>
              <a:endCxn id="116" idx="4"/>
            </p:cNvCxnSpPr>
            <p:nvPr/>
          </p:nvCxnSpPr>
          <p:spPr>
            <a:xfrm flipV="1">
              <a:off x="3880005" y="3983284"/>
              <a:ext cx="198480" cy="2206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0" name="Straight Connector 119"/>
            <p:cNvCxnSpPr>
              <a:stCxn id="48" idx="3"/>
              <a:endCxn id="106" idx="0"/>
            </p:cNvCxnSpPr>
            <p:nvPr/>
          </p:nvCxnSpPr>
          <p:spPr>
            <a:xfrm>
              <a:off x="4526257" y="4267374"/>
              <a:ext cx="374730" cy="20156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915509" y="4464174"/>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9</a:t>
              </a:r>
              <a:endParaRPr lang="en-US" sz="1100" i="1" dirty="0">
                <a:solidFill>
                  <a:schemeClr val="tx1"/>
                </a:solidFill>
                <a:latin typeface="Times New Roman"/>
                <a:cs typeface="Times New Roman"/>
              </a:endParaRPr>
            </a:p>
          </p:txBody>
        </p:sp>
        <p:sp>
          <p:nvSpPr>
            <p:cNvPr id="122" name="Rectangle 121"/>
            <p:cNvSpPr/>
            <p:nvPr/>
          </p:nvSpPr>
          <p:spPr>
            <a:xfrm>
              <a:off x="1023482" y="4986329"/>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13</a:t>
              </a:r>
              <a:endParaRPr lang="en-US" sz="1100" i="1" dirty="0">
                <a:solidFill>
                  <a:schemeClr val="bg1"/>
                </a:solidFill>
                <a:latin typeface="Times New Roman"/>
                <a:cs typeface="Times New Roman"/>
              </a:endParaRPr>
            </a:p>
          </p:txBody>
        </p:sp>
        <p:cxnSp>
          <p:nvCxnSpPr>
            <p:cNvPr id="123" name="Straight Connector 122"/>
            <p:cNvCxnSpPr>
              <a:stCxn id="122" idx="1"/>
              <a:endCxn id="90" idx="0"/>
            </p:cNvCxnSpPr>
            <p:nvPr/>
          </p:nvCxnSpPr>
          <p:spPr>
            <a:xfrm flipH="1">
              <a:off x="507434" y="5086316"/>
              <a:ext cx="516048" cy="2237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4" name="Straight Connector 123"/>
            <p:cNvCxnSpPr>
              <a:stCxn id="122" idx="0"/>
              <a:endCxn id="121" idx="4"/>
            </p:cNvCxnSpPr>
            <p:nvPr/>
          </p:nvCxnSpPr>
          <p:spPr>
            <a:xfrm flipH="1" flipV="1">
              <a:off x="1120340" y="4878407"/>
              <a:ext cx="3176"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5" name="Straight Connector 124"/>
            <p:cNvCxnSpPr>
              <a:stCxn id="122" idx="3"/>
              <a:endCxn id="93" idx="0"/>
            </p:cNvCxnSpPr>
            <p:nvPr/>
          </p:nvCxnSpPr>
          <p:spPr>
            <a:xfrm>
              <a:off x="1223550" y="5086316"/>
              <a:ext cx="531926" cy="2237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4324601" y="4167387"/>
              <a:ext cx="201656"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11</a:t>
              </a:r>
              <a:endParaRPr lang="en-US" sz="1100" i="1" dirty="0">
                <a:solidFill>
                  <a:schemeClr val="bg1"/>
                </a:solidFill>
                <a:latin typeface="Times New Roman"/>
                <a:cs typeface="Times New Roman"/>
              </a:endParaRPr>
            </a:p>
          </p:txBody>
        </p:sp>
        <p:cxnSp>
          <p:nvCxnSpPr>
            <p:cNvPr id="53" name="Straight Connector 52"/>
            <p:cNvCxnSpPr>
              <a:stCxn id="48" idx="0"/>
              <a:endCxn id="116" idx="4"/>
            </p:cNvCxnSpPr>
            <p:nvPr/>
          </p:nvCxnSpPr>
          <p:spPr>
            <a:xfrm flipH="1" flipV="1">
              <a:off x="4078486" y="3983284"/>
              <a:ext cx="346149" cy="18410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115762" name="Line 50"/>
          <p:cNvSpPr>
            <a:spLocks noChangeShapeType="1"/>
          </p:cNvSpPr>
          <p:nvPr/>
        </p:nvSpPr>
        <p:spPr bwMode="auto">
          <a:xfrm flipH="1">
            <a:off x="3581400" y="3962400"/>
            <a:ext cx="293688" cy="284163"/>
          </a:xfrm>
          <a:prstGeom prst="line">
            <a:avLst/>
          </a:prstGeom>
          <a:noFill/>
          <a:ln w="38100">
            <a:solidFill>
              <a:srgbClr val="84AA33"/>
            </a:solidFill>
            <a:round/>
            <a:headEnd type="oval" w="med" len="med"/>
            <a:tailEnd type="triangle" w="med" len="med"/>
          </a:ln>
        </p:spPr>
        <p:txBody>
          <a:bodyPr/>
          <a:lstStyle/>
          <a:p>
            <a:endParaRPr lang="en-US"/>
          </a:p>
        </p:txBody>
      </p:sp>
      <p:sp>
        <p:nvSpPr>
          <p:cNvPr id="73" name="Freeform 72"/>
          <p:cNvSpPr>
            <a:spLocks/>
          </p:cNvSpPr>
          <p:nvPr/>
        </p:nvSpPr>
        <p:spPr bwMode="auto">
          <a:xfrm>
            <a:off x="2641600" y="2722563"/>
            <a:ext cx="1025525" cy="4137025"/>
          </a:xfrm>
          <a:custGeom>
            <a:avLst/>
            <a:gdLst>
              <a:gd name="T0" fmla="*/ 97676 w 646"/>
              <a:gd name="T1" fmla="*/ 2032390 h 2606"/>
              <a:gd name="T2" fmla="*/ 88194 w 646"/>
              <a:gd name="T3" fmla="*/ 402460 h 2606"/>
              <a:gd name="T4" fmla="*/ 1036343 w 646"/>
              <a:gd name="T5" fmla="*/ 193980 h 2606"/>
              <a:gd name="T6" fmla="*/ 2231010 w 646"/>
              <a:gd name="T7" fmla="*/ 137122 h 2606"/>
              <a:gd name="T8" fmla="*/ 2382714 w 646"/>
              <a:gd name="T9" fmla="*/ 2108200 h 2606"/>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646" h="2606">
                <a:moveTo>
                  <a:pt x="646" y="0"/>
                </a:moveTo>
                <a:cubicBezTo>
                  <a:pt x="555" y="187"/>
                  <a:pt x="204" y="693"/>
                  <a:pt x="102" y="1127"/>
                </a:cubicBezTo>
                <a:cubicBezTo>
                  <a:pt x="0" y="1561"/>
                  <a:pt x="46" y="2298"/>
                  <a:pt x="31" y="2606"/>
                </a:cubicBezTo>
              </a:path>
            </a:pathLst>
          </a:custGeom>
          <a:noFill/>
          <a:ln w="12700" cap="flat" cmpd="sng" algn="ctr">
            <a:solidFill>
              <a:schemeClr val="accent1"/>
            </a:solidFill>
            <a:prstDash val="dash"/>
            <a:round/>
            <a:headEnd type="none" w="med" len="med"/>
            <a:tailEnd type="none" w="med" len="med"/>
          </a:ln>
          <a:effectLst>
            <a:outerShdw dist="20000" dir="5400000" rotWithShape="0">
              <a:srgbClr val="000000">
                <a:alpha val="37999"/>
              </a:srgbClr>
            </a:outerShdw>
          </a:effectLst>
        </p:spPr>
        <p:txBody>
          <a:bodyPr anchor="ctr"/>
          <a:lstStyle/>
          <a:p>
            <a:pPr>
              <a:defRPr/>
            </a:pPr>
            <a:endParaRPr lang="en-US"/>
          </a:p>
        </p:txBody>
      </p:sp>
      <p:sp>
        <p:nvSpPr>
          <p:cNvPr id="66" name="Freeform 65"/>
          <p:cNvSpPr>
            <a:spLocks/>
          </p:cNvSpPr>
          <p:nvPr/>
        </p:nvSpPr>
        <p:spPr bwMode="auto">
          <a:xfrm>
            <a:off x="3922713" y="4008438"/>
            <a:ext cx="2109787" cy="3173412"/>
          </a:xfrm>
          <a:custGeom>
            <a:avLst/>
            <a:gdLst>
              <a:gd name="T0" fmla="*/ 2109787 w 2110326"/>
              <a:gd name="T1" fmla="*/ 2697868 h 3174226"/>
              <a:gd name="T2" fmla="*/ 1729801 w 2110326"/>
              <a:gd name="T3" fmla="*/ 390056 h 3174226"/>
              <a:gd name="T4" fmla="*/ 413753 w 2110326"/>
              <a:gd name="T5" fmla="*/ 47128 h 3174226"/>
              <a:gd name="T6" fmla="*/ 423022 w 2110326"/>
              <a:gd name="T7" fmla="*/ 899813 h 3174226"/>
              <a:gd name="T8" fmla="*/ 5964 w 2110326"/>
              <a:gd name="T9" fmla="*/ 1428108 h 3174226"/>
              <a:gd name="T10" fmla="*/ 293270 w 2110326"/>
              <a:gd name="T11" fmla="*/ 3040796 h 3174226"/>
              <a:gd name="T12" fmla="*/ 1711265 w 2110326"/>
              <a:gd name="T13" fmla="*/ 3077869 h 31742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10326" h="3174226">
                <a:moveTo>
                  <a:pt x="2110326" y="2698560"/>
                </a:moveTo>
                <a:cubicBezTo>
                  <a:pt x="2061656" y="1765309"/>
                  <a:pt x="2012987" y="832059"/>
                  <a:pt x="1730243" y="390156"/>
                </a:cubicBezTo>
                <a:cubicBezTo>
                  <a:pt x="1447499" y="-51747"/>
                  <a:pt x="631711" y="-37841"/>
                  <a:pt x="413859" y="47140"/>
                </a:cubicBezTo>
                <a:cubicBezTo>
                  <a:pt x="196007" y="132121"/>
                  <a:pt x="491112" y="669822"/>
                  <a:pt x="423130" y="900044"/>
                </a:cubicBezTo>
                <a:cubicBezTo>
                  <a:pt x="355148" y="1130266"/>
                  <a:pt x="27597" y="1071552"/>
                  <a:pt x="5966" y="1428474"/>
                </a:cubicBezTo>
                <a:cubicBezTo>
                  <a:pt x="-15665" y="1785396"/>
                  <a:pt x="9056" y="2766545"/>
                  <a:pt x="293345" y="3041576"/>
                </a:cubicBezTo>
                <a:cubicBezTo>
                  <a:pt x="577634" y="3316607"/>
                  <a:pt x="1711702" y="3078659"/>
                  <a:pt x="1711702" y="3078659"/>
                </a:cubicBezTo>
              </a:path>
            </a:pathLst>
          </a:custGeom>
          <a:noFill/>
          <a:ln w="12700" cap="flat" cmpd="sng" algn="ctr">
            <a:solidFill>
              <a:schemeClr val="accent1"/>
            </a:solidFill>
            <a:prstDash val="dash"/>
            <a:round/>
            <a:headEnd type="none" w="med" len="med"/>
            <a:tailEnd type="none" w="med" len="med"/>
          </a:ln>
          <a:effectLst>
            <a:outerShdw dist="20000" dir="5400000" rotWithShape="0">
              <a:srgbClr val="000000">
                <a:alpha val="37999"/>
              </a:srgbClr>
            </a:outerShdw>
          </a:effectLst>
        </p:spPr>
        <p:txBody>
          <a:bodyPr anchor="ctr"/>
          <a:lstStyle/>
          <a:p>
            <a:pPr>
              <a:defRPr/>
            </a:pPr>
            <a:endParaRPr lang="en-US"/>
          </a:p>
        </p:txBody>
      </p:sp>
      <p:sp>
        <p:nvSpPr>
          <p:cNvPr id="5" name="Freeform 72"/>
          <p:cNvSpPr>
            <a:spLocks/>
          </p:cNvSpPr>
          <p:nvPr/>
        </p:nvSpPr>
        <p:spPr bwMode="auto">
          <a:xfrm>
            <a:off x="2719388" y="3935413"/>
            <a:ext cx="1435100" cy="3076575"/>
          </a:xfrm>
          <a:custGeom>
            <a:avLst/>
            <a:gdLst>
              <a:gd name="T0" fmla="*/ 97676 w 904"/>
              <a:gd name="T1" fmla="*/ 2032390 h 1938"/>
              <a:gd name="T2" fmla="*/ 88194 w 904"/>
              <a:gd name="T3" fmla="*/ 402460 h 1938"/>
              <a:gd name="T4" fmla="*/ 1036343 w 904"/>
              <a:gd name="T5" fmla="*/ 193980 h 1938"/>
              <a:gd name="T6" fmla="*/ 2231010 w 904"/>
              <a:gd name="T7" fmla="*/ 137122 h 1938"/>
              <a:gd name="T8" fmla="*/ 2382714 w 904"/>
              <a:gd name="T9" fmla="*/ 2108200 h 19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04" h="1938">
                <a:moveTo>
                  <a:pt x="728" y="1842"/>
                </a:moveTo>
                <a:cubicBezTo>
                  <a:pt x="720" y="1708"/>
                  <a:pt x="655" y="1277"/>
                  <a:pt x="680" y="1040"/>
                </a:cubicBezTo>
                <a:cubicBezTo>
                  <a:pt x="705" y="803"/>
                  <a:pt x="849" y="580"/>
                  <a:pt x="876" y="420"/>
                </a:cubicBezTo>
                <a:cubicBezTo>
                  <a:pt x="903" y="260"/>
                  <a:pt x="904" y="134"/>
                  <a:pt x="844" y="78"/>
                </a:cubicBezTo>
                <a:cubicBezTo>
                  <a:pt x="784" y="22"/>
                  <a:pt x="644" y="0"/>
                  <a:pt x="515" y="85"/>
                </a:cubicBezTo>
                <a:cubicBezTo>
                  <a:pt x="386" y="170"/>
                  <a:pt x="144" y="282"/>
                  <a:pt x="72" y="591"/>
                </a:cubicBezTo>
                <a:cubicBezTo>
                  <a:pt x="0" y="900"/>
                  <a:pt x="78" y="1658"/>
                  <a:pt x="80" y="1938"/>
                </a:cubicBezTo>
              </a:path>
            </a:pathLst>
          </a:custGeom>
          <a:noFill/>
          <a:ln w="28575" cap="flat" cmpd="sng" algn="ctr">
            <a:solidFill>
              <a:srgbClr val="84AA33"/>
            </a:solidFill>
            <a:prstDash val="dash"/>
            <a:round/>
            <a:headEnd type="none" w="med" len="med"/>
            <a:tailEnd type="none" w="med" len="med"/>
          </a:ln>
          <a:effectLst>
            <a:outerShdw dist="20000" dir="5400000" rotWithShape="0">
              <a:srgbClr val="000000">
                <a:alpha val="37999"/>
              </a:srgbClr>
            </a:outerShdw>
          </a:effectLst>
        </p:spPr>
        <p:txBody>
          <a:bodyPr anchor="ctr"/>
          <a:lstStyle/>
          <a:p>
            <a:pPr>
              <a:defRPr/>
            </a:pPr>
            <a:endParaRPr lang="en-US"/>
          </a:p>
        </p:txBody>
      </p:sp>
    </p:spTree>
    <p:extLst>
      <p:ext uri="{BB962C8B-B14F-4D97-AF65-F5344CB8AC3E}">
        <p14:creationId xmlns:p14="http://schemas.microsoft.com/office/powerpoint/2010/main" val="144855921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withEffect">
                                  <p:stCondLst>
                                    <p:cond delay="0"/>
                                  </p:stCondLst>
                                  <p:childTnLst>
                                    <p:set>
                                      <p:cBhvr>
                                        <p:cTn id="6" dur="1" fill="hold">
                                          <p:stCondLst>
                                            <p:cond delay="0"/>
                                          </p:stCondLst>
                                        </p:cTn>
                                        <p:tgtEl>
                                          <p:spTgt spid="66"/>
                                        </p:tgtEl>
                                        <p:attrNameLst>
                                          <p:attrName>style.visibility</p:attrName>
                                        </p:attrNameLst>
                                      </p:cBhvr>
                                      <p:to>
                                        <p:strVal val="visible"/>
                                      </p:to>
                                    </p:set>
                                    <p:anim calcmode="lin" valueType="num">
                                      <p:cBhvr additive="base">
                                        <p:cTn id="7" dur="500" fill="hold"/>
                                        <p:tgtEl>
                                          <p:spTgt spid="66"/>
                                        </p:tgtEl>
                                        <p:attrNameLst>
                                          <p:attrName>ppt_x</p:attrName>
                                        </p:attrNameLst>
                                      </p:cBhvr>
                                      <p:tavLst>
                                        <p:tav tm="0">
                                          <p:val>
                                            <p:strVal val="#ppt_x"/>
                                          </p:val>
                                        </p:tav>
                                        <p:tav tm="100000">
                                          <p:val>
                                            <p:strVal val="#ppt_x"/>
                                          </p:val>
                                        </p:tav>
                                      </p:tavLst>
                                    </p:anim>
                                    <p:anim calcmode="lin" valueType="num">
                                      <p:cBhvr additive="base">
                                        <p:cTn id="8" dur="500" fill="hold"/>
                                        <p:tgtEl>
                                          <p:spTgt spid="66"/>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57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5762" grpId="0" animBg="1"/>
    </p:bldLst>
  </p:timing>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a:spLocks noGrp="1"/>
          </p:cNvSpPr>
          <p:nvPr>
            <p:ph idx="4294967295"/>
          </p:nvPr>
        </p:nvSpPr>
        <p:spPr>
          <a:xfrm>
            <a:off x="415925" y="977900"/>
            <a:ext cx="8510588" cy="1738313"/>
          </a:xfrm>
          <a:solidFill>
            <a:schemeClr val="bg1"/>
          </a:solidFill>
          <a:ln>
            <a:solidFill>
              <a:schemeClr val="tx1"/>
            </a:solidFill>
          </a:ln>
          <a:effectLst>
            <a:outerShdw blurRad="50800" dist="38100" dir="5400000" algn="t" rotWithShape="0">
              <a:prstClr val="black">
                <a:alpha val="40000"/>
              </a:prstClr>
            </a:outerShdw>
          </a:effectLst>
        </p:spPr>
        <p:txBody>
          <a:bodyPr rtlCol="0">
            <a:normAutofit fontScale="62500" lnSpcReduction="20000"/>
          </a:bodyPr>
          <a:lstStyle/>
          <a:p>
            <a:pPr eaLnBrk="1" fontAlgn="auto" hangingPunct="1">
              <a:spcAft>
                <a:spcPts val="0"/>
              </a:spcAft>
              <a:buFont typeface="Arial"/>
              <a:buChar char="•"/>
              <a:defRPr/>
            </a:pPr>
            <a:r>
              <a:rPr lang="en-US" dirty="0"/>
              <a:t>If you want the </a:t>
            </a:r>
            <a:r>
              <a:rPr lang="en-US" b="1" dirty="0"/>
              <a:t>marginal </a:t>
            </a:r>
            <a:r>
              <a:rPr lang="en-US" i="1" dirty="0" smtClean="0">
                <a:latin typeface="Times New Roman"/>
                <a:cs typeface="Times New Roman"/>
              </a:rPr>
              <a:t>p</a:t>
            </a:r>
            <a:r>
              <a:rPr lang="en-US" i="1" baseline="-25000" dirty="0" smtClean="0">
                <a:latin typeface="Times New Roman"/>
                <a:cs typeface="Times New Roman"/>
              </a:rPr>
              <a:t>i</a:t>
            </a:r>
            <a:r>
              <a:rPr lang="en-US" dirty="0" smtClean="0">
                <a:latin typeface="Times New Roman"/>
                <a:cs typeface="Times New Roman"/>
              </a:rPr>
              <a:t>(</a:t>
            </a:r>
            <a:r>
              <a:rPr lang="en-US" i="1" dirty="0" smtClean="0">
                <a:latin typeface="Times New Roman"/>
                <a:cs typeface="Times New Roman"/>
              </a:rPr>
              <a:t>x</a:t>
            </a:r>
            <a:r>
              <a:rPr lang="en-US" i="1" baseline="-25000" dirty="0" smtClean="0">
                <a:latin typeface="Times New Roman"/>
                <a:cs typeface="Times New Roman"/>
              </a:rPr>
              <a:t>i</a:t>
            </a:r>
            <a:r>
              <a:rPr lang="en-US" dirty="0" smtClean="0">
                <a:latin typeface="Times New Roman"/>
                <a:cs typeface="Times New Roman"/>
              </a:rPr>
              <a:t>)</a:t>
            </a:r>
            <a:r>
              <a:rPr lang="en-US" dirty="0" smtClean="0"/>
              <a:t> </a:t>
            </a:r>
            <a:r>
              <a:rPr lang="en-US" dirty="0"/>
              <a:t>where </a:t>
            </a:r>
            <a:r>
              <a:rPr lang="en-US" i="1" dirty="0" smtClean="0">
                <a:latin typeface="Times New Roman"/>
                <a:cs typeface="Times New Roman"/>
              </a:rPr>
              <a:t>X</a:t>
            </a:r>
            <a:r>
              <a:rPr lang="en-US" i="1" baseline="-25000" dirty="0" smtClean="0">
                <a:latin typeface="Times New Roman"/>
                <a:cs typeface="Times New Roman"/>
              </a:rPr>
              <a:t>i</a:t>
            </a:r>
            <a:r>
              <a:rPr lang="en-US" dirty="0" smtClean="0"/>
              <a:t> </a:t>
            </a:r>
            <a:r>
              <a:rPr lang="en-US" dirty="0"/>
              <a:t>has degree </a:t>
            </a:r>
            <a:r>
              <a:rPr lang="en-US" i="1" dirty="0">
                <a:latin typeface="Times New Roman"/>
                <a:cs typeface="Times New Roman"/>
              </a:rPr>
              <a:t>k</a:t>
            </a:r>
            <a:r>
              <a:rPr lang="en-US" dirty="0"/>
              <a:t>, you can think of that summation as a </a:t>
            </a:r>
            <a:r>
              <a:rPr lang="en-US" b="1" dirty="0"/>
              <a:t>product of </a:t>
            </a:r>
            <a:r>
              <a:rPr lang="en-US" b="1" i="1" dirty="0">
                <a:latin typeface="Times New Roman"/>
                <a:cs typeface="Times New Roman"/>
              </a:rPr>
              <a:t>k</a:t>
            </a:r>
            <a:r>
              <a:rPr lang="en-US" b="1" dirty="0" smtClean="0"/>
              <a:t> </a:t>
            </a:r>
            <a:r>
              <a:rPr lang="en-US" b="1" dirty="0" err="1"/>
              <a:t>marginals</a:t>
            </a:r>
            <a:r>
              <a:rPr lang="en-US" dirty="0"/>
              <a:t> computed on smaller </a:t>
            </a:r>
            <a:r>
              <a:rPr lang="en-US" dirty="0" err="1"/>
              <a:t>subgraphs</a:t>
            </a:r>
            <a:r>
              <a:rPr lang="en-US" dirty="0"/>
              <a:t>.</a:t>
            </a:r>
          </a:p>
          <a:p>
            <a:pPr eaLnBrk="1" fontAlgn="auto" hangingPunct="1">
              <a:spcAft>
                <a:spcPts val="0"/>
              </a:spcAft>
              <a:buFont typeface="Arial"/>
              <a:buChar char="•"/>
              <a:defRPr/>
            </a:pPr>
            <a:r>
              <a:rPr lang="en-US" dirty="0"/>
              <a:t>Each </a:t>
            </a:r>
            <a:r>
              <a:rPr lang="en-US" dirty="0" err="1"/>
              <a:t>subgraph</a:t>
            </a:r>
            <a:r>
              <a:rPr lang="en-US" dirty="0"/>
              <a:t> is obtained by </a:t>
            </a:r>
            <a:r>
              <a:rPr lang="en-US" b="1" dirty="0"/>
              <a:t>cutting</a:t>
            </a:r>
            <a:r>
              <a:rPr lang="en-US" dirty="0"/>
              <a:t> some edge of the tree.</a:t>
            </a:r>
          </a:p>
          <a:p>
            <a:pPr eaLnBrk="1" fontAlgn="auto" hangingPunct="1">
              <a:spcAft>
                <a:spcPts val="0"/>
              </a:spcAft>
              <a:buFont typeface="Arial"/>
              <a:buChar char="•"/>
              <a:defRPr/>
            </a:pPr>
            <a:r>
              <a:rPr lang="en-US" dirty="0"/>
              <a:t>The message-passing algorithm uses </a:t>
            </a:r>
            <a:r>
              <a:rPr lang="en-US" b="1" dirty="0"/>
              <a:t>dynamic programming</a:t>
            </a:r>
            <a:r>
              <a:rPr lang="en-US" dirty="0"/>
              <a:t> to compute the </a:t>
            </a:r>
            <a:r>
              <a:rPr lang="en-US" dirty="0" err="1"/>
              <a:t>marginals</a:t>
            </a:r>
            <a:r>
              <a:rPr lang="en-US" dirty="0"/>
              <a:t> on all such </a:t>
            </a:r>
            <a:r>
              <a:rPr lang="en-US" dirty="0" err="1"/>
              <a:t>subgraphs</a:t>
            </a:r>
            <a:r>
              <a:rPr lang="en-US" dirty="0"/>
              <a:t>, working from </a:t>
            </a:r>
            <a:r>
              <a:rPr lang="en-US" b="1" dirty="0"/>
              <a:t>smaller to bigger</a:t>
            </a:r>
            <a:r>
              <a:rPr lang="en-US" dirty="0"/>
              <a:t>.  So you can compute all the </a:t>
            </a:r>
            <a:r>
              <a:rPr lang="en-US" dirty="0" err="1"/>
              <a:t>marginals</a:t>
            </a:r>
            <a:r>
              <a:rPr lang="en-US" dirty="0" smtClean="0"/>
              <a:t>.</a:t>
            </a:r>
            <a:endParaRPr lang="en-US" dirty="0"/>
          </a:p>
        </p:txBody>
      </p:sp>
      <p:sp>
        <p:nvSpPr>
          <p:cNvPr id="107522" name="Title 1"/>
          <p:cNvSpPr>
            <a:spLocks noGrp="1"/>
          </p:cNvSpPr>
          <p:nvPr>
            <p:ph type="title" idx="4294967295"/>
          </p:nvPr>
        </p:nvSpPr>
        <p:spPr/>
        <p:txBody>
          <a:bodyPr/>
          <a:lstStyle/>
          <a:p>
            <a:pPr eaLnBrk="1" hangingPunct="1"/>
            <a:r>
              <a:rPr lang="en-US" sz="4000" smtClean="0"/>
              <a:t>Acyclic BP as Dynamic Programming</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8B92F761-D4D4-41E3-A40E-341F57414BB3}" type="slidenum">
              <a:rPr lang="en-US" sz="1200">
                <a:solidFill>
                  <a:schemeClr val="tx1">
                    <a:tint val="75000"/>
                  </a:schemeClr>
                </a:solidFill>
                <a:latin typeface="+mn-lt"/>
                <a:cs typeface="+mn-cs"/>
              </a:rPr>
              <a:pPr algn="r" fontAlgn="auto">
                <a:spcBef>
                  <a:spcPts val="0"/>
                </a:spcBef>
                <a:spcAft>
                  <a:spcPts val="0"/>
                </a:spcAft>
                <a:defRPr/>
              </a:pPr>
              <a:t>106</a:t>
            </a:fld>
            <a:endParaRPr lang="en-US" sz="1200">
              <a:solidFill>
                <a:schemeClr val="tx1">
                  <a:tint val="75000"/>
                </a:schemeClr>
              </a:solidFill>
              <a:latin typeface="+mn-lt"/>
              <a:cs typeface="+mn-cs"/>
            </a:endParaRPr>
          </a:p>
        </p:txBody>
      </p:sp>
      <p:grpSp>
        <p:nvGrpSpPr>
          <p:cNvPr id="107524" name="Group 104"/>
          <p:cNvGrpSpPr>
            <a:grpSpLocks/>
          </p:cNvGrpSpPr>
          <p:nvPr/>
        </p:nvGrpSpPr>
        <p:grpSpPr bwMode="auto">
          <a:xfrm>
            <a:off x="4763" y="6456363"/>
            <a:ext cx="6096000" cy="279400"/>
            <a:chOff x="492120" y="3950977"/>
            <a:chExt cx="8067290" cy="370958"/>
          </a:xfrm>
        </p:grpSpPr>
        <p:sp>
          <p:nvSpPr>
            <p:cNvPr id="107566" name="TextBox 12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100" dirty="0">
                  <a:latin typeface="Rockwell"/>
                  <a:ea typeface="Rockwell"/>
                  <a:cs typeface="Rockwell"/>
                </a:rPr>
                <a:t>time</a:t>
              </a:r>
            </a:p>
          </p:txBody>
        </p:sp>
        <p:sp>
          <p:nvSpPr>
            <p:cNvPr id="107567" name="TextBox 12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like</a:t>
              </a:r>
            </a:p>
          </p:txBody>
        </p:sp>
        <p:sp>
          <p:nvSpPr>
            <p:cNvPr id="107568" name="TextBox 12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flies</a:t>
              </a:r>
            </a:p>
          </p:txBody>
        </p:sp>
        <p:sp>
          <p:nvSpPr>
            <p:cNvPr id="107569" name="TextBox 12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an</a:t>
              </a:r>
            </a:p>
          </p:txBody>
        </p:sp>
        <p:sp>
          <p:nvSpPr>
            <p:cNvPr id="107570" name="TextBox 12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arrow</a:t>
              </a:r>
            </a:p>
          </p:txBody>
        </p:sp>
      </p:grpSp>
      <p:grpSp>
        <p:nvGrpSpPr>
          <p:cNvPr id="107525" name="Group 4"/>
          <p:cNvGrpSpPr>
            <a:grpSpLocks/>
          </p:cNvGrpSpPr>
          <p:nvPr/>
        </p:nvGrpSpPr>
        <p:grpSpPr bwMode="auto">
          <a:xfrm>
            <a:off x="303213" y="2813050"/>
            <a:ext cx="5429250" cy="3532188"/>
            <a:chOff x="302603" y="2813593"/>
            <a:chExt cx="5430412" cy="3531291"/>
          </a:xfrm>
        </p:grpSpPr>
        <p:sp>
          <p:nvSpPr>
            <p:cNvPr id="90" name="Oval 89"/>
            <p:cNvSpPr/>
            <p:nvPr/>
          </p:nvSpPr>
          <p:spPr>
            <a:xfrm>
              <a:off x="302603" y="5310097"/>
              <a:ext cx="408074"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1</a:t>
              </a:r>
              <a:endParaRPr lang="en-US" sz="1100" i="1" dirty="0">
                <a:solidFill>
                  <a:schemeClr val="tx1"/>
                </a:solidFill>
                <a:latin typeface="Times New Roman"/>
                <a:cs typeface="Times New Roman"/>
              </a:endParaRPr>
            </a:p>
          </p:txBody>
        </p:sp>
        <p:sp>
          <p:nvSpPr>
            <p:cNvPr id="91" name="Rectangle 90"/>
            <p:cNvSpPr/>
            <p:nvPr/>
          </p:nvSpPr>
          <p:spPr>
            <a:xfrm>
              <a:off x="415339"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a:t>
              </a:r>
              <a:endParaRPr lang="en-US" sz="1100" i="1" dirty="0">
                <a:solidFill>
                  <a:schemeClr val="bg1"/>
                </a:solidFill>
                <a:latin typeface="Times New Roman"/>
                <a:cs typeface="Times New Roman"/>
              </a:endParaRPr>
            </a:p>
          </p:txBody>
        </p:sp>
        <p:cxnSp>
          <p:nvCxnSpPr>
            <p:cNvPr id="92" name="Straight Connector 91"/>
            <p:cNvCxnSpPr>
              <a:stCxn id="90" idx="4"/>
              <a:endCxn id="91" idx="0"/>
            </p:cNvCxnSpPr>
            <p:nvPr/>
          </p:nvCxnSpPr>
          <p:spPr>
            <a:xfrm>
              <a:off x="507434" y="5724329"/>
              <a:ext cx="7940"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1552232" y="5310097"/>
              <a:ext cx="408075"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2</a:t>
              </a:r>
              <a:endParaRPr lang="en-US" sz="1100" i="1" dirty="0">
                <a:solidFill>
                  <a:schemeClr val="tx1"/>
                </a:solidFill>
                <a:latin typeface="Times New Roman"/>
                <a:cs typeface="Times New Roman"/>
              </a:endParaRPr>
            </a:p>
          </p:txBody>
        </p:sp>
        <p:sp>
          <p:nvSpPr>
            <p:cNvPr id="94" name="Rectangle 93"/>
            <p:cNvSpPr/>
            <p:nvPr/>
          </p:nvSpPr>
          <p:spPr>
            <a:xfrm>
              <a:off x="1664970"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3</a:t>
              </a:r>
              <a:endParaRPr lang="en-US" sz="1100" i="1" dirty="0">
                <a:solidFill>
                  <a:schemeClr val="bg1"/>
                </a:solidFill>
                <a:latin typeface="Times New Roman"/>
                <a:cs typeface="Times New Roman"/>
              </a:endParaRPr>
            </a:p>
          </p:txBody>
        </p:sp>
        <p:cxnSp>
          <p:nvCxnSpPr>
            <p:cNvPr id="95" name="Straight Connector 94"/>
            <p:cNvCxnSpPr>
              <a:stCxn id="93" idx="4"/>
              <a:endCxn id="94" idx="0"/>
            </p:cNvCxnSpPr>
            <p:nvPr/>
          </p:nvCxnSpPr>
          <p:spPr>
            <a:xfrm>
              <a:off x="1755476" y="5724329"/>
              <a:ext cx="9527"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819329" y="5308509"/>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3</a:t>
              </a:r>
              <a:endParaRPr lang="en-US" sz="1100" i="1" dirty="0">
                <a:solidFill>
                  <a:schemeClr val="tx1"/>
                </a:solidFill>
                <a:latin typeface="Times New Roman"/>
                <a:cs typeface="Times New Roman"/>
              </a:endParaRPr>
            </a:p>
          </p:txBody>
        </p:sp>
        <p:sp>
          <p:nvSpPr>
            <p:cNvPr id="97" name="Rectangle 96"/>
            <p:cNvSpPr/>
            <p:nvPr/>
          </p:nvSpPr>
          <p:spPr>
            <a:xfrm>
              <a:off x="2932066" y="6143322"/>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5</a:t>
              </a:r>
              <a:endParaRPr lang="en-US" sz="1100" i="1" dirty="0">
                <a:solidFill>
                  <a:schemeClr val="bg1"/>
                </a:solidFill>
                <a:latin typeface="Times New Roman"/>
                <a:cs typeface="Times New Roman"/>
              </a:endParaRPr>
            </a:p>
          </p:txBody>
        </p:sp>
        <p:cxnSp>
          <p:nvCxnSpPr>
            <p:cNvPr id="98" name="Straight Connector 97"/>
            <p:cNvCxnSpPr>
              <a:stCxn id="96" idx="4"/>
              <a:endCxn id="97" idx="0"/>
            </p:cNvCxnSpPr>
            <p:nvPr/>
          </p:nvCxnSpPr>
          <p:spPr>
            <a:xfrm>
              <a:off x="3024160" y="5722742"/>
              <a:ext cx="7939" cy="4205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 name="Oval 98"/>
            <p:cNvSpPr/>
            <p:nvPr/>
          </p:nvSpPr>
          <p:spPr>
            <a:xfrm>
              <a:off x="4075310" y="5310097"/>
              <a:ext cx="408074"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sp>
          <p:nvSpPr>
            <p:cNvPr id="100" name="Rectangle 99"/>
            <p:cNvSpPr/>
            <p:nvPr/>
          </p:nvSpPr>
          <p:spPr>
            <a:xfrm>
              <a:off x="4188046"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7</a:t>
              </a:r>
              <a:endParaRPr lang="en-US" sz="1100" i="1" dirty="0">
                <a:solidFill>
                  <a:schemeClr val="bg1"/>
                </a:solidFill>
                <a:latin typeface="Times New Roman"/>
                <a:cs typeface="Times New Roman"/>
              </a:endParaRPr>
            </a:p>
          </p:txBody>
        </p:sp>
        <p:cxnSp>
          <p:nvCxnSpPr>
            <p:cNvPr id="101" name="Straight Connector 100"/>
            <p:cNvCxnSpPr>
              <a:stCxn id="99" idx="4"/>
              <a:endCxn id="100" idx="0"/>
            </p:cNvCxnSpPr>
            <p:nvPr/>
          </p:nvCxnSpPr>
          <p:spPr>
            <a:xfrm>
              <a:off x="4280141" y="5724329"/>
              <a:ext cx="7940"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2" name="Oval 101"/>
            <p:cNvSpPr/>
            <p:nvPr/>
          </p:nvSpPr>
          <p:spPr>
            <a:xfrm>
              <a:off x="5324940" y="5308509"/>
              <a:ext cx="408075"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5</a:t>
              </a:r>
              <a:endParaRPr lang="en-US" sz="1100" i="1" dirty="0">
                <a:solidFill>
                  <a:schemeClr val="tx1"/>
                </a:solidFill>
                <a:latin typeface="Times New Roman"/>
                <a:cs typeface="Times New Roman"/>
              </a:endParaRPr>
            </a:p>
          </p:txBody>
        </p:sp>
        <p:sp>
          <p:nvSpPr>
            <p:cNvPr id="103" name="Rectangle 102"/>
            <p:cNvSpPr/>
            <p:nvPr/>
          </p:nvSpPr>
          <p:spPr>
            <a:xfrm>
              <a:off x="5437677" y="6143322"/>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9</a:t>
              </a:r>
              <a:endParaRPr lang="en-US" sz="1100" i="1" dirty="0">
                <a:solidFill>
                  <a:schemeClr val="bg1"/>
                </a:solidFill>
                <a:latin typeface="Times New Roman"/>
                <a:cs typeface="Times New Roman"/>
              </a:endParaRPr>
            </a:p>
          </p:txBody>
        </p:sp>
        <p:cxnSp>
          <p:nvCxnSpPr>
            <p:cNvPr id="104" name="Straight Connector 103"/>
            <p:cNvCxnSpPr>
              <a:stCxn id="102" idx="4"/>
              <a:endCxn id="103" idx="0"/>
            </p:cNvCxnSpPr>
            <p:nvPr/>
          </p:nvCxnSpPr>
          <p:spPr>
            <a:xfrm>
              <a:off x="5528183" y="5722742"/>
              <a:ext cx="9527" cy="4205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6" name="Oval 105"/>
            <p:cNvSpPr/>
            <p:nvPr/>
          </p:nvSpPr>
          <p:spPr>
            <a:xfrm>
              <a:off x="4696155" y="4468936"/>
              <a:ext cx="409663"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6</a:t>
              </a:r>
              <a:endParaRPr lang="en-US" sz="1100" i="1" dirty="0">
                <a:solidFill>
                  <a:schemeClr val="tx1"/>
                </a:solidFill>
                <a:latin typeface="Times New Roman"/>
                <a:cs typeface="Times New Roman"/>
              </a:endParaRPr>
            </a:p>
          </p:txBody>
        </p:sp>
        <p:sp>
          <p:nvSpPr>
            <p:cNvPr id="107" name="Rectangle 106"/>
            <p:cNvSpPr/>
            <p:nvPr/>
          </p:nvSpPr>
          <p:spPr>
            <a:xfrm>
              <a:off x="4804128" y="499109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10</a:t>
              </a:r>
              <a:endParaRPr lang="en-US" sz="1100" i="1" dirty="0">
                <a:solidFill>
                  <a:schemeClr val="bg1"/>
                </a:solidFill>
                <a:latin typeface="Times New Roman"/>
                <a:cs typeface="Times New Roman"/>
              </a:endParaRPr>
            </a:p>
          </p:txBody>
        </p:sp>
        <p:cxnSp>
          <p:nvCxnSpPr>
            <p:cNvPr id="108" name="Straight Connector 107"/>
            <p:cNvCxnSpPr>
              <a:stCxn id="107" idx="1"/>
              <a:endCxn id="99" idx="0"/>
            </p:cNvCxnSpPr>
            <p:nvPr/>
          </p:nvCxnSpPr>
          <p:spPr>
            <a:xfrm flipH="1">
              <a:off x="4280141" y="5091077"/>
              <a:ext cx="523987" cy="2190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a:stCxn id="107" idx="0"/>
              <a:endCxn id="106" idx="4"/>
            </p:cNvCxnSpPr>
            <p:nvPr/>
          </p:nvCxnSpPr>
          <p:spPr>
            <a:xfrm flipH="1" flipV="1">
              <a:off x="4900987" y="4883167"/>
              <a:ext cx="3176"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107" idx="3"/>
              <a:endCxn id="102" idx="0"/>
            </p:cNvCxnSpPr>
            <p:nvPr/>
          </p:nvCxnSpPr>
          <p:spPr>
            <a:xfrm>
              <a:off x="5004196" y="5091077"/>
              <a:ext cx="523987" cy="2174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1" name="Oval 110"/>
            <p:cNvSpPr/>
            <p:nvPr/>
          </p:nvSpPr>
          <p:spPr>
            <a:xfrm>
              <a:off x="2570038" y="2813593"/>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8</a:t>
              </a:r>
              <a:endParaRPr lang="en-US" sz="1100" i="1" dirty="0">
                <a:solidFill>
                  <a:schemeClr val="tx1"/>
                </a:solidFill>
                <a:latin typeface="Times New Roman"/>
                <a:cs typeface="Times New Roman"/>
              </a:endParaRPr>
            </a:p>
          </p:txBody>
        </p:sp>
        <p:sp>
          <p:nvSpPr>
            <p:cNvPr id="112" name="Rectangle 111"/>
            <p:cNvSpPr/>
            <p:nvPr/>
          </p:nvSpPr>
          <p:spPr>
            <a:xfrm>
              <a:off x="2676423" y="3335748"/>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12</a:t>
              </a:r>
              <a:endParaRPr lang="en-US" sz="1100" i="1" dirty="0">
                <a:solidFill>
                  <a:schemeClr val="bg1"/>
                </a:solidFill>
                <a:latin typeface="Times New Roman"/>
                <a:cs typeface="Times New Roman"/>
              </a:endParaRPr>
            </a:p>
          </p:txBody>
        </p:sp>
        <p:cxnSp>
          <p:nvCxnSpPr>
            <p:cNvPr id="113" name="Straight Connector 112"/>
            <p:cNvCxnSpPr>
              <a:stCxn id="112" idx="1"/>
              <a:endCxn id="121" idx="0"/>
            </p:cNvCxnSpPr>
            <p:nvPr/>
          </p:nvCxnSpPr>
          <p:spPr>
            <a:xfrm flipH="1">
              <a:off x="1120340" y="3435735"/>
              <a:ext cx="1556083" cy="102843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112" idx="0"/>
              <a:endCxn id="111" idx="4"/>
            </p:cNvCxnSpPr>
            <p:nvPr/>
          </p:nvCxnSpPr>
          <p:spPr>
            <a:xfrm flipH="1" flipV="1">
              <a:off x="2774869" y="3227826"/>
              <a:ext cx="1588"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112" idx="3"/>
              <a:endCxn id="116" idx="0"/>
            </p:cNvCxnSpPr>
            <p:nvPr/>
          </p:nvCxnSpPr>
          <p:spPr>
            <a:xfrm>
              <a:off x="2876491" y="3435735"/>
              <a:ext cx="1201995" cy="13331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6" name="Oval 115"/>
            <p:cNvSpPr/>
            <p:nvPr/>
          </p:nvSpPr>
          <p:spPr>
            <a:xfrm>
              <a:off x="3875242" y="3569051"/>
              <a:ext cx="408074"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7</a:t>
              </a:r>
              <a:endParaRPr lang="en-US" sz="1100" i="1" dirty="0">
                <a:solidFill>
                  <a:schemeClr val="tx1"/>
                </a:solidFill>
                <a:latin typeface="Times New Roman"/>
                <a:cs typeface="Times New Roman"/>
              </a:endParaRPr>
            </a:p>
          </p:txBody>
        </p:sp>
        <p:sp>
          <p:nvSpPr>
            <p:cNvPr id="117" name="Rectangle 116"/>
            <p:cNvSpPr/>
            <p:nvPr/>
          </p:nvSpPr>
          <p:spPr>
            <a:xfrm>
              <a:off x="3779972" y="420389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14</a:t>
              </a:r>
              <a:endParaRPr lang="en-US" sz="1100" i="1" dirty="0">
                <a:solidFill>
                  <a:schemeClr val="bg1"/>
                </a:solidFill>
                <a:latin typeface="Times New Roman"/>
                <a:cs typeface="Times New Roman"/>
              </a:endParaRPr>
            </a:p>
          </p:txBody>
        </p:sp>
        <p:cxnSp>
          <p:nvCxnSpPr>
            <p:cNvPr id="118" name="Straight Connector 117"/>
            <p:cNvCxnSpPr>
              <a:stCxn id="117" idx="1"/>
              <a:endCxn id="96" idx="0"/>
            </p:cNvCxnSpPr>
            <p:nvPr/>
          </p:nvCxnSpPr>
          <p:spPr>
            <a:xfrm flipH="1">
              <a:off x="3024160" y="4303877"/>
              <a:ext cx="755812" cy="10046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117" idx="0"/>
              <a:endCxn id="116" idx="4"/>
            </p:cNvCxnSpPr>
            <p:nvPr/>
          </p:nvCxnSpPr>
          <p:spPr>
            <a:xfrm flipV="1">
              <a:off x="3880005" y="3983284"/>
              <a:ext cx="198480" cy="2206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0" name="Straight Connector 119"/>
            <p:cNvCxnSpPr>
              <a:stCxn id="48" idx="3"/>
              <a:endCxn id="106" idx="0"/>
            </p:cNvCxnSpPr>
            <p:nvPr/>
          </p:nvCxnSpPr>
          <p:spPr>
            <a:xfrm>
              <a:off x="4526257" y="4267374"/>
              <a:ext cx="374730" cy="20156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915509" y="4464174"/>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9</a:t>
              </a:r>
              <a:endParaRPr lang="en-US" sz="1100" i="1" dirty="0">
                <a:solidFill>
                  <a:schemeClr val="tx1"/>
                </a:solidFill>
                <a:latin typeface="Times New Roman"/>
                <a:cs typeface="Times New Roman"/>
              </a:endParaRPr>
            </a:p>
          </p:txBody>
        </p:sp>
        <p:sp>
          <p:nvSpPr>
            <p:cNvPr id="122" name="Rectangle 121"/>
            <p:cNvSpPr/>
            <p:nvPr/>
          </p:nvSpPr>
          <p:spPr>
            <a:xfrm>
              <a:off x="1023482" y="4986329"/>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13</a:t>
              </a:r>
              <a:endParaRPr lang="en-US" sz="1100" i="1" dirty="0">
                <a:solidFill>
                  <a:schemeClr val="bg1"/>
                </a:solidFill>
                <a:latin typeface="Times New Roman"/>
                <a:cs typeface="Times New Roman"/>
              </a:endParaRPr>
            </a:p>
          </p:txBody>
        </p:sp>
        <p:cxnSp>
          <p:nvCxnSpPr>
            <p:cNvPr id="123" name="Straight Connector 122"/>
            <p:cNvCxnSpPr>
              <a:stCxn id="122" idx="1"/>
              <a:endCxn id="90" idx="0"/>
            </p:cNvCxnSpPr>
            <p:nvPr/>
          </p:nvCxnSpPr>
          <p:spPr>
            <a:xfrm flipH="1">
              <a:off x="507434" y="5086316"/>
              <a:ext cx="516048" cy="2237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4" name="Straight Connector 123"/>
            <p:cNvCxnSpPr>
              <a:stCxn id="122" idx="0"/>
              <a:endCxn id="121" idx="4"/>
            </p:cNvCxnSpPr>
            <p:nvPr/>
          </p:nvCxnSpPr>
          <p:spPr>
            <a:xfrm flipH="1" flipV="1">
              <a:off x="1120340" y="4878407"/>
              <a:ext cx="3176"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5" name="Straight Connector 124"/>
            <p:cNvCxnSpPr>
              <a:stCxn id="122" idx="3"/>
              <a:endCxn id="93" idx="0"/>
            </p:cNvCxnSpPr>
            <p:nvPr/>
          </p:nvCxnSpPr>
          <p:spPr>
            <a:xfrm>
              <a:off x="1223550" y="5086316"/>
              <a:ext cx="531926" cy="2237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4324601" y="4167387"/>
              <a:ext cx="201656"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11</a:t>
              </a:r>
              <a:endParaRPr lang="en-US" sz="1100" i="1" dirty="0">
                <a:solidFill>
                  <a:schemeClr val="bg1"/>
                </a:solidFill>
                <a:latin typeface="Times New Roman"/>
                <a:cs typeface="Times New Roman"/>
              </a:endParaRPr>
            </a:p>
          </p:txBody>
        </p:sp>
        <p:cxnSp>
          <p:nvCxnSpPr>
            <p:cNvPr id="53" name="Straight Connector 52"/>
            <p:cNvCxnSpPr>
              <a:stCxn id="48" idx="0"/>
              <a:endCxn id="116" idx="4"/>
            </p:cNvCxnSpPr>
            <p:nvPr/>
          </p:nvCxnSpPr>
          <p:spPr>
            <a:xfrm flipH="1" flipV="1">
              <a:off x="4078486" y="3983284"/>
              <a:ext cx="346149" cy="18410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116785" name="Line 49"/>
          <p:cNvSpPr>
            <a:spLocks noChangeShapeType="1"/>
          </p:cNvSpPr>
          <p:nvPr/>
        </p:nvSpPr>
        <p:spPr bwMode="auto">
          <a:xfrm flipH="1">
            <a:off x="3124200" y="4648200"/>
            <a:ext cx="228600" cy="284163"/>
          </a:xfrm>
          <a:prstGeom prst="line">
            <a:avLst/>
          </a:prstGeom>
          <a:noFill/>
          <a:ln w="38100">
            <a:solidFill>
              <a:srgbClr val="84AA33"/>
            </a:solidFill>
            <a:round/>
            <a:headEnd type="oval" w="med" len="med"/>
            <a:tailEnd type="triangle" w="med" len="med"/>
          </a:ln>
        </p:spPr>
        <p:txBody>
          <a:bodyPr/>
          <a:lstStyle/>
          <a:p>
            <a:endParaRPr lang="en-US"/>
          </a:p>
        </p:txBody>
      </p:sp>
      <p:sp>
        <p:nvSpPr>
          <p:cNvPr id="73" name="Freeform 72"/>
          <p:cNvSpPr>
            <a:spLocks/>
          </p:cNvSpPr>
          <p:nvPr/>
        </p:nvSpPr>
        <p:spPr bwMode="auto">
          <a:xfrm>
            <a:off x="2719388" y="3935413"/>
            <a:ext cx="1435100" cy="3076575"/>
          </a:xfrm>
          <a:custGeom>
            <a:avLst/>
            <a:gdLst>
              <a:gd name="T0" fmla="*/ 97676 w 904"/>
              <a:gd name="T1" fmla="*/ 2032390 h 1938"/>
              <a:gd name="T2" fmla="*/ 88194 w 904"/>
              <a:gd name="T3" fmla="*/ 402460 h 1938"/>
              <a:gd name="T4" fmla="*/ 1036343 w 904"/>
              <a:gd name="T5" fmla="*/ 193980 h 1938"/>
              <a:gd name="T6" fmla="*/ 2231010 w 904"/>
              <a:gd name="T7" fmla="*/ 137122 h 1938"/>
              <a:gd name="T8" fmla="*/ 2382714 w 904"/>
              <a:gd name="T9" fmla="*/ 2108200 h 1938"/>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904" h="1938">
                <a:moveTo>
                  <a:pt x="728" y="1842"/>
                </a:moveTo>
                <a:cubicBezTo>
                  <a:pt x="720" y="1708"/>
                  <a:pt x="655" y="1277"/>
                  <a:pt x="680" y="1040"/>
                </a:cubicBezTo>
                <a:cubicBezTo>
                  <a:pt x="705" y="803"/>
                  <a:pt x="849" y="580"/>
                  <a:pt x="876" y="420"/>
                </a:cubicBezTo>
                <a:cubicBezTo>
                  <a:pt x="903" y="260"/>
                  <a:pt x="904" y="134"/>
                  <a:pt x="844" y="78"/>
                </a:cubicBezTo>
                <a:cubicBezTo>
                  <a:pt x="784" y="22"/>
                  <a:pt x="644" y="0"/>
                  <a:pt x="515" y="85"/>
                </a:cubicBezTo>
                <a:cubicBezTo>
                  <a:pt x="386" y="170"/>
                  <a:pt x="144" y="282"/>
                  <a:pt x="72" y="591"/>
                </a:cubicBezTo>
                <a:cubicBezTo>
                  <a:pt x="0" y="900"/>
                  <a:pt x="78" y="1658"/>
                  <a:pt x="80" y="1938"/>
                </a:cubicBezTo>
              </a:path>
            </a:pathLst>
          </a:custGeom>
          <a:noFill/>
          <a:ln w="12700" cap="flat" cmpd="sng" algn="ctr">
            <a:solidFill>
              <a:schemeClr val="accent1"/>
            </a:solidFill>
            <a:prstDash val="dash"/>
            <a:round/>
            <a:headEnd type="none" w="med" len="med"/>
            <a:tailEnd type="none" w="med" len="med"/>
          </a:ln>
          <a:effectLst>
            <a:outerShdw dist="20000" dir="5400000" rotWithShape="0">
              <a:srgbClr val="000000">
                <a:alpha val="37999"/>
              </a:srgbClr>
            </a:outerShdw>
          </a:effectLst>
        </p:spPr>
        <p:txBody>
          <a:bodyPr anchor="ctr"/>
          <a:lstStyle/>
          <a:p>
            <a:pPr>
              <a:defRPr/>
            </a:pPr>
            <a:endParaRPr lang="en-US"/>
          </a:p>
        </p:txBody>
      </p:sp>
      <p:sp>
        <p:nvSpPr>
          <p:cNvPr id="5" name="Freeform 72"/>
          <p:cNvSpPr>
            <a:spLocks/>
          </p:cNvSpPr>
          <p:nvPr/>
        </p:nvSpPr>
        <p:spPr bwMode="auto">
          <a:xfrm>
            <a:off x="2768600" y="4592638"/>
            <a:ext cx="766763" cy="2571750"/>
          </a:xfrm>
          <a:custGeom>
            <a:avLst/>
            <a:gdLst>
              <a:gd name="T0" fmla="*/ 97676 w 483"/>
              <a:gd name="T1" fmla="*/ 2032390 h 1620"/>
              <a:gd name="T2" fmla="*/ 88194 w 483"/>
              <a:gd name="T3" fmla="*/ 402460 h 1620"/>
              <a:gd name="T4" fmla="*/ 1036343 w 483"/>
              <a:gd name="T5" fmla="*/ 193980 h 1620"/>
              <a:gd name="T6" fmla="*/ 2231010 w 483"/>
              <a:gd name="T7" fmla="*/ 137122 h 1620"/>
              <a:gd name="T8" fmla="*/ 2382714 w 483"/>
              <a:gd name="T9" fmla="*/ 2108200 h 1620"/>
              <a:gd name="T10" fmla="*/ 0 60000 65536"/>
              <a:gd name="T11" fmla="*/ 0 60000 65536"/>
              <a:gd name="T12" fmla="*/ 0 60000 65536"/>
              <a:gd name="T13" fmla="*/ 0 60000 65536"/>
              <a:gd name="T14" fmla="*/ 0 60000 65536"/>
            </a:gdLst>
            <a:ahLst/>
            <a:cxnLst>
              <a:cxn ang="T10">
                <a:pos x="T0" y="T1"/>
              </a:cxn>
              <a:cxn ang="T11">
                <a:pos x="T2" y="T3"/>
              </a:cxn>
              <a:cxn ang="T12">
                <a:pos x="T4" y="T5"/>
              </a:cxn>
              <a:cxn ang="T13">
                <a:pos x="T6" y="T7"/>
              </a:cxn>
              <a:cxn ang="T14">
                <a:pos x="T8" y="T9"/>
              </a:cxn>
            </a:cxnLst>
            <a:rect l="0" t="0" r="r" b="b"/>
            <a:pathLst>
              <a:path w="483" h="1620">
                <a:moveTo>
                  <a:pt x="322" y="1536"/>
                </a:moveTo>
                <a:cubicBezTo>
                  <a:pt x="319" y="1418"/>
                  <a:pt x="280" y="1028"/>
                  <a:pt x="305" y="833"/>
                </a:cubicBezTo>
                <a:cubicBezTo>
                  <a:pt x="330" y="638"/>
                  <a:pt x="459" y="506"/>
                  <a:pt x="471" y="367"/>
                </a:cubicBezTo>
                <a:cubicBezTo>
                  <a:pt x="483" y="228"/>
                  <a:pt x="447" y="0"/>
                  <a:pt x="376" y="0"/>
                </a:cubicBezTo>
                <a:cubicBezTo>
                  <a:pt x="305" y="0"/>
                  <a:pt x="94" y="97"/>
                  <a:pt x="47" y="367"/>
                </a:cubicBezTo>
                <a:cubicBezTo>
                  <a:pt x="0" y="637"/>
                  <a:pt x="84" y="1359"/>
                  <a:pt x="93" y="1620"/>
                </a:cubicBezTo>
              </a:path>
            </a:pathLst>
          </a:custGeom>
          <a:noFill/>
          <a:ln w="28575" cap="flat" cmpd="sng" algn="ctr">
            <a:solidFill>
              <a:srgbClr val="84AA33"/>
            </a:solidFill>
            <a:prstDash val="dash"/>
            <a:round/>
            <a:headEnd type="none" w="med" len="med"/>
            <a:tailEnd type="none" w="med" len="med"/>
          </a:ln>
          <a:effectLst>
            <a:outerShdw dist="20000" dir="5400000" rotWithShape="0">
              <a:srgbClr val="000000">
                <a:alpha val="37999"/>
              </a:srgbClr>
            </a:outerShdw>
          </a:effectLst>
        </p:spPr>
        <p:txBody>
          <a:bodyPr anchor="ctr"/>
          <a:lstStyle/>
          <a:p>
            <a:pPr>
              <a:defRPr/>
            </a:pPr>
            <a:endParaRPr lang="en-US"/>
          </a:p>
        </p:txBody>
      </p:sp>
    </p:spTree>
    <p:extLst>
      <p:ext uri="{BB962C8B-B14F-4D97-AF65-F5344CB8AC3E}">
        <p14:creationId xmlns:p14="http://schemas.microsoft.com/office/powerpoint/2010/main" val="61179581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7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6785"/>
                                        </p:tgtEl>
                                        <p:attrNameLst>
                                          <p:attrName>style.visibility</p:attrName>
                                        </p:attrNameLst>
                                      </p:cBhvr>
                                      <p:to>
                                        <p:strVal val="visible"/>
                                      </p:to>
                                    </p:set>
                                  </p:childTnLst>
                                </p:cTn>
                              </p:par>
                            </p:childTnLst>
                          </p:cTn>
                        </p:par>
                        <p:par>
                          <p:cTn id="9" fill="hold">
                            <p:stCondLst>
                              <p:cond delay="0"/>
                            </p:stCondLst>
                            <p:childTnLst>
                              <p:par>
                                <p:cTn id="10" presetID="1" presetClass="entr" presetSubtype="0" fill="hold" nodeType="afterEffect">
                                  <p:stCondLst>
                                    <p:cond delay="0"/>
                                  </p:stCondLst>
                                  <p:childTnLst>
                                    <p:set>
                                      <p:cBhvr>
                                        <p:cTn id="11"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6785"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5"/>
          <p:cNvSpPr/>
          <p:nvPr/>
        </p:nvSpPr>
        <p:spPr>
          <a:xfrm>
            <a:off x="2465388" y="3983038"/>
            <a:ext cx="1666875" cy="2794000"/>
          </a:xfrm>
          <a:custGeom>
            <a:avLst/>
            <a:gdLst>
              <a:gd name="connsiteX0" fmla="*/ 1070132 w 1666787"/>
              <a:gd name="connsiteY0" fmla="*/ 2793200 h 2793200"/>
              <a:gd name="connsiteX1" fmla="*/ 1136479 w 1666787"/>
              <a:gd name="connsiteY1" fmla="*/ 992516 h 2793200"/>
              <a:gd name="connsiteX2" fmla="*/ 1619862 w 1666787"/>
              <a:gd name="connsiteY2" fmla="*/ 433357 h 2793200"/>
              <a:gd name="connsiteX3" fmla="*/ 1600906 w 1666787"/>
              <a:gd name="connsiteY3" fmla="*/ 167993 h 2793200"/>
              <a:gd name="connsiteX4" fmla="*/ 1202826 w 1666787"/>
              <a:gd name="connsiteY4" fmla="*/ 73220 h 2793200"/>
              <a:gd name="connsiteX5" fmla="*/ 103366 w 1666787"/>
              <a:gd name="connsiteY5" fmla="*/ 1286312 h 2793200"/>
              <a:gd name="connsiteX6" fmla="*/ 46497 w 1666787"/>
              <a:gd name="connsiteY6" fmla="*/ 2793200 h 2793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66787" h="2793200">
                <a:moveTo>
                  <a:pt x="1070132" y="2793200"/>
                </a:moveTo>
                <a:cubicBezTo>
                  <a:pt x="1057494" y="2089511"/>
                  <a:pt x="1044857" y="1385823"/>
                  <a:pt x="1136479" y="992516"/>
                </a:cubicBezTo>
                <a:cubicBezTo>
                  <a:pt x="1228101" y="599209"/>
                  <a:pt x="1542458" y="570777"/>
                  <a:pt x="1619862" y="433357"/>
                </a:cubicBezTo>
                <a:cubicBezTo>
                  <a:pt x="1697267" y="295936"/>
                  <a:pt x="1670412" y="228016"/>
                  <a:pt x="1600906" y="167993"/>
                </a:cubicBezTo>
                <a:cubicBezTo>
                  <a:pt x="1531400" y="107970"/>
                  <a:pt x="1452416" y="-113166"/>
                  <a:pt x="1202826" y="73220"/>
                </a:cubicBezTo>
                <a:cubicBezTo>
                  <a:pt x="953236" y="259606"/>
                  <a:pt x="296087" y="832982"/>
                  <a:pt x="103366" y="1286312"/>
                </a:cubicBezTo>
                <a:cubicBezTo>
                  <a:pt x="-89355" y="1739642"/>
                  <a:pt x="46497" y="2793200"/>
                  <a:pt x="46497" y="2793200"/>
                </a:cubicBezTo>
              </a:path>
            </a:pathLst>
          </a:custGeom>
          <a:ln w="12700" cmpd="sng">
            <a:solidFill>
              <a:schemeClr val="accent1"/>
            </a:solidFill>
            <a:prstDash val="dash"/>
          </a:ln>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sp>
        <p:nvSpPr>
          <p:cNvPr id="66" name="Freeform 65"/>
          <p:cNvSpPr/>
          <p:nvPr/>
        </p:nvSpPr>
        <p:spPr>
          <a:xfrm>
            <a:off x="3922713" y="4008438"/>
            <a:ext cx="2109787" cy="3173412"/>
          </a:xfrm>
          <a:custGeom>
            <a:avLst/>
            <a:gdLst>
              <a:gd name="connsiteX0" fmla="*/ 2110326 w 2110326"/>
              <a:gd name="connsiteY0" fmla="*/ 2698560 h 3174226"/>
              <a:gd name="connsiteX1" fmla="*/ 1730243 w 2110326"/>
              <a:gd name="connsiteY1" fmla="*/ 390156 h 3174226"/>
              <a:gd name="connsiteX2" fmla="*/ 413859 w 2110326"/>
              <a:gd name="connsiteY2" fmla="*/ 47140 h 3174226"/>
              <a:gd name="connsiteX3" fmla="*/ 423130 w 2110326"/>
              <a:gd name="connsiteY3" fmla="*/ 900044 h 3174226"/>
              <a:gd name="connsiteX4" fmla="*/ 5966 w 2110326"/>
              <a:gd name="connsiteY4" fmla="*/ 1428474 h 3174226"/>
              <a:gd name="connsiteX5" fmla="*/ 293345 w 2110326"/>
              <a:gd name="connsiteY5" fmla="*/ 3041576 h 3174226"/>
              <a:gd name="connsiteX6" fmla="*/ 1711702 w 2110326"/>
              <a:gd name="connsiteY6" fmla="*/ 3078659 h 3174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0326" h="3174226">
                <a:moveTo>
                  <a:pt x="2110326" y="2698560"/>
                </a:moveTo>
                <a:cubicBezTo>
                  <a:pt x="2061656" y="1765309"/>
                  <a:pt x="2012987" y="832059"/>
                  <a:pt x="1730243" y="390156"/>
                </a:cubicBezTo>
                <a:cubicBezTo>
                  <a:pt x="1447499" y="-51747"/>
                  <a:pt x="631711" y="-37841"/>
                  <a:pt x="413859" y="47140"/>
                </a:cubicBezTo>
                <a:cubicBezTo>
                  <a:pt x="196007" y="132121"/>
                  <a:pt x="491112" y="669822"/>
                  <a:pt x="423130" y="900044"/>
                </a:cubicBezTo>
                <a:cubicBezTo>
                  <a:pt x="355148" y="1130266"/>
                  <a:pt x="27597" y="1071552"/>
                  <a:pt x="5966" y="1428474"/>
                </a:cubicBezTo>
                <a:cubicBezTo>
                  <a:pt x="-15665" y="1785396"/>
                  <a:pt x="9056" y="2766545"/>
                  <a:pt x="293345" y="3041576"/>
                </a:cubicBezTo>
                <a:cubicBezTo>
                  <a:pt x="577634" y="3316607"/>
                  <a:pt x="1711702" y="3078659"/>
                  <a:pt x="1711702" y="3078659"/>
                </a:cubicBezTo>
              </a:path>
            </a:pathLst>
          </a:custGeom>
          <a:ln w="12700" cmpd="sng">
            <a:solidFill>
              <a:schemeClr val="accent4"/>
            </a:solidFill>
            <a:prstDash val="dash"/>
          </a:ln>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sp>
        <p:nvSpPr>
          <p:cNvPr id="67" name="Freeform 66"/>
          <p:cNvSpPr/>
          <p:nvPr/>
        </p:nvSpPr>
        <p:spPr>
          <a:xfrm>
            <a:off x="-606425" y="2533650"/>
            <a:ext cx="3841750" cy="4602163"/>
          </a:xfrm>
          <a:custGeom>
            <a:avLst/>
            <a:gdLst>
              <a:gd name="connsiteX0" fmla="*/ 1391191 w 3840866"/>
              <a:gd name="connsiteY0" fmla="*/ 4522590 h 4601899"/>
              <a:gd name="connsiteX1" fmla="*/ 64257 w 3840866"/>
              <a:gd name="connsiteY1" fmla="*/ 3972907 h 4601899"/>
              <a:gd name="connsiteX2" fmla="*/ 3201509 w 3840866"/>
              <a:gd name="connsiteY2" fmla="*/ 77744 h 4601899"/>
              <a:gd name="connsiteX3" fmla="*/ 3817586 w 3840866"/>
              <a:gd name="connsiteY3" fmla="*/ 1480382 h 4601899"/>
              <a:gd name="connsiteX4" fmla="*/ 2774995 w 3840866"/>
              <a:gd name="connsiteY4" fmla="*/ 2807201 h 4601899"/>
              <a:gd name="connsiteX5" fmla="*/ 2670735 w 3840866"/>
              <a:gd name="connsiteY5" fmla="*/ 4351999 h 4601899"/>
              <a:gd name="connsiteX6" fmla="*/ 2414827 w 3840866"/>
              <a:gd name="connsiteY6" fmla="*/ 4598408 h 460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0866" h="4601899">
                <a:moveTo>
                  <a:pt x="1391191" y="4522590"/>
                </a:moveTo>
                <a:cubicBezTo>
                  <a:pt x="576864" y="4618152"/>
                  <a:pt x="-237463" y="4713715"/>
                  <a:pt x="64257" y="3972907"/>
                </a:cubicBezTo>
                <a:cubicBezTo>
                  <a:pt x="365977" y="3232099"/>
                  <a:pt x="2575954" y="493165"/>
                  <a:pt x="3201509" y="77744"/>
                </a:cubicBezTo>
                <a:cubicBezTo>
                  <a:pt x="3827064" y="-337677"/>
                  <a:pt x="3888672" y="1025472"/>
                  <a:pt x="3817586" y="1480382"/>
                </a:cubicBezTo>
                <a:cubicBezTo>
                  <a:pt x="3746500" y="1935291"/>
                  <a:pt x="2966137" y="2328598"/>
                  <a:pt x="2774995" y="2807201"/>
                </a:cubicBezTo>
                <a:cubicBezTo>
                  <a:pt x="2583853" y="3285804"/>
                  <a:pt x="2730763" y="4053465"/>
                  <a:pt x="2670735" y="4351999"/>
                </a:cubicBezTo>
                <a:cubicBezTo>
                  <a:pt x="2610707" y="4650533"/>
                  <a:pt x="2414827" y="4598408"/>
                  <a:pt x="2414827" y="4598408"/>
                </a:cubicBezTo>
              </a:path>
            </a:pathLst>
          </a:custGeom>
          <a:ln w="12700" cmpd="sng">
            <a:solidFill>
              <a:schemeClr val="accent3"/>
            </a:solidFill>
            <a:prstDash val="dash"/>
          </a:ln>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sp>
        <p:nvSpPr>
          <p:cNvPr id="10" name="Rectangle 9"/>
          <p:cNvSpPr/>
          <p:nvPr/>
        </p:nvSpPr>
        <p:spPr>
          <a:xfrm>
            <a:off x="-605782" y="5085983"/>
            <a:ext cx="7467928" cy="2258910"/>
          </a:xfrm>
          <a:prstGeom prst="rect">
            <a:avLst/>
          </a:prstGeom>
          <a:solidFill>
            <a:schemeClr val="bg1"/>
          </a:solidFill>
          <a:ln>
            <a:noFill/>
          </a:ln>
          <a:effectLst>
            <a:glow rad="1054100">
              <a:schemeClr val="bg1">
                <a:alpha val="75000"/>
              </a:schemeClr>
            </a:glow>
            <a:softEdge rad="177800"/>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08551" name="Title 1"/>
          <p:cNvSpPr>
            <a:spLocks noGrp="1"/>
          </p:cNvSpPr>
          <p:nvPr>
            <p:ph type="title"/>
          </p:nvPr>
        </p:nvSpPr>
        <p:spPr/>
        <p:txBody>
          <a:bodyPr/>
          <a:lstStyle/>
          <a:p>
            <a:pPr eaLnBrk="1" hangingPunct="1"/>
            <a:r>
              <a:rPr lang="en-US" sz="4000" b="1" smtClean="0"/>
              <a:t>Loopy</a:t>
            </a:r>
            <a:r>
              <a:rPr lang="en-US" sz="4000" smtClean="0"/>
              <a:t> Belief Propagation</a:t>
            </a:r>
          </a:p>
        </p:txBody>
      </p:sp>
      <p:sp>
        <p:nvSpPr>
          <p:cNvPr id="4" name="Slide Number Placeholder 3"/>
          <p:cNvSpPr>
            <a:spLocks noGrp="1"/>
          </p:cNvSpPr>
          <p:nvPr>
            <p:ph type="sldNum" sz="quarter" idx="12"/>
          </p:nvPr>
        </p:nvSpPr>
        <p:spPr/>
        <p:txBody>
          <a:bodyPr/>
          <a:lstStyle/>
          <a:p>
            <a:pPr>
              <a:defRPr/>
            </a:pPr>
            <a:fld id="{666912D8-FEF0-41C0-91F3-DA6E023ECE26}" type="slidenum">
              <a:rPr lang="en-US"/>
              <a:pPr>
                <a:defRPr/>
              </a:pPr>
              <a:t>107</a:t>
            </a:fld>
            <a:endParaRPr lang="en-US"/>
          </a:p>
        </p:txBody>
      </p:sp>
      <p:grpSp>
        <p:nvGrpSpPr>
          <p:cNvPr id="108553" name="Group 104"/>
          <p:cNvGrpSpPr>
            <a:grpSpLocks/>
          </p:cNvGrpSpPr>
          <p:nvPr/>
        </p:nvGrpSpPr>
        <p:grpSpPr bwMode="auto">
          <a:xfrm>
            <a:off x="4763" y="6456363"/>
            <a:ext cx="6096000" cy="279400"/>
            <a:chOff x="492120" y="3950977"/>
            <a:chExt cx="8067290" cy="370958"/>
          </a:xfrm>
        </p:grpSpPr>
        <p:sp>
          <p:nvSpPr>
            <p:cNvPr id="108606" name="TextBox 12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100" dirty="0">
                  <a:latin typeface="Rockwell"/>
                  <a:ea typeface="Rockwell"/>
                  <a:cs typeface="Rockwell"/>
                </a:rPr>
                <a:t>time</a:t>
              </a:r>
            </a:p>
          </p:txBody>
        </p:sp>
        <p:sp>
          <p:nvSpPr>
            <p:cNvPr id="108607" name="TextBox 12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like</a:t>
              </a:r>
            </a:p>
          </p:txBody>
        </p:sp>
        <p:sp>
          <p:nvSpPr>
            <p:cNvPr id="108608" name="TextBox 12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flies</a:t>
              </a:r>
            </a:p>
          </p:txBody>
        </p:sp>
        <p:sp>
          <p:nvSpPr>
            <p:cNvPr id="108609" name="TextBox 12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an</a:t>
              </a:r>
            </a:p>
          </p:txBody>
        </p:sp>
        <p:sp>
          <p:nvSpPr>
            <p:cNvPr id="108610" name="TextBox 12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arrow</a:t>
              </a:r>
            </a:p>
          </p:txBody>
        </p:sp>
      </p:grpSp>
      <p:grpSp>
        <p:nvGrpSpPr>
          <p:cNvPr id="108554" name="Group 4"/>
          <p:cNvGrpSpPr>
            <a:grpSpLocks/>
          </p:cNvGrpSpPr>
          <p:nvPr/>
        </p:nvGrpSpPr>
        <p:grpSpPr bwMode="auto">
          <a:xfrm>
            <a:off x="303213" y="2813050"/>
            <a:ext cx="5429250" cy="3532188"/>
            <a:chOff x="302603" y="2813593"/>
            <a:chExt cx="5430412" cy="3531291"/>
          </a:xfrm>
        </p:grpSpPr>
        <p:sp>
          <p:nvSpPr>
            <p:cNvPr id="90" name="Oval 89"/>
            <p:cNvSpPr/>
            <p:nvPr/>
          </p:nvSpPr>
          <p:spPr>
            <a:xfrm>
              <a:off x="302603" y="5310097"/>
              <a:ext cx="408074"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1</a:t>
              </a:r>
              <a:endParaRPr lang="en-US" sz="1100" i="1" dirty="0">
                <a:solidFill>
                  <a:schemeClr val="tx1"/>
                </a:solidFill>
                <a:latin typeface="Times New Roman"/>
                <a:cs typeface="Times New Roman"/>
              </a:endParaRPr>
            </a:p>
          </p:txBody>
        </p:sp>
        <p:sp>
          <p:nvSpPr>
            <p:cNvPr id="91" name="Rectangle 90"/>
            <p:cNvSpPr/>
            <p:nvPr/>
          </p:nvSpPr>
          <p:spPr>
            <a:xfrm>
              <a:off x="415339"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a:t>
              </a:r>
              <a:endParaRPr lang="en-US" sz="1100" i="1" dirty="0">
                <a:solidFill>
                  <a:schemeClr val="bg1"/>
                </a:solidFill>
                <a:latin typeface="Times New Roman"/>
                <a:cs typeface="Times New Roman"/>
              </a:endParaRPr>
            </a:p>
          </p:txBody>
        </p:sp>
        <p:cxnSp>
          <p:nvCxnSpPr>
            <p:cNvPr id="92" name="Straight Connector 91"/>
            <p:cNvCxnSpPr>
              <a:stCxn id="90" idx="4"/>
              <a:endCxn id="91" idx="0"/>
            </p:cNvCxnSpPr>
            <p:nvPr/>
          </p:nvCxnSpPr>
          <p:spPr>
            <a:xfrm>
              <a:off x="507434" y="5724329"/>
              <a:ext cx="7940"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1552232" y="5310097"/>
              <a:ext cx="408075"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2</a:t>
              </a:r>
              <a:endParaRPr lang="en-US" sz="1100" i="1" dirty="0">
                <a:solidFill>
                  <a:schemeClr val="tx1"/>
                </a:solidFill>
                <a:latin typeface="Times New Roman"/>
                <a:cs typeface="Times New Roman"/>
              </a:endParaRPr>
            </a:p>
          </p:txBody>
        </p:sp>
        <p:sp>
          <p:nvSpPr>
            <p:cNvPr id="94" name="Rectangle 93"/>
            <p:cNvSpPr/>
            <p:nvPr/>
          </p:nvSpPr>
          <p:spPr>
            <a:xfrm>
              <a:off x="1664970"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3</a:t>
              </a:r>
              <a:endParaRPr lang="en-US" sz="1100" i="1" dirty="0">
                <a:solidFill>
                  <a:schemeClr val="bg1"/>
                </a:solidFill>
                <a:latin typeface="Times New Roman"/>
                <a:cs typeface="Times New Roman"/>
              </a:endParaRPr>
            </a:p>
          </p:txBody>
        </p:sp>
        <p:cxnSp>
          <p:nvCxnSpPr>
            <p:cNvPr id="95" name="Straight Connector 94"/>
            <p:cNvCxnSpPr>
              <a:stCxn id="93" idx="4"/>
              <a:endCxn id="94" idx="0"/>
            </p:cNvCxnSpPr>
            <p:nvPr/>
          </p:nvCxnSpPr>
          <p:spPr>
            <a:xfrm>
              <a:off x="1755476" y="5724329"/>
              <a:ext cx="9527"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819329" y="5308509"/>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3</a:t>
              </a:r>
              <a:endParaRPr lang="en-US" sz="1100" i="1" dirty="0">
                <a:solidFill>
                  <a:schemeClr val="tx1"/>
                </a:solidFill>
                <a:latin typeface="Times New Roman"/>
                <a:cs typeface="Times New Roman"/>
              </a:endParaRPr>
            </a:p>
          </p:txBody>
        </p:sp>
        <p:sp>
          <p:nvSpPr>
            <p:cNvPr id="97" name="Rectangle 96"/>
            <p:cNvSpPr/>
            <p:nvPr/>
          </p:nvSpPr>
          <p:spPr>
            <a:xfrm>
              <a:off x="2932066" y="6143322"/>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5</a:t>
              </a:r>
              <a:endParaRPr lang="en-US" sz="1100" i="1" dirty="0">
                <a:solidFill>
                  <a:schemeClr val="bg1"/>
                </a:solidFill>
                <a:latin typeface="Times New Roman"/>
                <a:cs typeface="Times New Roman"/>
              </a:endParaRPr>
            </a:p>
          </p:txBody>
        </p:sp>
        <p:cxnSp>
          <p:nvCxnSpPr>
            <p:cNvPr id="98" name="Straight Connector 97"/>
            <p:cNvCxnSpPr>
              <a:stCxn id="96" idx="4"/>
              <a:endCxn id="97" idx="0"/>
            </p:cNvCxnSpPr>
            <p:nvPr/>
          </p:nvCxnSpPr>
          <p:spPr>
            <a:xfrm>
              <a:off x="3024160" y="5722742"/>
              <a:ext cx="7939" cy="4205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 name="Oval 98"/>
            <p:cNvSpPr/>
            <p:nvPr/>
          </p:nvSpPr>
          <p:spPr>
            <a:xfrm>
              <a:off x="4075310" y="5310097"/>
              <a:ext cx="408074"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sp>
          <p:nvSpPr>
            <p:cNvPr id="100" name="Rectangle 99"/>
            <p:cNvSpPr/>
            <p:nvPr/>
          </p:nvSpPr>
          <p:spPr>
            <a:xfrm>
              <a:off x="4188046" y="614491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7</a:t>
              </a:r>
              <a:endParaRPr lang="en-US" sz="1100" i="1" dirty="0">
                <a:solidFill>
                  <a:schemeClr val="bg1"/>
                </a:solidFill>
                <a:latin typeface="Times New Roman"/>
                <a:cs typeface="Times New Roman"/>
              </a:endParaRPr>
            </a:p>
          </p:txBody>
        </p:sp>
        <p:cxnSp>
          <p:nvCxnSpPr>
            <p:cNvPr id="101" name="Straight Connector 100"/>
            <p:cNvCxnSpPr>
              <a:stCxn id="99" idx="4"/>
              <a:endCxn id="100" idx="0"/>
            </p:cNvCxnSpPr>
            <p:nvPr/>
          </p:nvCxnSpPr>
          <p:spPr>
            <a:xfrm>
              <a:off x="4280141" y="5724329"/>
              <a:ext cx="7940" cy="4205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2" name="Oval 101"/>
            <p:cNvSpPr/>
            <p:nvPr/>
          </p:nvSpPr>
          <p:spPr>
            <a:xfrm>
              <a:off x="5324940" y="5308509"/>
              <a:ext cx="408075"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5</a:t>
              </a:r>
              <a:endParaRPr lang="en-US" sz="1100" i="1" dirty="0">
                <a:solidFill>
                  <a:schemeClr val="tx1"/>
                </a:solidFill>
                <a:latin typeface="Times New Roman"/>
                <a:cs typeface="Times New Roman"/>
              </a:endParaRPr>
            </a:p>
          </p:txBody>
        </p:sp>
        <p:sp>
          <p:nvSpPr>
            <p:cNvPr id="103" name="Rectangle 102"/>
            <p:cNvSpPr/>
            <p:nvPr/>
          </p:nvSpPr>
          <p:spPr>
            <a:xfrm>
              <a:off x="5437677" y="6143322"/>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9</a:t>
              </a:r>
              <a:endParaRPr lang="en-US" sz="1100" i="1" dirty="0">
                <a:solidFill>
                  <a:schemeClr val="bg1"/>
                </a:solidFill>
                <a:latin typeface="Times New Roman"/>
                <a:cs typeface="Times New Roman"/>
              </a:endParaRPr>
            </a:p>
          </p:txBody>
        </p:sp>
        <p:cxnSp>
          <p:nvCxnSpPr>
            <p:cNvPr id="104" name="Straight Connector 103"/>
            <p:cNvCxnSpPr>
              <a:stCxn id="102" idx="4"/>
              <a:endCxn id="103" idx="0"/>
            </p:cNvCxnSpPr>
            <p:nvPr/>
          </p:nvCxnSpPr>
          <p:spPr>
            <a:xfrm>
              <a:off x="5528183" y="5722742"/>
              <a:ext cx="9527" cy="4205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6" name="Oval 105"/>
            <p:cNvSpPr/>
            <p:nvPr/>
          </p:nvSpPr>
          <p:spPr>
            <a:xfrm>
              <a:off x="4696155" y="4468936"/>
              <a:ext cx="409663" cy="414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6</a:t>
              </a:r>
              <a:endParaRPr lang="en-US" sz="1100" i="1" dirty="0">
                <a:solidFill>
                  <a:schemeClr val="tx1"/>
                </a:solidFill>
                <a:latin typeface="Times New Roman"/>
                <a:cs typeface="Times New Roman"/>
              </a:endParaRPr>
            </a:p>
          </p:txBody>
        </p:sp>
        <p:sp>
          <p:nvSpPr>
            <p:cNvPr id="107" name="Rectangle 106"/>
            <p:cNvSpPr/>
            <p:nvPr/>
          </p:nvSpPr>
          <p:spPr>
            <a:xfrm>
              <a:off x="4804128" y="499109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10</a:t>
              </a:r>
              <a:endParaRPr lang="en-US" sz="1100" i="1" dirty="0">
                <a:solidFill>
                  <a:schemeClr val="bg1"/>
                </a:solidFill>
                <a:latin typeface="Times New Roman"/>
                <a:cs typeface="Times New Roman"/>
              </a:endParaRPr>
            </a:p>
          </p:txBody>
        </p:sp>
        <p:cxnSp>
          <p:nvCxnSpPr>
            <p:cNvPr id="108" name="Straight Connector 107"/>
            <p:cNvCxnSpPr>
              <a:stCxn id="107" idx="1"/>
              <a:endCxn id="99" idx="0"/>
            </p:cNvCxnSpPr>
            <p:nvPr/>
          </p:nvCxnSpPr>
          <p:spPr>
            <a:xfrm flipH="1">
              <a:off x="4280141" y="5091077"/>
              <a:ext cx="523987" cy="2190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a:stCxn id="107" idx="0"/>
              <a:endCxn id="106" idx="4"/>
            </p:cNvCxnSpPr>
            <p:nvPr/>
          </p:nvCxnSpPr>
          <p:spPr>
            <a:xfrm flipH="1" flipV="1">
              <a:off x="4900987" y="4883167"/>
              <a:ext cx="3176"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107" idx="3"/>
              <a:endCxn id="102" idx="0"/>
            </p:cNvCxnSpPr>
            <p:nvPr/>
          </p:nvCxnSpPr>
          <p:spPr>
            <a:xfrm>
              <a:off x="5004196" y="5091077"/>
              <a:ext cx="523987" cy="2174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1" name="Oval 110"/>
            <p:cNvSpPr/>
            <p:nvPr/>
          </p:nvSpPr>
          <p:spPr>
            <a:xfrm>
              <a:off x="2570038" y="2813593"/>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8</a:t>
              </a:r>
              <a:endParaRPr lang="en-US" sz="1100" i="1" dirty="0">
                <a:solidFill>
                  <a:schemeClr val="tx1"/>
                </a:solidFill>
                <a:latin typeface="Times New Roman"/>
                <a:cs typeface="Times New Roman"/>
              </a:endParaRPr>
            </a:p>
          </p:txBody>
        </p:sp>
        <p:sp>
          <p:nvSpPr>
            <p:cNvPr id="112" name="Rectangle 111"/>
            <p:cNvSpPr/>
            <p:nvPr/>
          </p:nvSpPr>
          <p:spPr>
            <a:xfrm>
              <a:off x="2676423" y="3335748"/>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12</a:t>
              </a:r>
              <a:endParaRPr lang="en-US" sz="1100" i="1" dirty="0">
                <a:solidFill>
                  <a:schemeClr val="bg1"/>
                </a:solidFill>
                <a:latin typeface="Times New Roman"/>
                <a:cs typeface="Times New Roman"/>
              </a:endParaRPr>
            </a:p>
          </p:txBody>
        </p:sp>
        <p:cxnSp>
          <p:nvCxnSpPr>
            <p:cNvPr id="113" name="Straight Connector 112"/>
            <p:cNvCxnSpPr>
              <a:stCxn id="112" idx="1"/>
              <a:endCxn id="121" idx="0"/>
            </p:cNvCxnSpPr>
            <p:nvPr/>
          </p:nvCxnSpPr>
          <p:spPr>
            <a:xfrm flipH="1">
              <a:off x="1120340" y="3435735"/>
              <a:ext cx="1556083" cy="102843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112" idx="0"/>
              <a:endCxn id="111" idx="4"/>
            </p:cNvCxnSpPr>
            <p:nvPr/>
          </p:nvCxnSpPr>
          <p:spPr>
            <a:xfrm flipH="1" flipV="1">
              <a:off x="2774869" y="3227826"/>
              <a:ext cx="1588"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112" idx="3"/>
              <a:endCxn id="116" idx="0"/>
            </p:cNvCxnSpPr>
            <p:nvPr/>
          </p:nvCxnSpPr>
          <p:spPr>
            <a:xfrm>
              <a:off x="2876491" y="3435735"/>
              <a:ext cx="1201995" cy="13331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6" name="Oval 115"/>
            <p:cNvSpPr/>
            <p:nvPr/>
          </p:nvSpPr>
          <p:spPr>
            <a:xfrm>
              <a:off x="3875242" y="3569051"/>
              <a:ext cx="408074"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7</a:t>
              </a:r>
              <a:endParaRPr lang="en-US" sz="1100" i="1" dirty="0">
                <a:solidFill>
                  <a:schemeClr val="tx1"/>
                </a:solidFill>
                <a:latin typeface="Times New Roman"/>
                <a:cs typeface="Times New Roman"/>
              </a:endParaRPr>
            </a:p>
          </p:txBody>
        </p:sp>
        <p:sp>
          <p:nvSpPr>
            <p:cNvPr id="117" name="Rectangle 116"/>
            <p:cNvSpPr/>
            <p:nvPr/>
          </p:nvSpPr>
          <p:spPr>
            <a:xfrm>
              <a:off x="3779972" y="4203890"/>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14</a:t>
              </a:r>
              <a:endParaRPr lang="en-US" sz="1100" i="1" dirty="0">
                <a:solidFill>
                  <a:schemeClr val="bg1"/>
                </a:solidFill>
                <a:latin typeface="Times New Roman"/>
                <a:cs typeface="Times New Roman"/>
              </a:endParaRPr>
            </a:p>
          </p:txBody>
        </p:sp>
        <p:cxnSp>
          <p:nvCxnSpPr>
            <p:cNvPr id="118" name="Straight Connector 117"/>
            <p:cNvCxnSpPr>
              <a:stCxn id="117" idx="1"/>
              <a:endCxn id="96" idx="0"/>
            </p:cNvCxnSpPr>
            <p:nvPr/>
          </p:nvCxnSpPr>
          <p:spPr>
            <a:xfrm flipH="1">
              <a:off x="3024160" y="4303877"/>
              <a:ext cx="755812" cy="10046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117" idx="0"/>
              <a:endCxn id="116" idx="4"/>
            </p:cNvCxnSpPr>
            <p:nvPr/>
          </p:nvCxnSpPr>
          <p:spPr>
            <a:xfrm flipV="1">
              <a:off x="3880005" y="3983284"/>
              <a:ext cx="198480" cy="2206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0" name="Straight Connector 119"/>
            <p:cNvCxnSpPr>
              <a:stCxn id="48" idx="3"/>
              <a:endCxn id="106" idx="0"/>
            </p:cNvCxnSpPr>
            <p:nvPr/>
          </p:nvCxnSpPr>
          <p:spPr>
            <a:xfrm>
              <a:off x="4526257" y="4267374"/>
              <a:ext cx="374730" cy="20156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915509" y="4464174"/>
              <a:ext cx="409663" cy="41423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9</a:t>
              </a:r>
              <a:endParaRPr lang="en-US" sz="1100" i="1" dirty="0">
                <a:solidFill>
                  <a:schemeClr val="tx1"/>
                </a:solidFill>
                <a:latin typeface="Times New Roman"/>
                <a:cs typeface="Times New Roman"/>
              </a:endParaRPr>
            </a:p>
          </p:txBody>
        </p:sp>
        <p:sp>
          <p:nvSpPr>
            <p:cNvPr id="122" name="Rectangle 121"/>
            <p:cNvSpPr/>
            <p:nvPr/>
          </p:nvSpPr>
          <p:spPr>
            <a:xfrm>
              <a:off x="1023482" y="4986329"/>
              <a:ext cx="200068"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13</a:t>
              </a:r>
              <a:endParaRPr lang="en-US" sz="1100" i="1" dirty="0">
                <a:solidFill>
                  <a:schemeClr val="bg1"/>
                </a:solidFill>
                <a:latin typeface="Times New Roman"/>
                <a:cs typeface="Times New Roman"/>
              </a:endParaRPr>
            </a:p>
          </p:txBody>
        </p:sp>
        <p:cxnSp>
          <p:nvCxnSpPr>
            <p:cNvPr id="123" name="Straight Connector 122"/>
            <p:cNvCxnSpPr>
              <a:stCxn id="122" idx="1"/>
              <a:endCxn id="90" idx="0"/>
            </p:cNvCxnSpPr>
            <p:nvPr/>
          </p:nvCxnSpPr>
          <p:spPr>
            <a:xfrm flipH="1">
              <a:off x="507434" y="5086316"/>
              <a:ext cx="516048" cy="2237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4" name="Straight Connector 123"/>
            <p:cNvCxnSpPr>
              <a:stCxn id="122" idx="0"/>
              <a:endCxn id="121" idx="4"/>
            </p:cNvCxnSpPr>
            <p:nvPr/>
          </p:nvCxnSpPr>
          <p:spPr>
            <a:xfrm flipH="1" flipV="1">
              <a:off x="1120340" y="4878407"/>
              <a:ext cx="3176" cy="1079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5" name="Straight Connector 124"/>
            <p:cNvCxnSpPr>
              <a:stCxn id="122" idx="3"/>
              <a:endCxn id="93" idx="0"/>
            </p:cNvCxnSpPr>
            <p:nvPr/>
          </p:nvCxnSpPr>
          <p:spPr>
            <a:xfrm>
              <a:off x="1223550" y="5086316"/>
              <a:ext cx="531926" cy="22378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4324601" y="4167387"/>
              <a:ext cx="201656" cy="19997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bg1"/>
                  </a:solidFill>
                  <a:latin typeface="Times New Roman"/>
                  <a:cs typeface="Times New Roman"/>
                </a:rPr>
                <a:t>ψ</a:t>
              </a:r>
              <a:r>
                <a:rPr lang="en-US" sz="1100" i="1" baseline="-25000" dirty="0">
                  <a:solidFill>
                    <a:schemeClr val="bg1"/>
                  </a:solidFill>
                  <a:latin typeface="Times New Roman"/>
                  <a:cs typeface="Times New Roman"/>
                </a:rPr>
                <a:t>11</a:t>
              </a:r>
              <a:endParaRPr lang="en-US" sz="1100" i="1" dirty="0">
                <a:solidFill>
                  <a:schemeClr val="bg1"/>
                </a:solidFill>
                <a:latin typeface="Times New Roman"/>
                <a:cs typeface="Times New Roman"/>
              </a:endParaRPr>
            </a:p>
          </p:txBody>
        </p:sp>
        <p:cxnSp>
          <p:nvCxnSpPr>
            <p:cNvPr id="53" name="Straight Connector 52"/>
            <p:cNvCxnSpPr>
              <a:stCxn id="48" idx="0"/>
              <a:endCxn id="116" idx="4"/>
            </p:cNvCxnSpPr>
            <p:nvPr/>
          </p:nvCxnSpPr>
          <p:spPr>
            <a:xfrm flipH="1" flipV="1">
              <a:off x="4078486" y="3983284"/>
              <a:ext cx="346149" cy="18410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68" name="Straight Arrow Connector 67"/>
          <p:cNvCxnSpPr/>
          <p:nvPr/>
        </p:nvCxnSpPr>
        <p:spPr>
          <a:xfrm flipH="1" flipV="1">
            <a:off x="3228975" y="3378200"/>
            <a:ext cx="619125" cy="68263"/>
          </a:xfrm>
          <a:prstGeom prst="straightConnector1">
            <a:avLst/>
          </a:prstGeom>
          <a:ln w="38100" cmpd="sng">
            <a:solidFill>
              <a:schemeClr val="accent3"/>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76" name="Straight Arrow Connector 75"/>
          <p:cNvCxnSpPr/>
          <p:nvPr/>
        </p:nvCxnSpPr>
        <p:spPr>
          <a:xfrm flipH="1" flipV="1">
            <a:off x="4387850" y="3898900"/>
            <a:ext cx="423863" cy="96838"/>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77" name="Straight Arrow Connector 76"/>
          <p:cNvCxnSpPr/>
          <p:nvPr/>
        </p:nvCxnSpPr>
        <p:spPr>
          <a:xfrm flipV="1">
            <a:off x="3557588" y="3898900"/>
            <a:ext cx="222250" cy="211138"/>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3" name="Content Placeholder 2"/>
          <p:cNvSpPr>
            <a:spLocks noGrp="1"/>
          </p:cNvSpPr>
          <p:nvPr>
            <p:ph idx="1"/>
          </p:nvPr>
        </p:nvSpPr>
        <p:spPr>
          <a:xfrm>
            <a:off x="5886450" y="1139825"/>
            <a:ext cx="3040063" cy="5203825"/>
          </a:xfr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p>
            <a:pPr eaLnBrk="1" hangingPunct="1">
              <a:lnSpc>
                <a:spcPct val="80000"/>
              </a:lnSpc>
              <a:defRPr/>
            </a:pPr>
            <a:r>
              <a:rPr lang="en-US" sz="2500" smtClean="0"/>
              <a:t>Messages from different subgraphs are </a:t>
            </a:r>
            <a:br>
              <a:rPr lang="en-US" sz="2500" smtClean="0"/>
            </a:br>
            <a:r>
              <a:rPr lang="en-US" sz="2500" b="1" smtClean="0"/>
              <a:t>no longer independent</a:t>
            </a:r>
            <a:r>
              <a:rPr lang="en-US" sz="2500" smtClean="0"/>
              <a:t>!</a:t>
            </a:r>
          </a:p>
          <a:p>
            <a:pPr lvl="1" eaLnBrk="1" hangingPunct="1">
              <a:lnSpc>
                <a:spcPct val="80000"/>
              </a:lnSpc>
              <a:defRPr/>
            </a:pPr>
            <a:r>
              <a:rPr lang="en-US" sz="2200" smtClean="0"/>
              <a:t>Dynamic programming can’t help.  It’s now #P-hard in general to compute the exact marginals. </a:t>
            </a:r>
            <a:endParaRPr lang="en-US" sz="2200" b="1" smtClean="0"/>
          </a:p>
          <a:p>
            <a:pPr eaLnBrk="1" hangingPunct="1">
              <a:lnSpc>
                <a:spcPct val="80000"/>
              </a:lnSpc>
              <a:defRPr/>
            </a:pPr>
            <a:r>
              <a:rPr lang="en-US" sz="2500" b="1" smtClean="0"/>
              <a:t>But we can still run BP </a:t>
            </a:r>
            <a:r>
              <a:rPr lang="en-US" sz="2500" smtClean="0"/>
              <a:t>-- it's a local algorithm so it doesn't "see the cycles."</a:t>
            </a:r>
          </a:p>
          <a:p>
            <a:pPr eaLnBrk="1" hangingPunct="1">
              <a:lnSpc>
                <a:spcPct val="80000"/>
              </a:lnSpc>
              <a:defRPr/>
            </a:pPr>
            <a:endParaRPr lang="en-US" sz="2500" smtClean="0"/>
          </a:p>
          <a:p>
            <a:pPr eaLnBrk="1" hangingPunct="1">
              <a:lnSpc>
                <a:spcPct val="80000"/>
              </a:lnSpc>
              <a:defRPr/>
            </a:pPr>
            <a:endParaRPr lang="en-US" sz="2500" smtClean="0"/>
          </a:p>
        </p:txBody>
      </p:sp>
      <p:cxnSp>
        <p:nvCxnSpPr>
          <p:cNvPr id="56" name="Straight Connector 55"/>
          <p:cNvCxnSpPr/>
          <p:nvPr/>
        </p:nvCxnSpPr>
        <p:spPr>
          <a:xfrm>
            <a:off x="704850" y="5518150"/>
            <a:ext cx="841375"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7" name="Rectangle 56"/>
          <p:cNvSpPr/>
          <p:nvPr/>
        </p:nvSpPr>
        <p:spPr>
          <a:xfrm>
            <a:off x="1023938" y="5407025"/>
            <a:ext cx="201612" cy="2000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200" i="1" dirty="0">
                <a:solidFill>
                  <a:schemeClr val="bg1"/>
                </a:solidFill>
                <a:latin typeface="Times New Roman"/>
                <a:cs typeface="Times New Roman"/>
              </a:rPr>
              <a:t>ψ</a:t>
            </a:r>
            <a:r>
              <a:rPr lang="en-US" sz="1200" i="1" baseline="-25000" dirty="0">
                <a:solidFill>
                  <a:schemeClr val="bg1"/>
                </a:solidFill>
                <a:latin typeface="Times New Roman"/>
                <a:cs typeface="Times New Roman"/>
              </a:rPr>
              <a:t>2</a:t>
            </a:r>
            <a:endParaRPr lang="en-US" sz="1200" i="1" dirty="0">
              <a:solidFill>
                <a:schemeClr val="bg1"/>
              </a:solidFill>
              <a:latin typeface="Times New Roman"/>
              <a:cs typeface="Times New Roman"/>
            </a:endParaRPr>
          </a:p>
        </p:txBody>
      </p:sp>
      <p:cxnSp>
        <p:nvCxnSpPr>
          <p:cNvPr id="58" name="Straight Connector 57"/>
          <p:cNvCxnSpPr/>
          <p:nvPr/>
        </p:nvCxnSpPr>
        <p:spPr>
          <a:xfrm flipV="1">
            <a:off x="1954213" y="5514975"/>
            <a:ext cx="860425"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9" name="Rectangle 58"/>
          <p:cNvSpPr/>
          <p:nvPr/>
        </p:nvSpPr>
        <p:spPr>
          <a:xfrm>
            <a:off x="2274888" y="5407025"/>
            <a:ext cx="200025" cy="2000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200" i="1" dirty="0">
                <a:solidFill>
                  <a:schemeClr val="bg1"/>
                </a:solidFill>
                <a:latin typeface="Times New Roman"/>
                <a:cs typeface="Times New Roman"/>
              </a:rPr>
              <a:t>ψ</a:t>
            </a:r>
            <a:r>
              <a:rPr lang="en-US" sz="1200" i="1" baseline="-25000" dirty="0">
                <a:solidFill>
                  <a:schemeClr val="bg1"/>
                </a:solidFill>
                <a:latin typeface="Times New Roman"/>
                <a:cs typeface="Times New Roman"/>
              </a:rPr>
              <a:t>4</a:t>
            </a:r>
            <a:endParaRPr lang="en-US" sz="1200" i="1" dirty="0">
              <a:solidFill>
                <a:schemeClr val="bg1"/>
              </a:solidFill>
              <a:latin typeface="Times New Roman"/>
              <a:cs typeface="Times New Roman"/>
            </a:endParaRPr>
          </a:p>
        </p:txBody>
      </p:sp>
      <p:cxnSp>
        <p:nvCxnSpPr>
          <p:cNvPr id="60" name="Straight Connector 59"/>
          <p:cNvCxnSpPr/>
          <p:nvPr/>
        </p:nvCxnSpPr>
        <p:spPr>
          <a:xfrm>
            <a:off x="3224213" y="5514975"/>
            <a:ext cx="846137"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1" name="Rectangle 60"/>
          <p:cNvSpPr/>
          <p:nvPr/>
        </p:nvSpPr>
        <p:spPr>
          <a:xfrm>
            <a:off x="3543300" y="5405438"/>
            <a:ext cx="200025" cy="2000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200" i="1" dirty="0">
                <a:solidFill>
                  <a:schemeClr val="bg1"/>
                </a:solidFill>
                <a:latin typeface="Times New Roman"/>
                <a:cs typeface="Times New Roman"/>
              </a:rPr>
              <a:t>ψ</a:t>
            </a:r>
            <a:r>
              <a:rPr lang="en-US" sz="1200" i="1" baseline="-25000" dirty="0">
                <a:solidFill>
                  <a:schemeClr val="bg1"/>
                </a:solidFill>
                <a:latin typeface="Times New Roman"/>
                <a:cs typeface="Times New Roman"/>
              </a:rPr>
              <a:t>6</a:t>
            </a:r>
            <a:endParaRPr lang="en-US" sz="1200" i="1" dirty="0">
              <a:solidFill>
                <a:schemeClr val="bg1"/>
              </a:solidFill>
              <a:latin typeface="Times New Roman"/>
              <a:cs typeface="Times New Roman"/>
            </a:endParaRPr>
          </a:p>
        </p:txBody>
      </p:sp>
      <p:cxnSp>
        <p:nvCxnSpPr>
          <p:cNvPr id="62" name="Straight Connector 61"/>
          <p:cNvCxnSpPr/>
          <p:nvPr/>
        </p:nvCxnSpPr>
        <p:spPr>
          <a:xfrm flipV="1">
            <a:off x="4479925" y="5514975"/>
            <a:ext cx="841375"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3" name="Rectangle 62"/>
          <p:cNvSpPr/>
          <p:nvPr/>
        </p:nvSpPr>
        <p:spPr>
          <a:xfrm>
            <a:off x="4799013" y="5407025"/>
            <a:ext cx="201612" cy="2000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200" i="1" dirty="0">
                <a:solidFill>
                  <a:schemeClr val="bg1"/>
                </a:solidFill>
                <a:latin typeface="Times New Roman"/>
                <a:cs typeface="Times New Roman"/>
              </a:rPr>
              <a:t>ψ</a:t>
            </a:r>
            <a:r>
              <a:rPr lang="en-US" sz="1200" i="1" baseline="-25000" dirty="0">
                <a:solidFill>
                  <a:schemeClr val="bg1"/>
                </a:solidFill>
                <a:latin typeface="Times New Roman"/>
                <a:cs typeface="Times New Roman"/>
              </a:rPr>
              <a:t>8</a:t>
            </a:r>
            <a:endParaRPr lang="en-US" sz="1200" i="1" dirty="0">
              <a:solidFill>
                <a:schemeClr val="bg1"/>
              </a:solidFill>
              <a:latin typeface="Times New Roman"/>
              <a:cs typeface="Times New Roman"/>
            </a:endParaRPr>
          </a:p>
        </p:txBody>
      </p:sp>
      <p:sp>
        <p:nvSpPr>
          <p:cNvPr id="69" name="Content Placeholder 2"/>
          <p:cNvSpPr txBox="1">
            <a:spLocks/>
          </p:cNvSpPr>
          <p:nvPr/>
        </p:nvSpPr>
        <p:spPr>
          <a:xfrm>
            <a:off x="415925" y="1139825"/>
            <a:ext cx="5121275" cy="717550"/>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fontScale="925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defRPr/>
            </a:pPr>
            <a:r>
              <a:rPr lang="en-US" smtClean="0"/>
              <a:t>What if our graph has cycles?</a:t>
            </a:r>
          </a:p>
          <a:p>
            <a:pPr fontAlgn="auto">
              <a:spcAft>
                <a:spcPts val="0"/>
              </a:spcAft>
              <a:defRPr/>
            </a:pPr>
            <a:endParaRPr lang="en-US" dirty="0"/>
          </a:p>
        </p:txBody>
      </p:sp>
      <p:sp>
        <p:nvSpPr>
          <p:cNvPr id="70" name="Cloud Callout 69"/>
          <p:cNvSpPr/>
          <p:nvPr/>
        </p:nvSpPr>
        <p:spPr>
          <a:xfrm>
            <a:off x="4344988" y="2870200"/>
            <a:ext cx="700087" cy="576263"/>
          </a:xfrm>
          <a:prstGeom prst="cloudCallout">
            <a:avLst>
              <a:gd name="adj1" fmla="val -64517"/>
              <a:gd name="adj2" fmla="val 69110"/>
            </a:avLst>
          </a:prstGeom>
          <a:solidFill>
            <a:schemeClr val="accent2">
              <a:lumMod val="60000"/>
              <a:lumOff val="40000"/>
            </a:schemeClr>
          </a:solidFill>
          <a:ln>
            <a:solidFill>
              <a:schemeClr val="accent2">
                <a:lumMod val="75000"/>
              </a:schemeClr>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Tree>
    <p:extLst>
      <p:ext uri="{BB962C8B-B14F-4D97-AF65-F5344CB8AC3E}">
        <p14:creationId xmlns:p14="http://schemas.microsoft.com/office/powerpoint/2010/main" val="130070289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anim calcmode="lin" valueType="num">
                                      <p:cBhvr>
                                        <p:cTn id="7" dur="500" fill="hold"/>
                                        <p:tgtEl>
                                          <p:spTgt spid="70"/>
                                        </p:tgtEl>
                                        <p:attrNameLst>
                                          <p:attrName>ppt_w</p:attrName>
                                        </p:attrNameLst>
                                      </p:cBhvr>
                                      <p:tavLst>
                                        <p:tav tm="0">
                                          <p:val>
                                            <p:fltVal val="0"/>
                                          </p:val>
                                        </p:tav>
                                        <p:tav tm="100000">
                                          <p:val>
                                            <p:strVal val="#ppt_w"/>
                                          </p:val>
                                        </p:tav>
                                      </p:tavLst>
                                    </p:anim>
                                    <p:anim calcmode="lin" valueType="num">
                                      <p:cBhvr>
                                        <p:cTn id="8" dur="500" fill="hold"/>
                                        <p:tgtEl>
                                          <p:spTgt spid="70"/>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17" presetClass="entr" presetSubtype="10" fill="hold" nodeType="clickEffect">
                                  <p:stCondLst>
                                    <p:cond delay="0"/>
                                  </p:stCondLst>
                                  <p:childTnLst>
                                    <p:set>
                                      <p:cBhvr>
                                        <p:cTn id="12" dur="1" fill="hold">
                                          <p:stCondLst>
                                            <p:cond delay="0"/>
                                          </p:stCondLst>
                                        </p:cTn>
                                        <p:tgtEl>
                                          <p:spTgt spid="56"/>
                                        </p:tgtEl>
                                        <p:attrNameLst>
                                          <p:attrName>style.visibility</p:attrName>
                                        </p:attrNameLst>
                                      </p:cBhvr>
                                      <p:to>
                                        <p:strVal val="visible"/>
                                      </p:to>
                                    </p:set>
                                    <p:anim calcmode="lin" valueType="num">
                                      <p:cBhvr>
                                        <p:cTn id="13" dur="500" fill="hold"/>
                                        <p:tgtEl>
                                          <p:spTgt spid="56"/>
                                        </p:tgtEl>
                                        <p:attrNameLst>
                                          <p:attrName>ppt_w</p:attrName>
                                        </p:attrNameLst>
                                      </p:cBhvr>
                                      <p:tavLst>
                                        <p:tav tm="0">
                                          <p:val>
                                            <p:fltVal val="0"/>
                                          </p:val>
                                        </p:tav>
                                        <p:tav tm="100000">
                                          <p:val>
                                            <p:strVal val="#ppt_w"/>
                                          </p:val>
                                        </p:tav>
                                      </p:tavLst>
                                    </p:anim>
                                    <p:anim calcmode="lin" valueType="num">
                                      <p:cBhvr>
                                        <p:cTn id="14" dur="500" fill="hold"/>
                                        <p:tgtEl>
                                          <p:spTgt spid="56"/>
                                        </p:tgtEl>
                                        <p:attrNameLst>
                                          <p:attrName>ppt_h</p:attrName>
                                        </p:attrNameLst>
                                      </p:cBhvr>
                                      <p:tavLst>
                                        <p:tav tm="0">
                                          <p:val>
                                            <p:strVal val="#ppt_h"/>
                                          </p:val>
                                        </p:tav>
                                        <p:tav tm="100000">
                                          <p:val>
                                            <p:strVal val="#ppt_h"/>
                                          </p:val>
                                        </p:tav>
                                      </p:tavLst>
                                    </p:anim>
                                  </p:childTnLst>
                                </p:cTn>
                              </p:par>
                              <p:par>
                                <p:cTn id="15" presetID="17" presetClass="entr" presetSubtype="10" fill="hold" grpId="0" nodeType="withEffect">
                                  <p:stCondLst>
                                    <p:cond delay="0"/>
                                  </p:stCondLst>
                                  <p:childTnLst>
                                    <p:set>
                                      <p:cBhvr>
                                        <p:cTn id="16" dur="1" fill="hold">
                                          <p:stCondLst>
                                            <p:cond delay="0"/>
                                          </p:stCondLst>
                                        </p:cTn>
                                        <p:tgtEl>
                                          <p:spTgt spid="57"/>
                                        </p:tgtEl>
                                        <p:attrNameLst>
                                          <p:attrName>style.visibility</p:attrName>
                                        </p:attrNameLst>
                                      </p:cBhvr>
                                      <p:to>
                                        <p:strVal val="visible"/>
                                      </p:to>
                                    </p:set>
                                    <p:anim calcmode="lin" valueType="num">
                                      <p:cBhvr>
                                        <p:cTn id="17" dur="500" fill="hold"/>
                                        <p:tgtEl>
                                          <p:spTgt spid="57"/>
                                        </p:tgtEl>
                                        <p:attrNameLst>
                                          <p:attrName>ppt_w</p:attrName>
                                        </p:attrNameLst>
                                      </p:cBhvr>
                                      <p:tavLst>
                                        <p:tav tm="0">
                                          <p:val>
                                            <p:fltVal val="0"/>
                                          </p:val>
                                        </p:tav>
                                        <p:tav tm="100000">
                                          <p:val>
                                            <p:strVal val="#ppt_w"/>
                                          </p:val>
                                        </p:tav>
                                      </p:tavLst>
                                    </p:anim>
                                    <p:anim calcmode="lin" valueType="num">
                                      <p:cBhvr>
                                        <p:cTn id="18" dur="500" fill="hold"/>
                                        <p:tgtEl>
                                          <p:spTgt spid="57"/>
                                        </p:tgtEl>
                                        <p:attrNameLst>
                                          <p:attrName>ppt_h</p:attrName>
                                        </p:attrNameLst>
                                      </p:cBhvr>
                                      <p:tavLst>
                                        <p:tav tm="0">
                                          <p:val>
                                            <p:strVal val="#ppt_h"/>
                                          </p:val>
                                        </p:tav>
                                        <p:tav tm="100000">
                                          <p:val>
                                            <p:strVal val="#ppt_h"/>
                                          </p:val>
                                        </p:tav>
                                      </p:tavLst>
                                    </p:anim>
                                  </p:childTnLst>
                                </p:cTn>
                              </p:par>
                              <p:par>
                                <p:cTn id="19" presetID="17" presetClass="entr" presetSubtype="10" fill="hold" nodeType="withEffect">
                                  <p:stCondLst>
                                    <p:cond delay="0"/>
                                  </p:stCondLst>
                                  <p:childTnLst>
                                    <p:set>
                                      <p:cBhvr>
                                        <p:cTn id="20" dur="1" fill="hold">
                                          <p:stCondLst>
                                            <p:cond delay="0"/>
                                          </p:stCondLst>
                                        </p:cTn>
                                        <p:tgtEl>
                                          <p:spTgt spid="58"/>
                                        </p:tgtEl>
                                        <p:attrNameLst>
                                          <p:attrName>style.visibility</p:attrName>
                                        </p:attrNameLst>
                                      </p:cBhvr>
                                      <p:to>
                                        <p:strVal val="visible"/>
                                      </p:to>
                                    </p:set>
                                    <p:anim calcmode="lin" valueType="num">
                                      <p:cBhvr>
                                        <p:cTn id="21" dur="500" fill="hold"/>
                                        <p:tgtEl>
                                          <p:spTgt spid="58"/>
                                        </p:tgtEl>
                                        <p:attrNameLst>
                                          <p:attrName>ppt_w</p:attrName>
                                        </p:attrNameLst>
                                      </p:cBhvr>
                                      <p:tavLst>
                                        <p:tav tm="0">
                                          <p:val>
                                            <p:fltVal val="0"/>
                                          </p:val>
                                        </p:tav>
                                        <p:tav tm="100000">
                                          <p:val>
                                            <p:strVal val="#ppt_w"/>
                                          </p:val>
                                        </p:tav>
                                      </p:tavLst>
                                    </p:anim>
                                    <p:anim calcmode="lin" valueType="num">
                                      <p:cBhvr>
                                        <p:cTn id="22" dur="500" fill="hold"/>
                                        <p:tgtEl>
                                          <p:spTgt spid="58"/>
                                        </p:tgtEl>
                                        <p:attrNameLst>
                                          <p:attrName>ppt_h</p:attrName>
                                        </p:attrNameLst>
                                      </p:cBhvr>
                                      <p:tavLst>
                                        <p:tav tm="0">
                                          <p:val>
                                            <p:strVal val="#ppt_h"/>
                                          </p:val>
                                        </p:tav>
                                        <p:tav tm="100000">
                                          <p:val>
                                            <p:strVal val="#ppt_h"/>
                                          </p:val>
                                        </p:tav>
                                      </p:tavLst>
                                    </p:anim>
                                  </p:childTnLst>
                                </p:cTn>
                              </p:par>
                              <p:par>
                                <p:cTn id="23" presetID="17" presetClass="entr" presetSubtype="10" fill="hold" grpId="0" nodeType="withEffect">
                                  <p:stCondLst>
                                    <p:cond delay="0"/>
                                  </p:stCondLst>
                                  <p:childTnLst>
                                    <p:set>
                                      <p:cBhvr>
                                        <p:cTn id="24" dur="1" fill="hold">
                                          <p:stCondLst>
                                            <p:cond delay="0"/>
                                          </p:stCondLst>
                                        </p:cTn>
                                        <p:tgtEl>
                                          <p:spTgt spid="59"/>
                                        </p:tgtEl>
                                        <p:attrNameLst>
                                          <p:attrName>style.visibility</p:attrName>
                                        </p:attrNameLst>
                                      </p:cBhvr>
                                      <p:to>
                                        <p:strVal val="visible"/>
                                      </p:to>
                                    </p:set>
                                    <p:anim calcmode="lin" valueType="num">
                                      <p:cBhvr>
                                        <p:cTn id="25" dur="500" fill="hold"/>
                                        <p:tgtEl>
                                          <p:spTgt spid="59"/>
                                        </p:tgtEl>
                                        <p:attrNameLst>
                                          <p:attrName>ppt_w</p:attrName>
                                        </p:attrNameLst>
                                      </p:cBhvr>
                                      <p:tavLst>
                                        <p:tav tm="0">
                                          <p:val>
                                            <p:fltVal val="0"/>
                                          </p:val>
                                        </p:tav>
                                        <p:tav tm="100000">
                                          <p:val>
                                            <p:strVal val="#ppt_w"/>
                                          </p:val>
                                        </p:tav>
                                      </p:tavLst>
                                    </p:anim>
                                    <p:anim calcmode="lin" valueType="num">
                                      <p:cBhvr>
                                        <p:cTn id="26" dur="500" fill="hold"/>
                                        <p:tgtEl>
                                          <p:spTgt spid="59"/>
                                        </p:tgtEl>
                                        <p:attrNameLst>
                                          <p:attrName>ppt_h</p:attrName>
                                        </p:attrNameLst>
                                      </p:cBhvr>
                                      <p:tavLst>
                                        <p:tav tm="0">
                                          <p:val>
                                            <p:strVal val="#ppt_h"/>
                                          </p:val>
                                        </p:tav>
                                        <p:tav tm="100000">
                                          <p:val>
                                            <p:strVal val="#ppt_h"/>
                                          </p:val>
                                        </p:tav>
                                      </p:tavLst>
                                    </p:anim>
                                  </p:childTnLst>
                                </p:cTn>
                              </p:par>
                              <p:par>
                                <p:cTn id="27" presetID="17" presetClass="entr" presetSubtype="10" fill="hold" nodeType="withEffect">
                                  <p:stCondLst>
                                    <p:cond delay="0"/>
                                  </p:stCondLst>
                                  <p:childTnLst>
                                    <p:set>
                                      <p:cBhvr>
                                        <p:cTn id="28" dur="1" fill="hold">
                                          <p:stCondLst>
                                            <p:cond delay="0"/>
                                          </p:stCondLst>
                                        </p:cTn>
                                        <p:tgtEl>
                                          <p:spTgt spid="60"/>
                                        </p:tgtEl>
                                        <p:attrNameLst>
                                          <p:attrName>style.visibility</p:attrName>
                                        </p:attrNameLst>
                                      </p:cBhvr>
                                      <p:to>
                                        <p:strVal val="visible"/>
                                      </p:to>
                                    </p:set>
                                    <p:anim calcmode="lin" valueType="num">
                                      <p:cBhvr>
                                        <p:cTn id="29" dur="500" fill="hold"/>
                                        <p:tgtEl>
                                          <p:spTgt spid="60"/>
                                        </p:tgtEl>
                                        <p:attrNameLst>
                                          <p:attrName>ppt_w</p:attrName>
                                        </p:attrNameLst>
                                      </p:cBhvr>
                                      <p:tavLst>
                                        <p:tav tm="0">
                                          <p:val>
                                            <p:fltVal val="0"/>
                                          </p:val>
                                        </p:tav>
                                        <p:tav tm="100000">
                                          <p:val>
                                            <p:strVal val="#ppt_w"/>
                                          </p:val>
                                        </p:tav>
                                      </p:tavLst>
                                    </p:anim>
                                    <p:anim calcmode="lin" valueType="num">
                                      <p:cBhvr>
                                        <p:cTn id="30" dur="500" fill="hold"/>
                                        <p:tgtEl>
                                          <p:spTgt spid="60"/>
                                        </p:tgtEl>
                                        <p:attrNameLst>
                                          <p:attrName>ppt_h</p:attrName>
                                        </p:attrNameLst>
                                      </p:cBhvr>
                                      <p:tavLst>
                                        <p:tav tm="0">
                                          <p:val>
                                            <p:strVal val="#ppt_h"/>
                                          </p:val>
                                        </p:tav>
                                        <p:tav tm="100000">
                                          <p:val>
                                            <p:strVal val="#ppt_h"/>
                                          </p:val>
                                        </p:tav>
                                      </p:tavLst>
                                    </p:anim>
                                  </p:childTnLst>
                                </p:cTn>
                              </p:par>
                              <p:par>
                                <p:cTn id="31" presetID="17" presetClass="entr" presetSubtype="10" fill="hold" grpId="0" nodeType="withEffect">
                                  <p:stCondLst>
                                    <p:cond delay="0"/>
                                  </p:stCondLst>
                                  <p:childTnLst>
                                    <p:set>
                                      <p:cBhvr>
                                        <p:cTn id="32" dur="1" fill="hold">
                                          <p:stCondLst>
                                            <p:cond delay="0"/>
                                          </p:stCondLst>
                                        </p:cTn>
                                        <p:tgtEl>
                                          <p:spTgt spid="61"/>
                                        </p:tgtEl>
                                        <p:attrNameLst>
                                          <p:attrName>style.visibility</p:attrName>
                                        </p:attrNameLst>
                                      </p:cBhvr>
                                      <p:to>
                                        <p:strVal val="visible"/>
                                      </p:to>
                                    </p:set>
                                    <p:anim calcmode="lin" valueType="num">
                                      <p:cBhvr>
                                        <p:cTn id="33" dur="500" fill="hold"/>
                                        <p:tgtEl>
                                          <p:spTgt spid="61"/>
                                        </p:tgtEl>
                                        <p:attrNameLst>
                                          <p:attrName>ppt_w</p:attrName>
                                        </p:attrNameLst>
                                      </p:cBhvr>
                                      <p:tavLst>
                                        <p:tav tm="0">
                                          <p:val>
                                            <p:fltVal val="0"/>
                                          </p:val>
                                        </p:tav>
                                        <p:tav tm="100000">
                                          <p:val>
                                            <p:strVal val="#ppt_w"/>
                                          </p:val>
                                        </p:tav>
                                      </p:tavLst>
                                    </p:anim>
                                    <p:anim calcmode="lin" valueType="num">
                                      <p:cBhvr>
                                        <p:cTn id="34" dur="500" fill="hold"/>
                                        <p:tgtEl>
                                          <p:spTgt spid="61"/>
                                        </p:tgtEl>
                                        <p:attrNameLst>
                                          <p:attrName>ppt_h</p:attrName>
                                        </p:attrNameLst>
                                      </p:cBhvr>
                                      <p:tavLst>
                                        <p:tav tm="0">
                                          <p:val>
                                            <p:strVal val="#ppt_h"/>
                                          </p:val>
                                        </p:tav>
                                        <p:tav tm="100000">
                                          <p:val>
                                            <p:strVal val="#ppt_h"/>
                                          </p:val>
                                        </p:tav>
                                      </p:tavLst>
                                    </p:anim>
                                  </p:childTnLst>
                                </p:cTn>
                              </p:par>
                              <p:par>
                                <p:cTn id="35" presetID="17" presetClass="entr" presetSubtype="10" fill="hold" nodeType="withEffect">
                                  <p:stCondLst>
                                    <p:cond delay="0"/>
                                  </p:stCondLst>
                                  <p:childTnLst>
                                    <p:set>
                                      <p:cBhvr>
                                        <p:cTn id="36" dur="1" fill="hold">
                                          <p:stCondLst>
                                            <p:cond delay="0"/>
                                          </p:stCondLst>
                                        </p:cTn>
                                        <p:tgtEl>
                                          <p:spTgt spid="62"/>
                                        </p:tgtEl>
                                        <p:attrNameLst>
                                          <p:attrName>style.visibility</p:attrName>
                                        </p:attrNameLst>
                                      </p:cBhvr>
                                      <p:to>
                                        <p:strVal val="visible"/>
                                      </p:to>
                                    </p:set>
                                    <p:anim calcmode="lin" valueType="num">
                                      <p:cBhvr>
                                        <p:cTn id="37" dur="500" fill="hold"/>
                                        <p:tgtEl>
                                          <p:spTgt spid="62"/>
                                        </p:tgtEl>
                                        <p:attrNameLst>
                                          <p:attrName>ppt_w</p:attrName>
                                        </p:attrNameLst>
                                      </p:cBhvr>
                                      <p:tavLst>
                                        <p:tav tm="0">
                                          <p:val>
                                            <p:fltVal val="0"/>
                                          </p:val>
                                        </p:tav>
                                        <p:tav tm="100000">
                                          <p:val>
                                            <p:strVal val="#ppt_w"/>
                                          </p:val>
                                        </p:tav>
                                      </p:tavLst>
                                    </p:anim>
                                    <p:anim calcmode="lin" valueType="num">
                                      <p:cBhvr>
                                        <p:cTn id="38" dur="500" fill="hold"/>
                                        <p:tgtEl>
                                          <p:spTgt spid="62"/>
                                        </p:tgtEl>
                                        <p:attrNameLst>
                                          <p:attrName>ppt_h</p:attrName>
                                        </p:attrNameLst>
                                      </p:cBhvr>
                                      <p:tavLst>
                                        <p:tav tm="0">
                                          <p:val>
                                            <p:strVal val="#ppt_h"/>
                                          </p:val>
                                        </p:tav>
                                        <p:tav tm="100000">
                                          <p:val>
                                            <p:strVal val="#ppt_h"/>
                                          </p:val>
                                        </p:tav>
                                      </p:tavLst>
                                    </p:anim>
                                  </p:childTnLst>
                                </p:cTn>
                              </p:par>
                              <p:par>
                                <p:cTn id="39" presetID="17" presetClass="entr" presetSubtype="10" fill="hold" grpId="0" nodeType="withEffect">
                                  <p:stCondLst>
                                    <p:cond delay="0"/>
                                  </p:stCondLst>
                                  <p:childTnLst>
                                    <p:set>
                                      <p:cBhvr>
                                        <p:cTn id="40" dur="1" fill="hold">
                                          <p:stCondLst>
                                            <p:cond delay="0"/>
                                          </p:stCondLst>
                                        </p:cTn>
                                        <p:tgtEl>
                                          <p:spTgt spid="63"/>
                                        </p:tgtEl>
                                        <p:attrNameLst>
                                          <p:attrName>style.visibility</p:attrName>
                                        </p:attrNameLst>
                                      </p:cBhvr>
                                      <p:to>
                                        <p:strVal val="visible"/>
                                      </p:to>
                                    </p:set>
                                    <p:anim calcmode="lin" valueType="num">
                                      <p:cBhvr>
                                        <p:cTn id="41" dur="500" fill="hold"/>
                                        <p:tgtEl>
                                          <p:spTgt spid="63"/>
                                        </p:tgtEl>
                                        <p:attrNameLst>
                                          <p:attrName>ppt_w</p:attrName>
                                        </p:attrNameLst>
                                      </p:cBhvr>
                                      <p:tavLst>
                                        <p:tav tm="0">
                                          <p:val>
                                            <p:fltVal val="0"/>
                                          </p:val>
                                        </p:tav>
                                        <p:tav tm="100000">
                                          <p:val>
                                            <p:strVal val="#ppt_w"/>
                                          </p:val>
                                        </p:tav>
                                      </p:tavLst>
                                    </p:anim>
                                    <p:anim calcmode="lin" valueType="num">
                                      <p:cBhvr>
                                        <p:cTn id="42" dur="500" fill="hold"/>
                                        <p:tgtEl>
                                          <p:spTgt spid="63"/>
                                        </p:tgtEl>
                                        <p:attrNameLst>
                                          <p:attrName>ppt_h</p:attrName>
                                        </p:attrNameLst>
                                      </p:cBhvr>
                                      <p:tavLst>
                                        <p:tav tm="0">
                                          <p:val>
                                            <p:strVal val="#ppt_h"/>
                                          </p:val>
                                        </p:tav>
                                        <p:tav tm="100000">
                                          <p:val>
                                            <p:strVal val="#ppt_h"/>
                                          </p:val>
                                        </p:tav>
                                      </p:tavLst>
                                    </p:anim>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57" grpId="0" animBg="1"/>
      <p:bldP spid="59" grpId="0" animBg="1"/>
      <p:bldP spid="61" grpId="0" animBg="1"/>
      <p:bldP spid="63" grpId="0" animBg="1"/>
      <p:bldP spid="70"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9569" name="Group 48"/>
          <p:cNvGrpSpPr>
            <a:grpSpLocks/>
          </p:cNvGrpSpPr>
          <p:nvPr/>
        </p:nvGrpSpPr>
        <p:grpSpPr bwMode="auto">
          <a:xfrm rot="2364503" flipH="1">
            <a:off x="2755900" y="3155950"/>
            <a:ext cx="788988" cy="1308100"/>
            <a:chOff x="2090711" y="1508409"/>
            <a:chExt cx="620026" cy="1027230"/>
          </a:xfrm>
        </p:grpSpPr>
        <p:grpSp>
          <p:nvGrpSpPr>
            <p:cNvPr id="109603" name="Group 49"/>
            <p:cNvGrpSpPr>
              <a:grpSpLocks/>
            </p:cNvGrpSpPr>
            <p:nvPr/>
          </p:nvGrpSpPr>
          <p:grpSpPr bwMode="auto">
            <a:xfrm>
              <a:off x="2235830" y="1508409"/>
              <a:ext cx="313087" cy="1027230"/>
              <a:chOff x="3226511" y="3995404"/>
              <a:chExt cx="313087" cy="1027230"/>
            </a:xfrm>
          </p:grpSpPr>
          <p:sp>
            <p:nvSpPr>
              <p:cNvPr id="4" name="Rectangle 51"/>
              <p:cNvSpPr/>
              <p:nvPr/>
            </p:nvSpPr>
            <p:spPr>
              <a:xfrm>
                <a:off x="3275571" y="4382918"/>
                <a:ext cx="207091" cy="209435"/>
              </a:xfrm>
              <a:prstGeom prst="rect">
                <a:avLst/>
              </a:prstGeom>
              <a:solidFill>
                <a:schemeClr val="bg2"/>
              </a:solidFill>
              <a:ln w="2857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5" name="Straight Connector 52"/>
              <p:cNvCxnSpPr>
                <a:endCxn id="52" idx="0"/>
              </p:cNvCxnSpPr>
              <p:nvPr/>
            </p:nvCxnSpPr>
            <p:spPr>
              <a:xfrm rot="18564502" flipH="1">
                <a:off x="3207146" y="4022307"/>
                <a:ext cx="336592" cy="285685"/>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6" name="Straight Connector 53"/>
              <p:cNvCxnSpPr/>
              <p:nvPr/>
            </p:nvCxnSpPr>
            <p:spPr>
              <a:xfrm rot="18564502" flipH="1">
                <a:off x="3195937" y="4678464"/>
                <a:ext cx="371498" cy="313131"/>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8" name="Straight Connector 50"/>
            <p:cNvCxnSpPr/>
            <p:nvPr/>
          </p:nvCxnSpPr>
          <p:spPr>
            <a:xfrm>
              <a:off x="2093578" y="1951772"/>
              <a:ext cx="620026"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sp>
        <p:nvSpPr>
          <p:cNvPr id="109570" name="Title 2"/>
          <p:cNvSpPr>
            <a:spLocks noGrp="1"/>
          </p:cNvSpPr>
          <p:nvPr>
            <p:ph type="title" idx="4294967295"/>
          </p:nvPr>
        </p:nvSpPr>
        <p:spPr/>
        <p:txBody>
          <a:bodyPr/>
          <a:lstStyle/>
          <a:p>
            <a:pPr eaLnBrk="1" hangingPunct="1"/>
            <a:r>
              <a:rPr lang="en-US" sz="4000" smtClean="0"/>
              <a:t>What can go wrong with loopy BP?</a:t>
            </a:r>
          </a:p>
        </p:txBody>
      </p:sp>
      <p:sp>
        <p:nvSpPr>
          <p:cNvPr id="2" name="Slide Number Placeholder 1"/>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85E103C3-9CDB-44A5-9F8E-68AE17693D13}" type="slidenum">
              <a:rPr lang="en-US" sz="1200">
                <a:solidFill>
                  <a:schemeClr val="tx1">
                    <a:tint val="75000"/>
                  </a:schemeClr>
                </a:solidFill>
                <a:latin typeface="+mn-lt"/>
                <a:cs typeface="+mn-cs"/>
              </a:rPr>
              <a:pPr algn="r" fontAlgn="auto">
                <a:spcBef>
                  <a:spcPts val="0"/>
                </a:spcBef>
                <a:spcAft>
                  <a:spcPts val="0"/>
                </a:spcAft>
                <a:defRPr/>
              </a:pPr>
              <a:t>108</a:t>
            </a:fld>
            <a:endParaRPr lang="en-US" sz="1200">
              <a:solidFill>
                <a:schemeClr val="tx1">
                  <a:tint val="75000"/>
                </a:schemeClr>
              </a:solidFill>
              <a:latin typeface="+mn-lt"/>
              <a:cs typeface="+mn-cs"/>
            </a:endParaRPr>
          </a:p>
        </p:txBody>
      </p:sp>
      <p:cxnSp>
        <p:nvCxnSpPr>
          <p:cNvPr id="109572" name="Straight Connector 6"/>
          <p:cNvCxnSpPr>
            <a:cxnSpLocks noChangeShapeType="1"/>
          </p:cNvCxnSpPr>
          <p:nvPr/>
        </p:nvCxnSpPr>
        <p:spPr bwMode="auto">
          <a:xfrm rot="6458197">
            <a:off x="-1272382" y="2947194"/>
            <a:ext cx="788988" cy="0"/>
          </a:xfrm>
          <a:prstGeom prst="line">
            <a:avLst/>
          </a:prstGeom>
          <a:noFill/>
          <a:ln w="25400" algn="ctr">
            <a:noFill/>
            <a:round/>
            <a:headEnd/>
            <a:tailEnd/>
          </a:ln>
        </p:spPr>
      </p:cxnSp>
      <p:grpSp>
        <p:nvGrpSpPr>
          <p:cNvPr id="109573" name="Group 48"/>
          <p:cNvGrpSpPr>
            <a:grpSpLocks/>
          </p:cNvGrpSpPr>
          <p:nvPr/>
        </p:nvGrpSpPr>
        <p:grpSpPr bwMode="auto">
          <a:xfrm rot="-2364503">
            <a:off x="1709738" y="3154363"/>
            <a:ext cx="788987" cy="1308100"/>
            <a:chOff x="2090711" y="1508409"/>
            <a:chExt cx="620026" cy="1027230"/>
          </a:xfrm>
        </p:grpSpPr>
        <p:grpSp>
          <p:nvGrpSpPr>
            <p:cNvPr id="109598" name="Group 49"/>
            <p:cNvGrpSpPr>
              <a:grpSpLocks/>
            </p:cNvGrpSpPr>
            <p:nvPr/>
          </p:nvGrpSpPr>
          <p:grpSpPr bwMode="auto">
            <a:xfrm>
              <a:off x="2235830" y="1508409"/>
              <a:ext cx="313087" cy="1027230"/>
              <a:chOff x="3226511" y="3995404"/>
              <a:chExt cx="313087" cy="1027230"/>
            </a:xfrm>
          </p:grpSpPr>
          <p:sp>
            <p:nvSpPr>
              <p:cNvPr id="9" name="Rectangle 51"/>
              <p:cNvSpPr/>
              <p:nvPr/>
            </p:nvSpPr>
            <p:spPr>
              <a:xfrm>
                <a:off x="3269168" y="4380887"/>
                <a:ext cx="207091" cy="209435"/>
              </a:xfrm>
              <a:prstGeom prst="rect">
                <a:avLst/>
              </a:prstGeom>
              <a:solidFill>
                <a:schemeClr val="bg2"/>
              </a:solidFill>
              <a:ln w="2857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10" name="Straight Connector 52"/>
              <p:cNvCxnSpPr>
                <a:endCxn id="52" idx="0"/>
              </p:cNvCxnSpPr>
              <p:nvPr/>
            </p:nvCxnSpPr>
            <p:spPr>
              <a:xfrm rot="18564502" flipH="1">
                <a:off x="3200226" y="4015011"/>
                <a:ext cx="336592" cy="285687"/>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11" name="Straight Connector 53"/>
              <p:cNvCxnSpPr/>
              <p:nvPr/>
            </p:nvCxnSpPr>
            <p:spPr>
              <a:xfrm rot="18564502" flipH="1">
                <a:off x="3189190" y="4672923"/>
                <a:ext cx="371498" cy="313132"/>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12" name="Straight Connector 50"/>
            <p:cNvCxnSpPr/>
            <p:nvPr/>
          </p:nvCxnSpPr>
          <p:spPr>
            <a:xfrm>
              <a:off x="2091030" y="1952906"/>
              <a:ext cx="620027"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sp>
        <p:nvSpPr>
          <p:cNvPr id="109574" name="Oval 45"/>
          <p:cNvSpPr>
            <a:spLocks noChangeArrowheads="1"/>
          </p:cNvSpPr>
          <p:nvPr/>
        </p:nvSpPr>
        <p:spPr bwMode="auto">
          <a:xfrm rot="5400000">
            <a:off x="2371725" y="4195763"/>
            <a:ext cx="554037" cy="554038"/>
          </a:xfrm>
          <a:prstGeom prst="ellipse">
            <a:avLst/>
          </a:prstGeom>
          <a:solidFill>
            <a:srgbClr val="E7DEC9"/>
          </a:solidFill>
          <a:ln w="28575" algn="ctr">
            <a:noFill/>
            <a:round/>
            <a:headEnd/>
            <a:tailEnd/>
          </a:ln>
        </p:spPr>
        <p:txBody>
          <a:bodyPr rot="10800000" vert="eaVert" anchor="ctr"/>
          <a:lstStyle/>
          <a:p>
            <a:pPr algn="ctr"/>
            <a:r>
              <a:rPr lang="en-US" sz="1600" dirty="0">
                <a:latin typeface="Rockwell"/>
                <a:ea typeface="Rockwell"/>
                <a:cs typeface="Rockwell"/>
              </a:rPr>
              <a:t>F</a:t>
            </a:r>
          </a:p>
        </p:txBody>
      </p:sp>
      <p:sp>
        <p:nvSpPr>
          <p:cNvPr id="13" name="Oval 45" descr="Wide upward diagonal"/>
          <p:cNvSpPr>
            <a:spLocks noChangeArrowheads="1"/>
          </p:cNvSpPr>
          <p:nvPr/>
        </p:nvSpPr>
        <p:spPr bwMode="auto">
          <a:xfrm rot="5400000" flipH="1">
            <a:off x="2362200" y="6172200"/>
            <a:ext cx="554038" cy="554038"/>
          </a:xfrm>
          <a:prstGeom prst="ellipse">
            <a:avLst/>
          </a:prstGeom>
          <a:pattFill prst="wdUpDiag">
            <a:fgClr>
              <a:srgbClr val="B5AB97"/>
            </a:fgClr>
            <a:bgClr>
              <a:srgbClr val="E7DEC9"/>
            </a:bgClr>
          </a:pattFill>
          <a:ln w="28575" algn="ctr">
            <a:noFill/>
            <a:round/>
            <a:headEnd/>
            <a:tailEnd/>
          </a:ln>
        </p:spPr>
        <p:txBody>
          <a:bodyPr rot="10800000" vert="eaVert" anchor="ctr"/>
          <a:lstStyle/>
          <a:p>
            <a:pPr algn="ctr" fontAlgn="auto">
              <a:spcBef>
                <a:spcPts val="0"/>
              </a:spcBef>
              <a:spcAft>
                <a:spcPts val="0"/>
              </a:spcAft>
              <a:defRPr/>
            </a:pPr>
            <a:endParaRPr lang="en-US" sz="1800">
              <a:solidFill>
                <a:schemeClr val="lt1"/>
              </a:solidFill>
              <a:latin typeface="+mn-lt"/>
              <a:cs typeface="+mn-cs"/>
            </a:endParaRPr>
          </a:p>
        </p:txBody>
      </p:sp>
      <p:grpSp>
        <p:nvGrpSpPr>
          <p:cNvPr id="109576" name="Group 48"/>
          <p:cNvGrpSpPr>
            <a:grpSpLocks/>
          </p:cNvGrpSpPr>
          <p:nvPr/>
        </p:nvGrpSpPr>
        <p:grpSpPr bwMode="auto">
          <a:xfrm rot="-2364502" flipH="1" flipV="1">
            <a:off x="2684463" y="1571625"/>
            <a:ext cx="788987" cy="1308100"/>
            <a:chOff x="2090711" y="1508409"/>
            <a:chExt cx="620026" cy="1027230"/>
          </a:xfrm>
        </p:grpSpPr>
        <p:grpSp>
          <p:nvGrpSpPr>
            <p:cNvPr id="109593" name="Group 49"/>
            <p:cNvGrpSpPr>
              <a:grpSpLocks/>
            </p:cNvGrpSpPr>
            <p:nvPr/>
          </p:nvGrpSpPr>
          <p:grpSpPr bwMode="auto">
            <a:xfrm>
              <a:off x="2235830" y="1508409"/>
              <a:ext cx="313087" cy="1027230"/>
              <a:chOff x="3226511" y="3995404"/>
              <a:chExt cx="313087" cy="1027230"/>
            </a:xfrm>
          </p:grpSpPr>
          <p:sp>
            <p:nvSpPr>
              <p:cNvPr id="14" name="Rectangle 51"/>
              <p:cNvSpPr>
                <a:spLocks noChangeArrowheads="1"/>
              </p:cNvSpPr>
              <p:nvPr/>
            </p:nvSpPr>
            <p:spPr bwMode="auto">
              <a:xfrm>
                <a:off x="3270647" y="4386942"/>
                <a:ext cx="207091" cy="209435"/>
              </a:xfrm>
              <a:prstGeom prst="rect">
                <a:avLst/>
              </a:prstGeom>
              <a:solidFill>
                <a:schemeClr val="bg2"/>
              </a:solidFill>
              <a:ln w="28575" algn="ctr">
                <a:solidFill>
                  <a:srgbClr val="964305"/>
                </a:solidFill>
                <a:miter lim="800000"/>
                <a:headEnd/>
                <a:tailEnd/>
              </a:ln>
            </p:spPr>
            <p:txBody>
              <a:bodyPr rot="10800000" anchor="ctr"/>
              <a:lstStyle/>
              <a:p>
                <a:pPr algn="ctr" fontAlgn="auto">
                  <a:spcBef>
                    <a:spcPts val="0"/>
                  </a:spcBef>
                  <a:spcAft>
                    <a:spcPts val="0"/>
                  </a:spcAft>
                  <a:defRPr/>
                </a:pPr>
                <a:endParaRPr lang="en-US" sz="1800">
                  <a:solidFill>
                    <a:schemeClr val="lt1"/>
                  </a:solidFill>
                  <a:latin typeface="+mn-lt"/>
                  <a:cs typeface="+mn-cs"/>
                </a:endParaRPr>
              </a:p>
            </p:txBody>
          </p:sp>
          <p:cxnSp>
            <p:nvCxnSpPr>
              <p:cNvPr id="15" name="Straight Connector 52"/>
              <p:cNvCxnSpPr>
                <a:endCxn id="52" idx="0"/>
              </p:cNvCxnSpPr>
              <p:nvPr/>
            </p:nvCxnSpPr>
            <p:spPr>
              <a:xfrm rot="18564502" flipH="1">
                <a:off x="3199502" y="4025711"/>
                <a:ext cx="336592" cy="285686"/>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53"/>
              <p:cNvCxnSpPr/>
              <p:nvPr/>
            </p:nvCxnSpPr>
            <p:spPr>
              <a:xfrm rot="18564502" flipH="1">
                <a:off x="3189430" y="4684414"/>
                <a:ext cx="371498" cy="313132"/>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17" name="Straight Connector 50"/>
            <p:cNvCxnSpPr/>
            <p:nvPr/>
          </p:nvCxnSpPr>
          <p:spPr>
            <a:xfrm>
              <a:off x="2089446" y="1954833"/>
              <a:ext cx="620027"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grpSp>
        <p:nvGrpSpPr>
          <p:cNvPr id="109577" name="Group 48"/>
          <p:cNvGrpSpPr>
            <a:grpSpLocks/>
          </p:cNvGrpSpPr>
          <p:nvPr/>
        </p:nvGrpSpPr>
        <p:grpSpPr bwMode="auto">
          <a:xfrm rot="2364503" flipV="1">
            <a:off x="1638300" y="1571625"/>
            <a:ext cx="788988" cy="1308100"/>
            <a:chOff x="2090711" y="1508409"/>
            <a:chExt cx="620026" cy="1027230"/>
          </a:xfrm>
        </p:grpSpPr>
        <p:grpSp>
          <p:nvGrpSpPr>
            <p:cNvPr id="109588" name="Group 49"/>
            <p:cNvGrpSpPr>
              <a:grpSpLocks/>
            </p:cNvGrpSpPr>
            <p:nvPr/>
          </p:nvGrpSpPr>
          <p:grpSpPr bwMode="auto">
            <a:xfrm>
              <a:off x="2235830" y="1508409"/>
              <a:ext cx="313087" cy="1027230"/>
              <a:chOff x="3226511" y="3995404"/>
              <a:chExt cx="313087" cy="1027230"/>
            </a:xfrm>
          </p:grpSpPr>
          <p:sp>
            <p:nvSpPr>
              <p:cNvPr id="20" name="Rectangle 51"/>
              <p:cNvSpPr>
                <a:spLocks noChangeArrowheads="1"/>
              </p:cNvSpPr>
              <p:nvPr/>
            </p:nvSpPr>
            <p:spPr bwMode="auto">
              <a:xfrm>
                <a:off x="3266172" y="4386494"/>
                <a:ext cx="207091" cy="209435"/>
              </a:xfrm>
              <a:prstGeom prst="rect">
                <a:avLst/>
              </a:prstGeom>
              <a:solidFill>
                <a:schemeClr val="bg2"/>
              </a:solidFill>
              <a:ln w="28575" algn="ctr">
                <a:solidFill>
                  <a:srgbClr val="964305"/>
                </a:solidFill>
                <a:miter lim="800000"/>
                <a:headEnd/>
                <a:tailEnd/>
              </a:ln>
            </p:spPr>
            <p:txBody>
              <a:bodyPr rot="10800000" anchor="ctr"/>
              <a:lstStyle/>
              <a:p>
                <a:pPr algn="ctr" fontAlgn="auto">
                  <a:spcBef>
                    <a:spcPts val="0"/>
                  </a:spcBef>
                  <a:spcAft>
                    <a:spcPts val="0"/>
                  </a:spcAft>
                  <a:defRPr/>
                </a:pPr>
                <a:endParaRPr lang="en-US" sz="1800">
                  <a:solidFill>
                    <a:schemeClr val="lt1"/>
                  </a:solidFill>
                  <a:latin typeface="+mn-lt"/>
                  <a:cs typeface="+mn-cs"/>
                </a:endParaRPr>
              </a:p>
            </p:txBody>
          </p:sp>
          <p:cxnSp>
            <p:nvCxnSpPr>
              <p:cNvPr id="21" name="Straight Connector 52"/>
              <p:cNvCxnSpPr>
                <a:endCxn id="52" idx="0"/>
              </p:cNvCxnSpPr>
              <p:nvPr/>
            </p:nvCxnSpPr>
            <p:spPr>
              <a:xfrm rot="18564502" flipH="1">
                <a:off x="3196128" y="4022318"/>
                <a:ext cx="336592" cy="286933"/>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53"/>
              <p:cNvCxnSpPr/>
              <p:nvPr/>
            </p:nvCxnSpPr>
            <p:spPr>
              <a:xfrm rot="18564502" flipH="1">
                <a:off x="3184782" y="4682212"/>
                <a:ext cx="371498" cy="313132"/>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23" name="Straight Connector 50"/>
            <p:cNvCxnSpPr/>
            <p:nvPr/>
          </p:nvCxnSpPr>
          <p:spPr>
            <a:xfrm>
              <a:off x="2090239" y="1953870"/>
              <a:ext cx="620025"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grpSp>
        <p:nvGrpSpPr>
          <p:cNvPr id="109578" name="Group 48"/>
          <p:cNvGrpSpPr>
            <a:grpSpLocks/>
          </p:cNvGrpSpPr>
          <p:nvPr/>
        </p:nvGrpSpPr>
        <p:grpSpPr bwMode="auto">
          <a:xfrm>
            <a:off x="2286000" y="4800600"/>
            <a:ext cx="788988" cy="1308100"/>
            <a:chOff x="2090711" y="1508409"/>
            <a:chExt cx="620026" cy="1027230"/>
          </a:xfrm>
        </p:grpSpPr>
        <p:grpSp>
          <p:nvGrpSpPr>
            <p:cNvPr id="109583" name="Group 49"/>
            <p:cNvGrpSpPr>
              <a:grpSpLocks/>
            </p:cNvGrpSpPr>
            <p:nvPr/>
          </p:nvGrpSpPr>
          <p:grpSpPr bwMode="auto">
            <a:xfrm>
              <a:off x="2235830" y="1508409"/>
              <a:ext cx="313087" cy="1027230"/>
              <a:chOff x="3226511" y="3995404"/>
              <a:chExt cx="313087" cy="1027230"/>
            </a:xfrm>
          </p:grpSpPr>
          <p:sp>
            <p:nvSpPr>
              <p:cNvPr id="52" name="Rectangle 51"/>
              <p:cNvSpPr/>
              <p:nvPr/>
            </p:nvSpPr>
            <p:spPr>
              <a:xfrm>
                <a:off x="3271018" y="4384355"/>
                <a:ext cx="207091" cy="209435"/>
              </a:xfrm>
              <a:prstGeom prst="rect">
                <a:avLst/>
              </a:prstGeom>
              <a:solidFill>
                <a:schemeClr val="bg2"/>
              </a:solidFill>
              <a:ln w="2857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53" name="Straight Connector 52"/>
              <p:cNvCxnSpPr>
                <a:endCxn id="52" idx="0"/>
              </p:cNvCxnSpPr>
              <p:nvPr/>
            </p:nvCxnSpPr>
            <p:spPr>
              <a:xfrm rot="18564502" flipH="1">
                <a:off x="3203148" y="4022105"/>
                <a:ext cx="336592" cy="285686"/>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p:cNvCxnSpPr>
                <a:stCxn id="52" idx="2"/>
              </p:cNvCxnSpPr>
              <p:nvPr/>
            </p:nvCxnSpPr>
            <p:spPr>
              <a:xfrm rot="18564502" flipH="1">
                <a:off x="3191933" y="4680319"/>
                <a:ext cx="371498" cy="313132"/>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51" name="Straight Connector 50"/>
            <p:cNvCxnSpPr/>
            <p:nvPr/>
          </p:nvCxnSpPr>
          <p:spPr>
            <a:xfrm>
              <a:off x="2090711" y="1953459"/>
              <a:ext cx="620026"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sp>
        <p:nvSpPr>
          <p:cNvPr id="109579" name="Text Box 154"/>
          <p:cNvSpPr txBox="1">
            <a:spLocks noChangeArrowheads="1"/>
          </p:cNvSpPr>
          <p:nvPr/>
        </p:nvSpPr>
        <p:spPr bwMode="auto">
          <a:xfrm>
            <a:off x="1951038" y="2432050"/>
            <a:ext cx="1330325" cy="1190625"/>
          </a:xfrm>
          <a:prstGeom prst="rect">
            <a:avLst/>
          </a:prstGeom>
          <a:noFill/>
          <a:ln w="9525">
            <a:noFill/>
            <a:miter lim="800000"/>
            <a:headEnd/>
            <a:tailEnd/>
          </a:ln>
        </p:spPr>
        <p:txBody>
          <a:bodyPr wrap="none">
            <a:spAutoFit/>
          </a:bodyPr>
          <a:lstStyle/>
          <a:p>
            <a:pPr algn="ctr" defTabSz="914400"/>
            <a:r>
              <a:rPr lang="en-US" sz="1800"/>
              <a:t>All 4 factors</a:t>
            </a:r>
            <a:br>
              <a:rPr lang="en-US" sz="1800"/>
            </a:br>
            <a:r>
              <a:rPr lang="en-US" sz="1800"/>
              <a:t>on cycle </a:t>
            </a:r>
            <a:br>
              <a:rPr lang="en-US" sz="1800"/>
            </a:br>
            <a:r>
              <a:rPr lang="en-US" sz="1800"/>
              <a:t>enforce </a:t>
            </a:r>
            <a:br>
              <a:rPr lang="en-US" sz="1800"/>
            </a:br>
            <a:r>
              <a:rPr lang="en-US" sz="1800"/>
              <a:t>equality</a:t>
            </a:r>
          </a:p>
        </p:txBody>
      </p:sp>
      <p:sp>
        <p:nvSpPr>
          <p:cNvPr id="109580" name="Oval 45"/>
          <p:cNvSpPr>
            <a:spLocks noChangeArrowheads="1"/>
          </p:cNvSpPr>
          <p:nvPr/>
        </p:nvSpPr>
        <p:spPr bwMode="auto">
          <a:xfrm rot="5400000">
            <a:off x="3352800" y="2743200"/>
            <a:ext cx="554038" cy="554038"/>
          </a:xfrm>
          <a:prstGeom prst="ellipse">
            <a:avLst/>
          </a:prstGeom>
          <a:solidFill>
            <a:srgbClr val="E7DEC9"/>
          </a:solidFill>
          <a:ln w="28575" algn="ctr">
            <a:noFill/>
            <a:round/>
            <a:headEnd/>
            <a:tailEnd/>
          </a:ln>
        </p:spPr>
        <p:txBody>
          <a:bodyPr rot="10800000" vert="eaVert" anchor="ctr"/>
          <a:lstStyle/>
          <a:p>
            <a:pPr algn="ctr"/>
            <a:r>
              <a:rPr lang="en-US" sz="1600" dirty="0">
                <a:latin typeface="Rockwell"/>
                <a:ea typeface="Rockwell"/>
                <a:cs typeface="Rockwell"/>
              </a:rPr>
              <a:t>F</a:t>
            </a:r>
          </a:p>
        </p:txBody>
      </p:sp>
      <p:sp>
        <p:nvSpPr>
          <p:cNvPr id="109581" name="Oval 45"/>
          <p:cNvSpPr>
            <a:spLocks noChangeArrowheads="1"/>
          </p:cNvSpPr>
          <p:nvPr/>
        </p:nvSpPr>
        <p:spPr bwMode="auto">
          <a:xfrm rot="5400000">
            <a:off x="2271713" y="1295400"/>
            <a:ext cx="554038" cy="554037"/>
          </a:xfrm>
          <a:prstGeom prst="ellipse">
            <a:avLst/>
          </a:prstGeom>
          <a:solidFill>
            <a:srgbClr val="E7DEC9"/>
          </a:solidFill>
          <a:ln w="28575" algn="ctr">
            <a:noFill/>
            <a:round/>
            <a:headEnd/>
            <a:tailEnd/>
          </a:ln>
        </p:spPr>
        <p:txBody>
          <a:bodyPr rot="10800000" vert="eaVert" anchor="ctr"/>
          <a:lstStyle/>
          <a:p>
            <a:pPr algn="ctr"/>
            <a:r>
              <a:rPr lang="en-US" sz="1600" dirty="0">
                <a:latin typeface="Rockwell"/>
                <a:ea typeface="Rockwell"/>
                <a:cs typeface="Rockwell"/>
              </a:rPr>
              <a:t>F</a:t>
            </a:r>
          </a:p>
        </p:txBody>
      </p:sp>
      <p:sp>
        <p:nvSpPr>
          <p:cNvPr id="109582" name="Oval 45"/>
          <p:cNvSpPr>
            <a:spLocks noChangeArrowheads="1"/>
          </p:cNvSpPr>
          <p:nvPr/>
        </p:nvSpPr>
        <p:spPr bwMode="auto">
          <a:xfrm rot="5400000">
            <a:off x="1209675" y="2743200"/>
            <a:ext cx="554038" cy="554038"/>
          </a:xfrm>
          <a:prstGeom prst="ellipse">
            <a:avLst/>
          </a:prstGeom>
          <a:solidFill>
            <a:srgbClr val="E7DEC9"/>
          </a:solidFill>
          <a:ln w="28575" algn="ctr">
            <a:noFill/>
            <a:round/>
            <a:headEnd/>
            <a:tailEnd/>
          </a:ln>
        </p:spPr>
        <p:txBody>
          <a:bodyPr rot="10800000" vert="eaVert" anchor="ctr"/>
          <a:lstStyle/>
          <a:p>
            <a:pPr algn="ctr"/>
            <a:r>
              <a:rPr lang="en-US" sz="1600" dirty="0">
                <a:latin typeface="Rockwell"/>
                <a:ea typeface="Rockwell"/>
                <a:cs typeface="Rockwell"/>
              </a:rPr>
              <a:t>F</a:t>
            </a:r>
          </a:p>
        </p:txBody>
      </p:sp>
    </p:spTree>
    <p:extLst>
      <p:ext uri="{BB962C8B-B14F-4D97-AF65-F5344CB8AC3E}">
        <p14:creationId xmlns:p14="http://schemas.microsoft.com/office/powerpoint/2010/main" val="2478550689"/>
      </p:ext>
    </p:extLst>
  </p:cSld>
  <p:clrMapOvr>
    <a:masterClrMapping/>
  </p:clrMapOvr>
  <p:timing>
    <p:tnLst>
      <p:par>
        <p:cTn xmlns:p14="http://schemas.microsoft.com/office/powerpoint/2010/main" id="1" dur="indefinite" restart="never" nodeType="tmRoot"/>
      </p:par>
    </p:tn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1617" name="Group 48"/>
          <p:cNvGrpSpPr>
            <a:grpSpLocks/>
          </p:cNvGrpSpPr>
          <p:nvPr/>
        </p:nvGrpSpPr>
        <p:grpSpPr bwMode="auto">
          <a:xfrm rot="2364503" flipH="1">
            <a:off x="2755900" y="3155950"/>
            <a:ext cx="788988" cy="1308100"/>
            <a:chOff x="2090711" y="1508409"/>
            <a:chExt cx="620026" cy="1027230"/>
          </a:xfrm>
        </p:grpSpPr>
        <p:grpSp>
          <p:nvGrpSpPr>
            <p:cNvPr id="111652" name="Group 49"/>
            <p:cNvGrpSpPr>
              <a:grpSpLocks/>
            </p:cNvGrpSpPr>
            <p:nvPr/>
          </p:nvGrpSpPr>
          <p:grpSpPr bwMode="auto">
            <a:xfrm>
              <a:off x="2235830" y="1508409"/>
              <a:ext cx="313087" cy="1027230"/>
              <a:chOff x="3226511" y="3995404"/>
              <a:chExt cx="313087" cy="1027230"/>
            </a:xfrm>
          </p:grpSpPr>
          <p:sp>
            <p:nvSpPr>
              <p:cNvPr id="4" name="Rectangle 51"/>
              <p:cNvSpPr/>
              <p:nvPr/>
            </p:nvSpPr>
            <p:spPr>
              <a:xfrm>
                <a:off x="3275571" y="4382918"/>
                <a:ext cx="207091" cy="209435"/>
              </a:xfrm>
              <a:prstGeom prst="rect">
                <a:avLst/>
              </a:prstGeom>
              <a:solidFill>
                <a:schemeClr val="bg2"/>
              </a:solidFill>
              <a:ln w="2857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5" name="Straight Connector 52"/>
              <p:cNvCxnSpPr>
                <a:endCxn id="52" idx="0"/>
              </p:cNvCxnSpPr>
              <p:nvPr/>
            </p:nvCxnSpPr>
            <p:spPr>
              <a:xfrm rot="18564502" flipH="1">
                <a:off x="3207146" y="4022307"/>
                <a:ext cx="336592" cy="285685"/>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6" name="Straight Connector 53"/>
              <p:cNvCxnSpPr/>
              <p:nvPr/>
            </p:nvCxnSpPr>
            <p:spPr>
              <a:xfrm rot="18564502" flipH="1">
                <a:off x="3195937" y="4678464"/>
                <a:ext cx="371498" cy="313131"/>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8" name="Straight Connector 50"/>
            <p:cNvCxnSpPr/>
            <p:nvPr/>
          </p:nvCxnSpPr>
          <p:spPr>
            <a:xfrm>
              <a:off x="2093578" y="1951772"/>
              <a:ext cx="620026"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sp>
        <p:nvSpPr>
          <p:cNvPr id="111618" name="Title 2"/>
          <p:cNvSpPr>
            <a:spLocks noGrp="1"/>
          </p:cNvSpPr>
          <p:nvPr>
            <p:ph type="title" idx="4294967295"/>
          </p:nvPr>
        </p:nvSpPr>
        <p:spPr/>
        <p:txBody>
          <a:bodyPr/>
          <a:lstStyle/>
          <a:p>
            <a:pPr eaLnBrk="1" hangingPunct="1"/>
            <a:r>
              <a:rPr lang="en-US" sz="4000" smtClean="0"/>
              <a:t>What can go wrong with loopy BP?</a:t>
            </a:r>
          </a:p>
        </p:txBody>
      </p:sp>
      <p:sp>
        <p:nvSpPr>
          <p:cNvPr id="2" name="Slide Number Placeholder 1"/>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C3D2D444-55B0-42BF-997A-46B45A88E8BD}" type="slidenum">
              <a:rPr lang="en-US" sz="1200">
                <a:solidFill>
                  <a:schemeClr val="tx1">
                    <a:tint val="75000"/>
                  </a:schemeClr>
                </a:solidFill>
                <a:latin typeface="+mn-lt"/>
                <a:cs typeface="+mn-cs"/>
              </a:rPr>
              <a:pPr algn="r" fontAlgn="auto">
                <a:spcBef>
                  <a:spcPts val="0"/>
                </a:spcBef>
                <a:spcAft>
                  <a:spcPts val="0"/>
                </a:spcAft>
                <a:defRPr/>
              </a:pPr>
              <a:t>109</a:t>
            </a:fld>
            <a:endParaRPr lang="en-US" sz="1200">
              <a:solidFill>
                <a:schemeClr val="tx1">
                  <a:tint val="75000"/>
                </a:schemeClr>
              </a:solidFill>
              <a:latin typeface="+mn-lt"/>
              <a:cs typeface="+mn-cs"/>
            </a:endParaRPr>
          </a:p>
        </p:txBody>
      </p:sp>
      <p:cxnSp>
        <p:nvCxnSpPr>
          <p:cNvPr id="111620" name="Straight Connector 6"/>
          <p:cNvCxnSpPr>
            <a:cxnSpLocks noChangeShapeType="1"/>
          </p:cNvCxnSpPr>
          <p:nvPr/>
        </p:nvCxnSpPr>
        <p:spPr bwMode="auto">
          <a:xfrm rot="6458197">
            <a:off x="-1272382" y="2947194"/>
            <a:ext cx="788988" cy="0"/>
          </a:xfrm>
          <a:prstGeom prst="line">
            <a:avLst/>
          </a:prstGeom>
          <a:noFill/>
          <a:ln w="25400" algn="ctr">
            <a:noFill/>
            <a:round/>
            <a:headEnd/>
            <a:tailEnd/>
          </a:ln>
        </p:spPr>
      </p:cxnSp>
      <p:grpSp>
        <p:nvGrpSpPr>
          <p:cNvPr id="111621" name="Group 48"/>
          <p:cNvGrpSpPr>
            <a:grpSpLocks/>
          </p:cNvGrpSpPr>
          <p:nvPr/>
        </p:nvGrpSpPr>
        <p:grpSpPr bwMode="auto">
          <a:xfrm rot="-2364503">
            <a:off x="1709738" y="3154363"/>
            <a:ext cx="788987" cy="1308100"/>
            <a:chOff x="2090711" y="1508409"/>
            <a:chExt cx="620026" cy="1027230"/>
          </a:xfrm>
        </p:grpSpPr>
        <p:grpSp>
          <p:nvGrpSpPr>
            <p:cNvPr id="111647" name="Group 49"/>
            <p:cNvGrpSpPr>
              <a:grpSpLocks/>
            </p:cNvGrpSpPr>
            <p:nvPr/>
          </p:nvGrpSpPr>
          <p:grpSpPr bwMode="auto">
            <a:xfrm>
              <a:off x="2235830" y="1508409"/>
              <a:ext cx="313087" cy="1027230"/>
              <a:chOff x="3226511" y="3995404"/>
              <a:chExt cx="313087" cy="1027230"/>
            </a:xfrm>
          </p:grpSpPr>
          <p:sp>
            <p:nvSpPr>
              <p:cNvPr id="9" name="Rectangle 51"/>
              <p:cNvSpPr/>
              <p:nvPr/>
            </p:nvSpPr>
            <p:spPr>
              <a:xfrm>
                <a:off x="3269168" y="4380887"/>
                <a:ext cx="207091" cy="209435"/>
              </a:xfrm>
              <a:prstGeom prst="rect">
                <a:avLst/>
              </a:prstGeom>
              <a:solidFill>
                <a:schemeClr val="bg2"/>
              </a:solidFill>
              <a:ln w="2857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10" name="Straight Connector 52"/>
              <p:cNvCxnSpPr>
                <a:endCxn id="52" idx="0"/>
              </p:cNvCxnSpPr>
              <p:nvPr/>
            </p:nvCxnSpPr>
            <p:spPr>
              <a:xfrm rot="18564502" flipH="1">
                <a:off x="3200226" y="4015011"/>
                <a:ext cx="336592" cy="285687"/>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11" name="Straight Connector 53"/>
              <p:cNvCxnSpPr/>
              <p:nvPr/>
            </p:nvCxnSpPr>
            <p:spPr>
              <a:xfrm rot="18564502" flipH="1">
                <a:off x="3189190" y="4672923"/>
                <a:ext cx="371498" cy="313132"/>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12" name="Straight Connector 50"/>
            <p:cNvCxnSpPr/>
            <p:nvPr/>
          </p:nvCxnSpPr>
          <p:spPr>
            <a:xfrm>
              <a:off x="2091030" y="1952906"/>
              <a:ext cx="620027"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sp>
        <p:nvSpPr>
          <p:cNvPr id="111622" name="Oval 45"/>
          <p:cNvSpPr>
            <a:spLocks noChangeArrowheads="1"/>
          </p:cNvSpPr>
          <p:nvPr/>
        </p:nvSpPr>
        <p:spPr bwMode="auto">
          <a:xfrm rot="5400000">
            <a:off x="2371725" y="4195763"/>
            <a:ext cx="554037" cy="554038"/>
          </a:xfrm>
          <a:prstGeom prst="ellipse">
            <a:avLst/>
          </a:prstGeom>
          <a:solidFill>
            <a:srgbClr val="E7DEC9"/>
          </a:solidFill>
          <a:ln w="28575" algn="ctr">
            <a:noFill/>
            <a:round/>
            <a:headEnd/>
            <a:tailEnd/>
          </a:ln>
        </p:spPr>
        <p:txBody>
          <a:bodyPr rot="10800000" vert="eaVert" anchor="ctr"/>
          <a:lstStyle/>
          <a:p>
            <a:pPr algn="ctr"/>
            <a:r>
              <a:rPr lang="en-US" sz="1600" dirty="0">
                <a:latin typeface="Rockwell"/>
                <a:ea typeface="Rockwell"/>
                <a:cs typeface="Rockwell"/>
              </a:rPr>
              <a:t>T</a:t>
            </a:r>
          </a:p>
        </p:txBody>
      </p:sp>
      <p:sp>
        <p:nvSpPr>
          <p:cNvPr id="13" name="Oval 45" descr="Wide upward diagonal"/>
          <p:cNvSpPr>
            <a:spLocks noChangeArrowheads="1"/>
          </p:cNvSpPr>
          <p:nvPr/>
        </p:nvSpPr>
        <p:spPr bwMode="auto">
          <a:xfrm rot="5400000" flipH="1">
            <a:off x="2362200" y="6172200"/>
            <a:ext cx="554038" cy="554038"/>
          </a:xfrm>
          <a:prstGeom prst="ellipse">
            <a:avLst/>
          </a:prstGeom>
          <a:pattFill prst="wdUpDiag">
            <a:fgClr>
              <a:srgbClr val="B5AB97"/>
            </a:fgClr>
            <a:bgClr>
              <a:srgbClr val="E7DEC9"/>
            </a:bgClr>
          </a:pattFill>
          <a:ln w="28575" algn="ctr">
            <a:noFill/>
            <a:round/>
            <a:headEnd/>
            <a:tailEnd/>
          </a:ln>
        </p:spPr>
        <p:txBody>
          <a:bodyPr rot="10800000" vert="eaVert" anchor="ctr"/>
          <a:lstStyle/>
          <a:p>
            <a:pPr algn="ctr" fontAlgn="auto">
              <a:spcBef>
                <a:spcPts val="0"/>
              </a:spcBef>
              <a:spcAft>
                <a:spcPts val="0"/>
              </a:spcAft>
              <a:defRPr/>
            </a:pPr>
            <a:endParaRPr lang="en-US" sz="1800">
              <a:solidFill>
                <a:schemeClr val="lt1"/>
              </a:solidFill>
              <a:latin typeface="+mn-lt"/>
              <a:cs typeface="+mn-cs"/>
            </a:endParaRPr>
          </a:p>
        </p:txBody>
      </p:sp>
      <p:grpSp>
        <p:nvGrpSpPr>
          <p:cNvPr id="111624" name="Group 48"/>
          <p:cNvGrpSpPr>
            <a:grpSpLocks/>
          </p:cNvGrpSpPr>
          <p:nvPr/>
        </p:nvGrpSpPr>
        <p:grpSpPr bwMode="auto">
          <a:xfrm rot="-2364502" flipH="1" flipV="1">
            <a:off x="2684463" y="1571625"/>
            <a:ext cx="788987" cy="1308100"/>
            <a:chOff x="2090711" y="1508409"/>
            <a:chExt cx="620026" cy="1027230"/>
          </a:xfrm>
        </p:grpSpPr>
        <p:grpSp>
          <p:nvGrpSpPr>
            <p:cNvPr id="111642" name="Group 49"/>
            <p:cNvGrpSpPr>
              <a:grpSpLocks/>
            </p:cNvGrpSpPr>
            <p:nvPr/>
          </p:nvGrpSpPr>
          <p:grpSpPr bwMode="auto">
            <a:xfrm>
              <a:off x="2235830" y="1508409"/>
              <a:ext cx="313087" cy="1027230"/>
              <a:chOff x="3226511" y="3995404"/>
              <a:chExt cx="313087" cy="1027230"/>
            </a:xfrm>
          </p:grpSpPr>
          <p:sp>
            <p:nvSpPr>
              <p:cNvPr id="14" name="Rectangle 51"/>
              <p:cNvSpPr>
                <a:spLocks noChangeArrowheads="1"/>
              </p:cNvSpPr>
              <p:nvPr/>
            </p:nvSpPr>
            <p:spPr bwMode="auto">
              <a:xfrm>
                <a:off x="3270647" y="4386942"/>
                <a:ext cx="207091" cy="209435"/>
              </a:xfrm>
              <a:prstGeom prst="rect">
                <a:avLst/>
              </a:prstGeom>
              <a:solidFill>
                <a:schemeClr val="bg2"/>
              </a:solidFill>
              <a:ln w="28575" algn="ctr">
                <a:solidFill>
                  <a:srgbClr val="964305"/>
                </a:solidFill>
                <a:miter lim="800000"/>
                <a:headEnd/>
                <a:tailEnd/>
              </a:ln>
            </p:spPr>
            <p:txBody>
              <a:bodyPr rot="10800000" anchor="ctr"/>
              <a:lstStyle/>
              <a:p>
                <a:pPr algn="ctr" fontAlgn="auto">
                  <a:spcBef>
                    <a:spcPts val="0"/>
                  </a:spcBef>
                  <a:spcAft>
                    <a:spcPts val="0"/>
                  </a:spcAft>
                  <a:defRPr/>
                </a:pPr>
                <a:endParaRPr lang="en-US" sz="1800">
                  <a:solidFill>
                    <a:schemeClr val="lt1"/>
                  </a:solidFill>
                  <a:latin typeface="+mn-lt"/>
                  <a:cs typeface="+mn-cs"/>
                </a:endParaRPr>
              </a:p>
            </p:txBody>
          </p:sp>
          <p:cxnSp>
            <p:nvCxnSpPr>
              <p:cNvPr id="15" name="Straight Connector 52"/>
              <p:cNvCxnSpPr>
                <a:endCxn id="52" idx="0"/>
              </p:cNvCxnSpPr>
              <p:nvPr/>
            </p:nvCxnSpPr>
            <p:spPr>
              <a:xfrm rot="18564502" flipH="1">
                <a:off x="3199502" y="4025711"/>
                <a:ext cx="336592" cy="285686"/>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53"/>
              <p:cNvCxnSpPr/>
              <p:nvPr/>
            </p:nvCxnSpPr>
            <p:spPr>
              <a:xfrm rot="18564502" flipH="1">
                <a:off x="3189430" y="4684414"/>
                <a:ext cx="371498" cy="313132"/>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17" name="Straight Connector 50"/>
            <p:cNvCxnSpPr/>
            <p:nvPr/>
          </p:nvCxnSpPr>
          <p:spPr>
            <a:xfrm>
              <a:off x="2089446" y="1954833"/>
              <a:ext cx="620027"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grpSp>
        <p:nvGrpSpPr>
          <p:cNvPr id="111625" name="Group 48"/>
          <p:cNvGrpSpPr>
            <a:grpSpLocks/>
          </p:cNvGrpSpPr>
          <p:nvPr/>
        </p:nvGrpSpPr>
        <p:grpSpPr bwMode="auto">
          <a:xfrm rot="2364503" flipV="1">
            <a:off x="1638300" y="1571625"/>
            <a:ext cx="788988" cy="1308100"/>
            <a:chOff x="2090711" y="1508409"/>
            <a:chExt cx="620026" cy="1027230"/>
          </a:xfrm>
        </p:grpSpPr>
        <p:grpSp>
          <p:nvGrpSpPr>
            <p:cNvPr id="111637" name="Group 49"/>
            <p:cNvGrpSpPr>
              <a:grpSpLocks/>
            </p:cNvGrpSpPr>
            <p:nvPr/>
          </p:nvGrpSpPr>
          <p:grpSpPr bwMode="auto">
            <a:xfrm>
              <a:off x="2235830" y="1508409"/>
              <a:ext cx="313087" cy="1027230"/>
              <a:chOff x="3226511" y="3995404"/>
              <a:chExt cx="313087" cy="1027230"/>
            </a:xfrm>
          </p:grpSpPr>
          <p:sp>
            <p:nvSpPr>
              <p:cNvPr id="20" name="Rectangle 51"/>
              <p:cNvSpPr>
                <a:spLocks noChangeArrowheads="1"/>
              </p:cNvSpPr>
              <p:nvPr/>
            </p:nvSpPr>
            <p:spPr bwMode="auto">
              <a:xfrm>
                <a:off x="3266172" y="4386494"/>
                <a:ext cx="207091" cy="209435"/>
              </a:xfrm>
              <a:prstGeom prst="rect">
                <a:avLst/>
              </a:prstGeom>
              <a:solidFill>
                <a:schemeClr val="bg2"/>
              </a:solidFill>
              <a:ln w="28575" algn="ctr">
                <a:solidFill>
                  <a:srgbClr val="964305"/>
                </a:solidFill>
                <a:miter lim="800000"/>
                <a:headEnd/>
                <a:tailEnd/>
              </a:ln>
            </p:spPr>
            <p:txBody>
              <a:bodyPr rot="10800000" anchor="ctr"/>
              <a:lstStyle/>
              <a:p>
                <a:pPr algn="ctr" fontAlgn="auto">
                  <a:spcBef>
                    <a:spcPts val="0"/>
                  </a:spcBef>
                  <a:spcAft>
                    <a:spcPts val="0"/>
                  </a:spcAft>
                  <a:defRPr/>
                </a:pPr>
                <a:endParaRPr lang="en-US" sz="1800">
                  <a:solidFill>
                    <a:schemeClr val="lt1"/>
                  </a:solidFill>
                  <a:latin typeface="+mn-lt"/>
                  <a:cs typeface="+mn-cs"/>
                </a:endParaRPr>
              </a:p>
            </p:txBody>
          </p:sp>
          <p:cxnSp>
            <p:nvCxnSpPr>
              <p:cNvPr id="21" name="Straight Connector 52"/>
              <p:cNvCxnSpPr>
                <a:endCxn id="52" idx="0"/>
              </p:cNvCxnSpPr>
              <p:nvPr/>
            </p:nvCxnSpPr>
            <p:spPr>
              <a:xfrm rot="18564502" flipH="1">
                <a:off x="3196128" y="4022318"/>
                <a:ext cx="336592" cy="286933"/>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53"/>
              <p:cNvCxnSpPr/>
              <p:nvPr/>
            </p:nvCxnSpPr>
            <p:spPr>
              <a:xfrm rot="18564502" flipH="1">
                <a:off x="3184782" y="4682212"/>
                <a:ext cx="371498" cy="313132"/>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23" name="Straight Connector 50"/>
            <p:cNvCxnSpPr/>
            <p:nvPr/>
          </p:nvCxnSpPr>
          <p:spPr>
            <a:xfrm>
              <a:off x="2090239" y="1953870"/>
              <a:ext cx="620025"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grpSp>
        <p:nvGrpSpPr>
          <p:cNvPr id="111626" name="Group 48"/>
          <p:cNvGrpSpPr>
            <a:grpSpLocks/>
          </p:cNvGrpSpPr>
          <p:nvPr/>
        </p:nvGrpSpPr>
        <p:grpSpPr bwMode="auto">
          <a:xfrm>
            <a:off x="2286000" y="4800600"/>
            <a:ext cx="788988" cy="1308100"/>
            <a:chOff x="2090711" y="1508409"/>
            <a:chExt cx="620026" cy="1027230"/>
          </a:xfrm>
        </p:grpSpPr>
        <p:grpSp>
          <p:nvGrpSpPr>
            <p:cNvPr id="111632" name="Group 49"/>
            <p:cNvGrpSpPr>
              <a:grpSpLocks/>
            </p:cNvGrpSpPr>
            <p:nvPr/>
          </p:nvGrpSpPr>
          <p:grpSpPr bwMode="auto">
            <a:xfrm>
              <a:off x="2235830" y="1508409"/>
              <a:ext cx="313087" cy="1027230"/>
              <a:chOff x="3226511" y="3995404"/>
              <a:chExt cx="313087" cy="1027230"/>
            </a:xfrm>
          </p:grpSpPr>
          <p:sp>
            <p:nvSpPr>
              <p:cNvPr id="52" name="Rectangle 51"/>
              <p:cNvSpPr/>
              <p:nvPr/>
            </p:nvSpPr>
            <p:spPr>
              <a:xfrm>
                <a:off x="3271018" y="4384355"/>
                <a:ext cx="207091" cy="209435"/>
              </a:xfrm>
              <a:prstGeom prst="rect">
                <a:avLst/>
              </a:prstGeom>
              <a:solidFill>
                <a:schemeClr val="bg2"/>
              </a:solidFill>
              <a:ln w="2857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53" name="Straight Connector 52"/>
              <p:cNvCxnSpPr>
                <a:endCxn id="52" idx="0"/>
              </p:cNvCxnSpPr>
              <p:nvPr/>
            </p:nvCxnSpPr>
            <p:spPr>
              <a:xfrm rot="18564502" flipH="1">
                <a:off x="3203148" y="4022105"/>
                <a:ext cx="336592" cy="285686"/>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p:cNvCxnSpPr>
                <a:stCxn id="52" idx="2"/>
              </p:cNvCxnSpPr>
              <p:nvPr/>
            </p:nvCxnSpPr>
            <p:spPr>
              <a:xfrm rot="18564502" flipH="1">
                <a:off x="3191933" y="4680319"/>
                <a:ext cx="371498" cy="313132"/>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51" name="Straight Connector 50"/>
            <p:cNvCxnSpPr/>
            <p:nvPr/>
          </p:nvCxnSpPr>
          <p:spPr>
            <a:xfrm>
              <a:off x="2090711" y="1953459"/>
              <a:ext cx="620026"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sp>
        <p:nvSpPr>
          <p:cNvPr id="111627" name="Text Box 154"/>
          <p:cNvSpPr txBox="1">
            <a:spLocks noChangeArrowheads="1"/>
          </p:cNvSpPr>
          <p:nvPr/>
        </p:nvSpPr>
        <p:spPr bwMode="auto">
          <a:xfrm>
            <a:off x="1951038" y="2432050"/>
            <a:ext cx="1330325" cy="1190625"/>
          </a:xfrm>
          <a:prstGeom prst="rect">
            <a:avLst/>
          </a:prstGeom>
          <a:noFill/>
          <a:ln w="9525">
            <a:noFill/>
            <a:miter lim="800000"/>
            <a:headEnd/>
            <a:tailEnd/>
          </a:ln>
        </p:spPr>
        <p:txBody>
          <a:bodyPr wrap="none">
            <a:spAutoFit/>
          </a:bodyPr>
          <a:lstStyle/>
          <a:p>
            <a:pPr algn="ctr" defTabSz="914400"/>
            <a:r>
              <a:rPr lang="en-US" sz="1800"/>
              <a:t>All 4 factors</a:t>
            </a:r>
            <a:br>
              <a:rPr lang="en-US" sz="1800"/>
            </a:br>
            <a:r>
              <a:rPr lang="en-US" sz="1800"/>
              <a:t>on cycle </a:t>
            </a:r>
            <a:br>
              <a:rPr lang="en-US" sz="1800"/>
            </a:br>
            <a:r>
              <a:rPr lang="en-US" sz="1800"/>
              <a:t>enforce </a:t>
            </a:r>
            <a:br>
              <a:rPr lang="en-US" sz="1800"/>
            </a:br>
            <a:r>
              <a:rPr lang="en-US" sz="1800"/>
              <a:t>equality</a:t>
            </a:r>
          </a:p>
        </p:txBody>
      </p:sp>
      <p:sp>
        <p:nvSpPr>
          <p:cNvPr id="111628" name="Oval 45"/>
          <p:cNvSpPr>
            <a:spLocks noChangeArrowheads="1"/>
          </p:cNvSpPr>
          <p:nvPr/>
        </p:nvSpPr>
        <p:spPr bwMode="auto">
          <a:xfrm rot="5400000">
            <a:off x="3352800" y="2743200"/>
            <a:ext cx="554038" cy="554038"/>
          </a:xfrm>
          <a:prstGeom prst="ellipse">
            <a:avLst/>
          </a:prstGeom>
          <a:solidFill>
            <a:srgbClr val="E7DEC9"/>
          </a:solidFill>
          <a:ln w="28575" algn="ctr">
            <a:noFill/>
            <a:round/>
            <a:headEnd/>
            <a:tailEnd/>
          </a:ln>
        </p:spPr>
        <p:txBody>
          <a:bodyPr rot="10800000" vert="eaVert" anchor="ctr"/>
          <a:lstStyle/>
          <a:p>
            <a:pPr algn="ctr"/>
            <a:r>
              <a:rPr lang="en-US" sz="1600" dirty="0">
                <a:latin typeface="Rockwell"/>
                <a:ea typeface="Rockwell"/>
                <a:cs typeface="Rockwell"/>
              </a:rPr>
              <a:t>T</a:t>
            </a:r>
          </a:p>
        </p:txBody>
      </p:sp>
      <p:sp>
        <p:nvSpPr>
          <p:cNvPr id="111629" name="Oval 45"/>
          <p:cNvSpPr>
            <a:spLocks noChangeArrowheads="1"/>
          </p:cNvSpPr>
          <p:nvPr/>
        </p:nvSpPr>
        <p:spPr bwMode="auto">
          <a:xfrm rot="5400000">
            <a:off x="2271713" y="1295400"/>
            <a:ext cx="554038" cy="554037"/>
          </a:xfrm>
          <a:prstGeom prst="ellipse">
            <a:avLst/>
          </a:prstGeom>
          <a:solidFill>
            <a:srgbClr val="E7DEC9"/>
          </a:solidFill>
          <a:ln w="28575" algn="ctr">
            <a:noFill/>
            <a:round/>
            <a:headEnd/>
            <a:tailEnd/>
          </a:ln>
        </p:spPr>
        <p:txBody>
          <a:bodyPr rot="10800000" vert="eaVert" anchor="ctr"/>
          <a:lstStyle/>
          <a:p>
            <a:pPr algn="ctr"/>
            <a:r>
              <a:rPr lang="en-US" sz="1600" dirty="0">
                <a:latin typeface="Rockwell"/>
                <a:ea typeface="Rockwell"/>
                <a:cs typeface="Rockwell"/>
              </a:rPr>
              <a:t>T</a:t>
            </a:r>
          </a:p>
        </p:txBody>
      </p:sp>
      <p:sp>
        <p:nvSpPr>
          <p:cNvPr id="111630" name="Oval 45"/>
          <p:cNvSpPr>
            <a:spLocks noChangeArrowheads="1"/>
          </p:cNvSpPr>
          <p:nvPr/>
        </p:nvSpPr>
        <p:spPr bwMode="auto">
          <a:xfrm rot="5400000">
            <a:off x="1209675" y="2743200"/>
            <a:ext cx="554038" cy="554038"/>
          </a:xfrm>
          <a:prstGeom prst="ellipse">
            <a:avLst/>
          </a:prstGeom>
          <a:solidFill>
            <a:srgbClr val="E7DEC9"/>
          </a:solidFill>
          <a:ln w="28575" algn="ctr">
            <a:noFill/>
            <a:round/>
            <a:headEnd/>
            <a:tailEnd/>
          </a:ln>
        </p:spPr>
        <p:txBody>
          <a:bodyPr rot="10800000" vert="eaVert" anchor="ctr"/>
          <a:lstStyle/>
          <a:p>
            <a:pPr algn="ctr"/>
            <a:r>
              <a:rPr lang="en-US" sz="1600" dirty="0">
                <a:latin typeface="Rockwell"/>
                <a:ea typeface="Rockwell"/>
                <a:cs typeface="Rockwell"/>
              </a:rPr>
              <a:t>T</a:t>
            </a:r>
          </a:p>
        </p:txBody>
      </p:sp>
      <p:sp>
        <p:nvSpPr>
          <p:cNvPr id="120874" name="Text Box 199"/>
          <p:cNvSpPr txBox="1">
            <a:spLocks noChangeArrowheads="1"/>
          </p:cNvSpPr>
          <p:nvPr/>
        </p:nvSpPr>
        <p:spPr bwMode="auto">
          <a:xfrm>
            <a:off x="398463" y="4816475"/>
            <a:ext cx="2055812" cy="1739900"/>
          </a:xfrm>
          <a:prstGeom prst="rect">
            <a:avLst/>
          </a:prstGeom>
          <a:noFill/>
          <a:ln w="9525">
            <a:noFill/>
            <a:miter lim="800000"/>
            <a:headEnd/>
            <a:tailEnd/>
          </a:ln>
        </p:spPr>
        <p:txBody>
          <a:bodyPr wrap="none">
            <a:spAutoFit/>
          </a:bodyPr>
          <a:lstStyle/>
          <a:p>
            <a:pPr algn="ctr"/>
            <a:r>
              <a:rPr lang="en-US" sz="1800"/>
              <a:t>This factor says</a:t>
            </a:r>
            <a:br>
              <a:rPr lang="en-US" sz="1800"/>
            </a:br>
            <a:r>
              <a:rPr lang="en-US" sz="1800"/>
              <a:t>upper variable</a:t>
            </a:r>
            <a:br>
              <a:rPr lang="en-US" sz="1800"/>
            </a:br>
            <a:r>
              <a:rPr lang="en-US" sz="1800"/>
              <a:t>is twice as likely</a:t>
            </a:r>
            <a:br>
              <a:rPr lang="en-US" sz="1800"/>
            </a:br>
            <a:r>
              <a:rPr lang="en-US" sz="1800"/>
              <a:t>to be true as false</a:t>
            </a:r>
            <a:br>
              <a:rPr lang="en-US" sz="1800"/>
            </a:br>
            <a:r>
              <a:rPr lang="en-US" sz="1800"/>
              <a:t>(and that’s the true</a:t>
            </a:r>
            <a:br>
              <a:rPr lang="en-US" sz="1800"/>
            </a:br>
            <a:r>
              <a:rPr lang="en-US" sz="1800"/>
              <a:t>marginal!)</a:t>
            </a:r>
          </a:p>
        </p:txBody>
      </p:sp>
    </p:spTree>
    <p:extLst>
      <p:ext uri="{BB962C8B-B14F-4D97-AF65-F5344CB8AC3E}">
        <p14:creationId xmlns:p14="http://schemas.microsoft.com/office/powerpoint/2010/main" val="404395783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2087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0874"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Title 1"/>
          <p:cNvSpPr>
            <a:spLocks noGrp="1"/>
          </p:cNvSpPr>
          <p:nvPr>
            <p:ph type="ctrTitle"/>
          </p:nvPr>
        </p:nvSpPr>
        <p:spPr/>
        <p:txBody>
          <a:bodyPr/>
          <a:lstStyle/>
          <a:p>
            <a:pPr eaLnBrk="1" hangingPunct="1"/>
            <a:r>
              <a:rPr lang="en-US" smtClean="0"/>
              <a:t>Section 1:</a:t>
            </a:r>
            <a:br>
              <a:rPr lang="en-US" smtClean="0"/>
            </a:br>
            <a:r>
              <a:rPr lang="en-US" smtClean="0"/>
              <a:t>Introduction</a:t>
            </a:r>
          </a:p>
        </p:txBody>
      </p:sp>
      <p:sp>
        <p:nvSpPr>
          <p:cNvPr id="3" name="Subtitle 2"/>
          <p:cNvSpPr>
            <a:spLocks noGrp="1"/>
          </p:cNvSpPr>
          <p:nvPr>
            <p:ph type="subTitle" idx="1"/>
          </p:nvPr>
        </p:nvSpPr>
        <p:spPr/>
        <p:txBody>
          <a:bodyPr rtlCol="0">
            <a:normAutofit/>
          </a:bodyPr>
          <a:lstStyle/>
          <a:p>
            <a:pPr eaLnBrk="1" fontAlgn="auto" hangingPunct="1">
              <a:spcAft>
                <a:spcPts val="0"/>
              </a:spcAft>
              <a:buFont typeface="Arial"/>
              <a:buNone/>
              <a:defRPr/>
            </a:pPr>
            <a:r>
              <a:rPr lang="en-US" dirty="0" smtClean="0"/>
              <a:t>Modeling with Factor Graphs</a:t>
            </a:r>
            <a:endParaRPr lang="en-US" dirty="0"/>
          </a:p>
        </p:txBody>
      </p:sp>
      <p:sp>
        <p:nvSpPr>
          <p:cNvPr id="4" name="Slide Number Placeholder 3"/>
          <p:cNvSpPr>
            <a:spLocks noGrp="1"/>
          </p:cNvSpPr>
          <p:nvPr>
            <p:ph type="sldNum" sz="quarter" idx="12"/>
          </p:nvPr>
        </p:nvSpPr>
        <p:spPr/>
        <p:txBody>
          <a:bodyPr/>
          <a:lstStyle/>
          <a:p>
            <a:pPr>
              <a:defRPr/>
            </a:pPr>
            <a:fld id="{5CA3AE39-C030-4F12-BCB9-1CB69EB53EB3}" type="slidenum">
              <a:rPr lang="en-US"/>
              <a:pPr>
                <a:defRPr/>
              </a:pPr>
              <a:t>11</a:t>
            </a:fld>
            <a:endParaRPr lang="en-US"/>
          </a:p>
        </p:txBody>
      </p:sp>
    </p:spTree>
    <p:extLst>
      <p:ext uri="{BB962C8B-B14F-4D97-AF65-F5344CB8AC3E}">
        <p14:creationId xmlns:p14="http://schemas.microsoft.com/office/powerpoint/2010/main" val="3795412685"/>
      </p:ext>
    </p:extLst>
  </p:cSld>
  <p:clrMapOvr>
    <a:masterClrMapping/>
  </p:clrMapOvr>
  <p:timing>
    <p:tnLst>
      <p:par>
        <p:cTn xmlns:p14="http://schemas.microsoft.com/office/powerpoint/2010/main" id="1" dur="indefinite" restart="never" nodeType="tmRoot"/>
      </p:par>
    </p:tn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2" name="TextBox 101"/>
          <p:cNvSpPr txBox="1"/>
          <p:nvPr/>
        </p:nvSpPr>
        <p:spPr>
          <a:xfrm>
            <a:off x="4183063" y="5943600"/>
            <a:ext cx="4700587" cy="914400"/>
          </a:xfrm>
          <a:prstGeom prst="rect">
            <a:avLst/>
          </a:prstGeom>
          <a:solidFill>
            <a:schemeClr val="accent6">
              <a:lumMod val="40000"/>
              <a:lumOff val="60000"/>
            </a:schemeClr>
          </a:solidFill>
          <a:ln>
            <a:solidFill>
              <a:schemeClr val="accent6"/>
            </a:solidFill>
          </a:ln>
        </p:spPr>
        <p:txBody>
          <a:bodyPr anchor="ctr"/>
          <a:lstStyle/>
          <a:p>
            <a:pPr>
              <a:buFont typeface="Arial" charset="0"/>
              <a:buNone/>
              <a:defRPr/>
            </a:pPr>
            <a:r>
              <a:rPr lang="en-US" sz="1800">
                <a:solidFill>
                  <a:schemeClr val="tx2"/>
                </a:solidFill>
              </a:rPr>
              <a:t>This is an extreme example.  Often in practice, the cyclic influences are weak.  (As cycles are long or include at least one weak correlation.)</a:t>
            </a:r>
          </a:p>
        </p:txBody>
      </p:sp>
      <p:sp>
        <p:nvSpPr>
          <p:cNvPr id="3" name="TextBox 101"/>
          <p:cNvSpPr txBox="1"/>
          <p:nvPr/>
        </p:nvSpPr>
        <p:spPr>
          <a:xfrm>
            <a:off x="4443413" y="3643313"/>
            <a:ext cx="4700587" cy="2008187"/>
          </a:xfrm>
          <a:prstGeom prst="rect">
            <a:avLst/>
          </a:prstGeom>
          <a:solidFill>
            <a:schemeClr val="accent6">
              <a:lumMod val="40000"/>
              <a:lumOff val="60000"/>
            </a:schemeClr>
          </a:solidFill>
          <a:ln>
            <a:solidFill>
              <a:schemeClr val="accent6"/>
            </a:solidFill>
          </a:ln>
        </p:spPr>
        <p:txBody>
          <a:bodyPr anchor="ctr"/>
          <a:lstStyle/>
          <a:p>
            <a:pPr marL="285750" indent="-285750">
              <a:buFont typeface="Arial" charset="0"/>
              <a:buChar char="•"/>
              <a:defRPr/>
            </a:pPr>
            <a:r>
              <a:rPr lang="en-US" sz="1800" dirty="0">
                <a:solidFill>
                  <a:schemeClr val="tx2"/>
                </a:solidFill>
              </a:rPr>
              <a:t>BP incorrectly treats this message as </a:t>
            </a:r>
            <a:r>
              <a:rPr lang="en-US" sz="1800" u="sng" dirty="0">
                <a:solidFill>
                  <a:schemeClr val="tx2"/>
                </a:solidFill>
              </a:rPr>
              <a:t>separate</a:t>
            </a:r>
            <a:r>
              <a:rPr lang="en-US" sz="1800" dirty="0">
                <a:solidFill>
                  <a:schemeClr val="tx2"/>
                </a:solidFill>
              </a:rPr>
              <a:t> evidence that the variable is </a:t>
            </a:r>
            <a:r>
              <a:rPr lang="en-US" sz="1800" dirty="0">
                <a:solidFill>
                  <a:schemeClr val="tx2"/>
                </a:solidFill>
                <a:latin typeface="Rockwell"/>
                <a:cs typeface="Rockwell"/>
              </a:rPr>
              <a:t>T</a:t>
            </a:r>
            <a:r>
              <a:rPr lang="en-US" sz="1800" dirty="0" smtClean="0">
                <a:solidFill>
                  <a:schemeClr val="tx2"/>
                </a:solidFill>
              </a:rPr>
              <a:t>. </a:t>
            </a:r>
            <a:endParaRPr lang="en-US" sz="1800" dirty="0">
              <a:solidFill>
                <a:schemeClr val="tx2"/>
              </a:solidFill>
            </a:endParaRPr>
          </a:p>
          <a:p>
            <a:pPr marL="285750" indent="-285750">
              <a:buFont typeface="Arial" charset="0"/>
              <a:buChar char="•"/>
              <a:defRPr/>
            </a:pPr>
            <a:r>
              <a:rPr lang="en-US" sz="1800" dirty="0">
                <a:solidFill>
                  <a:schemeClr val="tx2"/>
                </a:solidFill>
              </a:rPr>
              <a:t>Multiplies these two messages as if they were independent.</a:t>
            </a:r>
          </a:p>
          <a:p>
            <a:pPr marL="742950" lvl="1" indent="-285750">
              <a:buFont typeface="Arial" charset="0"/>
              <a:buChar char="•"/>
              <a:defRPr/>
            </a:pPr>
            <a:r>
              <a:rPr lang="en-US" sz="1800" dirty="0">
                <a:solidFill>
                  <a:schemeClr val="tx2"/>
                </a:solidFill>
              </a:rPr>
              <a:t>But they don’t actually come from </a:t>
            </a:r>
            <a:r>
              <a:rPr lang="en-US" sz="1800" i="1" dirty="0">
                <a:solidFill>
                  <a:schemeClr val="tx2"/>
                </a:solidFill>
              </a:rPr>
              <a:t>independent</a:t>
            </a:r>
            <a:r>
              <a:rPr lang="en-US" sz="1800" dirty="0">
                <a:solidFill>
                  <a:schemeClr val="tx2"/>
                </a:solidFill>
              </a:rPr>
              <a:t> parts of the graph.</a:t>
            </a:r>
          </a:p>
          <a:p>
            <a:pPr marL="742950" lvl="1" indent="-285750">
              <a:buFont typeface="Arial" charset="0"/>
              <a:buChar char="•"/>
              <a:defRPr/>
            </a:pPr>
            <a:r>
              <a:rPr lang="en-US" sz="1800" dirty="0">
                <a:solidFill>
                  <a:schemeClr val="tx2"/>
                </a:solidFill>
              </a:rPr>
              <a:t>One influenced the other (via a cycle).  </a:t>
            </a:r>
          </a:p>
        </p:txBody>
      </p:sp>
      <p:grpSp>
        <p:nvGrpSpPr>
          <p:cNvPr id="113667" name="Group 48"/>
          <p:cNvGrpSpPr>
            <a:grpSpLocks/>
          </p:cNvGrpSpPr>
          <p:nvPr/>
        </p:nvGrpSpPr>
        <p:grpSpPr bwMode="auto">
          <a:xfrm rot="2364503" flipH="1">
            <a:off x="2755900" y="3155950"/>
            <a:ext cx="788988" cy="1308100"/>
            <a:chOff x="2090711" y="1508409"/>
            <a:chExt cx="620026" cy="1027230"/>
          </a:xfrm>
        </p:grpSpPr>
        <p:grpSp>
          <p:nvGrpSpPr>
            <p:cNvPr id="113786" name="Group 49"/>
            <p:cNvGrpSpPr>
              <a:grpSpLocks/>
            </p:cNvGrpSpPr>
            <p:nvPr/>
          </p:nvGrpSpPr>
          <p:grpSpPr bwMode="auto">
            <a:xfrm>
              <a:off x="2235830" y="1508409"/>
              <a:ext cx="313087" cy="1027230"/>
              <a:chOff x="3226511" y="3995404"/>
              <a:chExt cx="313087" cy="1027230"/>
            </a:xfrm>
          </p:grpSpPr>
          <p:sp>
            <p:nvSpPr>
              <p:cNvPr id="4" name="Rectangle 51"/>
              <p:cNvSpPr/>
              <p:nvPr/>
            </p:nvSpPr>
            <p:spPr>
              <a:xfrm>
                <a:off x="3275571" y="4382918"/>
                <a:ext cx="207091" cy="209435"/>
              </a:xfrm>
              <a:prstGeom prst="rect">
                <a:avLst/>
              </a:prstGeom>
              <a:solidFill>
                <a:schemeClr val="bg2"/>
              </a:solidFill>
              <a:ln w="2857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5" name="Straight Connector 52"/>
              <p:cNvCxnSpPr>
                <a:endCxn id="52" idx="0"/>
              </p:cNvCxnSpPr>
              <p:nvPr/>
            </p:nvCxnSpPr>
            <p:spPr>
              <a:xfrm rot="18564502" flipH="1">
                <a:off x="3207146" y="4022307"/>
                <a:ext cx="336592" cy="285685"/>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6" name="Straight Connector 53"/>
              <p:cNvCxnSpPr/>
              <p:nvPr/>
            </p:nvCxnSpPr>
            <p:spPr>
              <a:xfrm rot="18564502" flipH="1">
                <a:off x="3195937" y="4678464"/>
                <a:ext cx="371498" cy="313131"/>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8" name="Straight Connector 50"/>
            <p:cNvCxnSpPr/>
            <p:nvPr/>
          </p:nvCxnSpPr>
          <p:spPr>
            <a:xfrm>
              <a:off x="2093578" y="1951772"/>
              <a:ext cx="620026"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sp>
        <p:nvSpPr>
          <p:cNvPr id="118793" name="Oval 227"/>
          <p:cNvSpPr>
            <a:spLocks noChangeArrowheads="1"/>
          </p:cNvSpPr>
          <p:nvPr/>
        </p:nvSpPr>
        <p:spPr bwMode="auto">
          <a:xfrm rot="1123931">
            <a:off x="3189288" y="3478213"/>
            <a:ext cx="1320800" cy="1365250"/>
          </a:xfrm>
          <a:prstGeom prst="ellipse">
            <a:avLst/>
          </a:prstGeom>
          <a:noFill/>
          <a:ln w="38100">
            <a:solidFill>
              <a:schemeClr val="accent1"/>
            </a:solidFill>
            <a:round/>
            <a:headEnd/>
            <a:tailEnd/>
          </a:ln>
        </p:spPr>
        <p:txBody>
          <a:bodyPr wrap="none" anchor="ctr"/>
          <a:lstStyle/>
          <a:p>
            <a:endParaRPr lang="en-US"/>
          </a:p>
        </p:txBody>
      </p:sp>
      <p:sp>
        <p:nvSpPr>
          <p:cNvPr id="113669" name="Title 2"/>
          <p:cNvSpPr>
            <a:spLocks noGrp="1"/>
          </p:cNvSpPr>
          <p:nvPr>
            <p:ph type="title" idx="4294967295"/>
          </p:nvPr>
        </p:nvSpPr>
        <p:spPr/>
        <p:txBody>
          <a:bodyPr/>
          <a:lstStyle/>
          <a:p>
            <a:pPr eaLnBrk="1" hangingPunct="1"/>
            <a:r>
              <a:rPr lang="en-US" sz="4000" smtClean="0"/>
              <a:t>What can go wrong with loopy BP?</a:t>
            </a:r>
          </a:p>
        </p:txBody>
      </p:sp>
      <p:sp>
        <p:nvSpPr>
          <p:cNvPr id="2" name="Slide Number Placeholder 1"/>
          <p:cNvSpPr txBox="1">
            <a:spLocks noGrp="1"/>
          </p:cNvSpPr>
          <p:nvPr/>
        </p:nvSpPr>
        <p:spPr>
          <a:xfrm>
            <a:off x="7038975" y="6499225"/>
            <a:ext cx="2133600" cy="365125"/>
          </a:xfrm>
          <a:prstGeom prst="rect">
            <a:avLst/>
          </a:prstGeom>
          <a:noFill/>
        </p:spPr>
        <p:txBody>
          <a:bodyPr anchor="ctr"/>
          <a:lstStyle/>
          <a:p>
            <a:pPr algn="r" fontAlgn="auto">
              <a:spcBef>
                <a:spcPts val="0"/>
              </a:spcBef>
              <a:spcAft>
                <a:spcPts val="0"/>
              </a:spcAft>
              <a:defRPr/>
            </a:pPr>
            <a:fld id="{0CBF5EE5-B3F8-43AB-A9E4-BF90D3312D49}" type="slidenum">
              <a:rPr lang="en-US" sz="1200">
                <a:solidFill>
                  <a:schemeClr val="tx1">
                    <a:tint val="75000"/>
                  </a:schemeClr>
                </a:solidFill>
                <a:latin typeface="+mn-lt"/>
                <a:cs typeface="+mn-cs"/>
              </a:rPr>
              <a:pPr algn="r" fontAlgn="auto">
                <a:spcBef>
                  <a:spcPts val="0"/>
                </a:spcBef>
                <a:spcAft>
                  <a:spcPts val="0"/>
                </a:spcAft>
                <a:defRPr/>
              </a:pPr>
              <a:t>110</a:t>
            </a:fld>
            <a:endParaRPr lang="en-US" sz="1200">
              <a:solidFill>
                <a:schemeClr val="tx1">
                  <a:tint val="75000"/>
                </a:schemeClr>
              </a:solidFill>
              <a:latin typeface="+mn-lt"/>
              <a:cs typeface="+mn-cs"/>
            </a:endParaRPr>
          </a:p>
        </p:txBody>
      </p:sp>
      <p:cxnSp>
        <p:nvCxnSpPr>
          <p:cNvPr id="113671" name="Straight Connector 6"/>
          <p:cNvCxnSpPr>
            <a:cxnSpLocks noChangeShapeType="1"/>
          </p:cNvCxnSpPr>
          <p:nvPr/>
        </p:nvCxnSpPr>
        <p:spPr bwMode="auto">
          <a:xfrm rot="6458197">
            <a:off x="-1272382" y="2947194"/>
            <a:ext cx="788988" cy="0"/>
          </a:xfrm>
          <a:prstGeom prst="line">
            <a:avLst/>
          </a:prstGeom>
          <a:noFill/>
          <a:ln w="25400" algn="ctr">
            <a:noFill/>
            <a:round/>
            <a:headEnd/>
            <a:tailEnd/>
          </a:ln>
        </p:spPr>
      </p:cxnSp>
      <p:grpSp>
        <p:nvGrpSpPr>
          <p:cNvPr id="113672" name="Group 48"/>
          <p:cNvGrpSpPr>
            <a:grpSpLocks/>
          </p:cNvGrpSpPr>
          <p:nvPr/>
        </p:nvGrpSpPr>
        <p:grpSpPr bwMode="auto">
          <a:xfrm rot="-2364503">
            <a:off x="1709738" y="3154363"/>
            <a:ext cx="788987" cy="1308100"/>
            <a:chOff x="2090711" y="1508409"/>
            <a:chExt cx="620026" cy="1027230"/>
          </a:xfrm>
        </p:grpSpPr>
        <p:grpSp>
          <p:nvGrpSpPr>
            <p:cNvPr id="113781" name="Group 49"/>
            <p:cNvGrpSpPr>
              <a:grpSpLocks/>
            </p:cNvGrpSpPr>
            <p:nvPr/>
          </p:nvGrpSpPr>
          <p:grpSpPr bwMode="auto">
            <a:xfrm>
              <a:off x="2235830" y="1508409"/>
              <a:ext cx="313087" cy="1027230"/>
              <a:chOff x="3226511" y="3995404"/>
              <a:chExt cx="313087" cy="1027230"/>
            </a:xfrm>
          </p:grpSpPr>
          <p:sp>
            <p:nvSpPr>
              <p:cNvPr id="9" name="Rectangle 51"/>
              <p:cNvSpPr/>
              <p:nvPr/>
            </p:nvSpPr>
            <p:spPr>
              <a:xfrm>
                <a:off x="3269168" y="4380887"/>
                <a:ext cx="207091" cy="209435"/>
              </a:xfrm>
              <a:prstGeom prst="rect">
                <a:avLst/>
              </a:prstGeom>
              <a:solidFill>
                <a:schemeClr val="bg2"/>
              </a:solidFill>
              <a:ln w="2857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10" name="Straight Connector 52"/>
              <p:cNvCxnSpPr>
                <a:endCxn id="52" idx="0"/>
              </p:cNvCxnSpPr>
              <p:nvPr/>
            </p:nvCxnSpPr>
            <p:spPr>
              <a:xfrm rot="18564502" flipH="1">
                <a:off x="3200226" y="4015011"/>
                <a:ext cx="336592" cy="285687"/>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11" name="Straight Connector 53"/>
              <p:cNvCxnSpPr/>
              <p:nvPr/>
            </p:nvCxnSpPr>
            <p:spPr>
              <a:xfrm rot="18564502" flipH="1">
                <a:off x="3189190" y="4672923"/>
                <a:ext cx="371498" cy="313132"/>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12" name="Straight Connector 50"/>
            <p:cNvCxnSpPr/>
            <p:nvPr/>
          </p:nvCxnSpPr>
          <p:spPr>
            <a:xfrm>
              <a:off x="2091030" y="1952906"/>
              <a:ext cx="620027"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sp>
        <p:nvSpPr>
          <p:cNvPr id="46" name="Oval 45"/>
          <p:cNvSpPr>
            <a:spLocks noChangeArrowheads="1"/>
          </p:cNvSpPr>
          <p:nvPr/>
        </p:nvSpPr>
        <p:spPr bwMode="auto">
          <a:xfrm rot="16200000">
            <a:off x="2354263" y="4195763"/>
            <a:ext cx="554037" cy="554037"/>
          </a:xfrm>
          <a:prstGeom prst="ellipse">
            <a:avLst/>
          </a:prstGeom>
          <a:solidFill>
            <a:srgbClr val="E7DEC9"/>
          </a:solidFill>
          <a:ln w="28575" algn="ctr">
            <a:noFill/>
            <a:round/>
            <a:headEnd/>
            <a:tailEnd/>
          </a:ln>
        </p:spPr>
        <p:txBody>
          <a:bodyPr vert="eaVert" anchor="ctr"/>
          <a:lstStyle/>
          <a:p>
            <a:pPr algn="ctr" fontAlgn="auto">
              <a:spcBef>
                <a:spcPts val="0"/>
              </a:spcBef>
              <a:spcAft>
                <a:spcPts val="0"/>
              </a:spcAft>
              <a:defRPr/>
            </a:pPr>
            <a:endParaRPr lang="en-US" sz="1800">
              <a:solidFill>
                <a:schemeClr val="lt1"/>
              </a:solidFill>
              <a:latin typeface="+mn-lt"/>
              <a:cs typeface="+mn-cs"/>
            </a:endParaRPr>
          </a:p>
        </p:txBody>
      </p:sp>
      <p:sp>
        <p:nvSpPr>
          <p:cNvPr id="13" name="Oval 45" descr="Wide upward diagonal"/>
          <p:cNvSpPr>
            <a:spLocks noChangeArrowheads="1"/>
          </p:cNvSpPr>
          <p:nvPr/>
        </p:nvSpPr>
        <p:spPr bwMode="auto">
          <a:xfrm rot="5400000" flipH="1">
            <a:off x="2362200" y="6172200"/>
            <a:ext cx="554038" cy="554038"/>
          </a:xfrm>
          <a:prstGeom prst="ellipse">
            <a:avLst/>
          </a:prstGeom>
          <a:pattFill prst="wdUpDiag">
            <a:fgClr>
              <a:srgbClr val="B5AB97"/>
            </a:fgClr>
            <a:bgClr>
              <a:srgbClr val="E7DEC9"/>
            </a:bgClr>
          </a:pattFill>
          <a:ln w="28575" algn="ctr">
            <a:noFill/>
            <a:round/>
            <a:headEnd/>
            <a:tailEnd/>
          </a:ln>
        </p:spPr>
        <p:txBody>
          <a:bodyPr rot="10800000" vert="eaVert" anchor="ctr"/>
          <a:lstStyle/>
          <a:p>
            <a:pPr algn="ctr" fontAlgn="auto">
              <a:spcBef>
                <a:spcPts val="0"/>
              </a:spcBef>
              <a:spcAft>
                <a:spcPts val="0"/>
              </a:spcAft>
              <a:defRPr/>
            </a:pPr>
            <a:endParaRPr lang="en-US" sz="1800">
              <a:solidFill>
                <a:schemeClr val="lt1"/>
              </a:solidFill>
              <a:latin typeface="+mn-lt"/>
              <a:cs typeface="+mn-cs"/>
            </a:endParaRPr>
          </a:p>
        </p:txBody>
      </p:sp>
      <p:grpSp>
        <p:nvGrpSpPr>
          <p:cNvPr id="113675" name="Group 48"/>
          <p:cNvGrpSpPr>
            <a:grpSpLocks/>
          </p:cNvGrpSpPr>
          <p:nvPr/>
        </p:nvGrpSpPr>
        <p:grpSpPr bwMode="auto">
          <a:xfrm rot="-2364502" flipH="1" flipV="1">
            <a:off x="2684463" y="1571625"/>
            <a:ext cx="788987" cy="1308100"/>
            <a:chOff x="2090711" y="1508409"/>
            <a:chExt cx="620026" cy="1027230"/>
          </a:xfrm>
        </p:grpSpPr>
        <p:grpSp>
          <p:nvGrpSpPr>
            <p:cNvPr id="113776" name="Group 49"/>
            <p:cNvGrpSpPr>
              <a:grpSpLocks/>
            </p:cNvGrpSpPr>
            <p:nvPr/>
          </p:nvGrpSpPr>
          <p:grpSpPr bwMode="auto">
            <a:xfrm>
              <a:off x="2235830" y="1508409"/>
              <a:ext cx="313087" cy="1027230"/>
              <a:chOff x="3226511" y="3995404"/>
              <a:chExt cx="313087" cy="1027230"/>
            </a:xfrm>
          </p:grpSpPr>
          <p:sp>
            <p:nvSpPr>
              <p:cNvPr id="14" name="Rectangle 51"/>
              <p:cNvSpPr>
                <a:spLocks noChangeArrowheads="1"/>
              </p:cNvSpPr>
              <p:nvPr/>
            </p:nvSpPr>
            <p:spPr bwMode="auto">
              <a:xfrm>
                <a:off x="3270647" y="4386942"/>
                <a:ext cx="207091" cy="209435"/>
              </a:xfrm>
              <a:prstGeom prst="rect">
                <a:avLst/>
              </a:prstGeom>
              <a:solidFill>
                <a:schemeClr val="bg2"/>
              </a:solidFill>
              <a:ln w="28575" algn="ctr">
                <a:solidFill>
                  <a:srgbClr val="964305"/>
                </a:solidFill>
                <a:miter lim="800000"/>
                <a:headEnd/>
                <a:tailEnd/>
              </a:ln>
            </p:spPr>
            <p:txBody>
              <a:bodyPr rot="10800000" anchor="ctr"/>
              <a:lstStyle/>
              <a:p>
                <a:pPr algn="ctr" fontAlgn="auto">
                  <a:spcBef>
                    <a:spcPts val="0"/>
                  </a:spcBef>
                  <a:spcAft>
                    <a:spcPts val="0"/>
                  </a:spcAft>
                  <a:defRPr/>
                </a:pPr>
                <a:endParaRPr lang="en-US" sz="1800">
                  <a:solidFill>
                    <a:schemeClr val="lt1"/>
                  </a:solidFill>
                  <a:latin typeface="+mn-lt"/>
                  <a:cs typeface="+mn-cs"/>
                </a:endParaRPr>
              </a:p>
            </p:txBody>
          </p:sp>
          <p:cxnSp>
            <p:nvCxnSpPr>
              <p:cNvPr id="15" name="Straight Connector 52"/>
              <p:cNvCxnSpPr>
                <a:endCxn id="52" idx="0"/>
              </p:cNvCxnSpPr>
              <p:nvPr/>
            </p:nvCxnSpPr>
            <p:spPr>
              <a:xfrm rot="18564502" flipH="1">
                <a:off x="3199502" y="4025711"/>
                <a:ext cx="336592" cy="285686"/>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16" name="Straight Connector 53"/>
              <p:cNvCxnSpPr/>
              <p:nvPr/>
            </p:nvCxnSpPr>
            <p:spPr>
              <a:xfrm rot="18564502" flipH="1">
                <a:off x="3189430" y="4684414"/>
                <a:ext cx="371498" cy="313132"/>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17" name="Straight Connector 50"/>
            <p:cNvCxnSpPr/>
            <p:nvPr/>
          </p:nvCxnSpPr>
          <p:spPr>
            <a:xfrm>
              <a:off x="2089446" y="1954833"/>
              <a:ext cx="620027"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grpSp>
        <p:nvGrpSpPr>
          <p:cNvPr id="113676" name="Group 48"/>
          <p:cNvGrpSpPr>
            <a:grpSpLocks/>
          </p:cNvGrpSpPr>
          <p:nvPr/>
        </p:nvGrpSpPr>
        <p:grpSpPr bwMode="auto">
          <a:xfrm rot="2364503" flipV="1">
            <a:off x="1638300" y="1571625"/>
            <a:ext cx="788988" cy="1308100"/>
            <a:chOff x="2090711" y="1508409"/>
            <a:chExt cx="620026" cy="1027230"/>
          </a:xfrm>
        </p:grpSpPr>
        <p:grpSp>
          <p:nvGrpSpPr>
            <p:cNvPr id="113771" name="Group 49"/>
            <p:cNvGrpSpPr>
              <a:grpSpLocks/>
            </p:cNvGrpSpPr>
            <p:nvPr/>
          </p:nvGrpSpPr>
          <p:grpSpPr bwMode="auto">
            <a:xfrm>
              <a:off x="2235830" y="1508409"/>
              <a:ext cx="313087" cy="1027230"/>
              <a:chOff x="3226511" y="3995404"/>
              <a:chExt cx="313087" cy="1027230"/>
            </a:xfrm>
          </p:grpSpPr>
          <p:sp>
            <p:nvSpPr>
              <p:cNvPr id="20" name="Rectangle 51"/>
              <p:cNvSpPr>
                <a:spLocks noChangeArrowheads="1"/>
              </p:cNvSpPr>
              <p:nvPr/>
            </p:nvSpPr>
            <p:spPr bwMode="auto">
              <a:xfrm>
                <a:off x="3266172" y="4386494"/>
                <a:ext cx="207091" cy="209435"/>
              </a:xfrm>
              <a:prstGeom prst="rect">
                <a:avLst/>
              </a:prstGeom>
              <a:solidFill>
                <a:schemeClr val="bg2"/>
              </a:solidFill>
              <a:ln w="28575" algn="ctr">
                <a:solidFill>
                  <a:srgbClr val="964305"/>
                </a:solidFill>
                <a:miter lim="800000"/>
                <a:headEnd/>
                <a:tailEnd/>
              </a:ln>
            </p:spPr>
            <p:txBody>
              <a:bodyPr rot="10800000" anchor="ctr"/>
              <a:lstStyle/>
              <a:p>
                <a:pPr algn="ctr" fontAlgn="auto">
                  <a:spcBef>
                    <a:spcPts val="0"/>
                  </a:spcBef>
                  <a:spcAft>
                    <a:spcPts val="0"/>
                  </a:spcAft>
                  <a:defRPr/>
                </a:pPr>
                <a:endParaRPr lang="en-US" sz="1800">
                  <a:solidFill>
                    <a:schemeClr val="lt1"/>
                  </a:solidFill>
                  <a:latin typeface="+mn-lt"/>
                  <a:cs typeface="+mn-cs"/>
                </a:endParaRPr>
              </a:p>
            </p:txBody>
          </p:sp>
          <p:cxnSp>
            <p:nvCxnSpPr>
              <p:cNvPr id="21" name="Straight Connector 52"/>
              <p:cNvCxnSpPr>
                <a:endCxn id="52" idx="0"/>
              </p:cNvCxnSpPr>
              <p:nvPr/>
            </p:nvCxnSpPr>
            <p:spPr>
              <a:xfrm rot="18564502" flipH="1">
                <a:off x="3196128" y="4022318"/>
                <a:ext cx="336592" cy="286933"/>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53"/>
              <p:cNvCxnSpPr/>
              <p:nvPr/>
            </p:nvCxnSpPr>
            <p:spPr>
              <a:xfrm rot="18564502" flipH="1">
                <a:off x="3184782" y="4682212"/>
                <a:ext cx="371498" cy="313132"/>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23" name="Straight Connector 50"/>
            <p:cNvCxnSpPr/>
            <p:nvPr/>
          </p:nvCxnSpPr>
          <p:spPr>
            <a:xfrm>
              <a:off x="2090239" y="1953870"/>
              <a:ext cx="620025"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grpSp>
        <p:nvGrpSpPr>
          <p:cNvPr id="113677" name="Group 48"/>
          <p:cNvGrpSpPr>
            <a:grpSpLocks/>
          </p:cNvGrpSpPr>
          <p:nvPr/>
        </p:nvGrpSpPr>
        <p:grpSpPr bwMode="auto">
          <a:xfrm>
            <a:off x="2286000" y="4800600"/>
            <a:ext cx="788988" cy="1308100"/>
            <a:chOff x="2090711" y="1508409"/>
            <a:chExt cx="620026" cy="1027230"/>
          </a:xfrm>
        </p:grpSpPr>
        <p:grpSp>
          <p:nvGrpSpPr>
            <p:cNvPr id="113766" name="Group 49"/>
            <p:cNvGrpSpPr>
              <a:grpSpLocks/>
            </p:cNvGrpSpPr>
            <p:nvPr/>
          </p:nvGrpSpPr>
          <p:grpSpPr bwMode="auto">
            <a:xfrm>
              <a:off x="2235830" y="1508409"/>
              <a:ext cx="313087" cy="1027230"/>
              <a:chOff x="3226511" y="3995404"/>
              <a:chExt cx="313087" cy="1027230"/>
            </a:xfrm>
          </p:grpSpPr>
          <p:sp>
            <p:nvSpPr>
              <p:cNvPr id="52" name="Rectangle 51"/>
              <p:cNvSpPr/>
              <p:nvPr/>
            </p:nvSpPr>
            <p:spPr>
              <a:xfrm>
                <a:off x="3271018" y="4384355"/>
                <a:ext cx="207091" cy="209435"/>
              </a:xfrm>
              <a:prstGeom prst="rect">
                <a:avLst/>
              </a:prstGeom>
              <a:solidFill>
                <a:schemeClr val="bg2"/>
              </a:solidFill>
              <a:ln w="2857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53" name="Straight Connector 52"/>
              <p:cNvCxnSpPr>
                <a:endCxn id="52" idx="0"/>
              </p:cNvCxnSpPr>
              <p:nvPr/>
            </p:nvCxnSpPr>
            <p:spPr>
              <a:xfrm rot="18564502" flipH="1">
                <a:off x="3203148" y="4022105"/>
                <a:ext cx="336592" cy="285686"/>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p:cNvCxnSpPr>
                <a:stCxn id="52" idx="2"/>
              </p:cNvCxnSpPr>
              <p:nvPr/>
            </p:nvCxnSpPr>
            <p:spPr>
              <a:xfrm rot="18564502" flipH="1">
                <a:off x="3191933" y="4680319"/>
                <a:ext cx="371498" cy="313132"/>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51" name="Straight Connector 50"/>
            <p:cNvCxnSpPr/>
            <p:nvPr/>
          </p:nvCxnSpPr>
          <p:spPr>
            <a:xfrm>
              <a:off x="2090711" y="1953459"/>
              <a:ext cx="620026"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graphicFrame>
        <p:nvGraphicFramePr>
          <p:cNvPr id="86159" name="Group 143"/>
          <p:cNvGraphicFramePr>
            <a:graphicFrameLocks noGrp="1"/>
          </p:cNvGraphicFramePr>
          <p:nvPr/>
        </p:nvGraphicFramePr>
        <p:xfrm>
          <a:off x="3181350" y="5153025"/>
          <a:ext cx="485775" cy="518160"/>
        </p:xfrm>
        <a:graphic>
          <a:graphicData uri="http://schemas.openxmlformats.org/drawingml/2006/table">
            <a:tbl>
              <a:tblPr/>
              <a:tblGrid>
                <a:gridCol w="266700"/>
                <a:gridCol w="219075"/>
              </a:tblGrid>
              <a:tr h="195263">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T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2</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F</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r>
            </a:tbl>
          </a:graphicData>
        </a:graphic>
      </p:graphicFrame>
      <p:sp>
        <p:nvSpPr>
          <p:cNvPr id="86169" name="Line 24"/>
          <p:cNvSpPr>
            <a:spLocks noChangeShapeType="1"/>
          </p:cNvSpPr>
          <p:nvPr/>
        </p:nvSpPr>
        <p:spPr bwMode="auto">
          <a:xfrm flipV="1">
            <a:off x="3011488" y="5105400"/>
            <a:ext cx="0" cy="600075"/>
          </a:xfrm>
          <a:prstGeom prst="line">
            <a:avLst/>
          </a:prstGeom>
          <a:noFill/>
          <a:ln w="38100">
            <a:solidFill>
              <a:srgbClr val="84AA33"/>
            </a:solidFill>
            <a:round/>
            <a:headEnd/>
            <a:tailEnd type="arrow" w="med" len="med"/>
          </a:ln>
        </p:spPr>
        <p:txBody>
          <a:bodyPr wrap="none" anchor="ctr"/>
          <a:lstStyle/>
          <a:p>
            <a:endParaRPr lang="en-US"/>
          </a:p>
        </p:txBody>
      </p:sp>
      <p:sp>
        <p:nvSpPr>
          <p:cNvPr id="113689" name="Text Box 154"/>
          <p:cNvSpPr txBox="1">
            <a:spLocks noChangeArrowheads="1"/>
          </p:cNvSpPr>
          <p:nvPr/>
        </p:nvSpPr>
        <p:spPr bwMode="auto">
          <a:xfrm>
            <a:off x="1951038" y="2432050"/>
            <a:ext cx="1330325" cy="1190625"/>
          </a:xfrm>
          <a:prstGeom prst="rect">
            <a:avLst/>
          </a:prstGeom>
          <a:noFill/>
          <a:ln w="9525">
            <a:noFill/>
            <a:miter lim="800000"/>
            <a:headEnd/>
            <a:tailEnd/>
          </a:ln>
        </p:spPr>
        <p:txBody>
          <a:bodyPr wrap="none">
            <a:spAutoFit/>
          </a:bodyPr>
          <a:lstStyle/>
          <a:p>
            <a:pPr algn="ctr" defTabSz="914400"/>
            <a:r>
              <a:rPr lang="en-US" sz="1800"/>
              <a:t>All 4 factors</a:t>
            </a:r>
            <a:br>
              <a:rPr lang="en-US" sz="1800"/>
            </a:br>
            <a:r>
              <a:rPr lang="en-US" sz="1800"/>
              <a:t>on cycle </a:t>
            </a:r>
            <a:br>
              <a:rPr lang="en-US" sz="1800"/>
            </a:br>
            <a:r>
              <a:rPr lang="en-US" sz="1800"/>
              <a:t>enforce </a:t>
            </a:r>
            <a:br>
              <a:rPr lang="en-US" sz="1800"/>
            </a:br>
            <a:r>
              <a:rPr lang="en-US" sz="1800"/>
              <a:t>equality</a:t>
            </a:r>
          </a:p>
        </p:txBody>
      </p:sp>
      <p:graphicFrame>
        <p:nvGraphicFramePr>
          <p:cNvPr id="86171" name="Group 155"/>
          <p:cNvGraphicFramePr>
            <a:graphicFrameLocks noGrp="1"/>
          </p:cNvGraphicFramePr>
          <p:nvPr/>
        </p:nvGraphicFramePr>
        <p:xfrm>
          <a:off x="3833813" y="3860800"/>
          <a:ext cx="485775" cy="518160"/>
        </p:xfrm>
        <a:graphic>
          <a:graphicData uri="http://schemas.openxmlformats.org/drawingml/2006/table">
            <a:tbl>
              <a:tblPr/>
              <a:tblGrid>
                <a:gridCol w="266700"/>
                <a:gridCol w="219075"/>
              </a:tblGrid>
              <a:tr h="195263">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T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2</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F</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r>
            </a:tbl>
          </a:graphicData>
        </a:graphic>
      </p:graphicFrame>
      <p:sp>
        <p:nvSpPr>
          <p:cNvPr id="86181" name="Line 24"/>
          <p:cNvSpPr>
            <a:spLocks noChangeShapeType="1"/>
          </p:cNvSpPr>
          <p:nvPr/>
        </p:nvSpPr>
        <p:spPr bwMode="auto">
          <a:xfrm flipH="1">
            <a:off x="3313113" y="3813175"/>
            <a:ext cx="368300" cy="382588"/>
          </a:xfrm>
          <a:prstGeom prst="line">
            <a:avLst/>
          </a:prstGeom>
          <a:noFill/>
          <a:ln w="38100">
            <a:solidFill>
              <a:srgbClr val="84AA33"/>
            </a:solidFill>
            <a:round/>
            <a:headEnd/>
            <a:tailEnd type="arrow" w="med" len="med"/>
          </a:ln>
        </p:spPr>
        <p:txBody>
          <a:bodyPr wrap="none" anchor="ctr"/>
          <a:lstStyle/>
          <a:p>
            <a:endParaRPr lang="en-US"/>
          </a:p>
        </p:txBody>
      </p:sp>
      <p:graphicFrame>
        <p:nvGraphicFramePr>
          <p:cNvPr id="86182" name="Group 166"/>
          <p:cNvGraphicFramePr>
            <a:graphicFrameLocks noGrp="1"/>
          </p:cNvGraphicFramePr>
          <p:nvPr/>
        </p:nvGraphicFramePr>
        <p:xfrm>
          <a:off x="1219200" y="1371600"/>
          <a:ext cx="485775" cy="518160"/>
        </p:xfrm>
        <a:graphic>
          <a:graphicData uri="http://schemas.openxmlformats.org/drawingml/2006/table">
            <a:tbl>
              <a:tblPr/>
              <a:tblGrid>
                <a:gridCol w="266700"/>
                <a:gridCol w="219075"/>
              </a:tblGrid>
              <a:tr h="195263">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T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2</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F</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r>
            </a:tbl>
          </a:graphicData>
        </a:graphic>
      </p:graphicFrame>
      <p:sp>
        <p:nvSpPr>
          <p:cNvPr id="86192" name="Line 24"/>
          <p:cNvSpPr>
            <a:spLocks noChangeShapeType="1"/>
          </p:cNvSpPr>
          <p:nvPr/>
        </p:nvSpPr>
        <p:spPr bwMode="auto">
          <a:xfrm flipV="1">
            <a:off x="1600200" y="1828800"/>
            <a:ext cx="368300" cy="382588"/>
          </a:xfrm>
          <a:prstGeom prst="line">
            <a:avLst/>
          </a:prstGeom>
          <a:noFill/>
          <a:ln w="38100">
            <a:solidFill>
              <a:srgbClr val="84AA33"/>
            </a:solidFill>
            <a:round/>
            <a:headEnd/>
            <a:tailEnd type="arrow" w="med" len="med"/>
          </a:ln>
        </p:spPr>
        <p:txBody>
          <a:bodyPr wrap="none" anchor="ctr"/>
          <a:lstStyle/>
          <a:p>
            <a:endParaRPr lang="en-US"/>
          </a:p>
        </p:txBody>
      </p:sp>
      <p:sp>
        <p:nvSpPr>
          <p:cNvPr id="86193" name="Line 24"/>
          <p:cNvSpPr>
            <a:spLocks noChangeShapeType="1"/>
          </p:cNvSpPr>
          <p:nvPr/>
        </p:nvSpPr>
        <p:spPr bwMode="auto">
          <a:xfrm>
            <a:off x="3200400" y="1905000"/>
            <a:ext cx="368300" cy="382588"/>
          </a:xfrm>
          <a:prstGeom prst="line">
            <a:avLst/>
          </a:prstGeom>
          <a:noFill/>
          <a:ln w="38100">
            <a:solidFill>
              <a:srgbClr val="84AA33"/>
            </a:solidFill>
            <a:round/>
            <a:headEnd/>
            <a:tailEnd type="arrow" w="med" len="med"/>
          </a:ln>
        </p:spPr>
        <p:txBody>
          <a:bodyPr wrap="none" anchor="ctr"/>
          <a:lstStyle/>
          <a:p>
            <a:endParaRPr lang="en-US"/>
          </a:p>
        </p:txBody>
      </p:sp>
      <p:sp>
        <p:nvSpPr>
          <p:cNvPr id="86194" name="Line 24"/>
          <p:cNvSpPr>
            <a:spLocks noChangeShapeType="1"/>
          </p:cNvSpPr>
          <p:nvPr/>
        </p:nvSpPr>
        <p:spPr bwMode="auto">
          <a:xfrm flipH="1" flipV="1">
            <a:off x="1600200" y="3733800"/>
            <a:ext cx="368300" cy="382588"/>
          </a:xfrm>
          <a:prstGeom prst="line">
            <a:avLst/>
          </a:prstGeom>
          <a:noFill/>
          <a:ln w="38100">
            <a:solidFill>
              <a:srgbClr val="84AA33"/>
            </a:solidFill>
            <a:round/>
            <a:headEnd/>
            <a:tailEnd type="arrow" w="med" len="med"/>
          </a:ln>
        </p:spPr>
        <p:txBody>
          <a:bodyPr wrap="none" anchor="ctr"/>
          <a:lstStyle/>
          <a:p>
            <a:endParaRPr lang="en-US"/>
          </a:p>
        </p:txBody>
      </p:sp>
      <p:graphicFrame>
        <p:nvGraphicFramePr>
          <p:cNvPr id="86229" name="Group 213"/>
          <p:cNvGraphicFramePr>
            <a:graphicFrameLocks noGrp="1"/>
          </p:cNvGraphicFramePr>
          <p:nvPr/>
        </p:nvGraphicFramePr>
        <p:xfrm>
          <a:off x="3657600" y="1676400"/>
          <a:ext cx="485775" cy="522605"/>
        </p:xfrm>
        <a:graphic>
          <a:graphicData uri="http://schemas.openxmlformats.org/drawingml/2006/table">
            <a:tbl>
              <a:tblPr/>
              <a:tblGrid>
                <a:gridCol w="266700"/>
                <a:gridCol w="219075"/>
              </a:tblGrid>
              <a:tr h="263525">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T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2</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F</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r>
            </a:tbl>
          </a:graphicData>
        </a:graphic>
      </p:graphicFrame>
      <p:graphicFrame>
        <p:nvGraphicFramePr>
          <p:cNvPr id="86205" name="Group 189"/>
          <p:cNvGraphicFramePr>
            <a:graphicFrameLocks noGrp="1"/>
          </p:cNvGraphicFramePr>
          <p:nvPr/>
        </p:nvGraphicFramePr>
        <p:xfrm>
          <a:off x="1219200" y="3886200"/>
          <a:ext cx="485775" cy="518160"/>
        </p:xfrm>
        <a:graphic>
          <a:graphicData uri="http://schemas.openxmlformats.org/drawingml/2006/table">
            <a:tbl>
              <a:tblPr/>
              <a:tblGrid>
                <a:gridCol w="266700"/>
                <a:gridCol w="219075"/>
              </a:tblGrid>
              <a:tr h="195263">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T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2</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F</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r>
            </a:tbl>
          </a:graphicData>
        </a:graphic>
      </p:graphicFrame>
      <p:sp>
        <p:nvSpPr>
          <p:cNvPr id="113734" name="Text Box 199"/>
          <p:cNvSpPr txBox="1">
            <a:spLocks noChangeArrowheads="1"/>
          </p:cNvSpPr>
          <p:nvPr/>
        </p:nvSpPr>
        <p:spPr bwMode="auto">
          <a:xfrm>
            <a:off x="398463" y="4816475"/>
            <a:ext cx="2055812" cy="1739900"/>
          </a:xfrm>
          <a:prstGeom prst="rect">
            <a:avLst/>
          </a:prstGeom>
          <a:noFill/>
          <a:ln w="9525">
            <a:noFill/>
            <a:miter lim="800000"/>
            <a:headEnd/>
            <a:tailEnd/>
          </a:ln>
        </p:spPr>
        <p:txBody>
          <a:bodyPr wrap="none">
            <a:spAutoFit/>
          </a:bodyPr>
          <a:lstStyle/>
          <a:p>
            <a:pPr algn="ctr"/>
            <a:r>
              <a:rPr lang="en-US" sz="1800" dirty="0"/>
              <a:t>This factor says</a:t>
            </a:r>
            <a:br>
              <a:rPr lang="en-US" sz="1800" dirty="0"/>
            </a:br>
            <a:r>
              <a:rPr lang="en-US" sz="1800" dirty="0"/>
              <a:t>upper variable</a:t>
            </a:r>
            <a:br>
              <a:rPr lang="en-US" sz="1800" dirty="0"/>
            </a:br>
            <a:r>
              <a:rPr lang="en-US" sz="1800" dirty="0"/>
              <a:t>is twice as likely</a:t>
            </a:r>
            <a:br>
              <a:rPr lang="en-US" sz="1800" dirty="0"/>
            </a:br>
            <a:r>
              <a:rPr lang="en-US" sz="1800" dirty="0"/>
              <a:t>to be </a:t>
            </a:r>
            <a:r>
              <a:rPr lang="en-US" sz="1800" dirty="0" smtClean="0">
                <a:latin typeface="Rockwell"/>
                <a:cs typeface="Rockwell"/>
              </a:rPr>
              <a:t>T</a:t>
            </a:r>
            <a:r>
              <a:rPr lang="en-US" sz="1800" dirty="0" smtClean="0"/>
              <a:t> </a:t>
            </a:r>
            <a:r>
              <a:rPr lang="en-US" sz="1800" dirty="0"/>
              <a:t>as </a:t>
            </a:r>
            <a:r>
              <a:rPr lang="en-US" sz="1800" dirty="0">
                <a:latin typeface="Rockwell"/>
                <a:cs typeface="Rockwell"/>
              </a:rPr>
              <a:t>F</a:t>
            </a:r>
            <a:r>
              <a:rPr lang="en-US" sz="1800" dirty="0"/>
              <a:t/>
            </a:r>
            <a:br>
              <a:rPr lang="en-US" sz="1800" dirty="0"/>
            </a:br>
            <a:r>
              <a:rPr lang="en-US" sz="1800" dirty="0"/>
              <a:t>(and that’s the true</a:t>
            </a:r>
            <a:br>
              <a:rPr lang="en-US" sz="1800" dirty="0"/>
            </a:br>
            <a:r>
              <a:rPr lang="en-US" sz="1800" dirty="0"/>
              <a:t>marginal!)</a:t>
            </a:r>
          </a:p>
        </p:txBody>
      </p:sp>
      <p:graphicFrame>
        <p:nvGraphicFramePr>
          <p:cNvPr id="86216" name="Group 200"/>
          <p:cNvGraphicFramePr>
            <a:graphicFrameLocks noGrp="1"/>
          </p:cNvGraphicFramePr>
          <p:nvPr/>
        </p:nvGraphicFramePr>
        <p:xfrm>
          <a:off x="371475" y="3895725"/>
          <a:ext cx="485775" cy="518160"/>
        </p:xfrm>
        <a:graphic>
          <a:graphicData uri="http://schemas.openxmlformats.org/drawingml/2006/table">
            <a:tbl>
              <a:tblPr/>
              <a:tblGrid>
                <a:gridCol w="266700"/>
                <a:gridCol w="219075"/>
              </a:tblGrid>
              <a:tr h="195263">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T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4</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F</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Candara" pitchFamily="34" charset="0"/>
                          <a:cs typeface="Arial" charset="0"/>
                        </a:rPr>
                        <a:t>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r>
            </a:tbl>
          </a:graphicData>
        </a:graphic>
      </p:graphicFrame>
      <p:grpSp>
        <p:nvGrpSpPr>
          <p:cNvPr id="86226" name="Group 210"/>
          <p:cNvGrpSpPr>
            <a:grpSpLocks/>
          </p:cNvGrpSpPr>
          <p:nvPr/>
        </p:nvGrpSpPr>
        <p:grpSpPr bwMode="auto">
          <a:xfrm>
            <a:off x="1147763" y="3935413"/>
            <a:ext cx="674687" cy="565150"/>
            <a:chOff x="3703" y="3294"/>
            <a:chExt cx="1469" cy="890"/>
          </a:xfrm>
        </p:grpSpPr>
        <p:sp>
          <p:nvSpPr>
            <p:cNvPr id="113764" name="Line 211"/>
            <p:cNvSpPr>
              <a:spLocks noChangeShapeType="1"/>
            </p:cNvSpPr>
            <p:nvPr/>
          </p:nvSpPr>
          <p:spPr bwMode="auto">
            <a:xfrm>
              <a:off x="3703" y="3306"/>
              <a:ext cx="1373" cy="878"/>
            </a:xfrm>
            <a:prstGeom prst="line">
              <a:avLst/>
            </a:prstGeom>
            <a:noFill/>
            <a:ln w="38100">
              <a:solidFill>
                <a:srgbClr val="FF0000"/>
              </a:solidFill>
              <a:round/>
              <a:headEnd/>
              <a:tailEnd/>
            </a:ln>
          </p:spPr>
          <p:txBody>
            <a:bodyPr/>
            <a:lstStyle/>
            <a:p>
              <a:endParaRPr lang="en-US"/>
            </a:p>
          </p:txBody>
        </p:sp>
        <p:sp>
          <p:nvSpPr>
            <p:cNvPr id="113765" name="Line 212"/>
            <p:cNvSpPr>
              <a:spLocks noChangeShapeType="1"/>
            </p:cNvSpPr>
            <p:nvPr/>
          </p:nvSpPr>
          <p:spPr bwMode="auto">
            <a:xfrm flipH="1">
              <a:off x="3799" y="3294"/>
              <a:ext cx="1373" cy="878"/>
            </a:xfrm>
            <a:prstGeom prst="line">
              <a:avLst/>
            </a:prstGeom>
            <a:noFill/>
            <a:ln w="38100">
              <a:solidFill>
                <a:srgbClr val="FF0000"/>
              </a:solidFill>
              <a:round/>
              <a:headEnd/>
              <a:tailEnd/>
            </a:ln>
          </p:spPr>
          <p:txBody>
            <a:bodyPr/>
            <a:lstStyle/>
            <a:p>
              <a:endParaRPr lang="en-US"/>
            </a:p>
          </p:txBody>
        </p:sp>
      </p:grpSp>
      <p:graphicFrame>
        <p:nvGraphicFramePr>
          <p:cNvPr id="86230" name="Group 214"/>
          <p:cNvGraphicFramePr>
            <a:graphicFrameLocks noGrp="1"/>
          </p:cNvGraphicFramePr>
          <p:nvPr/>
        </p:nvGraphicFramePr>
        <p:xfrm>
          <a:off x="381000" y="1295400"/>
          <a:ext cx="485775" cy="518160"/>
        </p:xfrm>
        <a:graphic>
          <a:graphicData uri="http://schemas.openxmlformats.org/drawingml/2006/table">
            <a:tbl>
              <a:tblPr/>
              <a:tblGrid>
                <a:gridCol w="266700"/>
                <a:gridCol w="219075"/>
              </a:tblGrid>
              <a:tr h="195263">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T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4</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F</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r>
            </a:tbl>
          </a:graphicData>
        </a:graphic>
      </p:graphicFrame>
      <p:grpSp>
        <p:nvGrpSpPr>
          <p:cNvPr id="86240" name="Group 224"/>
          <p:cNvGrpSpPr>
            <a:grpSpLocks/>
          </p:cNvGrpSpPr>
          <p:nvPr/>
        </p:nvGrpSpPr>
        <p:grpSpPr bwMode="auto">
          <a:xfrm>
            <a:off x="1157288" y="1335088"/>
            <a:ext cx="674687" cy="565150"/>
            <a:chOff x="3703" y="3294"/>
            <a:chExt cx="1469" cy="890"/>
          </a:xfrm>
        </p:grpSpPr>
        <p:sp>
          <p:nvSpPr>
            <p:cNvPr id="113762" name="Line 225"/>
            <p:cNvSpPr>
              <a:spLocks noChangeShapeType="1"/>
            </p:cNvSpPr>
            <p:nvPr/>
          </p:nvSpPr>
          <p:spPr bwMode="auto">
            <a:xfrm>
              <a:off x="3703" y="3306"/>
              <a:ext cx="1373" cy="878"/>
            </a:xfrm>
            <a:prstGeom prst="line">
              <a:avLst/>
            </a:prstGeom>
            <a:noFill/>
            <a:ln w="38100">
              <a:solidFill>
                <a:srgbClr val="FF0000"/>
              </a:solidFill>
              <a:round/>
              <a:headEnd/>
              <a:tailEnd/>
            </a:ln>
          </p:spPr>
          <p:txBody>
            <a:bodyPr/>
            <a:lstStyle/>
            <a:p>
              <a:endParaRPr lang="en-US"/>
            </a:p>
          </p:txBody>
        </p:sp>
        <p:sp>
          <p:nvSpPr>
            <p:cNvPr id="113763" name="Line 226"/>
            <p:cNvSpPr>
              <a:spLocks noChangeShapeType="1"/>
            </p:cNvSpPr>
            <p:nvPr/>
          </p:nvSpPr>
          <p:spPr bwMode="auto">
            <a:xfrm flipH="1">
              <a:off x="3799" y="3294"/>
              <a:ext cx="1373" cy="878"/>
            </a:xfrm>
            <a:prstGeom prst="line">
              <a:avLst/>
            </a:prstGeom>
            <a:noFill/>
            <a:ln w="38100">
              <a:solidFill>
                <a:srgbClr val="FF0000"/>
              </a:solidFill>
              <a:round/>
              <a:headEnd/>
              <a:tailEnd/>
            </a:ln>
          </p:spPr>
          <p:txBody>
            <a:bodyPr/>
            <a:lstStyle/>
            <a:p>
              <a:endParaRPr lang="en-US"/>
            </a:p>
          </p:txBody>
        </p:sp>
      </p:grpSp>
      <p:sp>
        <p:nvSpPr>
          <p:cNvPr id="113757" name="Oval 45"/>
          <p:cNvSpPr>
            <a:spLocks noChangeArrowheads="1"/>
          </p:cNvSpPr>
          <p:nvPr/>
        </p:nvSpPr>
        <p:spPr bwMode="auto">
          <a:xfrm rot="5400000">
            <a:off x="3352800" y="2743200"/>
            <a:ext cx="554038" cy="554038"/>
          </a:xfrm>
          <a:prstGeom prst="ellipse">
            <a:avLst/>
          </a:prstGeom>
          <a:solidFill>
            <a:srgbClr val="E7DEC9"/>
          </a:solidFill>
          <a:ln w="28575" algn="ctr">
            <a:noFill/>
            <a:round/>
            <a:headEnd/>
            <a:tailEnd/>
          </a:ln>
        </p:spPr>
        <p:txBody>
          <a:bodyPr rot="10800000" vert="eaVert" anchor="ctr"/>
          <a:lstStyle/>
          <a:p>
            <a:pPr algn="ctr"/>
            <a:endParaRPr lang="en-US" sz="1600" dirty="0">
              <a:latin typeface="Rockwell"/>
              <a:ea typeface="Rockwell"/>
              <a:cs typeface="Rockwell"/>
            </a:endParaRPr>
          </a:p>
        </p:txBody>
      </p:sp>
      <p:sp>
        <p:nvSpPr>
          <p:cNvPr id="113758" name="Oval 45"/>
          <p:cNvSpPr>
            <a:spLocks noChangeArrowheads="1"/>
          </p:cNvSpPr>
          <p:nvPr/>
        </p:nvSpPr>
        <p:spPr bwMode="auto">
          <a:xfrm rot="5400000">
            <a:off x="2271713" y="1295400"/>
            <a:ext cx="554038" cy="554037"/>
          </a:xfrm>
          <a:prstGeom prst="ellipse">
            <a:avLst/>
          </a:prstGeom>
          <a:solidFill>
            <a:srgbClr val="E7DEC9"/>
          </a:solidFill>
          <a:ln w="28575" algn="ctr">
            <a:noFill/>
            <a:round/>
            <a:headEnd/>
            <a:tailEnd/>
          </a:ln>
        </p:spPr>
        <p:txBody>
          <a:bodyPr rot="10800000" vert="eaVert" anchor="ctr"/>
          <a:lstStyle/>
          <a:p>
            <a:pPr algn="ctr"/>
            <a:endParaRPr lang="en-US" sz="1600" dirty="0">
              <a:latin typeface="Rockwell"/>
              <a:ea typeface="Rockwell"/>
              <a:cs typeface="Rockwell"/>
            </a:endParaRPr>
          </a:p>
        </p:txBody>
      </p:sp>
      <p:sp>
        <p:nvSpPr>
          <p:cNvPr id="113759" name="Oval 45"/>
          <p:cNvSpPr>
            <a:spLocks noChangeArrowheads="1"/>
          </p:cNvSpPr>
          <p:nvPr/>
        </p:nvSpPr>
        <p:spPr bwMode="auto">
          <a:xfrm rot="5400000">
            <a:off x="1209675" y="2743200"/>
            <a:ext cx="554038" cy="554038"/>
          </a:xfrm>
          <a:prstGeom prst="ellipse">
            <a:avLst/>
          </a:prstGeom>
          <a:solidFill>
            <a:srgbClr val="E7DEC9"/>
          </a:solidFill>
          <a:ln w="28575" algn="ctr">
            <a:noFill/>
            <a:round/>
            <a:headEnd/>
            <a:tailEnd/>
          </a:ln>
        </p:spPr>
        <p:txBody>
          <a:bodyPr rot="10800000" vert="eaVert" anchor="ctr"/>
          <a:lstStyle/>
          <a:p>
            <a:pPr algn="ctr"/>
            <a:endParaRPr lang="en-US" sz="1600" dirty="0">
              <a:latin typeface="Rockwell"/>
              <a:ea typeface="Rockwell"/>
              <a:cs typeface="Rockwell"/>
            </a:endParaRPr>
          </a:p>
        </p:txBody>
      </p:sp>
      <p:sp>
        <p:nvSpPr>
          <p:cNvPr id="24" name="TextBox 101"/>
          <p:cNvSpPr txBox="1"/>
          <p:nvPr/>
        </p:nvSpPr>
        <p:spPr>
          <a:xfrm>
            <a:off x="4864100" y="1250950"/>
            <a:ext cx="4279900" cy="2130425"/>
          </a:xfrm>
          <a:prstGeom prst="rect">
            <a:avLst/>
          </a:prstGeom>
          <a:solidFill>
            <a:schemeClr val="accent6">
              <a:lumMod val="40000"/>
              <a:lumOff val="60000"/>
            </a:schemeClr>
          </a:solidFill>
          <a:ln>
            <a:solidFill>
              <a:schemeClr val="accent6"/>
            </a:solidFill>
          </a:ln>
        </p:spPr>
        <p:txBody>
          <a:bodyPr anchor="ctr"/>
          <a:lstStyle/>
          <a:p>
            <a:pPr marL="285750" indent="-285750">
              <a:buFont typeface="Arial" charset="0"/>
              <a:buChar char="•"/>
              <a:defRPr/>
            </a:pPr>
            <a:r>
              <a:rPr lang="en-US" sz="1800" dirty="0">
                <a:solidFill>
                  <a:schemeClr val="tx2"/>
                </a:solidFill>
              </a:rPr>
              <a:t>Messages loop around and around …</a:t>
            </a:r>
          </a:p>
          <a:p>
            <a:pPr marL="285750" indent="-285750">
              <a:buFont typeface="Arial" charset="0"/>
              <a:buChar char="•"/>
              <a:defRPr/>
            </a:pPr>
            <a:r>
              <a:rPr lang="en-US" sz="1800" dirty="0">
                <a:solidFill>
                  <a:schemeClr val="tx2"/>
                </a:solidFill>
              </a:rPr>
              <a:t>2, 4, 8, 16, 32, ... More and more convinced that these variables are </a:t>
            </a:r>
            <a:r>
              <a:rPr lang="en-US" sz="1800" dirty="0">
                <a:solidFill>
                  <a:schemeClr val="tx2"/>
                </a:solidFill>
                <a:latin typeface="Rockwell"/>
                <a:cs typeface="Rockwell"/>
              </a:rPr>
              <a:t>T</a:t>
            </a:r>
            <a:r>
              <a:rPr lang="en-US" sz="1800" dirty="0">
                <a:solidFill>
                  <a:schemeClr val="tx2"/>
                </a:solidFill>
              </a:rPr>
              <a:t>! </a:t>
            </a:r>
          </a:p>
          <a:p>
            <a:pPr marL="285750" indent="-285750">
              <a:buFont typeface="Arial" charset="0"/>
              <a:buChar char="•"/>
              <a:defRPr/>
            </a:pPr>
            <a:r>
              <a:rPr lang="en-US" sz="1800" dirty="0">
                <a:solidFill>
                  <a:schemeClr val="tx2"/>
                </a:solidFill>
              </a:rPr>
              <a:t>So beliefs converge to marginal distribution (1, 0) rather than (2/3, 1/3).</a:t>
            </a:r>
          </a:p>
        </p:txBody>
      </p:sp>
      <p:sp>
        <p:nvSpPr>
          <p:cNvPr id="118919" name="Oval 227"/>
          <p:cNvSpPr>
            <a:spLocks noChangeArrowheads="1"/>
          </p:cNvSpPr>
          <p:nvPr/>
        </p:nvSpPr>
        <p:spPr bwMode="auto">
          <a:xfrm rot="1123931">
            <a:off x="2652713" y="4843463"/>
            <a:ext cx="1320800" cy="1365250"/>
          </a:xfrm>
          <a:prstGeom prst="ellipse">
            <a:avLst/>
          </a:prstGeom>
          <a:noFill/>
          <a:ln w="38100">
            <a:solidFill>
              <a:schemeClr val="accent1"/>
            </a:solidFill>
            <a:round/>
            <a:headEnd/>
            <a:tailEnd/>
          </a:ln>
        </p:spPr>
        <p:txBody>
          <a:bodyPr wrap="none" anchor="ctr"/>
          <a:lstStyle/>
          <a:p>
            <a:endParaRPr lang="en-US"/>
          </a:p>
        </p:txBody>
      </p:sp>
    </p:spTree>
    <p:extLst>
      <p:ext uri="{BB962C8B-B14F-4D97-AF65-F5344CB8AC3E}">
        <p14:creationId xmlns:p14="http://schemas.microsoft.com/office/powerpoint/2010/main" val="16924205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nodeType="withEffect">
                                  <p:stCondLst>
                                    <p:cond delay="0"/>
                                  </p:stCondLst>
                                  <p:childTnLst>
                                    <p:set>
                                      <p:cBhvr>
                                        <p:cTn id="6" dur="1" fill="hold">
                                          <p:stCondLst>
                                            <p:cond delay="0"/>
                                          </p:stCondLst>
                                        </p:cTn>
                                        <p:tgtEl>
                                          <p:spTgt spid="86159"/>
                                        </p:tgtEl>
                                        <p:attrNameLst>
                                          <p:attrName>style.visibility</p:attrName>
                                        </p:attrNameLst>
                                      </p:cBhvr>
                                      <p:to>
                                        <p:strVal val="visible"/>
                                      </p:to>
                                    </p:set>
                                    <p:animEffect transition="in" filter="wipe(down)">
                                      <p:cBhvr>
                                        <p:cTn id="7" dur="500"/>
                                        <p:tgtEl>
                                          <p:spTgt spid="86159"/>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86169"/>
                                        </p:tgtEl>
                                        <p:attrNameLst>
                                          <p:attrName>style.visibility</p:attrName>
                                        </p:attrNameLst>
                                      </p:cBhvr>
                                      <p:to>
                                        <p:strVal val="visible"/>
                                      </p:to>
                                    </p:set>
                                    <p:animEffect transition="in" filter="wipe(down)">
                                      <p:cBhvr>
                                        <p:cTn id="10" dur="500"/>
                                        <p:tgtEl>
                                          <p:spTgt spid="86169"/>
                                        </p:tgtEl>
                                      </p:cBhvr>
                                    </p:animEffect>
                                  </p:childTnLst>
                                </p:cTn>
                              </p:par>
                            </p:childTnLst>
                          </p:cTn>
                        </p:par>
                      </p:childTnLst>
                    </p:cTn>
                  </p:par>
                  <p:par>
                    <p:cTn id="11" fill="hold">
                      <p:stCondLst>
                        <p:cond delay="indefinite"/>
                      </p:stCondLst>
                      <p:childTnLst>
                        <p:par>
                          <p:cTn id="12" fill="hold">
                            <p:stCondLst>
                              <p:cond delay="0"/>
                            </p:stCondLst>
                            <p:childTnLst>
                              <p:par>
                                <p:cTn id="13" presetID="22" presetClass="entr" presetSubtype="4" fill="hold" nodeType="clickEffect">
                                  <p:stCondLst>
                                    <p:cond delay="0"/>
                                  </p:stCondLst>
                                  <p:childTnLst>
                                    <p:set>
                                      <p:cBhvr>
                                        <p:cTn id="14" dur="1" fill="hold">
                                          <p:stCondLst>
                                            <p:cond delay="0"/>
                                          </p:stCondLst>
                                        </p:cTn>
                                        <p:tgtEl>
                                          <p:spTgt spid="86205"/>
                                        </p:tgtEl>
                                        <p:attrNameLst>
                                          <p:attrName>style.visibility</p:attrName>
                                        </p:attrNameLst>
                                      </p:cBhvr>
                                      <p:to>
                                        <p:strVal val="visible"/>
                                      </p:to>
                                    </p:set>
                                    <p:animEffect transition="in" filter="wipe(down)">
                                      <p:cBhvr>
                                        <p:cTn id="15" dur="500"/>
                                        <p:tgtEl>
                                          <p:spTgt spid="86205"/>
                                        </p:tgtEl>
                                      </p:cBhvr>
                                    </p:animEffect>
                                  </p:childTnLst>
                                </p:cTn>
                              </p:par>
                              <p:par>
                                <p:cTn id="16" presetID="22" presetClass="entr" presetSubtype="4" fill="hold" grpId="0" nodeType="withEffect">
                                  <p:stCondLst>
                                    <p:cond delay="0"/>
                                  </p:stCondLst>
                                  <p:childTnLst>
                                    <p:set>
                                      <p:cBhvr>
                                        <p:cTn id="17" dur="1" fill="hold">
                                          <p:stCondLst>
                                            <p:cond delay="0"/>
                                          </p:stCondLst>
                                        </p:cTn>
                                        <p:tgtEl>
                                          <p:spTgt spid="86194"/>
                                        </p:tgtEl>
                                        <p:attrNameLst>
                                          <p:attrName>style.visibility</p:attrName>
                                        </p:attrNameLst>
                                      </p:cBhvr>
                                      <p:to>
                                        <p:strVal val="visible"/>
                                      </p:to>
                                    </p:set>
                                    <p:animEffect transition="in" filter="wipe(down)">
                                      <p:cBhvr>
                                        <p:cTn id="18" dur="500"/>
                                        <p:tgtEl>
                                          <p:spTgt spid="86194"/>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4" fill="hold" nodeType="clickEffect">
                                  <p:stCondLst>
                                    <p:cond delay="0"/>
                                  </p:stCondLst>
                                  <p:childTnLst>
                                    <p:set>
                                      <p:cBhvr>
                                        <p:cTn id="22" dur="1" fill="hold">
                                          <p:stCondLst>
                                            <p:cond delay="0"/>
                                          </p:stCondLst>
                                        </p:cTn>
                                        <p:tgtEl>
                                          <p:spTgt spid="86182"/>
                                        </p:tgtEl>
                                        <p:attrNameLst>
                                          <p:attrName>style.visibility</p:attrName>
                                        </p:attrNameLst>
                                      </p:cBhvr>
                                      <p:to>
                                        <p:strVal val="visible"/>
                                      </p:to>
                                    </p:set>
                                    <p:animEffect transition="in" filter="wipe(down)">
                                      <p:cBhvr>
                                        <p:cTn id="23" dur="500"/>
                                        <p:tgtEl>
                                          <p:spTgt spid="86182"/>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86192"/>
                                        </p:tgtEl>
                                        <p:attrNameLst>
                                          <p:attrName>style.visibility</p:attrName>
                                        </p:attrNameLst>
                                      </p:cBhvr>
                                      <p:to>
                                        <p:strVal val="visible"/>
                                      </p:to>
                                    </p:set>
                                    <p:animEffect transition="in" filter="wipe(down)">
                                      <p:cBhvr>
                                        <p:cTn id="26" dur="500"/>
                                        <p:tgtEl>
                                          <p:spTgt spid="86192"/>
                                        </p:tgtEl>
                                      </p:cBhvr>
                                    </p:animEffect>
                                  </p:childTnLst>
                                </p:cTn>
                              </p:par>
                            </p:childTnLst>
                          </p:cTn>
                        </p:par>
                      </p:childTnLst>
                    </p:cTn>
                  </p:par>
                  <p:par>
                    <p:cTn id="27" fill="hold">
                      <p:stCondLst>
                        <p:cond delay="indefinite"/>
                      </p:stCondLst>
                      <p:childTnLst>
                        <p:par>
                          <p:cTn id="28" fill="hold">
                            <p:stCondLst>
                              <p:cond delay="0"/>
                            </p:stCondLst>
                            <p:childTnLst>
                              <p:par>
                                <p:cTn id="29" presetID="22" presetClass="entr" presetSubtype="1" fill="hold" grpId="0" nodeType="clickEffect">
                                  <p:stCondLst>
                                    <p:cond delay="0"/>
                                  </p:stCondLst>
                                  <p:childTnLst>
                                    <p:set>
                                      <p:cBhvr>
                                        <p:cTn id="30" dur="1" fill="hold">
                                          <p:stCondLst>
                                            <p:cond delay="0"/>
                                          </p:stCondLst>
                                        </p:cTn>
                                        <p:tgtEl>
                                          <p:spTgt spid="86193"/>
                                        </p:tgtEl>
                                        <p:attrNameLst>
                                          <p:attrName>style.visibility</p:attrName>
                                        </p:attrNameLst>
                                      </p:cBhvr>
                                      <p:to>
                                        <p:strVal val="visible"/>
                                      </p:to>
                                    </p:set>
                                    <p:animEffect transition="in" filter="wipe(up)">
                                      <p:cBhvr>
                                        <p:cTn id="31" dur="500"/>
                                        <p:tgtEl>
                                          <p:spTgt spid="86193"/>
                                        </p:tgtEl>
                                      </p:cBhvr>
                                    </p:animEffect>
                                  </p:childTnLst>
                                </p:cTn>
                              </p:par>
                              <p:par>
                                <p:cTn id="32" presetID="22" presetClass="entr" presetSubtype="1" fill="hold" nodeType="withEffect">
                                  <p:stCondLst>
                                    <p:cond delay="0"/>
                                  </p:stCondLst>
                                  <p:childTnLst>
                                    <p:set>
                                      <p:cBhvr>
                                        <p:cTn id="33" dur="1" fill="hold">
                                          <p:stCondLst>
                                            <p:cond delay="0"/>
                                          </p:stCondLst>
                                        </p:cTn>
                                        <p:tgtEl>
                                          <p:spTgt spid="86229"/>
                                        </p:tgtEl>
                                        <p:attrNameLst>
                                          <p:attrName>style.visibility</p:attrName>
                                        </p:attrNameLst>
                                      </p:cBhvr>
                                      <p:to>
                                        <p:strVal val="visible"/>
                                      </p:to>
                                    </p:set>
                                    <p:animEffect transition="in" filter="wipe(up)">
                                      <p:cBhvr>
                                        <p:cTn id="34" dur="500"/>
                                        <p:tgtEl>
                                          <p:spTgt spid="86229"/>
                                        </p:tgtEl>
                                      </p:cBhvr>
                                    </p:animEffect>
                                  </p:childTnLst>
                                </p:cTn>
                              </p:par>
                            </p:childTnLst>
                          </p:cTn>
                        </p:par>
                      </p:childTnLst>
                    </p:cTn>
                  </p:par>
                  <p:par>
                    <p:cTn id="35" fill="hold">
                      <p:stCondLst>
                        <p:cond delay="indefinite"/>
                      </p:stCondLst>
                      <p:childTnLst>
                        <p:par>
                          <p:cTn id="36" fill="hold">
                            <p:stCondLst>
                              <p:cond delay="0"/>
                            </p:stCondLst>
                            <p:childTnLst>
                              <p:par>
                                <p:cTn id="37" presetID="22" presetClass="entr" presetSubtype="1" fill="hold" grpId="0" nodeType="clickEffect">
                                  <p:stCondLst>
                                    <p:cond delay="0"/>
                                  </p:stCondLst>
                                  <p:childTnLst>
                                    <p:set>
                                      <p:cBhvr>
                                        <p:cTn id="38" dur="1" fill="hold">
                                          <p:stCondLst>
                                            <p:cond delay="0"/>
                                          </p:stCondLst>
                                        </p:cTn>
                                        <p:tgtEl>
                                          <p:spTgt spid="86181"/>
                                        </p:tgtEl>
                                        <p:attrNameLst>
                                          <p:attrName>style.visibility</p:attrName>
                                        </p:attrNameLst>
                                      </p:cBhvr>
                                      <p:to>
                                        <p:strVal val="visible"/>
                                      </p:to>
                                    </p:set>
                                    <p:animEffect transition="in" filter="wipe(up)">
                                      <p:cBhvr>
                                        <p:cTn id="39" dur="500"/>
                                        <p:tgtEl>
                                          <p:spTgt spid="86181"/>
                                        </p:tgtEl>
                                      </p:cBhvr>
                                    </p:animEffect>
                                  </p:childTnLst>
                                </p:cTn>
                              </p:par>
                              <p:par>
                                <p:cTn id="40" presetID="22" presetClass="entr" presetSubtype="1" fill="hold" nodeType="withEffect">
                                  <p:stCondLst>
                                    <p:cond delay="0"/>
                                  </p:stCondLst>
                                  <p:childTnLst>
                                    <p:set>
                                      <p:cBhvr>
                                        <p:cTn id="41" dur="1" fill="hold">
                                          <p:stCondLst>
                                            <p:cond delay="0"/>
                                          </p:stCondLst>
                                        </p:cTn>
                                        <p:tgtEl>
                                          <p:spTgt spid="86171"/>
                                        </p:tgtEl>
                                        <p:attrNameLst>
                                          <p:attrName>style.visibility</p:attrName>
                                        </p:attrNameLst>
                                      </p:cBhvr>
                                      <p:to>
                                        <p:strVal val="visible"/>
                                      </p:to>
                                    </p:set>
                                    <p:animEffect transition="in" filter="wipe(up)">
                                      <p:cBhvr>
                                        <p:cTn id="42" dur="500"/>
                                        <p:tgtEl>
                                          <p:spTgt spid="86171"/>
                                        </p:tgtEl>
                                      </p:cBhvr>
                                    </p:animEffect>
                                  </p:childTnLst>
                                </p:cTn>
                              </p:par>
                            </p:childTnLst>
                          </p:cTn>
                        </p:par>
                      </p:childTnLst>
                    </p:cTn>
                  </p:par>
                  <p:par>
                    <p:cTn id="43" fill="hold">
                      <p:stCondLst>
                        <p:cond delay="indefinite"/>
                      </p:stCondLst>
                      <p:childTnLst>
                        <p:par>
                          <p:cTn id="44" fill="hold">
                            <p:stCondLst>
                              <p:cond delay="0"/>
                            </p:stCondLst>
                            <p:childTnLst>
                              <p:par>
                                <p:cTn id="45" presetID="22" presetClass="entr" presetSubtype="4" fill="hold" nodeType="clickEffect">
                                  <p:stCondLst>
                                    <p:cond delay="0"/>
                                  </p:stCondLst>
                                  <p:childTnLst>
                                    <p:set>
                                      <p:cBhvr>
                                        <p:cTn id="46" dur="1" fill="hold">
                                          <p:stCondLst>
                                            <p:cond delay="0"/>
                                          </p:stCondLst>
                                        </p:cTn>
                                        <p:tgtEl>
                                          <p:spTgt spid="86226"/>
                                        </p:tgtEl>
                                        <p:attrNameLst>
                                          <p:attrName>style.visibility</p:attrName>
                                        </p:attrNameLst>
                                      </p:cBhvr>
                                      <p:to>
                                        <p:strVal val="visible"/>
                                      </p:to>
                                    </p:set>
                                    <p:animEffect transition="in" filter="wipe(down)">
                                      <p:cBhvr>
                                        <p:cTn id="47" dur="500"/>
                                        <p:tgtEl>
                                          <p:spTgt spid="86226"/>
                                        </p:tgtEl>
                                      </p:cBhvr>
                                    </p:animEffect>
                                  </p:childTnLst>
                                </p:cTn>
                              </p:par>
                              <p:par>
                                <p:cTn id="48" presetID="22" presetClass="entr" presetSubtype="4" fill="hold" nodeType="withEffect">
                                  <p:stCondLst>
                                    <p:cond delay="0"/>
                                  </p:stCondLst>
                                  <p:childTnLst>
                                    <p:set>
                                      <p:cBhvr>
                                        <p:cTn id="49" dur="1" fill="hold">
                                          <p:stCondLst>
                                            <p:cond delay="0"/>
                                          </p:stCondLst>
                                        </p:cTn>
                                        <p:tgtEl>
                                          <p:spTgt spid="86216"/>
                                        </p:tgtEl>
                                        <p:attrNameLst>
                                          <p:attrName>style.visibility</p:attrName>
                                        </p:attrNameLst>
                                      </p:cBhvr>
                                      <p:to>
                                        <p:strVal val="visible"/>
                                      </p:to>
                                    </p:set>
                                    <p:animEffect transition="in" filter="wipe(down)">
                                      <p:cBhvr>
                                        <p:cTn id="50" dur="500"/>
                                        <p:tgtEl>
                                          <p:spTgt spid="86216"/>
                                        </p:tgtEl>
                                      </p:cBhvr>
                                    </p:animEffect>
                                  </p:childTnLst>
                                </p:cTn>
                              </p:par>
                            </p:childTnLst>
                          </p:cTn>
                        </p:par>
                      </p:childTnLst>
                    </p:cTn>
                  </p:par>
                  <p:par>
                    <p:cTn id="51" fill="hold">
                      <p:stCondLst>
                        <p:cond delay="indefinite"/>
                      </p:stCondLst>
                      <p:childTnLst>
                        <p:par>
                          <p:cTn id="52" fill="hold">
                            <p:stCondLst>
                              <p:cond delay="0"/>
                            </p:stCondLst>
                            <p:childTnLst>
                              <p:par>
                                <p:cTn id="53" presetID="22" presetClass="entr" presetSubtype="4" fill="hold" nodeType="clickEffect">
                                  <p:stCondLst>
                                    <p:cond delay="0"/>
                                  </p:stCondLst>
                                  <p:childTnLst>
                                    <p:set>
                                      <p:cBhvr>
                                        <p:cTn id="54" dur="1" fill="hold">
                                          <p:stCondLst>
                                            <p:cond delay="0"/>
                                          </p:stCondLst>
                                        </p:cTn>
                                        <p:tgtEl>
                                          <p:spTgt spid="86240"/>
                                        </p:tgtEl>
                                        <p:attrNameLst>
                                          <p:attrName>style.visibility</p:attrName>
                                        </p:attrNameLst>
                                      </p:cBhvr>
                                      <p:to>
                                        <p:strVal val="visible"/>
                                      </p:to>
                                    </p:set>
                                    <p:animEffect transition="in" filter="wipe(down)">
                                      <p:cBhvr>
                                        <p:cTn id="55" dur="500"/>
                                        <p:tgtEl>
                                          <p:spTgt spid="86240"/>
                                        </p:tgtEl>
                                      </p:cBhvr>
                                    </p:animEffect>
                                  </p:childTnLst>
                                </p:cTn>
                              </p:par>
                              <p:par>
                                <p:cTn id="56" presetID="22" presetClass="entr" presetSubtype="4" fill="hold" nodeType="withEffect">
                                  <p:stCondLst>
                                    <p:cond delay="0"/>
                                  </p:stCondLst>
                                  <p:childTnLst>
                                    <p:set>
                                      <p:cBhvr>
                                        <p:cTn id="57" dur="1" fill="hold">
                                          <p:stCondLst>
                                            <p:cond delay="0"/>
                                          </p:stCondLst>
                                        </p:cTn>
                                        <p:tgtEl>
                                          <p:spTgt spid="86230"/>
                                        </p:tgtEl>
                                        <p:attrNameLst>
                                          <p:attrName>style.visibility</p:attrName>
                                        </p:attrNameLst>
                                      </p:cBhvr>
                                      <p:to>
                                        <p:strVal val="visible"/>
                                      </p:to>
                                    </p:set>
                                    <p:animEffect transition="in" filter="wipe(down)">
                                      <p:cBhvr>
                                        <p:cTn id="58" dur="500"/>
                                        <p:tgtEl>
                                          <p:spTgt spid="86230"/>
                                        </p:tgtEl>
                                      </p:cBhvr>
                                    </p:animEffect>
                                  </p:childTnLst>
                                </p:cTn>
                              </p:par>
                            </p:childTnLst>
                          </p:cTn>
                        </p:par>
                      </p:childTnLst>
                    </p:cTn>
                  </p:par>
                  <p:par>
                    <p:cTn id="59" fill="hold">
                      <p:stCondLst>
                        <p:cond delay="indefinite"/>
                      </p:stCondLst>
                      <p:childTnLst>
                        <p:par>
                          <p:cTn id="60" fill="hold">
                            <p:stCondLst>
                              <p:cond delay="0"/>
                            </p:stCondLst>
                            <p:childTnLst>
                              <p:par>
                                <p:cTn id="61" presetID="2" presetClass="entr" presetSubtype="2" fill="hold" grpId="0" nodeType="clickEffect">
                                  <p:stCondLst>
                                    <p:cond delay="0"/>
                                  </p:stCondLst>
                                  <p:childTnLst>
                                    <p:set>
                                      <p:cBhvr>
                                        <p:cTn id="62" dur="1" fill="hold">
                                          <p:stCondLst>
                                            <p:cond delay="0"/>
                                          </p:stCondLst>
                                        </p:cTn>
                                        <p:tgtEl>
                                          <p:spTgt spid="24"/>
                                        </p:tgtEl>
                                        <p:attrNameLst>
                                          <p:attrName>style.visibility</p:attrName>
                                        </p:attrNameLst>
                                      </p:cBhvr>
                                      <p:to>
                                        <p:strVal val="visible"/>
                                      </p:to>
                                    </p:set>
                                    <p:anim calcmode="lin" valueType="num">
                                      <p:cBhvr additive="base">
                                        <p:cTn id="63" dur="500" fill="hold"/>
                                        <p:tgtEl>
                                          <p:spTgt spid="24"/>
                                        </p:tgtEl>
                                        <p:attrNameLst>
                                          <p:attrName>ppt_x</p:attrName>
                                        </p:attrNameLst>
                                      </p:cBhvr>
                                      <p:tavLst>
                                        <p:tav tm="0">
                                          <p:val>
                                            <p:strVal val="1+#ppt_w/2"/>
                                          </p:val>
                                        </p:tav>
                                        <p:tav tm="100000">
                                          <p:val>
                                            <p:strVal val="#ppt_x"/>
                                          </p:val>
                                        </p:tav>
                                      </p:tavLst>
                                    </p:anim>
                                    <p:anim calcmode="lin" valueType="num">
                                      <p:cBhvr additive="base">
                                        <p:cTn id="64" dur="500" fill="hold"/>
                                        <p:tgtEl>
                                          <p:spTgt spid="24"/>
                                        </p:tgtEl>
                                        <p:attrNameLst>
                                          <p:attrName>ppt_y</p:attrName>
                                        </p:attrNameLst>
                                      </p:cBhvr>
                                      <p:tavLst>
                                        <p:tav tm="0">
                                          <p:val>
                                            <p:strVal val="#ppt_y"/>
                                          </p:val>
                                        </p:tav>
                                        <p:tav tm="100000">
                                          <p:val>
                                            <p:strVal val="#ppt_y"/>
                                          </p:val>
                                        </p:tav>
                                      </p:tavLst>
                                    </p:anim>
                                  </p:childTnLst>
                                </p:cTn>
                              </p:par>
                            </p:childTnLst>
                          </p:cTn>
                        </p:par>
                      </p:childTnLst>
                    </p:cTn>
                  </p:par>
                  <p:par>
                    <p:cTn id="65" fill="hold">
                      <p:stCondLst>
                        <p:cond delay="indefinite"/>
                      </p:stCondLst>
                      <p:childTnLst>
                        <p:par>
                          <p:cTn id="66" fill="hold">
                            <p:stCondLst>
                              <p:cond delay="0"/>
                            </p:stCondLst>
                            <p:childTnLst>
                              <p:par>
                                <p:cTn id="67" presetID="2" presetClass="entr" presetSubtype="2" fill="hold" grpId="0" nodeType="clickEffect">
                                  <p:stCondLst>
                                    <p:cond delay="0"/>
                                  </p:stCondLst>
                                  <p:childTnLst>
                                    <p:set>
                                      <p:cBhvr>
                                        <p:cTn id="68" dur="1" fill="hold">
                                          <p:stCondLst>
                                            <p:cond delay="0"/>
                                          </p:stCondLst>
                                        </p:cTn>
                                        <p:tgtEl>
                                          <p:spTgt spid="118793"/>
                                        </p:tgtEl>
                                        <p:attrNameLst>
                                          <p:attrName>style.visibility</p:attrName>
                                        </p:attrNameLst>
                                      </p:cBhvr>
                                      <p:to>
                                        <p:strVal val="visible"/>
                                      </p:to>
                                    </p:set>
                                    <p:anim calcmode="lin" valueType="num">
                                      <p:cBhvr additive="base">
                                        <p:cTn id="69" dur="500" fill="hold"/>
                                        <p:tgtEl>
                                          <p:spTgt spid="118793"/>
                                        </p:tgtEl>
                                        <p:attrNameLst>
                                          <p:attrName>ppt_x</p:attrName>
                                        </p:attrNameLst>
                                      </p:cBhvr>
                                      <p:tavLst>
                                        <p:tav tm="0">
                                          <p:val>
                                            <p:strVal val="1+#ppt_w/2"/>
                                          </p:val>
                                        </p:tav>
                                        <p:tav tm="100000">
                                          <p:val>
                                            <p:strVal val="#ppt_x"/>
                                          </p:val>
                                        </p:tav>
                                      </p:tavLst>
                                    </p:anim>
                                    <p:anim calcmode="lin" valueType="num">
                                      <p:cBhvr additive="base">
                                        <p:cTn id="70" dur="500" fill="hold"/>
                                        <p:tgtEl>
                                          <p:spTgt spid="118793"/>
                                        </p:tgtEl>
                                        <p:attrNameLst>
                                          <p:attrName>ppt_y</p:attrName>
                                        </p:attrNameLst>
                                      </p:cBhvr>
                                      <p:tavLst>
                                        <p:tav tm="0">
                                          <p:val>
                                            <p:strVal val="#ppt_y"/>
                                          </p:val>
                                        </p:tav>
                                        <p:tav tm="100000">
                                          <p:val>
                                            <p:strVal val="#ppt_y"/>
                                          </p:val>
                                        </p:tav>
                                      </p:tavLst>
                                    </p:anim>
                                  </p:childTnLst>
                                </p:cTn>
                              </p:par>
                              <p:par>
                                <p:cTn id="71" presetID="2" presetClass="entr" presetSubtype="2" fill="hold" grpId="0" nodeType="withEffect">
                                  <p:stCondLst>
                                    <p:cond delay="0"/>
                                  </p:stCondLst>
                                  <p:childTnLst>
                                    <p:set>
                                      <p:cBhvr>
                                        <p:cTn id="72" dur="1" fill="hold">
                                          <p:stCondLst>
                                            <p:cond delay="0"/>
                                          </p:stCondLst>
                                        </p:cTn>
                                        <p:tgtEl>
                                          <p:spTgt spid="3">
                                            <p:bg/>
                                          </p:spTgt>
                                        </p:tgtEl>
                                        <p:attrNameLst>
                                          <p:attrName>style.visibility</p:attrName>
                                        </p:attrNameLst>
                                      </p:cBhvr>
                                      <p:to>
                                        <p:strVal val="visible"/>
                                      </p:to>
                                    </p:set>
                                    <p:anim calcmode="lin" valueType="num">
                                      <p:cBhvr additive="base">
                                        <p:cTn id="73" dur="500" fill="hold"/>
                                        <p:tgtEl>
                                          <p:spTgt spid="3">
                                            <p:bg/>
                                          </p:spTgt>
                                        </p:tgtEl>
                                        <p:attrNameLst>
                                          <p:attrName>ppt_x</p:attrName>
                                        </p:attrNameLst>
                                      </p:cBhvr>
                                      <p:tavLst>
                                        <p:tav tm="0">
                                          <p:val>
                                            <p:strVal val="1+#ppt_w/2"/>
                                          </p:val>
                                        </p:tav>
                                        <p:tav tm="100000">
                                          <p:val>
                                            <p:strVal val="#ppt_x"/>
                                          </p:val>
                                        </p:tav>
                                      </p:tavLst>
                                    </p:anim>
                                    <p:anim calcmode="lin" valueType="num">
                                      <p:cBhvr additive="base">
                                        <p:cTn id="74" dur="500" fill="hold"/>
                                        <p:tgtEl>
                                          <p:spTgt spid="3">
                                            <p:bg/>
                                          </p:spTgt>
                                        </p:tgtEl>
                                        <p:attrNameLst>
                                          <p:attrName>ppt_y</p:attrName>
                                        </p:attrNameLst>
                                      </p:cBhvr>
                                      <p:tavLst>
                                        <p:tav tm="0">
                                          <p:val>
                                            <p:strVal val="#ppt_y"/>
                                          </p:val>
                                        </p:tav>
                                        <p:tav tm="100000">
                                          <p:val>
                                            <p:strVal val="#ppt_y"/>
                                          </p:val>
                                        </p:tav>
                                      </p:tavLst>
                                    </p:anim>
                                  </p:childTnLst>
                                </p:cTn>
                              </p:par>
                              <p:par>
                                <p:cTn id="75" presetID="2" presetClass="entr" presetSubtype="2" fill="hold" grpId="0" nodeType="withEffect">
                                  <p:stCondLst>
                                    <p:cond delay="0"/>
                                  </p:stCondLst>
                                  <p:childTnLst>
                                    <p:set>
                                      <p:cBhvr>
                                        <p:cTn id="76" dur="1" fill="hold">
                                          <p:stCondLst>
                                            <p:cond delay="0"/>
                                          </p:stCondLst>
                                        </p:cTn>
                                        <p:tgtEl>
                                          <p:spTgt spid="3">
                                            <p:txEl>
                                              <p:pRg st="0" end="0"/>
                                            </p:txEl>
                                          </p:spTgt>
                                        </p:tgtEl>
                                        <p:attrNameLst>
                                          <p:attrName>style.visibility</p:attrName>
                                        </p:attrNameLst>
                                      </p:cBhvr>
                                      <p:to>
                                        <p:strVal val="visible"/>
                                      </p:to>
                                    </p:set>
                                    <p:anim calcmode="lin" valueType="num">
                                      <p:cBhvr additive="base">
                                        <p:cTn id="77" dur="500" fill="hold"/>
                                        <p:tgtEl>
                                          <p:spTgt spid="3">
                                            <p:txEl>
                                              <p:pRg st="0" end="0"/>
                                            </p:txEl>
                                          </p:spTgt>
                                        </p:tgtEl>
                                        <p:attrNameLst>
                                          <p:attrName>ppt_x</p:attrName>
                                        </p:attrNameLst>
                                      </p:cBhvr>
                                      <p:tavLst>
                                        <p:tav tm="0">
                                          <p:val>
                                            <p:strVal val="1+#ppt_w/2"/>
                                          </p:val>
                                        </p:tav>
                                        <p:tav tm="100000">
                                          <p:val>
                                            <p:strVal val="#ppt_x"/>
                                          </p:val>
                                        </p:tav>
                                      </p:tavLst>
                                    </p:anim>
                                    <p:anim calcmode="lin" valueType="num">
                                      <p:cBhvr additive="base">
                                        <p:cTn id="78" dur="500" fill="hold"/>
                                        <p:tgtEl>
                                          <p:spTgt spid="3">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3">
                                            <p:txEl>
                                              <p:pRg st="1" end="1"/>
                                            </p:txEl>
                                          </p:spTgt>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118919"/>
                                        </p:tgtEl>
                                        <p:attrNameLst>
                                          <p:attrName>style.visibility</p:attrName>
                                        </p:attrNameLst>
                                      </p:cBhvr>
                                      <p:to>
                                        <p:strVal val="visible"/>
                                      </p:to>
                                    </p:set>
                                  </p:childTnLst>
                                </p:cTn>
                              </p:par>
                            </p:childTnLst>
                          </p:cTn>
                        </p:par>
                      </p:childTnLst>
                    </p:cTn>
                  </p:par>
                  <p:par>
                    <p:cTn id="85" fill="hold">
                      <p:stCondLst>
                        <p:cond delay="indefinite"/>
                      </p:stCondLst>
                      <p:childTnLst>
                        <p:par>
                          <p:cTn id="86" fill="hold">
                            <p:stCondLst>
                              <p:cond delay="0"/>
                            </p:stCondLst>
                            <p:childTnLst>
                              <p:par>
                                <p:cTn id="87" presetID="1" presetClass="entr" presetSubtype="0" fill="hold" grpId="0" nodeType="clickEffect">
                                  <p:stCondLst>
                                    <p:cond delay="0"/>
                                  </p:stCondLst>
                                  <p:childTnLst>
                                    <p:set>
                                      <p:cBhvr>
                                        <p:cTn id="88"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89" fill="hold">
                      <p:stCondLst>
                        <p:cond delay="indefinite"/>
                      </p:stCondLst>
                      <p:childTnLst>
                        <p:par>
                          <p:cTn id="90" fill="hold">
                            <p:stCondLst>
                              <p:cond delay="0"/>
                            </p:stCondLst>
                            <p:childTnLst>
                              <p:par>
                                <p:cTn id="91" presetID="1" presetClass="entr" presetSubtype="0" fill="hold" grpId="0" nodeType="clickEffect">
                                  <p:stCondLst>
                                    <p:cond delay="0"/>
                                  </p:stCondLst>
                                  <p:childTnLst>
                                    <p:set>
                                      <p:cBhvr>
                                        <p:cTn id="92"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93" fill="hold">
                      <p:stCondLst>
                        <p:cond delay="indefinite"/>
                      </p:stCondLst>
                      <p:childTnLst>
                        <p:par>
                          <p:cTn id="94" fill="hold">
                            <p:stCondLst>
                              <p:cond delay="0"/>
                            </p:stCondLst>
                            <p:childTnLst>
                              <p:par>
                                <p:cTn id="95" presetID="2" presetClass="entr" presetSubtype="4" fill="hold" grpId="0" nodeType="clickEffect">
                                  <p:stCondLst>
                                    <p:cond delay="0"/>
                                  </p:stCondLst>
                                  <p:childTnLst>
                                    <p:set>
                                      <p:cBhvr>
                                        <p:cTn id="96" dur="1" fill="hold">
                                          <p:stCondLst>
                                            <p:cond delay="0"/>
                                          </p:stCondLst>
                                        </p:cTn>
                                        <p:tgtEl>
                                          <p:spTgt spid="102">
                                            <p:bg/>
                                          </p:spTgt>
                                        </p:tgtEl>
                                        <p:attrNameLst>
                                          <p:attrName>style.visibility</p:attrName>
                                        </p:attrNameLst>
                                      </p:cBhvr>
                                      <p:to>
                                        <p:strVal val="visible"/>
                                      </p:to>
                                    </p:set>
                                    <p:anim calcmode="lin" valueType="num">
                                      <p:cBhvr additive="base">
                                        <p:cTn id="97" dur="500" fill="hold"/>
                                        <p:tgtEl>
                                          <p:spTgt spid="102">
                                            <p:bg/>
                                          </p:spTgt>
                                        </p:tgtEl>
                                        <p:attrNameLst>
                                          <p:attrName>ppt_x</p:attrName>
                                        </p:attrNameLst>
                                      </p:cBhvr>
                                      <p:tavLst>
                                        <p:tav tm="0">
                                          <p:val>
                                            <p:strVal val="#ppt_x"/>
                                          </p:val>
                                        </p:tav>
                                        <p:tav tm="100000">
                                          <p:val>
                                            <p:strVal val="#ppt_x"/>
                                          </p:val>
                                        </p:tav>
                                      </p:tavLst>
                                    </p:anim>
                                    <p:anim calcmode="lin" valueType="num">
                                      <p:cBhvr additive="base">
                                        <p:cTn id="98" dur="500" fill="hold"/>
                                        <p:tgtEl>
                                          <p:spTgt spid="102">
                                            <p:bg/>
                                          </p:spTgt>
                                        </p:tgtEl>
                                        <p:attrNameLst>
                                          <p:attrName>ppt_y</p:attrName>
                                        </p:attrNameLst>
                                      </p:cBhvr>
                                      <p:tavLst>
                                        <p:tav tm="0">
                                          <p:val>
                                            <p:strVal val="1+#ppt_h/2"/>
                                          </p:val>
                                        </p:tav>
                                        <p:tav tm="100000">
                                          <p:val>
                                            <p:strVal val="#ppt_y"/>
                                          </p:val>
                                        </p:tav>
                                      </p:tavLst>
                                    </p:anim>
                                  </p:childTnLst>
                                </p:cTn>
                              </p:par>
                              <p:par>
                                <p:cTn id="99" presetID="2" presetClass="entr" presetSubtype="4" fill="hold" grpId="0" nodeType="withEffect">
                                  <p:stCondLst>
                                    <p:cond delay="0"/>
                                  </p:stCondLst>
                                  <p:childTnLst>
                                    <p:set>
                                      <p:cBhvr>
                                        <p:cTn id="100" dur="1" fill="hold">
                                          <p:stCondLst>
                                            <p:cond delay="0"/>
                                          </p:stCondLst>
                                        </p:cTn>
                                        <p:tgtEl>
                                          <p:spTgt spid="102">
                                            <p:txEl>
                                              <p:pRg st="0" end="0"/>
                                            </p:txEl>
                                          </p:spTgt>
                                        </p:tgtEl>
                                        <p:attrNameLst>
                                          <p:attrName>style.visibility</p:attrName>
                                        </p:attrNameLst>
                                      </p:cBhvr>
                                      <p:to>
                                        <p:strVal val="visible"/>
                                      </p:to>
                                    </p:set>
                                    <p:anim calcmode="lin" valueType="num">
                                      <p:cBhvr additive="base">
                                        <p:cTn id="101" dur="500" fill="hold"/>
                                        <p:tgtEl>
                                          <p:spTgt spid="102">
                                            <p:txEl>
                                              <p:pRg st="0" end="0"/>
                                            </p:txEl>
                                          </p:spTgt>
                                        </p:tgtEl>
                                        <p:attrNameLst>
                                          <p:attrName>ppt_x</p:attrName>
                                        </p:attrNameLst>
                                      </p:cBhvr>
                                      <p:tavLst>
                                        <p:tav tm="0">
                                          <p:val>
                                            <p:strVal val="#ppt_x"/>
                                          </p:val>
                                        </p:tav>
                                        <p:tav tm="100000">
                                          <p:val>
                                            <p:strVal val="#ppt_x"/>
                                          </p:val>
                                        </p:tav>
                                      </p:tavLst>
                                    </p:anim>
                                    <p:anim calcmode="lin" valueType="num">
                                      <p:cBhvr additive="base">
                                        <p:cTn id="102" dur="500" fill="hold"/>
                                        <p:tgtEl>
                                          <p:spTgt spid="102">
                                            <p:txEl>
                                              <p:pRg st="0" end="0"/>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 grpId="0" build="p" bldLvl="2" animBg="1"/>
      <p:bldP spid="3" grpId="0" build="p" bldLvl="2" animBg="1"/>
      <p:bldP spid="118793" grpId="0" animBg="1"/>
      <p:bldP spid="86169" grpId="0" animBg="1"/>
      <p:bldP spid="86181" grpId="0" animBg="1"/>
      <p:bldP spid="86192" grpId="0" animBg="1"/>
      <p:bldP spid="86193" grpId="0" animBg="1"/>
      <p:bldP spid="86194" grpId="0" animBg="1"/>
      <p:bldP spid="24" grpId="0" animBg="1"/>
      <p:bldP spid="118919"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AutoShape 2"/>
          <p:cNvSpPr>
            <a:spLocks noChangeArrowheads="1"/>
          </p:cNvSpPr>
          <p:nvPr/>
        </p:nvSpPr>
        <p:spPr bwMode="auto">
          <a:xfrm>
            <a:off x="2498782" y="3286270"/>
            <a:ext cx="1295400" cy="869888"/>
          </a:xfrm>
          <a:prstGeom prst="cloudCallout">
            <a:avLst>
              <a:gd name="adj1" fmla="val -33088"/>
              <a:gd name="adj2" fmla="val 77083"/>
            </a:avLst>
          </a:prstGeom>
          <a:solidFill>
            <a:srgbClr val="FED46C"/>
          </a:solidFill>
          <a:ln w="9525">
            <a:solidFill>
              <a:schemeClr val="tx1"/>
            </a:solidFill>
            <a:round/>
            <a:headEnd/>
            <a:tailEnd/>
          </a:ln>
        </p:spPr>
        <p:txBody>
          <a:bodyPr/>
          <a:lstStyle/>
          <a:p>
            <a:pPr algn="ctr"/>
            <a:endParaRPr lang="en-US" sz="2000">
              <a:latin typeface="Comic Sans MS" pitchFamily="66" charset="0"/>
            </a:endParaRPr>
          </a:p>
        </p:txBody>
      </p:sp>
      <p:grpSp>
        <p:nvGrpSpPr>
          <p:cNvPr id="115713" name="Group 2"/>
          <p:cNvGrpSpPr>
            <a:grpSpLocks/>
          </p:cNvGrpSpPr>
          <p:nvPr/>
        </p:nvGrpSpPr>
        <p:grpSpPr bwMode="auto">
          <a:xfrm rot="-6616463">
            <a:off x="2999581" y="4542632"/>
            <a:ext cx="1597025" cy="1198562"/>
            <a:chOff x="744" y="1955"/>
            <a:chExt cx="1006" cy="755"/>
          </a:xfrm>
        </p:grpSpPr>
        <p:grpSp>
          <p:nvGrpSpPr>
            <p:cNvPr id="115813" name="Group 48"/>
            <p:cNvGrpSpPr>
              <a:grpSpLocks/>
            </p:cNvGrpSpPr>
            <p:nvPr/>
          </p:nvGrpSpPr>
          <p:grpSpPr bwMode="auto">
            <a:xfrm rot="3035498">
              <a:off x="1089" y="1792"/>
              <a:ext cx="497" cy="824"/>
              <a:chOff x="2090711" y="1508409"/>
              <a:chExt cx="620026" cy="1027230"/>
            </a:xfrm>
          </p:grpSpPr>
          <p:grpSp>
            <p:nvGrpSpPr>
              <p:cNvPr id="115815" name="Group 49"/>
              <p:cNvGrpSpPr>
                <a:grpSpLocks/>
              </p:cNvGrpSpPr>
              <p:nvPr/>
            </p:nvGrpSpPr>
            <p:grpSpPr bwMode="auto">
              <a:xfrm>
                <a:off x="2235830" y="1508409"/>
                <a:ext cx="313087" cy="1027230"/>
                <a:chOff x="3226511" y="3995404"/>
                <a:chExt cx="313087" cy="1027230"/>
              </a:xfrm>
            </p:grpSpPr>
            <p:sp>
              <p:nvSpPr>
                <p:cNvPr id="4" name="Rectangle 51"/>
                <p:cNvSpPr>
                  <a:spLocks noChangeArrowheads="1"/>
                </p:cNvSpPr>
                <p:nvPr/>
              </p:nvSpPr>
              <p:spPr bwMode="auto">
                <a:xfrm>
                  <a:off x="3270896" y="4378686"/>
                  <a:ext cx="207091" cy="209435"/>
                </a:xfrm>
                <a:prstGeom prst="rect">
                  <a:avLst/>
                </a:prstGeom>
                <a:solidFill>
                  <a:schemeClr val="bg2"/>
                </a:solidFill>
                <a:ln w="28575" algn="ctr">
                  <a:solidFill>
                    <a:srgbClr val="964305"/>
                  </a:solidFill>
                  <a:miter lim="800000"/>
                  <a:headEnd/>
                  <a:tailEnd/>
                </a:ln>
              </p:spPr>
              <p:txBody>
                <a:bodyPr vert="eaVert" anchor="ctr"/>
                <a:lstStyle/>
                <a:p>
                  <a:pPr algn="ctr" fontAlgn="auto">
                    <a:spcBef>
                      <a:spcPts val="0"/>
                    </a:spcBef>
                    <a:spcAft>
                      <a:spcPts val="0"/>
                    </a:spcAft>
                    <a:defRPr/>
                  </a:pPr>
                  <a:endParaRPr lang="en-US" sz="1800">
                    <a:solidFill>
                      <a:schemeClr val="lt1"/>
                    </a:solidFill>
                    <a:latin typeface="+mn-lt"/>
                    <a:cs typeface="+mn-cs"/>
                  </a:endParaRPr>
                </a:p>
              </p:txBody>
            </p:sp>
            <p:cxnSp>
              <p:nvCxnSpPr>
                <p:cNvPr id="5" name="Straight Connector 52"/>
                <p:cNvCxnSpPr>
                  <a:endCxn id="52" idx="0"/>
                </p:cNvCxnSpPr>
                <p:nvPr/>
              </p:nvCxnSpPr>
              <p:spPr>
                <a:xfrm rot="18564502" flipH="1">
                  <a:off x="3202880" y="4013928"/>
                  <a:ext cx="336592" cy="285687"/>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6" name="Straight Connector 53"/>
                <p:cNvCxnSpPr/>
                <p:nvPr/>
              </p:nvCxnSpPr>
              <p:spPr>
                <a:xfrm rot="18564502" flipH="1">
                  <a:off x="3190768" y="4673037"/>
                  <a:ext cx="371498" cy="314380"/>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10" name="Straight Connector 50"/>
              <p:cNvCxnSpPr/>
              <p:nvPr/>
            </p:nvCxnSpPr>
            <p:spPr>
              <a:xfrm>
                <a:off x="2094529" y="1946718"/>
                <a:ext cx="620026"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sp>
          <p:nvSpPr>
            <p:cNvPr id="11" name="Oval 45" descr="Wide upward diagonal"/>
            <p:cNvSpPr>
              <a:spLocks noChangeArrowheads="1"/>
            </p:cNvSpPr>
            <p:nvPr/>
          </p:nvSpPr>
          <p:spPr bwMode="auto">
            <a:xfrm>
              <a:off x="747" y="2361"/>
              <a:ext cx="349" cy="349"/>
            </a:xfrm>
            <a:prstGeom prst="ellipse">
              <a:avLst/>
            </a:prstGeom>
            <a:pattFill prst="wdUpDiag">
              <a:fgClr>
                <a:srgbClr val="B5AB97"/>
              </a:fgClr>
              <a:bgClr>
                <a:srgbClr val="E7DEC9"/>
              </a:bgClr>
            </a:pattFill>
            <a:ln w="28575" algn="ctr">
              <a:noFill/>
              <a:round/>
              <a:headEnd/>
              <a:tailEnd/>
            </a:ln>
          </p:spPr>
          <p:txBody>
            <a:bodyPr vert="eaVert" anchor="ctr"/>
            <a:lstStyle/>
            <a:p>
              <a:pPr algn="ctr" fontAlgn="auto">
                <a:spcBef>
                  <a:spcPts val="0"/>
                </a:spcBef>
                <a:spcAft>
                  <a:spcPts val="0"/>
                </a:spcAft>
                <a:defRPr/>
              </a:pPr>
              <a:endParaRPr lang="en-US" sz="1800">
                <a:solidFill>
                  <a:schemeClr val="lt1"/>
                </a:solidFill>
                <a:latin typeface="+mn-lt"/>
                <a:cs typeface="+mn-cs"/>
              </a:endParaRPr>
            </a:p>
          </p:txBody>
        </p:sp>
      </p:grpSp>
      <p:grpSp>
        <p:nvGrpSpPr>
          <p:cNvPr id="115714" name="Group 48"/>
          <p:cNvGrpSpPr>
            <a:grpSpLocks/>
          </p:cNvGrpSpPr>
          <p:nvPr/>
        </p:nvGrpSpPr>
        <p:grpSpPr bwMode="auto">
          <a:xfrm rot="3035498">
            <a:off x="1386681" y="4606132"/>
            <a:ext cx="788987" cy="1308100"/>
            <a:chOff x="2090711" y="1508409"/>
            <a:chExt cx="620026" cy="1027230"/>
          </a:xfrm>
        </p:grpSpPr>
        <p:grpSp>
          <p:nvGrpSpPr>
            <p:cNvPr id="115808" name="Group 49"/>
            <p:cNvGrpSpPr>
              <a:grpSpLocks/>
            </p:cNvGrpSpPr>
            <p:nvPr/>
          </p:nvGrpSpPr>
          <p:grpSpPr bwMode="auto">
            <a:xfrm>
              <a:off x="2235830" y="1508409"/>
              <a:ext cx="313087" cy="1027230"/>
              <a:chOff x="3226511" y="3995404"/>
              <a:chExt cx="313087" cy="1027230"/>
            </a:xfrm>
          </p:grpSpPr>
          <p:sp>
            <p:nvSpPr>
              <p:cNvPr id="12" name="Rectangle 51"/>
              <p:cNvSpPr>
                <a:spLocks noChangeArrowheads="1"/>
              </p:cNvSpPr>
              <p:nvPr/>
            </p:nvSpPr>
            <p:spPr bwMode="auto">
              <a:xfrm>
                <a:off x="3266171" y="4386494"/>
                <a:ext cx="207091" cy="209435"/>
              </a:xfrm>
              <a:prstGeom prst="rect">
                <a:avLst/>
              </a:prstGeom>
              <a:solidFill>
                <a:schemeClr val="bg2"/>
              </a:solidFill>
              <a:ln w="28575" algn="ctr">
                <a:solidFill>
                  <a:srgbClr val="964305"/>
                </a:solidFill>
                <a:miter lim="800000"/>
                <a:headEnd/>
                <a:tailEnd/>
              </a:ln>
            </p:spPr>
            <p:txBody>
              <a:bodyPr rot="10800000" vert="eaVert" anchor="ctr"/>
              <a:lstStyle/>
              <a:p>
                <a:pPr algn="ctr" fontAlgn="auto">
                  <a:spcBef>
                    <a:spcPts val="0"/>
                  </a:spcBef>
                  <a:spcAft>
                    <a:spcPts val="0"/>
                  </a:spcAft>
                  <a:defRPr/>
                </a:pPr>
                <a:endParaRPr lang="en-US" sz="1800">
                  <a:solidFill>
                    <a:schemeClr val="lt1"/>
                  </a:solidFill>
                  <a:latin typeface="+mn-lt"/>
                  <a:cs typeface="+mn-cs"/>
                </a:endParaRPr>
              </a:p>
            </p:txBody>
          </p:sp>
          <p:cxnSp>
            <p:nvCxnSpPr>
              <p:cNvPr id="13" name="Straight Connector 52"/>
              <p:cNvCxnSpPr>
                <a:endCxn id="52" idx="0"/>
              </p:cNvCxnSpPr>
              <p:nvPr/>
            </p:nvCxnSpPr>
            <p:spPr>
              <a:xfrm rot="18564502" flipH="1">
                <a:off x="3196129" y="4022317"/>
                <a:ext cx="336592" cy="286934"/>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53"/>
              <p:cNvCxnSpPr/>
              <p:nvPr/>
            </p:nvCxnSpPr>
            <p:spPr>
              <a:xfrm rot="18564502" flipH="1">
                <a:off x="3184782" y="4682211"/>
                <a:ext cx="371498" cy="313132"/>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15" name="Straight Connector 50"/>
            <p:cNvCxnSpPr/>
            <p:nvPr/>
          </p:nvCxnSpPr>
          <p:spPr>
            <a:xfrm>
              <a:off x="2090238" y="1953869"/>
              <a:ext cx="620027"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grpSp>
        <p:nvGrpSpPr>
          <p:cNvPr id="115715" name="Group 48"/>
          <p:cNvGrpSpPr>
            <a:grpSpLocks/>
          </p:cNvGrpSpPr>
          <p:nvPr/>
        </p:nvGrpSpPr>
        <p:grpSpPr bwMode="auto">
          <a:xfrm rot="1555332">
            <a:off x="1847850" y="4964113"/>
            <a:ext cx="788988" cy="1308100"/>
            <a:chOff x="2090711" y="1508409"/>
            <a:chExt cx="620026" cy="1027230"/>
          </a:xfrm>
        </p:grpSpPr>
        <p:grpSp>
          <p:nvGrpSpPr>
            <p:cNvPr id="115803" name="Group 49"/>
            <p:cNvGrpSpPr>
              <a:grpSpLocks/>
            </p:cNvGrpSpPr>
            <p:nvPr/>
          </p:nvGrpSpPr>
          <p:grpSpPr bwMode="auto">
            <a:xfrm>
              <a:off x="2235830" y="1508409"/>
              <a:ext cx="313087" cy="1027230"/>
              <a:chOff x="3226511" y="3995404"/>
              <a:chExt cx="313087" cy="1027230"/>
            </a:xfrm>
          </p:grpSpPr>
          <p:sp>
            <p:nvSpPr>
              <p:cNvPr id="16" name="Rectangle 51"/>
              <p:cNvSpPr/>
              <p:nvPr/>
            </p:nvSpPr>
            <p:spPr>
              <a:xfrm>
                <a:off x="3263566" y="4381448"/>
                <a:ext cx="207091" cy="209435"/>
              </a:xfrm>
              <a:prstGeom prst="rect">
                <a:avLst/>
              </a:prstGeom>
              <a:solidFill>
                <a:schemeClr val="bg2"/>
              </a:solidFill>
              <a:ln w="2857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17" name="Straight Connector 52"/>
              <p:cNvCxnSpPr>
                <a:endCxn id="52" idx="0"/>
              </p:cNvCxnSpPr>
              <p:nvPr/>
            </p:nvCxnSpPr>
            <p:spPr>
              <a:xfrm rot="18564502" flipH="1">
                <a:off x="3196626" y="4016575"/>
                <a:ext cx="336592" cy="285685"/>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53"/>
              <p:cNvCxnSpPr/>
              <p:nvPr/>
            </p:nvCxnSpPr>
            <p:spPr>
              <a:xfrm rot="18564502" flipH="1">
                <a:off x="3185577" y="4674770"/>
                <a:ext cx="371498" cy="313131"/>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19" name="Straight Connector 50"/>
            <p:cNvCxnSpPr/>
            <p:nvPr/>
          </p:nvCxnSpPr>
          <p:spPr>
            <a:xfrm>
              <a:off x="2090371" y="1952884"/>
              <a:ext cx="620026"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grpSp>
        <p:nvGrpSpPr>
          <p:cNvPr id="115716" name="Group 48"/>
          <p:cNvGrpSpPr>
            <a:grpSpLocks/>
          </p:cNvGrpSpPr>
          <p:nvPr/>
        </p:nvGrpSpPr>
        <p:grpSpPr bwMode="auto">
          <a:xfrm rot="-862047">
            <a:off x="2563813" y="4992688"/>
            <a:ext cx="788987" cy="1308100"/>
            <a:chOff x="2090711" y="1508409"/>
            <a:chExt cx="620026" cy="1027230"/>
          </a:xfrm>
        </p:grpSpPr>
        <p:grpSp>
          <p:nvGrpSpPr>
            <p:cNvPr id="115798" name="Group 49"/>
            <p:cNvGrpSpPr>
              <a:grpSpLocks/>
            </p:cNvGrpSpPr>
            <p:nvPr/>
          </p:nvGrpSpPr>
          <p:grpSpPr bwMode="auto">
            <a:xfrm>
              <a:off x="2235830" y="1508409"/>
              <a:ext cx="313087" cy="1027230"/>
              <a:chOff x="3226511" y="3995404"/>
              <a:chExt cx="313087" cy="1027230"/>
            </a:xfrm>
          </p:grpSpPr>
          <p:sp>
            <p:nvSpPr>
              <p:cNvPr id="52" name="Rectangle 51"/>
              <p:cNvSpPr/>
              <p:nvPr/>
            </p:nvSpPr>
            <p:spPr>
              <a:xfrm>
                <a:off x="3268937" y="4380154"/>
                <a:ext cx="207091" cy="209435"/>
              </a:xfrm>
              <a:prstGeom prst="rect">
                <a:avLst/>
              </a:prstGeom>
              <a:solidFill>
                <a:schemeClr val="bg2"/>
              </a:solidFill>
              <a:ln w="2857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53" name="Straight Connector 52"/>
              <p:cNvCxnSpPr>
                <a:endCxn id="52" idx="0"/>
              </p:cNvCxnSpPr>
              <p:nvPr/>
            </p:nvCxnSpPr>
            <p:spPr>
              <a:xfrm rot="18564502" flipH="1">
                <a:off x="3200621" y="4016821"/>
                <a:ext cx="336592" cy="285687"/>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p:cNvCxnSpPr>
                <a:stCxn id="52" idx="2"/>
              </p:cNvCxnSpPr>
              <p:nvPr/>
            </p:nvCxnSpPr>
            <p:spPr>
              <a:xfrm rot="18564502" flipH="1">
                <a:off x="3188661" y="4674972"/>
                <a:ext cx="371498" cy="313132"/>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51" name="Straight Connector 50"/>
            <p:cNvCxnSpPr/>
            <p:nvPr/>
          </p:nvCxnSpPr>
          <p:spPr>
            <a:xfrm>
              <a:off x="2089918" y="1949756"/>
              <a:ext cx="620027"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sp>
        <p:nvSpPr>
          <p:cNvPr id="46" name="Oval 45" descr="Wide upward diagonal"/>
          <p:cNvSpPr>
            <a:spLocks noChangeArrowheads="1"/>
          </p:cNvSpPr>
          <p:nvPr/>
        </p:nvSpPr>
        <p:spPr bwMode="auto">
          <a:xfrm>
            <a:off x="854075" y="5510213"/>
            <a:ext cx="554038" cy="554037"/>
          </a:xfrm>
          <a:prstGeom prst="ellipse">
            <a:avLst/>
          </a:prstGeom>
          <a:pattFill prst="wdUpDiag">
            <a:fgClr>
              <a:srgbClr val="B5AB97"/>
            </a:fgClr>
            <a:bgClr>
              <a:srgbClr val="E7DEC9"/>
            </a:bgClr>
          </a:pattFill>
          <a:ln w="28575" algn="ctr">
            <a:noFill/>
            <a:round/>
            <a:headEnd/>
            <a:tailEnd/>
          </a:ln>
          <a:effectLst/>
        </p:spPr>
        <p:txBody>
          <a:bodyPr anchor="ctr"/>
          <a:lstStyle/>
          <a:p>
            <a:pPr algn="ctr" fontAlgn="auto">
              <a:spcBef>
                <a:spcPts val="0"/>
              </a:spcBef>
              <a:spcAft>
                <a:spcPts val="0"/>
              </a:spcAft>
              <a:defRPr/>
            </a:pPr>
            <a:endParaRPr lang="en-US" sz="1800">
              <a:solidFill>
                <a:schemeClr val="lt1"/>
              </a:solidFill>
              <a:latin typeface="+mn-lt"/>
              <a:cs typeface="+mn-cs"/>
            </a:endParaRPr>
          </a:p>
        </p:txBody>
      </p:sp>
      <p:sp>
        <p:nvSpPr>
          <p:cNvPr id="20" name="Oval 45" descr="Wide upward diagonal"/>
          <p:cNvSpPr>
            <a:spLocks noChangeArrowheads="1"/>
          </p:cNvSpPr>
          <p:nvPr/>
        </p:nvSpPr>
        <p:spPr bwMode="auto">
          <a:xfrm rot="-1480166">
            <a:off x="1597025" y="6097588"/>
            <a:ext cx="554038" cy="554037"/>
          </a:xfrm>
          <a:prstGeom prst="ellipse">
            <a:avLst/>
          </a:prstGeom>
          <a:pattFill prst="wdUpDiag">
            <a:fgClr>
              <a:srgbClr val="B5AB97"/>
            </a:fgClr>
            <a:bgClr>
              <a:srgbClr val="E7DEC9"/>
            </a:bgClr>
          </a:pattFill>
          <a:ln w="28575" algn="ctr">
            <a:noFill/>
            <a:round/>
            <a:headEnd/>
            <a:tailEnd/>
          </a:ln>
          <a:effectLst/>
        </p:spPr>
        <p:txBody>
          <a:bodyPr anchor="ctr"/>
          <a:lstStyle/>
          <a:p>
            <a:pPr algn="ctr" fontAlgn="auto">
              <a:spcBef>
                <a:spcPts val="0"/>
              </a:spcBef>
              <a:spcAft>
                <a:spcPts val="0"/>
              </a:spcAft>
              <a:defRPr/>
            </a:pPr>
            <a:endParaRPr lang="en-US" sz="1800">
              <a:solidFill>
                <a:schemeClr val="lt1"/>
              </a:solidFill>
              <a:latin typeface="+mn-lt"/>
              <a:cs typeface="+mn-cs"/>
            </a:endParaRPr>
          </a:p>
        </p:txBody>
      </p:sp>
      <p:sp>
        <p:nvSpPr>
          <p:cNvPr id="21" name="Oval 45" descr="Wide upward diagonal"/>
          <p:cNvSpPr>
            <a:spLocks noChangeArrowheads="1"/>
          </p:cNvSpPr>
          <p:nvPr/>
        </p:nvSpPr>
        <p:spPr bwMode="auto">
          <a:xfrm rot="-3897545">
            <a:off x="2894013" y="6196013"/>
            <a:ext cx="554037" cy="554037"/>
          </a:xfrm>
          <a:prstGeom prst="ellipse">
            <a:avLst/>
          </a:prstGeom>
          <a:pattFill prst="wdUpDiag">
            <a:fgClr>
              <a:srgbClr val="B5AB97"/>
            </a:fgClr>
            <a:bgClr>
              <a:srgbClr val="E7DEC9"/>
            </a:bgClr>
          </a:pattFill>
          <a:ln w="28575" algn="ctr">
            <a:noFill/>
            <a:round/>
            <a:headEnd/>
            <a:tailEnd/>
          </a:ln>
          <a:effectLst/>
        </p:spPr>
        <p:txBody>
          <a:bodyPr vert="eaVert" anchor="ctr"/>
          <a:lstStyle/>
          <a:p>
            <a:pPr algn="ctr" fontAlgn="auto">
              <a:spcBef>
                <a:spcPts val="0"/>
              </a:spcBef>
              <a:spcAft>
                <a:spcPts val="0"/>
              </a:spcAft>
              <a:defRPr/>
            </a:pPr>
            <a:endParaRPr lang="en-US" sz="1800">
              <a:solidFill>
                <a:schemeClr val="lt1"/>
              </a:solidFill>
              <a:latin typeface="+mn-lt"/>
              <a:cs typeface="+mn-cs"/>
            </a:endParaRPr>
          </a:p>
        </p:txBody>
      </p:sp>
      <p:sp>
        <p:nvSpPr>
          <p:cNvPr id="115720" name="TextBox 73"/>
          <p:cNvSpPr txBox="1">
            <a:spLocks noChangeArrowheads="1"/>
          </p:cNvSpPr>
          <p:nvPr/>
        </p:nvSpPr>
        <p:spPr bwMode="auto">
          <a:xfrm>
            <a:off x="3714750" y="5286375"/>
            <a:ext cx="1136650" cy="517525"/>
          </a:xfrm>
          <a:prstGeom prst="rect">
            <a:avLst/>
          </a:prstGeom>
          <a:noFill/>
          <a:ln w="9525">
            <a:noFill/>
            <a:miter lim="800000"/>
            <a:headEnd/>
            <a:tailEnd/>
          </a:ln>
        </p:spPr>
        <p:txBody>
          <a:bodyPr anchor="ctr">
            <a:spAutoFit/>
          </a:bodyPr>
          <a:lstStyle/>
          <a:p>
            <a:pPr algn="ctr"/>
            <a:r>
              <a:rPr lang="en-US" sz="1400"/>
              <a:t>Kathy	 </a:t>
            </a:r>
            <a:br>
              <a:rPr lang="en-US" sz="1400"/>
            </a:br>
            <a:r>
              <a:rPr lang="en-US" sz="1400"/>
              <a:t>says so</a:t>
            </a:r>
          </a:p>
        </p:txBody>
      </p:sp>
      <p:sp>
        <p:nvSpPr>
          <p:cNvPr id="115721" name="TextBox 73"/>
          <p:cNvSpPr txBox="1">
            <a:spLocks noChangeArrowheads="1"/>
          </p:cNvSpPr>
          <p:nvPr/>
        </p:nvSpPr>
        <p:spPr bwMode="auto">
          <a:xfrm>
            <a:off x="1276350" y="6124575"/>
            <a:ext cx="1136650" cy="517525"/>
          </a:xfrm>
          <a:prstGeom prst="rect">
            <a:avLst/>
          </a:prstGeom>
          <a:noFill/>
          <a:ln w="9525">
            <a:noFill/>
            <a:miter lim="800000"/>
            <a:headEnd/>
            <a:tailEnd/>
          </a:ln>
        </p:spPr>
        <p:txBody>
          <a:bodyPr anchor="ctr">
            <a:spAutoFit/>
          </a:bodyPr>
          <a:lstStyle/>
          <a:p>
            <a:pPr algn="ctr"/>
            <a:r>
              <a:rPr lang="en-US" sz="1400"/>
              <a:t>Bob </a:t>
            </a:r>
            <a:br>
              <a:rPr lang="en-US" sz="1400"/>
            </a:br>
            <a:r>
              <a:rPr lang="en-US" sz="1400"/>
              <a:t>says so</a:t>
            </a:r>
          </a:p>
        </p:txBody>
      </p:sp>
      <p:sp>
        <p:nvSpPr>
          <p:cNvPr id="115722" name="TextBox 73"/>
          <p:cNvSpPr txBox="1">
            <a:spLocks noChangeArrowheads="1"/>
          </p:cNvSpPr>
          <p:nvPr/>
        </p:nvSpPr>
        <p:spPr bwMode="auto">
          <a:xfrm>
            <a:off x="2609850" y="6200775"/>
            <a:ext cx="1136650" cy="517525"/>
          </a:xfrm>
          <a:prstGeom prst="rect">
            <a:avLst/>
          </a:prstGeom>
          <a:noFill/>
          <a:ln w="9525">
            <a:noFill/>
            <a:miter lim="800000"/>
            <a:headEnd/>
            <a:tailEnd/>
          </a:ln>
        </p:spPr>
        <p:txBody>
          <a:bodyPr anchor="ctr">
            <a:spAutoFit/>
          </a:bodyPr>
          <a:lstStyle/>
          <a:p>
            <a:pPr algn="ctr"/>
            <a:r>
              <a:rPr lang="en-US" sz="1400"/>
              <a:t>Charlie </a:t>
            </a:r>
            <a:br>
              <a:rPr lang="en-US" sz="1400"/>
            </a:br>
            <a:r>
              <a:rPr lang="en-US" sz="1400"/>
              <a:t>says so</a:t>
            </a:r>
          </a:p>
        </p:txBody>
      </p:sp>
      <p:sp>
        <p:nvSpPr>
          <p:cNvPr id="115723" name="TextBox 73"/>
          <p:cNvSpPr txBox="1">
            <a:spLocks noChangeArrowheads="1"/>
          </p:cNvSpPr>
          <p:nvPr/>
        </p:nvSpPr>
        <p:spPr bwMode="auto">
          <a:xfrm>
            <a:off x="571500" y="5514975"/>
            <a:ext cx="1136650" cy="517525"/>
          </a:xfrm>
          <a:prstGeom prst="rect">
            <a:avLst/>
          </a:prstGeom>
          <a:noFill/>
          <a:ln w="9525">
            <a:noFill/>
            <a:miter lim="800000"/>
            <a:headEnd/>
            <a:tailEnd/>
          </a:ln>
        </p:spPr>
        <p:txBody>
          <a:bodyPr anchor="ctr">
            <a:spAutoFit/>
          </a:bodyPr>
          <a:lstStyle/>
          <a:p>
            <a:pPr algn="ctr"/>
            <a:r>
              <a:rPr lang="en-US" sz="1400"/>
              <a:t>Alice </a:t>
            </a:r>
            <a:br>
              <a:rPr lang="en-US" sz="1400"/>
            </a:br>
            <a:r>
              <a:rPr lang="en-US" sz="1400"/>
              <a:t>says so</a:t>
            </a:r>
          </a:p>
        </p:txBody>
      </p:sp>
      <p:sp>
        <p:nvSpPr>
          <p:cNvPr id="90147" name="Content Placeholder 3"/>
          <p:cNvSpPr>
            <a:spLocks noGrp="1"/>
          </p:cNvSpPr>
          <p:nvPr>
            <p:ph idx="4294967295"/>
          </p:nvPr>
        </p:nvSpPr>
        <p:spPr>
          <a:xfrm>
            <a:off x="457200" y="1209675"/>
            <a:ext cx="8229600" cy="5045075"/>
          </a:xfrm>
        </p:spPr>
        <p:txBody>
          <a:bodyPr/>
          <a:lstStyle/>
          <a:p>
            <a:pPr marL="0" indent="0" eaLnBrk="1" hangingPunct="1">
              <a:buFont typeface="Arial" charset="0"/>
              <a:buNone/>
            </a:pPr>
            <a:r>
              <a:rPr lang="en-US" sz="2400" smtClean="0"/>
              <a:t>Your prior doesn’t think Obama owns it.</a:t>
            </a:r>
          </a:p>
          <a:p>
            <a:pPr marL="0" indent="0" eaLnBrk="1" hangingPunct="1">
              <a:buFont typeface="Arial" charset="0"/>
              <a:buNone/>
            </a:pPr>
            <a:r>
              <a:rPr lang="en-US" sz="2400" smtClean="0"/>
              <a:t>But everyone’s saying he does.  Under a </a:t>
            </a:r>
            <a:br>
              <a:rPr lang="en-US" sz="2400" smtClean="0"/>
            </a:br>
            <a:r>
              <a:rPr lang="en-US" sz="2400" smtClean="0"/>
              <a:t>Naïve Bayes model, you therefore believe it.</a:t>
            </a:r>
          </a:p>
        </p:txBody>
      </p:sp>
      <p:sp>
        <p:nvSpPr>
          <p:cNvPr id="38" name="Oval 37"/>
          <p:cNvSpPr>
            <a:spLocks noChangeArrowheads="1"/>
          </p:cNvSpPr>
          <p:nvPr/>
        </p:nvSpPr>
        <p:spPr bwMode="auto">
          <a:xfrm>
            <a:off x="2343150" y="4421188"/>
            <a:ext cx="554038" cy="554037"/>
          </a:xfrm>
          <a:prstGeom prst="ellipse">
            <a:avLst/>
          </a:prstGeom>
          <a:solidFill>
            <a:schemeClr val="bg2"/>
          </a:solidFill>
          <a:ln w="28575" algn="ctr">
            <a:noFill/>
            <a:round/>
            <a:headEnd/>
            <a:tailEnd/>
          </a:ln>
        </p:spPr>
        <p:txBody>
          <a:bodyPr anchor="ctr"/>
          <a:lstStyle/>
          <a:p>
            <a:pPr algn="ctr" fontAlgn="auto">
              <a:spcBef>
                <a:spcPts val="0"/>
              </a:spcBef>
              <a:spcAft>
                <a:spcPts val="0"/>
              </a:spcAft>
              <a:defRPr/>
            </a:pPr>
            <a:endParaRPr lang="en-US" sz="1800" dirty="0">
              <a:solidFill>
                <a:schemeClr val="lt1"/>
              </a:solidFill>
              <a:latin typeface="+mn-lt"/>
              <a:cs typeface="+mn-cs"/>
            </a:endParaRPr>
          </a:p>
        </p:txBody>
      </p:sp>
      <p:sp>
        <p:nvSpPr>
          <p:cNvPr id="115726" name="Title 2"/>
          <p:cNvSpPr>
            <a:spLocks noGrp="1"/>
          </p:cNvSpPr>
          <p:nvPr>
            <p:ph type="title" idx="4294967295"/>
          </p:nvPr>
        </p:nvSpPr>
        <p:spPr/>
        <p:txBody>
          <a:bodyPr/>
          <a:lstStyle/>
          <a:p>
            <a:pPr eaLnBrk="1" hangingPunct="1"/>
            <a:r>
              <a:rPr lang="en-US" sz="4000" smtClean="0"/>
              <a:t>What can go wrong with loopy BP?</a:t>
            </a:r>
          </a:p>
        </p:txBody>
      </p:sp>
      <p:sp>
        <p:nvSpPr>
          <p:cNvPr id="2" name="Slide Number Placeholder 1"/>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1055369F-E7E4-49F3-A15F-1A403F3C9528}" type="slidenum">
              <a:rPr lang="en-US" sz="1200">
                <a:solidFill>
                  <a:schemeClr val="tx1">
                    <a:tint val="75000"/>
                  </a:schemeClr>
                </a:solidFill>
                <a:latin typeface="+mn-lt"/>
                <a:cs typeface="+mn-cs"/>
              </a:rPr>
              <a:pPr algn="r" fontAlgn="auto">
                <a:spcBef>
                  <a:spcPts val="0"/>
                </a:spcBef>
                <a:spcAft>
                  <a:spcPts val="0"/>
                </a:spcAft>
                <a:defRPr/>
              </a:pPr>
              <a:t>111</a:t>
            </a:fld>
            <a:endParaRPr lang="en-US" sz="1200">
              <a:solidFill>
                <a:schemeClr val="tx1">
                  <a:tint val="75000"/>
                </a:schemeClr>
              </a:solidFill>
              <a:latin typeface="+mn-lt"/>
              <a:cs typeface="+mn-cs"/>
            </a:endParaRPr>
          </a:p>
        </p:txBody>
      </p:sp>
      <p:sp>
        <p:nvSpPr>
          <p:cNvPr id="115728" name="Text Box 39"/>
          <p:cNvSpPr txBox="1">
            <a:spLocks noChangeArrowheads="1"/>
          </p:cNvSpPr>
          <p:nvPr/>
        </p:nvSpPr>
        <p:spPr bwMode="auto">
          <a:xfrm rot="-2404373">
            <a:off x="3468688" y="5689600"/>
            <a:ext cx="539750" cy="519113"/>
          </a:xfrm>
          <a:prstGeom prst="rect">
            <a:avLst/>
          </a:prstGeom>
          <a:noFill/>
          <a:ln w="9525">
            <a:noFill/>
            <a:miter lim="800000"/>
            <a:headEnd/>
            <a:tailEnd/>
          </a:ln>
        </p:spPr>
        <p:txBody>
          <a:bodyPr wrap="none">
            <a:spAutoFit/>
          </a:bodyPr>
          <a:lstStyle/>
          <a:p>
            <a:pPr defTabSz="914400"/>
            <a:r>
              <a:rPr lang="en-US"/>
              <a:t>…</a:t>
            </a:r>
          </a:p>
        </p:txBody>
      </p:sp>
      <p:cxnSp>
        <p:nvCxnSpPr>
          <p:cNvPr id="115729" name="Straight Connector 6"/>
          <p:cNvCxnSpPr>
            <a:cxnSpLocks noChangeShapeType="1"/>
          </p:cNvCxnSpPr>
          <p:nvPr/>
        </p:nvCxnSpPr>
        <p:spPr bwMode="auto">
          <a:xfrm rot="6458197">
            <a:off x="-1272382" y="2947194"/>
            <a:ext cx="788988" cy="0"/>
          </a:xfrm>
          <a:prstGeom prst="line">
            <a:avLst/>
          </a:prstGeom>
          <a:noFill/>
          <a:ln w="25400" algn="ctr">
            <a:noFill/>
            <a:round/>
            <a:headEnd/>
            <a:tailEnd/>
          </a:ln>
        </p:spPr>
      </p:cxnSp>
      <p:grpSp>
        <p:nvGrpSpPr>
          <p:cNvPr id="115730" name="Group 41"/>
          <p:cNvGrpSpPr>
            <a:grpSpLocks/>
          </p:cNvGrpSpPr>
          <p:nvPr/>
        </p:nvGrpSpPr>
        <p:grpSpPr bwMode="auto">
          <a:xfrm rot="940090">
            <a:off x="1539875" y="4429125"/>
            <a:ext cx="809625" cy="268288"/>
            <a:chOff x="1060" y="1812"/>
            <a:chExt cx="510" cy="169"/>
          </a:xfrm>
        </p:grpSpPr>
        <p:sp>
          <p:nvSpPr>
            <p:cNvPr id="8" name="Rectangle 7"/>
            <p:cNvSpPr>
              <a:spLocks noChangeArrowheads="1"/>
            </p:cNvSpPr>
            <p:nvPr/>
          </p:nvSpPr>
          <p:spPr bwMode="auto">
            <a:xfrm rot="5097916">
              <a:off x="1059" y="1811"/>
              <a:ext cx="169" cy="168"/>
            </a:xfrm>
            <a:prstGeom prst="rect">
              <a:avLst/>
            </a:prstGeom>
            <a:solidFill>
              <a:schemeClr val="bg2"/>
            </a:solidFill>
            <a:ln w="28575" algn="ctr">
              <a:solidFill>
                <a:srgbClr val="964305"/>
              </a:solidFill>
              <a:miter lim="800000"/>
              <a:headEnd/>
              <a:tailEnd/>
            </a:ln>
          </p:spPr>
          <p:txBody>
            <a:bodyPr rot="10800000" vert="eaVert" anchor="ctr"/>
            <a:lstStyle/>
            <a:p>
              <a:pPr algn="ctr" fontAlgn="auto">
                <a:spcBef>
                  <a:spcPts val="0"/>
                </a:spcBef>
                <a:spcAft>
                  <a:spcPts val="0"/>
                </a:spcAft>
                <a:defRPr/>
              </a:pPr>
              <a:endParaRPr lang="en-US" sz="1800">
                <a:solidFill>
                  <a:schemeClr val="lt1"/>
                </a:solidFill>
                <a:latin typeface="+mn-lt"/>
                <a:cs typeface="+mn-cs"/>
              </a:endParaRPr>
            </a:p>
          </p:txBody>
        </p:sp>
        <p:cxnSp>
          <p:nvCxnSpPr>
            <p:cNvPr id="115797" name="Straight Connector 8"/>
            <p:cNvCxnSpPr>
              <a:cxnSpLocks noChangeShapeType="1"/>
            </p:cNvCxnSpPr>
            <p:nvPr/>
          </p:nvCxnSpPr>
          <p:spPr bwMode="auto">
            <a:xfrm rot="-302084" flipH="1" flipV="1">
              <a:off x="1228" y="1875"/>
              <a:ext cx="342" cy="0"/>
            </a:xfrm>
            <a:prstGeom prst="line">
              <a:avLst/>
            </a:prstGeom>
            <a:noFill/>
            <a:ln w="28575" algn="ctr">
              <a:solidFill>
                <a:srgbClr val="964305"/>
              </a:solidFill>
              <a:round/>
              <a:headEnd/>
              <a:tailEnd/>
            </a:ln>
          </p:spPr>
        </p:cxnSp>
      </p:grpSp>
      <p:sp>
        <p:nvSpPr>
          <p:cNvPr id="115731" name="TextBox 73"/>
          <p:cNvSpPr txBox="1">
            <a:spLocks noChangeArrowheads="1"/>
          </p:cNvSpPr>
          <p:nvPr/>
        </p:nvSpPr>
        <p:spPr bwMode="auto">
          <a:xfrm>
            <a:off x="2036763" y="4389438"/>
            <a:ext cx="1136650" cy="517525"/>
          </a:xfrm>
          <a:prstGeom prst="rect">
            <a:avLst/>
          </a:prstGeom>
          <a:noFill/>
          <a:ln w="9525">
            <a:noFill/>
            <a:miter lim="800000"/>
            <a:headEnd/>
            <a:tailEnd/>
          </a:ln>
        </p:spPr>
        <p:txBody>
          <a:bodyPr anchor="ctr">
            <a:spAutoFit/>
          </a:bodyPr>
          <a:lstStyle/>
          <a:p>
            <a:pPr algn="ctr"/>
            <a:r>
              <a:rPr lang="en-US" sz="1400"/>
              <a:t>Obama</a:t>
            </a:r>
            <a:br>
              <a:rPr lang="en-US" sz="1400"/>
            </a:br>
            <a:r>
              <a:rPr lang="en-US" sz="1400"/>
              <a:t> owns it</a:t>
            </a:r>
          </a:p>
        </p:txBody>
      </p:sp>
      <p:graphicFrame>
        <p:nvGraphicFramePr>
          <p:cNvPr id="90157" name="Group 45"/>
          <p:cNvGraphicFramePr>
            <a:graphicFrameLocks noGrp="1"/>
          </p:cNvGraphicFramePr>
          <p:nvPr/>
        </p:nvGraphicFramePr>
        <p:xfrm>
          <a:off x="1581150" y="3590925"/>
          <a:ext cx="579438" cy="518160"/>
        </p:xfrm>
        <a:graphic>
          <a:graphicData uri="http://schemas.openxmlformats.org/drawingml/2006/table">
            <a:tbl>
              <a:tblPr/>
              <a:tblGrid>
                <a:gridCol w="266700"/>
                <a:gridCol w="312738"/>
              </a:tblGrid>
              <a:tr h="195263">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T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F</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99</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r>
            </a:tbl>
          </a:graphicData>
        </a:graphic>
      </p:graphicFrame>
      <p:sp>
        <p:nvSpPr>
          <p:cNvPr id="90167" name="Line 24"/>
          <p:cNvSpPr>
            <a:spLocks noChangeShapeType="1"/>
          </p:cNvSpPr>
          <p:nvPr/>
        </p:nvSpPr>
        <p:spPr bwMode="auto">
          <a:xfrm>
            <a:off x="1944688" y="4352925"/>
            <a:ext cx="381000" cy="76200"/>
          </a:xfrm>
          <a:prstGeom prst="line">
            <a:avLst/>
          </a:prstGeom>
          <a:noFill/>
          <a:ln w="38100">
            <a:solidFill>
              <a:srgbClr val="84AA33"/>
            </a:solidFill>
            <a:round/>
            <a:headEnd/>
            <a:tailEnd type="arrow" w="med" len="med"/>
          </a:ln>
        </p:spPr>
        <p:txBody>
          <a:bodyPr wrap="none" anchor="ctr"/>
          <a:lstStyle/>
          <a:p>
            <a:endParaRPr lang="en-US"/>
          </a:p>
        </p:txBody>
      </p:sp>
      <p:sp>
        <p:nvSpPr>
          <p:cNvPr id="90168" name="Line 24"/>
          <p:cNvSpPr>
            <a:spLocks noChangeShapeType="1"/>
          </p:cNvSpPr>
          <p:nvPr/>
        </p:nvSpPr>
        <p:spPr bwMode="auto">
          <a:xfrm flipV="1">
            <a:off x="1924050" y="4772025"/>
            <a:ext cx="190500" cy="171450"/>
          </a:xfrm>
          <a:prstGeom prst="line">
            <a:avLst/>
          </a:prstGeom>
          <a:noFill/>
          <a:ln w="38100">
            <a:solidFill>
              <a:srgbClr val="84AA33"/>
            </a:solidFill>
            <a:round/>
            <a:headEnd/>
            <a:tailEnd type="arrow" w="med" len="med"/>
          </a:ln>
        </p:spPr>
        <p:txBody>
          <a:bodyPr wrap="none" anchor="ctr"/>
          <a:lstStyle/>
          <a:p>
            <a:endParaRPr lang="en-US"/>
          </a:p>
        </p:txBody>
      </p:sp>
      <p:sp>
        <p:nvSpPr>
          <p:cNvPr id="90169" name="Line 24"/>
          <p:cNvSpPr>
            <a:spLocks noChangeShapeType="1"/>
          </p:cNvSpPr>
          <p:nvPr/>
        </p:nvSpPr>
        <p:spPr bwMode="auto">
          <a:xfrm flipV="1">
            <a:off x="2266950" y="5010150"/>
            <a:ext cx="171450" cy="219075"/>
          </a:xfrm>
          <a:prstGeom prst="line">
            <a:avLst/>
          </a:prstGeom>
          <a:noFill/>
          <a:ln w="38100">
            <a:solidFill>
              <a:srgbClr val="84AA33"/>
            </a:solidFill>
            <a:round/>
            <a:headEnd/>
            <a:tailEnd type="arrow" w="med" len="med"/>
          </a:ln>
        </p:spPr>
        <p:txBody>
          <a:bodyPr wrap="none" anchor="ctr"/>
          <a:lstStyle/>
          <a:p>
            <a:endParaRPr lang="en-US"/>
          </a:p>
        </p:txBody>
      </p:sp>
      <p:sp>
        <p:nvSpPr>
          <p:cNvPr id="90170" name="Line 24"/>
          <p:cNvSpPr>
            <a:spLocks noChangeShapeType="1"/>
          </p:cNvSpPr>
          <p:nvPr/>
        </p:nvSpPr>
        <p:spPr bwMode="auto">
          <a:xfrm flipH="1" flipV="1">
            <a:off x="2695575" y="5114925"/>
            <a:ext cx="28575" cy="266700"/>
          </a:xfrm>
          <a:prstGeom prst="line">
            <a:avLst/>
          </a:prstGeom>
          <a:noFill/>
          <a:ln w="38100">
            <a:solidFill>
              <a:srgbClr val="84AA33"/>
            </a:solidFill>
            <a:round/>
            <a:headEnd/>
            <a:tailEnd type="arrow" w="med" len="med"/>
          </a:ln>
        </p:spPr>
        <p:txBody>
          <a:bodyPr wrap="none" anchor="ctr"/>
          <a:lstStyle/>
          <a:p>
            <a:endParaRPr lang="en-US"/>
          </a:p>
        </p:txBody>
      </p:sp>
      <p:sp>
        <p:nvSpPr>
          <p:cNvPr id="90171" name="Line 24"/>
          <p:cNvSpPr>
            <a:spLocks noChangeShapeType="1"/>
          </p:cNvSpPr>
          <p:nvPr/>
        </p:nvSpPr>
        <p:spPr bwMode="auto">
          <a:xfrm flipH="1" flipV="1">
            <a:off x="3028950" y="4924425"/>
            <a:ext cx="228600" cy="152400"/>
          </a:xfrm>
          <a:prstGeom prst="line">
            <a:avLst/>
          </a:prstGeom>
          <a:noFill/>
          <a:ln w="38100">
            <a:solidFill>
              <a:srgbClr val="84AA33"/>
            </a:solidFill>
            <a:round/>
            <a:headEnd/>
            <a:tailEnd type="arrow" w="med" len="med"/>
          </a:ln>
        </p:spPr>
        <p:txBody>
          <a:bodyPr wrap="none" anchor="ctr"/>
          <a:lstStyle/>
          <a:p>
            <a:endParaRPr lang="en-US"/>
          </a:p>
        </p:txBody>
      </p:sp>
      <p:graphicFrame>
        <p:nvGraphicFramePr>
          <p:cNvPr id="90172" name="Group 60"/>
          <p:cNvGraphicFramePr>
            <a:graphicFrameLocks noGrp="1"/>
          </p:cNvGraphicFramePr>
          <p:nvPr/>
        </p:nvGraphicFramePr>
        <p:xfrm>
          <a:off x="3124200" y="4324350"/>
          <a:ext cx="485775" cy="518160"/>
        </p:xfrm>
        <a:graphic>
          <a:graphicData uri="http://schemas.openxmlformats.org/drawingml/2006/table">
            <a:tbl>
              <a:tblPr/>
              <a:tblGrid>
                <a:gridCol w="266700"/>
                <a:gridCol w="219075"/>
              </a:tblGrid>
              <a:tr h="195263">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T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2</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F</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r>
            </a:tbl>
          </a:graphicData>
        </a:graphic>
      </p:graphicFrame>
      <p:graphicFrame>
        <p:nvGraphicFramePr>
          <p:cNvPr id="90182" name="Group 70"/>
          <p:cNvGraphicFramePr>
            <a:graphicFrameLocks noGrp="1"/>
          </p:cNvGraphicFramePr>
          <p:nvPr/>
        </p:nvGraphicFramePr>
        <p:xfrm>
          <a:off x="2895600" y="5086350"/>
          <a:ext cx="485775" cy="518160"/>
        </p:xfrm>
        <a:graphic>
          <a:graphicData uri="http://schemas.openxmlformats.org/drawingml/2006/table">
            <a:tbl>
              <a:tblPr/>
              <a:tblGrid>
                <a:gridCol w="266700"/>
                <a:gridCol w="219075"/>
              </a:tblGrid>
              <a:tr h="195263">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T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2</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F</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r>
            </a:tbl>
          </a:graphicData>
        </a:graphic>
      </p:graphicFrame>
      <p:graphicFrame>
        <p:nvGraphicFramePr>
          <p:cNvPr id="90192" name="Group 80"/>
          <p:cNvGraphicFramePr>
            <a:graphicFrameLocks noGrp="1"/>
          </p:cNvGraphicFramePr>
          <p:nvPr/>
        </p:nvGraphicFramePr>
        <p:xfrm>
          <a:off x="2286000" y="5162550"/>
          <a:ext cx="485775" cy="518160"/>
        </p:xfrm>
        <a:graphic>
          <a:graphicData uri="http://schemas.openxmlformats.org/drawingml/2006/table">
            <a:tbl>
              <a:tblPr/>
              <a:tblGrid>
                <a:gridCol w="266700"/>
                <a:gridCol w="219075"/>
              </a:tblGrid>
              <a:tr h="195263">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T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2</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F</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r>
            </a:tbl>
          </a:graphicData>
        </a:graphic>
      </p:graphicFrame>
      <p:graphicFrame>
        <p:nvGraphicFramePr>
          <p:cNvPr id="90202" name="Group 90"/>
          <p:cNvGraphicFramePr>
            <a:graphicFrameLocks noGrp="1"/>
          </p:cNvGraphicFramePr>
          <p:nvPr/>
        </p:nvGraphicFramePr>
        <p:xfrm>
          <a:off x="1714500" y="5029200"/>
          <a:ext cx="485775" cy="518160"/>
        </p:xfrm>
        <a:graphic>
          <a:graphicData uri="http://schemas.openxmlformats.org/drawingml/2006/table">
            <a:tbl>
              <a:tblPr/>
              <a:tblGrid>
                <a:gridCol w="266700"/>
                <a:gridCol w="219075"/>
              </a:tblGrid>
              <a:tr h="195263">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T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2</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F</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r>
            </a:tbl>
          </a:graphicData>
        </a:graphic>
      </p:graphicFrame>
      <p:graphicFrame>
        <p:nvGraphicFramePr>
          <p:cNvPr id="90213" name="Group 101"/>
          <p:cNvGraphicFramePr>
            <a:graphicFrameLocks noGrp="1"/>
          </p:cNvGraphicFramePr>
          <p:nvPr/>
        </p:nvGraphicFramePr>
        <p:xfrm>
          <a:off x="2697163" y="3417888"/>
          <a:ext cx="877887" cy="563880"/>
        </p:xfrm>
        <a:graphic>
          <a:graphicData uri="http://schemas.openxmlformats.org/drawingml/2006/table">
            <a:tbl>
              <a:tblPr/>
              <a:tblGrid>
                <a:gridCol w="314325"/>
                <a:gridCol w="563562"/>
              </a:tblGrid>
              <a:tr h="30480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T </a:t>
                      </a:r>
                    </a:p>
                  </a:txBody>
                  <a:tcPr marR="0" marT="0" marB="0" anchor="ctr" anchorCtr="1"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FED46C"/>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2048</a:t>
                      </a:r>
                    </a:p>
                  </a:txBody>
                  <a:tcPr marR="0" marT="0" marB="0" anchor="ctr"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solidFill>
                      <a:srgbClr val="FED46C"/>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F</a:t>
                      </a:r>
                    </a:p>
                  </a:txBody>
                  <a:tcPr marR="0" marT="0" marB="0" anchor="ctr" anchorCtr="1"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FED46C"/>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99</a:t>
                      </a:r>
                    </a:p>
                  </a:txBody>
                  <a:tcPr marR="0" marT="0" marB="0" anchor="ctr"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solidFill>
                      <a:srgbClr val="FED46C"/>
                    </a:solidFill>
                  </a:tcPr>
                </a:tc>
              </a:tr>
            </a:tbl>
          </a:graphicData>
        </a:graphic>
      </p:graphicFrame>
      <p:sp>
        <p:nvSpPr>
          <p:cNvPr id="102" name="TextBox 101"/>
          <p:cNvSpPr txBox="1"/>
          <p:nvPr/>
        </p:nvSpPr>
        <p:spPr>
          <a:xfrm>
            <a:off x="4970463" y="5597525"/>
            <a:ext cx="4087812" cy="746125"/>
          </a:xfrm>
          <a:prstGeom prst="rect">
            <a:avLst/>
          </a:prstGeom>
          <a:solidFill>
            <a:schemeClr val="accent6">
              <a:lumMod val="40000"/>
              <a:lumOff val="60000"/>
            </a:schemeClr>
          </a:solidFill>
          <a:ln>
            <a:solidFill>
              <a:schemeClr val="accent6"/>
            </a:solidFill>
          </a:ln>
        </p:spPr>
        <p:txBody>
          <a:bodyPr anchor="ctr"/>
          <a:lstStyle/>
          <a:p>
            <a:pPr marL="285750" indent="-285750">
              <a:buFont typeface="Arial" charset="0"/>
              <a:buNone/>
              <a:defRPr/>
            </a:pPr>
            <a:r>
              <a:rPr lang="en-US" sz="1800">
                <a:solidFill>
                  <a:schemeClr val="tx2"/>
                </a:solidFill>
              </a:rPr>
              <a:t>A lie told often enough becomes truth.</a:t>
            </a:r>
            <a:br>
              <a:rPr lang="en-US" sz="1800">
                <a:solidFill>
                  <a:schemeClr val="tx2"/>
                </a:solidFill>
              </a:rPr>
            </a:br>
            <a:r>
              <a:rPr lang="en-US" sz="1800">
                <a:solidFill>
                  <a:schemeClr val="tx2"/>
                </a:solidFill>
              </a:rPr>
              <a:t>-- Lenin </a:t>
            </a:r>
          </a:p>
        </p:txBody>
      </p:sp>
      <p:sp>
        <p:nvSpPr>
          <p:cNvPr id="103" name="TextBox 102"/>
          <p:cNvSpPr txBox="1"/>
          <p:nvPr/>
        </p:nvSpPr>
        <p:spPr>
          <a:xfrm>
            <a:off x="6797675" y="1284288"/>
            <a:ext cx="2346325" cy="2133600"/>
          </a:xfrm>
          <a:prstGeom prst="rect">
            <a:avLst/>
          </a:prstGeom>
          <a:solidFill>
            <a:schemeClr val="accent6">
              <a:lumMod val="40000"/>
              <a:lumOff val="60000"/>
            </a:schemeClr>
          </a:solidFill>
          <a:ln>
            <a:solidFill>
              <a:schemeClr val="accent6"/>
            </a:solidFill>
          </a:ln>
        </p:spPr>
        <p:txBody>
          <a:bodyPr anchor="ctr"/>
          <a:lstStyle/>
          <a:p>
            <a:pPr>
              <a:buFont typeface="Arial" charset="0"/>
              <a:buNone/>
              <a:defRPr/>
            </a:pPr>
            <a:r>
              <a:rPr lang="en-US" sz="1800">
                <a:solidFill>
                  <a:schemeClr val="tx2"/>
                </a:solidFill>
              </a:rPr>
              <a:t>A rumor is circulating that Obama secretly owns an insurance company. (Obamacare is actually designed to maximize his profit.)</a:t>
            </a:r>
          </a:p>
        </p:txBody>
      </p:sp>
    </p:spTree>
    <p:extLst>
      <p:ext uri="{BB962C8B-B14F-4D97-AF65-F5344CB8AC3E}">
        <p14:creationId xmlns:p14="http://schemas.microsoft.com/office/powerpoint/2010/main" val="182691119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0147">
                                            <p:txEl>
                                              <p:pRg st="0" end="0"/>
                                            </p:txEl>
                                          </p:spTgt>
                                        </p:tgtEl>
                                        <p:attrNameLst>
                                          <p:attrName>style.visibility</p:attrName>
                                        </p:attrNameLst>
                                      </p:cBhvr>
                                      <p:to>
                                        <p:strVal val="visible"/>
                                      </p:to>
                                    </p:set>
                                  </p:childTnLst>
                                </p:cTn>
                              </p:par>
                              <p:par>
                                <p:cTn id="7" presetID="22" presetClass="entr" presetSubtype="8" fill="hold" grpId="0" nodeType="withEffect">
                                  <p:stCondLst>
                                    <p:cond delay="0"/>
                                  </p:stCondLst>
                                  <p:childTnLst>
                                    <p:set>
                                      <p:cBhvr>
                                        <p:cTn id="8" dur="1" fill="hold">
                                          <p:stCondLst>
                                            <p:cond delay="0"/>
                                          </p:stCondLst>
                                        </p:cTn>
                                        <p:tgtEl>
                                          <p:spTgt spid="90167"/>
                                        </p:tgtEl>
                                        <p:attrNameLst>
                                          <p:attrName>style.visibility</p:attrName>
                                        </p:attrNameLst>
                                      </p:cBhvr>
                                      <p:to>
                                        <p:strVal val="visible"/>
                                      </p:to>
                                    </p:set>
                                    <p:animEffect transition="in" filter="wipe(left)">
                                      <p:cBhvr>
                                        <p:cTn id="9" dur="500"/>
                                        <p:tgtEl>
                                          <p:spTgt spid="90167"/>
                                        </p:tgtEl>
                                      </p:cBhvr>
                                    </p:animEffect>
                                  </p:childTnLst>
                                </p:cTn>
                              </p:par>
                              <p:par>
                                <p:cTn id="10" presetID="22" presetClass="entr" presetSubtype="8" fill="hold" nodeType="withEffect">
                                  <p:stCondLst>
                                    <p:cond delay="0"/>
                                  </p:stCondLst>
                                  <p:childTnLst>
                                    <p:set>
                                      <p:cBhvr>
                                        <p:cTn id="11" dur="1" fill="hold">
                                          <p:stCondLst>
                                            <p:cond delay="0"/>
                                          </p:stCondLst>
                                        </p:cTn>
                                        <p:tgtEl>
                                          <p:spTgt spid="90157"/>
                                        </p:tgtEl>
                                        <p:attrNameLst>
                                          <p:attrName>style.visibility</p:attrName>
                                        </p:attrNameLst>
                                      </p:cBhvr>
                                      <p:to>
                                        <p:strVal val="visible"/>
                                      </p:to>
                                    </p:set>
                                    <p:animEffect transition="in" filter="wipe(left)">
                                      <p:cBhvr>
                                        <p:cTn id="12" dur="500"/>
                                        <p:tgtEl>
                                          <p:spTgt spid="90157"/>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90147">
                                            <p:txEl>
                                              <p:pRg st="1" end="1"/>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22" presetClass="entr" presetSubtype="4" fill="hold" grpId="0" nodeType="clickEffect">
                                  <p:stCondLst>
                                    <p:cond delay="0"/>
                                  </p:stCondLst>
                                  <p:childTnLst>
                                    <p:set>
                                      <p:cBhvr>
                                        <p:cTn id="20" dur="1" fill="hold">
                                          <p:stCondLst>
                                            <p:cond delay="0"/>
                                          </p:stCondLst>
                                        </p:cTn>
                                        <p:tgtEl>
                                          <p:spTgt spid="90168"/>
                                        </p:tgtEl>
                                        <p:attrNameLst>
                                          <p:attrName>style.visibility</p:attrName>
                                        </p:attrNameLst>
                                      </p:cBhvr>
                                      <p:to>
                                        <p:strVal val="visible"/>
                                      </p:to>
                                    </p:set>
                                    <p:animEffect transition="in" filter="wipe(down)">
                                      <p:cBhvr>
                                        <p:cTn id="21" dur="500"/>
                                        <p:tgtEl>
                                          <p:spTgt spid="90168"/>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90169"/>
                                        </p:tgtEl>
                                        <p:attrNameLst>
                                          <p:attrName>style.visibility</p:attrName>
                                        </p:attrNameLst>
                                      </p:cBhvr>
                                      <p:to>
                                        <p:strVal val="visible"/>
                                      </p:to>
                                    </p:set>
                                    <p:animEffect transition="in" filter="wipe(down)">
                                      <p:cBhvr>
                                        <p:cTn id="24" dur="500"/>
                                        <p:tgtEl>
                                          <p:spTgt spid="90169"/>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90170"/>
                                        </p:tgtEl>
                                        <p:attrNameLst>
                                          <p:attrName>style.visibility</p:attrName>
                                        </p:attrNameLst>
                                      </p:cBhvr>
                                      <p:to>
                                        <p:strVal val="visible"/>
                                      </p:to>
                                    </p:set>
                                    <p:animEffect transition="in" filter="wipe(down)">
                                      <p:cBhvr>
                                        <p:cTn id="27" dur="500"/>
                                        <p:tgtEl>
                                          <p:spTgt spid="90170"/>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90171"/>
                                        </p:tgtEl>
                                        <p:attrNameLst>
                                          <p:attrName>style.visibility</p:attrName>
                                        </p:attrNameLst>
                                      </p:cBhvr>
                                      <p:to>
                                        <p:strVal val="visible"/>
                                      </p:to>
                                    </p:set>
                                    <p:animEffect transition="in" filter="wipe(down)">
                                      <p:cBhvr>
                                        <p:cTn id="30" dur="500"/>
                                        <p:tgtEl>
                                          <p:spTgt spid="90171"/>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4" fill="hold" nodeType="clickEffect">
                                  <p:stCondLst>
                                    <p:cond delay="0"/>
                                  </p:stCondLst>
                                  <p:childTnLst>
                                    <p:set>
                                      <p:cBhvr>
                                        <p:cTn id="34" dur="1" fill="hold">
                                          <p:stCondLst>
                                            <p:cond delay="0"/>
                                          </p:stCondLst>
                                        </p:cTn>
                                        <p:tgtEl>
                                          <p:spTgt spid="90172"/>
                                        </p:tgtEl>
                                        <p:attrNameLst>
                                          <p:attrName>style.visibility</p:attrName>
                                        </p:attrNameLst>
                                      </p:cBhvr>
                                      <p:to>
                                        <p:strVal val="visible"/>
                                      </p:to>
                                    </p:set>
                                    <p:animEffect transition="in" filter="wipe(down)">
                                      <p:cBhvr>
                                        <p:cTn id="35" dur="500"/>
                                        <p:tgtEl>
                                          <p:spTgt spid="90172"/>
                                        </p:tgtEl>
                                      </p:cBhvr>
                                    </p:animEffect>
                                  </p:childTnLst>
                                </p:cTn>
                              </p:par>
                            </p:childTnLst>
                          </p:cTn>
                        </p:par>
                        <p:par>
                          <p:cTn id="36" fill="hold">
                            <p:stCondLst>
                              <p:cond delay="500"/>
                            </p:stCondLst>
                            <p:childTnLst>
                              <p:par>
                                <p:cTn id="37" presetID="22" presetClass="entr" presetSubtype="4" fill="hold" nodeType="afterEffect">
                                  <p:stCondLst>
                                    <p:cond delay="0"/>
                                  </p:stCondLst>
                                  <p:childTnLst>
                                    <p:set>
                                      <p:cBhvr>
                                        <p:cTn id="38" dur="1" fill="hold">
                                          <p:stCondLst>
                                            <p:cond delay="0"/>
                                          </p:stCondLst>
                                        </p:cTn>
                                        <p:tgtEl>
                                          <p:spTgt spid="90182"/>
                                        </p:tgtEl>
                                        <p:attrNameLst>
                                          <p:attrName>style.visibility</p:attrName>
                                        </p:attrNameLst>
                                      </p:cBhvr>
                                      <p:to>
                                        <p:strVal val="visible"/>
                                      </p:to>
                                    </p:set>
                                    <p:animEffect transition="in" filter="wipe(down)">
                                      <p:cBhvr>
                                        <p:cTn id="39" dur="500"/>
                                        <p:tgtEl>
                                          <p:spTgt spid="90182"/>
                                        </p:tgtEl>
                                      </p:cBhvr>
                                    </p:animEffect>
                                  </p:childTnLst>
                                </p:cTn>
                              </p:par>
                            </p:childTnLst>
                          </p:cTn>
                        </p:par>
                        <p:par>
                          <p:cTn id="40" fill="hold">
                            <p:stCondLst>
                              <p:cond delay="1000"/>
                            </p:stCondLst>
                            <p:childTnLst>
                              <p:par>
                                <p:cTn id="41" presetID="22" presetClass="entr" presetSubtype="4" fill="hold" nodeType="afterEffect">
                                  <p:stCondLst>
                                    <p:cond delay="0"/>
                                  </p:stCondLst>
                                  <p:childTnLst>
                                    <p:set>
                                      <p:cBhvr>
                                        <p:cTn id="42" dur="1" fill="hold">
                                          <p:stCondLst>
                                            <p:cond delay="0"/>
                                          </p:stCondLst>
                                        </p:cTn>
                                        <p:tgtEl>
                                          <p:spTgt spid="90192"/>
                                        </p:tgtEl>
                                        <p:attrNameLst>
                                          <p:attrName>style.visibility</p:attrName>
                                        </p:attrNameLst>
                                      </p:cBhvr>
                                      <p:to>
                                        <p:strVal val="visible"/>
                                      </p:to>
                                    </p:set>
                                    <p:animEffect transition="in" filter="wipe(down)">
                                      <p:cBhvr>
                                        <p:cTn id="43" dur="500"/>
                                        <p:tgtEl>
                                          <p:spTgt spid="90192"/>
                                        </p:tgtEl>
                                      </p:cBhvr>
                                    </p:animEffect>
                                  </p:childTnLst>
                                </p:cTn>
                              </p:par>
                            </p:childTnLst>
                          </p:cTn>
                        </p:par>
                        <p:par>
                          <p:cTn id="44" fill="hold">
                            <p:stCondLst>
                              <p:cond delay="1500"/>
                            </p:stCondLst>
                            <p:childTnLst>
                              <p:par>
                                <p:cTn id="45" presetID="22" presetClass="entr" presetSubtype="4" fill="hold" nodeType="afterEffect">
                                  <p:stCondLst>
                                    <p:cond delay="0"/>
                                  </p:stCondLst>
                                  <p:childTnLst>
                                    <p:set>
                                      <p:cBhvr>
                                        <p:cTn id="46" dur="1" fill="hold">
                                          <p:stCondLst>
                                            <p:cond delay="0"/>
                                          </p:stCondLst>
                                        </p:cTn>
                                        <p:tgtEl>
                                          <p:spTgt spid="90202"/>
                                        </p:tgtEl>
                                        <p:attrNameLst>
                                          <p:attrName>style.visibility</p:attrName>
                                        </p:attrNameLst>
                                      </p:cBhvr>
                                      <p:to>
                                        <p:strVal val="visible"/>
                                      </p:to>
                                    </p:set>
                                    <p:animEffect transition="in" filter="wipe(down)">
                                      <p:cBhvr>
                                        <p:cTn id="47" dur="500"/>
                                        <p:tgtEl>
                                          <p:spTgt spid="90202"/>
                                        </p:tgtEl>
                                      </p:cBhvr>
                                    </p:animEffect>
                                  </p:childTnLst>
                                </p:cTn>
                              </p:par>
                              <p:par>
                                <p:cTn id="48" presetID="22" presetClass="entr" presetSubtype="4" fill="hold" nodeType="withEffect">
                                  <p:stCondLst>
                                    <p:cond delay="0"/>
                                  </p:stCondLst>
                                  <p:childTnLst>
                                    <p:set>
                                      <p:cBhvr>
                                        <p:cTn id="49" dur="1" fill="hold">
                                          <p:stCondLst>
                                            <p:cond delay="0"/>
                                          </p:stCondLst>
                                        </p:cTn>
                                        <p:tgtEl>
                                          <p:spTgt spid="90213"/>
                                        </p:tgtEl>
                                        <p:attrNameLst>
                                          <p:attrName>style.visibility</p:attrName>
                                        </p:attrNameLst>
                                      </p:cBhvr>
                                      <p:to>
                                        <p:strVal val="visible"/>
                                      </p:to>
                                    </p:set>
                                    <p:animEffect transition="in" filter="wipe(down)">
                                      <p:cBhvr>
                                        <p:cTn id="50" dur="500"/>
                                        <p:tgtEl>
                                          <p:spTgt spid="90213"/>
                                        </p:tgtEl>
                                      </p:cBhvr>
                                    </p:animEffec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0" nodeType="clickEffect">
                                  <p:stCondLst>
                                    <p:cond delay="0"/>
                                  </p:stCondLst>
                                  <p:childTnLst>
                                    <p:set>
                                      <p:cBhvr>
                                        <p:cTn id="54" dur="1" fill="hold">
                                          <p:stCondLst>
                                            <p:cond delay="0"/>
                                          </p:stCondLst>
                                        </p:cTn>
                                        <p:tgtEl>
                                          <p:spTgt spid="10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0147" grpId="0" build="p"/>
      <p:bldP spid="90167" grpId="0" animBg="1"/>
      <p:bldP spid="90168" grpId="0" animBg="1"/>
      <p:bldP spid="90169" grpId="0" animBg="1"/>
      <p:bldP spid="90170" grpId="0" animBg="1"/>
      <p:bldP spid="90171" grpId="0" animBg="1"/>
      <p:bldP spid="102" grpId="0" animBg="1"/>
    </p:bldLst>
  </p:timing>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 name="AutoShape 2"/>
          <p:cNvSpPr>
            <a:spLocks noChangeArrowheads="1"/>
          </p:cNvSpPr>
          <p:nvPr/>
        </p:nvSpPr>
        <p:spPr bwMode="auto">
          <a:xfrm>
            <a:off x="2498782" y="3286270"/>
            <a:ext cx="1295400" cy="869888"/>
          </a:xfrm>
          <a:prstGeom prst="cloudCallout">
            <a:avLst>
              <a:gd name="adj1" fmla="val -33088"/>
              <a:gd name="adj2" fmla="val 77083"/>
            </a:avLst>
          </a:prstGeom>
          <a:solidFill>
            <a:srgbClr val="FED46C"/>
          </a:solidFill>
          <a:ln w="9525">
            <a:solidFill>
              <a:schemeClr val="tx1"/>
            </a:solidFill>
            <a:round/>
            <a:headEnd/>
            <a:tailEnd/>
          </a:ln>
        </p:spPr>
        <p:txBody>
          <a:bodyPr/>
          <a:lstStyle/>
          <a:p>
            <a:pPr algn="ctr"/>
            <a:endParaRPr lang="en-US" sz="2000">
              <a:latin typeface="Comic Sans MS" pitchFamily="66" charset="0"/>
            </a:endParaRPr>
          </a:p>
        </p:txBody>
      </p:sp>
      <p:sp>
        <p:nvSpPr>
          <p:cNvPr id="88219" name="Line 24"/>
          <p:cNvSpPr>
            <a:spLocks noChangeShapeType="1"/>
          </p:cNvSpPr>
          <p:nvPr/>
        </p:nvSpPr>
        <p:spPr bwMode="auto">
          <a:xfrm flipH="1" flipV="1">
            <a:off x="2847975" y="5905500"/>
            <a:ext cx="28575" cy="266700"/>
          </a:xfrm>
          <a:prstGeom prst="line">
            <a:avLst/>
          </a:prstGeom>
          <a:noFill/>
          <a:ln w="38100">
            <a:solidFill>
              <a:srgbClr val="84AA33"/>
            </a:solidFill>
            <a:round/>
            <a:headEnd/>
            <a:tailEnd type="arrow" w="med" len="med"/>
          </a:ln>
        </p:spPr>
        <p:txBody>
          <a:bodyPr wrap="none" anchor="ctr"/>
          <a:lstStyle/>
          <a:p>
            <a:endParaRPr lang="en-US"/>
          </a:p>
        </p:txBody>
      </p:sp>
      <p:sp>
        <p:nvSpPr>
          <p:cNvPr id="88217" name="Line 24"/>
          <p:cNvSpPr>
            <a:spLocks noChangeShapeType="1"/>
          </p:cNvSpPr>
          <p:nvPr/>
        </p:nvSpPr>
        <p:spPr bwMode="auto">
          <a:xfrm flipH="1" flipV="1">
            <a:off x="3783013" y="5095875"/>
            <a:ext cx="228600" cy="152400"/>
          </a:xfrm>
          <a:prstGeom prst="line">
            <a:avLst/>
          </a:prstGeom>
          <a:noFill/>
          <a:ln w="38100">
            <a:solidFill>
              <a:srgbClr val="84AA33"/>
            </a:solidFill>
            <a:round/>
            <a:headEnd/>
            <a:tailEnd type="arrow" w="med" len="med"/>
          </a:ln>
        </p:spPr>
        <p:txBody>
          <a:bodyPr wrap="none" anchor="ctr"/>
          <a:lstStyle/>
          <a:p>
            <a:endParaRPr lang="en-US"/>
          </a:p>
        </p:txBody>
      </p:sp>
      <p:grpSp>
        <p:nvGrpSpPr>
          <p:cNvPr id="117763" name="Group 2"/>
          <p:cNvGrpSpPr>
            <a:grpSpLocks/>
          </p:cNvGrpSpPr>
          <p:nvPr/>
        </p:nvGrpSpPr>
        <p:grpSpPr bwMode="auto">
          <a:xfrm rot="-6616463">
            <a:off x="2999581" y="4542632"/>
            <a:ext cx="1597025" cy="1198562"/>
            <a:chOff x="744" y="1955"/>
            <a:chExt cx="1006" cy="755"/>
          </a:xfrm>
        </p:grpSpPr>
        <p:grpSp>
          <p:nvGrpSpPr>
            <p:cNvPr id="117853" name="Group 48"/>
            <p:cNvGrpSpPr>
              <a:grpSpLocks/>
            </p:cNvGrpSpPr>
            <p:nvPr/>
          </p:nvGrpSpPr>
          <p:grpSpPr bwMode="auto">
            <a:xfrm rot="3035498">
              <a:off x="1089" y="1792"/>
              <a:ext cx="497" cy="824"/>
              <a:chOff x="2090711" y="1508409"/>
              <a:chExt cx="620026" cy="1027230"/>
            </a:xfrm>
          </p:grpSpPr>
          <p:grpSp>
            <p:nvGrpSpPr>
              <p:cNvPr id="117855" name="Group 49"/>
              <p:cNvGrpSpPr>
                <a:grpSpLocks/>
              </p:cNvGrpSpPr>
              <p:nvPr/>
            </p:nvGrpSpPr>
            <p:grpSpPr bwMode="auto">
              <a:xfrm>
                <a:off x="2235830" y="1508409"/>
                <a:ext cx="313087" cy="1027230"/>
                <a:chOff x="3226511" y="3995404"/>
                <a:chExt cx="313087" cy="1027230"/>
              </a:xfrm>
            </p:grpSpPr>
            <p:sp>
              <p:nvSpPr>
                <p:cNvPr id="4" name="Rectangle 51"/>
                <p:cNvSpPr>
                  <a:spLocks noChangeArrowheads="1"/>
                </p:cNvSpPr>
                <p:nvPr/>
              </p:nvSpPr>
              <p:spPr bwMode="auto">
                <a:xfrm>
                  <a:off x="3270896" y="4378686"/>
                  <a:ext cx="207091" cy="209435"/>
                </a:xfrm>
                <a:prstGeom prst="rect">
                  <a:avLst/>
                </a:prstGeom>
                <a:solidFill>
                  <a:schemeClr val="bg2"/>
                </a:solidFill>
                <a:ln w="28575" algn="ctr">
                  <a:solidFill>
                    <a:srgbClr val="964305"/>
                  </a:solidFill>
                  <a:miter lim="800000"/>
                  <a:headEnd/>
                  <a:tailEnd/>
                </a:ln>
              </p:spPr>
              <p:txBody>
                <a:bodyPr vert="eaVert" anchor="ctr"/>
                <a:lstStyle/>
                <a:p>
                  <a:pPr algn="ctr" fontAlgn="auto">
                    <a:spcBef>
                      <a:spcPts val="0"/>
                    </a:spcBef>
                    <a:spcAft>
                      <a:spcPts val="0"/>
                    </a:spcAft>
                    <a:defRPr/>
                  </a:pPr>
                  <a:endParaRPr lang="en-US" sz="1800">
                    <a:solidFill>
                      <a:schemeClr val="lt1"/>
                    </a:solidFill>
                    <a:latin typeface="+mn-lt"/>
                    <a:cs typeface="+mn-cs"/>
                  </a:endParaRPr>
                </a:p>
              </p:txBody>
            </p:sp>
            <p:cxnSp>
              <p:nvCxnSpPr>
                <p:cNvPr id="5" name="Straight Connector 52"/>
                <p:cNvCxnSpPr>
                  <a:endCxn id="52" idx="0"/>
                </p:cNvCxnSpPr>
                <p:nvPr/>
              </p:nvCxnSpPr>
              <p:spPr>
                <a:xfrm rot="18564502" flipH="1">
                  <a:off x="3202880" y="4013928"/>
                  <a:ext cx="336592" cy="285687"/>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6" name="Straight Connector 53"/>
                <p:cNvCxnSpPr/>
                <p:nvPr/>
              </p:nvCxnSpPr>
              <p:spPr>
                <a:xfrm rot="18564502" flipH="1">
                  <a:off x="3190768" y="4673037"/>
                  <a:ext cx="371498" cy="314380"/>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7" name="Straight Connector 50"/>
              <p:cNvCxnSpPr/>
              <p:nvPr/>
            </p:nvCxnSpPr>
            <p:spPr>
              <a:xfrm>
                <a:off x="2094529" y="1946718"/>
                <a:ext cx="620026"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sp>
          <p:nvSpPr>
            <p:cNvPr id="10" name="Oval 45" descr="Wide upward diagonal"/>
            <p:cNvSpPr>
              <a:spLocks noChangeArrowheads="1"/>
            </p:cNvSpPr>
            <p:nvPr/>
          </p:nvSpPr>
          <p:spPr bwMode="auto">
            <a:xfrm>
              <a:off x="747" y="2361"/>
              <a:ext cx="349" cy="349"/>
            </a:xfrm>
            <a:prstGeom prst="ellipse">
              <a:avLst/>
            </a:prstGeom>
            <a:pattFill prst="wdUpDiag">
              <a:fgClr>
                <a:srgbClr val="B5AB97"/>
              </a:fgClr>
              <a:bgClr>
                <a:srgbClr val="E7DEC9"/>
              </a:bgClr>
            </a:pattFill>
            <a:ln w="28575" algn="ctr">
              <a:noFill/>
              <a:round/>
              <a:headEnd/>
              <a:tailEnd/>
            </a:ln>
          </p:spPr>
          <p:txBody>
            <a:bodyPr vert="eaVert" anchor="ctr"/>
            <a:lstStyle/>
            <a:p>
              <a:pPr algn="ctr" fontAlgn="auto">
                <a:spcBef>
                  <a:spcPts val="0"/>
                </a:spcBef>
                <a:spcAft>
                  <a:spcPts val="0"/>
                </a:spcAft>
                <a:defRPr/>
              </a:pPr>
              <a:endParaRPr lang="en-US" sz="1800">
                <a:solidFill>
                  <a:schemeClr val="lt1"/>
                </a:solidFill>
                <a:latin typeface="+mn-lt"/>
                <a:cs typeface="+mn-cs"/>
              </a:endParaRPr>
            </a:p>
          </p:txBody>
        </p:sp>
      </p:grpSp>
      <p:grpSp>
        <p:nvGrpSpPr>
          <p:cNvPr id="117764" name="Group 48"/>
          <p:cNvGrpSpPr>
            <a:grpSpLocks/>
          </p:cNvGrpSpPr>
          <p:nvPr/>
        </p:nvGrpSpPr>
        <p:grpSpPr bwMode="auto">
          <a:xfrm rot="3035498">
            <a:off x="1386681" y="4606132"/>
            <a:ext cx="788987" cy="1308100"/>
            <a:chOff x="2090711" y="1508409"/>
            <a:chExt cx="620026" cy="1027230"/>
          </a:xfrm>
        </p:grpSpPr>
        <p:grpSp>
          <p:nvGrpSpPr>
            <p:cNvPr id="117848" name="Group 49"/>
            <p:cNvGrpSpPr>
              <a:grpSpLocks/>
            </p:cNvGrpSpPr>
            <p:nvPr/>
          </p:nvGrpSpPr>
          <p:grpSpPr bwMode="auto">
            <a:xfrm>
              <a:off x="2235830" y="1508409"/>
              <a:ext cx="313087" cy="1027230"/>
              <a:chOff x="3226511" y="3995404"/>
              <a:chExt cx="313087" cy="1027230"/>
            </a:xfrm>
          </p:grpSpPr>
          <p:sp>
            <p:nvSpPr>
              <p:cNvPr id="11" name="Rectangle 51"/>
              <p:cNvSpPr>
                <a:spLocks noChangeArrowheads="1"/>
              </p:cNvSpPr>
              <p:nvPr/>
            </p:nvSpPr>
            <p:spPr bwMode="auto">
              <a:xfrm>
                <a:off x="3266171" y="4386494"/>
                <a:ext cx="207091" cy="209435"/>
              </a:xfrm>
              <a:prstGeom prst="rect">
                <a:avLst/>
              </a:prstGeom>
              <a:solidFill>
                <a:schemeClr val="bg2"/>
              </a:solidFill>
              <a:ln w="28575" algn="ctr">
                <a:solidFill>
                  <a:srgbClr val="964305"/>
                </a:solidFill>
                <a:miter lim="800000"/>
                <a:headEnd/>
                <a:tailEnd/>
              </a:ln>
            </p:spPr>
            <p:txBody>
              <a:bodyPr rot="10800000" vert="eaVert" anchor="ctr"/>
              <a:lstStyle/>
              <a:p>
                <a:pPr algn="ctr" fontAlgn="auto">
                  <a:spcBef>
                    <a:spcPts val="0"/>
                  </a:spcBef>
                  <a:spcAft>
                    <a:spcPts val="0"/>
                  </a:spcAft>
                  <a:defRPr/>
                </a:pPr>
                <a:endParaRPr lang="en-US" sz="1800">
                  <a:solidFill>
                    <a:schemeClr val="lt1"/>
                  </a:solidFill>
                  <a:latin typeface="+mn-lt"/>
                  <a:cs typeface="+mn-cs"/>
                </a:endParaRPr>
              </a:p>
            </p:txBody>
          </p:sp>
          <p:cxnSp>
            <p:nvCxnSpPr>
              <p:cNvPr id="12" name="Straight Connector 52"/>
              <p:cNvCxnSpPr>
                <a:endCxn id="52" idx="0"/>
              </p:cNvCxnSpPr>
              <p:nvPr/>
            </p:nvCxnSpPr>
            <p:spPr>
              <a:xfrm rot="18564502" flipH="1">
                <a:off x="3196129" y="4022317"/>
                <a:ext cx="336592" cy="286934"/>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53"/>
              <p:cNvCxnSpPr/>
              <p:nvPr/>
            </p:nvCxnSpPr>
            <p:spPr>
              <a:xfrm rot="18564502" flipH="1">
                <a:off x="3184782" y="4682211"/>
                <a:ext cx="371498" cy="313132"/>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14" name="Straight Connector 50"/>
            <p:cNvCxnSpPr/>
            <p:nvPr/>
          </p:nvCxnSpPr>
          <p:spPr>
            <a:xfrm>
              <a:off x="2090238" y="1953869"/>
              <a:ext cx="620027"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grpSp>
        <p:nvGrpSpPr>
          <p:cNvPr id="117765" name="Group 48"/>
          <p:cNvGrpSpPr>
            <a:grpSpLocks/>
          </p:cNvGrpSpPr>
          <p:nvPr/>
        </p:nvGrpSpPr>
        <p:grpSpPr bwMode="auto">
          <a:xfrm rot="1555332">
            <a:off x="1847850" y="4964113"/>
            <a:ext cx="788988" cy="1308100"/>
            <a:chOff x="2090711" y="1508409"/>
            <a:chExt cx="620026" cy="1027230"/>
          </a:xfrm>
        </p:grpSpPr>
        <p:grpSp>
          <p:nvGrpSpPr>
            <p:cNvPr id="117843" name="Group 49"/>
            <p:cNvGrpSpPr>
              <a:grpSpLocks/>
            </p:cNvGrpSpPr>
            <p:nvPr/>
          </p:nvGrpSpPr>
          <p:grpSpPr bwMode="auto">
            <a:xfrm>
              <a:off x="2235830" y="1508409"/>
              <a:ext cx="313087" cy="1027230"/>
              <a:chOff x="3226511" y="3995404"/>
              <a:chExt cx="313087" cy="1027230"/>
            </a:xfrm>
          </p:grpSpPr>
          <p:sp>
            <p:nvSpPr>
              <p:cNvPr id="15" name="Rectangle 51"/>
              <p:cNvSpPr/>
              <p:nvPr/>
            </p:nvSpPr>
            <p:spPr>
              <a:xfrm>
                <a:off x="3263566" y="4381448"/>
                <a:ext cx="207091" cy="209435"/>
              </a:xfrm>
              <a:prstGeom prst="rect">
                <a:avLst/>
              </a:prstGeom>
              <a:solidFill>
                <a:schemeClr val="bg2"/>
              </a:solidFill>
              <a:ln w="2857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16" name="Straight Connector 52"/>
              <p:cNvCxnSpPr>
                <a:endCxn id="52" idx="0"/>
              </p:cNvCxnSpPr>
              <p:nvPr/>
            </p:nvCxnSpPr>
            <p:spPr>
              <a:xfrm rot="18564502" flipH="1">
                <a:off x="3196626" y="4016575"/>
                <a:ext cx="336592" cy="285685"/>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53"/>
              <p:cNvCxnSpPr/>
              <p:nvPr/>
            </p:nvCxnSpPr>
            <p:spPr>
              <a:xfrm rot="18564502" flipH="1">
                <a:off x="3185577" y="4674770"/>
                <a:ext cx="371498" cy="313131"/>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18" name="Straight Connector 50"/>
            <p:cNvCxnSpPr/>
            <p:nvPr/>
          </p:nvCxnSpPr>
          <p:spPr>
            <a:xfrm>
              <a:off x="2090371" y="1952884"/>
              <a:ext cx="620026"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grpSp>
        <p:nvGrpSpPr>
          <p:cNvPr id="117766" name="Group 48"/>
          <p:cNvGrpSpPr>
            <a:grpSpLocks/>
          </p:cNvGrpSpPr>
          <p:nvPr/>
        </p:nvGrpSpPr>
        <p:grpSpPr bwMode="auto">
          <a:xfrm rot="-862047">
            <a:off x="2563813" y="4992688"/>
            <a:ext cx="788987" cy="1308100"/>
            <a:chOff x="2090711" y="1508409"/>
            <a:chExt cx="620026" cy="1027230"/>
          </a:xfrm>
        </p:grpSpPr>
        <p:grpSp>
          <p:nvGrpSpPr>
            <p:cNvPr id="117838" name="Group 49"/>
            <p:cNvGrpSpPr>
              <a:grpSpLocks/>
            </p:cNvGrpSpPr>
            <p:nvPr/>
          </p:nvGrpSpPr>
          <p:grpSpPr bwMode="auto">
            <a:xfrm>
              <a:off x="2235830" y="1508409"/>
              <a:ext cx="313087" cy="1027230"/>
              <a:chOff x="3226511" y="3995404"/>
              <a:chExt cx="313087" cy="1027230"/>
            </a:xfrm>
          </p:grpSpPr>
          <p:sp>
            <p:nvSpPr>
              <p:cNvPr id="52" name="Rectangle 51"/>
              <p:cNvSpPr/>
              <p:nvPr/>
            </p:nvSpPr>
            <p:spPr>
              <a:xfrm>
                <a:off x="3268937" y="4380154"/>
                <a:ext cx="207091" cy="209435"/>
              </a:xfrm>
              <a:prstGeom prst="rect">
                <a:avLst/>
              </a:prstGeom>
              <a:solidFill>
                <a:schemeClr val="bg2"/>
              </a:solidFill>
              <a:ln w="28575" cmpd="sng">
                <a:solidFill>
                  <a:schemeClr val="accent5"/>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53" name="Straight Connector 52"/>
              <p:cNvCxnSpPr>
                <a:endCxn id="52" idx="0"/>
              </p:cNvCxnSpPr>
              <p:nvPr/>
            </p:nvCxnSpPr>
            <p:spPr>
              <a:xfrm rot="18564502" flipH="1">
                <a:off x="3200621" y="4016821"/>
                <a:ext cx="336592" cy="285687"/>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p:cNvCxnSpPr>
                <a:stCxn id="52" idx="2"/>
              </p:cNvCxnSpPr>
              <p:nvPr/>
            </p:nvCxnSpPr>
            <p:spPr>
              <a:xfrm rot="18564502" flipH="1">
                <a:off x="3188661" y="4674972"/>
                <a:ext cx="371498" cy="313132"/>
              </a:xfrm>
              <a:prstGeom prst="line">
                <a:avLst/>
              </a:prstGeom>
              <a:ln w="28575" cmpd="sng">
                <a:solidFill>
                  <a:schemeClr val="accent5"/>
                </a:solidFill>
              </a:ln>
              <a:effectLst/>
            </p:spPr>
            <p:style>
              <a:lnRef idx="2">
                <a:schemeClr val="accent1"/>
              </a:lnRef>
              <a:fillRef idx="0">
                <a:schemeClr val="accent1"/>
              </a:fillRef>
              <a:effectRef idx="1">
                <a:schemeClr val="accent1"/>
              </a:effectRef>
              <a:fontRef idx="minor">
                <a:schemeClr val="tx1"/>
              </a:fontRef>
            </p:style>
          </p:cxnSp>
        </p:grpSp>
        <p:cxnSp>
          <p:nvCxnSpPr>
            <p:cNvPr id="51" name="Straight Connector 50"/>
            <p:cNvCxnSpPr/>
            <p:nvPr/>
          </p:nvCxnSpPr>
          <p:spPr>
            <a:xfrm>
              <a:off x="2089918" y="1949756"/>
              <a:ext cx="620027" cy="0"/>
            </a:xfrm>
            <a:prstGeom prst="line">
              <a:avLst/>
            </a:prstGeom>
            <a:ln>
              <a:noFill/>
            </a:ln>
            <a:effectLst/>
          </p:spPr>
          <p:style>
            <a:lnRef idx="2">
              <a:schemeClr val="accent1"/>
            </a:lnRef>
            <a:fillRef idx="0">
              <a:schemeClr val="accent1"/>
            </a:fillRef>
            <a:effectRef idx="1">
              <a:schemeClr val="accent1"/>
            </a:effectRef>
            <a:fontRef idx="minor">
              <a:schemeClr val="tx1"/>
            </a:fontRef>
          </p:style>
        </p:cxnSp>
      </p:grpSp>
      <p:sp>
        <p:nvSpPr>
          <p:cNvPr id="46" name="Oval 45" descr="Wide upward diagonal"/>
          <p:cNvSpPr>
            <a:spLocks noChangeArrowheads="1"/>
          </p:cNvSpPr>
          <p:nvPr/>
        </p:nvSpPr>
        <p:spPr bwMode="auto">
          <a:xfrm>
            <a:off x="854075" y="5510213"/>
            <a:ext cx="554038" cy="554037"/>
          </a:xfrm>
          <a:prstGeom prst="ellipse">
            <a:avLst/>
          </a:prstGeom>
          <a:pattFill prst="wdUpDiag">
            <a:fgClr>
              <a:srgbClr val="B5AB97"/>
            </a:fgClr>
            <a:bgClr>
              <a:srgbClr val="E7DEC9"/>
            </a:bgClr>
          </a:pattFill>
          <a:ln w="28575" algn="ctr">
            <a:noFill/>
            <a:round/>
            <a:headEnd/>
            <a:tailEnd/>
          </a:ln>
          <a:effectLst/>
        </p:spPr>
        <p:txBody>
          <a:bodyPr anchor="ctr"/>
          <a:lstStyle/>
          <a:p>
            <a:pPr algn="ctr" fontAlgn="auto">
              <a:spcBef>
                <a:spcPts val="0"/>
              </a:spcBef>
              <a:spcAft>
                <a:spcPts val="0"/>
              </a:spcAft>
              <a:defRPr/>
            </a:pPr>
            <a:endParaRPr lang="en-US" sz="1800">
              <a:solidFill>
                <a:schemeClr val="lt1"/>
              </a:solidFill>
              <a:latin typeface="+mn-lt"/>
              <a:cs typeface="+mn-cs"/>
            </a:endParaRPr>
          </a:p>
        </p:txBody>
      </p:sp>
      <p:sp>
        <p:nvSpPr>
          <p:cNvPr id="19" name="Oval 45" descr="Wide upward diagonal"/>
          <p:cNvSpPr>
            <a:spLocks noChangeArrowheads="1"/>
          </p:cNvSpPr>
          <p:nvPr/>
        </p:nvSpPr>
        <p:spPr bwMode="auto">
          <a:xfrm rot="-1480166">
            <a:off x="1597025" y="6097588"/>
            <a:ext cx="554038" cy="554037"/>
          </a:xfrm>
          <a:prstGeom prst="ellipse">
            <a:avLst/>
          </a:prstGeom>
          <a:pattFill prst="wdUpDiag">
            <a:fgClr>
              <a:srgbClr val="B5AB97"/>
            </a:fgClr>
            <a:bgClr>
              <a:srgbClr val="E7DEC9"/>
            </a:bgClr>
          </a:pattFill>
          <a:ln w="28575" algn="ctr">
            <a:noFill/>
            <a:round/>
            <a:headEnd/>
            <a:tailEnd/>
          </a:ln>
          <a:effectLst/>
        </p:spPr>
        <p:txBody>
          <a:bodyPr anchor="ctr"/>
          <a:lstStyle/>
          <a:p>
            <a:pPr algn="ctr" fontAlgn="auto">
              <a:spcBef>
                <a:spcPts val="0"/>
              </a:spcBef>
              <a:spcAft>
                <a:spcPts val="0"/>
              </a:spcAft>
              <a:defRPr/>
            </a:pPr>
            <a:endParaRPr lang="en-US" sz="1800">
              <a:solidFill>
                <a:schemeClr val="lt1"/>
              </a:solidFill>
              <a:latin typeface="+mn-lt"/>
              <a:cs typeface="+mn-cs"/>
            </a:endParaRPr>
          </a:p>
        </p:txBody>
      </p:sp>
      <p:sp>
        <p:nvSpPr>
          <p:cNvPr id="20" name="Oval 45" descr="Wide upward diagonal"/>
          <p:cNvSpPr>
            <a:spLocks noChangeArrowheads="1"/>
          </p:cNvSpPr>
          <p:nvPr/>
        </p:nvSpPr>
        <p:spPr bwMode="auto">
          <a:xfrm rot="-3897545">
            <a:off x="2894013" y="6196013"/>
            <a:ext cx="554037" cy="554037"/>
          </a:xfrm>
          <a:prstGeom prst="ellipse">
            <a:avLst/>
          </a:prstGeom>
          <a:pattFill prst="wdUpDiag">
            <a:fgClr>
              <a:srgbClr val="B5AB97"/>
            </a:fgClr>
            <a:bgClr>
              <a:srgbClr val="E7DEC9"/>
            </a:bgClr>
          </a:pattFill>
          <a:ln w="28575" algn="ctr">
            <a:noFill/>
            <a:round/>
            <a:headEnd/>
            <a:tailEnd/>
          </a:ln>
          <a:effectLst/>
        </p:spPr>
        <p:txBody>
          <a:bodyPr vert="eaVert" anchor="ctr"/>
          <a:lstStyle/>
          <a:p>
            <a:pPr algn="ctr" fontAlgn="auto">
              <a:spcBef>
                <a:spcPts val="0"/>
              </a:spcBef>
              <a:spcAft>
                <a:spcPts val="0"/>
              </a:spcAft>
              <a:defRPr/>
            </a:pPr>
            <a:endParaRPr lang="en-US" sz="1800">
              <a:solidFill>
                <a:schemeClr val="lt1"/>
              </a:solidFill>
              <a:latin typeface="+mn-lt"/>
              <a:cs typeface="+mn-cs"/>
            </a:endParaRPr>
          </a:p>
        </p:txBody>
      </p:sp>
      <p:sp>
        <p:nvSpPr>
          <p:cNvPr id="117770" name="TextBox 73"/>
          <p:cNvSpPr txBox="1">
            <a:spLocks noChangeArrowheads="1"/>
          </p:cNvSpPr>
          <p:nvPr/>
        </p:nvSpPr>
        <p:spPr bwMode="auto">
          <a:xfrm>
            <a:off x="3714750" y="5286375"/>
            <a:ext cx="1136650" cy="517525"/>
          </a:xfrm>
          <a:prstGeom prst="rect">
            <a:avLst/>
          </a:prstGeom>
          <a:noFill/>
          <a:ln w="9525">
            <a:noFill/>
            <a:miter lim="800000"/>
            <a:headEnd/>
            <a:tailEnd/>
          </a:ln>
        </p:spPr>
        <p:txBody>
          <a:bodyPr anchor="ctr">
            <a:spAutoFit/>
          </a:bodyPr>
          <a:lstStyle/>
          <a:p>
            <a:pPr algn="ctr"/>
            <a:r>
              <a:rPr lang="en-US" sz="1400"/>
              <a:t>Kathy	 </a:t>
            </a:r>
            <a:br>
              <a:rPr lang="en-US" sz="1400"/>
            </a:br>
            <a:r>
              <a:rPr lang="en-US" sz="1400"/>
              <a:t>says so</a:t>
            </a:r>
          </a:p>
        </p:txBody>
      </p:sp>
      <p:sp>
        <p:nvSpPr>
          <p:cNvPr id="117771" name="TextBox 73"/>
          <p:cNvSpPr txBox="1">
            <a:spLocks noChangeArrowheads="1"/>
          </p:cNvSpPr>
          <p:nvPr/>
        </p:nvSpPr>
        <p:spPr bwMode="auto">
          <a:xfrm>
            <a:off x="1276350" y="6124575"/>
            <a:ext cx="1136650" cy="517525"/>
          </a:xfrm>
          <a:prstGeom prst="rect">
            <a:avLst/>
          </a:prstGeom>
          <a:noFill/>
          <a:ln w="9525">
            <a:noFill/>
            <a:miter lim="800000"/>
            <a:headEnd/>
            <a:tailEnd/>
          </a:ln>
        </p:spPr>
        <p:txBody>
          <a:bodyPr anchor="ctr">
            <a:spAutoFit/>
          </a:bodyPr>
          <a:lstStyle/>
          <a:p>
            <a:pPr algn="ctr"/>
            <a:r>
              <a:rPr lang="en-US" sz="1400"/>
              <a:t>Bob </a:t>
            </a:r>
            <a:br>
              <a:rPr lang="en-US" sz="1400"/>
            </a:br>
            <a:r>
              <a:rPr lang="en-US" sz="1400"/>
              <a:t>says so</a:t>
            </a:r>
          </a:p>
        </p:txBody>
      </p:sp>
      <p:sp>
        <p:nvSpPr>
          <p:cNvPr id="117772" name="TextBox 73"/>
          <p:cNvSpPr txBox="1">
            <a:spLocks noChangeArrowheads="1"/>
          </p:cNvSpPr>
          <p:nvPr/>
        </p:nvSpPr>
        <p:spPr bwMode="auto">
          <a:xfrm>
            <a:off x="2609850" y="6200775"/>
            <a:ext cx="1136650" cy="517525"/>
          </a:xfrm>
          <a:prstGeom prst="rect">
            <a:avLst/>
          </a:prstGeom>
          <a:noFill/>
          <a:ln w="9525">
            <a:noFill/>
            <a:miter lim="800000"/>
            <a:headEnd/>
            <a:tailEnd/>
          </a:ln>
        </p:spPr>
        <p:txBody>
          <a:bodyPr anchor="ctr">
            <a:spAutoFit/>
          </a:bodyPr>
          <a:lstStyle/>
          <a:p>
            <a:pPr algn="ctr"/>
            <a:r>
              <a:rPr lang="en-US" sz="1400"/>
              <a:t>Charlie </a:t>
            </a:r>
            <a:br>
              <a:rPr lang="en-US" sz="1400"/>
            </a:br>
            <a:r>
              <a:rPr lang="en-US" sz="1400"/>
              <a:t>says so</a:t>
            </a:r>
          </a:p>
        </p:txBody>
      </p:sp>
      <p:sp>
        <p:nvSpPr>
          <p:cNvPr id="117773" name="TextBox 73"/>
          <p:cNvSpPr txBox="1">
            <a:spLocks noChangeArrowheads="1"/>
          </p:cNvSpPr>
          <p:nvPr/>
        </p:nvSpPr>
        <p:spPr bwMode="auto">
          <a:xfrm>
            <a:off x="571500" y="5514975"/>
            <a:ext cx="1136650" cy="517525"/>
          </a:xfrm>
          <a:prstGeom prst="rect">
            <a:avLst/>
          </a:prstGeom>
          <a:noFill/>
          <a:ln w="9525">
            <a:noFill/>
            <a:miter lim="800000"/>
            <a:headEnd/>
            <a:tailEnd/>
          </a:ln>
        </p:spPr>
        <p:txBody>
          <a:bodyPr anchor="ctr">
            <a:spAutoFit/>
          </a:bodyPr>
          <a:lstStyle/>
          <a:p>
            <a:pPr algn="ctr"/>
            <a:r>
              <a:rPr lang="en-US" sz="1400"/>
              <a:t>Alice </a:t>
            </a:r>
            <a:br>
              <a:rPr lang="en-US" sz="1400"/>
            </a:br>
            <a:r>
              <a:rPr lang="en-US" sz="1400"/>
              <a:t>says so</a:t>
            </a:r>
          </a:p>
        </p:txBody>
      </p:sp>
      <p:sp>
        <p:nvSpPr>
          <p:cNvPr id="88099" name="Content Placeholder 3"/>
          <p:cNvSpPr>
            <a:spLocks noGrp="1"/>
          </p:cNvSpPr>
          <p:nvPr>
            <p:ph idx="4294967295"/>
          </p:nvPr>
        </p:nvSpPr>
        <p:spPr>
          <a:xfrm>
            <a:off x="457200" y="1114425"/>
            <a:ext cx="6486525" cy="5045075"/>
          </a:xfrm>
        </p:spPr>
        <p:txBody>
          <a:bodyPr/>
          <a:lstStyle/>
          <a:p>
            <a:pPr marL="0" indent="0" eaLnBrk="1" hangingPunct="1">
              <a:buFont typeface="Arial" charset="0"/>
              <a:buNone/>
            </a:pPr>
            <a:r>
              <a:rPr lang="en-US" sz="2400" smtClean="0"/>
              <a:t>Better model ... Rush can influence conversation.</a:t>
            </a:r>
          </a:p>
          <a:p>
            <a:pPr lvl="1" eaLnBrk="1" hangingPunct="1"/>
            <a:r>
              <a:rPr lang="en-US" sz="2000" smtClean="0"/>
              <a:t>Now there are 2 ways to explain why everyone’s repeating the story: it’s true, </a:t>
            </a:r>
            <a:r>
              <a:rPr lang="en-US" sz="2000" u="sng" smtClean="0"/>
              <a:t>or</a:t>
            </a:r>
            <a:r>
              <a:rPr lang="en-US" sz="2000" smtClean="0"/>
              <a:t> Rush said it was.</a:t>
            </a:r>
          </a:p>
          <a:p>
            <a:pPr lvl="1" eaLnBrk="1" hangingPunct="1"/>
            <a:r>
              <a:rPr lang="en-US" sz="2000" smtClean="0"/>
              <a:t>The </a:t>
            </a:r>
            <a:r>
              <a:rPr lang="en-US" sz="2000" u="sng" smtClean="0"/>
              <a:t>model</a:t>
            </a:r>
            <a:r>
              <a:rPr lang="en-US" sz="2000" smtClean="0"/>
              <a:t> favors one solution (probably Rush).</a:t>
            </a:r>
          </a:p>
          <a:p>
            <a:pPr lvl="1" eaLnBrk="1" hangingPunct="1"/>
            <a:r>
              <a:rPr lang="en-US" sz="2000" smtClean="0"/>
              <a:t>Yet </a:t>
            </a:r>
            <a:r>
              <a:rPr lang="en-US" sz="2000" u="sng" smtClean="0"/>
              <a:t>BP</a:t>
            </a:r>
            <a:r>
              <a:rPr lang="en-US" sz="2000" smtClean="0"/>
              <a:t> has 2 stable solutions.  Each solution is self-reinforcing around cycles; no impetus to switch.</a:t>
            </a:r>
          </a:p>
        </p:txBody>
      </p:sp>
      <p:sp>
        <p:nvSpPr>
          <p:cNvPr id="38" name="Oval 37"/>
          <p:cNvSpPr>
            <a:spLocks noChangeArrowheads="1"/>
          </p:cNvSpPr>
          <p:nvPr/>
        </p:nvSpPr>
        <p:spPr bwMode="auto">
          <a:xfrm>
            <a:off x="2343150" y="4421188"/>
            <a:ext cx="554038" cy="554037"/>
          </a:xfrm>
          <a:prstGeom prst="ellipse">
            <a:avLst/>
          </a:prstGeom>
          <a:solidFill>
            <a:schemeClr val="bg2"/>
          </a:solidFill>
          <a:ln w="28575" algn="ctr">
            <a:noFill/>
            <a:round/>
            <a:headEnd/>
            <a:tailEnd/>
          </a:ln>
        </p:spPr>
        <p:txBody>
          <a:bodyPr anchor="ctr"/>
          <a:lstStyle/>
          <a:p>
            <a:pPr algn="ctr" fontAlgn="auto">
              <a:spcBef>
                <a:spcPts val="0"/>
              </a:spcBef>
              <a:spcAft>
                <a:spcPts val="0"/>
              </a:spcAft>
              <a:defRPr/>
            </a:pPr>
            <a:endParaRPr lang="en-US" sz="1800" dirty="0">
              <a:solidFill>
                <a:schemeClr val="lt1"/>
              </a:solidFill>
              <a:latin typeface="+mn-lt"/>
              <a:cs typeface="+mn-cs"/>
            </a:endParaRPr>
          </a:p>
        </p:txBody>
      </p:sp>
      <p:sp>
        <p:nvSpPr>
          <p:cNvPr id="117776" name="Title 2"/>
          <p:cNvSpPr>
            <a:spLocks noGrp="1"/>
          </p:cNvSpPr>
          <p:nvPr>
            <p:ph type="title" idx="4294967295"/>
          </p:nvPr>
        </p:nvSpPr>
        <p:spPr/>
        <p:txBody>
          <a:bodyPr/>
          <a:lstStyle/>
          <a:p>
            <a:pPr eaLnBrk="1" hangingPunct="1"/>
            <a:r>
              <a:rPr lang="en-US" sz="4000" smtClean="0"/>
              <a:t>What can go wrong with loopy BP?</a:t>
            </a:r>
          </a:p>
        </p:txBody>
      </p:sp>
      <p:sp>
        <p:nvSpPr>
          <p:cNvPr id="2" name="Slide Number Placeholder 1"/>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4749F8D1-446A-42F2-B162-C2D6DE7FFE2C}" type="slidenum">
              <a:rPr lang="en-US" sz="1200">
                <a:solidFill>
                  <a:schemeClr val="tx1">
                    <a:tint val="75000"/>
                  </a:schemeClr>
                </a:solidFill>
                <a:latin typeface="+mn-lt"/>
                <a:cs typeface="+mn-cs"/>
              </a:rPr>
              <a:pPr algn="r" fontAlgn="auto">
                <a:spcBef>
                  <a:spcPts val="0"/>
                </a:spcBef>
                <a:spcAft>
                  <a:spcPts val="0"/>
                </a:spcAft>
                <a:defRPr/>
              </a:pPr>
              <a:t>112</a:t>
            </a:fld>
            <a:endParaRPr lang="en-US" sz="1200">
              <a:solidFill>
                <a:schemeClr val="tx1">
                  <a:tint val="75000"/>
                </a:schemeClr>
              </a:solidFill>
              <a:latin typeface="+mn-lt"/>
              <a:cs typeface="+mn-cs"/>
            </a:endParaRPr>
          </a:p>
        </p:txBody>
      </p:sp>
      <p:sp>
        <p:nvSpPr>
          <p:cNvPr id="117778" name="Text Box 40"/>
          <p:cNvSpPr txBox="1">
            <a:spLocks noChangeArrowheads="1"/>
          </p:cNvSpPr>
          <p:nvPr/>
        </p:nvSpPr>
        <p:spPr bwMode="auto">
          <a:xfrm rot="-2404373">
            <a:off x="3468688" y="5689600"/>
            <a:ext cx="539750" cy="519113"/>
          </a:xfrm>
          <a:prstGeom prst="rect">
            <a:avLst/>
          </a:prstGeom>
          <a:noFill/>
          <a:ln w="9525">
            <a:noFill/>
            <a:miter lim="800000"/>
            <a:headEnd/>
            <a:tailEnd/>
          </a:ln>
        </p:spPr>
        <p:txBody>
          <a:bodyPr wrap="none">
            <a:spAutoFit/>
          </a:bodyPr>
          <a:lstStyle/>
          <a:p>
            <a:pPr defTabSz="914400"/>
            <a:r>
              <a:rPr lang="en-US"/>
              <a:t>…</a:t>
            </a:r>
          </a:p>
        </p:txBody>
      </p:sp>
      <p:grpSp>
        <p:nvGrpSpPr>
          <p:cNvPr id="117779" name="Group 42"/>
          <p:cNvGrpSpPr>
            <a:grpSpLocks/>
          </p:cNvGrpSpPr>
          <p:nvPr/>
        </p:nvGrpSpPr>
        <p:grpSpPr bwMode="auto">
          <a:xfrm rot="940090">
            <a:off x="1539875" y="4429125"/>
            <a:ext cx="809625" cy="268288"/>
            <a:chOff x="1060" y="1812"/>
            <a:chExt cx="510" cy="169"/>
          </a:xfrm>
        </p:grpSpPr>
        <p:sp>
          <p:nvSpPr>
            <p:cNvPr id="21" name="Rectangle 7"/>
            <p:cNvSpPr>
              <a:spLocks noChangeArrowheads="1"/>
            </p:cNvSpPr>
            <p:nvPr/>
          </p:nvSpPr>
          <p:spPr bwMode="auto">
            <a:xfrm rot="5097916">
              <a:off x="1059" y="1811"/>
              <a:ext cx="169" cy="168"/>
            </a:xfrm>
            <a:prstGeom prst="rect">
              <a:avLst/>
            </a:prstGeom>
            <a:solidFill>
              <a:schemeClr val="bg2"/>
            </a:solidFill>
            <a:ln w="28575" algn="ctr">
              <a:solidFill>
                <a:srgbClr val="964305"/>
              </a:solidFill>
              <a:miter lim="800000"/>
              <a:headEnd/>
              <a:tailEnd/>
            </a:ln>
          </p:spPr>
          <p:txBody>
            <a:bodyPr rot="10800000" vert="eaVert" anchor="ctr"/>
            <a:lstStyle/>
            <a:p>
              <a:pPr algn="ctr" fontAlgn="auto">
                <a:spcBef>
                  <a:spcPts val="0"/>
                </a:spcBef>
                <a:spcAft>
                  <a:spcPts val="0"/>
                </a:spcAft>
                <a:defRPr/>
              </a:pPr>
              <a:endParaRPr lang="en-US" sz="1800">
                <a:solidFill>
                  <a:schemeClr val="lt1"/>
                </a:solidFill>
                <a:latin typeface="+mn-lt"/>
                <a:cs typeface="+mn-cs"/>
              </a:endParaRPr>
            </a:p>
          </p:txBody>
        </p:sp>
        <p:cxnSp>
          <p:nvCxnSpPr>
            <p:cNvPr id="117837" name="Straight Connector 8"/>
            <p:cNvCxnSpPr>
              <a:cxnSpLocks noChangeShapeType="1"/>
            </p:cNvCxnSpPr>
            <p:nvPr/>
          </p:nvCxnSpPr>
          <p:spPr bwMode="auto">
            <a:xfrm rot="-302084" flipH="1" flipV="1">
              <a:off x="1228" y="1875"/>
              <a:ext cx="342" cy="0"/>
            </a:xfrm>
            <a:prstGeom prst="line">
              <a:avLst/>
            </a:prstGeom>
            <a:noFill/>
            <a:ln w="28575" algn="ctr">
              <a:solidFill>
                <a:srgbClr val="964305"/>
              </a:solidFill>
              <a:round/>
              <a:headEnd/>
              <a:tailEnd/>
            </a:ln>
          </p:spPr>
        </p:cxnSp>
      </p:grpSp>
      <p:sp>
        <p:nvSpPr>
          <p:cNvPr id="117780" name="TextBox 73"/>
          <p:cNvSpPr txBox="1">
            <a:spLocks noChangeArrowheads="1"/>
          </p:cNvSpPr>
          <p:nvPr/>
        </p:nvSpPr>
        <p:spPr bwMode="auto">
          <a:xfrm>
            <a:off x="2036763" y="4389438"/>
            <a:ext cx="1136650" cy="517525"/>
          </a:xfrm>
          <a:prstGeom prst="rect">
            <a:avLst/>
          </a:prstGeom>
          <a:noFill/>
          <a:ln w="9525">
            <a:noFill/>
            <a:miter lim="800000"/>
            <a:headEnd/>
            <a:tailEnd/>
          </a:ln>
        </p:spPr>
        <p:txBody>
          <a:bodyPr anchor="ctr">
            <a:spAutoFit/>
          </a:bodyPr>
          <a:lstStyle/>
          <a:p>
            <a:pPr algn="ctr"/>
            <a:r>
              <a:rPr lang="en-US" sz="1400"/>
              <a:t>Obama</a:t>
            </a:r>
            <a:br>
              <a:rPr lang="en-US" sz="1400"/>
            </a:br>
            <a:r>
              <a:rPr lang="en-US" sz="1400"/>
              <a:t> owns it</a:t>
            </a:r>
          </a:p>
        </p:txBody>
      </p:sp>
      <p:graphicFrame>
        <p:nvGraphicFramePr>
          <p:cNvPr id="88110" name="Group 46"/>
          <p:cNvGraphicFramePr>
            <a:graphicFrameLocks noGrp="1"/>
          </p:cNvGraphicFramePr>
          <p:nvPr/>
        </p:nvGraphicFramePr>
        <p:xfrm>
          <a:off x="1581150" y="3590925"/>
          <a:ext cx="579438" cy="518160"/>
        </p:xfrm>
        <a:graphic>
          <a:graphicData uri="http://schemas.openxmlformats.org/drawingml/2006/table">
            <a:tbl>
              <a:tblPr/>
              <a:tblGrid>
                <a:gridCol w="266700"/>
                <a:gridCol w="312738"/>
              </a:tblGrid>
              <a:tr h="195263">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T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F</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99</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r>
            </a:tbl>
          </a:graphicData>
        </a:graphic>
      </p:graphicFrame>
      <p:sp>
        <p:nvSpPr>
          <p:cNvPr id="117791" name="Line 24"/>
          <p:cNvSpPr>
            <a:spLocks noChangeShapeType="1"/>
          </p:cNvSpPr>
          <p:nvPr/>
        </p:nvSpPr>
        <p:spPr bwMode="auto">
          <a:xfrm>
            <a:off x="1944688" y="4352925"/>
            <a:ext cx="381000" cy="76200"/>
          </a:xfrm>
          <a:prstGeom prst="line">
            <a:avLst/>
          </a:prstGeom>
          <a:noFill/>
          <a:ln w="38100">
            <a:solidFill>
              <a:srgbClr val="84AA33"/>
            </a:solidFill>
            <a:round/>
            <a:headEnd/>
            <a:tailEnd type="arrow" w="med" len="med"/>
          </a:ln>
        </p:spPr>
        <p:txBody>
          <a:bodyPr wrap="none" anchor="ctr"/>
          <a:lstStyle/>
          <a:p>
            <a:endParaRPr lang="en-US"/>
          </a:p>
        </p:txBody>
      </p:sp>
      <p:sp>
        <p:nvSpPr>
          <p:cNvPr id="117792" name="Line 24"/>
          <p:cNvSpPr>
            <a:spLocks noChangeShapeType="1"/>
          </p:cNvSpPr>
          <p:nvPr/>
        </p:nvSpPr>
        <p:spPr bwMode="auto">
          <a:xfrm flipV="1">
            <a:off x="1924050" y="4772025"/>
            <a:ext cx="190500" cy="171450"/>
          </a:xfrm>
          <a:prstGeom prst="line">
            <a:avLst/>
          </a:prstGeom>
          <a:noFill/>
          <a:ln w="38100">
            <a:solidFill>
              <a:srgbClr val="84AA33"/>
            </a:solidFill>
            <a:round/>
            <a:headEnd/>
            <a:tailEnd type="arrow" w="med" len="med"/>
          </a:ln>
        </p:spPr>
        <p:txBody>
          <a:bodyPr wrap="none" anchor="ctr"/>
          <a:lstStyle/>
          <a:p>
            <a:endParaRPr lang="en-US"/>
          </a:p>
        </p:txBody>
      </p:sp>
      <p:sp>
        <p:nvSpPr>
          <p:cNvPr id="117793" name="Line 24"/>
          <p:cNvSpPr>
            <a:spLocks noChangeShapeType="1"/>
          </p:cNvSpPr>
          <p:nvPr/>
        </p:nvSpPr>
        <p:spPr bwMode="auto">
          <a:xfrm flipV="1">
            <a:off x="2266950" y="5010150"/>
            <a:ext cx="171450" cy="219075"/>
          </a:xfrm>
          <a:prstGeom prst="line">
            <a:avLst/>
          </a:prstGeom>
          <a:noFill/>
          <a:ln w="38100">
            <a:solidFill>
              <a:srgbClr val="84AA33"/>
            </a:solidFill>
            <a:round/>
            <a:headEnd/>
            <a:tailEnd type="arrow" w="med" len="med"/>
          </a:ln>
        </p:spPr>
        <p:txBody>
          <a:bodyPr wrap="none" anchor="ctr"/>
          <a:lstStyle/>
          <a:p>
            <a:endParaRPr lang="en-US"/>
          </a:p>
        </p:txBody>
      </p:sp>
      <p:sp>
        <p:nvSpPr>
          <p:cNvPr id="88123" name="Line 24"/>
          <p:cNvSpPr>
            <a:spLocks noChangeShapeType="1"/>
          </p:cNvSpPr>
          <p:nvPr/>
        </p:nvSpPr>
        <p:spPr bwMode="auto">
          <a:xfrm flipH="1" flipV="1">
            <a:off x="2695575" y="5114925"/>
            <a:ext cx="28575" cy="266700"/>
          </a:xfrm>
          <a:prstGeom prst="line">
            <a:avLst/>
          </a:prstGeom>
          <a:noFill/>
          <a:ln w="38100">
            <a:solidFill>
              <a:srgbClr val="84AA33"/>
            </a:solidFill>
            <a:round/>
            <a:headEnd/>
            <a:tailEnd type="arrow" w="med" len="med"/>
          </a:ln>
        </p:spPr>
        <p:txBody>
          <a:bodyPr wrap="none" anchor="ctr"/>
          <a:lstStyle/>
          <a:p>
            <a:endParaRPr lang="en-US"/>
          </a:p>
        </p:txBody>
      </p:sp>
      <p:sp>
        <p:nvSpPr>
          <p:cNvPr id="88124" name="Line 24"/>
          <p:cNvSpPr>
            <a:spLocks noChangeShapeType="1"/>
          </p:cNvSpPr>
          <p:nvPr/>
        </p:nvSpPr>
        <p:spPr bwMode="auto">
          <a:xfrm>
            <a:off x="3154363" y="4695825"/>
            <a:ext cx="228600" cy="152400"/>
          </a:xfrm>
          <a:prstGeom prst="line">
            <a:avLst/>
          </a:prstGeom>
          <a:noFill/>
          <a:ln w="38100">
            <a:solidFill>
              <a:srgbClr val="84AA33"/>
            </a:solidFill>
            <a:round/>
            <a:headEnd/>
            <a:tailEnd type="arrow" w="med" len="med"/>
          </a:ln>
        </p:spPr>
        <p:txBody>
          <a:bodyPr wrap="none" anchor="ctr"/>
          <a:lstStyle/>
          <a:p>
            <a:endParaRPr lang="en-US"/>
          </a:p>
        </p:txBody>
      </p:sp>
      <p:graphicFrame>
        <p:nvGraphicFramePr>
          <p:cNvPr id="88166" name="Group 102"/>
          <p:cNvGraphicFramePr>
            <a:graphicFrameLocks noGrp="1"/>
          </p:cNvGraphicFramePr>
          <p:nvPr/>
        </p:nvGraphicFramePr>
        <p:xfrm>
          <a:off x="2697163" y="3417888"/>
          <a:ext cx="877887" cy="563880"/>
        </p:xfrm>
        <a:graphic>
          <a:graphicData uri="http://schemas.openxmlformats.org/drawingml/2006/table">
            <a:tbl>
              <a:tblPr/>
              <a:tblGrid>
                <a:gridCol w="314325"/>
                <a:gridCol w="563562"/>
              </a:tblGrid>
              <a:tr h="30480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T </a:t>
                      </a:r>
                    </a:p>
                  </a:txBody>
                  <a:tcPr marR="0" marT="0" marB="0" anchor="ctr" anchorCtr="1"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FED46C"/>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Candara" pitchFamily="34" charset="0"/>
                          <a:cs typeface="Arial" charset="0"/>
                        </a:rPr>
                        <a:t>???</a:t>
                      </a:r>
                    </a:p>
                  </a:txBody>
                  <a:tcPr marR="0" marT="0" marB="0" anchor="ctr"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solidFill>
                      <a:srgbClr val="FED46C"/>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F</a:t>
                      </a:r>
                    </a:p>
                  </a:txBody>
                  <a:tcPr marR="0" marT="0" marB="0" anchor="ctr" anchorCtr="1"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FED46C"/>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Candara" pitchFamily="34" charset="0"/>
                          <a:cs typeface="Arial" charset="0"/>
                        </a:rPr>
                        <a:t>???</a:t>
                      </a:r>
                    </a:p>
                  </a:txBody>
                  <a:tcPr marR="0" marT="0" marB="0" anchor="ctr"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solidFill>
                      <a:srgbClr val="FED46C"/>
                    </a:solidFill>
                  </a:tcPr>
                </a:tc>
              </a:tr>
            </a:tbl>
          </a:graphicData>
        </a:graphic>
      </p:graphicFrame>
      <p:grpSp>
        <p:nvGrpSpPr>
          <p:cNvPr id="88214" name="Group 150"/>
          <p:cNvGrpSpPr>
            <a:grpSpLocks/>
          </p:cNvGrpSpPr>
          <p:nvPr/>
        </p:nvGrpSpPr>
        <p:grpSpPr bwMode="auto">
          <a:xfrm>
            <a:off x="1717675" y="4648200"/>
            <a:ext cx="3025775" cy="1568450"/>
            <a:chOff x="1082" y="2448"/>
            <a:chExt cx="1906" cy="988"/>
          </a:xfrm>
        </p:grpSpPr>
        <p:sp>
          <p:nvSpPr>
            <p:cNvPr id="117832" name="Line 141"/>
            <p:cNvSpPr>
              <a:spLocks noChangeShapeType="1"/>
            </p:cNvSpPr>
            <p:nvPr/>
          </p:nvSpPr>
          <p:spPr bwMode="auto">
            <a:xfrm flipH="1">
              <a:off x="2256" y="2448"/>
              <a:ext cx="480" cy="192"/>
            </a:xfrm>
            <a:prstGeom prst="line">
              <a:avLst/>
            </a:prstGeom>
            <a:noFill/>
            <a:ln w="28575">
              <a:solidFill>
                <a:srgbClr val="964305"/>
              </a:solidFill>
              <a:round/>
              <a:headEnd/>
              <a:tailEnd/>
            </a:ln>
          </p:spPr>
          <p:txBody>
            <a:bodyPr/>
            <a:lstStyle/>
            <a:p>
              <a:endParaRPr lang="en-US"/>
            </a:p>
          </p:txBody>
        </p:sp>
        <p:sp>
          <p:nvSpPr>
            <p:cNvPr id="117833" name="Line 142"/>
            <p:cNvSpPr>
              <a:spLocks noChangeShapeType="1"/>
            </p:cNvSpPr>
            <p:nvPr/>
          </p:nvSpPr>
          <p:spPr bwMode="auto">
            <a:xfrm flipH="1">
              <a:off x="1920" y="2544"/>
              <a:ext cx="912" cy="480"/>
            </a:xfrm>
            <a:prstGeom prst="line">
              <a:avLst/>
            </a:prstGeom>
            <a:noFill/>
            <a:ln w="28575">
              <a:solidFill>
                <a:srgbClr val="964305"/>
              </a:solidFill>
              <a:round/>
              <a:headEnd/>
              <a:tailEnd/>
            </a:ln>
          </p:spPr>
          <p:txBody>
            <a:bodyPr/>
            <a:lstStyle/>
            <a:p>
              <a:endParaRPr lang="en-US"/>
            </a:p>
          </p:txBody>
        </p:sp>
        <p:sp>
          <p:nvSpPr>
            <p:cNvPr id="117834" name="Freeform 143"/>
            <p:cNvSpPr>
              <a:spLocks/>
            </p:cNvSpPr>
            <p:nvPr/>
          </p:nvSpPr>
          <p:spPr bwMode="auto">
            <a:xfrm>
              <a:off x="1482" y="2564"/>
              <a:ext cx="1392" cy="795"/>
            </a:xfrm>
            <a:custGeom>
              <a:avLst/>
              <a:gdLst>
                <a:gd name="T0" fmla="*/ 1392 w 1392"/>
                <a:gd name="T1" fmla="*/ 0 h 795"/>
                <a:gd name="T2" fmla="*/ 392 w 1392"/>
                <a:gd name="T3" fmla="*/ 715 h 795"/>
                <a:gd name="T4" fmla="*/ 0 w 1392"/>
                <a:gd name="T5" fmla="*/ 508 h 795"/>
                <a:gd name="T6" fmla="*/ 0 60000 65536"/>
                <a:gd name="T7" fmla="*/ 0 60000 65536"/>
                <a:gd name="T8" fmla="*/ 0 60000 65536"/>
                <a:gd name="T9" fmla="*/ 0 w 1392"/>
                <a:gd name="T10" fmla="*/ 0 h 795"/>
                <a:gd name="T11" fmla="*/ 1392 w 1392"/>
                <a:gd name="T12" fmla="*/ 795 h 795"/>
              </a:gdLst>
              <a:ahLst/>
              <a:cxnLst>
                <a:cxn ang="T6">
                  <a:pos x="T0" y="T1"/>
                </a:cxn>
                <a:cxn ang="T7">
                  <a:pos x="T2" y="T3"/>
                </a:cxn>
                <a:cxn ang="T8">
                  <a:pos x="T4" y="T5"/>
                </a:cxn>
              </a:cxnLst>
              <a:rect l="T9" t="T10" r="T11" b="T12"/>
              <a:pathLst>
                <a:path w="1392" h="795">
                  <a:moveTo>
                    <a:pt x="1392" y="0"/>
                  </a:moveTo>
                  <a:cubicBezTo>
                    <a:pt x="1224" y="119"/>
                    <a:pt x="624" y="630"/>
                    <a:pt x="392" y="715"/>
                  </a:cubicBezTo>
                  <a:cubicBezTo>
                    <a:pt x="152" y="795"/>
                    <a:pt x="82" y="551"/>
                    <a:pt x="0" y="508"/>
                  </a:cubicBezTo>
                </a:path>
              </a:pathLst>
            </a:custGeom>
            <a:noFill/>
            <a:ln w="28575" cap="flat" cmpd="sng">
              <a:solidFill>
                <a:srgbClr val="964305"/>
              </a:solidFill>
              <a:prstDash val="solid"/>
              <a:round/>
              <a:headEnd type="none" w="med" len="med"/>
              <a:tailEnd type="none" w="med" len="med"/>
            </a:ln>
          </p:spPr>
          <p:txBody>
            <a:bodyPr/>
            <a:lstStyle/>
            <a:p>
              <a:endParaRPr lang="en-US"/>
            </a:p>
          </p:txBody>
        </p:sp>
        <p:sp>
          <p:nvSpPr>
            <p:cNvPr id="117835" name="Freeform 144"/>
            <p:cNvSpPr>
              <a:spLocks/>
            </p:cNvSpPr>
            <p:nvPr/>
          </p:nvSpPr>
          <p:spPr bwMode="auto">
            <a:xfrm>
              <a:off x="1082" y="2551"/>
              <a:ext cx="1906" cy="885"/>
            </a:xfrm>
            <a:custGeom>
              <a:avLst/>
              <a:gdLst>
                <a:gd name="T0" fmla="*/ 1906 w 1906"/>
                <a:gd name="T1" fmla="*/ 0 h 885"/>
                <a:gd name="T2" fmla="*/ 912 w 1906"/>
                <a:gd name="T3" fmla="*/ 765 h 885"/>
                <a:gd name="T4" fmla="*/ 140 w 1906"/>
                <a:gd name="T5" fmla="*/ 702 h 885"/>
                <a:gd name="T6" fmla="*/ 70 w 1906"/>
                <a:gd name="T7" fmla="*/ 335 h 885"/>
                <a:gd name="T8" fmla="*/ 0 60000 65536"/>
                <a:gd name="T9" fmla="*/ 0 60000 65536"/>
                <a:gd name="T10" fmla="*/ 0 60000 65536"/>
                <a:gd name="T11" fmla="*/ 0 60000 65536"/>
                <a:gd name="T12" fmla="*/ 0 w 1906"/>
                <a:gd name="T13" fmla="*/ 0 h 885"/>
                <a:gd name="T14" fmla="*/ 1906 w 1906"/>
                <a:gd name="T15" fmla="*/ 885 h 885"/>
              </a:gdLst>
              <a:ahLst/>
              <a:cxnLst>
                <a:cxn ang="T8">
                  <a:pos x="T0" y="T1"/>
                </a:cxn>
                <a:cxn ang="T9">
                  <a:pos x="T2" y="T3"/>
                </a:cxn>
                <a:cxn ang="T10">
                  <a:pos x="T4" y="T5"/>
                </a:cxn>
                <a:cxn ang="T11">
                  <a:pos x="T6" y="T7"/>
                </a:cxn>
              </a:cxnLst>
              <a:rect l="T12" t="T13" r="T14" b="T15"/>
              <a:pathLst>
                <a:path w="1906" h="885">
                  <a:moveTo>
                    <a:pt x="1906" y="0"/>
                  </a:moveTo>
                  <a:cubicBezTo>
                    <a:pt x="1740" y="126"/>
                    <a:pt x="1206" y="648"/>
                    <a:pt x="912" y="765"/>
                  </a:cubicBezTo>
                  <a:cubicBezTo>
                    <a:pt x="606" y="885"/>
                    <a:pt x="280" y="774"/>
                    <a:pt x="140" y="702"/>
                  </a:cubicBezTo>
                  <a:cubicBezTo>
                    <a:pt x="0" y="630"/>
                    <a:pt x="85" y="411"/>
                    <a:pt x="70" y="335"/>
                  </a:cubicBezTo>
                </a:path>
              </a:pathLst>
            </a:custGeom>
            <a:noFill/>
            <a:ln w="28575" cap="flat" cmpd="sng">
              <a:solidFill>
                <a:srgbClr val="964305"/>
              </a:solidFill>
              <a:prstDash val="solid"/>
              <a:round/>
              <a:headEnd type="none" w="med" len="med"/>
              <a:tailEnd type="none" w="med" len="med"/>
            </a:ln>
          </p:spPr>
          <p:txBody>
            <a:bodyPr/>
            <a:lstStyle/>
            <a:p>
              <a:endParaRPr lang="en-US"/>
            </a:p>
          </p:txBody>
        </p:sp>
      </p:grpSp>
      <p:grpSp>
        <p:nvGrpSpPr>
          <p:cNvPr id="88213" name="Group 149"/>
          <p:cNvGrpSpPr>
            <a:grpSpLocks/>
          </p:cNvGrpSpPr>
          <p:nvPr/>
        </p:nvGrpSpPr>
        <p:grpSpPr bwMode="auto">
          <a:xfrm>
            <a:off x="4090988" y="4200525"/>
            <a:ext cx="1576387" cy="639763"/>
            <a:chOff x="2577" y="2166"/>
            <a:chExt cx="993" cy="403"/>
          </a:xfrm>
        </p:grpSpPr>
        <p:grpSp>
          <p:nvGrpSpPr>
            <p:cNvPr id="117826" name="Group 123"/>
            <p:cNvGrpSpPr>
              <a:grpSpLocks/>
            </p:cNvGrpSpPr>
            <p:nvPr/>
          </p:nvGrpSpPr>
          <p:grpSpPr bwMode="auto">
            <a:xfrm>
              <a:off x="2577" y="2208"/>
              <a:ext cx="716" cy="361"/>
              <a:chOff x="2631" y="2040"/>
              <a:chExt cx="716" cy="361"/>
            </a:xfrm>
          </p:grpSpPr>
          <p:sp>
            <p:nvSpPr>
              <p:cNvPr id="23" name="Oval 37"/>
              <p:cNvSpPr>
                <a:spLocks noChangeArrowheads="1"/>
              </p:cNvSpPr>
              <p:nvPr/>
            </p:nvSpPr>
            <p:spPr bwMode="auto">
              <a:xfrm>
                <a:off x="2784" y="2052"/>
                <a:ext cx="349" cy="349"/>
              </a:xfrm>
              <a:prstGeom prst="ellipse">
                <a:avLst/>
              </a:prstGeom>
              <a:solidFill>
                <a:schemeClr val="bg2"/>
              </a:solidFill>
              <a:ln w="28575" algn="ctr">
                <a:noFill/>
                <a:round/>
                <a:headEnd/>
                <a:tailEnd/>
              </a:ln>
            </p:spPr>
            <p:txBody>
              <a:bodyPr anchor="ctr"/>
              <a:lstStyle/>
              <a:p>
                <a:pPr algn="ctr" fontAlgn="auto">
                  <a:spcBef>
                    <a:spcPts val="0"/>
                  </a:spcBef>
                  <a:spcAft>
                    <a:spcPts val="0"/>
                  </a:spcAft>
                  <a:defRPr/>
                </a:pPr>
                <a:endParaRPr lang="en-US" sz="1800" dirty="0">
                  <a:solidFill>
                    <a:schemeClr val="lt1"/>
                  </a:solidFill>
                  <a:latin typeface="+mn-lt"/>
                  <a:cs typeface="+mn-cs"/>
                </a:endParaRPr>
              </a:p>
            </p:txBody>
          </p:sp>
          <p:sp>
            <p:nvSpPr>
              <p:cNvPr id="117831" name="TextBox 73"/>
              <p:cNvSpPr txBox="1">
                <a:spLocks noChangeArrowheads="1"/>
              </p:cNvSpPr>
              <p:nvPr/>
            </p:nvSpPr>
            <p:spPr bwMode="auto">
              <a:xfrm>
                <a:off x="2631" y="2040"/>
                <a:ext cx="716" cy="326"/>
              </a:xfrm>
              <a:prstGeom prst="rect">
                <a:avLst/>
              </a:prstGeom>
              <a:noFill/>
              <a:ln w="9525">
                <a:noFill/>
                <a:miter lim="800000"/>
                <a:headEnd/>
                <a:tailEnd/>
              </a:ln>
            </p:spPr>
            <p:txBody>
              <a:bodyPr anchor="ctr">
                <a:spAutoFit/>
              </a:bodyPr>
              <a:lstStyle/>
              <a:p>
                <a:pPr algn="ctr"/>
                <a:r>
                  <a:rPr lang="en-US" sz="1400"/>
                  <a:t>Rush	 </a:t>
                </a:r>
                <a:br>
                  <a:rPr lang="en-US" sz="1400"/>
                </a:br>
                <a:r>
                  <a:rPr lang="en-US" sz="1400"/>
                  <a:t>says so</a:t>
                </a:r>
              </a:p>
            </p:txBody>
          </p:sp>
        </p:grpSp>
        <p:grpSp>
          <p:nvGrpSpPr>
            <p:cNvPr id="117827" name="Group 145"/>
            <p:cNvGrpSpPr>
              <a:grpSpLocks/>
            </p:cNvGrpSpPr>
            <p:nvPr/>
          </p:nvGrpSpPr>
          <p:grpSpPr bwMode="auto">
            <a:xfrm rot="9877189">
              <a:off x="3060" y="2166"/>
              <a:ext cx="510" cy="169"/>
              <a:chOff x="1060" y="1812"/>
              <a:chExt cx="510" cy="169"/>
            </a:xfrm>
          </p:grpSpPr>
          <p:sp>
            <p:nvSpPr>
              <p:cNvPr id="8" name="Rectangle 7"/>
              <p:cNvSpPr>
                <a:spLocks noChangeArrowheads="1"/>
              </p:cNvSpPr>
              <p:nvPr/>
            </p:nvSpPr>
            <p:spPr bwMode="auto">
              <a:xfrm rot="5097916">
                <a:off x="1061" y="1814"/>
                <a:ext cx="169" cy="168"/>
              </a:xfrm>
              <a:prstGeom prst="rect">
                <a:avLst/>
              </a:prstGeom>
              <a:solidFill>
                <a:schemeClr val="bg2"/>
              </a:solidFill>
              <a:ln w="28575" algn="ctr">
                <a:solidFill>
                  <a:srgbClr val="964305"/>
                </a:solidFill>
                <a:miter lim="800000"/>
                <a:headEnd/>
                <a:tailEnd/>
              </a:ln>
            </p:spPr>
            <p:txBody>
              <a:bodyPr vert="eaVert" anchor="ctr"/>
              <a:lstStyle/>
              <a:p>
                <a:pPr algn="ctr" fontAlgn="auto">
                  <a:spcBef>
                    <a:spcPts val="0"/>
                  </a:spcBef>
                  <a:spcAft>
                    <a:spcPts val="0"/>
                  </a:spcAft>
                  <a:defRPr/>
                </a:pPr>
                <a:endParaRPr lang="en-US" sz="1800">
                  <a:solidFill>
                    <a:schemeClr val="lt1"/>
                  </a:solidFill>
                  <a:latin typeface="+mn-lt"/>
                  <a:cs typeface="+mn-cs"/>
                </a:endParaRPr>
              </a:p>
            </p:txBody>
          </p:sp>
          <p:cxnSp>
            <p:nvCxnSpPr>
              <p:cNvPr id="117829" name="Straight Connector 8"/>
              <p:cNvCxnSpPr>
                <a:cxnSpLocks noChangeShapeType="1"/>
              </p:cNvCxnSpPr>
              <p:nvPr/>
            </p:nvCxnSpPr>
            <p:spPr bwMode="auto">
              <a:xfrm rot="-302084" flipH="1" flipV="1">
                <a:off x="1228" y="1875"/>
                <a:ext cx="342" cy="0"/>
              </a:xfrm>
              <a:prstGeom prst="line">
                <a:avLst/>
              </a:prstGeom>
              <a:noFill/>
              <a:ln w="28575" algn="ctr">
                <a:solidFill>
                  <a:srgbClr val="964305"/>
                </a:solidFill>
                <a:round/>
                <a:headEnd/>
                <a:tailEnd/>
              </a:ln>
            </p:spPr>
          </p:cxnSp>
        </p:grpSp>
      </p:grpSp>
      <p:sp>
        <p:nvSpPr>
          <p:cNvPr id="88215" name="Line 24"/>
          <p:cNvSpPr>
            <a:spLocks noChangeShapeType="1"/>
          </p:cNvSpPr>
          <p:nvPr/>
        </p:nvSpPr>
        <p:spPr bwMode="auto">
          <a:xfrm flipV="1">
            <a:off x="3819525" y="4648200"/>
            <a:ext cx="295275" cy="123825"/>
          </a:xfrm>
          <a:prstGeom prst="line">
            <a:avLst/>
          </a:prstGeom>
          <a:noFill/>
          <a:ln w="38100">
            <a:solidFill>
              <a:srgbClr val="84AA33"/>
            </a:solidFill>
            <a:round/>
            <a:headEnd/>
            <a:tailEnd type="arrow" w="med" len="med"/>
          </a:ln>
        </p:spPr>
        <p:txBody>
          <a:bodyPr wrap="none" anchor="ctr"/>
          <a:lstStyle/>
          <a:p>
            <a:endParaRPr lang="en-US"/>
          </a:p>
        </p:txBody>
      </p:sp>
      <p:sp>
        <p:nvSpPr>
          <p:cNvPr id="88216" name="Line 24"/>
          <p:cNvSpPr>
            <a:spLocks noChangeShapeType="1"/>
          </p:cNvSpPr>
          <p:nvPr/>
        </p:nvSpPr>
        <p:spPr bwMode="auto">
          <a:xfrm flipH="1">
            <a:off x="3268663" y="5391150"/>
            <a:ext cx="322262" cy="200025"/>
          </a:xfrm>
          <a:prstGeom prst="line">
            <a:avLst/>
          </a:prstGeom>
          <a:noFill/>
          <a:ln w="38100">
            <a:solidFill>
              <a:srgbClr val="84AA33"/>
            </a:solidFill>
            <a:round/>
            <a:headEnd/>
            <a:tailEnd type="arrow" w="med" len="med"/>
          </a:ln>
        </p:spPr>
        <p:txBody>
          <a:bodyPr wrap="none" anchor="ctr"/>
          <a:lstStyle/>
          <a:p>
            <a:endParaRPr lang="en-US"/>
          </a:p>
        </p:txBody>
      </p:sp>
      <p:sp>
        <p:nvSpPr>
          <p:cNvPr id="88218" name="Line 24"/>
          <p:cNvSpPr>
            <a:spLocks noChangeShapeType="1"/>
          </p:cNvSpPr>
          <p:nvPr/>
        </p:nvSpPr>
        <p:spPr bwMode="auto">
          <a:xfrm flipH="1">
            <a:off x="4953000" y="4267200"/>
            <a:ext cx="295275" cy="123825"/>
          </a:xfrm>
          <a:prstGeom prst="line">
            <a:avLst/>
          </a:prstGeom>
          <a:noFill/>
          <a:ln w="38100">
            <a:solidFill>
              <a:srgbClr val="84AA33"/>
            </a:solidFill>
            <a:round/>
            <a:headEnd/>
            <a:tailEnd type="arrow" w="med" len="med"/>
          </a:ln>
        </p:spPr>
        <p:txBody>
          <a:bodyPr wrap="none" anchor="ctr"/>
          <a:lstStyle/>
          <a:p>
            <a:endParaRPr lang="en-US"/>
          </a:p>
        </p:txBody>
      </p:sp>
      <p:sp>
        <p:nvSpPr>
          <p:cNvPr id="102" name="TextBox 101"/>
          <p:cNvSpPr txBox="1"/>
          <p:nvPr/>
        </p:nvSpPr>
        <p:spPr>
          <a:xfrm>
            <a:off x="4970463" y="5597525"/>
            <a:ext cx="4087812" cy="746125"/>
          </a:xfrm>
          <a:prstGeom prst="rect">
            <a:avLst/>
          </a:prstGeom>
          <a:solidFill>
            <a:schemeClr val="accent6">
              <a:lumMod val="40000"/>
              <a:lumOff val="60000"/>
            </a:schemeClr>
          </a:solidFill>
          <a:ln>
            <a:solidFill>
              <a:schemeClr val="accent6"/>
            </a:solidFill>
          </a:ln>
        </p:spPr>
        <p:txBody>
          <a:bodyPr anchor="ctr"/>
          <a:lstStyle/>
          <a:p>
            <a:pPr marL="285750" indent="-285750">
              <a:buFont typeface="Arial" charset="0"/>
              <a:buNone/>
              <a:defRPr/>
            </a:pPr>
            <a:r>
              <a:rPr lang="en-US" sz="1800">
                <a:solidFill>
                  <a:schemeClr val="tx2"/>
                </a:solidFill>
              </a:rPr>
              <a:t>A lie told often enough becomes truth.</a:t>
            </a:r>
            <a:br>
              <a:rPr lang="en-US" sz="1800">
                <a:solidFill>
                  <a:schemeClr val="tx2"/>
                </a:solidFill>
              </a:rPr>
            </a:br>
            <a:r>
              <a:rPr lang="en-US" sz="1800">
                <a:solidFill>
                  <a:schemeClr val="tx2"/>
                </a:solidFill>
              </a:rPr>
              <a:t>-- Lenin </a:t>
            </a:r>
          </a:p>
        </p:txBody>
      </p:sp>
      <p:grpSp>
        <p:nvGrpSpPr>
          <p:cNvPr id="88224" name="Group 160"/>
          <p:cNvGrpSpPr>
            <a:grpSpLocks/>
          </p:cNvGrpSpPr>
          <p:nvPr/>
        </p:nvGrpSpPr>
        <p:grpSpPr bwMode="auto">
          <a:xfrm>
            <a:off x="5878513" y="5449888"/>
            <a:ext cx="2332037" cy="971550"/>
            <a:chOff x="3703" y="3294"/>
            <a:chExt cx="1469" cy="890"/>
          </a:xfrm>
        </p:grpSpPr>
        <p:sp>
          <p:nvSpPr>
            <p:cNvPr id="117824" name="Line 158"/>
            <p:cNvSpPr>
              <a:spLocks noChangeShapeType="1"/>
            </p:cNvSpPr>
            <p:nvPr/>
          </p:nvSpPr>
          <p:spPr bwMode="auto">
            <a:xfrm>
              <a:off x="3703" y="3306"/>
              <a:ext cx="1373" cy="878"/>
            </a:xfrm>
            <a:prstGeom prst="line">
              <a:avLst/>
            </a:prstGeom>
            <a:noFill/>
            <a:ln w="38100">
              <a:solidFill>
                <a:srgbClr val="FF0000"/>
              </a:solidFill>
              <a:round/>
              <a:headEnd/>
              <a:tailEnd/>
            </a:ln>
          </p:spPr>
          <p:txBody>
            <a:bodyPr/>
            <a:lstStyle/>
            <a:p>
              <a:endParaRPr lang="en-US"/>
            </a:p>
          </p:txBody>
        </p:sp>
        <p:sp>
          <p:nvSpPr>
            <p:cNvPr id="117825" name="Line 159"/>
            <p:cNvSpPr>
              <a:spLocks noChangeShapeType="1"/>
            </p:cNvSpPr>
            <p:nvPr/>
          </p:nvSpPr>
          <p:spPr bwMode="auto">
            <a:xfrm flipH="1">
              <a:off x="3799" y="3294"/>
              <a:ext cx="1373" cy="878"/>
            </a:xfrm>
            <a:prstGeom prst="line">
              <a:avLst/>
            </a:prstGeom>
            <a:noFill/>
            <a:ln w="38100">
              <a:solidFill>
                <a:srgbClr val="FF0000"/>
              </a:solidFill>
              <a:round/>
              <a:headEnd/>
              <a:tailEnd/>
            </a:ln>
          </p:spPr>
          <p:txBody>
            <a:bodyPr/>
            <a:lstStyle/>
            <a:p>
              <a:endParaRPr lang="en-US"/>
            </a:p>
          </p:txBody>
        </p:sp>
      </p:grpSp>
      <p:sp>
        <p:nvSpPr>
          <p:cNvPr id="3" name="TextBox 101"/>
          <p:cNvSpPr txBox="1"/>
          <p:nvPr/>
        </p:nvSpPr>
        <p:spPr>
          <a:xfrm>
            <a:off x="6080125" y="3519488"/>
            <a:ext cx="3044825" cy="2019300"/>
          </a:xfrm>
          <a:prstGeom prst="rect">
            <a:avLst/>
          </a:prstGeom>
          <a:solidFill>
            <a:schemeClr val="accent6">
              <a:lumMod val="40000"/>
              <a:lumOff val="60000"/>
            </a:schemeClr>
          </a:solidFill>
          <a:ln>
            <a:solidFill>
              <a:schemeClr val="accent6"/>
            </a:solidFill>
          </a:ln>
        </p:spPr>
        <p:txBody>
          <a:bodyPr anchor="ctr"/>
          <a:lstStyle/>
          <a:p>
            <a:pPr marL="285750" indent="-285750">
              <a:buFont typeface="Arial" charset="0"/>
              <a:buNone/>
              <a:defRPr/>
            </a:pPr>
            <a:r>
              <a:rPr lang="en-US" sz="1800">
                <a:solidFill>
                  <a:schemeClr val="tx2"/>
                </a:solidFill>
              </a:rPr>
              <a:t>If everyone blames Obama, then no one has to blame Rush.</a:t>
            </a:r>
          </a:p>
          <a:p>
            <a:pPr marL="285750" indent="-285750">
              <a:buFont typeface="Arial" charset="0"/>
              <a:buNone/>
              <a:defRPr/>
            </a:pPr>
            <a:r>
              <a:rPr lang="en-US" sz="1800">
                <a:solidFill>
                  <a:schemeClr val="tx2"/>
                </a:solidFill>
              </a:rPr>
              <a:t>But if no one blames Rush, then everyone has to continue to blame Obama (to explain the gossip). </a:t>
            </a:r>
          </a:p>
        </p:txBody>
      </p:sp>
      <p:graphicFrame>
        <p:nvGraphicFramePr>
          <p:cNvPr id="9" name="Group 46"/>
          <p:cNvGraphicFramePr>
            <a:graphicFrameLocks noGrp="1"/>
          </p:cNvGraphicFramePr>
          <p:nvPr/>
        </p:nvGraphicFramePr>
        <p:xfrm>
          <a:off x="4743450" y="3578225"/>
          <a:ext cx="579438" cy="518160"/>
        </p:xfrm>
        <a:graphic>
          <a:graphicData uri="http://schemas.openxmlformats.org/drawingml/2006/table">
            <a:tbl>
              <a:tblPr/>
              <a:tblGrid>
                <a:gridCol w="266700"/>
                <a:gridCol w="312738"/>
              </a:tblGrid>
              <a:tr h="195263">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T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Arial" charset="0"/>
                        </a:rPr>
                        <a:t>F</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24</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r>
            </a:tbl>
          </a:graphicData>
        </a:graphic>
      </p:graphicFrame>
      <p:grpSp>
        <p:nvGrpSpPr>
          <p:cNvPr id="89189" name="Group 101"/>
          <p:cNvGrpSpPr>
            <a:grpSpLocks/>
          </p:cNvGrpSpPr>
          <p:nvPr/>
        </p:nvGrpSpPr>
        <p:grpSpPr bwMode="auto">
          <a:xfrm>
            <a:off x="6553200" y="1409700"/>
            <a:ext cx="2571750" cy="1558925"/>
            <a:chOff x="4128" y="888"/>
            <a:chExt cx="1620" cy="982"/>
          </a:xfrm>
        </p:grpSpPr>
        <p:sp>
          <p:nvSpPr>
            <p:cNvPr id="117822" name="Line 99"/>
            <p:cNvSpPr>
              <a:spLocks noChangeShapeType="1"/>
            </p:cNvSpPr>
            <p:nvPr/>
          </p:nvSpPr>
          <p:spPr bwMode="auto">
            <a:xfrm flipH="1">
              <a:off x="4128" y="1070"/>
              <a:ext cx="455" cy="196"/>
            </a:xfrm>
            <a:prstGeom prst="line">
              <a:avLst/>
            </a:prstGeom>
            <a:noFill/>
            <a:ln w="9525">
              <a:solidFill>
                <a:schemeClr val="tx1"/>
              </a:solidFill>
              <a:round/>
              <a:headEnd/>
              <a:tailEnd type="triangle" w="med" len="med"/>
            </a:ln>
          </p:spPr>
          <p:txBody>
            <a:bodyPr/>
            <a:lstStyle/>
            <a:p>
              <a:endParaRPr lang="en-US"/>
            </a:p>
          </p:txBody>
        </p:sp>
        <p:sp>
          <p:nvSpPr>
            <p:cNvPr id="117823" name="Text Box 100"/>
            <p:cNvSpPr txBox="1">
              <a:spLocks noChangeArrowheads="1"/>
            </p:cNvSpPr>
            <p:nvPr/>
          </p:nvSpPr>
          <p:spPr bwMode="auto">
            <a:xfrm>
              <a:off x="4594" y="888"/>
              <a:ext cx="1154" cy="982"/>
            </a:xfrm>
            <a:prstGeom prst="rect">
              <a:avLst/>
            </a:prstGeom>
            <a:noFill/>
            <a:ln w="9525">
              <a:noFill/>
              <a:miter lim="800000"/>
              <a:headEnd/>
              <a:tailEnd/>
            </a:ln>
          </p:spPr>
          <p:txBody>
            <a:bodyPr>
              <a:spAutoFit/>
            </a:bodyPr>
            <a:lstStyle/>
            <a:p>
              <a:pPr defTabSz="914400"/>
              <a:r>
                <a:rPr lang="en-US" sz="1600" i="1"/>
                <a:t>Actually 4 ways: but “both” has a low prior and “neither” has a low likelihood, so only 2 good ways.</a:t>
              </a:r>
            </a:p>
          </p:txBody>
        </p:sp>
      </p:grpSp>
    </p:spTree>
    <p:extLst>
      <p:ext uri="{BB962C8B-B14F-4D97-AF65-F5344CB8AC3E}">
        <p14:creationId xmlns:p14="http://schemas.microsoft.com/office/powerpoint/2010/main" val="12906703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8099">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2" fill="hold" nodeType="clickEffect">
                                  <p:stCondLst>
                                    <p:cond delay="0"/>
                                  </p:stCondLst>
                                  <p:childTnLst>
                                    <p:set>
                                      <p:cBhvr>
                                        <p:cTn id="10" dur="1" fill="hold">
                                          <p:stCondLst>
                                            <p:cond delay="0"/>
                                          </p:stCondLst>
                                        </p:cTn>
                                        <p:tgtEl>
                                          <p:spTgt spid="88213"/>
                                        </p:tgtEl>
                                        <p:attrNameLst>
                                          <p:attrName>style.visibility</p:attrName>
                                        </p:attrNameLst>
                                      </p:cBhvr>
                                      <p:to>
                                        <p:strVal val="visible"/>
                                      </p:to>
                                    </p:set>
                                    <p:animEffect transition="in" filter="wipe(right)">
                                      <p:cBhvr>
                                        <p:cTn id="11" dur="500"/>
                                        <p:tgtEl>
                                          <p:spTgt spid="88213"/>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2" fill="hold" nodeType="clickEffect">
                                  <p:stCondLst>
                                    <p:cond delay="0"/>
                                  </p:stCondLst>
                                  <p:childTnLst>
                                    <p:set>
                                      <p:cBhvr>
                                        <p:cTn id="15" dur="1" fill="hold">
                                          <p:stCondLst>
                                            <p:cond delay="0"/>
                                          </p:stCondLst>
                                        </p:cTn>
                                        <p:tgtEl>
                                          <p:spTgt spid="88214"/>
                                        </p:tgtEl>
                                        <p:attrNameLst>
                                          <p:attrName>style.visibility</p:attrName>
                                        </p:attrNameLst>
                                      </p:cBhvr>
                                      <p:to>
                                        <p:strVal val="visible"/>
                                      </p:to>
                                    </p:set>
                                    <p:animEffect transition="in" filter="wipe(right)">
                                      <p:cBhvr>
                                        <p:cTn id="16" dur="500"/>
                                        <p:tgtEl>
                                          <p:spTgt spid="88214"/>
                                        </p:tgtEl>
                                      </p:cBhvr>
                                    </p:animEffec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88099">
                                            <p:txEl>
                                              <p:pRg st="1" end="1"/>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89189"/>
                                        </p:tgtEl>
                                        <p:attrNameLst>
                                          <p:attrName>style.visibility</p:attrName>
                                        </p:attrNameLst>
                                      </p:cBhvr>
                                      <p:to>
                                        <p:strVal val="visible"/>
                                      </p:to>
                                    </p:set>
                                    <p:anim calcmode="lin" valueType="num">
                                      <p:cBhvr additive="base">
                                        <p:cTn id="25" dur="500" fill="hold"/>
                                        <p:tgtEl>
                                          <p:spTgt spid="89189"/>
                                        </p:tgtEl>
                                        <p:attrNameLst>
                                          <p:attrName>ppt_x</p:attrName>
                                        </p:attrNameLst>
                                      </p:cBhvr>
                                      <p:tavLst>
                                        <p:tav tm="0">
                                          <p:val>
                                            <p:strVal val="1+#ppt_w/2"/>
                                          </p:val>
                                        </p:tav>
                                        <p:tav tm="100000">
                                          <p:val>
                                            <p:strVal val="#ppt_x"/>
                                          </p:val>
                                        </p:tav>
                                      </p:tavLst>
                                    </p:anim>
                                    <p:anim calcmode="lin" valueType="num">
                                      <p:cBhvr additive="base">
                                        <p:cTn id="26" dur="500" fill="hold"/>
                                        <p:tgtEl>
                                          <p:spTgt spid="89189"/>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xit" presetSubtype="2" fill="hold" nodeType="clickEffect">
                                  <p:stCondLst>
                                    <p:cond delay="0"/>
                                  </p:stCondLst>
                                  <p:childTnLst>
                                    <p:anim calcmode="lin" valueType="num">
                                      <p:cBhvr additive="base">
                                        <p:cTn id="30" dur="500"/>
                                        <p:tgtEl>
                                          <p:spTgt spid="89189"/>
                                        </p:tgtEl>
                                        <p:attrNameLst>
                                          <p:attrName>ppt_x</p:attrName>
                                        </p:attrNameLst>
                                      </p:cBhvr>
                                      <p:tavLst>
                                        <p:tav tm="0">
                                          <p:val>
                                            <p:strVal val="ppt_x"/>
                                          </p:val>
                                        </p:tav>
                                        <p:tav tm="100000">
                                          <p:val>
                                            <p:strVal val="1+ppt_w/2"/>
                                          </p:val>
                                        </p:tav>
                                      </p:tavLst>
                                    </p:anim>
                                    <p:anim calcmode="lin" valueType="num">
                                      <p:cBhvr additive="base">
                                        <p:cTn id="31" dur="500"/>
                                        <p:tgtEl>
                                          <p:spTgt spid="89189"/>
                                        </p:tgtEl>
                                        <p:attrNameLst>
                                          <p:attrName>ppt_y</p:attrName>
                                        </p:attrNameLst>
                                      </p:cBhvr>
                                      <p:tavLst>
                                        <p:tav tm="0">
                                          <p:val>
                                            <p:strVal val="ppt_y"/>
                                          </p:val>
                                        </p:tav>
                                        <p:tav tm="100000">
                                          <p:val>
                                            <p:strVal val="ppt_y"/>
                                          </p:val>
                                        </p:tav>
                                      </p:tavLst>
                                    </p:anim>
                                    <p:set>
                                      <p:cBhvr>
                                        <p:cTn id="32" dur="1" fill="hold">
                                          <p:stCondLst>
                                            <p:cond delay="499"/>
                                          </p:stCondLst>
                                        </p:cTn>
                                        <p:tgtEl>
                                          <p:spTgt spid="89189"/>
                                        </p:tgtEl>
                                        <p:attrNameLst>
                                          <p:attrName>style.visibility</p:attrName>
                                        </p:attrNameLst>
                                      </p:cBhvr>
                                      <p:to>
                                        <p:strVal val="hidden"/>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88099">
                                            <p:txEl>
                                              <p:pRg st="2" end="2"/>
                                            </p:txEl>
                                          </p:spTgt>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9"/>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88218"/>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nodeType="clickEffect">
                                  <p:stCondLst>
                                    <p:cond delay="0"/>
                                  </p:stCondLst>
                                  <p:childTnLst>
                                    <p:set>
                                      <p:cBhvr>
                                        <p:cTn id="44" dur="1" fill="hold">
                                          <p:stCondLst>
                                            <p:cond delay="0"/>
                                          </p:stCondLst>
                                        </p:cTn>
                                        <p:tgtEl>
                                          <p:spTgt spid="88224"/>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88099">
                                            <p:txEl>
                                              <p:pRg st="3" end="3"/>
                                            </p:txEl>
                                          </p:spTgt>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nodeType="clickEffect">
                                  <p:stCondLst>
                                    <p:cond delay="0"/>
                                  </p:stCondLst>
                                  <p:childTnLst>
                                    <p:set>
                                      <p:cBhvr>
                                        <p:cTn id="52" dur="1" fill="hold">
                                          <p:stCondLst>
                                            <p:cond delay="0"/>
                                          </p:stCondLst>
                                        </p:cTn>
                                        <p:tgtEl>
                                          <p:spTgt spid="88224"/>
                                        </p:tgtEl>
                                        <p:attrNameLst>
                                          <p:attrName>style.visibility</p:attrName>
                                        </p:attrNameLst>
                                      </p:cBhvr>
                                      <p:to>
                                        <p:strVal val="hidden"/>
                                      </p:to>
                                    </p:set>
                                  </p:childTnLst>
                                </p:cTn>
                              </p:par>
                              <p:par>
                                <p:cTn id="53" presetID="1" presetClass="exit" presetSubtype="0" fill="hold" grpId="0" nodeType="withEffect">
                                  <p:stCondLst>
                                    <p:cond delay="0"/>
                                  </p:stCondLst>
                                  <p:childTnLst>
                                    <p:set>
                                      <p:cBhvr>
                                        <p:cTn id="54" dur="1" fill="hold">
                                          <p:stCondLst>
                                            <p:cond delay="0"/>
                                          </p:stCondLst>
                                        </p:cTn>
                                        <p:tgtEl>
                                          <p:spTgt spid="102"/>
                                        </p:tgtEl>
                                        <p:attrNameLst>
                                          <p:attrName>style.visibility</p:attrName>
                                        </p:attrNameLst>
                                      </p:cBhvr>
                                      <p:to>
                                        <p:strVal val="hidden"/>
                                      </p:to>
                                    </p:set>
                                  </p:childTnLst>
                                </p:cTn>
                              </p:par>
                              <p:par>
                                <p:cTn id="55" presetID="1" presetClass="entr" presetSubtype="0" fill="hold" grpId="0" nodeType="withEffect">
                                  <p:stCondLst>
                                    <p:cond delay="0"/>
                                  </p:stCondLst>
                                  <p:childTnLst>
                                    <p:set>
                                      <p:cBhvr>
                                        <p:cTn id="56" dur="1" fill="hold">
                                          <p:stCondLst>
                                            <p:cond delay="0"/>
                                          </p:stCondLst>
                                        </p:cTn>
                                        <p:tgtEl>
                                          <p:spTgt spid="3">
                                            <p:bg/>
                                          </p:spTgt>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22" presetClass="entr" presetSubtype="2" fill="hold" grpId="0" nodeType="clickEffect">
                                  <p:stCondLst>
                                    <p:cond delay="0"/>
                                  </p:stCondLst>
                                  <p:childTnLst>
                                    <p:set>
                                      <p:cBhvr>
                                        <p:cTn id="62" dur="1" fill="hold">
                                          <p:stCondLst>
                                            <p:cond delay="0"/>
                                          </p:stCondLst>
                                        </p:cTn>
                                        <p:tgtEl>
                                          <p:spTgt spid="88217"/>
                                        </p:tgtEl>
                                        <p:attrNameLst>
                                          <p:attrName>style.visibility</p:attrName>
                                        </p:attrNameLst>
                                      </p:cBhvr>
                                      <p:to>
                                        <p:strVal val="visible"/>
                                      </p:to>
                                    </p:set>
                                    <p:animEffect transition="in" filter="wipe(right)">
                                      <p:cBhvr>
                                        <p:cTn id="63" dur="500"/>
                                        <p:tgtEl>
                                          <p:spTgt spid="88217"/>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8" fill="hold" grpId="0" nodeType="clickEffect">
                                  <p:stCondLst>
                                    <p:cond delay="0"/>
                                  </p:stCondLst>
                                  <p:childTnLst>
                                    <p:set>
                                      <p:cBhvr>
                                        <p:cTn id="67" dur="1" fill="hold">
                                          <p:stCondLst>
                                            <p:cond delay="0"/>
                                          </p:stCondLst>
                                        </p:cTn>
                                        <p:tgtEl>
                                          <p:spTgt spid="88124"/>
                                        </p:tgtEl>
                                        <p:attrNameLst>
                                          <p:attrName>style.visibility</p:attrName>
                                        </p:attrNameLst>
                                      </p:cBhvr>
                                      <p:to>
                                        <p:strVal val="visible"/>
                                      </p:to>
                                    </p:set>
                                    <p:animEffect transition="in" filter="wipe(left)">
                                      <p:cBhvr>
                                        <p:cTn id="68" dur="500"/>
                                        <p:tgtEl>
                                          <p:spTgt spid="88124"/>
                                        </p:tgtEl>
                                      </p:cBhvr>
                                    </p:animEffect>
                                  </p:childTnLst>
                                </p:cTn>
                              </p:par>
                            </p:childTnLst>
                          </p:cTn>
                        </p:par>
                      </p:childTnLst>
                    </p:cTn>
                  </p:par>
                  <p:par>
                    <p:cTn id="69" fill="hold">
                      <p:stCondLst>
                        <p:cond delay="indefinite"/>
                      </p:stCondLst>
                      <p:childTnLst>
                        <p:par>
                          <p:cTn id="70" fill="hold">
                            <p:stCondLst>
                              <p:cond delay="0"/>
                            </p:stCondLst>
                            <p:childTnLst>
                              <p:par>
                                <p:cTn id="71" presetID="22" presetClass="entr" presetSubtype="8" fill="hold" grpId="0" nodeType="clickEffect">
                                  <p:stCondLst>
                                    <p:cond delay="0"/>
                                  </p:stCondLst>
                                  <p:childTnLst>
                                    <p:set>
                                      <p:cBhvr>
                                        <p:cTn id="72" dur="1" fill="hold">
                                          <p:stCondLst>
                                            <p:cond delay="0"/>
                                          </p:stCondLst>
                                        </p:cTn>
                                        <p:tgtEl>
                                          <p:spTgt spid="88215"/>
                                        </p:tgtEl>
                                        <p:attrNameLst>
                                          <p:attrName>style.visibility</p:attrName>
                                        </p:attrNameLst>
                                      </p:cBhvr>
                                      <p:to>
                                        <p:strVal val="visible"/>
                                      </p:to>
                                    </p:set>
                                    <p:animEffect transition="in" filter="wipe(left)">
                                      <p:cBhvr>
                                        <p:cTn id="73" dur="500"/>
                                        <p:tgtEl>
                                          <p:spTgt spid="88215"/>
                                        </p:tgtEl>
                                      </p:cBhvr>
                                    </p:animEffect>
                                  </p:childTnLst>
                                </p:cTn>
                              </p:par>
                            </p:childTnLst>
                          </p:cTn>
                        </p:par>
                      </p:childTnLst>
                    </p:cTn>
                  </p:par>
                  <p:par>
                    <p:cTn id="74" fill="hold">
                      <p:stCondLst>
                        <p:cond delay="indefinite"/>
                      </p:stCondLst>
                      <p:childTnLst>
                        <p:par>
                          <p:cTn id="75" fill="hold">
                            <p:stCondLst>
                              <p:cond delay="0"/>
                            </p:stCondLst>
                            <p:childTnLst>
                              <p:par>
                                <p:cTn id="76" presetID="1" presetClass="entr" presetSubtype="0" fill="hold" grpId="0" nodeType="clickEffect">
                                  <p:stCondLst>
                                    <p:cond delay="0"/>
                                  </p:stCondLst>
                                  <p:childTnLst>
                                    <p:set>
                                      <p:cBhvr>
                                        <p:cTn id="77"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8" fill="hold">
                      <p:stCondLst>
                        <p:cond delay="indefinite"/>
                      </p:stCondLst>
                      <p:childTnLst>
                        <p:par>
                          <p:cTn id="79" fill="hold">
                            <p:stCondLst>
                              <p:cond delay="0"/>
                            </p:stCondLst>
                            <p:childTnLst>
                              <p:par>
                                <p:cTn id="80" presetID="22" presetClass="entr" presetSubtype="2" fill="hold" nodeType="clickEffect">
                                  <p:stCondLst>
                                    <p:cond delay="0"/>
                                  </p:stCondLst>
                                  <p:childTnLst>
                                    <p:set>
                                      <p:cBhvr>
                                        <p:cTn id="81" dur="1" fill="hold">
                                          <p:stCondLst>
                                            <p:cond delay="0"/>
                                          </p:stCondLst>
                                        </p:cTn>
                                        <p:tgtEl>
                                          <p:spTgt spid="9"/>
                                        </p:tgtEl>
                                        <p:attrNameLst>
                                          <p:attrName>style.visibility</p:attrName>
                                        </p:attrNameLst>
                                      </p:cBhvr>
                                      <p:to>
                                        <p:strVal val="visible"/>
                                      </p:to>
                                    </p:set>
                                    <p:animEffect transition="in" filter="wipe(right)">
                                      <p:cBhvr>
                                        <p:cTn id="82" dur="500"/>
                                        <p:tgtEl>
                                          <p:spTgt spid="9"/>
                                        </p:tgtEl>
                                      </p:cBhvr>
                                    </p:animEffect>
                                  </p:childTnLst>
                                </p:cTn>
                              </p:par>
                              <p:par>
                                <p:cTn id="83" presetID="22" presetClass="entr" presetSubtype="2" fill="hold" grpId="1" nodeType="withEffect">
                                  <p:stCondLst>
                                    <p:cond delay="0"/>
                                  </p:stCondLst>
                                  <p:childTnLst>
                                    <p:set>
                                      <p:cBhvr>
                                        <p:cTn id="84" dur="1" fill="hold">
                                          <p:stCondLst>
                                            <p:cond delay="0"/>
                                          </p:stCondLst>
                                        </p:cTn>
                                        <p:tgtEl>
                                          <p:spTgt spid="88218"/>
                                        </p:tgtEl>
                                        <p:attrNameLst>
                                          <p:attrName>style.visibility</p:attrName>
                                        </p:attrNameLst>
                                      </p:cBhvr>
                                      <p:to>
                                        <p:strVal val="visible"/>
                                      </p:to>
                                    </p:set>
                                    <p:animEffect transition="in" filter="wipe(right)">
                                      <p:cBhvr>
                                        <p:cTn id="85" dur="500"/>
                                        <p:tgtEl>
                                          <p:spTgt spid="88218"/>
                                        </p:tgtEl>
                                      </p:cBhvr>
                                    </p:animEffect>
                                  </p:childTnLst>
                                </p:cTn>
                              </p:par>
                            </p:childTnLst>
                          </p:cTn>
                        </p:par>
                      </p:childTnLst>
                    </p:cTn>
                  </p:par>
                  <p:par>
                    <p:cTn id="86" fill="hold">
                      <p:stCondLst>
                        <p:cond delay="indefinite"/>
                      </p:stCondLst>
                      <p:childTnLst>
                        <p:par>
                          <p:cTn id="87" fill="hold">
                            <p:stCondLst>
                              <p:cond delay="0"/>
                            </p:stCondLst>
                            <p:childTnLst>
                              <p:par>
                                <p:cTn id="88" presetID="22" presetClass="entr" presetSubtype="2" fill="hold" grpId="0" nodeType="clickEffect">
                                  <p:stCondLst>
                                    <p:cond delay="0"/>
                                  </p:stCondLst>
                                  <p:childTnLst>
                                    <p:set>
                                      <p:cBhvr>
                                        <p:cTn id="89" dur="1" fill="hold">
                                          <p:stCondLst>
                                            <p:cond delay="0"/>
                                          </p:stCondLst>
                                        </p:cTn>
                                        <p:tgtEl>
                                          <p:spTgt spid="88216"/>
                                        </p:tgtEl>
                                        <p:attrNameLst>
                                          <p:attrName>style.visibility</p:attrName>
                                        </p:attrNameLst>
                                      </p:cBhvr>
                                      <p:to>
                                        <p:strVal val="visible"/>
                                      </p:to>
                                    </p:set>
                                    <p:animEffect transition="in" filter="wipe(right)">
                                      <p:cBhvr>
                                        <p:cTn id="90" dur="500"/>
                                        <p:tgtEl>
                                          <p:spTgt spid="88216"/>
                                        </p:tgtEl>
                                      </p:cBhvr>
                                    </p:animEffect>
                                  </p:childTnLst>
                                </p:cTn>
                              </p:par>
                            </p:childTnLst>
                          </p:cTn>
                        </p:par>
                      </p:childTnLst>
                    </p:cTn>
                  </p:par>
                  <p:par>
                    <p:cTn id="91" fill="hold">
                      <p:stCondLst>
                        <p:cond delay="indefinite"/>
                      </p:stCondLst>
                      <p:childTnLst>
                        <p:par>
                          <p:cTn id="92" fill="hold">
                            <p:stCondLst>
                              <p:cond delay="0"/>
                            </p:stCondLst>
                            <p:childTnLst>
                              <p:par>
                                <p:cTn id="93" presetID="22" presetClass="entr" presetSubtype="4" fill="hold" grpId="0" nodeType="clickEffect">
                                  <p:stCondLst>
                                    <p:cond delay="0"/>
                                  </p:stCondLst>
                                  <p:childTnLst>
                                    <p:set>
                                      <p:cBhvr>
                                        <p:cTn id="94" dur="1" fill="hold">
                                          <p:stCondLst>
                                            <p:cond delay="0"/>
                                          </p:stCondLst>
                                        </p:cTn>
                                        <p:tgtEl>
                                          <p:spTgt spid="88219"/>
                                        </p:tgtEl>
                                        <p:attrNameLst>
                                          <p:attrName>style.visibility</p:attrName>
                                        </p:attrNameLst>
                                      </p:cBhvr>
                                      <p:to>
                                        <p:strVal val="visible"/>
                                      </p:to>
                                    </p:set>
                                    <p:animEffect transition="in" filter="wipe(down)">
                                      <p:cBhvr>
                                        <p:cTn id="95" dur="500"/>
                                        <p:tgtEl>
                                          <p:spTgt spid="88219"/>
                                        </p:tgtEl>
                                      </p:cBhvr>
                                    </p:animEffect>
                                  </p:childTnLst>
                                </p:cTn>
                              </p:par>
                            </p:childTnLst>
                          </p:cTn>
                        </p:par>
                      </p:childTnLst>
                    </p:cTn>
                  </p:par>
                  <p:par>
                    <p:cTn id="96" fill="hold">
                      <p:stCondLst>
                        <p:cond delay="indefinite"/>
                      </p:stCondLst>
                      <p:childTnLst>
                        <p:par>
                          <p:cTn id="97" fill="hold">
                            <p:stCondLst>
                              <p:cond delay="0"/>
                            </p:stCondLst>
                            <p:childTnLst>
                              <p:par>
                                <p:cTn id="98" presetID="22" presetClass="entr" presetSubtype="4" fill="hold" grpId="0" nodeType="clickEffect">
                                  <p:stCondLst>
                                    <p:cond delay="0"/>
                                  </p:stCondLst>
                                  <p:childTnLst>
                                    <p:set>
                                      <p:cBhvr>
                                        <p:cTn id="99" dur="1" fill="hold">
                                          <p:stCondLst>
                                            <p:cond delay="0"/>
                                          </p:stCondLst>
                                        </p:cTn>
                                        <p:tgtEl>
                                          <p:spTgt spid="88123"/>
                                        </p:tgtEl>
                                        <p:attrNameLst>
                                          <p:attrName>style.visibility</p:attrName>
                                        </p:attrNameLst>
                                      </p:cBhvr>
                                      <p:to>
                                        <p:strVal val="visible"/>
                                      </p:to>
                                    </p:set>
                                    <p:animEffect transition="in" filter="wipe(down)">
                                      <p:cBhvr>
                                        <p:cTn id="100" dur="500"/>
                                        <p:tgtEl>
                                          <p:spTgt spid="881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219" grpId="0" animBg="1"/>
      <p:bldP spid="88217" grpId="0" animBg="1"/>
      <p:bldP spid="88099" grpId="0" build="p"/>
      <p:bldP spid="88123" grpId="0" animBg="1"/>
      <p:bldP spid="88124" grpId="0" animBg="1"/>
      <p:bldP spid="88215" grpId="0" animBg="1"/>
      <p:bldP spid="88216" grpId="0" animBg="1"/>
      <p:bldP spid="88218" grpId="0" animBg="1"/>
      <p:bldP spid="88218" grpId="1" animBg="1"/>
      <p:bldP spid="102" grpId="0" animBg="1"/>
      <p:bldP spid="3" grpId="0" build="p" animBg="1"/>
    </p:bldLst>
  </p:timing>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9809" name="Title 1"/>
          <p:cNvSpPr>
            <a:spLocks noGrp="1"/>
          </p:cNvSpPr>
          <p:nvPr>
            <p:ph type="title"/>
          </p:nvPr>
        </p:nvSpPr>
        <p:spPr/>
        <p:txBody>
          <a:bodyPr/>
          <a:lstStyle/>
          <a:p>
            <a:pPr eaLnBrk="1" hangingPunct="1"/>
            <a:r>
              <a:rPr lang="en-US" sz="4000" smtClean="0"/>
              <a:t>Loopy Belief Propagation Algorithm</a:t>
            </a:r>
          </a:p>
        </p:txBody>
      </p:sp>
      <p:sp>
        <p:nvSpPr>
          <p:cNvPr id="6" name="Content Placeholder 5"/>
          <p:cNvSpPr>
            <a:spLocks noGrp="1"/>
          </p:cNvSpPr>
          <p:nvPr>
            <p:ph idx="1"/>
          </p:nvPr>
        </p:nvSpPr>
        <p:spPr>
          <a:xfrm>
            <a:off x="457200" y="1211263"/>
            <a:ext cx="8686800" cy="4778375"/>
          </a:xfrm>
        </p:spPr>
        <p:txBody>
          <a:bodyPr/>
          <a:lstStyle/>
          <a:p>
            <a:pPr eaLnBrk="1" hangingPunct="1">
              <a:lnSpc>
                <a:spcPct val="90000"/>
              </a:lnSpc>
            </a:pPr>
            <a:r>
              <a:rPr lang="en-US" sz="3000" smtClean="0">
                <a:solidFill>
                  <a:srgbClr val="84AA33"/>
                </a:solidFill>
              </a:rPr>
              <a:t>Run the BP update equations on a cyclic graph</a:t>
            </a:r>
          </a:p>
          <a:p>
            <a:pPr lvl="1" eaLnBrk="1" hangingPunct="1">
              <a:lnSpc>
                <a:spcPct val="90000"/>
              </a:lnSpc>
            </a:pPr>
            <a:r>
              <a:rPr lang="en-US" sz="2600" smtClean="0"/>
              <a:t>Hope it “works” anyway (good approximation)</a:t>
            </a:r>
          </a:p>
          <a:p>
            <a:pPr lvl="2" eaLnBrk="1" hangingPunct="1">
              <a:lnSpc>
                <a:spcPct val="90000"/>
              </a:lnSpc>
            </a:pPr>
            <a:r>
              <a:rPr lang="en-US" sz="2200" smtClean="0"/>
              <a:t>Though we multiply messages that aren’t independent</a:t>
            </a:r>
          </a:p>
          <a:p>
            <a:pPr lvl="2" eaLnBrk="1" hangingPunct="1">
              <a:lnSpc>
                <a:spcPct val="90000"/>
              </a:lnSpc>
            </a:pPr>
            <a:r>
              <a:rPr lang="en-US" sz="2200" smtClean="0"/>
              <a:t>No interpretation as dynamic programming</a:t>
            </a:r>
          </a:p>
          <a:p>
            <a:pPr lvl="1" eaLnBrk="1" hangingPunct="1">
              <a:lnSpc>
                <a:spcPct val="90000"/>
              </a:lnSpc>
            </a:pPr>
            <a:r>
              <a:rPr lang="en-US" sz="2600" smtClean="0"/>
              <a:t>If largest element of a message gets very big or small,</a:t>
            </a:r>
          </a:p>
          <a:p>
            <a:pPr lvl="2" eaLnBrk="1" hangingPunct="1">
              <a:lnSpc>
                <a:spcPct val="90000"/>
              </a:lnSpc>
            </a:pPr>
            <a:r>
              <a:rPr lang="en-US" sz="2200" smtClean="0"/>
              <a:t>Divide the message by a constant to prevent over/underflow</a:t>
            </a:r>
            <a:endParaRPr lang="en-US" sz="2100" smtClean="0"/>
          </a:p>
          <a:p>
            <a:pPr eaLnBrk="1" hangingPunct="1">
              <a:lnSpc>
                <a:spcPct val="90000"/>
              </a:lnSpc>
            </a:pPr>
            <a:r>
              <a:rPr lang="en-US" sz="3000" smtClean="0">
                <a:solidFill>
                  <a:srgbClr val="84AA33"/>
                </a:solidFill>
              </a:rPr>
              <a:t>Can update messages in any order</a:t>
            </a:r>
          </a:p>
          <a:p>
            <a:pPr lvl="1" eaLnBrk="1" hangingPunct="1">
              <a:lnSpc>
                <a:spcPct val="90000"/>
              </a:lnSpc>
            </a:pPr>
            <a:r>
              <a:rPr lang="en-US" sz="2600" smtClean="0"/>
              <a:t>Stop when the normalized messages converge</a:t>
            </a:r>
          </a:p>
          <a:p>
            <a:pPr eaLnBrk="1" hangingPunct="1">
              <a:lnSpc>
                <a:spcPct val="90000"/>
              </a:lnSpc>
            </a:pPr>
            <a:r>
              <a:rPr lang="en-US" sz="3000" smtClean="0">
                <a:solidFill>
                  <a:schemeClr val="accent2"/>
                </a:solidFill>
              </a:rPr>
              <a:t>Compute beliefs from final messages</a:t>
            </a:r>
          </a:p>
          <a:p>
            <a:pPr lvl="1" eaLnBrk="1" hangingPunct="1">
              <a:lnSpc>
                <a:spcPct val="90000"/>
              </a:lnSpc>
            </a:pPr>
            <a:r>
              <a:rPr lang="en-US" sz="2600" smtClean="0"/>
              <a:t>Return normalized beliefs as </a:t>
            </a:r>
            <a:r>
              <a:rPr lang="en-US" sz="2600" b="1" smtClean="0"/>
              <a:t>approximate</a:t>
            </a:r>
            <a:r>
              <a:rPr lang="en-US" sz="2600" smtClean="0"/>
              <a:t> marginals</a:t>
            </a:r>
          </a:p>
        </p:txBody>
      </p:sp>
      <p:sp>
        <p:nvSpPr>
          <p:cNvPr id="5" name="Slide Number Placeholder 4"/>
          <p:cNvSpPr>
            <a:spLocks noGrp="1"/>
          </p:cNvSpPr>
          <p:nvPr>
            <p:ph type="sldNum" sz="quarter" idx="12"/>
          </p:nvPr>
        </p:nvSpPr>
        <p:spPr/>
        <p:txBody>
          <a:bodyPr/>
          <a:lstStyle/>
          <a:p>
            <a:pPr>
              <a:defRPr/>
            </a:pPr>
            <a:fld id="{059D2ACB-12C5-4F21-9569-1384057D44D0}" type="slidenum">
              <a:rPr lang="en-US"/>
              <a:pPr>
                <a:defRPr/>
              </a:pPr>
              <a:t>113</a:t>
            </a:fld>
            <a:endParaRPr lang="en-US"/>
          </a:p>
        </p:txBody>
      </p:sp>
      <p:grpSp>
        <p:nvGrpSpPr>
          <p:cNvPr id="91140" name="Group 8"/>
          <p:cNvGrpSpPr>
            <a:grpSpLocks/>
          </p:cNvGrpSpPr>
          <p:nvPr/>
        </p:nvGrpSpPr>
        <p:grpSpPr bwMode="auto">
          <a:xfrm>
            <a:off x="1330325" y="5645150"/>
            <a:ext cx="3284538" cy="650875"/>
            <a:chOff x="2309168" y="5702506"/>
            <a:chExt cx="1650377" cy="327260"/>
          </a:xfrm>
        </p:grpSpPr>
        <p:pic>
          <p:nvPicPr>
            <p:cNvPr id="119817" name="Picture 9" descr="latex-image-1.pdf"/>
            <p:cNvPicPr>
              <a:picLocks noChangeAspect="1"/>
            </p:cNvPicPr>
            <p:nvPr/>
          </p:nvPicPr>
          <p:blipFill>
            <a:blip r:embed="rId2"/>
            <a:srcRect/>
            <a:stretch>
              <a:fillRect/>
            </a:stretch>
          </p:blipFill>
          <p:spPr bwMode="auto">
            <a:xfrm>
              <a:off x="2378075" y="5729288"/>
              <a:ext cx="1479550" cy="244475"/>
            </a:xfrm>
            <a:prstGeom prst="rect">
              <a:avLst/>
            </a:prstGeom>
            <a:noFill/>
            <a:ln w="9525">
              <a:noFill/>
              <a:miter lim="800000"/>
              <a:headEnd/>
              <a:tailEnd/>
            </a:ln>
          </p:spPr>
        </p:pic>
        <p:sp>
          <p:nvSpPr>
            <p:cNvPr id="11" name="Rectangle 10"/>
            <p:cNvSpPr/>
            <p:nvPr/>
          </p:nvSpPr>
          <p:spPr>
            <a:xfrm>
              <a:off x="2309168" y="5702506"/>
              <a:ext cx="1650377" cy="32726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grpSp>
        <p:nvGrpSpPr>
          <p:cNvPr id="91141" name="Group 11"/>
          <p:cNvGrpSpPr>
            <a:grpSpLocks/>
          </p:cNvGrpSpPr>
          <p:nvPr/>
        </p:nvGrpSpPr>
        <p:grpSpPr bwMode="auto">
          <a:xfrm>
            <a:off x="4837113" y="5638800"/>
            <a:ext cx="3827462" cy="650875"/>
            <a:chOff x="4044608" y="5694773"/>
            <a:chExt cx="1922767" cy="327260"/>
          </a:xfrm>
        </p:grpSpPr>
        <p:pic>
          <p:nvPicPr>
            <p:cNvPr id="119815" name="Picture 12" descr="latex-image-1.pdf"/>
            <p:cNvPicPr>
              <a:picLocks noChangeAspect="1"/>
            </p:cNvPicPr>
            <p:nvPr/>
          </p:nvPicPr>
          <p:blipFill>
            <a:blip r:embed="rId3"/>
            <a:srcRect/>
            <a:stretch>
              <a:fillRect/>
            </a:stretch>
          </p:blipFill>
          <p:spPr bwMode="auto">
            <a:xfrm>
              <a:off x="4106863" y="5729288"/>
              <a:ext cx="1789112" cy="244475"/>
            </a:xfrm>
            <a:prstGeom prst="rect">
              <a:avLst/>
            </a:prstGeom>
            <a:noFill/>
            <a:ln w="9525">
              <a:noFill/>
              <a:miter lim="800000"/>
              <a:headEnd/>
              <a:tailEnd/>
            </a:ln>
          </p:spPr>
        </p:pic>
        <p:sp>
          <p:nvSpPr>
            <p:cNvPr id="14" name="Rectangle 13"/>
            <p:cNvSpPr/>
            <p:nvPr/>
          </p:nvSpPr>
          <p:spPr>
            <a:xfrm>
              <a:off x="4044608" y="5694773"/>
              <a:ext cx="1922767" cy="32726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sp>
        <p:nvSpPr>
          <p:cNvPr id="32" name="TextBox 31"/>
          <p:cNvSpPr txBox="1"/>
          <p:nvPr/>
        </p:nvSpPr>
        <p:spPr>
          <a:xfrm>
            <a:off x="0" y="6453188"/>
            <a:ext cx="3990975" cy="415925"/>
          </a:xfrm>
          <a:prstGeom prst="rect">
            <a:avLst/>
          </a:prstGeom>
          <a:solidFill>
            <a:schemeClr val="accent6">
              <a:lumMod val="60000"/>
              <a:lumOff val="40000"/>
            </a:schemeClr>
          </a:solidFill>
        </p:spPr>
        <p:txBody>
          <a:bodyPr anchor="ctr"/>
          <a:lstStyle/>
          <a:p>
            <a:pPr>
              <a:defRPr/>
            </a:pPr>
            <a:r>
              <a:rPr lang="en-US" sz="1800"/>
              <a:t>e.g., Murphy, Weiss &amp; Jordan (1999)</a:t>
            </a:r>
          </a:p>
        </p:txBody>
      </p:sp>
    </p:spTree>
    <p:extLst>
      <p:ext uri="{BB962C8B-B14F-4D97-AF65-F5344CB8AC3E}">
        <p14:creationId xmlns:p14="http://schemas.microsoft.com/office/powerpoint/2010/main" val="335338455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
                                            <p:txEl>
                                              <p:pRg st="1" end="1"/>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6">
                                            <p:txEl>
                                              <p:pRg st="2" end="2"/>
                                            </p:txEl>
                                          </p:spTgt>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
                                            <p:txEl>
                                              <p:pRg st="4" end="4"/>
                                            </p:txEl>
                                          </p:spTgt>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6">
                                            <p:txEl>
                                              <p:pRg st="5" end="5"/>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
                                            <p:txEl>
                                              <p:pRg st="6" end="6"/>
                                            </p:txEl>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
                                            <p:txEl>
                                              <p:pRg st="7" end="7"/>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6">
                                            <p:txEl>
                                              <p:pRg st="8" end="8"/>
                                            </p:txEl>
                                          </p:spTgt>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6">
                                            <p:txEl>
                                              <p:pRg st="9" end="9"/>
                                            </p:txEl>
                                          </p:spTgt>
                                        </p:tgtEl>
                                        <p:attrNameLst>
                                          <p:attrName>style.visibility</p:attrName>
                                        </p:attrNameLst>
                                      </p:cBhvr>
                                      <p:to>
                                        <p:strVal val="visible"/>
                                      </p:to>
                                    </p:set>
                                  </p:childTnLst>
                                </p:cTn>
                              </p:par>
                              <p:par>
                                <p:cTn id="33" presetID="2" presetClass="entr" presetSubtype="4" fill="hold" nodeType="withEffect">
                                  <p:stCondLst>
                                    <p:cond delay="0"/>
                                  </p:stCondLst>
                                  <p:childTnLst>
                                    <p:set>
                                      <p:cBhvr>
                                        <p:cTn id="34" dur="1" fill="hold">
                                          <p:stCondLst>
                                            <p:cond delay="0"/>
                                          </p:stCondLst>
                                        </p:cTn>
                                        <p:tgtEl>
                                          <p:spTgt spid="91141"/>
                                        </p:tgtEl>
                                        <p:attrNameLst>
                                          <p:attrName>style.visibility</p:attrName>
                                        </p:attrNameLst>
                                      </p:cBhvr>
                                      <p:to>
                                        <p:strVal val="visible"/>
                                      </p:to>
                                    </p:set>
                                    <p:anim calcmode="lin" valueType="num">
                                      <p:cBhvr additive="base">
                                        <p:cTn id="35" dur="500" fill="hold"/>
                                        <p:tgtEl>
                                          <p:spTgt spid="91141"/>
                                        </p:tgtEl>
                                        <p:attrNameLst>
                                          <p:attrName>ppt_x</p:attrName>
                                        </p:attrNameLst>
                                      </p:cBhvr>
                                      <p:tavLst>
                                        <p:tav tm="0">
                                          <p:val>
                                            <p:strVal val="#ppt_x"/>
                                          </p:val>
                                        </p:tav>
                                        <p:tav tm="100000">
                                          <p:val>
                                            <p:strVal val="#ppt_x"/>
                                          </p:val>
                                        </p:tav>
                                      </p:tavLst>
                                    </p:anim>
                                    <p:anim calcmode="lin" valueType="num">
                                      <p:cBhvr additive="base">
                                        <p:cTn id="36" dur="500" fill="hold"/>
                                        <p:tgtEl>
                                          <p:spTgt spid="91141"/>
                                        </p:tgtEl>
                                        <p:attrNameLst>
                                          <p:attrName>ppt_y</p:attrName>
                                        </p:attrNameLst>
                                      </p:cBhvr>
                                      <p:tavLst>
                                        <p:tav tm="0">
                                          <p:val>
                                            <p:strVal val="1+#ppt_h/2"/>
                                          </p:val>
                                        </p:tav>
                                        <p:tav tm="100000">
                                          <p:val>
                                            <p:strVal val="#ppt_y"/>
                                          </p:val>
                                        </p:tav>
                                      </p:tavLst>
                                    </p:anim>
                                  </p:childTnLst>
                                </p:cTn>
                              </p:par>
                              <p:par>
                                <p:cTn id="37" presetID="2" presetClass="entr" presetSubtype="4" fill="hold" nodeType="withEffect">
                                  <p:stCondLst>
                                    <p:cond delay="0"/>
                                  </p:stCondLst>
                                  <p:childTnLst>
                                    <p:set>
                                      <p:cBhvr>
                                        <p:cTn id="38" dur="1" fill="hold">
                                          <p:stCondLst>
                                            <p:cond delay="0"/>
                                          </p:stCondLst>
                                        </p:cTn>
                                        <p:tgtEl>
                                          <p:spTgt spid="91140"/>
                                        </p:tgtEl>
                                        <p:attrNameLst>
                                          <p:attrName>style.visibility</p:attrName>
                                        </p:attrNameLst>
                                      </p:cBhvr>
                                      <p:to>
                                        <p:strVal val="visible"/>
                                      </p:to>
                                    </p:set>
                                    <p:anim calcmode="lin" valueType="num">
                                      <p:cBhvr additive="base">
                                        <p:cTn id="39" dur="500" fill="hold"/>
                                        <p:tgtEl>
                                          <p:spTgt spid="91140"/>
                                        </p:tgtEl>
                                        <p:attrNameLst>
                                          <p:attrName>ppt_x</p:attrName>
                                        </p:attrNameLst>
                                      </p:cBhvr>
                                      <p:tavLst>
                                        <p:tav tm="0">
                                          <p:val>
                                            <p:strVal val="#ppt_x"/>
                                          </p:val>
                                        </p:tav>
                                        <p:tav tm="100000">
                                          <p:val>
                                            <p:strVal val="#ppt_x"/>
                                          </p:val>
                                        </p:tav>
                                      </p:tavLst>
                                    </p:anim>
                                    <p:anim calcmode="lin" valueType="num">
                                      <p:cBhvr additive="base">
                                        <p:cTn id="40" dur="500" fill="hold"/>
                                        <p:tgtEl>
                                          <p:spTgt spid="91140"/>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Lst>
  </p:timing>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ontent Placeholder 2"/>
          <p:cNvSpPr txBox="1">
            <a:spLocks/>
          </p:cNvSpPr>
          <p:nvPr/>
        </p:nvSpPr>
        <p:spPr>
          <a:xfrm>
            <a:off x="457200" y="1044575"/>
            <a:ext cx="8389938" cy="5311775"/>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defRPr/>
            </a:pPr>
            <a:r>
              <a:rPr lang="en-US" b="1" dirty="0" smtClean="0"/>
              <a:t>Input: </a:t>
            </a:r>
            <a:r>
              <a:rPr lang="en-US" dirty="0" smtClean="0"/>
              <a:t>a factor graph with cycles</a:t>
            </a:r>
          </a:p>
          <a:p>
            <a:pPr marL="0" indent="0" fontAlgn="auto">
              <a:spcAft>
                <a:spcPts val="0"/>
              </a:spcAft>
              <a:buFont typeface="Arial"/>
              <a:buNone/>
              <a:defRPr/>
            </a:pPr>
            <a:r>
              <a:rPr lang="en-US" b="1" dirty="0" smtClean="0"/>
              <a:t>Output: </a:t>
            </a:r>
            <a:r>
              <a:rPr lang="en-US" dirty="0" smtClean="0"/>
              <a:t>approximate </a:t>
            </a:r>
            <a:r>
              <a:rPr lang="en-US" dirty="0" err="1" smtClean="0"/>
              <a:t>marginals</a:t>
            </a:r>
            <a:r>
              <a:rPr lang="en-US" dirty="0" smtClean="0"/>
              <a:t> for each variable and factor</a:t>
            </a:r>
            <a:endParaRPr lang="en-US" b="1" dirty="0" smtClean="0"/>
          </a:p>
          <a:p>
            <a:pPr marL="0" indent="0" fontAlgn="auto">
              <a:spcAft>
                <a:spcPts val="0"/>
              </a:spcAft>
              <a:buFont typeface="Arial"/>
              <a:buNone/>
              <a:defRPr/>
            </a:pPr>
            <a:endParaRPr lang="en-US" b="1" dirty="0"/>
          </a:p>
          <a:p>
            <a:pPr marL="0" indent="0" fontAlgn="auto">
              <a:spcAft>
                <a:spcPts val="0"/>
              </a:spcAft>
              <a:buFont typeface="Arial"/>
              <a:buNone/>
              <a:defRPr/>
            </a:pPr>
            <a:r>
              <a:rPr lang="en-US" b="1" dirty="0" smtClean="0"/>
              <a:t>Algorithm:</a:t>
            </a:r>
            <a:endParaRPr lang="en-US" dirty="0"/>
          </a:p>
          <a:p>
            <a:pPr marL="514350" indent="-514350" fontAlgn="auto">
              <a:spcAft>
                <a:spcPts val="0"/>
              </a:spcAft>
              <a:buFont typeface="+mj-lt"/>
              <a:buAutoNum type="arabicPeriod"/>
              <a:defRPr/>
            </a:pPr>
            <a:r>
              <a:rPr lang="en-US" dirty="0"/>
              <a:t>Initialize the messages to the uniform </a:t>
            </a:r>
            <a:r>
              <a:rPr lang="en-US" dirty="0" smtClean="0"/>
              <a:t>distribution.</a:t>
            </a:r>
            <a:endParaRPr lang="en-US" dirty="0"/>
          </a:p>
          <a:p>
            <a:pPr marL="0" indent="0" fontAlgn="auto">
              <a:spcAft>
                <a:spcPts val="0"/>
              </a:spcAft>
              <a:buFont typeface="Arial"/>
              <a:buNone/>
              <a:defRPr/>
            </a:pPr>
            <a:endParaRPr lang="en-US" dirty="0"/>
          </a:p>
          <a:p>
            <a:pPr marL="514350" indent="-514350" fontAlgn="auto">
              <a:spcAft>
                <a:spcPts val="0"/>
              </a:spcAft>
              <a:buFont typeface="+mj-lt"/>
              <a:buAutoNum type="arabicPeriod"/>
              <a:defRPr/>
            </a:pPr>
            <a:endParaRPr lang="en-US" dirty="0" smtClean="0"/>
          </a:p>
          <a:p>
            <a:pPr marL="514350" indent="-514350" fontAlgn="auto">
              <a:spcAft>
                <a:spcPts val="0"/>
              </a:spcAft>
              <a:buFont typeface="+mj-lt"/>
              <a:buAutoNum type="arabicPeriod"/>
              <a:defRPr/>
            </a:pPr>
            <a:r>
              <a:rPr lang="en-US" dirty="0" smtClean="0"/>
              <a:t>Send </a:t>
            </a:r>
            <a:r>
              <a:rPr lang="en-US" dirty="0"/>
              <a:t>messages </a:t>
            </a:r>
            <a:r>
              <a:rPr lang="en-US" dirty="0" smtClean="0"/>
              <a:t>until convergence.</a:t>
            </a:r>
            <a:br>
              <a:rPr lang="en-US" dirty="0" smtClean="0"/>
            </a:br>
            <a:r>
              <a:rPr lang="en-US" dirty="0" smtClean="0"/>
              <a:t>Normalize them when they grow too large.</a:t>
            </a:r>
            <a:endParaRPr lang="en-US" b="1" dirty="0" smtClean="0"/>
          </a:p>
          <a:p>
            <a:pPr marL="0" indent="0" fontAlgn="auto">
              <a:spcAft>
                <a:spcPts val="0"/>
              </a:spcAft>
              <a:buFont typeface="Arial"/>
              <a:buNone/>
              <a:defRPr/>
            </a:pPr>
            <a:endParaRPr lang="en-US" b="1" dirty="0"/>
          </a:p>
          <a:p>
            <a:pPr marL="514350" indent="-514350" fontAlgn="auto">
              <a:spcAft>
                <a:spcPts val="0"/>
              </a:spcAft>
              <a:buFont typeface="+mj-lt"/>
              <a:buAutoNum type="arabicPeriod"/>
              <a:defRPr/>
            </a:pPr>
            <a:endParaRPr lang="en-US" dirty="0" smtClean="0"/>
          </a:p>
          <a:p>
            <a:pPr marL="514350" indent="-514350" fontAlgn="auto">
              <a:spcAft>
                <a:spcPts val="0"/>
              </a:spcAft>
              <a:buFont typeface="+mj-lt"/>
              <a:buAutoNum type="arabicPeriod"/>
              <a:defRPr/>
            </a:pPr>
            <a:r>
              <a:rPr lang="en-US" dirty="0" smtClean="0"/>
              <a:t>Compute the beliefs </a:t>
            </a:r>
            <a:r>
              <a:rPr lang="en-US" dirty="0"/>
              <a:t>(</a:t>
            </a:r>
            <a:r>
              <a:rPr lang="en-US" dirty="0" err="1" smtClean="0"/>
              <a:t>unnormalized</a:t>
            </a:r>
            <a:r>
              <a:rPr lang="en-US" dirty="0" smtClean="0"/>
              <a:t> </a:t>
            </a:r>
            <a:r>
              <a:rPr lang="en-US" dirty="0" err="1"/>
              <a:t>marginals</a:t>
            </a:r>
            <a:r>
              <a:rPr lang="en-US" dirty="0"/>
              <a:t>).</a:t>
            </a:r>
          </a:p>
          <a:p>
            <a:pPr marL="514350" indent="-514350" fontAlgn="auto">
              <a:spcAft>
                <a:spcPts val="0"/>
              </a:spcAft>
              <a:buFont typeface="+mj-lt"/>
              <a:buAutoNum type="arabicPeriod"/>
              <a:defRPr/>
            </a:pPr>
            <a:endParaRPr lang="en-US" dirty="0" smtClean="0"/>
          </a:p>
          <a:p>
            <a:pPr marL="514350" indent="-514350" fontAlgn="auto">
              <a:spcAft>
                <a:spcPts val="0"/>
              </a:spcAft>
              <a:buFont typeface="+mj-lt"/>
              <a:buAutoNum type="arabicPeriod"/>
              <a:defRPr/>
            </a:pPr>
            <a:endParaRPr lang="en-US" dirty="0" smtClean="0"/>
          </a:p>
          <a:p>
            <a:pPr marL="514350" indent="-514350" fontAlgn="auto">
              <a:spcAft>
                <a:spcPts val="0"/>
              </a:spcAft>
              <a:buFont typeface="+mj-lt"/>
              <a:buAutoNum type="arabicPeriod"/>
              <a:defRPr/>
            </a:pPr>
            <a:r>
              <a:rPr lang="en-US" dirty="0" smtClean="0"/>
              <a:t>Normalize beliefs and return the </a:t>
            </a:r>
            <a:r>
              <a:rPr lang="en-US" b="1" dirty="0" smtClean="0"/>
              <a:t>approximate </a:t>
            </a:r>
            <a:r>
              <a:rPr lang="en-US" dirty="0" err="1" smtClean="0"/>
              <a:t>marginals</a:t>
            </a:r>
            <a:r>
              <a:rPr lang="en-US" dirty="0" smtClean="0"/>
              <a:t>.</a:t>
            </a:r>
            <a:endParaRPr lang="en-US" dirty="0"/>
          </a:p>
          <a:p>
            <a:pPr marL="0" indent="0" fontAlgn="auto">
              <a:spcAft>
                <a:spcPts val="0"/>
              </a:spcAft>
              <a:buFont typeface="Arial"/>
              <a:buNone/>
              <a:defRPr/>
            </a:pPr>
            <a:endParaRPr lang="en-US" dirty="0"/>
          </a:p>
          <a:p>
            <a:pPr marL="0" indent="0" fontAlgn="auto">
              <a:spcAft>
                <a:spcPts val="0"/>
              </a:spcAft>
              <a:buFont typeface="Arial"/>
              <a:buNone/>
              <a:defRPr/>
            </a:pPr>
            <a:r>
              <a:rPr lang="en-US" dirty="0"/>
              <a:t> </a:t>
            </a:r>
          </a:p>
        </p:txBody>
      </p:sp>
      <p:sp>
        <p:nvSpPr>
          <p:cNvPr id="2" name="Title 1"/>
          <p:cNvSpPr>
            <a:spLocks noGrp="1"/>
          </p:cNvSpPr>
          <p:nvPr>
            <p:ph type="title"/>
          </p:nvPr>
        </p:nvSpPr>
        <p:spPr/>
        <p:txBody>
          <a:bodyPr rtlCol="0">
            <a:normAutofit fontScale="90000"/>
          </a:bodyPr>
          <a:lstStyle/>
          <a:p>
            <a:pPr fontAlgn="auto">
              <a:spcAft>
                <a:spcPts val="0"/>
              </a:spcAft>
              <a:defRPr/>
            </a:pPr>
            <a:r>
              <a:rPr lang="en-US" dirty="0" smtClean="0"/>
              <a:t>Loopy Belief Propagation</a:t>
            </a:r>
            <a:endParaRPr lang="en-US" dirty="0"/>
          </a:p>
        </p:txBody>
      </p:sp>
      <p:sp>
        <p:nvSpPr>
          <p:cNvPr id="4" name="Slide Number Placeholder 3"/>
          <p:cNvSpPr>
            <a:spLocks noGrp="1"/>
          </p:cNvSpPr>
          <p:nvPr>
            <p:ph type="sldNum" sz="quarter" idx="12"/>
          </p:nvPr>
        </p:nvSpPr>
        <p:spPr/>
        <p:txBody>
          <a:bodyPr/>
          <a:lstStyle/>
          <a:p>
            <a:pPr>
              <a:defRPr/>
            </a:pPr>
            <a:fld id="{AA28FF9A-A1D0-4C46-BBA3-A593196DA48E}" type="slidenum">
              <a:rPr lang="en-US"/>
              <a:pPr>
                <a:defRPr/>
              </a:pPr>
              <a:t>114</a:t>
            </a:fld>
            <a:endParaRPr lang="en-US"/>
          </a:p>
        </p:txBody>
      </p:sp>
      <p:grpSp>
        <p:nvGrpSpPr>
          <p:cNvPr id="120836" name="Group 5"/>
          <p:cNvGrpSpPr>
            <a:grpSpLocks/>
          </p:cNvGrpSpPr>
          <p:nvPr/>
        </p:nvGrpSpPr>
        <p:grpSpPr bwMode="auto">
          <a:xfrm>
            <a:off x="1136650" y="3746500"/>
            <a:ext cx="2822575" cy="587375"/>
            <a:chOff x="1136920" y="3747287"/>
            <a:chExt cx="2822626" cy="585936"/>
          </a:xfrm>
        </p:grpSpPr>
        <p:pic>
          <p:nvPicPr>
            <p:cNvPr id="120858" name="Picture 8" descr="latex-image-1.pdf"/>
            <p:cNvPicPr>
              <a:picLocks noChangeAspect="1"/>
            </p:cNvPicPr>
            <p:nvPr/>
          </p:nvPicPr>
          <p:blipFill>
            <a:blip r:embed="rId2"/>
            <a:srcRect/>
            <a:stretch>
              <a:fillRect/>
            </a:stretch>
          </p:blipFill>
          <p:spPr bwMode="auto">
            <a:xfrm>
              <a:off x="1214438" y="3795713"/>
              <a:ext cx="2643187" cy="488950"/>
            </a:xfrm>
            <a:prstGeom prst="rect">
              <a:avLst/>
            </a:prstGeom>
            <a:noFill/>
            <a:ln w="9525">
              <a:noFill/>
              <a:miter lim="800000"/>
              <a:headEnd/>
              <a:tailEnd/>
            </a:ln>
          </p:spPr>
        </p:pic>
        <p:sp>
          <p:nvSpPr>
            <p:cNvPr id="14" name="Rectangle 13"/>
            <p:cNvSpPr/>
            <p:nvPr/>
          </p:nvSpPr>
          <p:spPr>
            <a:xfrm>
              <a:off x="1136920" y="3747287"/>
              <a:ext cx="2822626" cy="585936"/>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grpSp>
        <p:nvGrpSpPr>
          <p:cNvPr id="120837" name="Group 15"/>
          <p:cNvGrpSpPr>
            <a:grpSpLocks/>
          </p:cNvGrpSpPr>
          <p:nvPr/>
        </p:nvGrpSpPr>
        <p:grpSpPr bwMode="auto">
          <a:xfrm>
            <a:off x="4062413" y="3746500"/>
            <a:ext cx="4705350" cy="587375"/>
            <a:chOff x="4061771" y="3747287"/>
            <a:chExt cx="4705817" cy="585936"/>
          </a:xfrm>
        </p:grpSpPr>
        <p:pic>
          <p:nvPicPr>
            <p:cNvPr id="120856" name="Picture 9" descr="latex-image-1.pdf"/>
            <p:cNvPicPr>
              <a:picLocks noChangeAspect="1"/>
            </p:cNvPicPr>
            <p:nvPr/>
          </p:nvPicPr>
          <p:blipFill>
            <a:blip r:embed="rId3"/>
            <a:srcRect/>
            <a:stretch>
              <a:fillRect/>
            </a:stretch>
          </p:blipFill>
          <p:spPr bwMode="auto">
            <a:xfrm>
              <a:off x="4106863" y="3795713"/>
              <a:ext cx="4562475" cy="488950"/>
            </a:xfrm>
            <a:prstGeom prst="rect">
              <a:avLst/>
            </a:prstGeom>
            <a:noFill/>
            <a:ln w="9525">
              <a:noFill/>
              <a:miter lim="800000"/>
              <a:headEnd/>
              <a:tailEnd/>
            </a:ln>
          </p:spPr>
        </p:pic>
        <p:sp>
          <p:nvSpPr>
            <p:cNvPr id="15" name="Rectangle 14"/>
            <p:cNvSpPr/>
            <p:nvPr/>
          </p:nvSpPr>
          <p:spPr>
            <a:xfrm>
              <a:off x="4061771" y="3747287"/>
              <a:ext cx="4705817" cy="585936"/>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grpSp>
        <p:nvGrpSpPr>
          <p:cNvPr id="120838" name="Group 17"/>
          <p:cNvGrpSpPr>
            <a:grpSpLocks/>
          </p:cNvGrpSpPr>
          <p:nvPr/>
        </p:nvGrpSpPr>
        <p:grpSpPr bwMode="auto">
          <a:xfrm>
            <a:off x="2305050" y="2573338"/>
            <a:ext cx="1654175" cy="328612"/>
            <a:chOff x="2304565" y="2574082"/>
            <a:chExt cx="1654981" cy="327260"/>
          </a:xfrm>
        </p:grpSpPr>
        <p:pic>
          <p:nvPicPr>
            <p:cNvPr id="120854" name="Picture 7" descr="latex-image-1.pdf"/>
            <p:cNvPicPr>
              <a:picLocks noChangeAspect="1"/>
            </p:cNvPicPr>
            <p:nvPr/>
          </p:nvPicPr>
          <p:blipFill>
            <a:blip r:embed="rId4"/>
            <a:srcRect/>
            <a:stretch>
              <a:fillRect/>
            </a:stretch>
          </p:blipFill>
          <p:spPr bwMode="auto">
            <a:xfrm>
              <a:off x="2397125" y="2611438"/>
              <a:ext cx="1460500" cy="265112"/>
            </a:xfrm>
            <a:prstGeom prst="rect">
              <a:avLst/>
            </a:prstGeom>
            <a:noFill/>
            <a:ln w="9525">
              <a:noFill/>
              <a:miter lim="800000"/>
              <a:headEnd/>
              <a:tailEnd/>
            </a:ln>
          </p:spPr>
        </p:pic>
        <p:sp>
          <p:nvSpPr>
            <p:cNvPr id="17" name="Rectangle 16"/>
            <p:cNvSpPr/>
            <p:nvPr/>
          </p:nvSpPr>
          <p:spPr>
            <a:xfrm>
              <a:off x="2304565" y="2574082"/>
              <a:ext cx="1654981" cy="327260"/>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grpSp>
        <p:nvGrpSpPr>
          <p:cNvPr id="120839" name="Group 19"/>
          <p:cNvGrpSpPr>
            <a:grpSpLocks/>
          </p:cNvGrpSpPr>
          <p:nvPr/>
        </p:nvGrpSpPr>
        <p:grpSpPr bwMode="auto">
          <a:xfrm>
            <a:off x="4044950" y="2573338"/>
            <a:ext cx="1598613" cy="328612"/>
            <a:chOff x="4044608" y="2574082"/>
            <a:chExt cx="1599015" cy="327260"/>
          </a:xfrm>
        </p:grpSpPr>
        <p:pic>
          <p:nvPicPr>
            <p:cNvPr id="120852" name="Picture 6" descr="latex-image-1.pdf"/>
            <p:cNvPicPr>
              <a:picLocks noChangeAspect="1"/>
            </p:cNvPicPr>
            <p:nvPr/>
          </p:nvPicPr>
          <p:blipFill>
            <a:blip r:embed="rId5"/>
            <a:srcRect/>
            <a:stretch>
              <a:fillRect/>
            </a:stretch>
          </p:blipFill>
          <p:spPr bwMode="auto">
            <a:xfrm>
              <a:off x="4106863" y="2611438"/>
              <a:ext cx="1460500" cy="265112"/>
            </a:xfrm>
            <a:prstGeom prst="rect">
              <a:avLst/>
            </a:prstGeom>
            <a:noFill/>
            <a:ln w="9525">
              <a:noFill/>
              <a:miter lim="800000"/>
              <a:headEnd/>
              <a:tailEnd/>
            </a:ln>
          </p:spPr>
        </p:pic>
        <p:sp>
          <p:nvSpPr>
            <p:cNvPr id="19" name="Rectangle 18"/>
            <p:cNvSpPr/>
            <p:nvPr/>
          </p:nvSpPr>
          <p:spPr>
            <a:xfrm>
              <a:off x="4044608" y="2574082"/>
              <a:ext cx="1599015" cy="327260"/>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grpSp>
        <p:nvGrpSpPr>
          <p:cNvPr id="120840" name="Group 23"/>
          <p:cNvGrpSpPr>
            <a:grpSpLocks/>
          </p:cNvGrpSpPr>
          <p:nvPr/>
        </p:nvGrpSpPr>
        <p:grpSpPr bwMode="auto">
          <a:xfrm>
            <a:off x="1822450" y="4697413"/>
            <a:ext cx="2136775" cy="555625"/>
            <a:chOff x="1823167" y="4697111"/>
            <a:chExt cx="2136379" cy="555701"/>
          </a:xfrm>
        </p:grpSpPr>
        <p:pic>
          <p:nvPicPr>
            <p:cNvPr id="120850" name="Picture 10" descr="latex-image-1.pdf"/>
            <p:cNvPicPr>
              <a:picLocks noChangeAspect="1"/>
            </p:cNvPicPr>
            <p:nvPr/>
          </p:nvPicPr>
          <p:blipFill>
            <a:blip r:embed="rId6"/>
            <a:srcRect/>
            <a:stretch>
              <a:fillRect/>
            </a:stretch>
          </p:blipFill>
          <p:spPr bwMode="auto">
            <a:xfrm>
              <a:off x="1905000" y="4754256"/>
              <a:ext cx="1952625" cy="444500"/>
            </a:xfrm>
            <a:prstGeom prst="rect">
              <a:avLst/>
            </a:prstGeom>
            <a:noFill/>
            <a:ln w="9525">
              <a:noFill/>
              <a:miter lim="800000"/>
              <a:headEnd/>
              <a:tailEnd/>
            </a:ln>
          </p:spPr>
        </p:pic>
        <p:sp>
          <p:nvSpPr>
            <p:cNvPr id="21" name="Rectangle 20"/>
            <p:cNvSpPr/>
            <p:nvPr/>
          </p:nvSpPr>
          <p:spPr>
            <a:xfrm>
              <a:off x="1823167" y="4697111"/>
              <a:ext cx="2136379" cy="555701"/>
            </a:xfrm>
            <a:prstGeom prst="rect">
              <a:avLst/>
            </a:prstGeom>
            <a:noFill/>
            <a:ln>
              <a:solidFill>
                <a:schemeClr val="accent2">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grpSp>
        <p:nvGrpSpPr>
          <p:cNvPr id="120841" name="Group 22"/>
          <p:cNvGrpSpPr>
            <a:grpSpLocks/>
          </p:cNvGrpSpPr>
          <p:nvPr/>
        </p:nvGrpSpPr>
        <p:grpSpPr bwMode="auto">
          <a:xfrm>
            <a:off x="4044950" y="4697413"/>
            <a:ext cx="3094038" cy="555625"/>
            <a:chOff x="4044607" y="4697111"/>
            <a:chExt cx="3094421" cy="555701"/>
          </a:xfrm>
        </p:grpSpPr>
        <p:pic>
          <p:nvPicPr>
            <p:cNvPr id="120848" name="Picture 11" descr="latex-image-1.pdf"/>
            <p:cNvPicPr>
              <a:picLocks noChangeAspect="1"/>
            </p:cNvPicPr>
            <p:nvPr/>
          </p:nvPicPr>
          <p:blipFill>
            <a:blip r:embed="rId7"/>
            <a:srcRect/>
            <a:stretch>
              <a:fillRect/>
            </a:stretch>
          </p:blipFill>
          <p:spPr bwMode="auto">
            <a:xfrm>
              <a:off x="4106863" y="4764498"/>
              <a:ext cx="2955925" cy="444500"/>
            </a:xfrm>
            <a:prstGeom prst="rect">
              <a:avLst/>
            </a:prstGeom>
            <a:noFill/>
            <a:ln w="9525">
              <a:noFill/>
              <a:miter lim="800000"/>
              <a:headEnd/>
              <a:tailEnd/>
            </a:ln>
          </p:spPr>
        </p:pic>
        <p:sp>
          <p:nvSpPr>
            <p:cNvPr id="22" name="Rectangle 21"/>
            <p:cNvSpPr/>
            <p:nvPr/>
          </p:nvSpPr>
          <p:spPr>
            <a:xfrm>
              <a:off x="4044607" y="4697111"/>
              <a:ext cx="3094421" cy="555701"/>
            </a:xfrm>
            <a:prstGeom prst="rect">
              <a:avLst/>
            </a:prstGeom>
            <a:noFill/>
            <a:ln>
              <a:solidFill>
                <a:schemeClr val="accent2">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grpSp>
        <p:nvGrpSpPr>
          <p:cNvPr id="120842" name="Group 25"/>
          <p:cNvGrpSpPr>
            <a:grpSpLocks/>
          </p:cNvGrpSpPr>
          <p:nvPr/>
        </p:nvGrpSpPr>
        <p:grpSpPr bwMode="auto">
          <a:xfrm>
            <a:off x="2309813" y="5702300"/>
            <a:ext cx="1649412" cy="327025"/>
            <a:chOff x="2309168" y="5702506"/>
            <a:chExt cx="1650377" cy="327260"/>
          </a:xfrm>
        </p:grpSpPr>
        <p:pic>
          <p:nvPicPr>
            <p:cNvPr id="120846" name="Picture 2" descr="latex-image-1.pdf"/>
            <p:cNvPicPr>
              <a:picLocks noChangeAspect="1"/>
            </p:cNvPicPr>
            <p:nvPr/>
          </p:nvPicPr>
          <p:blipFill>
            <a:blip r:embed="rId8"/>
            <a:srcRect/>
            <a:stretch>
              <a:fillRect/>
            </a:stretch>
          </p:blipFill>
          <p:spPr bwMode="auto">
            <a:xfrm>
              <a:off x="2378075" y="5729288"/>
              <a:ext cx="1479550" cy="244475"/>
            </a:xfrm>
            <a:prstGeom prst="rect">
              <a:avLst/>
            </a:prstGeom>
            <a:noFill/>
            <a:ln w="9525">
              <a:noFill/>
              <a:miter lim="800000"/>
              <a:headEnd/>
              <a:tailEnd/>
            </a:ln>
          </p:spPr>
        </p:pic>
        <p:sp>
          <p:nvSpPr>
            <p:cNvPr id="25" name="Rectangle 24"/>
            <p:cNvSpPr/>
            <p:nvPr/>
          </p:nvSpPr>
          <p:spPr>
            <a:xfrm>
              <a:off x="2309168" y="5702506"/>
              <a:ext cx="1650377" cy="32726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grpSp>
        <p:nvGrpSpPr>
          <p:cNvPr id="120843" name="Group 27"/>
          <p:cNvGrpSpPr>
            <a:grpSpLocks/>
          </p:cNvGrpSpPr>
          <p:nvPr/>
        </p:nvGrpSpPr>
        <p:grpSpPr bwMode="auto">
          <a:xfrm>
            <a:off x="4044950" y="5694363"/>
            <a:ext cx="1922463" cy="327025"/>
            <a:chOff x="4044608" y="5694773"/>
            <a:chExt cx="1922767" cy="327260"/>
          </a:xfrm>
        </p:grpSpPr>
        <p:pic>
          <p:nvPicPr>
            <p:cNvPr id="120844" name="Picture 4" descr="latex-image-1.pdf"/>
            <p:cNvPicPr>
              <a:picLocks noChangeAspect="1"/>
            </p:cNvPicPr>
            <p:nvPr/>
          </p:nvPicPr>
          <p:blipFill>
            <a:blip r:embed="rId9"/>
            <a:srcRect/>
            <a:stretch>
              <a:fillRect/>
            </a:stretch>
          </p:blipFill>
          <p:spPr bwMode="auto">
            <a:xfrm>
              <a:off x="4106863" y="5729288"/>
              <a:ext cx="1789112" cy="244475"/>
            </a:xfrm>
            <a:prstGeom prst="rect">
              <a:avLst/>
            </a:prstGeom>
            <a:noFill/>
            <a:ln w="9525">
              <a:noFill/>
              <a:miter lim="800000"/>
              <a:headEnd/>
              <a:tailEnd/>
            </a:ln>
          </p:spPr>
        </p:pic>
        <p:sp>
          <p:nvSpPr>
            <p:cNvPr id="27" name="Rectangle 26"/>
            <p:cNvSpPr/>
            <p:nvPr/>
          </p:nvSpPr>
          <p:spPr>
            <a:xfrm>
              <a:off x="4044608" y="5694773"/>
              <a:ext cx="1922767" cy="32726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spTree>
    <p:extLst>
      <p:ext uri="{BB962C8B-B14F-4D97-AF65-F5344CB8AC3E}">
        <p14:creationId xmlns:p14="http://schemas.microsoft.com/office/powerpoint/2010/main" val="765130051"/>
      </p:ext>
    </p:extLst>
  </p:cSld>
  <p:clrMapOvr>
    <a:masterClrMapping/>
  </p:clrMapOvr>
  <p:timing>
    <p:tnLst>
      <p:par>
        <p:cTn xmlns:p14="http://schemas.microsoft.com/office/powerpoint/2010/main" id="1" dur="indefinite" restart="never" nodeType="tmRoot"/>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361" name="Title 1"/>
          <p:cNvSpPr>
            <a:spLocks noGrp="1"/>
          </p:cNvSpPr>
          <p:nvPr>
            <p:ph type="ctrTitle"/>
          </p:nvPr>
        </p:nvSpPr>
        <p:spPr/>
        <p:txBody>
          <a:bodyPr/>
          <a:lstStyle/>
          <a:p>
            <a:r>
              <a:rPr lang="en-US" dirty="0"/>
              <a:t>Section 2 </a:t>
            </a:r>
            <a:r>
              <a:rPr lang="en-US" dirty="0" smtClean="0"/>
              <a:t>Appendix</a:t>
            </a:r>
          </a:p>
        </p:txBody>
      </p:sp>
      <p:sp>
        <p:nvSpPr>
          <p:cNvPr id="3" name="Subtitle 2"/>
          <p:cNvSpPr>
            <a:spLocks noGrp="1"/>
          </p:cNvSpPr>
          <p:nvPr>
            <p:ph type="subTitle" idx="1"/>
          </p:nvPr>
        </p:nvSpPr>
        <p:spPr/>
        <p:txBody>
          <a:bodyPr rtlCol="0">
            <a:normAutofit/>
          </a:bodyPr>
          <a:lstStyle/>
          <a:p>
            <a:pPr fontAlgn="auto">
              <a:spcAft>
                <a:spcPts val="0"/>
              </a:spcAft>
              <a:buFont typeface="Arial"/>
              <a:buNone/>
              <a:defRPr/>
            </a:pPr>
            <a:r>
              <a:rPr lang="en-US" dirty="0" smtClean="0"/>
              <a:t>Tensor Notation for BP</a:t>
            </a:r>
            <a:endParaRPr lang="en-US" dirty="0"/>
          </a:p>
        </p:txBody>
      </p:sp>
      <p:sp>
        <p:nvSpPr>
          <p:cNvPr id="4" name="Slide Number Placeholder 3"/>
          <p:cNvSpPr>
            <a:spLocks noGrp="1"/>
          </p:cNvSpPr>
          <p:nvPr>
            <p:ph type="sldNum" sz="quarter" idx="12"/>
          </p:nvPr>
        </p:nvSpPr>
        <p:spPr/>
        <p:txBody>
          <a:bodyPr/>
          <a:lstStyle/>
          <a:p>
            <a:pPr>
              <a:defRPr/>
            </a:pPr>
            <a:fld id="{035475EB-4707-481A-9ACF-F857B635EE60}" type="slidenum">
              <a:rPr lang="en-US"/>
              <a:pPr>
                <a:defRPr/>
              </a:pPr>
              <a:t>115</a:t>
            </a:fld>
            <a:endParaRPr lang="en-US"/>
          </a:p>
        </p:txBody>
      </p:sp>
    </p:spTree>
    <p:extLst>
      <p:ext uri="{BB962C8B-B14F-4D97-AF65-F5344CB8AC3E}">
        <p14:creationId xmlns:p14="http://schemas.microsoft.com/office/powerpoint/2010/main" val="3284434666"/>
      </p:ext>
    </p:extLst>
  </p:cSld>
  <p:clrMapOvr>
    <a:masterClrMapping/>
  </p:clrMapOvr>
  <p:timing>
    <p:tnLst>
      <p:par>
        <p:cTn xmlns:p14="http://schemas.microsoft.com/office/powerpoint/2010/main" id="1" dur="indefinite" restart="never" nodeType="tmRoot"/>
      </p:par>
    </p:tn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p:cNvSpPr>
            <a:spLocks noGrp="1"/>
          </p:cNvSpPr>
          <p:nvPr>
            <p:ph type="title"/>
          </p:nvPr>
        </p:nvSpPr>
        <p:spPr/>
        <p:txBody>
          <a:bodyPr>
            <a:normAutofit fontScale="90000"/>
          </a:bodyPr>
          <a:lstStyle/>
          <a:p>
            <a:r>
              <a:rPr lang="en-US" dirty="0" smtClean="0"/>
              <a:t>Tensor Notation for BP</a:t>
            </a:r>
            <a:endParaRPr lang="en-US" dirty="0"/>
          </a:p>
        </p:txBody>
      </p:sp>
      <p:sp>
        <p:nvSpPr>
          <p:cNvPr id="2" name="Content Placeholder 1"/>
          <p:cNvSpPr>
            <a:spLocks noGrp="1"/>
          </p:cNvSpPr>
          <p:nvPr>
            <p:ph idx="1"/>
          </p:nvPr>
        </p:nvSpPr>
        <p:spPr/>
        <p:txBody>
          <a:bodyPr/>
          <a:lstStyle/>
          <a:p>
            <a:pPr marL="0" indent="0">
              <a:buNone/>
            </a:pPr>
            <a:r>
              <a:rPr lang="en-US" dirty="0" smtClean="0"/>
              <a:t>In section 2, BP was introduced with a notation which defined messages </a:t>
            </a:r>
            <a:r>
              <a:rPr lang="en-US" dirty="0"/>
              <a:t>and beliefs as functions.</a:t>
            </a:r>
          </a:p>
          <a:p>
            <a:pPr marL="0" indent="0">
              <a:buNone/>
            </a:pPr>
            <a:endParaRPr lang="en-US" dirty="0" smtClean="0"/>
          </a:p>
          <a:p>
            <a:pPr marL="0" indent="0">
              <a:buNone/>
            </a:pPr>
            <a:r>
              <a:rPr lang="en-US" dirty="0" smtClean="0"/>
              <a:t>This Appendix includes an alternate (and very concise) notation for the Belief Propagation algorithm using tensors.</a:t>
            </a:r>
          </a:p>
          <a:p>
            <a:pPr marL="0" indent="0">
              <a:buNone/>
            </a:pPr>
            <a:endParaRPr lang="en-US" dirty="0"/>
          </a:p>
          <a:p>
            <a:endParaRPr lang="en-US" dirty="0"/>
          </a:p>
        </p:txBody>
      </p:sp>
    </p:spTree>
    <p:extLst>
      <p:ext uri="{BB962C8B-B14F-4D97-AF65-F5344CB8AC3E}">
        <p14:creationId xmlns:p14="http://schemas.microsoft.com/office/powerpoint/2010/main" val="2432341907"/>
      </p:ext>
    </p:extLst>
  </p:cSld>
  <p:clrMapOvr>
    <a:masterClrMapping/>
  </p:clrMapOvr>
  <p:timing>
    <p:tnLst>
      <p:par>
        <p:cTn xmlns:p14="http://schemas.microsoft.com/office/powerpoint/2010/main" id="1" dur="indefinite" restart="never" nodeType="tmRoot"/>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Tensor Notation</a:t>
            </a:r>
          </a:p>
        </p:txBody>
      </p:sp>
      <p:sp>
        <p:nvSpPr>
          <p:cNvPr id="3" name="Content Placeholder 2"/>
          <p:cNvSpPr>
            <a:spLocks noGrp="1"/>
          </p:cNvSpPr>
          <p:nvPr>
            <p:ph idx="1"/>
          </p:nvPr>
        </p:nvSpPr>
        <p:spPr/>
        <p:txBody>
          <a:bodyPr/>
          <a:lstStyle/>
          <a:p>
            <a:r>
              <a:rPr lang="en-US" dirty="0" smtClean="0"/>
              <a:t>Tensor multiplication:</a:t>
            </a:r>
          </a:p>
          <a:p>
            <a:endParaRPr lang="en-US" dirty="0"/>
          </a:p>
          <a:p>
            <a:endParaRPr lang="en-US" dirty="0" smtClean="0"/>
          </a:p>
          <a:p>
            <a:endParaRPr lang="en-US" dirty="0" smtClean="0"/>
          </a:p>
          <a:p>
            <a:r>
              <a:rPr lang="en-US" dirty="0" smtClean="0"/>
              <a:t>Tensor marginalization:</a:t>
            </a:r>
            <a:endParaRPr lang="en-US" dirty="0"/>
          </a:p>
        </p:txBody>
      </p:sp>
      <p:sp>
        <p:nvSpPr>
          <p:cNvPr id="4" name="Slide Number Placeholder 3"/>
          <p:cNvSpPr>
            <a:spLocks noGrp="1"/>
          </p:cNvSpPr>
          <p:nvPr>
            <p:ph type="sldNum" sz="quarter" idx="12"/>
          </p:nvPr>
        </p:nvSpPr>
        <p:spPr/>
        <p:txBody>
          <a:bodyPr/>
          <a:lstStyle/>
          <a:p>
            <a:pPr>
              <a:defRPr/>
            </a:pPr>
            <a:fld id="{9A4C5175-23E5-4C6A-95BF-BE08EF827E94}" type="slidenum">
              <a:rPr lang="en-US" smtClean="0"/>
              <a:pPr>
                <a:defRPr/>
              </a:pPr>
              <a:t>117</a:t>
            </a:fld>
            <a:endParaRPr lang="en-US"/>
          </a:p>
        </p:txBody>
      </p:sp>
      <p:pic>
        <p:nvPicPr>
          <p:cNvPr id="10" name="Picture 9"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92609" y="2004693"/>
            <a:ext cx="7721757" cy="1033621"/>
          </a:xfrm>
          <a:prstGeom prst="rect">
            <a:avLst/>
          </a:prstGeom>
        </p:spPr>
      </p:pic>
      <p:pic>
        <p:nvPicPr>
          <p:cNvPr id="11" name="Picture 10" descr="latex-image-1.pd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45651" y="4214972"/>
            <a:ext cx="7255943" cy="2041366"/>
          </a:xfrm>
          <a:prstGeom prst="rect">
            <a:avLst/>
          </a:prstGeom>
        </p:spPr>
      </p:pic>
    </p:spTree>
    <p:extLst>
      <p:ext uri="{BB962C8B-B14F-4D97-AF65-F5344CB8AC3E}">
        <p14:creationId xmlns:p14="http://schemas.microsoft.com/office/powerpoint/2010/main" val="1321896351"/>
      </p:ext>
    </p:extLst>
  </p:cSld>
  <p:clrMapOvr>
    <a:masterClrMapping/>
  </p:clrMapOvr>
  <p:timing>
    <p:tnLst>
      <p:par>
        <p:cTn xmlns:p14="http://schemas.microsoft.com/office/powerpoint/2010/main" id="1" dur="indefinite" restart="never" nodeType="tmRoot"/>
      </p:par>
    </p:tn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Tensor Notation</a:t>
            </a:r>
            <a:endParaRPr lang="en-US" dirty="0"/>
          </a:p>
        </p:txBody>
      </p:sp>
      <p:sp>
        <p:nvSpPr>
          <p:cNvPr id="4" name="Slide Number Placeholder 3"/>
          <p:cNvSpPr>
            <a:spLocks noGrp="1"/>
          </p:cNvSpPr>
          <p:nvPr>
            <p:ph type="sldNum" sz="quarter" idx="12"/>
          </p:nvPr>
        </p:nvSpPr>
        <p:spPr/>
        <p:txBody>
          <a:bodyPr/>
          <a:lstStyle/>
          <a:p>
            <a:pPr>
              <a:defRPr/>
            </a:pPr>
            <a:fld id="{9A4C5175-23E5-4C6A-95BF-BE08EF827E94}" type="slidenum">
              <a:rPr lang="en-US" smtClean="0"/>
              <a:pPr>
                <a:defRPr/>
              </a:pPr>
              <a:t>118</a:t>
            </a:fld>
            <a:endParaRPr lang="en-US"/>
          </a:p>
        </p:txBody>
      </p:sp>
      <p:sp>
        <p:nvSpPr>
          <p:cNvPr id="5" name="Content Placeholder 4"/>
          <p:cNvSpPr>
            <a:spLocks noGrp="1"/>
          </p:cNvSpPr>
          <p:nvPr>
            <p:ph idx="1"/>
          </p:nvPr>
        </p:nvSpPr>
        <p:spPr>
          <a:xfrm>
            <a:off x="471857" y="1211264"/>
            <a:ext cx="2533342" cy="1142185"/>
          </a:xfrm>
          <a:ln>
            <a:solidFill>
              <a:schemeClr val="accent1"/>
            </a:solidFill>
          </a:ln>
        </p:spPr>
        <p:txBody>
          <a:bodyPr>
            <a:normAutofit/>
          </a:bodyPr>
          <a:lstStyle/>
          <a:p>
            <a:pPr marL="0" indent="0">
              <a:buNone/>
            </a:pPr>
            <a:r>
              <a:rPr lang="en-US" sz="2000" dirty="0" smtClean="0"/>
              <a:t>A real </a:t>
            </a:r>
            <a:r>
              <a:rPr lang="en-US" sz="2000" dirty="0"/>
              <a:t>function with r keyword </a:t>
            </a:r>
            <a:r>
              <a:rPr lang="en-US" sz="2000" dirty="0" smtClean="0"/>
              <a:t>arguments</a:t>
            </a:r>
            <a:endParaRPr lang="en-US" sz="2000" dirty="0"/>
          </a:p>
        </p:txBody>
      </p:sp>
      <p:sp>
        <p:nvSpPr>
          <p:cNvPr id="8" name="Content Placeholder 4"/>
          <p:cNvSpPr txBox="1">
            <a:spLocks/>
          </p:cNvSpPr>
          <p:nvPr/>
        </p:nvSpPr>
        <p:spPr bwMode="auto">
          <a:xfrm>
            <a:off x="3345538" y="1242551"/>
            <a:ext cx="2533342" cy="1110897"/>
          </a:xfrm>
          <a:prstGeom prst="rect">
            <a:avLst/>
          </a:prstGeom>
          <a:noFill/>
          <a:ln w="9525">
            <a:solidFill>
              <a:schemeClr val="accent1"/>
            </a:solidFill>
            <a:miter lim="800000"/>
            <a:headEnd/>
            <a:tailEnd/>
          </a:ln>
        </p:spPr>
        <p:txBody>
          <a:bodyPr vert="horz" wrap="square" lIns="91440" tIns="45720" rIns="91440" bIns="45720" numCol="1" anchor="t" anchorCtr="0" compatLnSpc="1">
            <a:prstTxWarp prst="textNoShape">
              <a:avLst/>
            </a:prstTxWarp>
            <a:normAutofit/>
          </a:bodyPr>
          <a:lst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000" dirty="0" smtClean="0"/>
              <a:t>Axis-labeled array with arbitrary indices</a:t>
            </a:r>
            <a:endParaRPr lang="en-US" sz="2000" dirty="0"/>
          </a:p>
        </p:txBody>
      </p:sp>
      <p:sp>
        <p:nvSpPr>
          <p:cNvPr id="9" name="Content Placeholder 4"/>
          <p:cNvSpPr txBox="1">
            <a:spLocks/>
          </p:cNvSpPr>
          <p:nvPr/>
        </p:nvSpPr>
        <p:spPr bwMode="auto">
          <a:xfrm>
            <a:off x="6153459" y="1242552"/>
            <a:ext cx="2533342" cy="1110896"/>
          </a:xfrm>
          <a:prstGeom prst="rect">
            <a:avLst/>
          </a:prstGeom>
          <a:noFill/>
          <a:ln w="9525">
            <a:solidFill>
              <a:schemeClr val="accent1"/>
            </a:solidFill>
            <a:miter lim="800000"/>
            <a:headEnd/>
            <a:tailEnd/>
          </a:ln>
        </p:spPr>
        <p:txBody>
          <a:bodyPr vert="horz" wrap="square" lIns="91440" tIns="45720" rIns="91440" bIns="45720" numCol="1" anchor="t" anchorCtr="0" compatLnSpc="1">
            <a:prstTxWarp prst="textNoShape">
              <a:avLst/>
            </a:prstTxWarp>
            <a:normAutofit/>
          </a:bodyPr>
          <a:lst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000" dirty="0" smtClean="0"/>
              <a:t>Database with column headers</a:t>
            </a:r>
          </a:p>
          <a:p>
            <a:endParaRPr lang="en-US" sz="2000" dirty="0"/>
          </a:p>
        </p:txBody>
      </p:sp>
      <p:sp>
        <p:nvSpPr>
          <p:cNvPr id="10" name="Rectangle 9"/>
          <p:cNvSpPr/>
          <p:nvPr/>
        </p:nvSpPr>
        <p:spPr>
          <a:xfrm>
            <a:off x="457200" y="822543"/>
            <a:ext cx="2269947" cy="348813"/>
          </a:xfrm>
          <a:prstGeom prst="rect">
            <a:avLst/>
          </a:prstGeom>
        </p:spPr>
        <p:txBody>
          <a:bodyPr wrap="none">
            <a:spAutoFit/>
          </a:bodyPr>
          <a:lstStyle/>
          <a:p>
            <a:r>
              <a:rPr lang="en-US" dirty="0"/>
              <a:t>A </a:t>
            </a:r>
            <a:r>
              <a:rPr lang="en-US" dirty="0" smtClean="0"/>
              <a:t>rank-</a:t>
            </a:r>
            <a:r>
              <a:rPr lang="en-US" dirty="0"/>
              <a:t>r tensor </a:t>
            </a:r>
            <a:r>
              <a:rPr lang="en-US" dirty="0" smtClean="0"/>
              <a:t>is… </a:t>
            </a:r>
            <a:endParaRPr lang="en-US" dirty="0"/>
          </a:p>
        </p:txBody>
      </p:sp>
      <p:sp>
        <p:nvSpPr>
          <p:cNvPr id="11" name="Rectangle 10"/>
          <p:cNvSpPr/>
          <p:nvPr/>
        </p:nvSpPr>
        <p:spPr>
          <a:xfrm>
            <a:off x="3005199" y="1622453"/>
            <a:ext cx="314033" cy="348813"/>
          </a:xfrm>
          <a:prstGeom prst="rect">
            <a:avLst/>
          </a:prstGeom>
        </p:spPr>
        <p:txBody>
          <a:bodyPr wrap="none">
            <a:spAutoFit/>
          </a:bodyPr>
          <a:lstStyle/>
          <a:p>
            <a:r>
              <a:rPr lang="en-US" dirty="0" smtClean="0"/>
              <a:t>=</a:t>
            </a:r>
            <a:endParaRPr lang="en-US" dirty="0"/>
          </a:p>
        </p:txBody>
      </p:sp>
      <p:sp>
        <p:nvSpPr>
          <p:cNvPr id="12" name="Rectangle 11"/>
          <p:cNvSpPr/>
          <p:nvPr/>
        </p:nvSpPr>
        <p:spPr>
          <a:xfrm>
            <a:off x="5878880" y="1622453"/>
            <a:ext cx="274579" cy="348813"/>
          </a:xfrm>
          <a:prstGeom prst="rect">
            <a:avLst/>
          </a:prstGeom>
        </p:spPr>
        <p:txBody>
          <a:bodyPr wrap="square">
            <a:spAutoFit/>
          </a:bodyPr>
          <a:lstStyle/>
          <a:p>
            <a:r>
              <a:rPr lang="en-US" dirty="0" smtClean="0"/>
              <a:t>=</a:t>
            </a:r>
            <a:endParaRPr lang="en-US" dirty="0"/>
          </a:p>
        </p:txBody>
      </p:sp>
      <p:graphicFrame>
        <p:nvGraphicFramePr>
          <p:cNvPr id="13" name="Table 12"/>
          <p:cNvGraphicFramePr>
            <a:graphicFrameLocks noGrp="1"/>
          </p:cNvGraphicFramePr>
          <p:nvPr>
            <p:extLst>
              <p:ext uri="{D42A27DB-BD31-4B8C-83A1-F6EECF244321}">
                <p14:modId xmlns:p14="http://schemas.microsoft.com/office/powerpoint/2010/main" val="946657753"/>
              </p:ext>
            </p:extLst>
          </p:nvPr>
        </p:nvGraphicFramePr>
        <p:xfrm>
          <a:off x="3446158" y="2975777"/>
          <a:ext cx="861798" cy="731520"/>
        </p:xfrm>
        <a:graphic>
          <a:graphicData uri="http://schemas.openxmlformats.org/drawingml/2006/table">
            <a:tbl>
              <a:tblPr firstRow="1" bandRow="1">
                <a:tableStyleId>{2D5ABB26-0587-4C30-8999-92F81FD0307C}</a:tableStyleId>
              </a:tblPr>
              <a:tblGrid>
                <a:gridCol w="287266"/>
                <a:gridCol w="287266"/>
                <a:gridCol w="287266"/>
              </a:tblGrid>
              <a:tr h="295147">
                <a:tc rowSpan="2">
                  <a:txBody>
                    <a:bodyPr/>
                    <a:lstStyle/>
                    <a:p>
                      <a:pPr algn="r"/>
                      <a:r>
                        <a:rPr lang="en-US" i="1" dirty="0" smtClean="0">
                          <a:latin typeface="Times New Roman"/>
                          <a:cs typeface="Times New Roman"/>
                        </a:rPr>
                        <a:t>X</a:t>
                      </a:r>
                      <a:endParaRPr lang="en-US" i="1" dirty="0">
                        <a:latin typeface="Times New Roman"/>
                        <a:cs typeface="Times New Roman"/>
                      </a:endParaRPr>
                    </a:p>
                  </a:txBody>
                  <a:tcPr anchor="ctr"/>
                </a:tc>
                <a:tc>
                  <a:txBody>
                    <a:bodyPr/>
                    <a:lstStyle/>
                    <a:p>
                      <a:pPr algn="ctr"/>
                      <a:r>
                        <a:rPr lang="en-US" dirty="0" smtClean="0">
                          <a:latin typeface="Rockwell"/>
                          <a:cs typeface="Rockwell"/>
                        </a:rPr>
                        <a:t>1</a:t>
                      </a:r>
                      <a:endParaRPr lang="en-US" dirty="0">
                        <a:latin typeface="Rockwell"/>
                        <a:cs typeface="Rockwell"/>
                      </a:endParaRPr>
                    </a:p>
                  </a:txBody>
                  <a:tcPr>
                    <a:lnR w="12700" cap="flat" cmpd="sng" algn="ctr">
                      <a:solidFill>
                        <a:scrgbClr r="0" g="0" b="0"/>
                      </a:solidFill>
                      <a:prstDash val="solid"/>
                      <a:round/>
                      <a:headEnd type="none" w="med" len="med"/>
                      <a:tailEnd type="none" w="med" len="med"/>
                    </a:lnR>
                  </a:tcPr>
                </a:tc>
                <a:tc>
                  <a:txBody>
                    <a:bodyPr/>
                    <a:lstStyle/>
                    <a:p>
                      <a:pPr algn="ctr"/>
                      <a:r>
                        <a:rPr lang="en-US" dirty="0" smtClean="0"/>
                        <a:t>3</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295147">
                <a:tc vMerge="1">
                  <a:txBody>
                    <a:bodyPr/>
                    <a:lstStyle/>
                    <a:p>
                      <a:endParaRPr lang="en-US" dirty="0"/>
                    </a:p>
                  </a:txBody>
                  <a:tcPr/>
                </a:tc>
                <a:tc>
                  <a:txBody>
                    <a:bodyPr/>
                    <a:lstStyle/>
                    <a:p>
                      <a:pPr algn="ctr"/>
                      <a:r>
                        <a:rPr lang="en-US" dirty="0" smtClean="0">
                          <a:latin typeface="Rockwell"/>
                          <a:cs typeface="Rockwell"/>
                        </a:rPr>
                        <a:t>2</a:t>
                      </a:r>
                      <a:endParaRPr lang="en-US" dirty="0">
                        <a:latin typeface="Rockwell"/>
                        <a:cs typeface="Rockwell"/>
                      </a:endParaRPr>
                    </a:p>
                  </a:txBody>
                  <a:tcPr>
                    <a:lnR w="12700" cap="flat" cmpd="sng" algn="ctr">
                      <a:solidFill>
                        <a:scrgbClr r="0" g="0" b="0"/>
                      </a:solidFill>
                      <a:prstDash val="solid"/>
                      <a:round/>
                      <a:headEnd type="none" w="med" len="med"/>
                      <a:tailEnd type="none" w="med" len="med"/>
                    </a:lnR>
                  </a:tcPr>
                </a:tc>
                <a:tc>
                  <a:txBody>
                    <a:bodyPr/>
                    <a:lstStyle/>
                    <a:p>
                      <a:pPr algn="ctr"/>
                      <a:r>
                        <a:rPr lang="en-US" dirty="0" smtClean="0"/>
                        <a:t>5</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bl>
          </a:graphicData>
        </a:graphic>
      </p:graphicFrame>
      <p:cxnSp>
        <p:nvCxnSpPr>
          <p:cNvPr id="16" name="Straight Arrow Connector 15"/>
          <p:cNvCxnSpPr/>
          <p:nvPr/>
        </p:nvCxnSpPr>
        <p:spPr>
          <a:xfrm>
            <a:off x="4670157" y="4000104"/>
            <a:ext cx="12451" cy="697318"/>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graphicFrame>
        <p:nvGraphicFramePr>
          <p:cNvPr id="18" name="Table 17"/>
          <p:cNvGraphicFramePr>
            <a:graphicFrameLocks noGrp="1"/>
          </p:cNvGraphicFramePr>
          <p:nvPr>
            <p:extLst>
              <p:ext uri="{D42A27DB-BD31-4B8C-83A1-F6EECF244321}">
                <p14:modId xmlns:p14="http://schemas.microsoft.com/office/powerpoint/2010/main" val="934562281"/>
              </p:ext>
            </p:extLst>
          </p:nvPr>
        </p:nvGraphicFramePr>
        <p:xfrm>
          <a:off x="6398206" y="4594924"/>
          <a:ext cx="2226336" cy="1828800"/>
        </p:xfrm>
        <a:graphic>
          <a:graphicData uri="http://schemas.openxmlformats.org/drawingml/2006/table">
            <a:tbl>
              <a:tblPr firstRow="1" bandRow="1">
                <a:tableStyleId>{2D5ABB26-0587-4C30-8999-92F81FD0307C}</a:tableStyleId>
              </a:tblPr>
              <a:tblGrid>
                <a:gridCol w="742112"/>
                <a:gridCol w="742112"/>
                <a:gridCol w="742112"/>
              </a:tblGrid>
              <a:tr h="273633">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i="1" dirty="0" smtClean="0">
                          <a:latin typeface="Times New Roman"/>
                          <a:cs typeface="Times New Roman"/>
                        </a:rPr>
                        <a:t>X</a:t>
                      </a: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i="1" dirty="0" smtClean="0">
                          <a:latin typeface="Times New Roman"/>
                          <a:cs typeface="Times New Roman"/>
                        </a:rPr>
                        <a:t>Y</a:t>
                      </a:r>
                    </a:p>
                  </a:txBody>
                  <a:tcP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dirty="0" smtClean="0"/>
                        <a:t>value</a:t>
                      </a:r>
                      <a:endParaRPr lang="en-US"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273633">
                <a:tc>
                  <a:txBody>
                    <a:bodyPr/>
                    <a:lstStyle/>
                    <a:p>
                      <a:pPr algn="ctr"/>
                      <a:r>
                        <a:rPr lang="en-US" dirty="0" smtClean="0">
                          <a:latin typeface="Rockwell"/>
                          <a:cs typeface="Rockwell"/>
                        </a:rPr>
                        <a:t>1</a:t>
                      </a:r>
                      <a:endParaRPr lang="en-US" dirty="0">
                        <a:latin typeface="Rockwell"/>
                        <a:cs typeface="Rockwell"/>
                      </a:endParaRP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tcPr>
                </a:tc>
                <a:tc>
                  <a:txBody>
                    <a:bodyPr/>
                    <a:lstStyle/>
                    <a:p>
                      <a:pPr algn="ctr"/>
                      <a:r>
                        <a:rPr lang="en-US" dirty="0" smtClean="0">
                          <a:latin typeface="Rockwell"/>
                          <a:cs typeface="Rockwell"/>
                        </a:rPr>
                        <a:t>red</a:t>
                      </a:r>
                      <a:endParaRPr lang="en-US" dirty="0">
                        <a:latin typeface="Rockwell"/>
                        <a:cs typeface="Rockwell"/>
                      </a:endParaRPr>
                    </a:p>
                  </a:txBody>
                  <a:tcPr>
                    <a:lnT w="12700" cap="flat" cmpd="sng" algn="ctr">
                      <a:solidFill>
                        <a:scrgbClr r="0" g="0" b="0"/>
                      </a:solidFill>
                      <a:prstDash val="solid"/>
                      <a:round/>
                      <a:headEnd type="none" w="med" len="med"/>
                      <a:tailEnd type="none" w="med" len="med"/>
                    </a:lnT>
                  </a:tcPr>
                </a:tc>
                <a:tc>
                  <a:txBody>
                    <a:bodyPr/>
                    <a:lstStyle/>
                    <a:p>
                      <a:pPr algn="ctr"/>
                      <a:r>
                        <a:rPr lang="en-US" dirty="0" smtClean="0"/>
                        <a:t>12</a:t>
                      </a:r>
                      <a:endParaRPr lang="en-US"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tcPr>
                </a:tc>
              </a:tr>
              <a:tr h="273633">
                <a:tc>
                  <a:txBody>
                    <a:bodyPr/>
                    <a:lstStyle/>
                    <a:p>
                      <a:pPr algn="ctr"/>
                      <a:r>
                        <a:rPr lang="en-US" dirty="0" smtClean="0">
                          <a:latin typeface="Rockwell"/>
                          <a:cs typeface="Rockwell"/>
                        </a:rPr>
                        <a:t>2</a:t>
                      </a:r>
                      <a:endParaRPr lang="en-US" dirty="0">
                        <a:latin typeface="Rockwell"/>
                        <a:cs typeface="Rockwell"/>
                      </a:endParaRPr>
                    </a:p>
                  </a:txBody>
                  <a:tcPr>
                    <a:lnL w="12700" cap="flat" cmpd="sng" algn="ctr">
                      <a:solidFill>
                        <a:scrgbClr r="0" g="0" b="0"/>
                      </a:solidFill>
                      <a:prstDash val="solid"/>
                      <a:round/>
                      <a:headEnd type="none" w="med" len="med"/>
                      <a:tailEnd type="none" w="med" len="med"/>
                    </a:lnL>
                  </a:tcPr>
                </a:tc>
                <a:tc>
                  <a:txBody>
                    <a:bodyPr/>
                    <a:lstStyle/>
                    <a:p>
                      <a:pPr algn="ctr"/>
                      <a:r>
                        <a:rPr lang="en-US" dirty="0" smtClean="0">
                          <a:latin typeface="Rockwell"/>
                          <a:cs typeface="Rockwell"/>
                        </a:rPr>
                        <a:t>red</a:t>
                      </a:r>
                      <a:endParaRPr lang="en-US" dirty="0">
                        <a:latin typeface="Rockwell"/>
                        <a:cs typeface="Rockwell"/>
                      </a:endParaRPr>
                    </a:p>
                  </a:txBody>
                  <a:tcPr/>
                </a:tc>
                <a:tc>
                  <a:txBody>
                    <a:bodyPr/>
                    <a:lstStyle/>
                    <a:p>
                      <a:pPr algn="ctr"/>
                      <a:r>
                        <a:rPr lang="en-US" dirty="0" smtClean="0"/>
                        <a:t>20</a:t>
                      </a:r>
                      <a:endParaRPr lang="en-US" dirty="0"/>
                    </a:p>
                  </a:txBody>
                  <a:tcPr>
                    <a:lnR w="12700" cap="flat" cmpd="sng" algn="ctr">
                      <a:solidFill>
                        <a:scrgbClr r="0" g="0" b="0"/>
                      </a:solidFill>
                      <a:prstDash val="solid"/>
                      <a:round/>
                      <a:headEnd type="none" w="med" len="med"/>
                      <a:tailEnd type="none" w="med" len="med"/>
                    </a:lnR>
                  </a:tcPr>
                </a:tc>
              </a:tr>
              <a:tr h="273633">
                <a:tc>
                  <a:txBody>
                    <a:bodyPr/>
                    <a:lstStyle/>
                    <a:p>
                      <a:pPr algn="ctr"/>
                      <a:r>
                        <a:rPr lang="en-US" dirty="0" smtClean="0">
                          <a:latin typeface="Rockwell"/>
                          <a:cs typeface="Rockwell"/>
                        </a:rPr>
                        <a:t>1</a:t>
                      </a:r>
                      <a:endParaRPr lang="en-US" dirty="0">
                        <a:latin typeface="Rockwell"/>
                        <a:cs typeface="Rockwell"/>
                      </a:endParaRPr>
                    </a:p>
                  </a:txBody>
                  <a:tcPr>
                    <a:lnL w="12700" cap="flat" cmpd="sng" algn="ctr">
                      <a:solidFill>
                        <a:scrgbClr r="0" g="0" b="0"/>
                      </a:solidFill>
                      <a:prstDash val="solid"/>
                      <a:round/>
                      <a:headEnd type="none" w="med" len="med"/>
                      <a:tailEnd type="none" w="med" len="med"/>
                    </a:lnL>
                  </a:tcPr>
                </a:tc>
                <a:tc>
                  <a:txBody>
                    <a:bodyPr/>
                    <a:lstStyle/>
                    <a:p>
                      <a:pPr algn="ctr"/>
                      <a:r>
                        <a:rPr lang="en-US" dirty="0" smtClean="0">
                          <a:latin typeface="Rockwell"/>
                          <a:cs typeface="Rockwell"/>
                        </a:rPr>
                        <a:t>blue</a:t>
                      </a:r>
                      <a:endParaRPr lang="en-US" dirty="0">
                        <a:latin typeface="Rockwell"/>
                        <a:cs typeface="Rockwell"/>
                      </a:endParaRPr>
                    </a:p>
                  </a:txBody>
                  <a:tcPr/>
                </a:tc>
                <a:tc>
                  <a:txBody>
                    <a:bodyPr/>
                    <a:lstStyle/>
                    <a:p>
                      <a:pPr algn="ctr"/>
                      <a:r>
                        <a:rPr lang="en-US" dirty="0" smtClean="0"/>
                        <a:t>18</a:t>
                      </a:r>
                      <a:endParaRPr lang="en-US" dirty="0"/>
                    </a:p>
                  </a:txBody>
                  <a:tcPr>
                    <a:lnR w="12700" cap="flat" cmpd="sng" algn="ctr">
                      <a:solidFill>
                        <a:scrgbClr r="0" g="0" b="0"/>
                      </a:solidFill>
                      <a:prstDash val="solid"/>
                      <a:round/>
                      <a:headEnd type="none" w="med" len="med"/>
                      <a:tailEnd type="none" w="med" len="med"/>
                    </a:lnR>
                  </a:tcPr>
                </a:tc>
              </a:tr>
              <a:tr h="273633">
                <a:tc>
                  <a:txBody>
                    <a:bodyPr/>
                    <a:lstStyle/>
                    <a:p>
                      <a:pPr algn="ctr"/>
                      <a:r>
                        <a:rPr lang="en-US" dirty="0" smtClean="0">
                          <a:latin typeface="Rockwell"/>
                          <a:cs typeface="Rockwell"/>
                        </a:rPr>
                        <a:t>2</a:t>
                      </a:r>
                      <a:endParaRPr lang="en-US" dirty="0">
                        <a:latin typeface="Rockwell"/>
                        <a:cs typeface="Rockwell"/>
                      </a:endParaRPr>
                    </a:p>
                  </a:txBody>
                  <a:tcPr>
                    <a:lnL w="12700" cap="flat" cmpd="sng" algn="ctr">
                      <a:solidFill>
                        <a:scrgbClr r="0" g="0" b="0"/>
                      </a:solidFill>
                      <a:prstDash val="solid"/>
                      <a:round/>
                      <a:headEnd type="none" w="med" len="med"/>
                      <a:tailEnd type="none" w="med" len="med"/>
                    </a:lnL>
                    <a:lnB w="12700" cap="flat" cmpd="sng" algn="ctr">
                      <a:solidFill>
                        <a:scrgbClr r="0" g="0" b="0"/>
                      </a:solidFill>
                      <a:prstDash val="solid"/>
                      <a:round/>
                      <a:headEnd type="none" w="med" len="med"/>
                      <a:tailEnd type="none" w="med" len="med"/>
                    </a:lnB>
                  </a:tcPr>
                </a:tc>
                <a:tc>
                  <a:txBody>
                    <a:bodyPr/>
                    <a:lstStyle/>
                    <a:p>
                      <a:pPr algn="ctr"/>
                      <a:r>
                        <a:rPr lang="en-US" dirty="0" smtClean="0">
                          <a:latin typeface="Rockwell"/>
                          <a:cs typeface="Rockwell"/>
                        </a:rPr>
                        <a:t>blue</a:t>
                      </a:r>
                      <a:endParaRPr lang="en-US" dirty="0">
                        <a:latin typeface="Rockwell"/>
                        <a:cs typeface="Rockwell"/>
                      </a:endParaRPr>
                    </a:p>
                  </a:txBody>
                  <a:tcPr>
                    <a:lnB w="12700" cap="flat" cmpd="sng" algn="ctr">
                      <a:solidFill>
                        <a:scrgbClr r="0" g="0" b="0"/>
                      </a:solidFill>
                      <a:prstDash val="solid"/>
                      <a:round/>
                      <a:headEnd type="none" w="med" len="med"/>
                      <a:tailEnd type="none" w="med" len="med"/>
                    </a:lnB>
                  </a:tcPr>
                </a:tc>
                <a:tc>
                  <a:txBody>
                    <a:bodyPr/>
                    <a:lstStyle/>
                    <a:p>
                      <a:pPr algn="ctr"/>
                      <a:r>
                        <a:rPr lang="en-US" dirty="0" smtClean="0"/>
                        <a:t>30</a:t>
                      </a:r>
                      <a:endParaRPr lang="en-US" dirty="0"/>
                    </a:p>
                  </a:txBody>
                  <a:tcPr>
                    <a:lnR w="12700" cap="flat" cmpd="sng" algn="ctr">
                      <a:solidFill>
                        <a:scrgbClr r="0" g="0" b="0"/>
                      </a:solidFill>
                      <a:prstDash val="solid"/>
                      <a:round/>
                      <a:headEnd type="none" w="med" len="med"/>
                      <a:tailEnd type="none" w="med" len="med"/>
                    </a:lnR>
                    <a:lnB w="12700" cap="flat" cmpd="sng" algn="ctr">
                      <a:solidFill>
                        <a:scrgbClr r="0" g="0" b="0"/>
                      </a:solidFill>
                      <a:prstDash val="solid"/>
                      <a:round/>
                      <a:headEnd type="none" w="med" len="med"/>
                      <a:tailEnd type="none" w="med" len="med"/>
                    </a:lnB>
                  </a:tcPr>
                </a:tc>
              </a:tr>
            </a:tbl>
          </a:graphicData>
        </a:graphic>
      </p:graphicFrame>
      <p:graphicFrame>
        <p:nvGraphicFramePr>
          <p:cNvPr id="19" name="Table 18"/>
          <p:cNvGraphicFramePr>
            <a:graphicFrameLocks noGrp="1"/>
          </p:cNvGraphicFramePr>
          <p:nvPr>
            <p:extLst>
              <p:ext uri="{D42A27DB-BD31-4B8C-83A1-F6EECF244321}">
                <p14:modId xmlns:p14="http://schemas.microsoft.com/office/powerpoint/2010/main" val="1395626686"/>
              </p:ext>
            </p:extLst>
          </p:nvPr>
        </p:nvGraphicFramePr>
        <p:xfrm>
          <a:off x="7764876" y="2983397"/>
          <a:ext cx="1382106" cy="1097280"/>
        </p:xfrm>
        <a:graphic>
          <a:graphicData uri="http://schemas.openxmlformats.org/drawingml/2006/table">
            <a:tbl>
              <a:tblPr firstRow="1" bandRow="1">
                <a:tableStyleId>{2D5ABB26-0587-4C30-8999-92F81FD0307C}</a:tableStyleId>
              </a:tblPr>
              <a:tblGrid>
                <a:gridCol w="691053"/>
                <a:gridCol w="691053"/>
              </a:tblGrid>
              <a:tr h="156133">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i="1" dirty="0" smtClean="0">
                          <a:latin typeface="Times New Roman"/>
                          <a:cs typeface="Times New Roman"/>
                        </a:rPr>
                        <a:t>Y</a:t>
                      </a: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dirty="0" smtClean="0"/>
                        <a:t>value</a:t>
                      </a:r>
                      <a:endParaRPr lang="en-US"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156133">
                <a:tc>
                  <a:txBody>
                    <a:bodyPr/>
                    <a:lstStyle/>
                    <a:p>
                      <a:pPr algn="ctr"/>
                      <a:r>
                        <a:rPr lang="en-US" dirty="0" smtClean="0">
                          <a:latin typeface="Rockwell"/>
                          <a:cs typeface="Rockwell"/>
                        </a:rPr>
                        <a:t>red</a:t>
                      </a:r>
                      <a:endParaRPr lang="en-US" dirty="0">
                        <a:latin typeface="Rockwell"/>
                        <a:cs typeface="Rockwell"/>
                      </a:endParaRP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tcPr>
                </a:tc>
                <a:tc>
                  <a:txBody>
                    <a:bodyPr/>
                    <a:lstStyle/>
                    <a:p>
                      <a:pPr algn="ctr"/>
                      <a:r>
                        <a:rPr lang="en-US" dirty="0" smtClean="0"/>
                        <a:t>4</a:t>
                      </a:r>
                      <a:endParaRPr lang="en-US"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tcPr>
                </a:tc>
              </a:tr>
              <a:tr h="156133">
                <a:tc>
                  <a:txBody>
                    <a:bodyPr/>
                    <a:lstStyle/>
                    <a:p>
                      <a:pPr algn="ctr"/>
                      <a:r>
                        <a:rPr lang="en-US" dirty="0" smtClean="0">
                          <a:latin typeface="Rockwell"/>
                          <a:cs typeface="Rockwell"/>
                        </a:rPr>
                        <a:t>blue</a:t>
                      </a:r>
                      <a:endParaRPr lang="en-US" dirty="0">
                        <a:latin typeface="Rockwell"/>
                        <a:cs typeface="Rockwell"/>
                      </a:endParaRPr>
                    </a:p>
                  </a:txBody>
                  <a:tcPr>
                    <a:lnL w="12700" cap="flat" cmpd="sng" algn="ctr">
                      <a:solidFill>
                        <a:scrgbClr r="0" g="0" b="0"/>
                      </a:solidFill>
                      <a:prstDash val="solid"/>
                      <a:round/>
                      <a:headEnd type="none" w="med" len="med"/>
                      <a:tailEnd type="none" w="med" len="med"/>
                    </a:lnL>
                    <a:lnB w="12700" cap="flat" cmpd="sng" algn="ctr">
                      <a:solidFill>
                        <a:scrgbClr r="0" g="0" b="0"/>
                      </a:solidFill>
                      <a:prstDash val="solid"/>
                      <a:round/>
                      <a:headEnd type="none" w="med" len="med"/>
                      <a:tailEnd type="none" w="med" len="med"/>
                    </a:lnB>
                  </a:tcPr>
                </a:tc>
                <a:tc>
                  <a:txBody>
                    <a:bodyPr/>
                    <a:lstStyle/>
                    <a:p>
                      <a:pPr algn="ctr"/>
                      <a:r>
                        <a:rPr lang="en-US" dirty="0" smtClean="0"/>
                        <a:t>6</a:t>
                      </a:r>
                      <a:endParaRPr lang="en-US" dirty="0"/>
                    </a:p>
                  </a:txBody>
                  <a:tcPr>
                    <a:lnR w="12700" cap="flat" cmpd="sng" algn="ctr">
                      <a:solidFill>
                        <a:scrgbClr r="0" g="0" b="0"/>
                      </a:solidFill>
                      <a:prstDash val="solid"/>
                      <a:round/>
                      <a:headEnd type="none" w="med" len="med"/>
                      <a:tailEnd type="none" w="med" len="med"/>
                    </a:lnR>
                    <a:lnB w="12700" cap="flat" cmpd="sng" algn="ctr">
                      <a:solidFill>
                        <a:scrgbClr r="0" g="0" b="0"/>
                      </a:solidFill>
                      <a:prstDash val="solid"/>
                      <a:round/>
                      <a:headEnd type="none" w="med" len="med"/>
                      <a:tailEnd type="none" w="med" len="med"/>
                    </a:lnB>
                  </a:tcPr>
                </a:tc>
              </a:tr>
            </a:tbl>
          </a:graphicData>
        </a:graphic>
      </p:graphicFrame>
      <p:cxnSp>
        <p:nvCxnSpPr>
          <p:cNvPr id="25" name="Straight Connector 24"/>
          <p:cNvCxnSpPr/>
          <p:nvPr/>
        </p:nvCxnSpPr>
        <p:spPr>
          <a:xfrm>
            <a:off x="3345538" y="2842132"/>
            <a:ext cx="26306" cy="3558250"/>
          </a:xfrm>
          <a:prstGeom prst="line">
            <a:avLst/>
          </a:prstGeom>
        </p:spPr>
        <p:style>
          <a:lnRef idx="2">
            <a:schemeClr val="accent1"/>
          </a:lnRef>
          <a:fillRef idx="0">
            <a:schemeClr val="accent1"/>
          </a:fillRef>
          <a:effectRef idx="1">
            <a:schemeClr val="accent1"/>
          </a:effectRef>
          <a:fontRef idx="minor">
            <a:schemeClr val="tx1"/>
          </a:fontRef>
        </p:style>
      </p:cxnSp>
      <p:cxnSp>
        <p:nvCxnSpPr>
          <p:cNvPr id="26" name="Straight Connector 25"/>
          <p:cNvCxnSpPr/>
          <p:nvPr/>
        </p:nvCxnSpPr>
        <p:spPr>
          <a:xfrm>
            <a:off x="5875869" y="2842132"/>
            <a:ext cx="26306" cy="3558250"/>
          </a:xfrm>
          <a:prstGeom prst="line">
            <a:avLst/>
          </a:prstGeom>
        </p:spPr>
        <p:style>
          <a:lnRef idx="2">
            <a:schemeClr val="accent1"/>
          </a:lnRef>
          <a:fillRef idx="0">
            <a:schemeClr val="accent1"/>
          </a:fillRef>
          <a:effectRef idx="1">
            <a:schemeClr val="accent1"/>
          </a:effectRef>
          <a:fontRef idx="minor">
            <a:schemeClr val="tx1"/>
          </a:fontRef>
        </p:style>
      </p:cxnSp>
      <p:sp>
        <p:nvSpPr>
          <p:cNvPr id="3" name="Rectangle 2"/>
          <p:cNvSpPr/>
          <p:nvPr/>
        </p:nvSpPr>
        <p:spPr>
          <a:xfrm>
            <a:off x="471858" y="2455273"/>
            <a:ext cx="8214943" cy="348813"/>
          </a:xfrm>
          <a:prstGeom prst="rect">
            <a:avLst/>
          </a:prstGeom>
          <a:solidFill>
            <a:schemeClr val="accent4">
              <a:lumMod val="20000"/>
              <a:lumOff val="80000"/>
            </a:schemeClr>
          </a:solidFill>
        </p:spPr>
        <p:txBody>
          <a:bodyPr wrap="square">
            <a:spAutoFit/>
          </a:bodyPr>
          <a:lstStyle/>
          <a:p>
            <a:r>
              <a:rPr lang="en-US" b="1" dirty="0"/>
              <a:t>Tensor </a:t>
            </a:r>
            <a:r>
              <a:rPr lang="en-US" b="1" dirty="0" smtClean="0"/>
              <a:t>multiplication: (vector outer product)</a:t>
            </a:r>
            <a:endParaRPr lang="en-US" b="1" dirty="0"/>
          </a:p>
        </p:txBody>
      </p:sp>
      <p:pic>
        <p:nvPicPr>
          <p:cNvPr id="7" name="Picture 6"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01638" y="3947224"/>
            <a:ext cx="2933700" cy="647700"/>
          </a:xfrm>
          <a:prstGeom prst="rect">
            <a:avLst/>
          </a:prstGeom>
        </p:spPr>
      </p:pic>
      <p:graphicFrame>
        <p:nvGraphicFramePr>
          <p:cNvPr id="24" name="Table 23"/>
          <p:cNvGraphicFramePr>
            <a:graphicFrameLocks noGrp="1"/>
          </p:cNvGraphicFramePr>
          <p:nvPr>
            <p:extLst>
              <p:ext uri="{D42A27DB-BD31-4B8C-83A1-F6EECF244321}">
                <p14:modId xmlns:p14="http://schemas.microsoft.com/office/powerpoint/2010/main" val="1710538899"/>
              </p:ext>
            </p:extLst>
          </p:nvPr>
        </p:nvGraphicFramePr>
        <p:xfrm>
          <a:off x="2945336" y="4813108"/>
          <a:ext cx="2740532" cy="1463040"/>
        </p:xfrm>
        <a:graphic>
          <a:graphicData uri="http://schemas.openxmlformats.org/drawingml/2006/table">
            <a:tbl>
              <a:tblPr firstRow="1" bandRow="1">
                <a:tableStyleId>{2D5ABB26-0587-4C30-8999-92F81FD0307C}</a:tableStyleId>
              </a:tblPr>
              <a:tblGrid>
                <a:gridCol w="814772"/>
                <a:gridCol w="555494"/>
                <a:gridCol w="685133"/>
                <a:gridCol w="685133"/>
              </a:tblGrid>
              <a:tr h="295147">
                <a:tc>
                  <a:txBody>
                    <a:bodyPr/>
                    <a:lstStyle/>
                    <a:p>
                      <a:pPr algn="ctr"/>
                      <a:endParaRPr lang="en-US" dirty="0"/>
                    </a:p>
                  </a:txBody>
                  <a:tcPr/>
                </a:tc>
                <a:tc>
                  <a:txBody>
                    <a:bodyPr/>
                    <a:lstStyle/>
                    <a:p>
                      <a:pPr algn="ctr"/>
                      <a:endParaRPr lang="en-US"/>
                    </a:p>
                  </a:txBody>
                  <a:tcPr/>
                </a:tc>
                <a:tc gridSpan="2">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i="1" dirty="0" smtClean="0">
                          <a:latin typeface="Times New Roman"/>
                          <a:cs typeface="Times New Roman"/>
                        </a:rPr>
                        <a:t>Y</a:t>
                      </a:r>
                    </a:p>
                  </a:txBody>
                  <a:tcPr/>
                </a:tc>
                <a:tc hMerge="1">
                  <a:txBody>
                    <a:bodyPr/>
                    <a:lstStyle/>
                    <a:p>
                      <a:endParaRPr lang="en-US" dirty="0"/>
                    </a:p>
                  </a:txBody>
                  <a:tcPr/>
                </a:tc>
              </a:tr>
              <a:tr h="295147">
                <a:tc>
                  <a:txBody>
                    <a:bodyPr/>
                    <a:lstStyle/>
                    <a:p>
                      <a:pPr algn="ctr"/>
                      <a:endParaRPr lang="en-US"/>
                    </a:p>
                  </a:txBody>
                  <a:tcPr/>
                </a:tc>
                <a:tc>
                  <a:txBody>
                    <a:bodyPr/>
                    <a:lstStyle/>
                    <a:p>
                      <a:pPr algn="ctr"/>
                      <a:endParaRPr lang="en-US" dirty="0"/>
                    </a:p>
                  </a:txBody>
                  <a:tcPr/>
                </a:tc>
                <a:tc>
                  <a:txBody>
                    <a:bodyPr/>
                    <a:lstStyle/>
                    <a:p>
                      <a:pPr algn="ctr"/>
                      <a:r>
                        <a:rPr lang="en-US" dirty="0" smtClean="0">
                          <a:latin typeface="Rockwell"/>
                          <a:cs typeface="Rockwell"/>
                        </a:rPr>
                        <a:t>red</a:t>
                      </a:r>
                      <a:endParaRPr lang="en-US" dirty="0">
                        <a:latin typeface="Rockwell"/>
                        <a:cs typeface="Rockwell"/>
                      </a:endParaRPr>
                    </a:p>
                  </a:txBody>
                  <a:tcPr>
                    <a:lnB w="12700" cap="flat" cmpd="sng" algn="ctr">
                      <a:solidFill>
                        <a:scrgbClr r="0" g="0" b="0"/>
                      </a:solidFill>
                      <a:prstDash val="solid"/>
                      <a:round/>
                      <a:headEnd type="none" w="med" len="med"/>
                      <a:tailEnd type="none" w="med" len="med"/>
                    </a:lnB>
                  </a:tcPr>
                </a:tc>
                <a:tc>
                  <a:txBody>
                    <a:bodyPr/>
                    <a:lstStyle/>
                    <a:p>
                      <a:pPr algn="ctr"/>
                      <a:r>
                        <a:rPr lang="en-US" dirty="0" smtClean="0">
                          <a:latin typeface="Rockwell"/>
                          <a:cs typeface="Rockwell"/>
                        </a:rPr>
                        <a:t>blue</a:t>
                      </a:r>
                      <a:endParaRPr lang="en-US" dirty="0">
                        <a:latin typeface="Rockwell"/>
                        <a:cs typeface="Rockwell"/>
                      </a:endParaRPr>
                    </a:p>
                  </a:txBody>
                  <a:tcPr>
                    <a:lnB w="12700" cap="flat" cmpd="sng" algn="ctr">
                      <a:solidFill>
                        <a:scrgbClr r="0" g="0" b="0"/>
                      </a:solidFill>
                      <a:prstDash val="solid"/>
                      <a:round/>
                      <a:headEnd type="none" w="med" len="med"/>
                      <a:tailEnd type="none" w="med" len="med"/>
                    </a:lnB>
                  </a:tcPr>
                </a:tc>
              </a:tr>
              <a:tr h="295147">
                <a:tc rowSpan="2">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en-US" i="1" dirty="0" smtClean="0">
                          <a:latin typeface="Times New Roman"/>
                          <a:cs typeface="Times New Roman"/>
                        </a:rPr>
                        <a:t>X</a:t>
                      </a:r>
                    </a:p>
                  </a:txBody>
                  <a:tcPr anchor="ctr"/>
                </a:tc>
                <a:tc>
                  <a:txBody>
                    <a:bodyPr/>
                    <a:lstStyle/>
                    <a:p>
                      <a:pPr algn="ctr"/>
                      <a:r>
                        <a:rPr lang="en-US" dirty="0" smtClean="0">
                          <a:latin typeface="Rockwell"/>
                          <a:cs typeface="Rockwell"/>
                        </a:rPr>
                        <a:t>1</a:t>
                      </a:r>
                      <a:endParaRPr lang="en-US" dirty="0">
                        <a:latin typeface="Rockwell"/>
                        <a:cs typeface="Rockwell"/>
                      </a:endParaRPr>
                    </a:p>
                  </a:txBody>
                  <a:tcPr>
                    <a:lnR w="12700" cap="flat" cmpd="sng" algn="ctr">
                      <a:solidFill>
                        <a:scrgbClr r="0" g="0" b="0"/>
                      </a:solidFill>
                      <a:prstDash val="solid"/>
                      <a:round/>
                      <a:headEnd type="none" w="med" len="med"/>
                      <a:tailEnd type="none" w="med" len="med"/>
                    </a:lnR>
                  </a:tcPr>
                </a:tc>
                <a:tc>
                  <a:txBody>
                    <a:bodyPr/>
                    <a:lstStyle/>
                    <a:p>
                      <a:pPr algn="ctr"/>
                      <a:r>
                        <a:rPr lang="en-US" dirty="0" smtClean="0"/>
                        <a:t>12</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dirty="0" smtClean="0"/>
                        <a:t>18</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295147">
                <a:tc vMerge="1">
                  <a:txBody>
                    <a:bodyPr/>
                    <a:lstStyle/>
                    <a:p>
                      <a:endParaRPr lang="en-US" dirty="0"/>
                    </a:p>
                  </a:txBody>
                  <a:tcPr/>
                </a:tc>
                <a:tc>
                  <a:txBody>
                    <a:bodyPr/>
                    <a:lstStyle/>
                    <a:p>
                      <a:pPr algn="ctr"/>
                      <a:r>
                        <a:rPr lang="en-US" dirty="0" smtClean="0">
                          <a:latin typeface="Rockwell"/>
                          <a:cs typeface="Rockwell"/>
                        </a:rPr>
                        <a:t>2</a:t>
                      </a:r>
                      <a:endParaRPr lang="en-US" dirty="0">
                        <a:latin typeface="Rockwell"/>
                        <a:cs typeface="Rockwell"/>
                      </a:endParaRPr>
                    </a:p>
                  </a:txBody>
                  <a:tcPr>
                    <a:lnR w="12700" cap="flat" cmpd="sng" algn="ctr">
                      <a:solidFill>
                        <a:scrgbClr r="0" g="0" b="0"/>
                      </a:solidFill>
                      <a:prstDash val="solid"/>
                      <a:round/>
                      <a:headEnd type="none" w="med" len="med"/>
                      <a:tailEnd type="none" w="med" len="med"/>
                    </a:lnR>
                  </a:tcPr>
                </a:tc>
                <a:tc>
                  <a:txBody>
                    <a:bodyPr/>
                    <a:lstStyle/>
                    <a:p>
                      <a:pPr algn="ctr"/>
                      <a:r>
                        <a:rPr lang="en-US" dirty="0" smtClean="0"/>
                        <a:t>20</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dirty="0" smtClean="0"/>
                        <a:t>30</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bl>
          </a:graphicData>
        </a:graphic>
      </p:graphicFrame>
      <p:pic>
        <p:nvPicPr>
          <p:cNvPr id="15" name="Picture 14" descr="latex-image-1.pd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443411" y="3341537"/>
            <a:ext cx="177800" cy="190500"/>
          </a:xfrm>
          <a:prstGeom prst="rect">
            <a:avLst/>
          </a:prstGeom>
        </p:spPr>
      </p:pic>
      <p:graphicFrame>
        <p:nvGraphicFramePr>
          <p:cNvPr id="27" name="Table 26"/>
          <p:cNvGraphicFramePr>
            <a:graphicFrameLocks noGrp="1"/>
          </p:cNvGraphicFramePr>
          <p:nvPr>
            <p:extLst>
              <p:ext uri="{D42A27DB-BD31-4B8C-83A1-F6EECF244321}">
                <p14:modId xmlns:p14="http://schemas.microsoft.com/office/powerpoint/2010/main" val="3506203720"/>
              </p:ext>
            </p:extLst>
          </p:nvPr>
        </p:nvGraphicFramePr>
        <p:xfrm>
          <a:off x="4643850" y="2975495"/>
          <a:ext cx="1232019" cy="731520"/>
        </p:xfrm>
        <a:graphic>
          <a:graphicData uri="http://schemas.openxmlformats.org/drawingml/2006/table">
            <a:tbl>
              <a:tblPr firstRow="1" bandRow="1">
                <a:tableStyleId>{2D5ABB26-0587-4C30-8999-92F81FD0307C}</a:tableStyleId>
              </a:tblPr>
              <a:tblGrid>
                <a:gridCol w="273050"/>
                <a:gridCol w="672376"/>
                <a:gridCol w="286593"/>
              </a:tblGrid>
              <a:tr h="295147">
                <a:tc rowSpan="2">
                  <a:txBody>
                    <a:bodyPr/>
                    <a:lstStyle/>
                    <a:p>
                      <a:pPr algn="r"/>
                      <a:r>
                        <a:rPr lang="en-US" i="1" dirty="0" smtClean="0">
                          <a:latin typeface="Times New Roman"/>
                          <a:cs typeface="Times New Roman"/>
                        </a:rPr>
                        <a:t>Y</a:t>
                      </a:r>
                      <a:endParaRPr lang="en-US" i="1" dirty="0">
                        <a:latin typeface="Times New Roman"/>
                        <a:cs typeface="Times New Roman"/>
                      </a:endParaRPr>
                    </a:p>
                  </a:txBody>
                  <a:tcPr anchor="ctr"/>
                </a:tc>
                <a:tc>
                  <a:txBody>
                    <a:bodyPr/>
                    <a:lstStyle/>
                    <a:p>
                      <a:pPr algn="ctr"/>
                      <a:r>
                        <a:rPr lang="en-US" dirty="0" smtClean="0">
                          <a:latin typeface="Rockwell"/>
                          <a:cs typeface="Rockwell"/>
                        </a:rPr>
                        <a:t>red</a:t>
                      </a:r>
                      <a:endParaRPr lang="en-US" dirty="0">
                        <a:latin typeface="Rockwell"/>
                        <a:cs typeface="Rockwell"/>
                      </a:endParaRPr>
                    </a:p>
                  </a:txBody>
                  <a:tcPr>
                    <a:lnR w="12700" cap="flat" cmpd="sng" algn="ctr">
                      <a:solidFill>
                        <a:scrgbClr r="0" g="0" b="0"/>
                      </a:solidFill>
                      <a:prstDash val="solid"/>
                      <a:round/>
                      <a:headEnd type="none" w="med" len="med"/>
                      <a:tailEnd type="none" w="med" len="med"/>
                    </a:lnR>
                  </a:tcPr>
                </a:tc>
                <a:tc>
                  <a:txBody>
                    <a:bodyPr/>
                    <a:lstStyle/>
                    <a:p>
                      <a:pPr algn="ctr"/>
                      <a:r>
                        <a:rPr lang="en-US" dirty="0" smtClean="0"/>
                        <a:t>4</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295147">
                <a:tc vMerge="1">
                  <a:txBody>
                    <a:bodyPr/>
                    <a:lstStyle/>
                    <a:p>
                      <a:endParaRPr lang="en-US" dirty="0"/>
                    </a:p>
                  </a:txBody>
                  <a:tcPr/>
                </a:tc>
                <a:tc>
                  <a:txBody>
                    <a:bodyPr/>
                    <a:lstStyle/>
                    <a:p>
                      <a:pPr algn="ctr"/>
                      <a:r>
                        <a:rPr lang="en-US" dirty="0" smtClean="0">
                          <a:latin typeface="Rockwell"/>
                          <a:cs typeface="Rockwell"/>
                        </a:rPr>
                        <a:t>blue</a:t>
                      </a:r>
                      <a:endParaRPr lang="en-US" dirty="0">
                        <a:latin typeface="Rockwell"/>
                        <a:cs typeface="Rockwell"/>
                      </a:endParaRPr>
                    </a:p>
                  </a:txBody>
                  <a:tcPr>
                    <a:lnR w="12700" cap="flat" cmpd="sng" algn="ctr">
                      <a:solidFill>
                        <a:scrgbClr r="0" g="0" b="0"/>
                      </a:solidFill>
                      <a:prstDash val="solid"/>
                      <a:round/>
                      <a:headEnd type="none" w="med" len="med"/>
                      <a:tailEnd type="none" w="med" len="med"/>
                    </a:lnR>
                  </a:tcPr>
                </a:tc>
                <a:tc>
                  <a:txBody>
                    <a:bodyPr/>
                    <a:lstStyle/>
                    <a:p>
                      <a:pPr algn="ctr"/>
                      <a:r>
                        <a:rPr lang="en-US" dirty="0" smtClean="0"/>
                        <a:t>6</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bl>
          </a:graphicData>
        </a:graphic>
      </p:graphicFrame>
      <p:graphicFrame>
        <p:nvGraphicFramePr>
          <p:cNvPr id="28" name="Table 27"/>
          <p:cNvGraphicFramePr>
            <a:graphicFrameLocks noGrp="1"/>
          </p:cNvGraphicFramePr>
          <p:nvPr>
            <p:extLst>
              <p:ext uri="{D42A27DB-BD31-4B8C-83A1-F6EECF244321}">
                <p14:modId xmlns:p14="http://schemas.microsoft.com/office/powerpoint/2010/main" val="1459578487"/>
              </p:ext>
            </p:extLst>
          </p:nvPr>
        </p:nvGraphicFramePr>
        <p:xfrm>
          <a:off x="5981553" y="2983397"/>
          <a:ext cx="1382106" cy="1097280"/>
        </p:xfrm>
        <a:graphic>
          <a:graphicData uri="http://schemas.openxmlformats.org/drawingml/2006/table">
            <a:tbl>
              <a:tblPr firstRow="1" bandRow="1">
                <a:tableStyleId>{2D5ABB26-0587-4C30-8999-92F81FD0307C}</a:tableStyleId>
              </a:tblPr>
              <a:tblGrid>
                <a:gridCol w="691053"/>
                <a:gridCol w="691053"/>
              </a:tblGrid>
              <a:tr h="156133">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i="1" dirty="0" smtClean="0">
                          <a:latin typeface="Times New Roman"/>
                          <a:cs typeface="Times New Roman"/>
                        </a:rPr>
                        <a:t>X</a:t>
                      </a: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dirty="0" smtClean="0"/>
                        <a:t>value</a:t>
                      </a:r>
                      <a:endParaRPr lang="en-US"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156133">
                <a:tc>
                  <a:txBody>
                    <a:bodyPr/>
                    <a:lstStyle/>
                    <a:p>
                      <a:pPr algn="ctr"/>
                      <a:r>
                        <a:rPr lang="en-US" dirty="0" smtClean="0">
                          <a:latin typeface="Rockwell"/>
                          <a:cs typeface="Rockwell"/>
                        </a:rPr>
                        <a:t>1</a:t>
                      </a:r>
                      <a:endParaRPr lang="en-US" dirty="0">
                        <a:latin typeface="Rockwell"/>
                        <a:cs typeface="Rockwell"/>
                      </a:endParaRP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tcPr>
                </a:tc>
                <a:tc>
                  <a:txBody>
                    <a:bodyPr/>
                    <a:lstStyle/>
                    <a:p>
                      <a:pPr algn="ctr"/>
                      <a:r>
                        <a:rPr lang="en-US" dirty="0" smtClean="0"/>
                        <a:t>3</a:t>
                      </a:r>
                      <a:endParaRPr lang="en-US"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tcPr>
                </a:tc>
              </a:tr>
              <a:tr h="156133">
                <a:tc>
                  <a:txBody>
                    <a:bodyPr/>
                    <a:lstStyle/>
                    <a:p>
                      <a:pPr algn="ctr"/>
                      <a:r>
                        <a:rPr lang="en-US" dirty="0" smtClean="0">
                          <a:latin typeface="Rockwell"/>
                          <a:cs typeface="Rockwell"/>
                        </a:rPr>
                        <a:t>2</a:t>
                      </a:r>
                      <a:endParaRPr lang="en-US" dirty="0">
                        <a:latin typeface="Rockwell"/>
                        <a:cs typeface="Rockwell"/>
                      </a:endParaRPr>
                    </a:p>
                  </a:txBody>
                  <a:tcPr>
                    <a:lnL w="12700" cap="flat" cmpd="sng" algn="ctr">
                      <a:solidFill>
                        <a:scrgbClr r="0" g="0" b="0"/>
                      </a:solidFill>
                      <a:prstDash val="solid"/>
                      <a:round/>
                      <a:headEnd type="none" w="med" len="med"/>
                      <a:tailEnd type="none" w="med" len="med"/>
                    </a:lnL>
                    <a:lnB w="12700" cap="flat" cmpd="sng" algn="ctr">
                      <a:solidFill>
                        <a:scrgbClr r="0" g="0" b="0"/>
                      </a:solidFill>
                      <a:prstDash val="solid"/>
                      <a:round/>
                      <a:headEnd type="none" w="med" len="med"/>
                      <a:tailEnd type="none" w="med" len="med"/>
                    </a:lnB>
                  </a:tcPr>
                </a:tc>
                <a:tc>
                  <a:txBody>
                    <a:bodyPr/>
                    <a:lstStyle/>
                    <a:p>
                      <a:pPr algn="ctr"/>
                      <a:r>
                        <a:rPr lang="en-US" dirty="0" smtClean="0"/>
                        <a:t>5</a:t>
                      </a:r>
                      <a:endParaRPr lang="en-US" dirty="0"/>
                    </a:p>
                  </a:txBody>
                  <a:tcPr>
                    <a:lnR w="12700" cap="flat" cmpd="sng" algn="ctr">
                      <a:solidFill>
                        <a:scrgbClr r="0" g="0" b="0"/>
                      </a:solidFill>
                      <a:prstDash val="solid"/>
                      <a:round/>
                      <a:headEnd type="none" w="med" len="med"/>
                      <a:tailEnd type="none" w="med" len="med"/>
                    </a:lnR>
                    <a:lnB w="12700" cap="flat" cmpd="sng" algn="ctr">
                      <a:solidFill>
                        <a:scrgbClr r="0" g="0" b="0"/>
                      </a:solidFill>
                      <a:prstDash val="solid"/>
                      <a:round/>
                      <a:headEnd type="none" w="med" len="med"/>
                      <a:tailEnd type="none" w="med" len="med"/>
                    </a:lnB>
                  </a:tcPr>
                </a:tc>
              </a:tr>
            </a:tbl>
          </a:graphicData>
        </a:graphic>
      </p:graphicFrame>
      <p:pic>
        <p:nvPicPr>
          <p:cNvPr id="29" name="Picture 28" descr="latex-image-1.pd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459634" y="3398687"/>
            <a:ext cx="177800" cy="190500"/>
          </a:xfrm>
          <a:prstGeom prst="rect">
            <a:avLst/>
          </a:prstGeom>
        </p:spPr>
      </p:pic>
      <p:cxnSp>
        <p:nvCxnSpPr>
          <p:cNvPr id="30" name="Straight Arrow Connector 29"/>
          <p:cNvCxnSpPr/>
          <p:nvPr/>
        </p:nvCxnSpPr>
        <p:spPr>
          <a:xfrm>
            <a:off x="7566591" y="4080677"/>
            <a:ext cx="12451" cy="476891"/>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244359491"/>
      </p:ext>
    </p:extLst>
  </p:cSld>
  <p:clrMapOvr>
    <a:masterClrMapping/>
  </p:clrMapOvr>
  <p:timing>
    <p:tnLst>
      <p:par>
        <p:cTn xmlns:p14="http://schemas.microsoft.com/office/powerpoint/2010/main" id="1" dur="indefinite" restart="never" nodeType="tmRoot"/>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Tensor Notation</a:t>
            </a:r>
            <a:endParaRPr lang="en-US" dirty="0"/>
          </a:p>
        </p:txBody>
      </p:sp>
      <p:sp>
        <p:nvSpPr>
          <p:cNvPr id="4" name="Slide Number Placeholder 3"/>
          <p:cNvSpPr>
            <a:spLocks noGrp="1"/>
          </p:cNvSpPr>
          <p:nvPr>
            <p:ph type="sldNum" sz="quarter" idx="12"/>
          </p:nvPr>
        </p:nvSpPr>
        <p:spPr/>
        <p:txBody>
          <a:bodyPr/>
          <a:lstStyle/>
          <a:p>
            <a:pPr>
              <a:defRPr/>
            </a:pPr>
            <a:fld id="{9A4C5175-23E5-4C6A-95BF-BE08EF827E94}" type="slidenum">
              <a:rPr lang="en-US" smtClean="0"/>
              <a:pPr>
                <a:defRPr/>
              </a:pPr>
              <a:t>119</a:t>
            </a:fld>
            <a:endParaRPr lang="en-US"/>
          </a:p>
        </p:txBody>
      </p:sp>
      <p:sp>
        <p:nvSpPr>
          <p:cNvPr id="5" name="Content Placeholder 4"/>
          <p:cNvSpPr>
            <a:spLocks noGrp="1"/>
          </p:cNvSpPr>
          <p:nvPr>
            <p:ph idx="1"/>
          </p:nvPr>
        </p:nvSpPr>
        <p:spPr>
          <a:xfrm>
            <a:off x="471857" y="1211264"/>
            <a:ext cx="2533342" cy="1142185"/>
          </a:xfrm>
          <a:ln>
            <a:solidFill>
              <a:schemeClr val="accent1"/>
            </a:solidFill>
          </a:ln>
        </p:spPr>
        <p:txBody>
          <a:bodyPr>
            <a:normAutofit/>
          </a:bodyPr>
          <a:lstStyle/>
          <a:p>
            <a:pPr marL="0" indent="0">
              <a:buNone/>
            </a:pPr>
            <a:r>
              <a:rPr lang="en-US" sz="2000" dirty="0" smtClean="0"/>
              <a:t>A real </a:t>
            </a:r>
            <a:r>
              <a:rPr lang="en-US" sz="2000" dirty="0"/>
              <a:t>function with r keyword </a:t>
            </a:r>
            <a:r>
              <a:rPr lang="en-US" sz="2000" dirty="0" smtClean="0"/>
              <a:t>arguments</a:t>
            </a:r>
            <a:endParaRPr lang="en-US" sz="2000" dirty="0"/>
          </a:p>
        </p:txBody>
      </p:sp>
      <p:sp>
        <p:nvSpPr>
          <p:cNvPr id="8" name="Content Placeholder 4"/>
          <p:cNvSpPr txBox="1">
            <a:spLocks/>
          </p:cNvSpPr>
          <p:nvPr/>
        </p:nvSpPr>
        <p:spPr bwMode="auto">
          <a:xfrm>
            <a:off x="3345538" y="1242551"/>
            <a:ext cx="2533342" cy="1110897"/>
          </a:xfrm>
          <a:prstGeom prst="rect">
            <a:avLst/>
          </a:prstGeom>
          <a:noFill/>
          <a:ln w="9525">
            <a:solidFill>
              <a:schemeClr val="accent1"/>
            </a:solidFill>
            <a:miter lim="800000"/>
            <a:headEnd/>
            <a:tailEnd/>
          </a:ln>
        </p:spPr>
        <p:txBody>
          <a:bodyPr vert="horz" wrap="square" lIns="91440" tIns="45720" rIns="91440" bIns="45720" numCol="1" anchor="t" anchorCtr="0" compatLnSpc="1">
            <a:prstTxWarp prst="textNoShape">
              <a:avLst/>
            </a:prstTxWarp>
            <a:normAutofit/>
          </a:bodyPr>
          <a:lst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000" dirty="0" smtClean="0"/>
              <a:t>Axis-labeled array with arbitrary indices</a:t>
            </a:r>
            <a:endParaRPr lang="en-US" sz="2000" dirty="0"/>
          </a:p>
        </p:txBody>
      </p:sp>
      <p:sp>
        <p:nvSpPr>
          <p:cNvPr id="9" name="Content Placeholder 4"/>
          <p:cNvSpPr txBox="1">
            <a:spLocks/>
          </p:cNvSpPr>
          <p:nvPr/>
        </p:nvSpPr>
        <p:spPr bwMode="auto">
          <a:xfrm>
            <a:off x="6153459" y="1242552"/>
            <a:ext cx="2533342" cy="1110896"/>
          </a:xfrm>
          <a:prstGeom prst="rect">
            <a:avLst/>
          </a:prstGeom>
          <a:noFill/>
          <a:ln w="9525">
            <a:solidFill>
              <a:schemeClr val="accent1"/>
            </a:solidFill>
            <a:miter lim="800000"/>
            <a:headEnd/>
            <a:tailEnd/>
          </a:ln>
        </p:spPr>
        <p:txBody>
          <a:bodyPr vert="horz" wrap="square" lIns="91440" tIns="45720" rIns="91440" bIns="45720" numCol="1" anchor="t" anchorCtr="0" compatLnSpc="1">
            <a:prstTxWarp prst="textNoShape">
              <a:avLst/>
            </a:prstTxWarp>
            <a:normAutofit/>
          </a:bodyPr>
          <a:lst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000" dirty="0" smtClean="0"/>
              <a:t>Database with column headers</a:t>
            </a:r>
          </a:p>
          <a:p>
            <a:endParaRPr lang="en-US" sz="2000" dirty="0"/>
          </a:p>
        </p:txBody>
      </p:sp>
      <p:sp>
        <p:nvSpPr>
          <p:cNvPr id="10" name="Rectangle 9"/>
          <p:cNvSpPr/>
          <p:nvPr/>
        </p:nvSpPr>
        <p:spPr>
          <a:xfrm>
            <a:off x="457200" y="822543"/>
            <a:ext cx="2269947" cy="348813"/>
          </a:xfrm>
          <a:prstGeom prst="rect">
            <a:avLst/>
          </a:prstGeom>
        </p:spPr>
        <p:txBody>
          <a:bodyPr wrap="none">
            <a:spAutoFit/>
          </a:bodyPr>
          <a:lstStyle/>
          <a:p>
            <a:r>
              <a:rPr lang="en-US" dirty="0"/>
              <a:t>A </a:t>
            </a:r>
            <a:r>
              <a:rPr lang="en-US" dirty="0" smtClean="0"/>
              <a:t>rank-</a:t>
            </a:r>
            <a:r>
              <a:rPr lang="en-US" dirty="0"/>
              <a:t>r tensor </a:t>
            </a:r>
            <a:r>
              <a:rPr lang="en-US" dirty="0" smtClean="0"/>
              <a:t>is… </a:t>
            </a:r>
            <a:endParaRPr lang="en-US" dirty="0"/>
          </a:p>
        </p:txBody>
      </p:sp>
      <p:sp>
        <p:nvSpPr>
          <p:cNvPr id="11" name="Rectangle 10"/>
          <p:cNvSpPr/>
          <p:nvPr/>
        </p:nvSpPr>
        <p:spPr>
          <a:xfrm>
            <a:off x="3005199" y="1622453"/>
            <a:ext cx="314033" cy="348813"/>
          </a:xfrm>
          <a:prstGeom prst="rect">
            <a:avLst/>
          </a:prstGeom>
        </p:spPr>
        <p:txBody>
          <a:bodyPr wrap="none">
            <a:spAutoFit/>
          </a:bodyPr>
          <a:lstStyle/>
          <a:p>
            <a:r>
              <a:rPr lang="en-US" dirty="0" smtClean="0"/>
              <a:t>=</a:t>
            </a:r>
            <a:endParaRPr lang="en-US" dirty="0"/>
          </a:p>
        </p:txBody>
      </p:sp>
      <p:sp>
        <p:nvSpPr>
          <p:cNvPr id="12" name="Rectangle 11"/>
          <p:cNvSpPr/>
          <p:nvPr/>
        </p:nvSpPr>
        <p:spPr>
          <a:xfrm>
            <a:off x="5878880" y="1622453"/>
            <a:ext cx="274579" cy="348813"/>
          </a:xfrm>
          <a:prstGeom prst="rect">
            <a:avLst/>
          </a:prstGeom>
        </p:spPr>
        <p:txBody>
          <a:bodyPr wrap="square">
            <a:spAutoFit/>
          </a:bodyPr>
          <a:lstStyle/>
          <a:p>
            <a:r>
              <a:rPr lang="en-US" dirty="0" smtClean="0"/>
              <a:t>=</a:t>
            </a:r>
            <a:endParaRPr lang="en-US" dirty="0"/>
          </a:p>
        </p:txBody>
      </p:sp>
      <p:graphicFrame>
        <p:nvGraphicFramePr>
          <p:cNvPr id="13" name="Table 12"/>
          <p:cNvGraphicFramePr>
            <a:graphicFrameLocks noGrp="1"/>
          </p:cNvGraphicFramePr>
          <p:nvPr>
            <p:extLst>
              <p:ext uri="{D42A27DB-BD31-4B8C-83A1-F6EECF244321}">
                <p14:modId xmlns:p14="http://schemas.microsoft.com/office/powerpoint/2010/main" val="3406747340"/>
              </p:ext>
            </p:extLst>
          </p:nvPr>
        </p:nvGraphicFramePr>
        <p:xfrm>
          <a:off x="3446158" y="2975777"/>
          <a:ext cx="861798" cy="731520"/>
        </p:xfrm>
        <a:graphic>
          <a:graphicData uri="http://schemas.openxmlformats.org/drawingml/2006/table">
            <a:tbl>
              <a:tblPr firstRow="1" bandRow="1">
                <a:tableStyleId>{2D5ABB26-0587-4C30-8999-92F81FD0307C}</a:tableStyleId>
              </a:tblPr>
              <a:tblGrid>
                <a:gridCol w="287266"/>
                <a:gridCol w="287266"/>
                <a:gridCol w="287266"/>
              </a:tblGrid>
              <a:tr h="295147">
                <a:tc rowSpan="2">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en-US" i="1" dirty="0" smtClean="0">
                          <a:latin typeface="Times New Roman"/>
                          <a:cs typeface="Times New Roman"/>
                        </a:rPr>
                        <a:t>X</a:t>
                      </a:r>
                    </a:p>
                  </a:txBody>
                  <a:tcPr anchor="ctr"/>
                </a:tc>
                <a:tc>
                  <a:txBody>
                    <a:bodyPr/>
                    <a:lstStyle/>
                    <a:p>
                      <a:pPr algn="ctr"/>
                      <a:r>
                        <a:rPr lang="en-US" dirty="0" smtClean="0">
                          <a:latin typeface="Rockwell"/>
                          <a:cs typeface="Rockwell"/>
                        </a:rPr>
                        <a:t>a</a:t>
                      </a:r>
                      <a:endParaRPr lang="en-US" dirty="0">
                        <a:latin typeface="Rockwell"/>
                        <a:cs typeface="Rockwell"/>
                      </a:endParaRPr>
                    </a:p>
                  </a:txBody>
                  <a:tcPr>
                    <a:lnR w="12700" cap="flat" cmpd="sng" algn="ctr">
                      <a:solidFill>
                        <a:scrgbClr r="0" g="0" b="0"/>
                      </a:solidFill>
                      <a:prstDash val="solid"/>
                      <a:round/>
                      <a:headEnd type="none" w="med" len="med"/>
                      <a:tailEnd type="none" w="med" len="med"/>
                    </a:lnR>
                  </a:tcPr>
                </a:tc>
                <a:tc>
                  <a:txBody>
                    <a:bodyPr/>
                    <a:lstStyle/>
                    <a:p>
                      <a:pPr algn="ctr"/>
                      <a:r>
                        <a:rPr lang="en-US" dirty="0" smtClean="0"/>
                        <a:t>3</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295147">
                <a:tc vMerge="1">
                  <a:txBody>
                    <a:bodyPr/>
                    <a:lstStyle/>
                    <a:p>
                      <a:endParaRPr lang="en-US" dirty="0"/>
                    </a:p>
                  </a:txBody>
                  <a:tcPr/>
                </a:tc>
                <a:tc>
                  <a:txBody>
                    <a:bodyPr/>
                    <a:lstStyle/>
                    <a:p>
                      <a:pPr algn="ctr"/>
                      <a:r>
                        <a:rPr lang="en-US" dirty="0" smtClean="0">
                          <a:latin typeface="Rockwell"/>
                          <a:cs typeface="Rockwell"/>
                        </a:rPr>
                        <a:t>b</a:t>
                      </a:r>
                      <a:endParaRPr lang="en-US" dirty="0">
                        <a:latin typeface="Rockwell"/>
                        <a:cs typeface="Rockwell"/>
                      </a:endParaRPr>
                    </a:p>
                  </a:txBody>
                  <a:tcPr>
                    <a:lnR w="12700" cap="flat" cmpd="sng" algn="ctr">
                      <a:solidFill>
                        <a:scrgbClr r="0" g="0" b="0"/>
                      </a:solidFill>
                      <a:prstDash val="solid"/>
                      <a:round/>
                      <a:headEnd type="none" w="med" len="med"/>
                      <a:tailEnd type="none" w="med" len="med"/>
                    </a:lnR>
                  </a:tcPr>
                </a:tc>
                <a:tc>
                  <a:txBody>
                    <a:bodyPr/>
                    <a:lstStyle/>
                    <a:p>
                      <a:pPr algn="ctr"/>
                      <a:r>
                        <a:rPr lang="en-US" dirty="0" smtClean="0"/>
                        <a:t>5</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bl>
          </a:graphicData>
        </a:graphic>
      </p:graphicFrame>
      <p:cxnSp>
        <p:nvCxnSpPr>
          <p:cNvPr id="16" name="Straight Arrow Connector 15"/>
          <p:cNvCxnSpPr/>
          <p:nvPr/>
        </p:nvCxnSpPr>
        <p:spPr>
          <a:xfrm>
            <a:off x="4670157" y="4000104"/>
            <a:ext cx="12451" cy="697318"/>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graphicFrame>
        <p:nvGraphicFramePr>
          <p:cNvPr id="19" name="Table 18"/>
          <p:cNvGraphicFramePr>
            <a:graphicFrameLocks noGrp="1"/>
          </p:cNvGraphicFramePr>
          <p:nvPr>
            <p:extLst>
              <p:ext uri="{D42A27DB-BD31-4B8C-83A1-F6EECF244321}">
                <p14:modId xmlns:p14="http://schemas.microsoft.com/office/powerpoint/2010/main" val="317544590"/>
              </p:ext>
            </p:extLst>
          </p:nvPr>
        </p:nvGraphicFramePr>
        <p:xfrm>
          <a:off x="7764876" y="2983397"/>
          <a:ext cx="1382106" cy="1097280"/>
        </p:xfrm>
        <a:graphic>
          <a:graphicData uri="http://schemas.openxmlformats.org/drawingml/2006/table">
            <a:tbl>
              <a:tblPr firstRow="1" bandRow="1">
                <a:tableStyleId>{2D5ABB26-0587-4C30-8999-92F81FD0307C}</a:tableStyleId>
              </a:tblPr>
              <a:tblGrid>
                <a:gridCol w="691053"/>
                <a:gridCol w="691053"/>
              </a:tblGrid>
              <a:tr h="156133">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i="1" dirty="0" smtClean="0">
                          <a:latin typeface="Times New Roman"/>
                          <a:cs typeface="Times New Roman"/>
                        </a:rPr>
                        <a:t>X</a:t>
                      </a: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dirty="0" smtClean="0"/>
                        <a:t>value</a:t>
                      </a:r>
                      <a:endParaRPr lang="en-US"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156133">
                <a:tc>
                  <a:txBody>
                    <a:bodyPr/>
                    <a:lstStyle/>
                    <a:p>
                      <a:pPr algn="ctr"/>
                      <a:r>
                        <a:rPr lang="en-US" dirty="0" smtClean="0">
                          <a:latin typeface="Rockwell"/>
                          <a:cs typeface="Rockwell"/>
                        </a:rPr>
                        <a:t>a</a:t>
                      </a:r>
                      <a:endParaRPr lang="en-US" dirty="0">
                        <a:latin typeface="Rockwell"/>
                        <a:cs typeface="Rockwell"/>
                      </a:endParaRP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tcPr>
                </a:tc>
                <a:tc>
                  <a:txBody>
                    <a:bodyPr/>
                    <a:lstStyle/>
                    <a:p>
                      <a:pPr algn="ctr"/>
                      <a:r>
                        <a:rPr lang="en-US" dirty="0" smtClean="0"/>
                        <a:t>4</a:t>
                      </a:r>
                      <a:endParaRPr lang="en-US"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tcPr>
                </a:tc>
              </a:tr>
              <a:tr h="156133">
                <a:tc>
                  <a:txBody>
                    <a:bodyPr/>
                    <a:lstStyle/>
                    <a:p>
                      <a:pPr algn="ctr"/>
                      <a:r>
                        <a:rPr lang="en-US" dirty="0" smtClean="0">
                          <a:latin typeface="Rockwell"/>
                          <a:cs typeface="Rockwell"/>
                        </a:rPr>
                        <a:t>b</a:t>
                      </a:r>
                      <a:endParaRPr lang="en-US" dirty="0">
                        <a:latin typeface="Rockwell"/>
                        <a:cs typeface="Rockwell"/>
                      </a:endParaRPr>
                    </a:p>
                  </a:txBody>
                  <a:tcPr>
                    <a:lnL w="12700" cap="flat" cmpd="sng" algn="ctr">
                      <a:solidFill>
                        <a:scrgbClr r="0" g="0" b="0"/>
                      </a:solidFill>
                      <a:prstDash val="solid"/>
                      <a:round/>
                      <a:headEnd type="none" w="med" len="med"/>
                      <a:tailEnd type="none" w="med" len="med"/>
                    </a:lnL>
                    <a:lnB w="12700" cap="flat" cmpd="sng" algn="ctr">
                      <a:solidFill>
                        <a:scrgbClr r="0" g="0" b="0"/>
                      </a:solidFill>
                      <a:prstDash val="solid"/>
                      <a:round/>
                      <a:headEnd type="none" w="med" len="med"/>
                      <a:tailEnd type="none" w="med" len="med"/>
                    </a:lnB>
                  </a:tcPr>
                </a:tc>
                <a:tc>
                  <a:txBody>
                    <a:bodyPr/>
                    <a:lstStyle/>
                    <a:p>
                      <a:pPr algn="ctr"/>
                      <a:r>
                        <a:rPr lang="en-US" dirty="0" smtClean="0"/>
                        <a:t>6</a:t>
                      </a:r>
                      <a:endParaRPr lang="en-US" dirty="0"/>
                    </a:p>
                  </a:txBody>
                  <a:tcPr>
                    <a:lnR w="12700" cap="flat" cmpd="sng" algn="ctr">
                      <a:solidFill>
                        <a:scrgbClr r="0" g="0" b="0"/>
                      </a:solidFill>
                      <a:prstDash val="solid"/>
                      <a:round/>
                      <a:headEnd type="none" w="med" len="med"/>
                      <a:tailEnd type="none" w="med" len="med"/>
                    </a:lnR>
                    <a:lnB w="12700" cap="flat" cmpd="sng" algn="ctr">
                      <a:solidFill>
                        <a:scrgbClr r="0" g="0" b="0"/>
                      </a:solidFill>
                      <a:prstDash val="solid"/>
                      <a:round/>
                      <a:headEnd type="none" w="med" len="med"/>
                      <a:tailEnd type="none" w="med" len="med"/>
                    </a:lnB>
                  </a:tcPr>
                </a:tc>
              </a:tr>
            </a:tbl>
          </a:graphicData>
        </a:graphic>
      </p:graphicFrame>
      <p:cxnSp>
        <p:nvCxnSpPr>
          <p:cNvPr id="25" name="Straight Connector 24"/>
          <p:cNvCxnSpPr/>
          <p:nvPr/>
        </p:nvCxnSpPr>
        <p:spPr>
          <a:xfrm>
            <a:off x="3345538" y="2842132"/>
            <a:ext cx="26306" cy="3558250"/>
          </a:xfrm>
          <a:prstGeom prst="line">
            <a:avLst/>
          </a:prstGeom>
        </p:spPr>
        <p:style>
          <a:lnRef idx="2">
            <a:schemeClr val="accent1"/>
          </a:lnRef>
          <a:fillRef idx="0">
            <a:schemeClr val="accent1"/>
          </a:fillRef>
          <a:effectRef idx="1">
            <a:schemeClr val="accent1"/>
          </a:effectRef>
          <a:fontRef idx="minor">
            <a:schemeClr val="tx1"/>
          </a:fontRef>
        </p:style>
      </p:cxnSp>
      <p:cxnSp>
        <p:nvCxnSpPr>
          <p:cNvPr id="26" name="Straight Connector 25"/>
          <p:cNvCxnSpPr/>
          <p:nvPr/>
        </p:nvCxnSpPr>
        <p:spPr>
          <a:xfrm>
            <a:off x="5875869" y="2842132"/>
            <a:ext cx="26306" cy="3558250"/>
          </a:xfrm>
          <a:prstGeom prst="line">
            <a:avLst/>
          </a:prstGeom>
        </p:spPr>
        <p:style>
          <a:lnRef idx="2">
            <a:schemeClr val="accent1"/>
          </a:lnRef>
          <a:fillRef idx="0">
            <a:schemeClr val="accent1"/>
          </a:fillRef>
          <a:effectRef idx="1">
            <a:schemeClr val="accent1"/>
          </a:effectRef>
          <a:fontRef idx="minor">
            <a:schemeClr val="tx1"/>
          </a:fontRef>
        </p:style>
      </p:cxnSp>
      <p:sp>
        <p:nvSpPr>
          <p:cNvPr id="3" name="Rectangle 2"/>
          <p:cNvSpPr/>
          <p:nvPr/>
        </p:nvSpPr>
        <p:spPr>
          <a:xfrm>
            <a:off x="471858" y="2455273"/>
            <a:ext cx="8214943" cy="348813"/>
          </a:xfrm>
          <a:prstGeom prst="rect">
            <a:avLst/>
          </a:prstGeom>
          <a:solidFill>
            <a:schemeClr val="accent4">
              <a:lumMod val="20000"/>
              <a:lumOff val="80000"/>
            </a:schemeClr>
          </a:solidFill>
        </p:spPr>
        <p:txBody>
          <a:bodyPr wrap="square">
            <a:spAutoFit/>
          </a:bodyPr>
          <a:lstStyle/>
          <a:p>
            <a:r>
              <a:rPr lang="en-US" b="1" dirty="0"/>
              <a:t>Tensor </a:t>
            </a:r>
            <a:r>
              <a:rPr lang="en-US" b="1" dirty="0" smtClean="0"/>
              <a:t>multiplication: (vector </a:t>
            </a:r>
            <a:r>
              <a:rPr lang="en-US" b="1" dirty="0" err="1" smtClean="0"/>
              <a:t>pointwise</a:t>
            </a:r>
            <a:r>
              <a:rPr lang="en-US" b="1" dirty="0" smtClean="0"/>
              <a:t> product)</a:t>
            </a:r>
            <a:endParaRPr lang="en-US" b="1" dirty="0"/>
          </a:p>
        </p:txBody>
      </p:sp>
      <p:pic>
        <p:nvPicPr>
          <p:cNvPr id="15" name="Picture 14"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443411" y="3341537"/>
            <a:ext cx="177800" cy="190500"/>
          </a:xfrm>
          <a:prstGeom prst="rect">
            <a:avLst/>
          </a:prstGeom>
        </p:spPr>
      </p:pic>
      <p:graphicFrame>
        <p:nvGraphicFramePr>
          <p:cNvPr id="28" name="Table 27"/>
          <p:cNvGraphicFramePr>
            <a:graphicFrameLocks noGrp="1"/>
          </p:cNvGraphicFramePr>
          <p:nvPr>
            <p:extLst>
              <p:ext uri="{D42A27DB-BD31-4B8C-83A1-F6EECF244321}">
                <p14:modId xmlns:p14="http://schemas.microsoft.com/office/powerpoint/2010/main" val="2374516479"/>
              </p:ext>
            </p:extLst>
          </p:nvPr>
        </p:nvGraphicFramePr>
        <p:xfrm>
          <a:off x="5981553" y="2983397"/>
          <a:ext cx="1382106" cy="1097280"/>
        </p:xfrm>
        <a:graphic>
          <a:graphicData uri="http://schemas.openxmlformats.org/drawingml/2006/table">
            <a:tbl>
              <a:tblPr firstRow="1" bandRow="1">
                <a:tableStyleId>{2D5ABB26-0587-4C30-8999-92F81FD0307C}</a:tableStyleId>
              </a:tblPr>
              <a:tblGrid>
                <a:gridCol w="691053"/>
                <a:gridCol w="691053"/>
              </a:tblGrid>
              <a:tr h="156133">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i="1" dirty="0" smtClean="0">
                          <a:latin typeface="Times New Roman"/>
                          <a:cs typeface="Times New Roman"/>
                        </a:rPr>
                        <a:t>X</a:t>
                      </a: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dirty="0" smtClean="0"/>
                        <a:t>value</a:t>
                      </a:r>
                      <a:endParaRPr lang="en-US"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156133">
                <a:tc>
                  <a:txBody>
                    <a:bodyPr/>
                    <a:lstStyle/>
                    <a:p>
                      <a:pPr algn="ctr"/>
                      <a:r>
                        <a:rPr lang="en-US" dirty="0" smtClean="0">
                          <a:latin typeface="Rockwell"/>
                          <a:cs typeface="Rockwell"/>
                        </a:rPr>
                        <a:t>a</a:t>
                      </a:r>
                      <a:endParaRPr lang="en-US" dirty="0">
                        <a:latin typeface="Rockwell"/>
                        <a:cs typeface="Rockwell"/>
                      </a:endParaRP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tcPr>
                </a:tc>
                <a:tc>
                  <a:txBody>
                    <a:bodyPr/>
                    <a:lstStyle/>
                    <a:p>
                      <a:pPr algn="ctr"/>
                      <a:r>
                        <a:rPr lang="en-US" dirty="0" smtClean="0"/>
                        <a:t>3</a:t>
                      </a:r>
                      <a:endParaRPr lang="en-US"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tcPr>
                </a:tc>
              </a:tr>
              <a:tr h="156133">
                <a:tc>
                  <a:txBody>
                    <a:bodyPr/>
                    <a:lstStyle/>
                    <a:p>
                      <a:pPr algn="ctr"/>
                      <a:r>
                        <a:rPr lang="en-US" dirty="0" smtClean="0">
                          <a:latin typeface="Rockwell"/>
                          <a:cs typeface="Rockwell"/>
                        </a:rPr>
                        <a:t>b</a:t>
                      </a:r>
                      <a:endParaRPr lang="en-US" dirty="0">
                        <a:latin typeface="Rockwell"/>
                        <a:cs typeface="Rockwell"/>
                      </a:endParaRPr>
                    </a:p>
                  </a:txBody>
                  <a:tcPr>
                    <a:lnL w="12700" cap="flat" cmpd="sng" algn="ctr">
                      <a:solidFill>
                        <a:scrgbClr r="0" g="0" b="0"/>
                      </a:solidFill>
                      <a:prstDash val="solid"/>
                      <a:round/>
                      <a:headEnd type="none" w="med" len="med"/>
                      <a:tailEnd type="none" w="med" len="med"/>
                    </a:lnL>
                    <a:lnB w="12700" cap="flat" cmpd="sng" algn="ctr">
                      <a:solidFill>
                        <a:scrgbClr r="0" g="0" b="0"/>
                      </a:solidFill>
                      <a:prstDash val="solid"/>
                      <a:round/>
                      <a:headEnd type="none" w="med" len="med"/>
                      <a:tailEnd type="none" w="med" len="med"/>
                    </a:lnB>
                  </a:tcPr>
                </a:tc>
                <a:tc>
                  <a:txBody>
                    <a:bodyPr/>
                    <a:lstStyle/>
                    <a:p>
                      <a:pPr algn="ctr"/>
                      <a:r>
                        <a:rPr lang="en-US" dirty="0" smtClean="0"/>
                        <a:t>5</a:t>
                      </a:r>
                      <a:endParaRPr lang="en-US" dirty="0"/>
                    </a:p>
                  </a:txBody>
                  <a:tcPr>
                    <a:lnR w="12700" cap="flat" cmpd="sng" algn="ctr">
                      <a:solidFill>
                        <a:scrgbClr r="0" g="0" b="0"/>
                      </a:solidFill>
                      <a:prstDash val="solid"/>
                      <a:round/>
                      <a:headEnd type="none" w="med" len="med"/>
                      <a:tailEnd type="none" w="med" len="med"/>
                    </a:lnR>
                    <a:lnB w="12700" cap="flat" cmpd="sng" algn="ctr">
                      <a:solidFill>
                        <a:scrgbClr r="0" g="0" b="0"/>
                      </a:solidFill>
                      <a:prstDash val="solid"/>
                      <a:round/>
                      <a:headEnd type="none" w="med" len="med"/>
                      <a:tailEnd type="none" w="med" len="med"/>
                    </a:lnB>
                  </a:tcPr>
                </a:tc>
              </a:tr>
            </a:tbl>
          </a:graphicData>
        </a:graphic>
      </p:graphicFrame>
      <p:pic>
        <p:nvPicPr>
          <p:cNvPr id="29" name="Picture 28"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459634" y="3398687"/>
            <a:ext cx="177800" cy="190500"/>
          </a:xfrm>
          <a:prstGeom prst="rect">
            <a:avLst/>
          </a:prstGeom>
        </p:spPr>
      </p:pic>
      <p:cxnSp>
        <p:nvCxnSpPr>
          <p:cNvPr id="30" name="Straight Arrow Connector 29"/>
          <p:cNvCxnSpPr/>
          <p:nvPr/>
        </p:nvCxnSpPr>
        <p:spPr>
          <a:xfrm>
            <a:off x="7566591" y="4080677"/>
            <a:ext cx="12451" cy="476891"/>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pic>
        <p:nvPicPr>
          <p:cNvPr id="6" name="Picture 5" descr="latex-image-1.pd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347432" y="4000104"/>
            <a:ext cx="2971800" cy="647700"/>
          </a:xfrm>
          <a:prstGeom prst="rect">
            <a:avLst/>
          </a:prstGeom>
        </p:spPr>
      </p:pic>
      <p:graphicFrame>
        <p:nvGraphicFramePr>
          <p:cNvPr id="31" name="Table 30"/>
          <p:cNvGraphicFramePr>
            <a:graphicFrameLocks noGrp="1"/>
          </p:cNvGraphicFramePr>
          <p:nvPr>
            <p:extLst>
              <p:ext uri="{D42A27DB-BD31-4B8C-83A1-F6EECF244321}">
                <p14:modId xmlns:p14="http://schemas.microsoft.com/office/powerpoint/2010/main" val="2266137078"/>
              </p:ext>
            </p:extLst>
          </p:nvPr>
        </p:nvGraphicFramePr>
        <p:xfrm>
          <a:off x="4696636" y="2983397"/>
          <a:ext cx="861798" cy="731520"/>
        </p:xfrm>
        <a:graphic>
          <a:graphicData uri="http://schemas.openxmlformats.org/drawingml/2006/table">
            <a:tbl>
              <a:tblPr firstRow="1" bandRow="1">
                <a:tableStyleId>{2D5ABB26-0587-4C30-8999-92F81FD0307C}</a:tableStyleId>
              </a:tblPr>
              <a:tblGrid>
                <a:gridCol w="287266"/>
                <a:gridCol w="287266"/>
                <a:gridCol w="287266"/>
              </a:tblGrid>
              <a:tr h="295147">
                <a:tc rowSpan="2">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en-US" i="1" dirty="0" smtClean="0">
                          <a:latin typeface="Times New Roman"/>
                          <a:cs typeface="Times New Roman"/>
                        </a:rPr>
                        <a:t>X</a:t>
                      </a:r>
                    </a:p>
                  </a:txBody>
                  <a:tcPr anchor="ctr"/>
                </a:tc>
                <a:tc>
                  <a:txBody>
                    <a:bodyPr/>
                    <a:lstStyle/>
                    <a:p>
                      <a:pPr algn="ctr"/>
                      <a:r>
                        <a:rPr lang="en-US" dirty="0" smtClean="0">
                          <a:latin typeface="Rockwell"/>
                          <a:cs typeface="Rockwell"/>
                        </a:rPr>
                        <a:t>a</a:t>
                      </a:r>
                      <a:endParaRPr lang="en-US" dirty="0">
                        <a:latin typeface="Rockwell"/>
                        <a:cs typeface="Rockwell"/>
                      </a:endParaRPr>
                    </a:p>
                  </a:txBody>
                  <a:tcPr>
                    <a:lnR w="12700" cap="flat" cmpd="sng" algn="ctr">
                      <a:solidFill>
                        <a:scrgbClr r="0" g="0" b="0"/>
                      </a:solidFill>
                      <a:prstDash val="solid"/>
                      <a:round/>
                      <a:headEnd type="none" w="med" len="med"/>
                      <a:tailEnd type="none" w="med" len="med"/>
                    </a:lnR>
                  </a:tcPr>
                </a:tc>
                <a:tc>
                  <a:txBody>
                    <a:bodyPr/>
                    <a:lstStyle/>
                    <a:p>
                      <a:pPr algn="ctr"/>
                      <a:r>
                        <a:rPr lang="en-US" dirty="0" smtClean="0"/>
                        <a:t>4</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295147">
                <a:tc vMerge="1">
                  <a:txBody>
                    <a:bodyPr/>
                    <a:lstStyle/>
                    <a:p>
                      <a:endParaRPr lang="en-US" dirty="0"/>
                    </a:p>
                  </a:txBody>
                  <a:tcPr/>
                </a:tc>
                <a:tc>
                  <a:txBody>
                    <a:bodyPr/>
                    <a:lstStyle/>
                    <a:p>
                      <a:pPr algn="ctr"/>
                      <a:r>
                        <a:rPr lang="en-US" dirty="0" smtClean="0">
                          <a:latin typeface="Rockwell"/>
                          <a:cs typeface="Rockwell"/>
                        </a:rPr>
                        <a:t>b</a:t>
                      </a:r>
                      <a:endParaRPr lang="en-US" dirty="0">
                        <a:latin typeface="Rockwell"/>
                        <a:cs typeface="Rockwell"/>
                      </a:endParaRPr>
                    </a:p>
                  </a:txBody>
                  <a:tcPr>
                    <a:lnR w="12700" cap="flat" cmpd="sng" algn="ctr">
                      <a:solidFill>
                        <a:scrgbClr r="0" g="0" b="0"/>
                      </a:solidFill>
                      <a:prstDash val="solid"/>
                      <a:round/>
                      <a:headEnd type="none" w="med" len="med"/>
                      <a:tailEnd type="none" w="med" len="med"/>
                    </a:lnR>
                  </a:tcPr>
                </a:tc>
                <a:tc>
                  <a:txBody>
                    <a:bodyPr/>
                    <a:lstStyle/>
                    <a:p>
                      <a:pPr algn="ctr"/>
                      <a:r>
                        <a:rPr lang="en-US" dirty="0" smtClean="0"/>
                        <a:t>6</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bl>
          </a:graphicData>
        </a:graphic>
      </p:graphicFrame>
      <p:graphicFrame>
        <p:nvGraphicFramePr>
          <p:cNvPr id="32" name="Table 31"/>
          <p:cNvGraphicFramePr>
            <a:graphicFrameLocks noGrp="1"/>
          </p:cNvGraphicFramePr>
          <p:nvPr>
            <p:extLst>
              <p:ext uri="{D42A27DB-BD31-4B8C-83A1-F6EECF244321}">
                <p14:modId xmlns:p14="http://schemas.microsoft.com/office/powerpoint/2010/main" val="2160871824"/>
              </p:ext>
            </p:extLst>
          </p:nvPr>
        </p:nvGraphicFramePr>
        <p:xfrm>
          <a:off x="4012512" y="5108063"/>
          <a:ext cx="1266882" cy="731520"/>
        </p:xfrm>
        <a:graphic>
          <a:graphicData uri="http://schemas.openxmlformats.org/drawingml/2006/table">
            <a:tbl>
              <a:tblPr firstRow="1" bandRow="1">
                <a:tableStyleId>{2D5ABB26-0587-4C30-8999-92F81FD0307C}</a:tableStyleId>
              </a:tblPr>
              <a:tblGrid>
                <a:gridCol w="422294"/>
                <a:gridCol w="422294"/>
                <a:gridCol w="422294"/>
              </a:tblGrid>
              <a:tr h="295147">
                <a:tc rowSpan="2">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en-US" i="1" dirty="0" smtClean="0">
                          <a:latin typeface="Times New Roman"/>
                          <a:cs typeface="Times New Roman"/>
                        </a:rPr>
                        <a:t>X</a:t>
                      </a:r>
                    </a:p>
                  </a:txBody>
                  <a:tcPr anchor="ctr"/>
                </a:tc>
                <a:tc>
                  <a:txBody>
                    <a:bodyPr/>
                    <a:lstStyle/>
                    <a:p>
                      <a:pPr algn="ctr"/>
                      <a:r>
                        <a:rPr lang="en-US" dirty="0" smtClean="0">
                          <a:latin typeface="Rockwell"/>
                          <a:cs typeface="Rockwell"/>
                        </a:rPr>
                        <a:t>a</a:t>
                      </a:r>
                      <a:endParaRPr lang="en-US" dirty="0">
                        <a:latin typeface="Rockwell"/>
                        <a:cs typeface="Rockwell"/>
                      </a:endParaRPr>
                    </a:p>
                  </a:txBody>
                  <a:tcPr>
                    <a:lnR w="12700" cap="flat" cmpd="sng" algn="ctr">
                      <a:solidFill>
                        <a:scrgbClr r="0" g="0" b="0"/>
                      </a:solidFill>
                      <a:prstDash val="solid"/>
                      <a:round/>
                      <a:headEnd type="none" w="med" len="med"/>
                      <a:tailEnd type="none" w="med" len="med"/>
                    </a:lnR>
                  </a:tcPr>
                </a:tc>
                <a:tc>
                  <a:txBody>
                    <a:bodyPr/>
                    <a:lstStyle/>
                    <a:p>
                      <a:pPr algn="ctr"/>
                      <a:r>
                        <a:rPr lang="en-US" dirty="0" smtClean="0"/>
                        <a:t>12</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295147">
                <a:tc vMerge="1">
                  <a:txBody>
                    <a:bodyPr/>
                    <a:lstStyle/>
                    <a:p>
                      <a:endParaRPr lang="en-US" dirty="0"/>
                    </a:p>
                  </a:txBody>
                  <a:tcPr/>
                </a:tc>
                <a:tc>
                  <a:txBody>
                    <a:bodyPr/>
                    <a:lstStyle/>
                    <a:p>
                      <a:pPr algn="ctr"/>
                      <a:r>
                        <a:rPr lang="en-US" dirty="0" smtClean="0">
                          <a:latin typeface="Rockwell"/>
                          <a:cs typeface="Rockwell"/>
                        </a:rPr>
                        <a:t>b</a:t>
                      </a:r>
                      <a:endParaRPr lang="en-US" dirty="0">
                        <a:latin typeface="Rockwell"/>
                        <a:cs typeface="Rockwell"/>
                      </a:endParaRPr>
                    </a:p>
                  </a:txBody>
                  <a:tcPr>
                    <a:lnR w="12700" cap="flat" cmpd="sng" algn="ctr">
                      <a:solidFill>
                        <a:scrgbClr r="0" g="0" b="0"/>
                      </a:solidFill>
                      <a:prstDash val="solid"/>
                      <a:round/>
                      <a:headEnd type="none" w="med" len="med"/>
                      <a:tailEnd type="none" w="med" len="med"/>
                    </a:lnR>
                  </a:tcPr>
                </a:tc>
                <a:tc>
                  <a:txBody>
                    <a:bodyPr/>
                    <a:lstStyle/>
                    <a:p>
                      <a:pPr algn="ctr"/>
                      <a:r>
                        <a:rPr lang="en-US" dirty="0" smtClean="0"/>
                        <a:t>30</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bl>
          </a:graphicData>
        </a:graphic>
      </p:graphicFrame>
      <p:graphicFrame>
        <p:nvGraphicFramePr>
          <p:cNvPr id="33" name="Table 32"/>
          <p:cNvGraphicFramePr>
            <a:graphicFrameLocks noGrp="1"/>
          </p:cNvGraphicFramePr>
          <p:nvPr>
            <p:extLst>
              <p:ext uri="{D42A27DB-BD31-4B8C-83A1-F6EECF244321}">
                <p14:modId xmlns:p14="http://schemas.microsoft.com/office/powerpoint/2010/main" val="162591403"/>
              </p:ext>
            </p:extLst>
          </p:nvPr>
        </p:nvGraphicFramePr>
        <p:xfrm>
          <a:off x="6887989" y="4742303"/>
          <a:ext cx="1382106" cy="1097280"/>
        </p:xfrm>
        <a:graphic>
          <a:graphicData uri="http://schemas.openxmlformats.org/drawingml/2006/table">
            <a:tbl>
              <a:tblPr firstRow="1" bandRow="1">
                <a:tableStyleId>{2D5ABB26-0587-4C30-8999-92F81FD0307C}</a:tableStyleId>
              </a:tblPr>
              <a:tblGrid>
                <a:gridCol w="691053"/>
                <a:gridCol w="691053"/>
              </a:tblGrid>
              <a:tr h="156133">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i="1" dirty="0" smtClean="0">
                          <a:latin typeface="Times New Roman"/>
                          <a:cs typeface="Times New Roman"/>
                        </a:rPr>
                        <a:t>X</a:t>
                      </a: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dirty="0" smtClean="0"/>
                        <a:t>value</a:t>
                      </a:r>
                      <a:endParaRPr lang="en-US"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156133">
                <a:tc>
                  <a:txBody>
                    <a:bodyPr/>
                    <a:lstStyle/>
                    <a:p>
                      <a:pPr algn="ctr"/>
                      <a:r>
                        <a:rPr lang="en-US" dirty="0" smtClean="0">
                          <a:latin typeface="Rockwell"/>
                          <a:cs typeface="Rockwell"/>
                        </a:rPr>
                        <a:t>a</a:t>
                      </a:r>
                      <a:endParaRPr lang="en-US" dirty="0">
                        <a:latin typeface="Rockwell"/>
                        <a:cs typeface="Rockwell"/>
                      </a:endParaRP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tcPr>
                </a:tc>
                <a:tc>
                  <a:txBody>
                    <a:bodyPr/>
                    <a:lstStyle/>
                    <a:p>
                      <a:pPr algn="ctr"/>
                      <a:r>
                        <a:rPr lang="en-US" dirty="0" smtClean="0"/>
                        <a:t>12</a:t>
                      </a:r>
                      <a:endParaRPr lang="en-US"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tcPr>
                </a:tc>
              </a:tr>
              <a:tr h="156133">
                <a:tc>
                  <a:txBody>
                    <a:bodyPr/>
                    <a:lstStyle/>
                    <a:p>
                      <a:pPr algn="ctr"/>
                      <a:r>
                        <a:rPr lang="en-US" dirty="0" smtClean="0">
                          <a:latin typeface="Rockwell"/>
                          <a:cs typeface="Rockwell"/>
                        </a:rPr>
                        <a:t>b</a:t>
                      </a:r>
                      <a:endParaRPr lang="en-US" dirty="0">
                        <a:latin typeface="Rockwell"/>
                        <a:cs typeface="Rockwell"/>
                      </a:endParaRPr>
                    </a:p>
                  </a:txBody>
                  <a:tcPr>
                    <a:lnL w="12700" cap="flat" cmpd="sng" algn="ctr">
                      <a:solidFill>
                        <a:scrgbClr r="0" g="0" b="0"/>
                      </a:solidFill>
                      <a:prstDash val="solid"/>
                      <a:round/>
                      <a:headEnd type="none" w="med" len="med"/>
                      <a:tailEnd type="none" w="med" len="med"/>
                    </a:lnL>
                    <a:lnB w="12700" cap="flat" cmpd="sng" algn="ctr">
                      <a:solidFill>
                        <a:scrgbClr r="0" g="0" b="0"/>
                      </a:solidFill>
                      <a:prstDash val="solid"/>
                      <a:round/>
                      <a:headEnd type="none" w="med" len="med"/>
                      <a:tailEnd type="none" w="med" len="med"/>
                    </a:lnB>
                  </a:tcPr>
                </a:tc>
                <a:tc>
                  <a:txBody>
                    <a:bodyPr/>
                    <a:lstStyle/>
                    <a:p>
                      <a:pPr algn="ctr"/>
                      <a:r>
                        <a:rPr lang="en-US" dirty="0" smtClean="0"/>
                        <a:t>30</a:t>
                      </a:r>
                      <a:endParaRPr lang="en-US" dirty="0"/>
                    </a:p>
                  </a:txBody>
                  <a:tcPr>
                    <a:lnR w="12700" cap="flat" cmpd="sng" algn="ctr">
                      <a:solidFill>
                        <a:scrgbClr r="0" g="0" b="0"/>
                      </a:solidFill>
                      <a:prstDash val="solid"/>
                      <a:round/>
                      <a:headEnd type="none" w="med" len="med"/>
                      <a:tailEnd type="none" w="med" len="med"/>
                    </a:lnR>
                    <a:lnB w="12700" cap="flat" cmpd="sng" algn="ctr">
                      <a:solidFill>
                        <a:scrgbClr r="0" g="0" b="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1484990205"/>
      </p:ext>
    </p:extLst>
  </p:cSld>
  <p:clrMapOvr>
    <a:masterClrMapping/>
  </p:clrMapOvr>
  <p:timing>
    <p:tnLst>
      <p:par>
        <p:cTn xmlns:p14="http://schemas.microsoft.com/office/powerpoint/2010/main" id="1" dur="indefinite" restart="never" nodeType="tmRoot"/>
      </p:par>
    </p:tn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Title 1"/>
          <p:cNvSpPr>
            <a:spLocks noGrp="1"/>
          </p:cNvSpPr>
          <p:nvPr>
            <p:ph type="title"/>
          </p:nvPr>
        </p:nvSpPr>
        <p:spPr/>
        <p:txBody>
          <a:bodyPr/>
          <a:lstStyle/>
          <a:p>
            <a:pPr eaLnBrk="1" hangingPunct="1"/>
            <a:r>
              <a:rPr lang="en-US" sz="3600" smtClean="0"/>
              <a:t>Sampling from a Joint Distribution</a:t>
            </a:r>
          </a:p>
        </p:txBody>
      </p:sp>
      <p:sp>
        <p:nvSpPr>
          <p:cNvPr id="4" name="Slide Number Placeholder 3"/>
          <p:cNvSpPr>
            <a:spLocks noGrp="1"/>
          </p:cNvSpPr>
          <p:nvPr>
            <p:ph type="sldNum" sz="quarter" idx="12"/>
          </p:nvPr>
        </p:nvSpPr>
        <p:spPr/>
        <p:txBody>
          <a:bodyPr/>
          <a:lstStyle/>
          <a:p>
            <a:pPr>
              <a:defRPr/>
            </a:pPr>
            <a:fld id="{7185D936-24E9-4E29-85F7-FE8D155779A2}" type="slidenum">
              <a:rPr lang="en-US"/>
              <a:pPr>
                <a:defRPr/>
              </a:pPr>
              <a:t>12</a:t>
            </a:fld>
            <a:endParaRPr lang="en-US"/>
          </a:p>
        </p:txBody>
      </p:sp>
      <p:grpSp>
        <p:nvGrpSpPr>
          <p:cNvPr id="36867" name="Group 4"/>
          <p:cNvGrpSpPr>
            <a:grpSpLocks/>
          </p:cNvGrpSpPr>
          <p:nvPr/>
        </p:nvGrpSpPr>
        <p:grpSpPr bwMode="auto">
          <a:xfrm>
            <a:off x="-34925" y="5526088"/>
            <a:ext cx="8697913" cy="1208087"/>
            <a:chOff x="-46350" y="2349603"/>
            <a:chExt cx="8698419" cy="1208034"/>
          </a:xfrm>
        </p:grpSpPr>
        <p:grpSp>
          <p:nvGrpSpPr>
            <p:cNvPr id="36905" name="Group 67"/>
            <p:cNvGrpSpPr>
              <a:grpSpLocks/>
            </p:cNvGrpSpPr>
            <p:nvPr/>
          </p:nvGrpSpPr>
          <p:grpSpPr bwMode="auto">
            <a:xfrm>
              <a:off x="1391508" y="3223775"/>
              <a:ext cx="7260561" cy="333862"/>
              <a:chOff x="492120" y="3950977"/>
              <a:chExt cx="8067290" cy="370958"/>
            </a:xfrm>
          </p:grpSpPr>
          <p:sp>
            <p:nvSpPr>
              <p:cNvPr id="36933" name="TextBox 9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600">
                    <a:latin typeface="Rockwell"/>
                    <a:ea typeface="Rockwell"/>
                    <a:cs typeface="Rockwell"/>
                  </a:rPr>
                  <a:t>time</a:t>
                </a:r>
              </a:p>
            </p:txBody>
          </p:sp>
          <p:sp>
            <p:nvSpPr>
              <p:cNvPr id="36934" name="TextBox 9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like</a:t>
                </a:r>
              </a:p>
            </p:txBody>
          </p:sp>
          <p:sp>
            <p:nvSpPr>
              <p:cNvPr id="36935" name="TextBox 9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flies</a:t>
                </a:r>
              </a:p>
            </p:txBody>
          </p:sp>
          <p:sp>
            <p:nvSpPr>
              <p:cNvPr id="36936" name="TextBox 9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an</a:t>
                </a:r>
              </a:p>
            </p:txBody>
          </p:sp>
          <p:sp>
            <p:nvSpPr>
              <p:cNvPr id="36937" name="TextBox 9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arrow</a:t>
                </a:r>
              </a:p>
            </p:txBody>
          </p:sp>
        </p:grpSp>
        <p:sp>
          <p:nvSpPr>
            <p:cNvPr id="71" name="Oval 70"/>
            <p:cNvSpPr/>
            <p:nvPr/>
          </p:nvSpPr>
          <p:spPr>
            <a:xfrm>
              <a:off x="1731753" y="2351190"/>
              <a:ext cx="487391" cy="49369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72" name="Straight Connector 71"/>
            <p:cNvCxnSpPr>
              <a:stCxn id="71" idx="4"/>
              <a:endCxn id="89" idx="0"/>
            </p:cNvCxnSpPr>
            <p:nvPr/>
          </p:nvCxnSpPr>
          <p:spPr>
            <a:xfrm>
              <a:off x="1974656" y="2844881"/>
              <a:ext cx="1587" cy="13334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p:cNvCxnSpPr>
              <a:stCxn id="71" idx="6"/>
              <a:endCxn id="75" idx="2"/>
            </p:cNvCxnSpPr>
            <p:nvPr/>
          </p:nvCxnSpPr>
          <p:spPr>
            <a:xfrm>
              <a:off x="2219145" y="2598829"/>
              <a:ext cx="1000183"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4" name="Rectangle 73"/>
            <p:cNvSpPr/>
            <p:nvPr/>
          </p:nvSpPr>
          <p:spPr>
            <a:xfrm>
              <a:off x="2598579" y="2467073"/>
              <a:ext cx="239727"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75" name="Oval 74"/>
            <p:cNvSpPr/>
            <p:nvPr/>
          </p:nvSpPr>
          <p:spPr>
            <a:xfrm>
              <a:off x="3219328" y="2351190"/>
              <a:ext cx="487390" cy="49369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cxnSp>
          <p:nvCxnSpPr>
            <p:cNvPr id="76" name="Straight Connector 75"/>
            <p:cNvCxnSpPr>
              <a:stCxn id="75" idx="4"/>
              <a:endCxn id="90" idx="0"/>
            </p:cNvCxnSpPr>
            <p:nvPr/>
          </p:nvCxnSpPr>
          <p:spPr>
            <a:xfrm>
              <a:off x="3463817" y="2844881"/>
              <a:ext cx="1587" cy="13334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a:stCxn id="75" idx="6"/>
              <a:endCxn id="79" idx="2"/>
            </p:cNvCxnSpPr>
            <p:nvPr/>
          </p:nvCxnSpPr>
          <p:spPr>
            <a:xfrm flipV="1">
              <a:off x="3706718" y="2595654"/>
              <a:ext cx="1023998"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8" name="Rectangle 77"/>
            <p:cNvSpPr/>
            <p:nvPr/>
          </p:nvSpPr>
          <p:spPr>
            <a:xfrm>
              <a:off x="4087740" y="2467073"/>
              <a:ext cx="238139"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4</a:t>
              </a:r>
              <a:endParaRPr lang="en-US" sz="1400" i="1" dirty="0">
                <a:solidFill>
                  <a:schemeClr val="bg1"/>
                </a:solidFill>
                <a:latin typeface="Times New Roman"/>
                <a:cs typeface="Times New Roman"/>
              </a:endParaRPr>
            </a:p>
          </p:txBody>
        </p:sp>
        <p:sp>
          <p:nvSpPr>
            <p:cNvPr id="79" name="Oval 78"/>
            <p:cNvSpPr/>
            <p:nvPr/>
          </p:nvSpPr>
          <p:spPr>
            <a:xfrm>
              <a:off x="4730716" y="2349603"/>
              <a:ext cx="485803" cy="49369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80" name="Straight Connector 79"/>
            <p:cNvCxnSpPr>
              <a:stCxn id="79" idx="4"/>
              <a:endCxn id="91" idx="0"/>
            </p:cNvCxnSpPr>
            <p:nvPr/>
          </p:nvCxnSpPr>
          <p:spPr>
            <a:xfrm>
              <a:off x="4973617" y="2843293"/>
              <a:ext cx="0" cy="1349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p:cNvCxnSpPr>
              <a:stCxn id="79" idx="6"/>
              <a:endCxn id="83" idx="2"/>
            </p:cNvCxnSpPr>
            <p:nvPr/>
          </p:nvCxnSpPr>
          <p:spPr>
            <a:xfrm>
              <a:off x="5216519" y="2595654"/>
              <a:ext cx="1008121"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2" name="Rectangle 81"/>
            <p:cNvSpPr/>
            <p:nvPr/>
          </p:nvSpPr>
          <p:spPr>
            <a:xfrm>
              <a:off x="5597541" y="2465485"/>
              <a:ext cx="238139"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6</a:t>
              </a:r>
              <a:endParaRPr lang="en-US" sz="1400" i="1" dirty="0">
                <a:solidFill>
                  <a:schemeClr val="bg1"/>
                </a:solidFill>
                <a:latin typeface="Times New Roman"/>
                <a:cs typeface="Times New Roman"/>
              </a:endParaRPr>
            </a:p>
          </p:txBody>
        </p:sp>
        <p:sp>
          <p:nvSpPr>
            <p:cNvPr id="83" name="Oval 82"/>
            <p:cNvSpPr/>
            <p:nvPr/>
          </p:nvSpPr>
          <p:spPr>
            <a:xfrm>
              <a:off x="6224640" y="2351190"/>
              <a:ext cx="487391" cy="49369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cxnSp>
          <p:nvCxnSpPr>
            <p:cNvPr id="84" name="Straight Connector 83"/>
            <p:cNvCxnSpPr>
              <a:stCxn id="83" idx="4"/>
              <a:endCxn id="92" idx="0"/>
            </p:cNvCxnSpPr>
            <p:nvPr/>
          </p:nvCxnSpPr>
          <p:spPr>
            <a:xfrm>
              <a:off x="6469129" y="2844881"/>
              <a:ext cx="1588" cy="13334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p:cNvCxnSpPr>
              <a:stCxn id="83" idx="6"/>
              <a:endCxn id="87" idx="2"/>
            </p:cNvCxnSpPr>
            <p:nvPr/>
          </p:nvCxnSpPr>
          <p:spPr>
            <a:xfrm flipV="1">
              <a:off x="6712031" y="2595654"/>
              <a:ext cx="1000183"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6" name="Rectangle 85"/>
            <p:cNvSpPr/>
            <p:nvPr/>
          </p:nvSpPr>
          <p:spPr>
            <a:xfrm>
              <a:off x="7093053" y="2467073"/>
              <a:ext cx="238139"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8</a:t>
              </a:r>
              <a:endParaRPr lang="en-US" sz="1400" i="1" dirty="0">
                <a:solidFill>
                  <a:schemeClr val="bg1"/>
                </a:solidFill>
                <a:latin typeface="Times New Roman"/>
                <a:cs typeface="Times New Roman"/>
              </a:endParaRPr>
            </a:p>
          </p:txBody>
        </p:sp>
        <p:sp>
          <p:nvSpPr>
            <p:cNvPr id="87" name="Oval 86"/>
            <p:cNvSpPr/>
            <p:nvPr/>
          </p:nvSpPr>
          <p:spPr>
            <a:xfrm>
              <a:off x="7712214" y="2349603"/>
              <a:ext cx="487390" cy="49369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5</a:t>
              </a:r>
              <a:endParaRPr lang="en-US" sz="1600" i="1" dirty="0">
                <a:solidFill>
                  <a:schemeClr val="tx1"/>
                </a:solidFill>
                <a:latin typeface="Times New Roman"/>
                <a:cs typeface="Times New Roman"/>
              </a:endParaRPr>
            </a:p>
          </p:txBody>
        </p:sp>
        <p:cxnSp>
          <p:nvCxnSpPr>
            <p:cNvPr id="88" name="Straight Connector 87"/>
            <p:cNvCxnSpPr>
              <a:stCxn id="87" idx="4"/>
              <a:endCxn id="93" idx="0"/>
            </p:cNvCxnSpPr>
            <p:nvPr/>
          </p:nvCxnSpPr>
          <p:spPr>
            <a:xfrm>
              <a:off x="7956704" y="2843293"/>
              <a:ext cx="1587" cy="1349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9" name="Rectangle 88"/>
            <p:cNvSpPr/>
            <p:nvPr/>
          </p:nvSpPr>
          <p:spPr>
            <a:xfrm>
              <a:off x="1857174" y="2978225"/>
              <a:ext cx="239726"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90" name="Rectangle 89"/>
            <p:cNvSpPr/>
            <p:nvPr/>
          </p:nvSpPr>
          <p:spPr>
            <a:xfrm>
              <a:off x="3344747" y="2978225"/>
              <a:ext cx="239727"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91" name="Rectangle 90"/>
            <p:cNvSpPr/>
            <p:nvPr/>
          </p:nvSpPr>
          <p:spPr>
            <a:xfrm>
              <a:off x="4854548" y="2978225"/>
              <a:ext cx="238139"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5</a:t>
              </a:r>
              <a:endParaRPr lang="en-US" sz="1400" i="1" dirty="0">
                <a:solidFill>
                  <a:schemeClr val="bg1"/>
                </a:solidFill>
                <a:latin typeface="Times New Roman"/>
                <a:cs typeface="Times New Roman"/>
              </a:endParaRPr>
            </a:p>
          </p:txBody>
        </p:sp>
        <p:sp>
          <p:nvSpPr>
            <p:cNvPr id="92" name="Rectangle 91"/>
            <p:cNvSpPr/>
            <p:nvPr/>
          </p:nvSpPr>
          <p:spPr>
            <a:xfrm>
              <a:off x="6350060" y="2978225"/>
              <a:ext cx="239726"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7</a:t>
              </a:r>
              <a:endParaRPr lang="en-US" sz="1400" i="1" dirty="0">
                <a:solidFill>
                  <a:schemeClr val="bg1"/>
                </a:solidFill>
                <a:latin typeface="Times New Roman"/>
                <a:cs typeface="Times New Roman"/>
              </a:endParaRPr>
            </a:p>
          </p:txBody>
        </p:sp>
        <p:sp>
          <p:nvSpPr>
            <p:cNvPr id="93" name="Rectangle 92"/>
            <p:cNvSpPr/>
            <p:nvPr/>
          </p:nvSpPr>
          <p:spPr>
            <a:xfrm>
              <a:off x="7839222" y="2978225"/>
              <a:ext cx="238139"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9</a:t>
              </a:r>
              <a:endParaRPr lang="en-US" sz="1400" i="1" dirty="0">
                <a:solidFill>
                  <a:schemeClr val="bg1"/>
                </a:solidFill>
                <a:latin typeface="Times New Roman"/>
                <a:cs typeface="Times New Roman"/>
              </a:endParaRPr>
            </a:p>
          </p:txBody>
        </p:sp>
        <p:cxnSp>
          <p:nvCxnSpPr>
            <p:cNvPr id="102" name="Straight Connector 101"/>
            <p:cNvCxnSpPr/>
            <p:nvPr/>
          </p:nvCxnSpPr>
          <p:spPr>
            <a:xfrm>
              <a:off x="809363" y="2597242"/>
              <a:ext cx="919215"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3" name="Rectangle 102"/>
            <p:cNvSpPr/>
            <p:nvPr/>
          </p:nvSpPr>
          <p:spPr>
            <a:xfrm>
              <a:off x="1149108" y="2481359"/>
              <a:ext cx="239726"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0</a:t>
              </a:r>
              <a:endParaRPr lang="en-US" sz="1400" i="1" dirty="0">
                <a:solidFill>
                  <a:schemeClr val="bg1"/>
                </a:solidFill>
                <a:latin typeface="Times New Roman"/>
                <a:cs typeface="Times New Roman"/>
              </a:endParaRPr>
            </a:p>
          </p:txBody>
        </p:sp>
        <p:sp>
          <p:nvSpPr>
            <p:cNvPr id="104" name="Oval 103"/>
            <p:cNvSpPr/>
            <p:nvPr/>
          </p:nvSpPr>
          <p:spPr>
            <a:xfrm>
              <a:off x="321971" y="2351190"/>
              <a:ext cx="487391" cy="493691"/>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bg1"/>
                  </a:solidFill>
                  <a:latin typeface="Times New Roman"/>
                  <a:cs typeface="Times New Roman"/>
                </a:rPr>
                <a:t>X</a:t>
              </a:r>
              <a:r>
                <a:rPr lang="en-US" sz="1600" i="1" baseline="-25000" dirty="0">
                  <a:solidFill>
                    <a:schemeClr val="bg1"/>
                  </a:solidFill>
                  <a:latin typeface="Times New Roman"/>
                  <a:cs typeface="Times New Roman"/>
                </a:rPr>
                <a:t>0</a:t>
              </a:r>
              <a:endParaRPr lang="en-US" sz="1600" i="1" dirty="0">
                <a:solidFill>
                  <a:schemeClr val="bg1"/>
                </a:solidFill>
                <a:latin typeface="Times New Roman"/>
                <a:cs typeface="Times New Roman"/>
              </a:endParaRPr>
            </a:p>
          </p:txBody>
        </p:sp>
        <p:sp>
          <p:nvSpPr>
            <p:cNvPr id="36932" name="TextBox 104"/>
            <p:cNvSpPr txBox="1">
              <a:spLocks noChangeArrowheads="1"/>
            </p:cNvSpPr>
            <p:nvPr/>
          </p:nvSpPr>
          <p:spPr bwMode="auto">
            <a:xfrm>
              <a:off x="-46350" y="2924169"/>
              <a:ext cx="1316384" cy="323368"/>
            </a:xfrm>
            <a:prstGeom prst="rect">
              <a:avLst/>
            </a:prstGeom>
            <a:noFill/>
            <a:ln w="9525">
              <a:noFill/>
              <a:miter lim="800000"/>
              <a:headEnd/>
              <a:tailEnd/>
            </a:ln>
          </p:spPr>
          <p:txBody>
            <a:bodyPr anchor="ctr"/>
            <a:lstStyle/>
            <a:p>
              <a:pPr algn="ctr"/>
              <a:r>
                <a:rPr lang="en-US" sz="1600">
                  <a:latin typeface="Rockwell"/>
                  <a:ea typeface="Rockwell"/>
                  <a:cs typeface="Rockwell"/>
                </a:rPr>
                <a:t>&lt;START&gt;</a:t>
              </a:r>
            </a:p>
          </p:txBody>
        </p:sp>
      </p:grpSp>
      <p:sp>
        <p:nvSpPr>
          <p:cNvPr id="44" name="Oval 43"/>
          <p:cNvSpPr/>
          <p:nvPr/>
        </p:nvSpPr>
        <p:spPr>
          <a:xfrm>
            <a:off x="1743075" y="4959350"/>
            <a:ext cx="487363" cy="493713"/>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45" name="Oval 44"/>
          <p:cNvSpPr/>
          <p:nvPr/>
        </p:nvSpPr>
        <p:spPr>
          <a:xfrm>
            <a:off x="3230563" y="4959350"/>
            <a:ext cx="487362" cy="493713"/>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v</a:t>
            </a:r>
          </a:p>
        </p:txBody>
      </p:sp>
      <p:sp>
        <p:nvSpPr>
          <p:cNvPr id="46" name="Oval 45"/>
          <p:cNvSpPr/>
          <p:nvPr/>
        </p:nvSpPr>
        <p:spPr>
          <a:xfrm>
            <a:off x="4741863" y="4957763"/>
            <a:ext cx="485775" cy="49371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p</a:t>
            </a:r>
          </a:p>
        </p:txBody>
      </p:sp>
      <p:sp>
        <p:nvSpPr>
          <p:cNvPr id="47" name="Oval 46"/>
          <p:cNvSpPr/>
          <p:nvPr/>
        </p:nvSpPr>
        <p:spPr>
          <a:xfrm>
            <a:off x="6237288" y="4959350"/>
            <a:ext cx="485775" cy="493713"/>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d</a:t>
            </a:r>
          </a:p>
        </p:txBody>
      </p:sp>
      <p:sp>
        <p:nvSpPr>
          <p:cNvPr id="48" name="Oval 47"/>
          <p:cNvSpPr/>
          <p:nvPr/>
        </p:nvSpPr>
        <p:spPr>
          <a:xfrm>
            <a:off x="7724775" y="4957763"/>
            <a:ext cx="485775" cy="493712"/>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7" name="TextBox 6"/>
          <p:cNvSpPr txBox="1"/>
          <p:nvPr/>
        </p:nvSpPr>
        <p:spPr>
          <a:xfrm>
            <a:off x="169863" y="4957763"/>
            <a:ext cx="1301750" cy="490537"/>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6:</a:t>
            </a:r>
          </a:p>
        </p:txBody>
      </p:sp>
      <p:sp>
        <p:nvSpPr>
          <p:cNvPr id="52" name="Oval 51"/>
          <p:cNvSpPr/>
          <p:nvPr/>
        </p:nvSpPr>
        <p:spPr>
          <a:xfrm>
            <a:off x="1751013" y="4368800"/>
            <a:ext cx="487362" cy="492125"/>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v</a:t>
            </a:r>
          </a:p>
        </p:txBody>
      </p:sp>
      <p:sp>
        <p:nvSpPr>
          <p:cNvPr id="53" name="Oval 52"/>
          <p:cNvSpPr/>
          <p:nvPr/>
        </p:nvSpPr>
        <p:spPr>
          <a:xfrm>
            <a:off x="3238500" y="4368800"/>
            <a:ext cx="487363" cy="492125"/>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54" name="Oval 53"/>
          <p:cNvSpPr/>
          <p:nvPr/>
        </p:nvSpPr>
        <p:spPr>
          <a:xfrm>
            <a:off x="4748213" y="4365625"/>
            <a:ext cx="487362" cy="493713"/>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v</a:t>
            </a:r>
          </a:p>
        </p:txBody>
      </p:sp>
      <p:sp>
        <p:nvSpPr>
          <p:cNvPr id="55" name="Oval 54"/>
          <p:cNvSpPr/>
          <p:nvPr/>
        </p:nvSpPr>
        <p:spPr>
          <a:xfrm>
            <a:off x="6243638" y="4368800"/>
            <a:ext cx="487362" cy="492125"/>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d</a:t>
            </a:r>
          </a:p>
        </p:txBody>
      </p:sp>
      <p:sp>
        <p:nvSpPr>
          <p:cNvPr id="56" name="Oval 55"/>
          <p:cNvSpPr/>
          <p:nvPr/>
        </p:nvSpPr>
        <p:spPr>
          <a:xfrm>
            <a:off x="7731125" y="4365625"/>
            <a:ext cx="487363" cy="493713"/>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57" name="TextBox 56"/>
          <p:cNvSpPr txBox="1"/>
          <p:nvPr/>
        </p:nvSpPr>
        <p:spPr>
          <a:xfrm>
            <a:off x="177800" y="4365625"/>
            <a:ext cx="1301750" cy="492125"/>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5:</a:t>
            </a:r>
          </a:p>
        </p:txBody>
      </p:sp>
      <p:sp>
        <p:nvSpPr>
          <p:cNvPr id="59" name="Oval 58"/>
          <p:cNvSpPr/>
          <p:nvPr/>
        </p:nvSpPr>
        <p:spPr>
          <a:xfrm>
            <a:off x="1739900" y="3787775"/>
            <a:ext cx="487363" cy="493713"/>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v</a:t>
            </a:r>
          </a:p>
        </p:txBody>
      </p:sp>
      <p:sp>
        <p:nvSpPr>
          <p:cNvPr id="60" name="Oval 59"/>
          <p:cNvSpPr/>
          <p:nvPr/>
        </p:nvSpPr>
        <p:spPr>
          <a:xfrm>
            <a:off x="3227388" y="3787775"/>
            <a:ext cx="487362" cy="493713"/>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61" name="Oval 60"/>
          <p:cNvSpPr/>
          <p:nvPr/>
        </p:nvSpPr>
        <p:spPr>
          <a:xfrm>
            <a:off x="4738688" y="3786188"/>
            <a:ext cx="485775" cy="49371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p</a:t>
            </a:r>
          </a:p>
        </p:txBody>
      </p:sp>
      <p:sp>
        <p:nvSpPr>
          <p:cNvPr id="62" name="Oval 61"/>
          <p:cNvSpPr/>
          <p:nvPr/>
        </p:nvSpPr>
        <p:spPr>
          <a:xfrm>
            <a:off x="6234113" y="3787775"/>
            <a:ext cx="485775" cy="493713"/>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d</a:t>
            </a:r>
          </a:p>
        </p:txBody>
      </p:sp>
      <p:sp>
        <p:nvSpPr>
          <p:cNvPr id="63" name="Oval 62"/>
          <p:cNvSpPr/>
          <p:nvPr/>
        </p:nvSpPr>
        <p:spPr>
          <a:xfrm>
            <a:off x="7721600" y="3786188"/>
            <a:ext cx="485775" cy="493712"/>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65" name="TextBox 64"/>
          <p:cNvSpPr txBox="1"/>
          <p:nvPr/>
        </p:nvSpPr>
        <p:spPr>
          <a:xfrm>
            <a:off x="166688" y="3786188"/>
            <a:ext cx="1301750" cy="490537"/>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4:</a:t>
            </a:r>
          </a:p>
        </p:txBody>
      </p:sp>
      <p:sp>
        <p:nvSpPr>
          <p:cNvPr id="69" name="Oval 68"/>
          <p:cNvSpPr/>
          <p:nvPr/>
        </p:nvSpPr>
        <p:spPr>
          <a:xfrm>
            <a:off x="1739900" y="3208338"/>
            <a:ext cx="487363" cy="493712"/>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70" name="Oval 69"/>
          <p:cNvSpPr/>
          <p:nvPr/>
        </p:nvSpPr>
        <p:spPr>
          <a:xfrm>
            <a:off x="3227388" y="3208338"/>
            <a:ext cx="487362" cy="49371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v</a:t>
            </a:r>
          </a:p>
        </p:txBody>
      </p:sp>
      <p:sp>
        <p:nvSpPr>
          <p:cNvPr id="94" name="Oval 93"/>
          <p:cNvSpPr/>
          <p:nvPr/>
        </p:nvSpPr>
        <p:spPr>
          <a:xfrm>
            <a:off x="4738688" y="3206750"/>
            <a:ext cx="485775" cy="493713"/>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p</a:t>
            </a:r>
          </a:p>
        </p:txBody>
      </p:sp>
      <p:sp>
        <p:nvSpPr>
          <p:cNvPr id="95" name="Oval 94"/>
          <p:cNvSpPr/>
          <p:nvPr/>
        </p:nvSpPr>
        <p:spPr>
          <a:xfrm>
            <a:off x="6234113" y="3208338"/>
            <a:ext cx="485775" cy="49371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d</a:t>
            </a:r>
          </a:p>
        </p:txBody>
      </p:sp>
      <p:sp>
        <p:nvSpPr>
          <p:cNvPr id="101" name="Oval 100"/>
          <p:cNvSpPr/>
          <p:nvPr/>
        </p:nvSpPr>
        <p:spPr>
          <a:xfrm>
            <a:off x="7721600" y="3206750"/>
            <a:ext cx="485775" cy="493713"/>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106" name="TextBox 105"/>
          <p:cNvSpPr txBox="1"/>
          <p:nvPr/>
        </p:nvSpPr>
        <p:spPr>
          <a:xfrm>
            <a:off x="166688" y="3206750"/>
            <a:ext cx="1301750" cy="490538"/>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3:</a:t>
            </a:r>
          </a:p>
        </p:txBody>
      </p:sp>
      <p:sp>
        <p:nvSpPr>
          <p:cNvPr id="108" name="Oval 107"/>
          <p:cNvSpPr/>
          <p:nvPr/>
        </p:nvSpPr>
        <p:spPr>
          <a:xfrm>
            <a:off x="1739900" y="2638425"/>
            <a:ext cx="487363" cy="492125"/>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109" name="Oval 108"/>
          <p:cNvSpPr/>
          <p:nvPr/>
        </p:nvSpPr>
        <p:spPr>
          <a:xfrm>
            <a:off x="3227388" y="2638425"/>
            <a:ext cx="487362" cy="492125"/>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110" name="Oval 109"/>
          <p:cNvSpPr/>
          <p:nvPr/>
        </p:nvSpPr>
        <p:spPr>
          <a:xfrm>
            <a:off x="4738688" y="2635250"/>
            <a:ext cx="485775" cy="493713"/>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v</a:t>
            </a:r>
          </a:p>
        </p:txBody>
      </p:sp>
      <p:sp>
        <p:nvSpPr>
          <p:cNvPr id="111" name="Oval 110"/>
          <p:cNvSpPr/>
          <p:nvPr/>
        </p:nvSpPr>
        <p:spPr>
          <a:xfrm>
            <a:off x="6234113" y="2638425"/>
            <a:ext cx="485775" cy="492125"/>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d</a:t>
            </a:r>
          </a:p>
        </p:txBody>
      </p:sp>
      <p:sp>
        <p:nvSpPr>
          <p:cNvPr id="112" name="Oval 111"/>
          <p:cNvSpPr/>
          <p:nvPr/>
        </p:nvSpPr>
        <p:spPr>
          <a:xfrm>
            <a:off x="7721600" y="2635250"/>
            <a:ext cx="485775" cy="493713"/>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113" name="TextBox 112"/>
          <p:cNvSpPr txBox="1"/>
          <p:nvPr/>
        </p:nvSpPr>
        <p:spPr>
          <a:xfrm>
            <a:off x="166688" y="2635250"/>
            <a:ext cx="1301750" cy="492125"/>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2:</a:t>
            </a:r>
          </a:p>
        </p:txBody>
      </p:sp>
      <p:sp>
        <p:nvSpPr>
          <p:cNvPr id="115" name="Oval 114"/>
          <p:cNvSpPr/>
          <p:nvPr/>
        </p:nvSpPr>
        <p:spPr>
          <a:xfrm>
            <a:off x="1739900" y="2046288"/>
            <a:ext cx="485775" cy="493712"/>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116" name="Oval 115"/>
          <p:cNvSpPr/>
          <p:nvPr/>
        </p:nvSpPr>
        <p:spPr>
          <a:xfrm>
            <a:off x="3227388" y="2046288"/>
            <a:ext cx="485775" cy="49371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v</a:t>
            </a:r>
          </a:p>
        </p:txBody>
      </p:sp>
      <p:sp>
        <p:nvSpPr>
          <p:cNvPr id="117" name="Oval 116"/>
          <p:cNvSpPr/>
          <p:nvPr/>
        </p:nvSpPr>
        <p:spPr>
          <a:xfrm>
            <a:off x="4737100" y="2044700"/>
            <a:ext cx="487363" cy="492125"/>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p</a:t>
            </a:r>
          </a:p>
        </p:txBody>
      </p:sp>
      <p:sp>
        <p:nvSpPr>
          <p:cNvPr id="118" name="Oval 117"/>
          <p:cNvSpPr/>
          <p:nvPr/>
        </p:nvSpPr>
        <p:spPr>
          <a:xfrm>
            <a:off x="6232525" y="2046288"/>
            <a:ext cx="487363" cy="49371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d</a:t>
            </a:r>
          </a:p>
        </p:txBody>
      </p:sp>
      <p:sp>
        <p:nvSpPr>
          <p:cNvPr id="119" name="Oval 118"/>
          <p:cNvSpPr/>
          <p:nvPr/>
        </p:nvSpPr>
        <p:spPr>
          <a:xfrm>
            <a:off x="7720013" y="2044700"/>
            <a:ext cx="487362" cy="492125"/>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120" name="TextBox 119"/>
          <p:cNvSpPr txBox="1"/>
          <p:nvPr/>
        </p:nvSpPr>
        <p:spPr>
          <a:xfrm>
            <a:off x="165100" y="2044700"/>
            <a:ext cx="1303338" cy="490538"/>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1:</a:t>
            </a:r>
          </a:p>
        </p:txBody>
      </p:sp>
      <p:sp>
        <p:nvSpPr>
          <p:cNvPr id="121" name="Content Placeholder 2"/>
          <p:cNvSpPr txBox="1">
            <a:spLocks/>
          </p:cNvSpPr>
          <p:nvPr/>
        </p:nvSpPr>
        <p:spPr>
          <a:xfrm>
            <a:off x="447675" y="1120775"/>
            <a:ext cx="8229600" cy="523875"/>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lnSpcReduction="10000"/>
          </a:bodyPr>
          <a:lstStyle/>
          <a:p>
            <a:pPr>
              <a:lnSpc>
                <a:spcPct val="80000"/>
              </a:lnSpc>
              <a:spcBef>
                <a:spcPct val="20000"/>
              </a:spcBef>
              <a:buFont typeface="Arial" charset="0"/>
              <a:buNone/>
              <a:defRPr/>
            </a:pPr>
            <a:r>
              <a:rPr lang="en-US" sz="1600">
                <a:latin typeface="Candara" pitchFamily="34" charset="0"/>
              </a:rPr>
              <a:t>A </a:t>
            </a:r>
            <a:r>
              <a:rPr lang="en-US" sz="1600" b="1">
                <a:latin typeface="Candara" pitchFamily="34" charset="0"/>
              </a:rPr>
              <a:t>joint distribution </a:t>
            </a:r>
            <a:r>
              <a:rPr lang="en-US" sz="1600">
                <a:latin typeface="Candara" pitchFamily="34" charset="0"/>
              </a:rPr>
              <a:t>defines a probability </a:t>
            </a:r>
            <a:r>
              <a:rPr lang="en-US" sz="1600" i="1">
                <a:latin typeface="Times New Roman" pitchFamily="18" charset="0"/>
                <a:cs typeface="Times New Roman" pitchFamily="18" charset="0"/>
              </a:rPr>
              <a:t>p</a:t>
            </a:r>
            <a:r>
              <a:rPr lang="en-US" sz="1600">
                <a:latin typeface="Times New Roman" pitchFamily="18" charset="0"/>
                <a:cs typeface="Times New Roman" pitchFamily="18" charset="0"/>
              </a:rPr>
              <a:t>(</a:t>
            </a:r>
            <a:r>
              <a:rPr lang="en-US" sz="1600" b="1" i="1">
                <a:latin typeface="Times New Roman" pitchFamily="18" charset="0"/>
                <a:cs typeface="Times New Roman" pitchFamily="18" charset="0"/>
              </a:rPr>
              <a:t>x</a:t>
            </a:r>
            <a:r>
              <a:rPr lang="en-US" sz="1600">
                <a:latin typeface="Times New Roman" pitchFamily="18" charset="0"/>
                <a:cs typeface="Times New Roman" pitchFamily="18" charset="0"/>
              </a:rPr>
              <a:t>) </a:t>
            </a:r>
            <a:r>
              <a:rPr lang="en-US" sz="1600">
                <a:latin typeface="Candara" pitchFamily="34" charset="0"/>
              </a:rPr>
              <a:t>for each assignment of values </a:t>
            </a:r>
            <a:r>
              <a:rPr lang="en-US" sz="1600" b="1" i="1">
                <a:latin typeface="Times New Roman" pitchFamily="18" charset="0"/>
                <a:cs typeface="Times New Roman" pitchFamily="18" charset="0"/>
              </a:rPr>
              <a:t>x </a:t>
            </a:r>
            <a:r>
              <a:rPr lang="en-US" sz="1600">
                <a:latin typeface="Candara" pitchFamily="34" charset="0"/>
              </a:rPr>
              <a:t>to variables </a:t>
            </a:r>
            <a:r>
              <a:rPr lang="en-US" sz="1600" b="1" i="1">
                <a:latin typeface="Times New Roman" pitchFamily="18" charset="0"/>
                <a:cs typeface="Times New Roman" pitchFamily="18" charset="0"/>
              </a:rPr>
              <a:t>X</a:t>
            </a:r>
            <a:r>
              <a:rPr lang="en-US" sz="1600">
                <a:latin typeface="Candara" pitchFamily="34" charset="0"/>
              </a:rPr>
              <a:t>. </a:t>
            </a:r>
          </a:p>
          <a:p>
            <a:pPr>
              <a:lnSpc>
                <a:spcPct val="80000"/>
              </a:lnSpc>
              <a:spcBef>
                <a:spcPct val="20000"/>
              </a:spcBef>
              <a:buFont typeface="Arial" charset="0"/>
              <a:buNone/>
              <a:defRPr/>
            </a:pPr>
            <a:r>
              <a:rPr lang="en-US" sz="1600">
                <a:latin typeface="Candara" pitchFamily="34" charset="0"/>
              </a:rPr>
              <a:t>This gives the </a:t>
            </a:r>
            <a:r>
              <a:rPr lang="en-US" sz="1600" b="1">
                <a:latin typeface="Candara" pitchFamily="34" charset="0"/>
              </a:rPr>
              <a:t>proportion</a:t>
            </a:r>
            <a:r>
              <a:rPr lang="en-US" sz="1600">
                <a:latin typeface="Candara" pitchFamily="34" charset="0"/>
              </a:rPr>
              <a:t> of samples that will equal </a:t>
            </a:r>
            <a:r>
              <a:rPr lang="en-US" sz="1600" b="1" i="1">
                <a:latin typeface="Times New Roman" pitchFamily="18" charset="0"/>
                <a:cs typeface="Times New Roman" pitchFamily="18" charset="0"/>
              </a:rPr>
              <a:t>x</a:t>
            </a:r>
            <a:r>
              <a:rPr lang="en-US" sz="1600">
                <a:latin typeface="Candara" pitchFamily="34" charset="0"/>
              </a:rPr>
              <a:t>.</a:t>
            </a:r>
          </a:p>
        </p:txBody>
      </p:sp>
    </p:spTree>
    <p:extLst>
      <p:ext uri="{BB962C8B-B14F-4D97-AF65-F5344CB8AC3E}">
        <p14:creationId xmlns:p14="http://schemas.microsoft.com/office/powerpoint/2010/main" val="2582868279"/>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20"/>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0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1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1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1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7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9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9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06"/>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5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60"/>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62"/>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63"/>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65"/>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2"/>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53"/>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54"/>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55"/>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56"/>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57"/>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44"/>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46"/>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47"/>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48"/>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46" grpId="0" animBg="1"/>
      <p:bldP spid="47" grpId="0" animBg="1"/>
      <p:bldP spid="48" grpId="0" animBg="1"/>
      <p:bldP spid="7" grpId="0"/>
      <p:bldP spid="52" grpId="0" animBg="1"/>
      <p:bldP spid="53" grpId="0" animBg="1"/>
      <p:bldP spid="54" grpId="0" animBg="1"/>
      <p:bldP spid="55" grpId="0" animBg="1"/>
      <p:bldP spid="56" grpId="0" animBg="1"/>
      <p:bldP spid="57" grpId="0"/>
      <p:bldP spid="59" grpId="0" animBg="1"/>
      <p:bldP spid="60" grpId="0" animBg="1"/>
      <p:bldP spid="61" grpId="0" animBg="1"/>
      <p:bldP spid="62" grpId="0" animBg="1"/>
      <p:bldP spid="63" grpId="0" animBg="1"/>
      <p:bldP spid="65" grpId="0"/>
      <p:bldP spid="69" grpId="0" animBg="1"/>
      <p:bldP spid="70" grpId="0" animBg="1"/>
      <p:bldP spid="94" grpId="0" animBg="1"/>
      <p:bldP spid="95" grpId="0" animBg="1"/>
      <p:bldP spid="101" grpId="0" animBg="1"/>
      <p:bldP spid="106" grpId="0"/>
      <p:bldP spid="108" grpId="0" animBg="1"/>
      <p:bldP spid="109" grpId="0" animBg="1"/>
      <p:bldP spid="110" grpId="0" animBg="1"/>
      <p:bldP spid="111" grpId="0" animBg="1"/>
      <p:bldP spid="112" grpId="0" animBg="1"/>
      <p:bldP spid="113" grpId="0"/>
      <p:bldP spid="115" grpId="0" animBg="1"/>
      <p:bldP spid="116" grpId="0" animBg="1"/>
      <p:bldP spid="117" grpId="0" animBg="1"/>
      <p:bldP spid="118" grpId="0" animBg="1"/>
      <p:bldP spid="119" grpId="0" animBg="1"/>
      <p:bldP spid="120"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Tensor Notation</a:t>
            </a:r>
            <a:endParaRPr lang="en-US" dirty="0"/>
          </a:p>
        </p:txBody>
      </p:sp>
      <p:sp>
        <p:nvSpPr>
          <p:cNvPr id="4" name="Slide Number Placeholder 3"/>
          <p:cNvSpPr>
            <a:spLocks noGrp="1"/>
          </p:cNvSpPr>
          <p:nvPr>
            <p:ph type="sldNum" sz="quarter" idx="12"/>
          </p:nvPr>
        </p:nvSpPr>
        <p:spPr/>
        <p:txBody>
          <a:bodyPr/>
          <a:lstStyle/>
          <a:p>
            <a:pPr>
              <a:defRPr/>
            </a:pPr>
            <a:fld id="{9A4C5175-23E5-4C6A-95BF-BE08EF827E94}" type="slidenum">
              <a:rPr lang="en-US" smtClean="0"/>
              <a:pPr>
                <a:defRPr/>
              </a:pPr>
              <a:t>120</a:t>
            </a:fld>
            <a:endParaRPr lang="en-US"/>
          </a:p>
        </p:txBody>
      </p:sp>
      <p:sp>
        <p:nvSpPr>
          <p:cNvPr id="5" name="Content Placeholder 4"/>
          <p:cNvSpPr>
            <a:spLocks noGrp="1"/>
          </p:cNvSpPr>
          <p:nvPr>
            <p:ph idx="1"/>
          </p:nvPr>
        </p:nvSpPr>
        <p:spPr>
          <a:xfrm>
            <a:off x="471857" y="1211264"/>
            <a:ext cx="2533342" cy="1142185"/>
          </a:xfrm>
          <a:ln>
            <a:solidFill>
              <a:schemeClr val="accent1"/>
            </a:solidFill>
          </a:ln>
        </p:spPr>
        <p:txBody>
          <a:bodyPr>
            <a:normAutofit/>
          </a:bodyPr>
          <a:lstStyle/>
          <a:p>
            <a:pPr marL="0" indent="0">
              <a:buNone/>
            </a:pPr>
            <a:r>
              <a:rPr lang="en-US" sz="2000" dirty="0" smtClean="0"/>
              <a:t>A real </a:t>
            </a:r>
            <a:r>
              <a:rPr lang="en-US" sz="2000" dirty="0"/>
              <a:t>function with r keyword </a:t>
            </a:r>
            <a:r>
              <a:rPr lang="en-US" sz="2000" dirty="0" smtClean="0"/>
              <a:t>arguments</a:t>
            </a:r>
            <a:endParaRPr lang="en-US" sz="2000" dirty="0"/>
          </a:p>
        </p:txBody>
      </p:sp>
      <p:sp>
        <p:nvSpPr>
          <p:cNvPr id="8" name="Content Placeholder 4"/>
          <p:cNvSpPr txBox="1">
            <a:spLocks/>
          </p:cNvSpPr>
          <p:nvPr/>
        </p:nvSpPr>
        <p:spPr bwMode="auto">
          <a:xfrm>
            <a:off x="3345538" y="1242551"/>
            <a:ext cx="2533342" cy="1110897"/>
          </a:xfrm>
          <a:prstGeom prst="rect">
            <a:avLst/>
          </a:prstGeom>
          <a:noFill/>
          <a:ln w="9525">
            <a:solidFill>
              <a:schemeClr val="accent1"/>
            </a:solidFill>
            <a:miter lim="800000"/>
            <a:headEnd/>
            <a:tailEnd/>
          </a:ln>
        </p:spPr>
        <p:txBody>
          <a:bodyPr vert="horz" wrap="square" lIns="91440" tIns="45720" rIns="91440" bIns="45720" numCol="1" anchor="t" anchorCtr="0" compatLnSpc="1">
            <a:prstTxWarp prst="textNoShape">
              <a:avLst/>
            </a:prstTxWarp>
            <a:normAutofit/>
          </a:bodyPr>
          <a:lst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000" dirty="0" smtClean="0"/>
              <a:t>Axis-labeled array with arbitrary indices</a:t>
            </a:r>
            <a:endParaRPr lang="en-US" sz="2000" dirty="0"/>
          </a:p>
        </p:txBody>
      </p:sp>
      <p:sp>
        <p:nvSpPr>
          <p:cNvPr id="9" name="Content Placeholder 4"/>
          <p:cNvSpPr txBox="1">
            <a:spLocks/>
          </p:cNvSpPr>
          <p:nvPr/>
        </p:nvSpPr>
        <p:spPr bwMode="auto">
          <a:xfrm>
            <a:off x="6153459" y="1242552"/>
            <a:ext cx="2533342" cy="1110896"/>
          </a:xfrm>
          <a:prstGeom prst="rect">
            <a:avLst/>
          </a:prstGeom>
          <a:noFill/>
          <a:ln w="9525">
            <a:solidFill>
              <a:schemeClr val="accent1"/>
            </a:solidFill>
            <a:miter lim="800000"/>
            <a:headEnd/>
            <a:tailEnd/>
          </a:ln>
        </p:spPr>
        <p:txBody>
          <a:bodyPr vert="horz" wrap="square" lIns="91440" tIns="45720" rIns="91440" bIns="45720" numCol="1" anchor="t" anchorCtr="0" compatLnSpc="1">
            <a:prstTxWarp prst="textNoShape">
              <a:avLst/>
            </a:prstTxWarp>
            <a:normAutofit/>
          </a:bodyPr>
          <a:lst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000" dirty="0" smtClean="0"/>
              <a:t>Database with column headers</a:t>
            </a:r>
          </a:p>
          <a:p>
            <a:endParaRPr lang="en-US" sz="2000" dirty="0"/>
          </a:p>
        </p:txBody>
      </p:sp>
      <p:sp>
        <p:nvSpPr>
          <p:cNvPr id="10" name="Rectangle 9"/>
          <p:cNvSpPr/>
          <p:nvPr/>
        </p:nvSpPr>
        <p:spPr>
          <a:xfrm>
            <a:off x="457200" y="822543"/>
            <a:ext cx="2269947" cy="348813"/>
          </a:xfrm>
          <a:prstGeom prst="rect">
            <a:avLst/>
          </a:prstGeom>
        </p:spPr>
        <p:txBody>
          <a:bodyPr wrap="none">
            <a:spAutoFit/>
          </a:bodyPr>
          <a:lstStyle/>
          <a:p>
            <a:r>
              <a:rPr lang="en-US" dirty="0"/>
              <a:t>A </a:t>
            </a:r>
            <a:r>
              <a:rPr lang="en-US" dirty="0" smtClean="0"/>
              <a:t>rank-</a:t>
            </a:r>
            <a:r>
              <a:rPr lang="en-US" dirty="0"/>
              <a:t>r tensor </a:t>
            </a:r>
            <a:r>
              <a:rPr lang="en-US" dirty="0" smtClean="0"/>
              <a:t>is… </a:t>
            </a:r>
            <a:endParaRPr lang="en-US" dirty="0"/>
          </a:p>
        </p:txBody>
      </p:sp>
      <p:sp>
        <p:nvSpPr>
          <p:cNvPr id="11" name="Rectangle 10"/>
          <p:cNvSpPr/>
          <p:nvPr/>
        </p:nvSpPr>
        <p:spPr>
          <a:xfrm>
            <a:off x="3005199" y="1622453"/>
            <a:ext cx="314033" cy="348813"/>
          </a:xfrm>
          <a:prstGeom prst="rect">
            <a:avLst/>
          </a:prstGeom>
        </p:spPr>
        <p:txBody>
          <a:bodyPr wrap="none">
            <a:spAutoFit/>
          </a:bodyPr>
          <a:lstStyle/>
          <a:p>
            <a:r>
              <a:rPr lang="en-US" dirty="0" smtClean="0"/>
              <a:t>=</a:t>
            </a:r>
            <a:endParaRPr lang="en-US" dirty="0"/>
          </a:p>
        </p:txBody>
      </p:sp>
      <p:sp>
        <p:nvSpPr>
          <p:cNvPr id="12" name="Rectangle 11"/>
          <p:cNvSpPr/>
          <p:nvPr/>
        </p:nvSpPr>
        <p:spPr>
          <a:xfrm>
            <a:off x="5878880" y="1622453"/>
            <a:ext cx="274579" cy="348813"/>
          </a:xfrm>
          <a:prstGeom prst="rect">
            <a:avLst/>
          </a:prstGeom>
        </p:spPr>
        <p:txBody>
          <a:bodyPr wrap="square">
            <a:spAutoFit/>
          </a:bodyPr>
          <a:lstStyle/>
          <a:p>
            <a:r>
              <a:rPr lang="en-US" dirty="0" smtClean="0"/>
              <a:t>=</a:t>
            </a:r>
            <a:endParaRPr lang="en-US" dirty="0"/>
          </a:p>
        </p:txBody>
      </p:sp>
      <p:cxnSp>
        <p:nvCxnSpPr>
          <p:cNvPr id="16" name="Straight Arrow Connector 15"/>
          <p:cNvCxnSpPr/>
          <p:nvPr/>
        </p:nvCxnSpPr>
        <p:spPr>
          <a:xfrm>
            <a:off x="4682608" y="4559423"/>
            <a:ext cx="12451" cy="365760"/>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25" name="Straight Connector 24"/>
          <p:cNvCxnSpPr/>
          <p:nvPr/>
        </p:nvCxnSpPr>
        <p:spPr>
          <a:xfrm>
            <a:off x="3345538" y="2842132"/>
            <a:ext cx="26306" cy="3558250"/>
          </a:xfrm>
          <a:prstGeom prst="line">
            <a:avLst/>
          </a:prstGeom>
        </p:spPr>
        <p:style>
          <a:lnRef idx="2">
            <a:schemeClr val="accent1"/>
          </a:lnRef>
          <a:fillRef idx="0">
            <a:schemeClr val="accent1"/>
          </a:fillRef>
          <a:effectRef idx="1">
            <a:schemeClr val="accent1"/>
          </a:effectRef>
          <a:fontRef idx="minor">
            <a:schemeClr val="tx1"/>
          </a:fontRef>
        </p:style>
      </p:cxnSp>
      <p:cxnSp>
        <p:nvCxnSpPr>
          <p:cNvPr id="26" name="Straight Connector 25"/>
          <p:cNvCxnSpPr/>
          <p:nvPr/>
        </p:nvCxnSpPr>
        <p:spPr>
          <a:xfrm>
            <a:off x="5875869" y="2842132"/>
            <a:ext cx="26306" cy="3558250"/>
          </a:xfrm>
          <a:prstGeom prst="line">
            <a:avLst/>
          </a:prstGeom>
        </p:spPr>
        <p:style>
          <a:lnRef idx="2">
            <a:schemeClr val="accent1"/>
          </a:lnRef>
          <a:fillRef idx="0">
            <a:schemeClr val="accent1"/>
          </a:fillRef>
          <a:effectRef idx="1">
            <a:schemeClr val="accent1"/>
          </a:effectRef>
          <a:fontRef idx="minor">
            <a:schemeClr val="tx1"/>
          </a:fontRef>
        </p:style>
      </p:cxnSp>
      <p:sp>
        <p:nvSpPr>
          <p:cNvPr id="3" name="Rectangle 2"/>
          <p:cNvSpPr/>
          <p:nvPr/>
        </p:nvSpPr>
        <p:spPr>
          <a:xfrm>
            <a:off x="471858" y="2455273"/>
            <a:ext cx="8214943" cy="348813"/>
          </a:xfrm>
          <a:prstGeom prst="rect">
            <a:avLst/>
          </a:prstGeom>
          <a:solidFill>
            <a:schemeClr val="accent4">
              <a:lumMod val="20000"/>
              <a:lumOff val="80000"/>
            </a:schemeClr>
          </a:solidFill>
        </p:spPr>
        <p:txBody>
          <a:bodyPr wrap="square">
            <a:spAutoFit/>
          </a:bodyPr>
          <a:lstStyle/>
          <a:p>
            <a:r>
              <a:rPr lang="en-US" b="1" dirty="0"/>
              <a:t>Tensor </a:t>
            </a:r>
            <a:r>
              <a:rPr lang="en-US" b="1" dirty="0" smtClean="0"/>
              <a:t>multiplication: (matrix-vector product)</a:t>
            </a:r>
            <a:endParaRPr lang="en-US" b="1" dirty="0"/>
          </a:p>
        </p:txBody>
      </p:sp>
      <p:pic>
        <p:nvPicPr>
          <p:cNvPr id="15" name="Picture 14"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10111" y="3943604"/>
            <a:ext cx="177800" cy="190500"/>
          </a:xfrm>
          <a:prstGeom prst="rect">
            <a:avLst/>
          </a:prstGeom>
        </p:spPr>
      </p:pic>
      <p:graphicFrame>
        <p:nvGraphicFramePr>
          <p:cNvPr id="28" name="Table 27"/>
          <p:cNvGraphicFramePr>
            <a:graphicFrameLocks noGrp="1"/>
          </p:cNvGraphicFramePr>
          <p:nvPr>
            <p:extLst>
              <p:ext uri="{D42A27DB-BD31-4B8C-83A1-F6EECF244321}">
                <p14:modId xmlns:p14="http://schemas.microsoft.com/office/powerpoint/2010/main" val="3902568182"/>
              </p:ext>
            </p:extLst>
          </p:nvPr>
        </p:nvGraphicFramePr>
        <p:xfrm>
          <a:off x="7761894" y="3020657"/>
          <a:ext cx="1041249" cy="1005840"/>
        </p:xfrm>
        <a:graphic>
          <a:graphicData uri="http://schemas.openxmlformats.org/drawingml/2006/table">
            <a:tbl>
              <a:tblPr firstRow="1" bandRow="1">
                <a:tableStyleId>{2D5ABB26-0587-4C30-8999-92F81FD0307C}</a:tableStyleId>
              </a:tblPr>
              <a:tblGrid>
                <a:gridCol w="406227"/>
                <a:gridCol w="635022"/>
              </a:tblGrid>
              <a:tr h="156133">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600" i="1" dirty="0" smtClean="0">
                          <a:latin typeface="Times New Roman"/>
                          <a:cs typeface="Times New Roman"/>
                        </a:rPr>
                        <a:t>X</a:t>
                      </a: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600" dirty="0" smtClean="0"/>
                        <a:t>value</a:t>
                      </a:r>
                      <a:endParaRPr lang="en-US" sz="1600"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156133">
                <a:tc>
                  <a:txBody>
                    <a:bodyPr/>
                    <a:lstStyle/>
                    <a:p>
                      <a:pPr algn="ctr"/>
                      <a:r>
                        <a:rPr lang="en-US" sz="1600" dirty="0" smtClean="0">
                          <a:latin typeface="Rockwell"/>
                          <a:cs typeface="Rockwell"/>
                        </a:rPr>
                        <a:t>1</a:t>
                      </a:r>
                      <a:endParaRPr lang="en-US" sz="1600" dirty="0">
                        <a:latin typeface="Rockwell"/>
                        <a:cs typeface="Rockwell"/>
                      </a:endParaRP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tcPr>
                </a:tc>
                <a:tc>
                  <a:txBody>
                    <a:bodyPr/>
                    <a:lstStyle/>
                    <a:p>
                      <a:pPr algn="ctr"/>
                      <a:r>
                        <a:rPr lang="en-US" sz="1600" dirty="0" smtClean="0"/>
                        <a:t>7</a:t>
                      </a:r>
                      <a:endParaRPr lang="en-US" sz="1600"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tcPr>
                </a:tc>
              </a:tr>
              <a:tr h="156133">
                <a:tc>
                  <a:txBody>
                    <a:bodyPr/>
                    <a:lstStyle/>
                    <a:p>
                      <a:pPr algn="ctr"/>
                      <a:r>
                        <a:rPr lang="en-US" sz="1600" dirty="0" smtClean="0">
                          <a:latin typeface="Rockwell"/>
                          <a:cs typeface="Rockwell"/>
                        </a:rPr>
                        <a:t>2</a:t>
                      </a:r>
                      <a:endParaRPr lang="en-US" sz="1600" dirty="0">
                        <a:latin typeface="Rockwell"/>
                        <a:cs typeface="Rockwell"/>
                      </a:endParaRPr>
                    </a:p>
                  </a:txBody>
                  <a:tcPr>
                    <a:lnL w="12700" cap="flat" cmpd="sng" algn="ctr">
                      <a:solidFill>
                        <a:scrgbClr r="0" g="0" b="0"/>
                      </a:solidFill>
                      <a:prstDash val="solid"/>
                      <a:round/>
                      <a:headEnd type="none" w="med" len="med"/>
                      <a:tailEnd type="none" w="med" len="med"/>
                    </a:lnL>
                    <a:lnB w="12700" cap="flat" cmpd="sng" algn="ctr">
                      <a:solidFill>
                        <a:scrgbClr r="0" g="0" b="0"/>
                      </a:solidFill>
                      <a:prstDash val="solid"/>
                      <a:round/>
                      <a:headEnd type="none" w="med" len="med"/>
                      <a:tailEnd type="none" w="med" len="med"/>
                    </a:lnB>
                  </a:tcPr>
                </a:tc>
                <a:tc>
                  <a:txBody>
                    <a:bodyPr/>
                    <a:lstStyle/>
                    <a:p>
                      <a:pPr algn="ctr"/>
                      <a:r>
                        <a:rPr lang="en-US" sz="1600" dirty="0" smtClean="0"/>
                        <a:t>8</a:t>
                      </a:r>
                      <a:endParaRPr lang="en-US" sz="1600" dirty="0"/>
                    </a:p>
                  </a:txBody>
                  <a:tcPr>
                    <a:lnR w="12700" cap="flat" cmpd="sng" algn="ctr">
                      <a:solidFill>
                        <a:scrgbClr r="0" g="0" b="0"/>
                      </a:solidFill>
                      <a:prstDash val="solid"/>
                      <a:round/>
                      <a:headEnd type="none" w="med" len="med"/>
                      <a:tailEnd type="none" w="med" len="med"/>
                    </a:lnR>
                    <a:lnB w="12700" cap="flat" cmpd="sng" algn="ctr">
                      <a:solidFill>
                        <a:scrgbClr r="0" g="0" b="0"/>
                      </a:solidFill>
                      <a:prstDash val="solid"/>
                      <a:round/>
                      <a:headEnd type="none" w="med" len="med"/>
                      <a:tailEnd type="none" w="med" len="med"/>
                    </a:lnB>
                  </a:tcPr>
                </a:tc>
              </a:tr>
            </a:tbl>
          </a:graphicData>
        </a:graphic>
      </p:graphicFrame>
      <p:pic>
        <p:nvPicPr>
          <p:cNvPr id="29" name="Picture 28"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459634" y="3398687"/>
            <a:ext cx="177800" cy="190500"/>
          </a:xfrm>
          <a:prstGeom prst="rect">
            <a:avLst/>
          </a:prstGeom>
        </p:spPr>
      </p:pic>
      <p:cxnSp>
        <p:nvCxnSpPr>
          <p:cNvPr id="30" name="Straight Arrow Connector 29"/>
          <p:cNvCxnSpPr/>
          <p:nvPr/>
        </p:nvCxnSpPr>
        <p:spPr>
          <a:xfrm>
            <a:off x="7579042" y="4587121"/>
            <a:ext cx="12451" cy="331464"/>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graphicFrame>
        <p:nvGraphicFramePr>
          <p:cNvPr id="31" name="Table 30"/>
          <p:cNvGraphicFramePr>
            <a:graphicFrameLocks noGrp="1"/>
          </p:cNvGraphicFramePr>
          <p:nvPr>
            <p:extLst>
              <p:ext uri="{D42A27DB-BD31-4B8C-83A1-F6EECF244321}">
                <p14:modId xmlns:p14="http://schemas.microsoft.com/office/powerpoint/2010/main" val="3713354036"/>
              </p:ext>
            </p:extLst>
          </p:nvPr>
        </p:nvGraphicFramePr>
        <p:xfrm>
          <a:off x="4950167" y="3714915"/>
          <a:ext cx="822381" cy="740994"/>
        </p:xfrm>
        <a:graphic>
          <a:graphicData uri="http://schemas.openxmlformats.org/drawingml/2006/table">
            <a:tbl>
              <a:tblPr firstRow="1" bandRow="1">
                <a:tableStyleId>{2D5ABB26-0587-4C30-8999-92F81FD0307C}</a:tableStyleId>
              </a:tblPr>
              <a:tblGrid>
                <a:gridCol w="274127"/>
                <a:gridCol w="274127"/>
                <a:gridCol w="274127"/>
              </a:tblGrid>
              <a:tr h="370497">
                <a:tc rowSpan="2">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en-US" sz="1600" i="1" dirty="0" smtClean="0">
                          <a:latin typeface="Times New Roman"/>
                          <a:cs typeface="Times New Roman"/>
                        </a:rPr>
                        <a:t>X</a:t>
                      </a:r>
                    </a:p>
                  </a:txBody>
                  <a:tcPr anchor="ctr"/>
                </a:tc>
                <a:tc>
                  <a:txBody>
                    <a:bodyPr/>
                    <a:lstStyle/>
                    <a:p>
                      <a:pPr algn="ctr"/>
                      <a:r>
                        <a:rPr lang="en-US" sz="1600" dirty="0" smtClean="0">
                          <a:latin typeface="Rockwell"/>
                          <a:cs typeface="Rockwell"/>
                        </a:rPr>
                        <a:t>1</a:t>
                      </a:r>
                      <a:endParaRPr lang="en-US" sz="1600" dirty="0">
                        <a:latin typeface="Rockwell"/>
                        <a:cs typeface="Rockwell"/>
                      </a:endParaRPr>
                    </a:p>
                  </a:txBody>
                  <a:tcPr>
                    <a:lnR w="12700" cap="flat" cmpd="sng" algn="ctr">
                      <a:solidFill>
                        <a:scrgbClr r="0" g="0" b="0"/>
                      </a:solidFill>
                      <a:prstDash val="solid"/>
                      <a:round/>
                      <a:headEnd type="none" w="med" len="med"/>
                      <a:tailEnd type="none" w="med" len="med"/>
                    </a:lnR>
                  </a:tcPr>
                </a:tc>
                <a:tc>
                  <a:txBody>
                    <a:bodyPr/>
                    <a:lstStyle/>
                    <a:p>
                      <a:pPr algn="ctr"/>
                      <a:r>
                        <a:rPr lang="en-US" sz="1600" dirty="0" smtClean="0"/>
                        <a:t>7</a:t>
                      </a:r>
                      <a:endParaRPr lang="en-US" sz="16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370497">
                <a:tc vMerge="1">
                  <a:txBody>
                    <a:bodyPr/>
                    <a:lstStyle/>
                    <a:p>
                      <a:endParaRPr lang="en-US" dirty="0"/>
                    </a:p>
                  </a:txBody>
                  <a:tcPr/>
                </a:tc>
                <a:tc>
                  <a:txBody>
                    <a:bodyPr/>
                    <a:lstStyle/>
                    <a:p>
                      <a:pPr algn="ctr"/>
                      <a:r>
                        <a:rPr lang="en-US" sz="1600" dirty="0" smtClean="0">
                          <a:latin typeface="Rockwell"/>
                          <a:cs typeface="Rockwell"/>
                        </a:rPr>
                        <a:t>2</a:t>
                      </a:r>
                      <a:endParaRPr lang="en-US" sz="1600" dirty="0">
                        <a:latin typeface="Rockwell"/>
                        <a:cs typeface="Rockwell"/>
                      </a:endParaRPr>
                    </a:p>
                  </a:txBody>
                  <a:tcPr>
                    <a:lnR w="12700" cap="flat" cmpd="sng" algn="ctr">
                      <a:solidFill>
                        <a:scrgbClr r="0" g="0" b="0"/>
                      </a:solidFill>
                      <a:prstDash val="solid"/>
                      <a:round/>
                      <a:headEnd type="none" w="med" len="med"/>
                      <a:tailEnd type="none" w="med" len="med"/>
                    </a:lnR>
                  </a:tcPr>
                </a:tc>
                <a:tc>
                  <a:txBody>
                    <a:bodyPr/>
                    <a:lstStyle/>
                    <a:p>
                      <a:pPr algn="ctr"/>
                      <a:r>
                        <a:rPr lang="en-US" sz="1600" dirty="0" smtClean="0"/>
                        <a:t>8</a:t>
                      </a:r>
                      <a:endParaRPr lang="en-US" sz="16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bl>
          </a:graphicData>
        </a:graphic>
      </p:graphicFrame>
      <p:pic>
        <p:nvPicPr>
          <p:cNvPr id="7" name="Picture 6" descr="latex-image-1.pd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36966" y="4080677"/>
            <a:ext cx="3148656" cy="542505"/>
          </a:xfrm>
          <a:prstGeom prst="rect">
            <a:avLst/>
          </a:prstGeom>
        </p:spPr>
      </p:pic>
      <p:graphicFrame>
        <p:nvGraphicFramePr>
          <p:cNvPr id="27" name="Table 26"/>
          <p:cNvGraphicFramePr>
            <a:graphicFrameLocks noGrp="1"/>
          </p:cNvGraphicFramePr>
          <p:nvPr>
            <p:extLst>
              <p:ext uri="{D42A27DB-BD31-4B8C-83A1-F6EECF244321}">
                <p14:modId xmlns:p14="http://schemas.microsoft.com/office/powerpoint/2010/main" val="3551369359"/>
              </p:ext>
            </p:extLst>
          </p:nvPr>
        </p:nvGraphicFramePr>
        <p:xfrm>
          <a:off x="3424809" y="2856945"/>
          <a:ext cx="1185332" cy="1598965"/>
        </p:xfrm>
        <a:graphic>
          <a:graphicData uri="http://schemas.openxmlformats.org/drawingml/2006/table">
            <a:tbl>
              <a:tblPr firstRow="1" bandRow="1">
                <a:tableStyleId>{2D5ABB26-0587-4C30-8999-92F81FD0307C}</a:tableStyleId>
              </a:tblPr>
              <a:tblGrid>
                <a:gridCol w="296333"/>
                <a:gridCol w="296333"/>
                <a:gridCol w="296333"/>
                <a:gridCol w="296333"/>
              </a:tblGrid>
              <a:tr h="368078">
                <a:tc>
                  <a:txBody>
                    <a:bodyPr/>
                    <a:lstStyle/>
                    <a:p>
                      <a:pPr algn="ctr"/>
                      <a:endParaRPr lang="en-US" sz="1600" dirty="0"/>
                    </a:p>
                  </a:txBody>
                  <a:tcPr/>
                </a:tc>
                <a:tc>
                  <a:txBody>
                    <a:bodyPr/>
                    <a:lstStyle/>
                    <a:p>
                      <a:pPr algn="ctr"/>
                      <a:endParaRPr lang="en-US" sz="1600"/>
                    </a:p>
                  </a:txBody>
                  <a:tcPr/>
                </a:tc>
                <a:tc gridSpan="2">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600" i="1" dirty="0" smtClean="0">
                          <a:latin typeface="Times New Roman"/>
                          <a:cs typeface="Times New Roman"/>
                        </a:rPr>
                        <a:t>Y</a:t>
                      </a:r>
                    </a:p>
                  </a:txBody>
                  <a:tcPr/>
                </a:tc>
                <a:tc hMerge="1">
                  <a:txBody>
                    <a:bodyPr/>
                    <a:lstStyle/>
                    <a:p>
                      <a:endParaRPr lang="en-US" dirty="0"/>
                    </a:p>
                  </a:txBody>
                  <a:tcPr/>
                </a:tc>
              </a:tr>
              <a:tr h="486395">
                <a:tc>
                  <a:txBody>
                    <a:bodyPr/>
                    <a:lstStyle/>
                    <a:p>
                      <a:pPr algn="ctr"/>
                      <a:endParaRPr lang="en-US" sz="1600" dirty="0"/>
                    </a:p>
                  </a:txBody>
                  <a:tcPr/>
                </a:tc>
                <a:tc>
                  <a:txBody>
                    <a:bodyPr/>
                    <a:lstStyle/>
                    <a:p>
                      <a:pPr algn="ctr"/>
                      <a:endParaRPr lang="en-US" sz="1600" dirty="0"/>
                    </a:p>
                  </a:txBody>
                  <a:tcPr/>
                </a:tc>
                <a:tc>
                  <a:txBody>
                    <a:bodyPr/>
                    <a:lstStyle/>
                    <a:p>
                      <a:pPr algn="ctr"/>
                      <a:r>
                        <a:rPr lang="en-US" sz="1500" dirty="0" smtClean="0">
                          <a:latin typeface="Rockwell"/>
                          <a:cs typeface="Rockwell"/>
                        </a:rPr>
                        <a:t>red</a:t>
                      </a:r>
                      <a:endParaRPr lang="en-US" sz="1500" dirty="0">
                        <a:latin typeface="Rockwell"/>
                        <a:cs typeface="Rockwell"/>
                      </a:endParaRPr>
                    </a:p>
                  </a:txBody>
                  <a:tcPr vert="vert270">
                    <a:lnB w="12700" cap="flat" cmpd="sng" algn="ctr">
                      <a:solidFill>
                        <a:scrgbClr r="0" g="0" b="0"/>
                      </a:solidFill>
                      <a:prstDash val="solid"/>
                      <a:round/>
                      <a:headEnd type="none" w="med" len="med"/>
                      <a:tailEnd type="none" w="med" len="med"/>
                    </a:lnB>
                  </a:tcPr>
                </a:tc>
                <a:tc>
                  <a:txBody>
                    <a:bodyPr/>
                    <a:lstStyle/>
                    <a:p>
                      <a:pPr algn="ctr"/>
                      <a:r>
                        <a:rPr lang="en-US" sz="1500" dirty="0" smtClean="0">
                          <a:latin typeface="Rockwell"/>
                          <a:cs typeface="Rockwell"/>
                        </a:rPr>
                        <a:t>blue</a:t>
                      </a:r>
                      <a:endParaRPr lang="en-US" sz="1500" dirty="0">
                        <a:latin typeface="Rockwell"/>
                        <a:cs typeface="Rockwell"/>
                      </a:endParaRPr>
                    </a:p>
                  </a:txBody>
                  <a:tcPr vert="vert270">
                    <a:lnB w="12700" cap="flat" cmpd="sng" algn="ctr">
                      <a:solidFill>
                        <a:scrgbClr r="0" g="0" b="0"/>
                      </a:solidFill>
                      <a:prstDash val="solid"/>
                      <a:round/>
                      <a:headEnd type="none" w="med" len="med"/>
                      <a:tailEnd type="none" w="med" len="med"/>
                    </a:lnB>
                  </a:tcPr>
                </a:tc>
              </a:tr>
              <a:tr h="372246">
                <a:tc rowSpan="2">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en-US" sz="1600" i="1" dirty="0" smtClean="0">
                          <a:latin typeface="Times New Roman"/>
                          <a:cs typeface="Times New Roman"/>
                        </a:rPr>
                        <a:t>X</a:t>
                      </a:r>
                    </a:p>
                  </a:txBody>
                  <a:tcPr anchor="ctr"/>
                </a:tc>
                <a:tc>
                  <a:txBody>
                    <a:bodyPr/>
                    <a:lstStyle/>
                    <a:p>
                      <a:pPr algn="ctr"/>
                      <a:r>
                        <a:rPr lang="en-US" sz="1600" dirty="0" smtClean="0">
                          <a:latin typeface="Rockwell"/>
                          <a:cs typeface="Rockwell"/>
                        </a:rPr>
                        <a:t>1</a:t>
                      </a:r>
                      <a:endParaRPr lang="en-US" sz="1600" dirty="0">
                        <a:latin typeface="Rockwell"/>
                        <a:cs typeface="Rockwell"/>
                      </a:endParaRPr>
                    </a:p>
                  </a:txBody>
                  <a:tcPr>
                    <a:lnR w="12700" cap="flat" cmpd="sng" algn="ctr">
                      <a:solidFill>
                        <a:scrgbClr r="0" g="0" b="0"/>
                      </a:solidFill>
                      <a:prstDash val="solid"/>
                      <a:round/>
                      <a:headEnd type="none" w="med" len="med"/>
                      <a:tailEnd type="none" w="med" len="med"/>
                    </a:lnR>
                  </a:tcPr>
                </a:tc>
                <a:tc>
                  <a:txBody>
                    <a:bodyPr/>
                    <a:lstStyle/>
                    <a:p>
                      <a:pPr algn="ctr"/>
                      <a:r>
                        <a:rPr lang="en-US" sz="1600" dirty="0" smtClean="0"/>
                        <a:t>3</a:t>
                      </a:r>
                      <a:endParaRPr lang="en-US" sz="16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600" dirty="0" smtClean="0"/>
                        <a:t>4</a:t>
                      </a:r>
                      <a:endParaRPr lang="en-US" sz="16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372246">
                <a:tc vMerge="1">
                  <a:txBody>
                    <a:bodyPr/>
                    <a:lstStyle/>
                    <a:p>
                      <a:endParaRPr lang="en-US" dirty="0"/>
                    </a:p>
                  </a:txBody>
                  <a:tcPr/>
                </a:tc>
                <a:tc>
                  <a:txBody>
                    <a:bodyPr/>
                    <a:lstStyle/>
                    <a:p>
                      <a:pPr algn="ctr"/>
                      <a:r>
                        <a:rPr lang="en-US" sz="1600" dirty="0" smtClean="0">
                          <a:latin typeface="Rockwell"/>
                          <a:cs typeface="Rockwell"/>
                        </a:rPr>
                        <a:t>2</a:t>
                      </a:r>
                      <a:endParaRPr lang="en-US" sz="1600" dirty="0">
                        <a:latin typeface="Rockwell"/>
                        <a:cs typeface="Rockwell"/>
                      </a:endParaRPr>
                    </a:p>
                  </a:txBody>
                  <a:tcPr>
                    <a:lnR w="12700" cap="flat" cmpd="sng" algn="ctr">
                      <a:solidFill>
                        <a:scrgbClr r="0" g="0" b="0"/>
                      </a:solidFill>
                      <a:prstDash val="solid"/>
                      <a:round/>
                      <a:headEnd type="none" w="med" len="med"/>
                      <a:tailEnd type="none" w="med" len="med"/>
                    </a:lnR>
                  </a:tcPr>
                </a:tc>
                <a:tc>
                  <a:txBody>
                    <a:bodyPr/>
                    <a:lstStyle/>
                    <a:p>
                      <a:pPr algn="ctr"/>
                      <a:r>
                        <a:rPr lang="en-US" sz="1600" dirty="0" smtClean="0"/>
                        <a:t>5</a:t>
                      </a:r>
                      <a:endParaRPr lang="en-US" sz="16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600" dirty="0" smtClean="0"/>
                        <a:t>6</a:t>
                      </a:r>
                      <a:endParaRPr lang="en-US" sz="16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bl>
          </a:graphicData>
        </a:graphic>
      </p:graphicFrame>
      <p:graphicFrame>
        <p:nvGraphicFramePr>
          <p:cNvPr id="34" name="Table 33"/>
          <p:cNvGraphicFramePr>
            <a:graphicFrameLocks noGrp="1"/>
          </p:cNvGraphicFramePr>
          <p:nvPr>
            <p:extLst>
              <p:ext uri="{D42A27DB-BD31-4B8C-83A1-F6EECF244321}">
                <p14:modId xmlns:p14="http://schemas.microsoft.com/office/powerpoint/2010/main" val="1785393750"/>
              </p:ext>
            </p:extLst>
          </p:nvPr>
        </p:nvGraphicFramePr>
        <p:xfrm>
          <a:off x="3569226" y="4925183"/>
          <a:ext cx="1755072" cy="1598965"/>
        </p:xfrm>
        <a:graphic>
          <a:graphicData uri="http://schemas.openxmlformats.org/drawingml/2006/table">
            <a:tbl>
              <a:tblPr firstRow="1" bandRow="1">
                <a:tableStyleId>{2D5ABB26-0587-4C30-8999-92F81FD0307C}</a:tableStyleId>
              </a:tblPr>
              <a:tblGrid>
                <a:gridCol w="438768"/>
                <a:gridCol w="438768"/>
                <a:gridCol w="438768"/>
                <a:gridCol w="438768"/>
              </a:tblGrid>
              <a:tr h="368078">
                <a:tc>
                  <a:txBody>
                    <a:bodyPr/>
                    <a:lstStyle/>
                    <a:p>
                      <a:pPr algn="ctr"/>
                      <a:endParaRPr lang="en-US" sz="1600" dirty="0"/>
                    </a:p>
                  </a:txBody>
                  <a:tcPr/>
                </a:tc>
                <a:tc>
                  <a:txBody>
                    <a:bodyPr/>
                    <a:lstStyle/>
                    <a:p>
                      <a:pPr algn="ctr"/>
                      <a:endParaRPr lang="en-US" sz="1600"/>
                    </a:p>
                  </a:txBody>
                  <a:tcPr/>
                </a:tc>
                <a:tc gridSpan="2">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600" i="1" dirty="0" smtClean="0">
                          <a:latin typeface="Times New Roman"/>
                          <a:cs typeface="Times New Roman"/>
                        </a:rPr>
                        <a:t>Y</a:t>
                      </a:r>
                    </a:p>
                  </a:txBody>
                  <a:tcPr/>
                </a:tc>
                <a:tc hMerge="1">
                  <a:txBody>
                    <a:bodyPr/>
                    <a:lstStyle/>
                    <a:p>
                      <a:endParaRPr lang="en-US" dirty="0"/>
                    </a:p>
                  </a:txBody>
                  <a:tcPr/>
                </a:tc>
              </a:tr>
              <a:tr h="486395">
                <a:tc>
                  <a:txBody>
                    <a:bodyPr/>
                    <a:lstStyle/>
                    <a:p>
                      <a:pPr algn="ctr"/>
                      <a:endParaRPr lang="en-US" sz="1600" dirty="0"/>
                    </a:p>
                  </a:txBody>
                  <a:tcPr/>
                </a:tc>
                <a:tc>
                  <a:txBody>
                    <a:bodyPr/>
                    <a:lstStyle/>
                    <a:p>
                      <a:pPr algn="ctr"/>
                      <a:endParaRPr lang="en-US" sz="1600" dirty="0"/>
                    </a:p>
                  </a:txBody>
                  <a:tcPr/>
                </a:tc>
                <a:tc>
                  <a:txBody>
                    <a:bodyPr/>
                    <a:lstStyle/>
                    <a:p>
                      <a:pPr algn="ctr"/>
                      <a:r>
                        <a:rPr lang="en-US" sz="1500" dirty="0" smtClean="0">
                          <a:latin typeface="Rockwell"/>
                          <a:cs typeface="Rockwell"/>
                        </a:rPr>
                        <a:t>red</a:t>
                      </a:r>
                      <a:endParaRPr lang="en-US" sz="1500" dirty="0">
                        <a:latin typeface="Rockwell"/>
                        <a:cs typeface="Rockwell"/>
                      </a:endParaRPr>
                    </a:p>
                  </a:txBody>
                  <a:tcPr vert="vert270">
                    <a:lnB w="12700" cap="flat" cmpd="sng" algn="ctr">
                      <a:solidFill>
                        <a:scrgbClr r="0" g="0" b="0"/>
                      </a:solidFill>
                      <a:prstDash val="solid"/>
                      <a:round/>
                      <a:headEnd type="none" w="med" len="med"/>
                      <a:tailEnd type="none" w="med" len="med"/>
                    </a:lnB>
                  </a:tcPr>
                </a:tc>
                <a:tc>
                  <a:txBody>
                    <a:bodyPr/>
                    <a:lstStyle/>
                    <a:p>
                      <a:pPr algn="ctr"/>
                      <a:r>
                        <a:rPr lang="en-US" sz="1500" dirty="0" smtClean="0">
                          <a:latin typeface="Rockwell"/>
                          <a:cs typeface="Rockwell"/>
                        </a:rPr>
                        <a:t>blue</a:t>
                      </a:r>
                      <a:endParaRPr lang="en-US" sz="1500" dirty="0">
                        <a:latin typeface="Rockwell"/>
                        <a:cs typeface="Rockwell"/>
                      </a:endParaRPr>
                    </a:p>
                  </a:txBody>
                  <a:tcPr vert="vert270">
                    <a:lnB w="12700" cap="flat" cmpd="sng" algn="ctr">
                      <a:solidFill>
                        <a:scrgbClr r="0" g="0" b="0"/>
                      </a:solidFill>
                      <a:prstDash val="solid"/>
                      <a:round/>
                      <a:headEnd type="none" w="med" len="med"/>
                      <a:tailEnd type="none" w="med" len="med"/>
                    </a:lnB>
                  </a:tcPr>
                </a:tc>
              </a:tr>
              <a:tr h="372246">
                <a:tc rowSpan="2">
                  <a:txBody>
                    <a:bodyPr/>
                    <a:lstStyle/>
                    <a:p>
                      <a:pPr marL="0" marR="0" indent="0" algn="r" defTabSz="457200" rtl="0" eaLnBrk="1" fontAlgn="auto" latinLnBrk="0" hangingPunct="1">
                        <a:lnSpc>
                          <a:spcPct val="100000"/>
                        </a:lnSpc>
                        <a:spcBef>
                          <a:spcPts val="0"/>
                        </a:spcBef>
                        <a:spcAft>
                          <a:spcPts val="0"/>
                        </a:spcAft>
                        <a:buClrTx/>
                        <a:buSzTx/>
                        <a:buFontTx/>
                        <a:buNone/>
                        <a:tabLst/>
                        <a:defRPr/>
                      </a:pPr>
                      <a:r>
                        <a:rPr lang="en-US" sz="1600" i="1" dirty="0" smtClean="0">
                          <a:latin typeface="Times New Roman"/>
                          <a:cs typeface="Times New Roman"/>
                        </a:rPr>
                        <a:t>X</a:t>
                      </a:r>
                      <a:endParaRPr lang="en-US" sz="1600" dirty="0"/>
                    </a:p>
                  </a:txBody>
                  <a:tcPr anchor="ctr"/>
                </a:tc>
                <a:tc>
                  <a:txBody>
                    <a:bodyPr/>
                    <a:lstStyle/>
                    <a:p>
                      <a:pPr algn="ctr"/>
                      <a:r>
                        <a:rPr lang="en-US" sz="1600" dirty="0" smtClean="0">
                          <a:latin typeface="Rockwell"/>
                          <a:cs typeface="Rockwell"/>
                        </a:rPr>
                        <a:t>1</a:t>
                      </a:r>
                      <a:endParaRPr lang="en-US" sz="1600" dirty="0">
                        <a:latin typeface="Rockwell"/>
                        <a:cs typeface="Rockwell"/>
                      </a:endParaRPr>
                    </a:p>
                  </a:txBody>
                  <a:tcPr>
                    <a:lnR w="12700" cap="flat" cmpd="sng" algn="ctr">
                      <a:solidFill>
                        <a:scrgbClr r="0" g="0" b="0"/>
                      </a:solidFill>
                      <a:prstDash val="solid"/>
                      <a:round/>
                      <a:headEnd type="none" w="med" len="med"/>
                      <a:tailEnd type="none" w="med" len="med"/>
                    </a:lnR>
                  </a:tcPr>
                </a:tc>
                <a:tc>
                  <a:txBody>
                    <a:bodyPr/>
                    <a:lstStyle/>
                    <a:p>
                      <a:pPr algn="ctr"/>
                      <a:r>
                        <a:rPr lang="en-US" sz="1600" dirty="0" smtClean="0"/>
                        <a:t>21</a:t>
                      </a:r>
                      <a:endParaRPr lang="en-US" sz="16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600" dirty="0" smtClean="0"/>
                        <a:t>28</a:t>
                      </a:r>
                      <a:endParaRPr lang="en-US" sz="16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372246">
                <a:tc vMerge="1">
                  <a:txBody>
                    <a:bodyPr/>
                    <a:lstStyle/>
                    <a:p>
                      <a:endParaRPr lang="en-US" dirty="0"/>
                    </a:p>
                  </a:txBody>
                  <a:tcPr/>
                </a:tc>
                <a:tc>
                  <a:txBody>
                    <a:bodyPr/>
                    <a:lstStyle/>
                    <a:p>
                      <a:pPr algn="ctr"/>
                      <a:r>
                        <a:rPr lang="en-US" sz="1600" dirty="0" smtClean="0">
                          <a:latin typeface="Rockwell"/>
                          <a:cs typeface="Rockwell"/>
                        </a:rPr>
                        <a:t>2</a:t>
                      </a:r>
                      <a:endParaRPr lang="en-US" sz="1600" dirty="0">
                        <a:latin typeface="Rockwell"/>
                        <a:cs typeface="Rockwell"/>
                      </a:endParaRPr>
                    </a:p>
                  </a:txBody>
                  <a:tcPr>
                    <a:lnR w="12700" cap="flat" cmpd="sng" algn="ctr">
                      <a:solidFill>
                        <a:scrgbClr r="0" g="0" b="0"/>
                      </a:solidFill>
                      <a:prstDash val="solid"/>
                      <a:round/>
                      <a:headEnd type="none" w="med" len="med"/>
                      <a:tailEnd type="none" w="med" len="med"/>
                    </a:lnR>
                  </a:tcPr>
                </a:tc>
                <a:tc>
                  <a:txBody>
                    <a:bodyPr/>
                    <a:lstStyle/>
                    <a:p>
                      <a:pPr algn="ctr"/>
                      <a:r>
                        <a:rPr lang="en-US" sz="1600" dirty="0" smtClean="0"/>
                        <a:t>40</a:t>
                      </a:r>
                      <a:endParaRPr lang="en-US" sz="16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600" dirty="0" smtClean="0"/>
                        <a:t>48</a:t>
                      </a:r>
                      <a:endParaRPr lang="en-US" sz="1600"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bl>
          </a:graphicData>
        </a:graphic>
      </p:graphicFrame>
      <p:graphicFrame>
        <p:nvGraphicFramePr>
          <p:cNvPr id="35" name="Table 34"/>
          <p:cNvGraphicFramePr>
            <a:graphicFrameLocks noGrp="1"/>
          </p:cNvGraphicFramePr>
          <p:nvPr>
            <p:extLst>
              <p:ext uri="{D42A27DB-BD31-4B8C-83A1-F6EECF244321}">
                <p14:modId xmlns:p14="http://schemas.microsoft.com/office/powerpoint/2010/main" val="3717420812"/>
              </p:ext>
            </p:extLst>
          </p:nvPr>
        </p:nvGraphicFramePr>
        <p:xfrm>
          <a:off x="5967335" y="2842132"/>
          <a:ext cx="1391445" cy="1819764"/>
        </p:xfrm>
        <a:graphic>
          <a:graphicData uri="http://schemas.openxmlformats.org/drawingml/2006/table">
            <a:tbl>
              <a:tblPr firstRow="1" bandRow="1">
                <a:tableStyleId>{2D5ABB26-0587-4C30-8999-92F81FD0307C}</a:tableStyleId>
              </a:tblPr>
              <a:tblGrid>
                <a:gridCol w="253438"/>
                <a:gridCol w="554413"/>
                <a:gridCol w="583594"/>
              </a:tblGrid>
              <a:tr h="478644">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600" i="1" dirty="0" smtClean="0">
                          <a:latin typeface="Times New Roman"/>
                          <a:cs typeface="Times New Roman"/>
                        </a:rPr>
                        <a:t>X</a:t>
                      </a: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600" i="1" dirty="0" smtClean="0">
                          <a:latin typeface="Times New Roman"/>
                          <a:cs typeface="Times New Roman"/>
                        </a:rPr>
                        <a:t>Y</a:t>
                      </a:r>
                    </a:p>
                  </a:txBody>
                  <a:tcP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300" dirty="0" smtClean="0"/>
                        <a:t>value</a:t>
                      </a:r>
                      <a:endParaRPr lang="en-US" sz="1300"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277110">
                <a:tc>
                  <a:txBody>
                    <a:bodyPr/>
                    <a:lstStyle/>
                    <a:p>
                      <a:pPr algn="ctr"/>
                      <a:r>
                        <a:rPr lang="en-US" sz="1600" dirty="0" smtClean="0">
                          <a:latin typeface="Rockwell"/>
                          <a:cs typeface="Rockwell"/>
                        </a:rPr>
                        <a:t>1</a:t>
                      </a:r>
                      <a:endParaRPr lang="en-US" sz="1600" dirty="0">
                        <a:latin typeface="Rockwell"/>
                        <a:cs typeface="Rockwell"/>
                      </a:endParaRP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tcPr>
                </a:tc>
                <a:tc>
                  <a:txBody>
                    <a:bodyPr/>
                    <a:lstStyle/>
                    <a:p>
                      <a:pPr algn="ctr"/>
                      <a:r>
                        <a:rPr lang="en-US" sz="1400" dirty="0" smtClean="0">
                          <a:latin typeface="Rockwell"/>
                          <a:cs typeface="Rockwell"/>
                        </a:rPr>
                        <a:t>red</a:t>
                      </a:r>
                      <a:endParaRPr lang="en-US" sz="1400" dirty="0">
                        <a:latin typeface="Rockwell"/>
                        <a:cs typeface="Rockwell"/>
                      </a:endParaRPr>
                    </a:p>
                  </a:txBody>
                  <a:tcPr>
                    <a:lnT w="12700" cap="flat" cmpd="sng" algn="ctr">
                      <a:solidFill>
                        <a:scrgbClr r="0" g="0" b="0"/>
                      </a:solidFill>
                      <a:prstDash val="solid"/>
                      <a:round/>
                      <a:headEnd type="none" w="med" len="med"/>
                      <a:tailEnd type="none" w="med" len="med"/>
                    </a:lnT>
                  </a:tcPr>
                </a:tc>
                <a:tc>
                  <a:txBody>
                    <a:bodyPr/>
                    <a:lstStyle/>
                    <a:p>
                      <a:pPr algn="ctr"/>
                      <a:r>
                        <a:rPr lang="en-US" sz="1600" dirty="0" smtClean="0"/>
                        <a:t>3</a:t>
                      </a:r>
                      <a:endParaRPr lang="en-US" sz="1600"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tcPr>
                </a:tc>
              </a:tr>
              <a:tr h="277110">
                <a:tc>
                  <a:txBody>
                    <a:bodyPr/>
                    <a:lstStyle/>
                    <a:p>
                      <a:pPr algn="ctr"/>
                      <a:r>
                        <a:rPr lang="en-US" sz="1600" dirty="0" smtClean="0">
                          <a:latin typeface="Rockwell"/>
                          <a:cs typeface="Rockwell"/>
                        </a:rPr>
                        <a:t>2</a:t>
                      </a:r>
                      <a:endParaRPr lang="en-US" sz="1600" dirty="0">
                        <a:latin typeface="Rockwell"/>
                        <a:cs typeface="Rockwell"/>
                      </a:endParaRPr>
                    </a:p>
                  </a:txBody>
                  <a:tcPr>
                    <a:lnL w="12700" cap="flat" cmpd="sng" algn="ctr">
                      <a:solidFill>
                        <a:scrgbClr r="0" g="0" b="0"/>
                      </a:solidFill>
                      <a:prstDash val="solid"/>
                      <a:round/>
                      <a:headEnd type="none" w="med" len="med"/>
                      <a:tailEnd type="none" w="med" len="med"/>
                    </a:lnL>
                  </a:tcPr>
                </a:tc>
                <a:tc>
                  <a:txBody>
                    <a:bodyPr/>
                    <a:lstStyle/>
                    <a:p>
                      <a:pPr algn="ctr"/>
                      <a:r>
                        <a:rPr lang="en-US" sz="1400" dirty="0" smtClean="0">
                          <a:latin typeface="Rockwell"/>
                          <a:cs typeface="Rockwell"/>
                        </a:rPr>
                        <a:t>red</a:t>
                      </a:r>
                      <a:endParaRPr lang="en-US" sz="1400" dirty="0">
                        <a:latin typeface="Rockwell"/>
                        <a:cs typeface="Rockwell"/>
                      </a:endParaRPr>
                    </a:p>
                  </a:txBody>
                  <a:tcPr/>
                </a:tc>
                <a:tc>
                  <a:txBody>
                    <a:bodyPr/>
                    <a:lstStyle/>
                    <a:p>
                      <a:pPr algn="ctr"/>
                      <a:r>
                        <a:rPr lang="en-US" sz="1600" dirty="0" smtClean="0"/>
                        <a:t>5</a:t>
                      </a:r>
                      <a:endParaRPr lang="en-US" sz="1600" dirty="0"/>
                    </a:p>
                  </a:txBody>
                  <a:tcPr>
                    <a:lnR w="12700" cap="flat" cmpd="sng" algn="ctr">
                      <a:solidFill>
                        <a:scrgbClr r="0" g="0" b="0"/>
                      </a:solidFill>
                      <a:prstDash val="solid"/>
                      <a:round/>
                      <a:headEnd type="none" w="med" len="med"/>
                      <a:tailEnd type="none" w="med" len="med"/>
                    </a:lnR>
                  </a:tcPr>
                </a:tc>
              </a:tr>
              <a:tr h="277110">
                <a:tc>
                  <a:txBody>
                    <a:bodyPr/>
                    <a:lstStyle/>
                    <a:p>
                      <a:pPr algn="ctr"/>
                      <a:r>
                        <a:rPr lang="en-US" sz="1600" dirty="0" smtClean="0">
                          <a:latin typeface="Rockwell"/>
                          <a:cs typeface="Rockwell"/>
                        </a:rPr>
                        <a:t>1</a:t>
                      </a:r>
                      <a:endParaRPr lang="en-US" sz="1600" dirty="0">
                        <a:latin typeface="Rockwell"/>
                        <a:cs typeface="Rockwell"/>
                      </a:endParaRPr>
                    </a:p>
                  </a:txBody>
                  <a:tcPr>
                    <a:lnL w="12700" cap="flat" cmpd="sng" algn="ctr">
                      <a:solidFill>
                        <a:scrgbClr r="0" g="0" b="0"/>
                      </a:solidFill>
                      <a:prstDash val="solid"/>
                      <a:round/>
                      <a:headEnd type="none" w="med" len="med"/>
                      <a:tailEnd type="none" w="med" len="med"/>
                    </a:lnL>
                  </a:tcPr>
                </a:tc>
                <a:tc>
                  <a:txBody>
                    <a:bodyPr/>
                    <a:lstStyle/>
                    <a:p>
                      <a:pPr algn="ctr"/>
                      <a:r>
                        <a:rPr lang="en-US" sz="1400" dirty="0" smtClean="0">
                          <a:latin typeface="Rockwell"/>
                          <a:cs typeface="Rockwell"/>
                        </a:rPr>
                        <a:t>blue</a:t>
                      </a:r>
                      <a:endParaRPr lang="en-US" sz="1400" dirty="0">
                        <a:latin typeface="Rockwell"/>
                        <a:cs typeface="Rockwell"/>
                      </a:endParaRPr>
                    </a:p>
                  </a:txBody>
                  <a:tcPr/>
                </a:tc>
                <a:tc>
                  <a:txBody>
                    <a:bodyPr/>
                    <a:lstStyle/>
                    <a:p>
                      <a:pPr algn="ctr"/>
                      <a:r>
                        <a:rPr lang="en-US" sz="1600" dirty="0" smtClean="0"/>
                        <a:t>4</a:t>
                      </a:r>
                      <a:endParaRPr lang="en-US" sz="1600" dirty="0"/>
                    </a:p>
                  </a:txBody>
                  <a:tcPr>
                    <a:lnR w="12700" cap="flat" cmpd="sng" algn="ctr">
                      <a:solidFill>
                        <a:scrgbClr r="0" g="0" b="0"/>
                      </a:solidFill>
                      <a:prstDash val="solid"/>
                      <a:round/>
                      <a:headEnd type="none" w="med" len="med"/>
                      <a:tailEnd type="none" w="med" len="med"/>
                    </a:lnR>
                  </a:tcPr>
                </a:tc>
              </a:tr>
              <a:tr h="277110">
                <a:tc>
                  <a:txBody>
                    <a:bodyPr/>
                    <a:lstStyle/>
                    <a:p>
                      <a:pPr algn="ctr"/>
                      <a:r>
                        <a:rPr lang="en-US" sz="1600" dirty="0" smtClean="0">
                          <a:latin typeface="Rockwell"/>
                          <a:cs typeface="Rockwell"/>
                        </a:rPr>
                        <a:t>2</a:t>
                      </a:r>
                      <a:endParaRPr lang="en-US" sz="1600" dirty="0">
                        <a:latin typeface="Rockwell"/>
                        <a:cs typeface="Rockwell"/>
                      </a:endParaRPr>
                    </a:p>
                  </a:txBody>
                  <a:tcPr>
                    <a:lnL w="12700" cap="flat" cmpd="sng" algn="ctr">
                      <a:solidFill>
                        <a:scrgbClr r="0" g="0" b="0"/>
                      </a:solidFill>
                      <a:prstDash val="solid"/>
                      <a:round/>
                      <a:headEnd type="none" w="med" len="med"/>
                      <a:tailEnd type="none" w="med" len="med"/>
                    </a:lnL>
                    <a:lnB w="12700" cap="flat" cmpd="sng" algn="ctr">
                      <a:solidFill>
                        <a:scrgbClr r="0" g="0" b="0"/>
                      </a:solidFill>
                      <a:prstDash val="solid"/>
                      <a:round/>
                      <a:headEnd type="none" w="med" len="med"/>
                      <a:tailEnd type="none" w="med" len="med"/>
                    </a:lnB>
                  </a:tcPr>
                </a:tc>
                <a:tc>
                  <a:txBody>
                    <a:bodyPr/>
                    <a:lstStyle/>
                    <a:p>
                      <a:pPr algn="ctr"/>
                      <a:r>
                        <a:rPr lang="en-US" sz="1400" dirty="0" smtClean="0">
                          <a:latin typeface="Rockwell"/>
                          <a:cs typeface="Rockwell"/>
                        </a:rPr>
                        <a:t>blue</a:t>
                      </a:r>
                      <a:endParaRPr lang="en-US" sz="1400" dirty="0">
                        <a:latin typeface="Rockwell"/>
                        <a:cs typeface="Rockwell"/>
                      </a:endParaRPr>
                    </a:p>
                  </a:txBody>
                  <a:tcPr>
                    <a:lnB w="12700" cap="flat" cmpd="sng" algn="ctr">
                      <a:solidFill>
                        <a:scrgbClr r="0" g="0" b="0"/>
                      </a:solidFill>
                      <a:prstDash val="solid"/>
                      <a:round/>
                      <a:headEnd type="none" w="med" len="med"/>
                      <a:tailEnd type="none" w="med" len="med"/>
                    </a:lnB>
                  </a:tcPr>
                </a:tc>
                <a:tc>
                  <a:txBody>
                    <a:bodyPr/>
                    <a:lstStyle/>
                    <a:p>
                      <a:pPr algn="ctr"/>
                      <a:r>
                        <a:rPr lang="en-US" sz="1600" dirty="0" smtClean="0"/>
                        <a:t>6</a:t>
                      </a:r>
                      <a:endParaRPr lang="en-US" sz="1600" dirty="0"/>
                    </a:p>
                  </a:txBody>
                  <a:tcPr>
                    <a:lnR w="12700" cap="flat" cmpd="sng" algn="ctr">
                      <a:solidFill>
                        <a:scrgbClr r="0" g="0" b="0"/>
                      </a:solidFill>
                      <a:prstDash val="solid"/>
                      <a:round/>
                      <a:headEnd type="none" w="med" len="med"/>
                      <a:tailEnd type="none" w="med" len="med"/>
                    </a:lnR>
                    <a:lnB w="12700" cap="flat" cmpd="sng" algn="ctr">
                      <a:solidFill>
                        <a:scrgbClr r="0" g="0" b="0"/>
                      </a:solidFill>
                      <a:prstDash val="solid"/>
                      <a:round/>
                      <a:headEnd type="none" w="med" len="med"/>
                      <a:tailEnd type="none" w="med" len="med"/>
                    </a:lnB>
                  </a:tcPr>
                </a:tc>
              </a:tr>
            </a:tbl>
          </a:graphicData>
        </a:graphic>
      </p:graphicFrame>
      <p:graphicFrame>
        <p:nvGraphicFramePr>
          <p:cNvPr id="36" name="Table 35"/>
          <p:cNvGraphicFramePr>
            <a:graphicFrameLocks noGrp="1"/>
          </p:cNvGraphicFramePr>
          <p:nvPr>
            <p:extLst>
              <p:ext uri="{D42A27DB-BD31-4B8C-83A1-F6EECF244321}">
                <p14:modId xmlns:p14="http://schemas.microsoft.com/office/powerpoint/2010/main" val="789746386"/>
              </p:ext>
            </p:extLst>
          </p:nvPr>
        </p:nvGraphicFramePr>
        <p:xfrm>
          <a:off x="6763911" y="4969550"/>
          <a:ext cx="1391445" cy="1819764"/>
        </p:xfrm>
        <a:graphic>
          <a:graphicData uri="http://schemas.openxmlformats.org/drawingml/2006/table">
            <a:tbl>
              <a:tblPr firstRow="1" bandRow="1">
                <a:tableStyleId>{2D5ABB26-0587-4C30-8999-92F81FD0307C}</a:tableStyleId>
              </a:tblPr>
              <a:tblGrid>
                <a:gridCol w="253438"/>
                <a:gridCol w="554413"/>
                <a:gridCol w="583594"/>
              </a:tblGrid>
              <a:tr h="478644">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600" i="1" dirty="0" smtClean="0">
                          <a:latin typeface="Times New Roman"/>
                          <a:cs typeface="Times New Roman"/>
                        </a:rPr>
                        <a:t>X</a:t>
                      </a: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sz="1600" i="1" dirty="0" smtClean="0">
                          <a:latin typeface="Times New Roman"/>
                          <a:cs typeface="Times New Roman"/>
                        </a:rPr>
                        <a:t>Y</a:t>
                      </a:r>
                    </a:p>
                  </a:txBody>
                  <a:tcP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300" dirty="0" smtClean="0"/>
                        <a:t>value</a:t>
                      </a:r>
                      <a:endParaRPr lang="en-US" sz="1300"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277110">
                <a:tc>
                  <a:txBody>
                    <a:bodyPr/>
                    <a:lstStyle/>
                    <a:p>
                      <a:pPr algn="ctr"/>
                      <a:r>
                        <a:rPr lang="en-US" sz="1600" dirty="0" smtClean="0">
                          <a:latin typeface="Rockwell"/>
                          <a:cs typeface="Rockwell"/>
                        </a:rPr>
                        <a:t>1</a:t>
                      </a:r>
                      <a:endParaRPr lang="en-US" sz="1600" dirty="0">
                        <a:latin typeface="Rockwell"/>
                        <a:cs typeface="Rockwell"/>
                      </a:endParaRP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tcPr>
                </a:tc>
                <a:tc>
                  <a:txBody>
                    <a:bodyPr/>
                    <a:lstStyle/>
                    <a:p>
                      <a:pPr algn="ctr"/>
                      <a:r>
                        <a:rPr lang="en-US" sz="1400" dirty="0" smtClean="0">
                          <a:latin typeface="Rockwell"/>
                          <a:cs typeface="Rockwell"/>
                        </a:rPr>
                        <a:t>red</a:t>
                      </a:r>
                      <a:endParaRPr lang="en-US" sz="1400" dirty="0">
                        <a:latin typeface="Rockwell"/>
                        <a:cs typeface="Rockwell"/>
                      </a:endParaRPr>
                    </a:p>
                  </a:txBody>
                  <a:tcPr>
                    <a:lnT w="12700" cap="flat" cmpd="sng" algn="ctr">
                      <a:solidFill>
                        <a:scrgbClr r="0" g="0" b="0"/>
                      </a:solidFill>
                      <a:prstDash val="solid"/>
                      <a:round/>
                      <a:headEnd type="none" w="med" len="med"/>
                      <a:tailEnd type="none" w="med" len="med"/>
                    </a:lnT>
                  </a:tcPr>
                </a:tc>
                <a:tc>
                  <a:txBody>
                    <a:bodyPr/>
                    <a:lstStyle/>
                    <a:p>
                      <a:pPr algn="ctr"/>
                      <a:r>
                        <a:rPr lang="en-US" sz="1600" dirty="0" smtClean="0"/>
                        <a:t>21</a:t>
                      </a:r>
                      <a:endParaRPr lang="en-US" sz="1600"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tcPr>
                </a:tc>
              </a:tr>
              <a:tr h="277110">
                <a:tc>
                  <a:txBody>
                    <a:bodyPr/>
                    <a:lstStyle/>
                    <a:p>
                      <a:pPr algn="ctr"/>
                      <a:r>
                        <a:rPr lang="en-US" sz="1600" dirty="0" smtClean="0">
                          <a:latin typeface="Rockwell"/>
                          <a:cs typeface="Rockwell"/>
                        </a:rPr>
                        <a:t>2</a:t>
                      </a:r>
                      <a:endParaRPr lang="en-US" sz="1600" dirty="0">
                        <a:latin typeface="Rockwell"/>
                        <a:cs typeface="Rockwell"/>
                      </a:endParaRPr>
                    </a:p>
                  </a:txBody>
                  <a:tcPr>
                    <a:lnL w="12700" cap="flat" cmpd="sng" algn="ctr">
                      <a:solidFill>
                        <a:scrgbClr r="0" g="0" b="0"/>
                      </a:solidFill>
                      <a:prstDash val="solid"/>
                      <a:round/>
                      <a:headEnd type="none" w="med" len="med"/>
                      <a:tailEnd type="none" w="med" len="med"/>
                    </a:lnL>
                  </a:tcPr>
                </a:tc>
                <a:tc>
                  <a:txBody>
                    <a:bodyPr/>
                    <a:lstStyle/>
                    <a:p>
                      <a:pPr algn="ctr"/>
                      <a:r>
                        <a:rPr lang="en-US" sz="1400" dirty="0" smtClean="0">
                          <a:latin typeface="Rockwell"/>
                          <a:cs typeface="Rockwell"/>
                        </a:rPr>
                        <a:t>red</a:t>
                      </a:r>
                      <a:endParaRPr lang="en-US" sz="1400" dirty="0">
                        <a:latin typeface="Rockwell"/>
                        <a:cs typeface="Rockwell"/>
                      </a:endParaRPr>
                    </a:p>
                  </a:txBody>
                  <a:tcPr/>
                </a:tc>
                <a:tc>
                  <a:txBody>
                    <a:bodyPr/>
                    <a:lstStyle/>
                    <a:p>
                      <a:pPr algn="ctr"/>
                      <a:r>
                        <a:rPr lang="en-US" sz="1600" dirty="0" smtClean="0"/>
                        <a:t>40</a:t>
                      </a:r>
                      <a:endParaRPr lang="en-US" sz="1600" dirty="0"/>
                    </a:p>
                  </a:txBody>
                  <a:tcPr>
                    <a:lnR w="12700" cap="flat" cmpd="sng" algn="ctr">
                      <a:solidFill>
                        <a:scrgbClr r="0" g="0" b="0"/>
                      </a:solidFill>
                      <a:prstDash val="solid"/>
                      <a:round/>
                      <a:headEnd type="none" w="med" len="med"/>
                      <a:tailEnd type="none" w="med" len="med"/>
                    </a:lnR>
                  </a:tcPr>
                </a:tc>
              </a:tr>
              <a:tr h="277110">
                <a:tc>
                  <a:txBody>
                    <a:bodyPr/>
                    <a:lstStyle/>
                    <a:p>
                      <a:pPr algn="ctr"/>
                      <a:r>
                        <a:rPr lang="en-US" sz="1600" dirty="0" smtClean="0">
                          <a:latin typeface="Rockwell"/>
                          <a:cs typeface="Rockwell"/>
                        </a:rPr>
                        <a:t>1</a:t>
                      </a:r>
                      <a:endParaRPr lang="en-US" sz="1600" dirty="0">
                        <a:latin typeface="Rockwell"/>
                        <a:cs typeface="Rockwell"/>
                      </a:endParaRPr>
                    </a:p>
                  </a:txBody>
                  <a:tcPr>
                    <a:lnL w="12700" cap="flat" cmpd="sng" algn="ctr">
                      <a:solidFill>
                        <a:scrgbClr r="0" g="0" b="0"/>
                      </a:solidFill>
                      <a:prstDash val="solid"/>
                      <a:round/>
                      <a:headEnd type="none" w="med" len="med"/>
                      <a:tailEnd type="none" w="med" len="med"/>
                    </a:lnL>
                  </a:tcPr>
                </a:tc>
                <a:tc>
                  <a:txBody>
                    <a:bodyPr/>
                    <a:lstStyle/>
                    <a:p>
                      <a:pPr algn="ctr"/>
                      <a:r>
                        <a:rPr lang="en-US" sz="1400" dirty="0" smtClean="0">
                          <a:latin typeface="Rockwell"/>
                          <a:cs typeface="Rockwell"/>
                        </a:rPr>
                        <a:t>blue</a:t>
                      </a:r>
                      <a:endParaRPr lang="en-US" sz="1400" dirty="0">
                        <a:latin typeface="Rockwell"/>
                        <a:cs typeface="Rockwell"/>
                      </a:endParaRPr>
                    </a:p>
                  </a:txBody>
                  <a:tcPr/>
                </a:tc>
                <a:tc>
                  <a:txBody>
                    <a:bodyPr/>
                    <a:lstStyle/>
                    <a:p>
                      <a:pPr algn="ctr"/>
                      <a:r>
                        <a:rPr lang="en-US" sz="1600" dirty="0" smtClean="0"/>
                        <a:t>28</a:t>
                      </a:r>
                      <a:endParaRPr lang="en-US" sz="1600" dirty="0"/>
                    </a:p>
                  </a:txBody>
                  <a:tcPr>
                    <a:lnR w="12700" cap="flat" cmpd="sng" algn="ctr">
                      <a:solidFill>
                        <a:scrgbClr r="0" g="0" b="0"/>
                      </a:solidFill>
                      <a:prstDash val="solid"/>
                      <a:round/>
                      <a:headEnd type="none" w="med" len="med"/>
                      <a:tailEnd type="none" w="med" len="med"/>
                    </a:lnR>
                  </a:tcPr>
                </a:tc>
              </a:tr>
              <a:tr h="277110">
                <a:tc>
                  <a:txBody>
                    <a:bodyPr/>
                    <a:lstStyle/>
                    <a:p>
                      <a:pPr algn="ctr"/>
                      <a:r>
                        <a:rPr lang="en-US" sz="1600" dirty="0" smtClean="0">
                          <a:latin typeface="Rockwell"/>
                          <a:cs typeface="Rockwell"/>
                        </a:rPr>
                        <a:t>2</a:t>
                      </a:r>
                      <a:endParaRPr lang="en-US" sz="1600" dirty="0">
                        <a:latin typeface="Rockwell"/>
                        <a:cs typeface="Rockwell"/>
                      </a:endParaRPr>
                    </a:p>
                  </a:txBody>
                  <a:tcPr>
                    <a:lnL w="12700" cap="flat" cmpd="sng" algn="ctr">
                      <a:solidFill>
                        <a:scrgbClr r="0" g="0" b="0"/>
                      </a:solidFill>
                      <a:prstDash val="solid"/>
                      <a:round/>
                      <a:headEnd type="none" w="med" len="med"/>
                      <a:tailEnd type="none" w="med" len="med"/>
                    </a:lnL>
                    <a:lnB w="12700" cap="flat" cmpd="sng" algn="ctr">
                      <a:solidFill>
                        <a:scrgbClr r="0" g="0" b="0"/>
                      </a:solidFill>
                      <a:prstDash val="solid"/>
                      <a:round/>
                      <a:headEnd type="none" w="med" len="med"/>
                      <a:tailEnd type="none" w="med" len="med"/>
                    </a:lnB>
                  </a:tcPr>
                </a:tc>
                <a:tc>
                  <a:txBody>
                    <a:bodyPr/>
                    <a:lstStyle/>
                    <a:p>
                      <a:pPr algn="ctr"/>
                      <a:r>
                        <a:rPr lang="en-US" sz="1400" dirty="0" smtClean="0">
                          <a:latin typeface="Rockwell"/>
                          <a:cs typeface="Rockwell"/>
                        </a:rPr>
                        <a:t>blue</a:t>
                      </a:r>
                      <a:endParaRPr lang="en-US" sz="1400" dirty="0">
                        <a:latin typeface="Rockwell"/>
                        <a:cs typeface="Rockwell"/>
                      </a:endParaRPr>
                    </a:p>
                  </a:txBody>
                  <a:tcPr>
                    <a:lnB w="12700" cap="flat" cmpd="sng" algn="ctr">
                      <a:solidFill>
                        <a:scrgbClr r="0" g="0" b="0"/>
                      </a:solidFill>
                      <a:prstDash val="solid"/>
                      <a:round/>
                      <a:headEnd type="none" w="med" len="med"/>
                      <a:tailEnd type="none" w="med" len="med"/>
                    </a:lnB>
                  </a:tcPr>
                </a:tc>
                <a:tc>
                  <a:txBody>
                    <a:bodyPr/>
                    <a:lstStyle/>
                    <a:p>
                      <a:pPr algn="ctr"/>
                      <a:r>
                        <a:rPr lang="en-US" sz="1600" dirty="0" smtClean="0"/>
                        <a:t>48</a:t>
                      </a:r>
                      <a:endParaRPr lang="en-US" sz="1600" dirty="0"/>
                    </a:p>
                  </a:txBody>
                  <a:tcPr>
                    <a:lnR w="12700" cap="flat" cmpd="sng" algn="ctr">
                      <a:solidFill>
                        <a:scrgbClr r="0" g="0" b="0"/>
                      </a:solidFill>
                      <a:prstDash val="solid"/>
                      <a:round/>
                      <a:headEnd type="none" w="med" len="med"/>
                      <a:tailEnd type="none" w="med" len="med"/>
                    </a:lnR>
                    <a:lnB w="12700" cap="flat" cmpd="sng" algn="ctr">
                      <a:solidFill>
                        <a:scrgbClr r="0" g="0" b="0"/>
                      </a:solid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3276556887"/>
      </p:ext>
    </p:extLst>
  </p:cSld>
  <p:clrMapOvr>
    <a:masterClrMapping/>
  </p:clrMapOvr>
  <p:timing>
    <p:tnLst>
      <p:par>
        <p:cTn xmlns:p14="http://schemas.microsoft.com/office/powerpoint/2010/main" id="1" dur="indefinite" restart="never" nodeType="tmRoot"/>
      </p:par>
    </p:tn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Tensor Notation</a:t>
            </a:r>
            <a:endParaRPr lang="en-US" dirty="0"/>
          </a:p>
        </p:txBody>
      </p:sp>
      <p:sp>
        <p:nvSpPr>
          <p:cNvPr id="4" name="Slide Number Placeholder 3"/>
          <p:cNvSpPr>
            <a:spLocks noGrp="1"/>
          </p:cNvSpPr>
          <p:nvPr>
            <p:ph type="sldNum" sz="quarter" idx="12"/>
          </p:nvPr>
        </p:nvSpPr>
        <p:spPr/>
        <p:txBody>
          <a:bodyPr/>
          <a:lstStyle/>
          <a:p>
            <a:pPr>
              <a:defRPr/>
            </a:pPr>
            <a:fld id="{9A4C5175-23E5-4C6A-95BF-BE08EF827E94}" type="slidenum">
              <a:rPr lang="en-US" smtClean="0"/>
              <a:pPr>
                <a:defRPr/>
              </a:pPr>
              <a:t>121</a:t>
            </a:fld>
            <a:endParaRPr lang="en-US"/>
          </a:p>
        </p:txBody>
      </p:sp>
      <p:sp>
        <p:nvSpPr>
          <p:cNvPr id="5" name="Content Placeholder 4"/>
          <p:cNvSpPr>
            <a:spLocks noGrp="1"/>
          </p:cNvSpPr>
          <p:nvPr>
            <p:ph idx="1"/>
          </p:nvPr>
        </p:nvSpPr>
        <p:spPr>
          <a:xfrm>
            <a:off x="471857" y="1211264"/>
            <a:ext cx="2533342" cy="1142185"/>
          </a:xfrm>
          <a:ln>
            <a:solidFill>
              <a:schemeClr val="accent1"/>
            </a:solidFill>
          </a:ln>
        </p:spPr>
        <p:txBody>
          <a:bodyPr>
            <a:normAutofit/>
          </a:bodyPr>
          <a:lstStyle/>
          <a:p>
            <a:pPr marL="0" indent="0">
              <a:buNone/>
            </a:pPr>
            <a:r>
              <a:rPr lang="en-US" sz="2000" dirty="0" smtClean="0"/>
              <a:t>A real </a:t>
            </a:r>
            <a:r>
              <a:rPr lang="en-US" sz="2000" dirty="0"/>
              <a:t>function with r keyword </a:t>
            </a:r>
            <a:r>
              <a:rPr lang="en-US" sz="2000" dirty="0" smtClean="0"/>
              <a:t>arguments</a:t>
            </a:r>
            <a:endParaRPr lang="en-US" sz="2000" dirty="0"/>
          </a:p>
        </p:txBody>
      </p:sp>
      <p:sp>
        <p:nvSpPr>
          <p:cNvPr id="8" name="Content Placeholder 4"/>
          <p:cNvSpPr txBox="1">
            <a:spLocks/>
          </p:cNvSpPr>
          <p:nvPr/>
        </p:nvSpPr>
        <p:spPr bwMode="auto">
          <a:xfrm>
            <a:off x="3345538" y="1242551"/>
            <a:ext cx="2533342" cy="1110897"/>
          </a:xfrm>
          <a:prstGeom prst="rect">
            <a:avLst/>
          </a:prstGeom>
          <a:noFill/>
          <a:ln w="9525">
            <a:solidFill>
              <a:schemeClr val="accent1"/>
            </a:solidFill>
            <a:miter lim="800000"/>
            <a:headEnd/>
            <a:tailEnd/>
          </a:ln>
        </p:spPr>
        <p:txBody>
          <a:bodyPr vert="horz" wrap="square" lIns="91440" tIns="45720" rIns="91440" bIns="45720" numCol="1" anchor="t" anchorCtr="0" compatLnSpc="1">
            <a:prstTxWarp prst="textNoShape">
              <a:avLst/>
            </a:prstTxWarp>
            <a:normAutofit/>
          </a:bodyPr>
          <a:lst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000" dirty="0" smtClean="0"/>
              <a:t>Axis-labeled array with arbitrary indices</a:t>
            </a:r>
            <a:endParaRPr lang="en-US" sz="2000" dirty="0"/>
          </a:p>
        </p:txBody>
      </p:sp>
      <p:sp>
        <p:nvSpPr>
          <p:cNvPr id="9" name="Content Placeholder 4"/>
          <p:cNvSpPr txBox="1">
            <a:spLocks/>
          </p:cNvSpPr>
          <p:nvPr/>
        </p:nvSpPr>
        <p:spPr bwMode="auto">
          <a:xfrm>
            <a:off x="6153459" y="1242552"/>
            <a:ext cx="2533342" cy="1110896"/>
          </a:xfrm>
          <a:prstGeom prst="rect">
            <a:avLst/>
          </a:prstGeom>
          <a:noFill/>
          <a:ln w="9525">
            <a:solidFill>
              <a:schemeClr val="accent1"/>
            </a:solidFill>
            <a:miter lim="800000"/>
            <a:headEnd/>
            <a:tailEnd/>
          </a:ln>
        </p:spPr>
        <p:txBody>
          <a:bodyPr vert="horz" wrap="square" lIns="91440" tIns="45720" rIns="91440" bIns="45720" numCol="1" anchor="t" anchorCtr="0" compatLnSpc="1">
            <a:prstTxWarp prst="textNoShape">
              <a:avLst/>
            </a:prstTxWarp>
            <a:normAutofit/>
          </a:bodyPr>
          <a:lst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000" dirty="0" smtClean="0"/>
              <a:t>Database with column headers</a:t>
            </a:r>
          </a:p>
          <a:p>
            <a:endParaRPr lang="en-US" sz="2000" dirty="0"/>
          </a:p>
        </p:txBody>
      </p:sp>
      <p:sp>
        <p:nvSpPr>
          <p:cNvPr id="10" name="Rectangle 9"/>
          <p:cNvSpPr/>
          <p:nvPr/>
        </p:nvSpPr>
        <p:spPr>
          <a:xfrm>
            <a:off x="457200" y="822543"/>
            <a:ext cx="2269947" cy="348813"/>
          </a:xfrm>
          <a:prstGeom prst="rect">
            <a:avLst/>
          </a:prstGeom>
        </p:spPr>
        <p:txBody>
          <a:bodyPr wrap="none">
            <a:spAutoFit/>
          </a:bodyPr>
          <a:lstStyle/>
          <a:p>
            <a:r>
              <a:rPr lang="en-US" dirty="0"/>
              <a:t>A </a:t>
            </a:r>
            <a:r>
              <a:rPr lang="en-US" dirty="0" smtClean="0"/>
              <a:t>rank-</a:t>
            </a:r>
            <a:r>
              <a:rPr lang="en-US" dirty="0"/>
              <a:t>r tensor </a:t>
            </a:r>
            <a:r>
              <a:rPr lang="en-US" dirty="0" smtClean="0"/>
              <a:t>is… </a:t>
            </a:r>
            <a:endParaRPr lang="en-US" dirty="0"/>
          </a:p>
        </p:txBody>
      </p:sp>
      <p:sp>
        <p:nvSpPr>
          <p:cNvPr id="11" name="Rectangle 10"/>
          <p:cNvSpPr/>
          <p:nvPr/>
        </p:nvSpPr>
        <p:spPr>
          <a:xfrm>
            <a:off x="3005199" y="1622453"/>
            <a:ext cx="314033" cy="348813"/>
          </a:xfrm>
          <a:prstGeom prst="rect">
            <a:avLst/>
          </a:prstGeom>
        </p:spPr>
        <p:txBody>
          <a:bodyPr wrap="none">
            <a:spAutoFit/>
          </a:bodyPr>
          <a:lstStyle/>
          <a:p>
            <a:r>
              <a:rPr lang="en-US" dirty="0" smtClean="0"/>
              <a:t>=</a:t>
            </a:r>
            <a:endParaRPr lang="en-US" dirty="0"/>
          </a:p>
        </p:txBody>
      </p:sp>
      <p:sp>
        <p:nvSpPr>
          <p:cNvPr id="12" name="Rectangle 11"/>
          <p:cNvSpPr/>
          <p:nvPr/>
        </p:nvSpPr>
        <p:spPr>
          <a:xfrm>
            <a:off x="5878880" y="1622453"/>
            <a:ext cx="274579" cy="348813"/>
          </a:xfrm>
          <a:prstGeom prst="rect">
            <a:avLst/>
          </a:prstGeom>
        </p:spPr>
        <p:txBody>
          <a:bodyPr wrap="square">
            <a:spAutoFit/>
          </a:bodyPr>
          <a:lstStyle/>
          <a:p>
            <a:r>
              <a:rPr lang="en-US" dirty="0" smtClean="0"/>
              <a:t>=</a:t>
            </a:r>
            <a:endParaRPr lang="en-US" dirty="0"/>
          </a:p>
        </p:txBody>
      </p:sp>
      <p:graphicFrame>
        <p:nvGraphicFramePr>
          <p:cNvPr id="13" name="Table 12"/>
          <p:cNvGraphicFramePr>
            <a:graphicFrameLocks noGrp="1"/>
          </p:cNvGraphicFramePr>
          <p:nvPr>
            <p:extLst>
              <p:ext uri="{D42A27DB-BD31-4B8C-83A1-F6EECF244321}">
                <p14:modId xmlns:p14="http://schemas.microsoft.com/office/powerpoint/2010/main" val="3114945119"/>
              </p:ext>
            </p:extLst>
          </p:nvPr>
        </p:nvGraphicFramePr>
        <p:xfrm>
          <a:off x="3130229" y="2804086"/>
          <a:ext cx="2423096" cy="1463040"/>
        </p:xfrm>
        <a:graphic>
          <a:graphicData uri="http://schemas.openxmlformats.org/drawingml/2006/table">
            <a:tbl>
              <a:tblPr firstRow="1" bandRow="1">
                <a:tableStyleId>{2D5ABB26-0587-4C30-8999-92F81FD0307C}</a:tableStyleId>
              </a:tblPr>
              <a:tblGrid>
                <a:gridCol w="605774"/>
                <a:gridCol w="605774"/>
                <a:gridCol w="605774"/>
                <a:gridCol w="605774"/>
              </a:tblGrid>
              <a:tr h="295147">
                <a:tc>
                  <a:txBody>
                    <a:bodyPr/>
                    <a:lstStyle/>
                    <a:p>
                      <a:pPr algn="ctr"/>
                      <a:endParaRPr lang="en-US" dirty="0"/>
                    </a:p>
                  </a:txBody>
                  <a:tcPr/>
                </a:tc>
                <a:tc>
                  <a:txBody>
                    <a:bodyPr/>
                    <a:lstStyle/>
                    <a:p>
                      <a:pPr algn="ctr"/>
                      <a:endParaRPr lang="en-US"/>
                    </a:p>
                  </a:txBody>
                  <a:tcPr/>
                </a:tc>
                <a:tc gridSpan="2">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i="1" dirty="0" smtClean="0">
                          <a:latin typeface="Times New Roman"/>
                          <a:cs typeface="Times New Roman"/>
                        </a:rPr>
                        <a:t>Y</a:t>
                      </a:r>
                    </a:p>
                  </a:txBody>
                  <a:tcPr/>
                </a:tc>
                <a:tc hMerge="1">
                  <a:txBody>
                    <a:bodyPr/>
                    <a:lstStyle/>
                    <a:p>
                      <a:endParaRPr lang="en-US" dirty="0"/>
                    </a:p>
                  </a:txBody>
                  <a:tcPr/>
                </a:tc>
              </a:tr>
              <a:tr h="295147">
                <a:tc>
                  <a:txBody>
                    <a:bodyPr/>
                    <a:lstStyle/>
                    <a:p>
                      <a:pPr algn="ctr"/>
                      <a:endParaRPr lang="en-US"/>
                    </a:p>
                  </a:txBody>
                  <a:tcPr/>
                </a:tc>
                <a:tc>
                  <a:txBody>
                    <a:bodyPr/>
                    <a:lstStyle/>
                    <a:p>
                      <a:pPr algn="ctr"/>
                      <a:endParaRPr lang="en-US" dirty="0"/>
                    </a:p>
                  </a:txBody>
                  <a:tcPr/>
                </a:tc>
                <a:tc>
                  <a:txBody>
                    <a:bodyPr/>
                    <a:lstStyle/>
                    <a:p>
                      <a:pPr algn="ctr"/>
                      <a:r>
                        <a:rPr lang="en-US" sz="1600" dirty="0" smtClean="0">
                          <a:latin typeface="Rockwell"/>
                          <a:cs typeface="Rockwell"/>
                        </a:rPr>
                        <a:t>red</a:t>
                      </a:r>
                      <a:endParaRPr lang="en-US" sz="1600" dirty="0">
                        <a:latin typeface="Rockwell"/>
                        <a:cs typeface="Rockwell"/>
                      </a:endParaRPr>
                    </a:p>
                  </a:txBody>
                  <a:tcPr>
                    <a:lnB w="12700" cap="flat" cmpd="sng" algn="ctr">
                      <a:solidFill>
                        <a:scrgbClr r="0" g="0" b="0"/>
                      </a:solidFill>
                      <a:prstDash val="solid"/>
                      <a:round/>
                      <a:headEnd type="none" w="med" len="med"/>
                      <a:tailEnd type="none" w="med" len="med"/>
                    </a:lnB>
                  </a:tcPr>
                </a:tc>
                <a:tc>
                  <a:txBody>
                    <a:bodyPr/>
                    <a:lstStyle/>
                    <a:p>
                      <a:pPr algn="ctr"/>
                      <a:r>
                        <a:rPr lang="en-US" sz="1600" dirty="0" smtClean="0">
                          <a:latin typeface="Rockwell"/>
                          <a:cs typeface="Rockwell"/>
                        </a:rPr>
                        <a:t>blue</a:t>
                      </a:r>
                      <a:endParaRPr lang="en-US" sz="1600" dirty="0">
                        <a:latin typeface="Rockwell"/>
                        <a:cs typeface="Rockwell"/>
                      </a:endParaRPr>
                    </a:p>
                  </a:txBody>
                  <a:tcPr>
                    <a:lnB w="12700" cap="flat" cmpd="sng" algn="ctr">
                      <a:solidFill>
                        <a:scrgbClr r="0" g="0" b="0"/>
                      </a:solidFill>
                      <a:prstDash val="solid"/>
                      <a:round/>
                      <a:headEnd type="none" w="med" len="med"/>
                      <a:tailEnd type="none" w="med" len="med"/>
                    </a:lnB>
                  </a:tcPr>
                </a:tc>
              </a:tr>
              <a:tr h="295147">
                <a:tc rowSpan="2">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i="1" dirty="0" smtClean="0">
                          <a:latin typeface="Times New Roman"/>
                          <a:cs typeface="Times New Roman"/>
                        </a:rPr>
                        <a:t>X</a:t>
                      </a:r>
                    </a:p>
                  </a:txBody>
                  <a:tcPr anchor="ctr"/>
                </a:tc>
                <a:tc>
                  <a:txBody>
                    <a:bodyPr/>
                    <a:lstStyle/>
                    <a:p>
                      <a:pPr algn="ctr"/>
                      <a:r>
                        <a:rPr lang="en-US" dirty="0" smtClean="0">
                          <a:latin typeface="Rockwell"/>
                          <a:cs typeface="Rockwell"/>
                        </a:rPr>
                        <a:t>1</a:t>
                      </a:r>
                      <a:endParaRPr lang="en-US" dirty="0">
                        <a:latin typeface="Rockwell"/>
                        <a:cs typeface="Rockwell"/>
                      </a:endParaRPr>
                    </a:p>
                  </a:txBody>
                  <a:tcPr>
                    <a:lnR w="12700" cap="flat" cmpd="sng" algn="ctr">
                      <a:solidFill>
                        <a:scrgbClr r="0" g="0" b="0"/>
                      </a:solidFill>
                      <a:prstDash val="solid"/>
                      <a:round/>
                      <a:headEnd type="none" w="med" len="med"/>
                      <a:tailEnd type="none" w="med" len="med"/>
                    </a:lnR>
                  </a:tcPr>
                </a:tc>
                <a:tc>
                  <a:txBody>
                    <a:bodyPr/>
                    <a:lstStyle/>
                    <a:p>
                      <a:pPr algn="ctr"/>
                      <a:r>
                        <a:rPr lang="en-US" dirty="0" smtClean="0"/>
                        <a:t>3</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dirty="0" smtClean="0"/>
                        <a:t>4</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295147">
                <a:tc vMerge="1">
                  <a:txBody>
                    <a:bodyPr/>
                    <a:lstStyle/>
                    <a:p>
                      <a:endParaRPr lang="en-US" dirty="0"/>
                    </a:p>
                  </a:txBody>
                  <a:tcPr/>
                </a:tc>
                <a:tc>
                  <a:txBody>
                    <a:bodyPr/>
                    <a:lstStyle/>
                    <a:p>
                      <a:pPr algn="ctr"/>
                      <a:r>
                        <a:rPr lang="en-US" dirty="0" smtClean="0">
                          <a:latin typeface="Rockwell"/>
                          <a:cs typeface="Rockwell"/>
                        </a:rPr>
                        <a:t>2</a:t>
                      </a:r>
                      <a:endParaRPr lang="en-US" dirty="0">
                        <a:latin typeface="Rockwell"/>
                        <a:cs typeface="Rockwell"/>
                      </a:endParaRPr>
                    </a:p>
                  </a:txBody>
                  <a:tcPr>
                    <a:lnR w="12700" cap="flat" cmpd="sng" algn="ctr">
                      <a:solidFill>
                        <a:scrgbClr r="0" g="0" b="0"/>
                      </a:solidFill>
                      <a:prstDash val="solid"/>
                      <a:round/>
                      <a:headEnd type="none" w="med" len="med"/>
                      <a:tailEnd type="none" w="med" len="med"/>
                    </a:lnR>
                  </a:tcPr>
                </a:tc>
                <a:tc>
                  <a:txBody>
                    <a:bodyPr/>
                    <a:lstStyle/>
                    <a:p>
                      <a:pPr algn="ctr"/>
                      <a:r>
                        <a:rPr lang="en-US" dirty="0" smtClean="0"/>
                        <a:t>5</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dirty="0" smtClean="0"/>
                        <a:t>6</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bl>
          </a:graphicData>
        </a:graphic>
      </p:graphicFrame>
      <p:graphicFrame>
        <p:nvGraphicFramePr>
          <p:cNvPr id="14" name="Table 13"/>
          <p:cNvGraphicFramePr>
            <a:graphicFrameLocks noGrp="1"/>
          </p:cNvGraphicFramePr>
          <p:nvPr>
            <p:extLst>
              <p:ext uri="{D42A27DB-BD31-4B8C-83A1-F6EECF244321}">
                <p14:modId xmlns:p14="http://schemas.microsoft.com/office/powerpoint/2010/main" val="934599239"/>
              </p:ext>
            </p:extLst>
          </p:nvPr>
        </p:nvGraphicFramePr>
        <p:xfrm>
          <a:off x="4341777" y="5533014"/>
          <a:ext cx="1211548" cy="1066800"/>
        </p:xfrm>
        <a:graphic>
          <a:graphicData uri="http://schemas.openxmlformats.org/drawingml/2006/table">
            <a:tbl>
              <a:tblPr firstRow="1" bandRow="1">
                <a:tableStyleId>{2D5ABB26-0587-4C30-8999-92F81FD0307C}</a:tableStyleId>
              </a:tblPr>
              <a:tblGrid>
                <a:gridCol w="605774"/>
                <a:gridCol w="605774"/>
              </a:tblGrid>
              <a:tr h="295147">
                <a:tc gridSpan="2">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i="1" dirty="0" smtClean="0">
                          <a:latin typeface="Times New Roman"/>
                          <a:cs typeface="Times New Roman"/>
                        </a:rPr>
                        <a:t>Y</a:t>
                      </a:r>
                    </a:p>
                  </a:txBody>
                  <a:tcPr/>
                </a:tc>
                <a:tc hMerge="1">
                  <a:txBody>
                    <a:bodyPr/>
                    <a:lstStyle/>
                    <a:p>
                      <a:endParaRPr lang="en-US" dirty="0"/>
                    </a:p>
                  </a:txBody>
                  <a:tcPr/>
                </a:tc>
              </a:tr>
              <a:tr h="295147">
                <a:tc>
                  <a:txBody>
                    <a:bodyPr/>
                    <a:lstStyle/>
                    <a:p>
                      <a:pPr algn="ctr"/>
                      <a:r>
                        <a:rPr lang="en-US" sz="1600" dirty="0" smtClean="0">
                          <a:latin typeface="Rockwell"/>
                          <a:cs typeface="Rockwell"/>
                        </a:rPr>
                        <a:t>red</a:t>
                      </a:r>
                      <a:endParaRPr lang="en-US" sz="1600" dirty="0">
                        <a:latin typeface="Rockwell"/>
                        <a:cs typeface="Rockwell"/>
                      </a:endParaRPr>
                    </a:p>
                  </a:txBody>
                  <a:tcPr>
                    <a:lnB w="12700" cap="flat" cmpd="sng" algn="ctr">
                      <a:solidFill>
                        <a:scrgbClr r="0" g="0" b="0"/>
                      </a:solidFill>
                      <a:prstDash val="solid"/>
                      <a:round/>
                      <a:headEnd type="none" w="med" len="med"/>
                      <a:tailEnd type="none" w="med" len="med"/>
                    </a:lnB>
                  </a:tcPr>
                </a:tc>
                <a:tc>
                  <a:txBody>
                    <a:bodyPr/>
                    <a:lstStyle/>
                    <a:p>
                      <a:pPr algn="ctr"/>
                      <a:r>
                        <a:rPr lang="en-US" sz="1600" dirty="0" smtClean="0">
                          <a:latin typeface="Rockwell"/>
                          <a:cs typeface="Rockwell"/>
                        </a:rPr>
                        <a:t>blue</a:t>
                      </a:r>
                      <a:endParaRPr lang="en-US" sz="1600" dirty="0">
                        <a:latin typeface="Rockwell"/>
                        <a:cs typeface="Rockwell"/>
                      </a:endParaRPr>
                    </a:p>
                  </a:txBody>
                  <a:tcPr>
                    <a:lnB w="12700" cap="flat" cmpd="sng" algn="ctr">
                      <a:solidFill>
                        <a:scrgbClr r="0" g="0" b="0"/>
                      </a:solidFill>
                      <a:prstDash val="solid"/>
                      <a:round/>
                      <a:headEnd type="none" w="med" len="med"/>
                      <a:tailEnd type="none" w="med" len="med"/>
                    </a:lnB>
                  </a:tcPr>
                </a:tc>
              </a:tr>
              <a:tr h="295147">
                <a:tc>
                  <a:txBody>
                    <a:bodyPr/>
                    <a:lstStyle/>
                    <a:p>
                      <a:pPr algn="ctr"/>
                      <a:r>
                        <a:rPr lang="en-US" dirty="0" smtClean="0"/>
                        <a:t>8</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dirty="0" smtClean="0"/>
                        <a:t>10</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bl>
          </a:graphicData>
        </a:graphic>
      </p:graphicFrame>
      <p:cxnSp>
        <p:nvCxnSpPr>
          <p:cNvPr id="16" name="Straight Arrow Connector 15"/>
          <p:cNvCxnSpPr/>
          <p:nvPr/>
        </p:nvCxnSpPr>
        <p:spPr>
          <a:xfrm>
            <a:off x="4657706" y="4795147"/>
            <a:ext cx="12451" cy="697318"/>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pic>
        <p:nvPicPr>
          <p:cNvPr id="17" name="Picture 16"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34175" y="4821939"/>
            <a:ext cx="546100" cy="444500"/>
          </a:xfrm>
          <a:prstGeom prst="rect">
            <a:avLst/>
          </a:prstGeom>
        </p:spPr>
      </p:pic>
      <p:graphicFrame>
        <p:nvGraphicFramePr>
          <p:cNvPr id="18" name="Table 17"/>
          <p:cNvGraphicFramePr>
            <a:graphicFrameLocks noGrp="1"/>
          </p:cNvGraphicFramePr>
          <p:nvPr>
            <p:extLst>
              <p:ext uri="{D42A27DB-BD31-4B8C-83A1-F6EECF244321}">
                <p14:modId xmlns:p14="http://schemas.microsoft.com/office/powerpoint/2010/main" val="454931642"/>
              </p:ext>
            </p:extLst>
          </p:nvPr>
        </p:nvGraphicFramePr>
        <p:xfrm>
          <a:off x="6153458" y="2842132"/>
          <a:ext cx="2226336" cy="1828800"/>
        </p:xfrm>
        <a:graphic>
          <a:graphicData uri="http://schemas.openxmlformats.org/drawingml/2006/table">
            <a:tbl>
              <a:tblPr firstRow="1" bandRow="1">
                <a:tableStyleId>{2D5ABB26-0587-4C30-8999-92F81FD0307C}</a:tableStyleId>
              </a:tblPr>
              <a:tblGrid>
                <a:gridCol w="742112"/>
                <a:gridCol w="742112"/>
                <a:gridCol w="742112"/>
              </a:tblGrid>
              <a:tr h="284999">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i="1" dirty="0" smtClean="0">
                          <a:latin typeface="Times New Roman"/>
                          <a:cs typeface="Times New Roman"/>
                        </a:rPr>
                        <a:t>X</a:t>
                      </a: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i="1" dirty="0" smtClean="0">
                          <a:latin typeface="Times New Roman"/>
                          <a:cs typeface="Times New Roman"/>
                        </a:rPr>
                        <a:t>Y</a:t>
                      </a:r>
                    </a:p>
                  </a:txBody>
                  <a:tcP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dirty="0" smtClean="0"/>
                        <a:t>value</a:t>
                      </a:r>
                      <a:endParaRPr lang="en-US"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284999">
                <a:tc>
                  <a:txBody>
                    <a:bodyPr/>
                    <a:lstStyle/>
                    <a:p>
                      <a:pPr algn="ctr"/>
                      <a:r>
                        <a:rPr lang="en-US" dirty="0" smtClean="0">
                          <a:latin typeface="Rockwell"/>
                          <a:cs typeface="Rockwell"/>
                        </a:rPr>
                        <a:t>1</a:t>
                      </a:r>
                      <a:endParaRPr lang="en-US" dirty="0">
                        <a:latin typeface="Rockwell"/>
                        <a:cs typeface="Rockwell"/>
                      </a:endParaRP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tcPr>
                </a:tc>
                <a:tc>
                  <a:txBody>
                    <a:bodyPr/>
                    <a:lstStyle/>
                    <a:p>
                      <a:pPr algn="ctr"/>
                      <a:r>
                        <a:rPr lang="en-US" dirty="0" smtClean="0">
                          <a:latin typeface="Rockwell"/>
                          <a:cs typeface="Rockwell"/>
                        </a:rPr>
                        <a:t>red</a:t>
                      </a:r>
                      <a:endParaRPr lang="en-US" dirty="0">
                        <a:latin typeface="Rockwell"/>
                        <a:cs typeface="Rockwell"/>
                      </a:endParaRPr>
                    </a:p>
                  </a:txBody>
                  <a:tcPr>
                    <a:lnT w="12700" cap="flat" cmpd="sng" algn="ctr">
                      <a:solidFill>
                        <a:scrgbClr r="0" g="0" b="0"/>
                      </a:solidFill>
                      <a:prstDash val="solid"/>
                      <a:round/>
                      <a:headEnd type="none" w="med" len="med"/>
                      <a:tailEnd type="none" w="med" len="med"/>
                    </a:lnT>
                  </a:tcPr>
                </a:tc>
                <a:tc>
                  <a:txBody>
                    <a:bodyPr/>
                    <a:lstStyle/>
                    <a:p>
                      <a:pPr algn="ctr"/>
                      <a:r>
                        <a:rPr lang="en-US" dirty="0" smtClean="0"/>
                        <a:t>3</a:t>
                      </a:r>
                      <a:endParaRPr lang="en-US"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tcPr>
                </a:tc>
              </a:tr>
              <a:tr h="284999">
                <a:tc>
                  <a:txBody>
                    <a:bodyPr/>
                    <a:lstStyle/>
                    <a:p>
                      <a:pPr algn="ctr"/>
                      <a:r>
                        <a:rPr lang="en-US" dirty="0" smtClean="0">
                          <a:latin typeface="Rockwell"/>
                          <a:cs typeface="Rockwell"/>
                        </a:rPr>
                        <a:t>2</a:t>
                      </a:r>
                      <a:endParaRPr lang="en-US" dirty="0">
                        <a:latin typeface="Rockwell"/>
                        <a:cs typeface="Rockwell"/>
                      </a:endParaRPr>
                    </a:p>
                  </a:txBody>
                  <a:tcPr>
                    <a:lnL w="12700" cap="flat" cmpd="sng" algn="ctr">
                      <a:solidFill>
                        <a:scrgbClr r="0" g="0" b="0"/>
                      </a:solidFill>
                      <a:prstDash val="solid"/>
                      <a:round/>
                      <a:headEnd type="none" w="med" len="med"/>
                      <a:tailEnd type="none" w="med" len="med"/>
                    </a:lnL>
                  </a:tcPr>
                </a:tc>
                <a:tc>
                  <a:txBody>
                    <a:bodyPr/>
                    <a:lstStyle/>
                    <a:p>
                      <a:pPr algn="ctr"/>
                      <a:r>
                        <a:rPr lang="en-US" dirty="0" smtClean="0">
                          <a:latin typeface="Rockwell"/>
                          <a:cs typeface="Rockwell"/>
                        </a:rPr>
                        <a:t>red</a:t>
                      </a:r>
                      <a:endParaRPr lang="en-US" dirty="0">
                        <a:latin typeface="Rockwell"/>
                        <a:cs typeface="Rockwell"/>
                      </a:endParaRPr>
                    </a:p>
                  </a:txBody>
                  <a:tcPr/>
                </a:tc>
                <a:tc>
                  <a:txBody>
                    <a:bodyPr/>
                    <a:lstStyle/>
                    <a:p>
                      <a:pPr algn="ctr"/>
                      <a:r>
                        <a:rPr lang="en-US" dirty="0" smtClean="0"/>
                        <a:t>5</a:t>
                      </a:r>
                      <a:endParaRPr lang="en-US" dirty="0"/>
                    </a:p>
                  </a:txBody>
                  <a:tcPr>
                    <a:lnR w="12700" cap="flat" cmpd="sng" algn="ctr">
                      <a:solidFill>
                        <a:scrgbClr r="0" g="0" b="0"/>
                      </a:solidFill>
                      <a:prstDash val="solid"/>
                      <a:round/>
                      <a:headEnd type="none" w="med" len="med"/>
                      <a:tailEnd type="none" w="med" len="med"/>
                    </a:lnR>
                  </a:tcPr>
                </a:tc>
              </a:tr>
              <a:tr h="284999">
                <a:tc>
                  <a:txBody>
                    <a:bodyPr/>
                    <a:lstStyle/>
                    <a:p>
                      <a:pPr algn="ctr"/>
                      <a:r>
                        <a:rPr lang="en-US" dirty="0" smtClean="0">
                          <a:latin typeface="Rockwell"/>
                          <a:cs typeface="Rockwell"/>
                        </a:rPr>
                        <a:t>1</a:t>
                      </a:r>
                      <a:endParaRPr lang="en-US" dirty="0">
                        <a:latin typeface="Rockwell"/>
                        <a:cs typeface="Rockwell"/>
                      </a:endParaRPr>
                    </a:p>
                  </a:txBody>
                  <a:tcPr>
                    <a:lnL w="12700" cap="flat" cmpd="sng" algn="ctr">
                      <a:solidFill>
                        <a:scrgbClr r="0" g="0" b="0"/>
                      </a:solidFill>
                      <a:prstDash val="solid"/>
                      <a:round/>
                      <a:headEnd type="none" w="med" len="med"/>
                      <a:tailEnd type="none" w="med" len="med"/>
                    </a:lnL>
                  </a:tcPr>
                </a:tc>
                <a:tc>
                  <a:txBody>
                    <a:bodyPr/>
                    <a:lstStyle/>
                    <a:p>
                      <a:pPr algn="ctr"/>
                      <a:r>
                        <a:rPr lang="en-US" dirty="0" smtClean="0">
                          <a:latin typeface="Rockwell"/>
                          <a:cs typeface="Rockwell"/>
                        </a:rPr>
                        <a:t>blue</a:t>
                      </a:r>
                      <a:endParaRPr lang="en-US" dirty="0">
                        <a:latin typeface="Rockwell"/>
                        <a:cs typeface="Rockwell"/>
                      </a:endParaRPr>
                    </a:p>
                  </a:txBody>
                  <a:tcPr/>
                </a:tc>
                <a:tc>
                  <a:txBody>
                    <a:bodyPr/>
                    <a:lstStyle/>
                    <a:p>
                      <a:pPr algn="ctr"/>
                      <a:r>
                        <a:rPr lang="en-US" dirty="0" smtClean="0"/>
                        <a:t>4</a:t>
                      </a:r>
                      <a:endParaRPr lang="en-US" dirty="0"/>
                    </a:p>
                  </a:txBody>
                  <a:tcPr>
                    <a:lnR w="12700" cap="flat" cmpd="sng" algn="ctr">
                      <a:solidFill>
                        <a:scrgbClr r="0" g="0" b="0"/>
                      </a:solidFill>
                      <a:prstDash val="solid"/>
                      <a:round/>
                      <a:headEnd type="none" w="med" len="med"/>
                      <a:tailEnd type="none" w="med" len="med"/>
                    </a:lnR>
                  </a:tcPr>
                </a:tc>
              </a:tr>
              <a:tr h="284999">
                <a:tc>
                  <a:txBody>
                    <a:bodyPr/>
                    <a:lstStyle/>
                    <a:p>
                      <a:pPr algn="ctr"/>
                      <a:r>
                        <a:rPr lang="en-US" dirty="0" smtClean="0">
                          <a:latin typeface="Rockwell"/>
                          <a:cs typeface="Rockwell"/>
                        </a:rPr>
                        <a:t>2</a:t>
                      </a:r>
                      <a:endParaRPr lang="en-US" dirty="0">
                        <a:latin typeface="Rockwell"/>
                        <a:cs typeface="Rockwell"/>
                      </a:endParaRPr>
                    </a:p>
                  </a:txBody>
                  <a:tcPr>
                    <a:lnL w="12700" cap="flat" cmpd="sng" algn="ctr">
                      <a:solidFill>
                        <a:scrgbClr r="0" g="0" b="0"/>
                      </a:solidFill>
                      <a:prstDash val="solid"/>
                      <a:round/>
                      <a:headEnd type="none" w="med" len="med"/>
                      <a:tailEnd type="none" w="med" len="med"/>
                    </a:lnL>
                    <a:lnB w="12700" cap="flat" cmpd="sng" algn="ctr">
                      <a:solidFill>
                        <a:scrgbClr r="0" g="0" b="0"/>
                      </a:solidFill>
                      <a:prstDash val="solid"/>
                      <a:round/>
                      <a:headEnd type="none" w="med" len="med"/>
                      <a:tailEnd type="none" w="med" len="med"/>
                    </a:lnB>
                  </a:tcPr>
                </a:tc>
                <a:tc>
                  <a:txBody>
                    <a:bodyPr/>
                    <a:lstStyle/>
                    <a:p>
                      <a:pPr algn="ctr"/>
                      <a:r>
                        <a:rPr lang="en-US" dirty="0" smtClean="0">
                          <a:latin typeface="Rockwell"/>
                          <a:cs typeface="Rockwell"/>
                        </a:rPr>
                        <a:t>blue</a:t>
                      </a:r>
                      <a:endParaRPr lang="en-US" dirty="0">
                        <a:latin typeface="Rockwell"/>
                        <a:cs typeface="Rockwell"/>
                      </a:endParaRPr>
                    </a:p>
                  </a:txBody>
                  <a:tcPr>
                    <a:lnB w="12700" cap="flat" cmpd="sng" algn="ctr">
                      <a:solidFill>
                        <a:scrgbClr r="0" g="0" b="0"/>
                      </a:solidFill>
                      <a:prstDash val="solid"/>
                      <a:round/>
                      <a:headEnd type="none" w="med" len="med"/>
                      <a:tailEnd type="none" w="med" len="med"/>
                    </a:lnB>
                  </a:tcPr>
                </a:tc>
                <a:tc>
                  <a:txBody>
                    <a:bodyPr/>
                    <a:lstStyle/>
                    <a:p>
                      <a:pPr algn="ctr"/>
                      <a:r>
                        <a:rPr lang="en-US" dirty="0" smtClean="0"/>
                        <a:t>6</a:t>
                      </a:r>
                      <a:endParaRPr lang="en-US" dirty="0"/>
                    </a:p>
                  </a:txBody>
                  <a:tcPr>
                    <a:lnR w="12700" cap="flat" cmpd="sng" algn="ctr">
                      <a:solidFill>
                        <a:scrgbClr r="0" g="0" b="0"/>
                      </a:solidFill>
                      <a:prstDash val="solid"/>
                      <a:round/>
                      <a:headEnd type="none" w="med" len="med"/>
                      <a:tailEnd type="none" w="med" len="med"/>
                    </a:lnR>
                    <a:lnB w="12700" cap="flat" cmpd="sng" algn="ctr">
                      <a:solidFill>
                        <a:scrgbClr r="0" g="0" b="0"/>
                      </a:solidFill>
                      <a:prstDash val="solid"/>
                      <a:round/>
                      <a:headEnd type="none" w="med" len="med"/>
                      <a:tailEnd type="none" w="med" len="med"/>
                    </a:lnB>
                  </a:tcPr>
                </a:tc>
              </a:tr>
            </a:tbl>
          </a:graphicData>
        </a:graphic>
      </p:graphicFrame>
      <p:graphicFrame>
        <p:nvGraphicFramePr>
          <p:cNvPr id="19" name="Table 18"/>
          <p:cNvGraphicFramePr>
            <a:graphicFrameLocks noGrp="1"/>
          </p:cNvGraphicFramePr>
          <p:nvPr>
            <p:extLst>
              <p:ext uri="{D42A27DB-BD31-4B8C-83A1-F6EECF244321}">
                <p14:modId xmlns:p14="http://schemas.microsoft.com/office/powerpoint/2010/main" val="3726042805"/>
              </p:ext>
            </p:extLst>
          </p:nvPr>
        </p:nvGraphicFramePr>
        <p:xfrm>
          <a:off x="6823368" y="5545466"/>
          <a:ext cx="1382106" cy="1097280"/>
        </p:xfrm>
        <a:graphic>
          <a:graphicData uri="http://schemas.openxmlformats.org/drawingml/2006/table">
            <a:tbl>
              <a:tblPr firstRow="1" bandRow="1">
                <a:tableStyleId>{2D5ABB26-0587-4C30-8999-92F81FD0307C}</a:tableStyleId>
              </a:tblPr>
              <a:tblGrid>
                <a:gridCol w="691053"/>
                <a:gridCol w="691053"/>
              </a:tblGrid>
              <a:tr h="156133">
                <a:tc>
                  <a:txBody>
                    <a:bodyPr/>
                    <a:lstStyle/>
                    <a:p>
                      <a:pPr marL="0" marR="0" indent="0" algn="ctr" defTabSz="457200" rtl="0" eaLnBrk="1" fontAlgn="auto" latinLnBrk="0" hangingPunct="1">
                        <a:lnSpc>
                          <a:spcPct val="100000"/>
                        </a:lnSpc>
                        <a:spcBef>
                          <a:spcPts val="0"/>
                        </a:spcBef>
                        <a:spcAft>
                          <a:spcPts val="0"/>
                        </a:spcAft>
                        <a:buClrTx/>
                        <a:buSzTx/>
                        <a:buFontTx/>
                        <a:buNone/>
                        <a:tabLst/>
                        <a:defRPr/>
                      </a:pPr>
                      <a:r>
                        <a:rPr lang="en-US" i="1" dirty="0" smtClean="0">
                          <a:latin typeface="Times New Roman"/>
                          <a:cs typeface="Times New Roman"/>
                        </a:rPr>
                        <a:t>Y</a:t>
                      </a: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dirty="0" smtClean="0"/>
                        <a:t>value</a:t>
                      </a:r>
                      <a:endParaRPr lang="en-US"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156133">
                <a:tc>
                  <a:txBody>
                    <a:bodyPr/>
                    <a:lstStyle/>
                    <a:p>
                      <a:pPr algn="ctr"/>
                      <a:r>
                        <a:rPr lang="en-US" dirty="0" smtClean="0">
                          <a:latin typeface="Rockwell"/>
                          <a:cs typeface="Rockwell"/>
                        </a:rPr>
                        <a:t>red</a:t>
                      </a:r>
                      <a:endParaRPr lang="en-US" dirty="0">
                        <a:latin typeface="Rockwell"/>
                        <a:cs typeface="Rockwell"/>
                      </a:endParaRPr>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tcPr>
                </a:tc>
                <a:tc>
                  <a:txBody>
                    <a:bodyPr/>
                    <a:lstStyle/>
                    <a:p>
                      <a:pPr algn="ctr"/>
                      <a:r>
                        <a:rPr lang="en-US" dirty="0" smtClean="0"/>
                        <a:t>8</a:t>
                      </a:r>
                      <a:endParaRPr lang="en-US"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tcPr>
                </a:tc>
              </a:tr>
              <a:tr h="156133">
                <a:tc>
                  <a:txBody>
                    <a:bodyPr/>
                    <a:lstStyle/>
                    <a:p>
                      <a:pPr algn="ctr"/>
                      <a:r>
                        <a:rPr lang="en-US" dirty="0" smtClean="0">
                          <a:latin typeface="Rockwell"/>
                          <a:cs typeface="Rockwell"/>
                        </a:rPr>
                        <a:t>blue</a:t>
                      </a:r>
                      <a:endParaRPr lang="en-US" dirty="0">
                        <a:latin typeface="Rockwell"/>
                        <a:cs typeface="Rockwell"/>
                      </a:endParaRPr>
                    </a:p>
                  </a:txBody>
                  <a:tcPr>
                    <a:lnL w="12700" cap="flat" cmpd="sng" algn="ctr">
                      <a:solidFill>
                        <a:scrgbClr r="0" g="0" b="0"/>
                      </a:solidFill>
                      <a:prstDash val="solid"/>
                      <a:round/>
                      <a:headEnd type="none" w="med" len="med"/>
                      <a:tailEnd type="none" w="med" len="med"/>
                    </a:lnL>
                    <a:lnB w="12700" cap="flat" cmpd="sng" algn="ctr">
                      <a:solidFill>
                        <a:scrgbClr r="0" g="0" b="0"/>
                      </a:solidFill>
                      <a:prstDash val="solid"/>
                      <a:round/>
                      <a:headEnd type="none" w="med" len="med"/>
                      <a:tailEnd type="none" w="med" len="med"/>
                    </a:lnB>
                  </a:tcPr>
                </a:tc>
                <a:tc>
                  <a:txBody>
                    <a:bodyPr/>
                    <a:lstStyle/>
                    <a:p>
                      <a:pPr algn="ctr"/>
                      <a:r>
                        <a:rPr lang="en-US" dirty="0" smtClean="0"/>
                        <a:t>10</a:t>
                      </a:r>
                      <a:endParaRPr lang="en-US" dirty="0"/>
                    </a:p>
                  </a:txBody>
                  <a:tcPr>
                    <a:lnR w="12700" cap="flat" cmpd="sng" algn="ctr">
                      <a:solidFill>
                        <a:scrgbClr r="0" g="0" b="0"/>
                      </a:solidFill>
                      <a:prstDash val="solid"/>
                      <a:round/>
                      <a:headEnd type="none" w="med" len="med"/>
                      <a:tailEnd type="none" w="med" len="med"/>
                    </a:lnR>
                    <a:lnB w="12700" cap="flat" cmpd="sng" algn="ctr">
                      <a:solidFill>
                        <a:scrgbClr r="0" g="0" b="0"/>
                      </a:solidFill>
                      <a:prstDash val="solid"/>
                      <a:round/>
                      <a:headEnd type="none" w="med" len="med"/>
                      <a:tailEnd type="none" w="med" len="med"/>
                    </a:lnB>
                  </a:tcPr>
                </a:tc>
              </a:tr>
            </a:tbl>
          </a:graphicData>
        </a:graphic>
      </p:graphicFrame>
      <p:cxnSp>
        <p:nvCxnSpPr>
          <p:cNvPr id="20" name="Straight Arrow Connector 19"/>
          <p:cNvCxnSpPr/>
          <p:nvPr/>
        </p:nvCxnSpPr>
        <p:spPr>
          <a:xfrm>
            <a:off x="7349312" y="4795147"/>
            <a:ext cx="12451" cy="697318"/>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pic>
        <p:nvPicPr>
          <p:cNvPr id="21" name="Picture 20"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7425781" y="4821939"/>
            <a:ext cx="546100" cy="444500"/>
          </a:xfrm>
          <a:prstGeom prst="rect">
            <a:avLst/>
          </a:prstGeom>
        </p:spPr>
      </p:pic>
      <p:cxnSp>
        <p:nvCxnSpPr>
          <p:cNvPr id="25" name="Straight Connector 24"/>
          <p:cNvCxnSpPr/>
          <p:nvPr/>
        </p:nvCxnSpPr>
        <p:spPr>
          <a:xfrm>
            <a:off x="3345538" y="2842132"/>
            <a:ext cx="26306" cy="3558250"/>
          </a:xfrm>
          <a:prstGeom prst="line">
            <a:avLst/>
          </a:prstGeom>
        </p:spPr>
        <p:style>
          <a:lnRef idx="2">
            <a:schemeClr val="accent1"/>
          </a:lnRef>
          <a:fillRef idx="0">
            <a:schemeClr val="accent1"/>
          </a:fillRef>
          <a:effectRef idx="1">
            <a:schemeClr val="accent1"/>
          </a:effectRef>
          <a:fontRef idx="minor">
            <a:schemeClr val="tx1"/>
          </a:fontRef>
        </p:style>
      </p:cxnSp>
      <p:cxnSp>
        <p:nvCxnSpPr>
          <p:cNvPr id="26" name="Straight Connector 25"/>
          <p:cNvCxnSpPr/>
          <p:nvPr/>
        </p:nvCxnSpPr>
        <p:spPr>
          <a:xfrm>
            <a:off x="5875869" y="2842132"/>
            <a:ext cx="26306" cy="3558250"/>
          </a:xfrm>
          <a:prstGeom prst="line">
            <a:avLst/>
          </a:prstGeom>
        </p:spPr>
        <p:style>
          <a:lnRef idx="2">
            <a:schemeClr val="accent1"/>
          </a:lnRef>
          <a:fillRef idx="0">
            <a:schemeClr val="accent1"/>
          </a:fillRef>
          <a:effectRef idx="1">
            <a:schemeClr val="accent1"/>
          </a:effectRef>
          <a:fontRef idx="minor">
            <a:schemeClr val="tx1"/>
          </a:fontRef>
        </p:style>
      </p:cxnSp>
      <p:sp>
        <p:nvSpPr>
          <p:cNvPr id="3" name="Rectangle 2"/>
          <p:cNvSpPr/>
          <p:nvPr/>
        </p:nvSpPr>
        <p:spPr>
          <a:xfrm>
            <a:off x="471858" y="2455273"/>
            <a:ext cx="8214943" cy="348813"/>
          </a:xfrm>
          <a:prstGeom prst="rect">
            <a:avLst/>
          </a:prstGeom>
          <a:solidFill>
            <a:schemeClr val="accent4">
              <a:lumMod val="20000"/>
              <a:lumOff val="80000"/>
            </a:schemeClr>
          </a:solidFill>
        </p:spPr>
        <p:txBody>
          <a:bodyPr wrap="square">
            <a:spAutoFit/>
          </a:bodyPr>
          <a:lstStyle/>
          <a:p>
            <a:r>
              <a:rPr lang="en-US" b="1" dirty="0"/>
              <a:t>Tensor marginalization:</a:t>
            </a:r>
          </a:p>
        </p:txBody>
      </p:sp>
      <p:pic>
        <p:nvPicPr>
          <p:cNvPr id="6" name="Picture 5" descr="latex-image-1.pd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9472" y="3804054"/>
            <a:ext cx="3022600" cy="1282700"/>
          </a:xfrm>
          <a:prstGeom prst="rect">
            <a:avLst/>
          </a:prstGeom>
        </p:spPr>
      </p:pic>
    </p:spTree>
    <p:extLst>
      <p:ext uri="{BB962C8B-B14F-4D97-AF65-F5344CB8AC3E}">
        <p14:creationId xmlns:p14="http://schemas.microsoft.com/office/powerpoint/2010/main" val="247341129"/>
      </p:ext>
    </p:extLst>
  </p:cSld>
  <p:clrMapOvr>
    <a:masterClrMapping/>
  </p:clrMapOvr>
  <p:timing>
    <p:tnLst>
      <p:par>
        <p:cTn xmlns:p14="http://schemas.microsoft.com/office/powerpoint/2010/main" id="1" dur="indefinite" restart="never" nodeType="tmRoot"/>
      </p:par>
    </p:tn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 name="Content Placeholder 2"/>
          <p:cNvSpPr txBox="1">
            <a:spLocks/>
          </p:cNvSpPr>
          <p:nvPr/>
        </p:nvSpPr>
        <p:spPr>
          <a:xfrm>
            <a:off x="457200" y="1044575"/>
            <a:ext cx="8389938" cy="5311775"/>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lnSpc>
                <a:spcPct val="100000"/>
              </a:lnSpc>
              <a:spcAft>
                <a:spcPts val="0"/>
              </a:spcAft>
              <a:buFont typeface="Arial"/>
              <a:buNone/>
              <a:defRPr/>
            </a:pPr>
            <a:r>
              <a:rPr lang="en-US" b="1" dirty="0" smtClean="0"/>
              <a:t>Input: </a:t>
            </a:r>
            <a:r>
              <a:rPr lang="en-US" dirty="0" smtClean="0"/>
              <a:t>a factor graph with no cycles</a:t>
            </a:r>
          </a:p>
          <a:p>
            <a:pPr marL="0" indent="0" fontAlgn="auto">
              <a:lnSpc>
                <a:spcPct val="100000"/>
              </a:lnSpc>
              <a:spcAft>
                <a:spcPts val="0"/>
              </a:spcAft>
              <a:buFont typeface="Arial"/>
              <a:buNone/>
              <a:defRPr/>
            </a:pPr>
            <a:r>
              <a:rPr lang="en-US" b="1" dirty="0" smtClean="0"/>
              <a:t>Output: </a:t>
            </a:r>
            <a:r>
              <a:rPr lang="en-US" dirty="0" smtClean="0"/>
              <a:t>exact </a:t>
            </a:r>
            <a:r>
              <a:rPr lang="en-US" dirty="0" err="1" smtClean="0"/>
              <a:t>marginals</a:t>
            </a:r>
            <a:r>
              <a:rPr lang="en-US" dirty="0" smtClean="0"/>
              <a:t> for each variable and factor</a:t>
            </a:r>
            <a:endParaRPr lang="en-US" b="1" dirty="0" smtClean="0"/>
          </a:p>
          <a:p>
            <a:pPr marL="0" indent="0" fontAlgn="auto">
              <a:lnSpc>
                <a:spcPct val="100000"/>
              </a:lnSpc>
              <a:spcAft>
                <a:spcPts val="0"/>
              </a:spcAft>
              <a:buFont typeface="Arial"/>
              <a:buNone/>
              <a:defRPr/>
            </a:pPr>
            <a:endParaRPr lang="en-US" b="1" dirty="0"/>
          </a:p>
          <a:p>
            <a:pPr marL="0" indent="0" fontAlgn="auto">
              <a:lnSpc>
                <a:spcPct val="100000"/>
              </a:lnSpc>
              <a:spcAft>
                <a:spcPts val="0"/>
              </a:spcAft>
              <a:buFont typeface="Arial"/>
              <a:buNone/>
              <a:defRPr/>
            </a:pPr>
            <a:r>
              <a:rPr lang="en-US" b="1" dirty="0" smtClean="0"/>
              <a:t>Algorithm:</a:t>
            </a:r>
            <a:endParaRPr lang="en-US" dirty="0"/>
          </a:p>
          <a:p>
            <a:pPr marL="514350" indent="-514350" fontAlgn="auto">
              <a:lnSpc>
                <a:spcPct val="100000"/>
              </a:lnSpc>
              <a:spcAft>
                <a:spcPts val="0"/>
              </a:spcAft>
              <a:buFont typeface="+mj-lt"/>
              <a:buAutoNum type="arabicPeriod"/>
              <a:defRPr/>
            </a:pPr>
            <a:r>
              <a:rPr lang="en-US" dirty="0"/>
              <a:t>Initialize the messages to the uniform </a:t>
            </a:r>
            <a:r>
              <a:rPr lang="en-US" dirty="0" smtClean="0"/>
              <a:t>distribution.</a:t>
            </a:r>
            <a:endParaRPr lang="en-US" dirty="0"/>
          </a:p>
          <a:p>
            <a:pPr marL="0" indent="0" fontAlgn="auto">
              <a:lnSpc>
                <a:spcPct val="100000"/>
              </a:lnSpc>
              <a:spcAft>
                <a:spcPts val="0"/>
              </a:spcAft>
              <a:buFont typeface="Arial"/>
              <a:buNone/>
              <a:defRPr/>
            </a:pPr>
            <a:endParaRPr lang="en-US" dirty="0"/>
          </a:p>
          <a:p>
            <a:pPr marL="514350" indent="-514350" fontAlgn="auto">
              <a:lnSpc>
                <a:spcPct val="100000"/>
              </a:lnSpc>
              <a:spcAft>
                <a:spcPts val="0"/>
              </a:spcAft>
              <a:buFont typeface="+mj-lt"/>
              <a:buAutoNum type="arabicPeriod"/>
              <a:defRPr/>
            </a:pPr>
            <a:r>
              <a:rPr lang="en-US" dirty="0"/>
              <a:t>Choose a root </a:t>
            </a:r>
            <a:r>
              <a:rPr lang="en-US" dirty="0" smtClean="0"/>
              <a:t>node.</a:t>
            </a:r>
            <a:endParaRPr lang="en-US" dirty="0"/>
          </a:p>
          <a:p>
            <a:pPr marL="514350" indent="-514350" fontAlgn="auto">
              <a:lnSpc>
                <a:spcPct val="100000"/>
              </a:lnSpc>
              <a:spcAft>
                <a:spcPts val="0"/>
              </a:spcAft>
              <a:buFont typeface="+mj-lt"/>
              <a:buAutoNum type="arabicPeriod"/>
              <a:defRPr/>
            </a:pPr>
            <a:r>
              <a:rPr lang="en-US" dirty="0"/>
              <a:t>Send messages from the </a:t>
            </a:r>
            <a:r>
              <a:rPr lang="en-US" b="1" dirty="0"/>
              <a:t>leaves</a:t>
            </a:r>
            <a:r>
              <a:rPr lang="en-US" dirty="0"/>
              <a:t> to the </a:t>
            </a:r>
            <a:r>
              <a:rPr lang="en-US" b="1" dirty="0" smtClean="0"/>
              <a:t>root</a:t>
            </a:r>
            <a:r>
              <a:rPr lang="en-US" dirty="0" smtClean="0"/>
              <a:t>.</a:t>
            </a:r>
            <a:r>
              <a:rPr lang="en-US" b="1" dirty="0" smtClean="0"/>
              <a:t/>
            </a:r>
            <a:br>
              <a:rPr lang="en-US" b="1" dirty="0" smtClean="0"/>
            </a:br>
            <a:r>
              <a:rPr lang="en-US" dirty="0" smtClean="0"/>
              <a:t>Send </a:t>
            </a:r>
            <a:r>
              <a:rPr lang="en-US" dirty="0"/>
              <a:t>messages from the </a:t>
            </a:r>
            <a:r>
              <a:rPr lang="en-US" b="1" dirty="0"/>
              <a:t>root</a:t>
            </a:r>
            <a:r>
              <a:rPr lang="en-US" dirty="0"/>
              <a:t> to the </a:t>
            </a:r>
            <a:r>
              <a:rPr lang="en-US" b="1" dirty="0" smtClean="0"/>
              <a:t>leaves</a:t>
            </a:r>
            <a:r>
              <a:rPr lang="en-US" dirty="0" smtClean="0"/>
              <a:t>.</a:t>
            </a:r>
            <a:endParaRPr lang="en-US" dirty="0"/>
          </a:p>
          <a:p>
            <a:pPr marL="0" indent="0" fontAlgn="auto">
              <a:lnSpc>
                <a:spcPct val="100000"/>
              </a:lnSpc>
              <a:spcAft>
                <a:spcPts val="0"/>
              </a:spcAft>
              <a:buFont typeface="Arial"/>
              <a:buNone/>
              <a:defRPr/>
            </a:pPr>
            <a:endParaRPr lang="en-US" b="1" dirty="0"/>
          </a:p>
          <a:p>
            <a:pPr marL="514350" indent="-514350" fontAlgn="auto">
              <a:lnSpc>
                <a:spcPct val="100000"/>
              </a:lnSpc>
              <a:spcAft>
                <a:spcPts val="0"/>
              </a:spcAft>
              <a:buFont typeface="+mj-lt"/>
              <a:buAutoNum type="arabicPeriod"/>
              <a:defRPr/>
            </a:pPr>
            <a:endParaRPr lang="en-US" dirty="0" smtClean="0"/>
          </a:p>
          <a:p>
            <a:pPr marL="514350" indent="-514350" fontAlgn="auto">
              <a:lnSpc>
                <a:spcPct val="100000"/>
              </a:lnSpc>
              <a:spcAft>
                <a:spcPts val="0"/>
              </a:spcAft>
              <a:buFont typeface="+mj-lt"/>
              <a:buAutoNum type="arabicPeriod"/>
              <a:defRPr/>
            </a:pPr>
            <a:r>
              <a:rPr lang="en-US" dirty="0" smtClean="0"/>
              <a:t>Compute the beliefs </a:t>
            </a:r>
            <a:r>
              <a:rPr lang="en-US" dirty="0"/>
              <a:t>(</a:t>
            </a:r>
            <a:r>
              <a:rPr lang="en-US" dirty="0" err="1" smtClean="0"/>
              <a:t>unnormalized</a:t>
            </a:r>
            <a:r>
              <a:rPr lang="en-US" dirty="0" smtClean="0"/>
              <a:t> </a:t>
            </a:r>
            <a:r>
              <a:rPr lang="en-US" dirty="0" err="1"/>
              <a:t>marginals</a:t>
            </a:r>
            <a:r>
              <a:rPr lang="en-US" dirty="0"/>
              <a:t>).</a:t>
            </a:r>
          </a:p>
          <a:p>
            <a:pPr marL="514350" indent="-514350" fontAlgn="auto">
              <a:lnSpc>
                <a:spcPct val="100000"/>
              </a:lnSpc>
              <a:spcAft>
                <a:spcPts val="0"/>
              </a:spcAft>
              <a:buFont typeface="+mj-lt"/>
              <a:buAutoNum type="arabicPeriod"/>
              <a:defRPr/>
            </a:pPr>
            <a:endParaRPr lang="en-US" dirty="0" smtClean="0"/>
          </a:p>
          <a:p>
            <a:pPr marL="514350" indent="-514350" fontAlgn="auto">
              <a:lnSpc>
                <a:spcPct val="100000"/>
              </a:lnSpc>
              <a:spcAft>
                <a:spcPts val="0"/>
              </a:spcAft>
              <a:buFont typeface="+mj-lt"/>
              <a:buAutoNum type="arabicPeriod"/>
              <a:defRPr/>
            </a:pPr>
            <a:endParaRPr lang="en-US" dirty="0" smtClean="0"/>
          </a:p>
          <a:p>
            <a:pPr marL="514350" indent="-514350" fontAlgn="auto">
              <a:lnSpc>
                <a:spcPct val="100000"/>
              </a:lnSpc>
              <a:spcAft>
                <a:spcPts val="0"/>
              </a:spcAft>
              <a:buFont typeface="+mj-lt"/>
              <a:buAutoNum type="arabicPeriod"/>
              <a:defRPr/>
            </a:pPr>
            <a:r>
              <a:rPr lang="en-US" dirty="0" smtClean="0"/>
              <a:t>Normalize beliefs and return the </a:t>
            </a:r>
            <a:r>
              <a:rPr lang="en-US" b="1" dirty="0"/>
              <a:t>exact</a:t>
            </a:r>
            <a:r>
              <a:rPr lang="en-US" dirty="0"/>
              <a:t> </a:t>
            </a:r>
            <a:r>
              <a:rPr lang="en-US" dirty="0" err="1" smtClean="0"/>
              <a:t>marginals</a:t>
            </a:r>
            <a:r>
              <a:rPr lang="en-US" dirty="0" smtClean="0"/>
              <a:t>.</a:t>
            </a:r>
            <a:endParaRPr lang="en-US" dirty="0"/>
          </a:p>
          <a:p>
            <a:pPr marL="0" indent="0" fontAlgn="auto">
              <a:lnSpc>
                <a:spcPct val="100000"/>
              </a:lnSpc>
              <a:spcAft>
                <a:spcPts val="0"/>
              </a:spcAft>
              <a:buFont typeface="Arial"/>
              <a:buNone/>
              <a:defRPr/>
            </a:pPr>
            <a:endParaRPr lang="en-US" dirty="0"/>
          </a:p>
          <a:p>
            <a:pPr marL="0" indent="0" fontAlgn="auto">
              <a:lnSpc>
                <a:spcPct val="100000"/>
              </a:lnSpc>
              <a:spcAft>
                <a:spcPts val="0"/>
              </a:spcAft>
              <a:buFont typeface="Arial"/>
              <a:buNone/>
              <a:defRPr/>
            </a:pPr>
            <a:r>
              <a:rPr lang="en-US" dirty="0"/>
              <a:t> </a:t>
            </a:r>
          </a:p>
        </p:txBody>
      </p:sp>
      <p:sp>
        <p:nvSpPr>
          <p:cNvPr id="2" name="Title 1"/>
          <p:cNvSpPr>
            <a:spLocks noGrp="1"/>
          </p:cNvSpPr>
          <p:nvPr>
            <p:ph type="title"/>
          </p:nvPr>
        </p:nvSpPr>
        <p:spPr/>
        <p:txBody>
          <a:bodyPr rtlCol="0">
            <a:normAutofit fontScale="90000"/>
          </a:bodyPr>
          <a:lstStyle/>
          <a:p>
            <a:pPr fontAlgn="auto">
              <a:spcAft>
                <a:spcPts val="0"/>
              </a:spcAft>
              <a:defRPr/>
            </a:pPr>
            <a:r>
              <a:rPr lang="en-US" dirty="0" smtClean="0"/>
              <a:t>Sum-Product Belief Propagation</a:t>
            </a:r>
            <a:endParaRPr lang="en-US" dirty="0"/>
          </a:p>
        </p:txBody>
      </p:sp>
      <p:sp>
        <p:nvSpPr>
          <p:cNvPr id="4" name="Slide Number Placeholder 3"/>
          <p:cNvSpPr>
            <a:spLocks noGrp="1"/>
          </p:cNvSpPr>
          <p:nvPr>
            <p:ph type="sldNum" sz="quarter" idx="12"/>
          </p:nvPr>
        </p:nvSpPr>
        <p:spPr/>
        <p:txBody>
          <a:bodyPr/>
          <a:lstStyle/>
          <a:p>
            <a:pPr>
              <a:defRPr/>
            </a:pPr>
            <a:fld id="{776358C4-610B-47AB-9D41-DBBBA7AA6E0A}" type="slidenum">
              <a:rPr lang="en-US"/>
              <a:pPr>
                <a:defRPr/>
              </a:pPr>
              <a:t>122</a:t>
            </a:fld>
            <a:endParaRPr lang="en-US"/>
          </a:p>
        </p:txBody>
      </p:sp>
      <p:grpSp>
        <p:nvGrpSpPr>
          <p:cNvPr id="32" name="Group 31"/>
          <p:cNvGrpSpPr/>
          <p:nvPr/>
        </p:nvGrpSpPr>
        <p:grpSpPr>
          <a:xfrm>
            <a:off x="2739309" y="2574082"/>
            <a:ext cx="1220237" cy="327260"/>
            <a:chOff x="2739309" y="2574082"/>
            <a:chExt cx="1220237" cy="327260"/>
          </a:xfrm>
        </p:grpSpPr>
        <p:pic>
          <p:nvPicPr>
            <p:cNvPr id="16" name="Picture 15"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41625" y="2611438"/>
              <a:ext cx="1016000" cy="228600"/>
            </a:xfrm>
            <a:prstGeom prst="rect">
              <a:avLst/>
            </a:prstGeom>
          </p:spPr>
        </p:pic>
        <p:sp>
          <p:nvSpPr>
            <p:cNvPr id="21" name="Rectangle 20"/>
            <p:cNvSpPr/>
            <p:nvPr/>
          </p:nvSpPr>
          <p:spPr>
            <a:xfrm>
              <a:off x="2739309" y="2574082"/>
              <a:ext cx="1220237" cy="327260"/>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grpSp>
        <p:nvGrpSpPr>
          <p:cNvPr id="33" name="Group 32"/>
          <p:cNvGrpSpPr/>
          <p:nvPr/>
        </p:nvGrpSpPr>
        <p:grpSpPr>
          <a:xfrm>
            <a:off x="4044608" y="2574082"/>
            <a:ext cx="1220237" cy="327260"/>
            <a:chOff x="4044608" y="2574082"/>
            <a:chExt cx="1220237" cy="327260"/>
          </a:xfrm>
        </p:grpSpPr>
        <p:pic>
          <p:nvPicPr>
            <p:cNvPr id="17" name="Picture 16" descr="latex-image-1.pd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106863" y="2611438"/>
              <a:ext cx="1016000" cy="228600"/>
            </a:xfrm>
            <a:prstGeom prst="rect">
              <a:avLst/>
            </a:prstGeom>
          </p:spPr>
        </p:pic>
        <p:sp>
          <p:nvSpPr>
            <p:cNvPr id="22" name="Rectangle 21"/>
            <p:cNvSpPr/>
            <p:nvPr/>
          </p:nvSpPr>
          <p:spPr>
            <a:xfrm>
              <a:off x="4044608" y="2574082"/>
              <a:ext cx="1220237" cy="327260"/>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grpSp>
        <p:nvGrpSpPr>
          <p:cNvPr id="34" name="Group 33"/>
          <p:cNvGrpSpPr>
            <a:grpSpLocks noChangeAspect="1"/>
          </p:cNvGrpSpPr>
          <p:nvPr/>
        </p:nvGrpSpPr>
        <p:grpSpPr>
          <a:xfrm>
            <a:off x="4044608" y="3747717"/>
            <a:ext cx="2948990" cy="594147"/>
            <a:chOff x="4044609" y="3747285"/>
            <a:chExt cx="3262286" cy="657268"/>
          </a:xfrm>
        </p:grpSpPr>
        <p:pic>
          <p:nvPicPr>
            <p:cNvPr id="20" name="Picture 19" descr="latex-image-1.pdf"/>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06863" y="3772929"/>
              <a:ext cx="3089593" cy="606684"/>
            </a:xfrm>
            <a:prstGeom prst="rect">
              <a:avLst/>
            </a:prstGeom>
          </p:spPr>
        </p:pic>
        <p:sp>
          <p:nvSpPr>
            <p:cNvPr id="23" name="Rectangle 22"/>
            <p:cNvSpPr/>
            <p:nvPr/>
          </p:nvSpPr>
          <p:spPr>
            <a:xfrm>
              <a:off x="4044609" y="3747285"/>
              <a:ext cx="3262286" cy="657268"/>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grpSp>
        <p:nvGrpSpPr>
          <p:cNvPr id="35" name="Group 34"/>
          <p:cNvGrpSpPr>
            <a:grpSpLocks noChangeAspect="1"/>
          </p:cNvGrpSpPr>
          <p:nvPr/>
        </p:nvGrpSpPr>
        <p:grpSpPr>
          <a:xfrm>
            <a:off x="1808804" y="3747287"/>
            <a:ext cx="2150741" cy="585936"/>
            <a:chOff x="1580312" y="3747285"/>
            <a:chExt cx="2379233" cy="648184"/>
          </a:xfrm>
        </p:grpSpPr>
        <p:pic>
          <p:nvPicPr>
            <p:cNvPr id="18" name="Picture 17" descr="latex-image-1.pdf"/>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54895" y="3840082"/>
              <a:ext cx="2134627" cy="539274"/>
            </a:xfrm>
            <a:prstGeom prst="rect">
              <a:avLst/>
            </a:prstGeom>
          </p:spPr>
        </p:pic>
        <p:sp>
          <p:nvSpPr>
            <p:cNvPr id="24" name="Rectangle 23"/>
            <p:cNvSpPr/>
            <p:nvPr/>
          </p:nvSpPr>
          <p:spPr>
            <a:xfrm>
              <a:off x="1580312" y="3747285"/>
              <a:ext cx="2379233" cy="648184"/>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grpSp>
        <p:nvGrpSpPr>
          <p:cNvPr id="36" name="Group 35"/>
          <p:cNvGrpSpPr>
            <a:grpSpLocks noChangeAspect="1"/>
          </p:cNvGrpSpPr>
          <p:nvPr/>
        </p:nvGrpSpPr>
        <p:grpSpPr>
          <a:xfrm>
            <a:off x="2341586" y="4697111"/>
            <a:ext cx="1617960" cy="555701"/>
            <a:chOff x="2172304" y="4687963"/>
            <a:chExt cx="1766401" cy="606684"/>
          </a:xfrm>
        </p:grpSpPr>
        <p:pic>
          <p:nvPicPr>
            <p:cNvPr id="14" name="Picture 13" descr="latex-image-1.pdf"/>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251037" y="4749007"/>
              <a:ext cx="1606588" cy="539274"/>
            </a:xfrm>
            <a:prstGeom prst="rect">
              <a:avLst/>
            </a:prstGeom>
          </p:spPr>
        </p:pic>
        <p:sp>
          <p:nvSpPr>
            <p:cNvPr id="25" name="Rectangle 24"/>
            <p:cNvSpPr/>
            <p:nvPr/>
          </p:nvSpPr>
          <p:spPr>
            <a:xfrm>
              <a:off x="2172304" y="4687963"/>
              <a:ext cx="1766401" cy="606684"/>
            </a:xfrm>
            <a:prstGeom prst="rect">
              <a:avLst/>
            </a:prstGeom>
            <a:noFill/>
            <a:ln>
              <a:solidFill>
                <a:schemeClr val="accent2">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grpSp>
        <p:nvGrpSpPr>
          <p:cNvPr id="37" name="Group 36"/>
          <p:cNvGrpSpPr>
            <a:grpSpLocks noChangeAspect="1"/>
          </p:cNvGrpSpPr>
          <p:nvPr/>
        </p:nvGrpSpPr>
        <p:grpSpPr>
          <a:xfrm>
            <a:off x="4044608" y="4697111"/>
            <a:ext cx="2134114" cy="555701"/>
            <a:chOff x="4044608" y="4697110"/>
            <a:chExt cx="2329910" cy="606684"/>
          </a:xfrm>
        </p:grpSpPr>
        <p:pic>
          <p:nvPicPr>
            <p:cNvPr id="15" name="Picture 14" descr="latex-image-1.pdf"/>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106862" y="4749007"/>
              <a:ext cx="2202037" cy="539274"/>
            </a:xfrm>
            <a:prstGeom prst="rect">
              <a:avLst/>
            </a:prstGeom>
          </p:spPr>
        </p:pic>
        <p:sp>
          <p:nvSpPr>
            <p:cNvPr id="26" name="Rectangle 25"/>
            <p:cNvSpPr/>
            <p:nvPr/>
          </p:nvSpPr>
          <p:spPr>
            <a:xfrm>
              <a:off x="4044608" y="4697110"/>
              <a:ext cx="2329910" cy="606684"/>
            </a:xfrm>
            <a:prstGeom prst="rect">
              <a:avLst/>
            </a:prstGeom>
            <a:noFill/>
            <a:ln>
              <a:solidFill>
                <a:schemeClr val="accent2">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grpSp>
        <p:nvGrpSpPr>
          <p:cNvPr id="38" name="Group 37"/>
          <p:cNvGrpSpPr/>
          <p:nvPr/>
        </p:nvGrpSpPr>
        <p:grpSpPr>
          <a:xfrm>
            <a:off x="4044608" y="5694773"/>
            <a:ext cx="1922767" cy="327260"/>
            <a:chOff x="4044608" y="5694773"/>
            <a:chExt cx="1922767" cy="327260"/>
          </a:xfrm>
        </p:grpSpPr>
        <p:pic>
          <p:nvPicPr>
            <p:cNvPr id="5" name="Picture 4" descr="latex-image-1.pdf"/>
            <p:cNvPicPr>
              <a:picLocks noChangeAspect="1"/>
            </p:cNvPicPr>
            <p:nvPr/>
          </p:nvPicPr>
          <p:blipFill>
            <a:blip r:embed="rId8"/>
            <a:stretch>
              <a:fillRect/>
            </a:stretch>
          </p:blipFill>
          <p:spPr>
            <a:xfrm>
              <a:off x="4106863" y="5729288"/>
              <a:ext cx="1789112" cy="244475"/>
            </a:xfrm>
            <a:prstGeom prst="rect">
              <a:avLst/>
            </a:prstGeom>
            <a:noFill/>
          </p:spPr>
        </p:pic>
        <p:sp>
          <p:nvSpPr>
            <p:cNvPr id="27" name="Rectangle 26"/>
            <p:cNvSpPr/>
            <p:nvPr/>
          </p:nvSpPr>
          <p:spPr>
            <a:xfrm>
              <a:off x="4044608" y="5694773"/>
              <a:ext cx="1922767" cy="32726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grpSp>
        <p:nvGrpSpPr>
          <p:cNvPr id="39" name="Group 38"/>
          <p:cNvGrpSpPr/>
          <p:nvPr/>
        </p:nvGrpSpPr>
        <p:grpSpPr>
          <a:xfrm>
            <a:off x="2309168" y="5702506"/>
            <a:ext cx="1650377" cy="327260"/>
            <a:chOff x="2309168" y="5702506"/>
            <a:chExt cx="1650377" cy="327260"/>
          </a:xfrm>
        </p:grpSpPr>
        <p:pic>
          <p:nvPicPr>
            <p:cNvPr id="3" name="Picture 2" descr="latex-image-1.pdf"/>
            <p:cNvPicPr>
              <a:picLocks noChangeAspect="1"/>
            </p:cNvPicPr>
            <p:nvPr/>
          </p:nvPicPr>
          <p:blipFill>
            <a:blip r:embed="rId9"/>
            <a:stretch>
              <a:fillRect/>
            </a:stretch>
          </p:blipFill>
          <p:spPr>
            <a:xfrm>
              <a:off x="2378075" y="5729288"/>
              <a:ext cx="1479550" cy="244475"/>
            </a:xfrm>
            <a:prstGeom prst="rect">
              <a:avLst/>
            </a:prstGeom>
            <a:noFill/>
          </p:spPr>
        </p:pic>
        <p:sp>
          <p:nvSpPr>
            <p:cNvPr id="28" name="Rectangle 27"/>
            <p:cNvSpPr/>
            <p:nvPr/>
          </p:nvSpPr>
          <p:spPr>
            <a:xfrm>
              <a:off x="2309168" y="5702506"/>
              <a:ext cx="1650377" cy="32726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spTree>
    <p:extLst>
      <p:ext uri="{BB962C8B-B14F-4D97-AF65-F5344CB8AC3E}">
        <p14:creationId xmlns:p14="http://schemas.microsoft.com/office/powerpoint/2010/main" val="493409799"/>
      </p:ext>
    </p:extLst>
  </p:cSld>
  <p:clrMapOvr>
    <a:masterClrMapping/>
  </p:clrMapOvr>
  <p:timing>
    <p:tnLst>
      <p:par>
        <p:cTn xmlns:p14="http://schemas.microsoft.com/office/powerpoint/2010/main" id="1" dur="indefinite" restart="never" nodeType="tmRoot"/>
      </p:par>
    </p:tn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fontAlgn="auto">
              <a:spcAft>
                <a:spcPts val="0"/>
              </a:spcAft>
              <a:defRPr/>
            </a:pPr>
            <a:r>
              <a:rPr lang="en-US" dirty="0" smtClean="0"/>
              <a:t>Sum-Product Belief Propagation</a:t>
            </a:r>
            <a:endParaRPr lang="en-US" dirty="0"/>
          </a:p>
        </p:txBody>
      </p:sp>
      <p:sp>
        <p:nvSpPr>
          <p:cNvPr id="4" name="Slide Number Placeholder 3"/>
          <p:cNvSpPr>
            <a:spLocks noGrp="1"/>
          </p:cNvSpPr>
          <p:nvPr>
            <p:ph type="sldNum" sz="quarter" idx="12"/>
          </p:nvPr>
        </p:nvSpPr>
        <p:spPr/>
        <p:txBody>
          <a:bodyPr/>
          <a:lstStyle/>
          <a:p>
            <a:pPr>
              <a:defRPr/>
            </a:pPr>
            <a:fld id="{72DCD0A3-8F05-4241-BA12-2690EB2C09DE}" type="slidenum">
              <a:rPr lang="en-US"/>
              <a:pPr>
                <a:defRPr/>
              </a:pPr>
              <a:t>123</a:t>
            </a:fld>
            <a:endParaRPr lang="en-US"/>
          </a:p>
        </p:txBody>
      </p:sp>
      <p:grpSp>
        <p:nvGrpSpPr>
          <p:cNvPr id="56323" name="Group 15"/>
          <p:cNvGrpSpPr>
            <a:grpSpLocks/>
          </p:cNvGrpSpPr>
          <p:nvPr/>
        </p:nvGrpSpPr>
        <p:grpSpPr bwMode="auto">
          <a:xfrm>
            <a:off x="365125" y="1023938"/>
            <a:ext cx="7997825" cy="5005387"/>
            <a:chOff x="457200" y="997096"/>
            <a:chExt cx="8225709" cy="4872608"/>
          </a:xfrm>
        </p:grpSpPr>
        <p:grpSp>
          <p:nvGrpSpPr>
            <p:cNvPr id="56421" name="Group 9"/>
            <p:cNvGrpSpPr>
              <a:grpSpLocks/>
            </p:cNvGrpSpPr>
            <p:nvPr/>
          </p:nvGrpSpPr>
          <p:grpSpPr bwMode="auto">
            <a:xfrm>
              <a:off x="968571" y="1422452"/>
              <a:ext cx="7714338" cy="4447252"/>
              <a:chOff x="972462" y="1605523"/>
              <a:chExt cx="7703278" cy="4775414"/>
            </a:xfrm>
          </p:grpSpPr>
          <p:sp>
            <p:nvSpPr>
              <p:cNvPr id="6" name="Rectangle 5"/>
              <p:cNvSpPr/>
              <p:nvPr/>
            </p:nvSpPr>
            <p:spPr>
              <a:xfrm>
                <a:off x="972137" y="1605121"/>
                <a:ext cx="3855877" cy="2387909"/>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lnSpc>
                    <a:spcPct val="100000"/>
                  </a:lnSpc>
                  <a:spcBef>
                    <a:spcPts val="0"/>
                  </a:spcBef>
                  <a:spcAft>
                    <a:spcPts val="0"/>
                  </a:spcAft>
                  <a:defRPr/>
                </a:pPr>
                <a:endParaRPr lang="en-US" sz="1800"/>
              </a:p>
            </p:txBody>
          </p:sp>
          <p:sp>
            <p:nvSpPr>
              <p:cNvPr id="7" name="Rectangle 6"/>
              <p:cNvSpPr/>
              <p:nvPr/>
            </p:nvSpPr>
            <p:spPr>
              <a:xfrm>
                <a:off x="972137" y="3993029"/>
                <a:ext cx="3855877" cy="2387908"/>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lnSpc>
                    <a:spcPct val="100000"/>
                  </a:lnSpc>
                  <a:spcBef>
                    <a:spcPts val="0"/>
                  </a:spcBef>
                  <a:spcAft>
                    <a:spcPts val="0"/>
                  </a:spcAft>
                  <a:defRPr/>
                </a:pPr>
                <a:endParaRPr lang="en-US" sz="1800"/>
              </a:p>
            </p:txBody>
          </p:sp>
          <p:sp>
            <p:nvSpPr>
              <p:cNvPr id="8" name="Rectangle 7"/>
              <p:cNvSpPr/>
              <p:nvPr/>
            </p:nvSpPr>
            <p:spPr>
              <a:xfrm>
                <a:off x="4819863" y="1605121"/>
                <a:ext cx="3855877" cy="2387909"/>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lnSpc>
                    <a:spcPct val="100000"/>
                  </a:lnSpc>
                  <a:spcBef>
                    <a:spcPts val="0"/>
                  </a:spcBef>
                  <a:spcAft>
                    <a:spcPts val="0"/>
                  </a:spcAft>
                  <a:defRPr/>
                </a:pPr>
                <a:endParaRPr lang="en-US" sz="1800"/>
              </a:p>
            </p:txBody>
          </p:sp>
          <p:sp>
            <p:nvSpPr>
              <p:cNvPr id="9" name="Rectangle 8"/>
              <p:cNvSpPr/>
              <p:nvPr/>
            </p:nvSpPr>
            <p:spPr>
              <a:xfrm>
                <a:off x="4819863" y="3993029"/>
                <a:ext cx="3855877" cy="2387908"/>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lnSpc>
                    <a:spcPct val="100000"/>
                  </a:lnSpc>
                  <a:spcBef>
                    <a:spcPts val="0"/>
                  </a:spcBef>
                  <a:spcAft>
                    <a:spcPts val="0"/>
                  </a:spcAft>
                  <a:defRPr/>
                </a:pPr>
                <a:endParaRPr lang="en-US" sz="1800"/>
              </a:p>
            </p:txBody>
          </p:sp>
        </p:grpSp>
        <p:sp>
          <p:nvSpPr>
            <p:cNvPr id="11" name="TextBox 10"/>
            <p:cNvSpPr txBox="1"/>
            <p:nvPr/>
          </p:nvSpPr>
          <p:spPr>
            <a:xfrm>
              <a:off x="457200" y="1422452"/>
              <a:ext cx="511371" cy="2223626"/>
            </a:xfrm>
            <a:prstGeom prst="rect">
              <a:avLst/>
            </a:prstGeom>
            <a:noFill/>
          </p:spPr>
          <p:txBody>
            <a:bodyPr vert="vert270" anchor="ctr"/>
            <a:lstStyle/>
            <a:p>
              <a:pPr algn="ctr" fontAlgn="auto">
                <a:lnSpc>
                  <a:spcPct val="100000"/>
                </a:lnSpc>
                <a:spcBef>
                  <a:spcPts val="0"/>
                </a:spcBef>
                <a:spcAft>
                  <a:spcPts val="0"/>
                </a:spcAft>
                <a:defRPr/>
              </a:pPr>
              <a:r>
                <a:rPr lang="en-US" sz="1800" b="1" dirty="0">
                  <a:latin typeface="+mn-lt"/>
                  <a:cs typeface="+mn-cs"/>
                </a:rPr>
                <a:t>Beliefs</a:t>
              </a:r>
            </a:p>
          </p:txBody>
        </p:sp>
        <p:sp>
          <p:nvSpPr>
            <p:cNvPr id="12" name="TextBox 11"/>
            <p:cNvSpPr txBox="1"/>
            <p:nvPr/>
          </p:nvSpPr>
          <p:spPr>
            <a:xfrm>
              <a:off x="468421" y="3646078"/>
              <a:ext cx="511371" cy="2223626"/>
            </a:xfrm>
            <a:prstGeom prst="rect">
              <a:avLst/>
            </a:prstGeom>
            <a:noFill/>
          </p:spPr>
          <p:txBody>
            <a:bodyPr vert="vert270" anchor="ctr"/>
            <a:lstStyle/>
            <a:p>
              <a:pPr algn="ctr" fontAlgn="auto">
                <a:lnSpc>
                  <a:spcPct val="100000"/>
                </a:lnSpc>
                <a:spcBef>
                  <a:spcPts val="0"/>
                </a:spcBef>
                <a:spcAft>
                  <a:spcPts val="0"/>
                </a:spcAft>
                <a:defRPr/>
              </a:pPr>
              <a:r>
                <a:rPr lang="en-US" sz="1800" b="1" dirty="0">
                  <a:latin typeface="+mn-lt"/>
                  <a:cs typeface="+mn-cs"/>
                </a:rPr>
                <a:t>Messages</a:t>
              </a:r>
            </a:p>
          </p:txBody>
        </p:sp>
        <p:sp>
          <p:nvSpPr>
            <p:cNvPr id="56424" name="TextBox 12"/>
            <p:cNvSpPr txBox="1">
              <a:spLocks noChangeArrowheads="1"/>
            </p:cNvSpPr>
            <p:nvPr/>
          </p:nvSpPr>
          <p:spPr bwMode="auto">
            <a:xfrm>
              <a:off x="968571" y="997096"/>
              <a:ext cx="3861060" cy="425355"/>
            </a:xfrm>
            <a:prstGeom prst="rect">
              <a:avLst/>
            </a:prstGeom>
            <a:noFill/>
            <a:ln w="9525">
              <a:noFill/>
              <a:miter lim="800000"/>
              <a:headEnd/>
              <a:tailEnd/>
            </a:ln>
          </p:spPr>
          <p:txBody>
            <a:bodyPr anchor="ctr"/>
            <a:lstStyle/>
            <a:p>
              <a:pPr algn="ctr">
                <a:lnSpc>
                  <a:spcPct val="100000"/>
                </a:lnSpc>
              </a:pPr>
              <a:r>
                <a:rPr lang="en-US" sz="1800" b="1"/>
                <a:t>Variables</a:t>
              </a:r>
            </a:p>
          </p:txBody>
        </p:sp>
        <p:sp>
          <p:nvSpPr>
            <p:cNvPr id="56425" name="TextBox 14"/>
            <p:cNvSpPr txBox="1">
              <a:spLocks noChangeArrowheads="1"/>
            </p:cNvSpPr>
            <p:nvPr/>
          </p:nvSpPr>
          <p:spPr bwMode="auto">
            <a:xfrm>
              <a:off x="4821849" y="997097"/>
              <a:ext cx="3861060" cy="425355"/>
            </a:xfrm>
            <a:prstGeom prst="rect">
              <a:avLst/>
            </a:prstGeom>
            <a:noFill/>
            <a:ln w="9525">
              <a:noFill/>
              <a:miter lim="800000"/>
              <a:headEnd/>
              <a:tailEnd/>
            </a:ln>
          </p:spPr>
          <p:txBody>
            <a:bodyPr anchor="ctr"/>
            <a:lstStyle/>
            <a:p>
              <a:pPr algn="ctr">
                <a:lnSpc>
                  <a:spcPct val="100000"/>
                </a:lnSpc>
              </a:pPr>
              <a:r>
                <a:rPr lang="en-US" sz="1800" b="1"/>
                <a:t>Factors</a:t>
              </a:r>
            </a:p>
          </p:txBody>
        </p:sp>
      </p:grpSp>
      <p:grpSp>
        <p:nvGrpSpPr>
          <p:cNvPr id="56324" name="Group 310"/>
          <p:cNvGrpSpPr>
            <a:grpSpLocks/>
          </p:cNvGrpSpPr>
          <p:nvPr/>
        </p:nvGrpSpPr>
        <p:grpSpPr bwMode="auto">
          <a:xfrm>
            <a:off x="4654550" y="3790950"/>
            <a:ext cx="3656013" cy="2028825"/>
            <a:chOff x="4655276" y="3790948"/>
            <a:chExt cx="3655520" cy="2028227"/>
          </a:xfrm>
        </p:grpSpPr>
        <p:sp>
          <p:nvSpPr>
            <p:cNvPr id="136" name="Oval 135"/>
            <p:cNvSpPr/>
            <p:nvPr/>
          </p:nvSpPr>
          <p:spPr>
            <a:xfrm>
              <a:off x="6237801" y="4287690"/>
              <a:ext cx="541264" cy="5491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lnSpc>
                  <a:spcPct val="100000"/>
                </a:lnSpc>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37" name="Rectangle 136"/>
            <p:cNvSpPr/>
            <p:nvPr/>
          </p:nvSpPr>
          <p:spPr>
            <a:xfrm>
              <a:off x="6377482" y="5404960"/>
              <a:ext cx="265076" cy="265034"/>
            </a:xfrm>
            <a:prstGeom prst="rect">
              <a:avLst/>
            </a:prstGeom>
            <a:solidFill>
              <a:schemeClr val="accent3"/>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138" name="Straight Connector 137"/>
            <p:cNvCxnSpPr>
              <a:stCxn id="136" idx="4"/>
              <a:endCxn id="137" idx="0"/>
            </p:cNvCxnSpPr>
            <p:nvPr/>
          </p:nvCxnSpPr>
          <p:spPr>
            <a:xfrm>
              <a:off x="6507639" y="4836803"/>
              <a:ext cx="1587" cy="5681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405" name="Group 138"/>
            <p:cNvGrpSpPr>
              <a:grpSpLocks/>
            </p:cNvGrpSpPr>
            <p:nvPr/>
          </p:nvGrpSpPr>
          <p:grpSpPr bwMode="auto">
            <a:xfrm>
              <a:off x="4655276" y="5393355"/>
              <a:ext cx="502920" cy="286902"/>
              <a:chOff x="2210686" y="5337254"/>
              <a:chExt cx="382892" cy="286902"/>
            </a:xfrm>
          </p:grpSpPr>
          <p:cxnSp>
            <p:nvCxnSpPr>
              <p:cNvPr id="152" name="Straight Connector 151"/>
              <p:cNvCxnSpPr>
                <a:stCxn id="137" idx="1"/>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53" name="Straight Connector 152"/>
              <p:cNvCxnSpPr>
                <a:stCxn id="137" idx="1"/>
              </p:cNvCxnSpPr>
              <p:nvPr/>
            </p:nvCxnSpPr>
            <p:spPr>
              <a:xfrm flipH="1">
                <a:off x="2210686" y="5454683"/>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54" name="Straight Connector 153"/>
              <p:cNvCxnSpPr>
                <a:stCxn id="137" idx="1"/>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6406" name="Group 139"/>
            <p:cNvGrpSpPr>
              <a:grpSpLocks/>
            </p:cNvGrpSpPr>
            <p:nvPr/>
          </p:nvGrpSpPr>
          <p:grpSpPr bwMode="auto">
            <a:xfrm rot="10800000">
              <a:off x="7807876" y="5382492"/>
              <a:ext cx="502920" cy="286902"/>
              <a:chOff x="3345037" y="5465825"/>
              <a:chExt cx="382892" cy="286902"/>
            </a:xfrm>
          </p:grpSpPr>
          <p:cxnSp>
            <p:nvCxnSpPr>
              <p:cNvPr id="149" name="Straight Connector 148"/>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50" name="Straight Connector 149"/>
              <p:cNvCxnSpPr/>
              <p:nvPr/>
            </p:nvCxnSpPr>
            <p:spPr>
              <a:xfrm flipH="1">
                <a:off x="3345037" y="557566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51" name="Straight Connector 150"/>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6407" name="Group 140"/>
            <p:cNvGrpSpPr>
              <a:grpSpLocks/>
            </p:cNvGrpSpPr>
            <p:nvPr/>
          </p:nvGrpSpPr>
          <p:grpSpPr bwMode="auto">
            <a:xfrm rot="5400000">
              <a:off x="6247592" y="3898957"/>
              <a:ext cx="502920" cy="286902"/>
              <a:chOff x="3345037" y="5465825"/>
              <a:chExt cx="382892" cy="286902"/>
            </a:xfrm>
          </p:grpSpPr>
          <p:cxnSp>
            <p:nvCxnSpPr>
              <p:cNvPr id="146" name="Straight Connector 14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47" name="Straight Connector 146"/>
              <p:cNvCxnSpPr/>
              <p:nvPr/>
            </p:nvCxnSpPr>
            <p:spPr>
              <a:xfrm flipH="1">
                <a:off x="3345037" y="5573416"/>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48" name="Straight Connector 14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142" name="Oval 141"/>
            <p:cNvSpPr/>
            <p:nvPr/>
          </p:nvSpPr>
          <p:spPr>
            <a:xfrm>
              <a:off x="5164795" y="5258953"/>
              <a:ext cx="539677" cy="5491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lnSpc>
                  <a:spcPct val="100000"/>
                </a:lnSpc>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143" name="Straight Connector 142"/>
            <p:cNvCxnSpPr>
              <a:stCxn id="142" idx="6"/>
              <a:endCxn id="137" idx="1"/>
            </p:cNvCxnSpPr>
            <p:nvPr/>
          </p:nvCxnSpPr>
          <p:spPr>
            <a:xfrm>
              <a:off x="5704473" y="5533509"/>
              <a:ext cx="673009" cy="317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44" name="Oval 143"/>
            <p:cNvSpPr/>
            <p:nvPr/>
          </p:nvSpPr>
          <p:spPr>
            <a:xfrm>
              <a:off x="7261599" y="5271649"/>
              <a:ext cx="541265" cy="547526"/>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lnSpc>
                  <a:spcPct val="100000"/>
                </a:lnSpc>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145" name="Straight Connector 144"/>
            <p:cNvCxnSpPr>
              <a:stCxn id="137" idx="3"/>
              <a:endCxn id="144" idx="2"/>
            </p:cNvCxnSpPr>
            <p:nvPr/>
          </p:nvCxnSpPr>
          <p:spPr>
            <a:xfrm>
              <a:off x="6642558" y="5536683"/>
              <a:ext cx="619042" cy="793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56325" name="Group 289"/>
          <p:cNvGrpSpPr>
            <a:grpSpLocks/>
          </p:cNvGrpSpPr>
          <p:nvPr/>
        </p:nvGrpSpPr>
        <p:grpSpPr bwMode="auto">
          <a:xfrm>
            <a:off x="920750" y="3825875"/>
            <a:ext cx="3609975" cy="1973263"/>
            <a:chOff x="920829" y="3825274"/>
            <a:chExt cx="3609756" cy="1974166"/>
          </a:xfrm>
        </p:grpSpPr>
        <p:sp>
          <p:nvSpPr>
            <p:cNvPr id="212" name="Oval 211"/>
            <p:cNvSpPr/>
            <p:nvPr/>
          </p:nvSpPr>
          <p:spPr>
            <a:xfrm>
              <a:off x="2487597" y="5251501"/>
              <a:ext cx="541304" cy="54793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lnSpc>
                  <a:spcPct val="100000"/>
                </a:lnSpc>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213" name="Rectangle 212"/>
            <p:cNvSpPr/>
            <p:nvPr/>
          </p:nvSpPr>
          <p:spPr>
            <a:xfrm>
              <a:off x="2625701" y="4341448"/>
              <a:ext cx="265097" cy="26364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cxnSp>
          <p:nvCxnSpPr>
            <p:cNvPr id="214" name="Straight Connector 213"/>
            <p:cNvCxnSpPr>
              <a:stCxn id="212" idx="0"/>
              <a:endCxn id="213" idx="2"/>
            </p:cNvCxnSpPr>
            <p:nvPr/>
          </p:nvCxnSpPr>
          <p:spPr>
            <a:xfrm flipV="1">
              <a:off x="2757456" y="4605094"/>
              <a:ext cx="0" cy="64640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5" name="Straight Connector 214"/>
            <p:cNvCxnSpPr>
              <a:stCxn id="212" idx="6"/>
              <a:endCxn id="216" idx="1"/>
            </p:cNvCxnSpPr>
            <p:nvPr/>
          </p:nvCxnSpPr>
          <p:spPr>
            <a:xfrm flipV="1">
              <a:off x="3028901" y="5523089"/>
              <a:ext cx="731794"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16" name="Rectangle 215"/>
            <p:cNvSpPr/>
            <p:nvPr/>
          </p:nvSpPr>
          <p:spPr>
            <a:xfrm>
              <a:off x="3760695" y="5391265"/>
              <a:ext cx="265096" cy="26523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217" name="Rectangle 216"/>
            <p:cNvSpPr/>
            <p:nvPr/>
          </p:nvSpPr>
          <p:spPr>
            <a:xfrm>
              <a:off x="1431973" y="5392854"/>
              <a:ext cx="265097" cy="26523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cxnSp>
          <p:nvCxnSpPr>
            <p:cNvPr id="218" name="Straight Connector 217"/>
            <p:cNvCxnSpPr>
              <a:stCxn id="212" idx="2"/>
              <a:endCxn id="217" idx="3"/>
            </p:cNvCxnSpPr>
            <p:nvPr/>
          </p:nvCxnSpPr>
          <p:spPr>
            <a:xfrm flipH="1">
              <a:off x="1697070" y="5524676"/>
              <a:ext cx="790527"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390" name="Group 218"/>
            <p:cNvGrpSpPr>
              <a:grpSpLocks/>
            </p:cNvGrpSpPr>
            <p:nvPr/>
          </p:nvGrpSpPr>
          <p:grpSpPr bwMode="auto">
            <a:xfrm>
              <a:off x="920829" y="5393355"/>
              <a:ext cx="502920" cy="286902"/>
              <a:chOff x="2210686" y="5337254"/>
              <a:chExt cx="382892" cy="286902"/>
            </a:xfrm>
          </p:grpSpPr>
          <p:cxnSp>
            <p:nvCxnSpPr>
              <p:cNvPr id="228" name="Straight Connector 227"/>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9" name="Straight Connector 228"/>
              <p:cNvCxnSpPr/>
              <p:nvPr/>
            </p:nvCxnSpPr>
            <p:spPr>
              <a:xfrm flipH="1">
                <a:off x="2210686" y="5454683"/>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30" name="Straight Connector 229"/>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6391" name="Group 219"/>
            <p:cNvGrpSpPr>
              <a:grpSpLocks/>
            </p:cNvGrpSpPr>
            <p:nvPr/>
          </p:nvGrpSpPr>
          <p:grpSpPr bwMode="auto">
            <a:xfrm rot="10800000">
              <a:off x="4027665" y="5382492"/>
              <a:ext cx="502920" cy="286902"/>
              <a:chOff x="3345037" y="5465825"/>
              <a:chExt cx="382892" cy="286902"/>
            </a:xfrm>
          </p:grpSpPr>
          <p:cxnSp>
            <p:nvCxnSpPr>
              <p:cNvPr id="225" name="Straight Connector 224"/>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6" name="Straight Connector 225"/>
              <p:cNvCxnSpPr/>
              <p:nvPr/>
            </p:nvCxnSpPr>
            <p:spPr>
              <a:xfrm flipH="1">
                <a:off x="3345037" y="557566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7" name="Straight Connector 226"/>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6392" name="Group 220"/>
            <p:cNvGrpSpPr>
              <a:grpSpLocks/>
            </p:cNvGrpSpPr>
            <p:nvPr/>
          </p:nvGrpSpPr>
          <p:grpSpPr bwMode="auto">
            <a:xfrm rot="5400000">
              <a:off x="2501704" y="3933283"/>
              <a:ext cx="502920" cy="286902"/>
              <a:chOff x="3345037" y="5465825"/>
              <a:chExt cx="382892" cy="286902"/>
            </a:xfrm>
          </p:grpSpPr>
          <p:cxnSp>
            <p:nvCxnSpPr>
              <p:cNvPr id="222" name="Straight Connector 221"/>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3" name="Straight Connector 222"/>
              <p:cNvCxnSpPr/>
              <p:nvPr/>
            </p:nvCxnSpPr>
            <p:spPr>
              <a:xfrm flipH="1">
                <a:off x="3345037" y="5576568"/>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4" name="Straight Connector 223"/>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cxnSp>
        <p:nvCxnSpPr>
          <p:cNvPr id="263" name="Straight Arrow Connector 262"/>
          <p:cNvCxnSpPr/>
          <p:nvPr/>
        </p:nvCxnSpPr>
        <p:spPr>
          <a:xfrm>
            <a:off x="1825625" y="5418138"/>
            <a:ext cx="593725" cy="3175"/>
          </a:xfrm>
          <a:prstGeom prst="straightConnector1">
            <a:avLst/>
          </a:prstGeom>
          <a:ln w="38100" cmpd="sng">
            <a:solidFill>
              <a:schemeClr val="accent4"/>
            </a:solidFill>
            <a:prstDash val="solid"/>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56327" name="Group 290"/>
          <p:cNvGrpSpPr>
            <a:grpSpLocks/>
          </p:cNvGrpSpPr>
          <p:nvPr/>
        </p:nvGrpSpPr>
        <p:grpSpPr bwMode="auto">
          <a:xfrm>
            <a:off x="927100" y="1531938"/>
            <a:ext cx="3609975" cy="1974850"/>
            <a:chOff x="920829" y="3825274"/>
            <a:chExt cx="3609756" cy="1974166"/>
          </a:xfrm>
        </p:grpSpPr>
        <p:sp>
          <p:nvSpPr>
            <p:cNvPr id="292" name="Oval 291"/>
            <p:cNvSpPr/>
            <p:nvPr/>
          </p:nvSpPr>
          <p:spPr>
            <a:xfrm>
              <a:off x="2487597" y="5251942"/>
              <a:ext cx="541304" cy="54749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lnSpc>
                  <a:spcPct val="100000"/>
                </a:lnSpc>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293" name="Rectangle 292"/>
            <p:cNvSpPr/>
            <p:nvPr/>
          </p:nvSpPr>
          <p:spPr>
            <a:xfrm>
              <a:off x="2625701" y="4341032"/>
              <a:ext cx="265097" cy="2650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cxnSp>
          <p:nvCxnSpPr>
            <p:cNvPr id="294" name="Straight Connector 293"/>
            <p:cNvCxnSpPr>
              <a:stCxn id="292" idx="0"/>
              <a:endCxn id="293" idx="2"/>
            </p:cNvCxnSpPr>
            <p:nvPr/>
          </p:nvCxnSpPr>
          <p:spPr>
            <a:xfrm flipV="1">
              <a:off x="2757456" y="4606053"/>
              <a:ext cx="0" cy="6458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5" name="Straight Connector 294"/>
            <p:cNvCxnSpPr>
              <a:stCxn id="292" idx="6"/>
              <a:endCxn id="296" idx="1"/>
            </p:cNvCxnSpPr>
            <p:nvPr/>
          </p:nvCxnSpPr>
          <p:spPr>
            <a:xfrm flipV="1">
              <a:off x="3028901" y="5523311"/>
              <a:ext cx="731794" cy="158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96" name="Rectangle 295"/>
            <p:cNvSpPr/>
            <p:nvPr/>
          </p:nvSpPr>
          <p:spPr>
            <a:xfrm>
              <a:off x="3760695" y="5391593"/>
              <a:ext cx="265096" cy="2650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297" name="Rectangle 296"/>
            <p:cNvSpPr/>
            <p:nvPr/>
          </p:nvSpPr>
          <p:spPr>
            <a:xfrm>
              <a:off x="1431973" y="5393181"/>
              <a:ext cx="265097" cy="2650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cxnSp>
          <p:nvCxnSpPr>
            <p:cNvPr id="298" name="Straight Connector 297"/>
            <p:cNvCxnSpPr>
              <a:stCxn id="292" idx="2"/>
              <a:endCxn id="297" idx="3"/>
            </p:cNvCxnSpPr>
            <p:nvPr/>
          </p:nvCxnSpPr>
          <p:spPr>
            <a:xfrm flipH="1">
              <a:off x="1697070" y="5524897"/>
              <a:ext cx="790527"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371" name="Group 298"/>
            <p:cNvGrpSpPr>
              <a:grpSpLocks/>
            </p:cNvGrpSpPr>
            <p:nvPr/>
          </p:nvGrpSpPr>
          <p:grpSpPr bwMode="auto">
            <a:xfrm>
              <a:off x="920829" y="5393355"/>
              <a:ext cx="502920" cy="286902"/>
              <a:chOff x="2210686" y="5337254"/>
              <a:chExt cx="382892" cy="286902"/>
            </a:xfrm>
          </p:grpSpPr>
          <p:cxnSp>
            <p:nvCxnSpPr>
              <p:cNvPr id="308" name="Straight Connector 307"/>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9" name="Straight Connector 308"/>
              <p:cNvCxnSpPr/>
              <p:nvPr/>
            </p:nvCxnSpPr>
            <p:spPr>
              <a:xfrm flipH="1">
                <a:off x="2210686" y="5455261"/>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10" name="Straight Connector 309"/>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6372" name="Group 299"/>
            <p:cNvGrpSpPr>
              <a:grpSpLocks/>
            </p:cNvGrpSpPr>
            <p:nvPr/>
          </p:nvGrpSpPr>
          <p:grpSpPr bwMode="auto">
            <a:xfrm rot="10800000">
              <a:off x="4027665" y="5382492"/>
              <a:ext cx="502920" cy="286902"/>
              <a:chOff x="3345037" y="5465825"/>
              <a:chExt cx="382892" cy="286902"/>
            </a:xfrm>
          </p:grpSpPr>
          <p:cxnSp>
            <p:nvCxnSpPr>
              <p:cNvPr id="305" name="Straight Connector 304"/>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6" name="Straight Connector 305"/>
              <p:cNvCxnSpPr/>
              <p:nvPr/>
            </p:nvCxnSpPr>
            <p:spPr>
              <a:xfrm flipH="1">
                <a:off x="3345037" y="5575089"/>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7" name="Straight Connector 306"/>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6373" name="Group 300"/>
            <p:cNvGrpSpPr>
              <a:grpSpLocks/>
            </p:cNvGrpSpPr>
            <p:nvPr/>
          </p:nvGrpSpPr>
          <p:grpSpPr bwMode="auto">
            <a:xfrm rot="5400000">
              <a:off x="2501704" y="3933283"/>
              <a:ext cx="502920" cy="286902"/>
              <a:chOff x="3345037" y="5465825"/>
              <a:chExt cx="382892" cy="286902"/>
            </a:xfrm>
          </p:grpSpPr>
          <p:cxnSp>
            <p:nvCxnSpPr>
              <p:cNvPr id="302" name="Straight Connector 301"/>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3" name="Straight Connector 302"/>
              <p:cNvCxnSpPr/>
              <p:nvPr/>
            </p:nvCxnSpPr>
            <p:spPr>
              <a:xfrm flipH="1">
                <a:off x="3345037" y="5577413"/>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4" name="Straight Connector 303"/>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grpSp>
        <p:nvGrpSpPr>
          <p:cNvPr id="56328" name="Group 311"/>
          <p:cNvGrpSpPr>
            <a:grpSpLocks/>
          </p:cNvGrpSpPr>
          <p:nvPr/>
        </p:nvGrpSpPr>
        <p:grpSpPr bwMode="auto">
          <a:xfrm>
            <a:off x="4667250" y="1498600"/>
            <a:ext cx="3654425" cy="2027238"/>
            <a:chOff x="4655276" y="3790948"/>
            <a:chExt cx="3655520" cy="2028227"/>
          </a:xfrm>
        </p:grpSpPr>
        <p:sp>
          <p:nvSpPr>
            <p:cNvPr id="313" name="Oval 312"/>
            <p:cNvSpPr/>
            <p:nvPr/>
          </p:nvSpPr>
          <p:spPr>
            <a:xfrm>
              <a:off x="6236900" y="4288078"/>
              <a:ext cx="541500" cy="54795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lnSpc>
                  <a:spcPct val="100000"/>
                </a:lnSpc>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314" name="Rectangle 313"/>
            <p:cNvSpPr/>
            <p:nvPr/>
          </p:nvSpPr>
          <p:spPr>
            <a:xfrm>
              <a:off x="6376642" y="5404635"/>
              <a:ext cx="265192" cy="265242"/>
            </a:xfrm>
            <a:prstGeom prst="rect">
              <a:avLst/>
            </a:prstGeom>
            <a:solidFill>
              <a:schemeClr val="accent3"/>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315" name="Straight Connector 314"/>
            <p:cNvCxnSpPr>
              <a:stCxn id="313" idx="4"/>
              <a:endCxn id="314" idx="0"/>
            </p:cNvCxnSpPr>
            <p:nvPr/>
          </p:nvCxnSpPr>
          <p:spPr>
            <a:xfrm>
              <a:off x="6508444" y="4836033"/>
              <a:ext cx="1587" cy="56860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6348" name="Group 315"/>
            <p:cNvGrpSpPr>
              <a:grpSpLocks/>
            </p:cNvGrpSpPr>
            <p:nvPr/>
          </p:nvGrpSpPr>
          <p:grpSpPr bwMode="auto">
            <a:xfrm>
              <a:off x="4655276" y="5393355"/>
              <a:ext cx="502920" cy="286902"/>
              <a:chOff x="2210686" y="5337254"/>
              <a:chExt cx="382892" cy="286902"/>
            </a:xfrm>
          </p:grpSpPr>
          <p:cxnSp>
            <p:nvCxnSpPr>
              <p:cNvPr id="329" name="Straight Connector 328"/>
              <p:cNvCxnSpPr>
                <a:stCxn id="314" idx="1"/>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30" name="Straight Connector 329"/>
              <p:cNvCxnSpPr>
                <a:stCxn id="314" idx="1"/>
              </p:cNvCxnSpPr>
              <p:nvPr/>
            </p:nvCxnSpPr>
            <p:spPr>
              <a:xfrm flipH="1">
                <a:off x="2210686" y="5455632"/>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31" name="Straight Connector 330"/>
              <p:cNvCxnSpPr>
                <a:stCxn id="314" idx="1"/>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6349" name="Group 316"/>
            <p:cNvGrpSpPr>
              <a:grpSpLocks/>
            </p:cNvGrpSpPr>
            <p:nvPr/>
          </p:nvGrpSpPr>
          <p:grpSpPr bwMode="auto">
            <a:xfrm rot="10800000">
              <a:off x="7807876" y="5382492"/>
              <a:ext cx="502920" cy="286902"/>
              <a:chOff x="3345037" y="5465825"/>
              <a:chExt cx="382892" cy="286902"/>
            </a:xfrm>
          </p:grpSpPr>
          <p:cxnSp>
            <p:nvCxnSpPr>
              <p:cNvPr id="326" name="Straight Connector 32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27" name="Straight Connector 326"/>
              <p:cNvCxnSpPr/>
              <p:nvPr/>
            </p:nvCxnSpPr>
            <p:spPr>
              <a:xfrm flipH="1">
                <a:off x="3345037" y="5574718"/>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28" name="Straight Connector 32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6350" name="Group 317"/>
            <p:cNvGrpSpPr>
              <a:grpSpLocks/>
            </p:cNvGrpSpPr>
            <p:nvPr/>
          </p:nvGrpSpPr>
          <p:grpSpPr bwMode="auto">
            <a:xfrm rot="5400000">
              <a:off x="6247592" y="3898957"/>
              <a:ext cx="502920" cy="286902"/>
              <a:chOff x="3345037" y="5465825"/>
              <a:chExt cx="382892" cy="286902"/>
            </a:xfrm>
          </p:grpSpPr>
          <p:cxnSp>
            <p:nvCxnSpPr>
              <p:cNvPr id="323" name="Straight Connector 322"/>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24" name="Straight Connector 323"/>
              <p:cNvCxnSpPr/>
              <p:nvPr/>
            </p:nvCxnSpPr>
            <p:spPr>
              <a:xfrm flipH="1">
                <a:off x="3345037" y="5578761"/>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25" name="Straight Connector 324"/>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319" name="Oval 318"/>
            <p:cNvSpPr/>
            <p:nvPr/>
          </p:nvSpPr>
          <p:spPr>
            <a:xfrm>
              <a:off x="5163428" y="5260102"/>
              <a:ext cx="541500" cy="54795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lnSpc>
                  <a:spcPct val="100000"/>
                </a:lnSpc>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320" name="Straight Connector 319"/>
            <p:cNvCxnSpPr>
              <a:stCxn id="319" idx="6"/>
              <a:endCxn id="314" idx="1"/>
            </p:cNvCxnSpPr>
            <p:nvPr/>
          </p:nvCxnSpPr>
          <p:spPr>
            <a:xfrm>
              <a:off x="5704928" y="5533286"/>
              <a:ext cx="671713" cy="317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21" name="Oval 320"/>
            <p:cNvSpPr/>
            <p:nvPr/>
          </p:nvSpPr>
          <p:spPr>
            <a:xfrm>
              <a:off x="7261145" y="5271220"/>
              <a:ext cx="541499" cy="547955"/>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lnSpc>
                  <a:spcPct val="100000"/>
                </a:lnSpc>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322" name="Straight Connector 321"/>
            <p:cNvCxnSpPr>
              <a:stCxn id="314" idx="3"/>
              <a:endCxn id="321" idx="2"/>
            </p:cNvCxnSpPr>
            <p:nvPr/>
          </p:nvCxnSpPr>
          <p:spPr>
            <a:xfrm>
              <a:off x="6641834" y="5536462"/>
              <a:ext cx="619311" cy="794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332" name="Straight Arrow Connector 331"/>
          <p:cNvCxnSpPr/>
          <p:nvPr/>
        </p:nvCxnSpPr>
        <p:spPr>
          <a:xfrm>
            <a:off x="2868613" y="4711700"/>
            <a:ext cx="0" cy="528638"/>
          </a:xfrm>
          <a:prstGeom prst="straightConnector1">
            <a:avLst/>
          </a:prstGeom>
          <a:ln w="38100" cmpd="sng">
            <a:solidFill>
              <a:schemeClr val="accent4"/>
            </a:solidFill>
            <a:prstDash val="solid"/>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39" name="Straight Arrow Connector 338"/>
          <p:cNvCxnSpPr/>
          <p:nvPr/>
        </p:nvCxnSpPr>
        <p:spPr>
          <a:xfrm>
            <a:off x="1835150" y="3122613"/>
            <a:ext cx="593725" cy="317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0" name="Straight Arrow Connector 339"/>
          <p:cNvCxnSpPr/>
          <p:nvPr/>
        </p:nvCxnSpPr>
        <p:spPr>
          <a:xfrm>
            <a:off x="2879725" y="2416175"/>
            <a:ext cx="0" cy="528638"/>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1" name="Straight Arrow Connector 340"/>
          <p:cNvCxnSpPr/>
          <p:nvPr/>
        </p:nvCxnSpPr>
        <p:spPr>
          <a:xfrm flipH="1">
            <a:off x="3057525" y="3121025"/>
            <a:ext cx="593725"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2" name="Straight Arrow Connector 341"/>
          <p:cNvCxnSpPr/>
          <p:nvPr/>
        </p:nvCxnSpPr>
        <p:spPr>
          <a:xfrm>
            <a:off x="3119438" y="5399088"/>
            <a:ext cx="595312" cy="1587"/>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3" name="Straight Arrow Connector 342"/>
          <p:cNvCxnSpPr/>
          <p:nvPr/>
        </p:nvCxnSpPr>
        <p:spPr>
          <a:xfrm>
            <a:off x="5803900" y="3148013"/>
            <a:ext cx="503238" cy="317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4" name="Straight Arrow Connector 343"/>
          <p:cNvCxnSpPr/>
          <p:nvPr/>
        </p:nvCxnSpPr>
        <p:spPr>
          <a:xfrm>
            <a:off x="6596063" y="2614613"/>
            <a:ext cx="0" cy="43815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5" name="Straight Arrow Connector 344"/>
          <p:cNvCxnSpPr/>
          <p:nvPr/>
        </p:nvCxnSpPr>
        <p:spPr>
          <a:xfrm flipH="1">
            <a:off x="6694488" y="3157538"/>
            <a:ext cx="503237"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6" name="Straight Arrow Connector 345"/>
          <p:cNvCxnSpPr/>
          <p:nvPr/>
        </p:nvCxnSpPr>
        <p:spPr>
          <a:xfrm>
            <a:off x="5783263" y="5443538"/>
            <a:ext cx="503237" cy="317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7" name="Straight Arrow Connector 346"/>
          <p:cNvCxnSpPr/>
          <p:nvPr/>
        </p:nvCxnSpPr>
        <p:spPr>
          <a:xfrm>
            <a:off x="6599238" y="4921250"/>
            <a:ext cx="0" cy="43815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8" name="Straight Arrow Connector 347"/>
          <p:cNvCxnSpPr/>
          <p:nvPr/>
        </p:nvCxnSpPr>
        <p:spPr>
          <a:xfrm>
            <a:off x="6767513" y="5413375"/>
            <a:ext cx="501650" cy="1588"/>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349" name="AutoShape 180"/>
          <p:cNvSpPr>
            <a:spLocks noChangeArrowheads="1"/>
          </p:cNvSpPr>
          <p:nvPr/>
        </p:nvSpPr>
        <p:spPr bwMode="auto">
          <a:xfrm>
            <a:off x="3049588" y="3303588"/>
            <a:ext cx="487362" cy="422275"/>
          </a:xfrm>
          <a:prstGeom prst="cloudCallout">
            <a:avLst>
              <a:gd name="adj1" fmla="val -75816"/>
              <a:gd name="adj2" fmla="val -50040"/>
            </a:avLst>
          </a:prstGeom>
          <a:solidFill>
            <a:schemeClr val="accent2">
              <a:lumMod val="60000"/>
              <a:lumOff val="40000"/>
            </a:schemeClr>
          </a:solidFill>
          <a:ln w="9525">
            <a:solidFill>
              <a:schemeClr val="accent2">
                <a:lumMod val="50000"/>
              </a:schemeClr>
            </a:solidFill>
            <a:round/>
            <a:headEnd/>
            <a:tailEnd/>
          </a:ln>
          <a:effectLst/>
          <a:extLst/>
        </p:spPr>
        <p:txBody>
          <a:bodyPr/>
          <a:lstStyle/>
          <a:p>
            <a:pPr fontAlgn="auto">
              <a:lnSpc>
                <a:spcPct val="100000"/>
              </a:lnSpc>
              <a:spcBef>
                <a:spcPts val="0"/>
              </a:spcBef>
              <a:spcAft>
                <a:spcPts val="0"/>
              </a:spcAft>
              <a:defRPr/>
            </a:pPr>
            <a:endParaRPr lang="en-US" sz="1800">
              <a:latin typeface="+mn-lt"/>
              <a:cs typeface="+mn-cs"/>
            </a:endParaRPr>
          </a:p>
        </p:txBody>
      </p:sp>
      <p:sp>
        <p:nvSpPr>
          <p:cNvPr id="350" name="AutoShape 180"/>
          <p:cNvSpPr>
            <a:spLocks noChangeArrowheads="1"/>
          </p:cNvSpPr>
          <p:nvPr/>
        </p:nvSpPr>
        <p:spPr bwMode="auto">
          <a:xfrm>
            <a:off x="6756400" y="3298825"/>
            <a:ext cx="488950" cy="423863"/>
          </a:xfrm>
          <a:prstGeom prst="cloudCallout">
            <a:avLst>
              <a:gd name="adj1" fmla="val -75816"/>
              <a:gd name="adj2" fmla="val -50040"/>
            </a:avLst>
          </a:prstGeom>
          <a:solidFill>
            <a:schemeClr val="accent2">
              <a:lumMod val="60000"/>
              <a:lumOff val="40000"/>
            </a:schemeClr>
          </a:solidFill>
          <a:ln w="9525">
            <a:solidFill>
              <a:schemeClr val="accent2">
                <a:lumMod val="50000"/>
              </a:schemeClr>
            </a:solidFill>
            <a:round/>
            <a:headEnd/>
            <a:tailEnd/>
          </a:ln>
          <a:effectLst/>
          <a:extLst/>
        </p:spPr>
        <p:txBody>
          <a:bodyPr/>
          <a:lstStyle/>
          <a:p>
            <a:pPr fontAlgn="auto">
              <a:lnSpc>
                <a:spcPct val="100000"/>
              </a:lnSpc>
              <a:spcBef>
                <a:spcPts val="0"/>
              </a:spcBef>
              <a:spcAft>
                <a:spcPts val="0"/>
              </a:spcAft>
              <a:defRPr/>
            </a:pPr>
            <a:endParaRPr lang="en-US" sz="1800">
              <a:latin typeface="+mn-lt"/>
              <a:cs typeface="+mn-cs"/>
            </a:endParaRPr>
          </a:p>
        </p:txBody>
      </p:sp>
      <p:sp>
        <p:nvSpPr>
          <p:cNvPr id="353" name="Rectangle 352"/>
          <p:cNvSpPr/>
          <p:nvPr/>
        </p:nvSpPr>
        <p:spPr>
          <a:xfrm>
            <a:off x="252413" y="3768725"/>
            <a:ext cx="8686800" cy="2303463"/>
          </a:xfrm>
          <a:prstGeom prst="rect">
            <a:avLst/>
          </a:prstGeom>
          <a:solidFill>
            <a:schemeClr val="bg1">
              <a:alpha val="73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lnSpc>
                <a:spcPct val="100000"/>
              </a:lnSpc>
              <a:spcBef>
                <a:spcPts val="0"/>
              </a:spcBef>
              <a:spcAft>
                <a:spcPts val="0"/>
              </a:spcAft>
              <a:defRPr/>
            </a:pPr>
            <a:endParaRPr lang="en-US" sz="1800"/>
          </a:p>
        </p:txBody>
      </p:sp>
      <p:grpSp>
        <p:nvGrpSpPr>
          <p:cNvPr id="111" name="Group 110"/>
          <p:cNvGrpSpPr>
            <a:grpSpLocks noChangeAspect="1"/>
          </p:cNvGrpSpPr>
          <p:nvPr/>
        </p:nvGrpSpPr>
        <p:grpSpPr>
          <a:xfrm>
            <a:off x="1959516" y="6131003"/>
            <a:ext cx="1617960" cy="555701"/>
            <a:chOff x="2172304" y="4687963"/>
            <a:chExt cx="1766401" cy="606684"/>
          </a:xfrm>
        </p:grpSpPr>
        <p:pic>
          <p:nvPicPr>
            <p:cNvPr id="112" name="Picture 111"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51037" y="4749007"/>
              <a:ext cx="1606588" cy="539274"/>
            </a:xfrm>
            <a:prstGeom prst="rect">
              <a:avLst/>
            </a:prstGeom>
          </p:spPr>
        </p:pic>
        <p:sp>
          <p:nvSpPr>
            <p:cNvPr id="113" name="Rectangle 112"/>
            <p:cNvSpPr/>
            <p:nvPr/>
          </p:nvSpPr>
          <p:spPr>
            <a:xfrm>
              <a:off x="2172304" y="4687963"/>
              <a:ext cx="1766401" cy="606684"/>
            </a:xfrm>
            <a:prstGeom prst="rect">
              <a:avLst/>
            </a:prstGeom>
            <a:noFill/>
            <a:ln>
              <a:solidFill>
                <a:schemeClr val="accent2">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grpSp>
        <p:nvGrpSpPr>
          <p:cNvPr id="114" name="Group 113"/>
          <p:cNvGrpSpPr>
            <a:grpSpLocks noChangeAspect="1"/>
          </p:cNvGrpSpPr>
          <p:nvPr/>
        </p:nvGrpSpPr>
        <p:grpSpPr>
          <a:xfrm>
            <a:off x="5440106" y="6115050"/>
            <a:ext cx="2134114" cy="555701"/>
            <a:chOff x="4044608" y="4697110"/>
            <a:chExt cx="2329910" cy="606684"/>
          </a:xfrm>
        </p:grpSpPr>
        <p:pic>
          <p:nvPicPr>
            <p:cNvPr id="115" name="Picture 114" descr="latex-image-1.pd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106862" y="4749007"/>
              <a:ext cx="2202037" cy="539274"/>
            </a:xfrm>
            <a:prstGeom prst="rect">
              <a:avLst/>
            </a:prstGeom>
          </p:spPr>
        </p:pic>
        <p:sp>
          <p:nvSpPr>
            <p:cNvPr id="116" name="Rectangle 115"/>
            <p:cNvSpPr/>
            <p:nvPr/>
          </p:nvSpPr>
          <p:spPr>
            <a:xfrm>
              <a:off x="4044608" y="4697110"/>
              <a:ext cx="2329910" cy="606684"/>
            </a:xfrm>
            <a:prstGeom prst="rect">
              <a:avLst/>
            </a:prstGeom>
            <a:noFill/>
            <a:ln>
              <a:solidFill>
                <a:schemeClr val="accent2">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spTree>
    <p:extLst>
      <p:ext uri="{BB962C8B-B14F-4D97-AF65-F5344CB8AC3E}">
        <p14:creationId xmlns:p14="http://schemas.microsoft.com/office/powerpoint/2010/main" val="1353639326"/>
      </p:ext>
    </p:extLst>
  </p:cSld>
  <p:clrMapOvr>
    <a:masterClrMapping/>
  </p:clrMapOvr>
  <p:timing>
    <p:tnLst>
      <p:par>
        <p:cTn xmlns:p14="http://schemas.microsoft.com/office/powerpoint/2010/main" id="1" dur="indefinite" restart="never" nodeType="tmRoot"/>
      </p:par>
    </p:tn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fontAlgn="auto">
              <a:spcAft>
                <a:spcPts val="0"/>
              </a:spcAft>
              <a:defRPr/>
            </a:pPr>
            <a:r>
              <a:rPr lang="en-US" dirty="0" smtClean="0"/>
              <a:t>Sum-Product Belief Propagation</a:t>
            </a:r>
            <a:endParaRPr lang="en-US" dirty="0"/>
          </a:p>
        </p:txBody>
      </p:sp>
      <p:sp>
        <p:nvSpPr>
          <p:cNvPr id="4" name="Slide Number Placeholder 3"/>
          <p:cNvSpPr>
            <a:spLocks noGrp="1"/>
          </p:cNvSpPr>
          <p:nvPr>
            <p:ph type="sldNum" sz="quarter" idx="12"/>
          </p:nvPr>
        </p:nvSpPr>
        <p:spPr/>
        <p:txBody>
          <a:bodyPr/>
          <a:lstStyle/>
          <a:p>
            <a:pPr>
              <a:defRPr/>
            </a:pPr>
            <a:fld id="{7296A036-A536-4855-A0E7-098F22EB014E}" type="slidenum">
              <a:rPr lang="en-US"/>
              <a:pPr>
                <a:defRPr/>
              </a:pPr>
              <a:t>124</a:t>
            </a:fld>
            <a:endParaRPr lang="en-US"/>
          </a:p>
        </p:txBody>
      </p:sp>
      <p:grpSp>
        <p:nvGrpSpPr>
          <p:cNvPr id="57347" name="Group 15"/>
          <p:cNvGrpSpPr>
            <a:grpSpLocks/>
          </p:cNvGrpSpPr>
          <p:nvPr/>
        </p:nvGrpSpPr>
        <p:grpSpPr bwMode="auto">
          <a:xfrm>
            <a:off x="365125" y="1023938"/>
            <a:ext cx="7997825" cy="5005387"/>
            <a:chOff x="457200" y="997096"/>
            <a:chExt cx="8225709" cy="4872608"/>
          </a:xfrm>
        </p:grpSpPr>
        <p:grpSp>
          <p:nvGrpSpPr>
            <p:cNvPr id="57445" name="Group 9"/>
            <p:cNvGrpSpPr>
              <a:grpSpLocks/>
            </p:cNvGrpSpPr>
            <p:nvPr/>
          </p:nvGrpSpPr>
          <p:grpSpPr bwMode="auto">
            <a:xfrm>
              <a:off x="968571" y="1422452"/>
              <a:ext cx="7714338" cy="4447252"/>
              <a:chOff x="972462" y="1605523"/>
              <a:chExt cx="7703278" cy="4775414"/>
            </a:xfrm>
          </p:grpSpPr>
          <p:sp>
            <p:nvSpPr>
              <p:cNvPr id="6" name="Rectangle 5"/>
              <p:cNvSpPr/>
              <p:nvPr/>
            </p:nvSpPr>
            <p:spPr>
              <a:xfrm>
                <a:off x="972137" y="1605121"/>
                <a:ext cx="3855877" cy="2387909"/>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lnSpc>
                    <a:spcPct val="100000"/>
                  </a:lnSpc>
                  <a:spcBef>
                    <a:spcPts val="0"/>
                  </a:spcBef>
                  <a:spcAft>
                    <a:spcPts val="0"/>
                  </a:spcAft>
                  <a:defRPr/>
                </a:pPr>
                <a:endParaRPr lang="en-US" sz="1800"/>
              </a:p>
            </p:txBody>
          </p:sp>
          <p:sp>
            <p:nvSpPr>
              <p:cNvPr id="7" name="Rectangle 6"/>
              <p:cNvSpPr/>
              <p:nvPr/>
            </p:nvSpPr>
            <p:spPr>
              <a:xfrm>
                <a:off x="972137" y="3993029"/>
                <a:ext cx="3855877" cy="2387908"/>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lnSpc>
                    <a:spcPct val="100000"/>
                  </a:lnSpc>
                  <a:spcBef>
                    <a:spcPts val="0"/>
                  </a:spcBef>
                  <a:spcAft>
                    <a:spcPts val="0"/>
                  </a:spcAft>
                  <a:defRPr/>
                </a:pPr>
                <a:endParaRPr lang="en-US" sz="1800"/>
              </a:p>
            </p:txBody>
          </p:sp>
          <p:sp>
            <p:nvSpPr>
              <p:cNvPr id="8" name="Rectangle 7"/>
              <p:cNvSpPr/>
              <p:nvPr/>
            </p:nvSpPr>
            <p:spPr>
              <a:xfrm>
                <a:off x="4819863" y="1605121"/>
                <a:ext cx="3855877" cy="2387909"/>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lnSpc>
                    <a:spcPct val="100000"/>
                  </a:lnSpc>
                  <a:spcBef>
                    <a:spcPts val="0"/>
                  </a:spcBef>
                  <a:spcAft>
                    <a:spcPts val="0"/>
                  </a:spcAft>
                  <a:defRPr/>
                </a:pPr>
                <a:endParaRPr lang="en-US" sz="1800"/>
              </a:p>
            </p:txBody>
          </p:sp>
          <p:sp>
            <p:nvSpPr>
              <p:cNvPr id="9" name="Rectangle 8"/>
              <p:cNvSpPr/>
              <p:nvPr/>
            </p:nvSpPr>
            <p:spPr>
              <a:xfrm>
                <a:off x="4819863" y="3993029"/>
                <a:ext cx="3855877" cy="2387908"/>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lnSpc>
                    <a:spcPct val="100000"/>
                  </a:lnSpc>
                  <a:spcBef>
                    <a:spcPts val="0"/>
                  </a:spcBef>
                  <a:spcAft>
                    <a:spcPts val="0"/>
                  </a:spcAft>
                  <a:defRPr/>
                </a:pPr>
                <a:endParaRPr lang="en-US" sz="1800"/>
              </a:p>
            </p:txBody>
          </p:sp>
        </p:grpSp>
        <p:sp>
          <p:nvSpPr>
            <p:cNvPr id="11" name="TextBox 10"/>
            <p:cNvSpPr txBox="1"/>
            <p:nvPr/>
          </p:nvSpPr>
          <p:spPr>
            <a:xfrm>
              <a:off x="457200" y="1422452"/>
              <a:ext cx="511371" cy="2223626"/>
            </a:xfrm>
            <a:prstGeom prst="rect">
              <a:avLst/>
            </a:prstGeom>
            <a:noFill/>
          </p:spPr>
          <p:txBody>
            <a:bodyPr vert="vert270" anchor="ctr"/>
            <a:lstStyle/>
            <a:p>
              <a:pPr algn="ctr" fontAlgn="auto">
                <a:lnSpc>
                  <a:spcPct val="100000"/>
                </a:lnSpc>
                <a:spcBef>
                  <a:spcPts val="0"/>
                </a:spcBef>
                <a:spcAft>
                  <a:spcPts val="0"/>
                </a:spcAft>
                <a:defRPr/>
              </a:pPr>
              <a:r>
                <a:rPr lang="en-US" sz="1800" b="1" dirty="0">
                  <a:latin typeface="+mn-lt"/>
                  <a:cs typeface="+mn-cs"/>
                </a:rPr>
                <a:t>Beliefs</a:t>
              </a:r>
            </a:p>
          </p:txBody>
        </p:sp>
        <p:sp>
          <p:nvSpPr>
            <p:cNvPr id="12" name="TextBox 11"/>
            <p:cNvSpPr txBox="1"/>
            <p:nvPr/>
          </p:nvSpPr>
          <p:spPr>
            <a:xfrm>
              <a:off x="468421" y="3646078"/>
              <a:ext cx="511371" cy="2223626"/>
            </a:xfrm>
            <a:prstGeom prst="rect">
              <a:avLst/>
            </a:prstGeom>
            <a:noFill/>
          </p:spPr>
          <p:txBody>
            <a:bodyPr vert="vert270" anchor="ctr"/>
            <a:lstStyle/>
            <a:p>
              <a:pPr algn="ctr" fontAlgn="auto">
                <a:lnSpc>
                  <a:spcPct val="100000"/>
                </a:lnSpc>
                <a:spcBef>
                  <a:spcPts val="0"/>
                </a:spcBef>
                <a:spcAft>
                  <a:spcPts val="0"/>
                </a:spcAft>
                <a:defRPr/>
              </a:pPr>
              <a:r>
                <a:rPr lang="en-US" sz="1800" b="1" dirty="0">
                  <a:latin typeface="+mn-lt"/>
                  <a:cs typeface="+mn-cs"/>
                </a:rPr>
                <a:t>Messages</a:t>
              </a:r>
            </a:p>
          </p:txBody>
        </p:sp>
        <p:sp>
          <p:nvSpPr>
            <p:cNvPr id="57448" name="TextBox 12"/>
            <p:cNvSpPr txBox="1">
              <a:spLocks noChangeArrowheads="1"/>
            </p:cNvSpPr>
            <p:nvPr/>
          </p:nvSpPr>
          <p:spPr bwMode="auto">
            <a:xfrm>
              <a:off x="968571" y="997096"/>
              <a:ext cx="3861060" cy="425355"/>
            </a:xfrm>
            <a:prstGeom prst="rect">
              <a:avLst/>
            </a:prstGeom>
            <a:noFill/>
            <a:ln w="9525">
              <a:noFill/>
              <a:miter lim="800000"/>
              <a:headEnd/>
              <a:tailEnd/>
            </a:ln>
          </p:spPr>
          <p:txBody>
            <a:bodyPr anchor="ctr"/>
            <a:lstStyle/>
            <a:p>
              <a:pPr algn="ctr">
                <a:lnSpc>
                  <a:spcPct val="100000"/>
                </a:lnSpc>
              </a:pPr>
              <a:r>
                <a:rPr lang="en-US" sz="1800" b="1"/>
                <a:t>Variables</a:t>
              </a:r>
            </a:p>
          </p:txBody>
        </p:sp>
        <p:sp>
          <p:nvSpPr>
            <p:cNvPr id="57449" name="TextBox 14"/>
            <p:cNvSpPr txBox="1">
              <a:spLocks noChangeArrowheads="1"/>
            </p:cNvSpPr>
            <p:nvPr/>
          </p:nvSpPr>
          <p:spPr bwMode="auto">
            <a:xfrm>
              <a:off x="4821849" y="997097"/>
              <a:ext cx="3861060" cy="425355"/>
            </a:xfrm>
            <a:prstGeom prst="rect">
              <a:avLst/>
            </a:prstGeom>
            <a:noFill/>
            <a:ln w="9525">
              <a:noFill/>
              <a:miter lim="800000"/>
              <a:headEnd/>
              <a:tailEnd/>
            </a:ln>
          </p:spPr>
          <p:txBody>
            <a:bodyPr anchor="ctr"/>
            <a:lstStyle/>
            <a:p>
              <a:pPr algn="ctr">
                <a:lnSpc>
                  <a:spcPct val="100000"/>
                </a:lnSpc>
              </a:pPr>
              <a:r>
                <a:rPr lang="en-US" sz="1800" b="1"/>
                <a:t>Factors</a:t>
              </a:r>
            </a:p>
          </p:txBody>
        </p:sp>
      </p:grpSp>
      <p:grpSp>
        <p:nvGrpSpPr>
          <p:cNvPr id="57348" name="Group 310"/>
          <p:cNvGrpSpPr>
            <a:grpSpLocks/>
          </p:cNvGrpSpPr>
          <p:nvPr/>
        </p:nvGrpSpPr>
        <p:grpSpPr bwMode="auto">
          <a:xfrm>
            <a:off x="4654550" y="3790950"/>
            <a:ext cx="3656013" cy="2028825"/>
            <a:chOff x="4655276" y="3790948"/>
            <a:chExt cx="3655520" cy="2028227"/>
          </a:xfrm>
        </p:grpSpPr>
        <p:sp>
          <p:nvSpPr>
            <p:cNvPr id="136" name="Oval 135"/>
            <p:cNvSpPr/>
            <p:nvPr/>
          </p:nvSpPr>
          <p:spPr>
            <a:xfrm>
              <a:off x="6237801" y="4287690"/>
              <a:ext cx="541264" cy="5491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lnSpc>
                  <a:spcPct val="100000"/>
                </a:lnSpc>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37" name="Rectangle 136"/>
            <p:cNvSpPr/>
            <p:nvPr/>
          </p:nvSpPr>
          <p:spPr>
            <a:xfrm>
              <a:off x="6377482" y="5404960"/>
              <a:ext cx="265076" cy="265034"/>
            </a:xfrm>
            <a:prstGeom prst="rect">
              <a:avLst/>
            </a:prstGeom>
            <a:solidFill>
              <a:schemeClr val="accent3"/>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138" name="Straight Connector 137"/>
            <p:cNvCxnSpPr>
              <a:stCxn id="136" idx="4"/>
              <a:endCxn id="137" idx="0"/>
            </p:cNvCxnSpPr>
            <p:nvPr/>
          </p:nvCxnSpPr>
          <p:spPr>
            <a:xfrm>
              <a:off x="6507639" y="4836803"/>
              <a:ext cx="1587" cy="5681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7429" name="Group 138"/>
            <p:cNvGrpSpPr>
              <a:grpSpLocks/>
            </p:cNvGrpSpPr>
            <p:nvPr/>
          </p:nvGrpSpPr>
          <p:grpSpPr bwMode="auto">
            <a:xfrm>
              <a:off x="4655276" y="5393355"/>
              <a:ext cx="502920" cy="286902"/>
              <a:chOff x="2210686" y="5337254"/>
              <a:chExt cx="382892" cy="286902"/>
            </a:xfrm>
          </p:grpSpPr>
          <p:cxnSp>
            <p:nvCxnSpPr>
              <p:cNvPr id="152" name="Straight Connector 151"/>
              <p:cNvCxnSpPr>
                <a:stCxn id="137" idx="1"/>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53" name="Straight Connector 152"/>
              <p:cNvCxnSpPr>
                <a:stCxn id="137" idx="1"/>
              </p:cNvCxnSpPr>
              <p:nvPr/>
            </p:nvCxnSpPr>
            <p:spPr>
              <a:xfrm flipH="1">
                <a:off x="2210686" y="5454683"/>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54" name="Straight Connector 153"/>
              <p:cNvCxnSpPr>
                <a:stCxn id="137" idx="1"/>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7430" name="Group 139"/>
            <p:cNvGrpSpPr>
              <a:grpSpLocks/>
            </p:cNvGrpSpPr>
            <p:nvPr/>
          </p:nvGrpSpPr>
          <p:grpSpPr bwMode="auto">
            <a:xfrm rot="10800000">
              <a:off x="7807876" y="5382492"/>
              <a:ext cx="502920" cy="286902"/>
              <a:chOff x="3345037" y="5465825"/>
              <a:chExt cx="382892" cy="286902"/>
            </a:xfrm>
          </p:grpSpPr>
          <p:cxnSp>
            <p:nvCxnSpPr>
              <p:cNvPr id="149" name="Straight Connector 148"/>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50" name="Straight Connector 149"/>
              <p:cNvCxnSpPr/>
              <p:nvPr/>
            </p:nvCxnSpPr>
            <p:spPr>
              <a:xfrm flipH="1">
                <a:off x="3345037" y="557566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51" name="Straight Connector 150"/>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7431" name="Group 140"/>
            <p:cNvGrpSpPr>
              <a:grpSpLocks/>
            </p:cNvGrpSpPr>
            <p:nvPr/>
          </p:nvGrpSpPr>
          <p:grpSpPr bwMode="auto">
            <a:xfrm rot="5400000">
              <a:off x="6247592" y="3898957"/>
              <a:ext cx="502920" cy="286902"/>
              <a:chOff x="3345037" y="5465825"/>
              <a:chExt cx="382892" cy="286902"/>
            </a:xfrm>
          </p:grpSpPr>
          <p:cxnSp>
            <p:nvCxnSpPr>
              <p:cNvPr id="146" name="Straight Connector 14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47" name="Straight Connector 146"/>
              <p:cNvCxnSpPr/>
              <p:nvPr/>
            </p:nvCxnSpPr>
            <p:spPr>
              <a:xfrm flipH="1">
                <a:off x="3345037" y="5573416"/>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48" name="Straight Connector 14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142" name="Oval 141"/>
            <p:cNvSpPr/>
            <p:nvPr/>
          </p:nvSpPr>
          <p:spPr>
            <a:xfrm>
              <a:off x="5164795" y="5258953"/>
              <a:ext cx="539677" cy="5491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lnSpc>
                  <a:spcPct val="100000"/>
                </a:lnSpc>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143" name="Straight Connector 142"/>
            <p:cNvCxnSpPr>
              <a:stCxn id="142" idx="6"/>
              <a:endCxn id="137" idx="1"/>
            </p:cNvCxnSpPr>
            <p:nvPr/>
          </p:nvCxnSpPr>
          <p:spPr>
            <a:xfrm>
              <a:off x="5704473" y="5533509"/>
              <a:ext cx="673009" cy="317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44" name="Oval 143"/>
            <p:cNvSpPr/>
            <p:nvPr/>
          </p:nvSpPr>
          <p:spPr>
            <a:xfrm>
              <a:off x="7261599" y="5271649"/>
              <a:ext cx="541265" cy="547526"/>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lnSpc>
                  <a:spcPct val="100000"/>
                </a:lnSpc>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145" name="Straight Connector 144"/>
            <p:cNvCxnSpPr>
              <a:stCxn id="137" idx="3"/>
              <a:endCxn id="144" idx="2"/>
            </p:cNvCxnSpPr>
            <p:nvPr/>
          </p:nvCxnSpPr>
          <p:spPr>
            <a:xfrm>
              <a:off x="6642558" y="5536683"/>
              <a:ext cx="619042" cy="793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57349" name="Group 289"/>
          <p:cNvGrpSpPr>
            <a:grpSpLocks/>
          </p:cNvGrpSpPr>
          <p:nvPr/>
        </p:nvGrpSpPr>
        <p:grpSpPr bwMode="auto">
          <a:xfrm>
            <a:off x="920750" y="3825875"/>
            <a:ext cx="3609975" cy="1973263"/>
            <a:chOff x="920829" y="3825274"/>
            <a:chExt cx="3609756" cy="1974166"/>
          </a:xfrm>
        </p:grpSpPr>
        <p:sp>
          <p:nvSpPr>
            <p:cNvPr id="212" name="Oval 211"/>
            <p:cNvSpPr/>
            <p:nvPr/>
          </p:nvSpPr>
          <p:spPr>
            <a:xfrm>
              <a:off x="2487597" y="5251501"/>
              <a:ext cx="541304" cy="54793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lnSpc>
                  <a:spcPct val="100000"/>
                </a:lnSpc>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213" name="Rectangle 212"/>
            <p:cNvSpPr/>
            <p:nvPr/>
          </p:nvSpPr>
          <p:spPr>
            <a:xfrm>
              <a:off x="2625701" y="4341448"/>
              <a:ext cx="265097" cy="26364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cxnSp>
          <p:nvCxnSpPr>
            <p:cNvPr id="214" name="Straight Connector 213"/>
            <p:cNvCxnSpPr>
              <a:stCxn id="212" idx="0"/>
              <a:endCxn id="213" idx="2"/>
            </p:cNvCxnSpPr>
            <p:nvPr/>
          </p:nvCxnSpPr>
          <p:spPr>
            <a:xfrm flipV="1">
              <a:off x="2757456" y="4605094"/>
              <a:ext cx="0" cy="64640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5" name="Straight Connector 214"/>
            <p:cNvCxnSpPr>
              <a:stCxn id="212" idx="6"/>
              <a:endCxn id="216" idx="1"/>
            </p:cNvCxnSpPr>
            <p:nvPr/>
          </p:nvCxnSpPr>
          <p:spPr>
            <a:xfrm flipV="1">
              <a:off x="3028901" y="5523089"/>
              <a:ext cx="731794"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16" name="Rectangle 215"/>
            <p:cNvSpPr/>
            <p:nvPr/>
          </p:nvSpPr>
          <p:spPr>
            <a:xfrm>
              <a:off x="3760695" y="5391265"/>
              <a:ext cx="265096" cy="26523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217" name="Rectangle 216"/>
            <p:cNvSpPr/>
            <p:nvPr/>
          </p:nvSpPr>
          <p:spPr>
            <a:xfrm>
              <a:off x="1431973" y="5392854"/>
              <a:ext cx="265097" cy="26523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cxnSp>
          <p:nvCxnSpPr>
            <p:cNvPr id="218" name="Straight Connector 217"/>
            <p:cNvCxnSpPr>
              <a:stCxn id="212" idx="2"/>
              <a:endCxn id="217" idx="3"/>
            </p:cNvCxnSpPr>
            <p:nvPr/>
          </p:nvCxnSpPr>
          <p:spPr>
            <a:xfrm flipH="1">
              <a:off x="1697070" y="5524676"/>
              <a:ext cx="790527"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7414" name="Group 218"/>
            <p:cNvGrpSpPr>
              <a:grpSpLocks/>
            </p:cNvGrpSpPr>
            <p:nvPr/>
          </p:nvGrpSpPr>
          <p:grpSpPr bwMode="auto">
            <a:xfrm>
              <a:off x="920829" y="5393355"/>
              <a:ext cx="502920" cy="286902"/>
              <a:chOff x="2210686" y="5337254"/>
              <a:chExt cx="382892" cy="286902"/>
            </a:xfrm>
          </p:grpSpPr>
          <p:cxnSp>
            <p:nvCxnSpPr>
              <p:cNvPr id="228" name="Straight Connector 227"/>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9" name="Straight Connector 228"/>
              <p:cNvCxnSpPr/>
              <p:nvPr/>
            </p:nvCxnSpPr>
            <p:spPr>
              <a:xfrm flipH="1">
                <a:off x="2210686" y="5454683"/>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30" name="Straight Connector 229"/>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7415" name="Group 219"/>
            <p:cNvGrpSpPr>
              <a:grpSpLocks/>
            </p:cNvGrpSpPr>
            <p:nvPr/>
          </p:nvGrpSpPr>
          <p:grpSpPr bwMode="auto">
            <a:xfrm rot="10800000">
              <a:off x="4027665" y="5382492"/>
              <a:ext cx="502920" cy="286902"/>
              <a:chOff x="3345037" y="5465825"/>
              <a:chExt cx="382892" cy="286902"/>
            </a:xfrm>
          </p:grpSpPr>
          <p:cxnSp>
            <p:nvCxnSpPr>
              <p:cNvPr id="225" name="Straight Connector 224"/>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6" name="Straight Connector 225"/>
              <p:cNvCxnSpPr/>
              <p:nvPr/>
            </p:nvCxnSpPr>
            <p:spPr>
              <a:xfrm flipH="1">
                <a:off x="3345037" y="557566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7" name="Straight Connector 226"/>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7416" name="Group 220"/>
            <p:cNvGrpSpPr>
              <a:grpSpLocks/>
            </p:cNvGrpSpPr>
            <p:nvPr/>
          </p:nvGrpSpPr>
          <p:grpSpPr bwMode="auto">
            <a:xfrm rot="5400000">
              <a:off x="2501704" y="3933283"/>
              <a:ext cx="502920" cy="286902"/>
              <a:chOff x="3345037" y="5465825"/>
              <a:chExt cx="382892" cy="286902"/>
            </a:xfrm>
          </p:grpSpPr>
          <p:cxnSp>
            <p:nvCxnSpPr>
              <p:cNvPr id="222" name="Straight Connector 221"/>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3" name="Straight Connector 222"/>
              <p:cNvCxnSpPr/>
              <p:nvPr/>
            </p:nvCxnSpPr>
            <p:spPr>
              <a:xfrm flipH="1">
                <a:off x="3345037" y="5576568"/>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4" name="Straight Connector 223"/>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cxnSp>
        <p:nvCxnSpPr>
          <p:cNvPr id="263" name="Straight Arrow Connector 262"/>
          <p:cNvCxnSpPr/>
          <p:nvPr/>
        </p:nvCxnSpPr>
        <p:spPr>
          <a:xfrm>
            <a:off x="1825625" y="5418138"/>
            <a:ext cx="593725" cy="3175"/>
          </a:xfrm>
          <a:prstGeom prst="straightConnector1">
            <a:avLst/>
          </a:prstGeom>
          <a:ln w="38100" cmpd="sng">
            <a:solidFill>
              <a:schemeClr val="accent4"/>
            </a:solidFill>
            <a:prstDash val="solid"/>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57351" name="Group 290"/>
          <p:cNvGrpSpPr>
            <a:grpSpLocks/>
          </p:cNvGrpSpPr>
          <p:nvPr/>
        </p:nvGrpSpPr>
        <p:grpSpPr bwMode="auto">
          <a:xfrm>
            <a:off x="927100" y="1531938"/>
            <a:ext cx="3609975" cy="1974850"/>
            <a:chOff x="920829" y="3825274"/>
            <a:chExt cx="3609756" cy="1974166"/>
          </a:xfrm>
        </p:grpSpPr>
        <p:sp>
          <p:nvSpPr>
            <p:cNvPr id="292" name="Oval 291"/>
            <p:cNvSpPr/>
            <p:nvPr/>
          </p:nvSpPr>
          <p:spPr>
            <a:xfrm>
              <a:off x="2487597" y="5251942"/>
              <a:ext cx="541304" cy="54749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lnSpc>
                  <a:spcPct val="100000"/>
                </a:lnSpc>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293" name="Rectangle 292"/>
            <p:cNvSpPr/>
            <p:nvPr/>
          </p:nvSpPr>
          <p:spPr>
            <a:xfrm>
              <a:off x="2625701" y="4341032"/>
              <a:ext cx="265097" cy="2650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cxnSp>
          <p:nvCxnSpPr>
            <p:cNvPr id="294" name="Straight Connector 293"/>
            <p:cNvCxnSpPr>
              <a:stCxn id="292" idx="0"/>
              <a:endCxn id="293" idx="2"/>
            </p:cNvCxnSpPr>
            <p:nvPr/>
          </p:nvCxnSpPr>
          <p:spPr>
            <a:xfrm flipV="1">
              <a:off x="2757456" y="4606053"/>
              <a:ext cx="0" cy="6458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5" name="Straight Connector 294"/>
            <p:cNvCxnSpPr>
              <a:stCxn id="292" idx="6"/>
              <a:endCxn id="296" idx="1"/>
            </p:cNvCxnSpPr>
            <p:nvPr/>
          </p:nvCxnSpPr>
          <p:spPr>
            <a:xfrm flipV="1">
              <a:off x="3028901" y="5523311"/>
              <a:ext cx="731794" cy="158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96" name="Rectangle 295"/>
            <p:cNvSpPr/>
            <p:nvPr/>
          </p:nvSpPr>
          <p:spPr>
            <a:xfrm>
              <a:off x="3760695" y="5391593"/>
              <a:ext cx="265096" cy="2650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297" name="Rectangle 296"/>
            <p:cNvSpPr/>
            <p:nvPr/>
          </p:nvSpPr>
          <p:spPr>
            <a:xfrm>
              <a:off x="1431973" y="5393181"/>
              <a:ext cx="265097" cy="2650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cxnSp>
          <p:nvCxnSpPr>
            <p:cNvPr id="298" name="Straight Connector 297"/>
            <p:cNvCxnSpPr>
              <a:stCxn id="292" idx="2"/>
              <a:endCxn id="297" idx="3"/>
            </p:cNvCxnSpPr>
            <p:nvPr/>
          </p:nvCxnSpPr>
          <p:spPr>
            <a:xfrm flipH="1">
              <a:off x="1697070" y="5524897"/>
              <a:ext cx="790527"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7395" name="Group 298"/>
            <p:cNvGrpSpPr>
              <a:grpSpLocks/>
            </p:cNvGrpSpPr>
            <p:nvPr/>
          </p:nvGrpSpPr>
          <p:grpSpPr bwMode="auto">
            <a:xfrm>
              <a:off x="920829" y="5393355"/>
              <a:ext cx="502920" cy="286902"/>
              <a:chOff x="2210686" y="5337254"/>
              <a:chExt cx="382892" cy="286902"/>
            </a:xfrm>
          </p:grpSpPr>
          <p:cxnSp>
            <p:nvCxnSpPr>
              <p:cNvPr id="308" name="Straight Connector 307"/>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9" name="Straight Connector 308"/>
              <p:cNvCxnSpPr/>
              <p:nvPr/>
            </p:nvCxnSpPr>
            <p:spPr>
              <a:xfrm flipH="1">
                <a:off x="2210686" y="5455261"/>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10" name="Straight Connector 309"/>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7396" name="Group 299"/>
            <p:cNvGrpSpPr>
              <a:grpSpLocks/>
            </p:cNvGrpSpPr>
            <p:nvPr/>
          </p:nvGrpSpPr>
          <p:grpSpPr bwMode="auto">
            <a:xfrm rot="10800000">
              <a:off x="4027665" y="5382492"/>
              <a:ext cx="502920" cy="286902"/>
              <a:chOff x="3345037" y="5465825"/>
              <a:chExt cx="382892" cy="286902"/>
            </a:xfrm>
          </p:grpSpPr>
          <p:cxnSp>
            <p:nvCxnSpPr>
              <p:cNvPr id="305" name="Straight Connector 304"/>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6" name="Straight Connector 305"/>
              <p:cNvCxnSpPr/>
              <p:nvPr/>
            </p:nvCxnSpPr>
            <p:spPr>
              <a:xfrm flipH="1">
                <a:off x="3345037" y="5575089"/>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7" name="Straight Connector 306"/>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7397" name="Group 300"/>
            <p:cNvGrpSpPr>
              <a:grpSpLocks/>
            </p:cNvGrpSpPr>
            <p:nvPr/>
          </p:nvGrpSpPr>
          <p:grpSpPr bwMode="auto">
            <a:xfrm rot="5400000">
              <a:off x="2501704" y="3933283"/>
              <a:ext cx="502920" cy="286902"/>
              <a:chOff x="3345037" y="5465825"/>
              <a:chExt cx="382892" cy="286902"/>
            </a:xfrm>
          </p:grpSpPr>
          <p:cxnSp>
            <p:nvCxnSpPr>
              <p:cNvPr id="302" name="Straight Connector 301"/>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3" name="Straight Connector 302"/>
              <p:cNvCxnSpPr/>
              <p:nvPr/>
            </p:nvCxnSpPr>
            <p:spPr>
              <a:xfrm flipH="1">
                <a:off x="3345037" y="5577413"/>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4" name="Straight Connector 303"/>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grpSp>
        <p:nvGrpSpPr>
          <p:cNvPr id="57352" name="Group 311"/>
          <p:cNvGrpSpPr>
            <a:grpSpLocks/>
          </p:cNvGrpSpPr>
          <p:nvPr/>
        </p:nvGrpSpPr>
        <p:grpSpPr bwMode="auto">
          <a:xfrm>
            <a:off x="4667250" y="1498600"/>
            <a:ext cx="3654425" cy="2027238"/>
            <a:chOff x="4655276" y="3790948"/>
            <a:chExt cx="3655520" cy="2028227"/>
          </a:xfrm>
        </p:grpSpPr>
        <p:sp>
          <p:nvSpPr>
            <p:cNvPr id="313" name="Oval 312"/>
            <p:cNvSpPr/>
            <p:nvPr/>
          </p:nvSpPr>
          <p:spPr>
            <a:xfrm>
              <a:off x="6236900" y="4288078"/>
              <a:ext cx="541500" cy="54795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lnSpc>
                  <a:spcPct val="100000"/>
                </a:lnSpc>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314" name="Rectangle 313"/>
            <p:cNvSpPr/>
            <p:nvPr/>
          </p:nvSpPr>
          <p:spPr>
            <a:xfrm>
              <a:off x="6376642" y="5404635"/>
              <a:ext cx="265192" cy="265242"/>
            </a:xfrm>
            <a:prstGeom prst="rect">
              <a:avLst/>
            </a:prstGeom>
            <a:solidFill>
              <a:schemeClr val="accent3"/>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315" name="Straight Connector 314"/>
            <p:cNvCxnSpPr>
              <a:stCxn id="313" idx="4"/>
              <a:endCxn id="314" idx="0"/>
            </p:cNvCxnSpPr>
            <p:nvPr/>
          </p:nvCxnSpPr>
          <p:spPr>
            <a:xfrm>
              <a:off x="6508444" y="4836033"/>
              <a:ext cx="1587" cy="56860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7372" name="Group 315"/>
            <p:cNvGrpSpPr>
              <a:grpSpLocks/>
            </p:cNvGrpSpPr>
            <p:nvPr/>
          </p:nvGrpSpPr>
          <p:grpSpPr bwMode="auto">
            <a:xfrm>
              <a:off x="4655276" y="5393355"/>
              <a:ext cx="502920" cy="286902"/>
              <a:chOff x="2210686" y="5337254"/>
              <a:chExt cx="382892" cy="286902"/>
            </a:xfrm>
          </p:grpSpPr>
          <p:cxnSp>
            <p:nvCxnSpPr>
              <p:cNvPr id="329" name="Straight Connector 328"/>
              <p:cNvCxnSpPr>
                <a:stCxn id="314" idx="1"/>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30" name="Straight Connector 329"/>
              <p:cNvCxnSpPr>
                <a:stCxn id="314" idx="1"/>
              </p:cNvCxnSpPr>
              <p:nvPr/>
            </p:nvCxnSpPr>
            <p:spPr>
              <a:xfrm flipH="1">
                <a:off x="2210686" y="5455632"/>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31" name="Straight Connector 330"/>
              <p:cNvCxnSpPr>
                <a:stCxn id="314" idx="1"/>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7373" name="Group 316"/>
            <p:cNvGrpSpPr>
              <a:grpSpLocks/>
            </p:cNvGrpSpPr>
            <p:nvPr/>
          </p:nvGrpSpPr>
          <p:grpSpPr bwMode="auto">
            <a:xfrm rot="10800000">
              <a:off x="7807876" y="5382492"/>
              <a:ext cx="502920" cy="286902"/>
              <a:chOff x="3345037" y="5465825"/>
              <a:chExt cx="382892" cy="286902"/>
            </a:xfrm>
          </p:grpSpPr>
          <p:cxnSp>
            <p:nvCxnSpPr>
              <p:cNvPr id="326" name="Straight Connector 32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27" name="Straight Connector 326"/>
              <p:cNvCxnSpPr/>
              <p:nvPr/>
            </p:nvCxnSpPr>
            <p:spPr>
              <a:xfrm flipH="1">
                <a:off x="3345037" y="5574718"/>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28" name="Straight Connector 32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7374" name="Group 317"/>
            <p:cNvGrpSpPr>
              <a:grpSpLocks/>
            </p:cNvGrpSpPr>
            <p:nvPr/>
          </p:nvGrpSpPr>
          <p:grpSpPr bwMode="auto">
            <a:xfrm rot="5400000">
              <a:off x="6247592" y="3898957"/>
              <a:ext cx="502920" cy="286902"/>
              <a:chOff x="3345037" y="5465825"/>
              <a:chExt cx="382892" cy="286902"/>
            </a:xfrm>
          </p:grpSpPr>
          <p:cxnSp>
            <p:nvCxnSpPr>
              <p:cNvPr id="323" name="Straight Connector 322"/>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24" name="Straight Connector 323"/>
              <p:cNvCxnSpPr/>
              <p:nvPr/>
            </p:nvCxnSpPr>
            <p:spPr>
              <a:xfrm flipH="1">
                <a:off x="3345037" y="5578761"/>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25" name="Straight Connector 324"/>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319" name="Oval 318"/>
            <p:cNvSpPr/>
            <p:nvPr/>
          </p:nvSpPr>
          <p:spPr>
            <a:xfrm>
              <a:off x="5163428" y="5260102"/>
              <a:ext cx="541500" cy="54795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lnSpc>
                  <a:spcPct val="100000"/>
                </a:lnSpc>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320" name="Straight Connector 319"/>
            <p:cNvCxnSpPr>
              <a:stCxn id="319" idx="6"/>
              <a:endCxn id="314" idx="1"/>
            </p:cNvCxnSpPr>
            <p:nvPr/>
          </p:nvCxnSpPr>
          <p:spPr>
            <a:xfrm>
              <a:off x="5704928" y="5533286"/>
              <a:ext cx="671713" cy="317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21" name="Oval 320"/>
            <p:cNvSpPr/>
            <p:nvPr/>
          </p:nvSpPr>
          <p:spPr>
            <a:xfrm>
              <a:off x="7261145" y="5271220"/>
              <a:ext cx="541499" cy="547955"/>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lnSpc>
                  <a:spcPct val="100000"/>
                </a:lnSpc>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322" name="Straight Connector 321"/>
            <p:cNvCxnSpPr>
              <a:stCxn id="314" idx="3"/>
              <a:endCxn id="321" idx="2"/>
            </p:cNvCxnSpPr>
            <p:nvPr/>
          </p:nvCxnSpPr>
          <p:spPr>
            <a:xfrm>
              <a:off x="6641834" y="5536462"/>
              <a:ext cx="619311" cy="794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332" name="Straight Arrow Connector 331"/>
          <p:cNvCxnSpPr/>
          <p:nvPr/>
        </p:nvCxnSpPr>
        <p:spPr>
          <a:xfrm>
            <a:off x="2868613" y="4711700"/>
            <a:ext cx="0" cy="528638"/>
          </a:xfrm>
          <a:prstGeom prst="straightConnector1">
            <a:avLst/>
          </a:prstGeom>
          <a:ln w="38100" cmpd="sng">
            <a:solidFill>
              <a:schemeClr val="accent4"/>
            </a:solidFill>
            <a:prstDash val="solid"/>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39" name="Straight Arrow Connector 338"/>
          <p:cNvCxnSpPr/>
          <p:nvPr/>
        </p:nvCxnSpPr>
        <p:spPr>
          <a:xfrm>
            <a:off x="1835150" y="3122613"/>
            <a:ext cx="593725" cy="317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0" name="Straight Arrow Connector 339"/>
          <p:cNvCxnSpPr/>
          <p:nvPr/>
        </p:nvCxnSpPr>
        <p:spPr>
          <a:xfrm>
            <a:off x="2879725" y="2416175"/>
            <a:ext cx="0" cy="528638"/>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1" name="Straight Arrow Connector 340"/>
          <p:cNvCxnSpPr/>
          <p:nvPr/>
        </p:nvCxnSpPr>
        <p:spPr>
          <a:xfrm flipH="1">
            <a:off x="3057525" y="3121025"/>
            <a:ext cx="593725"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2" name="Straight Arrow Connector 341"/>
          <p:cNvCxnSpPr/>
          <p:nvPr/>
        </p:nvCxnSpPr>
        <p:spPr>
          <a:xfrm>
            <a:off x="3119438" y="5399088"/>
            <a:ext cx="595312" cy="1587"/>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3" name="Straight Arrow Connector 342"/>
          <p:cNvCxnSpPr/>
          <p:nvPr/>
        </p:nvCxnSpPr>
        <p:spPr>
          <a:xfrm>
            <a:off x="5803900" y="3148013"/>
            <a:ext cx="503238" cy="317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4" name="Straight Arrow Connector 343"/>
          <p:cNvCxnSpPr/>
          <p:nvPr/>
        </p:nvCxnSpPr>
        <p:spPr>
          <a:xfrm>
            <a:off x="6596063" y="2614613"/>
            <a:ext cx="0" cy="43815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5" name="Straight Arrow Connector 344"/>
          <p:cNvCxnSpPr/>
          <p:nvPr/>
        </p:nvCxnSpPr>
        <p:spPr>
          <a:xfrm flipH="1">
            <a:off x="6694488" y="3157538"/>
            <a:ext cx="503237"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6" name="Straight Arrow Connector 345"/>
          <p:cNvCxnSpPr/>
          <p:nvPr/>
        </p:nvCxnSpPr>
        <p:spPr>
          <a:xfrm>
            <a:off x="5783263" y="5443538"/>
            <a:ext cx="503237" cy="317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7" name="Straight Arrow Connector 346"/>
          <p:cNvCxnSpPr/>
          <p:nvPr/>
        </p:nvCxnSpPr>
        <p:spPr>
          <a:xfrm>
            <a:off x="6599238" y="4921250"/>
            <a:ext cx="0" cy="43815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8" name="Straight Arrow Connector 347"/>
          <p:cNvCxnSpPr/>
          <p:nvPr/>
        </p:nvCxnSpPr>
        <p:spPr>
          <a:xfrm>
            <a:off x="6767513" y="5413375"/>
            <a:ext cx="501650" cy="1588"/>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349" name="AutoShape 180"/>
          <p:cNvSpPr>
            <a:spLocks noChangeArrowheads="1"/>
          </p:cNvSpPr>
          <p:nvPr/>
        </p:nvSpPr>
        <p:spPr bwMode="auto">
          <a:xfrm>
            <a:off x="3049588" y="3303588"/>
            <a:ext cx="487362" cy="422275"/>
          </a:xfrm>
          <a:prstGeom prst="cloudCallout">
            <a:avLst>
              <a:gd name="adj1" fmla="val -75816"/>
              <a:gd name="adj2" fmla="val -50040"/>
            </a:avLst>
          </a:prstGeom>
          <a:solidFill>
            <a:schemeClr val="accent2">
              <a:lumMod val="60000"/>
              <a:lumOff val="40000"/>
            </a:schemeClr>
          </a:solidFill>
          <a:ln w="9525">
            <a:solidFill>
              <a:schemeClr val="accent2">
                <a:lumMod val="50000"/>
              </a:schemeClr>
            </a:solidFill>
            <a:round/>
            <a:headEnd/>
            <a:tailEnd/>
          </a:ln>
          <a:effectLst/>
          <a:extLst/>
        </p:spPr>
        <p:txBody>
          <a:bodyPr/>
          <a:lstStyle/>
          <a:p>
            <a:pPr fontAlgn="auto">
              <a:lnSpc>
                <a:spcPct val="100000"/>
              </a:lnSpc>
              <a:spcBef>
                <a:spcPts val="0"/>
              </a:spcBef>
              <a:spcAft>
                <a:spcPts val="0"/>
              </a:spcAft>
              <a:defRPr/>
            </a:pPr>
            <a:endParaRPr lang="en-US" sz="1800">
              <a:latin typeface="+mn-lt"/>
              <a:cs typeface="+mn-cs"/>
            </a:endParaRPr>
          </a:p>
        </p:txBody>
      </p:sp>
      <p:sp>
        <p:nvSpPr>
          <p:cNvPr id="350" name="AutoShape 180"/>
          <p:cNvSpPr>
            <a:spLocks noChangeArrowheads="1"/>
          </p:cNvSpPr>
          <p:nvPr/>
        </p:nvSpPr>
        <p:spPr bwMode="auto">
          <a:xfrm>
            <a:off x="6756400" y="3298825"/>
            <a:ext cx="488950" cy="423863"/>
          </a:xfrm>
          <a:prstGeom prst="cloudCallout">
            <a:avLst>
              <a:gd name="adj1" fmla="val -75816"/>
              <a:gd name="adj2" fmla="val -50040"/>
            </a:avLst>
          </a:prstGeom>
          <a:solidFill>
            <a:schemeClr val="accent2">
              <a:lumMod val="60000"/>
              <a:lumOff val="40000"/>
            </a:schemeClr>
          </a:solidFill>
          <a:ln w="9525">
            <a:solidFill>
              <a:schemeClr val="accent2">
                <a:lumMod val="50000"/>
              </a:schemeClr>
            </a:solidFill>
            <a:round/>
            <a:headEnd/>
            <a:tailEnd/>
          </a:ln>
          <a:effectLst/>
          <a:extLst/>
        </p:spPr>
        <p:txBody>
          <a:bodyPr/>
          <a:lstStyle/>
          <a:p>
            <a:pPr fontAlgn="auto">
              <a:lnSpc>
                <a:spcPct val="100000"/>
              </a:lnSpc>
              <a:spcBef>
                <a:spcPts val="0"/>
              </a:spcBef>
              <a:spcAft>
                <a:spcPts val="0"/>
              </a:spcAft>
              <a:defRPr/>
            </a:pPr>
            <a:endParaRPr lang="en-US" sz="1800">
              <a:latin typeface="+mn-lt"/>
              <a:cs typeface="+mn-cs"/>
            </a:endParaRPr>
          </a:p>
        </p:txBody>
      </p:sp>
      <p:sp>
        <p:nvSpPr>
          <p:cNvPr id="112" name="Rectangle 111"/>
          <p:cNvSpPr/>
          <p:nvPr/>
        </p:nvSpPr>
        <p:spPr>
          <a:xfrm>
            <a:off x="265113" y="1425575"/>
            <a:ext cx="8686800" cy="2305050"/>
          </a:xfrm>
          <a:prstGeom prst="rect">
            <a:avLst/>
          </a:prstGeom>
          <a:solidFill>
            <a:schemeClr val="bg1">
              <a:alpha val="73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lnSpc>
                <a:spcPct val="100000"/>
              </a:lnSpc>
              <a:spcBef>
                <a:spcPts val="0"/>
              </a:spcBef>
              <a:spcAft>
                <a:spcPts val="0"/>
              </a:spcAft>
              <a:defRPr/>
            </a:pPr>
            <a:endParaRPr lang="en-US" sz="1800"/>
          </a:p>
        </p:txBody>
      </p:sp>
      <p:grpSp>
        <p:nvGrpSpPr>
          <p:cNvPr id="113" name="Group 112"/>
          <p:cNvGrpSpPr>
            <a:grpSpLocks noChangeAspect="1"/>
          </p:cNvGrpSpPr>
          <p:nvPr/>
        </p:nvGrpSpPr>
        <p:grpSpPr>
          <a:xfrm>
            <a:off x="5178718" y="6103387"/>
            <a:ext cx="2948990" cy="594147"/>
            <a:chOff x="4044609" y="3747285"/>
            <a:chExt cx="3262286" cy="657268"/>
          </a:xfrm>
        </p:grpSpPr>
        <p:pic>
          <p:nvPicPr>
            <p:cNvPr id="114" name="Picture 113"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106863" y="3772929"/>
              <a:ext cx="3089593" cy="606684"/>
            </a:xfrm>
            <a:prstGeom prst="rect">
              <a:avLst/>
            </a:prstGeom>
          </p:spPr>
        </p:pic>
        <p:sp>
          <p:nvSpPr>
            <p:cNvPr id="115" name="Rectangle 114"/>
            <p:cNvSpPr/>
            <p:nvPr/>
          </p:nvSpPr>
          <p:spPr>
            <a:xfrm>
              <a:off x="4044609" y="3747285"/>
              <a:ext cx="3262286" cy="657268"/>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grpSp>
        <p:nvGrpSpPr>
          <p:cNvPr id="116" name="Group 115"/>
          <p:cNvGrpSpPr>
            <a:grpSpLocks noChangeAspect="1"/>
          </p:cNvGrpSpPr>
          <p:nvPr/>
        </p:nvGrpSpPr>
        <p:grpSpPr>
          <a:xfrm>
            <a:off x="1761216" y="6135539"/>
            <a:ext cx="2150741" cy="585936"/>
            <a:chOff x="1580312" y="3747285"/>
            <a:chExt cx="2379233" cy="648184"/>
          </a:xfrm>
        </p:grpSpPr>
        <p:pic>
          <p:nvPicPr>
            <p:cNvPr id="117" name="Picture 116" descr="latex-image-1.pd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754895" y="3840082"/>
              <a:ext cx="2134627" cy="539274"/>
            </a:xfrm>
            <a:prstGeom prst="rect">
              <a:avLst/>
            </a:prstGeom>
          </p:spPr>
        </p:pic>
        <p:sp>
          <p:nvSpPr>
            <p:cNvPr id="118" name="Rectangle 117"/>
            <p:cNvSpPr/>
            <p:nvPr/>
          </p:nvSpPr>
          <p:spPr>
            <a:xfrm>
              <a:off x="1580312" y="3747285"/>
              <a:ext cx="2379233" cy="648184"/>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spTree>
    <p:extLst>
      <p:ext uri="{BB962C8B-B14F-4D97-AF65-F5344CB8AC3E}">
        <p14:creationId xmlns:p14="http://schemas.microsoft.com/office/powerpoint/2010/main" val="3918737658"/>
      </p:ext>
    </p:extLst>
  </p:cSld>
  <p:clrMapOvr>
    <a:masterClrMapping/>
  </p:clrMapOvr>
  <p:timing>
    <p:tnLst>
      <p:par>
        <p:cTn xmlns:p14="http://schemas.microsoft.com/office/powerpoint/2010/main" id="1" dur="indefinite" restart="never" nodeType="tmRoot"/>
      </p:par>
    </p:tnLst>
  </p:timing>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369" name="Group 6"/>
          <p:cNvGrpSpPr>
            <a:grpSpLocks/>
          </p:cNvGrpSpPr>
          <p:nvPr/>
        </p:nvGrpSpPr>
        <p:grpSpPr bwMode="auto">
          <a:xfrm>
            <a:off x="1704975" y="1214438"/>
            <a:ext cx="5702300" cy="3117850"/>
            <a:chOff x="1704549" y="2102735"/>
            <a:chExt cx="3609756" cy="1974166"/>
          </a:xfrm>
        </p:grpSpPr>
        <p:grpSp>
          <p:nvGrpSpPr>
            <p:cNvPr id="58388" name="Group 73"/>
            <p:cNvGrpSpPr>
              <a:grpSpLocks/>
            </p:cNvGrpSpPr>
            <p:nvPr/>
          </p:nvGrpSpPr>
          <p:grpSpPr bwMode="auto">
            <a:xfrm>
              <a:off x="1704549" y="2102735"/>
              <a:ext cx="3609756" cy="1974166"/>
              <a:chOff x="920829" y="3825274"/>
              <a:chExt cx="3609756" cy="1974166"/>
            </a:xfrm>
          </p:grpSpPr>
          <p:sp>
            <p:nvSpPr>
              <p:cNvPr id="75" name="Oval 74"/>
              <p:cNvSpPr/>
              <p:nvPr/>
            </p:nvSpPr>
            <p:spPr>
              <a:xfrm>
                <a:off x="2487536" y="5251619"/>
                <a:ext cx="540659" cy="5478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lnSpc>
                    <a:spcPct val="100000"/>
                  </a:lnSpc>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76" name="Rectangle 75"/>
              <p:cNvSpPr/>
              <p:nvPr/>
            </p:nvSpPr>
            <p:spPr>
              <a:xfrm>
                <a:off x="2625213" y="4340929"/>
                <a:ext cx="265305" cy="26536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cxnSp>
            <p:nvCxnSpPr>
              <p:cNvPr id="77" name="Straight Connector 76"/>
              <p:cNvCxnSpPr>
                <a:stCxn id="75" idx="0"/>
                <a:endCxn id="76" idx="2"/>
              </p:cNvCxnSpPr>
              <p:nvPr/>
            </p:nvCxnSpPr>
            <p:spPr>
              <a:xfrm flipV="1">
                <a:off x="2757865" y="4606296"/>
                <a:ext cx="0" cy="6453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a:stCxn id="75" idx="6"/>
                <a:endCxn id="79" idx="1"/>
              </p:cNvCxnSpPr>
              <p:nvPr/>
            </p:nvCxnSpPr>
            <p:spPr>
              <a:xfrm flipV="1">
                <a:off x="3028195" y="5523016"/>
                <a:ext cx="731599" cy="20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a:off x="3759794" y="5391338"/>
                <a:ext cx="265305" cy="26436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80" name="Rectangle 79"/>
              <p:cNvSpPr/>
              <p:nvPr/>
            </p:nvSpPr>
            <p:spPr>
              <a:xfrm>
                <a:off x="1432345" y="5392343"/>
                <a:ext cx="265305" cy="26536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cxnSp>
            <p:nvCxnSpPr>
              <p:cNvPr id="81" name="Straight Connector 80"/>
              <p:cNvCxnSpPr>
                <a:stCxn id="75" idx="2"/>
                <a:endCxn id="80" idx="3"/>
              </p:cNvCxnSpPr>
              <p:nvPr/>
            </p:nvCxnSpPr>
            <p:spPr>
              <a:xfrm flipH="1">
                <a:off x="1697650" y="5525027"/>
                <a:ext cx="789885"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8399" name="Group 81"/>
              <p:cNvGrpSpPr>
                <a:grpSpLocks/>
              </p:cNvGrpSpPr>
              <p:nvPr/>
            </p:nvGrpSpPr>
            <p:grpSpPr bwMode="auto">
              <a:xfrm>
                <a:off x="920829" y="5393355"/>
                <a:ext cx="502920" cy="286902"/>
                <a:chOff x="2210686" y="5337254"/>
                <a:chExt cx="382892" cy="286902"/>
              </a:xfrm>
            </p:grpSpPr>
            <p:cxnSp>
              <p:nvCxnSpPr>
                <p:cNvPr id="99" name="Straight Connector 98"/>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00" name="Straight Connector 99"/>
                <p:cNvCxnSpPr/>
                <p:nvPr/>
              </p:nvCxnSpPr>
              <p:spPr>
                <a:xfrm flipH="1">
                  <a:off x="2210686" y="545865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8400" name="Group 82"/>
              <p:cNvGrpSpPr>
                <a:grpSpLocks/>
              </p:cNvGrpSpPr>
              <p:nvPr/>
            </p:nvGrpSpPr>
            <p:grpSpPr bwMode="auto">
              <a:xfrm rot="10800000">
                <a:off x="4027665" y="5382492"/>
                <a:ext cx="502920" cy="286902"/>
                <a:chOff x="3345037" y="5465825"/>
                <a:chExt cx="382892" cy="286902"/>
              </a:xfrm>
            </p:grpSpPr>
            <p:cxnSp>
              <p:nvCxnSpPr>
                <p:cNvPr id="96" name="Straight Connector 9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97" name="Straight Connector 96"/>
                <p:cNvCxnSpPr/>
                <p:nvPr/>
              </p:nvCxnSpPr>
              <p:spPr>
                <a:xfrm flipH="1">
                  <a:off x="3345037" y="5585729"/>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98" name="Straight Connector 9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8401" name="Group 83"/>
              <p:cNvGrpSpPr>
                <a:grpSpLocks/>
              </p:cNvGrpSpPr>
              <p:nvPr/>
            </p:nvGrpSpPr>
            <p:grpSpPr bwMode="auto">
              <a:xfrm rot="5400000">
                <a:off x="2501704" y="3933283"/>
                <a:ext cx="502920" cy="286902"/>
                <a:chOff x="3345037" y="5465825"/>
                <a:chExt cx="382892" cy="286902"/>
              </a:xfrm>
            </p:grpSpPr>
            <p:cxnSp>
              <p:nvCxnSpPr>
                <p:cNvPr id="85" name="Straight Connector 84"/>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p:nvPr/>
              </p:nvCxnSpPr>
              <p:spPr>
                <a:xfrm flipH="1">
                  <a:off x="3345037" y="5583909"/>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cxnSp>
          <p:nvCxnSpPr>
            <p:cNvPr id="102" name="Straight Arrow Connector 101"/>
            <p:cNvCxnSpPr/>
            <p:nvPr/>
          </p:nvCxnSpPr>
          <p:spPr>
            <a:xfrm>
              <a:off x="2612013" y="3692924"/>
              <a:ext cx="593921" cy="201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03" name="Straight Arrow Connector 102"/>
            <p:cNvCxnSpPr/>
            <p:nvPr/>
          </p:nvCxnSpPr>
          <p:spPr>
            <a:xfrm>
              <a:off x="3656149" y="2987290"/>
              <a:ext cx="0" cy="527717"/>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07" name="Straight Arrow Connector 106"/>
            <p:cNvCxnSpPr/>
            <p:nvPr/>
          </p:nvCxnSpPr>
          <p:spPr>
            <a:xfrm flipH="1">
              <a:off x="3834024" y="3691918"/>
              <a:ext cx="593921"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graphicFrame>
        <p:nvGraphicFramePr>
          <p:cNvPr id="152" name="Table 151"/>
          <p:cNvGraphicFramePr>
            <a:graphicFrameLocks noGrp="1"/>
          </p:cNvGraphicFramePr>
          <p:nvPr/>
        </p:nvGraphicFramePr>
        <p:xfrm>
          <a:off x="3244358" y="2742319"/>
          <a:ext cx="727418" cy="802383"/>
        </p:xfrm>
        <a:graphic>
          <a:graphicData uri="http://schemas.openxmlformats.org/drawingml/2006/table">
            <a:tbl>
              <a:tblPr bandRow="1">
                <a:tableStyleId>{775DCB02-9BB8-47FD-8907-85C794F793BA}</a:tableStyleId>
              </a:tblPr>
              <a:tblGrid>
                <a:gridCol w="363709"/>
                <a:gridCol w="363709"/>
              </a:tblGrid>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bl>
          </a:graphicData>
        </a:graphic>
      </p:graphicFrame>
      <p:sp>
        <p:nvSpPr>
          <p:cNvPr id="2" name="Title 1"/>
          <p:cNvSpPr>
            <a:spLocks noGrp="1"/>
          </p:cNvSpPr>
          <p:nvPr>
            <p:ph type="title"/>
          </p:nvPr>
        </p:nvSpPr>
        <p:spPr/>
        <p:txBody>
          <a:bodyPr rtlCol="0">
            <a:normAutofit fontScale="90000"/>
          </a:bodyPr>
          <a:lstStyle/>
          <a:p>
            <a:pPr fontAlgn="auto">
              <a:spcAft>
                <a:spcPts val="0"/>
              </a:spcAft>
              <a:defRPr/>
            </a:pPr>
            <a:r>
              <a:rPr lang="en-US" dirty="0"/>
              <a:t>Sum</a:t>
            </a:r>
            <a:r>
              <a:rPr lang="en-US" dirty="0" smtClean="0"/>
              <a:t>-Product </a:t>
            </a:r>
            <a:r>
              <a:rPr lang="en-US" dirty="0"/>
              <a:t>Belief Propagation</a:t>
            </a:r>
          </a:p>
        </p:txBody>
      </p:sp>
      <p:sp>
        <p:nvSpPr>
          <p:cNvPr id="4" name="Slide Number Placeholder 3"/>
          <p:cNvSpPr>
            <a:spLocks noGrp="1"/>
          </p:cNvSpPr>
          <p:nvPr>
            <p:ph type="sldNum" sz="quarter" idx="12"/>
          </p:nvPr>
        </p:nvSpPr>
        <p:spPr/>
        <p:txBody>
          <a:bodyPr/>
          <a:lstStyle/>
          <a:p>
            <a:pPr>
              <a:defRPr/>
            </a:pPr>
            <a:fld id="{8720AE60-79EE-4F8E-B73C-DF2D16D1BD92}" type="slidenum">
              <a:rPr lang="en-US"/>
              <a:pPr>
                <a:defRPr/>
              </a:pPr>
              <a:t>125</a:t>
            </a:fld>
            <a:endParaRPr lang="en-US"/>
          </a:p>
        </p:txBody>
      </p:sp>
      <p:graphicFrame>
        <p:nvGraphicFramePr>
          <p:cNvPr id="105" name="Table 104"/>
          <p:cNvGraphicFramePr>
            <a:graphicFrameLocks noGrp="1"/>
          </p:cNvGraphicFramePr>
          <p:nvPr/>
        </p:nvGraphicFramePr>
        <p:xfrm>
          <a:off x="4947709" y="2046266"/>
          <a:ext cx="727418" cy="802383"/>
        </p:xfrm>
        <a:graphic>
          <a:graphicData uri="http://schemas.openxmlformats.org/drawingml/2006/table">
            <a:tbl>
              <a:tblPr bandRow="1">
                <a:tableStyleId>{775DCB02-9BB8-47FD-8907-85C794F793BA}</a:tableStyleId>
              </a:tblPr>
              <a:tblGrid>
                <a:gridCol w="363709"/>
                <a:gridCol w="363709"/>
              </a:tblGrid>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r>
            </a:tbl>
          </a:graphicData>
        </a:graphic>
      </p:graphicFrame>
      <p:graphicFrame>
        <p:nvGraphicFramePr>
          <p:cNvPr id="237" name="Table 236"/>
          <p:cNvGraphicFramePr>
            <a:graphicFrameLocks noGrp="1"/>
          </p:cNvGraphicFramePr>
          <p:nvPr/>
        </p:nvGraphicFramePr>
        <p:xfrm>
          <a:off x="5825716" y="2782426"/>
          <a:ext cx="727418" cy="778762"/>
        </p:xfrm>
        <a:graphic>
          <a:graphicData uri="http://schemas.openxmlformats.org/drawingml/2006/table">
            <a:tbl>
              <a:tblPr bandRow="1">
                <a:tableStyleId>{775DCB02-9BB8-47FD-8907-85C794F793BA}</a:tableStyleId>
              </a:tblPr>
              <a:tblGrid>
                <a:gridCol w="363709"/>
                <a:gridCol w="363709"/>
              </a:tblGrid>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4</a:t>
                      </a:r>
                      <a:endParaRPr lang="en-US" sz="1600" dirty="0"/>
                    </a:p>
                  </a:txBody>
                  <a:tcPr marL="0" marR="0" marT="0" marB="0" anchor="ctr"/>
                </a:tc>
              </a:tr>
              <a:tr h="208054">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0</a:t>
                      </a:r>
                      <a:endParaRPr lang="en-US" sz="1600" dirty="0"/>
                    </a:p>
                  </a:txBody>
                  <a:tcPr marL="0" marR="0" marT="0" marB="0" anchor="ctr"/>
                </a:tc>
              </a:tr>
            </a:tbl>
          </a:graphicData>
        </a:graphic>
      </p:graphicFrame>
      <p:sp>
        <p:nvSpPr>
          <p:cNvPr id="10" name="Cloud Callout 9"/>
          <p:cNvSpPr/>
          <p:nvPr/>
        </p:nvSpPr>
        <p:spPr>
          <a:xfrm>
            <a:off x="4962525" y="4046538"/>
            <a:ext cx="828675" cy="1106487"/>
          </a:xfrm>
          <a:prstGeom prst="cloudCallout">
            <a:avLst>
              <a:gd name="adj1" fmla="val -71408"/>
              <a:gd name="adj2" fmla="val -47816"/>
            </a:avLst>
          </a:prstGeom>
          <a:solidFill>
            <a:schemeClr val="accent2">
              <a:lumMod val="60000"/>
              <a:lumOff val="40000"/>
            </a:schemeClr>
          </a:solidFill>
          <a:ln>
            <a:solidFill>
              <a:schemeClr val="accent2">
                <a:lumMod val="75000"/>
              </a:schemeClr>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lnSpc>
                <a:spcPct val="100000"/>
              </a:lnSpc>
              <a:spcBef>
                <a:spcPts val="0"/>
              </a:spcBef>
              <a:spcAft>
                <a:spcPts val="0"/>
              </a:spcAft>
              <a:defRPr/>
            </a:pPr>
            <a:endParaRPr lang="en-US" sz="1800"/>
          </a:p>
        </p:txBody>
      </p:sp>
      <p:graphicFrame>
        <p:nvGraphicFramePr>
          <p:cNvPr id="242" name="Table 241"/>
          <p:cNvGraphicFramePr>
            <a:graphicFrameLocks noGrp="1"/>
          </p:cNvGraphicFramePr>
          <p:nvPr/>
        </p:nvGraphicFramePr>
        <p:xfrm>
          <a:off x="5033963" y="4162425"/>
          <a:ext cx="727418" cy="802383"/>
        </p:xfrm>
        <a:graphic>
          <a:graphicData uri="http://schemas.openxmlformats.org/drawingml/2006/table">
            <a:tbl>
              <a:tblPr bandRow="1">
                <a:tableStyleId>{5940675A-B579-460E-94D1-54222C63F5DA}</a:tableStyleId>
              </a:tblPr>
              <a:tblGrid>
                <a:gridCol w="363709"/>
                <a:gridCol w="363709"/>
              </a:tblGrid>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600" dirty="0" smtClean="0"/>
                        <a:t>.4</a:t>
                      </a:r>
                      <a:endParaRPr lang="en-US" sz="1600" dirty="0"/>
                    </a:p>
                  </a:txBody>
                  <a:tcPr marL="0" marR="0" marT="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600" dirty="0" smtClean="0"/>
                        <a:t>6</a:t>
                      </a:r>
                      <a:endParaRPr lang="en-US" sz="1600" dirty="0"/>
                    </a:p>
                  </a:txBody>
                  <a:tcPr marL="0" marR="0" marT="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US" sz="1600" dirty="0" smtClean="0"/>
                        <a:t>0</a:t>
                      </a:r>
                      <a:endParaRPr lang="en-US" sz="1600" dirty="0"/>
                    </a:p>
                  </a:txBody>
                  <a:tcPr marL="0" marR="0" marT="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r>
            </a:tbl>
          </a:graphicData>
        </a:graphic>
      </p:graphicFrame>
      <p:sp>
        <p:nvSpPr>
          <p:cNvPr id="109" name="TextBox 108"/>
          <p:cNvSpPr txBox="1"/>
          <p:nvPr/>
        </p:nvSpPr>
        <p:spPr>
          <a:xfrm>
            <a:off x="642938" y="1023938"/>
            <a:ext cx="3246437" cy="436562"/>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chor="ctr"/>
          <a:lstStyle/>
          <a:p>
            <a:pPr algn="ctr" fontAlgn="auto">
              <a:lnSpc>
                <a:spcPct val="100000"/>
              </a:lnSpc>
              <a:spcBef>
                <a:spcPts val="0"/>
              </a:spcBef>
              <a:spcAft>
                <a:spcPts val="0"/>
              </a:spcAft>
              <a:defRPr/>
            </a:pPr>
            <a:r>
              <a:rPr lang="en-US" sz="1800" b="1" dirty="0">
                <a:latin typeface="+mn-lt"/>
                <a:cs typeface="+mn-cs"/>
              </a:rPr>
              <a:t>Variable Belief</a:t>
            </a:r>
          </a:p>
        </p:txBody>
      </p:sp>
      <p:grpSp>
        <p:nvGrpSpPr>
          <p:cNvPr id="35" name="Group 34"/>
          <p:cNvGrpSpPr>
            <a:grpSpLocks noChangeAspect="1"/>
          </p:cNvGrpSpPr>
          <p:nvPr/>
        </p:nvGrpSpPr>
        <p:grpSpPr>
          <a:xfrm>
            <a:off x="3138488" y="5382172"/>
            <a:ext cx="3185281" cy="1094011"/>
            <a:chOff x="2172304" y="4687963"/>
            <a:chExt cx="1766401" cy="606684"/>
          </a:xfrm>
        </p:grpSpPr>
        <p:pic>
          <p:nvPicPr>
            <p:cNvPr id="36" name="Picture 35"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51037" y="4749007"/>
              <a:ext cx="1606588" cy="539274"/>
            </a:xfrm>
            <a:prstGeom prst="rect">
              <a:avLst/>
            </a:prstGeom>
          </p:spPr>
        </p:pic>
        <p:sp>
          <p:nvSpPr>
            <p:cNvPr id="37" name="Rectangle 36"/>
            <p:cNvSpPr/>
            <p:nvPr/>
          </p:nvSpPr>
          <p:spPr>
            <a:xfrm>
              <a:off x="2172304" y="4687963"/>
              <a:ext cx="1766401" cy="606684"/>
            </a:xfrm>
            <a:prstGeom prst="rect">
              <a:avLst/>
            </a:prstGeom>
            <a:noFill/>
            <a:ln>
              <a:solidFill>
                <a:schemeClr val="accent2">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spTree>
    <p:extLst>
      <p:ext uri="{BB962C8B-B14F-4D97-AF65-F5344CB8AC3E}">
        <p14:creationId xmlns:p14="http://schemas.microsoft.com/office/powerpoint/2010/main" val="288278037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42"/>
                                        </p:tgtEl>
                                        <p:attrNameLst>
                                          <p:attrName>style.visibility</p:attrName>
                                        </p:attrNameLst>
                                      </p:cBhvr>
                                      <p:to>
                                        <p:strVal val="visible"/>
                                      </p:to>
                                    </p:set>
                                    <p:animEffect transition="in" filter="fade">
                                      <p:cBhvr>
                                        <p:cTn id="7" dur="500"/>
                                        <p:tgtEl>
                                          <p:spTgt spid="24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9393" name="Group 73"/>
          <p:cNvGrpSpPr>
            <a:grpSpLocks/>
          </p:cNvGrpSpPr>
          <p:nvPr/>
        </p:nvGrpSpPr>
        <p:grpSpPr bwMode="auto">
          <a:xfrm>
            <a:off x="1704975" y="1214438"/>
            <a:ext cx="5702300" cy="3117850"/>
            <a:chOff x="920829" y="3825274"/>
            <a:chExt cx="3609756" cy="1974166"/>
          </a:xfrm>
        </p:grpSpPr>
        <p:sp>
          <p:nvSpPr>
            <p:cNvPr id="75" name="Oval 74"/>
            <p:cNvSpPr/>
            <p:nvPr/>
          </p:nvSpPr>
          <p:spPr>
            <a:xfrm>
              <a:off x="2487536" y="5251619"/>
              <a:ext cx="540659" cy="5478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lnSpc>
                  <a:spcPct val="100000"/>
                </a:lnSpc>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76" name="Rectangle 75"/>
            <p:cNvSpPr/>
            <p:nvPr/>
          </p:nvSpPr>
          <p:spPr>
            <a:xfrm>
              <a:off x="2625213" y="4340929"/>
              <a:ext cx="265305" cy="26536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cxnSp>
          <p:nvCxnSpPr>
            <p:cNvPr id="77" name="Straight Connector 76"/>
            <p:cNvCxnSpPr>
              <a:stCxn id="75" idx="0"/>
              <a:endCxn id="76" idx="2"/>
            </p:cNvCxnSpPr>
            <p:nvPr/>
          </p:nvCxnSpPr>
          <p:spPr>
            <a:xfrm flipV="1">
              <a:off x="2757865" y="4606296"/>
              <a:ext cx="0" cy="6453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a:stCxn id="75" idx="6"/>
              <a:endCxn id="79" idx="1"/>
            </p:cNvCxnSpPr>
            <p:nvPr/>
          </p:nvCxnSpPr>
          <p:spPr>
            <a:xfrm flipV="1">
              <a:off x="3028195" y="5523016"/>
              <a:ext cx="731599" cy="20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a:off x="3759794" y="5391338"/>
              <a:ext cx="265305" cy="26436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80" name="Rectangle 79"/>
            <p:cNvSpPr/>
            <p:nvPr/>
          </p:nvSpPr>
          <p:spPr>
            <a:xfrm>
              <a:off x="1432345" y="5392343"/>
              <a:ext cx="265305" cy="26536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cxnSp>
          <p:nvCxnSpPr>
            <p:cNvPr id="81" name="Straight Connector 80"/>
            <p:cNvCxnSpPr>
              <a:stCxn id="75" idx="2"/>
              <a:endCxn id="80" idx="3"/>
            </p:cNvCxnSpPr>
            <p:nvPr/>
          </p:nvCxnSpPr>
          <p:spPr>
            <a:xfrm flipH="1">
              <a:off x="1697650" y="5525027"/>
              <a:ext cx="789885"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9411" name="Group 81"/>
            <p:cNvGrpSpPr>
              <a:grpSpLocks/>
            </p:cNvGrpSpPr>
            <p:nvPr/>
          </p:nvGrpSpPr>
          <p:grpSpPr bwMode="auto">
            <a:xfrm>
              <a:off x="920829" y="5393355"/>
              <a:ext cx="502920" cy="286902"/>
              <a:chOff x="2210686" y="5337254"/>
              <a:chExt cx="382892" cy="286902"/>
            </a:xfrm>
          </p:grpSpPr>
          <p:cxnSp>
            <p:nvCxnSpPr>
              <p:cNvPr id="99" name="Straight Connector 98"/>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00" name="Straight Connector 99"/>
              <p:cNvCxnSpPr/>
              <p:nvPr/>
            </p:nvCxnSpPr>
            <p:spPr>
              <a:xfrm flipH="1">
                <a:off x="2210686" y="545865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9412" name="Group 82"/>
            <p:cNvGrpSpPr>
              <a:grpSpLocks/>
            </p:cNvGrpSpPr>
            <p:nvPr/>
          </p:nvGrpSpPr>
          <p:grpSpPr bwMode="auto">
            <a:xfrm rot="10800000">
              <a:off x="4027665" y="5382492"/>
              <a:ext cx="502920" cy="286902"/>
              <a:chOff x="3345037" y="5465825"/>
              <a:chExt cx="382892" cy="286902"/>
            </a:xfrm>
          </p:grpSpPr>
          <p:cxnSp>
            <p:nvCxnSpPr>
              <p:cNvPr id="96" name="Straight Connector 9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97" name="Straight Connector 96"/>
              <p:cNvCxnSpPr/>
              <p:nvPr/>
            </p:nvCxnSpPr>
            <p:spPr>
              <a:xfrm flipH="1">
                <a:off x="3345037" y="5585729"/>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98" name="Straight Connector 9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9413" name="Group 83"/>
            <p:cNvGrpSpPr>
              <a:grpSpLocks/>
            </p:cNvGrpSpPr>
            <p:nvPr/>
          </p:nvGrpSpPr>
          <p:grpSpPr bwMode="auto">
            <a:xfrm rot="5400000">
              <a:off x="2501704" y="3933283"/>
              <a:ext cx="502920" cy="286902"/>
              <a:chOff x="3345037" y="5465825"/>
              <a:chExt cx="382892" cy="286902"/>
            </a:xfrm>
          </p:grpSpPr>
          <p:cxnSp>
            <p:nvCxnSpPr>
              <p:cNvPr id="85" name="Straight Connector 84"/>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p:nvPr/>
            </p:nvCxnSpPr>
            <p:spPr>
              <a:xfrm flipH="1">
                <a:off x="3345037" y="5583909"/>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cxnSp>
        <p:nvCxnSpPr>
          <p:cNvPr id="102" name="Straight Arrow Connector 101"/>
          <p:cNvCxnSpPr/>
          <p:nvPr/>
        </p:nvCxnSpPr>
        <p:spPr>
          <a:xfrm>
            <a:off x="3136900" y="3725863"/>
            <a:ext cx="939800" cy="4762"/>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03" name="Straight Arrow Connector 102"/>
          <p:cNvCxnSpPr/>
          <p:nvPr/>
        </p:nvCxnSpPr>
        <p:spPr>
          <a:xfrm>
            <a:off x="4787900" y="2611438"/>
            <a:ext cx="0" cy="833437"/>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7" name="Straight Arrow Connector 56"/>
          <p:cNvCxnSpPr/>
          <p:nvPr/>
        </p:nvCxnSpPr>
        <p:spPr>
          <a:xfrm>
            <a:off x="5181600" y="3687763"/>
            <a:ext cx="919163" cy="4762"/>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graphicFrame>
        <p:nvGraphicFramePr>
          <p:cNvPr id="152" name="Table 151"/>
          <p:cNvGraphicFramePr>
            <a:graphicFrameLocks noGrp="1"/>
          </p:cNvGraphicFramePr>
          <p:nvPr/>
        </p:nvGraphicFramePr>
        <p:xfrm>
          <a:off x="3244358" y="2742319"/>
          <a:ext cx="727418" cy="802383"/>
        </p:xfrm>
        <a:graphic>
          <a:graphicData uri="http://schemas.openxmlformats.org/drawingml/2006/table">
            <a:tbl>
              <a:tblPr bandRow="1">
                <a:tableStyleId>{775DCB02-9BB8-47FD-8907-85C794F793BA}</a:tableStyleId>
              </a:tblPr>
              <a:tblGrid>
                <a:gridCol w="363709"/>
                <a:gridCol w="363709"/>
              </a:tblGrid>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bl>
          </a:graphicData>
        </a:graphic>
      </p:graphicFrame>
      <p:sp>
        <p:nvSpPr>
          <p:cNvPr id="2" name="Title 1"/>
          <p:cNvSpPr>
            <a:spLocks noGrp="1"/>
          </p:cNvSpPr>
          <p:nvPr>
            <p:ph type="title"/>
          </p:nvPr>
        </p:nvSpPr>
        <p:spPr/>
        <p:txBody>
          <a:bodyPr rtlCol="0">
            <a:normAutofit fontScale="90000"/>
          </a:bodyPr>
          <a:lstStyle/>
          <a:p>
            <a:pPr fontAlgn="auto">
              <a:spcAft>
                <a:spcPts val="0"/>
              </a:spcAft>
              <a:defRPr/>
            </a:pPr>
            <a:r>
              <a:rPr lang="en-US" dirty="0"/>
              <a:t>Sum</a:t>
            </a:r>
            <a:r>
              <a:rPr lang="en-US" dirty="0" smtClean="0"/>
              <a:t>-Product </a:t>
            </a:r>
            <a:r>
              <a:rPr lang="en-US" dirty="0"/>
              <a:t>Belief Propagation</a:t>
            </a:r>
          </a:p>
        </p:txBody>
      </p:sp>
      <p:sp>
        <p:nvSpPr>
          <p:cNvPr id="4" name="Slide Number Placeholder 3"/>
          <p:cNvSpPr>
            <a:spLocks noGrp="1"/>
          </p:cNvSpPr>
          <p:nvPr>
            <p:ph type="sldNum" sz="quarter" idx="12"/>
          </p:nvPr>
        </p:nvSpPr>
        <p:spPr/>
        <p:txBody>
          <a:bodyPr/>
          <a:lstStyle/>
          <a:p>
            <a:pPr>
              <a:defRPr/>
            </a:pPr>
            <a:fld id="{508D69B4-0D4E-43CE-9155-B2AE6C73C31E}" type="slidenum">
              <a:rPr lang="en-US"/>
              <a:pPr>
                <a:defRPr/>
              </a:pPr>
              <a:t>126</a:t>
            </a:fld>
            <a:endParaRPr lang="en-US"/>
          </a:p>
        </p:txBody>
      </p:sp>
      <p:graphicFrame>
        <p:nvGraphicFramePr>
          <p:cNvPr id="105" name="Table 104"/>
          <p:cNvGraphicFramePr>
            <a:graphicFrameLocks noGrp="1"/>
          </p:cNvGraphicFramePr>
          <p:nvPr/>
        </p:nvGraphicFramePr>
        <p:xfrm>
          <a:off x="4947709" y="2046266"/>
          <a:ext cx="727418" cy="802383"/>
        </p:xfrm>
        <a:graphic>
          <a:graphicData uri="http://schemas.openxmlformats.org/drawingml/2006/table">
            <a:tbl>
              <a:tblPr bandRow="1">
                <a:tableStyleId>{775DCB02-9BB8-47FD-8907-85C794F793BA}</a:tableStyleId>
              </a:tblPr>
              <a:tblGrid>
                <a:gridCol w="363709"/>
                <a:gridCol w="363709"/>
              </a:tblGrid>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r>
            </a:tbl>
          </a:graphicData>
        </a:graphic>
      </p:graphicFrame>
      <p:graphicFrame>
        <p:nvGraphicFramePr>
          <p:cNvPr id="237" name="Table 236"/>
          <p:cNvGraphicFramePr>
            <a:graphicFrameLocks noGrp="1"/>
          </p:cNvGraphicFramePr>
          <p:nvPr/>
        </p:nvGraphicFramePr>
        <p:xfrm>
          <a:off x="5825716" y="2782426"/>
          <a:ext cx="727418" cy="778762"/>
        </p:xfrm>
        <a:graphic>
          <a:graphicData uri="http://schemas.openxmlformats.org/drawingml/2006/table">
            <a:tbl>
              <a:tblPr bandRow="1">
                <a:tableStyleId>{775DCB02-9BB8-47FD-8907-85C794F793BA}</a:tableStyleId>
              </a:tblPr>
              <a:tblGrid>
                <a:gridCol w="363709"/>
                <a:gridCol w="363709"/>
              </a:tblGrid>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r>
              <a:tr h="208054">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6</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r>
            </a:tbl>
          </a:graphicData>
        </a:graphic>
      </p:graphicFrame>
      <p:sp>
        <p:nvSpPr>
          <p:cNvPr id="109" name="TextBox 108"/>
          <p:cNvSpPr txBox="1"/>
          <p:nvPr/>
        </p:nvSpPr>
        <p:spPr>
          <a:xfrm>
            <a:off x="642938" y="1023938"/>
            <a:ext cx="3246437" cy="436562"/>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chor="ctr"/>
          <a:lstStyle/>
          <a:p>
            <a:pPr algn="ctr" fontAlgn="auto">
              <a:lnSpc>
                <a:spcPct val="100000"/>
              </a:lnSpc>
              <a:spcBef>
                <a:spcPts val="0"/>
              </a:spcBef>
              <a:spcAft>
                <a:spcPts val="0"/>
              </a:spcAft>
              <a:defRPr/>
            </a:pPr>
            <a:r>
              <a:rPr lang="en-US" sz="1800" b="1" dirty="0">
                <a:latin typeface="+mn-lt"/>
                <a:cs typeface="+mn-cs"/>
              </a:rPr>
              <a:t>Variable Message</a:t>
            </a:r>
          </a:p>
        </p:txBody>
      </p:sp>
      <p:grpSp>
        <p:nvGrpSpPr>
          <p:cNvPr id="32" name="Group 31"/>
          <p:cNvGrpSpPr>
            <a:grpSpLocks noChangeAspect="1"/>
          </p:cNvGrpSpPr>
          <p:nvPr/>
        </p:nvGrpSpPr>
        <p:grpSpPr>
          <a:xfrm>
            <a:off x="2599793" y="5259070"/>
            <a:ext cx="4027684" cy="1097280"/>
            <a:chOff x="1580312" y="3747285"/>
            <a:chExt cx="2379233" cy="648184"/>
          </a:xfrm>
        </p:grpSpPr>
        <p:pic>
          <p:nvPicPr>
            <p:cNvPr id="33" name="Picture 32"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754895" y="3840082"/>
              <a:ext cx="2134627" cy="539274"/>
            </a:xfrm>
            <a:prstGeom prst="rect">
              <a:avLst/>
            </a:prstGeom>
          </p:spPr>
        </p:pic>
        <p:sp>
          <p:nvSpPr>
            <p:cNvPr id="34" name="Rectangle 33"/>
            <p:cNvSpPr/>
            <p:nvPr/>
          </p:nvSpPr>
          <p:spPr>
            <a:xfrm>
              <a:off x="1580312" y="3747285"/>
              <a:ext cx="2379233" cy="648184"/>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spTree>
    <p:extLst>
      <p:ext uri="{BB962C8B-B14F-4D97-AF65-F5344CB8AC3E}">
        <p14:creationId xmlns:p14="http://schemas.microsoft.com/office/powerpoint/2010/main" val="165068950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57"/>
                                        </p:tgtEl>
                                        <p:attrNameLst>
                                          <p:attrName>style.visibility</p:attrName>
                                        </p:attrNameLst>
                                      </p:cBhvr>
                                      <p:to>
                                        <p:strVal val="visible"/>
                                      </p:to>
                                    </p:set>
                                    <p:animEffect transition="in" filter="fade">
                                      <p:cBhvr>
                                        <p:cTn id="7" dur="500"/>
                                        <p:tgtEl>
                                          <p:spTgt spid="57"/>
                                        </p:tgtEl>
                                      </p:cBhvr>
                                    </p:animEffect>
                                  </p:childTnLst>
                                </p:cTn>
                              </p:par>
                              <p:par>
                                <p:cTn id="8" presetID="10" presetClass="entr" presetSubtype="0" fill="hold" nodeType="withEffect">
                                  <p:stCondLst>
                                    <p:cond delay="0"/>
                                  </p:stCondLst>
                                  <p:childTnLst>
                                    <p:set>
                                      <p:cBhvr>
                                        <p:cTn id="9" dur="1" fill="hold">
                                          <p:stCondLst>
                                            <p:cond delay="0"/>
                                          </p:stCondLst>
                                        </p:cTn>
                                        <p:tgtEl>
                                          <p:spTgt spid="237"/>
                                        </p:tgtEl>
                                        <p:attrNameLst>
                                          <p:attrName>style.visibility</p:attrName>
                                        </p:attrNameLst>
                                      </p:cBhvr>
                                      <p:to>
                                        <p:strVal val="visible"/>
                                      </p:to>
                                    </p:set>
                                    <p:animEffect transition="in" filter="fade">
                                      <p:cBhvr>
                                        <p:cTn id="10" dur="500"/>
                                        <p:tgtEl>
                                          <p:spTgt spid="2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fontAlgn="auto">
              <a:spcAft>
                <a:spcPts val="0"/>
              </a:spcAft>
              <a:defRPr/>
            </a:pPr>
            <a:r>
              <a:rPr lang="en-US" dirty="0"/>
              <a:t>Sum</a:t>
            </a:r>
            <a:r>
              <a:rPr lang="en-US" dirty="0" smtClean="0"/>
              <a:t>-Product </a:t>
            </a:r>
            <a:r>
              <a:rPr lang="en-US" dirty="0"/>
              <a:t>Belief Propagation</a:t>
            </a:r>
          </a:p>
        </p:txBody>
      </p:sp>
      <p:sp>
        <p:nvSpPr>
          <p:cNvPr id="4" name="Slide Number Placeholder 3"/>
          <p:cNvSpPr>
            <a:spLocks noGrp="1"/>
          </p:cNvSpPr>
          <p:nvPr>
            <p:ph type="sldNum" sz="quarter" idx="12"/>
          </p:nvPr>
        </p:nvSpPr>
        <p:spPr/>
        <p:txBody>
          <a:bodyPr/>
          <a:lstStyle/>
          <a:p>
            <a:pPr>
              <a:defRPr/>
            </a:pPr>
            <a:fld id="{3A95E233-CA72-453A-ACDB-F810D0613E56}" type="slidenum">
              <a:rPr lang="en-US"/>
              <a:pPr>
                <a:defRPr/>
              </a:pPr>
              <a:t>127</a:t>
            </a:fld>
            <a:endParaRPr lang="en-US"/>
          </a:p>
        </p:txBody>
      </p:sp>
      <p:sp>
        <p:nvSpPr>
          <p:cNvPr id="109" name="TextBox 108"/>
          <p:cNvSpPr txBox="1"/>
          <p:nvPr/>
        </p:nvSpPr>
        <p:spPr>
          <a:xfrm>
            <a:off x="642938" y="1023938"/>
            <a:ext cx="3246437" cy="436562"/>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chor="ctr"/>
          <a:lstStyle/>
          <a:p>
            <a:pPr algn="ctr" fontAlgn="auto">
              <a:lnSpc>
                <a:spcPct val="100000"/>
              </a:lnSpc>
              <a:spcBef>
                <a:spcPts val="0"/>
              </a:spcBef>
              <a:spcAft>
                <a:spcPts val="0"/>
              </a:spcAft>
              <a:defRPr/>
            </a:pPr>
            <a:r>
              <a:rPr lang="en-US" sz="1800" b="1" dirty="0">
                <a:latin typeface="+mn-lt"/>
                <a:cs typeface="+mn-cs"/>
              </a:rPr>
              <a:t>Factor Belief</a:t>
            </a:r>
          </a:p>
        </p:txBody>
      </p:sp>
      <p:grpSp>
        <p:nvGrpSpPr>
          <p:cNvPr id="60420" name="Group 4"/>
          <p:cNvGrpSpPr>
            <a:grpSpLocks/>
          </p:cNvGrpSpPr>
          <p:nvPr/>
        </p:nvGrpSpPr>
        <p:grpSpPr bwMode="auto">
          <a:xfrm>
            <a:off x="1679575" y="2603500"/>
            <a:ext cx="5794375" cy="885825"/>
            <a:chOff x="1674792" y="4044868"/>
            <a:chExt cx="5794409" cy="886896"/>
          </a:xfrm>
        </p:grpSpPr>
        <p:sp>
          <p:nvSpPr>
            <p:cNvPr id="34" name="Rectangle 33"/>
            <p:cNvSpPr/>
            <p:nvPr/>
          </p:nvSpPr>
          <p:spPr>
            <a:xfrm>
              <a:off x="4403721" y="4273744"/>
              <a:ext cx="420689" cy="421197"/>
            </a:xfrm>
            <a:prstGeom prst="rect">
              <a:avLst/>
            </a:prstGeom>
            <a:solidFill>
              <a:schemeClr val="accent3"/>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nvGrpSpPr>
            <p:cNvPr id="60445" name="Group 35"/>
            <p:cNvGrpSpPr>
              <a:grpSpLocks/>
            </p:cNvGrpSpPr>
            <p:nvPr/>
          </p:nvGrpSpPr>
          <p:grpSpPr bwMode="auto">
            <a:xfrm>
              <a:off x="1674792" y="4256792"/>
              <a:ext cx="797191" cy="454777"/>
              <a:chOff x="2210684" y="5337292"/>
              <a:chExt cx="382896" cy="286889"/>
            </a:xfrm>
          </p:grpSpPr>
          <p:cxnSp>
            <p:nvCxnSpPr>
              <p:cNvPr id="49" name="Straight Connector 48"/>
              <p:cNvCxnSpPr>
                <a:stCxn id="34" idx="1"/>
              </p:cNvCxnSpPr>
              <p:nvPr/>
            </p:nvCxnSpPr>
            <p:spPr>
              <a:xfrm flipH="1" flipV="1">
                <a:off x="2210684" y="5337292"/>
                <a:ext cx="382892" cy="134494"/>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p:cNvCxnSpPr>
                <a:stCxn id="34" idx="1"/>
              </p:cNvCxnSpPr>
              <p:nvPr/>
            </p:nvCxnSpPr>
            <p:spPr>
              <a:xfrm flipH="1">
                <a:off x="2210688" y="5461221"/>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p:cNvCxnSpPr>
                <a:stCxn id="34" idx="1"/>
              </p:cNvCxnSpPr>
              <p:nvPr/>
            </p:nvCxnSpPr>
            <p:spPr>
              <a:xfrm flipH="1">
                <a:off x="2210686" y="5471790"/>
                <a:ext cx="382892" cy="152391"/>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0446" name="Group 36"/>
            <p:cNvGrpSpPr>
              <a:grpSpLocks/>
            </p:cNvGrpSpPr>
            <p:nvPr/>
          </p:nvGrpSpPr>
          <p:grpSpPr bwMode="auto">
            <a:xfrm rot="10800000">
              <a:off x="6672018" y="4239574"/>
              <a:ext cx="797183" cy="454771"/>
              <a:chOff x="3345037" y="5465825"/>
              <a:chExt cx="382892" cy="286902"/>
            </a:xfrm>
          </p:grpSpPr>
          <p:cxnSp>
            <p:nvCxnSpPr>
              <p:cNvPr id="46" name="Straight Connector 4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p:cNvCxnSpPr/>
              <p:nvPr/>
            </p:nvCxnSpPr>
            <p:spPr>
              <a:xfrm flipH="1">
                <a:off x="3345037" y="5583316"/>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39" name="Oval 38"/>
            <p:cNvSpPr/>
            <p:nvPr/>
          </p:nvSpPr>
          <p:spPr>
            <a:xfrm>
              <a:off x="2481247" y="4044868"/>
              <a:ext cx="857255" cy="8694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lnSpc>
                  <a:spcPct val="100000"/>
                </a:lnSpc>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40" name="Straight Connector 39"/>
            <p:cNvCxnSpPr>
              <a:stCxn id="39" idx="6"/>
              <a:endCxn id="34" idx="1"/>
            </p:cNvCxnSpPr>
            <p:nvPr/>
          </p:nvCxnSpPr>
          <p:spPr>
            <a:xfrm>
              <a:off x="3338502" y="4478780"/>
              <a:ext cx="1065219" cy="476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1" name="Oval 40"/>
            <p:cNvSpPr/>
            <p:nvPr/>
          </p:nvSpPr>
          <p:spPr>
            <a:xfrm>
              <a:off x="5807079" y="4062352"/>
              <a:ext cx="857255" cy="86941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lnSpc>
                  <a:spcPct val="100000"/>
                </a:lnSpc>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42" name="Straight Connector 41"/>
            <p:cNvCxnSpPr>
              <a:stCxn id="34" idx="3"/>
              <a:endCxn id="41" idx="2"/>
            </p:cNvCxnSpPr>
            <p:nvPr/>
          </p:nvCxnSpPr>
          <p:spPr>
            <a:xfrm>
              <a:off x="4824410" y="4483548"/>
              <a:ext cx="982669" cy="143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2" name="Straight Arrow Connector 51"/>
            <p:cNvCxnSpPr/>
            <p:nvPr/>
          </p:nvCxnSpPr>
          <p:spPr>
            <a:xfrm>
              <a:off x="3478203" y="4332553"/>
              <a:ext cx="796930" cy="4768"/>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4" name="Straight Arrow Connector 53"/>
            <p:cNvCxnSpPr/>
            <p:nvPr/>
          </p:nvCxnSpPr>
          <p:spPr>
            <a:xfrm flipH="1">
              <a:off x="4887911" y="4348448"/>
              <a:ext cx="798518"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graphicFrame>
        <p:nvGraphicFramePr>
          <p:cNvPr id="58" name="Table 57"/>
          <p:cNvGraphicFramePr>
            <a:graphicFrameLocks noGrp="1"/>
          </p:cNvGraphicFramePr>
          <p:nvPr/>
        </p:nvGraphicFramePr>
        <p:xfrm>
          <a:off x="5326422" y="1930601"/>
          <a:ext cx="727418" cy="534922"/>
        </p:xfrm>
        <a:graphic>
          <a:graphicData uri="http://schemas.openxmlformats.org/drawingml/2006/table">
            <a:tbl>
              <a:tblPr bandRow="1">
                <a:tableStyleId>{775DCB02-9BB8-47FD-8907-85C794F793BA}</a:tableStyleId>
              </a:tblPr>
              <a:tblGrid>
                <a:gridCol w="363709"/>
                <a:gridCol w="363709"/>
              </a:tblGrid>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8</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0.2</a:t>
                      </a:r>
                      <a:endParaRPr lang="en-US" sz="1600" dirty="0"/>
                    </a:p>
                  </a:txBody>
                  <a:tcPr marL="0" marR="0" marT="0" marB="0" anchor="ctr"/>
                </a:tc>
              </a:tr>
            </a:tbl>
          </a:graphicData>
        </a:graphic>
      </p:graphicFrame>
      <p:graphicFrame>
        <p:nvGraphicFramePr>
          <p:cNvPr id="59" name="Table 58"/>
          <p:cNvGraphicFramePr>
            <a:graphicFrameLocks noGrp="1"/>
          </p:cNvGraphicFramePr>
          <p:nvPr/>
        </p:nvGraphicFramePr>
        <p:xfrm>
          <a:off x="2979015" y="1736089"/>
          <a:ext cx="727418" cy="802383"/>
        </p:xfrm>
        <a:graphic>
          <a:graphicData uri="http://schemas.openxmlformats.org/drawingml/2006/table">
            <a:tbl>
              <a:tblPr bandRow="1">
                <a:tableStyleId>{775DCB02-9BB8-47FD-8907-85C794F793BA}</a:tableStyleId>
              </a:tblPr>
              <a:tblGrid>
                <a:gridCol w="363709"/>
                <a:gridCol w="363709"/>
              </a:tblGrid>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4</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0</a:t>
                      </a:r>
                      <a:endParaRPr lang="en-US" sz="1600" dirty="0"/>
                    </a:p>
                  </a:txBody>
                  <a:tcPr marL="0" marR="0" marT="0" marB="0" anchor="ctr"/>
                </a:tc>
              </a:tr>
            </a:tbl>
          </a:graphicData>
        </a:graphic>
      </p:graphicFrame>
      <p:graphicFrame>
        <p:nvGraphicFramePr>
          <p:cNvPr id="61" name="Table 60"/>
          <p:cNvGraphicFramePr>
            <a:graphicFrameLocks noGrp="1"/>
          </p:cNvGraphicFramePr>
          <p:nvPr/>
        </p:nvGraphicFramePr>
        <p:xfrm>
          <a:off x="4106128" y="1583048"/>
          <a:ext cx="989277" cy="1069844"/>
        </p:xfrm>
        <a:graphic>
          <a:graphicData uri="http://schemas.openxmlformats.org/drawingml/2006/table">
            <a:tbl>
              <a:tblPr bandRow="1">
                <a:tableStyleId>{69C7853C-536D-4A76-A0AE-DD22124D55A5}</a:tableStyleId>
              </a:tblPr>
              <a:tblGrid>
                <a:gridCol w="329759"/>
                <a:gridCol w="329759"/>
                <a:gridCol w="329759"/>
              </a:tblGrid>
              <a:tr h="267461">
                <a:tc>
                  <a:txBody>
                    <a:bodyPr/>
                    <a:lstStyle/>
                    <a:p>
                      <a:pPr algn="ct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8</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r>
            </a:tbl>
          </a:graphicData>
        </a:graphic>
      </p:graphicFrame>
      <p:sp>
        <p:nvSpPr>
          <p:cNvPr id="62" name="Cloud Callout 61"/>
          <p:cNvSpPr/>
          <p:nvPr/>
        </p:nvSpPr>
        <p:spPr>
          <a:xfrm>
            <a:off x="3889375" y="3471863"/>
            <a:ext cx="1504950" cy="1539875"/>
          </a:xfrm>
          <a:prstGeom prst="cloudCallout">
            <a:avLst>
              <a:gd name="adj1" fmla="val -6580"/>
              <a:gd name="adj2" fmla="val -62925"/>
            </a:avLst>
          </a:prstGeom>
          <a:solidFill>
            <a:schemeClr val="accent2">
              <a:lumMod val="60000"/>
              <a:lumOff val="40000"/>
            </a:schemeClr>
          </a:solidFill>
          <a:ln>
            <a:solidFill>
              <a:schemeClr val="accent2">
                <a:lumMod val="75000"/>
              </a:schemeClr>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lnSpc>
                <a:spcPct val="100000"/>
              </a:lnSpc>
              <a:spcBef>
                <a:spcPts val="0"/>
              </a:spcBef>
              <a:spcAft>
                <a:spcPts val="0"/>
              </a:spcAft>
              <a:defRPr/>
            </a:pPr>
            <a:endParaRPr lang="en-US" sz="1800"/>
          </a:p>
        </p:txBody>
      </p:sp>
      <p:graphicFrame>
        <p:nvGraphicFramePr>
          <p:cNvPr id="63" name="Table 62"/>
          <p:cNvGraphicFramePr>
            <a:graphicFrameLocks noGrp="1"/>
          </p:cNvGraphicFramePr>
          <p:nvPr/>
        </p:nvGraphicFramePr>
        <p:xfrm>
          <a:off x="4119563" y="3695700"/>
          <a:ext cx="989277" cy="1069844"/>
        </p:xfrm>
        <a:graphic>
          <a:graphicData uri="http://schemas.openxmlformats.org/drawingml/2006/table">
            <a:tbl>
              <a:tblPr bandRow="1">
                <a:tableStyleId>{5940675A-B579-460E-94D1-54222C63F5DA}</a:tableStyleId>
              </a:tblPr>
              <a:tblGrid>
                <a:gridCol w="329759"/>
                <a:gridCol w="329759"/>
                <a:gridCol w="329759"/>
              </a:tblGrid>
              <a:tr h="267461">
                <a:tc>
                  <a:txBody>
                    <a:bodyPr/>
                    <a:lstStyle/>
                    <a:p>
                      <a:pPr algn="ct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T w="12700" cap="flat" cmpd="sng" algn="ctr">
                      <a:noFill/>
                      <a:prstDash val="solid"/>
                      <a:round/>
                      <a:headEnd type="none" w="med" len="med"/>
                      <a:tailEnd type="none" w="med" len="med"/>
                    </a:lnT>
                  </a:tcP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lnT w="12700" cap="flat" cmpd="sng" algn="ctr">
                      <a:noFill/>
                      <a:prstDash val="solid"/>
                      <a:round/>
                      <a:headEnd type="none" w="med" len="med"/>
                      <a:tailEnd type="none" w="med" len="med"/>
                    </a:lnT>
                  </a:tcP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tcP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tcPr>
                </a:tc>
                <a:tc>
                  <a:txBody>
                    <a:bodyPr/>
                    <a:lstStyle/>
                    <a:p>
                      <a:pPr algn="ctr"/>
                      <a:r>
                        <a:rPr lang="en-US" sz="1600" dirty="0" smtClean="0"/>
                        <a:t>3.2</a:t>
                      </a:r>
                      <a:endParaRPr lang="en-US" sz="1600" dirty="0"/>
                    </a:p>
                  </a:txBody>
                  <a:tcPr marL="0" marR="0" marT="0" marB="0" anchor="ctr"/>
                </a:tc>
                <a:tc>
                  <a:txBody>
                    <a:bodyPr/>
                    <a:lstStyle/>
                    <a:p>
                      <a:pPr algn="ctr"/>
                      <a:r>
                        <a:rPr lang="en-US" sz="1600" dirty="0" smtClean="0"/>
                        <a:t>6.4</a:t>
                      </a:r>
                      <a:endParaRPr lang="en-US" sz="1600" dirty="0"/>
                    </a:p>
                  </a:txBody>
                  <a:tcPr marL="0" marR="0" marT="0" marB="0" anchor="ctr">
                    <a:lnR w="12700" cap="flat" cmpd="sng" algn="ctr">
                      <a:noFill/>
                      <a:prstDash val="solid"/>
                      <a:round/>
                      <a:headEnd type="none" w="med" len="med"/>
                      <a:tailEnd type="none" w="med" len="med"/>
                    </a:lnR>
                  </a:tcP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tcPr>
                </a:tc>
                <a:tc>
                  <a:txBody>
                    <a:bodyPr/>
                    <a:lstStyle/>
                    <a:p>
                      <a:pPr algn="ctr"/>
                      <a:r>
                        <a:rPr lang="en-US" sz="1600" dirty="0" smtClean="0"/>
                        <a:t>18</a:t>
                      </a:r>
                      <a:endParaRPr lang="en-US" sz="1600" dirty="0"/>
                    </a:p>
                  </a:txBody>
                  <a:tcPr marL="0" marR="0" marT="0" marB="0" anchor="ctr"/>
                </a:tc>
                <a:tc>
                  <a:txBody>
                    <a:bodyPr/>
                    <a:lstStyle/>
                    <a:p>
                      <a:pPr algn="ctr"/>
                      <a:r>
                        <a:rPr lang="en-US" sz="1600" dirty="0" smtClean="0"/>
                        <a:t>0</a:t>
                      </a:r>
                      <a:endParaRPr lang="en-US" sz="1600" dirty="0"/>
                    </a:p>
                  </a:txBody>
                  <a:tcPr marL="0" marR="0" marT="0" marB="0" anchor="ctr">
                    <a:lnR w="12700" cap="flat" cmpd="sng" algn="ctr">
                      <a:noFill/>
                      <a:prstDash val="solid"/>
                      <a:round/>
                      <a:headEnd type="none" w="med" len="med"/>
                      <a:tailEnd type="none" w="med" len="med"/>
                    </a:lnR>
                  </a:tcP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B w="12700" cap="flat" cmpd="sng" algn="ctr">
                      <a:noFill/>
                      <a:prstDash val="solid"/>
                      <a:round/>
                      <a:headEnd type="none" w="med" len="med"/>
                      <a:tailEnd type="none" w="med" len="med"/>
                    </a:lnB>
                  </a:tcPr>
                </a:tc>
                <a:tc>
                  <a:txBody>
                    <a:bodyPr/>
                    <a:lstStyle/>
                    <a:p>
                      <a:pPr algn="ctr"/>
                      <a:r>
                        <a:rPr lang="en-US" sz="1600" dirty="0" smtClean="0"/>
                        <a:t>0</a:t>
                      </a:r>
                      <a:endParaRPr lang="en-US" sz="1600" dirty="0"/>
                    </a:p>
                  </a:txBody>
                  <a:tcPr marL="0" marR="0" marT="0" marB="0" anchor="ctr">
                    <a:lnB w="12700" cap="flat" cmpd="sng" algn="ctr">
                      <a:noFill/>
                      <a:prstDash val="solid"/>
                      <a:round/>
                      <a:headEnd type="none" w="med" len="med"/>
                      <a:tailEnd type="none" w="med" len="med"/>
                    </a:lnB>
                  </a:tcPr>
                </a:tc>
                <a:tc>
                  <a:txBody>
                    <a:bodyPr/>
                    <a:lstStyle/>
                    <a:p>
                      <a:pPr algn="ctr"/>
                      <a:r>
                        <a:rPr lang="en-US" sz="1600" dirty="0" smtClean="0"/>
                        <a:t>0</a:t>
                      </a:r>
                      <a:endParaRPr lang="en-US" sz="1600" dirty="0"/>
                    </a:p>
                  </a:txBody>
                  <a:tcPr marL="0" marR="0" marT="0" marB="0" anchor="ctr">
                    <a:lnR w="12700" cap="flat" cmpd="sng" algn="ctr">
                      <a:noFill/>
                      <a:prstDash val="solid"/>
                      <a:round/>
                      <a:headEnd type="none" w="med" len="med"/>
                      <a:tailEnd type="none" w="med" len="med"/>
                    </a:lnR>
                    <a:lnB w="12700" cap="flat" cmpd="sng" algn="ctr">
                      <a:noFill/>
                      <a:prstDash val="solid"/>
                      <a:round/>
                      <a:headEnd type="none" w="med" len="med"/>
                      <a:tailEnd type="none" w="med" len="med"/>
                    </a:lnB>
                  </a:tcPr>
                </a:tc>
              </a:tr>
            </a:tbl>
          </a:graphicData>
        </a:graphic>
      </p:graphicFrame>
      <p:grpSp>
        <p:nvGrpSpPr>
          <p:cNvPr id="27" name="Group 26"/>
          <p:cNvGrpSpPr>
            <a:grpSpLocks noChangeAspect="1"/>
          </p:cNvGrpSpPr>
          <p:nvPr/>
        </p:nvGrpSpPr>
        <p:grpSpPr>
          <a:xfrm>
            <a:off x="2486025" y="5345872"/>
            <a:ext cx="4213994" cy="1097280"/>
            <a:chOff x="4044608" y="4697110"/>
            <a:chExt cx="2329910" cy="606684"/>
          </a:xfrm>
        </p:grpSpPr>
        <p:pic>
          <p:nvPicPr>
            <p:cNvPr id="28" name="Picture 27"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106862" y="4749007"/>
              <a:ext cx="2202037" cy="539274"/>
            </a:xfrm>
            <a:prstGeom prst="rect">
              <a:avLst/>
            </a:prstGeom>
          </p:spPr>
        </p:pic>
        <p:sp>
          <p:nvSpPr>
            <p:cNvPr id="29" name="Rectangle 28"/>
            <p:cNvSpPr/>
            <p:nvPr/>
          </p:nvSpPr>
          <p:spPr>
            <a:xfrm>
              <a:off x="4044608" y="4697110"/>
              <a:ext cx="2329910" cy="606684"/>
            </a:xfrm>
            <a:prstGeom prst="rect">
              <a:avLst/>
            </a:prstGeom>
            <a:noFill/>
            <a:ln>
              <a:solidFill>
                <a:schemeClr val="accent2">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spTree>
    <p:extLst>
      <p:ext uri="{BB962C8B-B14F-4D97-AF65-F5344CB8AC3E}">
        <p14:creationId xmlns:p14="http://schemas.microsoft.com/office/powerpoint/2010/main" val="393754678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p:cTn id="7" dur="1000" fill="hold"/>
                                        <p:tgtEl>
                                          <p:spTgt spid="61"/>
                                        </p:tgtEl>
                                        <p:attrNameLst>
                                          <p:attrName>ppt_w</p:attrName>
                                        </p:attrNameLst>
                                      </p:cBhvr>
                                      <p:tavLst>
                                        <p:tav tm="0">
                                          <p:val>
                                            <p:fltVal val="0"/>
                                          </p:val>
                                        </p:tav>
                                        <p:tav tm="100000">
                                          <p:val>
                                            <p:strVal val="#ppt_w"/>
                                          </p:val>
                                        </p:tav>
                                      </p:tavLst>
                                    </p:anim>
                                    <p:anim calcmode="lin" valueType="num">
                                      <p:cBhvr>
                                        <p:cTn id="8" dur="1000" fill="hold"/>
                                        <p:tgtEl>
                                          <p:spTgt spid="61"/>
                                        </p:tgtEl>
                                        <p:attrNameLst>
                                          <p:attrName>ppt_h</p:attrName>
                                        </p:attrNameLst>
                                      </p:cBhvr>
                                      <p:tavLst>
                                        <p:tav tm="0">
                                          <p:val>
                                            <p:fltVal val="0"/>
                                          </p:val>
                                        </p:tav>
                                        <p:tav tm="100000">
                                          <p:val>
                                            <p:strVal val="#ppt_h"/>
                                          </p:val>
                                        </p:tav>
                                      </p:tavLst>
                                    </p:anim>
                                  </p:childTnLst>
                                </p:cTn>
                              </p:par>
                              <p:par>
                                <p:cTn id="9" presetID="0" presetClass="path" presetSubtype="0" accel="50000" decel="50000" fill="hold" nodeType="withEffect">
                                  <p:stCondLst>
                                    <p:cond delay="0"/>
                                  </p:stCondLst>
                                  <p:childTnLst>
                                    <p:animMotion origin="layout" path="M 2.4314E-7 -8.8719E-7 L 0.00156 0.12903 " pathEditMode="relative" rAng="0" ptsTypes="AA">
                                      <p:cBhvr>
                                        <p:cTn id="10" dur="1000" spd="-100000" fill="hold"/>
                                        <p:tgtEl>
                                          <p:spTgt spid="61"/>
                                        </p:tgtEl>
                                        <p:attrNameLst>
                                          <p:attrName>ppt_x</p:attrName>
                                          <p:attrName>ppt_y</p:attrName>
                                        </p:attrNameLst>
                                      </p:cBhvr>
                                      <p:rCtr x="69" y="6440"/>
                                    </p:animMotion>
                                  </p:childTnLst>
                                </p:cTn>
                              </p:par>
                            </p:childTnLst>
                          </p:cTn>
                        </p:par>
                      </p:childTnLst>
                    </p:cTn>
                  </p:par>
                  <p:par>
                    <p:cTn id="11" fill="hold">
                      <p:stCondLst>
                        <p:cond delay="indefinite"/>
                      </p:stCondLst>
                      <p:childTnLst>
                        <p:par>
                          <p:cTn id="12" fill="hold">
                            <p:stCondLst>
                              <p:cond delay="0"/>
                            </p:stCondLst>
                            <p:childTnLst>
                              <p:par>
                                <p:cTn id="13" presetID="9" presetClass="entr" presetSubtype="0" fill="hold" nodeType="clickEffect">
                                  <p:stCondLst>
                                    <p:cond delay="0"/>
                                  </p:stCondLst>
                                  <p:childTnLst>
                                    <p:set>
                                      <p:cBhvr>
                                        <p:cTn id="14" dur="1" fill="hold">
                                          <p:stCondLst>
                                            <p:cond delay="0"/>
                                          </p:stCondLst>
                                        </p:cTn>
                                        <p:tgtEl>
                                          <p:spTgt spid="63"/>
                                        </p:tgtEl>
                                        <p:attrNameLst>
                                          <p:attrName>style.visibility</p:attrName>
                                        </p:attrNameLst>
                                      </p:cBhvr>
                                      <p:to>
                                        <p:strVal val="visible"/>
                                      </p:to>
                                    </p:set>
                                    <p:animEffect transition="in" filter="dissolve">
                                      <p:cBhvr>
                                        <p:cTn id="15" dur="500"/>
                                        <p:tgtEl>
                                          <p:spTgt spid="63"/>
                                        </p:tgtEl>
                                      </p:cBhvr>
                                    </p:animEffect>
                                  </p:childTnLst>
                                </p:cTn>
                              </p:par>
                              <p:par>
                                <p:cTn id="16" presetID="9" presetClass="entr" presetSubtype="0" fill="hold" grpId="0" nodeType="withEffect">
                                  <p:stCondLst>
                                    <p:cond delay="0"/>
                                  </p:stCondLst>
                                  <p:childTnLst>
                                    <p:set>
                                      <p:cBhvr>
                                        <p:cTn id="17" dur="1" fill="hold">
                                          <p:stCondLst>
                                            <p:cond delay="0"/>
                                          </p:stCondLst>
                                        </p:cTn>
                                        <p:tgtEl>
                                          <p:spTgt spid="62"/>
                                        </p:tgtEl>
                                        <p:attrNameLst>
                                          <p:attrName>style.visibility</p:attrName>
                                        </p:attrNameLst>
                                      </p:cBhvr>
                                      <p:to>
                                        <p:strVal val="visible"/>
                                      </p:to>
                                    </p:set>
                                    <p:animEffect transition="in" filter="dissolve">
                                      <p:cBhvr>
                                        <p:cTn id="18"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Lst>
  </p:timing>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fontAlgn="auto">
              <a:spcAft>
                <a:spcPts val="0"/>
              </a:spcAft>
              <a:defRPr/>
            </a:pPr>
            <a:r>
              <a:rPr lang="en-US" dirty="0"/>
              <a:t>Sum</a:t>
            </a:r>
            <a:r>
              <a:rPr lang="en-US" dirty="0" smtClean="0"/>
              <a:t>-Product </a:t>
            </a:r>
            <a:r>
              <a:rPr lang="en-US" dirty="0"/>
              <a:t>Belief Propagation</a:t>
            </a:r>
          </a:p>
        </p:txBody>
      </p:sp>
      <p:sp>
        <p:nvSpPr>
          <p:cNvPr id="4" name="Slide Number Placeholder 3"/>
          <p:cNvSpPr>
            <a:spLocks noGrp="1"/>
          </p:cNvSpPr>
          <p:nvPr>
            <p:ph type="sldNum" sz="quarter" idx="12"/>
          </p:nvPr>
        </p:nvSpPr>
        <p:spPr/>
        <p:txBody>
          <a:bodyPr/>
          <a:lstStyle/>
          <a:p>
            <a:pPr>
              <a:defRPr/>
            </a:pPr>
            <a:fld id="{83BDF466-27FA-404C-BE34-D6B44DBDE543}" type="slidenum">
              <a:rPr lang="en-US"/>
              <a:pPr>
                <a:defRPr/>
              </a:pPr>
              <a:t>128</a:t>
            </a:fld>
            <a:endParaRPr lang="en-US"/>
          </a:p>
        </p:txBody>
      </p:sp>
      <p:sp>
        <p:nvSpPr>
          <p:cNvPr id="109" name="TextBox 108"/>
          <p:cNvSpPr txBox="1"/>
          <p:nvPr/>
        </p:nvSpPr>
        <p:spPr>
          <a:xfrm>
            <a:off x="642938" y="1023938"/>
            <a:ext cx="3246437" cy="436562"/>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chor="ctr"/>
          <a:lstStyle/>
          <a:p>
            <a:pPr algn="ctr" fontAlgn="auto">
              <a:lnSpc>
                <a:spcPct val="100000"/>
              </a:lnSpc>
              <a:spcBef>
                <a:spcPts val="0"/>
              </a:spcBef>
              <a:spcAft>
                <a:spcPts val="0"/>
              </a:spcAft>
              <a:defRPr/>
            </a:pPr>
            <a:r>
              <a:rPr lang="en-US" sz="1800" b="1" dirty="0">
                <a:latin typeface="+mn-lt"/>
                <a:cs typeface="+mn-cs"/>
              </a:rPr>
              <a:t>Factor Message</a:t>
            </a:r>
          </a:p>
        </p:txBody>
      </p:sp>
      <p:grpSp>
        <p:nvGrpSpPr>
          <p:cNvPr id="61444" name="Group 4"/>
          <p:cNvGrpSpPr>
            <a:grpSpLocks/>
          </p:cNvGrpSpPr>
          <p:nvPr/>
        </p:nvGrpSpPr>
        <p:grpSpPr bwMode="auto">
          <a:xfrm>
            <a:off x="1679575" y="2603500"/>
            <a:ext cx="5794375" cy="885825"/>
            <a:chOff x="1674792" y="4044868"/>
            <a:chExt cx="5794409" cy="886896"/>
          </a:xfrm>
        </p:grpSpPr>
        <p:sp>
          <p:nvSpPr>
            <p:cNvPr id="34" name="Rectangle 33"/>
            <p:cNvSpPr/>
            <p:nvPr/>
          </p:nvSpPr>
          <p:spPr>
            <a:xfrm>
              <a:off x="4403721" y="4273744"/>
              <a:ext cx="420689" cy="421197"/>
            </a:xfrm>
            <a:prstGeom prst="rect">
              <a:avLst/>
            </a:prstGeom>
            <a:solidFill>
              <a:schemeClr val="accent3"/>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lnSpc>
                  <a:spcPct val="100000"/>
                </a:lnSpc>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nvGrpSpPr>
            <p:cNvPr id="61451" name="Group 35"/>
            <p:cNvGrpSpPr>
              <a:grpSpLocks/>
            </p:cNvGrpSpPr>
            <p:nvPr/>
          </p:nvGrpSpPr>
          <p:grpSpPr bwMode="auto">
            <a:xfrm>
              <a:off x="1674792" y="4256792"/>
              <a:ext cx="797191" cy="454777"/>
              <a:chOff x="2210684" y="5337292"/>
              <a:chExt cx="382896" cy="286889"/>
            </a:xfrm>
          </p:grpSpPr>
          <p:cxnSp>
            <p:nvCxnSpPr>
              <p:cNvPr id="49" name="Straight Connector 48"/>
              <p:cNvCxnSpPr>
                <a:stCxn id="34" idx="1"/>
              </p:cNvCxnSpPr>
              <p:nvPr/>
            </p:nvCxnSpPr>
            <p:spPr>
              <a:xfrm flipH="1" flipV="1">
                <a:off x="2210684" y="5337292"/>
                <a:ext cx="382892" cy="134494"/>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p:cNvCxnSpPr>
                <a:stCxn id="34" idx="1"/>
              </p:cNvCxnSpPr>
              <p:nvPr/>
            </p:nvCxnSpPr>
            <p:spPr>
              <a:xfrm flipH="1">
                <a:off x="2210688" y="5461221"/>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p:cNvCxnSpPr>
                <a:stCxn id="34" idx="1"/>
              </p:cNvCxnSpPr>
              <p:nvPr/>
            </p:nvCxnSpPr>
            <p:spPr>
              <a:xfrm flipH="1">
                <a:off x="2210686" y="5471790"/>
                <a:ext cx="382892" cy="152391"/>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1452" name="Group 36"/>
            <p:cNvGrpSpPr>
              <a:grpSpLocks/>
            </p:cNvGrpSpPr>
            <p:nvPr/>
          </p:nvGrpSpPr>
          <p:grpSpPr bwMode="auto">
            <a:xfrm rot="10800000">
              <a:off x="6672018" y="4239574"/>
              <a:ext cx="797183" cy="454771"/>
              <a:chOff x="3345037" y="5465825"/>
              <a:chExt cx="382892" cy="286902"/>
            </a:xfrm>
          </p:grpSpPr>
          <p:cxnSp>
            <p:nvCxnSpPr>
              <p:cNvPr id="46" name="Straight Connector 4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p:cNvCxnSpPr/>
              <p:nvPr/>
            </p:nvCxnSpPr>
            <p:spPr>
              <a:xfrm flipH="1">
                <a:off x="3345037" y="5583316"/>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39" name="Oval 38"/>
            <p:cNvSpPr/>
            <p:nvPr/>
          </p:nvSpPr>
          <p:spPr>
            <a:xfrm>
              <a:off x="2481247" y="4044868"/>
              <a:ext cx="857255" cy="8694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lnSpc>
                  <a:spcPct val="100000"/>
                </a:lnSpc>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40" name="Straight Connector 39"/>
            <p:cNvCxnSpPr>
              <a:stCxn id="39" idx="6"/>
              <a:endCxn id="34" idx="1"/>
            </p:cNvCxnSpPr>
            <p:nvPr/>
          </p:nvCxnSpPr>
          <p:spPr>
            <a:xfrm>
              <a:off x="3338502" y="4478780"/>
              <a:ext cx="1065219" cy="476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1" name="Oval 40"/>
            <p:cNvSpPr/>
            <p:nvPr/>
          </p:nvSpPr>
          <p:spPr>
            <a:xfrm>
              <a:off x="5807079" y="4062352"/>
              <a:ext cx="857255" cy="86941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lnSpc>
                  <a:spcPct val="100000"/>
                </a:lnSpc>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42" name="Straight Connector 41"/>
            <p:cNvCxnSpPr>
              <a:stCxn id="34" idx="3"/>
              <a:endCxn id="41" idx="2"/>
            </p:cNvCxnSpPr>
            <p:nvPr/>
          </p:nvCxnSpPr>
          <p:spPr>
            <a:xfrm>
              <a:off x="4824410" y="4483548"/>
              <a:ext cx="982669" cy="143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4" name="Straight Arrow Connector 53"/>
            <p:cNvCxnSpPr/>
            <p:nvPr/>
          </p:nvCxnSpPr>
          <p:spPr>
            <a:xfrm flipH="1">
              <a:off x="4887911" y="4348448"/>
              <a:ext cx="798518"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graphicFrame>
        <p:nvGraphicFramePr>
          <p:cNvPr id="58" name="Table 57"/>
          <p:cNvGraphicFramePr>
            <a:graphicFrameLocks noGrp="1"/>
          </p:cNvGraphicFramePr>
          <p:nvPr/>
        </p:nvGraphicFramePr>
        <p:xfrm>
          <a:off x="5326422" y="1930601"/>
          <a:ext cx="727418" cy="534922"/>
        </p:xfrm>
        <a:graphic>
          <a:graphicData uri="http://schemas.openxmlformats.org/drawingml/2006/table">
            <a:tbl>
              <a:tblPr bandRow="1">
                <a:tableStyleId>{775DCB02-9BB8-47FD-8907-85C794F793BA}</a:tableStyleId>
              </a:tblPr>
              <a:tblGrid>
                <a:gridCol w="363709"/>
                <a:gridCol w="363709"/>
              </a:tblGrid>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8</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0.2</a:t>
                      </a:r>
                      <a:endParaRPr lang="en-US" sz="1600" dirty="0"/>
                    </a:p>
                  </a:txBody>
                  <a:tcPr marL="0" marR="0" marT="0" marB="0" anchor="ctr"/>
                </a:tc>
              </a:tr>
            </a:tbl>
          </a:graphicData>
        </a:graphic>
      </p:graphicFrame>
      <p:graphicFrame>
        <p:nvGraphicFramePr>
          <p:cNvPr id="61" name="Table 60"/>
          <p:cNvGraphicFramePr>
            <a:graphicFrameLocks noGrp="1"/>
          </p:cNvGraphicFramePr>
          <p:nvPr/>
        </p:nvGraphicFramePr>
        <p:xfrm>
          <a:off x="4106128" y="1583048"/>
          <a:ext cx="989277" cy="1069844"/>
        </p:xfrm>
        <a:graphic>
          <a:graphicData uri="http://schemas.openxmlformats.org/drawingml/2006/table">
            <a:tbl>
              <a:tblPr bandRow="1">
                <a:tableStyleId>{69C7853C-536D-4A76-A0AE-DD22124D55A5}</a:tableStyleId>
              </a:tblPr>
              <a:tblGrid>
                <a:gridCol w="329759"/>
                <a:gridCol w="329759"/>
                <a:gridCol w="329759"/>
              </a:tblGrid>
              <a:tr h="267461">
                <a:tc>
                  <a:txBody>
                    <a:bodyPr/>
                    <a:lstStyle/>
                    <a:p>
                      <a:pPr algn="ct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8</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r>
            </a:tbl>
          </a:graphicData>
        </a:graphic>
      </p:graphicFrame>
      <p:cxnSp>
        <p:nvCxnSpPr>
          <p:cNvPr id="27" name="Straight Arrow Connector 26"/>
          <p:cNvCxnSpPr/>
          <p:nvPr/>
        </p:nvCxnSpPr>
        <p:spPr>
          <a:xfrm flipH="1">
            <a:off x="3440113" y="2905125"/>
            <a:ext cx="804862" cy="0"/>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graphicFrame>
        <p:nvGraphicFramePr>
          <p:cNvPr id="30" name="Table 29"/>
          <p:cNvGraphicFramePr>
            <a:graphicFrameLocks noGrp="1"/>
          </p:cNvGraphicFramePr>
          <p:nvPr/>
        </p:nvGraphicFramePr>
        <p:xfrm>
          <a:off x="2632205" y="1754896"/>
          <a:ext cx="1291965" cy="802383"/>
        </p:xfrm>
        <a:graphic>
          <a:graphicData uri="http://schemas.openxmlformats.org/drawingml/2006/table">
            <a:tbl>
              <a:tblPr bandRow="1">
                <a:tableStyleId>{775DCB02-9BB8-47FD-8907-85C794F793BA}</a:tableStyleId>
              </a:tblPr>
              <a:tblGrid>
                <a:gridCol w="378251"/>
                <a:gridCol w="913714"/>
              </a:tblGrid>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0.8 + 0.16</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24 + 0</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8 + 0.2</a:t>
                      </a:r>
                      <a:endParaRPr lang="en-US" sz="1600" dirty="0"/>
                    </a:p>
                  </a:txBody>
                  <a:tcPr marL="0" marR="0" marT="0" marB="0" anchor="ctr"/>
                </a:tc>
              </a:tr>
            </a:tbl>
          </a:graphicData>
        </a:graphic>
      </p:graphicFrame>
      <p:grpSp>
        <p:nvGrpSpPr>
          <p:cNvPr id="25" name="Group 24"/>
          <p:cNvGrpSpPr>
            <a:grpSpLocks noChangeAspect="1"/>
          </p:cNvGrpSpPr>
          <p:nvPr/>
        </p:nvGrpSpPr>
        <p:grpSpPr>
          <a:xfrm>
            <a:off x="1884613" y="5259070"/>
            <a:ext cx="5446241" cy="1097280"/>
            <a:chOff x="4044609" y="3747285"/>
            <a:chExt cx="3262286" cy="657268"/>
          </a:xfrm>
        </p:grpSpPr>
        <p:pic>
          <p:nvPicPr>
            <p:cNvPr id="26" name="Picture 25"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106863" y="3772929"/>
              <a:ext cx="3089593" cy="606684"/>
            </a:xfrm>
            <a:prstGeom prst="rect">
              <a:avLst/>
            </a:prstGeom>
          </p:spPr>
        </p:pic>
        <p:sp>
          <p:nvSpPr>
            <p:cNvPr id="28" name="Rectangle 27"/>
            <p:cNvSpPr/>
            <p:nvPr/>
          </p:nvSpPr>
          <p:spPr>
            <a:xfrm>
              <a:off x="4044609" y="3747285"/>
              <a:ext cx="3262286" cy="657268"/>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spTree>
    <p:extLst>
      <p:ext uri="{BB962C8B-B14F-4D97-AF65-F5344CB8AC3E}">
        <p14:creationId xmlns:p14="http://schemas.microsoft.com/office/powerpoint/2010/main" val="34089838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p:cTn id="7" dur="1000" fill="hold"/>
                                        <p:tgtEl>
                                          <p:spTgt spid="61"/>
                                        </p:tgtEl>
                                        <p:attrNameLst>
                                          <p:attrName>ppt_w</p:attrName>
                                        </p:attrNameLst>
                                      </p:cBhvr>
                                      <p:tavLst>
                                        <p:tav tm="0">
                                          <p:val>
                                            <p:fltVal val="0"/>
                                          </p:val>
                                        </p:tav>
                                        <p:tav tm="100000">
                                          <p:val>
                                            <p:strVal val="#ppt_w"/>
                                          </p:val>
                                        </p:tav>
                                      </p:tavLst>
                                    </p:anim>
                                    <p:anim calcmode="lin" valueType="num">
                                      <p:cBhvr>
                                        <p:cTn id="8" dur="1000" fill="hold"/>
                                        <p:tgtEl>
                                          <p:spTgt spid="61"/>
                                        </p:tgtEl>
                                        <p:attrNameLst>
                                          <p:attrName>ppt_h</p:attrName>
                                        </p:attrNameLst>
                                      </p:cBhvr>
                                      <p:tavLst>
                                        <p:tav tm="0">
                                          <p:val>
                                            <p:fltVal val="0"/>
                                          </p:val>
                                        </p:tav>
                                        <p:tav tm="100000">
                                          <p:val>
                                            <p:strVal val="#ppt_h"/>
                                          </p:val>
                                        </p:tav>
                                      </p:tavLst>
                                    </p:anim>
                                  </p:childTnLst>
                                </p:cTn>
                              </p:par>
                              <p:par>
                                <p:cTn id="9" presetID="0" presetClass="path" presetSubtype="0" accel="50000" decel="50000" fill="hold" nodeType="withEffect">
                                  <p:stCondLst>
                                    <p:cond delay="0"/>
                                  </p:stCondLst>
                                  <p:childTnLst>
                                    <p:animMotion origin="layout" path="M 2.4314E-7 -8.8719E-7 L 0.00156 0.12903 " pathEditMode="relative" rAng="0" ptsTypes="AA">
                                      <p:cBhvr>
                                        <p:cTn id="10" dur="1000" spd="-100000" fill="hold"/>
                                        <p:tgtEl>
                                          <p:spTgt spid="61"/>
                                        </p:tgtEl>
                                        <p:attrNameLst>
                                          <p:attrName>ppt_x</p:attrName>
                                          <p:attrName>ppt_y</p:attrName>
                                        </p:attrNameLst>
                                      </p:cBhvr>
                                      <p:rCtr x="69" y="6440"/>
                                    </p:animMotion>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par>
                                <p:cTn id="16" presetID="10" presetClass="entr" presetSubtype="0" fill="hold" nodeType="with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ontent Placeholder 2"/>
          <p:cNvSpPr txBox="1">
            <a:spLocks/>
          </p:cNvSpPr>
          <p:nvPr/>
        </p:nvSpPr>
        <p:spPr>
          <a:xfrm>
            <a:off x="457200" y="1044575"/>
            <a:ext cx="8389938" cy="5311775"/>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lnSpc>
                <a:spcPct val="100000"/>
              </a:lnSpc>
              <a:spcAft>
                <a:spcPts val="0"/>
              </a:spcAft>
              <a:buFont typeface="Arial"/>
              <a:buNone/>
              <a:defRPr/>
            </a:pPr>
            <a:r>
              <a:rPr lang="en-US" b="1" dirty="0" smtClean="0"/>
              <a:t>Input: </a:t>
            </a:r>
            <a:r>
              <a:rPr lang="en-US" dirty="0" smtClean="0"/>
              <a:t>a factor graph with cycles</a:t>
            </a:r>
          </a:p>
          <a:p>
            <a:pPr marL="0" indent="0" fontAlgn="auto">
              <a:lnSpc>
                <a:spcPct val="100000"/>
              </a:lnSpc>
              <a:spcAft>
                <a:spcPts val="0"/>
              </a:spcAft>
              <a:buFont typeface="Arial"/>
              <a:buNone/>
              <a:defRPr/>
            </a:pPr>
            <a:r>
              <a:rPr lang="en-US" b="1" dirty="0" smtClean="0"/>
              <a:t>Output: </a:t>
            </a:r>
            <a:r>
              <a:rPr lang="en-US" dirty="0" smtClean="0"/>
              <a:t>approximate </a:t>
            </a:r>
            <a:r>
              <a:rPr lang="en-US" dirty="0" err="1" smtClean="0"/>
              <a:t>marginals</a:t>
            </a:r>
            <a:r>
              <a:rPr lang="en-US" dirty="0" smtClean="0"/>
              <a:t> for each variable and factor</a:t>
            </a:r>
            <a:endParaRPr lang="en-US" b="1" dirty="0" smtClean="0"/>
          </a:p>
          <a:p>
            <a:pPr marL="0" indent="0" fontAlgn="auto">
              <a:lnSpc>
                <a:spcPct val="100000"/>
              </a:lnSpc>
              <a:spcAft>
                <a:spcPts val="0"/>
              </a:spcAft>
              <a:buFont typeface="Arial"/>
              <a:buNone/>
              <a:defRPr/>
            </a:pPr>
            <a:endParaRPr lang="en-US" b="1" dirty="0"/>
          </a:p>
          <a:p>
            <a:pPr marL="0" indent="0" fontAlgn="auto">
              <a:lnSpc>
                <a:spcPct val="100000"/>
              </a:lnSpc>
              <a:spcAft>
                <a:spcPts val="0"/>
              </a:spcAft>
              <a:buFont typeface="Arial"/>
              <a:buNone/>
              <a:defRPr/>
            </a:pPr>
            <a:r>
              <a:rPr lang="en-US" b="1" dirty="0" smtClean="0"/>
              <a:t>Algorithm:</a:t>
            </a:r>
            <a:endParaRPr lang="en-US" dirty="0"/>
          </a:p>
          <a:p>
            <a:pPr marL="514350" indent="-514350" fontAlgn="auto">
              <a:lnSpc>
                <a:spcPct val="100000"/>
              </a:lnSpc>
              <a:spcAft>
                <a:spcPts val="0"/>
              </a:spcAft>
              <a:buFont typeface="+mj-lt"/>
              <a:buAutoNum type="arabicPeriod"/>
              <a:defRPr/>
            </a:pPr>
            <a:r>
              <a:rPr lang="en-US" dirty="0"/>
              <a:t>Initialize the messages to the uniform </a:t>
            </a:r>
            <a:r>
              <a:rPr lang="en-US" dirty="0" smtClean="0"/>
              <a:t>distribution.</a:t>
            </a:r>
            <a:endParaRPr lang="en-US" dirty="0"/>
          </a:p>
          <a:p>
            <a:pPr marL="0" indent="0" fontAlgn="auto">
              <a:lnSpc>
                <a:spcPct val="100000"/>
              </a:lnSpc>
              <a:spcAft>
                <a:spcPts val="0"/>
              </a:spcAft>
              <a:buFont typeface="Arial"/>
              <a:buNone/>
              <a:defRPr/>
            </a:pPr>
            <a:endParaRPr lang="en-US" dirty="0"/>
          </a:p>
          <a:p>
            <a:pPr marL="514350" indent="-514350" fontAlgn="auto">
              <a:lnSpc>
                <a:spcPct val="100000"/>
              </a:lnSpc>
              <a:spcAft>
                <a:spcPts val="0"/>
              </a:spcAft>
              <a:buFont typeface="+mj-lt"/>
              <a:buAutoNum type="arabicPeriod"/>
              <a:defRPr/>
            </a:pPr>
            <a:endParaRPr lang="en-US" dirty="0" smtClean="0"/>
          </a:p>
          <a:p>
            <a:pPr marL="514350" indent="-514350" fontAlgn="auto">
              <a:lnSpc>
                <a:spcPct val="100000"/>
              </a:lnSpc>
              <a:spcAft>
                <a:spcPts val="0"/>
              </a:spcAft>
              <a:buFont typeface="+mj-lt"/>
              <a:buAutoNum type="arabicPeriod"/>
              <a:defRPr/>
            </a:pPr>
            <a:r>
              <a:rPr lang="en-US" dirty="0" smtClean="0"/>
              <a:t>Send </a:t>
            </a:r>
            <a:r>
              <a:rPr lang="en-US" dirty="0"/>
              <a:t>messages </a:t>
            </a:r>
            <a:r>
              <a:rPr lang="en-US" dirty="0" smtClean="0"/>
              <a:t>until convergence.</a:t>
            </a:r>
            <a:br>
              <a:rPr lang="en-US" dirty="0" smtClean="0"/>
            </a:br>
            <a:r>
              <a:rPr lang="en-US" dirty="0" smtClean="0"/>
              <a:t>Normalize them when they grow too large.</a:t>
            </a:r>
            <a:endParaRPr lang="en-US" b="1" dirty="0" smtClean="0"/>
          </a:p>
          <a:p>
            <a:pPr marL="0" indent="0" fontAlgn="auto">
              <a:lnSpc>
                <a:spcPct val="100000"/>
              </a:lnSpc>
              <a:spcAft>
                <a:spcPts val="0"/>
              </a:spcAft>
              <a:buFont typeface="Arial"/>
              <a:buNone/>
              <a:defRPr/>
            </a:pPr>
            <a:endParaRPr lang="en-US" b="1" dirty="0"/>
          </a:p>
          <a:p>
            <a:pPr marL="514350" indent="-514350" fontAlgn="auto">
              <a:lnSpc>
                <a:spcPct val="100000"/>
              </a:lnSpc>
              <a:spcAft>
                <a:spcPts val="0"/>
              </a:spcAft>
              <a:buFont typeface="+mj-lt"/>
              <a:buAutoNum type="arabicPeriod"/>
              <a:defRPr/>
            </a:pPr>
            <a:endParaRPr lang="en-US" dirty="0" smtClean="0"/>
          </a:p>
          <a:p>
            <a:pPr marL="514350" indent="-514350" fontAlgn="auto">
              <a:lnSpc>
                <a:spcPct val="100000"/>
              </a:lnSpc>
              <a:spcAft>
                <a:spcPts val="0"/>
              </a:spcAft>
              <a:buFont typeface="+mj-lt"/>
              <a:buAutoNum type="arabicPeriod"/>
              <a:defRPr/>
            </a:pPr>
            <a:r>
              <a:rPr lang="en-US" dirty="0" smtClean="0"/>
              <a:t>Compute the beliefs </a:t>
            </a:r>
            <a:r>
              <a:rPr lang="en-US" dirty="0"/>
              <a:t>(</a:t>
            </a:r>
            <a:r>
              <a:rPr lang="en-US" dirty="0" err="1" smtClean="0"/>
              <a:t>unnormalized</a:t>
            </a:r>
            <a:r>
              <a:rPr lang="en-US" dirty="0" smtClean="0"/>
              <a:t> </a:t>
            </a:r>
            <a:r>
              <a:rPr lang="en-US" dirty="0" err="1"/>
              <a:t>marginals</a:t>
            </a:r>
            <a:r>
              <a:rPr lang="en-US" dirty="0"/>
              <a:t>).</a:t>
            </a:r>
          </a:p>
          <a:p>
            <a:pPr marL="514350" indent="-514350" fontAlgn="auto">
              <a:lnSpc>
                <a:spcPct val="100000"/>
              </a:lnSpc>
              <a:spcAft>
                <a:spcPts val="0"/>
              </a:spcAft>
              <a:buFont typeface="+mj-lt"/>
              <a:buAutoNum type="arabicPeriod"/>
              <a:defRPr/>
            </a:pPr>
            <a:endParaRPr lang="en-US" dirty="0" smtClean="0"/>
          </a:p>
          <a:p>
            <a:pPr marL="514350" indent="-514350" fontAlgn="auto">
              <a:lnSpc>
                <a:spcPct val="100000"/>
              </a:lnSpc>
              <a:spcAft>
                <a:spcPts val="0"/>
              </a:spcAft>
              <a:buFont typeface="+mj-lt"/>
              <a:buAutoNum type="arabicPeriod"/>
              <a:defRPr/>
            </a:pPr>
            <a:endParaRPr lang="en-US" dirty="0" smtClean="0"/>
          </a:p>
          <a:p>
            <a:pPr marL="514350" indent="-514350" fontAlgn="auto">
              <a:lnSpc>
                <a:spcPct val="100000"/>
              </a:lnSpc>
              <a:spcAft>
                <a:spcPts val="0"/>
              </a:spcAft>
              <a:buFont typeface="+mj-lt"/>
              <a:buAutoNum type="arabicPeriod"/>
              <a:defRPr/>
            </a:pPr>
            <a:r>
              <a:rPr lang="en-US" dirty="0" smtClean="0"/>
              <a:t>Normalize beliefs and return the </a:t>
            </a:r>
            <a:r>
              <a:rPr lang="en-US" b="1" dirty="0" smtClean="0"/>
              <a:t>approximate </a:t>
            </a:r>
            <a:r>
              <a:rPr lang="en-US" dirty="0" err="1" smtClean="0"/>
              <a:t>marginals</a:t>
            </a:r>
            <a:r>
              <a:rPr lang="en-US" dirty="0" smtClean="0"/>
              <a:t>.</a:t>
            </a:r>
            <a:endParaRPr lang="en-US" dirty="0"/>
          </a:p>
          <a:p>
            <a:pPr marL="0" indent="0" fontAlgn="auto">
              <a:lnSpc>
                <a:spcPct val="100000"/>
              </a:lnSpc>
              <a:spcAft>
                <a:spcPts val="0"/>
              </a:spcAft>
              <a:buFont typeface="Arial"/>
              <a:buNone/>
              <a:defRPr/>
            </a:pPr>
            <a:endParaRPr lang="en-US" dirty="0"/>
          </a:p>
          <a:p>
            <a:pPr marL="0" indent="0" fontAlgn="auto">
              <a:lnSpc>
                <a:spcPct val="100000"/>
              </a:lnSpc>
              <a:spcAft>
                <a:spcPts val="0"/>
              </a:spcAft>
              <a:buFont typeface="Arial"/>
              <a:buNone/>
              <a:defRPr/>
            </a:pPr>
            <a:r>
              <a:rPr lang="en-US" dirty="0"/>
              <a:t> </a:t>
            </a:r>
          </a:p>
        </p:txBody>
      </p:sp>
      <p:sp>
        <p:nvSpPr>
          <p:cNvPr id="2" name="Title 1"/>
          <p:cNvSpPr>
            <a:spLocks noGrp="1"/>
          </p:cNvSpPr>
          <p:nvPr>
            <p:ph type="title"/>
          </p:nvPr>
        </p:nvSpPr>
        <p:spPr/>
        <p:txBody>
          <a:bodyPr rtlCol="0">
            <a:normAutofit fontScale="90000"/>
          </a:bodyPr>
          <a:lstStyle/>
          <a:p>
            <a:pPr fontAlgn="auto">
              <a:spcAft>
                <a:spcPts val="0"/>
              </a:spcAft>
              <a:defRPr/>
            </a:pPr>
            <a:r>
              <a:rPr lang="en-US" dirty="0" smtClean="0"/>
              <a:t>Loopy Belief Propagation</a:t>
            </a:r>
            <a:endParaRPr lang="en-US" dirty="0"/>
          </a:p>
        </p:txBody>
      </p:sp>
      <p:sp>
        <p:nvSpPr>
          <p:cNvPr id="4" name="Slide Number Placeholder 3"/>
          <p:cNvSpPr>
            <a:spLocks noGrp="1"/>
          </p:cNvSpPr>
          <p:nvPr>
            <p:ph type="sldNum" sz="quarter" idx="12"/>
          </p:nvPr>
        </p:nvSpPr>
        <p:spPr/>
        <p:txBody>
          <a:bodyPr/>
          <a:lstStyle/>
          <a:p>
            <a:pPr>
              <a:defRPr/>
            </a:pPr>
            <a:fld id="{76D39664-3408-458A-90AE-5D3E8B5BA17F}" type="slidenum">
              <a:rPr lang="en-US"/>
              <a:pPr>
                <a:defRPr/>
              </a:pPr>
              <a:t>129</a:t>
            </a:fld>
            <a:endParaRPr lang="en-US"/>
          </a:p>
        </p:txBody>
      </p:sp>
      <p:grpSp>
        <p:nvGrpSpPr>
          <p:cNvPr id="14" name="Group 13"/>
          <p:cNvGrpSpPr/>
          <p:nvPr/>
        </p:nvGrpSpPr>
        <p:grpSpPr>
          <a:xfrm>
            <a:off x="2739309" y="2574082"/>
            <a:ext cx="1220237" cy="327260"/>
            <a:chOff x="2739309" y="2574082"/>
            <a:chExt cx="1220237" cy="327260"/>
          </a:xfrm>
        </p:grpSpPr>
        <p:pic>
          <p:nvPicPr>
            <p:cNvPr id="15" name="Picture 14"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841625" y="2611438"/>
              <a:ext cx="1016000" cy="228600"/>
            </a:xfrm>
            <a:prstGeom prst="rect">
              <a:avLst/>
            </a:prstGeom>
          </p:spPr>
        </p:pic>
        <p:sp>
          <p:nvSpPr>
            <p:cNvPr id="16" name="Rectangle 15"/>
            <p:cNvSpPr/>
            <p:nvPr/>
          </p:nvSpPr>
          <p:spPr>
            <a:xfrm>
              <a:off x="2739309" y="2574082"/>
              <a:ext cx="1220237" cy="327260"/>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grpSp>
        <p:nvGrpSpPr>
          <p:cNvPr id="17" name="Group 16"/>
          <p:cNvGrpSpPr/>
          <p:nvPr/>
        </p:nvGrpSpPr>
        <p:grpSpPr>
          <a:xfrm>
            <a:off x="4044608" y="2574082"/>
            <a:ext cx="1220237" cy="327260"/>
            <a:chOff x="4044608" y="2574082"/>
            <a:chExt cx="1220237" cy="327260"/>
          </a:xfrm>
        </p:grpSpPr>
        <p:pic>
          <p:nvPicPr>
            <p:cNvPr id="18" name="Picture 17" descr="latex-image-1.pd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106863" y="2611438"/>
              <a:ext cx="1016000" cy="228600"/>
            </a:xfrm>
            <a:prstGeom prst="rect">
              <a:avLst/>
            </a:prstGeom>
          </p:spPr>
        </p:pic>
        <p:sp>
          <p:nvSpPr>
            <p:cNvPr id="19" name="Rectangle 18"/>
            <p:cNvSpPr/>
            <p:nvPr/>
          </p:nvSpPr>
          <p:spPr>
            <a:xfrm>
              <a:off x="4044608" y="2574082"/>
              <a:ext cx="1220237" cy="327260"/>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grpSp>
        <p:nvGrpSpPr>
          <p:cNvPr id="20" name="Group 19"/>
          <p:cNvGrpSpPr>
            <a:grpSpLocks noChangeAspect="1"/>
          </p:cNvGrpSpPr>
          <p:nvPr/>
        </p:nvGrpSpPr>
        <p:grpSpPr>
          <a:xfrm>
            <a:off x="4044608" y="3747717"/>
            <a:ext cx="2948990" cy="594147"/>
            <a:chOff x="4044609" y="3747285"/>
            <a:chExt cx="3262286" cy="657268"/>
          </a:xfrm>
        </p:grpSpPr>
        <p:pic>
          <p:nvPicPr>
            <p:cNvPr id="21" name="Picture 20" descr="latex-image-1.pdf"/>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106863" y="3772929"/>
              <a:ext cx="3089593" cy="606684"/>
            </a:xfrm>
            <a:prstGeom prst="rect">
              <a:avLst/>
            </a:prstGeom>
          </p:spPr>
        </p:pic>
        <p:sp>
          <p:nvSpPr>
            <p:cNvPr id="22" name="Rectangle 21"/>
            <p:cNvSpPr/>
            <p:nvPr/>
          </p:nvSpPr>
          <p:spPr>
            <a:xfrm>
              <a:off x="4044609" y="3747285"/>
              <a:ext cx="3262286" cy="657268"/>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grpSp>
        <p:nvGrpSpPr>
          <p:cNvPr id="23" name="Group 22"/>
          <p:cNvGrpSpPr>
            <a:grpSpLocks noChangeAspect="1"/>
          </p:cNvGrpSpPr>
          <p:nvPr/>
        </p:nvGrpSpPr>
        <p:grpSpPr>
          <a:xfrm>
            <a:off x="1808804" y="3747287"/>
            <a:ext cx="2150741" cy="585936"/>
            <a:chOff x="1580312" y="3747285"/>
            <a:chExt cx="2379233" cy="648184"/>
          </a:xfrm>
        </p:grpSpPr>
        <p:pic>
          <p:nvPicPr>
            <p:cNvPr id="24" name="Picture 23" descr="latex-image-1.pdf"/>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754895" y="3840082"/>
              <a:ext cx="2134627" cy="539274"/>
            </a:xfrm>
            <a:prstGeom prst="rect">
              <a:avLst/>
            </a:prstGeom>
          </p:spPr>
        </p:pic>
        <p:sp>
          <p:nvSpPr>
            <p:cNvPr id="25" name="Rectangle 24"/>
            <p:cNvSpPr/>
            <p:nvPr/>
          </p:nvSpPr>
          <p:spPr>
            <a:xfrm>
              <a:off x="1580312" y="3747285"/>
              <a:ext cx="2379233" cy="648184"/>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grpSp>
        <p:nvGrpSpPr>
          <p:cNvPr id="26" name="Group 25"/>
          <p:cNvGrpSpPr>
            <a:grpSpLocks noChangeAspect="1"/>
          </p:cNvGrpSpPr>
          <p:nvPr/>
        </p:nvGrpSpPr>
        <p:grpSpPr>
          <a:xfrm>
            <a:off x="2341586" y="4697111"/>
            <a:ext cx="1617960" cy="555701"/>
            <a:chOff x="2172304" y="4687963"/>
            <a:chExt cx="1766401" cy="606684"/>
          </a:xfrm>
        </p:grpSpPr>
        <p:pic>
          <p:nvPicPr>
            <p:cNvPr id="27" name="Picture 26" descr="latex-image-1.pdf"/>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251037" y="4749007"/>
              <a:ext cx="1606588" cy="539274"/>
            </a:xfrm>
            <a:prstGeom prst="rect">
              <a:avLst/>
            </a:prstGeom>
          </p:spPr>
        </p:pic>
        <p:sp>
          <p:nvSpPr>
            <p:cNvPr id="28" name="Rectangle 27"/>
            <p:cNvSpPr/>
            <p:nvPr/>
          </p:nvSpPr>
          <p:spPr>
            <a:xfrm>
              <a:off x="2172304" y="4687963"/>
              <a:ext cx="1766401" cy="606684"/>
            </a:xfrm>
            <a:prstGeom prst="rect">
              <a:avLst/>
            </a:prstGeom>
            <a:noFill/>
            <a:ln>
              <a:solidFill>
                <a:schemeClr val="accent2">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grpSp>
        <p:nvGrpSpPr>
          <p:cNvPr id="29" name="Group 28"/>
          <p:cNvGrpSpPr>
            <a:grpSpLocks noChangeAspect="1"/>
          </p:cNvGrpSpPr>
          <p:nvPr/>
        </p:nvGrpSpPr>
        <p:grpSpPr>
          <a:xfrm>
            <a:off x="4044608" y="4697111"/>
            <a:ext cx="2134114" cy="555701"/>
            <a:chOff x="4044608" y="4697110"/>
            <a:chExt cx="2329910" cy="606684"/>
          </a:xfrm>
        </p:grpSpPr>
        <p:pic>
          <p:nvPicPr>
            <p:cNvPr id="30" name="Picture 29" descr="latex-image-1.pdf"/>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4106862" y="4749007"/>
              <a:ext cx="2202037" cy="539274"/>
            </a:xfrm>
            <a:prstGeom prst="rect">
              <a:avLst/>
            </a:prstGeom>
          </p:spPr>
        </p:pic>
        <p:sp>
          <p:nvSpPr>
            <p:cNvPr id="31" name="Rectangle 30"/>
            <p:cNvSpPr/>
            <p:nvPr/>
          </p:nvSpPr>
          <p:spPr>
            <a:xfrm>
              <a:off x="4044608" y="4697110"/>
              <a:ext cx="2329910" cy="606684"/>
            </a:xfrm>
            <a:prstGeom prst="rect">
              <a:avLst/>
            </a:prstGeom>
            <a:noFill/>
            <a:ln>
              <a:solidFill>
                <a:schemeClr val="accent2">
                  <a:lumMod val="75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grpSp>
        <p:nvGrpSpPr>
          <p:cNvPr id="32" name="Group 31"/>
          <p:cNvGrpSpPr/>
          <p:nvPr/>
        </p:nvGrpSpPr>
        <p:grpSpPr>
          <a:xfrm>
            <a:off x="4044608" y="5694773"/>
            <a:ext cx="1922767" cy="327260"/>
            <a:chOff x="4044608" y="5694773"/>
            <a:chExt cx="1922767" cy="327260"/>
          </a:xfrm>
        </p:grpSpPr>
        <p:pic>
          <p:nvPicPr>
            <p:cNvPr id="33" name="Picture 32" descr="latex-image-1.pdf"/>
            <p:cNvPicPr>
              <a:picLocks noChangeAspect="1"/>
            </p:cNvPicPr>
            <p:nvPr/>
          </p:nvPicPr>
          <p:blipFill>
            <a:blip r:embed="rId8"/>
            <a:stretch>
              <a:fillRect/>
            </a:stretch>
          </p:blipFill>
          <p:spPr>
            <a:xfrm>
              <a:off x="4106863" y="5729288"/>
              <a:ext cx="1789112" cy="244475"/>
            </a:xfrm>
            <a:prstGeom prst="rect">
              <a:avLst/>
            </a:prstGeom>
            <a:noFill/>
          </p:spPr>
        </p:pic>
        <p:sp>
          <p:nvSpPr>
            <p:cNvPr id="34" name="Rectangle 33"/>
            <p:cNvSpPr/>
            <p:nvPr/>
          </p:nvSpPr>
          <p:spPr>
            <a:xfrm>
              <a:off x="4044608" y="5694773"/>
              <a:ext cx="1922767" cy="32726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grpSp>
        <p:nvGrpSpPr>
          <p:cNvPr id="35" name="Group 34"/>
          <p:cNvGrpSpPr/>
          <p:nvPr/>
        </p:nvGrpSpPr>
        <p:grpSpPr>
          <a:xfrm>
            <a:off x="2309168" y="5702506"/>
            <a:ext cx="1650377" cy="327260"/>
            <a:chOff x="2309168" y="5702506"/>
            <a:chExt cx="1650377" cy="327260"/>
          </a:xfrm>
        </p:grpSpPr>
        <p:pic>
          <p:nvPicPr>
            <p:cNvPr id="36" name="Picture 35" descr="latex-image-1.pdf"/>
            <p:cNvPicPr>
              <a:picLocks noChangeAspect="1"/>
            </p:cNvPicPr>
            <p:nvPr/>
          </p:nvPicPr>
          <p:blipFill>
            <a:blip r:embed="rId9"/>
            <a:stretch>
              <a:fillRect/>
            </a:stretch>
          </p:blipFill>
          <p:spPr>
            <a:xfrm>
              <a:off x="2378075" y="5729288"/>
              <a:ext cx="1479550" cy="244475"/>
            </a:xfrm>
            <a:prstGeom prst="rect">
              <a:avLst/>
            </a:prstGeom>
            <a:noFill/>
          </p:spPr>
        </p:pic>
        <p:sp>
          <p:nvSpPr>
            <p:cNvPr id="37" name="Rectangle 36"/>
            <p:cNvSpPr/>
            <p:nvPr/>
          </p:nvSpPr>
          <p:spPr>
            <a:xfrm>
              <a:off x="2309168" y="5702506"/>
              <a:ext cx="1650377" cy="32726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spTree>
    <p:extLst>
      <p:ext uri="{BB962C8B-B14F-4D97-AF65-F5344CB8AC3E}">
        <p14:creationId xmlns:p14="http://schemas.microsoft.com/office/powerpoint/2010/main" val="2068389346"/>
      </p:ext>
    </p:extLst>
  </p:cSld>
  <p:clrMapOvr>
    <a:masterClrMapping/>
  </p:clrMapOvr>
  <p:timing>
    <p:tnLst>
      <p:par>
        <p:cTn xmlns:p14="http://schemas.microsoft.com/office/powerpoint/2010/main" id="1" dur="indefinite" restart="never" nodeType="tmRoot"/>
      </p:par>
    </p:tn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Title 1"/>
          <p:cNvSpPr>
            <a:spLocks noGrp="1"/>
          </p:cNvSpPr>
          <p:nvPr>
            <p:ph type="title"/>
          </p:nvPr>
        </p:nvSpPr>
        <p:spPr/>
        <p:txBody>
          <a:bodyPr/>
          <a:lstStyle/>
          <a:p>
            <a:pPr eaLnBrk="1" hangingPunct="1"/>
            <a:r>
              <a:rPr lang="en-US" sz="3600" smtClean="0"/>
              <a:t>Sampling from a Joint Distribution</a:t>
            </a:r>
          </a:p>
        </p:txBody>
      </p:sp>
      <p:sp>
        <p:nvSpPr>
          <p:cNvPr id="4" name="Slide Number Placeholder 3"/>
          <p:cNvSpPr>
            <a:spLocks noGrp="1"/>
          </p:cNvSpPr>
          <p:nvPr>
            <p:ph type="sldNum" sz="quarter" idx="12"/>
          </p:nvPr>
        </p:nvSpPr>
        <p:spPr/>
        <p:txBody>
          <a:bodyPr/>
          <a:lstStyle/>
          <a:p>
            <a:pPr>
              <a:defRPr/>
            </a:pPr>
            <a:fld id="{7B55EA32-3237-4D45-8B0D-B17843B28AFB}" type="slidenum">
              <a:rPr lang="en-US"/>
              <a:pPr>
                <a:defRPr/>
              </a:pPr>
              <a:t>13</a:t>
            </a:fld>
            <a:endParaRPr lang="en-US"/>
          </a:p>
        </p:txBody>
      </p:sp>
      <p:grpSp>
        <p:nvGrpSpPr>
          <p:cNvPr id="38915" name="Group 158"/>
          <p:cNvGrpSpPr>
            <a:grpSpLocks/>
          </p:cNvGrpSpPr>
          <p:nvPr/>
        </p:nvGrpSpPr>
        <p:grpSpPr bwMode="auto">
          <a:xfrm>
            <a:off x="2659063" y="5129213"/>
            <a:ext cx="3789362" cy="1568450"/>
            <a:chOff x="928406" y="2087696"/>
            <a:chExt cx="6751545" cy="2792854"/>
          </a:xfrm>
        </p:grpSpPr>
        <p:sp>
          <p:nvSpPr>
            <p:cNvPr id="160" name="Oval 159"/>
            <p:cNvSpPr/>
            <p:nvPr/>
          </p:nvSpPr>
          <p:spPr>
            <a:xfrm>
              <a:off x="928406" y="2935729"/>
              <a:ext cx="540236" cy="54839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sp>
          <p:nvSpPr>
            <p:cNvPr id="161" name="Rectangle 160"/>
            <p:cNvSpPr/>
            <p:nvPr/>
          </p:nvSpPr>
          <p:spPr>
            <a:xfrm>
              <a:off x="1078314" y="3874218"/>
              <a:ext cx="263048" cy="26571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bg1"/>
                  </a:solidFill>
                  <a:latin typeface="Times New Roman"/>
                  <a:cs typeface="Times New Roman"/>
                </a:rPr>
                <a:t>ψ</a:t>
              </a:r>
              <a:r>
                <a:rPr lang="en-US" sz="800" i="1" baseline="-25000" dirty="0">
                  <a:solidFill>
                    <a:schemeClr val="bg1"/>
                  </a:solidFill>
                  <a:latin typeface="Times New Roman"/>
                  <a:cs typeface="Times New Roman"/>
                </a:rPr>
                <a:t>1</a:t>
              </a:r>
              <a:endParaRPr lang="en-US" sz="800" i="1" dirty="0">
                <a:solidFill>
                  <a:schemeClr val="bg1"/>
                </a:solidFill>
                <a:latin typeface="Times New Roman"/>
                <a:cs typeface="Times New Roman"/>
              </a:endParaRPr>
            </a:p>
          </p:txBody>
        </p:sp>
        <p:cxnSp>
          <p:nvCxnSpPr>
            <p:cNvPr id="162" name="Straight Connector 161"/>
            <p:cNvCxnSpPr>
              <a:stCxn id="160" idx="4"/>
              <a:endCxn id="161" idx="0"/>
            </p:cNvCxnSpPr>
            <p:nvPr/>
          </p:nvCxnSpPr>
          <p:spPr>
            <a:xfrm>
              <a:off x="1199939" y="3484123"/>
              <a:ext cx="11314" cy="39009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3" name="Straight Connector 162"/>
            <p:cNvCxnSpPr>
              <a:stCxn id="160" idx="6"/>
              <a:endCxn id="165" idx="2"/>
            </p:cNvCxnSpPr>
            <p:nvPr/>
          </p:nvCxnSpPr>
          <p:spPr>
            <a:xfrm>
              <a:off x="1468642" y="3209925"/>
              <a:ext cx="520438" cy="831072"/>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4" name="Rectangle 163"/>
            <p:cNvSpPr/>
            <p:nvPr/>
          </p:nvSpPr>
          <p:spPr>
            <a:xfrm>
              <a:off x="1584610" y="3455855"/>
              <a:ext cx="265876" cy="26571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165" name="Oval 164"/>
            <p:cNvSpPr/>
            <p:nvPr/>
          </p:nvSpPr>
          <p:spPr>
            <a:xfrm>
              <a:off x="1989079" y="3766801"/>
              <a:ext cx="543065" cy="54839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166" name="Rectangle 165"/>
            <p:cNvSpPr/>
            <p:nvPr/>
          </p:nvSpPr>
          <p:spPr>
            <a:xfrm>
              <a:off x="2127675" y="4614833"/>
              <a:ext cx="265876" cy="26571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bg1"/>
                  </a:solidFill>
                  <a:latin typeface="Times New Roman"/>
                  <a:cs typeface="Times New Roman"/>
                </a:rPr>
                <a:t>ψ</a:t>
              </a:r>
              <a:r>
                <a:rPr lang="en-US" sz="800" i="1" baseline="-25000" dirty="0">
                  <a:solidFill>
                    <a:schemeClr val="bg1"/>
                  </a:solidFill>
                  <a:latin typeface="Times New Roman"/>
                  <a:cs typeface="Times New Roman"/>
                </a:rPr>
                <a:t>3</a:t>
              </a:r>
              <a:endParaRPr lang="en-US" sz="800" i="1" dirty="0">
                <a:solidFill>
                  <a:schemeClr val="bg1"/>
                </a:solidFill>
                <a:latin typeface="Times New Roman"/>
                <a:cs typeface="Times New Roman"/>
              </a:endParaRPr>
            </a:p>
          </p:txBody>
        </p:sp>
        <p:cxnSp>
          <p:nvCxnSpPr>
            <p:cNvPr id="167" name="Straight Connector 166"/>
            <p:cNvCxnSpPr>
              <a:stCxn id="165" idx="4"/>
              <a:endCxn id="166" idx="0"/>
            </p:cNvCxnSpPr>
            <p:nvPr/>
          </p:nvCxnSpPr>
          <p:spPr>
            <a:xfrm>
              <a:off x="2260612" y="4315195"/>
              <a:ext cx="0" cy="2996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8" name="Straight Connector 167"/>
            <p:cNvCxnSpPr>
              <a:stCxn id="165" idx="7"/>
              <a:endCxn id="170" idx="3"/>
            </p:cNvCxnSpPr>
            <p:nvPr/>
          </p:nvCxnSpPr>
          <p:spPr>
            <a:xfrm flipV="1">
              <a:off x="2452948" y="3153389"/>
              <a:ext cx="975821" cy="69538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9" name="Rectangle 168"/>
            <p:cNvSpPr/>
            <p:nvPr/>
          </p:nvSpPr>
          <p:spPr>
            <a:xfrm>
              <a:off x="2829134" y="3388013"/>
              <a:ext cx="265876" cy="26571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70" name="Oval 169"/>
            <p:cNvSpPr/>
            <p:nvPr/>
          </p:nvSpPr>
          <p:spPr>
            <a:xfrm>
              <a:off x="3349572" y="2686972"/>
              <a:ext cx="540236" cy="54556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sp>
          <p:nvSpPr>
            <p:cNvPr id="171" name="Rectangle 170"/>
            <p:cNvSpPr/>
            <p:nvPr/>
          </p:nvSpPr>
          <p:spPr>
            <a:xfrm>
              <a:off x="3499480" y="3625462"/>
              <a:ext cx="265876" cy="26571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bg1"/>
                  </a:solidFill>
                  <a:latin typeface="Times New Roman"/>
                  <a:cs typeface="Times New Roman"/>
                </a:rPr>
                <a:t>ψ</a:t>
              </a:r>
              <a:r>
                <a:rPr lang="en-US" sz="800" i="1" baseline="-25000" dirty="0">
                  <a:solidFill>
                    <a:schemeClr val="bg1"/>
                  </a:solidFill>
                  <a:latin typeface="Times New Roman"/>
                  <a:cs typeface="Times New Roman"/>
                </a:rPr>
                <a:t>5</a:t>
              </a:r>
              <a:endParaRPr lang="en-US" sz="800" i="1" dirty="0">
                <a:solidFill>
                  <a:schemeClr val="bg1"/>
                </a:solidFill>
                <a:latin typeface="Times New Roman"/>
                <a:cs typeface="Times New Roman"/>
              </a:endParaRPr>
            </a:p>
          </p:txBody>
        </p:sp>
        <p:cxnSp>
          <p:nvCxnSpPr>
            <p:cNvPr id="172" name="Straight Connector 171"/>
            <p:cNvCxnSpPr>
              <a:stCxn id="170" idx="4"/>
              <a:endCxn id="171" idx="0"/>
            </p:cNvCxnSpPr>
            <p:nvPr/>
          </p:nvCxnSpPr>
          <p:spPr>
            <a:xfrm>
              <a:off x="3621105" y="3232539"/>
              <a:ext cx="11314" cy="39292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3" name="Straight Connector 172"/>
            <p:cNvCxnSpPr>
              <a:stCxn id="170" idx="5"/>
              <a:endCxn id="175" idx="2"/>
            </p:cNvCxnSpPr>
            <p:nvPr/>
          </p:nvCxnSpPr>
          <p:spPr>
            <a:xfrm>
              <a:off x="3810611" y="3153389"/>
              <a:ext cx="1176641" cy="51447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4" name="Rectangle 173"/>
            <p:cNvSpPr/>
            <p:nvPr/>
          </p:nvSpPr>
          <p:spPr>
            <a:xfrm>
              <a:off x="4254681" y="3260807"/>
              <a:ext cx="265876" cy="26571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bg1"/>
                  </a:solidFill>
                  <a:latin typeface="Times New Roman"/>
                  <a:cs typeface="Times New Roman"/>
                </a:rPr>
                <a:t>ψ</a:t>
              </a:r>
              <a:r>
                <a:rPr lang="en-US" sz="800" i="1" baseline="-25000" dirty="0">
                  <a:solidFill>
                    <a:schemeClr val="bg1"/>
                  </a:solidFill>
                  <a:latin typeface="Times New Roman"/>
                  <a:cs typeface="Times New Roman"/>
                </a:rPr>
                <a:t>6</a:t>
              </a:r>
              <a:endParaRPr lang="en-US" sz="800" i="1" dirty="0">
                <a:solidFill>
                  <a:schemeClr val="bg1"/>
                </a:solidFill>
                <a:latin typeface="Times New Roman"/>
                <a:cs typeface="Times New Roman"/>
              </a:endParaRPr>
            </a:p>
          </p:txBody>
        </p:sp>
        <p:sp>
          <p:nvSpPr>
            <p:cNvPr id="175" name="Oval 174"/>
            <p:cNvSpPr/>
            <p:nvPr/>
          </p:nvSpPr>
          <p:spPr>
            <a:xfrm>
              <a:off x="4987252" y="3393666"/>
              <a:ext cx="540238" cy="54839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176" name="Rectangle 175"/>
            <p:cNvSpPr/>
            <p:nvPr/>
          </p:nvSpPr>
          <p:spPr>
            <a:xfrm>
              <a:off x="5134333" y="4332156"/>
              <a:ext cx="265876" cy="26571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bg1"/>
                  </a:solidFill>
                  <a:latin typeface="Times New Roman"/>
                  <a:cs typeface="Times New Roman"/>
                </a:rPr>
                <a:t>ψ</a:t>
              </a:r>
              <a:r>
                <a:rPr lang="en-US" sz="800" i="1" baseline="-25000" dirty="0">
                  <a:solidFill>
                    <a:schemeClr val="bg1"/>
                  </a:solidFill>
                  <a:latin typeface="Times New Roman"/>
                  <a:cs typeface="Times New Roman"/>
                </a:rPr>
                <a:t>7</a:t>
              </a:r>
              <a:endParaRPr lang="en-US" sz="800" i="1" dirty="0">
                <a:solidFill>
                  <a:schemeClr val="bg1"/>
                </a:solidFill>
                <a:latin typeface="Times New Roman"/>
                <a:cs typeface="Times New Roman"/>
              </a:endParaRPr>
            </a:p>
          </p:txBody>
        </p:sp>
        <p:cxnSp>
          <p:nvCxnSpPr>
            <p:cNvPr id="177" name="Straight Connector 176"/>
            <p:cNvCxnSpPr>
              <a:stCxn id="175" idx="4"/>
              <a:endCxn id="176" idx="0"/>
            </p:cNvCxnSpPr>
            <p:nvPr/>
          </p:nvCxnSpPr>
          <p:spPr>
            <a:xfrm>
              <a:off x="5255957" y="3942061"/>
              <a:ext cx="11314" cy="39009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8" name="Straight Connector 177"/>
            <p:cNvCxnSpPr>
              <a:stCxn id="179" idx="2"/>
              <a:endCxn id="180" idx="2"/>
            </p:cNvCxnSpPr>
            <p:nvPr/>
          </p:nvCxnSpPr>
          <p:spPr>
            <a:xfrm>
              <a:off x="6112981" y="3806375"/>
              <a:ext cx="1026734" cy="18939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9" name="Rectangle 178"/>
            <p:cNvSpPr/>
            <p:nvPr/>
          </p:nvSpPr>
          <p:spPr>
            <a:xfrm>
              <a:off x="5980044" y="3540659"/>
              <a:ext cx="265876" cy="26571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bg1"/>
                  </a:solidFill>
                  <a:latin typeface="Times New Roman"/>
                  <a:cs typeface="Times New Roman"/>
                </a:rPr>
                <a:t>ψ</a:t>
              </a:r>
              <a:r>
                <a:rPr lang="en-US" sz="800" i="1" baseline="-25000" dirty="0">
                  <a:solidFill>
                    <a:schemeClr val="bg1"/>
                  </a:solidFill>
                  <a:latin typeface="Times New Roman"/>
                  <a:cs typeface="Times New Roman"/>
                </a:rPr>
                <a:t>8</a:t>
              </a:r>
              <a:endParaRPr lang="en-US" sz="800" i="1" dirty="0">
                <a:solidFill>
                  <a:schemeClr val="bg1"/>
                </a:solidFill>
                <a:latin typeface="Times New Roman"/>
                <a:cs typeface="Times New Roman"/>
              </a:endParaRPr>
            </a:p>
          </p:txBody>
        </p:sp>
        <p:sp>
          <p:nvSpPr>
            <p:cNvPr id="180" name="Oval 179"/>
            <p:cNvSpPr/>
            <p:nvPr/>
          </p:nvSpPr>
          <p:spPr>
            <a:xfrm>
              <a:off x="7139715" y="3721572"/>
              <a:ext cx="540236" cy="54556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sp>
          <p:nvSpPr>
            <p:cNvPr id="181" name="Rectangle 180"/>
            <p:cNvSpPr/>
            <p:nvPr/>
          </p:nvSpPr>
          <p:spPr>
            <a:xfrm>
              <a:off x="7289623" y="4586565"/>
              <a:ext cx="263048" cy="26571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bg1"/>
                  </a:solidFill>
                  <a:latin typeface="Times New Roman"/>
                  <a:cs typeface="Times New Roman"/>
                </a:rPr>
                <a:t>ψ</a:t>
              </a:r>
              <a:r>
                <a:rPr lang="en-US" sz="800" i="1" baseline="-25000" dirty="0">
                  <a:solidFill>
                    <a:schemeClr val="bg1"/>
                  </a:solidFill>
                  <a:latin typeface="Times New Roman"/>
                  <a:cs typeface="Times New Roman"/>
                </a:rPr>
                <a:t>9</a:t>
              </a:r>
              <a:endParaRPr lang="en-US" sz="800" i="1" dirty="0">
                <a:solidFill>
                  <a:schemeClr val="bg1"/>
                </a:solidFill>
                <a:latin typeface="Times New Roman"/>
                <a:cs typeface="Times New Roman"/>
              </a:endParaRPr>
            </a:p>
          </p:txBody>
        </p:sp>
        <p:cxnSp>
          <p:nvCxnSpPr>
            <p:cNvPr id="182" name="Straight Connector 181"/>
            <p:cNvCxnSpPr>
              <a:stCxn id="180" idx="4"/>
              <a:endCxn id="181" idx="0"/>
            </p:cNvCxnSpPr>
            <p:nvPr/>
          </p:nvCxnSpPr>
          <p:spPr>
            <a:xfrm>
              <a:off x="7408418" y="4267139"/>
              <a:ext cx="11314" cy="319426"/>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3" name="Straight Connector 182"/>
            <p:cNvCxnSpPr>
              <a:stCxn id="179" idx="0"/>
              <a:endCxn id="185" idx="3"/>
            </p:cNvCxnSpPr>
            <p:nvPr/>
          </p:nvCxnSpPr>
          <p:spPr>
            <a:xfrm flipV="1">
              <a:off x="6112981" y="2754815"/>
              <a:ext cx="1023904" cy="785844"/>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4" name="Straight Connector 183"/>
            <p:cNvCxnSpPr>
              <a:stCxn id="175" idx="6"/>
              <a:endCxn id="179" idx="1"/>
            </p:cNvCxnSpPr>
            <p:nvPr/>
          </p:nvCxnSpPr>
          <p:spPr>
            <a:xfrm>
              <a:off x="5527490" y="3667863"/>
              <a:ext cx="452554" cy="5654"/>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5" name="Oval 184"/>
            <p:cNvSpPr/>
            <p:nvPr/>
          </p:nvSpPr>
          <p:spPr>
            <a:xfrm>
              <a:off x="7057689" y="2288396"/>
              <a:ext cx="540238" cy="54839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186" name="Rectangle 185"/>
            <p:cNvSpPr/>
            <p:nvPr/>
          </p:nvSpPr>
          <p:spPr>
            <a:xfrm>
              <a:off x="7207598" y="3153389"/>
              <a:ext cx="265876" cy="26571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bg1"/>
                  </a:solidFill>
                  <a:latin typeface="Times New Roman"/>
                  <a:cs typeface="Times New Roman"/>
                </a:rPr>
                <a:t>ψ</a:t>
              </a:r>
              <a:r>
                <a:rPr lang="en-US" sz="800" i="1" baseline="-25000" dirty="0">
                  <a:solidFill>
                    <a:schemeClr val="bg1"/>
                  </a:solidFill>
                  <a:latin typeface="Times New Roman"/>
                  <a:cs typeface="Times New Roman"/>
                </a:rPr>
                <a:t>10</a:t>
              </a:r>
              <a:endParaRPr lang="en-US" sz="800" i="1" dirty="0">
                <a:solidFill>
                  <a:schemeClr val="bg1"/>
                </a:solidFill>
                <a:latin typeface="Times New Roman"/>
                <a:cs typeface="Times New Roman"/>
              </a:endParaRPr>
            </a:p>
          </p:txBody>
        </p:sp>
        <p:cxnSp>
          <p:nvCxnSpPr>
            <p:cNvPr id="187" name="Straight Connector 186"/>
            <p:cNvCxnSpPr>
              <a:stCxn id="185" idx="4"/>
              <a:endCxn id="186" idx="0"/>
            </p:cNvCxnSpPr>
            <p:nvPr/>
          </p:nvCxnSpPr>
          <p:spPr>
            <a:xfrm>
              <a:off x="7329221" y="2836791"/>
              <a:ext cx="11314" cy="31659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8" name="Oval 187"/>
            <p:cNvSpPr/>
            <p:nvPr/>
          </p:nvSpPr>
          <p:spPr>
            <a:xfrm>
              <a:off x="2025850" y="2087696"/>
              <a:ext cx="540236" cy="54839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sp>
          <p:nvSpPr>
            <p:cNvPr id="189" name="Rectangle 188"/>
            <p:cNvSpPr/>
            <p:nvPr/>
          </p:nvSpPr>
          <p:spPr>
            <a:xfrm>
              <a:off x="2172931" y="2935729"/>
              <a:ext cx="265876" cy="26571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bg1"/>
                  </a:solidFill>
                  <a:latin typeface="Times New Roman"/>
                  <a:cs typeface="Times New Roman"/>
                </a:rPr>
                <a:t>ψ</a:t>
              </a:r>
              <a:r>
                <a:rPr lang="en-US" sz="800" i="1" baseline="-25000" dirty="0">
                  <a:solidFill>
                    <a:schemeClr val="bg1"/>
                  </a:solidFill>
                  <a:latin typeface="Times New Roman"/>
                  <a:cs typeface="Times New Roman"/>
                </a:rPr>
                <a:t>12</a:t>
              </a:r>
              <a:endParaRPr lang="en-US" sz="800" i="1" dirty="0">
                <a:solidFill>
                  <a:schemeClr val="bg1"/>
                </a:solidFill>
                <a:latin typeface="Times New Roman"/>
                <a:cs typeface="Times New Roman"/>
              </a:endParaRPr>
            </a:p>
          </p:txBody>
        </p:sp>
        <p:cxnSp>
          <p:nvCxnSpPr>
            <p:cNvPr id="190" name="Straight Connector 189"/>
            <p:cNvCxnSpPr>
              <a:stCxn id="188" idx="4"/>
              <a:endCxn id="189" idx="0"/>
            </p:cNvCxnSpPr>
            <p:nvPr/>
          </p:nvCxnSpPr>
          <p:spPr>
            <a:xfrm>
              <a:off x="2294554" y="2636090"/>
              <a:ext cx="11314" cy="2996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1" name="Straight Connector 190"/>
            <p:cNvCxnSpPr>
              <a:stCxn id="188" idx="5"/>
              <a:endCxn id="170" idx="1"/>
            </p:cNvCxnSpPr>
            <p:nvPr/>
          </p:nvCxnSpPr>
          <p:spPr>
            <a:xfrm>
              <a:off x="2486889" y="2556941"/>
              <a:ext cx="941880" cy="20918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92" name="Rectangle 191"/>
            <p:cNvSpPr/>
            <p:nvPr/>
          </p:nvSpPr>
          <p:spPr>
            <a:xfrm>
              <a:off x="2834791" y="2508885"/>
              <a:ext cx="265876" cy="26571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bg1"/>
                  </a:solidFill>
                  <a:latin typeface="Times New Roman"/>
                  <a:cs typeface="Times New Roman"/>
                </a:rPr>
                <a:t>ψ</a:t>
              </a:r>
              <a:r>
                <a:rPr lang="en-US" sz="800" i="1" baseline="-25000" dirty="0">
                  <a:solidFill>
                    <a:schemeClr val="bg1"/>
                  </a:solidFill>
                  <a:latin typeface="Times New Roman"/>
                  <a:cs typeface="Times New Roman"/>
                </a:rPr>
                <a:t>11</a:t>
              </a:r>
              <a:endParaRPr lang="en-US" sz="800" i="1" dirty="0">
                <a:solidFill>
                  <a:schemeClr val="bg1"/>
                </a:solidFill>
                <a:latin typeface="Times New Roman"/>
                <a:cs typeface="Times New Roman"/>
              </a:endParaRPr>
            </a:p>
          </p:txBody>
        </p:sp>
      </p:grpSp>
      <p:grpSp>
        <p:nvGrpSpPr>
          <p:cNvPr id="3" name="Group 2"/>
          <p:cNvGrpSpPr>
            <a:grpSpLocks/>
          </p:cNvGrpSpPr>
          <p:nvPr/>
        </p:nvGrpSpPr>
        <p:grpSpPr bwMode="auto">
          <a:xfrm>
            <a:off x="347663" y="1906588"/>
            <a:ext cx="3975100" cy="1939925"/>
            <a:chOff x="348245" y="1907047"/>
            <a:chExt cx="3974082" cy="1939712"/>
          </a:xfrm>
        </p:grpSpPr>
        <p:sp>
          <p:nvSpPr>
            <p:cNvPr id="274" name="TextBox 273"/>
            <p:cNvSpPr txBox="1"/>
            <p:nvPr/>
          </p:nvSpPr>
          <p:spPr>
            <a:xfrm>
              <a:off x="348245" y="1907047"/>
              <a:ext cx="3974082" cy="1939712"/>
            </a:xfrm>
            <a:prstGeom prst="rect">
              <a:avLst/>
            </a:prstGeom>
            <a:noFill/>
            <a:ln>
              <a:solidFill>
                <a:schemeClr val="accent6">
                  <a:lumMod val="60000"/>
                  <a:lumOff val="40000"/>
                </a:schemeClr>
              </a:solidFill>
            </a:ln>
          </p:spPr>
          <p:txBody>
            <a:bodyPr/>
            <a:lstStyle/>
            <a:p>
              <a:pPr fontAlgn="auto">
                <a:spcBef>
                  <a:spcPts val="0"/>
                </a:spcBef>
                <a:spcAft>
                  <a:spcPts val="0"/>
                </a:spcAft>
                <a:defRPr/>
              </a:pPr>
              <a:r>
                <a:rPr lang="en-US" sz="1800" dirty="0">
                  <a:solidFill>
                    <a:schemeClr val="accent6"/>
                  </a:solidFill>
                  <a:latin typeface="+mn-lt"/>
                  <a:cs typeface="+mn-cs"/>
                </a:rPr>
                <a:t>Sample 1:</a:t>
              </a:r>
            </a:p>
          </p:txBody>
        </p:sp>
        <p:grpSp>
          <p:nvGrpSpPr>
            <p:cNvPr id="39027" name="Group 203"/>
            <p:cNvGrpSpPr>
              <a:grpSpLocks/>
            </p:cNvGrpSpPr>
            <p:nvPr/>
          </p:nvGrpSpPr>
          <p:grpSpPr bwMode="auto">
            <a:xfrm>
              <a:off x="462486" y="2229818"/>
              <a:ext cx="3788844" cy="1567302"/>
              <a:chOff x="928406" y="2087696"/>
              <a:chExt cx="6751545" cy="2792854"/>
            </a:xfrm>
          </p:grpSpPr>
          <p:sp>
            <p:nvSpPr>
              <p:cNvPr id="205" name="Oval 204"/>
              <p:cNvSpPr/>
              <p:nvPr/>
            </p:nvSpPr>
            <p:spPr>
              <a:xfrm>
                <a:off x="928459" y="2935287"/>
                <a:ext cx="540171" cy="548736"/>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206" name="Rectangle 205"/>
              <p:cNvSpPr/>
              <p:nvPr/>
            </p:nvSpPr>
            <p:spPr>
              <a:xfrm>
                <a:off x="1078349" y="3874361"/>
                <a:ext cx="263017"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207" name="Straight Connector 206"/>
              <p:cNvCxnSpPr>
                <a:stCxn id="205" idx="4"/>
                <a:endCxn id="206" idx="0"/>
              </p:cNvCxnSpPr>
              <p:nvPr/>
            </p:nvCxnSpPr>
            <p:spPr>
              <a:xfrm>
                <a:off x="1199960" y="3484023"/>
                <a:ext cx="11313" cy="3903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08" name="Straight Connector 207"/>
              <p:cNvCxnSpPr>
                <a:stCxn id="205" idx="6"/>
                <a:endCxn id="210" idx="2"/>
              </p:cNvCxnSpPr>
              <p:nvPr/>
            </p:nvCxnSpPr>
            <p:spPr>
              <a:xfrm>
                <a:off x="1468631" y="3209656"/>
                <a:ext cx="520375" cy="83158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09" name="Rectangle 208"/>
              <p:cNvSpPr/>
              <p:nvPr/>
            </p:nvSpPr>
            <p:spPr>
              <a:xfrm>
                <a:off x="1584585" y="3455738"/>
                <a:ext cx="265844"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210" name="Oval 209"/>
              <p:cNvSpPr/>
              <p:nvPr/>
            </p:nvSpPr>
            <p:spPr>
              <a:xfrm>
                <a:off x="1989006" y="3766877"/>
                <a:ext cx="543000" cy="548736"/>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211" name="Rectangle 210"/>
              <p:cNvSpPr/>
              <p:nvPr/>
            </p:nvSpPr>
            <p:spPr>
              <a:xfrm>
                <a:off x="2127585" y="4615437"/>
                <a:ext cx="265844"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212" name="Straight Connector 211"/>
              <p:cNvCxnSpPr>
                <a:stCxn id="210" idx="4"/>
                <a:endCxn id="211" idx="0"/>
              </p:cNvCxnSpPr>
              <p:nvPr/>
            </p:nvCxnSpPr>
            <p:spPr>
              <a:xfrm>
                <a:off x="2260506" y="4315613"/>
                <a:ext cx="0" cy="29982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3" name="Straight Connector 212"/>
              <p:cNvCxnSpPr>
                <a:stCxn id="210" idx="7"/>
                <a:endCxn id="215" idx="3"/>
              </p:cNvCxnSpPr>
              <p:nvPr/>
            </p:nvCxnSpPr>
            <p:spPr>
              <a:xfrm flipV="1">
                <a:off x="2452819" y="3153085"/>
                <a:ext cx="975705" cy="69582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14" name="Rectangle 213"/>
              <p:cNvSpPr/>
              <p:nvPr/>
            </p:nvSpPr>
            <p:spPr>
              <a:xfrm>
                <a:off x="2828961" y="3387853"/>
                <a:ext cx="265844"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215" name="Oval 214"/>
              <p:cNvSpPr/>
              <p:nvPr/>
            </p:nvSpPr>
            <p:spPr>
              <a:xfrm>
                <a:off x="3349336" y="2686376"/>
                <a:ext cx="540171" cy="545908"/>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216" name="Rectangle 215"/>
              <p:cNvSpPr/>
              <p:nvPr/>
            </p:nvSpPr>
            <p:spPr>
              <a:xfrm>
                <a:off x="3499226" y="3625450"/>
                <a:ext cx="265844"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217" name="Straight Connector 216"/>
              <p:cNvCxnSpPr>
                <a:stCxn id="215" idx="4"/>
                <a:endCxn id="216" idx="0"/>
              </p:cNvCxnSpPr>
              <p:nvPr/>
            </p:nvCxnSpPr>
            <p:spPr>
              <a:xfrm>
                <a:off x="3620836" y="3232284"/>
                <a:ext cx="11313" cy="393166"/>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8" name="Straight Connector 217"/>
              <p:cNvCxnSpPr>
                <a:stCxn id="215" idx="5"/>
                <a:endCxn id="220" idx="2"/>
              </p:cNvCxnSpPr>
              <p:nvPr/>
            </p:nvCxnSpPr>
            <p:spPr>
              <a:xfrm>
                <a:off x="3810320" y="3153085"/>
                <a:ext cx="1176501" cy="51479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19" name="Rectangle 218"/>
              <p:cNvSpPr/>
              <p:nvPr/>
            </p:nvSpPr>
            <p:spPr>
              <a:xfrm>
                <a:off x="4254337" y="3260570"/>
                <a:ext cx="265844"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220" name="Oval 219"/>
              <p:cNvSpPr/>
              <p:nvPr/>
            </p:nvSpPr>
            <p:spPr>
              <a:xfrm>
                <a:off x="4986821" y="3393510"/>
                <a:ext cx="540173" cy="548736"/>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257" name="Rectangle 256"/>
              <p:cNvSpPr/>
              <p:nvPr/>
            </p:nvSpPr>
            <p:spPr>
              <a:xfrm>
                <a:off x="5133883" y="4332584"/>
                <a:ext cx="265844"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258" name="Straight Connector 257"/>
              <p:cNvCxnSpPr>
                <a:stCxn id="220" idx="4"/>
                <a:endCxn id="257" idx="0"/>
              </p:cNvCxnSpPr>
              <p:nvPr/>
            </p:nvCxnSpPr>
            <p:spPr>
              <a:xfrm>
                <a:off x="5255494" y="3942246"/>
                <a:ext cx="11313" cy="3903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59" name="Straight Connector 258"/>
              <p:cNvCxnSpPr>
                <a:stCxn id="260" idx="2"/>
                <a:endCxn id="261" idx="2"/>
              </p:cNvCxnSpPr>
              <p:nvPr/>
            </p:nvCxnSpPr>
            <p:spPr>
              <a:xfrm>
                <a:off x="6112415" y="3806476"/>
                <a:ext cx="1026611" cy="18951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60" name="Rectangle 259"/>
              <p:cNvSpPr/>
              <p:nvPr/>
            </p:nvSpPr>
            <p:spPr>
              <a:xfrm>
                <a:off x="5979494" y="3540594"/>
                <a:ext cx="265844"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261" name="Oval 260"/>
              <p:cNvSpPr/>
              <p:nvPr/>
            </p:nvSpPr>
            <p:spPr>
              <a:xfrm>
                <a:off x="7139026" y="3721620"/>
                <a:ext cx="540171" cy="545908"/>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262" name="Rectangle 261"/>
              <p:cNvSpPr/>
              <p:nvPr/>
            </p:nvSpPr>
            <p:spPr>
              <a:xfrm>
                <a:off x="7288916" y="4587152"/>
                <a:ext cx="263017"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263" name="Straight Connector 262"/>
              <p:cNvCxnSpPr>
                <a:stCxn id="261" idx="4"/>
                <a:endCxn id="262" idx="0"/>
              </p:cNvCxnSpPr>
              <p:nvPr/>
            </p:nvCxnSpPr>
            <p:spPr>
              <a:xfrm>
                <a:off x="7407697" y="4267528"/>
                <a:ext cx="11313" cy="319624"/>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64" name="Straight Connector 263"/>
              <p:cNvCxnSpPr>
                <a:stCxn id="260" idx="0"/>
                <a:endCxn id="266" idx="3"/>
              </p:cNvCxnSpPr>
              <p:nvPr/>
            </p:nvCxnSpPr>
            <p:spPr>
              <a:xfrm flipV="1">
                <a:off x="6112415" y="2754261"/>
                <a:ext cx="1023782" cy="78633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65" name="Straight Connector 264"/>
              <p:cNvCxnSpPr>
                <a:stCxn id="220" idx="6"/>
                <a:endCxn id="260" idx="1"/>
              </p:cNvCxnSpPr>
              <p:nvPr/>
            </p:nvCxnSpPr>
            <p:spPr>
              <a:xfrm>
                <a:off x="5526994" y="3667879"/>
                <a:ext cx="452500" cy="565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66" name="Oval 265"/>
              <p:cNvSpPr/>
              <p:nvPr/>
            </p:nvSpPr>
            <p:spPr>
              <a:xfrm>
                <a:off x="7057010" y="2287554"/>
                <a:ext cx="540173" cy="548736"/>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267" name="Rectangle 266"/>
              <p:cNvSpPr/>
              <p:nvPr/>
            </p:nvSpPr>
            <p:spPr>
              <a:xfrm>
                <a:off x="7206901" y="3153085"/>
                <a:ext cx="265844"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268" name="Straight Connector 267"/>
              <p:cNvCxnSpPr>
                <a:stCxn id="266" idx="4"/>
                <a:endCxn id="267" idx="0"/>
              </p:cNvCxnSpPr>
              <p:nvPr/>
            </p:nvCxnSpPr>
            <p:spPr>
              <a:xfrm>
                <a:off x="7328510" y="2836290"/>
                <a:ext cx="11313" cy="316796"/>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69" name="Oval 268"/>
              <p:cNvSpPr/>
              <p:nvPr/>
            </p:nvSpPr>
            <p:spPr>
              <a:xfrm>
                <a:off x="2025773" y="2086727"/>
                <a:ext cx="540171" cy="548736"/>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270" name="Rectangle 269"/>
              <p:cNvSpPr/>
              <p:nvPr/>
            </p:nvSpPr>
            <p:spPr>
              <a:xfrm>
                <a:off x="2172835" y="2935287"/>
                <a:ext cx="265844"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271" name="Straight Connector 270"/>
              <p:cNvCxnSpPr>
                <a:stCxn id="269" idx="4"/>
                <a:endCxn id="270" idx="0"/>
              </p:cNvCxnSpPr>
              <p:nvPr/>
            </p:nvCxnSpPr>
            <p:spPr>
              <a:xfrm>
                <a:off x="2294444" y="2635463"/>
                <a:ext cx="11313" cy="29982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72" name="Straight Connector 271"/>
              <p:cNvCxnSpPr>
                <a:stCxn id="269" idx="5"/>
                <a:endCxn id="215" idx="1"/>
              </p:cNvCxnSpPr>
              <p:nvPr/>
            </p:nvCxnSpPr>
            <p:spPr>
              <a:xfrm>
                <a:off x="2486756" y="2556264"/>
                <a:ext cx="941767" cy="209312"/>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73" name="Rectangle 272"/>
              <p:cNvSpPr/>
              <p:nvPr/>
            </p:nvSpPr>
            <p:spPr>
              <a:xfrm>
                <a:off x="2834617" y="2508179"/>
                <a:ext cx="265844"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grpSp>
      </p:grpSp>
      <p:grpSp>
        <p:nvGrpSpPr>
          <p:cNvPr id="5" name="Group 4"/>
          <p:cNvGrpSpPr>
            <a:grpSpLocks/>
          </p:cNvGrpSpPr>
          <p:nvPr/>
        </p:nvGrpSpPr>
        <p:grpSpPr bwMode="auto">
          <a:xfrm>
            <a:off x="4522788" y="1917700"/>
            <a:ext cx="3975100" cy="1939925"/>
            <a:chOff x="4523529" y="1918135"/>
            <a:chExt cx="3974082" cy="1939712"/>
          </a:xfrm>
        </p:grpSpPr>
        <p:sp>
          <p:nvSpPr>
            <p:cNvPr id="328" name="TextBox 327"/>
            <p:cNvSpPr txBox="1"/>
            <p:nvPr/>
          </p:nvSpPr>
          <p:spPr>
            <a:xfrm>
              <a:off x="4523529" y="1918135"/>
              <a:ext cx="3974082" cy="1939712"/>
            </a:xfrm>
            <a:prstGeom prst="rect">
              <a:avLst/>
            </a:prstGeom>
            <a:noFill/>
            <a:ln>
              <a:solidFill>
                <a:schemeClr val="accent6">
                  <a:lumMod val="60000"/>
                  <a:lumOff val="40000"/>
                </a:schemeClr>
              </a:solidFill>
            </a:ln>
          </p:spPr>
          <p:txBody>
            <a:bodyPr/>
            <a:lstStyle/>
            <a:p>
              <a:pPr fontAlgn="auto">
                <a:spcBef>
                  <a:spcPts val="0"/>
                </a:spcBef>
                <a:spcAft>
                  <a:spcPts val="0"/>
                </a:spcAft>
                <a:defRPr/>
              </a:pPr>
              <a:r>
                <a:rPr lang="en-US" sz="1800">
                  <a:solidFill>
                    <a:schemeClr val="accent6"/>
                  </a:solidFill>
                  <a:latin typeface="+mn-lt"/>
                  <a:cs typeface="+mn-cs"/>
                </a:rPr>
                <a:t>Sample 2:</a:t>
              </a:r>
              <a:endParaRPr lang="en-US" sz="1800" dirty="0">
                <a:solidFill>
                  <a:schemeClr val="accent6"/>
                </a:solidFill>
                <a:latin typeface="+mn-lt"/>
                <a:cs typeface="+mn-cs"/>
              </a:endParaRPr>
            </a:p>
          </p:txBody>
        </p:sp>
        <p:grpSp>
          <p:nvGrpSpPr>
            <p:cNvPr id="38992" name="Group 328"/>
            <p:cNvGrpSpPr>
              <a:grpSpLocks/>
            </p:cNvGrpSpPr>
            <p:nvPr/>
          </p:nvGrpSpPr>
          <p:grpSpPr bwMode="auto">
            <a:xfrm>
              <a:off x="4637770" y="2240906"/>
              <a:ext cx="3788844" cy="1567302"/>
              <a:chOff x="928406" y="2087696"/>
              <a:chExt cx="6751545" cy="2792854"/>
            </a:xfrm>
          </p:grpSpPr>
          <p:sp>
            <p:nvSpPr>
              <p:cNvPr id="330" name="Oval 329"/>
              <p:cNvSpPr/>
              <p:nvPr/>
            </p:nvSpPr>
            <p:spPr>
              <a:xfrm>
                <a:off x="928459" y="2935289"/>
                <a:ext cx="540171" cy="548736"/>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331" name="Rectangle 330"/>
              <p:cNvSpPr/>
              <p:nvPr/>
            </p:nvSpPr>
            <p:spPr>
              <a:xfrm>
                <a:off x="1078349" y="3874363"/>
                <a:ext cx="263017"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332" name="Straight Connector 331"/>
              <p:cNvCxnSpPr>
                <a:stCxn id="330" idx="4"/>
                <a:endCxn id="331" idx="0"/>
              </p:cNvCxnSpPr>
              <p:nvPr/>
            </p:nvCxnSpPr>
            <p:spPr>
              <a:xfrm>
                <a:off x="1199960" y="3484025"/>
                <a:ext cx="11313" cy="3903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3" name="Straight Connector 332"/>
              <p:cNvCxnSpPr>
                <a:stCxn id="330" idx="6"/>
                <a:endCxn id="335" idx="2"/>
              </p:cNvCxnSpPr>
              <p:nvPr/>
            </p:nvCxnSpPr>
            <p:spPr>
              <a:xfrm>
                <a:off x="1468631" y="3209656"/>
                <a:ext cx="520375" cy="83158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34" name="Rectangle 333"/>
              <p:cNvSpPr/>
              <p:nvPr/>
            </p:nvSpPr>
            <p:spPr>
              <a:xfrm>
                <a:off x="1584585" y="3455740"/>
                <a:ext cx="265844"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335" name="Oval 334"/>
              <p:cNvSpPr/>
              <p:nvPr/>
            </p:nvSpPr>
            <p:spPr>
              <a:xfrm>
                <a:off x="1989006" y="3766879"/>
                <a:ext cx="543000" cy="548736"/>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336" name="Rectangle 335"/>
              <p:cNvSpPr/>
              <p:nvPr/>
            </p:nvSpPr>
            <p:spPr>
              <a:xfrm>
                <a:off x="2127585" y="4615439"/>
                <a:ext cx="265844"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337" name="Straight Connector 336"/>
              <p:cNvCxnSpPr>
                <a:stCxn id="335" idx="4"/>
                <a:endCxn id="336" idx="0"/>
              </p:cNvCxnSpPr>
              <p:nvPr/>
            </p:nvCxnSpPr>
            <p:spPr>
              <a:xfrm>
                <a:off x="2260506" y="4315614"/>
                <a:ext cx="0" cy="29982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8" name="Straight Connector 337"/>
              <p:cNvCxnSpPr>
                <a:stCxn id="335" idx="7"/>
                <a:endCxn id="340" idx="3"/>
              </p:cNvCxnSpPr>
              <p:nvPr/>
            </p:nvCxnSpPr>
            <p:spPr>
              <a:xfrm flipV="1">
                <a:off x="2452819" y="3153085"/>
                <a:ext cx="975705" cy="69582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39" name="Rectangle 338"/>
              <p:cNvSpPr/>
              <p:nvPr/>
            </p:nvSpPr>
            <p:spPr>
              <a:xfrm>
                <a:off x="2828961" y="3387855"/>
                <a:ext cx="265844"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340" name="Oval 339"/>
              <p:cNvSpPr/>
              <p:nvPr/>
            </p:nvSpPr>
            <p:spPr>
              <a:xfrm>
                <a:off x="3349336" y="2686378"/>
                <a:ext cx="540171" cy="545906"/>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341" name="Rectangle 340"/>
              <p:cNvSpPr/>
              <p:nvPr/>
            </p:nvSpPr>
            <p:spPr>
              <a:xfrm>
                <a:off x="3499226" y="3625452"/>
                <a:ext cx="265844"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342" name="Straight Connector 341"/>
              <p:cNvCxnSpPr>
                <a:stCxn id="340" idx="4"/>
                <a:endCxn id="341" idx="0"/>
              </p:cNvCxnSpPr>
              <p:nvPr/>
            </p:nvCxnSpPr>
            <p:spPr>
              <a:xfrm>
                <a:off x="3620836" y="3232284"/>
                <a:ext cx="11313" cy="39316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43" name="Straight Connector 342"/>
              <p:cNvCxnSpPr>
                <a:stCxn id="340" idx="5"/>
                <a:endCxn id="345" idx="2"/>
              </p:cNvCxnSpPr>
              <p:nvPr/>
            </p:nvCxnSpPr>
            <p:spPr>
              <a:xfrm>
                <a:off x="3810320" y="3153085"/>
                <a:ext cx="1176501" cy="51479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44" name="Rectangle 343"/>
              <p:cNvSpPr/>
              <p:nvPr/>
            </p:nvSpPr>
            <p:spPr>
              <a:xfrm>
                <a:off x="4254337" y="3260570"/>
                <a:ext cx="265844"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345" name="Oval 344"/>
              <p:cNvSpPr/>
              <p:nvPr/>
            </p:nvSpPr>
            <p:spPr>
              <a:xfrm>
                <a:off x="4986821" y="3393512"/>
                <a:ext cx="540173" cy="548736"/>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346" name="Rectangle 345"/>
              <p:cNvSpPr/>
              <p:nvPr/>
            </p:nvSpPr>
            <p:spPr>
              <a:xfrm>
                <a:off x="5133883" y="4332586"/>
                <a:ext cx="265844"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347" name="Straight Connector 346"/>
              <p:cNvCxnSpPr>
                <a:stCxn id="345" idx="4"/>
                <a:endCxn id="346" idx="0"/>
              </p:cNvCxnSpPr>
              <p:nvPr/>
            </p:nvCxnSpPr>
            <p:spPr>
              <a:xfrm>
                <a:off x="5255494" y="3942248"/>
                <a:ext cx="11313" cy="3903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48" name="Straight Connector 347"/>
              <p:cNvCxnSpPr>
                <a:stCxn id="349" idx="2"/>
                <a:endCxn id="350" idx="2"/>
              </p:cNvCxnSpPr>
              <p:nvPr/>
            </p:nvCxnSpPr>
            <p:spPr>
              <a:xfrm>
                <a:off x="6112415" y="3806478"/>
                <a:ext cx="1026611" cy="18951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49" name="Rectangle 348"/>
              <p:cNvSpPr/>
              <p:nvPr/>
            </p:nvSpPr>
            <p:spPr>
              <a:xfrm>
                <a:off x="5979494" y="3540596"/>
                <a:ext cx="265844"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350" name="Oval 349"/>
              <p:cNvSpPr/>
              <p:nvPr/>
            </p:nvSpPr>
            <p:spPr>
              <a:xfrm>
                <a:off x="7139026" y="3721622"/>
                <a:ext cx="540171" cy="545906"/>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351" name="Rectangle 350"/>
              <p:cNvSpPr/>
              <p:nvPr/>
            </p:nvSpPr>
            <p:spPr>
              <a:xfrm>
                <a:off x="7288916" y="4587154"/>
                <a:ext cx="263017"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352" name="Straight Connector 351"/>
              <p:cNvCxnSpPr>
                <a:stCxn id="350" idx="4"/>
                <a:endCxn id="351" idx="0"/>
              </p:cNvCxnSpPr>
              <p:nvPr/>
            </p:nvCxnSpPr>
            <p:spPr>
              <a:xfrm>
                <a:off x="7407697" y="4267528"/>
                <a:ext cx="11313" cy="31962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53" name="Straight Connector 352"/>
              <p:cNvCxnSpPr>
                <a:stCxn id="349" idx="0"/>
                <a:endCxn id="355" idx="3"/>
              </p:cNvCxnSpPr>
              <p:nvPr/>
            </p:nvCxnSpPr>
            <p:spPr>
              <a:xfrm flipV="1">
                <a:off x="6112415" y="2754263"/>
                <a:ext cx="1023782" cy="78633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54" name="Straight Connector 353"/>
              <p:cNvCxnSpPr>
                <a:stCxn id="345" idx="6"/>
                <a:endCxn id="349" idx="1"/>
              </p:cNvCxnSpPr>
              <p:nvPr/>
            </p:nvCxnSpPr>
            <p:spPr>
              <a:xfrm>
                <a:off x="5526994" y="3667879"/>
                <a:ext cx="452500" cy="565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55" name="Oval 354"/>
              <p:cNvSpPr/>
              <p:nvPr/>
            </p:nvSpPr>
            <p:spPr>
              <a:xfrm>
                <a:off x="7057010" y="2287554"/>
                <a:ext cx="540173" cy="548736"/>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356" name="Rectangle 355"/>
              <p:cNvSpPr/>
              <p:nvPr/>
            </p:nvSpPr>
            <p:spPr>
              <a:xfrm>
                <a:off x="7206901" y="3153085"/>
                <a:ext cx="265844"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357" name="Straight Connector 356"/>
              <p:cNvCxnSpPr>
                <a:stCxn id="355" idx="4"/>
                <a:endCxn id="356" idx="0"/>
              </p:cNvCxnSpPr>
              <p:nvPr/>
            </p:nvCxnSpPr>
            <p:spPr>
              <a:xfrm>
                <a:off x="7328510" y="2836290"/>
                <a:ext cx="11313" cy="316796"/>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58" name="Oval 357"/>
              <p:cNvSpPr/>
              <p:nvPr/>
            </p:nvSpPr>
            <p:spPr>
              <a:xfrm>
                <a:off x="2025773" y="2086729"/>
                <a:ext cx="540171" cy="548736"/>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359" name="Rectangle 358"/>
              <p:cNvSpPr/>
              <p:nvPr/>
            </p:nvSpPr>
            <p:spPr>
              <a:xfrm>
                <a:off x="2172835" y="2935289"/>
                <a:ext cx="265844"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360" name="Straight Connector 359"/>
              <p:cNvCxnSpPr>
                <a:stCxn id="358" idx="4"/>
                <a:endCxn id="359" idx="0"/>
              </p:cNvCxnSpPr>
              <p:nvPr/>
            </p:nvCxnSpPr>
            <p:spPr>
              <a:xfrm>
                <a:off x="2294444" y="2635464"/>
                <a:ext cx="11313" cy="29982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61" name="Straight Connector 360"/>
              <p:cNvCxnSpPr>
                <a:stCxn id="358" idx="5"/>
                <a:endCxn id="340" idx="1"/>
              </p:cNvCxnSpPr>
              <p:nvPr/>
            </p:nvCxnSpPr>
            <p:spPr>
              <a:xfrm>
                <a:off x="2486756" y="2556265"/>
                <a:ext cx="941767" cy="209312"/>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62" name="Rectangle 361"/>
              <p:cNvSpPr/>
              <p:nvPr/>
            </p:nvSpPr>
            <p:spPr>
              <a:xfrm>
                <a:off x="2834617" y="2508179"/>
                <a:ext cx="265844"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grpSp>
      </p:grpSp>
      <p:grpSp>
        <p:nvGrpSpPr>
          <p:cNvPr id="6" name="Group 5"/>
          <p:cNvGrpSpPr>
            <a:grpSpLocks/>
          </p:cNvGrpSpPr>
          <p:nvPr/>
        </p:nvGrpSpPr>
        <p:grpSpPr bwMode="auto">
          <a:xfrm>
            <a:off x="784225" y="3103563"/>
            <a:ext cx="3973513" cy="1939925"/>
            <a:chOff x="784118" y="3103397"/>
            <a:chExt cx="3974082" cy="1939712"/>
          </a:xfrm>
        </p:grpSpPr>
        <p:sp>
          <p:nvSpPr>
            <p:cNvPr id="109" name="TextBox 108"/>
            <p:cNvSpPr txBox="1"/>
            <p:nvPr/>
          </p:nvSpPr>
          <p:spPr>
            <a:xfrm>
              <a:off x="784118" y="3103397"/>
              <a:ext cx="3974082" cy="1939712"/>
            </a:xfrm>
            <a:prstGeom prst="rect">
              <a:avLst/>
            </a:prstGeom>
            <a:solidFill>
              <a:schemeClr val="bg1"/>
            </a:solidFill>
            <a:ln>
              <a:solidFill>
                <a:schemeClr val="accent6">
                  <a:lumMod val="60000"/>
                  <a:lumOff val="40000"/>
                </a:schemeClr>
              </a:solidFill>
            </a:ln>
          </p:spPr>
          <p:txBody>
            <a:bodyPr/>
            <a:lstStyle/>
            <a:p>
              <a:pPr fontAlgn="auto">
                <a:spcBef>
                  <a:spcPts val="0"/>
                </a:spcBef>
                <a:spcAft>
                  <a:spcPts val="0"/>
                </a:spcAft>
                <a:defRPr/>
              </a:pPr>
              <a:r>
                <a:rPr lang="en-US" sz="1800" dirty="0">
                  <a:solidFill>
                    <a:schemeClr val="accent6"/>
                  </a:solidFill>
                  <a:latin typeface="+mn-lt"/>
                  <a:cs typeface="+mn-cs"/>
                </a:rPr>
                <a:t>Sample 3:</a:t>
              </a:r>
            </a:p>
          </p:txBody>
        </p:sp>
        <p:grpSp>
          <p:nvGrpSpPr>
            <p:cNvPr id="38957" name="Group 109"/>
            <p:cNvGrpSpPr>
              <a:grpSpLocks/>
            </p:cNvGrpSpPr>
            <p:nvPr/>
          </p:nvGrpSpPr>
          <p:grpSpPr bwMode="auto">
            <a:xfrm>
              <a:off x="898359" y="3426168"/>
              <a:ext cx="3788844" cy="1567302"/>
              <a:chOff x="928406" y="2087696"/>
              <a:chExt cx="6751545" cy="2792854"/>
            </a:xfrm>
          </p:grpSpPr>
          <p:sp>
            <p:nvSpPr>
              <p:cNvPr id="111" name="Oval 110"/>
              <p:cNvSpPr/>
              <p:nvPr/>
            </p:nvSpPr>
            <p:spPr>
              <a:xfrm>
                <a:off x="928540" y="2935287"/>
                <a:ext cx="540389" cy="548736"/>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112" name="Rectangle 111"/>
              <p:cNvSpPr/>
              <p:nvPr/>
            </p:nvSpPr>
            <p:spPr>
              <a:xfrm>
                <a:off x="1078491" y="3874361"/>
                <a:ext cx="263120"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113" name="Straight Connector 112"/>
              <p:cNvCxnSpPr>
                <a:stCxn id="111" idx="4"/>
                <a:endCxn id="112" idx="0"/>
              </p:cNvCxnSpPr>
              <p:nvPr/>
            </p:nvCxnSpPr>
            <p:spPr>
              <a:xfrm>
                <a:off x="1200148" y="3484023"/>
                <a:ext cx="11317" cy="3903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111" idx="6"/>
                <a:endCxn id="116" idx="2"/>
              </p:cNvCxnSpPr>
              <p:nvPr/>
            </p:nvCxnSpPr>
            <p:spPr>
              <a:xfrm>
                <a:off x="1468929" y="3209656"/>
                <a:ext cx="520583" cy="83158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5" name="Rectangle 114"/>
              <p:cNvSpPr/>
              <p:nvPr/>
            </p:nvSpPr>
            <p:spPr>
              <a:xfrm>
                <a:off x="1584927" y="3455738"/>
                <a:ext cx="265950"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116" name="Oval 115"/>
              <p:cNvSpPr/>
              <p:nvPr/>
            </p:nvSpPr>
            <p:spPr>
              <a:xfrm>
                <a:off x="1989512" y="3766877"/>
                <a:ext cx="540387" cy="548736"/>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117" name="Rectangle 116"/>
              <p:cNvSpPr/>
              <p:nvPr/>
            </p:nvSpPr>
            <p:spPr>
              <a:xfrm>
                <a:off x="2128144" y="4615437"/>
                <a:ext cx="265950"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118" name="Straight Connector 117"/>
              <p:cNvCxnSpPr>
                <a:stCxn id="116" idx="4"/>
                <a:endCxn id="117" idx="0"/>
              </p:cNvCxnSpPr>
              <p:nvPr/>
            </p:nvCxnSpPr>
            <p:spPr>
              <a:xfrm>
                <a:off x="2261120" y="4315613"/>
                <a:ext cx="0" cy="29982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116" idx="7"/>
                <a:endCxn id="122" idx="3"/>
              </p:cNvCxnSpPr>
              <p:nvPr/>
            </p:nvCxnSpPr>
            <p:spPr>
              <a:xfrm flipV="1">
                <a:off x="2450680" y="3153085"/>
                <a:ext cx="978923" cy="69582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0" name="Rectangle 119"/>
              <p:cNvSpPr/>
              <p:nvPr/>
            </p:nvSpPr>
            <p:spPr>
              <a:xfrm>
                <a:off x="2829800" y="3387853"/>
                <a:ext cx="263122"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122" name="Oval 121"/>
              <p:cNvSpPr/>
              <p:nvPr/>
            </p:nvSpPr>
            <p:spPr>
              <a:xfrm>
                <a:off x="3350383" y="2686376"/>
                <a:ext cx="540389" cy="545908"/>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123" name="Rectangle 122"/>
              <p:cNvSpPr/>
              <p:nvPr/>
            </p:nvSpPr>
            <p:spPr>
              <a:xfrm>
                <a:off x="3500335" y="3625450"/>
                <a:ext cx="263120"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124" name="Straight Connector 123"/>
              <p:cNvCxnSpPr>
                <a:stCxn id="122" idx="4"/>
                <a:endCxn id="123" idx="0"/>
              </p:cNvCxnSpPr>
              <p:nvPr/>
            </p:nvCxnSpPr>
            <p:spPr>
              <a:xfrm>
                <a:off x="3619163" y="3232284"/>
                <a:ext cx="11317" cy="393166"/>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5" name="Straight Connector 124"/>
              <p:cNvCxnSpPr>
                <a:stCxn id="122" idx="5"/>
                <a:endCxn id="127" idx="2"/>
              </p:cNvCxnSpPr>
              <p:nvPr/>
            </p:nvCxnSpPr>
            <p:spPr>
              <a:xfrm>
                <a:off x="3811553" y="3153085"/>
                <a:ext cx="1174141" cy="51479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6" name="Rectangle 125"/>
              <p:cNvSpPr/>
              <p:nvPr/>
            </p:nvSpPr>
            <p:spPr>
              <a:xfrm>
                <a:off x="4252917" y="3260570"/>
                <a:ext cx="265950"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127" name="Oval 126"/>
              <p:cNvSpPr/>
              <p:nvPr/>
            </p:nvSpPr>
            <p:spPr>
              <a:xfrm>
                <a:off x="4985693" y="3393510"/>
                <a:ext cx="540389" cy="548736"/>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128" name="Rectangle 127"/>
              <p:cNvSpPr/>
              <p:nvPr/>
            </p:nvSpPr>
            <p:spPr>
              <a:xfrm>
                <a:off x="5135645" y="4332584"/>
                <a:ext cx="263120"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129" name="Straight Connector 128"/>
              <p:cNvCxnSpPr>
                <a:stCxn id="127" idx="4"/>
                <a:endCxn id="128" idx="0"/>
              </p:cNvCxnSpPr>
              <p:nvPr/>
            </p:nvCxnSpPr>
            <p:spPr>
              <a:xfrm>
                <a:off x="5257302" y="3942246"/>
                <a:ext cx="11317" cy="3903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0" name="Straight Connector 129"/>
              <p:cNvCxnSpPr>
                <a:stCxn id="131" idx="2"/>
                <a:endCxn id="132" idx="2"/>
              </p:cNvCxnSpPr>
              <p:nvPr/>
            </p:nvCxnSpPr>
            <p:spPr>
              <a:xfrm>
                <a:off x="6111737" y="3806476"/>
                <a:ext cx="1027021" cy="18951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1" name="Rectangle 130"/>
              <p:cNvSpPr/>
              <p:nvPr/>
            </p:nvSpPr>
            <p:spPr>
              <a:xfrm>
                <a:off x="5981592" y="3540594"/>
                <a:ext cx="263122"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132" name="Oval 131"/>
              <p:cNvSpPr/>
              <p:nvPr/>
            </p:nvSpPr>
            <p:spPr>
              <a:xfrm>
                <a:off x="7138758" y="3721620"/>
                <a:ext cx="540387" cy="545908"/>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133" name="Rectangle 132"/>
              <p:cNvSpPr/>
              <p:nvPr/>
            </p:nvSpPr>
            <p:spPr>
              <a:xfrm>
                <a:off x="7288708" y="4587152"/>
                <a:ext cx="263122"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134" name="Straight Connector 133"/>
              <p:cNvCxnSpPr>
                <a:stCxn id="132" idx="4"/>
                <a:endCxn id="133" idx="0"/>
              </p:cNvCxnSpPr>
              <p:nvPr/>
            </p:nvCxnSpPr>
            <p:spPr>
              <a:xfrm>
                <a:off x="7407537" y="4267528"/>
                <a:ext cx="11317" cy="319624"/>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5" name="Straight Connector 134"/>
              <p:cNvCxnSpPr>
                <a:stCxn id="131" idx="0"/>
                <a:endCxn id="137" idx="3"/>
              </p:cNvCxnSpPr>
              <p:nvPr/>
            </p:nvCxnSpPr>
            <p:spPr>
              <a:xfrm flipV="1">
                <a:off x="6111737" y="2754261"/>
                <a:ext cx="1024191" cy="78633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6" name="Straight Connector 135"/>
              <p:cNvCxnSpPr>
                <a:stCxn id="127" idx="6"/>
                <a:endCxn id="131" idx="1"/>
              </p:cNvCxnSpPr>
              <p:nvPr/>
            </p:nvCxnSpPr>
            <p:spPr>
              <a:xfrm>
                <a:off x="5526082" y="3667879"/>
                <a:ext cx="455509" cy="565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7" name="Oval 136"/>
              <p:cNvSpPr/>
              <p:nvPr/>
            </p:nvSpPr>
            <p:spPr>
              <a:xfrm>
                <a:off x="7056709" y="2287554"/>
                <a:ext cx="543217" cy="548736"/>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138" name="Rectangle 137"/>
              <p:cNvSpPr/>
              <p:nvPr/>
            </p:nvSpPr>
            <p:spPr>
              <a:xfrm>
                <a:off x="7206661" y="3153085"/>
                <a:ext cx="265950"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39" name="Straight Connector 138"/>
              <p:cNvCxnSpPr>
                <a:stCxn id="137" idx="4"/>
                <a:endCxn id="138" idx="0"/>
              </p:cNvCxnSpPr>
              <p:nvPr/>
            </p:nvCxnSpPr>
            <p:spPr>
              <a:xfrm>
                <a:off x="7328318" y="2836290"/>
                <a:ext cx="11317" cy="316796"/>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40" name="Oval 139"/>
              <p:cNvSpPr/>
              <p:nvPr/>
            </p:nvSpPr>
            <p:spPr>
              <a:xfrm>
                <a:off x="2026291" y="2086727"/>
                <a:ext cx="540389" cy="548736"/>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141" name="Rectangle 140"/>
              <p:cNvSpPr/>
              <p:nvPr/>
            </p:nvSpPr>
            <p:spPr>
              <a:xfrm>
                <a:off x="2173412" y="2935287"/>
                <a:ext cx="265950"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142" name="Straight Connector 141"/>
              <p:cNvCxnSpPr>
                <a:stCxn id="140" idx="4"/>
                <a:endCxn id="141" idx="0"/>
              </p:cNvCxnSpPr>
              <p:nvPr/>
            </p:nvCxnSpPr>
            <p:spPr>
              <a:xfrm>
                <a:off x="2295071" y="2635463"/>
                <a:ext cx="11317" cy="29982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3" name="Straight Connector 142"/>
              <p:cNvCxnSpPr>
                <a:stCxn id="140" idx="5"/>
                <a:endCxn id="122" idx="1"/>
              </p:cNvCxnSpPr>
              <p:nvPr/>
            </p:nvCxnSpPr>
            <p:spPr>
              <a:xfrm>
                <a:off x="2487461" y="2556264"/>
                <a:ext cx="942141" cy="209312"/>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44" name="Rectangle 143"/>
              <p:cNvSpPr/>
              <p:nvPr/>
            </p:nvSpPr>
            <p:spPr>
              <a:xfrm>
                <a:off x="2835458" y="2508179"/>
                <a:ext cx="263122"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grpSp>
      </p:grpSp>
      <p:grpSp>
        <p:nvGrpSpPr>
          <p:cNvPr id="7" name="Group 6"/>
          <p:cNvGrpSpPr>
            <a:grpSpLocks/>
          </p:cNvGrpSpPr>
          <p:nvPr/>
        </p:nvGrpSpPr>
        <p:grpSpPr bwMode="auto">
          <a:xfrm>
            <a:off x="4957763" y="3082925"/>
            <a:ext cx="3973512" cy="1939925"/>
            <a:chOff x="4957270" y="3082894"/>
            <a:chExt cx="3974082" cy="1939712"/>
          </a:xfrm>
        </p:grpSpPr>
        <p:sp>
          <p:nvSpPr>
            <p:cNvPr id="145" name="TextBox 144"/>
            <p:cNvSpPr txBox="1"/>
            <p:nvPr/>
          </p:nvSpPr>
          <p:spPr>
            <a:xfrm>
              <a:off x="4957270" y="3082894"/>
              <a:ext cx="3974082" cy="1939712"/>
            </a:xfrm>
            <a:prstGeom prst="rect">
              <a:avLst/>
            </a:prstGeom>
            <a:solidFill>
              <a:schemeClr val="bg1"/>
            </a:solidFill>
            <a:ln>
              <a:solidFill>
                <a:schemeClr val="accent6">
                  <a:lumMod val="60000"/>
                  <a:lumOff val="40000"/>
                </a:schemeClr>
              </a:solidFill>
            </a:ln>
          </p:spPr>
          <p:txBody>
            <a:bodyPr/>
            <a:lstStyle/>
            <a:p>
              <a:pPr fontAlgn="auto">
                <a:spcBef>
                  <a:spcPts val="0"/>
                </a:spcBef>
                <a:spcAft>
                  <a:spcPts val="0"/>
                </a:spcAft>
                <a:defRPr/>
              </a:pPr>
              <a:r>
                <a:rPr lang="en-US" sz="1800" dirty="0">
                  <a:solidFill>
                    <a:schemeClr val="accent6"/>
                  </a:solidFill>
                  <a:latin typeface="+mn-lt"/>
                  <a:cs typeface="+mn-cs"/>
                </a:rPr>
                <a:t>Sample 4:</a:t>
              </a:r>
            </a:p>
          </p:txBody>
        </p:sp>
        <p:grpSp>
          <p:nvGrpSpPr>
            <p:cNvPr id="38922" name="Group 145"/>
            <p:cNvGrpSpPr>
              <a:grpSpLocks/>
            </p:cNvGrpSpPr>
            <p:nvPr/>
          </p:nvGrpSpPr>
          <p:grpSpPr bwMode="auto">
            <a:xfrm>
              <a:off x="5071511" y="3405665"/>
              <a:ext cx="3788844" cy="1567302"/>
              <a:chOff x="928406" y="2087696"/>
              <a:chExt cx="6751545" cy="2792854"/>
            </a:xfrm>
          </p:grpSpPr>
          <p:sp>
            <p:nvSpPr>
              <p:cNvPr id="147" name="Oval 146"/>
              <p:cNvSpPr/>
              <p:nvPr/>
            </p:nvSpPr>
            <p:spPr>
              <a:xfrm>
                <a:off x="928540" y="2935289"/>
                <a:ext cx="540387" cy="548736"/>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148" name="Rectangle 147"/>
              <p:cNvSpPr/>
              <p:nvPr/>
            </p:nvSpPr>
            <p:spPr>
              <a:xfrm>
                <a:off x="1078489" y="3874363"/>
                <a:ext cx="263122"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149" name="Straight Connector 148"/>
              <p:cNvCxnSpPr>
                <a:stCxn id="147" idx="4"/>
                <a:endCxn id="148" idx="0"/>
              </p:cNvCxnSpPr>
              <p:nvPr/>
            </p:nvCxnSpPr>
            <p:spPr>
              <a:xfrm>
                <a:off x="1200148" y="3484025"/>
                <a:ext cx="11317" cy="3903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0" name="Straight Connector 149"/>
              <p:cNvCxnSpPr>
                <a:stCxn id="147" idx="6"/>
                <a:endCxn id="152" idx="2"/>
              </p:cNvCxnSpPr>
              <p:nvPr/>
            </p:nvCxnSpPr>
            <p:spPr>
              <a:xfrm>
                <a:off x="1468927" y="3209656"/>
                <a:ext cx="520583" cy="83158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1" name="Rectangle 150"/>
              <p:cNvSpPr/>
              <p:nvPr/>
            </p:nvSpPr>
            <p:spPr>
              <a:xfrm>
                <a:off x="1584927" y="3455740"/>
                <a:ext cx="265950"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152" name="Oval 151"/>
              <p:cNvSpPr/>
              <p:nvPr/>
            </p:nvSpPr>
            <p:spPr>
              <a:xfrm>
                <a:off x="1989510" y="3766879"/>
                <a:ext cx="540389" cy="548736"/>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153" name="Rectangle 152"/>
              <p:cNvSpPr/>
              <p:nvPr/>
            </p:nvSpPr>
            <p:spPr>
              <a:xfrm>
                <a:off x="2128145" y="4615439"/>
                <a:ext cx="265950"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154" name="Straight Connector 153"/>
              <p:cNvCxnSpPr>
                <a:stCxn id="152" idx="4"/>
                <a:endCxn id="153" idx="0"/>
              </p:cNvCxnSpPr>
              <p:nvPr/>
            </p:nvCxnSpPr>
            <p:spPr>
              <a:xfrm>
                <a:off x="2261119" y="4315614"/>
                <a:ext cx="0" cy="29982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5" name="Straight Connector 154"/>
              <p:cNvCxnSpPr>
                <a:stCxn id="152" idx="7"/>
                <a:endCxn id="157" idx="3"/>
              </p:cNvCxnSpPr>
              <p:nvPr/>
            </p:nvCxnSpPr>
            <p:spPr>
              <a:xfrm flipV="1">
                <a:off x="2450680" y="3153085"/>
                <a:ext cx="978923" cy="69582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6" name="Rectangle 155"/>
              <p:cNvSpPr/>
              <p:nvPr/>
            </p:nvSpPr>
            <p:spPr>
              <a:xfrm>
                <a:off x="2829800" y="3387855"/>
                <a:ext cx="263120"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157" name="Oval 156"/>
              <p:cNvSpPr/>
              <p:nvPr/>
            </p:nvSpPr>
            <p:spPr>
              <a:xfrm>
                <a:off x="3350384" y="2686378"/>
                <a:ext cx="540387" cy="545906"/>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158" name="Rectangle 157"/>
              <p:cNvSpPr/>
              <p:nvPr/>
            </p:nvSpPr>
            <p:spPr>
              <a:xfrm>
                <a:off x="3500334" y="3625452"/>
                <a:ext cx="263122"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193" name="Straight Connector 192"/>
              <p:cNvCxnSpPr>
                <a:stCxn id="157" idx="4"/>
                <a:endCxn id="158" idx="0"/>
              </p:cNvCxnSpPr>
              <p:nvPr/>
            </p:nvCxnSpPr>
            <p:spPr>
              <a:xfrm>
                <a:off x="3619162" y="3232284"/>
                <a:ext cx="11317" cy="39316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4" name="Straight Connector 193"/>
              <p:cNvCxnSpPr>
                <a:stCxn id="157" idx="5"/>
                <a:endCxn id="196" idx="2"/>
              </p:cNvCxnSpPr>
              <p:nvPr/>
            </p:nvCxnSpPr>
            <p:spPr>
              <a:xfrm>
                <a:off x="3811552" y="3153085"/>
                <a:ext cx="1174143" cy="51479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95" name="Rectangle 194"/>
              <p:cNvSpPr/>
              <p:nvPr/>
            </p:nvSpPr>
            <p:spPr>
              <a:xfrm>
                <a:off x="4252916" y="3260570"/>
                <a:ext cx="265950"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196" name="Oval 195"/>
              <p:cNvSpPr/>
              <p:nvPr/>
            </p:nvSpPr>
            <p:spPr>
              <a:xfrm>
                <a:off x="4985694" y="3393512"/>
                <a:ext cx="540387" cy="548736"/>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197" name="Rectangle 196"/>
              <p:cNvSpPr/>
              <p:nvPr/>
            </p:nvSpPr>
            <p:spPr>
              <a:xfrm>
                <a:off x="5135644" y="4332586"/>
                <a:ext cx="263122"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198" name="Straight Connector 197"/>
              <p:cNvCxnSpPr>
                <a:stCxn id="196" idx="4"/>
                <a:endCxn id="197" idx="0"/>
              </p:cNvCxnSpPr>
              <p:nvPr/>
            </p:nvCxnSpPr>
            <p:spPr>
              <a:xfrm>
                <a:off x="5257303" y="3942248"/>
                <a:ext cx="11317" cy="3903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9" name="Straight Connector 198"/>
              <p:cNvCxnSpPr>
                <a:stCxn id="200" idx="2"/>
                <a:endCxn id="201" idx="2"/>
              </p:cNvCxnSpPr>
              <p:nvPr/>
            </p:nvCxnSpPr>
            <p:spPr>
              <a:xfrm>
                <a:off x="6111739" y="3806478"/>
                <a:ext cx="1027019" cy="18951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00" name="Rectangle 199"/>
              <p:cNvSpPr/>
              <p:nvPr/>
            </p:nvSpPr>
            <p:spPr>
              <a:xfrm>
                <a:off x="5981593" y="3540596"/>
                <a:ext cx="263120"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201" name="Oval 200"/>
              <p:cNvSpPr/>
              <p:nvPr/>
            </p:nvSpPr>
            <p:spPr>
              <a:xfrm>
                <a:off x="7138758" y="3721622"/>
                <a:ext cx="540389" cy="545906"/>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202" name="Rectangle 201"/>
              <p:cNvSpPr/>
              <p:nvPr/>
            </p:nvSpPr>
            <p:spPr>
              <a:xfrm>
                <a:off x="7288710" y="4587154"/>
                <a:ext cx="263120"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203" name="Straight Connector 202"/>
              <p:cNvCxnSpPr>
                <a:stCxn id="201" idx="4"/>
                <a:endCxn id="202" idx="0"/>
              </p:cNvCxnSpPr>
              <p:nvPr/>
            </p:nvCxnSpPr>
            <p:spPr>
              <a:xfrm>
                <a:off x="7407539" y="4267528"/>
                <a:ext cx="11317" cy="31962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21" name="Straight Connector 220"/>
              <p:cNvCxnSpPr>
                <a:stCxn id="200" idx="0"/>
                <a:endCxn id="223" idx="3"/>
              </p:cNvCxnSpPr>
              <p:nvPr/>
            </p:nvCxnSpPr>
            <p:spPr>
              <a:xfrm flipV="1">
                <a:off x="6111739" y="2754263"/>
                <a:ext cx="1024191" cy="78633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22" name="Straight Connector 221"/>
              <p:cNvCxnSpPr>
                <a:stCxn id="196" idx="6"/>
                <a:endCxn id="200" idx="1"/>
              </p:cNvCxnSpPr>
              <p:nvPr/>
            </p:nvCxnSpPr>
            <p:spPr>
              <a:xfrm>
                <a:off x="5526082" y="3667879"/>
                <a:ext cx="455511" cy="565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23" name="Oval 222"/>
              <p:cNvSpPr/>
              <p:nvPr/>
            </p:nvSpPr>
            <p:spPr>
              <a:xfrm>
                <a:off x="7056711" y="2287554"/>
                <a:ext cx="543217" cy="548736"/>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224" name="Rectangle 223"/>
              <p:cNvSpPr/>
              <p:nvPr/>
            </p:nvSpPr>
            <p:spPr>
              <a:xfrm>
                <a:off x="7206660" y="3153085"/>
                <a:ext cx="265950"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225" name="Straight Connector 224"/>
              <p:cNvCxnSpPr>
                <a:stCxn id="223" idx="4"/>
                <a:endCxn id="224" idx="0"/>
              </p:cNvCxnSpPr>
              <p:nvPr/>
            </p:nvCxnSpPr>
            <p:spPr>
              <a:xfrm>
                <a:off x="7328319" y="2836290"/>
                <a:ext cx="11317" cy="316796"/>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26" name="Oval 225"/>
              <p:cNvSpPr/>
              <p:nvPr/>
            </p:nvSpPr>
            <p:spPr>
              <a:xfrm>
                <a:off x="2026291" y="2086729"/>
                <a:ext cx="540387" cy="548736"/>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227" name="Rectangle 226"/>
              <p:cNvSpPr/>
              <p:nvPr/>
            </p:nvSpPr>
            <p:spPr>
              <a:xfrm>
                <a:off x="2173413" y="2935289"/>
                <a:ext cx="265950"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228" name="Straight Connector 227"/>
              <p:cNvCxnSpPr>
                <a:stCxn id="226" idx="4"/>
                <a:endCxn id="227" idx="0"/>
              </p:cNvCxnSpPr>
              <p:nvPr/>
            </p:nvCxnSpPr>
            <p:spPr>
              <a:xfrm>
                <a:off x="2295070" y="2635464"/>
                <a:ext cx="11317" cy="29982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29" name="Straight Connector 228"/>
              <p:cNvCxnSpPr>
                <a:stCxn id="226" idx="5"/>
                <a:endCxn id="157" idx="1"/>
              </p:cNvCxnSpPr>
              <p:nvPr/>
            </p:nvCxnSpPr>
            <p:spPr>
              <a:xfrm>
                <a:off x="2487459" y="2556265"/>
                <a:ext cx="942144" cy="209312"/>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30" name="Rectangle 229"/>
              <p:cNvSpPr/>
              <p:nvPr/>
            </p:nvSpPr>
            <p:spPr>
              <a:xfrm>
                <a:off x="2835459" y="2508179"/>
                <a:ext cx="263120" cy="2658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grpSp>
      </p:grpSp>
      <p:sp>
        <p:nvSpPr>
          <p:cNvPr id="121" name="Content Placeholder 2"/>
          <p:cNvSpPr txBox="1">
            <a:spLocks/>
          </p:cNvSpPr>
          <p:nvPr/>
        </p:nvSpPr>
        <p:spPr>
          <a:xfrm>
            <a:off x="447675" y="1120775"/>
            <a:ext cx="8229600" cy="523875"/>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lnSpcReduction="10000"/>
          </a:bodyPr>
          <a:lstStyle/>
          <a:p>
            <a:pPr>
              <a:lnSpc>
                <a:spcPct val="80000"/>
              </a:lnSpc>
              <a:spcBef>
                <a:spcPct val="20000"/>
              </a:spcBef>
              <a:buFont typeface="Arial" charset="0"/>
              <a:buNone/>
              <a:defRPr/>
            </a:pPr>
            <a:r>
              <a:rPr lang="en-US" sz="1600">
                <a:latin typeface="Candara" pitchFamily="34" charset="0"/>
              </a:rPr>
              <a:t>A </a:t>
            </a:r>
            <a:r>
              <a:rPr lang="en-US" sz="1600" b="1">
                <a:latin typeface="Candara" pitchFamily="34" charset="0"/>
              </a:rPr>
              <a:t>joint distribution </a:t>
            </a:r>
            <a:r>
              <a:rPr lang="en-US" sz="1600">
                <a:latin typeface="Candara" pitchFamily="34" charset="0"/>
              </a:rPr>
              <a:t>defines a probability </a:t>
            </a:r>
            <a:r>
              <a:rPr lang="en-US" sz="1600" i="1">
                <a:latin typeface="Times New Roman" pitchFamily="18" charset="0"/>
                <a:cs typeface="Times New Roman" pitchFamily="18" charset="0"/>
              </a:rPr>
              <a:t>p</a:t>
            </a:r>
            <a:r>
              <a:rPr lang="en-US" sz="1600">
                <a:latin typeface="Times New Roman" pitchFamily="18" charset="0"/>
                <a:cs typeface="Times New Roman" pitchFamily="18" charset="0"/>
              </a:rPr>
              <a:t>(</a:t>
            </a:r>
            <a:r>
              <a:rPr lang="en-US" sz="1600" b="1" i="1">
                <a:latin typeface="Times New Roman" pitchFamily="18" charset="0"/>
                <a:cs typeface="Times New Roman" pitchFamily="18" charset="0"/>
              </a:rPr>
              <a:t>x</a:t>
            </a:r>
            <a:r>
              <a:rPr lang="en-US" sz="1600">
                <a:latin typeface="Times New Roman" pitchFamily="18" charset="0"/>
                <a:cs typeface="Times New Roman" pitchFamily="18" charset="0"/>
              </a:rPr>
              <a:t>) </a:t>
            </a:r>
            <a:r>
              <a:rPr lang="en-US" sz="1600">
                <a:latin typeface="Candara" pitchFamily="34" charset="0"/>
              </a:rPr>
              <a:t>for each assignment of values </a:t>
            </a:r>
            <a:r>
              <a:rPr lang="en-US" sz="1600" b="1" i="1">
                <a:latin typeface="Times New Roman" pitchFamily="18" charset="0"/>
                <a:cs typeface="Times New Roman" pitchFamily="18" charset="0"/>
              </a:rPr>
              <a:t>x </a:t>
            </a:r>
            <a:r>
              <a:rPr lang="en-US" sz="1600">
                <a:latin typeface="Candara" pitchFamily="34" charset="0"/>
              </a:rPr>
              <a:t>to variables </a:t>
            </a:r>
            <a:r>
              <a:rPr lang="en-US" sz="1600" b="1" i="1">
                <a:latin typeface="Times New Roman" pitchFamily="18" charset="0"/>
                <a:cs typeface="Times New Roman" pitchFamily="18" charset="0"/>
              </a:rPr>
              <a:t>X</a:t>
            </a:r>
            <a:r>
              <a:rPr lang="en-US" sz="1600">
                <a:latin typeface="Candara" pitchFamily="34" charset="0"/>
              </a:rPr>
              <a:t>. </a:t>
            </a:r>
          </a:p>
          <a:p>
            <a:pPr>
              <a:lnSpc>
                <a:spcPct val="80000"/>
              </a:lnSpc>
              <a:spcBef>
                <a:spcPct val="20000"/>
              </a:spcBef>
              <a:buFont typeface="Arial" charset="0"/>
              <a:buNone/>
              <a:defRPr/>
            </a:pPr>
            <a:r>
              <a:rPr lang="en-US" sz="1600">
                <a:latin typeface="Candara" pitchFamily="34" charset="0"/>
              </a:rPr>
              <a:t>This gives the </a:t>
            </a:r>
            <a:r>
              <a:rPr lang="en-US" sz="1600" b="1">
                <a:latin typeface="Candara" pitchFamily="34" charset="0"/>
              </a:rPr>
              <a:t>proportion</a:t>
            </a:r>
            <a:r>
              <a:rPr lang="en-US" sz="1600">
                <a:latin typeface="Candara" pitchFamily="34" charset="0"/>
              </a:rPr>
              <a:t> of samples that will equal </a:t>
            </a:r>
            <a:r>
              <a:rPr lang="en-US" sz="1600" b="1" i="1">
                <a:latin typeface="Times New Roman" pitchFamily="18" charset="0"/>
                <a:cs typeface="Times New Roman" pitchFamily="18" charset="0"/>
              </a:rPr>
              <a:t>x</a:t>
            </a:r>
            <a:r>
              <a:rPr lang="en-US" sz="1600">
                <a:latin typeface="Candara" pitchFamily="34" charset="0"/>
              </a:rPr>
              <a:t>.</a:t>
            </a:r>
          </a:p>
        </p:txBody>
      </p:sp>
    </p:spTree>
    <p:extLst>
      <p:ext uri="{BB962C8B-B14F-4D97-AF65-F5344CB8AC3E}">
        <p14:creationId xmlns:p14="http://schemas.microsoft.com/office/powerpoint/2010/main" val="743023184"/>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lstStyle/>
          <a:p>
            <a:r>
              <a:rPr lang="en-US" dirty="0" smtClean="0"/>
              <a:t>Section 3:</a:t>
            </a:r>
            <a:br>
              <a:rPr lang="en-US" dirty="0" smtClean="0"/>
            </a:br>
            <a:r>
              <a:rPr lang="en-US" dirty="0" smtClean="0"/>
              <a:t>Belief Propagation Q&amp;A</a:t>
            </a:r>
            <a:endParaRPr lang="en-US" dirty="0"/>
          </a:p>
        </p:txBody>
      </p:sp>
      <p:sp>
        <p:nvSpPr>
          <p:cNvPr id="3" name="Subtitle 2"/>
          <p:cNvSpPr>
            <a:spLocks noGrp="1"/>
          </p:cNvSpPr>
          <p:nvPr>
            <p:ph type="subTitle" idx="1"/>
          </p:nvPr>
        </p:nvSpPr>
        <p:spPr/>
        <p:txBody>
          <a:bodyPr/>
          <a:lstStyle/>
          <a:p>
            <a:r>
              <a:rPr lang="en-US" dirty="0"/>
              <a:t>Methods like </a:t>
            </a:r>
            <a:r>
              <a:rPr lang="en-US" dirty="0" smtClean="0"/>
              <a:t>BP and </a:t>
            </a:r>
            <a:r>
              <a:rPr lang="en-US" dirty="0"/>
              <a:t>in what sense they work</a:t>
            </a:r>
          </a:p>
        </p:txBody>
      </p:sp>
      <p:sp>
        <p:nvSpPr>
          <p:cNvPr id="4" name="Slide Number Placeholder 3"/>
          <p:cNvSpPr>
            <a:spLocks noGrp="1"/>
          </p:cNvSpPr>
          <p:nvPr>
            <p:ph type="sldNum" sz="quarter" idx="12"/>
          </p:nvPr>
        </p:nvSpPr>
        <p:spPr/>
        <p:txBody>
          <a:bodyPr/>
          <a:lstStyle/>
          <a:p>
            <a:fld id="{E5445004-F4FB-5345-992E-498B4C43F562}" type="slidenum">
              <a:rPr lang="en-US" smtClean="0"/>
              <a:t>130</a:t>
            </a:fld>
            <a:endParaRPr lang="en-US"/>
          </a:p>
        </p:txBody>
      </p:sp>
    </p:spTree>
    <p:extLst>
      <p:ext uri="{BB962C8B-B14F-4D97-AF65-F5344CB8AC3E}">
        <p14:creationId xmlns:p14="http://schemas.microsoft.com/office/powerpoint/2010/main" val="1629690770"/>
      </p:ext>
    </p:extLst>
  </p:cSld>
  <p:clrMapOvr>
    <a:masterClrMapping/>
  </p:clrMapOvr>
  <p:timing>
    <p:tnLst>
      <p:par>
        <p:cTn xmlns:p14="http://schemas.microsoft.com/office/powerpoint/2010/mai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Outline</a:t>
            </a:r>
            <a:endParaRPr lang="en-US" dirty="0"/>
          </a:p>
        </p:txBody>
      </p:sp>
      <p:sp>
        <p:nvSpPr>
          <p:cNvPr id="3" name="Content Placeholder 2"/>
          <p:cNvSpPr>
            <a:spLocks noGrp="1"/>
          </p:cNvSpPr>
          <p:nvPr>
            <p:ph idx="1"/>
          </p:nvPr>
        </p:nvSpPr>
        <p:spPr/>
        <p:txBody>
          <a:bodyPr>
            <a:normAutofit fontScale="70000" lnSpcReduction="20000"/>
          </a:bodyPr>
          <a:lstStyle/>
          <a:p>
            <a:r>
              <a:rPr lang="en-US" dirty="0"/>
              <a:t>Do you want to push past the simple NLP models (logistic regression, PCFG, etc.) that we've all been using for 20 years?</a:t>
            </a:r>
          </a:p>
          <a:p>
            <a:r>
              <a:rPr lang="en-US" dirty="0"/>
              <a:t>Then this tutorial is extremely practical for you!</a:t>
            </a:r>
          </a:p>
          <a:p>
            <a:pPr marL="971550" lvl="1" indent="-514350">
              <a:buFont typeface="+mj-lt"/>
              <a:buAutoNum type="arabicPeriod"/>
            </a:pPr>
            <a:r>
              <a:rPr lang="en-US" b="1" dirty="0"/>
              <a:t>Models:</a:t>
            </a:r>
            <a:r>
              <a:rPr lang="en-US" dirty="0"/>
              <a:t> Factor graphs can express interactions among linguistic structures.</a:t>
            </a:r>
          </a:p>
          <a:p>
            <a:pPr marL="971550" lvl="1" indent="-514350">
              <a:buFont typeface="+mj-lt"/>
              <a:buAutoNum type="arabicPeriod"/>
            </a:pPr>
            <a:r>
              <a:rPr lang="en-US" b="1" dirty="0"/>
              <a:t>Algorithm: </a:t>
            </a:r>
            <a:r>
              <a:rPr lang="en-US" dirty="0"/>
              <a:t>BP estimates the global effect of these interactions on each variable, using local computations.</a:t>
            </a:r>
          </a:p>
          <a:p>
            <a:pPr marL="971550" lvl="1" indent="-514350">
              <a:buFont typeface="+mj-lt"/>
              <a:buAutoNum type="arabicPeriod"/>
            </a:pPr>
            <a:r>
              <a:rPr lang="en-US" b="1" dirty="0"/>
              <a:t>Intuitions: </a:t>
            </a:r>
            <a:r>
              <a:rPr lang="en-US" dirty="0"/>
              <a:t>What’s going on here?  Can we trust BP’s estimates?</a:t>
            </a:r>
          </a:p>
          <a:p>
            <a:pPr marL="971550" lvl="1" indent="-514350">
              <a:buFont typeface="+mj-lt"/>
              <a:buAutoNum type="arabicPeriod"/>
            </a:pPr>
            <a:r>
              <a:rPr lang="en-US" b="1" dirty="0"/>
              <a:t>Fancier Models: </a:t>
            </a:r>
            <a:r>
              <a:rPr lang="en-US" dirty="0"/>
              <a:t>Hide a whole grammar and dynamic programming algorithm within a single factor.  BP coordinates multiple factors. </a:t>
            </a:r>
          </a:p>
          <a:p>
            <a:pPr marL="971550" lvl="1" indent="-514350">
              <a:buFont typeface="+mj-lt"/>
              <a:buAutoNum type="arabicPeriod"/>
            </a:pPr>
            <a:r>
              <a:rPr lang="en-US" b="1" dirty="0"/>
              <a:t>Tweaked Algorithm: </a:t>
            </a:r>
            <a:r>
              <a:rPr lang="en-US" dirty="0"/>
              <a:t>Finish in fewer steps and make the steps faster.</a:t>
            </a:r>
          </a:p>
          <a:p>
            <a:pPr marL="971550" lvl="1" indent="-514350">
              <a:buFont typeface="+mj-lt"/>
              <a:buAutoNum type="arabicPeriod"/>
            </a:pPr>
            <a:r>
              <a:rPr lang="en-US" b="1" dirty="0"/>
              <a:t>Learning: </a:t>
            </a:r>
            <a:r>
              <a:rPr lang="en-US" dirty="0"/>
              <a:t>Tune the parameters.  Approximately improve the true predictions -- or truly improve the approximate predictions</a:t>
            </a:r>
            <a:r>
              <a:rPr lang="en-US" dirty="0" smtClean="0"/>
              <a:t>.</a:t>
            </a:r>
          </a:p>
          <a:p>
            <a:pPr marL="971550" lvl="1" indent="-514350">
              <a:buFont typeface="+mj-lt"/>
              <a:buAutoNum type="arabicPeriod"/>
            </a:pPr>
            <a:r>
              <a:rPr lang="en-US" b="1" dirty="0" smtClean="0"/>
              <a:t>Software: </a:t>
            </a:r>
            <a:r>
              <a:rPr lang="en-US" dirty="0" smtClean="0"/>
              <a:t>Build the model you want!</a:t>
            </a:r>
            <a:endParaRPr lang="en-US" b="1" dirty="0"/>
          </a:p>
        </p:txBody>
      </p:sp>
      <p:sp>
        <p:nvSpPr>
          <p:cNvPr id="4" name="Slide Number Placeholder 3"/>
          <p:cNvSpPr>
            <a:spLocks noGrp="1"/>
          </p:cNvSpPr>
          <p:nvPr>
            <p:ph type="sldNum" sz="quarter" idx="12"/>
          </p:nvPr>
        </p:nvSpPr>
        <p:spPr/>
        <p:txBody>
          <a:bodyPr/>
          <a:lstStyle/>
          <a:p>
            <a:pPr>
              <a:defRPr/>
            </a:pPr>
            <a:fld id="{A1387547-F98D-4DA8-9FD8-FAD81F8EC66A}" type="slidenum">
              <a:rPr lang="en-US" smtClean="0"/>
              <a:pPr>
                <a:defRPr/>
              </a:pPr>
              <a:t>131</a:t>
            </a:fld>
            <a:endParaRPr lang="en-US"/>
          </a:p>
        </p:txBody>
      </p:sp>
    </p:spTree>
    <p:extLst>
      <p:ext uri="{BB962C8B-B14F-4D97-AF65-F5344CB8AC3E}">
        <p14:creationId xmlns:p14="http://schemas.microsoft.com/office/powerpoint/2010/main" val="3225358148"/>
      </p:ext>
    </p:extLst>
  </p:cSld>
  <p:clrMapOvr>
    <a:masterClrMapping/>
  </p:clrMapOvr>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Outline</a:t>
            </a:r>
            <a:endParaRPr lang="en-US" dirty="0"/>
          </a:p>
        </p:txBody>
      </p:sp>
      <p:sp>
        <p:nvSpPr>
          <p:cNvPr id="3" name="Content Placeholder 2"/>
          <p:cNvSpPr>
            <a:spLocks noGrp="1"/>
          </p:cNvSpPr>
          <p:nvPr>
            <p:ph idx="1"/>
          </p:nvPr>
        </p:nvSpPr>
        <p:spPr/>
        <p:txBody>
          <a:bodyPr>
            <a:normAutofit fontScale="70000" lnSpcReduction="20000"/>
          </a:bodyPr>
          <a:lstStyle/>
          <a:p>
            <a:r>
              <a:rPr lang="en-US" dirty="0">
                <a:solidFill>
                  <a:srgbClr val="BFBFBF"/>
                </a:solidFill>
              </a:rPr>
              <a:t>Do you want to push past the simple NLP models (logistic regression, PCFG, etc.) that we've all been using for 20 years?</a:t>
            </a:r>
          </a:p>
          <a:p>
            <a:r>
              <a:rPr lang="en-US" dirty="0">
                <a:solidFill>
                  <a:srgbClr val="BFBFBF"/>
                </a:solidFill>
              </a:rPr>
              <a:t>Then this tutorial is extremely practical for you!</a:t>
            </a:r>
          </a:p>
          <a:p>
            <a:pPr marL="971550" lvl="1" indent="-514350">
              <a:buFont typeface="+mj-lt"/>
              <a:buAutoNum type="arabicPeriod"/>
            </a:pPr>
            <a:r>
              <a:rPr lang="en-US" b="1" dirty="0">
                <a:solidFill>
                  <a:srgbClr val="BFBFBF"/>
                </a:solidFill>
              </a:rPr>
              <a:t>Models:</a:t>
            </a:r>
            <a:r>
              <a:rPr lang="en-US" dirty="0">
                <a:solidFill>
                  <a:srgbClr val="BFBFBF"/>
                </a:solidFill>
              </a:rPr>
              <a:t> Factor graphs can express interactions among linguistic structures.</a:t>
            </a:r>
          </a:p>
          <a:p>
            <a:pPr marL="971550" lvl="1" indent="-514350">
              <a:buFont typeface="+mj-lt"/>
              <a:buAutoNum type="arabicPeriod"/>
            </a:pPr>
            <a:r>
              <a:rPr lang="en-US" b="1" dirty="0">
                <a:solidFill>
                  <a:srgbClr val="BFBFBF"/>
                </a:solidFill>
              </a:rPr>
              <a:t>Algorithm: </a:t>
            </a:r>
            <a:r>
              <a:rPr lang="en-US" dirty="0">
                <a:solidFill>
                  <a:srgbClr val="BFBFBF"/>
                </a:solidFill>
              </a:rPr>
              <a:t>BP estimates the global effect of these interactions on each variable, using local computations.</a:t>
            </a:r>
          </a:p>
          <a:p>
            <a:pPr marL="971550" lvl="1" indent="-514350">
              <a:buFont typeface="+mj-lt"/>
              <a:buAutoNum type="arabicPeriod"/>
            </a:pPr>
            <a:r>
              <a:rPr lang="en-US" b="1" dirty="0"/>
              <a:t>Intuitions: </a:t>
            </a:r>
            <a:r>
              <a:rPr lang="en-US" dirty="0"/>
              <a:t>What’s going on here?  Can we trust BP’s estimates?</a:t>
            </a:r>
          </a:p>
          <a:p>
            <a:pPr marL="971550" lvl="1" indent="-514350">
              <a:buFont typeface="+mj-lt"/>
              <a:buAutoNum type="arabicPeriod"/>
            </a:pPr>
            <a:r>
              <a:rPr lang="en-US" b="1" dirty="0">
                <a:solidFill>
                  <a:srgbClr val="BFBFBF"/>
                </a:solidFill>
              </a:rPr>
              <a:t>Fancier Models: </a:t>
            </a:r>
            <a:r>
              <a:rPr lang="en-US" dirty="0">
                <a:solidFill>
                  <a:srgbClr val="BFBFBF"/>
                </a:solidFill>
              </a:rPr>
              <a:t>Hide a whole grammar and dynamic programming algorithm within a single factor.  BP coordinates multiple factors. </a:t>
            </a:r>
          </a:p>
          <a:p>
            <a:pPr marL="971550" lvl="1" indent="-514350">
              <a:buFont typeface="+mj-lt"/>
              <a:buAutoNum type="arabicPeriod"/>
            </a:pPr>
            <a:r>
              <a:rPr lang="en-US" b="1" dirty="0">
                <a:solidFill>
                  <a:srgbClr val="BFBFBF"/>
                </a:solidFill>
              </a:rPr>
              <a:t>Tweaked Algorithm: </a:t>
            </a:r>
            <a:r>
              <a:rPr lang="en-US" dirty="0">
                <a:solidFill>
                  <a:srgbClr val="BFBFBF"/>
                </a:solidFill>
              </a:rPr>
              <a:t>Finish in fewer steps and make the steps faster.</a:t>
            </a:r>
          </a:p>
          <a:p>
            <a:pPr marL="971550" lvl="1" indent="-514350">
              <a:buFont typeface="+mj-lt"/>
              <a:buAutoNum type="arabicPeriod"/>
            </a:pPr>
            <a:r>
              <a:rPr lang="en-US" b="1" dirty="0">
                <a:solidFill>
                  <a:srgbClr val="BFBFBF"/>
                </a:solidFill>
              </a:rPr>
              <a:t>Learning: </a:t>
            </a:r>
            <a:r>
              <a:rPr lang="en-US" dirty="0">
                <a:solidFill>
                  <a:srgbClr val="BFBFBF"/>
                </a:solidFill>
              </a:rPr>
              <a:t>Tune the parameters.  Approximately improve the true predictions -- or truly improve the approximate predictions</a:t>
            </a:r>
            <a:r>
              <a:rPr lang="en-US" dirty="0" smtClean="0">
                <a:solidFill>
                  <a:srgbClr val="BFBFBF"/>
                </a:solidFill>
              </a:rPr>
              <a:t>.</a:t>
            </a:r>
          </a:p>
          <a:p>
            <a:pPr marL="971550" lvl="1" indent="-514350">
              <a:buFont typeface="+mj-lt"/>
              <a:buAutoNum type="arabicPeriod"/>
            </a:pPr>
            <a:r>
              <a:rPr lang="en-US" b="1" dirty="0" smtClean="0">
                <a:solidFill>
                  <a:srgbClr val="BFBFBF"/>
                </a:solidFill>
              </a:rPr>
              <a:t>Software: </a:t>
            </a:r>
            <a:r>
              <a:rPr lang="en-US" dirty="0" smtClean="0">
                <a:solidFill>
                  <a:srgbClr val="BFBFBF"/>
                </a:solidFill>
              </a:rPr>
              <a:t>Build the model you want!</a:t>
            </a:r>
            <a:endParaRPr lang="en-US" b="1" dirty="0">
              <a:solidFill>
                <a:srgbClr val="BFBFBF"/>
              </a:solidFill>
            </a:endParaRPr>
          </a:p>
        </p:txBody>
      </p:sp>
      <p:sp>
        <p:nvSpPr>
          <p:cNvPr id="4" name="Slide Number Placeholder 3"/>
          <p:cNvSpPr>
            <a:spLocks noGrp="1"/>
          </p:cNvSpPr>
          <p:nvPr>
            <p:ph type="sldNum" sz="quarter" idx="12"/>
          </p:nvPr>
        </p:nvSpPr>
        <p:spPr/>
        <p:txBody>
          <a:bodyPr/>
          <a:lstStyle/>
          <a:p>
            <a:pPr>
              <a:defRPr/>
            </a:pPr>
            <a:fld id="{A1387547-F98D-4DA8-9FD8-FAD81F8EC66A}" type="slidenum">
              <a:rPr lang="en-US" smtClean="0"/>
              <a:pPr>
                <a:defRPr/>
              </a:pPr>
              <a:t>132</a:t>
            </a:fld>
            <a:endParaRPr lang="en-US"/>
          </a:p>
        </p:txBody>
      </p:sp>
    </p:spTree>
    <p:extLst>
      <p:ext uri="{BB962C8B-B14F-4D97-AF65-F5344CB8AC3E}">
        <p14:creationId xmlns:p14="http://schemas.microsoft.com/office/powerpoint/2010/main" val="2851820516"/>
      </p:ext>
    </p:extLst>
  </p:cSld>
  <p:clrMapOvr>
    <a:masterClrMapping/>
  </p:clrMapOvr>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Q&amp;A</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133</a:t>
            </a:fld>
            <a:endParaRPr lang="en-US"/>
          </a:p>
        </p:txBody>
      </p:sp>
      <p:grpSp>
        <p:nvGrpSpPr>
          <p:cNvPr id="15" name="Group 14"/>
          <p:cNvGrpSpPr/>
          <p:nvPr/>
        </p:nvGrpSpPr>
        <p:grpSpPr>
          <a:xfrm>
            <a:off x="457200" y="1213073"/>
            <a:ext cx="8229600" cy="1217402"/>
            <a:chOff x="457200" y="2443162"/>
            <a:chExt cx="8229600" cy="1217402"/>
          </a:xfrm>
        </p:grpSpPr>
        <p:sp>
          <p:nvSpPr>
            <p:cNvPr id="6" name="Content Placeholder 2"/>
            <p:cNvSpPr txBox="1">
              <a:spLocks/>
            </p:cNvSpPr>
            <p:nvPr/>
          </p:nvSpPr>
          <p:spPr>
            <a:xfrm>
              <a:off x="457200" y="2443162"/>
              <a:ext cx="8229600" cy="1217402"/>
            </a:xfrm>
            <a:prstGeom prst="rect">
              <a:avLst/>
            </a:prstGeom>
            <a:solidFill>
              <a:schemeClr val="accent6">
                <a:lumMod val="40000"/>
                <a:lumOff val="6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smtClean="0"/>
                <a:t>Q: </a:t>
              </a:r>
              <a:endParaRPr lang="en-US" dirty="0"/>
            </a:p>
          </p:txBody>
        </p:sp>
        <p:sp>
          <p:nvSpPr>
            <p:cNvPr id="9" name="Content Placeholder 2"/>
            <p:cNvSpPr txBox="1">
              <a:spLocks/>
            </p:cNvSpPr>
            <p:nvPr/>
          </p:nvSpPr>
          <p:spPr>
            <a:xfrm>
              <a:off x="957214" y="2466148"/>
              <a:ext cx="7729586" cy="1194415"/>
            </a:xfrm>
            <a:prstGeom prst="rect">
              <a:avLst/>
            </a:prstGeom>
          </p:spPr>
          <p:txBody>
            <a:bodyPr vert="horz" lIns="91440" tIns="45720" rIns="91440" bIns="45720" rtlCol="0">
              <a:normAutofit fontScale="925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dirty="0" smtClean="0"/>
                <a:t>Forward-backward is to the Viterbi algorithm as sum-product BP is to __________ ?</a:t>
              </a:r>
              <a:endParaRPr lang="en-US" dirty="0"/>
            </a:p>
          </p:txBody>
        </p:sp>
      </p:grpSp>
      <p:grpSp>
        <p:nvGrpSpPr>
          <p:cNvPr id="14" name="Group 13"/>
          <p:cNvGrpSpPr/>
          <p:nvPr/>
        </p:nvGrpSpPr>
        <p:grpSpPr>
          <a:xfrm>
            <a:off x="457200" y="2430475"/>
            <a:ext cx="8229600" cy="1217402"/>
            <a:chOff x="457200" y="3660564"/>
            <a:chExt cx="8229600" cy="1217402"/>
          </a:xfrm>
        </p:grpSpPr>
        <p:sp>
          <p:nvSpPr>
            <p:cNvPr id="7" name="Content Placeholder 2"/>
            <p:cNvSpPr txBox="1">
              <a:spLocks/>
            </p:cNvSpPr>
            <p:nvPr/>
          </p:nvSpPr>
          <p:spPr>
            <a:xfrm>
              <a:off x="457200" y="3660564"/>
              <a:ext cx="8229600" cy="1217402"/>
            </a:xfrm>
            <a:prstGeom prst="rect">
              <a:avLst/>
            </a:prstGeom>
            <a:solidFill>
              <a:schemeClr val="accent6">
                <a:lumMod val="20000"/>
                <a:lumOff val="8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a:t>A</a:t>
              </a:r>
              <a:r>
                <a:rPr lang="en-US" b="1" dirty="0" smtClean="0"/>
                <a:t>:</a:t>
              </a:r>
              <a:endParaRPr lang="en-US" dirty="0"/>
            </a:p>
          </p:txBody>
        </p:sp>
        <p:sp>
          <p:nvSpPr>
            <p:cNvPr id="10" name="Content Placeholder 2"/>
            <p:cNvSpPr txBox="1">
              <a:spLocks/>
            </p:cNvSpPr>
            <p:nvPr/>
          </p:nvSpPr>
          <p:spPr>
            <a:xfrm>
              <a:off x="957214" y="3660564"/>
              <a:ext cx="7729586" cy="1217402"/>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dirty="0" smtClean="0"/>
                <a:t>max-product BP</a:t>
              </a:r>
              <a:endParaRPr lang="en-US" dirty="0"/>
            </a:p>
          </p:txBody>
        </p:sp>
      </p:grpSp>
    </p:spTree>
    <p:extLst>
      <p:ext uri="{BB962C8B-B14F-4D97-AF65-F5344CB8AC3E}">
        <p14:creationId xmlns:p14="http://schemas.microsoft.com/office/powerpoint/2010/main" val="286680330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fontAlgn="auto">
              <a:spcAft>
                <a:spcPts val="0"/>
              </a:spcAft>
              <a:defRPr/>
            </a:pPr>
            <a:r>
              <a:rPr lang="en-US" dirty="0"/>
              <a:t>Max-product Belief Propagation</a:t>
            </a:r>
          </a:p>
        </p:txBody>
      </p:sp>
      <p:sp>
        <p:nvSpPr>
          <p:cNvPr id="3" name="Content Placeholder 2"/>
          <p:cNvSpPr>
            <a:spLocks noGrp="1"/>
          </p:cNvSpPr>
          <p:nvPr>
            <p:ph idx="1"/>
          </p:nvPr>
        </p:nvSpPr>
        <p:spPr/>
        <p:txBody>
          <a:bodyPr rtlCol="0">
            <a:normAutofit/>
          </a:bodyPr>
          <a:lstStyle/>
          <a:p>
            <a:pPr fontAlgn="auto">
              <a:spcAft>
                <a:spcPts val="0"/>
              </a:spcAft>
              <a:buFont typeface="Arial"/>
              <a:buChar char="•"/>
              <a:defRPr/>
            </a:pPr>
            <a:r>
              <a:rPr lang="en-US" b="1" dirty="0" smtClean="0"/>
              <a:t>Sum-product BP </a:t>
            </a:r>
            <a:r>
              <a:rPr lang="en-US" dirty="0" smtClean="0"/>
              <a:t>can be used to </a:t>
            </a:r>
            <a:br>
              <a:rPr lang="en-US" dirty="0" smtClean="0"/>
            </a:br>
            <a:r>
              <a:rPr lang="en-US" dirty="0" smtClean="0">
                <a:solidFill>
                  <a:schemeClr val="accent1"/>
                </a:solidFill>
              </a:rPr>
              <a:t>compute the </a:t>
            </a:r>
            <a:r>
              <a:rPr lang="en-US" dirty="0" err="1">
                <a:solidFill>
                  <a:schemeClr val="accent1"/>
                </a:solidFill>
              </a:rPr>
              <a:t>marginals</a:t>
            </a:r>
            <a:r>
              <a:rPr lang="en-US" dirty="0"/>
              <a:t>, </a:t>
            </a:r>
            <a:r>
              <a:rPr lang="en-US" i="1" dirty="0" smtClean="0">
                <a:latin typeface="Times New Roman"/>
                <a:cs typeface="Times New Roman"/>
              </a:rPr>
              <a:t>p</a:t>
            </a:r>
            <a:r>
              <a:rPr lang="en-US" i="1" baseline="-25000" dirty="0" smtClean="0">
                <a:latin typeface="Times New Roman"/>
                <a:cs typeface="Times New Roman"/>
              </a:rPr>
              <a:t>i</a:t>
            </a:r>
            <a:r>
              <a:rPr lang="en-US" i="1" dirty="0" smtClean="0">
                <a:latin typeface="Times New Roman"/>
                <a:cs typeface="Times New Roman"/>
              </a:rPr>
              <a:t>(</a:t>
            </a:r>
            <a:r>
              <a:rPr lang="en-US" i="1" dirty="0">
                <a:latin typeface="Times New Roman"/>
                <a:cs typeface="Times New Roman"/>
              </a:rPr>
              <a:t>X</a:t>
            </a:r>
            <a:r>
              <a:rPr lang="en-US" i="1" baseline="-25000" dirty="0">
                <a:latin typeface="Times New Roman"/>
                <a:cs typeface="Times New Roman"/>
              </a:rPr>
              <a:t>i</a:t>
            </a:r>
            <a:r>
              <a:rPr lang="en-US" i="1" dirty="0">
                <a:latin typeface="Times New Roman"/>
                <a:cs typeface="Times New Roman"/>
              </a:rPr>
              <a:t>)</a:t>
            </a:r>
          </a:p>
          <a:p>
            <a:pPr fontAlgn="auto">
              <a:spcAft>
                <a:spcPts val="0"/>
              </a:spcAft>
              <a:buFont typeface="Arial"/>
              <a:buChar char="•"/>
              <a:defRPr/>
            </a:pPr>
            <a:endParaRPr lang="en-US" dirty="0" smtClean="0"/>
          </a:p>
          <a:p>
            <a:pPr fontAlgn="auto">
              <a:spcAft>
                <a:spcPts val="0"/>
              </a:spcAft>
              <a:buFont typeface="Arial"/>
              <a:buChar char="•"/>
              <a:defRPr/>
            </a:pPr>
            <a:r>
              <a:rPr lang="en-US" b="1" dirty="0" smtClean="0"/>
              <a:t>Max-product BP </a:t>
            </a:r>
            <a:r>
              <a:rPr lang="en-US" dirty="0" smtClean="0"/>
              <a:t>can be used to </a:t>
            </a:r>
            <a:br>
              <a:rPr lang="en-US" dirty="0" smtClean="0"/>
            </a:br>
            <a:r>
              <a:rPr lang="en-US" dirty="0" smtClean="0">
                <a:solidFill>
                  <a:schemeClr val="accent3"/>
                </a:solidFill>
              </a:rPr>
              <a:t>compute </a:t>
            </a:r>
            <a:r>
              <a:rPr lang="en-US" dirty="0">
                <a:solidFill>
                  <a:schemeClr val="accent3"/>
                </a:solidFill>
              </a:rPr>
              <a:t>the most likely assignment</a:t>
            </a:r>
            <a:r>
              <a:rPr lang="en-US" dirty="0"/>
              <a:t>,</a:t>
            </a:r>
            <a:br>
              <a:rPr lang="en-US" dirty="0"/>
            </a:br>
            <a:r>
              <a:rPr lang="en-US" dirty="0"/>
              <a:t> </a:t>
            </a:r>
            <a:r>
              <a:rPr lang="en-US" b="1" i="1" dirty="0">
                <a:latin typeface="Times New Roman"/>
                <a:cs typeface="Times New Roman"/>
              </a:rPr>
              <a:t>X</a:t>
            </a:r>
            <a:r>
              <a:rPr lang="en-US" b="1" i="1" baseline="30000" dirty="0">
                <a:latin typeface="Times New Roman"/>
                <a:cs typeface="Times New Roman"/>
              </a:rPr>
              <a:t>*</a:t>
            </a:r>
            <a:r>
              <a:rPr lang="en-US" i="1" dirty="0">
                <a:latin typeface="Times New Roman"/>
                <a:cs typeface="Times New Roman"/>
              </a:rPr>
              <a:t> = </a:t>
            </a:r>
            <a:r>
              <a:rPr lang="en-US" dirty="0" err="1">
                <a:latin typeface="Times New Roman"/>
                <a:cs typeface="Times New Roman"/>
              </a:rPr>
              <a:t>argmax</a:t>
            </a:r>
            <a:r>
              <a:rPr lang="en-US" b="1" i="1" baseline="-25000" dirty="0" err="1">
                <a:latin typeface="Times New Roman"/>
                <a:cs typeface="Times New Roman"/>
              </a:rPr>
              <a:t>X</a:t>
            </a:r>
            <a:r>
              <a:rPr lang="en-US" b="1" i="1" dirty="0">
                <a:latin typeface="Times New Roman"/>
                <a:cs typeface="Times New Roman"/>
              </a:rPr>
              <a:t> </a:t>
            </a:r>
            <a:r>
              <a:rPr lang="en-US" i="1" dirty="0">
                <a:latin typeface="Times New Roman"/>
                <a:cs typeface="Times New Roman"/>
              </a:rPr>
              <a:t>p(</a:t>
            </a:r>
            <a:r>
              <a:rPr lang="en-US" b="1" i="1" dirty="0">
                <a:latin typeface="Times New Roman"/>
                <a:cs typeface="Times New Roman"/>
              </a:rPr>
              <a:t>X</a:t>
            </a:r>
            <a:r>
              <a:rPr lang="en-US" i="1" dirty="0">
                <a:latin typeface="Times New Roman"/>
                <a:cs typeface="Times New Roman"/>
              </a:rPr>
              <a:t>)</a:t>
            </a:r>
          </a:p>
        </p:txBody>
      </p:sp>
      <p:sp>
        <p:nvSpPr>
          <p:cNvPr id="4" name="Slide Number Placeholder 3"/>
          <p:cNvSpPr>
            <a:spLocks noGrp="1"/>
          </p:cNvSpPr>
          <p:nvPr>
            <p:ph type="sldNum" sz="quarter" idx="12"/>
          </p:nvPr>
        </p:nvSpPr>
        <p:spPr/>
        <p:txBody>
          <a:bodyPr/>
          <a:lstStyle/>
          <a:p>
            <a:pPr>
              <a:defRPr/>
            </a:pPr>
            <a:fld id="{21F12E25-4DBF-407B-8F23-9CF0338AA1D8}" type="slidenum">
              <a:rPr lang="en-US"/>
              <a:pPr>
                <a:defRPr/>
              </a:pPr>
              <a:t>134</a:t>
            </a:fld>
            <a:endParaRPr lang="en-US"/>
          </a:p>
        </p:txBody>
      </p:sp>
    </p:spTree>
    <p:extLst>
      <p:ext uri="{BB962C8B-B14F-4D97-AF65-F5344CB8AC3E}">
        <p14:creationId xmlns:p14="http://schemas.microsoft.com/office/powerpoint/2010/main" val="3316371312"/>
      </p:ext>
    </p:extLst>
  </p:cSld>
  <p:clrMapOvr>
    <a:masterClrMapping/>
  </p:clrMapOvr>
  <p:transition xmlns:p14="http://schemas.microsoft.com/office/powerpoint/2010/main" spd="slow"/>
  <p:timing>
    <p:tnLst>
      <p:par>
        <p:cTn xmlns:p14="http://schemas.microsoft.com/office/powerpoint/2010/mai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fontAlgn="auto">
              <a:spcAft>
                <a:spcPts val="0"/>
              </a:spcAft>
              <a:defRPr/>
            </a:pPr>
            <a:r>
              <a:rPr lang="en-US" dirty="0"/>
              <a:t>Max-product Belief Propagation</a:t>
            </a:r>
          </a:p>
        </p:txBody>
      </p:sp>
      <p:sp>
        <p:nvSpPr>
          <p:cNvPr id="3" name="Content Placeholder 2"/>
          <p:cNvSpPr>
            <a:spLocks noGrp="1"/>
          </p:cNvSpPr>
          <p:nvPr>
            <p:ph idx="1"/>
          </p:nvPr>
        </p:nvSpPr>
        <p:spPr/>
        <p:txBody>
          <a:bodyPr rtlCol="0">
            <a:normAutofit fontScale="92500" lnSpcReduction="20000"/>
          </a:bodyPr>
          <a:lstStyle/>
          <a:p>
            <a:pPr fontAlgn="auto">
              <a:spcAft>
                <a:spcPts val="0"/>
              </a:spcAft>
              <a:buFont typeface="Arial"/>
              <a:buChar char="•"/>
              <a:defRPr/>
            </a:pPr>
            <a:r>
              <a:rPr lang="en-US" dirty="0" smtClean="0"/>
              <a:t>Change the sum to a max:</a:t>
            </a:r>
          </a:p>
          <a:p>
            <a:pPr fontAlgn="auto">
              <a:spcAft>
                <a:spcPts val="0"/>
              </a:spcAft>
              <a:buFont typeface="Arial"/>
              <a:buChar char="•"/>
              <a:defRPr/>
            </a:pPr>
            <a:endParaRPr lang="en-US" dirty="0"/>
          </a:p>
          <a:p>
            <a:pPr fontAlgn="auto">
              <a:spcAft>
                <a:spcPts val="0"/>
              </a:spcAft>
              <a:buFont typeface="Arial"/>
              <a:buChar char="•"/>
              <a:defRPr/>
            </a:pPr>
            <a:endParaRPr lang="en-US" dirty="0" smtClean="0"/>
          </a:p>
          <a:p>
            <a:pPr fontAlgn="auto">
              <a:spcAft>
                <a:spcPts val="0"/>
              </a:spcAft>
              <a:buFont typeface="Arial"/>
              <a:buChar char="•"/>
              <a:defRPr/>
            </a:pPr>
            <a:endParaRPr lang="en-US" dirty="0"/>
          </a:p>
          <a:p>
            <a:pPr fontAlgn="auto">
              <a:spcAft>
                <a:spcPts val="0"/>
              </a:spcAft>
              <a:buFont typeface="Arial"/>
              <a:buChar char="•"/>
              <a:defRPr/>
            </a:pPr>
            <a:endParaRPr lang="en-US" dirty="0" smtClean="0"/>
          </a:p>
          <a:p>
            <a:pPr fontAlgn="auto">
              <a:spcAft>
                <a:spcPts val="0"/>
              </a:spcAft>
              <a:buFont typeface="Arial"/>
              <a:buChar char="•"/>
              <a:defRPr/>
            </a:pPr>
            <a:r>
              <a:rPr lang="en-US" b="1" dirty="0"/>
              <a:t>Max-product BP</a:t>
            </a:r>
            <a:r>
              <a:rPr lang="en-US" dirty="0"/>
              <a:t> computes </a:t>
            </a:r>
            <a:r>
              <a:rPr lang="en-US" b="1" dirty="0"/>
              <a:t>max-</a:t>
            </a:r>
            <a:r>
              <a:rPr lang="en-US" b="1" dirty="0" err="1" smtClean="0"/>
              <a:t>marginals</a:t>
            </a:r>
            <a:r>
              <a:rPr lang="en-US" dirty="0" smtClean="0"/>
              <a:t> </a:t>
            </a:r>
          </a:p>
          <a:p>
            <a:pPr lvl="1" fontAlgn="auto">
              <a:spcAft>
                <a:spcPts val="0"/>
              </a:spcAft>
              <a:buFont typeface="Arial"/>
              <a:buChar char="–"/>
              <a:defRPr/>
            </a:pPr>
            <a:r>
              <a:rPr lang="en-US" dirty="0" smtClean="0"/>
              <a:t>The max-marginal </a:t>
            </a:r>
            <a:r>
              <a:rPr lang="en-US" i="1" dirty="0" smtClean="0">
                <a:latin typeface="Times New Roman"/>
                <a:cs typeface="Times New Roman"/>
              </a:rPr>
              <a:t>b</a:t>
            </a:r>
            <a:r>
              <a:rPr lang="en-US" i="1" baseline="-25000" dirty="0" smtClean="0">
                <a:latin typeface="Times New Roman"/>
                <a:cs typeface="Times New Roman"/>
              </a:rPr>
              <a:t>i</a:t>
            </a:r>
            <a:r>
              <a:rPr lang="en-US" i="1" dirty="0" smtClean="0">
                <a:latin typeface="Times New Roman"/>
                <a:cs typeface="Times New Roman"/>
              </a:rPr>
              <a:t>(</a:t>
            </a:r>
            <a:r>
              <a:rPr lang="en-US" i="1" dirty="0">
                <a:latin typeface="Times New Roman"/>
                <a:cs typeface="Times New Roman"/>
              </a:rPr>
              <a:t>x</a:t>
            </a:r>
            <a:r>
              <a:rPr lang="en-US" i="1" baseline="-25000" dirty="0">
                <a:latin typeface="Times New Roman"/>
                <a:cs typeface="Times New Roman"/>
              </a:rPr>
              <a:t>i</a:t>
            </a:r>
            <a:r>
              <a:rPr lang="en-US" i="1" dirty="0">
                <a:latin typeface="Times New Roman"/>
                <a:cs typeface="Times New Roman"/>
              </a:rPr>
              <a:t>) </a:t>
            </a:r>
            <a:r>
              <a:rPr lang="en-US" dirty="0"/>
              <a:t>is the </a:t>
            </a:r>
            <a:r>
              <a:rPr lang="en-US" dirty="0" smtClean="0"/>
              <a:t>(</a:t>
            </a:r>
            <a:r>
              <a:rPr lang="en-US" dirty="0" err="1" smtClean="0"/>
              <a:t>unnormalized</a:t>
            </a:r>
            <a:r>
              <a:rPr lang="en-US" dirty="0" smtClean="0"/>
              <a:t>) </a:t>
            </a:r>
            <a:r>
              <a:rPr lang="en-US" dirty="0"/>
              <a:t>probability of the MAP assignment under the constraint </a:t>
            </a:r>
            <a:r>
              <a:rPr lang="en-US" i="1" dirty="0">
                <a:latin typeface="Times New Roman"/>
                <a:cs typeface="Times New Roman"/>
              </a:rPr>
              <a:t>X</a:t>
            </a:r>
            <a:r>
              <a:rPr lang="en-US" i="1" baseline="-25000" dirty="0">
                <a:latin typeface="Times New Roman"/>
                <a:cs typeface="Times New Roman"/>
              </a:rPr>
              <a:t>i</a:t>
            </a:r>
            <a:r>
              <a:rPr lang="en-US" i="1" dirty="0">
                <a:latin typeface="Times New Roman"/>
                <a:cs typeface="Times New Roman"/>
              </a:rPr>
              <a:t> = x</a:t>
            </a:r>
            <a:r>
              <a:rPr lang="en-US" i="1" baseline="-25000" dirty="0">
                <a:latin typeface="Times New Roman"/>
                <a:cs typeface="Times New Roman"/>
              </a:rPr>
              <a:t>i</a:t>
            </a:r>
            <a:r>
              <a:rPr lang="en-US" dirty="0" smtClean="0"/>
              <a:t>.</a:t>
            </a:r>
          </a:p>
          <a:p>
            <a:pPr lvl="1" fontAlgn="auto">
              <a:spcAft>
                <a:spcPts val="0"/>
              </a:spcAft>
              <a:buFont typeface="Arial"/>
              <a:buChar char="–"/>
              <a:defRPr/>
            </a:pPr>
            <a:r>
              <a:rPr lang="en-US" dirty="0" smtClean="0"/>
              <a:t>For an acyclic graph, the MAP assignment (assuming there are no ties) is given by: </a:t>
            </a:r>
            <a:br>
              <a:rPr lang="en-US" dirty="0" smtClean="0"/>
            </a:br>
            <a:endParaRPr lang="en-US" dirty="0" smtClean="0"/>
          </a:p>
        </p:txBody>
      </p:sp>
      <p:sp>
        <p:nvSpPr>
          <p:cNvPr id="4" name="Slide Number Placeholder 3"/>
          <p:cNvSpPr>
            <a:spLocks noGrp="1"/>
          </p:cNvSpPr>
          <p:nvPr>
            <p:ph type="sldNum" sz="quarter" idx="12"/>
          </p:nvPr>
        </p:nvSpPr>
        <p:spPr/>
        <p:txBody>
          <a:bodyPr/>
          <a:lstStyle/>
          <a:p>
            <a:pPr>
              <a:defRPr/>
            </a:pPr>
            <a:fld id="{66A40B13-6275-4654-AD88-3D351BD49046}" type="slidenum">
              <a:rPr lang="en-US"/>
              <a:pPr>
                <a:defRPr/>
              </a:pPr>
              <a:t>135</a:t>
            </a:fld>
            <a:endParaRPr lang="en-US"/>
          </a:p>
        </p:txBody>
      </p:sp>
      <p:cxnSp>
        <p:nvCxnSpPr>
          <p:cNvPr id="8" name="Straight Arrow Connector 7"/>
          <p:cNvCxnSpPr/>
          <p:nvPr/>
        </p:nvCxnSpPr>
        <p:spPr>
          <a:xfrm flipV="1">
            <a:off x="1190625" y="1951038"/>
            <a:ext cx="0" cy="733425"/>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9" name="Straight Arrow Connector 8"/>
          <p:cNvCxnSpPr/>
          <p:nvPr/>
        </p:nvCxnSpPr>
        <p:spPr>
          <a:xfrm>
            <a:off x="950913" y="2028825"/>
            <a:ext cx="0" cy="735013"/>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pic>
        <p:nvPicPr>
          <p:cNvPr id="77832" name="Picture 4" descr="latex-image-1.pdf"/>
          <p:cNvPicPr>
            <a:picLocks noChangeAspect="1"/>
          </p:cNvPicPr>
          <p:nvPr/>
        </p:nvPicPr>
        <p:blipFill>
          <a:blip r:embed="rId2"/>
          <a:srcRect/>
          <a:stretch>
            <a:fillRect/>
          </a:stretch>
        </p:blipFill>
        <p:spPr bwMode="auto">
          <a:xfrm>
            <a:off x="3124200" y="5826125"/>
            <a:ext cx="2441575" cy="433388"/>
          </a:xfrm>
          <a:prstGeom prst="rect">
            <a:avLst/>
          </a:prstGeom>
          <a:noFill/>
          <a:ln w="9525">
            <a:noFill/>
            <a:miter lim="800000"/>
            <a:headEnd/>
            <a:tailEnd/>
          </a:ln>
        </p:spPr>
      </p:pic>
      <p:grpSp>
        <p:nvGrpSpPr>
          <p:cNvPr id="16" name="Group 15"/>
          <p:cNvGrpSpPr/>
          <p:nvPr/>
        </p:nvGrpSpPr>
        <p:grpSpPr>
          <a:xfrm>
            <a:off x="1380899" y="1702822"/>
            <a:ext cx="3298584" cy="684738"/>
            <a:chOff x="1136920" y="3747287"/>
            <a:chExt cx="2822626" cy="585936"/>
          </a:xfrm>
        </p:grpSpPr>
        <p:pic>
          <p:nvPicPr>
            <p:cNvPr id="17" name="Picture 16" descr="latex-image-1.pdf"/>
            <p:cNvPicPr>
              <a:picLocks noChangeAspect="1"/>
            </p:cNvPicPr>
            <p:nvPr/>
          </p:nvPicPr>
          <p:blipFill>
            <a:blip r:embed="rId3"/>
            <a:stretch>
              <a:fillRect/>
            </a:stretch>
          </p:blipFill>
          <p:spPr>
            <a:xfrm>
              <a:off x="1214438" y="3795713"/>
              <a:ext cx="2643187" cy="488950"/>
            </a:xfrm>
            <a:prstGeom prst="rect">
              <a:avLst/>
            </a:prstGeom>
            <a:noFill/>
          </p:spPr>
        </p:pic>
        <p:sp>
          <p:nvSpPr>
            <p:cNvPr id="18" name="Rectangle 17"/>
            <p:cNvSpPr/>
            <p:nvPr/>
          </p:nvSpPr>
          <p:spPr>
            <a:xfrm>
              <a:off x="1136920" y="3747287"/>
              <a:ext cx="2822626" cy="585936"/>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grpSp>
        <p:nvGrpSpPr>
          <p:cNvPr id="19" name="Group 18"/>
          <p:cNvGrpSpPr/>
          <p:nvPr/>
        </p:nvGrpSpPr>
        <p:grpSpPr>
          <a:xfrm>
            <a:off x="1380899" y="2492529"/>
            <a:ext cx="5857390" cy="729322"/>
            <a:chOff x="4061771" y="3747287"/>
            <a:chExt cx="4705817" cy="585936"/>
          </a:xfrm>
        </p:grpSpPr>
        <p:pic>
          <p:nvPicPr>
            <p:cNvPr id="20" name="Picture 19" descr="latex-image-1.pdf"/>
            <p:cNvPicPr>
              <a:picLocks noChangeAspect="1"/>
            </p:cNvPicPr>
            <p:nvPr/>
          </p:nvPicPr>
          <p:blipFill>
            <a:blip r:embed="rId4"/>
            <a:stretch>
              <a:fillRect/>
            </a:stretch>
          </p:blipFill>
          <p:spPr>
            <a:xfrm>
              <a:off x="4106863" y="3795713"/>
              <a:ext cx="4562475" cy="488950"/>
            </a:xfrm>
            <a:prstGeom prst="rect">
              <a:avLst/>
            </a:prstGeom>
            <a:noFill/>
          </p:spPr>
        </p:pic>
        <p:sp>
          <p:nvSpPr>
            <p:cNvPr id="21" name="Rectangle 20"/>
            <p:cNvSpPr/>
            <p:nvPr/>
          </p:nvSpPr>
          <p:spPr>
            <a:xfrm>
              <a:off x="4061771" y="3747287"/>
              <a:ext cx="4705817" cy="585936"/>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spTree>
    <p:extLst>
      <p:ext uri="{BB962C8B-B14F-4D97-AF65-F5344CB8AC3E}">
        <p14:creationId xmlns:p14="http://schemas.microsoft.com/office/powerpoint/2010/main" val="3943071792"/>
      </p:ext>
    </p:extLst>
  </p:cSld>
  <p:clrMapOvr>
    <a:masterClrMapping/>
  </p:clrMapOvr>
  <p:transition xmlns:p14="http://schemas.microsoft.com/office/powerpoint/2010/main" spd="slow"/>
  <p:timing>
    <p:tnLst>
      <p:par>
        <p:cTn xmlns:p14="http://schemas.microsoft.com/office/powerpoint/2010/mai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fontAlgn="auto">
              <a:spcAft>
                <a:spcPts val="0"/>
              </a:spcAft>
              <a:defRPr/>
            </a:pPr>
            <a:r>
              <a:rPr lang="en-US" dirty="0"/>
              <a:t>Max-product Belief Propagation</a:t>
            </a:r>
          </a:p>
        </p:txBody>
      </p:sp>
      <p:sp>
        <p:nvSpPr>
          <p:cNvPr id="3" name="Content Placeholder 2"/>
          <p:cNvSpPr>
            <a:spLocks noGrp="1"/>
          </p:cNvSpPr>
          <p:nvPr>
            <p:ph idx="1"/>
          </p:nvPr>
        </p:nvSpPr>
        <p:spPr/>
        <p:txBody>
          <a:bodyPr rtlCol="0">
            <a:normAutofit fontScale="92500" lnSpcReduction="20000"/>
          </a:bodyPr>
          <a:lstStyle/>
          <a:p>
            <a:pPr fontAlgn="auto">
              <a:spcAft>
                <a:spcPts val="0"/>
              </a:spcAft>
              <a:buFont typeface="Arial"/>
              <a:buChar char="•"/>
              <a:defRPr/>
            </a:pPr>
            <a:r>
              <a:rPr lang="en-US" dirty="0" smtClean="0"/>
              <a:t>Change the sum to a max:</a:t>
            </a:r>
          </a:p>
          <a:p>
            <a:pPr fontAlgn="auto">
              <a:spcAft>
                <a:spcPts val="0"/>
              </a:spcAft>
              <a:buFont typeface="Arial"/>
              <a:buChar char="•"/>
              <a:defRPr/>
            </a:pPr>
            <a:endParaRPr lang="en-US" dirty="0"/>
          </a:p>
          <a:p>
            <a:pPr fontAlgn="auto">
              <a:spcAft>
                <a:spcPts val="0"/>
              </a:spcAft>
              <a:buFont typeface="Arial"/>
              <a:buChar char="•"/>
              <a:defRPr/>
            </a:pPr>
            <a:endParaRPr lang="en-US" dirty="0" smtClean="0"/>
          </a:p>
          <a:p>
            <a:pPr fontAlgn="auto">
              <a:spcAft>
                <a:spcPts val="0"/>
              </a:spcAft>
              <a:buFont typeface="Arial"/>
              <a:buChar char="•"/>
              <a:defRPr/>
            </a:pPr>
            <a:endParaRPr lang="en-US" dirty="0"/>
          </a:p>
          <a:p>
            <a:pPr fontAlgn="auto">
              <a:spcAft>
                <a:spcPts val="0"/>
              </a:spcAft>
              <a:buFont typeface="Arial"/>
              <a:buChar char="•"/>
              <a:defRPr/>
            </a:pPr>
            <a:endParaRPr lang="en-US" dirty="0" smtClean="0"/>
          </a:p>
          <a:p>
            <a:pPr fontAlgn="auto">
              <a:spcAft>
                <a:spcPts val="0"/>
              </a:spcAft>
              <a:buFont typeface="Arial"/>
              <a:buChar char="•"/>
              <a:defRPr/>
            </a:pPr>
            <a:r>
              <a:rPr lang="en-US" b="1" dirty="0"/>
              <a:t>Max-product BP</a:t>
            </a:r>
            <a:r>
              <a:rPr lang="en-US" dirty="0"/>
              <a:t> computes </a:t>
            </a:r>
            <a:r>
              <a:rPr lang="en-US" b="1" dirty="0"/>
              <a:t>max-</a:t>
            </a:r>
            <a:r>
              <a:rPr lang="en-US" b="1" dirty="0" err="1" smtClean="0"/>
              <a:t>marginals</a:t>
            </a:r>
            <a:r>
              <a:rPr lang="en-US" dirty="0" smtClean="0"/>
              <a:t> </a:t>
            </a:r>
          </a:p>
          <a:p>
            <a:pPr lvl="1" fontAlgn="auto">
              <a:spcAft>
                <a:spcPts val="0"/>
              </a:spcAft>
              <a:buFont typeface="Arial"/>
              <a:buChar char="–"/>
              <a:defRPr/>
            </a:pPr>
            <a:r>
              <a:rPr lang="en-US" dirty="0" smtClean="0"/>
              <a:t>The max-marginal </a:t>
            </a:r>
            <a:r>
              <a:rPr lang="en-US" i="1" dirty="0" smtClean="0">
                <a:latin typeface="Times New Roman"/>
                <a:cs typeface="Times New Roman"/>
              </a:rPr>
              <a:t>b</a:t>
            </a:r>
            <a:r>
              <a:rPr lang="en-US" i="1" baseline="-25000" dirty="0" smtClean="0">
                <a:latin typeface="Times New Roman"/>
                <a:cs typeface="Times New Roman"/>
              </a:rPr>
              <a:t>i</a:t>
            </a:r>
            <a:r>
              <a:rPr lang="en-US" i="1" dirty="0" smtClean="0">
                <a:latin typeface="Times New Roman"/>
                <a:cs typeface="Times New Roman"/>
              </a:rPr>
              <a:t>(</a:t>
            </a:r>
            <a:r>
              <a:rPr lang="en-US" i="1" dirty="0">
                <a:latin typeface="Times New Roman"/>
                <a:cs typeface="Times New Roman"/>
              </a:rPr>
              <a:t>x</a:t>
            </a:r>
            <a:r>
              <a:rPr lang="en-US" i="1" baseline="-25000" dirty="0">
                <a:latin typeface="Times New Roman"/>
                <a:cs typeface="Times New Roman"/>
              </a:rPr>
              <a:t>i</a:t>
            </a:r>
            <a:r>
              <a:rPr lang="en-US" i="1" dirty="0">
                <a:latin typeface="Times New Roman"/>
                <a:cs typeface="Times New Roman"/>
              </a:rPr>
              <a:t>) </a:t>
            </a:r>
            <a:r>
              <a:rPr lang="en-US" dirty="0"/>
              <a:t>is the </a:t>
            </a:r>
            <a:r>
              <a:rPr lang="en-US" dirty="0" smtClean="0"/>
              <a:t>(</a:t>
            </a:r>
            <a:r>
              <a:rPr lang="en-US" dirty="0" err="1" smtClean="0"/>
              <a:t>unnormalized</a:t>
            </a:r>
            <a:r>
              <a:rPr lang="en-US" dirty="0" smtClean="0"/>
              <a:t>) </a:t>
            </a:r>
            <a:r>
              <a:rPr lang="en-US" dirty="0"/>
              <a:t>probability of the MAP assignment under the constraint </a:t>
            </a:r>
            <a:r>
              <a:rPr lang="en-US" i="1" dirty="0">
                <a:latin typeface="Times New Roman"/>
                <a:cs typeface="Times New Roman"/>
              </a:rPr>
              <a:t>X</a:t>
            </a:r>
            <a:r>
              <a:rPr lang="en-US" i="1" baseline="-25000" dirty="0">
                <a:latin typeface="Times New Roman"/>
                <a:cs typeface="Times New Roman"/>
              </a:rPr>
              <a:t>i</a:t>
            </a:r>
            <a:r>
              <a:rPr lang="en-US" i="1" dirty="0">
                <a:latin typeface="Times New Roman"/>
                <a:cs typeface="Times New Roman"/>
              </a:rPr>
              <a:t> = x</a:t>
            </a:r>
            <a:r>
              <a:rPr lang="en-US" i="1" baseline="-25000" dirty="0">
                <a:latin typeface="Times New Roman"/>
                <a:cs typeface="Times New Roman"/>
              </a:rPr>
              <a:t>i</a:t>
            </a:r>
            <a:r>
              <a:rPr lang="en-US" dirty="0" smtClean="0"/>
              <a:t>.</a:t>
            </a:r>
          </a:p>
          <a:p>
            <a:pPr lvl="1">
              <a:defRPr/>
            </a:pPr>
            <a:r>
              <a:rPr lang="en-US" dirty="0"/>
              <a:t>For an acyclic graph, the MAP assignment (assuming there are no ties) is given by: </a:t>
            </a:r>
            <a:br>
              <a:rPr lang="en-US" dirty="0"/>
            </a:br>
            <a:endParaRPr lang="en-US" dirty="0"/>
          </a:p>
        </p:txBody>
      </p:sp>
      <p:sp>
        <p:nvSpPr>
          <p:cNvPr id="4" name="Slide Number Placeholder 3"/>
          <p:cNvSpPr>
            <a:spLocks noGrp="1"/>
          </p:cNvSpPr>
          <p:nvPr>
            <p:ph type="sldNum" sz="quarter" idx="12"/>
          </p:nvPr>
        </p:nvSpPr>
        <p:spPr/>
        <p:txBody>
          <a:bodyPr/>
          <a:lstStyle/>
          <a:p>
            <a:pPr>
              <a:defRPr/>
            </a:pPr>
            <a:fld id="{66A40B13-6275-4654-AD88-3D351BD49046}" type="slidenum">
              <a:rPr lang="en-US"/>
              <a:pPr>
                <a:defRPr/>
              </a:pPr>
              <a:t>136</a:t>
            </a:fld>
            <a:endParaRPr lang="en-US"/>
          </a:p>
        </p:txBody>
      </p:sp>
      <p:cxnSp>
        <p:nvCxnSpPr>
          <p:cNvPr id="8" name="Straight Arrow Connector 7"/>
          <p:cNvCxnSpPr/>
          <p:nvPr/>
        </p:nvCxnSpPr>
        <p:spPr>
          <a:xfrm flipV="1">
            <a:off x="1190625" y="1951038"/>
            <a:ext cx="0" cy="733425"/>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9" name="Straight Arrow Connector 8"/>
          <p:cNvCxnSpPr/>
          <p:nvPr/>
        </p:nvCxnSpPr>
        <p:spPr>
          <a:xfrm>
            <a:off x="950913" y="2028825"/>
            <a:ext cx="0" cy="735013"/>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pic>
        <p:nvPicPr>
          <p:cNvPr id="77832" name="Picture 4" descr="latex-image-1.pdf"/>
          <p:cNvPicPr>
            <a:picLocks noChangeAspect="1"/>
          </p:cNvPicPr>
          <p:nvPr/>
        </p:nvPicPr>
        <p:blipFill>
          <a:blip r:embed="rId2"/>
          <a:srcRect/>
          <a:stretch>
            <a:fillRect/>
          </a:stretch>
        </p:blipFill>
        <p:spPr bwMode="auto">
          <a:xfrm>
            <a:off x="3124200" y="5826125"/>
            <a:ext cx="2441575" cy="433388"/>
          </a:xfrm>
          <a:prstGeom prst="rect">
            <a:avLst/>
          </a:prstGeom>
          <a:noFill/>
          <a:ln w="9525">
            <a:noFill/>
            <a:miter lim="800000"/>
            <a:headEnd/>
            <a:tailEnd/>
          </a:ln>
        </p:spPr>
      </p:pic>
      <p:grpSp>
        <p:nvGrpSpPr>
          <p:cNvPr id="5" name="Group 4"/>
          <p:cNvGrpSpPr/>
          <p:nvPr/>
        </p:nvGrpSpPr>
        <p:grpSpPr>
          <a:xfrm>
            <a:off x="1380899" y="2492529"/>
            <a:ext cx="5857390" cy="729322"/>
            <a:chOff x="1380899" y="2492529"/>
            <a:chExt cx="5857390" cy="729322"/>
          </a:xfrm>
        </p:grpSpPr>
        <p:pic>
          <p:nvPicPr>
            <p:cNvPr id="7" name="Picture 6" descr="latex-image-1.pdf"/>
            <p:cNvPicPr>
              <a:picLocks noChangeAspect="1"/>
            </p:cNvPicPr>
            <p:nvPr/>
          </p:nvPicPr>
          <p:blipFill>
            <a:blip r:embed="rId3"/>
            <a:stretch>
              <a:fillRect/>
            </a:stretch>
          </p:blipFill>
          <p:spPr>
            <a:xfrm>
              <a:off x="1436228" y="2547386"/>
              <a:ext cx="5696712" cy="611632"/>
            </a:xfrm>
            <a:prstGeom prst="rect">
              <a:avLst/>
            </a:prstGeom>
            <a:noFill/>
          </p:spPr>
        </p:pic>
        <p:sp>
          <p:nvSpPr>
            <p:cNvPr id="11" name="Rectangle 10"/>
            <p:cNvSpPr/>
            <p:nvPr/>
          </p:nvSpPr>
          <p:spPr>
            <a:xfrm>
              <a:off x="1380899" y="2492529"/>
              <a:ext cx="5857390" cy="729322"/>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grpSp>
        <p:nvGrpSpPr>
          <p:cNvPr id="12" name="Group 11"/>
          <p:cNvGrpSpPr/>
          <p:nvPr/>
        </p:nvGrpSpPr>
        <p:grpSpPr>
          <a:xfrm>
            <a:off x="1380899" y="1702822"/>
            <a:ext cx="3298584" cy="684738"/>
            <a:chOff x="1136920" y="3747287"/>
            <a:chExt cx="2822626" cy="585936"/>
          </a:xfrm>
        </p:grpSpPr>
        <p:pic>
          <p:nvPicPr>
            <p:cNvPr id="13" name="Picture 12" descr="latex-image-1.pdf"/>
            <p:cNvPicPr>
              <a:picLocks noChangeAspect="1"/>
            </p:cNvPicPr>
            <p:nvPr/>
          </p:nvPicPr>
          <p:blipFill>
            <a:blip r:embed="rId4"/>
            <a:stretch>
              <a:fillRect/>
            </a:stretch>
          </p:blipFill>
          <p:spPr>
            <a:xfrm>
              <a:off x="1214438" y="3795713"/>
              <a:ext cx="2643187" cy="488950"/>
            </a:xfrm>
            <a:prstGeom prst="rect">
              <a:avLst/>
            </a:prstGeom>
            <a:noFill/>
          </p:spPr>
        </p:pic>
        <p:sp>
          <p:nvSpPr>
            <p:cNvPr id="14" name="Rectangle 13"/>
            <p:cNvSpPr/>
            <p:nvPr/>
          </p:nvSpPr>
          <p:spPr>
            <a:xfrm>
              <a:off x="1136920" y="3747287"/>
              <a:ext cx="2822626" cy="585936"/>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grpSp>
    </p:spTree>
    <p:extLst>
      <p:ext uri="{BB962C8B-B14F-4D97-AF65-F5344CB8AC3E}">
        <p14:creationId xmlns:p14="http://schemas.microsoft.com/office/powerpoint/2010/main" val="1436928560"/>
      </p:ext>
    </p:extLst>
  </p:cSld>
  <p:clrMapOvr>
    <a:masterClrMapping/>
  </p:clrMapOvr>
  <p:transition xmlns:p14="http://schemas.microsoft.com/office/powerpoint/2010/main" spd="slow"/>
  <p:timing>
    <p:tnLst>
      <p:par>
        <p:cTn xmlns:p14="http://schemas.microsoft.com/office/powerpoint/2010/mai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fontAlgn="auto">
              <a:spcAft>
                <a:spcPts val="0"/>
              </a:spcAft>
              <a:defRPr/>
            </a:pPr>
            <a:r>
              <a:rPr lang="en-US" dirty="0" smtClean="0"/>
              <a:t>Deterministic Annealing</a:t>
            </a:r>
            <a:endParaRPr lang="en-US" dirty="0"/>
          </a:p>
        </p:txBody>
      </p:sp>
      <p:sp>
        <p:nvSpPr>
          <p:cNvPr id="3" name="Content Placeholder 2"/>
          <p:cNvSpPr>
            <a:spLocks noGrp="1"/>
          </p:cNvSpPr>
          <p:nvPr>
            <p:ph idx="1"/>
          </p:nvPr>
        </p:nvSpPr>
        <p:spPr>
          <a:xfrm>
            <a:off x="457200" y="1211262"/>
            <a:ext cx="8229600" cy="5388747"/>
          </a:xfrm>
        </p:spPr>
        <p:txBody>
          <a:bodyPr rtlCol="0">
            <a:normAutofit fontScale="77500" lnSpcReduction="20000"/>
          </a:bodyPr>
          <a:lstStyle/>
          <a:p>
            <a:pPr marL="0" indent="0" fontAlgn="auto">
              <a:spcAft>
                <a:spcPts val="0"/>
              </a:spcAft>
              <a:buNone/>
              <a:defRPr/>
            </a:pPr>
            <a:r>
              <a:rPr lang="en-US" b="1" dirty="0" smtClean="0"/>
              <a:t>Motivation:</a:t>
            </a:r>
            <a:r>
              <a:rPr lang="en-US" dirty="0" smtClean="0"/>
              <a:t> Smoothly transition </a:t>
            </a:r>
            <a:r>
              <a:rPr lang="en-US" dirty="0"/>
              <a:t>from sum-product to max-</a:t>
            </a:r>
            <a:r>
              <a:rPr lang="en-US" dirty="0" smtClean="0"/>
              <a:t>product</a:t>
            </a:r>
          </a:p>
          <a:p>
            <a:pPr marL="0" indent="0" fontAlgn="auto">
              <a:spcAft>
                <a:spcPts val="0"/>
              </a:spcAft>
              <a:buNone/>
              <a:defRPr/>
            </a:pPr>
            <a:endParaRPr lang="en-US" dirty="0" smtClean="0"/>
          </a:p>
          <a:p>
            <a:pPr marL="514350" indent="-514350" fontAlgn="auto">
              <a:spcAft>
                <a:spcPts val="0"/>
              </a:spcAft>
              <a:buFont typeface="+mj-lt"/>
              <a:buAutoNum type="arabicPeriod"/>
              <a:defRPr/>
            </a:pPr>
            <a:r>
              <a:rPr lang="en-US" dirty="0" smtClean="0"/>
              <a:t>Incorporate inverse temperature parameter into each factor:</a:t>
            </a:r>
          </a:p>
          <a:p>
            <a:pPr marL="514350" indent="-514350" fontAlgn="auto">
              <a:spcAft>
                <a:spcPts val="0"/>
              </a:spcAft>
              <a:buFont typeface="+mj-lt"/>
              <a:buAutoNum type="arabicPeriod"/>
              <a:defRPr/>
            </a:pPr>
            <a:endParaRPr lang="en-US" dirty="0"/>
          </a:p>
          <a:p>
            <a:pPr marL="514350" indent="-514350" fontAlgn="auto">
              <a:spcAft>
                <a:spcPts val="0"/>
              </a:spcAft>
              <a:buFont typeface="+mj-lt"/>
              <a:buAutoNum type="arabicPeriod"/>
              <a:defRPr/>
            </a:pPr>
            <a:endParaRPr lang="en-US" dirty="0" smtClean="0"/>
          </a:p>
          <a:p>
            <a:pPr marL="0" indent="0" fontAlgn="auto">
              <a:spcAft>
                <a:spcPts val="0"/>
              </a:spcAft>
              <a:buNone/>
              <a:defRPr/>
            </a:pPr>
            <a:endParaRPr lang="en-US" dirty="0" smtClean="0"/>
          </a:p>
          <a:p>
            <a:pPr marL="514350" indent="-514350" fontAlgn="auto">
              <a:spcAft>
                <a:spcPts val="0"/>
              </a:spcAft>
              <a:buFont typeface="+mj-lt"/>
              <a:buAutoNum type="arabicPeriod"/>
              <a:defRPr/>
            </a:pPr>
            <a:r>
              <a:rPr lang="en-US" dirty="0" smtClean="0"/>
              <a:t>Send messages as usual for sum-product BP</a:t>
            </a:r>
          </a:p>
          <a:p>
            <a:pPr marL="514350" indent="-514350" fontAlgn="auto">
              <a:spcAft>
                <a:spcPts val="0"/>
              </a:spcAft>
              <a:buFont typeface="+mj-lt"/>
              <a:buAutoNum type="arabicPeriod"/>
              <a:defRPr/>
            </a:pPr>
            <a:r>
              <a:rPr lang="en-US" dirty="0" smtClean="0"/>
              <a:t>Anneal </a:t>
            </a:r>
            <a:r>
              <a:rPr lang="en-US" i="1" dirty="0">
                <a:latin typeface="Times New Roman"/>
                <a:cs typeface="Times New Roman"/>
              </a:rPr>
              <a:t>T</a:t>
            </a:r>
            <a:r>
              <a:rPr lang="en-US" dirty="0" smtClean="0"/>
              <a:t> from </a:t>
            </a:r>
            <a:r>
              <a:rPr lang="en-US" i="1" dirty="0">
                <a:latin typeface="Times New Roman"/>
                <a:cs typeface="Times New Roman"/>
              </a:rPr>
              <a:t>1</a:t>
            </a:r>
            <a:r>
              <a:rPr lang="en-US" dirty="0" smtClean="0"/>
              <a:t> to </a:t>
            </a:r>
            <a:r>
              <a:rPr lang="en-US" i="1" dirty="0" smtClean="0">
                <a:latin typeface="Times New Roman"/>
                <a:cs typeface="Times New Roman"/>
              </a:rPr>
              <a:t>0</a:t>
            </a:r>
            <a:r>
              <a:rPr lang="en-US" dirty="0" smtClean="0"/>
              <a:t>:</a:t>
            </a:r>
          </a:p>
          <a:p>
            <a:pPr marL="514350" indent="-514350" fontAlgn="auto">
              <a:spcAft>
                <a:spcPts val="0"/>
              </a:spcAft>
              <a:buFont typeface="+mj-lt"/>
              <a:buAutoNum type="arabicPeriod"/>
              <a:defRPr/>
            </a:pPr>
            <a:endParaRPr lang="en-US" dirty="0"/>
          </a:p>
          <a:p>
            <a:pPr marL="514350" indent="-514350" fontAlgn="auto">
              <a:spcAft>
                <a:spcPts val="0"/>
              </a:spcAft>
              <a:buFont typeface="+mj-lt"/>
              <a:buAutoNum type="arabicPeriod"/>
              <a:defRPr/>
            </a:pPr>
            <a:endParaRPr lang="en-US" dirty="0" smtClean="0"/>
          </a:p>
          <a:p>
            <a:pPr marL="514350" indent="-514350" fontAlgn="auto">
              <a:spcAft>
                <a:spcPts val="0"/>
              </a:spcAft>
              <a:buFont typeface="+mj-lt"/>
              <a:buAutoNum type="arabicPeriod"/>
              <a:defRPr/>
            </a:pPr>
            <a:endParaRPr lang="en-US" dirty="0"/>
          </a:p>
          <a:p>
            <a:pPr marL="514350" indent="-514350" fontAlgn="auto">
              <a:spcAft>
                <a:spcPts val="0"/>
              </a:spcAft>
              <a:buFont typeface="+mj-lt"/>
              <a:buAutoNum type="arabicPeriod"/>
              <a:defRPr/>
            </a:pPr>
            <a:r>
              <a:rPr lang="en-US" dirty="0" smtClean="0"/>
              <a:t>Take resulting beliefs to power </a:t>
            </a:r>
            <a:r>
              <a:rPr lang="en-US" i="1" dirty="0">
                <a:latin typeface="Times New Roman"/>
                <a:cs typeface="Times New Roman"/>
              </a:rPr>
              <a:t>T</a:t>
            </a:r>
            <a:endParaRPr lang="en-US" dirty="0" smtClean="0"/>
          </a:p>
          <a:p>
            <a:pPr fontAlgn="auto">
              <a:spcAft>
                <a:spcPts val="0"/>
              </a:spcAft>
              <a:buFont typeface="Arial"/>
              <a:buChar char="•"/>
              <a:defRPr/>
            </a:pPr>
            <a:endParaRPr lang="en-US" dirty="0"/>
          </a:p>
        </p:txBody>
      </p:sp>
      <p:sp>
        <p:nvSpPr>
          <p:cNvPr id="4" name="Slide Number Placeholder 3"/>
          <p:cNvSpPr>
            <a:spLocks noGrp="1"/>
          </p:cNvSpPr>
          <p:nvPr>
            <p:ph type="sldNum" sz="quarter" idx="12"/>
          </p:nvPr>
        </p:nvSpPr>
        <p:spPr/>
        <p:txBody>
          <a:bodyPr/>
          <a:lstStyle/>
          <a:p>
            <a:pPr>
              <a:defRPr/>
            </a:pPr>
            <a:fld id="{FC0E0328-1E54-428A-8C8B-E1011C6B44B2}" type="slidenum">
              <a:rPr lang="en-US"/>
              <a:pPr>
                <a:defRPr/>
              </a:pPr>
              <a:t>137</a:t>
            </a:fld>
            <a:endParaRPr lang="en-US"/>
          </a:p>
        </p:txBody>
      </p:sp>
      <p:grpSp>
        <p:nvGrpSpPr>
          <p:cNvPr id="78852" name="Group 9"/>
          <p:cNvGrpSpPr>
            <a:grpSpLocks/>
          </p:cNvGrpSpPr>
          <p:nvPr/>
        </p:nvGrpSpPr>
        <p:grpSpPr bwMode="auto">
          <a:xfrm>
            <a:off x="2596776" y="2696708"/>
            <a:ext cx="3810119" cy="1452497"/>
            <a:chOff x="2815890" y="2960852"/>
            <a:chExt cx="4735656" cy="1804288"/>
          </a:xfrm>
        </p:grpSpPr>
        <p:sp>
          <p:nvSpPr>
            <p:cNvPr id="7" name="TextBox 6"/>
            <p:cNvSpPr txBox="1"/>
            <p:nvPr/>
          </p:nvSpPr>
          <p:spPr>
            <a:xfrm>
              <a:off x="2815890" y="2960852"/>
              <a:ext cx="4735656" cy="1804288"/>
            </a:xfrm>
            <a:prstGeom prst="rect">
              <a:avLst/>
            </a:prstGeom>
            <a:solidFill>
              <a:schemeClr val="accent5">
                <a:lumMod val="40000"/>
                <a:lumOff val="60000"/>
              </a:schemeClr>
            </a:solidFill>
          </p:spPr>
          <p:txBody>
            <a:bodyPr/>
            <a:lstStyle/>
            <a:p>
              <a:pPr algn="ctr" fontAlgn="auto">
                <a:lnSpc>
                  <a:spcPct val="100000"/>
                </a:lnSpc>
                <a:spcBef>
                  <a:spcPts val="0"/>
                </a:spcBef>
                <a:spcAft>
                  <a:spcPts val="0"/>
                </a:spcAft>
                <a:defRPr/>
              </a:pPr>
              <a:r>
                <a:rPr lang="en-US" sz="2200" b="1" dirty="0">
                  <a:latin typeface="+mn-lt"/>
                  <a:cs typeface="+mn-cs"/>
                </a:rPr>
                <a:t>Annealed Joint Distribution</a:t>
              </a:r>
            </a:p>
          </p:txBody>
        </p:sp>
        <p:pic>
          <p:nvPicPr>
            <p:cNvPr id="78864" name="Picture 8" descr="latex-image-1.pdf"/>
            <p:cNvPicPr>
              <a:picLocks noChangeAspect="1"/>
            </p:cNvPicPr>
            <p:nvPr/>
          </p:nvPicPr>
          <p:blipFill>
            <a:blip r:embed="rId2"/>
            <a:srcRect/>
            <a:stretch>
              <a:fillRect/>
            </a:stretch>
          </p:blipFill>
          <p:spPr bwMode="auto">
            <a:xfrm>
              <a:off x="3124822" y="3575840"/>
              <a:ext cx="4046632" cy="1037306"/>
            </a:xfrm>
            <a:prstGeom prst="rect">
              <a:avLst/>
            </a:prstGeom>
            <a:noFill/>
            <a:ln w="9525">
              <a:noFill/>
              <a:miter lim="800000"/>
              <a:headEnd/>
              <a:tailEnd/>
            </a:ln>
          </p:spPr>
        </p:pic>
      </p:grpSp>
      <p:graphicFrame>
        <p:nvGraphicFramePr>
          <p:cNvPr id="11" name="Table 10"/>
          <p:cNvGraphicFramePr>
            <a:graphicFrameLocks noGrp="1"/>
          </p:cNvGraphicFramePr>
          <p:nvPr>
            <p:extLst>
              <p:ext uri="{D42A27DB-BD31-4B8C-83A1-F6EECF244321}">
                <p14:modId xmlns:p14="http://schemas.microsoft.com/office/powerpoint/2010/main" val="3893077940"/>
              </p:ext>
            </p:extLst>
          </p:nvPr>
        </p:nvGraphicFramePr>
        <p:xfrm>
          <a:off x="1733550" y="5128034"/>
          <a:ext cx="5617613" cy="741680"/>
        </p:xfrm>
        <a:graphic>
          <a:graphicData uri="http://schemas.openxmlformats.org/drawingml/2006/table">
            <a:tbl>
              <a:tblPr firstRow="1" bandRow="1">
                <a:tableStyleId>{2D5ABB26-0587-4C30-8999-92F81FD0307C}</a:tableStyleId>
              </a:tblPr>
              <a:tblGrid>
                <a:gridCol w="1325654"/>
                <a:gridCol w="4291959"/>
              </a:tblGrid>
              <a:tr h="370840">
                <a:tc>
                  <a:txBody>
                    <a:bodyPr/>
                    <a:lstStyle/>
                    <a:p>
                      <a:r>
                        <a:rPr lang="en-US" i="1" dirty="0" smtClean="0">
                          <a:latin typeface="Times New Roman"/>
                          <a:cs typeface="Times New Roman"/>
                        </a:rPr>
                        <a:t>T</a:t>
                      </a:r>
                      <a:r>
                        <a:rPr lang="en-US" i="1" baseline="0" dirty="0" smtClean="0">
                          <a:latin typeface="Times New Roman"/>
                          <a:cs typeface="Times New Roman"/>
                        </a:rPr>
                        <a:t> = 1</a:t>
                      </a:r>
                      <a:endParaRPr lang="en-US" i="1" dirty="0">
                        <a:latin typeface="Times New Roman"/>
                        <a:cs typeface="Times New Roman"/>
                      </a:endParaRPr>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r>
                        <a:rPr lang="en-US" dirty="0" smtClean="0"/>
                        <a:t>Sum-product</a:t>
                      </a:r>
                      <a:endParaRPr lang="en-US" dirty="0"/>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370840">
                <a:tc>
                  <a:txBody>
                    <a:bodyPr/>
                    <a:lstStyle/>
                    <a:p>
                      <a:r>
                        <a:rPr lang="en-US" i="1" dirty="0" smtClean="0">
                          <a:latin typeface="Times New Roman"/>
                          <a:cs typeface="Times New Roman"/>
                        </a:rPr>
                        <a:t>T </a:t>
                      </a:r>
                      <a:r>
                        <a:rPr lang="en-US" i="1" dirty="0" smtClean="0">
                          <a:latin typeface="Times New Roman"/>
                          <a:cs typeface="Times New Roman"/>
                          <a:sym typeface="Wingdings"/>
                        </a:rPr>
                        <a:t></a:t>
                      </a:r>
                      <a:r>
                        <a:rPr lang="en-US" i="1" dirty="0" smtClean="0">
                          <a:latin typeface="Times New Roman"/>
                          <a:cs typeface="Times New Roman"/>
                        </a:rPr>
                        <a:t> 0</a:t>
                      </a:r>
                      <a:endParaRPr lang="en-US" i="1" dirty="0">
                        <a:latin typeface="Times New Roman"/>
                        <a:cs typeface="Times New Roman"/>
                      </a:endParaRPr>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tcPr>
                </a:tc>
                <a:tc>
                  <a:txBody>
                    <a:bodyPr/>
                    <a:lstStyle/>
                    <a:p>
                      <a:r>
                        <a:rPr lang="en-US" dirty="0" smtClean="0"/>
                        <a:t>Max-product</a:t>
                      </a:r>
                      <a:endParaRPr lang="en-US" dirty="0"/>
                    </a:p>
                  </a:txBody>
                  <a:tcPr>
                    <a:lnL w="12700" cap="flat" cmpd="sng" algn="ctr">
                      <a:solidFill>
                        <a:scrgbClr r="0" g="0" b="0"/>
                      </a:solidFill>
                      <a:prstDash val="solid"/>
                      <a:round/>
                      <a:headEnd type="none" w="med" len="med"/>
                      <a:tailEnd type="none" w="med" len="med"/>
                    </a:lnL>
                    <a:lnT w="12700" cap="flat" cmpd="sng" algn="ctr">
                      <a:solidFill>
                        <a:scrgbClr r="0" g="0" b="0"/>
                      </a:solidFill>
                      <a:prstDash val="solid"/>
                      <a:round/>
                      <a:headEnd type="none" w="med" len="med"/>
                      <a:tailEnd type="none" w="med" len="med"/>
                    </a:lnT>
                  </a:tcPr>
                </a:tc>
              </a:tr>
            </a:tbl>
          </a:graphicData>
        </a:graphic>
      </p:graphicFrame>
    </p:spTree>
    <p:extLst>
      <p:ext uri="{BB962C8B-B14F-4D97-AF65-F5344CB8AC3E}">
        <p14:creationId xmlns:p14="http://schemas.microsoft.com/office/powerpoint/2010/main" val="1854259534"/>
      </p:ext>
    </p:extLst>
  </p:cSld>
  <p:clrMapOvr>
    <a:masterClrMapping/>
  </p:clrMapOvr>
  <p:timing>
    <p:tnLst>
      <p:par>
        <p:cTn xmlns:p14="http://schemas.microsoft.com/office/powerpoint/2010/mai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Q&amp;A</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138</a:t>
            </a:fld>
            <a:endParaRPr lang="en-US"/>
          </a:p>
        </p:txBody>
      </p:sp>
      <p:grpSp>
        <p:nvGrpSpPr>
          <p:cNvPr id="15" name="Group 14"/>
          <p:cNvGrpSpPr/>
          <p:nvPr/>
        </p:nvGrpSpPr>
        <p:grpSpPr>
          <a:xfrm>
            <a:off x="457200" y="1213073"/>
            <a:ext cx="8229600" cy="1217402"/>
            <a:chOff x="457200" y="2443162"/>
            <a:chExt cx="8229600" cy="1217402"/>
          </a:xfrm>
        </p:grpSpPr>
        <p:sp>
          <p:nvSpPr>
            <p:cNvPr id="6" name="Content Placeholder 2"/>
            <p:cNvSpPr txBox="1">
              <a:spLocks/>
            </p:cNvSpPr>
            <p:nvPr/>
          </p:nvSpPr>
          <p:spPr>
            <a:xfrm>
              <a:off x="457200" y="2443162"/>
              <a:ext cx="8229600" cy="1217402"/>
            </a:xfrm>
            <a:prstGeom prst="rect">
              <a:avLst/>
            </a:prstGeom>
            <a:solidFill>
              <a:schemeClr val="accent6">
                <a:lumMod val="40000"/>
                <a:lumOff val="6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smtClean="0"/>
                <a:t>Q: </a:t>
              </a:r>
              <a:endParaRPr lang="en-US" dirty="0"/>
            </a:p>
          </p:txBody>
        </p:sp>
        <p:sp>
          <p:nvSpPr>
            <p:cNvPr id="9" name="Content Placeholder 2"/>
            <p:cNvSpPr txBox="1">
              <a:spLocks/>
            </p:cNvSpPr>
            <p:nvPr/>
          </p:nvSpPr>
          <p:spPr>
            <a:xfrm>
              <a:off x="957214" y="2466148"/>
              <a:ext cx="7729586" cy="1194415"/>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dirty="0" smtClean="0"/>
                <a:t>This feels like </a:t>
              </a:r>
              <a:r>
                <a:rPr lang="en-US" b="1" dirty="0" smtClean="0"/>
                <a:t>Arc Consistency</a:t>
              </a:r>
              <a:r>
                <a:rPr lang="en-US" dirty="0" smtClean="0"/>
                <a:t>…</a:t>
              </a:r>
              <a:br>
                <a:rPr lang="en-US" dirty="0" smtClean="0"/>
              </a:br>
              <a:r>
                <a:rPr lang="en-US" dirty="0" smtClean="0"/>
                <a:t>Any relation?</a:t>
              </a:r>
              <a:endParaRPr lang="en-US" dirty="0"/>
            </a:p>
          </p:txBody>
        </p:sp>
      </p:grpSp>
      <p:grpSp>
        <p:nvGrpSpPr>
          <p:cNvPr id="14" name="Group 13"/>
          <p:cNvGrpSpPr/>
          <p:nvPr/>
        </p:nvGrpSpPr>
        <p:grpSpPr>
          <a:xfrm>
            <a:off x="457200" y="2430475"/>
            <a:ext cx="8229600" cy="1217402"/>
            <a:chOff x="457200" y="3660564"/>
            <a:chExt cx="8229600" cy="1217402"/>
          </a:xfrm>
        </p:grpSpPr>
        <p:sp>
          <p:nvSpPr>
            <p:cNvPr id="7" name="Content Placeholder 2"/>
            <p:cNvSpPr txBox="1">
              <a:spLocks/>
            </p:cNvSpPr>
            <p:nvPr/>
          </p:nvSpPr>
          <p:spPr>
            <a:xfrm>
              <a:off x="457200" y="3660564"/>
              <a:ext cx="8229600" cy="1217402"/>
            </a:xfrm>
            <a:prstGeom prst="rect">
              <a:avLst/>
            </a:prstGeom>
            <a:solidFill>
              <a:schemeClr val="accent6">
                <a:lumMod val="20000"/>
                <a:lumOff val="8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a:t>A</a:t>
              </a:r>
              <a:r>
                <a:rPr lang="en-US" b="1" dirty="0" smtClean="0"/>
                <a:t>:</a:t>
              </a:r>
              <a:endParaRPr lang="en-US" dirty="0"/>
            </a:p>
          </p:txBody>
        </p:sp>
        <p:sp>
          <p:nvSpPr>
            <p:cNvPr id="10" name="Content Placeholder 2"/>
            <p:cNvSpPr txBox="1">
              <a:spLocks/>
            </p:cNvSpPr>
            <p:nvPr/>
          </p:nvSpPr>
          <p:spPr>
            <a:xfrm>
              <a:off x="957214" y="3660564"/>
              <a:ext cx="7729586" cy="1217402"/>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dirty="0" smtClean="0"/>
                <a:t>Yes, BP is doing (with probabilities) what people were doing in AI long before.</a:t>
              </a:r>
              <a:endParaRPr lang="en-US" dirty="0"/>
            </a:p>
          </p:txBody>
        </p:sp>
      </p:grpSp>
    </p:spTree>
    <p:extLst>
      <p:ext uri="{BB962C8B-B14F-4D97-AF65-F5344CB8AC3E}">
        <p14:creationId xmlns:p14="http://schemas.microsoft.com/office/powerpoint/2010/main" val="12360494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ext Box 28"/>
          <p:cNvSpPr txBox="1">
            <a:spLocks noChangeArrowheads="1"/>
          </p:cNvSpPr>
          <p:nvPr/>
        </p:nvSpPr>
        <p:spPr bwMode="auto">
          <a:xfrm>
            <a:off x="8150271" y="3409950"/>
            <a:ext cx="387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b="1" dirty="0">
                <a:latin typeface="Times New Roman" charset="0"/>
                <a:sym typeface="Symbol" charset="0"/>
              </a:rPr>
              <a:t>=</a:t>
            </a:r>
            <a:endParaRPr lang="en-US" sz="2800" b="1" dirty="0">
              <a:latin typeface="Times New Roman" charset="0"/>
            </a:endParaRPr>
          </a:p>
        </p:txBody>
      </p:sp>
      <p:sp>
        <p:nvSpPr>
          <p:cNvPr id="32" name="Text Box 29"/>
          <p:cNvSpPr txBox="1">
            <a:spLocks noChangeArrowheads="1"/>
          </p:cNvSpPr>
          <p:nvPr/>
        </p:nvSpPr>
        <p:spPr bwMode="auto">
          <a:xfrm>
            <a:off x="6256282" y="5000625"/>
            <a:ext cx="379412" cy="519113"/>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dirty="0">
                <a:latin typeface="Times New Roman" charset="0"/>
                <a:sym typeface="Symbol" charset="0"/>
              </a:rPr>
              <a:t></a:t>
            </a:r>
            <a:endParaRPr lang="en-US" sz="2800" dirty="0">
              <a:latin typeface="Times New Roman" charset="0"/>
            </a:endParaRPr>
          </a:p>
        </p:txBody>
      </p:sp>
      <p:sp>
        <p:nvSpPr>
          <p:cNvPr id="2" name="Title 1"/>
          <p:cNvSpPr>
            <a:spLocks noGrp="1"/>
          </p:cNvSpPr>
          <p:nvPr>
            <p:ph type="title"/>
          </p:nvPr>
        </p:nvSpPr>
        <p:spPr/>
        <p:txBody>
          <a:bodyPr>
            <a:normAutofit fontScale="90000"/>
          </a:bodyPr>
          <a:lstStyle/>
          <a:p>
            <a:r>
              <a:rPr lang="en-US" dirty="0" smtClean="0"/>
              <a:t>From Arc Consistency to BP</a:t>
            </a:r>
            <a:endParaRPr lang="en-US" dirty="0"/>
          </a:p>
        </p:txBody>
      </p:sp>
      <p:sp>
        <p:nvSpPr>
          <p:cNvPr id="3" name="Content Placeholder 2"/>
          <p:cNvSpPr>
            <a:spLocks noGrp="1"/>
          </p:cNvSpPr>
          <p:nvPr>
            <p:ph idx="1"/>
          </p:nvPr>
        </p:nvSpPr>
        <p:spPr>
          <a:xfrm>
            <a:off x="457200" y="1210760"/>
            <a:ext cx="3916772" cy="1809399"/>
          </a:xfrm>
        </p:spPr>
        <p:txBody>
          <a:bodyPr>
            <a:normAutofit fontScale="62500" lnSpcReduction="20000"/>
          </a:bodyPr>
          <a:lstStyle/>
          <a:p>
            <a:pPr marL="0" indent="0">
              <a:buNone/>
            </a:pPr>
            <a:r>
              <a:rPr lang="en-US" dirty="0" smtClean="0"/>
              <a:t>Goal: Find a satisfying assignment</a:t>
            </a:r>
          </a:p>
          <a:p>
            <a:pPr marL="0" indent="0">
              <a:buNone/>
            </a:pPr>
            <a:r>
              <a:rPr lang="en-US" dirty="0" smtClean="0"/>
              <a:t>Algorithm: Arc Consistency</a:t>
            </a:r>
          </a:p>
          <a:p>
            <a:pPr marL="971550" lvl="1" indent="-514350">
              <a:buFont typeface="+mj-lt"/>
              <a:buAutoNum type="arabicPeriod"/>
            </a:pPr>
            <a:r>
              <a:rPr lang="en-US" dirty="0" smtClean="0"/>
              <a:t>Pick a constraint</a:t>
            </a:r>
          </a:p>
          <a:p>
            <a:pPr marL="971550" lvl="1" indent="-514350">
              <a:buFont typeface="+mj-lt"/>
              <a:buAutoNum type="arabicPeriod"/>
            </a:pPr>
            <a:r>
              <a:rPr lang="en-US" dirty="0" smtClean="0"/>
              <a:t>Reduce domains to satisfy the constraint</a:t>
            </a:r>
          </a:p>
          <a:p>
            <a:pPr marL="971550" lvl="1" indent="-514350">
              <a:buFont typeface="+mj-lt"/>
              <a:buAutoNum type="arabicPeriod"/>
            </a:pPr>
            <a:r>
              <a:rPr lang="en-US" dirty="0" smtClean="0"/>
              <a:t>Repeat until convergence</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139</a:t>
            </a:fld>
            <a:endParaRPr lang="en-US"/>
          </a:p>
        </p:txBody>
      </p:sp>
      <p:sp>
        <p:nvSpPr>
          <p:cNvPr id="5" name="Oval 2"/>
          <p:cNvSpPr>
            <a:spLocks noChangeArrowheads="1"/>
          </p:cNvSpPr>
          <p:nvPr/>
        </p:nvSpPr>
        <p:spPr bwMode="auto">
          <a:xfrm>
            <a:off x="4422590" y="2146300"/>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a:p>
        </p:txBody>
      </p:sp>
      <p:sp>
        <p:nvSpPr>
          <p:cNvPr id="6" name="Oval 3"/>
          <p:cNvSpPr>
            <a:spLocks noChangeArrowheads="1"/>
          </p:cNvSpPr>
          <p:nvPr/>
        </p:nvSpPr>
        <p:spPr bwMode="auto">
          <a:xfrm>
            <a:off x="4422590" y="4746625"/>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a:p>
        </p:txBody>
      </p:sp>
      <p:sp>
        <p:nvSpPr>
          <p:cNvPr id="7" name="Line 4"/>
          <p:cNvSpPr>
            <a:spLocks noChangeShapeType="1"/>
          </p:cNvSpPr>
          <p:nvPr/>
        </p:nvSpPr>
        <p:spPr bwMode="auto">
          <a:xfrm>
            <a:off x="4898840" y="2717800"/>
            <a:ext cx="0" cy="2028825"/>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 name="Oval 5"/>
          <p:cNvSpPr>
            <a:spLocks noChangeArrowheads="1"/>
          </p:cNvSpPr>
          <p:nvPr/>
        </p:nvSpPr>
        <p:spPr bwMode="auto">
          <a:xfrm>
            <a:off x="7372294" y="2146300"/>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a:p>
        </p:txBody>
      </p:sp>
      <p:sp>
        <p:nvSpPr>
          <p:cNvPr id="9" name="Oval 6"/>
          <p:cNvSpPr>
            <a:spLocks noChangeArrowheads="1"/>
          </p:cNvSpPr>
          <p:nvPr/>
        </p:nvSpPr>
        <p:spPr bwMode="auto">
          <a:xfrm>
            <a:off x="7372294" y="4689475"/>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a:p>
        </p:txBody>
      </p:sp>
      <p:sp>
        <p:nvSpPr>
          <p:cNvPr id="10" name="Line 7"/>
          <p:cNvSpPr>
            <a:spLocks noChangeShapeType="1"/>
          </p:cNvSpPr>
          <p:nvPr/>
        </p:nvSpPr>
        <p:spPr bwMode="auto">
          <a:xfrm flipH="1">
            <a:off x="7835640" y="2717800"/>
            <a:ext cx="12903" cy="1971675"/>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 name="Line 8"/>
          <p:cNvSpPr>
            <a:spLocks noChangeShapeType="1"/>
          </p:cNvSpPr>
          <p:nvPr/>
        </p:nvSpPr>
        <p:spPr bwMode="auto">
          <a:xfrm rot="16200000">
            <a:off x="6359340" y="1405325"/>
            <a:ext cx="0" cy="2019300"/>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 name="Line 9"/>
          <p:cNvSpPr>
            <a:spLocks noChangeShapeType="1"/>
          </p:cNvSpPr>
          <p:nvPr/>
        </p:nvSpPr>
        <p:spPr bwMode="auto">
          <a:xfrm rot="16200000">
            <a:off x="6367341" y="4027423"/>
            <a:ext cx="1" cy="2009904"/>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 name="Text Box 10"/>
          <p:cNvSpPr txBox="1">
            <a:spLocks noChangeArrowheads="1"/>
          </p:cNvSpPr>
          <p:nvPr/>
        </p:nvSpPr>
        <p:spPr bwMode="auto">
          <a:xfrm>
            <a:off x="7953877" y="2180167"/>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14" name="Text Box 11"/>
          <p:cNvSpPr txBox="1">
            <a:spLocks noChangeArrowheads="1"/>
          </p:cNvSpPr>
          <p:nvPr/>
        </p:nvSpPr>
        <p:spPr bwMode="auto">
          <a:xfrm>
            <a:off x="7654925"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15" name="Text Box 12"/>
          <p:cNvSpPr txBox="1">
            <a:spLocks noChangeArrowheads="1"/>
          </p:cNvSpPr>
          <p:nvPr/>
        </p:nvSpPr>
        <p:spPr bwMode="auto">
          <a:xfrm>
            <a:off x="7410450"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16" name="Text Box 13"/>
          <p:cNvSpPr txBox="1">
            <a:spLocks noChangeArrowheads="1"/>
          </p:cNvSpPr>
          <p:nvPr/>
        </p:nvSpPr>
        <p:spPr bwMode="auto">
          <a:xfrm>
            <a:off x="4977362" y="4761442"/>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17" name="Text Box 14"/>
          <p:cNvSpPr txBox="1">
            <a:spLocks noChangeArrowheads="1"/>
          </p:cNvSpPr>
          <p:nvPr/>
        </p:nvSpPr>
        <p:spPr bwMode="auto">
          <a:xfrm>
            <a:off x="4678410" y="476144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18" name="Text Box 15"/>
          <p:cNvSpPr txBox="1">
            <a:spLocks noChangeArrowheads="1"/>
          </p:cNvSpPr>
          <p:nvPr/>
        </p:nvSpPr>
        <p:spPr bwMode="auto">
          <a:xfrm>
            <a:off x="4433935" y="476144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19" name="Text Box 16"/>
          <p:cNvSpPr txBox="1">
            <a:spLocks noChangeArrowheads="1"/>
          </p:cNvSpPr>
          <p:nvPr/>
        </p:nvSpPr>
        <p:spPr bwMode="auto">
          <a:xfrm>
            <a:off x="7928477" y="4704292"/>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20" name="Text Box 17"/>
          <p:cNvSpPr txBox="1">
            <a:spLocks noChangeArrowheads="1"/>
          </p:cNvSpPr>
          <p:nvPr/>
        </p:nvSpPr>
        <p:spPr bwMode="auto">
          <a:xfrm>
            <a:off x="7629525" y="470429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21" name="Text Box 18"/>
          <p:cNvSpPr txBox="1">
            <a:spLocks noChangeArrowheads="1"/>
          </p:cNvSpPr>
          <p:nvPr/>
        </p:nvSpPr>
        <p:spPr bwMode="auto">
          <a:xfrm>
            <a:off x="7385050" y="470429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22" name="Text Box 19"/>
          <p:cNvSpPr txBox="1">
            <a:spLocks noChangeArrowheads="1"/>
          </p:cNvSpPr>
          <p:nvPr/>
        </p:nvSpPr>
        <p:spPr bwMode="auto">
          <a:xfrm>
            <a:off x="410613" y="3020159"/>
            <a:ext cx="2639139"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000" b="1" dirty="0">
                <a:latin typeface="Times New Roman" charset="0"/>
                <a:sym typeface="Symbol" charset="0"/>
              </a:rPr>
              <a:t> X, Y, </a:t>
            </a:r>
            <a:r>
              <a:rPr lang="en-US" sz="2000" b="1" dirty="0" smtClean="0">
                <a:latin typeface="Times New Roman" charset="0"/>
                <a:sym typeface="Symbol" charset="0"/>
              </a:rPr>
              <a:t>U, </a:t>
            </a:r>
            <a:r>
              <a:rPr lang="en-US" sz="2000" b="1" dirty="0">
                <a:latin typeface="Times New Roman" charset="0"/>
                <a:sym typeface="Symbol" charset="0"/>
              </a:rPr>
              <a:t>T ∈ </a:t>
            </a:r>
            <a:r>
              <a:rPr lang="en-US" sz="2000" b="1" dirty="0" smtClean="0">
                <a:latin typeface="Times New Roman" charset="0"/>
                <a:sym typeface="Symbol" charset="0"/>
              </a:rPr>
              <a:t>{</a:t>
            </a:r>
            <a:r>
              <a:rPr lang="en-US" sz="2000" b="1" dirty="0" smtClean="0">
                <a:latin typeface="Rockwell"/>
                <a:cs typeface="Rockwell"/>
                <a:sym typeface="Symbol" charset="0"/>
              </a:rPr>
              <a:t>1, 2, 3</a:t>
            </a:r>
            <a:r>
              <a:rPr lang="en-US" sz="2000" b="1" dirty="0" smtClean="0">
                <a:latin typeface="Times New Roman" charset="0"/>
                <a:sym typeface="Symbol" charset="0"/>
              </a:rPr>
              <a:t>}</a:t>
            </a:r>
            <a:endParaRPr lang="en-US" sz="2000" b="1" dirty="0">
              <a:latin typeface="Times New Roman" charset="0"/>
              <a:sym typeface="Symbol" charset="0"/>
            </a:endParaRPr>
          </a:p>
          <a:p>
            <a:pPr algn="ctr" eaLnBrk="1" hangingPunct="1"/>
            <a:r>
              <a:rPr lang="en-US" sz="2000" b="1" dirty="0">
                <a:latin typeface="Times New Roman" charset="0"/>
                <a:sym typeface="Symbol" charset="0"/>
              </a:rPr>
              <a:t>X </a:t>
            </a:r>
            <a:r>
              <a:rPr lang="en-US" sz="2000" b="1" dirty="0" smtClean="0">
                <a:latin typeface="Times New Roman" charset="0"/>
                <a:sym typeface="Symbol" charset="0"/>
              </a:rPr>
              <a:t> </a:t>
            </a:r>
            <a:r>
              <a:rPr lang="en-US" sz="2000" b="1" dirty="0">
                <a:latin typeface="Times New Roman" charset="0"/>
                <a:sym typeface="Symbol" charset="0"/>
              </a:rPr>
              <a:t>Y</a:t>
            </a:r>
          </a:p>
          <a:p>
            <a:pPr algn="ctr" eaLnBrk="1" hangingPunct="1"/>
            <a:r>
              <a:rPr lang="en-US" sz="2000" b="1" dirty="0">
                <a:latin typeface="Times New Roman" charset="0"/>
                <a:sym typeface="Symbol" charset="0"/>
              </a:rPr>
              <a:t>Y </a:t>
            </a:r>
            <a:r>
              <a:rPr lang="en-US" sz="2000" b="1" dirty="0" smtClean="0">
                <a:latin typeface="Times New Roman" charset="0"/>
                <a:sym typeface="Symbol" charset="0"/>
              </a:rPr>
              <a:t>= U</a:t>
            </a:r>
            <a:endParaRPr lang="en-US" sz="2000" b="1" dirty="0">
              <a:latin typeface="Times New Roman" charset="0"/>
              <a:sym typeface="Symbol" charset="0"/>
            </a:endParaRPr>
          </a:p>
          <a:p>
            <a:pPr algn="ctr" eaLnBrk="1" hangingPunct="1"/>
            <a:r>
              <a:rPr lang="en-US" sz="2000" b="1" dirty="0">
                <a:latin typeface="Times New Roman" charset="0"/>
                <a:sym typeface="Symbol" charset="0"/>
              </a:rPr>
              <a:t>T </a:t>
            </a:r>
            <a:r>
              <a:rPr lang="en-US" sz="2000" b="1" dirty="0" smtClean="0">
                <a:latin typeface="Times New Roman" charset="0"/>
                <a:sym typeface="Symbol" charset="0"/>
              </a:rPr>
              <a:t> U</a:t>
            </a:r>
            <a:endParaRPr lang="en-US" sz="2000" b="1" dirty="0">
              <a:latin typeface="Times New Roman" charset="0"/>
              <a:sym typeface="Symbol" charset="0"/>
            </a:endParaRPr>
          </a:p>
          <a:p>
            <a:pPr algn="ctr" eaLnBrk="1" hangingPunct="1"/>
            <a:r>
              <a:rPr lang="en-US" sz="2000" b="1" dirty="0">
                <a:latin typeface="Times New Roman" charset="0"/>
                <a:sym typeface="Symbol" charset="0"/>
              </a:rPr>
              <a:t>X </a:t>
            </a:r>
            <a:r>
              <a:rPr lang="en-US" sz="2000" b="1" dirty="0" smtClean="0">
                <a:latin typeface="Times New Roman" charset="0"/>
                <a:sym typeface="Symbol" charset="0"/>
              </a:rPr>
              <a:t>&lt; </a:t>
            </a:r>
            <a:r>
              <a:rPr lang="en-US" sz="2000" b="1" dirty="0">
                <a:latin typeface="Times New Roman" charset="0"/>
                <a:sym typeface="Symbol" charset="0"/>
              </a:rPr>
              <a:t>T</a:t>
            </a:r>
          </a:p>
        </p:txBody>
      </p:sp>
      <p:sp>
        <p:nvSpPr>
          <p:cNvPr id="23" name="Text Box 20"/>
          <p:cNvSpPr txBox="1">
            <a:spLocks noChangeArrowheads="1"/>
          </p:cNvSpPr>
          <p:nvPr/>
        </p:nvSpPr>
        <p:spPr bwMode="auto">
          <a:xfrm>
            <a:off x="4694053" y="1679575"/>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X</a:t>
            </a:r>
          </a:p>
        </p:txBody>
      </p:sp>
      <p:sp>
        <p:nvSpPr>
          <p:cNvPr id="24" name="Text Box 21"/>
          <p:cNvSpPr txBox="1">
            <a:spLocks noChangeArrowheads="1"/>
          </p:cNvSpPr>
          <p:nvPr/>
        </p:nvSpPr>
        <p:spPr bwMode="auto">
          <a:xfrm>
            <a:off x="7646932" y="1679575"/>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Y</a:t>
            </a:r>
          </a:p>
        </p:txBody>
      </p:sp>
      <p:sp>
        <p:nvSpPr>
          <p:cNvPr id="25" name="Text Box 22"/>
          <p:cNvSpPr txBox="1">
            <a:spLocks noChangeArrowheads="1"/>
          </p:cNvSpPr>
          <p:nvPr/>
        </p:nvSpPr>
        <p:spPr bwMode="auto">
          <a:xfrm>
            <a:off x="4701990" y="5330825"/>
            <a:ext cx="387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T</a:t>
            </a:r>
          </a:p>
        </p:txBody>
      </p:sp>
      <p:sp>
        <p:nvSpPr>
          <p:cNvPr id="26" name="Text Box 23"/>
          <p:cNvSpPr txBox="1">
            <a:spLocks noChangeArrowheads="1"/>
          </p:cNvSpPr>
          <p:nvPr/>
        </p:nvSpPr>
        <p:spPr bwMode="auto">
          <a:xfrm>
            <a:off x="7646666" y="5273675"/>
            <a:ext cx="4069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Times New Roman" charset="0"/>
              </a:rPr>
              <a:t>U</a:t>
            </a:r>
          </a:p>
        </p:txBody>
      </p:sp>
      <p:sp>
        <p:nvSpPr>
          <p:cNvPr id="27" name="Text Box 24"/>
          <p:cNvSpPr txBox="1">
            <a:spLocks noChangeArrowheads="1"/>
          </p:cNvSpPr>
          <p:nvPr/>
        </p:nvSpPr>
        <p:spPr bwMode="auto">
          <a:xfrm>
            <a:off x="5004173" y="2180167"/>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28" name="Text Box 25"/>
          <p:cNvSpPr txBox="1">
            <a:spLocks noChangeArrowheads="1"/>
          </p:cNvSpPr>
          <p:nvPr/>
        </p:nvSpPr>
        <p:spPr bwMode="auto">
          <a:xfrm>
            <a:off x="4705221"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29" name="Text Box 26"/>
          <p:cNvSpPr txBox="1">
            <a:spLocks noChangeArrowheads="1"/>
          </p:cNvSpPr>
          <p:nvPr/>
        </p:nvSpPr>
        <p:spPr bwMode="auto">
          <a:xfrm>
            <a:off x="4460746"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30" name="Text Box 27"/>
          <p:cNvSpPr txBox="1">
            <a:spLocks noChangeArrowheads="1"/>
          </p:cNvSpPr>
          <p:nvPr/>
        </p:nvSpPr>
        <p:spPr bwMode="auto">
          <a:xfrm>
            <a:off x="6165665" y="1787525"/>
            <a:ext cx="3794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b="1">
                <a:latin typeface="Times New Roman" charset="0"/>
                <a:sym typeface="Symbol" charset="0"/>
              </a:rPr>
              <a:t></a:t>
            </a:r>
            <a:endParaRPr lang="en-US" sz="2800" b="1">
              <a:latin typeface="Times New Roman" charset="0"/>
            </a:endParaRPr>
          </a:p>
        </p:txBody>
      </p:sp>
      <p:sp>
        <p:nvSpPr>
          <p:cNvPr id="33" name="Text Box 30"/>
          <p:cNvSpPr txBox="1">
            <a:spLocks noChangeArrowheads="1"/>
          </p:cNvSpPr>
          <p:nvPr/>
        </p:nvSpPr>
        <p:spPr bwMode="auto">
          <a:xfrm>
            <a:off x="4356510" y="3387725"/>
            <a:ext cx="3984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a:latin typeface="Times New Roman" charset="0"/>
                <a:sym typeface="Symbol" charset="0"/>
              </a:rPr>
              <a:t></a:t>
            </a:r>
            <a:endParaRPr lang="en-US" sz="2800">
              <a:latin typeface="Times New Roman" charset="0"/>
            </a:endParaRPr>
          </a:p>
        </p:txBody>
      </p:sp>
      <p:sp>
        <p:nvSpPr>
          <p:cNvPr id="34" name="Line 31"/>
          <p:cNvSpPr>
            <a:spLocks noChangeShapeType="1"/>
          </p:cNvSpPr>
          <p:nvPr/>
        </p:nvSpPr>
        <p:spPr bwMode="auto">
          <a:xfrm flipH="1">
            <a:off x="5082990" y="2336800"/>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 name="Line 32"/>
          <p:cNvSpPr>
            <a:spLocks noChangeShapeType="1"/>
          </p:cNvSpPr>
          <p:nvPr/>
        </p:nvSpPr>
        <p:spPr bwMode="auto">
          <a:xfrm flipH="1">
            <a:off x="7534219" y="2317750"/>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36" name="Line 33"/>
          <p:cNvSpPr>
            <a:spLocks noChangeShapeType="1"/>
          </p:cNvSpPr>
          <p:nvPr/>
        </p:nvSpPr>
        <p:spPr bwMode="auto">
          <a:xfrm flipH="1">
            <a:off x="4543240" y="4899025"/>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 name="Line 34"/>
          <p:cNvSpPr>
            <a:spLocks noChangeShapeType="1"/>
          </p:cNvSpPr>
          <p:nvPr/>
        </p:nvSpPr>
        <p:spPr bwMode="auto">
          <a:xfrm flipH="1">
            <a:off x="5067115" y="4899025"/>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 name="Line 35"/>
          <p:cNvSpPr>
            <a:spLocks noChangeShapeType="1"/>
          </p:cNvSpPr>
          <p:nvPr/>
        </p:nvSpPr>
        <p:spPr bwMode="auto">
          <a:xfrm flipH="1">
            <a:off x="4834627" y="2317750"/>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 name="Line 36"/>
          <p:cNvSpPr>
            <a:spLocks noChangeShapeType="1"/>
          </p:cNvSpPr>
          <p:nvPr/>
        </p:nvSpPr>
        <p:spPr bwMode="auto">
          <a:xfrm flipH="1">
            <a:off x="7746944" y="4867275"/>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0" name="Line 37"/>
          <p:cNvSpPr>
            <a:spLocks noChangeShapeType="1"/>
          </p:cNvSpPr>
          <p:nvPr/>
        </p:nvSpPr>
        <p:spPr bwMode="auto">
          <a:xfrm flipH="1">
            <a:off x="7786632" y="2317750"/>
            <a:ext cx="150812"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41" name="Line 38"/>
          <p:cNvSpPr>
            <a:spLocks noChangeShapeType="1"/>
          </p:cNvSpPr>
          <p:nvPr/>
        </p:nvSpPr>
        <p:spPr bwMode="auto">
          <a:xfrm flipH="1">
            <a:off x="7496119" y="4867275"/>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2" name="Text Box 43"/>
          <p:cNvSpPr txBox="1">
            <a:spLocks noChangeArrowheads="1"/>
          </p:cNvSpPr>
          <p:nvPr/>
        </p:nvSpPr>
        <p:spPr bwMode="auto">
          <a:xfrm>
            <a:off x="4502789" y="5858974"/>
            <a:ext cx="364748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eaLnBrk="1" hangingPunct="1"/>
            <a:r>
              <a:rPr lang="en-US" sz="2000" dirty="0">
                <a:latin typeface="+mn-lt"/>
              </a:rPr>
              <a:t>P</a:t>
            </a:r>
            <a:r>
              <a:rPr lang="en-US" sz="2000" dirty="0" smtClean="0">
                <a:latin typeface="+mn-lt"/>
              </a:rPr>
              <a:t>ropagation </a:t>
            </a:r>
            <a:r>
              <a:rPr lang="en-US" sz="2000" dirty="0">
                <a:latin typeface="+mn-lt"/>
              </a:rPr>
              <a:t>completely solved the problem!  </a:t>
            </a:r>
          </a:p>
        </p:txBody>
      </p:sp>
      <p:sp>
        <p:nvSpPr>
          <p:cNvPr id="43" name="Oval 45"/>
          <p:cNvSpPr>
            <a:spLocks noChangeArrowheads="1"/>
          </p:cNvSpPr>
          <p:nvPr/>
        </p:nvSpPr>
        <p:spPr bwMode="auto">
          <a:xfrm>
            <a:off x="6206940" y="1903413"/>
            <a:ext cx="384175" cy="384175"/>
          </a:xfrm>
          <a:prstGeom prst="ellipse">
            <a:avLst/>
          </a:prstGeom>
          <a:noFill/>
          <a:ln w="28575" cap="rnd">
            <a:solidFill>
              <a:schemeClr val="accent3"/>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4" name="Line 46"/>
          <p:cNvSpPr>
            <a:spLocks noChangeShapeType="1"/>
          </p:cNvSpPr>
          <p:nvPr/>
        </p:nvSpPr>
        <p:spPr bwMode="auto">
          <a:xfrm flipV="1">
            <a:off x="5233803" y="2060574"/>
            <a:ext cx="973137" cy="257175"/>
          </a:xfrm>
          <a:prstGeom prst="line">
            <a:avLst/>
          </a:prstGeom>
          <a:noFill/>
          <a:ln w="28575" cap="rnd">
            <a:solidFill>
              <a:schemeClr val="accent3"/>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45" name="Line 49"/>
          <p:cNvSpPr>
            <a:spLocks noChangeShapeType="1"/>
          </p:cNvSpPr>
          <p:nvPr/>
        </p:nvSpPr>
        <p:spPr bwMode="auto">
          <a:xfrm flipH="1" flipV="1">
            <a:off x="6587939" y="2087562"/>
            <a:ext cx="1092329" cy="219075"/>
          </a:xfrm>
          <a:prstGeom prst="line">
            <a:avLst/>
          </a:prstGeom>
          <a:noFill/>
          <a:ln w="28575" cap="rnd">
            <a:solidFill>
              <a:schemeClr val="accent3"/>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46" name="Oval 50"/>
          <p:cNvSpPr>
            <a:spLocks noChangeArrowheads="1"/>
          </p:cNvSpPr>
          <p:nvPr/>
        </p:nvSpPr>
        <p:spPr bwMode="auto">
          <a:xfrm>
            <a:off x="8140746" y="3463925"/>
            <a:ext cx="384175" cy="384175"/>
          </a:xfrm>
          <a:prstGeom prst="ellipse">
            <a:avLst/>
          </a:prstGeom>
          <a:noFill/>
          <a:ln w="28575" cap="rnd">
            <a:solidFill>
              <a:schemeClr val="accent3"/>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Line 51"/>
          <p:cNvSpPr>
            <a:spLocks noChangeShapeType="1"/>
          </p:cNvSpPr>
          <p:nvPr/>
        </p:nvSpPr>
        <p:spPr bwMode="auto">
          <a:xfrm flipV="1">
            <a:off x="7654869" y="3768725"/>
            <a:ext cx="571603" cy="1086116"/>
          </a:xfrm>
          <a:prstGeom prst="line">
            <a:avLst/>
          </a:prstGeom>
          <a:noFill/>
          <a:ln w="28575" cap="rnd">
            <a:solidFill>
              <a:schemeClr val="accent3"/>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48" name="Oval 52"/>
          <p:cNvSpPr>
            <a:spLocks noChangeArrowheads="1"/>
          </p:cNvSpPr>
          <p:nvPr/>
        </p:nvSpPr>
        <p:spPr bwMode="auto">
          <a:xfrm>
            <a:off x="4373972" y="3513138"/>
            <a:ext cx="384175" cy="384175"/>
          </a:xfrm>
          <a:prstGeom prst="ellipse">
            <a:avLst/>
          </a:prstGeom>
          <a:noFill/>
          <a:ln w="28575" cap="rnd">
            <a:solidFill>
              <a:schemeClr val="accent3"/>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9" name="Line 53"/>
          <p:cNvSpPr>
            <a:spLocks noChangeShapeType="1"/>
          </p:cNvSpPr>
          <p:nvPr/>
        </p:nvSpPr>
        <p:spPr bwMode="auto">
          <a:xfrm flipH="1" flipV="1">
            <a:off x="4593047" y="3898898"/>
            <a:ext cx="76200" cy="955943"/>
          </a:xfrm>
          <a:prstGeom prst="line">
            <a:avLst/>
          </a:prstGeom>
          <a:noFill/>
          <a:ln w="28575" cap="rnd">
            <a:solidFill>
              <a:schemeClr val="accent3"/>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50" name="Oval 54"/>
          <p:cNvSpPr>
            <a:spLocks noChangeArrowheads="1"/>
          </p:cNvSpPr>
          <p:nvPr/>
        </p:nvSpPr>
        <p:spPr bwMode="auto">
          <a:xfrm>
            <a:off x="6273744" y="5118100"/>
            <a:ext cx="384175" cy="384175"/>
          </a:xfrm>
          <a:prstGeom prst="ellipse">
            <a:avLst/>
          </a:prstGeom>
          <a:noFill/>
          <a:ln w="28575" cap="rnd">
            <a:solidFill>
              <a:schemeClr val="accent3"/>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 name="Line 55"/>
          <p:cNvSpPr>
            <a:spLocks noChangeShapeType="1"/>
          </p:cNvSpPr>
          <p:nvPr/>
        </p:nvSpPr>
        <p:spPr bwMode="auto">
          <a:xfrm flipH="1" flipV="1">
            <a:off x="5233802" y="4899025"/>
            <a:ext cx="1084391" cy="249238"/>
          </a:xfrm>
          <a:prstGeom prst="line">
            <a:avLst/>
          </a:prstGeom>
          <a:noFill/>
          <a:ln w="28575" cap="rnd">
            <a:solidFill>
              <a:schemeClr val="accent3"/>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52" name="Line 60"/>
          <p:cNvSpPr>
            <a:spLocks noChangeShapeType="1"/>
          </p:cNvSpPr>
          <p:nvPr/>
        </p:nvSpPr>
        <p:spPr bwMode="auto">
          <a:xfrm flipV="1">
            <a:off x="4669246" y="2603500"/>
            <a:ext cx="153393" cy="914400"/>
          </a:xfrm>
          <a:prstGeom prst="line">
            <a:avLst/>
          </a:prstGeom>
          <a:noFill/>
          <a:ln w="28575" cap="rnd">
            <a:solidFill>
              <a:schemeClr val="accent3"/>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53" name="Freeform 61"/>
          <p:cNvSpPr>
            <a:spLocks/>
          </p:cNvSpPr>
          <p:nvPr/>
        </p:nvSpPr>
        <p:spPr bwMode="auto">
          <a:xfrm>
            <a:off x="6626685" y="5171815"/>
            <a:ext cx="1120259" cy="333375"/>
          </a:xfrm>
          <a:custGeom>
            <a:avLst/>
            <a:gdLst>
              <a:gd name="T0" fmla="*/ 0 w 526"/>
              <a:gd name="T1" fmla="*/ 163513 h 162"/>
              <a:gd name="T2" fmla="*/ 428625 w 526"/>
              <a:gd name="T3" fmla="*/ 230188 h 162"/>
              <a:gd name="T4" fmla="*/ 835025 w 526"/>
              <a:gd name="T5" fmla="*/ 0 h 162"/>
              <a:gd name="T6" fmla="*/ 0 60000 65536"/>
              <a:gd name="T7" fmla="*/ 0 60000 65536"/>
              <a:gd name="T8" fmla="*/ 0 60000 65536"/>
              <a:gd name="T9" fmla="*/ 0 w 526"/>
              <a:gd name="T10" fmla="*/ 0 h 162"/>
              <a:gd name="T11" fmla="*/ 526 w 526"/>
              <a:gd name="T12" fmla="*/ 162 h 162"/>
            </a:gdLst>
            <a:ahLst/>
            <a:cxnLst>
              <a:cxn ang="T6">
                <a:pos x="T0" y="T1"/>
              </a:cxn>
              <a:cxn ang="T7">
                <a:pos x="T2" y="T3"/>
              </a:cxn>
              <a:cxn ang="T8">
                <a:pos x="T4" y="T5"/>
              </a:cxn>
            </a:cxnLst>
            <a:rect l="T9" t="T10" r="T11" b="T12"/>
            <a:pathLst>
              <a:path w="526" h="162">
                <a:moveTo>
                  <a:pt x="0" y="103"/>
                </a:moveTo>
                <a:cubicBezTo>
                  <a:pt x="45" y="110"/>
                  <a:pt x="182" y="162"/>
                  <a:pt x="270" y="145"/>
                </a:cubicBezTo>
                <a:cubicBezTo>
                  <a:pt x="358" y="128"/>
                  <a:pt x="473" y="30"/>
                  <a:pt x="526" y="0"/>
                </a:cubicBezTo>
              </a:path>
            </a:pathLst>
          </a:custGeom>
          <a:noFill/>
          <a:ln w="28575" cap="rnd">
            <a:solidFill>
              <a:schemeClr val="accent3"/>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 name="Line 62"/>
          <p:cNvSpPr>
            <a:spLocks noChangeShapeType="1"/>
          </p:cNvSpPr>
          <p:nvPr/>
        </p:nvSpPr>
        <p:spPr bwMode="auto">
          <a:xfrm flipH="1" flipV="1">
            <a:off x="7786632" y="2603500"/>
            <a:ext cx="582714" cy="860425"/>
          </a:xfrm>
          <a:prstGeom prst="line">
            <a:avLst/>
          </a:prstGeom>
          <a:noFill/>
          <a:ln w="28575" cap="rnd">
            <a:solidFill>
              <a:schemeClr val="accent3"/>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55" name="Rectangle 63"/>
          <p:cNvSpPr>
            <a:spLocks noChangeArrowheads="1"/>
          </p:cNvSpPr>
          <p:nvPr/>
        </p:nvSpPr>
        <p:spPr bwMode="auto">
          <a:xfrm>
            <a:off x="5511744" y="3173412"/>
            <a:ext cx="19240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spAutoFit/>
          </a:bodyPr>
          <a:lstStyle/>
          <a:p>
            <a:pPr algn="ctr"/>
            <a:r>
              <a:rPr lang="en-US" dirty="0">
                <a:solidFill>
                  <a:schemeClr val="accent3"/>
                </a:solidFill>
              </a:rPr>
              <a:t>Note: These steps can occur in somewhat arbitrary order</a:t>
            </a:r>
          </a:p>
        </p:txBody>
      </p:sp>
      <p:sp>
        <p:nvSpPr>
          <p:cNvPr id="109" name="TextBox 108"/>
          <p:cNvSpPr txBox="1"/>
          <p:nvPr/>
        </p:nvSpPr>
        <p:spPr>
          <a:xfrm>
            <a:off x="0" y="6520694"/>
            <a:ext cx="4235450" cy="347548"/>
          </a:xfrm>
          <a:prstGeom prst="rect">
            <a:avLst/>
          </a:prstGeom>
          <a:solidFill>
            <a:schemeClr val="accent6">
              <a:lumMod val="60000"/>
              <a:lumOff val="40000"/>
            </a:schemeClr>
          </a:solidFill>
        </p:spPr>
        <p:txBody>
          <a:bodyPr wrap="square" rtlCol="0" anchor="ctr">
            <a:noAutofit/>
          </a:bodyPr>
          <a:lstStyle/>
          <a:p>
            <a:r>
              <a:rPr lang="en-US" dirty="0" smtClean="0"/>
              <a:t>Slide </a:t>
            </a:r>
            <a:r>
              <a:rPr lang="en-US" dirty="0"/>
              <a:t>thanks to </a:t>
            </a:r>
            <a:r>
              <a:rPr lang="en-US" dirty="0" err="1"/>
              <a:t>Rina</a:t>
            </a:r>
            <a:r>
              <a:rPr lang="en-US" dirty="0"/>
              <a:t> </a:t>
            </a:r>
            <a:r>
              <a:rPr lang="en-US" dirty="0" err="1"/>
              <a:t>Dechter</a:t>
            </a:r>
            <a:r>
              <a:rPr lang="en-US" dirty="0"/>
              <a:t> (modified)</a:t>
            </a:r>
          </a:p>
        </p:txBody>
      </p:sp>
    </p:spTree>
    <p:extLst>
      <p:ext uri="{BB962C8B-B14F-4D97-AF65-F5344CB8AC3E}">
        <p14:creationId xmlns:p14="http://schemas.microsoft.com/office/powerpoint/2010/main" val="4778853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4"/>
                                        </p:tgtEl>
                                        <p:attrNameLst>
                                          <p:attrName>style.visibility</p:attrName>
                                        </p:attrNameLst>
                                      </p:cBhvr>
                                      <p:to>
                                        <p:strVal val="visible"/>
                                      </p:to>
                                    </p:set>
                                  </p:childTnLst>
                                </p:cTn>
                              </p:par>
                              <p:par>
                                <p:cTn id="9" presetID="22" presetClass="entr" presetSubtype="1" fill="hold" grpId="0" nodeType="withEffect">
                                  <p:stCondLst>
                                    <p:cond delay="0"/>
                                  </p:stCondLst>
                                  <p:childTnLst>
                                    <p:set>
                                      <p:cBhvr>
                                        <p:cTn id="10" dur="1" fill="hold">
                                          <p:stCondLst>
                                            <p:cond delay="0"/>
                                          </p:stCondLst>
                                        </p:cTn>
                                        <p:tgtEl>
                                          <p:spTgt spid="34"/>
                                        </p:tgtEl>
                                        <p:attrNameLst>
                                          <p:attrName>style.visibility</p:attrName>
                                        </p:attrNameLst>
                                      </p:cBhvr>
                                      <p:to>
                                        <p:strVal val="visible"/>
                                      </p:to>
                                    </p:set>
                                    <p:animEffect transition="in" filter="wipe(up)">
                                      <p:cBhvr>
                                        <p:cTn id="11" dur="500"/>
                                        <p:tgtEl>
                                          <p:spTgt spid="34"/>
                                        </p:tgtEl>
                                      </p:cBhvr>
                                    </p:animEffec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45"/>
                                        </p:tgtEl>
                                        <p:attrNameLst>
                                          <p:attrName>style.visibility</p:attrName>
                                        </p:attrNameLst>
                                      </p:cBhvr>
                                      <p:to>
                                        <p:strVal val="visible"/>
                                      </p:to>
                                    </p:set>
                                  </p:childTnLst>
                                </p:cTn>
                              </p:par>
                              <p:par>
                                <p:cTn id="16" presetID="22" presetClass="entr" presetSubtype="1" fill="hold" grpId="0" nodeType="withEffect">
                                  <p:stCondLst>
                                    <p:cond delay="0"/>
                                  </p:stCondLst>
                                  <p:childTnLst>
                                    <p:set>
                                      <p:cBhvr>
                                        <p:cTn id="17" dur="1" fill="hold">
                                          <p:stCondLst>
                                            <p:cond delay="0"/>
                                          </p:stCondLst>
                                        </p:cTn>
                                        <p:tgtEl>
                                          <p:spTgt spid="35"/>
                                        </p:tgtEl>
                                        <p:attrNameLst>
                                          <p:attrName>style.visibility</p:attrName>
                                        </p:attrNameLst>
                                      </p:cBhvr>
                                      <p:to>
                                        <p:strVal val="visible"/>
                                      </p:to>
                                    </p:set>
                                    <p:animEffect transition="in" filter="wipe(up)">
                                      <p:cBhvr>
                                        <p:cTn id="18" dur="500"/>
                                        <p:tgtEl>
                                          <p:spTgt spid="35"/>
                                        </p:tgtEl>
                                      </p:cBhvr>
                                    </p:animEffec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6"/>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7"/>
                                        </p:tgtEl>
                                        <p:attrNameLst>
                                          <p:attrName>style.visibility</p:attrName>
                                        </p:attrNameLst>
                                      </p:cBhvr>
                                      <p:to>
                                        <p:strVal val="visible"/>
                                      </p:to>
                                    </p:set>
                                  </p:childTnLst>
                                </p:cTn>
                              </p:par>
                              <p:par>
                                <p:cTn id="25" presetID="22" presetClass="entr" presetSubtype="1" fill="hold" grpId="0" nodeType="withEffect">
                                  <p:stCondLst>
                                    <p:cond delay="0"/>
                                  </p:stCondLst>
                                  <p:childTnLst>
                                    <p:set>
                                      <p:cBhvr>
                                        <p:cTn id="26" dur="1" fill="hold">
                                          <p:stCondLst>
                                            <p:cond delay="0"/>
                                          </p:stCondLst>
                                        </p:cTn>
                                        <p:tgtEl>
                                          <p:spTgt spid="41"/>
                                        </p:tgtEl>
                                        <p:attrNameLst>
                                          <p:attrName>style.visibility</p:attrName>
                                        </p:attrNameLst>
                                      </p:cBhvr>
                                      <p:to>
                                        <p:strVal val="visible"/>
                                      </p:to>
                                    </p:set>
                                    <p:animEffect transition="in" filter="wipe(up)">
                                      <p:cBhvr>
                                        <p:cTn id="27" dur="500"/>
                                        <p:tgtEl>
                                          <p:spTgt spid="41"/>
                                        </p:tgtEl>
                                      </p:cBhvr>
                                    </p:animEffect>
                                  </p:childTnLst>
                                </p:cTn>
                              </p:par>
                            </p:childTnLst>
                          </p:cTn>
                        </p:par>
                      </p:childTnLst>
                    </p:cTn>
                  </p:par>
                  <p:par>
                    <p:cTn id="28" fill="hold">
                      <p:stCondLst>
                        <p:cond delay="indefinite"/>
                      </p:stCondLst>
                      <p:childTnLst>
                        <p:par>
                          <p:cTn id="29" fill="hold">
                            <p:stCondLst>
                              <p:cond delay="0"/>
                            </p:stCondLst>
                            <p:childTnLst>
                              <p:par>
                                <p:cTn id="30" presetID="1" presetClass="entr" presetSubtype="0" fill="hold" grpId="0" nodeType="clickEffect">
                                  <p:stCondLst>
                                    <p:cond delay="0"/>
                                  </p:stCondLst>
                                  <p:childTnLst>
                                    <p:set>
                                      <p:cBhvr>
                                        <p:cTn id="31" dur="1" fill="hold">
                                          <p:stCondLst>
                                            <p:cond delay="0"/>
                                          </p:stCondLst>
                                        </p:cTn>
                                        <p:tgtEl>
                                          <p:spTgt spid="50"/>
                                        </p:tgtEl>
                                        <p:attrNameLst>
                                          <p:attrName>style.visibility</p:attrName>
                                        </p:attrNameLst>
                                      </p:cBhvr>
                                      <p:to>
                                        <p:strVal val="visible"/>
                                      </p:to>
                                    </p:set>
                                  </p:childTnLst>
                                </p:cTn>
                              </p:par>
                              <p:par>
                                <p:cTn id="32" presetID="1" presetClass="entr" presetSubtype="0" fill="hold" grpId="0" nodeType="withEffect">
                                  <p:stCondLst>
                                    <p:cond delay="0"/>
                                  </p:stCondLst>
                                  <p:childTnLst>
                                    <p:set>
                                      <p:cBhvr>
                                        <p:cTn id="33" dur="1" fill="hold">
                                          <p:stCondLst>
                                            <p:cond delay="0"/>
                                          </p:stCondLst>
                                        </p:cTn>
                                        <p:tgtEl>
                                          <p:spTgt spid="51"/>
                                        </p:tgtEl>
                                        <p:attrNameLst>
                                          <p:attrName>style.visibility</p:attrName>
                                        </p:attrNameLst>
                                      </p:cBhvr>
                                      <p:to>
                                        <p:strVal val="visible"/>
                                      </p:to>
                                    </p:set>
                                  </p:childTnLst>
                                </p:cTn>
                              </p:par>
                              <p:par>
                                <p:cTn id="34" presetID="22" presetClass="entr" presetSubtype="1" fill="hold" grpId="0" nodeType="withEffect">
                                  <p:stCondLst>
                                    <p:cond delay="0"/>
                                  </p:stCondLst>
                                  <p:childTnLst>
                                    <p:set>
                                      <p:cBhvr>
                                        <p:cTn id="35" dur="1" fill="hold">
                                          <p:stCondLst>
                                            <p:cond delay="0"/>
                                          </p:stCondLst>
                                        </p:cTn>
                                        <p:tgtEl>
                                          <p:spTgt spid="37"/>
                                        </p:tgtEl>
                                        <p:attrNameLst>
                                          <p:attrName>style.visibility</p:attrName>
                                        </p:attrNameLst>
                                      </p:cBhvr>
                                      <p:to>
                                        <p:strVal val="visible"/>
                                      </p:to>
                                    </p:set>
                                    <p:animEffect transition="in" filter="wipe(up)">
                                      <p:cBhvr>
                                        <p:cTn id="36" dur="500"/>
                                        <p:tgtEl>
                                          <p:spTgt spid="37"/>
                                        </p:tgtEl>
                                      </p:cBhvr>
                                    </p:animEffec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grpId="0" nodeType="clickEffect">
                                  <p:stCondLst>
                                    <p:cond delay="0"/>
                                  </p:stCondLst>
                                  <p:childTnLst>
                                    <p:set>
                                      <p:cBhvr>
                                        <p:cTn id="40" dur="1" fill="hold">
                                          <p:stCondLst>
                                            <p:cond delay="0"/>
                                          </p:stCondLst>
                                        </p:cTn>
                                        <p:tgtEl>
                                          <p:spTgt spid="55"/>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ntr" presetSubtype="0" fill="hold" grpId="0" nodeType="clickEffect">
                                  <p:stCondLst>
                                    <p:cond delay="0"/>
                                  </p:stCondLst>
                                  <p:childTnLst>
                                    <p:set>
                                      <p:cBhvr>
                                        <p:cTn id="44" dur="1" fill="hold">
                                          <p:stCondLst>
                                            <p:cond delay="0"/>
                                          </p:stCondLst>
                                        </p:cTn>
                                        <p:tgtEl>
                                          <p:spTgt spid="48"/>
                                        </p:tgtEl>
                                        <p:attrNameLst>
                                          <p:attrName>style.visibility</p:attrName>
                                        </p:attrNameLst>
                                      </p:cBhvr>
                                      <p:to>
                                        <p:strVal val="visible"/>
                                      </p:to>
                                    </p:set>
                                  </p:childTnLst>
                                </p:cTn>
                              </p:par>
                              <p:par>
                                <p:cTn id="45" presetID="1" presetClass="entr" presetSubtype="0" fill="hold" grpId="0" nodeType="withEffect">
                                  <p:stCondLst>
                                    <p:cond delay="0"/>
                                  </p:stCondLst>
                                  <p:childTnLst>
                                    <p:set>
                                      <p:cBhvr>
                                        <p:cTn id="46" dur="1" fill="hold">
                                          <p:stCondLst>
                                            <p:cond delay="0"/>
                                          </p:stCondLst>
                                        </p:cTn>
                                        <p:tgtEl>
                                          <p:spTgt spid="52"/>
                                        </p:tgtEl>
                                        <p:attrNameLst>
                                          <p:attrName>style.visibility</p:attrName>
                                        </p:attrNameLst>
                                      </p:cBhvr>
                                      <p:to>
                                        <p:strVal val="visible"/>
                                      </p:to>
                                    </p:set>
                                  </p:childTnLst>
                                </p:cTn>
                              </p:par>
                              <p:par>
                                <p:cTn id="47" presetID="22" presetClass="entr" presetSubtype="4" fill="hold" grpId="0" nodeType="withEffect">
                                  <p:stCondLst>
                                    <p:cond delay="0"/>
                                  </p:stCondLst>
                                  <p:childTnLst>
                                    <p:set>
                                      <p:cBhvr>
                                        <p:cTn id="48" dur="1" fill="hold">
                                          <p:stCondLst>
                                            <p:cond delay="0"/>
                                          </p:stCondLst>
                                        </p:cTn>
                                        <p:tgtEl>
                                          <p:spTgt spid="38"/>
                                        </p:tgtEl>
                                        <p:attrNameLst>
                                          <p:attrName>style.visibility</p:attrName>
                                        </p:attrNameLst>
                                      </p:cBhvr>
                                      <p:to>
                                        <p:strVal val="visible"/>
                                      </p:to>
                                    </p:set>
                                    <p:animEffect transition="in" filter="wipe(down)">
                                      <p:cBhvr>
                                        <p:cTn id="49" dur="500"/>
                                        <p:tgtEl>
                                          <p:spTgt spid="38"/>
                                        </p:tgtEl>
                                      </p:cBhvr>
                                    </p:animEffect>
                                  </p:childTnLst>
                                </p:cTn>
                              </p:par>
                            </p:childTnLst>
                          </p:cTn>
                        </p:par>
                      </p:childTnLst>
                    </p:cTn>
                  </p:par>
                  <p:par>
                    <p:cTn id="50" fill="hold">
                      <p:stCondLst>
                        <p:cond delay="indefinite"/>
                      </p:stCondLst>
                      <p:childTnLst>
                        <p:par>
                          <p:cTn id="51" fill="hold">
                            <p:stCondLst>
                              <p:cond delay="0"/>
                            </p:stCondLst>
                            <p:childTnLst>
                              <p:par>
                                <p:cTn id="52" presetID="1" presetClass="entr" presetSubtype="0" fill="hold" grpId="0" nodeType="clickEffect">
                                  <p:stCondLst>
                                    <p:cond delay="0"/>
                                  </p:stCondLst>
                                  <p:childTnLst>
                                    <p:set>
                                      <p:cBhvr>
                                        <p:cTn id="53" dur="1" fill="hold">
                                          <p:stCondLst>
                                            <p:cond delay="0"/>
                                          </p:stCondLst>
                                        </p:cTn>
                                        <p:tgtEl>
                                          <p:spTgt spid="49"/>
                                        </p:tgtEl>
                                        <p:attrNameLst>
                                          <p:attrName>style.visibility</p:attrName>
                                        </p:attrNameLst>
                                      </p:cBhvr>
                                      <p:to>
                                        <p:strVal val="visible"/>
                                      </p:to>
                                    </p:set>
                                  </p:childTnLst>
                                </p:cTn>
                              </p:par>
                              <p:par>
                                <p:cTn id="54" presetID="22" presetClass="entr" presetSubtype="1" fill="hold" grpId="0" nodeType="withEffect">
                                  <p:stCondLst>
                                    <p:cond delay="0"/>
                                  </p:stCondLst>
                                  <p:childTnLst>
                                    <p:set>
                                      <p:cBhvr>
                                        <p:cTn id="55" dur="1" fill="hold">
                                          <p:stCondLst>
                                            <p:cond delay="0"/>
                                          </p:stCondLst>
                                        </p:cTn>
                                        <p:tgtEl>
                                          <p:spTgt spid="36"/>
                                        </p:tgtEl>
                                        <p:attrNameLst>
                                          <p:attrName>style.visibility</p:attrName>
                                        </p:attrNameLst>
                                      </p:cBhvr>
                                      <p:to>
                                        <p:strVal val="visible"/>
                                      </p:to>
                                    </p:set>
                                    <p:animEffect transition="in" filter="wipe(up)">
                                      <p:cBhvr>
                                        <p:cTn id="56" dur="500"/>
                                        <p:tgtEl>
                                          <p:spTgt spid="36"/>
                                        </p:tgtEl>
                                      </p:cBhvr>
                                    </p:animEffec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grpId="0" nodeType="clickEffect">
                                  <p:stCondLst>
                                    <p:cond delay="0"/>
                                  </p:stCondLst>
                                  <p:childTnLst>
                                    <p:set>
                                      <p:cBhvr>
                                        <p:cTn id="60" dur="1" fill="hold">
                                          <p:stCondLst>
                                            <p:cond delay="0"/>
                                          </p:stCondLst>
                                        </p:cTn>
                                        <p:tgtEl>
                                          <p:spTgt spid="53"/>
                                        </p:tgtEl>
                                        <p:attrNameLst>
                                          <p:attrName>style.visibility</p:attrName>
                                        </p:attrNameLst>
                                      </p:cBhvr>
                                      <p:to>
                                        <p:strVal val="visible"/>
                                      </p:to>
                                    </p:set>
                                  </p:childTnLst>
                                </p:cTn>
                              </p:par>
                              <p:par>
                                <p:cTn id="61" presetID="22" presetClass="entr" presetSubtype="4" fill="hold" grpId="0" nodeType="withEffect">
                                  <p:stCondLst>
                                    <p:cond delay="0"/>
                                  </p:stCondLst>
                                  <p:childTnLst>
                                    <p:set>
                                      <p:cBhvr>
                                        <p:cTn id="62" dur="1" fill="hold">
                                          <p:stCondLst>
                                            <p:cond delay="0"/>
                                          </p:stCondLst>
                                        </p:cTn>
                                        <p:tgtEl>
                                          <p:spTgt spid="39"/>
                                        </p:tgtEl>
                                        <p:attrNameLst>
                                          <p:attrName>style.visibility</p:attrName>
                                        </p:attrNameLst>
                                      </p:cBhvr>
                                      <p:to>
                                        <p:strVal val="visible"/>
                                      </p:to>
                                    </p:set>
                                    <p:animEffect transition="in" filter="wipe(down)">
                                      <p:cBhvr>
                                        <p:cTn id="63" dur="500"/>
                                        <p:tgtEl>
                                          <p:spTgt spid="39"/>
                                        </p:tgtEl>
                                      </p:cBhvr>
                                    </p:animEffect>
                                  </p:childTnLst>
                                </p:cTn>
                              </p:par>
                            </p:childTnLst>
                          </p:cTn>
                        </p:par>
                      </p:childTnLst>
                    </p:cTn>
                  </p:par>
                  <p:par>
                    <p:cTn id="64" fill="hold">
                      <p:stCondLst>
                        <p:cond delay="indefinite"/>
                      </p:stCondLst>
                      <p:childTnLst>
                        <p:par>
                          <p:cTn id="65" fill="hold">
                            <p:stCondLst>
                              <p:cond delay="0"/>
                            </p:stCondLst>
                            <p:childTnLst>
                              <p:par>
                                <p:cTn id="66" presetID="1" presetClass="entr" presetSubtype="0" fill="hold" grpId="0" nodeType="clickEffect">
                                  <p:stCondLst>
                                    <p:cond delay="0"/>
                                  </p:stCondLst>
                                  <p:childTnLst>
                                    <p:set>
                                      <p:cBhvr>
                                        <p:cTn id="67" dur="1" fill="hold">
                                          <p:stCondLst>
                                            <p:cond delay="0"/>
                                          </p:stCondLst>
                                        </p:cTn>
                                        <p:tgtEl>
                                          <p:spTgt spid="54"/>
                                        </p:tgtEl>
                                        <p:attrNameLst>
                                          <p:attrName>style.visibility</p:attrName>
                                        </p:attrNameLst>
                                      </p:cBhvr>
                                      <p:to>
                                        <p:strVal val="visible"/>
                                      </p:to>
                                    </p:set>
                                  </p:childTnLst>
                                </p:cTn>
                              </p:par>
                              <p:par>
                                <p:cTn id="68" presetID="22" presetClass="entr" presetSubtype="4" fill="hold" grpId="0" nodeType="withEffect">
                                  <p:stCondLst>
                                    <p:cond delay="0"/>
                                  </p:stCondLst>
                                  <p:childTnLst>
                                    <p:set>
                                      <p:cBhvr>
                                        <p:cTn id="69" dur="1" fill="hold">
                                          <p:stCondLst>
                                            <p:cond delay="0"/>
                                          </p:stCondLst>
                                        </p:cTn>
                                        <p:tgtEl>
                                          <p:spTgt spid="40"/>
                                        </p:tgtEl>
                                        <p:attrNameLst>
                                          <p:attrName>style.visibility</p:attrName>
                                        </p:attrNameLst>
                                      </p:cBhvr>
                                      <p:to>
                                        <p:strVal val="visible"/>
                                      </p:to>
                                    </p:set>
                                    <p:animEffect transition="in" filter="wipe(down)">
                                      <p:cBhvr>
                                        <p:cTn id="70" dur="500"/>
                                        <p:tgtEl>
                                          <p:spTgt spid="40"/>
                                        </p:tgtEl>
                                      </p:cBhvr>
                                    </p:animEffect>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grpId="0" nodeType="clickEffect">
                                  <p:stCondLst>
                                    <p:cond delay="0"/>
                                  </p:stCondLst>
                                  <p:childTnLst>
                                    <p:set>
                                      <p:cBhvr>
                                        <p:cTn id="74" dur="1" fill="hold">
                                          <p:stCondLst>
                                            <p:cond delay="0"/>
                                          </p:stCondLst>
                                        </p:cTn>
                                        <p:tgtEl>
                                          <p:spTgt spid="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5" grpId="0" animBg="1"/>
      <p:bldP spid="36" grpId="0" animBg="1"/>
      <p:bldP spid="37" grpId="0" animBg="1"/>
      <p:bldP spid="38" grpId="0" animBg="1"/>
      <p:bldP spid="39" grpId="0" animBg="1"/>
      <p:bldP spid="40" grpId="0" animBg="1"/>
      <p:bldP spid="41" grpId="0" animBg="1"/>
      <p:bldP spid="42" grpId="0"/>
      <p:bldP spid="43" grpId="0" animBg="1"/>
      <p:bldP spid="44" grpId="0" animBg="1"/>
      <p:bldP spid="45" grpId="0" animBg="1"/>
      <p:bldP spid="46" grpId="0" animBg="1"/>
      <p:bldP spid="47" grpId="0" animBg="1"/>
      <p:bldP spid="48" grpId="0" animBg="1"/>
      <p:bldP spid="49" grpId="0" animBg="1"/>
      <p:bldP spid="50" grpId="0" animBg="1"/>
      <p:bldP spid="51" grpId="0" animBg="1"/>
      <p:bldP spid="52" grpId="0" animBg="1"/>
      <p:bldP spid="53" grpId="0" animBg="1"/>
      <p:bldP spid="54" grpId="0" animBg="1"/>
      <p:bldP spid="55"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2724" name="Group 196"/>
          <p:cNvGrpSpPr>
            <a:grpSpLocks/>
          </p:cNvGrpSpPr>
          <p:nvPr/>
        </p:nvGrpSpPr>
        <p:grpSpPr bwMode="auto">
          <a:xfrm>
            <a:off x="1128713" y="2763838"/>
            <a:ext cx="6210300" cy="841375"/>
            <a:chOff x="711" y="2875"/>
            <a:chExt cx="3912" cy="530"/>
          </a:xfrm>
        </p:grpSpPr>
        <p:grpSp>
          <p:nvGrpSpPr>
            <p:cNvPr id="41065" name="Group 274"/>
            <p:cNvGrpSpPr>
              <a:grpSpLocks/>
            </p:cNvGrpSpPr>
            <p:nvPr/>
          </p:nvGrpSpPr>
          <p:grpSpPr bwMode="auto">
            <a:xfrm>
              <a:off x="711" y="2909"/>
              <a:ext cx="3912" cy="496"/>
              <a:chOff x="1109405" y="2058552"/>
              <a:chExt cx="6209145" cy="786974"/>
            </a:xfrm>
          </p:grpSpPr>
          <p:sp>
            <p:nvSpPr>
              <p:cNvPr id="276" name="Oval 275"/>
              <p:cNvSpPr/>
              <p:nvPr/>
            </p:nvSpPr>
            <p:spPr>
              <a:xfrm>
                <a:off x="2263302" y="2060138"/>
                <a:ext cx="360296" cy="364927"/>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n</a:t>
                </a:r>
              </a:p>
            </p:txBody>
          </p:sp>
          <p:sp>
            <p:nvSpPr>
              <p:cNvPr id="277" name="Oval 276"/>
              <p:cNvSpPr/>
              <p:nvPr/>
            </p:nvSpPr>
            <p:spPr>
              <a:xfrm>
                <a:off x="3364822" y="2060138"/>
                <a:ext cx="360296" cy="364927"/>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n</a:t>
                </a:r>
              </a:p>
            </p:txBody>
          </p:sp>
          <p:sp>
            <p:nvSpPr>
              <p:cNvPr id="278" name="Oval 277"/>
              <p:cNvSpPr/>
              <p:nvPr/>
            </p:nvSpPr>
            <p:spPr>
              <a:xfrm>
                <a:off x="4482215" y="2058552"/>
                <a:ext cx="360296" cy="36492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v</a:t>
                </a:r>
              </a:p>
            </p:txBody>
          </p:sp>
          <p:sp>
            <p:nvSpPr>
              <p:cNvPr id="279" name="Oval 278"/>
              <p:cNvSpPr/>
              <p:nvPr/>
            </p:nvSpPr>
            <p:spPr>
              <a:xfrm>
                <a:off x="5588497" y="2060138"/>
                <a:ext cx="360295" cy="36492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d</a:t>
                </a:r>
              </a:p>
            </p:txBody>
          </p:sp>
          <p:sp>
            <p:nvSpPr>
              <p:cNvPr id="280" name="Oval 279"/>
              <p:cNvSpPr/>
              <p:nvPr/>
            </p:nvSpPr>
            <p:spPr>
              <a:xfrm>
                <a:off x="6688429" y="2058552"/>
                <a:ext cx="360296" cy="364927"/>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n</a:t>
                </a:r>
              </a:p>
            </p:txBody>
          </p:sp>
          <p:sp>
            <p:nvSpPr>
              <p:cNvPr id="41072" name="TextBox 280"/>
              <p:cNvSpPr txBox="1">
                <a:spLocks noChangeArrowheads="1"/>
              </p:cNvSpPr>
              <p:nvPr/>
            </p:nvSpPr>
            <p:spPr bwMode="auto">
              <a:xfrm>
                <a:off x="1109405" y="2212456"/>
                <a:ext cx="963433" cy="363341"/>
              </a:xfrm>
              <a:prstGeom prst="rect">
                <a:avLst/>
              </a:prstGeom>
              <a:noFill/>
              <a:ln w="9525">
                <a:noFill/>
                <a:miter lim="800000"/>
                <a:headEnd/>
                <a:tailEnd/>
              </a:ln>
            </p:spPr>
            <p:txBody>
              <a:bodyPr anchor="ctr"/>
              <a:lstStyle/>
              <a:p>
                <a:pPr algn="ctr"/>
                <a:r>
                  <a:rPr lang="en-US" sz="1400">
                    <a:solidFill>
                      <a:srgbClr val="475A8D"/>
                    </a:solidFill>
                    <a:latin typeface="Candara" pitchFamily="34" charset="0"/>
                  </a:rPr>
                  <a:t>Sample 2:</a:t>
                </a:r>
              </a:p>
            </p:txBody>
          </p:sp>
          <p:grpSp>
            <p:nvGrpSpPr>
              <p:cNvPr id="41073" name="Group 281"/>
              <p:cNvGrpSpPr>
                <a:grpSpLocks/>
              </p:cNvGrpSpPr>
              <p:nvPr/>
            </p:nvGrpSpPr>
            <p:grpSpPr bwMode="auto">
              <a:xfrm>
                <a:off x="1967849" y="2496632"/>
                <a:ext cx="5350701" cy="246041"/>
                <a:chOff x="492120" y="3950977"/>
                <a:chExt cx="8067290" cy="370958"/>
              </a:xfrm>
            </p:grpSpPr>
            <p:sp>
              <p:nvSpPr>
                <p:cNvPr id="41079" name="TextBox 287"/>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200">
                      <a:latin typeface="Rockwell"/>
                      <a:ea typeface="Rockwell"/>
                      <a:cs typeface="Rockwell"/>
                    </a:rPr>
                    <a:t>time</a:t>
                  </a:r>
                </a:p>
              </p:txBody>
            </p:sp>
            <p:sp>
              <p:nvSpPr>
                <p:cNvPr id="41080" name="TextBox 288"/>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200">
                      <a:latin typeface="Rockwell"/>
                      <a:ea typeface="Rockwell"/>
                      <a:cs typeface="Rockwell"/>
                    </a:rPr>
                    <a:t>like</a:t>
                  </a:r>
                </a:p>
              </p:txBody>
            </p:sp>
            <p:sp>
              <p:nvSpPr>
                <p:cNvPr id="41081" name="TextBox 289"/>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200">
                      <a:latin typeface="Rockwell"/>
                      <a:ea typeface="Rockwell"/>
                      <a:cs typeface="Rockwell"/>
                    </a:rPr>
                    <a:t>flies</a:t>
                  </a:r>
                </a:p>
              </p:txBody>
            </p:sp>
            <p:sp>
              <p:nvSpPr>
                <p:cNvPr id="41082" name="TextBox 290"/>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200">
                      <a:latin typeface="Rockwell"/>
                      <a:ea typeface="Rockwell"/>
                      <a:cs typeface="Rockwell"/>
                    </a:rPr>
                    <a:t>an</a:t>
                  </a:r>
                </a:p>
              </p:txBody>
            </p:sp>
            <p:sp>
              <p:nvSpPr>
                <p:cNvPr id="41083" name="TextBox 291"/>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200">
                      <a:latin typeface="Rockwell"/>
                      <a:ea typeface="Rockwell"/>
                      <a:cs typeface="Rockwell"/>
                    </a:rPr>
                    <a:t>arrow</a:t>
                  </a:r>
                </a:p>
              </p:txBody>
            </p:sp>
          </p:grpSp>
          <p:sp>
            <p:nvSpPr>
              <p:cNvPr id="283" name="Oval 282"/>
              <p:cNvSpPr/>
              <p:nvPr/>
            </p:nvSpPr>
            <p:spPr>
              <a:xfrm>
                <a:off x="2236320" y="2480599"/>
                <a:ext cx="360295" cy="36492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1400" dirty="0">
                  <a:solidFill>
                    <a:schemeClr val="tx1"/>
                  </a:solidFill>
                  <a:latin typeface="Rockwell"/>
                  <a:cs typeface="Rockwell"/>
                </a:endParaRPr>
              </a:p>
            </p:txBody>
          </p:sp>
          <p:sp>
            <p:nvSpPr>
              <p:cNvPr id="284" name="Oval 283"/>
              <p:cNvSpPr/>
              <p:nvPr/>
            </p:nvSpPr>
            <p:spPr>
              <a:xfrm>
                <a:off x="3336253" y="2480599"/>
                <a:ext cx="360296" cy="36492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1400" dirty="0">
                  <a:solidFill>
                    <a:schemeClr val="tx1"/>
                  </a:solidFill>
                  <a:latin typeface="Rockwell"/>
                  <a:cs typeface="Rockwell"/>
                </a:endParaRPr>
              </a:p>
            </p:txBody>
          </p:sp>
          <p:sp>
            <p:nvSpPr>
              <p:cNvPr id="285" name="Oval 284"/>
              <p:cNvSpPr/>
              <p:nvPr/>
            </p:nvSpPr>
            <p:spPr>
              <a:xfrm>
                <a:off x="4453645" y="2479011"/>
                <a:ext cx="360296" cy="36492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1400" dirty="0">
                  <a:solidFill>
                    <a:schemeClr val="tx1"/>
                  </a:solidFill>
                  <a:latin typeface="Rockwell"/>
                  <a:cs typeface="Rockwell"/>
                </a:endParaRPr>
              </a:p>
            </p:txBody>
          </p:sp>
          <p:sp>
            <p:nvSpPr>
              <p:cNvPr id="286" name="Oval 285"/>
              <p:cNvSpPr/>
              <p:nvPr/>
            </p:nvSpPr>
            <p:spPr>
              <a:xfrm>
                <a:off x="5559927" y="2480599"/>
                <a:ext cx="360295" cy="36492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1400" dirty="0">
                  <a:solidFill>
                    <a:schemeClr val="tx1"/>
                  </a:solidFill>
                  <a:latin typeface="Rockwell"/>
                  <a:cs typeface="Rockwell"/>
                </a:endParaRPr>
              </a:p>
            </p:txBody>
          </p:sp>
          <p:sp>
            <p:nvSpPr>
              <p:cNvPr id="287" name="Oval 286"/>
              <p:cNvSpPr/>
              <p:nvPr/>
            </p:nvSpPr>
            <p:spPr>
              <a:xfrm>
                <a:off x="6661447" y="2479011"/>
                <a:ext cx="360295" cy="36492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1400" dirty="0">
                  <a:solidFill>
                    <a:schemeClr val="tx1"/>
                  </a:solidFill>
                  <a:latin typeface="Rockwell"/>
                  <a:cs typeface="Rockwell"/>
                </a:endParaRPr>
              </a:p>
            </p:txBody>
          </p:sp>
        </p:grpSp>
        <p:sp>
          <p:nvSpPr>
            <p:cNvPr id="2" name="TextBox 273"/>
            <p:cNvSpPr txBox="1"/>
            <p:nvPr/>
          </p:nvSpPr>
          <p:spPr>
            <a:xfrm>
              <a:off x="711" y="2875"/>
              <a:ext cx="3840" cy="528"/>
            </a:xfrm>
            <a:prstGeom prst="rect">
              <a:avLst/>
            </a:prstGeom>
            <a:noFill/>
            <a:ln>
              <a:solidFill>
                <a:schemeClr val="accent6">
                  <a:lumMod val="60000"/>
                  <a:lumOff val="40000"/>
                </a:schemeClr>
              </a:solidFill>
            </a:ln>
          </p:spPr>
          <p:txBody>
            <a:bodyPr/>
            <a:lstStyle/>
            <a:p>
              <a:pPr>
                <a:defRPr/>
              </a:pPr>
              <a:endParaRPr lang="en-US" sz="1800">
                <a:solidFill>
                  <a:srgbClr val="475A8D"/>
                </a:solidFill>
                <a:latin typeface="Candara" pitchFamily="34" charset="0"/>
              </a:endParaRPr>
            </a:p>
          </p:txBody>
        </p:sp>
      </p:grpSp>
      <p:sp>
        <p:nvSpPr>
          <p:cNvPr id="40962" name="Title 1"/>
          <p:cNvSpPr>
            <a:spLocks noGrp="1"/>
          </p:cNvSpPr>
          <p:nvPr>
            <p:ph type="title"/>
          </p:nvPr>
        </p:nvSpPr>
        <p:spPr/>
        <p:txBody>
          <a:bodyPr/>
          <a:lstStyle/>
          <a:p>
            <a:pPr eaLnBrk="1" hangingPunct="1"/>
            <a:r>
              <a:rPr lang="en-US" sz="3600" smtClean="0"/>
              <a:t>Sampling from a Joint Distribution</a:t>
            </a:r>
          </a:p>
        </p:txBody>
      </p:sp>
      <p:sp>
        <p:nvSpPr>
          <p:cNvPr id="4" name="Slide Number Placeholder 3"/>
          <p:cNvSpPr>
            <a:spLocks noGrp="1"/>
          </p:cNvSpPr>
          <p:nvPr>
            <p:ph type="sldNum" sz="quarter" idx="12"/>
          </p:nvPr>
        </p:nvSpPr>
        <p:spPr/>
        <p:txBody>
          <a:bodyPr/>
          <a:lstStyle/>
          <a:p>
            <a:pPr>
              <a:defRPr/>
            </a:pPr>
            <a:fld id="{28F5C1AC-3F6C-4163-AEBF-7557DCBE3682}" type="slidenum">
              <a:rPr lang="en-US"/>
              <a:pPr>
                <a:defRPr/>
              </a:pPr>
              <a:t>14</a:t>
            </a:fld>
            <a:endParaRPr lang="en-US"/>
          </a:p>
        </p:txBody>
      </p:sp>
      <p:grpSp>
        <p:nvGrpSpPr>
          <p:cNvPr id="40964" name="Group 2"/>
          <p:cNvGrpSpPr>
            <a:grpSpLocks/>
          </p:cNvGrpSpPr>
          <p:nvPr/>
        </p:nvGrpSpPr>
        <p:grpSpPr bwMode="auto">
          <a:xfrm>
            <a:off x="974725" y="5613400"/>
            <a:ext cx="6405563" cy="1319213"/>
            <a:chOff x="-52204" y="4959662"/>
            <a:chExt cx="8695396" cy="1791575"/>
          </a:xfrm>
        </p:grpSpPr>
        <p:grpSp>
          <p:nvGrpSpPr>
            <p:cNvPr id="41026" name="Group 106"/>
            <p:cNvGrpSpPr>
              <a:grpSpLocks/>
            </p:cNvGrpSpPr>
            <p:nvPr/>
          </p:nvGrpSpPr>
          <p:grpSpPr bwMode="auto">
            <a:xfrm>
              <a:off x="316783" y="4959662"/>
              <a:ext cx="8326409" cy="1791575"/>
              <a:chOff x="322637" y="2351147"/>
              <a:chExt cx="8326409" cy="1791575"/>
            </a:xfrm>
          </p:grpSpPr>
          <p:grpSp>
            <p:nvGrpSpPr>
              <p:cNvPr id="41028" name="Group 113"/>
              <p:cNvGrpSpPr>
                <a:grpSpLocks/>
              </p:cNvGrpSpPr>
              <p:nvPr/>
            </p:nvGrpSpPr>
            <p:grpSpPr bwMode="auto">
              <a:xfrm>
                <a:off x="1388485" y="3808860"/>
                <a:ext cx="7260561" cy="333862"/>
                <a:chOff x="492120" y="3950977"/>
                <a:chExt cx="8067290" cy="370958"/>
              </a:xfrm>
            </p:grpSpPr>
            <p:sp>
              <p:nvSpPr>
                <p:cNvPr id="41060" name="TextBox 152"/>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endParaRPr lang="en-US" sz="1100">
                    <a:latin typeface="Rockwell"/>
                    <a:ea typeface="Rockwell"/>
                    <a:cs typeface="Rockwell"/>
                  </a:endParaRPr>
                </a:p>
              </p:txBody>
            </p:sp>
            <p:sp>
              <p:nvSpPr>
                <p:cNvPr id="41061" name="TextBox 153"/>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endParaRPr lang="en-US" sz="1100">
                    <a:latin typeface="Rockwell"/>
                    <a:ea typeface="Rockwell"/>
                    <a:cs typeface="Rockwell"/>
                  </a:endParaRPr>
                </a:p>
              </p:txBody>
            </p:sp>
            <p:sp>
              <p:nvSpPr>
                <p:cNvPr id="41062" name="TextBox 154"/>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endParaRPr lang="en-US" sz="1100">
                    <a:latin typeface="Rockwell"/>
                    <a:ea typeface="Rockwell"/>
                    <a:cs typeface="Rockwell"/>
                  </a:endParaRPr>
                </a:p>
              </p:txBody>
            </p:sp>
            <p:sp>
              <p:nvSpPr>
                <p:cNvPr id="41063" name="TextBox 155"/>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endParaRPr lang="en-US" sz="1100">
                    <a:latin typeface="Rockwell"/>
                    <a:ea typeface="Rockwell"/>
                    <a:cs typeface="Rockwell"/>
                  </a:endParaRPr>
                </a:p>
              </p:txBody>
            </p:sp>
            <p:sp>
              <p:nvSpPr>
                <p:cNvPr id="41064" name="TextBox 156"/>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endParaRPr lang="en-US" sz="1100">
                    <a:latin typeface="Rockwell"/>
                    <a:ea typeface="Rockwell"/>
                    <a:cs typeface="Rockwell"/>
                  </a:endParaRPr>
                </a:p>
              </p:txBody>
            </p:sp>
          </p:grpSp>
          <p:sp>
            <p:nvSpPr>
              <p:cNvPr id="122" name="Oval 121"/>
              <p:cNvSpPr/>
              <p:nvPr/>
            </p:nvSpPr>
            <p:spPr>
              <a:xfrm>
                <a:off x="1737984" y="3347185"/>
                <a:ext cx="487028" cy="49155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W</a:t>
                </a:r>
                <a:r>
                  <a:rPr lang="en-US" sz="1100" i="1" baseline="-25000" dirty="0">
                    <a:solidFill>
                      <a:schemeClr val="tx1"/>
                    </a:solidFill>
                    <a:latin typeface="Times New Roman"/>
                    <a:cs typeface="Times New Roman"/>
                  </a:rPr>
                  <a:t>1</a:t>
                </a:r>
                <a:endParaRPr lang="en-US" sz="1100" i="1" dirty="0">
                  <a:solidFill>
                    <a:schemeClr val="tx1"/>
                  </a:solidFill>
                  <a:latin typeface="Times New Roman"/>
                  <a:cs typeface="Times New Roman"/>
                </a:endParaRPr>
              </a:p>
            </p:txBody>
          </p:sp>
          <p:sp>
            <p:nvSpPr>
              <p:cNvPr id="123" name="Oval 122"/>
              <p:cNvSpPr/>
              <p:nvPr/>
            </p:nvSpPr>
            <p:spPr>
              <a:xfrm>
                <a:off x="3227085" y="3347185"/>
                <a:ext cx="487028" cy="49155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W</a:t>
                </a:r>
                <a:r>
                  <a:rPr lang="en-US" sz="1100" i="1" baseline="-25000" dirty="0">
                    <a:solidFill>
                      <a:schemeClr val="tx1"/>
                    </a:solidFill>
                    <a:latin typeface="Times New Roman"/>
                    <a:cs typeface="Times New Roman"/>
                  </a:rPr>
                  <a:t>2</a:t>
                </a:r>
                <a:endParaRPr lang="en-US" sz="1100" i="1" dirty="0">
                  <a:solidFill>
                    <a:schemeClr val="tx1"/>
                  </a:solidFill>
                  <a:latin typeface="Times New Roman"/>
                  <a:cs typeface="Times New Roman"/>
                </a:endParaRPr>
              </a:p>
            </p:txBody>
          </p:sp>
          <p:sp>
            <p:nvSpPr>
              <p:cNvPr id="124" name="Oval 123"/>
              <p:cNvSpPr/>
              <p:nvPr/>
            </p:nvSpPr>
            <p:spPr>
              <a:xfrm>
                <a:off x="4737734" y="3345029"/>
                <a:ext cx="484874" cy="49155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W</a:t>
                </a:r>
                <a:r>
                  <a:rPr lang="en-US" sz="1100" i="1" baseline="-25000" dirty="0">
                    <a:solidFill>
                      <a:schemeClr val="tx1"/>
                    </a:solidFill>
                    <a:latin typeface="Times New Roman"/>
                    <a:cs typeface="Times New Roman"/>
                  </a:rPr>
                  <a:t>3</a:t>
                </a:r>
                <a:endParaRPr lang="en-US" sz="1100" i="1" dirty="0">
                  <a:solidFill>
                    <a:schemeClr val="tx1"/>
                  </a:solidFill>
                  <a:latin typeface="Times New Roman"/>
                  <a:cs typeface="Times New Roman"/>
                </a:endParaRPr>
              </a:p>
            </p:txBody>
          </p:sp>
          <p:sp>
            <p:nvSpPr>
              <p:cNvPr id="125" name="Oval 124"/>
              <p:cNvSpPr/>
              <p:nvPr/>
            </p:nvSpPr>
            <p:spPr>
              <a:xfrm>
                <a:off x="6231144" y="3347185"/>
                <a:ext cx="487028" cy="49155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W</a:t>
                </a:r>
                <a:r>
                  <a:rPr lang="en-US" sz="1100" i="1" baseline="-25000" dirty="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sp>
            <p:nvSpPr>
              <p:cNvPr id="126" name="Oval 125"/>
              <p:cNvSpPr/>
              <p:nvPr/>
            </p:nvSpPr>
            <p:spPr>
              <a:xfrm>
                <a:off x="7720244" y="3345029"/>
                <a:ext cx="487028" cy="49155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W</a:t>
                </a:r>
                <a:r>
                  <a:rPr lang="en-US" sz="1100" i="1" baseline="-25000" dirty="0">
                    <a:solidFill>
                      <a:schemeClr val="tx1"/>
                    </a:solidFill>
                    <a:latin typeface="Times New Roman"/>
                    <a:cs typeface="Times New Roman"/>
                  </a:rPr>
                  <a:t>5</a:t>
                </a:r>
                <a:endParaRPr lang="en-US" sz="1100" i="1" dirty="0">
                  <a:solidFill>
                    <a:schemeClr val="tx1"/>
                  </a:solidFill>
                  <a:latin typeface="Times New Roman"/>
                  <a:cs typeface="Times New Roman"/>
                </a:endParaRPr>
              </a:p>
            </p:txBody>
          </p:sp>
          <p:sp>
            <p:nvSpPr>
              <p:cNvPr id="127" name="Oval 126"/>
              <p:cNvSpPr/>
              <p:nvPr/>
            </p:nvSpPr>
            <p:spPr>
              <a:xfrm>
                <a:off x="1729365" y="2353304"/>
                <a:ext cx="484874" cy="493706"/>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1</a:t>
                </a:r>
                <a:endParaRPr lang="en-US" sz="1100" i="1" dirty="0">
                  <a:solidFill>
                    <a:schemeClr val="tx1"/>
                  </a:solidFill>
                  <a:latin typeface="Times New Roman"/>
                  <a:cs typeface="Times New Roman"/>
                </a:endParaRPr>
              </a:p>
            </p:txBody>
          </p:sp>
          <p:cxnSp>
            <p:nvCxnSpPr>
              <p:cNvPr id="128" name="Straight Connector 127"/>
              <p:cNvCxnSpPr>
                <a:stCxn id="127" idx="4"/>
                <a:endCxn id="122" idx="0"/>
              </p:cNvCxnSpPr>
              <p:nvPr/>
            </p:nvCxnSpPr>
            <p:spPr>
              <a:xfrm>
                <a:off x="1972879" y="2847010"/>
                <a:ext cx="8620" cy="500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9" name="Straight Connector 128"/>
              <p:cNvCxnSpPr>
                <a:stCxn id="127" idx="6"/>
                <a:endCxn id="131" idx="2"/>
              </p:cNvCxnSpPr>
              <p:nvPr/>
            </p:nvCxnSpPr>
            <p:spPr>
              <a:xfrm>
                <a:off x="2214238" y="2599079"/>
                <a:ext cx="1002071"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0" name="Rectangle 129"/>
              <p:cNvSpPr/>
              <p:nvPr/>
            </p:nvSpPr>
            <p:spPr>
              <a:xfrm>
                <a:off x="2595671" y="2469724"/>
                <a:ext cx="239205" cy="23715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tx1"/>
                    </a:solidFill>
                    <a:latin typeface="Times New Roman"/>
                    <a:cs typeface="Times New Roman"/>
                  </a:rPr>
                  <a:t>ψ</a:t>
                </a:r>
                <a:r>
                  <a:rPr lang="en-US" sz="1100" i="1" baseline="-25000" dirty="0">
                    <a:solidFill>
                      <a:schemeClr val="tx1"/>
                    </a:solidFill>
                    <a:latin typeface="Times New Roman"/>
                    <a:cs typeface="Times New Roman"/>
                  </a:rPr>
                  <a:t>2</a:t>
                </a:r>
                <a:endParaRPr lang="en-US" sz="1100" i="1" dirty="0">
                  <a:solidFill>
                    <a:schemeClr val="tx1"/>
                  </a:solidFill>
                  <a:latin typeface="Times New Roman"/>
                  <a:cs typeface="Times New Roman"/>
                </a:endParaRPr>
              </a:p>
            </p:txBody>
          </p:sp>
          <p:sp>
            <p:nvSpPr>
              <p:cNvPr id="131" name="Oval 130"/>
              <p:cNvSpPr/>
              <p:nvPr/>
            </p:nvSpPr>
            <p:spPr>
              <a:xfrm>
                <a:off x="3216309" y="2353304"/>
                <a:ext cx="487028" cy="493706"/>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2</a:t>
                </a:r>
                <a:endParaRPr lang="en-US" sz="1100" i="1" dirty="0">
                  <a:solidFill>
                    <a:schemeClr val="tx1"/>
                  </a:solidFill>
                  <a:latin typeface="Times New Roman"/>
                  <a:cs typeface="Times New Roman"/>
                </a:endParaRPr>
              </a:p>
            </p:txBody>
          </p:sp>
          <p:cxnSp>
            <p:nvCxnSpPr>
              <p:cNvPr id="132" name="Straight Connector 131"/>
              <p:cNvCxnSpPr>
                <a:stCxn id="131" idx="4"/>
                <a:endCxn id="123" idx="0"/>
              </p:cNvCxnSpPr>
              <p:nvPr/>
            </p:nvCxnSpPr>
            <p:spPr>
              <a:xfrm>
                <a:off x="3459824" y="2847010"/>
                <a:ext cx="10774" cy="500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3" name="Straight Connector 132"/>
              <p:cNvCxnSpPr>
                <a:stCxn id="131" idx="6"/>
                <a:endCxn id="135" idx="2"/>
              </p:cNvCxnSpPr>
              <p:nvPr/>
            </p:nvCxnSpPr>
            <p:spPr>
              <a:xfrm flipV="1">
                <a:off x="3703338" y="2596923"/>
                <a:ext cx="1023622" cy="21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4" name="Rectangle 133"/>
              <p:cNvSpPr/>
              <p:nvPr/>
            </p:nvSpPr>
            <p:spPr>
              <a:xfrm>
                <a:off x="4084772" y="2469724"/>
                <a:ext cx="237049" cy="23715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tx1"/>
                    </a:solidFill>
                    <a:latin typeface="Times New Roman"/>
                    <a:cs typeface="Times New Roman"/>
                  </a:rPr>
                  <a:t>ψ</a:t>
                </a:r>
                <a:r>
                  <a:rPr lang="en-US" sz="1100" i="1" baseline="-25000" dirty="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sp>
            <p:nvSpPr>
              <p:cNvPr id="135" name="Oval 134"/>
              <p:cNvSpPr/>
              <p:nvPr/>
            </p:nvSpPr>
            <p:spPr>
              <a:xfrm>
                <a:off x="4726960" y="2351147"/>
                <a:ext cx="487028" cy="49370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3</a:t>
                </a:r>
                <a:endParaRPr lang="en-US" sz="1100" i="1" dirty="0">
                  <a:solidFill>
                    <a:schemeClr val="tx1"/>
                  </a:solidFill>
                  <a:latin typeface="Times New Roman"/>
                  <a:cs typeface="Times New Roman"/>
                </a:endParaRPr>
              </a:p>
            </p:txBody>
          </p:sp>
          <p:cxnSp>
            <p:nvCxnSpPr>
              <p:cNvPr id="136" name="Straight Connector 135"/>
              <p:cNvCxnSpPr>
                <a:stCxn id="135" idx="4"/>
                <a:endCxn id="124" idx="0"/>
              </p:cNvCxnSpPr>
              <p:nvPr/>
            </p:nvCxnSpPr>
            <p:spPr>
              <a:xfrm>
                <a:off x="4970473" y="2844855"/>
                <a:ext cx="10776" cy="500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7" name="Straight Connector 136"/>
              <p:cNvCxnSpPr>
                <a:stCxn id="135" idx="6"/>
                <a:endCxn id="139" idx="2"/>
              </p:cNvCxnSpPr>
              <p:nvPr/>
            </p:nvCxnSpPr>
            <p:spPr>
              <a:xfrm>
                <a:off x="5213988" y="2596923"/>
                <a:ext cx="1008536" cy="21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8" name="Rectangle 137"/>
              <p:cNvSpPr/>
              <p:nvPr/>
            </p:nvSpPr>
            <p:spPr>
              <a:xfrm>
                <a:off x="5593267" y="2465412"/>
                <a:ext cx="239203" cy="23930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tx1"/>
                    </a:solidFill>
                    <a:latin typeface="Times New Roman"/>
                    <a:cs typeface="Times New Roman"/>
                  </a:rPr>
                  <a:t>ψ</a:t>
                </a:r>
                <a:r>
                  <a:rPr lang="en-US" sz="1100" i="1" baseline="-25000" dirty="0">
                    <a:solidFill>
                      <a:schemeClr val="tx1"/>
                    </a:solidFill>
                    <a:latin typeface="Times New Roman"/>
                    <a:cs typeface="Times New Roman"/>
                  </a:rPr>
                  <a:t>6</a:t>
                </a:r>
                <a:endParaRPr lang="en-US" sz="1100" i="1" dirty="0">
                  <a:solidFill>
                    <a:schemeClr val="tx1"/>
                  </a:solidFill>
                  <a:latin typeface="Times New Roman"/>
                  <a:cs typeface="Times New Roman"/>
                </a:endParaRPr>
              </a:p>
            </p:txBody>
          </p:sp>
          <p:sp>
            <p:nvSpPr>
              <p:cNvPr id="139" name="Oval 138"/>
              <p:cNvSpPr/>
              <p:nvPr/>
            </p:nvSpPr>
            <p:spPr>
              <a:xfrm>
                <a:off x="6222524" y="2353304"/>
                <a:ext cx="487028" cy="493706"/>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cxnSp>
            <p:nvCxnSpPr>
              <p:cNvPr id="140" name="Straight Connector 139"/>
              <p:cNvCxnSpPr>
                <a:stCxn id="139" idx="4"/>
                <a:endCxn id="125" idx="0"/>
              </p:cNvCxnSpPr>
              <p:nvPr/>
            </p:nvCxnSpPr>
            <p:spPr>
              <a:xfrm>
                <a:off x="6466038" y="2847010"/>
                <a:ext cx="8620" cy="500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1" name="Straight Connector 140"/>
              <p:cNvCxnSpPr>
                <a:stCxn id="139" idx="6"/>
                <a:endCxn id="143" idx="2"/>
              </p:cNvCxnSpPr>
              <p:nvPr/>
            </p:nvCxnSpPr>
            <p:spPr>
              <a:xfrm flipV="1">
                <a:off x="6709553" y="2596923"/>
                <a:ext cx="999917" cy="21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42" name="Rectangle 141"/>
              <p:cNvSpPr/>
              <p:nvPr/>
            </p:nvSpPr>
            <p:spPr>
              <a:xfrm>
                <a:off x="7088831" y="2469724"/>
                <a:ext cx="239203" cy="23715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tx1"/>
                    </a:solidFill>
                    <a:latin typeface="Times New Roman"/>
                    <a:cs typeface="Times New Roman"/>
                  </a:rPr>
                  <a:t>ψ</a:t>
                </a:r>
                <a:r>
                  <a:rPr lang="en-US" sz="1100" i="1" baseline="-25000" dirty="0">
                    <a:solidFill>
                      <a:schemeClr val="tx1"/>
                    </a:solidFill>
                    <a:latin typeface="Times New Roman"/>
                    <a:cs typeface="Times New Roman"/>
                  </a:rPr>
                  <a:t>8</a:t>
                </a:r>
                <a:endParaRPr lang="en-US" sz="1100" i="1" dirty="0">
                  <a:solidFill>
                    <a:schemeClr val="tx1"/>
                  </a:solidFill>
                  <a:latin typeface="Times New Roman"/>
                  <a:cs typeface="Times New Roman"/>
                </a:endParaRPr>
              </a:p>
            </p:txBody>
          </p:sp>
          <p:sp>
            <p:nvSpPr>
              <p:cNvPr id="143" name="Oval 142"/>
              <p:cNvSpPr/>
              <p:nvPr/>
            </p:nvSpPr>
            <p:spPr>
              <a:xfrm>
                <a:off x="7709469" y="2351147"/>
                <a:ext cx="487028" cy="49370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tx1"/>
                    </a:solidFill>
                    <a:latin typeface="Times New Roman"/>
                    <a:cs typeface="Times New Roman"/>
                  </a:rPr>
                  <a:t>X</a:t>
                </a:r>
                <a:r>
                  <a:rPr lang="en-US" sz="1100" i="1" baseline="-25000" dirty="0">
                    <a:solidFill>
                      <a:schemeClr val="tx1"/>
                    </a:solidFill>
                    <a:latin typeface="Times New Roman"/>
                    <a:cs typeface="Times New Roman"/>
                  </a:rPr>
                  <a:t>5</a:t>
                </a:r>
                <a:endParaRPr lang="en-US" sz="1100" i="1" dirty="0">
                  <a:solidFill>
                    <a:schemeClr val="tx1"/>
                  </a:solidFill>
                  <a:latin typeface="Times New Roman"/>
                  <a:cs typeface="Times New Roman"/>
                </a:endParaRPr>
              </a:p>
            </p:txBody>
          </p:sp>
          <p:cxnSp>
            <p:nvCxnSpPr>
              <p:cNvPr id="144" name="Straight Connector 143"/>
              <p:cNvCxnSpPr>
                <a:stCxn id="143" idx="4"/>
                <a:endCxn id="126" idx="0"/>
              </p:cNvCxnSpPr>
              <p:nvPr/>
            </p:nvCxnSpPr>
            <p:spPr>
              <a:xfrm>
                <a:off x="7952983" y="2844855"/>
                <a:ext cx="10776" cy="500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45" name="Rectangle 144"/>
              <p:cNvSpPr/>
              <p:nvPr/>
            </p:nvSpPr>
            <p:spPr>
              <a:xfrm>
                <a:off x="1854354" y="2978522"/>
                <a:ext cx="239205" cy="23930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tx1"/>
                    </a:solidFill>
                    <a:latin typeface="Times New Roman"/>
                    <a:cs typeface="Times New Roman"/>
                  </a:rPr>
                  <a:t>ψ</a:t>
                </a:r>
                <a:r>
                  <a:rPr lang="en-US" sz="1100" i="1" baseline="-25000" dirty="0">
                    <a:solidFill>
                      <a:schemeClr val="tx1"/>
                    </a:solidFill>
                    <a:latin typeface="Times New Roman"/>
                    <a:cs typeface="Times New Roman"/>
                  </a:rPr>
                  <a:t>1</a:t>
                </a:r>
                <a:endParaRPr lang="en-US" sz="1100" i="1" dirty="0">
                  <a:solidFill>
                    <a:schemeClr val="tx1"/>
                  </a:solidFill>
                  <a:latin typeface="Times New Roman"/>
                  <a:cs typeface="Times New Roman"/>
                </a:endParaRPr>
              </a:p>
            </p:txBody>
          </p:sp>
          <p:sp>
            <p:nvSpPr>
              <p:cNvPr id="146" name="Rectangle 145"/>
              <p:cNvSpPr/>
              <p:nvPr/>
            </p:nvSpPr>
            <p:spPr>
              <a:xfrm>
                <a:off x="3341299" y="2978522"/>
                <a:ext cx="239205" cy="23930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tx1"/>
                    </a:solidFill>
                    <a:latin typeface="Times New Roman"/>
                    <a:cs typeface="Times New Roman"/>
                  </a:rPr>
                  <a:t>ψ</a:t>
                </a:r>
                <a:r>
                  <a:rPr lang="en-US" sz="1100" i="1" baseline="-25000" dirty="0">
                    <a:solidFill>
                      <a:schemeClr val="tx1"/>
                    </a:solidFill>
                    <a:latin typeface="Times New Roman"/>
                    <a:cs typeface="Times New Roman"/>
                  </a:rPr>
                  <a:t>3</a:t>
                </a:r>
                <a:endParaRPr lang="en-US" sz="1100" i="1" dirty="0">
                  <a:solidFill>
                    <a:schemeClr val="tx1"/>
                  </a:solidFill>
                  <a:latin typeface="Times New Roman"/>
                  <a:cs typeface="Times New Roman"/>
                </a:endParaRPr>
              </a:p>
            </p:txBody>
          </p:sp>
          <p:sp>
            <p:nvSpPr>
              <p:cNvPr id="147" name="Rectangle 146"/>
              <p:cNvSpPr/>
              <p:nvPr/>
            </p:nvSpPr>
            <p:spPr>
              <a:xfrm>
                <a:off x="4849794" y="2978522"/>
                <a:ext cx="239205" cy="23930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tx1"/>
                    </a:solidFill>
                    <a:latin typeface="Times New Roman"/>
                    <a:cs typeface="Times New Roman"/>
                  </a:rPr>
                  <a:t>ψ</a:t>
                </a:r>
                <a:r>
                  <a:rPr lang="en-US" sz="1100" i="1" baseline="-25000" dirty="0">
                    <a:solidFill>
                      <a:schemeClr val="tx1"/>
                    </a:solidFill>
                    <a:latin typeface="Times New Roman"/>
                    <a:cs typeface="Times New Roman"/>
                  </a:rPr>
                  <a:t>5</a:t>
                </a:r>
                <a:endParaRPr lang="en-US" sz="1100" i="1" dirty="0">
                  <a:solidFill>
                    <a:schemeClr val="tx1"/>
                  </a:solidFill>
                  <a:latin typeface="Times New Roman"/>
                  <a:cs typeface="Times New Roman"/>
                </a:endParaRPr>
              </a:p>
            </p:txBody>
          </p:sp>
          <p:sp>
            <p:nvSpPr>
              <p:cNvPr id="148" name="Rectangle 147"/>
              <p:cNvSpPr/>
              <p:nvPr/>
            </p:nvSpPr>
            <p:spPr>
              <a:xfrm>
                <a:off x="6347514" y="2978522"/>
                <a:ext cx="239203" cy="23930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tx1"/>
                    </a:solidFill>
                    <a:latin typeface="Times New Roman"/>
                    <a:cs typeface="Times New Roman"/>
                  </a:rPr>
                  <a:t>ψ</a:t>
                </a:r>
                <a:r>
                  <a:rPr lang="en-US" sz="1100" i="1" baseline="-25000" dirty="0">
                    <a:solidFill>
                      <a:schemeClr val="tx1"/>
                    </a:solidFill>
                    <a:latin typeface="Times New Roman"/>
                    <a:cs typeface="Times New Roman"/>
                  </a:rPr>
                  <a:t>7</a:t>
                </a:r>
                <a:endParaRPr lang="en-US" sz="1100" i="1" dirty="0">
                  <a:solidFill>
                    <a:schemeClr val="tx1"/>
                  </a:solidFill>
                  <a:latin typeface="Times New Roman"/>
                  <a:cs typeface="Times New Roman"/>
                </a:endParaRPr>
              </a:p>
            </p:txBody>
          </p:sp>
          <p:sp>
            <p:nvSpPr>
              <p:cNvPr id="149" name="Rectangle 148"/>
              <p:cNvSpPr/>
              <p:nvPr/>
            </p:nvSpPr>
            <p:spPr>
              <a:xfrm>
                <a:off x="7834459" y="2978522"/>
                <a:ext cx="239203" cy="23930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tx1"/>
                    </a:solidFill>
                    <a:latin typeface="Times New Roman"/>
                    <a:cs typeface="Times New Roman"/>
                  </a:rPr>
                  <a:t>ψ</a:t>
                </a:r>
                <a:r>
                  <a:rPr lang="en-US" sz="1100" i="1" baseline="-25000" dirty="0">
                    <a:solidFill>
                      <a:schemeClr val="tx1"/>
                    </a:solidFill>
                    <a:latin typeface="Times New Roman"/>
                    <a:cs typeface="Times New Roman"/>
                  </a:rPr>
                  <a:t>9</a:t>
                </a:r>
                <a:endParaRPr lang="en-US" sz="1100" i="1" dirty="0">
                  <a:solidFill>
                    <a:schemeClr val="tx1"/>
                  </a:solidFill>
                  <a:latin typeface="Times New Roman"/>
                  <a:cs typeface="Times New Roman"/>
                </a:endParaRPr>
              </a:p>
            </p:txBody>
          </p:sp>
          <p:cxnSp>
            <p:nvCxnSpPr>
              <p:cNvPr id="150" name="Straight Connector 149"/>
              <p:cNvCxnSpPr>
                <a:stCxn id="152" idx="6"/>
                <a:endCxn id="127" idx="2"/>
              </p:cNvCxnSpPr>
              <p:nvPr/>
            </p:nvCxnSpPr>
            <p:spPr>
              <a:xfrm>
                <a:off x="809183" y="2596923"/>
                <a:ext cx="920181" cy="21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1" name="Rectangle 150"/>
              <p:cNvSpPr/>
              <p:nvPr/>
            </p:nvSpPr>
            <p:spPr>
              <a:xfrm>
                <a:off x="1149672" y="2480503"/>
                <a:ext cx="239203" cy="23930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tx1"/>
                    </a:solidFill>
                    <a:latin typeface="Times New Roman"/>
                    <a:cs typeface="Times New Roman"/>
                  </a:rPr>
                  <a:t>ψ</a:t>
                </a:r>
                <a:r>
                  <a:rPr lang="en-US" sz="1100" i="1" baseline="-25000" dirty="0">
                    <a:solidFill>
                      <a:schemeClr val="tx1"/>
                    </a:solidFill>
                    <a:latin typeface="Times New Roman"/>
                    <a:cs typeface="Times New Roman"/>
                  </a:rPr>
                  <a:t>0</a:t>
                </a:r>
                <a:endParaRPr lang="en-US" sz="1100" i="1" dirty="0">
                  <a:solidFill>
                    <a:schemeClr val="tx1"/>
                  </a:solidFill>
                  <a:latin typeface="Times New Roman"/>
                  <a:cs typeface="Times New Roman"/>
                </a:endParaRPr>
              </a:p>
            </p:txBody>
          </p:sp>
          <p:sp>
            <p:nvSpPr>
              <p:cNvPr id="152" name="Oval 151"/>
              <p:cNvSpPr/>
              <p:nvPr/>
            </p:nvSpPr>
            <p:spPr>
              <a:xfrm>
                <a:off x="322155" y="2351147"/>
                <a:ext cx="487028" cy="493708"/>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bg1"/>
                    </a:solidFill>
                    <a:latin typeface="Times New Roman"/>
                    <a:cs typeface="Times New Roman"/>
                  </a:rPr>
                  <a:t>X</a:t>
                </a:r>
                <a:r>
                  <a:rPr lang="en-US" sz="1100" i="1" baseline="-25000" dirty="0">
                    <a:solidFill>
                      <a:schemeClr val="bg1"/>
                    </a:solidFill>
                    <a:latin typeface="Times New Roman"/>
                    <a:cs typeface="Times New Roman"/>
                  </a:rPr>
                  <a:t>0</a:t>
                </a:r>
                <a:endParaRPr lang="en-US" sz="1100" i="1" dirty="0">
                  <a:solidFill>
                    <a:schemeClr val="bg1"/>
                  </a:solidFill>
                  <a:latin typeface="Times New Roman"/>
                  <a:cs typeface="Times New Roman"/>
                </a:endParaRPr>
              </a:p>
            </p:txBody>
          </p:sp>
        </p:grpSp>
        <p:sp>
          <p:nvSpPr>
            <p:cNvPr id="41027" name="TextBox 157"/>
            <p:cNvSpPr txBox="1">
              <a:spLocks noChangeArrowheads="1"/>
            </p:cNvSpPr>
            <p:nvPr/>
          </p:nvSpPr>
          <p:spPr bwMode="auto">
            <a:xfrm>
              <a:off x="-52204" y="5532684"/>
              <a:ext cx="1316384" cy="323368"/>
            </a:xfrm>
            <a:prstGeom prst="rect">
              <a:avLst/>
            </a:prstGeom>
            <a:noFill/>
            <a:ln w="9525">
              <a:noFill/>
              <a:miter lim="800000"/>
              <a:headEnd/>
              <a:tailEnd/>
            </a:ln>
          </p:spPr>
          <p:txBody>
            <a:bodyPr anchor="ctr"/>
            <a:lstStyle/>
            <a:p>
              <a:pPr algn="ctr"/>
              <a:r>
                <a:rPr lang="en-US" sz="1100">
                  <a:latin typeface="Rockwell"/>
                  <a:ea typeface="Rockwell"/>
                  <a:cs typeface="Rockwell"/>
                </a:rPr>
                <a:t>&lt;START&gt;</a:t>
              </a:r>
            </a:p>
          </p:txBody>
        </p:sp>
      </p:grpSp>
      <p:grpSp>
        <p:nvGrpSpPr>
          <p:cNvPr id="22721" name="Group 193"/>
          <p:cNvGrpSpPr>
            <a:grpSpLocks/>
          </p:cNvGrpSpPr>
          <p:nvPr/>
        </p:nvGrpSpPr>
        <p:grpSpPr bwMode="auto">
          <a:xfrm>
            <a:off x="1100138" y="1892300"/>
            <a:ext cx="6208712" cy="838200"/>
            <a:chOff x="699" y="1200"/>
            <a:chExt cx="3911" cy="528"/>
          </a:xfrm>
        </p:grpSpPr>
        <p:grpSp>
          <p:nvGrpSpPr>
            <p:cNvPr id="41007" name="Group 8"/>
            <p:cNvGrpSpPr>
              <a:grpSpLocks/>
            </p:cNvGrpSpPr>
            <p:nvPr/>
          </p:nvGrpSpPr>
          <p:grpSpPr bwMode="auto">
            <a:xfrm>
              <a:off x="699" y="1226"/>
              <a:ext cx="3911" cy="495"/>
              <a:chOff x="1109405" y="2058552"/>
              <a:chExt cx="6209145" cy="786974"/>
            </a:xfrm>
          </p:grpSpPr>
          <p:sp>
            <p:nvSpPr>
              <p:cNvPr id="115" name="Oval 114"/>
              <p:cNvSpPr/>
              <p:nvPr/>
            </p:nvSpPr>
            <p:spPr>
              <a:xfrm>
                <a:off x="2263597" y="2060142"/>
                <a:ext cx="360388" cy="365664"/>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n</a:t>
                </a:r>
              </a:p>
            </p:txBody>
          </p:sp>
          <p:sp>
            <p:nvSpPr>
              <p:cNvPr id="116" name="Oval 115"/>
              <p:cNvSpPr/>
              <p:nvPr/>
            </p:nvSpPr>
            <p:spPr>
              <a:xfrm>
                <a:off x="3363812" y="2060142"/>
                <a:ext cx="360387" cy="365664"/>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v</a:t>
                </a:r>
              </a:p>
            </p:txBody>
          </p:sp>
          <p:sp>
            <p:nvSpPr>
              <p:cNvPr id="117" name="Oval 116"/>
              <p:cNvSpPr/>
              <p:nvPr/>
            </p:nvSpPr>
            <p:spPr>
              <a:xfrm>
                <a:off x="4481490" y="2058552"/>
                <a:ext cx="360387" cy="365664"/>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p</a:t>
                </a:r>
              </a:p>
            </p:txBody>
          </p:sp>
          <p:sp>
            <p:nvSpPr>
              <p:cNvPr id="118" name="Oval 117"/>
              <p:cNvSpPr/>
              <p:nvPr/>
            </p:nvSpPr>
            <p:spPr>
              <a:xfrm>
                <a:off x="5588054" y="2060142"/>
                <a:ext cx="360388" cy="365664"/>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d</a:t>
                </a:r>
              </a:p>
            </p:txBody>
          </p:sp>
          <p:sp>
            <p:nvSpPr>
              <p:cNvPr id="119" name="Oval 118"/>
              <p:cNvSpPr/>
              <p:nvPr/>
            </p:nvSpPr>
            <p:spPr>
              <a:xfrm>
                <a:off x="6688269" y="2058552"/>
                <a:ext cx="360387" cy="365664"/>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n</a:t>
                </a:r>
              </a:p>
            </p:txBody>
          </p:sp>
          <p:sp>
            <p:nvSpPr>
              <p:cNvPr id="120" name="TextBox 119"/>
              <p:cNvSpPr txBox="1"/>
              <p:nvPr/>
            </p:nvSpPr>
            <p:spPr>
              <a:xfrm>
                <a:off x="1109405" y="2212768"/>
                <a:ext cx="963679" cy="364074"/>
              </a:xfrm>
              <a:prstGeom prst="rect">
                <a:avLst/>
              </a:prstGeom>
              <a:noFill/>
            </p:spPr>
            <p:txBody>
              <a:bodyPr anchor="ctr"/>
              <a:lstStyle/>
              <a:p>
                <a:pPr algn="ctr" fontAlgn="auto">
                  <a:spcBef>
                    <a:spcPts val="0"/>
                  </a:spcBef>
                  <a:spcAft>
                    <a:spcPts val="0"/>
                  </a:spcAft>
                  <a:defRPr/>
                </a:pPr>
                <a:r>
                  <a:rPr lang="en-US" sz="1400" dirty="0">
                    <a:solidFill>
                      <a:schemeClr val="accent6"/>
                    </a:solidFill>
                    <a:latin typeface="+mn-lt"/>
                    <a:cs typeface="+mn-cs"/>
                  </a:rPr>
                  <a:t>Sample 1:</a:t>
                </a:r>
              </a:p>
            </p:txBody>
          </p:sp>
          <p:grpSp>
            <p:nvGrpSpPr>
              <p:cNvPr id="41015" name="Group 192"/>
              <p:cNvGrpSpPr>
                <a:grpSpLocks/>
              </p:cNvGrpSpPr>
              <p:nvPr/>
            </p:nvGrpSpPr>
            <p:grpSpPr bwMode="auto">
              <a:xfrm>
                <a:off x="1967849" y="2496632"/>
                <a:ext cx="5350701" cy="246041"/>
                <a:chOff x="492120" y="3950977"/>
                <a:chExt cx="8067290" cy="370958"/>
              </a:xfrm>
            </p:grpSpPr>
            <p:sp>
              <p:nvSpPr>
                <p:cNvPr id="41021" name="TextBox 193"/>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200">
                      <a:latin typeface="Rockwell"/>
                      <a:ea typeface="Rockwell"/>
                      <a:cs typeface="Rockwell"/>
                    </a:rPr>
                    <a:t>time</a:t>
                  </a:r>
                </a:p>
              </p:txBody>
            </p:sp>
            <p:sp>
              <p:nvSpPr>
                <p:cNvPr id="41022" name="TextBox 194"/>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200">
                      <a:latin typeface="Rockwell"/>
                      <a:ea typeface="Rockwell"/>
                      <a:cs typeface="Rockwell"/>
                    </a:rPr>
                    <a:t>like</a:t>
                  </a:r>
                </a:p>
              </p:txBody>
            </p:sp>
            <p:sp>
              <p:nvSpPr>
                <p:cNvPr id="41023" name="TextBox 195"/>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200">
                      <a:latin typeface="Rockwell"/>
                      <a:ea typeface="Rockwell"/>
                      <a:cs typeface="Rockwell"/>
                    </a:rPr>
                    <a:t>flies</a:t>
                  </a:r>
                </a:p>
              </p:txBody>
            </p:sp>
            <p:sp>
              <p:nvSpPr>
                <p:cNvPr id="41024" name="TextBox 196"/>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200">
                      <a:latin typeface="Rockwell"/>
                      <a:ea typeface="Rockwell"/>
                      <a:cs typeface="Rockwell"/>
                    </a:rPr>
                    <a:t>an</a:t>
                  </a:r>
                </a:p>
              </p:txBody>
            </p:sp>
            <p:sp>
              <p:nvSpPr>
                <p:cNvPr id="41025" name="TextBox 197"/>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200">
                      <a:latin typeface="Rockwell"/>
                      <a:ea typeface="Rockwell"/>
                      <a:cs typeface="Rockwell"/>
                    </a:rPr>
                    <a:t>arrow</a:t>
                  </a:r>
                </a:p>
              </p:txBody>
            </p:sp>
          </p:grpSp>
          <p:sp>
            <p:nvSpPr>
              <p:cNvPr id="199" name="Oval 198"/>
              <p:cNvSpPr/>
              <p:nvPr/>
            </p:nvSpPr>
            <p:spPr>
              <a:xfrm>
                <a:off x="2235020" y="2479862"/>
                <a:ext cx="360388" cy="365664"/>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1400" dirty="0">
                  <a:solidFill>
                    <a:schemeClr val="tx1"/>
                  </a:solidFill>
                  <a:latin typeface="Rockwell"/>
                  <a:cs typeface="Rockwell"/>
                </a:endParaRPr>
              </a:p>
            </p:txBody>
          </p:sp>
          <p:sp>
            <p:nvSpPr>
              <p:cNvPr id="200" name="Oval 199"/>
              <p:cNvSpPr/>
              <p:nvPr/>
            </p:nvSpPr>
            <p:spPr>
              <a:xfrm>
                <a:off x="3336822" y="2479862"/>
                <a:ext cx="360388" cy="365664"/>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1400" dirty="0">
                  <a:solidFill>
                    <a:schemeClr val="tx1"/>
                  </a:solidFill>
                  <a:latin typeface="Rockwell"/>
                  <a:cs typeface="Rockwell"/>
                </a:endParaRPr>
              </a:p>
            </p:txBody>
          </p:sp>
          <p:sp>
            <p:nvSpPr>
              <p:cNvPr id="201" name="Oval 200"/>
              <p:cNvSpPr/>
              <p:nvPr/>
            </p:nvSpPr>
            <p:spPr>
              <a:xfrm>
                <a:off x="4454500" y="2478271"/>
                <a:ext cx="360388" cy="365664"/>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1400" dirty="0">
                  <a:solidFill>
                    <a:schemeClr val="tx1"/>
                  </a:solidFill>
                  <a:latin typeface="Rockwell"/>
                  <a:cs typeface="Rockwell"/>
                </a:endParaRPr>
              </a:p>
            </p:txBody>
          </p:sp>
          <p:sp>
            <p:nvSpPr>
              <p:cNvPr id="202" name="Oval 201"/>
              <p:cNvSpPr/>
              <p:nvPr/>
            </p:nvSpPr>
            <p:spPr>
              <a:xfrm>
                <a:off x="5561065" y="2479862"/>
                <a:ext cx="358800" cy="365664"/>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1400" dirty="0">
                  <a:solidFill>
                    <a:schemeClr val="tx1"/>
                  </a:solidFill>
                  <a:latin typeface="Rockwell"/>
                  <a:cs typeface="Rockwell"/>
                </a:endParaRPr>
              </a:p>
            </p:txBody>
          </p:sp>
          <p:sp>
            <p:nvSpPr>
              <p:cNvPr id="203" name="Oval 202"/>
              <p:cNvSpPr/>
              <p:nvPr/>
            </p:nvSpPr>
            <p:spPr>
              <a:xfrm>
                <a:off x="6661279" y="2478271"/>
                <a:ext cx="360388" cy="365664"/>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1400" dirty="0">
                  <a:solidFill>
                    <a:schemeClr val="tx1"/>
                  </a:solidFill>
                  <a:latin typeface="Rockwell"/>
                  <a:cs typeface="Rockwell"/>
                </a:endParaRPr>
              </a:p>
            </p:txBody>
          </p:sp>
        </p:grpSp>
        <p:sp>
          <p:nvSpPr>
            <p:cNvPr id="3" name="TextBox 273"/>
            <p:cNvSpPr txBox="1"/>
            <p:nvPr/>
          </p:nvSpPr>
          <p:spPr>
            <a:xfrm>
              <a:off x="720" y="1200"/>
              <a:ext cx="3840" cy="528"/>
            </a:xfrm>
            <a:prstGeom prst="rect">
              <a:avLst/>
            </a:prstGeom>
            <a:noFill/>
            <a:ln>
              <a:solidFill>
                <a:schemeClr val="accent6">
                  <a:lumMod val="60000"/>
                  <a:lumOff val="40000"/>
                </a:schemeClr>
              </a:solidFill>
            </a:ln>
          </p:spPr>
          <p:txBody>
            <a:bodyPr/>
            <a:lstStyle/>
            <a:p>
              <a:pPr>
                <a:defRPr/>
              </a:pPr>
              <a:endParaRPr lang="en-US" sz="1800">
                <a:solidFill>
                  <a:srgbClr val="475A8D"/>
                </a:solidFill>
                <a:latin typeface="Candara" pitchFamily="34" charset="0"/>
              </a:endParaRPr>
            </a:p>
          </p:txBody>
        </p:sp>
      </p:grpSp>
      <p:grpSp>
        <p:nvGrpSpPr>
          <p:cNvPr id="22722" name="Group 194"/>
          <p:cNvGrpSpPr>
            <a:grpSpLocks/>
          </p:cNvGrpSpPr>
          <p:nvPr/>
        </p:nvGrpSpPr>
        <p:grpSpPr bwMode="auto">
          <a:xfrm>
            <a:off x="1127125" y="4557713"/>
            <a:ext cx="6210300" cy="839787"/>
            <a:chOff x="710" y="1743"/>
            <a:chExt cx="3912" cy="529"/>
          </a:xfrm>
        </p:grpSpPr>
        <p:grpSp>
          <p:nvGrpSpPr>
            <p:cNvPr id="40988" name="Group 238"/>
            <p:cNvGrpSpPr>
              <a:grpSpLocks/>
            </p:cNvGrpSpPr>
            <p:nvPr/>
          </p:nvGrpSpPr>
          <p:grpSpPr bwMode="auto">
            <a:xfrm>
              <a:off x="710" y="1776"/>
              <a:ext cx="3912" cy="496"/>
              <a:chOff x="1109405" y="2058552"/>
              <a:chExt cx="6209145" cy="786974"/>
            </a:xfrm>
          </p:grpSpPr>
          <p:sp>
            <p:nvSpPr>
              <p:cNvPr id="240" name="Oval 239"/>
              <p:cNvSpPr/>
              <p:nvPr/>
            </p:nvSpPr>
            <p:spPr>
              <a:xfrm>
                <a:off x="2263303" y="2060139"/>
                <a:ext cx="360295" cy="36492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p</a:t>
                </a:r>
              </a:p>
            </p:txBody>
          </p:sp>
          <p:sp>
            <p:nvSpPr>
              <p:cNvPr id="241" name="Oval 240"/>
              <p:cNvSpPr/>
              <p:nvPr/>
            </p:nvSpPr>
            <p:spPr>
              <a:xfrm>
                <a:off x="3364823" y="2060139"/>
                <a:ext cx="360295" cy="364927"/>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n</a:t>
                </a:r>
              </a:p>
            </p:txBody>
          </p:sp>
          <p:sp>
            <p:nvSpPr>
              <p:cNvPr id="242" name="Oval 241"/>
              <p:cNvSpPr/>
              <p:nvPr/>
            </p:nvSpPr>
            <p:spPr>
              <a:xfrm>
                <a:off x="4482216" y="2058552"/>
                <a:ext cx="360295" cy="364927"/>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n</a:t>
                </a:r>
              </a:p>
            </p:txBody>
          </p:sp>
          <p:sp>
            <p:nvSpPr>
              <p:cNvPr id="243" name="Oval 242"/>
              <p:cNvSpPr/>
              <p:nvPr/>
            </p:nvSpPr>
            <p:spPr>
              <a:xfrm>
                <a:off x="5588497" y="2060139"/>
                <a:ext cx="360296" cy="364927"/>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v</a:t>
                </a:r>
              </a:p>
            </p:txBody>
          </p:sp>
          <p:sp>
            <p:nvSpPr>
              <p:cNvPr id="244" name="Oval 243"/>
              <p:cNvSpPr/>
              <p:nvPr/>
            </p:nvSpPr>
            <p:spPr>
              <a:xfrm>
                <a:off x="6688430" y="2058552"/>
                <a:ext cx="360295" cy="364927"/>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v</a:t>
                </a:r>
              </a:p>
            </p:txBody>
          </p:sp>
          <p:sp>
            <p:nvSpPr>
              <p:cNvPr id="40995" name="TextBox 244"/>
              <p:cNvSpPr txBox="1">
                <a:spLocks noChangeArrowheads="1"/>
              </p:cNvSpPr>
              <p:nvPr/>
            </p:nvSpPr>
            <p:spPr bwMode="auto">
              <a:xfrm>
                <a:off x="1109405" y="2212457"/>
                <a:ext cx="963434" cy="363340"/>
              </a:xfrm>
              <a:prstGeom prst="rect">
                <a:avLst/>
              </a:prstGeom>
              <a:noFill/>
              <a:ln w="9525">
                <a:noFill/>
                <a:miter lim="800000"/>
                <a:headEnd/>
                <a:tailEnd/>
              </a:ln>
            </p:spPr>
            <p:txBody>
              <a:bodyPr anchor="ctr"/>
              <a:lstStyle/>
              <a:p>
                <a:pPr algn="ctr"/>
                <a:r>
                  <a:rPr lang="en-US" sz="1400">
                    <a:solidFill>
                      <a:srgbClr val="475A8D"/>
                    </a:solidFill>
                    <a:latin typeface="Candara" pitchFamily="34" charset="0"/>
                  </a:rPr>
                  <a:t>Sample 4:</a:t>
                </a:r>
              </a:p>
            </p:txBody>
          </p:sp>
          <p:grpSp>
            <p:nvGrpSpPr>
              <p:cNvPr id="40996" name="Group 245"/>
              <p:cNvGrpSpPr>
                <a:grpSpLocks/>
              </p:cNvGrpSpPr>
              <p:nvPr/>
            </p:nvGrpSpPr>
            <p:grpSpPr bwMode="auto">
              <a:xfrm>
                <a:off x="1967849" y="2496632"/>
                <a:ext cx="5350701" cy="246041"/>
                <a:chOff x="492120" y="3950977"/>
                <a:chExt cx="8067290" cy="370958"/>
              </a:xfrm>
            </p:grpSpPr>
            <p:sp>
              <p:nvSpPr>
                <p:cNvPr id="41002" name="TextBox 251"/>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200">
                      <a:latin typeface="Rockwell"/>
                      <a:ea typeface="Rockwell"/>
                      <a:cs typeface="Rockwell"/>
                    </a:rPr>
                    <a:t>with</a:t>
                  </a:r>
                </a:p>
              </p:txBody>
            </p:sp>
            <p:sp>
              <p:nvSpPr>
                <p:cNvPr id="41003" name="TextBox 252"/>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200">
                      <a:latin typeface="Rockwell"/>
                      <a:ea typeface="Rockwell"/>
                      <a:cs typeface="Rockwell"/>
                    </a:rPr>
                    <a:t>you</a:t>
                  </a:r>
                </a:p>
              </p:txBody>
            </p:sp>
            <p:sp>
              <p:nvSpPr>
                <p:cNvPr id="41004" name="TextBox 253"/>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200">
                      <a:latin typeface="Rockwell"/>
                      <a:ea typeface="Rockwell"/>
                      <a:cs typeface="Rockwell"/>
                    </a:rPr>
                    <a:t>time</a:t>
                  </a:r>
                </a:p>
              </p:txBody>
            </p:sp>
            <p:sp>
              <p:nvSpPr>
                <p:cNvPr id="41005" name="TextBox 254"/>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200">
                      <a:latin typeface="Rockwell"/>
                      <a:ea typeface="Rockwell"/>
                      <a:cs typeface="Rockwell"/>
                    </a:rPr>
                    <a:t>will</a:t>
                  </a:r>
                </a:p>
              </p:txBody>
            </p:sp>
            <p:sp>
              <p:nvSpPr>
                <p:cNvPr id="41006" name="TextBox 255"/>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200">
                      <a:latin typeface="Rockwell"/>
                      <a:ea typeface="Rockwell"/>
                      <a:cs typeface="Rockwell"/>
                    </a:rPr>
                    <a:t>see</a:t>
                  </a:r>
                </a:p>
              </p:txBody>
            </p:sp>
          </p:grpSp>
          <p:sp>
            <p:nvSpPr>
              <p:cNvPr id="247" name="Oval 246"/>
              <p:cNvSpPr/>
              <p:nvPr/>
            </p:nvSpPr>
            <p:spPr>
              <a:xfrm>
                <a:off x="2236320" y="2480599"/>
                <a:ext cx="360296" cy="36492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1400" dirty="0">
                  <a:solidFill>
                    <a:schemeClr val="tx1"/>
                  </a:solidFill>
                  <a:latin typeface="Rockwell"/>
                  <a:cs typeface="Rockwell"/>
                </a:endParaRPr>
              </a:p>
            </p:txBody>
          </p:sp>
          <p:sp>
            <p:nvSpPr>
              <p:cNvPr id="248" name="Oval 247"/>
              <p:cNvSpPr/>
              <p:nvPr/>
            </p:nvSpPr>
            <p:spPr>
              <a:xfrm>
                <a:off x="3336254" y="2480599"/>
                <a:ext cx="360295" cy="36492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1400" dirty="0">
                  <a:solidFill>
                    <a:schemeClr val="tx1"/>
                  </a:solidFill>
                  <a:latin typeface="Rockwell"/>
                  <a:cs typeface="Rockwell"/>
                </a:endParaRPr>
              </a:p>
            </p:txBody>
          </p:sp>
          <p:sp>
            <p:nvSpPr>
              <p:cNvPr id="249" name="Oval 248"/>
              <p:cNvSpPr/>
              <p:nvPr/>
            </p:nvSpPr>
            <p:spPr>
              <a:xfrm>
                <a:off x="4453646" y="2479012"/>
                <a:ext cx="360295" cy="36492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1400" dirty="0">
                  <a:solidFill>
                    <a:schemeClr val="tx1"/>
                  </a:solidFill>
                  <a:latin typeface="Rockwell"/>
                  <a:cs typeface="Rockwell"/>
                </a:endParaRPr>
              </a:p>
            </p:txBody>
          </p:sp>
          <p:sp>
            <p:nvSpPr>
              <p:cNvPr id="250" name="Oval 249"/>
              <p:cNvSpPr/>
              <p:nvPr/>
            </p:nvSpPr>
            <p:spPr>
              <a:xfrm>
                <a:off x="5559927" y="2480599"/>
                <a:ext cx="360296" cy="36492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1400" dirty="0">
                  <a:solidFill>
                    <a:schemeClr val="tx1"/>
                  </a:solidFill>
                  <a:latin typeface="Rockwell"/>
                  <a:cs typeface="Rockwell"/>
                </a:endParaRPr>
              </a:p>
            </p:txBody>
          </p:sp>
          <p:sp>
            <p:nvSpPr>
              <p:cNvPr id="251" name="Oval 250"/>
              <p:cNvSpPr/>
              <p:nvPr/>
            </p:nvSpPr>
            <p:spPr>
              <a:xfrm>
                <a:off x="6661447" y="2479012"/>
                <a:ext cx="360296" cy="36492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1400" dirty="0">
                  <a:solidFill>
                    <a:schemeClr val="tx1"/>
                  </a:solidFill>
                  <a:latin typeface="Rockwell"/>
                  <a:cs typeface="Rockwell"/>
                </a:endParaRPr>
              </a:p>
            </p:txBody>
          </p:sp>
        </p:grpSp>
        <p:sp>
          <p:nvSpPr>
            <p:cNvPr id="5" name="TextBox 273"/>
            <p:cNvSpPr txBox="1"/>
            <p:nvPr/>
          </p:nvSpPr>
          <p:spPr>
            <a:xfrm>
              <a:off x="710" y="1743"/>
              <a:ext cx="3840" cy="528"/>
            </a:xfrm>
            <a:prstGeom prst="rect">
              <a:avLst/>
            </a:prstGeom>
            <a:noFill/>
            <a:ln>
              <a:solidFill>
                <a:schemeClr val="accent6">
                  <a:lumMod val="60000"/>
                  <a:lumOff val="40000"/>
                </a:schemeClr>
              </a:solidFill>
            </a:ln>
          </p:spPr>
          <p:txBody>
            <a:bodyPr/>
            <a:lstStyle/>
            <a:p>
              <a:pPr>
                <a:defRPr/>
              </a:pPr>
              <a:endParaRPr lang="en-US" sz="1800">
                <a:solidFill>
                  <a:srgbClr val="475A8D"/>
                </a:solidFill>
                <a:latin typeface="Candara" pitchFamily="34" charset="0"/>
              </a:endParaRPr>
            </a:p>
          </p:txBody>
        </p:sp>
      </p:grpSp>
      <p:grpSp>
        <p:nvGrpSpPr>
          <p:cNvPr id="22723" name="Group 195"/>
          <p:cNvGrpSpPr>
            <a:grpSpLocks/>
          </p:cNvGrpSpPr>
          <p:nvPr/>
        </p:nvGrpSpPr>
        <p:grpSpPr bwMode="auto">
          <a:xfrm>
            <a:off x="1109663" y="3663950"/>
            <a:ext cx="6208712" cy="838200"/>
            <a:chOff x="699" y="2308"/>
            <a:chExt cx="3911" cy="528"/>
          </a:xfrm>
        </p:grpSpPr>
        <p:grpSp>
          <p:nvGrpSpPr>
            <p:cNvPr id="40969" name="Group 220"/>
            <p:cNvGrpSpPr>
              <a:grpSpLocks/>
            </p:cNvGrpSpPr>
            <p:nvPr/>
          </p:nvGrpSpPr>
          <p:grpSpPr bwMode="auto">
            <a:xfrm>
              <a:off x="699" y="2340"/>
              <a:ext cx="3911" cy="496"/>
              <a:chOff x="1109405" y="2058552"/>
              <a:chExt cx="6209145" cy="786974"/>
            </a:xfrm>
          </p:grpSpPr>
          <p:sp>
            <p:nvSpPr>
              <p:cNvPr id="222" name="Oval 221"/>
              <p:cNvSpPr/>
              <p:nvPr/>
            </p:nvSpPr>
            <p:spPr>
              <a:xfrm>
                <a:off x="2263597" y="2060139"/>
                <a:ext cx="360388" cy="364927"/>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n</a:t>
                </a:r>
              </a:p>
            </p:txBody>
          </p:sp>
          <p:sp>
            <p:nvSpPr>
              <p:cNvPr id="223" name="Oval 222"/>
              <p:cNvSpPr/>
              <p:nvPr/>
            </p:nvSpPr>
            <p:spPr>
              <a:xfrm>
                <a:off x="3363812" y="2060139"/>
                <a:ext cx="360387" cy="364927"/>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v</a:t>
                </a:r>
              </a:p>
            </p:txBody>
          </p:sp>
          <p:sp>
            <p:nvSpPr>
              <p:cNvPr id="224" name="Oval 223"/>
              <p:cNvSpPr/>
              <p:nvPr/>
            </p:nvSpPr>
            <p:spPr>
              <a:xfrm>
                <a:off x="4481490" y="2058552"/>
                <a:ext cx="360387" cy="364927"/>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p</a:t>
                </a:r>
              </a:p>
            </p:txBody>
          </p:sp>
          <p:sp>
            <p:nvSpPr>
              <p:cNvPr id="225" name="Oval 224"/>
              <p:cNvSpPr/>
              <p:nvPr/>
            </p:nvSpPr>
            <p:spPr>
              <a:xfrm>
                <a:off x="5588054" y="2060139"/>
                <a:ext cx="360388" cy="364927"/>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n</a:t>
                </a:r>
              </a:p>
            </p:txBody>
          </p:sp>
          <p:sp>
            <p:nvSpPr>
              <p:cNvPr id="226" name="Oval 225"/>
              <p:cNvSpPr/>
              <p:nvPr/>
            </p:nvSpPr>
            <p:spPr>
              <a:xfrm>
                <a:off x="6688269" y="2058552"/>
                <a:ext cx="360387" cy="364927"/>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n</a:t>
                </a:r>
              </a:p>
            </p:txBody>
          </p:sp>
          <p:sp>
            <p:nvSpPr>
              <p:cNvPr id="227" name="TextBox 226"/>
              <p:cNvSpPr txBox="1"/>
              <p:nvPr/>
            </p:nvSpPr>
            <p:spPr>
              <a:xfrm>
                <a:off x="1109405" y="2212457"/>
                <a:ext cx="963679" cy="363340"/>
              </a:xfrm>
              <a:prstGeom prst="rect">
                <a:avLst/>
              </a:prstGeom>
              <a:noFill/>
            </p:spPr>
            <p:txBody>
              <a:bodyPr anchor="ctr"/>
              <a:lstStyle/>
              <a:p>
                <a:pPr algn="ctr" fontAlgn="auto">
                  <a:spcBef>
                    <a:spcPts val="0"/>
                  </a:spcBef>
                  <a:spcAft>
                    <a:spcPts val="0"/>
                  </a:spcAft>
                  <a:defRPr/>
                </a:pPr>
                <a:r>
                  <a:rPr lang="en-US" sz="1400" dirty="0">
                    <a:solidFill>
                      <a:schemeClr val="accent6"/>
                    </a:solidFill>
                    <a:latin typeface="+mn-lt"/>
                    <a:cs typeface="+mn-cs"/>
                  </a:rPr>
                  <a:t>Sample 3:</a:t>
                </a:r>
              </a:p>
            </p:txBody>
          </p:sp>
          <p:grpSp>
            <p:nvGrpSpPr>
              <p:cNvPr id="40977" name="Group 227"/>
              <p:cNvGrpSpPr>
                <a:grpSpLocks/>
              </p:cNvGrpSpPr>
              <p:nvPr/>
            </p:nvGrpSpPr>
            <p:grpSpPr bwMode="auto">
              <a:xfrm>
                <a:off x="1967849" y="2496632"/>
                <a:ext cx="5350701" cy="246041"/>
                <a:chOff x="492120" y="3950977"/>
                <a:chExt cx="8067290" cy="370958"/>
              </a:xfrm>
            </p:grpSpPr>
            <p:sp>
              <p:nvSpPr>
                <p:cNvPr id="40983" name="TextBox 233"/>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200">
                      <a:latin typeface="Rockwell"/>
                      <a:ea typeface="Rockwell"/>
                      <a:cs typeface="Rockwell"/>
                    </a:rPr>
                    <a:t>flies</a:t>
                  </a:r>
                </a:p>
              </p:txBody>
            </p:sp>
            <p:sp>
              <p:nvSpPr>
                <p:cNvPr id="40984" name="TextBox 234"/>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200">
                      <a:latin typeface="Rockwell"/>
                      <a:ea typeface="Rockwell"/>
                      <a:cs typeface="Rockwell"/>
                    </a:rPr>
                    <a:t>with</a:t>
                  </a:r>
                </a:p>
              </p:txBody>
            </p:sp>
            <p:sp>
              <p:nvSpPr>
                <p:cNvPr id="40985" name="TextBox 235"/>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200">
                      <a:latin typeface="Rockwell"/>
                      <a:ea typeface="Rockwell"/>
                      <a:cs typeface="Rockwell"/>
                    </a:rPr>
                    <a:t>fly</a:t>
                  </a:r>
                </a:p>
              </p:txBody>
            </p:sp>
            <p:sp>
              <p:nvSpPr>
                <p:cNvPr id="40986" name="TextBox 236"/>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200">
                      <a:latin typeface="Rockwell"/>
                      <a:ea typeface="Rockwell"/>
                      <a:cs typeface="Rockwell"/>
                    </a:rPr>
                    <a:t>their</a:t>
                  </a:r>
                </a:p>
              </p:txBody>
            </p:sp>
            <p:sp>
              <p:nvSpPr>
                <p:cNvPr id="40987" name="TextBox 237"/>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200">
                      <a:latin typeface="Rockwell"/>
                      <a:ea typeface="Rockwell"/>
                      <a:cs typeface="Rockwell"/>
                    </a:rPr>
                    <a:t>wings</a:t>
                  </a:r>
                </a:p>
              </p:txBody>
            </p:sp>
          </p:grpSp>
          <p:sp>
            <p:nvSpPr>
              <p:cNvPr id="229" name="Oval 228"/>
              <p:cNvSpPr/>
              <p:nvPr/>
            </p:nvSpPr>
            <p:spPr>
              <a:xfrm>
                <a:off x="2235020" y="2480599"/>
                <a:ext cx="360388" cy="36492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1400" dirty="0">
                  <a:solidFill>
                    <a:schemeClr val="tx1"/>
                  </a:solidFill>
                  <a:latin typeface="Rockwell"/>
                  <a:cs typeface="Rockwell"/>
                </a:endParaRPr>
              </a:p>
            </p:txBody>
          </p:sp>
          <p:sp>
            <p:nvSpPr>
              <p:cNvPr id="230" name="Oval 229"/>
              <p:cNvSpPr/>
              <p:nvPr/>
            </p:nvSpPr>
            <p:spPr>
              <a:xfrm>
                <a:off x="3336822" y="2480599"/>
                <a:ext cx="360388" cy="36492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1400" dirty="0">
                  <a:solidFill>
                    <a:schemeClr val="tx1"/>
                  </a:solidFill>
                  <a:latin typeface="Rockwell"/>
                  <a:cs typeface="Rockwell"/>
                </a:endParaRPr>
              </a:p>
            </p:txBody>
          </p:sp>
          <p:sp>
            <p:nvSpPr>
              <p:cNvPr id="231" name="Oval 230"/>
              <p:cNvSpPr/>
              <p:nvPr/>
            </p:nvSpPr>
            <p:spPr>
              <a:xfrm>
                <a:off x="4454500" y="2479012"/>
                <a:ext cx="360388" cy="36492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1400" dirty="0">
                  <a:solidFill>
                    <a:schemeClr val="tx1"/>
                  </a:solidFill>
                  <a:latin typeface="Rockwell"/>
                  <a:cs typeface="Rockwell"/>
                </a:endParaRPr>
              </a:p>
            </p:txBody>
          </p:sp>
          <p:sp>
            <p:nvSpPr>
              <p:cNvPr id="232" name="Oval 231"/>
              <p:cNvSpPr/>
              <p:nvPr/>
            </p:nvSpPr>
            <p:spPr>
              <a:xfrm>
                <a:off x="5561065" y="2480599"/>
                <a:ext cx="358800" cy="36492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1400" dirty="0">
                  <a:solidFill>
                    <a:schemeClr val="tx1"/>
                  </a:solidFill>
                  <a:latin typeface="Rockwell"/>
                  <a:cs typeface="Rockwell"/>
                </a:endParaRPr>
              </a:p>
            </p:txBody>
          </p:sp>
          <p:sp>
            <p:nvSpPr>
              <p:cNvPr id="233" name="Oval 232"/>
              <p:cNvSpPr/>
              <p:nvPr/>
            </p:nvSpPr>
            <p:spPr>
              <a:xfrm>
                <a:off x="6661279" y="2479012"/>
                <a:ext cx="360388" cy="36492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endParaRPr lang="en-US" sz="1400" dirty="0">
                  <a:solidFill>
                    <a:schemeClr val="tx1"/>
                  </a:solidFill>
                  <a:latin typeface="Rockwell"/>
                  <a:cs typeface="Rockwell"/>
                </a:endParaRPr>
              </a:p>
            </p:txBody>
          </p:sp>
        </p:grpSp>
        <p:sp>
          <p:nvSpPr>
            <p:cNvPr id="274" name="TextBox 273"/>
            <p:cNvSpPr txBox="1"/>
            <p:nvPr/>
          </p:nvSpPr>
          <p:spPr>
            <a:xfrm>
              <a:off x="710" y="2308"/>
              <a:ext cx="3840" cy="528"/>
            </a:xfrm>
            <a:prstGeom prst="rect">
              <a:avLst/>
            </a:prstGeom>
            <a:noFill/>
            <a:ln>
              <a:solidFill>
                <a:schemeClr val="accent6">
                  <a:lumMod val="60000"/>
                  <a:lumOff val="40000"/>
                </a:schemeClr>
              </a:solidFill>
            </a:ln>
          </p:spPr>
          <p:txBody>
            <a:bodyPr/>
            <a:lstStyle/>
            <a:p>
              <a:pPr>
                <a:defRPr/>
              </a:pPr>
              <a:endParaRPr lang="en-US" sz="1800">
                <a:solidFill>
                  <a:srgbClr val="475A8D"/>
                </a:solidFill>
                <a:latin typeface="Candara" pitchFamily="34" charset="0"/>
              </a:endParaRPr>
            </a:p>
          </p:txBody>
        </p:sp>
      </p:grpSp>
      <p:sp>
        <p:nvSpPr>
          <p:cNvPr id="121" name="Content Placeholder 2"/>
          <p:cNvSpPr txBox="1">
            <a:spLocks/>
          </p:cNvSpPr>
          <p:nvPr/>
        </p:nvSpPr>
        <p:spPr>
          <a:xfrm>
            <a:off x="447675" y="1120775"/>
            <a:ext cx="8229600" cy="523875"/>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lnSpcReduction="10000"/>
          </a:bodyPr>
          <a:lstStyle/>
          <a:p>
            <a:pPr>
              <a:lnSpc>
                <a:spcPct val="80000"/>
              </a:lnSpc>
              <a:spcBef>
                <a:spcPct val="20000"/>
              </a:spcBef>
              <a:buFont typeface="Arial" charset="0"/>
              <a:buNone/>
              <a:defRPr/>
            </a:pPr>
            <a:r>
              <a:rPr lang="en-US" sz="1600">
                <a:latin typeface="Candara" pitchFamily="34" charset="0"/>
              </a:rPr>
              <a:t>A </a:t>
            </a:r>
            <a:r>
              <a:rPr lang="en-US" sz="1600" b="1">
                <a:latin typeface="Candara" pitchFamily="34" charset="0"/>
              </a:rPr>
              <a:t>joint distribution </a:t>
            </a:r>
            <a:r>
              <a:rPr lang="en-US" sz="1600">
                <a:latin typeface="Candara" pitchFamily="34" charset="0"/>
              </a:rPr>
              <a:t>defines a probability </a:t>
            </a:r>
            <a:r>
              <a:rPr lang="en-US" sz="1600" i="1">
                <a:latin typeface="Times New Roman" pitchFamily="18" charset="0"/>
                <a:cs typeface="Times New Roman" pitchFamily="18" charset="0"/>
              </a:rPr>
              <a:t>p</a:t>
            </a:r>
            <a:r>
              <a:rPr lang="en-US" sz="1600">
                <a:latin typeface="Times New Roman" pitchFamily="18" charset="0"/>
                <a:cs typeface="Times New Roman" pitchFamily="18" charset="0"/>
              </a:rPr>
              <a:t>(</a:t>
            </a:r>
            <a:r>
              <a:rPr lang="en-US" sz="1600" b="1" i="1">
                <a:latin typeface="Times New Roman" pitchFamily="18" charset="0"/>
                <a:cs typeface="Times New Roman" pitchFamily="18" charset="0"/>
              </a:rPr>
              <a:t>x</a:t>
            </a:r>
            <a:r>
              <a:rPr lang="en-US" sz="1600">
                <a:latin typeface="Times New Roman" pitchFamily="18" charset="0"/>
                <a:cs typeface="Times New Roman" pitchFamily="18" charset="0"/>
              </a:rPr>
              <a:t>) </a:t>
            </a:r>
            <a:r>
              <a:rPr lang="en-US" sz="1600">
                <a:latin typeface="Candara" pitchFamily="34" charset="0"/>
              </a:rPr>
              <a:t>for each assignment of values </a:t>
            </a:r>
            <a:r>
              <a:rPr lang="en-US" sz="1600" b="1" i="1">
                <a:latin typeface="Times New Roman" pitchFamily="18" charset="0"/>
                <a:cs typeface="Times New Roman" pitchFamily="18" charset="0"/>
              </a:rPr>
              <a:t>x </a:t>
            </a:r>
            <a:r>
              <a:rPr lang="en-US" sz="1600">
                <a:latin typeface="Candara" pitchFamily="34" charset="0"/>
              </a:rPr>
              <a:t>to variables </a:t>
            </a:r>
            <a:r>
              <a:rPr lang="en-US" sz="1600" b="1" i="1">
                <a:latin typeface="Times New Roman" pitchFamily="18" charset="0"/>
                <a:cs typeface="Times New Roman" pitchFamily="18" charset="0"/>
              </a:rPr>
              <a:t>X</a:t>
            </a:r>
            <a:r>
              <a:rPr lang="en-US" sz="1600">
                <a:latin typeface="Candara" pitchFamily="34" charset="0"/>
              </a:rPr>
              <a:t>. </a:t>
            </a:r>
          </a:p>
          <a:p>
            <a:pPr>
              <a:lnSpc>
                <a:spcPct val="80000"/>
              </a:lnSpc>
              <a:spcBef>
                <a:spcPct val="20000"/>
              </a:spcBef>
              <a:buFont typeface="Arial" charset="0"/>
              <a:buNone/>
              <a:defRPr/>
            </a:pPr>
            <a:r>
              <a:rPr lang="en-US" sz="1600">
                <a:latin typeface="Candara" pitchFamily="34" charset="0"/>
              </a:rPr>
              <a:t>This gives the </a:t>
            </a:r>
            <a:r>
              <a:rPr lang="en-US" sz="1600" b="1">
                <a:latin typeface="Candara" pitchFamily="34" charset="0"/>
              </a:rPr>
              <a:t>proportion</a:t>
            </a:r>
            <a:r>
              <a:rPr lang="en-US" sz="1600">
                <a:latin typeface="Candara" pitchFamily="34" charset="0"/>
              </a:rPr>
              <a:t> of samples that will equal </a:t>
            </a:r>
            <a:r>
              <a:rPr lang="en-US" sz="1600" b="1" i="1">
                <a:latin typeface="Times New Roman" pitchFamily="18" charset="0"/>
                <a:cs typeface="Times New Roman" pitchFamily="18" charset="0"/>
              </a:rPr>
              <a:t>x</a:t>
            </a:r>
            <a:r>
              <a:rPr lang="en-US" sz="1600">
                <a:latin typeface="Candara" pitchFamily="34" charset="0"/>
              </a:rPr>
              <a:t>.</a:t>
            </a:r>
          </a:p>
        </p:txBody>
      </p:sp>
    </p:spTree>
    <p:extLst>
      <p:ext uri="{BB962C8B-B14F-4D97-AF65-F5344CB8AC3E}">
        <p14:creationId xmlns:p14="http://schemas.microsoft.com/office/powerpoint/2010/main" val="718371976"/>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272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272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72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227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1" name="Text Box 28"/>
          <p:cNvSpPr txBox="1">
            <a:spLocks noChangeArrowheads="1"/>
          </p:cNvSpPr>
          <p:nvPr/>
        </p:nvSpPr>
        <p:spPr bwMode="auto">
          <a:xfrm>
            <a:off x="8150271" y="3409950"/>
            <a:ext cx="387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b="1" dirty="0">
                <a:latin typeface="Times New Roman" charset="0"/>
                <a:sym typeface="Symbol" charset="0"/>
              </a:rPr>
              <a:t>=</a:t>
            </a:r>
            <a:endParaRPr lang="en-US" sz="2800" b="1" dirty="0">
              <a:latin typeface="Times New Roman" charset="0"/>
            </a:endParaRPr>
          </a:p>
        </p:txBody>
      </p:sp>
      <p:sp>
        <p:nvSpPr>
          <p:cNvPr id="32" name="Text Box 29"/>
          <p:cNvSpPr txBox="1">
            <a:spLocks noChangeArrowheads="1"/>
          </p:cNvSpPr>
          <p:nvPr/>
        </p:nvSpPr>
        <p:spPr bwMode="auto">
          <a:xfrm>
            <a:off x="6256282" y="5000625"/>
            <a:ext cx="379412" cy="519113"/>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dirty="0">
                <a:latin typeface="Times New Roman" charset="0"/>
                <a:sym typeface="Symbol" charset="0"/>
              </a:rPr>
              <a:t></a:t>
            </a:r>
            <a:endParaRPr lang="en-US" sz="2800" dirty="0">
              <a:latin typeface="Times New Roman" charset="0"/>
            </a:endParaRPr>
          </a:p>
        </p:txBody>
      </p:sp>
      <p:sp>
        <p:nvSpPr>
          <p:cNvPr id="2" name="Title 1"/>
          <p:cNvSpPr>
            <a:spLocks noGrp="1"/>
          </p:cNvSpPr>
          <p:nvPr>
            <p:ph type="title"/>
          </p:nvPr>
        </p:nvSpPr>
        <p:spPr/>
        <p:txBody>
          <a:bodyPr>
            <a:normAutofit fontScale="90000"/>
          </a:bodyPr>
          <a:lstStyle/>
          <a:p>
            <a:r>
              <a:rPr lang="en-US" dirty="0" smtClean="0"/>
              <a:t>From Arc Consistency to BP</a:t>
            </a:r>
            <a:endParaRPr lang="en-US" dirty="0"/>
          </a:p>
        </p:txBody>
      </p:sp>
      <p:sp>
        <p:nvSpPr>
          <p:cNvPr id="3" name="Content Placeholder 2"/>
          <p:cNvSpPr>
            <a:spLocks noGrp="1"/>
          </p:cNvSpPr>
          <p:nvPr>
            <p:ph idx="1"/>
          </p:nvPr>
        </p:nvSpPr>
        <p:spPr>
          <a:xfrm>
            <a:off x="457200" y="1210760"/>
            <a:ext cx="3916772" cy="1809399"/>
          </a:xfrm>
        </p:spPr>
        <p:txBody>
          <a:bodyPr>
            <a:normAutofit fontScale="62500" lnSpcReduction="20000"/>
          </a:bodyPr>
          <a:lstStyle/>
          <a:p>
            <a:pPr marL="0" indent="0">
              <a:buNone/>
            </a:pPr>
            <a:r>
              <a:rPr lang="en-US" dirty="0" smtClean="0"/>
              <a:t>Goal: Find a satisfying assignment</a:t>
            </a:r>
          </a:p>
          <a:p>
            <a:pPr marL="0" indent="0">
              <a:buNone/>
            </a:pPr>
            <a:r>
              <a:rPr lang="en-US" dirty="0" smtClean="0"/>
              <a:t>Algorithm: Arc Consistency</a:t>
            </a:r>
          </a:p>
          <a:p>
            <a:pPr marL="971550" lvl="1" indent="-514350">
              <a:buFont typeface="+mj-lt"/>
              <a:buAutoNum type="arabicPeriod"/>
            </a:pPr>
            <a:r>
              <a:rPr lang="en-US" dirty="0" smtClean="0"/>
              <a:t>Pick a constraint</a:t>
            </a:r>
          </a:p>
          <a:p>
            <a:pPr marL="971550" lvl="1" indent="-514350">
              <a:buFont typeface="+mj-lt"/>
              <a:buAutoNum type="arabicPeriod"/>
            </a:pPr>
            <a:r>
              <a:rPr lang="en-US" dirty="0" smtClean="0"/>
              <a:t>Reduce domains to satisfy the constraint</a:t>
            </a:r>
          </a:p>
          <a:p>
            <a:pPr marL="971550" lvl="1" indent="-514350">
              <a:buFont typeface="+mj-lt"/>
              <a:buAutoNum type="arabicPeriod"/>
            </a:pPr>
            <a:r>
              <a:rPr lang="en-US" dirty="0" smtClean="0"/>
              <a:t>Repeat until convergence</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140</a:t>
            </a:fld>
            <a:endParaRPr lang="en-US"/>
          </a:p>
        </p:txBody>
      </p:sp>
      <p:sp>
        <p:nvSpPr>
          <p:cNvPr id="5" name="Oval 2"/>
          <p:cNvSpPr>
            <a:spLocks noChangeArrowheads="1"/>
          </p:cNvSpPr>
          <p:nvPr/>
        </p:nvSpPr>
        <p:spPr bwMode="auto">
          <a:xfrm>
            <a:off x="4422590" y="2146300"/>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a:p>
        </p:txBody>
      </p:sp>
      <p:sp>
        <p:nvSpPr>
          <p:cNvPr id="6" name="Oval 3"/>
          <p:cNvSpPr>
            <a:spLocks noChangeArrowheads="1"/>
          </p:cNvSpPr>
          <p:nvPr/>
        </p:nvSpPr>
        <p:spPr bwMode="auto">
          <a:xfrm>
            <a:off x="4422590" y="4746625"/>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a:p>
        </p:txBody>
      </p:sp>
      <p:sp>
        <p:nvSpPr>
          <p:cNvPr id="7" name="Line 4"/>
          <p:cNvSpPr>
            <a:spLocks noChangeShapeType="1"/>
          </p:cNvSpPr>
          <p:nvPr/>
        </p:nvSpPr>
        <p:spPr bwMode="auto">
          <a:xfrm>
            <a:off x="4898840" y="2717800"/>
            <a:ext cx="0" cy="2028825"/>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 name="Oval 5"/>
          <p:cNvSpPr>
            <a:spLocks noChangeArrowheads="1"/>
          </p:cNvSpPr>
          <p:nvPr/>
        </p:nvSpPr>
        <p:spPr bwMode="auto">
          <a:xfrm>
            <a:off x="7372294" y="2146300"/>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a:p>
        </p:txBody>
      </p:sp>
      <p:sp>
        <p:nvSpPr>
          <p:cNvPr id="9" name="Oval 6"/>
          <p:cNvSpPr>
            <a:spLocks noChangeArrowheads="1"/>
          </p:cNvSpPr>
          <p:nvPr/>
        </p:nvSpPr>
        <p:spPr bwMode="auto">
          <a:xfrm>
            <a:off x="7372294" y="4689475"/>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a:p>
        </p:txBody>
      </p:sp>
      <p:sp>
        <p:nvSpPr>
          <p:cNvPr id="10" name="Line 7"/>
          <p:cNvSpPr>
            <a:spLocks noChangeShapeType="1"/>
          </p:cNvSpPr>
          <p:nvPr/>
        </p:nvSpPr>
        <p:spPr bwMode="auto">
          <a:xfrm flipH="1">
            <a:off x="7835640" y="2717800"/>
            <a:ext cx="12903" cy="1971675"/>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 name="Line 8"/>
          <p:cNvSpPr>
            <a:spLocks noChangeShapeType="1"/>
          </p:cNvSpPr>
          <p:nvPr/>
        </p:nvSpPr>
        <p:spPr bwMode="auto">
          <a:xfrm rot="16200000">
            <a:off x="6359340" y="1405325"/>
            <a:ext cx="0" cy="2019300"/>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2" name="Line 9"/>
          <p:cNvSpPr>
            <a:spLocks noChangeShapeType="1"/>
          </p:cNvSpPr>
          <p:nvPr/>
        </p:nvSpPr>
        <p:spPr bwMode="auto">
          <a:xfrm rot="16200000">
            <a:off x="6367341" y="4027423"/>
            <a:ext cx="1" cy="2009904"/>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3" name="Text Box 10"/>
          <p:cNvSpPr txBox="1">
            <a:spLocks noChangeArrowheads="1"/>
          </p:cNvSpPr>
          <p:nvPr/>
        </p:nvSpPr>
        <p:spPr bwMode="auto">
          <a:xfrm>
            <a:off x="7953877" y="2180167"/>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14" name="Text Box 11"/>
          <p:cNvSpPr txBox="1">
            <a:spLocks noChangeArrowheads="1"/>
          </p:cNvSpPr>
          <p:nvPr/>
        </p:nvSpPr>
        <p:spPr bwMode="auto">
          <a:xfrm>
            <a:off x="7654925"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15" name="Text Box 12"/>
          <p:cNvSpPr txBox="1">
            <a:spLocks noChangeArrowheads="1"/>
          </p:cNvSpPr>
          <p:nvPr/>
        </p:nvSpPr>
        <p:spPr bwMode="auto">
          <a:xfrm>
            <a:off x="7410450"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16" name="Text Box 13"/>
          <p:cNvSpPr txBox="1">
            <a:spLocks noChangeArrowheads="1"/>
          </p:cNvSpPr>
          <p:nvPr/>
        </p:nvSpPr>
        <p:spPr bwMode="auto">
          <a:xfrm>
            <a:off x="4977362" y="4761442"/>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17" name="Text Box 14"/>
          <p:cNvSpPr txBox="1">
            <a:spLocks noChangeArrowheads="1"/>
          </p:cNvSpPr>
          <p:nvPr/>
        </p:nvSpPr>
        <p:spPr bwMode="auto">
          <a:xfrm>
            <a:off x="4678410" y="476144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18" name="Text Box 15"/>
          <p:cNvSpPr txBox="1">
            <a:spLocks noChangeArrowheads="1"/>
          </p:cNvSpPr>
          <p:nvPr/>
        </p:nvSpPr>
        <p:spPr bwMode="auto">
          <a:xfrm>
            <a:off x="4433935" y="476144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19" name="Text Box 16"/>
          <p:cNvSpPr txBox="1">
            <a:spLocks noChangeArrowheads="1"/>
          </p:cNvSpPr>
          <p:nvPr/>
        </p:nvSpPr>
        <p:spPr bwMode="auto">
          <a:xfrm>
            <a:off x="7928477" y="4704292"/>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20" name="Text Box 17"/>
          <p:cNvSpPr txBox="1">
            <a:spLocks noChangeArrowheads="1"/>
          </p:cNvSpPr>
          <p:nvPr/>
        </p:nvSpPr>
        <p:spPr bwMode="auto">
          <a:xfrm>
            <a:off x="7629525" y="470429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21" name="Text Box 18"/>
          <p:cNvSpPr txBox="1">
            <a:spLocks noChangeArrowheads="1"/>
          </p:cNvSpPr>
          <p:nvPr/>
        </p:nvSpPr>
        <p:spPr bwMode="auto">
          <a:xfrm>
            <a:off x="7385050" y="470429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22" name="Text Box 19"/>
          <p:cNvSpPr txBox="1">
            <a:spLocks noChangeArrowheads="1"/>
          </p:cNvSpPr>
          <p:nvPr/>
        </p:nvSpPr>
        <p:spPr bwMode="auto">
          <a:xfrm>
            <a:off x="410613" y="3020159"/>
            <a:ext cx="2639139"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000" b="1" dirty="0">
                <a:latin typeface="Times New Roman" charset="0"/>
                <a:sym typeface="Symbol" charset="0"/>
              </a:rPr>
              <a:t> X, Y, </a:t>
            </a:r>
            <a:r>
              <a:rPr lang="en-US" sz="2000" b="1" dirty="0" smtClean="0">
                <a:latin typeface="Times New Roman" charset="0"/>
                <a:sym typeface="Symbol" charset="0"/>
              </a:rPr>
              <a:t>U, </a:t>
            </a:r>
            <a:r>
              <a:rPr lang="en-US" sz="2000" b="1" dirty="0">
                <a:latin typeface="Times New Roman" charset="0"/>
                <a:sym typeface="Symbol" charset="0"/>
              </a:rPr>
              <a:t>T ∈ </a:t>
            </a:r>
            <a:r>
              <a:rPr lang="en-US" sz="2000" b="1" dirty="0" smtClean="0">
                <a:latin typeface="Times New Roman" charset="0"/>
                <a:sym typeface="Symbol" charset="0"/>
              </a:rPr>
              <a:t>{</a:t>
            </a:r>
            <a:r>
              <a:rPr lang="en-US" sz="2000" b="1" dirty="0" smtClean="0">
                <a:latin typeface="Rockwell"/>
                <a:cs typeface="Rockwell"/>
                <a:sym typeface="Symbol" charset="0"/>
              </a:rPr>
              <a:t>1, 2, 3</a:t>
            </a:r>
            <a:r>
              <a:rPr lang="en-US" sz="2000" b="1" dirty="0" smtClean="0">
                <a:latin typeface="Times New Roman" charset="0"/>
                <a:sym typeface="Symbol" charset="0"/>
              </a:rPr>
              <a:t>}</a:t>
            </a:r>
            <a:endParaRPr lang="en-US" sz="2000" b="1" dirty="0">
              <a:latin typeface="Times New Roman" charset="0"/>
              <a:sym typeface="Symbol" charset="0"/>
            </a:endParaRPr>
          </a:p>
          <a:p>
            <a:pPr algn="ctr" eaLnBrk="1" hangingPunct="1"/>
            <a:r>
              <a:rPr lang="en-US" sz="2000" b="1" dirty="0">
                <a:latin typeface="Times New Roman" charset="0"/>
                <a:sym typeface="Symbol" charset="0"/>
              </a:rPr>
              <a:t>X </a:t>
            </a:r>
            <a:r>
              <a:rPr lang="en-US" sz="2000" b="1" dirty="0" smtClean="0">
                <a:latin typeface="Times New Roman" charset="0"/>
                <a:sym typeface="Symbol" charset="0"/>
              </a:rPr>
              <a:t> </a:t>
            </a:r>
            <a:r>
              <a:rPr lang="en-US" sz="2000" b="1" dirty="0">
                <a:latin typeface="Times New Roman" charset="0"/>
                <a:sym typeface="Symbol" charset="0"/>
              </a:rPr>
              <a:t>Y</a:t>
            </a:r>
          </a:p>
          <a:p>
            <a:pPr algn="ctr" eaLnBrk="1" hangingPunct="1"/>
            <a:r>
              <a:rPr lang="en-US" sz="2000" b="1" dirty="0">
                <a:latin typeface="Times New Roman" charset="0"/>
                <a:sym typeface="Symbol" charset="0"/>
              </a:rPr>
              <a:t>Y </a:t>
            </a:r>
            <a:r>
              <a:rPr lang="en-US" sz="2000" b="1" dirty="0" smtClean="0">
                <a:latin typeface="Times New Roman" charset="0"/>
                <a:sym typeface="Symbol" charset="0"/>
              </a:rPr>
              <a:t>= U</a:t>
            </a:r>
            <a:endParaRPr lang="en-US" sz="2000" b="1" dirty="0">
              <a:latin typeface="Times New Roman" charset="0"/>
              <a:sym typeface="Symbol" charset="0"/>
            </a:endParaRPr>
          </a:p>
          <a:p>
            <a:pPr algn="ctr" eaLnBrk="1" hangingPunct="1"/>
            <a:r>
              <a:rPr lang="en-US" sz="2000" b="1" dirty="0">
                <a:latin typeface="Times New Roman" charset="0"/>
                <a:sym typeface="Symbol" charset="0"/>
              </a:rPr>
              <a:t>T </a:t>
            </a:r>
            <a:r>
              <a:rPr lang="en-US" sz="2000" b="1" dirty="0" smtClean="0">
                <a:latin typeface="Times New Roman" charset="0"/>
                <a:sym typeface="Symbol" charset="0"/>
              </a:rPr>
              <a:t> U</a:t>
            </a:r>
            <a:endParaRPr lang="en-US" sz="2000" b="1" dirty="0">
              <a:latin typeface="Times New Roman" charset="0"/>
              <a:sym typeface="Symbol" charset="0"/>
            </a:endParaRPr>
          </a:p>
          <a:p>
            <a:pPr algn="ctr" eaLnBrk="1" hangingPunct="1"/>
            <a:r>
              <a:rPr lang="en-US" sz="2000" b="1" dirty="0">
                <a:latin typeface="Times New Roman" charset="0"/>
                <a:sym typeface="Symbol" charset="0"/>
              </a:rPr>
              <a:t>X </a:t>
            </a:r>
            <a:r>
              <a:rPr lang="en-US" sz="2000" b="1" dirty="0" smtClean="0">
                <a:latin typeface="Times New Roman" charset="0"/>
                <a:sym typeface="Symbol" charset="0"/>
              </a:rPr>
              <a:t>&lt; </a:t>
            </a:r>
            <a:r>
              <a:rPr lang="en-US" sz="2000" b="1" dirty="0">
                <a:latin typeface="Times New Roman" charset="0"/>
                <a:sym typeface="Symbol" charset="0"/>
              </a:rPr>
              <a:t>T</a:t>
            </a:r>
          </a:p>
        </p:txBody>
      </p:sp>
      <p:sp>
        <p:nvSpPr>
          <p:cNvPr id="23" name="Text Box 20"/>
          <p:cNvSpPr txBox="1">
            <a:spLocks noChangeArrowheads="1"/>
          </p:cNvSpPr>
          <p:nvPr/>
        </p:nvSpPr>
        <p:spPr bwMode="auto">
          <a:xfrm>
            <a:off x="4694053" y="1679575"/>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X</a:t>
            </a:r>
          </a:p>
        </p:txBody>
      </p:sp>
      <p:sp>
        <p:nvSpPr>
          <p:cNvPr id="24" name="Text Box 21"/>
          <p:cNvSpPr txBox="1">
            <a:spLocks noChangeArrowheads="1"/>
          </p:cNvSpPr>
          <p:nvPr/>
        </p:nvSpPr>
        <p:spPr bwMode="auto">
          <a:xfrm>
            <a:off x="7646932" y="1679575"/>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Y</a:t>
            </a:r>
          </a:p>
        </p:txBody>
      </p:sp>
      <p:sp>
        <p:nvSpPr>
          <p:cNvPr id="25" name="Text Box 22"/>
          <p:cNvSpPr txBox="1">
            <a:spLocks noChangeArrowheads="1"/>
          </p:cNvSpPr>
          <p:nvPr/>
        </p:nvSpPr>
        <p:spPr bwMode="auto">
          <a:xfrm>
            <a:off x="4701990" y="5330825"/>
            <a:ext cx="387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T</a:t>
            </a:r>
          </a:p>
        </p:txBody>
      </p:sp>
      <p:sp>
        <p:nvSpPr>
          <p:cNvPr id="26" name="Text Box 23"/>
          <p:cNvSpPr txBox="1">
            <a:spLocks noChangeArrowheads="1"/>
          </p:cNvSpPr>
          <p:nvPr/>
        </p:nvSpPr>
        <p:spPr bwMode="auto">
          <a:xfrm>
            <a:off x="7646666" y="5273675"/>
            <a:ext cx="4069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Times New Roman" charset="0"/>
              </a:rPr>
              <a:t>U</a:t>
            </a:r>
          </a:p>
        </p:txBody>
      </p:sp>
      <p:sp>
        <p:nvSpPr>
          <p:cNvPr id="27" name="Text Box 24"/>
          <p:cNvSpPr txBox="1">
            <a:spLocks noChangeArrowheads="1"/>
          </p:cNvSpPr>
          <p:nvPr/>
        </p:nvSpPr>
        <p:spPr bwMode="auto">
          <a:xfrm>
            <a:off x="5004173" y="2180167"/>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28" name="Text Box 25"/>
          <p:cNvSpPr txBox="1">
            <a:spLocks noChangeArrowheads="1"/>
          </p:cNvSpPr>
          <p:nvPr/>
        </p:nvSpPr>
        <p:spPr bwMode="auto">
          <a:xfrm>
            <a:off x="4705221"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29" name="Text Box 26"/>
          <p:cNvSpPr txBox="1">
            <a:spLocks noChangeArrowheads="1"/>
          </p:cNvSpPr>
          <p:nvPr/>
        </p:nvSpPr>
        <p:spPr bwMode="auto">
          <a:xfrm>
            <a:off x="4460746"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30" name="Text Box 27"/>
          <p:cNvSpPr txBox="1">
            <a:spLocks noChangeArrowheads="1"/>
          </p:cNvSpPr>
          <p:nvPr/>
        </p:nvSpPr>
        <p:spPr bwMode="auto">
          <a:xfrm>
            <a:off x="6165665" y="1787525"/>
            <a:ext cx="3794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b="1">
                <a:latin typeface="Times New Roman" charset="0"/>
                <a:sym typeface="Symbol" charset="0"/>
              </a:rPr>
              <a:t></a:t>
            </a:r>
            <a:endParaRPr lang="en-US" sz="2800" b="1">
              <a:latin typeface="Times New Roman" charset="0"/>
            </a:endParaRPr>
          </a:p>
        </p:txBody>
      </p:sp>
      <p:sp>
        <p:nvSpPr>
          <p:cNvPr id="33" name="Text Box 30"/>
          <p:cNvSpPr txBox="1">
            <a:spLocks noChangeArrowheads="1"/>
          </p:cNvSpPr>
          <p:nvPr/>
        </p:nvSpPr>
        <p:spPr bwMode="auto">
          <a:xfrm>
            <a:off x="4356510" y="3387725"/>
            <a:ext cx="3984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a:latin typeface="Times New Roman" charset="0"/>
                <a:sym typeface="Symbol" charset="0"/>
              </a:rPr>
              <a:t></a:t>
            </a:r>
            <a:endParaRPr lang="en-US" sz="2800">
              <a:latin typeface="Times New Roman" charset="0"/>
            </a:endParaRPr>
          </a:p>
        </p:txBody>
      </p:sp>
      <p:sp>
        <p:nvSpPr>
          <p:cNvPr id="34" name="Line 31"/>
          <p:cNvSpPr>
            <a:spLocks noChangeShapeType="1"/>
          </p:cNvSpPr>
          <p:nvPr/>
        </p:nvSpPr>
        <p:spPr bwMode="auto">
          <a:xfrm flipH="1">
            <a:off x="5082990" y="2336800"/>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5" name="Line 32"/>
          <p:cNvSpPr>
            <a:spLocks noChangeShapeType="1"/>
          </p:cNvSpPr>
          <p:nvPr/>
        </p:nvSpPr>
        <p:spPr bwMode="auto">
          <a:xfrm flipH="1">
            <a:off x="7534219" y="2317750"/>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36" name="Line 33"/>
          <p:cNvSpPr>
            <a:spLocks noChangeShapeType="1"/>
          </p:cNvSpPr>
          <p:nvPr/>
        </p:nvSpPr>
        <p:spPr bwMode="auto">
          <a:xfrm flipH="1">
            <a:off x="4543240" y="4899025"/>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7" name="Line 34"/>
          <p:cNvSpPr>
            <a:spLocks noChangeShapeType="1"/>
          </p:cNvSpPr>
          <p:nvPr/>
        </p:nvSpPr>
        <p:spPr bwMode="auto">
          <a:xfrm flipH="1">
            <a:off x="5067115" y="4899025"/>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8" name="Line 35"/>
          <p:cNvSpPr>
            <a:spLocks noChangeShapeType="1"/>
          </p:cNvSpPr>
          <p:nvPr/>
        </p:nvSpPr>
        <p:spPr bwMode="auto">
          <a:xfrm flipH="1">
            <a:off x="4834627" y="2317750"/>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39" name="Line 36"/>
          <p:cNvSpPr>
            <a:spLocks noChangeShapeType="1"/>
          </p:cNvSpPr>
          <p:nvPr/>
        </p:nvSpPr>
        <p:spPr bwMode="auto">
          <a:xfrm flipH="1">
            <a:off x="7746944" y="4867275"/>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0" name="Line 37"/>
          <p:cNvSpPr>
            <a:spLocks noChangeShapeType="1"/>
          </p:cNvSpPr>
          <p:nvPr/>
        </p:nvSpPr>
        <p:spPr bwMode="auto">
          <a:xfrm flipH="1">
            <a:off x="7786632" y="2317750"/>
            <a:ext cx="150812"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41" name="Line 38"/>
          <p:cNvSpPr>
            <a:spLocks noChangeShapeType="1"/>
          </p:cNvSpPr>
          <p:nvPr/>
        </p:nvSpPr>
        <p:spPr bwMode="auto">
          <a:xfrm flipH="1">
            <a:off x="7496119" y="4867275"/>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42" name="Text Box 43"/>
          <p:cNvSpPr txBox="1">
            <a:spLocks noChangeArrowheads="1"/>
          </p:cNvSpPr>
          <p:nvPr/>
        </p:nvSpPr>
        <p:spPr bwMode="auto">
          <a:xfrm>
            <a:off x="4502789" y="5858974"/>
            <a:ext cx="3647482" cy="70788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wrap="squar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eaLnBrk="1" hangingPunct="1"/>
            <a:r>
              <a:rPr lang="en-US" sz="2000" dirty="0">
                <a:latin typeface="+mn-lt"/>
              </a:rPr>
              <a:t>P</a:t>
            </a:r>
            <a:r>
              <a:rPr lang="en-US" sz="2000" dirty="0" smtClean="0">
                <a:latin typeface="+mn-lt"/>
              </a:rPr>
              <a:t>ropagation </a:t>
            </a:r>
            <a:r>
              <a:rPr lang="en-US" sz="2000" dirty="0">
                <a:latin typeface="+mn-lt"/>
              </a:rPr>
              <a:t>completely solved the problem!  </a:t>
            </a:r>
          </a:p>
        </p:txBody>
      </p:sp>
      <p:sp>
        <p:nvSpPr>
          <p:cNvPr id="43" name="Oval 45"/>
          <p:cNvSpPr>
            <a:spLocks noChangeArrowheads="1"/>
          </p:cNvSpPr>
          <p:nvPr/>
        </p:nvSpPr>
        <p:spPr bwMode="auto">
          <a:xfrm>
            <a:off x="6206940" y="1903413"/>
            <a:ext cx="384175" cy="384175"/>
          </a:xfrm>
          <a:prstGeom prst="ellipse">
            <a:avLst/>
          </a:prstGeom>
          <a:noFill/>
          <a:ln w="28575" cap="rnd">
            <a:solidFill>
              <a:schemeClr val="accent3"/>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4" name="Line 46"/>
          <p:cNvSpPr>
            <a:spLocks noChangeShapeType="1"/>
          </p:cNvSpPr>
          <p:nvPr/>
        </p:nvSpPr>
        <p:spPr bwMode="auto">
          <a:xfrm flipV="1">
            <a:off x="5233803" y="2060574"/>
            <a:ext cx="973137" cy="257175"/>
          </a:xfrm>
          <a:prstGeom prst="line">
            <a:avLst/>
          </a:prstGeom>
          <a:noFill/>
          <a:ln w="28575" cap="rnd">
            <a:solidFill>
              <a:schemeClr val="accent3"/>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45" name="Line 49"/>
          <p:cNvSpPr>
            <a:spLocks noChangeShapeType="1"/>
          </p:cNvSpPr>
          <p:nvPr/>
        </p:nvSpPr>
        <p:spPr bwMode="auto">
          <a:xfrm flipH="1" flipV="1">
            <a:off x="6587939" y="2087562"/>
            <a:ext cx="1092329" cy="219075"/>
          </a:xfrm>
          <a:prstGeom prst="line">
            <a:avLst/>
          </a:prstGeom>
          <a:noFill/>
          <a:ln w="28575" cap="rnd">
            <a:solidFill>
              <a:schemeClr val="accent3"/>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46" name="Oval 50"/>
          <p:cNvSpPr>
            <a:spLocks noChangeArrowheads="1"/>
          </p:cNvSpPr>
          <p:nvPr/>
        </p:nvSpPr>
        <p:spPr bwMode="auto">
          <a:xfrm>
            <a:off x="8140746" y="3463925"/>
            <a:ext cx="384175" cy="384175"/>
          </a:xfrm>
          <a:prstGeom prst="ellipse">
            <a:avLst/>
          </a:prstGeom>
          <a:noFill/>
          <a:ln w="28575" cap="rnd">
            <a:solidFill>
              <a:schemeClr val="accent3"/>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7" name="Line 51"/>
          <p:cNvSpPr>
            <a:spLocks noChangeShapeType="1"/>
          </p:cNvSpPr>
          <p:nvPr/>
        </p:nvSpPr>
        <p:spPr bwMode="auto">
          <a:xfrm flipV="1">
            <a:off x="7654869" y="3768725"/>
            <a:ext cx="571603" cy="1086116"/>
          </a:xfrm>
          <a:prstGeom prst="line">
            <a:avLst/>
          </a:prstGeom>
          <a:noFill/>
          <a:ln w="28575" cap="rnd">
            <a:solidFill>
              <a:schemeClr val="accent3"/>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48" name="Oval 52"/>
          <p:cNvSpPr>
            <a:spLocks noChangeArrowheads="1"/>
          </p:cNvSpPr>
          <p:nvPr/>
        </p:nvSpPr>
        <p:spPr bwMode="auto">
          <a:xfrm>
            <a:off x="4373972" y="3513138"/>
            <a:ext cx="384175" cy="384175"/>
          </a:xfrm>
          <a:prstGeom prst="ellipse">
            <a:avLst/>
          </a:prstGeom>
          <a:noFill/>
          <a:ln w="28575" cap="rnd">
            <a:solidFill>
              <a:schemeClr val="accent3"/>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49" name="Line 53"/>
          <p:cNvSpPr>
            <a:spLocks noChangeShapeType="1"/>
          </p:cNvSpPr>
          <p:nvPr/>
        </p:nvSpPr>
        <p:spPr bwMode="auto">
          <a:xfrm flipH="1" flipV="1">
            <a:off x="4593047" y="3898898"/>
            <a:ext cx="76200" cy="955943"/>
          </a:xfrm>
          <a:prstGeom prst="line">
            <a:avLst/>
          </a:prstGeom>
          <a:noFill/>
          <a:ln w="28575" cap="rnd">
            <a:solidFill>
              <a:schemeClr val="accent3"/>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50" name="Oval 54"/>
          <p:cNvSpPr>
            <a:spLocks noChangeArrowheads="1"/>
          </p:cNvSpPr>
          <p:nvPr/>
        </p:nvSpPr>
        <p:spPr bwMode="auto">
          <a:xfrm>
            <a:off x="6273744" y="5118100"/>
            <a:ext cx="384175" cy="384175"/>
          </a:xfrm>
          <a:prstGeom prst="ellipse">
            <a:avLst/>
          </a:prstGeom>
          <a:noFill/>
          <a:ln w="28575" cap="rnd">
            <a:solidFill>
              <a:schemeClr val="accent3"/>
            </a:solidFill>
            <a:prstDash val="sysDot"/>
            <a:round/>
            <a:headEnd/>
            <a:tailEnd/>
          </a:ln>
          <a:extLst>
            <a:ext uri="{909E8E84-426E-40dd-AFC4-6F175D3DCCD1}">
              <a14:hiddenFill xmlns:a14="http://schemas.microsoft.com/office/drawing/2010/main">
                <a:solidFill>
                  <a:srgbClr val="FFFFFF"/>
                </a:solidFill>
              </a14:hiddenFill>
            </a:ext>
          </a:extLst>
        </p:spPr>
        <p:txBody>
          <a:bodyPr wrap="none" anchor="ctr"/>
          <a:lstStyle/>
          <a:p>
            <a:endParaRPr lang="en-US"/>
          </a:p>
        </p:txBody>
      </p:sp>
      <p:sp>
        <p:nvSpPr>
          <p:cNvPr id="51" name="Line 55"/>
          <p:cNvSpPr>
            <a:spLocks noChangeShapeType="1"/>
          </p:cNvSpPr>
          <p:nvPr/>
        </p:nvSpPr>
        <p:spPr bwMode="auto">
          <a:xfrm flipH="1" flipV="1">
            <a:off x="5233802" y="4899025"/>
            <a:ext cx="1084391" cy="249238"/>
          </a:xfrm>
          <a:prstGeom prst="line">
            <a:avLst/>
          </a:prstGeom>
          <a:noFill/>
          <a:ln w="28575" cap="rnd">
            <a:solidFill>
              <a:schemeClr val="accent3"/>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52" name="Line 60"/>
          <p:cNvSpPr>
            <a:spLocks noChangeShapeType="1"/>
          </p:cNvSpPr>
          <p:nvPr/>
        </p:nvSpPr>
        <p:spPr bwMode="auto">
          <a:xfrm flipV="1">
            <a:off x="4669246" y="2603500"/>
            <a:ext cx="153393" cy="914400"/>
          </a:xfrm>
          <a:prstGeom prst="line">
            <a:avLst/>
          </a:prstGeom>
          <a:noFill/>
          <a:ln w="28575" cap="rnd">
            <a:solidFill>
              <a:schemeClr val="accent3"/>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53" name="Freeform 61"/>
          <p:cNvSpPr>
            <a:spLocks/>
          </p:cNvSpPr>
          <p:nvPr/>
        </p:nvSpPr>
        <p:spPr bwMode="auto">
          <a:xfrm>
            <a:off x="6626685" y="5171815"/>
            <a:ext cx="1120259" cy="333375"/>
          </a:xfrm>
          <a:custGeom>
            <a:avLst/>
            <a:gdLst>
              <a:gd name="T0" fmla="*/ 0 w 526"/>
              <a:gd name="T1" fmla="*/ 163513 h 162"/>
              <a:gd name="T2" fmla="*/ 428625 w 526"/>
              <a:gd name="T3" fmla="*/ 230188 h 162"/>
              <a:gd name="T4" fmla="*/ 835025 w 526"/>
              <a:gd name="T5" fmla="*/ 0 h 162"/>
              <a:gd name="T6" fmla="*/ 0 60000 65536"/>
              <a:gd name="T7" fmla="*/ 0 60000 65536"/>
              <a:gd name="T8" fmla="*/ 0 60000 65536"/>
              <a:gd name="T9" fmla="*/ 0 w 526"/>
              <a:gd name="T10" fmla="*/ 0 h 162"/>
              <a:gd name="T11" fmla="*/ 526 w 526"/>
              <a:gd name="T12" fmla="*/ 162 h 162"/>
            </a:gdLst>
            <a:ahLst/>
            <a:cxnLst>
              <a:cxn ang="T6">
                <a:pos x="T0" y="T1"/>
              </a:cxn>
              <a:cxn ang="T7">
                <a:pos x="T2" y="T3"/>
              </a:cxn>
              <a:cxn ang="T8">
                <a:pos x="T4" y="T5"/>
              </a:cxn>
            </a:cxnLst>
            <a:rect l="T9" t="T10" r="T11" b="T12"/>
            <a:pathLst>
              <a:path w="526" h="162">
                <a:moveTo>
                  <a:pt x="0" y="103"/>
                </a:moveTo>
                <a:cubicBezTo>
                  <a:pt x="45" y="110"/>
                  <a:pt x="182" y="162"/>
                  <a:pt x="270" y="145"/>
                </a:cubicBezTo>
                <a:cubicBezTo>
                  <a:pt x="358" y="128"/>
                  <a:pt x="473" y="30"/>
                  <a:pt x="526" y="0"/>
                </a:cubicBezTo>
              </a:path>
            </a:pathLst>
          </a:custGeom>
          <a:noFill/>
          <a:ln w="28575" cap="rnd">
            <a:solidFill>
              <a:schemeClr val="accent3"/>
            </a:solidFill>
            <a:prstDash val="sysDot"/>
            <a:round/>
            <a:headEnd/>
            <a:tailEnd/>
          </a:ln>
          <a:extLst>
            <a:ext uri="{909E8E84-426E-40dd-AFC4-6F175D3DCCD1}">
              <a14:hiddenFill xmlns:a14="http://schemas.microsoft.com/office/drawing/2010/main">
                <a:solidFill>
                  <a:srgbClr val="FFFFFF"/>
                </a:solidFill>
              </a14:hiddenFill>
            </a:ext>
          </a:extLst>
        </p:spPr>
        <p:txBody>
          <a:bodyPr/>
          <a:lstStyle/>
          <a:p>
            <a:endParaRPr lang="en-US"/>
          </a:p>
        </p:txBody>
      </p:sp>
      <p:sp>
        <p:nvSpPr>
          <p:cNvPr id="54" name="Line 62"/>
          <p:cNvSpPr>
            <a:spLocks noChangeShapeType="1"/>
          </p:cNvSpPr>
          <p:nvPr/>
        </p:nvSpPr>
        <p:spPr bwMode="auto">
          <a:xfrm flipH="1" flipV="1">
            <a:off x="7786632" y="2603500"/>
            <a:ext cx="582714" cy="860425"/>
          </a:xfrm>
          <a:prstGeom prst="line">
            <a:avLst/>
          </a:prstGeom>
          <a:noFill/>
          <a:ln w="28575" cap="rnd">
            <a:solidFill>
              <a:schemeClr val="accent3"/>
            </a:solidFill>
            <a:prstDash val="sysDot"/>
            <a:round/>
            <a:headEnd/>
            <a:tailEnd/>
          </a:ln>
          <a:extLst>
            <a:ext uri="{909E8E84-426E-40dd-AFC4-6F175D3DCCD1}">
              <a14:hiddenFill xmlns:a14="http://schemas.microsoft.com/office/drawing/2010/main">
                <a:noFill/>
              </a14:hiddenFill>
            </a:ext>
          </a:extLst>
        </p:spPr>
        <p:txBody>
          <a:bodyPr/>
          <a:lstStyle/>
          <a:p>
            <a:endParaRPr lang="en-US"/>
          </a:p>
        </p:txBody>
      </p:sp>
      <p:sp>
        <p:nvSpPr>
          <p:cNvPr id="55" name="Rectangle 63"/>
          <p:cNvSpPr>
            <a:spLocks noChangeArrowheads="1"/>
          </p:cNvSpPr>
          <p:nvPr/>
        </p:nvSpPr>
        <p:spPr bwMode="auto">
          <a:xfrm>
            <a:off x="5511744" y="3173412"/>
            <a:ext cx="1924050" cy="1190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a:spAutoFit/>
          </a:bodyPr>
          <a:lstStyle/>
          <a:p>
            <a:pPr algn="ctr"/>
            <a:r>
              <a:rPr lang="en-US" dirty="0">
                <a:solidFill>
                  <a:schemeClr val="accent3"/>
                </a:solidFill>
              </a:rPr>
              <a:t>Note: These steps can occur in somewhat arbitrary order</a:t>
            </a:r>
          </a:p>
        </p:txBody>
      </p:sp>
      <p:sp>
        <p:nvSpPr>
          <p:cNvPr id="109" name="TextBox 108"/>
          <p:cNvSpPr txBox="1"/>
          <p:nvPr/>
        </p:nvSpPr>
        <p:spPr>
          <a:xfrm>
            <a:off x="0" y="6520694"/>
            <a:ext cx="4235450" cy="347548"/>
          </a:xfrm>
          <a:prstGeom prst="rect">
            <a:avLst/>
          </a:prstGeom>
          <a:solidFill>
            <a:schemeClr val="accent6">
              <a:lumMod val="60000"/>
              <a:lumOff val="40000"/>
            </a:schemeClr>
          </a:solidFill>
        </p:spPr>
        <p:txBody>
          <a:bodyPr wrap="square" rtlCol="0" anchor="ctr">
            <a:noAutofit/>
          </a:bodyPr>
          <a:lstStyle/>
          <a:p>
            <a:r>
              <a:rPr lang="en-US" dirty="0" smtClean="0"/>
              <a:t>Slide </a:t>
            </a:r>
            <a:r>
              <a:rPr lang="en-US" dirty="0"/>
              <a:t>thanks to </a:t>
            </a:r>
            <a:r>
              <a:rPr lang="en-US" dirty="0" err="1"/>
              <a:t>Rina</a:t>
            </a:r>
            <a:r>
              <a:rPr lang="en-US" dirty="0"/>
              <a:t> </a:t>
            </a:r>
            <a:r>
              <a:rPr lang="en-US" dirty="0" err="1"/>
              <a:t>Dechter</a:t>
            </a:r>
            <a:r>
              <a:rPr lang="en-US" dirty="0"/>
              <a:t> (modified)</a:t>
            </a:r>
          </a:p>
        </p:txBody>
      </p:sp>
      <p:sp>
        <p:nvSpPr>
          <p:cNvPr id="59" name="Content Placeholder 2"/>
          <p:cNvSpPr txBox="1">
            <a:spLocks/>
          </p:cNvSpPr>
          <p:nvPr/>
        </p:nvSpPr>
        <p:spPr>
          <a:xfrm>
            <a:off x="318678" y="4611889"/>
            <a:ext cx="3916772" cy="1809399"/>
          </a:xfrm>
          <a:prstGeom prst="rect">
            <a:avLst/>
          </a:prstGeom>
          <a:solidFill>
            <a:schemeClr val="bg1"/>
          </a:solidFill>
          <a:ln>
            <a:solidFill>
              <a:schemeClr val="tx1"/>
            </a:solidFill>
          </a:ln>
          <a:effectLst>
            <a:outerShdw blurRad="127000" dist="254000" dir="2520000" sx="102000" sy="102000" algn="t" rotWithShape="0">
              <a:prstClr val="black">
                <a:alpha val="40000"/>
              </a:prstClr>
            </a:outerShdw>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smtClean="0"/>
              <a:t>Arc Consistency is a special case of Belief Propagation.</a:t>
            </a:r>
            <a:endParaRPr lang="en-US" b="1" dirty="0"/>
          </a:p>
        </p:txBody>
      </p:sp>
    </p:spTree>
    <p:extLst>
      <p:ext uri="{BB962C8B-B14F-4D97-AF65-F5344CB8AC3E}">
        <p14:creationId xmlns:p14="http://schemas.microsoft.com/office/powerpoint/2010/main" val="4193514437"/>
      </p:ext>
    </p:extLst>
  </p:cSld>
  <p:clrMapOvr>
    <a:masterClrMapping/>
  </p:clrMapOvr>
  <p:timing>
    <p:tnLst>
      <p:par>
        <p:cTn xmlns:p14="http://schemas.microsoft.com/office/powerpoint/2010/mai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Box 29"/>
          <p:cNvSpPr txBox="1">
            <a:spLocks noChangeArrowheads="1"/>
          </p:cNvSpPr>
          <p:nvPr/>
        </p:nvSpPr>
        <p:spPr bwMode="auto">
          <a:xfrm>
            <a:off x="6256282" y="5000625"/>
            <a:ext cx="379412" cy="519113"/>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dirty="0">
                <a:latin typeface="Times New Roman" charset="0"/>
                <a:sym typeface="Symbol" charset="0"/>
              </a:rPr>
              <a:t></a:t>
            </a:r>
            <a:endParaRPr lang="en-US" sz="2800" dirty="0">
              <a:latin typeface="Times New Roman" charset="0"/>
            </a:endParaRPr>
          </a:p>
        </p:txBody>
      </p:sp>
      <p:sp>
        <p:nvSpPr>
          <p:cNvPr id="2" name="Title 1"/>
          <p:cNvSpPr>
            <a:spLocks noGrp="1"/>
          </p:cNvSpPr>
          <p:nvPr>
            <p:ph type="title"/>
          </p:nvPr>
        </p:nvSpPr>
        <p:spPr/>
        <p:txBody>
          <a:bodyPr>
            <a:normAutofit fontScale="90000"/>
          </a:bodyPr>
          <a:lstStyle/>
          <a:p>
            <a:r>
              <a:rPr lang="en-US" dirty="0" smtClean="0"/>
              <a:t>From Arc Consistency to BP</a:t>
            </a:r>
            <a:endParaRPr lang="en-US" dirty="0"/>
          </a:p>
        </p:txBody>
      </p:sp>
      <p:sp>
        <p:nvSpPr>
          <p:cNvPr id="3" name="Content Placeholder 2"/>
          <p:cNvSpPr>
            <a:spLocks noGrp="1"/>
          </p:cNvSpPr>
          <p:nvPr>
            <p:ph idx="1"/>
          </p:nvPr>
        </p:nvSpPr>
        <p:spPr>
          <a:xfrm>
            <a:off x="457199" y="1210760"/>
            <a:ext cx="3778251" cy="1753569"/>
          </a:xfrm>
        </p:spPr>
        <p:txBody>
          <a:bodyPr>
            <a:normAutofit fontScale="62500" lnSpcReduction="20000"/>
          </a:bodyPr>
          <a:lstStyle/>
          <a:p>
            <a:pPr marL="0" indent="0">
              <a:buNone/>
            </a:pPr>
            <a:r>
              <a:rPr lang="en-US" dirty="0" smtClean="0"/>
              <a:t>Solve the same problem with BP</a:t>
            </a:r>
          </a:p>
          <a:p>
            <a:r>
              <a:rPr lang="en-US" dirty="0" smtClean="0"/>
              <a:t>Constraints become “hard” factors with only 1’s or 0’s</a:t>
            </a:r>
          </a:p>
          <a:p>
            <a:r>
              <a:rPr lang="en-US" dirty="0" smtClean="0"/>
              <a:t>Send messages until convergence</a:t>
            </a:r>
            <a:endParaRPr lang="en-US" dirty="0"/>
          </a:p>
        </p:txBody>
      </p:sp>
      <p:sp>
        <p:nvSpPr>
          <p:cNvPr id="4" name="Slide Number Placeholder 3"/>
          <p:cNvSpPr>
            <a:spLocks noGrp="1"/>
          </p:cNvSpPr>
          <p:nvPr>
            <p:ph type="sldNum" sz="quarter" idx="12"/>
          </p:nvPr>
        </p:nvSpPr>
        <p:spPr>
          <a:xfrm>
            <a:off x="6245429" y="6332714"/>
            <a:ext cx="2133600" cy="365125"/>
          </a:xfrm>
        </p:spPr>
        <p:txBody>
          <a:bodyPr/>
          <a:lstStyle/>
          <a:p>
            <a:fld id="{E5445004-F4FB-5345-992E-498B4C43F562}" type="slidenum">
              <a:rPr lang="en-US" smtClean="0"/>
              <a:t>141</a:t>
            </a:fld>
            <a:endParaRPr lang="en-US"/>
          </a:p>
        </p:txBody>
      </p:sp>
      <p:sp>
        <p:nvSpPr>
          <p:cNvPr id="5" name="Oval 2"/>
          <p:cNvSpPr>
            <a:spLocks noChangeArrowheads="1"/>
          </p:cNvSpPr>
          <p:nvPr/>
        </p:nvSpPr>
        <p:spPr bwMode="auto">
          <a:xfrm>
            <a:off x="4422590" y="2146300"/>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6" name="Oval 3"/>
          <p:cNvSpPr>
            <a:spLocks noChangeArrowheads="1"/>
          </p:cNvSpPr>
          <p:nvPr/>
        </p:nvSpPr>
        <p:spPr bwMode="auto">
          <a:xfrm>
            <a:off x="4422590" y="4746625"/>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a:p>
        </p:txBody>
      </p:sp>
      <p:sp>
        <p:nvSpPr>
          <p:cNvPr id="7" name="Line 4"/>
          <p:cNvSpPr>
            <a:spLocks noChangeShapeType="1"/>
          </p:cNvSpPr>
          <p:nvPr/>
        </p:nvSpPr>
        <p:spPr bwMode="auto">
          <a:xfrm>
            <a:off x="4898840" y="2717800"/>
            <a:ext cx="0" cy="2028825"/>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 name="Oval 5"/>
          <p:cNvSpPr>
            <a:spLocks noChangeArrowheads="1"/>
          </p:cNvSpPr>
          <p:nvPr/>
        </p:nvSpPr>
        <p:spPr bwMode="auto">
          <a:xfrm>
            <a:off x="7372294" y="2146300"/>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9" name="Oval 6"/>
          <p:cNvSpPr>
            <a:spLocks noChangeArrowheads="1"/>
          </p:cNvSpPr>
          <p:nvPr/>
        </p:nvSpPr>
        <p:spPr bwMode="auto">
          <a:xfrm>
            <a:off x="7372294" y="4689475"/>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10" name="Line 7"/>
          <p:cNvSpPr>
            <a:spLocks noChangeShapeType="1"/>
          </p:cNvSpPr>
          <p:nvPr/>
        </p:nvSpPr>
        <p:spPr bwMode="auto">
          <a:xfrm flipH="1">
            <a:off x="7835640" y="2717800"/>
            <a:ext cx="12903" cy="1971675"/>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 name="Line 8"/>
          <p:cNvSpPr>
            <a:spLocks noChangeShapeType="1"/>
          </p:cNvSpPr>
          <p:nvPr/>
        </p:nvSpPr>
        <p:spPr bwMode="auto">
          <a:xfrm rot="16200000">
            <a:off x="6359340" y="1405325"/>
            <a:ext cx="0" cy="2019300"/>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12" name="Line 9"/>
          <p:cNvSpPr>
            <a:spLocks noChangeShapeType="1"/>
          </p:cNvSpPr>
          <p:nvPr/>
        </p:nvSpPr>
        <p:spPr bwMode="auto">
          <a:xfrm rot="16200000">
            <a:off x="6367341" y="4027423"/>
            <a:ext cx="1" cy="2009904"/>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13" name="Text Box 10"/>
          <p:cNvSpPr txBox="1">
            <a:spLocks noChangeArrowheads="1"/>
          </p:cNvSpPr>
          <p:nvPr/>
        </p:nvSpPr>
        <p:spPr bwMode="auto">
          <a:xfrm>
            <a:off x="7953877" y="2180167"/>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14" name="Text Box 11"/>
          <p:cNvSpPr txBox="1">
            <a:spLocks noChangeArrowheads="1"/>
          </p:cNvSpPr>
          <p:nvPr/>
        </p:nvSpPr>
        <p:spPr bwMode="auto">
          <a:xfrm>
            <a:off x="7654925"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15" name="Text Box 12"/>
          <p:cNvSpPr txBox="1">
            <a:spLocks noChangeArrowheads="1"/>
          </p:cNvSpPr>
          <p:nvPr/>
        </p:nvSpPr>
        <p:spPr bwMode="auto">
          <a:xfrm>
            <a:off x="7410450"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16" name="Text Box 13"/>
          <p:cNvSpPr txBox="1">
            <a:spLocks noChangeArrowheads="1"/>
          </p:cNvSpPr>
          <p:nvPr/>
        </p:nvSpPr>
        <p:spPr bwMode="auto">
          <a:xfrm>
            <a:off x="4977362" y="4761442"/>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17" name="Text Box 14"/>
          <p:cNvSpPr txBox="1">
            <a:spLocks noChangeArrowheads="1"/>
          </p:cNvSpPr>
          <p:nvPr/>
        </p:nvSpPr>
        <p:spPr bwMode="auto">
          <a:xfrm>
            <a:off x="4678410" y="476144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18" name="Text Box 15"/>
          <p:cNvSpPr txBox="1">
            <a:spLocks noChangeArrowheads="1"/>
          </p:cNvSpPr>
          <p:nvPr/>
        </p:nvSpPr>
        <p:spPr bwMode="auto">
          <a:xfrm>
            <a:off x="4433935" y="476144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19" name="Text Box 16"/>
          <p:cNvSpPr txBox="1">
            <a:spLocks noChangeArrowheads="1"/>
          </p:cNvSpPr>
          <p:nvPr/>
        </p:nvSpPr>
        <p:spPr bwMode="auto">
          <a:xfrm>
            <a:off x="7928477" y="4704292"/>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20" name="Text Box 17"/>
          <p:cNvSpPr txBox="1">
            <a:spLocks noChangeArrowheads="1"/>
          </p:cNvSpPr>
          <p:nvPr/>
        </p:nvSpPr>
        <p:spPr bwMode="auto">
          <a:xfrm>
            <a:off x="7629525" y="470429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21" name="Text Box 18"/>
          <p:cNvSpPr txBox="1">
            <a:spLocks noChangeArrowheads="1"/>
          </p:cNvSpPr>
          <p:nvPr/>
        </p:nvSpPr>
        <p:spPr bwMode="auto">
          <a:xfrm>
            <a:off x="7385050" y="470429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22" name="Text Box 19"/>
          <p:cNvSpPr txBox="1">
            <a:spLocks noChangeArrowheads="1"/>
          </p:cNvSpPr>
          <p:nvPr/>
        </p:nvSpPr>
        <p:spPr bwMode="auto">
          <a:xfrm>
            <a:off x="410613" y="3020159"/>
            <a:ext cx="2639139"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000" b="1" dirty="0">
                <a:latin typeface="Times New Roman" charset="0"/>
                <a:sym typeface="Symbol" charset="0"/>
              </a:rPr>
              <a:t> X, Y, </a:t>
            </a:r>
            <a:r>
              <a:rPr lang="en-US" sz="2000" b="1" dirty="0" smtClean="0">
                <a:latin typeface="Times New Roman" charset="0"/>
                <a:sym typeface="Symbol" charset="0"/>
              </a:rPr>
              <a:t>U, </a:t>
            </a:r>
            <a:r>
              <a:rPr lang="en-US" sz="2000" b="1" dirty="0">
                <a:latin typeface="Times New Roman" charset="0"/>
                <a:sym typeface="Symbol" charset="0"/>
              </a:rPr>
              <a:t>T ∈ </a:t>
            </a:r>
            <a:r>
              <a:rPr lang="en-US" sz="2000" b="1" dirty="0" smtClean="0">
                <a:latin typeface="Times New Roman" charset="0"/>
                <a:sym typeface="Symbol" charset="0"/>
              </a:rPr>
              <a:t>{</a:t>
            </a:r>
            <a:r>
              <a:rPr lang="en-US" sz="2000" b="1" dirty="0" smtClean="0">
                <a:latin typeface="Rockwell"/>
                <a:cs typeface="Rockwell"/>
                <a:sym typeface="Symbol" charset="0"/>
              </a:rPr>
              <a:t>1, 2, 3</a:t>
            </a:r>
            <a:r>
              <a:rPr lang="en-US" sz="2000" b="1" dirty="0" smtClean="0">
                <a:latin typeface="Times New Roman" charset="0"/>
                <a:sym typeface="Symbol" charset="0"/>
              </a:rPr>
              <a:t>}</a:t>
            </a:r>
            <a:endParaRPr lang="en-US" sz="2000" b="1" dirty="0">
              <a:latin typeface="Times New Roman" charset="0"/>
              <a:sym typeface="Symbol" charset="0"/>
            </a:endParaRPr>
          </a:p>
          <a:p>
            <a:pPr algn="ctr" eaLnBrk="1" hangingPunct="1"/>
            <a:r>
              <a:rPr lang="en-US" sz="2000" b="1" dirty="0">
                <a:latin typeface="Times New Roman" charset="0"/>
                <a:sym typeface="Symbol" charset="0"/>
              </a:rPr>
              <a:t>X </a:t>
            </a:r>
            <a:r>
              <a:rPr lang="en-US" sz="2000" b="1" dirty="0" smtClean="0">
                <a:latin typeface="Times New Roman" charset="0"/>
                <a:sym typeface="Symbol" charset="0"/>
              </a:rPr>
              <a:t> </a:t>
            </a:r>
            <a:r>
              <a:rPr lang="en-US" sz="2000" b="1" dirty="0">
                <a:latin typeface="Times New Roman" charset="0"/>
                <a:sym typeface="Symbol" charset="0"/>
              </a:rPr>
              <a:t>Y</a:t>
            </a:r>
          </a:p>
          <a:p>
            <a:pPr algn="ctr" eaLnBrk="1" hangingPunct="1"/>
            <a:r>
              <a:rPr lang="en-US" sz="2000" b="1" dirty="0">
                <a:latin typeface="Times New Roman" charset="0"/>
                <a:sym typeface="Symbol" charset="0"/>
              </a:rPr>
              <a:t>Y </a:t>
            </a:r>
            <a:r>
              <a:rPr lang="en-US" sz="2000" b="1" dirty="0" smtClean="0">
                <a:latin typeface="Times New Roman" charset="0"/>
                <a:sym typeface="Symbol" charset="0"/>
              </a:rPr>
              <a:t>= U</a:t>
            </a:r>
            <a:endParaRPr lang="en-US" sz="2000" b="1" dirty="0">
              <a:latin typeface="Times New Roman" charset="0"/>
              <a:sym typeface="Symbol" charset="0"/>
            </a:endParaRPr>
          </a:p>
          <a:p>
            <a:pPr algn="ctr" eaLnBrk="1" hangingPunct="1"/>
            <a:r>
              <a:rPr lang="en-US" sz="2000" b="1" dirty="0">
                <a:latin typeface="Times New Roman" charset="0"/>
                <a:sym typeface="Symbol" charset="0"/>
              </a:rPr>
              <a:t>T </a:t>
            </a:r>
            <a:r>
              <a:rPr lang="en-US" sz="2000" b="1" dirty="0" smtClean="0">
                <a:latin typeface="Times New Roman" charset="0"/>
                <a:sym typeface="Symbol" charset="0"/>
              </a:rPr>
              <a:t> U</a:t>
            </a:r>
            <a:endParaRPr lang="en-US" sz="2000" b="1" dirty="0">
              <a:latin typeface="Times New Roman" charset="0"/>
              <a:sym typeface="Symbol" charset="0"/>
            </a:endParaRPr>
          </a:p>
          <a:p>
            <a:pPr algn="ctr" eaLnBrk="1" hangingPunct="1"/>
            <a:r>
              <a:rPr lang="en-US" sz="2000" b="1" dirty="0">
                <a:latin typeface="Times New Roman" charset="0"/>
                <a:sym typeface="Symbol" charset="0"/>
              </a:rPr>
              <a:t>X </a:t>
            </a:r>
            <a:r>
              <a:rPr lang="en-US" sz="2000" b="1" dirty="0" smtClean="0">
                <a:latin typeface="Times New Roman" charset="0"/>
                <a:sym typeface="Symbol" charset="0"/>
              </a:rPr>
              <a:t>&lt; </a:t>
            </a:r>
            <a:r>
              <a:rPr lang="en-US" sz="2000" b="1" dirty="0">
                <a:latin typeface="Times New Roman" charset="0"/>
                <a:sym typeface="Symbol" charset="0"/>
              </a:rPr>
              <a:t>T</a:t>
            </a:r>
          </a:p>
        </p:txBody>
      </p:sp>
      <p:sp>
        <p:nvSpPr>
          <p:cNvPr id="23" name="Text Box 20"/>
          <p:cNvSpPr txBox="1">
            <a:spLocks noChangeArrowheads="1"/>
          </p:cNvSpPr>
          <p:nvPr/>
        </p:nvSpPr>
        <p:spPr bwMode="auto">
          <a:xfrm>
            <a:off x="4694053" y="1679575"/>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X</a:t>
            </a:r>
          </a:p>
        </p:txBody>
      </p:sp>
      <p:sp>
        <p:nvSpPr>
          <p:cNvPr id="24" name="Text Box 21"/>
          <p:cNvSpPr txBox="1">
            <a:spLocks noChangeArrowheads="1"/>
          </p:cNvSpPr>
          <p:nvPr/>
        </p:nvSpPr>
        <p:spPr bwMode="auto">
          <a:xfrm>
            <a:off x="7646932" y="1679575"/>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Y</a:t>
            </a:r>
          </a:p>
        </p:txBody>
      </p:sp>
      <p:sp>
        <p:nvSpPr>
          <p:cNvPr id="25" name="Text Box 22"/>
          <p:cNvSpPr txBox="1">
            <a:spLocks noChangeArrowheads="1"/>
          </p:cNvSpPr>
          <p:nvPr/>
        </p:nvSpPr>
        <p:spPr bwMode="auto">
          <a:xfrm>
            <a:off x="4701990" y="5330825"/>
            <a:ext cx="387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T</a:t>
            </a:r>
          </a:p>
        </p:txBody>
      </p:sp>
      <p:sp>
        <p:nvSpPr>
          <p:cNvPr id="26" name="Text Box 23"/>
          <p:cNvSpPr txBox="1">
            <a:spLocks noChangeArrowheads="1"/>
          </p:cNvSpPr>
          <p:nvPr/>
        </p:nvSpPr>
        <p:spPr bwMode="auto">
          <a:xfrm>
            <a:off x="7646666" y="5273675"/>
            <a:ext cx="4069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Times New Roman" charset="0"/>
              </a:rPr>
              <a:t>U</a:t>
            </a:r>
          </a:p>
        </p:txBody>
      </p:sp>
      <p:sp>
        <p:nvSpPr>
          <p:cNvPr id="27" name="Text Box 24"/>
          <p:cNvSpPr txBox="1">
            <a:spLocks noChangeArrowheads="1"/>
          </p:cNvSpPr>
          <p:nvPr/>
        </p:nvSpPr>
        <p:spPr bwMode="auto">
          <a:xfrm>
            <a:off x="5004173" y="2180167"/>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28" name="Text Box 25"/>
          <p:cNvSpPr txBox="1">
            <a:spLocks noChangeArrowheads="1"/>
          </p:cNvSpPr>
          <p:nvPr/>
        </p:nvSpPr>
        <p:spPr bwMode="auto">
          <a:xfrm>
            <a:off x="4705221"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29" name="Text Box 26"/>
          <p:cNvSpPr txBox="1">
            <a:spLocks noChangeArrowheads="1"/>
          </p:cNvSpPr>
          <p:nvPr/>
        </p:nvSpPr>
        <p:spPr bwMode="auto">
          <a:xfrm>
            <a:off x="4460746"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30" name="Text Box 27"/>
          <p:cNvSpPr txBox="1">
            <a:spLocks noChangeArrowheads="1"/>
          </p:cNvSpPr>
          <p:nvPr/>
        </p:nvSpPr>
        <p:spPr bwMode="auto">
          <a:xfrm>
            <a:off x="6165665" y="1787525"/>
            <a:ext cx="3794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b="1">
                <a:latin typeface="Times New Roman" charset="0"/>
                <a:sym typeface="Symbol" charset="0"/>
              </a:rPr>
              <a:t></a:t>
            </a:r>
            <a:endParaRPr lang="en-US" sz="2800" b="1">
              <a:latin typeface="Times New Roman" charset="0"/>
            </a:endParaRPr>
          </a:p>
        </p:txBody>
      </p:sp>
      <p:sp>
        <p:nvSpPr>
          <p:cNvPr id="33" name="Text Box 30"/>
          <p:cNvSpPr txBox="1">
            <a:spLocks noChangeArrowheads="1"/>
          </p:cNvSpPr>
          <p:nvPr/>
        </p:nvSpPr>
        <p:spPr bwMode="auto">
          <a:xfrm>
            <a:off x="4356510" y="3387725"/>
            <a:ext cx="3984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a:latin typeface="Times New Roman" charset="0"/>
                <a:sym typeface="Symbol" charset="0"/>
              </a:rPr>
              <a:t></a:t>
            </a:r>
            <a:endParaRPr lang="en-US" sz="2800">
              <a:latin typeface="Times New Roman" charset="0"/>
            </a:endParaRPr>
          </a:p>
        </p:txBody>
      </p:sp>
      <p:sp>
        <p:nvSpPr>
          <p:cNvPr id="109" name="TextBox 108"/>
          <p:cNvSpPr txBox="1"/>
          <p:nvPr/>
        </p:nvSpPr>
        <p:spPr>
          <a:xfrm>
            <a:off x="0" y="6520694"/>
            <a:ext cx="4235450" cy="347548"/>
          </a:xfrm>
          <a:prstGeom prst="rect">
            <a:avLst/>
          </a:prstGeom>
          <a:solidFill>
            <a:schemeClr val="accent6">
              <a:lumMod val="60000"/>
              <a:lumOff val="40000"/>
            </a:schemeClr>
          </a:solidFill>
        </p:spPr>
        <p:txBody>
          <a:bodyPr wrap="square" rtlCol="0" anchor="ctr">
            <a:noAutofit/>
          </a:bodyPr>
          <a:lstStyle/>
          <a:p>
            <a:r>
              <a:rPr lang="en-US" dirty="0" smtClean="0"/>
              <a:t>Slide </a:t>
            </a:r>
            <a:r>
              <a:rPr lang="en-US" dirty="0"/>
              <a:t>thanks to </a:t>
            </a:r>
            <a:r>
              <a:rPr lang="en-US" dirty="0" err="1"/>
              <a:t>Rina</a:t>
            </a:r>
            <a:r>
              <a:rPr lang="en-US" dirty="0"/>
              <a:t> </a:t>
            </a:r>
            <a:r>
              <a:rPr lang="en-US" dirty="0" err="1"/>
              <a:t>Dechter</a:t>
            </a:r>
            <a:r>
              <a:rPr lang="en-US" dirty="0"/>
              <a:t> (modified)</a:t>
            </a:r>
          </a:p>
        </p:txBody>
      </p:sp>
      <p:sp>
        <p:nvSpPr>
          <p:cNvPr id="57" name="Text Box 28"/>
          <p:cNvSpPr txBox="1">
            <a:spLocks noChangeArrowheads="1"/>
          </p:cNvSpPr>
          <p:nvPr/>
        </p:nvSpPr>
        <p:spPr bwMode="auto">
          <a:xfrm>
            <a:off x="8150271" y="3409950"/>
            <a:ext cx="387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b="1" dirty="0">
                <a:latin typeface="Times New Roman" charset="0"/>
                <a:sym typeface="Symbol" charset="0"/>
              </a:rPr>
              <a:t>=</a:t>
            </a:r>
            <a:endParaRPr lang="en-US" sz="2800" b="1" dirty="0">
              <a:latin typeface="Times New Roman" charset="0"/>
            </a:endParaRPr>
          </a:p>
        </p:txBody>
      </p:sp>
      <p:graphicFrame>
        <p:nvGraphicFramePr>
          <p:cNvPr id="60" name="Table 59"/>
          <p:cNvGraphicFramePr>
            <a:graphicFrameLocks noGrp="1"/>
          </p:cNvGraphicFramePr>
          <p:nvPr>
            <p:extLst>
              <p:ext uri="{D42A27DB-BD31-4B8C-83A1-F6EECF244321}">
                <p14:modId xmlns:p14="http://schemas.microsoft.com/office/powerpoint/2010/main" val="2735119296"/>
              </p:ext>
            </p:extLst>
          </p:nvPr>
        </p:nvGraphicFramePr>
        <p:xfrm>
          <a:off x="6101679" y="5653261"/>
          <a:ext cx="836139" cy="802383"/>
        </p:xfrm>
        <a:graphic>
          <a:graphicData uri="http://schemas.openxmlformats.org/drawingml/2006/table">
            <a:tbl>
              <a:tblPr bandRow="1">
                <a:tableStyleId>{69C7853C-536D-4A76-A0AE-DD22124D55A5}</a:tableStyleId>
              </a:tblPr>
              <a:tblGrid>
                <a:gridCol w="278713"/>
                <a:gridCol w="278713"/>
                <a:gridCol w="278713"/>
              </a:tblGrid>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r>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r>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r>
            </a:tbl>
          </a:graphicData>
        </a:graphic>
      </p:graphicFrame>
      <p:sp>
        <p:nvSpPr>
          <p:cNvPr id="56" name="Rectangle 55"/>
          <p:cNvSpPr>
            <a:spLocks noChangeAspect="1"/>
          </p:cNvSpPr>
          <p:nvPr/>
        </p:nvSpPr>
        <p:spPr>
          <a:xfrm>
            <a:off x="4769083" y="357402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a:spLocks noChangeAspect="1"/>
          </p:cNvSpPr>
          <p:nvPr/>
        </p:nvSpPr>
        <p:spPr>
          <a:xfrm>
            <a:off x="6304716" y="489168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Rectangle 62"/>
          <p:cNvSpPr>
            <a:spLocks noChangeAspect="1"/>
          </p:cNvSpPr>
          <p:nvPr/>
        </p:nvSpPr>
        <p:spPr>
          <a:xfrm>
            <a:off x="6245429" y="2277815"/>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Rectangle 63"/>
          <p:cNvSpPr>
            <a:spLocks noChangeAspect="1"/>
          </p:cNvSpPr>
          <p:nvPr/>
        </p:nvSpPr>
        <p:spPr>
          <a:xfrm>
            <a:off x="7712366" y="357402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aphicFrame>
        <p:nvGraphicFramePr>
          <p:cNvPr id="45" name="Table 44"/>
          <p:cNvGraphicFramePr>
            <a:graphicFrameLocks noGrp="1"/>
          </p:cNvGraphicFramePr>
          <p:nvPr>
            <p:extLst>
              <p:ext uri="{D42A27DB-BD31-4B8C-83A1-F6EECF244321}">
                <p14:modId xmlns:p14="http://schemas.microsoft.com/office/powerpoint/2010/main" val="2299067941"/>
              </p:ext>
            </p:extLst>
          </p:nvPr>
        </p:nvGraphicFramePr>
        <p:xfrm>
          <a:off x="5992599" y="1111215"/>
          <a:ext cx="836139" cy="802383"/>
        </p:xfrm>
        <a:graphic>
          <a:graphicData uri="http://schemas.openxmlformats.org/drawingml/2006/table">
            <a:tbl>
              <a:tblPr bandRow="1">
                <a:tableStyleId>{69C7853C-536D-4A76-A0AE-DD22124D55A5}</a:tableStyleId>
              </a:tblPr>
              <a:tblGrid>
                <a:gridCol w="278713"/>
                <a:gridCol w="278713"/>
                <a:gridCol w="278713"/>
              </a:tblGrid>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r>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r>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r>
            </a:tbl>
          </a:graphicData>
        </a:graphic>
      </p:graphicFrame>
      <p:graphicFrame>
        <p:nvGraphicFramePr>
          <p:cNvPr id="47" name="Table 46"/>
          <p:cNvGraphicFramePr>
            <a:graphicFrameLocks noGrp="1"/>
          </p:cNvGraphicFramePr>
          <p:nvPr>
            <p:extLst>
              <p:ext uri="{D42A27DB-BD31-4B8C-83A1-F6EECF244321}">
                <p14:modId xmlns:p14="http://schemas.microsoft.com/office/powerpoint/2010/main" val="3578212155"/>
              </p:ext>
            </p:extLst>
          </p:nvPr>
        </p:nvGraphicFramePr>
        <p:xfrm>
          <a:off x="3399311" y="3382434"/>
          <a:ext cx="836139" cy="802383"/>
        </p:xfrm>
        <a:graphic>
          <a:graphicData uri="http://schemas.openxmlformats.org/drawingml/2006/table">
            <a:tbl>
              <a:tblPr bandRow="1">
                <a:tableStyleId>{69C7853C-536D-4A76-A0AE-DD22124D55A5}</a:tableStyleId>
              </a:tblPr>
              <a:tblGrid>
                <a:gridCol w="278713"/>
                <a:gridCol w="278713"/>
                <a:gridCol w="278713"/>
              </a:tblGrid>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r>
              <a:tr h="267461">
                <a:tc>
                  <a:txBody>
                    <a:bodyPr/>
                    <a:lstStyle/>
                    <a:p>
                      <a:pPr algn="ctr"/>
                      <a:r>
                        <a:rPr lang="en-US" sz="1600" dirty="0" smtClean="0"/>
                        <a:t>1</a:t>
                      </a:r>
                      <a:endParaRPr lang="en-US" sz="1600" dirty="0"/>
                    </a:p>
                  </a:txBody>
                  <a:tcPr marL="0" marR="0" marT="0" marB="0" anchor="ctr">
                    <a:solidFill>
                      <a:schemeClr val="accent3">
                        <a:lumMod val="75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r>
              <a:tr h="267461">
                <a:tc>
                  <a:txBody>
                    <a:bodyPr/>
                    <a:lstStyle/>
                    <a:p>
                      <a:pPr algn="ctr"/>
                      <a:r>
                        <a:rPr lang="en-US" sz="1600" dirty="0" smtClean="0"/>
                        <a:t>1</a:t>
                      </a:r>
                      <a:endParaRPr lang="en-US" sz="1600" dirty="0"/>
                    </a:p>
                  </a:txBody>
                  <a:tcPr marL="0" marR="0" marT="0" marB="0" anchor="ctr">
                    <a:solidFill>
                      <a:schemeClr val="accent3">
                        <a:lumMod val="75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r>
            </a:tbl>
          </a:graphicData>
        </a:graphic>
      </p:graphicFrame>
      <p:graphicFrame>
        <p:nvGraphicFramePr>
          <p:cNvPr id="48" name="Table 47"/>
          <p:cNvGraphicFramePr>
            <a:graphicFrameLocks noGrp="1"/>
          </p:cNvGraphicFramePr>
          <p:nvPr>
            <p:extLst>
              <p:ext uri="{D42A27DB-BD31-4B8C-83A1-F6EECF244321}">
                <p14:modId xmlns:p14="http://schemas.microsoft.com/office/powerpoint/2010/main" val="510763780"/>
              </p:ext>
            </p:extLst>
          </p:nvPr>
        </p:nvGraphicFramePr>
        <p:xfrm>
          <a:off x="6354870" y="3372158"/>
          <a:ext cx="836139" cy="802383"/>
        </p:xfrm>
        <a:graphic>
          <a:graphicData uri="http://schemas.openxmlformats.org/drawingml/2006/table">
            <a:tbl>
              <a:tblPr bandRow="1">
                <a:tableStyleId>{69C7853C-536D-4A76-A0AE-DD22124D55A5}</a:tableStyleId>
              </a:tblPr>
              <a:tblGrid>
                <a:gridCol w="278713"/>
                <a:gridCol w="278713"/>
                <a:gridCol w="278713"/>
              </a:tblGrid>
              <a:tr h="267461">
                <a:tc>
                  <a:txBody>
                    <a:bodyPr/>
                    <a:lstStyle/>
                    <a:p>
                      <a:pPr algn="ctr"/>
                      <a:r>
                        <a:rPr lang="en-US" sz="1600" dirty="0" smtClean="0"/>
                        <a:t>1</a:t>
                      </a:r>
                      <a:endParaRPr lang="en-US" sz="1600" dirty="0"/>
                    </a:p>
                  </a:txBody>
                  <a:tcPr marL="0" marR="0" marT="0" marB="0" anchor="ctr">
                    <a:solidFill>
                      <a:schemeClr val="accent3">
                        <a:lumMod val="75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r>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r>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r>
            </a:tbl>
          </a:graphicData>
        </a:graphic>
      </p:graphicFrame>
      <p:grpSp>
        <p:nvGrpSpPr>
          <p:cNvPr id="49" name="Group 48"/>
          <p:cNvGrpSpPr/>
          <p:nvPr/>
        </p:nvGrpSpPr>
        <p:grpSpPr>
          <a:xfrm>
            <a:off x="6245429" y="5142086"/>
            <a:ext cx="1893368" cy="511175"/>
            <a:chOff x="6245429" y="5142086"/>
            <a:chExt cx="1893368" cy="511175"/>
          </a:xfrm>
        </p:grpSpPr>
        <p:cxnSp>
          <p:nvCxnSpPr>
            <p:cNvPr id="50" name="Straight Arrow Connector 49"/>
            <p:cNvCxnSpPr/>
            <p:nvPr/>
          </p:nvCxnSpPr>
          <p:spPr>
            <a:xfrm flipH="1">
              <a:off x="6519748" y="5151846"/>
              <a:ext cx="1357017" cy="501415"/>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51" name="Straight Arrow Connector 50"/>
            <p:cNvCxnSpPr/>
            <p:nvPr/>
          </p:nvCxnSpPr>
          <p:spPr>
            <a:xfrm flipH="1">
              <a:off x="6245429" y="5142086"/>
              <a:ext cx="1359309" cy="511175"/>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52" name="Straight Arrow Connector 51"/>
            <p:cNvCxnSpPr/>
            <p:nvPr/>
          </p:nvCxnSpPr>
          <p:spPr>
            <a:xfrm flipH="1">
              <a:off x="6801556" y="5142086"/>
              <a:ext cx="1337241" cy="511175"/>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grpSp>
      <p:grpSp>
        <p:nvGrpSpPr>
          <p:cNvPr id="53" name="Group 52"/>
          <p:cNvGrpSpPr/>
          <p:nvPr/>
        </p:nvGrpSpPr>
        <p:grpSpPr>
          <a:xfrm>
            <a:off x="4633233" y="5166007"/>
            <a:ext cx="1468446" cy="1166707"/>
            <a:chOff x="4633233" y="5166007"/>
            <a:chExt cx="1468446" cy="1166707"/>
          </a:xfrm>
        </p:grpSpPr>
        <p:cxnSp>
          <p:nvCxnSpPr>
            <p:cNvPr id="54" name="Straight Arrow Connector 53"/>
            <p:cNvCxnSpPr/>
            <p:nvPr/>
          </p:nvCxnSpPr>
          <p:spPr>
            <a:xfrm>
              <a:off x="4905260" y="5175767"/>
              <a:ext cx="1196419" cy="878685"/>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55" name="Straight Arrow Connector 54"/>
            <p:cNvCxnSpPr/>
            <p:nvPr/>
          </p:nvCxnSpPr>
          <p:spPr>
            <a:xfrm>
              <a:off x="4633233" y="5166007"/>
              <a:ext cx="1468446" cy="622018"/>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61" name="Straight Arrow Connector 60"/>
            <p:cNvCxnSpPr/>
            <p:nvPr/>
          </p:nvCxnSpPr>
          <p:spPr>
            <a:xfrm>
              <a:off x="5167292" y="5166007"/>
              <a:ext cx="934387" cy="1166707"/>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grpSp>
      <p:grpSp>
        <p:nvGrpSpPr>
          <p:cNvPr id="65" name="Group 64"/>
          <p:cNvGrpSpPr/>
          <p:nvPr/>
        </p:nvGrpSpPr>
        <p:grpSpPr>
          <a:xfrm>
            <a:off x="6489825" y="2528500"/>
            <a:ext cx="1660446" cy="857815"/>
            <a:chOff x="6478352" y="5142086"/>
            <a:chExt cx="1660446" cy="857815"/>
          </a:xfrm>
        </p:grpSpPr>
        <p:cxnSp>
          <p:nvCxnSpPr>
            <p:cNvPr id="66" name="Straight Arrow Connector 65"/>
            <p:cNvCxnSpPr/>
            <p:nvPr/>
          </p:nvCxnSpPr>
          <p:spPr>
            <a:xfrm flipH="1">
              <a:off x="6796176" y="5151846"/>
              <a:ext cx="1080589" cy="820539"/>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p:nvPr/>
          </p:nvCxnSpPr>
          <p:spPr>
            <a:xfrm flipH="1">
              <a:off x="6478352" y="5142086"/>
              <a:ext cx="1126386" cy="830299"/>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68" name="Straight Arrow Connector 67"/>
            <p:cNvCxnSpPr/>
            <p:nvPr/>
          </p:nvCxnSpPr>
          <p:spPr>
            <a:xfrm flipH="1">
              <a:off x="7071018" y="5142086"/>
              <a:ext cx="1067780" cy="857815"/>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grpSp>
      <p:grpSp>
        <p:nvGrpSpPr>
          <p:cNvPr id="69" name="Group 68"/>
          <p:cNvGrpSpPr/>
          <p:nvPr/>
        </p:nvGrpSpPr>
        <p:grpSpPr>
          <a:xfrm rot="10800000">
            <a:off x="7225719" y="3439966"/>
            <a:ext cx="894446" cy="1477533"/>
            <a:chOff x="7604738" y="5142084"/>
            <a:chExt cx="894446" cy="1477533"/>
          </a:xfrm>
        </p:grpSpPr>
        <p:cxnSp>
          <p:nvCxnSpPr>
            <p:cNvPr id="70" name="Straight Arrow Connector 69"/>
            <p:cNvCxnSpPr/>
            <p:nvPr/>
          </p:nvCxnSpPr>
          <p:spPr>
            <a:xfrm rot="10800000" flipH="1" flipV="1">
              <a:off x="7876764" y="5151845"/>
              <a:ext cx="622420" cy="1147748"/>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1" name="Straight Arrow Connector 70"/>
            <p:cNvCxnSpPr/>
            <p:nvPr/>
          </p:nvCxnSpPr>
          <p:spPr>
            <a:xfrm rot="10800000" flipH="1" flipV="1">
              <a:off x="7604738" y="5142084"/>
              <a:ext cx="894446" cy="905356"/>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72" name="Straight Arrow Connector 71"/>
            <p:cNvCxnSpPr/>
            <p:nvPr/>
          </p:nvCxnSpPr>
          <p:spPr>
            <a:xfrm rot="10800000" flipH="1" flipV="1">
              <a:off x="8138796" y="5142085"/>
              <a:ext cx="332076" cy="1477532"/>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54258869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0"/>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5"/>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69"/>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65"/>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xit" presetSubtype="0" fill="hold" nodeType="clickEffect">
                                  <p:stCondLst>
                                    <p:cond delay="0"/>
                                  </p:stCondLst>
                                  <p:childTnLst>
                                    <p:set>
                                      <p:cBhvr>
                                        <p:cTn id="28" dur="1" fill="hold">
                                          <p:stCondLst>
                                            <p:cond delay="0"/>
                                          </p:stCondLst>
                                        </p:cTn>
                                        <p:tgtEl>
                                          <p:spTgt spid="69"/>
                                        </p:tgtEl>
                                        <p:attrNameLst>
                                          <p:attrName>style.visibility</p:attrName>
                                        </p:attrNameLst>
                                      </p:cBhvr>
                                      <p:to>
                                        <p:strVal val="hidden"/>
                                      </p:to>
                                    </p:set>
                                  </p:childTnLst>
                                </p:cTn>
                              </p:par>
                              <p:par>
                                <p:cTn id="29" presetID="1" presetClass="exit" presetSubtype="0" fill="hold" nodeType="withEffect">
                                  <p:stCondLst>
                                    <p:cond delay="0"/>
                                  </p:stCondLst>
                                  <p:childTnLst>
                                    <p:set>
                                      <p:cBhvr>
                                        <p:cTn id="30" dur="1" fill="hold">
                                          <p:stCondLst>
                                            <p:cond delay="0"/>
                                          </p:stCondLst>
                                        </p:cTn>
                                        <p:tgtEl>
                                          <p:spTgt spid="65"/>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49"/>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Box 29"/>
          <p:cNvSpPr txBox="1">
            <a:spLocks noChangeArrowheads="1"/>
          </p:cNvSpPr>
          <p:nvPr/>
        </p:nvSpPr>
        <p:spPr bwMode="auto">
          <a:xfrm>
            <a:off x="6256282" y="5000625"/>
            <a:ext cx="379412" cy="519113"/>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dirty="0">
                <a:latin typeface="Times New Roman" charset="0"/>
                <a:sym typeface="Symbol" charset="0"/>
              </a:rPr>
              <a:t></a:t>
            </a:r>
            <a:endParaRPr lang="en-US" sz="2800" dirty="0">
              <a:latin typeface="Times New Roman" charset="0"/>
            </a:endParaRPr>
          </a:p>
        </p:txBody>
      </p:sp>
      <p:sp>
        <p:nvSpPr>
          <p:cNvPr id="2" name="Title 1"/>
          <p:cNvSpPr>
            <a:spLocks noGrp="1"/>
          </p:cNvSpPr>
          <p:nvPr>
            <p:ph type="title"/>
          </p:nvPr>
        </p:nvSpPr>
        <p:spPr/>
        <p:txBody>
          <a:bodyPr>
            <a:normAutofit fontScale="90000"/>
          </a:bodyPr>
          <a:lstStyle/>
          <a:p>
            <a:r>
              <a:rPr lang="en-US" dirty="0" smtClean="0"/>
              <a:t>From Arc Consistency to BP</a:t>
            </a:r>
            <a:endParaRPr lang="en-US" dirty="0"/>
          </a:p>
        </p:txBody>
      </p:sp>
      <p:sp>
        <p:nvSpPr>
          <p:cNvPr id="3" name="Content Placeholder 2"/>
          <p:cNvSpPr>
            <a:spLocks noGrp="1"/>
          </p:cNvSpPr>
          <p:nvPr>
            <p:ph idx="1"/>
          </p:nvPr>
        </p:nvSpPr>
        <p:spPr>
          <a:xfrm>
            <a:off x="457199" y="1210760"/>
            <a:ext cx="3778251" cy="1753569"/>
          </a:xfrm>
        </p:spPr>
        <p:txBody>
          <a:bodyPr>
            <a:normAutofit fontScale="62500" lnSpcReduction="20000"/>
          </a:bodyPr>
          <a:lstStyle/>
          <a:p>
            <a:pPr marL="0" indent="0">
              <a:buNone/>
            </a:pPr>
            <a:r>
              <a:rPr lang="en-US" dirty="0" smtClean="0"/>
              <a:t>Solve the same problem with BP</a:t>
            </a:r>
          </a:p>
          <a:p>
            <a:r>
              <a:rPr lang="en-US" dirty="0" smtClean="0"/>
              <a:t>Constraints become “hard” factors with only 1’s or 0’s</a:t>
            </a:r>
          </a:p>
          <a:p>
            <a:r>
              <a:rPr lang="en-US" dirty="0" smtClean="0"/>
              <a:t>Send messages until convergence</a:t>
            </a:r>
            <a:endParaRPr lang="en-US" dirty="0"/>
          </a:p>
        </p:txBody>
      </p:sp>
      <p:sp>
        <p:nvSpPr>
          <p:cNvPr id="4" name="Slide Number Placeholder 3"/>
          <p:cNvSpPr>
            <a:spLocks noGrp="1"/>
          </p:cNvSpPr>
          <p:nvPr>
            <p:ph type="sldNum" sz="quarter" idx="12"/>
          </p:nvPr>
        </p:nvSpPr>
        <p:spPr>
          <a:xfrm>
            <a:off x="6245429" y="6332714"/>
            <a:ext cx="2133600" cy="365125"/>
          </a:xfrm>
        </p:spPr>
        <p:txBody>
          <a:bodyPr/>
          <a:lstStyle/>
          <a:p>
            <a:fld id="{E5445004-F4FB-5345-992E-498B4C43F562}" type="slidenum">
              <a:rPr lang="en-US" smtClean="0"/>
              <a:t>142</a:t>
            </a:fld>
            <a:endParaRPr lang="en-US"/>
          </a:p>
        </p:txBody>
      </p:sp>
      <p:sp>
        <p:nvSpPr>
          <p:cNvPr id="5" name="Oval 2"/>
          <p:cNvSpPr>
            <a:spLocks noChangeArrowheads="1"/>
          </p:cNvSpPr>
          <p:nvPr/>
        </p:nvSpPr>
        <p:spPr bwMode="auto">
          <a:xfrm>
            <a:off x="4422590" y="2146300"/>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6" name="Oval 3"/>
          <p:cNvSpPr>
            <a:spLocks noChangeArrowheads="1"/>
          </p:cNvSpPr>
          <p:nvPr/>
        </p:nvSpPr>
        <p:spPr bwMode="auto">
          <a:xfrm>
            <a:off x="4422590" y="4746625"/>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a:p>
        </p:txBody>
      </p:sp>
      <p:sp>
        <p:nvSpPr>
          <p:cNvPr id="7" name="Line 4"/>
          <p:cNvSpPr>
            <a:spLocks noChangeShapeType="1"/>
          </p:cNvSpPr>
          <p:nvPr/>
        </p:nvSpPr>
        <p:spPr bwMode="auto">
          <a:xfrm>
            <a:off x="4898840" y="2717800"/>
            <a:ext cx="0" cy="2028825"/>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 name="Oval 5"/>
          <p:cNvSpPr>
            <a:spLocks noChangeArrowheads="1"/>
          </p:cNvSpPr>
          <p:nvPr/>
        </p:nvSpPr>
        <p:spPr bwMode="auto">
          <a:xfrm>
            <a:off x="7372294" y="2146300"/>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9" name="Oval 6"/>
          <p:cNvSpPr>
            <a:spLocks noChangeArrowheads="1"/>
          </p:cNvSpPr>
          <p:nvPr/>
        </p:nvSpPr>
        <p:spPr bwMode="auto">
          <a:xfrm>
            <a:off x="7372294" y="4689475"/>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10" name="Line 7"/>
          <p:cNvSpPr>
            <a:spLocks noChangeShapeType="1"/>
          </p:cNvSpPr>
          <p:nvPr/>
        </p:nvSpPr>
        <p:spPr bwMode="auto">
          <a:xfrm flipH="1">
            <a:off x="7835640" y="2717800"/>
            <a:ext cx="12903" cy="1971675"/>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 name="Line 8"/>
          <p:cNvSpPr>
            <a:spLocks noChangeShapeType="1"/>
          </p:cNvSpPr>
          <p:nvPr/>
        </p:nvSpPr>
        <p:spPr bwMode="auto">
          <a:xfrm rot="16200000">
            <a:off x="6359340" y="1405325"/>
            <a:ext cx="0" cy="2019300"/>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12" name="Line 9"/>
          <p:cNvSpPr>
            <a:spLocks noChangeShapeType="1"/>
          </p:cNvSpPr>
          <p:nvPr/>
        </p:nvSpPr>
        <p:spPr bwMode="auto">
          <a:xfrm rot="16200000">
            <a:off x="6367341" y="4027423"/>
            <a:ext cx="1" cy="2009904"/>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13" name="Text Box 10"/>
          <p:cNvSpPr txBox="1">
            <a:spLocks noChangeArrowheads="1"/>
          </p:cNvSpPr>
          <p:nvPr/>
        </p:nvSpPr>
        <p:spPr bwMode="auto">
          <a:xfrm>
            <a:off x="7953877" y="2180167"/>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14" name="Text Box 11"/>
          <p:cNvSpPr txBox="1">
            <a:spLocks noChangeArrowheads="1"/>
          </p:cNvSpPr>
          <p:nvPr/>
        </p:nvSpPr>
        <p:spPr bwMode="auto">
          <a:xfrm>
            <a:off x="7654925"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15" name="Text Box 12"/>
          <p:cNvSpPr txBox="1">
            <a:spLocks noChangeArrowheads="1"/>
          </p:cNvSpPr>
          <p:nvPr/>
        </p:nvSpPr>
        <p:spPr bwMode="auto">
          <a:xfrm>
            <a:off x="7410450"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16" name="Text Box 13"/>
          <p:cNvSpPr txBox="1">
            <a:spLocks noChangeArrowheads="1"/>
          </p:cNvSpPr>
          <p:nvPr/>
        </p:nvSpPr>
        <p:spPr bwMode="auto">
          <a:xfrm>
            <a:off x="4977362" y="4761442"/>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17" name="Text Box 14"/>
          <p:cNvSpPr txBox="1">
            <a:spLocks noChangeArrowheads="1"/>
          </p:cNvSpPr>
          <p:nvPr/>
        </p:nvSpPr>
        <p:spPr bwMode="auto">
          <a:xfrm>
            <a:off x="4678410" y="476144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18" name="Text Box 15"/>
          <p:cNvSpPr txBox="1">
            <a:spLocks noChangeArrowheads="1"/>
          </p:cNvSpPr>
          <p:nvPr/>
        </p:nvSpPr>
        <p:spPr bwMode="auto">
          <a:xfrm>
            <a:off x="4433935" y="476144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19" name="Text Box 16"/>
          <p:cNvSpPr txBox="1">
            <a:spLocks noChangeArrowheads="1"/>
          </p:cNvSpPr>
          <p:nvPr/>
        </p:nvSpPr>
        <p:spPr bwMode="auto">
          <a:xfrm>
            <a:off x="7928477" y="4704292"/>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20" name="Text Box 17"/>
          <p:cNvSpPr txBox="1">
            <a:spLocks noChangeArrowheads="1"/>
          </p:cNvSpPr>
          <p:nvPr/>
        </p:nvSpPr>
        <p:spPr bwMode="auto">
          <a:xfrm>
            <a:off x="7629525" y="470429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21" name="Text Box 18"/>
          <p:cNvSpPr txBox="1">
            <a:spLocks noChangeArrowheads="1"/>
          </p:cNvSpPr>
          <p:nvPr/>
        </p:nvSpPr>
        <p:spPr bwMode="auto">
          <a:xfrm>
            <a:off x="7385050" y="470429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22" name="Text Box 19"/>
          <p:cNvSpPr txBox="1">
            <a:spLocks noChangeArrowheads="1"/>
          </p:cNvSpPr>
          <p:nvPr/>
        </p:nvSpPr>
        <p:spPr bwMode="auto">
          <a:xfrm>
            <a:off x="410613" y="3020159"/>
            <a:ext cx="2639139"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000" b="1" dirty="0">
                <a:latin typeface="Times New Roman" charset="0"/>
                <a:sym typeface="Symbol" charset="0"/>
              </a:rPr>
              <a:t> X, Y, </a:t>
            </a:r>
            <a:r>
              <a:rPr lang="en-US" sz="2000" b="1" dirty="0" smtClean="0">
                <a:latin typeface="Times New Roman" charset="0"/>
                <a:sym typeface="Symbol" charset="0"/>
              </a:rPr>
              <a:t>U, </a:t>
            </a:r>
            <a:r>
              <a:rPr lang="en-US" sz="2000" b="1" dirty="0">
                <a:latin typeface="Times New Roman" charset="0"/>
                <a:sym typeface="Symbol" charset="0"/>
              </a:rPr>
              <a:t>T ∈ </a:t>
            </a:r>
            <a:r>
              <a:rPr lang="en-US" sz="2000" b="1" dirty="0" smtClean="0">
                <a:latin typeface="Times New Roman" charset="0"/>
                <a:sym typeface="Symbol" charset="0"/>
              </a:rPr>
              <a:t>{</a:t>
            </a:r>
            <a:r>
              <a:rPr lang="en-US" sz="2000" b="1" dirty="0" smtClean="0">
                <a:latin typeface="Rockwell"/>
                <a:cs typeface="Rockwell"/>
                <a:sym typeface="Symbol" charset="0"/>
              </a:rPr>
              <a:t>1, 2, 3</a:t>
            </a:r>
            <a:r>
              <a:rPr lang="en-US" sz="2000" b="1" dirty="0" smtClean="0">
                <a:latin typeface="Times New Roman" charset="0"/>
                <a:sym typeface="Symbol" charset="0"/>
              </a:rPr>
              <a:t>}</a:t>
            </a:r>
            <a:endParaRPr lang="en-US" sz="2000" b="1" dirty="0">
              <a:latin typeface="Times New Roman" charset="0"/>
              <a:sym typeface="Symbol" charset="0"/>
            </a:endParaRPr>
          </a:p>
          <a:p>
            <a:pPr algn="ctr" eaLnBrk="1" hangingPunct="1"/>
            <a:r>
              <a:rPr lang="en-US" sz="2000" b="1" dirty="0">
                <a:latin typeface="Times New Roman" charset="0"/>
                <a:sym typeface="Symbol" charset="0"/>
              </a:rPr>
              <a:t>X </a:t>
            </a:r>
            <a:r>
              <a:rPr lang="en-US" sz="2000" b="1" dirty="0" smtClean="0">
                <a:latin typeface="Times New Roman" charset="0"/>
                <a:sym typeface="Symbol" charset="0"/>
              </a:rPr>
              <a:t> </a:t>
            </a:r>
            <a:r>
              <a:rPr lang="en-US" sz="2000" b="1" dirty="0">
                <a:latin typeface="Times New Roman" charset="0"/>
                <a:sym typeface="Symbol" charset="0"/>
              </a:rPr>
              <a:t>Y</a:t>
            </a:r>
          </a:p>
          <a:p>
            <a:pPr algn="ctr" eaLnBrk="1" hangingPunct="1"/>
            <a:r>
              <a:rPr lang="en-US" sz="2000" b="1" dirty="0">
                <a:latin typeface="Times New Roman" charset="0"/>
                <a:sym typeface="Symbol" charset="0"/>
              </a:rPr>
              <a:t>Y </a:t>
            </a:r>
            <a:r>
              <a:rPr lang="en-US" sz="2000" b="1" dirty="0" smtClean="0">
                <a:latin typeface="Times New Roman" charset="0"/>
                <a:sym typeface="Symbol" charset="0"/>
              </a:rPr>
              <a:t>= U</a:t>
            </a:r>
            <a:endParaRPr lang="en-US" sz="2000" b="1" dirty="0">
              <a:latin typeface="Times New Roman" charset="0"/>
              <a:sym typeface="Symbol" charset="0"/>
            </a:endParaRPr>
          </a:p>
          <a:p>
            <a:pPr algn="ctr" eaLnBrk="1" hangingPunct="1"/>
            <a:r>
              <a:rPr lang="en-US" sz="2000" b="1" dirty="0">
                <a:latin typeface="Times New Roman" charset="0"/>
                <a:sym typeface="Symbol" charset="0"/>
              </a:rPr>
              <a:t>T </a:t>
            </a:r>
            <a:r>
              <a:rPr lang="en-US" sz="2000" b="1" dirty="0" smtClean="0">
                <a:latin typeface="Times New Roman" charset="0"/>
                <a:sym typeface="Symbol" charset="0"/>
              </a:rPr>
              <a:t> U</a:t>
            </a:r>
            <a:endParaRPr lang="en-US" sz="2000" b="1" dirty="0">
              <a:latin typeface="Times New Roman" charset="0"/>
              <a:sym typeface="Symbol" charset="0"/>
            </a:endParaRPr>
          </a:p>
          <a:p>
            <a:pPr algn="ctr" eaLnBrk="1" hangingPunct="1"/>
            <a:r>
              <a:rPr lang="en-US" sz="2000" b="1" dirty="0">
                <a:latin typeface="Times New Roman" charset="0"/>
                <a:sym typeface="Symbol" charset="0"/>
              </a:rPr>
              <a:t>X </a:t>
            </a:r>
            <a:r>
              <a:rPr lang="en-US" sz="2000" b="1" dirty="0" smtClean="0">
                <a:latin typeface="Times New Roman" charset="0"/>
                <a:sym typeface="Symbol" charset="0"/>
              </a:rPr>
              <a:t>&lt; </a:t>
            </a:r>
            <a:r>
              <a:rPr lang="en-US" sz="2000" b="1" dirty="0">
                <a:latin typeface="Times New Roman" charset="0"/>
                <a:sym typeface="Symbol" charset="0"/>
              </a:rPr>
              <a:t>T</a:t>
            </a:r>
          </a:p>
        </p:txBody>
      </p:sp>
      <p:sp>
        <p:nvSpPr>
          <p:cNvPr id="23" name="Text Box 20"/>
          <p:cNvSpPr txBox="1">
            <a:spLocks noChangeArrowheads="1"/>
          </p:cNvSpPr>
          <p:nvPr/>
        </p:nvSpPr>
        <p:spPr bwMode="auto">
          <a:xfrm>
            <a:off x="4694053" y="1679575"/>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X</a:t>
            </a:r>
          </a:p>
        </p:txBody>
      </p:sp>
      <p:sp>
        <p:nvSpPr>
          <p:cNvPr id="24" name="Text Box 21"/>
          <p:cNvSpPr txBox="1">
            <a:spLocks noChangeArrowheads="1"/>
          </p:cNvSpPr>
          <p:nvPr/>
        </p:nvSpPr>
        <p:spPr bwMode="auto">
          <a:xfrm>
            <a:off x="7646932" y="1679575"/>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Y</a:t>
            </a:r>
          </a:p>
        </p:txBody>
      </p:sp>
      <p:sp>
        <p:nvSpPr>
          <p:cNvPr id="25" name="Text Box 22"/>
          <p:cNvSpPr txBox="1">
            <a:spLocks noChangeArrowheads="1"/>
          </p:cNvSpPr>
          <p:nvPr/>
        </p:nvSpPr>
        <p:spPr bwMode="auto">
          <a:xfrm>
            <a:off x="4701990" y="5330825"/>
            <a:ext cx="387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T</a:t>
            </a:r>
          </a:p>
        </p:txBody>
      </p:sp>
      <p:sp>
        <p:nvSpPr>
          <p:cNvPr id="26" name="Text Box 23"/>
          <p:cNvSpPr txBox="1">
            <a:spLocks noChangeArrowheads="1"/>
          </p:cNvSpPr>
          <p:nvPr/>
        </p:nvSpPr>
        <p:spPr bwMode="auto">
          <a:xfrm>
            <a:off x="7646666" y="5273675"/>
            <a:ext cx="4069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Times New Roman" charset="0"/>
              </a:rPr>
              <a:t>U</a:t>
            </a:r>
          </a:p>
        </p:txBody>
      </p:sp>
      <p:sp>
        <p:nvSpPr>
          <p:cNvPr id="27" name="Text Box 24"/>
          <p:cNvSpPr txBox="1">
            <a:spLocks noChangeArrowheads="1"/>
          </p:cNvSpPr>
          <p:nvPr/>
        </p:nvSpPr>
        <p:spPr bwMode="auto">
          <a:xfrm>
            <a:off x="5004173" y="2180167"/>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28" name="Text Box 25"/>
          <p:cNvSpPr txBox="1">
            <a:spLocks noChangeArrowheads="1"/>
          </p:cNvSpPr>
          <p:nvPr/>
        </p:nvSpPr>
        <p:spPr bwMode="auto">
          <a:xfrm>
            <a:off x="4705221"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29" name="Text Box 26"/>
          <p:cNvSpPr txBox="1">
            <a:spLocks noChangeArrowheads="1"/>
          </p:cNvSpPr>
          <p:nvPr/>
        </p:nvSpPr>
        <p:spPr bwMode="auto">
          <a:xfrm>
            <a:off x="4460746"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30" name="Text Box 27"/>
          <p:cNvSpPr txBox="1">
            <a:spLocks noChangeArrowheads="1"/>
          </p:cNvSpPr>
          <p:nvPr/>
        </p:nvSpPr>
        <p:spPr bwMode="auto">
          <a:xfrm>
            <a:off x="6165665" y="1787525"/>
            <a:ext cx="3794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b="1">
                <a:latin typeface="Times New Roman" charset="0"/>
                <a:sym typeface="Symbol" charset="0"/>
              </a:rPr>
              <a:t></a:t>
            </a:r>
            <a:endParaRPr lang="en-US" sz="2800" b="1">
              <a:latin typeface="Times New Roman" charset="0"/>
            </a:endParaRPr>
          </a:p>
        </p:txBody>
      </p:sp>
      <p:sp>
        <p:nvSpPr>
          <p:cNvPr id="33" name="Text Box 30"/>
          <p:cNvSpPr txBox="1">
            <a:spLocks noChangeArrowheads="1"/>
          </p:cNvSpPr>
          <p:nvPr/>
        </p:nvSpPr>
        <p:spPr bwMode="auto">
          <a:xfrm>
            <a:off x="4356510" y="3387725"/>
            <a:ext cx="3984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a:latin typeface="Times New Roman" charset="0"/>
                <a:sym typeface="Symbol" charset="0"/>
              </a:rPr>
              <a:t></a:t>
            </a:r>
            <a:endParaRPr lang="en-US" sz="2800">
              <a:latin typeface="Times New Roman" charset="0"/>
            </a:endParaRPr>
          </a:p>
        </p:txBody>
      </p:sp>
      <p:sp>
        <p:nvSpPr>
          <p:cNvPr id="109" name="TextBox 108"/>
          <p:cNvSpPr txBox="1"/>
          <p:nvPr/>
        </p:nvSpPr>
        <p:spPr>
          <a:xfrm>
            <a:off x="0" y="6520694"/>
            <a:ext cx="4235450" cy="347548"/>
          </a:xfrm>
          <a:prstGeom prst="rect">
            <a:avLst/>
          </a:prstGeom>
          <a:solidFill>
            <a:schemeClr val="accent6">
              <a:lumMod val="60000"/>
              <a:lumOff val="40000"/>
            </a:schemeClr>
          </a:solidFill>
        </p:spPr>
        <p:txBody>
          <a:bodyPr wrap="square" rtlCol="0" anchor="ctr">
            <a:noAutofit/>
          </a:bodyPr>
          <a:lstStyle/>
          <a:p>
            <a:r>
              <a:rPr lang="en-US" dirty="0" smtClean="0"/>
              <a:t>Slide </a:t>
            </a:r>
            <a:r>
              <a:rPr lang="en-US" dirty="0"/>
              <a:t>thanks to </a:t>
            </a:r>
            <a:r>
              <a:rPr lang="en-US" dirty="0" err="1"/>
              <a:t>Rina</a:t>
            </a:r>
            <a:r>
              <a:rPr lang="en-US" dirty="0"/>
              <a:t> </a:t>
            </a:r>
            <a:r>
              <a:rPr lang="en-US" dirty="0" err="1"/>
              <a:t>Dechter</a:t>
            </a:r>
            <a:r>
              <a:rPr lang="en-US" dirty="0"/>
              <a:t> (modified)</a:t>
            </a:r>
          </a:p>
        </p:txBody>
      </p:sp>
      <p:sp>
        <p:nvSpPr>
          <p:cNvPr id="57" name="Text Box 28"/>
          <p:cNvSpPr txBox="1">
            <a:spLocks noChangeArrowheads="1"/>
          </p:cNvSpPr>
          <p:nvPr/>
        </p:nvSpPr>
        <p:spPr bwMode="auto">
          <a:xfrm>
            <a:off x="8150271" y="3409950"/>
            <a:ext cx="387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b="1" dirty="0">
                <a:latin typeface="Times New Roman" charset="0"/>
                <a:sym typeface="Symbol" charset="0"/>
              </a:rPr>
              <a:t>=</a:t>
            </a:r>
            <a:endParaRPr lang="en-US" sz="2800" b="1" dirty="0">
              <a:latin typeface="Times New Roman" charset="0"/>
            </a:endParaRPr>
          </a:p>
        </p:txBody>
      </p:sp>
      <p:graphicFrame>
        <p:nvGraphicFramePr>
          <p:cNvPr id="58" name="Table 57"/>
          <p:cNvGraphicFramePr>
            <a:graphicFrameLocks noGrp="1"/>
          </p:cNvGraphicFramePr>
          <p:nvPr>
            <p:extLst>
              <p:ext uri="{D42A27DB-BD31-4B8C-83A1-F6EECF244321}">
                <p14:modId xmlns:p14="http://schemas.microsoft.com/office/powerpoint/2010/main" val="4157958689"/>
              </p:ext>
            </p:extLst>
          </p:nvPr>
        </p:nvGraphicFramePr>
        <p:xfrm>
          <a:off x="5362389" y="5653261"/>
          <a:ext cx="363709" cy="802383"/>
        </p:xfrm>
        <a:graphic>
          <a:graphicData uri="http://schemas.openxmlformats.org/drawingml/2006/table">
            <a:tbl>
              <a:tblPr bandRow="1">
                <a:tableStyleId>{775DCB02-9BB8-47FD-8907-85C794F793BA}</a:tableStyleId>
              </a:tblPr>
              <a:tblGrid>
                <a:gridCol w="363709"/>
              </a:tblGrid>
              <a:tr h="267461">
                <a:tc>
                  <a:txBody>
                    <a:bodyPr/>
                    <a:lstStyle/>
                    <a:p>
                      <a:pPr algn="ctr"/>
                      <a:r>
                        <a:rPr lang="en-US" sz="1600" dirty="0" smtClean="0"/>
                        <a:t>2</a:t>
                      </a:r>
                      <a:endParaRPr lang="en-US" sz="1600" dirty="0"/>
                    </a:p>
                  </a:txBody>
                  <a:tcPr marL="0" marR="0" marT="0" marB="0" anchor="ctr">
                    <a:solidFill>
                      <a:schemeClr val="accent4">
                        <a:lumMod val="75000"/>
                      </a:schemeClr>
                    </a:solidFill>
                  </a:tcPr>
                </a:tc>
              </a:tr>
              <a:tr h="267461">
                <a:tc>
                  <a:txBody>
                    <a:bodyPr/>
                    <a:lstStyle/>
                    <a:p>
                      <a:pPr algn="ctr"/>
                      <a:r>
                        <a:rPr lang="en-US" sz="1600" dirty="0" smtClean="0"/>
                        <a:t>1</a:t>
                      </a:r>
                      <a:endParaRPr lang="en-US" sz="1600" dirty="0"/>
                    </a:p>
                  </a:txBody>
                  <a:tcPr marL="0" marR="0" marT="0" marB="0" anchor="ctr">
                    <a:solidFill>
                      <a:schemeClr val="accent4">
                        <a:lumMod val="75000"/>
                      </a:schemeClr>
                    </a:solidFill>
                  </a:tcPr>
                </a:tc>
              </a:tr>
              <a:tr h="267461">
                <a:tc>
                  <a:txBody>
                    <a:bodyPr/>
                    <a:lstStyle/>
                    <a:p>
                      <a:pPr algn="ctr"/>
                      <a:r>
                        <a:rPr lang="en-US" sz="1600" dirty="0" smtClean="0"/>
                        <a:t>0</a:t>
                      </a:r>
                      <a:endParaRPr lang="en-US" sz="1600" dirty="0"/>
                    </a:p>
                  </a:txBody>
                  <a:tcPr marL="0" marR="0" marT="0" marB="0" anchor="ctr">
                    <a:solidFill>
                      <a:schemeClr val="accent4">
                        <a:lumMod val="40000"/>
                        <a:lumOff val="60000"/>
                      </a:schemeClr>
                    </a:solidFill>
                  </a:tcPr>
                </a:tc>
              </a:tr>
            </a:tbl>
          </a:graphicData>
        </a:graphic>
      </p:graphicFrame>
      <p:graphicFrame>
        <p:nvGraphicFramePr>
          <p:cNvPr id="59" name="Table 58"/>
          <p:cNvGraphicFramePr>
            <a:graphicFrameLocks noGrp="1"/>
          </p:cNvGraphicFramePr>
          <p:nvPr>
            <p:extLst>
              <p:ext uri="{D42A27DB-BD31-4B8C-83A1-F6EECF244321}">
                <p14:modId xmlns:p14="http://schemas.microsoft.com/office/powerpoint/2010/main" val="3623036167"/>
              </p:ext>
            </p:extLst>
          </p:nvPr>
        </p:nvGraphicFramePr>
        <p:xfrm>
          <a:off x="7227188" y="5920722"/>
          <a:ext cx="880029" cy="267461"/>
        </p:xfrm>
        <a:graphic>
          <a:graphicData uri="http://schemas.openxmlformats.org/drawingml/2006/table">
            <a:tbl>
              <a:tblPr bandRow="1">
                <a:tableStyleId>{775DCB02-9BB8-47FD-8907-85C794F793BA}</a:tableStyleId>
              </a:tblPr>
              <a:tblGrid>
                <a:gridCol w="293343"/>
                <a:gridCol w="293343"/>
                <a:gridCol w="293343"/>
              </a:tblGrid>
              <a:tr h="267461">
                <a:tc>
                  <a:txBody>
                    <a:bodyPr/>
                    <a:lstStyle/>
                    <a:p>
                      <a:pPr algn="ctr"/>
                      <a:r>
                        <a:rPr lang="en-US" sz="1300" dirty="0" smtClean="0"/>
                        <a:t>1</a:t>
                      </a:r>
                      <a:endParaRPr lang="en-US" sz="1300" dirty="0"/>
                    </a:p>
                  </a:txBody>
                  <a:tcPr marL="0" marR="0" marT="0" marB="0" anchor="ctr">
                    <a:solidFill>
                      <a:schemeClr val="accent4">
                        <a:lumMod val="75000"/>
                      </a:schemeClr>
                    </a:solidFill>
                  </a:tcPr>
                </a:tc>
                <a:tc>
                  <a:txBody>
                    <a:bodyPr/>
                    <a:lstStyle/>
                    <a:p>
                      <a:pPr algn="ctr"/>
                      <a:r>
                        <a:rPr lang="en-US" sz="1300" dirty="0" smtClean="0"/>
                        <a:t>1</a:t>
                      </a:r>
                      <a:endParaRPr lang="en-US" sz="1300" dirty="0"/>
                    </a:p>
                  </a:txBody>
                  <a:tcPr marL="0" marR="0" marT="0" marB="0" anchor="ctr">
                    <a:solidFill>
                      <a:schemeClr val="accent4">
                        <a:lumMod val="75000"/>
                      </a:schemeClr>
                    </a:solidFill>
                  </a:tcPr>
                </a:tc>
                <a:tc>
                  <a:txBody>
                    <a:bodyPr/>
                    <a:lstStyle/>
                    <a:p>
                      <a:pPr algn="ctr"/>
                      <a:r>
                        <a:rPr lang="en-US" sz="1300" dirty="0" smtClean="0"/>
                        <a:t>1</a:t>
                      </a:r>
                      <a:endParaRPr lang="en-US" sz="1300" dirty="0"/>
                    </a:p>
                  </a:txBody>
                  <a:tcPr marL="0" marR="0" marT="0" marB="0" anchor="ctr">
                    <a:solidFill>
                      <a:schemeClr val="accent4">
                        <a:lumMod val="75000"/>
                      </a:schemeClr>
                    </a:solidFill>
                  </a:tcPr>
                </a:tc>
              </a:tr>
            </a:tbl>
          </a:graphicData>
        </a:graphic>
      </p:graphicFrame>
      <p:graphicFrame>
        <p:nvGraphicFramePr>
          <p:cNvPr id="60" name="Table 59"/>
          <p:cNvGraphicFramePr>
            <a:graphicFrameLocks noGrp="1"/>
          </p:cNvGraphicFramePr>
          <p:nvPr>
            <p:extLst>
              <p:ext uri="{D42A27DB-BD31-4B8C-83A1-F6EECF244321}">
                <p14:modId xmlns:p14="http://schemas.microsoft.com/office/powerpoint/2010/main" val="2982577900"/>
              </p:ext>
            </p:extLst>
          </p:nvPr>
        </p:nvGraphicFramePr>
        <p:xfrm>
          <a:off x="6101679" y="5653261"/>
          <a:ext cx="836139" cy="802383"/>
        </p:xfrm>
        <a:graphic>
          <a:graphicData uri="http://schemas.openxmlformats.org/drawingml/2006/table">
            <a:tbl>
              <a:tblPr bandRow="1">
                <a:tableStyleId>{69C7853C-536D-4A76-A0AE-DD22124D55A5}</a:tableStyleId>
              </a:tblPr>
              <a:tblGrid>
                <a:gridCol w="278713"/>
                <a:gridCol w="278713"/>
                <a:gridCol w="278713"/>
              </a:tblGrid>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r>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r>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r>
            </a:tbl>
          </a:graphicData>
        </a:graphic>
      </p:graphicFrame>
      <p:sp>
        <p:nvSpPr>
          <p:cNvPr id="56" name="Rectangle 55"/>
          <p:cNvSpPr>
            <a:spLocks noChangeAspect="1"/>
          </p:cNvSpPr>
          <p:nvPr/>
        </p:nvSpPr>
        <p:spPr>
          <a:xfrm>
            <a:off x="4769083" y="357402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a:spLocks noChangeAspect="1"/>
          </p:cNvSpPr>
          <p:nvPr/>
        </p:nvSpPr>
        <p:spPr>
          <a:xfrm>
            <a:off x="6304716" y="489168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Rectangle 62"/>
          <p:cNvSpPr>
            <a:spLocks noChangeAspect="1"/>
          </p:cNvSpPr>
          <p:nvPr/>
        </p:nvSpPr>
        <p:spPr>
          <a:xfrm>
            <a:off x="6245429" y="2277815"/>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Rectangle 63"/>
          <p:cNvSpPr>
            <a:spLocks noChangeAspect="1"/>
          </p:cNvSpPr>
          <p:nvPr/>
        </p:nvSpPr>
        <p:spPr>
          <a:xfrm>
            <a:off x="7712366" y="357402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Line 34"/>
          <p:cNvSpPr>
            <a:spLocks noChangeShapeType="1"/>
          </p:cNvSpPr>
          <p:nvPr/>
        </p:nvSpPr>
        <p:spPr bwMode="auto">
          <a:xfrm flipH="1">
            <a:off x="5067115" y="4899025"/>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cxnSp>
        <p:nvCxnSpPr>
          <p:cNvPr id="43" name="Straight Arrow Connector 42"/>
          <p:cNvCxnSpPr/>
          <p:nvPr/>
        </p:nvCxnSpPr>
        <p:spPr>
          <a:xfrm flipH="1">
            <a:off x="6608953" y="4933245"/>
            <a:ext cx="657730"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6" name="Straight Arrow Connector 45"/>
          <p:cNvCxnSpPr/>
          <p:nvPr/>
        </p:nvCxnSpPr>
        <p:spPr>
          <a:xfrm flipH="1">
            <a:off x="5507935" y="4953001"/>
            <a:ext cx="657730"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3907464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9"/>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46"/>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8"/>
                                        </p:tgtEl>
                                        <p:attrNameLst>
                                          <p:attrName>style.visibility</p:attrName>
                                        </p:attrNameLst>
                                      </p:cBhvr>
                                      <p:to>
                                        <p:strVal val="visible"/>
                                      </p:to>
                                    </p:set>
                                  </p:childTnLst>
                                </p:cTn>
                              </p:par>
                              <p:par>
                                <p:cTn id="15" presetID="22" presetClass="entr" presetSubtype="1" fill="hold" grpId="0" nodeType="withEffect">
                                  <p:stCondLst>
                                    <p:cond delay="0"/>
                                  </p:stCondLst>
                                  <p:childTnLst>
                                    <p:set>
                                      <p:cBhvr>
                                        <p:cTn id="16" dur="1" fill="hold">
                                          <p:stCondLst>
                                            <p:cond delay="0"/>
                                          </p:stCondLst>
                                        </p:cTn>
                                        <p:tgtEl>
                                          <p:spTgt spid="42"/>
                                        </p:tgtEl>
                                        <p:attrNameLst>
                                          <p:attrName>style.visibility</p:attrName>
                                        </p:attrNameLst>
                                      </p:cBhvr>
                                      <p:to>
                                        <p:strVal val="visible"/>
                                      </p:to>
                                    </p:set>
                                    <p:animEffect transition="in" filter="wipe(up)">
                                      <p:cBhvr>
                                        <p:cTn id="17"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Lst>
  </p:timing>
</p:sld>
</file>

<file path=ppt/slides/slide1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Box 29"/>
          <p:cNvSpPr txBox="1">
            <a:spLocks noChangeArrowheads="1"/>
          </p:cNvSpPr>
          <p:nvPr/>
        </p:nvSpPr>
        <p:spPr bwMode="auto">
          <a:xfrm>
            <a:off x="6256282" y="5000625"/>
            <a:ext cx="379412" cy="519113"/>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dirty="0">
                <a:latin typeface="Times New Roman" charset="0"/>
                <a:sym typeface="Symbol" charset="0"/>
              </a:rPr>
              <a:t></a:t>
            </a:r>
            <a:endParaRPr lang="en-US" sz="2800" dirty="0">
              <a:latin typeface="Times New Roman" charset="0"/>
            </a:endParaRPr>
          </a:p>
        </p:txBody>
      </p:sp>
      <p:sp>
        <p:nvSpPr>
          <p:cNvPr id="2" name="Title 1"/>
          <p:cNvSpPr>
            <a:spLocks noGrp="1"/>
          </p:cNvSpPr>
          <p:nvPr>
            <p:ph type="title"/>
          </p:nvPr>
        </p:nvSpPr>
        <p:spPr/>
        <p:txBody>
          <a:bodyPr>
            <a:normAutofit fontScale="90000"/>
          </a:bodyPr>
          <a:lstStyle/>
          <a:p>
            <a:r>
              <a:rPr lang="en-US" dirty="0" smtClean="0"/>
              <a:t>From Arc Consistency to BP</a:t>
            </a:r>
            <a:endParaRPr lang="en-US" dirty="0"/>
          </a:p>
        </p:txBody>
      </p:sp>
      <p:sp>
        <p:nvSpPr>
          <p:cNvPr id="4" name="Slide Number Placeholder 3"/>
          <p:cNvSpPr>
            <a:spLocks noGrp="1"/>
          </p:cNvSpPr>
          <p:nvPr>
            <p:ph type="sldNum" sz="quarter" idx="12"/>
          </p:nvPr>
        </p:nvSpPr>
        <p:spPr>
          <a:xfrm>
            <a:off x="6245429" y="6332714"/>
            <a:ext cx="2133600" cy="365125"/>
          </a:xfrm>
        </p:spPr>
        <p:txBody>
          <a:bodyPr/>
          <a:lstStyle/>
          <a:p>
            <a:fld id="{E5445004-F4FB-5345-992E-498B4C43F562}" type="slidenum">
              <a:rPr lang="en-US" smtClean="0"/>
              <a:t>143</a:t>
            </a:fld>
            <a:endParaRPr lang="en-US"/>
          </a:p>
        </p:txBody>
      </p:sp>
      <p:sp>
        <p:nvSpPr>
          <p:cNvPr id="5" name="Oval 2"/>
          <p:cNvSpPr>
            <a:spLocks noChangeArrowheads="1"/>
          </p:cNvSpPr>
          <p:nvPr/>
        </p:nvSpPr>
        <p:spPr bwMode="auto">
          <a:xfrm>
            <a:off x="4422590" y="2146300"/>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6" name="Oval 3"/>
          <p:cNvSpPr>
            <a:spLocks noChangeArrowheads="1"/>
          </p:cNvSpPr>
          <p:nvPr/>
        </p:nvSpPr>
        <p:spPr bwMode="auto">
          <a:xfrm>
            <a:off x="4422590" y="4746625"/>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a:p>
        </p:txBody>
      </p:sp>
      <p:sp>
        <p:nvSpPr>
          <p:cNvPr id="7" name="Line 4"/>
          <p:cNvSpPr>
            <a:spLocks noChangeShapeType="1"/>
          </p:cNvSpPr>
          <p:nvPr/>
        </p:nvSpPr>
        <p:spPr bwMode="auto">
          <a:xfrm>
            <a:off x="4898840" y="2717800"/>
            <a:ext cx="0" cy="2028825"/>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 name="Oval 5"/>
          <p:cNvSpPr>
            <a:spLocks noChangeArrowheads="1"/>
          </p:cNvSpPr>
          <p:nvPr/>
        </p:nvSpPr>
        <p:spPr bwMode="auto">
          <a:xfrm>
            <a:off x="7372294" y="2146300"/>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9" name="Oval 6"/>
          <p:cNvSpPr>
            <a:spLocks noChangeArrowheads="1"/>
          </p:cNvSpPr>
          <p:nvPr/>
        </p:nvSpPr>
        <p:spPr bwMode="auto">
          <a:xfrm>
            <a:off x="7372294" y="4689475"/>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10" name="Line 7"/>
          <p:cNvSpPr>
            <a:spLocks noChangeShapeType="1"/>
          </p:cNvSpPr>
          <p:nvPr/>
        </p:nvSpPr>
        <p:spPr bwMode="auto">
          <a:xfrm flipH="1">
            <a:off x="7835640" y="2717800"/>
            <a:ext cx="12903" cy="1971675"/>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 name="Line 8"/>
          <p:cNvSpPr>
            <a:spLocks noChangeShapeType="1"/>
          </p:cNvSpPr>
          <p:nvPr/>
        </p:nvSpPr>
        <p:spPr bwMode="auto">
          <a:xfrm rot="16200000">
            <a:off x="6359340" y="1405325"/>
            <a:ext cx="0" cy="2019300"/>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12" name="Line 9"/>
          <p:cNvSpPr>
            <a:spLocks noChangeShapeType="1"/>
          </p:cNvSpPr>
          <p:nvPr/>
        </p:nvSpPr>
        <p:spPr bwMode="auto">
          <a:xfrm rot="16200000">
            <a:off x="6367341" y="4027423"/>
            <a:ext cx="1" cy="2009904"/>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13" name="Text Box 10"/>
          <p:cNvSpPr txBox="1">
            <a:spLocks noChangeArrowheads="1"/>
          </p:cNvSpPr>
          <p:nvPr/>
        </p:nvSpPr>
        <p:spPr bwMode="auto">
          <a:xfrm>
            <a:off x="7953877" y="2180167"/>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14" name="Text Box 11"/>
          <p:cNvSpPr txBox="1">
            <a:spLocks noChangeArrowheads="1"/>
          </p:cNvSpPr>
          <p:nvPr/>
        </p:nvSpPr>
        <p:spPr bwMode="auto">
          <a:xfrm>
            <a:off x="7654925"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15" name="Text Box 12"/>
          <p:cNvSpPr txBox="1">
            <a:spLocks noChangeArrowheads="1"/>
          </p:cNvSpPr>
          <p:nvPr/>
        </p:nvSpPr>
        <p:spPr bwMode="auto">
          <a:xfrm>
            <a:off x="7410450"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16" name="Text Box 13"/>
          <p:cNvSpPr txBox="1">
            <a:spLocks noChangeArrowheads="1"/>
          </p:cNvSpPr>
          <p:nvPr/>
        </p:nvSpPr>
        <p:spPr bwMode="auto">
          <a:xfrm>
            <a:off x="4977362" y="4761442"/>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17" name="Text Box 14"/>
          <p:cNvSpPr txBox="1">
            <a:spLocks noChangeArrowheads="1"/>
          </p:cNvSpPr>
          <p:nvPr/>
        </p:nvSpPr>
        <p:spPr bwMode="auto">
          <a:xfrm>
            <a:off x="4678410" y="476144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18" name="Text Box 15"/>
          <p:cNvSpPr txBox="1">
            <a:spLocks noChangeArrowheads="1"/>
          </p:cNvSpPr>
          <p:nvPr/>
        </p:nvSpPr>
        <p:spPr bwMode="auto">
          <a:xfrm>
            <a:off x="4433935" y="476144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19" name="Text Box 16"/>
          <p:cNvSpPr txBox="1">
            <a:spLocks noChangeArrowheads="1"/>
          </p:cNvSpPr>
          <p:nvPr/>
        </p:nvSpPr>
        <p:spPr bwMode="auto">
          <a:xfrm>
            <a:off x="7928477" y="4704292"/>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20" name="Text Box 17"/>
          <p:cNvSpPr txBox="1">
            <a:spLocks noChangeArrowheads="1"/>
          </p:cNvSpPr>
          <p:nvPr/>
        </p:nvSpPr>
        <p:spPr bwMode="auto">
          <a:xfrm>
            <a:off x="7629525" y="470429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21" name="Text Box 18"/>
          <p:cNvSpPr txBox="1">
            <a:spLocks noChangeArrowheads="1"/>
          </p:cNvSpPr>
          <p:nvPr/>
        </p:nvSpPr>
        <p:spPr bwMode="auto">
          <a:xfrm>
            <a:off x="7385050" y="470429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22" name="Text Box 19"/>
          <p:cNvSpPr txBox="1">
            <a:spLocks noChangeArrowheads="1"/>
          </p:cNvSpPr>
          <p:nvPr/>
        </p:nvSpPr>
        <p:spPr bwMode="auto">
          <a:xfrm>
            <a:off x="410613" y="3020159"/>
            <a:ext cx="2639139"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000" b="1" dirty="0">
                <a:latin typeface="Times New Roman" charset="0"/>
                <a:sym typeface="Symbol" charset="0"/>
              </a:rPr>
              <a:t> X, Y, </a:t>
            </a:r>
            <a:r>
              <a:rPr lang="en-US" sz="2000" b="1" dirty="0" smtClean="0">
                <a:latin typeface="Times New Roman" charset="0"/>
                <a:sym typeface="Symbol" charset="0"/>
              </a:rPr>
              <a:t>U, </a:t>
            </a:r>
            <a:r>
              <a:rPr lang="en-US" sz="2000" b="1" dirty="0">
                <a:latin typeface="Times New Roman" charset="0"/>
                <a:sym typeface="Symbol" charset="0"/>
              </a:rPr>
              <a:t>T ∈ </a:t>
            </a:r>
            <a:r>
              <a:rPr lang="en-US" sz="2000" b="1" dirty="0" smtClean="0">
                <a:latin typeface="Times New Roman" charset="0"/>
                <a:sym typeface="Symbol" charset="0"/>
              </a:rPr>
              <a:t>{</a:t>
            </a:r>
            <a:r>
              <a:rPr lang="en-US" sz="2000" b="1" dirty="0" smtClean="0">
                <a:latin typeface="Rockwell"/>
                <a:cs typeface="Rockwell"/>
                <a:sym typeface="Symbol" charset="0"/>
              </a:rPr>
              <a:t>1, 2, 3</a:t>
            </a:r>
            <a:r>
              <a:rPr lang="en-US" sz="2000" b="1" dirty="0" smtClean="0">
                <a:latin typeface="Times New Roman" charset="0"/>
                <a:sym typeface="Symbol" charset="0"/>
              </a:rPr>
              <a:t>}</a:t>
            </a:r>
            <a:endParaRPr lang="en-US" sz="2000" b="1" dirty="0">
              <a:latin typeface="Times New Roman" charset="0"/>
              <a:sym typeface="Symbol" charset="0"/>
            </a:endParaRPr>
          </a:p>
          <a:p>
            <a:pPr algn="ctr" eaLnBrk="1" hangingPunct="1"/>
            <a:r>
              <a:rPr lang="en-US" sz="2000" b="1" dirty="0">
                <a:latin typeface="Times New Roman" charset="0"/>
                <a:sym typeface="Symbol" charset="0"/>
              </a:rPr>
              <a:t>X </a:t>
            </a:r>
            <a:r>
              <a:rPr lang="en-US" sz="2000" b="1" dirty="0" smtClean="0">
                <a:latin typeface="Times New Roman" charset="0"/>
                <a:sym typeface="Symbol" charset="0"/>
              </a:rPr>
              <a:t> </a:t>
            </a:r>
            <a:r>
              <a:rPr lang="en-US" sz="2000" b="1" dirty="0">
                <a:latin typeface="Times New Roman" charset="0"/>
                <a:sym typeface="Symbol" charset="0"/>
              </a:rPr>
              <a:t>Y</a:t>
            </a:r>
          </a:p>
          <a:p>
            <a:pPr algn="ctr" eaLnBrk="1" hangingPunct="1"/>
            <a:r>
              <a:rPr lang="en-US" sz="2000" b="1" dirty="0">
                <a:latin typeface="Times New Roman" charset="0"/>
                <a:sym typeface="Symbol" charset="0"/>
              </a:rPr>
              <a:t>Y </a:t>
            </a:r>
            <a:r>
              <a:rPr lang="en-US" sz="2000" b="1" dirty="0" smtClean="0">
                <a:latin typeface="Times New Roman" charset="0"/>
                <a:sym typeface="Symbol" charset="0"/>
              </a:rPr>
              <a:t>= U</a:t>
            </a:r>
            <a:endParaRPr lang="en-US" sz="2000" b="1" dirty="0">
              <a:latin typeface="Times New Roman" charset="0"/>
              <a:sym typeface="Symbol" charset="0"/>
            </a:endParaRPr>
          </a:p>
          <a:p>
            <a:pPr algn="ctr" eaLnBrk="1" hangingPunct="1"/>
            <a:r>
              <a:rPr lang="en-US" sz="2000" b="1" dirty="0">
                <a:latin typeface="Times New Roman" charset="0"/>
                <a:sym typeface="Symbol" charset="0"/>
              </a:rPr>
              <a:t>T </a:t>
            </a:r>
            <a:r>
              <a:rPr lang="en-US" sz="2000" b="1" dirty="0" smtClean="0">
                <a:latin typeface="Times New Roman" charset="0"/>
                <a:sym typeface="Symbol" charset="0"/>
              </a:rPr>
              <a:t> U</a:t>
            </a:r>
            <a:endParaRPr lang="en-US" sz="2000" b="1" dirty="0">
              <a:latin typeface="Times New Roman" charset="0"/>
              <a:sym typeface="Symbol" charset="0"/>
            </a:endParaRPr>
          </a:p>
          <a:p>
            <a:pPr algn="ctr" eaLnBrk="1" hangingPunct="1"/>
            <a:r>
              <a:rPr lang="en-US" sz="2000" b="1" dirty="0">
                <a:latin typeface="Times New Roman" charset="0"/>
                <a:sym typeface="Symbol" charset="0"/>
              </a:rPr>
              <a:t>X </a:t>
            </a:r>
            <a:r>
              <a:rPr lang="en-US" sz="2000" b="1" dirty="0" smtClean="0">
                <a:latin typeface="Times New Roman" charset="0"/>
                <a:sym typeface="Symbol" charset="0"/>
              </a:rPr>
              <a:t>&lt; </a:t>
            </a:r>
            <a:r>
              <a:rPr lang="en-US" sz="2000" b="1" dirty="0">
                <a:latin typeface="Times New Roman" charset="0"/>
                <a:sym typeface="Symbol" charset="0"/>
              </a:rPr>
              <a:t>T</a:t>
            </a:r>
          </a:p>
        </p:txBody>
      </p:sp>
      <p:sp>
        <p:nvSpPr>
          <p:cNvPr id="23" name="Text Box 20"/>
          <p:cNvSpPr txBox="1">
            <a:spLocks noChangeArrowheads="1"/>
          </p:cNvSpPr>
          <p:nvPr/>
        </p:nvSpPr>
        <p:spPr bwMode="auto">
          <a:xfrm>
            <a:off x="4694053" y="1679575"/>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X</a:t>
            </a:r>
          </a:p>
        </p:txBody>
      </p:sp>
      <p:sp>
        <p:nvSpPr>
          <p:cNvPr id="24" name="Text Box 21"/>
          <p:cNvSpPr txBox="1">
            <a:spLocks noChangeArrowheads="1"/>
          </p:cNvSpPr>
          <p:nvPr/>
        </p:nvSpPr>
        <p:spPr bwMode="auto">
          <a:xfrm>
            <a:off x="7646932" y="1679575"/>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Y</a:t>
            </a:r>
          </a:p>
        </p:txBody>
      </p:sp>
      <p:sp>
        <p:nvSpPr>
          <p:cNvPr id="25" name="Text Box 22"/>
          <p:cNvSpPr txBox="1">
            <a:spLocks noChangeArrowheads="1"/>
          </p:cNvSpPr>
          <p:nvPr/>
        </p:nvSpPr>
        <p:spPr bwMode="auto">
          <a:xfrm>
            <a:off x="4701990" y="5330825"/>
            <a:ext cx="387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T</a:t>
            </a:r>
          </a:p>
        </p:txBody>
      </p:sp>
      <p:sp>
        <p:nvSpPr>
          <p:cNvPr id="26" name="Text Box 23"/>
          <p:cNvSpPr txBox="1">
            <a:spLocks noChangeArrowheads="1"/>
          </p:cNvSpPr>
          <p:nvPr/>
        </p:nvSpPr>
        <p:spPr bwMode="auto">
          <a:xfrm>
            <a:off x="7646666" y="5273675"/>
            <a:ext cx="4069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Times New Roman" charset="0"/>
              </a:rPr>
              <a:t>U</a:t>
            </a:r>
          </a:p>
        </p:txBody>
      </p:sp>
      <p:sp>
        <p:nvSpPr>
          <p:cNvPr id="27" name="Text Box 24"/>
          <p:cNvSpPr txBox="1">
            <a:spLocks noChangeArrowheads="1"/>
          </p:cNvSpPr>
          <p:nvPr/>
        </p:nvSpPr>
        <p:spPr bwMode="auto">
          <a:xfrm>
            <a:off x="5004173" y="2180167"/>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28" name="Text Box 25"/>
          <p:cNvSpPr txBox="1">
            <a:spLocks noChangeArrowheads="1"/>
          </p:cNvSpPr>
          <p:nvPr/>
        </p:nvSpPr>
        <p:spPr bwMode="auto">
          <a:xfrm>
            <a:off x="4705221"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29" name="Text Box 26"/>
          <p:cNvSpPr txBox="1">
            <a:spLocks noChangeArrowheads="1"/>
          </p:cNvSpPr>
          <p:nvPr/>
        </p:nvSpPr>
        <p:spPr bwMode="auto">
          <a:xfrm>
            <a:off x="4460746"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30" name="Text Box 27"/>
          <p:cNvSpPr txBox="1">
            <a:spLocks noChangeArrowheads="1"/>
          </p:cNvSpPr>
          <p:nvPr/>
        </p:nvSpPr>
        <p:spPr bwMode="auto">
          <a:xfrm>
            <a:off x="6165665" y="1787525"/>
            <a:ext cx="3794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b="1">
                <a:latin typeface="Times New Roman" charset="0"/>
                <a:sym typeface="Symbol" charset="0"/>
              </a:rPr>
              <a:t></a:t>
            </a:r>
            <a:endParaRPr lang="en-US" sz="2800" b="1">
              <a:latin typeface="Times New Roman" charset="0"/>
            </a:endParaRPr>
          </a:p>
        </p:txBody>
      </p:sp>
      <p:sp>
        <p:nvSpPr>
          <p:cNvPr id="33" name="Text Box 30"/>
          <p:cNvSpPr txBox="1">
            <a:spLocks noChangeArrowheads="1"/>
          </p:cNvSpPr>
          <p:nvPr/>
        </p:nvSpPr>
        <p:spPr bwMode="auto">
          <a:xfrm>
            <a:off x="4356510" y="3387725"/>
            <a:ext cx="3984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a:latin typeface="Times New Roman" charset="0"/>
                <a:sym typeface="Symbol" charset="0"/>
              </a:rPr>
              <a:t></a:t>
            </a:r>
            <a:endParaRPr lang="en-US" sz="2800">
              <a:latin typeface="Times New Roman" charset="0"/>
            </a:endParaRPr>
          </a:p>
        </p:txBody>
      </p:sp>
      <p:sp>
        <p:nvSpPr>
          <p:cNvPr id="109" name="TextBox 108"/>
          <p:cNvSpPr txBox="1"/>
          <p:nvPr/>
        </p:nvSpPr>
        <p:spPr>
          <a:xfrm>
            <a:off x="0" y="6520694"/>
            <a:ext cx="4235450" cy="347548"/>
          </a:xfrm>
          <a:prstGeom prst="rect">
            <a:avLst/>
          </a:prstGeom>
          <a:solidFill>
            <a:schemeClr val="accent6">
              <a:lumMod val="60000"/>
              <a:lumOff val="40000"/>
            </a:schemeClr>
          </a:solidFill>
        </p:spPr>
        <p:txBody>
          <a:bodyPr wrap="square" rtlCol="0" anchor="ctr">
            <a:noAutofit/>
          </a:bodyPr>
          <a:lstStyle/>
          <a:p>
            <a:r>
              <a:rPr lang="en-US" dirty="0" smtClean="0"/>
              <a:t>Slide </a:t>
            </a:r>
            <a:r>
              <a:rPr lang="en-US" dirty="0"/>
              <a:t>thanks to </a:t>
            </a:r>
            <a:r>
              <a:rPr lang="en-US" dirty="0" err="1"/>
              <a:t>Rina</a:t>
            </a:r>
            <a:r>
              <a:rPr lang="en-US" dirty="0"/>
              <a:t> </a:t>
            </a:r>
            <a:r>
              <a:rPr lang="en-US" dirty="0" err="1"/>
              <a:t>Dechter</a:t>
            </a:r>
            <a:r>
              <a:rPr lang="en-US" dirty="0"/>
              <a:t> (modified)</a:t>
            </a:r>
          </a:p>
        </p:txBody>
      </p:sp>
      <p:sp>
        <p:nvSpPr>
          <p:cNvPr id="57" name="Text Box 28"/>
          <p:cNvSpPr txBox="1">
            <a:spLocks noChangeArrowheads="1"/>
          </p:cNvSpPr>
          <p:nvPr/>
        </p:nvSpPr>
        <p:spPr bwMode="auto">
          <a:xfrm>
            <a:off x="8150271" y="3409950"/>
            <a:ext cx="387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b="1" dirty="0">
                <a:latin typeface="Times New Roman" charset="0"/>
                <a:sym typeface="Symbol" charset="0"/>
              </a:rPr>
              <a:t>=</a:t>
            </a:r>
            <a:endParaRPr lang="en-US" sz="2800" b="1" dirty="0">
              <a:latin typeface="Times New Roman" charset="0"/>
            </a:endParaRPr>
          </a:p>
        </p:txBody>
      </p:sp>
      <p:graphicFrame>
        <p:nvGraphicFramePr>
          <p:cNvPr id="58" name="Table 57"/>
          <p:cNvGraphicFramePr>
            <a:graphicFrameLocks noGrp="1"/>
          </p:cNvGraphicFramePr>
          <p:nvPr>
            <p:extLst>
              <p:ext uri="{D42A27DB-BD31-4B8C-83A1-F6EECF244321}">
                <p14:modId xmlns:p14="http://schemas.microsoft.com/office/powerpoint/2010/main" val="1032193772"/>
              </p:ext>
            </p:extLst>
          </p:nvPr>
        </p:nvGraphicFramePr>
        <p:xfrm>
          <a:off x="5362389" y="5653261"/>
          <a:ext cx="363709" cy="802383"/>
        </p:xfrm>
        <a:graphic>
          <a:graphicData uri="http://schemas.openxmlformats.org/drawingml/2006/table">
            <a:tbl>
              <a:tblPr bandRow="1">
                <a:tableStyleId>{775DCB02-9BB8-47FD-8907-85C794F793BA}</a:tableStyleId>
              </a:tblPr>
              <a:tblGrid>
                <a:gridCol w="363709"/>
              </a:tblGrid>
              <a:tr h="267461">
                <a:tc>
                  <a:txBody>
                    <a:bodyPr/>
                    <a:lstStyle/>
                    <a:p>
                      <a:pPr algn="ctr"/>
                      <a:r>
                        <a:rPr lang="en-US" sz="1600" dirty="0" smtClean="0"/>
                        <a:t>2</a:t>
                      </a:r>
                      <a:endParaRPr lang="en-US" sz="1600" dirty="0"/>
                    </a:p>
                  </a:txBody>
                  <a:tcPr marL="0" marR="0" marT="0" marB="0" anchor="ctr">
                    <a:solidFill>
                      <a:schemeClr val="accent4">
                        <a:lumMod val="75000"/>
                      </a:schemeClr>
                    </a:solidFill>
                  </a:tcPr>
                </a:tc>
              </a:tr>
              <a:tr h="267461">
                <a:tc>
                  <a:txBody>
                    <a:bodyPr/>
                    <a:lstStyle/>
                    <a:p>
                      <a:pPr algn="ctr"/>
                      <a:r>
                        <a:rPr lang="en-US" sz="1600" dirty="0" smtClean="0"/>
                        <a:t>1</a:t>
                      </a:r>
                      <a:endParaRPr lang="en-US" sz="1600" dirty="0"/>
                    </a:p>
                  </a:txBody>
                  <a:tcPr marL="0" marR="0" marT="0" marB="0" anchor="ctr">
                    <a:solidFill>
                      <a:schemeClr val="accent4">
                        <a:lumMod val="75000"/>
                      </a:schemeClr>
                    </a:solidFill>
                  </a:tcPr>
                </a:tc>
              </a:tr>
              <a:tr h="267461">
                <a:tc>
                  <a:txBody>
                    <a:bodyPr/>
                    <a:lstStyle/>
                    <a:p>
                      <a:pPr algn="ctr"/>
                      <a:r>
                        <a:rPr lang="en-US" sz="1600" dirty="0" smtClean="0"/>
                        <a:t>0</a:t>
                      </a:r>
                      <a:endParaRPr lang="en-US" sz="1600" dirty="0"/>
                    </a:p>
                  </a:txBody>
                  <a:tcPr marL="0" marR="0" marT="0" marB="0" anchor="ctr">
                    <a:solidFill>
                      <a:schemeClr val="accent4">
                        <a:lumMod val="40000"/>
                        <a:lumOff val="60000"/>
                      </a:schemeClr>
                    </a:solidFill>
                  </a:tcPr>
                </a:tc>
              </a:tr>
            </a:tbl>
          </a:graphicData>
        </a:graphic>
      </p:graphicFrame>
      <p:graphicFrame>
        <p:nvGraphicFramePr>
          <p:cNvPr id="59" name="Table 58"/>
          <p:cNvGraphicFramePr>
            <a:graphicFrameLocks noGrp="1"/>
          </p:cNvGraphicFramePr>
          <p:nvPr>
            <p:extLst>
              <p:ext uri="{D42A27DB-BD31-4B8C-83A1-F6EECF244321}">
                <p14:modId xmlns:p14="http://schemas.microsoft.com/office/powerpoint/2010/main" val="4100930723"/>
              </p:ext>
            </p:extLst>
          </p:nvPr>
        </p:nvGraphicFramePr>
        <p:xfrm>
          <a:off x="7227188" y="5920722"/>
          <a:ext cx="880029" cy="267461"/>
        </p:xfrm>
        <a:graphic>
          <a:graphicData uri="http://schemas.openxmlformats.org/drawingml/2006/table">
            <a:tbl>
              <a:tblPr bandRow="1">
                <a:tableStyleId>{775DCB02-9BB8-47FD-8907-85C794F793BA}</a:tableStyleId>
              </a:tblPr>
              <a:tblGrid>
                <a:gridCol w="293343"/>
                <a:gridCol w="293343"/>
                <a:gridCol w="293343"/>
              </a:tblGrid>
              <a:tr h="267461">
                <a:tc>
                  <a:txBody>
                    <a:bodyPr/>
                    <a:lstStyle/>
                    <a:p>
                      <a:pPr algn="ctr"/>
                      <a:r>
                        <a:rPr lang="en-US" sz="1300" dirty="0" smtClean="0"/>
                        <a:t>1</a:t>
                      </a:r>
                      <a:endParaRPr lang="en-US" sz="1300" dirty="0"/>
                    </a:p>
                  </a:txBody>
                  <a:tcPr marL="0" marR="0" marT="0" marB="0" anchor="ctr">
                    <a:solidFill>
                      <a:schemeClr val="accent4">
                        <a:lumMod val="75000"/>
                      </a:schemeClr>
                    </a:solidFill>
                  </a:tcPr>
                </a:tc>
                <a:tc>
                  <a:txBody>
                    <a:bodyPr/>
                    <a:lstStyle/>
                    <a:p>
                      <a:pPr algn="ctr"/>
                      <a:r>
                        <a:rPr lang="en-US" sz="1300" dirty="0" smtClean="0"/>
                        <a:t>1</a:t>
                      </a:r>
                      <a:endParaRPr lang="en-US" sz="1300" dirty="0"/>
                    </a:p>
                  </a:txBody>
                  <a:tcPr marL="0" marR="0" marT="0" marB="0" anchor="ctr">
                    <a:solidFill>
                      <a:schemeClr val="accent4">
                        <a:lumMod val="75000"/>
                      </a:schemeClr>
                    </a:solidFill>
                  </a:tcPr>
                </a:tc>
                <a:tc>
                  <a:txBody>
                    <a:bodyPr/>
                    <a:lstStyle/>
                    <a:p>
                      <a:pPr algn="ctr"/>
                      <a:r>
                        <a:rPr lang="en-US" sz="1300" dirty="0" smtClean="0"/>
                        <a:t>1</a:t>
                      </a:r>
                      <a:endParaRPr lang="en-US" sz="1300" dirty="0"/>
                    </a:p>
                  </a:txBody>
                  <a:tcPr marL="0" marR="0" marT="0" marB="0" anchor="ctr">
                    <a:solidFill>
                      <a:schemeClr val="accent4">
                        <a:lumMod val="75000"/>
                      </a:schemeClr>
                    </a:solidFill>
                  </a:tcPr>
                </a:tc>
              </a:tr>
            </a:tbl>
          </a:graphicData>
        </a:graphic>
      </p:graphicFrame>
      <p:graphicFrame>
        <p:nvGraphicFramePr>
          <p:cNvPr id="60" name="Table 59"/>
          <p:cNvGraphicFramePr>
            <a:graphicFrameLocks noGrp="1"/>
          </p:cNvGraphicFramePr>
          <p:nvPr>
            <p:extLst>
              <p:ext uri="{D42A27DB-BD31-4B8C-83A1-F6EECF244321}">
                <p14:modId xmlns:p14="http://schemas.microsoft.com/office/powerpoint/2010/main" val="3482382117"/>
              </p:ext>
            </p:extLst>
          </p:nvPr>
        </p:nvGraphicFramePr>
        <p:xfrm>
          <a:off x="6101679" y="5653261"/>
          <a:ext cx="836139" cy="802383"/>
        </p:xfrm>
        <a:graphic>
          <a:graphicData uri="http://schemas.openxmlformats.org/drawingml/2006/table">
            <a:tbl>
              <a:tblPr bandRow="1">
                <a:tableStyleId>{69C7853C-536D-4A76-A0AE-DD22124D55A5}</a:tableStyleId>
              </a:tblPr>
              <a:tblGrid>
                <a:gridCol w="278713"/>
                <a:gridCol w="278713"/>
                <a:gridCol w="278713"/>
              </a:tblGrid>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r>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r>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r>
            </a:tbl>
          </a:graphicData>
        </a:graphic>
      </p:graphicFrame>
      <p:sp>
        <p:nvSpPr>
          <p:cNvPr id="56" name="Rectangle 55"/>
          <p:cNvSpPr>
            <a:spLocks noChangeAspect="1"/>
          </p:cNvSpPr>
          <p:nvPr/>
        </p:nvSpPr>
        <p:spPr>
          <a:xfrm>
            <a:off x="4769083" y="357402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a:spLocks noChangeAspect="1"/>
          </p:cNvSpPr>
          <p:nvPr/>
        </p:nvSpPr>
        <p:spPr>
          <a:xfrm>
            <a:off x="6304716" y="489168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Rectangle 62"/>
          <p:cNvSpPr>
            <a:spLocks noChangeAspect="1"/>
          </p:cNvSpPr>
          <p:nvPr/>
        </p:nvSpPr>
        <p:spPr>
          <a:xfrm>
            <a:off x="6245429" y="2277815"/>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Rectangle 63"/>
          <p:cNvSpPr>
            <a:spLocks noChangeAspect="1"/>
          </p:cNvSpPr>
          <p:nvPr/>
        </p:nvSpPr>
        <p:spPr>
          <a:xfrm>
            <a:off x="7712366" y="357402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Line 34"/>
          <p:cNvSpPr>
            <a:spLocks noChangeShapeType="1"/>
          </p:cNvSpPr>
          <p:nvPr/>
        </p:nvSpPr>
        <p:spPr bwMode="auto">
          <a:xfrm flipH="1">
            <a:off x="5067115" y="4899025"/>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cxnSp>
        <p:nvCxnSpPr>
          <p:cNvPr id="43" name="Straight Arrow Connector 42"/>
          <p:cNvCxnSpPr/>
          <p:nvPr/>
        </p:nvCxnSpPr>
        <p:spPr>
          <a:xfrm flipH="1">
            <a:off x="6608953" y="4933245"/>
            <a:ext cx="657730"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6" name="Straight Arrow Connector 45"/>
          <p:cNvCxnSpPr/>
          <p:nvPr/>
        </p:nvCxnSpPr>
        <p:spPr>
          <a:xfrm flipH="1">
            <a:off x="5507935" y="4953001"/>
            <a:ext cx="657730"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45" name="Group 44"/>
          <p:cNvGrpSpPr/>
          <p:nvPr/>
        </p:nvGrpSpPr>
        <p:grpSpPr>
          <a:xfrm>
            <a:off x="7356960" y="5142086"/>
            <a:ext cx="781837" cy="764525"/>
            <a:chOff x="7356960" y="5142086"/>
            <a:chExt cx="781837" cy="764525"/>
          </a:xfrm>
        </p:grpSpPr>
        <p:cxnSp>
          <p:nvCxnSpPr>
            <p:cNvPr id="47" name="Straight Arrow Connector 46"/>
            <p:cNvCxnSpPr/>
            <p:nvPr/>
          </p:nvCxnSpPr>
          <p:spPr>
            <a:xfrm flipH="1">
              <a:off x="7628987" y="5151846"/>
              <a:ext cx="247778" cy="754765"/>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8" name="Straight Arrow Connector 47"/>
            <p:cNvCxnSpPr/>
            <p:nvPr/>
          </p:nvCxnSpPr>
          <p:spPr>
            <a:xfrm flipH="1">
              <a:off x="7356960" y="5142086"/>
              <a:ext cx="247778" cy="754765"/>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9" name="Straight Arrow Connector 48"/>
            <p:cNvCxnSpPr/>
            <p:nvPr/>
          </p:nvCxnSpPr>
          <p:spPr>
            <a:xfrm flipH="1">
              <a:off x="7891019" y="5142086"/>
              <a:ext cx="247778" cy="754765"/>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grpSp>
      <p:grpSp>
        <p:nvGrpSpPr>
          <p:cNvPr id="54" name="Group 53"/>
          <p:cNvGrpSpPr/>
          <p:nvPr/>
        </p:nvGrpSpPr>
        <p:grpSpPr>
          <a:xfrm>
            <a:off x="4611831" y="5184775"/>
            <a:ext cx="750558" cy="1147939"/>
            <a:chOff x="7604738" y="5142086"/>
            <a:chExt cx="750558" cy="1147939"/>
          </a:xfrm>
        </p:grpSpPr>
        <p:cxnSp>
          <p:nvCxnSpPr>
            <p:cNvPr id="55" name="Straight Arrow Connector 54"/>
            <p:cNvCxnSpPr>
              <a:endCxn id="58" idx="1"/>
            </p:cNvCxnSpPr>
            <p:nvPr/>
          </p:nvCxnSpPr>
          <p:spPr>
            <a:xfrm>
              <a:off x="7876765" y="5151846"/>
              <a:ext cx="478531" cy="859917"/>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61" name="Straight Arrow Connector 60"/>
            <p:cNvCxnSpPr/>
            <p:nvPr/>
          </p:nvCxnSpPr>
          <p:spPr>
            <a:xfrm>
              <a:off x="7604738" y="5142086"/>
              <a:ext cx="737859" cy="60325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65" name="Straight Arrow Connector 64"/>
            <p:cNvCxnSpPr/>
            <p:nvPr/>
          </p:nvCxnSpPr>
          <p:spPr>
            <a:xfrm>
              <a:off x="8138797" y="5142086"/>
              <a:ext cx="216499" cy="1147939"/>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grpSp>
      <p:sp>
        <p:nvSpPr>
          <p:cNvPr id="66" name="Content Placeholder 2"/>
          <p:cNvSpPr txBox="1">
            <a:spLocks/>
          </p:cNvSpPr>
          <p:nvPr/>
        </p:nvSpPr>
        <p:spPr>
          <a:xfrm>
            <a:off x="457199" y="1210760"/>
            <a:ext cx="3778251" cy="1753569"/>
          </a:xfrm>
          <a:prstGeom prst="rect">
            <a:avLst/>
          </a:prstGeom>
        </p:spPr>
        <p:txBody>
          <a:bodyPr vert="horz" lIns="91440" tIns="45720" rIns="91440" bIns="45720" rtlCol="0">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dirty="0" smtClean="0"/>
              <a:t>Solve the same problem with BP</a:t>
            </a:r>
          </a:p>
          <a:p>
            <a:r>
              <a:rPr lang="en-US" dirty="0" smtClean="0"/>
              <a:t>Constraints become “hard” factors with only 1’s or 0’s</a:t>
            </a:r>
          </a:p>
          <a:p>
            <a:r>
              <a:rPr lang="en-US" dirty="0" smtClean="0"/>
              <a:t>Send messages until convergence</a:t>
            </a:r>
            <a:endParaRPr lang="en-US" dirty="0"/>
          </a:p>
        </p:txBody>
      </p:sp>
    </p:spTree>
    <p:extLst>
      <p:ext uri="{BB962C8B-B14F-4D97-AF65-F5344CB8AC3E}">
        <p14:creationId xmlns:p14="http://schemas.microsoft.com/office/powerpoint/2010/main" val="987057125"/>
      </p:ext>
    </p:extLst>
  </p:cSld>
  <p:clrMapOvr>
    <a:masterClrMapping/>
  </p:clrMapOvr>
  <p:timing>
    <p:tnLst>
      <p:par>
        <p:cTn xmlns:p14="http://schemas.microsoft.com/office/powerpoint/2010/main" id="1" dur="indefinite" restart="never" nodeType="tmRoot"/>
      </p:par>
    </p:tnLst>
  </p:timing>
</p:sld>
</file>

<file path=ppt/slides/slide1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Box 29"/>
          <p:cNvSpPr txBox="1">
            <a:spLocks noChangeArrowheads="1"/>
          </p:cNvSpPr>
          <p:nvPr/>
        </p:nvSpPr>
        <p:spPr bwMode="auto">
          <a:xfrm>
            <a:off x="6256282" y="5000625"/>
            <a:ext cx="379412" cy="519113"/>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dirty="0">
                <a:latin typeface="Times New Roman" charset="0"/>
                <a:sym typeface="Symbol" charset="0"/>
              </a:rPr>
              <a:t></a:t>
            </a:r>
            <a:endParaRPr lang="en-US" sz="2800" dirty="0">
              <a:latin typeface="Times New Roman" charset="0"/>
            </a:endParaRPr>
          </a:p>
        </p:txBody>
      </p:sp>
      <p:sp>
        <p:nvSpPr>
          <p:cNvPr id="2" name="Title 1"/>
          <p:cNvSpPr>
            <a:spLocks noGrp="1"/>
          </p:cNvSpPr>
          <p:nvPr>
            <p:ph type="title"/>
          </p:nvPr>
        </p:nvSpPr>
        <p:spPr/>
        <p:txBody>
          <a:bodyPr>
            <a:normAutofit fontScale="90000"/>
          </a:bodyPr>
          <a:lstStyle/>
          <a:p>
            <a:r>
              <a:rPr lang="en-US" dirty="0" smtClean="0"/>
              <a:t>From Arc Consistency to BP</a:t>
            </a:r>
            <a:endParaRPr lang="en-US" dirty="0"/>
          </a:p>
        </p:txBody>
      </p:sp>
      <p:sp>
        <p:nvSpPr>
          <p:cNvPr id="4" name="Slide Number Placeholder 3"/>
          <p:cNvSpPr>
            <a:spLocks noGrp="1"/>
          </p:cNvSpPr>
          <p:nvPr>
            <p:ph type="sldNum" sz="quarter" idx="12"/>
          </p:nvPr>
        </p:nvSpPr>
        <p:spPr>
          <a:xfrm>
            <a:off x="6245429" y="6332714"/>
            <a:ext cx="2133600" cy="365125"/>
          </a:xfrm>
        </p:spPr>
        <p:txBody>
          <a:bodyPr/>
          <a:lstStyle/>
          <a:p>
            <a:fld id="{E5445004-F4FB-5345-992E-498B4C43F562}" type="slidenum">
              <a:rPr lang="en-US" smtClean="0"/>
              <a:t>144</a:t>
            </a:fld>
            <a:endParaRPr lang="en-US"/>
          </a:p>
        </p:txBody>
      </p:sp>
      <p:sp>
        <p:nvSpPr>
          <p:cNvPr id="5" name="Oval 2"/>
          <p:cNvSpPr>
            <a:spLocks noChangeArrowheads="1"/>
          </p:cNvSpPr>
          <p:nvPr/>
        </p:nvSpPr>
        <p:spPr bwMode="auto">
          <a:xfrm>
            <a:off x="4422590" y="2146300"/>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6" name="Oval 3"/>
          <p:cNvSpPr>
            <a:spLocks noChangeArrowheads="1"/>
          </p:cNvSpPr>
          <p:nvPr/>
        </p:nvSpPr>
        <p:spPr bwMode="auto">
          <a:xfrm>
            <a:off x="4422590" y="4746625"/>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a:p>
        </p:txBody>
      </p:sp>
      <p:sp>
        <p:nvSpPr>
          <p:cNvPr id="7" name="Line 4"/>
          <p:cNvSpPr>
            <a:spLocks noChangeShapeType="1"/>
          </p:cNvSpPr>
          <p:nvPr/>
        </p:nvSpPr>
        <p:spPr bwMode="auto">
          <a:xfrm>
            <a:off x="4898840" y="2717800"/>
            <a:ext cx="0" cy="2028825"/>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 name="Oval 5"/>
          <p:cNvSpPr>
            <a:spLocks noChangeArrowheads="1"/>
          </p:cNvSpPr>
          <p:nvPr/>
        </p:nvSpPr>
        <p:spPr bwMode="auto">
          <a:xfrm>
            <a:off x="7372294" y="2146300"/>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9" name="Oval 6"/>
          <p:cNvSpPr>
            <a:spLocks noChangeArrowheads="1"/>
          </p:cNvSpPr>
          <p:nvPr/>
        </p:nvSpPr>
        <p:spPr bwMode="auto">
          <a:xfrm>
            <a:off x="7372294" y="4689475"/>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10" name="Line 7"/>
          <p:cNvSpPr>
            <a:spLocks noChangeShapeType="1"/>
          </p:cNvSpPr>
          <p:nvPr/>
        </p:nvSpPr>
        <p:spPr bwMode="auto">
          <a:xfrm flipH="1">
            <a:off x="7835640" y="2717800"/>
            <a:ext cx="12903" cy="1971675"/>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 name="Line 8"/>
          <p:cNvSpPr>
            <a:spLocks noChangeShapeType="1"/>
          </p:cNvSpPr>
          <p:nvPr/>
        </p:nvSpPr>
        <p:spPr bwMode="auto">
          <a:xfrm rot="16200000">
            <a:off x="6359340" y="1405325"/>
            <a:ext cx="0" cy="2019300"/>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12" name="Line 9"/>
          <p:cNvSpPr>
            <a:spLocks noChangeShapeType="1"/>
          </p:cNvSpPr>
          <p:nvPr/>
        </p:nvSpPr>
        <p:spPr bwMode="auto">
          <a:xfrm rot="16200000">
            <a:off x="6367341" y="4027423"/>
            <a:ext cx="1" cy="2009904"/>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13" name="Text Box 10"/>
          <p:cNvSpPr txBox="1">
            <a:spLocks noChangeArrowheads="1"/>
          </p:cNvSpPr>
          <p:nvPr/>
        </p:nvSpPr>
        <p:spPr bwMode="auto">
          <a:xfrm>
            <a:off x="7953877" y="2180167"/>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14" name="Text Box 11"/>
          <p:cNvSpPr txBox="1">
            <a:spLocks noChangeArrowheads="1"/>
          </p:cNvSpPr>
          <p:nvPr/>
        </p:nvSpPr>
        <p:spPr bwMode="auto">
          <a:xfrm>
            <a:off x="7654925"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15" name="Text Box 12"/>
          <p:cNvSpPr txBox="1">
            <a:spLocks noChangeArrowheads="1"/>
          </p:cNvSpPr>
          <p:nvPr/>
        </p:nvSpPr>
        <p:spPr bwMode="auto">
          <a:xfrm>
            <a:off x="7410450"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16" name="Text Box 13"/>
          <p:cNvSpPr txBox="1">
            <a:spLocks noChangeArrowheads="1"/>
          </p:cNvSpPr>
          <p:nvPr/>
        </p:nvSpPr>
        <p:spPr bwMode="auto">
          <a:xfrm>
            <a:off x="4977362" y="4761442"/>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17" name="Text Box 14"/>
          <p:cNvSpPr txBox="1">
            <a:spLocks noChangeArrowheads="1"/>
          </p:cNvSpPr>
          <p:nvPr/>
        </p:nvSpPr>
        <p:spPr bwMode="auto">
          <a:xfrm>
            <a:off x="4678410" y="476144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18" name="Text Box 15"/>
          <p:cNvSpPr txBox="1">
            <a:spLocks noChangeArrowheads="1"/>
          </p:cNvSpPr>
          <p:nvPr/>
        </p:nvSpPr>
        <p:spPr bwMode="auto">
          <a:xfrm>
            <a:off x="4433935" y="476144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19" name="Text Box 16"/>
          <p:cNvSpPr txBox="1">
            <a:spLocks noChangeArrowheads="1"/>
          </p:cNvSpPr>
          <p:nvPr/>
        </p:nvSpPr>
        <p:spPr bwMode="auto">
          <a:xfrm>
            <a:off x="7928477" y="4704292"/>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20" name="Text Box 17"/>
          <p:cNvSpPr txBox="1">
            <a:spLocks noChangeArrowheads="1"/>
          </p:cNvSpPr>
          <p:nvPr/>
        </p:nvSpPr>
        <p:spPr bwMode="auto">
          <a:xfrm>
            <a:off x="7629525" y="470429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21" name="Text Box 18"/>
          <p:cNvSpPr txBox="1">
            <a:spLocks noChangeArrowheads="1"/>
          </p:cNvSpPr>
          <p:nvPr/>
        </p:nvSpPr>
        <p:spPr bwMode="auto">
          <a:xfrm>
            <a:off x="7385050" y="470429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22" name="Text Box 19"/>
          <p:cNvSpPr txBox="1">
            <a:spLocks noChangeArrowheads="1"/>
          </p:cNvSpPr>
          <p:nvPr/>
        </p:nvSpPr>
        <p:spPr bwMode="auto">
          <a:xfrm>
            <a:off x="410613" y="3020159"/>
            <a:ext cx="2639139"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000" b="1" dirty="0">
                <a:latin typeface="Times New Roman" charset="0"/>
                <a:sym typeface="Symbol" charset="0"/>
              </a:rPr>
              <a:t> X, Y, </a:t>
            </a:r>
            <a:r>
              <a:rPr lang="en-US" sz="2000" b="1" dirty="0" smtClean="0">
                <a:latin typeface="Times New Roman" charset="0"/>
                <a:sym typeface="Symbol" charset="0"/>
              </a:rPr>
              <a:t>U, </a:t>
            </a:r>
            <a:r>
              <a:rPr lang="en-US" sz="2000" b="1" dirty="0">
                <a:latin typeface="Times New Roman" charset="0"/>
                <a:sym typeface="Symbol" charset="0"/>
              </a:rPr>
              <a:t>T ∈ </a:t>
            </a:r>
            <a:r>
              <a:rPr lang="en-US" sz="2000" b="1" dirty="0" smtClean="0">
                <a:latin typeface="Times New Roman" charset="0"/>
                <a:sym typeface="Symbol" charset="0"/>
              </a:rPr>
              <a:t>{</a:t>
            </a:r>
            <a:r>
              <a:rPr lang="en-US" sz="2000" b="1" dirty="0" smtClean="0">
                <a:latin typeface="Rockwell"/>
                <a:cs typeface="Rockwell"/>
                <a:sym typeface="Symbol" charset="0"/>
              </a:rPr>
              <a:t>1, 2, 3</a:t>
            </a:r>
            <a:r>
              <a:rPr lang="en-US" sz="2000" b="1" dirty="0" smtClean="0">
                <a:latin typeface="Times New Roman" charset="0"/>
                <a:sym typeface="Symbol" charset="0"/>
              </a:rPr>
              <a:t>}</a:t>
            </a:r>
            <a:endParaRPr lang="en-US" sz="2000" b="1" dirty="0">
              <a:latin typeface="Times New Roman" charset="0"/>
              <a:sym typeface="Symbol" charset="0"/>
            </a:endParaRPr>
          </a:p>
          <a:p>
            <a:pPr algn="ctr" eaLnBrk="1" hangingPunct="1"/>
            <a:r>
              <a:rPr lang="en-US" sz="2000" b="1" dirty="0">
                <a:latin typeface="Times New Roman" charset="0"/>
                <a:sym typeface="Symbol" charset="0"/>
              </a:rPr>
              <a:t>X </a:t>
            </a:r>
            <a:r>
              <a:rPr lang="en-US" sz="2000" b="1" dirty="0" smtClean="0">
                <a:latin typeface="Times New Roman" charset="0"/>
                <a:sym typeface="Symbol" charset="0"/>
              </a:rPr>
              <a:t> </a:t>
            </a:r>
            <a:r>
              <a:rPr lang="en-US" sz="2000" b="1" dirty="0">
                <a:latin typeface="Times New Roman" charset="0"/>
                <a:sym typeface="Symbol" charset="0"/>
              </a:rPr>
              <a:t>Y</a:t>
            </a:r>
          </a:p>
          <a:p>
            <a:pPr algn="ctr" eaLnBrk="1" hangingPunct="1"/>
            <a:r>
              <a:rPr lang="en-US" sz="2000" b="1" dirty="0">
                <a:latin typeface="Times New Roman" charset="0"/>
                <a:sym typeface="Symbol" charset="0"/>
              </a:rPr>
              <a:t>Y </a:t>
            </a:r>
            <a:r>
              <a:rPr lang="en-US" sz="2000" b="1" dirty="0" smtClean="0">
                <a:latin typeface="Times New Roman" charset="0"/>
                <a:sym typeface="Symbol" charset="0"/>
              </a:rPr>
              <a:t>= U</a:t>
            </a:r>
            <a:endParaRPr lang="en-US" sz="2000" b="1" dirty="0">
              <a:latin typeface="Times New Roman" charset="0"/>
              <a:sym typeface="Symbol" charset="0"/>
            </a:endParaRPr>
          </a:p>
          <a:p>
            <a:pPr algn="ctr" eaLnBrk="1" hangingPunct="1"/>
            <a:r>
              <a:rPr lang="en-US" sz="2000" b="1" dirty="0">
                <a:latin typeface="Times New Roman" charset="0"/>
                <a:sym typeface="Symbol" charset="0"/>
              </a:rPr>
              <a:t>T </a:t>
            </a:r>
            <a:r>
              <a:rPr lang="en-US" sz="2000" b="1" dirty="0" smtClean="0">
                <a:latin typeface="Times New Roman" charset="0"/>
                <a:sym typeface="Symbol" charset="0"/>
              </a:rPr>
              <a:t> U</a:t>
            </a:r>
            <a:endParaRPr lang="en-US" sz="2000" b="1" dirty="0">
              <a:latin typeface="Times New Roman" charset="0"/>
              <a:sym typeface="Symbol" charset="0"/>
            </a:endParaRPr>
          </a:p>
          <a:p>
            <a:pPr algn="ctr" eaLnBrk="1" hangingPunct="1"/>
            <a:r>
              <a:rPr lang="en-US" sz="2000" b="1" dirty="0">
                <a:latin typeface="Times New Roman" charset="0"/>
                <a:sym typeface="Symbol" charset="0"/>
              </a:rPr>
              <a:t>X </a:t>
            </a:r>
            <a:r>
              <a:rPr lang="en-US" sz="2000" b="1" dirty="0" smtClean="0">
                <a:latin typeface="Times New Roman" charset="0"/>
                <a:sym typeface="Symbol" charset="0"/>
              </a:rPr>
              <a:t>&lt; </a:t>
            </a:r>
            <a:r>
              <a:rPr lang="en-US" sz="2000" b="1" dirty="0">
                <a:latin typeface="Times New Roman" charset="0"/>
                <a:sym typeface="Symbol" charset="0"/>
              </a:rPr>
              <a:t>T</a:t>
            </a:r>
          </a:p>
        </p:txBody>
      </p:sp>
      <p:sp>
        <p:nvSpPr>
          <p:cNvPr id="23" name="Text Box 20"/>
          <p:cNvSpPr txBox="1">
            <a:spLocks noChangeArrowheads="1"/>
          </p:cNvSpPr>
          <p:nvPr/>
        </p:nvSpPr>
        <p:spPr bwMode="auto">
          <a:xfrm>
            <a:off x="4694053" y="1679575"/>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X</a:t>
            </a:r>
          </a:p>
        </p:txBody>
      </p:sp>
      <p:sp>
        <p:nvSpPr>
          <p:cNvPr id="24" name="Text Box 21"/>
          <p:cNvSpPr txBox="1">
            <a:spLocks noChangeArrowheads="1"/>
          </p:cNvSpPr>
          <p:nvPr/>
        </p:nvSpPr>
        <p:spPr bwMode="auto">
          <a:xfrm>
            <a:off x="7646932" y="1679575"/>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Y</a:t>
            </a:r>
          </a:p>
        </p:txBody>
      </p:sp>
      <p:sp>
        <p:nvSpPr>
          <p:cNvPr id="25" name="Text Box 22"/>
          <p:cNvSpPr txBox="1">
            <a:spLocks noChangeArrowheads="1"/>
          </p:cNvSpPr>
          <p:nvPr/>
        </p:nvSpPr>
        <p:spPr bwMode="auto">
          <a:xfrm>
            <a:off x="4701990" y="5330825"/>
            <a:ext cx="387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T</a:t>
            </a:r>
          </a:p>
        </p:txBody>
      </p:sp>
      <p:sp>
        <p:nvSpPr>
          <p:cNvPr id="26" name="Text Box 23"/>
          <p:cNvSpPr txBox="1">
            <a:spLocks noChangeArrowheads="1"/>
          </p:cNvSpPr>
          <p:nvPr/>
        </p:nvSpPr>
        <p:spPr bwMode="auto">
          <a:xfrm>
            <a:off x="7646666" y="5273675"/>
            <a:ext cx="4069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Times New Roman" charset="0"/>
              </a:rPr>
              <a:t>U</a:t>
            </a:r>
          </a:p>
        </p:txBody>
      </p:sp>
      <p:sp>
        <p:nvSpPr>
          <p:cNvPr id="27" name="Text Box 24"/>
          <p:cNvSpPr txBox="1">
            <a:spLocks noChangeArrowheads="1"/>
          </p:cNvSpPr>
          <p:nvPr/>
        </p:nvSpPr>
        <p:spPr bwMode="auto">
          <a:xfrm>
            <a:off x="5004173" y="2180167"/>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28" name="Text Box 25"/>
          <p:cNvSpPr txBox="1">
            <a:spLocks noChangeArrowheads="1"/>
          </p:cNvSpPr>
          <p:nvPr/>
        </p:nvSpPr>
        <p:spPr bwMode="auto">
          <a:xfrm>
            <a:off x="4705221"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29" name="Text Box 26"/>
          <p:cNvSpPr txBox="1">
            <a:spLocks noChangeArrowheads="1"/>
          </p:cNvSpPr>
          <p:nvPr/>
        </p:nvSpPr>
        <p:spPr bwMode="auto">
          <a:xfrm>
            <a:off x="4460746"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30" name="Text Box 27"/>
          <p:cNvSpPr txBox="1">
            <a:spLocks noChangeArrowheads="1"/>
          </p:cNvSpPr>
          <p:nvPr/>
        </p:nvSpPr>
        <p:spPr bwMode="auto">
          <a:xfrm>
            <a:off x="6165665" y="1787525"/>
            <a:ext cx="3794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b="1">
                <a:latin typeface="Times New Roman" charset="0"/>
                <a:sym typeface="Symbol" charset="0"/>
              </a:rPr>
              <a:t></a:t>
            </a:r>
            <a:endParaRPr lang="en-US" sz="2800" b="1">
              <a:latin typeface="Times New Roman" charset="0"/>
            </a:endParaRPr>
          </a:p>
        </p:txBody>
      </p:sp>
      <p:sp>
        <p:nvSpPr>
          <p:cNvPr id="33" name="Text Box 30"/>
          <p:cNvSpPr txBox="1">
            <a:spLocks noChangeArrowheads="1"/>
          </p:cNvSpPr>
          <p:nvPr/>
        </p:nvSpPr>
        <p:spPr bwMode="auto">
          <a:xfrm>
            <a:off x="4356510" y="3387725"/>
            <a:ext cx="3984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a:latin typeface="Times New Roman" charset="0"/>
                <a:sym typeface="Symbol" charset="0"/>
              </a:rPr>
              <a:t></a:t>
            </a:r>
            <a:endParaRPr lang="en-US" sz="2800">
              <a:latin typeface="Times New Roman" charset="0"/>
            </a:endParaRPr>
          </a:p>
        </p:txBody>
      </p:sp>
      <p:sp>
        <p:nvSpPr>
          <p:cNvPr id="109" name="TextBox 108"/>
          <p:cNvSpPr txBox="1"/>
          <p:nvPr/>
        </p:nvSpPr>
        <p:spPr>
          <a:xfrm>
            <a:off x="0" y="6520694"/>
            <a:ext cx="4235450" cy="347548"/>
          </a:xfrm>
          <a:prstGeom prst="rect">
            <a:avLst/>
          </a:prstGeom>
          <a:solidFill>
            <a:schemeClr val="accent6">
              <a:lumMod val="60000"/>
              <a:lumOff val="40000"/>
            </a:schemeClr>
          </a:solidFill>
        </p:spPr>
        <p:txBody>
          <a:bodyPr wrap="square" rtlCol="0" anchor="ctr">
            <a:noAutofit/>
          </a:bodyPr>
          <a:lstStyle/>
          <a:p>
            <a:r>
              <a:rPr lang="en-US" dirty="0" smtClean="0"/>
              <a:t>Slide </a:t>
            </a:r>
            <a:r>
              <a:rPr lang="en-US" dirty="0"/>
              <a:t>thanks to </a:t>
            </a:r>
            <a:r>
              <a:rPr lang="en-US" dirty="0" err="1"/>
              <a:t>Rina</a:t>
            </a:r>
            <a:r>
              <a:rPr lang="en-US" dirty="0"/>
              <a:t> </a:t>
            </a:r>
            <a:r>
              <a:rPr lang="en-US" dirty="0" err="1"/>
              <a:t>Dechter</a:t>
            </a:r>
            <a:r>
              <a:rPr lang="en-US" dirty="0"/>
              <a:t> (modified)</a:t>
            </a:r>
          </a:p>
        </p:txBody>
      </p:sp>
      <p:sp>
        <p:nvSpPr>
          <p:cNvPr id="57" name="Text Box 28"/>
          <p:cNvSpPr txBox="1">
            <a:spLocks noChangeArrowheads="1"/>
          </p:cNvSpPr>
          <p:nvPr/>
        </p:nvSpPr>
        <p:spPr bwMode="auto">
          <a:xfrm>
            <a:off x="8150271" y="3409950"/>
            <a:ext cx="387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b="1" dirty="0">
                <a:latin typeface="Times New Roman" charset="0"/>
                <a:sym typeface="Symbol" charset="0"/>
              </a:rPr>
              <a:t>=</a:t>
            </a:r>
            <a:endParaRPr lang="en-US" sz="2800" b="1" dirty="0">
              <a:latin typeface="Times New Roman" charset="0"/>
            </a:endParaRPr>
          </a:p>
        </p:txBody>
      </p:sp>
      <p:graphicFrame>
        <p:nvGraphicFramePr>
          <p:cNvPr id="58" name="Table 57"/>
          <p:cNvGraphicFramePr>
            <a:graphicFrameLocks noGrp="1"/>
          </p:cNvGraphicFramePr>
          <p:nvPr>
            <p:extLst>
              <p:ext uri="{D42A27DB-BD31-4B8C-83A1-F6EECF244321}">
                <p14:modId xmlns:p14="http://schemas.microsoft.com/office/powerpoint/2010/main" val="3412457746"/>
              </p:ext>
            </p:extLst>
          </p:nvPr>
        </p:nvGraphicFramePr>
        <p:xfrm>
          <a:off x="5362389" y="5653261"/>
          <a:ext cx="363709" cy="802383"/>
        </p:xfrm>
        <a:graphic>
          <a:graphicData uri="http://schemas.openxmlformats.org/drawingml/2006/table">
            <a:tbl>
              <a:tblPr bandRow="1">
                <a:tableStyleId>{775DCB02-9BB8-47FD-8907-85C794F793BA}</a:tableStyleId>
              </a:tblPr>
              <a:tblGrid>
                <a:gridCol w="363709"/>
              </a:tblGrid>
              <a:tr h="267461">
                <a:tc>
                  <a:txBody>
                    <a:bodyPr/>
                    <a:lstStyle/>
                    <a:p>
                      <a:pPr algn="ctr"/>
                      <a:r>
                        <a:rPr lang="en-US" sz="1600" dirty="0" smtClean="0"/>
                        <a:t>2</a:t>
                      </a:r>
                      <a:endParaRPr lang="en-US" sz="1600" dirty="0"/>
                    </a:p>
                  </a:txBody>
                  <a:tcPr marL="0" marR="0" marT="0" marB="0" anchor="ctr">
                    <a:solidFill>
                      <a:schemeClr val="accent4">
                        <a:lumMod val="75000"/>
                      </a:schemeClr>
                    </a:solidFill>
                  </a:tcPr>
                </a:tc>
              </a:tr>
              <a:tr h="267461">
                <a:tc>
                  <a:txBody>
                    <a:bodyPr/>
                    <a:lstStyle/>
                    <a:p>
                      <a:pPr algn="ctr"/>
                      <a:r>
                        <a:rPr lang="en-US" sz="1600" dirty="0" smtClean="0"/>
                        <a:t>1</a:t>
                      </a:r>
                      <a:endParaRPr lang="en-US" sz="1600" dirty="0"/>
                    </a:p>
                  </a:txBody>
                  <a:tcPr marL="0" marR="0" marT="0" marB="0" anchor="ctr">
                    <a:solidFill>
                      <a:schemeClr val="accent4">
                        <a:lumMod val="75000"/>
                      </a:schemeClr>
                    </a:solidFill>
                  </a:tcPr>
                </a:tc>
              </a:tr>
              <a:tr h="267461">
                <a:tc>
                  <a:txBody>
                    <a:bodyPr/>
                    <a:lstStyle/>
                    <a:p>
                      <a:pPr algn="ctr"/>
                      <a:r>
                        <a:rPr lang="en-US" sz="1600" dirty="0" smtClean="0"/>
                        <a:t>0</a:t>
                      </a:r>
                      <a:endParaRPr lang="en-US" sz="1600" dirty="0"/>
                    </a:p>
                  </a:txBody>
                  <a:tcPr marL="0" marR="0" marT="0" marB="0" anchor="ctr">
                    <a:solidFill>
                      <a:schemeClr val="accent4">
                        <a:lumMod val="40000"/>
                        <a:lumOff val="60000"/>
                      </a:schemeClr>
                    </a:solidFill>
                  </a:tcPr>
                </a:tc>
              </a:tr>
            </a:tbl>
          </a:graphicData>
        </a:graphic>
      </p:graphicFrame>
      <p:graphicFrame>
        <p:nvGraphicFramePr>
          <p:cNvPr id="59" name="Table 58"/>
          <p:cNvGraphicFramePr>
            <a:graphicFrameLocks noGrp="1"/>
          </p:cNvGraphicFramePr>
          <p:nvPr>
            <p:extLst>
              <p:ext uri="{D42A27DB-BD31-4B8C-83A1-F6EECF244321}">
                <p14:modId xmlns:p14="http://schemas.microsoft.com/office/powerpoint/2010/main" val="3305316437"/>
              </p:ext>
            </p:extLst>
          </p:nvPr>
        </p:nvGraphicFramePr>
        <p:xfrm>
          <a:off x="7227188" y="5920722"/>
          <a:ext cx="880029" cy="267461"/>
        </p:xfrm>
        <a:graphic>
          <a:graphicData uri="http://schemas.openxmlformats.org/drawingml/2006/table">
            <a:tbl>
              <a:tblPr bandRow="1">
                <a:tableStyleId>{775DCB02-9BB8-47FD-8907-85C794F793BA}</a:tableStyleId>
              </a:tblPr>
              <a:tblGrid>
                <a:gridCol w="293343"/>
                <a:gridCol w="293343"/>
                <a:gridCol w="293343"/>
              </a:tblGrid>
              <a:tr h="267461">
                <a:tc>
                  <a:txBody>
                    <a:bodyPr/>
                    <a:lstStyle/>
                    <a:p>
                      <a:pPr algn="ctr"/>
                      <a:r>
                        <a:rPr lang="en-US" sz="1300" dirty="0" smtClean="0"/>
                        <a:t>1</a:t>
                      </a:r>
                      <a:endParaRPr lang="en-US" sz="1300" dirty="0"/>
                    </a:p>
                  </a:txBody>
                  <a:tcPr marL="0" marR="0" marT="0" marB="0" anchor="ctr">
                    <a:solidFill>
                      <a:schemeClr val="accent4">
                        <a:lumMod val="75000"/>
                      </a:schemeClr>
                    </a:solidFill>
                  </a:tcPr>
                </a:tc>
                <a:tc>
                  <a:txBody>
                    <a:bodyPr/>
                    <a:lstStyle/>
                    <a:p>
                      <a:pPr algn="ctr"/>
                      <a:r>
                        <a:rPr lang="en-US" sz="1300" dirty="0" smtClean="0"/>
                        <a:t>1</a:t>
                      </a:r>
                      <a:endParaRPr lang="en-US" sz="1300" dirty="0"/>
                    </a:p>
                  </a:txBody>
                  <a:tcPr marL="0" marR="0" marT="0" marB="0" anchor="ctr">
                    <a:solidFill>
                      <a:schemeClr val="accent4">
                        <a:lumMod val="75000"/>
                      </a:schemeClr>
                    </a:solidFill>
                  </a:tcPr>
                </a:tc>
                <a:tc>
                  <a:txBody>
                    <a:bodyPr/>
                    <a:lstStyle/>
                    <a:p>
                      <a:pPr algn="ctr"/>
                      <a:r>
                        <a:rPr lang="en-US" sz="1300" dirty="0" smtClean="0"/>
                        <a:t>1</a:t>
                      </a:r>
                      <a:endParaRPr lang="en-US" sz="1300" dirty="0"/>
                    </a:p>
                  </a:txBody>
                  <a:tcPr marL="0" marR="0" marT="0" marB="0" anchor="ctr">
                    <a:solidFill>
                      <a:schemeClr val="accent4">
                        <a:lumMod val="75000"/>
                      </a:schemeClr>
                    </a:solidFill>
                  </a:tcPr>
                </a:tc>
              </a:tr>
            </a:tbl>
          </a:graphicData>
        </a:graphic>
      </p:graphicFrame>
      <p:graphicFrame>
        <p:nvGraphicFramePr>
          <p:cNvPr id="60" name="Table 59"/>
          <p:cNvGraphicFramePr>
            <a:graphicFrameLocks noGrp="1"/>
          </p:cNvGraphicFramePr>
          <p:nvPr>
            <p:extLst>
              <p:ext uri="{D42A27DB-BD31-4B8C-83A1-F6EECF244321}">
                <p14:modId xmlns:p14="http://schemas.microsoft.com/office/powerpoint/2010/main" val="1074720237"/>
              </p:ext>
            </p:extLst>
          </p:nvPr>
        </p:nvGraphicFramePr>
        <p:xfrm>
          <a:off x="6101679" y="5653261"/>
          <a:ext cx="836139" cy="802383"/>
        </p:xfrm>
        <a:graphic>
          <a:graphicData uri="http://schemas.openxmlformats.org/drawingml/2006/table">
            <a:tbl>
              <a:tblPr bandRow="1">
                <a:tableStyleId>{69C7853C-536D-4A76-A0AE-DD22124D55A5}</a:tableStyleId>
              </a:tblPr>
              <a:tblGrid>
                <a:gridCol w="278713"/>
                <a:gridCol w="278713"/>
                <a:gridCol w="278713"/>
              </a:tblGrid>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r>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r>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r>
            </a:tbl>
          </a:graphicData>
        </a:graphic>
      </p:graphicFrame>
      <p:sp>
        <p:nvSpPr>
          <p:cNvPr id="56" name="Rectangle 55"/>
          <p:cNvSpPr>
            <a:spLocks noChangeAspect="1"/>
          </p:cNvSpPr>
          <p:nvPr/>
        </p:nvSpPr>
        <p:spPr>
          <a:xfrm>
            <a:off x="4769083" y="357402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a:spLocks noChangeAspect="1"/>
          </p:cNvSpPr>
          <p:nvPr/>
        </p:nvSpPr>
        <p:spPr>
          <a:xfrm>
            <a:off x="6304716" y="489168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Rectangle 62"/>
          <p:cNvSpPr>
            <a:spLocks noChangeAspect="1"/>
          </p:cNvSpPr>
          <p:nvPr/>
        </p:nvSpPr>
        <p:spPr>
          <a:xfrm>
            <a:off x="6245429" y="2277815"/>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Rectangle 63"/>
          <p:cNvSpPr>
            <a:spLocks noChangeAspect="1"/>
          </p:cNvSpPr>
          <p:nvPr/>
        </p:nvSpPr>
        <p:spPr>
          <a:xfrm>
            <a:off x="7712366" y="357402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Line 34"/>
          <p:cNvSpPr>
            <a:spLocks noChangeShapeType="1"/>
          </p:cNvSpPr>
          <p:nvPr/>
        </p:nvSpPr>
        <p:spPr bwMode="auto">
          <a:xfrm flipH="1">
            <a:off x="5067115" y="4899025"/>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cxnSp>
        <p:nvCxnSpPr>
          <p:cNvPr id="43" name="Straight Arrow Connector 42"/>
          <p:cNvCxnSpPr/>
          <p:nvPr/>
        </p:nvCxnSpPr>
        <p:spPr>
          <a:xfrm flipH="1">
            <a:off x="6608953" y="4933245"/>
            <a:ext cx="657730"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6" name="Straight Arrow Connector 45"/>
          <p:cNvCxnSpPr/>
          <p:nvPr/>
        </p:nvCxnSpPr>
        <p:spPr>
          <a:xfrm flipH="1">
            <a:off x="5507935" y="4953001"/>
            <a:ext cx="657730"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54" name="Group 53"/>
          <p:cNvGrpSpPr/>
          <p:nvPr/>
        </p:nvGrpSpPr>
        <p:grpSpPr>
          <a:xfrm>
            <a:off x="6245429" y="5142086"/>
            <a:ext cx="1893368" cy="511175"/>
            <a:chOff x="6245429" y="5142086"/>
            <a:chExt cx="1893368" cy="511175"/>
          </a:xfrm>
        </p:grpSpPr>
        <p:cxnSp>
          <p:nvCxnSpPr>
            <p:cNvPr id="55" name="Straight Arrow Connector 54"/>
            <p:cNvCxnSpPr/>
            <p:nvPr/>
          </p:nvCxnSpPr>
          <p:spPr>
            <a:xfrm flipH="1">
              <a:off x="6519748" y="5151846"/>
              <a:ext cx="1357017" cy="501415"/>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61" name="Straight Arrow Connector 60"/>
            <p:cNvCxnSpPr/>
            <p:nvPr/>
          </p:nvCxnSpPr>
          <p:spPr>
            <a:xfrm flipH="1">
              <a:off x="6245429" y="5142086"/>
              <a:ext cx="1359309" cy="511175"/>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65" name="Straight Arrow Connector 64"/>
            <p:cNvCxnSpPr/>
            <p:nvPr/>
          </p:nvCxnSpPr>
          <p:spPr>
            <a:xfrm flipH="1">
              <a:off x="6801556" y="5142086"/>
              <a:ext cx="1337241" cy="511175"/>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grpSp>
      <p:grpSp>
        <p:nvGrpSpPr>
          <p:cNvPr id="66" name="Group 65"/>
          <p:cNvGrpSpPr/>
          <p:nvPr/>
        </p:nvGrpSpPr>
        <p:grpSpPr>
          <a:xfrm>
            <a:off x="4633233" y="5166007"/>
            <a:ext cx="1468446" cy="1166707"/>
            <a:chOff x="4633233" y="5166007"/>
            <a:chExt cx="1468446" cy="1166707"/>
          </a:xfrm>
        </p:grpSpPr>
        <p:cxnSp>
          <p:nvCxnSpPr>
            <p:cNvPr id="67" name="Straight Arrow Connector 66"/>
            <p:cNvCxnSpPr/>
            <p:nvPr/>
          </p:nvCxnSpPr>
          <p:spPr>
            <a:xfrm>
              <a:off x="4905260" y="5175767"/>
              <a:ext cx="1196419" cy="878685"/>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68" name="Straight Arrow Connector 67"/>
            <p:cNvCxnSpPr/>
            <p:nvPr/>
          </p:nvCxnSpPr>
          <p:spPr>
            <a:xfrm>
              <a:off x="4633233" y="5166007"/>
              <a:ext cx="1468446" cy="622018"/>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69" name="Straight Arrow Connector 68"/>
            <p:cNvCxnSpPr/>
            <p:nvPr/>
          </p:nvCxnSpPr>
          <p:spPr>
            <a:xfrm>
              <a:off x="5167292" y="5166007"/>
              <a:ext cx="934387" cy="1166707"/>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grpSp>
      <p:sp>
        <p:nvSpPr>
          <p:cNvPr id="70" name="Content Placeholder 2"/>
          <p:cNvSpPr>
            <a:spLocks noGrp="1"/>
          </p:cNvSpPr>
          <p:nvPr>
            <p:ph idx="1"/>
          </p:nvPr>
        </p:nvSpPr>
        <p:spPr>
          <a:xfrm>
            <a:off x="457199" y="1210760"/>
            <a:ext cx="3778251" cy="1753569"/>
          </a:xfrm>
        </p:spPr>
        <p:txBody>
          <a:bodyPr>
            <a:normAutofit fontScale="62500" lnSpcReduction="20000"/>
          </a:bodyPr>
          <a:lstStyle/>
          <a:p>
            <a:pPr marL="0" indent="0">
              <a:buNone/>
            </a:pPr>
            <a:r>
              <a:rPr lang="en-US" dirty="0" smtClean="0"/>
              <a:t>Solve the same problem with BP</a:t>
            </a:r>
          </a:p>
          <a:p>
            <a:r>
              <a:rPr lang="en-US" dirty="0" smtClean="0"/>
              <a:t>Constraints become “hard” factors with only 1’s or 0’s</a:t>
            </a:r>
          </a:p>
          <a:p>
            <a:r>
              <a:rPr lang="en-US" dirty="0" smtClean="0"/>
              <a:t>Send messages until convergence</a:t>
            </a:r>
            <a:endParaRPr lang="en-US" dirty="0"/>
          </a:p>
        </p:txBody>
      </p:sp>
    </p:spTree>
    <p:extLst>
      <p:ext uri="{BB962C8B-B14F-4D97-AF65-F5344CB8AC3E}">
        <p14:creationId xmlns:p14="http://schemas.microsoft.com/office/powerpoint/2010/main" val="57254383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66"/>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5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Box 29"/>
          <p:cNvSpPr txBox="1">
            <a:spLocks noChangeArrowheads="1"/>
          </p:cNvSpPr>
          <p:nvPr/>
        </p:nvSpPr>
        <p:spPr bwMode="auto">
          <a:xfrm>
            <a:off x="6256282" y="5000625"/>
            <a:ext cx="379412" cy="519113"/>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dirty="0">
                <a:latin typeface="Times New Roman" charset="0"/>
                <a:sym typeface="Symbol" charset="0"/>
              </a:rPr>
              <a:t></a:t>
            </a:r>
            <a:endParaRPr lang="en-US" sz="2800" dirty="0">
              <a:latin typeface="Times New Roman" charset="0"/>
            </a:endParaRPr>
          </a:p>
        </p:txBody>
      </p:sp>
      <p:sp>
        <p:nvSpPr>
          <p:cNvPr id="2" name="Title 1"/>
          <p:cNvSpPr>
            <a:spLocks noGrp="1"/>
          </p:cNvSpPr>
          <p:nvPr>
            <p:ph type="title"/>
          </p:nvPr>
        </p:nvSpPr>
        <p:spPr/>
        <p:txBody>
          <a:bodyPr>
            <a:normAutofit fontScale="90000"/>
          </a:bodyPr>
          <a:lstStyle/>
          <a:p>
            <a:r>
              <a:rPr lang="en-US" dirty="0" smtClean="0"/>
              <a:t>From Arc Consistency to BP</a:t>
            </a:r>
            <a:endParaRPr lang="en-US" dirty="0"/>
          </a:p>
        </p:txBody>
      </p:sp>
      <p:sp>
        <p:nvSpPr>
          <p:cNvPr id="4" name="Slide Number Placeholder 3"/>
          <p:cNvSpPr>
            <a:spLocks noGrp="1"/>
          </p:cNvSpPr>
          <p:nvPr>
            <p:ph type="sldNum" sz="quarter" idx="12"/>
          </p:nvPr>
        </p:nvSpPr>
        <p:spPr>
          <a:xfrm>
            <a:off x="6245429" y="6332714"/>
            <a:ext cx="2133600" cy="365125"/>
          </a:xfrm>
        </p:spPr>
        <p:txBody>
          <a:bodyPr/>
          <a:lstStyle/>
          <a:p>
            <a:fld id="{E5445004-F4FB-5345-992E-498B4C43F562}" type="slidenum">
              <a:rPr lang="en-US" smtClean="0"/>
              <a:t>145</a:t>
            </a:fld>
            <a:endParaRPr lang="en-US"/>
          </a:p>
        </p:txBody>
      </p:sp>
      <p:sp>
        <p:nvSpPr>
          <p:cNvPr id="5" name="Oval 2"/>
          <p:cNvSpPr>
            <a:spLocks noChangeArrowheads="1"/>
          </p:cNvSpPr>
          <p:nvPr/>
        </p:nvSpPr>
        <p:spPr bwMode="auto">
          <a:xfrm>
            <a:off x="4422590" y="2146300"/>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6" name="Oval 3"/>
          <p:cNvSpPr>
            <a:spLocks noChangeArrowheads="1"/>
          </p:cNvSpPr>
          <p:nvPr/>
        </p:nvSpPr>
        <p:spPr bwMode="auto">
          <a:xfrm>
            <a:off x="4422590" y="4746625"/>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a:p>
        </p:txBody>
      </p:sp>
      <p:sp>
        <p:nvSpPr>
          <p:cNvPr id="7" name="Line 4"/>
          <p:cNvSpPr>
            <a:spLocks noChangeShapeType="1"/>
          </p:cNvSpPr>
          <p:nvPr/>
        </p:nvSpPr>
        <p:spPr bwMode="auto">
          <a:xfrm>
            <a:off x="4898840" y="2717800"/>
            <a:ext cx="0" cy="2028825"/>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 name="Oval 5"/>
          <p:cNvSpPr>
            <a:spLocks noChangeArrowheads="1"/>
          </p:cNvSpPr>
          <p:nvPr/>
        </p:nvSpPr>
        <p:spPr bwMode="auto">
          <a:xfrm>
            <a:off x="7372294" y="2146300"/>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9" name="Oval 6"/>
          <p:cNvSpPr>
            <a:spLocks noChangeArrowheads="1"/>
          </p:cNvSpPr>
          <p:nvPr/>
        </p:nvSpPr>
        <p:spPr bwMode="auto">
          <a:xfrm>
            <a:off x="7372294" y="4689475"/>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10" name="Line 7"/>
          <p:cNvSpPr>
            <a:spLocks noChangeShapeType="1"/>
          </p:cNvSpPr>
          <p:nvPr/>
        </p:nvSpPr>
        <p:spPr bwMode="auto">
          <a:xfrm flipH="1">
            <a:off x="7835640" y="2717800"/>
            <a:ext cx="12903" cy="1971675"/>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 name="Line 8"/>
          <p:cNvSpPr>
            <a:spLocks noChangeShapeType="1"/>
          </p:cNvSpPr>
          <p:nvPr/>
        </p:nvSpPr>
        <p:spPr bwMode="auto">
          <a:xfrm rot="16200000">
            <a:off x="6359340" y="1405325"/>
            <a:ext cx="0" cy="2019300"/>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12" name="Line 9"/>
          <p:cNvSpPr>
            <a:spLocks noChangeShapeType="1"/>
          </p:cNvSpPr>
          <p:nvPr/>
        </p:nvSpPr>
        <p:spPr bwMode="auto">
          <a:xfrm rot="16200000">
            <a:off x="6367341" y="4027423"/>
            <a:ext cx="1" cy="2009904"/>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13" name="Text Box 10"/>
          <p:cNvSpPr txBox="1">
            <a:spLocks noChangeArrowheads="1"/>
          </p:cNvSpPr>
          <p:nvPr/>
        </p:nvSpPr>
        <p:spPr bwMode="auto">
          <a:xfrm>
            <a:off x="7953877" y="2180167"/>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14" name="Text Box 11"/>
          <p:cNvSpPr txBox="1">
            <a:spLocks noChangeArrowheads="1"/>
          </p:cNvSpPr>
          <p:nvPr/>
        </p:nvSpPr>
        <p:spPr bwMode="auto">
          <a:xfrm>
            <a:off x="7654925"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15" name="Text Box 12"/>
          <p:cNvSpPr txBox="1">
            <a:spLocks noChangeArrowheads="1"/>
          </p:cNvSpPr>
          <p:nvPr/>
        </p:nvSpPr>
        <p:spPr bwMode="auto">
          <a:xfrm>
            <a:off x="7410450"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16" name="Text Box 13"/>
          <p:cNvSpPr txBox="1">
            <a:spLocks noChangeArrowheads="1"/>
          </p:cNvSpPr>
          <p:nvPr/>
        </p:nvSpPr>
        <p:spPr bwMode="auto">
          <a:xfrm>
            <a:off x="4977362" y="4761442"/>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17" name="Text Box 14"/>
          <p:cNvSpPr txBox="1">
            <a:spLocks noChangeArrowheads="1"/>
          </p:cNvSpPr>
          <p:nvPr/>
        </p:nvSpPr>
        <p:spPr bwMode="auto">
          <a:xfrm>
            <a:off x="4678410" y="476144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18" name="Text Box 15"/>
          <p:cNvSpPr txBox="1">
            <a:spLocks noChangeArrowheads="1"/>
          </p:cNvSpPr>
          <p:nvPr/>
        </p:nvSpPr>
        <p:spPr bwMode="auto">
          <a:xfrm>
            <a:off x="4433935" y="476144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19" name="Text Box 16"/>
          <p:cNvSpPr txBox="1">
            <a:spLocks noChangeArrowheads="1"/>
          </p:cNvSpPr>
          <p:nvPr/>
        </p:nvSpPr>
        <p:spPr bwMode="auto">
          <a:xfrm>
            <a:off x="7928477" y="4704292"/>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20" name="Text Box 17"/>
          <p:cNvSpPr txBox="1">
            <a:spLocks noChangeArrowheads="1"/>
          </p:cNvSpPr>
          <p:nvPr/>
        </p:nvSpPr>
        <p:spPr bwMode="auto">
          <a:xfrm>
            <a:off x="7629525" y="470429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21" name="Text Box 18"/>
          <p:cNvSpPr txBox="1">
            <a:spLocks noChangeArrowheads="1"/>
          </p:cNvSpPr>
          <p:nvPr/>
        </p:nvSpPr>
        <p:spPr bwMode="auto">
          <a:xfrm>
            <a:off x="7385050" y="470429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22" name="Text Box 19"/>
          <p:cNvSpPr txBox="1">
            <a:spLocks noChangeArrowheads="1"/>
          </p:cNvSpPr>
          <p:nvPr/>
        </p:nvSpPr>
        <p:spPr bwMode="auto">
          <a:xfrm>
            <a:off x="410613" y="3020159"/>
            <a:ext cx="2639139"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000" b="1" dirty="0">
                <a:latin typeface="Times New Roman" charset="0"/>
                <a:sym typeface="Symbol" charset="0"/>
              </a:rPr>
              <a:t> X, Y, </a:t>
            </a:r>
            <a:r>
              <a:rPr lang="en-US" sz="2000" b="1" dirty="0" smtClean="0">
                <a:latin typeface="Times New Roman" charset="0"/>
                <a:sym typeface="Symbol" charset="0"/>
              </a:rPr>
              <a:t>U, </a:t>
            </a:r>
            <a:r>
              <a:rPr lang="en-US" sz="2000" b="1" dirty="0">
                <a:latin typeface="Times New Roman" charset="0"/>
                <a:sym typeface="Symbol" charset="0"/>
              </a:rPr>
              <a:t>T ∈ </a:t>
            </a:r>
            <a:r>
              <a:rPr lang="en-US" sz="2000" b="1" dirty="0" smtClean="0">
                <a:latin typeface="Times New Roman" charset="0"/>
                <a:sym typeface="Symbol" charset="0"/>
              </a:rPr>
              <a:t>{</a:t>
            </a:r>
            <a:r>
              <a:rPr lang="en-US" sz="2000" b="1" dirty="0" smtClean="0">
                <a:latin typeface="Rockwell"/>
                <a:cs typeface="Rockwell"/>
                <a:sym typeface="Symbol" charset="0"/>
              </a:rPr>
              <a:t>1, 2, 3</a:t>
            </a:r>
            <a:r>
              <a:rPr lang="en-US" sz="2000" b="1" dirty="0" smtClean="0">
                <a:latin typeface="Times New Roman" charset="0"/>
                <a:sym typeface="Symbol" charset="0"/>
              </a:rPr>
              <a:t>}</a:t>
            </a:r>
            <a:endParaRPr lang="en-US" sz="2000" b="1" dirty="0">
              <a:latin typeface="Times New Roman" charset="0"/>
              <a:sym typeface="Symbol" charset="0"/>
            </a:endParaRPr>
          </a:p>
          <a:p>
            <a:pPr algn="ctr" eaLnBrk="1" hangingPunct="1"/>
            <a:r>
              <a:rPr lang="en-US" sz="2000" b="1" dirty="0">
                <a:latin typeface="Times New Roman" charset="0"/>
                <a:sym typeface="Symbol" charset="0"/>
              </a:rPr>
              <a:t>X </a:t>
            </a:r>
            <a:r>
              <a:rPr lang="en-US" sz="2000" b="1" dirty="0" smtClean="0">
                <a:latin typeface="Times New Roman" charset="0"/>
                <a:sym typeface="Symbol" charset="0"/>
              </a:rPr>
              <a:t> </a:t>
            </a:r>
            <a:r>
              <a:rPr lang="en-US" sz="2000" b="1" dirty="0">
                <a:latin typeface="Times New Roman" charset="0"/>
                <a:sym typeface="Symbol" charset="0"/>
              </a:rPr>
              <a:t>Y</a:t>
            </a:r>
          </a:p>
          <a:p>
            <a:pPr algn="ctr" eaLnBrk="1" hangingPunct="1"/>
            <a:r>
              <a:rPr lang="en-US" sz="2000" b="1" dirty="0">
                <a:latin typeface="Times New Roman" charset="0"/>
                <a:sym typeface="Symbol" charset="0"/>
              </a:rPr>
              <a:t>Y </a:t>
            </a:r>
            <a:r>
              <a:rPr lang="en-US" sz="2000" b="1" dirty="0" smtClean="0">
                <a:latin typeface="Times New Roman" charset="0"/>
                <a:sym typeface="Symbol" charset="0"/>
              </a:rPr>
              <a:t>= U</a:t>
            </a:r>
            <a:endParaRPr lang="en-US" sz="2000" b="1" dirty="0">
              <a:latin typeface="Times New Roman" charset="0"/>
              <a:sym typeface="Symbol" charset="0"/>
            </a:endParaRPr>
          </a:p>
          <a:p>
            <a:pPr algn="ctr" eaLnBrk="1" hangingPunct="1"/>
            <a:r>
              <a:rPr lang="en-US" sz="2000" b="1" dirty="0">
                <a:latin typeface="Times New Roman" charset="0"/>
                <a:sym typeface="Symbol" charset="0"/>
              </a:rPr>
              <a:t>T </a:t>
            </a:r>
            <a:r>
              <a:rPr lang="en-US" sz="2000" b="1" dirty="0" smtClean="0">
                <a:latin typeface="Times New Roman" charset="0"/>
                <a:sym typeface="Symbol" charset="0"/>
              </a:rPr>
              <a:t> U</a:t>
            </a:r>
            <a:endParaRPr lang="en-US" sz="2000" b="1" dirty="0">
              <a:latin typeface="Times New Roman" charset="0"/>
              <a:sym typeface="Symbol" charset="0"/>
            </a:endParaRPr>
          </a:p>
          <a:p>
            <a:pPr algn="ctr" eaLnBrk="1" hangingPunct="1"/>
            <a:r>
              <a:rPr lang="en-US" sz="2000" b="1" dirty="0">
                <a:latin typeface="Times New Roman" charset="0"/>
                <a:sym typeface="Symbol" charset="0"/>
              </a:rPr>
              <a:t>X </a:t>
            </a:r>
            <a:r>
              <a:rPr lang="en-US" sz="2000" b="1" dirty="0" smtClean="0">
                <a:latin typeface="Times New Roman" charset="0"/>
                <a:sym typeface="Symbol" charset="0"/>
              </a:rPr>
              <a:t>&lt; </a:t>
            </a:r>
            <a:r>
              <a:rPr lang="en-US" sz="2000" b="1" dirty="0">
                <a:latin typeface="Times New Roman" charset="0"/>
                <a:sym typeface="Symbol" charset="0"/>
              </a:rPr>
              <a:t>T</a:t>
            </a:r>
          </a:p>
        </p:txBody>
      </p:sp>
      <p:sp>
        <p:nvSpPr>
          <p:cNvPr id="23" name="Text Box 20"/>
          <p:cNvSpPr txBox="1">
            <a:spLocks noChangeArrowheads="1"/>
          </p:cNvSpPr>
          <p:nvPr/>
        </p:nvSpPr>
        <p:spPr bwMode="auto">
          <a:xfrm>
            <a:off x="4694053" y="1679575"/>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X</a:t>
            </a:r>
          </a:p>
        </p:txBody>
      </p:sp>
      <p:sp>
        <p:nvSpPr>
          <p:cNvPr id="24" name="Text Box 21"/>
          <p:cNvSpPr txBox="1">
            <a:spLocks noChangeArrowheads="1"/>
          </p:cNvSpPr>
          <p:nvPr/>
        </p:nvSpPr>
        <p:spPr bwMode="auto">
          <a:xfrm>
            <a:off x="7646932" y="1679575"/>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Y</a:t>
            </a:r>
          </a:p>
        </p:txBody>
      </p:sp>
      <p:sp>
        <p:nvSpPr>
          <p:cNvPr id="25" name="Text Box 22"/>
          <p:cNvSpPr txBox="1">
            <a:spLocks noChangeArrowheads="1"/>
          </p:cNvSpPr>
          <p:nvPr/>
        </p:nvSpPr>
        <p:spPr bwMode="auto">
          <a:xfrm>
            <a:off x="4701990" y="5330825"/>
            <a:ext cx="387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T</a:t>
            </a:r>
          </a:p>
        </p:txBody>
      </p:sp>
      <p:sp>
        <p:nvSpPr>
          <p:cNvPr id="26" name="Text Box 23"/>
          <p:cNvSpPr txBox="1">
            <a:spLocks noChangeArrowheads="1"/>
          </p:cNvSpPr>
          <p:nvPr/>
        </p:nvSpPr>
        <p:spPr bwMode="auto">
          <a:xfrm>
            <a:off x="7646666" y="5273675"/>
            <a:ext cx="4069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Times New Roman" charset="0"/>
              </a:rPr>
              <a:t>U</a:t>
            </a:r>
          </a:p>
        </p:txBody>
      </p:sp>
      <p:sp>
        <p:nvSpPr>
          <p:cNvPr id="27" name="Text Box 24"/>
          <p:cNvSpPr txBox="1">
            <a:spLocks noChangeArrowheads="1"/>
          </p:cNvSpPr>
          <p:nvPr/>
        </p:nvSpPr>
        <p:spPr bwMode="auto">
          <a:xfrm>
            <a:off x="5004173" y="2180167"/>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28" name="Text Box 25"/>
          <p:cNvSpPr txBox="1">
            <a:spLocks noChangeArrowheads="1"/>
          </p:cNvSpPr>
          <p:nvPr/>
        </p:nvSpPr>
        <p:spPr bwMode="auto">
          <a:xfrm>
            <a:off x="4705221"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29" name="Text Box 26"/>
          <p:cNvSpPr txBox="1">
            <a:spLocks noChangeArrowheads="1"/>
          </p:cNvSpPr>
          <p:nvPr/>
        </p:nvSpPr>
        <p:spPr bwMode="auto">
          <a:xfrm>
            <a:off x="4460746"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30" name="Text Box 27"/>
          <p:cNvSpPr txBox="1">
            <a:spLocks noChangeArrowheads="1"/>
          </p:cNvSpPr>
          <p:nvPr/>
        </p:nvSpPr>
        <p:spPr bwMode="auto">
          <a:xfrm>
            <a:off x="6165665" y="1787525"/>
            <a:ext cx="3794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b="1">
                <a:latin typeface="Times New Roman" charset="0"/>
                <a:sym typeface="Symbol" charset="0"/>
              </a:rPr>
              <a:t></a:t>
            </a:r>
            <a:endParaRPr lang="en-US" sz="2800" b="1">
              <a:latin typeface="Times New Roman" charset="0"/>
            </a:endParaRPr>
          </a:p>
        </p:txBody>
      </p:sp>
      <p:sp>
        <p:nvSpPr>
          <p:cNvPr id="33" name="Text Box 30"/>
          <p:cNvSpPr txBox="1">
            <a:spLocks noChangeArrowheads="1"/>
          </p:cNvSpPr>
          <p:nvPr/>
        </p:nvSpPr>
        <p:spPr bwMode="auto">
          <a:xfrm>
            <a:off x="4356510" y="3387725"/>
            <a:ext cx="3984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a:latin typeface="Times New Roman" charset="0"/>
                <a:sym typeface="Symbol" charset="0"/>
              </a:rPr>
              <a:t></a:t>
            </a:r>
            <a:endParaRPr lang="en-US" sz="2800">
              <a:latin typeface="Times New Roman" charset="0"/>
            </a:endParaRPr>
          </a:p>
        </p:txBody>
      </p:sp>
      <p:sp>
        <p:nvSpPr>
          <p:cNvPr id="109" name="TextBox 108"/>
          <p:cNvSpPr txBox="1"/>
          <p:nvPr/>
        </p:nvSpPr>
        <p:spPr>
          <a:xfrm>
            <a:off x="0" y="6520694"/>
            <a:ext cx="4235450" cy="347548"/>
          </a:xfrm>
          <a:prstGeom prst="rect">
            <a:avLst/>
          </a:prstGeom>
          <a:solidFill>
            <a:schemeClr val="accent6">
              <a:lumMod val="60000"/>
              <a:lumOff val="40000"/>
            </a:schemeClr>
          </a:solidFill>
        </p:spPr>
        <p:txBody>
          <a:bodyPr wrap="square" rtlCol="0" anchor="ctr">
            <a:noAutofit/>
          </a:bodyPr>
          <a:lstStyle/>
          <a:p>
            <a:r>
              <a:rPr lang="en-US" dirty="0" smtClean="0"/>
              <a:t>Slide </a:t>
            </a:r>
            <a:r>
              <a:rPr lang="en-US" dirty="0"/>
              <a:t>thanks to </a:t>
            </a:r>
            <a:r>
              <a:rPr lang="en-US" dirty="0" err="1"/>
              <a:t>Rina</a:t>
            </a:r>
            <a:r>
              <a:rPr lang="en-US" dirty="0"/>
              <a:t> </a:t>
            </a:r>
            <a:r>
              <a:rPr lang="en-US" dirty="0" err="1"/>
              <a:t>Dechter</a:t>
            </a:r>
            <a:r>
              <a:rPr lang="en-US" dirty="0"/>
              <a:t> (modified)</a:t>
            </a:r>
          </a:p>
        </p:txBody>
      </p:sp>
      <p:sp>
        <p:nvSpPr>
          <p:cNvPr id="57" name="Text Box 28"/>
          <p:cNvSpPr txBox="1">
            <a:spLocks noChangeArrowheads="1"/>
          </p:cNvSpPr>
          <p:nvPr/>
        </p:nvSpPr>
        <p:spPr bwMode="auto">
          <a:xfrm>
            <a:off x="8150271" y="3409950"/>
            <a:ext cx="387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b="1" dirty="0">
                <a:latin typeface="Times New Roman" charset="0"/>
                <a:sym typeface="Symbol" charset="0"/>
              </a:rPr>
              <a:t>=</a:t>
            </a:r>
            <a:endParaRPr lang="en-US" sz="2800" b="1" dirty="0">
              <a:latin typeface="Times New Roman" charset="0"/>
            </a:endParaRPr>
          </a:p>
        </p:txBody>
      </p:sp>
      <p:graphicFrame>
        <p:nvGraphicFramePr>
          <p:cNvPr id="58" name="Table 57"/>
          <p:cNvGraphicFramePr>
            <a:graphicFrameLocks noGrp="1"/>
          </p:cNvGraphicFramePr>
          <p:nvPr>
            <p:extLst>
              <p:ext uri="{D42A27DB-BD31-4B8C-83A1-F6EECF244321}">
                <p14:modId xmlns:p14="http://schemas.microsoft.com/office/powerpoint/2010/main" val="3450033320"/>
              </p:ext>
            </p:extLst>
          </p:nvPr>
        </p:nvGraphicFramePr>
        <p:xfrm>
          <a:off x="5362389" y="5653261"/>
          <a:ext cx="363709" cy="802383"/>
        </p:xfrm>
        <a:graphic>
          <a:graphicData uri="http://schemas.openxmlformats.org/drawingml/2006/table">
            <a:tbl>
              <a:tblPr bandRow="1">
                <a:tableStyleId>{775DCB02-9BB8-47FD-8907-85C794F793BA}</a:tableStyleId>
              </a:tblPr>
              <a:tblGrid>
                <a:gridCol w="363709"/>
              </a:tblGrid>
              <a:tr h="267461">
                <a:tc>
                  <a:txBody>
                    <a:bodyPr/>
                    <a:lstStyle/>
                    <a:p>
                      <a:pPr algn="ctr"/>
                      <a:r>
                        <a:rPr lang="en-US" sz="1600" dirty="0" smtClean="0"/>
                        <a:t>2</a:t>
                      </a:r>
                      <a:endParaRPr lang="en-US" sz="1600" dirty="0"/>
                    </a:p>
                  </a:txBody>
                  <a:tcPr marL="0" marR="0" marT="0" marB="0" anchor="ctr">
                    <a:solidFill>
                      <a:schemeClr val="accent4">
                        <a:lumMod val="75000"/>
                      </a:schemeClr>
                    </a:solidFill>
                  </a:tcPr>
                </a:tc>
              </a:tr>
              <a:tr h="267461">
                <a:tc>
                  <a:txBody>
                    <a:bodyPr/>
                    <a:lstStyle/>
                    <a:p>
                      <a:pPr algn="ctr"/>
                      <a:r>
                        <a:rPr lang="en-US" sz="1600" dirty="0" smtClean="0"/>
                        <a:t>1</a:t>
                      </a:r>
                      <a:endParaRPr lang="en-US" sz="1600" dirty="0"/>
                    </a:p>
                  </a:txBody>
                  <a:tcPr marL="0" marR="0" marT="0" marB="0" anchor="ctr">
                    <a:solidFill>
                      <a:schemeClr val="accent4">
                        <a:lumMod val="75000"/>
                      </a:schemeClr>
                    </a:solidFill>
                  </a:tcPr>
                </a:tc>
              </a:tr>
              <a:tr h="267461">
                <a:tc>
                  <a:txBody>
                    <a:bodyPr/>
                    <a:lstStyle/>
                    <a:p>
                      <a:pPr algn="ctr"/>
                      <a:r>
                        <a:rPr lang="en-US" sz="1600" dirty="0" smtClean="0"/>
                        <a:t>0</a:t>
                      </a:r>
                      <a:endParaRPr lang="en-US" sz="1600" dirty="0"/>
                    </a:p>
                  </a:txBody>
                  <a:tcPr marL="0" marR="0" marT="0" marB="0" anchor="ctr">
                    <a:solidFill>
                      <a:schemeClr val="accent4">
                        <a:lumMod val="40000"/>
                        <a:lumOff val="60000"/>
                      </a:schemeClr>
                    </a:solidFill>
                  </a:tcPr>
                </a:tc>
              </a:tr>
            </a:tbl>
          </a:graphicData>
        </a:graphic>
      </p:graphicFrame>
      <p:graphicFrame>
        <p:nvGraphicFramePr>
          <p:cNvPr id="59" name="Table 58"/>
          <p:cNvGraphicFramePr>
            <a:graphicFrameLocks noGrp="1"/>
          </p:cNvGraphicFramePr>
          <p:nvPr>
            <p:extLst>
              <p:ext uri="{D42A27DB-BD31-4B8C-83A1-F6EECF244321}">
                <p14:modId xmlns:p14="http://schemas.microsoft.com/office/powerpoint/2010/main" val="1134762872"/>
              </p:ext>
            </p:extLst>
          </p:nvPr>
        </p:nvGraphicFramePr>
        <p:xfrm>
          <a:off x="7227188" y="5920722"/>
          <a:ext cx="880029" cy="267461"/>
        </p:xfrm>
        <a:graphic>
          <a:graphicData uri="http://schemas.openxmlformats.org/drawingml/2006/table">
            <a:tbl>
              <a:tblPr bandRow="1">
                <a:tableStyleId>{775DCB02-9BB8-47FD-8907-85C794F793BA}</a:tableStyleId>
              </a:tblPr>
              <a:tblGrid>
                <a:gridCol w="293343"/>
                <a:gridCol w="293343"/>
                <a:gridCol w="293343"/>
              </a:tblGrid>
              <a:tr h="267461">
                <a:tc>
                  <a:txBody>
                    <a:bodyPr/>
                    <a:lstStyle/>
                    <a:p>
                      <a:pPr algn="ctr"/>
                      <a:r>
                        <a:rPr lang="en-US" sz="1300" dirty="0" smtClean="0"/>
                        <a:t>1</a:t>
                      </a:r>
                      <a:endParaRPr lang="en-US" sz="1300" dirty="0"/>
                    </a:p>
                  </a:txBody>
                  <a:tcPr marL="0" marR="0" marT="0" marB="0" anchor="ctr">
                    <a:solidFill>
                      <a:schemeClr val="accent4">
                        <a:lumMod val="75000"/>
                      </a:schemeClr>
                    </a:solidFill>
                  </a:tcPr>
                </a:tc>
                <a:tc>
                  <a:txBody>
                    <a:bodyPr/>
                    <a:lstStyle/>
                    <a:p>
                      <a:pPr algn="ctr"/>
                      <a:r>
                        <a:rPr lang="en-US" sz="1300" dirty="0" smtClean="0"/>
                        <a:t>1</a:t>
                      </a:r>
                      <a:endParaRPr lang="en-US" sz="1300" dirty="0"/>
                    </a:p>
                  </a:txBody>
                  <a:tcPr marL="0" marR="0" marT="0" marB="0" anchor="ctr">
                    <a:solidFill>
                      <a:schemeClr val="accent4">
                        <a:lumMod val="75000"/>
                      </a:schemeClr>
                    </a:solidFill>
                  </a:tcPr>
                </a:tc>
                <a:tc>
                  <a:txBody>
                    <a:bodyPr/>
                    <a:lstStyle/>
                    <a:p>
                      <a:pPr algn="ctr"/>
                      <a:r>
                        <a:rPr lang="en-US" sz="1300" dirty="0" smtClean="0"/>
                        <a:t>1</a:t>
                      </a:r>
                      <a:endParaRPr lang="en-US" sz="1300" dirty="0"/>
                    </a:p>
                  </a:txBody>
                  <a:tcPr marL="0" marR="0" marT="0" marB="0" anchor="ctr">
                    <a:solidFill>
                      <a:schemeClr val="accent4">
                        <a:lumMod val="75000"/>
                      </a:schemeClr>
                    </a:solidFill>
                  </a:tcPr>
                </a:tc>
              </a:tr>
            </a:tbl>
          </a:graphicData>
        </a:graphic>
      </p:graphicFrame>
      <p:graphicFrame>
        <p:nvGraphicFramePr>
          <p:cNvPr id="60" name="Table 59"/>
          <p:cNvGraphicFramePr>
            <a:graphicFrameLocks noGrp="1"/>
          </p:cNvGraphicFramePr>
          <p:nvPr>
            <p:extLst>
              <p:ext uri="{D42A27DB-BD31-4B8C-83A1-F6EECF244321}">
                <p14:modId xmlns:p14="http://schemas.microsoft.com/office/powerpoint/2010/main" val="3680022091"/>
              </p:ext>
            </p:extLst>
          </p:nvPr>
        </p:nvGraphicFramePr>
        <p:xfrm>
          <a:off x="6101679" y="5653261"/>
          <a:ext cx="836139" cy="802383"/>
        </p:xfrm>
        <a:graphic>
          <a:graphicData uri="http://schemas.openxmlformats.org/drawingml/2006/table">
            <a:tbl>
              <a:tblPr bandRow="1">
                <a:tableStyleId>{69C7853C-536D-4A76-A0AE-DD22124D55A5}</a:tableStyleId>
              </a:tblPr>
              <a:tblGrid>
                <a:gridCol w="278713"/>
                <a:gridCol w="278713"/>
                <a:gridCol w="278713"/>
              </a:tblGrid>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r>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r>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r>
            </a:tbl>
          </a:graphicData>
        </a:graphic>
      </p:graphicFrame>
      <p:sp>
        <p:nvSpPr>
          <p:cNvPr id="56" name="Rectangle 55"/>
          <p:cNvSpPr>
            <a:spLocks noChangeAspect="1"/>
          </p:cNvSpPr>
          <p:nvPr/>
        </p:nvSpPr>
        <p:spPr>
          <a:xfrm>
            <a:off x="4769083" y="357402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a:spLocks noChangeAspect="1"/>
          </p:cNvSpPr>
          <p:nvPr/>
        </p:nvSpPr>
        <p:spPr>
          <a:xfrm>
            <a:off x="6304716" y="489168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Rectangle 62"/>
          <p:cNvSpPr>
            <a:spLocks noChangeAspect="1"/>
          </p:cNvSpPr>
          <p:nvPr/>
        </p:nvSpPr>
        <p:spPr>
          <a:xfrm>
            <a:off x="6245429" y="2277815"/>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Rectangle 63"/>
          <p:cNvSpPr>
            <a:spLocks noChangeAspect="1"/>
          </p:cNvSpPr>
          <p:nvPr/>
        </p:nvSpPr>
        <p:spPr>
          <a:xfrm>
            <a:off x="7712366" y="357402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Line 34"/>
          <p:cNvSpPr>
            <a:spLocks noChangeShapeType="1"/>
          </p:cNvSpPr>
          <p:nvPr/>
        </p:nvSpPr>
        <p:spPr bwMode="auto">
          <a:xfrm flipH="1">
            <a:off x="5067115" y="4899025"/>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cxnSp>
        <p:nvCxnSpPr>
          <p:cNvPr id="43" name="Straight Arrow Connector 42"/>
          <p:cNvCxnSpPr/>
          <p:nvPr/>
        </p:nvCxnSpPr>
        <p:spPr>
          <a:xfrm flipH="1">
            <a:off x="6608953" y="4933245"/>
            <a:ext cx="657730"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6" name="Straight Arrow Connector 45"/>
          <p:cNvCxnSpPr/>
          <p:nvPr/>
        </p:nvCxnSpPr>
        <p:spPr>
          <a:xfrm flipH="1">
            <a:off x="5507935" y="4953001"/>
            <a:ext cx="657730"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3" name="Straight Arrow Connector 52"/>
          <p:cNvCxnSpPr/>
          <p:nvPr/>
        </p:nvCxnSpPr>
        <p:spPr>
          <a:xfrm flipV="1">
            <a:off x="4986329" y="3934709"/>
            <a:ext cx="0" cy="716666"/>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70" name="Straight Arrow Connector 69"/>
          <p:cNvCxnSpPr/>
          <p:nvPr/>
        </p:nvCxnSpPr>
        <p:spPr>
          <a:xfrm flipV="1">
            <a:off x="4987202" y="2746935"/>
            <a:ext cx="0" cy="716666"/>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aphicFrame>
        <p:nvGraphicFramePr>
          <p:cNvPr id="74" name="Table 73"/>
          <p:cNvGraphicFramePr>
            <a:graphicFrameLocks noGrp="1"/>
          </p:cNvGraphicFramePr>
          <p:nvPr>
            <p:extLst>
              <p:ext uri="{D42A27DB-BD31-4B8C-83A1-F6EECF244321}">
                <p14:modId xmlns:p14="http://schemas.microsoft.com/office/powerpoint/2010/main" val="1482573763"/>
              </p:ext>
            </p:extLst>
          </p:nvPr>
        </p:nvGraphicFramePr>
        <p:xfrm>
          <a:off x="3626913" y="4355934"/>
          <a:ext cx="363709" cy="778762"/>
        </p:xfrm>
        <a:graphic>
          <a:graphicData uri="http://schemas.openxmlformats.org/drawingml/2006/table">
            <a:tbl>
              <a:tblPr bandRow="1">
                <a:tableStyleId>{775DCB02-9BB8-47FD-8907-85C794F793BA}</a:tableStyleId>
              </a:tblPr>
              <a:tblGrid>
                <a:gridCol w="363709"/>
              </a:tblGrid>
              <a:tr h="267461">
                <a:tc>
                  <a:txBody>
                    <a:bodyPr/>
                    <a:lstStyle/>
                    <a:p>
                      <a:pPr algn="ctr"/>
                      <a:r>
                        <a:rPr lang="en-US" sz="1600" dirty="0" smtClean="0"/>
                        <a:t>2</a:t>
                      </a:r>
                      <a:endParaRPr lang="en-US" sz="1600" dirty="0"/>
                    </a:p>
                  </a:txBody>
                  <a:tcPr marL="0" marR="0" marT="0" marB="0" anchor="ctr">
                    <a:solidFill>
                      <a:schemeClr val="accent4">
                        <a:lumMod val="75000"/>
                      </a:schemeClr>
                    </a:solidFill>
                  </a:tcPr>
                </a:tc>
              </a:tr>
              <a:tr h="160272">
                <a:tc>
                  <a:txBody>
                    <a:bodyPr/>
                    <a:lstStyle/>
                    <a:p>
                      <a:pPr algn="ctr"/>
                      <a:r>
                        <a:rPr lang="en-US" sz="1600" dirty="0" smtClean="0"/>
                        <a:t>1</a:t>
                      </a:r>
                      <a:endParaRPr lang="en-US" sz="1600" dirty="0"/>
                    </a:p>
                  </a:txBody>
                  <a:tcPr marL="0" marR="0" marT="0" marB="0" anchor="ctr">
                    <a:solidFill>
                      <a:schemeClr val="accent4">
                        <a:lumMod val="75000"/>
                      </a:schemeClr>
                    </a:solidFill>
                  </a:tcPr>
                </a:tc>
              </a:tr>
              <a:tr h="267461">
                <a:tc>
                  <a:txBody>
                    <a:bodyPr/>
                    <a:lstStyle/>
                    <a:p>
                      <a:pPr algn="ctr"/>
                      <a:r>
                        <a:rPr lang="en-US" sz="1600" dirty="0" smtClean="0"/>
                        <a:t>0</a:t>
                      </a:r>
                      <a:endParaRPr lang="en-US" sz="1600" dirty="0"/>
                    </a:p>
                  </a:txBody>
                  <a:tcPr marL="0" marR="0" marT="0" marB="0" anchor="ctr">
                    <a:solidFill>
                      <a:schemeClr val="accent4">
                        <a:lumMod val="40000"/>
                        <a:lumOff val="60000"/>
                      </a:schemeClr>
                    </a:solidFill>
                  </a:tcPr>
                </a:tc>
              </a:tr>
            </a:tbl>
          </a:graphicData>
        </a:graphic>
      </p:graphicFrame>
      <p:graphicFrame>
        <p:nvGraphicFramePr>
          <p:cNvPr id="75" name="Table 74"/>
          <p:cNvGraphicFramePr>
            <a:graphicFrameLocks noGrp="1"/>
          </p:cNvGraphicFramePr>
          <p:nvPr>
            <p:extLst>
              <p:ext uri="{D42A27DB-BD31-4B8C-83A1-F6EECF244321}">
                <p14:modId xmlns:p14="http://schemas.microsoft.com/office/powerpoint/2010/main" val="135510425"/>
              </p:ext>
            </p:extLst>
          </p:nvPr>
        </p:nvGraphicFramePr>
        <p:xfrm>
          <a:off x="3383733" y="2886428"/>
          <a:ext cx="880029" cy="267461"/>
        </p:xfrm>
        <a:graphic>
          <a:graphicData uri="http://schemas.openxmlformats.org/drawingml/2006/table">
            <a:tbl>
              <a:tblPr bandRow="1">
                <a:tableStyleId>{775DCB02-9BB8-47FD-8907-85C794F793BA}</a:tableStyleId>
              </a:tblPr>
              <a:tblGrid>
                <a:gridCol w="293343"/>
                <a:gridCol w="293343"/>
                <a:gridCol w="293343"/>
              </a:tblGrid>
              <a:tr h="267461">
                <a:tc>
                  <a:txBody>
                    <a:bodyPr/>
                    <a:lstStyle/>
                    <a:p>
                      <a:pPr algn="ctr"/>
                      <a:r>
                        <a:rPr lang="en-US" sz="1300" dirty="0" smtClean="0"/>
                        <a:t>1</a:t>
                      </a:r>
                      <a:endParaRPr lang="en-US" sz="1300" dirty="0"/>
                    </a:p>
                  </a:txBody>
                  <a:tcPr marL="0" marR="0" marT="0" marB="0" anchor="ctr">
                    <a:solidFill>
                      <a:schemeClr val="accent4">
                        <a:lumMod val="75000"/>
                      </a:schemeClr>
                    </a:solidFill>
                  </a:tcPr>
                </a:tc>
                <a:tc>
                  <a:txBody>
                    <a:bodyPr/>
                    <a:lstStyle/>
                    <a:p>
                      <a:pPr algn="ctr"/>
                      <a:r>
                        <a:rPr lang="en-US" sz="1300" dirty="0" smtClean="0"/>
                        <a:t>0</a:t>
                      </a:r>
                      <a:endParaRPr lang="en-US" sz="1300" dirty="0"/>
                    </a:p>
                  </a:txBody>
                  <a:tcPr marL="0" marR="0" marT="0" marB="0" anchor="ctr">
                    <a:solidFill>
                      <a:schemeClr val="accent4">
                        <a:lumMod val="40000"/>
                        <a:lumOff val="60000"/>
                      </a:schemeClr>
                    </a:solidFill>
                  </a:tcPr>
                </a:tc>
                <a:tc>
                  <a:txBody>
                    <a:bodyPr/>
                    <a:lstStyle/>
                    <a:p>
                      <a:pPr algn="ctr"/>
                      <a:r>
                        <a:rPr lang="en-US" sz="1300" dirty="0" smtClean="0"/>
                        <a:t>0</a:t>
                      </a:r>
                      <a:endParaRPr lang="en-US" sz="1300" dirty="0"/>
                    </a:p>
                  </a:txBody>
                  <a:tcPr marL="0" marR="0" marT="0" marB="0" anchor="ctr">
                    <a:solidFill>
                      <a:schemeClr val="accent4">
                        <a:lumMod val="40000"/>
                        <a:lumOff val="60000"/>
                      </a:schemeClr>
                    </a:solidFill>
                  </a:tcPr>
                </a:tc>
              </a:tr>
            </a:tbl>
          </a:graphicData>
        </a:graphic>
      </p:graphicFrame>
      <p:graphicFrame>
        <p:nvGraphicFramePr>
          <p:cNvPr id="76" name="Table 75"/>
          <p:cNvGraphicFramePr>
            <a:graphicFrameLocks noGrp="1"/>
          </p:cNvGraphicFramePr>
          <p:nvPr>
            <p:extLst>
              <p:ext uri="{D42A27DB-BD31-4B8C-83A1-F6EECF244321}">
                <p14:modId xmlns:p14="http://schemas.microsoft.com/office/powerpoint/2010/main" val="1952034085"/>
              </p:ext>
            </p:extLst>
          </p:nvPr>
        </p:nvGraphicFramePr>
        <p:xfrm>
          <a:off x="3399311" y="3382434"/>
          <a:ext cx="836139" cy="802383"/>
        </p:xfrm>
        <a:graphic>
          <a:graphicData uri="http://schemas.openxmlformats.org/drawingml/2006/table">
            <a:tbl>
              <a:tblPr bandRow="1">
                <a:tableStyleId>{69C7853C-536D-4A76-A0AE-DD22124D55A5}</a:tableStyleId>
              </a:tblPr>
              <a:tblGrid>
                <a:gridCol w="278713"/>
                <a:gridCol w="278713"/>
                <a:gridCol w="278713"/>
              </a:tblGrid>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r>
              <a:tr h="267461">
                <a:tc>
                  <a:txBody>
                    <a:bodyPr/>
                    <a:lstStyle/>
                    <a:p>
                      <a:pPr algn="ctr"/>
                      <a:r>
                        <a:rPr lang="en-US" sz="1600" dirty="0" smtClean="0"/>
                        <a:t>1</a:t>
                      </a:r>
                      <a:endParaRPr lang="en-US" sz="1600" dirty="0"/>
                    </a:p>
                  </a:txBody>
                  <a:tcPr marL="0" marR="0" marT="0" marB="0" anchor="ctr">
                    <a:solidFill>
                      <a:schemeClr val="accent3">
                        <a:lumMod val="75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r>
              <a:tr h="267461">
                <a:tc>
                  <a:txBody>
                    <a:bodyPr/>
                    <a:lstStyle/>
                    <a:p>
                      <a:pPr algn="ctr"/>
                      <a:r>
                        <a:rPr lang="en-US" sz="1600" dirty="0" smtClean="0"/>
                        <a:t>1</a:t>
                      </a:r>
                      <a:endParaRPr lang="en-US" sz="1600" dirty="0"/>
                    </a:p>
                  </a:txBody>
                  <a:tcPr marL="0" marR="0" marT="0" marB="0" anchor="ctr">
                    <a:solidFill>
                      <a:schemeClr val="accent3">
                        <a:lumMod val="75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r>
            </a:tbl>
          </a:graphicData>
        </a:graphic>
      </p:graphicFrame>
      <p:sp>
        <p:nvSpPr>
          <p:cNvPr id="77" name="Line 31"/>
          <p:cNvSpPr>
            <a:spLocks noChangeShapeType="1"/>
          </p:cNvSpPr>
          <p:nvPr/>
        </p:nvSpPr>
        <p:spPr bwMode="auto">
          <a:xfrm flipH="1">
            <a:off x="5082990" y="2336800"/>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 name="Line 35"/>
          <p:cNvSpPr>
            <a:spLocks noChangeShapeType="1"/>
          </p:cNvSpPr>
          <p:nvPr/>
        </p:nvSpPr>
        <p:spPr bwMode="auto">
          <a:xfrm flipH="1">
            <a:off x="4834627" y="2317750"/>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 name="Content Placeholder 2"/>
          <p:cNvSpPr txBox="1">
            <a:spLocks/>
          </p:cNvSpPr>
          <p:nvPr/>
        </p:nvSpPr>
        <p:spPr>
          <a:xfrm>
            <a:off x="457199" y="1210760"/>
            <a:ext cx="3778251" cy="1753569"/>
          </a:xfrm>
          <a:prstGeom prst="rect">
            <a:avLst/>
          </a:prstGeom>
        </p:spPr>
        <p:txBody>
          <a:bodyPr vert="horz" lIns="91440" tIns="45720" rIns="91440" bIns="45720" rtlCol="0">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smtClean="0"/>
              <a:t>Solve the same problem with BP</a:t>
            </a:r>
          </a:p>
          <a:p>
            <a:r>
              <a:rPr lang="en-US" smtClean="0"/>
              <a:t>Constraints become “hard” factors with only 1’s or 0’s</a:t>
            </a:r>
          </a:p>
          <a:p>
            <a:r>
              <a:rPr lang="en-US" smtClean="0"/>
              <a:t>Send messages until convergence</a:t>
            </a:r>
            <a:endParaRPr lang="en-US" dirty="0"/>
          </a:p>
        </p:txBody>
      </p:sp>
    </p:spTree>
    <p:extLst>
      <p:ext uri="{BB962C8B-B14F-4D97-AF65-F5344CB8AC3E}">
        <p14:creationId xmlns:p14="http://schemas.microsoft.com/office/powerpoint/2010/main" val="6882442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4"/>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76"/>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75"/>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0"/>
                                        </p:tgtEl>
                                        <p:attrNameLst>
                                          <p:attrName>style.visibility</p:attrName>
                                        </p:attrNameLst>
                                      </p:cBhvr>
                                      <p:to>
                                        <p:strVal val="visible"/>
                                      </p:to>
                                    </p:set>
                                  </p:childTnLst>
                                </p:cTn>
                              </p:par>
                              <p:par>
                                <p:cTn id="19" presetID="22" presetClass="entr" presetSubtype="1" fill="hold" grpId="0" nodeType="withEffect">
                                  <p:stCondLst>
                                    <p:cond delay="0"/>
                                  </p:stCondLst>
                                  <p:childTnLst>
                                    <p:set>
                                      <p:cBhvr>
                                        <p:cTn id="20" dur="1" fill="hold">
                                          <p:stCondLst>
                                            <p:cond delay="0"/>
                                          </p:stCondLst>
                                        </p:cTn>
                                        <p:tgtEl>
                                          <p:spTgt spid="77"/>
                                        </p:tgtEl>
                                        <p:attrNameLst>
                                          <p:attrName>style.visibility</p:attrName>
                                        </p:attrNameLst>
                                      </p:cBhvr>
                                      <p:to>
                                        <p:strVal val="visible"/>
                                      </p:to>
                                    </p:set>
                                    <p:animEffect transition="in" filter="wipe(up)">
                                      <p:cBhvr>
                                        <p:cTn id="21" dur="500"/>
                                        <p:tgtEl>
                                          <p:spTgt spid="77"/>
                                        </p:tgtEl>
                                      </p:cBhvr>
                                    </p:animEffect>
                                  </p:childTnLst>
                                </p:cTn>
                              </p:par>
                              <p:par>
                                <p:cTn id="22" presetID="22" presetClass="entr" presetSubtype="4" fill="hold" grpId="0" nodeType="withEffect">
                                  <p:stCondLst>
                                    <p:cond delay="0"/>
                                  </p:stCondLst>
                                  <p:childTnLst>
                                    <p:set>
                                      <p:cBhvr>
                                        <p:cTn id="23" dur="1" fill="hold">
                                          <p:stCondLst>
                                            <p:cond delay="0"/>
                                          </p:stCondLst>
                                        </p:cTn>
                                        <p:tgtEl>
                                          <p:spTgt spid="78"/>
                                        </p:tgtEl>
                                        <p:attrNameLst>
                                          <p:attrName>style.visibility</p:attrName>
                                        </p:attrNameLst>
                                      </p:cBhvr>
                                      <p:to>
                                        <p:strVal val="visible"/>
                                      </p:to>
                                    </p:set>
                                    <p:animEffect transition="in" filter="wipe(down)">
                                      <p:cBhvr>
                                        <p:cTn id="24"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7" grpId="0" animBg="1"/>
      <p:bldP spid="78" grpId="0" animBg="1"/>
    </p:bldLst>
  </p:timing>
</p:sld>
</file>

<file path=ppt/slides/slide1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Box 29"/>
          <p:cNvSpPr txBox="1">
            <a:spLocks noChangeArrowheads="1"/>
          </p:cNvSpPr>
          <p:nvPr/>
        </p:nvSpPr>
        <p:spPr bwMode="auto">
          <a:xfrm>
            <a:off x="6256282" y="5000625"/>
            <a:ext cx="379412" cy="519113"/>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dirty="0">
                <a:latin typeface="Times New Roman" charset="0"/>
                <a:sym typeface="Symbol" charset="0"/>
              </a:rPr>
              <a:t></a:t>
            </a:r>
            <a:endParaRPr lang="en-US" sz="2800" dirty="0">
              <a:latin typeface="Times New Roman" charset="0"/>
            </a:endParaRPr>
          </a:p>
        </p:txBody>
      </p:sp>
      <p:sp>
        <p:nvSpPr>
          <p:cNvPr id="2" name="Title 1"/>
          <p:cNvSpPr>
            <a:spLocks noGrp="1"/>
          </p:cNvSpPr>
          <p:nvPr>
            <p:ph type="title"/>
          </p:nvPr>
        </p:nvSpPr>
        <p:spPr/>
        <p:txBody>
          <a:bodyPr>
            <a:normAutofit fontScale="90000"/>
          </a:bodyPr>
          <a:lstStyle/>
          <a:p>
            <a:r>
              <a:rPr lang="en-US" dirty="0" smtClean="0"/>
              <a:t>From Arc Consistency to BP</a:t>
            </a:r>
            <a:endParaRPr lang="en-US" dirty="0"/>
          </a:p>
        </p:txBody>
      </p:sp>
      <p:sp>
        <p:nvSpPr>
          <p:cNvPr id="4" name="Slide Number Placeholder 3"/>
          <p:cNvSpPr>
            <a:spLocks noGrp="1"/>
          </p:cNvSpPr>
          <p:nvPr>
            <p:ph type="sldNum" sz="quarter" idx="12"/>
          </p:nvPr>
        </p:nvSpPr>
        <p:spPr>
          <a:xfrm>
            <a:off x="6245429" y="6332714"/>
            <a:ext cx="2133600" cy="365125"/>
          </a:xfrm>
        </p:spPr>
        <p:txBody>
          <a:bodyPr/>
          <a:lstStyle/>
          <a:p>
            <a:fld id="{E5445004-F4FB-5345-992E-498B4C43F562}" type="slidenum">
              <a:rPr lang="en-US" smtClean="0"/>
              <a:t>146</a:t>
            </a:fld>
            <a:endParaRPr lang="en-US"/>
          </a:p>
        </p:txBody>
      </p:sp>
      <p:sp>
        <p:nvSpPr>
          <p:cNvPr id="5" name="Oval 2"/>
          <p:cNvSpPr>
            <a:spLocks noChangeArrowheads="1"/>
          </p:cNvSpPr>
          <p:nvPr/>
        </p:nvSpPr>
        <p:spPr bwMode="auto">
          <a:xfrm>
            <a:off x="4422590" y="2146300"/>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6" name="Oval 3"/>
          <p:cNvSpPr>
            <a:spLocks noChangeArrowheads="1"/>
          </p:cNvSpPr>
          <p:nvPr/>
        </p:nvSpPr>
        <p:spPr bwMode="auto">
          <a:xfrm>
            <a:off x="4422590" y="4746625"/>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a:p>
        </p:txBody>
      </p:sp>
      <p:sp>
        <p:nvSpPr>
          <p:cNvPr id="7" name="Line 4"/>
          <p:cNvSpPr>
            <a:spLocks noChangeShapeType="1"/>
          </p:cNvSpPr>
          <p:nvPr/>
        </p:nvSpPr>
        <p:spPr bwMode="auto">
          <a:xfrm>
            <a:off x="4898840" y="2717800"/>
            <a:ext cx="0" cy="2028825"/>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 name="Oval 5"/>
          <p:cNvSpPr>
            <a:spLocks noChangeArrowheads="1"/>
          </p:cNvSpPr>
          <p:nvPr/>
        </p:nvSpPr>
        <p:spPr bwMode="auto">
          <a:xfrm>
            <a:off x="7372294" y="2146300"/>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9" name="Oval 6"/>
          <p:cNvSpPr>
            <a:spLocks noChangeArrowheads="1"/>
          </p:cNvSpPr>
          <p:nvPr/>
        </p:nvSpPr>
        <p:spPr bwMode="auto">
          <a:xfrm>
            <a:off x="7372294" y="4689475"/>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10" name="Line 7"/>
          <p:cNvSpPr>
            <a:spLocks noChangeShapeType="1"/>
          </p:cNvSpPr>
          <p:nvPr/>
        </p:nvSpPr>
        <p:spPr bwMode="auto">
          <a:xfrm flipH="1">
            <a:off x="7835640" y="2717800"/>
            <a:ext cx="12903" cy="1971675"/>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 name="Line 8"/>
          <p:cNvSpPr>
            <a:spLocks noChangeShapeType="1"/>
          </p:cNvSpPr>
          <p:nvPr/>
        </p:nvSpPr>
        <p:spPr bwMode="auto">
          <a:xfrm rot="16200000">
            <a:off x="6359340" y="1405325"/>
            <a:ext cx="0" cy="2019300"/>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12" name="Line 9"/>
          <p:cNvSpPr>
            <a:spLocks noChangeShapeType="1"/>
          </p:cNvSpPr>
          <p:nvPr/>
        </p:nvSpPr>
        <p:spPr bwMode="auto">
          <a:xfrm rot="16200000">
            <a:off x="6367341" y="4027423"/>
            <a:ext cx="1" cy="2009904"/>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13" name="Text Box 10"/>
          <p:cNvSpPr txBox="1">
            <a:spLocks noChangeArrowheads="1"/>
          </p:cNvSpPr>
          <p:nvPr/>
        </p:nvSpPr>
        <p:spPr bwMode="auto">
          <a:xfrm>
            <a:off x="7953877" y="2180167"/>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14" name="Text Box 11"/>
          <p:cNvSpPr txBox="1">
            <a:spLocks noChangeArrowheads="1"/>
          </p:cNvSpPr>
          <p:nvPr/>
        </p:nvSpPr>
        <p:spPr bwMode="auto">
          <a:xfrm>
            <a:off x="7654925"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15" name="Text Box 12"/>
          <p:cNvSpPr txBox="1">
            <a:spLocks noChangeArrowheads="1"/>
          </p:cNvSpPr>
          <p:nvPr/>
        </p:nvSpPr>
        <p:spPr bwMode="auto">
          <a:xfrm>
            <a:off x="7410450"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16" name="Text Box 13"/>
          <p:cNvSpPr txBox="1">
            <a:spLocks noChangeArrowheads="1"/>
          </p:cNvSpPr>
          <p:nvPr/>
        </p:nvSpPr>
        <p:spPr bwMode="auto">
          <a:xfrm>
            <a:off x="4977362" y="4761442"/>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17" name="Text Box 14"/>
          <p:cNvSpPr txBox="1">
            <a:spLocks noChangeArrowheads="1"/>
          </p:cNvSpPr>
          <p:nvPr/>
        </p:nvSpPr>
        <p:spPr bwMode="auto">
          <a:xfrm>
            <a:off x="4678410" y="476144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18" name="Text Box 15"/>
          <p:cNvSpPr txBox="1">
            <a:spLocks noChangeArrowheads="1"/>
          </p:cNvSpPr>
          <p:nvPr/>
        </p:nvSpPr>
        <p:spPr bwMode="auto">
          <a:xfrm>
            <a:off x="4433935" y="476144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19" name="Text Box 16"/>
          <p:cNvSpPr txBox="1">
            <a:spLocks noChangeArrowheads="1"/>
          </p:cNvSpPr>
          <p:nvPr/>
        </p:nvSpPr>
        <p:spPr bwMode="auto">
          <a:xfrm>
            <a:off x="7928477" y="4704292"/>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20" name="Text Box 17"/>
          <p:cNvSpPr txBox="1">
            <a:spLocks noChangeArrowheads="1"/>
          </p:cNvSpPr>
          <p:nvPr/>
        </p:nvSpPr>
        <p:spPr bwMode="auto">
          <a:xfrm>
            <a:off x="7629525" y="470429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21" name="Text Box 18"/>
          <p:cNvSpPr txBox="1">
            <a:spLocks noChangeArrowheads="1"/>
          </p:cNvSpPr>
          <p:nvPr/>
        </p:nvSpPr>
        <p:spPr bwMode="auto">
          <a:xfrm>
            <a:off x="7385050" y="470429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22" name="Text Box 19"/>
          <p:cNvSpPr txBox="1">
            <a:spLocks noChangeArrowheads="1"/>
          </p:cNvSpPr>
          <p:nvPr/>
        </p:nvSpPr>
        <p:spPr bwMode="auto">
          <a:xfrm>
            <a:off x="410613" y="3020159"/>
            <a:ext cx="2639139"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000" b="1" dirty="0">
                <a:latin typeface="Times New Roman" charset="0"/>
                <a:sym typeface="Symbol" charset="0"/>
              </a:rPr>
              <a:t> X, Y, </a:t>
            </a:r>
            <a:r>
              <a:rPr lang="en-US" sz="2000" b="1" dirty="0" smtClean="0">
                <a:latin typeface="Times New Roman" charset="0"/>
                <a:sym typeface="Symbol" charset="0"/>
              </a:rPr>
              <a:t>U, </a:t>
            </a:r>
            <a:r>
              <a:rPr lang="en-US" sz="2000" b="1" dirty="0">
                <a:latin typeface="Times New Roman" charset="0"/>
                <a:sym typeface="Symbol" charset="0"/>
              </a:rPr>
              <a:t>T ∈ </a:t>
            </a:r>
            <a:r>
              <a:rPr lang="en-US" sz="2000" b="1" dirty="0" smtClean="0">
                <a:latin typeface="Times New Roman" charset="0"/>
                <a:sym typeface="Symbol" charset="0"/>
              </a:rPr>
              <a:t>{</a:t>
            </a:r>
            <a:r>
              <a:rPr lang="en-US" sz="2000" b="1" dirty="0" smtClean="0">
                <a:latin typeface="Rockwell"/>
                <a:cs typeface="Rockwell"/>
                <a:sym typeface="Symbol" charset="0"/>
              </a:rPr>
              <a:t>1, 2, 3</a:t>
            </a:r>
            <a:r>
              <a:rPr lang="en-US" sz="2000" b="1" dirty="0" smtClean="0">
                <a:latin typeface="Times New Roman" charset="0"/>
                <a:sym typeface="Symbol" charset="0"/>
              </a:rPr>
              <a:t>}</a:t>
            </a:r>
            <a:endParaRPr lang="en-US" sz="2000" b="1" dirty="0">
              <a:latin typeface="Times New Roman" charset="0"/>
              <a:sym typeface="Symbol" charset="0"/>
            </a:endParaRPr>
          </a:p>
          <a:p>
            <a:pPr algn="ctr" eaLnBrk="1" hangingPunct="1"/>
            <a:r>
              <a:rPr lang="en-US" sz="2000" b="1" dirty="0">
                <a:latin typeface="Times New Roman" charset="0"/>
                <a:sym typeface="Symbol" charset="0"/>
              </a:rPr>
              <a:t>X </a:t>
            </a:r>
            <a:r>
              <a:rPr lang="en-US" sz="2000" b="1" dirty="0" smtClean="0">
                <a:latin typeface="Times New Roman" charset="0"/>
                <a:sym typeface="Symbol" charset="0"/>
              </a:rPr>
              <a:t> </a:t>
            </a:r>
            <a:r>
              <a:rPr lang="en-US" sz="2000" b="1" dirty="0">
                <a:latin typeface="Times New Roman" charset="0"/>
                <a:sym typeface="Symbol" charset="0"/>
              </a:rPr>
              <a:t>Y</a:t>
            </a:r>
          </a:p>
          <a:p>
            <a:pPr algn="ctr" eaLnBrk="1" hangingPunct="1"/>
            <a:r>
              <a:rPr lang="en-US" sz="2000" b="1" dirty="0">
                <a:latin typeface="Times New Roman" charset="0"/>
                <a:sym typeface="Symbol" charset="0"/>
              </a:rPr>
              <a:t>Y </a:t>
            </a:r>
            <a:r>
              <a:rPr lang="en-US" sz="2000" b="1" dirty="0" smtClean="0">
                <a:latin typeface="Times New Roman" charset="0"/>
                <a:sym typeface="Symbol" charset="0"/>
              </a:rPr>
              <a:t>= U</a:t>
            </a:r>
            <a:endParaRPr lang="en-US" sz="2000" b="1" dirty="0">
              <a:latin typeface="Times New Roman" charset="0"/>
              <a:sym typeface="Symbol" charset="0"/>
            </a:endParaRPr>
          </a:p>
          <a:p>
            <a:pPr algn="ctr" eaLnBrk="1" hangingPunct="1"/>
            <a:r>
              <a:rPr lang="en-US" sz="2000" b="1" dirty="0">
                <a:latin typeface="Times New Roman" charset="0"/>
                <a:sym typeface="Symbol" charset="0"/>
              </a:rPr>
              <a:t>T </a:t>
            </a:r>
            <a:r>
              <a:rPr lang="en-US" sz="2000" b="1" dirty="0" smtClean="0">
                <a:latin typeface="Times New Roman" charset="0"/>
                <a:sym typeface="Symbol" charset="0"/>
              </a:rPr>
              <a:t> U</a:t>
            </a:r>
            <a:endParaRPr lang="en-US" sz="2000" b="1" dirty="0">
              <a:latin typeface="Times New Roman" charset="0"/>
              <a:sym typeface="Symbol" charset="0"/>
            </a:endParaRPr>
          </a:p>
          <a:p>
            <a:pPr algn="ctr" eaLnBrk="1" hangingPunct="1"/>
            <a:r>
              <a:rPr lang="en-US" sz="2000" b="1" dirty="0">
                <a:latin typeface="Times New Roman" charset="0"/>
                <a:sym typeface="Symbol" charset="0"/>
              </a:rPr>
              <a:t>X </a:t>
            </a:r>
            <a:r>
              <a:rPr lang="en-US" sz="2000" b="1" dirty="0" smtClean="0">
                <a:latin typeface="Times New Roman" charset="0"/>
                <a:sym typeface="Symbol" charset="0"/>
              </a:rPr>
              <a:t>&lt; </a:t>
            </a:r>
            <a:r>
              <a:rPr lang="en-US" sz="2000" b="1" dirty="0">
                <a:latin typeface="Times New Roman" charset="0"/>
                <a:sym typeface="Symbol" charset="0"/>
              </a:rPr>
              <a:t>T</a:t>
            </a:r>
          </a:p>
        </p:txBody>
      </p:sp>
      <p:sp>
        <p:nvSpPr>
          <p:cNvPr id="23" name="Text Box 20"/>
          <p:cNvSpPr txBox="1">
            <a:spLocks noChangeArrowheads="1"/>
          </p:cNvSpPr>
          <p:nvPr/>
        </p:nvSpPr>
        <p:spPr bwMode="auto">
          <a:xfrm>
            <a:off x="4694053" y="1679575"/>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X</a:t>
            </a:r>
          </a:p>
        </p:txBody>
      </p:sp>
      <p:sp>
        <p:nvSpPr>
          <p:cNvPr id="24" name="Text Box 21"/>
          <p:cNvSpPr txBox="1">
            <a:spLocks noChangeArrowheads="1"/>
          </p:cNvSpPr>
          <p:nvPr/>
        </p:nvSpPr>
        <p:spPr bwMode="auto">
          <a:xfrm>
            <a:off x="7646932" y="1679575"/>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Y</a:t>
            </a:r>
          </a:p>
        </p:txBody>
      </p:sp>
      <p:sp>
        <p:nvSpPr>
          <p:cNvPr id="25" name="Text Box 22"/>
          <p:cNvSpPr txBox="1">
            <a:spLocks noChangeArrowheads="1"/>
          </p:cNvSpPr>
          <p:nvPr/>
        </p:nvSpPr>
        <p:spPr bwMode="auto">
          <a:xfrm>
            <a:off x="4701990" y="5330825"/>
            <a:ext cx="387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T</a:t>
            </a:r>
          </a:p>
        </p:txBody>
      </p:sp>
      <p:sp>
        <p:nvSpPr>
          <p:cNvPr id="26" name="Text Box 23"/>
          <p:cNvSpPr txBox="1">
            <a:spLocks noChangeArrowheads="1"/>
          </p:cNvSpPr>
          <p:nvPr/>
        </p:nvSpPr>
        <p:spPr bwMode="auto">
          <a:xfrm>
            <a:off x="7646666" y="5273675"/>
            <a:ext cx="4069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Times New Roman" charset="0"/>
              </a:rPr>
              <a:t>U</a:t>
            </a:r>
          </a:p>
        </p:txBody>
      </p:sp>
      <p:sp>
        <p:nvSpPr>
          <p:cNvPr id="27" name="Text Box 24"/>
          <p:cNvSpPr txBox="1">
            <a:spLocks noChangeArrowheads="1"/>
          </p:cNvSpPr>
          <p:nvPr/>
        </p:nvSpPr>
        <p:spPr bwMode="auto">
          <a:xfrm>
            <a:off x="5004173" y="2180167"/>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28" name="Text Box 25"/>
          <p:cNvSpPr txBox="1">
            <a:spLocks noChangeArrowheads="1"/>
          </p:cNvSpPr>
          <p:nvPr/>
        </p:nvSpPr>
        <p:spPr bwMode="auto">
          <a:xfrm>
            <a:off x="4705221"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29" name="Text Box 26"/>
          <p:cNvSpPr txBox="1">
            <a:spLocks noChangeArrowheads="1"/>
          </p:cNvSpPr>
          <p:nvPr/>
        </p:nvSpPr>
        <p:spPr bwMode="auto">
          <a:xfrm>
            <a:off x="4460746"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30" name="Text Box 27"/>
          <p:cNvSpPr txBox="1">
            <a:spLocks noChangeArrowheads="1"/>
          </p:cNvSpPr>
          <p:nvPr/>
        </p:nvSpPr>
        <p:spPr bwMode="auto">
          <a:xfrm>
            <a:off x="6165665" y="1787525"/>
            <a:ext cx="3794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b="1">
                <a:latin typeface="Times New Roman" charset="0"/>
                <a:sym typeface="Symbol" charset="0"/>
              </a:rPr>
              <a:t></a:t>
            </a:r>
            <a:endParaRPr lang="en-US" sz="2800" b="1">
              <a:latin typeface="Times New Roman" charset="0"/>
            </a:endParaRPr>
          </a:p>
        </p:txBody>
      </p:sp>
      <p:sp>
        <p:nvSpPr>
          <p:cNvPr id="33" name="Text Box 30"/>
          <p:cNvSpPr txBox="1">
            <a:spLocks noChangeArrowheads="1"/>
          </p:cNvSpPr>
          <p:nvPr/>
        </p:nvSpPr>
        <p:spPr bwMode="auto">
          <a:xfrm>
            <a:off x="4356510" y="3387725"/>
            <a:ext cx="3984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a:latin typeface="Times New Roman" charset="0"/>
                <a:sym typeface="Symbol" charset="0"/>
              </a:rPr>
              <a:t></a:t>
            </a:r>
            <a:endParaRPr lang="en-US" sz="2800">
              <a:latin typeface="Times New Roman" charset="0"/>
            </a:endParaRPr>
          </a:p>
        </p:txBody>
      </p:sp>
      <p:sp>
        <p:nvSpPr>
          <p:cNvPr id="109" name="TextBox 108"/>
          <p:cNvSpPr txBox="1"/>
          <p:nvPr/>
        </p:nvSpPr>
        <p:spPr>
          <a:xfrm>
            <a:off x="0" y="6520694"/>
            <a:ext cx="4235450" cy="347548"/>
          </a:xfrm>
          <a:prstGeom prst="rect">
            <a:avLst/>
          </a:prstGeom>
          <a:solidFill>
            <a:schemeClr val="accent6">
              <a:lumMod val="60000"/>
              <a:lumOff val="40000"/>
            </a:schemeClr>
          </a:solidFill>
        </p:spPr>
        <p:txBody>
          <a:bodyPr wrap="square" rtlCol="0" anchor="ctr">
            <a:noAutofit/>
          </a:bodyPr>
          <a:lstStyle/>
          <a:p>
            <a:r>
              <a:rPr lang="en-US" dirty="0" smtClean="0"/>
              <a:t>Slide </a:t>
            </a:r>
            <a:r>
              <a:rPr lang="en-US" dirty="0"/>
              <a:t>thanks to </a:t>
            </a:r>
            <a:r>
              <a:rPr lang="en-US" dirty="0" err="1"/>
              <a:t>Rina</a:t>
            </a:r>
            <a:r>
              <a:rPr lang="en-US" dirty="0"/>
              <a:t> </a:t>
            </a:r>
            <a:r>
              <a:rPr lang="en-US" dirty="0" err="1"/>
              <a:t>Dechter</a:t>
            </a:r>
            <a:r>
              <a:rPr lang="en-US" dirty="0"/>
              <a:t> (modified)</a:t>
            </a:r>
          </a:p>
        </p:txBody>
      </p:sp>
      <p:sp>
        <p:nvSpPr>
          <p:cNvPr id="57" name="Text Box 28"/>
          <p:cNvSpPr txBox="1">
            <a:spLocks noChangeArrowheads="1"/>
          </p:cNvSpPr>
          <p:nvPr/>
        </p:nvSpPr>
        <p:spPr bwMode="auto">
          <a:xfrm>
            <a:off x="8150271" y="3409950"/>
            <a:ext cx="387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b="1" dirty="0">
                <a:latin typeface="Times New Roman" charset="0"/>
                <a:sym typeface="Symbol" charset="0"/>
              </a:rPr>
              <a:t>=</a:t>
            </a:r>
            <a:endParaRPr lang="en-US" sz="2800" b="1" dirty="0">
              <a:latin typeface="Times New Roman" charset="0"/>
            </a:endParaRPr>
          </a:p>
        </p:txBody>
      </p:sp>
      <p:graphicFrame>
        <p:nvGraphicFramePr>
          <p:cNvPr id="58" name="Table 57"/>
          <p:cNvGraphicFramePr>
            <a:graphicFrameLocks noGrp="1"/>
          </p:cNvGraphicFramePr>
          <p:nvPr>
            <p:extLst>
              <p:ext uri="{D42A27DB-BD31-4B8C-83A1-F6EECF244321}">
                <p14:modId xmlns:p14="http://schemas.microsoft.com/office/powerpoint/2010/main" val="735304026"/>
              </p:ext>
            </p:extLst>
          </p:nvPr>
        </p:nvGraphicFramePr>
        <p:xfrm>
          <a:off x="5362389" y="5653261"/>
          <a:ext cx="363709" cy="802383"/>
        </p:xfrm>
        <a:graphic>
          <a:graphicData uri="http://schemas.openxmlformats.org/drawingml/2006/table">
            <a:tbl>
              <a:tblPr bandRow="1">
                <a:tableStyleId>{775DCB02-9BB8-47FD-8907-85C794F793BA}</a:tableStyleId>
              </a:tblPr>
              <a:tblGrid>
                <a:gridCol w="363709"/>
              </a:tblGrid>
              <a:tr h="267461">
                <a:tc>
                  <a:txBody>
                    <a:bodyPr/>
                    <a:lstStyle/>
                    <a:p>
                      <a:pPr algn="ctr"/>
                      <a:r>
                        <a:rPr lang="en-US" sz="1600" dirty="0" smtClean="0"/>
                        <a:t>2</a:t>
                      </a:r>
                      <a:endParaRPr lang="en-US" sz="1600" dirty="0"/>
                    </a:p>
                  </a:txBody>
                  <a:tcPr marL="0" marR="0" marT="0" marB="0" anchor="ctr">
                    <a:solidFill>
                      <a:schemeClr val="accent4">
                        <a:lumMod val="75000"/>
                      </a:schemeClr>
                    </a:solidFill>
                  </a:tcPr>
                </a:tc>
              </a:tr>
              <a:tr h="267461">
                <a:tc>
                  <a:txBody>
                    <a:bodyPr/>
                    <a:lstStyle/>
                    <a:p>
                      <a:pPr algn="ctr"/>
                      <a:r>
                        <a:rPr lang="en-US" sz="1600" dirty="0" smtClean="0"/>
                        <a:t>1</a:t>
                      </a:r>
                      <a:endParaRPr lang="en-US" sz="1600" dirty="0"/>
                    </a:p>
                  </a:txBody>
                  <a:tcPr marL="0" marR="0" marT="0" marB="0" anchor="ctr">
                    <a:solidFill>
                      <a:schemeClr val="accent4">
                        <a:lumMod val="75000"/>
                      </a:schemeClr>
                    </a:solidFill>
                  </a:tcPr>
                </a:tc>
              </a:tr>
              <a:tr h="267461">
                <a:tc>
                  <a:txBody>
                    <a:bodyPr/>
                    <a:lstStyle/>
                    <a:p>
                      <a:pPr algn="ctr"/>
                      <a:r>
                        <a:rPr lang="en-US" sz="1600" dirty="0" smtClean="0"/>
                        <a:t>0</a:t>
                      </a:r>
                      <a:endParaRPr lang="en-US" sz="1600" dirty="0"/>
                    </a:p>
                  </a:txBody>
                  <a:tcPr marL="0" marR="0" marT="0" marB="0" anchor="ctr">
                    <a:solidFill>
                      <a:schemeClr val="accent4">
                        <a:lumMod val="40000"/>
                        <a:lumOff val="60000"/>
                      </a:schemeClr>
                    </a:solidFill>
                  </a:tcPr>
                </a:tc>
              </a:tr>
            </a:tbl>
          </a:graphicData>
        </a:graphic>
      </p:graphicFrame>
      <p:graphicFrame>
        <p:nvGraphicFramePr>
          <p:cNvPr id="59" name="Table 58"/>
          <p:cNvGraphicFramePr>
            <a:graphicFrameLocks noGrp="1"/>
          </p:cNvGraphicFramePr>
          <p:nvPr>
            <p:extLst>
              <p:ext uri="{D42A27DB-BD31-4B8C-83A1-F6EECF244321}">
                <p14:modId xmlns:p14="http://schemas.microsoft.com/office/powerpoint/2010/main" val="2449695505"/>
              </p:ext>
            </p:extLst>
          </p:nvPr>
        </p:nvGraphicFramePr>
        <p:xfrm>
          <a:off x="7227188" y="5920722"/>
          <a:ext cx="880029" cy="267461"/>
        </p:xfrm>
        <a:graphic>
          <a:graphicData uri="http://schemas.openxmlformats.org/drawingml/2006/table">
            <a:tbl>
              <a:tblPr bandRow="1">
                <a:tableStyleId>{775DCB02-9BB8-47FD-8907-85C794F793BA}</a:tableStyleId>
              </a:tblPr>
              <a:tblGrid>
                <a:gridCol w="293343"/>
                <a:gridCol w="293343"/>
                <a:gridCol w="293343"/>
              </a:tblGrid>
              <a:tr h="267461">
                <a:tc>
                  <a:txBody>
                    <a:bodyPr/>
                    <a:lstStyle/>
                    <a:p>
                      <a:pPr algn="ctr"/>
                      <a:r>
                        <a:rPr lang="en-US" sz="1300" dirty="0" smtClean="0"/>
                        <a:t>1</a:t>
                      </a:r>
                      <a:endParaRPr lang="en-US" sz="1300" dirty="0"/>
                    </a:p>
                  </a:txBody>
                  <a:tcPr marL="0" marR="0" marT="0" marB="0" anchor="ctr">
                    <a:solidFill>
                      <a:schemeClr val="accent4">
                        <a:lumMod val="75000"/>
                      </a:schemeClr>
                    </a:solidFill>
                  </a:tcPr>
                </a:tc>
                <a:tc>
                  <a:txBody>
                    <a:bodyPr/>
                    <a:lstStyle/>
                    <a:p>
                      <a:pPr algn="ctr"/>
                      <a:r>
                        <a:rPr lang="en-US" sz="1300" dirty="0" smtClean="0"/>
                        <a:t>1</a:t>
                      </a:r>
                      <a:endParaRPr lang="en-US" sz="1300" dirty="0"/>
                    </a:p>
                  </a:txBody>
                  <a:tcPr marL="0" marR="0" marT="0" marB="0" anchor="ctr">
                    <a:solidFill>
                      <a:schemeClr val="accent4">
                        <a:lumMod val="75000"/>
                      </a:schemeClr>
                    </a:solidFill>
                  </a:tcPr>
                </a:tc>
                <a:tc>
                  <a:txBody>
                    <a:bodyPr/>
                    <a:lstStyle/>
                    <a:p>
                      <a:pPr algn="ctr"/>
                      <a:r>
                        <a:rPr lang="en-US" sz="1300" dirty="0" smtClean="0"/>
                        <a:t>1</a:t>
                      </a:r>
                      <a:endParaRPr lang="en-US" sz="1300" dirty="0"/>
                    </a:p>
                  </a:txBody>
                  <a:tcPr marL="0" marR="0" marT="0" marB="0" anchor="ctr">
                    <a:solidFill>
                      <a:schemeClr val="accent4">
                        <a:lumMod val="75000"/>
                      </a:schemeClr>
                    </a:solidFill>
                  </a:tcPr>
                </a:tc>
              </a:tr>
            </a:tbl>
          </a:graphicData>
        </a:graphic>
      </p:graphicFrame>
      <p:graphicFrame>
        <p:nvGraphicFramePr>
          <p:cNvPr id="60" name="Table 59"/>
          <p:cNvGraphicFramePr>
            <a:graphicFrameLocks noGrp="1"/>
          </p:cNvGraphicFramePr>
          <p:nvPr>
            <p:extLst>
              <p:ext uri="{D42A27DB-BD31-4B8C-83A1-F6EECF244321}">
                <p14:modId xmlns:p14="http://schemas.microsoft.com/office/powerpoint/2010/main" val="2459966662"/>
              </p:ext>
            </p:extLst>
          </p:nvPr>
        </p:nvGraphicFramePr>
        <p:xfrm>
          <a:off x="6101679" y="5653261"/>
          <a:ext cx="836139" cy="802383"/>
        </p:xfrm>
        <a:graphic>
          <a:graphicData uri="http://schemas.openxmlformats.org/drawingml/2006/table">
            <a:tbl>
              <a:tblPr bandRow="1">
                <a:tableStyleId>{69C7853C-536D-4A76-A0AE-DD22124D55A5}</a:tableStyleId>
              </a:tblPr>
              <a:tblGrid>
                <a:gridCol w="278713"/>
                <a:gridCol w="278713"/>
                <a:gridCol w="278713"/>
              </a:tblGrid>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r>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r>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r>
            </a:tbl>
          </a:graphicData>
        </a:graphic>
      </p:graphicFrame>
      <p:sp>
        <p:nvSpPr>
          <p:cNvPr id="56" name="Rectangle 55"/>
          <p:cNvSpPr>
            <a:spLocks noChangeAspect="1"/>
          </p:cNvSpPr>
          <p:nvPr/>
        </p:nvSpPr>
        <p:spPr>
          <a:xfrm>
            <a:off x="4769083" y="357402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a:spLocks noChangeAspect="1"/>
          </p:cNvSpPr>
          <p:nvPr/>
        </p:nvSpPr>
        <p:spPr>
          <a:xfrm>
            <a:off x="6304716" y="489168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Rectangle 62"/>
          <p:cNvSpPr>
            <a:spLocks noChangeAspect="1"/>
          </p:cNvSpPr>
          <p:nvPr/>
        </p:nvSpPr>
        <p:spPr>
          <a:xfrm>
            <a:off x="6245429" y="2277815"/>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Rectangle 63"/>
          <p:cNvSpPr>
            <a:spLocks noChangeAspect="1"/>
          </p:cNvSpPr>
          <p:nvPr/>
        </p:nvSpPr>
        <p:spPr>
          <a:xfrm>
            <a:off x="7712366" y="357402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Line 34"/>
          <p:cNvSpPr>
            <a:spLocks noChangeShapeType="1"/>
          </p:cNvSpPr>
          <p:nvPr/>
        </p:nvSpPr>
        <p:spPr bwMode="auto">
          <a:xfrm flipH="1">
            <a:off x="5067115" y="4899025"/>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cxnSp>
        <p:nvCxnSpPr>
          <p:cNvPr id="43" name="Straight Arrow Connector 42"/>
          <p:cNvCxnSpPr/>
          <p:nvPr/>
        </p:nvCxnSpPr>
        <p:spPr>
          <a:xfrm flipH="1">
            <a:off x="6608953" y="4933245"/>
            <a:ext cx="657730"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6" name="Straight Arrow Connector 45"/>
          <p:cNvCxnSpPr/>
          <p:nvPr/>
        </p:nvCxnSpPr>
        <p:spPr>
          <a:xfrm flipH="1">
            <a:off x="5507935" y="4953001"/>
            <a:ext cx="657730"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3" name="Straight Arrow Connector 52"/>
          <p:cNvCxnSpPr/>
          <p:nvPr/>
        </p:nvCxnSpPr>
        <p:spPr>
          <a:xfrm flipV="1">
            <a:off x="4986329" y="3934709"/>
            <a:ext cx="0" cy="716666"/>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70" name="Straight Arrow Connector 69"/>
          <p:cNvCxnSpPr/>
          <p:nvPr/>
        </p:nvCxnSpPr>
        <p:spPr>
          <a:xfrm flipV="1">
            <a:off x="4987202" y="2746935"/>
            <a:ext cx="0" cy="716666"/>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aphicFrame>
        <p:nvGraphicFramePr>
          <p:cNvPr id="74" name="Table 73"/>
          <p:cNvGraphicFramePr>
            <a:graphicFrameLocks noGrp="1"/>
          </p:cNvGraphicFramePr>
          <p:nvPr>
            <p:extLst>
              <p:ext uri="{D42A27DB-BD31-4B8C-83A1-F6EECF244321}">
                <p14:modId xmlns:p14="http://schemas.microsoft.com/office/powerpoint/2010/main" val="3726486727"/>
              </p:ext>
            </p:extLst>
          </p:nvPr>
        </p:nvGraphicFramePr>
        <p:xfrm>
          <a:off x="3626913" y="4355934"/>
          <a:ext cx="363709" cy="778762"/>
        </p:xfrm>
        <a:graphic>
          <a:graphicData uri="http://schemas.openxmlformats.org/drawingml/2006/table">
            <a:tbl>
              <a:tblPr bandRow="1">
                <a:tableStyleId>{775DCB02-9BB8-47FD-8907-85C794F793BA}</a:tableStyleId>
              </a:tblPr>
              <a:tblGrid>
                <a:gridCol w="363709"/>
              </a:tblGrid>
              <a:tr h="267461">
                <a:tc>
                  <a:txBody>
                    <a:bodyPr/>
                    <a:lstStyle/>
                    <a:p>
                      <a:pPr algn="ctr"/>
                      <a:r>
                        <a:rPr lang="en-US" sz="1600" dirty="0" smtClean="0"/>
                        <a:t>2</a:t>
                      </a:r>
                      <a:endParaRPr lang="en-US" sz="1600" dirty="0"/>
                    </a:p>
                  </a:txBody>
                  <a:tcPr marL="0" marR="0" marT="0" marB="0" anchor="ctr">
                    <a:solidFill>
                      <a:schemeClr val="accent4">
                        <a:lumMod val="75000"/>
                      </a:schemeClr>
                    </a:solidFill>
                  </a:tcPr>
                </a:tc>
              </a:tr>
              <a:tr h="160272">
                <a:tc>
                  <a:txBody>
                    <a:bodyPr/>
                    <a:lstStyle/>
                    <a:p>
                      <a:pPr algn="ctr"/>
                      <a:r>
                        <a:rPr lang="en-US" sz="1600" dirty="0" smtClean="0"/>
                        <a:t>1</a:t>
                      </a:r>
                      <a:endParaRPr lang="en-US" sz="1600" dirty="0"/>
                    </a:p>
                  </a:txBody>
                  <a:tcPr marL="0" marR="0" marT="0" marB="0" anchor="ctr">
                    <a:solidFill>
                      <a:schemeClr val="accent4">
                        <a:lumMod val="75000"/>
                      </a:schemeClr>
                    </a:solidFill>
                  </a:tcPr>
                </a:tc>
              </a:tr>
              <a:tr h="267461">
                <a:tc>
                  <a:txBody>
                    <a:bodyPr/>
                    <a:lstStyle/>
                    <a:p>
                      <a:pPr algn="ctr"/>
                      <a:r>
                        <a:rPr lang="en-US" sz="1600" dirty="0" smtClean="0"/>
                        <a:t>0</a:t>
                      </a:r>
                      <a:endParaRPr lang="en-US" sz="1600" dirty="0"/>
                    </a:p>
                  </a:txBody>
                  <a:tcPr marL="0" marR="0" marT="0" marB="0" anchor="ctr">
                    <a:solidFill>
                      <a:schemeClr val="accent4">
                        <a:lumMod val="40000"/>
                        <a:lumOff val="60000"/>
                      </a:schemeClr>
                    </a:solidFill>
                  </a:tcPr>
                </a:tc>
              </a:tr>
            </a:tbl>
          </a:graphicData>
        </a:graphic>
      </p:graphicFrame>
      <p:graphicFrame>
        <p:nvGraphicFramePr>
          <p:cNvPr id="75" name="Table 74"/>
          <p:cNvGraphicFramePr>
            <a:graphicFrameLocks noGrp="1"/>
          </p:cNvGraphicFramePr>
          <p:nvPr>
            <p:extLst>
              <p:ext uri="{D42A27DB-BD31-4B8C-83A1-F6EECF244321}">
                <p14:modId xmlns:p14="http://schemas.microsoft.com/office/powerpoint/2010/main" val="2269548201"/>
              </p:ext>
            </p:extLst>
          </p:nvPr>
        </p:nvGraphicFramePr>
        <p:xfrm>
          <a:off x="3383733" y="2886428"/>
          <a:ext cx="880029" cy="267461"/>
        </p:xfrm>
        <a:graphic>
          <a:graphicData uri="http://schemas.openxmlformats.org/drawingml/2006/table">
            <a:tbl>
              <a:tblPr bandRow="1">
                <a:tableStyleId>{775DCB02-9BB8-47FD-8907-85C794F793BA}</a:tableStyleId>
              </a:tblPr>
              <a:tblGrid>
                <a:gridCol w="293343"/>
                <a:gridCol w="293343"/>
                <a:gridCol w="293343"/>
              </a:tblGrid>
              <a:tr h="267461">
                <a:tc>
                  <a:txBody>
                    <a:bodyPr/>
                    <a:lstStyle/>
                    <a:p>
                      <a:pPr algn="ctr"/>
                      <a:r>
                        <a:rPr lang="en-US" sz="1300" dirty="0" smtClean="0"/>
                        <a:t>1</a:t>
                      </a:r>
                      <a:endParaRPr lang="en-US" sz="1300" dirty="0"/>
                    </a:p>
                  </a:txBody>
                  <a:tcPr marL="0" marR="0" marT="0" marB="0" anchor="ctr">
                    <a:solidFill>
                      <a:schemeClr val="accent4">
                        <a:lumMod val="75000"/>
                      </a:schemeClr>
                    </a:solidFill>
                  </a:tcPr>
                </a:tc>
                <a:tc>
                  <a:txBody>
                    <a:bodyPr/>
                    <a:lstStyle/>
                    <a:p>
                      <a:pPr algn="ctr"/>
                      <a:r>
                        <a:rPr lang="en-US" sz="1300" dirty="0" smtClean="0"/>
                        <a:t>0</a:t>
                      </a:r>
                      <a:endParaRPr lang="en-US" sz="1300" dirty="0"/>
                    </a:p>
                  </a:txBody>
                  <a:tcPr marL="0" marR="0" marT="0" marB="0" anchor="ctr">
                    <a:solidFill>
                      <a:schemeClr val="accent4">
                        <a:lumMod val="40000"/>
                        <a:lumOff val="60000"/>
                      </a:schemeClr>
                    </a:solidFill>
                  </a:tcPr>
                </a:tc>
                <a:tc>
                  <a:txBody>
                    <a:bodyPr/>
                    <a:lstStyle/>
                    <a:p>
                      <a:pPr algn="ctr"/>
                      <a:r>
                        <a:rPr lang="en-US" sz="1300" dirty="0" smtClean="0"/>
                        <a:t>0</a:t>
                      </a:r>
                      <a:endParaRPr lang="en-US" sz="1300" dirty="0"/>
                    </a:p>
                  </a:txBody>
                  <a:tcPr marL="0" marR="0" marT="0" marB="0" anchor="ctr">
                    <a:solidFill>
                      <a:schemeClr val="accent4">
                        <a:lumMod val="40000"/>
                        <a:lumOff val="60000"/>
                      </a:schemeClr>
                    </a:solidFill>
                  </a:tcPr>
                </a:tc>
              </a:tr>
            </a:tbl>
          </a:graphicData>
        </a:graphic>
      </p:graphicFrame>
      <p:graphicFrame>
        <p:nvGraphicFramePr>
          <p:cNvPr id="76" name="Table 75"/>
          <p:cNvGraphicFramePr>
            <a:graphicFrameLocks noGrp="1"/>
          </p:cNvGraphicFramePr>
          <p:nvPr>
            <p:extLst>
              <p:ext uri="{D42A27DB-BD31-4B8C-83A1-F6EECF244321}">
                <p14:modId xmlns:p14="http://schemas.microsoft.com/office/powerpoint/2010/main" val="1238258087"/>
              </p:ext>
            </p:extLst>
          </p:nvPr>
        </p:nvGraphicFramePr>
        <p:xfrm>
          <a:off x="3399311" y="3382434"/>
          <a:ext cx="836139" cy="802383"/>
        </p:xfrm>
        <a:graphic>
          <a:graphicData uri="http://schemas.openxmlformats.org/drawingml/2006/table">
            <a:tbl>
              <a:tblPr bandRow="1">
                <a:tableStyleId>{69C7853C-536D-4A76-A0AE-DD22124D55A5}</a:tableStyleId>
              </a:tblPr>
              <a:tblGrid>
                <a:gridCol w="278713"/>
                <a:gridCol w="278713"/>
                <a:gridCol w="278713"/>
              </a:tblGrid>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r>
              <a:tr h="267461">
                <a:tc>
                  <a:txBody>
                    <a:bodyPr/>
                    <a:lstStyle/>
                    <a:p>
                      <a:pPr algn="ctr"/>
                      <a:r>
                        <a:rPr lang="en-US" sz="1600" dirty="0" smtClean="0"/>
                        <a:t>1</a:t>
                      </a:r>
                      <a:endParaRPr lang="en-US" sz="1600" dirty="0"/>
                    </a:p>
                  </a:txBody>
                  <a:tcPr marL="0" marR="0" marT="0" marB="0" anchor="ctr">
                    <a:solidFill>
                      <a:schemeClr val="accent3">
                        <a:lumMod val="75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r>
              <a:tr h="267461">
                <a:tc>
                  <a:txBody>
                    <a:bodyPr/>
                    <a:lstStyle/>
                    <a:p>
                      <a:pPr algn="ctr"/>
                      <a:r>
                        <a:rPr lang="en-US" sz="1600" dirty="0" smtClean="0"/>
                        <a:t>1</a:t>
                      </a:r>
                      <a:endParaRPr lang="en-US" sz="1600" dirty="0"/>
                    </a:p>
                  </a:txBody>
                  <a:tcPr marL="0" marR="0" marT="0" marB="0" anchor="ctr">
                    <a:solidFill>
                      <a:schemeClr val="accent3">
                        <a:lumMod val="75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r>
            </a:tbl>
          </a:graphicData>
        </a:graphic>
      </p:graphicFrame>
      <p:sp>
        <p:nvSpPr>
          <p:cNvPr id="77" name="Line 31"/>
          <p:cNvSpPr>
            <a:spLocks noChangeShapeType="1"/>
          </p:cNvSpPr>
          <p:nvPr/>
        </p:nvSpPr>
        <p:spPr bwMode="auto">
          <a:xfrm flipH="1">
            <a:off x="5082990" y="2336800"/>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 name="Line 35"/>
          <p:cNvSpPr>
            <a:spLocks noChangeShapeType="1"/>
          </p:cNvSpPr>
          <p:nvPr/>
        </p:nvSpPr>
        <p:spPr bwMode="auto">
          <a:xfrm flipH="1">
            <a:off x="4834627" y="2317750"/>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52" name="Group 51"/>
          <p:cNvGrpSpPr/>
          <p:nvPr/>
        </p:nvGrpSpPr>
        <p:grpSpPr>
          <a:xfrm>
            <a:off x="3499556" y="2552135"/>
            <a:ext cx="1660445" cy="334293"/>
            <a:chOff x="6478352" y="5142086"/>
            <a:chExt cx="1660445" cy="334293"/>
          </a:xfrm>
        </p:grpSpPr>
        <p:cxnSp>
          <p:nvCxnSpPr>
            <p:cNvPr id="54" name="Straight Arrow Connector 53"/>
            <p:cNvCxnSpPr>
              <a:endCxn id="75" idx="0"/>
            </p:cNvCxnSpPr>
            <p:nvPr/>
          </p:nvCxnSpPr>
          <p:spPr>
            <a:xfrm flipH="1">
              <a:off x="6802543" y="5151846"/>
              <a:ext cx="1074222" cy="324533"/>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55" name="Straight Arrow Connector 54"/>
            <p:cNvCxnSpPr/>
            <p:nvPr/>
          </p:nvCxnSpPr>
          <p:spPr>
            <a:xfrm flipH="1">
              <a:off x="6478352" y="5142086"/>
              <a:ext cx="1126386" cy="334293"/>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61" name="Straight Arrow Connector 60"/>
            <p:cNvCxnSpPr/>
            <p:nvPr/>
          </p:nvCxnSpPr>
          <p:spPr>
            <a:xfrm flipH="1">
              <a:off x="7071018" y="5142086"/>
              <a:ext cx="1067779" cy="334293"/>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grpSp>
      <p:grpSp>
        <p:nvGrpSpPr>
          <p:cNvPr id="65" name="Group 64"/>
          <p:cNvGrpSpPr/>
          <p:nvPr/>
        </p:nvGrpSpPr>
        <p:grpSpPr>
          <a:xfrm rot="10800000">
            <a:off x="3962400" y="4487333"/>
            <a:ext cx="1167496" cy="513292"/>
            <a:chOff x="7604738" y="5082593"/>
            <a:chExt cx="1167496" cy="513292"/>
          </a:xfrm>
        </p:grpSpPr>
        <p:cxnSp>
          <p:nvCxnSpPr>
            <p:cNvPr id="66" name="Straight Arrow Connector 65"/>
            <p:cNvCxnSpPr>
              <a:endCxn id="74" idx="3"/>
            </p:cNvCxnSpPr>
            <p:nvPr/>
          </p:nvCxnSpPr>
          <p:spPr>
            <a:xfrm rot="10800000" flipH="1" flipV="1">
              <a:off x="7876765" y="5151845"/>
              <a:ext cx="867247" cy="186058"/>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p:nvPr/>
          </p:nvCxnSpPr>
          <p:spPr>
            <a:xfrm rot="10800000" flipH="1">
              <a:off x="7604738" y="5082593"/>
              <a:ext cx="1167496" cy="59492"/>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68" name="Straight Arrow Connector 67"/>
            <p:cNvCxnSpPr/>
            <p:nvPr/>
          </p:nvCxnSpPr>
          <p:spPr>
            <a:xfrm rot="10800000" flipH="1" flipV="1">
              <a:off x="8138797" y="5142085"/>
              <a:ext cx="605215" cy="453800"/>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grpSp>
      <p:sp>
        <p:nvSpPr>
          <p:cNvPr id="69" name="Content Placeholder 2"/>
          <p:cNvSpPr txBox="1">
            <a:spLocks/>
          </p:cNvSpPr>
          <p:nvPr/>
        </p:nvSpPr>
        <p:spPr>
          <a:xfrm>
            <a:off x="457199" y="1210760"/>
            <a:ext cx="3778251" cy="1753569"/>
          </a:xfrm>
          <a:prstGeom prst="rect">
            <a:avLst/>
          </a:prstGeom>
        </p:spPr>
        <p:txBody>
          <a:bodyPr vert="horz" lIns="91440" tIns="45720" rIns="91440" bIns="45720" rtlCol="0">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smtClean="0"/>
              <a:t>Solve the same problem with BP</a:t>
            </a:r>
          </a:p>
          <a:p>
            <a:r>
              <a:rPr lang="en-US" smtClean="0"/>
              <a:t>Constraints become “hard” factors with only 1’s or 0’s</a:t>
            </a:r>
          </a:p>
          <a:p>
            <a:r>
              <a:rPr lang="en-US" smtClean="0"/>
              <a:t>Send messages until convergence</a:t>
            </a:r>
            <a:endParaRPr lang="en-US" dirty="0"/>
          </a:p>
        </p:txBody>
      </p:sp>
    </p:spTree>
    <p:extLst>
      <p:ext uri="{BB962C8B-B14F-4D97-AF65-F5344CB8AC3E}">
        <p14:creationId xmlns:p14="http://schemas.microsoft.com/office/powerpoint/2010/main" val="277100699"/>
      </p:ext>
    </p:extLst>
  </p:cSld>
  <p:clrMapOvr>
    <a:masterClrMapping/>
  </p:clrMapOvr>
  <p:timing>
    <p:tnLst>
      <p:par>
        <p:cTn xmlns:p14="http://schemas.microsoft.com/office/powerpoint/2010/main" id="1" dur="indefinite" restart="never" nodeType="tmRoot"/>
      </p:par>
    </p:tnLst>
  </p:timing>
</p:sld>
</file>

<file path=ppt/slides/slide1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Box 29"/>
          <p:cNvSpPr txBox="1">
            <a:spLocks noChangeArrowheads="1"/>
          </p:cNvSpPr>
          <p:nvPr/>
        </p:nvSpPr>
        <p:spPr bwMode="auto">
          <a:xfrm>
            <a:off x="6256282" y="5000625"/>
            <a:ext cx="379412" cy="519113"/>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dirty="0">
                <a:latin typeface="Times New Roman" charset="0"/>
                <a:sym typeface="Symbol" charset="0"/>
              </a:rPr>
              <a:t></a:t>
            </a:r>
            <a:endParaRPr lang="en-US" sz="2800" dirty="0">
              <a:latin typeface="Times New Roman" charset="0"/>
            </a:endParaRPr>
          </a:p>
        </p:txBody>
      </p:sp>
      <p:sp>
        <p:nvSpPr>
          <p:cNvPr id="2" name="Title 1"/>
          <p:cNvSpPr>
            <a:spLocks noGrp="1"/>
          </p:cNvSpPr>
          <p:nvPr>
            <p:ph type="title"/>
          </p:nvPr>
        </p:nvSpPr>
        <p:spPr/>
        <p:txBody>
          <a:bodyPr>
            <a:normAutofit fontScale="90000"/>
          </a:bodyPr>
          <a:lstStyle/>
          <a:p>
            <a:r>
              <a:rPr lang="en-US" dirty="0" smtClean="0"/>
              <a:t>From Arc Consistency to BP</a:t>
            </a:r>
            <a:endParaRPr lang="en-US" dirty="0"/>
          </a:p>
        </p:txBody>
      </p:sp>
      <p:sp>
        <p:nvSpPr>
          <p:cNvPr id="4" name="Slide Number Placeholder 3"/>
          <p:cNvSpPr>
            <a:spLocks noGrp="1"/>
          </p:cNvSpPr>
          <p:nvPr>
            <p:ph type="sldNum" sz="quarter" idx="12"/>
          </p:nvPr>
        </p:nvSpPr>
        <p:spPr>
          <a:xfrm>
            <a:off x="6245429" y="6332714"/>
            <a:ext cx="2133600" cy="365125"/>
          </a:xfrm>
        </p:spPr>
        <p:txBody>
          <a:bodyPr/>
          <a:lstStyle/>
          <a:p>
            <a:fld id="{E5445004-F4FB-5345-992E-498B4C43F562}" type="slidenum">
              <a:rPr lang="en-US" smtClean="0"/>
              <a:t>147</a:t>
            </a:fld>
            <a:endParaRPr lang="en-US"/>
          </a:p>
        </p:txBody>
      </p:sp>
      <p:sp>
        <p:nvSpPr>
          <p:cNvPr id="5" name="Oval 2"/>
          <p:cNvSpPr>
            <a:spLocks noChangeArrowheads="1"/>
          </p:cNvSpPr>
          <p:nvPr/>
        </p:nvSpPr>
        <p:spPr bwMode="auto">
          <a:xfrm>
            <a:off x="4422590" y="2146300"/>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6" name="Oval 3"/>
          <p:cNvSpPr>
            <a:spLocks noChangeArrowheads="1"/>
          </p:cNvSpPr>
          <p:nvPr/>
        </p:nvSpPr>
        <p:spPr bwMode="auto">
          <a:xfrm>
            <a:off x="4422590" y="4746625"/>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a:p>
        </p:txBody>
      </p:sp>
      <p:sp>
        <p:nvSpPr>
          <p:cNvPr id="7" name="Line 4"/>
          <p:cNvSpPr>
            <a:spLocks noChangeShapeType="1"/>
          </p:cNvSpPr>
          <p:nvPr/>
        </p:nvSpPr>
        <p:spPr bwMode="auto">
          <a:xfrm>
            <a:off x="4898840" y="2717800"/>
            <a:ext cx="0" cy="2028825"/>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 name="Oval 5"/>
          <p:cNvSpPr>
            <a:spLocks noChangeArrowheads="1"/>
          </p:cNvSpPr>
          <p:nvPr/>
        </p:nvSpPr>
        <p:spPr bwMode="auto">
          <a:xfrm>
            <a:off x="7372294" y="2146300"/>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9" name="Oval 6"/>
          <p:cNvSpPr>
            <a:spLocks noChangeArrowheads="1"/>
          </p:cNvSpPr>
          <p:nvPr/>
        </p:nvSpPr>
        <p:spPr bwMode="auto">
          <a:xfrm>
            <a:off x="7372294" y="4689475"/>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10" name="Line 7"/>
          <p:cNvSpPr>
            <a:spLocks noChangeShapeType="1"/>
          </p:cNvSpPr>
          <p:nvPr/>
        </p:nvSpPr>
        <p:spPr bwMode="auto">
          <a:xfrm flipH="1">
            <a:off x="7835640" y="2717800"/>
            <a:ext cx="12903" cy="1971675"/>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 name="Line 8"/>
          <p:cNvSpPr>
            <a:spLocks noChangeShapeType="1"/>
          </p:cNvSpPr>
          <p:nvPr/>
        </p:nvSpPr>
        <p:spPr bwMode="auto">
          <a:xfrm rot="16200000">
            <a:off x="6359340" y="1405325"/>
            <a:ext cx="0" cy="2019300"/>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12" name="Line 9"/>
          <p:cNvSpPr>
            <a:spLocks noChangeShapeType="1"/>
          </p:cNvSpPr>
          <p:nvPr/>
        </p:nvSpPr>
        <p:spPr bwMode="auto">
          <a:xfrm rot="16200000">
            <a:off x="6367341" y="4027423"/>
            <a:ext cx="1" cy="2009904"/>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13" name="Text Box 10"/>
          <p:cNvSpPr txBox="1">
            <a:spLocks noChangeArrowheads="1"/>
          </p:cNvSpPr>
          <p:nvPr/>
        </p:nvSpPr>
        <p:spPr bwMode="auto">
          <a:xfrm>
            <a:off x="7953877" y="2180167"/>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14" name="Text Box 11"/>
          <p:cNvSpPr txBox="1">
            <a:spLocks noChangeArrowheads="1"/>
          </p:cNvSpPr>
          <p:nvPr/>
        </p:nvSpPr>
        <p:spPr bwMode="auto">
          <a:xfrm>
            <a:off x="7654925"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15" name="Text Box 12"/>
          <p:cNvSpPr txBox="1">
            <a:spLocks noChangeArrowheads="1"/>
          </p:cNvSpPr>
          <p:nvPr/>
        </p:nvSpPr>
        <p:spPr bwMode="auto">
          <a:xfrm>
            <a:off x="7410450"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16" name="Text Box 13"/>
          <p:cNvSpPr txBox="1">
            <a:spLocks noChangeArrowheads="1"/>
          </p:cNvSpPr>
          <p:nvPr/>
        </p:nvSpPr>
        <p:spPr bwMode="auto">
          <a:xfrm>
            <a:off x="4977362" y="4761442"/>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17" name="Text Box 14"/>
          <p:cNvSpPr txBox="1">
            <a:spLocks noChangeArrowheads="1"/>
          </p:cNvSpPr>
          <p:nvPr/>
        </p:nvSpPr>
        <p:spPr bwMode="auto">
          <a:xfrm>
            <a:off x="4678410" y="476144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18" name="Text Box 15"/>
          <p:cNvSpPr txBox="1">
            <a:spLocks noChangeArrowheads="1"/>
          </p:cNvSpPr>
          <p:nvPr/>
        </p:nvSpPr>
        <p:spPr bwMode="auto">
          <a:xfrm>
            <a:off x="4433935" y="476144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19" name="Text Box 16"/>
          <p:cNvSpPr txBox="1">
            <a:spLocks noChangeArrowheads="1"/>
          </p:cNvSpPr>
          <p:nvPr/>
        </p:nvSpPr>
        <p:spPr bwMode="auto">
          <a:xfrm>
            <a:off x="7928477" y="4704292"/>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20" name="Text Box 17"/>
          <p:cNvSpPr txBox="1">
            <a:spLocks noChangeArrowheads="1"/>
          </p:cNvSpPr>
          <p:nvPr/>
        </p:nvSpPr>
        <p:spPr bwMode="auto">
          <a:xfrm>
            <a:off x="7629525" y="470429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21" name="Text Box 18"/>
          <p:cNvSpPr txBox="1">
            <a:spLocks noChangeArrowheads="1"/>
          </p:cNvSpPr>
          <p:nvPr/>
        </p:nvSpPr>
        <p:spPr bwMode="auto">
          <a:xfrm>
            <a:off x="7385050" y="470429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22" name="Text Box 19"/>
          <p:cNvSpPr txBox="1">
            <a:spLocks noChangeArrowheads="1"/>
          </p:cNvSpPr>
          <p:nvPr/>
        </p:nvSpPr>
        <p:spPr bwMode="auto">
          <a:xfrm>
            <a:off x="410613" y="3020159"/>
            <a:ext cx="2639139"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000" b="1" dirty="0">
                <a:latin typeface="Times New Roman" charset="0"/>
                <a:sym typeface="Symbol" charset="0"/>
              </a:rPr>
              <a:t> X, Y, </a:t>
            </a:r>
            <a:r>
              <a:rPr lang="en-US" sz="2000" b="1" dirty="0" smtClean="0">
                <a:latin typeface="Times New Roman" charset="0"/>
                <a:sym typeface="Symbol" charset="0"/>
              </a:rPr>
              <a:t>U, </a:t>
            </a:r>
            <a:r>
              <a:rPr lang="en-US" sz="2000" b="1" dirty="0">
                <a:latin typeface="Times New Roman" charset="0"/>
                <a:sym typeface="Symbol" charset="0"/>
              </a:rPr>
              <a:t>T ∈ </a:t>
            </a:r>
            <a:r>
              <a:rPr lang="en-US" sz="2000" b="1" dirty="0" smtClean="0">
                <a:latin typeface="Times New Roman" charset="0"/>
                <a:sym typeface="Symbol" charset="0"/>
              </a:rPr>
              <a:t>{</a:t>
            </a:r>
            <a:r>
              <a:rPr lang="en-US" sz="2000" b="1" dirty="0" smtClean="0">
                <a:latin typeface="Rockwell"/>
                <a:cs typeface="Rockwell"/>
                <a:sym typeface="Symbol" charset="0"/>
              </a:rPr>
              <a:t>1, 2, 3</a:t>
            </a:r>
            <a:r>
              <a:rPr lang="en-US" sz="2000" b="1" dirty="0" smtClean="0">
                <a:latin typeface="Times New Roman" charset="0"/>
                <a:sym typeface="Symbol" charset="0"/>
              </a:rPr>
              <a:t>}</a:t>
            </a:r>
            <a:endParaRPr lang="en-US" sz="2000" b="1" dirty="0">
              <a:latin typeface="Times New Roman" charset="0"/>
              <a:sym typeface="Symbol" charset="0"/>
            </a:endParaRPr>
          </a:p>
          <a:p>
            <a:pPr algn="ctr" eaLnBrk="1" hangingPunct="1"/>
            <a:r>
              <a:rPr lang="en-US" sz="2000" b="1" dirty="0">
                <a:latin typeface="Times New Roman" charset="0"/>
                <a:sym typeface="Symbol" charset="0"/>
              </a:rPr>
              <a:t>X </a:t>
            </a:r>
            <a:r>
              <a:rPr lang="en-US" sz="2000" b="1" dirty="0" smtClean="0">
                <a:latin typeface="Times New Roman" charset="0"/>
                <a:sym typeface="Symbol" charset="0"/>
              </a:rPr>
              <a:t> </a:t>
            </a:r>
            <a:r>
              <a:rPr lang="en-US" sz="2000" b="1" dirty="0">
                <a:latin typeface="Times New Roman" charset="0"/>
                <a:sym typeface="Symbol" charset="0"/>
              </a:rPr>
              <a:t>Y</a:t>
            </a:r>
          </a:p>
          <a:p>
            <a:pPr algn="ctr" eaLnBrk="1" hangingPunct="1"/>
            <a:r>
              <a:rPr lang="en-US" sz="2000" b="1" dirty="0">
                <a:latin typeface="Times New Roman" charset="0"/>
                <a:sym typeface="Symbol" charset="0"/>
              </a:rPr>
              <a:t>Y </a:t>
            </a:r>
            <a:r>
              <a:rPr lang="en-US" sz="2000" b="1" dirty="0" smtClean="0">
                <a:latin typeface="Times New Roman" charset="0"/>
                <a:sym typeface="Symbol" charset="0"/>
              </a:rPr>
              <a:t>= U</a:t>
            </a:r>
            <a:endParaRPr lang="en-US" sz="2000" b="1" dirty="0">
              <a:latin typeface="Times New Roman" charset="0"/>
              <a:sym typeface="Symbol" charset="0"/>
            </a:endParaRPr>
          </a:p>
          <a:p>
            <a:pPr algn="ctr" eaLnBrk="1" hangingPunct="1"/>
            <a:r>
              <a:rPr lang="en-US" sz="2000" b="1" dirty="0">
                <a:latin typeface="Times New Roman" charset="0"/>
                <a:sym typeface="Symbol" charset="0"/>
              </a:rPr>
              <a:t>T </a:t>
            </a:r>
            <a:r>
              <a:rPr lang="en-US" sz="2000" b="1" dirty="0" smtClean="0">
                <a:latin typeface="Times New Roman" charset="0"/>
                <a:sym typeface="Symbol" charset="0"/>
              </a:rPr>
              <a:t> U</a:t>
            </a:r>
            <a:endParaRPr lang="en-US" sz="2000" b="1" dirty="0">
              <a:latin typeface="Times New Roman" charset="0"/>
              <a:sym typeface="Symbol" charset="0"/>
            </a:endParaRPr>
          </a:p>
          <a:p>
            <a:pPr algn="ctr" eaLnBrk="1" hangingPunct="1"/>
            <a:r>
              <a:rPr lang="en-US" sz="2000" b="1" dirty="0">
                <a:latin typeface="Times New Roman" charset="0"/>
                <a:sym typeface="Symbol" charset="0"/>
              </a:rPr>
              <a:t>X </a:t>
            </a:r>
            <a:r>
              <a:rPr lang="en-US" sz="2000" b="1" dirty="0" smtClean="0">
                <a:latin typeface="Times New Roman" charset="0"/>
                <a:sym typeface="Symbol" charset="0"/>
              </a:rPr>
              <a:t>&lt; </a:t>
            </a:r>
            <a:r>
              <a:rPr lang="en-US" sz="2000" b="1" dirty="0">
                <a:latin typeface="Times New Roman" charset="0"/>
                <a:sym typeface="Symbol" charset="0"/>
              </a:rPr>
              <a:t>T</a:t>
            </a:r>
          </a:p>
        </p:txBody>
      </p:sp>
      <p:sp>
        <p:nvSpPr>
          <p:cNvPr id="23" name="Text Box 20"/>
          <p:cNvSpPr txBox="1">
            <a:spLocks noChangeArrowheads="1"/>
          </p:cNvSpPr>
          <p:nvPr/>
        </p:nvSpPr>
        <p:spPr bwMode="auto">
          <a:xfrm>
            <a:off x="4694053" y="1679575"/>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X</a:t>
            </a:r>
          </a:p>
        </p:txBody>
      </p:sp>
      <p:sp>
        <p:nvSpPr>
          <p:cNvPr id="24" name="Text Box 21"/>
          <p:cNvSpPr txBox="1">
            <a:spLocks noChangeArrowheads="1"/>
          </p:cNvSpPr>
          <p:nvPr/>
        </p:nvSpPr>
        <p:spPr bwMode="auto">
          <a:xfrm>
            <a:off x="7646932" y="1679575"/>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Y</a:t>
            </a:r>
          </a:p>
        </p:txBody>
      </p:sp>
      <p:sp>
        <p:nvSpPr>
          <p:cNvPr id="25" name="Text Box 22"/>
          <p:cNvSpPr txBox="1">
            <a:spLocks noChangeArrowheads="1"/>
          </p:cNvSpPr>
          <p:nvPr/>
        </p:nvSpPr>
        <p:spPr bwMode="auto">
          <a:xfrm>
            <a:off x="4701990" y="5330825"/>
            <a:ext cx="387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T</a:t>
            </a:r>
          </a:p>
        </p:txBody>
      </p:sp>
      <p:sp>
        <p:nvSpPr>
          <p:cNvPr id="26" name="Text Box 23"/>
          <p:cNvSpPr txBox="1">
            <a:spLocks noChangeArrowheads="1"/>
          </p:cNvSpPr>
          <p:nvPr/>
        </p:nvSpPr>
        <p:spPr bwMode="auto">
          <a:xfrm>
            <a:off x="7646666" y="5273675"/>
            <a:ext cx="4069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Times New Roman" charset="0"/>
              </a:rPr>
              <a:t>U</a:t>
            </a:r>
          </a:p>
        </p:txBody>
      </p:sp>
      <p:sp>
        <p:nvSpPr>
          <p:cNvPr id="27" name="Text Box 24"/>
          <p:cNvSpPr txBox="1">
            <a:spLocks noChangeArrowheads="1"/>
          </p:cNvSpPr>
          <p:nvPr/>
        </p:nvSpPr>
        <p:spPr bwMode="auto">
          <a:xfrm>
            <a:off x="5004173" y="2180167"/>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28" name="Text Box 25"/>
          <p:cNvSpPr txBox="1">
            <a:spLocks noChangeArrowheads="1"/>
          </p:cNvSpPr>
          <p:nvPr/>
        </p:nvSpPr>
        <p:spPr bwMode="auto">
          <a:xfrm>
            <a:off x="4705221"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29" name="Text Box 26"/>
          <p:cNvSpPr txBox="1">
            <a:spLocks noChangeArrowheads="1"/>
          </p:cNvSpPr>
          <p:nvPr/>
        </p:nvSpPr>
        <p:spPr bwMode="auto">
          <a:xfrm>
            <a:off x="4460746"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30" name="Text Box 27"/>
          <p:cNvSpPr txBox="1">
            <a:spLocks noChangeArrowheads="1"/>
          </p:cNvSpPr>
          <p:nvPr/>
        </p:nvSpPr>
        <p:spPr bwMode="auto">
          <a:xfrm>
            <a:off x="6165665" y="1787525"/>
            <a:ext cx="3794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b="1">
                <a:latin typeface="Times New Roman" charset="0"/>
                <a:sym typeface="Symbol" charset="0"/>
              </a:rPr>
              <a:t></a:t>
            </a:r>
            <a:endParaRPr lang="en-US" sz="2800" b="1">
              <a:latin typeface="Times New Roman" charset="0"/>
            </a:endParaRPr>
          </a:p>
        </p:txBody>
      </p:sp>
      <p:sp>
        <p:nvSpPr>
          <p:cNvPr id="33" name="Text Box 30"/>
          <p:cNvSpPr txBox="1">
            <a:spLocks noChangeArrowheads="1"/>
          </p:cNvSpPr>
          <p:nvPr/>
        </p:nvSpPr>
        <p:spPr bwMode="auto">
          <a:xfrm>
            <a:off x="4356510" y="3387725"/>
            <a:ext cx="3984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a:latin typeface="Times New Roman" charset="0"/>
                <a:sym typeface="Symbol" charset="0"/>
              </a:rPr>
              <a:t></a:t>
            </a:r>
            <a:endParaRPr lang="en-US" sz="2800">
              <a:latin typeface="Times New Roman" charset="0"/>
            </a:endParaRPr>
          </a:p>
        </p:txBody>
      </p:sp>
      <p:sp>
        <p:nvSpPr>
          <p:cNvPr id="109" name="TextBox 108"/>
          <p:cNvSpPr txBox="1"/>
          <p:nvPr/>
        </p:nvSpPr>
        <p:spPr>
          <a:xfrm>
            <a:off x="0" y="6520694"/>
            <a:ext cx="4235450" cy="347548"/>
          </a:xfrm>
          <a:prstGeom prst="rect">
            <a:avLst/>
          </a:prstGeom>
          <a:solidFill>
            <a:schemeClr val="accent6">
              <a:lumMod val="60000"/>
              <a:lumOff val="40000"/>
            </a:schemeClr>
          </a:solidFill>
        </p:spPr>
        <p:txBody>
          <a:bodyPr wrap="square" rtlCol="0" anchor="ctr">
            <a:noAutofit/>
          </a:bodyPr>
          <a:lstStyle/>
          <a:p>
            <a:r>
              <a:rPr lang="en-US" dirty="0" smtClean="0"/>
              <a:t>Slide </a:t>
            </a:r>
            <a:r>
              <a:rPr lang="en-US" dirty="0"/>
              <a:t>thanks to </a:t>
            </a:r>
            <a:r>
              <a:rPr lang="en-US" dirty="0" err="1"/>
              <a:t>Rina</a:t>
            </a:r>
            <a:r>
              <a:rPr lang="en-US" dirty="0"/>
              <a:t> </a:t>
            </a:r>
            <a:r>
              <a:rPr lang="en-US" dirty="0" err="1"/>
              <a:t>Dechter</a:t>
            </a:r>
            <a:r>
              <a:rPr lang="en-US" dirty="0"/>
              <a:t> (modified)</a:t>
            </a:r>
          </a:p>
        </p:txBody>
      </p:sp>
      <p:sp>
        <p:nvSpPr>
          <p:cNvPr id="57" name="Text Box 28"/>
          <p:cNvSpPr txBox="1">
            <a:spLocks noChangeArrowheads="1"/>
          </p:cNvSpPr>
          <p:nvPr/>
        </p:nvSpPr>
        <p:spPr bwMode="auto">
          <a:xfrm>
            <a:off x="8150271" y="3409950"/>
            <a:ext cx="387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b="1" dirty="0">
                <a:latin typeface="Times New Roman" charset="0"/>
                <a:sym typeface="Symbol" charset="0"/>
              </a:rPr>
              <a:t>=</a:t>
            </a:r>
            <a:endParaRPr lang="en-US" sz="2800" b="1" dirty="0">
              <a:latin typeface="Times New Roman" charset="0"/>
            </a:endParaRPr>
          </a:p>
        </p:txBody>
      </p:sp>
      <p:graphicFrame>
        <p:nvGraphicFramePr>
          <p:cNvPr id="58" name="Table 57"/>
          <p:cNvGraphicFramePr>
            <a:graphicFrameLocks noGrp="1"/>
          </p:cNvGraphicFramePr>
          <p:nvPr>
            <p:extLst>
              <p:ext uri="{D42A27DB-BD31-4B8C-83A1-F6EECF244321}">
                <p14:modId xmlns:p14="http://schemas.microsoft.com/office/powerpoint/2010/main" val="2288110887"/>
              </p:ext>
            </p:extLst>
          </p:nvPr>
        </p:nvGraphicFramePr>
        <p:xfrm>
          <a:off x="5362389" y="5653261"/>
          <a:ext cx="363709" cy="802383"/>
        </p:xfrm>
        <a:graphic>
          <a:graphicData uri="http://schemas.openxmlformats.org/drawingml/2006/table">
            <a:tbl>
              <a:tblPr bandRow="1">
                <a:tableStyleId>{775DCB02-9BB8-47FD-8907-85C794F793BA}</a:tableStyleId>
              </a:tblPr>
              <a:tblGrid>
                <a:gridCol w="363709"/>
              </a:tblGrid>
              <a:tr h="267461">
                <a:tc>
                  <a:txBody>
                    <a:bodyPr/>
                    <a:lstStyle/>
                    <a:p>
                      <a:pPr algn="ctr"/>
                      <a:r>
                        <a:rPr lang="en-US" sz="1600" dirty="0" smtClean="0"/>
                        <a:t>2</a:t>
                      </a:r>
                      <a:endParaRPr lang="en-US" sz="1600" dirty="0"/>
                    </a:p>
                  </a:txBody>
                  <a:tcPr marL="0" marR="0" marT="0" marB="0" anchor="ctr">
                    <a:solidFill>
                      <a:schemeClr val="accent4">
                        <a:lumMod val="75000"/>
                      </a:schemeClr>
                    </a:solidFill>
                  </a:tcPr>
                </a:tc>
              </a:tr>
              <a:tr h="267461">
                <a:tc>
                  <a:txBody>
                    <a:bodyPr/>
                    <a:lstStyle/>
                    <a:p>
                      <a:pPr algn="ctr"/>
                      <a:r>
                        <a:rPr lang="en-US" sz="1600" dirty="0" smtClean="0"/>
                        <a:t>1</a:t>
                      </a:r>
                      <a:endParaRPr lang="en-US" sz="1600" dirty="0"/>
                    </a:p>
                  </a:txBody>
                  <a:tcPr marL="0" marR="0" marT="0" marB="0" anchor="ctr">
                    <a:solidFill>
                      <a:schemeClr val="accent4">
                        <a:lumMod val="75000"/>
                      </a:schemeClr>
                    </a:solidFill>
                  </a:tcPr>
                </a:tc>
              </a:tr>
              <a:tr h="267461">
                <a:tc>
                  <a:txBody>
                    <a:bodyPr/>
                    <a:lstStyle/>
                    <a:p>
                      <a:pPr algn="ctr"/>
                      <a:r>
                        <a:rPr lang="en-US" sz="1600" dirty="0" smtClean="0"/>
                        <a:t>0</a:t>
                      </a:r>
                      <a:endParaRPr lang="en-US" sz="1600" dirty="0"/>
                    </a:p>
                  </a:txBody>
                  <a:tcPr marL="0" marR="0" marT="0" marB="0" anchor="ctr">
                    <a:solidFill>
                      <a:schemeClr val="accent4">
                        <a:lumMod val="40000"/>
                        <a:lumOff val="60000"/>
                      </a:schemeClr>
                    </a:solidFill>
                  </a:tcPr>
                </a:tc>
              </a:tr>
            </a:tbl>
          </a:graphicData>
        </a:graphic>
      </p:graphicFrame>
      <p:graphicFrame>
        <p:nvGraphicFramePr>
          <p:cNvPr id="59" name="Table 58"/>
          <p:cNvGraphicFramePr>
            <a:graphicFrameLocks noGrp="1"/>
          </p:cNvGraphicFramePr>
          <p:nvPr>
            <p:extLst>
              <p:ext uri="{D42A27DB-BD31-4B8C-83A1-F6EECF244321}">
                <p14:modId xmlns:p14="http://schemas.microsoft.com/office/powerpoint/2010/main" val="1484240447"/>
              </p:ext>
            </p:extLst>
          </p:nvPr>
        </p:nvGraphicFramePr>
        <p:xfrm>
          <a:off x="7227188" y="5920722"/>
          <a:ext cx="880029" cy="267461"/>
        </p:xfrm>
        <a:graphic>
          <a:graphicData uri="http://schemas.openxmlformats.org/drawingml/2006/table">
            <a:tbl>
              <a:tblPr bandRow="1">
                <a:tableStyleId>{775DCB02-9BB8-47FD-8907-85C794F793BA}</a:tableStyleId>
              </a:tblPr>
              <a:tblGrid>
                <a:gridCol w="293343"/>
                <a:gridCol w="293343"/>
                <a:gridCol w="293343"/>
              </a:tblGrid>
              <a:tr h="267461">
                <a:tc>
                  <a:txBody>
                    <a:bodyPr/>
                    <a:lstStyle/>
                    <a:p>
                      <a:pPr algn="ctr"/>
                      <a:r>
                        <a:rPr lang="en-US" sz="1300" dirty="0" smtClean="0"/>
                        <a:t>1</a:t>
                      </a:r>
                      <a:endParaRPr lang="en-US" sz="1300" dirty="0"/>
                    </a:p>
                  </a:txBody>
                  <a:tcPr marL="0" marR="0" marT="0" marB="0" anchor="ctr">
                    <a:solidFill>
                      <a:schemeClr val="accent4">
                        <a:lumMod val="75000"/>
                      </a:schemeClr>
                    </a:solidFill>
                  </a:tcPr>
                </a:tc>
                <a:tc>
                  <a:txBody>
                    <a:bodyPr/>
                    <a:lstStyle/>
                    <a:p>
                      <a:pPr algn="ctr"/>
                      <a:r>
                        <a:rPr lang="en-US" sz="1300" dirty="0" smtClean="0"/>
                        <a:t>1</a:t>
                      </a:r>
                      <a:endParaRPr lang="en-US" sz="1300" dirty="0"/>
                    </a:p>
                  </a:txBody>
                  <a:tcPr marL="0" marR="0" marT="0" marB="0" anchor="ctr">
                    <a:solidFill>
                      <a:schemeClr val="accent4">
                        <a:lumMod val="75000"/>
                      </a:schemeClr>
                    </a:solidFill>
                  </a:tcPr>
                </a:tc>
                <a:tc>
                  <a:txBody>
                    <a:bodyPr/>
                    <a:lstStyle/>
                    <a:p>
                      <a:pPr algn="ctr"/>
                      <a:r>
                        <a:rPr lang="en-US" sz="1300" dirty="0" smtClean="0"/>
                        <a:t>1</a:t>
                      </a:r>
                      <a:endParaRPr lang="en-US" sz="1300" dirty="0"/>
                    </a:p>
                  </a:txBody>
                  <a:tcPr marL="0" marR="0" marT="0" marB="0" anchor="ctr">
                    <a:solidFill>
                      <a:schemeClr val="accent4">
                        <a:lumMod val="75000"/>
                      </a:schemeClr>
                    </a:solidFill>
                  </a:tcPr>
                </a:tc>
              </a:tr>
            </a:tbl>
          </a:graphicData>
        </a:graphic>
      </p:graphicFrame>
      <p:graphicFrame>
        <p:nvGraphicFramePr>
          <p:cNvPr id="60" name="Table 59"/>
          <p:cNvGraphicFramePr>
            <a:graphicFrameLocks noGrp="1"/>
          </p:cNvGraphicFramePr>
          <p:nvPr>
            <p:extLst>
              <p:ext uri="{D42A27DB-BD31-4B8C-83A1-F6EECF244321}">
                <p14:modId xmlns:p14="http://schemas.microsoft.com/office/powerpoint/2010/main" val="2021268804"/>
              </p:ext>
            </p:extLst>
          </p:nvPr>
        </p:nvGraphicFramePr>
        <p:xfrm>
          <a:off x="6101679" y="5653261"/>
          <a:ext cx="836139" cy="802383"/>
        </p:xfrm>
        <a:graphic>
          <a:graphicData uri="http://schemas.openxmlformats.org/drawingml/2006/table">
            <a:tbl>
              <a:tblPr bandRow="1">
                <a:tableStyleId>{69C7853C-536D-4A76-A0AE-DD22124D55A5}</a:tableStyleId>
              </a:tblPr>
              <a:tblGrid>
                <a:gridCol w="278713"/>
                <a:gridCol w="278713"/>
                <a:gridCol w="278713"/>
              </a:tblGrid>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r>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r>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r>
            </a:tbl>
          </a:graphicData>
        </a:graphic>
      </p:graphicFrame>
      <p:sp>
        <p:nvSpPr>
          <p:cNvPr id="56" name="Rectangle 55"/>
          <p:cNvSpPr>
            <a:spLocks noChangeAspect="1"/>
          </p:cNvSpPr>
          <p:nvPr/>
        </p:nvSpPr>
        <p:spPr>
          <a:xfrm>
            <a:off x="4769083" y="357402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a:spLocks noChangeAspect="1"/>
          </p:cNvSpPr>
          <p:nvPr/>
        </p:nvSpPr>
        <p:spPr>
          <a:xfrm>
            <a:off x="6304716" y="489168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Rectangle 62"/>
          <p:cNvSpPr>
            <a:spLocks noChangeAspect="1"/>
          </p:cNvSpPr>
          <p:nvPr/>
        </p:nvSpPr>
        <p:spPr>
          <a:xfrm>
            <a:off x="6245429" y="2277815"/>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Rectangle 63"/>
          <p:cNvSpPr>
            <a:spLocks noChangeAspect="1"/>
          </p:cNvSpPr>
          <p:nvPr/>
        </p:nvSpPr>
        <p:spPr>
          <a:xfrm>
            <a:off x="7712366" y="357402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 name="Line 34"/>
          <p:cNvSpPr>
            <a:spLocks noChangeShapeType="1"/>
          </p:cNvSpPr>
          <p:nvPr/>
        </p:nvSpPr>
        <p:spPr bwMode="auto">
          <a:xfrm flipH="1">
            <a:off x="5067115" y="4899025"/>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cxnSp>
        <p:nvCxnSpPr>
          <p:cNvPr id="43" name="Straight Arrow Connector 42"/>
          <p:cNvCxnSpPr/>
          <p:nvPr/>
        </p:nvCxnSpPr>
        <p:spPr>
          <a:xfrm flipH="1">
            <a:off x="6608953" y="4933245"/>
            <a:ext cx="657730"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6" name="Straight Arrow Connector 45"/>
          <p:cNvCxnSpPr/>
          <p:nvPr/>
        </p:nvCxnSpPr>
        <p:spPr>
          <a:xfrm flipH="1">
            <a:off x="5507935" y="4953001"/>
            <a:ext cx="657730"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3" name="Straight Arrow Connector 52"/>
          <p:cNvCxnSpPr/>
          <p:nvPr/>
        </p:nvCxnSpPr>
        <p:spPr>
          <a:xfrm flipV="1">
            <a:off x="4986329" y="3934709"/>
            <a:ext cx="0" cy="716666"/>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70" name="Straight Arrow Connector 69"/>
          <p:cNvCxnSpPr/>
          <p:nvPr/>
        </p:nvCxnSpPr>
        <p:spPr>
          <a:xfrm flipV="1">
            <a:off x="4987202" y="2746935"/>
            <a:ext cx="0" cy="716666"/>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aphicFrame>
        <p:nvGraphicFramePr>
          <p:cNvPr id="74" name="Table 73"/>
          <p:cNvGraphicFramePr>
            <a:graphicFrameLocks noGrp="1"/>
          </p:cNvGraphicFramePr>
          <p:nvPr>
            <p:extLst>
              <p:ext uri="{D42A27DB-BD31-4B8C-83A1-F6EECF244321}">
                <p14:modId xmlns:p14="http://schemas.microsoft.com/office/powerpoint/2010/main" val="108599574"/>
              </p:ext>
            </p:extLst>
          </p:nvPr>
        </p:nvGraphicFramePr>
        <p:xfrm>
          <a:off x="3626913" y="4355934"/>
          <a:ext cx="363709" cy="778762"/>
        </p:xfrm>
        <a:graphic>
          <a:graphicData uri="http://schemas.openxmlformats.org/drawingml/2006/table">
            <a:tbl>
              <a:tblPr bandRow="1">
                <a:tableStyleId>{775DCB02-9BB8-47FD-8907-85C794F793BA}</a:tableStyleId>
              </a:tblPr>
              <a:tblGrid>
                <a:gridCol w="363709"/>
              </a:tblGrid>
              <a:tr h="267461">
                <a:tc>
                  <a:txBody>
                    <a:bodyPr/>
                    <a:lstStyle/>
                    <a:p>
                      <a:pPr algn="ctr"/>
                      <a:r>
                        <a:rPr lang="en-US" sz="1600" dirty="0" smtClean="0"/>
                        <a:t>2</a:t>
                      </a:r>
                      <a:endParaRPr lang="en-US" sz="1600" dirty="0"/>
                    </a:p>
                  </a:txBody>
                  <a:tcPr marL="0" marR="0" marT="0" marB="0" anchor="ctr">
                    <a:solidFill>
                      <a:schemeClr val="accent4">
                        <a:lumMod val="75000"/>
                      </a:schemeClr>
                    </a:solidFill>
                  </a:tcPr>
                </a:tc>
              </a:tr>
              <a:tr h="160272">
                <a:tc>
                  <a:txBody>
                    <a:bodyPr/>
                    <a:lstStyle/>
                    <a:p>
                      <a:pPr algn="ctr"/>
                      <a:r>
                        <a:rPr lang="en-US" sz="1600" dirty="0" smtClean="0"/>
                        <a:t>1</a:t>
                      </a:r>
                      <a:endParaRPr lang="en-US" sz="1600" dirty="0"/>
                    </a:p>
                  </a:txBody>
                  <a:tcPr marL="0" marR="0" marT="0" marB="0" anchor="ctr">
                    <a:solidFill>
                      <a:schemeClr val="accent4">
                        <a:lumMod val="75000"/>
                      </a:schemeClr>
                    </a:solidFill>
                  </a:tcPr>
                </a:tc>
              </a:tr>
              <a:tr h="267461">
                <a:tc>
                  <a:txBody>
                    <a:bodyPr/>
                    <a:lstStyle/>
                    <a:p>
                      <a:pPr algn="ctr"/>
                      <a:r>
                        <a:rPr lang="en-US" sz="1600" dirty="0" smtClean="0"/>
                        <a:t>0</a:t>
                      </a:r>
                      <a:endParaRPr lang="en-US" sz="1600" dirty="0"/>
                    </a:p>
                  </a:txBody>
                  <a:tcPr marL="0" marR="0" marT="0" marB="0" anchor="ctr">
                    <a:solidFill>
                      <a:schemeClr val="accent4">
                        <a:lumMod val="40000"/>
                        <a:lumOff val="60000"/>
                      </a:schemeClr>
                    </a:solidFill>
                  </a:tcPr>
                </a:tc>
              </a:tr>
            </a:tbl>
          </a:graphicData>
        </a:graphic>
      </p:graphicFrame>
      <p:graphicFrame>
        <p:nvGraphicFramePr>
          <p:cNvPr id="75" name="Table 74"/>
          <p:cNvGraphicFramePr>
            <a:graphicFrameLocks noGrp="1"/>
          </p:cNvGraphicFramePr>
          <p:nvPr>
            <p:extLst>
              <p:ext uri="{D42A27DB-BD31-4B8C-83A1-F6EECF244321}">
                <p14:modId xmlns:p14="http://schemas.microsoft.com/office/powerpoint/2010/main" val="147059136"/>
              </p:ext>
            </p:extLst>
          </p:nvPr>
        </p:nvGraphicFramePr>
        <p:xfrm>
          <a:off x="3383733" y="2886428"/>
          <a:ext cx="880029" cy="267461"/>
        </p:xfrm>
        <a:graphic>
          <a:graphicData uri="http://schemas.openxmlformats.org/drawingml/2006/table">
            <a:tbl>
              <a:tblPr bandRow="1">
                <a:tableStyleId>{775DCB02-9BB8-47FD-8907-85C794F793BA}</a:tableStyleId>
              </a:tblPr>
              <a:tblGrid>
                <a:gridCol w="293343"/>
                <a:gridCol w="293343"/>
                <a:gridCol w="293343"/>
              </a:tblGrid>
              <a:tr h="267461">
                <a:tc>
                  <a:txBody>
                    <a:bodyPr/>
                    <a:lstStyle/>
                    <a:p>
                      <a:pPr algn="ctr"/>
                      <a:r>
                        <a:rPr lang="en-US" sz="1300" dirty="0" smtClean="0"/>
                        <a:t>1</a:t>
                      </a:r>
                      <a:endParaRPr lang="en-US" sz="1300" dirty="0"/>
                    </a:p>
                  </a:txBody>
                  <a:tcPr marL="0" marR="0" marT="0" marB="0" anchor="ctr">
                    <a:solidFill>
                      <a:schemeClr val="accent4">
                        <a:lumMod val="75000"/>
                      </a:schemeClr>
                    </a:solidFill>
                  </a:tcPr>
                </a:tc>
                <a:tc>
                  <a:txBody>
                    <a:bodyPr/>
                    <a:lstStyle/>
                    <a:p>
                      <a:pPr algn="ctr"/>
                      <a:r>
                        <a:rPr lang="en-US" sz="1300" dirty="0" smtClean="0"/>
                        <a:t>0</a:t>
                      </a:r>
                      <a:endParaRPr lang="en-US" sz="1300" dirty="0"/>
                    </a:p>
                  </a:txBody>
                  <a:tcPr marL="0" marR="0" marT="0" marB="0" anchor="ctr">
                    <a:solidFill>
                      <a:schemeClr val="accent4">
                        <a:lumMod val="40000"/>
                        <a:lumOff val="60000"/>
                      </a:schemeClr>
                    </a:solidFill>
                  </a:tcPr>
                </a:tc>
                <a:tc>
                  <a:txBody>
                    <a:bodyPr/>
                    <a:lstStyle/>
                    <a:p>
                      <a:pPr algn="ctr"/>
                      <a:r>
                        <a:rPr lang="en-US" sz="1300" dirty="0" smtClean="0"/>
                        <a:t>0</a:t>
                      </a:r>
                      <a:endParaRPr lang="en-US" sz="1300" dirty="0"/>
                    </a:p>
                  </a:txBody>
                  <a:tcPr marL="0" marR="0" marT="0" marB="0" anchor="ctr">
                    <a:solidFill>
                      <a:schemeClr val="accent4">
                        <a:lumMod val="40000"/>
                        <a:lumOff val="60000"/>
                      </a:schemeClr>
                    </a:solidFill>
                  </a:tcPr>
                </a:tc>
              </a:tr>
            </a:tbl>
          </a:graphicData>
        </a:graphic>
      </p:graphicFrame>
      <p:graphicFrame>
        <p:nvGraphicFramePr>
          <p:cNvPr id="76" name="Table 75"/>
          <p:cNvGraphicFramePr>
            <a:graphicFrameLocks noGrp="1"/>
          </p:cNvGraphicFramePr>
          <p:nvPr>
            <p:extLst>
              <p:ext uri="{D42A27DB-BD31-4B8C-83A1-F6EECF244321}">
                <p14:modId xmlns:p14="http://schemas.microsoft.com/office/powerpoint/2010/main" val="1765124067"/>
              </p:ext>
            </p:extLst>
          </p:nvPr>
        </p:nvGraphicFramePr>
        <p:xfrm>
          <a:off x="3399311" y="3382434"/>
          <a:ext cx="836139" cy="802383"/>
        </p:xfrm>
        <a:graphic>
          <a:graphicData uri="http://schemas.openxmlformats.org/drawingml/2006/table">
            <a:tbl>
              <a:tblPr bandRow="1">
                <a:tableStyleId>{69C7853C-536D-4A76-A0AE-DD22124D55A5}</a:tableStyleId>
              </a:tblPr>
              <a:tblGrid>
                <a:gridCol w="278713"/>
                <a:gridCol w="278713"/>
                <a:gridCol w="278713"/>
              </a:tblGrid>
              <a:tr h="267461">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r>
              <a:tr h="267461">
                <a:tc>
                  <a:txBody>
                    <a:bodyPr/>
                    <a:lstStyle/>
                    <a:p>
                      <a:pPr algn="ctr"/>
                      <a:r>
                        <a:rPr lang="en-US" sz="1600" dirty="0" smtClean="0"/>
                        <a:t>1</a:t>
                      </a:r>
                      <a:endParaRPr lang="en-US" sz="1600" dirty="0"/>
                    </a:p>
                  </a:txBody>
                  <a:tcPr marL="0" marR="0" marT="0" marB="0" anchor="ctr">
                    <a:solidFill>
                      <a:schemeClr val="accent3">
                        <a:lumMod val="75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r>
              <a:tr h="267461">
                <a:tc>
                  <a:txBody>
                    <a:bodyPr/>
                    <a:lstStyle/>
                    <a:p>
                      <a:pPr algn="ctr"/>
                      <a:r>
                        <a:rPr lang="en-US" sz="1600" dirty="0" smtClean="0"/>
                        <a:t>1</a:t>
                      </a:r>
                      <a:endParaRPr lang="en-US" sz="1600" dirty="0"/>
                    </a:p>
                  </a:txBody>
                  <a:tcPr marL="0" marR="0" marT="0" marB="0" anchor="ctr">
                    <a:solidFill>
                      <a:schemeClr val="accent3">
                        <a:lumMod val="75000"/>
                      </a:schemeClr>
                    </a:solidFill>
                  </a:tcPr>
                </a:tc>
                <a:tc>
                  <a:txBody>
                    <a:bodyPr/>
                    <a:lstStyle/>
                    <a:p>
                      <a:pPr algn="ctr"/>
                      <a:r>
                        <a:rPr lang="en-US" sz="1600" dirty="0" smtClean="0"/>
                        <a:t>1</a:t>
                      </a:r>
                      <a:endParaRPr lang="en-US" sz="1600" dirty="0"/>
                    </a:p>
                  </a:txBody>
                  <a:tcPr marL="0" marR="0" marT="0" marB="0" anchor="ctr">
                    <a:solidFill>
                      <a:schemeClr val="accent3">
                        <a:lumMod val="75000"/>
                      </a:schemeClr>
                    </a:solidFill>
                  </a:tcPr>
                </a:tc>
                <a:tc>
                  <a:txBody>
                    <a:bodyPr/>
                    <a:lstStyle/>
                    <a:p>
                      <a:pPr algn="ctr"/>
                      <a:r>
                        <a:rPr lang="en-US" sz="1600" dirty="0" smtClean="0"/>
                        <a:t>0</a:t>
                      </a:r>
                      <a:endParaRPr lang="en-US" sz="1600" dirty="0"/>
                    </a:p>
                  </a:txBody>
                  <a:tcPr marL="0" marR="0" marT="0" marB="0" anchor="ctr">
                    <a:solidFill>
                      <a:schemeClr val="accent3">
                        <a:lumMod val="40000"/>
                        <a:lumOff val="60000"/>
                      </a:schemeClr>
                    </a:solidFill>
                  </a:tcPr>
                </a:tc>
              </a:tr>
            </a:tbl>
          </a:graphicData>
        </a:graphic>
      </p:graphicFrame>
      <p:sp>
        <p:nvSpPr>
          <p:cNvPr id="77" name="Line 31"/>
          <p:cNvSpPr>
            <a:spLocks noChangeShapeType="1"/>
          </p:cNvSpPr>
          <p:nvPr/>
        </p:nvSpPr>
        <p:spPr bwMode="auto">
          <a:xfrm flipH="1">
            <a:off x="5082990" y="2336800"/>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8" name="Line 35"/>
          <p:cNvSpPr>
            <a:spLocks noChangeShapeType="1"/>
          </p:cNvSpPr>
          <p:nvPr/>
        </p:nvSpPr>
        <p:spPr bwMode="auto">
          <a:xfrm flipH="1">
            <a:off x="4834627" y="2317750"/>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grpSp>
        <p:nvGrpSpPr>
          <p:cNvPr id="52" name="Group 51"/>
          <p:cNvGrpSpPr/>
          <p:nvPr/>
        </p:nvGrpSpPr>
        <p:grpSpPr>
          <a:xfrm>
            <a:off x="3499556" y="2552135"/>
            <a:ext cx="1660446" cy="857815"/>
            <a:chOff x="6478352" y="5142086"/>
            <a:chExt cx="1660446" cy="857815"/>
          </a:xfrm>
        </p:grpSpPr>
        <p:cxnSp>
          <p:nvCxnSpPr>
            <p:cNvPr id="54" name="Straight Arrow Connector 53"/>
            <p:cNvCxnSpPr>
              <a:endCxn id="76" idx="0"/>
            </p:cNvCxnSpPr>
            <p:nvPr/>
          </p:nvCxnSpPr>
          <p:spPr>
            <a:xfrm flipH="1">
              <a:off x="6796176" y="5151846"/>
              <a:ext cx="1080589" cy="820539"/>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55" name="Straight Arrow Connector 54"/>
            <p:cNvCxnSpPr/>
            <p:nvPr/>
          </p:nvCxnSpPr>
          <p:spPr>
            <a:xfrm flipH="1">
              <a:off x="6478352" y="5142086"/>
              <a:ext cx="1126386" cy="830299"/>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61" name="Straight Arrow Connector 60"/>
            <p:cNvCxnSpPr/>
            <p:nvPr/>
          </p:nvCxnSpPr>
          <p:spPr>
            <a:xfrm flipH="1">
              <a:off x="7071018" y="5142086"/>
              <a:ext cx="1067780" cy="857815"/>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grpSp>
      <p:grpSp>
        <p:nvGrpSpPr>
          <p:cNvPr id="65" name="Group 64"/>
          <p:cNvGrpSpPr/>
          <p:nvPr/>
        </p:nvGrpSpPr>
        <p:grpSpPr>
          <a:xfrm rot="10800000">
            <a:off x="4235450" y="3463601"/>
            <a:ext cx="894446" cy="1477533"/>
            <a:chOff x="7604738" y="5142084"/>
            <a:chExt cx="894446" cy="1477533"/>
          </a:xfrm>
        </p:grpSpPr>
        <p:cxnSp>
          <p:nvCxnSpPr>
            <p:cNvPr id="66" name="Straight Arrow Connector 65"/>
            <p:cNvCxnSpPr>
              <a:endCxn id="76" idx="3"/>
            </p:cNvCxnSpPr>
            <p:nvPr/>
          </p:nvCxnSpPr>
          <p:spPr>
            <a:xfrm rot="10800000" flipH="1" flipV="1">
              <a:off x="7876764" y="5151845"/>
              <a:ext cx="622420" cy="1147748"/>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67" name="Straight Arrow Connector 66"/>
            <p:cNvCxnSpPr/>
            <p:nvPr/>
          </p:nvCxnSpPr>
          <p:spPr>
            <a:xfrm rot="10800000" flipH="1" flipV="1">
              <a:off x="7604738" y="5142084"/>
              <a:ext cx="894446" cy="905356"/>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68" name="Straight Arrow Connector 67"/>
            <p:cNvCxnSpPr/>
            <p:nvPr/>
          </p:nvCxnSpPr>
          <p:spPr>
            <a:xfrm rot="10800000" flipH="1" flipV="1">
              <a:off x="8138796" y="5142085"/>
              <a:ext cx="332076" cy="1477532"/>
            </a:xfrm>
            <a:prstGeom prst="straightConnector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grpSp>
      <p:sp>
        <p:nvSpPr>
          <p:cNvPr id="71" name="Content Placeholder 2"/>
          <p:cNvSpPr>
            <a:spLocks noGrp="1"/>
          </p:cNvSpPr>
          <p:nvPr>
            <p:ph idx="1"/>
          </p:nvPr>
        </p:nvSpPr>
        <p:spPr>
          <a:xfrm>
            <a:off x="457199" y="1210760"/>
            <a:ext cx="3778251" cy="1753569"/>
          </a:xfrm>
        </p:spPr>
        <p:txBody>
          <a:bodyPr>
            <a:normAutofit fontScale="62500" lnSpcReduction="20000"/>
          </a:bodyPr>
          <a:lstStyle/>
          <a:p>
            <a:pPr marL="0" indent="0">
              <a:buNone/>
            </a:pPr>
            <a:r>
              <a:rPr lang="en-US" dirty="0" smtClean="0"/>
              <a:t>Solve the same problem with BP</a:t>
            </a:r>
          </a:p>
          <a:p>
            <a:r>
              <a:rPr lang="en-US" dirty="0" smtClean="0"/>
              <a:t>Constraints become “hard” factors with only 1’s or 0’s</a:t>
            </a:r>
          </a:p>
          <a:p>
            <a:r>
              <a:rPr lang="en-US" dirty="0" smtClean="0"/>
              <a:t>Send messages until convergence</a:t>
            </a:r>
            <a:endParaRPr lang="en-US" dirty="0"/>
          </a:p>
        </p:txBody>
      </p:sp>
    </p:spTree>
    <p:extLst>
      <p:ext uri="{BB962C8B-B14F-4D97-AF65-F5344CB8AC3E}">
        <p14:creationId xmlns:p14="http://schemas.microsoft.com/office/powerpoint/2010/main" val="12719689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65"/>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5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Box 29"/>
          <p:cNvSpPr txBox="1">
            <a:spLocks noChangeArrowheads="1"/>
          </p:cNvSpPr>
          <p:nvPr/>
        </p:nvSpPr>
        <p:spPr bwMode="auto">
          <a:xfrm>
            <a:off x="6256282" y="5000625"/>
            <a:ext cx="379412" cy="519113"/>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dirty="0">
                <a:latin typeface="Times New Roman" charset="0"/>
                <a:sym typeface="Symbol" charset="0"/>
              </a:rPr>
              <a:t></a:t>
            </a:r>
            <a:endParaRPr lang="en-US" sz="2800" dirty="0">
              <a:latin typeface="Times New Roman" charset="0"/>
            </a:endParaRPr>
          </a:p>
        </p:txBody>
      </p:sp>
      <p:sp>
        <p:nvSpPr>
          <p:cNvPr id="2" name="Title 1"/>
          <p:cNvSpPr>
            <a:spLocks noGrp="1"/>
          </p:cNvSpPr>
          <p:nvPr>
            <p:ph type="title"/>
          </p:nvPr>
        </p:nvSpPr>
        <p:spPr/>
        <p:txBody>
          <a:bodyPr>
            <a:normAutofit fontScale="90000"/>
          </a:bodyPr>
          <a:lstStyle/>
          <a:p>
            <a:r>
              <a:rPr lang="en-US" dirty="0" smtClean="0"/>
              <a:t>From Arc Consistency to BP</a:t>
            </a:r>
            <a:endParaRPr lang="en-US" dirty="0"/>
          </a:p>
        </p:txBody>
      </p:sp>
      <p:sp>
        <p:nvSpPr>
          <p:cNvPr id="4" name="Slide Number Placeholder 3"/>
          <p:cNvSpPr>
            <a:spLocks noGrp="1"/>
          </p:cNvSpPr>
          <p:nvPr>
            <p:ph type="sldNum" sz="quarter" idx="12"/>
          </p:nvPr>
        </p:nvSpPr>
        <p:spPr>
          <a:xfrm>
            <a:off x="6245429" y="6332714"/>
            <a:ext cx="2133600" cy="365125"/>
          </a:xfrm>
        </p:spPr>
        <p:txBody>
          <a:bodyPr/>
          <a:lstStyle/>
          <a:p>
            <a:fld id="{E5445004-F4FB-5345-992E-498B4C43F562}" type="slidenum">
              <a:rPr lang="en-US" smtClean="0"/>
              <a:t>148</a:t>
            </a:fld>
            <a:endParaRPr lang="en-US"/>
          </a:p>
        </p:txBody>
      </p:sp>
      <p:sp>
        <p:nvSpPr>
          <p:cNvPr id="5" name="Oval 2"/>
          <p:cNvSpPr>
            <a:spLocks noChangeArrowheads="1"/>
          </p:cNvSpPr>
          <p:nvPr/>
        </p:nvSpPr>
        <p:spPr bwMode="auto">
          <a:xfrm>
            <a:off x="4422590" y="2146300"/>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6" name="Oval 3"/>
          <p:cNvSpPr>
            <a:spLocks noChangeArrowheads="1"/>
          </p:cNvSpPr>
          <p:nvPr/>
        </p:nvSpPr>
        <p:spPr bwMode="auto">
          <a:xfrm>
            <a:off x="4422590" y="4746625"/>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a:p>
        </p:txBody>
      </p:sp>
      <p:sp>
        <p:nvSpPr>
          <p:cNvPr id="7" name="Line 4"/>
          <p:cNvSpPr>
            <a:spLocks noChangeShapeType="1"/>
          </p:cNvSpPr>
          <p:nvPr/>
        </p:nvSpPr>
        <p:spPr bwMode="auto">
          <a:xfrm>
            <a:off x="4898840" y="2717800"/>
            <a:ext cx="0" cy="2028825"/>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 name="Oval 5"/>
          <p:cNvSpPr>
            <a:spLocks noChangeArrowheads="1"/>
          </p:cNvSpPr>
          <p:nvPr/>
        </p:nvSpPr>
        <p:spPr bwMode="auto">
          <a:xfrm>
            <a:off x="7372294" y="2146300"/>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9" name="Oval 6"/>
          <p:cNvSpPr>
            <a:spLocks noChangeArrowheads="1"/>
          </p:cNvSpPr>
          <p:nvPr/>
        </p:nvSpPr>
        <p:spPr bwMode="auto">
          <a:xfrm>
            <a:off x="7372294" y="4689475"/>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10" name="Line 7"/>
          <p:cNvSpPr>
            <a:spLocks noChangeShapeType="1"/>
          </p:cNvSpPr>
          <p:nvPr/>
        </p:nvSpPr>
        <p:spPr bwMode="auto">
          <a:xfrm flipH="1">
            <a:off x="7835640" y="2717800"/>
            <a:ext cx="12903" cy="1971675"/>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 name="Line 8"/>
          <p:cNvSpPr>
            <a:spLocks noChangeShapeType="1"/>
          </p:cNvSpPr>
          <p:nvPr/>
        </p:nvSpPr>
        <p:spPr bwMode="auto">
          <a:xfrm rot="16200000">
            <a:off x="6359340" y="1405325"/>
            <a:ext cx="0" cy="2019300"/>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12" name="Line 9"/>
          <p:cNvSpPr>
            <a:spLocks noChangeShapeType="1"/>
          </p:cNvSpPr>
          <p:nvPr/>
        </p:nvSpPr>
        <p:spPr bwMode="auto">
          <a:xfrm rot="16200000">
            <a:off x="6367341" y="4027423"/>
            <a:ext cx="1" cy="2009904"/>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13" name="Text Box 10"/>
          <p:cNvSpPr txBox="1">
            <a:spLocks noChangeArrowheads="1"/>
          </p:cNvSpPr>
          <p:nvPr/>
        </p:nvSpPr>
        <p:spPr bwMode="auto">
          <a:xfrm>
            <a:off x="7953877" y="2180167"/>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14" name="Text Box 11"/>
          <p:cNvSpPr txBox="1">
            <a:spLocks noChangeArrowheads="1"/>
          </p:cNvSpPr>
          <p:nvPr/>
        </p:nvSpPr>
        <p:spPr bwMode="auto">
          <a:xfrm>
            <a:off x="7654925"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15" name="Text Box 12"/>
          <p:cNvSpPr txBox="1">
            <a:spLocks noChangeArrowheads="1"/>
          </p:cNvSpPr>
          <p:nvPr/>
        </p:nvSpPr>
        <p:spPr bwMode="auto">
          <a:xfrm>
            <a:off x="7410450"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16" name="Text Box 13"/>
          <p:cNvSpPr txBox="1">
            <a:spLocks noChangeArrowheads="1"/>
          </p:cNvSpPr>
          <p:nvPr/>
        </p:nvSpPr>
        <p:spPr bwMode="auto">
          <a:xfrm>
            <a:off x="4977362" y="4761442"/>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17" name="Text Box 14"/>
          <p:cNvSpPr txBox="1">
            <a:spLocks noChangeArrowheads="1"/>
          </p:cNvSpPr>
          <p:nvPr/>
        </p:nvSpPr>
        <p:spPr bwMode="auto">
          <a:xfrm>
            <a:off x="4678410" y="476144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18" name="Text Box 15"/>
          <p:cNvSpPr txBox="1">
            <a:spLocks noChangeArrowheads="1"/>
          </p:cNvSpPr>
          <p:nvPr/>
        </p:nvSpPr>
        <p:spPr bwMode="auto">
          <a:xfrm>
            <a:off x="4433935" y="476144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19" name="Text Box 16"/>
          <p:cNvSpPr txBox="1">
            <a:spLocks noChangeArrowheads="1"/>
          </p:cNvSpPr>
          <p:nvPr/>
        </p:nvSpPr>
        <p:spPr bwMode="auto">
          <a:xfrm>
            <a:off x="7928477" y="4704292"/>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20" name="Text Box 17"/>
          <p:cNvSpPr txBox="1">
            <a:spLocks noChangeArrowheads="1"/>
          </p:cNvSpPr>
          <p:nvPr/>
        </p:nvSpPr>
        <p:spPr bwMode="auto">
          <a:xfrm>
            <a:off x="7629525" y="470429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21" name="Text Box 18"/>
          <p:cNvSpPr txBox="1">
            <a:spLocks noChangeArrowheads="1"/>
          </p:cNvSpPr>
          <p:nvPr/>
        </p:nvSpPr>
        <p:spPr bwMode="auto">
          <a:xfrm>
            <a:off x="7385050" y="470429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22" name="Text Box 19"/>
          <p:cNvSpPr txBox="1">
            <a:spLocks noChangeArrowheads="1"/>
          </p:cNvSpPr>
          <p:nvPr/>
        </p:nvSpPr>
        <p:spPr bwMode="auto">
          <a:xfrm>
            <a:off x="410613" y="3020159"/>
            <a:ext cx="2639139" cy="163121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000" b="1" dirty="0">
                <a:latin typeface="Times New Roman" charset="0"/>
                <a:sym typeface="Symbol" charset="0"/>
              </a:rPr>
              <a:t> X, Y, </a:t>
            </a:r>
            <a:r>
              <a:rPr lang="en-US" sz="2000" b="1" dirty="0" smtClean="0">
                <a:latin typeface="Times New Roman" charset="0"/>
                <a:sym typeface="Symbol" charset="0"/>
              </a:rPr>
              <a:t>U, </a:t>
            </a:r>
            <a:r>
              <a:rPr lang="en-US" sz="2000" b="1" dirty="0">
                <a:latin typeface="Times New Roman" charset="0"/>
                <a:sym typeface="Symbol" charset="0"/>
              </a:rPr>
              <a:t>T ∈ </a:t>
            </a:r>
            <a:r>
              <a:rPr lang="en-US" sz="2000" b="1" dirty="0" smtClean="0">
                <a:latin typeface="Times New Roman" charset="0"/>
                <a:sym typeface="Symbol" charset="0"/>
              </a:rPr>
              <a:t>{</a:t>
            </a:r>
            <a:r>
              <a:rPr lang="en-US" sz="2000" b="1" dirty="0" smtClean="0">
                <a:latin typeface="Rockwell"/>
                <a:cs typeface="Rockwell"/>
                <a:sym typeface="Symbol" charset="0"/>
              </a:rPr>
              <a:t>1, 2, 3</a:t>
            </a:r>
            <a:r>
              <a:rPr lang="en-US" sz="2000" b="1" dirty="0" smtClean="0">
                <a:latin typeface="Times New Roman" charset="0"/>
                <a:sym typeface="Symbol" charset="0"/>
              </a:rPr>
              <a:t>}</a:t>
            </a:r>
            <a:endParaRPr lang="en-US" sz="2000" b="1" dirty="0">
              <a:latin typeface="Times New Roman" charset="0"/>
              <a:sym typeface="Symbol" charset="0"/>
            </a:endParaRPr>
          </a:p>
          <a:p>
            <a:pPr algn="ctr" eaLnBrk="1" hangingPunct="1"/>
            <a:r>
              <a:rPr lang="en-US" sz="2000" b="1" dirty="0">
                <a:latin typeface="Times New Roman" charset="0"/>
                <a:sym typeface="Symbol" charset="0"/>
              </a:rPr>
              <a:t>X </a:t>
            </a:r>
            <a:r>
              <a:rPr lang="en-US" sz="2000" b="1" dirty="0" smtClean="0">
                <a:latin typeface="Times New Roman" charset="0"/>
                <a:sym typeface="Symbol" charset="0"/>
              </a:rPr>
              <a:t> </a:t>
            </a:r>
            <a:r>
              <a:rPr lang="en-US" sz="2000" b="1" dirty="0">
                <a:latin typeface="Times New Roman" charset="0"/>
                <a:sym typeface="Symbol" charset="0"/>
              </a:rPr>
              <a:t>Y</a:t>
            </a:r>
          </a:p>
          <a:p>
            <a:pPr algn="ctr" eaLnBrk="1" hangingPunct="1"/>
            <a:r>
              <a:rPr lang="en-US" sz="2000" b="1" dirty="0">
                <a:latin typeface="Times New Roman" charset="0"/>
                <a:sym typeface="Symbol" charset="0"/>
              </a:rPr>
              <a:t>Y </a:t>
            </a:r>
            <a:r>
              <a:rPr lang="en-US" sz="2000" b="1" dirty="0" smtClean="0">
                <a:latin typeface="Times New Roman" charset="0"/>
                <a:sym typeface="Symbol" charset="0"/>
              </a:rPr>
              <a:t>= U</a:t>
            </a:r>
            <a:endParaRPr lang="en-US" sz="2000" b="1" dirty="0">
              <a:latin typeface="Times New Roman" charset="0"/>
              <a:sym typeface="Symbol" charset="0"/>
            </a:endParaRPr>
          </a:p>
          <a:p>
            <a:pPr algn="ctr" eaLnBrk="1" hangingPunct="1"/>
            <a:r>
              <a:rPr lang="en-US" sz="2000" b="1" dirty="0">
                <a:latin typeface="Times New Roman" charset="0"/>
                <a:sym typeface="Symbol" charset="0"/>
              </a:rPr>
              <a:t>T </a:t>
            </a:r>
            <a:r>
              <a:rPr lang="en-US" sz="2000" b="1" dirty="0" smtClean="0">
                <a:latin typeface="Times New Roman" charset="0"/>
                <a:sym typeface="Symbol" charset="0"/>
              </a:rPr>
              <a:t> U</a:t>
            </a:r>
            <a:endParaRPr lang="en-US" sz="2000" b="1" dirty="0">
              <a:latin typeface="Times New Roman" charset="0"/>
              <a:sym typeface="Symbol" charset="0"/>
            </a:endParaRPr>
          </a:p>
          <a:p>
            <a:pPr algn="ctr" eaLnBrk="1" hangingPunct="1"/>
            <a:r>
              <a:rPr lang="en-US" sz="2000" b="1" dirty="0">
                <a:latin typeface="Times New Roman" charset="0"/>
                <a:sym typeface="Symbol" charset="0"/>
              </a:rPr>
              <a:t>X </a:t>
            </a:r>
            <a:r>
              <a:rPr lang="en-US" sz="2000" b="1" dirty="0" smtClean="0">
                <a:latin typeface="Times New Roman" charset="0"/>
                <a:sym typeface="Symbol" charset="0"/>
              </a:rPr>
              <a:t>&lt; </a:t>
            </a:r>
            <a:r>
              <a:rPr lang="en-US" sz="2000" b="1" dirty="0">
                <a:latin typeface="Times New Roman" charset="0"/>
                <a:sym typeface="Symbol" charset="0"/>
              </a:rPr>
              <a:t>T</a:t>
            </a:r>
          </a:p>
        </p:txBody>
      </p:sp>
      <p:sp>
        <p:nvSpPr>
          <p:cNvPr id="23" name="Text Box 20"/>
          <p:cNvSpPr txBox="1">
            <a:spLocks noChangeArrowheads="1"/>
          </p:cNvSpPr>
          <p:nvPr/>
        </p:nvSpPr>
        <p:spPr bwMode="auto">
          <a:xfrm>
            <a:off x="4694053" y="1679575"/>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X</a:t>
            </a:r>
          </a:p>
        </p:txBody>
      </p:sp>
      <p:sp>
        <p:nvSpPr>
          <p:cNvPr id="24" name="Text Box 21"/>
          <p:cNvSpPr txBox="1">
            <a:spLocks noChangeArrowheads="1"/>
          </p:cNvSpPr>
          <p:nvPr/>
        </p:nvSpPr>
        <p:spPr bwMode="auto">
          <a:xfrm>
            <a:off x="7646932" y="1679575"/>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Y</a:t>
            </a:r>
          </a:p>
        </p:txBody>
      </p:sp>
      <p:sp>
        <p:nvSpPr>
          <p:cNvPr id="25" name="Text Box 22"/>
          <p:cNvSpPr txBox="1">
            <a:spLocks noChangeArrowheads="1"/>
          </p:cNvSpPr>
          <p:nvPr/>
        </p:nvSpPr>
        <p:spPr bwMode="auto">
          <a:xfrm>
            <a:off x="4701990" y="5330825"/>
            <a:ext cx="387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T</a:t>
            </a:r>
          </a:p>
        </p:txBody>
      </p:sp>
      <p:sp>
        <p:nvSpPr>
          <p:cNvPr id="26" name="Text Box 23"/>
          <p:cNvSpPr txBox="1">
            <a:spLocks noChangeArrowheads="1"/>
          </p:cNvSpPr>
          <p:nvPr/>
        </p:nvSpPr>
        <p:spPr bwMode="auto">
          <a:xfrm>
            <a:off x="7646666" y="5273675"/>
            <a:ext cx="4069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Times New Roman" charset="0"/>
              </a:rPr>
              <a:t>U</a:t>
            </a:r>
          </a:p>
        </p:txBody>
      </p:sp>
      <p:sp>
        <p:nvSpPr>
          <p:cNvPr id="27" name="Text Box 24"/>
          <p:cNvSpPr txBox="1">
            <a:spLocks noChangeArrowheads="1"/>
          </p:cNvSpPr>
          <p:nvPr/>
        </p:nvSpPr>
        <p:spPr bwMode="auto">
          <a:xfrm>
            <a:off x="5004173" y="2180167"/>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28" name="Text Box 25"/>
          <p:cNvSpPr txBox="1">
            <a:spLocks noChangeArrowheads="1"/>
          </p:cNvSpPr>
          <p:nvPr/>
        </p:nvSpPr>
        <p:spPr bwMode="auto">
          <a:xfrm>
            <a:off x="4705221"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29" name="Text Box 26"/>
          <p:cNvSpPr txBox="1">
            <a:spLocks noChangeArrowheads="1"/>
          </p:cNvSpPr>
          <p:nvPr/>
        </p:nvSpPr>
        <p:spPr bwMode="auto">
          <a:xfrm>
            <a:off x="4460746"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30" name="Text Box 27"/>
          <p:cNvSpPr txBox="1">
            <a:spLocks noChangeArrowheads="1"/>
          </p:cNvSpPr>
          <p:nvPr/>
        </p:nvSpPr>
        <p:spPr bwMode="auto">
          <a:xfrm>
            <a:off x="6165665" y="1787525"/>
            <a:ext cx="3794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b="1">
                <a:latin typeface="Times New Roman" charset="0"/>
                <a:sym typeface="Symbol" charset="0"/>
              </a:rPr>
              <a:t></a:t>
            </a:r>
            <a:endParaRPr lang="en-US" sz="2800" b="1">
              <a:latin typeface="Times New Roman" charset="0"/>
            </a:endParaRPr>
          </a:p>
        </p:txBody>
      </p:sp>
      <p:sp>
        <p:nvSpPr>
          <p:cNvPr id="33" name="Text Box 30"/>
          <p:cNvSpPr txBox="1">
            <a:spLocks noChangeArrowheads="1"/>
          </p:cNvSpPr>
          <p:nvPr/>
        </p:nvSpPr>
        <p:spPr bwMode="auto">
          <a:xfrm>
            <a:off x="4356510" y="3387725"/>
            <a:ext cx="3984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a:latin typeface="Times New Roman" charset="0"/>
                <a:sym typeface="Symbol" charset="0"/>
              </a:rPr>
              <a:t></a:t>
            </a:r>
            <a:endParaRPr lang="en-US" sz="2800">
              <a:latin typeface="Times New Roman" charset="0"/>
            </a:endParaRPr>
          </a:p>
        </p:txBody>
      </p:sp>
      <p:sp>
        <p:nvSpPr>
          <p:cNvPr id="109" name="TextBox 108"/>
          <p:cNvSpPr txBox="1"/>
          <p:nvPr/>
        </p:nvSpPr>
        <p:spPr>
          <a:xfrm>
            <a:off x="0" y="6520694"/>
            <a:ext cx="4235450" cy="347548"/>
          </a:xfrm>
          <a:prstGeom prst="rect">
            <a:avLst/>
          </a:prstGeom>
          <a:solidFill>
            <a:schemeClr val="accent6">
              <a:lumMod val="60000"/>
              <a:lumOff val="40000"/>
            </a:schemeClr>
          </a:solidFill>
        </p:spPr>
        <p:txBody>
          <a:bodyPr wrap="square" rtlCol="0" anchor="ctr">
            <a:noAutofit/>
          </a:bodyPr>
          <a:lstStyle/>
          <a:p>
            <a:r>
              <a:rPr lang="en-US" dirty="0" smtClean="0"/>
              <a:t>Slide </a:t>
            </a:r>
            <a:r>
              <a:rPr lang="en-US" dirty="0"/>
              <a:t>thanks to </a:t>
            </a:r>
            <a:r>
              <a:rPr lang="en-US" dirty="0" err="1"/>
              <a:t>Rina</a:t>
            </a:r>
            <a:r>
              <a:rPr lang="en-US" dirty="0"/>
              <a:t> </a:t>
            </a:r>
            <a:r>
              <a:rPr lang="en-US" dirty="0" err="1"/>
              <a:t>Dechter</a:t>
            </a:r>
            <a:r>
              <a:rPr lang="en-US" dirty="0"/>
              <a:t> (modified)</a:t>
            </a:r>
          </a:p>
        </p:txBody>
      </p:sp>
      <p:sp>
        <p:nvSpPr>
          <p:cNvPr id="57" name="Text Box 28"/>
          <p:cNvSpPr txBox="1">
            <a:spLocks noChangeArrowheads="1"/>
          </p:cNvSpPr>
          <p:nvPr/>
        </p:nvSpPr>
        <p:spPr bwMode="auto">
          <a:xfrm>
            <a:off x="8150271" y="3409950"/>
            <a:ext cx="387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b="1" dirty="0">
                <a:latin typeface="Times New Roman" charset="0"/>
                <a:sym typeface="Symbol" charset="0"/>
              </a:rPr>
              <a:t>=</a:t>
            </a:r>
            <a:endParaRPr lang="en-US" sz="2800" b="1" dirty="0">
              <a:latin typeface="Times New Roman" charset="0"/>
            </a:endParaRPr>
          </a:p>
        </p:txBody>
      </p:sp>
      <p:sp>
        <p:nvSpPr>
          <p:cNvPr id="56" name="Rectangle 55"/>
          <p:cNvSpPr>
            <a:spLocks noChangeAspect="1"/>
          </p:cNvSpPr>
          <p:nvPr/>
        </p:nvSpPr>
        <p:spPr>
          <a:xfrm>
            <a:off x="4769083" y="357402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a:spLocks noChangeAspect="1"/>
          </p:cNvSpPr>
          <p:nvPr/>
        </p:nvSpPr>
        <p:spPr>
          <a:xfrm>
            <a:off x="6304716" y="489168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Rectangle 62"/>
          <p:cNvSpPr>
            <a:spLocks noChangeAspect="1"/>
          </p:cNvSpPr>
          <p:nvPr/>
        </p:nvSpPr>
        <p:spPr>
          <a:xfrm>
            <a:off x="6245429" y="2277815"/>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Rectangle 63"/>
          <p:cNvSpPr>
            <a:spLocks noChangeAspect="1"/>
          </p:cNvSpPr>
          <p:nvPr/>
        </p:nvSpPr>
        <p:spPr>
          <a:xfrm>
            <a:off x="7712366" y="357402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43" name="Straight Arrow Connector 42"/>
          <p:cNvCxnSpPr/>
          <p:nvPr/>
        </p:nvCxnSpPr>
        <p:spPr>
          <a:xfrm flipH="1">
            <a:off x="6608953" y="4933245"/>
            <a:ext cx="657730"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6" name="Straight Arrow Connector 45"/>
          <p:cNvCxnSpPr/>
          <p:nvPr/>
        </p:nvCxnSpPr>
        <p:spPr>
          <a:xfrm flipH="1">
            <a:off x="5507935" y="4953001"/>
            <a:ext cx="657730"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3" name="Straight Arrow Connector 52"/>
          <p:cNvCxnSpPr/>
          <p:nvPr/>
        </p:nvCxnSpPr>
        <p:spPr>
          <a:xfrm flipV="1">
            <a:off x="4986329" y="3934709"/>
            <a:ext cx="0" cy="716666"/>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70" name="Straight Arrow Connector 69"/>
          <p:cNvCxnSpPr/>
          <p:nvPr/>
        </p:nvCxnSpPr>
        <p:spPr>
          <a:xfrm flipV="1">
            <a:off x="4987202" y="2746935"/>
            <a:ext cx="0" cy="716666"/>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71" name="Content Placeholder 2"/>
          <p:cNvSpPr>
            <a:spLocks noGrp="1"/>
          </p:cNvSpPr>
          <p:nvPr>
            <p:ph idx="1"/>
          </p:nvPr>
        </p:nvSpPr>
        <p:spPr>
          <a:xfrm>
            <a:off x="457199" y="1210760"/>
            <a:ext cx="3778251" cy="1753569"/>
          </a:xfrm>
        </p:spPr>
        <p:txBody>
          <a:bodyPr>
            <a:normAutofit fontScale="62500" lnSpcReduction="20000"/>
          </a:bodyPr>
          <a:lstStyle/>
          <a:p>
            <a:pPr marL="0" indent="0">
              <a:buNone/>
            </a:pPr>
            <a:r>
              <a:rPr lang="en-US" dirty="0" smtClean="0"/>
              <a:t>Solve the same problem with BP</a:t>
            </a:r>
          </a:p>
          <a:p>
            <a:r>
              <a:rPr lang="en-US" dirty="0" smtClean="0"/>
              <a:t>Constraints become “hard” factors with only 1’s or 0’s</a:t>
            </a:r>
          </a:p>
          <a:p>
            <a:r>
              <a:rPr lang="en-US" dirty="0" smtClean="0"/>
              <a:t>Send messages until convergence</a:t>
            </a:r>
            <a:endParaRPr lang="en-US" dirty="0"/>
          </a:p>
        </p:txBody>
      </p:sp>
      <p:sp>
        <p:nvSpPr>
          <p:cNvPr id="69" name="Line 31"/>
          <p:cNvSpPr>
            <a:spLocks noChangeShapeType="1"/>
          </p:cNvSpPr>
          <p:nvPr/>
        </p:nvSpPr>
        <p:spPr bwMode="auto">
          <a:xfrm flipH="1">
            <a:off x="5082990" y="2336800"/>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 name="Line 32"/>
          <p:cNvSpPr>
            <a:spLocks noChangeShapeType="1"/>
          </p:cNvSpPr>
          <p:nvPr/>
        </p:nvSpPr>
        <p:spPr bwMode="auto">
          <a:xfrm flipH="1">
            <a:off x="7534219" y="2317750"/>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73" name="Line 33"/>
          <p:cNvSpPr>
            <a:spLocks noChangeShapeType="1"/>
          </p:cNvSpPr>
          <p:nvPr/>
        </p:nvSpPr>
        <p:spPr bwMode="auto">
          <a:xfrm flipH="1">
            <a:off x="4543240" y="4899025"/>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 name="Line 34"/>
          <p:cNvSpPr>
            <a:spLocks noChangeShapeType="1"/>
          </p:cNvSpPr>
          <p:nvPr/>
        </p:nvSpPr>
        <p:spPr bwMode="auto">
          <a:xfrm flipH="1">
            <a:off x="5067115" y="4899025"/>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 name="Line 35"/>
          <p:cNvSpPr>
            <a:spLocks noChangeShapeType="1"/>
          </p:cNvSpPr>
          <p:nvPr/>
        </p:nvSpPr>
        <p:spPr bwMode="auto">
          <a:xfrm flipH="1">
            <a:off x="4834627" y="2317750"/>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 name="Line 36"/>
          <p:cNvSpPr>
            <a:spLocks noChangeShapeType="1"/>
          </p:cNvSpPr>
          <p:nvPr/>
        </p:nvSpPr>
        <p:spPr bwMode="auto">
          <a:xfrm flipH="1">
            <a:off x="7746944" y="4867275"/>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 name="Line 37"/>
          <p:cNvSpPr>
            <a:spLocks noChangeShapeType="1"/>
          </p:cNvSpPr>
          <p:nvPr/>
        </p:nvSpPr>
        <p:spPr bwMode="auto">
          <a:xfrm flipH="1">
            <a:off x="7786632" y="2317750"/>
            <a:ext cx="150812"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83" name="Line 38"/>
          <p:cNvSpPr>
            <a:spLocks noChangeShapeType="1"/>
          </p:cNvSpPr>
          <p:nvPr/>
        </p:nvSpPr>
        <p:spPr bwMode="auto">
          <a:xfrm flipH="1">
            <a:off x="7496119" y="4867275"/>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 name="Content Placeholder 2"/>
          <p:cNvSpPr txBox="1">
            <a:spLocks/>
          </p:cNvSpPr>
          <p:nvPr/>
        </p:nvSpPr>
        <p:spPr>
          <a:xfrm>
            <a:off x="4383628" y="5788025"/>
            <a:ext cx="3778251" cy="957729"/>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sz="2000" dirty="0" smtClean="0"/>
              <a:t>Loopy BP will converge to the equivalent solution!</a:t>
            </a:r>
            <a:endParaRPr lang="en-US" sz="2000" dirty="0"/>
          </a:p>
        </p:txBody>
      </p:sp>
      <p:cxnSp>
        <p:nvCxnSpPr>
          <p:cNvPr id="85" name="Straight Arrow Connector 84"/>
          <p:cNvCxnSpPr/>
          <p:nvPr/>
        </p:nvCxnSpPr>
        <p:spPr>
          <a:xfrm flipV="1">
            <a:off x="7936571" y="3905574"/>
            <a:ext cx="0" cy="716666"/>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86" name="Straight Arrow Connector 85"/>
          <p:cNvCxnSpPr/>
          <p:nvPr/>
        </p:nvCxnSpPr>
        <p:spPr>
          <a:xfrm flipV="1">
            <a:off x="7937444" y="2760133"/>
            <a:ext cx="0" cy="716666"/>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87" name="Straight Arrow Connector 86"/>
          <p:cNvCxnSpPr/>
          <p:nvPr/>
        </p:nvCxnSpPr>
        <p:spPr>
          <a:xfrm flipH="1">
            <a:off x="6573300" y="2306037"/>
            <a:ext cx="657730"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88" name="Straight Arrow Connector 87"/>
          <p:cNvCxnSpPr/>
          <p:nvPr/>
        </p:nvCxnSpPr>
        <p:spPr>
          <a:xfrm flipH="1">
            <a:off x="5472282" y="2325793"/>
            <a:ext cx="657730"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89" name="Straight Arrow Connector 88"/>
          <p:cNvCxnSpPr/>
          <p:nvPr/>
        </p:nvCxnSpPr>
        <p:spPr>
          <a:xfrm flipH="1">
            <a:off x="6662576" y="5127978"/>
            <a:ext cx="657730" cy="0"/>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90" name="Straight Arrow Connector 89"/>
          <p:cNvCxnSpPr/>
          <p:nvPr/>
        </p:nvCxnSpPr>
        <p:spPr>
          <a:xfrm flipH="1">
            <a:off x="5547447" y="5133623"/>
            <a:ext cx="657730" cy="0"/>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91" name="Straight Arrow Connector 90"/>
          <p:cNvCxnSpPr/>
          <p:nvPr/>
        </p:nvCxnSpPr>
        <p:spPr>
          <a:xfrm flipH="1">
            <a:off x="6612812" y="2500770"/>
            <a:ext cx="657730" cy="0"/>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92" name="Straight Arrow Connector 91"/>
          <p:cNvCxnSpPr/>
          <p:nvPr/>
        </p:nvCxnSpPr>
        <p:spPr>
          <a:xfrm flipH="1">
            <a:off x="5511794" y="2506415"/>
            <a:ext cx="657730" cy="0"/>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93" name="Straight Arrow Connector 92"/>
          <p:cNvCxnSpPr/>
          <p:nvPr/>
        </p:nvCxnSpPr>
        <p:spPr>
          <a:xfrm flipV="1">
            <a:off x="4800065" y="4002443"/>
            <a:ext cx="0" cy="716666"/>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94" name="Straight Arrow Connector 93"/>
          <p:cNvCxnSpPr/>
          <p:nvPr/>
        </p:nvCxnSpPr>
        <p:spPr>
          <a:xfrm flipV="1">
            <a:off x="4800938" y="2814669"/>
            <a:ext cx="0" cy="716666"/>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7750307" y="3973308"/>
            <a:ext cx="0" cy="716666"/>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7751180" y="2827867"/>
            <a:ext cx="0" cy="716666"/>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01124174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4"/>
                                        </p:tgtEl>
                                        <p:attrNameLst>
                                          <p:attrName>style.visibility</p:attrName>
                                        </p:attrNameLst>
                                      </p:cBhvr>
                                      <p:to>
                                        <p:strVal val="visible"/>
                                      </p:to>
                                    </p:set>
                                  </p:childTnLst>
                                </p:cTn>
                              </p:par>
                              <p:par>
                                <p:cTn id="7" presetID="22" presetClass="entr" presetSubtype="1" fill="hold" grpId="0" nodeType="withEffect">
                                  <p:stCondLst>
                                    <p:cond delay="0"/>
                                  </p:stCondLst>
                                  <p:childTnLst>
                                    <p:set>
                                      <p:cBhvr>
                                        <p:cTn id="8" dur="1" fill="hold">
                                          <p:stCondLst>
                                            <p:cond delay="0"/>
                                          </p:stCondLst>
                                        </p:cTn>
                                        <p:tgtEl>
                                          <p:spTgt spid="69"/>
                                        </p:tgtEl>
                                        <p:attrNameLst>
                                          <p:attrName>style.visibility</p:attrName>
                                        </p:attrNameLst>
                                      </p:cBhvr>
                                      <p:to>
                                        <p:strVal val="visible"/>
                                      </p:to>
                                    </p:set>
                                    <p:animEffect transition="in" filter="wipe(up)">
                                      <p:cBhvr>
                                        <p:cTn id="9" dur="500"/>
                                        <p:tgtEl>
                                          <p:spTgt spid="69"/>
                                        </p:tgtEl>
                                      </p:cBhvr>
                                    </p:animEffect>
                                  </p:childTnLst>
                                </p:cTn>
                              </p:par>
                              <p:par>
                                <p:cTn id="10" presetID="22" presetClass="entr" presetSubtype="1" fill="hold" grpId="0" nodeType="withEffect">
                                  <p:stCondLst>
                                    <p:cond delay="0"/>
                                  </p:stCondLst>
                                  <p:childTnLst>
                                    <p:set>
                                      <p:cBhvr>
                                        <p:cTn id="11" dur="1" fill="hold">
                                          <p:stCondLst>
                                            <p:cond delay="0"/>
                                          </p:stCondLst>
                                        </p:cTn>
                                        <p:tgtEl>
                                          <p:spTgt spid="72"/>
                                        </p:tgtEl>
                                        <p:attrNameLst>
                                          <p:attrName>style.visibility</p:attrName>
                                        </p:attrNameLst>
                                      </p:cBhvr>
                                      <p:to>
                                        <p:strVal val="visible"/>
                                      </p:to>
                                    </p:set>
                                    <p:animEffect transition="in" filter="wipe(up)">
                                      <p:cBhvr>
                                        <p:cTn id="12" dur="500"/>
                                        <p:tgtEl>
                                          <p:spTgt spid="72"/>
                                        </p:tgtEl>
                                      </p:cBhvr>
                                    </p:animEffect>
                                  </p:childTnLst>
                                </p:cTn>
                              </p:par>
                              <p:par>
                                <p:cTn id="13" presetID="22" presetClass="entr" presetSubtype="1" fill="hold" grpId="0" nodeType="withEffect">
                                  <p:stCondLst>
                                    <p:cond delay="0"/>
                                  </p:stCondLst>
                                  <p:childTnLst>
                                    <p:set>
                                      <p:cBhvr>
                                        <p:cTn id="14" dur="1" fill="hold">
                                          <p:stCondLst>
                                            <p:cond delay="0"/>
                                          </p:stCondLst>
                                        </p:cTn>
                                        <p:tgtEl>
                                          <p:spTgt spid="83"/>
                                        </p:tgtEl>
                                        <p:attrNameLst>
                                          <p:attrName>style.visibility</p:attrName>
                                        </p:attrNameLst>
                                      </p:cBhvr>
                                      <p:to>
                                        <p:strVal val="visible"/>
                                      </p:to>
                                    </p:set>
                                    <p:animEffect transition="in" filter="wipe(up)">
                                      <p:cBhvr>
                                        <p:cTn id="15" dur="500"/>
                                        <p:tgtEl>
                                          <p:spTgt spid="83"/>
                                        </p:tgtEl>
                                      </p:cBhvr>
                                    </p:animEffect>
                                  </p:childTnLst>
                                </p:cTn>
                              </p:par>
                              <p:par>
                                <p:cTn id="16" presetID="22" presetClass="entr" presetSubtype="1" fill="hold" grpId="0" nodeType="withEffect">
                                  <p:stCondLst>
                                    <p:cond delay="0"/>
                                  </p:stCondLst>
                                  <p:childTnLst>
                                    <p:set>
                                      <p:cBhvr>
                                        <p:cTn id="17" dur="1" fill="hold">
                                          <p:stCondLst>
                                            <p:cond delay="0"/>
                                          </p:stCondLst>
                                        </p:cTn>
                                        <p:tgtEl>
                                          <p:spTgt spid="79"/>
                                        </p:tgtEl>
                                        <p:attrNameLst>
                                          <p:attrName>style.visibility</p:attrName>
                                        </p:attrNameLst>
                                      </p:cBhvr>
                                      <p:to>
                                        <p:strVal val="visible"/>
                                      </p:to>
                                    </p:set>
                                    <p:animEffect transition="in" filter="wipe(up)">
                                      <p:cBhvr>
                                        <p:cTn id="18" dur="500"/>
                                        <p:tgtEl>
                                          <p:spTgt spid="79"/>
                                        </p:tgtEl>
                                      </p:cBhvr>
                                    </p:animEffect>
                                  </p:childTnLst>
                                </p:cTn>
                              </p:par>
                              <p:par>
                                <p:cTn id="19" presetID="22" presetClass="entr" presetSubtype="4" fill="hold" grpId="0" nodeType="with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down)">
                                      <p:cBhvr>
                                        <p:cTn id="21" dur="500"/>
                                        <p:tgtEl>
                                          <p:spTgt spid="80"/>
                                        </p:tgtEl>
                                      </p:cBhvr>
                                    </p:animEffect>
                                  </p:childTnLst>
                                </p:cTn>
                              </p:par>
                              <p:par>
                                <p:cTn id="22" presetID="22" presetClass="entr" presetSubtype="1" fill="hold" grpId="0" nodeType="withEffect">
                                  <p:stCondLst>
                                    <p:cond delay="0"/>
                                  </p:stCondLst>
                                  <p:childTnLst>
                                    <p:set>
                                      <p:cBhvr>
                                        <p:cTn id="23" dur="1" fill="hold">
                                          <p:stCondLst>
                                            <p:cond delay="0"/>
                                          </p:stCondLst>
                                        </p:cTn>
                                        <p:tgtEl>
                                          <p:spTgt spid="73"/>
                                        </p:tgtEl>
                                        <p:attrNameLst>
                                          <p:attrName>style.visibility</p:attrName>
                                        </p:attrNameLst>
                                      </p:cBhvr>
                                      <p:to>
                                        <p:strVal val="visible"/>
                                      </p:to>
                                    </p:set>
                                    <p:animEffect transition="in" filter="wipe(up)">
                                      <p:cBhvr>
                                        <p:cTn id="24" dur="500"/>
                                        <p:tgtEl>
                                          <p:spTgt spid="73"/>
                                        </p:tgtEl>
                                      </p:cBhvr>
                                    </p:animEffect>
                                  </p:childTnLst>
                                </p:cTn>
                              </p:par>
                              <p:par>
                                <p:cTn id="25" presetID="22" presetClass="entr" presetSubtype="4" fill="hold" grpId="0" nodeType="withEffect">
                                  <p:stCondLst>
                                    <p:cond delay="0"/>
                                  </p:stCondLst>
                                  <p:childTnLst>
                                    <p:set>
                                      <p:cBhvr>
                                        <p:cTn id="26" dur="1" fill="hold">
                                          <p:stCondLst>
                                            <p:cond delay="0"/>
                                          </p:stCondLst>
                                        </p:cTn>
                                        <p:tgtEl>
                                          <p:spTgt spid="81"/>
                                        </p:tgtEl>
                                        <p:attrNameLst>
                                          <p:attrName>style.visibility</p:attrName>
                                        </p:attrNameLst>
                                      </p:cBhvr>
                                      <p:to>
                                        <p:strVal val="visible"/>
                                      </p:to>
                                    </p:set>
                                    <p:animEffect transition="in" filter="wipe(down)">
                                      <p:cBhvr>
                                        <p:cTn id="27" dur="500"/>
                                        <p:tgtEl>
                                          <p:spTgt spid="81"/>
                                        </p:tgtEl>
                                      </p:cBhvr>
                                    </p:animEffect>
                                  </p:childTnLst>
                                </p:cTn>
                              </p:par>
                              <p:par>
                                <p:cTn id="28" presetID="22" presetClass="entr" presetSubtype="4" fill="hold" grpId="0" nodeType="withEffect">
                                  <p:stCondLst>
                                    <p:cond delay="0"/>
                                  </p:stCondLst>
                                  <p:childTnLst>
                                    <p:set>
                                      <p:cBhvr>
                                        <p:cTn id="29" dur="1" fill="hold">
                                          <p:stCondLst>
                                            <p:cond delay="0"/>
                                          </p:stCondLst>
                                        </p:cTn>
                                        <p:tgtEl>
                                          <p:spTgt spid="82"/>
                                        </p:tgtEl>
                                        <p:attrNameLst>
                                          <p:attrName>style.visibility</p:attrName>
                                        </p:attrNameLst>
                                      </p:cBhvr>
                                      <p:to>
                                        <p:strVal val="visible"/>
                                      </p:to>
                                    </p:set>
                                    <p:animEffect transition="in" filter="wipe(down)">
                                      <p:cBhvr>
                                        <p:cTn id="30" dur="5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animBg="1"/>
      <p:bldP spid="72" grpId="0" animBg="1"/>
      <p:bldP spid="73" grpId="0" animBg="1"/>
      <p:bldP spid="79" grpId="0" animBg="1"/>
      <p:bldP spid="80" grpId="0" animBg="1"/>
      <p:bldP spid="81" grpId="0" animBg="1"/>
      <p:bldP spid="82" grpId="0" animBg="1"/>
      <p:bldP spid="83" grpId="0" animBg="1"/>
      <p:bldP spid="84" grpId="0"/>
    </p:bldLst>
  </p:timing>
</p:sld>
</file>

<file path=ppt/slides/slide1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 Box 29"/>
          <p:cNvSpPr txBox="1">
            <a:spLocks noChangeArrowheads="1"/>
          </p:cNvSpPr>
          <p:nvPr/>
        </p:nvSpPr>
        <p:spPr bwMode="auto">
          <a:xfrm>
            <a:off x="6256282" y="5000625"/>
            <a:ext cx="379412" cy="519113"/>
          </a:xfrm>
          <a:prstGeom prst="rect">
            <a:avLst/>
          </a:prstGeom>
          <a:noFill/>
          <a:ln w="28575">
            <a:noFill/>
            <a:miter lim="800000"/>
            <a:headEnd/>
            <a:tailEnd/>
          </a:ln>
          <a:extLst>
            <a:ext uri="{909E8E84-426E-40dd-AFC4-6F175D3DCCD1}">
              <a14:hiddenFill xmlns:a14="http://schemas.microsoft.com/office/drawing/2010/main">
                <a:solidFill>
                  <a:srgbClr val="FFFFFF"/>
                </a:solidFill>
              </a14:hiddenFill>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dirty="0">
                <a:latin typeface="Times New Roman" charset="0"/>
                <a:sym typeface="Symbol" charset="0"/>
              </a:rPr>
              <a:t></a:t>
            </a:r>
            <a:endParaRPr lang="en-US" sz="2800" dirty="0">
              <a:latin typeface="Times New Roman" charset="0"/>
            </a:endParaRPr>
          </a:p>
        </p:txBody>
      </p:sp>
      <p:sp>
        <p:nvSpPr>
          <p:cNvPr id="2" name="Title 1"/>
          <p:cNvSpPr>
            <a:spLocks noGrp="1"/>
          </p:cNvSpPr>
          <p:nvPr>
            <p:ph type="title"/>
          </p:nvPr>
        </p:nvSpPr>
        <p:spPr/>
        <p:txBody>
          <a:bodyPr>
            <a:normAutofit fontScale="90000"/>
          </a:bodyPr>
          <a:lstStyle/>
          <a:p>
            <a:r>
              <a:rPr lang="en-US" dirty="0" smtClean="0"/>
              <a:t>From Arc Consistency to BP</a:t>
            </a:r>
            <a:endParaRPr lang="en-US" dirty="0"/>
          </a:p>
        </p:txBody>
      </p:sp>
      <p:sp>
        <p:nvSpPr>
          <p:cNvPr id="4" name="Slide Number Placeholder 3"/>
          <p:cNvSpPr>
            <a:spLocks noGrp="1"/>
          </p:cNvSpPr>
          <p:nvPr>
            <p:ph type="sldNum" sz="quarter" idx="12"/>
          </p:nvPr>
        </p:nvSpPr>
        <p:spPr>
          <a:xfrm>
            <a:off x="6245429" y="6332714"/>
            <a:ext cx="2133600" cy="365125"/>
          </a:xfrm>
        </p:spPr>
        <p:txBody>
          <a:bodyPr/>
          <a:lstStyle/>
          <a:p>
            <a:fld id="{E5445004-F4FB-5345-992E-498B4C43F562}" type="slidenum">
              <a:rPr lang="en-US" smtClean="0"/>
              <a:t>149</a:t>
            </a:fld>
            <a:endParaRPr lang="en-US"/>
          </a:p>
        </p:txBody>
      </p:sp>
      <p:sp>
        <p:nvSpPr>
          <p:cNvPr id="5" name="Oval 2"/>
          <p:cNvSpPr>
            <a:spLocks noChangeArrowheads="1"/>
          </p:cNvSpPr>
          <p:nvPr/>
        </p:nvSpPr>
        <p:spPr bwMode="auto">
          <a:xfrm>
            <a:off x="4422590" y="2146300"/>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6" name="Oval 3"/>
          <p:cNvSpPr>
            <a:spLocks noChangeArrowheads="1"/>
          </p:cNvSpPr>
          <p:nvPr/>
        </p:nvSpPr>
        <p:spPr bwMode="auto">
          <a:xfrm>
            <a:off x="4422590" y="4746625"/>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a:p>
        </p:txBody>
      </p:sp>
      <p:sp>
        <p:nvSpPr>
          <p:cNvPr id="7" name="Line 4"/>
          <p:cNvSpPr>
            <a:spLocks noChangeShapeType="1"/>
          </p:cNvSpPr>
          <p:nvPr/>
        </p:nvSpPr>
        <p:spPr bwMode="auto">
          <a:xfrm>
            <a:off x="4898840" y="2717800"/>
            <a:ext cx="0" cy="2028825"/>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 name="Oval 5"/>
          <p:cNvSpPr>
            <a:spLocks noChangeArrowheads="1"/>
          </p:cNvSpPr>
          <p:nvPr/>
        </p:nvSpPr>
        <p:spPr bwMode="auto">
          <a:xfrm>
            <a:off x="7372294" y="2146300"/>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9" name="Oval 6"/>
          <p:cNvSpPr>
            <a:spLocks noChangeArrowheads="1"/>
          </p:cNvSpPr>
          <p:nvPr/>
        </p:nvSpPr>
        <p:spPr bwMode="auto">
          <a:xfrm>
            <a:off x="7372294" y="4689475"/>
            <a:ext cx="952500" cy="571500"/>
          </a:xfrm>
          <a:prstGeom prst="ellipse">
            <a:avLst/>
          </a:prstGeom>
          <a:solidFill>
            <a:schemeClr val="accent4">
              <a:lumMod val="60000"/>
              <a:lumOff val="40000"/>
            </a:schemeClr>
          </a:solidFill>
          <a:ln w="28575">
            <a:solidFill>
              <a:schemeClr val="accent4">
                <a:lumMod val="50000"/>
              </a:schemeClr>
            </a:solidFill>
            <a:round/>
            <a:headEnd/>
            <a:tailEnd/>
          </a:ln>
        </p:spPr>
        <p:txBody>
          <a:bodyPr wrap="none" anchor="ctr"/>
          <a:lstStyle/>
          <a:p>
            <a:endParaRPr lang="en-US" dirty="0">
              <a:latin typeface="Rockwell"/>
              <a:cs typeface="Rockwell"/>
            </a:endParaRPr>
          </a:p>
        </p:txBody>
      </p:sp>
      <p:sp>
        <p:nvSpPr>
          <p:cNvPr id="10" name="Line 7"/>
          <p:cNvSpPr>
            <a:spLocks noChangeShapeType="1"/>
          </p:cNvSpPr>
          <p:nvPr/>
        </p:nvSpPr>
        <p:spPr bwMode="auto">
          <a:xfrm flipH="1">
            <a:off x="7835640" y="2717800"/>
            <a:ext cx="12903" cy="1971675"/>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11" name="Line 8"/>
          <p:cNvSpPr>
            <a:spLocks noChangeShapeType="1"/>
          </p:cNvSpPr>
          <p:nvPr/>
        </p:nvSpPr>
        <p:spPr bwMode="auto">
          <a:xfrm rot="16200000">
            <a:off x="6359340" y="1405325"/>
            <a:ext cx="0" cy="2019300"/>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12" name="Line 9"/>
          <p:cNvSpPr>
            <a:spLocks noChangeShapeType="1"/>
          </p:cNvSpPr>
          <p:nvPr/>
        </p:nvSpPr>
        <p:spPr bwMode="auto">
          <a:xfrm rot="16200000">
            <a:off x="6367341" y="4027423"/>
            <a:ext cx="1" cy="2009904"/>
          </a:xfrm>
          <a:prstGeom prst="line">
            <a:avLst/>
          </a:prstGeom>
          <a:noFill/>
          <a:ln w="28575">
            <a:solidFill>
              <a:schemeClr val="accent4">
                <a:lumMod val="50000"/>
              </a:schemeClr>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13" name="Text Box 10"/>
          <p:cNvSpPr txBox="1">
            <a:spLocks noChangeArrowheads="1"/>
          </p:cNvSpPr>
          <p:nvPr/>
        </p:nvSpPr>
        <p:spPr bwMode="auto">
          <a:xfrm>
            <a:off x="7953877" y="2180167"/>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14" name="Text Box 11"/>
          <p:cNvSpPr txBox="1">
            <a:spLocks noChangeArrowheads="1"/>
          </p:cNvSpPr>
          <p:nvPr/>
        </p:nvSpPr>
        <p:spPr bwMode="auto">
          <a:xfrm>
            <a:off x="7654925"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15" name="Text Box 12"/>
          <p:cNvSpPr txBox="1">
            <a:spLocks noChangeArrowheads="1"/>
          </p:cNvSpPr>
          <p:nvPr/>
        </p:nvSpPr>
        <p:spPr bwMode="auto">
          <a:xfrm>
            <a:off x="7410450"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16" name="Text Box 13"/>
          <p:cNvSpPr txBox="1">
            <a:spLocks noChangeArrowheads="1"/>
          </p:cNvSpPr>
          <p:nvPr/>
        </p:nvSpPr>
        <p:spPr bwMode="auto">
          <a:xfrm>
            <a:off x="4977362" y="4761442"/>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17" name="Text Box 14"/>
          <p:cNvSpPr txBox="1">
            <a:spLocks noChangeArrowheads="1"/>
          </p:cNvSpPr>
          <p:nvPr/>
        </p:nvSpPr>
        <p:spPr bwMode="auto">
          <a:xfrm>
            <a:off x="4678410" y="476144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18" name="Text Box 15"/>
          <p:cNvSpPr txBox="1">
            <a:spLocks noChangeArrowheads="1"/>
          </p:cNvSpPr>
          <p:nvPr/>
        </p:nvSpPr>
        <p:spPr bwMode="auto">
          <a:xfrm>
            <a:off x="4433935" y="476144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19" name="Text Box 16"/>
          <p:cNvSpPr txBox="1">
            <a:spLocks noChangeArrowheads="1"/>
          </p:cNvSpPr>
          <p:nvPr/>
        </p:nvSpPr>
        <p:spPr bwMode="auto">
          <a:xfrm>
            <a:off x="7928477" y="4704292"/>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20" name="Text Box 17"/>
          <p:cNvSpPr txBox="1">
            <a:spLocks noChangeArrowheads="1"/>
          </p:cNvSpPr>
          <p:nvPr/>
        </p:nvSpPr>
        <p:spPr bwMode="auto">
          <a:xfrm>
            <a:off x="7629525" y="470429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21" name="Text Box 18"/>
          <p:cNvSpPr txBox="1">
            <a:spLocks noChangeArrowheads="1"/>
          </p:cNvSpPr>
          <p:nvPr/>
        </p:nvSpPr>
        <p:spPr bwMode="auto">
          <a:xfrm>
            <a:off x="7385050" y="4704292"/>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23" name="Text Box 20"/>
          <p:cNvSpPr txBox="1">
            <a:spLocks noChangeArrowheads="1"/>
          </p:cNvSpPr>
          <p:nvPr/>
        </p:nvSpPr>
        <p:spPr bwMode="auto">
          <a:xfrm>
            <a:off x="4694053" y="1679575"/>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X</a:t>
            </a:r>
          </a:p>
        </p:txBody>
      </p:sp>
      <p:sp>
        <p:nvSpPr>
          <p:cNvPr id="24" name="Text Box 21"/>
          <p:cNvSpPr txBox="1">
            <a:spLocks noChangeArrowheads="1"/>
          </p:cNvSpPr>
          <p:nvPr/>
        </p:nvSpPr>
        <p:spPr bwMode="auto">
          <a:xfrm>
            <a:off x="7646932" y="1679575"/>
            <a:ext cx="404812"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Y</a:t>
            </a:r>
          </a:p>
        </p:txBody>
      </p:sp>
      <p:sp>
        <p:nvSpPr>
          <p:cNvPr id="25" name="Text Box 22"/>
          <p:cNvSpPr txBox="1">
            <a:spLocks noChangeArrowheads="1"/>
          </p:cNvSpPr>
          <p:nvPr/>
        </p:nvSpPr>
        <p:spPr bwMode="auto">
          <a:xfrm>
            <a:off x="4701990" y="5330825"/>
            <a:ext cx="38735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a:latin typeface="Times New Roman" charset="0"/>
              </a:rPr>
              <a:t>T</a:t>
            </a:r>
          </a:p>
        </p:txBody>
      </p:sp>
      <p:sp>
        <p:nvSpPr>
          <p:cNvPr id="26" name="Text Box 23"/>
          <p:cNvSpPr txBox="1">
            <a:spLocks noChangeArrowheads="1"/>
          </p:cNvSpPr>
          <p:nvPr/>
        </p:nvSpPr>
        <p:spPr bwMode="auto">
          <a:xfrm>
            <a:off x="7646666" y="5273675"/>
            <a:ext cx="406932"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Times New Roman" charset="0"/>
              </a:rPr>
              <a:t>U</a:t>
            </a:r>
          </a:p>
        </p:txBody>
      </p:sp>
      <p:sp>
        <p:nvSpPr>
          <p:cNvPr id="27" name="Text Box 24"/>
          <p:cNvSpPr txBox="1">
            <a:spLocks noChangeArrowheads="1"/>
          </p:cNvSpPr>
          <p:nvPr/>
        </p:nvSpPr>
        <p:spPr bwMode="auto">
          <a:xfrm>
            <a:off x="5004173" y="2180167"/>
            <a:ext cx="354484"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3</a:t>
            </a:r>
          </a:p>
        </p:txBody>
      </p:sp>
      <p:sp>
        <p:nvSpPr>
          <p:cNvPr id="28" name="Text Box 25"/>
          <p:cNvSpPr txBox="1">
            <a:spLocks noChangeArrowheads="1"/>
          </p:cNvSpPr>
          <p:nvPr/>
        </p:nvSpPr>
        <p:spPr bwMode="auto">
          <a:xfrm>
            <a:off x="4705221"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2,</a:t>
            </a:r>
          </a:p>
        </p:txBody>
      </p:sp>
      <p:sp>
        <p:nvSpPr>
          <p:cNvPr id="29" name="Text Box 26"/>
          <p:cNvSpPr txBox="1">
            <a:spLocks noChangeArrowheads="1"/>
          </p:cNvSpPr>
          <p:nvPr/>
        </p:nvSpPr>
        <p:spPr bwMode="auto">
          <a:xfrm>
            <a:off x="4460746" y="2180167"/>
            <a:ext cx="463438" cy="46166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400" b="1" dirty="0">
                <a:latin typeface="Rockwell"/>
                <a:cs typeface="Rockwell"/>
              </a:rPr>
              <a:t>1,</a:t>
            </a:r>
          </a:p>
        </p:txBody>
      </p:sp>
      <p:sp>
        <p:nvSpPr>
          <p:cNvPr id="30" name="Text Box 27"/>
          <p:cNvSpPr txBox="1">
            <a:spLocks noChangeArrowheads="1"/>
          </p:cNvSpPr>
          <p:nvPr/>
        </p:nvSpPr>
        <p:spPr bwMode="auto">
          <a:xfrm>
            <a:off x="6165665" y="1787525"/>
            <a:ext cx="379413"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b="1">
                <a:latin typeface="Times New Roman" charset="0"/>
                <a:sym typeface="Symbol" charset="0"/>
              </a:rPr>
              <a:t></a:t>
            </a:r>
            <a:endParaRPr lang="en-US" sz="2800" b="1">
              <a:latin typeface="Times New Roman" charset="0"/>
            </a:endParaRPr>
          </a:p>
        </p:txBody>
      </p:sp>
      <p:sp>
        <p:nvSpPr>
          <p:cNvPr id="33" name="Text Box 30"/>
          <p:cNvSpPr txBox="1">
            <a:spLocks noChangeArrowheads="1"/>
          </p:cNvSpPr>
          <p:nvPr/>
        </p:nvSpPr>
        <p:spPr bwMode="auto">
          <a:xfrm>
            <a:off x="4356510" y="3387725"/>
            <a:ext cx="398462"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a:latin typeface="Times New Roman" charset="0"/>
                <a:sym typeface="Symbol" charset="0"/>
              </a:rPr>
              <a:t></a:t>
            </a:r>
            <a:endParaRPr lang="en-US" sz="2800">
              <a:latin typeface="Times New Roman" charset="0"/>
            </a:endParaRPr>
          </a:p>
        </p:txBody>
      </p:sp>
      <p:sp>
        <p:nvSpPr>
          <p:cNvPr id="109" name="TextBox 108"/>
          <p:cNvSpPr txBox="1"/>
          <p:nvPr/>
        </p:nvSpPr>
        <p:spPr>
          <a:xfrm>
            <a:off x="0" y="6520694"/>
            <a:ext cx="4235450" cy="347548"/>
          </a:xfrm>
          <a:prstGeom prst="rect">
            <a:avLst/>
          </a:prstGeom>
          <a:solidFill>
            <a:schemeClr val="accent6">
              <a:lumMod val="60000"/>
              <a:lumOff val="40000"/>
            </a:schemeClr>
          </a:solidFill>
        </p:spPr>
        <p:txBody>
          <a:bodyPr wrap="square" rtlCol="0" anchor="ctr">
            <a:noAutofit/>
          </a:bodyPr>
          <a:lstStyle/>
          <a:p>
            <a:r>
              <a:rPr lang="en-US" dirty="0" smtClean="0"/>
              <a:t>Slide </a:t>
            </a:r>
            <a:r>
              <a:rPr lang="en-US" dirty="0"/>
              <a:t>thanks to </a:t>
            </a:r>
            <a:r>
              <a:rPr lang="en-US" dirty="0" err="1"/>
              <a:t>Rina</a:t>
            </a:r>
            <a:r>
              <a:rPr lang="en-US" dirty="0"/>
              <a:t> </a:t>
            </a:r>
            <a:r>
              <a:rPr lang="en-US" dirty="0" err="1"/>
              <a:t>Dechter</a:t>
            </a:r>
            <a:r>
              <a:rPr lang="en-US" dirty="0"/>
              <a:t> (modified)</a:t>
            </a:r>
          </a:p>
        </p:txBody>
      </p:sp>
      <p:sp>
        <p:nvSpPr>
          <p:cNvPr id="57" name="Text Box 28"/>
          <p:cNvSpPr txBox="1">
            <a:spLocks noChangeArrowheads="1"/>
          </p:cNvSpPr>
          <p:nvPr/>
        </p:nvSpPr>
        <p:spPr bwMode="auto">
          <a:xfrm>
            <a:off x="8150271" y="3409950"/>
            <a:ext cx="387350" cy="51911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solidFill>
                  <a:srgbClr val="000000"/>
                </a:solidFill>
                <a:miter lim="800000"/>
                <a:headEnd/>
                <a:tailEnd/>
              </a14:hiddenLine>
            </a:ext>
          </a:extLst>
        </p:spPr>
        <p:txBody>
          <a:bodyPr wrap="none">
            <a:spAutoFit/>
          </a:bodyPr>
          <a:lstStyle>
            <a:lvl1pPr eaLnBrk="0" hangingPunct="0">
              <a:defRPr>
                <a:solidFill>
                  <a:schemeClr val="tx1"/>
                </a:solidFill>
                <a:latin typeface="Comic Sans MS" charset="0"/>
                <a:ea typeface="ＭＳ Ｐゴシック" charset="0"/>
                <a:cs typeface="Arial" charset="0"/>
              </a:defRPr>
            </a:lvl1pPr>
            <a:lvl2pPr marL="742950" indent="-285750" eaLnBrk="0" hangingPunct="0">
              <a:defRPr>
                <a:solidFill>
                  <a:schemeClr val="tx1"/>
                </a:solidFill>
                <a:latin typeface="Comic Sans MS" charset="0"/>
                <a:ea typeface="Arial" charset="0"/>
                <a:cs typeface="Arial" charset="0"/>
              </a:defRPr>
            </a:lvl2pPr>
            <a:lvl3pPr marL="1143000" indent="-228600" eaLnBrk="0" hangingPunct="0">
              <a:defRPr>
                <a:solidFill>
                  <a:schemeClr val="tx1"/>
                </a:solidFill>
                <a:latin typeface="Comic Sans MS" charset="0"/>
                <a:ea typeface="Arial" charset="0"/>
                <a:cs typeface="Arial" charset="0"/>
              </a:defRPr>
            </a:lvl3pPr>
            <a:lvl4pPr marL="1600200" indent="-228600" eaLnBrk="0" hangingPunct="0">
              <a:defRPr>
                <a:solidFill>
                  <a:schemeClr val="tx1"/>
                </a:solidFill>
                <a:latin typeface="Comic Sans MS" charset="0"/>
                <a:ea typeface="Arial" charset="0"/>
                <a:cs typeface="Arial" charset="0"/>
              </a:defRPr>
            </a:lvl4pPr>
            <a:lvl5pPr marL="2057400" indent="-228600" eaLnBrk="0" hangingPunct="0">
              <a:defRPr>
                <a:solidFill>
                  <a:schemeClr val="tx1"/>
                </a:solidFill>
                <a:latin typeface="Comic Sans MS" charset="0"/>
                <a:ea typeface="Arial" charset="0"/>
                <a:cs typeface="Arial" charset="0"/>
              </a:defRPr>
            </a:lvl5pPr>
            <a:lvl6pPr marL="2514600" indent="-228600" eaLnBrk="0" fontAlgn="base" hangingPunct="0">
              <a:spcBef>
                <a:spcPct val="0"/>
              </a:spcBef>
              <a:spcAft>
                <a:spcPct val="0"/>
              </a:spcAft>
              <a:defRPr>
                <a:solidFill>
                  <a:schemeClr val="tx1"/>
                </a:solidFill>
                <a:latin typeface="Comic Sans MS" charset="0"/>
                <a:ea typeface="Arial" charset="0"/>
                <a:cs typeface="Arial" charset="0"/>
              </a:defRPr>
            </a:lvl6pPr>
            <a:lvl7pPr marL="2971800" indent="-228600" eaLnBrk="0" fontAlgn="base" hangingPunct="0">
              <a:spcBef>
                <a:spcPct val="0"/>
              </a:spcBef>
              <a:spcAft>
                <a:spcPct val="0"/>
              </a:spcAft>
              <a:defRPr>
                <a:solidFill>
                  <a:schemeClr val="tx1"/>
                </a:solidFill>
                <a:latin typeface="Comic Sans MS" charset="0"/>
                <a:ea typeface="Arial" charset="0"/>
                <a:cs typeface="Arial" charset="0"/>
              </a:defRPr>
            </a:lvl7pPr>
            <a:lvl8pPr marL="3429000" indent="-228600" eaLnBrk="0" fontAlgn="base" hangingPunct="0">
              <a:spcBef>
                <a:spcPct val="0"/>
              </a:spcBef>
              <a:spcAft>
                <a:spcPct val="0"/>
              </a:spcAft>
              <a:defRPr>
                <a:solidFill>
                  <a:schemeClr val="tx1"/>
                </a:solidFill>
                <a:latin typeface="Comic Sans MS" charset="0"/>
                <a:ea typeface="Arial" charset="0"/>
                <a:cs typeface="Arial" charset="0"/>
              </a:defRPr>
            </a:lvl8pPr>
            <a:lvl9pPr marL="3886200" indent="-228600" eaLnBrk="0" fontAlgn="base" hangingPunct="0">
              <a:spcBef>
                <a:spcPct val="0"/>
              </a:spcBef>
              <a:spcAft>
                <a:spcPct val="0"/>
              </a:spcAft>
              <a:defRPr>
                <a:solidFill>
                  <a:schemeClr val="tx1"/>
                </a:solidFill>
                <a:latin typeface="Comic Sans MS" charset="0"/>
                <a:ea typeface="Arial" charset="0"/>
                <a:cs typeface="Arial" charset="0"/>
              </a:defRPr>
            </a:lvl9pPr>
          </a:lstStyle>
          <a:p>
            <a:pPr algn="ctr" eaLnBrk="1" hangingPunct="1"/>
            <a:r>
              <a:rPr lang="en-US" sz="2800" b="1" dirty="0">
                <a:latin typeface="Times New Roman" charset="0"/>
                <a:sym typeface="Symbol" charset="0"/>
              </a:rPr>
              <a:t>=</a:t>
            </a:r>
            <a:endParaRPr lang="en-US" sz="2800" b="1" dirty="0">
              <a:latin typeface="Times New Roman" charset="0"/>
            </a:endParaRPr>
          </a:p>
        </p:txBody>
      </p:sp>
      <p:sp>
        <p:nvSpPr>
          <p:cNvPr id="56" name="Rectangle 55"/>
          <p:cNvSpPr>
            <a:spLocks noChangeAspect="1"/>
          </p:cNvSpPr>
          <p:nvPr/>
        </p:nvSpPr>
        <p:spPr>
          <a:xfrm>
            <a:off x="4769083" y="357402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2" name="Rectangle 61"/>
          <p:cNvSpPr>
            <a:spLocks noChangeAspect="1"/>
          </p:cNvSpPr>
          <p:nvPr/>
        </p:nvSpPr>
        <p:spPr>
          <a:xfrm>
            <a:off x="6304716" y="489168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3" name="Rectangle 62"/>
          <p:cNvSpPr>
            <a:spLocks noChangeAspect="1"/>
          </p:cNvSpPr>
          <p:nvPr/>
        </p:nvSpPr>
        <p:spPr>
          <a:xfrm>
            <a:off x="6245429" y="2277815"/>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4" name="Rectangle 63"/>
          <p:cNvSpPr>
            <a:spLocks noChangeAspect="1"/>
          </p:cNvSpPr>
          <p:nvPr/>
        </p:nvSpPr>
        <p:spPr>
          <a:xfrm>
            <a:off x="7712366" y="3574027"/>
            <a:ext cx="274320" cy="274320"/>
          </a:xfrm>
          <a:prstGeom prst="rect">
            <a:avLst/>
          </a:prstGeom>
          <a:solidFill>
            <a:schemeClr val="accent4">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43" name="Straight Arrow Connector 42"/>
          <p:cNvCxnSpPr/>
          <p:nvPr/>
        </p:nvCxnSpPr>
        <p:spPr>
          <a:xfrm flipH="1">
            <a:off x="6608953" y="4933245"/>
            <a:ext cx="657730"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6" name="Straight Arrow Connector 45"/>
          <p:cNvCxnSpPr/>
          <p:nvPr/>
        </p:nvCxnSpPr>
        <p:spPr>
          <a:xfrm flipH="1">
            <a:off x="5507935" y="4953001"/>
            <a:ext cx="657730"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3" name="Straight Arrow Connector 52"/>
          <p:cNvCxnSpPr/>
          <p:nvPr/>
        </p:nvCxnSpPr>
        <p:spPr>
          <a:xfrm flipV="1">
            <a:off x="4986329" y="3934709"/>
            <a:ext cx="0" cy="716666"/>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70" name="Straight Arrow Connector 69"/>
          <p:cNvCxnSpPr/>
          <p:nvPr/>
        </p:nvCxnSpPr>
        <p:spPr>
          <a:xfrm flipV="1">
            <a:off x="4987202" y="2746935"/>
            <a:ext cx="0" cy="716666"/>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69" name="Line 31"/>
          <p:cNvSpPr>
            <a:spLocks noChangeShapeType="1"/>
          </p:cNvSpPr>
          <p:nvPr/>
        </p:nvSpPr>
        <p:spPr bwMode="auto">
          <a:xfrm flipH="1">
            <a:off x="5082990" y="2336800"/>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2" name="Line 32"/>
          <p:cNvSpPr>
            <a:spLocks noChangeShapeType="1"/>
          </p:cNvSpPr>
          <p:nvPr/>
        </p:nvSpPr>
        <p:spPr bwMode="auto">
          <a:xfrm flipH="1">
            <a:off x="7534219" y="2317750"/>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73" name="Line 33"/>
          <p:cNvSpPr>
            <a:spLocks noChangeShapeType="1"/>
          </p:cNvSpPr>
          <p:nvPr/>
        </p:nvSpPr>
        <p:spPr bwMode="auto">
          <a:xfrm flipH="1">
            <a:off x="4543240" y="4899025"/>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79" name="Line 34"/>
          <p:cNvSpPr>
            <a:spLocks noChangeShapeType="1"/>
          </p:cNvSpPr>
          <p:nvPr/>
        </p:nvSpPr>
        <p:spPr bwMode="auto">
          <a:xfrm flipH="1">
            <a:off x="5067115" y="4899025"/>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0" name="Line 35"/>
          <p:cNvSpPr>
            <a:spLocks noChangeShapeType="1"/>
          </p:cNvSpPr>
          <p:nvPr/>
        </p:nvSpPr>
        <p:spPr bwMode="auto">
          <a:xfrm flipH="1">
            <a:off x="4834627" y="2317750"/>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1" name="Line 36"/>
          <p:cNvSpPr>
            <a:spLocks noChangeShapeType="1"/>
          </p:cNvSpPr>
          <p:nvPr/>
        </p:nvSpPr>
        <p:spPr bwMode="auto">
          <a:xfrm flipH="1">
            <a:off x="7746944" y="4867275"/>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2" name="Line 37"/>
          <p:cNvSpPr>
            <a:spLocks noChangeShapeType="1"/>
          </p:cNvSpPr>
          <p:nvPr/>
        </p:nvSpPr>
        <p:spPr bwMode="auto">
          <a:xfrm flipH="1">
            <a:off x="7786632" y="2317750"/>
            <a:ext cx="150812"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dirty="0">
              <a:latin typeface="Rockwell"/>
              <a:cs typeface="Rockwell"/>
            </a:endParaRPr>
          </a:p>
        </p:txBody>
      </p:sp>
      <p:sp>
        <p:nvSpPr>
          <p:cNvPr id="83" name="Line 38"/>
          <p:cNvSpPr>
            <a:spLocks noChangeShapeType="1"/>
          </p:cNvSpPr>
          <p:nvPr/>
        </p:nvSpPr>
        <p:spPr bwMode="auto">
          <a:xfrm flipH="1">
            <a:off x="7496119" y="4867275"/>
            <a:ext cx="150813" cy="285750"/>
          </a:xfrm>
          <a:prstGeom prst="line">
            <a:avLst/>
          </a:prstGeom>
          <a:noFill/>
          <a:ln w="28575">
            <a:solidFill>
              <a:schemeClr val="accent3"/>
            </a:solidFill>
            <a:round/>
            <a:headEnd/>
            <a:tailEnd/>
          </a:ln>
          <a:extLst>
            <a:ext uri="{909E8E84-426E-40dd-AFC4-6F175D3DCCD1}">
              <a14:hiddenFill xmlns:a14="http://schemas.microsoft.com/office/drawing/2010/main">
                <a:noFill/>
              </a14:hiddenFill>
            </a:ext>
          </a:extLst>
        </p:spPr>
        <p:txBody>
          <a:bodyPr wrap="none" anchor="ctr"/>
          <a:lstStyle/>
          <a:p>
            <a:endParaRPr lang="en-US"/>
          </a:p>
        </p:txBody>
      </p:sp>
      <p:sp>
        <p:nvSpPr>
          <p:cNvPr id="84" name="Content Placeholder 2"/>
          <p:cNvSpPr txBox="1">
            <a:spLocks/>
          </p:cNvSpPr>
          <p:nvPr/>
        </p:nvSpPr>
        <p:spPr>
          <a:xfrm>
            <a:off x="4383628" y="5788025"/>
            <a:ext cx="3778251" cy="957729"/>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sz="2000" dirty="0" smtClean="0"/>
              <a:t>Loopy BP will converge to the equivalent solution!</a:t>
            </a:r>
            <a:endParaRPr lang="en-US" sz="2000" dirty="0"/>
          </a:p>
        </p:txBody>
      </p:sp>
      <p:cxnSp>
        <p:nvCxnSpPr>
          <p:cNvPr id="85" name="Straight Arrow Connector 84"/>
          <p:cNvCxnSpPr/>
          <p:nvPr/>
        </p:nvCxnSpPr>
        <p:spPr>
          <a:xfrm flipV="1">
            <a:off x="7936571" y="3905574"/>
            <a:ext cx="0" cy="716666"/>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86" name="Straight Arrow Connector 85"/>
          <p:cNvCxnSpPr/>
          <p:nvPr/>
        </p:nvCxnSpPr>
        <p:spPr>
          <a:xfrm flipV="1">
            <a:off x="7937444" y="2760133"/>
            <a:ext cx="0" cy="716666"/>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87" name="Straight Arrow Connector 86"/>
          <p:cNvCxnSpPr/>
          <p:nvPr/>
        </p:nvCxnSpPr>
        <p:spPr>
          <a:xfrm flipH="1">
            <a:off x="6573300" y="2306037"/>
            <a:ext cx="657730"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88" name="Straight Arrow Connector 87"/>
          <p:cNvCxnSpPr/>
          <p:nvPr/>
        </p:nvCxnSpPr>
        <p:spPr>
          <a:xfrm flipH="1">
            <a:off x="5472282" y="2325793"/>
            <a:ext cx="657730"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89" name="Straight Arrow Connector 88"/>
          <p:cNvCxnSpPr/>
          <p:nvPr/>
        </p:nvCxnSpPr>
        <p:spPr>
          <a:xfrm flipH="1">
            <a:off x="6662576" y="5127978"/>
            <a:ext cx="657730" cy="0"/>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90" name="Straight Arrow Connector 89"/>
          <p:cNvCxnSpPr/>
          <p:nvPr/>
        </p:nvCxnSpPr>
        <p:spPr>
          <a:xfrm flipH="1">
            <a:off x="5547447" y="5133623"/>
            <a:ext cx="657730" cy="0"/>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91" name="Straight Arrow Connector 90"/>
          <p:cNvCxnSpPr/>
          <p:nvPr/>
        </p:nvCxnSpPr>
        <p:spPr>
          <a:xfrm flipH="1">
            <a:off x="6612812" y="2500770"/>
            <a:ext cx="657730" cy="0"/>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92" name="Straight Arrow Connector 91"/>
          <p:cNvCxnSpPr/>
          <p:nvPr/>
        </p:nvCxnSpPr>
        <p:spPr>
          <a:xfrm flipH="1">
            <a:off x="5511794" y="2506415"/>
            <a:ext cx="657730" cy="0"/>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93" name="Straight Arrow Connector 92"/>
          <p:cNvCxnSpPr/>
          <p:nvPr/>
        </p:nvCxnSpPr>
        <p:spPr>
          <a:xfrm flipV="1">
            <a:off x="4800065" y="4002443"/>
            <a:ext cx="0" cy="716666"/>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94" name="Straight Arrow Connector 93"/>
          <p:cNvCxnSpPr/>
          <p:nvPr/>
        </p:nvCxnSpPr>
        <p:spPr>
          <a:xfrm flipV="1">
            <a:off x="4800938" y="2814669"/>
            <a:ext cx="0" cy="716666"/>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95" name="Straight Arrow Connector 94"/>
          <p:cNvCxnSpPr/>
          <p:nvPr/>
        </p:nvCxnSpPr>
        <p:spPr>
          <a:xfrm flipV="1">
            <a:off x="7750307" y="3973308"/>
            <a:ext cx="0" cy="716666"/>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96" name="Straight Arrow Connector 95"/>
          <p:cNvCxnSpPr/>
          <p:nvPr/>
        </p:nvCxnSpPr>
        <p:spPr>
          <a:xfrm flipV="1">
            <a:off x="7751180" y="2827867"/>
            <a:ext cx="0" cy="716666"/>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sp>
        <p:nvSpPr>
          <p:cNvPr id="65" name="Content Placeholder 2"/>
          <p:cNvSpPr txBox="1">
            <a:spLocks/>
          </p:cNvSpPr>
          <p:nvPr/>
        </p:nvSpPr>
        <p:spPr>
          <a:xfrm>
            <a:off x="318678" y="1170085"/>
            <a:ext cx="3916772" cy="5251203"/>
          </a:xfrm>
          <a:prstGeom prst="rect">
            <a:avLst/>
          </a:prstGeom>
          <a:solidFill>
            <a:schemeClr val="bg1"/>
          </a:solidFill>
          <a:ln>
            <a:solidFill>
              <a:schemeClr val="tx1"/>
            </a:solidFill>
          </a:ln>
          <a:effectLst>
            <a:outerShdw blurRad="127000" dist="254000" dir="2520000" sx="102000" sy="102000" algn="t" rotWithShape="0">
              <a:prstClr val="black">
                <a:alpha val="40000"/>
              </a:prstClr>
            </a:outerShdw>
          </a:effectLst>
        </p:spPr>
        <p:txBody>
          <a:bodyPr vert="horz" lIns="91440" tIns="45720" rIns="91440" bIns="45720" rtlCol="0">
            <a:normAutofit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smtClean="0"/>
              <a:t>Takeaways:</a:t>
            </a:r>
          </a:p>
          <a:p>
            <a:r>
              <a:rPr lang="en-US" dirty="0" smtClean="0"/>
              <a:t>Arc Consistency is a special case of Belief Propagation.</a:t>
            </a:r>
          </a:p>
          <a:p>
            <a:r>
              <a:rPr lang="en-US" dirty="0"/>
              <a:t>Arc Consistency will only rule out impossible </a:t>
            </a:r>
            <a:r>
              <a:rPr lang="en-US" dirty="0" smtClean="0"/>
              <a:t>values.</a:t>
            </a:r>
            <a:endParaRPr lang="en-US" dirty="0"/>
          </a:p>
          <a:p>
            <a:r>
              <a:rPr lang="en-US" dirty="0"/>
              <a:t>BP rules out those same values </a:t>
            </a:r>
            <a:r>
              <a:rPr lang="en-US" dirty="0" smtClean="0"/>
              <a:t/>
            </a:r>
            <a:br>
              <a:rPr lang="en-US" dirty="0" smtClean="0"/>
            </a:br>
            <a:r>
              <a:rPr lang="en-US" dirty="0" smtClean="0"/>
              <a:t>(</a:t>
            </a:r>
            <a:r>
              <a:rPr lang="en-US" dirty="0"/>
              <a:t>belief = 0</a:t>
            </a:r>
            <a:r>
              <a:rPr lang="en-US" dirty="0" smtClean="0"/>
              <a:t>).</a:t>
            </a:r>
            <a:endParaRPr lang="en-US" dirty="0"/>
          </a:p>
          <a:p>
            <a:endParaRPr lang="en-US" dirty="0"/>
          </a:p>
        </p:txBody>
      </p:sp>
    </p:spTree>
    <p:extLst>
      <p:ext uri="{BB962C8B-B14F-4D97-AF65-F5344CB8AC3E}">
        <p14:creationId xmlns:p14="http://schemas.microsoft.com/office/powerpoint/2010/main" val="55540038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5">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65">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009" name="Group 2"/>
          <p:cNvGrpSpPr>
            <a:grpSpLocks/>
          </p:cNvGrpSpPr>
          <p:nvPr/>
        </p:nvGrpSpPr>
        <p:grpSpPr bwMode="auto">
          <a:xfrm>
            <a:off x="-58738" y="4281488"/>
            <a:ext cx="8726488" cy="1797050"/>
            <a:chOff x="-52204" y="4959662"/>
            <a:chExt cx="8695396" cy="1791575"/>
          </a:xfrm>
        </p:grpSpPr>
        <p:grpSp>
          <p:nvGrpSpPr>
            <p:cNvPr id="43022" name="Group 106"/>
            <p:cNvGrpSpPr>
              <a:grpSpLocks/>
            </p:cNvGrpSpPr>
            <p:nvPr/>
          </p:nvGrpSpPr>
          <p:grpSpPr bwMode="auto">
            <a:xfrm>
              <a:off x="316783" y="4959662"/>
              <a:ext cx="8326409" cy="1791575"/>
              <a:chOff x="322637" y="2351147"/>
              <a:chExt cx="8326409" cy="1791575"/>
            </a:xfrm>
          </p:grpSpPr>
          <p:grpSp>
            <p:nvGrpSpPr>
              <p:cNvPr id="43024" name="Group 113"/>
              <p:cNvGrpSpPr>
                <a:grpSpLocks/>
              </p:cNvGrpSpPr>
              <p:nvPr/>
            </p:nvGrpSpPr>
            <p:grpSpPr bwMode="auto">
              <a:xfrm>
                <a:off x="1388485" y="3808860"/>
                <a:ext cx="7260561" cy="333862"/>
                <a:chOff x="492120" y="3950977"/>
                <a:chExt cx="8067290" cy="370958"/>
              </a:xfrm>
            </p:grpSpPr>
            <p:sp>
              <p:nvSpPr>
                <p:cNvPr id="43056" name="TextBox 152"/>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43057" name="TextBox 153"/>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43058" name="TextBox 154"/>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43059" name="TextBox 155"/>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43060" name="TextBox 156"/>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grpSp>
          <p:sp>
            <p:nvSpPr>
              <p:cNvPr id="122" name="Oval 121"/>
              <p:cNvSpPr/>
              <p:nvPr/>
            </p:nvSpPr>
            <p:spPr>
              <a:xfrm>
                <a:off x="1737971" y="3346642"/>
                <a:ext cx="487208" cy="4922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i="1">
                    <a:solidFill>
                      <a:schemeClr val="tx1"/>
                    </a:solidFill>
                    <a:latin typeface="Times New Roman" pitchFamily="18" charset="0"/>
                    <a:cs typeface="Times New Roman" pitchFamily="18" charset="0"/>
                  </a:rPr>
                  <a:t>W</a:t>
                </a:r>
                <a:r>
                  <a:rPr lang="en-US" sz="1600" i="1" baseline="-25000">
                    <a:solidFill>
                      <a:schemeClr val="tx1"/>
                    </a:solidFill>
                    <a:latin typeface="Times New Roman" pitchFamily="18" charset="0"/>
                    <a:cs typeface="Times New Roman" pitchFamily="18" charset="0"/>
                  </a:rPr>
                  <a:t>1</a:t>
                </a:r>
                <a:endParaRPr lang="en-US" sz="1600" i="1">
                  <a:solidFill>
                    <a:schemeClr val="tx1"/>
                  </a:solidFill>
                  <a:latin typeface="Times New Roman" pitchFamily="18" charset="0"/>
                  <a:cs typeface="Times New Roman" pitchFamily="18" charset="0"/>
                </a:endParaRPr>
              </a:p>
            </p:txBody>
          </p:sp>
          <p:sp>
            <p:nvSpPr>
              <p:cNvPr id="123" name="Oval 122"/>
              <p:cNvSpPr/>
              <p:nvPr/>
            </p:nvSpPr>
            <p:spPr>
              <a:xfrm>
                <a:off x="3226486" y="3346642"/>
                <a:ext cx="487208" cy="4922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i="1">
                    <a:solidFill>
                      <a:schemeClr val="tx1"/>
                    </a:solidFill>
                    <a:latin typeface="Times New Roman" pitchFamily="18" charset="0"/>
                    <a:cs typeface="Times New Roman" pitchFamily="18" charset="0"/>
                  </a:rPr>
                  <a:t>W</a:t>
                </a:r>
                <a:r>
                  <a:rPr lang="en-US" sz="1600" i="1" baseline="-25000">
                    <a:solidFill>
                      <a:schemeClr val="tx1"/>
                    </a:solidFill>
                    <a:latin typeface="Times New Roman" pitchFamily="18" charset="0"/>
                    <a:cs typeface="Times New Roman" pitchFamily="18" charset="0"/>
                  </a:rPr>
                  <a:t>2</a:t>
                </a:r>
                <a:endParaRPr lang="en-US" sz="1600" i="1">
                  <a:solidFill>
                    <a:schemeClr val="tx1"/>
                  </a:solidFill>
                  <a:latin typeface="Times New Roman" pitchFamily="18" charset="0"/>
                  <a:cs typeface="Times New Roman" pitchFamily="18" charset="0"/>
                </a:endParaRPr>
              </a:p>
            </p:txBody>
          </p:sp>
          <p:sp>
            <p:nvSpPr>
              <p:cNvPr id="124" name="Oval 123"/>
              <p:cNvSpPr/>
              <p:nvPr/>
            </p:nvSpPr>
            <p:spPr>
              <a:xfrm>
                <a:off x="4737147" y="3345060"/>
                <a:ext cx="485626" cy="49220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i="1">
                    <a:solidFill>
                      <a:schemeClr val="tx1"/>
                    </a:solidFill>
                    <a:latin typeface="Times New Roman" pitchFamily="18" charset="0"/>
                    <a:cs typeface="Times New Roman" pitchFamily="18" charset="0"/>
                  </a:rPr>
                  <a:t>W</a:t>
                </a:r>
                <a:r>
                  <a:rPr lang="en-US" sz="1600" i="1" baseline="-25000">
                    <a:solidFill>
                      <a:schemeClr val="tx1"/>
                    </a:solidFill>
                    <a:latin typeface="Times New Roman" pitchFamily="18" charset="0"/>
                    <a:cs typeface="Times New Roman" pitchFamily="18" charset="0"/>
                  </a:rPr>
                  <a:t>3</a:t>
                </a:r>
                <a:endParaRPr lang="en-US" sz="1600" i="1">
                  <a:solidFill>
                    <a:schemeClr val="tx1"/>
                  </a:solidFill>
                  <a:latin typeface="Times New Roman" pitchFamily="18" charset="0"/>
                  <a:cs typeface="Times New Roman" pitchFamily="18" charset="0"/>
                </a:endParaRPr>
              </a:p>
            </p:txBody>
          </p:sp>
          <p:sp>
            <p:nvSpPr>
              <p:cNvPr id="125" name="Oval 124"/>
              <p:cNvSpPr/>
              <p:nvPr/>
            </p:nvSpPr>
            <p:spPr>
              <a:xfrm>
                <a:off x="6230407" y="3346642"/>
                <a:ext cx="487208" cy="4922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i="1">
                    <a:solidFill>
                      <a:schemeClr val="tx1"/>
                    </a:solidFill>
                    <a:latin typeface="Times New Roman" pitchFamily="18" charset="0"/>
                    <a:cs typeface="Times New Roman" pitchFamily="18" charset="0"/>
                  </a:rPr>
                  <a:t>W</a:t>
                </a:r>
                <a:r>
                  <a:rPr lang="en-US" sz="1600" i="1" baseline="-25000">
                    <a:solidFill>
                      <a:schemeClr val="tx1"/>
                    </a:solidFill>
                    <a:latin typeface="Times New Roman" pitchFamily="18" charset="0"/>
                    <a:cs typeface="Times New Roman" pitchFamily="18" charset="0"/>
                  </a:rPr>
                  <a:t>4</a:t>
                </a:r>
                <a:endParaRPr lang="en-US" sz="1600" i="1">
                  <a:solidFill>
                    <a:schemeClr val="tx1"/>
                  </a:solidFill>
                  <a:latin typeface="Times New Roman" pitchFamily="18" charset="0"/>
                  <a:cs typeface="Times New Roman" pitchFamily="18" charset="0"/>
                </a:endParaRPr>
              </a:p>
            </p:txBody>
          </p:sp>
          <p:sp>
            <p:nvSpPr>
              <p:cNvPr id="126" name="Oval 125"/>
              <p:cNvSpPr/>
              <p:nvPr/>
            </p:nvSpPr>
            <p:spPr>
              <a:xfrm>
                <a:off x="7720504" y="3345060"/>
                <a:ext cx="487208" cy="49220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i="1">
                    <a:solidFill>
                      <a:schemeClr val="tx1"/>
                    </a:solidFill>
                    <a:latin typeface="Times New Roman" pitchFamily="18" charset="0"/>
                    <a:cs typeface="Times New Roman" pitchFamily="18" charset="0"/>
                  </a:rPr>
                  <a:t>W</a:t>
                </a:r>
                <a:r>
                  <a:rPr lang="en-US" sz="1600" i="1" baseline="-25000">
                    <a:solidFill>
                      <a:schemeClr val="tx1"/>
                    </a:solidFill>
                    <a:latin typeface="Times New Roman" pitchFamily="18" charset="0"/>
                    <a:cs typeface="Times New Roman" pitchFamily="18" charset="0"/>
                  </a:rPr>
                  <a:t>5</a:t>
                </a:r>
                <a:endParaRPr lang="en-US" sz="1600" i="1">
                  <a:solidFill>
                    <a:schemeClr val="tx1"/>
                  </a:solidFill>
                  <a:latin typeface="Times New Roman" pitchFamily="18" charset="0"/>
                  <a:cs typeface="Times New Roman" pitchFamily="18" charset="0"/>
                </a:endParaRPr>
              </a:p>
            </p:txBody>
          </p:sp>
          <p:sp>
            <p:nvSpPr>
              <p:cNvPr id="127" name="Oval 126"/>
              <p:cNvSpPr/>
              <p:nvPr/>
            </p:nvSpPr>
            <p:spPr>
              <a:xfrm>
                <a:off x="1728480" y="2352729"/>
                <a:ext cx="485626" cy="49379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i="1">
                    <a:solidFill>
                      <a:schemeClr val="tx1"/>
                    </a:solidFill>
                    <a:latin typeface="Times New Roman" pitchFamily="18" charset="0"/>
                    <a:cs typeface="Times New Roman" pitchFamily="18" charset="0"/>
                  </a:rPr>
                  <a:t>X</a:t>
                </a:r>
                <a:r>
                  <a:rPr lang="en-US" sz="1600" i="1" baseline="-25000">
                    <a:solidFill>
                      <a:schemeClr val="tx1"/>
                    </a:solidFill>
                    <a:latin typeface="Times New Roman" pitchFamily="18" charset="0"/>
                    <a:cs typeface="Times New Roman" pitchFamily="18" charset="0"/>
                  </a:rPr>
                  <a:t>1</a:t>
                </a:r>
                <a:endParaRPr lang="en-US" sz="1600" i="1">
                  <a:solidFill>
                    <a:schemeClr val="tx1"/>
                  </a:solidFill>
                  <a:latin typeface="Times New Roman" pitchFamily="18" charset="0"/>
                  <a:cs typeface="Times New Roman" pitchFamily="18" charset="0"/>
                </a:endParaRPr>
              </a:p>
            </p:txBody>
          </p:sp>
          <p:cxnSp>
            <p:nvCxnSpPr>
              <p:cNvPr id="128" name="Straight Connector 127"/>
              <p:cNvCxnSpPr>
                <a:stCxn id="127" idx="4"/>
                <a:endCxn id="122" idx="0"/>
              </p:cNvCxnSpPr>
              <p:nvPr/>
            </p:nvCxnSpPr>
            <p:spPr>
              <a:xfrm>
                <a:off x="1972084" y="2846520"/>
                <a:ext cx="9491" cy="50012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9" name="Straight Connector 128"/>
              <p:cNvCxnSpPr>
                <a:stCxn id="127" idx="6"/>
                <a:endCxn id="131" idx="2"/>
              </p:cNvCxnSpPr>
              <p:nvPr/>
            </p:nvCxnSpPr>
            <p:spPr>
              <a:xfrm>
                <a:off x="2214106" y="2599625"/>
                <a:ext cx="1001308"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0" name="Rectangle 129"/>
              <p:cNvSpPr/>
              <p:nvPr/>
            </p:nvSpPr>
            <p:spPr>
              <a:xfrm>
                <a:off x="2595330" y="2469846"/>
                <a:ext cx="238858" cy="23740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600" i="1">
                    <a:solidFill>
                      <a:schemeClr val="tx1"/>
                    </a:solidFill>
                    <a:latin typeface="Times New Roman" pitchFamily="18" charset="0"/>
                    <a:cs typeface="Times New Roman" pitchFamily="18" charset="0"/>
                  </a:rPr>
                  <a:t>ψ</a:t>
                </a:r>
                <a:r>
                  <a:rPr lang="en-US" sz="1600" i="1" baseline="-25000">
                    <a:solidFill>
                      <a:schemeClr val="tx1"/>
                    </a:solidFill>
                    <a:latin typeface="Times New Roman" pitchFamily="18" charset="0"/>
                    <a:cs typeface="Times New Roman" pitchFamily="18" charset="0"/>
                  </a:rPr>
                  <a:t>2</a:t>
                </a:r>
                <a:endParaRPr lang="en-US" sz="1600" i="1">
                  <a:solidFill>
                    <a:schemeClr val="tx1"/>
                  </a:solidFill>
                  <a:latin typeface="Times New Roman" pitchFamily="18" charset="0"/>
                  <a:cs typeface="Times New Roman" pitchFamily="18" charset="0"/>
                </a:endParaRPr>
              </a:p>
            </p:txBody>
          </p:sp>
          <p:sp>
            <p:nvSpPr>
              <p:cNvPr id="131" name="Oval 130"/>
              <p:cNvSpPr/>
              <p:nvPr/>
            </p:nvSpPr>
            <p:spPr>
              <a:xfrm>
                <a:off x="3215413" y="2352729"/>
                <a:ext cx="487208" cy="49379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i="1">
                    <a:solidFill>
                      <a:schemeClr val="tx1"/>
                    </a:solidFill>
                    <a:latin typeface="Times New Roman" pitchFamily="18" charset="0"/>
                    <a:cs typeface="Times New Roman" pitchFamily="18" charset="0"/>
                  </a:rPr>
                  <a:t>X</a:t>
                </a:r>
                <a:r>
                  <a:rPr lang="en-US" sz="1600" i="1" baseline="-25000">
                    <a:solidFill>
                      <a:schemeClr val="tx1"/>
                    </a:solidFill>
                    <a:latin typeface="Times New Roman" pitchFamily="18" charset="0"/>
                    <a:cs typeface="Times New Roman" pitchFamily="18" charset="0"/>
                  </a:rPr>
                  <a:t>2</a:t>
                </a:r>
                <a:endParaRPr lang="en-US" sz="1600" i="1">
                  <a:solidFill>
                    <a:schemeClr val="tx1"/>
                  </a:solidFill>
                  <a:latin typeface="Times New Roman" pitchFamily="18" charset="0"/>
                  <a:cs typeface="Times New Roman" pitchFamily="18" charset="0"/>
                </a:endParaRPr>
              </a:p>
            </p:txBody>
          </p:sp>
          <p:cxnSp>
            <p:nvCxnSpPr>
              <p:cNvPr id="132" name="Straight Connector 131"/>
              <p:cNvCxnSpPr>
                <a:stCxn id="131" idx="4"/>
                <a:endCxn id="123" idx="0"/>
              </p:cNvCxnSpPr>
              <p:nvPr/>
            </p:nvCxnSpPr>
            <p:spPr>
              <a:xfrm>
                <a:off x="3459017" y="2846520"/>
                <a:ext cx="11072" cy="50012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3" name="Straight Connector 132"/>
              <p:cNvCxnSpPr>
                <a:stCxn id="131" idx="6"/>
                <a:endCxn id="135" idx="2"/>
              </p:cNvCxnSpPr>
              <p:nvPr/>
            </p:nvCxnSpPr>
            <p:spPr>
              <a:xfrm flipV="1">
                <a:off x="3702621" y="2596459"/>
                <a:ext cx="1023452" cy="316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4" name="Rectangle 133"/>
              <p:cNvSpPr/>
              <p:nvPr/>
            </p:nvSpPr>
            <p:spPr>
              <a:xfrm>
                <a:off x="4083845" y="2469846"/>
                <a:ext cx="237277" cy="23740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600" i="1">
                    <a:solidFill>
                      <a:schemeClr val="tx1"/>
                    </a:solidFill>
                    <a:latin typeface="Times New Roman" pitchFamily="18" charset="0"/>
                    <a:cs typeface="Times New Roman" pitchFamily="18" charset="0"/>
                  </a:rPr>
                  <a:t>ψ</a:t>
                </a:r>
                <a:r>
                  <a:rPr lang="en-US" sz="1600" i="1" baseline="-25000">
                    <a:solidFill>
                      <a:schemeClr val="tx1"/>
                    </a:solidFill>
                    <a:latin typeface="Times New Roman" pitchFamily="18" charset="0"/>
                    <a:cs typeface="Times New Roman" pitchFamily="18" charset="0"/>
                  </a:rPr>
                  <a:t>4</a:t>
                </a:r>
                <a:endParaRPr lang="en-US" sz="1600" i="1">
                  <a:solidFill>
                    <a:schemeClr val="tx1"/>
                  </a:solidFill>
                  <a:latin typeface="Times New Roman" pitchFamily="18" charset="0"/>
                  <a:cs typeface="Times New Roman" pitchFamily="18" charset="0"/>
                </a:endParaRPr>
              </a:p>
            </p:txBody>
          </p:sp>
          <p:sp>
            <p:nvSpPr>
              <p:cNvPr id="135" name="Oval 134"/>
              <p:cNvSpPr/>
              <p:nvPr/>
            </p:nvSpPr>
            <p:spPr>
              <a:xfrm>
                <a:off x="4726073" y="2351147"/>
                <a:ext cx="487208" cy="49379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i="1">
                    <a:solidFill>
                      <a:schemeClr val="tx1"/>
                    </a:solidFill>
                    <a:latin typeface="Times New Roman" pitchFamily="18" charset="0"/>
                    <a:cs typeface="Times New Roman" pitchFamily="18" charset="0"/>
                  </a:rPr>
                  <a:t>X</a:t>
                </a:r>
                <a:r>
                  <a:rPr lang="en-US" sz="1600" i="1" baseline="-25000">
                    <a:solidFill>
                      <a:schemeClr val="tx1"/>
                    </a:solidFill>
                    <a:latin typeface="Times New Roman" pitchFamily="18" charset="0"/>
                    <a:cs typeface="Times New Roman" pitchFamily="18" charset="0"/>
                  </a:rPr>
                  <a:t>3</a:t>
                </a:r>
                <a:endParaRPr lang="en-US" sz="1600" i="1">
                  <a:solidFill>
                    <a:schemeClr val="tx1"/>
                  </a:solidFill>
                  <a:latin typeface="Times New Roman" pitchFamily="18" charset="0"/>
                  <a:cs typeface="Times New Roman" pitchFamily="18" charset="0"/>
                </a:endParaRPr>
              </a:p>
            </p:txBody>
          </p:sp>
          <p:cxnSp>
            <p:nvCxnSpPr>
              <p:cNvPr id="136" name="Straight Connector 135"/>
              <p:cNvCxnSpPr>
                <a:stCxn id="135" idx="4"/>
                <a:endCxn id="124" idx="0"/>
              </p:cNvCxnSpPr>
              <p:nvPr/>
            </p:nvCxnSpPr>
            <p:spPr>
              <a:xfrm>
                <a:off x="4969677" y="2844938"/>
                <a:ext cx="11073" cy="50012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7" name="Straight Connector 136"/>
              <p:cNvCxnSpPr>
                <a:stCxn id="135" idx="6"/>
                <a:endCxn id="139" idx="2"/>
              </p:cNvCxnSpPr>
              <p:nvPr/>
            </p:nvCxnSpPr>
            <p:spPr>
              <a:xfrm>
                <a:off x="5213281" y="2596459"/>
                <a:ext cx="1009216" cy="316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8" name="Rectangle 137"/>
              <p:cNvSpPr/>
              <p:nvPr/>
            </p:nvSpPr>
            <p:spPr>
              <a:xfrm>
                <a:off x="5592924" y="2465099"/>
                <a:ext cx="238859" cy="2389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600" i="1">
                    <a:solidFill>
                      <a:schemeClr val="tx1"/>
                    </a:solidFill>
                    <a:latin typeface="Times New Roman" pitchFamily="18" charset="0"/>
                    <a:cs typeface="Times New Roman" pitchFamily="18" charset="0"/>
                  </a:rPr>
                  <a:t>ψ</a:t>
                </a:r>
                <a:r>
                  <a:rPr lang="en-US" sz="1600" i="1" baseline="-25000">
                    <a:solidFill>
                      <a:schemeClr val="tx1"/>
                    </a:solidFill>
                    <a:latin typeface="Times New Roman" pitchFamily="18" charset="0"/>
                    <a:cs typeface="Times New Roman" pitchFamily="18" charset="0"/>
                  </a:rPr>
                  <a:t>6</a:t>
                </a:r>
                <a:endParaRPr lang="en-US" sz="1600" i="1">
                  <a:solidFill>
                    <a:schemeClr val="tx1"/>
                  </a:solidFill>
                  <a:latin typeface="Times New Roman" pitchFamily="18" charset="0"/>
                  <a:cs typeface="Times New Roman" pitchFamily="18" charset="0"/>
                </a:endParaRPr>
              </a:p>
            </p:txBody>
          </p:sp>
          <p:sp>
            <p:nvSpPr>
              <p:cNvPr id="139" name="Oval 138"/>
              <p:cNvSpPr/>
              <p:nvPr/>
            </p:nvSpPr>
            <p:spPr>
              <a:xfrm>
                <a:off x="6222498" y="2352729"/>
                <a:ext cx="487208" cy="49379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i="1">
                    <a:solidFill>
                      <a:schemeClr val="tx1"/>
                    </a:solidFill>
                    <a:latin typeface="Times New Roman" pitchFamily="18" charset="0"/>
                    <a:cs typeface="Times New Roman" pitchFamily="18" charset="0"/>
                  </a:rPr>
                  <a:t>X</a:t>
                </a:r>
                <a:r>
                  <a:rPr lang="en-US" sz="1600" i="1" baseline="-25000">
                    <a:solidFill>
                      <a:schemeClr val="tx1"/>
                    </a:solidFill>
                    <a:latin typeface="Times New Roman" pitchFamily="18" charset="0"/>
                    <a:cs typeface="Times New Roman" pitchFamily="18" charset="0"/>
                  </a:rPr>
                  <a:t>4</a:t>
                </a:r>
                <a:endParaRPr lang="en-US" sz="1600" i="1">
                  <a:solidFill>
                    <a:schemeClr val="tx1"/>
                  </a:solidFill>
                  <a:latin typeface="Times New Roman" pitchFamily="18" charset="0"/>
                  <a:cs typeface="Times New Roman" pitchFamily="18" charset="0"/>
                </a:endParaRPr>
              </a:p>
            </p:txBody>
          </p:sp>
          <p:cxnSp>
            <p:nvCxnSpPr>
              <p:cNvPr id="140" name="Straight Connector 139"/>
              <p:cNvCxnSpPr>
                <a:stCxn id="139" idx="4"/>
                <a:endCxn id="125" idx="0"/>
              </p:cNvCxnSpPr>
              <p:nvPr/>
            </p:nvCxnSpPr>
            <p:spPr>
              <a:xfrm>
                <a:off x="6466102" y="2846520"/>
                <a:ext cx="7910" cy="50012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1" name="Straight Connector 140"/>
              <p:cNvCxnSpPr>
                <a:stCxn id="139" idx="6"/>
                <a:endCxn id="143" idx="2"/>
              </p:cNvCxnSpPr>
              <p:nvPr/>
            </p:nvCxnSpPr>
            <p:spPr>
              <a:xfrm flipV="1">
                <a:off x="6709706" y="2596459"/>
                <a:ext cx="999725" cy="316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42" name="Rectangle 141"/>
              <p:cNvSpPr/>
              <p:nvPr/>
            </p:nvSpPr>
            <p:spPr>
              <a:xfrm>
                <a:off x="7089348" y="2469846"/>
                <a:ext cx="238859" cy="23740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600" i="1">
                    <a:solidFill>
                      <a:schemeClr val="tx1"/>
                    </a:solidFill>
                    <a:latin typeface="Times New Roman" pitchFamily="18" charset="0"/>
                    <a:cs typeface="Times New Roman" pitchFamily="18" charset="0"/>
                  </a:rPr>
                  <a:t>ψ</a:t>
                </a:r>
                <a:r>
                  <a:rPr lang="en-US" sz="1600" i="1" baseline="-25000">
                    <a:solidFill>
                      <a:schemeClr val="tx1"/>
                    </a:solidFill>
                    <a:latin typeface="Times New Roman" pitchFamily="18" charset="0"/>
                    <a:cs typeface="Times New Roman" pitchFamily="18" charset="0"/>
                  </a:rPr>
                  <a:t>8</a:t>
                </a:r>
                <a:endParaRPr lang="en-US" sz="1600" i="1">
                  <a:solidFill>
                    <a:schemeClr val="tx1"/>
                  </a:solidFill>
                  <a:latin typeface="Times New Roman" pitchFamily="18" charset="0"/>
                  <a:cs typeface="Times New Roman" pitchFamily="18" charset="0"/>
                </a:endParaRPr>
              </a:p>
            </p:txBody>
          </p:sp>
          <p:sp>
            <p:nvSpPr>
              <p:cNvPr id="143" name="Oval 142"/>
              <p:cNvSpPr/>
              <p:nvPr/>
            </p:nvSpPr>
            <p:spPr>
              <a:xfrm>
                <a:off x="7709431" y="2351147"/>
                <a:ext cx="487208" cy="49379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i="1">
                    <a:solidFill>
                      <a:schemeClr val="tx1"/>
                    </a:solidFill>
                    <a:latin typeface="Times New Roman" pitchFamily="18" charset="0"/>
                    <a:cs typeface="Times New Roman" pitchFamily="18" charset="0"/>
                  </a:rPr>
                  <a:t>X</a:t>
                </a:r>
                <a:r>
                  <a:rPr lang="en-US" sz="1600" i="1" baseline="-25000">
                    <a:solidFill>
                      <a:schemeClr val="tx1"/>
                    </a:solidFill>
                    <a:latin typeface="Times New Roman" pitchFamily="18" charset="0"/>
                    <a:cs typeface="Times New Roman" pitchFamily="18" charset="0"/>
                  </a:rPr>
                  <a:t>5</a:t>
                </a:r>
                <a:endParaRPr lang="en-US" sz="1600" i="1">
                  <a:solidFill>
                    <a:schemeClr val="tx1"/>
                  </a:solidFill>
                  <a:latin typeface="Times New Roman" pitchFamily="18" charset="0"/>
                  <a:cs typeface="Times New Roman" pitchFamily="18" charset="0"/>
                </a:endParaRPr>
              </a:p>
            </p:txBody>
          </p:sp>
          <p:cxnSp>
            <p:nvCxnSpPr>
              <p:cNvPr id="144" name="Straight Connector 143"/>
              <p:cNvCxnSpPr>
                <a:stCxn id="143" idx="4"/>
                <a:endCxn id="126" idx="0"/>
              </p:cNvCxnSpPr>
              <p:nvPr/>
            </p:nvCxnSpPr>
            <p:spPr>
              <a:xfrm>
                <a:off x="7953035" y="2844938"/>
                <a:ext cx="11073" cy="50012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45" name="Rectangle 144"/>
              <p:cNvSpPr/>
              <p:nvPr/>
            </p:nvSpPr>
            <p:spPr>
              <a:xfrm>
                <a:off x="1853445" y="2977882"/>
                <a:ext cx="240440" cy="24056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600" i="1">
                    <a:solidFill>
                      <a:schemeClr val="tx1"/>
                    </a:solidFill>
                    <a:latin typeface="Times New Roman" pitchFamily="18" charset="0"/>
                    <a:cs typeface="Times New Roman" pitchFamily="18" charset="0"/>
                  </a:rPr>
                  <a:t>ψ</a:t>
                </a:r>
                <a:r>
                  <a:rPr lang="en-US" sz="1600" i="1" baseline="-25000">
                    <a:solidFill>
                      <a:schemeClr val="tx1"/>
                    </a:solidFill>
                    <a:latin typeface="Times New Roman" pitchFamily="18" charset="0"/>
                    <a:cs typeface="Times New Roman" pitchFamily="18" charset="0"/>
                  </a:rPr>
                  <a:t>1</a:t>
                </a:r>
                <a:endParaRPr lang="en-US" sz="1600" i="1">
                  <a:solidFill>
                    <a:schemeClr val="tx1"/>
                  </a:solidFill>
                  <a:latin typeface="Times New Roman" pitchFamily="18" charset="0"/>
                  <a:cs typeface="Times New Roman" pitchFamily="18" charset="0"/>
                </a:endParaRPr>
              </a:p>
            </p:txBody>
          </p:sp>
          <p:sp>
            <p:nvSpPr>
              <p:cNvPr id="146" name="Rectangle 145"/>
              <p:cNvSpPr/>
              <p:nvPr/>
            </p:nvSpPr>
            <p:spPr>
              <a:xfrm>
                <a:off x="3340378" y="2977882"/>
                <a:ext cx="240440" cy="24056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600" i="1">
                    <a:solidFill>
                      <a:schemeClr val="tx1"/>
                    </a:solidFill>
                    <a:latin typeface="Times New Roman" pitchFamily="18" charset="0"/>
                    <a:cs typeface="Times New Roman" pitchFamily="18" charset="0"/>
                  </a:rPr>
                  <a:t>ψ</a:t>
                </a:r>
                <a:r>
                  <a:rPr lang="en-US" sz="1600" i="1" baseline="-25000">
                    <a:solidFill>
                      <a:schemeClr val="tx1"/>
                    </a:solidFill>
                    <a:latin typeface="Times New Roman" pitchFamily="18" charset="0"/>
                    <a:cs typeface="Times New Roman" pitchFamily="18" charset="0"/>
                  </a:rPr>
                  <a:t>3</a:t>
                </a:r>
                <a:endParaRPr lang="en-US" sz="1600" i="1">
                  <a:solidFill>
                    <a:schemeClr val="tx1"/>
                  </a:solidFill>
                  <a:latin typeface="Times New Roman" pitchFamily="18" charset="0"/>
                  <a:cs typeface="Times New Roman" pitchFamily="18" charset="0"/>
                </a:endParaRPr>
              </a:p>
            </p:txBody>
          </p:sp>
          <p:sp>
            <p:nvSpPr>
              <p:cNvPr id="147" name="Rectangle 146"/>
              <p:cNvSpPr/>
              <p:nvPr/>
            </p:nvSpPr>
            <p:spPr>
              <a:xfrm>
                <a:off x="4849457" y="2977882"/>
                <a:ext cx="238859" cy="24056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600" i="1">
                    <a:solidFill>
                      <a:schemeClr val="tx1"/>
                    </a:solidFill>
                    <a:latin typeface="Times New Roman" pitchFamily="18" charset="0"/>
                    <a:cs typeface="Times New Roman" pitchFamily="18" charset="0"/>
                  </a:rPr>
                  <a:t>ψ</a:t>
                </a:r>
                <a:r>
                  <a:rPr lang="en-US" sz="1600" i="1" baseline="-25000">
                    <a:solidFill>
                      <a:schemeClr val="tx1"/>
                    </a:solidFill>
                    <a:latin typeface="Times New Roman" pitchFamily="18" charset="0"/>
                    <a:cs typeface="Times New Roman" pitchFamily="18" charset="0"/>
                  </a:rPr>
                  <a:t>5</a:t>
                </a:r>
                <a:endParaRPr lang="en-US" sz="1600" i="1">
                  <a:solidFill>
                    <a:schemeClr val="tx1"/>
                  </a:solidFill>
                  <a:latin typeface="Times New Roman" pitchFamily="18" charset="0"/>
                  <a:cs typeface="Times New Roman" pitchFamily="18" charset="0"/>
                </a:endParaRPr>
              </a:p>
            </p:txBody>
          </p:sp>
          <p:sp>
            <p:nvSpPr>
              <p:cNvPr id="148" name="Rectangle 147"/>
              <p:cNvSpPr/>
              <p:nvPr/>
            </p:nvSpPr>
            <p:spPr>
              <a:xfrm>
                <a:off x="6347464" y="2977882"/>
                <a:ext cx="238858" cy="24056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600" i="1">
                    <a:solidFill>
                      <a:schemeClr val="tx1"/>
                    </a:solidFill>
                    <a:latin typeface="Times New Roman" pitchFamily="18" charset="0"/>
                    <a:cs typeface="Times New Roman" pitchFamily="18" charset="0"/>
                  </a:rPr>
                  <a:t>ψ</a:t>
                </a:r>
                <a:r>
                  <a:rPr lang="en-US" sz="1600" i="1" baseline="-25000">
                    <a:solidFill>
                      <a:schemeClr val="tx1"/>
                    </a:solidFill>
                    <a:latin typeface="Times New Roman" pitchFamily="18" charset="0"/>
                    <a:cs typeface="Times New Roman" pitchFamily="18" charset="0"/>
                  </a:rPr>
                  <a:t>7</a:t>
                </a:r>
                <a:endParaRPr lang="en-US" sz="1600" i="1">
                  <a:solidFill>
                    <a:schemeClr val="tx1"/>
                  </a:solidFill>
                  <a:latin typeface="Times New Roman" pitchFamily="18" charset="0"/>
                  <a:cs typeface="Times New Roman" pitchFamily="18" charset="0"/>
                </a:endParaRPr>
              </a:p>
            </p:txBody>
          </p:sp>
          <p:sp>
            <p:nvSpPr>
              <p:cNvPr id="149" name="Rectangle 148"/>
              <p:cNvSpPr/>
              <p:nvPr/>
            </p:nvSpPr>
            <p:spPr>
              <a:xfrm>
                <a:off x="7834397" y="2977882"/>
                <a:ext cx="238858" cy="24056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600" i="1">
                    <a:solidFill>
                      <a:schemeClr val="tx1"/>
                    </a:solidFill>
                    <a:latin typeface="Times New Roman" pitchFamily="18" charset="0"/>
                    <a:cs typeface="Times New Roman" pitchFamily="18" charset="0"/>
                  </a:rPr>
                  <a:t>ψ</a:t>
                </a:r>
                <a:r>
                  <a:rPr lang="en-US" sz="1600" i="1" baseline="-25000">
                    <a:solidFill>
                      <a:schemeClr val="tx1"/>
                    </a:solidFill>
                    <a:latin typeface="Times New Roman" pitchFamily="18" charset="0"/>
                    <a:cs typeface="Times New Roman" pitchFamily="18" charset="0"/>
                  </a:rPr>
                  <a:t>9</a:t>
                </a:r>
                <a:endParaRPr lang="en-US" sz="1600" i="1">
                  <a:solidFill>
                    <a:schemeClr val="tx1"/>
                  </a:solidFill>
                  <a:latin typeface="Times New Roman" pitchFamily="18" charset="0"/>
                  <a:cs typeface="Times New Roman" pitchFamily="18" charset="0"/>
                </a:endParaRPr>
              </a:p>
            </p:txBody>
          </p:sp>
          <p:cxnSp>
            <p:nvCxnSpPr>
              <p:cNvPr id="150" name="Straight Connector 149"/>
              <p:cNvCxnSpPr>
                <a:stCxn id="152" idx="6"/>
                <a:endCxn id="127" idx="2"/>
              </p:cNvCxnSpPr>
              <p:nvPr/>
            </p:nvCxnSpPr>
            <p:spPr>
              <a:xfrm>
                <a:off x="809428" y="2596459"/>
                <a:ext cx="919052" cy="316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1" name="Rectangle 150"/>
              <p:cNvSpPr/>
              <p:nvPr/>
            </p:nvSpPr>
            <p:spPr>
              <a:xfrm>
                <a:off x="1149525" y="2480925"/>
                <a:ext cx="238858" cy="2389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600" i="1">
                    <a:solidFill>
                      <a:schemeClr val="tx1"/>
                    </a:solidFill>
                    <a:latin typeface="Times New Roman" pitchFamily="18" charset="0"/>
                    <a:cs typeface="Times New Roman" pitchFamily="18" charset="0"/>
                  </a:rPr>
                  <a:t>ψ</a:t>
                </a:r>
                <a:r>
                  <a:rPr lang="en-US" sz="1600" i="1" baseline="-25000">
                    <a:solidFill>
                      <a:schemeClr val="tx1"/>
                    </a:solidFill>
                    <a:latin typeface="Times New Roman" pitchFamily="18" charset="0"/>
                    <a:cs typeface="Times New Roman" pitchFamily="18" charset="0"/>
                  </a:rPr>
                  <a:t>0</a:t>
                </a:r>
                <a:endParaRPr lang="en-US" sz="1600" i="1">
                  <a:solidFill>
                    <a:schemeClr val="tx1"/>
                  </a:solidFill>
                  <a:latin typeface="Times New Roman" pitchFamily="18" charset="0"/>
                  <a:cs typeface="Times New Roman" pitchFamily="18" charset="0"/>
                </a:endParaRPr>
              </a:p>
            </p:txBody>
          </p:sp>
          <p:sp>
            <p:nvSpPr>
              <p:cNvPr id="152" name="Oval 151"/>
              <p:cNvSpPr/>
              <p:nvPr/>
            </p:nvSpPr>
            <p:spPr>
              <a:xfrm>
                <a:off x="322220" y="2351147"/>
                <a:ext cx="487208" cy="493791"/>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i="1">
                    <a:solidFill>
                      <a:schemeClr val="bg1"/>
                    </a:solidFill>
                    <a:latin typeface="Times New Roman" pitchFamily="18" charset="0"/>
                    <a:cs typeface="Times New Roman" pitchFamily="18" charset="0"/>
                  </a:rPr>
                  <a:t>X</a:t>
                </a:r>
                <a:r>
                  <a:rPr lang="en-US" sz="1600" i="1" baseline="-25000">
                    <a:solidFill>
                      <a:schemeClr val="bg1"/>
                    </a:solidFill>
                    <a:latin typeface="Times New Roman" pitchFamily="18" charset="0"/>
                    <a:cs typeface="Times New Roman" pitchFamily="18" charset="0"/>
                  </a:rPr>
                  <a:t>0</a:t>
                </a:r>
                <a:endParaRPr lang="en-US" sz="1600" i="1">
                  <a:solidFill>
                    <a:schemeClr val="bg1"/>
                  </a:solidFill>
                  <a:latin typeface="Times New Roman" pitchFamily="18" charset="0"/>
                  <a:cs typeface="Times New Roman" pitchFamily="18" charset="0"/>
                </a:endParaRPr>
              </a:p>
            </p:txBody>
          </p:sp>
        </p:grpSp>
        <p:sp>
          <p:nvSpPr>
            <p:cNvPr id="43023" name="TextBox 157"/>
            <p:cNvSpPr txBox="1">
              <a:spLocks noChangeArrowheads="1"/>
            </p:cNvSpPr>
            <p:nvPr/>
          </p:nvSpPr>
          <p:spPr bwMode="auto">
            <a:xfrm>
              <a:off x="-52204" y="5532684"/>
              <a:ext cx="1316384" cy="323368"/>
            </a:xfrm>
            <a:prstGeom prst="rect">
              <a:avLst/>
            </a:prstGeom>
            <a:noFill/>
            <a:ln w="9525">
              <a:noFill/>
              <a:miter lim="800000"/>
              <a:headEnd/>
              <a:tailEnd/>
            </a:ln>
          </p:spPr>
          <p:txBody>
            <a:bodyPr anchor="ctr"/>
            <a:lstStyle/>
            <a:p>
              <a:pPr algn="ctr"/>
              <a:r>
                <a:rPr lang="en-US" sz="1600">
                  <a:latin typeface="Rockwell"/>
                  <a:ea typeface="Rockwell"/>
                  <a:cs typeface="Rockwell"/>
                </a:rPr>
                <a:t>&lt;START&gt;</a:t>
              </a:r>
            </a:p>
          </p:txBody>
        </p:sp>
      </p:grpSp>
      <p:sp>
        <p:nvSpPr>
          <p:cNvPr id="96" name="Isosceles Triangle 95"/>
          <p:cNvSpPr/>
          <p:nvPr/>
        </p:nvSpPr>
        <p:spPr>
          <a:xfrm rot="5400000" flipV="1">
            <a:off x="3331369" y="5236369"/>
            <a:ext cx="952500" cy="430212"/>
          </a:xfrm>
          <a:prstGeom prst="triangle">
            <a:avLst>
              <a:gd name="adj" fmla="val 539"/>
            </a:avLst>
          </a:prstGeom>
          <a:gradFill>
            <a:gsLst>
              <a:gs pos="0">
                <a:schemeClr val="accent3"/>
              </a:gs>
              <a:gs pos="100000">
                <a:schemeClr val="bg1"/>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1" name="Isosceles Triangle 10"/>
          <p:cNvSpPr/>
          <p:nvPr/>
        </p:nvSpPr>
        <p:spPr>
          <a:xfrm rot="5400000">
            <a:off x="1172369" y="5245894"/>
            <a:ext cx="952500" cy="411162"/>
          </a:xfrm>
          <a:prstGeom prst="triangle">
            <a:avLst>
              <a:gd name="adj" fmla="val 539"/>
            </a:avLst>
          </a:prstGeom>
          <a:gradFill>
            <a:gsLst>
              <a:gs pos="0">
                <a:schemeClr val="accent3"/>
              </a:gs>
              <a:gs pos="100000">
                <a:schemeClr val="bg1"/>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93" name="Trapezoid 92"/>
          <p:cNvSpPr/>
          <p:nvPr/>
        </p:nvSpPr>
        <p:spPr>
          <a:xfrm flipV="1">
            <a:off x="3576638" y="4100513"/>
            <a:ext cx="1393825" cy="300037"/>
          </a:xfrm>
          <a:prstGeom prst="trapezoid">
            <a:avLst>
              <a:gd name="adj" fmla="val 194940"/>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0" name="Trapezoid 9"/>
          <p:cNvSpPr/>
          <p:nvPr/>
        </p:nvSpPr>
        <p:spPr>
          <a:xfrm flipV="1">
            <a:off x="1997075" y="4103688"/>
            <a:ext cx="1393825" cy="300037"/>
          </a:xfrm>
          <a:prstGeom prst="trapezoid">
            <a:avLst>
              <a:gd name="adj" fmla="val 194940"/>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43014" name="Title 1"/>
          <p:cNvSpPr>
            <a:spLocks noGrp="1"/>
          </p:cNvSpPr>
          <p:nvPr>
            <p:ph type="title"/>
          </p:nvPr>
        </p:nvSpPr>
        <p:spPr/>
        <p:txBody>
          <a:bodyPr/>
          <a:lstStyle/>
          <a:p>
            <a:pPr eaLnBrk="1" hangingPunct="1"/>
            <a:r>
              <a:rPr lang="en-US" sz="4000" smtClean="0"/>
              <a:t>Factors have local opinions (≥ 0)</a:t>
            </a:r>
          </a:p>
        </p:txBody>
      </p:sp>
      <p:sp>
        <p:nvSpPr>
          <p:cNvPr id="4" name="Slide Number Placeholder 3"/>
          <p:cNvSpPr>
            <a:spLocks noGrp="1"/>
          </p:cNvSpPr>
          <p:nvPr>
            <p:ph type="sldNum" sz="quarter" idx="12"/>
          </p:nvPr>
        </p:nvSpPr>
        <p:spPr/>
        <p:txBody>
          <a:bodyPr/>
          <a:lstStyle/>
          <a:p>
            <a:pPr>
              <a:defRPr/>
            </a:pPr>
            <a:fld id="{9B8CA45C-7F46-4C57-814F-18C457532468}" type="slidenum">
              <a:rPr lang="en-US"/>
              <a:pPr>
                <a:defRPr/>
              </a:pPr>
              <a:t>15</a:t>
            </a:fld>
            <a:endParaRPr lang="en-US"/>
          </a:p>
        </p:txBody>
      </p:sp>
      <p:sp>
        <p:nvSpPr>
          <p:cNvPr id="69" name="Content Placeholder 2"/>
          <p:cNvSpPr txBox="1">
            <a:spLocks/>
          </p:cNvSpPr>
          <p:nvPr/>
        </p:nvSpPr>
        <p:spPr>
          <a:xfrm>
            <a:off x="457200" y="1211263"/>
            <a:ext cx="8229600" cy="558800"/>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p>
            <a:pPr algn="ctr">
              <a:spcBef>
                <a:spcPct val="20000"/>
              </a:spcBef>
              <a:buFont typeface="Arial" charset="0"/>
              <a:buNone/>
              <a:defRPr/>
            </a:pPr>
            <a:r>
              <a:rPr lang="en-US" sz="2600">
                <a:latin typeface="Candara" pitchFamily="34" charset="0"/>
              </a:rPr>
              <a:t>Each black box looks at </a:t>
            </a:r>
            <a:r>
              <a:rPr lang="en-US" sz="2600" i="1">
                <a:latin typeface="Candara" pitchFamily="34" charset="0"/>
              </a:rPr>
              <a:t>some</a:t>
            </a:r>
            <a:r>
              <a:rPr lang="en-US" sz="2600">
                <a:latin typeface="Candara" pitchFamily="34" charset="0"/>
              </a:rPr>
              <a:t> of the tags </a:t>
            </a:r>
            <a:r>
              <a:rPr lang="en-US" sz="2600" i="1">
                <a:latin typeface="Times New Roman" pitchFamily="18" charset="0"/>
                <a:cs typeface="Times New Roman" pitchFamily="18" charset="0"/>
              </a:rPr>
              <a:t>X</a:t>
            </a:r>
            <a:r>
              <a:rPr lang="en-US" sz="2600" i="1" baseline="-25000">
                <a:latin typeface="Times New Roman" pitchFamily="18" charset="0"/>
                <a:cs typeface="Times New Roman" pitchFamily="18" charset="0"/>
              </a:rPr>
              <a:t>i</a:t>
            </a:r>
            <a:r>
              <a:rPr lang="en-US" sz="2600" i="1">
                <a:latin typeface="Times New Roman" pitchFamily="18" charset="0"/>
                <a:cs typeface="Times New Roman" pitchFamily="18" charset="0"/>
              </a:rPr>
              <a:t> </a:t>
            </a:r>
            <a:r>
              <a:rPr lang="en-US" sz="2600">
                <a:latin typeface="Candara" pitchFamily="34" charset="0"/>
              </a:rPr>
              <a:t>and words </a:t>
            </a:r>
            <a:r>
              <a:rPr lang="en-US" sz="2600" i="1">
                <a:latin typeface="Times New Roman" pitchFamily="18" charset="0"/>
                <a:cs typeface="Times New Roman" pitchFamily="18" charset="0"/>
              </a:rPr>
              <a:t>W</a:t>
            </a:r>
            <a:r>
              <a:rPr lang="en-US" sz="2600" i="1" baseline="-25000">
                <a:latin typeface="Times New Roman" pitchFamily="18" charset="0"/>
                <a:cs typeface="Times New Roman" pitchFamily="18" charset="0"/>
              </a:rPr>
              <a:t>i</a:t>
            </a:r>
            <a:endParaRPr lang="en-US" sz="2600">
              <a:latin typeface="Candara" pitchFamily="34" charset="0"/>
            </a:endParaRPr>
          </a:p>
        </p:txBody>
      </p:sp>
      <p:graphicFrame>
        <p:nvGraphicFramePr>
          <p:cNvPr id="91" name="Table 90"/>
          <p:cNvGraphicFramePr>
            <a:graphicFrameLocks noGrp="1"/>
          </p:cNvGraphicFramePr>
          <p:nvPr/>
        </p:nvGraphicFramePr>
        <p:xfrm>
          <a:off x="1997765" y="2762239"/>
          <a:ext cx="1393565" cy="1337305"/>
        </p:xfrm>
        <a:graphic>
          <a:graphicData uri="http://schemas.openxmlformats.org/drawingml/2006/table">
            <a:tbl>
              <a:tblPr bandRow="1">
                <a:tableStyleId>{69C7853C-536D-4A76-A0AE-DD22124D55A5}</a:tableStyleId>
              </a:tblPr>
              <a:tblGrid>
                <a:gridCol w="278713"/>
                <a:gridCol w="278713"/>
                <a:gridCol w="278713"/>
                <a:gridCol w="278713"/>
                <a:gridCol w="278713"/>
              </a:tblGrid>
              <a:tr h="267461">
                <a:tc>
                  <a:txBody>
                    <a:bodyPr/>
                    <a:lstStyle/>
                    <a:p>
                      <a:pPr algn="ct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6</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4</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r>
            </a:tbl>
          </a:graphicData>
        </a:graphic>
      </p:graphicFrame>
      <p:graphicFrame>
        <p:nvGraphicFramePr>
          <p:cNvPr id="92" name="Table 91"/>
          <p:cNvGraphicFramePr>
            <a:graphicFrameLocks noGrp="1"/>
          </p:cNvGraphicFramePr>
          <p:nvPr/>
        </p:nvGraphicFramePr>
        <p:xfrm>
          <a:off x="3597127" y="2762239"/>
          <a:ext cx="1393565" cy="1337305"/>
        </p:xfrm>
        <a:graphic>
          <a:graphicData uri="http://schemas.openxmlformats.org/drawingml/2006/table">
            <a:tbl>
              <a:tblPr bandRow="1">
                <a:tableStyleId>{69C7853C-536D-4A76-A0AE-DD22124D55A5}</a:tableStyleId>
              </a:tblPr>
              <a:tblGrid>
                <a:gridCol w="278713"/>
                <a:gridCol w="278713"/>
                <a:gridCol w="278713"/>
                <a:gridCol w="278713"/>
                <a:gridCol w="278713"/>
              </a:tblGrid>
              <a:tr h="267461">
                <a:tc>
                  <a:txBody>
                    <a:bodyPr/>
                    <a:lstStyle/>
                    <a:p>
                      <a:pPr algn="ct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6</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4</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r>
            </a:tbl>
          </a:graphicData>
        </a:graphic>
      </p:graphicFrame>
      <p:graphicFrame>
        <p:nvGraphicFramePr>
          <p:cNvPr id="64" name="Table 63"/>
          <p:cNvGraphicFramePr>
            <a:graphicFrameLocks noGrp="1"/>
          </p:cNvGraphicFramePr>
          <p:nvPr/>
        </p:nvGraphicFramePr>
        <p:xfrm>
          <a:off x="119753" y="4985447"/>
          <a:ext cx="1338532" cy="1649331"/>
        </p:xfrm>
        <a:graphic>
          <a:graphicData uri="http://schemas.openxmlformats.org/drawingml/2006/table">
            <a:tbl>
              <a:tblPr bandRow="1">
                <a:tableStyleId>{69C7853C-536D-4A76-A0AE-DD22124D55A5}</a:tableStyleId>
              </a:tblPr>
              <a:tblGrid>
                <a:gridCol w="278713"/>
                <a:gridCol w="278713"/>
                <a:gridCol w="278713"/>
                <a:gridCol w="278713"/>
                <a:gridCol w="223680"/>
              </a:tblGrid>
              <a:tr h="579487">
                <a:tc>
                  <a:txBody>
                    <a:bodyPr/>
                    <a:lstStyle/>
                    <a:p>
                      <a:pPr algn="ct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time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flies</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like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a:t>
                      </a:r>
                      <a:endParaRPr lang="en-US" sz="1600" i="0" dirty="0">
                        <a:latin typeface="Rockwell"/>
                        <a:cs typeface="Rockwell"/>
                      </a:endParaRPr>
                    </a:p>
                  </a:txBody>
                  <a:tcPr marL="0" marR="0" marT="0" marB="0" vert="vert27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5</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5</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0.2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endParaRPr lang="en-US" sz="1600" dirty="0"/>
                    </a:p>
                  </a:txBody>
                  <a:tcPr marL="0" marR="0" marT="0" marB="0" anchor="ctr"/>
                </a:tc>
              </a:tr>
            </a:tbl>
          </a:graphicData>
        </a:graphic>
      </p:graphicFrame>
      <p:graphicFrame>
        <p:nvGraphicFramePr>
          <p:cNvPr id="65" name="Table 64"/>
          <p:cNvGraphicFramePr>
            <a:graphicFrameLocks noGrp="1"/>
          </p:cNvGraphicFramePr>
          <p:nvPr/>
        </p:nvGraphicFramePr>
        <p:xfrm>
          <a:off x="4022610" y="4985447"/>
          <a:ext cx="1338532" cy="1649331"/>
        </p:xfrm>
        <a:graphic>
          <a:graphicData uri="http://schemas.openxmlformats.org/drawingml/2006/table">
            <a:tbl>
              <a:tblPr bandRow="1">
                <a:tableStyleId>{69C7853C-536D-4A76-A0AE-DD22124D55A5}</a:tableStyleId>
              </a:tblPr>
              <a:tblGrid>
                <a:gridCol w="278713"/>
                <a:gridCol w="278713"/>
                <a:gridCol w="278713"/>
                <a:gridCol w="278713"/>
                <a:gridCol w="223680"/>
              </a:tblGrid>
              <a:tr h="579487">
                <a:tc>
                  <a:txBody>
                    <a:bodyPr/>
                    <a:lstStyle/>
                    <a:p>
                      <a:pPr algn="ct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time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flies</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like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a:t>
                      </a:r>
                      <a:endParaRPr lang="en-US" sz="1600" i="0" dirty="0">
                        <a:latin typeface="Rockwell"/>
                        <a:cs typeface="Rockwell"/>
                      </a:endParaRPr>
                    </a:p>
                  </a:txBody>
                  <a:tcPr marL="0" marR="0" marT="0" marB="0" vert="vert27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5</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5</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0.2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endParaRPr lang="en-US" sz="1600" dirty="0"/>
                    </a:p>
                  </a:txBody>
                  <a:tcPr marL="0" marR="0" marT="0" marB="0" anchor="ctr"/>
                </a:tc>
              </a:tr>
            </a:tbl>
          </a:graphicData>
        </a:graphic>
      </p:graphicFrame>
      <p:sp>
        <p:nvSpPr>
          <p:cNvPr id="84" name="Content Placeholder 2"/>
          <p:cNvSpPr txBox="1">
            <a:spLocks/>
          </p:cNvSpPr>
          <p:nvPr/>
        </p:nvSpPr>
        <p:spPr>
          <a:xfrm>
            <a:off x="5821363" y="2509838"/>
            <a:ext cx="2651125" cy="1252537"/>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p>
            <a:pPr algn="ctr">
              <a:lnSpc>
                <a:spcPct val="90000"/>
              </a:lnSpc>
              <a:spcBef>
                <a:spcPct val="20000"/>
              </a:spcBef>
              <a:buFont typeface="Arial" charset="0"/>
              <a:buNone/>
              <a:defRPr/>
            </a:pPr>
            <a:r>
              <a:rPr lang="en-US" i="1">
                <a:latin typeface="Times New Roman" pitchFamily="18" charset="0"/>
                <a:cs typeface="Times New Roman" pitchFamily="18" charset="0"/>
              </a:rPr>
              <a:t>Note: We chose to reuse the same factors at different positions in the sentence.</a:t>
            </a:r>
            <a:endParaRPr lang="en-US">
              <a:latin typeface="Candara" pitchFamily="34" charset="0"/>
            </a:endParaRPr>
          </a:p>
        </p:txBody>
      </p:sp>
    </p:spTree>
    <p:extLst>
      <p:ext uri="{BB962C8B-B14F-4D97-AF65-F5344CB8AC3E}">
        <p14:creationId xmlns:p14="http://schemas.microsoft.com/office/powerpoint/2010/main" val="441696357"/>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9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93"/>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5"/>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4"/>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grpId="0" nodeType="clickEffect">
                                  <p:stCondLst>
                                    <p:cond delay="0"/>
                                  </p:stCondLst>
                                  <p:childTnLst>
                                    <p:set>
                                      <p:cBhvr>
                                        <p:cTn id="24" dur="1" fill="hold">
                                          <p:stCondLst>
                                            <p:cond delay="0"/>
                                          </p:stCondLst>
                                        </p:cTn>
                                        <p:tgtEl>
                                          <p:spTgt spid="84"/>
                                        </p:tgtEl>
                                        <p:attrNameLst>
                                          <p:attrName>style.visibility</p:attrName>
                                        </p:attrNameLst>
                                      </p:cBhvr>
                                      <p:to>
                                        <p:strVal val="visible"/>
                                      </p:to>
                                    </p:set>
                                    <p:anim calcmode="lin" valueType="num">
                                      <p:cBhvr additive="base">
                                        <p:cTn id="25" dur="500" fill="hold"/>
                                        <p:tgtEl>
                                          <p:spTgt spid="84"/>
                                        </p:tgtEl>
                                        <p:attrNameLst>
                                          <p:attrName>ppt_x</p:attrName>
                                        </p:attrNameLst>
                                      </p:cBhvr>
                                      <p:tavLst>
                                        <p:tav tm="0">
                                          <p:val>
                                            <p:strVal val="1+#ppt_w/2"/>
                                          </p:val>
                                        </p:tav>
                                        <p:tav tm="100000">
                                          <p:val>
                                            <p:strVal val="#ppt_x"/>
                                          </p:val>
                                        </p:tav>
                                      </p:tavLst>
                                    </p:anim>
                                    <p:anim calcmode="lin" valueType="num">
                                      <p:cBhvr additive="base">
                                        <p:cTn id="26" dur="500" fill="hold"/>
                                        <p:tgtEl>
                                          <p:spTgt spid="84"/>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xit" presetSubtype="2" fill="hold" grpId="1" nodeType="clickEffect">
                                  <p:stCondLst>
                                    <p:cond delay="0"/>
                                  </p:stCondLst>
                                  <p:childTnLst>
                                    <p:anim calcmode="lin" valueType="num">
                                      <p:cBhvr additive="base">
                                        <p:cTn id="30" dur="500"/>
                                        <p:tgtEl>
                                          <p:spTgt spid="84"/>
                                        </p:tgtEl>
                                        <p:attrNameLst>
                                          <p:attrName>ppt_x</p:attrName>
                                        </p:attrNameLst>
                                      </p:cBhvr>
                                      <p:tavLst>
                                        <p:tav tm="0">
                                          <p:val>
                                            <p:strVal val="ppt_x"/>
                                          </p:val>
                                        </p:tav>
                                        <p:tav tm="100000">
                                          <p:val>
                                            <p:strVal val="1+ppt_w/2"/>
                                          </p:val>
                                        </p:tav>
                                      </p:tavLst>
                                    </p:anim>
                                    <p:anim calcmode="lin" valueType="num">
                                      <p:cBhvr additive="base">
                                        <p:cTn id="31" dur="500"/>
                                        <p:tgtEl>
                                          <p:spTgt spid="84"/>
                                        </p:tgtEl>
                                        <p:attrNameLst>
                                          <p:attrName>ppt_y</p:attrName>
                                        </p:attrNameLst>
                                      </p:cBhvr>
                                      <p:tavLst>
                                        <p:tav tm="0">
                                          <p:val>
                                            <p:strVal val="ppt_y"/>
                                          </p:val>
                                        </p:tav>
                                        <p:tav tm="100000">
                                          <p:val>
                                            <p:strVal val="ppt_y"/>
                                          </p:val>
                                        </p:tav>
                                      </p:tavLst>
                                    </p:anim>
                                    <p:set>
                                      <p:cBhvr>
                                        <p:cTn id="32" dur="1" fill="hold">
                                          <p:stCondLst>
                                            <p:cond delay="499"/>
                                          </p:stCondLst>
                                        </p:cTn>
                                        <p:tgtEl>
                                          <p:spTgt spid="8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6" grpId="0" animBg="1"/>
      <p:bldP spid="11" grpId="0" animBg="1"/>
      <p:bldP spid="84" grpId="0" animBg="1"/>
      <p:bldP spid="84" grpId="1" animBg="1"/>
    </p:bldLst>
  </p:timing>
</p:sld>
</file>

<file path=ppt/slides/slide1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Q&amp;A</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150</a:t>
            </a:fld>
            <a:endParaRPr lang="en-US"/>
          </a:p>
        </p:txBody>
      </p:sp>
      <p:grpSp>
        <p:nvGrpSpPr>
          <p:cNvPr id="15" name="Group 14"/>
          <p:cNvGrpSpPr/>
          <p:nvPr/>
        </p:nvGrpSpPr>
        <p:grpSpPr>
          <a:xfrm>
            <a:off x="457200" y="1213073"/>
            <a:ext cx="8229600" cy="1217402"/>
            <a:chOff x="457200" y="2443162"/>
            <a:chExt cx="8229600" cy="1217402"/>
          </a:xfrm>
        </p:grpSpPr>
        <p:sp>
          <p:nvSpPr>
            <p:cNvPr id="6" name="Content Placeholder 2"/>
            <p:cNvSpPr txBox="1">
              <a:spLocks/>
            </p:cNvSpPr>
            <p:nvPr/>
          </p:nvSpPr>
          <p:spPr>
            <a:xfrm>
              <a:off x="457200" y="2443162"/>
              <a:ext cx="8229600" cy="1217402"/>
            </a:xfrm>
            <a:prstGeom prst="rect">
              <a:avLst/>
            </a:prstGeom>
            <a:solidFill>
              <a:schemeClr val="accent6">
                <a:lumMod val="40000"/>
                <a:lumOff val="6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smtClean="0"/>
                <a:t>Q: </a:t>
              </a:r>
              <a:endParaRPr lang="en-US" dirty="0"/>
            </a:p>
          </p:txBody>
        </p:sp>
        <p:sp>
          <p:nvSpPr>
            <p:cNvPr id="9" name="Content Placeholder 2"/>
            <p:cNvSpPr txBox="1">
              <a:spLocks/>
            </p:cNvSpPr>
            <p:nvPr/>
          </p:nvSpPr>
          <p:spPr>
            <a:xfrm>
              <a:off x="957214" y="2466148"/>
              <a:ext cx="7729586" cy="1194415"/>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dirty="0" smtClean="0"/>
                <a:t>Is BP totally divorced from sampling?</a:t>
              </a:r>
              <a:endParaRPr lang="en-US" dirty="0"/>
            </a:p>
          </p:txBody>
        </p:sp>
      </p:grpSp>
      <p:grpSp>
        <p:nvGrpSpPr>
          <p:cNvPr id="14" name="Group 13"/>
          <p:cNvGrpSpPr/>
          <p:nvPr/>
        </p:nvGrpSpPr>
        <p:grpSpPr>
          <a:xfrm>
            <a:off x="457200" y="2430475"/>
            <a:ext cx="8229600" cy="1217402"/>
            <a:chOff x="457200" y="3660564"/>
            <a:chExt cx="8229600" cy="1217402"/>
          </a:xfrm>
        </p:grpSpPr>
        <p:sp>
          <p:nvSpPr>
            <p:cNvPr id="7" name="Content Placeholder 2"/>
            <p:cNvSpPr txBox="1">
              <a:spLocks/>
            </p:cNvSpPr>
            <p:nvPr/>
          </p:nvSpPr>
          <p:spPr>
            <a:xfrm>
              <a:off x="457200" y="3660564"/>
              <a:ext cx="8229600" cy="1217402"/>
            </a:xfrm>
            <a:prstGeom prst="rect">
              <a:avLst/>
            </a:prstGeom>
            <a:solidFill>
              <a:schemeClr val="accent6">
                <a:lumMod val="20000"/>
                <a:lumOff val="8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a:t>A</a:t>
              </a:r>
              <a:r>
                <a:rPr lang="en-US" b="1" dirty="0" smtClean="0"/>
                <a:t>:</a:t>
              </a:r>
              <a:endParaRPr lang="en-US" dirty="0"/>
            </a:p>
          </p:txBody>
        </p:sp>
        <p:sp>
          <p:nvSpPr>
            <p:cNvPr id="10" name="Content Placeholder 2"/>
            <p:cNvSpPr txBox="1">
              <a:spLocks/>
            </p:cNvSpPr>
            <p:nvPr/>
          </p:nvSpPr>
          <p:spPr>
            <a:xfrm>
              <a:off x="957214" y="3660564"/>
              <a:ext cx="7729586" cy="1217402"/>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dirty="0" smtClean="0"/>
                <a:t>Gibbs Sampling is also a kind of message passing algorithm.</a:t>
              </a:r>
              <a:endParaRPr lang="en-US" dirty="0"/>
            </a:p>
          </p:txBody>
        </p:sp>
      </p:grpSp>
    </p:spTree>
    <p:extLst>
      <p:ext uri="{BB962C8B-B14F-4D97-AF65-F5344CB8AC3E}">
        <p14:creationId xmlns:p14="http://schemas.microsoft.com/office/powerpoint/2010/main" val="301181191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normAutofit/>
          </a:bodyPr>
          <a:lstStyle/>
          <a:p>
            <a:r>
              <a:rPr lang="en-US" sz="3600" b="1" dirty="0">
                <a:solidFill>
                  <a:schemeClr val="accent1">
                    <a:lumMod val="75000"/>
                  </a:schemeClr>
                </a:solidFill>
              </a:rPr>
              <a:t>From</a:t>
            </a:r>
            <a:r>
              <a:rPr lang="en-US" sz="3600" dirty="0">
                <a:solidFill>
                  <a:schemeClr val="accent1">
                    <a:lumMod val="75000"/>
                  </a:schemeClr>
                </a:solidFill>
              </a:rPr>
              <a:t> </a:t>
            </a:r>
            <a:r>
              <a:rPr lang="en-US" sz="3600" dirty="0"/>
              <a:t>Gibbs Sampling </a:t>
            </a:r>
            <a:r>
              <a:rPr lang="en-US" sz="3600" b="1" dirty="0">
                <a:solidFill>
                  <a:schemeClr val="accent1">
                    <a:lumMod val="75000"/>
                  </a:schemeClr>
                </a:solidFill>
              </a:rPr>
              <a:t>to</a:t>
            </a:r>
            <a:r>
              <a:rPr lang="en-US" sz="3600" dirty="0">
                <a:solidFill>
                  <a:schemeClr val="accent1">
                    <a:lumMod val="75000"/>
                  </a:schemeClr>
                </a:solidFill>
              </a:rPr>
              <a:t> </a:t>
            </a:r>
            <a:r>
              <a:rPr lang="en-US" sz="3600" dirty="0"/>
              <a:t>Particle BP </a:t>
            </a:r>
            <a:r>
              <a:rPr lang="en-US" sz="3600" b="1" dirty="0">
                <a:solidFill>
                  <a:schemeClr val="accent1">
                    <a:lumMod val="75000"/>
                  </a:schemeClr>
                </a:solidFill>
              </a:rPr>
              <a:t>to</a:t>
            </a:r>
            <a:r>
              <a:rPr lang="en-US" sz="3600" dirty="0">
                <a:solidFill>
                  <a:schemeClr val="accent1">
                    <a:lumMod val="75000"/>
                  </a:schemeClr>
                </a:solidFill>
              </a:rPr>
              <a:t> </a:t>
            </a:r>
            <a:r>
              <a:rPr lang="en-US" sz="3600" dirty="0"/>
              <a:t>BP</a:t>
            </a:r>
          </a:p>
        </p:txBody>
      </p:sp>
      <p:sp>
        <p:nvSpPr>
          <p:cNvPr id="7" name="Content Placeholder 6"/>
          <p:cNvSpPr>
            <a:spLocks noGrp="1"/>
          </p:cNvSpPr>
          <p:nvPr>
            <p:ph idx="1"/>
          </p:nvPr>
        </p:nvSpPr>
        <p:spPr>
          <a:xfrm>
            <a:off x="457200" y="1210760"/>
            <a:ext cx="4059583" cy="5044828"/>
          </a:xfrm>
        </p:spPr>
        <p:txBody>
          <a:bodyPr>
            <a:normAutofit/>
          </a:bodyPr>
          <a:lstStyle/>
          <a:p>
            <a:pPr marL="0" indent="0">
              <a:buNone/>
            </a:pPr>
            <a:r>
              <a:rPr lang="en-US" dirty="0" smtClean="0"/>
              <a:t>Message Representation:</a:t>
            </a:r>
          </a:p>
          <a:p>
            <a:pPr marL="914400" lvl="1" indent="-514350">
              <a:buFont typeface="+mj-lt"/>
              <a:buAutoNum type="alphaUcPeriod"/>
            </a:pPr>
            <a:r>
              <a:rPr lang="en-US" dirty="0" smtClean="0"/>
              <a:t>Belief Propagation: </a:t>
            </a:r>
            <a:r>
              <a:rPr lang="en-US" b="1" dirty="0" smtClean="0"/>
              <a:t>full distribution</a:t>
            </a:r>
          </a:p>
          <a:p>
            <a:pPr marL="914400" lvl="1" indent="-514350">
              <a:buFont typeface="+mj-lt"/>
              <a:buAutoNum type="alphaUcPeriod"/>
            </a:pPr>
            <a:r>
              <a:rPr lang="en-US" dirty="0" smtClean="0"/>
              <a:t>Gibbs sampling: </a:t>
            </a:r>
            <a:r>
              <a:rPr lang="en-US" b="1" dirty="0" smtClean="0"/>
              <a:t>single particle</a:t>
            </a:r>
          </a:p>
          <a:p>
            <a:pPr marL="914400" lvl="1" indent="-514350">
              <a:buFont typeface="+mj-lt"/>
              <a:buAutoNum type="alphaUcPeriod"/>
            </a:pPr>
            <a:r>
              <a:rPr lang="en-US" dirty="0" smtClean="0"/>
              <a:t>Particle BP:</a:t>
            </a:r>
            <a:br>
              <a:rPr lang="en-US" dirty="0" smtClean="0"/>
            </a:br>
            <a:r>
              <a:rPr lang="en-US" b="1" dirty="0" smtClean="0"/>
              <a:t>multiple particles</a:t>
            </a:r>
            <a:endParaRPr lang="en-US" b="1" dirty="0"/>
          </a:p>
        </p:txBody>
      </p:sp>
      <p:sp>
        <p:nvSpPr>
          <p:cNvPr id="5" name="Slide Number Placeholder 4"/>
          <p:cNvSpPr>
            <a:spLocks noGrp="1"/>
          </p:cNvSpPr>
          <p:nvPr>
            <p:ph type="sldNum" sz="quarter" idx="12"/>
          </p:nvPr>
        </p:nvSpPr>
        <p:spPr/>
        <p:txBody>
          <a:bodyPr/>
          <a:lstStyle/>
          <a:p>
            <a:fld id="{E5445004-F4FB-5345-992E-498B4C43F562}" type="slidenum">
              <a:rPr lang="en-US" smtClean="0"/>
              <a:t>151</a:t>
            </a:fld>
            <a:endParaRPr lang="en-US"/>
          </a:p>
        </p:txBody>
      </p:sp>
      <p:sp>
        <p:nvSpPr>
          <p:cNvPr id="8" name="Rectangle 7"/>
          <p:cNvSpPr/>
          <p:nvPr/>
        </p:nvSpPr>
        <p:spPr>
          <a:xfrm>
            <a:off x="7421218" y="1943652"/>
            <a:ext cx="508000" cy="3544957"/>
          </a:xfrm>
          <a:prstGeom prst="rect">
            <a:avLst/>
          </a:prstGeom>
          <a:gradFill flip="none" rotWithShape="1">
            <a:gsLst>
              <a:gs pos="0">
                <a:schemeClr val="accent1"/>
              </a:gs>
              <a:gs pos="100000">
                <a:srgbClr val="FFFFFF"/>
              </a:gs>
            </a:gsLst>
            <a:lin ang="16200000" scaled="0"/>
            <a:tileRect/>
          </a:gra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0" name="Straight Connector 9"/>
          <p:cNvCxnSpPr/>
          <p:nvPr/>
        </p:nvCxnSpPr>
        <p:spPr>
          <a:xfrm>
            <a:off x="7145130" y="1943652"/>
            <a:ext cx="79513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7145130" y="5488609"/>
            <a:ext cx="79513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 name="TextBox 15"/>
          <p:cNvSpPr txBox="1"/>
          <p:nvPr/>
        </p:nvSpPr>
        <p:spPr>
          <a:xfrm>
            <a:off x="7145130" y="1365362"/>
            <a:ext cx="1049131" cy="434718"/>
          </a:xfrm>
          <a:prstGeom prst="rect">
            <a:avLst/>
          </a:prstGeom>
          <a:noFill/>
        </p:spPr>
        <p:txBody>
          <a:bodyPr wrap="square" rtlCol="0" anchor="ctr">
            <a:noAutofit/>
          </a:bodyPr>
          <a:lstStyle/>
          <a:p>
            <a:pPr algn="ctr"/>
            <a:r>
              <a:rPr lang="en-US" b="1" dirty="0" smtClean="0"/>
              <a:t># of particles</a:t>
            </a:r>
          </a:p>
        </p:txBody>
      </p:sp>
      <p:grpSp>
        <p:nvGrpSpPr>
          <p:cNvPr id="29" name="Group 28"/>
          <p:cNvGrpSpPr/>
          <p:nvPr/>
        </p:nvGrpSpPr>
        <p:grpSpPr>
          <a:xfrm>
            <a:off x="4881217" y="4873496"/>
            <a:ext cx="3805583" cy="430703"/>
            <a:chOff x="4881217" y="2079496"/>
            <a:chExt cx="3805583" cy="430703"/>
          </a:xfrm>
        </p:grpSpPr>
        <p:cxnSp>
          <p:nvCxnSpPr>
            <p:cNvPr id="11" name="Straight Connector 10"/>
            <p:cNvCxnSpPr/>
            <p:nvPr/>
          </p:nvCxnSpPr>
          <p:spPr>
            <a:xfrm>
              <a:off x="7145130" y="2327977"/>
              <a:ext cx="79513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 name="TextBox 16"/>
            <p:cNvSpPr txBox="1"/>
            <p:nvPr/>
          </p:nvSpPr>
          <p:spPr>
            <a:xfrm>
              <a:off x="4881217" y="2079496"/>
              <a:ext cx="2153479" cy="430703"/>
            </a:xfrm>
            <a:prstGeom prst="rect">
              <a:avLst/>
            </a:prstGeom>
            <a:noFill/>
          </p:spPr>
          <p:txBody>
            <a:bodyPr wrap="square" rtlCol="0" anchor="ctr">
              <a:noAutofit/>
            </a:bodyPr>
            <a:lstStyle/>
            <a:p>
              <a:pPr algn="r"/>
              <a:r>
                <a:rPr lang="en-US" dirty="0" smtClean="0"/>
                <a:t>Gibbs Sampling</a:t>
              </a:r>
            </a:p>
          </p:txBody>
        </p:sp>
        <p:sp>
          <p:nvSpPr>
            <p:cNvPr id="23" name="TextBox 22"/>
            <p:cNvSpPr txBox="1"/>
            <p:nvPr/>
          </p:nvSpPr>
          <p:spPr>
            <a:xfrm>
              <a:off x="7995478" y="2149065"/>
              <a:ext cx="691322" cy="287131"/>
            </a:xfrm>
            <a:prstGeom prst="rect">
              <a:avLst/>
            </a:prstGeom>
            <a:noFill/>
          </p:spPr>
          <p:txBody>
            <a:bodyPr wrap="square" rtlCol="0" anchor="ctr">
              <a:noAutofit/>
            </a:bodyPr>
            <a:lstStyle/>
            <a:p>
              <a:r>
                <a:rPr lang="en-US" dirty="0" smtClean="0">
                  <a:latin typeface="Times New Roman"/>
                  <a:cs typeface="Times New Roman"/>
                </a:rPr>
                <a:t>1</a:t>
              </a:r>
            </a:p>
          </p:txBody>
        </p:sp>
      </p:grpSp>
      <p:grpSp>
        <p:nvGrpSpPr>
          <p:cNvPr id="28" name="Group 27"/>
          <p:cNvGrpSpPr/>
          <p:nvPr/>
        </p:nvGrpSpPr>
        <p:grpSpPr>
          <a:xfrm>
            <a:off x="4881217" y="3844232"/>
            <a:ext cx="3805583" cy="430703"/>
            <a:chOff x="4881217" y="2949710"/>
            <a:chExt cx="3805583" cy="430703"/>
          </a:xfrm>
        </p:grpSpPr>
        <p:sp>
          <p:nvSpPr>
            <p:cNvPr id="19" name="TextBox 18"/>
            <p:cNvSpPr txBox="1"/>
            <p:nvPr/>
          </p:nvSpPr>
          <p:spPr>
            <a:xfrm>
              <a:off x="4881217" y="2949710"/>
              <a:ext cx="2153479" cy="430703"/>
            </a:xfrm>
            <a:prstGeom prst="rect">
              <a:avLst/>
            </a:prstGeom>
            <a:noFill/>
          </p:spPr>
          <p:txBody>
            <a:bodyPr wrap="square" rtlCol="0" anchor="ctr">
              <a:noAutofit/>
            </a:bodyPr>
            <a:lstStyle/>
            <a:p>
              <a:pPr algn="r"/>
              <a:r>
                <a:rPr lang="en-US" dirty="0" smtClean="0"/>
                <a:t>Particle BP</a:t>
              </a:r>
            </a:p>
          </p:txBody>
        </p:sp>
        <p:cxnSp>
          <p:nvCxnSpPr>
            <p:cNvPr id="21" name="Straight Connector 20"/>
            <p:cNvCxnSpPr/>
            <p:nvPr/>
          </p:nvCxnSpPr>
          <p:spPr>
            <a:xfrm>
              <a:off x="7145130" y="3165062"/>
              <a:ext cx="79513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4" name="TextBox 23"/>
            <p:cNvSpPr txBox="1"/>
            <p:nvPr/>
          </p:nvSpPr>
          <p:spPr>
            <a:xfrm>
              <a:off x="7995478" y="2998305"/>
              <a:ext cx="691322" cy="287131"/>
            </a:xfrm>
            <a:prstGeom prst="rect">
              <a:avLst/>
            </a:prstGeom>
            <a:noFill/>
          </p:spPr>
          <p:txBody>
            <a:bodyPr wrap="square" rtlCol="0" anchor="ctr">
              <a:noAutofit/>
            </a:bodyPr>
            <a:lstStyle/>
            <a:p>
              <a:r>
                <a:rPr lang="en-US" dirty="0">
                  <a:latin typeface="Times New Roman"/>
                  <a:cs typeface="Times New Roman"/>
                </a:rPr>
                <a:t>k</a:t>
              </a:r>
              <a:endParaRPr lang="en-US" dirty="0" smtClean="0">
                <a:latin typeface="Times New Roman"/>
                <a:cs typeface="Times New Roman"/>
              </a:endParaRPr>
            </a:p>
          </p:txBody>
        </p:sp>
      </p:grpSp>
      <p:grpSp>
        <p:nvGrpSpPr>
          <p:cNvPr id="27" name="Group 26"/>
          <p:cNvGrpSpPr/>
          <p:nvPr/>
        </p:nvGrpSpPr>
        <p:grpSpPr>
          <a:xfrm>
            <a:off x="4881217" y="1718362"/>
            <a:ext cx="3805583" cy="430703"/>
            <a:chOff x="4881217" y="5229085"/>
            <a:chExt cx="3805583" cy="430703"/>
          </a:xfrm>
        </p:grpSpPr>
        <p:sp>
          <p:nvSpPr>
            <p:cNvPr id="20" name="TextBox 19"/>
            <p:cNvSpPr txBox="1"/>
            <p:nvPr/>
          </p:nvSpPr>
          <p:spPr>
            <a:xfrm>
              <a:off x="4881217" y="5229085"/>
              <a:ext cx="2153479" cy="430703"/>
            </a:xfrm>
            <a:prstGeom prst="rect">
              <a:avLst/>
            </a:prstGeom>
            <a:noFill/>
          </p:spPr>
          <p:txBody>
            <a:bodyPr wrap="square" rtlCol="0" anchor="ctr">
              <a:noAutofit/>
            </a:bodyPr>
            <a:lstStyle/>
            <a:p>
              <a:pPr algn="r"/>
              <a:r>
                <a:rPr lang="en-US" dirty="0" smtClean="0"/>
                <a:t>BP</a:t>
              </a:r>
            </a:p>
          </p:txBody>
        </p:sp>
        <p:sp>
          <p:nvSpPr>
            <p:cNvPr id="25" name="TextBox 24"/>
            <p:cNvSpPr txBox="1"/>
            <p:nvPr/>
          </p:nvSpPr>
          <p:spPr>
            <a:xfrm>
              <a:off x="7995478" y="5317442"/>
              <a:ext cx="691322" cy="287131"/>
            </a:xfrm>
            <a:prstGeom prst="rect">
              <a:avLst/>
            </a:prstGeom>
            <a:noFill/>
          </p:spPr>
          <p:txBody>
            <a:bodyPr wrap="square" rtlCol="0" anchor="ctr">
              <a:noAutofit/>
            </a:bodyPr>
            <a:lstStyle/>
            <a:p>
              <a:r>
                <a:rPr lang="en-US" dirty="0" smtClean="0">
                  <a:latin typeface="Times New Roman"/>
                  <a:cs typeface="Times New Roman"/>
                </a:rPr>
                <a:t>+∞</a:t>
              </a:r>
            </a:p>
          </p:txBody>
        </p:sp>
      </p:grpSp>
    </p:spTree>
    <p:extLst>
      <p:ext uri="{BB962C8B-B14F-4D97-AF65-F5344CB8AC3E}">
        <p14:creationId xmlns:p14="http://schemas.microsoft.com/office/powerpoint/2010/main" val="3817429430"/>
      </p:ext>
    </p:extLst>
  </p:cSld>
  <p:clrMapOvr>
    <a:masterClrMapping/>
  </p:clrMapOvr>
  <p:timing>
    <p:tnLst>
      <p:par>
        <p:cTn xmlns:p14="http://schemas.microsoft.com/office/powerpoint/2010/main" id="1" dur="indefinite" restart="never" nodeType="tmRoot"/>
      </p:par>
    </p:tnLst>
  </p:timing>
</p:sld>
</file>

<file path=ppt/slides/slide1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Oval 26"/>
          <p:cNvSpPr>
            <a:spLocks noChangeAspect="1"/>
          </p:cNvSpPr>
          <p:nvPr/>
        </p:nvSpPr>
        <p:spPr>
          <a:xfrm rot="20248201">
            <a:off x="6359076" y="1046733"/>
            <a:ext cx="2561484" cy="1180559"/>
          </a:xfrm>
          <a:prstGeom prst="ellipse">
            <a:avLst/>
          </a:prstGeom>
          <a:gradFill>
            <a:gsLst>
              <a:gs pos="0">
                <a:srgbClr val="FFFF00"/>
              </a:gs>
              <a:gs pos="100000">
                <a:schemeClr val="bg1"/>
              </a:gs>
            </a:gsLst>
            <a:lin ang="20040000" scaled="0"/>
          </a:gradFill>
          <a:effectLst>
            <a:softEdge rad="317500"/>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Oval 25"/>
          <p:cNvSpPr>
            <a:spLocks noChangeAspect="1"/>
          </p:cNvSpPr>
          <p:nvPr/>
        </p:nvSpPr>
        <p:spPr>
          <a:xfrm rot="20248201">
            <a:off x="3214332" y="1046732"/>
            <a:ext cx="2561484" cy="1180559"/>
          </a:xfrm>
          <a:prstGeom prst="ellipse">
            <a:avLst/>
          </a:prstGeom>
          <a:gradFill>
            <a:gsLst>
              <a:gs pos="0">
                <a:srgbClr val="FFFF00"/>
              </a:gs>
              <a:gs pos="100000">
                <a:schemeClr val="bg1"/>
              </a:gs>
            </a:gsLst>
            <a:lin ang="20040000" scaled="0"/>
          </a:gradFill>
          <a:effectLst>
            <a:softEdge rad="317500"/>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Oval 7"/>
          <p:cNvSpPr>
            <a:spLocks noChangeAspect="1"/>
          </p:cNvSpPr>
          <p:nvPr/>
        </p:nvSpPr>
        <p:spPr>
          <a:xfrm rot="20248201">
            <a:off x="296380" y="1007185"/>
            <a:ext cx="2561484" cy="1180559"/>
          </a:xfrm>
          <a:prstGeom prst="ellipse">
            <a:avLst/>
          </a:prstGeom>
          <a:gradFill>
            <a:gsLst>
              <a:gs pos="0">
                <a:srgbClr val="FFFF00"/>
              </a:gs>
              <a:gs pos="100000">
                <a:schemeClr val="bg1"/>
              </a:gs>
            </a:gsLst>
            <a:lin ang="20040000" scaled="0"/>
          </a:gradFill>
          <a:effectLst>
            <a:softEdge rad="317500"/>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Title 5"/>
          <p:cNvSpPr>
            <a:spLocks noGrp="1"/>
          </p:cNvSpPr>
          <p:nvPr>
            <p:ph type="title"/>
          </p:nvPr>
        </p:nvSpPr>
        <p:spPr/>
        <p:txBody>
          <a:bodyPr>
            <a:normAutofit/>
          </a:bodyPr>
          <a:lstStyle/>
          <a:p>
            <a:r>
              <a:rPr lang="en-US" sz="3600" b="1" dirty="0" smtClean="0">
                <a:solidFill>
                  <a:schemeClr val="accent1">
                    <a:lumMod val="75000"/>
                  </a:schemeClr>
                </a:solidFill>
              </a:rPr>
              <a:t>From</a:t>
            </a:r>
            <a:r>
              <a:rPr lang="en-US" sz="3600" dirty="0" smtClean="0">
                <a:solidFill>
                  <a:schemeClr val="accent1">
                    <a:lumMod val="75000"/>
                  </a:schemeClr>
                </a:solidFill>
              </a:rPr>
              <a:t> </a:t>
            </a:r>
            <a:r>
              <a:rPr lang="en-US" sz="3600" dirty="0" smtClean="0"/>
              <a:t>Gibbs Sampling </a:t>
            </a:r>
            <a:r>
              <a:rPr lang="en-US" sz="3600" b="1" dirty="0" smtClean="0">
                <a:solidFill>
                  <a:schemeClr val="accent1">
                    <a:lumMod val="75000"/>
                  </a:schemeClr>
                </a:solidFill>
              </a:rPr>
              <a:t>to</a:t>
            </a:r>
            <a:r>
              <a:rPr lang="en-US" sz="3600" dirty="0" smtClean="0">
                <a:solidFill>
                  <a:schemeClr val="accent1">
                    <a:lumMod val="75000"/>
                  </a:schemeClr>
                </a:solidFill>
              </a:rPr>
              <a:t> </a:t>
            </a:r>
            <a:r>
              <a:rPr lang="en-US" sz="3600" dirty="0" smtClean="0"/>
              <a:t>Particle BP </a:t>
            </a:r>
            <a:r>
              <a:rPr lang="en-US" sz="3600" b="1" dirty="0" smtClean="0">
                <a:solidFill>
                  <a:schemeClr val="accent1">
                    <a:lumMod val="75000"/>
                  </a:schemeClr>
                </a:solidFill>
              </a:rPr>
              <a:t>to</a:t>
            </a:r>
            <a:r>
              <a:rPr lang="en-US" sz="3600" dirty="0" smtClean="0">
                <a:solidFill>
                  <a:schemeClr val="accent1">
                    <a:lumMod val="75000"/>
                  </a:schemeClr>
                </a:solidFill>
              </a:rPr>
              <a:t> </a:t>
            </a:r>
            <a:r>
              <a:rPr lang="en-US" sz="3600" dirty="0" smtClean="0"/>
              <a:t>BP</a:t>
            </a:r>
            <a:endParaRPr lang="en-US" sz="3600" dirty="0"/>
          </a:p>
        </p:txBody>
      </p:sp>
      <p:grpSp>
        <p:nvGrpSpPr>
          <p:cNvPr id="43" name="Group 42"/>
          <p:cNvGrpSpPr/>
          <p:nvPr/>
        </p:nvGrpSpPr>
        <p:grpSpPr>
          <a:xfrm>
            <a:off x="71679" y="1388587"/>
            <a:ext cx="8902935" cy="575243"/>
            <a:chOff x="71679" y="1388587"/>
            <a:chExt cx="8902935" cy="575243"/>
          </a:xfrm>
        </p:grpSpPr>
        <p:sp>
          <p:nvSpPr>
            <p:cNvPr id="44" name="Oval 43"/>
            <p:cNvSpPr/>
            <p:nvPr/>
          </p:nvSpPr>
          <p:spPr>
            <a:xfrm>
              <a:off x="1199153" y="1388587"/>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W</a:t>
              </a:r>
            </a:p>
          </p:txBody>
        </p:sp>
        <p:cxnSp>
          <p:nvCxnSpPr>
            <p:cNvPr id="45" name="Straight Connector 44"/>
            <p:cNvCxnSpPr>
              <a:stCxn id="44" idx="6"/>
              <a:endCxn id="47" idx="2"/>
            </p:cNvCxnSpPr>
            <p:nvPr/>
          </p:nvCxnSpPr>
          <p:spPr>
            <a:xfrm>
              <a:off x="1739974" y="1662663"/>
              <a:ext cx="2497716" cy="2464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6" name="Rectangle 45"/>
            <p:cNvSpPr/>
            <p:nvPr/>
          </p:nvSpPr>
          <p:spPr>
            <a:xfrm>
              <a:off x="2820728" y="1543810"/>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sp>
          <p:nvSpPr>
            <p:cNvPr id="47" name="Oval 46"/>
            <p:cNvSpPr/>
            <p:nvPr/>
          </p:nvSpPr>
          <p:spPr>
            <a:xfrm>
              <a:off x="4237690" y="1413234"/>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endParaRPr lang="en-US" sz="1600" i="1" dirty="0">
                <a:solidFill>
                  <a:schemeClr val="tx1"/>
                </a:solidFill>
                <a:latin typeface="Times New Roman"/>
                <a:cs typeface="Times New Roman"/>
              </a:endParaRPr>
            </a:p>
          </p:txBody>
        </p:sp>
        <p:cxnSp>
          <p:nvCxnSpPr>
            <p:cNvPr id="48" name="Straight Connector 47"/>
            <p:cNvCxnSpPr>
              <a:stCxn id="47" idx="6"/>
              <a:endCxn id="51" idx="2"/>
            </p:cNvCxnSpPr>
            <p:nvPr/>
          </p:nvCxnSpPr>
          <p:spPr>
            <a:xfrm>
              <a:off x="4778511" y="1687310"/>
              <a:ext cx="2517189" cy="2444"/>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9" name="Rectangle 48"/>
            <p:cNvSpPr/>
            <p:nvPr/>
          </p:nvSpPr>
          <p:spPr>
            <a:xfrm>
              <a:off x="6052630" y="1554722"/>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sp>
          <p:nvSpPr>
            <p:cNvPr id="51" name="Oval 50"/>
            <p:cNvSpPr/>
            <p:nvPr/>
          </p:nvSpPr>
          <p:spPr>
            <a:xfrm>
              <a:off x="7295700" y="1415678"/>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Y</a:t>
              </a:r>
              <a:endParaRPr lang="en-US" sz="1600" i="1" dirty="0">
                <a:solidFill>
                  <a:schemeClr val="tx1"/>
                </a:solidFill>
                <a:latin typeface="Times New Roman"/>
                <a:cs typeface="Times New Roman"/>
              </a:endParaRPr>
            </a:p>
          </p:txBody>
        </p:sp>
        <p:cxnSp>
          <p:nvCxnSpPr>
            <p:cNvPr id="59" name="Curved Connector 71"/>
            <p:cNvCxnSpPr>
              <a:stCxn id="44" idx="2"/>
            </p:cNvCxnSpPr>
            <p:nvPr/>
          </p:nvCxnSpPr>
          <p:spPr>
            <a:xfrm flipH="1" flipV="1">
              <a:off x="571691" y="1660219"/>
              <a:ext cx="627462" cy="2444"/>
            </a:xfrm>
            <a:prstGeom prst="straightConnector1">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4" name="Curved Connector 69"/>
            <p:cNvCxnSpPr>
              <a:stCxn id="51" idx="6"/>
            </p:cNvCxnSpPr>
            <p:nvPr/>
          </p:nvCxnSpPr>
          <p:spPr>
            <a:xfrm flipV="1">
              <a:off x="7836521" y="1687310"/>
              <a:ext cx="626721" cy="2444"/>
            </a:xfrm>
            <a:prstGeom prst="straightConnector1">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TextBox 64"/>
            <p:cNvSpPr txBox="1"/>
            <p:nvPr/>
          </p:nvSpPr>
          <p:spPr>
            <a:xfrm>
              <a:off x="71679" y="1546202"/>
              <a:ext cx="499931" cy="267620"/>
            </a:xfrm>
            <a:prstGeom prst="rect">
              <a:avLst/>
            </a:prstGeom>
            <a:noFill/>
          </p:spPr>
          <p:txBody>
            <a:bodyPr wrap="square" rtlCol="0" anchor="b">
              <a:noAutofit/>
            </a:bodyPr>
            <a:lstStyle/>
            <a:p>
              <a:pPr algn="ctr"/>
              <a:r>
                <a:rPr lang="en-US" sz="3600" b="1" dirty="0" smtClean="0"/>
                <a:t>…</a:t>
              </a:r>
            </a:p>
          </p:txBody>
        </p:sp>
        <p:sp>
          <p:nvSpPr>
            <p:cNvPr id="66" name="TextBox 65"/>
            <p:cNvSpPr txBox="1"/>
            <p:nvPr/>
          </p:nvSpPr>
          <p:spPr>
            <a:xfrm>
              <a:off x="8474683" y="1570419"/>
              <a:ext cx="499931" cy="267620"/>
            </a:xfrm>
            <a:prstGeom prst="rect">
              <a:avLst/>
            </a:prstGeom>
            <a:noFill/>
          </p:spPr>
          <p:txBody>
            <a:bodyPr wrap="square" rtlCol="0" anchor="b">
              <a:noAutofit/>
            </a:bodyPr>
            <a:lstStyle/>
            <a:p>
              <a:pPr algn="ctr"/>
              <a:r>
                <a:rPr lang="en-US" sz="3600" b="1" dirty="0" smtClean="0"/>
                <a:t>…</a:t>
              </a:r>
            </a:p>
          </p:txBody>
        </p:sp>
      </p:grpSp>
      <p:sp>
        <p:nvSpPr>
          <p:cNvPr id="50" name="Oval 49"/>
          <p:cNvSpPr/>
          <p:nvPr/>
        </p:nvSpPr>
        <p:spPr>
          <a:xfrm>
            <a:off x="1199153" y="2060631"/>
            <a:ext cx="540821" cy="54815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meant</a:t>
            </a:r>
            <a:endParaRPr lang="en-US" sz="1300" i="1" dirty="0">
              <a:solidFill>
                <a:schemeClr val="tx1"/>
              </a:solidFill>
              <a:latin typeface="Rockwell"/>
              <a:cs typeface="Rockwell"/>
            </a:endParaRPr>
          </a:p>
        </p:txBody>
      </p:sp>
      <p:sp>
        <p:nvSpPr>
          <p:cNvPr id="52" name="Oval 51"/>
          <p:cNvSpPr/>
          <p:nvPr/>
        </p:nvSpPr>
        <p:spPr>
          <a:xfrm>
            <a:off x="4237690" y="2085278"/>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53" name="Oval 52"/>
          <p:cNvSpPr/>
          <p:nvPr/>
        </p:nvSpPr>
        <p:spPr>
          <a:xfrm>
            <a:off x="7295700" y="2087722"/>
            <a:ext cx="540821" cy="54815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type</a:t>
            </a:r>
            <a:endParaRPr lang="en-US" sz="1300" i="1" dirty="0">
              <a:solidFill>
                <a:schemeClr val="tx1"/>
              </a:solidFill>
              <a:latin typeface="Rockwell"/>
              <a:cs typeface="Rockwell"/>
            </a:endParaRPr>
          </a:p>
        </p:txBody>
      </p:sp>
      <p:sp>
        <p:nvSpPr>
          <p:cNvPr id="54" name="Oval 53"/>
          <p:cNvSpPr/>
          <p:nvPr/>
        </p:nvSpPr>
        <p:spPr>
          <a:xfrm>
            <a:off x="1199153" y="2060631"/>
            <a:ext cx="540821" cy="548152"/>
          </a:xfrm>
          <a:prstGeom prst="ellipse">
            <a:avLst/>
          </a:prstGeom>
          <a:solidFill>
            <a:schemeClr val="accent1">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man</a:t>
            </a:r>
            <a:endParaRPr lang="en-US" sz="1300" i="1" dirty="0">
              <a:solidFill>
                <a:schemeClr val="tx1"/>
              </a:solidFill>
              <a:latin typeface="Rockwell"/>
              <a:cs typeface="Rockwell"/>
            </a:endParaRPr>
          </a:p>
        </p:txBody>
      </p:sp>
      <p:sp>
        <p:nvSpPr>
          <p:cNvPr id="55" name="Oval 54"/>
          <p:cNvSpPr/>
          <p:nvPr/>
        </p:nvSpPr>
        <p:spPr>
          <a:xfrm>
            <a:off x="4234862" y="2079692"/>
            <a:ext cx="540821" cy="548152"/>
          </a:xfrm>
          <a:prstGeom prst="ellipse">
            <a:avLst/>
          </a:prstGeom>
          <a:solidFill>
            <a:schemeClr val="accent2">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too</a:t>
            </a:r>
            <a:endParaRPr lang="en-US" sz="1300" i="1" dirty="0">
              <a:solidFill>
                <a:schemeClr val="tx1"/>
              </a:solidFill>
              <a:latin typeface="Rockwell"/>
              <a:cs typeface="Rockwell"/>
            </a:endParaRPr>
          </a:p>
        </p:txBody>
      </p:sp>
      <p:sp>
        <p:nvSpPr>
          <p:cNvPr id="56" name="Oval 55"/>
          <p:cNvSpPr/>
          <p:nvPr/>
        </p:nvSpPr>
        <p:spPr>
          <a:xfrm>
            <a:off x="7295700" y="2087722"/>
            <a:ext cx="540821" cy="548152"/>
          </a:xfrm>
          <a:prstGeom prst="ellipse">
            <a:avLst/>
          </a:prstGeom>
          <a:solidFill>
            <a:schemeClr val="tx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tight</a:t>
            </a:r>
            <a:endParaRPr lang="en-US" sz="1300" i="1" dirty="0">
              <a:solidFill>
                <a:schemeClr val="tx1"/>
              </a:solidFill>
              <a:latin typeface="Rockwell"/>
              <a:cs typeface="Rockwell"/>
            </a:endParaRPr>
          </a:p>
        </p:txBody>
      </p:sp>
      <p:sp>
        <p:nvSpPr>
          <p:cNvPr id="28" name="Oval 27"/>
          <p:cNvSpPr/>
          <p:nvPr/>
        </p:nvSpPr>
        <p:spPr>
          <a:xfrm>
            <a:off x="1199153" y="2079692"/>
            <a:ext cx="540821" cy="54815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meant</a:t>
            </a:r>
            <a:endParaRPr lang="en-US" sz="1300" i="1" dirty="0">
              <a:solidFill>
                <a:schemeClr val="tx1"/>
              </a:solidFill>
              <a:latin typeface="Rockwell"/>
              <a:cs typeface="Rockwell"/>
            </a:endParaRPr>
          </a:p>
        </p:txBody>
      </p:sp>
      <p:sp>
        <p:nvSpPr>
          <p:cNvPr id="58" name="Oval 57"/>
          <p:cNvSpPr/>
          <p:nvPr/>
        </p:nvSpPr>
        <p:spPr>
          <a:xfrm>
            <a:off x="4237690" y="2085535"/>
            <a:ext cx="540821" cy="548152"/>
          </a:xfrm>
          <a:prstGeom prst="ellipse">
            <a:avLst/>
          </a:prstGeom>
          <a:solidFill>
            <a:schemeClr val="accent5">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two</a:t>
            </a:r>
            <a:endParaRPr lang="en-US" sz="1300" i="1" dirty="0">
              <a:solidFill>
                <a:schemeClr val="tx1"/>
              </a:solidFill>
              <a:latin typeface="Rockwell"/>
              <a:cs typeface="Rockwell"/>
            </a:endParaRPr>
          </a:p>
        </p:txBody>
      </p:sp>
      <p:sp>
        <p:nvSpPr>
          <p:cNvPr id="60" name="Oval 59"/>
          <p:cNvSpPr/>
          <p:nvPr/>
        </p:nvSpPr>
        <p:spPr>
          <a:xfrm>
            <a:off x="7295700" y="2087722"/>
            <a:ext cx="540821" cy="548152"/>
          </a:xfrm>
          <a:prstGeom prst="ellipse">
            <a:avLst/>
          </a:prstGeom>
          <a:solidFill>
            <a:schemeClr val="accent3">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err="1" smtClean="0">
                <a:solidFill>
                  <a:schemeClr val="tx1"/>
                </a:solidFill>
                <a:latin typeface="Rockwell"/>
                <a:cs typeface="Rockwell"/>
              </a:rPr>
              <a:t>taipei</a:t>
            </a:r>
            <a:endParaRPr lang="en-US" sz="1300" i="1" dirty="0">
              <a:solidFill>
                <a:schemeClr val="tx1"/>
              </a:solidFill>
              <a:latin typeface="Rockwell"/>
              <a:cs typeface="Rockwell"/>
            </a:endParaRPr>
          </a:p>
        </p:txBody>
      </p:sp>
      <p:sp>
        <p:nvSpPr>
          <p:cNvPr id="57" name="Oval 56"/>
          <p:cNvSpPr/>
          <p:nvPr/>
        </p:nvSpPr>
        <p:spPr>
          <a:xfrm>
            <a:off x="1199153" y="2060631"/>
            <a:ext cx="540821" cy="548152"/>
          </a:xfrm>
          <a:prstGeom prst="ellipse">
            <a:avLst/>
          </a:prstGeom>
          <a:solidFill>
            <a:schemeClr val="accent6">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a:t>
            </a:r>
            <a:endParaRPr lang="en-US" sz="1300" i="1" dirty="0">
              <a:solidFill>
                <a:schemeClr val="tx1"/>
              </a:solidFill>
              <a:latin typeface="Rockwell"/>
              <a:cs typeface="Rockwell"/>
            </a:endParaRPr>
          </a:p>
        </p:txBody>
      </p:sp>
      <p:sp>
        <p:nvSpPr>
          <p:cNvPr id="29" name="Oval 28"/>
          <p:cNvSpPr/>
          <p:nvPr/>
        </p:nvSpPr>
        <p:spPr>
          <a:xfrm>
            <a:off x="4244485" y="2087722"/>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30" name="Oval 29"/>
          <p:cNvSpPr/>
          <p:nvPr/>
        </p:nvSpPr>
        <p:spPr>
          <a:xfrm>
            <a:off x="7295700" y="2087722"/>
            <a:ext cx="540821" cy="54815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type</a:t>
            </a:r>
            <a:endParaRPr lang="en-US" sz="1300" i="1" dirty="0">
              <a:solidFill>
                <a:schemeClr val="tx1"/>
              </a:solidFill>
              <a:latin typeface="Rockwell"/>
              <a:cs typeface="Rockwell"/>
            </a:endParaRPr>
          </a:p>
        </p:txBody>
      </p:sp>
      <p:sp>
        <p:nvSpPr>
          <p:cNvPr id="5" name="Slide Number Placeholder 4"/>
          <p:cNvSpPr>
            <a:spLocks noGrp="1"/>
          </p:cNvSpPr>
          <p:nvPr>
            <p:ph type="sldNum" sz="quarter" idx="12"/>
          </p:nvPr>
        </p:nvSpPr>
        <p:spPr/>
        <p:txBody>
          <a:bodyPr/>
          <a:lstStyle/>
          <a:p>
            <a:fld id="{E5445004-F4FB-5345-992E-498B4C43F562}" type="slidenum">
              <a:rPr lang="en-US" smtClean="0"/>
              <a:t>152</a:t>
            </a:fld>
            <a:endParaRPr lang="en-US"/>
          </a:p>
        </p:txBody>
      </p:sp>
    </p:spTree>
    <p:extLst>
      <p:ext uri="{BB962C8B-B14F-4D97-AF65-F5344CB8AC3E}">
        <p14:creationId xmlns:p14="http://schemas.microsoft.com/office/powerpoint/2010/main" val="604978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5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1" nodeType="clickEffect">
                                  <p:stCondLst>
                                    <p:cond delay="0"/>
                                  </p:stCondLst>
                                  <p:childTnLst>
                                    <p:set>
                                      <p:cBhvr>
                                        <p:cTn id="14" dur="1" fill="hold">
                                          <p:stCondLst>
                                            <p:cond delay="0"/>
                                          </p:stCondLst>
                                        </p:cTn>
                                        <p:tgtEl>
                                          <p:spTgt spid="8"/>
                                        </p:tgtEl>
                                        <p:attrNameLst>
                                          <p:attrName>style.visibility</p:attrName>
                                        </p:attrNameLst>
                                      </p:cBhvr>
                                      <p:to>
                                        <p:strVal val="hidden"/>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2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1" nodeType="clickEffect">
                                  <p:stCondLst>
                                    <p:cond delay="0"/>
                                  </p:stCondLst>
                                  <p:childTnLst>
                                    <p:set>
                                      <p:cBhvr>
                                        <p:cTn id="26" dur="1" fill="hold">
                                          <p:stCondLst>
                                            <p:cond delay="0"/>
                                          </p:stCondLst>
                                        </p:cTn>
                                        <p:tgtEl>
                                          <p:spTgt spid="27"/>
                                        </p:tgtEl>
                                        <p:attrNameLst>
                                          <p:attrName>style.visibility</p:attrName>
                                        </p:attrNameLst>
                                      </p:cBhvr>
                                      <p:to>
                                        <p:strVal val="hidden"/>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5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xit" presetSubtype="0" fill="hold" grpId="1" nodeType="clickEffect">
                                  <p:stCondLst>
                                    <p:cond delay="0"/>
                                  </p:stCondLst>
                                  <p:childTnLst>
                                    <p:set>
                                      <p:cBhvr>
                                        <p:cTn id="38" dur="1" fill="hold">
                                          <p:stCondLst>
                                            <p:cond delay="0"/>
                                          </p:stCondLst>
                                        </p:cTn>
                                        <p:tgtEl>
                                          <p:spTgt spid="26"/>
                                        </p:tgtEl>
                                        <p:attrNameLst>
                                          <p:attrName>style.visibility</p:attrName>
                                        </p:attrNameLst>
                                      </p:cBhvr>
                                      <p:to>
                                        <p:strVal val="hidden"/>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2" nodeType="clickEffect">
                                  <p:stCondLst>
                                    <p:cond delay="0"/>
                                  </p:stCondLst>
                                  <p:childTnLst>
                                    <p:set>
                                      <p:cBhvr>
                                        <p:cTn id="42" dur="1" fill="hold">
                                          <p:stCondLst>
                                            <p:cond delay="0"/>
                                          </p:stCondLst>
                                        </p:cTn>
                                        <p:tgtEl>
                                          <p:spTgt spid="27"/>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60"/>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1" presetClass="exit" presetSubtype="0" fill="hold" grpId="3" nodeType="clickEffect">
                                  <p:stCondLst>
                                    <p:cond delay="0"/>
                                  </p:stCondLst>
                                  <p:childTnLst>
                                    <p:set>
                                      <p:cBhvr>
                                        <p:cTn id="50" dur="1" fill="hold">
                                          <p:stCondLst>
                                            <p:cond delay="0"/>
                                          </p:stCondLst>
                                        </p:cTn>
                                        <p:tgtEl>
                                          <p:spTgt spid="27"/>
                                        </p:tgtEl>
                                        <p:attrNameLst>
                                          <p:attrName>style.visibility</p:attrName>
                                        </p:attrNameLst>
                                      </p:cBhvr>
                                      <p:to>
                                        <p:strVal val="hidden"/>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grpId="2" nodeType="clickEffect">
                                  <p:stCondLst>
                                    <p:cond delay="0"/>
                                  </p:stCondLst>
                                  <p:childTnLst>
                                    <p:set>
                                      <p:cBhvr>
                                        <p:cTn id="54" dur="1" fill="hold">
                                          <p:stCondLst>
                                            <p:cond delay="0"/>
                                          </p:stCondLst>
                                        </p:cTn>
                                        <p:tgtEl>
                                          <p:spTgt spid="26"/>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ntr" presetSubtype="0" fill="hold" grpId="0" nodeType="clickEffect">
                                  <p:stCondLst>
                                    <p:cond delay="0"/>
                                  </p:stCondLst>
                                  <p:childTnLst>
                                    <p:set>
                                      <p:cBhvr>
                                        <p:cTn id="58" dur="1" fill="hold">
                                          <p:stCondLst>
                                            <p:cond delay="0"/>
                                          </p:stCondLst>
                                        </p:cTn>
                                        <p:tgtEl>
                                          <p:spTgt spid="58"/>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xit" presetSubtype="0" fill="hold" grpId="3" nodeType="clickEffect">
                                  <p:stCondLst>
                                    <p:cond delay="0"/>
                                  </p:stCondLst>
                                  <p:childTnLst>
                                    <p:set>
                                      <p:cBhvr>
                                        <p:cTn id="62" dur="1" fill="hold">
                                          <p:stCondLst>
                                            <p:cond delay="0"/>
                                          </p:stCondLst>
                                        </p:cTn>
                                        <p:tgtEl>
                                          <p:spTgt spid="26"/>
                                        </p:tgtEl>
                                        <p:attrNameLst>
                                          <p:attrName>style.visibility</p:attrName>
                                        </p:attrNameLst>
                                      </p:cBhvr>
                                      <p:to>
                                        <p:strVal val="hidden"/>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2" nodeType="clickEffect">
                                  <p:stCondLst>
                                    <p:cond delay="0"/>
                                  </p:stCondLst>
                                  <p:childTnLst>
                                    <p:set>
                                      <p:cBhvr>
                                        <p:cTn id="66" dur="1" fill="hold">
                                          <p:stCondLst>
                                            <p:cond delay="0"/>
                                          </p:stCondLst>
                                        </p:cTn>
                                        <p:tgtEl>
                                          <p:spTgt spid="8"/>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grpId="0" nodeType="clickEffect">
                                  <p:stCondLst>
                                    <p:cond delay="0"/>
                                  </p:stCondLst>
                                  <p:childTnLst>
                                    <p:set>
                                      <p:cBhvr>
                                        <p:cTn id="70" dur="1" fill="hold">
                                          <p:stCondLst>
                                            <p:cond delay="0"/>
                                          </p:stCondLst>
                                        </p:cTn>
                                        <p:tgtEl>
                                          <p:spTgt spid="28"/>
                                        </p:tgtEl>
                                        <p:attrNameLst>
                                          <p:attrName>style.visibility</p:attrName>
                                        </p:attrNameLst>
                                      </p:cBhvr>
                                      <p:to>
                                        <p:strVal val="visible"/>
                                      </p:to>
                                    </p:set>
                                  </p:childTnLst>
                                </p:cTn>
                              </p:par>
                            </p:childTnLst>
                          </p:cTn>
                        </p:par>
                      </p:childTnLst>
                    </p:cTn>
                  </p:par>
                  <p:par>
                    <p:cTn id="71" fill="hold">
                      <p:stCondLst>
                        <p:cond delay="indefinite"/>
                      </p:stCondLst>
                      <p:childTnLst>
                        <p:par>
                          <p:cTn id="72" fill="hold">
                            <p:stCondLst>
                              <p:cond delay="0"/>
                            </p:stCondLst>
                            <p:childTnLst>
                              <p:par>
                                <p:cTn id="73" presetID="1" presetClass="exit" presetSubtype="0" fill="hold" grpId="3" nodeType="clickEffect">
                                  <p:stCondLst>
                                    <p:cond delay="0"/>
                                  </p:stCondLst>
                                  <p:childTnLst>
                                    <p:set>
                                      <p:cBhvr>
                                        <p:cTn id="74" dur="1" fill="hold">
                                          <p:stCondLst>
                                            <p:cond delay="0"/>
                                          </p:stCondLst>
                                        </p:cTn>
                                        <p:tgtEl>
                                          <p:spTgt spid="8"/>
                                        </p:tgtEl>
                                        <p:attrNameLst>
                                          <p:attrName>style.visibility</p:attrName>
                                        </p:attrNameLst>
                                      </p:cBhvr>
                                      <p:to>
                                        <p:strVal val="hidden"/>
                                      </p:to>
                                    </p:set>
                                  </p:childTnLst>
                                </p:cTn>
                              </p:par>
                            </p:childTnLst>
                          </p:cTn>
                        </p:par>
                      </p:childTnLst>
                    </p:cTn>
                  </p:par>
                  <p:par>
                    <p:cTn id="75" fill="hold">
                      <p:stCondLst>
                        <p:cond delay="indefinite"/>
                      </p:stCondLst>
                      <p:childTnLst>
                        <p:par>
                          <p:cTn id="76" fill="hold">
                            <p:stCondLst>
                              <p:cond delay="0"/>
                            </p:stCondLst>
                            <p:childTnLst>
                              <p:par>
                                <p:cTn id="77" presetID="1" presetClass="entr" presetSubtype="0" fill="hold" grpId="4" nodeType="clickEffect">
                                  <p:stCondLst>
                                    <p:cond delay="0"/>
                                  </p:stCondLst>
                                  <p:childTnLst>
                                    <p:set>
                                      <p:cBhvr>
                                        <p:cTn id="78" dur="1" fill="hold">
                                          <p:stCondLst>
                                            <p:cond delay="0"/>
                                          </p:stCondLst>
                                        </p:cTn>
                                        <p:tgtEl>
                                          <p:spTgt spid="8"/>
                                        </p:tgtEl>
                                        <p:attrNameLst>
                                          <p:attrName>style.visibility</p:attrName>
                                        </p:attrNameLst>
                                      </p:cBhvr>
                                      <p:to>
                                        <p:strVal val="visible"/>
                                      </p:to>
                                    </p:set>
                                  </p:childTnLst>
                                </p:cTn>
                              </p:par>
                            </p:childTnLst>
                          </p:cTn>
                        </p:par>
                      </p:childTnLst>
                    </p:cTn>
                  </p:par>
                  <p:par>
                    <p:cTn id="79" fill="hold">
                      <p:stCondLst>
                        <p:cond delay="indefinite"/>
                      </p:stCondLst>
                      <p:childTnLst>
                        <p:par>
                          <p:cTn id="80" fill="hold">
                            <p:stCondLst>
                              <p:cond delay="0"/>
                            </p:stCondLst>
                            <p:childTnLst>
                              <p:par>
                                <p:cTn id="81" presetID="1" presetClass="entr" presetSubtype="0" fill="hold" grpId="0" nodeType="clickEffect">
                                  <p:stCondLst>
                                    <p:cond delay="0"/>
                                  </p:stCondLst>
                                  <p:childTnLst>
                                    <p:set>
                                      <p:cBhvr>
                                        <p:cTn id="82" dur="1" fill="hold">
                                          <p:stCondLst>
                                            <p:cond delay="0"/>
                                          </p:stCondLst>
                                        </p:cTn>
                                        <p:tgtEl>
                                          <p:spTgt spid="57"/>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1" presetClass="exit" presetSubtype="0" fill="hold" grpId="5" nodeType="clickEffect">
                                  <p:stCondLst>
                                    <p:cond delay="0"/>
                                  </p:stCondLst>
                                  <p:childTnLst>
                                    <p:set>
                                      <p:cBhvr>
                                        <p:cTn id="86" dur="1" fill="hold">
                                          <p:stCondLst>
                                            <p:cond delay="0"/>
                                          </p:stCondLst>
                                        </p:cTn>
                                        <p:tgtEl>
                                          <p:spTgt spid="8"/>
                                        </p:tgtEl>
                                        <p:attrNameLst>
                                          <p:attrName>style.visibility</p:attrName>
                                        </p:attrNameLst>
                                      </p:cBhvr>
                                      <p:to>
                                        <p:strVal val="hidden"/>
                                      </p:to>
                                    </p:set>
                                  </p:childTnLst>
                                </p:cTn>
                              </p:par>
                            </p:childTnLst>
                          </p:cTn>
                        </p:par>
                      </p:childTnLst>
                    </p:cTn>
                  </p:par>
                  <p:par>
                    <p:cTn id="87" fill="hold">
                      <p:stCondLst>
                        <p:cond delay="indefinite"/>
                      </p:stCondLst>
                      <p:childTnLst>
                        <p:par>
                          <p:cTn id="88" fill="hold">
                            <p:stCondLst>
                              <p:cond delay="0"/>
                            </p:stCondLst>
                            <p:childTnLst>
                              <p:par>
                                <p:cTn id="89" presetID="1" presetClass="entr" presetSubtype="0" fill="hold" grpId="4" nodeType="clickEffect">
                                  <p:stCondLst>
                                    <p:cond delay="0"/>
                                  </p:stCondLst>
                                  <p:childTnLst>
                                    <p:set>
                                      <p:cBhvr>
                                        <p:cTn id="90" dur="1" fill="hold">
                                          <p:stCondLst>
                                            <p:cond delay="0"/>
                                          </p:stCondLst>
                                        </p:cTn>
                                        <p:tgtEl>
                                          <p:spTgt spid="26"/>
                                        </p:tgtEl>
                                        <p:attrNameLst>
                                          <p:attrName>style.visibility</p:attrName>
                                        </p:attrNameLst>
                                      </p:cBhvr>
                                      <p:to>
                                        <p:strVal val="visible"/>
                                      </p:to>
                                    </p:set>
                                  </p:childTnLst>
                                </p:cTn>
                              </p:par>
                            </p:childTnLst>
                          </p:cTn>
                        </p:par>
                      </p:childTnLst>
                    </p:cTn>
                  </p:par>
                  <p:par>
                    <p:cTn id="91" fill="hold">
                      <p:stCondLst>
                        <p:cond delay="indefinite"/>
                      </p:stCondLst>
                      <p:childTnLst>
                        <p:par>
                          <p:cTn id="92" fill="hold">
                            <p:stCondLst>
                              <p:cond delay="0"/>
                            </p:stCondLst>
                            <p:childTnLst>
                              <p:par>
                                <p:cTn id="93" presetID="1" presetClass="entr" presetSubtype="0" fill="hold" grpId="0" nodeType="clickEffect">
                                  <p:stCondLst>
                                    <p:cond delay="0"/>
                                  </p:stCondLst>
                                  <p:childTnLst>
                                    <p:set>
                                      <p:cBhvr>
                                        <p:cTn id="94" dur="1" fill="hold">
                                          <p:stCondLst>
                                            <p:cond delay="0"/>
                                          </p:stCondLst>
                                        </p:cTn>
                                        <p:tgtEl>
                                          <p:spTgt spid="29"/>
                                        </p:tgtEl>
                                        <p:attrNameLst>
                                          <p:attrName>style.visibility</p:attrName>
                                        </p:attrNameLst>
                                      </p:cBhvr>
                                      <p:to>
                                        <p:strVal val="visible"/>
                                      </p:to>
                                    </p:set>
                                  </p:childTnLst>
                                </p:cTn>
                              </p:par>
                            </p:childTnLst>
                          </p:cTn>
                        </p:par>
                      </p:childTnLst>
                    </p:cTn>
                  </p:par>
                  <p:par>
                    <p:cTn id="95" fill="hold">
                      <p:stCondLst>
                        <p:cond delay="indefinite"/>
                      </p:stCondLst>
                      <p:childTnLst>
                        <p:par>
                          <p:cTn id="96" fill="hold">
                            <p:stCondLst>
                              <p:cond delay="0"/>
                            </p:stCondLst>
                            <p:childTnLst>
                              <p:par>
                                <p:cTn id="97" presetID="1" presetClass="exit" presetSubtype="0" fill="hold" grpId="5" nodeType="clickEffect">
                                  <p:stCondLst>
                                    <p:cond delay="0"/>
                                  </p:stCondLst>
                                  <p:childTnLst>
                                    <p:set>
                                      <p:cBhvr>
                                        <p:cTn id="98" dur="1" fill="hold">
                                          <p:stCondLst>
                                            <p:cond delay="0"/>
                                          </p:stCondLst>
                                        </p:cTn>
                                        <p:tgtEl>
                                          <p:spTgt spid="26"/>
                                        </p:tgtEl>
                                        <p:attrNameLst>
                                          <p:attrName>style.visibility</p:attrName>
                                        </p:attrNameLst>
                                      </p:cBhvr>
                                      <p:to>
                                        <p:strVal val="hidden"/>
                                      </p:to>
                                    </p:set>
                                  </p:childTnLst>
                                </p:cTn>
                              </p:par>
                            </p:childTnLst>
                          </p:cTn>
                        </p:par>
                      </p:childTnLst>
                    </p:cTn>
                  </p:par>
                  <p:par>
                    <p:cTn id="99" fill="hold">
                      <p:stCondLst>
                        <p:cond delay="indefinite"/>
                      </p:stCondLst>
                      <p:childTnLst>
                        <p:par>
                          <p:cTn id="100" fill="hold">
                            <p:stCondLst>
                              <p:cond delay="0"/>
                            </p:stCondLst>
                            <p:childTnLst>
                              <p:par>
                                <p:cTn id="101" presetID="1" presetClass="entr" presetSubtype="0" fill="hold" grpId="4" nodeType="clickEffect">
                                  <p:stCondLst>
                                    <p:cond delay="0"/>
                                  </p:stCondLst>
                                  <p:childTnLst>
                                    <p:set>
                                      <p:cBhvr>
                                        <p:cTn id="102" dur="1" fill="hold">
                                          <p:stCondLst>
                                            <p:cond delay="0"/>
                                          </p:stCondLst>
                                        </p:cTn>
                                        <p:tgtEl>
                                          <p:spTgt spid="27"/>
                                        </p:tgtEl>
                                        <p:attrNameLst>
                                          <p:attrName>style.visibility</p:attrName>
                                        </p:attrNameLst>
                                      </p:cBhvr>
                                      <p:to>
                                        <p:strVal val="visible"/>
                                      </p:to>
                                    </p:set>
                                  </p:childTnLst>
                                </p:cTn>
                              </p:par>
                            </p:childTnLst>
                          </p:cTn>
                        </p:par>
                      </p:childTnLst>
                    </p:cTn>
                  </p:par>
                  <p:par>
                    <p:cTn id="103" fill="hold">
                      <p:stCondLst>
                        <p:cond delay="indefinite"/>
                      </p:stCondLst>
                      <p:childTnLst>
                        <p:par>
                          <p:cTn id="104" fill="hold">
                            <p:stCondLst>
                              <p:cond delay="0"/>
                            </p:stCondLst>
                            <p:childTnLst>
                              <p:par>
                                <p:cTn id="105" presetID="1" presetClass="entr" presetSubtype="0" fill="hold" grpId="0" nodeType="clickEffect">
                                  <p:stCondLst>
                                    <p:cond delay="0"/>
                                  </p:stCondLst>
                                  <p:childTnLst>
                                    <p:set>
                                      <p:cBhvr>
                                        <p:cTn id="106" dur="1" fill="hold">
                                          <p:stCondLst>
                                            <p:cond delay="0"/>
                                          </p:stCondLst>
                                        </p:cTn>
                                        <p:tgtEl>
                                          <p:spTgt spid="30"/>
                                        </p:tgtEl>
                                        <p:attrNameLst>
                                          <p:attrName>style.visibility</p:attrName>
                                        </p:attrNameLst>
                                      </p:cBhvr>
                                      <p:to>
                                        <p:strVal val="visible"/>
                                      </p:to>
                                    </p:set>
                                  </p:childTnLst>
                                </p:cTn>
                              </p:par>
                            </p:childTnLst>
                          </p:cTn>
                        </p:par>
                      </p:childTnLst>
                    </p:cTn>
                  </p:par>
                  <p:par>
                    <p:cTn id="107" fill="hold">
                      <p:stCondLst>
                        <p:cond delay="indefinite"/>
                      </p:stCondLst>
                      <p:childTnLst>
                        <p:par>
                          <p:cTn id="108" fill="hold">
                            <p:stCondLst>
                              <p:cond delay="0"/>
                            </p:stCondLst>
                            <p:childTnLst>
                              <p:par>
                                <p:cTn id="109" presetID="1" presetClass="exit" presetSubtype="0" fill="hold" grpId="5" nodeType="clickEffect">
                                  <p:stCondLst>
                                    <p:cond delay="0"/>
                                  </p:stCondLst>
                                  <p:childTnLst>
                                    <p:set>
                                      <p:cBhvr>
                                        <p:cTn id="110" dur="1" fill="hold">
                                          <p:stCondLst>
                                            <p:cond delay="0"/>
                                          </p:stCondLst>
                                        </p:cTn>
                                        <p:tgtEl>
                                          <p:spTgt spid="27"/>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7" grpId="1" animBg="1"/>
      <p:bldP spid="27" grpId="2" animBg="1"/>
      <p:bldP spid="27" grpId="3" animBg="1"/>
      <p:bldP spid="27" grpId="4" animBg="1"/>
      <p:bldP spid="27" grpId="5" animBg="1"/>
      <p:bldP spid="26" grpId="0" animBg="1"/>
      <p:bldP spid="26" grpId="1" animBg="1"/>
      <p:bldP spid="26" grpId="2" animBg="1"/>
      <p:bldP spid="26" grpId="3" animBg="1"/>
      <p:bldP spid="26" grpId="4" animBg="1"/>
      <p:bldP spid="26" grpId="5" animBg="1"/>
      <p:bldP spid="8" grpId="0" animBg="1"/>
      <p:bldP spid="8" grpId="1" animBg="1"/>
      <p:bldP spid="8" grpId="2" animBg="1"/>
      <p:bldP spid="8" grpId="3" animBg="1"/>
      <p:bldP spid="8" grpId="4" animBg="1"/>
      <p:bldP spid="8" grpId="5" animBg="1"/>
      <p:bldP spid="54" grpId="0" animBg="1"/>
      <p:bldP spid="55" grpId="0" animBg="1"/>
      <p:bldP spid="56" grpId="0" animBg="1"/>
      <p:bldP spid="28" grpId="0" animBg="1"/>
      <p:bldP spid="58" grpId="0" animBg="1"/>
      <p:bldP spid="60" grpId="0" animBg="1"/>
      <p:bldP spid="57" grpId="0" animBg="1"/>
      <p:bldP spid="29" grpId="0" animBg="1"/>
      <p:bldP spid="30" grpId="0" animBg="1"/>
    </p:bldLst>
  </p:timing>
</p:sld>
</file>

<file path=ppt/slides/slide1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normAutofit/>
          </a:bodyPr>
          <a:lstStyle/>
          <a:p>
            <a:r>
              <a:rPr lang="en-US" sz="3600" b="1" dirty="0" smtClean="0">
                <a:solidFill>
                  <a:schemeClr val="accent1">
                    <a:lumMod val="75000"/>
                  </a:schemeClr>
                </a:solidFill>
              </a:rPr>
              <a:t>From</a:t>
            </a:r>
            <a:r>
              <a:rPr lang="en-US" sz="3600" dirty="0" smtClean="0">
                <a:solidFill>
                  <a:schemeClr val="accent1">
                    <a:lumMod val="75000"/>
                  </a:schemeClr>
                </a:solidFill>
              </a:rPr>
              <a:t> </a:t>
            </a:r>
            <a:r>
              <a:rPr lang="en-US" sz="3600" dirty="0" smtClean="0"/>
              <a:t>Gibbs Sampling </a:t>
            </a:r>
            <a:r>
              <a:rPr lang="en-US" sz="3600" b="1" dirty="0" smtClean="0">
                <a:solidFill>
                  <a:schemeClr val="accent1">
                    <a:lumMod val="75000"/>
                  </a:schemeClr>
                </a:solidFill>
              </a:rPr>
              <a:t>to</a:t>
            </a:r>
            <a:r>
              <a:rPr lang="en-US" sz="3600" dirty="0" smtClean="0">
                <a:solidFill>
                  <a:schemeClr val="accent1">
                    <a:lumMod val="75000"/>
                  </a:schemeClr>
                </a:solidFill>
              </a:rPr>
              <a:t> </a:t>
            </a:r>
            <a:r>
              <a:rPr lang="en-US" sz="3600" dirty="0" smtClean="0"/>
              <a:t>Particle BP </a:t>
            </a:r>
            <a:r>
              <a:rPr lang="en-US" sz="3600" b="1" dirty="0" smtClean="0">
                <a:solidFill>
                  <a:schemeClr val="accent1">
                    <a:lumMod val="75000"/>
                  </a:schemeClr>
                </a:solidFill>
              </a:rPr>
              <a:t>to</a:t>
            </a:r>
            <a:r>
              <a:rPr lang="en-US" sz="3600" dirty="0" smtClean="0">
                <a:solidFill>
                  <a:schemeClr val="accent1">
                    <a:lumMod val="75000"/>
                  </a:schemeClr>
                </a:solidFill>
              </a:rPr>
              <a:t> </a:t>
            </a:r>
            <a:r>
              <a:rPr lang="en-US" sz="3600" dirty="0" smtClean="0"/>
              <a:t>BP</a:t>
            </a:r>
            <a:endParaRPr lang="en-US" sz="3600" dirty="0"/>
          </a:p>
        </p:txBody>
      </p:sp>
      <p:grpSp>
        <p:nvGrpSpPr>
          <p:cNvPr id="43" name="Group 42"/>
          <p:cNvGrpSpPr/>
          <p:nvPr/>
        </p:nvGrpSpPr>
        <p:grpSpPr>
          <a:xfrm>
            <a:off x="71679" y="1388587"/>
            <a:ext cx="8902935" cy="575243"/>
            <a:chOff x="71679" y="1388587"/>
            <a:chExt cx="8902935" cy="575243"/>
          </a:xfrm>
        </p:grpSpPr>
        <p:sp>
          <p:nvSpPr>
            <p:cNvPr id="44" name="Oval 43"/>
            <p:cNvSpPr/>
            <p:nvPr/>
          </p:nvSpPr>
          <p:spPr>
            <a:xfrm>
              <a:off x="1199153" y="1388587"/>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W</a:t>
              </a:r>
            </a:p>
          </p:txBody>
        </p:sp>
        <p:cxnSp>
          <p:nvCxnSpPr>
            <p:cNvPr id="45" name="Straight Connector 44"/>
            <p:cNvCxnSpPr>
              <a:stCxn id="44" idx="6"/>
              <a:endCxn id="47" idx="2"/>
            </p:cNvCxnSpPr>
            <p:nvPr/>
          </p:nvCxnSpPr>
          <p:spPr>
            <a:xfrm>
              <a:off x="1739974" y="1662663"/>
              <a:ext cx="2497716" cy="2464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6" name="Rectangle 45"/>
            <p:cNvSpPr/>
            <p:nvPr/>
          </p:nvSpPr>
          <p:spPr>
            <a:xfrm>
              <a:off x="2820728" y="1543810"/>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sp>
          <p:nvSpPr>
            <p:cNvPr id="47" name="Oval 46"/>
            <p:cNvSpPr/>
            <p:nvPr/>
          </p:nvSpPr>
          <p:spPr>
            <a:xfrm>
              <a:off x="4237690" y="1413234"/>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endParaRPr lang="en-US" sz="1600" i="1" dirty="0">
                <a:solidFill>
                  <a:schemeClr val="tx1"/>
                </a:solidFill>
                <a:latin typeface="Times New Roman"/>
                <a:cs typeface="Times New Roman"/>
              </a:endParaRPr>
            </a:p>
          </p:txBody>
        </p:sp>
        <p:cxnSp>
          <p:nvCxnSpPr>
            <p:cNvPr id="48" name="Straight Connector 47"/>
            <p:cNvCxnSpPr>
              <a:stCxn id="47" idx="6"/>
              <a:endCxn id="51" idx="2"/>
            </p:cNvCxnSpPr>
            <p:nvPr/>
          </p:nvCxnSpPr>
          <p:spPr>
            <a:xfrm>
              <a:off x="4778511" y="1687310"/>
              <a:ext cx="2517189" cy="2444"/>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9" name="Rectangle 48"/>
            <p:cNvSpPr/>
            <p:nvPr/>
          </p:nvSpPr>
          <p:spPr>
            <a:xfrm>
              <a:off x="6052630" y="1554722"/>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sp>
          <p:nvSpPr>
            <p:cNvPr id="51" name="Oval 50"/>
            <p:cNvSpPr/>
            <p:nvPr/>
          </p:nvSpPr>
          <p:spPr>
            <a:xfrm>
              <a:off x="7295700" y="1415678"/>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Y</a:t>
              </a:r>
              <a:endParaRPr lang="en-US" sz="1600" i="1" dirty="0">
                <a:solidFill>
                  <a:schemeClr val="tx1"/>
                </a:solidFill>
                <a:latin typeface="Times New Roman"/>
                <a:cs typeface="Times New Roman"/>
              </a:endParaRPr>
            </a:p>
          </p:txBody>
        </p:sp>
        <p:cxnSp>
          <p:nvCxnSpPr>
            <p:cNvPr id="59" name="Curved Connector 71"/>
            <p:cNvCxnSpPr>
              <a:stCxn id="44" idx="2"/>
            </p:cNvCxnSpPr>
            <p:nvPr/>
          </p:nvCxnSpPr>
          <p:spPr>
            <a:xfrm flipH="1" flipV="1">
              <a:off x="571691" y="1660219"/>
              <a:ext cx="627462" cy="2444"/>
            </a:xfrm>
            <a:prstGeom prst="straightConnector1">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4" name="Curved Connector 69"/>
            <p:cNvCxnSpPr>
              <a:stCxn id="51" idx="6"/>
            </p:cNvCxnSpPr>
            <p:nvPr/>
          </p:nvCxnSpPr>
          <p:spPr>
            <a:xfrm flipV="1">
              <a:off x="7836521" y="1687310"/>
              <a:ext cx="626721" cy="2444"/>
            </a:xfrm>
            <a:prstGeom prst="straightConnector1">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TextBox 64"/>
            <p:cNvSpPr txBox="1"/>
            <p:nvPr/>
          </p:nvSpPr>
          <p:spPr>
            <a:xfrm>
              <a:off x="71679" y="1546202"/>
              <a:ext cx="499931" cy="267620"/>
            </a:xfrm>
            <a:prstGeom prst="rect">
              <a:avLst/>
            </a:prstGeom>
            <a:noFill/>
          </p:spPr>
          <p:txBody>
            <a:bodyPr wrap="square" rtlCol="0" anchor="b">
              <a:noAutofit/>
            </a:bodyPr>
            <a:lstStyle/>
            <a:p>
              <a:pPr algn="ctr"/>
              <a:r>
                <a:rPr lang="en-US" sz="3600" b="1" dirty="0" smtClean="0"/>
                <a:t>…</a:t>
              </a:r>
            </a:p>
          </p:txBody>
        </p:sp>
        <p:sp>
          <p:nvSpPr>
            <p:cNvPr id="66" name="TextBox 65"/>
            <p:cNvSpPr txBox="1"/>
            <p:nvPr/>
          </p:nvSpPr>
          <p:spPr>
            <a:xfrm>
              <a:off x="8474683" y="1570419"/>
              <a:ext cx="499931" cy="267620"/>
            </a:xfrm>
            <a:prstGeom prst="rect">
              <a:avLst/>
            </a:prstGeom>
            <a:noFill/>
          </p:spPr>
          <p:txBody>
            <a:bodyPr wrap="square" rtlCol="0" anchor="b">
              <a:noAutofit/>
            </a:bodyPr>
            <a:lstStyle/>
            <a:p>
              <a:pPr algn="ctr"/>
              <a:r>
                <a:rPr lang="en-US" sz="3600" b="1" dirty="0" smtClean="0"/>
                <a:t>…</a:t>
              </a:r>
            </a:p>
          </p:txBody>
        </p:sp>
      </p:grpSp>
      <p:sp>
        <p:nvSpPr>
          <p:cNvPr id="50" name="Oval 49"/>
          <p:cNvSpPr/>
          <p:nvPr/>
        </p:nvSpPr>
        <p:spPr>
          <a:xfrm>
            <a:off x="1199153" y="2060631"/>
            <a:ext cx="540821" cy="54815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meant</a:t>
            </a:r>
            <a:endParaRPr lang="en-US" sz="1300" i="1" dirty="0">
              <a:solidFill>
                <a:schemeClr val="tx1"/>
              </a:solidFill>
              <a:latin typeface="Rockwell"/>
              <a:cs typeface="Rockwell"/>
            </a:endParaRPr>
          </a:p>
        </p:txBody>
      </p:sp>
      <p:sp>
        <p:nvSpPr>
          <p:cNvPr id="52" name="Oval 51"/>
          <p:cNvSpPr/>
          <p:nvPr/>
        </p:nvSpPr>
        <p:spPr>
          <a:xfrm>
            <a:off x="4237690" y="2085278"/>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53" name="Oval 52"/>
          <p:cNvSpPr/>
          <p:nvPr/>
        </p:nvSpPr>
        <p:spPr>
          <a:xfrm>
            <a:off x="7295700" y="2087722"/>
            <a:ext cx="540821" cy="54815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type</a:t>
            </a:r>
            <a:endParaRPr lang="en-US" sz="1300" i="1" dirty="0">
              <a:solidFill>
                <a:schemeClr val="tx1"/>
              </a:solidFill>
              <a:latin typeface="Rockwell"/>
              <a:cs typeface="Rockwell"/>
            </a:endParaRPr>
          </a:p>
        </p:txBody>
      </p:sp>
      <p:sp>
        <p:nvSpPr>
          <p:cNvPr id="54" name="Oval 53"/>
          <p:cNvSpPr/>
          <p:nvPr/>
        </p:nvSpPr>
        <p:spPr>
          <a:xfrm>
            <a:off x="1199153" y="2060631"/>
            <a:ext cx="540821" cy="548152"/>
          </a:xfrm>
          <a:prstGeom prst="ellipse">
            <a:avLst/>
          </a:prstGeom>
          <a:solidFill>
            <a:schemeClr val="accent1">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man</a:t>
            </a:r>
            <a:endParaRPr lang="en-US" sz="1300" i="1" dirty="0">
              <a:solidFill>
                <a:schemeClr val="tx1"/>
              </a:solidFill>
              <a:latin typeface="Rockwell"/>
              <a:cs typeface="Rockwell"/>
            </a:endParaRPr>
          </a:p>
        </p:txBody>
      </p:sp>
      <p:sp>
        <p:nvSpPr>
          <p:cNvPr id="55" name="Oval 54"/>
          <p:cNvSpPr/>
          <p:nvPr/>
        </p:nvSpPr>
        <p:spPr>
          <a:xfrm>
            <a:off x="4234862" y="2079692"/>
            <a:ext cx="540821" cy="548152"/>
          </a:xfrm>
          <a:prstGeom prst="ellipse">
            <a:avLst/>
          </a:prstGeom>
          <a:solidFill>
            <a:schemeClr val="accent2">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too</a:t>
            </a:r>
            <a:endParaRPr lang="en-US" sz="1300" i="1" dirty="0">
              <a:solidFill>
                <a:schemeClr val="tx1"/>
              </a:solidFill>
              <a:latin typeface="Rockwell"/>
              <a:cs typeface="Rockwell"/>
            </a:endParaRPr>
          </a:p>
        </p:txBody>
      </p:sp>
      <p:sp>
        <p:nvSpPr>
          <p:cNvPr id="56" name="Oval 55"/>
          <p:cNvSpPr/>
          <p:nvPr/>
        </p:nvSpPr>
        <p:spPr>
          <a:xfrm>
            <a:off x="7295700" y="2087722"/>
            <a:ext cx="540821" cy="548152"/>
          </a:xfrm>
          <a:prstGeom prst="ellipse">
            <a:avLst/>
          </a:prstGeom>
          <a:solidFill>
            <a:schemeClr val="tx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tight</a:t>
            </a:r>
            <a:endParaRPr lang="en-US" sz="1300" i="1" dirty="0">
              <a:solidFill>
                <a:schemeClr val="tx1"/>
              </a:solidFill>
              <a:latin typeface="Rockwell"/>
              <a:cs typeface="Rockwell"/>
            </a:endParaRPr>
          </a:p>
        </p:txBody>
      </p:sp>
      <p:sp>
        <p:nvSpPr>
          <p:cNvPr id="28" name="Oval 27"/>
          <p:cNvSpPr/>
          <p:nvPr/>
        </p:nvSpPr>
        <p:spPr>
          <a:xfrm>
            <a:off x="1199153" y="2079692"/>
            <a:ext cx="540821" cy="54815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meant</a:t>
            </a:r>
            <a:endParaRPr lang="en-US" sz="1300" i="1" dirty="0">
              <a:solidFill>
                <a:schemeClr val="tx1"/>
              </a:solidFill>
              <a:latin typeface="Rockwell"/>
              <a:cs typeface="Rockwell"/>
            </a:endParaRPr>
          </a:p>
        </p:txBody>
      </p:sp>
      <p:sp>
        <p:nvSpPr>
          <p:cNvPr id="58" name="Oval 57"/>
          <p:cNvSpPr/>
          <p:nvPr/>
        </p:nvSpPr>
        <p:spPr>
          <a:xfrm>
            <a:off x="4237690" y="2085535"/>
            <a:ext cx="540821" cy="548152"/>
          </a:xfrm>
          <a:prstGeom prst="ellipse">
            <a:avLst/>
          </a:prstGeom>
          <a:solidFill>
            <a:schemeClr val="accent5">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two</a:t>
            </a:r>
            <a:endParaRPr lang="en-US" sz="1300" i="1" dirty="0">
              <a:solidFill>
                <a:schemeClr val="tx1"/>
              </a:solidFill>
              <a:latin typeface="Rockwell"/>
              <a:cs typeface="Rockwell"/>
            </a:endParaRPr>
          </a:p>
        </p:txBody>
      </p:sp>
      <p:sp>
        <p:nvSpPr>
          <p:cNvPr id="60" name="Oval 59"/>
          <p:cNvSpPr/>
          <p:nvPr/>
        </p:nvSpPr>
        <p:spPr>
          <a:xfrm>
            <a:off x="7295700" y="2087722"/>
            <a:ext cx="540821" cy="548152"/>
          </a:xfrm>
          <a:prstGeom prst="ellipse">
            <a:avLst/>
          </a:prstGeom>
          <a:solidFill>
            <a:schemeClr val="accent3">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err="1" smtClean="0">
                <a:solidFill>
                  <a:schemeClr val="tx1"/>
                </a:solidFill>
                <a:latin typeface="Rockwell"/>
                <a:cs typeface="Rockwell"/>
              </a:rPr>
              <a:t>taipei</a:t>
            </a:r>
            <a:endParaRPr lang="en-US" sz="1300" i="1" dirty="0">
              <a:solidFill>
                <a:schemeClr val="tx1"/>
              </a:solidFill>
              <a:latin typeface="Rockwell"/>
              <a:cs typeface="Rockwell"/>
            </a:endParaRPr>
          </a:p>
        </p:txBody>
      </p:sp>
      <p:sp>
        <p:nvSpPr>
          <p:cNvPr id="57" name="Oval 56"/>
          <p:cNvSpPr/>
          <p:nvPr/>
        </p:nvSpPr>
        <p:spPr>
          <a:xfrm>
            <a:off x="1199153" y="2060631"/>
            <a:ext cx="540821" cy="548152"/>
          </a:xfrm>
          <a:prstGeom prst="ellipse">
            <a:avLst/>
          </a:prstGeom>
          <a:solidFill>
            <a:schemeClr val="accent6">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a:t>
            </a:r>
            <a:endParaRPr lang="en-US" sz="1300" i="1" dirty="0">
              <a:solidFill>
                <a:schemeClr val="tx1"/>
              </a:solidFill>
              <a:latin typeface="Rockwell"/>
              <a:cs typeface="Rockwell"/>
            </a:endParaRPr>
          </a:p>
        </p:txBody>
      </p:sp>
      <p:sp>
        <p:nvSpPr>
          <p:cNvPr id="29" name="Oval 28"/>
          <p:cNvSpPr/>
          <p:nvPr/>
        </p:nvSpPr>
        <p:spPr>
          <a:xfrm>
            <a:off x="4244485" y="2087722"/>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30" name="Oval 29"/>
          <p:cNvSpPr/>
          <p:nvPr/>
        </p:nvSpPr>
        <p:spPr>
          <a:xfrm>
            <a:off x="7295700" y="2087722"/>
            <a:ext cx="540821" cy="54815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type</a:t>
            </a:r>
            <a:endParaRPr lang="en-US" sz="1300" i="1" dirty="0">
              <a:solidFill>
                <a:schemeClr val="tx1"/>
              </a:solidFill>
              <a:latin typeface="Rockwell"/>
              <a:cs typeface="Rockwell"/>
            </a:endParaRPr>
          </a:p>
        </p:txBody>
      </p:sp>
      <p:sp>
        <p:nvSpPr>
          <p:cNvPr id="5" name="Slide Number Placeholder 4"/>
          <p:cNvSpPr>
            <a:spLocks noGrp="1"/>
          </p:cNvSpPr>
          <p:nvPr>
            <p:ph type="sldNum" sz="quarter" idx="12"/>
          </p:nvPr>
        </p:nvSpPr>
        <p:spPr/>
        <p:txBody>
          <a:bodyPr/>
          <a:lstStyle/>
          <a:p>
            <a:fld id="{E5445004-F4FB-5345-992E-498B4C43F562}" type="slidenum">
              <a:rPr lang="en-US" smtClean="0"/>
              <a:t>153</a:t>
            </a:fld>
            <a:endParaRPr lang="en-US"/>
          </a:p>
        </p:txBody>
      </p:sp>
      <p:sp>
        <p:nvSpPr>
          <p:cNvPr id="32" name="Title 5"/>
          <p:cNvSpPr txBox="1">
            <a:spLocks/>
          </p:cNvSpPr>
          <p:nvPr/>
        </p:nvSpPr>
        <p:spPr>
          <a:xfrm>
            <a:off x="457200" y="4246138"/>
            <a:ext cx="5860606" cy="415763"/>
          </a:xfrm>
          <a:prstGeom prst="rect">
            <a:avLst/>
          </a:prstGeom>
          <a:solidFill>
            <a:schemeClr val="accent1">
              <a:lumMod val="75000"/>
            </a:schemeClr>
          </a:solidFill>
          <a:ln>
            <a:noFill/>
          </a:ln>
        </p:spPr>
        <p:txBody>
          <a:bodyPr vert="horz" lIns="91440" tIns="45720" rIns="91440" bIns="45720" rtlCol="0" anchor="ctr">
            <a:normAutofit fontScale="7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gn="l"/>
            <a:r>
              <a:rPr lang="en-US" sz="3600" b="1" dirty="0" smtClean="0">
                <a:solidFill>
                  <a:schemeClr val="bg1"/>
                </a:solidFill>
              </a:rPr>
              <a:t>Approach 1: Gibbs Sampling</a:t>
            </a:r>
            <a:endParaRPr lang="en-US" sz="3600" dirty="0">
              <a:solidFill>
                <a:schemeClr val="bg1"/>
              </a:solidFill>
            </a:endParaRPr>
          </a:p>
        </p:txBody>
      </p:sp>
      <p:sp>
        <p:nvSpPr>
          <p:cNvPr id="34" name="Content Placeholder 1"/>
          <p:cNvSpPr>
            <a:spLocks noGrp="1"/>
          </p:cNvSpPr>
          <p:nvPr>
            <p:ph idx="1"/>
          </p:nvPr>
        </p:nvSpPr>
        <p:spPr>
          <a:xfrm>
            <a:off x="457200" y="4654824"/>
            <a:ext cx="8229600" cy="1443698"/>
          </a:xfrm>
          <a:solidFill>
            <a:schemeClr val="bg1"/>
          </a:solidFill>
          <a:ln>
            <a:solidFill>
              <a:schemeClr val="tx1"/>
            </a:solidFill>
          </a:ln>
          <a:effectLst>
            <a:outerShdw blurRad="50800" dist="38100" dir="2700000" algn="tl" rotWithShape="0">
              <a:prstClr val="black">
                <a:alpha val="40000"/>
              </a:prstClr>
            </a:outerShdw>
          </a:effectLst>
        </p:spPr>
        <p:txBody>
          <a:bodyPr>
            <a:normAutofit fontScale="77500" lnSpcReduction="20000"/>
          </a:bodyPr>
          <a:lstStyle/>
          <a:p>
            <a:r>
              <a:rPr lang="en-US" sz="2200" dirty="0"/>
              <a:t>For each variable, resample the value by conditioning on all the other variables </a:t>
            </a:r>
          </a:p>
          <a:p>
            <a:pPr lvl="1"/>
            <a:r>
              <a:rPr lang="en-US" sz="1800" dirty="0"/>
              <a:t>Called the “full conditional” distribution</a:t>
            </a:r>
          </a:p>
          <a:p>
            <a:pPr lvl="1"/>
            <a:r>
              <a:rPr lang="en-US" sz="1800" dirty="0"/>
              <a:t>Computationally easy because we really only need to condition on the Markov Blanket </a:t>
            </a:r>
          </a:p>
          <a:p>
            <a:r>
              <a:rPr lang="en-US" sz="2200" dirty="0" smtClean="0"/>
              <a:t>We can </a:t>
            </a:r>
            <a:r>
              <a:rPr lang="en-US" sz="2200" dirty="0"/>
              <a:t>view the </a:t>
            </a:r>
            <a:r>
              <a:rPr lang="en-US" sz="2200" dirty="0" smtClean="0"/>
              <a:t>computation of the full conditional in terms of message passing</a:t>
            </a:r>
          </a:p>
          <a:p>
            <a:pPr lvl="1"/>
            <a:r>
              <a:rPr lang="en-US" sz="1800" b="1" dirty="0" smtClean="0">
                <a:solidFill>
                  <a:schemeClr val="accent4"/>
                </a:solidFill>
              </a:rPr>
              <a:t>Message puts all </a:t>
            </a:r>
            <a:r>
              <a:rPr lang="en-US" sz="1800" b="1" dirty="0">
                <a:solidFill>
                  <a:schemeClr val="accent4"/>
                </a:solidFill>
              </a:rPr>
              <a:t>its probability mass on the current particle (i.e. current </a:t>
            </a:r>
            <a:r>
              <a:rPr lang="en-US" sz="1800" b="1" i="1" dirty="0">
                <a:solidFill>
                  <a:schemeClr val="accent4"/>
                </a:solidFill>
              </a:rPr>
              <a:t>value</a:t>
            </a:r>
            <a:r>
              <a:rPr lang="en-US" sz="1800" b="1" dirty="0" smtClean="0">
                <a:solidFill>
                  <a:schemeClr val="accent4"/>
                </a:solidFill>
              </a:rPr>
              <a:t>)</a:t>
            </a:r>
            <a:endParaRPr lang="en-US" sz="1800" b="1" dirty="0">
              <a:solidFill>
                <a:schemeClr val="accent4"/>
              </a:solidFill>
            </a:endParaRPr>
          </a:p>
        </p:txBody>
      </p:sp>
    </p:spTree>
    <p:extLst>
      <p:ext uri="{BB962C8B-B14F-4D97-AF65-F5344CB8AC3E}">
        <p14:creationId xmlns:p14="http://schemas.microsoft.com/office/powerpoint/2010/main" val="1098044809"/>
      </p:ext>
    </p:extLst>
  </p:cSld>
  <p:clrMapOvr>
    <a:masterClrMapping/>
  </p:clrMapOvr>
  <p:timing>
    <p:tnLst>
      <p:par>
        <p:cTn xmlns:p14="http://schemas.microsoft.com/office/powerpoint/2010/main" id="1" dur="indefinite" restart="never" nodeType="tmRoot"/>
      </p:par>
    </p:tnLst>
  </p:timing>
</p:sld>
</file>

<file path=ppt/slides/slide1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rapezoid 41"/>
          <p:cNvSpPr/>
          <p:nvPr/>
        </p:nvSpPr>
        <p:spPr>
          <a:xfrm rot="10800000" flipV="1">
            <a:off x="4826869" y="1784082"/>
            <a:ext cx="2478468" cy="820288"/>
          </a:xfrm>
          <a:prstGeom prst="trapezoid">
            <a:avLst>
              <a:gd name="adj" fmla="val 137412"/>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Trapezoid 40"/>
          <p:cNvSpPr/>
          <p:nvPr/>
        </p:nvSpPr>
        <p:spPr>
          <a:xfrm rot="10800000" flipV="1">
            <a:off x="1750380" y="1784082"/>
            <a:ext cx="2478468" cy="820288"/>
          </a:xfrm>
          <a:prstGeom prst="trapezoid">
            <a:avLst>
              <a:gd name="adj" fmla="val 137412"/>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Title 5"/>
          <p:cNvSpPr>
            <a:spLocks noGrp="1"/>
          </p:cNvSpPr>
          <p:nvPr>
            <p:ph type="title"/>
          </p:nvPr>
        </p:nvSpPr>
        <p:spPr/>
        <p:txBody>
          <a:bodyPr>
            <a:normAutofit/>
          </a:bodyPr>
          <a:lstStyle/>
          <a:p>
            <a:r>
              <a:rPr lang="en-US" sz="3600" b="1" dirty="0" smtClean="0">
                <a:solidFill>
                  <a:schemeClr val="accent1">
                    <a:lumMod val="75000"/>
                  </a:schemeClr>
                </a:solidFill>
              </a:rPr>
              <a:t>From</a:t>
            </a:r>
            <a:r>
              <a:rPr lang="en-US" sz="3600" dirty="0" smtClean="0">
                <a:solidFill>
                  <a:schemeClr val="accent1">
                    <a:lumMod val="75000"/>
                  </a:schemeClr>
                </a:solidFill>
              </a:rPr>
              <a:t> </a:t>
            </a:r>
            <a:r>
              <a:rPr lang="en-US" sz="3600" dirty="0" smtClean="0"/>
              <a:t>Gibbs Sampling </a:t>
            </a:r>
            <a:r>
              <a:rPr lang="en-US" sz="3600" b="1" dirty="0" smtClean="0">
                <a:solidFill>
                  <a:schemeClr val="accent1">
                    <a:lumMod val="75000"/>
                  </a:schemeClr>
                </a:solidFill>
              </a:rPr>
              <a:t>to</a:t>
            </a:r>
            <a:r>
              <a:rPr lang="en-US" sz="3600" dirty="0" smtClean="0">
                <a:solidFill>
                  <a:schemeClr val="accent1">
                    <a:lumMod val="75000"/>
                  </a:schemeClr>
                </a:solidFill>
              </a:rPr>
              <a:t> </a:t>
            </a:r>
            <a:r>
              <a:rPr lang="en-US" sz="3600" dirty="0" smtClean="0"/>
              <a:t>Particle BP </a:t>
            </a:r>
            <a:r>
              <a:rPr lang="en-US" sz="3600" b="1" dirty="0" smtClean="0">
                <a:solidFill>
                  <a:schemeClr val="accent1">
                    <a:lumMod val="75000"/>
                  </a:schemeClr>
                </a:solidFill>
              </a:rPr>
              <a:t>to</a:t>
            </a:r>
            <a:r>
              <a:rPr lang="en-US" sz="3600" dirty="0" smtClean="0">
                <a:solidFill>
                  <a:schemeClr val="accent1">
                    <a:lumMod val="75000"/>
                  </a:schemeClr>
                </a:solidFill>
              </a:rPr>
              <a:t> </a:t>
            </a:r>
            <a:r>
              <a:rPr lang="en-US" sz="3600" dirty="0" smtClean="0"/>
              <a:t>BP</a:t>
            </a:r>
            <a:endParaRPr lang="en-US" sz="3600" dirty="0"/>
          </a:p>
        </p:txBody>
      </p:sp>
      <p:grpSp>
        <p:nvGrpSpPr>
          <p:cNvPr id="43" name="Group 42"/>
          <p:cNvGrpSpPr/>
          <p:nvPr/>
        </p:nvGrpSpPr>
        <p:grpSpPr>
          <a:xfrm>
            <a:off x="71679" y="1388587"/>
            <a:ext cx="8902935" cy="575243"/>
            <a:chOff x="71679" y="1388587"/>
            <a:chExt cx="8902935" cy="575243"/>
          </a:xfrm>
        </p:grpSpPr>
        <p:sp>
          <p:nvSpPr>
            <p:cNvPr id="44" name="Oval 43"/>
            <p:cNvSpPr/>
            <p:nvPr/>
          </p:nvSpPr>
          <p:spPr>
            <a:xfrm>
              <a:off x="1199153" y="1388587"/>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W</a:t>
              </a:r>
            </a:p>
          </p:txBody>
        </p:sp>
        <p:cxnSp>
          <p:nvCxnSpPr>
            <p:cNvPr id="45" name="Straight Connector 44"/>
            <p:cNvCxnSpPr>
              <a:stCxn id="44" idx="6"/>
              <a:endCxn id="47" idx="2"/>
            </p:cNvCxnSpPr>
            <p:nvPr/>
          </p:nvCxnSpPr>
          <p:spPr>
            <a:xfrm>
              <a:off x="1739974" y="1662663"/>
              <a:ext cx="2497716" cy="2464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6" name="Rectangle 45"/>
            <p:cNvSpPr/>
            <p:nvPr/>
          </p:nvSpPr>
          <p:spPr>
            <a:xfrm>
              <a:off x="2820728" y="1543810"/>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sp>
          <p:nvSpPr>
            <p:cNvPr id="47" name="Oval 46"/>
            <p:cNvSpPr/>
            <p:nvPr/>
          </p:nvSpPr>
          <p:spPr>
            <a:xfrm>
              <a:off x="4237690" y="1413234"/>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endParaRPr lang="en-US" sz="1600" i="1" dirty="0">
                <a:solidFill>
                  <a:schemeClr val="tx1"/>
                </a:solidFill>
                <a:latin typeface="Times New Roman"/>
                <a:cs typeface="Times New Roman"/>
              </a:endParaRPr>
            </a:p>
          </p:txBody>
        </p:sp>
        <p:cxnSp>
          <p:nvCxnSpPr>
            <p:cNvPr id="48" name="Straight Connector 47"/>
            <p:cNvCxnSpPr>
              <a:stCxn id="47" idx="6"/>
              <a:endCxn id="51" idx="2"/>
            </p:cNvCxnSpPr>
            <p:nvPr/>
          </p:nvCxnSpPr>
          <p:spPr>
            <a:xfrm>
              <a:off x="4778511" y="1687310"/>
              <a:ext cx="2517189" cy="2444"/>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9" name="Rectangle 48"/>
            <p:cNvSpPr/>
            <p:nvPr/>
          </p:nvSpPr>
          <p:spPr>
            <a:xfrm>
              <a:off x="6052630" y="1554722"/>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sp>
          <p:nvSpPr>
            <p:cNvPr id="51" name="Oval 50"/>
            <p:cNvSpPr/>
            <p:nvPr/>
          </p:nvSpPr>
          <p:spPr>
            <a:xfrm>
              <a:off x="7295700" y="1415678"/>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Y</a:t>
              </a:r>
              <a:endParaRPr lang="en-US" sz="1600" i="1" dirty="0">
                <a:solidFill>
                  <a:schemeClr val="tx1"/>
                </a:solidFill>
                <a:latin typeface="Times New Roman"/>
                <a:cs typeface="Times New Roman"/>
              </a:endParaRPr>
            </a:p>
          </p:txBody>
        </p:sp>
        <p:cxnSp>
          <p:nvCxnSpPr>
            <p:cNvPr id="59" name="Curved Connector 71"/>
            <p:cNvCxnSpPr>
              <a:stCxn id="44" idx="2"/>
            </p:cNvCxnSpPr>
            <p:nvPr/>
          </p:nvCxnSpPr>
          <p:spPr>
            <a:xfrm flipH="1" flipV="1">
              <a:off x="571691" y="1660219"/>
              <a:ext cx="627462" cy="2444"/>
            </a:xfrm>
            <a:prstGeom prst="straightConnector1">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4" name="Curved Connector 69"/>
            <p:cNvCxnSpPr>
              <a:stCxn id="51" idx="6"/>
            </p:cNvCxnSpPr>
            <p:nvPr/>
          </p:nvCxnSpPr>
          <p:spPr>
            <a:xfrm flipV="1">
              <a:off x="7836521" y="1687310"/>
              <a:ext cx="626721" cy="2444"/>
            </a:xfrm>
            <a:prstGeom prst="straightConnector1">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TextBox 64"/>
            <p:cNvSpPr txBox="1"/>
            <p:nvPr/>
          </p:nvSpPr>
          <p:spPr>
            <a:xfrm>
              <a:off x="71679" y="1546202"/>
              <a:ext cx="499931" cy="267620"/>
            </a:xfrm>
            <a:prstGeom prst="rect">
              <a:avLst/>
            </a:prstGeom>
            <a:noFill/>
          </p:spPr>
          <p:txBody>
            <a:bodyPr wrap="square" rtlCol="0" anchor="b">
              <a:noAutofit/>
            </a:bodyPr>
            <a:lstStyle/>
            <a:p>
              <a:pPr algn="ctr"/>
              <a:r>
                <a:rPr lang="en-US" sz="3600" b="1" dirty="0" smtClean="0"/>
                <a:t>…</a:t>
              </a:r>
            </a:p>
          </p:txBody>
        </p:sp>
        <p:sp>
          <p:nvSpPr>
            <p:cNvPr id="66" name="TextBox 65"/>
            <p:cNvSpPr txBox="1"/>
            <p:nvPr/>
          </p:nvSpPr>
          <p:spPr>
            <a:xfrm>
              <a:off x="8474683" y="1570419"/>
              <a:ext cx="499931" cy="267620"/>
            </a:xfrm>
            <a:prstGeom prst="rect">
              <a:avLst/>
            </a:prstGeom>
            <a:noFill/>
          </p:spPr>
          <p:txBody>
            <a:bodyPr wrap="square" rtlCol="0" anchor="b">
              <a:noAutofit/>
            </a:bodyPr>
            <a:lstStyle/>
            <a:p>
              <a:pPr algn="ctr"/>
              <a:r>
                <a:rPr lang="en-US" sz="3600" b="1" dirty="0" smtClean="0"/>
                <a:t>…</a:t>
              </a:r>
            </a:p>
          </p:txBody>
        </p:sp>
      </p:grpSp>
      <p:sp>
        <p:nvSpPr>
          <p:cNvPr id="50" name="Oval 49"/>
          <p:cNvSpPr/>
          <p:nvPr/>
        </p:nvSpPr>
        <p:spPr>
          <a:xfrm>
            <a:off x="1199153" y="2060631"/>
            <a:ext cx="540821" cy="54815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meant</a:t>
            </a:r>
            <a:endParaRPr lang="en-US" sz="1300" i="1" dirty="0">
              <a:solidFill>
                <a:schemeClr val="tx1"/>
              </a:solidFill>
              <a:latin typeface="Rockwell"/>
              <a:cs typeface="Rockwell"/>
            </a:endParaRPr>
          </a:p>
        </p:txBody>
      </p:sp>
      <p:sp>
        <p:nvSpPr>
          <p:cNvPr id="52" name="Oval 51"/>
          <p:cNvSpPr/>
          <p:nvPr/>
        </p:nvSpPr>
        <p:spPr>
          <a:xfrm>
            <a:off x="4237690" y="2085278"/>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53" name="Oval 52"/>
          <p:cNvSpPr/>
          <p:nvPr/>
        </p:nvSpPr>
        <p:spPr>
          <a:xfrm>
            <a:off x="7295700" y="2087722"/>
            <a:ext cx="540821" cy="54815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type</a:t>
            </a:r>
            <a:endParaRPr lang="en-US" sz="1300" i="1" dirty="0">
              <a:solidFill>
                <a:schemeClr val="tx1"/>
              </a:solidFill>
              <a:latin typeface="Rockwell"/>
              <a:cs typeface="Rockwell"/>
            </a:endParaRPr>
          </a:p>
        </p:txBody>
      </p:sp>
      <p:sp>
        <p:nvSpPr>
          <p:cNvPr id="54" name="Oval 53"/>
          <p:cNvSpPr/>
          <p:nvPr/>
        </p:nvSpPr>
        <p:spPr>
          <a:xfrm>
            <a:off x="1199153" y="2060631"/>
            <a:ext cx="540821" cy="548152"/>
          </a:xfrm>
          <a:prstGeom prst="ellipse">
            <a:avLst/>
          </a:prstGeom>
          <a:solidFill>
            <a:schemeClr val="accent1">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man</a:t>
            </a:r>
            <a:endParaRPr lang="en-US" sz="1300" i="1" dirty="0">
              <a:solidFill>
                <a:schemeClr val="tx1"/>
              </a:solidFill>
              <a:latin typeface="Rockwell"/>
              <a:cs typeface="Rockwell"/>
            </a:endParaRPr>
          </a:p>
        </p:txBody>
      </p:sp>
      <p:sp>
        <p:nvSpPr>
          <p:cNvPr id="55" name="Oval 54"/>
          <p:cNvSpPr/>
          <p:nvPr/>
        </p:nvSpPr>
        <p:spPr>
          <a:xfrm>
            <a:off x="4234862" y="2079692"/>
            <a:ext cx="540821" cy="548152"/>
          </a:xfrm>
          <a:prstGeom prst="ellipse">
            <a:avLst/>
          </a:prstGeom>
          <a:solidFill>
            <a:schemeClr val="accent2">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too</a:t>
            </a:r>
            <a:endParaRPr lang="en-US" sz="1300" i="1" dirty="0">
              <a:solidFill>
                <a:schemeClr val="tx1"/>
              </a:solidFill>
              <a:latin typeface="Rockwell"/>
              <a:cs typeface="Rockwell"/>
            </a:endParaRPr>
          </a:p>
        </p:txBody>
      </p:sp>
      <p:sp>
        <p:nvSpPr>
          <p:cNvPr id="56" name="Oval 55"/>
          <p:cNvSpPr/>
          <p:nvPr/>
        </p:nvSpPr>
        <p:spPr>
          <a:xfrm>
            <a:off x="7295700" y="2087722"/>
            <a:ext cx="540821" cy="548152"/>
          </a:xfrm>
          <a:prstGeom prst="ellipse">
            <a:avLst/>
          </a:prstGeom>
          <a:solidFill>
            <a:schemeClr val="tx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tight</a:t>
            </a:r>
            <a:endParaRPr lang="en-US" sz="1300" i="1" dirty="0">
              <a:solidFill>
                <a:schemeClr val="tx1"/>
              </a:solidFill>
              <a:latin typeface="Rockwell"/>
              <a:cs typeface="Rockwell"/>
            </a:endParaRPr>
          </a:p>
        </p:txBody>
      </p:sp>
      <p:sp>
        <p:nvSpPr>
          <p:cNvPr id="28" name="Oval 27"/>
          <p:cNvSpPr/>
          <p:nvPr/>
        </p:nvSpPr>
        <p:spPr>
          <a:xfrm>
            <a:off x="1199153" y="2079692"/>
            <a:ext cx="540821" cy="54815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meant</a:t>
            </a:r>
            <a:endParaRPr lang="en-US" sz="1300" i="1" dirty="0">
              <a:solidFill>
                <a:schemeClr val="tx1"/>
              </a:solidFill>
              <a:latin typeface="Rockwell"/>
              <a:cs typeface="Rockwell"/>
            </a:endParaRPr>
          </a:p>
        </p:txBody>
      </p:sp>
      <p:sp>
        <p:nvSpPr>
          <p:cNvPr id="58" name="Oval 57"/>
          <p:cNvSpPr/>
          <p:nvPr/>
        </p:nvSpPr>
        <p:spPr>
          <a:xfrm>
            <a:off x="4237690" y="2085535"/>
            <a:ext cx="540821" cy="548152"/>
          </a:xfrm>
          <a:prstGeom prst="ellipse">
            <a:avLst/>
          </a:prstGeom>
          <a:solidFill>
            <a:schemeClr val="accent5">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two</a:t>
            </a:r>
            <a:endParaRPr lang="en-US" sz="1300" i="1" dirty="0">
              <a:solidFill>
                <a:schemeClr val="tx1"/>
              </a:solidFill>
              <a:latin typeface="Rockwell"/>
              <a:cs typeface="Rockwell"/>
            </a:endParaRPr>
          </a:p>
        </p:txBody>
      </p:sp>
      <p:sp>
        <p:nvSpPr>
          <p:cNvPr id="60" name="Oval 59"/>
          <p:cNvSpPr/>
          <p:nvPr/>
        </p:nvSpPr>
        <p:spPr>
          <a:xfrm>
            <a:off x="7295700" y="2087722"/>
            <a:ext cx="540821" cy="548152"/>
          </a:xfrm>
          <a:prstGeom prst="ellipse">
            <a:avLst/>
          </a:prstGeom>
          <a:solidFill>
            <a:schemeClr val="accent3">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err="1" smtClean="0">
                <a:solidFill>
                  <a:schemeClr val="tx1"/>
                </a:solidFill>
                <a:latin typeface="Rockwell"/>
                <a:cs typeface="Rockwell"/>
              </a:rPr>
              <a:t>taipei</a:t>
            </a:r>
            <a:endParaRPr lang="en-US" sz="1300" i="1" dirty="0">
              <a:solidFill>
                <a:schemeClr val="tx1"/>
              </a:solidFill>
              <a:latin typeface="Rockwell"/>
              <a:cs typeface="Rockwell"/>
            </a:endParaRPr>
          </a:p>
        </p:txBody>
      </p:sp>
      <p:sp>
        <p:nvSpPr>
          <p:cNvPr id="57" name="Oval 56"/>
          <p:cNvSpPr/>
          <p:nvPr/>
        </p:nvSpPr>
        <p:spPr>
          <a:xfrm>
            <a:off x="1199153" y="2060631"/>
            <a:ext cx="540821" cy="548152"/>
          </a:xfrm>
          <a:prstGeom prst="ellipse">
            <a:avLst/>
          </a:prstGeom>
          <a:solidFill>
            <a:schemeClr val="accent6">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a:t>
            </a:r>
            <a:endParaRPr lang="en-US" sz="1300" i="1" dirty="0">
              <a:solidFill>
                <a:schemeClr val="tx1"/>
              </a:solidFill>
              <a:latin typeface="Rockwell"/>
              <a:cs typeface="Rockwell"/>
            </a:endParaRPr>
          </a:p>
        </p:txBody>
      </p:sp>
      <p:sp>
        <p:nvSpPr>
          <p:cNvPr id="29" name="Oval 28"/>
          <p:cNvSpPr/>
          <p:nvPr/>
        </p:nvSpPr>
        <p:spPr>
          <a:xfrm>
            <a:off x="4244485" y="2087722"/>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30" name="Oval 29"/>
          <p:cNvSpPr/>
          <p:nvPr/>
        </p:nvSpPr>
        <p:spPr>
          <a:xfrm>
            <a:off x="7295700" y="2087722"/>
            <a:ext cx="540821" cy="54815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type</a:t>
            </a:r>
            <a:endParaRPr lang="en-US" sz="1300" i="1" dirty="0">
              <a:solidFill>
                <a:schemeClr val="tx1"/>
              </a:solidFill>
              <a:latin typeface="Rockwell"/>
              <a:cs typeface="Rockwell"/>
            </a:endParaRPr>
          </a:p>
        </p:txBody>
      </p:sp>
      <p:sp>
        <p:nvSpPr>
          <p:cNvPr id="5" name="Slide Number Placeholder 4"/>
          <p:cNvSpPr>
            <a:spLocks noGrp="1"/>
          </p:cNvSpPr>
          <p:nvPr>
            <p:ph type="sldNum" sz="quarter" idx="12"/>
          </p:nvPr>
        </p:nvSpPr>
        <p:spPr/>
        <p:txBody>
          <a:bodyPr/>
          <a:lstStyle/>
          <a:p>
            <a:fld id="{E5445004-F4FB-5345-992E-498B4C43F562}" type="slidenum">
              <a:rPr lang="en-US" smtClean="0"/>
              <a:t>154</a:t>
            </a:fld>
            <a:endParaRPr lang="en-US"/>
          </a:p>
        </p:txBody>
      </p:sp>
      <p:sp>
        <p:nvSpPr>
          <p:cNvPr id="32" name="Title 5"/>
          <p:cNvSpPr txBox="1">
            <a:spLocks/>
          </p:cNvSpPr>
          <p:nvPr/>
        </p:nvSpPr>
        <p:spPr>
          <a:xfrm>
            <a:off x="457200" y="4246138"/>
            <a:ext cx="5860606" cy="415763"/>
          </a:xfrm>
          <a:prstGeom prst="rect">
            <a:avLst/>
          </a:prstGeom>
          <a:solidFill>
            <a:schemeClr val="accent1">
              <a:lumMod val="75000"/>
            </a:schemeClr>
          </a:solidFill>
          <a:ln>
            <a:noFill/>
          </a:ln>
        </p:spPr>
        <p:txBody>
          <a:bodyPr vert="horz" lIns="91440" tIns="45720" rIns="91440" bIns="45720" rtlCol="0" anchor="ctr">
            <a:normAutofit fontScale="7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gn="l"/>
            <a:r>
              <a:rPr lang="en-US" sz="3600" b="1" dirty="0" smtClean="0">
                <a:solidFill>
                  <a:schemeClr val="bg1"/>
                </a:solidFill>
              </a:rPr>
              <a:t>Approach 1: Gibbs Sampling</a:t>
            </a:r>
            <a:endParaRPr lang="en-US" sz="3600" dirty="0">
              <a:solidFill>
                <a:schemeClr val="bg1"/>
              </a:solidFill>
            </a:endParaRPr>
          </a:p>
        </p:txBody>
      </p:sp>
      <p:sp>
        <p:nvSpPr>
          <p:cNvPr id="34" name="Content Placeholder 1"/>
          <p:cNvSpPr>
            <a:spLocks noGrp="1"/>
          </p:cNvSpPr>
          <p:nvPr>
            <p:ph idx="1"/>
          </p:nvPr>
        </p:nvSpPr>
        <p:spPr>
          <a:xfrm>
            <a:off x="457200" y="4654824"/>
            <a:ext cx="8229600" cy="1443698"/>
          </a:xfrm>
          <a:solidFill>
            <a:schemeClr val="bg1"/>
          </a:solidFill>
          <a:ln>
            <a:solidFill>
              <a:schemeClr val="tx1"/>
            </a:solidFill>
          </a:ln>
          <a:effectLst>
            <a:outerShdw blurRad="50800" dist="38100" dir="2700000" algn="tl" rotWithShape="0">
              <a:prstClr val="black">
                <a:alpha val="40000"/>
              </a:prstClr>
            </a:outerShdw>
          </a:effectLst>
        </p:spPr>
        <p:txBody>
          <a:bodyPr>
            <a:normAutofit fontScale="77500" lnSpcReduction="20000"/>
          </a:bodyPr>
          <a:lstStyle/>
          <a:p>
            <a:r>
              <a:rPr lang="en-US" sz="2200" dirty="0"/>
              <a:t>For each variable, resample the value by conditioning on all the other variables </a:t>
            </a:r>
          </a:p>
          <a:p>
            <a:pPr lvl="1"/>
            <a:r>
              <a:rPr lang="en-US" sz="1800" dirty="0"/>
              <a:t>Called the “full conditional” distribution</a:t>
            </a:r>
          </a:p>
          <a:p>
            <a:pPr lvl="1"/>
            <a:r>
              <a:rPr lang="en-US" sz="1800" dirty="0"/>
              <a:t>Computationally easy because we really only need to condition on the Markov Blanket </a:t>
            </a:r>
          </a:p>
          <a:p>
            <a:r>
              <a:rPr lang="en-US" sz="2200" dirty="0"/>
              <a:t>We can view the computation of the full conditional in terms of message passing</a:t>
            </a:r>
          </a:p>
          <a:p>
            <a:pPr lvl="1"/>
            <a:r>
              <a:rPr lang="en-US" sz="1800" b="1" dirty="0" smtClean="0">
                <a:solidFill>
                  <a:schemeClr val="accent4"/>
                </a:solidFill>
              </a:rPr>
              <a:t>Message </a:t>
            </a:r>
            <a:r>
              <a:rPr lang="en-US" sz="1800" b="1" dirty="0">
                <a:solidFill>
                  <a:schemeClr val="accent4"/>
                </a:solidFill>
              </a:rPr>
              <a:t>puts all its probability mass on the current particle (i.e. current </a:t>
            </a:r>
            <a:r>
              <a:rPr lang="en-US" sz="1800" b="1" i="1" dirty="0">
                <a:solidFill>
                  <a:schemeClr val="accent4"/>
                </a:solidFill>
              </a:rPr>
              <a:t>value</a:t>
            </a:r>
            <a:r>
              <a:rPr lang="en-US" sz="1800" b="1" dirty="0">
                <a:solidFill>
                  <a:schemeClr val="accent4"/>
                </a:solidFill>
              </a:rPr>
              <a:t>)</a:t>
            </a:r>
          </a:p>
        </p:txBody>
      </p:sp>
      <p:graphicFrame>
        <p:nvGraphicFramePr>
          <p:cNvPr id="35" name="Table 34"/>
          <p:cNvGraphicFramePr>
            <a:graphicFrameLocks noGrp="1"/>
          </p:cNvGraphicFramePr>
          <p:nvPr>
            <p:extLst>
              <p:ext uri="{D42A27DB-BD31-4B8C-83A1-F6EECF244321}">
                <p14:modId xmlns:p14="http://schemas.microsoft.com/office/powerpoint/2010/main" val="1849034862"/>
              </p:ext>
            </p:extLst>
          </p:nvPr>
        </p:nvGraphicFramePr>
        <p:xfrm>
          <a:off x="1853546" y="1963830"/>
          <a:ext cx="814085" cy="267461"/>
        </p:xfrm>
        <a:graphic>
          <a:graphicData uri="http://schemas.openxmlformats.org/drawingml/2006/table">
            <a:tbl>
              <a:tblPr bandRow="1">
                <a:tableStyleId>{775DCB02-9BB8-47FD-8907-85C794F793BA}</a:tableStyleId>
              </a:tblPr>
              <a:tblGrid>
                <a:gridCol w="554517"/>
                <a:gridCol w="259568"/>
              </a:tblGrid>
              <a:tr h="267461">
                <a:tc>
                  <a:txBody>
                    <a:bodyPr/>
                    <a:lstStyle/>
                    <a:p>
                      <a:pPr algn="ctr"/>
                      <a:r>
                        <a:rPr lang="en-US" sz="1600" dirty="0" smtClean="0">
                          <a:latin typeface="Rockwell"/>
                          <a:cs typeface="Rockwell"/>
                        </a:rPr>
                        <a:t>mean</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bl>
          </a:graphicData>
        </a:graphic>
      </p:graphicFrame>
      <p:cxnSp>
        <p:nvCxnSpPr>
          <p:cNvPr id="36" name="Straight Arrow Connector 35"/>
          <p:cNvCxnSpPr/>
          <p:nvPr/>
        </p:nvCxnSpPr>
        <p:spPr>
          <a:xfrm>
            <a:off x="1853546" y="1784082"/>
            <a:ext cx="841248" cy="0"/>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7" name="Straight Arrow Connector 36"/>
          <p:cNvCxnSpPr/>
          <p:nvPr/>
        </p:nvCxnSpPr>
        <p:spPr>
          <a:xfrm flipH="1">
            <a:off x="6350881" y="1801370"/>
            <a:ext cx="841248" cy="19393"/>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aphicFrame>
        <p:nvGraphicFramePr>
          <p:cNvPr id="38" name="Table 37"/>
          <p:cNvGraphicFramePr>
            <a:graphicFrameLocks noGrp="1"/>
          </p:cNvGraphicFramePr>
          <p:nvPr>
            <p:extLst>
              <p:ext uri="{D42A27DB-BD31-4B8C-83A1-F6EECF244321}">
                <p14:modId xmlns:p14="http://schemas.microsoft.com/office/powerpoint/2010/main" val="31916854"/>
              </p:ext>
            </p:extLst>
          </p:nvPr>
        </p:nvGraphicFramePr>
        <p:xfrm>
          <a:off x="6378044" y="1981875"/>
          <a:ext cx="814085" cy="267461"/>
        </p:xfrm>
        <a:graphic>
          <a:graphicData uri="http://schemas.openxmlformats.org/drawingml/2006/table">
            <a:tbl>
              <a:tblPr bandRow="1">
                <a:tableStyleId>{775DCB02-9BB8-47FD-8907-85C794F793BA}</a:tableStyleId>
              </a:tblPr>
              <a:tblGrid>
                <a:gridCol w="554517"/>
                <a:gridCol w="259568"/>
              </a:tblGrid>
              <a:tr h="267461">
                <a:tc>
                  <a:txBody>
                    <a:bodyPr/>
                    <a:lstStyle/>
                    <a:p>
                      <a:pPr algn="ctr"/>
                      <a:r>
                        <a:rPr lang="en-US" sz="1600" dirty="0" smtClean="0">
                          <a:latin typeface="Rockwell"/>
                          <a:cs typeface="Rockwell"/>
                        </a:rPr>
                        <a:t>type</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bl>
          </a:graphicData>
        </a:graphic>
      </p:graphicFrame>
      <p:graphicFrame>
        <p:nvGraphicFramePr>
          <p:cNvPr id="39" name="Table 38"/>
          <p:cNvGraphicFramePr>
            <a:graphicFrameLocks noGrp="1"/>
          </p:cNvGraphicFramePr>
          <p:nvPr>
            <p:extLst>
              <p:ext uri="{D42A27DB-BD31-4B8C-83A1-F6EECF244321}">
                <p14:modId xmlns:p14="http://schemas.microsoft.com/office/powerpoint/2010/main" val="677601436"/>
              </p:ext>
            </p:extLst>
          </p:nvPr>
        </p:nvGraphicFramePr>
        <p:xfrm>
          <a:off x="1777327" y="2604810"/>
          <a:ext cx="2451522" cy="2499248"/>
        </p:xfrm>
        <a:graphic>
          <a:graphicData uri="http://schemas.openxmlformats.org/drawingml/2006/table">
            <a:tbl>
              <a:tblPr bandRow="1">
                <a:tableStyleId>{69C7853C-536D-4A76-A0AE-DD22124D55A5}</a:tableStyleId>
              </a:tblPr>
              <a:tblGrid>
                <a:gridCol w="573233"/>
                <a:gridCol w="268327"/>
                <a:gridCol w="268327"/>
                <a:gridCol w="268327"/>
                <a:gridCol w="268327"/>
                <a:gridCol w="268327"/>
                <a:gridCol w="268327"/>
                <a:gridCol w="268327"/>
              </a:tblGrid>
              <a:tr h="627021">
                <a:tc>
                  <a:txBody>
                    <a:bodyPr/>
                    <a:lstStyle/>
                    <a:p>
                      <a:pPr algn="ct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to</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too</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two</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c>
                  <a:txBody>
                    <a:bodyPr/>
                    <a:lstStyle/>
                    <a:p>
                      <a:pPr algn="ctr"/>
                      <a:r>
                        <a:rPr lang="en-US" sz="1200" dirty="0" err="1" smtClean="0">
                          <a:latin typeface="Rockwell"/>
                          <a:cs typeface="Rockwell"/>
                        </a:rPr>
                        <a:t>zythum</a:t>
                      </a:r>
                      <a:endParaRPr lang="en-US" sz="1200" dirty="0">
                        <a:latin typeface="Rockwell"/>
                        <a:cs typeface="Rockwell"/>
                      </a:endParaRPr>
                    </a:p>
                  </a:txBody>
                  <a:tcPr marL="0" marR="0" marT="0" marB="0" vert="vert270" anchor="ctr"/>
                </a:tc>
              </a:tr>
              <a:tr h="267461">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man</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r>
                        <a:rPr lang="en-US" sz="1200" dirty="0" smtClean="0"/>
                        <a:t>4</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mean</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7</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meant</a:t>
                      </a:r>
                      <a:endParaRPr lang="en-US" sz="1200" dirty="0">
                        <a:latin typeface="Rockwell"/>
                        <a:cs typeface="Rockwell"/>
                      </a:endParaRPr>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8</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3</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err="1" smtClean="0">
                          <a:latin typeface="Rockwell"/>
                          <a:cs typeface="Rockwell"/>
                        </a:rPr>
                        <a:t>zythum</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bl>
          </a:graphicData>
        </a:graphic>
      </p:graphicFrame>
      <p:graphicFrame>
        <p:nvGraphicFramePr>
          <p:cNvPr id="40" name="Table 39"/>
          <p:cNvGraphicFramePr>
            <a:graphicFrameLocks noGrp="1"/>
          </p:cNvGraphicFramePr>
          <p:nvPr>
            <p:extLst>
              <p:ext uri="{D42A27DB-BD31-4B8C-83A1-F6EECF244321}">
                <p14:modId xmlns:p14="http://schemas.microsoft.com/office/powerpoint/2010/main" val="1221889827"/>
              </p:ext>
            </p:extLst>
          </p:nvPr>
        </p:nvGraphicFramePr>
        <p:xfrm>
          <a:off x="4826869" y="2604810"/>
          <a:ext cx="2451522" cy="2499248"/>
        </p:xfrm>
        <a:graphic>
          <a:graphicData uri="http://schemas.openxmlformats.org/drawingml/2006/table">
            <a:tbl>
              <a:tblPr bandRow="1">
                <a:tableStyleId>{69C7853C-536D-4A76-A0AE-DD22124D55A5}</a:tableStyleId>
              </a:tblPr>
              <a:tblGrid>
                <a:gridCol w="573233"/>
                <a:gridCol w="268327"/>
                <a:gridCol w="268327"/>
                <a:gridCol w="268327"/>
                <a:gridCol w="268327"/>
                <a:gridCol w="268327"/>
                <a:gridCol w="268327"/>
                <a:gridCol w="268327"/>
              </a:tblGrid>
              <a:tr h="627021">
                <a:tc>
                  <a:txBody>
                    <a:bodyPr/>
                    <a:lstStyle/>
                    <a:p>
                      <a:pPr algn="ct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type</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tight</a:t>
                      </a:r>
                      <a:endParaRPr lang="en-US" sz="1200" dirty="0">
                        <a:latin typeface="Rockwell"/>
                        <a:cs typeface="Rockwell"/>
                      </a:endParaRPr>
                    </a:p>
                  </a:txBody>
                  <a:tcPr marL="0" marR="0" marT="0" marB="0" vert="vert270" anchor="ctr"/>
                </a:tc>
                <a:tc>
                  <a:txBody>
                    <a:bodyPr/>
                    <a:lstStyle/>
                    <a:p>
                      <a:pPr algn="ctr"/>
                      <a:r>
                        <a:rPr lang="en-US" sz="1200" dirty="0" err="1" smtClean="0">
                          <a:latin typeface="Rockwell"/>
                          <a:cs typeface="Rockwell"/>
                        </a:rPr>
                        <a:t>taipei</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c>
                  <a:txBody>
                    <a:bodyPr/>
                    <a:lstStyle/>
                    <a:p>
                      <a:pPr algn="ctr"/>
                      <a:r>
                        <a:rPr lang="en-US" sz="1200" dirty="0" err="1" smtClean="0">
                          <a:latin typeface="Rockwell"/>
                          <a:cs typeface="Rockwell"/>
                        </a:rPr>
                        <a:t>zythum</a:t>
                      </a:r>
                      <a:endParaRPr lang="en-US" sz="1200" dirty="0">
                        <a:latin typeface="Rockwell"/>
                        <a:cs typeface="Rockwell"/>
                      </a:endParaRPr>
                    </a:p>
                  </a:txBody>
                  <a:tcPr marL="0" marR="0" marT="0" marB="0" vert="vert270" anchor="ctr"/>
                </a:tc>
              </a:tr>
              <a:tr h="267461">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to</a:t>
                      </a:r>
                      <a:endParaRPr lang="en-US" sz="1200" dirty="0">
                        <a:latin typeface="Rockwell"/>
                        <a:cs typeface="Rockwell"/>
                      </a:endParaRPr>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8</a:t>
                      </a:r>
                      <a:endParaRPr lang="en-US" sz="1200" dirty="0"/>
                    </a:p>
                  </a:txBody>
                  <a:tcPr marL="0" marR="0" marT="0" marB="0" anchor="ctr"/>
                </a:tc>
                <a:tc>
                  <a:txBody>
                    <a:bodyPr/>
                    <a:lstStyle/>
                    <a:p>
                      <a:pPr algn="ctr"/>
                      <a:r>
                        <a:rPr lang="en-US" sz="1200" dirty="0" smtClean="0"/>
                        <a:t>3</a:t>
                      </a: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too</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7</a:t>
                      </a:r>
                      <a:endParaRPr lang="en-US" sz="1200" dirty="0"/>
                    </a:p>
                  </a:txBody>
                  <a:tcPr marL="0" marR="0" marT="0" marB="0" anchor="ctr"/>
                </a:tc>
                <a:tc>
                  <a:txBody>
                    <a:bodyPr/>
                    <a:lstStyle/>
                    <a:p>
                      <a:pPr algn="ctr"/>
                      <a:r>
                        <a:rPr lang="en-US" sz="1200" dirty="0" smtClean="0"/>
                        <a:t>6</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two</a:t>
                      </a:r>
                      <a:endParaRPr lang="en-US" sz="1200" dirty="0">
                        <a:latin typeface="Rockwell"/>
                        <a:cs typeface="Rockwell"/>
                      </a:endParaRPr>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r>
                        <a:rPr lang="en-US" sz="1200" dirty="0" smtClean="0"/>
                        <a:t>3</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err="1" smtClean="0">
                          <a:latin typeface="Rockwell"/>
                          <a:cs typeface="Rockwell"/>
                        </a:rPr>
                        <a:t>zythum</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bl>
          </a:graphicData>
        </a:graphic>
      </p:graphicFrame>
    </p:spTree>
    <p:extLst>
      <p:ext uri="{BB962C8B-B14F-4D97-AF65-F5344CB8AC3E}">
        <p14:creationId xmlns:p14="http://schemas.microsoft.com/office/powerpoint/2010/main" val="72171220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9"/>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42"/>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animBg="1"/>
      <p:bldP spid="41" grpId="0" animBg="1"/>
    </p:bldLst>
  </p:timing>
</p:sld>
</file>

<file path=ppt/slides/slide1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 name="Trapezoid 41"/>
          <p:cNvSpPr/>
          <p:nvPr/>
        </p:nvSpPr>
        <p:spPr>
          <a:xfrm rot="10800000" flipV="1">
            <a:off x="4826869" y="1784082"/>
            <a:ext cx="2478468" cy="820288"/>
          </a:xfrm>
          <a:prstGeom prst="trapezoid">
            <a:avLst>
              <a:gd name="adj" fmla="val 137412"/>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1" name="Trapezoid 40"/>
          <p:cNvSpPr/>
          <p:nvPr/>
        </p:nvSpPr>
        <p:spPr>
          <a:xfrm rot="10800000" flipV="1">
            <a:off x="1750380" y="1784082"/>
            <a:ext cx="2478468" cy="820288"/>
          </a:xfrm>
          <a:prstGeom prst="trapezoid">
            <a:avLst>
              <a:gd name="adj" fmla="val 137412"/>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Title 5"/>
          <p:cNvSpPr>
            <a:spLocks noGrp="1"/>
          </p:cNvSpPr>
          <p:nvPr>
            <p:ph type="title"/>
          </p:nvPr>
        </p:nvSpPr>
        <p:spPr/>
        <p:txBody>
          <a:bodyPr>
            <a:normAutofit/>
          </a:bodyPr>
          <a:lstStyle/>
          <a:p>
            <a:r>
              <a:rPr lang="en-US" sz="3600" b="1" dirty="0" smtClean="0">
                <a:solidFill>
                  <a:schemeClr val="accent1">
                    <a:lumMod val="75000"/>
                  </a:schemeClr>
                </a:solidFill>
              </a:rPr>
              <a:t>From</a:t>
            </a:r>
            <a:r>
              <a:rPr lang="en-US" sz="3600" dirty="0" smtClean="0">
                <a:solidFill>
                  <a:schemeClr val="accent1">
                    <a:lumMod val="75000"/>
                  </a:schemeClr>
                </a:solidFill>
              </a:rPr>
              <a:t> </a:t>
            </a:r>
            <a:r>
              <a:rPr lang="en-US" sz="3600" dirty="0" smtClean="0"/>
              <a:t>Gibbs Sampling </a:t>
            </a:r>
            <a:r>
              <a:rPr lang="en-US" sz="3600" b="1" dirty="0" smtClean="0">
                <a:solidFill>
                  <a:schemeClr val="accent1">
                    <a:lumMod val="75000"/>
                  </a:schemeClr>
                </a:solidFill>
              </a:rPr>
              <a:t>to</a:t>
            </a:r>
            <a:r>
              <a:rPr lang="en-US" sz="3600" dirty="0" smtClean="0">
                <a:solidFill>
                  <a:schemeClr val="accent1">
                    <a:lumMod val="75000"/>
                  </a:schemeClr>
                </a:solidFill>
              </a:rPr>
              <a:t> </a:t>
            </a:r>
            <a:r>
              <a:rPr lang="en-US" sz="3600" dirty="0" smtClean="0"/>
              <a:t>Particle BP </a:t>
            </a:r>
            <a:r>
              <a:rPr lang="en-US" sz="3600" b="1" dirty="0" smtClean="0">
                <a:solidFill>
                  <a:schemeClr val="accent1">
                    <a:lumMod val="75000"/>
                  </a:schemeClr>
                </a:solidFill>
              </a:rPr>
              <a:t>to</a:t>
            </a:r>
            <a:r>
              <a:rPr lang="en-US" sz="3600" dirty="0" smtClean="0">
                <a:solidFill>
                  <a:schemeClr val="accent1">
                    <a:lumMod val="75000"/>
                  </a:schemeClr>
                </a:solidFill>
              </a:rPr>
              <a:t> </a:t>
            </a:r>
            <a:r>
              <a:rPr lang="en-US" sz="3600" dirty="0" smtClean="0"/>
              <a:t>BP</a:t>
            </a:r>
            <a:endParaRPr lang="en-US" sz="3600" dirty="0"/>
          </a:p>
        </p:txBody>
      </p:sp>
      <p:grpSp>
        <p:nvGrpSpPr>
          <p:cNvPr id="43" name="Group 42"/>
          <p:cNvGrpSpPr/>
          <p:nvPr/>
        </p:nvGrpSpPr>
        <p:grpSpPr>
          <a:xfrm>
            <a:off x="71679" y="1388587"/>
            <a:ext cx="8902935" cy="575243"/>
            <a:chOff x="71679" y="1388587"/>
            <a:chExt cx="8902935" cy="575243"/>
          </a:xfrm>
        </p:grpSpPr>
        <p:sp>
          <p:nvSpPr>
            <p:cNvPr id="44" name="Oval 43"/>
            <p:cNvSpPr/>
            <p:nvPr/>
          </p:nvSpPr>
          <p:spPr>
            <a:xfrm>
              <a:off x="1199153" y="1388587"/>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W</a:t>
              </a:r>
            </a:p>
          </p:txBody>
        </p:sp>
        <p:cxnSp>
          <p:nvCxnSpPr>
            <p:cNvPr id="45" name="Straight Connector 44"/>
            <p:cNvCxnSpPr>
              <a:stCxn id="44" idx="6"/>
              <a:endCxn id="47" idx="2"/>
            </p:cNvCxnSpPr>
            <p:nvPr/>
          </p:nvCxnSpPr>
          <p:spPr>
            <a:xfrm>
              <a:off x="1739974" y="1662663"/>
              <a:ext cx="2497716" cy="2464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6" name="Rectangle 45"/>
            <p:cNvSpPr/>
            <p:nvPr/>
          </p:nvSpPr>
          <p:spPr>
            <a:xfrm>
              <a:off x="2820728" y="1543810"/>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sp>
          <p:nvSpPr>
            <p:cNvPr id="47" name="Oval 46"/>
            <p:cNvSpPr/>
            <p:nvPr/>
          </p:nvSpPr>
          <p:spPr>
            <a:xfrm>
              <a:off x="4237690" y="1413234"/>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endParaRPr lang="en-US" sz="1600" i="1" dirty="0">
                <a:solidFill>
                  <a:schemeClr val="tx1"/>
                </a:solidFill>
                <a:latin typeface="Times New Roman"/>
                <a:cs typeface="Times New Roman"/>
              </a:endParaRPr>
            </a:p>
          </p:txBody>
        </p:sp>
        <p:cxnSp>
          <p:nvCxnSpPr>
            <p:cNvPr id="48" name="Straight Connector 47"/>
            <p:cNvCxnSpPr>
              <a:stCxn id="47" idx="6"/>
              <a:endCxn id="51" idx="2"/>
            </p:cNvCxnSpPr>
            <p:nvPr/>
          </p:nvCxnSpPr>
          <p:spPr>
            <a:xfrm>
              <a:off x="4778511" y="1687310"/>
              <a:ext cx="2517189" cy="2444"/>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9" name="Rectangle 48"/>
            <p:cNvSpPr/>
            <p:nvPr/>
          </p:nvSpPr>
          <p:spPr>
            <a:xfrm>
              <a:off x="6052630" y="1554722"/>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sp>
          <p:nvSpPr>
            <p:cNvPr id="51" name="Oval 50"/>
            <p:cNvSpPr/>
            <p:nvPr/>
          </p:nvSpPr>
          <p:spPr>
            <a:xfrm>
              <a:off x="7295700" y="1415678"/>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Y</a:t>
              </a:r>
              <a:endParaRPr lang="en-US" sz="1600" i="1" dirty="0">
                <a:solidFill>
                  <a:schemeClr val="tx1"/>
                </a:solidFill>
                <a:latin typeface="Times New Roman"/>
                <a:cs typeface="Times New Roman"/>
              </a:endParaRPr>
            </a:p>
          </p:txBody>
        </p:sp>
        <p:cxnSp>
          <p:nvCxnSpPr>
            <p:cNvPr id="59" name="Curved Connector 71"/>
            <p:cNvCxnSpPr>
              <a:stCxn id="44" idx="2"/>
            </p:cNvCxnSpPr>
            <p:nvPr/>
          </p:nvCxnSpPr>
          <p:spPr>
            <a:xfrm flipH="1" flipV="1">
              <a:off x="571691" y="1660219"/>
              <a:ext cx="627462" cy="2444"/>
            </a:xfrm>
            <a:prstGeom prst="straightConnector1">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4" name="Curved Connector 69"/>
            <p:cNvCxnSpPr>
              <a:stCxn id="51" idx="6"/>
            </p:cNvCxnSpPr>
            <p:nvPr/>
          </p:nvCxnSpPr>
          <p:spPr>
            <a:xfrm flipV="1">
              <a:off x="7836521" y="1687310"/>
              <a:ext cx="626721" cy="2444"/>
            </a:xfrm>
            <a:prstGeom prst="straightConnector1">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TextBox 64"/>
            <p:cNvSpPr txBox="1"/>
            <p:nvPr/>
          </p:nvSpPr>
          <p:spPr>
            <a:xfrm>
              <a:off x="71679" y="1546202"/>
              <a:ext cx="499931" cy="267620"/>
            </a:xfrm>
            <a:prstGeom prst="rect">
              <a:avLst/>
            </a:prstGeom>
            <a:noFill/>
          </p:spPr>
          <p:txBody>
            <a:bodyPr wrap="square" rtlCol="0" anchor="b">
              <a:noAutofit/>
            </a:bodyPr>
            <a:lstStyle/>
            <a:p>
              <a:pPr algn="ctr"/>
              <a:r>
                <a:rPr lang="en-US" sz="3600" b="1" dirty="0" smtClean="0"/>
                <a:t>…</a:t>
              </a:r>
            </a:p>
          </p:txBody>
        </p:sp>
        <p:sp>
          <p:nvSpPr>
            <p:cNvPr id="66" name="TextBox 65"/>
            <p:cNvSpPr txBox="1"/>
            <p:nvPr/>
          </p:nvSpPr>
          <p:spPr>
            <a:xfrm>
              <a:off x="8474683" y="1570419"/>
              <a:ext cx="499931" cy="267620"/>
            </a:xfrm>
            <a:prstGeom prst="rect">
              <a:avLst/>
            </a:prstGeom>
            <a:noFill/>
          </p:spPr>
          <p:txBody>
            <a:bodyPr wrap="square" rtlCol="0" anchor="b">
              <a:noAutofit/>
            </a:bodyPr>
            <a:lstStyle/>
            <a:p>
              <a:pPr algn="ctr"/>
              <a:r>
                <a:rPr lang="en-US" sz="3600" b="1" dirty="0" smtClean="0"/>
                <a:t>…</a:t>
              </a:r>
            </a:p>
          </p:txBody>
        </p:sp>
      </p:grpSp>
      <p:sp>
        <p:nvSpPr>
          <p:cNvPr id="50" name="Oval 49"/>
          <p:cNvSpPr/>
          <p:nvPr/>
        </p:nvSpPr>
        <p:spPr>
          <a:xfrm>
            <a:off x="1199153" y="2060631"/>
            <a:ext cx="540821" cy="54815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meant</a:t>
            </a:r>
            <a:endParaRPr lang="en-US" sz="1300" i="1" dirty="0">
              <a:solidFill>
                <a:schemeClr val="tx1"/>
              </a:solidFill>
              <a:latin typeface="Rockwell"/>
              <a:cs typeface="Rockwell"/>
            </a:endParaRPr>
          </a:p>
        </p:txBody>
      </p:sp>
      <p:sp>
        <p:nvSpPr>
          <p:cNvPr id="52" name="Oval 51"/>
          <p:cNvSpPr/>
          <p:nvPr/>
        </p:nvSpPr>
        <p:spPr>
          <a:xfrm>
            <a:off x="4237690" y="2085278"/>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53" name="Oval 52"/>
          <p:cNvSpPr/>
          <p:nvPr/>
        </p:nvSpPr>
        <p:spPr>
          <a:xfrm>
            <a:off x="7295700" y="2087722"/>
            <a:ext cx="540821" cy="54815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type</a:t>
            </a:r>
            <a:endParaRPr lang="en-US" sz="1300" i="1" dirty="0">
              <a:solidFill>
                <a:schemeClr val="tx1"/>
              </a:solidFill>
              <a:latin typeface="Rockwell"/>
              <a:cs typeface="Rockwell"/>
            </a:endParaRPr>
          </a:p>
        </p:txBody>
      </p:sp>
      <p:sp>
        <p:nvSpPr>
          <p:cNvPr id="54" name="Oval 53"/>
          <p:cNvSpPr/>
          <p:nvPr/>
        </p:nvSpPr>
        <p:spPr>
          <a:xfrm>
            <a:off x="1199153" y="2060631"/>
            <a:ext cx="540821" cy="548152"/>
          </a:xfrm>
          <a:prstGeom prst="ellipse">
            <a:avLst/>
          </a:prstGeom>
          <a:solidFill>
            <a:schemeClr val="accent1">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man</a:t>
            </a:r>
            <a:endParaRPr lang="en-US" sz="1300" i="1" dirty="0">
              <a:solidFill>
                <a:schemeClr val="tx1"/>
              </a:solidFill>
              <a:latin typeface="Rockwell"/>
              <a:cs typeface="Rockwell"/>
            </a:endParaRPr>
          </a:p>
        </p:txBody>
      </p:sp>
      <p:sp>
        <p:nvSpPr>
          <p:cNvPr id="55" name="Oval 54"/>
          <p:cNvSpPr/>
          <p:nvPr/>
        </p:nvSpPr>
        <p:spPr>
          <a:xfrm>
            <a:off x="4234862" y="2079692"/>
            <a:ext cx="540821" cy="548152"/>
          </a:xfrm>
          <a:prstGeom prst="ellipse">
            <a:avLst/>
          </a:prstGeom>
          <a:solidFill>
            <a:schemeClr val="accent2">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too</a:t>
            </a:r>
            <a:endParaRPr lang="en-US" sz="1300" i="1" dirty="0">
              <a:solidFill>
                <a:schemeClr val="tx1"/>
              </a:solidFill>
              <a:latin typeface="Rockwell"/>
              <a:cs typeface="Rockwell"/>
            </a:endParaRPr>
          </a:p>
        </p:txBody>
      </p:sp>
      <p:sp>
        <p:nvSpPr>
          <p:cNvPr id="56" name="Oval 55"/>
          <p:cNvSpPr/>
          <p:nvPr/>
        </p:nvSpPr>
        <p:spPr>
          <a:xfrm>
            <a:off x="7295700" y="2087722"/>
            <a:ext cx="540821" cy="548152"/>
          </a:xfrm>
          <a:prstGeom prst="ellipse">
            <a:avLst/>
          </a:prstGeom>
          <a:solidFill>
            <a:schemeClr val="tx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tight</a:t>
            </a:r>
            <a:endParaRPr lang="en-US" sz="1300" i="1" dirty="0">
              <a:solidFill>
                <a:schemeClr val="tx1"/>
              </a:solidFill>
              <a:latin typeface="Rockwell"/>
              <a:cs typeface="Rockwell"/>
            </a:endParaRPr>
          </a:p>
        </p:txBody>
      </p:sp>
      <p:sp>
        <p:nvSpPr>
          <p:cNvPr id="28" name="Oval 27"/>
          <p:cNvSpPr/>
          <p:nvPr/>
        </p:nvSpPr>
        <p:spPr>
          <a:xfrm>
            <a:off x="1199153" y="2079692"/>
            <a:ext cx="540821" cy="54815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meant</a:t>
            </a:r>
            <a:endParaRPr lang="en-US" sz="1300" i="1" dirty="0">
              <a:solidFill>
                <a:schemeClr val="tx1"/>
              </a:solidFill>
              <a:latin typeface="Rockwell"/>
              <a:cs typeface="Rockwell"/>
            </a:endParaRPr>
          </a:p>
        </p:txBody>
      </p:sp>
      <p:sp>
        <p:nvSpPr>
          <p:cNvPr id="58" name="Oval 57"/>
          <p:cNvSpPr/>
          <p:nvPr/>
        </p:nvSpPr>
        <p:spPr>
          <a:xfrm>
            <a:off x="4237690" y="2085535"/>
            <a:ext cx="540821" cy="548152"/>
          </a:xfrm>
          <a:prstGeom prst="ellipse">
            <a:avLst/>
          </a:prstGeom>
          <a:solidFill>
            <a:schemeClr val="accent5">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two</a:t>
            </a:r>
            <a:endParaRPr lang="en-US" sz="1300" i="1" dirty="0">
              <a:solidFill>
                <a:schemeClr val="tx1"/>
              </a:solidFill>
              <a:latin typeface="Rockwell"/>
              <a:cs typeface="Rockwell"/>
            </a:endParaRPr>
          </a:p>
        </p:txBody>
      </p:sp>
      <p:sp>
        <p:nvSpPr>
          <p:cNvPr id="60" name="Oval 59"/>
          <p:cNvSpPr/>
          <p:nvPr/>
        </p:nvSpPr>
        <p:spPr>
          <a:xfrm>
            <a:off x="7295700" y="2087722"/>
            <a:ext cx="540821" cy="548152"/>
          </a:xfrm>
          <a:prstGeom prst="ellipse">
            <a:avLst/>
          </a:prstGeom>
          <a:solidFill>
            <a:schemeClr val="accent3">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err="1" smtClean="0">
                <a:solidFill>
                  <a:schemeClr val="tx1"/>
                </a:solidFill>
                <a:latin typeface="Rockwell"/>
                <a:cs typeface="Rockwell"/>
              </a:rPr>
              <a:t>taipei</a:t>
            </a:r>
            <a:endParaRPr lang="en-US" sz="1300" i="1" dirty="0">
              <a:solidFill>
                <a:schemeClr val="tx1"/>
              </a:solidFill>
              <a:latin typeface="Rockwell"/>
              <a:cs typeface="Rockwell"/>
            </a:endParaRPr>
          </a:p>
        </p:txBody>
      </p:sp>
      <p:sp>
        <p:nvSpPr>
          <p:cNvPr id="57" name="Oval 56"/>
          <p:cNvSpPr/>
          <p:nvPr/>
        </p:nvSpPr>
        <p:spPr>
          <a:xfrm>
            <a:off x="1199153" y="2060631"/>
            <a:ext cx="540821" cy="548152"/>
          </a:xfrm>
          <a:prstGeom prst="ellipse">
            <a:avLst/>
          </a:prstGeom>
          <a:solidFill>
            <a:schemeClr val="accent6">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a:t>
            </a:r>
            <a:endParaRPr lang="en-US" sz="1300" i="1" dirty="0">
              <a:solidFill>
                <a:schemeClr val="tx1"/>
              </a:solidFill>
              <a:latin typeface="Rockwell"/>
              <a:cs typeface="Rockwell"/>
            </a:endParaRPr>
          </a:p>
        </p:txBody>
      </p:sp>
      <p:sp>
        <p:nvSpPr>
          <p:cNvPr id="29" name="Oval 28"/>
          <p:cNvSpPr/>
          <p:nvPr/>
        </p:nvSpPr>
        <p:spPr>
          <a:xfrm>
            <a:off x="4244485" y="2087722"/>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30" name="Oval 29"/>
          <p:cNvSpPr/>
          <p:nvPr/>
        </p:nvSpPr>
        <p:spPr>
          <a:xfrm>
            <a:off x="7295700" y="2087722"/>
            <a:ext cx="540821" cy="54815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type</a:t>
            </a:r>
            <a:endParaRPr lang="en-US" sz="1300" i="1" dirty="0">
              <a:solidFill>
                <a:schemeClr val="tx1"/>
              </a:solidFill>
              <a:latin typeface="Rockwell"/>
              <a:cs typeface="Rockwell"/>
            </a:endParaRPr>
          </a:p>
        </p:txBody>
      </p:sp>
      <p:sp>
        <p:nvSpPr>
          <p:cNvPr id="5" name="Slide Number Placeholder 4"/>
          <p:cNvSpPr>
            <a:spLocks noGrp="1"/>
          </p:cNvSpPr>
          <p:nvPr>
            <p:ph type="sldNum" sz="quarter" idx="12"/>
          </p:nvPr>
        </p:nvSpPr>
        <p:spPr/>
        <p:txBody>
          <a:bodyPr/>
          <a:lstStyle/>
          <a:p>
            <a:fld id="{E5445004-F4FB-5345-992E-498B4C43F562}" type="slidenum">
              <a:rPr lang="en-US" smtClean="0"/>
              <a:t>155</a:t>
            </a:fld>
            <a:endParaRPr lang="en-US"/>
          </a:p>
        </p:txBody>
      </p:sp>
      <p:sp>
        <p:nvSpPr>
          <p:cNvPr id="32" name="Title 5"/>
          <p:cNvSpPr txBox="1">
            <a:spLocks/>
          </p:cNvSpPr>
          <p:nvPr/>
        </p:nvSpPr>
        <p:spPr>
          <a:xfrm>
            <a:off x="457200" y="4246138"/>
            <a:ext cx="5860606" cy="415763"/>
          </a:xfrm>
          <a:prstGeom prst="rect">
            <a:avLst/>
          </a:prstGeom>
          <a:solidFill>
            <a:schemeClr val="accent1">
              <a:lumMod val="75000"/>
            </a:schemeClr>
          </a:solidFill>
          <a:ln>
            <a:noFill/>
          </a:ln>
        </p:spPr>
        <p:txBody>
          <a:bodyPr vert="horz" lIns="91440" tIns="45720" rIns="91440" bIns="45720" rtlCol="0" anchor="ctr">
            <a:normAutofit fontScale="7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gn="l"/>
            <a:r>
              <a:rPr lang="en-US" sz="3600" b="1" dirty="0" smtClean="0">
                <a:solidFill>
                  <a:schemeClr val="bg1"/>
                </a:solidFill>
              </a:rPr>
              <a:t>Approach 1: Gibbs Sampling</a:t>
            </a:r>
            <a:endParaRPr lang="en-US" sz="3600" dirty="0">
              <a:solidFill>
                <a:schemeClr val="bg1"/>
              </a:solidFill>
            </a:endParaRPr>
          </a:p>
        </p:txBody>
      </p:sp>
      <p:sp>
        <p:nvSpPr>
          <p:cNvPr id="34" name="Content Placeholder 1"/>
          <p:cNvSpPr>
            <a:spLocks noGrp="1"/>
          </p:cNvSpPr>
          <p:nvPr>
            <p:ph idx="1"/>
          </p:nvPr>
        </p:nvSpPr>
        <p:spPr>
          <a:xfrm>
            <a:off x="457200" y="4654824"/>
            <a:ext cx="8229600" cy="1443698"/>
          </a:xfrm>
          <a:solidFill>
            <a:schemeClr val="bg1"/>
          </a:solidFill>
          <a:ln>
            <a:solidFill>
              <a:schemeClr val="tx1"/>
            </a:solidFill>
          </a:ln>
          <a:effectLst>
            <a:outerShdw blurRad="50800" dist="38100" dir="2700000" algn="tl" rotWithShape="0">
              <a:prstClr val="black">
                <a:alpha val="40000"/>
              </a:prstClr>
            </a:outerShdw>
          </a:effectLst>
        </p:spPr>
        <p:txBody>
          <a:bodyPr>
            <a:normAutofit fontScale="77500" lnSpcReduction="20000"/>
          </a:bodyPr>
          <a:lstStyle/>
          <a:p>
            <a:r>
              <a:rPr lang="en-US" sz="2200" dirty="0"/>
              <a:t>For each variable, resample the value by conditioning on all the other variables </a:t>
            </a:r>
          </a:p>
          <a:p>
            <a:pPr lvl="1"/>
            <a:r>
              <a:rPr lang="en-US" sz="1800" dirty="0"/>
              <a:t>Called the “full conditional” distribution</a:t>
            </a:r>
          </a:p>
          <a:p>
            <a:pPr lvl="1"/>
            <a:r>
              <a:rPr lang="en-US" sz="1800" dirty="0"/>
              <a:t>Computationally easy because we really only need to condition on the Markov Blanket </a:t>
            </a:r>
          </a:p>
          <a:p>
            <a:r>
              <a:rPr lang="en-US" sz="2200" dirty="0"/>
              <a:t>We can view the computation of the full conditional in terms of message passing</a:t>
            </a:r>
          </a:p>
          <a:p>
            <a:pPr lvl="1"/>
            <a:r>
              <a:rPr lang="en-US" sz="1800" b="1" dirty="0" smtClean="0">
                <a:solidFill>
                  <a:schemeClr val="accent4"/>
                </a:solidFill>
              </a:rPr>
              <a:t>Message </a:t>
            </a:r>
            <a:r>
              <a:rPr lang="en-US" sz="1800" b="1" dirty="0">
                <a:solidFill>
                  <a:schemeClr val="accent4"/>
                </a:solidFill>
              </a:rPr>
              <a:t>puts all its probability mass on the current particle (i.e. current </a:t>
            </a:r>
            <a:r>
              <a:rPr lang="en-US" sz="1800" b="1" i="1" dirty="0">
                <a:solidFill>
                  <a:schemeClr val="accent4"/>
                </a:solidFill>
              </a:rPr>
              <a:t>value</a:t>
            </a:r>
            <a:r>
              <a:rPr lang="en-US" sz="1800" b="1" dirty="0">
                <a:solidFill>
                  <a:schemeClr val="accent4"/>
                </a:solidFill>
              </a:rPr>
              <a:t>)</a:t>
            </a:r>
          </a:p>
        </p:txBody>
      </p:sp>
      <p:graphicFrame>
        <p:nvGraphicFramePr>
          <p:cNvPr id="35" name="Table 34"/>
          <p:cNvGraphicFramePr>
            <a:graphicFrameLocks noGrp="1"/>
          </p:cNvGraphicFramePr>
          <p:nvPr>
            <p:extLst>
              <p:ext uri="{D42A27DB-BD31-4B8C-83A1-F6EECF244321}">
                <p14:modId xmlns:p14="http://schemas.microsoft.com/office/powerpoint/2010/main" val="2303511980"/>
              </p:ext>
            </p:extLst>
          </p:nvPr>
        </p:nvGraphicFramePr>
        <p:xfrm>
          <a:off x="1853546" y="1963830"/>
          <a:ext cx="814085" cy="267461"/>
        </p:xfrm>
        <a:graphic>
          <a:graphicData uri="http://schemas.openxmlformats.org/drawingml/2006/table">
            <a:tbl>
              <a:tblPr bandRow="1">
                <a:tableStyleId>{775DCB02-9BB8-47FD-8907-85C794F793BA}</a:tableStyleId>
              </a:tblPr>
              <a:tblGrid>
                <a:gridCol w="554517"/>
                <a:gridCol w="259568"/>
              </a:tblGrid>
              <a:tr h="267461">
                <a:tc>
                  <a:txBody>
                    <a:bodyPr/>
                    <a:lstStyle/>
                    <a:p>
                      <a:pPr algn="ctr"/>
                      <a:r>
                        <a:rPr lang="en-US" sz="1600" dirty="0" smtClean="0">
                          <a:latin typeface="Rockwell"/>
                          <a:cs typeface="Rockwell"/>
                        </a:rPr>
                        <a:t>mean</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bl>
          </a:graphicData>
        </a:graphic>
      </p:graphicFrame>
      <p:cxnSp>
        <p:nvCxnSpPr>
          <p:cNvPr id="36" name="Straight Arrow Connector 35"/>
          <p:cNvCxnSpPr/>
          <p:nvPr/>
        </p:nvCxnSpPr>
        <p:spPr>
          <a:xfrm>
            <a:off x="1853546" y="1784082"/>
            <a:ext cx="841248" cy="0"/>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7" name="Straight Arrow Connector 36"/>
          <p:cNvCxnSpPr/>
          <p:nvPr/>
        </p:nvCxnSpPr>
        <p:spPr>
          <a:xfrm flipH="1">
            <a:off x="6350881" y="1801370"/>
            <a:ext cx="841248" cy="19393"/>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aphicFrame>
        <p:nvGraphicFramePr>
          <p:cNvPr id="38" name="Table 37"/>
          <p:cNvGraphicFramePr>
            <a:graphicFrameLocks noGrp="1"/>
          </p:cNvGraphicFramePr>
          <p:nvPr>
            <p:extLst>
              <p:ext uri="{D42A27DB-BD31-4B8C-83A1-F6EECF244321}">
                <p14:modId xmlns:p14="http://schemas.microsoft.com/office/powerpoint/2010/main" val="3119235896"/>
              </p:ext>
            </p:extLst>
          </p:nvPr>
        </p:nvGraphicFramePr>
        <p:xfrm>
          <a:off x="6378044" y="1981875"/>
          <a:ext cx="814085" cy="267461"/>
        </p:xfrm>
        <a:graphic>
          <a:graphicData uri="http://schemas.openxmlformats.org/drawingml/2006/table">
            <a:tbl>
              <a:tblPr bandRow="1">
                <a:tableStyleId>{775DCB02-9BB8-47FD-8907-85C794F793BA}</a:tableStyleId>
              </a:tblPr>
              <a:tblGrid>
                <a:gridCol w="554517"/>
                <a:gridCol w="259568"/>
              </a:tblGrid>
              <a:tr h="267461">
                <a:tc>
                  <a:txBody>
                    <a:bodyPr/>
                    <a:lstStyle/>
                    <a:p>
                      <a:pPr algn="ctr"/>
                      <a:r>
                        <a:rPr lang="en-US" sz="1600" dirty="0" smtClean="0">
                          <a:latin typeface="Rockwell"/>
                          <a:cs typeface="Rockwell"/>
                        </a:rPr>
                        <a:t>type</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bl>
          </a:graphicData>
        </a:graphic>
      </p:graphicFrame>
      <p:graphicFrame>
        <p:nvGraphicFramePr>
          <p:cNvPr id="39" name="Table 38"/>
          <p:cNvGraphicFramePr>
            <a:graphicFrameLocks noGrp="1"/>
          </p:cNvGraphicFramePr>
          <p:nvPr>
            <p:extLst>
              <p:ext uri="{D42A27DB-BD31-4B8C-83A1-F6EECF244321}">
                <p14:modId xmlns:p14="http://schemas.microsoft.com/office/powerpoint/2010/main" val="3211225215"/>
              </p:ext>
            </p:extLst>
          </p:nvPr>
        </p:nvGraphicFramePr>
        <p:xfrm>
          <a:off x="1777327" y="2604810"/>
          <a:ext cx="2451522" cy="2499248"/>
        </p:xfrm>
        <a:graphic>
          <a:graphicData uri="http://schemas.openxmlformats.org/drawingml/2006/table">
            <a:tbl>
              <a:tblPr bandRow="1">
                <a:tableStyleId>{69C7853C-536D-4A76-A0AE-DD22124D55A5}</a:tableStyleId>
              </a:tblPr>
              <a:tblGrid>
                <a:gridCol w="573233"/>
                <a:gridCol w="268327"/>
                <a:gridCol w="268327"/>
                <a:gridCol w="268327"/>
                <a:gridCol w="268327"/>
                <a:gridCol w="268327"/>
                <a:gridCol w="268327"/>
                <a:gridCol w="268327"/>
              </a:tblGrid>
              <a:tr h="627021">
                <a:tc>
                  <a:txBody>
                    <a:bodyPr/>
                    <a:lstStyle/>
                    <a:p>
                      <a:pPr algn="ct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to</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too</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two</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c>
                  <a:txBody>
                    <a:bodyPr/>
                    <a:lstStyle/>
                    <a:p>
                      <a:pPr algn="ctr"/>
                      <a:r>
                        <a:rPr lang="en-US" sz="1200" dirty="0" err="1" smtClean="0">
                          <a:latin typeface="Rockwell"/>
                          <a:cs typeface="Rockwell"/>
                        </a:rPr>
                        <a:t>zythum</a:t>
                      </a:r>
                      <a:endParaRPr lang="en-US" sz="1200" dirty="0">
                        <a:latin typeface="Rockwell"/>
                        <a:cs typeface="Rockwell"/>
                      </a:endParaRPr>
                    </a:p>
                  </a:txBody>
                  <a:tcPr marL="0" marR="0" marT="0" marB="0" vert="vert270" anchor="ctr"/>
                </a:tc>
              </a:tr>
              <a:tr h="267461">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man</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r>
                        <a:rPr lang="en-US" sz="1200" dirty="0" smtClean="0"/>
                        <a:t>4</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mean</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7</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meant</a:t>
                      </a:r>
                      <a:endParaRPr lang="en-US" sz="1200" dirty="0">
                        <a:latin typeface="Rockwell"/>
                        <a:cs typeface="Rockwell"/>
                      </a:endParaRPr>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8</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3</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err="1" smtClean="0">
                          <a:latin typeface="Rockwell"/>
                          <a:cs typeface="Rockwell"/>
                        </a:rPr>
                        <a:t>zythum</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bl>
          </a:graphicData>
        </a:graphic>
      </p:graphicFrame>
      <p:graphicFrame>
        <p:nvGraphicFramePr>
          <p:cNvPr id="40" name="Table 39"/>
          <p:cNvGraphicFramePr>
            <a:graphicFrameLocks noGrp="1"/>
          </p:cNvGraphicFramePr>
          <p:nvPr>
            <p:extLst>
              <p:ext uri="{D42A27DB-BD31-4B8C-83A1-F6EECF244321}">
                <p14:modId xmlns:p14="http://schemas.microsoft.com/office/powerpoint/2010/main" val="825060196"/>
              </p:ext>
            </p:extLst>
          </p:nvPr>
        </p:nvGraphicFramePr>
        <p:xfrm>
          <a:off x="4826869" y="2604810"/>
          <a:ext cx="2451522" cy="2499248"/>
        </p:xfrm>
        <a:graphic>
          <a:graphicData uri="http://schemas.openxmlformats.org/drawingml/2006/table">
            <a:tbl>
              <a:tblPr bandRow="1">
                <a:tableStyleId>{69C7853C-536D-4A76-A0AE-DD22124D55A5}</a:tableStyleId>
              </a:tblPr>
              <a:tblGrid>
                <a:gridCol w="573233"/>
                <a:gridCol w="268327"/>
                <a:gridCol w="268327"/>
                <a:gridCol w="268327"/>
                <a:gridCol w="268327"/>
                <a:gridCol w="268327"/>
                <a:gridCol w="268327"/>
                <a:gridCol w="268327"/>
              </a:tblGrid>
              <a:tr h="627021">
                <a:tc>
                  <a:txBody>
                    <a:bodyPr/>
                    <a:lstStyle/>
                    <a:p>
                      <a:pPr algn="ct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type</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tight</a:t>
                      </a:r>
                      <a:endParaRPr lang="en-US" sz="1200" dirty="0">
                        <a:latin typeface="Rockwell"/>
                        <a:cs typeface="Rockwell"/>
                      </a:endParaRPr>
                    </a:p>
                  </a:txBody>
                  <a:tcPr marL="0" marR="0" marT="0" marB="0" vert="vert270" anchor="ctr"/>
                </a:tc>
                <a:tc>
                  <a:txBody>
                    <a:bodyPr/>
                    <a:lstStyle/>
                    <a:p>
                      <a:pPr algn="ctr"/>
                      <a:r>
                        <a:rPr lang="en-US" sz="1200" dirty="0" err="1" smtClean="0">
                          <a:latin typeface="Rockwell"/>
                          <a:cs typeface="Rockwell"/>
                        </a:rPr>
                        <a:t>taipei</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c>
                  <a:txBody>
                    <a:bodyPr/>
                    <a:lstStyle/>
                    <a:p>
                      <a:pPr algn="ctr"/>
                      <a:r>
                        <a:rPr lang="en-US" sz="1200" dirty="0" err="1" smtClean="0">
                          <a:latin typeface="Rockwell"/>
                          <a:cs typeface="Rockwell"/>
                        </a:rPr>
                        <a:t>zythum</a:t>
                      </a:r>
                      <a:endParaRPr lang="en-US" sz="1200" dirty="0">
                        <a:latin typeface="Rockwell"/>
                        <a:cs typeface="Rockwell"/>
                      </a:endParaRPr>
                    </a:p>
                  </a:txBody>
                  <a:tcPr marL="0" marR="0" marT="0" marB="0" vert="vert270" anchor="ctr"/>
                </a:tc>
              </a:tr>
              <a:tr h="267461">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to</a:t>
                      </a:r>
                      <a:endParaRPr lang="en-US" sz="1200" dirty="0">
                        <a:latin typeface="Rockwell"/>
                        <a:cs typeface="Rockwell"/>
                      </a:endParaRPr>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8</a:t>
                      </a:r>
                      <a:endParaRPr lang="en-US" sz="1200" dirty="0"/>
                    </a:p>
                  </a:txBody>
                  <a:tcPr marL="0" marR="0" marT="0" marB="0" anchor="ctr"/>
                </a:tc>
                <a:tc>
                  <a:txBody>
                    <a:bodyPr/>
                    <a:lstStyle/>
                    <a:p>
                      <a:pPr algn="ctr"/>
                      <a:r>
                        <a:rPr lang="en-US" sz="1200" dirty="0" smtClean="0"/>
                        <a:t>3</a:t>
                      </a: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too</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7</a:t>
                      </a:r>
                      <a:endParaRPr lang="en-US" sz="1200" dirty="0"/>
                    </a:p>
                  </a:txBody>
                  <a:tcPr marL="0" marR="0" marT="0" marB="0" anchor="ctr"/>
                </a:tc>
                <a:tc>
                  <a:txBody>
                    <a:bodyPr/>
                    <a:lstStyle/>
                    <a:p>
                      <a:pPr algn="ctr"/>
                      <a:r>
                        <a:rPr lang="en-US" sz="1200" dirty="0" smtClean="0"/>
                        <a:t>6</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two</a:t>
                      </a:r>
                      <a:endParaRPr lang="en-US" sz="1200" dirty="0">
                        <a:latin typeface="Rockwell"/>
                        <a:cs typeface="Rockwell"/>
                      </a:endParaRPr>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r>
                        <a:rPr lang="en-US" sz="1200" dirty="0" smtClean="0"/>
                        <a:t>3</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err="1" smtClean="0">
                          <a:latin typeface="Rockwell"/>
                          <a:cs typeface="Rockwell"/>
                        </a:rPr>
                        <a:t>zythum</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bl>
          </a:graphicData>
        </a:graphic>
      </p:graphicFrame>
      <p:cxnSp>
        <p:nvCxnSpPr>
          <p:cNvPr id="61" name="Straight Arrow Connector 60"/>
          <p:cNvCxnSpPr/>
          <p:nvPr/>
        </p:nvCxnSpPr>
        <p:spPr>
          <a:xfrm>
            <a:off x="3288441" y="1813822"/>
            <a:ext cx="841248" cy="0"/>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62" name="Straight Arrow Connector 61"/>
          <p:cNvCxnSpPr/>
          <p:nvPr/>
        </p:nvCxnSpPr>
        <p:spPr>
          <a:xfrm flipH="1">
            <a:off x="4959307" y="1806194"/>
            <a:ext cx="841248" cy="19393"/>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63" name="Content Placeholder 1"/>
          <p:cNvSpPr txBox="1">
            <a:spLocks/>
          </p:cNvSpPr>
          <p:nvPr/>
        </p:nvSpPr>
        <p:spPr>
          <a:xfrm>
            <a:off x="1777327" y="4048322"/>
            <a:ext cx="2467158" cy="260785"/>
          </a:xfrm>
          <a:prstGeom prst="rect">
            <a:avLst/>
          </a:prstGeom>
          <a:noFill/>
          <a:ln w="38100" cmpd="sng">
            <a:solidFill>
              <a:schemeClr val="accent1">
                <a:lumMod val="75000"/>
              </a:schemeClr>
            </a:solidFill>
          </a:ln>
          <a:effectLst/>
        </p:spPr>
        <p:txBody>
          <a:bodyPr vert="horz" lIns="91440" tIns="45720" rIns="91440" bIns="45720" rtlCol="0">
            <a:normAutofit fontScale="5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endParaRPr lang="en-US" sz="2200" dirty="0"/>
          </a:p>
        </p:txBody>
      </p:sp>
      <p:sp>
        <p:nvSpPr>
          <p:cNvPr id="67" name="Content Placeholder 1"/>
          <p:cNvSpPr txBox="1">
            <a:spLocks/>
          </p:cNvSpPr>
          <p:nvPr/>
        </p:nvSpPr>
        <p:spPr>
          <a:xfrm>
            <a:off x="5958550" y="2610938"/>
            <a:ext cx="267152" cy="2591419"/>
          </a:xfrm>
          <a:prstGeom prst="rect">
            <a:avLst/>
          </a:prstGeom>
          <a:noFill/>
          <a:ln w="38100" cmpd="sng">
            <a:solidFill>
              <a:schemeClr val="accent1">
                <a:lumMod val="75000"/>
              </a:schemeClr>
            </a:solidFill>
          </a:ln>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endParaRPr lang="en-US" sz="2200" dirty="0"/>
          </a:p>
        </p:txBody>
      </p:sp>
    </p:spTree>
    <p:extLst>
      <p:ext uri="{BB962C8B-B14F-4D97-AF65-F5344CB8AC3E}">
        <p14:creationId xmlns:p14="http://schemas.microsoft.com/office/powerpoint/2010/main" val="2373200105"/>
      </p:ext>
    </p:extLst>
  </p:cSld>
  <p:clrMapOvr>
    <a:masterClrMapping/>
  </p:clrMapOvr>
  <p:timing>
    <p:tnLst>
      <p:par>
        <p:cTn xmlns:p14="http://schemas.microsoft.com/office/powerpoint/2010/main" id="1" dur="indefinite" restart="never" nodeType="tmRoot"/>
      </p:par>
    </p:tnLst>
  </p:timing>
</p:sld>
</file>

<file path=ppt/slides/slide1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Oval 26"/>
          <p:cNvSpPr>
            <a:spLocks noChangeAspect="1"/>
          </p:cNvSpPr>
          <p:nvPr/>
        </p:nvSpPr>
        <p:spPr>
          <a:xfrm rot="20248201">
            <a:off x="6359076" y="1046733"/>
            <a:ext cx="2561484" cy="1180559"/>
          </a:xfrm>
          <a:prstGeom prst="ellipse">
            <a:avLst/>
          </a:prstGeom>
          <a:gradFill>
            <a:gsLst>
              <a:gs pos="0">
                <a:srgbClr val="FFFF00"/>
              </a:gs>
              <a:gs pos="100000">
                <a:schemeClr val="bg1"/>
              </a:gs>
            </a:gsLst>
            <a:lin ang="20040000" scaled="0"/>
          </a:gradFill>
          <a:effectLst>
            <a:softEdge rad="317500"/>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Oval 25"/>
          <p:cNvSpPr>
            <a:spLocks noChangeAspect="1"/>
          </p:cNvSpPr>
          <p:nvPr/>
        </p:nvSpPr>
        <p:spPr>
          <a:xfrm rot="20248201">
            <a:off x="3214332" y="1046732"/>
            <a:ext cx="2561484" cy="1180559"/>
          </a:xfrm>
          <a:prstGeom prst="ellipse">
            <a:avLst/>
          </a:prstGeom>
          <a:gradFill>
            <a:gsLst>
              <a:gs pos="0">
                <a:srgbClr val="FFFF00"/>
              </a:gs>
              <a:gs pos="100000">
                <a:schemeClr val="bg1"/>
              </a:gs>
            </a:gsLst>
            <a:lin ang="20040000" scaled="0"/>
          </a:gradFill>
          <a:effectLst>
            <a:softEdge rad="317500"/>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 name="Oval 7"/>
          <p:cNvSpPr>
            <a:spLocks noChangeAspect="1"/>
          </p:cNvSpPr>
          <p:nvPr/>
        </p:nvSpPr>
        <p:spPr>
          <a:xfrm rot="20248201">
            <a:off x="296380" y="1007185"/>
            <a:ext cx="2561484" cy="1180559"/>
          </a:xfrm>
          <a:prstGeom prst="ellipse">
            <a:avLst/>
          </a:prstGeom>
          <a:gradFill>
            <a:gsLst>
              <a:gs pos="0">
                <a:srgbClr val="FFFF00"/>
              </a:gs>
              <a:gs pos="100000">
                <a:schemeClr val="bg1"/>
              </a:gs>
            </a:gsLst>
            <a:lin ang="20040000" scaled="0"/>
          </a:gradFill>
          <a:effectLst>
            <a:softEdge rad="317500"/>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Title 5"/>
          <p:cNvSpPr>
            <a:spLocks noGrp="1"/>
          </p:cNvSpPr>
          <p:nvPr>
            <p:ph type="title"/>
          </p:nvPr>
        </p:nvSpPr>
        <p:spPr/>
        <p:txBody>
          <a:bodyPr>
            <a:normAutofit/>
          </a:bodyPr>
          <a:lstStyle/>
          <a:p>
            <a:r>
              <a:rPr lang="en-US" sz="3600" b="1" dirty="0" smtClean="0">
                <a:solidFill>
                  <a:schemeClr val="accent1">
                    <a:lumMod val="75000"/>
                  </a:schemeClr>
                </a:solidFill>
              </a:rPr>
              <a:t>From</a:t>
            </a:r>
            <a:r>
              <a:rPr lang="en-US" sz="3600" dirty="0" smtClean="0">
                <a:solidFill>
                  <a:schemeClr val="accent1">
                    <a:lumMod val="75000"/>
                  </a:schemeClr>
                </a:solidFill>
              </a:rPr>
              <a:t> </a:t>
            </a:r>
            <a:r>
              <a:rPr lang="en-US" sz="3600" dirty="0" smtClean="0"/>
              <a:t>Gibbs Sampling </a:t>
            </a:r>
            <a:r>
              <a:rPr lang="en-US" sz="3600" b="1" dirty="0" smtClean="0">
                <a:solidFill>
                  <a:schemeClr val="accent1">
                    <a:lumMod val="75000"/>
                  </a:schemeClr>
                </a:solidFill>
              </a:rPr>
              <a:t>to</a:t>
            </a:r>
            <a:r>
              <a:rPr lang="en-US" sz="3600" dirty="0" smtClean="0">
                <a:solidFill>
                  <a:schemeClr val="accent1">
                    <a:lumMod val="75000"/>
                  </a:schemeClr>
                </a:solidFill>
              </a:rPr>
              <a:t> </a:t>
            </a:r>
            <a:r>
              <a:rPr lang="en-US" sz="3600" dirty="0" smtClean="0"/>
              <a:t>Particle BP </a:t>
            </a:r>
            <a:r>
              <a:rPr lang="en-US" sz="3600" b="1" dirty="0" smtClean="0">
                <a:solidFill>
                  <a:schemeClr val="accent1">
                    <a:lumMod val="75000"/>
                  </a:schemeClr>
                </a:solidFill>
              </a:rPr>
              <a:t>to</a:t>
            </a:r>
            <a:r>
              <a:rPr lang="en-US" sz="3600" dirty="0" smtClean="0">
                <a:solidFill>
                  <a:schemeClr val="accent1">
                    <a:lumMod val="75000"/>
                  </a:schemeClr>
                </a:solidFill>
              </a:rPr>
              <a:t> </a:t>
            </a:r>
            <a:r>
              <a:rPr lang="en-US" sz="3600" dirty="0" smtClean="0"/>
              <a:t>BP</a:t>
            </a:r>
            <a:endParaRPr lang="en-US" sz="3600" dirty="0"/>
          </a:p>
        </p:txBody>
      </p:sp>
      <p:sp>
        <p:nvSpPr>
          <p:cNvPr id="5" name="Slide Number Placeholder 4"/>
          <p:cNvSpPr>
            <a:spLocks noGrp="1"/>
          </p:cNvSpPr>
          <p:nvPr>
            <p:ph type="sldNum" sz="quarter" idx="12"/>
          </p:nvPr>
        </p:nvSpPr>
        <p:spPr/>
        <p:txBody>
          <a:bodyPr/>
          <a:lstStyle/>
          <a:p>
            <a:fld id="{E5445004-F4FB-5345-992E-498B4C43F562}" type="slidenum">
              <a:rPr lang="en-US" smtClean="0"/>
              <a:t>156</a:t>
            </a:fld>
            <a:endParaRPr lang="en-US"/>
          </a:p>
        </p:txBody>
      </p:sp>
      <p:grpSp>
        <p:nvGrpSpPr>
          <p:cNvPr id="43" name="Group 42"/>
          <p:cNvGrpSpPr/>
          <p:nvPr/>
        </p:nvGrpSpPr>
        <p:grpSpPr>
          <a:xfrm>
            <a:off x="71679" y="1388587"/>
            <a:ext cx="8902935" cy="575243"/>
            <a:chOff x="71679" y="1388587"/>
            <a:chExt cx="8902935" cy="575243"/>
          </a:xfrm>
        </p:grpSpPr>
        <p:sp>
          <p:nvSpPr>
            <p:cNvPr id="44" name="Oval 43"/>
            <p:cNvSpPr/>
            <p:nvPr/>
          </p:nvSpPr>
          <p:spPr>
            <a:xfrm>
              <a:off x="1199153" y="1388587"/>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W</a:t>
              </a:r>
            </a:p>
          </p:txBody>
        </p:sp>
        <p:cxnSp>
          <p:nvCxnSpPr>
            <p:cNvPr id="45" name="Straight Connector 44"/>
            <p:cNvCxnSpPr>
              <a:stCxn id="44" idx="6"/>
              <a:endCxn id="47" idx="2"/>
            </p:cNvCxnSpPr>
            <p:nvPr/>
          </p:nvCxnSpPr>
          <p:spPr>
            <a:xfrm>
              <a:off x="1739974" y="1662663"/>
              <a:ext cx="2497716" cy="2464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6" name="Rectangle 45"/>
            <p:cNvSpPr/>
            <p:nvPr/>
          </p:nvSpPr>
          <p:spPr>
            <a:xfrm>
              <a:off x="2820728" y="1543810"/>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sp>
          <p:nvSpPr>
            <p:cNvPr id="47" name="Oval 46"/>
            <p:cNvSpPr/>
            <p:nvPr/>
          </p:nvSpPr>
          <p:spPr>
            <a:xfrm>
              <a:off x="4237690" y="1413234"/>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endParaRPr lang="en-US" sz="1600" i="1" dirty="0">
                <a:solidFill>
                  <a:schemeClr val="tx1"/>
                </a:solidFill>
                <a:latin typeface="Times New Roman"/>
                <a:cs typeface="Times New Roman"/>
              </a:endParaRPr>
            </a:p>
          </p:txBody>
        </p:sp>
        <p:cxnSp>
          <p:nvCxnSpPr>
            <p:cNvPr id="48" name="Straight Connector 47"/>
            <p:cNvCxnSpPr>
              <a:stCxn id="47" idx="6"/>
              <a:endCxn id="51" idx="2"/>
            </p:cNvCxnSpPr>
            <p:nvPr/>
          </p:nvCxnSpPr>
          <p:spPr>
            <a:xfrm>
              <a:off x="4778511" y="1687310"/>
              <a:ext cx="2517189" cy="2444"/>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9" name="Rectangle 48"/>
            <p:cNvSpPr/>
            <p:nvPr/>
          </p:nvSpPr>
          <p:spPr>
            <a:xfrm>
              <a:off x="6052630" y="1554722"/>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sp>
          <p:nvSpPr>
            <p:cNvPr id="51" name="Oval 50"/>
            <p:cNvSpPr/>
            <p:nvPr/>
          </p:nvSpPr>
          <p:spPr>
            <a:xfrm>
              <a:off x="7295700" y="1415678"/>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Y</a:t>
              </a:r>
              <a:endParaRPr lang="en-US" sz="1600" i="1" dirty="0">
                <a:solidFill>
                  <a:schemeClr val="tx1"/>
                </a:solidFill>
                <a:latin typeface="Times New Roman"/>
                <a:cs typeface="Times New Roman"/>
              </a:endParaRPr>
            </a:p>
          </p:txBody>
        </p:sp>
        <p:cxnSp>
          <p:nvCxnSpPr>
            <p:cNvPr id="59" name="Curved Connector 71"/>
            <p:cNvCxnSpPr>
              <a:stCxn id="44" idx="2"/>
            </p:cNvCxnSpPr>
            <p:nvPr/>
          </p:nvCxnSpPr>
          <p:spPr>
            <a:xfrm flipH="1" flipV="1">
              <a:off x="571691" y="1660219"/>
              <a:ext cx="627462" cy="2444"/>
            </a:xfrm>
            <a:prstGeom prst="straightConnector1">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4" name="Curved Connector 69"/>
            <p:cNvCxnSpPr>
              <a:stCxn id="51" idx="6"/>
            </p:cNvCxnSpPr>
            <p:nvPr/>
          </p:nvCxnSpPr>
          <p:spPr>
            <a:xfrm flipV="1">
              <a:off x="7836521" y="1687310"/>
              <a:ext cx="626721" cy="2444"/>
            </a:xfrm>
            <a:prstGeom prst="straightConnector1">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TextBox 64"/>
            <p:cNvSpPr txBox="1"/>
            <p:nvPr/>
          </p:nvSpPr>
          <p:spPr>
            <a:xfrm>
              <a:off x="71679" y="1546202"/>
              <a:ext cx="499931" cy="267620"/>
            </a:xfrm>
            <a:prstGeom prst="rect">
              <a:avLst/>
            </a:prstGeom>
            <a:noFill/>
          </p:spPr>
          <p:txBody>
            <a:bodyPr wrap="square" rtlCol="0" anchor="b">
              <a:noAutofit/>
            </a:bodyPr>
            <a:lstStyle/>
            <a:p>
              <a:pPr algn="ctr"/>
              <a:r>
                <a:rPr lang="en-US" sz="3600" b="1" dirty="0" smtClean="0"/>
                <a:t>…</a:t>
              </a:r>
            </a:p>
          </p:txBody>
        </p:sp>
        <p:sp>
          <p:nvSpPr>
            <p:cNvPr id="66" name="TextBox 65"/>
            <p:cNvSpPr txBox="1"/>
            <p:nvPr/>
          </p:nvSpPr>
          <p:spPr>
            <a:xfrm>
              <a:off x="8474683" y="1570419"/>
              <a:ext cx="499931" cy="267620"/>
            </a:xfrm>
            <a:prstGeom prst="rect">
              <a:avLst/>
            </a:prstGeom>
            <a:noFill/>
          </p:spPr>
          <p:txBody>
            <a:bodyPr wrap="square" rtlCol="0" anchor="b">
              <a:noAutofit/>
            </a:bodyPr>
            <a:lstStyle/>
            <a:p>
              <a:pPr algn="ctr"/>
              <a:r>
                <a:rPr lang="en-US" sz="3600" b="1" dirty="0" smtClean="0"/>
                <a:t>…</a:t>
              </a:r>
            </a:p>
          </p:txBody>
        </p:sp>
      </p:grpSp>
      <p:sp>
        <p:nvSpPr>
          <p:cNvPr id="50" name="Oval 49"/>
          <p:cNvSpPr/>
          <p:nvPr/>
        </p:nvSpPr>
        <p:spPr>
          <a:xfrm>
            <a:off x="1199153" y="2060631"/>
            <a:ext cx="540821" cy="54815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meant</a:t>
            </a:r>
            <a:endParaRPr lang="en-US" sz="1300" i="1" dirty="0">
              <a:solidFill>
                <a:schemeClr val="tx1"/>
              </a:solidFill>
              <a:latin typeface="Rockwell"/>
              <a:cs typeface="Rockwell"/>
            </a:endParaRPr>
          </a:p>
        </p:txBody>
      </p:sp>
      <p:sp>
        <p:nvSpPr>
          <p:cNvPr id="52" name="Oval 51"/>
          <p:cNvSpPr/>
          <p:nvPr/>
        </p:nvSpPr>
        <p:spPr>
          <a:xfrm>
            <a:off x="4237690" y="2085278"/>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53" name="Oval 52"/>
          <p:cNvSpPr/>
          <p:nvPr/>
        </p:nvSpPr>
        <p:spPr>
          <a:xfrm>
            <a:off x="7295700" y="2087722"/>
            <a:ext cx="540821" cy="54815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type</a:t>
            </a:r>
            <a:endParaRPr lang="en-US" sz="1300" i="1" dirty="0">
              <a:solidFill>
                <a:schemeClr val="tx1"/>
              </a:solidFill>
              <a:latin typeface="Rockwell"/>
              <a:cs typeface="Rockwell"/>
            </a:endParaRPr>
          </a:p>
        </p:txBody>
      </p:sp>
      <p:sp>
        <p:nvSpPr>
          <p:cNvPr id="54" name="Oval 53"/>
          <p:cNvSpPr/>
          <p:nvPr/>
        </p:nvSpPr>
        <p:spPr>
          <a:xfrm>
            <a:off x="1199153" y="2761183"/>
            <a:ext cx="540821" cy="548152"/>
          </a:xfrm>
          <a:prstGeom prst="ellipse">
            <a:avLst/>
          </a:prstGeom>
          <a:solidFill>
            <a:schemeClr val="accent1">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man</a:t>
            </a:r>
            <a:endParaRPr lang="en-US" sz="1300" i="1" dirty="0">
              <a:solidFill>
                <a:schemeClr val="tx1"/>
              </a:solidFill>
              <a:latin typeface="Rockwell"/>
              <a:cs typeface="Rockwell"/>
            </a:endParaRPr>
          </a:p>
        </p:txBody>
      </p:sp>
      <p:sp>
        <p:nvSpPr>
          <p:cNvPr id="55" name="Oval 54"/>
          <p:cNvSpPr/>
          <p:nvPr/>
        </p:nvSpPr>
        <p:spPr>
          <a:xfrm>
            <a:off x="4237690" y="2785830"/>
            <a:ext cx="540821" cy="548152"/>
          </a:xfrm>
          <a:prstGeom prst="ellipse">
            <a:avLst/>
          </a:prstGeom>
          <a:solidFill>
            <a:schemeClr val="accent2">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too</a:t>
            </a:r>
            <a:endParaRPr lang="en-US" sz="1300" i="1" dirty="0">
              <a:solidFill>
                <a:schemeClr val="tx1"/>
              </a:solidFill>
              <a:latin typeface="Rockwell"/>
              <a:cs typeface="Rockwell"/>
            </a:endParaRPr>
          </a:p>
        </p:txBody>
      </p:sp>
      <p:sp>
        <p:nvSpPr>
          <p:cNvPr id="56" name="Oval 55"/>
          <p:cNvSpPr/>
          <p:nvPr/>
        </p:nvSpPr>
        <p:spPr>
          <a:xfrm>
            <a:off x="7295700" y="2788274"/>
            <a:ext cx="540821" cy="548152"/>
          </a:xfrm>
          <a:prstGeom prst="ellipse">
            <a:avLst/>
          </a:prstGeom>
          <a:solidFill>
            <a:schemeClr val="tx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tight</a:t>
            </a:r>
            <a:endParaRPr lang="en-US" sz="1300" i="1" dirty="0">
              <a:solidFill>
                <a:schemeClr val="tx1"/>
              </a:solidFill>
              <a:latin typeface="Rockwell"/>
              <a:cs typeface="Rockwell"/>
            </a:endParaRPr>
          </a:p>
        </p:txBody>
      </p:sp>
      <p:sp>
        <p:nvSpPr>
          <p:cNvPr id="28" name="Oval 27"/>
          <p:cNvSpPr/>
          <p:nvPr/>
        </p:nvSpPr>
        <p:spPr>
          <a:xfrm>
            <a:off x="1199153" y="2766908"/>
            <a:ext cx="540821" cy="54815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meant</a:t>
            </a:r>
            <a:endParaRPr lang="en-US" sz="1300" i="1" dirty="0">
              <a:solidFill>
                <a:schemeClr val="tx1"/>
              </a:solidFill>
              <a:latin typeface="Rockwell"/>
              <a:cs typeface="Rockwell"/>
            </a:endParaRPr>
          </a:p>
        </p:txBody>
      </p:sp>
      <p:sp>
        <p:nvSpPr>
          <p:cNvPr id="58" name="Oval 57"/>
          <p:cNvSpPr/>
          <p:nvPr/>
        </p:nvSpPr>
        <p:spPr>
          <a:xfrm>
            <a:off x="4237690" y="2085278"/>
            <a:ext cx="540821" cy="548152"/>
          </a:xfrm>
          <a:prstGeom prst="ellipse">
            <a:avLst/>
          </a:prstGeom>
          <a:solidFill>
            <a:schemeClr val="accent5">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two</a:t>
            </a:r>
            <a:endParaRPr lang="en-US" sz="1300" i="1" dirty="0">
              <a:solidFill>
                <a:schemeClr val="tx1"/>
              </a:solidFill>
              <a:latin typeface="Rockwell"/>
              <a:cs typeface="Rockwell"/>
            </a:endParaRPr>
          </a:p>
        </p:txBody>
      </p:sp>
      <p:sp>
        <p:nvSpPr>
          <p:cNvPr id="60" name="Oval 59"/>
          <p:cNvSpPr/>
          <p:nvPr/>
        </p:nvSpPr>
        <p:spPr>
          <a:xfrm>
            <a:off x="7295700" y="2087722"/>
            <a:ext cx="540821" cy="548152"/>
          </a:xfrm>
          <a:prstGeom prst="ellipse">
            <a:avLst/>
          </a:prstGeom>
          <a:solidFill>
            <a:schemeClr val="accent3">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err="1" smtClean="0">
                <a:solidFill>
                  <a:schemeClr val="tx1"/>
                </a:solidFill>
                <a:latin typeface="Rockwell"/>
                <a:cs typeface="Rockwell"/>
              </a:rPr>
              <a:t>taipei</a:t>
            </a:r>
            <a:endParaRPr lang="en-US" sz="1300" i="1" dirty="0">
              <a:solidFill>
                <a:schemeClr val="tx1"/>
              </a:solidFill>
              <a:latin typeface="Rockwell"/>
              <a:cs typeface="Rockwell"/>
            </a:endParaRPr>
          </a:p>
        </p:txBody>
      </p:sp>
      <p:sp>
        <p:nvSpPr>
          <p:cNvPr id="57" name="Oval 56"/>
          <p:cNvSpPr/>
          <p:nvPr/>
        </p:nvSpPr>
        <p:spPr>
          <a:xfrm>
            <a:off x="1199153" y="2060726"/>
            <a:ext cx="540821" cy="548152"/>
          </a:xfrm>
          <a:prstGeom prst="ellipse">
            <a:avLst/>
          </a:prstGeom>
          <a:solidFill>
            <a:schemeClr val="accent6">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a:t>
            </a:r>
            <a:endParaRPr lang="en-US" sz="1300" i="1" dirty="0">
              <a:solidFill>
                <a:schemeClr val="tx1"/>
              </a:solidFill>
              <a:latin typeface="Rockwell"/>
              <a:cs typeface="Rockwell"/>
            </a:endParaRPr>
          </a:p>
        </p:txBody>
      </p:sp>
      <p:sp>
        <p:nvSpPr>
          <p:cNvPr id="29" name="Oval 28"/>
          <p:cNvSpPr/>
          <p:nvPr/>
        </p:nvSpPr>
        <p:spPr>
          <a:xfrm>
            <a:off x="4237690" y="2789368"/>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30" name="Oval 29"/>
          <p:cNvSpPr/>
          <p:nvPr/>
        </p:nvSpPr>
        <p:spPr>
          <a:xfrm>
            <a:off x="7295700" y="2791812"/>
            <a:ext cx="540821" cy="54815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type</a:t>
            </a:r>
            <a:endParaRPr lang="en-US" sz="1300" i="1" dirty="0">
              <a:solidFill>
                <a:schemeClr val="tx1"/>
              </a:solidFill>
              <a:latin typeface="Rockwell"/>
              <a:cs typeface="Rockwell"/>
            </a:endParaRPr>
          </a:p>
        </p:txBody>
      </p:sp>
      <p:sp>
        <p:nvSpPr>
          <p:cNvPr id="38" name="Oval 37"/>
          <p:cNvSpPr/>
          <p:nvPr/>
        </p:nvSpPr>
        <p:spPr>
          <a:xfrm>
            <a:off x="4237690" y="2098520"/>
            <a:ext cx="540821" cy="548152"/>
          </a:xfrm>
          <a:prstGeom prst="ellipse">
            <a:avLst/>
          </a:prstGeom>
          <a:solidFill>
            <a:schemeClr val="accent2">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too</a:t>
            </a:r>
            <a:endParaRPr lang="en-US" sz="1300" i="1" dirty="0">
              <a:solidFill>
                <a:schemeClr val="tx1"/>
              </a:solidFill>
              <a:latin typeface="Rockwell"/>
              <a:cs typeface="Rockwell"/>
            </a:endParaRPr>
          </a:p>
        </p:txBody>
      </p:sp>
      <p:sp>
        <p:nvSpPr>
          <p:cNvPr id="39" name="Oval 38"/>
          <p:cNvSpPr/>
          <p:nvPr/>
        </p:nvSpPr>
        <p:spPr>
          <a:xfrm>
            <a:off x="4237690" y="2785830"/>
            <a:ext cx="540821" cy="548152"/>
          </a:xfrm>
          <a:prstGeom prst="ellipse">
            <a:avLst/>
          </a:prstGeom>
          <a:solidFill>
            <a:schemeClr val="tx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tight</a:t>
            </a:r>
            <a:endParaRPr lang="en-US" sz="1300" i="1" dirty="0">
              <a:solidFill>
                <a:schemeClr val="tx1"/>
              </a:solidFill>
              <a:latin typeface="Rockwell"/>
              <a:cs typeface="Rockwell"/>
            </a:endParaRPr>
          </a:p>
        </p:txBody>
      </p:sp>
      <p:sp>
        <p:nvSpPr>
          <p:cNvPr id="40" name="Oval 39"/>
          <p:cNvSpPr/>
          <p:nvPr/>
        </p:nvSpPr>
        <p:spPr>
          <a:xfrm>
            <a:off x="4237690" y="2090552"/>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41" name="Oval 40"/>
          <p:cNvSpPr/>
          <p:nvPr/>
        </p:nvSpPr>
        <p:spPr>
          <a:xfrm>
            <a:off x="4237690" y="2782178"/>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Tree>
    <p:extLst>
      <p:ext uri="{BB962C8B-B14F-4D97-AF65-F5344CB8AC3E}">
        <p14:creationId xmlns:p14="http://schemas.microsoft.com/office/powerpoint/2010/main" val="29621882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grpId="1" nodeType="clickEffect">
                                  <p:stCondLst>
                                    <p:cond delay="0"/>
                                  </p:stCondLst>
                                  <p:childTnLst>
                                    <p:set>
                                      <p:cBhvr>
                                        <p:cTn id="16" dur="1" fill="hold">
                                          <p:stCondLst>
                                            <p:cond delay="0"/>
                                          </p:stCondLst>
                                        </p:cTn>
                                        <p:tgtEl>
                                          <p:spTgt spid="8"/>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xit" presetSubtype="0" fill="hold" grpId="1" nodeType="clickEffect">
                                  <p:stCondLst>
                                    <p:cond delay="0"/>
                                  </p:stCondLst>
                                  <p:childTnLst>
                                    <p:set>
                                      <p:cBhvr>
                                        <p:cTn id="30" dur="1" fill="hold">
                                          <p:stCondLst>
                                            <p:cond delay="0"/>
                                          </p:stCondLst>
                                        </p:cTn>
                                        <p:tgtEl>
                                          <p:spTgt spid="27"/>
                                        </p:tgtEl>
                                        <p:attrNameLst>
                                          <p:attrName>style.visibility</p:attrName>
                                        </p:attrNameLst>
                                      </p:cBhvr>
                                      <p:to>
                                        <p:strVal val="hidden"/>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58"/>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29"/>
                                        </p:tgtEl>
                                        <p:attrNameLst>
                                          <p:attrName>style.visibility</p:attrName>
                                        </p:attrNameLst>
                                      </p:cBhvr>
                                      <p:to>
                                        <p:strVal val="visible"/>
                                      </p:to>
                                    </p:set>
                                  </p:childTnLst>
                                </p:cTn>
                              </p:par>
                            </p:childTnLst>
                          </p:cTn>
                        </p:par>
                      </p:childTnLst>
                    </p:cTn>
                  </p:par>
                  <p:par>
                    <p:cTn id="41" fill="hold">
                      <p:stCondLst>
                        <p:cond delay="indefinite"/>
                      </p:stCondLst>
                      <p:childTnLst>
                        <p:par>
                          <p:cTn id="42" fill="hold">
                            <p:stCondLst>
                              <p:cond delay="0"/>
                            </p:stCondLst>
                            <p:childTnLst>
                              <p:par>
                                <p:cTn id="43" presetID="1" presetClass="exit" presetSubtype="0" fill="hold" grpId="1" nodeType="clickEffect">
                                  <p:stCondLst>
                                    <p:cond delay="0"/>
                                  </p:stCondLst>
                                  <p:childTnLst>
                                    <p:set>
                                      <p:cBhvr>
                                        <p:cTn id="44" dur="1" fill="hold">
                                          <p:stCondLst>
                                            <p:cond delay="0"/>
                                          </p:stCondLst>
                                        </p:cTn>
                                        <p:tgtEl>
                                          <p:spTgt spid="26"/>
                                        </p:tgtEl>
                                        <p:attrNameLst>
                                          <p:attrName>style.visibility</p:attrName>
                                        </p:attrNameLst>
                                      </p:cBhvr>
                                      <p:to>
                                        <p:strVal val="hidden"/>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2" nodeType="clickEffect">
                                  <p:stCondLst>
                                    <p:cond delay="0"/>
                                  </p:stCondLst>
                                  <p:childTnLst>
                                    <p:set>
                                      <p:cBhvr>
                                        <p:cTn id="48" dur="1" fill="hold">
                                          <p:stCondLst>
                                            <p:cond delay="0"/>
                                          </p:stCondLst>
                                        </p:cTn>
                                        <p:tgtEl>
                                          <p:spTgt spid="26"/>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grpId="0" nodeType="clickEffect">
                                  <p:stCondLst>
                                    <p:cond delay="0"/>
                                  </p:stCondLst>
                                  <p:childTnLst>
                                    <p:set>
                                      <p:cBhvr>
                                        <p:cTn id="52" dur="1" fill="hold">
                                          <p:stCondLst>
                                            <p:cond delay="0"/>
                                          </p:stCondLst>
                                        </p:cTn>
                                        <p:tgtEl>
                                          <p:spTgt spid="38"/>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39"/>
                                        </p:tgtEl>
                                        <p:attrNameLst>
                                          <p:attrName>style.visibility</p:attrName>
                                        </p:attrNameLst>
                                      </p:cBhvr>
                                      <p:to>
                                        <p:strVal val="visible"/>
                                      </p:to>
                                    </p:set>
                                  </p:childTnLst>
                                </p:cTn>
                              </p:par>
                            </p:childTnLst>
                          </p:cTn>
                        </p:par>
                      </p:childTnLst>
                    </p:cTn>
                  </p:par>
                  <p:par>
                    <p:cTn id="55" fill="hold">
                      <p:stCondLst>
                        <p:cond delay="indefinite"/>
                      </p:stCondLst>
                      <p:childTnLst>
                        <p:par>
                          <p:cTn id="56" fill="hold">
                            <p:stCondLst>
                              <p:cond delay="0"/>
                            </p:stCondLst>
                            <p:childTnLst>
                              <p:par>
                                <p:cTn id="57" presetID="1" presetClass="exit" presetSubtype="0" fill="hold" grpId="3" nodeType="clickEffect">
                                  <p:stCondLst>
                                    <p:cond delay="0"/>
                                  </p:stCondLst>
                                  <p:childTnLst>
                                    <p:set>
                                      <p:cBhvr>
                                        <p:cTn id="58" dur="1" fill="hold">
                                          <p:stCondLst>
                                            <p:cond delay="0"/>
                                          </p:stCondLst>
                                        </p:cTn>
                                        <p:tgtEl>
                                          <p:spTgt spid="26"/>
                                        </p:tgtEl>
                                        <p:attrNameLst>
                                          <p:attrName>style.visibility</p:attrName>
                                        </p:attrNameLst>
                                      </p:cBhvr>
                                      <p:to>
                                        <p:strVal val="hidden"/>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4" nodeType="clickEffect">
                                  <p:stCondLst>
                                    <p:cond delay="0"/>
                                  </p:stCondLst>
                                  <p:childTnLst>
                                    <p:set>
                                      <p:cBhvr>
                                        <p:cTn id="62" dur="1" fill="hold">
                                          <p:stCondLst>
                                            <p:cond delay="0"/>
                                          </p:stCondLst>
                                        </p:cTn>
                                        <p:tgtEl>
                                          <p:spTgt spid="26"/>
                                        </p:tgtEl>
                                        <p:attrNameLst>
                                          <p:attrName>style.visibility</p:attrName>
                                        </p:attrNameLst>
                                      </p:cBhvr>
                                      <p:to>
                                        <p:strVal val="visible"/>
                                      </p:to>
                                    </p:set>
                                  </p:childTnLst>
                                </p:cTn>
                              </p:par>
                            </p:childTnLst>
                          </p:cTn>
                        </p:par>
                      </p:childTnLst>
                    </p:cTn>
                  </p:par>
                  <p:par>
                    <p:cTn id="63" fill="hold">
                      <p:stCondLst>
                        <p:cond delay="indefinite"/>
                      </p:stCondLst>
                      <p:childTnLst>
                        <p:par>
                          <p:cTn id="64" fill="hold">
                            <p:stCondLst>
                              <p:cond delay="0"/>
                            </p:stCondLst>
                            <p:childTnLst>
                              <p:par>
                                <p:cTn id="65" presetID="1" presetClass="entr" presetSubtype="0" fill="hold" grpId="0" nodeType="clickEffect">
                                  <p:stCondLst>
                                    <p:cond delay="0"/>
                                  </p:stCondLst>
                                  <p:childTnLst>
                                    <p:set>
                                      <p:cBhvr>
                                        <p:cTn id="66" dur="1" fill="hold">
                                          <p:stCondLst>
                                            <p:cond delay="0"/>
                                          </p:stCondLst>
                                        </p:cTn>
                                        <p:tgtEl>
                                          <p:spTgt spid="40"/>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41"/>
                                        </p:tgtEl>
                                        <p:attrNameLst>
                                          <p:attrName>style.visibility</p:attrName>
                                        </p:attrNameLst>
                                      </p:cBhvr>
                                      <p:to>
                                        <p:strVal val="visible"/>
                                      </p:to>
                                    </p:set>
                                  </p:childTnLst>
                                </p:cTn>
                              </p:par>
                            </p:childTnLst>
                          </p:cTn>
                        </p:par>
                      </p:childTnLst>
                    </p:cTn>
                  </p:par>
                  <p:par>
                    <p:cTn id="69" fill="hold">
                      <p:stCondLst>
                        <p:cond delay="indefinite"/>
                      </p:stCondLst>
                      <p:childTnLst>
                        <p:par>
                          <p:cTn id="70" fill="hold">
                            <p:stCondLst>
                              <p:cond delay="0"/>
                            </p:stCondLst>
                            <p:childTnLst>
                              <p:par>
                                <p:cTn id="71" presetID="1" presetClass="exit" presetSubtype="0" fill="hold" grpId="5" nodeType="clickEffect">
                                  <p:stCondLst>
                                    <p:cond delay="0"/>
                                  </p:stCondLst>
                                  <p:childTnLst>
                                    <p:set>
                                      <p:cBhvr>
                                        <p:cTn id="72" dur="1" fill="hold">
                                          <p:stCondLst>
                                            <p:cond delay="0"/>
                                          </p:stCondLst>
                                        </p:cTn>
                                        <p:tgtEl>
                                          <p:spTgt spid="2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27" grpId="1" animBg="1"/>
      <p:bldP spid="26" grpId="0" animBg="1"/>
      <p:bldP spid="26" grpId="1" animBg="1"/>
      <p:bldP spid="26" grpId="2" animBg="1"/>
      <p:bldP spid="26" grpId="3" animBg="1"/>
      <p:bldP spid="26" grpId="4" animBg="1"/>
      <p:bldP spid="26" grpId="5" animBg="1"/>
      <p:bldP spid="8" grpId="0" animBg="1"/>
      <p:bldP spid="8" grpId="1" animBg="1"/>
      <p:bldP spid="28" grpId="0" animBg="1"/>
      <p:bldP spid="58" grpId="0" animBg="1"/>
      <p:bldP spid="60" grpId="0" animBg="1"/>
      <p:bldP spid="57" grpId="0" animBg="1"/>
      <p:bldP spid="29" grpId="0" animBg="1"/>
      <p:bldP spid="30" grpId="0" animBg="1"/>
      <p:bldP spid="38" grpId="0" animBg="1"/>
      <p:bldP spid="39" grpId="0" animBg="1"/>
      <p:bldP spid="40" grpId="0" animBg="1"/>
      <p:bldP spid="41" grpId="0" animBg="1"/>
    </p:bldLst>
  </p:timing>
</p:sld>
</file>

<file path=ppt/slides/slide1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normAutofit/>
          </a:bodyPr>
          <a:lstStyle/>
          <a:p>
            <a:r>
              <a:rPr lang="en-US" sz="3600" b="1" dirty="0" smtClean="0">
                <a:solidFill>
                  <a:schemeClr val="accent1">
                    <a:lumMod val="75000"/>
                  </a:schemeClr>
                </a:solidFill>
              </a:rPr>
              <a:t>From</a:t>
            </a:r>
            <a:r>
              <a:rPr lang="en-US" sz="3600" dirty="0" smtClean="0">
                <a:solidFill>
                  <a:schemeClr val="accent1">
                    <a:lumMod val="75000"/>
                  </a:schemeClr>
                </a:solidFill>
              </a:rPr>
              <a:t> </a:t>
            </a:r>
            <a:r>
              <a:rPr lang="en-US" sz="3600" dirty="0" smtClean="0"/>
              <a:t>Gibbs Sampling </a:t>
            </a:r>
            <a:r>
              <a:rPr lang="en-US" sz="3600" b="1" dirty="0" smtClean="0">
                <a:solidFill>
                  <a:schemeClr val="accent1">
                    <a:lumMod val="75000"/>
                  </a:schemeClr>
                </a:solidFill>
              </a:rPr>
              <a:t>to</a:t>
            </a:r>
            <a:r>
              <a:rPr lang="en-US" sz="3600" dirty="0" smtClean="0">
                <a:solidFill>
                  <a:schemeClr val="accent1">
                    <a:lumMod val="75000"/>
                  </a:schemeClr>
                </a:solidFill>
              </a:rPr>
              <a:t> </a:t>
            </a:r>
            <a:r>
              <a:rPr lang="en-US" sz="3600" dirty="0" smtClean="0"/>
              <a:t>Particle BP </a:t>
            </a:r>
            <a:r>
              <a:rPr lang="en-US" sz="3600" b="1" dirty="0" smtClean="0">
                <a:solidFill>
                  <a:schemeClr val="accent1">
                    <a:lumMod val="75000"/>
                  </a:schemeClr>
                </a:solidFill>
              </a:rPr>
              <a:t>to</a:t>
            </a:r>
            <a:r>
              <a:rPr lang="en-US" sz="3600" dirty="0" smtClean="0">
                <a:solidFill>
                  <a:schemeClr val="accent1">
                    <a:lumMod val="75000"/>
                  </a:schemeClr>
                </a:solidFill>
              </a:rPr>
              <a:t> </a:t>
            </a:r>
            <a:r>
              <a:rPr lang="en-US" sz="3600" dirty="0" smtClean="0"/>
              <a:t>BP</a:t>
            </a:r>
            <a:endParaRPr lang="en-US" sz="3600" dirty="0"/>
          </a:p>
        </p:txBody>
      </p:sp>
      <p:sp>
        <p:nvSpPr>
          <p:cNvPr id="5" name="Slide Number Placeholder 4"/>
          <p:cNvSpPr>
            <a:spLocks noGrp="1"/>
          </p:cNvSpPr>
          <p:nvPr>
            <p:ph type="sldNum" sz="quarter" idx="12"/>
          </p:nvPr>
        </p:nvSpPr>
        <p:spPr/>
        <p:txBody>
          <a:bodyPr/>
          <a:lstStyle/>
          <a:p>
            <a:fld id="{E5445004-F4FB-5345-992E-498B4C43F562}" type="slidenum">
              <a:rPr lang="en-US" smtClean="0"/>
              <a:t>157</a:t>
            </a:fld>
            <a:endParaRPr lang="en-US"/>
          </a:p>
        </p:txBody>
      </p:sp>
      <p:grpSp>
        <p:nvGrpSpPr>
          <p:cNvPr id="43" name="Group 42"/>
          <p:cNvGrpSpPr/>
          <p:nvPr/>
        </p:nvGrpSpPr>
        <p:grpSpPr>
          <a:xfrm>
            <a:off x="71679" y="1388587"/>
            <a:ext cx="8902935" cy="575243"/>
            <a:chOff x="71679" y="1388587"/>
            <a:chExt cx="8902935" cy="575243"/>
          </a:xfrm>
        </p:grpSpPr>
        <p:sp>
          <p:nvSpPr>
            <p:cNvPr id="44" name="Oval 43"/>
            <p:cNvSpPr/>
            <p:nvPr/>
          </p:nvSpPr>
          <p:spPr>
            <a:xfrm>
              <a:off x="1199153" y="1388587"/>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W</a:t>
              </a:r>
            </a:p>
          </p:txBody>
        </p:sp>
        <p:cxnSp>
          <p:nvCxnSpPr>
            <p:cNvPr id="45" name="Straight Connector 44"/>
            <p:cNvCxnSpPr>
              <a:stCxn id="44" idx="6"/>
              <a:endCxn id="47" idx="2"/>
            </p:cNvCxnSpPr>
            <p:nvPr/>
          </p:nvCxnSpPr>
          <p:spPr>
            <a:xfrm>
              <a:off x="1739974" y="1662663"/>
              <a:ext cx="2497716" cy="2464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6" name="Rectangle 45"/>
            <p:cNvSpPr/>
            <p:nvPr/>
          </p:nvSpPr>
          <p:spPr>
            <a:xfrm>
              <a:off x="2820728" y="1543810"/>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sp>
          <p:nvSpPr>
            <p:cNvPr id="47" name="Oval 46"/>
            <p:cNvSpPr/>
            <p:nvPr/>
          </p:nvSpPr>
          <p:spPr>
            <a:xfrm>
              <a:off x="4237690" y="1413234"/>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endParaRPr lang="en-US" sz="1600" i="1" dirty="0">
                <a:solidFill>
                  <a:schemeClr val="tx1"/>
                </a:solidFill>
                <a:latin typeface="Times New Roman"/>
                <a:cs typeface="Times New Roman"/>
              </a:endParaRPr>
            </a:p>
          </p:txBody>
        </p:sp>
        <p:cxnSp>
          <p:nvCxnSpPr>
            <p:cNvPr id="48" name="Straight Connector 47"/>
            <p:cNvCxnSpPr>
              <a:stCxn id="47" idx="6"/>
              <a:endCxn id="51" idx="2"/>
            </p:cNvCxnSpPr>
            <p:nvPr/>
          </p:nvCxnSpPr>
          <p:spPr>
            <a:xfrm>
              <a:off x="4778511" y="1687310"/>
              <a:ext cx="2517189" cy="2444"/>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9" name="Rectangle 48"/>
            <p:cNvSpPr/>
            <p:nvPr/>
          </p:nvSpPr>
          <p:spPr>
            <a:xfrm>
              <a:off x="6052630" y="1554722"/>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sp>
          <p:nvSpPr>
            <p:cNvPr id="51" name="Oval 50"/>
            <p:cNvSpPr/>
            <p:nvPr/>
          </p:nvSpPr>
          <p:spPr>
            <a:xfrm>
              <a:off x="7295700" y="1415678"/>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Y</a:t>
              </a:r>
              <a:endParaRPr lang="en-US" sz="1600" i="1" dirty="0">
                <a:solidFill>
                  <a:schemeClr val="tx1"/>
                </a:solidFill>
                <a:latin typeface="Times New Roman"/>
                <a:cs typeface="Times New Roman"/>
              </a:endParaRPr>
            </a:p>
          </p:txBody>
        </p:sp>
        <p:cxnSp>
          <p:nvCxnSpPr>
            <p:cNvPr id="59" name="Curved Connector 71"/>
            <p:cNvCxnSpPr>
              <a:stCxn id="44" idx="2"/>
            </p:cNvCxnSpPr>
            <p:nvPr/>
          </p:nvCxnSpPr>
          <p:spPr>
            <a:xfrm flipH="1" flipV="1">
              <a:off x="571691" y="1660219"/>
              <a:ext cx="627462" cy="2444"/>
            </a:xfrm>
            <a:prstGeom prst="straightConnector1">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4" name="Curved Connector 69"/>
            <p:cNvCxnSpPr>
              <a:stCxn id="51" idx="6"/>
            </p:cNvCxnSpPr>
            <p:nvPr/>
          </p:nvCxnSpPr>
          <p:spPr>
            <a:xfrm flipV="1">
              <a:off x="7836521" y="1687310"/>
              <a:ext cx="626721" cy="2444"/>
            </a:xfrm>
            <a:prstGeom prst="straightConnector1">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TextBox 64"/>
            <p:cNvSpPr txBox="1"/>
            <p:nvPr/>
          </p:nvSpPr>
          <p:spPr>
            <a:xfrm>
              <a:off x="71679" y="1546202"/>
              <a:ext cx="499931" cy="267620"/>
            </a:xfrm>
            <a:prstGeom prst="rect">
              <a:avLst/>
            </a:prstGeom>
            <a:noFill/>
          </p:spPr>
          <p:txBody>
            <a:bodyPr wrap="square" rtlCol="0" anchor="b">
              <a:noAutofit/>
            </a:bodyPr>
            <a:lstStyle/>
            <a:p>
              <a:pPr algn="ctr"/>
              <a:r>
                <a:rPr lang="en-US" sz="3600" b="1" dirty="0" smtClean="0"/>
                <a:t>…</a:t>
              </a:r>
            </a:p>
          </p:txBody>
        </p:sp>
        <p:sp>
          <p:nvSpPr>
            <p:cNvPr id="66" name="TextBox 65"/>
            <p:cNvSpPr txBox="1"/>
            <p:nvPr/>
          </p:nvSpPr>
          <p:spPr>
            <a:xfrm>
              <a:off x="8474683" y="1570419"/>
              <a:ext cx="499931" cy="267620"/>
            </a:xfrm>
            <a:prstGeom prst="rect">
              <a:avLst/>
            </a:prstGeom>
            <a:noFill/>
          </p:spPr>
          <p:txBody>
            <a:bodyPr wrap="square" rtlCol="0" anchor="b">
              <a:noAutofit/>
            </a:bodyPr>
            <a:lstStyle/>
            <a:p>
              <a:pPr algn="ctr"/>
              <a:r>
                <a:rPr lang="en-US" sz="3600" b="1" dirty="0" smtClean="0"/>
                <a:t>…</a:t>
              </a:r>
            </a:p>
          </p:txBody>
        </p:sp>
      </p:grpSp>
      <p:sp>
        <p:nvSpPr>
          <p:cNvPr id="50" name="Oval 49"/>
          <p:cNvSpPr/>
          <p:nvPr/>
        </p:nvSpPr>
        <p:spPr>
          <a:xfrm>
            <a:off x="1199153" y="2060631"/>
            <a:ext cx="540821" cy="54815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meant</a:t>
            </a:r>
            <a:endParaRPr lang="en-US" sz="1300" i="1" dirty="0">
              <a:solidFill>
                <a:schemeClr val="tx1"/>
              </a:solidFill>
              <a:latin typeface="Rockwell"/>
              <a:cs typeface="Rockwell"/>
            </a:endParaRPr>
          </a:p>
        </p:txBody>
      </p:sp>
      <p:sp>
        <p:nvSpPr>
          <p:cNvPr id="52" name="Oval 51"/>
          <p:cNvSpPr/>
          <p:nvPr/>
        </p:nvSpPr>
        <p:spPr>
          <a:xfrm>
            <a:off x="4237690" y="2085278"/>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53" name="Oval 52"/>
          <p:cNvSpPr/>
          <p:nvPr/>
        </p:nvSpPr>
        <p:spPr>
          <a:xfrm>
            <a:off x="7295700" y="2087722"/>
            <a:ext cx="540821" cy="54815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type</a:t>
            </a:r>
            <a:endParaRPr lang="en-US" sz="1300" i="1" dirty="0">
              <a:solidFill>
                <a:schemeClr val="tx1"/>
              </a:solidFill>
              <a:latin typeface="Rockwell"/>
              <a:cs typeface="Rockwell"/>
            </a:endParaRPr>
          </a:p>
        </p:txBody>
      </p:sp>
      <p:sp>
        <p:nvSpPr>
          <p:cNvPr id="54" name="Oval 53"/>
          <p:cNvSpPr/>
          <p:nvPr/>
        </p:nvSpPr>
        <p:spPr>
          <a:xfrm>
            <a:off x="1199153" y="2761183"/>
            <a:ext cx="540821" cy="548152"/>
          </a:xfrm>
          <a:prstGeom prst="ellipse">
            <a:avLst/>
          </a:prstGeom>
          <a:solidFill>
            <a:schemeClr val="accent1">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man</a:t>
            </a:r>
            <a:endParaRPr lang="en-US" sz="1300" i="1" dirty="0">
              <a:solidFill>
                <a:schemeClr val="tx1"/>
              </a:solidFill>
              <a:latin typeface="Rockwell"/>
              <a:cs typeface="Rockwell"/>
            </a:endParaRPr>
          </a:p>
        </p:txBody>
      </p:sp>
      <p:sp>
        <p:nvSpPr>
          <p:cNvPr id="55" name="Oval 54"/>
          <p:cNvSpPr/>
          <p:nvPr/>
        </p:nvSpPr>
        <p:spPr>
          <a:xfrm>
            <a:off x="4237690" y="2785830"/>
            <a:ext cx="540821" cy="548152"/>
          </a:xfrm>
          <a:prstGeom prst="ellipse">
            <a:avLst/>
          </a:prstGeom>
          <a:solidFill>
            <a:schemeClr val="accent2">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too</a:t>
            </a:r>
            <a:endParaRPr lang="en-US" sz="1300" i="1" dirty="0">
              <a:solidFill>
                <a:schemeClr val="tx1"/>
              </a:solidFill>
              <a:latin typeface="Rockwell"/>
              <a:cs typeface="Rockwell"/>
            </a:endParaRPr>
          </a:p>
        </p:txBody>
      </p:sp>
      <p:sp>
        <p:nvSpPr>
          <p:cNvPr id="56" name="Oval 55"/>
          <p:cNvSpPr/>
          <p:nvPr/>
        </p:nvSpPr>
        <p:spPr>
          <a:xfrm>
            <a:off x="7295700" y="2788274"/>
            <a:ext cx="540821" cy="548152"/>
          </a:xfrm>
          <a:prstGeom prst="ellipse">
            <a:avLst/>
          </a:prstGeom>
          <a:solidFill>
            <a:schemeClr val="tx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tight</a:t>
            </a:r>
            <a:endParaRPr lang="en-US" sz="1300" i="1" dirty="0">
              <a:solidFill>
                <a:schemeClr val="tx1"/>
              </a:solidFill>
              <a:latin typeface="Rockwell"/>
              <a:cs typeface="Rockwell"/>
            </a:endParaRPr>
          </a:p>
        </p:txBody>
      </p:sp>
      <p:sp>
        <p:nvSpPr>
          <p:cNvPr id="28" name="Oval 27"/>
          <p:cNvSpPr/>
          <p:nvPr/>
        </p:nvSpPr>
        <p:spPr>
          <a:xfrm>
            <a:off x="1199153" y="2766908"/>
            <a:ext cx="540821" cy="54815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meant</a:t>
            </a:r>
            <a:endParaRPr lang="en-US" sz="1300" i="1" dirty="0">
              <a:solidFill>
                <a:schemeClr val="tx1"/>
              </a:solidFill>
              <a:latin typeface="Rockwell"/>
              <a:cs typeface="Rockwell"/>
            </a:endParaRPr>
          </a:p>
        </p:txBody>
      </p:sp>
      <p:sp>
        <p:nvSpPr>
          <p:cNvPr id="58" name="Oval 57"/>
          <p:cNvSpPr/>
          <p:nvPr/>
        </p:nvSpPr>
        <p:spPr>
          <a:xfrm>
            <a:off x="4237690" y="2085278"/>
            <a:ext cx="540821" cy="548152"/>
          </a:xfrm>
          <a:prstGeom prst="ellipse">
            <a:avLst/>
          </a:prstGeom>
          <a:solidFill>
            <a:schemeClr val="accent5">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two</a:t>
            </a:r>
            <a:endParaRPr lang="en-US" sz="1300" i="1" dirty="0">
              <a:solidFill>
                <a:schemeClr val="tx1"/>
              </a:solidFill>
              <a:latin typeface="Rockwell"/>
              <a:cs typeface="Rockwell"/>
            </a:endParaRPr>
          </a:p>
        </p:txBody>
      </p:sp>
      <p:sp>
        <p:nvSpPr>
          <p:cNvPr id="60" name="Oval 59"/>
          <p:cNvSpPr/>
          <p:nvPr/>
        </p:nvSpPr>
        <p:spPr>
          <a:xfrm>
            <a:off x="7295700" y="2087722"/>
            <a:ext cx="540821" cy="548152"/>
          </a:xfrm>
          <a:prstGeom prst="ellipse">
            <a:avLst/>
          </a:prstGeom>
          <a:solidFill>
            <a:schemeClr val="accent3">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err="1" smtClean="0">
                <a:solidFill>
                  <a:schemeClr val="tx1"/>
                </a:solidFill>
                <a:latin typeface="Rockwell"/>
                <a:cs typeface="Rockwell"/>
              </a:rPr>
              <a:t>taipei</a:t>
            </a:r>
            <a:endParaRPr lang="en-US" sz="1300" i="1" dirty="0">
              <a:solidFill>
                <a:schemeClr val="tx1"/>
              </a:solidFill>
              <a:latin typeface="Rockwell"/>
              <a:cs typeface="Rockwell"/>
            </a:endParaRPr>
          </a:p>
        </p:txBody>
      </p:sp>
      <p:sp>
        <p:nvSpPr>
          <p:cNvPr id="57" name="Oval 56"/>
          <p:cNvSpPr/>
          <p:nvPr/>
        </p:nvSpPr>
        <p:spPr>
          <a:xfrm>
            <a:off x="1199153" y="2060726"/>
            <a:ext cx="540821" cy="548152"/>
          </a:xfrm>
          <a:prstGeom prst="ellipse">
            <a:avLst/>
          </a:prstGeom>
          <a:solidFill>
            <a:schemeClr val="accent6">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a:t>
            </a:r>
            <a:endParaRPr lang="en-US" sz="1300" i="1" dirty="0">
              <a:solidFill>
                <a:schemeClr val="tx1"/>
              </a:solidFill>
              <a:latin typeface="Rockwell"/>
              <a:cs typeface="Rockwell"/>
            </a:endParaRPr>
          </a:p>
        </p:txBody>
      </p:sp>
      <p:sp>
        <p:nvSpPr>
          <p:cNvPr id="29" name="Oval 28"/>
          <p:cNvSpPr/>
          <p:nvPr/>
        </p:nvSpPr>
        <p:spPr>
          <a:xfrm>
            <a:off x="4237690" y="2789368"/>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30" name="Oval 29"/>
          <p:cNvSpPr/>
          <p:nvPr/>
        </p:nvSpPr>
        <p:spPr>
          <a:xfrm>
            <a:off x="7295700" y="2791812"/>
            <a:ext cx="540821" cy="54815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type</a:t>
            </a:r>
            <a:endParaRPr lang="en-US" sz="1300" i="1" dirty="0">
              <a:solidFill>
                <a:schemeClr val="tx1"/>
              </a:solidFill>
              <a:latin typeface="Rockwell"/>
              <a:cs typeface="Rockwell"/>
            </a:endParaRPr>
          </a:p>
        </p:txBody>
      </p:sp>
      <p:sp>
        <p:nvSpPr>
          <p:cNvPr id="38" name="Oval 37"/>
          <p:cNvSpPr/>
          <p:nvPr/>
        </p:nvSpPr>
        <p:spPr>
          <a:xfrm>
            <a:off x="4237690" y="2098520"/>
            <a:ext cx="540821" cy="548152"/>
          </a:xfrm>
          <a:prstGeom prst="ellipse">
            <a:avLst/>
          </a:prstGeom>
          <a:solidFill>
            <a:schemeClr val="accent2">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too</a:t>
            </a:r>
            <a:endParaRPr lang="en-US" sz="1300" i="1" dirty="0">
              <a:solidFill>
                <a:schemeClr val="tx1"/>
              </a:solidFill>
              <a:latin typeface="Rockwell"/>
              <a:cs typeface="Rockwell"/>
            </a:endParaRPr>
          </a:p>
        </p:txBody>
      </p:sp>
      <p:sp>
        <p:nvSpPr>
          <p:cNvPr id="39" name="Oval 38"/>
          <p:cNvSpPr/>
          <p:nvPr/>
        </p:nvSpPr>
        <p:spPr>
          <a:xfrm>
            <a:off x="4237690" y="2785830"/>
            <a:ext cx="540821" cy="548152"/>
          </a:xfrm>
          <a:prstGeom prst="ellipse">
            <a:avLst/>
          </a:prstGeom>
          <a:solidFill>
            <a:schemeClr val="tx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tight</a:t>
            </a:r>
            <a:endParaRPr lang="en-US" sz="1300" i="1" dirty="0">
              <a:solidFill>
                <a:schemeClr val="tx1"/>
              </a:solidFill>
              <a:latin typeface="Rockwell"/>
              <a:cs typeface="Rockwell"/>
            </a:endParaRPr>
          </a:p>
        </p:txBody>
      </p:sp>
      <p:sp>
        <p:nvSpPr>
          <p:cNvPr id="40" name="Oval 39"/>
          <p:cNvSpPr/>
          <p:nvPr/>
        </p:nvSpPr>
        <p:spPr>
          <a:xfrm>
            <a:off x="4237690" y="2090552"/>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41" name="Oval 40"/>
          <p:cNvSpPr/>
          <p:nvPr/>
        </p:nvSpPr>
        <p:spPr>
          <a:xfrm>
            <a:off x="4237690" y="2782178"/>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35" name="Title 5"/>
          <p:cNvSpPr txBox="1">
            <a:spLocks/>
          </p:cNvSpPr>
          <p:nvPr/>
        </p:nvSpPr>
        <p:spPr>
          <a:xfrm>
            <a:off x="457200" y="4246138"/>
            <a:ext cx="5860606" cy="415763"/>
          </a:xfrm>
          <a:prstGeom prst="rect">
            <a:avLst/>
          </a:prstGeom>
          <a:solidFill>
            <a:schemeClr val="accent1">
              <a:lumMod val="75000"/>
            </a:schemeClr>
          </a:solidFill>
          <a:ln>
            <a:noFill/>
          </a:ln>
        </p:spPr>
        <p:txBody>
          <a:bodyPr vert="horz" lIns="91440" tIns="45720" rIns="91440" bIns="45720" rtlCol="0" anchor="ctr">
            <a:normAutofit fontScale="7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gn="l"/>
            <a:r>
              <a:rPr lang="en-US" sz="3600" b="1" dirty="0" smtClean="0">
                <a:solidFill>
                  <a:schemeClr val="bg1"/>
                </a:solidFill>
              </a:rPr>
              <a:t>Approach 2: Multiple Gibbs Samplers</a:t>
            </a:r>
            <a:endParaRPr lang="en-US" sz="3600" dirty="0">
              <a:solidFill>
                <a:schemeClr val="bg1"/>
              </a:solidFill>
            </a:endParaRPr>
          </a:p>
        </p:txBody>
      </p:sp>
      <p:sp>
        <p:nvSpPr>
          <p:cNvPr id="36" name="Content Placeholder 1"/>
          <p:cNvSpPr>
            <a:spLocks noGrp="1"/>
          </p:cNvSpPr>
          <p:nvPr>
            <p:ph idx="1"/>
          </p:nvPr>
        </p:nvSpPr>
        <p:spPr>
          <a:xfrm>
            <a:off x="457200" y="4654824"/>
            <a:ext cx="8229600" cy="1443698"/>
          </a:xfrm>
          <a:solidFill>
            <a:schemeClr val="bg1"/>
          </a:solidFill>
          <a:ln>
            <a:solidFill>
              <a:schemeClr val="tx1"/>
            </a:solidFill>
          </a:ln>
          <a:effectLst>
            <a:outerShdw blurRad="50800" dist="38100" dir="2700000" algn="tl" rotWithShape="0">
              <a:prstClr val="black">
                <a:alpha val="40000"/>
              </a:prstClr>
            </a:outerShdw>
          </a:effectLst>
        </p:spPr>
        <p:txBody>
          <a:bodyPr>
            <a:normAutofit/>
          </a:bodyPr>
          <a:lstStyle/>
          <a:p>
            <a:r>
              <a:rPr lang="en-US" sz="2200" dirty="0" smtClean="0"/>
              <a:t>Run each Gibbs Sampler independently</a:t>
            </a:r>
          </a:p>
          <a:p>
            <a:r>
              <a:rPr lang="en-US" sz="2200" dirty="0" smtClean="0"/>
              <a:t>Full conditionals computed independently</a:t>
            </a:r>
          </a:p>
          <a:p>
            <a:pPr lvl="1"/>
            <a:r>
              <a:rPr lang="en-US" sz="1800" b="1" i="1" dirty="0" smtClean="0">
                <a:solidFill>
                  <a:srgbClr val="84AA33"/>
                </a:solidFill>
                <a:latin typeface="Times New Roman"/>
                <a:cs typeface="Times New Roman"/>
              </a:rPr>
              <a:t>k</a:t>
            </a:r>
            <a:r>
              <a:rPr lang="en-US" sz="1800" b="1" dirty="0" smtClean="0">
                <a:solidFill>
                  <a:srgbClr val="84AA33"/>
                </a:solidFill>
              </a:rPr>
              <a:t> separate messages that are each a </a:t>
            </a:r>
            <a:r>
              <a:rPr lang="en-US" sz="1800" b="1" dirty="0" err="1" smtClean="0">
                <a:solidFill>
                  <a:srgbClr val="84AA33"/>
                </a:solidFill>
              </a:rPr>
              <a:t>pointmass</a:t>
            </a:r>
            <a:r>
              <a:rPr lang="en-US" sz="1800" b="1" dirty="0" smtClean="0">
                <a:solidFill>
                  <a:srgbClr val="84AA33"/>
                </a:solidFill>
              </a:rPr>
              <a:t> distribution</a:t>
            </a:r>
            <a:endParaRPr lang="en-US" sz="1800" b="1" dirty="0">
              <a:solidFill>
                <a:srgbClr val="84AA33"/>
              </a:solidFill>
            </a:endParaRPr>
          </a:p>
        </p:txBody>
      </p:sp>
      <p:graphicFrame>
        <p:nvGraphicFramePr>
          <p:cNvPr id="37" name="Table 36"/>
          <p:cNvGraphicFramePr>
            <a:graphicFrameLocks noGrp="1"/>
          </p:cNvGraphicFramePr>
          <p:nvPr>
            <p:extLst>
              <p:ext uri="{D42A27DB-BD31-4B8C-83A1-F6EECF244321}">
                <p14:modId xmlns:p14="http://schemas.microsoft.com/office/powerpoint/2010/main" val="320755271"/>
              </p:ext>
            </p:extLst>
          </p:nvPr>
        </p:nvGraphicFramePr>
        <p:xfrm>
          <a:off x="1841095" y="2187966"/>
          <a:ext cx="814085" cy="267461"/>
        </p:xfrm>
        <a:graphic>
          <a:graphicData uri="http://schemas.openxmlformats.org/drawingml/2006/table">
            <a:tbl>
              <a:tblPr bandRow="1">
                <a:tableStyleId>{775DCB02-9BB8-47FD-8907-85C794F793BA}</a:tableStyleId>
              </a:tblPr>
              <a:tblGrid>
                <a:gridCol w="554517"/>
                <a:gridCol w="259568"/>
              </a:tblGrid>
              <a:tr h="267461">
                <a:tc>
                  <a:txBody>
                    <a:bodyPr/>
                    <a:lstStyle/>
                    <a:p>
                      <a:pPr algn="ctr"/>
                      <a:r>
                        <a:rPr lang="en-US" sz="1300" dirty="0" smtClean="0">
                          <a:latin typeface="Rockwell"/>
                          <a:cs typeface="Rockwell"/>
                        </a:rPr>
                        <a:t>mean</a:t>
                      </a:r>
                      <a:endParaRPr lang="en-US" sz="13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bl>
          </a:graphicData>
        </a:graphic>
      </p:graphicFrame>
      <p:cxnSp>
        <p:nvCxnSpPr>
          <p:cNvPr id="42" name="Straight Arrow Connector 41"/>
          <p:cNvCxnSpPr/>
          <p:nvPr/>
        </p:nvCxnSpPr>
        <p:spPr>
          <a:xfrm>
            <a:off x="1841095" y="2008218"/>
            <a:ext cx="841248" cy="0"/>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61" name="Straight Arrow Connector 60"/>
          <p:cNvCxnSpPr/>
          <p:nvPr/>
        </p:nvCxnSpPr>
        <p:spPr>
          <a:xfrm flipH="1">
            <a:off x="6350881" y="2025506"/>
            <a:ext cx="841248" cy="19393"/>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aphicFrame>
        <p:nvGraphicFramePr>
          <p:cNvPr id="62" name="Table 61"/>
          <p:cNvGraphicFramePr>
            <a:graphicFrameLocks noGrp="1"/>
          </p:cNvGraphicFramePr>
          <p:nvPr>
            <p:extLst>
              <p:ext uri="{D42A27DB-BD31-4B8C-83A1-F6EECF244321}">
                <p14:modId xmlns:p14="http://schemas.microsoft.com/office/powerpoint/2010/main" val="2673560937"/>
              </p:ext>
            </p:extLst>
          </p:nvPr>
        </p:nvGraphicFramePr>
        <p:xfrm>
          <a:off x="6378044" y="2206011"/>
          <a:ext cx="814085" cy="267461"/>
        </p:xfrm>
        <a:graphic>
          <a:graphicData uri="http://schemas.openxmlformats.org/drawingml/2006/table">
            <a:tbl>
              <a:tblPr bandRow="1">
                <a:tableStyleId>{775DCB02-9BB8-47FD-8907-85C794F793BA}</a:tableStyleId>
              </a:tblPr>
              <a:tblGrid>
                <a:gridCol w="554517"/>
                <a:gridCol w="259568"/>
              </a:tblGrid>
              <a:tr h="267461">
                <a:tc>
                  <a:txBody>
                    <a:bodyPr/>
                    <a:lstStyle/>
                    <a:p>
                      <a:pPr algn="ctr"/>
                      <a:r>
                        <a:rPr lang="en-US" sz="1300" dirty="0" err="1" smtClean="0">
                          <a:latin typeface="Rockwell"/>
                          <a:cs typeface="Rockwell"/>
                        </a:rPr>
                        <a:t>taipei</a:t>
                      </a:r>
                      <a:endParaRPr lang="en-US" sz="13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bl>
          </a:graphicData>
        </a:graphic>
      </p:graphicFrame>
      <p:graphicFrame>
        <p:nvGraphicFramePr>
          <p:cNvPr id="63" name="Table 62"/>
          <p:cNvGraphicFramePr>
            <a:graphicFrameLocks noGrp="1"/>
          </p:cNvGraphicFramePr>
          <p:nvPr>
            <p:extLst>
              <p:ext uri="{D42A27DB-BD31-4B8C-83A1-F6EECF244321}">
                <p14:modId xmlns:p14="http://schemas.microsoft.com/office/powerpoint/2010/main" val="3125651494"/>
              </p:ext>
            </p:extLst>
          </p:nvPr>
        </p:nvGraphicFramePr>
        <p:xfrm>
          <a:off x="1853546" y="2923578"/>
          <a:ext cx="814085" cy="267461"/>
        </p:xfrm>
        <a:graphic>
          <a:graphicData uri="http://schemas.openxmlformats.org/drawingml/2006/table">
            <a:tbl>
              <a:tblPr bandRow="1">
                <a:tableStyleId>{775DCB02-9BB8-47FD-8907-85C794F793BA}</a:tableStyleId>
              </a:tblPr>
              <a:tblGrid>
                <a:gridCol w="554517"/>
                <a:gridCol w="259568"/>
              </a:tblGrid>
              <a:tr h="267461">
                <a:tc>
                  <a:txBody>
                    <a:bodyPr/>
                    <a:lstStyle/>
                    <a:p>
                      <a:pPr algn="ctr"/>
                      <a:r>
                        <a:rPr lang="en-US" sz="1300" dirty="0" smtClean="0">
                          <a:latin typeface="Rockwell"/>
                          <a:cs typeface="Rockwell"/>
                        </a:rPr>
                        <a:t>meant</a:t>
                      </a:r>
                      <a:endParaRPr lang="en-US" sz="13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bl>
          </a:graphicData>
        </a:graphic>
      </p:graphicFrame>
      <p:cxnSp>
        <p:nvCxnSpPr>
          <p:cNvPr id="67" name="Straight Arrow Connector 66"/>
          <p:cNvCxnSpPr/>
          <p:nvPr/>
        </p:nvCxnSpPr>
        <p:spPr>
          <a:xfrm>
            <a:off x="1853546" y="2743830"/>
            <a:ext cx="841248" cy="0"/>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68" name="Straight Arrow Connector 67"/>
          <p:cNvCxnSpPr/>
          <p:nvPr/>
        </p:nvCxnSpPr>
        <p:spPr>
          <a:xfrm flipH="1">
            <a:off x="6350881" y="2761118"/>
            <a:ext cx="841248" cy="19393"/>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aphicFrame>
        <p:nvGraphicFramePr>
          <p:cNvPr id="69" name="Table 68"/>
          <p:cNvGraphicFramePr>
            <a:graphicFrameLocks noGrp="1"/>
          </p:cNvGraphicFramePr>
          <p:nvPr>
            <p:extLst>
              <p:ext uri="{D42A27DB-BD31-4B8C-83A1-F6EECF244321}">
                <p14:modId xmlns:p14="http://schemas.microsoft.com/office/powerpoint/2010/main" val="4239954070"/>
              </p:ext>
            </p:extLst>
          </p:nvPr>
        </p:nvGraphicFramePr>
        <p:xfrm>
          <a:off x="6378044" y="2941623"/>
          <a:ext cx="814085" cy="267461"/>
        </p:xfrm>
        <a:graphic>
          <a:graphicData uri="http://schemas.openxmlformats.org/drawingml/2006/table">
            <a:tbl>
              <a:tblPr bandRow="1">
                <a:tableStyleId>{775DCB02-9BB8-47FD-8907-85C794F793BA}</a:tableStyleId>
              </a:tblPr>
              <a:tblGrid>
                <a:gridCol w="554517"/>
                <a:gridCol w="259568"/>
              </a:tblGrid>
              <a:tr h="267461">
                <a:tc>
                  <a:txBody>
                    <a:bodyPr/>
                    <a:lstStyle/>
                    <a:p>
                      <a:pPr algn="ctr"/>
                      <a:r>
                        <a:rPr lang="en-US" sz="1300" dirty="0" smtClean="0">
                          <a:latin typeface="Rockwell"/>
                          <a:cs typeface="Rockwell"/>
                        </a:rPr>
                        <a:t>type</a:t>
                      </a:r>
                      <a:endParaRPr lang="en-US" sz="13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bl>
          </a:graphicData>
        </a:graphic>
      </p:graphicFrame>
    </p:spTree>
    <p:extLst>
      <p:ext uri="{BB962C8B-B14F-4D97-AF65-F5344CB8AC3E}">
        <p14:creationId xmlns:p14="http://schemas.microsoft.com/office/powerpoint/2010/main" val="261482391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2"/>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7"/>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1"/>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2"/>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68"/>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6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normAutofit/>
          </a:bodyPr>
          <a:lstStyle/>
          <a:p>
            <a:r>
              <a:rPr lang="en-US" sz="3600" b="1" dirty="0" smtClean="0">
                <a:solidFill>
                  <a:schemeClr val="accent1">
                    <a:lumMod val="75000"/>
                  </a:schemeClr>
                </a:solidFill>
              </a:rPr>
              <a:t>From</a:t>
            </a:r>
            <a:r>
              <a:rPr lang="en-US" sz="3600" dirty="0" smtClean="0">
                <a:solidFill>
                  <a:schemeClr val="accent1">
                    <a:lumMod val="75000"/>
                  </a:schemeClr>
                </a:solidFill>
              </a:rPr>
              <a:t> </a:t>
            </a:r>
            <a:r>
              <a:rPr lang="en-US" sz="3600" dirty="0" smtClean="0"/>
              <a:t>Gibbs Sampling </a:t>
            </a:r>
            <a:r>
              <a:rPr lang="en-US" sz="3600" b="1" dirty="0" smtClean="0">
                <a:solidFill>
                  <a:schemeClr val="accent1">
                    <a:lumMod val="75000"/>
                  </a:schemeClr>
                </a:solidFill>
              </a:rPr>
              <a:t>to</a:t>
            </a:r>
            <a:r>
              <a:rPr lang="en-US" sz="3600" dirty="0" smtClean="0">
                <a:solidFill>
                  <a:schemeClr val="accent1">
                    <a:lumMod val="75000"/>
                  </a:schemeClr>
                </a:solidFill>
              </a:rPr>
              <a:t> </a:t>
            </a:r>
            <a:r>
              <a:rPr lang="en-US" sz="3600" dirty="0" smtClean="0"/>
              <a:t>Particle BP </a:t>
            </a:r>
            <a:r>
              <a:rPr lang="en-US" sz="3600" b="1" dirty="0" smtClean="0">
                <a:solidFill>
                  <a:schemeClr val="accent1">
                    <a:lumMod val="75000"/>
                  </a:schemeClr>
                </a:solidFill>
              </a:rPr>
              <a:t>to</a:t>
            </a:r>
            <a:r>
              <a:rPr lang="en-US" sz="3600" dirty="0" smtClean="0">
                <a:solidFill>
                  <a:schemeClr val="accent1">
                    <a:lumMod val="75000"/>
                  </a:schemeClr>
                </a:solidFill>
              </a:rPr>
              <a:t> </a:t>
            </a:r>
            <a:r>
              <a:rPr lang="en-US" sz="3600" dirty="0" smtClean="0"/>
              <a:t>BP</a:t>
            </a:r>
            <a:endParaRPr lang="en-US" sz="3600" dirty="0"/>
          </a:p>
        </p:txBody>
      </p:sp>
      <p:sp>
        <p:nvSpPr>
          <p:cNvPr id="5" name="Slide Number Placeholder 4"/>
          <p:cNvSpPr>
            <a:spLocks noGrp="1"/>
          </p:cNvSpPr>
          <p:nvPr>
            <p:ph type="sldNum" sz="quarter" idx="12"/>
          </p:nvPr>
        </p:nvSpPr>
        <p:spPr/>
        <p:txBody>
          <a:bodyPr/>
          <a:lstStyle/>
          <a:p>
            <a:fld id="{E5445004-F4FB-5345-992E-498B4C43F562}" type="slidenum">
              <a:rPr lang="en-US" smtClean="0"/>
              <a:t>158</a:t>
            </a:fld>
            <a:endParaRPr lang="en-US"/>
          </a:p>
        </p:txBody>
      </p:sp>
      <p:grpSp>
        <p:nvGrpSpPr>
          <p:cNvPr id="43" name="Group 42"/>
          <p:cNvGrpSpPr/>
          <p:nvPr/>
        </p:nvGrpSpPr>
        <p:grpSpPr>
          <a:xfrm>
            <a:off x="71679" y="1388587"/>
            <a:ext cx="8902935" cy="575243"/>
            <a:chOff x="71679" y="1388587"/>
            <a:chExt cx="8902935" cy="575243"/>
          </a:xfrm>
        </p:grpSpPr>
        <p:sp>
          <p:nvSpPr>
            <p:cNvPr id="44" name="Oval 43"/>
            <p:cNvSpPr/>
            <p:nvPr/>
          </p:nvSpPr>
          <p:spPr>
            <a:xfrm>
              <a:off x="1199153" y="1388587"/>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W</a:t>
              </a:r>
            </a:p>
          </p:txBody>
        </p:sp>
        <p:cxnSp>
          <p:nvCxnSpPr>
            <p:cNvPr id="45" name="Straight Connector 44"/>
            <p:cNvCxnSpPr>
              <a:stCxn id="44" idx="6"/>
              <a:endCxn id="47" idx="2"/>
            </p:cNvCxnSpPr>
            <p:nvPr/>
          </p:nvCxnSpPr>
          <p:spPr>
            <a:xfrm>
              <a:off x="1739974" y="1662663"/>
              <a:ext cx="2497716" cy="2464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6" name="Rectangle 45"/>
            <p:cNvSpPr/>
            <p:nvPr/>
          </p:nvSpPr>
          <p:spPr>
            <a:xfrm>
              <a:off x="2820728" y="1543810"/>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sp>
          <p:nvSpPr>
            <p:cNvPr id="47" name="Oval 46"/>
            <p:cNvSpPr/>
            <p:nvPr/>
          </p:nvSpPr>
          <p:spPr>
            <a:xfrm>
              <a:off x="4237690" y="1413234"/>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endParaRPr lang="en-US" sz="1600" i="1" dirty="0">
                <a:solidFill>
                  <a:schemeClr val="tx1"/>
                </a:solidFill>
                <a:latin typeface="Times New Roman"/>
                <a:cs typeface="Times New Roman"/>
              </a:endParaRPr>
            </a:p>
          </p:txBody>
        </p:sp>
        <p:cxnSp>
          <p:nvCxnSpPr>
            <p:cNvPr id="48" name="Straight Connector 47"/>
            <p:cNvCxnSpPr>
              <a:stCxn id="47" idx="6"/>
              <a:endCxn id="51" idx="2"/>
            </p:cNvCxnSpPr>
            <p:nvPr/>
          </p:nvCxnSpPr>
          <p:spPr>
            <a:xfrm>
              <a:off x="4778511" y="1687310"/>
              <a:ext cx="2517189" cy="2444"/>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9" name="Rectangle 48"/>
            <p:cNvSpPr/>
            <p:nvPr/>
          </p:nvSpPr>
          <p:spPr>
            <a:xfrm>
              <a:off x="6052630" y="1554722"/>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sp>
          <p:nvSpPr>
            <p:cNvPr id="51" name="Oval 50"/>
            <p:cNvSpPr/>
            <p:nvPr/>
          </p:nvSpPr>
          <p:spPr>
            <a:xfrm>
              <a:off x="7295700" y="1415678"/>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Y</a:t>
              </a:r>
              <a:endParaRPr lang="en-US" sz="1600" i="1" dirty="0">
                <a:solidFill>
                  <a:schemeClr val="tx1"/>
                </a:solidFill>
                <a:latin typeface="Times New Roman"/>
                <a:cs typeface="Times New Roman"/>
              </a:endParaRPr>
            </a:p>
          </p:txBody>
        </p:sp>
        <p:cxnSp>
          <p:nvCxnSpPr>
            <p:cNvPr id="59" name="Curved Connector 71"/>
            <p:cNvCxnSpPr>
              <a:stCxn id="44" idx="2"/>
            </p:cNvCxnSpPr>
            <p:nvPr/>
          </p:nvCxnSpPr>
          <p:spPr>
            <a:xfrm flipH="1" flipV="1">
              <a:off x="571691" y="1660219"/>
              <a:ext cx="627462" cy="2444"/>
            </a:xfrm>
            <a:prstGeom prst="straightConnector1">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4" name="Curved Connector 69"/>
            <p:cNvCxnSpPr>
              <a:stCxn id="51" idx="6"/>
            </p:cNvCxnSpPr>
            <p:nvPr/>
          </p:nvCxnSpPr>
          <p:spPr>
            <a:xfrm flipV="1">
              <a:off x="7836521" y="1687310"/>
              <a:ext cx="626721" cy="2444"/>
            </a:xfrm>
            <a:prstGeom prst="straightConnector1">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TextBox 64"/>
            <p:cNvSpPr txBox="1"/>
            <p:nvPr/>
          </p:nvSpPr>
          <p:spPr>
            <a:xfrm>
              <a:off x="71679" y="1546202"/>
              <a:ext cx="499931" cy="267620"/>
            </a:xfrm>
            <a:prstGeom prst="rect">
              <a:avLst/>
            </a:prstGeom>
            <a:noFill/>
          </p:spPr>
          <p:txBody>
            <a:bodyPr wrap="square" rtlCol="0" anchor="b">
              <a:noAutofit/>
            </a:bodyPr>
            <a:lstStyle/>
            <a:p>
              <a:pPr algn="ctr"/>
              <a:r>
                <a:rPr lang="en-US" sz="3600" b="1" dirty="0" smtClean="0"/>
                <a:t>…</a:t>
              </a:r>
            </a:p>
          </p:txBody>
        </p:sp>
        <p:sp>
          <p:nvSpPr>
            <p:cNvPr id="66" name="TextBox 65"/>
            <p:cNvSpPr txBox="1"/>
            <p:nvPr/>
          </p:nvSpPr>
          <p:spPr>
            <a:xfrm>
              <a:off x="8474683" y="1570419"/>
              <a:ext cx="499931" cy="267620"/>
            </a:xfrm>
            <a:prstGeom prst="rect">
              <a:avLst/>
            </a:prstGeom>
            <a:noFill/>
          </p:spPr>
          <p:txBody>
            <a:bodyPr wrap="square" rtlCol="0" anchor="b">
              <a:noAutofit/>
            </a:bodyPr>
            <a:lstStyle/>
            <a:p>
              <a:pPr algn="ctr"/>
              <a:r>
                <a:rPr lang="en-US" sz="3600" b="1" dirty="0" smtClean="0"/>
                <a:t>…</a:t>
              </a:r>
            </a:p>
          </p:txBody>
        </p:sp>
      </p:grpSp>
      <p:sp>
        <p:nvSpPr>
          <p:cNvPr id="50" name="Oval 49"/>
          <p:cNvSpPr/>
          <p:nvPr/>
        </p:nvSpPr>
        <p:spPr>
          <a:xfrm>
            <a:off x="1199153" y="2060631"/>
            <a:ext cx="540821" cy="54815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meant</a:t>
            </a:r>
            <a:endParaRPr lang="en-US" sz="1300" i="1" dirty="0">
              <a:solidFill>
                <a:schemeClr val="tx1"/>
              </a:solidFill>
              <a:latin typeface="Rockwell"/>
              <a:cs typeface="Rockwell"/>
            </a:endParaRPr>
          </a:p>
        </p:txBody>
      </p:sp>
      <p:sp>
        <p:nvSpPr>
          <p:cNvPr id="52" name="Oval 51"/>
          <p:cNvSpPr/>
          <p:nvPr/>
        </p:nvSpPr>
        <p:spPr>
          <a:xfrm>
            <a:off x="4237690" y="2085278"/>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53" name="Oval 52"/>
          <p:cNvSpPr/>
          <p:nvPr/>
        </p:nvSpPr>
        <p:spPr>
          <a:xfrm>
            <a:off x="7295700" y="2087722"/>
            <a:ext cx="540821" cy="54815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type</a:t>
            </a:r>
            <a:endParaRPr lang="en-US" sz="1300" i="1" dirty="0">
              <a:solidFill>
                <a:schemeClr val="tx1"/>
              </a:solidFill>
              <a:latin typeface="Rockwell"/>
              <a:cs typeface="Rockwell"/>
            </a:endParaRPr>
          </a:p>
        </p:txBody>
      </p:sp>
      <p:sp>
        <p:nvSpPr>
          <p:cNvPr id="54" name="Oval 53"/>
          <p:cNvSpPr/>
          <p:nvPr/>
        </p:nvSpPr>
        <p:spPr>
          <a:xfrm>
            <a:off x="1199153" y="2761183"/>
            <a:ext cx="540821" cy="548152"/>
          </a:xfrm>
          <a:prstGeom prst="ellipse">
            <a:avLst/>
          </a:prstGeom>
          <a:solidFill>
            <a:schemeClr val="accent1">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man</a:t>
            </a:r>
            <a:endParaRPr lang="en-US" sz="1300" i="1" dirty="0">
              <a:solidFill>
                <a:schemeClr val="tx1"/>
              </a:solidFill>
              <a:latin typeface="Rockwell"/>
              <a:cs typeface="Rockwell"/>
            </a:endParaRPr>
          </a:p>
        </p:txBody>
      </p:sp>
      <p:sp>
        <p:nvSpPr>
          <p:cNvPr id="55" name="Oval 54"/>
          <p:cNvSpPr/>
          <p:nvPr/>
        </p:nvSpPr>
        <p:spPr>
          <a:xfrm>
            <a:off x="4237690" y="2785830"/>
            <a:ext cx="540821" cy="548152"/>
          </a:xfrm>
          <a:prstGeom prst="ellipse">
            <a:avLst/>
          </a:prstGeom>
          <a:solidFill>
            <a:schemeClr val="accent2">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too</a:t>
            </a:r>
            <a:endParaRPr lang="en-US" sz="1300" i="1" dirty="0">
              <a:solidFill>
                <a:schemeClr val="tx1"/>
              </a:solidFill>
              <a:latin typeface="Rockwell"/>
              <a:cs typeface="Rockwell"/>
            </a:endParaRPr>
          </a:p>
        </p:txBody>
      </p:sp>
      <p:sp>
        <p:nvSpPr>
          <p:cNvPr id="56" name="Oval 55"/>
          <p:cNvSpPr/>
          <p:nvPr/>
        </p:nvSpPr>
        <p:spPr>
          <a:xfrm>
            <a:off x="7295700" y="2788274"/>
            <a:ext cx="540821" cy="548152"/>
          </a:xfrm>
          <a:prstGeom prst="ellipse">
            <a:avLst/>
          </a:prstGeom>
          <a:solidFill>
            <a:schemeClr val="tx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tight</a:t>
            </a:r>
            <a:endParaRPr lang="en-US" sz="1300" i="1" dirty="0">
              <a:solidFill>
                <a:schemeClr val="tx1"/>
              </a:solidFill>
              <a:latin typeface="Rockwell"/>
              <a:cs typeface="Rockwell"/>
            </a:endParaRPr>
          </a:p>
        </p:txBody>
      </p:sp>
      <p:sp>
        <p:nvSpPr>
          <p:cNvPr id="28" name="Oval 27"/>
          <p:cNvSpPr/>
          <p:nvPr/>
        </p:nvSpPr>
        <p:spPr>
          <a:xfrm>
            <a:off x="1199153" y="2766908"/>
            <a:ext cx="540821" cy="54815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meant</a:t>
            </a:r>
            <a:endParaRPr lang="en-US" sz="1300" i="1" dirty="0">
              <a:solidFill>
                <a:schemeClr val="tx1"/>
              </a:solidFill>
              <a:latin typeface="Rockwell"/>
              <a:cs typeface="Rockwell"/>
            </a:endParaRPr>
          </a:p>
        </p:txBody>
      </p:sp>
      <p:sp>
        <p:nvSpPr>
          <p:cNvPr id="58" name="Oval 57"/>
          <p:cNvSpPr/>
          <p:nvPr/>
        </p:nvSpPr>
        <p:spPr>
          <a:xfrm>
            <a:off x="4237690" y="2085278"/>
            <a:ext cx="540821" cy="548152"/>
          </a:xfrm>
          <a:prstGeom prst="ellipse">
            <a:avLst/>
          </a:prstGeom>
          <a:solidFill>
            <a:schemeClr val="accent5">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two</a:t>
            </a:r>
            <a:endParaRPr lang="en-US" sz="1300" i="1" dirty="0">
              <a:solidFill>
                <a:schemeClr val="tx1"/>
              </a:solidFill>
              <a:latin typeface="Rockwell"/>
              <a:cs typeface="Rockwell"/>
            </a:endParaRPr>
          </a:p>
        </p:txBody>
      </p:sp>
      <p:sp>
        <p:nvSpPr>
          <p:cNvPr id="60" name="Oval 59"/>
          <p:cNvSpPr/>
          <p:nvPr/>
        </p:nvSpPr>
        <p:spPr>
          <a:xfrm>
            <a:off x="7295700" y="2087722"/>
            <a:ext cx="540821" cy="548152"/>
          </a:xfrm>
          <a:prstGeom prst="ellipse">
            <a:avLst/>
          </a:prstGeom>
          <a:solidFill>
            <a:schemeClr val="accent3">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err="1" smtClean="0">
                <a:solidFill>
                  <a:schemeClr val="tx1"/>
                </a:solidFill>
                <a:latin typeface="Rockwell"/>
                <a:cs typeface="Rockwell"/>
              </a:rPr>
              <a:t>taipei</a:t>
            </a:r>
            <a:endParaRPr lang="en-US" sz="1300" i="1" dirty="0">
              <a:solidFill>
                <a:schemeClr val="tx1"/>
              </a:solidFill>
              <a:latin typeface="Rockwell"/>
              <a:cs typeface="Rockwell"/>
            </a:endParaRPr>
          </a:p>
        </p:txBody>
      </p:sp>
      <p:sp>
        <p:nvSpPr>
          <p:cNvPr id="57" name="Oval 56"/>
          <p:cNvSpPr/>
          <p:nvPr/>
        </p:nvSpPr>
        <p:spPr>
          <a:xfrm>
            <a:off x="1199153" y="2060726"/>
            <a:ext cx="540821" cy="548152"/>
          </a:xfrm>
          <a:prstGeom prst="ellipse">
            <a:avLst/>
          </a:prstGeom>
          <a:solidFill>
            <a:schemeClr val="accent6">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a:t>
            </a:r>
            <a:endParaRPr lang="en-US" sz="1300" i="1" dirty="0">
              <a:solidFill>
                <a:schemeClr val="tx1"/>
              </a:solidFill>
              <a:latin typeface="Rockwell"/>
              <a:cs typeface="Rockwell"/>
            </a:endParaRPr>
          </a:p>
        </p:txBody>
      </p:sp>
      <p:sp>
        <p:nvSpPr>
          <p:cNvPr id="29" name="Oval 28"/>
          <p:cNvSpPr/>
          <p:nvPr/>
        </p:nvSpPr>
        <p:spPr>
          <a:xfrm>
            <a:off x="4237690" y="2789368"/>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30" name="Oval 29"/>
          <p:cNvSpPr/>
          <p:nvPr/>
        </p:nvSpPr>
        <p:spPr>
          <a:xfrm>
            <a:off x="7295700" y="2791812"/>
            <a:ext cx="540821" cy="54815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type</a:t>
            </a:r>
            <a:endParaRPr lang="en-US" sz="1300" i="1" dirty="0">
              <a:solidFill>
                <a:schemeClr val="tx1"/>
              </a:solidFill>
              <a:latin typeface="Rockwell"/>
              <a:cs typeface="Rockwell"/>
            </a:endParaRPr>
          </a:p>
        </p:txBody>
      </p:sp>
      <p:sp>
        <p:nvSpPr>
          <p:cNvPr id="38" name="Oval 37"/>
          <p:cNvSpPr/>
          <p:nvPr/>
        </p:nvSpPr>
        <p:spPr>
          <a:xfrm>
            <a:off x="4237690" y="2098520"/>
            <a:ext cx="540821" cy="548152"/>
          </a:xfrm>
          <a:prstGeom prst="ellipse">
            <a:avLst/>
          </a:prstGeom>
          <a:solidFill>
            <a:schemeClr val="accent2">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too</a:t>
            </a:r>
            <a:endParaRPr lang="en-US" sz="1300" i="1" dirty="0">
              <a:solidFill>
                <a:schemeClr val="tx1"/>
              </a:solidFill>
              <a:latin typeface="Rockwell"/>
              <a:cs typeface="Rockwell"/>
            </a:endParaRPr>
          </a:p>
        </p:txBody>
      </p:sp>
      <p:sp>
        <p:nvSpPr>
          <p:cNvPr id="39" name="Oval 38"/>
          <p:cNvSpPr/>
          <p:nvPr/>
        </p:nvSpPr>
        <p:spPr>
          <a:xfrm>
            <a:off x="4237690" y="2785830"/>
            <a:ext cx="540821" cy="548152"/>
          </a:xfrm>
          <a:prstGeom prst="ellipse">
            <a:avLst/>
          </a:prstGeom>
          <a:solidFill>
            <a:schemeClr val="tx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tight</a:t>
            </a:r>
            <a:endParaRPr lang="en-US" sz="1300" i="1" dirty="0">
              <a:solidFill>
                <a:schemeClr val="tx1"/>
              </a:solidFill>
              <a:latin typeface="Rockwell"/>
              <a:cs typeface="Rockwell"/>
            </a:endParaRPr>
          </a:p>
        </p:txBody>
      </p:sp>
      <p:sp>
        <p:nvSpPr>
          <p:cNvPr id="40" name="Oval 39"/>
          <p:cNvSpPr/>
          <p:nvPr/>
        </p:nvSpPr>
        <p:spPr>
          <a:xfrm>
            <a:off x="4237690" y="2090552"/>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41" name="Oval 40"/>
          <p:cNvSpPr/>
          <p:nvPr/>
        </p:nvSpPr>
        <p:spPr>
          <a:xfrm>
            <a:off x="4237690" y="2782178"/>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35" name="Title 5"/>
          <p:cNvSpPr txBox="1">
            <a:spLocks/>
          </p:cNvSpPr>
          <p:nvPr/>
        </p:nvSpPr>
        <p:spPr>
          <a:xfrm>
            <a:off x="457200" y="4246138"/>
            <a:ext cx="5860606" cy="415763"/>
          </a:xfrm>
          <a:prstGeom prst="rect">
            <a:avLst/>
          </a:prstGeom>
          <a:solidFill>
            <a:schemeClr val="accent1">
              <a:lumMod val="75000"/>
            </a:schemeClr>
          </a:solidFill>
          <a:ln>
            <a:noFill/>
          </a:ln>
        </p:spPr>
        <p:txBody>
          <a:bodyPr vert="horz" lIns="91440" tIns="45720" rIns="91440" bIns="45720" rtlCol="0" anchor="ctr">
            <a:normAutofit fontScale="7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gn="l"/>
            <a:r>
              <a:rPr lang="en-US" sz="3600" b="1" dirty="0" smtClean="0">
                <a:solidFill>
                  <a:schemeClr val="bg1"/>
                </a:solidFill>
              </a:rPr>
              <a:t>Approach </a:t>
            </a:r>
            <a:r>
              <a:rPr lang="en-US" sz="3600" b="1" dirty="0">
                <a:solidFill>
                  <a:schemeClr val="bg1"/>
                </a:solidFill>
              </a:rPr>
              <a:t>3</a:t>
            </a:r>
            <a:r>
              <a:rPr lang="en-US" sz="3600" b="1" dirty="0" smtClean="0">
                <a:solidFill>
                  <a:schemeClr val="bg1"/>
                </a:solidFill>
              </a:rPr>
              <a:t>: Gibbs Sampling w/Averaging</a:t>
            </a:r>
            <a:endParaRPr lang="en-US" sz="3600" dirty="0">
              <a:solidFill>
                <a:schemeClr val="bg1"/>
              </a:solidFill>
            </a:endParaRPr>
          </a:p>
        </p:txBody>
      </p:sp>
      <p:sp>
        <p:nvSpPr>
          <p:cNvPr id="36" name="Content Placeholder 1"/>
          <p:cNvSpPr>
            <a:spLocks noGrp="1"/>
          </p:cNvSpPr>
          <p:nvPr>
            <p:ph idx="1"/>
          </p:nvPr>
        </p:nvSpPr>
        <p:spPr>
          <a:xfrm>
            <a:off x="457200" y="4654824"/>
            <a:ext cx="8229600" cy="1443698"/>
          </a:xfrm>
          <a:solidFill>
            <a:schemeClr val="bg1"/>
          </a:solidFill>
          <a:ln>
            <a:solidFill>
              <a:schemeClr val="tx1"/>
            </a:solidFill>
          </a:ln>
          <a:effectLst>
            <a:outerShdw blurRad="50800" dist="38100" dir="2700000" algn="tl" rotWithShape="0">
              <a:prstClr val="black">
                <a:alpha val="40000"/>
              </a:prstClr>
            </a:outerShdw>
          </a:effectLst>
        </p:spPr>
        <p:txBody>
          <a:bodyPr>
            <a:normAutofit lnSpcReduction="10000"/>
          </a:bodyPr>
          <a:lstStyle/>
          <a:p>
            <a:r>
              <a:rPr lang="en-US" sz="2200" dirty="0"/>
              <a:t>Keep k samples for each variable</a:t>
            </a:r>
          </a:p>
          <a:p>
            <a:r>
              <a:rPr lang="en-US" sz="2200" dirty="0"/>
              <a:t>Resample from the </a:t>
            </a:r>
            <a:r>
              <a:rPr lang="en-US" sz="2200" b="1" dirty="0"/>
              <a:t>average of the full conditionals </a:t>
            </a:r>
            <a:r>
              <a:rPr lang="en-US" sz="2200" dirty="0"/>
              <a:t>for each possible pair of </a:t>
            </a:r>
            <a:r>
              <a:rPr lang="en-US" sz="2200" dirty="0" smtClean="0"/>
              <a:t>variables</a:t>
            </a:r>
          </a:p>
          <a:p>
            <a:pPr lvl="1"/>
            <a:r>
              <a:rPr lang="en-US" sz="1800" b="1" dirty="0" smtClean="0">
                <a:solidFill>
                  <a:srgbClr val="84AA33"/>
                </a:solidFill>
              </a:rPr>
              <a:t>Message is a uniform distribution over current particles</a:t>
            </a:r>
            <a:endParaRPr lang="en-US" sz="1800" b="1" dirty="0">
              <a:solidFill>
                <a:srgbClr val="84AA33"/>
              </a:solidFill>
            </a:endParaRPr>
          </a:p>
        </p:txBody>
      </p:sp>
    </p:spTree>
    <p:extLst>
      <p:ext uri="{BB962C8B-B14F-4D97-AF65-F5344CB8AC3E}">
        <p14:creationId xmlns:p14="http://schemas.microsoft.com/office/powerpoint/2010/main" val="2243782152"/>
      </p:ext>
    </p:extLst>
  </p:cSld>
  <p:clrMapOvr>
    <a:masterClrMapping/>
  </p:clrMapOvr>
  <p:timing>
    <p:tnLst>
      <p:par>
        <p:cTn xmlns:p14="http://schemas.microsoft.com/office/powerpoint/2010/main" id="1" dur="indefinite" restart="never" nodeType="tmRoot"/>
      </p:par>
    </p:tnLst>
  </p:timing>
</p:sld>
</file>

<file path=ppt/slides/slide1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rapezoid 33"/>
          <p:cNvSpPr/>
          <p:nvPr/>
        </p:nvSpPr>
        <p:spPr>
          <a:xfrm rot="10800000" flipV="1">
            <a:off x="4826869" y="1784082"/>
            <a:ext cx="2478468" cy="820288"/>
          </a:xfrm>
          <a:prstGeom prst="trapezoid">
            <a:avLst>
              <a:gd name="adj" fmla="val 137412"/>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Trapezoid 36"/>
          <p:cNvSpPr/>
          <p:nvPr/>
        </p:nvSpPr>
        <p:spPr>
          <a:xfrm rot="10800000" flipV="1">
            <a:off x="1750380" y="1784082"/>
            <a:ext cx="2478468" cy="820288"/>
          </a:xfrm>
          <a:prstGeom prst="trapezoid">
            <a:avLst>
              <a:gd name="adj" fmla="val 137412"/>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Title 5"/>
          <p:cNvSpPr>
            <a:spLocks noGrp="1"/>
          </p:cNvSpPr>
          <p:nvPr>
            <p:ph type="title"/>
          </p:nvPr>
        </p:nvSpPr>
        <p:spPr/>
        <p:txBody>
          <a:bodyPr>
            <a:normAutofit/>
          </a:bodyPr>
          <a:lstStyle/>
          <a:p>
            <a:r>
              <a:rPr lang="en-US" sz="3600" b="1" dirty="0" smtClean="0">
                <a:solidFill>
                  <a:schemeClr val="accent1">
                    <a:lumMod val="75000"/>
                  </a:schemeClr>
                </a:solidFill>
              </a:rPr>
              <a:t>From</a:t>
            </a:r>
            <a:r>
              <a:rPr lang="en-US" sz="3600" dirty="0" smtClean="0">
                <a:solidFill>
                  <a:schemeClr val="accent1">
                    <a:lumMod val="75000"/>
                  </a:schemeClr>
                </a:solidFill>
              </a:rPr>
              <a:t> </a:t>
            </a:r>
            <a:r>
              <a:rPr lang="en-US" sz="3600" dirty="0" smtClean="0"/>
              <a:t>Gibbs Sampling </a:t>
            </a:r>
            <a:r>
              <a:rPr lang="en-US" sz="3600" b="1" dirty="0" smtClean="0">
                <a:solidFill>
                  <a:schemeClr val="accent1">
                    <a:lumMod val="75000"/>
                  </a:schemeClr>
                </a:solidFill>
              </a:rPr>
              <a:t>to</a:t>
            </a:r>
            <a:r>
              <a:rPr lang="en-US" sz="3600" dirty="0" smtClean="0">
                <a:solidFill>
                  <a:schemeClr val="accent1">
                    <a:lumMod val="75000"/>
                  </a:schemeClr>
                </a:solidFill>
              </a:rPr>
              <a:t> </a:t>
            </a:r>
            <a:r>
              <a:rPr lang="en-US" sz="3600" dirty="0" smtClean="0"/>
              <a:t>Particle BP </a:t>
            </a:r>
            <a:r>
              <a:rPr lang="en-US" sz="3600" b="1" dirty="0" smtClean="0">
                <a:solidFill>
                  <a:schemeClr val="accent1">
                    <a:lumMod val="75000"/>
                  </a:schemeClr>
                </a:solidFill>
              </a:rPr>
              <a:t>to</a:t>
            </a:r>
            <a:r>
              <a:rPr lang="en-US" sz="3600" dirty="0" smtClean="0">
                <a:solidFill>
                  <a:schemeClr val="accent1">
                    <a:lumMod val="75000"/>
                  </a:schemeClr>
                </a:solidFill>
              </a:rPr>
              <a:t> </a:t>
            </a:r>
            <a:r>
              <a:rPr lang="en-US" sz="3600" dirty="0" smtClean="0"/>
              <a:t>BP</a:t>
            </a:r>
            <a:endParaRPr lang="en-US" sz="3600" dirty="0"/>
          </a:p>
        </p:txBody>
      </p:sp>
      <p:sp>
        <p:nvSpPr>
          <p:cNvPr id="5" name="Slide Number Placeholder 4"/>
          <p:cNvSpPr>
            <a:spLocks noGrp="1"/>
          </p:cNvSpPr>
          <p:nvPr>
            <p:ph type="sldNum" sz="quarter" idx="12"/>
          </p:nvPr>
        </p:nvSpPr>
        <p:spPr/>
        <p:txBody>
          <a:bodyPr/>
          <a:lstStyle/>
          <a:p>
            <a:fld id="{E5445004-F4FB-5345-992E-498B4C43F562}" type="slidenum">
              <a:rPr lang="en-US" smtClean="0"/>
              <a:t>159</a:t>
            </a:fld>
            <a:endParaRPr lang="en-US"/>
          </a:p>
        </p:txBody>
      </p:sp>
      <p:grpSp>
        <p:nvGrpSpPr>
          <p:cNvPr id="43" name="Group 42"/>
          <p:cNvGrpSpPr/>
          <p:nvPr/>
        </p:nvGrpSpPr>
        <p:grpSpPr>
          <a:xfrm>
            <a:off x="71679" y="1388587"/>
            <a:ext cx="8902935" cy="575243"/>
            <a:chOff x="71679" y="1388587"/>
            <a:chExt cx="8902935" cy="575243"/>
          </a:xfrm>
        </p:grpSpPr>
        <p:sp>
          <p:nvSpPr>
            <p:cNvPr id="44" name="Oval 43"/>
            <p:cNvSpPr/>
            <p:nvPr/>
          </p:nvSpPr>
          <p:spPr>
            <a:xfrm>
              <a:off x="1199153" y="1388587"/>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W</a:t>
              </a:r>
            </a:p>
          </p:txBody>
        </p:sp>
        <p:cxnSp>
          <p:nvCxnSpPr>
            <p:cNvPr id="45" name="Straight Connector 44"/>
            <p:cNvCxnSpPr>
              <a:stCxn id="44" idx="6"/>
              <a:endCxn id="47" idx="2"/>
            </p:cNvCxnSpPr>
            <p:nvPr/>
          </p:nvCxnSpPr>
          <p:spPr>
            <a:xfrm>
              <a:off x="1739974" y="1662663"/>
              <a:ext cx="2497716" cy="2464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6" name="Rectangle 45"/>
            <p:cNvSpPr/>
            <p:nvPr/>
          </p:nvSpPr>
          <p:spPr>
            <a:xfrm>
              <a:off x="2820728" y="1543810"/>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sp>
          <p:nvSpPr>
            <p:cNvPr id="47" name="Oval 46"/>
            <p:cNvSpPr/>
            <p:nvPr/>
          </p:nvSpPr>
          <p:spPr>
            <a:xfrm>
              <a:off x="4237690" y="1413234"/>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endParaRPr lang="en-US" sz="1600" i="1" dirty="0">
                <a:solidFill>
                  <a:schemeClr val="tx1"/>
                </a:solidFill>
                <a:latin typeface="Times New Roman"/>
                <a:cs typeface="Times New Roman"/>
              </a:endParaRPr>
            </a:p>
          </p:txBody>
        </p:sp>
        <p:cxnSp>
          <p:nvCxnSpPr>
            <p:cNvPr id="48" name="Straight Connector 47"/>
            <p:cNvCxnSpPr>
              <a:stCxn id="47" idx="6"/>
              <a:endCxn id="51" idx="2"/>
            </p:cNvCxnSpPr>
            <p:nvPr/>
          </p:nvCxnSpPr>
          <p:spPr>
            <a:xfrm>
              <a:off x="4778511" y="1687310"/>
              <a:ext cx="2517189" cy="2444"/>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9" name="Rectangle 48"/>
            <p:cNvSpPr/>
            <p:nvPr/>
          </p:nvSpPr>
          <p:spPr>
            <a:xfrm>
              <a:off x="6052630" y="1554722"/>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sp>
          <p:nvSpPr>
            <p:cNvPr id="51" name="Oval 50"/>
            <p:cNvSpPr/>
            <p:nvPr/>
          </p:nvSpPr>
          <p:spPr>
            <a:xfrm>
              <a:off x="7295700" y="1415678"/>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Y</a:t>
              </a:r>
              <a:endParaRPr lang="en-US" sz="1600" i="1" dirty="0">
                <a:solidFill>
                  <a:schemeClr val="tx1"/>
                </a:solidFill>
                <a:latin typeface="Times New Roman"/>
                <a:cs typeface="Times New Roman"/>
              </a:endParaRPr>
            </a:p>
          </p:txBody>
        </p:sp>
        <p:cxnSp>
          <p:nvCxnSpPr>
            <p:cNvPr id="59" name="Curved Connector 71"/>
            <p:cNvCxnSpPr>
              <a:stCxn id="44" idx="2"/>
            </p:cNvCxnSpPr>
            <p:nvPr/>
          </p:nvCxnSpPr>
          <p:spPr>
            <a:xfrm flipH="1" flipV="1">
              <a:off x="571691" y="1660219"/>
              <a:ext cx="627462" cy="2444"/>
            </a:xfrm>
            <a:prstGeom prst="straightConnector1">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4" name="Curved Connector 69"/>
            <p:cNvCxnSpPr>
              <a:stCxn id="51" idx="6"/>
            </p:cNvCxnSpPr>
            <p:nvPr/>
          </p:nvCxnSpPr>
          <p:spPr>
            <a:xfrm flipV="1">
              <a:off x="7836521" y="1687310"/>
              <a:ext cx="626721" cy="2444"/>
            </a:xfrm>
            <a:prstGeom prst="straightConnector1">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TextBox 64"/>
            <p:cNvSpPr txBox="1"/>
            <p:nvPr/>
          </p:nvSpPr>
          <p:spPr>
            <a:xfrm>
              <a:off x="71679" y="1546202"/>
              <a:ext cx="499931" cy="267620"/>
            </a:xfrm>
            <a:prstGeom prst="rect">
              <a:avLst/>
            </a:prstGeom>
            <a:noFill/>
          </p:spPr>
          <p:txBody>
            <a:bodyPr wrap="square" rtlCol="0" anchor="b">
              <a:noAutofit/>
            </a:bodyPr>
            <a:lstStyle/>
            <a:p>
              <a:pPr algn="ctr"/>
              <a:r>
                <a:rPr lang="en-US" sz="3600" b="1" dirty="0" smtClean="0"/>
                <a:t>…</a:t>
              </a:r>
            </a:p>
          </p:txBody>
        </p:sp>
        <p:sp>
          <p:nvSpPr>
            <p:cNvPr id="66" name="TextBox 65"/>
            <p:cNvSpPr txBox="1"/>
            <p:nvPr/>
          </p:nvSpPr>
          <p:spPr>
            <a:xfrm>
              <a:off x="8474683" y="1570419"/>
              <a:ext cx="499931" cy="267620"/>
            </a:xfrm>
            <a:prstGeom prst="rect">
              <a:avLst/>
            </a:prstGeom>
            <a:noFill/>
          </p:spPr>
          <p:txBody>
            <a:bodyPr wrap="square" rtlCol="0" anchor="b">
              <a:noAutofit/>
            </a:bodyPr>
            <a:lstStyle/>
            <a:p>
              <a:pPr algn="ctr"/>
              <a:r>
                <a:rPr lang="en-US" sz="3600" b="1" dirty="0" smtClean="0"/>
                <a:t>…</a:t>
              </a:r>
            </a:p>
          </p:txBody>
        </p:sp>
      </p:grpSp>
      <p:sp>
        <p:nvSpPr>
          <p:cNvPr id="50" name="Oval 49"/>
          <p:cNvSpPr/>
          <p:nvPr/>
        </p:nvSpPr>
        <p:spPr>
          <a:xfrm>
            <a:off x="1199153" y="2060631"/>
            <a:ext cx="540821" cy="54815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meant</a:t>
            </a:r>
            <a:endParaRPr lang="en-US" sz="1300" i="1" dirty="0">
              <a:solidFill>
                <a:schemeClr val="tx1"/>
              </a:solidFill>
              <a:latin typeface="Rockwell"/>
              <a:cs typeface="Rockwell"/>
            </a:endParaRPr>
          </a:p>
        </p:txBody>
      </p:sp>
      <p:sp>
        <p:nvSpPr>
          <p:cNvPr id="52" name="Oval 51"/>
          <p:cNvSpPr/>
          <p:nvPr/>
        </p:nvSpPr>
        <p:spPr>
          <a:xfrm>
            <a:off x="4237690" y="2085278"/>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53" name="Oval 52"/>
          <p:cNvSpPr/>
          <p:nvPr/>
        </p:nvSpPr>
        <p:spPr>
          <a:xfrm>
            <a:off x="7295700" y="2087722"/>
            <a:ext cx="540821" cy="54815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type</a:t>
            </a:r>
            <a:endParaRPr lang="en-US" sz="1300" i="1" dirty="0">
              <a:solidFill>
                <a:schemeClr val="tx1"/>
              </a:solidFill>
              <a:latin typeface="Rockwell"/>
              <a:cs typeface="Rockwell"/>
            </a:endParaRPr>
          </a:p>
        </p:txBody>
      </p:sp>
      <p:sp>
        <p:nvSpPr>
          <p:cNvPr id="54" name="Oval 53"/>
          <p:cNvSpPr/>
          <p:nvPr/>
        </p:nvSpPr>
        <p:spPr>
          <a:xfrm>
            <a:off x="1199153" y="2761183"/>
            <a:ext cx="540821" cy="548152"/>
          </a:xfrm>
          <a:prstGeom prst="ellipse">
            <a:avLst/>
          </a:prstGeom>
          <a:solidFill>
            <a:schemeClr val="accent1">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man</a:t>
            </a:r>
            <a:endParaRPr lang="en-US" sz="1300" i="1" dirty="0">
              <a:solidFill>
                <a:schemeClr val="tx1"/>
              </a:solidFill>
              <a:latin typeface="Rockwell"/>
              <a:cs typeface="Rockwell"/>
            </a:endParaRPr>
          </a:p>
        </p:txBody>
      </p:sp>
      <p:sp>
        <p:nvSpPr>
          <p:cNvPr id="55" name="Oval 54"/>
          <p:cNvSpPr/>
          <p:nvPr/>
        </p:nvSpPr>
        <p:spPr>
          <a:xfrm>
            <a:off x="4237690" y="2785830"/>
            <a:ext cx="540821" cy="548152"/>
          </a:xfrm>
          <a:prstGeom prst="ellipse">
            <a:avLst/>
          </a:prstGeom>
          <a:solidFill>
            <a:schemeClr val="accent2">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too</a:t>
            </a:r>
            <a:endParaRPr lang="en-US" sz="1300" i="1" dirty="0">
              <a:solidFill>
                <a:schemeClr val="tx1"/>
              </a:solidFill>
              <a:latin typeface="Rockwell"/>
              <a:cs typeface="Rockwell"/>
            </a:endParaRPr>
          </a:p>
        </p:txBody>
      </p:sp>
      <p:sp>
        <p:nvSpPr>
          <p:cNvPr id="56" name="Oval 55"/>
          <p:cNvSpPr/>
          <p:nvPr/>
        </p:nvSpPr>
        <p:spPr>
          <a:xfrm>
            <a:off x="7295700" y="2788274"/>
            <a:ext cx="540821" cy="548152"/>
          </a:xfrm>
          <a:prstGeom prst="ellipse">
            <a:avLst/>
          </a:prstGeom>
          <a:solidFill>
            <a:schemeClr val="tx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tight</a:t>
            </a:r>
            <a:endParaRPr lang="en-US" sz="1300" i="1" dirty="0">
              <a:solidFill>
                <a:schemeClr val="tx1"/>
              </a:solidFill>
              <a:latin typeface="Rockwell"/>
              <a:cs typeface="Rockwell"/>
            </a:endParaRPr>
          </a:p>
        </p:txBody>
      </p:sp>
      <p:sp>
        <p:nvSpPr>
          <p:cNvPr id="28" name="Oval 27"/>
          <p:cNvSpPr/>
          <p:nvPr/>
        </p:nvSpPr>
        <p:spPr>
          <a:xfrm>
            <a:off x="1199153" y="2766908"/>
            <a:ext cx="540821" cy="54815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meant</a:t>
            </a:r>
            <a:endParaRPr lang="en-US" sz="1300" i="1" dirty="0">
              <a:solidFill>
                <a:schemeClr val="tx1"/>
              </a:solidFill>
              <a:latin typeface="Rockwell"/>
              <a:cs typeface="Rockwell"/>
            </a:endParaRPr>
          </a:p>
        </p:txBody>
      </p:sp>
      <p:sp>
        <p:nvSpPr>
          <p:cNvPr id="58" name="Oval 57"/>
          <p:cNvSpPr/>
          <p:nvPr/>
        </p:nvSpPr>
        <p:spPr>
          <a:xfrm>
            <a:off x="4237690" y="2085278"/>
            <a:ext cx="540821" cy="548152"/>
          </a:xfrm>
          <a:prstGeom prst="ellipse">
            <a:avLst/>
          </a:prstGeom>
          <a:solidFill>
            <a:schemeClr val="accent5">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two</a:t>
            </a:r>
            <a:endParaRPr lang="en-US" sz="1300" i="1" dirty="0">
              <a:solidFill>
                <a:schemeClr val="tx1"/>
              </a:solidFill>
              <a:latin typeface="Rockwell"/>
              <a:cs typeface="Rockwell"/>
            </a:endParaRPr>
          </a:p>
        </p:txBody>
      </p:sp>
      <p:sp>
        <p:nvSpPr>
          <p:cNvPr id="60" name="Oval 59"/>
          <p:cNvSpPr/>
          <p:nvPr/>
        </p:nvSpPr>
        <p:spPr>
          <a:xfrm>
            <a:off x="7295700" y="2087722"/>
            <a:ext cx="540821" cy="548152"/>
          </a:xfrm>
          <a:prstGeom prst="ellipse">
            <a:avLst/>
          </a:prstGeom>
          <a:solidFill>
            <a:schemeClr val="accent3">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err="1" smtClean="0">
                <a:solidFill>
                  <a:schemeClr val="tx1"/>
                </a:solidFill>
                <a:latin typeface="Rockwell"/>
                <a:cs typeface="Rockwell"/>
              </a:rPr>
              <a:t>taipei</a:t>
            </a:r>
            <a:endParaRPr lang="en-US" sz="1300" i="1" dirty="0">
              <a:solidFill>
                <a:schemeClr val="tx1"/>
              </a:solidFill>
              <a:latin typeface="Rockwell"/>
              <a:cs typeface="Rockwell"/>
            </a:endParaRPr>
          </a:p>
        </p:txBody>
      </p:sp>
      <p:sp>
        <p:nvSpPr>
          <p:cNvPr id="57" name="Oval 56"/>
          <p:cNvSpPr/>
          <p:nvPr/>
        </p:nvSpPr>
        <p:spPr>
          <a:xfrm>
            <a:off x="1199153" y="2060726"/>
            <a:ext cx="540821" cy="548152"/>
          </a:xfrm>
          <a:prstGeom prst="ellipse">
            <a:avLst/>
          </a:prstGeom>
          <a:solidFill>
            <a:schemeClr val="accent6">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a:t>
            </a:r>
            <a:endParaRPr lang="en-US" sz="1300" i="1" dirty="0">
              <a:solidFill>
                <a:schemeClr val="tx1"/>
              </a:solidFill>
              <a:latin typeface="Rockwell"/>
              <a:cs typeface="Rockwell"/>
            </a:endParaRPr>
          </a:p>
        </p:txBody>
      </p:sp>
      <p:sp>
        <p:nvSpPr>
          <p:cNvPr id="29" name="Oval 28"/>
          <p:cNvSpPr/>
          <p:nvPr/>
        </p:nvSpPr>
        <p:spPr>
          <a:xfrm>
            <a:off x="4237690" y="2789368"/>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30" name="Oval 29"/>
          <p:cNvSpPr/>
          <p:nvPr/>
        </p:nvSpPr>
        <p:spPr>
          <a:xfrm>
            <a:off x="7295700" y="2791812"/>
            <a:ext cx="540821" cy="54815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type</a:t>
            </a:r>
            <a:endParaRPr lang="en-US" sz="1300" i="1" dirty="0">
              <a:solidFill>
                <a:schemeClr val="tx1"/>
              </a:solidFill>
              <a:latin typeface="Rockwell"/>
              <a:cs typeface="Rockwell"/>
            </a:endParaRPr>
          </a:p>
        </p:txBody>
      </p:sp>
      <p:sp>
        <p:nvSpPr>
          <p:cNvPr id="38" name="Oval 37"/>
          <p:cNvSpPr/>
          <p:nvPr/>
        </p:nvSpPr>
        <p:spPr>
          <a:xfrm>
            <a:off x="4237690" y="2098520"/>
            <a:ext cx="540821" cy="548152"/>
          </a:xfrm>
          <a:prstGeom prst="ellipse">
            <a:avLst/>
          </a:prstGeom>
          <a:solidFill>
            <a:schemeClr val="accent2">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too</a:t>
            </a:r>
            <a:endParaRPr lang="en-US" sz="1300" i="1" dirty="0">
              <a:solidFill>
                <a:schemeClr val="tx1"/>
              </a:solidFill>
              <a:latin typeface="Rockwell"/>
              <a:cs typeface="Rockwell"/>
            </a:endParaRPr>
          </a:p>
        </p:txBody>
      </p:sp>
      <p:sp>
        <p:nvSpPr>
          <p:cNvPr id="39" name="Oval 38"/>
          <p:cNvSpPr/>
          <p:nvPr/>
        </p:nvSpPr>
        <p:spPr>
          <a:xfrm>
            <a:off x="4237690" y="2785830"/>
            <a:ext cx="540821" cy="548152"/>
          </a:xfrm>
          <a:prstGeom prst="ellipse">
            <a:avLst/>
          </a:prstGeom>
          <a:solidFill>
            <a:schemeClr val="tx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tight</a:t>
            </a:r>
            <a:endParaRPr lang="en-US" sz="1300" i="1" dirty="0">
              <a:solidFill>
                <a:schemeClr val="tx1"/>
              </a:solidFill>
              <a:latin typeface="Rockwell"/>
              <a:cs typeface="Rockwell"/>
            </a:endParaRPr>
          </a:p>
        </p:txBody>
      </p:sp>
      <p:sp>
        <p:nvSpPr>
          <p:cNvPr id="40" name="Oval 39"/>
          <p:cNvSpPr/>
          <p:nvPr/>
        </p:nvSpPr>
        <p:spPr>
          <a:xfrm>
            <a:off x="4237690" y="2090552"/>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41" name="Oval 40"/>
          <p:cNvSpPr/>
          <p:nvPr/>
        </p:nvSpPr>
        <p:spPr>
          <a:xfrm>
            <a:off x="4237690" y="2782178"/>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35" name="Title 5"/>
          <p:cNvSpPr txBox="1">
            <a:spLocks/>
          </p:cNvSpPr>
          <p:nvPr/>
        </p:nvSpPr>
        <p:spPr>
          <a:xfrm>
            <a:off x="457200" y="4246138"/>
            <a:ext cx="5860606" cy="415763"/>
          </a:xfrm>
          <a:prstGeom prst="rect">
            <a:avLst/>
          </a:prstGeom>
          <a:solidFill>
            <a:schemeClr val="accent1">
              <a:lumMod val="75000"/>
            </a:schemeClr>
          </a:solidFill>
          <a:ln>
            <a:noFill/>
          </a:ln>
        </p:spPr>
        <p:txBody>
          <a:bodyPr vert="horz" lIns="91440" tIns="45720" rIns="91440" bIns="45720" rtlCol="0" anchor="ctr">
            <a:normAutofit fontScale="7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gn="l"/>
            <a:r>
              <a:rPr lang="en-US" sz="3600" b="1" dirty="0" smtClean="0">
                <a:solidFill>
                  <a:schemeClr val="bg1"/>
                </a:solidFill>
              </a:rPr>
              <a:t>Approach </a:t>
            </a:r>
            <a:r>
              <a:rPr lang="en-US" sz="3600" b="1" dirty="0">
                <a:solidFill>
                  <a:schemeClr val="bg1"/>
                </a:solidFill>
              </a:rPr>
              <a:t>3</a:t>
            </a:r>
            <a:r>
              <a:rPr lang="en-US" sz="3600" b="1" dirty="0" smtClean="0">
                <a:solidFill>
                  <a:schemeClr val="bg1"/>
                </a:solidFill>
              </a:rPr>
              <a:t>: Gibbs Sampling w/Averaging</a:t>
            </a:r>
            <a:endParaRPr lang="en-US" sz="3600" dirty="0">
              <a:solidFill>
                <a:schemeClr val="bg1"/>
              </a:solidFill>
            </a:endParaRPr>
          </a:p>
        </p:txBody>
      </p:sp>
      <p:sp>
        <p:nvSpPr>
          <p:cNvPr id="36" name="Content Placeholder 1"/>
          <p:cNvSpPr>
            <a:spLocks noGrp="1"/>
          </p:cNvSpPr>
          <p:nvPr>
            <p:ph idx="1"/>
          </p:nvPr>
        </p:nvSpPr>
        <p:spPr>
          <a:xfrm>
            <a:off x="457200" y="4654824"/>
            <a:ext cx="8229600" cy="1443698"/>
          </a:xfrm>
          <a:solidFill>
            <a:schemeClr val="bg1"/>
          </a:solidFill>
          <a:ln>
            <a:solidFill>
              <a:schemeClr val="tx1"/>
            </a:solidFill>
          </a:ln>
          <a:effectLst>
            <a:outerShdw blurRad="50800" dist="38100" dir="2700000" algn="tl" rotWithShape="0">
              <a:prstClr val="black">
                <a:alpha val="40000"/>
              </a:prstClr>
            </a:outerShdw>
          </a:effectLst>
        </p:spPr>
        <p:txBody>
          <a:bodyPr>
            <a:normAutofit lnSpcReduction="10000"/>
          </a:bodyPr>
          <a:lstStyle/>
          <a:p>
            <a:r>
              <a:rPr lang="en-US" sz="2200" dirty="0"/>
              <a:t>Keep k samples for each variable</a:t>
            </a:r>
          </a:p>
          <a:p>
            <a:r>
              <a:rPr lang="en-US" sz="2200" dirty="0"/>
              <a:t>Resample from the </a:t>
            </a:r>
            <a:r>
              <a:rPr lang="en-US" sz="2200" b="1" dirty="0"/>
              <a:t>average of the full conditionals </a:t>
            </a:r>
            <a:r>
              <a:rPr lang="en-US" sz="2200" dirty="0"/>
              <a:t>for each possible pair of variables</a:t>
            </a:r>
          </a:p>
          <a:p>
            <a:pPr lvl="1"/>
            <a:r>
              <a:rPr lang="en-US" sz="1800" b="1" dirty="0" smtClean="0">
                <a:solidFill>
                  <a:srgbClr val="84AA33"/>
                </a:solidFill>
              </a:rPr>
              <a:t>Message </a:t>
            </a:r>
            <a:r>
              <a:rPr lang="en-US" sz="1800" b="1" dirty="0">
                <a:solidFill>
                  <a:srgbClr val="84AA33"/>
                </a:solidFill>
              </a:rPr>
              <a:t>is a uniform distribution over current particles</a:t>
            </a:r>
          </a:p>
        </p:txBody>
      </p:sp>
      <p:graphicFrame>
        <p:nvGraphicFramePr>
          <p:cNvPr id="42" name="Table 41"/>
          <p:cNvGraphicFramePr>
            <a:graphicFrameLocks noGrp="1"/>
          </p:cNvGraphicFramePr>
          <p:nvPr>
            <p:extLst>
              <p:ext uri="{D42A27DB-BD31-4B8C-83A1-F6EECF244321}">
                <p14:modId xmlns:p14="http://schemas.microsoft.com/office/powerpoint/2010/main" val="3061887239"/>
              </p:ext>
            </p:extLst>
          </p:nvPr>
        </p:nvGraphicFramePr>
        <p:xfrm>
          <a:off x="1853546" y="1963830"/>
          <a:ext cx="814085" cy="534922"/>
        </p:xfrm>
        <a:graphic>
          <a:graphicData uri="http://schemas.openxmlformats.org/drawingml/2006/table">
            <a:tbl>
              <a:tblPr bandRow="1">
                <a:tableStyleId>{775DCB02-9BB8-47FD-8907-85C794F793BA}</a:tableStyleId>
              </a:tblPr>
              <a:tblGrid>
                <a:gridCol w="554517"/>
                <a:gridCol w="259568"/>
              </a:tblGrid>
              <a:tr h="267461">
                <a:tc>
                  <a:txBody>
                    <a:bodyPr/>
                    <a:lstStyle/>
                    <a:p>
                      <a:pPr algn="ctr"/>
                      <a:r>
                        <a:rPr lang="en-US" sz="1300" dirty="0" smtClean="0">
                          <a:latin typeface="Rockwell"/>
                          <a:cs typeface="Rockwell"/>
                        </a:rPr>
                        <a:t>mean</a:t>
                      </a:r>
                      <a:endParaRPr lang="en-US" sz="1300" dirty="0">
                        <a:latin typeface="Rockwell"/>
                        <a:cs typeface="Rockwell"/>
                      </a:endParaRPr>
                    </a:p>
                  </a:txBody>
                  <a:tcPr marL="0" marR="0" marT="0" marB="0" anchor="ctr"/>
                </a:tc>
                <a:tc>
                  <a:txBody>
                    <a:bodyPr/>
                    <a:lstStyle/>
                    <a:p>
                      <a:pPr algn="ctr"/>
                      <a:r>
                        <a:rPr lang="en-US" sz="1300" dirty="0" smtClean="0"/>
                        <a:t>1</a:t>
                      </a:r>
                      <a:endParaRPr lang="en-US" sz="1300" dirty="0"/>
                    </a:p>
                  </a:txBody>
                  <a:tcPr marL="0" marR="0" marT="0" marB="0" anchor="ctr"/>
                </a:tc>
              </a:tr>
              <a:tr h="267461">
                <a:tc>
                  <a:txBody>
                    <a:bodyPr/>
                    <a:lstStyle/>
                    <a:p>
                      <a:pPr algn="ctr"/>
                      <a:r>
                        <a:rPr lang="en-US" sz="1300" dirty="0" smtClean="0">
                          <a:latin typeface="Rockwell"/>
                          <a:cs typeface="Rockwell"/>
                        </a:rPr>
                        <a:t>meant</a:t>
                      </a:r>
                      <a:endParaRPr lang="en-US" sz="1300" dirty="0">
                        <a:latin typeface="Rockwell"/>
                        <a:cs typeface="Rockwell"/>
                      </a:endParaRPr>
                    </a:p>
                  </a:txBody>
                  <a:tcPr marL="0" marR="0" marT="0" marB="0" anchor="ctr"/>
                </a:tc>
                <a:tc>
                  <a:txBody>
                    <a:bodyPr/>
                    <a:lstStyle/>
                    <a:p>
                      <a:pPr algn="ctr"/>
                      <a:r>
                        <a:rPr lang="en-US" sz="1300" dirty="0" smtClean="0"/>
                        <a:t>1</a:t>
                      </a:r>
                      <a:endParaRPr lang="en-US" sz="1300" dirty="0"/>
                    </a:p>
                  </a:txBody>
                  <a:tcPr marL="0" marR="0" marT="0" marB="0" anchor="ctr"/>
                </a:tc>
              </a:tr>
            </a:tbl>
          </a:graphicData>
        </a:graphic>
      </p:graphicFrame>
      <p:cxnSp>
        <p:nvCxnSpPr>
          <p:cNvPr id="61" name="Straight Arrow Connector 60"/>
          <p:cNvCxnSpPr/>
          <p:nvPr/>
        </p:nvCxnSpPr>
        <p:spPr>
          <a:xfrm>
            <a:off x="1853546" y="1784082"/>
            <a:ext cx="841248" cy="0"/>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62" name="Straight Arrow Connector 61"/>
          <p:cNvCxnSpPr/>
          <p:nvPr/>
        </p:nvCxnSpPr>
        <p:spPr>
          <a:xfrm flipH="1">
            <a:off x="6350881" y="1801370"/>
            <a:ext cx="841248" cy="19393"/>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aphicFrame>
        <p:nvGraphicFramePr>
          <p:cNvPr id="63" name="Table 62"/>
          <p:cNvGraphicFramePr>
            <a:graphicFrameLocks noGrp="1"/>
          </p:cNvGraphicFramePr>
          <p:nvPr>
            <p:extLst>
              <p:ext uri="{D42A27DB-BD31-4B8C-83A1-F6EECF244321}">
                <p14:modId xmlns:p14="http://schemas.microsoft.com/office/powerpoint/2010/main" val="810207007"/>
              </p:ext>
            </p:extLst>
          </p:nvPr>
        </p:nvGraphicFramePr>
        <p:xfrm>
          <a:off x="6378044" y="1981875"/>
          <a:ext cx="814085" cy="534922"/>
        </p:xfrm>
        <a:graphic>
          <a:graphicData uri="http://schemas.openxmlformats.org/drawingml/2006/table">
            <a:tbl>
              <a:tblPr bandRow="1">
                <a:tableStyleId>{775DCB02-9BB8-47FD-8907-85C794F793BA}</a:tableStyleId>
              </a:tblPr>
              <a:tblGrid>
                <a:gridCol w="554517"/>
                <a:gridCol w="259568"/>
              </a:tblGrid>
              <a:tr h="267461">
                <a:tc>
                  <a:txBody>
                    <a:bodyPr/>
                    <a:lstStyle/>
                    <a:p>
                      <a:pPr algn="ctr"/>
                      <a:r>
                        <a:rPr lang="en-US" sz="1300" dirty="0" err="1" smtClean="0">
                          <a:latin typeface="Rockwell"/>
                          <a:cs typeface="Rockwell"/>
                        </a:rPr>
                        <a:t>taipei</a:t>
                      </a:r>
                      <a:endParaRPr lang="en-US" sz="1300" dirty="0">
                        <a:latin typeface="Rockwell"/>
                        <a:cs typeface="Rockwell"/>
                      </a:endParaRPr>
                    </a:p>
                  </a:txBody>
                  <a:tcPr marL="0" marR="0" marT="0" marB="0" anchor="ctr"/>
                </a:tc>
                <a:tc>
                  <a:txBody>
                    <a:bodyPr/>
                    <a:lstStyle/>
                    <a:p>
                      <a:pPr algn="ctr"/>
                      <a:r>
                        <a:rPr lang="en-US" sz="1300" dirty="0" smtClean="0"/>
                        <a:t>1</a:t>
                      </a:r>
                      <a:endParaRPr lang="en-US" sz="1300" dirty="0"/>
                    </a:p>
                  </a:txBody>
                  <a:tcPr marL="0" marR="0" marT="0" marB="0" anchor="ctr"/>
                </a:tc>
              </a:tr>
              <a:tr h="267461">
                <a:tc>
                  <a:txBody>
                    <a:bodyPr/>
                    <a:lstStyle/>
                    <a:p>
                      <a:pPr algn="ctr"/>
                      <a:r>
                        <a:rPr lang="en-US" sz="1300" dirty="0" smtClean="0">
                          <a:latin typeface="Rockwell"/>
                          <a:cs typeface="Rockwell"/>
                        </a:rPr>
                        <a:t>type</a:t>
                      </a:r>
                      <a:endParaRPr lang="en-US" sz="1300" dirty="0">
                        <a:latin typeface="Rockwell"/>
                        <a:cs typeface="Rockwell"/>
                      </a:endParaRPr>
                    </a:p>
                  </a:txBody>
                  <a:tcPr marL="0" marR="0" marT="0" marB="0" anchor="ctr"/>
                </a:tc>
                <a:tc>
                  <a:txBody>
                    <a:bodyPr/>
                    <a:lstStyle/>
                    <a:p>
                      <a:pPr algn="ctr"/>
                      <a:r>
                        <a:rPr lang="en-US" sz="1300" dirty="0" smtClean="0"/>
                        <a:t>1</a:t>
                      </a:r>
                      <a:endParaRPr lang="en-US" sz="1300" dirty="0"/>
                    </a:p>
                  </a:txBody>
                  <a:tcPr marL="0" marR="0" marT="0" marB="0" anchor="ctr"/>
                </a:tc>
              </a:tr>
            </a:tbl>
          </a:graphicData>
        </a:graphic>
      </p:graphicFrame>
      <p:graphicFrame>
        <p:nvGraphicFramePr>
          <p:cNvPr id="67" name="Table 66"/>
          <p:cNvGraphicFramePr>
            <a:graphicFrameLocks noGrp="1"/>
          </p:cNvGraphicFramePr>
          <p:nvPr>
            <p:extLst>
              <p:ext uri="{D42A27DB-BD31-4B8C-83A1-F6EECF244321}">
                <p14:modId xmlns:p14="http://schemas.microsoft.com/office/powerpoint/2010/main" val="1319547892"/>
              </p:ext>
            </p:extLst>
          </p:nvPr>
        </p:nvGraphicFramePr>
        <p:xfrm>
          <a:off x="1777327" y="2604810"/>
          <a:ext cx="2451522" cy="2499248"/>
        </p:xfrm>
        <a:graphic>
          <a:graphicData uri="http://schemas.openxmlformats.org/drawingml/2006/table">
            <a:tbl>
              <a:tblPr bandRow="1">
                <a:tableStyleId>{69C7853C-536D-4A76-A0AE-DD22124D55A5}</a:tableStyleId>
              </a:tblPr>
              <a:tblGrid>
                <a:gridCol w="573233"/>
                <a:gridCol w="268327"/>
                <a:gridCol w="268327"/>
                <a:gridCol w="268327"/>
                <a:gridCol w="268327"/>
                <a:gridCol w="268327"/>
                <a:gridCol w="268327"/>
                <a:gridCol w="268327"/>
              </a:tblGrid>
              <a:tr h="627021">
                <a:tc>
                  <a:txBody>
                    <a:bodyPr/>
                    <a:lstStyle/>
                    <a:p>
                      <a:pPr algn="ct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to</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too</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two</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c>
                  <a:txBody>
                    <a:bodyPr/>
                    <a:lstStyle/>
                    <a:p>
                      <a:pPr algn="ctr"/>
                      <a:r>
                        <a:rPr lang="en-US" sz="1200" dirty="0" err="1" smtClean="0">
                          <a:latin typeface="Rockwell"/>
                          <a:cs typeface="Rockwell"/>
                        </a:rPr>
                        <a:t>zythum</a:t>
                      </a:r>
                      <a:endParaRPr lang="en-US" sz="1200" dirty="0">
                        <a:latin typeface="Rockwell"/>
                        <a:cs typeface="Rockwell"/>
                      </a:endParaRPr>
                    </a:p>
                  </a:txBody>
                  <a:tcPr marL="0" marR="0" marT="0" marB="0" vert="vert270" anchor="ctr"/>
                </a:tc>
              </a:tr>
              <a:tr h="267461">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man</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r>
                        <a:rPr lang="en-US" sz="1200" dirty="0" smtClean="0"/>
                        <a:t>4</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mean</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7</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meant</a:t>
                      </a:r>
                      <a:endParaRPr lang="en-US" sz="1200" dirty="0">
                        <a:latin typeface="Rockwell"/>
                        <a:cs typeface="Rockwell"/>
                      </a:endParaRPr>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8</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3</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err="1" smtClean="0">
                          <a:latin typeface="Rockwell"/>
                          <a:cs typeface="Rockwell"/>
                        </a:rPr>
                        <a:t>zythum</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bl>
          </a:graphicData>
        </a:graphic>
      </p:graphicFrame>
      <p:graphicFrame>
        <p:nvGraphicFramePr>
          <p:cNvPr id="68" name="Table 67"/>
          <p:cNvGraphicFramePr>
            <a:graphicFrameLocks noGrp="1"/>
          </p:cNvGraphicFramePr>
          <p:nvPr>
            <p:extLst>
              <p:ext uri="{D42A27DB-BD31-4B8C-83A1-F6EECF244321}">
                <p14:modId xmlns:p14="http://schemas.microsoft.com/office/powerpoint/2010/main" val="4246982642"/>
              </p:ext>
            </p:extLst>
          </p:nvPr>
        </p:nvGraphicFramePr>
        <p:xfrm>
          <a:off x="4826869" y="2604810"/>
          <a:ext cx="2451522" cy="2499248"/>
        </p:xfrm>
        <a:graphic>
          <a:graphicData uri="http://schemas.openxmlformats.org/drawingml/2006/table">
            <a:tbl>
              <a:tblPr bandRow="1">
                <a:tableStyleId>{69C7853C-536D-4A76-A0AE-DD22124D55A5}</a:tableStyleId>
              </a:tblPr>
              <a:tblGrid>
                <a:gridCol w="573233"/>
                <a:gridCol w="268327"/>
                <a:gridCol w="268327"/>
                <a:gridCol w="268327"/>
                <a:gridCol w="268327"/>
                <a:gridCol w="268327"/>
                <a:gridCol w="268327"/>
                <a:gridCol w="268327"/>
              </a:tblGrid>
              <a:tr h="627021">
                <a:tc>
                  <a:txBody>
                    <a:bodyPr/>
                    <a:lstStyle/>
                    <a:p>
                      <a:pPr algn="ct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type</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tight</a:t>
                      </a:r>
                      <a:endParaRPr lang="en-US" sz="1200" dirty="0">
                        <a:latin typeface="Rockwell"/>
                        <a:cs typeface="Rockwell"/>
                      </a:endParaRPr>
                    </a:p>
                  </a:txBody>
                  <a:tcPr marL="0" marR="0" marT="0" marB="0" vert="vert270" anchor="ctr"/>
                </a:tc>
                <a:tc>
                  <a:txBody>
                    <a:bodyPr/>
                    <a:lstStyle/>
                    <a:p>
                      <a:pPr algn="ctr"/>
                      <a:r>
                        <a:rPr lang="en-US" sz="1200" dirty="0" err="1" smtClean="0">
                          <a:latin typeface="Rockwell"/>
                          <a:cs typeface="Rockwell"/>
                        </a:rPr>
                        <a:t>taipei</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c>
                  <a:txBody>
                    <a:bodyPr/>
                    <a:lstStyle/>
                    <a:p>
                      <a:pPr algn="ctr"/>
                      <a:r>
                        <a:rPr lang="en-US" sz="1200" dirty="0" err="1" smtClean="0">
                          <a:latin typeface="Rockwell"/>
                          <a:cs typeface="Rockwell"/>
                        </a:rPr>
                        <a:t>zythum</a:t>
                      </a:r>
                      <a:endParaRPr lang="en-US" sz="1200" dirty="0">
                        <a:latin typeface="Rockwell"/>
                        <a:cs typeface="Rockwell"/>
                      </a:endParaRPr>
                    </a:p>
                  </a:txBody>
                  <a:tcPr marL="0" marR="0" marT="0" marB="0" vert="vert270" anchor="ctr"/>
                </a:tc>
              </a:tr>
              <a:tr h="267461">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to</a:t>
                      </a:r>
                      <a:endParaRPr lang="en-US" sz="1200" dirty="0">
                        <a:latin typeface="Rockwell"/>
                        <a:cs typeface="Rockwell"/>
                      </a:endParaRPr>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8</a:t>
                      </a:r>
                      <a:endParaRPr lang="en-US" sz="1200" dirty="0"/>
                    </a:p>
                  </a:txBody>
                  <a:tcPr marL="0" marR="0" marT="0" marB="0" anchor="ctr"/>
                </a:tc>
                <a:tc>
                  <a:txBody>
                    <a:bodyPr/>
                    <a:lstStyle/>
                    <a:p>
                      <a:pPr algn="ctr"/>
                      <a:r>
                        <a:rPr lang="en-US" sz="1200" dirty="0" smtClean="0"/>
                        <a:t>3</a:t>
                      </a: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too</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7</a:t>
                      </a:r>
                      <a:endParaRPr lang="en-US" sz="1200" dirty="0"/>
                    </a:p>
                  </a:txBody>
                  <a:tcPr marL="0" marR="0" marT="0" marB="0" anchor="ctr"/>
                </a:tc>
                <a:tc>
                  <a:txBody>
                    <a:bodyPr/>
                    <a:lstStyle/>
                    <a:p>
                      <a:pPr algn="ctr"/>
                      <a:r>
                        <a:rPr lang="en-US" sz="1200" dirty="0" smtClean="0"/>
                        <a:t>6</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two</a:t>
                      </a:r>
                      <a:endParaRPr lang="en-US" sz="1200" dirty="0">
                        <a:latin typeface="Rockwell"/>
                        <a:cs typeface="Rockwell"/>
                      </a:endParaRPr>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r>
                        <a:rPr lang="en-US" sz="1200" dirty="0" smtClean="0"/>
                        <a:t>3</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err="1" smtClean="0">
                          <a:latin typeface="Rockwell"/>
                          <a:cs typeface="Rockwell"/>
                        </a:rPr>
                        <a:t>zythum</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bl>
          </a:graphicData>
        </a:graphic>
      </p:graphicFrame>
    </p:spTree>
    <p:extLst>
      <p:ext uri="{BB962C8B-B14F-4D97-AF65-F5344CB8AC3E}">
        <p14:creationId xmlns:p14="http://schemas.microsoft.com/office/powerpoint/2010/main" val="310839041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1"/>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42"/>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2"/>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6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7"/>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4"/>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6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animBg="1"/>
      <p:bldP spid="37"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Isosceles Triangle 95"/>
          <p:cNvSpPr/>
          <p:nvPr/>
        </p:nvSpPr>
        <p:spPr>
          <a:xfrm rot="5400000" flipV="1">
            <a:off x="3331369" y="5236369"/>
            <a:ext cx="952500" cy="430212"/>
          </a:xfrm>
          <a:prstGeom prst="triangle">
            <a:avLst>
              <a:gd name="adj" fmla="val 539"/>
            </a:avLst>
          </a:prstGeom>
          <a:gradFill>
            <a:gsLst>
              <a:gs pos="0">
                <a:schemeClr val="accent3"/>
              </a:gs>
              <a:gs pos="100000">
                <a:schemeClr val="bg1"/>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1" name="Isosceles Triangle 10"/>
          <p:cNvSpPr/>
          <p:nvPr/>
        </p:nvSpPr>
        <p:spPr>
          <a:xfrm rot="5400000">
            <a:off x="1172369" y="5245894"/>
            <a:ext cx="952500" cy="411162"/>
          </a:xfrm>
          <a:prstGeom prst="triangle">
            <a:avLst>
              <a:gd name="adj" fmla="val 539"/>
            </a:avLst>
          </a:prstGeom>
          <a:gradFill>
            <a:gsLst>
              <a:gs pos="0">
                <a:schemeClr val="accent3"/>
              </a:gs>
              <a:gs pos="100000">
                <a:schemeClr val="bg1"/>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93" name="Trapezoid 92"/>
          <p:cNvSpPr/>
          <p:nvPr/>
        </p:nvSpPr>
        <p:spPr>
          <a:xfrm flipV="1">
            <a:off x="3576638" y="4100513"/>
            <a:ext cx="1393825" cy="300037"/>
          </a:xfrm>
          <a:prstGeom prst="trapezoid">
            <a:avLst>
              <a:gd name="adj" fmla="val 194940"/>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0" name="Trapezoid 9"/>
          <p:cNvSpPr/>
          <p:nvPr/>
        </p:nvSpPr>
        <p:spPr>
          <a:xfrm flipV="1">
            <a:off x="1997075" y="4103688"/>
            <a:ext cx="1393825" cy="300037"/>
          </a:xfrm>
          <a:prstGeom prst="trapezoid">
            <a:avLst>
              <a:gd name="adj" fmla="val 194940"/>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45061" name="Title 1"/>
          <p:cNvSpPr>
            <a:spLocks noGrp="1"/>
          </p:cNvSpPr>
          <p:nvPr>
            <p:ph type="title" idx="4294967295"/>
          </p:nvPr>
        </p:nvSpPr>
        <p:spPr/>
        <p:txBody>
          <a:bodyPr/>
          <a:lstStyle/>
          <a:p>
            <a:pPr eaLnBrk="1" hangingPunct="1"/>
            <a:r>
              <a:rPr lang="en-US" sz="4000" smtClean="0"/>
              <a:t>Factors have local opinions (≥ 0)</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F9BD090C-0C16-4B2D-B4E5-39B2542F1999}" type="slidenum">
              <a:rPr lang="en-US" sz="1200">
                <a:solidFill>
                  <a:schemeClr val="tx1">
                    <a:tint val="75000"/>
                  </a:schemeClr>
                </a:solidFill>
                <a:latin typeface="+mn-lt"/>
                <a:cs typeface="+mn-cs"/>
              </a:rPr>
              <a:pPr algn="r" fontAlgn="auto">
                <a:spcBef>
                  <a:spcPts val="0"/>
                </a:spcBef>
                <a:spcAft>
                  <a:spcPts val="0"/>
                </a:spcAft>
                <a:defRPr/>
              </a:pPr>
              <a:t>16</a:t>
            </a:fld>
            <a:endParaRPr lang="en-US" sz="1200">
              <a:solidFill>
                <a:schemeClr val="tx1">
                  <a:tint val="75000"/>
                </a:schemeClr>
              </a:solidFill>
              <a:latin typeface="+mn-lt"/>
              <a:cs typeface="+mn-cs"/>
            </a:endParaRPr>
          </a:p>
        </p:txBody>
      </p:sp>
      <p:grpSp>
        <p:nvGrpSpPr>
          <p:cNvPr id="45063" name="Group 2"/>
          <p:cNvGrpSpPr>
            <a:grpSpLocks/>
          </p:cNvGrpSpPr>
          <p:nvPr/>
        </p:nvGrpSpPr>
        <p:grpSpPr bwMode="auto">
          <a:xfrm>
            <a:off x="322263" y="4268788"/>
            <a:ext cx="8326437" cy="1811337"/>
            <a:chOff x="322637" y="2330663"/>
            <a:chExt cx="8326409" cy="1812059"/>
          </a:xfrm>
        </p:grpSpPr>
        <p:grpSp>
          <p:nvGrpSpPr>
            <p:cNvPr id="45070" name="Group 4"/>
            <p:cNvGrpSpPr>
              <a:grpSpLocks/>
            </p:cNvGrpSpPr>
            <p:nvPr/>
          </p:nvGrpSpPr>
          <p:grpSpPr bwMode="auto">
            <a:xfrm>
              <a:off x="1388485" y="3808860"/>
              <a:ext cx="7260561" cy="333862"/>
              <a:chOff x="492120" y="3950977"/>
              <a:chExt cx="8067290" cy="370958"/>
            </a:xfrm>
          </p:grpSpPr>
          <p:sp>
            <p:nvSpPr>
              <p:cNvPr id="45102" name="TextBox 40"/>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45103" name="TextBox 41"/>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45104" name="TextBox 42"/>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45105" name="TextBox 43"/>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45106" name="TextBox 44"/>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grpSp>
        <p:sp>
          <p:nvSpPr>
            <p:cNvPr id="33" name="Oval 32"/>
            <p:cNvSpPr/>
            <p:nvPr/>
          </p:nvSpPr>
          <p:spPr>
            <a:xfrm>
              <a:off x="1738682" y="3345479"/>
              <a:ext cx="487360" cy="49391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time</a:t>
              </a:r>
            </a:p>
          </p:txBody>
        </p:sp>
        <p:sp>
          <p:nvSpPr>
            <p:cNvPr id="34" name="Oval 33"/>
            <p:cNvSpPr/>
            <p:nvPr/>
          </p:nvSpPr>
          <p:spPr>
            <a:xfrm>
              <a:off x="3226164" y="3345479"/>
              <a:ext cx="487361" cy="49391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flies</a:t>
              </a:r>
            </a:p>
          </p:txBody>
        </p:sp>
        <p:sp>
          <p:nvSpPr>
            <p:cNvPr id="35" name="Oval 34"/>
            <p:cNvSpPr/>
            <p:nvPr/>
          </p:nvSpPr>
          <p:spPr>
            <a:xfrm>
              <a:off x="4737459" y="3343892"/>
              <a:ext cx="485773" cy="4939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like</a:t>
              </a:r>
            </a:p>
          </p:txBody>
        </p:sp>
        <p:sp>
          <p:nvSpPr>
            <p:cNvPr id="36" name="Oval 35"/>
            <p:cNvSpPr/>
            <p:nvPr/>
          </p:nvSpPr>
          <p:spPr>
            <a:xfrm>
              <a:off x="6232879" y="3345479"/>
              <a:ext cx="485773" cy="49391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an</a:t>
              </a:r>
            </a:p>
          </p:txBody>
        </p:sp>
        <p:sp>
          <p:nvSpPr>
            <p:cNvPr id="37" name="Oval 36"/>
            <p:cNvSpPr/>
            <p:nvPr/>
          </p:nvSpPr>
          <p:spPr>
            <a:xfrm>
              <a:off x="7720362" y="3343892"/>
              <a:ext cx="485773" cy="4939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arrow</a:t>
              </a:r>
            </a:p>
          </p:txBody>
        </p:sp>
        <p:sp>
          <p:nvSpPr>
            <p:cNvPr id="29" name="Oval 28"/>
            <p:cNvSpPr/>
            <p:nvPr/>
          </p:nvSpPr>
          <p:spPr>
            <a:xfrm>
              <a:off x="1729157" y="2332251"/>
              <a:ext cx="485773" cy="493910"/>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cxnSp>
          <p:nvCxnSpPr>
            <p:cNvPr id="31" name="Straight Connector 30"/>
            <p:cNvCxnSpPr>
              <a:stCxn id="29" idx="4"/>
              <a:endCxn id="33" idx="0"/>
            </p:cNvCxnSpPr>
            <p:nvPr/>
          </p:nvCxnSpPr>
          <p:spPr>
            <a:xfrm>
              <a:off x="1972043" y="2826160"/>
              <a:ext cx="11113" cy="5193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a:stCxn id="29" idx="6"/>
              <a:endCxn id="39" idx="2"/>
            </p:cNvCxnSpPr>
            <p:nvPr/>
          </p:nvCxnSpPr>
          <p:spPr>
            <a:xfrm>
              <a:off x="2214931" y="2579999"/>
              <a:ext cx="1001709"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8" name="Rectangle 37"/>
            <p:cNvSpPr/>
            <p:nvPr/>
          </p:nvSpPr>
          <p:spPr>
            <a:xfrm>
              <a:off x="2595929" y="2468830"/>
              <a:ext cx="239711"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2</a:t>
              </a:r>
              <a:endParaRPr lang="en-US" sz="1400" dirty="0">
                <a:solidFill>
                  <a:schemeClr val="tx1"/>
                </a:solidFill>
                <a:latin typeface="Times New Roman"/>
                <a:cs typeface="Times New Roman"/>
              </a:endParaRPr>
            </a:p>
          </p:txBody>
        </p:sp>
        <p:sp>
          <p:nvSpPr>
            <p:cNvPr id="39" name="Oval 38"/>
            <p:cNvSpPr/>
            <p:nvPr/>
          </p:nvSpPr>
          <p:spPr>
            <a:xfrm>
              <a:off x="3216639" y="2332251"/>
              <a:ext cx="487361" cy="493910"/>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v</a:t>
              </a:r>
            </a:p>
          </p:txBody>
        </p:sp>
        <p:cxnSp>
          <p:nvCxnSpPr>
            <p:cNvPr id="46" name="Straight Connector 45"/>
            <p:cNvCxnSpPr>
              <a:stCxn id="39" idx="4"/>
              <a:endCxn id="34" idx="0"/>
            </p:cNvCxnSpPr>
            <p:nvPr/>
          </p:nvCxnSpPr>
          <p:spPr>
            <a:xfrm>
              <a:off x="3459526" y="2826160"/>
              <a:ext cx="11112" cy="5193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p:cNvCxnSpPr>
              <a:stCxn id="39" idx="6"/>
              <a:endCxn id="49" idx="2"/>
            </p:cNvCxnSpPr>
            <p:nvPr/>
          </p:nvCxnSpPr>
          <p:spPr>
            <a:xfrm flipV="1">
              <a:off x="3704001" y="2576823"/>
              <a:ext cx="1022347" cy="317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4083411" y="2468830"/>
              <a:ext cx="239712"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4</a:t>
              </a:r>
              <a:endParaRPr lang="en-US" sz="1400" dirty="0">
                <a:solidFill>
                  <a:schemeClr val="tx1"/>
                </a:solidFill>
                <a:latin typeface="Times New Roman"/>
                <a:cs typeface="Times New Roman"/>
              </a:endParaRPr>
            </a:p>
          </p:txBody>
        </p:sp>
        <p:sp>
          <p:nvSpPr>
            <p:cNvPr id="49" name="Oval 48"/>
            <p:cNvSpPr/>
            <p:nvPr/>
          </p:nvSpPr>
          <p:spPr>
            <a:xfrm>
              <a:off x="4726347" y="2330663"/>
              <a:ext cx="487360" cy="493909"/>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p</a:t>
              </a:r>
            </a:p>
          </p:txBody>
        </p:sp>
        <p:cxnSp>
          <p:nvCxnSpPr>
            <p:cNvPr id="51" name="Straight Connector 50"/>
            <p:cNvCxnSpPr>
              <a:stCxn id="49" idx="4"/>
              <a:endCxn id="35" idx="0"/>
            </p:cNvCxnSpPr>
            <p:nvPr/>
          </p:nvCxnSpPr>
          <p:spPr>
            <a:xfrm>
              <a:off x="4970821" y="2824572"/>
              <a:ext cx="9525" cy="51932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a:stCxn id="49" idx="6"/>
              <a:endCxn id="54" idx="2"/>
            </p:cNvCxnSpPr>
            <p:nvPr/>
          </p:nvCxnSpPr>
          <p:spPr>
            <a:xfrm>
              <a:off x="5213708" y="2576823"/>
              <a:ext cx="1008060" cy="317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3" name="Rectangle 52"/>
            <p:cNvSpPr/>
            <p:nvPr/>
          </p:nvSpPr>
          <p:spPr>
            <a:xfrm>
              <a:off x="5594706" y="2467242"/>
              <a:ext cx="238124"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6</a:t>
              </a:r>
              <a:endParaRPr lang="en-US" sz="1400" dirty="0">
                <a:solidFill>
                  <a:schemeClr val="tx1"/>
                </a:solidFill>
                <a:latin typeface="Times New Roman"/>
                <a:cs typeface="Times New Roman"/>
              </a:endParaRPr>
            </a:p>
          </p:txBody>
        </p:sp>
        <p:sp>
          <p:nvSpPr>
            <p:cNvPr id="54" name="Oval 53"/>
            <p:cNvSpPr/>
            <p:nvPr/>
          </p:nvSpPr>
          <p:spPr>
            <a:xfrm>
              <a:off x="6221767" y="2332251"/>
              <a:ext cx="487360" cy="493910"/>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d</a:t>
              </a:r>
            </a:p>
          </p:txBody>
        </p:sp>
        <p:cxnSp>
          <p:nvCxnSpPr>
            <p:cNvPr id="56" name="Straight Connector 55"/>
            <p:cNvCxnSpPr>
              <a:stCxn id="54" idx="4"/>
              <a:endCxn id="36" idx="0"/>
            </p:cNvCxnSpPr>
            <p:nvPr/>
          </p:nvCxnSpPr>
          <p:spPr>
            <a:xfrm>
              <a:off x="6466241" y="2826160"/>
              <a:ext cx="9525" cy="5193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p:cNvCxnSpPr>
              <a:stCxn id="54" idx="6"/>
              <a:endCxn id="59" idx="2"/>
            </p:cNvCxnSpPr>
            <p:nvPr/>
          </p:nvCxnSpPr>
          <p:spPr>
            <a:xfrm flipV="1">
              <a:off x="6709128" y="2576823"/>
              <a:ext cx="1000122" cy="317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8" name="Rectangle 57"/>
            <p:cNvSpPr/>
            <p:nvPr/>
          </p:nvSpPr>
          <p:spPr>
            <a:xfrm>
              <a:off x="7090126" y="2468830"/>
              <a:ext cx="238124"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8</a:t>
              </a:r>
              <a:endParaRPr lang="en-US" sz="1400" dirty="0">
                <a:solidFill>
                  <a:schemeClr val="tx1"/>
                </a:solidFill>
                <a:latin typeface="Times New Roman"/>
                <a:cs typeface="Times New Roman"/>
              </a:endParaRPr>
            </a:p>
          </p:txBody>
        </p:sp>
        <p:sp>
          <p:nvSpPr>
            <p:cNvPr id="59" name="Oval 58"/>
            <p:cNvSpPr/>
            <p:nvPr/>
          </p:nvSpPr>
          <p:spPr>
            <a:xfrm>
              <a:off x="7709249" y="2330663"/>
              <a:ext cx="487361" cy="493909"/>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cxnSp>
          <p:nvCxnSpPr>
            <p:cNvPr id="61" name="Straight Connector 60"/>
            <p:cNvCxnSpPr>
              <a:stCxn id="59" idx="4"/>
              <a:endCxn id="37" idx="0"/>
            </p:cNvCxnSpPr>
            <p:nvPr/>
          </p:nvCxnSpPr>
          <p:spPr>
            <a:xfrm>
              <a:off x="7953723" y="2824572"/>
              <a:ext cx="9525" cy="51932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0" name="Rectangle 29"/>
            <p:cNvSpPr/>
            <p:nvPr/>
          </p:nvSpPr>
          <p:spPr>
            <a:xfrm>
              <a:off x="1854569" y="2980209"/>
              <a:ext cx="238124"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1</a:t>
              </a:r>
              <a:endParaRPr lang="en-US" sz="1400" dirty="0">
                <a:solidFill>
                  <a:schemeClr val="tx1"/>
                </a:solidFill>
                <a:latin typeface="Times New Roman"/>
                <a:cs typeface="Times New Roman"/>
              </a:endParaRPr>
            </a:p>
          </p:txBody>
        </p:sp>
        <p:sp>
          <p:nvSpPr>
            <p:cNvPr id="40" name="Rectangle 39"/>
            <p:cNvSpPr/>
            <p:nvPr/>
          </p:nvSpPr>
          <p:spPr>
            <a:xfrm>
              <a:off x="3342052" y="2980209"/>
              <a:ext cx="239711"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3</a:t>
              </a:r>
              <a:endParaRPr lang="en-US" sz="1400" dirty="0">
                <a:solidFill>
                  <a:schemeClr val="tx1"/>
                </a:solidFill>
                <a:latin typeface="Times New Roman"/>
                <a:cs typeface="Times New Roman"/>
              </a:endParaRPr>
            </a:p>
          </p:txBody>
        </p:sp>
        <p:sp>
          <p:nvSpPr>
            <p:cNvPr id="50" name="Rectangle 49"/>
            <p:cNvSpPr/>
            <p:nvPr/>
          </p:nvSpPr>
          <p:spPr>
            <a:xfrm>
              <a:off x="4850172" y="2980209"/>
              <a:ext cx="239711"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5</a:t>
              </a:r>
              <a:endParaRPr lang="en-US" sz="1400" dirty="0">
                <a:solidFill>
                  <a:schemeClr val="tx1"/>
                </a:solidFill>
                <a:latin typeface="Times New Roman"/>
                <a:cs typeface="Times New Roman"/>
              </a:endParaRPr>
            </a:p>
          </p:txBody>
        </p:sp>
        <p:sp>
          <p:nvSpPr>
            <p:cNvPr id="55" name="Rectangle 54"/>
            <p:cNvSpPr/>
            <p:nvPr/>
          </p:nvSpPr>
          <p:spPr>
            <a:xfrm>
              <a:off x="6347179" y="2980209"/>
              <a:ext cx="239712"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7</a:t>
              </a:r>
              <a:endParaRPr lang="en-US" sz="1400" dirty="0">
                <a:solidFill>
                  <a:schemeClr val="tx1"/>
                </a:solidFill>
                <a:latin typeface="Times New Roman"/>
                <a:cs typeface="Times New Roman"/>
              </a:endParaRPr>
            </a:p>
          </p:txBody>
        </p:sp>
        <p:sp>
          <p:nvSpPr>
            <p:cNvPr id="60" name="Rectangle 59"/>
            <p:cNvSpPr/>
            <p:nvPr/>
          </p:nvSpPr>
          <p:spPr>
            <a:xfrm>
              <a:off x="7836249" y="2980209"/>
              <a:ext cx="238124"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9</a:t>
              </a:r>
              <a:endParaRPr lang="en-US" sz="1400" dirty="0">
                <a:solidFill>
                  <a:schemeClr val="tx1"/>
                </a:solidFill>
                <a:latin typeface="Times New Roman"/>
                <a:cs typeface="Times New Roman"/>
              </a:endParaRPr>
            </a:p>
          </p:txBody>
        </p:sp>
        <p:cxnSp>
          <p:nvCxnSpPr>
            <p:cNvPr id="62" name="Straight Connector 61"/>
            <p:cNvCxnSpPr>
              <a:stCxn id="66" idx="6"/>
              <a:endCxn id="29" idx="2"/>
            </p:cNvCxnSpPr>
            <p:nvPr/>
          </p:nvCxnSpPr>
          <p:spPr>
            <a:xfrm>
              <a:off x="809997" y="2576823"/>
              <a:ext cx="919160" cy="317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3" name="Rectangle 62"/>
            <p:cNvSpPr/>
            <p:nvPr/>
          </p:nvSpPr>
          <p:spPr>
            <a:xfrm>
              <a:off x="1149721" y="2479947"/>
              <a:ext cx="238124" cy="23980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0</a:t>
              </a:r>
              <a:endParaRPr lang="en-US" sz="1400" dirty="0">
                <a:solidFill>
                  <a:schemeClr val="tx1"/>
                </a:solidFill>
                <a:latin typeface="Times New Roman"/>
                <a:cs typeface="Times New Roman"/>
              </a:endParaRPr>
            </a:p>
          </p:txBody>
        </p:sp>
        <p:sp>
          <p:nvSpPr>
            <p:cNvPr id="66" name="Oval 65"/>
            <p:cNvSpPr/>
            <p:nvPr/>
          </p:nvSpPr>
          <p:spPr>
            <a:xfrm>
              <a:off x="322637" y="2330663"/>
              <a:ext cx="487360" cy="493909"/>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dirty="0">
                  <a:latin typeface="Rockwell"/>
                  <a:cs typeface="Rockwell"/>
                </a:rPr>
                <a:t>&lt;START&gt;</a:t>
              </a:r>
            </a:p>
          </p:txBody>
        </p:sp>
      </p:grpSp>
      <p:sp>
        <p:nvSpPr>
          <p:cNvPr id="69" name="Content Placeholder 2"/>
          <p:cNvSpPr txBox="1">
            <a:spLocks/>
          </p:cNvSpPr>
          <p:nvPr/>
        </p:nvSpPr>
        <p:spPr>
          <a:xfrm>
            <a:off x="457200" y="1211263"/>
            <a:ext cx="8229600" cy="558800"/>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p>
            <a:pPr algn="ctr">
              <a:spcBef>
                <a:spcPct val="20000"/>
              </a:spcBef>
              <a:buFont typeface="Arial" charset="0"/>
              <a:buNone/>
              <a:defRPr/>
            </a:pPr>
            <a:r>
              <a:rPr lang="en-US" sz="2600">
                <a:latin typeface="Candara" pitchFamily="34" charset="0"/>
              </a:rPr>
              <a:t>Each black box looks at </a:t>
            </a:r>
            <a:r>
              <a:rPr lang="en-US" sz="2600" i="1">
                <a:latin typeface="Candara" pitchFamily="34" charset="0"/>
              </a:rPr>
              <a:t>some</a:t>
            </a:r>
            <a:r>
              <a:rPr lang="en-US" sz="2600">
                <a:latin typeface="Candara" pitchFamily="34" charset="0"/>
              </a:rPr>
              <a:t> of the tags </a:t>
            </a:r>
            <a:r>
              <a:rPr lang="en-US" sz="2600" i="1">
                <a:latin typeface="Times New Roman" pitchFamily="18" charset="0"/>
                <a:cs typeface="Times New Roman" pitchFamily="18" charset="0"/>
              </a:rPr>
              <a:t>X</a:t>
            </a:r>
            <a:r>
              <a:rPr lang="en-US" sz="2600" i="1" baseline="-25000">
                <a:latin typeface="Times New Roman" pitchFamily="18" charset="0"/>
                <a:cs typeface="Times New Roman" pitchFamily="18" charset="0"/>
              </a:rPr>
              <a:t>i</a:t>
            </a:r>
            <a:r>
              <a:rPr lang="en-US" sz="2600" i="1">
                <a:latin typeface="Times New Roman" pitchFamily="18" charset="0"/>
                <a:cs typeface="Times New Roman" pitchFamily="18" charset="0"/>
              </a:rPr>
              <a:t> </a:t>
            </a:r>
            <a:r>
              <a:rPr lang="en-US" sz="2600">
                <a:latin typeface="Candara" pitchFamily="34" charset="0"/>
              </a:rPr>
              <a:t>and words </a:t>
            </a:r>
            <a:r>
              <a:rPr lang="en-US" sz="2600" i="1">
                <a:latin typeface="Times New Roman" pitchFamily="18" charset="0"/>
                <a:cs typeface="Times New Roman" pitchFamily="18" charset="0"/>
              </a:rPr>
              <a:t>W</a:t>
            </a:r>
            <a:r>
              <a:rPr lang="en-US" sz="2600" i="1" baseline="-25000">
                <a:latin typeface="Times New Roman" pitchFamily="18" charset="0"/>
                <a:cs typeface="Times New Roman" pitchFamily="18" charset="0"/>
              </a:rPr>
              <a:t>i</a:t>
            </a:r>
            <a:endParaRPr lang="en-US" sz="2600">
              <a:latin typeface="Candara" pitchFamily="34" charset="0"/>
            </a:endParaRPr>
          </a:p>
        </p:txBody>
      </p:sp>
      <p:graphicFrame>
        <p:nvGraphicFramePr>
          <p:cNvPr id="91" name="Table 90"/>
          <p:cNvGraphicFramePr>
            <a:graphicFrameLocks noGrp="1"/>
          </p:cNvGraphicFramePr>
          <p:nvPr/>
        </p:nvGraphicFramePr>
        <p:xfrm>
          <a:off x="1997765" y="2762239"/>
          <a:ext cx="1393565" cy="1337305"/>
        </p:xfrm>
        <a:graphic>
          <a:graphicData uri="http://schemas.openxmlformats.org/drawingml/2006/table">
            <a:tbl>
              <a:tblPr bandRow="1">
                <a:tableStyleId>{69C7853C-536D-4A76-A0AE-DD22124D55A5}</a:tableStyleId>
              </a:tblPr>
              <a:tblGrid>
                <a:gridCol w="278713"/>
                <a:gridCol w="278713"/>
                <a:gridCol w="278713"/>
                <a:gridCol w="278713"/>
                <a:gridCol w="278713"/>
              </a:tblGrid>
              <a:tr h="267461">
                <a:tc>
                  <a:txBody>
                    <a:bodyPr/>
                    <a:lstStyle/>
                    <a:p>
                      <a:pPr algn="ct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6</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4</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r>
            </a:tbl>
          </a:graphicData>
        </a:graphic>
      </p:graphicFrame>
      <p:graphicFrame>
        <p:nvGraphicFramePr>
          <p:cNvPr id="92" name="Table 91"/>
          <p:cNvGraphicFramePr>
            <a:graphicFrameLocks noGrp="1"/>
          </p:cNvGraphicFramePr>
          <p:nvPr/>
        </p:nvGraphicFramePr>
        <p:xfrm>
          <a:off x="3597127" y="2762239"/>
          <a:ext cx="1393565" cy="1337305"/>
        </p:xfrm>
        <a:graphic>
          <a:graphicData uri="http://schemas.openxmlformats.org/drawingml/2006/table">
            <a:tbl>
              <a:tblPr bandRow="1">
                <a:tableStyleId>{69C7853C-536D-4A76-A0AE-DD22124D55A5}</a:tableStyleId>
              </a:tblPr>
              <a:tblGrid>
                <a:gridCol w="278713"/>
                <a:gridCol w="278713"/>
                <a:gridCol w="278713"/>
                <a:gridCol w="278713"/>
                <a:gridCol w="278713"/>
              </a:tblGrid>
              <a:tr h="267461">
                <a:tc>
                  <a:txBody>
                    <a:bodyPr/>
                    <a:lstStyle/>
                    <a:p>
                      <a:pPr algn="ct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6</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4</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r>
            </a:tbl>
          </a:graphicData>
        </a:graphic>
      </p:graphicFrame>
      <p:graphicFrame>
        <p:nvGraphicFramePr>
          <p:cNvPr id="64" name="Table 63"/>
          <p:cNvGraphicFramePr>
            <a:graphicFrameLocks noGrp="1"/>
          </p:cNvGraphicFramePr>
          <p:nvPr/>
        </p:nvGraphicFramePr>
        <p:xfrm>
          <a:off x="119753" y="4985447"/>
          <a:ext cx="1338532" cy="1649331"/>
        </p:xfrm>
        <a:graphic>
          <a:graphicData uri="http://schemas.openxmlformats.org/drawingml/2006/table">
            <a:tbl>
              <a:tblPr bandRow="1">
                <a:tableStyleId>{69C7853C-536D-4A76-A0AE-DD22124D55A5}</a:tableStyleId>
              </a:tblPr>
              <a:tblGrid>
                <a:gridCol w="278713"/>
                <a:gridCol w="278713"/>
                <a:gridCol w="278713"/>
                <a:gridCol w="278713"/>
                <a:gridCol w="223680"/>
              </a:tblGrid>
              <a:tr h="579487">
                <a:tc>
                  <a:txBody>
                    <a:bodyPr/>
                    <a:lstStyle/>
                    <a:p>
                      <a:pPr algn="ct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time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flies</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like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a:t>
                      </a:r>
                      <a:endParaRPr lang="en-US" sz="1600" i="0" dirty="0">
                        <a:latin typeface="Rockwell"/>
                        <a:cs typeface="Rockwell"/>
                      </a:endParaRPr>
                    </a:p>
                  </a:txBody>
                  <a:tcPr marL="0" marR="0" marT="0" marB="0" vert="vert27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5</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5</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0.2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endParaRPr lang="en-US" sz="1600" dirty="0"/>
                    </a:p>
                  </a:txBody>
                  <a:tcPr marL="0" marR="0" marT="0" marB="0" anchor="ctr"/>
                </a:tc>
              </a:tr>
            </a:tbl>
          </a:graphicData>
        </a:graphic>
      </p:graphicFrame>
      <p:graphicFrame>
        <p:nvGraphicFramePr>
          <p:cNvPr id="65" name="Table 64"/>
          <p:cNvGraphicFramePr>
            <a:graphicFrameLocks noGrp="1"/>
          </p:cNvGraphicFramePr>
          <p:nvPr/>
        </p:nvGraphicFramePr>
        <p:xfrm>
          <a:off x="4022610" y="4985447"/>
          <a:ext cx="1338532" cy="1649331"/>
        </p:xfrm>
        <a:graphic>
          <a:graphicData uri="http://schemas.openxmlformats.org/drawingml/2006/table">
            <a:tbl>
              <a:tblPr bandRow="1">
                <a:tableStyleId>{69C7853C-536D-4A76-A0AE-DD22124D55A5}</a:tableStyleId>
              </a:tblPr>
              <a:tblGrid>
                <a:gridCol w="278713"/>
                <a:gridCol w="278713"/>
                <a:gridCol w="278713"/>
                <a:gridCol w="278713"/>
                <a:gridCol w="223680"/>
              </a:tblGrid>
              <a:tr h="579487">
                <a:tc>
                  <a:txBody>
                    <a:bodyPr/>
                    <a:lstStyle/>
                    <a:p>
                      <a:pPr algn="ct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time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flies</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like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a:t>
                      </a:r>
                      <a:endParaRPr lang="en-US" sz="1600" i="0" dirty="0">
                        <a:latin typeface="Rockwell"/>
                        <a:cs typeface="Rockwell"/>
                      </a:endParaRPr>
                    </a:p>
                  </a:txBody>
                  <a:tcPr marL="0" marR="0" marT="0" marB="0" vert="vert27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5</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5</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0.2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endParaRPr lang="en-US" sz="1600" dirty="0"/>
                    </a:p>
                  </a:txBody>
                  <a:tcPr marL="0" marR="0" marT="0" marB="0" anchor="ctr"/>
                </a:tc>
              </a:tr>
            </a:tbl>
          </a:graphicData>
        </a:graphic>
      </p:graphicFrame>
      <p:sp>
        <p:nvSpPr>
          <p:cNvPr id="45069" name="TextBox 5"/>
          <p:cNvSpPr txBox="1">
            <a:spLocks noChangeArrowheads="1"/>
          </p:cNvSpPr>
          <p:nvPr/>
        </p:nvSpPr>
        <p:spPr bwMode="auto">
          <a:xfrm>
            <a:off x="457200" y="1985963"/>
            <a:ext cx="8229600" cy="542925"/>
          </a:xfrm>
          <a:prstGeom prst="rect">
            <a:avLst/>
          </a:prstGeom>
          <a:noFill/>
          <a:ln w="9525">
            <a:noFill/>
            <a:miter lim="800000"/>
            <a:headEnd/>
            <a:tailEnd/>
          </a:ln>
        </p:spPr>
        <p:txBody>
          <a:bodyPr/>
          <a:lstStyle/>
          <a:p>
            <a:r>
              <a:rPr lang="en-US" sz="2800" i="1" dirty="0">
                <a:latin typeface="Times New Roman" pitchFamily="18" charset="0"/>
                <a:cs typeface="Times New Roman" pitchFamily="18" charset="0"/>
              </a:rPr>
              <a:t>p</a:t>
            </a:r>
            <a:r>
              <a:rPr lang="en-US" sz="2800" dirty="0">
                <a:latin typeface="Times New Roman" pitchFamily="18" charset="0"/>
                <a:cs typeface="Times New Roman" pitchFamily="18" charset="0"/>
              </a:rPr>
              <a:t>(</a:t>
            </a:r>
            <a:r>
              <a:rPr lang="en-US" sz="1800" dirty="0">
                <a:latin typeface="Rockwell"/>
                <a:ea typeface="Rockwell"/>
                <a:cs typeface="Rockwell"/>
              </a:rPr>
              <a:t>n, v, p, d, n, time, flies, like, an, arrow</a:t>
            </a:r>
            <a:r>
              <a:rPr lang="en-US" sz="2800" dirty="0">
                <a:latin typeface="Times New Roman" pitchFamily="18" charset="0"/>
                <a:cs typeface="Times New Roman" pitchFamily="18" charset="0"/>
              </a:rPr>
              <a:t>)     </a:t>
            </a:r>
            <a:r>
              <a:rPr lang="en-US" sz="2800" i="1" dirty="0">
                <a:latin typeface="Times New Roman" pitchFamily="18" charset="0"/>
                <a:cs typeface="Times New Roman" pitchFamily="18" charset="0"/>
              </a:rPr>
              <a:t>=      </a:t>
            </a:r>
            <a:r>
              <a:rPr lang="en-US" sz="2800" i="1" dirty="0">
                <a:latin typeface="Candara" pitchFamily="34" charset="0"/>
                <a:cs typeface="Times New Roman" pitchFamily="18" charset="0"/>
              </a:rPr>
              <a:t>?</a:t>
            </a:r>
          </a:p>
        </p:txBody>
      </p:sp>
    </p:spTree>
    <p:extLst>
      <p:ext uri="{BB962C8B-B14F-4D97-AF65-F5344CB8AC3E}">
        <p14:creationId xmlns:p14="http://schemas.microsoft.com/office/powerpoint/2010/main" val="1279918223"/>
      </p:ext>
    </p:extLst>
  </p:cSld>
  <p:clrMapOvr>
    <a:masterClrMapping/>
  </p:clrMapOvr>
  <p:transition xmlns:p14="http://schemas.microsoft.com/office/powerpoint/2010/main" spd="slow"/>
  <p:timing>
    <p:tnLst>
      <p:par>
        <p:cTn xmlns:p14="http://schemas.microsoft.com/office/powerpoint/2010/main" id="1" dur="indefinite" restart="never" nodeType="tmRoot"/>
      </p:par>
    </p:tnLst>
  </p:timing>
</p:sld>
</file>

<file path=ppt/slides/slide1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 name="Trapezoid 33"/>
          <p:cNvSpPr/>
          <p:nvPr/>
        </p:nvSpPr>
        <p:spPr>
          <a:xfrm rot="10800000" flipV="1">
            <a:off x="4826869" y="1784082"/>
            <a:ext cx="2478468" cy="820288"/>
          </a:xfrm>
          <a:prstGeom prst="trapezoid">
            <a:avLst>
              <a:gd name="adj" fmla="val 137412"/>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 name="Trapezoid 36"/>
          <p:cNvSpPr/>
          <p:nvPr/>
        </p:nvSpPr>
        <p:spPr>
          <a:xfrm rot="10800000" flipV="1">
            <a:off x="1750380" y="1784082"/>
            <a:ext cx="2478468" cy="820288"/>
          </a:xfrm>
          <a:prstGeom prst="trapezoid">
            <a:avLst>
              <a:gd name="adj" fmla="val 137412"/>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Title 5"/>
          <p:cNvSpPr>
            <a:spLocks noGrp="1"/>
          </p:cNvSpPr>
          <p:nvPr>
            <p:ph type="title"/>
          </p:nvPr>
        </p:nvSpPr>
        <p:spPr/>
        <p:txBody>
          <a:bodyPr>
            <a:normAutofit/>
          </a:bodyPr>
          <a:lstStyle/>
          <a:p>
            <a:r>
              <a:rPr lang="en-US" sz="3600" b="1" dirty="0" smtClean="0">
                <a:solidFill>
                  <a:schemeClr val="accent1">
                    <a:lumMod val="75000"/>
                  </a:schemeClr>
                </a:solidFill>
              </a:rPr>
              <a:t>From</a:t>
            </a:r>
            <a:r>
              <a:rPr lang="en-US" sz="3600" dirty="0" smtClean="0">
                <a:solidFill>
                  <a:schemeClr val="accent1">
                    <a:lumMod val="75000"/>
                  </a:schemeClr>
                </a:solidFill>
              </a:rPr>
              <a:t> </a:t>
            </a:r>
            <a:r>
              <a:rPr lang="en-US" sz="3600" dirty="0" smtClean="0"/>
              <a:t>Gibbs Sampling </a:t>
            </a:r>
            <a:r>
              <a:rPr lang="en-US" sz="3600" b="1" dirty="0" smtClean="0">
                <a:solidFill>
                  <a:schemeClr val="accent1">
                    <a:lumMod val="75000"/>
                  </a:schemeClr>
                </a:solidFill>
              </a:rPr>
              <a:t>to</a:t>
            </a:r>
            <a:r>
              <a:rPr lang="en-US" sz="3600" dirty="0" smtClean="0">
                <a:solidFill>
                  <a:schemeClr val="accent1">
                    <a:lumMod val="75000"/>
                  </a:schemeClr>
                </a:solidFill>
              </a:rPr>
              <a:t> </a:t>
            </a:r>
            <a:r>
              <a:rPr lang="en-US" sz="3600" dirty="0" smtClean="0"/>
              <a:t>Particle BP </a:t>
            </a:r>
            <a:r>
              <a:rPr lang="en-US" sz="3600" b="1" dirty="0" smtClean="0">
                <a:solidFill>
                  <a:schemeClr val="accent1">
                    <a:lumMod val="75000"/>
                  </a:schemeClr>
                </a:solidFill>
              </a:rPr>
              <a:t>to</a:t>
            </a:r>
            <a:r>
              <a:rPr lang="en-US" sz="3600" dirty="0" smtClean="0">
                <a:solidFill>
                  <a:schemeClr val="accent1">
                    <a:lumMod val="75000"/>
                  </a:schemeClr>
                </a:solidFill>
              </a:rPr>
              <a:t> </a:t>
            </a:r>
            <a:r>
              <a:rPr lang="en-US" sz="3600" dirty="0" smtClean="0"/>
              <a:t>BP</a:t>
            </a:r>
            <a:endParaRPr lang="en-US" sz="3600" dirty="0"/>
          </a:p>
        </p:txBody>
      </p:sp>
      <p:sp>
        <p:nvSpPr>
          <p:cNvPr id="5" name="Slide Number Placeholder 4"/>
          <p:cNvSpPr>
            <a:spLocks noGrp="1"/>
          </p:cNvSpPr>
          <p:nvPr>
            <p:ph type="sldNum" sz="quarter" idx="12"/>
          </p:nvPr>
        </p:nvSpPr>
        <p:spPr/>
        <p:txBody>
          <a:bodyPr/>
          <a:lstStyle/>
          <a:p>
            <a:fld id="{E5445004-F4FB-5345-992E-498B4C43F562}" type="slidenum">
              <a:rPr lang="en-US" smtClean="0"/>
              <a:t>160</a:t>
            </a:fld>
            <a:endParaRPr lang="en-US"/>
          </a:p>
        </p:txBody>
      </p:sp>
      <p:grpSp>
        <p:nvGrpSpPr>
          <p:cNvPr id="43" name="Group 42"/>
          <p:cNvGrpSpPr/>
          <p:nvPr/>
        </p:nvGrpSpPr>
        <p:grpSpPr>
          <a:xfrm>
            <a:off x="71679" y="1388587"/>
            <a:ext cx="8902935" cy="575243"/>
            <a:chOff x="71679" y="1388587"/>
            <a:chExt cx="8902935" cy="575243"/>
          </a:xfrm>
        </p:grpSpPr>
        <p:sp>
          <p:nvSpPr>
            <p:cNvPr id="44" name="Oval 43"/>
            <p:cNvSpPr/>
            <p:nvPr/>
          </p:nvSpPr>
          <p:spPr>
            <a:xfrm>
              <a:off x="1199153" y="1388587"/>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W</a:t>
              </a:r>
            </a:p>
          </p:txBody>
        </p:sp>
        <p:cxnSp>
          <p:nvCxnSpPr>
            <p:cNvPr id="45" name="Straight Connector 44"/>
            <p:cNvCxnSpPr>
              <a:stCxn id="44" idx="6"/>
              <a:endCxn id="47" idx="2"/>
            </p:cNvCxnSpPr>
            <p:nvPr/>
          </p:nvCxnSpPr>
          <p:spPr>
            <a:xfrm>
              <a:off x="1739974" y="1662663"/>
              <a:ext cx="2497716" cy="2464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6" name="Rectangle 45"/>
            <p:cNvSpPr/>
            <p:nvPr/>
          </p:nvSpPr>
          <p:spPr>
            <a:xfrm>
              <a:off x="2820728" y="1543810"/>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sp>
          <p:nvSpPr>
            <p:cNvPr id="47" name="Oval 46"/>
            <p:cNvSpPr/>
            <p:nvPr/>
          </p:nvSpPr>
          <p:spPr>
            <a:xfrm>
              <a:off x="4237690" y="1413234"/>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endParaRPr lang="en-US" sz="1600" i="1" dirty="0">
                <a:solidFill>
                  <a:schemeClr val="tx1"/>
                </a:solidFill>
                <a:latin typeface="Times New Roman"/>
                <a:cs typeface="Times New Roman"/>
              </a:endParaRPr>
            </a:p>
          </p:txBody>
        </p:sp>
        <p:cxnSp>
          <p:nvCxnSpPr>
            <p:cNvPr id="48" name="Straight Connector 47"/>
            <p:cNvCxnSpPr>
              <a:stCxn id="47" idx="6"/>
              <a:endCxn id="51" idx="2"/>
            </p:cNvCxnSpPr>
            <p:nvPr/>
          </p:nvCxnSpPr>
          <p:spPr>
            <a:xfrm>
              <a:off x="4778511" y="1687310"/>
              <a:ext cx="2517189" cy="2444"/>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9" name="Rectangle 48"/>
            <p:cNvSpPr/>
            <p:nvPr/>
          </p:nvSpPr>
          <p:spPr>
            <a:xfrm>
              <a:off x="6052630" y="1554722"/>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sp>
          <p:nvSpPr>
            <p:cNvPr id="51" name="Oval 50"/>
            <p:cNvSpPr/>
            <p:nvPr/>
          </p:nvSpPr>
          <p:spPr>
            <a:xfrm>
              <a:off x="7295700" y="1415678"/>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Y</a:t>
              </a:r>
              <a:endParaRPr lang="en-US" sz="1600" i="1" dirty="0">
                <a:solidFill>
                  <a:schemeClr val="tx1"/>
                </a:solidFill>
                <a:latin typeface="Times New Roman"/>
                <a:cs typeface="Times New Roman"/>
              </a:endParaRPr>
            </a:p>
          </p:txBody>
        </p:sp>
        <p:cxnSp>
          <p:nvCxnSpPr>
            <p:cNvPr id="59" name="Curved Connector 71"/>
            <p:cNvCxnSpPr>
              <a:stCxn id="44" idx="2"/>
            </p:cNvCxnSpPr>
            <p:nvPr/>
          </p:nvCxnSpPr>
          <p:spPr>
            <a:xfrm flipH="1" flipV="1">
              <a:off x="571691" y="1660219"/>
              <a:ext cx="627462" cy="2444"/>
            </a:xfrm>
            <a:prstGeom prst="straightConnector1">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4" name="Curved Connector 69"/>
            <p:cNvCxnSpPr>
              <a:stCxn id="51" idx="6"/>
            </p:cNvCxnSpPr>
            <p:nvPr/>
          </p:nvCxnSpPr>
          <p:spPr>
            <a:xfrm flipV="1">
              <a:off x="7836521" y="1687310"/>
              <a:ext cx="626721" cy="2444"/>
            </a:xfrm>
            <a:prstGeom prst="straightConnector1">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TextBox 64"/>
            <p:cNvSpPr txBox="1"/>
            <p:nvPr/>
          </p:nvSpPr>
          <p:spPr>
            <a:xfrm>
              <a:off x="71679" y="1546202"/>
              <a:ext cx="499931" cy="267620"/>
            </a:xfrm>
            <a:prstGeom prst="rect">
              <a:avLst/>
            </a:prstGeom>
            <a:noFill/>
          </p:spPr>
          <p:txBody>
            <a:bodyPr wrap="square" rtlCol="0" anchor="b">
              <a:noAutofit/>
            </a:bodyPr>
            <a:lstStyle/>
            <a:p>
              <a:pPr algn="ctr"/>
              <a:r>
                <a:rPr lang="en-US" sz="3600" b="1" dirty="0" smtClean="0"/>
                <a:t>…</a:t>
              </a:r>
            </a:p>
          </p:txBody>
        </p:sp>
        <p:sp>
          <p:nvSpPr>
            <p:cNvPr id="66" name="TextBox 65"/>
            <p:cNvSpPr txBox="1"/>
            <p:nvPr/>
          </p:nvSpPr>
          <p:spPr>
            <a:xfrm>
              <a:off x="8474683" y="1570419"/>
              <a:ext cx="499931" cy="267620"/>
            </a:xfrm>
            <a:prstGeom prst="rect">
              <a:avLst/>
            </a:prstGeom>
            <a:noFill/>
          </p:spPr>
          <p:txBody>
            <a:bodyPr wrap="square" rtlCol="0" anchor="b">
              <a:noAutofit/>
            </a:bodyPr>
            <a:lstStyle/>
            <a:p>
              <a:pPr algn="ctr"/>
              <a:r>
                <a:rPr lang="en-US" sz="3600" b="1" dirty="0" smtClean="0"/>
                <a:t>…</a:t>
              </a:r>
            </a:p>
          </p:txBody>
        </p:sp>
      </p:grpSp>
      <p:sp>
        <p:nvSpPr>
          <p:cNvPr id="50" name="Oval 49"/>
          <p:cNvSpPr/>
          <p:nvPr/>
        </p:nvSpPr>
        <p:spPr>
          <a:xfrm>
            <a:off x="1199153" y="2060631"/>
            <a:ext cx="540821" cy="54815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meant</a:t>
            </a:r>
            <a:endParaRPr lang="en-US" sz="1300" i="1" dirty="0">
              <a:solidFill>
                <a:schemeClr val="tx1"/>
              </a:solidFill>
              <a:latin typeface="Rockwell"/>
              <a:cs typeface="Rockwell"/>
            </a:endParaRPr>
          </a:p>
        </p:txBody>
      </p:sp>
      <p:sp>
        <p:nvSpPr>
          <p:cNvPr id="52" name="Oval 51"/>
          <p:cNvSpPr/>
          <p:nvPr/>
        </p:nvSpPr>
        <p:spPr>
          <a:xfrm>
            <a:off x="4237690" y="2085278"/>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53" name="Oval 52"/>
          <p:cNvSpPr/>
          <p:nvPr/>
        </p:nvSpPr>
        <p:spPr>
          <a:xfrm>
            <a:off x="7295700" y="2087722"/>
            <a:ext cx="540821" cy="54815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type</a:t>
            </a:r>
            <a:endParaRPr lang="en-US" sz="1300" i="1" dirty="0">
              <a:solidFill>
                <a:schemeClr val="tx1"/>
              </a:solidFill>
              <a:latin typeface="Rockwell"/>
              <a:cs typeface="Rockwell"/>
            </a:endParaRPr>
          </a:p>
        </p:txBody>
      </p:sp>
      <p:sp>
        <p:nvSpPr>
          <p:cNvPr id="54" name="Oval 53"/>
          <p:cNvSpPr/>
          <p:nvPr/>
        </p:nvSpPr>
        <p:spPr>
          <a:xfrm>
            <a:off x="1199153" y="2761183"/>
            <a:ext cx="540821" cy="548152"/>
          </a:xfrm>
          <a:prstGeom prst="ellipse">
            <a:avLst/>
          </a:prstGeom>
          <a:solidFill>
            <a:schemeClr val="accent1">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man</a:t>
            </a:r>
            <a:endParaRPr lang="en-US" sz="1300" i="1" dirty="0">
              <a:solidFill>
                <a:schemeClr val="tx1"/>
              </a:solidFill>
              <a:latin typeface="Rockwell"/>
              <a:cs typeface="Rockwell"/>
            </a:endParaRPr>
          </a:p>
        </p:txBody>
      </p:sp>
      <p:sp>
        <p:nvSpPr>
          <p:cNvPr id="55" name="Oval 54"/>
          <p:cNvSpPr/>
          <p:nvPr/>
        </p:nvSpPr>
        <p:spPr>
          <a:xfrm>
            <a:off x="4237690" y="2785830"/>
            <a:ext cx="540821" cy="548152"/>
          </a:xfrm>
          <a:prstGeom prst="ellipse">
            <a:avLst/>
          </a:prstGeom>
          <a:solidFill>
            <a:schemeClr val="accent2">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too</a:t>
            </a:r>
            <a:endParaRPr lang="en-US" sz="1300" i="1" dirty="0">
              <a:solidFill>
                <a:schemeClr val="tx1"/>
              </a:solidFill>
              <a:latin typeface="Rockwell"/>
              <a:cs typeface="Rockwell"/>
            </a:endParaRPr>
          </a:p>
        </p:txBody>
      </p:sp>
      <p:sp>
        <p:nvSpPr>
          <p:cNvPr id="56" name="Oval 55"/>
          <p:cNvSpPr/>
          <p:nvPr/>
        </p:nvSpPr>
        <p:spPr>
          <a:xfrm>
            <a:off x="7295700" y="2788274"/>
            <a:ext cx="540821" cy="548152"/>
          </a:xfrm>
          <a:prstGeom prst="ellipse">
            <a:avLst/>
          </a:prstGeom>
          <a:solidFill>
            <a:schemeClr val="tx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tight</a:t>
            </a:r>
            <a:endParaRPr lang="en-US" sz="1300" i="1" dirty="0">
              <a:solidFill>
                <a:schemeClr val="tx1"/>
              </a:solidFill>
              <a:latin typeface="Rockwell"/>
              <a:cs typeface="Rockwell"/>
            </a:endParaRPr>
          </a:p>
        </p:txBody>
      </p:sp>
      <p:sp>
        <p:nvSpPr>
          <p:cNvPr id="28" name="Oval 27"/>
          <p:cNvSpPr/>
          <p:nvPr/>
        </p:nvSpPr>
        <p:spPr>
          <a:xfrm>
            <a:off x="1199153" y="2766908"/>
            <a:ext cx="540821" cy="54815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meant</a:t>
            </a:r>
            <a:endParaRPr lang="en-US" sz="1300" i="1" dirty="0">
              <a:solidFill>
                <a:schemeClr val="tx1"/>
              </a:solidFill>
              <a:latin typeface="Rockwell"/>
              <a:cs typeface="Rockwell"/>
            </a:endParaRPr>
          </a:p>
        </p:txBody>
      </p:sp>
      <p:sp>
        <p:nvSpPr>
          <p:cNvPr id="58" name="Oval 57"/>
          <p:cNvSpPr/>
          <p:nvPr/>
        </p:nvSpPr>
        <p:spPr>
          <a:xfrm>
            <a:off x="4237690" y="2085278"/>
            <a:ext cx="540821" cy="548152"/>
          </a:xfrm>
          <a:prstGeom prst="ellipse">
            <a:avLst/>
          </a:prstGeom>
          <a:solidFill>
            <a:schemeClr val="accent5">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two</a:t>
            </a:r>
            <a:endParaRPr lang="en-US" sz="1300" i="1" dirty="0">
              <a:solidFill>
                <a:schemeClr val="tx1"/>
              </a:solidFill>
              <a:latin typeface="Rockwell"/>
              <a:cs typeface="Rockwell"/>
            </a:endParaRPr>
          </a:p>
        </p:txBody>
      </p:sp>
      <p:sp>
        <p:nvSpPr>
          <p:cNvPr id="60" name="Oval 59"/>
          <p:cNvSpPr/>
          <p:nvPr/>
        </p:nvSpPr>
        <p:spPr>
          <a:xfrm>
            <a:off x="7295700" y="2087722"/>
            <a:ext cx="540821" cy="548152"/>
          </a:xfrm>
          <a:prstGeom prst="ellipse">
            <a:avLst/>
          </a:prstGeom>
          <a:solidFill>
            <a:schemeClr val="accent3">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err="1" smtClean="0">
                <a:solidFill>
                  <a:schemeClr val="tx1"/>
                </a:solidFill>
                <a:latin typeface="Rockwell"/>
                <a:cs typeface="Rockwell"/>
              </a:rPr>
              <a:t>taipei</a:t>
            </a:r>
            <a:endParaRPr lang="en-US" sz="1300" i="1" dirty="0">
              <a:solidFill>
                <a:schemeClr val="tx1"/>
              </a:solidFill>
              <a:latin typeface="Rockwell"/>
              <a:cs typeface="Rockwell"/>
            </a:endParaRPr>
          </a:p>
        </p:txBody>
      </p:sp>
      <p:sp>
        <p:nvSpPr>
          <p:cNvPr id="57" name="Oval 56"/>
          <p:cNvSpPr/>
          <p:nvPr/>
        </p:nvSpPr>
        <p:spPr>
          <a:xfrm>
            <a:off x="1199153" y="2060726"/>
            <a:ext cx="540821" cy="548152"/>
          </a:xfrm>
          <a:prstGeom prst="ellipse">
            <a:avLst/>
          </a:prstGeom>
          <a:solidFill>
            <a:schemeClr val="accent6">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a:t>
            </a:r>
            <a:endParaRPr lang="en-US" sz="1300" i="1" dirty="0">
              <a:solidFill>
                <a:schemeClr val="tx1"/>
              </a:solidFill>
              <a:latin typeface="Rockwell"/>
              <a:cs typeface="Rockwell"/>
            </a:endParaRPr>
          </a:p>
        </p:txBody>
      </p:sp>
      <p:sp>
        <p:nvSpPr>
          <p:cNvPr id="29" name="Oval 28"/>
          <p:cNvSpPr/>
          <p:nvPr/>
        </p:nvSpPr>
        <p:spPr>
          <a:xfrm>
            <a:off x="4237690" y="2789368"/>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30" name="Oval 29"/>
          <p:cNvSpPr/>
          <p:nvPr/>
        </p:nvSpPr>
        <p:spPr>
          <a:xfrm>
            <a:off x="7295700" y="2791812"/>
            <a:ext cx="540821" cy="54815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type</a:t>
            </a:r>
            <a:endParaRPr lang="en-US" sz="1300" i="1" dirty="0">
              <a:solidFill>
                <a:schemeClr val="tx1"/>
              </a:solidFill>
              <a:latin typeface="Rockwell"/>
              <a:cs typeface="Rockwell"/>
            </a:endParaRPr>
          </a:p>
        </p:txBody>
      </p:sp>
      <p:sp>
        <p:nvSpPr>
          <p:cNvPr id="38" name="Oval 37"/>
          <p:cNvSpPr/>
          <p:nvPr/>
        </p:nvSpPr>
        <p:spPr>
          <a:xfrm>
            <a:off x="4237690" y="2098520"/>
            <a:ext cx="540821" cy="548152"/>
          </a:xfrm>
          <a:prstGeom prst="ellipse">
            <a:avLst/>
          </a:prstGeom>
          <a:solidFill>
            <a:schemeClr val="accent2">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too</a:t>
            </a:r>
            <a:endParaRPr lang="en-US" sz="1300" i="1" dirty="0">
              <a:solidFill>
                <a:schemeClr val="tx1"/>
              </a:solidFill>
              <a:latin typeface="Rockwell"/>
              <a:cs typeface="Rockwell"/>
            </a:endParaRPr>
          </a:p>
        </p:txBody>
      </p:sp>
      <p:sp>
        <p:nvSpPr>
          <p:cNvPr id="39" name="Oval 38"/>
          <p:cNvSpPr/>
          <p:nvPr/>
        </p:nvSpPr>
        <p:spPr>
          <a:xfrm>
            <a:off x="4237690" y="2785830"/>
            <a:ext cx="540821" cy="548152"/>
          </a:xfrm>
          <a:prstGeom prst="ellipse">
            <a:avLst/>
          </a:prstGeom>
          <a:solidFill>
            <a:schemeClr val="tx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tight</a:t>
            </a:r>
            <a:endParaRPr lang="en-US" sz="1300" i="1" dirty="0">
              <a:solidFill>
                <a:schemeClr val="tx1"/>
              </a:solidFill>
              <a:latin typeface="Rockwell"/>
              <a:cs typeface="Rockwell"/>
            </a:endParaRPr>
          </a:p>
        </p:txBody>
      </p:sp>
      <p:sp>
        <p:nvSpPr>
          <p:cNvPr id="40" name="Oval 39"/>
          <p:cNvSpPr/>
          <p:nvPr/>
        </p:nvSpPr>
        <p:spPr>
          <a:xfrm>
            <a:off x="4237690" y="2090552"/>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41" name="Oval 40"/>
          <p:cNvSpPr/>
          <p:nvPr/>
        </p:nvSpPr>
        <p:spPr>
          <a:xfrm>
            <a:off x="4237690" y="2782178"/>
            <a:ext cx="540821" cy="54815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to</a:t>
            </a:r>
            <a:endParaRPr lang="en-US" sz="1300" i="1" dirty="0">
              <a:solidFill>
                <a:schemeClr val="tx1"/>
              </a:solidFill>
              <a:latin typeface="Rockwell"/>
              <a:cs typeface="Rockwell"/>
            </a:endParaRPr>
          </a:p>
        </p:txBody>
      </p:sp>
      <p:sp>
        <p:nvSpPr>
          <p:cNvPr id="35" name="Title 5"/>
          <p:cNvSpPr txBox="1">
            <a:spLocks/>
          </p:cNvSpPr>
          <p:nvPr/>
        </p:nvSpPr>
        <p:spPr>
          <a:xfrm>
            <a:off x="457200" y="4246138"/>
            <a:ext cx="5860606" cy="415763"/>
          </a:xfrm>
          <a:prstGeom prst="rect">
            <a:avLst/>
          </a:prstGeom>
          <a:solidFill>
            <a:schemeClr val="accent1">
              <a:lumMod val="75000"/>
            </a:schemeClr>
          </a:solidFill>
          <a:ln>
            <a:noFill/>
          </a:ln>
        </p:spPr>
        <p:txBody>
          <a:bodyPr vert="horz" lIns="91440" tIns="45720" rIns="91440" bIns="45720" rtlCol="0" anchor="ctr">
            <a:normAutofit fontScale="7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gn="l"/>
            <a:r>
              <a:rPr lang="en-US" sz="3600" b="1" dirty="0" smtClean="0">
                <a:solidFill>
                  <a:schemeClr val="bg1"/>
                </a:solidFill>
              </a:rPr>
              <a:t>Approach </a:t>
            </a:r>
            <a:r>
              <a:rPr lang="en-US" sz="3600" b="1" dirty="0">
                <a:solidFill>
                  <a:schemeClr val="bg1"/>
                </a:solidFill>
              </a:rPr>
              <a:t>3</a:t>
            </a:r>
            <a:r>
              <a:rPr lang="en-US" sz="3600" b="1" dirty="0" smtClean="0">
                <a:solidFill>
                  <a:schemeClr val="bg1"/>
                </a:solidFill>
              </a:rPr>
              <a:t>: Gibbs Sampling w/Averaging</a:t>
            </a:r>
            <a:endParaRPr lang="en-US" sz="3600" dirty="0">
              <a:solidFill>
                <a:schemeClr val="bg1"/>
              </a:solidFill>
            </a:endParaRPr>
          </a:p>
        </p:txBody>
      </p:sp>
      <p:sp>
        <p:nvSpPr>
          <p:cNvPr id="36" name="Content Placeholder 1"/>
          <p:cNvSpPr>
            <a:spLocks noGrp="1"/>
          </p:cNvSpPr>
          <p:nvPr>
            <p:ph idx="1"/>
          </p:nvPr>
        </p:nvSpPr>
        <p:spPr>
          <a:xfrm>
            <a:off x="457200" y="4654824"/>
            <a:ext cx="8229600" cy="1443698"/>
          </a:xfrm>
          <a:solidFill>
            <a:schemeClr val="bg1"/>
          </a:solidFill>
          <a:ln>
            <a:solidFill>
              <a:schemeClr val="tx1"/>
            </a:solidFill>
          </a:ln>
          <a:effectLst>
            <a:outerShdw blurRad="50800" dist="38100" dir="2700000" algn="tl" rotWithShape="0">
              <a:prstClr val="black">
                <a:alpha val="40000"/>
              </a:prstClr>
            </a:outerShdw>
          </a:effectLst>
        </p:spPr>
        <p:txBody>
          <a:bodyPr>
            <a:normAutofit lnSpcReduction="10000"/>
          </a:bodyPr>
          <a:lstStyle/>
          <a:p>
            <a:r>
              <a:rPr lang="en-US" sz="2200" dirty="0"/>
              <a:t>Keep k samples for each variable</a:t>
            </a:r>
          </a:p>
          <a:p>
            <a:r>
              <a:rPr lang="en-US" sz="2200" dirty="0"/>
              <a:t>Resample from the </a:t>
            </a:r>
            <a:r>
              <a:rPr lang="en-US" sz="2200" b="1" dirty="0"/>
              <a:t>average of the full conditionals </a:t>
            </a:r>
            <a:r>
              <a:rPr lang="en-US" sz="2200" dirty="0"/>
              <a:t>for each possible pair of variables</a:t>
            </a:r>
          </a:p>
          <a:p>
            <a:pPr lvl="1"/>
            <a:r>
              <a:rPr lang="en-US" sz="1800" b="1" dirty="0" smtClean="0">
                <a:solidFill>
                  <a:srgbClr val="84AA33"/>
                </a:solidFill>
              </a:rPr>
              <a:t>Message </a:t>
            </a:r>
            <a:r>
              <a:rPr lang="en-US" sz="1800" b="1" dirty="0">
                <a:solidFill>
                  <a:srgbClr val="84AA33"/>
                </a:solidFill>
              </a:rPr>
              <a:t>is a uniform distribution over current particles</a:t>
            </a:r>
          </a:p>
        </p:txBody>
      </p:sp>
      <p:graphicFrame>
        <p:nvGraphicFramePr>
          <p:cNvPr id="42" name="Table 41"/>
          <p:cNvGraphicFramePr>
            <a:graphicFrameLocks noGrp="1"/>
          </p:cNvGraphicFramePr>
          <p:nvPr>
            <p:extLst>
              <p:ext uri="{D42A27DB-BD31-4B8C-83A1-F6EECF244321}">
                <p14:modId xmlns:p14="http://schemas.microsoft.com/office/powerpoint/2010/main" val="2181605834"/>
              </p:ext>
            </p:extLst>
          </p:nvPr>
        </p:nvGraphicFramePr>
        <p:xfrm>
          <a:off x="1853546" y="1963830"/>
          <a:ext cx="814085" cy="534922"/>
        </p:xfrm>
        <a:graphic>
          <a:graphicData uri="http://schemas.openxmlformats.org/drawingml/2006/table">
            <a:tbl>
              <a:tblPr bandRow="1">
                <a:tableStyleId>{775DCB02-9BB8-47FD-8907-85C794F793BA}</a:tableStyleId>
              </a:tblPr>
              <a:tblGrid>
                <a:gridCol w="554517"/>
                <a:gridCol w="259568"/>
              </a:tblGrid>
              <a:tr h="267461">
                <a:tc>
                  <a:txBody>
                    <a:bodyPr/>
                    <a:lstStyle/>
                    <a:p>
                      <a:pPr algn="ctr"/>
                      <a:r>
                        <a:rPr lang="en-US" sz="1300" dirty="0" smtClean="0">
                          <a:latin typeface="Rockwell"/>
                          <a:cs typeface="Rockwell"/>
                        </a:rPr>
                        <a:t>mean</a:t>
                      </a:r>
                      <a:endParaRPr lang="en-US" sz="1300" dirty="0">
                        <a:latin typeface="Rockwell"/>
                        <a:cs typeface="Rockwell"/>
                      </a:endParaRPr>
                    </a:p>
                  </a:txBody>
                  <a:tcPr marL="0" marR="0" marT="0" marB="0" anchor="ctr"/>
                </a:tc>
                <a:tc>
                  <a:txBody>
                    <a:bodyPr/>
                    <a:lstStyle/>
                    <a:p>
                      <a:pPr algn="ctr"/>
                      <a:r>
                        <a:rPr lang="en-US" sz="1300" dirty="0" smtClean="0"/>
                        <a:t>1</a:t>
                      </a:r>
                      <a:endParaRPr lang="en-US" sz="1300" dirty="0"/>
                    </a:p>
                  </a:txBody>
                  <a:tcPr marL="0" marR="0" marT="0" marB="0" anchor="ctr"/>
                </a:tc>
              </a:tr>
              <a:tr h="267461">
                <a:tc>
                  <a:txBody>
                    <a:bodyPr/>
                    <a:lstStyle/>
                    <a:p>
                      <a:pPr algn="ctr"/>
                      <a:r>
                        <a:rPr lang="en-US" sz="1300" dirty="0" smtClean="0">
                          <a:latin typeface="Rockwell"/>
                          <a:cs typeface="Rockwell"/>
                        </a:rPr>
                        <a:t>meant</a:t>
                      </a:r>
                      <a:endParaRPr lang="en-US" sz="1300" dirty="0">
                        <a:latin typeface="Rockwell"/>
                        <a:cs typeface="Rockwell"/>
                      </a:endParaRPr>
                    </a:p>
                  </a:txBody>
                  <a:tcPr marL="0" marR="0" marT="0" marB="0" anchor="ctr"/>
                </a:tc>
                <a:tc>
                  <a:txBody>
                    <a:bodyPr/>
                    <a:lstStyle/>
                    <a:p>
                      <a:pPr algn="ctr"/>
                      <a:r>
                        <a:rPr lang="en-US" sz="1300" dirty="0" smtClean="0"/>
                        <a:t>1</a:t>
                      </a:r>
                      <a:endParaRPr lang="en-US" sz="1300" dirty="0"/>
                    </a:p>
                  </a:txBody>
                  <a:tcPr marL="0" marR="0" marT="0" marB="0" anchor="ctr"/>
                </a:tc>
              </a:tr>
            </a:tbl>
          </a:graphicData>
        </a:graphic>
      </p:graphicFrame>
      <p:cxnSp>
        <p:nvCxnSpPr>
          <p:cNvPr id="61" name="Straight Arrow Connector 60"/>
          <p:cNvCxnSpPr/>
          <p:nvPr/>
        </p:nvCxnSpPr>
        <p:spPr>
          <a:xfrm>
            <a:off x="1853546" y="1784082"/>
            <a:ext cx="841248" cy="0"/>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62" name="Straight Arrow Connector 61"/>
          <p:cNvCxnSpPr/>
          <p:nvPr/>
        </p:nvCxnSpPr>
        <p:spPr>
          <a:xfrm flipH="1">
            <a:off x="6350881" y="1801370"/>
            <a:ext cx="841248" cy="19393"/>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aphicFrame>
        <p:nvGraphicFramePr>
          <p:cNvPr id="63" name="Table 62"/>
          <p:cNvGraphicFramePr>
            <a:graphicFrameLocks noGrp="1"/>
          </p:cNvGraphicFramePr>
          <p:nvPr>
            <p:extLst>
              <p:ext uri="{D42A27DB-BD31-4B8C-83A1-F6EECF244321}">
                <p14:modId xmlns:p14="http://schemas.microsoft.com/office/powerpoint/2010/main" val="4040273843"/>
              </p:ext>
            </p:extLst>
          </p:nvPr>
        </p:nvGraphicFramePr>
        <p:xfrm>
          <a:off x="6378044" y="1981875"/>
          <a:ext cx="814085" cy="534922"/>
        </p:xfrm>
        <a:graphic>
          <a:graphicData uri="http://schemas.openxmlformats.org/drawingml/2006/table">
            <a:tbl>
              <a:tblPr bandRow="1">
                <a:tableStyleId>{775DCB02-9BB8-47FD-8907-85C794F793BA}</a:tableStyleId>
              </a:tblPr>
              <a:tblGrid>
                <a:gridCol w="554517"/>
                <a:gridCol w="259568"/>
              </a:tblGrid>
              <a:tr h="267461">
                <a:tc>
                  <a:txBody>
                    <a:bodyPr/>
                    <a:lstStyle/>
                    <a:p>
                      <a:pPr algn="ctr"/>
                      <a:r>
                        <a:rPr lang="en-US" sz="1300" dirty="0" err="1" smtClean="0">
                          <a:latin typeface="Rockwell"/>
                          <a:cs typeface="Rockwell"/>
                        </a:rPr>
                        <a:t>taipei</a:t>
                      </a:r>
                      <a:endParaRPr lang="en-US" sz="1300" dirty="0">
                        <a:latin typeface="Rockwell"/>
                        <a:cs typeface="Rockwell"/>
                      </a:endParaRPr>
                    </a:p>
                  </a:txBody>
                  <a:tcPr marL="0" marR="0" marT="0" marB="0" anchor="ctr"/>
                </a:tc>
                <a:tc>
                  <a:txBody>
                    <a:bodyPr/>
                    <a:lstStyle/>
                    <a:p>
                      <a:pPr algn="ctr"/>
                      <a:r>
                        <a:rPr lang="en-US" sz="1300" dirty="0" smtClean="0"/>
                        <a:t>1</a:t>
                      </a:r>
                      <a:endParaRPr lang="en-US" sz="1300" dirty="0"/>
                    </a:p>
                  </a:txBody>
                  <a:tcPr marL="0" marR="0" marT="0" marB="0" anchor="ctr"/>
                </a:tc>
              </a:tr>
              <a:tr h="267461">
                <a:tc>
                  <a:txBody>
                    <a:bodyPr/>
                    <a:lstStyle/>
                    <a:p>
                      <a:pPr algn="ctr"/>
                      <a:r>
                        <a:rPr lang="en-US" sz="1300" dirty="0" smtClean="0">
                          <a:latin typeface="Rockwell"/>
                          <a:cs typeface="Rockwell"/>
                        </a:rPr>
                        <a:t>type</a:t>
                      </a:r>
                      <a:endParaRPr lang="en-US" sz="1300" dirty="0">
                        <a:latin typeface="Rockwell"/>
                        <a:cs typeface="Rockwell"/>
                      </a:endParaRPr>
                    </a:p>
                  </a:txBody>
                  <a:tcPr marL="0" marR="0" marT="0" marB="0" anchor="ctr"/>
                </a:tc>
                <a:tc>
                  <a:txBody>
                    <a:bodyPr/>
                    <a:lstStyle/>
                    <a:p>
                      <a:pPr algn="ctr"/>
                      <a:r>
                        <a:rPr lang="en-US" sz="1300" dirty="0" smtClean="0"/>
                        <a:t>1</a:t>
                      </a:r>
                      <a:endParaRPr lang="en-US" sz="1300" dirty="0"/>
                    </a:p>
                  </a:txBody>
                  <a:tcPr marL="0" marR="0" marT="0" marB="0" anchor="ctr"/>
                </a:tc>
              </a:tr>
            </a:tbl>
          </a:graphicData>
        </a:graphic>
      </p:graphicFrame>
      <p:graphicFrame>
        <p:nvGraphicFramePr>
          <p:cNvPr id="67" name="Table 66"/>
          <p:cNvGraphicFramePr>
            <a:graphicFrameLocks noGrp="1"/>
          </p:cNvGraphicFramePr>
          <p:nvPr>
            <p:extLst>
              <p:ext uri="{D42A27DB-BD31-4B8C-83A1-F6EECF244321}">
                <p14:modId xmlns:p14="http://schemas.microsoft.com/office/powerpoint/2010/main" val="3522947255"/>
              </p:ext>
            </p:extLst>
          </p:nvPr>
        </p:nvGraphicFramePr>
        <p:xfrm>
          <a:off x="1777327" y="2604810"/>
          <a:ext cx="2451522" cy="2499248"/>
        </p:xfrm>
        <a:graphic>
          <a:graphicData uri="http://schemas.openxmlformats.org/drawingml/2006/table">
            <a:tbl>
              <a:tblPr bandRow="1">
                <a:tableStyleId>{69C7853C-536D-4A76-A0AE-DD22124D55A5}</a:tableStyleId>
              </a:tblPr>
              <a:tblGrid>
                <a:gridCol w="573233"/>
                <a:gridCol w="268327"/>
                <a:gridCol w="268327"/>
                <a:gridCol w="268327"/>
                <a:gridCol w="268327"/>
                <a:gridCol w="268327"/>
                <a:gridCol w="268327"/>
                <a:gridCol w="268327"/>
              </a:tblGrid>
              <a:tr h="627021">
                <a:tc>
                  <a:txBody>
                    <a:bodyPr/>
                    <a:lstStyle/>
                    <a:p>
                      <a:pPr algn="ct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to</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too</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two</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c>
                  <a:txBody>
                    <a:bodyPr/>
                    <a:lstStyle/>
                    <a:p>
                      <a:pPr algn="ctr"/>
                      <a:r>
                        <a:rPr lang="en-US" sz="1200" dirty="0" err="1" smtClean="0">
                          <a:latin typeface="Rockwell"/>
                          <a:cs typeface="Rockwell"/>
                        </a:rPr>
                        <a:t>zythum</a:t>
                      </a:r>
                      <a:endParaRPr lang="en-US" sz="1200" dirty="0">
                        <a:latin typeface="Rockwell"/>
                        <a:cs typeface="Rockwell"/>
                      </a:endParaRPr>
                    </a:p>
                  </a:txBody>
                  <a:tcPr marL="0" marR="0" marT="0" marB="0" vert="vert270" anchor="ctr"/>
                </a:tc>
              </a:tr>
              <a:tr h="267461">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man</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r>
                        <a:rPr lang="en-US" sz="1200" dirty="0" smtClean="0"/>
                        <a:t>4</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mean</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7</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meant</a:t>
                      </a:r>
                      <a:endParaRPr lang="en-US" sz="1200" dirty="0">
                        <a:latin typeface="Rockwell"/>
                        <a:cs typeface="Rockwell"/>
                      </a:endParaRPr>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8</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3</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err="1" smtClean="0">
                          <a:latin typeface="Rockwell"/>
                          <a:cs typeface="Rockwell"/>
                        </a:rPr>
                        <a:t>zythum</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bl>
          </a:graphicData>
        </a:graphic>
      </p:graphicFrame>
      <p:graphicFrame>
        <p:nvGraphicFramePr>
          <p:cNvPr id="68" name="Table 67"/>
          <p:cNvGraphicFramePr>
            <a:graphicFrameLocks noGrp="1"/>
          </p:cNvGraphicFramePr>
          <p:nvPr>
            <p:extLst>
              <p:ext uri="{D42A27DB-BD31-4B8C-83A1-F6EECF244321}">
                <p14:modId xmlns:p14="http://schemas.microsoft.com/office/powerpoint/2010/main" val="4084286020"/>
              </p:ext>
            </p:extLst>
          </p:nvPr>
        </p:nvGraphicFramePr>
        <p:xfrm>
          <a:off x="4826869" y="2604810"/>
          <a:ext cx="2451522" cy="2499248"/>
        </p:xfrm>
        <a:graphic>
          <a:graphicData uri="http://schemas.openxmlformats.org/drawingml/2006/table">
            <a:tbl>
              <a:tblPr bandRow="1">
                <a:tableStyleId>{69C7853C-536D-4A76-A0AE-DD22124D55A5}</a:tableStyleId>
              </a:tblPr>
              <a:tblGrid>
                <a:gridCol w="573233"/>
                <a:gridCol w="268327"/>
                <a:gridCol w="268327"/>
                <a:gridCol w="268327"/>
                <a:gridCol w="268327"/>
                <a:gridCol w="268327"/>
                <a:gridCol w="268327"/>
                <a:gridCol w="268327"/>
              </a:tblGrid>
              <a:tr h="627021">
                <a:tc>
                  <a:txBody>
                    <a:bodyPr/>
                    <a:lstStyle/>
                    <a:p>
                      <a:pPr algn="ct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type</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tight</a:t>
                      </a:r>
                      <a:endParaRPr lang="en-US" sz="1200" dirty="0">
                        <a:latin typeface="Rockwell"/>
                        <a:cs typeface="Rockwell"/>
                      </a:endParaRPr>
                    </a:p>
                  </a:txBody>
                  <a:tcPr marL="0" marR="0" marT="0" marB="0" vert="vert270" anchor="ctr"/>
                </a:tc>
                <a:tc>
                  <a:txBody>
                    <a:bodyPr/>
                    <a:lstStyle/>
                    <a:p>
                      <a:pPr algn="ctr"/>
                      <a:r>
                        <a:rPr lang="en-US" sz="1200" dirty="0" err="1" smtClean="0">
                          <a:latin typeface="Rockwell"/>
                          <a:cs typeface="Rockwell"/>
                        </a:rPr>
                        <a:t>taipei</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c>
                  <a:txBody>
                    <a:bodyPr/>
                    <a:lstStyle/>
                    <a:p>
                      <a:pPr algn="ctr"/>
                      <a:r>
                        <a:rPr lang="en-US" sz="1200" dirty="0" err="1" smtClean="0">
                          <a:latin typeface="Rockwell"/>
                          <a:cs typeface="Rockwell"/>
                        </a:rPr>
                        <a:t>zythum</a:t>
                      </a:r>
                      <a:endParaRPr lang="en-US" sz="1200" dirty="0">
                        <a:latin typeface="Rockwell"/>
                        <a:cs typeface="Rockwell"/>
                      </a:endParaRPr>
                    </a:p>
                  </a:txBody>
                  <a:tcPr marL="0" marR="0" marT="0" marB="0" vert="vert270" anchor="ctr"/>
                </a:tc>
              </a:tr>
              <a:tr h="267461">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to</a:t>
                      </a:r>
                      <a:endParaRPr lang="en-US" sz="1200" dirty="0">
                        <a:latin typeface="Rockwell"/>
                        <a:cs typeface="Rockwell"/>
                      </a:endParaRPr>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8</a:t>
                      </a:r>
                      <a:endParaRPr lang="en-US" sz="1200" dirty="0"/>
                    </a:p>
                  </a:txBody>
                  <a:tcPr marL="0" marR="0" marT="0" marB="0" anchor="ctr"/>
                </a:tc>
                <a:tc>
                  <a:txBody>
                    <a:bodyPr/>
                    <a:lstStyle/>
                    <a:p>
                      <a:pPr algn="ctr"/>
                      <a:r>
                        <a:rPr lang="en-US" sz="1200" dirty="0" smtClean="0"/>
                        <a:t>3</a:t>
                      </a: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too</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7</a:t>
                      </a:r>
                      <a:endParaRPr lang="en-US" sz="1200" dirty="0"/>
                    </a:p>
                  </a:txBody>
                  <a:tcPr marL="0" marR="0" marT="0" marB="0" anchor="ctr"/>
                </a:tc>
                <a:tc>
                  <a:txBody>
                    <a:bodyPr/>
                    <a:lstStyle/>
                    <a:p>
                      <a:pPr algn="ctr"/>
                      <a:r>
                        <a:rPr lang="en-US" sz="1200" dirty="0" smtClean="0"/>
                        <a:t>6</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two</a:t>
                      </a:r>
                      <a:endParaRPr lang="en-US" sz="1200" dirty="0">
                        <a:latin typeface="Rockwell"/>
                        <a:cs typeface="Rockwell"/>
                      </a:endParaRPr>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r>
                        <a:rPr lang="en-US" sz="1200" dirty="0" smtClean="0"/>
                        <a:t>3</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err="1" smtClean="0">
                          <a:latin typeface="Rockwell"/>
                          <a:cs typeface="Rockwell"/>
                        </a:rPr>
                        <a:t>zythum</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bl>
          </a:graphicData>
        </a:graphic>
      </p:graphicFrame>
      <p:cxnSp>
        <p:nvCxnSpPr>
          <p:cNvPr id="69" name="Straight Arrow Connector 68"/>
          <p:cNvCxnSpPr/>
          <p:nvPr/>
        </p:nvCxnSpPr>
        <p:spPr>
          <a:xfrm>
            <a:off x="3288441" y="1813822"/>
            <a:ext cx="841248" cy="0"/>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70" name="Straight Arrow Connector 69"/>
          <p:cNvCxnSpPr/>
          <p:nvPr/>
        </p:nvCxnSpPr>
        <p:spPr>
          <a:xfrm flipH="1">
            <a:off x="4959307" y="1806194"/>
            <a:ext cx="841248" cy="19393"/>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71" name="Content Placeholder 1"/>
          <p:cNvSpPr txBox="1">
            <a:spLocks/>
          </p:cNvSpPr>
          <p:nvPr/>
        </p:nvSpPr>
        <p:spPr>
          <a:xfrm>
            <a:off x="1777327" y="4048322"/>
            <a:ext cx="2467158" cy="260785"/>
          </a:xfrm>
          <a:prstGeom prst="rect">
            <a:avLst/>
          </a:prstGeom>
          <a:noFill/>
          <a:ln w="38100" cmpd="sng">
            <a:solidFill>
              <a:schemeClr val="accent1">
                <a:lumMod val="75000"/>
              </a:schemeClr>
            </a:solidFill>
          </a:ln>
          <a:effectLst/>
        </p:spPr>
        <p:txBody>
          <a:bodyPr vert="horz" lIns="91440" tIns="45720" rIns="91440" bIns="45720" rtlCol="0">
            <a:normAutofit fontScale="5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endParaRPr lang="en-US" sz="2200" dirty="0"/>
          </a:p>
        </p:txBody>
      </p:sp>
      <p:sp>
        <p:nvSpPr>
          <p:cNvPr id="72" name="Content Placeholder 1"/>
          <p:cNvSpPr txBox="1">
            <a:spLocks/>
          </p:cNvSpPr>
          <p:nvPr/>
        </p:nvSpPr>
        <p:spPr>
          <a:xfrm>
            <a:off x="5958550" y="2610938"/>
            <a:ext cx="267152" cy="2591419"/>
          </a:xfrm>
          <a:prstGeom prst="rect">
            <a:avLst/>
          </a:prstGeom>
          <a:noFill/>
          <a:ln w="38100" cmpd="sng">
            <a:solidFill>
              <a:schemeClr val="accent1">
                <a:lumMod val="75000"/>
              </a:schemeClr>
            </a:solidFill>
          </a:ln>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endParaRPr lang="en-US" sz="2200" dirty="0"/>
          </a:p>
        </p:txBody>
      </p:sp>
      <p:sp>
        <p:nvSpPr>
          <p:cNvPr id="73" name="Content Placeholder 1"/>
          <p:cNvSpPr txBox="1">
            <a:spLocks/>
          </p:cNvSpPr>
          <p:nvPr/>
        </p:nvSpPr>
        <p:spPr>
          <a:xfrm>
            <a:off x="1777327" y="4309107"/>
            <a:ext cx="2467158" cy="260785"/>
          </a:xfrm>
          <a:prstGeom prst="rect">
            <a:avLst/>
          </a:prstGeom>
          <a:noFill/>
          <a:ln w="38100" cmpd="sng">
            <a:solidFill>
              <a:schemeClr val="accent1">
                <a:lumMod val="75000"/>
              </a:schemeClr>
            </a:solidFill>
          </a:ln>
          <a:effectLst/>
        </p:spPr>
        <p:txBody>
          <a:bodyPr vert="horz" lIns="91440" tIns="45720" rIns="91440" bIns="45720" rtlCol="0">
            <a:normAutofit fontScale="5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endParaRPr lang="en-US" sz="2200" dirty="0"/>
          </a:p>
        </p:txBody>
      </p:sp>
      <p:sp>
        <p:nvSpPr>
          <p:cNvPr id="74" name="Content Placeholder 1"/>
          <p:cNvSpPr txBox="1">
            <a:spLocks/>
          </p:cNvSpPr>
          <p:nvPr/>
        </p:nvSpPr>
        <p:spPr>
          <a:xfrm>
            <a:off x="6490945" y="2604370"/>
            <a:ext cx="267152" cy="2591419"/>
          </a:xfrm>
          <a:prstGeom prst="rect">
            <a:avLst/>
          </a:prstGeom>
          <a:noFill/>
          <a:ln w="38100" cmpd="sng">
            <a:solidFill>
              <a:schemeClr val="accent1">
                <a:lumMod val="75000"/>
              </a:schemeClr>
            </a:solidFill>
          </a:ln>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endParaRPr lang="en-US" sz="2200" dirty="0"/>
          </a:p>
        </p:txBody>
      </p:sp>
    </p:spTree>
    <p:extLst>
      <p:ext uri="{BB962C8B-B14F-4D97-AF65-F5344CB8AC3E}">
        <p14:creationId xmlns:p14="http://schemas.microsoft.com/office/powerpoint/2010/main" val="3207772944"/>
      </p:ext>
    </p:extLst>
  </p:cSld>
  <p:clrMapOvr>
    <a:masterClrMapping/>
  </p:clrMapOvr>
  <p:timing>
    <p:tnLst>
      <p:par>
        <p:cTn xmlns:p14="http://schemas.microsoft.com/office/powerpoint/2010/main" id="1" dur="indefinite" restart="never" nodeType="tmRoot"/>
      </p:par>
    </p:tnLst>
  </p:timing>
</p:sld>
</file>

<file path=ppt/slides/slide1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normAutofit/>
          </a:bodyPr>
          <a:lstStyle/>
          <a:p>
            <a:r>
              <a:rPr lang="en-US" sz="3600" b="1" dirty="0" smtClean="0">
                <a:solidFill>
                  <a:schemeClr val="accent1">
                    <a:lumMod val="75000"/>
                  </a:schemeClr>
                </a:solidFill>
              </a:rPr>
              <a:t>From</a:t>
            </a:r>
            <a:r>
              <a:rPr lang="en-US" sz="3600" dirty="0" smtClean="0">
                <a:solidFill>
                  <a:schemeClr val="accent1">
                    <a:lumMod val="75000"/>
                  </a:schemeClr>
                </a:solidFill>
              </a:rPr>
              <a:t> </a:t>
            </a:r>
            <a:r>
              <a:rPr lang="en-US" sz="3600" dirty="0" smtClean="0"/>
              <a:t>Gibbs Sampling </a:t>
            </a:r>
            <a:r>
              <a:rPr lang="en-US" sz="3600" b="1" dirty="0" smtClean="0">
                <a:solidFill>
                  <a:schemeClr val="accent1">
                    <a:lumMod val="75000"/>
                  </a:schemeClr>
                </a:solidFill>
              </a:rPr>
              <a:t>to</a:t>
            </a:r>
            <a:r>
              <a:rPr lang="en-US" sz="3600" dirty="0" smtClean="0">
                <a:solidFill>
                  <a:schemeClr val="accent1">
                    <a:lumMod val="75000"/>
                  </a:schemeClr>
                </a:solidFill>
              </a:rPr>
              <a:t> </a:t>
            </a:r>
            <a:r>
              <a:rPr lang="en-US" sz="3600" dirty="0" smtClean="0"/>
              <a:t>Particle BP </a:t>
            </a:r>
            <a:r>
              <a:rPr lang="en-US" sz="3600" b="1" dirty="0" smtClean="0">
                <a:solidFill>
                  <a:schemeClr val="accent1">
                    <a:lumMod val="75000"/>
                  </a:schemeClr>
                </a:solidFill>
              </a:rPr>
              <a:t>to</a:t>
            </a:r>
            <a:r>
              <a:rPr lang="en-US" sz="3600" dirty="0" smtClean="0">
                <a:solidFill>
                  <a:schemeClr val="accent1">
                    <a:lumMod val="75000"/>
                  </a:schemeClr>
                </a:solidFill>
              </a:rPr>
              <a:t> </a:t>
            </a:r>
            <a:r>
              <a:rPr lang="en-US" sz="3600" dirty="0" smtClean="0"/>
              <a:t>BP</a:t>
            </a:r>
            <a:endParaRPr lang="en-US" sz="3600" dirty="0"/>
          </a:p>
        </p:txBody>
      </p:sp>
      <p:sp>
        <p:nvSpPr>
          <p:cNvPr id="5" name="Slide Number Placeholder 4"/>
          <p:cNvSpPr>
            <a:spLocks noGrp="1"/>
          </p:cNvSpPr>
          <p:nvPr>
            <p:ph type="sldNum" sz="quarter" idx="12"/>
          </p:nvPr>
        </p:nvSpPr>
        <p:spPr/>
        <p:txBody>
          <a:bodyPr/>
          <a:lstStyle/>
          <a:p>
            <a:fld id="{E5445004-F4FB-5345-992E-498B4C43F562}" type="slidenum">
              <a:rPr lang="en-US" smtClean="0"/>
              <a:t>161</a:t>
            </a:fld>
            <a:endParaRPr lang="en-US"/>
          </a:p>
        </p:txBody>
      </p:sp>
      <p:grpSp>
        <p:nvGrpSpPr>
          <p:cNvPr id="43" name="Group 42"/>
          <p:cNvGrpSpPr/>
          <p:nvPr/>
        </p:nvGrpSpPr>
        <p:grpSpPr>
          <a:xfrm>
            <a:off x="71679" y="1388587"/>
            <a:ext cx="8902935" cy="575243"/>
            <a:chOff x="71679" y="1388587"/>
            <a:chExt cx="8902935" cy="575243"/>
          </a:xfrm>
        </p:grpSpPr>
        <p:sp>
          <p:nvSpPr>
            <p:cNvPr id="44" name="Oval 43"/>
            <p:cNvSpPr/>
            <p:nvPr/>
          </p:nvSpPr>
          <p:spPr>
            <a:xfrm>
              <a:off x="1199153" y="1388587"/>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W</a:t>
              </a:r>
            </a:p>
          </p:txBody>
        </p:sp>
        <p:cxnSp>
          <p:nvCxnSpPr>
            <p:cNvPr id="45" name="Straight Connector 44"/>
            <p:cNvCxnSpPr>
              <a:stCxn id="44" idx="6"/>
              <a:endCxn id="47" idx="2"/>
            </p:cNvCxnSpPr>
            <p:nvPr/>
          </p:nvCxnSpPr>
          <p:spPr>
            <a:xfrm>
              <a:off x="1739974" y="1662663"/>
              <a:ext cx="2497716" cy="2464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6" name="Rectangle 45"/>
            <p:cNvSpPr/>
            <p:nvPr/>
          </p:nvSpPr>
          <p:spPr>
            <a:xfrm>
              <a:off x="2820728" y="1543810"/>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sp>
          <p:nvSpPr>
            <p:cNvPr id="47" name="Oval 46"/>
            <p:cNvSpPr/>
            <p:nvPr/>
          </p:nvSpPr>
          <p:spPr>
            <a:xfrm>
              <a:off x="4237690" y="1413234"/>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endParaRPr lang="en-US" sz="1600" i="1" dirty="0">
                <a:solidFill>
                  <a:schemeClr val="tx1"/>
                </a:solidFill>
                <a:latin typeface="Times New Roman"/>
                <a:cs typeface="Times New Roman"/>
              </a:endParaRPr>
            </a:p>
          </p:txBody>
        </p:sp>
        <p:cxnSp>
          <p:nvCxnSpPr>
            <p:cNvPr id="48" name="Straight Connector 47"/>
            <p:cNvCxnSpPr>
              <a:stCxn id="47" idx="6"/>
              <a:endCxn id="51" idx="2"/>
            </p:cNvCxnSpPr>
            <p:nvPr/>
          </p:nvCxnSpPr>
          <p:spPr>
            <a:xfrm>
              <a:off x="4778511" y="1687310"/>
              <a:ext cx="2517189" cy="2444"/>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9" name="Rectangle 48"/>
            <p:cNvSpPr/>
            <p:nvPr/>
          </p:nvSpPr>
          <p:spPr>
            <a:xfrm>
              <a:off x="6052630" y="1554722"/>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sp>
          <p:nvSpPr>
            <p:cNvPr id="51" name="Oval 50"/>
            <p:cNvSpPr/>
            <p:nvPr/>
          </p:nvSpPr>
          <p:spPr>
            <a:xfrm>
              <a:off x="7295700" y="1415678"/>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Y</a:t>
              </a:r>
              <a:endParaRPr lang="en-US" sz="1600" i="1" dirty="0">
                <a:solidFill>
                  <a:schemeClr val="tx1"/>
                </a:solidFill>
                <a:latin typeface="Times New Roman"/>
                <a:cs typeface="Times New Roman"/>
              </a:endParaRPr>
            </a:p>
          </p:txBody>
        </p:sp>
        <p:cxnSp>
          <p:nvCxnSpPr>
            <p:cNvPr id="59" name="Curved Connector 71"/>
            <p:cNvCxnSpPr>
              <a:stCxn id="44" idx="2"/>
            </p:cNvCxnSpPr>
            <p:nvPr/>
          </p:nvCxnSpPr>
          <p:spPr>
            <a:xfrm flipH="1" flipV="1">
              <a:off x="571691" y="1660219"/>
              <a:ext cx="627462" cy="2444"/>
            </a:xfrm>
            <a:prstGeom prst="straightConnector1">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4" name="Curved Connector 69"/>
            <p:cNvCxnSpPr>
              <a:stCxn id="51" idx="6"/>
            </p:cNvCxnSpPr>
            <p:nvPr/>
          </p:nvCxnSpPr>
          <p:spPr>
            <a:xfrm flipV="1">
              <a:off x="7836521" y="1687310"/>
              <a:ext cx="626721" cy="2444"/>
            </a:xfrm>
            <a:prstGeom prst="straightConnector1">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TextBox 64"/>
            <p:cNvSpPr txBox="1"/>
            <p:nvPr/>
          </p:nvSpPr>
          <p:spPr>
            <a:xfrm>
              <a:off x="71679" y="1546202"/>
              <a:ext cx="499931" cy="267620"/>
            </a:xfrm>
            <a:prstGeom prst="rect">
              <a:avLst/>
            </a:prstGeom>
            <a:noFill/>
          </p:spPr>
          <p:txBody>
            <a:bodyPr wrap="square" rtlCol="0" anchor="b">
              <a:noAutofit/>
            </a:bodyPr>
            <a:lstStyle/>
            <a:p>
              <a:pPr algn="ctr"/>
              <a:r>
                <a:rPr lang="en-US" sz="3600" b="1" dirty="0" smtClean="0"/>
                <a:t>…</a:t>
              </a:r>
            </a:p>
          </p:txBody>
        </p:sp>
        <p:sp>
          <p:nvSpPr>
            <p:cNvPr id="66" name="TextBox 65"/>
            <p:cNvSpPr txBox="1"/>
            <p:nvPr/>
          </p:nvSpPr>
          <p:spPr>
            <a:xfrm>
              <a:off x="8474683" y="1570419"/>
              <a:ext cx="499931" cy="267620"/>
            </a:xfrm>
            <a:prstGeom prst="rect">
              <a:avLst/>
            </a:prstGeom>
            <a:noFill/>
          </p:spPr>
          <p:txBody>
            <a:bodyPr wrap="square" rtlCol="0" anchor="b">
              <a:noAutofit/>
            </a:bodyPr>
            <a:lstStyle/>
            <a:p>
              <a:pPr algn="ctr"/>
              <a:r>
                <a:rPr lang="en-US" sz="3600" b="1" dirty="0" smtClean="0"/>
                <a:t>…</a:t>
              </a:r>
            </a:p>
          </p:txBody>
        </p:sp>
      </p:grpSp>
      <p:sp>
        <p:nvSpPr>
          <p:cNvPr id="50" name="Oval 49"/>
          <p:cNvSpPr/>
          <p:nvPr/>
        </p:nvSpPr>
        <p:spPr>
          <a:xfrm>
            <a:off x="1199153" y="2060631"/>
            <a:ext cx="540821" cy="54815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meant</a:t>
            </a:r>
            <a:endParaRPr lang="en-US" sz="1300" i="1" dirty="0">
              <a:solidFill>
                <a:schemeClr val="tx1"/>
              </a:solidFill>
              <a:latin typeface="Rockwell"/>
              <a:cs typeface="Rockwell"/>
            </a:endParaRPr>
          </a:p>
        </p:txBody>
      </p:sp>
      <p:sp>
        <p:nvSpPr>
          <p:cNvPr id="53" name="Oval 52"/>
          <p:cNvSpPr/>
          <p:nvPr/>
        </p:nvSpPr>
        <p:spPr>
          <a:xfrm>
            <a:off x="7295700" y="2087722"/>
            <a:ext cx="540821" cy="54815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type</a:t>
            </a:r>
            <a:endParaRPr lang="en-US" sz="1300" i="1" dirty="0">
              <a:solidFill>
                <a:schemeClr val="tx1"/>
              </a:solidFill>
              <a:latin typeface="Rockwell"/>
              <a:cs typeface="Rockwell"/>
            </a:endParaRPr>
          </a:p>
        </p:txBody>
      </p:sp>
      <p:sp>
        <p:nvSpPr>
          <p:cNvPr id="54" name="Oval 53"/>
          <p:cNvSpPr/>
          <p:nvPr/>
        </p:nvSpPr>
        <p:spPr>
          <a:xfrm>
            <a:off x="1199153" y="2761183"/>
            <a:ext cx="540821" cy="548152"/>
          </a:xfrm>
          <a:prstGeom prst="ellipse">
            <a:avLst/>
          </a:prstGeom>
          <a:solidFill>
            <a:schemeClr val="accent1">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man</a:t>
            </a:r>
            <a:endParaRPr lang="en-US" sz="1300" i="1" dirty="0">
              <a:solidFill>
                <a:schemeClr val="tx1"/>
              </a:solidFill>
              <a:latin typeface="Rockwell"/>
              <a:cs typeface="Rockwell"/>
            </a:endParaRPr>
          </a:p>
        </p:txBody>
      </p:sp>
      <p:sp>
        <p:nvSpPr>
          <p:cNvPr id="56" name="Oval 55"/>
          <p:cNvSpPr/>
          <p:nvPr/>
        </p:nvSpPr>
        <p:spPr>
          <a:xfrm>
            <a:off x="7295700" y="2788274"/>
            <a:ext cx="540821" cy="548152"/>
          </a:xfrm>
          <a:prstGeom prst="ellipse">
            <a:avLst/>
          </a:prstGeom>
          <a:solidFill>
            <a:schemeClr val="tx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tight</a:t>
            </a:r>
            <a:endParaRPr lang="en-US" sz="1300" i="1" dirty="0">
              <a:solidFill>
                <a:schemeClr val="tx1"/>
              </a:solidFill>
              <a:latin typeface="Rockwell"/>
              <a:cs typeface="Rockwell"/>
            </a:endParaRPr>
          </a:p>
        </p:txBody>
      </p:sp>
      <p:sp>
        <p:nvSpPr>
          <p:cNvPr id="28" name="Oval 27"/>
          <p:cNvSpPr/>
          <p:nvPr/>
        </p:nvSpPr>
        <p:spPr>
          <a:xfrm>
            <a:off x="1199153" y="2766908"/>
            <a:ext cx="540821" cy="54815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meant</a:t>
            </a:r>
            <a:endParaRPr lang="en-US" sz="1300" i="1" dirty="0">
              <a:solidFill>
                <a:schemeClr val="tx1"/>
              </a:solidFill>
              <a:latin typeface="Rockwell"/>
              <a:cs typeface="Rockwell"/>
            </a:endParaRPr>
          </a:p>
        </p:txBody>
      </p:sp>
      <p:sp>
        <p:nvSpPr>
          <p:cNvPr id="60" name="Oval 59"/>
          <p:cNvSpPr/>
          <p:nvPr/>
        </p:nvSpPr>
        <p:spPr>
          <a:xfrm>
            <a:off x="7295700" y="2087722"/>
            <a:ext cx="540821" cy="548152"/>
          </a:xfrm>
          <a:prstGeom prst="ellipse">
            <a:avLst/>
          </a:prstGeom>
          <a:solidFill>
            <a:schemeClr val="accent3">
              <a:lumMod val="40000"/>
              <a:lumOff val="6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err="1" smtClean="0">
                <a:solidFill>
                  <a:schemeClr val="tx1"/>
                </a:solidFill>
                <a:latin typeface="Rockwell"/>
                <a:cs typeface="Rockwell"/>
              </a:rPr>
              <a:t>taipei</a:t>
            </a:r>
            <a:endParaRPr lang="en-US" sz="1300" i="1" dirty="0">
              <a:solidFill>
                <a:schemeClr val="tx1"/>
              </a:solidFill>
              <a:latin typeface="Rockwell"/>
              <a:cs typeface="Rockwell"/>
            </a:endParaRPr>
          </a:p>
        </p:txBody>
      </p:sp>
      <p:sp>
        <p:nvSpPr>
          <p:cNvPr id="57" name="Oval 56"/>
          <p:cNvSpPr/>
          <p:nvPr/>
        </p:nvSpPr>
        <p:spPr>
          <a:xfrm>
            <a:off x="1199153" y="2060726"/>
            <a:ext cx="540821" cy="548152"/>
          </a:xfrm>
          <a:prstGeom prst="ellipse">
            <a:avLst/>
          </a:prstGeom>
          <a:solidFill>
            <a:schemeClr val="accent6">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mean</a:t>
            </a:r>
            <a:endParaRPr lang="en-US" sz="1300" i="1" dirty="0">
              <a:solidFill>
                <a:schemeClr val="tx1"/>
              </a:solidFill>
              <a:latin typeface="Rockwell"/>
              <a:cs typeface="Rockwell"/>
            </a:endParaRPr>
          </a:p>
        </p:txBody>
      </p:sp>
      <p:sp>
        <p:nvSpPr>
          <p:cNvPr id="30" name="Oval 29"/>
          <p:cNvSpPr/>
          <p:nvPr/>
        </p:nvSpPr>
        <p:spPr>
          <a:xfrm>
            <a:off x="7295700" y="2791812"/>
            <a:ext cx="540821" cy="54815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300" i="1" dirty="0" smtClean="0">
                <a:solidFill>
                  <a:schemeClr val="tx1"/>
                </a:solidFill>
                <a:latin typeface="Rockwell"/>
                <a:cs typeface="Rockwell"/>
              </a:rPr>
              <a:t>type</a:t>
            </a:r>
            <a:endParaRPr lang="en-US" sz="1300" i="1" dirty="0">
              <a:solidFill>
                <a:schemeClr val="tx1"/>
              </a:solidFill>
              <a:latin typeface="Rockwell"/>
              <a:cs typeface="Rockwell"/>
            </a:endParaRPr>
          </a:p>
        </p:txBody>
      </p:sp>
      <p:sp>
        <p:nvSpPr>
          <p:cNvPr id="35" name="Title 5"/>
          <p:cNvSpPr txBox="1">
            <a:spLocks/>
          </p:cNvSpPr>
          <p:nvPr/>
        </p:nvSpPr>
        <p:spPr>
          <a:xfrm>
            <a:off x="457200" y="4246138"/>
            <a:ext cx="5860606" cy="415763"/>
          </a:xfrm>
          <a:prstGeom prst="rect">
            <a:avLst/>
          </a:prstGeom>
          <a:solidFill>
            <a:schemeClr val="accent1">
              <a:lumMod val="75000"/>
            </a:schemeClr>
          </a:solidFill>
          <a:ln>
            <a:noFill/>
          </a:ln>
        </p:spPr>
        <p:txBody>
          <a:bodyPr vert="horz" lIns="91440" tIns="45720" rIns="91440" bIns="45720" rtlCol="0" anchor="ctr">
            <a:normAutofit fontScale="7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gn="l"/>
            <a:r>
              <a:rPr lang="en-US" sz="3600" b="1" dirty="0" smtClean="0">
                <a:solidFill>
                  <a:schemeClr val="bg1"/>
                </a:solidFill>
              </a:rPr>
              <a:t>Approach 4: Particle BP</a:t>
            </a:r>
            <a:endParaRPr lang="en-US" sz="3600" dirty="0">
              <a:solidFill>
                <a:schemeClr val="bg1"/>
              </a:solidFill>
            </a:endParaRPr>
          </a:p>
        </p:txBody>
      </p:sp>
      <p:sp>
        <p:nvSpPr>
          <p:cNvPr id="36" name="Content Placeholder 1"/>
          <p:cNvSpPr>
            <a:spLocks noGrp="1"/>
          </p:cNvSpPr>
          <p:nvPr>
            <p:ph idx="1"/>
          </p:nvPr>
        </p:nvSpPr>
        <p:spPr>
          <a:xfrm>
            <a:off x="457200" y="4654824"/>
            <a:ext cx="8229600" cy="1443698"/>
          </a:xfrm>
          <a:solidFill>
            <a:schemeClr val="bg1"/>
          </a:solidFill>
          <a:ln>
            <a:solidFill>
              <a:schemeClr val="tx1"/>
            </a:solidFill>
          </a:ln>
          <a:effectLst>
            <a:outerShdw blurRad="50800" dist="38100" dir="2700000" algn="tl" rotWithShape="0">
              <a:prstClr val="black">
                <a:alpha val="40000"/>
              </a:prstClr>
            </a:outerShdw>
          </a:effectLst>
        </p:spPr>
        <p:txBody>
          <a:bodyPr>
            <a:normAutofit/>
          </a:bodyPr>
          <a:lstStyle/>
          <a:p>
            <a:r>
              <a:rPr lang="en-US" sz="2200" dirty="0"/>
              <a:t>Similar in spirit to Gibbs Sampling w/</a:t>
            </a:r>
            <a:r>
              <a:rPr lang="en-US" sz="2200" dirty="0" smtClean="0"/>
              <a:t>Averaging</a:t>
            </a:r>
          </a:p>
          <a:p>
            <a:r>
              <a:rPr lang="en-US" sz="2200" b="1" dirty="0" smtClean="0">
                <a:solidFill>
                  <a:srgbClr val="84AA33"/>
                </a:solidFill>
              </a:rPr>
              <a:t>Messages are a weighted distribution over </a:t>
            </a:r>
            <a:r>
              <a:rPr lang="en-US" sz="2200" b="1" i="1" dirty="0" smtClean="0">
                <a:solidFill>
                  <a:srgbClr val="84AA33"/>
                </a:solidFill>
                <a:latin typeface="Times New Roman"/>
                <a:cs typeface="Times New Roman"/>
              </a:rPr>
              <a:t>k</a:t>
            </a:r>
            <a:r>
              <a:rPr lang="en-US" sz="2200" b="1" dirty="0" smtClean="0">
                <a:solidFill>
                  <a:srgbClr val="84AA33"/>
                </a:solidFill>
              </a:rPr>
              <a:t> particles</a:t>
            </a:r>
          </a:p>
          <a:p>
            <a:endParaRPr lang="en-US" sz="2200" dirty="0"/>
          </a:p>
        </p:txBody>
      </p:sp>
      <p:graphicFrame>
        <p:nvGraphicFramePr>
          <p:cNvPr id="42" name="Table 41"/>
          <p:cNvGraphicFramePr>
            <a:graphicFrameLocks noGrp="1"/>
          </p:cNvGraphicFramePr>
          <p:nvPr>
            <p:extLst>
              <p:ext uri="{D42A27DB-BD31-4B8C-83A1-F6EECF244321}">
                <p14:modId xmlns:p14="http://schemas.microsoft.com/office/powerpoint/2010/main" val="2640823980"/>
              </p:ext>
            </p:extLst>
          </p:nvPr>
        </p:nvGraphicFramePr>
        <p:xfrm>
          <a:off x="1853546" y="1963830"/>
          <a:ext cx="814085" cy="534922"/>
        </p:xfrm>
        <a:graphic>
          <a:graphicData uri="http://schemas.openxmlformats.org/drawingml/2006/table">
            <a:tbl>
              <a:tblPr bandRow="1">
                <a:tableStyleId>{775DCB02-9BB8-47FD-8907-85C794F793BA}</a:tableStyleId>
              </a:tblPr>
              <a:tblGrid>
                <a:gridCol w="554517"/>
                <a:gridCol w="259568"/>
              </a:tblGrid>
              <a:tr h="267461">
                <a:tc>
                  <a:txBody>
                    <a:bodyPr/>
                    <a:lstStyle/>
                    <a:p>
                      <a:pPr algn="ctr"/>
                      <a:r>
                        <a:rPr lang="en-US" sz="1300" dirty="0" smtClean="0">
                          <a:latin typeface="Rockwell"/>
                          <a:cs typeface="Rockwell"/>
                        </a:rPr>
                        <a:t>mean</a:t>
                      </a:r>
                      <a:endParaRPr lang="en-US" sz="1300" dirty="0">
                        <a:latin typeface="Rockwell"/>
                        <a:cs typeface="Rockwell"/>
                      </a:endParaRPr>
                    </a:p>
                  </a:txBody>
                  <a:tcPr marL="0" marR="0" marT="0" marB="0" anchor="ctr"/>
                </a:tc>
                <a:tc>
                  <a:txBody>
                    <a:bodyPr/>
                    <a:lstStyle/>
                    <a:p>
                      <a:pPr algn="ctr"/>
                      <a:r>
                        <a:rPr lang="en-US" sz="1300" dirty="0" smtClean="0"/>
                        <a:t>3</a:t>
                      </a:r>
                      <a:endParaRPr lang="en-US" sz="1300" dirty="0"/>
                    </a:p>
                  </a:txBody>
                  <a:tcPr marL="0" marR="0" marT="0" marB="0" anchor="ctr"/>
                </a:tc>
              </a:tr>
              <a:tr h="267461">
                <a:tc>
                  <a:txBody>
                    <a:bodyPr/>
                    <a:lstStyle/>
                    <a:p>
                      <a:pPr algn="ctr"/>
                      <a:r>
                        <a:rPr lang="en-US" sz="1300" dirty="0" smtClean="0">
                          <a:latin typeface="Rockwell"/>
                          <a:cs typeface="Rockwell"/>
                        </a:rPr>
                        <a:t>meant</a:t>
                      </a:r>
                      <a:endParaRPr lang="en-US" sz="1300" dirty="0">
                        <a:latin typeface="Rockwell"/>
                        <a:cs typeface="Rockwell"/>
                      </a:endParaRPr>
                    </a:p>
                  </a:txBody>
                  <a:tcPr marL="0" marR="0" marT="0" marB="0" anchor="ctr"/>
                </a:tc>
                <a:tc>
                  <a:txBody>
                    <a:bodyPr/>
                    <a:lstStyle/>
                    <a:p>
                      <a:pPr algn="ctr"/>
                      <a:r>
                        <a:rPr lang="en-US" sz="1300" dirty="0" smtClean="0"/>
                        <a:t>4</a:t>
                      </a:r>
                      <a:endParaRPr lang="en-US" sz="1300" dirty="0"/>
                    </a:p>
                  </a:txBody>
                  <a:tcPr marL="0" marR="0" marT="0" marB="0" anchor="ctr"/>
                </a:tc>
              </a:tr>
            </a:tbl>
          </a:graphicData>
        </a:graphic>
      </p:graphicFrame>
      <p:cxnSp>
        <p:nvCxnSpPr>
          <p:cNvPr id="61" name="Straight Arrow Connector 60"/>
          <p:cNvCxnSpPr/>
          <p:nvPr/>
        </p:nvCxnSpPr>
        <p:spPr>
          <a:xfrm>
            <a:off x="1853546" y="1784082"/>
            <a:ext cx="841248" cy="0"/>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62" name="Straight Arrow Connector 61"/>
          <p:cNvCxnSpPr/>
          <p:nvPr/>
        </p:nvCxnSpPr>
        <p:spPr>
          <a:xfrm flipH="1">
            <a:off x="6350881" y="1801370"/>
            <a:ext cx="841248" cy="19393"/>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aphicFrame>
        <p:nvGraphicFramePr>
          <p:cNvPr id="63" name="Table 62"/>
          <p:cNvGraphicFramePr>
            <a:graphicFrameLocks noGrp="1"/>
          </p:cNvGraphicFramePr>
          <p:nvPr>
            <p:extLst>
              <p:ext uri="{D42A27DB-BD31-4B8C-83A1-F6EECF244321}">
                <p14:modId xmlns:p14="http://schemas.microsoft.com/office/powerpoint/2010/main" val="1186606936"/>
              </p:ext>
            </p:extLst>
          </p:nvPr>
        </p:nvGraphicFramePr>
        <p:xfrm>
          <a:off x="6378044" y="1981875"/>
          <a:ext cx="814085" cy="534922"/>
        </p:xfrm>
        <a:graphic>
          <a:graphicData uri="http://schemas.openxmlformats.org/drawingml/2006/table">
            <a:tbl>
              <a:tblPr bandRow="1">
                <a:tableStyleId>{775DCB02-9BB8-47FD-8907-85C794F793BA}</a:tableStyleId>
              </a:tblPr>
              <a:tblGrid>
                <a:gridCol w="554517"/>
                <a:gridCol w="259568"/>
              </a:tblGrid>
              <a:tr h="267461">
                <a:tc>
                  <a:txBody>
                    <a:bodyPr/>
                    <a:lstStyle/>
                    <a:p>
                      <a:pPr algn="ctr"/>
                      <a:r>
                        <a:rPr lang="en-US" sz="1300" dirty="0" err="1" smtClean="0">
                          <a:latin typeface="Rockwell"/>
                          <a:cs typeface="Rockwell"/>
                        </a:rPr>
                        <a:t>taipei</a:t>
                      </a:r>
                      <a:endParaRPr lang="en-US" sz="1300" dirty="0">
                        <a:latin typeface="Rockwell"/>
                        <a:cs typeface="Rockwell"/>
                      </a:endParaRPr>
                    </a:p>
                  </a:txBody>
                  <a:tcPr marL="0" marR="0" marT="0" marB="0" anchor="ctr"/>
                </a:tc>
                <a:tc>
                  <a:txBody>
                    <a:bodyPr/>
                    <a:lstStyle/>
                    <a:p>
                      <a:pPr algn="ctr"/>
                      <a:r>
                        <a:rPr lang="en-US" sz="1300" dirty="0" smtClean="0"/>
                        <a:t>2</a:t>
                      </a:r>
                      <a:endParaRPr lang="en-US" sz="1300" dirty="0"/>
                    </a:p>
                  </a:txBody>
                  <a:tcPr marL="0" marR="0" marT="0" marB="0" anchor="ctr"/>
                </a:tc>
              </a:tr>
              <a:tr h="267461">
                <a:tc>
                  <a:txBody>
                    <a:bodyPr/>
                    <a:lstStyle/>
                    <a:p>
                      <a:pPr algn="ctr"/>
                      <a:r>
                        <a:rPr lang="en-US" sz="1300" dirty="0" smtClean="0">
                          <a:latin typeface="Rockwell"/>
                          <a:cs typeface="Rockwell"/>
                        </a:rPr>
                        <a:t>type</a:t>
                      </a:r>
                      <a:endParaRPr lang="en-US" sz="1300" dirty="0">
                        <a:latin typeface="Rockwell"/>
                        <a:cs typeface="Rockwell"/>
                      </a:endParaRPr>
                    </a:p>
                  </a:txBody>
                  <a:tcPr marL="0" marR="0" marT="0" marB="0" anchor="ctr"/>
                </a:tc>
                <a:tc>
                  <a:txBody>
                    <a:bodyPr/>
                    <a:lstStyle/>
                    <a:p>
                      <a:pPr algn="ctr"/>
                      <a:r>
                        <a:rPr lang="en-US" sz="1300" dirty="0" smtClean="0"/>
                        <a:t>6</a:t>
                      </a:r>
                      <a:endParaRPr lang="en-US" sz="1300" dirty="0"/>
                    </a:p>
                  </a:txBody>
                  <a:tcPr marL="0" marR="0" marT="0" marB="0" anchor="ctr"/>
                </a:tc>
              </a:tr>
            </a:tbl>
          </a:graphicData>
        </a:graphic>
      </p:graphicFrame>
      <p:sp>
        <p:nvSpPr>
          <p:cNvPr id="75" name="TextBox 74"/>
          <p:cNvSpPr txBox="1"/>
          <p:nvPr/>
        </p:nvSpPr>
        <p:spPr>
          <a:xfrm>
            <a:off x="0" y="6510452"/>
            <a:ext cx="3729677" cy="347548"/>
          </a:xfrm>
          <a:prstGeom prst="rect">
            <a:avLst/>
          </a:prstGeom>
          <a:solidFill>
            <a:schemeClr val="accent6">
              <a:lumMod val="60000"/>
              <a:lumOff val="40000"/>
            </a:schemeClr>
          </a:solidFill>
        </p:spPr>
        <p:txBody>
          <a:bodyPr wrap="square" rtlCol="0" anchor="ctr">
            <a:noAutofit/>
          </a:bodyPr>
          <a:lstStyle/>
          <a:p>
            <a:r>
              <a:rPr lang="en-US" dirty="0" smtClean="0"/>
              <a:t>(</a:t>
            </a:r>
            <a:r>
              <a:rPr lang="en-US" dirty="0" err="1" smtClean="0"/>
              <a:t>Ihler</a:t>
            </a:r>
            <a:r>
              <a:rPr lang="en-US" dirty="0" smtClean="0"/>
              <a:t> &amp; </a:t>
            </a:r>
            <a:r>
              <a:rPr lang="en-US" dirty="0" err="1" smtClean="0"/>
              <a:t>McAllester</a:t>
            </a:r>
            <a:r>
              <a:rPr lang="en-US" dirty="0" smtClean="0"/>
              <a:t>, 2009) </a:t>
            </a:r>
          </a:p>
        </p:txBody>
      </p:sp>
    </p:spTree>
    <p:extLst>
      <p:ext uri="{BB962C8B-B14F-4D97-AF65-F5344CB8AC3E}">
        <p14:creationId xmlns:p14="http://schemas.microsoft.com/office/powerpoint/2010/main" val="119815581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54"/>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5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4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6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56"/>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60"/>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0"/>
                                        </p:tgtEl>
                                        <p:attrNameLst>
                                          <p:attrName>style.visibility</p:attrName>
                                        </p:attrNameLst>
                                      </p:cBhvr>
                                      <p:to>
                                        <p:strVal val="visible"/>
                                      </p:to>
                                    </p:set>
                                  </p:childTnLst>
                                </p:cTn>
                              </p:par>
                            </p:childTnLst>
                          </p:cTn>
                        </p:par>
                      </p:childTnLst>
                    </p:cTn>
                  </p:par>
                  <p:par>
                    <p:cTn id="29" fill="hold">
                      <p:stCondLst>
                        <p:cond delay="indefinite"/>
                      </p:stCondLst>
                      <p:childTnLst>
                        <p:par>
                          <p:cTn id="30" fill="hold">
                            <p:stCondLst>
                              <p:cond delay="0"/>
                            </p:stCondLst>
                            <p:childTnLst>
                              <p:par>
                                <p:cTn id="31" presetID="1" presetClass="entr" presetSubtype="0" fill="hold" nodeType="clickEffect">
                                  <p:stCondLst>
                                    <p:cond delay="0"/>
                                  </p:stCondLst>
                                  <p:childTnLst>
                                    <p:set>
                                      <p:cBhvr>
                                        <p:cTn id="32" dur="1" fill="hold">
                                          <p:stCondLst>
                                            <p:cond delay="0"/>
                                          </p:stCondLst>
                                        </p:cTn>
                                        <p:tgtEl>
                                          <p:spTgt spid="63"/>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3" grpId="0" animBg="1"/>
      <p:bldP spid="54" grpId="0" animBg="1"/>
      <p:bldP spid="56" grpId="0" animBg="1"/>
      <p:bldP spid="28" grpId="0" animBg="1"/>
      <p:bldP spid="60" grpId="0" animBg="1"/>
      <p:bldP spid="57" grpId="0" animBg="1"/>
      <p:bldP spid="30" grpId="0" animBg="1"/>
    </p:bldLst>
  </p:timing>
</p:sld>
</file>

<file path=ppt/slides/slide1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normAutofit/>
          </a:bodyPr>
          <a:lstStyle/>
          <a:p>
            <a:r>
              <a:rPr lang="en-US" sz="3600" b="1" dirty="0" smtClean="0">
                <a:solidFill>
                  <a:schemeClr val="accent1">
                    <a:lumMod val="75000"/>
                  </a:schemeClr>
                </a:solidFill>
              </a:rPr>
              <a:t>From</a:t>
            </a:r>
            <a:r>
              <a:rPr lang="en-US" sz="3600" dirty="0" smtClean="0">
                <a:solidFill>
                  <a:schemeClr val="accent1">
                    <a:lumMod val="75000"/>
                  </a:schemeClr>
                </a:solidFill>
              </a:rPr>
              <a:t> </a:t>
            </a:r>
            <a:r>
              <a:rPr lang="en-US" sz="3600" dirty="0" smtClean="0"/>
              <a:t>Gibbs Sampling </a:t>
            </a:r>
            <a:r>
              <a:rPr lang="en-US" sz="3600" b="1" dirty="0" smtClean="0">
                <a:solidFill>
                  <a:schemeClr val="accent1">
                    <a:lumMod val="75000"/>
                  </a:schemeClr>
                </a:solidFill>
              </a:rPr>
              <a:t>to</a:t>
            </a:r>
            <a:r>
              <a:rPr lang="en-US" sz="3600" dirty="0" smtClean="0">
                <a:solidFill>
                  <a:schemeClr val="accent1">
                    <a:lumMod val="75000"/>
                  </a:schemeClr>
                </a:solidFill>
              </a:rPr>
              <a:t> </a:t>
            </a:r>
            <a:r>
              <a:rPr lang="en-US" sz="3600" dirty="0" smtClean="0"/>
              <a:t>Particle BP </a:t>
            </a:r>
            <a:r>
              <a:rPr lang="en-US" sz="3600" b="1" dirty="0" smtClean="0">
                <a:solidFill>
                  <a:schemeClr val="accent1">
                    <a:lumMod val="75000"/>
                  </a:schemeClr>
                </a:solidFill>
              </a:rPr>
              <a:t>to</a:t>
            </a:r>
            <a:r>
              <a:rPr lang="en-US" sz="3600" dirty="0" smtClean="0">
                <a:solidFill>
                  <a:schemeClr val="accent1">
                    <a:lumMod val="75000"/>
                  </a:schemeClr>
                </a:solidFill>
              </a:rPr>
              <a:t> </a:t>
            </a:r>
            <a:r>
              <a:rPr lang="en-US" sz="3600" dirty="0" smtClean="0"/>
              <a:t>BP</a:t>
            </a:r>
            <a:endParaRPr lang="en-US" sz="3600" dirty="0"/>
          </a:p>
        </p:txBody>
      </p:sp>
      <p:sp>
        <p:nvSpPr>
          <p:cNvPr id="5" name="Slide Number Placeholder 4"/>
          <p:cNvSpPr>
            <a:spLocks noGrp="1"/>
          </p:cNvSpPr>
          <p:nvPr>
            <p:ph type="sldNum" sz="quarter" idx="12"/>
          </p:nvPr>
        </p:nvSpPr>
        <p:spPr/>
        <p:txBody>
          <a:bodyPr/>
          <a:lstStyle/>
          <a:p>
            <a:fld id="{E5445004-F4FB-5345-992E-498B4C43F562}" type="slidenum">
              <a:rPr lang="en-US" smtClean="0"/>
              <a:t>162</a:t>
            </a:fld>
            <a:endParaRPr lang="en-US"/>
          </a:p>
        </p:txBody>
      </p:sp>
      <p:grpSp>
        <p:nvGrpSpPr>
          <p:cNvPr id="43" name="Group 42"/>
          <p:cNvGrpSpPr/>
          <p:nvPr/>
        </p:nvGrpSpPr>
        <p:grpSpPr>
          <a:xfrm>
            <a:off x="71679" y="1388587"/>
            <a:ext cx="8902935" cy="575243"/>
            <a:chOff x="71679" y="1388587"/>
            <a:chExt cx="8902935" cy="575243"/>
          </a:xfrm>
        </p:grpSpPr>
        <p:sp>
          <p:nvSpPr>
            <p:cNvPr id="44" name="Oval 43"/>
            <p:cNvSpPr/>
            <p:nvPr/>
          </p:nvSpPr>
          <p:spPr>
            <a:xfrm>
              <a:off x="1199153" y="1388587"/>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W</a:t>
              </a:r>
            </a:p>
          </p:txBody>
        </p:sp>
        <p:cxnSp>
          <p:nvCxnSpPr>
            <p:cNvPr id="45" name="Straight Connector 44"/>
            <p:cNvCxnSpPr>
              <a:stCxn id="44" idx="6"/>
              <a:endCxn id="47" idx="2"/>
            </p:cNvCxnSpPr>
            <p:nvPr/>
          </p:nvCxnSpPr>
          <p:spPr>
            <a:xfrm>
              <a:off x="1739974" y="1662663"/>
              <a:ext cx="2497716" cy="2464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6" name="Rectangle 45"/>
            <p:cNvSpPr/>
            <p:nvPr/>
          </p:nvSpPr>
          <p:spPr>
            <a:xfrm>
              <a:off x="2820728" y="1543810"/>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sp>
          <p:nvSpPr>
            <p:cNvPr id="47" name="Oval 46"/>
            <p:cNvSpPr/>
            <p:nvPr/>
          </p:nvSpPr>
          <p:spPr>
            <a:xfrm>
              <a:off x="4237690" y="1413234"/>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endParaRPr lang="en-US" sz="1600" i="1" dirty="0">
                <a:solidFill>
                  <a:schemeClr val="tx1"/>
                </a:solidFill>
                <a:latin typeface="Times New Roman"/>
                <a:cs typeface="Times New Roman"/>
              </a:endParaRPr>
            </a:p>
          </p:txBody>
        </p:sp>
        <p:cxnSp>
          <p:nvCxnSpPr>
            <p:cNvPr id="48" name="Straight Connector 47"/>
            <p:cNvCxnSpPr>
              <a:stCxn id="47" idx="6"/>
              <a:endCxn id="51" idx="2"/>
            </p:cNvCxnSpPr>
            <p:nvPr/>
          </p:nvCxnSpPr>
          <p:spPr>
            <a:xfrm>
              <a:off x="4778511" y="1687310"/>
              <a:ext cx="2517189" cy="2444"/>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9" name="Rectangle 48"/>
            <p:cNvSpPr/>
            <p:nvPr/>
          </p:nvSpPr>
          <p:spPr>
            <a:xfrm>
              <a:off x="6052630" y="1554722"/>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sp>
          <p:nvSpPr>
            <p:cNvPr id="51" name="Oval 50"/>
            <p:cNvSpPr/>
            <p:nvPr/>
          </p:nvSpPr>
          <p:spPr>
            <a:xfrm>
              <a:off x="7295700" y="1415678"/>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Y</a:t>
              </a:r>
              <a:endParaRPr lang="en-US" sz="1600" i="1" dirty="0">
                <a:solidFill>
                  <a:schemeClr val="tx1"/>
                </a:solidFill>
                <a:latin typeface="Times New Roman"/>
                <a:cs typeface="Times New Roman"/>
              </a:endParaRPr>
            </a:p>
          </p:txBody>
        </p:sp>
        <p:cxnSp>
          <p:nvCxnSpPr>
            <p:cNvPr id="59" name="Curved Connector 71"/>
            <p:cNvCxnSpPr>
              <a:stCxn id="44" idx="2"/>
            </p:cNvCxnSpPr>
            <p:nvPr/>
          </p:nvCxnSpPr>
          <p:spPr>
            <a:xfrm flipH="1" flipV="1">
              <a:off x="571691" y="1660219"/>
              <a:ext cx="627462" cy="2444"/>
            </a:xfrm>
            <a:prstGeom prst="straightConnector1">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4" name="Curved Connector 69"/>
            <p:cNvCxnSpPr>
              <a:stCxn id="51" idx="6"/>
            </p:cNvCxnSpPr>
            <p:nvPr/>
          </p:nvCxnSpPr>
          <p:spPr>
            <a:xfrm flipV="1">
              <a:off x="7836521" y="1687310"/>
              <a:ext cx="626721" cy="2444"/>
            </a:xfrm>
            <a:prstGeom prst="straightConnector1">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TextBox 64"/>
            <p:cNvSpPr txBox="1"/>
            <p:nvPr/>
          </p:nvSpPr>
          <p:spPr>
            <a:xfrm>
              <a:off x="71679" y="1546202"/>
              <a:ext cx="499931" cy="267620"/>
            </a:xfrm>
            <a:prstGeom prst="rect">
              <a:avLst/>
            </a:prstGeom>
            <a:noFill/>
          </p:spPr>
          <p:txBody>
            <a:bodyPr wrap="square" rtlCol="0" anchor="b">
              <a:noAutofit/>
            </a:bodyPr>
            <a:lstStyle/>
            <a:p>
              <a:pPr algn="ctr"/>
              <a:r>
                <a:rPr lang="en-US" sz="3600" b="1" dirty="0" smtClean="0"/>
                <a:t>…</a:t>
              </a:r>
            </a:p>
          </p:txBody>
        </p:sp>
        <p:sp>
          <p:nvSpPr>
            <p:cNvPr id="66" name="TextBox 65"/>
            <p:cNvSpPr txBox="1"/>
            <p:nvPr/>
          </p:nvSpPr>
          <p:spPr>
            <a:xfrm>
              <a:off x="8474683" y="1570419"/>
              <a:ext cx="499931" cy="267620"/>
            </a:xfrm>
            <a:prstGeom prst="rect">
              <a:avLst/>
            </a:prstGeom>
            <a:noFill/>
          </p:spPr>
          <p:txBody>
            <a:bodyPr wrap="square" rtlCol="0" anchor="b">
              <a:noAutofit/>
            </a:bodyPr>
            <a:lstStyle/>
            <a:p>
              <a:pPr algn="ctr"/>
              <a:r>
                <a:rPr lang="en-US" sz="3600" b="1" dirty="0" smtClean="0"/>
                <a:t>…</a:t>
              </a:r>
            </a:p>
          </p:txBody>
        </p:sp>
      </p:grpSp>
      <p:sp>
        <p:nvSpPr>
          <p:cNvPr id="35" name="Title 5"/>
          <p:cNvSpPr txBox="1">
            <a:spLocks/>
          </p:cNvSpPr>
          <p:nvPr/>
        </p:nvSpPr>
        <p:spPr>
          <a:xfrm>
            <a:off x="457200" y="4246138"/>
            <a:ext cx="5860606" cy="415763"/>
          </a:xfrm>
          <a:prstGeom prst="rect">
            <a:avLst/>
          </a:prstGeom>
          <a:solidFill>
            <a:schemeClr val="accent1">
              <a:lumMod val="75000"/>
            </a:schemeClr>
          </a:solidFill>
          <a:ln>
            <a:noFill/>
          </a:ln>
        </p:spPr>
        <p:txBody>
          <a:bodyPr vert="horz" lIns="91440" tIns="45720" rIns="91440" bIns="45720" rtlCol="0" anchor="ctr">
            <a:normAutofit fontScale="70000" lnSpcReduction="20000"/>
          </a:bodyPr>
          <a:lstStyle>
            <a:lvl1pPr algn="ctr" defTabSz="457200" rtl="0" eaLnBrk="1" latinLnBrk="0" hangingPunct="1">
              <a:spcBef>
                <a:spcPct val="0"/>
              </a:spcBef>
              <a:buNone/>
              <a:defRPr sz="4400" kern="1200">
                <a:solidFill>
                  <a:schemeClr val="tx1"/>
                </a:solidFill>
                <a:latin typeface="+mj-lt"/>
                <a:ea typeface="+mj-ea"/>
                <a:cs typeface="+mj-cs"/>
              </a:defRPr>
            </a:lvl1pPr>
          </a:lstStyle>
          <a:p>
            <a:pPr algn="l"/>
            <a:r>
              <a:rPr lang="en-US" sz="3600" b="1" dirty="0" smtClean="0">
                <a:solidFill>
                  <a:schemeClr val="bg1"/>
                </a:solidFill>
              </a:rPr>
              <a:t>Approach </a:t>
            </a:r>
            <a:r>
              <a:rPr lang="en-US" sz="3600" b="1" dirty="0">
                <a:solidFill>
                  <a:schemeClr val="bg1"/>
                </a:solidFill>
              </a:rPr>
              <a:t>5</a:t>
            </a:r>
            <a:r>
              <a:rPr lang="en-US" sz="3600" b="1" dirty="0" smtClean="0">
                <a:solidFill>
                  <a:schemeClr val="bg1"/>
                </a:solidFill>
              </a:rPr>
              <a:t>: BP</a:t>
            </a:r>
            <a:endParaRPr lang="en-US" sz="3600" dirty="0">
              <a:solidFill>
                <a:schemeClr val="bg1"/>
              </a:solidFill>
            </a:endParaRPr>
          </a:p>
        </p:txBody>
      </p:sp>
      <p:sp>
        <p:nvSpPr>
          <p:cNvPr id="36" name="Content Placeholder 1"/>
          <p:cNvSpPr>
            <a:spLocks noGrp="1"/>
          </p:cNvSpPr>
          <p:nvPr>
            <p:ph idx="1"/>
          </p:nvPr>
        </p:nvSpPr>
        <p:spPr>
          <a:xfrm>
            <a:off x="457200" y="4654824"/>
            <a:ext cx="8229600" cy="1443698"/>
          </a:xfrm>
          <a:solidFill>
            <a:schemeClr val="bg1"/>
          </a:solidFill>
          <a:ln>
            <a:solidFill>
              <a:schemeClr val="tx1"/>
            </a:solidFill>
          </a:ln>
          <a:effectLst>
            <a:outerShdw blurRad="50800" dist="38100" dir="2700000" algn="tl" rotWithShape="0">
              <a:prstClr val="black">
                <a:alpha val="40000"/>
              </a:prstClr>
            </a:outerShdw>
          </a:effectLst>
        </p:spPr>
        <p:txBody>
          <a:bodyPr>
            <a:normAutofit fontScale="70000" lnSpcReduction="20000"/>
          </a:bodyPr>
          <a:lstStyle/>
          <a:p>
            <a:r>
              <a:rPr lang="en-US" dirty="0"/>
              <a:t>In Particle BP, as the number of</a:t>
            </a:r>
            <a:r>
              <a:rPr lang="fr-FR" dirty="0"/>
              <a:t> </a:t>
            </a:r>
            <a:r>
              <a:rPr lang="fr-FR" dirty="0" err="1"/>
              <a:t>particles</a:t>
            </a:r>
            <a:r>
              <a:rPr lang="fr-FR" dirty="0"/>
              <a:t> </a:t>
            </a:r>
            <a:r>
              <a:rPr lang="fr-FR" dirty="0" err="1"/>
              <a:t>goes</a:t>
            </a:r>
            <a:r>
              <a:rPr lang="fr-FR" dirty="0"/>
              <a:t> to </a:t>
            </a:r>
            <a:r>
              <a:rPr lang="fr-FR" dirty="0">
                <a:latin typeface="Times New Roman"/>
                <a:cs typeface="Times New Roman"/>
              </a:rPr>
              <a:t>+∞</a:t>
            </a:r>
            <a:r>
              <a:rPr lang="fr-FR" dirty="0"/>
              <a:t>, the </a:t>
            </a:r>
            <a:r>
              <a:rPr lang="fr-FR" dirty="0" err="1"/>
              <a:t>estimated</a:t>
            </a:r>
            <a:r>
              <a:rPr lang="fr-FR" dirty="0"/>
              <a:t> messages </a:t>
            </a:r>
            <a:r>
              <a:rPr lang="fr-FR" dirty="0" err="1"/>
              <a:t>approach</a:t>
            </a:r>
            <a:r>
              <a:rPr lang="fr-FR" dirty="0"/>
              <a:t> the </a:t>
            </a:r>
            <a:r>
              <a:rPr lang="fr-FR" dirty="0" err="1"/>
              <a:t>true</a:t>
            </a:r>
            <a:r>
              <a:rPr lang="fr-FR" dirty="0"/>
              <a:t> BP messages </a:t>
            </a:r>
            <a:endParaRPr lang="en-US" dirty="0"/>
          </a:p>
          <a:p>
            <a:r>
              <a:rPr lang="en-US" b="1" dirty="0">
                <a:solidFill>
                  <a:srgbClr val="84AA33"/>
                </a:solidFill>
              </a:rPr>
              <a:t>Belief propagation represents messages as the full distribution</a:t>
            </a:r>
          </a:p>
          <a:p>
            <a:pPr lvl="1"/>
            <a:r>
              <a:rPr lang="en-US" dirty="0"/>
              <a:t>This assumes we can </a:t>
            </a:r>
            <a:r>
              <a:rPr lang="en-US" b="1" dirty="0"/>
              <a:t>store</a:t>
            </a:r>
            <a:r>
              <a:rPr lang="en-US" dirty="0"/>
              <a:t> the whole distribution compactly</a:t>
            </a:r>
          </a:p>
          <a:p>
            <a:endParaRPr lang="en-US" sz="2200" dirty="0"/>
          </a:p>
        </p:txBody>
      </p:sp>
      <p:cxnSp>
        <p:nvCxnSpPr>
          <p:cNvPr id="61" name="Straight Arrow Connector 60"/>
          <p:cNvCxnSpPr/>
          <p:nvPr/>
        </p:nvCxnSpPr>
        <p:spPr>
          <a:xfrm>
            <a:off x="1853546" y="1784082"/>
            <a:ext cx="841248" cy="0"/>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62" name="Straight Arrow Connector 61"/>
          <p:cNvCxnSpPr/>
          <p:nvPr/>
        </p:nvCxnSpPr>
        <p:spPr>
          <a:xfrm flipH="1">
            <a:off x="6350881" y="1801370"/>
            <a:ext cx="841248" cy="19393"/>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aphicFrame>
        <p:nvGraphicFramePr>
          <p:cNvPr id="67" name="Table 66"/>
          <p:cNvGraphicFramePr>
            <a:graphicFrameLocks noGrp="1"/>
          </p:cNvGraphicFramePr>
          <p:nvPr>
            <p:extLst>
              <p:ext uri="{D42A27DB-BD31-4B8C-83A1-F6EECF244321}">
                <p14:modId xmlns:p14="http://schemas.microsoft.com/office/powerpoint/2010/main" val="1614870658"/>
              </p:ext>
            </p:extLst>
          </p:nvPr>
        </p:nvGraphicFramePr>
        <p:xfrm>
          <a:off x="1853546" y="2009223"/>
          <a:ext cx="967182" cy="1872227"/>
        </p:xfrm>
        <a:graphic>
          <a:graphicData uri="http://schemas.openxmlformats.org/drawingml/2006/table">
            <a:tbl>
              <a:tblPr bandRow="1">
                <a:tableStyleId>{775DCB02-9BB8-47FD-8907-85C794F793BA}</a:tableStyleId>
              </a:tblPr>
              <a:tblGrid>
                <a:gridCol w="658800"/>
                <a:gridCol w="308382"/>
              </a:tblGrid>
              <a:tr h="267461">
                <a:tc>
                  <a:txBody>
                    <a:bodyPr/>
                    <a:lstStyle/>
                    <a:p>
                      <a:pPr algn="ctr"/>
                      <a:r>
                        <a:rPr lang="en-US" sz="1300" dirty="0" smtClean="0">
                          <a:latin typeface="Rockwell"/>
                          <a:cs typeface="Rockwell"/>
                        </a:rPr>
                        <a:t>abacus</a:t>
                      </a:r>
                      <a:endParaRPr lang="en-US" sz="1300" dirty="0">
                        <a:latin typeface="Rockwell"/>
                        <a:cs typeface="Rockwell"/>
                      </a:endParaRPr>
                    </a:p>
                  </a:txBody>
                  <a:tcPr marL="0" marR="0" marT="0" marB="0" anchor="ctr"/>
                </a:tc>
                <a:tc>
                  <a:txBody>
                    <a:bodyPr/>
                    <a:lstStyle/>
                    <a:p>
                      <a:pPr algn="ctr"/>
                      <a:r>
                        <a:rPr lang="en-US" sz="1300" dirty="0" smtClean="0"/>
                        <a:t>0.1</a:t>
                      </a:r>
                      <a:endParaRPr lang="en-US" sz="1300" dirty="0"/>
                    </a:p>
                  </a:txBody>
                  <a:tcPr marL="0" marR="0" marT="0" marB="0" anchor="ctr"/>
                </a:tc>
              </a:tr>
              <a:tr h="267461">
                <a:tc>
                  <a:txBody>
                    <a:bodyPr/>
                    <a:lstStyle/>
                    <a:p>
                      <a:pPr algn="ctr"/>
                      <a:r>
                        <a:rPr lang="en-US" sz="1300" dirty="0" smtClean="0">
                          <a:latin typeface="Rockwell"/>
                          <a:cs typeface="Rockwell"/>
                        </a:rPr>
                        <a:t>…</a:t>
                      </a:r>
                      <a:endParaRPr lang="en-US" sz="1300" dirty="0">
                        <a:latin typeface="Rockwell"/>
                        <a:cs typeface="Rockwell"/>
                      </a:endParaRPr>
                    </a:p>
                  </a:txBody>
                  <a:tcPr marL="0" marR="0" marT="0" marB="0" anchor="ctr"/>
                </a:tc>
                <a:tc>
                  <a:txBody>
                    <a:bodyPr/>
                    <a:lstStyle/>
                    <a:p>
                      <a:pPr algn="ctr"/>
                      <a:r>
                        <a:rPr lang="en-US" sz="1300" dirty="0" smtClean="0"/>
                        <a:t>…</a:t>
                      </a:r>
                      <a:endParaRPr lang="en-US" sz="1300" dirty="0"/>
                    </a:p>
                  </a:txBody>
                  <a:tcPr marL="0" marR="0" marT="0" marB="0" anchor="ctr"/>
                </a:tc>
              </a:tr>
              <a:tr h="267461">
                <a:tc>
                  <a:txBody>
                    <a:bodyPr/>
                    <a:lstStyle/>
                    <a:p>
                      <a:pPr algn="ctr"/>
                      <a:r>
                        <a:rPr lang="en-US" sz="1300" dirty="0" smtClean="0">
                          <a:latin typeface="Rockwell"/>
                          <a:cs typeface="Rockwell"/>
                        </a:rPr>
                        <a:t>man</a:t>
                      </a:r>
                      <a:endParaRPr lang="en-US" sz="1300" dirty="0">
                        <a:latin typeface="Rockwell"/>
                        <a:cs typeface="Rockwell"/>
                      </a:endParaRPr>
                    </a:p>
                  </a:txBody>
                  <a:tcPr marL="0" marR="0" marT="0" marB="0" anchor="ctr"/>
                </a:tc>
                <a:tc>
                  <a:txBody>
                    <a:bodyPr/>
                    <a:lstStyle/>
                    <a:p>
                      <a:pPr algn="ctr"/>
                      <a:r>
                        <a:rPr lang="en-US" sz="1300" dirty="0" smtClean="0"/>
                        <a:t>3</a:t>
                      </a:r>
                      <a:endParaRPr lang="en-US" sz="1300" dirty="0"/>
                    </a:p>
                  </a:txBody>
                  <a:tcPr marL="0" marR="0" marT="0" marB="0" anchor="ctr"/>
                </a:tc>
              </a:tr>
              <a:tr h="267461">
                <a:tc>
                  <a:txBody>
                    <a:bodyPr/>
                    <a:lstStyle/>
                    <a:p>
                      <a:pPr algn="ctr"/>
                      <a:r>
                        <a:rPr lang="en-US" sz="1300" dirty="0" smtClean="0">
                          <a:latin typeface="Rockwell"/>
                          <a:cs typeface="Rockwell"/>
                        </a:rPr>
                        <a:t>mean</a:t>
                      </a:r>
                      <a:endParaRPr lang="en-US" sz="1300" dirty="0">
                        <a:latin typeface="Rockwell"/>
                        <a:cs typeface="Rockwell"/>
                      </a:endParaRPr>
                    </a:p>
                  </a:txBody>
                  <a:tcPr marL="0" marR="0" marT="0" marB="0" anchor="ctr"/>
                </a:tc>
                <a:tc>
                  <a:txBody>
                    <a:bodyPr/>
                    <a:lstStyle/>
                    <a:p>
                      <a:pPr algn="ctr"/>
                      <a:r>
                        <a:rPr lang="en-US" sz="1300" dirty="0" smtClean="0"/>
                        <a:t>4</a:t>
                      </a:r>
                      <a:endParaRPr lang="en-US" sz="1300" dirty="0"/>
                    </a:p>
                  </a:txBody>
                  <a:tcPr marL="0" marR="0" marT="0" marB="0" anchor="ctr"/>
                </a:tc>
              </a:tr>
              <a:tr h="267461">
                <a:tc>
                  <a:txBody>
                    <a:bodyPr/>
                    <a:lstStyle/>
                    <a:p>
                      <a:pPr algn="ctr"/>
                      <a:r>
                        <a:rPr lang="en-US" sz="1300" dirty="0" smtClean="0">
                          <a:latin typeface="Rockwell"/>
                          <a:cs typeface="Rockwell"/>
                        </a:rPr>
                        <a:t>meant</a:t>
                      </a:r>
                      <a:endParaRPr lang="en-US" sz="1300" dirty="0">
                        <a:latin typeface="Rockwell"/>
                        <a:cs typeface="Rockwell"/>
                      </a:endParaRPr>
                    </a:p>
                  </a:txBody>
                  <a:tcPr marL="0" marR="0" marT="0" marB="0" anchor="ctr"/>
                </a:tc>
                <a:tc>
                  <a:txBody>
                    <a:bodyPr/>
                    <a:lstStyle/>
                    <a:p>
                      <a:pPr algn="ctr"/>
                      <a:r>
                        <a:rPr lang="en-US" sz="1300" dirty="0" smtClean="0"/>
                        <a:t>5</a:t>
                      </a:r>
                      <a:endParaRPr lang="en-US" sz="1300" dirty="0"/>
                    </a:p>
                  </a:txBody>
                  <a:tcPr marL="0" marR="0" marT="0" marB="0" anchor="ctr"/>
                </a:tc>
              </a:tr>
              <a:tr h="267461">
                <a:tc>
                  <a:txBody>
                    <a:bodyPr/>
                    <a:lstStyle/>
                    <a:p>
                      <a:pPr algn="ctr"/>
                      <a:r>
                        <a:rPr lang="en-US" sz="1300" dirty="0" smtClean="0">
                          <a:latin typeface="Rockwell"/>
                          <a:cs typeface="Rockwell"/>
                        </a:rPr>
                        <a:t>…</a:t>
                      </a:r>
                      <a:endParaRPr lang="en-US" sz="1300" dirty="0">
                        <a:latin typeface="Rockwell"/>
                        <a:cs typeface="Rockwell"/>
                      </a:endParaRPr>
                    </a:p>
                  </a:txBody>
                  <a:tcPr marL="0" marR="0" marT="0" marB="0" anchor="ctr"/>
                </a:tc>
                <a:tc>
                  <a:txBody>
                    <a:bodyPr/>
                    <a:lstStyle/>
                    <a:p>
                      <a:pPr algn="ctr"/>
                      <a:r>
                        <a:rPr lang="en-US" sz="1300" dirty="0" smtClean="0"/>
                        <a:t>…</a:t>
                      </a:r>
                      <a:endParaRPr lang="en-US" sz="1300" dirty="0"/>
                    </a:p>
                  </a:txBody>
                  <a:tcPr marL="0" marR="0" marT="0" marB="0" anchor="ctr"/>
                </a:tc>
              </a:tr>
              <a:tr h="267461">
                <a:tc>
                  <a:txBody>
                    <a:bodyPr/>
                    <a:lstStyle/>
                    <a:p>
                      <a:pPr algn="ctr"/>
                      <a:r>
                        <a:rPr lang="en-US" sz="1300" dirty="0" err="1" smtClean="0">
                          <a:latin typeface="Rockwell"/>
                          <a:cs typeface="Rockwell"/>
                        </a:rPr>
                        <a:t>zythum</a:t>
                      </a:r>
                      <a:endParaRPr lang="en-US" sz="1300" dirty="0">
                        <a:latin typeface="Rockwell"/>
                        <a:cs typeface="Rockwell"/>
                      </a:endParaRPr>
                    </a:p>
                  </a:txBody>
                  <a:tcPr marL="0" marR="0" marT="0" marB="0" anchor="ctr"/>
                </a:tc>
                <a:tc>
                  <a:txBody>
                    <a:bodyPr/>
                    <a:lstStyle/>
                    <a:p>
                      <a:pPr algn="ctr"/>
                      <a:r>
                        <a:rPr lang="en-US" sz="1300" dirty="0" smtClean="0"/>
                        <a:t>0.1</a:t>
                      </a:r>
                      <a:endParaRPr lang="en-US" sz="1300" dirty="0"/>
                    </a:p>
                  </a:txBody>
                  <a:tcPr marL="0" marR="0" marT="0" marB="0" anchor="ctr"/>
                </a:tc>
              </a:tr>
            </a:tbl>
          </a:graphicData>
        </a:graphic>
      </p:graphicFrame>
      <p:graphicFrame>
        <p:nvGraphicFramePr>
          <p:cNvPr id="68" name="Table 67"/>
          <p:cNvGraphicFramePr>
            <a:graphicFrameLocks noGrp="1"/>
          </p:cNvGraphicFramePr>
          <p:nvPr>
            <p:extLst>
              <p:ext uri="{D42A27DB-BD31-4B8C-83A1-F6EECF244321}">
                <p14:modId xmlns:p14="http://schemas.microsoft.com/office/powerpoint/2010/main" val="3049056251"/>
              </p:ext>
            </p:extLst>
          </p:nvPr>
        </p:nvGraphicFramePr>
        <p:xfrm>
          <a:off x="6316452" y="2054616"/>
          <a:ext cx="979248" cy="1872227"/>
        </p:xfrm>
        <a:graphic>
          <a:graphicData uri="http://schemas.openxmlformats.org/drawingml/2006/table">
            <a:tbl>
              <a:tblPr bandRow="1">
                <a:tableStyleId>{775DCB02-9BB8-47FD-8907-85C794F793BA}</a:tableStyleId>
              </a:tblPr>
              <a:tblGrid>
                <a:gridCol w="667018"/>
                <a:gridCol w="312230"/>
              </a:tblGrid>
              <a:tr h="267461">
                <a:tc>
                  <a:txBody>
                    <a:bodyPr/>
                    <a:lstStyle/>
                    <a:p>
                      <a:pPr algn="ctr"/>
                      <a:r>
                        <a:rPr lang="en-US" sz="1300" dirty="0" smtClean="0">
                          <a:latin typeface="Rockwell"/>
                          <a:cs typeface="Rockwell"/>
                        </a:rPr>
                        <a:t>abacus</a:t>
                      </a:r>
                      <a:endParaRPr lang="en-US" sz="1300" dirty="0">
                        <a:latin typeface="Rockwell"/>
                        <a:cs typeface="Rockwell"/>
                      </a:endParaRPr>
                    </a:p>
                  </a:txBody>
                  <a:tcPr marL="0" marR="0" marT="0" marB="0" anchor="ctr"/>
                </a:tc>
                <a:tc>
                  <a:txBody>
                    <a:bodyPr/>
                    <a:lstStyle/>
                    <a:p>
                      <a:pPr algn="ctr"/>
                      <a:r>
                        <a:rPr lang="en-US" sz="1300" dirty="0" smtClean="0"/>
                        <a:t>0.1</a:t>
                      </a:r>
                      <a:endParaRPr lang="en-US" sz="1300" dirty="0"/>
                    </a:p>
                  </a:txBody>
                  <a:tcPr marL="0" marR="0" marT="0" marB="0" anchor="ctr"/>
                </a:tc>
              </a:tr>
              <a:tr h="267461">
                <a:tc>
                  <a:txBody>
                    <a:bodyPr/>
                    <a:lstStyle/>
                    <a:p>
                      <a:pPr algn="ctr"/>
                      <a:r>
                        <a:rPr lang="en-US" sz="1300" dirty="0" smtClean="0">
                          <a:latin typeface="Rockwell"/>
                          <a:cs typeface="Rockwell"/>
                        </a:rPr>
                        <a:t>…</a:t>
                      </a:r>
                      <a:endParaRPr lang="en-US" sz="1300" dirty="0">
                        <a:latin typeface="Rockwell"/>
                        <a:cs typeface="Rockwell"/>
                      </a:endParaRPr>
                    </a:p>
                  </a:txBody>
                  <a:tcPr marL="0" marR="0" marT="0" marB="0" anchor="ctr"/>
                </a:tc>
                <a:tc>
                  <a:txBody>
                    <a:bodyPr/>
                    <a:lstStyle/>
                    <a:p>
                      <a:pPr algn="ctr"/>
                      <a:r>
                        <a:rPr lang="en-US" sz="1300" dirty="0" smtClean="0"/>
                        <a:t>…</a:t>
                      </a:r>
                      <a:endParaRPr lang="en-US" sz="1300" dirty="0"/>
                    </a:p>
                  </a:txBody>
                  <a:tcPr marL="0" marR="0" marT="0" marB="0" anchor="ctr"/>
                </a:tc>
              </a:tr>
              <a:tr h="267461">
                <a:tc>
                  <a:txBody>
                    <a:bodyPr/>
                    <a:lstStyle/>
                    <a:p>
                      <a:pPr algn="ctr"/>
                      <a:r>
                        <a:rPr lang="en-US" sz="1300" dirty="0" smtClean="0">
                          <a:latin typeface="Rockwell"/>
                          <a:cs typeface="Rockwell"/>
                        </a:rPr>
                        <a:t>type</a:t>
                      </a:r>
                      <a:endParaRPr lang="en-US" sz="1300" dirty="0">
                        <a:latin typeface="Rockwell"/>
                        <a:cs typeface="Rockwell"/>
                      </a:endParaRPr>
                    </a:p>
                  </a:txBody>
                  <a:tcPr marL="0" marR="0" marT="0" marB="0" anchor="ctr"/>
                </a:tc>
                <a:tc>
                  <a:txBody>
                    <a:bodyPr/>
                    <a:lstStyle/>
                    <a:p>
                      <a:pPr algn="ctr"/>
                      <a:r>
                        <a:rPr lang="en-US" sz="1300" dirty="0" smtClean="0"/>
                        <a:t>2</a:t>
                      </a:r>
                      <a:endParaRPr lang="en-US" sz="1300" dirty="0"/>
                    </a:p>
                  </a:txBody>
                  <a:tcPr marL="0" marR="0" marT="0" marB="0" anchor="ctr"/>
                </a:tc>
              </a:tr>
              <a:tr h="267461">
                <a:tc>
                  <a:txBody>
                    <a:bodyPr/>
                    <a:lstStyle/>
                    <a:p>
                      <a:pPr algn="ctr"/>
                      <a:r>
                        <a:rPr lang="en-US" sz="1300" dirty="0" smtClean="0">
                          <a:latin typeface="Rockwell"/>
                          <a:cs typeface="Rockwell"/>
                        </a:rPr>
                        <a:t>tight</a:t>
                      </a:r>
                      <a:endParaRPr lang="en-US" sz="1300" dirty="0">
                        <a:latin typeface="Rockwell"/>
                        <a:cs typeface="Rockwell"/>
                      </a:endParaRPr>
                    </a:p>
                  </a:txBody>
                  <a:tcPr marL="0" marR="0" marT="0" marB="0" anchor="ctr"/>
                </a:tc>
                <a:tc>
                  <a:txBody>
                    <a:bodyPr/>
                    <a:lstStyle/>
                    <a:p>
                      <a:pPr algn="ctr"/>
                      <a:r>
                        <a:rPr lang="en-US" sz="1300" dirty="0" smtClean="0"/>
                        <a:t>2</a:t>
                      </a:r>
                      <a:endParaRPr lang="en-US" sz="1300" dirty="0"/>
                    </a:p>
                  </a:txBody>
                  <a:tcPr marL="0" marR="0" marT="0" marB="0" anchor="ctr"/>
                </a:tc>
              </a:tr>
              <a:tr h="267461">
                <a:tc>
                  <a:txBody>
                    <a:bodyPr/>
                    <a:lstStyle/>
                    <a:p>
                      <a:pPr algn="ctr"/>
                      <a:r>
                        <a:rPr lang="en-US" sz="1300" dirty="0" err="1" smtClean="0">
                          <a:latin typeface="Rockwell"/>
                          <a:cs typeface="Rockwell"/>
                        </a:rPr>
                        <a:t>taipei</a:t>
                      </a:r>
                      <a:endParaRPr lang="en-US" sz="1300" dirty="0">
                        <a:latin typeface="Rockwell"/>
                        <a:cs typeface="Rockwell"/>
                      </a:endParaRPr>
                    </a:p>
                  </a:txBody>
                  <a:tcPr marL="0" marR="0" marT="0" marB="0" anchor="ctr"/>
                </a:tc>
                <a:tc>
                  <a:txBody>
                    <a:bodyPr/>
                    <a:lstStyle/>
                    <a:p>
                      <a:pPr algn="ctr"/>
                      <a:r>
                        <a:rPr lang="en-US" sz="1300" dirty="0" smtClean="0"/>
                        <a:t>1</a:t>
                      </a:r>
                      <a:endParaRPr lang="en-US" sz="1300" dirty="0"/>
                    </a:p>
                  </a:txBody>
                  <a:tcPr marL="0" marR="0" marT="0" marB="0" anchor="ctr"/>
                </a:tc>
              </a:tr>
              <a:tr h="267461">
                <a:tc>
                  <a:txBody>
                    <a:bodyPr/>
                    <a:lstStyle/>
                    <a:p>
                      <a:pPr algn="ctr"/>
                      <a:r>
                        <a:rPr lang="en-US" sz="1300" dirty="0" smtClean="0">
                          <a:latin typeface="Rockwell"/>
                          <a:cs typeface="Rockwell"/>
                        </a:rPr>
                        <a:t>…</a:t>
                      </a:r>
                      <a:endParaRPr lang="en-US" sz="1300" dirty="0">
                        <a:latin typeface="Rockwell"/>
                        <a:cs typeface="Rockwell"/>
                      </a:endParaRPr>
                    </a:p>
                  </a:txBody>
                  <a:tcPr marL="0" marR="0" marT="0" marB="0" anchor="ctr"/>
                </a:tc>
                <a:tc>
                  <a:txBody>
                    <a:bodyPr/>
                    <a:lstStyle/>
                    <a:p>
                      <a:pPr algn="ctr"/>
                      <a:r>
                        <a:rPr lang="en-US" sz="1300" dirty="0" smtClean="0"/>
                        <a:t>…</a:t>
                      </a:r>
                      <a:endParaRPr lang="en-US" sz="1300" dirty="0"/>
                    </a:p>
                  </a:txBody>
                  <a:tcPr marL="0" marR="0" marT="0" marB="0" anchor="ctr"/>
                </a:tc>
              </a:tr>
              <a:tr h="267461">
                <a:tc>
                  <a:txBody>
                    <a:bodyPr/>
                    <a:lstStyle/>
                    <a:p>
                      <a:pPr algn="ctr"/>
                      <a:r>
                        <a:rPr lang="en-US" sz="1300" dirty="0" err="1" smtClean="0">
                          <a:latin typeface="Rockwell"/>
                          <a:cs typeface="Rockwell"/>
                        </a:rPr>
                        <a:t>zythum</a:t>
                      </a:r>
                      <a:endParaRPr lang="en-US" sz="1300" dirty="0">
                        <a:latin typeface="Rockwell"/>
                        <a:cs typeface="Rockwell"/>
                      </a:endParaRPr>
                    </a:p>
                  </a:txBody>
                  <a:tcPr marL="0" marR="0" marT="0" marB="0" anchor="ctr"/>
                </a:tc>
                <a:tc>
                  <a:txBody>
                    <a:bodyPr/>
                    <a:lstStyle/>
                    <a:p>
                      <a:pPr algn="ctr"/>
                      <a:r>
                        <a:rPr lang="en-US" sz="1300" dirty="0" smtClean="0"/>
                        <a:t>0.1</a:t>
                      </a:r>
                      <a:endParaRPr lang="en-US" sz="1300" dirty="0"/>
                    </a:p>
                  </a:txBody>
                  <a:tcPr marL="0" marR="0" marT="0" marB="0" anchor="ctr"/>
                </a:tc>
              </a:tr>
            </a:tbl>
          </a:graphicData>
        </a:graphic>
      </p:graphicFrame>
      <p:sp>
        <p:nvSpPr>
          <p:cNvPr id="69" name="TextBox 68"/>
          <p:cNvSpPr txBox="1"/>
          <p:nvPr/>
        </p:nvSpPr>
        <p:spPr>
          <a:xfrm>
            <a:off x="0" y="6510452"/>
            <a:ext cx="3729677" cy="347548"/>
          </a:xfrm>
          <a:prstGeom prst="rect">
            <a:avLst/>
          </a:prstGeom>
          <a:solidFill>
            <a:schemeClr val="accent6">
              <a:lumMod val="60000"/>
              <a:lumOff val="40000"/>
            </a:schemeClr>
          </a:solidFill>
        </p:spPr>
        <p:txBody>
          <a:bodyPr wrap="square" rtlCol="0" anchor="ctr">
            <a:noAutofit/>
          </a:bodyPr>
          <a:lstStyle/>
          <a:p>
            <a:r>
              <a:rPr lang="en-US" dirty="0" smtClean="0"/>
              <a:t>(</a:t>
            </a:r>
            <a:r>
              <a:rPr lang="en-US" dirty="0" err="1" smtClean="0"/>
              <a:t>Ihler</a:t>
            </a:r>
            <a:r>
              <a:rPr lang="en-US" dirty="0" smtClean="0"/>
              <a:t> &amp; </a:t>
            </a:r>
            <a:r>
              <a:rPr lang="en-US" dirty="0" err="1" smtClean="0"/>
              <a:t>McAllester</a:t>
            </a:r>
            <a:r>
              <a:rPr lang="en-US" dirty="0" smtClean="0"/>
              <a:t>, 2009) </a:t>
            </a:r>
          </a:p>
        </p:txBody>
      </p:sp>
    </p:spTree>
    <p:extLst>
      <p:ext uri="{BB962C8B-B14F-4D97-AF65-F5344CB8AC3E}">
        <p14:creationId xmlns:p14="http://schemas.microsoft.com/office/powerpoint/2010/main" val="1192794282"/>
      </p:ext>
    </p:extLst>
  </p:cSld>
  <p:clrMapOvr>
    <a:masterClrMapping/>
  </p:clrMapOvr>
  <p:timing>
    <p:tnLst>
      <p:par>
        <p:cTn xmlns:p14="http://schemas.microsoft.com/office/powerpoint/2010/main" id="1" dur="indefinite" restart="never" nodeType="tmRoot"/>
      </p:par>
    </p:tnLst>
  </p:timing>
</p:sld>
</file>

<file path=ppt/slides/slide1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p:txBody>
          <a:bodyPr>
            <a:normAutofit/>
          </a:bodyPr>
          <a:lstStyle/>
          <a:p>
            <a:r>
              <a:rPr lang="en-US" sz="3600" b="1" dirty="0">
                <a:solidFill>
                  <a:schemeClr val="accent1">
                    <a:lumMod val="75000"/>
                  </a:schemeClr>
                </a:solidFill>
              </a:rPr>
              <a:t>From</a:t>
            </a:r>
            <a:r>
              <a:rPr lang="en-US" sz="3600" dirty="0">
                <a:solidFill>
                  <a:schemeClr val="accent1">
                    <a:lumMod val="75000"/>
                  </a:schemeClr>
                </a:solidFill>
              </a:rPr>
              <a:t> </a:t>
            </a:r>
            <a:r>
              <a:rPr lang="en-US" sz="3600" dirty="0"/>
              <a:t>Gibbs Sampling </a:t>
            </a:r>
            <a:r>
              <a:rPr lang="en-US" sz="3600" b="1" dirty="0">
                <a:solidFill>
                  <a:schemeClr val="accent1">
                    <a:lumMod val="75000"/>
                  </a:schemeClr>
                </a:solidFill>
              </a:rPr>
              <a:t>to</a:t>
            </a:r>
            <a:r>
              <a:rPr lang="en-US" sz="3600" dirty="0">
                <a:solidFill>
                  <a:schemeClr val="accent1">
                    <a:lumMod val="75000"/>
                  </a:schemeClr>
                </a:solidFill>
              </a:rPr>
              <a:t> </a:t>
            </a:r>
            <a:r>
              <a:rPr lang="en-US" sz="3600" dirty="0"/>
              <a:t>Particle BP </a:t>
            </a:r>
            <a:r>
              <a:rPr lang="en-US" sz="3600" b="1" dirty="0">
                <a:solidFill>
                  <a:schemeClr val="accent1">
                    <a:lumMod val="75000"/>
                  </a:schemeClr>
                </a:solidFill>
              </a:rPr>
              <a:t>to</a:t>
            </a:r>
            <a:r>
              <a:rPr lang="en-US" sz="3600" dirty="0">
                <a:solidFill>
                  <a:schemeClr val="accent1">
                    <a:lumMod val="75000"/>
                  </a:schemeClr>
                </a:solidFill>
              </a:rPr>
              <a:t> </a:t>
            </a:r>
            <a:r>
              <a:rPr lang="en-US" sz="3600" dirty="0"/>
              <a:t>BP</a:t>
            </a:r>
          </a:p>
        </p:txBody>
      </p:sp>
      <p:sp>
        <p:nvSpPr>
          <p:cNvPr id="7" name="Content Placeholder 6"/>
          <p:cNvSpPr>
            <a:spLocks noGrp="1"/>
          </p:cNvSpPr>
          <p:nvPr>
            <p:ph idx="1"/>
          </p:nvPr>
        </p:nvSpPr>
        <p:spPr>
          <a:xfrm>
            <a:off x="457200" y="1210760"/>
            <a:ext cx="4059583" cy="5044828"/>
          </a:xfrm>
        </p:spPr>
        <p:txBody>
          <a:bodyPr>
            <a:normAutofit/>
          </a:bodyPr>
          <a:lstStyle/>
          <a:p>
            <a:pPr marL="0" indent="0">
              <a:buNone/>
            </a:pPr>
            <a:r>
              <a:rPr lang="en-US" dirty="0" smtClean="0"/>
              <a:t>Message Representation:</a:t>
            </a:r>
          </a:p>
          <a:p>
            <a:pPr marL="914400" lvl="1" indent="-514350">
              <a:buFont typeface="+mj-lt"/>
              <a:buAutoNum type="alphaUcPeriod"/>
            </a:pPr>
            <a:r>
              <a:rPr lang="en-US" dirty="0" smtClean="0"/>
              <a:t>Belief Propagation: </a:t>
            </a:r>
            <a:r>
              <a:rPr lang="en-US" b="1" dirty="0" smtClean="0"/>
              <a:t>full distribution</a:t>
            </a:r>
          </a:p>
          <a:p>
            <a:pPr marL="914400" lvl="1" indent="-514350">
              <a:buFont typeface="+mj-lt"/>
              <a:buAutoNum type="alphaUcPeriod"/>
            </a:pPr>
            <a:r>
              <a:rPr lang="en-US" dirty="0" smtClean="0"/>
              <a:t>Gibbs sampling: </a:t>
            </a:r>
            <a:r>
              <a:rPr lang="en-US" b="1" dirty="0" smtClean="0"/>
              <a:t>single particle</a:t>
            </a:r>
          </a:p>
          <a:p>
            <a:pPr marL="914400" lvl="1" indent="-514350">
              <a:buFont typeface="+mj-lt"/>
              <a:buAutoNum type="alphaUcPeriod"/>
            </a:pPr>
            <a:r>
              <a:rPr lang="en-US" dirty="0" smtClean="0"/>
              <a:t>Particle BP:</a:t>
            </a:r>
            <a:br>
              <a:rPr lang="en-US" dirty="0" smtClean="0"/>
            </a:br>
            <a:r>
              <a:rPr lang="en-US" b="1" dirty="0" smtClean="0"/>
              <a:t>multiple particles</a:t>
            </a:r>
            <a:endParaRPr lang="en-US" b="1" dirty="0"/>
          </a:p>
        </p:txBody>
      </p:sp>
      <p:sp>
        <p:nvSpPr>
          <p:cNvPr id="5" name="Slide Number Placeholder 4"/>
          <p:cNvSpPr>
            <a:spLocks noGrp="1"/>
          </p:cNvSpPr>
          <p:nvPr>
            <p:ph type="sldNum" sz="quarter" idx="12"/>
          </p:nvPr>
        </p:nvSpPr>
        <p:spPr/>
        <p:txBody>
          <a:bodyPr/>
          <a:lstStyle/>
          <a:p>
            <a:fld id="{E5445004-F4FB-5345-992E-498B4C43F562}" type="slidenum">
              <a:rPr lang="en-US" smtClean="0"/>
              <a:t>163</a:t>
            </a:fld>
            <a:endParaRPr lang="en-US"/>
          </a:p>
        </p:txBody>
      </p:sp>
      <p:sp>
        <p:nvSpPr>
          <p:cNvPr id="8" name="Rectangle 7"/>
          <p:cNvSpPr/>
          <p:nvPr/>
        </p:nvSpPr>
        <p:spPr>
          <a:xfrm>
            <a:off x="7421218" y="1943652"/>
            <a:ext cx="508000" cy="3544957"/>
          </a:xfrm>
          <a:prstGeom prst="rect">
            <a:avLst/>
          </a:prstGeom>
          <a:gradFill flip="none" rotWithShape="1">
            <a:gsLst>
              <a:gs pos="0">
                <a:schemeClr val="accent1"/>
              </a:gs>
              <a:gs pos="100000">
                <a:srgbClr val="FFFFFF"/>
              </a:gs>
            </a:gsLst>
            <a:lin ang="16200000" scaled="0"/>
            <a:tileRect/>
          </a:grad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0" name="Straight Connector 9"/>
          <p:cNvCxnSpPr/>
          <p:nvPr/>
        </p:nvCxnSpPr>
        <p:spPr>
          <a:xfrm>
            <a:off x="7145130" y="1943652"/>
            <a:ext cx="79513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p:nvPr/>
        </p:nvCxnSpPr>
        <p:spPr>
          <a:xfrm>
            <a:off x="7145130" y="5488609"/>
            <a:ext cx="79513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 name="TextBox 15"/>
          <p:cNvSpPr txBox="1"/>
          <p:nvPr/>
        </p:nvSpPr>
        <p:spPr>
          <a:xfrm>
            <a:off x="7145130" y="1365362"/>
            <a:ext cx="1049131" cy="434718"/>
          </a:xfrm>
          <a:prstGeom prst="rect">
            <a:avLst/>
          </a:prstGeom>
          <a:noFill/>
        </p:spPr>
        <p:txBody>
          <a:bodyPr wrap="square" rtlCol="0" anchor="ctr">
            <a:noAutofit/>
          </a:bodyPr>
          <a:lstStyle/>
          <a:p>
            <a:pPr algn="ctr"/>
            <a:r>
              <a:rPr lang="en-US" b="1" dirty="0" smtClean="0"/>
              <a:t># of particles</a:t>
            </a:r>
          </a:p>
        </p:txBody>
      </p:sp>
      <p:grpSp>
        <p:nvGrpSpPr>
          <p:cNvPr id="29" name="Group 28"/>
          <p:cNvGrpSpPr/>
          <p:nvPr/>
        </p:nvGrpSpPr>
        <p:grpSpPr>
          <a:xfrm>
            <a:off x="4881217" y="4873496"/>
            <a:ext cx="3805583" cy="430703"/>
            <a:chOff x="4881217" y="2079496"/>
            <a:chExt cx="3805583" cy="430703"/>
          </a:xfrm>
        </p:grpSpPr>
        <p:cxnSp>
          <p:nvCxnSpPr>
            <p:cNvPr id="11" name="Straight Connector 10"/>
            <p:cNvCxnSpPr/>
            <p:nvPr/>
          </p:nvCxnSpPr>
          <p:spPr>
            <a:xfrm>
              <a:off x="7145130" y="2327977"/>
              <a:ext cx="79513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 name="TextBox 16"/>
            <p:cNvSpPr txBox="1"/>
            <p:nvPr/>
          </p:nvSpPr>
          <p:spPr>
            <a:xfrm>
              <a:off x="4881217" y="2079496"/>
              <a:ext cx="2153479" cy="430703"/>
            </a:xfrm>
            <a:prstGeom prst="rect">
              <a:avLst/>
            </a:prstGeom>
            <a:noFill/>
          </p:spPr>
          <p:txBody>
            <a:bodyPr wrap="square" rtlCol="0" anchor="ctr">
              <a:noAutofit/>
            </a:bodyPr>
            <a:lstStyle/>
            <a:p>
              <a:pPr algn="r"/>
              <a:r>
                <a:rPr lang="en-US" dirty="0" smtClean="0"/>
                <a:t>Gibbs Sampling</a:t>
              </a:r>
            </a:p>
          </p:txBody>
        </p:sp>
        <p:sp>
          <p:nvSpPr>
            <p:cNvPr id="23" name="TextBox 22"/>
            <p:cNvSpPr txBox="1"/>
            <p:nvPr/>
          </p:nvSpPr>
          <p:spPr>
            <a:xfrm>
              <a:off x="7995478" y="2149065"/>
              <a:ext cx="691322" cy="287131"/>
            </a:xfrm>
            <a:prstGeom prst="rect">
              <a:avLst/>
            </a:prstGeom>
            <a:noFill/>
          </p:spPr>
          <p:txBody>
            <a:bodyPr wrap="square" rtlCol="0" anchor="ctr">
              <a:noAutofit/>
            </a:bodyPr>
            <a:lstStyle/>
            <a:p>
              <a:r>
                <a:rPr lang="en-US" dirty="0" smtClean="0">
                  <a:latin typeface="Times New Roman"/>
                  <a:cs typeface="Times New Roman"/>
                </a:rPr>
                <a:t>1</a:t>
              </a:r>
            </a:p>
          </p:txBody>
        </p:sp>
      </p:grpSp>
      <p:grpSp>
        <p:nvGrpSpPr>
          <p:cNvPr id="28" name="Group 27"/>
          <p:cNvGrpSpPr/>
          <p:nvPr/>
        </p:nvGrpSpPr>
        <p:grpSpPr>
          <a:xfrm>
            <a:off x="4881217" y="3844232"/>
            <a:ext cx="3805583" cy="430703"/>
            <a:chOff x="4881217" y="2949710"/>
            <a:chExt cx="3805583" cy="430703"/>
          </a:xfrm>
        </p:grpSpPr>
        <p:sp>
          <p:nvSpPr>
            <p:cNvPr id="19" name="TextBox 18"/>
            <p:cNvSpPr txBox="1"/>
            <p:nvPr/>
          </p:nvSpPr>
          <p:spPr>
            <a:xfrm>
              <a:off x="4881217" y="2949710"/>
              <a:ext cx="2153479" cy="430703"/>
            </a:xfrm>
            <a:prstGeom prst="rect">
              <a:avLst/>
            </a:prstGeom>
            <a:noFill/>
          </p:spPr>
          <p:txBody>
            <a:bodyPr wrap="square" rtlCol="0" anchor="ctr">
              <a:noAutofit/>
            </a:bodyPr>
            <a:lstStyle/>
            <a:p>
              <a:pPr algn="r"/>
              <a:r>
                <a:rPr lang="en-US" dirty="0" smtClean="0"/>
                <a:t>Particle BP</a:t>
              </a:r>
            </a:p>
          </p:txBody>
        </p:sp>
        <p:cxnSp>
          <p:nvCxnSpPr>
            <p:cNvPr id="21" name="Straight Connector 20"/>
            <p:cNvCxnSpPr/>
            <p:nvPr/>
          </p:nvCxnSpPr>
          <p:spPr>
            <a:xfrm>
              <a:off x="7145130" y="3165062"/>
              <a:ext cx="795131" cy="0"/>
            </a:xfrm>
            <a:prstGeom prst="line">
              <a:avLst/>
            </a:prstGeom>
            <a:ln>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4" name="TextBox 23"/>
            <p:cNvSpPr txBox="1"/>
            <p:nvPr/>
          </p:nvSpPr>
          <p:spPr>
            <a:xfrm>
              <a:off x="7995478" y="2998305"/>
              <a:ext cx="691322" cy="287131"/>
            </a:xfrm>
            <a:prstGeom prst="rect">
              <a:avLst/>
            </a:prstGeom>
            <a:noFill/>
          </p:spPr>
          <p:txBody>
            <a:bodyPr wrap="square" rtlCol="0" anchor="ctr">
              <a:noAutofit/>
            </a:bodyPr>
            <a:lstStyle/>
            <a:p>
              <a:r>
                <a:rPr lang="en-US" dirty="0">
                  <a:latin typeface="Times New Roman"/>
                  <a:cs typeface="Times New Roman"/>
                </a:rPr>
                <a:t>k</a:t>
              </a:r>
              <a:endParaRPr lang="en-US" dirty="0" smtClean="0">
                <a:latin typeface="Times New Roman"/>
                <a:cs typeface="Times New Roman"/>
              </a:endParaRPr>
            </a:p>
          </p:txBody>
        </p:sp>
      </p:grpSp>
      <p:grpSp>
        <p:nvGrpSpPr>
          <p:cNvPr id="27" name="Group 26"/>
          <p:cNvGrpSpPr/>
          <p:nvPr/>
        </p:nvGrpSpPr>
        <p:grpSpPr>
          <a:xfrm>
            <a:off x="4881217" y="1718362"/>
            <a:ext cx="3805583" cy="430703"/>
            <a:chOff x="4881217" y="5229085"/>
            <a:chExt cx="3805583" cy="430703"/>
          </a:xfrm>
        </p:grpSpPr>
        <p:sp>
          <p:nvSpPr>
            <p:cNvPr id="20" name="TextBox 19"/>
            <p:cNvSpPr txBox="1"/>
            <p:nvPr/>
          </p:nvSpPr>
          <p:spPr>
            <a:xfrm>
              <a:off x="4881217" y="5229085"/>
              <a:ext cx="2153479" cy="430703"/>
            </a:xfrm>
            <a:prstGeom prst="rect">
              <a:avLst/>
            </a:prstGeom>
            <a:noFill/>
          </p:spPr>
          <p:txBody>
            <a:bodyPr wrap="square" rtlCol="0" anchor="ctr">
              <a:noAutofit/>
            </a:bodyPr>
            <a:lstStyle/>
            <a:p>
              <a:pPr algn="r"/>
              <a:r>
                <a:rPr lang="en-US" dirty="0" smtClean="0"/>
                <a:t>BP</a:t>
              </a:r>
            </a:p>
          </p:txBody>
        </p:sp>
        <p:sp>
          <p:nvSpPr>
            <p:cNvPr id="25" name="TextBox 24"/>
            <p:cNvSpPr txBox="1"/>
            <p:nvPr/>
          </p:nvSpPr>
          <p:spPr>
            <a:xfrm>
              <a:off x="7995478" y="5317442"/>
              <a:ext cx="691322" cy="287131"/>
            </a:xfrm>
            <a:prstGeom prst="rect">
              <a:avLst/>
            </a:prstGeom>
            <a:noFill/>
          </p:spPr>
          <p:txBody>
            <a:bodyPr wrap="square" rtlCol="0" anchor="ctr">
              <a:noAutofit/>
            </a:bodyPr>
            <a:lstStyle/>
            <a:p>
              <a:r>
                <a:rPr lang="en-US" dirty="0" smtClean="0">
                  <a:latin typeface="Times New Roman"/>
                  <a:cs typeface="Times New Roman"/>
                </a:rPr>
                <a:t>+∞</a:t>
              </a:r>
            </a:p>
          </p:txBody>
        </p:sp>
      </p:grpSp>
    </p:spTree>
    <p:extLst>
      <p:ext uri="{BB962C8B-B14F-4D97-AF65-F5344CB8AC3E}">
        <p14:creationId xmlns:p14="http://schemas.microsoft.com/office/powerpoint/2010/main" val="453512519"/>
      </p:ext>
    </p:extLst>
  </p:cSld>
  <p:clrMapOvr>
    <a:masterClrMapping/>
  </p:clrMapOvr>
  <p:timing>
    <p:tnLst>
      <p:par>
        <p:cTn xmlns:p14="http://schemas.microsoft.com/office/powerpoint/2010/main" id="1" dur="indefinite" restart="never" nodeType="tmRoot"/>
      </p:par>
    </p:tnLst>
  </p:timing>
</p:sld>
</file>

<file path=ppt/slides/slide1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normAutofit/>
          </a:bodyPr>
          <a:lstStyle/>
          <a:p>
            <a:r>
              <a:rPr lang="en-US" sz="3600" b="1" dirty="0">
                <a:solidFill>
                  <a:schemeClr val="accent1">
                    <a:lumMod val="75000"/>
                  </a:schemeClr>
                </a:solidFill>
              </a:rPr>
              <a:t>From</a:t>
            </a:r>
            <a:r>
              <a:rPr lang="en-US" sz="3600" dirty="0">
                <a:solidFill>
                  <a:schemeClr val="accent1">
                    <a:lumMod val="75000"/>
                  </a:schemeClr>
                </a:solidFill>
              </a:rPr>
              <a:t> </a:t>
            </a:r>
            <a:r>
              <a:rPr lang="en-US" sz="3600" dirty="0"/>
              <a:t>Gibbs Sampling </a:t>
            </a:r>
            <a:r>
              <a:rPr lang="en-US" sz="3600" b="1" dirty="0">
                <a:solidFill>
                  <a:schemeClr val="accent1">
                    <a:lumMod val="75000"/>
                  </a:schemeClr>
                </a:solidFill>
              </a:rPr>
              <a:t>to</a:t>
            </a:r>
            <a:r>
              <a:rPr lang="en-US" sz="3600" dirty="0">
                <a:solidFill>
                  <a:schemeClr val="accent1">
                    <a:lumMod val="75000"/>
                  </a:schemeClr>
                </a:solidFill>
              </a:rPr>
              <a:t> </a:t>
            </a:r>
            <a:r>
              <a:rPr lang="en-US" sz="3600" dirty="0"/>
              <a:t>Particle BP </a:t>
            </a:r>
            <a:r>
              <a:rPr lang="en-US" sz="3600" b="1" dirty="0">
                <a:solidFill>
                  <a:schemeClr val="accent1">
                    <a:lumMod val="75000"/>
                  </a:schemeClr>
                </a:solidFill>
              </a:rPr>
              <a:t>to</a:t>
            </a:r>
            <a:r>
              <a:rPr lang="en-US" sz="3600" dirty="0">
                <a:solidFill>
                  <a:schemeClr val="accent1">
                    <a:lumMod val="75000"/>
                  </a:schemeClr>
                </a:solidFill>
              </a:rPr>
              <a:t> </a:t>
            </a:r>
            <a:r>
              <a:rPr lang="en-US" sz="3600" dirty="0"/>
              <a:t>BP</a:t>
            </a:r>
          </a:p>
        </p:txBody>
      </p:sp>
      <p:sp>
        <p:nvSpPr>
          <p:cNvPr id="6" name="Content Placeholder 5"/>
          <p:cNvSpPr>
            <a:spLocks noGrp="1"/>
          </p:cNvSpPr>
          <p:nvPr>
            <p:ph sz="half" idx="1"/>
          </p:nvPr>
        </p:nvSpPr>
        <p:spPr>
          <a:xfrm>
            <a:off x="457200" y="2017242"/>
            <a:ext cx="4038600" cy="4108922"/>
          </a:xfrm>
        </p:spPr>
        <p:txBody>
          <a:bodyPr>
            <a:normAutofit fontScale="62500" lnSpcReduction="20000"/>
          </a:bodyPr>
          <a:lstStyle/>
          <a:p>
            <a:pPr marL="0" indent="0">
              <a:buNone/>
            </a:pPr>
            <a:r>
              <a:rPr lang="en-US" b="1" dirty="0"/>
              <a:t>S</a:t>
            </a:r>
            <a:r>
              <a:rPr lang="en-US" b="1" dirty="0" smtClean="0"/>
              <a:t>ampling </a:t>
            </a:r>
            <a:r>
              <a:rPr lang="en-US" b="1" dirty="0"/>
              <a:t>values or combinations of </a:t>
            </a:r>
            <a:r>
              <a:rPr lang="en-US" b="1" dirty="0" smtClean="0"/>
              <a:t>values:</a:t>
            </a:r>
            <a:endParaRPr lang="en-US" b="1" dirty="0"/>
          </a:p>
          <a:p>
            <a:r>
              <a:rPr lang="en-US" dirty="0"/>
              <a:t>quickly get a good estimate of the frequent cases</a:t>
            </a:r>
          </a:p>
          <a:p>
            <a:r>
              <a:rPr lang="en-US" dirty="0"/>
              <a:t>may take a long time to estimate probabilities of infrequent cases</a:t>
            </a:r>
          </a:p>
          <a:p>
            <a:r>
              <a:rPr lang="en-US" dirty="0"/>
              <a:t>may take a long time to draw a sample (mixing time)</a:t>
            </a:r>
          </a:p>
          <a:p>
            <a:r>
              <a:rPr lang="en-US" dirty="0"/>
              <a:t>exact if you run forever</a:t>
            </a:r>
          </a:p>
        </p:txBody>
      </p:sp>
      <p:sp>
        <p:nvSpPr>
          <p:cNvPr id="7" name="Content Placeholder 6"/>
          <p:cNvSpPr>
            <a:spLocks noGrp="1"/>
          </p:cNvSpPr>
          <p:nvPr>
            <p:ph sz="half" idx="2"/>
          </p:nvPr>
        </p:nvSpPr>
        <p:spPr>
          <a:xfrm>
            <a:off x="4648200" y="2017242"/>
            <a:ext cx="4038600" cy="4108922"/>
          </a:xfrm>
        </p:spPr>
        <p:txBody>
          <a:bodyPr>
            <a:normAutofit fontScale="62500" lnSpcReduction="20000"/>
          </a:bodyPr>
          <a:lstStyle/>
          <a:p>
            <a:pPr marL="0" indent="0">
              <a:buNone/>
            </a:pPr>
            <a:r>
              <a:rPr lang="en-US" b="1" dirty="0" smtClean="0"/>
              <a:t>Enumerating </a:t>
            </a:r>
            <a:r>
              <a:rPr lang="en-US" b="1" dirty="0"/>
              <a:t>each </a:t>
            </a:r>
            <a:r>
              <a:rPr lang="en-US" b="1" dirty="0" smtClean="0"/>
              <a:t>value and </a:t>
            </a:r>
            <a:r>
              <a:rPr lang="en-US" b="1" dirty="0"/>
              <a:t>computing its probability </a:t>
            </a:r>
            <a:r>
              <a:rPr lang="en-US" b="1" dirty="0" smtClean="0"/>
              <a:t>exactly:</a:t>
            </a:r>
            <a:endParaRPr lang="en-US" b="1" dirty="0"/>
          </a:p>
          <a:p>
            <a:r>
              <a:rPr lang="en-US" dirty="0"/>
              <a:t>have to spend time on all values</a:t>
            </a:r>
          </a:p>
          <a:p>
            <a:r>
              <a:rPr lang="en-US" dirty="0"/>
              <a:t>but only spend O(1) time on each value (don’t sample frequent values over and over while waiting for infrequent ones)</a:t>
            </a:r>
          </a:p>
          <a:p>
            <a:r>
              <a:rPr lang="en-US" dirty="0"/>
              <a:t>runtime is more predictable</a:t>
            </a:r>
          </a:p>
          <a:p>
            <a:r>
              <a:rPr lang="en-US" dirty="0"/>
              <a:t>lets you tradeoff exactness for greater speed (brute force exactly enumerates exponentially many assignments, BP approximates this by enumerating local configurations)</a:t>
            </a:r>
          </a:p>
        </p:txBody>
      </p:sp>
      <p:sp>
        <p:nvSpPr>
          <p:cNvPr id="4" name="Slide Number Placeholder 3"/>
          <p:cNvSpPr>
            <a:spLocks noGrp="1"/>
          </p:cNvSpPr>
          <p:nvPr>
            <p:ph type="sldNum" sz="quarter" idx="12"/>
          </p:nvPr>
        </p:nvSpPr>
        <p:spPr/>
        <p:txBody>
          <a:bodyPr/>
          <a:lstStyle/>
          <a:p>
            <a:fld id="{E5445004-F4FB-5345-992E-498B4C43F562}" type="slidenum">
              <a:rPr lang="en-US" smtClean="0"/>
              <a:t>164</a:t>
            </a:fld>
            <a:endParaRPr lang="en-US"/>
          </a:p>
        </p:txBody>
      </p:sp>
      <p:sp>
        <p:nvSpPr>
          <p:cNvPr id="8" name="Content Placeholder 5"/>
          <p:cNvSpPr txBox="1">
            <a:spLocks/>
          </p:cNvSpPr>
          <p:nvPr/>
        </p:nvSpPr>
        <p:spPr>
          <a:xfrm>
            <a:off x="2166025" y="1139092"/>
            <a:ext cx="5678359" cy="731700"/>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28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4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0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18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18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18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18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18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1800" kern="1200">
                <a:solidFill>
                  <a:schemeClr val="tx1"/>
                </a:solidFill>
                <a:latin typeface="+mn-lt"/>
                <a:ea typeface="+mn-ea"/>
                <a:cs typeface="+mn-cs"/>
              </a:defRPr>
            </a:lvl9pPr>
          </a:lstStyle>
          <a:p>
            <a:pPr marL="0" indent="0">
              <a:buFont typeface="Arial"/>
              <a:buNone/>
            </a:pPr>
            <a:r>
              <a:rPr lang="en-US" b="1" dirty="0" smtClean="0"/>
              <a:t>Tension between approaches…</a:t>
            </a:r>
            <a:endParaRPr lang="en-US" dirty="0"/>
          </a:p>
        </p:txBody>
      </p:sp>
    </p:spTree>
    <p:extLst>
      <p:ext uri="{BB962C8B-B14F-4D97-AF65-F5344CB8AC3E}">
        <p14:creationId xmlns:p14="http://schemas.microsoft.com/office/powerpoint/2010/main" val="2486191545"/>
      </p:ext>
    </p:extLst>
  </p:cSld>
  <p:clrMapOvr>
    <a:masterClrMapping/>
  </p:clrMapOvr>
  <p:timing>
    <p:tnLst>
      <p:par>
        <p:cTn xmlns:p14="http://schemas.microsoft.com/office/powerpoint/2010/main" id="1" dur="indefinite" restart="never" nodeType="tmRoot"/>
      </p:par>
    </p:tnLst>
  </p:timing>
</p:sld>
</file>

<file path=ppt/slides/slide1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Background: Convergence</a:t>
            </a:r>
            <a:endParaRPr lang="en-US" dirty="0"/>
          </a:p>
        </p:txBody>
      </p:sp>
      <p:sp>
        <p:nvSpPr>
          <p:cNvPr id="6" name="Content Placeholder 5"/>
          <p:cNvSpPr>
            <a:spLocks noGrp="1"/>
          </p:cNvSpPr>
          <p:nvPr>
            <p:ph idx="1"/>
          </p:nvPr>
        </p:nvSpPr>
        <p:spPr>
          <a:xfrm>
            <a:off x="457200" y="2365901"/>
            <a:ext cx="8229600" cy="1718392"/>
          </a:xfrm>
          <a:solidFill>
            <a:schemeClr val="bg1"/>
          </a:solidFill>
          <a:ln>
            <a:solidFill>
              <a:schemeClr val="tx1"/>
            </a:solidFill>
          </a:ln>
          <a:effectLst>
            <a:outerShdw blurRad="165100" dist="254000" dir="2700000" algn="tl" rotWithShape="0">
              <a:prstClr val="black">
                <a:alpha val="40000"/>
              </a:prstClr>
            </a:outerShdw>
          </a:effectLst>
        </p:spPr>
        <p:txBody>
          <a:bodyPr/>
          <a:lstStyle/>
          <a:p>
            <a:pPr marL="0" indent="0">
              <a:buNone/>
            </a:pPr>
            <a:r>
              <a:rPr lang="en-US" dirty="0"/>
              <a:t>When BP is run on a </a:t>
            </a:r>
            <a:r>
              <a:rPr lang="en-US" b="1" dirty="0"/>
              <a:t>tree-shaped factor graph</a:t>
            </a:r>
            <a:r>
              <a:rPr lang="en-US" dirty="0"/>
              <a:t>, the </a:t>
            </a:r>
            <a:r>
              <a:rPr lang="en-US" b="1" dirty="0">
                <a:solidFill>
                  <a:schemeClr val="accent2">
                    <a:lumMod val="75000"/>
                  </a:schemeClr>
                </a:solidFill>
              </a:rPr>
              <a:t>beliefs</a:t>
            </a:r>
            <a:r>
              <a:rPr lang="en-US" dirty="0">
                <a:solidFill>
                  <a:schemeClr val="accent2">
                    <a:lumMod val="75000"/>
                  </a:schemeClr>
                </a:solidFill>
              </a:rPr>
              <a:t> </a:t>
            </a:r>
            <a:r>
              <a:rPr lang="en-US" b="1" dirty="0"/>
              <a:t>converge</a:t>
            </a:r>
            <a:r>
              <a:rPr lang="en-US" dirty="0"/>
              <a:t> to the </a:t>
            </a:r>
            <a:r>
              <a:rPr lang="en-US" b="1" dirty="0" err="1">
                <a:solidFill>
                  <a:schemeClr val="accent4">
                    <a:lumMod val="75000"/>
                  </a:schemeClr>
                </a:solidFill>
              </a:rPr>
              <a:t>marginals</a:t>
            </a:r>
            <a:r>
              <a:rPr lang="en-US" dirty="0">
                <a:solidFill>
                  <a:schemeClr val="accent4">
                    <a:lumMod val="75000"/>
                  </a:schemeClr>
                </a:solidFill>
              </a:rPr>
              <a:t> </a:t>
            </a:r>
            <a:r>
              <a:rPr lang="en-US" dirty="0"/>
              <a:t>of the distribution after two passes.</a:t>
            </a:r>
          </a:p>
        </p:txBody>
      </p:sp>
      <p:sp>
        <p:nvSpPr>
          <p:cNvPr id="5" name="Slide Number Placeholder 4"/>
          <p:cNvSpPr>
            <a:spLocks noGrp="1"/>
          </p:cNvSpPr>
          <p:nvPr>
            <p:ph type="sldNum" sz="quarter" idx="12"/>
          </p:nvPr>
        </p:nvSpPr>
        <p:spPr/>
        <p:txBody>
          <a:bodyPr/>
          <a:lstStyle/>
          <a:p>
            <a:fld id="{E5445004-F4FB-5345-992E-498B4C43F562}" type="slidenum">
              <a:rPr lang="en-US" smtClean="0"/>
              <a:t>165</a:t>
            </a:fld>
            <a:endParaRPr lang="en-US"/>
          </a:p>
        </p:txBody>
      </p:sp>
    </p:spTree>
    <p:extLst>
      <p:ext uri="{BB962C8B-B14F-4D97-AF65-F5344CB8AC3E}">
        <p14:creationId xmlns:p14="http://schemas.microsoft.com/office/powerpoint/2010/main" val="1103411199"/>
      </p:ext>
    </p:extLst>
  </p:cSld>
  <p:clrMapOvr>
    <a:masterClrMapping/>
  </p:clrMapOvr>
  <p:timing>
    <p:tnLst>
      <p:par>
        <p:cTn xmlns:p14="http://schemas.microsoft.com/office/powerpoint/2010/main" id="1" dur="indefinite" restart="never" nodeType="tmRoot"/>
      </p:par>
    </p:tnLst>
  </p:timing>
</p:sld>
</file>

<file path=ppt/slides/slide1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Q&amp;A</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166</a:t>
            </a:fld>
            <a:endParaRPr lang="en-US"/>
          </a:p>
        </p:txBody>
      </p:sp>
      <p:grpSp>
        <p:nvGrpSpPr>
          <p:cNvPr id="15" name="Group 14"/>
          <p:cNvGrpSpPr/>
          <p:nvPr/>
        </p:nvGrpSpPr>
        <p:grpSpPr>
          <a:xfrm>
            <a:off x="457200" y="1213073"/>
            <a:ext cx="8229600" cy="1217402"/>
            <a:chOff x="457200" y="2443162"/>
            <a:chExt cx="8229600" cy="1217402"/>
          </a:xfrm>
        </p:grpSpPr>
        <p:sp>
          <p:nvSpPr>
            <p:cNvPr id="6" name="Content Placeholder 2"/>
            <p:cNvSpPr txBox="1">
              <a:spLocks/>
            </p:cNvSpPr>
            <p:nvPr/>
          </p:nvSpPr>
          <p:spPr>
            <a:xfrm>
              <a:off x="457200" y="2443162"/>
              <a:ext cx="8229600" cy="1217402"/>
            </a:xfrm>
            <a:prstGeom prst="rect">
              <a:avLst/>
            </a:prstGeom>
            <a:solidFill>
              <a:schemeClr val="accent6">
                <a:lumMod val="40000"/>
                <a:lumOff val="6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smtClean="0"/>
                <a:t>Q: </a:t>
              </a:r>
              <a:endParaRPr lang="en-US" dirty="0"/>
            </a:p>
          </p:txBody>
        </p:sp>
        <p:sp>
          <p:nvSpPr>
            <p:cNvPr id="9" name="Content Placeholder 2"/>
            <p:cNvSpPr txBox="1">
              <a:spLocks/>
            </p:cNvSpPr>
            <p:nvPr/>
          </p:nvSpPr>
          <p:spPr>
            <a:xfrm>
              <a:off x="957214" y="2466148"/>
              <a:ext cx="7729586" cy="1194415"/>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How </a:t>
              </a:r>
              <a:r>
                <a:rPr lang="en-US" b="1" dirty="0"/>
                <a:t>long</a:t>
              </a:r>
              <a:r>
                <a:rPr lang="en-US" dirty="0"/>
                <a:t> does loopy BP take to </a:t>
              </a:r>
              <a:r>
                <a:rPr lang="en-US" b="1" dirty="0"/>
                <a:t>converge</a:t>
              </a:r>
              <a:r>
                <a:rPr lang="en-US" dirty="0"/>
                <a:t>?</a:t>
              </a:r>
            </a:p>
          </p:txBody>
        </p:sp>
      </p:grpSp>
      <p:grpSp>
        <p:nvGrpSpPr>
          <p:cNvPr id="14" name="Group 13"/>
          <p:cNvGrpSpPr/>
          <p:nvPr/>
        </p:nvGrpSpPr>
        <p:grpSpPr>
          <a:xfrm>
            <a:off x="457200" y="2430475"/>
            <a:ext cx="8229600" cy="1217402"/>
            <a:chOff x="457200" y="3660564"/>
            <a:chExt cx="8229600" cy="1217402"/>
          </a:xfrm>
        </p:grpSpPr>
        <p:sp>
          <p:nvSpPr>
            <p:cNvPr id="7" name="Content Placeholder 2"/>
            <p:cNvSpPr txBox="1">
              <a:spLocks/>
            </p:cNvSpPr>
            <p:nvPr/>
          </p:nvSpPr>
          <p:spPr>
            <a:xfrm>
              <a:off x="457200" y="3660564"/>
              <a:ext cx="8229600" cy="1217402"/>
            </a:xfrm>
            <a:prstGeom prst="rect">
              <a:avLst/>
            </a:prstGeom>
            <a:solidFill>
              <a:schemeClr val="accent6">
                <a:lumMod val="20000"/>
                <a:lumOff val="8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a:t>A</a:t>
              </a:r>
              <a:r>
                <a:rPr lang="en-US" b="1" dirty="0" smtClean="0"/>
                <a:t>:</a:t>
              </a:r>
              <a:endParaRPr lang="en-US" dirty="0"/>
            </a:p>
          </p:txBody>
        </p:sp>
        <p:sp>
          <p:nvSpPr>
            <p:cNvPr id="10" name="Content Placeholder 2"/>
            <p:cNvSpPr txBox="1">
              <a:spLocks/>
            </p:cNvSpPr>
            <p:nvPr/>
          </p:nvSpPr>
          <p:spPr>
            <a:xfrm>
              <a:off x="957214" y="3660564"/>
              <a:ext cx="7729586" cy="1217402"/>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dirty="0" smtClean="0"/>
                <a:t>It might never converge. Could oscillate.</a:t>
              </a:r>
              <a:endParaRPr lang="en-US" dirty="0"/>
            </a:p>
          </p:txBody>
        </p:sp>
      </p:grpSp>
      <p:sp>
        <p:nvSpPr>
          <p:cNvPr id="20" name="Oval 19"/>
          <p:cNvSpPr/>
          <p:nvPr/>
        </p:nvSpPr>
        <p:spPr>
          <a:xfrm>
            <a:off x="957214" y="4115030"/>
            <a:ext cx="486739" cy="493337"/>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1600" i="1" dirty="0">
              <a:solidFill>
                <a:schemeClr val="tx1"/>
              </a:solidFill>
              <a:latin typeface="Times New Roman"/>
              <a:cs typeface="Times New Roman"/>
            </a:endParaRPr>
          </a:p>
        </p:txBody>
      </p:sp>
      <p:cxnSp>
        <p:nvCxnSpPr>
          <p:cNvPr id="21" name="Straight Connector 20"/>
          <p:cNvCxnSpPr>
            <a:stCxn id="20" idx="4"/>
            <a:endCxn id="22" idx="0"/>
          </p:cNvCxnSpPr>
          <p:nvPr/>
        </p:nvCxnSpPr>
        <p:spPr>
          <a:xfrm>
            <a:off x="1200584" y="4608367"/>
            <a:ext cx="2681" cy="25274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2" name="Rectangle 21"/>
          <p:cNvSpPr/>
          <p:nvPr/>
        </p:nvSpPr>
        <p:spPr>
          <a:xfrm>
            <a:off x="1083936" y="4861114"/>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23" name="Oval 22"/>
          <p:cNvSpPr/>
          <p:nvPr/>
        </p:nvSpPr>
        <p:spPr>
          <a:xfrm>
            <a:off x="957214" y="5341110"/>
            <a:ext cx="486739" cy="493337"/>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1600" i="1" dirty="0">
              <a:solidFill>
                <a:schemeClr val="tx1"/>
              </a:solidFill>
              <a:latin typeface="Times New Roman"/>
              <a:cs typeface="Times New Roman"/>
            </a:endParaRPr>
          </a:p>
        </p:txBody>
      </p:sp>
      <p:cxnSp>
        <p:nvCxnSpPr>
          <p:cNvPr id="24" name="Straight Connector 23"/>
          <p:cNvCxnSpPr>
            <a:stCxn id="23" idx="0"/>
            <a:endCxn id="22" idx="2"/>
          </p:cNvCxnSpPr>
          <p:nvPr/>
        </p:nvCxnSpPr>
        <p:spPr>
          <a:xfrm flipV="1">
            <a:off x="1200584" y="5099772"/>
            <a:ext cx="2681" cy="24133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p:cNvCxnSpPr>
            <a:stCxn id="23" idx="6"/>
            <a:endCxn id="26" idx="1"/>
          </p:cNvCxnSpPr>
          <p:nvPr/>
        </p:nvCxnSpPr>
        <p:spPr>
          <a:xfrm>
            <a:off x="1443953" y="5587779"/>
            <a:ext cx="470352"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6" name="Rectangle 25"/>
          <p:cNvSpPr/>
          <p:nvPr/>
        </p:nvSpPr>
        <p:spPr>
          <a:xfrm>
            <a:off x="1914305" y="5468450"/>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sp>
        <p:nvSpPr>
          <p:cNvPr id="27" name="Oval 26"/>
          <p:cNvSpPr/>
          <p:nvPr/>
        </p:nvSpPr>
        <p:spPr>
          <a:xfrm>
            <a:off x="2572025" y="5341110"/>
            <a:ext cx="486739" cy="49333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1600" i="1" dirty="0">
              <a:solidFill>
                <a:schemeClr val="tx1"/>
              </a:solidFill>
              <a:latin typeface="Times New Roman"/>
              <a:cs typeface="Times New Roman"/>
            </a:endParaRPr>
          </a:p>
        </p:txBody>
      </p:sp>
      <p:cxnSp>
        <p:nvCxnSpPr>
          <p:cNvPr id="28" name="Straight Connector 27"/>
          <p:cNvCxnSpPr>
            <a:stCxn id="27" idx="2"/>
            <a:endCxn id="26" idx="3"/>
          </p:cNvCxnSpPr>
          <p:nvPr/>
        </p:nvCxnSpPr>
        <p:spPr>
          <a:xfrm flipH="1">
            <a:off x="2152963" y="5587779"/>
            <a:ext cx="419062"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0" name="Oval 29"/>
          <p:cNvSpPr/>
          <p:nvPr/>
        </p:nvSpPr>
        <p:spPr>
          <a:xfrm>
            <a:off x="2572025" y="4115030"/>
            <a:ext cx="486739" cy="493337"/>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1600" i="1" dirty="0">
              <a:solidFill>
                <a:schemeClr val="tx1"/>
              </a:solidFill>
              <a:latin typeface="Times New Roman"/>
              <a:cs typeface="Times New Roman"/>
            </a:endParaRPr>
          </a:p>
        </p:txBody>
      </p:sp>
      <p:cxnSp>
        <p:nvCxnSpPr>
          <p:cNvPr id="41" name="Straight Connector 40"/>
          <p:cNvCxnSpPr>
            <a:stCxn id="30" idx="4"/>
            <a:endCxn id="42" idx="0"/>
          </p:cNvCxnSpPr>
          <p:nvPr/>
        </p:nvCxnSpPr>
        <p:spPr>
          <a:xfrm>
            <a:off x="2815395" y="4608367"/>
            <a:ext cx="9536" cy="25274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2" name="Rectangle 41"/>
          <p:cNvSpPr/>
          <p:nvPr/>
        </p:nvSpPr>
        <p:spPr>
          <a:xfrm>
            <a:off x="2705602" y="4861114"/>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43" name="Straight Connector 42"/>
          <p:cNvCxnSpPr>
            <a:stCxn id="27" idx="0"/>
            <a:endCxn id="42" idx="2"/>
          </p:cNvCxnSpPr>
          <p:nvPr/>
        </p:nvCxnSpPr>
        <p:spPr>
          <a:xfrm flipV="1">
            <a:off x="2815395" y="5099772"/>
            <a:ext cx="9536" cy="24133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p:cNvCxnSpPr>
            <a:stCxn id="20" idx="6"/>
            <a:endCxn id="45" idx="1"/>
          </p:cNvCxnSpPr>
          <p:nvPr/>
        </p:nvCxnSpPr>
        <p:spPr>
          <a:xfrm flipV="1">
            <a:off x="1443953" y="4357994"/>
            <a:ext cx="470352" cy="37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Rectangle 44"/>
          <p:cNvSpPr/>
          <p:nvPr/>
        </p:nvSpPr>
        <p:spPr>
          <a:xfrm>
            <a:off x="1914305" y="4238665"/>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cxnSp>
        <p:nvCxnSpPr>
          <p:cNvPr id="46" name="Straight Connector 45"/>
          <p:cNvCxnSpPr>
            <a:stCxn id="30" idx="2"/>
            <a:endCxn id="45" idx="3"/>
          </p:cNvCxnSpPr>
          <p:nvPr/>
        </p:nvCxnSpPr>
        <p:spPr>
          <a:xfrm flipH="1" flipV="1">
            <a:off x="2152963" y="4357994"/>
            <a:ext cx="419062" cy="37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p:cNvCxnSpPr>
            <a:stCxn id="20" idx="5"/>
            <a:endCxn id="52" idx="1"/>
          </p:cNvCxnSpPr>
          <p:nvPr/>
        </p:nvCxnSpPr>
        <p:spPr>
          <a:xfrm>
            <a:off x="1372672" y="4536119"/>
            <a:ext cx="183646" cy="24769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1556318" y="4664481"/>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cxnSp>
        <p:nvCxnSpPr>
          <p:cNvPr id="53" name="Straight Connector 52"/>
          <p:cNvCxnSpPr>
            <a:stCxn id="27" idx="1"/>
            <a:endCxn id="52" idx="2"/>
          </p:cNvCxnSpPr>
          <p:nvPr/>
        </p:nvCxnSpPr>
        <p:spPr>
          <a:xfrm flipH="1" flipV="1">
            <a:off x="1675647" y="4903139"/>
            <a:ext cx="967659" cy="5102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1" name="Straight Connector 60"/>
          <p:cNvCxnSpPr>
            <a:stCxn id="23" idx="7"/>
            <a:endCxn id="62" idx="2"/>
          </p:cNvCxnSpPr>
          <p:nvPr/>
        </p:nvCxnSpPr>
        <p:spPr>
          <a:xfrm flipV="1">
            <a:off x="1372672" y="4922905"/>
            <a:ext cx="1049032" cy="49045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2" name="Rectangle 61"/>
          <p:cNvSpPr/>
          <p:nvPr/>
        </p:nvSpPr>
        <p:spPr>
          <a:xfrm>
            <a:off x="2302375" y="4684247"/>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cxnSp>
        <p:nvCxnSpPr>
          <p:cNvPr id="63" name="Straight Connector 62"/>
          <p:cNvCxnSpPr>
            <a:stCxn id="30" idx="3"/>
            <a:endCxn id="62" idx="3"/>
          </p:cNvCxnSpPr>
          <p:nvPr/>
        </p:nvCxnSpPr>
        <p:spPr>
          <a:xfrm flipH="1">
            <a:off x="2541033" y="4536119"/>
            <a:ext cx="102273" cy="2674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Oval 75"/>
          <p:cNvSpPr/>
          <p:nvPr/>
        </p:nvSpPr>
        <p:spPr>
          <a:xfrm>
            <a:off x="2572025" y="4111325"/>
            <a:ext cx="486739" cy="493337"/>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1600" i="1" dirty="0">
              <a:solidFill>
                <a:schemeClr val="tx1"/>
              </a:solidFill>
              <a:latin typeface="Times New Roman"/>
              <a:cs typeface="Times New Roman"/>
            </a:endParaRPr>
          </a:p>
        </p:txBody>
      </p:sp>
      <p:sp>
        <p:nvSpPr>
          <p:cNvPr id="35" name="Oval 34"/>
          <p:cNvSpPr/>
          <p:nvPr/>
        </p:nvSpPr>
        <p:spPr>
          <a:xfrm>
            <a:off x="2572025" y="5341110"/>
            <a:ext cx="486739" cy="493337"/>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1600" i="1" dirty="0">
              <a:solidFill>
                <a:schemeClr val="tx1"/>
              </a:solidFill>
              <a:latin typeface="Times New Roman"/>
              <a:cs typeface="Times New Roman"/>
            </a:endParaRPr>
          </a:p>
        </p:txBody>
      </p:sp>
      <p:sp>
        <p:nvSpPr>
          <p:cNvPr id="36" name="Oval 35"/>
          <p:cNvSpPr/>
          <p:nvPr/>
        </p:nvSpPr>
        <p:spPr>
          <a:xfrm>
            <a:off x="2572025" y="4111325"/>
            <a:ext cx="486739" cy="493337"/>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1600" i="1" dirty="0">
              <a:solidFill>
                <a:schemeClr val="tx1"/>
              </a:solidFill>
              <a:latin typeface="Times New Roman"/>
              <a:cs typeface="Times New Roman"/>
            </a:endParaRPr>
          </a:p>
        </p:txBody>
      </p:sp>
      <p:sp>
        <p:nvSpPr>
          <p:cNvPr id="37" name="Oval 36"/>
          <p:cNvSpPr/>
          <p:nvPr/>
        </p:nvSpPr>
        <p:spPr>
          <a:xfrm>
            <a:off x="2572025" y="5341110"/>
            <a:ext cx="486739" cy="49333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1600" i="1" dirty="0">
              <a:solidFill>
                <a:schemeClr val="tx1"/>
              </a:solidFill>
              <a:latin typeface="Times New Roman"/>
              <a:cs typeface="Times New Roman"/>
            </a:endParaRPr>
          </a:p>
        </p:txBody>
      </p:sp>
      <p:sp>
        <p:nvSpPr>
          <p:cNvPr id="38" name="Oval 37"/>
          <p:cNvSpPr/>
          <p:nvPr/>
        </p:nvSpPr>
        <p:spPr>
          <a:xfrm>
            <a:off x="2569087" y="4112965"/>
            <a:ext cx="486739" cy="493337"/>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1600" i="1" dirty="0">
              <a:solidFill>
                <a:schemeClr val="tx1"/>
              </a:solidFill>
              <a:latin typeface="Times New Roman"/>
              <a:cs typeface="Times New Roman"/>
            </a:endParaRPr>
          </a:p>
        </p:txBody>
      </p:sp>
      <p:sp>
        <p:nvSpPr>
          <p:cNvPr id="39" name="Oval 38"/>
          <p:cNvSpPr/>
          <p:nvPr/>
        </p:nvSpPr>
        <p:spPr>
          <a:xfrm>
            <a:off x="2569087" y="5342750"/>
            <a:ext cx="486739" cy="493337"/>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1600" i="1" dirty="0">
              <a:solidFill>
                <a:schemeClr val="tx1"/>
              </a:solidFill>
              <a:latin typeface="Times New Roman"/>
              <a:cs typeface="Times New Roman"/>
            </a:endParaRPr>
          </a:p>
        </p:txBody>
      </p:sp>
    </p:spTree>
    <p:extLst>
      <p:ext uri="{BB962C8B-B14F-4D97-AF65-F5344CB8AC3E}">
        <p14:creationId xmlns:p14="http://schemas.microsoft.com/office/powerpoint/2010/main" val="262499293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7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5"/>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6"/>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6" grpId="0" animBg="1"/>
      <p:bldP spid="35" grpId="0" animBg="1"/>
      <p:bldP spid="36" grpId="0" animBg="1"/>
      <p:bldP spid="37" grpId="0" animBg="1"/>
      <p:bldP spid="38" grpId="0" animBg="1"/>
      <p:bldP spid="39" grpId="0" animBg="1"/>
    </p:bldLst>
  </p:timing>
</p:sld>
</file>

<file path=ppt/slides/slide1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Q&amp;A</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167</a:t>
            </a:fld>
            <a:endParaRPr lang="en-US"/>
          </a:p>
        </p:txBody>
      </p:sp>
      <p:grpSp>
        <p:nvGrpSpPr>
          <p:cNvPr id="15" name="Group 14"/>
          <p:cNvGrpSpPr/>
          <p:nvPr/>
        </p:nvGrpSpPr>
        <p:grpSpPr>
          <a:xfrm>
            <a:off x="457200" y="1213073"/>
            <a:ext cx="8229600" cy="1217402"/>
            <a:chOff x="457200" y="2443162"/>
            <a:chExt cx="8229600" cy="1217402"/>
          </a:xfrm>
        </p:grpSpPr>
        <p:sp>
          <p:nvSpPr>
            <p:cNvPr id="6" name="Content Placeholder 2"/>
            <p:cNvSpPr txBox="1">
              <a:spLocks/>
            </p:cNvSpPr>
            <p:nvPr/>
          </p:nvSpPr>
          <p:spPr>
            <a:xfrm>
              <a:off x="457200" y="2443162"/>
              <a:ext cx="8229600" cy="1217402"/>
            </a:xfrm>
            <a:prstGeom prst="rect">
              <a:avLst/>
            </a:prstGeom>
            <a:solidFill>
              <a:schemeClr val="accent6">
                <a:lumMod val="40000"/>
                <a:lumOff val="6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smtClean="0"/>
                <a:t>Q: </a:t>
              </a:r>
              <a:endParaRPr lang="en-US" dirty="0"/>
            </a:p>
          </p:txBody>
        </p:sp>
        <p:sp>
          <p:nvSpPr>
            <p:cNvPr id="9" name="Content Placeholder 2"/>
            <p:cNvSpPr txBox="1">
              <a:spLocks/>
            </p:cNvSpPr>
            <p:nvPr/>
          </p:nvSpPr>
          <p:spPr>
            <a:xfrm>
              <a:off x="957214" y="2466148"/>
              <a:ext cx="7729586" cy="1194415"/>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When loopy BP converges, does it always get the same answer?</a:t>
              </a:r>
            </a:p>
          </p:txBody>
        </p:sp>
      </p:grpSp>
      <p:grpSp>
        <p:nvGrpSpPr>
          <p:cNvPr id="14" name="Group 13"/>
          <p:cNvGrpSpPr/>
          <p:nvPr/>
        </p:nvGrpSpPr>
        <p:grpSpPr>
          <a:xfrm>
            <a:off x="457200" y="2430475"/>
            <a:ext cx="8229600" cy="1217402"/>
            <a:chOff x="457200" y="3660564"/>
            <a:chExt cx="8229600" cy="1217402"/>
          </a:xfrm>
        </p:grpSpPr>
        <p:sp>
          <p:nvSpPr>
            <p:cNvPr id="7" name="Content Placeholder 2"/>
            <p:cNvSpPr txBox="1">
              <a:spLocks/>
            </p:cNvSpPr>
            <p:nvPr/>
          </p:nvSpPr>
          <p:spPr>
            <a:xfrm>
              <a:off x="457200" y="3660564"/>
              <a:ext cx="8229600" cy="1217402"/>
            </a:xfrm>
            <a:prstGeom prst="rect">
              <a:avLst/>
            </a:prstGeom>
            <a:solidFill>
              <a:schemeClr val="accent6">
                <a:lumMod val="20000"/>
                <a:lumOff val="8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a:t>A</a:t>
              </a:r>
              <a:r>
                <a:rPr lang="en-US" b="1" dirty="0" smtClean="0"/>
                <a:t>:</a:t>
              </a:r>
              <a:endParaRPr lang="en-US" dirty="0"/>
            </a:p>
          </p:txBody>
        </p:sp>
        <p:sp>
          <p:nvSpPr>
            <p:cNvPr id="10" name="Content Placeholder 2"/>
            <p:cNvSpPr txBox="1">
              <a:spLocks/>
            </p:cNvSpPr>
            <p:nvPr/>
          </p:nvSpPr>
          <p:spPr>
            <a:xfrm>
              <a:off x="957214" y="3660564"/>
              <a:ext cx="7729586" cy="1217402"/>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No.  Sensitive to initialization and update order.</a:t>
              </a:r>
            </a:p>
          </p:txBody>
        </p:sp>
      </p:grpSp>
      <p:sp>
        <p:nvSpPr>
          <p:cNvPr id="11" name="Oval 10"/>
          <p:cNvSpPr/>
          <p:nvPr/>
        </p:nvSpPr>
        <p:spPr>
          <a:xfrm>
            <a:off x="1529877" y="4111325"/>
            <a:ext cx="486739" cy="493337"/>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1600" i="1" dirty="0">
              <a:solidFill>
                <a:schemeClr val="tx1"/>
              </a:solidFill>
              <a:latin typeface="Times New Roman"/>
              <a:cs typeface="Times New Roman"/>
            </a:endParaRPr>
          </a:p>
        </p:txBody>
      </p:sp>
      <p:cxnSp>
        <p:nvCxnSpPr>
          <p:cNvPr id="12" name="Straight Connector 11"/>
          <p:cNvCxnSpPr>
            <a:stCxn id="11" idx="4"/>
            <a:endCxn id="13" idx="0"/>
          </p:cNvCxnSpPr>
          <p:nvPr/>
        </p:nvCxnSpPr>
        <p:spPr>
          <a:xfrm>
            <a:off x="1773247" y="4604662"/>
            <a:ext cx="2681" cy="25274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 name="Rectangle 12"/>
          <p:cNvSpPr/>
          <p:nvPr/>
        </p:nvSpPr>
        <p:spPr>
          <a:xfrm>
            <a:off x="1656599" y="4857409"/>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16" name="Oval 15"/>
          <p:cNvSpPr/>
          <p:nvPr/>
        </p:nvSpPr>
        <p:spPr>
          <a:xfrm>
            <a:off x="1529877" y="5337405"/>
            <a:ext cx="486739" cy="493337"/>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1600" i="1" dirty="0">
              <a:solidFill>
                <a:schemeClr val="tx1"/>
              </a:solidFill>
              <a:latin typeface="Times New Roman"/>
              <a:cs typeface="Times New Roman"/>
            </a:endParaRPr>
          </a:p>
        </p:txBody>
      </p:sp>
      <p:cxnSp>
        <p:nvCxnSpPr>
          <p:cNvPr id="17" name="Straight Connector 16"/>
          <p:cNvCxnSpPr>
            <a:stCxn id="16" idx="0"/>
            <a:endCxn id="13" idx="2"/>
          </p:cNvCxnSpPr>
          <p:nvPr/>
        </p:nvCxnSpPr>
        <p:spPr>
          <a:xfrm flipV="1">
            <a:off x="1773247" y="5096067"/>
            <a:ext cx="2681" cy="24133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17"/>
          <p:cNvCxnSpPr>
            <a:stCxn id="16" idx="6"/>
            <a:endCxn id="19" idx="1"/>
          </p:cNvCxnSpPr>
          <p:nvPr/>
        </p:nvCxnSpPr>
        <p:spPr>
          <a:xfrm>
            <a:off x="2016616" y="5584074"/>
            <a:ext cx="470352"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9" name="Rectangle 18"/>
          <p:cNvSpPr/>
          <p:nvPr/>
        </p:nvSpPr>
        <p:spPr>
          <a:xfrm>
            <a:off x="2486968" y="5464745"/>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sp>
        <p:nvSpPr>
          <p:cNvPr id="20" name="Oval 19"/>
          <p:cNvSpPr/>
          <p:nvPr/>
        </p:nvSpPr>
        <p:spPr>
          <a:xfrm>
            <a:off x="3144688" y="5337405"/>
            <a:ext cx="486739" cy="49333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1600" i="1" dirty="0">
              <a:solidFill>
                <a:schemeClr val="tx1"/>
              </a:solidFill>
              <a:latin typeface="Times New Roman"/>
              <a:cs typeface="Times New Roman"/>
            </a:endParaRPr>
          </a:p>
        </p:txBody>
      </p:sp>
      <p:cxnSp>
        <p:nvCxnSpPr>
          <p:cNvPr id="21" name="Straight Connector 20"/>
          <p:cNvCxnSpPr>
            <a:stCxn id="20" idx="2"/>
            <a:endCxn id="19" idx="3"/>
          </p:cNvCxnSpPr>
          <p:nvPr/>
        </p:nvCxnSpPr>
        <p:spPr>
          <a:xfrm flipH="1">
            <a:off x="2725626" y="5584074"/>
            <a:ext cx="419062"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2" name="Oval 21"/>
          <p:cNvSpPr/>
          <p:nvPr/>
        </p:nvSpPr>
        <p:spPr>
          <a:xfrm>
            <a:off x="3144688" y="4111325"/>
            <a:ext cx="486739" cy="493337"/>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1600" i="1" dirty="0">
              <a:solidFill>
                <a:schemeClr val="tx1"/>
              </a:solidFill>
              <a:latin typeface="Times New Roman"/>
              <a:cs typeface="Times New Roman"/>
            </a:endParaRPr>
          </a:p>
        </p:txBody>
      </p:sp>
      <p:cxnSp>
        <p:nvCxnSpPr>
          <p:cNvPr id="23" name="Straight Connector 22"/>
          <p:cNvCxnSpPr>
            <a:stCxn id="22" idx="4"/>
            <a:endCxn id="24" idx="0"/>
          </p:cNvCxnSpPr>
          <p:nvPr/>
        </p:nvCxnSpPr>
        <p:spPr>
          <a:xfrm>
            <a:off x="3388058" y="4604662"/>
            <a:ext cx="9536" cy="25274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4" name="Rectangle 23"/>
          <p:cNvSpPr/>
          <p:nvPr/>
        </p:nvSpPr>
        <p:spPr>
          <a:xfrm>
            <a:off x="3278265" y="4857409"/>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25" name="Straight Connector 24"/>
          <p:cNvCxnSpPr>
            <a:stCxn id="20" idx="0"/>
            <a:endCxn id="24" idx="2"/>
          </p:cNvCxnSpPr>
          <p:nvPr/>
        </p:nvCxnSpPr>
        <p:spPr>
          <a:xfrm flipV="1">
            <a:off x="3388058" y="5096067"/>
            <a:ext cx="9536" cy="24133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6" name="Straight Connector 25"/>
          <p:cNvCxnSpPr>
            <a:stCxn id="11" idx="6"/>
            <a:endCxn id="27" idx="1"/>
          </p:cNvCxnSpPr>
          <p:nvPr/>
        </p:nvCxnSpPr>
        <p:spPr>
          <a:xfrm flipV="1">
            <a:off x="2016616" y="4354289"/>
            <a:ext cx="470352" cy="37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7" name="Rectangle 26"/>
          <p:cNvSpPr/>
          <p:nvPr/>
        </p:nvSpPr>
        <p:spPr>
          <a:xfrm>
            <a:off x="2486968" y="4234960"/>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cxnSp>
        <p:nvCxnSpPr>
          <p:cNvPr id="28" name="Straight Connector 27"/>
          <p:cNvCxnSpPr>
            <a:stCxn id="22" idx="2"/>
            <a:endCxn id="27" idx="3"/>
          </p:cNvCxnSpPr>
          <p:nvPr/>
        </p:nvCxnSpPr>
        <p:spPr>
          <a:xfrm flipH="1" flipV="1">
            <a:off x="2725626" y="4354289"/>
            <a:ext cx="419062" cy="37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a:stCxn id="11" idx="5"/>
            <a:endCxn id="30" idx="1"/>
          </p:cNvCxnSpPr>
          <p:nvPr/>
        </p:nvCxnSpPr>
        <p:spPr>
          <a:xfrm>
            <a:off x="1945335" y="4532414"/>
            <a:ext cx="183646" cy="24769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0" name="Rectangle 29"/>
          <p:cNvSpPr/>
          <p:nvPr/>
        </p:nvSpPr>
        <p:spPr>
          <a:xfrm>
            <a:off x="2128981" y="4660776"/>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cxnSp>
        <p:nvCxnSpPr>
          <p:cNvPr id="31" name="Straight Connector 30"/>
          <p:cNvCxnSpPr>
            <a:stCxn id="20" idx="1"/>
            <a:endCxn id="30" idx="2"/>
          </p:cNvCxnSpPr>
          <p:nvPr/>
        </p:nvCxnSpPr>
        <p:spPr>
          <a:xfrm flipH="1" flipV="1">
            <a:off x="2248310" y="4899434"/>
            <a:ext cx="967659" cy="5102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a:stCxn id="16" idx="7"/>
            <a:endCxn id="33" idx="2"/>
          </p:cNvCxnSpPr>
          <p:nvPr/>
        </p:nvCxnSpPr>
        <p:spPr>
          <a:xfrm flipV="1">
            <a:off x="1945335" y="4919200"/>
            <a:ext cx="1049032" cy="49045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3" name="Rectangle 32"/>
          <p:cNvSpPr/>
          <p:nvPr/>
        </p:nvSpPr>
        <p:spPr>
          <a:xfrm>
            <a:off x="2875038" y="4680542"/>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cxnSp>
        <p:nvCxnSpPr>
          <p:cNvPr id="34" name="Straight Connector 33"/>
          <p:cNvCxnSpPr>
            <a:stCxn id="22" idx="3"/>
            <a:endCxn id="33" idx="3"/>
          </p:cNvCxnSpPr>
          <p:nvPr/>
        </p:nvCxnSpPr>
        <p:spPr>
          <a:xfrm flipH="1">
            <a:off x="3113696" y="4532414"/>
            <a:ext cx="102273" cy="2674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8" name="Oval 37"/>
          <p:cNvSpPr/>
          <p:nvPr/>
        </p:nvSpPr>
        <p:spPr>
          <a:xfrm>
            <a:off x="5439314" y="4111325"/>
            <a:ext cx="486739" cy="493337"/>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1600" i="1" dirty="0">
              <a:solidFill>
                <a:schemeClr val="tx1"/>
              </a:solidFill>
              <a:latin typeface="Times New Roman"/>
              <a:cs typeface="Times New Roman"/>
            </a:endParaRPr>
          </a:p>
        </p:txBody>
      </p:sp>
      <p:cxnSp>
        <p:nvCxnSpPr>
          <p:cNvPr id="39" name="Straight Connector 38"/>
          <p:cNvCxnSpPr>
            <a:stCxn id="38" idx="4"/>
            <a:endCxn id="40" idx="0"/>
          </p:cNvCxnSpPr>
          <p:nvPr/>
        </p:nvCxnSpPr>
        <p:spPr>
          <a:xfrm>
            <a:off x="5682684" y="4604662"/>
            <a:ext cx="2681" cy="25274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0" name="Rectangle 39"/>
          <p:cNvSpPr/>
          <p:nvPr/>
        </p:nvSpPr>
        <p:spPr>
          <a:xfrm>
            <a:off x="5566036" y="4857409"/>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41" name="Oval 40"/>
          <p:cNvSpPr/>
          <p:nvPr/>
        </p:nvSpPr>
        <p:spPr>
          <a:xfrm>
            <a:off x="5439314" y="5337405"/>
            <a:ext cx="486739" cy="493337"/>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1600" i="1" dirty="0">
              <a:solidFill>
                <a:schemeClr val="tx1"/>
              </a:solidFill>
              <a:latin typeface="Times New Roman"/>
              <a:cs typeface="Times New Roman"/>
            </a:endParaRPr>
          </a:p>
        </p:txBody>
      </p:sp>
      <p:cxnSp>
        <p:nvCxnSpPr>
          <p:cNvPr id="42" name="Straight Connector 41"/>
          <p:cNvCxnSpPr>
            <a:stCxn id="41" idx="0"/>
            <a:endCxn id="40" idx="2"/>
          </p:cNvCxnSpPr>
          <p:nvPr/>
        </p:nvCxnSpPr>
        <p:spPr>
          <a:xfrm flipV="1">
            <a:off x="5682684" y="5096067"/>
            <a:ext cx="2681" cy="24133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a:stCxn id="41" idx="6"/>
            <a:endCxn id="44" idx="1"/>
          </p:cNvCxnSpPr>
          <p:nvPr/>
        </p:nvCxnSpPr>
        <p:spPr>
          <a:xfrm>
            <a:off x="5926053" y="5584074"/>
            <a:ext cx="470352"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4" name="Rectangle 43"/>
          <p:cNvSpPr/>
          <p:nvPr/>
        </p:nvSpPr>
        <p:spPr>
          <a:xfrm>
            <a:off x="6396405" y="5464745"/>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sp>
        <p:nvSpPr>
          <p:cNvPr id="45" name="Oval 44"/>
          <p:cNvSpPr/>
          <p:nvPr/>
        </p:nvSpPr>
        <p:spPr>
          <a:xfrm>
            <a:off x="7054125" y="5337405"/>
            <a:ext cx="486739" cy="49333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1600" i="1" dirty="0">
              <a:solidFill>
                <a:schemeClr val="tx1"/>
              </a:solidFill>
              <a:latin typeface="Times New Roman"/>
              <a:cs typeface="Times New Roman"/>
            </a:endParaRPr>
          </a:p>
        </p:txBody>
      </p:sp>
      <p:cxnSp>
        <p:nvCxnSpPr>
          <p:cNvPr id="46" name="Straight Connector 45"/>
          <p:cNvCxnSpPr>
            <a:stCxn id="45" idx="2"/>
            <a:endCxn id="44" idx="3"/>
          </p:cNvCxnSpPr>
          <p:nvPr/>
        </p:nvCxnSpPr>
        <p:spPr>
          <a:xfrm flipH="1">
            <a:off x="6635063" y="5584074"/>
            <a:ext cx="419062"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7" name="Oval 46"/>
          <p:cNvSpPr/>
          <p:nvPr/>
        </p:nvSpPr>
        <p:spPr>
          <a:xfrm>
            <a:off x="7054125" y="4111325"/>
            <a:ext cx="486739" cy="493337"/>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endParaRPr lang="en-US" sz="1600" i="1" dirty="0">
              <a:solidFill>
                <a:schemeClr val="tx1"/>
              </a:solidFill>
              <a:latin typeface="Times New Roman"/>
              <a:cs typeface="Times New Roman"/>
            </a:endParaRPr>
          </a:p>
        </p:txBody>
      </p:sp>
      <p:cxnSp>
        <p:nvCxnSpPr>
          <p:cNvPr id="48" name="Straight Connector 47"/>
          <p:cNvCxnSpPr>
            <a:stCxn id="47" idx="4"/>
            <a:endCxn id="49" idx="0"/>
          </p:cNvCxnSpPr>
          <p:nvPr/>
        </p:nvCxnSpPr>
        <p:spPr>
          <a:xfrm>
            <a:off x="7297495" y="4604662"/>
            <a:ext cx="9536" cy="25274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9" name="Rectangle 48"/>
          <p:cNvSpPr/>
          <p:nvPr/>
        </p:nvSpPr>
        <p:spPr>
          <a:xfrm>
            <a:off x="7187702" y="4857409"/>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50" name="Straight Connector 49"/>
          <p:cNvCxnSpPr>
            <a:stCxn id="45" idx="0"/>
            <a:endCxn id="49" idx="2"/>
          </p:cNvCxnSpPr>
          <p:nvPr/>
        </p:nvCxnSpPr>
        <p:spPr>
          <a:xfrm flipV="1">
            <a:off x="7297495" y="5096067"/>
            <a:ext cx="9536" cy="24133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p:cNvCxnSpPr>
            <a:stCxn id="38" idx="6"/>
            <a:endCxn id="52" idx="1"/>
          </p:cNvCxnSpPr>
          <p:nvPr/>
        </p:nvCxnSpPr>
        <p:spPr>
          <a:xfrm flipV="1">
            <a:off x="5926053" y="4354289"/>
            <a:ext cx="470352" cy="37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6396405" y="4234960"/>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cxnSp>
        <p:nvCxnSpPr>
          <p:cNvPr id="53" name="Straight Connector 52"/>
          <p:cNvCxnSpPr>
            <a:stCxn id="47" idx="2"/>
            <a:endCxn id="52" idx="3"/>
          </p:cNvCxnSpPr>
          <p:nvPr/>
        </p:nvCxnSpPr>
        <p:spPr>
          <a:xfrm flipH="1" flipV="1">
            <a:off x="6635063" y="4354289"/>
            <a:ext cx="419062" cy="37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p:cNvCxnSpPr>
            <a:stCxn id="38" idx="5"/>
            <a:endCxn id="55" idx="1"/>
          </p:cNvCxnSpPr>
          <p:nvPr/>
        </p:nvCxnSpPr>
        <p:spPr>
          <a:xfrm>
            <a:off x="5854772" y="4532414"/>
            <a:ext cx="183646" cy="24769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5" name="Rectangle 54"/>
          <p:cNvSpPr/>
          <p:nvPr/>
        </p:nvSpPr>
        <p:spPr>
          <a:xfrm>
            <a:off x="6038418" y="4660776"/>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cxnSp>
        <p:nvCxnSpPr>
          <p:cNvPr id="56" name="Straight Connector 55"/>
          <p:cNvCxnSpPr>
            <a:stCxn id="45" idx="1"/>
            <a:endCxn id="55" idx="2"/>
          </p:cNvCxnSpPr>
          <p:nvPr/>
        </p:nvCxnSpPr>
        <p:spPr>
          <a:xfrm flipH="1" flipV="1">
            <a:off x="6157747" y="4899434"/>
            <a:ext cx="967659" cy="5102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p:cNvCxnSpPr>
            <a:stCxn id="41" idx="7"/>
            <a:endCxn id="58" idx="2"/>
          </p:cNvCxnSpPr>
          <p:nvPr/>
        </p:nvCxnSpPr>
        <p:spPr>
          <a:xfrm flipV="1">
            <a:off x="5854772" y="4919200"/>
            <a:ext cx="1049032" cy="49045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8" name="Rectangle 57"/>
          <p:cNvSpPr/>
          <p:nvPr/>
        </p:nvSpPr>
        <p:spPr>
          <a:xfrm>
            <a:off x="6784475" y="4680542"/>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cxnSp>
        <p:nvCxnSpPr>
          <p:cNvPr id="59" name="Straight Connector 58"/>
          <p:cNvCxnSpPr>
            <a:stCxn id="47" idx="3"/>
            <a:endCxn id="58" idx="3"/>
          </p:cNvCxnSpPr>
          <p:nvPr/>
        </p:nvCxnSpPr>
        <p:spPr>
          <a:xfrm flipH="1">
            <a:off x="7023133" y="4532414"/>
            <a:ext cx="102273" cy="2674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99014510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Q&amp;A</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168</a:t>
            </a:fld>
            <a:endParaRPr lang="en-US"/>
          </a:p>
        </p:txBody>
      </p:sp>
      <p:grpSp>
        <p:nvGrpSpPr>
          <p:cNvPr id="15" name="Group 14"/>
          <p:cNvGrpSpPr/>
          <p:nvPr/>
        </p:nvGrpSpPr>
        <p:grpSpPr>
          <a:xfrm>
            <a:off x="457200" y="1213073"/>
            <a:ext cx="8229600" cy="1217402"/>
            <a:chOff x="457200" y="2443162"/>
            <a:chExt cx="8229600" cy="1217402"/>
          </a:xfrm>
        </p:grpSpPr>
        <p:sp>
          <p:nvSpPr>
            <p:cNvPr id="6" name="Content Placeholder 2"/>
            <p:cNvSpPr txBox="1">
              <a:spLocks/>
            </p:cNvSpPr>
            <p:nvPr/>
          </p:nvSpPr>
          <p:spPr>
            <a:xfrm>
              <a:off x="457200" y="2443162"/>
              <a:ext cx="8229600" cy="1217402"/>
            </a:xfrm>
            <a:prstGeom prst="rect">
              <a:avLst/>
            </a:prstGeom>
            <a:solidFill>
              <a:schemeClr val="accent6">
                <a:lumMod val="40000"/>
                <a:lumOff val="6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smtClean="0"/>
                <a:t>Q: </a:t>
              </a:r>
              <a:endParaRPr lang="en-US" dirty="0"/>
            </a:p>
          </p:txBody>
        </p:sp>
        <p:sp>
          <p:nvSpPr>
            <p:cNvPr id="9" name="Content Placeholder 2"/>
            <p:cNvSpPr txBox="1">
              <a:spLocks/>
            </p:cNvSpPr>
            <p:nvPr/>
          </p:nvSpPr>
          <p:spPr>
            <a:xfrm>
              <a:off x="957214" y="2466148"/>
              <a:ext cx="7729586" cy="1194415"/>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Are there convergent variants of loopy BP?</a:t>
              </a:r>
            </a:p>
          </p:txBody>
        </p:sp>
      </p:grpSp>
      <p:grpSp>
        <p:nvGrpSpPr>
          <p:cNvPr id="14" name="Group 13"/>
          <p:cNvGrpSpPr/>
          <p:nvPr/>
        </p:nvGrpSpPr>
        <p:grpSpPr>
          <a:xfrm>
            <a:off x="457200" y="2430474"/>
            <a:ext cx="8229600" cy="1330063"/>
            <a:chOff x="457200" y="3660564"/>
            <a:chExt cx="8229600" cy="1217402"/>
          </a:xfrm>
        </p:grpSpPr>
        <p:sp>
          <p:nvSpPr>
            <p:cNvPr id="7" name="Content Placeholder 2"/>
            <p:cNvSpPr txBox="1">
              <a:spLocks/>
            </p:cNvSpPr>
            <p:nvPr/>
          </p:nvSpPr>
          <p:spPr>
            <a:xfrm>
              <a:off x="457200" y="3660564"/>
              <a:ext cx="8229600" cy="1217402"/>
            </a:xfrm>
            <a:prstGeom prst="rect">
              <a:avLst/>
            </a:prstGeom>
            <a:solidFill>
              <a:schemeClr val="accent6">
                <a:lumMod val="20000"/>
                <a:lumOff val="8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a:t>A</a:t>
              </a:r>
              <a:r>
                <a:rPr lang="en-US" b="1" dirty="0" smtClean="0"/>
                <a:t>:</a:t>
              </a:r>
              <a:endParaRPr lang="en-US" dirty="0"/>
            </a:p>
          </p:txBody>
        </p:sp>
        <p:sp>
          <p:nvSpPr>
            <p:cNvPr id="10" name="Content Placeholder 2"/>
            <p:cNvSpPr txBox="1">
              <a:spLocks/>
            </p:cNvSpPr>
            <p:nvPr/>
          </p:nvSpPr>
          <p:spPr>
            <a:xfrm>
              <a:off x="957214" y="3660564"/>
              <a:ext cx="7729586" cy="1217402"/>
            </a:xfrm>
            <a:prstGeom prst="rect">
              <a:avLst/>
            </a:prstGeom>
          </p:spPr>
          <p:txBody>
            <a:bodyPr vert="horz" lIns="91440" tIns="45720" rIns="91440" bIns="45720" rtlCol="0">
              <a:normAutofit fontScale="92500"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Yes.  It's actually trying to minimize a certain </a:t>
              </a:r>
              <a:r>
                <a:rPr lang="en-US" b="1" dirty="0"/>
                <a:t>differentiable </a:t>
              </a:r>
              <a:r>
                <a:rPr lang="en-US" dirty="0"/>
                <a:t>function of the beliefs, so you could just </a:t>
              </a:r>
              <a:r>
                <a:rPr lang="en-US" b="1" dirty="0"/>
                <a:t>minimize</a:t>
              </a:r>
              <a:r>
                <a:rPr lang="en-US" dirty="0"/>
                <a:t> that function </a:t>
              </a:r>
              <a:r>
                <a:rPr lang="en-US" b="1" dirty="0"/>
                <a:t>directly</a:t>
              </a:r>
              <a:r>
                <a:rPr lang="en-US" dirty="0"/>
                <a:t>.</a:t>
              </a:r>
            </a:p>
          </p:txBody>
        </p:sp>
      </p:grpSp>
      <p:pic>
        <p:nvPicPr>
          <p:cNvPr id="28" name="Picture 27" descr="nonconvex-surface-zoom3.pdf"/>
          <p:cNvPicPr>
            <a:picLocks noChangeAspect="1"/>
          </p:cNvPicPr>
          <p:nvPr/>
        </p:nvPicPr>
        <p:blipFill rotWithShape="1">
          <a:blip r:embed="rId2">
            <a:extLst>
              <a:ext uri="{28A0092B-C50C-407E-A947-70E740481C1C}">
                <a14:useLocalDpi xmlns:a14="http://schemas.microsoft.com/office/drawing/2010/main" val="0"/>
              </a:ext>
            </a:extLst>
          </a:blip>
          <a:srcRect l="5201" t="317" r="69959" b="78649"/>
          <a:stretch/>
        </p:blipFill>
        <p:spPr>
          <a:xfrm>
            <a:off x="2614790" y="4016636"/>
            <a:ext cx="3819337" cy="2508895"/>
          </a:xfrm>
          <a:prstGeom prst="rect">
            <a:avLst/>
          </a:prstGeom>
        </p:spPr>
      </p:pic>
      <p:cxnSp>
        <p:nvCxnSpPr>
          <p:cNvPr id="13" name="Straight Arrow Connector 12"/>
          <p:cNvCxnSpPr>
            <a:stCxn id="16" idx="1"/>
            <a:endCxn id="17" idx="5"/>
          </p:cNvCxnSpPr>
          <p:nvPr/>
        </p:nvCxnSpPr>
        <p:spPr>
          <a:xfrm rot="11840357" flipH="1" flipV="1">
            <a:off x="5909821" y="4307808"/>
            <a:ext cx="238126" cy="420042"/>
          </a:xfrm>
          <a:prstGeom prst="straightConnector1">
            <a:avLst/>
          </a:prstGeom>
          <a:ln>
            <a:solidFill>
              <a:srgbClr val="0000FF"/>
            </a:solidFill>
            <a:tailEnd type="arrow"/>
          </a:ln>
        </p:spPr>
        <p:style>
          <a:lnRef idx="2">
            <a:schemeClr val="accent1"/>
          </a:lnRef>
          <a:fillRef idx="0">
            <a:schemeClr val="accent1"/>
          </a:fillRef>
          <a:effectRef idx="1">
            <a:schemeClr val="accent1"/>
          </a:effectRef>
          <a:fontRef idx="minor">
            <a:schemeClr val="tx1"/>
          </a:fontRef>
        </p:style>
      </p:cxnSp>
      <p:sp>
        <p:nvSpPr>
          <p:cNvPr id="16" name="Oval 15"/>
          <p:cNvSpPr>
            <a:spLocks noChangeAspect="1"/>
          </p:cNvSpPr>
          <p:nvPr/>
        </p:nvSpPr>
        <p:spPr>
          <a:xfrm rot="11840357">
            <a:off x="5912529" y="4199228"/>
            <a:ext cx="88972" cy="87482"/>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Oval 16"/>
          <p:cNvSpPr>
            <a:spLocks noChangeAspect="1"/>
          </p:cNvSpPr>
          <p:nvPr/>
        </p:nvSpPr>
        <p:spPr>
          <a:xfrm rot="11840357">
            <a:off x="6056266" y="4748949"/>
            <a:ext cx="88972" cy="87482"/>
          </a:xfrm>
          <a:prstGeom prst="ellipse">
            <a:avLst/>
          </a:prstGeom>
          <a:solidFill>
            <a:srgbClr val="0000FF"/>
          </a:solidFill>
          <a:ln>
            <a:solidFill>
              <a:srgbClr val="0000FF"/>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Oval 17"/>
          <p:cNvSpPr>
            <a:spLocks noChangeAspect="1"/>
          </p:cNvSpPr>
          <p:nvPr/>
        </p:nvSpPr>
        <p:spPr>
          <a:xfrm rot="11840357">
            <a:off x="5653518" y="5185615"/>
            <a:ext cx="88972" cy="87482"/>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9" name="Straight Arrow Connector 18"/>
          <p:cNvCxnSpPr>
            <a:stCxn id="17" idx="7"/>
            <a:endCxn id="18" idx="3"/>
          </p:cNvCxnSpPr>
          <p:nvPr/>
        </p:nvCxnSpPr>
        <p:spPr>
          <a:xfrm rot="11840357" flipV="1">
            <a:off x="5803682" y="4773526"/>
            <a:ext cx="191394" cy="474993"/>
          </a:xfrm>
          <a:prstGeom prst="straightConnector1">
            <a:avLst/>
          </a:prstGeom>
          <a:ln>
            <a:solidFill>
              <a:srgbClr val="0000FF"/>
            </a:solidFill>
            <a:tailEnd type="arrow"/>
          </a:ln>
        </p:spPr>
        <p:style>
          <a:lnRef idx="2">
            <a:schemeClr val="accent1"/>
          </a:lnRef>
          <a:fillRef idx="0">
            <a:schemeClr val="accent1"/>
          </a:fillRef>
          <a:effectRef idx="1">
            <a:schemeClr val="accent1"/>
          </a:effectRef>
          <a:fontRef idx="minor">
            <a:schemeClr val="tx1"/>
          </a:fontRef>
        </p:style>
      </p:cxnSp>
      <p:sp>
        <p:nvSpPr>
          <p:cNvPr id="20" name="Oval 19"/>
          <p:cNvSpPr>
            <a:spLocks noChangeAspect="1"/>
          </p:cNvSpPr>
          <p:nvPr/>
        </p:nvSpPr>
        <p:spPr>
          <a:xfrm rot="11840357">
            <a:off x="5885814" y="5585170"/>
            <a:ext cx="88972" cy="87482"/>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1" name="Straight Arrow Connector 20"/>
          <p:cNvCxnSpPr>
            <a:stCxn id="18" idx="1"/>
            <a:endCxn id="20" idx="5"/>
          </p:cNvCxnSpPr>
          <p:nvPr/>
        </p:nvCxnSpPr>
        <p:spPr>
          <a:xfrm rot="11840357" flipH="1" flipV="1">
            <a:off x="5675199" y="5303980"/>
            <a:ext cx="277906" cy="250308"/>
          </a:xfrm>
          <a:prstGeom prst="straightConnector1">
            <a:avLst/>
          </a:prstGeom>
          <a:ln>
            <a:solidFill>
              <a:srgbClr val="0000FF"/>
            </a:solidFill>
            <a:tailEnd type="arrow"/>
          </a:ln>
        </p:spPr>
        <p:style>
          <a:lnRef idx="2">
            <a:schemeClr val="accent1"/>
          </a:lnRef>
          <a:fillRef idx="0">
            <a:schemeClr val="accent1"/>
          </a:fillRef>
          <a:effectRef idx="1">
            <a:schemeClr val="accent1"/>
          </a:effectRef>
          <a:fontRef idx="minor">
            <a:schemeClr val="tx1"/>
          </a:fontRef>
        </p:style>
      </p:cxnSp>
      <p:sp>
        <p:nvSpPr>
          <p:cNvPr id="22" name="Oval 21"/>
          <p:cNvSpPr>
            <a:spLocks noChangeAspect="1"/>
          </p:cNvSpPr>
          <p:nvPr/>
        </p:nvSpPr>
        <p:spPr>
          <a:xfrm rot="11840357">
            <a:off x="5382579" y="6002151"/>
            <a:ext cx="88972" cy="87482"/>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3" name="Straight Arrow Connector 22"/>
          <p:cNvCxnSpPr>
            <a:stCxn id="20" idx="7"/>
            <a:endCxn id="22" idx="3"/>
          </p:cNvCxnSpPr>
          <p:nvPr/>
        </p:nvCxnSpPr>
        <p:spPr>
          <a:xfrm rot="11840357" flipV="1">
            <a:off x="5532092" y="5594326"/>
            <a:ext cx="293181" cy="486151"/>
          </a:xfrm>
          <a:prstGeom prst="straightConnector1">
            <a:avLst/>
          </a:prstGeom>
          <a:ln>
            <a:solidFill>
              <a:srgbClr val="0000FF"/>
            </a:solidFill>
            <a:tailEnd type="arrow"/>
          </a:ln>
        </p:spPr>
        <p:style>
          <a:lnRef idx="2">
            <a:schemeClr val="accent1"/>
          </a:lnRef>
          <a:fillRef idx="0">
            <a:schemeClr val="accent1"/>
          </a:fillRef>
          <a:effectRef idx="1">
            <a:schemeClr val="accent1"/>
          </a:effectRef>
          <a:fontRef idx="minor">
            <a:schemeClr val="tx1"/>
          </a:fontRef>
        </p:style>
      </p:cxnSp>
      <p:sp>
        <p:nvSpPr>
          <p:cNvPr id="24" name="Oval 23"/>
          <p:cNvSpPr>
            <a:spLocks noChangeAspect="1"/>
          </p:cNvSpPr>
          <p:nvPr/>
        </p:nvSpPr>
        <p:spPr>
          <a:xfrm rot="11840357">
            <a:off x="5213920" y="5903669"/>
            <a:ext cx="88972" cy="87482"/>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5" name="Straight Arrow Connector 24"/>
          <p:cNvCxnSpPr>
            <a:stCxn id="22" idx="6"/>
            <a:endCxn id="24" idx="3"/>
          </p:cNvCxnSpPr>
          <p:nvPr/>
        </p:nvCxnSpPr>
        <p:spPr>
          <a:xfrm rot="11840357">
            <a:off x="5283924" y="5942612"/>
            <a:ext cx="114403" cy="74671"/>
          </a:xfrm>
          <a:prstGeom prst="straightConnector1">
            <a:avLst/>
          </a:prstGeom>
          <a:ln>
            <a:solidFill>
              <a:srgbClr val="0000FF"/>
            </a:solidFill>
            <a:tailEnd type="arrow"/>
          </a:ln>
        </p:spPr>
        <p:style>
          <a:lnRef idx="2">
            <a:schemeClr val="accent1"/>
          </a:lnRef>
          <a:fillRef idx="0">
            <a:schemeClr val="accent1"/>
          </a:fillRef>
          <a:effectRef idx="1">
            <a:schemeClr val="accent1"/>
          </a:effectRef>
          <a:fontRef idx="minor">
            <a:schemeClr val="tx1"/>
          </a:fontRef>
        </p:style>
      </p:cxnSp>
      <p:sp>
        <p:nvSpPr>
          <p:cNvPr id="26" name="Oval 25"/>
          <p:cNvSpPr>
            <a:spLocks noChangeAspect="1"/>
          </p:cNvSpPr>
          <p:nvPr/>
        </p:nvSpPr>
        <p:spPr>
          <a:xfrm rot="11840357">
            <a:off x="4931995" y="6041630"/>
            <a:ext cx="88972" cy="87482"/>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7" name="Straight Arrow Connector 26"/>
          <p:cNvCxnSpPr>
            <a:stCxn id="24" idx="7"/>
            <a:endCxn id="26" idx="3"/>
          </p:cNvCxnSpPr>
          <p:nvPr/>
        </p:nvCxnSpPr>
        <p:spPr>
          <a:xfrm rot="11840357" flipV="1">
            <a:off x="5034902" y="5939464"/>
            <a:ext cx="165084" cy="153853"/>
          </a:xfrm>
          <a:prstGeom prst="straightConnector1">
            <a:avLst/>
          </a:prstGeom>
          <a:ln>
            <a:solidFill>
              <a:srgbClr val="0000FF"/>
            </a:solidFill>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54036168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1"/>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20"/>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1" presetClass="entr" presetSubtype="0" fill="hold" grpId="0" nodeType="clickEffect">
                                  <p:stCondLst>
                                    <p:cond delay="0"/>
                                  </p:stCondLst>
                                  <p:childTnLst>
                                    <p:set>
                                      <p:cBhvr>
                                        <p:cTn id="36" dur="1" fill="hold">
                                          <p:stCondLst>
                                            <p:cond delay="0"/>
                                          </p:stCondLst>
                                        </p:cTn>
                                        <p:tgtEl>
                                          <p:spTgt spid="22"/>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0"/>
                                          </p:stCondLst>
                                        </p:cTn>
                                        <p:tgtEl>
                                          <p:spTgt spid="2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25"/>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24"/>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nodeType="clickEffect">
                                  <p:stCondLst>
                                    <p:cond delay="0"/>
                                  </p:stCondLst>
                                  <p:childTnLst>
                                    <p:set>
                                      <p:cBhvr>
                                        <p:cTn id="48" dur="1" fill="hold">
                                          <p:stCondLst>
                                            <p:cond delay="0"/>
                                          </p:stCondLst>
                                        </p:cTn>
                                        <p:tgtEl>
                                          <p:spTgt spid="27"/>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2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animBg="1"/>
      <p:bldP spid="17" grpId="0" animBg="1"/>
      <p:bldP spid="18" grpId="0" animBg="1"/>
      <p:bldP spid="20" grpId="0" animBg="1"/>
      <p:bldP spid="22" grpId="0" animBg="1"/>
      <p:bldP spid="24" grpId="0" animBg="1"/>
      <p:bldP spid="26" grpId="0" animBg="1"/>
    </p:bldLst>
  </p:timing>
</p:sld>
</file>

<file path=ppt/slides/slide1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Q&amp;A</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169</a:t>
            </a:fld>
            <a:endParaRPr lang="en-US"/>
          </a:p>
        </p:txBody>
      </p:sp>
      <p:grpSp>
        <p:nvGrpSpPr>
          <p:cNvPr id="15" name="Group 14"/>
          <p:cNvGrpSpPr/>
          <p:nvPr/>
        </p:nvGrpSpPr>
        <p:grpSpPr>
          <a:xfrm>
            <a:off x="457200" y="1213073"/>
            <a:ext cx="8229600" cy="1217402"/>
            <a:chOff x="457200" y="2443162"/>
            <a:chExt cx="8229600" cy="1217402"/>
          </a:xfrm>
        </p:grpSpPr>
        <p:sp>
          <p:nvSpPr>
            <p:cNvPr id="6" name="Content Placeholder 2"/>
            <p:cNvSpPr txBox="1">
              <a:spLocks/>
            </p:cNvSpPr>
            <p:nvPr/>
          </p:nvSpPr>
          <p:spPr>
            <a:xfrm>
              <a:off x="457200" y="2443162"/>
              <a:ext cx="8229600" cy="1217402"/>
            </a:xfrm>
            <a:prstGeom prst="rect">
              <a:avLst/>
            </a:prstGeom>
            <a:solidFill>
              <a:schemeClr val="accent6">
                <a:lumMod val="40000"/>
                <a:lumOff val="6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smtClean="0"/>
                <a:t>Q: </a:t>
              </a:r>
              <a:endParaRPr lang="en-US" dirty="0"/>
            </a:p>
          </p:txBody>
        </p:sp>
        <p:sp>
          <p:nvSpPr>
            <p:cNvPr id="9" name="Content Placeholder 2"/>
            <p:cNvSpPr txBox="1">
              <a:spLocks/>
            </p:cNvSpPr>
            <p:nvPr/>
          </p:nvSpPr>
          <p:spPr>
            <a:xfrm>
              <a:off x="957214" y="2466148"/>
              <a:ext cx="7729586" cy="1194415"/>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But does that function have a unique minimum?</a:t>
              </a:r>
            </a:p>
          </p:txBody>
        </p:sp>
      </p:grpSp>
      <p:grpSp>
        <p:nvGrpSpPr>
          <p:cNvPr id="14" name="Group 13"/>
          <p:cNvGrpSpPr/>
          <p:nvPr/>
        </p:nvGrpSpPr>
        <p:grpSpPr>
          <a:xfrm>
            <a:off x="457200" y="2430475"/>
            <a:ext cx="8229600" cy="1342516"/>
            <a:chOff x="457200" y="3660564"/>
            <a:chExt cx="8229600" cy="1217402"/>
          </a:xfrm>
        </p:grpSpPr>
        <p:sp>
          <p:nvSpPr>
            <p:cNvPr id="7" name="Content Placeholder 2"/>
            <p:cNvSpPr txBox="1">
              <a:spLocks/>
            </p:cNvSpPr>
            <p:nvPr/>
          </p:nvSpPr>
          <p:spPr>
            <a:xfrm>
              <a:off x="457200" y="3660564"/>
              <a:ext cx="8229600" cy="1217402"/>
            </a:xfrm>
            <a:prstGeom prst="rect">
              <a:avLst/>
            </a:prstGeom>
            <a:solidFill>
              <a:schemeClr val="accent6">
                <a:lumMod val="20000"/>
                <a:lumOff val="8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a:t>A</a:t>
              </a:r>
              <a:r>
                <a:rPr lang="en-US" b="1" dirty="0" smtClean="0"/>
                <a:t>:</a:t>
              </a:r>
              <a:endParaRPr lang="en-US" dirty="0"/>
            </a:p>
          </p:txBody>
        </p:sp>
        <p:sp>
          <p:nvSpPr>
            <p:cNvPr id="10" name="Content Placeholder 2"/>
            <p:cNvSpPr txBox="1">
              <a:spLocks/>
            </p:cNvSpPr>
            <p:nvPr/>
          </p:nvSpPr>
          <p:spPr>
            <a:xfrm>
              <a:off x="957214" y="3660564"/>
              <a:ext cx="7729586" cy="1217402"/>
            </a:xfrm>
            <a:prstGeom prst="rect">
              <a:avLst/>
            </a:prstGeom>
          </p:spPr>
          <p:txBody>
            <a:bodyPr vert="horz" lIns="91440" tIns="45720" rIns="91440" bIns="45720" rtlCol="0">
              <a:normAutofit fontScale="92500"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No, and you'll only be able to find a local minimum in practice.  So you're still dependent on initialization.</a:t>
              </a:r>
            </a:p>
            <a:p>
              <a:pPr marL="0" indent="0">
                <a:buNone/>
              </a:pPr>
              <a:endParaRPr lang="en-US" dirty="0"/>
            </a:p>
          </p:txBody>
        </p:sp>
      </p:grpSp>
      <p:pic>
        <p:nvPicPr>
          <p:cNvPr id="11" name="Picture 10" descr="nonconvex-surface-zoom3.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131161" y="3772991"/>
            <a:ext cx="5664200" cy="4394200"/>
          </a:xfrm>
          <a:prstGeom prst="rect">
            <a:avLst/>
          </a:prstGeom>
        </p:spPr>
      </p:pic>
      <p:grpSp>
        <p:nvGrpSpPr>
          <p:cNvPr id="12" name="Group 11"/>
          <p:cNvGrpSpPr/>
          <p:nvPr/>
        </p:nvGrpSpPr>
        <p:grpSpPr>
          <a:xfrm rot="11913505">
            <a:off x="4384021" y="3867286"/>
            <a:ext cx="309517" cy="736443"/>
            <a:chOff x="4385033" y="2835074"/>
            <a:chExt cx="1255018" cy="2986107"/>
          </a:xfrm>
        </p:grpSpPr>
        <p:cxnSp>
          <p:nvCxnSpPr>
            <p:cNvPr id="13" name="Straight Arrow Connector 12"/>
            <p:cNvCxnSpPr>
              <a:stCxn id="16" idx="1"/>
              <a:endCxn id="17" idx="5"/>
            </p:cNvCxnSpPr>
            <p:nvPr/>
          </p:nvCxnSpPr>
          <p:spPr>
            <a:xfrm flipH="1" flipV="1">
              <a:off x="4675604" y="5137176"/>
              <a:ext cx="265726" cy="513886"/>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16" name="Oval 15"/>
            <p:cNvSpPr>
              <a:spLocks noChangeAspect="1"/>
            </p:cNvSpPr>
            <p:nvPr/>
          </p:nvSpPr>
          <p:spPr>
            <a:xfrm>
              <a:off x="4911645" y="5621875"/>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Oval 16"/>
            <p:cNvSpPr>
              <a:spLocks noChangeAspect="1"/>
            </p:cNvSpPr>
            <p:nvPr/>
          </p:nvSpPr>
          <p:spPr>
            <a:xfrm>
              <a:off x="4502586" y="4967058"/>
              <a:ext cx="202704" cy="199306"/>
            </a:xfrm>
            <a:prstGeom prst="ellipse">
              <a:avLst/>
            </a:prstGeom>
            <a:solidFill>
              <a:srgbClr val="0000FF"/>
            </a:solidFill>
            <a:ln>
              <a:solidFill>
                <a:srgbClr val="0000FF"/>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Oval 17"/>
            <p:cNvSpPr>
              <a:spLocks noChangeAspect="1"/>
            </p:cNvSpPr>
            <p:nvPr/>
          </p:nvSpPr>
          <p:spPr>
            <a:xfrm>
              <a:off x="4848144" y="4237575"/>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9" name="Straight Arrow Connector 18"/>
            <p:cNvCxnSpPr>
              <a:stCxn id="17" idx="7"/>
              <a:endCxn id="18" idx="3"/>
            </p:cNvCxnSpPr>
            <p:nvPr/>
          </p:nvCxnSpPr>
          <p:spPr>
            <a:xfrm flipV="1">
              <a:off x="4675604" y="4407693"/>
              <a:ext cx="202226" cy="588552"/>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20" name="Oval 19"/>
            <p:cNvSpPr>
              <a:spLocks noChangeAspect="1"/>
            </p:cNvSpPr>
            <p:nvPr/>
          </p:nvSpPr>
          <p:spPr>
            <a:xfrm>
              <a:off x="4385033" y="3813397"/>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1" name="Straight Arrow Connector 20"/>
            <p:cNvCxnSpPr>
              <a:stCxn id="18" idx="1"/>
              <a:endCxn id="20" idx="5"/>
            </p:cNvCxnSpPr>
            <p:nvPr/>
          </p:nvCxnSpPr>
          <p:spPr>
            <a:xfrm flipH="1" flipV="1">
              <a:off x="4558051" y="3983515"/>
              <a:ext cx="319779" cy="283246"/>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22" name="Oval 21"/>
            <p:cNvSpPr>
              <a:spLocks noChangeAspect="1"/>
            </p:cNvSpPr>
            <p:nvPr/>
          </p:nvSpPr>
          <p:spPr>
            <a:xfrm>
              <a:off x="4868899" y="3068751"/>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3" name="Straight Arrow Connector 22"/>
            <p:cNvCxnSpPr>
              <a:stCxn id="20" idx="7"/>
              <a:endCxn id="22" idx="3"/>
            </p:cNvCxnSpPr>
            <p:nvPr/>
          </p:nvCxnSpPr>
          <p:spPr>
            <a:xfrm flipV="1">
              <a:off x="4558051" y="3238870"/>
              <a:ext cx="340533" cy="603715"/>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24" name="Oval 23"/>
            <p:cNvSpPr>
              <a:spLocks noChangeAspect="1"/>
            </p:cNvSpPr>
            <p:nvPr/>
          </p:nvSpPr>
          <p:spPr>
            <a:xfrm>
              <a:off x="5127544" y="3128187"/>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5" name="Straight Arrow Connector 24"/>
            <p:cNvCxnSpPr>
              <a:stCxn id="22" idx="6"/>
              <a:endCxn id="24" idx="3"/>
            </p:cNvCxnSpPr>
            <p:nvPr/>
          </p:nvCxnSpPr>
          <p:spPr>
            <a:xfrm>
              <a:off x="5071603" y="3168406"/>
              <a:ext cx="85627" cy="129900"/>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26" name="Oval 25"/>
            <p:cNvSpPr>
              <a:spLocks noChangeAspect="1"/>
            </p:cNvSpPr>
            <p:nvPr/>
          </p:nvSpPr>
          <p:spPr>
            <a:xfrm>
              <a:off x="5437347" y="2835074"/>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7" name="Straight Arrow Connector 26"/>
            <p:cNvCxnSpPr>
              <a:stCxn id="24" idx="7"/>
              <a:endCxn id="26" idx="3"/>
            </p:cNvCxnSpPr>
            <p:nvPr/>
          </p:nvCxnSpPr>
          <p:spPr>
            <a:xfrm flipV="1">
              <a:off x="5300562" y="3005193"/>
              <a:ext cx="166471" cy="152182"/>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29745630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Isosceles Triangle 95"/>
          <p:cNvSpPr/>
          <p:nvPr/>
        </p:nvSpPr>
        <p:spPr>
          <a:xfrm rot="5400000" flipV="1">
            <a:off x="3331369" y="5236369"/>
            <a:ext cx="952500" cy="430212"/>
          </a:xfrm>
          <a:prstGeom prst="triangle">
            <a:avLst>
              <a:gd name="adj" fmla="val 539"/>
            </a:avLst>
          </a:prstGeom>
          <a:gradFill>
            <a:gsLst>
              <a:gs pos="0">
                <a:schemeClr val="accent3"/>
              </a:gs>
              <a:gs pos="100000">
                <a:schemeClr val="bg1"/>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1" name="Isosceles Triangle 10"/>
          <p:cNvSpPr/>
          <p:nvPr/>
        </p:nvSpPr>
        <p:spPr>
          <a:xfrm rot="5400000">
            <a:off x="1172369" y="5245894"/>
            <a:ext cx="952500" cy="411162"/>
          </a:xfrm>
          <a:prstGeom prst="triangle">
            <a:avLst>
              <a:gd name="adj" fmla="val 539"/>
            </a:avLst>
          </a:prstGeom>
          <a:gradFill>
            <a:gsLst>
              <a:gs pos="0">
                <a:schemeClr val="accent3"/>
              </a:gs>
              <a:gs pos="100000">
                <a:schemeClr val="bg1"/>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93" name="Trapezoid 92"/>
          <p:cNvSpPr/>
          <p:nvPr/>
        </p:nvSpPr>
        <p:spPr>
          <a:xfrm flipV="1">
            <a:off x="3576638" y="4100513"/>
            <a:ext cx="1393825" cy="300037"/>
          </a:xfrm>
          <a:prstGeom prst="trapezoid">
            <a:avLst>
              <a:gd name="adj" fmla="val 194940"/>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0" name="Trapezoid 9"/>
          <p:cNvSpPr/>
          <p:nvPr/>
        </p:nvSpPr>
        <p:spPr>
          <a:xfrm flipV="1">
            <a:off x="1997075" y="4103688"/>
            <a:ext cx="1393825" cy="300037"/>
          </a:xfrm>
          <a:prstGeom prst="trapezoid">
            <a:avLst>
              <a:gd name="adj" fmla="val 194940"/>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2" name="Title 1"/>
          <p:cNvSpPr>
            <a:spLocks noGrp="1"/>
          </p:cNvSpPr>
          <p:nvPr>
            <p:ph type="title"/>
          </p:nvPr>
        </p:nvSpPr>
        <p:spPr/>
        <p:txBody>
          <a:bodyPr/>
          <a:lstStyle/>
          <a:p>
            <a:pPr eaLnBrk="1" hangingPunct="1"/>
            <a:r>
              <a:rPr lang="en-US" sz="3200" b="1" smtClean="0"/>
              <a:t>Global probability = product of local opinions</a:t>
            </a:r>
          </a:p>
        </p:txBody>
      </p:sp>
      <p:sp>
        <p:nvSpPr>
          <p:cNvPr id="4" name="Slide Number Placeholder 3"/>
          <p:cNvSpPr>
            <a:spLocks noGrp="1"/>
          </p:cNvSpPr>
          <p:nvPr>
            <p:ph type="sldNum" sz="quarter" idx="12"/>
          </p:nvPr>
        </p:nvSpPr>
        <p:spPr/>
        <p:txBody>
          <a:bodyPr/>
          <a:lstStyle/>
          <a:p>
            <a:pPr>
              <a:defRPr/>
            </a:pPr>
            <a:fld id="{A256A0C7-82D9-4FF4-8750-DBA5C9D69C63}" type="slidenum">
              <a:rPr lang="en-US"/>
              <a:pPr>
                <a:defRPr/>
              </a:pPr>
              <a:t>17</a:t>
            </a:fld>
            <a:endParaRPr lang="en-US"/>
          </a:p>
        </p:txBody>
      </p:sp>
      <p:grpSp>
        <p:nvGrpSpPr>
          <p:cNvPr id="46087" name="Group 2"/>
          <p:cNvGrpSpPr>
            <a:grpSpLocks/>
          </p:cNvGrpSpPr>
          <p:nvPr/>
        </p:nvGrpSpPr>
        <p:grpSpPr bwMode="auto">
          <a:xfrm>
            <a:off x="322263" y="4268788"/>
            <a:ext cx="8326437" cy="1811337"/>
            <a:chOff x="322637" y="2330663"/>
            <a:chExt cx="8326409" cy="1812059"/>
          </a:xfrm>
        </p:grpSpPr>
        <p:grpSp>
          <p:nvGrpSpPr>
            <p:cNvPr id="46096" name="Group 4"/>
            <p:cNvGrpSpPr>
              <a:grpSpLocks/>
            </p:cNvGrpSpPr>
            <p:nvPr/>
          </p:nvGrpSpPr>
          <p:grpSpPr bwMode="auto">
            <a:xfrm>
              <a:off x="1388485" y="3808860"/>
              <a:ext cx="7260561" cy="333862"/>
              <a:chOff x="492120" y="3950977"/>
              <a:chExt cx="8067290" cy="370958"/>
            </a:xfrm>
          </p:grpSpPr>
          <p:sp>
            <p:nvSpPr>
              <p:cNvPr id="46128" name="TextBox 40"/>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46129" name="TextBox 41"/>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46130" name="TextBox 42"/>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46131" name="TextBox 43"/>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46132" name="TextBox 44"/>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grpSp>
        <p:sp>
          <p:nvSpPr>
            <p:cNvPr id="33" name="Oval 32"/>
            <p:cNvSpPr/>
            <p:nvPr/>
          </p:nvSpPr>
          <p:spPr>
            <a:xfrm>
              <a:off x="1738682" y="3345479"/>
              <a:ext cx="487360" cy="49391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time</a:t>
              </a:r>
            </a:p>
          </p:txBody>
        </p:sp>
        <p:sp>
          <p:nvSpPr>
            <p:cNvPr id="34" name="Oval 33"/>
            <p:cNvSpPr/>
            <p:nvPr/>
          </p:nvSpPr>
          <p:spPr>
            <a:xfrm>
              <a:off x="3226164" y="3345479"/>
              <a:ext cx="487361" cy="49391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flies</a:t>
              </a:r>
            </a:p>
          </p:txBody>
        </p:sp>
        <p:sp>
          <p:nvSpPr>
            <p:cNvPr id="35" name="Oval 34"/>
            <p:cNvSpPr/>
            <p:nvPr/>
          </p:nvSpPr>
          <p:spPr>
            <a:xfrm>
              <a:off x="4737459" y="3343892"/>
              <a:ext cx="485773" cy="4939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like</a:t>
              </a:r>
            </a:p>
          </p:txBody>
        </p:sp>
        <p:sp>
          <p:nvSpPr>
            <p:cNvPr id="36" name="Oval 35"/>
            <p:cNvSpPr/>
            <p:nvPr/>
          </p:nvSpPr>
          <p:spPr>
            <a:xfrm>
              <a:off x="6232879" y="3345479"/>
              <a:ext cx="485773" cy="49391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an</a:t>
              </a:r>
            </a:p>
          </p:txBody>
        </p:sp>
        <p:sp>
          <p:nvSpPr>
            <p:cNvPr id="37" name="Oval 36"/>
            <p:cNvSpPr/>
            <p:nvPr/>
          </p:nvSpPr>
          <p:spPr>
            <a:xfrm>
              <a:off x="7720362" y="3343892"/>
              <a:ext cx="485773" cy="4939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arrow</a:t>
              </a:r>
            </a:p>
          </p:txBody>
        </p:sp>
        <p:sp>
          <p:nvSpPr>
            <p:cNvPr id="29" name="Oval 28"/>
            <p:cNvSpPr/>
            <p:nvPr/>
          </p:nvSpPr>
          <p:spPr>
            <a:xfrm>
              <a:off x="1729157" y="2332251"/>
              <a:ext cx="485773" cy="493910"/>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cxnSp>
          <p:nvCxnSpPr>
            <p:cNvPr id="31" name="Straight Connector 30"/>
            <p:cNvCxnSpPr>
              <a:stCxn id="29" idx="4"/>
              <a:endCxn id="33" idx="0"/>
            </p:cNvCxnSpPr>
            <p:nvPr/>
          </p:nvCxnSpPr>
          <p:spPr>
            <a:xfrm>
              <a:off x="1972043" y="2826160"/>
              <a:ext cx="11113" cy="5193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a:stCxn id="29" idx="6"/>
              <a:endCxn id="39" idx="2"/>
            </p:cNvCxnSpPr>
            <p:nvPr/>
          </p:nvCxnSpPr>
          <p:spPr>
            <a:xfrm>
              <a:off x="2214931" y="2579999"/>
              <a:ext cx="1001709"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8" name="Rectangle 37"/>
            <p:cNvSpPr/>
            <p:nvPr/>
          </p:nvSpPr>
          <p:spPr>
            <a:xfrm>
              <a:off x="2595929" y="2468830"/>
              <a:ext cx="239711"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2</a:t>
              </a:r>
              <a:endParaRPr lang="en-US" sz="1400" dirty="0">
                <a:solidFill>
                  <a:schemeClr val="tx1"/>
                </a:solidFill>
                <a:latin typeface="Times New Roman"/>
                <a:cs typeface="Times New Roman"/>
              </a:endParaRPr>
            </a:p>
          </p:txBody>
        </p:sp>
        <p:sp>
          <p:nvSpPr>
            <p:cNvPr id="39" name="Oval 38"/>
            <p:cNvSpPr/>
            <p:nvPr/>
          </p:nvSpPr>
          <p:spPr>
            <a:xfrm>
              <a:off x="3216639" y="2332251"/>
              <a:ext cx="487361" cy="493910"/>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v</a:t>
              </a:r>
            </a:p>
          </p:txBody>
        </p:sp>
        <p:cxnSp>
          <p:nvCxnSpPr>
            <p:cNvPr id="46" name="Straight Connector 45"/>
            <p:cNvCxnSpPr>
              <a:stCxn id="39" idx="4"/>
              <a:endCxn id="34" idx="0"/>
            </p:cNvCxnSpPr>
            <p:nvPr/>
          </p:nvCxnSpPr>
          <p:spPr>
            <a:xfrm>
              <a:off x="3459526" y="2826160"/>
              <a:ext cx="11112" cy="5193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p:cNvCxnSpPr>
              <a:stCxn id="39" idx="6"/>
              <a:endCxn id="49" idx="2"/>
            </p:cNvCxnSpPr>
            <p:nvPr/>
          </p:nvCxnSpPr>
          <p:spPr>
            <a:xfrm flipV="1">
              <a:off x="3704001" y="2576823"/>
              <a:ext cx="1022347" cy="317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4083411" y="2468830"/>
              <a:ext cx="239712"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4</a:t>
              </a:r>
              <a:endParaRPr lang="en-US" sz="1400" dirty="0">
                <a:solidFill>
                  <a:schemeClr val="tx1"/>
                </a:solidFill>
                <a:latin typeface="Times New Roman"/>
                <a:cs typeface="Times New Roman"/>
              </a:endParaRPr>
            </a:p>
          </p:txBody>
        </p:sp>
        <p:sp>
          <p:nvSpPr>
            <p:cNvPr id="49" name="Oval 48"/>
            <p:cNvSpPr/>
            <p:nvPr/>
          </p:nvSpPr>
          <p:spPr>
            <a:xfrm>
              <a:off x="4726347" y="2330663"/>
              <a:ext cx="487360" cy="493909"/>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p</a:t>
              </a:r>
            </a:p>
          </p:txBody>
        </p:sp>
        <p:cxnSp>
          <p:nvCxnSpPr>
            <p:cNvPr id="51" name="Straight Connector 50"/>
            <p:cNvCxnSpPr>
              <a:stCxn id="49" idx="4"/>
              <a:endCxn id="35" idx="0"/>
            </p:cNvCxnSpPr>
            <p:nvPr/>
          </p:nvCxnSpPr>
          <p:spPr>
            <a:xfrm>
              <a:off x="4970821" y="2824572"/>
              <a:ext cx="9525" cy="51932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a:stCxn id="49" idx="6"/>
              <a:endCxn id="54" idx="2"/>
            </p:cNvCxnSpPr>
            <p:nvPr/>
          </p:nvCxnSpPr>
          <p:spPr>
            <a:xfrm>
              <a:off x="5213708" y="2576823"/>
              <a:ext cx="1008060" cy="317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3" name="Rectangle 52"/>
            <p:cNvSpPr/>
            <p:nvPr/>
          </p:nvSpPr>
          <p:spPr>
            <a:xfrm>
              <a:off x="5594706" y="2467242"/>
              <a:ext cx="238124"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6</a:t>
              </a:r>
              <a:endParaRPr lang="en-US" sz="1400" dirty="0">
                <a:solidFill>
                  <a:schemeClr val="tx1"/>
                </a:solidFill>
                <a:latin typeface="Times New Roman"/>
                <a:cs typeface="Times New Roman"/>
              </a:endParaRPr>
            </a:p>
          </p:txBody>
        </p:sp>
        <p:sp>
          <p:nvSpPr>
            <p:cNvPr id="54" name="Oval 53"/>
            <p:cNvSpPr/>
            <p:nvPr/>
          </p:nvSpPr>
          <p:spPr>
            <a:xfrm>
              <a:off x="6221767" y="2332251"/>
              <a:ext cx="487360" cy="493910"/>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d</a:t>
              </a:r>
            </a:p>
          </p:txBody>
        </p:sp>
        <p:cxnSp>
          <p:nvCxnSpPr>
            <p:cNvPr id="56" name="Straight Connector 55"/>
            <p:cNvCxnSpPr>
              <a:stCxn id="54" idx="4"/>
              <a:endCxn id="36" idx="0"/>
            </p:cNvCxnSpPr>
            <p:nvPr/>
          </p:nvCxnSpPr>
          <p:spPr>
            <a:xfrm>
              <a:off x="6466241" y="2826160"/>
              <a:ext cx="9525" cy="5193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p:cNvCxnSpPr>
              <a:stCxn id="54" idx="6"/>
              <a:endCxn id="59" idx="2"/>
            </p:cNvCxnSpPr>
            <p:nvPr/>
          </p:nvCxnSpPr>
          <p:spPr>
            <a:xfrm flipV="1">
              <a:off x="6709128" y="2576823"/>
              <a:ext cx="1000122" cy="317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8" name="Rectangle 57"/>
            <p:cNvSpPr/>
            <p:nvPr/>
          </p:nvSpPr>
          <p:spPr>
            <a:xfrm>
              <a:off x="7090126" y="2468830"/>
              <a:ext cx="238124"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8</a:t>
              </a:r>
              <a:endParaRPr lang="en-US" sz="1400" dirty="0">
                <a:solidFill>
                  <a:schemeClr val="tx1"/>
                </a:solidFill>
                <a:latin typeface="Times New Roman"/>
                <a:cs typeface="Times New Roman"/>
              </a:endParaRPr>
            </a:p>
          </p:txBody>
        </p:sp>
        <p:sp>
          <p:nvSpPr>
            <p:cNvPr id="59" name="Oval 58"/>
            <p:cNvSpPr/>
            <p:nvPr/>
          </p:nvSpPr>
          <p:spPr>
            <a:xfrm>
              <a:off x="7709249" y="2330663"/>
              <a:ext cx="487361" cy="493909"/>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cxnSp>
          <p:nvCxnSpPr>
            <p:cNvPr id="61" name="Straight Connector 60"/>
            <p:cNvCxnSpPr>
              <a:stCxn id="59" idx="4"/>
              <a:endCxn id="37" idx="0"/>
            </p:cNvCxnSpPr>
            <p:nvPr/>
          </p:nvCxnSpPr>
          <p:spPr>
            <a:xfrm>
              <a:off x="7953723" y="2824572"/>
              <a:ext cx="9525" cy="51932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0" name="Rectangle 29"/>
            <p:cNvSpPr/>
            <p:nvPr/>
          </p:nvSpPr>
          <p:spPr>
            <a:xfrm>
              <a:off x="1854569" y="2980209"/>
              <a:ext cx="238124"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1</a:t>
              </a:r>
              <a:endParaRPr lang="en-US" sz="1400" dirty="0">
                <a:solidFill>
                  <a:schemeClr val="tx1"/>
                </a:solidFill>
                <a:latin typeface="Times New Roman"/>
                <a:cs typeface="Times New Roman"/>
              </a:endParaRPr>
            </a:p>
          </p:txBody>
        </p:sp>
        <p:sp>
          <p:nvSpPr>
            <p:cNvPr id="40" name="Rectangle 39"/>
            <p:cNvSpPr/>
            <p:nvPr/>
          </p:nvSpPr>
          <p:spPr>
            <a:xfrm>
              <a:off x="3342052" y="2980209"/>
              <a:ext cx="239711"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3</a:t>
              </a:r>
              <a:endParaRPr lang="en-US" sz="1400" dirty="0">
                <a:solidFill>
                  <a:schemeClr val="tx1"/>
                </a:solidFill>
                <a:latin typeface="Times New Roman"/>
                <a:cs typeface="Times New Roman"/>
              </a:endParaRPr>
            </a:p>
          </p:txBody>
        </p:sp>
        <p:sp>
          <p:nvSpPr>
            <p:cNvPr id="50" name="Rectangle 49"/>
            <p:cNvSpPr/>
            <p:nvPr/>
          </p:nvSpPr>
          <p:spPr>
            <a:xfrm>
              <a:off x="4850172" y="2980209"/>
              <a:ext cx="239711"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5</a:t>
              </a:r>
              <a:endParaRPr lang="en-US" sz="1400" dirty="0">
                <a:solidFill>
                  <a:schemeClr val="tx1"/>
                </a:solidFill>
                <a:latin typeface="Times New Roman"/>
                <a:cs typeface="Times New Roman"/>
              </a:endParaRPr>
            </a:p>
          </p:txBody>
        </p:sp>
        <p:sp>
          <p:nvSpPr>
            <p:cNvPr id="55" name="Rectangle 54"/>
            <p:cNvSpPr/>
            <p:nvPr/>
          </p:nvSpPr>
          <p:spPr>
            <a:xfrm>
              <a:off x="6347179" y="2980209"/>
              <a:ext cx="239712"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7</a:t>
              </a:r>
              <a:endParaRPr lang="en-US" sz="1400" dirty="0">
                <a:solidFill>
                  <a:schemeClr val="tx1"/>
                </a:solidFill>
                <a:latin typeface="Times New Roman"/>
                <a:cs typeface="Times New Roman"/>
              </a:endParaRPr>
            </a:p>
          </p:txBody>
        </p:sp>
        <p:sp>
          <p:nvSpPr>
            <p:cNvPr id="60" name="Rectangle 59"/>
            <p:cNvSpPr/>
            <p:nvPr/>
          </p:nvSpPr>
          <p:spPr>
            <a:xfrm>
              <a:off x="7836249" y="2980209"/>
              <a:ext cx="238124"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9</a:t>
              </a:r>
              <a:endParaRPr lang="en-US" sz="1400" dirty="0">
                <a:solidFill>
                  <a:schemeClr val="tx1"/>
                </a:solidFill>
                <a:latin typeface="Times New Roman"/>
                <a:cs typeface="Times New Roman"/>
              </a:endParaRPr>
            </a:p>
          </p:txBody>
        </p:sp>
        <p:cxnSp>
          <p:nvCxnSpPr>
            <p:cNvPr id="62" name="Straight Connector 61"/>
            <p:cNvCxnSpPr>
              <a:stCxn id="66" idx="6"/>
              <a:endCxn id="29" idx="2"/>
            </p:cNvCxnSpPr>
            <p:nvPr/>
          </p:nvCxnSpPr>
          <p:spPr>
            <a:xfrm>
              <a:off x="809997" y="2576823"/>
              <a:ext cx="919160" cy="317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3" name="Rectangle 62"/>
            <p:cNvSpPr/>
            <p:nvPr/>
          </p:nvSpPr>
          <p:spPr>
            <a:xfrm>
              <a:off x="1149721" y="2479947"/>
              <a:ext cx="238124" cy="23980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0</a:t>
              </a:r>
              <a:endParaRPr lang="en-US" sz="1400" dirty="0">
                <a:solidFill>
                  <a:schemeClr val="tx1"/>
                </a:solidFill>
                <a:latin typeface="Times New Roman"/>
                <a:cs typeface="Times New Roman"/>
              </a:endParaRPr>
            </a:p>
          </p:txBody>
        </p:sp>
        <p:sp>
          <p:nvSpPr>
            <p:cNvPr id="66" name="Oval 65"/>
            <p:cNvSpPr/>
            <p:nvPr/>
          </p:nvSpPr>
          <p:spPr>
            <a:xfrm>
              <a:off x="322637" y="2330663"/>
              <a:ext cx="487360" cy="493909"/>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dirty="0">
                  <a:latin typeface="Rockwell"/>
                  <a:cs typeface="Rockwell"/>
                </a:rPr>
                <a:t>&lt;START&gt;</a:t>
              </a:r>
            </a:p>
          </p:txBody>
        </p:sp>
      </p:grpSp>
      <p:sp>
        <p:nvSpPr>
          <p:cNvPr id="69" name="Content Placeholder 2"/>
          <p:cNvSpPr txBox="1">
            <a:spLocks/>
          </p:cNvSpPr>
          <p:nvPr/>
        </p:nvSpPr>
        <p:spPr>
          <a:xfrm>
            <a:off x="457200" y="1211263"/>
            <a:ext cx="8229600" cy="558800"/>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p>
            <a:pPr algn="ctr">
              <a:spcBef>
                <a:spcPct val="20000"/>
              </a:spcBef>
              <a:buFont typeface="Arial" charset="0"/>
              <a:buNone/>
              <a:defRPr/>
            </a:pPr>
            <a:r>
              <a:rPr lang="en-US" sz="2600">
                <a:latin typeface="Candara" pitchFamily="34" charset="0"/>
              </a:rPr>
              <a:t>Each black box looks at </a:t>
            </a:r>
            <a:r>
              <a:rPr lang="en-US" sz="2600" i="1">
                <a:latin typeface="Candara" pitchFamily="34" charset="0"/>
              </a:rPr>
              <a:t>some</a:t>
            </a:r>
            <a:r>
              <a:rPr lang="en-US" sz="2600">
                <a:latin typeface="Candara" pitchFamily="34" charset="0"/>
              </a:rPr>
              <a:t> of the tags </a:t>
            </a:r>
            <a:r>
              <a:rPr lang="en-US" sz="2600" i="1">
                <a:latin typeface="Times New Roman" pitchFamily="18" charset="0"/>
                <a:cs typeface="Times New Roman" pitchFamily="18" charset="0"/>
              </a:rPr>
              <a:t>X</a:t>
            </a:r>
            <a:r>
              <a:rPr lang="en-US" sz="2600" i="1" baseline="-25000">
                <a:latin typeface="Times New Roman" pitchFamily="18" charset="0"/>
                <a:cs typeface="Times New Roman" pitchFamily="18" charset="0"/>
              </a:rPr>
              <a:t>i</a:t>
            </a:r>
            <a:r>
              <a:rPr lang="en-US" sz="2600" i="1">
                <a:latin typeface="Times New Roman" pitchFamily="18" charset="0"/>
                <a:cs typeface="Times New Roman" pitchFamily="18" charset="0"/>
              </a:rPr>
              <a:t> </a:t>
            </a:r>
            <a:r>
              <a:rPr lang="en-US" sz="2600">
                <a:latin typeface="Candara" pitchFamily="34" charset="0"/>
              </a:rPr>
              <a:t>and words </a:t>
            </a:r>
            <a:r>
              <a:rPr lang="en-US" sz="2600" i="1">
                <a:latin typeface="Times New Roman" pitchFamily="18" charset="0"/>
                <a:cs typeface="Times New Roman" pitchFamily="18" charset="0"/>
              </a:rPr>
              <a:t>W</a:t>
            </a:r>
            <a:r>
              <a:rPr lang="en-US" sz="2600" i="1" baseline="-25000">
                <a:latin typeface="Times New Roman" pitchFamily="18" charset="0"/>
                <a:cs typeface="Times New Roman" pitchFamily="18" charset="0"/>
              </a:rPr>
              <a:t>i</a:t>
            </a:r>
          </a:p>
        </p:txBody>
      </p:sp>
      <p:sp>
        <p:nvSpPr>
          <p:cNvPr id="46089" name="TextBox 5"/>
          <p:cNvSpPr txBox="1">
            <a:spLocks noChangeArrowheads="1"/>
          </p:cNvSpPr>
          <p:nvPr/>
        </p:nvSpPr>
        <p:spPr bwMode="auto">
          <a:xfrm>
            <a:off x="457200" y="1976438"/>
            <a:ext cx="8420100" cy="542925"/>
          </a:xfrm>
          <a:prstGeom prst="rect">
            <a:avLst/>
          </a:prstGeom>
          <a:noFill/>
          <a:ln w="9525">
            <a:noFill/>
            <a:miter lim="800000"/>
            <a:headEnd/>
            <a:tailEnd/>
          </a:ln>
        </p:spPr>
        <p:txBody>
          <a:bodyPr/>
          <a:lstStyle/>
          <a:p>
            <a:r>
              <a:rPr lang="en-US" sz="2800" i="1" dirty="0">
                <a:latin typeface="Times New Roman" pitchFamily="18" charset="0"/>
                <a:cs typeface="Times New Roman" pitchFamily="18" charset="0"/>
              </a:rPr>
              <a:t>p</a:t>
            </a:r>
            <a:r>
              <a:rPr lang="en-US" sz="2800" dirty="0">
                <a:latin typeface="Times New Roman" pitchFamily="18" charset="0"/>
                <a:cs typeface="Times New Roman" pitchFamily="18" charset="0"/>
              </a:rPr>
              <a:t>(</a:t>
            </a:r>
            <a:r>
              <a:rPr lang="en-US" sz="1800" dirty="0">
                <a:latin typeface="Rockwell"/>
                <a:ea typeface="Rockwell"/>
                <a:cs typeface="Rockwell"/>
              </a:rPr>
              <a:t>n, v, p, d, n, time, flies, like, an, arrow</a:t>
            </a:r>
            <a:r>
              <a:rPr lang="en-US" sz="2800" dirty="0">
                <a:latin typeface="Times New Roman" pitchFamily="18" charset="0"/>
                <a:cs typeface="Times New Roman" pitchFamily="18" charset="0"/>
              </a:rPr>
              <a:t>)     </a:t>
            </a:r>
            <a:r>
              <a:rPr lang="en-US" sz="2800" i="1" dirty="0">
                <a:latin typeface="Times New Roman" pitchFamily="18" charset="0"/>
                <a:cs typeface="Times New Roman" pitchFamily="18" charset="0"/>
              </a:rPr>
              <a:t>=       </a:t>
            </a:r>
            <a:r>
              <a:rPr lang="en-US" sz="2800" dirty="0">
                <a:latin typeface="Candara" pitchFamily="34" charset="0"/>
                <a:cs typeface="Times New Roman" pitchFamily="18" charset="0"/>
              </a:rPr>
              <a:t>(4 * 8 * 5 * 3 * …)</a:t>
            </a:r>
          </a:p>
        </p:txBody>
      </p:sp>
      <p:graphicFrame>
        <p:nvGraphicFramePr>
          <p:cNvPr id="91" name="Table 90"/>
          <p:cNvGraphicFramePr>
            <a:graphicFrameLocks noGrp="1"/>
          </p:cNvGraphicFramePr>
          <p:nvPr/>
        </p:nvGraphicFramePr>
        <p:xfrm>
          <a:off x="1997765" y="2762239"/>
          <a:ext cx="1393565" cy="1337305"/>
        </p:xfrm>
        <a:graphic>
          <a:graphicData uri="http://schemas.openxmlformats.org/drawingml/2006/table">
            <a:tbl>
              <a:tblPr bandRow="1">
                <a:tableStyleId>{69C7853C-536D-4A76-A0AE-DD22124D55A5}</a:tableStyleId>
              </a:tblPr>
              <a:tblGrid>
                <a:gridCol w="278713"/>
                <a:gridCol w="278713"/>
                <a:gridCol w="278713"/>
                <a:gridCol w="278713"/>
                <a:gridCol w="278713"/>
              </a:tblGrid>
              <a:tr h="267461">
                <a:tc>
                  <a:txBody>
                    <a:bodyPr/>
                    <a:lstStyle/>
                    <a:p>
                      <a:pPr algn="ct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6</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4</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b="1" dirty="0" smtClean="0">
                          <a:solidFill>
                            <a:schemeClr val="accent1"/>
                          </a:solidFill>
                        </a:rPr>
                        <a:t>8</a:t>
                      </a:r>
                      <a:endParaRPr lang="en-US" sz="1600" b="1" dirty="0">
                        <a:solidFill>
                          <a:schemeClr val="accent1"/>
                        </a:solidFill>
                      </a:endParaRPr>
                    </a:p>
                  </a:txBody>
                  <a:tcPr marL="0" marR="0" marT="0" marB="0" anchor="ctr">
                    <a:solidFill>
                      <a:schemeClr val="bg1">
                        <a:alpha val="40000"/>
                      </a:schemeClr>
                    </a:solidFill>
                  </a:tcP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r>
            </a:tbl>
          </a:graphicData>
        </a:graphic>
      </p:graphicFrame>
      <p:graphicFrame>
        <p:nvGraphicFramePr>
          <p:cNvPr id="92" name="Table 91"/>
          <p:cNvGraphicFramePr>
            <a:graphicFrameLocks noGrp="1"/>
          </p:cNvGraphicFramePr>
          <p:nvPr/>
        </p:nvGraphicFramePr>
        <p:xfrm>
          <a:off x="3597127" y="2762239"/>
          <a:ext cx="1393565" cy="1337305"/>
        </p:xfrm>
        <a:graphic>
          <a:graphicData uri="http://schemas.openxmlformats.org/drawingml/2006/table">
            <a:tbl>
              <a:tblPr bandRow="1">
                <a:tableStyleId>{69C7853C-536D-4A76-A0AE-DD22124D55A5}</a:tableStyleId>
              </a:tblPr>
              <a:tblGrid>
                <a:gridCol w="278713"/>
                <a:gridCol w="278713"/>
                <a:gridCol w="278713"/>
                <a:gridCol w="278713"/>
                <a:gridCol w="278713"/>
              </a:tblGrid>
              <a:tr h="267461">
                <a:tc>
                  <a:txBody>
                    <a:bodyPr/>
                    <a:lstStyle/>
                    <a:p>
                      <a:pPr algn="ct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6</a:t>
                      </a:r>
                      <a:endParaRPr lang="en-US" sz="1600" dirty="0"/>
                    </a:p>
                  </a:txBody>
                  <a:tcPr marL="0" marR="0" marT="0" marB="0" anchor="ctr"/>
                </a:tc>
                <a:tc>
                  <a:txBody>
                    <a:bodyPr/>
                    <a:lstStyle/>
                    <a:p>
                      <a:pPr algn="ctr"/>
                      <a:r>
                        <a:rPr lang="en-US" sz="1600" b="1" dirty="0" smtClean="0">
                          <a:solidFill>
                            <a:schemeClr val="accent1"/>
                          </a:solidFill>
                        </a:rPr>
                        <a:t>3</a:t>
                      </a:r>
                      <a:endParaRPr lang="en-US" sz="1600" b="1" dirty="0">
                        <a:solidFill>
                          <a:schemeClr val="accent1"/>
                        </a:solidFill>
                      </a:endParaRPr>
                    </a:p>
                  </a:txBody>
                  <a:tcPr marL="0" marR="0" marT="0" marB="0" anchor="ctr">
                    <a:solidFill>
                      <a:schemeClr val="bg1"/>
                    </a:solidFill>
                  </a:tcPr>
                </a:tc>
                <a:tc>
                  <a:txBody>
                    <a:bodyPr/>
                    <a:lstStyle/>
                    <a:p>
                      <a:pPr algn="ctr"/>
                      <a:r>
                        <a:rPr lang="en-US" sz="1600" dirty="0" smtClean="0"/>
                        <a:t>4</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r>
            </a:tbl>
          </a:graphicData>
        </a:graphic>
      </p:graphicFrame>
      <p:graphicFrame>
        <p:nvGraphicFramePr>
          <p:cNvPr id="64" name="Table 63"/>
          <p:cNvGraphicFramePr>
            <a:graphicFrameLocks noGrp="1"/>
          </p:cNvGraphicFramePr>
          <p:nvPr/>
        </p:nvGraphicFramePr>
        <p:xfrm>
          <a:off x="119753" y="4985447"/>
          <a:ext cx="1338532" cy="1649331"/>
        </p:xfrm>
        <a:graphic>
          <a:graphicData uri="http://schemas.openxmlformats.org/drawingml/2006/table">
            <a:tbl>
              <a:tblPr bandRow="1">
                <a:tableStyleId>{69C7853C-536D-4A76-A0AE-DD22124D55A5}</a:tableStyleId>
              </a:tblPr>
              <a:tblGrid>
                <a:gridCol w="278713"/>
                <a:gridCol w="278713"/>
                <a:gridCol w="278713"/>
                <a:gridCol w="278713"/>
                <a:gridCol w="223680"/>
              </a:tblGrid>
              <a:tr h="579487">
                <a:tc>
                  <a:txBody>
                    <a:bodyPr/>
                    <a:lstStyle/>
                    <a:p>
                      <a:pPr algn="ct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time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flies</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like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a:t>
                      </a:r>
                      <a:endParaRPr lang="en-US" sz="1600" i="0" dirty="0">
                        <a:latin typeface="Rockwell"/>
                        <a:cs typeface="Rockwell"/>
                      </a:endParaRPr>
                    </a:p>
                  </a:txBody>
                  <a:tcPr marL="0" marR="0" marT="0" marB="0" vert="vert27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5</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b="1" dirty="0" smtClean="0">
                          <a:solidFill>
                            <a:srgbClr val="3891A7"/>
                          </a:solidFill>
                        </a:rPr>
                        <a:t>4</a:t>
                      </a:r>
                      <a:endParaRPr lang="en-US" sz="1600" b="1" dirty="0">
                        <a:solidFill>
                          <a:srgbClr val="3891A7"/>
                        </a:solidFill>
                      </a:endParaRPr>
                    </a:p>
                  </a:txBody>
                  <a:tcPr marL="0" marR="0" marT="0" marB="0" anchor="ctr">
                    <a:solidFill>
                      <a:srgbClr val="FFFFFF">
                        <a:alpha val="40000"/>
                      </a:srgbClr>
                    </a:solidFill>
                  </a:tcPr>
                </a:tc>
                <a:tc>
                  <a:txBody>
                    <a:bodyPr/>
                    <a:lstStyle/>
                    <a:p>
                      <a:pPr algn="ctr"/>
                      <a:r>
                        <a:rPr lang="en-US" sz="1600" dirty="0" smtClean="0"/>
                        <a:t>5</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0.2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endParaRPr lang="en-US" sz="1600" dirty="0"/>
                    </a:p>
                  </a:txBody>
                  <a:tcPr marL="0" marR="0" marT="0" marB="0" anchor="ctr"/>
                </a:tc>
              </a:tr>
            </a:tbl>
          </a:graphicData>
        </a:graphic>
      </p:graphicFrame>
      <p:graphicFrame>
        <p:nvGraphicFramePr>
          <p:cNvPr id="65" name="Table 64"/>
          <p:cNvGraphicFramePr>
            <a:graphicFrameLocks noGrp="1"/>
          </p:cNvGraphicFramePr>
          <p:nvPr/>
        </p:nvGraphicFramePr>
        <p:xfrm>
          <a:off x="4022610" y="4985447"/>
          <a:ext cx="1338532" cy="1649331"/>
        </p:xfrm>
        <a:graphic>
          <a:graphicData uri="http://schemas.openxmlformats.org/drawingml/2006/table">
            <a:tbl>
              <a:tblPr bandRow="1">
                <a:tableStyleId>{69C7853C-536D-4A76-A0AE-DD22124D55A5}</a:tableStyleId>
              </a:tblPr>
              <a:tblGrid>
                <a:gridCol w="278713"/>
                <a:gridCol w="278713"/>
                <a:gridCol w="278713"/>
                <a:gridCol w="278713"/>
                <a:gridCol w="223680"/>
              </a:tblGrid>
              <a:tr h="579487">
                <a:tc>
                  <a:txBody>
                    <a:bodyPr/>
                    <a:lstStyle/>
                    <a:p>
                      <a:pPr algn="ct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time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flies</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like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a:t>
                      </a:r>
                      <a:endParaRPr lang="en-US" sz="1600" i="0" dirty="0">
                        <a:latin typeface="Rockwell"/>
                        <a:cs typeface="Rockwell"/>
                      </a:endParaRPr>
                    </a:p>
                  </a:txBody>
                  <a:tcPr marL="0" marR="0" marT="0" marB="0" vert="vert27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b="1" dirty="0" smtClean="0">
                          <a:solidFill>
                            <a:srgbClr val="3891A7"/>
                          </a:solidFill>
                        </a:rPr>
                        <a:t>5</a:t>
                      </a:r>
                      <a:endParaRPr lang="en-US" sz="1600" b="1" dirty="0">
                        <a:solidFill>
                          <a:srgbClr val="3891A7"/>
                        </a:solidFill>
                      </a:endParaRPr>
                    </a:p>
                  </a:txBody>
                  <a:tcPr marL="0" marR="0" marT="0" marB="0" anchor="ctr">
                    <a:solidFill>
                      <a:srgbClr val="FFFFFF"/>
                    </a:solidFill>
                  </a:tcP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5</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0.2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endParaRPr lang="en-US" sz="1600" dirty="0"/>
                    </a:p>
                  </a:txBody>
                  <a:tcPr marL="0" marR="0" marT="0" marB="0" anchor="ctr"/>
                </a:tc>
              </a:tr>
            </a:tbl>
          </a:graphicData>
        </a:graphic>
      </p:graphicFrame>
      <p:pic>
        <p:nvPicPr>
          <p:cNvPr id="24639" name="Picture 63" descr="ql_c63eeb1a4596fe969f59450fc9015e97_l3"/>
          <p:cNvPicPr>
            <a:picLocks noChangeAspect="1" noChangeArrowheads="1"/>
          </p:cNvPicPr>
          <p:nvPr/>
        </p:nvPicPr>
        <p:blipFill>
          <a:blip r:embed="rId3"/>
          <a:srcRect/>
          <a:stretch>
            <a:fillRect/>
          </a:stretch>
        </p:blipFill>
        <p:spPr bwMode="auto">
          <a:xfrm>
            <a:off x="5678488" y="1976438"/>
            <a:ext cx="258762" cy="542925"/>
          </a:xfrm>
          <a:prstGeom prst="rect">
            <a:avLst/>
          </a:prstGeom>
          <a:noFill/>
          <a:ln w="9525">
            <a:noFill/>
            <a:miter lim="800000"/>
            <a:headEnd/>
            <a:tailEnd/>
          </a:ln>
        </p:spPr>
      </p:pic>
      <p:sp>
        <p:nvSpPr>
          <p:cNvPr id="84" name="Content Placeholder 2"/>
          <p:cNvSpPr txBox="1">
            <a:spLocks/>
          </p:cNvSpPr>
          <p:nvPr/>
        </p:nvSpPr>
        <p:spPr>
          <a:xfrm>
            <a:off x="5554663" y="2738438"/>
            <a:ext cx="2955925" cy="1252537"/>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p>
            <a:pPr algn="ctr">
              <a:lnSpc>
                <a:spcPct val="90000"/>
              </a:lnSpc>
              <a:spcBef>
                <a:spcPct val="20000"/>
              </a:spcBef>
              <a:buFont typeface="Arial" charset="0"/>
              <a:buNone/>
              <a:defRPr/>
            </a:pPr>
            <a:r>
              <a:rPr lang="en-US" i="1">
                <a:latin typeface="Times New Roman" pitchFamily="18" charset="0"/>
                <a:cs typeface="Times New Roman" pitchFamily="18" charset="0"/>
              </a:rPr>
              <a:t>Uh-oh! The probabilities of the various assignments sum up to Z &gt; 1.</a:t>
            </a:r>
          </a:p>
          <a:p>
            <a:pPr algn="ctr">
              <a:lnSpc>
                <a:spcPct val="90000"/>
              </a:lnSpc>
              <a:spcBef>
                <a:spcPct val="20000"/>
              </a:spcBef>
              <a:buFont typeface="Arial" charset="0"/>
              <a:buNone/>
              <a:defRPr/>
            </a:pPr>
            <a:r>
              <a:rPr lang="en-US" i="1">
                <a:latin typeface="Times New Roman" pitchFamily="18" charset="0"/>
                <a:cs typeface="Times New Roman" pitchFamily="18" charset="0"/>
              </a:rPr>
              <a:t>So divide them all by Z.</a:t>
            </a:r>
            <a:endParaRPr lang="en-US">
              <a:latin typeface="Candara" pitchFamily="34" charset="0"/>
            </a:endParaRPr>
          </a:p>
        </p:txBody>
      </p:sp>
    </p:spTree>
    <p:extLst>
      <p:ext uri="{BB962C8B-B14F-4D97-AF65-F5344CB8AC3E}">
        <p14:creationId xmlns:p14="http://schemas.microsoft.com/office/powerpoint/2010/main" val="1713647275"/>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6" presetClass="emph" presetSubtype="0" fill="hold" grpId="0" nodeType="clickEffect">
                                  <p:stCondLst>
                                    <p:cond delay="0"/>
                                  </p:stCondLst>
                                  <p:childTnLst>
                                    <p:animEffect transition="out" filter="fade">
                                      <p:cBhvr>
                                        <p:cTn id="6" dur="500" tmFilter="0, 0; .2, .5; .8, .5; 1, 0"/>
                                        <p:tgtEl>
                                          <p:spTgt spid="2"/>
                                        </p:tgtEl>
                                      </p:cBhvr>
                                    </p:animEffect>
                                    <p:animScale>
                                      <p:cBhvr>
                                        <p:cTn id="7" dur="250" autoRev="1" fill="hold"/>
                                        <p:tgtEl>
                                          <p:spTgt spid="2"/>
                                        </p:tgtEl>
                                      </p:cBhvr>
                                      <p:by x="105000" y="105000"/>
                                    </p:animScale>
                                  </p:childTnLst>
                                </p:cTn>
                              </p:par>
                            </p:childTnLst>
                          </p:cTn>
                        </p:par>
                      </p:childTnLst>
                    </p:cTn>
                  </p:par>
                  <p:par>
                    <p:cTn id="8" fill="hold">
                      <p:stCondLst>
                        <p:cond delay="indefinite"/>
                      </p:stCondLst>
                      <p:childTnLst>
                        <p:par>
                          <p:cTn id="9" fill="hold">
                            <p:stCondLst>
                              <p:cond delay="0"/>
                            </p:stCondLst>
                            <p:childTnLst>
                              <p:par>
                                <p:cTn id="10" presetID="2" presetClass="entr" presetSubtype="2" fill="hold" grpId="0" nodeType="clickEffect">
                                  <p:stCondLst>
                                    <p:cond delay="0"/>
                                  </p:stCondLst>
                                  <p:childTnLst>
                                    <p:set>
                                      <p:cBhvr>
                                        <p:cTn id="11" dur="1" fill="hold">
                                          <p:stCondLst>
                                            <p:cond delay="0"/>
                                          </p:stCondLst>
                                        </p:cTn>
                                        <p:tgtEl>
                                          <p:spTgt spid="84">
                                            <p:bg/>
                                          </p:spTgt>
                                        </p:tgtEl>
                                        <p:attrNameLst>
                                          <p:attrName>style.visibility</p:attrName>
                                        </p:attrNameLst>
                                      </p:cBhvr>
                                      <p:to>
                                        <p:strVal val="visible"/>
                                      </p:to>
                                    </p:set>
                                    <p:anim calcmode="lin" valueType="num">
                                      <p:cBhvr additive="base">
                                        <p:cTn id="12" dur="500" fill="hold"/>
                                        <p:tgtEl>
                                          <p:spTgt spid="84">
                                            <p:bg/>
                                          </p:spTgt>
                                        </p:tgtEl>
                                        <p:attrNameLst>
                                          <p:attrName>ppt_x</p:attrName>
                                        </p:attrNameLst>
                                      </p:cBhvr>
                                      <p:tavLst>
                                        <p:tav tm="0">
                                          <p:val>
                                            <p:strVal val="1+#ppt_w/2"/>
                                          </p:val>
                                        </p:tav>
                                        <p:tav tm="100000">
                                          <p:val>
                                            <p:strVal val="#ppt_x"/>
                                          </p:val>
                                        </p:tav>
                                      </p:tavLst>
                                    </p:anim>
                                    <p:anim calcmode="lin" valueType="num">
                                      <p:cBhvr additive="base">
                                        <p:cTn id="13" dur="500" fill="hold"/>
                                        <p:tgtEl>
                                          <p:spTgt spid="84">
                                            <p:bg/>
                                          </p:spTgt>
                                        </p:tgtEl>
                                        <p:attrNameLst>
                                          <p:attrName>ppt_y</p:attrName>
                                        </p:attrNameLst>
                                      </p:cBhvr>
                                      <p:tavLst>
                                        <p:tav tm="0">
                                          <p:val>
                                            <p:strVal val="#ppt_y"/>
                                          </p:val>
                                        </p:tav>
                                        <p:tav tm="100000">
                                          <p:val>
                                            <p:strVal val="#ppt_y"/>
                                          </p:val>
                                        </p:tav>
                                      </p:tavLst>
                                    </p:anim>
                                  </p:childTnLst>
                                </p:cTn>
                              </p:par>
                              <p:par>
                                <p:cTn id="14" presetID="2" presetClass="entr" presetSubtype="2" fill="hold" grpId="0" nodeType="withEffect">
                                  <p:stCondLst>
                                    <p:cond delay="0"/>
                                  </p:stCondLst>
                                  <p:childTnLst>
                                    <p:set>
                                      <p:cBhvr>
                                        <p:cTn id="15" dur="1" fill="hold">
                                          <p:stCondLst>
                                            <p:cond delay="0"/>
                                          </p:stCondLst>
                                        </p:cTn>
                                        <p:tgtEl>
                                          <p:spTgt spid="84">
                                            <p:txEl>
                                              <p:pRg st="0" end="0"/>
                                            </p:txEl>
                                          </p:spTgt>
                                        </p:tgtEl>
                                        <p:attrNameLst>
                                          <p:attrName>style.visibility</p:attrName>
                                        </p:attrNameLst>
                                      </p:cBhvr>
                                      <p:to>
                                        <p:strVal val="visible"/>
                                      </p:to>
                                    </p:set>
                                    <p:anim calcmode="lin" valueType="num">
                                      <p:cBhvr additive="base">
                                        <p:cTn id="16" dur="500" fill="hold"/>
                                        <p:tgtEl>
                                          <p:spTgt spid="84">
                                            <p:txEl>
                                              <p:pRg st="0" end="0"/>
                                            </p:txEl>
                                          </p:spTgt>
                                        </p:tgtEl>
                                        <p:attrNameLst>
                                          <p:attrName>ppt_x</p:attrName>
                                        </p:attrNameLst>
                                      </p:cBhvr>
                                      <p:tavLst>
                                        <p:tav tm="0">
                                          <p:val>
                                            <p:strVal val="1+#ppt_w/2"/>
                                          </p:val>
                                        </p:tav>
                                        <p:tav tm="100000">
                                          <p:val>
                                            <p:strVal val="#ppt_x"/>
                                          </p:val>
                                        </p:tav>
                                      </p:tavLst>
                                    </p:anim>
                                    <p:anim calcmode="lin" valueType="num">
                                      <p:cBhvr additive="base">
                                        <p:cTn id="17" dur="500" fill="hold"/>
                                        <p:tgtEl>
                                          <p:spTgt spid="84">
                                            <p:txEl>
                                              <p:pRg st="0" end="0"/>
                                            </p:txEl>
                                          </p:spTgt>
                                        </p:tgtEl>
                                        <p:attrNameLst>
                                          <p:attrName>ppt_y</p:attrName>
                                        </p:attrNameLst>
                                      </p:cBhvr>
                                      <p:tavLst>
                                        <p:tav tm="0">
                                          <p:val>
                                            <p:strVal val="#ppt_y"/>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2" presetClass="entr" presetSubtype="2" fill="hold" grpId="0" nodeType="clickEffect">
                                  <p:stCondLst>
                                    <p:cond delay="0"/>
                                  </p:stCondLst>
                                  <p:childTnLst>
                                    <p:set>
                                      <p:cBhvr>
                                        <p:cTn id="21" dur="1" fill="hold">
                                          <p:stCondLst>
                                            <p:cond delay="0"/>
                                          </p:stCondLst>
                                        </p:cTn>
                                        <p:tgtEl>
                                          <p:spTgt spid="84">
                                            <p:txEl>
                                              <p:pRg st="1" end="1"/>
                                            </p:txEl>
                                          </p:spTgt>
                                        </p:tgtEl>
                                        <p:attrNameLst>
                                          <p:attrName>style.visibility</p:attrName>
                                        </p:attrNameLst>
                                      </p:cBhvr>
                                      <p:to>
                                        <p:strVal val="visible"/>
                                      </p:to>
                                    </p:set>
                                    <p:anim calcmode="lin" valueType="num">
                                      <p:cBhvr additive="base">
                                        <p:cTn id="22" dur="500" fill="hold"/>
                                        <p:tgtEl>
                                          <p:spTgt spid="84">
                                            <p:txEl>
                                              <p:pRg st="1" end="1"/>
                                            </p:txEl>
                                          </p:spTgt>
                                        </p:tgtEl>
                                        <p:attrNameLst>
                                          <p:attrName>ppt_x</p:attrName>
                                        </p:attrNameLst>
                                      </p:cBhvr>
                                      <p:tavLst>
                                        <p:tav tm="0">
                                          <p:val>
                                            <p:strVal val="1+#ppt_w/2"/>
                                          </p:val>
                                        </p:tav>
                                        <p:tav tm="100000">
                                          <p:val>
                                            <p:strVal val="#ppt_x"/>
                                          </p:val>
                                        </p:tav>
                                      </p:tavLst>
                                    </p:anim>
                                    <p:anim calcmode="lin" valueType="num">
                                      <p:cBhvr additive="base">
                                        <p:cTn id="23" dur="500" fill="hold"/>
                                        <p:tgtEl>
                                          <p:spTgt spid="84">
                                            <p:txEl>
                                              <p:pRg st="1" end="1"/>
                                            </p:txEl>
                                          </p:spTgt>
                                        </p:tgtEl>
                                        <p:attrNameLst>
                                          <p:attrName>ppt_y</p:attrName>
                                        </p:attrNameLst>
                                      </p:cBhvr>
                                      <p:tavLst>
                                        <p:tav tm="0">
                                          <p:val>
                                            <p:strVal val="#ppt_y"/>
                                          </p:val>
                                        </p:tav>
                                        <p:tav tm="100000">
                                          <p:val>
                                            <p:strVal val="#ppt_y"/>
                                          </p:val>
                                        </p:tav>
                                      </p:tavLst>
                                    </p:anim>
                                  </p:childTnLst>
                                </p:cTn>
                              </p:par>
                            </p:childTnLst>
                          </p:cTn>
                        </p:par>
                        <p:par>
                          <p:cTn id="24" fill="hold">
                            <p:stCondLst>
                              <p:cond delay="500"/>
                            </p:stCondLst>
                            <p:childTnLst>
                              <p:par>
                                <p:cTn id="25" presetID="2" presetClass="entr" presetSubtype="1" fill="hold" nodeType="afterEffect">
                                  <p:stCondLst>
                                    <p:cond delay="0"/>
                                  </p:stCondLst>
                                  <p:childTnLst>
                                    <p:set>
                                      <p:cBhvr>
                                        <p:cTn id="26" dur="1" fill="hold">
                                          <p:stCondLst>
                                            <p:cond delay="0"/>
                                          </p:stCondLst>
                                        </p:cTn>
                                        <p:tgtEl>
                                          <p:spTgt spid="24639"/>
                                        </p:tgtEl>
                                        <p:attrNameLst>
                                          <p:attrName>style.visibility</p:attrName>
                                        </p:attrNameLst>
                                      </p:cBhvr>
                                      <p:to>
                                        <p:strVal val="visible"/>
                                      </p:to>
                                    </p:set>
                                    <p:anim calcmode="lin" valueType="num">
                                      <p:cBhvr additive="base">
                                        <p:cTn id="27" dur="500" fill="hold"/>
                                        <p:tgtEl>
                                          <p:spTgt spid="24639"/>
                                        </p:tgtEl>
                                        <p:attrNameLst>
                                          <p:attrName>ppt_x</p:attrName>
                                        </p:attrNameLst>
                                      </p:cBhvr>
                                      <p:tavLst>
                                        <p:tav tm="0">
                                          <p:val>
                                            <p:strVal val="#ppt_x"/>
                                          </p:val>
                                        </p:tav>
                                        <p:tav tm="100000">
                                          <p:val>
                                            <p:strVal val="#ppt_x"/>
                                          </p:val>
                                        </p:tav>
                                      </p:tavLst>
                                    </p:anim>
                                    <p:anim calcmode="lin" valueType="num">
                                      <p:cBhvr additive="base">
                                        <p:cTn id="28" dur="500" fill="hold"/>
                                        <p:tgtEl>
                                          <p:spTgt spid="24639"/>
                                        </p:tgtEl>
                                        <p:attrNameLst>
                                          <p:attrName>ppt_y</p:attrName>
                                        </p:attrNameLst>
                                      </p:cBhvr>
                                      <p:tavLst>
                                        <p:tav tm="0">
                                          <p:val>
                                            <p:strVal val="0-#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84" grpId="0" build="allAtOnce" animBg="1"/>
    </p:bldLst>
  </p:timing>
</p:sld>
</file>

<file path=ppt/slides/slide1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Q&amp;A</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170</a:t>
            </a:fld>
            <a:endParaRPr lang="en-US"/>
          </a:p>
        </p:txBody>
      </p:sp>
      <p:grpSp>
        <p:nvGrpSpPr>
          <p:cNvPr id="15" name="Group 14"/>
          <p:cNvGrpSpPr/>
          <p:nvPr/>
        </p:nvGrpSpPr>
        <p:grpSpPr>
          <a:xfrm>
            <a:off x="457200" y="1213073"/>
            <a:ext cx="8229600" cy="1688270"/>
            <a:chOff x="457200" y="2443162"/>
            <a:chExt cx="8229600" cy="1217402"/>
          </a:xfrm>
        </p:grpSpPr>
        <p:sp>
          <p:nvSpPr>
            <p:cNvPr id="6" name="Content Placeholder 2"/>
            <p:cNvSpPr txBox="1">
              <a:spLocks/>
            </p:cNvSpPr>
            <p:nvPr/>
          </p:nvSpPr>
          <p:spPr>
            <a:xfrm>
              <a:off x="457200" y="2443162"/>
              <a:ext cx="8229600" cy="1217402"/>
            </a:xfrm>
            <a:prstGeom prst="rect">
              <a:avLst/>
            </a:prstGeom>
            <a:solidFill>
              <a:schemeClr val="accent6">
                <a:lumMod val="40000"/>
                <a:lumOff val="6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smtClean="0"/>
                <a:t>Q: </a:t>
              </a:r>
              <a:endParaRPr lang="en-US" dirty="0"/>
            </a:p>
          </p:txBody>
        </p:sp>
        <p:sp>
          <p:nvSpPr>
            <p:cNvPr id="9" name="Content Placeholder 2"/>
            <p:cNvSpPr txBox="1">
              <a:spLocks/>
            </p:cNvSpPr>
            <p:nvPr/>
          </p:nvSpPr>
          <p:spPr>
            <a:xfrm>
              <a:off x="957214" y="2466148"/>
              <a:ext cx="7729586" cy="1194415"/>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If you could find the global minimum, would its beliefs give the </a:t>
              </a:r>
              <a:r>
                <a:rPr lang="en-US" dirty="0" err="1"/>
                <a:t>marginals</a:t>
              </a:r>
              <a:r>
                <a:rPr lang="en-US" dirty="0"/>
                <a:t> of the </a:t>
              </a:r>
              <a:r>
                <a:rPr lang="en-US" b="1" dirty="0"/>
                <a:t>true distribution</a:t>
              </a:r>
              <a:r>
                <a:rPr lang="en-US" dirty="0"/>
                <a:t>?</a:t>
              </a:r>
            </a:p>
          </p:txBody>
        </p:sp>
      </p:grpSp>
      <p:grpSp>
        <p:nvGrpSpPr>
          <p:cNvPr id="14" name="Group 13"/>
          <p:cNvGrpSpPr/>
          <p:nvPr/>
        </p:nvGrpSpPr>
        <p:grpSpPr>
          <a:xfrm>
            <a:off x="457200" y="2901343"/>
            <a:ext cx="8229600" cy="1217402"/>
            <a:chOff x="457200" y="3660564"/>
            <a:chExt cx="8229600" cy="1217402"/>
          </a:xfrm>
        </p:grpSpPr>
        <p:sp>
          <p:nvSpPr>
            <p:cNvPr id="7" name="Content Placeholder 2"/>
            <p:cNvSpPr txBox="1">
              <a:spLocks/>
            </p:cNvSpPr>
            <p:nvPr/>
          </p:nvSpPr>
          <p:spPr>
            <a:xfrm>
              <a:off x="457200" y="3660564"/>
              <a:ext cx="8229600" cy="1217402"/>
            </a:xfrm>
            <a:prstGeom prst="rect">
              <a:avLst/>
            </a:prstGeom>
            <a:solidFill>
              <a:schemeClr val="accent6">
                <a:lumMod val="20000"/>
                <a:lumOff val="8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a:t>A</a:t>
              </a:r>
              <a:r>
                <a:rPr lang="en-US" b="1" dirty="0" smtClean="0"/>
                <a:t>:</a:t>
              </a:r>
              <a:endParaRPr lang="en-US" dirty="0"/>
            </a:p>
          </p:txBody>
        </p:sp>
        <p:sp>
          <p:nvSpPr>
            <p:cNvPr id="10" name="Content Placeholder 2"/>
            <p:cNvSpPr txBox="1">
              <a:spLocks/>
            </p:cNvSpPr>
            <p:nvPr/>
          </p:nvSpPr>
          <p:spPr>
            <a:xfrm>
              <a:off x="957214" y="3660564"/>
              <a:ext cx="7729586" cy="1217402"/>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No. </a:t>
              </a:r>
            </a:p>
          </p:txBody>
        </p:sp>
      </p:grpSp>
      <p:pic>
        <p:nvPicPr>
          <p:cNvPr id="11" name="Picture 10" descr="nonconvex-surface-zoom3.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923374" y="4118745"/>
            <a:ext cx="5664200" cy="4394200"/>
          </a:xfrm>
          <a:prstGeom prst="rect">
            <a:avLst/>
          </a:prstGeom>
        </p:spPr>
      </p:pic>
      <p:sp>
        <p:nvSpPr>
          <p:cNvPr id="5" name="Oval Callout 4"/>
          <p:cNvSpPr/>
          <p:nvPr/>
        </p:nvSpPr>
        <p:spPr>
          <a:xfrm>
            <a:off x="457199" y="4283526"/>
            <a:ext cx="2107790" cy="1394636"/>
          </a:xfrm>
          <a:prstGeom prst="wedgeEllipseCallout">
            <a:avLst>
              <a:gd name="adj1" fmla="val 77338"/>
              <a:gd name="adj2" fmla="val 67857"/>
            </a:avLst>
          </a:prstGeom>
          <a:solidFill>
            <a:schemeClr val="accent2">
              <a:lumMod val="40000"/>
              <a:lumOff val="60000"/>
            </a:schemeClr>
          </a:solidFill>
          <a:ln>
            <a:solidFill>
              <a:schemeClr val="accent2">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200" dirty="0" smtClean="0">
                <a:solidFill>
                  <a:schemeClr val="tx1"/>
                </a:solidFill>
                <a:latin typeface="Noteworthy Light"/>
                <a:cs typeface="Noteworthy Light"/>
              </a:rPr>
              <a:t>We’ve found the bottom!!</a:t>
            </a:r>
            <a:endParaRPr lang="en-US" sz="2200" dirty="0">
              <a:solidFill>
                <a:schemeClr val="tx1"/>
              </a:solidFill>
              <a:latin typeface="Noteworthy Light"/>
              <a:cs typeface="Noteworthy Light"/>
            </a:endParaRPr>
          </a:p>
        </p:txBody>
      </p:sp>
      <p:grpSp>
        <p:nvGrpSpPr>
          <p:cNvPr id="13" name="Group 12"/>
          <p:cNvGrpSpPr/>
          <p:nvPr/>
        </p:nvGrpSpPr>
        <p:grpSpPr>
          <a:xfrm rot="7459906">
            <a:off x="3088521" y="4899324"/>
            <a:ext cx="309517" cy="736443"/>
            <a:chOff x="4385033" y="2835074"/>
            <a:chExt cx="1255018" cy="2986107"/>
          </a:xfrm>
        </p:grpSpPr>
        <p:cxnSp>
          <p:nvCxnSpPr>
            <p:cNvPr id="16" name="Straight Arrow Connector 15"/>
            <p:cNvCxnSpPr>
              <a:stCxn id="17" idx="1"/>
              <a:endCxn id="18" idx="5"/>
            </p:cNvCxnSpPr>
            <p:nvPr/>
          </p:nvCxnSpPr>
          <p:spPr>
            <a:xfrm flipH="1" flipV="1">
              <a:off x="4675604" y="5137176"/>
              <a:ext cx="265726" cy="513886"/>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17" name="Oval 16"/>
            <p:cNvSpPr>
              <a:spLocks noChangeAspect="1"/>
            </p:cNvSpPr>
            <p:nvPr/>
          </p:nvSpPr>
          <p:spPr>
            <a:xfrm>
              <a:off x="4911645" y="5621875"/>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Oval 17"/>
            <p:cNvSpPr>
              <a:spLocks noChangeAspect="1"/>
            </p:cNvSpPr>
            <p:nvPr/>
          </p:nvSpPr>
          <p:spPr>
            <a:xfrm>
              <a:off x="4502586" y="4967058"/>
              <a:ext cx="202704" cy="199306"/>
            </a:xfrm>
            <a:prstGeom prst="ellipse">
              <a:avLst/>
            </a:prstGeom>
            <a:solidFill>
              <a:srgbClr val="0000FF"/>
            </a:solidFill>
            <a:ln>
              <a:solidFill>
                <a:srgbClr val="0000FF"/>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Oval 18"/>
            <p:cNvSpPr>
              <a:spLocks noChangeAspect="1"/>
            </p:cNvSpPr>
            <p:nvPr/>
          </p:nvSpPr>
          <p:spPr>
            <a:xfrm>
              <a:off x="4848144" y="4237575"/>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0" name="Straight Arrow Connector 19"/>
            <p:cNvCxnSpPr>
              <a:stCxn id="18" idx="7"/>
              <a:endCxn id="19" idx="3"/>
            </p:cNvCxnSpPr>
            <p:nvPr/>
          </p:nvCxnSpPr>
          <p:spPr>
            <a:xfrm flipV="1">
              <a:off x="4675604" y="4407693"/>
              <a:ext cx="202226" cy="588552"/>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21" name="Oval 20"/>
            <p:cNvSpPr>
              <a:spLocks noChangeAspect="1"/>
            </p:cNvSpPr>
            <p:nvPr/>
          </p:nvSpPr>
          <p:spPr>
            <a:xfrm>
              <a:off x="4385033" y="3813397"/>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2" name="Straight Arrow Connector 21"/>
            <p:cNvCxnSpPr>
              <a:stCxn id="19" idx="1"/>
              <a:endCxn id="21" idx="5"/>
            </p:cNvCxnSpPr>
            <p:nvPr/>
          </p:nvCxnSpPr>
          <p:spPr>
            <a:xfrm flipH="1" flipV="1">
              <a:off x="4558051" y="3983515"/>
              <a:ext cx="319779" cy="283246"/>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23" name="Oval 22"/>
            <p:cNvSpPr>
              <a:spLocks noChangeAspect="1"/>
            </p:cNvSpPr>
            <p:nvPr/>
          </p:nvSpPr>
          <p:spPr>
            <a:xfrm>
              <a:off x="4868899" y="3068751"/>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4" name="Straight Arrow Connector 23"/>
            <p:cNvCxnSpPr>
              <a:stCxn id="21" idx="7"/>
              <a:endCxn id="23" idx="3"/>
            </p:cNvCxnSpPr>
            <p:nvPr/>
          </p:nvCxnSpPr>
          <p:spPr>
            <a:xfrm flipV="1">
              <a:off x="4558051" y="3238870"/>
              <a:ext cx="340533" cy="603715"/>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25" name="Oval 24"/>
            <p:cNvSpPr>
              <a:spLocks noChangeAspect="1"/>
            </p:cNvSpPr>
            <p:nvPr/>
          </p:nvSpPr>
          <p:spPr>
            <a:xfrm>
              <a:off x="5127544" y="3128187"/>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6" name="Straight Arrow Connector 25"/>
            <p:cNvCxnSpPr>
              <a:stCxn id="23" idx="6"/>
              <a:endCxn id="25" idx="3"/>
            </p:cNvCxnSpPr>
            <p:nvPr/>
          </p:nvCxnSpPr>
          <p:spPr>
            <a:xfrm>
              <a:off x="5071603" y="3168406"/>
              <a:ext cx="85627" cy="129900"/>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27" name="Oval 26"/>
            <p:cNvSpPr>
              <a:spLocks noChangeAspect="1"/>
            </p:cNvSpPr>
            <p:nvPr/>
          </p:nvSpPr>
          <p:spPr>
            <a:xfrm>
              <a:off x="5437347" y="2835074"/>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8" name="Straight Arrow Connector 27"/>
            <p:cNvCxnSpPr>
              <a:stCxn id="25" idx="7"/>
              <a:endCxn id="27" idx="3"/>
            </p:cNvCxnSpPr>
            <p:nvPr/>
          </p:nvCxnSpPr>
          <p:spPr>
            <a:xfrm flipV="1">
              <a:off x="5300562" y="3005193"/>
              <a:ext cx="166471" cy="152182"/>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10674236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5"/>
                                        </p:tgtEl>
                                        <p:attrNameLst>
                                          <p:attrName>style.visibility</p:attrName>
                                        </p:attrNameLst>
                                      </p:cBhvr>
                                      <p:to>
                                        <p:strVal val="visible"/>
                                      </p:to>
                                    </p:set>
                                    <p:animEffect transition="in" filter="wipe(down)">
                                      <p:cBhvr>
                                        <p:cTn id="20"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Lst>
  </p:timing>
</p:sld>
</file>

<file path=ppt/slides/slide1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Q&amp;A</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171</a:t>
            </a:fld>
            <a:endParaRPr lang="en-US"/>
          </a:p>
        </p:txBody>
      </p:sp>
      <p:grpSp>
        <p:nvGrpSpPr>
          <p:cNvPr id="15" name="Group 14"/>
          <p:cNvGrpSpPr/>
          <p:nvPr/>
        </p:nvGrpSpPr>
        <p:grpSpPr>
          <a:xfrm>
            <a:off x="457200" y="1134022"/>
            <a:ext cx="4311688" cy="1842032"/>
            <a:chOff x="457200" y="2443162"/>
            <a:chExt cx="8229600" cy="1217402"/>
          </a:xfrm>
        </p:grpSpPr>
        <p:sp>
          <p:nvSpPr>
            <p:cNvPr id="6" name="Content Placeholder 2"/>
            <p:cNvSpPr txBox="1">
              <a:spLocks/>
            </p:cNvSpPr>
            <p:nvPr/>
          </p:nvSpPr>
          <p:spPr>
            <a:xfrm>
              <a:off x="457200" y="2443162"/>
              <a:ext cx="8229600" cy="1217402"/>
            </a:xfrm>
            <a:prstGeom prst="rect">
              <a:avLst/>
            </a:prstGeom>
            <a:solidFill>
              <a:schemeClr val="accent6">
                <a:lumMod val="40000"/>
                <a:lumOff val="6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smtClean="0"/>
                <a:t>Q: </a:t>
              </a:r>
              <a:endParaRPr lang="en-US" dirty="0"/>
            </a:p>
          </p:txBody>
        </p:sp>
        <p:sp>
          <p:nvSpPr>
            <p:cNvPr id="9" name="Content Placeholder 2"/>
            <p:cNvSpPr txBox="1">
              <a:spLocks/>
            </p:cNvSpPr>
            <p:nvPr/>
          </p:nvSpPr>
          <p:spPr>
            <a:xfrm>
              <a:off x="1481440" y="2466148"/>
              <a:ext cx="7205360" cy="1194415"/>
            </a:xfrm>
            <a:prstGeom prst="rect">
              <a:avLst/>
            </a:prstGeom>
          </p:spPr>
          <p:txBody>
            <a:bodyPr vert="horz" lIns="91440" tIns="45720" rIns="91440" bIns="45720" rtlCol="0">
              <a:normAutofit fontScale="92500"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Is it finding the </a:t>
              </a:r>
              <a:r>
                <a:rPr lang="en-US" dirty="0" err="1"/>
                <a:t>marginals</a:t>
              </a:r>
              <a:r>
                <a:rPr lang="en-US" dirty="0"/>
                <a:t> of some </a:t>
              </a:r>
              <a:r>
                <a:rPr lang="en-US" b="1" dirty="0"/>
                <a:t>other </a:t>
              </a:r>
              <a:r>
                <a:rPr lang="en-US" b="1" dirty="0" smtClean="0"/>
                <a:t>distribution</a:t>
              </a:r>
              <a:r>
                <a:rPr lang="en-US" dirty="0" smtClean="0"/>
                <a:t> (as mean field would)?</a:t>
              </a:r>
              <a:endParaRPr lang="en-US" dirty="0"/>
            </a:p>
          </p:txBody>
        </p:sp>
      </p:grpSp>
      <p:grpSp>
        <p:nvGrpSpPr>
          <p:cNvPr id="14" name="Group 13"/>
          <p:cNvGrpSpPr/>
          <p:nvPr/>
        </p:nvGrpSpPr>
        <p:grpSpPr>
          <a:xfrm>
            <a:off x="457200" y="2976052"/>
            <a:ext cx="4311688" cy="3380298"/>
            <a:chOff x="457200" y="3660564"/>
            <a:chExt cx="8229600" cy="1217402"/>
          </a:xfrm>
        </p:grpSpPr>
        <p:sp>
          <p:nvSpPr>
            <p:cNvPr id="7" name="Content Placeholder 2"/>
            <p:cNvSpPr txBox="1">
              <a:spLocks/>
            </p:cNvSpPr>
            <p:nvPr/>
          </p:nvSpPr>
          <p:spPr>
            <a:xfrm>
              <a:off x="457200" y="3660564"/>
              <a:ext cx="8229600" cy="1217402"/>
            </a:xfrm>
            <a:prstGeom prst="rect">
              <a:avLst/>
            </a:prstGeom>
            <a:solidFill>
              <a:schemeClr val="accent6">
                <a:lumMod val="20000"/>
                <a:lumOff val="8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a:t>A</a:t>
              </a:r>
              <a:r>
                <a:rPr lang="en-US" b="1" dirty="0" smtClean="0"/>
                <a:t>:</a:t>
              </a:r>
              <a:endParaRPr lang="en-US" dirty="0"/>
            </a:p>
          </p:txBody>
        </p:sp>
        <p:sp>
          <p:nvSpPr>
            <p:cNvPr id="10" name="Content Placeholder 2"/>
            <p:cNvSpPr txBox="1">
              <a:spLocks/>
            </p:cNvSpPr>
            <p:nvPr/>
          </p:nvSpPr>
          <p:spPr>
            <a:xfrm>
              <a:off x="1481440" y="3660564"/>
              <a:ext cx="7205360" cy="488821"/>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No, just a </a:t>
              </a:r>
              <a:r>
                <a:rPr lang="en-US" b="1" dirty="0"/>
                <a:t>collection of beliefs</a:t>
              </a:r>
              <a:r>
                <a:rPr lang="en-US" dirty="0"/>
                <a:t>.  </a:t>
              </a:r>
            </a:p>
          </p:txBody>
        </p:sp>
      </p:grpSp>
      <p:pic>
        <p:nvPicPr>
          <p:cNvPr id="5" name="Picture 4" descr="4493262f1b.gi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768888" y="2296551"/>
            <a:ext cx="4304165" cy="3162366"/>
          </a:xfrm>
          <a:prstGeom prst="rect">
            <a:avLst/>
          </a:prstGeom>
        </p:spPr>
      </p:pic>
      <p:sp>
        <p:nvSpPr>
          <p:cNvPr id="12" name="Content Placeholder 2"/>
          <p:cNvSpPr txBox="1">
            <a:spLocks/>
          </p:cNvSpPr>
          <p:nvPr/>
        </p:nvSpPr>
        <p:spPr>
          <a:xfrm>
            <a:off x="933855" y="4333336"/>
            <a:ext cx="3353189" cy="2023014"/>
          </a:xfrm>
          <a:prstGeom prst="rect">
            <a:avLst/>
          </a:prstGeom>
        </p:spPr>
        <p:txBody>
          <a:bodyPr vert="horz" lIns="91440" tIns="45720" rIns="91440" bIns="45720" rtlCol="0">
            <a:normAutofit fontScale="9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t>Might </a:t>
            </a:r>
            <a:r>
              <a:rPr lang="en-US" dirty="0"/>
              <a:t>not be globally consistent in the sense of all being views of the same elephant.</a:t>
            </a:r>
          </a:p>
        </p:txBody>
      </p:sp>
      <p:sp>
        <p:nvSpPr>
          <p:cNvPr id="8" name="TextBox 7"/>
          <p:cNvSpPr txBox="1"/>
          <p:nvPr/>
        </p:nvSpPr>
        <p:spPr>
          <a:xfrm>
            <a:off x="4768888" y="6475098"/>
            <a:ext cx="3623358" cy="382902"/>
          </a:xfrm>
          <a:prstGeom prst="rect">
            <a:avLst/>
          </a:prstGeom>
          <a:noFill/>
        </p:spPr>
        <p:txBody>
          <a:bodyPr wrap="square" rtlCol="0" anchor="ctr">
            <a:noAutofit/>
          </a:bodyPr>
          <a:lstStyle/>
          <a:p>
            <a:pPr algn="ctr"/>
            <a:r>
              <a:rPr lang="en-US" sz="1600" dirty="0" smtClean="0"/>
              <a:t>*Cartoon by G</a:t>
            </a:r>
            <a:r>
              <a:rPr lang="en-US" sz="1600" dirty="0"/>
              <a:t>. Renee </a:t>
            </a:r>
            <a:r>
              <a:rPr lang="en-US" sz="1600" dirty="0" err="1" smtClean="0"/>
              <a:t>Guzlas</a:t>
            </a:r>
            <a:endParaRPr lang="en-US" sz="1600" dirty="0" smtClean="0"/>
          </a:p>
        </p:txBody>
      </p:sp>
    </p:spTree>
    <p:extLst>
      <p:ext uri="{BB962C8B-B14F-4D97-AF65-F5344CB8AC3E}">
        <p14:creationId xmlns:p14="http://schemas.microsoft.com/office/powerpoint/2010/main" val="330592786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grpId="0" nodeType="clickEffect">
                                  <p:stCondLst>
                                    <p:cond delay="0"/>
                                  </p:stCondLst>
                                  <p:childTnLst>
                                    <p:set>
                                      <p:cBhvr>
                                        <p:cTn id="10" dur="1" fill="hold">
                                          <p:stCondLst>
                                            <p:cond delay="0"/>
                                          </p:stCondLst>
                                        </p:cTn>
                                        <p:tgtEl>
                                          <p:spTgt spid="12"/>
                                        </p:tgtEl>
                                        <p:attrNameLst>
                                          <p:attrName>style.visibility</p:attrName>
                                        </p:attrNameLst>
                                      </p:cBhvr>
                                      <p:to>
                                        <p:strVal val="visible"/>
                                      </p:to>
                                    </p:set>
                                    <p:anim calcmode="lin" valueType="num">
                                      <p:cBhvr additive="base">
                                        <p:cTn id="11" dur="500" fill="hold"/>
                                        <p:tgtEl>
                                          <p:spTgt spid="12"/>
                                        </p:tgtEl>
                                        <p:attrNameLst>
                                          <p:attrName>ppt_x</p:attrName>
                                        </p:attrNameLst>
                                      </p:cBhvr>
                                      <p:tavLst>
                                        <p:tav tm="0">
                                          <p:val>
                                            <p:strVal val="#ppt_x"/>
                                          </p:val>
                                        </p:tav>
                                        <p:tav tm="100000">
                                          <p:val>
                                            <p:strVal val="#ppt_x"/>
                                          </p:val>
                                        </p:tav>
                                      </p:tavLst>
                                    </p:anim>
                                    <p:anim calcmode="lin" valueType="num">
                                      <p:cBhvr additive="base">
                                        <p:cTn id="12" dur="500" fill="hold"/>
                                        <p:tgtEl>
                                          <p:spTgt spid="12"/>
                                        </p:tgtEl>
                                        <p:attrNameLst>
                                          <p:attrName>ppt_y</p:attrName>
                                        </p:attrNameLst>
                                      </p:cBhvr>
                                      <p:tavLst>
                                        <p:tav tm="0">
                                          <p:val>
                                            <p:strVal val="1+#ppt_h/2"/>
                                          </p:val>
                                        </p:tav>
                                        <p:tav tm="100000">
                                          <p:val>
                                            <p:strVal val="#ppt_y"/>
                                          </p:val>
                                        </p:tav>
                                      </p:tavLst>
                                    </p:anim>
                                  </p:childTnLst>
                                </p:cTn>
                              </p:par>
                              <p:par>
                                <p:cTn id="13" presetID="12" presetClass="entr" presetSubtype="4" fill="hold" nodeType="with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p:tgtEl>
                                          <p:spTgt spid="5"/>
                                        </p:tgtEl>
                                        <p:attrNameLst>
                                          <p:attrName>ppt_y</p:attrName>
                                        </p:attrNameLst>
                                      </p:cBhvr>
                                      <p:tavLst>
                                        <p:tav tm="0">
                                          <p:val>
                                            <p:strVal val="#ppt_y+#ppt_h*1.125000"/>
                                          </p:val>
                                        </p:tav>
                                        <p:tav tm="100000">
                                          <p:val>
                                            <p:strVal val="#ppt_y"/>
                                          </p:val>
                                        </p:tav>
                                      </p:tavLst>
                                    </p:anim>
                                    <p:animEffect transition="in" filter="wipe(up)">
                                      <p:cBhvr>
                                        <p:cTn id="16" dur="500"/>
                                        <p:tgtEl>
                                          <p:spTgt spid="5"/>
                                        </p:tgtEl>
                                      </p:cBhvr>
                                    </p:animEffect>
                                  </p:childTnLst>
                                </p:cTn>
                              </p:par>
                              <p:par>
                                <p:cTn id="17" presetID="12" presetClass="entr" presetSubtype="4" fill="hold" grpId="0" nodeType="with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p:tgtEl>
                                          <p:spTgt spid="8"/>
                                        </p:tgtEl>
                                        <p:attrNameLst>
                                          <p:attrName>ppt_y</p:attrName>
                                        </p:attrNameLst>
                                      </p:cBhvr>
                                      <p:tavLst>
                                        <p:tav tm="0">
                                          <p:val>
                                            <p:strVal val="#ppt_y+#ppt_h*1.125000"/>
                                          </p:val>
                                        </p:tav>
                                        <p:tav tm="100000">
                                          <p:val>
                                            <p:strVal val="#ppt_y"/>
                                          </p:val>
                                        </p:tav>
                                      </p:tavLst>
                                    </p:anim>
                                    <p:animEffect transition="in" filter="wipe(up)">
                                      <p:cBhvr>
                                        <p:cTn id="20"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8" grpId="0"/>
    </p:bldLst>
  </p:timing>
</p:sld>
</file>

<file path=ppt/slides/slide1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Q&amp;A</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172</a:t>
            </a:fld>
            <a:endParaRPr lang="en-US"/>
          </a:p>
        </p:txBody>
      </p:sp>
      <p:grpSp>
        <p:nvGrpSpPr>
          <p:cNvPr id="15" name="Group 14"/>
          <p:cNvGrpSpPr/>
          <p:nvPr/>
        </p:nvGrpSpPr>
        <p:grpSpPr>
          <a:xfrm>
            <a:off x="457200" y="1213073"/>
            <a:ext cx="8229600" cy="1217402"/>
            <a:chOff x="457200" y="2443162"/>
            <a:chExt cx="8229600" cy="1217402"/>
          </a:xfrm>
        </p:grpSpPr>
        <p:sp>
          <p:nvSpPr>
            <p:cNvPr id="6" name="Content Placeholder 2"/>
            <p:cNvSpPr txBox="1">
              <a:spLocks/>
            </p:cNvSpPr>
            <p:nvPr/>
          </p:nvSpPr>
          <p:spPr>
            <a:xfrm>
              <a:off x="457200" y="2443162"/>
              <a:ext cx="8229600" cy="1217402"/>
            </a:xfrm>
            <a:prstGeom prst="rect">
              <a:avLst/>
            </a:prstGeom>
            <a:solidFill>
              <a:schemeClr val="accent6">
                <a:lumMod val="40000"/>
                <a:lumOff val="6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smtClean="0"/>
                <a:t>Q: </a:t>
              </a:r>
              <a:endParaRPr lang="en-US" dirty="0"/>
            </a:p>
          </p:txBody>
        </p:sp>
        <p:sp>
          <p:nvSpPr>
            <p:cNvPr id="9" name="Content Placeholder 2"/>
            <p:cNvSpPr txBox="1">
              <a:spLocks/>
            </p:cNvSpPr>
            <p:nvPr/>
          </p:nvSpPr>
          <p:spPr>
            <a:xfrm>
              <a:off x="957214" y="2466148"/>
              <a:ext cx="7729586" cy="1194415"/>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Does the global minimum give beliefs that are at least </a:t>
              </a:r>
              <a:r>
                <a:rPr lang="en-US" b="1" dirty="0"/>
                <a:t>locally consistent</a:t>
              </a:r>
              <a:r>
                <a:rPr lang="en-US" dirty="0"/>
                <a:t>?</a:t>
              </a:r>
            </a:p>
          </p:txBody>
        </p:sp>
      </p:grpSp>
      <p:grpSp>
        <p:nvGrpSpPr>
          <p:cNvPr id="14" name="Group 13"/>
          <p:cNvGrpSpPr/>
          <p:nvPr/>
        </p:nvGrpSpPr>
        <p:grpSpPr>
          <a:xfrm>
            <a:off x="457200" y="2430475"/>
            <a:ext cx="8229600" cy="632744"/>
            <a:chOff x="457200" y="3660564"/>
            <a:chExt cx="8229600" cy="1217402"/>
          </a:xfrm>
        </p:grpSpPr>
        <p:sp>
          <p:nvSpPr>
            <p:cNvPr id="7" name="Content Placeholder 2"/>
            <p:cNvSpPr txBox="1">
              <a:spLocks/>
            </p:cNvSpPr>
            <p:nvPr/>
          </p:nvSpPr>
          <p:spPr>
            <a:xfrm>
              <a:off x="457200" y="3660564"/>
              <a:ext cx="8229600" cy="1217402"/>
            </a:xfrm>
            <a:prstGeom prst="rect">
              <a:avLst/>
            </a:prstGeom>
            <a:solidFill>
              <a:schemeClr val="accent6">
                <a:lumMod val="20000"/>
                <a:lumOff val="8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a:t>A</a:t>
              </a:r>
              <a:r>
                <a:rPr lang="en-US" b="1" dirty="0" smtClean="0"/>
                <a:t>:</a:t>
              </a:r>
              <a:endParaRPr lang="en-US" dirty="0"/>
            </a:p>
          </p:txBody>
        </p:sp>
        <p:sp>
          <p:nvSpPr>
            <p:cNvPr id="10" name="Content Placeholder 2"/>
            <p:cNvSpPr txBox="1">
              <a:spLocks/>
            </p:cNvSpPr>
            <p:nvPr/>
          </p:nvSpPr>
          <p:spPr>
            <a:xfrm>
              <a:off x="957214" y="3660564"/>
              <a:ext cx="7729586" cy="1217402"/>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t>Yes.</a:t>
              </a:r>
              <a:endParaRPr lang="en-US" dirty="0"/>
            </a:p>
          </p:txBody>
        </p:sp>
      </p:grpSp>
      <p:sp>
        <p:nvSpPr>
          <p:cNvPr id="13" name="Oval 12"/>
          <p:cNvSpPr/>
          <p:nvPr/>
        </p:nvSpPr>
        <p:spPr>
          <a:xfrm>
            <a:off x="4807826" y="4542954"/>
            <a:ext cx="958239" cy="971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2600" i="1" dirty="0" smtClean="0">
                <a:solidFill>
                  <a:schemeClr val="tx1"/>
                </a:solidFill>
                <a:latin typeface="Times New Roman"/>
                <a:cs typeface="Times New Roman"/>
              </a:rPr>
              <a:t>X</a:t>
            </a:r>
            <a:r>
              <a:rPr lang="en-US" sz="2600" i="1" baseline="-25000" dirty="0" smtClean="0">
                <a:solidFill>
                  <a:schemeClr val="tx1"/>
                </a:solidFill>
                <a:latin typeface="Times New Roman"/>
                <a:cs typeface="Times New Roman"/>
              </a:rPr>
              <a:t>1</a:t>
            </a:r>
            <a:endParaRPr lang="en-US" sz="2600" i="1" dirty="0">
              <a:solidFill>
                <a:schemeClr val="tx1"/>
              </a:solidFill>
              <a:latin typeface="Times New Roman"/>
              <a:cs typeface="Times New Roman"/>
            </a:endParaRPr>
          </a:p>
        </p:txBody>
      </p:sp>
      <p:cxnSp>
        <p:nvCxnSpPr>
          <p:cNvPr id="16" name="Straight Connector 15"/>
          <p:cNvCxnSpPr>
            <a:stCxn id="13" idx="6"/>
            <a:endCxn id="17" idx="1"/>
          </p:cNvCxnSpPr>
          <p:nvPr/>
        </p:nvCxnSpPr>
        <p:spPr>
          <a:xfrm>
            <a:off x="5766065" y="5028570"/>
            <a:ext cx="1098596" cy="1416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 name="Rectangle 16"/>
          <p:cNvSpPr/>
          <p:nvPr/>
        </p:nvSpPr>
        <p:spPr>
          <a:xfrm>
            <a:off x="6864661" y="4807811"/>
            <a:ext cx="469844" cy="46984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2600" i="1" dirty="0" err="1" smtClean="0">
                <a:solidFill>
                  <a:schemeClr val="bg1"/>
                </a:solidFill>
                <a:latin typeface="Times New Roman"/>
                <a:cs typeface="Times New Roman"/>
              </a:rPr>
              <a:t>ψ</a:t>
            </a:r>
            <a:r>
              <a:rPr lang="en-US" sz="2600" i="1" baseline="-25000" dirty="0" smtClean="0">
                <a:solidFill>
                  <a:schemeClr val="bg1"/>
                </a:solidFill>
                <a:latin typeface="Times New Roman"/>
                <a:cs typeface="Times New Roman"/>
              </a:rPr>
              <a:t>α</a:t>
            </a:r>
            <a:endParaRPr lang="en-US" sz="2600" i="1" dirty="0">
              <a:solidFill>
                <a:schemeClr val="bg1"/>
              </a:solidFill>
              <a:latin typeface="Times New Roman"/>
              <a:cs typeface="Times New Roman"/>
            </a:endParaRPr>
          </a:p>
        </p:txBody>
      </p:sp>
      <p:sp>
        <p:nvSpPr>
          <p:cNvPr id="18" name="Oval 17"/>
          <p:cNvSpPr/>
          <p:nvPr/>
        </p:nvSpPr>
        <p:spPr>
          <a:xfrm>
            <a:off x="6611456" y="2935636"/>
            <a:ext cx="958239" cy="97123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2600" i="1" dirty="0" smtClean="0">
                <a:solidFill>
                  <a:schemeClr val="tx1"/>
                </a:solidFill>
                <a:latin typeface="Times New Roman"/>
                <a:cs typeface="Times New Roman"/>
              </a:rPr>
              <a:t>X</a:t>
            </a:r>
            <a:r>
              <a:rPr lang="en-US" sz="2600" i="1" baseline="-25000" dirty="0">
                <a:solidFill>
                  <a:schemeClr val="tx1"/>
                </a:solidFill>
                <a:latin typeface="Times New Roman"/>
                <a:cs typeface="Times New Roman"/>
              </a:rPr>
              <a:t>2</a:t>
            </a:r>
            <a:endParaRPr lang="en-US" sz="2600" i="1" dirty="0">
              <a:solidFill>
                <a:schemeClr val="tx1"/>
              </a:solidFill>
              <a:latin typeface="Times New Roman"/>
              <a:cs typeface="Times New Roman"/>
            </a:endParaRPr>
          </a:p>
        </p:txBody>
      </p:sp>
      <p:cxnSp>
        <p:nvCxnSpPr>
          <p:cNvPr id="19" name="Straight Connector 18"/>
          <p:cNvCxnSpPr>
            <a:stCxn id="18" idx="4"/>
            <a:endCxn id="17" idx="0"/>
          </p:cNvCxnSpPr>
          <p:nvPr/>
        </p:nvCxnSpPr>
        <p:spPr>
          <a:xfrm>
            <a:off x="7090576" y="3906868"/>
            <a:ext cx="9007" cy="90094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7" name="Cloud Callout 46"/>
          <p:cNvSpPr/>
          <p:nvPr/>
        </p:nvSpPr>
        <p:spPr>
          <a:xfrm>
            <a:off x="5081757" y="5408371"/>
            <a:ext cx="828675" cy="1106487"/>
          </a:xfrm>
          <a:prstGeom prst="cloudCallout">
            <a:avLst>
              <a:gd name="adj1" fmla="val -26331"/>
              <a:gd name="adj2" fmla="val -53443"/>
            </a:avLst>
          </a:prstGeom>
          <a:solidFill>
            <a:schemeClr val="accent2">
              <a:lumMod val="60000"/>
              <a:lumOff val="40000"/>
            </a:schemeClr>
          </a:solidFill>
          <a:ln>
            <a:solidFill>
              <a:schemeClr val="accent2">
                <a:lumMod val="75000"/>
              </a:schemeClr>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aphicFrame>
        <p:nvGraphicFramePr>
          <p:cNvPr id="48" name="Table 47"/>
          <p:cNvGraphicFramePr>
            <a:graphicFrameLocks noGrp="1"/>
          </p:cNvGraphicFramePr>
          <p:nvPr>
            <p:extLst>
              <p:ext uri="{D42A27DB-BD31-4B8C-83A1-F6EECF244321}">
                <p14:modId xmlns:p14="http://schemas.microsoft.com/office/powerpoint/2010/main" val="788889799"/>
              </p:ext>
            </p:extLst>
          </p:nvPr>
        </p:nvGraphicFramePr>
        <p:xfrm>
          <a:off x="5153195" y="5516304"/>
          <a:ext cx="727418" cy="802383"/>
        </p:xfrm>
        <a:graphic>
          <a:graphicData uri="http://schemas.openxmlformats.org/drawingml/2006/table">
            <a:tbl>
              <a:tblPr bandRow="1">
                <a:tableStyleId>{5940675A-B579-460E-94D1-54222C63F5DA}</a:tableStyleId>
              </a:tblPr>
              <a:tblGrid>
                <a:gridCol w="363709"/>
                <a:gridCol w="363709"/>
              </a:tblGrid>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600" dirty="0" smtClean="0"/>
                        <a:t>5</a:t>
                      </a:r>
                      <a:endParaRPr lang="en-US" sz="1600" dirty="0"/>
                    </a:p>
                  </a:txBody>
                  <a:tcPr marL="0" marR="0" marT="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600" dirty="0" smtClean="0"/>
                        <a:t>2</a:t>
                      </a:r>
                      <a:endParaRPr lang="en-US" sz="1600" dirty="0"/>
                    </a:p>
                  </a:txBody>
                  <a:tcPr marL="0" marR="0" marT="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US" sz="1600" dirty="0" smtClean="0"/>
                        <a:t>10</a:t>
                      </a:r>
                      <a:endParaRPr lang="en-US" sz="1600" dirty="0"/>
                    </a:p>
                  </a:txBody>
                  <a:tcPr marL="0" marR="0" marT="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r>
            </a:tbl>
          </a:graphicData>
        </a:graphic>
      </p:graphicFrame>
      <p:sp>
        <p:nvSpPr>
          <p:cNvPr id="49" name="Cloud Callout 48"/>
          <p:cNvSpPr/>
          <p:nvPr/>
        </p:nvSpPr>
        <p:spPr>
          <a:xfrm>
            <a:off x="7482538" y="3364387"/>
            <a:ext cx="828675" cy="912465"/>
          </a:xfrm>
          <a:prstGeom prst="cloudCallout">
            <a:avLst>
              <a:gd name="adj1" fmla="val -71408"/>
              <a:gd name="adj2" fmla="val -47816"/>
            </a:avLst>
          </a:prstGeom>
          <a:solidFill>
            <a:schemeClr val="accent2">
              <a:lumMod val="60000"/>
              <a:lumOff val="40000"/>
            </a:schemeClr>
          </a:solidFill>
          <a:ln>
            <a:solidFill>
              <a:schemeClr val="accent2">
                <a:lumMod val="75000"/>
              </a:schemeClr>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51" name="Cloud Callout 50"/>
          <p:cNvSpPr/>
          <p:nvPr/>
        </p:nvSpPr>
        <p:spPr>
          <a:xfrm>
            <a:off x="7028321" y="5051399"/>
            <a:ext cx="1504950" cy="1539875"/>
          </a:xfrm>
          <a:prstGeom prst="cloudCallout">
            <a:avLst>
              <a:gd name="adj1" fmla="val -28091"/>
              <a:gd name="adj2" fmla="val -45944"/>
            </a:avLst>
          </a:prstGeom>
          <a:solidFill>
            <a:schemeClr val="accent2">
              <a:lumMod val="60000"/>
              <a:lumOff val="40000"/>
            </a:schemeClr>
          </a:solidFill>
          <a:ln>
            <a:solidFill>
              <a:schemeClr val="accent2">
                <a:lumMod val="75000"/>
              </a:schemeClr>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aphicFrame>
        <p:nvGraphicFramePr>
          <p:cNvPr id="52" name="Table 51"/>
          <p:cNvGraphicFramePr>
            <a:graphicFrameLocks noGrp="1"/>
          </p:cNvGraphicFramePr>
          <p:nvPr>
            <p:extLst>
              <p:ext uri="{D42A27DB-BD31-4B8C-83A1-F6EECF244321}">
                <p14:modId xmlns:p14="http://schemas.microsoft.com/office/powerpoint/2010/main" val="2948662756"/>
              </p:ext>
            </p:extLst>
          </p:nvPr>
        </p:nvGraphicFramePr>
        <p:xfrm>
          <a:off x="7246058" y="5250332"/>
          <a:ext cx="989277" cy="1069844"/>
        </p:xfrm>
        <a:graphic>
          <a:graphicData uri="http://schemas.openxmlformats.org/drawingml/2006/table">
            <a:tbl>
              <a:tblPr bandRow="1">
                <a:tableStyleId>{5940675A-B579-460E-94D1-54222C63F5DA}</a:tableStyleId>
              </a:tblPr>
              <a:tblGrid>
                <a:gridCol w="329759"/>
                <a:gridCol w="329759"/>
                <a:gridCol w="329759"/>
              </a:tblGrid>
              <a:tr h="267461">
                <a:tc>
                  <a:txBody>
                    <a:bodyPr/>
                    <a:lstStyle/>
                    <a:p>
                      <a:pPr algn="ct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T w="12700" cap="flat" cmpd="sng" algn="ctr">
                      <a:noFill/>
                      <a:prstDash val="solid"/>
                      <a:round/>
                      <a:headEnd type="none" w="med" len="med"/>
                      <a:tailEnd type="none" w="med" len="med"/>
                    </a:lnT>
                  </a:tcP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lnT w="12700" cap="flat" cmpd="sng" algn="ctr">
                      <a:noFill/>
                      <a:prstDash val="solid"/>
                      <a:round/>
                      <a:headEnd type="none" w="med" len="med"/>
                      <a:tailEnd type="none" w="med" len="med"/>
                    </a:lnT>
                  </a:tcP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tcP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tcP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3</a:t>
                      </a:r>
                      <a:endParaRPr lang="en-US" sz="1600" dirty="0"/>
                    </a:p>
                  </a:txBody>
                  <a:tcPr marL="0" marR="0" marT="0" marB="0" anchor="ctr">
                    <a:lnR w="12700" cap="flat" cmpd="sng" algn="ctr">
                      <a:noFill/>
                      <a:prstDash val="solid"/>
                      <a:round/>
                      <a:headEnd type="none" w="med" len="med"/>
                      <a:tailEnd type="none" w="med" len="med"/>
                    </a:lnR>
                  </a:tcP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tcP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1</a:t>
                      </a:r>
                      <a:endParaRPr lang="en-US" sz="1600" dirty="0"/>
                    </a:p>
                  </a:txBody>
                  <a:tcPr marL="0" marR="0" marT="0" marB="0" anchor="ctr">
                    <a:lnR w="12700" cap="flat" cmpd="sng" algn="ctr">
                      <a:noFill/>
                      <a:prstDash val="solid"/>
                      <a:round/>
                      <a:headEnd type="none" w="med" len="med"/>
                      <a:tailEnd type="none" w="med" len="med"/>
                    </a:lnR>
                  </a:tcP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B w="12700" cap="flat" cmpd="sng" algn="ctr">
                      <a:noFill/>
                      <a:prstDash val="solid"/>
                      <a:round/>
                      <a:headEnd type="none" w="med" len="med"/>
                      <a:tailEnd type="none" w="med" len="med"/>
                    </a:lnB>
                  </a:tcPr>
                </a:tc>
                <a:tc>
                  <a:txBody>
                    <a:bodyPr/>
                    <a:lstStyle/>
                    <a:p>
                      <a:pPr algn="ctr"/>
                      <a:r>
                        <a:rPr lang="en-US" sz="1600" dirty="0" smtClean="0"/>
                        <a:t>4</a:t>
                      </a:r>
                      <a:endParaRPr lang="en-US" sz="1600" dirty="0"/>
                    </a:p>
                  </a:txBody>
                  <a:tcPr marL="0" marR="0" marT="0" marB="0" anchor="ctr">
                    <a:lnB w="12700" cap="flat" cmpd="sng" algn="ctr">
                      <a:noFill/>
                      <a:prstDash val="solid"/>
                      <a:round/>
                      <a:headEnd type="none" w="med" len="med"/>
                      <a:tailEnd type="none" w="med" len="med"/>
                    </a:lnB>
                  </a:tcPr>
                </a:tc>
                <a:tc>
                  <a:txBody>
                    <a:bodyPr/>
                    <a:lstStyle/>
                    <a:p>
                      <a:pPr algn="ctr"/>
                      <a:r>
                        <a:rPr lang="en-US" sz="1600" dirty="0" smtClean="0"/>
                        <a:t>6</a:t>
                      </a:r>
                      <a:endParaRPr lang="en-US" sz="1600" dirty="0"/>
                    </a:p>
                  </a:txBody>
                  <a:tcPr marL="0" marR="0" marT="0" marB="0" anchor="ctr">
                    <a:lnR w="12700" cap="flat" cmpd="sng" algn="ctr">
                      <a:noFill/>
                      <a:prstDash val="solid"/>
                      <a:round/>
                      <a:headEnd type="none" w="med" len="med"/>
                      <a:tailEnd type="none" w="med" len="med"/>
                    </a:lnR>
                    <a:lnB w="12700" cap="flat" cmpd="sng" algn="ctr">
                      <a:noFill/>
                      <a:prstDash val="solid"/>
                      <a:round/>
                      <a:headEnd type="none" w="med" len="med"/>
                      <a:tailEnd type="none" w="med" len="med"/>
                    </a:lnB>
                  </a:tcPr>
                </a:tc>
              </a:tr>
            </a:tbl>
          </a:graphicData>
        </a:graphic>
      </p:graphicFrame>
      <p:grpSp>
        <p:nvGrpSpPr>
          <p:cNvPr id="53" name="Group 35"/>
          <p:cNvGrpSpPr>
            <a:grpSpLocks/>
          </p:cNvGrpSpPr>
          <p:nvPr/>
        </p:nvGrpSpPr>
        <p:grpSpPr bwMode="auto">
          <a:xfrm>
            <a:off x="4007428" y="4823429"/>
            <a:ext cx="797186" cy="454228"/>
            <a:chOff x="2210684" y="5337292"/>
            <a:chExt cx="382896" cy="286889"/>
          </a:xfrm>
        </p:grpSpPr>
        <p:cxnSp>
          <p:nvCxnSpPr>
            <p:cNvPr id="54" name="Straight Connector 53"/>
            <p:cNvCxnSpPr/>
            <p:nvPr/>
          </p:nvCxnSpPr>
          <p:spPr>
            <a:xfrm flipH="1" flipV="1">
              <a:off x="2210684" y="5337292"/>
              <a:ext cx="382892" cy="134494"/>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55" name="Straight Connector 54"/>
            <p:cNvCxnSpPr/>
            <p:nvPr/>
          </p:nvCxnSpPr>
          <p:spPr>
            <a:xfrm flipH="1">
              <a:off x="2210688" y="5473291"/>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56" name="Straight Connector 55"/>
            <p:cNvCxnSpPr/>
            <p:nvPr/>
          </p:nvCxnSpPr>
          <p:spPr>
            <a:xfrm flipH="1">
              <a:off x="2210686" y="5471790"/>
              <a:ext cx="382892" cy="152391"/>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7" name="Group 35"/>
          <p:cNvGrpSpPr>
            <a:grpSpLocks/>
          </p:cNvGrpSpPr>
          <p:nvPr/>
        </p:nvGrpSpPr>
        <p:grpSpPr bwMode="auto">
          <a:xfrm>
            <a:off x="5814270" y="3159860"/>
            <a:ext cx="797186" cy="454228"/>
            <a:chOff x="2210684" y="5337292"/>
            <a:chExt cx="382896" cy="286889"/>
          </a:xfrm>
        </p:grpSpPr>
        <p:cxnSp>
          <p:nvCxnSpPr>
            <p:cNvPr id="58" name="Straight Connector 57"/>
            <p:cNvCxnSpPr/>
            <p:nvPr/>
          </p:nvCxnSpPr>
          <p:spPr>
            <a:xfrm flipH="1" flipV="1">
              <a:off x="2210684" y="5337292"/>
              <a:ext cx="382892" cy="134494"/>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p:cNvCxnSpPr/>
            <p:nvPr/>
          </p:nvCxnSpPr>
          <p:spPr>
            <a:xfrm flipH="1">
              <a:off x="2210688" y="5473291"/>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p:cNvCxnSpPr/>
            <p:nvPr/>
          </p:nvCxnSpPr>
          <p:spPr>
            <a:xfrm flipH="1">
              <a:off x="2210686" y="5471790"/>
              <a:ext cx="382892" cy="152391"/>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aphicFrame>
        <p:nvGraphicFramePr>
          <p:cNvPr id="61" name="Table 60"/>
          <p:cNvGraphicFramePr>
            <a:graphicFrameLocks noGrp="1"/>
          </p:cNvGraphicFramePr>
          <p:nvPr>
            <p:extLst>
              <p:ext uri="{D42A27DB-BD31-4B8C-83A1-F6EECF244321}">
                <p14:modId xmlns:p14="http://schemas.microsoft.com/office/powerpoint/2010/main" val="2871817886"/>
              </p:ext>
            </p:extLst>
          </p:nvPr>
        </p:nvGraphicFramePr>
        <p:xfrm>
          <a:off x="7561004" y="3519298"/>
          <a:ext cx="659518" cy="534922"/>
        </p:xfrm>
        <a:graphic>
          <a:graphicData uri="http://schemas.openxmlformats.org/drawingml/2006/table">
            <a:tbl>
              <a:tblPr bandRow="1">
                <a:tableStyleId>{5940675A-B579-460E-94D1-54222C63F5DA}</a:tableStyleId>
              </a:tblPr>
              <a:tblGrid>
                <a:gridCol w="329759"/>
                <a:gridCol w="329759"/>
              </a:tblGrid>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lnL w="12700" cmpd="sng">
                      <a:noFill/>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rgbClr r="0" g="0" b="0"/>
                      </a:solidFill>
                      <a:prstDash val="solid"/>
                      <a:round/>
                      <a:headEnd type="none" w="med" len="med"/>
                      <a:tailEnd type="none" w="med" len="med"/>
                    </a:lnB>
                    <a:lnTlToBr w="12700" cmpd="sng">
                      <a:noFill/>
                      <a:prstDash val="solid"/>
                    </a:lnTlToBr>
                    <a:lnBlToTr w="12700" cmpd="sng">
                      <a:noFill/>
                      <a:prstDash val="solid"/>
                    </a:lnBlToTr>
                  </a:tcPr>
                </a:tc>
              </a:tr>
              <a:tr h="267461">
                <a:tc>
                  <a:txBody>
                    <a:bodyPr/>
                    <a:lstStyle/>
                    <a:p>
                      <a:pPr algn="ctr"/>
                      <a:r>
                        <a:rPr lang="en-US" sz="1600" dirty="0" smtClean="0"/>
                        <a:t>7</a:t>
                      </a:r>
                      <a:endParaRPr lang="en-US" sz="1600" dirty="0"/>
                    </a:p>
                  </a:txBody>
                  <a:tcPr marL="0" marR="0" marT="0" marB="0" anchor="ctr">
                    <a:lnL w="12700" cmpd="sng">
                      <a:noFill/>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mpd="sng">
                      <a:noFill/>
                    </a:lnB>
                    <a:lnTlToBr w="12700" cmpd="sng">
                      <a:noFill/>
                      <a:prstDash val="solid"/>
                    </a:lnTlToBr>
                    <a:lnBlToTr w="12700" cmpd="sng">
                      <a:noFill/>
                      <a:prstDash val="solid"/>
                    </a:lnBlToTr>
                  </a:tcPr>
                </a:tc>
                <a:tc>
                  <a:txBody>
                    <a:bodyPr/>
                    <a:lstStyle/>
                    <a:p>
                      <a:pPr algn="ctr"/>
                      <a:r>
                        <a:rPr lang="en-US" sz="1600" dirty="0" smtClean="0"/>
                        <a:t>10</a:t>
                      </a:r>
                      <a:endParaRPr lang="en-US" sz="1600" dirty="0"/>
                    </a:p>
                  </a:txBody>
                  <a:tcPr marL="0" marR="0" marT="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rgbClr r="0" g="0" b="0"/>
                      </a:solidFill>
                      <a:prstDash val="solid"/>
                      <a:round/>
                      <a:headEnd type="none" w="med" len="med"/>
                      <a:tailEnd type="none" w="med" len="med"/>
                    </a:lnT>
                    <a:lnB w="12700" cmpd="sng">
                      <a:noFill/>
                    </a:lnB>
                    <a:lnTlToBr w="12700" cmpd="sng">
                      <a:noFill/>
                      <a:prstDash val="solid"/>
                    </a:lnTlToBr>
                    <a:lnBlToTr w="12700" cmpd="sng">
                      <a:noFill/>
                      <a:prstDash val="solid"/>
                    </a:lnBlToTr>
                  </a:tcPr>
                </a:tc>
              </a:tr>
            </a:tbl>
          </a:graphicData>
        </a:graphic>
      </p:graphicFrame>
      <p:graphicFrame>
        <p:nvGraphicFramePr>
          <p:cNvPr id="33" name="Table 32"/>
          <p:cNvGraphicFramePr>
            <a:graphicFrameLocks noGrp="1"/>
          </p:cNvGraphicFramePr>
          <p:nvPr>
            <p:extLst>
              <p:ext uri="{D42A27DB-BD31-4B8C-83A1-F6EECF244321}">
                <p14:modId xmlns:p14="http://schemas.microsoft.com/office/powerpoint/2010/main" val="3392306894"/>
              </p:ext>
            </p:extLst>
          </p:nvPr>
        </p:nvGraphicFramePr>
        <p:xfrm>
          <a:off x="6350933" y="5517793"/>
          <a:ext cx="727418" cy="802383"/>
        </p:xfrm>
        <a:graphic>
          <a:graphicData uri="http://schemas.openxmlformats.org/drawingml/2006/table">
            <a:tbl>
              <a:tblPr bandRow="1">
                <a:tableStyleId>{3C2FFA5D-87B4-456A-9821-1D502468CF0F}</a:tableStyleId>
              </a:tblPr>
              <a:tblGrid>
                <a:gridCol w="363709"/>
                <a:gridCol w="363709"/>
              </a:tblGrid>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5</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10</a:t>
                      </a:r>
                      <a:endParaRPr lang="en-US" sz="1600" dirty="0"/>
                    </a:p>
                  </a:txBody>
                  <a:tcPr marL="0" marR="0" marT="0" marB="0" anchor="ctr"/>
                </a:tc>
              </a:tr>
            </a:tbl>
          </a:graphicData>
        </a:graphic>
      </p:graphicFrame>
      <p:graphicFrame>
        <p:nvGraphicFramePr>
          <p:cNvPr id="34" name="Table 33"/>
          <p:cNvGraphicFramePr>
            <a:graphicFrameLocks noGrp="1"/>
          </p:cNvGraphicFramePr>
          <p:nvPr>
            <p:extLst>
              <p:ext uri="{D42A27DB-BD31-4B8C-83A1-F6EECF244321}">
                <p14:modId xmlns:p14="http://schemas.microsoft.com/office/powerpoint/2010/main" val="3633846306"/>
              </p:ext>
            </p:extLst>
          </p:nvPr>
        </p:nvGraphicFramePr>
        <p:xfrm>
          <a:off x="7549726" y="4589511"/>
          <a:ext cx="659518" cy="534922"/>
        </p:xfrm>
        <a:graphic>
          <a:graphicData uri="http://schemas.openxmlformats.org/drawingml/2006/table">
            <a:tbl>
              <a:tblPr bandRow="1">
                <a:tableStyleId>{3C2FFA5D-87B4-456A-9821-1D502468CF0F}</a:tableStyleId>
              </a:tblPr>
              <a:tblGrid>
                <a:gridCol w="329759"/>
                <a:gridCol w="329759"/>
              </a:tblGrid>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r>
              <a:tr h="267461">
                <a:tc>
                  <a:txBody>
                    <a:bodyPr/>
                    <a:lstStyle/>
                    <a:p>
                      <a:pPr algn="ctr"/>
                      <a:r>
                        <a:rPr lang="en-US" sz="1600" dirty="0" smtClean="0"/>
                        <a:t>7</a:t>
                      </a:r>
                      <a:endParaRPr lang="en-US" sz="1600" dirty="0"/>
                    </a:p>
                  </a:txBody>
                  <a:tcPr marL="0" marR="0" marT="0" marB="0" anchor="ctr"/>
                </a:tc>
                <a:tc>
                  <a:txBody>
                    <a:bodyPr/>
                    <a:lstStyle/>
                    <a:p>
                      <a:pPr algn="ctr"/>
                      <a:r>
                        <a:rPr lang="en-US" sz="1600" dirty="0" smtClean="0"/>
                        <a:t>10</a:t>
                      </a:r>
                      <a:endParaRPr lang="en-US" sz="1600" dirty="0"/>
                    </a:p>
                  </a:txBody>
                  <a:tcPr marL="0" marR="0" marT="0" marB="0" anchor="ctr"/>
                </a:tc>
              </a:tr>
            </a:tbl>
          </a:graphicData>
        </a:graphic>
      </p:graphicFrame>
      <p:sp>
        <p:nvSpPr>
          <p:cNvPr id="37" name="Content Placeholder 5"/>
          <p:cNvSpPr txBox="1">
            <a:spLocks/>
          </p:cNvSpPr>
          <p:nvPr/>
        </p:nvSpPr>
        <p:spPr>
          <a:xfrm>
            <a:off x="163274" y="3159860"/>
            <a:ext cx="3550228" cy="3561615"/>
          </a:xfrm>
          <a:prstGeom prst="rect">
            <a:avLst/>
          </a:prstGeom>
          <a:solidFill>
            <a:schemeClr val="bg1"/>
          </a:solidFill>
          <a:ln>
            <a:solidFill>
              <a:schemeClr val="tx1"/>
            </a:solidFill>
          </a:ln>
          <a:effectLst>
            <a:outerShdw blurRad="165100" dist="254000" dir="2700000" algn="tl" rotWithShape="0">
              <a:prstClr val="black">
                <a:alpha val="40000"/>
              </a:prstClr>
            </a:outerShdw>
          </a:effectLst>
        </p:spPr>
        <p:txBody>
          <a:bodyPr vert="horz" lIns="91440" tIns="45720" rIns="91440" bIns="45720" rtlCol="0">
            <a:normAutofit fontScale="925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dirty="0" smtClean="0"/>
              <a:t>A variable belief and a factor belief are </a:t>
            </a:r>
            <a:r>
              <a:rPr lang="en-US" u="sng" dirty="0" smtClean="0"/>
              <a:t>locally consistent</a:t>
            </a:r>
            <a:r>
              <a:rPr lang="en-US" dirty="0" smtClean="0"/>
              <a:t> if the marginal of the factor’s belief equals the variable’s belief.</a:t>
            </a:r>
          </a:p>
          <a:p>
            <a:pPr marL="0" indent="0">
              <a:buFont typeface="Arial"/>
              <a:buNone/>
            </a:pPr>
            <a:r>
              <a:rPr lang="en-US" dirty="0" smtClean="0"/>
              <a:t> </a:t>
            </a:r>
            <a:endParaRPr lang="en-US" dirty="0"/>
          </a:p>
        </p:txBody>
      </p:sp>
      <p:pic>
        <p:nvPicPr>
          <p:cNvPr id="35" name="Picture 34"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57980" y="6103298"/>
            <a:ext cx="3352930" cy="506103"/>
          </a:xfrm>
          <a:prstGeom prst="rect">
            <a:avLst/>
          </a:prstGeom>
        </p:spPr>
      </p:pic>
    </p:spTree>
    <p:extLst>
      <p:ext uri="{BB962C8B-B14F-4D97-AF65-F5344CB8AC3E}">
        <p14:creationId xmlns:p14="http://schemas.microsoft.com/office/powerpoint/2010/main" val="210622156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2" presetClass="entr" presetSubtype="4" fill="hold" grpId="0" nodeType="clickEffect">
                                  <p:stCondLst>
                                    <p:cond delay="0"/>
                                  </p:stCondLst>
                                  <p:childTnLst>
                                    <p:set>
                                      <p:cBhvr>
                                        <p:cTn id="10" dur="1" fill="hold">
                                          <p:stCondLst>
                                            <p:cond delay="0"/>
                                          </p:stCondLst>
                                        </p:cTn>
                                        <p:tgtEl>
                                          <p:spTgt spid="37"/>
                                        </p:tgtEl>
                                        <p:attrNameLst>
                                          <p:attrName>style.visibility</p:attrName>
                                        </p:attrNameLst>
                                      </p:cBhvr>
                                      <p:to>
                                        <p:strVal val="visible"/>
                                      </p:to>
                                    </p:set>
                                    <p:anim calcmode="lin" valueType="num">
                                      <p:cBhvr additive="base">
                                        <p:cTn id="11" dur="500"/>
                                        <p:tgtEl>
                                          <p:spTgt spid="37"/>
                                        </p:tgtEl>
                                        <p:attrNameLst>
                                          <p:attrName>ppt_y</p:attrName>
                                        </p:attrNameLst>
                                      </p:cBhvr>
                                      <p:tavLst>
                                        <p:tav tm="0">
                                          <p:val>
                                            <p:strVal val="#ppt_y+#ppt_h*1.125000"/>
                                          </p:val>
                                        </p:tav>
                                        <p:tav tm="100000">
                                          <p:val>
                                            <p:strVal val="#ppt_y"/>
                                          </p:val>
                                        </p:tav>
                                      </p:tavLst>
                                    </p:anim>
                                    <p:animEffect transition="in" filter="wipe(up)">
                                      <p:cBhvr>
                                        <p:cTn id="12" dur="500"/>
                                        <p:tgtEl>
                                          <p:spTgt spid="37"/>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nodeType="clickEffect">
                                  <p:stCondLst>
                                    <p:cond delay="0"/>
                                  </p:stCondLst>
                                  <p:childTnLst>
                                    <p:set>
                                      <p:cBhvr>
                                        <p:cTn id="16" dur="1" fill="hold">
                                          <p:stCondLst>
                                            <p:cond delay="0"/>
                                          </p:stCondLst>
                                        </p:cTn>
                                        <p:tgtEl>
                                          <p:spTgt spid="48"/>
                                        </p:tgtEl>
                                        <p:attrNameLst>
                                          <p:attrName>style.visibility</p:attrName>
                                        </p:attrNameLst>
                                      </p:cBhvr>
                                      <p:to>
                                        <p:strVal val="visible"/>
                                      </p:to>
                                    </p:set>
                                    <p:animEffect transition="in" filter="fade">
                                      <p:cBhvr>
                                        <p:cTn id="17" dur="500"/>
                                        <p:tgtEl>
                                          <p:spTgt spid="48"/>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7"/>
                                        </p:tgtEl>
                                        <p:attrNameLst>
                                          <p:attrName>style.visibility</p:attrName>
                                        </p:attrNameLst>
                                      </p:cBhvr>
                                      <p:to>
                                        <p:strVal val="visible"/>
                                      </p:to>
                                    </p:set>
                                    <p:animEffect transition="in" filter="fade">
                                      <p:cBhvr>
                                        <p:cTn id="20" dur="500"/>
                                        <p:tgtEl>
                                          <p:spTgt spid="47"/>
                                        </p:tgtEl>
                                      </p:cBhvr>
                                    </p:animEffect>
                                  </p:childTnLst>
                                </p:cTn>
                              </p:par>
                              <p:par>
                                <p:cTn id="21" presetID="10" presetClass="entr" presetSubtype="0" fill="hold" nodeType="withEffect">
                                  <p:stCondLst>
                                    <p:cond delay="0"/>
                                  </p:stCondLst>
                                  <p:childTnLst>
                                    <p:set>
                                      <p:cBhvr>
                                        <p:cTn id="22" dur="1" fill="hold">
                                          <p:stCondLst>
                                            <p:cond delay="0"/>
                                          </p:stCondLst>
                                        </p:cTn>
                                        <p:tgtEl>
                                          <p:spTgt spid="52"/>
                                        </p:tgtEl>
                                        <p:attrNameLst>
                                          <p:attrName>style.visibility</p:attrName>
                                        </p:attrNameLst>
                                      </p:cBhvr>
                                      <p:to>
                                        <p:strVal val="visible"/>
                                      </p:to>
                                    </p:set>
                                    <p:animEffect transition="in" filter="fade">
                                      <p:cBhvr>
                                        <p:cTn id="23" dur="500"/>
                                        <p:tgtEl>
                                          <p:spTgt spid="52"/>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51"/>
                                        </p:tgtEl>
                                        <p:attrNameLst>
                                          <p:attrName>style.visibility</p:attrName>
                                        </p:attrNameLst>
                                      </p:cBhvr>
                                      <p:to>
                                        <p:strVal val="visible"/>
                                      </p:to>
                                    </p:set>
                                    <p:animEffect transition="in" filter="fade">
                                      <p:cBhvr>
                                        <p:cTn id="26" dur="500"/>
                                        <p:tgtEl>
                                          <p:spTgt spid="51"/>
                                        </p:tgtEl>
                                      </p:cBhvr>
                                    </p:animEffect>
                                  </p:childTnLst>
                                </p:cTn>
                              </p:par>
                              <p:par>
                                <p:cTn id="27" presetID="10" presetClass="entr" presetSubtype="0" fill="hold" nodeType="withEffect">
                                  <p:stCondLst>
                                    <p:cond delay="0"/>
                                  </p:stCondLst>
                                  <p:childTnLst>
                                    <p:set>
                                      <p:cBhvr>
                                        <p:cTn id="28" dur="1" fill="hold">
                                          <p:stCondLst>
                                            <p:cond delay="0"/>
                                          </p:stCondLst>
                                        </p:cTn>
                                        <p:tgtEl>
                                          <p:spTgt spid="61"/>
                                        </p:tgtEl>
                                        <p:attrNameLst>
                                          <p:attrName>style.visibility</p:attrName>
                                        </p:attrNameLst>
                                      </p:cBhvr>
                                      <p:to>
                                        <p:strVal val="visible"/>
                                      </p:to>
                                    </p:set>
                                    <p:animEffect transition="in" filter="fade">
                                      <p:cBhvr>
                                        <p:cTn id="29" dur="500"/>
                                        <p:tgtEl>
                                          <p:spTgt spid="6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fade">
                                      <p:cBhvr>
                                        <p:cTn id="32" dur="500"/>
                                        <p:tgtEl>
                                          <p:spTgt spid="49"/>
                                        </p:tgtEl>
                                      </p:cBhvr>
                                    </p:animEffect>
                                  </p:childTnLst>
                                </p:cTn>
                              </p:par>
                            </p:childTnLst>
                          </p:cTn>
                        </p:par>
                      </p:childTnLst>
                    </p:cTn>
                  </p:par>
                  <p:par>
                    <p:cTn id="33" fill="hold">
                      <p:stCondLst>
                        <p:cond delay="indefinite"/>
                      </p:stCondLst>
                      <p:childTnLst>
                        <p:par>
                          <p:cTn id="34" fill="hold">
                            <p:stCondLst>
                              <p:cond delay="0"/>
                            </p:stCondLst>
                            <p:childTnLst>
                              <p:par>
                                <p:cTn id="35" presetID="12" presetClass="entr" presetSubtype="2" fill="hold" nodeType="clickEffect">
                                  <p:stCondLst>
                                    <p:cond delay="0"/>
                                  </p:stCondLst>
                                  <p:childTnLst>
                                    <p:set>
                                      <p:cBhvr>
                                        <p:cTn id="36" dur="1" fill="hold">
                                          <p:stCondLst>
                                            <p:cond delay="0"/>
                                          </p:stCondLst>
                                        </p:cTn>
                                        <p:tgtEl>
                                          <p:spTgt spid="33"/>
                                        </p:tgtEl>
                                        <p:attrNameLst>
                                          <p:attrName>style.visibility</p:attrName>
                                        </p:attrNameLst>
                                      </p:cBhvr>
                                      <p:to>
                                        <p:strVal val="visible"/>
                                      </p:to>
                                    </p:set>
                                    <p:anim calcmode="lin" valueType="num">
                                      <p:cBhvr additive="base">
                                        <p:cTn id="37" dur="500"/>
                                        <p:tgtEl>
                                          <p:spTgt spid="33"/>
                                        </p:tgtEl>
                                        <p:attrNameLst>
                                          <p:attrName>ppt_x</p:attrName>
                                        </p:attrNameLst>
                                      </p:cBhvr>
                                      <p:tavLst>
                                        <p:tav tm="0">
                                          <p:val>
                                            <p:strVal val="#ppt_x+#ppt_w*1.125000"/>
                                          </p:val>
                                        </p:tav>
                                        <p:tav tm="100000">
                                          <p:val>
                                            <p:strVal val="#ppt_x"/>
                                          </p:val>
                                        </p:tav>
                                      </p:tavLst>
                                    </p:anim>
                                    <p:animEffect transition="in" filter="wipe(left)">
                                      <p:cBhvr>
                                        <p:cTn id="38" dur="500"/>
                                        <p:tgtEl>
                                          <p:spTgt spid="33"/>
                                        </p:tgtEl>
                                      </p:cBhvr>
                                    </p:animEffect>
                                  </p:childTnLst>
                                </p:cTn>
                              </p:par>
                            </p:childTnLst>
                          </p:cTn>
                        </p:par>
                      </p:childTnLst>
                    </p:cTn>
                  </p:par>
                  <p:par>
                    <p:cTn id="39" fill="hold">
                      <p:stCondLst>
                        <p:cond delay="indefinite"/>
                      </p:stCondLst>
                      <p:childTnLst>
                        <p:par>
                          <p:cTn id="40" fill="hold">
                            <p:stCondLst>
                              <p:cond delay="0"/>
                            </p:stCondLst>
                            <p:childTnLst>
                              <p:par>
                                <p:cTn id="41" presetID="12" presetClass="entr" presetSubtype="4" fill="hold" nodeType="clickEffect">
                                  <p:stCondLst>
                                    <p:cond delay="0"/>
                                  </p:stCondLst>
                                  <p:childTnLst>
                                    <p:set>
                                      <p:cBhvr>
                                        <p:cTn id="42" dur="1" fill="hold">
                                          <p:stCondLst>
                                            <p:cond delay="0"/>
                                          </p:stCondLst>
                                        </p:cTn>
                                        <p:tgtEl>
                                          <p:spTgt spid="34"/>
                                        </p:tgtEl>
                                        <p:attrNameLst>
                                          <p:attrName>style.visibility</p:attrName>
                                        </p:attrNameLst>
                                      </p:cBhvr>
                                      <p:to>
                                        <p:strVal val="visible"/>
                                      </p:to>
                                    </p:set>
                                    <p:anim calcmode="lin" valueType="num">
                                      <p:cBhvr additive="base">
                                        <p:cTn id="43" dur="500"/>
                                        <p:tgtEl>
                                          <p:spTgt spid="34"/>
                                        </p:tgtEl>
                                        <p:attrNameLst>
                                          <p:attrName>ppt_y</p:attrName>
                                        </p:attrNameLst>
                                      </p:cBhvr>
                                      <p:tavLst>
                                        <p:tav tm="0">
                                          <p:val>
                                            <p:strVal val="#ppt_y+#ppt_h*1.125000"/>
                                          </p:val>
                                        </p:tav>
                                        <p:tav tm="100000">
                                          <p:val>
                                            <p:strVal val="#ppt_y"/>
                                          </p:val>
                                        </p:tav>
                                      </p:tavLst>
                                    </p:anim>
                                    <p:animEffect transition="in" filter="wipe(up)">
                                      <p:cBhvr>
                                        <p:cTn id="44" dur="500"/>
                                        <p:tgtEl>
                                          <p:spTgt spid="34"/>
                                        </p:tgtEl>
                                      </p:cBhvr>
                                    </p:animEffect>
                                  </p:childTnLst>
                                </p:cTn>
                              </p:par>
                            </p:childTnLst>
                          </p:cTn>
                        </p:par>
                      </p:childTnLst>
                    </p:cTn>
                  </p:par>
                  <p:par>
                    <p:cTn id="45" fill="hold">
                      <p:stCondLst>
                        <p:cond delay="indefinite"/>
                      </p:stCondLst>
                      <p:childTnLst>
                        <p:par>
                          <p:cTn id="46" fill="hold">
                            <p:stCondLst>
                              <p:cond delay="0"/>
                            </p:stCondLst>
                            <p:childTnLst>
                              <p:par>
                                <p:cTn id="47" presetID="3" presetClass="entr" presetSubtype="10" fill="hold" nodeType="clickEffect">
                                  <p:stCondLst>
                                    <p:cond delay="0"/>
                                  </p:stCondLst>
                                  <p:childTnLst>
                                    <p:set>
                                      <p:cBhvr>
                                        <p:cTn id="48" dur="1" fill="hold">
                                          <p:stCondLst>
                                            <p:cond delay="0"/>
                                          </p:stCondLst>
                                        </p:cTn>
                                        <p:tgtEl>
                                          <p:spTgt spid="35"/>
                                        </p:tgtEl>
                                        <p:attrNameLst>
                                          <p:attrName>style.visibility</p:attrName>
                                        </p:attrNameLst>
                                      </p:cBhvr>
                                      <p:to>
                                        <p:strVal val="visible"/>
                                      </p:to>
                                    </p:set>
                                    <p:animEffect transition="in" filter="blinds(horizontal)">
                                      <p:cBhvr>
                                        <p:cTn id="49"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animBg="1"/>
      <p:bldP spid="49" grpId="0" animBg="1"/>
      <p:bldP spid="51" grpId="0" animBg="1"/>
      <p:bldP spid="37" grpId="0" animBg="1"/>
    </p:bldLst>
  </p:timing>
</p:sld>
</file>

<file path=ppt/slides/slide1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Q&amp;A</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173</a:t>
            </a:fld>
            <a:endParaRPr lang="en-US"/>
          </a:p>
        </p:txBody>
      </p:sp>
      <p:grpSp>
        <p:nvGrpSpPr>
          <p:cNvPr id="15" name="Group 14"/>
          <p:cNvGrpSpPr/>
          <p:nvPr/>
        </p:nvGrpSpPr>
        <p:grpSpPr>
          <a:xfrm>
            <a:off x="457200" y="1213073"/>
            <a:ext cx="8229600" cy="1217402"/>
            <a:chOff x="457200" y="2443162"/>
            <a:chExt cx="8229600" cy="1217402"/>
          </a:xfrm>
        </p:grpSpPr>
        <p:sp>
          <p:nvSpPr>
            <p:cNvPr id="6" name="Content Placeholder 2"/>
            <p:cNvSpPr txBox="1">
              <a:spLocks/>
            </p:cNvSpPr>
            <p:nvPr/>
          </p:nvSpPr>
          <p:spPr>
            <a:xfrm>
              <a:off x="457200" y="2443162"/>
              <a:ext cx="8229600" cy="1217402"/>
            </a:xfrm>
            <a:prstGeom prst="rect">
              <a:avLst/>
            </a:prstGeom>
            <a:solidFill>
              <a:schemeClr val="accent6">
                <a:lumMod val="40000"/>
                <a:lumOff val="6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smtClean="0"/>
                <a:t>Q: </a:t>
              </a:r>
              <a:endParaRPr lang="en-US" dirty="0"/>
            </a:p>
          </p:txBody>
        </p:sp>
        <p:sp>
          <p:nvSpPr>
            <p:cNvPr id="9" name="Content Placeholder 2"/>
            <p:cNvSpPr txBox="1">
              <a:spLocks/>
            </p:cNvSpPr>
            <p:nvPr/>
          </p:nvSpPr>
          <p:spPr>
            <a:xfrm>
              <a:off x="957214" y="2466148"/>
              <a:ext cx="7729586" cy="1194415"/>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 In what sense are </a:t>
              </a:r>
              <a:r>
                <a:rPr lang="en-US" dirty="0" smtClean="0"/>
                <a:t>the beliefs at the </a:t>
              </a:r>
              <a:r>
                <a:rPr lang="en-US" b="1" dirty="0" smtClean="0"/>
                <a:t>global minimum</a:t>
              </a:r>
              <a:r>
                <a:rPr lang="en-US" dirty="0" smtClean="0"/>
                <a:t> </a:t>
              </a:r>
              <a:r>
                <a:rPr lang="en-US" dirty="0"/>
                <a:t>any good?</a:t>
              </a:r>
            </a:p>
          </p:txBody>
        </p:sp>
      </p:grpSp>
      <p:grpSp>
        <p:nvGrpSpPr>
          <p:cNvPr id="14" name="Group 13"/>
          <p:cNvGrpSpPr/>
          <p:nvPr/>
        </p:nvGrpSpPr>
        <p:grpSpPr>
          <a:xfrm>
            <a:off x="457200" y="2430475"/>
            <a:ext cx="8229600" cy="1217402"/>
            <a:chOff x="457200" y="3660564"/>
            <a:chExt cx="8229600" cy="1217402"/>
          </a:xfrm>
        </p:grpSpPr>
        <p:sp>
          <p:nvSpPr>
            <p:cNvPr id="7" name="Content Placeholder 2"/>
            <p:cNvSpPr txBox="1">
              <a:spLocks/>
            </p:cNvSpPr>
            <p:nvPr/>
          </p:nvSpPr>
          <p:spPr>
            <a:xfrm>
              <a:off x="457200" y="3660564"/>
              <a:ext cx="8229600" cy="1217402"/>
            </a:xfrm>
            <a:prstGeom prst="rect">
              <a:avLst/>
            </a:prstGeom>
            <a:solidFill>
              <a:schemeClr val="accent6">
                <a:lumMod val="20000"/>
                <a:lumOff val="8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a:t>A</a:t>
              </a:r>
              <a:r>
                <a:rPr lang="en-US" b="1" dirty="0" smtClean="0"/>
                <a:t>:</a:t>
              </a:r>
              <a:endParaRPr lang="en-US" dirty="0"/>
            </a:p>
          </p:txBody>
        </p:sp>
        <p:sp>
          <p:nvSpPr>
            <p:cNvPr id="10" name="Content Placeholder 2"/>
            <p:cNvSpPr txBox="1">
              <a:spLocks/>
            </p:cNvSpPr>
            <p:nvPr/>
          </p:nvSpPr>
          <p:spPr>
            <a:xfrm>
              <a:off x="957214" y="3660564"/>
              <a:ext cx="7729586" cy="1217402"/>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t>They are the global minimum of the </a:t>
              </a:r>
              <a:br>
                <a:rPr lang="en-US" dirty="0" smtClean="0"/>
              </a:br>
              <a:r>
                <a:rPr lang="en-US" b="1" dirty="0" smtClean="0"/>
                <a:t>Bethe Free Energy</a:t>
              </a:r>
              <a:r>
                <a:rPr lang="en-US" dirty="0" smtClean="0"/>
                <a:t>.</a:t>
              </a:r>
              <a:endParaRPr lang="en-US" dirty="0"/>
            </a:p>
          </p:txBody>
        </p:sp>
      </p:grpSp>
      <p:pic>
        <p:nvPicPr>
          <p:cNvPr id="11" name="Picture 10" descr="nonconvex-surface-zoom3.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525861" y="3647877"/>
            <a:ext cx="5664200" cy="4394200"/>
          </a:xfrm>
          <a:prstGeom prst="rect">
            <a:avLst/>
          </a:prstGeom>
        </p:spPr>
      </p:pic>
      <p:sp>
        <p:nvSpPr>
          <p:cNvPr id="35" name="Oval Callout 34"/>
          <p:cNvSpPr/>
          <p:nvPr/>
        </p:nvSpPr>
        <p:spPr>
          <a:xfrm>
            <a:off x="1059686" y="3812658"/>
            <a:ext cx="2107790" cy="1394636"/>
          </a:xfrm>
          <a:prstGeom prst="wedgeEllipseCallout">
            <a:avLst>
              <a:gd name="adj1" fmla="val 77338"/>
              <a:gd name="adj2" fmla="val 67857"/>
            </a:avLst>
          </a:prstGeom>
          <a:solidFill>
            <a:schemeClr val="accent2">
              <a:lumMod val="40000"/>
              <a:lumOff val="60000"/>
            </a:schemeClr>
          </a:solidFill>
          <a:ln>
            <a:solidFill>
              <a:schemeClr val="accent2">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algn="ctr"/>
            <a:r>
              <a:rPr lang="en-US" sz="2200" dirty="0" smtClean="0">
                <a:solidFill>
                  <a:schemeClr val="tx1"/>
                </a:solidFill>
                <a:latin typeface="Noteworthy Light"/>
                <a:cs typeface="Noteworthy Light"/>
              </a:rPr>
              <a:t>We’ve found the bottom!!</a:t>
            </a:r>
            <a:endParaRPr lang="en-US" sz="2200" dirty="0">
              <a:solidFill>
                <a:schemeClr val="tx1"/>
              </a:solidFill>
              <a:latin typeface="Noteworthy Light"/>
              <a:cs typeface="Noteworthy Light"/>
            </a:endParaRPr>
          </a:p>
        </p:txBody>
      </p:sp>
      <p:grpSp>
        <p:nvGrpSpPr>
          <p:cNvPr id="36" name="Group 35"/>
          <p:cNvGrpSpPr/>
          <p:nvPr/>
        </p:nvGrpSpPr>
        <p:grpSpPr>
          <a:xfrm rot="7459906">
            <a:off x="3691008" y="4428456"/>
            <a:ext cx="309517" cy="736443"/>
            <a:chOff x="4385033" y="2835074"/>
            <a:chExt cx="1255018" cy="2986107"/>
          </a:xfrm>
        </p:grpSpPr>
        <p:cxnSp>
          <p:nvCxnSpPr>
            <p:cNvPr id="37" name="Straight Arrow Connector 36"/>
            <p:cNvCxnSpPr>
              <a:stCxn id="38" idx="1"/>
              <a:endCxn id="39" idx="5"/>
            </p:cNvCxnSpPr>
            <p:nvPr/>
          </p:nvCxnSpPr>
          <p:spPr>
            <a:xfrm flipH="1" flipV="1">
              <a:off x="4675604" y="5137176"/>
              <a:ext cx="265726" cy="513886"/>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38" name="Oval 37"/>
            <p:cNvSpPr>
              <a:spLocks noChangeAspect="1"/>
            </p:cNvSpPr>
            <p:nvPr/>
          </p:nvSpPr>
          <p:spPr>
            <a:xfrm>
              <a:off x="4911645" y="5621875"/>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Oval 38"/>
            <p:cNvSpPr>
              <a:spLocks noChangeAspect="1"/>
            </p:cNvSpPr>
            <p:nvPr/>
          </p:nvSpPr>
          <p:spPr>
            <a:xfrm>
              <a:off x="4502586" y="4967058"/>
              <a:ext cx="202704" cy="199306"/>
            </a:xfrm>
            <a:prstGeom prst="ellipse">
              <a:avLst/>
            </a:prstGeom>
            <a:solidFill>
              <a:srgbClr val="0000FF"/>
            </a:solidFill>
            <a:ln>
              <a:solidFill>
                <a:srgbClr val="0000FF"/>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 name="Oval 39"/>
            <p:cNvSpPr>
              <a:spLocks noChangeAspect="1"/>
            </p:cNvSpPr>
            <p:nvPr/>
          </p:nvSpPr>
          <p:spPr>
            <a:xfrm>
              <a:off x="4848144" y="4237575"/>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41" name="Straight Arrow Connector 40"/>
            <p:cNvCxnSpPr>
              <a:stCxn id="39" idx="7"/>
              <a:endCxn id="40" idx="3"/>
            </p:cNvCxnSpPr>
            <p:nvPr/>
          </p:nvCxnSpPr>
          <p:spPr>
            <a:xfrm flipV="1">
              <a:off x="4675604" y="4407693"/>
              <a:ext cx="202226" cy="588552"/>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42" name="Oval 41"/>
            <p:cNvSpPr>
              <a:spLocks noChangeAspect="1"/>
            </p:cNvSpPr>
            <p:nvPr/>
          </p:nvSpPr>
          <p:spPr>
            <a:xfrm>
              <a:off x="4385033" y="3813397"/>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43" name="Straight Arrow Connector 42"/>
            <p:cNvCxnSpPr>
              <a:stCxn id="40" idx="1"/>
              <a:endCxn id="42" idx="5"/>
            </p:cNvCxnSpPr>
            <p:nvPr/>
          </p:nvCxnSpPr>
          <p:spPr>
            <a:xfrm flipH="1" flipV="1">
              <a:off x="4558051" y="3983515"/>
              <a:ext cx="319779" cy="283246"/>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44" name="Oval 43"/>
            <p:cNvSpPr>
              <a:spLocks noChangeAspect="1"/>
            </p:cNvSpPr>
            <p:nvPr/>
          </p:nvSpPr>
          <p:spPr>
            <a:xfrm>
              <a:off x="4868899" y="3068751"/>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45" name="Straight Arrow Connector 44"/>
            <p:cNvCxnSpPr>
              <a:stCxn id="42" idx="7"/>
              <a:endCxn id="44" idx="3"/>
            </p:cNvCxnSpPr>
            <p:nvPr/>
          </p:nvCxnSpPr>
          <p:spPr>
            <a:xfrm flipV="1">
              <a:off x="4558051" y="3238870"/>
              <a:ext cx="340533" cy="603715"/>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46" name="Oval 45"/>
            <p:cNvSpPr>
              <a:spLocks noChangeAspect="1"/>
            </p:cNvSpPr>
            <p:nvPr/>
          </p:nvSpPr>
          <p:spPr>
            <a:xfrm>
              <a:off x="5127544" y="3128187"/>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47" name="Straight Arrow Connector 46"/>
            <p:cNvCxnSpPr>
              <a:stCxn id="44" idx="6"/>
              <a:endCxn id="46" idx="3"/>
            </p:cNvCxnSpPr>
            <p:nvPr/>
          </p:nvCxnSpPr>
          <p:spPr>
            <a:xfrm>
              <a:off x="5071603" y="3168406"/>
              <a:ext cx="85627" cy="129900"/>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48" name="Oval 47"/>
            <p:cNvSpPr>
              <a:spLocks noChangeAspect="1"/>
            </p:cNvSpPr>
            <p:nvPr/>
          </p:nvSpPr>
          <p:spPr>
            <a:xfrm>
              <a:off x="5437347" y="2835074"/>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49" name="Straight Arrow Connector 48"/>
            <p:cNvCxnSpPr>
              <a:stCxn id="46" idx="7"/>
              <a:endCxn id="48" idx="3"/>
            </p:cNvCxnSpPr>
            <p:nvPr/>
          </p:nvCxnSpPr>
          <p:spPr>
            <a:xfrm flipV="1">
              <a:off x="5300562" y="3005193"/>
              <a:ext cx="166471" cy="152182"/>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309443327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2" presetClass="entr" presetSubtype="1" fill="hold" nodeType="clickEffect">
                                  <p:stCondLst>
                                    <p:cond delay="0"/>
                                  </p:stCondLst>
                                  <p:childTnLst>
                                    <p:set>
                                      <p:cBhvr>
                                        <p:cTn id="14" dur="1" fill="hold">
                                          <p:stCondLst>
                                            <p:cond delay="0"/>
                                          </p:stCondLst>
                                        </p:cTn>
                                        <p:tgtEl>
                                          <p:spTgt spid="36"/>
                                        </p:tgtEl>
                                        <p:attrNameLst>
                                          <p:attrName>style.visibility</p:attrName>
                                        </p:attrNameLst>
                                      </p:cBhvr>
                                      <p:to>
                                        <p:strVal val="visible"/>
                                      </p:to>
                                    </p:set>
                                    <p:animEffect transition="in" filter="wipe(up)">
                                      <p:cBhvr>
                                        <p:cTn id="15" dur="500"/>
                                        <p:tgtEl>
                                          <p:spTgt spid="36"/>
                                        </p:tgtEl>
                                      </p:cBhvr>
                                    </p:animEffect>
                                  </p:childTnLst>
                                </p:cTn>
                              </p:par>
                            </p:childTnLst>
                          </p:cTn>
                        </p:par>
                      </p:childTnLst>
                    </p:cTn>
                  </p:par>
                  <p:par>
                    <p:cTn id="16" fill="hold">
                      <p:stCondLst>
                        <p:cond delay="indefinite"/>
                      </p:stCondLst>
                      <p:childTnLst>
                        <p:par>
                          <p:cTn id="17" fill="hold">
                            <p:stCondLst>
                              <p:cond delay="0"/>
                            </p:stCondLst>
                            <p:childTnLst>
                              <p:par>
                                <p:cTn id="18" presetID="22" presetClass="entr" presetSubtype="4" fill="hold" grpId="0" nodeType="clickEffect">
                                  <p:stCondLst>
                                    <p:cond delay="0"/>
                                  </p:stCondLst>
                                  <p:childTnLst>
                                    <p:set>
                                      <p:cBhvr>
                                        <p:cTn id="19" dur="1" fill="hold">
                                          <p:stCondLst>
                                            <p:cond delay="0"/>
                                          </p:stCondLst>
                                        </p:cTn>
                                        <p:tgtEl>
                                          <p:spTgt spid="35"/>
                                        </p:tgtEl>
                                        <p:attrNameLst>
                                          <p:attrName>style.visibility</p:attrName>
                                        </p:attrNameLst>
                                      </p:cBhvr>
                                      <p:to>
                                        <p:strVal val="visible"/>
                                      </p:to>
                                    </p:set>
                                    <p:animEffect transition="in" filter="wipe(down)">
                                      <p:cBhvr>
                                        <p:cTn id="20"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Lst>
  </p:timing>
</p:sld>
</file>

<file path=ppt/slides/slide1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Q&amp;A</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174</a:t>
            </a:fld>
            <a:endParaRPr lang="en-US"/>
          </a:p>
        </p:txBody>
      </p:sp>
      <p:grpSp>
        <p:nvGrpSpPr>
          <p:cNvPr id="15" name="Group 14"/>
          <p:cNvGrpSpPr/>
          <p:nvPr/>
        </p:nvGrpSpPr>
        <p:grpSpPr>
          <a:xfrm>
            <a:off x="457200" y="1213073"/>
            <a:ext cx="8229600" cy="1217402"/>
            <a:chOff x="457200" y="2443162"/>
            <a:chExt cx="8229600" cy="1217402"/>
          </a:xfrm>
        </p:grpSpPr>
        <p:sp>
          <p:nvSpPr>
            <p:cNvPr id="6" name="Content Placeholder 2"/>
            <p:cNvSpPr txBox="1">
              <a:spLocks/>
            </p:cNvSpPr>
            <p:nvPr/>
          </p:nvSpPr>
          <p:spPr>
            <a:xfrm>
              <a:off x="457200" y="2443162"/>
              <a:ext cx="8229600" cy="1217402"/>
            </a:xfrm>
            <a:prstGeom prst="rect">
              <a:avLst/>
            </a:prstGeom>
            <a:solidFill>
              <a:schemeClr val="accent6">
                <a:lumMod val="40000"/>
                <a:lumOff val="6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smtClean="0"/>
                <a:t>Q: </a:t>
              </a:r>
              <a:endParaRPr lang="en-US" dirty="0"/>
            </a:p>
          </p:txBody>
        </p:sp>
        <p:sp>
          <p:nvSpPr>
            <p:cNvPr id="9" name="Content Placeholder 2"/>
            <p:cNvSpPr txBox="1">
              <a:spLocks/>
            </p:cNvSpPr>
            <p:nvPr/>
          </p:nvSpPr>
          <p:spPr>
            <a:xfrm>
              <a:off x="957214" y="2466148"/>
              <a:ext cx="7729586" cy="1194415"/>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 </a:t>
              </a:r>
              <a:r>
                <a:rPr lang="en-US" dirty="0" smtClean="0"/>
                <a:t>When loopy BP </a:t>
              </a:r>
              <a:r>
                <a:rPr lang="en-US" b="1" dirty="0" smtClean="0"/>
                <a:t>converges</a:t>
              </a:r>
              <a:r>
                <a:rPr lang="en-US" dirty="0" smtClean="0"/>
                <a:t>, in </a:t>
              </a:r>
              <a:r>
                <a:rPr lang="en-US" dirty="0"/>
                <a:t>what sense are </a:t>
              </a:r>
              <a:r>
                <a:rPr lang="en-US" dirty="0" smtClean="0"/>
                <a:t>the </a:t>
              </a:r>
              <a:r>
                <a:rPr lang="en-US" b="1" dirty="0" smtClean="0"/>
                <a:t>beliefs </a:t>
              </a:r>
              <a:r>
                <a:rPr lang="en-US" dirty="0"/>
                <a:t>any good?</a:t>
              </a:r>
            </a:p>
          </p:txBody>
        </p:sp>
      </p:grpSp>
      <p:grpSp>
        <p:nvGrpSpPr>
          <p:cNvPr id="14" name="Group 13"/>
          <p:cNvGrpSpPr/>
          <p:nvPr/>
        </p:nvGrpSpPr>
        <p:grpSpPr>
          <a:xfrm>
            <a:off x="457200" y="2430475"/>
            <a:ext cx="8229600" cy="1217402"/>
            <a:chOff x="457200" y="3660564"/>
            <a:chExt cx="8229600" cy="1217402"/>
          </a:xfrm>
        </p:grpSpPr>
        <p:sp>
          <p:nvSpPr>
            <p:cNvPr id="7" name="Content Placeholder 2"/>
            <p:cNvSpPr txBox="1">
              <a:spLocks/>
            </p:cNvSpPr>
            <p:nvPr/>
          </p:nvSpPr>
          <p:spPr>
            <a:xfrm>
              <a:off x="457200" y="3660564"/>
              <a:ext cx="8229600" cy="1217402"/>
            </a:xfrm>
            <a:prstGeom prst="rect">
              <a:avLst/>
            </a:prstGeom>
            <a:solidFill>
              <a:schemeClr val="accent6">
                <a:lumMod val="20000"/>
                <a:lumOff val="8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a:t>A</a:t>
              </a:r>
              <a:r>
                <a:rPr lang="en-US" b="1" dirty="0" smtClean="0"/>
                <a:t>:</a:t>
              </a:r>
              <a:endParaRPr lang="en-US" dirty="0"/>
            </a:p>
          </p:txBody>
        </p:sp>
        <p:sp>
          <p:nvSpPr>
            <p:cNvPr id="10" name="Content Placeholder 2"/>
            <p:cNvSpPr txBox="1">
              <a:spLocks/>
            </p:cNvSpPr>
            <p:nvPr/>
          </p:nvSpPr>
          <p:spPr>
            <a:xfrm>
              <a:off x="957214" y="3660564"/>
              <a:ext cx="7729586" cy="1217402"/>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t>They are a </a:t>
              </a:r>
              <a:r>
                <a:rPr lang="en-US" b="1" dirty="0" smtClean="0"/>
                <a:t>local</a:t>
              </a:r>
              <a:r>
                <a:rPr lang="en-US" dirty="0" smtClean="0"/>
                <a:t> </a:t>
              </a:r>
              <a:r>
                <a:rPr lang="en-US" b="1" dirty="0" smtClean="0"/>
                <a:t>minimum</a:t>
              </a:r>
              <a:r>
                <a:rPr lang="en-US" dirty="0" smtClean="0"/>
                <a:t> of the </a:t>
              </a:r>
              <a:br>
                <a:rPr lang="en-US" dirty="0" smtClean="0"/>
              </a:br>
              <a:r>
                <a:rPr lang="en-US" b="1" dirty="0" smtClean="0"/>
                <a:t>Bethe Free Energy</a:t>
              </a:r>
              <a:r>
                <a:rPr lang="en-US" dirty="0" smtClean="0"/>
                <a:t>.</a:t>
              </a:r>
              <a:endParaRPr lang="en-US" dirty="0"/>
            </a:p>
          </p:txBody>
        </p:sp>
      </p:grpSp>
      <p:pic>
        <p:nvPicPr>
          <p:cNvPr id="11" name="Picture 10" descr="nonconvex-surface-zoom3.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525861" y="3647877"/>
            <a:ext cx="5664200" cy="4394200"/>
          </a:xfrm>
          <a:prstGeom prst="rect">
            <a:avLst/>
          </a:prstGeom>
        </p:spPr>
      </p:pic>
      <p:sp>
        <p:nvSpPr>
          <p:cNvPr id="12" name="Oval 11"/>
          <p:cNvSpPr>
            <a:spLocks noChangeAspect="1"/>
          </p:cNvSpPr>
          <p:nvPr/>
        </p:nvSpPr>
        <p:spPr>
          <a:xfrm rot="11840357">
            <a:off x="3641672" y="4308490"/>
            <a:ext cx="144770" cy="142344"/>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Oval 12"/>
          <p:cNvSpPr>
            <a:spLocks noChangeAspect="1"/>
          </p:cNvSpPr>
          <p:nvPr/>
        </p:nvSpPr>
        <p:spPr>
          <a:xfrm rot="11840357">
            <a:off x="5355799" y="5578952"/>
            <a:ext cx="144770" cy="142344"/>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Oval 15"/>
          <p:cNvSpPr>
            <a:spLocks noChangeAspect="1"/>
          </p:cNvSpPr>
          <p:nvPr/>
        </p:nvSpPr>
        <p:spPr>
          <a:xfrm rot="11840357">
            <a:off x="6687090" y="6275455"/>
            <a:ext cx="144770" cy="142344"/>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 name="Oval 16"/>
          <p:cNvSpPr>
            <a:spLocks noChangeAspect="1"/>
          </p:cNvSpPr>
          <p:nvPr/>
        </p:nvSpPr>
        <p:spPr>
          <a:xfrm rot="11840357">
            <a:off x="2543784" y="5863315"/>
            <a:ext cx="144770" cy="142344"/>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2257614544"/>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1"/>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animBg="1"/>
      <p:bldP spid="13" grpId="0" animBg="1"/>
      <p:bldP spid="16" grpId="0" animBg="1"/>
      <p:bldP spid="17" grpId="0" animBg="1"/>
    </p:bldLst>
  </p:timing>
</p:sld>
</file>

<file path=ppt/slides/slide1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Q&amp;A</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175</a:t>
            </a:fld>
            <a:endParaRPr lang="en-US"/>
          </a:p>
        </p:txBody>
      </p:sp>
      <p:grpSp>
        <p:nvGrpSpPr>
          <p:cNvPr id="15" name="Group 14"/>
          <p:cNvGrpSpPr/>
          <p:nvPr/>
        </p:nvGrpSpPr>
        <p:grpSpPr>
          <a:xfrm>
            <a:off x="457200" y="1213073"/>
            <a:ext cx="8229600" cy="1217402"/>
            <a:chOff x="457200" y="2443162"/>
            <a:chExt cx="8229600" cy="1217402"/>
          </a:xfrm>
        </p:grpSpPr>
        <p:sp>
          <p:nvSpPr>
            <p:cNvPr id="6" name="Content Placeholder 2"/>
            <p:cNvSpPr txBox="1">
              <a:spLocks/>
            </p:cNvSpPr>
            <p:nvPr/>
          </p:nvSpPr>
          <p:spPr>
            <a:xfrm>
              <a:off x="457200" y="2443162"/>
              <a:ext cx="8229600" cy="1217402"/>
            </a:xfrm>
            <a:prstGeom prst="rect">
              <a:avLst/>
            </a:prstGeom>
            <a:solidFill>
              <a:schemeClr val="accent6">
                <a:lumMod val="40000"/>
                <a:lumOff val="6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smtClean="0"/>
                <a:t>Q: </a:t>
              </a:r>
              <a:endParaRPr lang="en-US" dirty="0"/>
            </a:p>
          </p:txBody>
        </p:sp>
        <p:sp>
          <p:nvSpPr>
            <p:cNvPr id="9" name="Content Placeholder 2"/>
            <p:cNvSpPr txBox="1">
              <a:spLocks/>
            </p:cNvSpPr>
            <p:nvPr/>
          </p:nvSpPr>
          <p:spPr>
            <a:xfrm>
              <a:off x="957214" y="2466148"/>
              <a:ext cx="7729586" cy="1194415"/>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Why would you want to minimize the Bethe Free Energy?</a:t>
              </a:r>
            </a:p>
          </p:txBody>
        </p:sp>
      </p:grpSp>
      <p:grpSp>
        <p:nvGrpSpPr>
          <p:cNvPr id="14" name="Group 13"/>
          <p:cNvGrpSpPr/>
          <p:nvPr/>
        </p:nvGrpSpPr>
        <p:grpSpPr>
          <a:xfrm>
            <a:off x="457200" y="2430474"/>
            <a:ext cx="8229600" cy="2840726"/>
            <a:chOff x="457200" y="3660564"/>
            <a:chExt cx="8229600" cy="1217402"/>
          </a:xfrm>
        </p:grpSpPr>
        <p:sp>
          <p:nvSpPr>
            <p:cNvPr id="7" name="Content Placeholder 2"/>
            <p:cNvSpPr txBox="1">
              <a:spLocks/>
            </p:cNvSpPr>
            <p:nvPr/>
          </p:nvSpPr>
          <p:spPr>
            <a:xfrm>
              <a:off x="457200" y="3660564"/>
              <a:ext cx="8229600" cy="1217402"/>
            </a:xfrm>
            <a:prstGeom prst="rect">
              <a:avLst/>
            </a:prstGeom>
            <a:solidFill>
              <a:schemeClr val="accent6">
                <a:lumMod val="20000"/>
                <a:lumOff val="80000"/>
              </a:schemeClr>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b="1" dirty="0"/>
                <a:t>A</a:t>
              </a:r>
              <a:r>
                <a:rPr lang="en-US" b="1" dirty="0" smtClean="0"/>
                <a:t>:</a:t>
              </a:r>
              <a:endParaRPr lang="en-US" dirty="0"/>
            </a:p>
          </p:txBody>
        </p:sp>
        <p:sp>
          <p:nvSpPr>
            <p:cNvPr id="10" name="Content Placeholder 2"/>
            <p:cNvSpPr txBox="1">
              <a:spLocks/>
            </p:cNvSpPr>
            <p:nvPr/>
          </p:nvSpPr>
          <p:spPr>
            <a:xfrm>
              <a:off x="957214" y="3660564"/>
              <a:ext cx="7729586" cy="356547"/>
            </a:xfrm>
            <a:prstGeom prst="rect">
              <a:avLst/>
            </a:prstGeom>
          </p:spPr>
          <p:txBody>
            <a:bodyPr vert="horz" lIns="91440" tIns="45720" rIns="91440" bIns="45720" rtlCol="0">
              <a:normAutofit fontScale="9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514350" indent="-514350">
                <a:buFont typeface="+mj-lt"/>
                <a:buAutoNum type="arabicParenR"/>
              </a:pPr>
              <a:r>
                <a:rPr lang="en-US" dirty="0" smtClean="0"/>
                <a:t>It’s </a:t>
              </a:r>
              <a:r>
                <a:rPr lang="en-US" dirty="0"/>
                <a:t>easy to minimize* because it’s a sum of functions on the individual beliefs</a:t>
              </a:r>
              <a:r>
                <a:rPr lang="en-US" dirty="0" smtClean="0"/>
                <a:t>.</a:t>
              </a:r>
              <a:endParaRPr lang="en-US" dirty="0"/>
            </a:p>
          </p:txBody>
        </p:sp>
      </p:grpSp>
      <p:sp>
        <p:nvSpPr>
          <p:cNvPr id="18" name="Content Placeholder 2"/>
          <p:cNvSpPr txBox="1">
            <a:spLocks/>
          </p:cNvSpPr>
          <p:nvPr/>
        </p:nvSpPr>
        <p:spPr>
          <a:xfrm>
            <a:off x="457200" y="5666554"/>
            <a:ext cx="7729586" cy="1147412"/>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 Though we can’t just minimize each function separately – we need message passing to keep the beliefs locally consistent.</a:t>
            </a:r>
          </a:p>
        </p:txBody>
      </p:sp>
      <p:sp>
        <p:nvSpPr>
          <p:cNvPr id="19" name="Content Placeholder 2"/>
          <p:cNvSpPr txBox="1">
            <a:spLocks/>
          </p:cNvSpPr>
          <p:nvPr/>
        </p:nvSpPr>
        <p:spPr>
          <a:xfrm>
            <a:off x="957214" y="3262453"/>
            <a:ext cx="7729586" cy="2014033"/>
          </a:xfrm>
          <a:prstGeom prst="rect">
            <a:avLst/>
          </a:prstGeom>
        </p:spPr>
        <p:txBody>
          <a:bodyPr vert="horz" lIns="91440" tIns="45720" rIns="91440" bIns="45720" rtlCol="0">
            <a:normAutofit fontScale="9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514350" indent="-514350">
              <a:buFont typeface="+mj-lt"/>
              <a:buAutoNum type="arabicParenR" startAt="2"/>
            </a:pPr>
            <a:r>
              <a:rPr lang="en-US" dirty="0" smtClean="0"/>
              <a:t>On </a:t>
            </a:r>
            <a:r>
              <a:rPr lang="en-US" dirty="0"/>
              <a:t>an </a:t>
            </a:r>
            <a:r>
              <a:rPr lang="en-US" i="1" dirty="0"/>
              <a:t>acyclic</a:t>
            </a:r>
            <a:r>
              <a:rPr lang="en-US" dirty="0"/>
              <a:t> factor graph, it measures KL divergence between beliefs and true </a:t>
            </a:r>
            <a:r>
              <a:rPr lang="en-US" dirty="0" err="1"/>
              <a:t>marginals</a:t>
            </a:r>
            <a:r>
              <a:rPr lang="en-US" dirty="0"/>
              <a:t>, and so is minimized when beliefs = </a:t>
            </a:r>
            <a:r>
              <a:rPr lang="en-US" dirty="0" err="1"/>
              <a:t>marginals</a:t>
            </a:r>
            <a:r>
              <a:rPr lang="en-US" dirty="0"/>
              <a:t>.  (For a </a:t>
            </a:r>
            <a:r>
              <a:rPr lang="en-US" i="1" dirty="0"/>
              <a:t>loopy</a:t>
            </a:r>
            <a:r>
              <a:rPr lang="en-US" dirty="0"/>
              <a:t> graph, we close our eyes and hope it still works.)</a:t>
            </a:r>
          </a:p>
        </p:txBody>
      </p:sp>
    </p:spTree>
    <p:extLst>
      <p:ext uri="{BB962C8B-B14F-4D97-AF65-F5344CB8AC3E}">
        <p14:creationId xmlns:p14="http://schemas.microsoft.com/office/powerpoint/2010/main" val="399528775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1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grpId="0" nodeType="click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500" fill="hold"/>
                                        <p:tgtEl>
                                          <p:spTgt spid="18"/>
                                        </p:tgtEl>
                                        <p:attrNameLst>
                                          <p:attrName>ppt_x</p:attrName>
                                        </p:attrNameLst>
                                      </p:cBhvr>
                                      <p:tavLst>
                                        <p:tav tm="0">
                                          <p:val>
                                            <p:strVal val="1+#ppt_w/2"/>
                                          </p:val>
                                        </p:tav>
                                        <p:tav tm="100000">
                                          <p:val>
                                            <p:strVal val="#ppt_x"/>
                                          </p:val>
                                        </p:tav>
                                      </p:tavLst>
                                    </p:anim>
                                    <p:anim calcmode="lin" valueType="num">
                                      <p:cBhvr additive="base">
                                        <p:cTn id="16" dur="500" fill="hold"/>
                                        <p:tgtEl>
                                          <p:spTgt spid="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 grpId="0"/>
    </p:bldLst>
  </p:timing>
</p:sld>
</file>

<file path=ppt/slides/slide1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Section 3: Appendix</a:t>
            </a:r>
            <a:endParaRPr lang="en-US" dirty="0"/>
          </a:p>
        </p:txBody>
      </p:sp>
      <p:sp>
        <p:nvSpPr>
          <p:cNvPr id="6" name="Text Placeholder 5"/>
          <p:cNvSpPr>
            <a:spLocks noGrp="1"/>
          </p:cNvSpPr>
          <p:nvPr>
            <p:ph type="subTitle" idx="1"/>
          </p:nvPr>
        </p:nvSpPr>
        <p:spPr/>
        <p:txBody>
          <a:bodyPr/>
          <a:lstStyle/>
          <a:p>
            <a:r>
              <a:rPr lang="en-US" dirty="0" smtClean="0"/>
              <a:t>BP as an Optimization Algorithm</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176</a:t>
            </a:fld>
            <a:endParaRPr lang="en-US"/>
          </a:p>
        </p:txBody>
      </p:sp>
    </p:spTree>
    <p:extLst>
      <p:ext uri="{BB962C8B-B14F-4D97-AF65-F5344CB8AC3E}">
        <p14:creationId xmlns:p14="http://schemas.microsoft.com/office/powerpoint/2010/main" val="2640237223"/>
      </p:ext>
    </p:extLst>
  </p:cSld>
  <p:clrMapOvr>
    <a:masterClrMapping/>
  </p:clrMapOvr>
  <p:timing>
    <p:tnLst>
      <p:par>
        <p:cTn xmlns:p14="http://schemas.microsoft.com/office/powerpoint/2010/main" id="1" dur="indefinite" restart="never" nodeType="tmRoot"/>
      </p:par>
    </p:tnLst>
  </p:timing>
</p:sld>
</file>

<file path=ppt/slides/slide1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457200" y="274639"/>
            <a:ext cx="8229600" cy="946460"/>
          </a:xfrm>
        </p:spPr>
        <p:txBody>
          <a:bodyPr>
            <a:normAutofit/>
          </a:bodyPr>
          <a:lstStyle/>
          <a:p>
            <a:r>
              <a:rPr lang="en-US" dirty="0"/>
              <a:t>BP as an Optimization Algorithm</a:t>
            </a:r>
          </a:p>
        </p:txBody>
      </p:sp>
      <p:sp>
        <p:nvSpPr>
          <p:cNvPr id="3" name="Content Placeholder 2"/>
          <p:cNvSpPr>
            <a:spLocks noGrp="1"/>
          </p:cNvSpPr>
          <p:nvPr>
            <p:ph idx="1"/>
          </p:nvPr>
        </p:nvSpPr>
        <p:spPr>
          <a:xfrm>
            <a:off x="457200" y="1746172"/>
            <a:ext cx="8229600" cy="4509416"/>
          </a:xfrm>
        </p:spPr>
        <p:txBody>
          <a:bodyPr>
            <a:normAutofit lnSpcReduction="10000"/>
          </a:bodyPr>
          <a:lstStyle/>
          <a:p>
            <a:pPr marL="0" indent="0">
              <a:buNone/>
            </a:pPr>
            <a:r>
              <a:rPr lang="en-US" dirty="0" smtClean="0"/>
              <a:t>This Appendix provides a more in-depth study of BP as an optimization algorithm. </a:t>
            </a:r>
          </a:p>
          <a:p>
            <a:pPr marL="0" indent="0">
              <a:buNone/>
            </a:pPr>
            <a:endParaRPr lang="en-US" dirty="0"/>
          </a:p>
          <a:p>
            <a:pPr marL="0" indent="0">
              <a:buNone/>
            </a:pPr>
            <a:r>
              <a:rPr lang="en-US" dirty="0" smtClean="0"/>
              <a:t>Our focus is on the Bethe Free Energy and its relation to KL divergence, Gibbs Free Energy, and the Helmholtz Free Energy.</a:t>
            </a:r>
          </a:p>
          <a:p>
            <a:pPr marL="0" indent="0">
              <a:buNone/>
            </a:pPr>
            <a:endParaRPr lang="en-US" dirty="0" smtClean="0"/>
          </a:p>
          <a:p>
            <a:pPr marL="0" indent="0">
              <a:buNone/>
            </a:pPr>
            <a:r>
              <a:rPr lang="en-US" dirty="0" smtClean="0"/>
              <a:t>We also include a discussion of the convergence properties of max-product BP.</a:t>
            </a:r>
          </a:p>
        </p:txBody>
      </p:sp>
      <p:sp>
        <p:nvSpPr>
          <p:cNvPr id="4" name="Slide Number Placeholder 3"/>
          <p:cNvSpPr>
            <a:spLocks noGrp="1"/>
          </p:cNvSpPr>
          <p:nvPr>
            <p:ph type="sldNum" sz="quarter" idx="12"/>
          </p:nvPr>
        </p:nvSpPr>
        <p:spPr/>
        <p:txBody>
          <a:bodyPr/>
          <a:lstStyle/>
          <a:p>
            <a:fld id="{E5445004-F4FB-5345-992E-498B4C43F562}" type="slidenum">
              <a:rPr lang="en-US" smtClean="0"/>
              <a:t>177</a:t>
            </a:fld>
            <a:endParaRPr lang="en-US"/>
          </a:p>
        </p:txBody>
      </p:sp>
    </p:spTree>
    <p:extLst>
      <p:ext uri="{BB962C8B-B14F-4D97-AF65-F5344CB8AC3E}">
        <p14:creationId xmlns:p14="http://schemas.microsoft.com/office/powerpoint/2010/main" val="3290504541"/>
      </p:ext>
    </p:extLst>
  </p:cSld>
  <p:clrMapOvr>
    <a:masterClrMapping/>
  </p:clrMapOvr>
</p:sld>
</file>

<file path=ppt/slides/slide1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KL and Free Energies</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178</a:t>
            </a:fld>
            <a:endParaRPr lang="en-US"/>
          </a:p>
        </p:txBody>
      </p:sp>
      <p:sp>
        <p:nvSpPr>
          <p:cNvPr id="12" name="TextBox 11"/>
          <p:cNvSpPr txBox="1"/>
          <p:nvPr/>
        </p:nvSpPr>
        <p:spPr>
          <a:xfrm>
            <a:off x="457200" y="3505236"/>
            <a:ext cx="4688699" cy="577295"/>
          </a:xfrm>
          <a:prstGeom prst="rect">
            <a:avLst/>
          </a:prstGeom>
          <a:noFill/>
        </p:spPr>
        <p:txBody>
          <a:bodyPr wrap="square" rtlCol="0" anchor="ctr">
            <a:noAutofit/>
          </a:bodyPr>
          <a:lstStyle/>
          <a:p>
            <a:r>
              <a:rPr lang="en-US" sz="2600" b="1" dirty="0" smtClean="0"/>
              <a:t>Gibbs Free Energy</a:t>
            </a:r>
            <a:endParaRPr lang="en-US" sz="2600" b="1" i="1" dirty="0" smtClean="0">
              <a:latin typeface="Times New Roman"/>
              <a:cs typeface="Times New Roman"/>
            </a:endParaRPr>
          </a:p>
        </p:txBody>
      </p:sp>
      <p:pic>
        <p:nvPicPr>
          <p:cNvPr id="6" name="Picture 5"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667000" y="1506473"/>
            <a:ext cx="6019800" cy="1752600"/>
          </a:xfrm>
          <a:prstGeom prst="rect">
            <a:avLst/>
          </a:prstGeom>
        </p:spPr>
      </p:pic>
      <p:sp>
        <p:nvSpPr>
          <p:cNvPr id="14" name="TextBox 13"/>
          <p:cNvSpPr txBox="1"/>
          <p:nvPr/>
        </p:nvSpPr>
        <p:spPr>
          <a:xfrm>
            <a:off x="457200" y="929179"/>
            <a:ext cx="5541578" cy="577295"/>
          </a:xfrm>
          <a:prstGeom prst="rect">
            <a:avLst/>
          </a:prstGeom>
          <a:noFill/>
        </p:spPr>
        <p:txBody>
          <a:bodyPr wrap="square" rtlCol="0" anchor="ctr">
            <a:noAutofit/>
          </a:bodyPr>
          <a:lstStyle/>
          <a:p>
            <a:r>
              <a:rPr lang="en-US" sz="2600" b="1" dirty="0" err="1"/>
              <a:t>Kullback</a:t>
            </a:r>
            <a:r>
              <a:rPr lang="en-US" sz="2600" b="1" dirty="0"/>
              <a:t>–</a:t>
            </a:r>
            <a:r>
              <a:rPr lang="en-US" sz="2600" b="1" dirty="0" err="1"/>
              <a:t>Leibler</a:t>
            </a:r>
            <a:r>
              <a:rPr lang="en-US" sz="2600" b="1" dirty="0"/>
              <a:t> (KL) divergence</a:t>
            </a:r>
          </a:p>
        </p:txBody>
      </p:sp>
      <p:cxnSp>
        <p:nvCxnSpPr>
          <p:cNvPr id="19" name="Straight Connector 18"/>
          <p:cNvCxnSpPr/>
          <p:nvPr/>
        </p:nvCxnSpPr>
        <p:spPr>
          <a:xfrm>
            <a:off x="457200" y="3505236"/>
            <a:ext cx="7992870" cy="0"/>
          </a:xfrm>
          <a:prstGeom prst="line">
            <a:avLst/>
          </a:prstGeom>
        </p:spPr>
        <p:style>
          <a:lnRef idx="2">
            <a:schemeClr val="accent1"/>
          </a:lnRef>
          <a:fillRef idx="0">
            <a:schemeClr val="accent1"/>
          </a:fillRef>
          <a:effectRef idx="1">
            <a:schemeClr val="accent1"/>
          </a:effectRef>
          <a:fontRef idx="minor">
            <a:schemeClr val="tx1"/>
          </a:fontRef>
        </p:style>
      </p:cxnSp>
      <p:sp>
        <p:nvSpPr>
          <p:cNvPr id="21" name="TextBox 20"/>
          <p:cNvSpPr txBox="1"/>
          <p:nvPr/>
        </p:nvSpPr>
        <p:spPr>
          <a:xfrm>
            <a:off x="457200" y="5253583"/>
            <a:ext cx="4688699" cy="577295"/>
          </a:xfrm>
          <a:prstGeom prst="rect">
            <a:avLst/>
          </a:prstGeom>
          <a:noFill/>
        </p:spPr>
        <p:txBody>
          <a:bodyPr wrap="square" rtlCol="0" anchor="ctr">
            <a:noAutofit/>
          </a:bodyPr>
          <a:lstStyle/>
          <a:p>
            <a:r>
              <a:rPr lang="en-US" sz="2600" b="1" dirty="0" smtClean="0"/>
              <a:t>Helmholtz Free Energy</a:t>
            </a:r>
            <a:endParaRPr lang="en-US" sz="2600" b="1" i="1" dirty="0" smtClean="0">
              <a:latin typeface="Times New Roman"/>
              <a:cs typeface="Times New Roman"/>
            </a:endParaRPr>
          </a:p>
        </p:txBody>
      </p:sp>
      <p:cxnSp>
        <p:nvCxnSpPr>
          <p:cNvPr id="22" name="Straight Connector 21"/>
          <p:cNvCxnSpPr/>
          <p:nvPr/>
        </p:nvCxnSpPr>
        <p:spPr>
          <a:xfrm>
            <a:off x="457200" y="5255318"/>
            <a:ext cx="7992870" cy="0"/>
          </a:xfrm>
          <a:prstGeom prst="line">
            <a:avLst/>
          </a:prstGeom>
        </p:spPr>
        <p:style>
          <a:lnRef idx="2">
            <a:schemeClr val="accent1"/>
          </a:lnRef>
          <a:fillRef idx="0">
            <a:schemeClr val="accent1"/>
          </a:fillRef>
          <a:effectRef idx="1">
            <a:schemeClr val="accent1"/>
          </a:effectRef>
          <a:fontRef idx="minor">
            <a:schemeClr val="tx1"/>
          </a:fontRef>
        </p:style>
      </p:cxnSp>
      <p:pic>
        <p:nvPicPr>
          <p:cNvPr id="3" name="Picture 2" descr="latex-image-1.pd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086423" y="6020803"/>
            <a:ext cx="3337560" cy="441960"/>
          </a:xfrm>
          <a:prstGeom prst="rect">
            <a:avLst/>
          </a:prstGeom>
        </p:spPr>
      </p:pic>
      <p:pic>
        <p:nvPicPr>
          <p:cNvPr id="5" name="Picture 4" descr="latex-image-1.pdf"/>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96541" y="4196602"/>
            <a:ext cx="6949440" cy="807720"/>
          </a:xfrm>
          <a:prstGeom prst="rect">
            <a:avLst/>
          </a:prstGeom>
        </p:spPr>
      </p:pic>
    </p:spTree>
    <p:extLst>
      <p:ext uri="{BB962C8B-B14F-4D97-AF65-F5344CB8AC3E}">
        <p14:creationId xmlns:p14="http://schemas.microsoft.com/office/powerpoint/2010/main" val="23090881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1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Minimizing KL Divergence</a:t>
            </a:r>
            <a:endParaRPr lang="en-US" dirty="0"/>
          </a:p>
        </p:txBody>
      </p:sp>
      <p:sp>
        <p:nvSpPr>
          <p:cNvPr id="3" name="Content Placeholder 2"/>
          <p:cNvSpPr>
            <a:spLocks noGrp="1"/>
          </p:cNvSpPr>
          <p:nvPr>
            <p:ph idx="1"/>
          </p:nvPr>
        </p:nvSpPr>
        <p:spPr/>
        <p:txBody>
          <a:bodyPr>
            <a:normAutofit fontScale="92500" lnSpcReduction="10000"/>
          </a:bodyPr>
          <a:lstStyle/>
          <a:p>
            <a:r>
              <a:rPr lang="en-US" dirty="0" smtClean="0"/>
              <a:t>If we find the distribution </a:t>
            </a:r>
            <a:r>
              <a:rPr lang="en-US" b="1" i="1" dirty="0" smtClean="0">
                <a:solidFill>
                  <a:schemeClr val="accent1"/>
                </a:solidFill>
                <a:latin typeface="Times New Roman"/>
                <a:cs typeface="Times New Roman"/>
              </a:rPr>
              <a:t>b</a:t>
            </a:r>
            <a:r>
              <a:rPr lang="en-US" dirty="0" smtClean="0"/>
              <a:t> that minimizes the KL divergence, then </a:t>
            </a:r>
            <a:r>
              <a:rPr lang="en-US" b="1" i="1" dirty="0" smtClean="0">
                <a:solidFill>
                  <a:schemeClr val="accent1"/>
                </a:solidFill>
                <a:latin typeface="Times New Roman"/>
                <a:cs typeface="Times New Roman"/>
              </a:rPr>
              <a:t>b = p</a:t>
            </a:r>
          </a:p>
          <a:p>
            <a:endParaRPr lang="en-US" b="1" i="1" dirty="0">
              <a:solidFill>
                <a:schemeClr val="accent1"/>
              </a:solidFill>
              <a:latin typeface="Times New Roman"/>
              <a:cs typeface="Times New Roman"/>
            </a:endParaRPr>
          </a:p>
          <a:p>
            <a:endParaRPr lang="en-US" b="1" i="1" dirty="0" smtClean="0">
              <a:solidFill>
                <a:schemeClr val="accent1"/>
              </a:solidFill>
              <a:latin typeface="Times New Roman"/>
              <a:cs typeface="Times New Roman"/>
            </a:endParaRPr>
          </a:p>
          <a:p>
            <a:endParaRPr lang="en-US" b="1" i="1" dirty="0">
              <a:solidFill>
                <a:schemeClr val="accent1"/>
              </a:solidFill>
              <a:latin typeface="Times New Roman"/>
              <a:cs typeface="Times New Roman"/>
            </a:endParaRPr>
          </a:p>
          <a:p>
            <a:endParaRPr lang="en-US" b="1" i="1" dirty="0" smtClean="0">
              <a:solidFill>
                <a:schemeClr val="accent1"/>
              </a:solidFill>
              <a:latin typeface="Times New Roman"/>
              <a:cs typeface="Times New Roman"/>
            </a:endParaRPr>
          </a:p>
          <a:p>
            <a:r>
              <a:rPr lang="en-US" dirty="0" smtClean="0"/>
              <a:t>Also, true of the minimum of the </a:t>
            </a:r>
            <a:r>
              <a:rPr lang="en-US" dirty="0"/>
              <a:t>Gibbs Free </a:t>
            </a:r>
            <a:r>
              <a:rPr lang="en-US" dirty="0" smtClean="0"/>
              <a:t>Energy</a:t>
            </a:r>
          </a:p>
          <a:p>
            <a:r>
              <a:rPr lang="en-US" dirty="0" smtClean="0"/>
              <a:t>But what if </a:t>
            </a:r>
            <a:r>
              <a:rPr lang="en-US" b="1" i="1" dirty="0">
                <a:solidFill>
                  <a:schemeClr val="accent1"/>
                </a:solidFill>
                <a:latin typeface="Times New Roman"/>
                <a:cs typeface="Times New Roman"/>
              </a:rPr>
              <a:t>b</a:t>
            </a:r>
            <a:r>
              <a:rPr lang="en-US" dirty="0" smtClean="0"/>
              <a:t> is not (necessarily) a probability distribution?</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179</a:t>
            </a:fld>
            <a:endParaRPr lang="en-US"/>
          </a:p>
        </p:txBody>
      </p:sp>
      <p:pic>
        <p:nvPicPr>
          <p:cNvPr id="6" name="Picture 5"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179002" y="2254144"/>
            <a:ext cx="6820397" cy="1835518"/>
          </a:xfrm>
          <a:prstGeom prst="rect">
            <a:avLst/>
          </a:prstGeom>
        </p:spPr>
      </p:pic>
    </p:spTree>
    <p:extLst>
      <p:ext uri="{BB962C8B-B14F-4D97-AF65-F5344CB8AC3E}">
        <p14:creationId xmlns:p14="http://schemas.microsoft.com/office/powerpoint/2010/main" val="251792468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Isosceles Triangle 95"/>
          <p:cNvSpPr/>
          <p:nvPr/>
        </p:nvSpPr>
        <p:spPr>
          <a:xfrm rot="5400000" flipV="1">
            <a:off x="3331369" y="5236369"/>
            <a:ext cx="952500" cy="430212"/>
          </a:xfrm>
          <a:prstGeom prst="triangle">
            <a:avLst>
              <a:gd name="adj" fmla="val 539"/>
            </a:avLst>
          </a:prstGeom>
          <a:gradFill>
            <a:gsLst>
              <a:gs pos="0">
                <a:schemeClr val="accent3"/>
              </a:gs>
              <a:gs pos="100000">
                <a:schemeClr val="bg1"/>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1" name="Isosceles Triangle 10"/>
          <p:cNvSpPr/>
          <p:nvPr/>
        </p:nvSpPr>
        <p:spPr>
          <a:xfrm rot="5400000">
            <a:off x="1172369" y="5245894"/>
            <a:ext cx="952500" cy="411162"/>
          </a:xfrm>
          <a:prstGeom prst="triangle">
            <a:avLst>
              <a:gd name="adj" fmla="val 539"/>
            </a:avLst>
          </a:prstGeom>
          <a:gradFill>
            <a:gsLst>
              <a:gs pos="0">
                <a:schemeClr val="accent3"/>
              </a:gs>
              <a:gs pos="100000">
                <a:schemeClr val="bg1"/>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93" name="Trapezoid 92"/>
          <p:cNvSpPr/>
          <p:nvPr/>
        </p:nvSpPr>
        <p:spPr>
          <a:xfrm flipV="1">
            <a:off x="3576638" y="4100513"/>
            <a:ext cx="1393825" cy="300037"/>
          </a:xfrm>
          <a:prstGeom prst="trapezoid">
            <a:avLst>
              <a:gd name="adj" fmla="val 194940"/>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0" name="Trapezoid 9"/>
          <p:cNvSpPr/>
          <p:nvPr/>
        </p:nvSpPr>
        <p:spPr>
          <a:xfrm flipV="1">
            <a:off x="1997075" y="4103688"/>
            <a:ext cx="1393825" cy="300037"/>
          </a:xfrm>
          <a:prstGeom prst="trapezoid">
            <a:avLst>
              <a:gd name="adj" fmla="val 194940"/>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48133" name="Title 1"/>
          <p:cNvSpPr>
            <a:spLocks noGrp="1"/>
          </p:cNvSpPr>
          <p:nvPr>
            <p:ph type="title" idx="4294967295"/>
          </p:nvPr>
        </p:nvSpPr>
        <p:spPr/>
        <p:txBody>
          <a:bodyPr/>
          <a:lstStyle/>
          <a:p>
            <a:pPr eaLnBrk="1" hangingPunct="1"/>
            <a:r>
              <a:rPr lang="en-US" sz="3600" smtClean="0"/>
              <a:t>Markov Random Field (MRF)</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416ADE73-0CE8-49E6-943B-E5002F6BEAC3}" type="slidenum">
              <a:rPr lang="en-US" sz="1200">
                <a:solidFill>
                  <a:schemeClr val="tx1">
                    <a:tint val="75000"/>
                  </a:schemeClr>
                </a:solidFill>
                <a:latin typeface="+mn-lt"/>
                <a:cs typeface="+mn-cs"/>
              </a:rPr>
              <a:pPr algn="r" fontAlgn="auto">
                <a:spcBef>
                  <a:spcPts val="0"/>
                </a:spcBef>
                <a:spcAft>
                  <a:spcPts val="0"/>
                </a:spcAft>
                <a:defRPr/>
              </a:pPr>
              <a:t>18</a:t>
            </a:fld>
            <a:endParaRPr lang="en-US" sz="1200">
              <a:solidFill>
                <a:schemeClr val="tx1">
                  <a:tint val="75000"/>
                </a:schemeClr>
              </a:solidFill>
              <a:latin typeface="+mn-lt"/>
              <a:cs typeface="+mn-cs"/>
            </a:endParaRPr>
          </a:p>
        </p:txBody>
      </p:sp>
      <p:grpSp>
        <p:nvGrpSpPr>
          <p:cNvPr id="48135" name="Group 2"/>
          <p:cNvGrpSpPr>
            <a:grpSpLocks/>
          </p:cNvGrpSpPr>
          <p:nvPr/>
        </p:nvGrpSpPr>
        <p:grpSpPr bwMode="auto">
          <a:xfrm>
            <a:off x="322263" y="4268788"/>
            <a:ext cx="8326437" cy="1811337"/>
            <a:chOff x="322637" y="2330663"/>
            <a:chExt cx="8326409" cy="1812059"/>
          </a:xfrm>
        </p:grpSpPr>
        <p:grpSp>
          <p:nvGrpSpPr>
            <p:cNvPr id="48143" name="Group 4"/>
            <p:cNvGrpSpPr>
              <a:grpSpLocks/>
            </p:cNvGrpSpPr>
            <p:nvPr/>
          </p:nvGrpSpPr>
          <p:grpSpPr bwMode="auto">
            <a:xfrm>
              <a:off x="1388485" y="3808860"/>
              <a:ext cx="7260561" cy="333862"/>
              <a:chOff x="492120" y="3950977"/>
              <a:chExt cx="8067290" cy="370958"/>
            </a:xfrm>
          </p:grpSpPr>
          <p:sp>
            <p:nvSpPr>
              <p:cNvPr id="48175" name="TextBox 40"/>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48176" name="TextBox 41"/>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48177" name="TextBox 42"/>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48178" name="TextBox 43"/>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48179" name="TextBox 44"/>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grpSp>
        <p:sp>
          <p:nvSpPr>
            <p:cNvPr id="33" name="Oval 32"/>
            <p:cNvSpPr/>
            <p:nvPr/>
          </p:nvSpPr>
          <p:spPr>
            <a:xfrm>
              <a:off x="1738682" y="3345479"/>
              <a:ext cx="487360" cy="49391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time</a:t>
              </a:r>
            </a:p>
          </p:txBody>
        </p:sp>
        <p:sp>
          <p:nvSpPr>
            <p:cNvPr id="34" name="Oval 33"/>
            <p:cNvSpPr/>
            <p:nvPr/>
          </p:nvSpPr>
          <p:spPr>
            <a:xfrm>
              <a:off x="3226164" y="3345479"/>
              <a:ext cx="487361" cy="49391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flies</a:t>
              </a:r>
            </a:p>
          </p:txBody>
        </p:sp>
        <p:sp>
          <p:nvSpPr>
            <p:cNvPr id="35" name="Oval 34"/>
            <p:cNvSpPr/>
            <p:nvPr/>
          </p:nvSpPr>
          <p:spPr>
            <a:xfrm>
              <a:off x="4737459" y="3343892"/>
              <a:ext cx="485773" cy="4939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like</a:t>
              </a:r>
            </a:p>
          </p:txBody>
        </p:sp>
        <p:sp>
          <p:nvSpPr>
            <p:cNvPr id="36" name="Oval 35"/>
            <p:cNvSpPr/>
            <p:nvPr/>
          </p:nvSpPr>
          <p:spPr>
            <a:xfrm>
              <a:off x="6232879" y="3345479"/>
              <a:ext cx="485773" cy="49391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an</a:t>
              </a:r>
            </a:p>
          </p:txBody>
        </p:sp>
        <p:sp>
          <p:nvSpPr>
            <p:cNvPr id="37" name="Oval 36"/>
            <p:cNvSpPr/>
            <p:nvPr/>
          </p:nvSpPr>
          <p:spPr>
            <a:xfrm>
              <a:off x="7720362" y="3343892"/>
              <a:ext cx="485773" cy="4939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arrow</a:t>
              </a:r>
            </a:p>
          </p:txBody>
        </p:sp>
        <p:sp>
          <p:nvSpPr>
            <p:cNvPr id="29" name="Oval 28"/>
            <p:cNvSpPr/>
            <p:nvPr/>
          </p:nvSpPr>
          <p:spPr>
            <a:xfrm>
              <a:off x="1729157" y="2332251"/>
              <a:ext cx="485773" cy="493910"/>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cxnSp>
          <p:nvCxnSpPr>
            <p:cNvPr id="31" name="Straight Connector 30"/>
            <p:cNvCxnSpPr>
              <a:stCxn id="29" idx="4"/>
              <a:endCxn id="33" idx="0"/>
            </p:cNvCxnSpPr>
            <p:nvPr/>
          </p:nvCxnSpPr>
          <p:spPr>
            <a:xfrm>
              <a:off x="1972043" y="2826160"/>
              <a:ext cx="11113" cy="5193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a:stCxn id="29" idx="6"/>
              <a:endCxn id="39" idx="2"/>
            </p:cNvCxnSpPr>
            <p:nvPr/>
          </p:nvCxnSpPr>
          <p:spPr>
            <a:xfrm>
              <a:off x="2214931" y="2579999"/>
              <a:ext cx="1001709"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8" name="Rectangle 37"/>
            <p:cNvSpPr/>
            <p:nvPr/>
          </p:nvSpPr>
          <p:spPr>
            <a:xfrm>
              <a:off x="2595929" y="2468830"/>
              <a:ext cx="239711"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2</a:t>
              </a:r>
              <a:endParaRPr lang="en-US" sz="1400" dirty="0">
                <a:solidFill>
                  <a:schemeClr val="tx1"/>
                </a:solidFill>
                <a:latin typeface="Times New Roman"/>
                <a:cs typeface="Times New Roman"/>
              </a:endParaRPr>
            </a:p>
          </p:txBody>
        </p:sp>
        <p:sp>
          <p:nvSpPr>
            <p:cNvPr id="39" name="Oval 38"/>
            <p:cNvSpPr/>
            <p:nvPr/>
          </p:nvSpPr>
          <p:spPr>
            <a:xfrm>
              <a:off x="3216639" y="2332251"/>
              <a:ext cx="487361" cy="493910"/>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v</a:t>
              </a:r>
            </a:p>
          </p:txBody>
        </p:sp>
        <p:cxnSp>
          <p:nvCxnSpPr>
            <p:cNvPr id="46" name="Straight Connector 45"/>
            <p:cNvCxnSpPr>
              <a:stCxn id="39" idx="4"/>
              <a:endCxn id="34" idx="0"/>
            </p:cNvCxnSpPr>
            <p:nvPr/>
          </p:nvCxnSpPr>
          <p:spPr>
            <a:xfrm>
              <a:off x="3459526" y="2826160"/>
              <a:ext cx="11112" cy="5193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p:cNvCxnSpPr>
              <a:stCxn id="39" idx="6"/>
              <a:endCxn id="49" idx="2"/>
            </p:cNvCxnSpPr>
            <p:nvPr/>
          </p:nvCxnSpPr>
          <p:spPr>
            <a:xfrm flipV="1">
              <a:off x="3704001" y="2576823"/>
              <a:ext cx="1022347" cy="317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4083411" y="2468830"/>
              <a:ext cx="239712"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4</a:t>
              </a:r>
              <a:endParaRPr lang="en-US" sz="1400" dirty="0">
                <a:solidFill>
                  <a:schemeClr val="tx1"/>
                </a:solidFill>
                <a:latin typeface="Times New Roman"/>
                <a:cs typeface="Times New Roman"/>
              </a:endParaRPr>
            </a:p>
          </p:txBody>
        </p:sp>
        <p:sp>
          <p:nvSpPr>
            <p:cNvPr id="49" name="Oval 48"/>
            <p:cNvSpPr/>
            <p:nvPr/>
          </p:nvSpPr>
          <p:spPr>
            <a:xfrm>
              <a:off x="4726347" y="2330663"/>
              <a:ext cx="487360" cy="493909"/>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p</a:t>
              </a:r>
            </a:p>
          </p:txBody>
        </p:sp>
        <p:cxnSp>
          <p:nvCxnSpPr>
            <p:cNvPr id="51" name="Straight Connector 50"/>
            <p:cNvCxnSpPr>
              <a:stCxn id="49" idx="4"/>
              <a:endCxn id="35" idx="0"/>
            </p:cNvCxnSpPr>
            <p:nvPr/>
          </p:nvCxnSpPr>
          <p:spPr>
            <a:xfrm>
              <a:off x="4970821" y="2824572"/>
              <a:ext cx="9525" cy="51932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a:stCxn id="49" idx="6"/>
              <a:endCxn id="54" idx="2"/>
            </p:cNvCxnSpPr>
            <p:nvPr/>
          </p:nvCxnSpPr>
          <p:spPr>
            <a:xfrm>
              <a:off x="5213708" y="2576823"/>
              <a:ext cx="1008060" cy="317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3" name="Rectangle 52"/>
            <p:cNvSpPr/>
            <p:nvPr/>
          </p:nvSpPr>
          <p:spPr>
            <a:xfrm>
              <a:off x="5594706" y="2467242"/>
              <a:ext cx="238124"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6</a:t>
              </a:r>
              <a:endParaRPr lang="en-US" sz="1400" dirty="0">
                <a:solidFill>
                  <a:schemeClr val="tx1"/>
                </a:solidFill>
                <a:latin typeface="Times New Roman"/>
                <a:cs typeface="Times New Roman"/>
              </a:endParaRPr>
            </a:p>
          </p:txBody>
        </p:sp>
        <p:sp>
          <p:nvSpPr>
            <p:cNvPr id="54" name="Oval 53"/>
            <p:cNvSpPr/>
            <p:nvPr/>
          </p:nvSpPr>
          <p:spPr>
            <a:xfrm>
              <a:off x="6221767" y="2332251"/>
              <a:ext cx="487360" cy="493910"/>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d</a:t>
              </a:r>
            </a:p>
          </p:txBody>
        </p:sp>
        <p:cxnSp>
          <p:nvCxnSpPr>
            <p:cNvPr id="56" name="Straight Connector 55"/>
            <p:cNvCxnSpPr>
              <a:stCxn id="54" idx="4"/>
              <a:endCxn id="36" idx="0"/>
            </p:cNvCxnSpPr>
            <p:nvPr/>
          </p:nvCxnSpPr>
          <p:spPr>
            <a:xfrm>
              <a:off x="6466241" y="2826160"/>
              <a:ext cx="9525" cy="5193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p:cNvCxnSpPr>
              <a:stCxn id="54" idx="6"/>
              <a:endCxn id="59" idx="2"/>
            </p:cNvCxnSpPr>
            <p:nvPr/>
          </p:nvCxnSpPr>
          <p:spPr>
            <a:xfrm flipV="1">
              <a:off x="6709128" y="2576823"/>
              <a:ext cx="1000122" cy="317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8" name="Rectangle 57"/>
            <p:cNvSpPr/>
            <p:nvPr/>
          </p:nvSpPr>
          <p:spPr>
            <a:xfrm>
              <a:off x="7090126" y="2468830"/>
              <a:ext cx="238124"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8</a:t>
              </a:r>
              <a:endParaRPr lang="en-US" sz="1400" dirty="0">
                <a:solidFill>
                  <a:schemeClr val="tx1"/>
                </a:solidFill>
                <a:latin typeface="Times New Roman"/>
                <a:cs typeface="Times New Roman"/>
              </a:endParaRPr>
            </a:p>
          </p:txBody>
        </p:sp>
        <p:sp>
          <p:nvSpPr>
            <p:cNvPr id="59" name="Oval 58"/>
            <p:cNvSpPr/>
            <p:nvPr/>
          </p:nvSpPr>
          <p:spPr>
            <a:xfrm>
              <a:off x="7709249" y="2330663"/>
              <a:ext cx="487361" cy="493909"/>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cxnSp>
          <p:nvCxnSpPr>
            <p:cNvPr id="61" name="Straight Connector 60"/>
            <p:cNvCxnSpPr>
              <a:stCxn id="59" idx="4"/>
              <a:endCxn id="37" idx="0"/>
            </p:cNvCxnSpPr>
            <p:nvPr/>
          </p:nvCxnSpPr>
          <p:spPr>
            <a:xfrm>
              <a:off x="7953723" y="2824572"/>
              <a:ext cx="9525" cy="51932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0" name="Rectangle 29"/>
            <p:cNvSpPr/>
            <p:nvPr/>
          </p:nvSpPr>
          <p:spPr>
            <a:xfrm>
              <a:off x="1854569" y="2980209"/>
              <a:ext cx="238124"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1</a:t>
              </a:r>
              <a:endParaRPr lang="en-US" sz="1400" dirty="0">
                <a:solidFill>
                  <a:schemeClr val="tx1"/>
                </a:solidFill>
                <a:latin typeface="Times New Roman"/>
                <a:cs typeface="Times New Roman"/>
              </a:endParaRPr>
            </a:p>
          </p:txBody>
        </p:sp>
        <p:sp>
          <p:nvSpPr>
            <p:cNvPr id="40" name="Rectangle 39"/>
            <p:cNvSpPr/>
            <p:nvPr/>
          </p:nvSpPr>
          <p:spPr>
            <a:xfrm>
              <a:off x="3342052" y="2980209"/>
              <a:ext cx="239711"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3</a:t>
              </a:r>
              <a:endParaRPr lang="en-US" sz="1400" dirty="0">
                <a:solidFill>
                  <a:schemeClr val="tx1"/>
                </a:solidFill>
                <a:latin typeface="Times New Roman"/>
                <a:cs typeface="Times New Roman"/>
              </a:endParaRPr>
            </a:p>
          </p:txBody>
        </p:sp>
        <p:sp>
          <p:nvSpPr>
            <p:cNvPr id="50" name="Rectangle 49"/>
            <p:cNvSpPr/>
            <p:nvPr/>
          </p:nvSpPr>
          <p:spPr>
            <a:xfrm>
              <a:off x="4850172" y="2980209"/>
              <a:ext cx="239711"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5</a:t>
              </a:r>
              <a:endParaRPr lang="en-US" sz="1400" dirty="0">
                <a:solidFill>
                  <a:schemeClr val="tx1"/>
                </a:solidFill>
                <a:latin typeface="Times New Roman"/>
                <a:cs typeface="Times New Roman"/>
              </a:endParaRPr>
            </a:p>
          </p:txBody>
        </p:sp>
        <p:sp>
          <p:nvSpPr>
            <p:cNvPr id="55" name="Rectangle 54"/>
            <p:cNvSpPr/>
            <p:nvPr/>
          </p:nvSpPr>
          <p:spPr>
            <a:xfrm>
              <a:off x="6347179" y="2980209"/>
              <a:ext cx="239712"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7</a:t>
              </a:r>
              <a:endParaRPr lang="en-US" sz="1400" dirty="0">
                <a:solidFill>
                  <a:schemeClr val="tx1"/>
                </a:solidFill>
                <a:latin typeface="Times New Roman"/>
                <a:cs typeface="Times New Roman"/>
              </a:endParaRPr>
            </a:p>
          </p:txBody>
        </p:sp>
        <p:sp>
          <p:nvSpPr>
            <p:cNvPr id="60" name="Rectangle 59"/>
            <p:cNvSpPr/>
            <p:nvPr/>
          </p:nvSpPr>
          <p:spPr>
            <a:xfrm>
              <a:off x="7836249" y="2980209"/>
              <a:ext cx="238124"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9</a:t>
              </a:r>
              <a:endParaRPr lang="en-US" sz="1400" dirty="0">
                <a:solidFill>
                  <a:schemeClr val="tx1"/>
                </a:solidFill>
                <a:latin typeface="Times New Roman"/>
                <a:cs typeface="Times New Roman"/>
              </a:endParaRPr>
            </a:p>
          </p:txBody>
        </p:sp>
        <p:cxnSp>
          <p:nvCxnSpPr>
            <p:cNvPr id="62" name="Straight Connector 61"/>
            <p:cNvCxnSpPr>
              <a:stCxn id="66" idx="6"/>
              <a:endCxn id="29" idx="2"/>
            </p:cNvCxnSpPr>
            <p:nvPr/>
          </p:nvCxnSpPr>
          <p:spPr>
            <a:xfrm>
              <a:off x="809997" y="2576823"/>
              <a:ext cx="919160" cy="317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3" name="Rectangle 62"/>
            <p:cNvSpPr/>
            <p:nvPr/>
          </p:nvSpPr>
          <p:spPr>
            <a:xfrm>
              <a:off x="1149721" y="2479947"/>
              <a:ext cx="238124" cy="23980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0</a:t>
              </a:r>
              <a:endParaRPr lang="en-US" sz="1400" dirty="0">
                <a:solidFill>
                  <a:schemeClr val="tx1"/>
                </a:solidFill>
                <a:latin typeface="Times New Roman"/>
                <a:cs typeface="Times New Roman"/>
              </a:endParaRPr>
            </a:p>
          </p:txBody>
        </p:sp>
        <p:sp>
          <p:nvSpPr>
            <p:cNvPr id="66" name="Oval 65"/>
            <p:cNvSpPr/>
            <p:nvPr/>
          </p:nvSpPr>
          <p:spPr>
            <a:xfrm>
              <a:off x="322637" y="2330663"/>
              <a:ext cx="487360" cy="493909"/>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dirty="0">
                  <a:latin typeface="Rockwell"/>
                  <a:cs typeface="Rockwell"/>
                </a:rPr>
                <a:t>&lt;START&gt;</a:t>
              </a:r>
            </a:p>
          </p:txBody>
        </p:sp>
      </p:grpSp>
      <p:sp>
        <p:nvSpPr>
          <p:cNvPr id="48136" name="TextBox 5"/>
          <p:cNvSpPr txBox="1">
            <a:spLocks noChangeArrowheads="1"/>
          </p:cNvSpPr>
          <p:nvPr/>
        </p:nvSpPr>
        <p:spPr bwMode="auto">
          <a:xfrm>
            <a:off x="457200" y="1976438"/>
            <a:ext cx="8420100" cy="542925"/>
          </a:xfrm>
          <a:prstGeom prst="rect">
            <a:avLst/>
          </a:prstGeom>
          <a:noFill/>
          <a:ln w="9525">
            <a:noFill/>
            <a:miter lim="800000"/>
            <a:headEnd/>
            <a:tailEnd/>
          </a:ln>
        </p:spPr>
        <p:txBody>
          <a:bodyPr/>
          <a:lstStyle/>
          <a:p>
            <a:r>
              <a:rPr lang="en-US" sz="2800" i="1" dirty="0">
                <a:latin typeface="Times New Roman" pitchFamily="18" charset="0"/>
                <a:cs typeface="Times New Roman" pitchFamily="18" charset="0"/>
              </a:rPr>
              <a:t>p</a:t>
            </a:r>
            <a:r>
              <a:rPr lang="en-US" sz="2800" dirty="0">
                <a:latin typeface="Times New Roman" pitchFamily="18" charset="0"/>
                <a:cs typeface="Times New Roman" pitchFamily="18" charset="0"/>
              </a:rPr>
              <a:t>(</a:t>
            </a:r>
            <a:r>
              <a:rPr lang="en-US" sz="1800" dirty="0">
                <a:latin typeface="Rockwell"/>
                <a:ea typeface="Rockwell"/>
                <a:cs typeface="Rockwell"/>
              </a:rPr>
              <a:t>n, v, p, d, n, time, flies, like, an, arrow</a:t>
            </a:r>
            <a:r>
              <a:rPr lang="en-US" sz="2800" dirty="0">
                <a:latin typeface="Times New Roman" pitchFamily="18" charset="0"/>
                <a:cs typeface="Times New Roman" pitchFamily="18" charset="0"/>
              </a:rPr>
              <a:t>)     </a:t>
            </a:r>
            <a:r>
              <a:rPr lang="en-US" sz="2800" i="1" dirty="0">
                <a:latin typeface="Times New Roman" pitchFamily="18" charset="0"/>
                <a:cs typeface="Times New Roman" pitchFamily="18" charset="0"/>
              </a:rPr>
              <a:t>=       </a:t>
            </a:r>
            <a:r>
              <a:rPr lang="en-US" sz="2800" dirty="0">
                <a:latin typeface="Candara" pitchFamily="34" charset="0"/>
                <a:cs typeface="Times New Roman" pitchFamily="18" charset="0"/>
              </a:rPr>
              <a:t>(4 * 8 * 5 * 3 * …)</a:t>
            </a:r>
          </a:p>
        </p:txBody>
      </p:sp>
      <p:graphicFrame>
        <p:nvGraphicFramePr>
          <p:cNvPr id="91" name="Table 90"/>
          <p:cNvGraphicFramePr>
            <a:graphicFrameLocks noGrp="1"/>
          </p:cNvGraphicFramePr>
          <p:nvPr/>
        </p:nvGraphicFramePr>
        <p:xfrm>
          <a:off x="1997765" y="2762239"/>
          <a:ext cx="1393565" cy="1337305"/>
        </p:xfrm>
        <a:graphic>
          <a:graphicData uri="http://schemas.openxmlformats.org/drawingml/2006/table">
            <a:tbl>
              <a:tblPr bandRow="1">
                <a:tableStyleId>{69C7853C-536D-4A76-A0AE-DD22124D55A5}</a:tableStyleId>
              </a:tblPr>
              <a:tblGrid>
                <a:gridCol w="278713"/>
                <a:gridCol w="278713"/>
                <a:gridCol w="278713"/>
                <a:gridCol w="278713"/>
                <a:gridCol w="278713"/>
              </a:tblGrid>
              <a:tr h="267461">
                <a:tc>
                  <a:txBody>
                    <a:bodyPr/>
                    <a:lstStyle/>
                    <a:p>
                      <a:pPr algn="ct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6</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4</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b="1" dirty="0" smtClean="0">
                          <a:solidFill>
                            <a:schemeClr val="accent1"/>
                          </a:solidFill>
                        </a:rPr>
                        <a:t>8</a:t>
                      </a:r>
                      <a:endParaRPr lang="en-US" sz="1600" b="1" dirty="0">
                        <a:solidFill>
                          <a:schemeClr val="accent1"/>
                        </a:solidFill>
                      </a:endParaRPr>
                    </a:p>
                  </a:txBody>
                  <a:tcPr marL="0" marR="0" marT="0" marB="0" anchor="ctr">
                    <a:solidFill>
                      <a:schemeClr val="bg1">
                        <a:alpha val="40000"/>
                      </a:schemeClr>
                    </a:solidFill>
                  </a:tcP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r>
            </a:tbl>
          </a:graphicData>
        </a:graphic>
      </p:graphicFrame>
      <p:graphicFrame>
        <p:nvGraphicFramePr>
          <p:cNvPr id="92" name="Table 91"/>
          <p:cNvGraphicFramePr>
            <a:graphicFrameLocks noGrp="1"/>
          </p:cNvGraphicFramePr>
          <p:nvPr/>
        </p:nvGraphicFramePr>
        <p:xfrm>
          <a:off x="3597127" y="2762239"/>
          <a:ext cx="1393565" cy="1337305"/>
        </p:xfrm>
        <a:graphic>
          <a:graphicData uri="http://schemas.openxmlformats.org/drawingml/2006/table">
            <a:tbl>
              <a:tblPr bandRow="1">
                <a:tableStyleId>{69C7853C-536D-4A76-A0AE-DD22124D55A5}</a:tableStyleId>
              </a:tblPr>
              <a:tblGrid>
                <a:gridCol w="278713"/>
                <a:gridCol w="278713"/>
                <a:gridCol w="278713"/>
                <a:gridCol w="278713"/>
                <a:gridCol w="278713"/>
              </a:tblGrid>
              <a:tr h="267461">
                <a:tc>
                  <a:txBody>
                    <a:bodyPr/>
                    <a:lstStyle/>
                    <a:p>
                      <a:pPr algn="ct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6</a:t>
                      </a:r>
                      <a:endParaRPr lang="en-US" sz="1600" dirty="0"/>
                    </a:p>
                  </a:txBody>
                  <a:tcPr marL="0" marR="0" marT="0" marB="0" anchor="ctr"/>
                </a:tc>
                <a:tc>
                  <a:txBody>
                    <a:bodyPr/>
                    <a:lstStyle/>
                    <a:p>
                      <a:pPr algn="ctr"/>
                      <a:r>
                        <a:rPr lang="en-US" sz="1600" b="1" dirty="0" smtClean="0">
                          <a:solidFill>
                            <a:schemeClr val="accent1"/>
                          </a:solidFill>
                        </a:rPr>
                        <a:t>3</a:t>
                      </a:r>
                      <a:endParaRPr lang="en-US" sz="1600" b="1" dirty="0">
                        <a:solidFill>
                          <a:schemeClr val="accent1"/>
                        </a:solidFill>
                      </a:endParaRPr>
                    </a:p>
                  </a:txBody>
                  <a:tcPr marL="0" marR="0" marT="0" marB="0" anchor="ctr">
                    <a:solidFill>
                      <a:schemeClr val="bg1"/>
                    </a:solidFill>
                  </a:tcPr>
                </a:tc>
                <a:tc>
                  <a:txBody>
                    <a:bodyPr/>
                    <a:lstStyle/>
                    <a:p>
                      <a:pPr algn="ctr"/>
                      <a:r>
                        <a:rPr lang="en-US" sz="1600" dirty="0" smtClean="0"/>
                        <a:t>4</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r>
            </a:tbl>
          </a:graphicData>
        </a:graphic>
      </p:graphicFrame>
      <p:graphicFrame>
        <p:nvGraphicFramePr>
          <p:cNvPr id="64" name="Table 63"/>
          <p:cNvGraphicFramePr>
            <a:graphicFrameLocks noGrp="1"/>
          </p:cNvGraphicFramePr>
          <p:nvPr/>
        </p:nvGraphicFramePr>
        <p:xfrm>
          <a:off x="119753" y="4985447"/>
          <a:ext cx="1338532" cy="1649331"/>
        </p:xfrm>
        <a:graphic>
          <a:graphicData uri="http://schemas.openxmlformats.org/drawingml/2006/table">
            <a:tbl>
              <a:tblPr bandRow="1">
                <a:tableStyleId>{69C7853C-536D-4A76-A0AE-DD22124D55A5}</a:tableStyleId>
              </a:tblPr>
              <a:tblGrid>
                <a:gridCol w="278713"/>
                <a:gridCol w="278713"/>
                <a:gridCol w="278713"/>
                <a:gridCol w="278713"/>
                <a:gridCol w="223680"/>
              </a:tblGrid>
              <a:tr h="579487">
                <a:tc>
                  <a:txBody>
                    <a:bodyPr/>
                    <a:lstStyle/>
                    <a:p>
                      <a:pPr algn="ct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time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flies</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like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a:t>
                      </a:r>
                      <a:endParaRPr lang="en-US" sz="1600" i="0" dirty="0">
                        <a:latin typeface="Rockwell"/>
                        <a:cs typeface="Rockwell"/>
                      </a:endParaRPr>
                    </a:p>
                  </a:txBody>
                  <a:tcPr marL="0" marR="0" marT="0" marB="0" vert="vert27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5</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b="1" dirty="0" smtClean="0">
                          <a:solidFill>
                            <a:srgbClr val="3891A7"/>
                          </a:solidFill>
                        </a:rPr>
                        <a:t>4</a:t>
                      </a:r>
                      <a:endParaRPr lang="en-US" sz="1600" b="1" dirty="0">
                        <a:solidFill>
                          <a:srgbClr val="3891A7"/>
                        </a:solidFill>
                      </a:endParaRPr>
                    </a:p>
                  </a:txBody>
                  <a:tcPr marL="0" marR="0" marT="0" marB="0" anchor="ctr">
                    <a:solidFill>
                      <a:srgbClr val="FFFFFF">
                        <a:alpha val="40000"/>
                      </a:srgbClr>
                    </a:solidFill>
                  </a:tcPr>
                </a:tc>
                <a:tc>
                  <a:txBody>
                    <a:bodyPr/>
                    <a:lstStyle/>
                    <a:p>
                      <a:pPr algn="ctr"/>
                      <a:r>
                        <a:rPr lang="en-US" sz="1600" dirty="0" smtClean="0"/>
                        <a:t>5</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0.2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endParaRPr lang="en-US" sz="1600" dirty="0"/>
                    </a:p>
                  </a:txBody>
                  <a:tcPr marL="0" marR="0" marT="0" marB="0" anchor="ctr"/>
                </a:tc>
              </a:tr>
            </a:tbl>
          </a:graphicData>
        </a:graphic>
      </p:graphicFrame>
      <p:graphicFrame>
        <p:nvGraphicFramePr>
          <p:cNvPr id="65" name="Table 64"/>
          <p:cNvGraphicFramePr>
            <a:graphicFrameLocks noGrp="1"/>
          </p:cNvGraphicFramePr>
          <p:nvPr/>
        </p:nvGraphicFramePr>
        <p:xfrm>
          <a:off x="4022610" y="4985447"/>
          <a:ext cx="1338532" cy="1649331"/>
        </p:xfrm>
        <a:graphic>
          <a:graphicData uri="http://schemas.openxmlformats.org/drawingml/2006/table">
            <a:tbl>
              <a:tblPr bandRow="1">
                <a:tableStyleId>{69C7853C-536D-4A76-A0AE-DD22124D55A5}</a:tableStyleId>
              </a:tblPr>
              <a:tblGrid>
                <a:gridCol w="278713"/>
                <a:gridCol w="278713"/>
                <a:gridCol w="278713"/>
                <a:gridCol w="278713"/>
                <a:gridCol w="223680"/>
              </a:tblGrid>
              <a:tr h="579487">
                <a:tc>
                  <a:txBody>
                    <a:bodyPr/>
                    <a:lstStyle/>
                    <a:p>
                      <a:pPr algn="ct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time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flies</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like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a:t>
                      </a:r>
                      <a:endParaRPr lang="en-US" sz="1600" i="0" dirty="0">
                        <a:latin typeface="Rockwell"/>
                        <a:cs typeface="Rockwell"/>
                      </a:endParaRPr>
                    </a:p>
                  </a:txBody>
                  <a:tcPr marL="0" marR="0" marT="0" marB="0" vert="vert27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b="1" dirty="0" smtClean="0">
                          <a:solidFill>
                            <a:srgbClr val="3891A7"/>
                          </a:solidFill>
                        </a:rPr>
                        <a:t>5</a:t>
                      </a:r>
                      <a:endParaRPr lang="en-US" sz="1600" b="1" dirty="0">
                        <a:solidFill>
                          <a:srgbClr val="3891A7"/>
                        </a:solidFill>
                      </a:endParaRPr>
                    </a:p>
                  </a:txBody>
                  <a:tcPr marL="0" marR="0" marT="0" marB="0" anchor="ctr">
                    <a:solidFill>
                      <a:srgbClr val="FFFFFF"/>
                    </a:solidFill>
                  </a:tcP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5</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0.2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endParaRPr lang="en-US" sz="1600" dirty="0"/>
                    </a:p>
                  </a:txBody>
                  <a:tcPr marL="0" marR="0" marT="0" marB="0" anchor="ctr"/>
                </a:tc>
              </a:tr>
            </a:tbl>
          </a:graphicData>
        </a:graphic>
      </p:graphicFrame>
      <p:sp>
        <p:nvSpPr>
          <p:cNvPr id="69" name="Content Placeholder 2"/>
          <p:cNvSpPr txBox="1">
            <a:spLocks/>
          </p:cNvSpPr>
          <p:nvPr/>
        </p:nvSpPr>
        <p:spPr>
          <a:xfrm>
            <a:off x="457200" y="1125538"/>
            <a:ext cx="8229600" cy="785812"/>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lnSpcReduction="10000"/>
          </a:bodyPr>
          <a:lstStyle/>
          <a:p>
            <a:pPr algn="ctr">
              <a:lnSpc>
                <a:spcPct val="90000"/>
              </a:lnSpc>
              <a:spcBef>
                <a:spcPct val="20000"/>
              </a:spcBef>
              <a:buFont typeface="Arial" charset="0"/>
              <a:buNone/>
              <a:defRPr/>
            </a:pPr>
            <a:r>
              <a:rPr lang="en-US" sz="2400">
                <a:latin typeface="Candara" pitchFamily="34" charset="0"/>
              </a:rPr>
              <a:t>Joint distribution over tags </a:t>
            </a:r>
            <a:r>
              <a:rPr lang="en-US" sz="2400" i="1">
                <a:latin typeface="Times New Roman" pitchFamily="18" charset="0"/>
                <a:cs typeface="Times New Roman" pitchFamily="18" charset="0"/>
              </a:rPr>
              <a:t>X</a:t>
            </a:r>
            <a:r>
              <a:rPr lang="en-US" sz="2400" i="1" baseline="-25000">
                <a:latin typeface="Times New Roman" pitchFamily="18" charset="0"/>
                <a:cs typeface="Times New Roman" pitchFamily="18" charset="0"/>
              </a:rPr>
              <a:t>i</a:t>
            </a:r>
            <a:r>
              <a:rPr lang="en-US" sz="2400" i="1">
                <a:latin typeface="Times New Roman" pitchFamily="18" charset="0"/>
                <a:cs typeface="Times New Roman" pitchFamily="18" charset="0"/>
              </a:rPr>
              <a:t> </a:t>
            </a:r>
            <a:r>
              <a:rPr lang="en-US" sz="2400" u="sng">
                <a:latin typeface="Candara" pitchFamily="34" charset="0"/>
              </a:rPr>
              <a:t>and</a:t>
            </a:r>
            <a:r>
              <a:rPr lang="en-US" sz="2400">
                <a:latin typeface="Candara" pitchFamily="34" charset="0"/>
              </a:rPr>
              <a:t> words </a:t>
            </a:r>
            <a:r>
              <a:rPr lang="en-US" sz="2400" i="1">
                <a:latin typeface="Times New Roman" pitchFamily="18" charset="0"/>
                <a:cs typeface="Times New Roman" pitchFamily="18" charset="0"/>
              </a:rPr>
              <a:t>W</a:t>
            </a:r>
            <a:r>
              <a:rPr lang="en-US" sz="2400" i="1" baseline="-25000">
                <a:latin typeface="Times New Roman" pitchFamily="18" charset="0"/>
                <a:cs typeface="Times New Roman" pitchFamily="18" charset="0"/>
              </a:rPr>
              <a:t>i</a:t>
            </a:r>
            <a:endParaRPr lang="en-US" sz="2400">
              <a:latin typeface="Candara" pitchFamily="34" charset="0"/>
            </a:endParaRPr>
          </a:p>
          <a:p>
            <a:pPr algn="ctr">
              <a:lnSpc>
                <a:spcPct val="90000"/>
              </a:lnSpc>
              <a:spcBef>
                <a:spcPct val="20000"/>
              </a:spcBef>
              <a:buFont typeface="Arial" charset="0"/>
              <a:buNone/>
              <a:defRPr/>
            </a:pPr>
            <a:r>
              <a:rPr lang="en-US" sz="2400">
                <a:latin typeface="Candara" pitchFamily="34" charset="0"/>
              </a:rPr>
              <a:t>The individual factors aren’t </a:t>
            </a:r>
            <a:r>
              <a:rPr lang="en-US" sz="2400" i="1">
                <a:latin typeface="Candara" pitchFamily="34" charset="0"/>
              </a:rPr>
              <a:t>necessarily</a:t>
            </a:r>
            <a:r>
              <a:rPr lang="en-US" sz="2400">
                <a:latin typeface="Candara" pitchFamily="34" charset="0"/>
              </a:rPr>
              <a:t> probabilities.</a:t>
            </a:r>
          </a:p>
        </p:txBody>
      </p:sp>
      <p:pic>
        <p:nvPicPr>
          <p:cNvPr id="48142" name="Picture 63" descr="ql_c63eeb1a4596fe969f59450fc9015e97_l3"/>
          <p:cNvPicPr>
            <a:picLocks noChangeAspect="1" noChangeArrowheads="1"/>
          </p:cNvPicPr>
          <p:nvPr/>
        </p:nvPicPr>
        <p:blipFill>
          <a:blip r:embed="rId2"/>
          <a:srcRect/>
          <a:stretch>
            <a:fillRect/>
          </a:stretch>
        </p:blipFill>
        <p:spPr bwMode="auto">
          <a:xfrm>
            <a:off x="5678488" y="1976438"/>
            <a:ext cx="258762" cy="542925"/>
          </a:xfrm>
          <a:prstGeom prst="rect">
            <a:avLst/>
          </a:prstGeom>
          <a:noFill/>
          <a:ln w="9525">
            <a:noFill/>
            <a:miter lim="800000"/>
            <a:headEnd/>
            <a:tailEnd/>
          </a:ln>
        </p:spPr>
      </p:pic>
    </p:spTree>
    <p:extLst>
      <p:ext uri="{BB962C8B-B14F-4D97-AF65-F5344CB8AC3E}">
        <p14:creationId xmlns:p14="http://schemas.microsoft.com/office/powerpoint/2010/main" val="3195537382"/>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69">
                                            <p:txEl>
                                              <p:pRg st="1" end="1"/>
                                            </p:txEl>
                                          </p:spTgt>
                                        </p:tgtEl>
                                        <p:attrNameLst>
                                          <p:attrName>style.visibility</p:attrName>
                                        </p:attrNameLst>
                                      </p:cBhvr>
                                      <p:to>
                                        <p:strVal val="visible"/>
                                      </p:to>
                                    </p:set>
                                    <p:anim calcmode="lin" valueType="num">
                                      <p:cBhvr additive="base">
                                        <p:cTn id="7" dur="500" fill="hold"/>
                                        <p:tgtEl>
                                          <p:spTgt spid="69">
                                            <p:txEl>
                                              <p:pRg st="1" end="1"/>
                                            </p:txEl>
                                          </p:spTgt>
                                        </p:tgtEl>
                                        <p:attrNameLst>
                                          <p:attrName>ppt_x</p:attrName>
                                        </p:attrNameLst>
                                      </p:cBhvr>
                                      <p:tavLst>
                                        <p:tav tm="0">
                                          <p:val>
                                            <p:strVal val="1+#ppt_w/2"/>
                                          </p:val>
                                        </p:tav>
                                        <p:tav tm="100000">
                                          <p:val>
                                            <p:strVal val="#ppt_x"/>
                                          </p:val>
                                        </p:tav>
                                      </p:tavLst>
                                    </p:anim>
                                    <p:anim calcmode="lin" valueType="num">
                                      <p:cBhvr additive="base">
                                        <p:cTn id="8" dur="500" fill="hold"/>
                                        <p:tgtEl>
                                          <p:spTgt spid="69">
                                            <p:txEl>
                                              <p:pRg st="1" end="1"/>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 name="Content Placeholder 2"/>
          <p:cNvSpPr txBox="1">
            <a:spLocks/>
          </p:cNvSpPr>
          <p:nvPr/>
        </p:nvSpPr>
        <p:spPr>
          <a:xfrm>
            <a:off x="456432" y="1189572"/>
            <a:ext cx="3010247" cy="1411782"/>
          </a:xfrm>
          <a:prstGeom prst="rect">
            <a:avLst/>
          </a:prstGeom>
          <a:solidFill>
            <a:schemeClr val="bg1"/>
          </a:solidFill>
          <a:ln w="12700" cmpd="sng">
            <a:solidFill>
              <a:schemeClr val="tx1"/>
            </a:solidFill>
          </a:ln>
          <a:effectLst>
            <a:outerShdw blurRad="50800" dist="38100" dir="5400000" algn="t" rotWithShape="0">
              <a:prstClr val="black">
                <a:alpha val="40000"/>
              </a:prstClr>
            </a:outerShdw>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200" dirty="0" smtClean="0"/>
              <a:t>True distribution:</a:t>
            </a:r>
            <a:endParaRPr lang="en-US" sz="2200" dirty="0"/>
          </a:p>
        </p:txBody>
      </p:sp>
      <p:sp>
        <p:nvSpPr>
          <p:cNvPr id="2" name="Title 1"/>
          <p:cNvSpPr>
            <a:spLocks noGrp="1"/>
          </p:cNvSpPr>
          <p:nvPr>
            <p:ph type="title"/>
          </p:nvPr>
        </p:nvSpPr>
        <p:spPr/>
        <p:txBody>
          <a:bodyPr>
            <a:normAutofit fontScale="90000"/>
          </a:bodyPr>
          <a:lstStyle/>
          <a:p>
            <a:r>
              <a:rPr lang="en-US" dirty="0" smtClean="0"/>
              <a:t>BP on a 2 Variable Chain</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180</a:t>
            </a:fld>
            <a:endParaRPr lang="en-US"/>
          </a:p>
        </p:txBody>
      </p:sp>
      <p:grpSp>
        <p:nvGrpSpPr>
          <p:cNvPr id="52" name="Group 51"/>
          <p:cNvGrpSpPr/>
          <p:nvPr/>
        </p:nvGrpSpPr>
        <p:grpSpPr>
          <a:xfrm>
            <a:off x="4992850" y="1391020"/>
            <a:ext cx="2731590" cy="2420667"/>
            <a:chOff x="1728945" y="2353347"/>
            <a:chExt cx="1974438" cy="1749698"/>
          </a:xfrm>
        </p:grpSpPr>
        <p:sp>
          <p:nvSpPr>
            <p:cNvPr id="12" name="Oval 11"/>
            <p:cNvSpPr/>
            <p:nvPr/>
          </p:nvSpPr>
          <p:spPr>
            <a:xfrm>
              <a:off x="1728945" y="2353347"/>
              <a:ext cx="486739" cy="49333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endParaRPr lang="en-US" sz="1600" i="1" dirty="0">
                <a:solidFill>
                  <a:schemeClr val="tx1"/>
                </a:solidFill>
                <a:latin typeface="Times New Roman"/>
                <a:cs typeface="Times New Roman"/>
              </a:endParaRPr>
            </a:p>
          </p:txBody>
        </p:sp>
        <p:cxnSp>
          <p:nvCxnSpPr>
            <p:cNvPr id="14" name="Straight Connector 13"/>
            <p:cNvCxnSpPr>
              <a:stCxn id="12" idx="4"/>
              <a:endCxn id="15" idx="0"/>
            </p:cNvCxnSpPr>
            <p:nvPr/>
          </p:nvCxnSpPr>
          <p:spPr>
            <a:xfrm>
              <a:off x="1972314" y="2846684"/>
              <a:ext cx="743296" cy="101770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2596281" y="3864387"/>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16" name="Oval 15"/>
            <p:cNvSpPr/>
            <p:nvPr/>
          </p:nvSpPr>
          <p:spPr>
            <a:xfrm>
              <a:off x="3216644" y="2353347"/>
              <a:ext cx="486739" cy="49333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Y</a:t>
              </a:r>
              <a:endParaRPr lang="en-US" sz="1600" i="1" dirty="0">
                <a:solidFill>
                  <a:schemeClr val="tx1"/>
                </a:solidFill>
                <a:latin typeface="Times New Roman"/>
                <a:cs typeface="Times New Roman"/>
              </a:endParaRPr>
            </a:p>
          </p:txBody>
        </p:sp>
        <p:cxnSp>
          <p:nvCxnSpPr>
            <p:cNvPr id="44" name="Straight Connector 43"/>
            <p:cNvCxnSpPr>
              <a:stCxn id="16" idx="4"/>
              <a:endCxn id="15" idx="0"/>
            </p:cNvCxnSpPr>
            <p:nvPr/>
          </p:nvCxnSpPr>
          <p:spPr>
            <a:xfrm flipH="1">
              <a:off x="2715610" y="2846684"/>
              <a:ext cx="744403" cy="101770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pic>
        <p:nvPicPr>
          <p:cNvPr id="54" name="Picture 53"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65619" y="1809944"/>
            <a:ext cx="1968500" cy="546100"/>
          </a:xfrm>
          <a:prstGeom prst="rect">
            <a:avLst/>
          </a:prstGeom>
        </p:spPr>
      </p:pic>
      <p:grpSp>
        <p:nvGrpSpPr>
          <p:cNvPr id="76" name="Group 75"/>
          <p:cNvGrpSpPr/>
          <p:nvPr/>
        </p:nvGrpSpPr>
        <p:grpSpPr>
          <a:xfrm>
            <a:off x="5615150" y="2050441"/>
            <a:ext cx="660326" cy="1103468"/>
            <a:chOff x="1358156" y="2774108"/>
            <a:chExt cx="660326" cy="1103468"/>
          </a:xfrm>
          <a:solidFill>
            <a:schemeClr val="accent2"/>
          </a:solidFill>
        </p:grpSpPr>
        <p:pic>
          <p:nvPicPr>
            <p:cNvPr id="56" name="Picture 55" descr="latex-image-1.pd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1523182" y="2774108"/>
              <a:ext cx="495300" cy="266700"/>
            </a:xfrm>
            <a:prstGeom prst="rect">
              <a:avLst/>
            </a:prstGeom>
            <a:grpFill/>
            <a:ln>
              <a:solidFill>
                <a:schemeClr val="accent2"/>
              </a:solidFill>
            </a:ln>
          </p:spPr>
        </p:pic>
        <p:cxnSp>
          <p:nvCxnSpPr>
            <p:cNvPr id="63" name="Straight Arrow Connector 62"/>
            <p:cNvCxnSpPr/>
            <p:nvPr/>
          </p:nvCxnSpPr>
          <p:spPr>
            <a:xfrm>
              <a:off x="1358156" y="2925513"/>
              <a:ext cx="660326" cy="952063"/>
            </a:xfrm>
            <a:prstGeom prst="straightConnector1">
              <a:avLst/>
            </a:prstGeom>
            <a:grpFill/>
            <a:ln w="57150" cmpd="sng">
              <a:solidFill>
                <a:schemeClr val="accent2"/>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grpSp>
        <p:nvGrpSpPr>
          <p:cNvPr id="77" name="Group 76"/>
          <p:cNvGrpSpPr/>
          <p:nvPr/>
        </p:nvGrpSpPr>
        <p:grpSpPr>
          <a:xfrm>
            <a:off x="6450683" y="2050441"/>
            <a:ext cx="684457" cy="1103468"/>
            <a:chOff x="2193689" y="2774108"/>
            <a:chExt cx="684457" cy="1103468"/>
          </a:xfrm>
          <a:solidFill>
            <a:schemeClr val="accent3"/>
          </a:solidFill>
        </p:grpSpPr>
        <p:pic>
          <p:nvPicPr>
            <p:cNvPr id="55" name="Picture 54" descr="latex-image-1.pdf"/>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2193689" y="2774108"/>
              <a:ext cx="520700" cy="266700"/>
            </a:xfrm>
            <a:prstGeom prst="rect">
              <a:avLst/>
            </a:prstGeom>
            <a:grpFill/>
            <a:ln>
              <a:solidFill>
                <a:schemeClr val="accent3"/>
              </a:solidFill>
            </a:ln>
          </p:spPr>
        </p:pic>
        <p:cxnSp>
          <p:nvCxnSpPr>
            <p:cNvPr id="65" name="Straight Arrow Connector 64"/>
            <p:cNvCxnSpPr/>
            <p:nvPr/>
          </p:nvCxnSpPr>
          <p:spPr>
            <a:xfrm flipH="1">
              <a:off x="2193689" y="2925513"/>
              <a:ext cx="684457" cy="952063"/>
            </a:xfrm>
            <a:prstGeom prst="straightConnector1">
              <a:avLst/>
            </a:prstGeom>
            <a:grpFill/>
            <a:ln w="57150" cmpd="sng">
              <a:solidFill>
                <a:schemeClr val="accent3"/>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grpSp>
        <p:nvGrpSpPr>
          <p:cNvPr id="79" name="Group 78"/>
          <p:cNvGrpSpPr/>
          <p:nvPr/>
        </p:nvGrpSpPr>
        <p:grpSpPr>
          <a:xfrm>
            <a:off x="4535576" y="2317141"/>
            <a:ext cx="1431917" cy="1297124"/>
            <a:chOff x="278582" y="3040808"/>
            <a:chExt cx="1431917" cy="1297124"/>
          </a:xfrm>
          <a:solidFill>
            <a:schemeClr val="accent1"/>
          </a:solidFill>
        </p:grpSpPr>
        <p:pic>
          <p:nvPicPr>
            <p:cNvPr id="58" name="Picture 57" descr="latex-image-1.pdf"/>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278582" y="3779132"/>
              <a:ext cx="1244600" cy="558800"/>
            </a:xfrm>
            <a:prstGeom prst="rect">
              <a:avLst/>
            </a:prstGeom>
            <a:grpFill/>
            <a:ln>
              <a:solidFill>
                <a:schemeClr val="accent1"/>
              </a:solidFill>
            </a:ln>
          </p:spPr>
        </p:pic>
        <p:cxnSp>
          <p:nvCxnSpPr>
            <p:cNvPr id="68" name="Straight Arrow Connector 67"/>
            <p:cNvCxnSpPr/>
            <p:nvPr/>
          </p:nvCxnSpPr>
          <p:spPr>
            <a:xfrm flipH="1" flipV="1">
              <a:off x="1072551" y="3040808"/>
              <a:ext cx="637948" cy="912431"/>
            </a:xfrm>
            <a:prstGeom prst="straightConnector1">
              <a:avLst/>
            </a:prstGeom>
            <a:grpFill/>
            <a:ln w="5715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grpSp>
        <p:nvGrpSpPr>
          <p:cNvPr id="78" name="Group 77"/>
          <p:cNvGrpSpPr/>
          <p:nvPr/>
        </p:nvGrpSpPr>
        <p:grpSpPr>
          <a:xfrm>
            <a:off x="6776651" y="2317141"/>
            <a:ext cx="1518997" cy="1297124"/>
            <a:chOff x="2519657" y="3040808"/>
            <a:chExt cx="1518997" cy="1297124"/>
          </a:xfrm>
          <a:solidFill>
            <a:schemeClr val="accent4"/>
          </a:solidFill>
        </p:grpSpPr>
        <p:pic>
          <p:nvPicPr>
            <p:cNvPr id="57" name="Picture 56" descr="latex-image-1.pdf"/>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2794054" y="3779132"/>
              <a:ext cx="1244600" cy="558800"/>
            </a:xfrm>
            <a:prstGeom prst="rect">
              <a:avLst/>
            </a:prstGeom>
            <a:grpFill/>
            <a:ln>
              <a:solidFill>
                <a:schemeClr val="accent4"/>
              </a:solidFill>
            </a:ln>
          </p:spPr>
        </p:pic>
        <p:cxnSp>
          <p:nvCxnSpPr>
            <p:cNvPr id="69" name="Straight Arrow Connector 68"/>
            <p:cNvCxnSpPr/>
            <p:nvPr/>
          </p:nvCxnSpPr>
          <p:spPr>
            <a:xfrm flipV="1">
              <a:off x="2519657" y="3040808"/>
              <a:ext cx="611093" cy="912431"/>
            </a:xfrm>
            <a:prstGeom prst="straightConnector1">
              <a:avLst/>
            </a:prstGeom>
            <a:grpFill/>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sp>
        <p:nvSpPr>
          <p:cNvPr id="81" name="Content Placeholder 2"/>
          <p:cNvSpPr txBox="1">
            <a:spLocks/>
          </p:cNvSpPr>
          <p:nvPr/>
        </p:nvSpPr>
        <p:spPr>
          <a:xfrm>
            <a:off x="456432" y="2897349"/>
            <a:ext cx="3010247" cy="2783142"/>
          </a:xfrm>
          <a:prstGeom prst="rect">
            <a:avLst/>
          </a:prstGeom>
          <a:solidFill>
            <a:schemeClr val="bg1"/>
          </a:solidFill>
          <a:ln w="12700" cmpd="sng">
            <a:solidFill>
              <a:schemeClr val="tx1"/>
            </a:solidFill>
          </a:ln>
          <a:effectLst>
            <a:outerShdw blurRad="50800" dist="38100" dir="5400000" algn="t" rotWithShape="0">
              <a:prstClr val="black">
                <a:alpha val="40000"/>
              </a:prstClr>
            </a:outerShdw>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200" dirty="0" smtClean="0"/>
              <a:t>Beliefs at the end of BP:</a:t>
            </a:r>
            <a:endParaRPr lang="en-US" sz="2200" dirty="0"/>
          </a:p>
        </p:txBody>
      </p:sp>
      <p:pic>
        <p:nvPicPr>
          <p:cNvPr id="53" name="Picture 52" descr="latex-image-1.pdf"/>
          <p:cNvPicPr>
            <a:picLocks noChangeAspect="1"/>
          </p:cNvPicPr>
          <p:nvPr/>
        </p:nvPicPr>
        <p:blipFill>
          <a:blip r:embed="rId7">
            <a:extLst>
              <a:ext uri="{28A0092B-C50C-407E-A947-70E740481C1C}">
                <a14:useLocalDpi xmlns:a14="http://schemas.microsoft.com/office/drawing/2010/main" val="0"/>
              </a:ext>
            </a:extLst>
          </a:blip>
          <a:stretch>
            <a:fillRect/>
          </a:stretch>
        </p:blipFill>
        <p:spPr>
          <a:xfrm>
            <a:off x="865619" y="3509281"/>
            <a:ext cx="2273300" cy="1905000"/>
          </a:xfrm>
          <a:prstGeom prst="rect">
            <a:avLst/>
          </a:prstGeom>
        </p:spPr>
      </p:pic>
      <p:grpSp>
        <p:nvGrpSpPr>
          <p:cNvPr id="85" name="Group 84"/>
          <p:cNvGrpSpPr/>
          <p:nvPr/>
        </p:nvGrpSpPr>
        <p:grpSpPr>
          <a:xfrm>
            <a:off x="4422436" y="4537007"/>
            <a:ext cx="3870884" cy="1143484"/>
            <a:chOff x="4422436" y="4537007"/>
            <a:chExt cx="3870884" cy="1143484"/>
          </a:xfrm>
        </p:grpSpPr>
        <p:pic>
          <p:nvPicPr>
            <p:cNvPr id="82" name="Picture 81" descr="latex-image-1.pdf"/>
            <p:cNvPicPr>
              <a:picLocks noChangeAspect="1"/>
            </p:cNvPicPr>
            <p:nvPr/>
          </p:nvPicPr>
          <p:blipFill>
            <a:blip r:embed="rId8">
              <a:extLst>
                <a:ext uri="{28A0092B-C50C-407E-A947-70E740481C1C}">
                  <a14:useLocalDpi xmlns:a14="http://schemas.microsoft.com/office/drawing/2010/main" val="0"/>
                </a:ext>
              </a:extLst>
            </a:blip>
            <a:stretch>
              <a:fillRect/>
            </a:stretch>
          </p:blipFill>
          <p:spPr>
            <a:xfrm>
              <a:off x="5075178" y="5261391"/>
              <a:ext cx="2565400" cy="419100"/>
            </a:xfrm>
            <a:prstGeom prst="rect">
              <a:avLst/>
            </a:prstGeom>
          </p:spPr>
        </p:pic>
        <p:sp>
          <p:nvSpPr>
            <p:cNvPr id="84" name="TextBox 83"/>
            <p:cNvSpPr txBox="1"/>
            <p:nvPr/>
          </p:nvSpPr>
          <p:spPr>
            <a:xfrm>
              <a:off x="4422436" y="4537007"/>
              <a:ext cx="3870884" cy="645218"/>
            </a:xfrm>
            <a:prstGeom prst="rect">
              <a:avLst/>
            </a:prstGeom>
            <a:noFill/>
          </p:spPr>
          <p:txBody>
            <a:bodyPr wrap="square" rtlCol="0" anchor="ctr">
              <a:noAutofit/>
            </a:bodyPr>
            <a:lstStyle/>
            <a:p>
              <a:pPr algn="ctr"/>
              <a:r>
                <a:rPr lang="en-US" sz="2200" dirty="0" smtClean="0"/>
                <a:t>We successfully minimized the KL divergence!</a:t>
              </a:r>
            </a:p>
          </p:txBody>
        </p:sp>
      </p:grpSp>
      <p:sp>
        <p:nvSpPr>
          <p:cNvPr id="86" name="TextBox 85"/>
          <p:cNvSpPr txBox="1"/>
          <p:nvPr/>
        </p:nvSpPr>
        <p:spPr>
          <a:xfrm>
            <a:off x="430328" y="6033741"/>
            <a:ext cx="4291469" cy="645218"/>
          </a:xfrm>
          <a:prstGeom prst="rect">
            <a:avLst/>
          </a:prstGeom>
          <a:noFill/>
        </p:spPr>
        <p:txBody>
          <a:bodyPr wrap="square" rtlCol="0" anchor="ctr">
            <a:noAutofit/>
          </a:bodyPr>
          <a:lstStyle/>
          <a:p>
            <a:r>
              <a:rPr lang="en-US" dirty="0" smtClean="0"/>
              <a:t>*where U(x) is the uniform distribution</a:t>
            </a:r>
          </a:p>
        </p:txBody>
      </p:sp>
    </p:spTree>
    <p:extLst>
      <p:ext uri="{BB962C8B-B14F-4D97-AF65-F5344CB8AC3E}">
        <p14:creationId xmlns:p14="http://schemas.microsoft.com/office/powerpoint/2010/main" val="244717227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6"/>
                                        </p:tgtEl>
                                        <p:attrNameLst>
                                          <p:attrName>style.visibility</p:attrName>
                                        </p:attrNameLst>
                                      </p:cBhvr>
                                      <p:to>
                                        <p:strVal val="visible"/>
                                      </p:to>
                                    </p:set>
                                    <p:animEffect transition="in" filter="fade">
                                      <p:cBhvr>
                                        <p:cTn id="7" dur="500"/>
                                        <p:tgtEl>
                                          <p:spTgt spid="7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86"/>
                                        </p:tgtEl>
                                        <p:attrNameLst>
                                          <p:attrName>style.visibility</p:attrName>
                                        </p:attrNameLst>
                                      </p:cBhvr>
                                      <p:to>
                                        <p:strVal val="visible"/>
                                      </p:to>
                                    </p:set>
                                    <p:animEffect transition="in" filter="fade">
                                      <p:cBhvr>
                                        <p:cTn id="10" dur="500"/>
                                        <p:tgtEl>
                                          <p:spTgt spid="8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77"/>
                                        </p:tgtEl>
                                        <p:attrNameLst>
                                          <p:attrName>style.visibility</p:attrName>
                                        </p:attrNameLst>
                                      </p:cBhvr>
                                      <p:to>
                                        <p:strVal val="visible"/>
                                      </p:to>
                                    </p:set>
                                    <p:animEffect transition="in" filter="fade">
                                      <p:cBhvr>
                                        <p:cTn id="15" dur="500"/>
                                        <p:tgtEl>
                                          <p:spTgt spid="77"/>
                                        </p:tgtEl>
                                      </p:cBhvr>
                                    </p:animEffect>
                                  </p:childTnLst>
                                </p:cTn>
                              </p:par>
                            </p:childTnLst>
                          </p:cTn>
                        </p:par>
                      </p:childTnLst>
                    </p:cTn>
                  </p:par>
                  <p:par>
                    <p:cTn id="16" fill="hold">
                      <p:stCondLst>
                        <p:cond delay="indefinite"/>
                      </p:stCondLst>
                      <p:childTnLst>
                        <p:par>
                          <p:cTn id="17" fill="hold">
                            <p:stCondLst>
                              <p:cond delay="0"/>
                            </p:stCondLst>
                            <p:childTnLst>
                              <p:par>
                                <p:cTn id="18" presetID="10" presetClass="entr" presetSubtype="0" fill="hold" nodeType="clickEffect">
                                  <p:stCondLst>
                                    <p:cond delay="0"/>
                                  </p:stCondLst>
                                  <p:childTnLst>
                                    <p:set>
                                      <p:cBhvr>
                                        <p:cTn id="19" dur="1" fill="hold">
                                          <p:stCondLst>
                                            <p:cond delay="0"/>
                                          </p:stCondLst>
                                        </p:cTn>
                                        <p:tgtEl>
                                          <p:spTgt spid="79"/>
                                        </p:tgtEl>
                                        <p:attrNameLst>
                                          <p:attrName>style.visibility</p:attrName>
                                        </p:attrNameLst>
                                      </p:cBhvr>
                                      <p:to>
                                        <p:strVal val="visible"/>
                                      </p:to>
                                    </p:set>
                                    <p:animEffect transition="in" filter="fade">
                                      <p:cBhvr>
                                        <p:cTn id="20" dur="500"/>
                                        <p:tgtEl>
                                          <p:spTgt spid="79"/>
                                        </p:tgtEl>
                                      </p:cBhvr>
                                    </p:animEffect>
                                  </p:childTnLst>
                                </p:cTn>
                              </p:par>
                            </p:childTnLst>
                          </p:cTn>
                        </p:par>
                      </p:childTnLst>
                    </p:cTn>
                  </p:par>
                  <p:par>
                    <p:cTn id="21" fill="hold">
                      <p:stCondLst>
                        <p:cond delay="indefinite"/>
                      </p:stCondLst>
                      <p:childTnLst>
                        <p:par>
                          <p:cTn id="22" fill="hold">
                            <p:stCondLst>
                              <p:cond delay="0"/>
                            </p:stCondLst>
                            <p:childTnLst>
                              <p:par>
                                <p:cTn id="23" presetID="10" presetClass="entr" presetSubtype="0" fill="hold" nodeType="clickEffect">
                                  <p:stCondLst>
                                    <p:cond delay="0"/>
                                  </p:stCondLst>
                                  <p:childTnLst>
                                    <p:set>
                                      <p:cBhvr>
                                        <p:cTn id="24" dur="1" fill="hold">
                                          <p:stCondLst>
                                            <p:cond delay="0"/>
                                          </p:stCondLst>
                                        </p:cTn>
                                        <p:tgtEl>
                                          <p:spTgt spid="78"/>
                                        </p:tgtEl>
                                        <p:attrNameLst>
                                          <p:attrName>style.visibility</p:attrName>
                                        </p:attrNameLst>
                                      </p:cBhvr>
                                      <p:to>
                                        <p:strVal val="visible"/>
                                      </p:to>
                                    </p:set>
                                    <p:animEffect transition="in" filter="fade">
                                      <p:cBhvr>
                                        <p:cTn id="25" dur="500"/>
                                        <p:tgtEl>
                                          <p:spTgt spid="78"/>
                                        </p:tgtEl>
                                      </p:cBhvr>
                                    </p:animEffect>
                                  </p:childTnLst>
                                </p:cTn>
                              </p:par>
                            </p:childTnLst>
                          </p:cTn>
                        </p:par>
                      </p:childTnLst>
                    </p:cTn>
                  </p:par>
                  <p:par>
                    <p:cTn id="26" fill="hold">
                      <p:stCondLst>
                        <p:cond delay="indefinite"/>
                      </p:stCondLst>
                      <p:childTnLst>
                        <p:par>
                          <p:cTn id="27" fill="hold">
                            <p:stCondLst>
                              <p:cond delay="0"/>
                            </p:stCondLst>
                            <p:childTnLst>
                              <p:par>
                                <p:cTn id="28" presetID="10" presetClass="entr" presetSubtype="0" fill="hold" nodeType="clickEffect">
                                  <p:stCondLst>
                                    <p:cond delay="0"/>
                                  </p:stCondLst>
                                  <p:childTnLst>
                                    <p:set>
                                      <p:cBhvr>
                                        <p:cTn id="29" dur="1" fill="hold">
                                          <p:stCondLst>
                                            <p:cond delay="0"/>
                                          </p:stCondLst>
                                        </p:cTn>
                                        <p:tgtEl>
                                          <p:spTgt spid="53"/>
                                        </p:tgtEl>
                                        <p:attrNameLst>
                                          <p:attrName>style.visibility</p:attrName>
                                        </p:attrNameLst>
                                      </p:cBhvr>
                                      <p:to>
                                        <p:strVal val="visible"/>
                                      </p:to>
                                    </p:set>
                                    <p:animEffect transition="in" filter="fade">
                                      <p:cBhvr>
                                        <p:cTn id="30" dur="500"/>
                                        <p:tgtEl>
                                          <p:spTgt spid="53"/>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81"/>
                                        </p:tgtEl>
                                        <p:attrNameLst>
                                          <p:attrName>style.visibility</p:attrName>
                                        </p:attrNameLst>
                                      </p:cBhvr>
                                      <p:to>
                                        <p:strVal val="visible"/>
                                      </p:to>
                                    </p:set>
                                    <p:animEffect transition="in" filter="fade">
                                      <p:cBhvr>
                                        <p:cTn id="33" dur="500"/>
                                        <p:tgtEl>
                                          <p:spTgt spid="81"/>
                                        </p:tgtEl>
                                      </p:cBhvr>
                                    </p:animEffect>
                                  </p:childTnLst>
                                </p:cTn>
                              </p:par>
                            </p:childTnLst>
                          </p:cTn>
                        </p:par>
                      </p:childTnLst>
                    </p:cTn>
                  </p:par>
                  <p:par>
                    <p:cTn id="34" fill="hold">
                      <p:stCondLst>
                        <p:cond delay="indefinite"/>
                      </p:stCondLst>
                      <p:childTnLst>
                        <p:par>
                          <p:cTn id="35" fill="hold">
                            <p:stCondLst>
                              <p:cond delay="0"/>
                            </p:stCondLst>
                            <p:childTnLst>
                              <p:par>
                                <p:cTn id="36" presetID="10" presetClass="entr" presetSubtype="0" fill="hold" nodeType="click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500"/>
                                        <p:tgtEl>
                                          <p:spTgt spid="8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86" grpId="0"/>
    </p:bldLst>
  </p:timing>
</p:sld>
</file>

<file path=ppt/slides/slide1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Content Placeholder 2"/>
          <p:cNvSpPr txBox="1">
            <a:spLocks/>
          </p:cNvSpPr>
          <p:nvPr/>
        </p:nvSpPr>
        <p:spPr>
          <a:xfrm>
            <a:off x="363504" y="1127312"/>
            <a:ext cx="3508887" cy="1161812"/>
          </a:xfrm>
          <a:prstGeom prst="rect">
            <a:avLst/>
          </a:prstGeom>
          <a:solidFill>
            <a:schemeClr val="bg1"/>
          </a:solidFill>
          <a:ln w="12700" cmpd="sng">
            <a:solidFill>
              <a:schemeClr val="tx1"/>
            </a:solidFill>
          </a:ln>
          <a:effectLst>
            <a:outerShdw blurRad="50800" dist="38100" dir="5400000" algn="t" rotWithShape="0">
              <a:prstClr val="black">
                <a:alpha val="40000"/>
              </a:prstClr>
            </a:outerShdw>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200" dirty="0" smtClean="0"/>
              <a:t>True distribution:</a:t>
            </a:r>
            <a:endParaRPr lang="en-US" sz="2200" dirty="0"/>
          </a:p>
        </p:txBody>
      </p:sp>
      <p:sp>
        <p:nvSpPr>
          <p:cNvPr id="2" name="Title 1"/>
          <p:cNvSpPr>
            <a:spLocks noGrp="1"/>
          </p:cNvSpPr>
          <p:nvPr>
            <p:ph type="title"/>
          </p:nvPr>
        </p:nvSpPr>
        <p:spPr/>
        <p:txBody>
          <a:bodyPr>
            <a:normAutofit fontScale="90000"/>
          </a:bodyPr>
          <a:lstStyle/>
          <a:p>
            <a:r>
              <a:rPr lang="en-US" dirty="0" smtClean="0"/>
              <a:t>BP on a 3 Variable Chain</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181</a:t>
            </a:fld>
            <a:endParaRPr lang="en-US"/>
          </a:p>
        </p:txBody>
      </p:sp>
      <p:grpSp>
        <p:nvGrpSpPr>
          <p:cNvPr id="5" name="Group 4"/>
          <p:cNvGrpSpPr/>
          <p:nvPr/>
        </p:nvGrpSpPr>
        <p:grpSpPr>
          <a:xfrm>
            <a:off x="4913086" y="1127312"/>
            <a:ext cx="3477186" cy="1255232"/>
            <a:chOff x="1728945" y="2353347"/>
            <a:chExt cx="3477186" cy="1255232"/>
          </a:xfrm>
        </p:grpSpPr>
        <p:sp>
          <p:nvSpPr>
            <p:cNvPr id="12" name="Oval 11"/>
            <p:cNvSpPr/>
            <p:nvPr/>
          </p:nvSpPr>
          <p:spPr>
            <a:xfrm>
              <a:off x="1728945" y="2353347"/>
              <a:ext cx="486739" cy="49333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W</a:t>
              </a:r>
            </a:p>
          </p:txBody>
        </p:sp>
        <p:cxnSp>
          <p:nvCxnSpPr>
            <p:cNvPr id="14" name="Straight Connector 13"/>
            <p:cNvCxnSpPr>
              <a:stCxn id="12" idx="6"/>
              <a:endCxn id="15" idx="0"/>
            </p:cNvCxnSpPr>
            <p:nvPr/>
          </p:nvCxnSpPr>
          <p:spPr>
            <a:xfrm>
              <a:off x="2215684" y="2600016"/>
              <a:ext cx="499926" cy="7699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2596281" y="3369921"/>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16" name="Oval 15"/>
            <p:cNvSpPr/>
            <p:nvPr/>
          </p:nvSpPr>
          <p:spPr>
            <a:xfrm>
              <a:off x="3216644" y="2353347"/>
              <a:ext cx="486739" cy="49333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endParaRPr lang="en-US" sz="1600" i="1" dirty="0">
                <a:solidFill>
                  <a:schemeClr val="tx1"/>
                </a:solidFill>
                <a:latin typeface="Times New Roman"/>
                <a:cs typeface="Times New Roman"/>
              </a:endParaRPr>
            </a:p>
          </p:txBody>
        </p:sp>
        <p:cxnSp>
          <p:nvCxnSpPr>
            <p:cNvPr id="44" name="Straight Connector 43"/>
            <p:cNvCxnSpPr>
              <a:stCxn id="16" idx="2"/>
              <a:endCxn id="15" idx="0"/>
            </p:cNvCxnSpPr>
            <p:nvPr/>
          </p:nvCxnSpPr>
          <p:spPr>
            <a:xfrm flipH="1">
              <a:off x="2715610" y="2600016"/>
              <a:ext cx="501034" cy="7699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p:cNvCxnSpPr>
              <a:stCxn id="16" idx="6"/>
              <a:endCxn id="48" idx="0"/>
            </p:cNvCxnSpPr>
            <p:nvPr/>
          </p:nvCxnSpPr>
          <p:spPr>
            <a:xfrm>
              <a:off x="3703383" y="2600016"/>
              <a:ext cx="514975" cy="7699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4099029" y="3369921"/>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49" name="Oval 48"/>
            <p:cNvSpPr/>
            <p:nvPr/>
          </p:nvSpPr>
          <p:spPr>
            <a:xfrm>
              <a:off x="4719392" y="2353347"/>
              <a:ext cx="486739" cy="49333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Y</a:t>
              </a:r>
            </a:p>
          </p:txBody>
        </p:sp>
        <p:cxnSp>
          <p:nvCxnSpPr>
            <p:cNvPr id="50" name="Straight Connector 49"/>
            <p:cNvCxnSpPr>
              <a:stCxn id="49" idx="2"/>
              <a:endCxn id="48" idx="0"/>
            </p:cNvCxnSpPr>
            <p:nvPr/>
          </p:nvCxnSpPr>
          <p:spPr>
            <a:xfrm flipH="1">
              <a:off x="4218358" y="2600016"/>
              <a:ext cx="501034" cy="7699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pic>
        <p:nvPicPr>
          <p:cNvPr id="6" name="Picture 5"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5839" y="1591452"/>
            <a:ext cx="3187700" cy="546100"/>
          </a:xfrm>
          <a:prstGeom prst="rect">
            <a:avLst/>
          </a:prstGeom>
        </p:spPr>
      </p:pic>
      <p:pic>
        <p:nvPicPr>
          <p:cNvPr id="10" name="Picture 9" descr="latex-image-1.pd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40580" y="2692804"/>
            <a:ext cx="4046220" cy="640080"/>
          </a:xfrm>
          <a:prstGeom prst="rect">
            <a:avLst/>
          </a:prstGeom>
        </p:spPr>
      </p:pic>
      <p:pic>
        <p:nvPicPr>
          <p:cNvPr id="11" name="Picture 10" descr="latex-image-1.pdf"/>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643600" y="3581340"/>
            <a:ext cx="2811780" cy="1988820"/>
          </a:xfrm>
          <a:prstGeom prst="rect">
            <a:avLst/>
          </a:prstGeom>
        </p:spPr>
      </p:pic>
      <p:sp>
        <p:nvSpPr>
          <p:cNvPr id="25" name="TextBox 24"/>
          <p:cNvSpPr txBox="1"/>
          <p:nvPr/>
        </p:nvSpPr>
        <p:spPr>
          <a:xfrm>
            <a:off x="5780422" y="5816483"/>
            <a:ext cx="2867863" cy="645218"/>
          </a:xfrm>
          <a:prstGeom prst="rect">
            <a:avLst/>
          </a:prstGeom>
          <a:noFill/>
        </p:spPr>
        <p:txBody>
          <a:bodyPr wrap="square" rtlCol="0" anchor="ctr">
            <a:noAutofit/>
          </a:bodyPr>
          <a:lstStyle/>
          <a:p>
            <a:pPr algn="ctr"/>
            <a:r>
              <a:rPr lang="en-US" sz="2200" dirty="0" smtClean="0"/>
              <a:t>KL decomposes over the </a:t>
            </a:r>
            <a:r>
              <a:rPr lang="en-US" sz="2200" dirty="0" err="1" smtClean="0"/>
              <a:t>marginals</a:t>
            </a:r>
            <a:endParaRPr lang="en-US" sz="2200" dirty="0" smtClean="0"/>
          </a:p>
        </p:txBody>
      </p:sp>
      <p:sp>
        <p:nvSpPr>
          <p:cNvPr id="17" name="Right Brace 16"/>
          <p:cNvSpPr/>
          <p:nvPr/>
        </p:nvSpPr>
        <p:spPr>
          <a:xfrm rot="5400000">
            <a:off x="7067838" y="4379538"/>
            <a:ext cx="224059" cy="2663188"/>
          </a:xfrm>
          <a:prstGeom prst="righ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pic>
        <p:nvPicPr>
          <p:cNvPr id="27" name="Picture 26" descr="latex-image-1.pdf"/>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68682" y="3544009"/>
            <a:ext cx="2882900" cy="990600"/>
          </a:xfrm>
          <a:prstGeom prst="rect">
            <a:avLst/>
          </a:prstGeom>
        </p:spPr>
      </p:pic>
      <p:pic>
        <p:nvPicPr>
          <p:cNvPr id="28" name="Picture 27" descr="latex-image-1.pdf"/>
          <p:cNvPicPr>
            <a:picLocks noChangeAspect="1"/>
          </p:cNvPicPr>
          <p:nvPr/>
        </p:nvPicPr>
        <p:blipFill>
          <a:blip r:embed="rId6">
            <a:extLst>
              <a:ext uri="{28A0092B-C50C-407E-A947-70E740481C1C}">
                <a14:useLocalDpi xmlns:a14="http://schemas.microsoft.com/office/drawing/2010/main" val="0"/>
              </a:ext>
            </a:extLst>
          </a:blip>
          <a:stretch>
            <a:fillRect/>
          </a:stretch>
        </p:blipFill>
        <p:spPr>
          <a:xfrm>
            <a:off x="462911" y="5610175"/>
            <a:ext cx="2882900" cy="609600"/>
          </a:xfrm>
          <a:prstGeom prst="rect">
            <a:avLst/>
          </a:prstGeom>
        </p:spPr>
      </p:pic>
      <p:sp>
        <p:nvSpPr>
          <p:cNvPr id="30" name="TextBox 29"/>
          <p:cNvSpPr txBox="1"/>
          <p:nvPr/>
        </p:nvSpPr>
        <p:spPr>
          <a:xfrm>
            <a:off x="363504" y="4851506"/>
            <a:ext cx="3426224" cy="645218"/>
          </a:xfrm>
          <a:prstGeom prst="rect">
            <a:avLst/>
          </a:prstGeom>
          <a:noFill/>
        </p:spPr>
        <p:txBody>
          <a:bodyPr wrap="square" rtlCol="0" anchor="ctr">
            <a:noAutofit/>
          </a:bodyPr>
          <a:lstStyle/>
          <a:p>
            <a:r>
              <a:rPr lang="en-US" sz="2200" dirty="0" smtClean="0"/>
              <a:t>Define the </a:t>
            </a:r>
            <a:r>
              <a:rPr lang="en-US" sz="2200" b="1" dirty="0" smtClean="0">
                <a:solidFill>
                  <a:schemeClr val="accent4"/>
                </a:solidFill>
              </a:rPr>
              <a:t>joint belief</a:t>
            </a:r>
            <a:r>
              <a:rPr lang="en-US" sz="2200" dirty="0" smtClean="0"/>
              <a:t> to have the same form:</a:t>
            </a:r>
          </a:p>
        </p:txBody>
      </p:sp>
      <p:sp>
        <p:nvSpPr>
          <p:cNvPr id="31" name="TextBox 30"/>
          <p:cNvSpPr txBox="1"/>
          <p:nvPr/>
        </p:nvSpPr>
        <p:spPr>
          <a:xfrm>
            <a:off x="369275" y="2470383"/>
            <a:ext cx="3420453" cy="940054"/>
          </a:xfrm>
          <a:prstGeom prst="rect">
            <a:avLst/>
          </a:prstGeom>
          <a:noFill/>
        </p:spPr>
        <p:txBody>
          <a:bodyPr wrap="square" rtlCol="0" anchor="ctr">
            <a:noAutofit/>
          </a:bodyPr>
          <a:lstStyle/>
          <a:p>
            <a:r>
              <a:rPr lang="en-US" sz="2200" dirty="0" smtClean="0"/>
              <a:t>The true distribution can be expressed in terms of its </a:t>
            </a:r>
            <a:r>
              <a:rPr lang="en-US" sz="2200" b="1" dirty="0" err="1" smtClean="0">
                <a:solidFill>
                  <a:schemeClr val="accent1"/>
                </a:solidFill>
              </a:rPr>
              <a:t>marginals</a:t>
            </a:r>
            <a:r>
              <a:rPr lang="en-US" sz="2200" dirty="0" smtClean="0"/>
              <a:t>:</a:t>
            </a:r>
          </a:p>
        </p:txBody>
      </p:sp>
    </p:spTree>
    <p:extLst>
      <p:ext uri="{BB962C8B-B14F-4D97-AF65-F5344CB8AC3E}">
        <p14:creationId xmlns:p14="http://schemas.microsoft.com/office/powerpoint/2010/main" val="27417035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fade">
                                      <p:cBhvr>
                                        <p:cTn id="12" dur="500"/>
                                        <p:tgtEl>
                                          <p:spTgt spid="11"/>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fade">
                                      <p:cBhvr>
                                        <p:cTn id="15" dur="500"/>
                                        <p:tgtEl>
                                          <p:spTgt spid="17"/>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27"/>
                                        </p:tgtEl>
                                        <p:attrNameLst>
                                          <p:attrName>style.visibility</p:attrName>
                                        </p:attrNameLst>
                                      </p:cBhvr>
                                      <p:to>
                                        <p:strVal val="visible"/>
                                      </p:to>
                                    </p:set>
                                    <p:animEffect transition="in" filter="fade">
                                      <p:cBhvr>
                                        <p:cTn id="23" dur="500"/>
                                        <p:tgtEl>
                                          <p:spTgt spid="27"/>
                                        </p:tgtEl>
                                      </p:cBhvr>
                                    </p:animEffect>
                                  </p:childTnLst>
                                </p:cTn>
                              </p:par>
                              <p:par>
                                <p:cTn id="24" presetID="10" presetClass="entr" presetSubtype="0" fill="hold" nodeType="withEffect">
                                  <p:stCondLst>
                                    <p:cond delay="0"/>
                                  </p:stCondLst>
                                  <p:childTnLst>
                                    <p:set>
                                      <p:cBhvr>
                                        <p:cTn id="25" dur="1" fill="hold">
                                          <p:stCondLst>
                                            <p:cond delay="0"/>
                                          </p:stCondLst>
                                        </p:cTn>
                                        <p:tgtEl>
                                          <p:spTgt spid="28"/>
                                        </p:tgtEl>
                                        <p:attrNameLst>
                                          <p:attrName>style.visibility</p:attrName>
                                        </p:attrNameLst>
                                      </p:cBhvr>
                                      <p:to>
                                        <p:strVal val="visible"/>
                                      </p:to>
                                    </p:set>
                                    <p:animEffect transition="in" filter="fade">
                                      <p:cBhvr>
                                        <p:cTn id="26"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17" grpId="0" animBg="1"/>
    </p:bldLst>
  </p:timing>
</p:sld>
</file>

<file path=ppt/slides/slide1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Content Placeholder 2"/>
          <p:cNvSpPr txBox="1">
            <a:spLocks/>
          </p:cNvSpPr>
          <p:nvPr/>
        </p:nvSpPr>
        <p:spPr>
          <a:xfrm>
            <a:off x="363504" y="1127312"/>
            <a:ext cx="3508887" cy="1161812"/>
          </a:xfrm>
          <a:prstGeom prst="rect">
            <a:avLst/>
          </a:prstGeom>
          <a:solidFill>
            <a:schemeClr val="bg1"/>
          </a:solidFill>
          <a:ln w="12700" cmpd="sng">
            <a:solidFill>
              <a:schemeClr val="tx1"/>
            </a:solidFill>
          </a:ln>
          <a:effectLst>
            <a:outerShdw blurRad="50800" dist="38100" dir="5400000" algn="t" rotWithShape="0">
              <a:prstClr val="black">
                <a:alpha val="40000"/>
              </a:prstClr>
            </a:outerShdw>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200" dirty="0" smtClean="0"/>
              <a:t>True distribution:</a:t>
            </a:r>
            <a:endParaRPr lang="en-US" sz="2200" dirty="0"/>
          </a:p>
        </p:txBody>
      </p:sp>
      <p:sp>
        <p:nvSpPr>
          <p:cNvPr id="2" name="Title 1"/>
          <p:cNvSpPr>
            <a:spLocks noGrp="1"/>
          </p:cNvSpPr>
          <p:nvPr>
            <p:ph type="title"/>
          </p:nvPr>
        </p:nvSpPr>
        <p:spPr/>
        <p:txBody>
          <a:bodyPr>
            <a:normAutofit fontScale="90000"/>
          </a:bodyPr>
          <a:lstStyle/>
          <a:p>
            <a:r>
              <a:rPr lang="en-US" dirty="0" smtClean="0"/>
              <a:t>BP on a 3 Variable Chain</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182</a:t>
            </a:fld>
            <a:endParaRPr lang="en-US"/>
          </a:p>
        </p:txBody>
      </p:sp>
      <p:grpSp>
        <p:nvGrpSpPr>
          <p:cNvPr id="5" name="Group 4"/>
          <p:cNvGrpSpPr/>
          <p:nvPr/>
        </p:nvGrpSpPr>
        <p:grpSpPr>
          <a:xfrm>
            <a:off x="4913086" y="1127312"/>
            <a:ext cx="3477186" cy="1255232"/>
            <a:chOff x="1728945" y="2353347"/>
            <a:chExt cx="3477186" cy="1255232"/>
          </a:xfrm>
        </p:grpSpPr>
        <p:sp>
          <p:nvSpPr>
            <p:cNvPr id="12" name="Oval 11"/>
            <p:cNvSpPr/>
            <p:nvPr/>
          </p:nvSpPr>
          <p:spPr>
            <a:xfrm>
              <a:off x="1728945" y="2353347"/>
              <a:ext cx="486739" cy="49333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W</a:t>
              </a:r>
            </a:p>
          </p:txBody>
        </p:sp>
        <p:cxnSp>
          <p:nvCxnSpPr>
            <p:cNvPr id="14" name="Straight Connector 13"/>
            <p:cNvCxnSpPr>
              <a:stCxn id="12" idx="6"/>
              <a:endCxn id="15" idx="0"/>
            </p:cNvCxnSpPr>
            <p:nvPr/>
          </p:nvCxnSpPr>
          <p:spPr>
            <a:xfrm>
              <a:off x="2215684" y="2600016"/>
              <a:ext cx="499926" cy="7699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2596281" y="3369921"/>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16" name="Oval 15"/>
            <p:cNvSpPr/>
            <p:nvPr/>
          </p:nvSpPr>
          <p:spPr>
            <a:xfrm>
              <a:off x="3216644" y="2353347"/>
              <a:ext cx="486739" cy="49333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endParaRPr lang="en-US" sz="1600" i="1" dirty="0">
                <a:solidFill>
                  <a:schemeClr val="tx1"/>
                </a:solidFill>
                <a:latin typeface="Times New Roman"/>
                <a:cs typeface="Times New Roman"/>
              </a:endParaRPr>
            </a:p>
          </p:txBody>
        </p:sp>
        <p:cxnSp>
          <p:nvCxnSpPr>
            <p:cNvPr id="44" name="Straight Connector 43"/>
            <p:cNvCxnSpPr>
              <a:stCxn id="16" idx="2"/>
              <a:endCxn id="15" idx="0"/>
            </p:cNvCxnSpPr>
            <p:nvPr/>
          </p:nvCxnSpPr>
          <p:spPr>
            <a:xfrm flipH="1">
              <a:off x="2715610" y="2600016"/>
              <a:ext cx="501034" cy="7699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p:cNvCxnSpPr>
              <a:stCxn id="16" idx="6"/>
              <a:endCxn id="48" idx="0"/>
            </p:cNvCxnSpPr>
            <p:nvPr/>
          </p:nvCxnSpPr>
          <p:spPr>
            <a:xfrm>
              <a:off x="3703383" y="2600016"/>
              <a:ext cx="514975" cy="7699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4099029" y="3369921"/>
              <a:ext cx="238658" cy="2386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49" name="Oval 48"/>
            <p:cNvSpPr/>
            <p:nvPr/>
          </p:nvSpPr>
          <p:spPr>
            <a:xfrm>
              <a:off x="4719392" y="2353347"/>
              <a:ext cx="486739" cy="49333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Y</a:t>
              </a:r>
            </a:p>
          </p:txBody>
        </p:sp>
        <p:cxnSp>
          <p:nvCxnSpPr>
            <p:cNvPr id="50" name="Straight Connector 49"/>
            <p:cNvCxnSpPr>
              <a:stCxn id="49" idx="2"/>
              <a:endCxn id="48" idx="0"/>
            </p:cNvCxnSpPr>
            <p:nvPr/>
          </p:nvCxnSpPr>
          <p:spPr>
            <a:xfrm flipH="1">
              <a:off x="4218358" y="2600016"/>
              <a:ext cx="501034" cy="7699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pic>
        <p:nvPicPr>
          <p:cNvPr id="6" name="Picture 5"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55839" y="1591452"/>
            <a:ext cx="3187700" cy="546100"/>
          </a:xfrm>
          <a:prstGeom prst="rect">
            <a:avLst/>
          </a:prstGeom>
        </p:spPr>
      </p:pic>
      <p:pic>
        <p:nvPicPr>
          <p:cNvPr id="7" name="Picture 6" descr="latex-image-1.pd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468682" y="3544009"/>
            <a:ext cx="2882900" cy="990600"/>
          </a:xfrm>
          <a:prstGeom prst="rect">
            <a:avLst/>
          </a:prstGeom>
        </p:spPr>
      </p:pic>
      <p:pic>
        <p:nvPicPr>
          <p:cNvPr id="8" name="Picture 7" descr="latex-image-1.pdf"/>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62911" y="5610175"/>
            <a:ext cx="2882900" cy="609600"/>
          </a:xfrm>
          <a:prstGeom prst="rect">
            <a:avLst/>
          </a:prstGeom>
        </p:spPr>
      </p:pic>
      <p:sp>
        <p:nvSpPr>
          <p:cNvPr id="25" name="TextBox 24"/>
          <p:cNvSpPr txBox="1"/>
          <p:nvPr/>
        </p:nvSpPr>
        <p:spPr>
          <a:xfrm>
            <a:off x="5780422" y="5816483"/>
            <a:ext cx="2867863" cy="904992"/>
          </a:xfrm>
          <a:prstGeom prst="rect">
            <a:avLst/>
          </a:prstGeom>
          <a:noFill/>
        </p:spPr>
        <p:txBody>
          <a:bodyPr wrap="square" rtlCol="0" anchor="ctr">
            <a:noAutofit/>
          </a:bodyPr>
          <a:lstStyle/>
          <a:p>
            <a:pPr algn="ctr"/>
            <a:r>
              <a:rPr lang="en-US" sz="2200" dirty="0" smtClean="0"/>
              <a:t>Gibbs Free Energy</a:t>
            </a:r>
            <a:br>
              <a:rPr lang="en-US" sz="2200" dirty="0" smtClean="0"/>
            </a:br>
            <a:r>
              <a:rPr lang="en-US" sz="2200" dirty="0" smtClean="0"/>
              <a:t>decomposes over the </a:t>
            </a:r>
            <a:r>
              <a:rPr lang="en-US" sz="2200" dirty="0" err="1" smtClean="0"/>
              <a:t>marginals</a:t>
            </a:r>
            <a:endParaRPr lang="en-US" sz="2200" dirty="0" smtClean="0"/>
          </a:p>
        </p:txBody>
      </p:sp>
      <p:sp>
        <p:nvSpPr>
          <p:cNvPr id="17" name="Right Brace 16"/>
          <p:cNvSpPr/>
          <p:nvPr/>
        </p:nvSpPr>
        <p:spPr>
          <a:xfrm rot="5400000">
            <a:off x="7067838" y="4379538"/>
            <a:ext cx="224059" cy="2663188"/>
          </a:xfrm>
          <a:prstGeom prst="righ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pic>
        <p:nvPicPr>
          <p:cNvPr id="3" name="Picture 2" descr="latex-image-1.pdf"/>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5117820" y="3590629"/>
            <a:ext cx="3337560" cy="1988820"/>
          </a:xfrm>
          <a:prstGeom prst="rect">
            <a:avLst/>
          </a:prstGeom>
        </p:spPr>
      </p:pic>
      <p:sp>
        <p:nvSpPr>
          <p:cNvPr id="27" name="TextBox 26"/>
          <p:cNvSpPr txBox="1"/>
          <p:nvPr/>
        </p:nvSpPr>
        <p:spPr>
          <a:xfrm>
            <a:off x="363504" y="4851506"/>
            <a:ext cx="3426224" cy="645218"/>
          </a:xfrm>
          <a:prstGeom prst="rect">
            <a:avLst/>
          </a:prstGeom>
          <a:noFill/>
        </p:spPr>
        <p:txBody>
          <a:bodyPr wrap="square" rtlCol="0" anchor="ctr">
            <a:noAutofit/>
          </a:bodyPr>
          <a:lstStyle/>
          <a:p>
            <a:r>
              <a:rPr lang="en-US" sz="2200" dirty="0" smtClean="0"/>
              <a:t>Define the </a:t>
            </a:r>
            <a:r>
              <a:rPr lang="en-US" sz="2200" b="1" dirty="0" smtClean="0">
                <a:solidFill>
                  <a:schemeClr val="accent4"/>
                </a:solidFill>
              </a:rPr>
              <a:t>joint belief</a:t>
            </a:r>
            <a:r>
              <a:rPr lang="en-US" sz="2200" dirty="0" smtClean="0"/>
              <a:t> to have the same form:</a:t>
            </a:r>
          </a:p>
        </p:txBody>
      </p:sp>
      <p:sp>
        <p:nvSpPr>
          <p:cNvPr id="28" name="TextBox 27"/>
          <p:cNvSpPr txBox="1"/>
          <p:nvPr/>
        </p:nvSpPr>
        <p:spPr>
          <a:xfrm>
            <a:off x="369275" y="2470383"/>
            <a:ext cx="3420453" cy="940054"/>
          </a:xfrm>
          <a:prstGeom prst="rect">
            <a:avLst/>
          </a:prstGeom>
          <a:noFill/>
        </p:spPr>
        <p:txBody>
          <a:bodyPr wrap="square" rtlCol="0" anchor="ctr">
            <a:noAutofit/>
          </a:bodyPr>
          <a:lstStyle/>
          <a:p>
            <a:r>
              <a:rPr lang="en-US" sz="2200" dirty="0" smtClean="0"/>
              <a:t>The true distribution can be expressed in terms of its </a:t>
            </a:r>
            <a:r>
              <a:rPr lang="en-US" sz="2200" b="1" dirty="0" err="1" smtClean="0">
                <a:solidFill>
                  <a:schemeClr val="accent1"/>
                </a:solidFill>
              </a:rPr>
              <a:t>marginals</a:t>
            </a:r>
            <a:r>
              <a:rPr lang="en-US" sz="2200" dirty="0" smtClean="0"/>
              <a:t>:</a:t>
            </a:r>
          </a:p>
        </p:txBody>
      </p:sp>
    </p:spTree>
    <p:extLst>
      <p:ext uri="{BB962C8B-B14F-4D97-AF65-F5344CB8AC3E}">
        <p14:creationId xmlns:p14="http://schemas.microsoft.com/office/powerpoint/2010/main" val="418129043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nodeType="withEffect">
                                  <p:stCondLst>
                                    <p:cond delay="0"/>
                                  </p:stCondLst>
                                  <p:childTnLst>
                                    <p:set>
                                      <p:cBhvr>
                                        <p:cTn id="9" dur="1" fill="hold">
                                          <p:stCondLst>
                                            <p:cond delay="0"/>
                                          </p:stCondLst>
                                        </p:cTn>
                                        <p:tgtEl>
                                          <p:spTgt spid="8"/>
                                        </p:tgtEl>
                                        <p:attrNameLst>
                                          <p:attrName>style.visibility</p:attrName>
                                        </p:attrNameLst>
                                      </p:cBhvr>
                                      <p:to>
                                        <p:strVal val="visible"/>
                                      </p:to>
                                    </p:set>
                                    <p:animEffect transition="in" filter="fade">
                                      <p:cBhvr>
                                        <p:cTn id="10" dur="500"/>
                                        <p:tgtEl>
                                          <p:spTgt spid="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7"/>
                                        </p:tgtEl>
                                        <p:attrNameLst>
                                          <p:attrName>style.visibility</p:attrName>
                                        </p:attrNameLst>
                                      </p:cBhvr>
                                      <p:to>
                                        <p:strVal val="visible"/>
                                      </p:to>
                                    </p:set>
                                    <p:animEffect transition="in" filter="fade">
                                      <p:cBhvr>
                                        <p:cTn id="13" dur="500"/>
                                        <p:tgtEl>
                                          <p:spTgt spid="1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500"/>
                                        <p:tgtEl>
                                          <p:spTgt spid="2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17" grpId="0" animBg="1"/>
    </p:bldLst>
  </p:timing>
</p:sld>
</file>

<file path=ppt/slides/slide1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Content Placeholder 2"/>
          <p:cNvSpPr txBox="1">
            <a:spLocks/>
          </p:cNvSpPr>
          <p:nvPr/>
        </p:nvSpPr>
        <p:spPr>
          <a:xfrm>
            <a:off x="363505" y="1127312"/>
            <a:ext cx="3426224" cy="1161812"/>
          </a:xfrm>
          <a:prstGeom prst="rect">
            <a:avLst/>
          </a:prstGeom>
          <a:solidFill>
            <a:schemeClr val="bg1"/>
          </a:solidFill>
          <a:ln w="12700" cmpd="sng">
            <a:solidFill>
              <a:schemeClr val="tx1"/>
            </a:solidFill>
          </a:ln>
          <a:effectLst>
            <a:outerShdw blurRad="50800" dist="38100" dir="5400000" algn="t" rotWithShape="0">
              <a:prstClr val="black">
                <a:alpha val="40000"/>
              </a:prstClr>
            </a:outerShdw>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200" dirty="0" smtClean="0"/>
              <a:t>True distribution:</a:t>
            </a:r>
            <a:endParaRPr lang="en-US" sz="2200" dirty="0"/>
          </a:p>
        </p:txBody>
      </p:sp>
      <p:sp>
        <p:nvSpPr>
          <p:cNvPr id="2" name="Title 1"/>
          <p:cNvSpPr>
            <a:spLocks noGrp="1"/>
          </p:cNvSpPr>
          <p:nvPr>
            <p:ph type="title"/>
          </p:nvPr>
        </p:nvSpPr>
        <p:spPr/>
        <p:txBody>
          <a:bodyPr>
            <a:normAutofit fontScale="90000"/>
          </a:bodyPr>
          <a:lstStyle/>
          <a:p>
            <a:r>
              <a:rPr lang="en-US" dirty="0"/>
              <a:t>BP on an Acyclic Graph</a:t>
            </a:r>
          </a:p>
        </p:txBody>
      </p:sp>
      <p:sp>
        <p:nvSpPr>
          <p:cNvPr id="4" name="Slide Number Placeholder 3"/>
          <p:cNvSpPr>
            <a:spLocks noGrp="1"/>
          </p:cNvSpPr>
          <p:nvPr>
            <p:ph type="sldNum" sz="quarter" idx="12"/>
          </p:nvPr>
        </p:nvSpPr>
        <p:spPr/>
        <p:txBody>
          <a:bodyPr/>
          <a:lstStyle/>
          <a:p>
            <a:fld id="{E5445004-F4FB-5345-992E-498B4C43F562}" type="slidenum">
              <a:rPr lang="en-US" smtClean="0"/>
              <a:t>183</a:t>
            </a:fld>
            <a:endParaRPr lang="en-US"/>
          </a:p>
        </p:txBody>
      </p:sp>
      <p:sp>
        <p:nvSpPr>
          <p:cNvPr id="25" name="TextBox 24"/>
          <p:cNvSpPr txBox="1"/>
          <p:nvPr/>
        </p:nvSpPr>
        <p:spPr>
          <a:xfrm>
            <a:off x="5780422" y="5816483"/>
            <a:ext cx="2867863" cy="904992"/>
          </a:xfrm>
          <a:prstGeom prst="rect">
            <a:avLst/>
          </a:prstGeom>
          <a:noFill/>
        </p:spPr>
        <p:txBody>
          <a:bodyPr wrap="square" rtlCol="0" anchor="ctr">
            <a:noAutofit/>
          </a:bodyPr>
          <a:lstStyle/>
          <a:p>
            <a:pPr algn="ctr"/>
            <a:r>
              <a:rPr lang="en-US" sz="2200" dirty="0" smtClean="0"/>
              <a:t>KL decomposes over the </a:t>
            </a:r>
            <a:r>
              <a:rPr lang="en-US" sz="2200" dirty="0" err="1" smtClean="0"/>
              <a:t>marginals</a:t>
            </a:r>
            <a:endParaRPr lang="en-US" sz="2200" dirty="0" smtClean="0"/>
          </a:p>
        </p:txBody>
      </p:sp>
      <p:sp>
        <p:nvSpPr>
          <p:cNvPr id="17" name="Right Brace 16"/>
          <p:cNvSpPr/>
          <p:nvPr/>
        </p:nvSpPr>
        <p:spPr>
          <a:xfrm rot="5400000">
            <a:off x="6839619" y="3944686"/>
            <a:ext cx="224061" cy="3635400"/>
          </a:xfrm>
          <a:prstGeom prst="righ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pic>
        <p:nvPicPr>
          <p:cNvPr id="9" name="Picture 8"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79776" y="1557111"/>
            <a:ext cx="2324100" cy="635000"/>
          </a:xfrm>
          <a:prstGeom prst="rect">
            <a:avLst/>
          </a:prstGeom>
        </p:spPr>
      </p:pic>
      <p:pic>
        <p:nvPicPr>
          <p:cNvPr id="24" name="Picture 23" descr="latex-image-1.pd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0471" y="3576551"/>
            <a:ext cx="2311400" cy="622300"/>
          </a:xfrm>
          <a:prstGeom prst="rect">
            <a:avLst/>
          </a:prstGeom>
        </p:spPr>
      </p:pic>
      <p:grpSp>
        <p:nvGrpSpPr>
          <p:cNvPr id="28" name="Group 27"/>
          <p:cNvGrpSpPr/>
          <p:nvPr/>
        </p:nvGrpSpPr>
        <p:grpSpPr>
          <a:xfrm>
            <a:off x="4822019" y="3206296"/>
            <a:ext cx="3760199" cy="172905"/>
            <a:chOff x="492120" y="3950977"/>
            <a:chExt cx="8067290" cy="370958"/>
          </a:xfrm>
        </p:grpSpPr>
        <p:sp>
          <p:nvSpPr>
            <p:cNvPr id="29" name="TextBox 28"/>
            <p:cNvSpPr txBox="1"/>
            <p:nvPr/>
          </p:nvSpPr>
          <p:spPr>
            <a:xfrm>
              <a:off x="492120" y="3962637"/>
              <a:ext cx="1330509" cy="359298"/>
            </a:xfrm>
            <a:prstGeom prst="rect">
              <a:avLst/>
            </a:prstGeom>
            <a:noFill/>
          </p:spPr>
          <p:txBody>
            <a:bodyPr wrap="square" rtlCol="0" anchor="ctr">
              <a:noAutofit/>
            </a:bodyPr>
            <a:lstStyle/>
            <a:p>
              <a:pPr algn="ctr"/>
              <a:r>
                <a:rPr lang="en-US" sz="1100" dirty="0" smtClean="0">
                  <a:latin typeface="Rockwell"/>
                  <a:cs typeface="Rockwell"/>
                </a:rPr>
                <a:t>time</a:t>
              </a:r>
            </a:p>
          </p:txBody>
        </p:sp>
        <p:sp>
          <p:nvSpPr>
            <p:cNvPr id="30" name="TextBox 29"/>
            <p:cNvSpPr txBox="1"/>
            <p:nvPr/>
          </p:nvSpPr>
          <p:spPr>
            <a:xfrm>
              <a:off x="3769260" y="3950977"/>
              <a:ext cx="1451146" cy="359298"/>
            </a:xfrm>
            <a:prstGeom prst="rect">
              <a:avLst/>
            </a:prstGeom>
            <a:noFill/>
          </p:spPr>
          <p:txBody>
            <a:bodyPr wrap="square" rtlCol="0" anchor="ctr">
              <a:noAutofit/>
            </a:bodyPr>
            <a:lstStyle/>
            <a:p>
              <a:pPr algn="ctr"/>
              <a:r>
                <a:rPr lang="en-US" sz="1100" dirty="0" smtClean="0">
                  <a:latin typeface="Rockwell"/>
                  <a:cs typeface="Rockwell"/>
                </a:rPr>
                <a:t>like</a:t>
              </a:r>
            </a:p>
          </p:txBody>
        </p:sp>
        <p:sp>
          <p:nvSpPr>
            <p:cNvPr id="31" name="TextBox 30"/>
            <p:cNvSpPr txBox="1"/>
            <p:nvPr/>
          </p:nvSpPr>
          <p:spPr>
            <a:xfrm>
              <a:off x="2084801" y="3957332"/>
              <a:ext cx="1451146" cy="359298"/>
            </a:xfrm>
            <a:prstGeom prst="rect">
              <a:avLst/>
            </a:prstGeom>
            <a:noFill/>
          </p:spPr>
          <p:txBody>
            <a:bodyPr wrap="square" rtlCol="0" anchor="ctr">
              <a:noAutofit/>
            </a:bodyPr>
            <a:lstStyle/>
            <a:p>
              <a:pPr algn="ctr"/>
              <a:r>
                <a:rPr lang="en-US" sz="1100" dirty="0" smtClean="0">
                  <a:latin typeface="Rockwell"/>
                  <a:cs typeface="Rockwell"/>
                </a:rPr>
                <a:t>flies</a:t>
              </a:r>
            </a:p>
          </p:txBody>
        </p:sp>
        <p:sp>
          <p:nvSpPr>
            <p:cNvPr id="32" name="TextBox 31"/>
            <p:cNvSpPr txBox="1"/>
            <p:nvPr/>
          </p:nvSpPr>
          <p:spPr>
            <a:xfrm>
              <a:off x="5446910" y="3962637"/>
              <a:ext cx="1451146" cy="359298"/>
            </a:xfrm>
            <a:prstGeom prst="rect">
              <a:avLst/>
            </a:prstGeom>
            <a:noFill/>
          </p:spPr>
          <p:txBody>
            <a:bodyPr wrap="square" rtlCol="0" anchor="ctr">
              <a:noAutofit/>
            </a:bodyPr>
            <a:lstStyle/>
            <a:p>
              <a:pPr algn="ctr"/>
              <a:r>
                <a:rPr lang="en-US" sz="1100" dirty="0" smtClean="0">
                  <a:latin typeface="Rockwell"/>
                  <a:cs typeface="Rockwell"/>
                </a:rPr>
                <a:t>an</a:t>
              </a:r>
            </a:p>
          </p:txBody>
        </p:sp>
        <p:sp>
          <p:nvSpPr>
            <p:cNvPr id="33" name="TextBox 32"/>
            <p:cNvSpPr txBox="1"/>
            <p:nvPr/>
          </p:nvSpPr>
          <p:spPr>
            <a:xfrm>
              <a:off x="7108264" y="3962637"/>
              <a:ext cx="1451146" cy="359298"/>
            </a:xfrm>
            <a:prstGeom prst="rect">
              <a:avLst/>
            </a:prstGeom>
            <a:noFill/>
          </p:spPr>
          <p:txBody>
            <a:bodyPr wrap="square" rtlCol="0" anchor="ctr">
              <a:noAutofit/>
            </a:bodyPr>
            <a:lstStyle/>
            <a:p>
              <a:pPr algn="ctr"/>
              <a:r>
                <a:rPr lang="en-US" sz="1100" dirty="0" smtClean="0">
                  <a:latin typeface="Rockwell"/>
                  <a:cs typeface="Rockwell"/>
                </a:rPr>
                <a:t>arrow</a:t>
              </a:r>
            </a:p>
          </p:txBody>
        </p:sp>
      </p:grpSp>
      <p:grpSp>
        <p:nvGrpSpPr>
          <p:cNvPr id="34" name="Group 33"/>
          <p:cNvGrpSpPr/>
          <p:nvPr/>
        </p:nvGrpSpPr>
        <p:grpSpPr>
          <a:xfrm>
            <a:off x="5120390" y="1127201"/>
            <a:ext cx="3349544" cy="2055239"/>
            <a:chOff x="302603" y="2813593"/>
            <a:chExt cx="5430412" cy="3332031"/>
          </a:xfrm>
        </p:grpSpPr>
        <p:sp>
          <p:nvSpPr>
            <p:cNvPr id="35" name="Oval 34"/>
            <p:cNvSpPr/>
            <p:nvPr/>
          </p:nvSpPr>
          <p:spPr>
            <a:xfrm>
              <a:off x="302603" y="5310845"/>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a:solidFill>
                    <a:schemeClr val="tx1"/>
                  </a:solidFill>
                  <a:latin typeface="Times New Roman"/>
                  <a:cs typeface="Times New Roman"/>
                </a:rPr>
                <a:t>X</a:t>
              </a:r>
              <a:r>
                <a:rPr lang="en-US" sz="800" i="1" baseline="-25000" dirty="0" smtClean="0">
                  <a:solidFill>
                    <a:schemeClr val="tx1"/>
                  </a:solidFill>
                  <a:latin typeface="Times New Roman"/>
                  <a:cs typeface="Times New Roman"/>
                </a:rPr>
                <a:t>1</a:t>
              </a:r>
              <a:endParaRPr lang="en-US" sz="800" i="1" dirty="0">
                <a:solidFill>
                  <a:schemeClr val="tx1"/>
                </a:solidFill>
                <a:latin typeface="Times New Roman"/>
                <a:cs typeface="Times New Roman"/>
              </a:endParaRPr>
            </a:p>
          </p:txBody>
        </p:sp>
        <p:sp>
          <p:nvSpPr>
            <p:cNvPr id="36" name="Rectangle 35"/>
            <p:cNvSpPr/>
            <p:nvPr/>
          </p:nvSpPr>
          <p:spPr>
            <a:xfrm>
              <a:off x="415297" y="5945239"/>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a:t>
              </a:r>
              <a:endParaRPr lang="en-US" sz="800" i="1" dirty="0">
                <a:solidFill>
                  <a:schemeClr val="bg1"/>
                </a:solidFill>
                <a:latin typeface="Times New Roman"/>
                <a:cs typeface="Times New Roman"/>
              </a:endParaRPr>
            </a:p>
          </p:txBody>
        </p:sp>
        <p:cxnSp>
          <p:nvCxnSpPr>
            <p:cNvPr id="37" name="Straight Connector 36"/>
            <p:cNvCxnSpPr>
              <a:stCxn id="35" idx="4"/>
              <a:endCxn id="36" idx="0"/>
            </p:cNvCxnSpPr>
            <p:nvPr/>
          </p:nvCxnSpPr>
          <p:spPr>
            <a:xfrm>
              <a:off x="506944" y="5725067"/>
              <a:ext cx="8546" cy="2201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8" name="Oval 37"/>
            <p:cNvSpPr/>
            <p:nvPr/>
          </p:nvSpPr>
          <p:spPr>
            <a:xfrm>
              <a:off x="1551722" y="5310845"/>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39" name="Rectangle 38"/>
            <p:cNvSpPr/>
            <p:nvPr/>
          </p:nvSpPr>
          <p:spPr>
            <a:xfrm>
              <a:off x="1664416" y="5945239"/>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3</a:t>
              </a:r>
              <a:endParaRPr lang="en-US" sz="800" i="1" dirty="0">
                <a:solidFill>
                  <a:schemeClr val="bg1"/>
                </a:solidFill>
                <a:latin typeface="Times New Roman"/>
                <a:cs typeface="Times New Roman"/>
              </a:endParaRPr>
            </a:p>
          </p:txBody>
        </p:sp>
        <p:cxnSp>
          <p:nvCxnSpPr>
            <p:cNvPr id="40" name="Straight Connector 39"/>
            <p:cNvCxnSpPr>
              <a:stCxn id="38" idx="4"/>
              <a:endCxn id="39" idx="0"/>
            </p:cNvCxnSpPr>
            <p:nvPr/>
          </p:nvCxnSpPr>
          <p:spPr>
            <a:xfrm>
              <a:off x="1756063" y="5725067"/>
              <a:ext cx="8546" cy="2201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1" name="Oval 40"/>
            <p:cNvSpPr/>
            <p:nvPr/>
          </p:nvSpPr>
          <p:spPr>
            <a:xfrm>
              <a:off x="2819782" y="5308998"/>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sp>
          <p:nvSpPr>
            <p:cNvPr id="42" name="Rectangle 41"/>
            <p:cNvSpPr/>
            <p:nvPr/>
          </p:nvSpPr>
          <p:spPr>
            <a:xfrm>
              <a:off x="2932477" y="5943393"/>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5</a:t>
              </a:r>
              <a:endParaRPr lang="en-US" sz="800" i="1" dirty="0">
                <a:solidFill>
                  <a:schemeClr val="bg1"/>
                </a:solidFill>
                <a:latin typeface="Times New Roman"/>
                <a:cs typeface="Times New Roman"/>
              </a:endParaRPr>
            </a:p>
          </p:txBody>
        </p:sp>
        <p:cxnSp>
          <p:nvCxnSpPr>
            <p:cNvPr id="43" name="Straight Connector 42"/>
            <p:cNvCxnSpPr>
              <a:stCxn id="41" idx="4"/>
              <a:endCxn id="42" idx="0"/>
            </p:cNvCxnSpPr>
            <p:nvPr/>
          </p:nvCxnSpPr>
          <p:spPr>
            <a:xfrm>
              <a:off x="3024124" y="5723219"/>
              <a:ext cx="8546" cy="22017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Oval 44"/>
            <p:cNvSpPr/>
            <p:nvPr/>
          </p:nvSpPr>
          <p:spPr>
            <a:xfrm>
              <a:off x="4075215" y="5310845"/>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46" name="Rectangle 45"/>
            <p:cNvSpPr/>
            <p:nvPr/>
          </p:nvSpPr>
          <p:spPr>
            <a:xfrm>
              <a:off x="4187908" y="5945239"/>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7</a:t>
              </a:r>
              <a:endParaRPr lang="en-US" sz="800" i="1" dirty="0">
                <a:solidFill>
                  <a:schemeClr val="bg1"/>
                </a:solidFill>
                <a:latin typeface="Times New Roman"/>
                <a:cs typeface="Times New Roman"/>
              </a:endParaRPr>
            </a:p>
          </p:txBody>
        </p:sp>
        <p:cxnSp>
          <p:nvCxnSpPr>
            <p:cNvPr id="51" name="Straight Connector 50"/>
            <p:cNvCxnSpPr>
              <a:stCxn id="45" idx="4"/>
              <a:endCxn id="46" idx="0"/>
            </p:cNvCxnSpPr>
            <p:nvPr/>
          </p:nvCxnSpPr>
          <p:spPr>
            <a:xfrm>
              <a:off x="4279556" y="5725067"/>
              <a:ext cx="8544" cy="2201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2" name="Oval 51"/>
            <p:cNvSpPr/>
            <p:nvPr/>
          </p:nvSpPr>
          <p:spPr>
            <a:xfrm>
              <a:off x="5324334" y="5308998"/>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smtClean="0">
                  <a:solidFill>
                    <a:schemeClr val="tx1"/>
                  </a:solidFill>
                  <a:latin typeface="Times New Roman"/>
                  <a:cs typeface="Times New Roman"/>
                </a:rPr>
                <a:t>5</a:t>
              </a:r>
              <a:endParaRPr lang="en-US" sz="800" i="1" dirty="0">
                <a:solidFill>
                  <a:schemeClr val="tx1"/>
                </a:solidFill>
                <a:latin typeface="Times New Roman"/>
                <a:cs typeface="Times New Roman"/>
              </a:endParaRPr>
            </a:p>
          </p:txBody>
        </p:sp>
        <p:sp>
          <p:nvSpPr>
            <p:cNvPr id="53" name="Rectangle 52"/>
            <p:cNvSpPr/>
            <p:nvPr/>
          </p:nvSpPr>
          <p:spPr>
            <a:xfrm>
              <a:off x="5437027" y="5943392"/>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9</a:t>
              </a:r>
              <a:endParaRPr lang="en-US" sz="800" i="1" dirty="0">
                <a:solidFill>
                  <a:schemeClr val="bg1"/>
                </a:solidFill>
                <a:latin typeface="Times New Roman"/>
                <a:cs typeface="Times New Roman"/>
              </a:endParaRPr>
            </a:p>
          </p:txBody>
        </p:sp>
        <p:cxnSp>
          <p:nvCxnSpPr>
            <p:cNvPr id="54" name="Straight Connector 53"/>
            <p:cNvCxnSpPr>
              <a:stCxn id="52" idx="4"/>
              <a:endCxn id="53" idx="0"/>
            </p:cNvCxnSpPr>
            <p:nvPr/>
          </p:nvCxnSpPr>
          <p:spPr>
            <a:xfrm>
              <a:off x="5528676" y="5723219"/>
              <a:ext cx="8544" cy="22017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5" name="Oval 54"/>
            <p:cNvSpPr/>
            <p:nvPr/>
          </p:nvSpPr>
          <p:spPr>
            <a:xfrm>
              <a:off x="4696572" y="4469565"/>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56" name="Rectangle 55"/>
            <p:cNvSpPr/>
            <p:nvPr/>
          </p:nvSpPr>
          <p:spPr>
            <a:xfrm>
              <a:off x="4803458" y="4991213"/>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10</a:t>
              </a:r>
              <a:endParaRPr lang="en-US" sz="800" i="1" dirty="0">
                <a:solidFill>
                  <a:schemeClr val="bg1"/>
                </a:solidFill>
                <a:latin typeface="Times New Roman"/>
                <a:cs typeface="Times New Roman"/>
              </a:endParaRPr>
            </a:p>
          </p:txBody>
        </p:sp>
        <p:cxnSp>
          <p:nvCxnSpPr>
            <p:cNvPr id="57" name="Straight Connector 56"/>
            <p:cNvCxnSpPr>
              <a:stCxn id="56" idx="1"/>
              <a:endCxn id="45" idx="0"/>
            </p:cNvCxnSpPr>
            <p:nvPr/>
          </p:nvCxnSpPr>
          <p:spPr>
            <a:xfrm flipH="1">
              <a:off x="4279556" y="5091405"/>
              <a:ext cx="523902" cy="21944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a:stCxn id="56" idx="0"/>
              <a:endCxn id="55" idx="4"/>
            </p:cNvCxnSpPr>
            <p:nvPr/>
          </p:nvCxnSpPr>
          <p:spPr>
            <a:xfrm flipH="1" flipV="1">
              <a:off x="4900913" y="4883785"/>
              <a:ext cx="2737" cy="10742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p:cNvCxnSpPr>
              <a:stCxn id="56" idx="3"/>
              <a:endCxn id="52" idx="0"/>
            </p:cNvCxnSpPr>
            <p:nvPr/>
          </p:nvCxnSpPr>
          <p:spPr>
            <a:xfrm>
              <a:off x="5003843" y="5091405"/>
              <a:ext cx="524832" cy="21759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0" name="Oval 59"/>
            <p:cNvSpPr/>
            <p:nvPr/>
          </p:nvSpPr>
          <p:spPr>
            <a:xfrm>
              <a:off x="2570328" y="2813593"/>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61" name="Rectangle 60"/>
            <p:cNvSpPr/>
            <p:nvPr/>
          </p:nvSpPr>
          <p:spPr>
            <a:xfrm>
              <a:off x="2676086" y="3335245"/>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12</a:t>
              </a:r>
              <a:endParaRPr lang="en-US" sz="800" i="1" dirty="0">
                <a:solidFill>
                  <a:schemeClr val="bg1"/>
                </a:solidFill>
                <a:latin typeface="Times New Roman"/>
                <a:cs typeface="Times New Roman"/>
              </a:endParaRPr>
            </a:p>
          </p:txBody>
        </p:sp>
        <p:cxnSp>
          <p:nvCxnSpPr>
            <p:cNvPr id="62" name="Straight Connector 61"/>
            <p:cNvCxnSpPr>
              <a:stCxn id="61" idx="1"/>
              <a:endCxn id="70" idx="0"/>
            </p:cNvCxnSpPr>
            <p:nvPr/>
          </p:nvCxnSpPr>
          <p:spPr>
            <a:xfrm flipH="1">
              <a:off x="1120162" y="3435439"/>
              <a:ext cx="1555924" cy="102911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a:stCxn id="61" idx="0"/>
              <a:endCxn id="60" idx="4"/>
            </p:cNvCxnSpPr>
            <p:nvPr/>
          </p:nvCxnSpPr>
          <p:spPr>
            <a:xfrm flipH="1" flipV="1">
              <a:off x="2774669" y="3227814"/>
              <a:ext cx="1610" cy="10743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4" name="Straight Connector 63"/>
            <p:cNvCxnSpPr>
              <a:stCxn id="61" idx="3"/>
              <a:endCxn id="65" idx="0"/>
            </p:cNvCxnSpPr>
            <p:nvPr/>
          </p:nvCxnSpPr>
          <p:spPr>
            <a:xfrm>
              <a:off x="2876471" y="3435438"/>
              <a:ext cx="1202702" cy="1335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Oval 64"/>
            <p:cNvSpPr/>
            <p:nvPr/>
          </p:nvSpPr>
          <p:spPr>
            <a:xfrm>
              <a:off x="3874832" y="3568961"/>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sp>
          <p:nvSpPr>
            <p:cNvPr id="66" name="Rectangle 65"/>
            <p:cNvSpPr/>
            <p:nvPr/>
          </p:nvSpPr>
          <p:spPr>
            <a:xfrm>
              <a:off x="3780204" y="4203825"/>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14</a:t>
              </a:r>
              <a:endParaRPr lang="en-US" sz="800" i="1" dirty="0">
                <a:solidFill>
                  <a:schemeClr val="bg1"/>
                </a:solidFill>
                <a:latin typeface="Times New Roman"/>
                <a:cs typeface="Times New Roman"/>
              </a:endParaRPr>
            </a:p>
          </p:txBody>
        </p:sp>
        <p:cxnSp>
          <p:nvCxnSpPr>
            <p:cNvPr id="67" name="Straight Connector 66"/>
            <p:cNvCxnSpPr>
              <a:stCxn id="66" idx="1"/>
              <a:endCxn id="41" idx="0"/>
            </p:cNvCxnSpPr>
            <p:nvPr/>
          </p:nvCxnSpPr>
          <p:spPr>
            <a:xfrm flipH="1">
              <a:off x="3024123" y="4304018"/>
              <a:ext cx="756081" cy="10049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p:cNvCxnSpPr>
              <a:stCxn id="66" idx="0"/>
              <a:endCxn id="65" idx="4"/>
            </p:cNvCxnSpPr>
            <p:nvPr/>
          </p:nvCxnSpPr>
          <p:spPr>
            <a:xfrm flipV="1">
              <a:off x="3880397" y="3983182"/>
              <a:ext cx="198776" cy="22064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p:cNvCxnSpPr>
              <a:stCxn id="75" idx="3"/>
              <a:endCxn id="55" idx="0"/>
            </p:cNvCxnSpPr>
            <p:nvPr/>
          </p:nvCxnSpPr>
          <p:spPr>
            <a:xfrm>
              <a:off x="4525566" y="4266934"/>
              <a:ext cx="375347" cy="20263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0" name="Oval 69"/>
            <p:cNvSpPr/>
            <p:nvPr/>
          </p:nvSpPr>
          <p:spPr>
            <a:xfrm>
              <a:off x="915821" y="4464556"/>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sp>
          <p:nvSpPr>
            <p:cNvPr id="71" name="Rectangle 70"/>
            <p:cNvSpPr/>
            <p:nvPr/>
          </p:nvSpPr>
          <p:spPr>
            <a:xfrm>
              <a:off x="1022707" y="4986204"/>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13</a:t>
              </a:r>
              <a:endParaRPr lang="en-US" sz="800" i="1" dirty="0">
                <a:solidFill>
                  <a:schemeClr val="bg1"/>
                </a:solidFill>
                <a:latin typeface="Times New Roman"/>
                <a:cs typeface="Times New Roman"/>
              </a:endParaRPr>
            </a:p>
          </p:txBody>
        </p:sp>
        <p:cxnSp>
          <p:nvCxnSpPr>
            <p:cNvPr id="72" name="Straight Connector 71"/>
            <p:cNvCxnSpPr>
              <a:stCxn id="71" idx="1"/>
              <a:endCxn id="35" idx="0"/>
            </p:cNvCxnSpPr>
            <p:nvPr/>
          </p:nvCxnSpPr>
          <p:spPr>
            <a:xfrm flipH="1">
              <a:off x="506944" y="5086397"/>
              <a:ext cx="515763" cy="22444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p:cNvCxnSpPr>
              <a:stCxn id="71" idx="0"/>
              <a:endCxn id="70" idx="4"/>
            </p:cNvCxnSpPr>
            <p:nvPr/>
          </p:nvCxnSpPr>
          <p:spPr>
            <a:xfrm flipH="1" flipV="1">
              <a:off x="1120162" y="4878777"/>
              <a:ext cx="2737" cy="10742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p:cNvCxnSpPr>
              <a:stCxn id="71" idx="3"/>
              <a:endCxn id="38" idx="0"/>
            </p:cNvCxnSpPr>
            <p:nvPr/>
          </p:nvCxnSpPr>
          <p:spPr>
            <a:xfrm>
              <a:off x="1223092" y="5086397"/>
              <a:ext cx="532971" cy="22444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5" name="Rectangle 74"/>
            <p:cNvSpPr/>
            <p:nvPr/>
          </p:nvSpPr>
          <p:spPr>
            <a:xfrm>
              <a:off x="4325181" y="4166741"/>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11</a:t>
              </a:r>
              <a:endParaRPr lang="en-US" sz="800" i="1" dirty="0">
                <a:solidFill>
                  <a:schemeClr val="bg1"/>
                </a:solidFill>
                <a:latin typeface="Times New Roman"/>
                <a:cs typeface="Times New Roman"/>
              </a:endParaRPr>
            </a:p>
          </p:txBody>
        </p:sp>
        <p:cxnSp>
          <p:nvCxnSpPr>
            <p:cNvPr id="76" name="Straight Connector 75"/>
            <p:cNvCxnSpPr>
              <a:stCxn id="75" idx="0"/>
              <a:endCxn id="65" idx="4"/>
            </p:cNvCxnSpPr>
            <p:nvPr/>
          </p:nvCxnSpPr>
          <p:spPr>
            <a:xfrm flipH="1" flipV="1">
              <a:off x="4079173" y="3983182"/>
              <a:ext cx="346201" cy="18355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pic>
        <p:nvPicPr>
          <p:cNvPr id="10" name="Picture 9" descr="latex-image-1.pdf"/>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0471" y="5734050"/>
            <a:ext cx="2400300" cy="622300"/>
          </a:xfrm>
          <a:prstGeom prst="rect">
            <a:avLst/>
          </a:prstGeom>
        </p:spPr>
      </p:pic>
      <p:pic>
        <p:nvPicPr>
          <p:cNvPr id="11" name="Picture 10" descr="latex-image-1.pdf"/>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3902271" y="3677428"/>
            <a:ext cx="5166360" cy="1965960"/>
          </a:xfrm>
          <a:prstGeom prst="rect">
            <a:avLst/>
          </a:prstGeom>
        </p:spPr>
      </p:pic>
      <p:sp>
        <p:nvSpPr>
          <p:cNvPr id="78" name="TextBox 77"/>
          <p:cNvSpPr txBox="1"/>
          <p:nvPr/>
        </p:nvSpPr>
        <p:spPr>
          <a:xfrm>
            <a:off x="363504" y="4851506"/>
            <a:ext cx="3426224" cy="645218"/>
          </a:xfrm>
          <a:prstGeom prst="rect">
            <a:avLst/>
          </a:prstGeom>
          <a:noFill/>
        </p:spPr>
        <p:txBody>
          <a:bodyPr wrap="square" rtlCol="0" anchor="ctr">
            <a:noAutofit/>
          </a:bodyPr>
          <a:lstStyle/>
          <a:p>
            <a:r>
              <a:rPr lang="en-US" sz="2200" dirty="0" smtClean="0"/>
              <a:t>Define the </a:t>
            </a:r>
            <a:r>
              <a:rPr lang="en-US" sz="2200" b="1" dirty="0" smtClean="0">
                <a:solidFill>
                  <a:schemeClr val="accent4"/>
                </a:solidFill>
              </a:rPr>
              <a:t>joint belief</a:t>
            </a:r>
            <a:r>
              <a:rPr lang="en-US" sz="2200" dirty="0" smtClean="0"/>
              <a:t> to have the same form:</a:t>
            </a:r>
          </a:p>
        </p:txBody>
      </p:sp>
      <p:sp>
        <p:nvSpPr>
          <p:cNvPr id="79" name="TextBox 78"/>
          <p:cNvSpPr txBox="1"/>
          <p:nvPr/>
        </p:nvSpPr>
        <p:spPr>
          <a:xfrm>
            <a:off x="369275" y="2470383"/>
            <a:ext cx="3420453" cy="940054"/>
          </a:xfrm>
          <a:prstGeom prst="rect">
            <a:avLst/>
          </a:prstGeom>
          <a:noFill/>
        </p:spPr>
        <p:txBody>
          <a:bodyPr wrap="square" rtlCol="0" anchor="ctr">
            <a:noAutofit/>
          </a:bodyPr>
          <a:lstStyle/>
          <a:p>
            <a:r>
              <a:rPr lang="en-US" sz="2200" dirty="0" smtClean="0"/>
              <a:t>The true distribution can be expressed in terms of its </a:t>
            </a:r>
            <a:r>
              <a:rPr lang="en-US" sz="2200" b="1" dirty="0" err="1" smtClean="0">
                <a:solidFill>
                  <a:schemeClr val="accent1"/>
                </a:solidFill>
              </a:rPr>
              <a:t>marginals</a:t>
            </a:r>
            <a:r>
              <a:rPr lang="en-US" sz="2200" dirty="0" smtClean="0"/>
              <a:t>:</a:t>
            </a:r>
          </a:p>
        </p:txBody>
      </p:sp>
    </p:spTree>
    <p:extLst>
      <p:ext uri="{BB962C8B-B14F-4D97-AF65-F5344CB8AC3E}">
        <p14:creationId xmlns:p14="http://schemas.microsoft.com/office/powerpoint/2010/main" val="1860261195"/>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1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Content Placeholder 2"/>
          <p:cNvSpPr txBox="1">
            <a:spLocks/>
          </p:cNvSpPr>
          <p:nvPr/>
        </p:nvSpPr>
        <p:spPr>
          <a:xfrm>
            <a:off x="363505" y="1127312"/>
            <a:ext cx="3426224" cy="1161812"/>
          </a:xfrm>
          <a:prstGeom prst="rect">
            <a:avLst/>
          </a:prstGeom>
          <a:solidFill>
            <a:schemeClr val="bg1"/>
          </a:solidFill>
          <a:ln w="12700" cmpd="sng">
            <a:solidFill>
              <a:schemeClr val="tx1"/>
            </a:solidFill>
          </a:ln>
          <a:effectLst>
            <a:outerShdw blurRad="50800" dist="38100" dir="5400000" algn="t" rotWithShape="0">
              <a:prstClr val="black">
                <a:alpha val="40000"/>
              </a:prstClr>
            </a:outerShdw>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200" dirty="0" smtClean="0"/>
              <a:t>True distribution:</a:t>
            </a:r>
            <a:endParaRPr lang="en-US" sz="2200" dirty="0"/>
          </a:p>
        </p:txBody>
      </p:sp>
      <p:sp>
        <p:nvSpPr>
          <p:cNvPr id="2" name="Title 1"/>
          <p:cNvSpPr>
            <a:spLocks noGrp="1"/>
          </p:cNvSpPr>
          <p:nvPr>
            <p:ph type="title"/>
          </p:nvPr>
        </p:nvSpPr>
        <p:spPr/>
        <p:txBody>
          <a:bodyPr>
            <a:normAutofit fontScale="90000"/>
          </a:bodyPr>
          <a:lstStyle/>
          <a:p>
            <a:r>
              <a:rPr lang="en-US" dirty="0"/>
              <a:t>BP on an Acyclic Graph</a:t>
            </a:r>
          </a:p>
        </p:txBody>
      </p:sp>
      <p:sp>
        <p:nvSpPr>
          <p:cNvPr id="4" name="Slide Number Placeholder 3"/>
          <p:cNvSpPr>
            <a:spLocks noGrp="1"/>
          </p:cNvSpPr>
          <p:nvPr>
            <p:ph type="sldNum" sz="quarter" idx="12"/>
          </p:nvPr>
        </p:nvSpPr>
        <p:spPr/>
        <p:txBody>
          <a:bodyPr/>
          <a:lstStyle/>
          <a:p>
            <a:fld id="{E5445004-F4FB-5345-992E-498B4C43F562}" type="slidenum">
              <a:rPr lang="en-US" smtClean="0"/>
              <a:t>184</a:t>
            </a:fld>
            <a:endParaRPr lang="en-US"/>
          </a:p>
        </p:txBody>
      </p:sp>
      <p:sp>
        <p:nvSpPr>
          <p:cNvPr id="20" name="TextBox 19"/>
          <p:cNvSpPr txBox="1"/>
          <p:nvPr/>
        </p:nvSpPr>
        <p:spPr>
          <a:xfrm>
            <a:off x="369275" y="2470383"/>
            <a:ext cx="3420453" cy="940054"/>
          </a:xfrm>
          <a:prstGeom prst="rect">
            <a:avLst/>
          </a:prstGeom>
          <a:noFill/>
        </p:spPr>
        <p:txBody>
          <a:bodyPr wrap="square" rtlCol="0" anchor="ctr">
            <a:noAutofit/>
          </a:bodyPr>
          <a:lstStyle/>
          <a:p>
            <a:r>
              <a:rPr lang="en-US" sz="2200" dirty="0" smtClean="0"/>
              <a:t>The true distribution can be expressed in terms of its </a:t>
            </a:r>
            <a:r>
              <a:rPr lang="en-US" sz="2200" b="1" dirty="0" err="1" smtClean="0">
                <a:solidFill>
                  <a:schemeClr val="accent1"/>
                </a:solidFill>
              </a:rPr>
              <a:t>marginals</a:t>
            </a:r>
            <a:r>
              <a:rPr lang="en-US" sz="2200" dirty="0" smtClean="0"/>
              <a:t>:</a:t>
            </a:r>
          </a:p>
        </p:txBody>
      </p:sp>
      <p:sp>
        <p:nvSpPr>
          <p:cNvPr id="21" name="TextBox 20"/>
          <p:cNvSpPr txBox="1"/>
          <p:nvPr/>
        </p:nvSpPr>
        <p:spPr>
          <a:xfrm>
            <a:off x="363504" y="4851506"/>
            <a:ext cx="3426224" cy="645218"/>
          </a:xfrm>
          <a:prstGeom prst="rect">
            <a:avLst/>
          </a:prstGeom>
          <a:noFill/>
        </p:spPr>
        <p:txBody>
          <a:bodyPr wrap="square" rtlCol="0" anchor="ctr">
            <a:noAutofit/>
          </a:bodyPr>
          <a:lstStyle/>
          <a:p>
            <a:r>
              <a:rPr lang="en-US" sz="2200" dirty="0" smtClean="0"/>
              <a:t>Define the </a:t>
            </a:r>
            <a:r>
              <a:rPr lang="en-US" sz="2200" b="1" dirty="0" smtClean="0">
                <a:solidFill>
                  <a:schemeClr val="accent4"/>
                </a:solidFill>
              </a:rPr>
              <a:t>joint belief</a:t>
            </a:r>
            <a:r>
              <a:rPr lang="en-US" sz="2200" dirty="0" smtClean="0"/>
              <a:t> to have the same form:</a:t>
            </a:r>
          </a:p>
        </p:txBody>
      </p:sp>
      <p:sp>
        <p:nvSpPr>
          <p:cNvPr id="17" name="Right Brace 16"/>
          <p:cNvSpPr/>
          <p:nvPr/>
        </p:nvSpPr>
        <p:spPr>
          <a:xfrm rot="5400000">
            <a:off x="6839619" y="3944686"/>
            <a:ext cx="224061" cy="3635400"/>
          </a:xfrm>
          <a:prstGeom prst="righ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pic>
        <p:nvPicPr>
          <p:cNvPr id="9" name="Picture 8"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79776" y="1557111"/>
            <a:ext cx="2324100" cy="635000"/>
          </a:xfrm>
          <a:prstGeom prst="rect">
            <a:avLst/>
          </a:prstGeom>
        </p:spPr>
      </p:pic>
      <p:pic>
        <p:nvPicPr>
          <p:cNvPr id="24" name="Picture 23" descr="latex-image-1.pd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90471" y="3576551"/>
            <a:ext cx="2311400" cy="622300"/>
          </a:xfrm>
          <a:prstGeom prst="rect">
            <a:avLst/>
          </a:prstGeom>
        </p:spPr>
      </p:pic>
      <p:grpSp>
        <p:nvGrpSpPr>
          <p:cNvPr id="28" name="Group 27"/>
          <p:cNvGrpSpPr/>
          <p:nvPr/>
        </p:nvGrpSpPr>
        <p:grpSpPr>
          <a:xfrm>
            <a:off x="4822019" y="3206296"/>
            <a:ext cx="3760199" cy="172905"/>
            <a:chOff x="492120" y="3950977"/>
            <a:chExt cx="8067290" cy="370958"/>
          </a:xfrm>
        </p:grpSpPr>
        <p:sp>
          <p:nvSpPr>
            <p:cNvPr id="29" name="TextBox 28"/>
            <p:cNvSpPr txBox="1"/>
            <p:nvPr/>
          </p:nvSpPr>
          <p:spPr>
            <a:xfrm>
              <a:off x="492120" y="3962637"/>
              <a:ext cx="1330509" cy="359298"/>
            </a:xfrm>
            <a:prstGeom prst="rect">
              <a:avLst/>
            </a:prstGeom>
            <a:noFill/>
          </p:spPr>
          <p:txBody>
            <a:bodyPr wrap="square" rtlCol="0" anchor="ctr">
              <a:noAutofit/>
            </a:bodyPr>
            <a:lstStyle/>
            <a:p>
              <a:pPr algn="ctr"/>
              <a:r>
                <a:rPr lang="en-US" sz="1100" dirty="0" smtClean="0">
                  <a:latin typeface="Rockwell"/>
                  <a:cs typeface="Rockwell"/>
                </a:rPr>
                <a:t>time</a:t>
              </a:r>
            </a:p>
          </p:txBody>
        </p:sp>
        <p:sp>
          <p:nvSpPr>
            <p:cNvPr id="30" name="TextBox 29"/>
            <p:cNvSpPr txBox="1"/>
            <p:nvPr/>
          </p:nvSpPr>
          <p:spPr>
            <a:xfrm>
              <a:off x="3769260" y="3950977"/>
              <a:ext cx="1451146" cy="359298"/>
            </a:xfrm>
            <a:prstGeom prst="rect">
              <a:avLst/>
            </a:prstGeom>
            <a:noFill/>
          </p:spPr>
          <p:txBody>
            <a:bodyPr wrap="square" rtlCol="0" anchor="ctr">
              <a:noAutofit/>
            </a:bodyPr>
            <a:lstStyle/>
            <a:p>
              <a:pPr algn="ctr"/>
              <a:r>
                <a:rPr lang="en-US" sz="1100" dirty="0" smtClean="0">
                  <a:latin typeface="Rockwell"/>
                  <a:cs typeface="Rockwell"/>
                </a:rPr>
                <a:t>like</a:t>
              </a:r>
            </a:p>
          </p:txBody>
        </p:sp>
        <p:sp>
          <p:nvSpPr>
            <p:cNvPr id="31" name="TextBox 30"/>
            <p:cNvSpPr txBox="1"/>
            <p:nvPr/>
          </p:nvSpPr>
          <p:spPr>
            <a:xfrm>
              <a:off x="2084801" y="3957332"/>
              <a:ext cx="1451146" cy="359298"/>
            </a:xfrm>
            <a:prstGeom prst="rect">
              <a:avLst/>
            </a:prstGeom>
            <a:noFill/>
          </p:spPr>
          <p:txBody>
            <a:bodyPr wrap="square" rtlCol="0" anchor="ctr">
              <a:noAutofit/>
            </a:bodyPr>
            <a:lstStyle/>
            <a:p>
              <a:pPr algn="ctr"/>
              <a:r>
                <a:rPr lang="en-US" sz="1100" dirty="0" smtClean="0">
                  <a:latin typeface="Rockwell"/>
                  <a:cs typeface="Rockwell"/>
                </a:rPr>
                <a:t>flies</a:t>
              </a:r>
            </a:p>
          </p:txBody>
        </p:sp>
        <p:sp>
          <p:nvSpPr>
            <p:cNvPr id="32" name="TextBox 31"/>
            <p:cNvSpPr txBox="1"/>
            <p:nvPr/>
          </p:nvSpPr>
          <p:spPr>
            <a:xfrm>
              <a:off x="5446910" y="3962637"/>
              <a:ext cx="1451146" cy="359298"/>
            </a:xfrm>
            <a:prstGeom prst="rect">
              <a:avLst/>
            </a:prstGeom>
            <a:noFill/>
          </p:spPr>
          <p:txBody>
            <a:bodyPr wrap="square" rtlCol="0" anchor="ctr">
              <a:noAutofit/>
            </a:bodyPr>
            <a:lstStyle/>
            <a:p>
              <a:pPr algn="ctr"/>
              <a:r>
                <a:rPr lang="en-US" sz="1100" dirty="0" smtClean="0">
                  <a:latin typeface="Rockwell"/>
                  <a:cs typeface="Rockwell"/>
                </a:rPr>
                <a:t>an</a:t>
              </a:r>
            </a:p>
          </p:txBody>
        </p:sp>
        <p:sp>
          <p:nvSpPr>
            <p:cNvPr id="33" name="TextBox 32"/>
            <p:cNvSpPr txBox="1"/>
            <p:nvPr/>
          </p:nvSpPr>
          <p:spPr>
            <a:xfrm>
              <a:off x="7108264" y="3962637"/>
              <a:ext cx="1451146" cy="359298"/>
            </a:xfrm>
            <a:prstGeom prst="rect">
              <a:avLst/>
            </a:prstGeom>
            <a:noFill/>
          </p:spPr>
          <p:txBody>
            <a:bodyPr wrap="square" rtlCol="0" anchor="ctr">
              <a:noAutofit/>
            </a:bodyPr>
            <a:lstStyle/>
            <a:p>
              <a:pPr algn="ctr"/>
              <a:r>
                <a:rPr lang="en-US" sz="1100" dirty="0" smtClean="0">
                  <a:latin typeface="Rockwell"/>
                  <a:cs typeface="Rockwell"/>
                </a:rPr>
                <a:t>arrow</a:t>
              </a:r>
            </a:p>
          </p:txBody>
        </p:sp>
      </p:grpSp>
      <p:grpSp>
        <p:nvGrpSpPr>
          <p:cNvPr id="34" name="Group 33"/>
          <p:cNvGrpSpPr/>
          <p:nvPr/>
        </p:nvGrpSpPr>
        <p:grpSpPr>
          <a:xfrm>
            <a:off x="5120390" y="1127201"/>
            <a:ext cx="3349544" cy="2055239"/>
            <a:chOff x="302603" y="2813593"/>
            <a:chExt cx="5430412" cy="3332031"/>
          </a:xfrm>
        </p:grpSpPr>
        <p:sp>
          <p:nvSpPr>
            <p:cNvPr id="35" name="Oval 34"/>
            <p:cNvSpPr/>
            <p:nvPr/>
          </p:nvSpPr>
          <p:spPr>
            <a:xfrm>
              <a:off x="302603" y="5310845"/>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a:solidFill>
                    <a:schemeClr val="tx1"/>
                  </a:solidFill>
                  <a:latin typeface="Times New Roman"/>
                  <a:cs typeface="Times New Roman"/>
                </a:rPr>
                <a:t>X</a:t>
              </a:r>
              <a:r>
                <a:rPr lang="en-US" sz="800" i="1" baseline="-25000" dirty="0" smtClean="0">
                  <a:solidFill>
                    <a:schemeClr val="tx1"/>
                  </a:solidFill>
                  <a:latin typeface="Times New Roman"/>
                  <a:cs typeface="Times New Roman"/>
                </a:rPr>
                <a:t>1</a:t>
              </a:r>
              <a:endParaRPr lang="en-US" sz="800" i="1" dirty="0">
                <a:solidFill>
                  <a:schemeClr val="tx1"/>
                </a:solidFill>
                <a:latin typeface="Times New Roman"/>
                <a:cs typeface="Times New Roman"/>
              </a:endParaRPr>
            </a:p>
          </p:txBody>
        </p:sp>
        <p:sp>
          <p:nvSpPr>
            <p:cNvPr id="36" name="Rectangle 35"/>
            <p:cNvSpPr/>
            <p:nvPr/>
          </p:nvSpPr>
          <p:spPr>
            <a:xfrm>
              <a:off x="415297" y="5945239"/>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a:t>
              </a:r>
              <a:endParaRPr lang="en-US" sz="800" i="1" dirty="0">
                <a:solidFill>
                  <a:schemeClr val="bg1"/>
                </a:solidFill>
                <a:latin typeface="Times New Roman"/>
                <a:cs typeface="Times New Roman"/>
              </a:endParaRPr>
            </a:p>
          </p:txBody>
        </p:sp>
        <p:cxnSp>
          <p:nvCxnSpPr>
            <p:cNvPr id="37" name="Straight Connector 36"/>
            <p:cNvCxnSpPr>
              <a:stCxn id="35" idx="4"/>
              <a:endCxn id="36" idx="0"/>
            </p:cNvCxnSpPr>
            <p:nvPr/>
          </p:nvCxnSpPr>
          <p:spPr>
            <a:xfrm>
              <a:off x="506944" y="5725067"/>
              <a:ext cx="8546" cy="2201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8" name="Oval 37"/>
            <p:cNvSpPr/>
            <p:nvPr/>
          </p:nvSpPr>
          <p:spPr>
            <a:xfrm>
              <a:off x="1551722" y="5310845"/>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39" name="Rectangle 38"/>
            <p:cNvSpPr/>
            <p:nvPr/>
          </p:nvSpPr>
          <p:spPr>
            <a:xfrm>
              <a:off x="1664416" y="5945239"/>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3</a:t>
              </a:r>
              <a:endParaRPr lang="en-US" sz="800" i="1" dirty="0">
                <a:solidFill>
                  <a:schemeClr val="bg1"/>
                </a:solidFill>
                <a:latin typeface="Times New Roman"/>
                <a:cs typeface="Times New Roman"/>
              </a:endParaRPr>
            </a:p>
          </p:txBody>
        </p:sp>
        <p:cxnSp>
          <p:nvCxnSpPr>
            <p:cNvPr id="40" name="Straight Connector 39"/>
            <p:cNvCxnSpPr>
              <a:stCxn id="38" idx="4"/>
              <a:endCxn id="39" idx="0"/>
            </p:cNvCxnSpPr>
            <p:nvPr/>
          </p:nvCxnSpPr>
          <p:spPr>
            <a:xfrm>
              <a:off x="1756063" y="5725067"/>
              <a:ext cx="8546" cy="2201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1" name="Oval 40"/>
            <p:cNvSpPr/>
            <p:nvPr/>
          </p:nvSpPr>
          <p:spPr>
            <a:xfrm>
              <a:off x="2819782" y="5308998"/>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sp>
          <p:nvSpPr>
            <p:cNvPr id="42" name="Rectangle 41"/>
            <p:cNvSpPr/>
            <p:nvPr/>
          </p:nvSpPr>
          <p:spPr>
            <a:xfrm>
              <a:off x="2932477" y="5943393"/>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5</a:t>
              </a:r>
              <a:endParaRPr lang="en-US" sz="800" i="1" dirty="0">
                <a:solidFill>
                  <a:schemeClr val="bg1"/>
                </a:solidFill>
                <a:latin typeface="Times New Roman"/>
                <a:cs typeface="Times New Roman"/>
              </a:endParaRPr>
            </a:p>
          </p:txBody>
        </p:sp>
        <p:cxnSp>
          <p:nvCxnSpPr>
            <p:cNvPr id="43" name="Straight Connector 42"/>
            <p:cNvCxnSpPr>
              <a:stCxn id="41" idx="4"/>
              <a:endCxn id="42" idx="0"/>
            </p:cNvCxnSpPr>
            <p:nvPr/>
          </p:nvCxnSpPr>
          <p:spPr>
            <a:xfrm>
              <a:off x="3024124" y="5723219"/>
              <a:ext cx="8546" cy="22017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Oval 44"/>
            <p:cNvSpPr/>
            <p:nvPr/>
          </p:nvSpPr>
          <p:spPr>
            <a:xfrm>
              <a:off x="4075215" y="5310845"/>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46" name="Rectangle 45"/>
            <p:cNvSpPr/>
            <p:nvPr/>
          </p:nvSpPr>
          <p:spPr>
            <a:xfrm>
              <a:off x="4187908" y="5945239"/>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7</a:t>
              </a:r>
              <a:endParaRPr lang="en-US" sz="800" i="1" dirty="0">
                <a:solidFill>
                  <a:schemeClr val="bg1"/>
                </a:solidFill>
                <a:latin typeface="Times New Roman"/>
                <a:cs typeface="Times New Roman"/>
              </a:endParaRPr>
            </a:p>
          </p:txBody>
        </p:sp>
        <p:cxnSp>
          <p:nvCxnSpPr>
            <p:cNvPr id="51" name="Straight Connector 50"/>
            <p:cNvCxnSpPr>
              <a:stCxn id="45" idx="4"/>
              <a:endCxn id="46" idx="0"/>
            </p:cNvCxnSpPr>
            <p:nvPr/>
          </p:nvCxnSpPr>
          <p:spPr>
            <a:xfrm>
              <a:off x="4279556" y="5725067"/>
              <a:ext cx="8544" cy="2201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2" name="Oval 51"/>
            <p:cNvSpPr/>
            <p:nvPr/>
          </p:nvSpPr>
          <p:spPr>
            <a:xfrm>
              <a:off x="5324334" y="5308998"/>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smtClean="0">
                  <a:solidFill>
                    <a:schemeClr val="tx1"/>
                  </a:solidFill>
                  <a:latin typeface="Times New Roman"/>
                  <a:cs typeface="Times New Roman"/>
                </a:rPr>
                <a:t>5</a:t>
              </a:r>
              <a:endParaRPr lang="en-US" sz="800" i="1" dirty="0">
                <a:solidFill>
                  <a:schemeClr val="tx1"/>
                </a:solidFill>
                <a:latin typeface="Times New Roman"/>
                <a:cs typeface="Times New Roman"/>
              </a:endParaRPr>
            </a:p>
          </p:txBody>
        </p:sp>
        <p:sp>
          <p:nvSpPr>
            <p:cNvPr id="53" name="Rectangle 52"/>
            <p:cNvSpPr/>
            <p:nvPr/>
          </p:nvSpPr>
          <p:spPr>
            <a:xfrm>
              <a:off x="5437027" y="5943392"/>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9</a:t>
              </a:r>
              <a:endParaRPr lang="en-US" sz="800" i="1" dirty="0">
                <a:solidFill>
                  <a:schemeClr val="bg1"/>
                </a:solidFill>
                <a:latin typeface="Times New Roman"/>
                <a:cs typeface="Times New Roman"/>
              </a:endParaRPr>
            </a:p>
          </p:txBody>
        </p:sp>
        <p:cxnSp>
          <p:nvCxnSpPr>
            <p:cNvPr id="54" name="Straight Connector 53"/>
            <p:cNvCxnSpPr>
              <a:stCxn id="52" idx="4"/>
              <a:endCxn id="53" idx="0"/>
            </p:cNvCxnSpPr>
            <p:nvPr/>
          </p:nvCxnSpPr>
          <p:spPr>
            <a:xfrm>
              <a:off x="5528676" y="5723219"/>
              <a:ext cx="8544" cy="22017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5" name="Oval 54"/>
            <p:cNvSpPr/>
            <p:nvPr/>
          </p:nvSpPr>
          <p:spPr>
            <a:xfrm>
              <a:off x="4696572" y="4469565"/>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56" name="Rectangle 55"/>
            <p:cNvSpPr/>
            <p:nvPr/>
          </p:nvSpPr>
          <p:spPr>
            <a:xfrm>
              <a:off x="4803458" y="4991213"/>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10</a:t>
              </a:r>
              <a:endParaRPr lang="en-US" sz="800" i="1" dirty="0">
                <a:solidFill>
                  <a:schemeClr val="bg1"/>
                </a:solidFill>
                <a:latin typeface="Times New Roman"/>
                <a:cs typeface="Times New Roman"/>
              </a:endParaRPr>
            </a:p>
          </p:txBody>
        </p:sp>
        <p:cxnSp>
          <p:nvCxnSpPr>
            <p:cNvPr id="57" name="Straight Connector 56"/>
            <p:cNvCxnSpPr>
              <a:stCxn id="56" idx="1"/>
              <a:endCxn id="45" idx="0"/>
            </p:cNvCxnSpPr>
            <p:nvPr/>
          </p:nvCxnSpPr>
          <p:spPr>
            <a:xfrm flipH="1">
              <a:off x="4279556" y="5091405"/>
              <a:ext cx="523902" cy="21944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a:stCxn id="56" idx="0"/>
              <a:endCxn id="55" idx="4"/>
            </p:cNvCxnSpPr>
            <p:nvPr/>
          </p:nvCxnSpPr>
          <p:spPr>
            <a:xfrm flipH="1" flipV="1">
              <a:off x="4900913" y="4883785"/>
              <a:ext cx="2737" cy="10742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p:cNvCxnSpPr>
              <a:stCxn id="56" idx="3"/>
              <a:endCxn id="52" idx="0"/>
            </p:cNvCxnSpPr>
            <p:nvPr/>
          </p:nvCxnSpPr>
          <p:spPr>
            <a:xfrm>
              <a:off x="5003843" y="5091405"/>
              <a:ext cx="524832" cy="21759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0" name="Oval 59"/>
            <p:cNvSpPr/>
            <p:nvPr/>
          </p:nvSpPr>
          <p:spPr>
            <a:xfrm>
              <a:off x="2570328" y="2813593"/>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61" name="Rectangle 60"/>
            <p:cNvSpPr/>
            <p:nvPr/>
          </p:nvSpPr>
          <p:spPr>
            <a:xfrm>
              <a:off x="2676086" y="3335245"/>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12</a:t>
              </a:r>
              <a:endParaRPr lang="en-US" sz="800" i="1" dirty="0">
                <a:solidFill>
                  <a:schemeClr val="bg1"/>
                </a:solidFill>
                <a:latin typeface="Times New Roman"/>
                <a:cs typeface="Times New Roman"/>
              </a:endParaRPr>
            </a:p>
          </p:txBody>
        </p:sp>
        <p:cxnSp>
          <p:nvCxnSpPr>
            <p:cNvPr id="62" name="Straight Connector 61"/>
            <p:cNvCxnSpPr>
              <a:stCxn id="61" idx="1"/>
              <a:endCxn id="70" idx="0"/>
            </p:cNvCxnSpPr>
            <p:nvPr/>
          </p:nvCxnSpPr>
          <p:spPr>
            <a:xfrm flipH="1">
              <a:off x="1120162" y="3435439"/>
              <a:ext cx="1555924" cy="102911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a:stCxn id="61" idx="0"/>
              <a:endCxn id="60" idx="4"/>
            </p:cNvCxnSpPr>
            <p:nvPr/>
          </p:nvCxnSpPr>
          <p:spPr>
            <a:xfrm flipH="1" flipV="1">
              <a:off x="2774669" y="3227814"/>
              <a:ext cx="1610" cy="10743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4" name="Straight Connector 63"/>
            <p:cNvCxnSpPr>
              <a:stCxn id="61" idx="3"/>
              <a:endCxn id="65" idx="0"/>
            </p:cNvCxnSpPr>
            <p:nvPr/>
          </p:nvCxnSpPr>
          <p:spPr>
            <a:xfrm>
              <a:off x="2876471" y="3435438"/>
              <a:ext cx="1202702" cy="1335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Oval 64"/>
            <p:cNvSpPr/>
            <p:nvPr/>
          </p:nvSpPr>
          <p:spPr>
            <a:xfrm>
              <a:off x="3874832" y="3568961"/>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sp>
          <p:nvSpPr>
            <p:cNvPr id="66" name="Rectangle 65"/>
            <p:cNvSpPr/>
            <p:nvPr/>
          </p:nvSpPr>
          <p:spPr>
            <a:xfrm>
              <a:off x="3780204" y="4203825"/>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14</a:t>
              </a:r>
              <a:endParaRPr lang="en-US" sz="800" i="1" dirty="0">
                <a:solidFill>
                  <a:schemeClr val="bg1"/>
                </a:solidFill>
                <a:latin typeface="Times New Roman"/>
                <a:cs typeface="Times New Roman"/>
              </a:endParaRPr>
            </a:p>
          </p:txBody>
        </p:sp>
        <p:cxnSp>
          <p:nvCxnSpPr>
            <p:cNvPr id="67" name="Straight Connector 66"/>
            <p:cNvCxnSpPr>
              <a:stCxn id="66" idx="1"/>
              <a:endCxn id="41" idx="0"/>
            </p:cNvCxnSpPr>
            <p:nvPr/>
          </p:nvCxnSpPr>
          <p:spPr>
            <a:xfrm flipH="1">
              <a:off x="3024123" y="4304018"/>
              <a:ext cx="756081" cy="10049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p:cNvCxnSpPr>
              <a:stCxn id="66" idx="0"/>
              <a:endCxn id="65" idx="4"/>
            </p:cNvCxnSpPr>
            <p:nvPr/>
          </p:nvCxnSpPr>
          <p:spPr>
            <a:xfrm flipV="1">
              <a:off x="3880397" y="3983182"/>
              <a:ext cx="198776" cy="22064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p:cNvCxnSpPr>
              <a:stCxn id="75" idx="3"/>
              <a:endCxn id="55" idx="0"/>
            </p:cNvCxnSpPr>
            <p:nvPr/>
          </p:nvCxnSpPr>
          <p:spPr>
            <a:xfrm>
              <a:off x="4525566" y="4266934"/>
              <a:ext cx="375347" cy="20263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0" name="Oval 69"/>
            <p:cNvSpPr/>
            <p:nvPr/>
          </p:nvSpPr>
          <p:spPr>
            <a:xfrm>
              <a:off x="915821" y="4464556"/>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sp>
          <p:nvSpPr>
            <p:cNvPr id="71" name="Rectangle 70"/>
            <p:cNvSpPr/>
            <p:nvPr/>
          </p:nvSpPr>
          <p:spPr>
            <a:xfrm>
              <a:off x="1022707" y="4986204"/>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13</a:t>
              </a:r>
              <a:endParaRPr lang="en-US" sz="800" i="1" dirty="0">
                <a:solidFill>
                  <a:schemeClr val="bg1"/>
                </a:solidFill>
                <a:latin typeface="Times New Roman"/>
                <a:cs typeface="Times New Roman"/>
              </a:endParaRPr>
            </a:p>
          </p:txBody>
        </p:sp>
        <p:cxnSp>
          <p:nvCxnSpPr>
            <p:cNvPr id="72" name="Straight Connector 71"/>
            <p:cNvCxnSpPr>
              <a:stCxn id="71" idx="1"/>
              <a:endCxn id="35" idx="0"/>
            </p:cNvCxnSpPr>
            <p:nvPr/>
          </p:nvCxnSpPr>
          <p:spPr>
            <a:xfrm flipH="1">
              <a:off x="506944" y="5086397"/>
              <a:ext cx="515763" cy="22444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p:cNvCxnSpPr>
              <a:stCxn id="71" idx="0"/>
              <a:endCxn id="70" idx="4"/>
            </p:cNvCxnSpPr>
            <p:nvPr/>
          </p:nvCxnSpPr>
          <p:spPr>
            <a:xfrm flipH="1" flipV="1">
              <a:off x="1120162" y="4878777"/>
              <a:ext cx="2737" cy="10742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p:cNvCxnSpPr>
              <a:stCxn id="71" idx="3"/>
              <a:endCxn id="38" idx="0"/>
            </p:cNvCxnSpPr>
            <p:nvPr/>
          </p:nvCxnSpPr>
          <p:spPr>
            <a:xfrm>
              <a:off x="1223092" y="5086397"/>
              <a:ext cx="532971" cy="22444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5" name="Rectangle 74"/>
            <p:cNvSpPr/>
            <p:nvPr/>
          </p:nvSpPr>
          <p:spPr>
            <a:xfrm>
              <a:off x="4325181" y="4166741"/>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11</a:t>
              </a:r>
              <a:endParaRPr lang="en-US" sz="800" i="1" dirty="0">
                <a:solidFill>
                  <a:schemeClr val="bg1"/>
                </a:solidFill>
                <a:latin typeface="Times New Roman"/>
                <a:cs typeface="Times New Roman"/>
              </a:endParaRPr>
            </a:p>
          </p:txBody>
        </p:sp>
        <p:cxnSp>
          <p:nvCxnSpPr>
            <p:cNvPr id="76" name="Straight Connector 75"/>
            <p:cNvCxnSpPr>
              <a:stCxn id="75" idx="0"/>
              <a:endCxn id="65" idx="4"/>
            </p:cNvCxnSpPr>
            <p:nvPr/>
          </p:nvCxnSpPr>
          <p:spPr>
            <a:xfrm flipH="1" flipV="1">
              <a:off x="4079173" y="3983182"/>
              <a:ext cx="346201" cy="18355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pic>
        <p:nvPicPr>
          <p:cNvPr id="10" name="Picture 9" descr="latex-image-1.pdf"/>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590471" y="5734050"/>
            <a:ext cx="2400300" cy="622300"/>
          </a:xfrm>
          <a:prstGeom prst="rect">
            <a:avLst/>
          </a:prstGeom>
        </p:spPr>
      </p:pic>
      <p:sp>
        <p:nvSpPr>
          <p:cNvPr id="77" name="TextBox 76"/>
          <p:cNvSpPr txBox="1"/>
          <p:nvPr/>
        </p:nvSpPr>
        <p:spPr>
          <a:xfrm>
            <a:off x="5780422" y="5877935"/>
            <a:ext cx="2867863" cy="904992"/>
          </a:xfrm>
          <a:prstGeom prst="rect">
            <a:avLst/>
          </a:prstGeom>
          <a:noFill/>
        </p:spPr>
        <p:txBody>
          <a:bodyPr wrap="square" rtlCol="0" anchor="ctr">
            <a:noAutofit/>
          </a:bodyPr>
          <a:lstStyle/>
          <a:p>
            <a:pPr algn="ctr"/>
            <a:r>
              <a:rPr lang="en-US" sz="2200" dirty="0" smtClean="0"/>
              <a:t>Gibbs Free Energy</a:t>
            </a:r>
            <a:br>
              <a:rPr lang="en-US" sz="2200" dirty="0" smtClean="0"/>
            </a:br>
            <a:r>
              <a:rPr lang="en-US" sz="2200" dirty="0" smtClean="0"/>
              <a:t>decomposes over the </a:t>
            </a:r>
            <a:r>
              <a:rPr lang="en-US" sz="2200" dirty="0" err="1" smtClean="0"/>
              <a:t>marginals</a:t>
            </a:r>
            <a:endParaRPr lang="en-US" sz="2200" dirty="0" smtClean="0"/>
          </a:p>
        </p:txBody>
      </p:sp>
      <p:pic>
        <p:nvPicPr>
          <p:cNvPr id="78" name="Picture 77" descr="latex-image-1.pdf"/>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288052" y="4381625"/>
            <a:ext cx="3989070" cy="1268730"/>
          </a:xfrm>
          <a:prstGeom prst="rect">
            <a:avLst/>
          </a:prstGeom>
        </p:spPr>
      </p:pic>
    </p:spTree>
    <p:extLst>
      <p:ext uri="{BB962C8B-B14F-4D97-AF65-F5344CB8AC3E}">
        <p14:creationId xmlns:p14="http://schemas.microsoft.com/office/powerpoint/2010/main" val="145609793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1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Content Placeholder 2"/>
          <p:cNvSpPr txBox="1">
            <a:spLocks/>
          </p:cNvSpPr>
          <p:nvPr/>
        </p:nvSpPr>
        <p:spPr>
          <a:xfrm>
            <a:off x="363505" y="1127312"/>
            <a:ext cx="3426224" cy="1161812"/>
          </a:xfrm>
          <a:prstGeom prst="rect">
            <a:avLst/>
          </a:prstGeom>
          <a:solidFill>
            <a:schemeClr val="bg1"/>
          </a:solidFill>
          <a:ln w="12700" cmpd="sng">
            <a:solidFill>
              <a:schemeClr val="tx1"/>
            </a:solidFill>
          </a:ln>
          <a:effectLst>
            <a:outerShdw blurRad="50800" dist="38100" dir="5400000" algn="t" rotWithShape="0">
              <a:prstClr val="black">
                <a:alpha val="40000"/>
              </a:prstClr>
            </a:outerShdw>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200" dirty="0" smtClean="0"/>
              <a:t>True distribution:</a:t>
            </a:r>
            <a:endParaRPr lang="en-US" sz="2200" dirty="0"/>
          </a:p>
        </p:txBody>
      </p:sp>
      <p:sp>
        <p:nvSpPr>
          <p:cNvPr id="2" name="Title 1"/>
          <p:cNvSpPr>
            <a:spLocks noGrp="1"/>
          </p:cNvSpPr>
          <p:nvPr>
            <p:ph type="title"/>
          </p:nvPr>
        </p:nvSpPr>
        <p:spPr/>
        <p:txBody>
          <a:bodyPr>
            <a:normAutofit fontScale="90000"/>
          </a:bodyPr>
          <a:lstStyle/>
          <a:p>
            <a:r>
              <a:rPr lang="en-US" dirty="0"/>
              <a:t>BP on a Loopy Graph</a:t>
            </a:r>
          </a:p>
        </p:txBody>
      </p:sp>
      <p:sp>
        <p:nvSpPr>
          <p:cNvPr id="4" name="Slide Number Placeholder 3"/>
          <p:cNvSpPr>
            <a:spLocks noGrp="1"/>
          </p:cNvSpPr>
          <p:nvPr>
            <p:ph type="sldNum" sz="quarter" idx="12"/>
          </p:nvPr>
        </p:nvSpPr>
        <p:spPr/>
        <p:txBody>
          <a:bodyPr/>
          <a:lstStyle/>
          <a:p>
            <a:fld id="{E5445004-F4FB-5345-992E-498B4C43F562}" type="slidenum">
              <a:rPr lang="en-US" smtClean="0"/>
              <a:t>185</a:t>
            </a:fld>
            <a:endParaRPr lang="en-US"/>
          </a:p>
        </p:txBody>
      </p:sp>
      <p:sp>
        <p:nvSpPr>
          <p:cNvPr id="21" name="TextBox 20"/>
          <p:cNvSpPr txBox="1"/>
          <p:nvPr/>
        </p:nvSpPr>
        <p:spPr>
          <a:xfrm>
            <a:off x="363505" y="2467295"/>
            <a:ext cx="3426224" cy="714005"/>
          </a:xfrm>
          <a:prstGeom prst="rect">
            <a:avLst/>
          </a:prstGeom>
          <a:noFill/>
        </p:spPr>
        <p:txBody>
          <a:bodyPr wrap="square" rtlCol="0" anchor="ctr">
            <a:noAutofit/>
          </a:bodyPr>
          <a:lstStyle/>
          <a:p>
            <a:r>
              <a:rPr lang="en-US" sz="2200" dirty="0" smtClean="0"/>
              <a:t>Construct the </a:t>
            </a:r>
            <a:r>
              <a:rPr lang="en-US" sz="2200" b="1" dirty="0" smtClean="0">
                <a:solidFill>
                  <a:schemeClr val="accent4"/>
                </a:solidFill>
              </a:rPr>
              <a:t>joint belief</a:t>
            </a:r>
            <a:r>
              <a:rPr lang="en-US" sz="2200" dirty="0" smtClean="0"/>
              <a:t> </a:t>
            </a:r>
            <a:r>
              <a:rPr lang="en-US" sz="2200" dirty="0"/>
              <a:t>as </a:t>
            </a:r>
            <a:r>
              <a:rPr lang="en-US" sz="2200" dirty="0" smtClean="0"/>
              <a:t>before:</a:t>
            </a:r>
            <a:endParaRPr lang="en-US" sz="2200" dirty="0"/>
          </a:p>
        </p:txBody>
      </p:sp>
      <p:pic>
        <p:nvPicPr>
          <p:cNvPr id="9" name="Picture 8"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79776" y="1557111"/>
            <a:ext cx="2324100" cy="635000"/>
          </a:xfrm>
          <a:prstGeom prst="rect">
            <a:avLst/>
          </a:prstGeom>
        </p:spPr>
      </p:pic>
      <p:grpSp>
        <p:nvGrpSpPr>
          <p:cNvPr id="28" name="Group 27"/>
          <p:cNvGrpSpPr/>
          <p:nvPr/>
        </p:nvGrpSpPr>
        <p:grpSpPr>
          <a:xfrm>
            <a:off x="4822019" y="3206296"/>
            <a:ext cx="3760199" cy="172905"/>
            <a:chOff x="492120" y="3950977"/>
            <a:chExt cx="8067290" cy="370958"/>
          </a:xfrm>
        </p:grpSpPr>
        <p:sp>
          <p:nvSpPr>
            <p:cNvPr id="29" name="TextBox 28"/>
            <p:cNvSpPr txBox="1"/>
            <p:nvPr/>
          </p:nvSpPr>
          <p:spPr>
            <a:xfrm>
              <a:off x="492120" y="3962637"/>
              <a:ext cx="1330509" cy="359298"/>
            </a:xfrm>
            <a:prstGeom prst="rect">
              <a:avLst/>
            </a:prstGeom>
            <a:noFill/>
          </p:spPr>
          <p:txBody>
            <a:bodyPr wrap="square" rtlCol="0" anchor="ctr">
              <a:noAutofit/>
            </a:bodyPr>
            <a:lstStyle/>
            <a:p>
              <a:pPr algn="ctr"/>
              <a:r>
                <a:rPr lang="en-US" sz="1100" dirty="0" smtClean="0">
                  <a:latin typeface="Rockwell"/>
                  <a:cs typeface="Rockwell"/>
                </a:rPr>
                <a:t>time</a:t>
              </a:r>
            </a:p>
          </p:txBody>
        </p:sp>
        <p:sp>
          <p:nvSpPr>
            <p:cNvPr id="30" name="TextBox 29"/>
            <p:cNvSpPr txBox="1"/>
            <p:nvPr/>
          </p:nvSpPr>
          <p:spPr>
            <a:xfrm>
              <a:off x="3769260" y="3950977"/>
              <a:ext cx="1451146" cy="359298"/>
            </a:xfrm>
            <a:prstGeom prst="rect">
              <a:avLst/>
            </a:prstGeom>
            <a:noFill/>
          </p:spPr>
          <p:txBody>
            <a:bodyPr wrap="square" rtlCol="0" anchor="ctr">
              <a:noAutofit/>
            </a:bodyPr>
            <a:lstStyle/>
            <a:p>
              <a:pPr algn="ctr"/>
              <a:r>
                <a:rPr lang="en-US" sz="1100" dirty="0" smtClean="0">
                  <a:latin typeface="Rockwell"/>
                  <a:cs typeface="Rockwell"/>
                </a:rPr>
                <a:t>like</a:t>
              </a:r>
            </a:p>
          </p:txBody>
        </p:sp>
        <p:sp>
          <p:nvSpPr>
            <p:cNvPr id="31" name="TextBox 30"/>
            <p:cNvSpPr txBox="1"/>
            <p:nvPr/>
          </p:nvSpPr>
          <p:spPr>
            <a:xfrm>
              <a:off x="2084801" y="3957332"/>
              <a:ext cx="1451146" cy="359298"/>
            </a:xfrm>
            <a:prstGeom prst="rect">
              <a:avLst/>
            </a:prstGeom>
            <a:noFill/>
          </p:spPr>
          <p:txBody>
            <a:bodyPr wrap="square" rtlCol="0" anchor="ctr">
              <a:noAutofit/>
            </a:bodyPr>
            <a:lstStyle/>
            <a:p>
              <a:pPr algn="ctr"/>
              <a:r>
                <a:rPr lang="en-US" sz="1100" dirty="0" smtClean="0">
                  <a:latin typeface="Rockwell"/>
                  <a:cs typeface="Rockwell"/>
                </a:rPr>
                <a:t>flies</a:t>
              </a:r>
            </a:p>
          </p:txBody>
        </p:sp>
        <p:sp>
          <p:nvSpPr>
            <p:cNvPr id="32" name="TextBox 31"/>
            <p:cNvSpPr txBox="1"/>
            <p:nvPr/>
          </p:nvSpPr>
          <p:spPr>
            <a:xfrm>
              <a:off x="5446910" y="3962637"/>
              <a:ext cx="1451146" cy="359298"/>
            </a:xfrm>
            <a:prstGeom prst="rect">
              <a:avLst/>
            </a:prstGeom>
            <a:noFill/>
          </p:spPr>
          <p:txBody>
            <a:bodyPr wrap="square" rtlCol="0" anchor="ctr">
              <a:noAutofit/>
            </a:bodyPr>
            <a:lstStyle/>
            <a:p>
              <a:pPr algn="ctr"/>
              <a:r>
                <a:rPr lang="en-US" sz="1100" dirty="0" smtClean="0">
                  <a:latin typeface="Rockwell"/>
                  <a:cs typeface="Rockwell"/>
                </a:rPr>
                <a:t>an</a:t>
              </a:r>
            </a:p>
          </p:txBody>
        </p:sp>
        <p:sp>
          <p:nvSpPr>
            <p:cNvPr id="33" name="TextBox 32"/>
            <p:cNvSpPr txBox="1"/>
            <p:nvPr/>
          </p:nvSpPr>
          <p:spPr>
            <a:xfrm>
              <a:off x="7108264" y="3962637"/>
              <a:ext cx="1451146" cy="359298"/>
            </a:xfrm>
            <a:prstGeom prst="rect">
              <a:avLst/>
            </a:prstGeom>
            <a:noFill/>
          </p:spPr>
          <p:txBody>
            <a:bodyPr wrap="square" rtlCol="0" anchor="ctr">
              <a:noAutofit/>
            </a:bodyPr>
            <a:lstStyle/>
            <a:p>
              <a:pPr algn="ctr"/>
              <a:r>
                <a:rPr lang="en-US" sz="1100" dirty="0" smtClean="0">
                  <a:latin typeface="Rockwell"/>
                  <a:cs typeface="Rockwell"/>
                </a:rPr>
                <a:t>arrow</a:t>
              </a:r>
            </a:p>
          </p:txBody>
        </p:sp>
      </p:grpSp>
      <p:grpSp>
        <p:nvGrpSpPr>
          <p:cNvPr id="34" name="Group 33"/>
          <p:cNvGrpSpPr/>
          <p:nvPr/>
        </p:nvGrpSpPr>
        <p:grpSpPr>
          <a:xfrm>
            <a:off x="5120390" y="1127201"/>
            <a:ext cx="3349544" cy="2055239"/>
            <a:chOff x="302603" y="2813593"/>
            <a:chExt cx="5430412" cy="3332031"/>
          </a:xfrm>
        </p:grpSpPr>
        <p:sp>
          <p:nvSpPr>
            <p:cNvPr id="35" name="Oval 34"/>
            <p:cNvSpPr/>
            <p:nvPr/>
          </p:nvSpPr>
          <p:spPr>
            <a:xfrm>
              <a:off x="302603" y="5310845"/>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a:solidFill>
                    <a:schemeClr val="tx1"/>
                  </a:solidFill>
                  <a:latin typeface="Times New Roman"/>
                  <a:cs typeface="Times New Roman"/>
                </a:rPr>
                <a:t>X</a:t>
              </a:r>
              <a:r>
                <a:rPr lang="en-US" sz="800" i="1" baseline="-25000" dirty="0" smtClean="0">
                  <a:solidFill>
                    <a:schemeClr val="tx1"/>
                  </a:solidFill>
                  <a:latin typeface="Times New Roman"/>
                  <a:cs typeface="Times New Roman"/>
                </a:rPr>
                <a:t>1</a:t>
              </a:r>
              <a:endParaRPr lang="en-US" sz="800" i="1" dirty="0">
                <a:solidFill>
                  <a:schemeClr val="tx1"/>
                </a:solidFill>
                <a:latin typeface="Times New Roman"/>
                <a:cs typeface="Times New Roman"/>
              </a:endParaRPr>
            </a:p>
          </p:txBody>
        </p:sp>
        <p:sp>
          <p:nvSpPr>
            <p:cNvPr id="36" name="Rectangle 35"/>
            <p:cNvSpPr/>
            <p:nvPr/>
          </p:nvSpPr>
          <p:spPr>
            <a:xfrm>
              <a:off x="415297" y="5945239"/>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a:t>
              </a:r>
              <a:endParaRPr lang="en-US" sz="800" i="1" dirty="0">
                <a:solidFill>
                  <a:schemeClr val="bg1"/>
                </a:solidFill>
                <a:latin typeface="Times New Roman"/>
                <a:cs typeface="Times New Roman"/>
              </a:endParaRPr>
            </a:p>
          </p:txBody>
        </p:sp>
        <p:cxnSp>
          <p:nvCxnSpPr>
            <p:cNvPr id="37" name="Straight Connector 36"/>
            <p:cNvCxnSpPr>
              <a:stCxn id="35" idx="4"/>
              <a:endCxn id="36" idx="0"/>
            </p:cNvCxnSpPr>
            <p:nvPr/>
          </p:nvCxnSpPr>
          <p:spPr>
            <a:xfrm>
              <a:off x="506944" y="5725067"/>
              <a:ext cx="8546" cy="2201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8" name="Oval 37"/>
            <p:cNvSpPr/>
            <p:nvPr/>
          </p:nvSpPr>
          <p:spPr>
            <a:xfrm>
              <a:off x="1551722" y="5310845"/>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39" name="Rectangle 38"/>
            <p:cNvSpPr/>
            <p:nvPr/>
          </p:nvSpPr>
          <p:spPr>
            <a:xfrm>
              <a:off x="1664416" y="5945239"/>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3</a:t>
              </a:r>
              <a:endParaRPr lang="en-US" sz="800" i="1" dirty="0">
                <a:solidFill>
                  <a:schemeClr val="bg1"/>
                </a:solidFill>
                <a:latin typeface="Times New Roman"/>
                <a:cs typeface="Times New Roman"/>
              </a:endParaRPr>
            </a:p>
          </p:txBody>
        </p:sp>
        <p:cxnSp>
          <p:nvCxnSpPr>
            <p:cNvPr id="40" name="Straight Connector 39"/>
            <p:cNvCxnSpPr>
              <a:stCxn id="38" idx="4"/>
              <a:endCxn id="39" idx="0"/>
            </p:cNvCxnSpPr>
            <p:nvPr/>
          </p:nvCxnSpPr>
          <p:spPr>
            <a:xfrm>
              <a:off x="1756063" y="5725067"/>
              <a:ext cx="8546" cy="2201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1" name="Oval 40"/>
            <p:cNvSpPr/>
            <p:nvPr/>
          </p:nvSpPr>
          <p:spPr>
            <a:xfrm>
              <a:off x="2819782" y="5308998"/>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sp>
          <p:nvSpPr>
            <p:cNvPr id="42" name="Rectangle 41"/>
            <p:cNvSpPr/>
            <p:nvPr/>
          </p:nvSpPr>
          <p:spPr>
            <a:xfrm>
              <a:off x="2932477" y="5943393"/>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5</a:t>
              </a:r>
              <a:endParaRPr lang="en-US" sz="800" i="1" dirty="0">
                <a:solidFill>
                  <a:schemeClr val="bg1"/>
                </a:solidFill>
                <a:latin typeface="Times New Roman"/>
                <a:cs typeface="Times New Roman"/>
              </a:endParaRPr>
            </a:p>
          </p:txBody>
        </p:sp>
        <p:cxnSp>
          <p:nvCxnSpPr>
            <p:cNvPr id="43" name="Straight Connector 42"/>
            <p:cNvCxnSpPr>
              <a:stCxn id="41" idx="4"/>
              <a:endCxn id="42" idx="0"/>
            </p:cNvCxnSpPr>
            <p:nvPr/>
          </p:nvCxnSpPr>
          <p:spPr>
            <a:xfrm>
              <a:off x="3024124" y="5723219"/>
              <a:ext cx="8546" cy="22017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Oval 44"/>
            <p:cNvSpPr/>
            <p:nvPr/>
          </p:nvSpPr>
          <p:spPr>
            <a:xfrm>
              <a:off x="4075215" y="5310845"/>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46" name="Rectangle 45"/>
            <p:cNvSpPr/>
            <p:nvPr/>
          </p:nvSpPr>
          <p:spPr>
            <a:xfrm>
              <a:off x="4187908" y="5945239"/>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7</a:t>
              </a:r>
              <a:endParaRPr lang="en-US" sz="800" i="1" dirty="0">
                <a:solidFill>
                  <a:schemeClr val="bg1"/>
                </a:solidFill>
                <a:latin typeface="Times New Roman"/>
                <a:cs typeface="Times New Roman"/>
              </a:endParaRPr>
            </a:p>
          </p:txBody>
        </p:sp>
        <p:cxnSp>
          <p:nvCxnSpPr>
            <p:cNvPr id="51" name="Straight Connector 50"/>
            <p:cNvCxnSpPr>
              <a:stCxn id="45" idx="4"/>
              <a:endCxn id="46" idx="0"/>
            </p:cNvCxnSpPr>
            <p:nvPr/>
          </p:nvCxnSpPr>
          <p:spPr>
            <a:xfrm>
              <a:off x="4279556" y="5725067"/>
              <a:ext cx="8544" cy="2201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2" name="Oval 51"/>
            <p:cNvSpPr/>
            <p:nvPr/>
          </p:nvSpPr>
          <p:spPr>
            <a:xfrm>
              <a:off x="5324334" y="5308998"/>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smtClean="0">
                  <a:solidFill>
                    <a:schemeClr val="tx1"/>
                  </a:solidFill>
                  <a:latin typeface="Times New Roman"/>
                  <a:cs typeface="Times New Roman"/>
                </a:rPr>
                <a:t>5</a:t>
              </a:r>
              <a:endParaRPr lang="en-US" sz="800" i="1" dirty="0">
                <a:solidFill>
                  <a:schemeClr val="tx1"/>
                </a:solidFill>
                <a:latin typeface="Times New Roman"/>
                <a:cs typeface="Times New Roman"/>
              </a:endParaRPr>
            </a:p>
          </p:txBody>
        </p:sp>
        <p:sp>
          <p:nvSpPr>
            <p:cNvPr id="53" name="Rectangle 52"/>
            <p:cNvSpPr/>
            <p:nvPr/>
          </p:nvSpPr>
          <p:spPr>
            <a:xfrm>
              <a:off x="5437027" y="5943392"/>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9</a:t>
              </a:r>
              <a:endParaRPr lang="en-US" sz="800" i="1" dirty="0">
                <a:solidFill>
                  <a:schemeClr val="bg1"/>
                </a:solidFill>
                <a:latin typeface="Times New Roman"/>
                <a:cs typeface="Times New Roman"/>
              </a:endParaRPr>
            </a:p>
          </p:txBody>
        </p:sp>
        <p:cxnSp>
          <p:nvCxnSpPr>
            <p:cNvPr id="54" name="Straight Connector 53"/>
            <p:cNvCxnSpPr>
              <a:stCxn id="52" idx="4"/>
              <a:endCxn id="53" idx="0"/>
            </p:cNvCxnSpPr>
            <p:nvPr/>
          </p:nvCxnSpPr>
          <p:spPr>
            <a:xfrm>
              <a:off x="5528676" y="5723219"/>
              <a:ext cx="8544" cy="22017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5" name="Oval 54"/>
            <p:cNvSpPr/>
            <p:nvPr/>
          </p:nvSpPr>
          <p:spPr>
            <a:xfrm>
              <a:off x="4696572" y="4469565"/>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56" name="Rectangle 55"/>
            <p:cNvSpPr/>
            <p:nvPr/>
          </p:nvSpPr>
          <p:spPr>
            <a:xfrm>
              <a:off x="4803458" y="4991213"/>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10</a:t>
              </a:r>
              <a:endParaRPr lang="en-US" sz="800" i="1" dirty="0">
                <a:solidFill>
                  <a:schemeClr val="bg1"/>
                </a:solidFill>
                <a:latin typeface="Times New Roman"/>
                <a:cs typeface="Times New Roman"/>
              </a:endParaRPr>
            </a:p>
          </p:txBody>
        </p:sp>
        <p:cxnSp>
          <p:nvCxnSpPr>
            <p:cNvPr id="57" name="Straight Connector 56"/>
            <p:cNvCxnSpPr>
              <a:stCxn id="56" idx="1"/>
              <a:endCxn id="45" idx="0"/>
            </p:cNvCxnSpPr>
            <p:nvPr/>
          </p:nvCxnSpPr>
          <p:spPr>
            <a:xfrm flipH="1">
              <a:off x="4279556" y="5091405"/>
              <a:ext cx="523902" cy="21944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a:stCxn id="56" idx="0"/>
              <a:endCxn id="55" idx="4"/>
            </p:cNvCxnSpPr>
            <p:nvPr/>
          </p:nvCxnSpPr>
          <p:spPr>
            <a:xfrm flipH="1" flipV="1">
              <a:off x="4900913" y="4883785"/>
              <a:ext cx="2737" cy="10742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p:cNvCxnSpPr>
              <a:stCxn id="56" idx="3"/>
              <a:endCxn id="52" idx="0"/>
            </p:cNvCxnSpPr>
            <p:nvPr/>
          </p:nvCxnSpPr>
          <p:spPr>
            <a:xfrm>
              <a:off x="5003843" y="5091405"/>
              <a:ext cx="524832" cy="21759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0" name="Oval 59"/>
            <p:cNvSpPr/>
            <p:nvPr/>
          </p:nvSpPr>
          <p:spPr>
            <a:xfrm>
              <a:off x="2570328" y="2813593"/>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61" name="Rectangle 60"/>
            <p:cNvSpPr/>
            <p:nvPr/>
          </p:nvSpPr>
          <p:spPr>
            <a:xfrm>
              <a:off x="2676086" y="3335245"/>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12</a:t>
              </a:r>
              <a:endParaRPr lang="en-US" sz="800" i="1" dirty="0">
                <a:solidFill>
                  <a:schemeClr val="bg1"/>
                </a:solidFill>
                <a:latin typeface="Times New Roman"/>
                <a:cs typeface="Times New Roman"/>
              </a:endParaRPr>
            </a:p>
          </p:txBody>
        </p:sp>
        <p:cxnSp>
          <p:nvCxnSpPr>
            <p:cNvPr id="62" name="Straight Connector 61"/>
            <p:cNvCxnSpPr>
              <a:stCxn id="61" idx="1"/>
              <a:endCxn id="70" idx="0"/>
            </p:cNvCxnSpPr>
            <p:nvPr/>
          </p:nvCxnSpPr>
          <p:spPr>
            <a:xfrm flipH="1">
              <a:off x="1120162" y="3435439"/>
              <a:ext cx="1555924" cy="102911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a:stCxn id="61" idx="0"/>
              <a:endCxn id="60" idx="4"/>
            </p:cNvCxnSpPr>
            <p:nvPr/>
          </p:nvCxnSpPr>
          <p:spPr>
            <a:xfrm flipH="1" flipV="1">
              <a:off x="2774669" y="3227814"/>
              <a:ext cx="1610" cy="10743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4" name="Straight Connector 63"/>
            <p:cNvCxnSpPr>
              <a:stCxn id="61" idx="3"/>
              <a:endCxn id="65" idx="0"/>
            </p:cNvCxnSpPr>
            <p:nvPr/>
          </p:nvCxnSpPr>
          <p:spPr>
            <a:xfrm>
              <a:off x="2876471" y="3435438"/>
              <a:ext cx="1202702" cy="1335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Oval 64"/>
            <p:cNvSpPr/>
            <p:nvPr/>
          </p:nvSpPr>
          <p:spPr>
            <a:xfrm>
              <a:off x="3874832" y="3568961"/>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sp>
          <p:nvSpPr>
            <p:cNvPr id="66" name="Rectangle 65"/>
            <p:cNvSpPr/>
            <p:nvPr/>
          </p:nvSpPr>
          <p:spPr>
            <a:xfrm>
              <a:off x="3780204" y="4203825"/>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14</a:t>
              </a:r>
              <a:endParaRPr lang="en-US" sz="800" i="1" dirty="0">
                <a:solidFill>
                  <a:schemeClr val="bg1"/>
                </a:solidFill>
                <a:latin typeface="Times New Roman"/>
                <a:cs typeface="Times New Roman"/>
              </a:endParaRPr>
            </a:p>
          </p:txBody>
        </p:sp>
        <p:cxnSp>
          <p:nvCxnSpPr>
            <p:cNvPr id="67" name="Straight Connector 66"/>
            <p:cNvCxnSpPr>
              <a:stCxn id="66" idx="1"/>
              <a:endCxn id="41" idx="0"/>
            </p:cNvCxnSpPr>
            <p:nvPr/>
          </p:nvCxnSpPr>
          <p:spPr>
            <a:xfrm flipH="1">
              <a:off x="3024123" y="4304018"/>
              <a:ext cx="756081" cy="10049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p:cNvCxnSpPr>
              <a:stCxn id="66" idx="0"/>
              <a:endCxn id="65" idx="4"/>
            </p:cNvCxnSpPr>
            <p:nvPr/>
          </p:nvCxnSpPr>
          <p:spPr>
            <a:xfrm flipV="1">
              <a:off x="3880397" y="3983182"/>
              <a:ext cx="198776" cy="22064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p:cNvCxnSpPr>
              <a:stCxn id="75" idx="3"/>
              <a:endCxn id="55" idx="0"/>
            </p:cNvCxnSpPr>
            <p:nvPr/>
          </p:nvCxnSpPr>
          <p:spPr>
            <a:xfrm>
              <a:off x="4525566" y="4266934"/>
              <a:ext cx="375347" cy="20263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0" name="Oval 69"/>
            <p:cNvSpPr/>
            <p:nvPr/>
          </p:nvSpPr>
          <p:spPr>
            <a:xfrm>
              <a:off x="915821" y="4464556"/>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sp>
          <p:nvSpPr>
            <p:cNvPr id="71" name="Rectangle 70"/>
            <p:cNvSpPr/>
            <p:nvPr/>
          </p:nvSpPr>
          <p:spPr>
            <a:xfrm>
              <a:off x="1022707" y="4986204"/>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13</a:t>
              </a:r>
              <a:endParaRPr lang="en-US" sz="800" i="1" dirty="0">
                <a:solidFill>
                  <a:schemeClr val="bg1"/>
                </a:solidFill>
                <a:latin typeface="Times New Roman"/>
                <a:cs typeface="Times New Roman"/>
              </a:endParaRPr>
            </a:p>
          </p:txBody>
        </p:sp>
        <p:cxnSp>
          <p:nvCxnSpPr>
            <p:cNvPr id="72" name="Straight Connector 71"/>
            <p:cNvCxnSpPr>
              <a:stCxn id="71" idx="1"/>
              <a:endCxn id="35" idx="0"/>
            </p:cNvCxnSpPr>
            <p:nvPr/>
          </p:nvCxnSpPr>
          <p:spPr>
            <a:xfrm flipH="1">
              <a:off x="506944" y="5086397"/>
              <a:ext cx="515763" cy="22444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p:cNvCxnSpPr>
              <a:stCxn id="71" idx="0"/>
              <a:endCxn id="70" idx="4"/>
            </p:cNvCxnSpPr>
            <p:nvPr/>
          </p:nvCxnSpPr>
          <p:spPr>
            <a:xfrm flipH="1" flipV="1">
              <a:off x="1120162" y="4878777"/>
              <a:ext cx="2737" cy="10742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p:cNvCxnSpPr>
              <a:stCxn id="71" idx="3"/>
              <a:endCxn id="38" idx="0"/>
            </p:cNvCxnSpPr>
            <p:nvPr/>
          </p:nvCxnSpPr>
          <p:spPr>
            <a:xfrm>
              <a:off x="1223092" y="5086397"/>
              <a:ext cx="532971" cy="22444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5" name="Rectangle 74"/>
            <p:cNvSpPr/>
            <p:nvPr/>
          </p:nvSpPr>
          <p:spPr>
            <a:xfrm>
              <a:off x="4325181" y="4166741"/>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11</a:t>
              </a:r>
              <a:endParaRPr lang="en-US" sz="800" i="1" dirty="0">
                <a:solidFill>
                  <a:schemeClr val="bg1"/>
                </a:solidFill>
                <a:latin typeface="Times New Roman"/>
                <a:cs typeface="Times New Roman"/>
              </a:endParaRPr>
            </a:p>
          </p:txBody>
        </p:sp>
        <p:cxnSp>
          <p:nvCxnSpPr>
            <p:cNvPr id="76" name="Straight Connector 75"/>
            <p:cNvCxnSpPr>
              <a:stCxn id="75" idx="0"/>
              <a:endCxn id="65" idx="4"/>
            </p:cNvCxnSpPr>
            <p:nvPr/>
          </p:nvCxnSpPr>
          <p:spPr>
            <a:xfrm flipH="1" flipV="1">
              <a:off x="4079173" y="3983182"/>
              <a:ext cx="346201" cy="18355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pic>
        <p:nvPicPr>
          <p:cNvPr id="10" name="Picture 9" descr="latex-image-1.pd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84167" y="3200099"/>
            <a:ext cx="2400300" cy="622300"/>
          </a:xfrm>
          <a:prstGeom prst="rect">
            <a:avLst/>
          </a:prstGeom>
        </p:spPr>
      </p:pic>
      <p:grpSp>
        <p:nvGrpSpPr>
          <p:cNvPr id="81" name="Group 80"/>
          <p:cNvGrpSpPr/>
          <p:nvPr/>
        </p:nvGrpSpPr>
        <p:grpSpPr>
          <a:xfrm>
            <a:off x="5365261" y="2727234"/>
            <a:ext cx="2849683" cy="124928"/>
            <a:chOff x="704865" y="5405159"/>
            <a:chExt cx="4615937" cy="202359"/>
          </a:xfrm>
        </p:grpSpPr>
        <p:cxnSp>
          <p:nvCxnSpPr>
            <p:cNvPr id="82" name="Straight Connector 81"/>
            <p:cNvCxnSpPr/>
            <p:nvPr/>
          </p:nvCxnSpPr>
          <p:spPr>
            <a:xfrm>
              <a:off x="704865" y="5517362"/>
              <a:ext cx="840964"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3" name="Rectangle 82"/>
            <p:cNvSpPr/>
            <p:nvPr/>
          </p:nvSpPr>
          <p:spPr>
            <a:xfrm>
              <a:off x="1024626" y="5407007"/>
              <a:ext cx="200510" cy="20051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cxnSp>
          <p:nvCxnSpPr>
            <p:cNvPr id="84" name="Straight Connector 83"/>
            <p:cNvCxnSpPr/>
            <p:nvPr/>
          </p:nvCxnSpPr>
          <p:spPr>
            <a:xfrm flipV="1">
              <a:off x="1954765" y="5515513"/>
              <a:ext cx="859916" cy="184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5" name="Rectangle 84"/>
            <p:cNvSpPr/>
            <p:nvPr/>
          </p:nvSpPr>
          <p:spPr>
            <a:xfrm>
              <a:off x="2274527" y="5407007"/>
              <a:ext cx="200510" cy="20051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cxnSp>
          <p:nvCxnSpPr>
            <p:cNvPr id="86" name="Straight Connector 85"/>
            <p:cNvCxnSpPr/>
            <p:nvPr/>
          </p:nvCxnSpPr>
          <p:spPr>
            <a:xfrm>
              <a:off x="3223619" y="5515513"/>
              <a:ext cx="847281" cy="184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7" name="Rectangle 86"/>
            <p:cNvSpPr/>
            <p:nvPr/>
          </p:nvSpPr>
          <p:spPr>
            <a:xfrm>
              <a:off x="3543381" y="5405159"/>
              <a:ext cx="200510" cy="20051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6</a:t>
              </a:r>
              <a:endParaRPr lang="en-US" sz="800" i="1" dirty="0">
                <a:solidFill>
                  <a:schemeClr val="bg1"/>
                </a:solidFill>
                <a:latin typeface="Times New Roman"/>
                <a:cs typeface="Times New Roman"/>
              </a:endParaRPr>
            </a:p>
          </p:txBody>
        </p:sp>
        <p:cxnSp>
          <p:nvCxnSpPr>
            <p:cNvPr id="88" name="Straight Connector 87"/>
            <p:cNvCxnSpPr/>
            <p:nvPr/>
          </p:nvCxnSpPr>
          <p:spPr>
            <a:xfrm flipV="1">
              <a:off x="4479838" y="5515513"/>
              <a:ext cx="840964" cy="184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9" name="Rectangle 88"/>
            <p:cNvSpPr/>
            <p:nvPr/>
          </p:nvSpPr>
          <p:spPr>
            <a:xfrm>
              <a:off x="4799599" y="5407007"/>
              <a:ext cx="200510" cy="20051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8</a:t>
              </a:r>
              <a:endParaRPr lang="en-US" sz="800" i="1" dirty="0">
                <a:solidFill>
                  <a:schemeClr val="bg1"/>
                </a:solidFill>
                <a:latin typeface="Times New Roman"/>
                <a:cs typeface="Times New Roman"/>
              </a:endParaRPr>
            </a:p>
          </p:txBody>
        </p:sp>
      </p:grpSp>
      <p:sp>
        <p:nvSpPr>
          <p:cNvPr id="127" name="TextBox 126"/>
          <p:cNvSpPr txBox="1"/>
          <p:nvPr/>
        </p:nvSpPr>
        <p:spPr>
          <a:xfrm>
            <a:off x="4822019" y="3476633"/>
            <a:ext cx="3760199" cy="904992"/>
          </a:xfrm>
          <a:prstGeom prst="rect">
            <a:avLst/>
          </a:prstGeom>
          <a:noFill/>
        </p:spPr>
        <p:txBody>
          <a:bodyPr wrap="square" rtlCol="0" anchor="ctr">
            <a:noAutofit/>
          </a:bodyPr>
          <a:lstStyle/>
          <a:p>
            <a:r>
              <a:rPr lang="en-US" sz="2200" b="1" dirty="0" smtClean="0">
                <a:solidFill>
                  <a:schemeClr val="accent3"/>
                </a:solidFill>
              </a:rPr>
              <a:t>KL is no longer</a:t>
            </a:r>
            <a:r>
              <a:rPr lang="en-US" sz="2200" b="1" dirty="0">
                <a:solidFill>
                  <a:schemeClr val="accent3"/>
                </a:solidFill>
              </a:rPr>
              <a:t> </a:t>
            </a:r>
            <a:r>
              <a:rPr lang="en-US" sz="2200" b="1" dirty="0" smtClean="0">
                <a:solidFill>
                  <a:schemeClr val="accent3"/>
                </a:solidFill>
              </a:rPr>
              <a:t>well defined</a:t>
            </a:r>
            <a:r>
              <a:rPr lang="en-US" sz="2200" dirty="0" smtClean="0"/>
              <a:t>, because the </a:t>
            </a:r>
            <a:r>
              <a:rPr lang="en-US" sz="2200" b="1" dirty="0">
                <a:solidFill>
                  <a:schemeClr val="accent4"/>
                </a:solidFill>
              </a:rPr>
              <a:t>joint belief</a:t>
            </a:r>
            <a:r>
              <a:rPr lang="en-US" sz="2200" dirty="0"/>
              <a:t> </a:t>
            </a:r>
            <a:r>
              <a:rPr lang="en-US" sz="2200" dirty="0" smtClean="0"/>
              <a:t>is not a proper distribution.</a:t>
            </a:r>
          </a:p>
        </p:txBody>
      </p:sp>
      <p:sp>
        <p:nvSpPr>
          <p:cNvPr id="128" name="TextBox 127"/>
          <p:cNvSpPr txBox="1"/>
          <p:nvPr/>
        </p:nvSpPr>
        <p:spPr>
          <a:xfrm>
            <a:off x="363505" y="3822399"/>
            <a:ext cx="3426224" cy="790742"/>
          </a:xfrm>
          <a:prstGeom prst="rect">
            <a:avLst/>
          </a:prstGeom>
          <a:noFill/>
        </p:spPr>
        <p:txBody>
          <a:bodyPr wrap="square" rtlCol="0" anchor="t">
            <a:noAutofit/>
          </a:bodyPr>
          <a:lstStyle/>
          <a:p>
            <a:r>
              <a:rPr lang="en-US" sz="2200" dirty="0"/>
              <a:t>This might </a:t>
            </a:r>
            <a:r>
              <a:rPr lang="en-US" sz="2200" b="1" dirty="0"/>
              <a:t>not</a:t>
            </a:r>
            <a:r>
              <a:rPr lang="en-US" sz="2200" dirty="0"/>
              <a:t> be a distribution</a:t>
            </a:r>
            <a:r>
              <a:rPr lang="en-US" sz="2200" dirty="0" smtClean="0"/>
              <a:t>! </a:t>
            </a:r>
          </a:p>
        </p:txBody>
      </p:sp>
      <p:sp>
        <p:nvSpPr>
          <p:cNvPr id="130" name="TextBox 129"/>
          <p:cNvSpPr txBox="1"/>
          <p:nvPr/>
        </p:nvSpPr>
        <p:spPr>
          <a:xfrm>
            <a:off x="363505" y="4844255"/>
            <a:ext cx="3426224" cy="1877220"/>
          </a:xfrm>
          <a:prstGeom prst="rect">
            <a:avLst/>
          </a:prstGeom>
          <a:noFill/>
        </p:spPr>
        <p:txBody>
          <a:bodyPr wrap="square" rtlCol="0" anchor="t">
            <a:noAutofit/>
          </a:bodyPr>
          <a:lstStyle/>
          <a:p>
            <a:pPr marL="338138" indent="-338138">
              <a:buFont typeface="+mj-lt"/>
              <a:buAutoNum type="arabicPeriod"/>
            </a:pPr>
            <a:r>
              <a:rPr lang="en-US" sz="1600" dirty="0" smtClean="0">
                <a:solidFill>
                  <a:srgbClr val="964305"/>
                </a:solidFill>
              </a:rPr>
              <a:t>The beliefs are distributions: are non-negative and sum-to-one.</a:t>
            </a:r>
            <a:endParaRPr lang="en-US" sz="1600" dirty="0" smtClean="0"/>
          </a:p>
          <a:p>
            <a:pPr marL="338138" indent="-338138">
              <a:buFont typeface="+mj-lt"/>
              <a:buAutoNum type="arabicPeriod"/>
            </a:pPr>
            <a:r>
              <a:rPr lang="en-US" sz="1600" dirty="0" smtClean="0">
                <a:solidFill>
                  <a:srgbClr val="964305"/>
                </a:solidFill>
              </a:rPr>
              <a:t>The beliefs are locally consistent:</a:t>
            </a:r>
          </a:p>
          <a:p>
            <a:r>
              <a:rPr lang="en-US" sz="1600" dirty="0"/>
              <a:t> </a:t>
            </a:r>
          </a:p>
        </p:txBody>
      </p:sp>
      <p:pic>
        <p:nvPicPr>
          <p:cNvPr id="5" name="Picture 4" descr="latex-image-1.pdf"/>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457200" y="5777786"/>
            <a:ext cx="3110828" cy="469559"/>
          </a:xfrm>
          <a:prstGeom prst="rect">
            <a:avLst/>
          </a:prstGeom>
        </p:spPr>
      </p:pic>
      <p:sp>
        <p:nvSpPr>
          <p:cNvPr id="131" name="TextBox 130"/>
          <p:cNvSpPr txBox="1"/>
          <p:nvPr/>
        </p:nvSpPr>
        <p:spPr>
          <a:xfrm>
            <a:off x="363505" y="4485518"/>
            <a:ext cx="3426224" cy="295929"/>
          </a:xfrm>
          <a:prstGeom prst="rect">
            <a:avLst/>
          </a:prstGeom>
          <a:noFill/>
        </p:spPr>
        <p:txBody>
          <a:bodyPr wrap="square" rtlCol="0" anchor="t">
            <a:noAutofit/>
          </a:bodyPr>
          <a:lstStyle/>
          <a:p>
            <a:r>
              <a:rPr lang="en-US" sz="2200" dirty="0" smtClean="0"/>
              <a:t>So add </a:t>
            </a:r>
            <a:r>
              <a:rPr lang="en-US" sz="2200" dirty="0" smtClean="0">
                <a:solidFill>
                  <a:schemeClr val="accent5"/>
                </a:solidFill>
              </a:rPr>
              <a:t>constraints</a:t>
            </a:r>
            <a:r>
              <a:rPr lang="en-US" sz="2200" dirty="0" smtClean="0"/>
              <a:t>…</a:t>
            </a:r>
          </a:p>
          <a:p>
            <a:endParaRPr lang="en-US" sz="2200" dirty="0" smtClean="0"/>
          </a:p>
        </p:txBody>
      </p:sp>
      <p:pic>
        <p:nvPicPr>
          <p:cNvPr id="6" name="Picture 5" descr="latex-image-1.pdf"/>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665614" y="4781447"/>
            <a:ext cx="4046220" cy="640080"/>
          </a:xfrm>
          <a:prstGeom prst="rect">
            <a:avLst/>
          </a:prstGeom>
        </p:spPr>
      </p:pic>
      <p:cxnSp>
        <p:nvCxnSpPr>
          <p:cNvPr id="8" name="Straight Connector 7"/>
          <p:cNvCxnSpPr/>
          <p:nvPr/>
        </p:nvCxnSpPr>
        <p:spPr>
          <a:xfrm>
            <a:off x="4665614" y="4926187"/>
            <a:ext cx="4046220" cy="297005"/>
          </a:xfrm>
          <a:prstGeom prst="line">
            <a:avLst/>
          </a:prstGeom>
          <a:ln>
            <a:solidFill>
              <a:schemeClr val="accent3"/>
            </a:solidFill>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56493271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128"/>
                                        </p:tgtEl>
                                        <p:attrNameLst>
                                          <p:attrName>style.visibility</p:attrName>
                                        </p:attrNameLst>
                                      </p:cBhvr>
                                      <p:to>
                                        <p:strVal val="visible"/>
                                      </p:to>
                                    </p:set>
                                    <p:animEffect transition="in" filter="fade">
                                      <p:cBhvr>
                                        <p:cTn id="7" dur="500"/>
                                        <p:tgtEl>
                                          <p:spTgt spid="128"/>
                                        </p:tgtEl>
                                      </p:cBhvr>
                                    </p:animEffect>
                                  </p:childTnLst>
                                </p:cTn>
                              </p:par>
                              <p:par>
                                <p:cTn id="8" presetID="10"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grpId="0" nodeType="clickEffect">
                                  <p:stCondLst>
                                    <p:cond delay="0"/>
                                  </p:stCondLst>
                                  <p:childTnLst>
                                    <p:set>
                                      <p:cBhvr>
                                        <p:cTn id="17" dur="1" fill="hold">
                                          <p:stCondLst>
                                            <p:cond delay="0"/>
                                          </p:stCondLst>
                                        </p:cTn>
                                        <p:tgtEl>
                                          <p:spTgt spid="131"/>
                                        </p:tgtEl>
                                        <p:attrNameLst>
                                          <p:attrName>style.visibility</p:attrName>
                                        </p:attrNameLst>
                                      </p:cBhvr>
                                      <p:to>
                                        <p:strVal val="visible"/>
                                      </p:to>
                                    </p:set>
                                    <p:animEffect transition="in" filter="fade">
                                      <p:cBhvr>
                                        <p:cTn id="18" dur="500"/>
                                        <p:tgtEl>
                                          <p:spTgt spid="131"/>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30"/>
                                        </p:tgtEl>
                                        <p:attrNameLst>
                                          <p:attrName>style.visibility</p:attrName>
                                        </p:attrNameLst>
                                      </p:cBhvr>
                                      <p:to>
                                        <p:strVal val="visible"/>
                                      </p:to>
                                    </p:set>
                                    <p:animEffect transition="in" filter="fade">
                                      <p:cBhvr>
                                        <p:cTn id="21" dur="500"/>
                                        <p:tgtEl>
                                          <p:spTgt spid="130"/>
                                        </p:tgtEl>
                                      </p:cBhvr>
                                    </p:animEffect>
                                  </p:childTnLst>
                                </p:cTn>
                              </p:par>
                              <p:par>
                                <p:cTn id="22" presetID="10" presetClass="entr" presetSubtype="0" fill="hold" nodeType="withEffect">
                                  <p:stCondLst>
                                    <p:cond delay="0"/>
                                  </p:stCondLst>
                                  <p:childTnLst>
                                    <p:set>
                                      <p:cBhvr>
                                        <p:cTn id="23" dur="1" fill="hold">
                                          <p:stCondLst>
                                            <p:cond delay="0"/>
                                          </p:stCondLst>
                                        </p:cTn>
                                        <p:tgtEl>
                                          <p:spTgt spid="5"/>
                                        </p:tgtEl>
                                        <p:attrNameLst>
                                          <p:attrName>style.visibility</p:attrName>
                                        </p:attrNameLst>
                                      </p:cBhvr>
                                      <p:to>
                                        <p:strVal val="visible"/>
                                      </p:to>
                                    </p:set>
                                    <p:animEffect transition="in" filter="fade">
                                      <p:cBhvr>
                                        <p:cTn id="24" dur="500"/>
                                        <p:tgtEl>
                                          <p:spTgt spid="5"/>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grpId="0" nodeType="clickEffect">
                                  <p:stCondLst>
                                    <p:cond delay="0"/>
                                  </p:stCondLst>
                                  <p:childTnLst>
                                    <p:set>
                                      <p:cBhvr>
                                        <p:cTn id="28" dur="1" fill="hold">
                                          <p:stCondLst>
                                            <p:cond delay="0"/>
                                          </p:stCondLst>
                                        </p:cTn>
                                        <p:tgtEl>
                                          <p:spTgt spid="127"/>
                                        </p:tgtEl>
                                        <p:attrNameLst>
                                          <p:attrName>style.visibility</p:attrName>
                                        </p:attrNameLst>
                                      </p:cBhvr>
                                      <p:to>
                                        <p:strVal val="visible"/>
                                      </p:to>
                                    </p:set>
                                    <p:animEffect transition="in" filter="fade">
                                      <p:cBhvr>
                                        <p:cTn id="29" dur="500"/>
                                        <p:tgtEl>
                                          <p:spTgt spid="127"/>
                                        </p:tgtEl>
                                      </p:cBhvr>
                                    </p:animEffect>
                                  </p:childTnLst>
                                </p:cTn>
                              </p:par>
                              <p:par>
                                <p:cTn id="30" presetID="10" presetClass="entr" presetSubtype="0" fill="hold" nodeType="withEffect">
                                  <p:stCondLst>
                                    <p:cond delay="0"/>
                                  </p:stCondLst>
                                  <p:childTnLst>
                                    <p:set>
                                      <p:cBhvr>
                                        <p:cTn id="31" dur="1" fill="hold">
                                          <p:stCondLst>
                                            <p:cond delay="0"/>
                                          </p:stCondLst>
                                        </p:cTn>
                                        <p:tgtEl>
                                          <p:spTgt spid="8"/>
                                        </p:tgtEl>
                                        <p:attrNameLst>
                                          <p:attrName>style.visibility</p:attrName>
                                        </p:attrNameLst>
                                      </p:cBhvr>
                                      <p:to>
                                        <p:strVal val="visible"/>
                                      </p:to>
                                    </p:set>
                                    <p:animEffect transition="in" filter="fade">
                                      <p:cBhvr>
                                        <p:cTn id="32" dur="500"/>
                                        <p:tgtEl>
                                          <p:spTgt spid="8"/>
                                        </p:tgtEl>
                                      </p:cBhvr>
                                    </p:animEffect>
                                  </p:childTnLst>
                                </p:cTn>
                              </p:par>
                              <p:par>
                                <p:cTn id="33" presetID="10" presetClass="entr" presetSubtype="0" fill="hold" nodeType="withEffect">
                                  <p:stCondLst>
                                    <p:cond delay="0"/>
                                  </p:stCondLst>
                                  <p:childTnLst>
                                    <p:set>
                                      <p:cBhvr>
                                        <p:cTn id="34" dur="1" fill="hold">
                                          <p:stCondLst>
                                            <p:cond delay="0"/>
                                          </p:stCondLst>
                                        </p:cTn>
                                        <p:tgtEl>
                                          <p:spTgt spid="6"/>
                                        </p:tgtEl>
                                        <p:attrNameLst>
                                          <p:attrName>style.visibility</p:attrName>
                                        </p:attrNameLst>
                                      </p:cBhvr>
                                      <p:to>
                                        <p:strVal val="visible"/>
                                      </p:to>
                                    </p:set>
                                    <p:animEffect transition="in" filter="fade">
                                      <p:cBhvr>
                                        <p:cTn id="35"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p:bldP spid="127" grpId="0"/>
      <p:bldP spid="128" grpId="0"/>
      <p:bldP spid="130" grpId="0"/>
      <p:bldP spid="131" grpId="0"/>
    </p:bldLst>
  </p:timing>
</p:sld>
</file>

<file path=ppt/slides/slide1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246384" y="4381625"/>
            <a:ext cx="4423410" cy="1268730"/>
          </a:xfrm>
          <a:prstGeom prst="rect">
            <a:avLst/>
          </a:prstGeom>
        </p:spPr>
      </p:pic>
      <p:sp>
        <p:nvSpPr>
          <p:cNvPr id="22" name="Content Placeholder 2"/>
          <p:cNvSpPr txBox="1">
            <a:spLocks/>
          </p:cNvSpPr>
          <p:nvPr/>
        </p:nvSpPr>
        <p:spPr>
          <a:xfrm>
            <a:off x="363505" y="1127312"/>
            <a:ext cx="3426224" cy="1161812"/>
          </a:xfrm>
          <a:prstGeom prst="rect">
            <a:avLst/>
          </a:prstGeom>
          <a:solidFill>
            <a:schemeClr val="bg1"/>
          </a:solidFill>
          <a:ln w="12700" cmpd="sng">
            <a:solidFill>
              <a:schemeClr val="tx1"/>
            </a:solidFill>
          </a:ln>
          <a:effectLst>
            <a:outerShdw blurRad="50800" dist="38100" dir="5400000" algn="t" rotWithShape="0">
              <a:prstClr val="black">
                <a:alpha val="40000"/>
              </a:prstClr>
            </a:outerShdw>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200" dirty="0" smtClean="0"/>
              <a:t>True distribution:</a:t>
            </a:r>
            <a:endParaRPr lang="en-US" sz="2200" dirty="0"/>
          </a:p>
        </p:txBody>
      </p:sp>
      <p:sp>
        <p:nvSpPr>
          <p:cNvPr id="2" name="Title 1"/>
          <p:cNvSpPr>
            <a:spLocks noGrp="1"/>
          </p:cNvSpPr>
          <p:nvPr>
            <p:ph type="title"/>
          </p:nvPr>
        </p:nvSpPr>
        <p:spPr/>
        <p:txBody>
          <a:bodyPr>
            <a:normAutofit fontScale="90000"/>
          </a:bodyPr>
          <a:lstStyle/>
          <a:p>
            <a:r>
              <a:rPr lang="en-US" dirty="0"/>
              <a:t>BP on a Loopy Graph</a:t>
            </a:r>
          </a:p>
        </p:txBody>
      </p:sp>
      <p:sp>
        <p:nvSpPr>
          <p:cNvPr id="4" name="Slide Number Placeholder 3"/>
          <p:cNvSpPr>
            <a:spLocks noGrp="1"/>
          </p:cNvSpPr>
          <p:nvPr>
            <p:ph type="sldNum" sz="quarter" idx="12"/>
          </p:nvPr>
        </p:nvSpPr>
        <p:spPr/>
        <p:txBody>
          <a:bodyPr/>
          <a:lstStyle/>
          <a:p>
            <a:fld id="{E5445004-F4FB-5345-992E-498B4C43F562}" type="slidenum">
              <a:rPr lang="en-US" smtClean="0"/>
              <a:t>186</a:t>
            </a:fld>
            <a:endParaRPr lang="en-US"/>
          </a:p>
        </p:txBody>
      </p:sp>
      <p:sp>
        <p:nvSpPr>
          <p:cNvPr id="21" name="TextBox 20"/>
          <p:cNvSpPr txBox="1"/>
          <p:nvPr/>
        </p:nvSpPr>
        <p:spPr>
          <a:xfrm>
            <a:off x="363505" y="2467295"/>
            <a:ext cx="3426224" cy="714005"/>
          </a:xfrm>
          <a:prstGeom prst="rect">
            <a:avLst/>
          </a:prstGeom>
          <a:noFill/>
        </p:spPr>
        <p:txBody>
          <a:bodyPr wrap="square" rtlCol="0" anchor="ctr">
            <a:noAutofit/>
          </a:bodyPr>
          <a:lstStyle/>
          <a:p>
            <a:r>
              <a:rPr lang="en-US" sz="2200" dirty="0" smtClean="0"/>
              <a:t>Construct the </a:t>
            </a:r>
            <a:r>
              <a:rPr lang="en-US" sz="2200" b="1" dirty="0" smtClean="0">
                <a:solidFill>
                  <a:schemeClr val="accent4"/>
                </a:solidFill>
              </a:rPr>
              <a:t>joint belief</a:t>
            </a:r>
            <a:r>
              <a:rPr lang="en-US" sz="2200" dirty="0" smtClean="0"/>
              <a:t> </a:t>
            </a:r>
            <a:r>
              <a:rPr lang="en-US" sz="2200" dirty="0"/>
              <a:t>as </a:t>
            </a:r>
            <a:r>
              <a:rPr lang="en-US" sz="2200" dirty="0" smtClean="0"/>
              <a:t>before:</a:t>
            </a:r>
            <a:endParaRPr lang="en-US" sz="2200" dirty="0"/>
          </a:p>
        </p:txBody>
      </p:sp>
      <p:pic>
        <p:nvPicPr>
          <p:cNvPr id="9" name="Picture 8" descr="latex-image-1.pd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79776" y="1557111"/>
            <a:ext cx="2324100" cy="635000"/>
          </a:xfrm>
          <a:prstGeom prst="rect">
            <a:avLst/>
          </a:prstGeom>
        </p:spPr>
      </p:pic>
      <p:grpSp>
        <p:nvGrpSpPr>
          <p:cNvPr id="28" name="Group 27"/>
          <p:cNvGrpSpPr/>
          <p:nvPr/>
        </p:nvGrpSpPr>
        <p:grpSpPr>
          <a:xfrm>
            <a:off x="4822019" y="3206296"/>
            <a:ext cx="3760199" cy="172905"/>
            <a:chOff x="492120" y="3950977"/>
            <a:chExt cx="8067290" cy="370958"/>
          </a:xfrm>
        </p:grpSpPr>
        <p:sp>
          <p:nvSpPr>
            <p:cNvPr id="29" name="TextBox 28"/>
            <p:cNvSpPr txBox="1"/>
            <p:nvPr/>
          </p:nvSpPr>
          <p:spPr>
            <a:xfrm>
              <a:off x="492120" y="3962637"/>
              <a:ext cx="1330509" cy="359298"/>
            </a:xfrm>
            <a:prstGeom prst="rect">
              <a:avLst/>
            </a:prstGeom>
            <a:noFill/>
          </p:spPr>
          <p:txBody>
            <a:bodyPr wrap="square" rtlCol="0" anchor="ctr">
              <a:noAutofit/>
            </a:bodyPr>
            <a:lstStyle/>
            <a:p>
              <a:pPr algn="ctr"/>
              <a:r>
                <a:rPr lang="en-US" sz="1100" dirty="0" smtClean="0">
                  <a:latin typeface="Rockwell"/>
                  <a:cs typeface="Rockwell"/>
                </a:rPr>
                <a:t>time</a:t>
              </a:r>
            </a:p>
          </p:txBody>
        </p:sp>
        <p:sp>
          <p:nvSpPr>
            <p:cNvPr id="30" name="TextBox 29"/>
            <p:cNvSpPr txBox="1"/>
            <p:nvPr/>
          </p:nvSpPr>
          <p:spPr>
            <a:xfrm>
              <a:off x="3769260" y="3950977"/>
              <a:ext cx="1451146" cy="359298"/>
            </a:xfrm>
            <a:prstGeom prst="rect">
              <a:avLst/>
            </a:prstGeom>
            <a:noFill/>
          </p:spPr>
          <p:txBody>
            <a:bodyPr wrap="square" rtlCol="0" anchor="ctr">
              <a:noAutofit/>
            </a:bodyPr>
            <a:lstStyle/>
            <a:p>
              <a:pPr algn="ctr"/>
              <a:r>
                <a:rPr lang="en-US" sz="1100" dirty="0" smtClean="0">
                  <a:latin typeface="Rockwell"/>
                  <a:cs typeface="Rockwell"/>
                </a:rPr>
                <a:t>like</a:t>
              </a:r>
            </a:p>
          </p:txBody>
        </p:sp>
        <p:sp>
          <p:nvSpPr>
            <p:cNvPr id="31" name="TextBox 30"/>
            <p:cNvSpPr txBox="1"/>
            <p:nvPr/>
          </p:nvSpPr>
          <p:spPr>
            <a:xfrm>
              <a:off x="2084801" y="3957332"/>
              <a:ext cx="1451146" cy="359298"/>
            </a:xfrm>
            <a:prstGeom prst="rect">
              <a:avLst/>
            </a:prstGeom>
            <a:noFill/>
          </p:spPr>
          <p:txBody>
            <a:bodyPr wrap="square" rtlCol="0" anchor="ctr">
              <a:noAutofit/>
            </a:bodyPr>
            <a:lstStyle/>
            <a:p>
              <a:pPr algn="ctr"/>
              <a:r>
                <a:rPr lang="en-US" sz="1100" dirty="0" smtClean="0">
                  <a:latin typeface="Rockwell"/>
                  <a:cs typeface="Rockwell"/>
                </a:rPr>
                <a:t>flies</a:t>
              </a:r>
            </a:p>
          </p:txBody>
        </p:sp>
        <p:sp>
          <p:nvSpPr>
            <p:cNvPr id="32" name="TextBox 31"/>
            <p:cNvSpPr txBox="1"/>
            <p:nvPr/>
          </p:nvSpPr>
          <p:spPr>
            <a:xfrm>
              <a:off x="5446910" y="3962637"/>
              <a:ext cx="1451146" cy="359298"/>
            </a:xfrm>
            <a:prstGeom prst="rect">
              <a:avLst/>
            </a:prstGeom>
            <a:noFill/>
          </p:spPr>
          <p:txBody>
            <a:bodyPr wrap="square" rtlCol="0" anchor="ctr">
              <a:noAutofit/>
            </a:bodyPr>
            <a:lstStyle/>
            <a:p>
              <a:pPr algn="ctr"/>
              <a:r>
                <a:rPr lang="en-US" sz="1100" dirty="0" smtClean="0">
                  <a:latin typeface="Rockwell"/>
                  <a:cs typeface="Rockwell"/>
                </a:rPr>
                <a:t>an</a:t>
              </a:r>
            </a:p>
          </p:txBody>
        </p:sp>
        <p:sp>
          <p:nvSpPr>
            <p:cNvPr id="33" name="TextBox 32"/>
            <p:cNvSpPr txBox="1"/>
            <p:nvPr/>
          </p:nvSpPr>
          <p:spPr>
            <a:xfrm>
              <a:off x="7108264" y="3962637"/>
              <a:ext cx="1451146" cy="359298"/>
            </a:xfrm>
            <a:prstGeom prst="rect">
              <a:avLst/>
            </a:prstGeom>
            <a:noFill/>
          </p:spPr>
          <p:txBody>
            <a:bodyPr wrap="square" rtlCol="0" anchor="ctr">
              <a:noAutofit/>
            </a:bodyPr>
            <a:lstStyle/>
            <a:p>
              <a:pPr algn="ctr"/>
              <a:r>
                <a:rPr lang="en-US" sz="1100" dirty="0" smtClean="0">
                  <a:latin typeface="Rockwell"/>
                  <a:cs typeface="Rockwell"/>
                </a:rPr>
                <a:t>arrow</a:t>
              </a:r>
            </a:p>
          </p:txBody>
        </p:sp>
      </p:grpSp>
      <p:grpSp>
        <p:nvGrpSpPr>
          <p:cNvPr id="34" name="Group 33"/>
          <p:cNvGrpSpPr/>
          <p:nvPr/>
        </p:nvGrpSpPr>
        <p:grpSpPr>
          <a:xfrm>
            <a:off x="5120390" y="1127201"/>
            <a:ext cx="3349544" cy="2055239"/>
            <a:chOff x="302603" y="2813593"/>
            <a:chExt cx="5430412" cy="3332031"/>
          </a:xfrm>
        </p:grpSpPr>
        <p:sp>
          <p:nvSpPr>
            <p:cNvPr id="35" name="Oval 34"/>
            <p:cNvSpPr/>
            <p:nvPr/>
          </p:nvSpPr>
          <p:spPr>
            <a:xfrm>
              <a:off x="302603" y="5310845"/>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a:solidFill>
                    <a:schemeClr val="tx1"/>
                  </a:solidFill>
                  <a:latin typeface="Times New Roman"/>
                  <a:cs typeface="Times New Roman"/>
                </a:rPr>
                <a:t>X</a:t>
              </a:r>
              <a:r>
                <a:rPr lang="en-US" sz="800" i="1" baseline="-25000" dirty="0" smtClean="0">
                  <a:solidFill>
                    <a:schemeClr val="tx1"/>
                  </a:solidFill>
                  <a:latin typeface="Times New Roman"/>
                  <a:cs typeface="Times New Roman"/>
                </a:rPr>
                <a:t>1</a:t>
              </a:r>
              <a:endParaRPr lang="en-US" sz="800" i="1" dirty="0">
                <a:solidFill>
                  <a:schemeClr val="tx1"/>
                </a:solidFill>
                <a:latin typeface="Times New Roman"/>
                <a:cs typeface="Times New Roman"/>
              </a:endParaRPr>
            </a:p>
          </p:txBody>
        </p:sp>
        <p:sp>
          <p:nvSpPr>
            <p:cNvPr id="36" name="Rectangle 35"/>
            <p:cNvSpPr/>
            <p:nvPr/>
          </p:nvSpPr>
          <p:spPr>
            <a:xfrm>
              <a:off x="415297" y="5945239"/>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a:t>
              </a:r>
              <a:endParaRPr lang="en-US" sz="800" i="1" dirty="0">
                <a:solidFill>
                  <a:schemeClr val="bg1"/>
                </a:solidFill>
                <a:latin typeface="Times New Roman"/>
                <a:cs typeface="Times New Roman"/>
              </a:endParaRPr>
            </a:p>
          </p:txBody>
        </p:sp>
        <p:cxnSp>
          <p:nvCxnSpPr>
            <p:cNvPr id="37" name="Straight Connector 36"/>
            <p:cNvCxnSpPr>
              <a:stCxn id="35" idx="4"/>
              <a:endCxn id="36" idx="0"/>
            </p:cNvCxnSpPr>
            <p:nvPr/>
          </p:nvCxnSpPr>
          <p:spPr>
            <a:xfrm>
              <a:off x="506944" y="5725067"/>
              <a:ext cx="8546" cy="2201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8" name="Oval 37"/>
            <p:cNvSpPr/>
            <p:nvPr/>
          </p:nvSpPr>
          <p:spPr>
            <a:xfrm>
              <a:off x="1551722" y="5310845"/>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39" name="Rectangle 38"/>
            <p:cNvSpPr/>
            <p:nvPr/>
          </p:nvSpPr>
          <p:spPr>
            <a:xfrm>
              <a:off x="1664416" y="5945239"/>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3</a:t>
              </a:r>
              <a:endParaRPr lang="en-US" sz="800" i="1" dirty="0">
                <a:solidFill>
                  <a:schemeClr val="bg1"/>
                </a:solidFill>
                <a:latin typeface="Times New Roman"/>
                <a:cs typeface="Times New Roman"/>
              </a:endParaRPr>
            </a:p>
          </p:txBody>
        </p:sp>
        <p:cxnSp>
          <p:nvCxnSpPr>
            <p:cNvPr id="40" name="Straight Connector 39"/>
            <p:cNvCxnSpPr>
              <a:stCxn id="38" idx="4"/>
              <a:endCxn id="39" idx="0"/>
            </p:cNvCxnSpPr>
            <p:nvPr/>
          </p:nvCxnSpPr>
          <p:spPr>
            <a:xfrm>
              <a:off x="1756063" y="5725067"/>
              <a:ext cx="8546" cy="2201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1" name="Oval 40"/>
            <p:cNvSpPr/>
            <p:nvPr/>
          </p:nvSpPr>
          <p:spPr>
            <a:xfrm>
              <a:off x="2819782" y="5308998"/>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sp>
          <p:nvSpPr>
            <p:cNvPr id="42" name="Rectangle 41"/>
            <p:cNvSpPr/>
            <p:nvPr/>
          </p:nvSpPr>
          <p:spPr>
            <a:xfrm>
              <a:off x="2932477" y="5943393"/>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5</a:t>
              </a:r>
              <a:endParaRPr lang="en-US" sz="800" i="1" dirty="0">
                <a:solidFill>
                  <a:schemeClr val="bg1"/>
                </a:solidFill>
                <a:latin typeface="Times New Roman"/>
                <a:cs typeface="Times New Roman"/>
              </a:endParaRPr>
            </a:p>
          </p:txBody>
        </p:sp>
        <p:cxnSp>
          <p:nvCxnSpPr>
            <p:cNvPr id="43" name="Straight Connector 42"/>
            <p:cNvCxnSpPr>
              <a:stCxn id="41" idx="4"/>
              <a:endCxn id="42" idx="0"/>
            </p:cNvCxnSpPr>
            <p:nvPr/>
          </p:nvCxnSpPr>
          <p:spPr>
            <a:xfrm>
              <a:off x="3024124" y="5723219"/>
              <a:ext cx="8546" cy="22017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Oval 44"/>
            <p:cNvSpPr/>
            <p:nvPr/>
          </p:nvSpPr>
          <p:spPr>
            <a:xfrm>
              <a:off x="4075215" y="5310845"/>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46" name="Rectangle 45"/>
            <p:cNvSpPr/>
            <p:nvPr/>
          </p:nvSpPr>
          <p:spPr>
            <a:xfrm>
              <a:off x="4187908" y="5945239"/>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7</a:t>
              </a:r>
              <a:endParaRPr lang="en-US" sz="800" i="1" dirty="0">
                <a:solidFill>
                  <a:schemeClr val="bg1"/>
                </a:solidFill>
                <a:latin typeface="Times New Roman"/>
                <a:cs typeface="Times New Roman"/>
              </a:endParaRPr>
            </a:p>
          </p:txBody>
        </p:sp>
        <p:cxnSp>
          <p:nvCxnSpPr>
            <p:cNvPr id="51" name="Straight Connector 50"/>
            <p:cNvCxnSpPr>
              <a:stCxn id="45" idx="4"/>
              <a:endCxn id="46" idx="0"/>
            </p:cNvCxnSpPr>
            <p:nvPr/>
          </p:nvCxnSpPr>
          <p:spPr>
            <a:xfrm>
              <a:off x="4279556" y="5725067"/>
              <a:ext cx="8544" cy="2201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2" name="Oval 51"/>
            <p:cNvSpPr/>
            <p:nvPr/>
          </p:nvSpPr>
          <p:spPr>
            <a:xfrm>
              <a:off x="5324334" y="5308998"/>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smtClean="0">
                  <a:solidFill>
                    <a:schemeClr val="tx1"/>
                  </a:solidFill>
                  <a:latin typeface="Times New Roman"/>
                  <a:cs typeface="Times New Roman"/>
                </a:rPr>
                <a:t>5</a:t>
              </a:r>
              <a:endParaRPr lang="en-US" sz="800" i="1" dirty="0">
                <a:solidFill>
                  <a:schemeClr val="tx1"/>
                </a:solidFill>
                <a:latin typeface="Times New Roman"/>
                <a:cs typeface="Times New Roman"/>
              </a:endParaRPr>
            </a:p>
          </p:txBody>
        </p:sp>
        <p:sp>
          <p:nvSpPr>
            <p:cNvPr id="53" name="Rectangle 52"/>
            <p:cNvSpPr/>
            <p:nvPr/>
          </p:nvSpPr>
          <p:spPr>
            <a:xfrm>
              <a:off x="5437027" y="5943392"/>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9</a:t>
              </a:r>
              <a:endParaRPr lang="en-US" sz="800" i="1" dirty="0">
                <a:solidFill>
                  <a:schemeClr val="bg1"/>
                </a:solidFill>
                <a:latin typeface="Times New Roman"/>
                <a:cs typeface="Times New Roman"/>
              </a:endParaRPr>
            </a:p>
          </p:txBody>
        </p:sp>
        <p:cxnSp>
          <p:nvCxnSpPr>
            <p:cNvPr id="54" name="Straight Connector 53"/>
            <p:cNvCxnSpPr>
              <a:stCxn id="52" idx="4"/>
              <a:endCxn id="53" idx="0"/>
            </p:cNvCxnSpPr>
            <p:nvPr/>
          </p:nvCxnSpPr>
          <p:spPr>
            <a:xfrm>
              <a:off x="5528676" y="5723219"/>
              <a:ext cx="8544" cy="22017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5" name="Oval 54"/>
            <p:cNvSpPr/>
            <p:nvPr/>
          </p:nvSpPr>
          <p:spPr>
            <a:xfrm>
              <a:off x="4696572" y="4469565"/>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56" name="Rectangle 55"/>
            <p:cNvSpPr/>
            <p:nvPr/>
          </p:nvSpPr>
          <p:spPr>
            <a:xfrm>
              <a:off x="4803458" y="4991213"/>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10</a:t>
              </a:r>
              <a:endParaRPr lang="en-US" sz="800" i="1" dirty="0">
                <a:solidFill>
                  <a:schemeClr val="bg1"/>
                </a:solidFill>
                <a:latin typeface="Times New Roman"/>
                <a:cs typeface="Times New Roman"/>
              </a:endParaRPr>
            </a:p>
          </p:txBody>
        </p:sp>
        <p:cxnSp>
          <p:nvCxnSpPr>
            <p:cNvPr id="57" name="Straight Connector 56"/>
            <p:cNvCxnSpPr>
              <a:stCxn id="56" idx="1"/>
              <a:endCxn id="45" idx="0"/>
            </p:cNvCxnSpPr>
            <p:nvPr/>
          </p:nvCxnSpPr>
          <p:spPr>
            <a:xfrm flipH="1">
              <a:off x="4279556" y="5091405"/>
              <a:ext cx="523902" cy="21944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8" name="Straight Connector 57"/>
            <p:cNvCxnSpPr>
              <a:stCxn id="56" idx="0"/>
              <a:endCxn id="55" idx="4"/>
            </p:cNvCxnSpPr>
            <p:nvPr/>
          </p:nvCxnSpPr>
          <p:spPr>
            <a:xfrm flipH="1" flipV="1">
              <a:off x="4900913" y="4883785"/>
              <a:ext cx="2737" cy="10742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p:cNvCxnSpPr>
              <a:stCxn id="56" idx="3"/>
              <a:endCxn id="52" idx="0"/>
            </p:cNvCxnSpPr>
            <p:nvPr/>
          </p:nvCxnSpPr>
          <p:spPr>
            <a:xfrm>
              <a:off x="5003843" y="5091405"/>
              <a:ext cx="524832" cy="21759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0" name="Oval 59"/>
            <p:cNvSpPr/>
            <p:nvPr/>
          </p:nvSpPr>
          <p:spPr>
            <a:xfrm>
              <a:off x="2570328" y="2813593"/>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61" name="Rectangle 60"/>
            <p:cNvSpPr/>
            <p:nvPr/>
          </p:nvSpPr>
          <p:spPr>
            <a:xfrm>
              <a:off x="2676086" y="3335245"/>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12</a:t>
              </a:r>
              <a:endParaRPr lang="en-US" sz="800" i="1" dirty="0">
                <a:solidFill>
                  <a:schemeClr val="bg1"/>
                </a:solidFill>
                <a:latin typeface="Times New Roman"/>
                <a:cs typeface="Times New Roman"/>
              </a:endParaRPr>
            </a:p>
          </p:txBody>
        </p:sp>
        <p:cxnSp>
          <p:nvCxnSpPr>
            <p:cNvPr id="62" name="Straight Connector 61"/>
            <p:cNvCxnSpPr>
              <a:stCxn id="61" idx="1"/>
              <a:endCxn id="70" idx="0"/>
            </p:cNvCxnSpPr>
            <p:nvPr/>
          </p:nvCxnSpPr>
          <p:spPr>
            <a:xfrm flipH="1">
              <a:off x="1120162" y="3435439"/>
              <a:ext cx="1555924" cy="102911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a:stCxn id="61" idx="0"/>
              <a:endCxn id="60" idx="4"/>
            </p:cNvCxnSpPr>
            <p:nvPr/>
          </p:nvCxnSpPr>
          <p:spPr>
            <a:xfrm flipH="1" flipV="1">
              <a:off x="2774669" y="3227814"/>
              <a:ext cx="1610" cy="10743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4" name="Straight Connector 63"/>
            <p:cNvCxnSpPr>
              <a:stCxn id="61" idx="3"/>
              <a:endCxn id="65" idx="0"/>
            </p:cNvCxnSpPr>
            <p:nvPr/>
          </p:nvCxnSpPr>
          <p:spPr>
            <a:xfrm>
              <a:off x="2876471" y="3435438"/>
              <a:ext cx="1202702" cy="1335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Oval 64"/>
            <p:cNvSpPr/>
            <p:nvPr/>
          </p:nvSpPr>
          <p:spPr>
            <a:xfrm>
              <a:off x="3874832" y="3568961"/>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sp>
          <p:nvSpPr>
            <p:cNvPr id="66" name="Rectangle 65"/>
            <p:cNvSpPr/>
            <p:nvPr/>
          </p:nvSpPr>
          <p:spPr>
            <a:xfrm>
              <a:off x="3780204" y="4203825"/>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14</a:t>
              </a:r>
              <a:endParaRPr lang="en-US" sz="800" i="1" dirty="0">
                <a:solidFill>
                  <a:schemeClr val="bg1"/>
                </a:solidFill>
                <a:latin typeface="Times New Roman"/>
                <a:cs typeface="Times New Roman"/>
              </a:endParaRPr>
            </a:p>
          </p:txBody>
        </p:sp>
        <p:cxnSp>
          <p:nvCxnSpPr>
            <p:cNvPr id="67" name="Straight Connector 66"/>
            <p:cNvCxnSpPr>
              <a:stCxn id="66" idx="1"/>
              <a:endCxn id="41" idx="0"/>
            </p:cNvCxnSpPr>
            <p:nvPr/>
          </p:nvCxnSpPr>
          <p:spPr>
            <a:xfrm flipH="1">
              <a:off x="3024123" y="4304018"/>
              <a:ext cx="756081" cy="10049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p:cNvCxnSpPr>
              <a:stCxn id="66" idx="0"/>
              <a:endCxn id="65" idx="4"/>
            </p:cNvCxnSpPr>
            <p:nvPr/>
          </p:nvCxnSpPr>
          <p:spPr>
            <a:xfrm flipV="1">
              <a:off x="3880397" y="3983182"/>
              <a:ext cx="198776" cy="22064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p:cNvCxnSpPr>
              <a:stCxn id="75" idx="3"/>
              <a:endCxn id="55" idx="0"/>
            </p:cNvCxnSpPr>
            <p:nvPr/>
          </p:nvCxnSpPr>
          <p:spPr>
            <a:xfrm>
              <a:off x="4525566" y="4266934"/>
              <a:ext cx="375347" cy="20263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0" name="Oval 69"/>
            <p:cNvSpPr/>
            <p:nvPr/>
          </p:nvSpPr>
          <p:spPr>
            <a:xfrm>
              <a:off x="915821" y="4464556"/>
              <a:ext cx="408681" cy="4142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800" i="1" dirty="0" smtClean="0">
                  <a:solidFill>
                    <a:schemeClr val="tx1"/>
                  </a:solidFill>
                  <a:latin typeface="Times New Roman"/>
                  <a:cs typeface="Times New Roman"/>
                </a:rPr>
                <a:t>X</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sp>
          <p:nvSpPr>
            <p:cNvPr id="71" name="Rectangle 70"/>
            <p:cNvSpPr/>
            <p:nvPr/>
          </p:nvSpPr>
          <p:spPr>
            <a:xfrm>
              <a:off x="1022707" y="4986204"/>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13</a:t>
              </a:r>
              <a:endParaRPr lang="en-US" sz="800" i="1" dirty="0">
                <a:solidFill>
                  <a:schemeClr val="bg1"/>
                </a:solidFill>
                <a:latin typeface="Times New Roman"/>
                <a:cs typeface="Times New Roman"/>
              </a:endParaRPr>
            </a:p>
          </p:txBody>
        </p:sp>
        <p:cxnSp>
          <p:nvCxnSpPr>
            <p:cNvPr id="72" name="Straight Connector 71"/>
            <p:cNvCxnSpPr>
              <a:stCxn id="71" idx="1"/>
              <a:endCxn id="35" idx="0"/>
            </p:cNvCxnSpPr>
            <p:nvPr/>
          </p:nvCxnSpPr>
          <p:spPr>
            <a:xfrm flipH="1">
              <a:off x="506944" y="5086397"/>
              <a:ext cx="515763" cy="22444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p:cNvCxnSpPr>
              <a:stCxn id="71" idx="0"/>
              <a:endCxn id="70" idx="4"/>
            </p:cNvCxnSpPr>
            <p:nvPr/>
          </p:nvCxnSpPr>
          <p:spPr>
            <a:xfrm flipH="1" flipV="1">
              <a:off x="1120162" y="4878777"/>
              <a:ext cx="2737" cy="10742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4" name="Straight Connector 73"/>
            <p:cNvCxnSpPr>
              <a:stCxn id="71" idx="3"/>
              <a:endCxn id="38" idx="0"/>
            </p:cNvCxnSpPr>
            <p:nvPr/>
          </p:nvCxnSpPr>
          <p:spPr>
            <a:xfrm>
              <a:off x="1223092" y="5086397"/>
              <a:ext cx="532971" cy="22444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5" name="Rectangle 74"/>
            <p:cNvSpPr/>
            <p:nvPr/>
          </p:nvSpPr>
          <p:spPr>
            <a:xfrm>
              <a:off x="4325181" y="4166741"/>
              <a:ext cx="200385" cy="20038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smtClean="0">
                  <a:solidFill>
                    <a:schemeClr val="bg1"/>
                  </a:solidFill>
                  <a:latin typeface="Times New Roman"/>
                  <a:cs typeface="Times New Roman"/>
                </a:rPr>
                <a:t>11</a:t>
              </a:r>
              <a:endParaRPr lang="en-US" sz="800" i="1" dirty="0">
                <a:solidFill>
                  <a:schemeClr val="bg1"/>
                </a:solidFill>
                <a:latin typeface="Times New Roman"/>
                <a:cs typeface="Times New Roman"/>
              </a:endParaRPr>
            </a:p>
          </p:txBody>
        </p:sp>
        <p:cxnSp>
          <p:nvCxnSpPr>
            <p:cNvPr id="76" name="Straight Connector 75"/>
            <p:cNvCxnSpPr>
              <a:stCxn id="75" idx="0"/>
              <a:endCxn id="65" idx="4"/>
            </p:cNvCxnSpPr>
            <p:nvPr/>
          </p:nvCxnSpPr>
          <p:spPr>
            <a:xfrm flipH="1" flipV="1">
              <a:off x="4079173" y="3983182"/>
              <a:ext cx="346201" cy="18355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pic>
        <p:nvPicPr>
          <p:cNvPr id="10" name="Picture 9" descr="latex-image-1.pdf"/>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684167" y="3200099"/>
            <a:ext cx="2400300" cy="622300"/>
          </a:xfrm>
          <a:prstGeom prst="rect">
            <a:avLst/>
          </a:prstGeom>
        </p:spPr>
      </p:pic>
      <p:sp>
        <p:nvSpPr>
          <p:cNvPr id="77" name="TextBox 76"/>
          <p:cNvSpPr txBox="1"/>
          <p:nvPr/>
        </p:nvSpPr>
        <p:spPr>
          <a:xfrm>
            <a:off x="3838351" y="5705371"/>
            <a:ext cx="4804817" cy="904992"/>
          </a:xfrm>
          <a:prstGeom prst="rect">
            <a:avLst/>
          </a:prstGeom>
          <a:noFill/>
        </p:spPr>
        <p:txBody>
          <a:bodyPr wrap="square" rtlCol="0" anchor="ctr">
            <a:noAutofit/>
          </a:bodyPr>
          <a:lstStyle/>
          <a:p>
            <a:r>
              <a:rPr lang="en-US" sz="2200" dirty="0" smtClean="0"/>
              <a:t>This is called the </a:t>
            </a:r>
            <a:r>
              <a:rPr lang="en-US" sz="2200" b="1" dirty="0" smtClean="0">
                <a:solidFill>
                  <a:schemeClr val="accent1"/>
                </a:solidFill>
              </a:rPr>
              <a:t>Bethe Free Energy</a:t>
            </a:r>
            <a:r>
              <a:rPr lang="en-US" sz="2200" dirty="0" smtClean="0"/>
              <a:t/>
            </a:r>
            <a:br>
              <a:rPr lang="en-US" sz="2200" dirty="0" smtClean="0"/>
            </a:br>
            <a:r>
              <a:rPr lang="en-US" sz="2200" dirty="0" smtClean="0"/>
              <a:t> and decomposes over the </a:t>
            </a:r>
            <a:r>
              <a:rPr lang="en-US" sz="2200" dirty="0" err="1" smtClean="0"/>
              <a:t>marginals</a:t>
            </a:r>
            <a:endParaRPr lang="en-US" sz="2200" dirty="0" smtClean="0"/>
          </a:p>
        </p:txBody>
      </p:sp>
      <p:grpSp>
        <p:nvGrpSpPr>
          <p:cNvPr id="81" name="Group 80"/>
          <p:cNvGrpSpPr/>
          <p:nvPr/>
        </p:nvGrpSpPr>
        <p:grpSpPr>
          <a:xfrm>
            <a:off x="5365261" y="2727234"/>
            <a:ext cx="2849683" cy="124928"/>
            <a:chOff x="704865" y="5405159"/>
            <a:chExt cx="4615937" cy="202359"/>
          </a:xfrm>
        </p:grpSpPr>
        <p:cxnSp>
          <p:nvCxnSpPr>
            <p:cNvPr id="82" name="Straight Connector 81"/>
            <p:cNvCxnSpPr/>
            <p:nvPr/>
          </p:nvCxnSpPr>
          <p:spPr>
            <a:xfrm>
              <a:off x="704865" y="5517362"/>
              <a:ext cx="840964"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3" name="Rectangle 82"/>
            <p:cNvSpPr/>
            <p:nvPr/>
          </p:nvSpPr>
          <p:spPr>
            <a:xfrm>
              <a:off x="1024626" y="5407007"/>
              <a:ext cx="200510" cy="20051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cxnSp>
          <p:nvCxnSpPr>
            <p:cNvPr id="84" name="Straight Connector 83"/>
            <p:cNvCxnSpPr/>
            <p:nvPr/>
          </p:nvCxnSpPr>
          <p:spPr>
            <a:xfrm flipV="1">
              <a:off x="1954765" y="5515513"/>
              <a:ext cx="859916" cy="184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5" name="Rectangle 84"/>
            <p:cNvSpPr/>
            <p:nvPr/>
          </p:nvSpPr>
          <p:spPr>
            <a:xfrm>
              <a:off x="2274527" y="5407007"/>
              <a:ext cx="200510" cy="20051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cxnSp>
          <p:nvCxnSpPr>
            <p:cNvPr id="86" name="Straight Connector 85"/>
            <p:cNvCxnSpPr/>
            <p:nvPr/>
          </p:nvCxnSpPr>
          <p:spPr>
            <a:xfrm>
              <a:off x="3223619" y="5515513"/>
              <a:ext cx="847281" cy="184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7" name="Rectangle 86"/>
            <p:cNvSpPr/>
            <p:nvPr/>
          </p:nvSpPr>
          <p:spPr>
            <a:xfrm>
              <a:off x="3543381" y="5405159"/>
              <a:ext cx="200510" cy="20051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6</a:t>
              </a:r>
              <a:endParaRPr lang="en-US" sz="800" i="1" dirty="0">
                <a:solidFill>
                  <a:schemeClr val="bg1"/>
                </a:solidFill>
                <a:latin typeface="Times New Roman"/>
                <a:cs typeface="Times New Roman"/>
              </a:endParaRPr>
            </a:p>
          </p:txBody>
        </p:sp>
        <p:cxnSp>
          <p:nvCxnSpPr>
            <p:cNvPr id="88" name="Straight Connector 87"/>
            <p:cNvCxnSpPr/>
            <p:nvPr/>
          </p:nvCxnSpPr>
          <p:spPr>
            <a:xfrm flipV="1">
              <a:off x="4479838" y="5515513"/>
              <a:ext cx="840964" cy="184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9" name="Rectangle 88"/>
            <p:cNvSpPr/>
            <p:nvPr/>
          </p:nvSpPr>
          <p:spPr>
            <a:xfrm>
              <a:off x="4799599" y="5407007"/>
              <a:ext cx="200510" cy="20051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8</a:t>
              </a:r>
              <a:endParaRPr lang="en-US" sz="800" i="1" dirty="0">
                <a:solidFill>
                  <a:schemeClr val="bg1"/>
                </a:solidFill>
                <a:latin typeface="Times New Roman"/>
                <a:cs typeface="Times New Roman"/>
              </a:endParaRPr>
            </a:p>
          </p:txBody>
        </p:sp>
      </p:grpSp>
      <p:sp>
        <p:nvSpPr>
          <p:cNvPr id="127" name="TextBox 126"/>
          <p:cNvSpPr txBox="1"/>
          <p:nvPr/>
        </p:nvSpPr>
        <p:spPr>
          <a:xfrm>
            <a:off x="3843469" y="3476633"/>
            <a:ext cx="5016301" cy="904992"/>
          </a:xfrm>
          <a:prstGeom prst="rect">
            <a:avLst/>
          </a:prstGeom>
          <a:noFill/>
        </p:spPr>
        <p:txBody>
          <a:bodyPr wrap="square" rtlCol="0" anchor="ctr">
            <a:noAutofit/>
          </a:bodyPr>
          <a:lstStyle/>
          <a:p>
            <a:r>
              <a:rPr lang="en-US" sz="2200" dirty="0" smtClean="0"/>
              <a:t>But we can still optimize the same objective as before, subject to our belief constraints:</a:t>
            </a:r>
          </a:p>
        </p:txBody>
      </p:sp>
      <p:sp>
        <p:nvSpPr>
          <p:cNvPr id="128" name="TextBox 127"/>
          <p:cNvSpPr txBox="1"/>
          <p:nvPr/>
        </p:nvSpPr>
        <p:spPr>
          <a:xfrm>
            <a:off x="363505" y="3822399"/>
            <a:ext cx="3426224" cy="790742"/>
          </a:xfrm>
          <a:prstGeom prst="rect">
            <a:avLst/>
          </a:prstGeom>
          <a:noFill/>
        </p:spPr>
        <p:txBody>
          <a:bodyPr wrap="square" rtlCol="0" anchor="t">
            <a:noAutofit/>
          </a:bodyPr>
          <a:lstStyle/>
          <a:p>
            <a:r>
              <a:rPr lang="en-US" sz="2200" dirty="0"/>
              <a:t>This might </a:t>
            </a:r>
            <a:r>
              <a:rPr lang="en-US" sz="2200" b="1" dirty="0"/>
              <a:t>not</a:t>
            </a:r>
            <a:r>
              <a:rPr lang="en-US" sz="2200" dirty="0"/>
              <a:t> be a distribution</a:t>
            </a:r>
            <a:r>
              <a:rPr lang="en-US" sz="2200" dirty="0" smtClean="0"/>
              <a:t>! </a:t>
            </a:r>
          </a:p>
        </p:txBody>
      </p:sp>
      <p:sp>
        <p:nvSpPr>
          <p:cNvPr id="130" name="TextBox 129"/>
          <p:cNvSpPr txBox="1"/>
          <p:nvPr/>
        </p:nvSpPr>
        <p:spPr>
          <a:xfrm>
            <a:off x="363505" y="4844255"/>
            <a:ext cx="3426224" cy="1877220"/>
          </a:xfrm>
          <a:prstGeom prst="rect">
            <a:avLst/>
          </a:prstGeom>
          <a:noFill/>
        </p:spPr>
        <p:txBody>
          <a:bodyPr wrap="square" rtlCol="0" anchor="t">
            <a:noAutofit/>
          </a:bodyPr>
          <a:lstStyle/>
          <a:p>
            <a:pPr marL="338138" indent="-338138">
              <a:buFont typeface="+mj-lt"/>
              <a:buAutoNum type="arabicPeriod"/>
            </a:pPr>
            <a:r>
              <a:rPr lang="en-US" sz="1600" dirty="0" smtClean="0">
                <a:solidFill>
                  <a:srgbClr val="964305"/>
                </a:solidFill>
              </a:rPr>
              <a:t>The beliefs are distributions: are non-negative and sum-to-one.</a:t>
            </a:r>
            <a:endParaRPr lang="en-US" sz="1600" dirty="0" smtClean="0"/>
          </a:p>
          <a:p>
            <a:pPr marL="338138" indent="-338138">
              <a:buFont typeface="+mj-lt"/>
              <a:buAutoNum type="arabicPeriod"/>
            </a:pPr>
            <a:r>
              <a:rPr lang="en-US" sz="1600" dirty="0" smtClean="0">
                <a:solidFill>
                  <a:srgbClr val="964305"/>
                </a:solidFill>
              </a:rPr>
              <a:t>The beliefs are locally consistent:</a:t>
            </a:r>
          </a:p>
          <a:p>
            <a:r>
              <a:rPr lang="en-US" sz="1600" dirty="0"/>
              <a:t> </a:t>
            </a:r>
          </a:p>
        </p:txBody>
      </p:sp>
      <p:pic>
        <p:nvPicPr>
          <p:cNvPr id="5" name="Picture 4" descr="latex-image-1.pdf"/>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457200" y="5777786"/>
            <a:ext cx="3110828" cy="469559"/>
          </a:xfrm>
          <a:prstGeom prst="rect">
            <a:avLst/>
          </a:prstGeom>
        </p:spPr>
      </p:pic>
      <p:sp>
        <p:nvSpPr>
          <p:cNvPr id="131" name="TextBox 130"/>
          <p:cNvSpPr txBox="1"/>
          <p:nvPr/>
        </p:nvSpPr>
        <p:spPr>
          <a:xfrm>
            <a:off x="363505" y="4485518"/>
            <a:ext cx="3426224" cy="295929"/>
          </a:xfrm>
          <a:prstGeom prst="rect">
            <a:avLst/>
          </a:prstGeom>
          <a:noFill/>
        </p:spPr>
        <p:txBody>
          <a:bodyPr wrap="square" rtlCol="0" anchor="t">
            <a:noAutofit/>
          </a:bodyPr>
          <a:lstStyle/>
          <a:p>
            <a:r>
              <a:rPr lang="en-US" sz="2200" dirty="0" smtClean="0"/>
              <a:t>So add </a:t>
            </a:r>
            <a:r>
              <a:rPr lang="en-US" sz="2200" dirty="0" smtClean="0">
                <a:solidFill>
                  <a:schemeClr val="accent5"/>
                </a:solidFill>
              </a:rPr>
              <a:t>constraints</a:t>
            </a:r>
            <a:r>
              <a:rPr lang="en-US" sz="2200" dirty="0" smtClean="0"/>
              <a:t>…</a:t>
            </a:r>
          </a:p>
          <a:p>
            <a:endParaRPr lang="en-US" sz="2200" dirty="0" smtClean="0"/>
          </a:p>
        </p:txBody>
      </p:sp>
    </p:spTree>
    <p:extLst>
      <p:ext uri="{BB962C8B-B14F-4D97-AF65-F5344CB8AC3E}">
        <p14:creationId xmlns:p14="http://schemas.microsoft.com/office/powerpoint/2010/main" val="257253012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1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normAutofit fontScale="90000"/>
          </a:bodyPr>
          <a:lstStyle/>
          <a:p>
            <a:r>
              <a:rPr lang="en-US" dirty="0"/>
              <a:t>BP as an Optimization Algorithm</a:t>
            </a:r>
          </a:p>
        </p:txBody>
      </p:sp>
      <p:sp>
        <p:nvSpPr>
          <p:cNvPr id="9" name="Content Placeholder 8"/>
          <p:cNvSpPr>
            <a:spLocks noGrp="1"/>
          </p:cNvSpPr>
          <p:nvPr>
            <p:ph idx="1"/>
          </p:nvPr>
        </p:nvSpPr>
        <p:spPr>
          <a:xfrm>
            <a:off x="457200" y="1210760"/>
            <a:ext cx="8229600" cy="4016727"/>
          </a:xfrm>
        </p:spPr>
        <p:txBody>
          <a:bodyPr>
            <a:normAutofit fontScale="77500" lnSpcReduction="20000"/>
          </a:bodyPr>
          <a:lstStyle/>
          <a:p>
            <a:r>
              <a:rPr lang="en-US" dirty="0" smtClean="0"/>
              <a:t>The </a:t>
            </a:r>
            <a:r>
              <a:rPr lang="en-US" b="1" dirty="0" smtClean="0"/>
              <a:t>Bethe Free Energy</a:t>
            </a:r>
            <a:r>
              <a:rPr lang="en-US" dirty="0" smtClean="0"/>
              <a:t>, a function of the beliefs:</a:t>
            </a:r>
          </a:p>
          <a:p>
            <a:endParaRPr lang="en-US" dirty="0"/>
          </a:p>
          <a:p>
            <a:endParaRPr lang="en-US" dirty="0" smtClean="0"/>
          </a:p>
          <a:p>
            <a:endParaRPr lang="en-US" dirty="0" smtClean="0"/>
          </a:p>
          <a:p>
            <a:endParaRPr lang="en-US" dirty="0"/>
          </a:p>
          <a:p>
            <a:r>
              <a:rPr lang="en-US" dirty="0" smtClean="0"/>
              <a:t>BP </a:t>
            </a:r>
            <a:r>
              <a:rPr lang="en-US" dirty="0"/>
              <a:t>minimizes a </a:t>
            </a:r>
            <a:r>
              <a:rPr lang="en-US" b="1" dirty="0"/>
              <a:t>constrained</a:t>
            </a:r>
            <a:r>
              <a:rPr lang="en-US" dirty="0"/>
              <a:t> version of the Bethe Free </a:t>
            </a:r>
            <a:r>
              <a:rPr lang="en-US" dirty="0" smtClean="0"/>
              <a:t>Energy</a:t>
            </a:r>
          </a:p>
          <a:p>
            <a:pPr lvl="1"/>
            <a:r>
              <a:rPr lang="en-US" dirty="0" smtClean="0"/>
              <a:t>BP is just one local optimization algorithm: fast but not guaranteed to converge</a:t>
            </a:r>
          </a:p>
          <a:p>
            <a:pPr lvl="1"/>
            <a:r>
              <a:rPr lang="en-US" dirty="0" smtClean="0"/>
              <a:t>If </a:t>
            </a:r>
            <a:r>
              <a:rPr lang="en-US" dirty="0"/>
              <a:t>BP converges, the beliefs are called </a:t>
            </a:r>
            <a:r>
              <a:rPr lang="en-US" b="1" dirty="0"/>
              <a:t>fixed points</a:t>
            </a:r>
          </a:p>
          <a:p>
            <a:pPr lvl="1"/>
            <a:r>
              <a:rPr lang="en-US" dirty="0"/>
              <a:t>The </a:t>
            </a:r>
            <a:r>
              <a:rPr lang="en-US" b="1" dirty="0"/>
              <a:t>stationary points</a:t>
            </a:r>
            <a:r>
              <a:rPr lang="en-US" dirty="0"/>
              <a:t> of a function have a gradient of zero</a:t>
            </a:r>
          </a:p>
          <a:p>
            <a:endParaRPr lang="en-US" dirty="0"/>
          </a:p>
        </p:txBody>
      </p:sp>
      <p:sp>
        <p:nvSpPr>
          <p:cNvPr id="7" name="Slide Number Placeholder 6"/>
          <p:cNvSpPr>
            <a:spLocks noGrp="1"/>
          </p:cNvSpPr>
          <p:nvPr>
            <p:ph type="sldNum" sz="quarter" idx="12"/>
          </p:nvPr>
        </p:nvSpPr>
        <p:spPr/>
        <p:txBody>
          <a:bodyPr/>
          <a:lstStyle/>
          <a:p>
            <a:fld id="{E5445004-F4FB-5345-992E-498B4C43F562}" type="slidenum">
              <a:rPr lang="en-US" smtClean="0"/>
              <a:t>187</a:t>
            </a:fld>
            <a:endParaRPr lang="en-US"/>
          </a:p>
        </p:txBody>
      </p:sp>
      <p:sp>
        <p:nvSpPr>
          <p:cNvPr id="11" name="Content Placeholder 2"/>
          <p:cNvSpPr txBox="1">
            <a:spLocks/>
          </p:cNvSpPr>
          <p:nvPr/>
        </p:nvSpPr>
        <p:spPr>
          <a:xfrm>
            <a:off x="457200" y="5227487"/>
            <a:ext cx="8229600" cy="890205"/>
          </a:xfrm>
          <a:prstGeom prst="rect">
            <a:avLst/>
          </a:prstGeom>
          <a:solidFill>
            <a:schemeClr val="accent4"/>
          </a:solidFill>
        </p:spPr>
        <p:txBody>
          <a:bodyPr vert="horz" lIns="91440" tIns="45720" rIns="91440" bIns="45720" numCol="1" spcCol="1371600" rtlCol="0">
            <a:normAutofit fontScale="85000"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The </a:t>
            </a:r>
            <a:r>
              <a:rPr lang="en-US" b="1" dirty="0"/>
              <a:t>fixed points </a:t>
            </a:r>
            <a:r>
              <a:rPr lang="en-US" dirty="0"/>
              <a:t>of BP are </a:t>
            </a:r>
            <a:r>
              <a:rPr lang="en-US" dirty="0" smtClean="0"/>
              <a:t>local </a:t>
            </a:r>
            <a:r>
              <a:rPr lang="en-US" b="1" dirty="0"/>
              <a:t>stationary points</a:t>
            </a:r>
            <a:r>
              <a:rPr lang="en-US" dirty="0"/>
              <a:t> of the </a:t>
            </a:r>
            <a:r>
              <a:rPr lang="en-US" dirty="0" smtClean="0"/>
              <a:t>Bethe </a:t>
            </a:r>
            <a:r>
              <a:rPr lang="en-US" dirty="0"/>
              <a:t>Free Energy (</a:t>
            </a:r>
            <a:r>
              <a:rPr lang="en-US" dirty="0" err="1"/>
              <a:t>Yedidia</a:t>
            </a:r>
            <a:r>
              <a:rPr lang="en-US" dirty="0"/>
              <a:t>, Freeman, &amp; Weiss, 2000)</a:t>
            </a:r>
          </a:p>
        </p:txBody>
      </p:sp>
      <p:pic>
        <p:nvPicPr>
          <p:cNvPr id="10" name="Picture 9"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04668" y="1759788"/>
            <a:ext cx="4423410" cy="1268730"/>
          </a:xfrm>
          <a:prstGeom prst="rect">
            <a:avLst/>
          </a:prstGeom>
        </p:spPr>
      </p:pic>
    </p:spTree>
    <p:extLst>
      <p:ext uri="{BB962C8B-B14F-4D97-AF65-F5344CB8AC3E}">
        <p14:creationId xmlns:p14="http://schemas.microsoft.com/office/powerpoint/2010/main" val="55235121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1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p:cNvSpPr>
            <a:spLocks noGrp="1"/>
          </p:cNvSpPr>
          <p:nvPr>
            <p:ph type="title"/>
          </p:nvPr>
        </p:nvSpPr>
        <p:spPr/>
        <p:txBody>
          <a:bodyPr>
            <a:normAutofit fontScale="90000"/>
          </a:bodyPr>
          <a:lstStyle/>
          <a:p>
            <a:r>
              <a:rPr lang="en-US" dirty="0"/>
              <a:t>BP as an Optimization Algorithm</a:t>
            </a:r>
          </a:p>
        </p:txBody>
      </p:sp>
      <p:sp>
        <p:nvSpPr>
          <p:cNvPr id="9" name="Content Placeholder 8"/>
          <p:cNvSpPr>
            <a:spLocks noGrp="1"/>
          </p:cNvSpPr>
          <p:nvPr>
            <p:ph idx="1"/>
          </p:nvPr>
        </p:nvSpPr>
        <p:spPr>
          <a:xfrm>
            <a:off x="457200" y="1210760"/>
            <a:ext cx="8229600" cy="4016727"/>
          </a:xfrm>
        </p:spPr>
        <p:txBody>
          <a:bodyPr>
            <a:normAutofit fontScale="77500" lnSpcReduction="20000"/>
          </a:bodyPr>
          <a:lstStyle/>
          <a:p>
            <a:r>
              <a:rPr lang="en-US" dirty="0" smtClean="0"/>
              <a:t>The </a:t>
            </a:r>
            <a:r>
              <a:rPr lang="en-US" b="1" dirty="0" smtClean="0"/>
              <a:t>Bethe Free Energy</a:t>
            </a:r>
            <a:r>
              <a:rPr lang="en-US" dirty="0" smtClean="0"/>
              <a:t>, a function of the beliefs:</a:t>
            </a:r>
          </a:p>
          <a:p>
            <a:endParaRPr lang="en-US" dirty="0"/>
          </a:p>
          <a:p>
            <a:endParaRPr lang="en-US" dirty="0" smtClean="0"/>
          </a:p>
          <a:p>
            <a:endParaRPr lang="en-US" dirty="0" smtClean="0"/>
          </a:p>
          <a:p>
            <a:endParaRPr lang="en-US" dirty="0"/>
          </a:p>
          <a:p>
            <a:r>
              <a:rPr lang="en-US" dirty="0" smtClean="0"/>
              <a:t>BP </a:t>
            </a:r>
            <a:r>
              <a:rPr lang="en-US" dirty="0"/>
              <a:t>minimizes a </a:t>
            </a:r>
            <a:r>
              <a:rPr lang="en-US" b="1" dirty="0"/>
              <a:t>constrained</a:t>
            </a:r>
            <a:r>
              <a:rPr lang="en-US" dirty="0"/>
              <a:t> version of the Bethe Free </a:t>
            </a:r>
            <a:r>
              <a:rPr lang="en-US" dirty="0" smtClean="0"/>
              <a:t>Energy</a:t>
            </a:r>
          </a:p>
          <a:p>
            <a:pPr lvl="1"/>
            <a:r>
              <a:rPr lang="en-US" dirty="0" smtClean="0"/>
              <a:t>BP is just one local optimization algorithm: fast but not guaranteed to converge</a:t>
            </a:r>
          </a:p>
          <a:p>
            <a:pPr lvl="1"/>
            <a:r>
              <a:rPr lang="en-US" dirty="0" smtClean="0"/>
              <a:t>If </a:t>
            </a:r>
            <a:r>
              <a:rPr lang="en-US" dirty="0"/>
              <a:t>BP converges, the beliefs are called </a:t>
            </a:r>
            <a:r>
              <a:rPr lang="en-US" b="1" dirty="0"/>
              <a:t>fixed points</a:t>
            </a:r>
          </a:p>
          <a:p>
            <a:pPr lvl="1"/>
            <a:r>
              <a:rPr lang="en-US" dirty="0"/>
              <a:t>The </a:t>
            </a:r>
            <a:r>
              <a:rPr lang="en-US" b="1" dirty="0"/>
              <a:t>stationary points</a:t>
            </a:r>
            <a:r>
              <a:rPr lang="en-US" dirty="0"/>
              <a:t> of a function have a gradient of zero</a:t>
            </a:r>
          </a:p>
          <a:p>
            <a:endParaRPr lang="en-US" dirty="0"/>
          </a:p>
        </p:txBody>
      </p:sp>
      <p:sp>
        <p:nvSpPr>
          <p:cNvPr id="7" name="Slide Number Placeholder 6"/>
          <p:cNvSpPr>
            <a:spLocks noGrp="1"/>
          </p:cNvSpPr>
          <p:nvPr>
            <p:ph type="sldNum" sz="quarter" idx="12"/>
          </p:nvPr>
        </p:nvSpPr>
        <p:spPr/>
        <p:txBody>
          <a:bodyPr/>
          <a:lstStyle/>
          <a:p>
            <a:fld id="{E5445004-F4FB-5345-992E-498B4C43F562}" type="slidenum">
              <a:rPr lang="en-US" smtClean="0"/>
              <a:t>188</a:t>
            </a:fld>
            <a:endParaRPr lang="en-US"/>
          </a:p>
        </p:txBody>
      </p:sp>
      <p:sp>
        <p:nvSpPr>
          <p:cNvPr id="11" name="Content Placeholder 2"/>
          <p:cNvSpPr txBox="1">
            <a:spLocks/>
          </p:cNvSpPr>
          <p:nvPr/>
        </p:nvSpPr>
        <p:spPr>
          <a:xfrm>
            <a:off x="457200" y="5227487"/>
            <a:ext cx="8229600" cy="890205"/>
          </a:xfrm>
          <a:prstGeom prst="rect">
            <a:avLst/>
          </a:prstGeom>
          <a:solidFill>
            <a:schemeClr val="accent4"/>
          </a:solidFill>
        </p:spPr>
        <p:txBody>
          <a:bodyPr vert="horz" lIns="91440" tIns="45720" rIns="91440" bIns="45720" numCol="1" spcCol="1371600" rtlCol="0">
            <a:normAutofit fontScale="9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The </a:t>
            </a:r>
            <a:r>
              <a:rPr lang="en-US" b="1" dirty="0" smtClean="0"/>
              <a:t>stable fixed </a:t>
            </a:r>
            <a:r>
              <a:rPr lang="en-US" b="1" dirty="0"/>
              <a:t>points </a:t>
            </a:r>
            <a:r>
              <a:rPr lang="en-US" dirty="0"/>
              <a:t>of BP are </a:t>
            </a:r>
            <a:r>
              <a:rPr lang="en-US" dirty="0" smtClean="0"/>
              <a:t>local </a:t>
            </a:r>
            <a:r>
              <a:rPr lang="en-US" b="1" dirty="0" smtClean="0"/>
              <a:t>minima </a:t>
            </a:r>
            <a:r>
              <a:rPr lang="en-US" dirty="0" smtClean="0"/>
              <a:t>of </a:t>
            </a:r>
            <a:r>
              <a:rPr lang="en-US" dirty="0"/>
              <a:t>the </a:t>
            </a:r>
            <a:r>
              <a:rPr lang="en-US" dirty="0" smtClean="0"/>
              <a:t>Bethe </a:t>
            </a:r>
            <a:r>
              <a:rPr lang="en-US" dirty="0"/>
              <a:t>Free Energy </a:t>
            </a:r>
            <a:r>
              <a:rPr lang="en-US" dirty="0" smtClean="0"/>
              <a:t>(</a:t>
            </a:r>
            <a:r>
              <a:rPr lang="en-US" dirty="0" err="1" smtClean="0"/>
              <a:t>Heskes</a:t>
            </a:r>
            <a:r>
              <a:rPr lang="en-US" dirty="0" smtClean="0"/>
              <a:t>, 2003)</a:t>
            </a:r>
            <a:endParaRPr lang="en-US" dirty="0"/>
          </a:p>
        </p:txBody>
      </p:sp>
      <p:pic>
        <p:nvPicPr>
          <p:cNvPr id="10" name="Picture 9"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204668" y="1759788"/>
            <a:ext cx="4423410" cy="1268730"/>
          </a:xfrm>
          <a:prstGeom prst="rect">
            <a:avLst/>
          </a:prstGeom>
        </p:spPr>
      </p:pic>
    </p:spTree>
    <p:extLst>
      <p:ext uri="{BB962C8B-B14F-4D97-AF65-F5344CB8AC3E}">
        <p14:creationId xmlns:p14="http://schemas.microsoft.com/office/powerpoint/2010/main" val="4114166863"/>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1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BP as an Optimization Algorithm</a:t>
            </a:r>
          </a:p>
        </p:txBody>
      </p:sp>
      <p:sp>
        <p:nvSpPr>
          <p:cNvPr id="14" name="Text Placeholder 13"/>
          <p:cNvSpPr>
            <a:spLocks noGrp="1"/>
          </p:cNvSpPr>
          <p:nvPr>
            <p:ph type="body" idx="1"/>
          </p:nvPr>
        </p:nvSpPr>
        <p:spPr/>
        <p:txBody>
          <a:bodyPr/>
          <a:lstStyle/>
          <a:p>
            <a:pPr marL="0" lvl="1"/>
            <a:r>
              <a:rPr lang="en-US" dirty="0"/>
              <a:t>For graphs with no cycles</a:t>
            </a:r>
            <a:r>
              <a:rPr lang="en-US" dirty="0" smtClean="0"/>
              <a:t>:</a:t>
            </a:r>
            <a:endParaRPr lang="en-US" dirty="0"/>
          </a:p>
        </p:txBody>
      </p:sp>
      <p:sp>
        <p:nvSpPr>
          <p:cNvPr id="3" name="Content Placeholder 2"/>
          <p:cNvSpPr>
            <a:spLocks noGrp="1"/>
          </p:cNvSpPr>
          <p:nvPr>
            <p:ph sz="half" idx="2"/>
          </p:nvPr>
        </p:nvSpPr>
        <p:spPr/>
        <p:txBody>
          <a:bodyPr>
            <a:normAutofit/>
          </a:bodyPr>
          <a:lstStyle/>
          <a:p>
            <a:pPr lvl="1"/>
            <a:r>
              <a:rPr lang="en-US" dirty="0" smtClean="0"/>
              <a:t>The minimizing beliefs = the true </a:t>
            </a:r>
            <a:r>
              <a:rPr lang="en-US" dirty="0" err="1" smtClean="0"/>
              <a:t>marginals</a:t>
            </a:r>
            <a:endParaRPr lang="en-US" dirty="0" smtClean="0"/>
          </a:p>
          <a:p>
            <a:pPr lvl="1"/>
            <a:r>
              <a:rPr lang="en-US" dirty="0" smtClean="0"/>
              <a:t>BP </a:t>
            </a:r>
            <a:r>
              <a:rPr lang="en-US" dirty="0"/>
              <a:t>finds the global minimum of </a:t>
            </a:r>
            <a:r>
              <a:rPr lang="en-US" dirty="0" smtClean="0"/>
              <a:t>the Bethe Free </a:t>
            </a:r>
            <a:r>
              <a:rPr lang="en-US" dirty="0"/>
              <a:t>Energy</a:t>
            </a:r>
          </a:p>
          <a:p>
            <a:pPr lvl="1"/>
            <a:r>
              <a:rPr lang="en-US" dirty="0" smtClean="0"/>
              <a:t>This </a:t>
            </a:r>
            <a:r>
              <a:rPr lang="en-US" b="1" dirty="0" smtClean="0"/>
              <a:t>global </a:t>
            </a:r>
            <a:r>
              <a:rPr lang="en-US" b="1" dirty="0"/>
              <a:t>minimum </a:t>
            </a:r>
            <a:r>
              <a:rPr lang="en-US" dirty="0"/>
              <a:t>is </a:t>
            </a:r>
            <a:r>
              <a:rPr lang="en-US" dirty="0" smtClean="0"/>
              <a:t/>
            </a:r>
            <a:br>
              <a:rPr lang="en-US" dirty="0" smtClean="0"/>
            </a:br>
            <a:r>
              <a:rPr lang="en-US" dirty="0" smtClean="0">
                <a:latin typeface="Times New Roman"/>
                <a:cs typeface="Times New Roman"/>
              </a:rPr>
              <a:t>–log </a:t>
            </a:r>
            <a:r>
              <a:rPr lang="en-US" i="1" dirty="0" smtClean="0">
                <a:latin typeface="Times New Roman"/>
                <a:cs typeface="Times New Roman"/>
              </a:rPr>
              <a:t>Z</a:t>
            </a:r>
            <a:r>
              <a:rPr lang="en-US" dirty="0" smtClean="0">
                <a:latin typeface="Times New Roman"/>
                <a:cs typeface="Times New Roman"/>
              </a:rPr>
              <a:t> </a:t>
            </a:r>
            <a:r>
              <a:rPr lang="en-US" dirty="0" smtClean="0"/>
              <a:t>(the “Helmholtz </a:t>
            </a:r>
            <a:r>
              <a:rPr lang="en-US" dirty="0"/>
              <a:t>Free </a:t>
            </a:r>
            <a:r>
              <a:rPr lang="en-US" dirty="0" smtClean="0"/>
              <a:t>Energy”)</a:t>
            </a:r>
          </a:p>
        </p:txBody>
      </p:sp>
      <p:sp>
        <p:nvSpPr>
          <p:cNvPr id="15" name="Text Placeholder 14"/>
          <p:cNvSpPr>
            <a:spLocks noGrp="1"/>
          </p:cNvSpPr>
          <p:nvPr>
            <p:ph type="body" sz="quarter" idx="3"/>
          </p:nvPr>
        </p:nvSpPr>
        <p:spPr/>
        <p:txBody>
          <a:bodyPr/>
          <a:lstStyle/>
          <a:p>
            <a:pPr marL="0" lvl="1"/>
            <a:r>
              <a:rPr lang="en-US" dirty="0"/>
              <a:t>For graphs with cycles</a:t>
            </a:r>
            <a:r>
              <a:rPr lang="en-US" dirty="0" smtClean="0"/>
              <a:t>:</a:t>
            </a:r>
            <a:endParaRPr lang="en-US" dirty="0"/>
          </a:p>
        </p:txBody>
      </p:sp>
      <p:sp>
        <p:nvSpPr>
          <p:cNvPr id="16" name="Content Placeholder 15"/>
          <p:cNvSpPr>
            <a:spLocks noGrp="1"/>
          </p:cNvSpPr>
          <p:nvPr>
            <p:ph sz="quarter" idx="4"/>
          </p:nvPr>
        </p:nvSpPr>
        <p:spPr/>
        <p:txBody>
          <a:bodyPr/>
          <a:lstStyle/>
          <a:p>
            <a:pPr lvl="1"/>
            <a:r>
              <a:rPr lang="en-US" dirty="0" smtClean="0"/>
              <a:t>The </a:t>
            </a:r>
            <a:r>
              <a:rPr lang="en-US" dirty="0"/>
              <a:t>minimizing beliefs only </a:t>
            </a:r>
            <a:r>
              <a:rPr lang="en-US" b="1" dirty="0"/>
              <a:t>approximate</a:t>
            </a:r>
            <a:r>
              <a:rPr lang="en-US" dirty="0"/>
              <a:t> the </a:t>
            </a:r>
            <a:r>
              <a:rPr lang="en-US" dirty="0" smtClean="0"/>
              <a:t>true </a:t>
            </a:r>
            <a:r>
              <a:rPr lang="en-US" dirty="0" err="1" smtClean="0"/>
              <a:t>marginals</a:t>
            </a:r>
            <a:endParaRPr lang="en-US" dirty="0"/>
          </a:p>
          <a:p>
            <a:pPr lvl="1"/>
            <a:r>
              <a:rPr lang="en-US" dirty="0"/>
              <a:t>Attempting to minimize may get stuck at </a:t>
            </a:r>
            <a:r>
              <a:rPr lang="en-US" b="1" dirty="0"/>
              <a:t>local minimum </a:t>
            </a:r>
            <a:r>
              <a:rPr lang="en-US" dirty="0"/>
              <a:t>or other critical point</a:t>
            </a:r>
          </a:p>
          <a:p>
            <a:pPr lvl="1"/>
            <a:r>
              <a:rPr lang="en-US" dirty="0"/>
              <a:t>Even the global minimum only approximates </a:t>
            </a:r>
            <a:r>
              <a:rPr lang="en-US" dirty="0">
                <a:latin typeface="Times New Roman"/>
                <a:cs typeface="Times New Roman"/>
              </a:rPr>
              <a:t>–log </a:t>
            </a:r>
            <a:r>
              <a:rPr lang="en-US" i="1" dirty="0">
                <a:latin typeface="Times New Roman"/>
                <a:cs typeface="Times New Roman"/>
              </a:rPr>
              <a:t>Z</a:t>
            </a:r>
            <a:r>
              <a:rPr lang="en-US" dirty="0">
                <a:latin typeface="Times New Roman"/>
                <a:cs typeface="Times New Roman"/>
              </a:rPr>
              <a:t> </a:t>
            </a:r>
            <a:endParaRPr lang="en-US" dirty="0"/>
          </a:p>
          <a:p>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189</a:t>
            </a:fld>
            <a:endParaRPr lang="en-US"/>
          </a:p>
        </p:txBody>
      </p:sp>
    </p:spTree>
    <p:extLst>
      <p:ext uri="{BB962C8B-B14F-4D97-AF65-F5344CB8AC3E}">
        <p14:creationId xmlns:p14="http://schemas.microsoft.com/office/powerpoint/2010/main" val="685011051"/>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9153" name="Group 7"/>
          <p:cNvGrpSpPr>
            <a:grpSpLocks/>
          </p:cNvGrpSpPr>
          <p:nvPr/>
        </p:nvGrpSpPr>
        <p:grpSpPr bwMode="auto">
          <a:xfrm>
            <a:off x="322263" y="4268788"/>
            <a:ext cx="8326437" cy="1811337"/>
            <a:chOff x="322637" y="4268686"/>
            <a:chExt cx="8326409" cy="1812059"/>
          </a:xfrm>
        </p:grpSpPr>
        <p:grpSp>
          <p:nvGrpSpPr>
            <p:cNvPr id="49170" name="Group 2"/>
            <p:cNvGrpSpPr>
              <a:grpSpLocks/>
            </p:cNvGrpSpPr>
            <p:nvPr/>
          </p:nvGrpSpPr>
          <p:grpSpPr bwMode="auto">
            <a:xfrm>
              <a:off x="322637" y="4268686"/>
              <a:ext cx="8326409" cy="1812059"/>
              <a:chOff x="322637" y="2330663"/>
              <a:chExt cx="8326409" cy="1812059"/>
            </a:xfrm>
          </p:grpSpPr>
          <p:grpSp>
            <p:nvGrpSpPr>
              <p:cNvPr id="49182" name="Group 4"/>
              <p:cNvGrpSpPr>
                <a:grpSpLocks/>
              </p:cNvGrpSpPr>
              <p:nvPr/>
            </p:nvGrpSpPr>
            <p:grpSpPr bwMode="auto">
              <a:xfrm>
                <a:off x="1388485" y="3808860"/>
                <a:ext cx="7260561" cy="333862"/>
                <a:chOff x="492120" y="3950977"/>
                <a:chExt cx="8067290" cy="370958"/>
              </a:xfrm>
            </p:grpSpPr>
            <p:sp>
              <p:nvSpPr>
                <p:cNvPr id="49194" name="TextBox 40"/>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49195" name="TextBox 41"/>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49196" name="TextBox 42"/>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49197" name="TextBox 43"/>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49198" name="TextBox 44"/>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grpSp>
          <p:sp>
            <p:nvSpPr>
              <p:cNvPr id="33" name="Oval 32"/>
              <p:cNvSpPr/>
              <p:nvPr/>
            </p:nvSpPr>
            <p:spPr>
              <a:xfrm>
                <a:off x="1738682" y="3345479"/>
                <a:ext cx="487360" cy="49391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time</a:t>
                </a:r>
              </a:p>
            </p:txBody>
          </p:sp>
          <p:sp>
            <p:nvSpPr>
              <p:cNvPr id="34" name="Oval 33"/>
              <p:cNvSpPr/>
              <p:nvPr/>
            </p:nvSpPr>
            <p:spPr>
              <a:xfrm>
                <a:off x="3226164" y="3345479"/>
                <a:ext cx="487361" cy="49391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flies</a:t>
                </a:r>
              </a:p>
            </p:txBody>
          </p:sp>
          <p:sp>
            <p:nvSpPr>
              <p:cNvPr id="35" name="Oval 34"/>
              <p:cNvSpPr/>
              <p:nvPr/>
            </p:nvSpPr>
            <p:spPr>
              <a:xfrm>
                <a:off x="4737459" y="3343892"/>
                <a:ext cx="485773" cy="4939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like</a:t>
                </a:r>
              </a:p>
            </p:txBody>
          </p:sp>
          <p:sp>
            <p:nvSpPr>
              <p:cNvPr id="36" name="Oval 35"/>
              <p:cNvSpPr/>
              <p:nvPr/>
            </p:nvSpPr>
            <p:spPr>
              <a:xfrm>
                <a:off x="6232879" y="3345479"/>
                <a:ext cx="485773" cy="49391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an</a:t>
                </a:r>
              </a:p>
            </p:txBody>
          </p:sp>
          <p:sp>
            <p:nvSpPr>
              <p:cNvPr id="37" name="Oval 36"/>
              <p:cNvSpPr/>
              <p:nvPr/>
            </p:nvSpPr>
            <p:spPr>
              <a:xfrm>
                <a:off x="7720362" y="3343892"/>
                <a:ext cx="485773" cy="4939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arrow</a:t>
                </a:r>
              </a:p>
            </p:txBody>
          </p:sp>
          <p:sp>
            <p:nvSpPr>
              <p:cNvPr id="29" name="Oval 28"/>
              <p:cNvSpPr/>
              <p:nvPr/>
            </p:nvSpPr>
            <p:spPr>
              <a:xfrm>
                <a:off x="1729157" y="2332251"/>
                <a:ext cx="485773" cy="493910"/>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39" name="Oval 38"/>
              <p:cNvSpPr/>
              <p:nvPr/>
            </p:nvSpPr>
            <p:spPr>
              <a:xfrm>
                <a:off x="3216639" y="2332251"/>
                <a:ext cx="487361" cy="493910"/>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v</a:t>
                </a:r>
              </a:p>
            </p:txBody>
          </p:sp>
          <p:sp>
            <p:nvSpPr>
              <p:cNvPr id="49" name="Oval 48"/>
              <p:cNvSpPr/>
              <p:nvPr/>
            </p:nvSpPr>
            <p:spPr>
              <a:xfrm>
                <a:off x="4726347" y="2330663"/>
                <a:ext cx="487360" cy="493909"/>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p</a:t>
                </a:r>
              </a:p>
            </p:txBody>
          </p:sp>
          <p:sp>
            <p:nvSpPr>
              <p:cNvPr id="54" name="Oval 53"/>
              <p:cNvSpPr/>
              <p:nvPr/>
            </p:nvSpPr>
            <p:spPr>
              <a:xfrm>
                <a:off x="6221767" y="2332251"/>
                <a:ext cx="487360" cy="493910"/>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d</a:t>
                </a:r>
              </a:p>
            </p:txBody>
          </p:sp>
          <p:sp>
            <p:nvSpPr>
              <p:cNvPr id="59" name="Oval 58"/>
              <p:cNvSpPr/>
              <p:nvPr/>
            </p:nvSpPr>
            <p:spPr>
              <a:xfrm>
                <a:off x="7709249" y="2330663"/>
                <a:ext cx="487361" cy="493909"/>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66" name="Oval 65"/>
              <p:cNvSpPr/>
              <p:nvPr/>
            </p:nvSpPr>
            <p:spPr>
              <a:xfrm>
                <a:off x="322637" y="2330663"/>
                <a:ext cx="487360" cy="493909"/>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dirty="0">
                    <a:latin typeface="Rockwell"/>
                    <a:cs typeface="Rockwell"/>
                  </a:rPr>
                  <a:t>&lt;START&gt;</a:t>
                </a:r>
              </a:p>
            </p:txBody>
          </p:sp>
        </p:grpSp>
        <p:grpSp>
          <p:nvGrpSpPr>
            <p:cNvPr id="49171" name="Group 6"/>
            <p:cNvGrpSpPr>
              <a:grpSpLocks/>
            </p:cNvGrpSpPr>
            <p:nvPr/>
          </p:nvGrpSpPr>
          <p:grpSpPr bwMode="auto">
            <a:xfrm>
              <a:off x="809372" y="4523853"/>
              <a:ext cx="7153991" cy="748413"/>
              <a:chOff x="809372" y="4513611"/>
              <a:chExt cx="7153991" cy="748413"/>
            </a:xfrm>
          </p:grpSpPr>
          <p:cxnSp>
            <p:nvCxnSpPr>
              <p:cNvPr id="67" name="Straight Connector 66"/>
              <p:cNvCxnSpPr/>
              <p:nvPr/>
            </p:nvCxnSpPr>
            <p:spPr>
              <a:xfrm>
                <a:off x="1972043" y="4763470"/>
                <a:ext cx="11113" cy="498674"/>
              </a:xfrm>
              <a:prstGeom prst="line">
                <a:avLst/>
              </a:prstGeom>
              <a:solidFill>
                <a:schemeClr val="bg1"/>
              </a:solidFill>
              <a:ln w="28575" cmpd="sng">
                <a:solidFill>
                  <a:schemeClr val="tx1"/>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68" name="Straight Connector 67"/>
              <p:cNvCxnSpPr/>
              <p:nvPr/>
            </p:nvCxnSpPr>
            <p:spPr>
              <a:xfrm>
                <a:off x="2216517" y="4515722"/>
                <a:ext cx="1000122" cy="0"/>
              </a:xfrm>
              <a:prstGeom prst="line">
                <a:avLst/>
              </a:prstGeom>
              <a:solidFill>
                <a:schemeClr val="bg1"/>
              </a:solidFill>
              <a:ln w="28575" cmpd="sng">
                <a:solidFill>
                  <a:schemeClr val="tx1"/>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70" name="Straight Connector 69"/>
              <p:cNvCxnSpPr/>
              <p:nvPr/>
            </p:nvCxnSpPr>
            <p:spPr>
              <a:xfrm>
                <a:off x="3461113" y="4763470"/>
                <a:ext cx="9525" cy="498674"/>
              </a:xfrm>
              <a:prstGeom prst="line">
                <a:avLst/>
              </a:prstGeom>
              <a:solidFill>
                <a:schemeClr val="bg1"/>
              </a:solidFill>
              <a:ln w="28575" cmpd="sng">
                <a:solidFill>
                  <a:schemeClr val="tx1"/>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flipV="1">
                <a:off x="3704000" y="4514133"/>
                <a:ext cx="1022347" cy="1589"/>
              </a:xfrm>
              <a:prstGeom prst="line">
                <a:avLst/>
              </a:prstGeom>
              <a:solidFill>
                <a:schemeClr val="bg1"/>
              </a:solidFill>
              <a:ln w="28575" cmpd="sng">
                <a:solidFill>
                  <a:schemeClr val="tx1"/>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a:off x="4970821" y="4760294"/>
                <a:ext cx="9525" cy="500261"/>
              </a:xfrm>
              <a:prstGeom prst="line">
                <a:avLst/>
              </a:prstGeom>
              <a:solidFill>
                <a:schemeClr val="bg1"/>
              </a:solidFill>
              <a:ln w="28575" cmpd="sng">
                <a:solidFill>
                  <a:schemeClr val="tx1"/>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73" name="Straight Connector 72"/>
              <p:cNvCxnSpPr/>
              <p:nvPr/>
            </p:nvCxnSpPr>
            <p:spPr>
              <a:xfrm>
                <a:off x="5213707" y="4514133"/>
                <a:ext cx="1008060" cy="1589"/>
              </a:xfrm>
              <a:prstGeom prst="line">
                <a:avLst/>
              </a:prstGeom>
              <a:solidFill>
                <a:schemeClr val="bg1"/>
              </a:solidFill>
              <a:ln w="28575" cmpd="sng">
                <a:solidFill>
                  <a:schemeClr val="tx1"/>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74" name="Straight Connector 73"/>
              <p:cNvCxnSpPr/>
              <p:nvPr/>
            </p:nvCxnSpPr>
            <p:spPr>
              <a:xfrm>
                <a:off x="6466241" y="4763470"/>
                <a:ext cx="9525" cy="498674"/>
              </a:xfrm>
              <a:prstGeom prst="line">
                <a:avLst/>
              </a:prstGeom>
              <a:solidFill>
                <a:schemeClr val="bg1"/>
              </a:solidFill>
              <a:ln w="28575" cmpd="sng">
                <a:solidFill>
                  <a:schemeClr val="tx1"/>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75" name="Straight Connector 74"/>
              <p:cNvCxnSpPr/>
              <p:nvPr/>
            </p:nvCxnSpPr>
            <p:spPr>
              <a:xfrm flipV="1">
                <a:off x="6709127" y="4514133"/>
                <a:ext cx="1000122" cy="1589"/>
              </a:xfrm>
              <a:prstGeom prst="line">
                <a:avLst/>
              </a:prstGeom>
              <a:solidFill>
                <a:schemeClr val="bg1"/>
              </a:solidFill>
              <a:ln w="28575" cmpd="sng">
                <a:solidFill>
                  <a:schemeClr val="tx1"/>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76" name="Straight Connector 75"/>
              <p:cNvCxnSpPr/>
              <p:nvPr/>
            </p:nvCxnSpPr>
            <p:spPr>
              <a:xfrm>
                <a:off x="7953723" y="4760294"/>
                <a:ext cx="9525" cy="500261"/>
              </a:xfrm>
              <a:prstGeom prst="line">
                <a:avLst/>
              </a:prstGeom>
              <a:solidFill>
                <a:schemeClr val="bg1"/>
              </a:solidFill>
              <a:ln w="28575" cmpd="sng">
                <a:solidFill>
                  <a:schemeClr val="tx1"/>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a:off x="809997" y="4514133"/>
                <a:ext cx="919160" cy="1589"/>
              </a:xfrm>
              <a:prstGeom prst="line">
                <a:avLst/>
              </a:prstGeom>
              <a:solidFill>
                <a:schemeClr val="bg1"/>
              </a:solidFill>
              <a:ln w="28575" cmpd="sng">
                <a:solidFill>
                  <a:schemeClr val="tx1"/>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grpSp>
      </p:grpSp>
      <p:sp>
        <p:nvSpPr>
          <p:cNvPr id="96" name="Isosceles Triangle 95"/>
          <p:cNvSpPr/>
          <p:nvPr/>
        </p:nvSpPr>
        <p:spPr>
          <a:xfrm rot="5400000" flipV="1">
            <a:off x="3331369" y="5236369"/>
            <a:ext cx="952500" cy="430212"/>
          </a:xfrm>
          <a:prstGeom prst="triangle">
            <a:avLst>
              <a:gd name="adj" fmla="val 539"/>
            </a:avLst>
          </a:prstGeom>
          <a:gradFill>
            <a:gsLst>
              <a:gs pos="0">
                <a:schemeClr val="accent3"/>
              </a:gs>
              <a:gs pos="100000">
                <a:schemeClr val="bg1"/>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1" name="Isosceles Triangle 10"/>
          <p:cNvSpPr/>
          <p:nvPr/>
        </p:nvSpPr>
        <p:spPr>
          <a:xfrm rot="5400000">
            <a:off x="1172369" y="5245894"/>
            <a:ext cx="952500" cy="411162"/>
          </a:xfrm>
          <a:prstGeom prst="triangle">
            <a:avLst>
              <a:gd name="adj" fmla="val 539"/>
            </a:avLst>
          </a:prstGeom>
          <a:gradFill>
            <a:gsLst>
              <a:gs pos="0">
                <a:schemeClr val="accent3"/>
              </a:gs>
              <a:gs pos="100000">
                <a:schemeClr val="bg1"/>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93" name="Trapezoid 92"/>
          <p:cNvSpPr/>
          <p:nvPr/>
        </p:nvSpPr>
        <p:spPr>
          <a:xfrm flipV="1">
            <a:off x="3576638" y="4100513"/>
            <a:ext cx="1393825" cy="300037"/>
          </a:xfrm>
          <a:prstGeom prst="trapezoid">
            <a:avLst>
              <a:gd name="adj" fmla="val 194940"/>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0" name="Trapezoid 9"/>
          <p:cNvSpPr/>
          <p:nvPr/>
        </p:nvSpPr>
        <p:spPr>
          <a:xfrm flipV="1">
            <a:off x="1997075" y="4103688"/>
            <a:ext cx="1393825" cy="300037"/>
          </a:xfrm>
          <a:prstGeom prst="trapezoid">
            <a:avLst>
              <a:gd name="adj" fmla="val 194940"/>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Hidden Markov Model</a:t>
            </a:r>
            <a:endParaRPr lang="en-US" dirty="0"/>
          </a:p>
        </p:txBody>
      </p:sp>
      <p:sp>
        <p:nvSpPr>
          <p:cNvPr id="4" name="Slide Number Placeholder 3"/>
          <p:cNvSpPr>
            <a:spLocks noGrp="1"/>
          </p:cNvSpPr>
          <p:nvPr>
            <p:ph type="sldNum" sz="quarter" idx="12"/>
          </p:nvPr>
        </p:nvSpPr>
        <p:spPr/>
        <p:txBody>
          <a:bodyPr/>
          <a:lstStyle/>
          <a:p>
            <a:pPr>
              <a:defRPr/>
            </a:pPr>
            <a:fld id="{7A50BAE7-5DEA-480C-80EC-1D61AB1545F9}" type="slidenum">
              <a:rPr lang="en-US"/>
              <a:pPr>
                <a:defRPr/>
              </a:pPr>
              <a:t>19</a:t>
            </a:fld>
            <a:endParaRPr lang="en-US"/>
          </a:p>
        </p:txBody>
      </p:sp>
      <p:sp>
        <p:nvSpPr>
          <p:cNvPr id="69" name="Content Placeholder 2"/>
          <p:cNvSpPr txBox="1">
            <a:spLocks/>
          </p:cNvSpPr>
          <p:nvPr/>
        </p:nvSpPr>
        <p:spPr>
          <a:xfrm>
            <a:off x="457200" y="1125538"/>
            <a:ext cx="8229600" cy="785812"/>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p>
            <a:pPr algn="ctr">
              <a:lnSpc>
                <a:spcPct val="90000"/>
              </a:lnSpc>
              <a:spcBef>
                <a:spcPct val="20000"/>
              </a:spcBef>
              <a:buFont typeface="Arial" charset="0"/>
              <a:buNone/>
              <a:defRPr/>
            </a:pPr>
            <a:r>
              <a:rPr lang="en-US" sz="2400">
                <a:latin typeface="Candara" pitchFamily="34" charset="0"/>
              </a:rPr>
              <a:t>But sometimes we </a:t>
            </a:r>
            <a:r>
              <a:rPr lang="en-US" sz="2400" i="1">
                <a:latin typeface="Candara" pitchFamily="34" charset="0"/>
              </a:rPr>
              <a:t>choose </a:t>
            </a:r>
            <a:r>
              <a:rPr lang="en-US" sz="2400">
                <a:latin typeface="Candara" pitchFamily="34" charset="0"/>
              </a:rPr>
              <a:t>to make them probabilities.  </a:t>
            </a:r>
            <a:br>
              <a:rPr lang="en-US" sz="2400">
                <a:latin typeface="Candara" pitchFamily="34" charset="0"/>
              </a:rPr>
            </a:br>
            <a:r>
              <a:rPr lang="en-US" sz="2400">
                <a:latin typeface="Candara" pitchFamily="34" charset="0"/>
              </a:rPr>
              <a:t>Constrain each row of a factor to sum to one.  Now </a:t>
            </a:r>
            <a:r>
              <a:rPr lang="en-US" sz="2400" i="1">
                <a:latin typeface="Times New Roman" pitchFamily="18" charset="0"/>
                <a:cs typeface="Times New Roman" pitchFamily="18" charset="0"/>
              </a:rPr>
              <a:t>Z = 1</a:t>
            </a:r>
            <a:r>
              <a:rPr lang="en-US" sz="2400">
                <a:latin typeface="Candara" pitchFamily="34" charset="0"/>
              </a:rPr>
              <a:t>.</a:t>
            </a:r>
          </a:p>
        </p:txBody>
      </p:sp>
      <p:graphicFrame>
        <p:nvGraphicFramePr>
          <p:cNvPr id="91" name="Table 90"/>
          <p:cNvGraphicFramePr>
            <a:graphicFrameLocks noGrp="1"/>
          </p:cNvGraphicFramePr>
          <p:nvPr/>
        </p:nvGraphicFramePr>
        <p:xfrm>
          <a:off x="1997765" y="2762239"/>
          <a:ext cx="1393565" cy="1337305"/>
        </p:xfrm>
        <a:graphic>
          <a:graphicData uri="http://schemas.openxmlformats.org/drawingml/2006/table">
            <a:tbl>
              <a:tblPr bandRow="1">
                <a:tableStyleId>{69C7853C-536D-4A76-A0AE-DD22124D55A5}</a:tableStyleId>
              </a:tblPr>
              <a:tblGrid>
                <a:gridCol w="278713"/>
                <a:gridCol w="278713"/>
                <a:gridCol w="278713"/>
                <a:gridCol w="278713"/>
                <a:gridCol w="278713"/>
              </a:tblGrid>
              <a:tr h="267461">
                <a:tc>
                  <a:txBody>
                    <a:bodyPr/>
                    <a:lstStyle/>
                    <a:p>
                      <a:pPr algn="ct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b="1" dirty="0" smtClean="0">
                          <a:solidFill>
                            <a:schemeClr val="accent1"/>
                          </a:solidFill>
                        </a:rPr>
                        <a:t>.8</a:t>
                      </a:r>
                      <a:endParaRPr lang="en-US" sz="1600" b="1" dirty="0">
                        <a:solidFill>
                          <a:schemeClr val="accent1"/>
                        </a:solidFill>
                      </a:endParaRPr>
                    </a:p>
                  </a:txBody>
                  <a:tcPr marL="0" marR="0" marT="0" marB="0" anchor="ctr">
                    <a:solidFill>
                      <a:schemeClr val="bg1">
                        <a:alpha val="40000"/>
                      </a:schemeClr>
                    </a:solidFill>
                  </a:tcP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r>
            </a:tbl>
          </a:graphicData>
        </a:graphic>
      </p:graphicFrame>
      <p:graphicFrame>
        <p:nvGraphicFramePr>
          <p:cNvPr id="92" name="Table 91"/>
          <p:cNvGraphicFramePr>
            <a:graphicFrameLocks noGrp="1"/>
          </p:cNvGraphicFramePr>
          <p:nvPr/>
        </p:nvGraphicFramePr>
        <p:xfrm>
          <a:off x="3597127" y="2762239"/>
          <a:ext cx="1393565" cy="1337305"/>
        </p:xfrm>
        <a:graphic>
          <a:graphicData uri="http://schemas.openxmlformats.org/drawingml/2006/table">
            <a:tbl>
              <a:tblPr bandRow="1">
                <a:tableStyleId>{69C7853C-536D-4A76-A0AE-DD22124D55A5}</a:tableStyleId>
              </a:tblPr>
              <a:tblGrid>
                <a:gridCol w="278713"/>
                <a:gridCol w="278713"/>
                <a:gridCol w="278713"/>
                <a:gridCol w="278713"/>
                <a:gridCol w="278713"/>
              </a:tblGrid>
              <a:tr h="267461">
                <a:tc>
                  <a:txBody>
                    <a:bodyPr/>
                    <a:lstStyle/>
                    <a:p>
                      <a:pPr algn="ct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.4</a:t>
                      </a:r>
                      <a:endParaRPr lang="en-US" sz="1600" dirty="0"/>
                    </a:p>
                  </a:txBody>
                  <a:tcPr marL="0" marR="0" marT="0" marB="0" anchor="ctr"/>
                </a:tc>
                <a:tc>
                  <a:txBody>
                    <a:bodyPr/>
                    <a:lstStyle/>
                    <a:p>
                      <a:pPr algn="ctr"/>
                      <a:r>
                        <a:rPr lang="en-US" sz="1600" b="1" dirty="0" smtClean="0">
                          <a:solidFill>
                            <a:schemeClr val="accent1"/>
                          </a:solidFill>
                        </a:rPr>
                        <a:t>.2</a:t>
                      </a:r>
                      <a:endParaRPr lang="en-US" sz="1600" b="1" dirty="0">
                        <a:solidFill>
                          <a:schemeClr val="accent1"/>
                        </a:solidFill>
                      </a:endParaRPr>
                    </a:p>
                  </a:txBody>
                  <a:tcPr marL="0" marR="0" marT="0" marB="0" anchor="ctr">
                    <a:solidFill>
                      <a:schemeClr val="bg1"/>
                    </a:solidFill>
                  </a:tcP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b="0" dirty="0" smtClean="0">
                          <a:solidFill>
                            <a:srgbClr val="000000"/>
                          </a:solidFill>
                        </a:rPr>
                        <a:t>.8</a:t>
                      </a:r>
                      <a:endParaRPr lang="en-US" sz="1600" b="0" dirty="0">
                        <a:solidFill>
                          <a:srgbClr val="000000"/>
                        </a:solidFi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r>
            </a:tbl>
          </a:graphicData>
        </a:graphic>
      </p:graphicFrame>
      <p:graphicFrame>
        <p:nvGraphicFramePr>
          <p:cNvPr id="64" name="Table 63"/>
          <p:cNvGraphicFramePr>
            <a:graphicFrameLocks noGrp="1"/>
          </p:cNvGraphicFramePr>
          <p:nvPr/>
        </p:nvGraphicFramePr>
        <p:xfrm>
          <a:off x="119753" y="4985447"/>
          <a:ext cx="1338532" cy="1649331"/>
        </p:xfrm>
        <a:graphic>
          <a:graphicData uri="http://schemas.openxmlformats.org/drawingml/2006/table">
            <a:tbl>
              <a:tblPr bandRow="1">
                <a:tableStyleId>{69C7853C-536D-4A76-A0AE-DD22124D55A5}</a:tableStyleId>
              </a:tblPr>
              <a:tblGrid>
                <a:gridCol w="278713"/>
                <a:gridCol w="278713"/>
                <a:gridCol w="278713"/>
                <a:gridCol w="278713"/>
                <a:gridCol w="223680"/>
              </a:tblGrid>
              <a:tr h="579487">
                <a:tc>
                  <a:txBody>
                    <a:bodyPr/>
                    <a:lstStyle/>
                    <a:p>
                      <a:pPr algn="ct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time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flies</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like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a:t>
                      </a:r>
                      <a:endParaRPr lang="en-US" sz="1600" i="0" dirty="0">
                        <a:latin typeface="Rockwell"/>
                        <a:cs typeface="Rockwell"/>
                      </a:endParaRPr>
                    </a:p>
                  </a:txBody>
                  <a:tcPr marL="0" marR="0" marT="0" marB="0" vert="vert27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.5</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b="1" dirty="0" smtClean="0">
                          <a:solidFill>
                            <a:srgbClr val="3891A7"/>
                          </a:solidFill>
                        </a:rPr>
                        <a:t>.3</a:t>
                      </a:r>
                      <a:endParaRPr lang="en-US" sz="1600" b="1" dirty="0">
                        <a:solidFill>
                          <a:srgbClr val="3891A7"/>
                        </a:solidFill>
                      </a:endParaRPr>
                    </a:p>
                  </a:txBody>
                  <a:tcPr marL="0" marR="0" marT="0" marB="0" anchor="ctr">
                    <a:solidFill>
                      <a:srgbClr val="FFFFFF">
                        <a:alpha val="40000"/>
                      </a:srgbClr>
                    </a:solidFill>
                  </a:tcP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endParaRPr lang="en-US" sz="1600" dirty="0"/>
                    </a:p>
                  </a:txBody>
                  <a:tcPr marL="0" marR="0" marT="0" marB="0" anchor="ctr"/>
                </a:tc>
              </a:tr>
            </a:tbl>
          </a:graphicData>
        </a:graphic>
      </p:graphicFrame>
      <p:graphicFrame>
        <p:nvGraphicFramePr>
          <p:cNvPr id="65" name="Table 64"/>
          <p:cNvGraphicFramePr>
            <a:graphicFrameLocks noGrp="1"/>
          </p:cNvGraphicFramePr>
          <p:nvPr/>
        </p:nvGraphicFramePr>
        <p:xfrm>
          <a:off x="4022610" y="4985447"/>
          <a:ext cx="1338532" cy="1649331"/>
        </p:xfrm>
        <a:graphic>
          <a:graphicData uri="http://schemas.openxmlformats.org/drawingml/2006/table">
            <a:tbl>
              <a:tblPr bandRow="1">
                <a:tableStyleId>{69C7853C-536D-4A76-A0AE-DD22124D55A5}</a:tableStyleId>
              </a:tblPr>
              <a:tblGrid>
                <a:gridCol w="278713"/>
                <a:gridCol w="278713"/>
                <a:gridCol w="278713"/>
                <a:gridCol w="278713"/>
                <a:gridCol w="223680"/>
              </a:tblGrid>
              <a:tr h="579487">
                <a:tc>
                  <a:txBody>
                    <a:bodyPr/>
                    <a:lstStyle/>
                    <a:p>
                      <a:pPr algn="ct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time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flies</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like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a:t>
                      </a:r>
                      <a:endParaRPr lang="en-US" sz="1600" i="0" dirty="0">
                        <a:latin typeface="Rockwell"/>
                        <a:cs typeface="Rockwell"/>
                      </a:endParaRPr>
                    </a:p>
                  </a:txBody>
                  <a:tcPr marL="0" marR="0" marT="0" marB="0" vert="vert27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b="1" dirty="0" smtClean="0">
                          <a:solidFill>
                            <a:srgbClr val="3891A7"/>
                          </a:solidFill>
                        </a:rPr>
                        <a:t>.5</a:t>
                      </a:r>
                      <a:endParaRPr lang="en-US" sz="1600" b="1" dirty="0">
                        <a:solidFill>
                          <a:srgbClr val="3891A7"/>
                        </a:solidFill>
                      </a:endParaRPr>
                    </a:p>
                  </a:txBody>
                  <a:tcPr marL="0" marR="0" marT="0" marB="0" anchor="ctr">
                    <a:solidFill>
                      <a:srgbClr val="FFFFFF"/>
                    </a:solidFill>
                  </a:tcPr>
                </a:tc>
                <a:tc>
                  <a:txBody>
                    <a:bodyPr/>
                    <a:lstStyle/>
                    <a:p>
                      <a:pPr algn="ctr"/>
                      <a:r>
                        <a:rPr lang="en-US" sz="1600" dirty="0" smtClean="0"/>
                        <a:t>.2</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b="0" dirty="0" smtClean="0">
                          <a:solidFill>
                            <a:schemeClr val="tx1"/>
                          </a:solidFill>
                        </a:rPr>
                        <a:t>.3</a:t>
                      </a:r>
                      <a:endParaRPr lang="en-US" sz="1600" b="0" dirty="0">
                        <a:solidFill>
                          <a:schemeClr val="tx1"/>
                        </a:solidFill>
                      </a:endParaRPr>
                    </a:p>
                  </a:txBody>
                  <a:tcPr marL="0" marR="0" marT="0" marB="0" anchor="ct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endParaRPr lang="en-US" sz="1600" dirty="0"/>
                    </a:p>
                  </a:txBody>
                  <a:tcPr marL="0" marR="0" marT="0" marB="0" anchor="ctr"/>
                </a:tc>
              </a:tr>
            </a:tbl>
          </a:graphicData>
        </a:graphic>
      </p:graphicFrame>
      <p:sp>
        <p:nvSpPr>
          <p:cNvPr id="49165" name="TextBox 5"/>
          <p:cNvSpPr txBox="1">
            <a:spLocks noChangeArrowheads="1"/>
          </p:cNvSpPr>
          <p:nvPr/>
        </p:nvSpPr>
        <p:spPr bwMode="auto">
          <a:xfrm>
            <a:off x="457200" y="1976438"/>
            <a:ext cx="8420100" cy="542925"/>
          </a:xfrm>
          <a:prstGeom prst="rect">
            <a:avLst/>
          </a:prstGeom>
          <a:noFill/>
          <a:ln w="9525">
            <a:noFill/>
            <a:miter lim="800000"/>
            <a:headEnd/>
            <a:tailEnd/>
          </a:ln>
        </p:spPr>
        <p:txBody>
          <a:bodyPr/>
          <a:lstStyle/>
          <a:p>
            <a:r>
              <a:rPr lang="en-US" sz="2800" i="1" dirty="0">
                <a:latin typeface="Times New Roman" pitchFamily="18" charset="0"/>
                <a:cs typeface="Times New Roman" pitchFamily="18" charset="0"/>
              </a:rPr>
              <a:t>p</a:t>
            </a:r>
            <a:r>
              <a:rPr lang="en-US" sz="2800" dirty="0">
                <a:latin typeface="Times New Roman" pitchFamily="18" charset="0"/>
                <a:cs typeface="Times New Roman" pitchFamily="18" charset="0"/>
              </a:rPr>
              <a:t>(</a:t>
            </a:r>
            <a:r>
              <a:rPr lang="en-US" sz="1800" dirty="0">
                <a:latin typeface="Rockwell"/>
                <a:ea typeface="Rockwell"/>
                <a:cs typeface="Rockwell"/>
              </a:rPr>
              <a:t>n, v, p, d, n, time, flies, like, an, arrow</a:t>
            </a:r>
            <a:r>
              <a:rPr lang="en-US" sz="2800" dirty="0">
                <a:latin typeface="Times New Roman" pitchFamily="18" charset="0"/>
                <a:cs typeface="Times New Roman" pitchFamily="18" charset="0"/>
              </a:rPr>
              <a:t>)     </a:t>
            </a:r>
            <a:r>
              <a:rPr lang="en-US" sz="2800" i="1" dirty="0">
                <a:latin typeface="Times New Roman" pitchFamily="18" charset="0"/>
                <a:cs typeface="Times New Roman" pitchFamily="18" charset="0"/>
              </a:rPr>
              <a:t>=       </a:t>
            </a:r>
            <a:r>
              <a:rPr lang="en-US" sz="2800" dirty="0">
                <a:latin typeface="Candara" pitchFamily="34" charset="0"/>
                <a:cs typeface="Times New Roman" pitchFamily="18" charset="0"/>
              </a:rPr>
              <a:t>(</a:t>
            </a:r>
            <a:r>
              <a:rPr lang="en-US" sz="2400" dirty="0">
                <a:latin typeface="Candara" pitchFamily="34" charset="0"/>
                <a:cs typeface="Times New Roman" pitchFamily="18" charset="0"/>
              </a:rPr>
              <a:t>.3 * .8 * .2 * .5 * …</a:t>
            </a:r>
            <a:r>
              <a:rPr lang="en-US" sz="2800" dirty="0">
                <a:latin typeface="Candara" pitchFamily="34" charset="0"/>
                <a:cs typeface="Times New Roman" pitchFamily="18" charset="0"/>
              </a:rPr>
              <a:t>)</a:t>
            </a:r>
          </a:p>
        </p:txBody>
      </p:sp>
      <p:pic>
        <p:nvPicPr>
          <p:cNvPr id="49166" name="Picture 63" descr="ql_c63eeb1a4596fe969f59450fc9015e97_l3"/>
          <p:cNvPicPr>
            <a:picLocks noChangeAspect="1" noChangeArrowheads="1"/>
          </p:cNvPicPr>
          <p:nvPr/>
        </p:nvPicPr>
        <p:blipFill>
          <a:blip r:embed="rId2"/>
          <a:srcRect/>
          <a:stretch>
            <a:fillRect/>
          </a:stretch>
        </p:blipFill>
        <p:spPr bwMode="auto">
          <a:xfrm>
            <a:off x="5678488" y="1976438"/>
            <a:ext cx="258762" cy="542925"/>
          </a:xfrm>
          <a:prstGeom prst="rect">
            <a:avLst/>
          </a:prstGeom>
          <a:noFill/>
          <a:ln w="9525">
            <a:noFill/>
            <a:miter lim="800000"/>
            <a:headEnd/>
            <a:tailEnd/>
          </a:ln>
        </p:spPr>
      </p:pic>
      <p:grpSp>
        <p:nvGrpSpPr>
          <p:cNvPr id="26672" name="Group 48"/>
          <p:cNvGrpSpPr>
            <a:grpSpLocks/>
          </p:cNvGrpSpPr>
          <p:nvPr/>
        </p:nvGrpSpPr>
        <p:grpSpPr bwMode="auto">
          <a:xfrm>
            <a:off x="5610225" y="2032000"/>
            <a:ext cx="365125" cy="533400"/>
            <a:chOff x="3203" y="1239"/>
            <a:chExt cx="364" cy="443"/>
          </a:xfrm>
        </p:grpSpPr>
        <p:sp>
          <p:nvSpPr>
            <p:cNvPr id="49168" name="Line 46"/>
            <p:cNvSpPr>
              <a:spLocks noChangeShapeType="1"/>
            </p:cNvSpPr>
            <p:nvPr/>
          </p:nvSpPr>
          <p:spPr bwMode="auto">
            <a:xfrm>
              <a:off x="3203" y="1245"/>
              <a:ext cx="352" cy="437"/>
            </a:xfrm>
            <a:prstGeom prst="line">
              <a:avLst/>
            </a:prstGeom>
            <a:noFill/>
            <a:ln w="28575">
              <a:solidFill>
                <a:srgbClr val="FF0000"/>
              </a:solidFill>
              <a:round/>
              <a:headEnd/>
              <a:tailEnd/>
            </a:ln>
          </p:spPr>
          <p:txBody>
            <a:bodyPr/>
            <a:lstStyle/>
            <a:p>
              <a:endParaRPr lang="en-US"/>
            </a:p>
          </p:txBody>
        </p:sp>
        <p:sp>
          <p:nvSpPr>
            <p:cNvPr id="49169" name="Line 47"/>
            <p:cNvSpPr>
              <a:spLocks noChangeShapeType="1"/>
            </p:cNvSpPr>
            <p:nvPr/>
          </p:nvSpPr>
          <p:spPr bwMode="auto">
            <a:xfrm flipH="1">
              <a:off x="3215" y="1239"/>
              <a:ext cx="352" cy="437"/>
            </a:xfrm>
            <a:prstGeom prst="line">
              <a:avLst/>
            </a:prstGeom>
            <a:noFill/>
            <a:ln w="28575">
              <a:solidFill>
                <a:srgbClr val="FF0000"/>
              </a:solidFill>
              <a:round/>
              <a:headEnd/>
              <a:tailEnd/>
            </a:ln>
          </p:spPr>
          <p:txBody>
            <a:bodyPr/>
            <a:lstStyle/>
            <a:p>
              <a:endParaRPr lang="en-US"/>
            </a:p>
          </p:txBody>
        </p:sp>
      </p:grpSp>
    </p:spTree>
    <p:extLst>
      <p:ext uri="{BB962C8B-B14F-4D97-AF65-F5344CB8AC3E}">
        <p14:creationId xmlns:p14="http://schemas.microsoft.com/office/powerpoint/2010/main" val="709546185"/>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667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6" presetClass="emph" presetSubtype="0" fill="hold" grpId="0" nodeType="clickEffect">
                                  <p:stCondLst>
                                    <p:cond delay="0"/>
                                  </p:stCondLst>
                                  <p:childTnLst>
                                    <p:animEffect transition="out" filter="fade">
                                      <p:cBhvr>
                                        <p:cTn id="10" dur="500" tmFilter="0, 0; .2, .5; .8, .5; 1, 0"/>
                                        <p:tgtEl>
                                          <p:spTgt spid="2"/>
                                        </p:tgtEl>
                                      </p:cBhvr>
                                    </p:animEffect>
                                    <p:animScale>
                                      <p:cBhvr>
                                        <p:cTn id="11" dur="250" autoRev="1" fill="hold"/>
                                        <p:tgtEl>
                                          <p:spTgt spid="2"/>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Lst>
  </p:timing>
</p:sld>
</file>

<file path=ppt/slides/slide1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Convergence of Sum-</a:t>
            </a:r>
            <a:r>
              <a:rPr lang="en-US" dirty="0"/>
              <a:t>p</a:t>
            </a:r>
            <a:r>
              <a:rPr lang="en-US" dirty="0" smtClean="0"/>
              <a:t>roduct BP</a:t>
            </a:r>
            <a:endParaRPr lang="en-US" dirty="0"/>
          </a:p>
        </p:txBody>
      </p:sp>
      <p:sp>
        <p:nvSpPr>
          <p:cNvPr id="3" name="Content Placeholder 2"/>
          <p:cNvSpPr>
            <a:spLocks noGrp="1"/>
          </p:cNvSpPr>
          <p:nvPr>
            <p:ph idx="1"/>
          </p:nvPr>
        </p:nvSpPr>
        <p:spPr>
          <a:xfrm>
            <a:off x="4666762" y="1181353"/>
            <a:ext cx="4020037" cy="5074235"/>
          </a:xfrm>
        </p:spPr>
        <p:txBody>
          <a:bodyPr>
            <a:normAutofit fontScale="77500" lnSpcReduction="20000"/>
          </a:bodyPr>
          <a:lstStyle/>
          <a:p>
            <a:r>
              <a:rPr lang="en-US" dirty="0" smtClean="0"/>
              <a:t>The fixed point beliefs:</a:t>
            </a:r>
          </a:p>
          <a:p>
            <a:pPr lvl="1"/>
            <a:r>
              <a:rPr lang="en-US" dirty="0" smtClean="0"/>
              <a:t>Do not necessarily correspond to </a:t>
            </a:r>
            <a:r>
              <a:rPr lang="en-US" dirty="0" err="1" smtClean="0"/>
              <a:t>marginals</a:t>
            </a:r>
            <a:r>
              <a:rPr lang="en-US" dirty="0" smtClean="0"/>
              <a:t> of any joint distribution over all the variables (Mackay, </a:t>
            </a:r>
            <a:r>
              <a:rPr lang="en-US" dirty="0" err="1" smtClean="0"/>
              <a:t>Yedidia</a:t>
            </a:r>
            <a:r>
              <a:rPr lang="en-US" dirty="0" smtClean="0"/>
              <a:t>, Freeman, &amp; Weiss, 2001; </a:t>
            </a:r>
            <a:r>
              <a:rPr lang="en-US" dirty="0" err="1"/>
              <a:t>Yedidia</a:t>
            </a:r>
            <a:r>
              <a:rPr lang="en-US" dirty="0"/>
              <a:t>, Freeman, &amp; Weiss, </a:t>
            </a:r>
            <a:r>
              <a:rPr lang="en-US" dirty="0" smtClean="0"/>
              <a:t>2005)</a:t>
            </a:r>
          </a:p>
          <a:p>
            <a:r>
              <a:rPr lang="en-US" i="1" dirty="0" smtClean="0"/>
              <a:t>Unbelievable</a:t>
            </a:r>
            <a:r>
              <a:rPr lang="en-US" dirty="0" smtClean="0"/>
              <a:t> probabilities</a:t>
            </a:r>
          </a:p>
          <a:p>
            <a:pPr lvl="1"/>
            <a:r>
              <a:rPr lang="en-US" dirty="0" smtClean="0"/>
              <a:t>Conversely, the true </a:t>
            </a:r>
            <a:r>
              <a:rPr lang="en-US" dirty="0" err="1" smtClean="0"/>
              <a:t>marginals</a:t>
            </a:r>
            <a:r>
              <a:rPr lang="en-US" dirty="0" smtClean="0"/>
              <a:t> for many joint distributions cannot be reached by BP </a:t>
            </a:r>
            <a:r>
              <a:rPr lang="en-US" dirty="0"/>
              <a:t>(</a:t>
            </a:r>
            <a:r>
              <a:rPr lang="en-US" dirty="0" err="1"/>
              <a:t>Pitkow</a:t>
            </a:r>
            <a:r>
              <a:rPr lang="en-US" dirty="0"/>
              <a:t>, </a:t>
            </a:r>
            <a:r>
              <a:rPr lang="en-US" dirty="0" err="1"/>
              <a:t>Ahmadian</a:t>
            </a:r>
            <a:r>
              <a:rPr lang="en-US" dirty="0"/>
              <a:t>, &amp; Miller, 2011) </a:t>
            </a:r>
          </a:p>
        </p:txBody>
      </p:sp>
      <p:sp>
        <p:nvSpPr>
          <p:cNvPr id="4" name="Slide Number Placeholder 3"/>
          <p:cNvSpPr>
            <a:spLocks noGrp="1"/>
          </p:cNvSpPr>
          <p:nvPr>
            <p:ph type="sldNum" sz="quarter" idx="12"/>
          </p:nvPr>
        </p:nvSpPr>
        <p:spPr/>
        <p:txBody>
          <a:bodyPr/>
          <a:lstStyle/>
          <a:p>
            <a:fld id="{E5445004-F4FB-5345-992E-498B4C43F562}" type="slidenum">
              <a:rPr lang="en-US" smtClean="0"/>
              <a:t>190</a:t>
            </a:fld>
            <a:endParaRPr lang="en-US"/>
          </a:p>
        </p:txBody>
      </p:sp>
      <p:sp>
        <p:nvSpPr>
          <p:cNvPr id="8" name="TextBox 7"/>
          <p:cNvSpPr txBox="1"/>
          <p:nvPr/>
        </p:nvSpPr>
        <p:spPr>
          <a:xfrm>
            <a:off x="0" y="6500069"/>
            <a:ext cx="5926986" cy="357931"/>
          </a:xfrm>
          <a:prstGeom prst="rect">
            <a:avLst/>
          </a:prstGeom>
          <a:solidFill>
            <a:schemeClr val="accent6">
              <a:lumMod val="60000"/>
              <a:lumOff val="40000"/>
            </a:schemeClr>
          </a:solidFill>
        </p:spPr>
        <p:txBody>
          <a:bodyPr wrap="square" rtlCol="0" anchor="ctr">
            <a:noAutofit/>
          </a:bodyPr>
          <a:lstStyle/>
          <a:p>
            <a:r>
              <a:rPr lang="en-US" dirty="0" smtClean="0"/>
              <a:t>Figure adapted from (</a:t>
            </a:r>
            <a:r>
              <a:rPr lang="en-US" dirty="0" err="1" smtClean="0"/>
              <a:t>Pitkow</a:t>
            </a:r>
            <a:r>
              <a:rPr lang="en-US" dirty="0" smtClean="0"/>
              <a:t>, </a:t>
            </a:r>
            <a:r>
              <a:rPr lang="en-US" dirty="0" err="1" smtClean="0"/>
              <a:t>Ahmadian</a:t>
            </a:r>
            <a:r>
              <a:rPr lang="en-US" dirty="0" smtClean="0"/>
              <a:t>, &amp; Miller, 2011) </a:t>
            </a:r>
          </a:p>
        </p:txBody>
      </p:sp>
      <p:grpSp>
        <p:nvGrpSpPr>
          <p:cNvPr id="14" name="Group 13"/>
          <p:cNvGrpSpPr/>
          <p:nvPr/>
        </p:nvGrpSpPr>
        <p:grpSpPr>
          <a:xfrm>
            <a:off x="299676" y="975129"/>
            <a:ext cx="4155482" cy="3813112"/>
            <a:chOff x="299676" y="2299826"/>
            <a:chExt cx="4155482" cy="3813112"/>
          </a:xfrm>
        </p:grpSpPr>
        <p:pic>
          <p:nvPicPr>
            <p:cNvPr id="6" name="Picture 5" descr="pitkow-stable-points.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57200" y="2299826"/>
              <a:ext cx="3997958" cy="3734356"/>
            </a:xfrm>
            <a:prstGeom prst="rect">
              <a:avLst/>
            </a:prstGeom>
          </p:spPr>
        </p:pic>
        <p:sp>
          <p:nvSpPr>
            <p:cNvPr id="9" name="TextBox 8"/>
            <p:cNvSpPr txBox="1"/>
            <p:nvPr/>
          </p:nvSpPr>
          <p:spPr>
            <a:xfrm rot="16200000">
              <a:off x="58440" y="4198719"/>
              <a:ext cx="1102695" cy="620224"/>
            </a:xfrm>
            <a:prstGeom prst="rect">
              <a:avLst/>
            </a:prstGeom>
            <a:solidFill>
              <a:schemeClr val="bg1"/>
            </a:solidFill>
          </p:spPr>
          <p:txBody>
            <a:bodyPr wrap="square" rtlCol="0" anchor="ctr">
              <a:noAutofit/>
            </a:bodyPr>
            <a:lstStyle/>
            <a:p>
              <a:pPr algn="ctr"/>
              <a:r>
                <a:rPr lang="en-US" i="1" dirty="0" err="1" smtClean="0">
                  <a:latin typeface="Times New Roman"/>
                  <a:cs typeface="Times New Roman"/>
                </a:rPr>
                <a:t>G</a:t>
              </a:r>
              <a:r>
                <a:rPr lang="en-US" i="1" baseline="-25000" dirty="0" err="1">
                  <a:latin typeface="Times New Roman"/>
                  <a:cs typeface="Times New Roman"/>
                </a:rPr>
                <a:t>B</a:t>
              </a:r>
              <a:r>
                <a:rPr lang="en-US" i="1" baseline="-25000" dirty="0" err="1" smtClean="0">
                  <a:latin typeface="Times New Roman"/>
                  <a:cs typeface="Times New Roman"/>
                </a:rPr>
                <a:t>ethe</a:t>
              </a:r>
              <a:r>
                <a:rPr lang="en-US" i="1" dirty="0" smtClean="0">
                  <a:latin typeface="Times New Roman"/>
                  <a:cs typeface="Times New Roman"/>
                </a:rPr>
                <a:t>(b)</a:t>
              </a:r>
            </a:p>
          </p:txBody>
        </p:sp>
        <p:sp>
          <p:nvSpPr>
            <p:cNvPr id="10" name="TextBox 9"/>
            <p:cNvSpPr txBox="1"/>
            <p:nvPr/>
          </p:nvSpPr>
          <p:spPr>
            <a:xfrm>
              <a:off x="1106780" y="5670493"/>
              <a:ext cx="1102695" cy="442445"/>
            </a:xfrm>
            <a:prstGeom prst="rect">
              <a:avLst/>
            </a:prstGeom>
            <a:solidFill>
              <a:schemeClr val="bg1"/>
            </a:solidFill>
          </p:spPr>
          <p:txBody>
            <a:bodyPr wrap="square" tIns="0" rIns="0" bIns="0" rtlCol="0" anchor="t">
              <a:noAutofit/>
            </a:bodyPr>
            <a:lstStyle/>
            <a:p>
              <a:pPr algn="ctr"/>
              <a:r>
                <a:rPr lang="en-US" i="1" dirty="0">
                  <a:latin typeface="Times New Roman"/>
                  <a:cs typeface="Times New Roman"/>
                </a:rPr>
                <a:t>b</a:t>
              </a:r>
              <a:r>
                <a:rPr lang="en-US" i="1" baseline="-25000" dirty="0" smtClean="0">
                  <a:latin typeface="Times New Roman"/>
                  <a:cs typeface="Times New Roman"/>
                </a:rPr>
                <a:t>1</a:t>
              </a:r>
              <a:r>
                <a:rPr lang="en-US" dirty="0">
                  <a:latin typeface="Times New Roman"/>
                  <a:cs typeface="Times New Roman"/>
                </a:rPr>
                <a:t>(</a:t>
              </a:r>
              <a:r>
                <a:rPr lang="en-US" i="1" dirty="0" smtClean="0">
                  <a:latin typeface="Times New Roman"/>
                  <a:cs typeface="Times New Roman"/>
                </a:rPr>
                <a:t>x</a:t>
              </a:r>
              <a:r>
                <a:rPr lang="en-US" i="1" baseline="-25000" dirty="0" smtClean="0">
                  <a:latin typeface="Times New Roman"/>
                  <a:cs typeface="Times New Roman"/>
                </a:rPr>
                <a:t>1</a:t>
              </a:r>
              <a:r>
                <a:rPr lang="en-US" dirty="0" smtClean="0">
                  <a:latin typeface="Times New Roman"/>
                  <a:cs typeface="Times New Roman"/>
                </a:rPr>
                <a:t>)</a:t>
              </a:r>
            </a:p>
          </p:txBody>
        </p:sp>
        <p:sp>
          <p:nvSpPr>
            <p:cNvPr id="11" name="TextBox 10"/>
            <p:cNvSpPr txBox="1"/>
            <p:nvPr/>
          </p:nvSpPr>
          <p:spPr>
            <a:xfrm>
              <a:off x="3512947" y="4681533"/>
              <a:ext cx="847977" cy="442445"/>
            </a:xfrm>
            <a:prstGeom prst="rect">
              <a:avLst/>
            </a:prstGeom>
            <a:solidFill>
              <a:schemeClr val="bg1"/>
            </a:solidFill>
          </p:spPr>
          <p:txBody>
            <a:bodyPr wrap="square" tIns="0" rIns="0" bIns="0" rtlCol="0" anchor="t">
              <a:noAutofit/>
            </a:bodyPr>
            <a:lstStyle/>
            <a:p>
              <a:r>
                <a:rPr lang="en-US" i="1" dirty="0" smtClean="0">
                  <a:latin typeface="Times New Roman"/>
                  <a:cs typeface="Times New Roman"/>
                </a:rPr>
                <a:t>b</a:t>
              </a:r>
              <a:r>
                <a:rPr lang="en-US" i="1" baseline="-25000" dirty="0" smtClean="0">
                  <a:latin typeface="Times New Roman"/>
                  <a:cs typeface="Times New Roman"/>
                </a:rPr>
                <a:t>2</a:t>
              </a:r>
              <a:r>
                <a:rPr lang="en-US" dirty="0" smtClean="0">
                  <a:latin typeface="Times New Roman"/>
                  <a:cs typeface="Times New Roman"/>
                </a:rPr>
                <a:t>(</a:t>
              </a:r>
              <a:r>
                <a:rPr lang="en-US" i="1" dirty="0" smtClean="0">
                  <a:latin typeface="Times New Roman"/>
                  <a:cs typeface="Times New Roman"/>
                </a:rPr>
                <a:t>x</a:t>
              </a:r>
              <a:r>
                <a:rPr lang="en-US" i="1" baseline="-25000" dirty="0" smtClean="0">
                  <a:latin typeface="Times New Roman"/>
                  <a:cs typeface="Times New Roman"/>
                </a:rPr>
                <a:t>2</a:t>
              </a:r>
              <a:r>
                <a:rPr lang="en-US" dirty="0" smtClean="0">
                  <a:latin typeface="Times New Roman"/>
                  <a:cs typeface="Times New Roman"/>
                </a:rPr>
                <a:t>)</a:t>
              </a:r>
              <a:endParaRPr lang="en-US" dirty="0">
                <a:latin typeface="Times New Roman"/>
                <a:cs typeface="Times New Roman"/>
              </a:endParaRPr>
            </a:p>
          </p:txBody>
        </p:sp>
        <p:sp>
          <p:nvSpPr>
            <p:cNvPr id="12" name="TextBox 11"/>
            <p:cNvSpPr txBox="1"/>
            <p:nvPr/>
          </p:nvSpPr>
          <p:spPr>
            <a:xfrm>
              <a:off x="1096935" y="2967956"/>
              <a:ext cx="1092850" cy="841907"/>
            </a:xfrm>
            <a:prstGeom prst="rect">
              <a:avLst/>
            </a:prstGeom>
            <a:solidFill>
              <a:schemeClr val="bg1"/>
            </a:solidFill>
          </p:spPr>
          <p:txBody>
            <a:bodyPr wrap="square" tIns="0" rIns="0" bIns="0" rtlCol="0" anchor="t">
              <a:noAutofit/>
            </a:bodyPr>
            <a:lstStyle/>
            <a:p>
              <a:pPr algn="ctr"/>
              <a:endParaRPr lang="en-US" i="1" dirty="0" smtClean="0">
                <a:latin typeface="Times New Roman"/>
                <a:cs typeface="Times New Roman"/>
              </a:endParaRPr>
            </a:p>
          </p:txBody>
        </p:sp>
        <p:pic>
          <p:nvPicPr>
            <p:cNvPr id="13" name="Picture 12" descr="pitkow-stable-points.png"/>
            <p:cNvPicPr>
              <a:picLocks noChangeAspect="1"/>
            </p:cNvPicPr>
            <p:nvPr/>
          </p:nvPicPr>
          <p:blipFill rotWithShape="1">
            <a:blip r:embed="rId2">
              <a:extLst>
                <a:ext uri="{28A0092B-C50C-407E-A947-70E740481C1C}">
                  <a14:useLocalDpi xmlns:a14="http://schemas.microsoft.com/office/drawing/2010/main" val="0"/>
                </a:ext>
              </a:extLst>
            </a:blip>
            <a:srcRect l="61211" t="26798" r="26476" b="64243"/>
            <a:stretch/>
          </p:blipFill>
          <p:spPr>
            <a:xfrm>
              <a:off x="3099433" y="2795867"/>
              <a:ext cx="492274" cy="334717"/>
            </a:xfrm>
            <a:prstGeom prst="rect">
              <a:avLst/>
            </a:prstGeom>
          </p:spPr>
        </p:pic>
      </p:grpSp>
      <p:sp>
        <p:nvSpPr>
          <p:cNvPr id="16" name="Content Placeholder 2"/>
          <p:cNvSpPr txBox="1">
            <a:spLocks/>
          </p:cNvSpPr>
          <p:nvPr/>
        </p:nvSpPr>
        <p:spPr>
          <a:xfrm>
            <a:off x="457200" y="4788241"/>
            <a:ext cx="3997958" cy="1390154"/>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vert="horz" lIns="91440" tIns="45720" rIns="91440" bIns="45720" rtlCol="0">
            <a:normAutofit fontScale="70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dirty="0" smtClean="0"/>
              <a:t>The figure shows a two-dimensional slice of the Bethe Free Energy for a binary graphical model with pairwise interactions</a:t>
            </a:r>
            <a:endParaRPr lang="en-US" sz="2800" dirty="0"/>
          </a:p>
        </p:txBody>
      </p:sp>
    </p:spTree>
    <p:extLst>
      <p:ext uri="{BB962C8B-B14F-4D97-AF65-F5344CB8AC3E}">
        <p14:creationId xmlns:p14="http://schemas.microsoft.com/office/powerpoint/2010/main" val="728481860"/>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1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Convergence of Max-product BP</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191</a:t>
            </a:fld>
            <a:endParaRPr lang="en-US"/>
          </a:p>
        </p:txBody>
      </p:sp>
      <p:sp>
        <p:nvSpPr>
          <p:cNvPr id="5" name="Content Placeholder 2"/>
          <p:cNvSpPr txBox="1">
            <a:spLocks/>
          </p:cNvSpPr>
          <p:nvPr/>
        </p:nvSpPr>
        <p:spPr>
          <a:xfrm>
            <a:off x="457200" y="1210760"/>
            <a:ext cx="8229600" cy="890205"/>
          </a:xfrm>
          <a:prstGeom prst="rect">
            <a:avLst/>
          </a:prstGeom>
          <a:solidFill>
            <a:schemeClr val="accent4"/>
          </a:solidFill>
        </p:spPr>
        <p:txBody>
          <a:bodyPr vert="horz" lIns="91440" tIns="45720" rIns="91440" bIns="45720" numCol="1" spcCol="1371600" rtlCol="0">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t>If the max-</a:t>
            </a:r>
            <a:r>
              <a:rPr lang="en-US" dirty="0" err="1" smtClean="0"/>
              <a:t>marginals</a:t>
            </a:r>
            <a:r>
              <a:rPr lang="en-US" dirty="0" smtClean="0"/>
              <a:t> </a:t>
            </a:r>
            <a:r>
              <a:rPr lang="en-US" i="1" dirty="0" smtClean="0">
                <a:latin typeface="Times New Roman"/>
                <a:cs typeface="Times New Roman"/>
              </a:rPr>
              <a:t>b</a:t>
            </a:r>
            <a:r>
              <a:rPr lang="en-US" i="1" baseline="-25000" dirty="0" smtClean="0">
                <a:latin typeface="Times New Roman"/>
                <a:cs typeface="Times New Roman"/>
              </a:rPr>
              <a:t>i</a:t>
            </a:r>
            <a:r>
              <a:rPr lang="en-US" i="1" dirty="0" smtClean="0">
                <a:latin typeface="Times New Roman"/>
                <a:cs typeface="Times New Roman"/>
              </a:rPr>
              <a:t>(x</a:t>
            </a:r>
            <a:r>
              <a:rPr lang="en-US" i="1" baseline="-25000" dirty="0" smtClean="0">
                <a:latin typeface="Times New Roman"/>
                <a:cs typeface="Times New Roman"/>
              </a:rPr>
              <a:t>i</a:t>
            </a:r>
            <a:r>
              <a:rPr lang="en-US" i="1" dirty="0" smtClean="0">
                <a:latin typeface="Times New Roman"/>
                <a:cs typeface="Times New Roman"/>
              </a:rPr>
              <a:t>)</a:t>
            </a:r>
            <a:r>
              <a:rPr lang="en-US" dirty="0" smtClean="0"/>
              <a:t> are a fixed point of BP, and </a:t>
            </a:r>
            <a:r>
              <a:rPr lang="en-US" b="1" i="1" dirty="0" smtClean="0">
                <a:latin typeface="Times New Roman"/>
                <a:cs typeface="Times New Roman"/>
              </a:rPr>
              <a:t>x</a:t>
            </a:r>
            <a:r>
              <a:rPr lang="en-US" i="1" baseline="30000" dirty="0" smtClean="0">
                <a:latin typeface="Times New Roman"/>
                <a:cs typeface="Times New Roman"/>
              </a:rPr>
              <a:t>*</a:t>
            </a:r>
            <a:r>
              <a:rPr lang="en-US" dirty="0" smtClean="0"/>
              <a:t> is the corresponding assignment (assumed unique), then </a:t>
            </a:r>
            <a:r>
              <a:rPr lang="en-US" i="1" dirty="0" smtClean="0">
                <a:latin typeface="Times New Roman"/>
                <a:cs typeface="Times New Roman"/>
              </a:rPr>
              <a:t>p(</a:t>
            </a:r>
            <a:r>
              <a:rPr lang="en-US" b="1" i="1" dirty="0">
                <a:latin typeface="Times New Roman"/>
                <a:cs typeface="Times New Roman"/>
              </a:rPr>
              <a:t>x</a:t>
            </a:r>
            <a:r>
              <a:rPr lang="en-US" i="1" baseline="30000" dirty="0">
                <a:latin typeface="Times New Roman"/>
                <a:cs typeface="Times New Roman"/>
              </a:rPr>
              <a:t>*</a:t>
            </a:r>
            <a:r>
              <a:rPr lang="en-US" i="1" dirty="0" smtClean="0">
                <a:latin typeface="Times New Roman"/>
                <a:cs typeface="Times New Roman"/>
              </a:rPr>
              <a:t>) &gt; p(x)</a:t>
            </a:r>
            <a:r>
              <a:rPr lang="en-US" dirty="0" smtClean="0"/>
              <a:t> for every </a:t>
            </a:r>
            <a:r>
              <a:rPr lang="en-US" i="1" dirty="0" smtClean="0">
                <a:latin typeface="Times New Roman"/>
                <a:cs typeface="Times New Roman"/>
              </a:rPr>
              <a:t>x ≠ </a:t>
            </a:r>
            <a:r>
              <a:rPr lang="en-US" b="1" i="1" dirty="0" smtClean="0">
                <a:latin typeface="Times New Roman"/>
                <a:cs typeface="Times New Roman"/>
              </a:rPr>
              <a:t>x</a:t>
            </a:r>
            <a:r>
              <a:rPr lang="en-US" i="1" baseline="30000" dirty="0" smtClean="0">
                <a:latin typeface="Times New Roman"/>
                <a:cs typeface="Times New Roman"/>
              </a:rPr>
              <a:t>*</a:t>
            </a:r>
            <a:r>
              <a:rPr lang="en-US" i="1" dirty="0" smtClean="0">
                <a:latin typeface="Times New Roman"/>
                <a:cs typeface="Times New Roman"/>
              </a:rPr>
              <a:t> </a:t>
            </a:r>
            <a:r>
              <a:rPr lang="en-US" dirty="0" smtClean="0"/>
              <a:t>in a rather large neighborhood around </a:t>
            </a:r>
            <a:r>
              <a:rPr lang="en-US" b="1" i="1" dirty="0" smtClean="0">
                <a:latin typeface="Times New Roman"/>
                <a:cs typeface="Times New Roman"/>
              </a:rPr>
              <a:t>x</a:t>
            </a:r>
            <a:r>
              <a:rPr lang="en-US" b="1" i="1" baseline="30000" dirty="0" smtClean="0">
                <a:latin typeface="Times New Roman"/>
                <a:cs typeface="Times New Roman"/>
              </a:rPr>
              <a:t>*</a:t>
            </a:r>
            <a:r>
              <a:rPr lang="en-US" dirty="0" smtClean="0"/>
              <a:t> (Weiss &amp; Freeman, 2001).</a:t>
            </a:r>
            <a:endParaRPr lang="en-US" dirty="0"/>
          </a:p>
        </p:txBody>
      </p:sp>
      <p:sp>
        <p:nvSpPr>
          <p:cNvPr id="6" name="TextBox 5"/>
          <p:cNvSpPr txBox="1"/>
          <p:nvPr/>
        </p:nvSpPr>
        <p:spPr>
          <a:xfrm>
            <a:off x="0" y="6510452"/>
            <a:ext cx="4105570" cy="347548"/>
          </a:xfrm>
          <a:prstGeom prst="rect">
            <a:avLst/>
          </a:prstGeom>
          <a:solidFill>
            <a:schemeClr val="accent6">
              <a:lumMod val="60000"/>
              <a:lumOff val="40000"/>
            </a:schemeClr>
          </a:solidFill>
        </p:spPr>
        <p:txBody>
          <a:bodyPr wrap="square" rtlCol="0" anchor="ctr">
            <a:noAutofit/>
          </a:bodyPr>
          <a:lstStyle/>
          <a:p>
            <a:r>
              <a:rPr lang="en-US" dirty="0" smtClean="0"/>
              <a:t>Figure from (Weiss &amp; Freeman, 2001) </a:t>
            </a:r>
          </a:p>
        </p:txBody>
      </p:sp>
      <p:pic>
        <p:nvPicPr>
          <p:cNvPr id="7" name="Picture 6" descr="weiss-max-prod-grid1.png"/>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896582" y="2311267"/>
            <a:ext cx="3790218" cy="3768682"/>
          </a:xfrm>
          <a:prstGeom prst="rect">
            <a:avLst/>
          </a:prstGeom>
        </p:spPr>
      </p:pic>
      <p:sp>
        <p:nvSpPr>
          <p:cNvPr id="8" name="Content Placeholder 2"/>
          <p:cNvSpPr txBox="1">
            <a:spLocks/>
          </p:cNvSpPr>
          <p:nvPr/>
        </p:nvSpPr>
        <p:spPr>
          <a:xfrm>
            <a:off x="457200" y="4475278"/>
            <a:ext cx="4316224" cy="1604671"/>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vert="horz" lIns="91440" tIns="45720" rIns="91440" bIns="45720" rtlCol="0">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t>Informally: If </a:t>
            </a:r>
            <a:r>
              <a:rPr lang="en-US" dirty="0"/>
              <a:t>you take the </a:t>
            </a:r>
            <a:r>
              <a:rPr lang="en-US" dirty="0" smtClean="0"/>
              <a:t>fixed-point solution </a:t>
            </a:r>
            <a:r>
              <a:rPr lang="en-US" b="1" i="1" dirty="0">
                <a:latin typeface="Times New Roman"/>
                <a:cs typeface="Times New Roman"/>
              </a:rPr>
              <a:t>x</a:t>
            </a:r>
            <a:r>
              <a:rPr lang="en-US" i="1" baseline="30000" dirty="0">
                <a:latin typeface="Times New Roman"/>
                <a:cs typeface="Times New Roman"/>
              </a:rPr>
              <a:t>*</a:t>
            </a:r>
            <a:r>
              <a:rPr lang="en-US" dirty="0" smtClean="0"/>
              <a:t> </a:t>
            </a:r>
            <a:r>
              <a:rPr lang="en-US" dirty="0"/>
              <a:t>and arbitrarily </a:t>
            </a:r>
            <a:r>
              <a:rPr lang="en-US" dirty="0" smtClean="0"/>
              <a:t>change </a:t>
            </a:r>
            <a:r>
              <a:rPr lang="en-US" dirty="0"/>
              <a:t>the values of the dark </a:t>
            </a:r>
            <a:r>
              <a:rPr lang="en-US" dirty="0" smtClean="0"/>
              <a:t>nodes in the figure, the overall probability </a:t>
            </a:r>
            <a:r>
              <a:rPr lang="en-US" dirty="0"/>
              <a:t>of the </a:t>
            </a:r>
            <a:r>
              <a:rPr lang="en-US" dirty="0" smtClean="0"/>
              <a:t>configuration will decrease.</a:t>
            </a:r>
            <a:endParaRPr lang="en-US" sz="2800" dirty="0"/>
          </a:p>
        </p:txBody>
      </p:sp>
      <p:sp>
        <p:nvSpPr>
          <p:cNvPr id="10" name="Content Placeholder 2"/>
          <p:cNvSpPr txBox="1">
            <a:spLocks/>
          </p:cNvSpPr>
          <p:nvPr/>
        </p:nvSpPr>
        <p:spPr>
          <a:xfrm>
            <a:off x="457200" y="2399840"/>
            <a:ext cx="4316224" cy="1823497"/>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vert="horz" lIns="91440" tIns="45720" rIns="91440" bIns="45720" rtlCol="0">
            <a:normAutofit fontScale="70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The </a:t>
            </a:r>
            <a:r>
              <a:rPr lang="en-US" b="1" dirty="0"/>
              <a:t>neighbors of </a:t>
            </a:r>
            <a:r>
              <a:rPr lang="en-US" b="1" i="1" dirty="0">
                <a:latin typeface="Times New Roman"/>
                <a:cs typeface="Times New Roman"/>
              </a:rPr>
              <a:t>x</a:t>
            </a:r>
            <a:r>
              <a:rPr lang="en-US" b="1" i="1" baseline="30000" dirty="0">
                <a:latin typeface="Times New Roman"/>
                <a:cs typeface="Times New Roman"/>
              </a:rPr>
              <a:t>*</a:t>
            </a:r>
            <a:r>
              <a:rPr lang="en-US" dirty="0"/>
              <a:t> </a:t>
            </a:r>
            <a:r>
              <a:rPr lang="en-US" dirty="0" smtClean="0"/>
              <a:t>are constructed </a:t>
            </a:r>
            <a:r>
              <a:rPr lang="en-US" dirty="0"/>
              <a:t>as follows: </a:t>
            </a:r>
            <a:r>
              <a:rPr lang="en-US" dirty="0" smtClean="0"/>
              <a:t>For </a:t>
            </a:r>
            <a:r>
              <a:rPr lang="en-US" dirty="0"/>
              <a:t>any set of </a:t>
            </a:r>
            <a:r>
              <a:rPr lang="en-US" dirty="0" err="1"/>
              <a:t>vars</a:t>
            </a:r>
            <a:r>
              <a:rPr lang="en-US" dirty="0"/>
              <a:t> </a:t>
            </a:r>
            <a:r>
              <a:rPr lang="en-US" i="1" dirty="0">
                <a:latin typeface="Times New Roman"/>
                <a:cs typeface="Times New Roman"/>
              </a:rPr>
              <a:t>S</a:t>
            </a:r>
            <a:r>
              <a:rPr lang="en-US" dirty="0"/>
              <a:t> of </a:t>
            </a:r>
            <a:r>
              <a:rPr lang="en-US" b="1" dirty="0">
                <a:solidFill>
                  <a:schemeClr val="accent3"/>
                </a:solidFill>
              </a:rPr>
              <a:t>disconnected trees and single loops</a:t>
            </a:r>
            <a:r>
              <a:rPr lang="en-US" dirty="0"/>
              <a:t>, set the variables in </a:t>
            </a:r>
            <a:r>
              <a:rPr lang="en-US" i="1" dirty="0">
                <a:latin typeface="Times New Roman"/>
                <a:cs typeface="Times New Roman"/>
              </a:rPr>
              <a:t>S</a:t>
            </a:r>
            <a:r>
              <a:rPr lang="en-US" dirty="0"/>
              <a:t> to arbitrary values, and the rest to </a:t>
            </a:r>
            <a:r>
              <a:rPr lang="en-US" i="1" dirty="0">
                <a:latin typeface="Times New Roman"/>
                <a:cs typeface="Times New Roman"/>
              </a:rPr>
              <a:t>x</a:t>
            </a:r>
            <a:r>
              <a:rPr lang="en-US" i="1" baseline="30000" dirty="0">
                <a:latin typeface="Times New Roman"/>
                <a:cs typeface="Times New Roman"/>
              </a:rPr>
              <a:t>*</a:t>
            </a:r>
            <a:r>
              <a:rPr lang="en-US" dirty="0"/>
              <a:t>.</a:t>
            </a:r>
          </a:p>
        </p:txBody>
      </p:sp>
    </p:spTree>
    <p:extLst>
      <p:ext uri="{BB962C8B-B14F-4D97-AF65-F5344CB8AC3E}">
        <p14:creationId xmlns:p14="http://schemas.microsoft.com/office/powerpoint/2010/main" val="1961876228"/>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1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Convergence of Max-product BP</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192</a:t>
            </a:fld>
            <a:endParaRPr lang="en-US"/>
          </a:p>
        </p:txBody>
      </p:sp>
      <p:sp>
        <p:nvSpPr>
          <p:cNvPr id="5" name="Content Placeholder 2"/>
          <p:cNvSpPr txBox="1">
            <a:spLocks/>
          </p:cNvSpPr>
          <p:nvPr/>
        </p:nvSpPr>
        <p:spPr>
          <a:xfrm>
            <a:off x="457200" y="1210760"/>
            <a:ext cx="8229600" cy="890205"/>
          </a:xfrm>
          <a:prstGeom prst="rect">
            <a:avLst/>
          </a:prstGeom>
          <a:solidFill>
            <a:schemeClr val="accent4"/>
          </a:solidFill>
        </p:spPr>
        <p:txBody>
          <a:bodyPr vert="horz" lIns="91440" tIns="45720" rIns="91440" bIns="45720" numCol="1" spcCol="1371600" rtlCol="0">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t>If the max-</a:t>
            </a:r>
            <a:r>
              <a:rPr lang="en-US" dirty="0" err="1" smtClean="0"/>
              <a:t>marginals</a:t>
            </a:r>
            <a:r>
              <a:rPr lang="en-US" dirty="0" smtClean="0"/>
              <a:t> </a:t>
            </a:r>
            <a:r>
              <a:rPr lang="en-US" i="1" dirty="0" smtClean="0">
                <a:latin typeface="Times New Roman"/>
                <a:cs typeface="Times New Roman"/>
              </a:rPr>
              <a:t>b</a:t>
            </a:r>
            <a:r>
              <a:rPr lang="en-US" i="1" baseline="-25000" dirty="0" smtClean="0">
                <a:latin typeface="Times New Roman"/>
                <a:cs typeface="Times New Roman"/>
              </a:rPr>
              <a:t>i</a:t>
            </a:r>
            <a:r>
              <a:rPr lang="en-US" i="1" dirty="0" smtClean="0">
                <a:latin typeface="Times New Roman"/>
                <a:cs typeface="Times New Roman"/>
              </a:rPr>
              <a:t>(x</a:t>
            </a:r>
            <a:r>
              <a:rPr lang="en-US" i="1" baseline="-25000" dirty="0" smtClean="0">
                <a:latin typeface="Times New Roman"/>
                <a:cs typeface="Times New Roman"/>
              </a:rPr>
              <a:t>i</a:t>
            </a:r>
            <a:r>
              <a:rPr lang="en-US" i="1" dirty="0" smtClean="0">
                <a:latin typeface="Times New Roman"/>
                <a:cs typeface="Times New Roman"/>
              </a:rPr>
              <a:t>)</a:t>
            </a:r>
            <a:r>
              <a:rPr lang="en-US" dirty="0" smtClean="0"/>
              <a:t> are a fixed point of BP, and </a:t>
            </a:r>
            <a:r>
              <a:rPr lang="en-US" b="1" i="1" dirty="0" smtClean="0">
                <a:latin typeface="Times New Roman"/>
                <a:cs typeface="Times New Roman"/>
              </a:rPr>
              <a:t>x</a:t>
            </a:r>
            <a:r>
              <a:rPr lang="en-US" i="1" baseline="30000" dirty="0" smtClean="0">
                <a:latin typeface="Times New Roman"/>
                <a:cs typeface="Times New Roman"/>
              </a:rPr>
              <a:t>*</a:t>
            </a:r>
            <a:r>
              <a:rPr lang="en-US" dirty="0" smtClean="0"/>
              <a:t> is the corresponding assignment (assumed unique), then </a:t>
            </a:r>
            <a:r>
              <a:rPr lang="en-US" i="1" dirty="0" smtClean="0">
                <a:latin typeface="Times New Roman"/>
                <a:cs typeface="Times New Roman"/>
              </a:rPr>
              <a:t>p(</a:t>
            </a:r>
            <a:r>
              <a:rPr lang="en-US" b="1" i="1" dirty="0">
                <a:latin typeface="Times New Roman"/>
                <a:cs typeface="Times New Roman"/>
              </a:rPr>
              <a:t>x</a:t>
            </a:r>
            <a:r>
              <a:rPr lang="en-US" i="1" baseline="30000" dirty="0">
                <a:latin typeface="Times New Roman"/>
                <a:cs typeface="Times New Roman"/>
              </a:rPr>
              <a:t>*</a:t>
            </a:r>
            <a:r>
              <a:rPr lang="en-US" i="1" dirty="0" smtClean="0">
                <a:latin typeface="Times New Roman"/>
                <a:cs typeface="Times New Roman"/>
              </a:rPr>
              <a:t>) &gt; p(x)</a:t>
            </a:r>
            <a:r>
              <a:rPr lang="en-US" dirty="0" smtClean="0"/>
              <a:t> for every </a:t>
            </a:r>
            <a:r>
              <a:rPr lang="en-US" i="1" dirty="0" smtClean="0">
                <a:latin typeface="Times New Roman"/>
                <a:cs typeface="Times New Roman"/>
              </a:rPr>
              <a:t>x ≠ </a:t>
            </a:r>
            <a:r>
              <a:rPr lang="en-US" b="1" i="1" dirty="0" smtClean="0">
                <a:latin typeface="Times New Roman"/>
                <a:cs typeface="Times New Roman"/>
              </a:rPr>
              <a:t>x</a:t>
            </a:r>
            <a:r>
              <a:rPr lang="en-US" i="1" baseline="30000" dirty="0" smtClean="0">
                <a:latin typeface="Times New Roman"/>
                <a:cs typeface="Times New Roman"/>
              </a:rPr>
              <a:t>*</a:t>
            </a:r>
            <a:r>
              <a:rPr lang="en-US" i="1" dirty="0" smtClean="0">
                <a:latin typeface="Times New Roman"/>
                <a:cs typeface="Times New Roman"/>
              </a:rPr>
              <a:t> </a:t>
            </a:r>
            <a:r>
              <a:rPr lang="en-US" dirty="0" smtClean="0"/>
              <a:t>in a rather large neighborhood around </a:t>
            </a:r>
            <a:r>
              <a:rPr lang="en-US" b="1" i="1" dirty="0" smtClean="0">
                <a:latin typeface="Times New Roman"/>
                <a:cs typeface="Times New Roman"/>
              </a:rPr>
              <a:t>x</a:t>
            </a:r>
            <a:r>
              <a:rPr lang="en-US" b="1" i="1" baseline="30000" dirty="0" smtClean="0">
                <a:latin typeface="Times New Roman"/>
                <a:cs typeface="Times New Roman"/>
              </a:rPr>
              <a:t>*</a:t>
            </a:r>
            <a:r>
              <a:rPr lang="en-US" dirty="0" smtClean="0"/>
              <a:t> (Weiss &amp; Freeman, 2001).</a:t>
            </a:r>
            <a:endParaRPr lang="en-US" dirty="0"/>
          </a:p>
        </p:txBody>
      </p:sp>
      <p:sp>
        <p:nvSpPr>
          <p:cNvPr id="6" name="TextBox 5"/>
          <p:cNvSpPr txBox="1"/>
          <p:nvPr/>
        </p:nvSpPr>
        <p:spPr>
          <a:xfrm>
            <a:off x="0" y="6510452"/>
            <a:ext cx="4105570" cy="347548"/>
          </a:xfrm>
          <a:prstGeom prst="rect">
            <a:avLst/>
          </a:prstGeom>
          <a:solidFill>
            <a:schemeClr val="accent6">
              <a:lumMod val="60000"/>
              <a:lumOff val="40000"/>
            </a:schemeClr>
          </a:solidFill>
        </p:spPr>
        <p:txBody>
          <a:bodyPr wrap="square" rtlCol="0" anchor="ctr">
            <a:noAutofit/>
          </a:bodyPr>
          <a:lstStyle/>
          <a:p>
            <a:r>
              <a:rPr lang="en-US" dirty="0" smtClean="0"/>
              <a:t>Figure from (Weiss &amp; Freeman, 2001) </a:t>
            </a:r>
          </a:p>
        </p:txBody>
      </p:sp>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896582" y="2311328"/>
            <a:ext cx="3790218" cy="3768559"/>
          </a:xfrm>
          <a:prstGeom prst="rect">
            <a:avLst/>
          </a:prstGeom>
        </p:spPr>
      </p:pic>
      <p:sp>
        <p:nvSpPr>
          <p:cNvPr id="10" name="Content Placeholder 2"/>
          <p:cNvSpPr txBox="1">
            <a:spLocks/>
          </p:cNvSpPr>
          <p:nvPr/>
        </p:nvSpPr>
        <p:spPr>
          <a:xfrm>
            <a:off x="457200" y="4475278"/>
            <a:ext cx="4316224" cy="1604671"/>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vert="horz" lIns="91440" tIns="45720" rIns="91440" bIns="45720" rtlCol="0">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Informally: </a:t>
            </a:r>
            <a:r>
              <a:rPr lang="en-US" dirty="0" smtClean="0"/>
              <a:t>If </a:t>
            </a:r>
            <a:r>
              <a:rPr lang="en-US" dirty="0"/>
              <a:t>you take the </a:t>
            </a:r>
            <a:r>
              <a:rPr lang="en-US" dirty="0" smtClean="0"/>
              <a:t>fixed-point solution </a:t>
            </a:r>
            <a:r>
              <a:rPr lang="en-US" b="1" i="1" dirty="0">
                <a:latin typeface="Times New Roman"/>
                <a:cs typeface="Times New Roman"/>
              </a:rPr>
              <a:t>x</a:t>
            </a:r>
            <a:r>
              <a:rPr lang="en-US" i="1" baseline="30000" dirty="0">
                <a:latin typeface="Times New Roman"/>
                <a:cs typeface="Times New Roman"/>
              </a:rPr>
              <a:t>*</a:t>
            </a:r>
            <a:r>
              <a:rPr lang="en-US" dirty="0" smtClean="0"/>
              <a:t> </a:t>
            </a:r>
            <a:r>
              <a:rPr lang="en-US" dirty="0"/>
              <a:t>and arbitrarily </a:t>
            </a:r>
            <a:r>
              <a:rPr lang="en-US" dirty="0" smtClean="0"/>
              <a:t>change </a:t>
            </a:r>
            <a:r>
              <a:rPr lang="en-US" dirty="0"/>
              <a:t>the values of the dark </a:t>
            </a:r>
            <a:r>
              <a:rPr lang="en-US" dirty="0" smtClean="0"/>
              <a:t>nodes in the figure, the overall probability </a:t>
            </a:r>
            <a:r>
              <a:rPr lang="en-US" dirty="0"/>
              <a:t>of the </a:t>
            </a:r>
            <a:r>
              <a:rPr lang="en-US" dirty="0" smtClean="0"/>
              <a:t>configuration will decrease.</a:t>
            </a:r>
            <a:endParaRPr lang="en-US" sz="2800" dirty="0"/>
          </a:p>
        </p:txBody>
      </p:sp>
      <p:sp>
        <p:nvSpPr>
          <p:cNvPr id="11" name="Content Placeholder 2"/>
          <p:cNvSpPr txBox="1">
            <a:spLocks/>
          </p:cNvSpPr>
          <p:nvPr/>
        </p:nvSpPr>
        <p:spPr>
          <a:xfrm>
            <a:off x="457200" y="2399840"/>
            <a:ext cx="4316224" cy="1823497"/>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vert="horz" lIns="91440" tIns="45720" rIns="91440" bIns="45720" rtlCol="0">
            <a:normAutofit fontScale="70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The </a:t>
            </a:r>
            <a:r>
              <a:rPr lang="en-US" b="1" dirty="0"/>
              <a:t>neighbors of </a:t>
            </a:r>
            <a:r>
              <a:rPr lang="en-US" b="1" i="1" dirty="0">
                <a:latin typeface="Times New Roman"/>
                <a:cs typeface="Times New Roman"/>
              </a:rPr>
              <a:t>x</a:t>
            </a:r>
            <a:r>
              <a:rPr lang="en-US" b="1" i="1" baseline="30000" dirty="0">
                <a:latin typeface="Times New Roman"/>
                <a:cs typeface="Times New Roman"/>
              </a:rPr>
              <a:t>*</a:t>
            </a:r>
            <a:r>
              <a:rPr lang="en-US" dirty="0"/>
              <a:t> </a:t>
            </a:r>
            <a:r>
              <a:rPr lang="en-US" dirty="0" smtClean="0"/>
              <a:t>are constructed </a:t>
            </a:r>
            <a:r>
              <a:rPr lang="en-US" dirty="0"/>
              <a:t>as follows: </a:t>
            </a:r>
            <a:r>
              <a:rPr lang="en-US" dirty="0" smtClean="0"/>
              <a:t>For </a:t>
            </a:r>
            <a:r>
              <a:rPr lang="en-US" dirty="0"/>
              <a:t>any set of </a:t>
            </a:r>
            <a:r>
              <a:rPr lang="en-US" dirty="0" err="1"/>
              <a:t>vars</a:t>
            </a:r>
            <a:r>
              <a:rPr lang="en-US" dirty="0"/>
              <a:t> </a:t>
            </a:r>
            <a:r>
              <a:rPr lang="en-US" i="1" dirty="0">
                <a:latin typeface="Times New Roman"/>
                <a:cs typeface="Times New Roman"/>
              </a:rPr>
              <a:t>S</a:t>
            </a:r>
            <a:r>
              <a:rPr lang="en-US" dirty="0"/>
              <a:t> of </a:t>
            </a:r>
            <a:r>
              <a:rPr lang="en-US" b="1" dirty="0">
                <a:solidFill>
                  <a:schemeClr val="accent3"/>
                </a:solidFill>
              </a:rPr>
              <a:t>disconnected trees and single loops</a:t>
            </a:r>
            <a:r>
              <a:rPr lang="en-US" dirty="0"/>
              <a:t>, set the variables in </a:t>
            </a:r>
            <a:r>
              <a:rPr lang="en-US" i="1" dirty="0">
                <a:latin typeface="Times New Roman"/>
                <a:cs typeface="Times New Roman"/>
              </a:rPr>
              <a:t>S</a:t>
            </a:r>
            <a:r>
              <a:rPr lang="en-US" dirty="0"/>
              <a:t> to arbitrary values, and the rest to </a:t>
            </a:r>
            <a:r>
              <a:rPr lang="en-US" i="1" dirty="0">
                <a:latin typeface="Times New Roman"/>
                <a:cs typeface="Times New Roman"/>
              </a:rPr>
              <a:t>x</a:t>
            </a:r>
            <a:r>
              <a:rPr lang="en-US" i="1" baseline="30000" dirty="0">
                <a:latin typeface="Times New Roman"/>
                <a:cs typeface="Times New Roman"/>
              </a:rPr>
              <a:t>*</a:t>
            </a:r>
            <a:r>
              <a:rPr lang="en-US" dirty="0"/>
              <a:t>.</a:t>
            </a:r>
          </a:p>
        </p:txBody>
      </p:sp>
    </p:spTree>
    <p:extLst>
      <p:ext uri="{BB962C8B-B14F-4D97-AF65-F5344CB8AC3E}">
        <p14:creationId xmlns:p14="http://schemas.microsoft.com/office/powerpoint/2010/main" val="962237892"/>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1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Convergence of Max-product BP</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193</a:t>
            </a:fld>
            <a:endParaRPr lang="en-US"/>
          </a:p>
        </p:txBody>
      </p:sp>
      <p:sp>
        <p:nvSpPr>
          <p:cNvPr id="5" name="Content Placeholder 2"/>
          <p:cNvSpPr txBox="1">
            <a:spLocks/>
          </p:cNvSpPr>
          <p:nvPr/>
        </p:nvSpPr>
        <p:spPr>
          <a:xfrm>
            <a:off x="457200" y="1210760"/>
            <a:ext cx="8229600" cy="890205"/>
          </a:xfrm>
          <a:prstGeom prst="rect">
            <a:avLst/>
          </a:prstGeom>
          <a:solidFill>
            <a:schemeClr val="accent4"/>
          </a:solidFill>
        </p:spPr>
        <p:txBody>
          <a:bodyPr vert="horz" lIns="91440" tIns="45720" rIns="91440" bIns="45720" numCol="1" spcCol="1371600" rtlCol="0">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t>If the max-</a:t>
            </a:r>
            <a:r>
              <a:rPr lang="en-US" dirty="0" err="1" smtClean="0"/>
              <a:t>marginals</a:t>
            </a:r>
            <a:r>
              <a:rPr lang="en-US" dirty="0" smtClean="0"/>
              <a:t> </a:t>
            </a:r>
            <a:r>
              <a:rPr lang="en-US" i="1" dirty="0" smtClean="0">
                <a:latin typeface="Times New Roman"/>
                <a:cs typeface="Times New Roman"/>
              </a:rPr>
              <a:t>b</a:t>
            </a:r>
            <a:r>
              <a:rPr lang="en-US" i="1" baseline="-25000" dirty="0" smtClean="0">
                <a:latin typeface="Times New Roman"/>
                <a:cs typeface="Times New Roman"/>
              </a:rPr>
              <a:t>i</a:t>
            </a:r>
            <a:r>
              <a:rPr lang="en-US" i="1" dirty="0" smtClean="0">
                <a:latin typeface="Times New Roman"/>
                <a:cs typeface="Times New Roman"/>
              </a:rPr>
              <a:t>(x</a:t>
            </a:r>
            <a:r>
              <a:rPr lang="en-US" i="1" baseline="-25000" dirty="0" smtClean="0">
                <a:latin typeface="Times New Roman"/>
                <a:cs typeface="Times New Roman"/>
              </a:rPr>
              <a:t>i</a:t>
            </a:r>
            <a:r>
              <a:rPr lang="en-US" i="1" dirty="0" smtClean="0">
                <a:latin typeface="Times New Roman"/>
                <a:cs typeface="Times New Roman"/>
              </a:rPr>
              <a:t>)</a:t>
            </a:r>
            <a:r>
              <a:rPr lang="en-US" dirty="0" smtClean="0"/>
              <a:t> are a fixed point of BP, and </a:t>
            </a:r>
            <a:r>
              <a:rPr lang="en-US" b="1" i="1" dirty="0" smtClean="0">
                <a:latin typeface="Times New Roman"/>
                <a:cs typeface="Times New Roman"/>
              </a:rPr>
              <a:t>x</a:t>
            </a:r>
            <a:r>
              <a:rPr lang="en-US" i="1" baseline="30000" dirty="0" smtClean="0">
                <a:latin typeface="Times New Roman"/>
                <a:cs typeface="Times New Roman"/>
              </a:rPr>
              <a:t>*</a:t>
            </a:r>
            <a:r>
              <a:rPr lang="en-US" dirty="0" smtClean="0"/>
              <a:t> is the corresponding assignment (assumed unique), then </a:t>
            </a:r>
            <a:r>
              <a:rPr lang="en-US" i="1" dirty="0" smtClean="0">
                <a:latin typeface="Times New Roman"/>
                <a:cs typeface="Times New Roman"/>
              </a:rPr>
              <a:t>p(</a:t>
            </a:r>
            <a:r>
              <a:rPr lang="en-US" b="1" i="1" dirty="0">
                <a:latin typeface="Times New Roman"/>
                <a:cs typeface="Times New Roman"/>
              </a:rPr>
              <a:t>x</a:t>
            </a:r>
            <a:r>
              <a:rPr lang="en-US" i="1" baseline="30000" dirty="0">
                <a:latin typeface="Times New Roman"/>
                <a:cs typeface="Times New Roman"/>
              </a:rPr>
              <a:t>*</a:t>
            </a:r>
            <a:r>
              <a:rPr lang="en-US" i="1" dirty="0" smtClean="0">
                <a:latin typeface="Times New Roman"/>
                <a:cs typeface="Times New Roman"/>
              </a:rPr>
              <a:t>) &gt; p(x)</a:t>
            </a:r>
            <a:r>
              <a:rPr lang="en-US" dirty="0" smtClean="0"/>
              <a:t> for every </a:t>
            </a:r>
            <a:r>
              <a:rPr lang="en-US" i="1" dirty="0" smtClean="0">
                <a:latin typeface="Times New Roman"/>
                <a:cs typeface="Times New Roman"/>
              </a:rPr>
              <a:t>x ≠ </a:t>
            </a:r>
            <a:r>
              <a:rPr lang="en-US" b="1" i="1" dirty="0" smtClean="0">
                <a:latin typeface="Times New Roman"/>
                <a:cs typeface="Times New Roman"/>
              </a:rPr>
              <a:t>x</a:t>
            </a:r>
            <a:r>
              <a:rPr lang="en-US" i="1" baseline="30000" dirty="0" smtClean="0">
                <a:latin typeface="Times New Roman"/>
                <a:cs typeface="Times New Roman"/>
              </a:rPr>
              <a:t>*</a:t>
            </a:r>
            <a:r>
              <a:rPr lang="en-US" i="1" dirty="0" smtClean="0">
                <a:latin typeface="Times New Roman"/>
                <a:cs typeface="Times New Roman"/>
              </a:rPr>
              <a:t> </a:t>
            </a:r>
            <a:r>
              <a:rPr lang="en-US" dirty="0" smtClean="0"/>
              <a:t>in a rather large neighborhood around </a:t>
            </a:r>
            <a:r>
              <a:rPr lang="en-US" b="1" i="1" dirty="0" smtClean="0">
                <a:latin typeface="Times New Roman"/>
                <a:cs typeface="Times New Roman"/>
              </a:rPr>
              <a:t>x</a:t>
            </a:r>
            <a:r>
              <a:rPr lang="en-US" b="1" i="1" baseline="30000" dirty="0" smtClean="0">
                <a:latin typeface="Times New Roman"/>
                <a:cs typeface="Times New Roman"/>
              </a:rPr>
              <a:t>*</a:t>
            </a:r>
            <a:r>
              <a:rPr lang="en-US" dirty="0" smtClean="0"/>
              <a:t> (Weiss &amp; Freeman, 2001).</a:t>
            </a:r>
            <a:endParaRPr lang="en-US" dirty="0"/>
          </a:p>
        </p:txBody>
      </p:sp>
      <p:sp>
        <p:nvSpPr>
          <p:cNvPr id="6" name="TextBox 5"/>
          <p:cNvSpPr txBox="1"/>
          <p:nvPr/>
        </p:nvSpPr>
        <p:spPr>
          <a:xfrm>
            <a:off x="0" y="6510452"/>
            <a:ext cx="4105570" cy="347548"/>
          </a:xfrm>
          <a:prstGeom prst="rect">
            <a:avLst/>
          </a:prstGeom>
          <a:solidFill>
            <a:schemeClr val="accent6">
              <a:lumMod val="60000"/>
              <a:lumOff val="40000"/>
            </a:schemeClr>
          </a:solidFill>
        </p:spPr>
        <p:txBody>
          <a:bodyPr wrap="square" rtlCol="0" anchor="ctr">
            <a:noAutofit/>
          </a:bodyPr>
          <a:lstStyle/>
          <a:p>
            <a:r>
              <a:rPr lang="en-US" dirty="0" smtClean="0"/>
              <a:t>Figure from (Weiss &amp; Freeman, 2001) </a:t>
            </a:r>
          </a:p>
        </p:txBody>
      </p:sp>
      <p:pic>
        <p:nvPicPr>
          <p:cNvPr id="8" name="Picture 7"/>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907350" y="2311267"/>
            <a:ext cx="3768682" cy="3768682"/>
          </a:xfrm>
          <a:prstGeom prst="rect">
            <a:avLst/>
          </a:prstGeom>
        </p:spPr>
      </p:pic>
      <p:sp>
        <p:nvSpPr>
          <p:cNvPr id="10" name="Content Placeholder 2"/>
          <p:cNvSpPr txBox="1">
            <a:spLocks/>
          </p:cNvSpPr>
          <p:nvPr/>
        </p:nvSpPr>
        <p:spPr>
          <a:xfrm>
            <a:off x="457200" y="4475278"/>
            <a:ext cx="4316224" cy="1604671"/>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vert="horz" lIns="91440" tIns="45720" rIns="91440" bIns="45720" rtlCol="0">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Informally: </a:t>
            </a:r>
            <a:r>
              <a:rPr lang="en-US" dirty="0" smtClean="0"/>
              <a:t>If </a:t>
            </a:r>
            <a:r>
              <a:rPr lang="en-US" dirty="0"/>
              <a:t>you take the </a:t>
            </a:r>
            <a:r>
              <a:rPr lang="en-US" dirty="0" smtClean="0"/>
              <a:t>fixed-point solution </a:t>
            </a:r>
            <a:r>
              <a:rPr lang="en-US" b="1" i="1" dirty="0">
                <a:latin typeface="Times New Roman"/>
                <a:cs typeface="Times New Roman"/>
              </a:rPr>
              <a:t>x</a:t>
            </a:r>
            <a:r>
              <a:rPr lang="en-US" i="1" baseline="30000" dirty="0">
                <a:latin typeface="Times New Roman"/>
                <a:cs typeface="Times New Roman"/>
              </a:rPr>
              <a:t>*</a:t>
            </a:r>
            <a:r>
              <a:rPr lang="en-US" dirty="0" smtClean="0"/>
              <a:t> </a:t>
            </a:r>
            <a:r>
              <a:rPr lang="en-US" dirty="0"/>
              <a:t>and arbitrarily </a:t>
            </a:r>
            <a:r>
              <a:rPr lang="en-US" dirty="0" smtClean="0"/>
              <a:t>change </a:t>
            </a:r>
            <a:r>
              <a:rPr lang="en-US" dirty="0"/>
              <a:t>the values of the dark </a:t>
            </a:r>
            <a:r>
              <a:rPr lang="en-US" dirty="0" smtClean="0"/>
              <a:t>nodes in the figure, the overall probability </a:t>
            </a:r>
            <a:r>
              <a:rPr lang="en-US" dirty="0"/>
              <a:t>of the </a:t>
            </a:r>
            <a:r>
              <a:rPr lang="en-US" dirty="0" smtClean="0"/>
              <a:t>configuration will decrease.</a:t>
            </a:r>
            <a:endParaRPr lang="en-US" sz="2800" dirty="0"/>
          </a:p>
        </p:txBody>
      </p:sp>
      <p:sp>
        <p:nvSpPr>
          <p:cNvPr id="11" name="Content Placeholder 2"/>
          <p:cNvSpPr txBox="1">
            <a:spLocks/>
          </p:cNvSpPr>
          <p:nvPr/>
        </p:nvSpPr>
        <p:spPr>
          <a:xfrm>
            <a:off x="457200" y="2399840"/>
            <a:ext cx="4316224" cy="1823497"/>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vert="horz" lIns="91440" tIns="45720" rIns="91440" bIns="45720" rtlCol="0">
            <a:normAutofit fontScale="70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The </a:t>
            </a:r>
            <a:r>
              <a:rPr lang="en-US" b="1" dirty="0"/>
              <a:t>neighbors of </a:t>
            </a:r>
            <a:r>
              <a:rPr lang="en-US" b="1" i="1" dirty="0">
                <a:latin typeface="Times New Roman"/>
                <a:cs typeface="Times New Roman"/>
              </a:rPr>
              <a:t>x</a:t>
            </a:r>
            <a:r>
              <a:rPr lang="en-US" b="1" i="1" baseline="30000" dirty="0">
                <a:latin typeface="Times New Roman"/>
                <a:cs typeface="Times New Roman"/>
              </a:rPr>
              <a:t>*</a:t>
            </a:r>
            <a:r>
              <a:rPr lang="en-US" dirty="0"/>
              <a:t> </a:t>
            </a:r>
            <a:r>
              <a:rPr lang="en-US" dirty="0" smtClean="0"/>
              <a:t>are constructed </a:t>
            </a:r>
            <a:r>
              <a:rPr lang="en-US" dirty="0"/>
              <a:t>as follows: </a:t>
            </a:r>
            <a:r>
              <a:rPr lang="en-US" dirty="0" smtClean="0"/>
              <a:t>For </a:t>
            </a:r>
            <a:r>
              <a:rPr lang="en-US" dirty="0"/>
              <a:t>any set of </a:t>
            </a:r>
            <a:r>
              <a:rPr lang="en-US" dirty="0" err="1"/>
              <a:t>vars</a:t>
            </a:r>
            <a:r>
              <a:rPr lang="en-US" dirty="0"/>
              <a:t> </a:t>
            </a:r>
            <a:r>
              <a:rPr lang="en-US" i="1" dirty="0">
                <a:latin typeface="Times New Roman"/>
                <a:cs typeface="Times New Roman"/>
              </a:rPr>
              <a:t>S</a:t>
            </a:r>
            <a:r>
              <a:rPr lang="en-US" dirty="0"/>
              <a:t> of </a:t>
            </a:r>
            <a:r>
              <a:rPr lang="en-US" b="1" dirty="0">
                <a:solidFill>
                  <a:schemeClr val="accent3"/>
                </a:solidFill>
              </a:rPr>
              <a:t>disconnected trees and single loops</a:t>
            </a:r>
            <a:r>
              <a:rPr lang="en-US" dirty="0"/>
              <a:t>, set the variables in </a:t>
            </a:r>
            <a:r>
              <a:rPr lang="en-US" i="1" dirty="0">
                <a:latin typeface="Times New Roman"/>
                <a:cs typeface="Times New Roman"/>
              </a:rPr>
              <a:t>S</a:t>
            </a:r>
            <a:r>
              <a:rPr lang="en-US" dirty="0"/>
              <a:t> to arbitrary values, and the rest to </a:t>
            </a:r>
            <a:r>
              <a:rPr lang="en-US" i="1" dirty="0">
                <a:latin typeface="Times New Roman"/>
                <a:cs typeface="Times New Roman"/>
              </a:rPr>
              <a:t>x</a:t>
            </a:r>
            <a:r>
              <a:rPr lang="en-US" i="1" baseline="30000" dirty="0">
                <a:latin typeface="Times New Roman"/>
                <a:cs typeface="Times New Roman"/>
              </a:rPr>
              <a:t>*</a:t>
            </a:r>
            <a:r>
              <a:rPr lang="en-US" dirty="0"/>
              <a:t>.</a:t>
            </a:r>
          </a:p>
        </p:txBody>
      </p:sp>
    </p:spTree>
    <p:extLst>
      <p:ext uri="{BB962C8B-B14F-4D97-AF65-F5344CB8AC3E}">
        <p14:creationId xmlns:p14="http://schemas.microsoft.com/office/powerpoint/2010/main" val="1055075319"/>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1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fontScale="90000"/>
          </a:bodyPr>
          <a:lstStyle/>
          <a:p>
            <a:r>
              <a:rPr lang="en-US" dirty="0" smtClean="0"/>
              <a:t>Section 4:</a:t>
            </a:r>
            <a:br>
              <a:rPr lang="en-US" dirty="0" smtClean="0"/>
            </a:br>
            <a:r>
              <a:rPr lang="en-US" dirty="0"/>
              <a:t>Incorporating Structure into </a:t>
            </a:r>
            <a:r>
              <a:rPr lang="en-US" dirty="0" smtClean="0"/>
              <a:t/>
            </a:r>
            <a:br>
              <a:rPr lang="en-US" dirty="0" smtClean="0"/>
            </a:br>
            <a:r>
              <a:rPr lang="en-US" dirty="0" smtClean="0"/>
              <a:t>Factors </a:t>
            </a:r>
            <a:r>
              <a:rPr lang="en-US" dirty="0"/>
              <a:t>and </a:t>
            </a:r>
            <a:r>
              <a:rPr lang="en-US" dirty="0" smtClean="0"/>
              <a:t>Variables</a:t>
            </a:r>
            <a:endParaRPr lang="en-US" dirty="0"/>
          </a:p>
        </p:txBody>
      </p:sp>
      <p:sp>
        <p:nvSpPr>
          <p:cNvPr id="3" name="Subtitle 2"/>
          <p:cNvSpPr>
            <a:spLocks noGrp="1"/>
          </p:cNvSpPr>
          <p:nvPr>
            <p:ph type="subTitle" idx="1"/>
          </p:nvPr>
        </p:nvSpPr>
        <p:spPr/>
        <p:txBody>
          <a:bodyPr/>
          <a:lstStyle/>
          <a:p>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194</a:t>
            </a:fld>
            <a:endParaRPr lang="en-US"/>
          </a:p>
        </p:txBody>
      </p:sp>
    </p:spTree>
    <p:extLst>
      <p:ext uri="{BB962C8B-B14F-4D97-AF65-F5344CB8AC3E}">
        <p14:creationId xmlns:p14="http://schemas.microsoft.com/office/powerpoint/2010/main" val="612888579"/>
      </p:ext>
    </p:extLst>
  </p:cSld>
  <p:clrMapOvr>
    <a:masterClrMapping/>
  </p:clrMapOvr>
  <p:timing>
    <p:tnLst>
      <p:par>
        <p:cTn xmlns:p14="http://schemas.microsoft.com/office/powerpoint/2010/main" id="1" dur="indefinite" restart="never" nodeType="tmRoot"/>
      </p:par>
    </p:tnLst>
  </p:timing>
</p:sld>
</file>

<file path=ppt/slides/slide1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Outline</a:t>
            </a:r>
            <a:endParaRPr lang="en-US" dirty="0"/>
          </a:p>
        </p:txBody>
      </p:sp>
      <p:sp>
        <p:nvSpPr>
          <p:cNvPr id="3" name="Content Placeholder 2"/>
          <p:cNvSpPr>
            <a:spLocks noGrp="1"/>
          </p:cNvSpPr>
          <p:nvPr>
            <p:ph idx="1"/>
          </p:nvPr>
        </p:nvSpPr>
        <p:spPr/>
        <p:txBody>
          <a:bodyPr>
            <a:normAutofit fontScale="70000" lnSpcReduction="20000"/>
          </a:bodyPr>
          <a:lstStyle/>
          <a:p>
            <a:r>
              <a:rPr lang="en-US" dirty="0"/>
              <a:t>Do you want to push past the simple NLP models (logistic regression, PCFG, etc.) that we've all been using for 20 years?</a:t>
            </a:r>
          </a:p>
          <a:p>
            <a:r>
              <a:rPr lang="en-US" dirty="0"/>
              <a:t>Then this tutorial is extremely practical for you!</a:t>
            </a:r>
          </a:p>
          <a:p>
            <a:pPr marL="971550" lvl="1" indent="-514350">
              <a:buFont typeface="+mj-lt"/>
              <a:buAutoNum type="arabicPeriod"/>
            </a:pPr>
            <a:r>
              <a:rPr lang="en-US" b="1" dirty="0"/>
              <a:t>Models:</a:t>
            </a:r>
            <a:r>
              <a:rPr lang="en-US" dirty="0"/>
              <a:t> Factor graphs can express interactions among linguistic structures.</a:t>
            </a:r>
          </a:p>
          <a:p>
            <a:pPr marL="971550" lvl="1" indent="-514350">
              <a:buFont typeface="+mj-lt"/>
              <a:buAutoNum type="arabicPeriod"/>
            </a:pPr>
            <a:r>
              <a:rPr lang="en-US" b="1" dirty="0"/>
              <a:t>Algorithm: </a:t>
            </a:r>
            <a:r>
              <a:rPr lang="en-US" dirty="0"/>
              <a:t>BP estimates the global effect of these interactions on each variable, using local computations.</a:t>
            </a:r>
          </a:p>
          <a:p>
            <a:pPr marL="971550" lvl="1" indent="-514350">
              <a:buFont typeface="+mj-lt"/>
              <a:buAutoNum type="arabicPeriod"/>
            </a:pPr>
            <a:r>
              <a:rPr lang="en-US" b="1" dirty="0"/>
              <a:t>Intuitions: </a:t>
            </a:r>
            <a:r>
              <a:rPr lang="en-US" dirty="0"/>
              <a:t>What’s going on here?  Can we trust BP’s estimates?</a:t>
            </a:r>
          </a:p>
          <a:p>
            <a:pPr marL="971550" lvl="1" indent="-514350">
              <a:buFont typeface="+mj-lt"/>
              <a:buAutoNum type="arabicPeriod"/>
            </a:pPr>
            <a:r>
              <a:rPr lang="en-US" b="1" dirty="0"/>
              <a:t>Fancier Models: </a:t>
            </a:r>
            <a:r>
              <a:rPr lang="en-US" dirty="0"/>
              <a:t>Hide a whole grammar and dynamic programming algorithm within a single factor.  BP coordinates multiple factors. </a:t>
            </a:r>
          </a:p>
          <a:p>
            <a:pPr marL="971550" lvl="1" indent="-514350">
              <a:buFont typeface="+mj-lt"/>
              <a:buAutoNum type="arabicPeriod"/>
            </a:pPr>
            <a:r>
              <a:rPr lang="en-US" b="1" dirty="0"/>
              <a:t>Tweaked Algorithm: </a:t>
            </a:r>
            <a:r>
              <a:rPr lang="en-US" dirty="0"/>
              <a:t>Finish in fewer steps and make the steps faster.</a:t>
            </a:r>
          </a:p>
          <a:p>
            <a:pPr marL="971550" lvl="1" indent="-514350">
              <a:buFont typeface="+mj-lt"/>
              <a:buAutoNum type="arabicPeriod"/>
            </a:pPr>
            <a:r>
              <a:rPr lang="en-US" b="1" dirty="0"/>
              <a:t>Learning: </a:t>
            </a:r>
            <a:r>
              <a:rPr lang="en-US" dirty="0"/>
              <a:t>Tune the parameters.  Approximately improve the true predictions -- or truly improve the approximate predictions</a:t>
            </a:r>
            <a:r>
              <a:rPr lang="en-US" dirty="0" smtClean="0"/>
              <a:t>.</a:t>
            </a:r>
          </a:p>
          <a:p>
            <a:pPr marL="971550" lvl="1" indent="-514350">
              <a:buFont typeface="+mj-lt"/>
              <a:buAutoNum type="arabicPeriod"/>
            </a:pPr>
            <a:r>
              <a:rPr lang="en-US" b="1" dirty="0" smtClean="0"/>
              <a:t>Software: </a:t>
            </a:r>
            <a:r>
              <a:rPr lang="en-US" dirty="0" smtClean="0"/>
              <a:t>Build the model you want!</a:t>
            </a:r>
            <a:endParaRPr lang="en-US" b="1" dirty="0"/>
          </a:p>
        </p:txBody>
      </p:sp>
      <p:sp>
        <p:nvSpPr>
          <p:cNvPr id="4" name="Slide Number Placeholder 3"/>
          <p:cNvSpPr>
            <a:spLocks noGrp="1"/>
          </p:cNvSpPr>
          <p:nvPr>
            <p:ph type="sldNum" sz="quarter" idx="12"/>
          </p:nvPr>
        </p:nvSpPr>
        <p:spPr/>
        <p:txBody>
          <a:bodyPr/>
          <a:lstStyle/>
          <a:p>
            <a:pPr>
              <a:defRPr/>
            </a:pPr>
            <a:fld id="{A1387547-F98D-4DA8-9FD8-FAD81F8EC66A}" type="slidenum">
              <a:rPr lang="en-US" smtClean="0"/>
              <a:pPr>
                <a:defRPr/>
              </a:pPr>
              <a:t>195</a:t>
            </a:fld>
            <a:endParaRPr lang="en-US"/>
          </a:p>
        </p:txBody>
      </p:sp>
    </p:spTree>
    <p:extLst>
      <p:ext uri="{BB962C8B-B14F-4D97-AF65-F5344CB8AC3E}">
        <p14:creationId xmlns:p14="http://schemas.microsoft.com/office/powerpoint/2010/main" val="301460506"/>
      </p:ext>
    </p:extLst>
  </p:cSld>
  <p:clrMapOvr>
    <a:masterClrMapping/>
  </p:clrMapOvr>
  <p:timing>
    <p:tnLst>
      <p:par>
        <p:cTn xmlns:p14="http://schemas.microsoft.com/office/powerpoint/2010/main" id="1" dur="indefinite" restart="never" nodeType="tmRoot"/>
      </p:par>
    </p:tnLst>
  </p:timing>
</p:sld>
</file>

<file path=ppt/slides/slide1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Outline</a:t>
            </a:r>
            <a:endParaRPr lang="en-US" dirty="0"/>
          </a:p>
        </p:txBody>
      </p:sp>
      <p:sp>
        <p:nvSpPr>
          <p:cNvPr id="3" name="Content Placeholder 2"/>
          <p:cNvSpPr>
            <a:spLocks noGrp="1"/>
          </p:cNvSpPr>
          <p:nvPr>
            <p:ph idx="1"/>
          </p:nvPr>
        </p:nvSpPr>
        <p:spPr/>
        <p:txBody>
          <a:bodyPr>
            <a:normAutofit fontScale="70000" lnSpcReduction="20000"/>
          </a:bodyPr>
          <a:lstStyle/>
          <a:p>
            <a:r>
              <a:rPr lang="en-US" dirty="0">
                <a:solidFill>
                  <a:srgbClr val="BFBFBF"/>
                </a:solidFill>
              </a:rPr>
              <a:t>Do you want to push past the simple NLP models (logistic regression, PCFG, etc.) that we've all been using for 20 years?</a:t>
            </a:r>
          </a:p>
          <a:p>
            <a:r>
              <a:rPr lang="en-US" dirty="0">
                <a:solidFill>
                  <a:srgbClr val="BFBFBF"/>
                </a:solidFill>
              </a:rPr>
              <a:t>Then this tutorial is extremely practical for you!</a:t>
            </a:r>
          </a:p>
          <a:p>
            <a:pPr marL="971550" lvl="1" indent="-514350">
              <a:buFont typeface="+mj-lt"/>
              <a:buAutoNum type="arabicPeriod"/>
            </a:pPr>
            <a:r>
              <a:rPr lang="en-US" b="1" dirty="0">
                <a:solidFill>
                  <a:srgbClr val="BFBFBF"/>
                </a:solidFill>
              </a:rPr>
              <a:t>Models:</a:t>
            </a:r>
            <a:r>
              <a:rPr lang="en-US" dirty="0">
                <a:solidFill>
                  <a:srgbClr val="BFBFBF"/>
                </a:solidFill>
              </a:rPr>
              <a:t> Factor graphs can express interactions among linguistic structures.</a:t>
            </a:r>
          </a:p>
          <a:p>
            <a:pPr marL="971550" lvl="1" indent="-514350">
              <a:buFont typeface="+mj-lt"/>
              <a:buAutoNum type="arabicPeriod"/>
            </a:pPr>
            <a:r>
              <a:rPr lang="en-US" b="1" dirty="0">
                <a:solidFill>
                  <a:srgbClr val="BFBFBF"/>
                </a:solidFill>
              </a:rPr>
              <a:t>Algorithm: </a:t>
            </a:r>
            <a:r>
              <a:rPr lang="en-US" dirty="0">
                <a:solidFill>
                  <a:srgbClr val="BFBFBF"/>
                </a:solidFill>
              </a:rPr>
              <a:t>BP estimates the global effect of these interactions on each variable, using local computations.</a:t>
            </a:r>
          </a:p>
          <a:p>
            <a:pPr marL="971550" lvl="1" indent="-514350">
              <a:buFont typeface="+mj-lt"/>
              <a:buAutoNum type="arabicPeriod"/>
            </a:pPr>
            <a:r>
              <a:rPr lang="en-US" b="1" dirty="0">
                <a:solidFill>
                  <a:srgbClr val="BFBFBF"/>
                </a:solidFill>
              </a:rPr>
              <a:t>Intuitions: </a:t>
            </a:r>
            <a:r>
              <a:rPr lang="en-US" dirty="0">
                <a:solidFill>
                  <a:srgbClr val="BFBFBF"/>
                </a:solidFill>
              </a:rPr>
              <a:t>What’s going on here?  Can we trust BP’s estimates?</a:t>
            </a:r>
          </a:p>
          <a:p>
            <a:pPr marL="971550" lvl="1" indent="-514350">
              <a:buFont typeface="+mj-lt"/>
              <a:buAutoNum type="arabicPeriod"/>
            </a:pPr>
            <a:r>
              <a:rPr lang="en-US" b="1" dirty="0"/>
              <a:t>Fancier Models: </a:t>
            </a:r>
            <a:r>
              <a:rPr lang="en-US" dirty="0"/>
              <a:t>Hide a whole grammar and dynamic programming algorithm within a single factor.  BP coordinates multiple factors. </a:t>
            </a:r>
          </a:p>
          <a:p>
            <a:pPr marL="971550" lvl="1" indent="-514350">
              <a:buFont typeface="+mj-lt"/>
              <a:buAutoNum type="arabicPeriod"/>
            </a:pPr>
            <a:r>
              <a:rPr lang="en-US" b="1" dirty="0">
                <a:solidFill>
                  <a:srgbClr val="BFBFBF"/>
                </a:solidFill>
              </a:rPr>
              <a:t>Tweaked Algorithm: </a:t>
            </a:r>
            <a:r>
              <a:rPr lang="en-US" dirty="0">
                <a:solidFill>
                  <a:srgbClr val="BFBFBF"/>
                </a:solidFill>
              </a:rPr>
              <a:t>Finish in fewer steps and make the steps faster.</a:t>
            </a:r>
          </a:p>
          <a:p>
            <a:pPr marL="971550" lvl="1" indent="-514350">
              <a:buFont typeface="+mj-lt"/>
              <a:buAutoNum type="arabicPeriod"/>
            </a:pPr>
            <a:r>
              <a:rPr lang="en-US" b="1" dirty="0">
                <a:solidFill>
                  <a:srgbClr val="BFBFBF"/>
                </a:solidFill>
              </a:rPr>
              <a:t>Learning: </a:t>
            </a:r>
            <a:r>
              <a:rPr lang="en-US" dirty="0">
                <a:solidFill>
                  <a:srgbClr val="BFBFBF"/>
                </a:solidFill>
              </a:rPr>
              <a:t>Tune the parameters.  Approximately improve the true predictions -- or truly improve the approximate predictions</a:t>
            </a:r>
            <a:r>
              <a:rPr lang="en-US" dirty="0" smtClean="0">
                <a:solidFill>
                  <a:srgbClr val="BFBFBF"/>
                </a:solidFill>
              </a:rPr>
              <a:t>.</a:t>
            </a:r>
          </a:p>
          <a:p>
            <a:pPr marL="971550" lvl="1" indent="-514350">
              <a:buFont typeface="+mj-lt"/>
              <a:buAutoNum type="arabicPeriod"/>
            </a:pPr>
            <a:r>
              <a:rPr lang="en-US" b="1" dirty="0" smtClean="0">
                <a:solidFill>
                  <a:srgbClr val="BFBFBF"/>
                </a:solidFill>
              </a:rPr>
              <a:t>Software: </a:t>
            </a:r>
            <a:r>
              <a:rPr lang="en-US" dirty="0" smtClean="0">
                <a:solidFill>
                  <a:srgbClr val="BFBFBF"/>
                </a:solidFill>
              </a:rPr>
              <a:t>Build the model you want!</a:t>
            </a:r>
            <a:endParaRPr lang="en-US" b="1" dirty="0">
              <a:solidFill>
                <a:srgbClr val="BFBFBF"/>
              </a:solidFill>
            </a:endParaRPr>
          </a:p>
        </p:txBody>
      </p:sp>
      <p:sp>
        <p:nvSpPr>
          <p:cNvPr id="4" name="Slide Number Placeholder 3"/>
          <p:cNvSpPr>
            <a:spLocks noGrp="1"/>
          </p:cNvSpPr>
          <p:nvPr>
            <p:ph type="sldNum" sz="quarter" idx="12"/>
          </p:nvPr>
        </p:nvSpPr>
        <p:spPr/>
        <p:txBody>
          <a:bodyPr/>
          <a:lstStyle/>
          <a:p>
            <a:pPr>
              <a:defRPr/>
            </a:pPr>
            <a:fld id="{A1387547-F98D-4DA8-9FD8-FAD81F8EC66A}" type="slidenum">
              <a:rPr lang="en-US" smtClean="0"/>
              <a:pPr>
                <a:defRPr/>
              </a:pPr>
              <a:t>196</a:t>
            </a:fld>
            <a:endParaRPr lang="en-US"/>
          </a:p>
        </p:txBody>
      </p:sp>
    </p:spTree>
    <p:extLst>
      <p:ext uri="{BB962C8B-B14F-4D97-AF65-F5344CB8AC3E}">
        <p14:creationId xmlns:p14="http://schemas.microsoft.com/office/powerpoint/2010/main" val="689629510"/>
      </p:ext>
    </p:extLst>
  </p:cSld>
  <p:clrMapOvr>
    <a:masterClrMapping/>
  </p:clrMapOvr>
  <p:timing>
    <p:tnLst>
      <p:par>
        <p:cTn xmlns:p14="http://schemas.microsoft.com/office/powerpoint/2010/main" id="1" dur="indefinite" restart="never" nodeType="tmRoot"/>
      </p:par>
    </p:tnLst>
  </p:timing>
</p:sld>
</file>

<file path=ppt/slides/slide1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BP for Coordination of Algorithms</a:t>
            </a:r>
            <a:endParaRPr lang="en-US" dirty="0"/>
          </a:p>
        </p:txBody>
      </p:sp>
      <p:sp>
        <p:nvSpPr>
          <p:cNvPr id="7" name="Content Placeholder 6"/>
          <p:cNvSpPr>
            <a:spLocks noGrp="1"/>
          </p:cNvSpPr>
          <p:nvPr>
            <p:ph idx="1"/>
          </p:nvPr>
        </p:nvSpPr>
        <p:spPr>
          <a:xfrm>
            <a:off x="457200" y="1210760"/>
            <a:ext cx="3681467" cy="1886605"/>
          </a:xfrm>
        </p:spPr>
        <p:txBody>
          <a:bodyPr>
            <a:normAutofit fontScale="70000" lnSpcReduction="20000"/>
          </a:bodyPr>
          <a:lstStyle/>
          <a:p>
            <a:r>
              <a:rPr lang="en-US" dirty="0" smtClean="0"/>
              <a:t>Each factor is tractable by dynamic programming</a:t>
            </a:r>
          </a:p>
          <a:p>
            <a:r>
              <a:rPr lang="en-US" dirty="0" smtClean="0"/>
              <a:t>Overall </a:t>
            </a:r>
            <a:r>
              <a:rPr lang="en-US" dirty="0"/>
              <a:t>model is no longer tractable, but BP lets us pretend it </a:t>
            </a:r>
            <a:r>
              <a:rPr lang="en-US" dirty="0" smtClean="0"/>
              <a:t>is</a:t>
            </a:r>
            <a:endParaRPr lang="en-US" dirty="0"/>
          </a:p>
          <a:p>
            <a:endParaRPr lang="en-US" dirty="0" smtClean="0"/>
          </a:p>
          <a:p>
            <a:endParaRPr lang="en-US" dirty="0" smtClean="0"/>
          </a:p>
          <a:p>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197</a:t>
            </a:fld>
            <a:endParaRPr lang="en-US"/>
          </a:p>
        </p:txBody>
      </p:sp>
      <p:grpSp>
        <p:nvGrpSpPr>
          <p:cNvPr id="92" name="Group 91"/>
          <p:cNvGrpSpPr/>
          <p:nvPr/>
        </p:nvGrpSpPr>
        <p:grpSpPr>
          <a:xfrm rot="16200000">
            <a:off x="1147660" y="3879354"/>
            <a:ext cx="3005556" cy="2167589"/>
            <a:chOff x="3801137" y="1278138"/>
            <a:chExt cx="3005556" cy="2167589"/>
          </a:xfrm>
        </p:grpSpPr>
        <p:sp>
          <p:nvSpPr>
            <p:cNvPr id="5" name="Oval 4"/>
            <p:cNvSpPr/>
            <p:nvPr/>
          </p:nvSpPr>
          <p:spPr>
            <a:xfrm>
              <a:off x="3986268" y="28059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8" name="Straight Connector 7"/>
            <p:cNvCxnSpPr>
              <a:stCxn id="5" idx="6"/>
              <a:endCxn id="10" idx="2"/>
            </p:cNvCxnSpPr>
            <p:nvPr/>
          </p:nvCxnSpPr>
          <p:spPr>
            <a:xfrm>
              <a:off x="4281316" y="2955494"/>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 name="Rectangle 8"/>
            <p:cNvSpPr/>
            <p:nvPr/>
          </p:nvSpPr>
          <p:spPr>
            <a:xfrm>
              <a:off x="4512023" y="287587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10" name="Oval 9"/>
            <p:cNvSpPr/>
            <p:nvPr/>
          </p:nvSpPr>
          <p:spPr>
            <a:xfrm>
              <a:off x="4888070" y="28059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13" name="Straight Connector 12"/>
            <p:cNvCxnSpPr>
              <a:stCxn id="10" idx="6"/>
              <a:endCxn id="15" idx="2"/>
            </p:cNvCxnSpPr>
            <p:nvPr/>
          </p:nvCxnSpPr>
          <p:spPr>
            <a:xfrm flipV="1">
              <a:off x="5183117" y="2954160"/>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4" name="Rectangle 13"/>
            <p:cNvSpPr/>
            <p:nvPr/>
          </p:nvSpPr>
          <p:spPr>
            <a:xfrm>
              <a:off x="5413825" y="287587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5" name="Oval 14"/>
            <p:cNvSpPr/>
            <p:nvPr/>
          </p:nvSpPr>
          <p:spPr>
            <a:xfrm>
              <a:off x="5803546" y="28046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8" name="Oval 17"/>
            <p:cNvSpPr/>
            <p:nvPr/>
          </p:nvSpPr>
          <p:spPr>
            <a:xfrm>
              <a:off x="5343075" y="2173733"/>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21" name="Oval 20"/>
            <p:cNvSpPr/>
            <p:nvPr/>
          </p:nvSpPr>
          <p:spPr>
            <a:xfrm>
              <a:off x="4439663" y="219860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24" name="Oval 23"/>
            <p:cNvSpPr/>
            <p:nvPr/>
          </p:nvSpPr>
          <p:spPr>
            <a:xfrm>
              <a:off x="4888069" y="164212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grpSp>
          <p:nvGrpSpPr>
            <p:cNvPr id="31" name="Group 30"/>
            <p:cNvGrpSpPr/>
            <p:nvPr/>
          </p:nvGrpSpPr>
          <p:grpSpPr>
            <a:xfrm>
              <a:off x="3801137" y="3243833"/>
              <a:ext cx="2567450" cy="201894"/>
              <a:chOff x="514277" y="3957332"/>
              <a:chExt cx="4706130" cy="370070"/>
            </a:xfrm>
          </p:grpSpPr>
          <p:sp>
            <p:nvSpPr>
              <p:cNvPr id="32" name="TextBox 31"/>
              <p:cNvSpPr txBox="1"/>
              <p:nvPr/>
            </p:nvSpPr>
            <p:spPr>
              <a:xfrm>
                <a:off x="514277" y="3968104"/>
                <a:ext cx="1330508" cy="359298"/>
              </a:xfrm>
              <a:prstGeom prst="rect">
                <a:avLst/>
              </a:prstGeom>
              <a:noFill/>
            </p:spPr>
            <p:txBody>
              <a:bodyPr wrap="square" rtlCol="0" anchor="ctr">
                <a:noAutofit/>
              </a:bodyPr>
              <a:lstStyle/>
              <a:p>
                <a:pPr algn="ctr"/>
                <a:r>
                  <a:rPr lang="en-US" sz="1600" dirty="0" smtClean="0">
                    <a:latin typeface="Rockwell"/>
                    <a:cs typeface="Rockwell"/>
                  </a:rPr>
                  <a:t>la</a:t>
                </a:r>
              </a:p>
            </p:txBody>
          </p:sp>
          <p:sp>
            <p:nvSpPr>
              <p:cNvPr id="33" name="TextBox 32"/>
              <p:cNvSpPr txBox="1"/>
              <p:nvPr/>
            </p:nvSpPr>
            <p:spPr>
              <a:xfrm>
                <a:off x="3537829" y="3962637"/>
                <a:ext cx="1682578" cy="347639"/>
              </a:xfrm>
              <a:prstGeom prst="rect">
                <a:avLst/>
              </a:prstGeom>
              <a:noFill/>
            </p:spPr>
            <p:txBody>
              <a:bodyPr wrap="square" rtlCol="0" anchor="ctr">
                <a:noAutofit/>
              </a:bodyPr>
              <a:lstStyle/>
              <a:p>
                <a:pPr algn="ctr"/>
                <a:r>
                  <a:rPr lang="en-US" sz="1600" dirty="0" err="1" smtClean="0">
                    <a:latin typeface="Rockwell"/>
                    <a:cs typeface="Rockwell"/>
                  </a:rPr>
                  <a:t>blanca</a:t>
                </a:r>
                <a:endParaRPr lang="en-US" sz="1600" dirty="0" smtClean="0">
                  <a:latin typeface="Rockwell"/>
                  <a:cs typeface="Rockwell"/>
                </a:endParaRPr>
              </a:p>
            </p:txBody>
          </p:sp>
          <p:sp>
            <p:nvSpPr>
              <p:cNvPr id="34" name="TextBox 33"/>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casa</a:t>
                </a:r>
              </a:p>
            </p:txBody>
          </p:sp>
        </p:grpSp>
        <p:cxnSp>
          <p:nvCxnSpPr>
            <p:cNvPr id="52" name="Curved Connector 51"/>
            <p:cNvCxnSpPr>
              <a:stCxn id="55" idx="1"/>
              <a:endCxn id="18" idx="0"/>
            </p:cNvCxnSpPr>
            <p:nvPr/>
          </p:nvCxnSpPr>
          <p:spPr>
            <a:xfrm rot="10800000" flipV="1">
              <a:off x="5490599" y="1374205"/>
              <a:ext cx="966534" cy="79952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3" name="Curved Connector 52"/>
            <p:cNvCxnSpPr>
              <a:stCxn id="55" idx="1"/>
              <a:endCxn id="24" idx="0"/>
            </p:cNvCxnSpPr>
            <p:nvPr/>
          </p:nvCxnSpPr>
          <p:spPr>
            <a:xfrm rot="10800000" flipV="1">
              <a:off x="5035593" y="1374205"/>
              <a:ext cx="1421540" cy="26791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4" name="Curved Connector 53"/>
            <p:cNvCxnSpPr>
              <a:stCxn id="55" idx="1"/>
              <a:endCxn id="5" idx="0"/>
            </p:cNvCxnSpPr>
            <p:nvPr/>
          </p:nvCxnSpPr>
          <p:spPr>
            <a:xfrm rot="10800000" flipV="1">
              <a:off x="4133793" y="1374206"/>
              <a:ext cx="2323341"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55" name="Rectangle 54"/>
            <p:cNvSpPr>
              <a:spLocks noChangeAspect="1"/>
            </p:cNvSpPr>
            <p:nvPr/>
          </p:nvSpPr>
          <p:spPr>
            <a:xfrm>
              <a:off x="6457133" y="1278138"/>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56" name="Curved Connector 55"/>
            <p:cNvCxnSpPr>
              <a:stCxn id="55" idx="1"/>
              <a:endCxn id="21" idx="0"/>
            </p:cNvCxnSpPr>
            <p:nvPr/>
          </p:nvCxnSpPr>
          <p:spPr>
            <a:xfrm rot="10800000" flipV="1">
              <a:off x="4587187" y="1374205"/>
              <a:ext cx="1869946" cy="82440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7" name="Curved Connector 56"/>
            <p:cNvCxnSpPr>
              <a:stCxn id="55" idx="1"/>
              <a:endCxn id="10" idx="0"/>
            </p:cNvCxnSpPr>
            <p:nvPr/>
          </p:nvCxnSpPr>
          <p:spPr>
            <a:xfrm rot="10800000" flipV="1">
              <a:off x="5035595" y="1374206"/>
              <a:ext cx="1421539"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8" name="Curved Connector 57"/>
            <p:cNvCxnSpPr>
              <a:stCxn id="55" idx="1"/>
              <a:endCxn id="15" idx="0"/>
            </p:cNvCxnSpPr>
            <p:nvPr/>
          </p:nvCxnSpPr>
          <p:spPr>
            <a:xfrm rot="10800000" flipV="1">
              <a:off x="5951071" y="1374205"/>
              <a:ext cx="506063" cy="143043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72" name="Curved Connector 71"/>
            <p:cNvCxnSpPr>
              <a:stCxn id="73" idx="1"/>
              <a:endCxn id="5" idx="7"/>
            </p:cNvCxnSpPr>
            <p:nvPr/>
          </p:nvCxnSpPr>
          <p:spPr>
            <a:xfrm rot="10800000" flipV="1">
              <a:off x="4238107" y="2510932"/>
              <a:ext cx="2376452"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73" name="Rectangle 72"/>
            <p:cNvSpPr>
              <a:spLocks noChangeAspect="1"/>
            </p:cNvSpPr>
            <p:nvPr/>
          </p:nvSpPr>
          <p:spPr>
            <a:xfrm>
              <a:off x="6614559" y="2414864"/>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74" name="Curved Connector 73"/>
            <p:cNvCxnSpPr>
              <a:stCxn id="73" idx="1"/>
              <a:endCxn id="10" idx="7"/>
            </p:cNvCxnSpPr>
            <p:nvPr/>
          </p:nvCxnSpPr>
          <p:spPr>
            <a:xfrm rot="10800000" flipV="1">
              <a:off x="5139909" y="2510932"/>
              <a:ext cx="1474650"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75" name="Curved Connector 74"/>
            <p:cNvCxnSpPr>
              <a:stCxn id="73" idx="1"/>
              <a:endCxn id="15" idx="7"/>
            </p:cNvCxnSpPr>
            <p:nvPr/>
          </p:nvCxnSpPr>
          <p:spPr>
            <a:xfrm rot="10800000" flipV="1">
              <a:off x="6055385" y="2510931"/>
              <a:ext cx="559174" cy="33749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grpSp>
        <p:nvGrpSpPr>
          <p:cNvPr id="93" name="Group 92"/>
          <p:cNvGrpSpPr/>
          <p:nvPr/>
        </p:nvGrpSpPr>
        <p:grpSpPr>
          <a:xfrm>
            <a:off x="3941450" y="1430538"/>
            <a:ext cx="3017643" cy="2164601"/>
            <a:chOff x="3789050" y="1278138"/>
            <a:chExt cx="3017643" cy="2164601"/>
          </a:xfrm>
        </p:grpSpPr>
        <p:sp>
          <p:nvSpPr>
            <p:cNvPr id="94" name="Oval 93"/>
            <p:cNvSpPr/>
            <p:nvPr/>
          </p:nvSpPr>
          <p:spPr>
            <a:xfrm>
              <a:off x="3986268" y="28059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95" name="Straight Connector 94"/>
            <p:cNvCxnSpPr>
              <a:stCxn id="94" idx="6"/>
              <a:endCxn id="97" idx="2"/>
            </p:cNvCxnSpPr>
            <p:nvPr/>
          </p:nvCxnSpPr>
          <p:spPr>
            <a:xfrm>
              <a:off x="4281316" y="2955494"/>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6" name="Rectangle 95"/>
            <p:cNvSpPr/>
            <p:nvPr/>
          </p:nvSpPr>
          <p:spPr>
            <a:xfrm>
              <a:off x="4512023" y="287587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97" name="Oval 96"/>
            <p:cNvSpPr/>
            <p:nvPr/>
          </p:nvSpPr>
          <p:spPr>
            <a:xfrm>
              <a:off x="4888070" y="28059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98" name="Straight Connector 97"/>
            <p:cNvCxnSpPr>
              <a:stCxn id="97" idx="6"/>
              <a:endCxn id="100" idx="2"/>
            </p:cNvCxnSpPr>
            <p:nvPr/>
          </p:nvCxnSpPr>
          <p:spPr>
            <a:xfrm flipV="1">
              <a:off x="5183117" y="2954160"/>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9" name="Rectangle 98"/>
            <p:cNvSpPr/>
            <p:nvPr/>
          </p:nvSpPr>
          <p:spPr>
            <a:xfrm>
              <a:off x="5413825" y="287587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00" name="Oval 99"/>
            <p:cNvSpPr/>
            <p:nvPr/>
          </p:nvSpPr>
          <p:spPr>
            <a:xfrm>
              <a:off x="5803546" y="28046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01" name="Oval 100"/>
            <p:cNvSpPr/>
            <p:nvPr/>
          </p:nvSpPr>
          <p:spPr>
            <a:xfrm>
              <a:off x="5343075" y="2173733"/>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102" name="Oval 101"/>
            <p:cNvSpPr/>
            <p:nvPr/>
          </p:nvSpPr>
          <p:spPr>
            <a:xfrm>
              <a:off x="4439663" y="219860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103" name="Oval 102"/>
            <p:cNvSpPr/>
            <p:nvPr/>
          </p:nvSpPr>
          <p:spPr>
            <a:xfrm>
              <a:off x="4888069" y="164212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grpSp>
          <p:nvGrpSpPr>
            <p:cNvPr id="104" name="Group 103"/>
            <p:cNvGrpSpPr/>
            <p:nvPr/>
          </p:nvGrpSpPr>
          <p:grpSpPr>
            <a:xfrm>
              <a:off x="3789050" y="3243828"/>
              <a:ext cx="2579539" cy="198911"/>
              <a:chOff x="492120" y="3957332"/>
              <a:chExt cx="4728287" cy="364603"/>
            </a:xfrm>
          </p:grpSpPr>
          <p:sp>
            <p:nvSpPr>
              <p:cNvPr id="116" name="TextBox 115"/>
              <p:cNvSpPr txBox="1"/>
              <p:nvPr/>
            </p:nvSpPr>
            <p:spPr>
              <a:xfrm>
                <a:off x="492120" y="3962637"/>
                <a:ext cx="1330509" cy="359298"/>
              </a:xfrm>
              <a:prstGeom prst="rect">
                <a:avLst/>
              </a:prstGeom>
              <a:noFill/>
            </p:spPr>
            <p:txBody>
              <a:bodyPr wrap="square" rtlCol="0" anchor="ctr">
                <a:noAutofit/>
              </a:bodyPr>
              <a:lstStyle/>
              <a:p>
                <a:pPr algn="ctr"/>
                <a:r>
                  <a:rPr lang="en-US" sz="1600" dirty="0" smtClean="0">
                    <a:latin typeface="Rockwell"/>
                    <a:cs typeface="Rockwell"/>
                  </a:rPr>
                  <a:t>the</a:t>
                </a:r>
              </a:p>
            </p:txBody>
          </p:sp>
          <p:sp>
            <p:nvSpPr>
              <p:cNvPr id="117" name="TextBox 116"/>
              <p:cNvSpPr txBox="1"/>
              <p:nvPr/>
            </p:nvSpPr>
            <p:spPr>
              <a:xfrm>
                <a:off x="3537829" y="3962637"/>
                <a:ext cx="1682578" cy="347639"/>
              </a:xfrm>
              <a:prstGeom prst="rect">
                <a:avLst/>
              </a:prstGeom>
              <a:noFill/>
            </p:spPr>
            <p:txBody>
              <a:bodyPr wrap="square" rtlCol="0" anchor="ctr">
                <a:noAutofit/>
              </a:bodyPr>
              <a:lstStyle/>
              <a:p>
                <a:pPr algn="ctr"/>
                <a:r>
                  <a:rPr lang="en-US" sz="1600" dirty="0" smtClean="0">
                    <a:latin typeface="Rockwell"/>
                    <a:cs typeface="Rockwell"/>
                  </a:rPr>
                  <a:t>house</a:t>
                </a:r>
              </a:p>
            </p:txBody>
          </p:sp>
          <p:sp>
            <p:nvSpPr>
              <p:cNvPr id="118" name="TextBox 117"/>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white</a:t>
                </a:r>
              </a:p>
            </p:txBody>
          </p:sp>
        </p:grpSp>
        <p:cxnSp>
          <p:nvCxnSpPr>
            <p:cNvPr id="105" name="Curved Connector 104"/>
            <p:cNvCxnSpPr>
              <a:stCxn id="108" idx="1"/>
              <a:endCxn id="101" idx="0"/>
            </p:cNvCxnSpPr>
            <p:nvPr/>
          </p:nvCxnSpPr>
          <p:spPr>
            <a:xfrm rot="10800000" flipV="1">
              <a:off x="5490599" y="1374205"/>
              <a:ext cx="966534" cy="79952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6" name="Curved Connector 105"/>
            <p:cNvCxnSpPr>
              <a:stCxn id="108" idx="1"/>
              <a:endCxn id="103" idx="0"/>
            </p:cNvCxnSpPr>
            <p:nvPr/>
          </p:nvCxnSpPr>
          <p:spPr>
            <a:xfrm rot="10800000" flipV="1">
              <a:off x="5035593" y="1374205"/>
              <a:ext cx="1421540" cy="26791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7" name="Curved Connector 106"/>
            <p:cNvCxnSpPr>
              <a:stCxn id="108" idx="1"/>
              <a:endCxn id="94" idx="0"/>
            </p:cNvCxnSpPr>
            <p:nvPr/>
          </p:nvCxnSpPr>
          <p:spPr>
            <a:xfrm rot="10800000" flipV="1">
              <a:off x="4133793" y="1374206"/>
              <a:ext cx="2323341"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08" name="Rectangle 107"/>
            <p:cNvSpPr>
              <a:spLocks noChangeAspect="1"/>
            </p:cNvSpPr>
            <p:nvPr/>
          </p:nvSpPr>
          <p:spPr>
            <a:xfrm>
              <a:off x="6457133" y="1278138"/>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09" name="Curved Connector 108"/>
            <p:cNvCxnSpPr>
              <a:stCxn id="108" idx="1"/>
              <a:endCxn id="102" idx="0"/>
            </p:cNvCxnSpPr>
            <p:nvPr/>
          </p:nvCxnSpPr>
          <p:spPr>
            <a:xfrm rot="10800000" flipV="1">
              <a:off x="4587187" y="1374205"/>
              <a:ext cx="1869946" cy="82440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0" name="Curved Connector 109"/>
            <p:cNvCxnSpPr>
              <a:stCxn id="108" idx="1"/>
              <a:endCxn id="97" idx="0"/>
            </p:cNvCxnSpPr>
            <p:nvPr/>
          </p:nvCxnSpPr>
          <p:spPr>
            <a:xfrm rot="10800000" flipV="1">
              <a:off x="5035595" y="1374206"/>
              <a:ext cx="1421539"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1" name="Curved Connector 110"/>
            <p:cNvCxnSpPr>
              <a:stCxn id="108" idx="1"/>
              <a:endCxn id="100" idx="0"/>
            </p:cNvCxnSpPr>
            <p:nvPr/>
          </p:nvCxnSpPr>
          <p:spPr>
            <a:xfrm rot="10800000" flipV="1">
              <a:off x="5951071" y="1374205"/>
              <a:ext cx="506063" cy="143043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2" name="Curved Connector 111"/>
            <p:cNvCxnSpPr>
              <a:stCxn id="113" idx="1"/>
              <a:endCxn id="94" idx="7"/>
            </p:cNvCxnSpPr>
            <p:nvPr/>
          </p:nvCxnSpPr>
          <p:spPr>
            <a:xfrm rot="10800000" flipV="1">
              <a:off x="4238107" y="2510932"/>
              <a:ext cx="2376452"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13" name="Rectangle 112"/>
            <p:cNvSpPr>
              <a:spLocks noChangeAspect="1"/>
            </p:cNvSpPr>
            <p:nvPr/>
          </p:nvSpPr>
          <p:spPr>
            <a:xfrm>
              <a:off x="6614559" y="2414864"/>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14" name="Curved Connector 113"/>
            <p:cNvCxnSpPr>
              <a:stCxn id="113" idx="1"/>
              <a:endCxn id="97" idx="7"/>
            </p:cNvCxnSpPr>
            <p:nvPr/>
          </p:nvCxnSpPr>
          <p:spPr>
            <a:xfrm rot="10800000" flipV="1">
              <a:off x="5139909" y="2510932"/>
              <a:ext cx="1474650"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5" name="Curved Connector 114"/>
            <p:cNvCxnSpPr>
              <a:stCxn id="113" idx="1"/>
              <a:endCxn id="100" idx="7"/>
            </p:cNvCxnSpPr>
            <p:nvPr/>
          </p:nvCxnSpPr>
          <p:spPr>
            <a:xfrm rot="10800000" flipV="1">
              <a:off x="6055385" y="2510931"/>
              <a:ext cx="559174" cy="33749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sp>
        <p:nvSpPr>
          <p:cNvPr id="119" name="Oval 118"/>
          <p:cNvSpPr/>
          <p:nvPr/>
        </p:nvSpPr>
        <p:spPr>
          <a:xfrm>
            <a:off x="4143544" y="4062155"/>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0" name="Oval 119"/>
          <p:cNvSpPr/>
          <p:nvPr/>
        </p:nvSpPr>
        <p:spPr>
          <a:xfrm>
            <a:off x="5045346" y="4062155"/>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1" name="Oval 120"/>
          <p:cNvSpPr/>
          <p:nvPr/>
        </p:nvSpPr>
        <p:spPr>
          <a:xfrm>
            <a:off x="5960822" y="4060822"/>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2" name="Oval 121"/>
          <p:cNvSpPr/>
          <p:nvPr/>
        </p:nvSpPr>
        <p:spPr>
          <a:xfrm>
            <a:off x="4138667" y="497763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3" name="Oval 122"/>
          <p:cNvSpPr/>
          <p:nvPr/>
        </p:nvSpPr>
        <p:spPr>
          <a:xfrm>
            <a:off x="5040469" y="497763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4" name="Oval 123"/>
          <p:cNvSpPr/>
          <p:nvPr/>
        </p:nvSpPr>
        <p:spPr>
          <a:xfrm>
            <a:off x="5955945" y="497629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5" name="Oval 124"/>
          <p:cNvSpPr/>
          <p:nvPr/>
        </p:nvSpPr>
        <p:spPr>
          <a:xfrm>
            <a:off x="4143544" y="5969254"/>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6" name="Oval 125"/>
          <p:cNvSpPr/>
          <p:nvPr/>
        </p:nvSpPr>
        <p:spPr>
          <a:xfrm>
            <a:off x="5045346" y="5969254"/>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7" name="Oval 126"/>
          <p:cNvSpPr/>
          <p:nvPr/>
        </p:nvSpPr>
        <p:spPr>
          <a:xfrm>
            <a:off x="5960822" y="596792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8" name="Rectangle 127"/>
          <p:cNvSpPr/>
          <p:nvPr/>
        </p:nvSpPr>
        <p:spPr>
          <a:xfrm>
            <a:off x="3941450" y="3898476"/>
            <a:ext cx="2611750" cy="2567450"/>
          </a:xfrm>
          <a:prstGeom prst="rect">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129" name="Curved Connector 128"/>
          <p:cNvCxnSpPr>
            <a:stCxn id="132" idx="1"/>
            <a:endCxn id="123" idx="0"/>
          </p:cNvCxnSpPr>
          <p:nvPr/>
        </p:nvCxnSpPr>
        <p:spPr>
          <a:xfrm rot="10800000" flipV="1">
            <a:off x="5187994" y="4747880"/>
            <a:ext cx="2411807" cy="22974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0" name="Curved Connector 129"/>
          <p:cNvCxnSpPr>
            <a:stCxn id="132" idx="1"/>
            <a:endCxn id="121" idx="4"/>
          </p:cNvCxnSpPr>
          <p:nvPr/>
        </p:nvCxnSpPr>
        <p:spPr>
          <a:xfrm rot="10800000">
            <a:off x="6108346" y="4359869"/>
            <a:ext cx="1491454" cy="3880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1" name="Curved Connector 130"/>
          <p:cNvCxnSpPr>
            <a:stCxn id="132" idx="1"/>
            <a:endCxn id="119" idx="5"/>
          </p:cNvCxnSpPr>
          <p:nvPr/>
        </p:nvCxnSpPr>
        <p:spPr>
          <a:xfrm rot="10800000">
            <a:off x="4395384" y="4317409"/>
            <a:ext cx="3204417" cy="43047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32" name="Rectangle 131"/>
          <p:cNvSpPr>
            <a:spLocks noChangeAspect="1"/>
          </p:cNvSpPr>
          <p:nvPr/>
        </p:nvSpPr>
        <p:spPr>
          <a:xfrm>
            <a:off x="7599800" y="4651813"/>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33" name="Curved Connector 132"/>
          <p:cNvCxnSpPr>
            <a:stCxn id="132" idx="1"/>
            <a:endCxn id="120" idx="4"/>
          </p:cNvCxnSpPr>
          <p:nvPr/>
        </p:nvCxnSpPr>
        <p:spPr>
          <a:xfrm rot="10800000">
            <a:off x="5192870" y="4361203"/>
            <a:ext cx="2406930" cy="38667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4" name="Curved Connector 133"/>
          <p:cNvCxnSpPr>
            <a:stCxn id="132" idx="1"/>
            <a:endCxn id="122" idx="0"/>
          </p:cNvCxnSpPr>
          <p:nvPr/>
        </p:nvCxnSpPr>
        <p:spPr>
          <a:xfrm rot="10800000" flipV="1">
            <a:off x="4286192" y="4747880"/>
            <a:ext cx="3313609" cy="22974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5" name="Curved Connector 134"/>
          <p:cNvCxnSpPr>
            <a:stCxn id="132" idx="1"/>
            <a:endCxn id="124" idx="0"/>
          </p:cNvCxnSpPr>
          <p:nvPr/>
        </p:nvCxnSpPr>
        <p:spPr>
          <a:xfrm rot="10800000" flipV="1">
            <a:off x="6103470" y="4747881"/>
            <a:ext cx="1496331" cy="2284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2" name="Curved Connector 141"/>
          <p:cNvCxnSpPr>
            <a:stCxn id="132" idx="1"/>
          </p:cNvCxnSpPr>
          <p:nvPr/>
        </p:nvCxnSpPr>
        <p:spPr>
          <a:xfrm rot="10800000" flipV="1">
            <a:off x="5138026" y="4747880"/>
            <a:ext cx="2461774" cy="1222705"/>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3" name="Curved Connector 142"/>
          <p:cNvCxnSpPr>
            <a:stCxn id="132" idx="1"/>
          </p:cNvCxnSpPr>
          <p:nvPr/>
        </p:nvCxnSpPr>
        <p:spPr>
          <a:xfrm rot="10800000" flipV="1">
            <a:off x="4236224" y="4747880"/>
            <a:ext cx="3363576" cy="1222705"/>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4" name="Curved Connector 143"/>
          <p:cNvCxnSpPr>
            <a:stCxn id="132" idx="1"/>
          </p:cNvCxnSpPr>
          <p:nvPr/>
        </p:nvCxnSpPr>
        <p:spPr>
          <a:xfrm rot="10800000" flipV="1">
            <a:off x="6053502" y="4747880"/>
            <a:ext cx="1546298" cy="1221373"/>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3" name="TextBox 2"/>
          <p:cNvSpPr txBox="1"/>
          <p:nvPr/>
        </p:nvSpPr>
        <p:spPr>
          <a:xfrm>
            <a:off x="7110657" y="4179529"/>
            <a:ext cx="1233938" cy="460471"/>
          </a:xfrm>
          <a:prstGeom prst="rect">
            <a:avLst/>
          </a:prstGeom>
          <a:noFill/>
        </p:spPr>
        <p:txBody>
          <a:bodyPr wrap="square" rtlCol="0" anchor="ctr">
            <a:noAutofit/>
          </a:bodyPr>
          <a:lstStyle/>
          <a:p>
            <a:pPr algn="ctr"/>
            <a:r>
              <a:rPr lang="en-US" dirty="0" smtClean="0"/>
              <a:t>aligner</a:t>
            </a:r>
          </a:p>
        </p:txBody>
      </p:sp>
      <p:sp>
        <p:nvSpPr>
          <p:cNvPr id="77" name="TextBox 76"/>
          <p:cNvSpPr txBox="1"/>
          <p:nvPr/>
        </p:nvSpPr>
        <p:spPr>
          <a:xfrm>
            <a:off x="6255870" y="2132559"/>
            <a:ext cx="1233938" cy="460471"/>
          </a:xfrm>
          <a:prstGeom prst="rect">
            <a:avLst/>
          </a:prstGeom>
          <a:noFill/>
        </p:spPr>
        <p:txBody>
          <a:bodyPr wrap="square" rtlCol="0" anchor="ctr">
            <a:noAutofit/>
          </a:bodyPr>
          <a:lstStyle/>
          <a:p>
            <a:pPr algn="ctr"/>
            <a:r>
              <a:rPr lang="en-US" dirty="0" smtClean="0"/>
              <a:t>tagger</a:t>
            </a:r>
          </a:p>
        </p:txBody>
      </p:sp>
      <p:sp>
        <p:nvSpPr>
          <p:cNvPr id="78" name="TextBox 77"/>
          <p:cNvSpPr txBox="1"/>
          <p:nvPr/>
        </p:nvSpPr>
        <p:spPr>
          <a:xfrm>
            <a:off x="6103469" y="997097"/>
            <a:ext cx="1233938" cy="460471"/>
          </a:xfrm>
          <a:prstGeom prst="rect">
            <a:avLst/>
          </a:prstGeom>
          <a:noFill/>
        </p:spPr>
        <p:txBody>
          <a:bodyPr wrap="square" rtlCol="0" anchor="ctr">
            <a:noAutofit/>
          </a:bodyPr>
          <a:lstStyle/>
          <a:p>
            <a:pPr algn="ctr"/>
            <a:r>
              <a:rPr lang="en-US" dirty="0" smtClean="0"/>
              <a:t>parser</a:t>
            </a:r>
          </a:p>
        </p:txBody>
      </p:sp>
      <p:sp>
        <p:nvSpPr>
          <p:cNvPr id="83" name="TextBox 82"/>
          <p:cNvSpPr txBox="1"/>
          <p:nvPr/>
        </p:nvSpPr>
        <p:spPr>
          <a:xfrm rot="16200000">
            <a:off x="1871146" y="3331698"/>
            <a:ext cx="1233938" cy="460471"/>
          </a:xfrm>
          <a:prstGeom prst="rect">
            <a:avLst/>
          </a:prstGeom>
          <a:noFill/>
        </p:spPr>
        <p:txBody>
          <a:bodyPr wrap="square" rtlCol="0" anchor="ctr">
            <a:noAutofit/>
          </a:bodyPr>
          <a:lstStyle/>
          <a:p>
            <a:pPr algn="ctr"/>
            <a:r>
              <a:rPr lang="en-US" dirty="0" smtClean="0"/>
              <a:t>tagger</a:t>
            </a:r>
          </a:p>
        </p:txBody>
      </p:sp>
      <p:sp>
        <p:nvSpPr>
          <p:cNvPr id="84" name="TextBox 83"/>
          <p:cNvSpPr txBox="1"/>
          <p:nvPr/>
        </p:nvSpPr>
        <p:spPr>
          <a:xfrm rot="16200000">
            <a:off x="735684" y="3484099"/>
            <a:ext cx="1233938" cy="460471"/>
          </a:xfrm>
          <a:prstGeom prst="rect">
            <a:avLst/>
          </a:prstGeom>
          <a:noFill/>
        </p:spPr>
        <p:txBody>
          <a:bodyPr wrap="square" rtlCol="0" anchor="ctr">
            <a:noAutofit/>
          </a:bodyPr>
          <a:lstStyle/>
          <a:p>
            <a:pPr algn="ctr"/>
            <a:r>
              <a:rPr lang="en-US" dirty="0" smtClean="0"/>
              <a:t>parser</a:t>
            </a:r>
          </a:p>
        </p:txBody>
      </p:sp>
    </p:spTree>
    <p:extLst>
      <p:ext uri="{BB962C8B-B14F-4D97-AF65-F5344CB8AC3E}">
        <p14:creationId xmlns:p14="http://schemas.microsoft.com/office/powerpoint/2010/main" val="208821044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8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78"/>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7">
                                            <p:txEl>
                                              <p:pRg st="0" end="0"/>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7">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77" grpId="0"/>
      <p:bldP spid="78" grpId="0"/>
      <p:bldP spid="83" grpId="0"/>
      <p:bldP spid="84" grpId="0"/>
    </p:bldLst>
  </p:timing>
</p:sld>
</file>

<file path=ppt/slides/slide1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BP for Coordination of Algorithms</a:t>
            </a:r>
            <a:endParaRPr lang="en-US" dirty="0"/>
          </a:p>
        </p:txBody>
      </p:sp>
      <p:sp>
        <p:nvSpPr>
          <p:cNvPr id="7" name="Content Placeholder 6"/>
          <p:cNvSpPr>
            <a:spLocks noGrp="1"/>
          </p:cNvSpPr>
          <p:nvPr>
            <p:ph idx="1"/>
          </p:nvPr>
        </p:nvSpPr>
        <p:spPr>
          <a:xfrm>
            <a:off x="457200" y="1210760"/>
            <a:ext cx="3681467" cy="1886605"/>
          </a:xfrm>
        </p:spPr>
        <p:txBody>
          <a:bodyPr>
            <a:normAutofit fontScale="70000" lnSpcReduction="20000"/>
          </a:bodyPr>
          <a:lstStyle/>
          <a:p>
            <a:r>
              <a:rPr lang="en-US" dirty="0" smtClean="0"/>
              <a:t>Each factor is tractable by dynamic programming</a:t>
            </a:r>
          </a:p>
          <a:p>
            <a:r>
              <a:rPr lang="en-US" dirty="0" smtClean="0"/>
              <a:t>Overall </a:t>
            </a:r>
            <a:r>
              <a:rPr lang="en-US" dirty="0"/>
              <a:t>model is no longer tractable, but BP lets us pretend it </a:t>
            </a:r>
            <a:r>
              <a:rPr lang="en-US" dirty="0" smtClean="0"/>
              <a:t>is</a:t>
            </a:r>
            <a:endParaRPr lang="en-US" dirty="0"/>
          </a:p>
          <a:p>
            <a:endParaRPr lang="en-US" dirty="0" smtClean="0"/>
          </a:p>
          <a:p>
            <a:endParaRPr lang="en-US" dirty="0" smtClean="0"/>
          </a:p>
          <a:p>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198</a:t>
            </a:fld>
            <a:endParaRPr lang="en-US"/>
          </a:p>
        </p:txBody>
      </p:sp>
      <p:grpSp>
        <p:nvGrpSpPr>
          <p:cNvPr id="92" name="Group 91"/>
          <p:cNvGrpSpPr/>
          <p:nvPr/>
        </p:nvGrpSpPr>
        <p:grpSpPr>
          <a:xfrm rot="16200000">
            <a:off x="1147660" y="3879354"/>
            <a:ext cx="3005556" cy="2167589"/>
            <a:chOff x="3801137" y="1278138"/>
            <a:chExt cx="3005556" cy="2167589"/>
          </a:xfrm>
        </p:grpSpPr>
        <p:sp>
          <p:nvSpPr>
            <p:cNvPr id="5" name="Oval 4"/>
            <p:cNvSpPr/>
            <p:nvPr/>
          </p:nvSpPr>
          <p:spPr>
            <a:xfrm>
              <a:off x="3986268" y="28059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8" name="Straight Connector 7"/>
            <p:cNvCxnSpPr>
              <a:stCxn id="5" idx="6"/>
              <a:endCxn id="10" idx="2"/>
            </p:cNvCxnSpPr>
            <p:nvPr/>
          </p:nvCxnSpPr>
          <p:spPr>
            <a:xfrm>
              <a:off x="4281316" y="2955494"/>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 name="Rectangle 8"/>
            <p:cNvSpPr/>
            <p:nvPr/>
          </p:nvSpPr>
          <p:spPr>
            <a:xfrm>
              <a:off x="4512023" y="287587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10" name="Oval 9"/>
            <p:cNvSpPr/>
            <p:nvPr/>
          </p:nvSpPr>
          <p:spPr>
            <a:xfrm>
              <a:off x="4888070" y="28059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13" name="Straight Connector 12"/>
            <p:cNvCxnSpPr>
              <a:stCxn id="10" idx="6"/>
              <a:endCxn id="15" idx="2"/>
            </p:cNvCxnSpPr>
            <p:nvPr/>
          </p:nvCxnSpPr>
          <p:spPr>
            <a:xfrm flipV="1">
              <a:off x="5183117" y="2954160"/>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4" name="Rectangle 13"/>
            <p:cNvSpPr/>
            <p:nvPr/>
          </p:nvSpPr>
          <p:spPr>
            <a:xfrm>
              <a:off x="5413825" y="287587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5" name="Oval 14"/>
            <p:cNvSpPr/>
            <p:nvPr/>
          </p:nvSpPr>
          <p:spPr>
            <a:xfrm>
              <a:off x="5803546" y="28046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8" name="Oval 17"/>
            <p:cNvSpPr/>
            <p:nvPr/>
          </p:nvSpPr>
          <p:spPr>
            <a:xfrm>
              <a:off x="5343075" y="2173733"/>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21" name="Oval 20"/>
            <p:cNvSpPr/>
            <p:nvPr/>
          </p:nvSpPr>
          <p:spPr>
            <a:xfrm>
              <a:off x="4439663" y="219860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24" name="Oval 23"/>
            <p:cNvSpPr/>
            <p:nvPr/>
          </p:nvSpPr>
          <p:spPr>
            <a:xfrm>
              <a:off x="4888069" y="164212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grpSp>
          <p:nvGrpSpPr>
            <p:cNvPr id="31" name="Group 30"/>
            <p:cNvGrpSpPr/>
            <p:nvPr/>
          </p:nvGrpSpPr>
          <p:grpSpPr>
            <a:xfrm>
              <a:off x="3801137" y="3243833"/>
              <a:ext cx="2567450" cy="201894"/>
              <a:chOff x="514277" y="3957332"/>
              <a:chExt cx="4706130" cy="370070"/>
            </a:xfrm>
          </p:grpSpPr>
          <p:sp>
            <p:nvSpPr>
              <p:cNvPr id="32" name="TextBox 31"/>
              <p:cNvSpPr txBox="1"/>
              <p:nvPr/>
            </p:nvSpPr>
            <p:spPr>
              <a:xfrm>
                <a:off x="514277" y="3968104"/>
                <a:ext cx="1330508" cy="359298"/>
              </a:xfrm>
              <a:prstGeom prst="rect">
                <a:avLst/>
              </a:prstGeom>
              <a:noFill/>
            </p:spPr>
            <p:txBody>
              <a:bodyPr wrap="square" rtlCol="0" anchor="ctr">
                <a:noAutofit/>
              </a:bodyPr>
              <a:lstStyle/>
              <a:p>
                <a:pPr algn="ctr"/>
                <a:r>
                  <a:rPr lang="en-US" sz="1600" dirty="0" smtClean="0">
                    <a:latin typeface="Rockwell"/>
                    <a:cs typeface="Rockwell"/>
                  </a:rPr>
                  <a:t>la</a:t>
                </a:r>
              </a:p>
            </p:txBody>
          </p:sp>
          <p:sp>
            <p:nvSpPr>
              <p:cNvPr id="33" name="TextBox 32"/>
              <p:cNvSpPr txBox="1"/>
              <p:nvPr/>
            </p:nvSpPr>
            <p:spPr>
              <a:xfrm>
                <a:off x="3537829" y="3962637"/>
                <a:ext cx="1682578" cy="347639"/>
              </a:xfrm>
              <a:prstGeom prst="rect">
                <a:avLst/>
              </a:prstGeom>
              <a:noFill/>
            </p:spPr>
            <p:txBody>
              <a:bodyPr wrap="square" rtlCol="0" anchor="ctr">
                <a:noAutofit/>
              </a:bodyPr>
              <a:lstStyle/>
              <a:p>
                <a:pPr algn="ctr"/>
                <a:r>
                  <a:rPr lang="en-US" sz="1600" dirty="0" err="1" smtClean="0">
                    <a:latin typeface="Rockwell"/>
                    <a:cs typeface="Rockwell"/>
                  </a:rPr>
                  <a:t>blanca</a:t>
                </a:r>
                <a:endParaRPr lang="en-US" sz="1600" dirty="0" smtClean="0">
                  <a:latin typeface="Rockwell"/>
                  <a:cs typeface="Rockwell"/>
                </a:endParaRPr>
              </a:p>
            </p:txBody>
          </p:sp>
          <p:sp>
            <p:nvSpPr>
              <p:cNvPr id="34" name="TextBox 33"/>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casa</a:t>
                </a:r>
              </a:p>
            </p:txBody>
          </p:sp>
        </p:grpSp>
        <p:cxnSp>
          <p:nvCxnSpPr>
            <p:cNvPr id="52" name="Curved Connector 51"/>
            <p:cNvCxnSpPr>
              <a:stCxn id="55" idx="1"/>
              <a:endCxn id="18" idx="0"/>
            </p:cNvCxnSpPr>
            <p:nvPr/>
          </p:nvCxnSpPr>
          <p:spPr>
            <a:xfrm rot="10800000" flipV="1">
              <a:off x="5490599" y="1374205"/>
              <a:ext cx="966534" cy="79952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3" name="Curved Connector 52"/>
            <p:cNvCxnSpPr>
              <a:stCxn id="55" idx="1"/>
              <a:endCxn id="24" idx="0"/>
            </p:cNvCxnSpPr>
            <p:nvPr/>
          </p:nvCxnSpPr>
          <p:spPr>
            <a:xfrm rot="10800000" flipV="1">
              <a:off x="5035593" y="1374205"/>
              <a:ext cx="1421540" cy="26791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4" name="Curved Connector 53"/>
            <p:cNvCxnSpPr>
              <a:stCxn id="55" idx="1"/>
              <a:endCxn id="5" idx="0"/>
            </p:cNvCxnSpPr>
            <p:nvPr/>
          </p:nvCxnSpPr>
          <p:spPr>
            <a:xfrm rot="10800000" flipV="1">
              <a:off x="4133793" y="1374206"/>
              <a:ext cx="2323341"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55" name="Rectangle 54"/>
            <p:cNvSpPr>
              <a:spLocks noChangeAspect="1"/>
            </p:cNvSpPr>
            <p:nvPr/>
          </p:nvSpPr>
          <p:spPr>
            <a:xfrm>
              <a:off x="6457133" y="1278138"/>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56" name="Curved Connector 55"/>
            <p:cNvCxnSpPr>
              <a:stCxn id="55" idx="1"/>
              <a:endCxn id="21" idx="0"/>
            </p:cNvCxnSpPr>
            <p:nvPr/>
          </p:nvCxnSpPr>
          <p:spPr>
            <a:xfrm rot="10800000" flipV="1">
              <a:off x="4587187" y="1374205"/>
              <a:ext cx="1869946" cy="82440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7" name="Curved Connector 56"/>
            <p:cNvCxnSpPr>
              <a:stCxn id="55" idx="1"/>
              <a:endCxn id="10" idx="0"/>
            </p:cNvCxnSpPr>
            <p:nvPr/>
          </p:nvCxnSpPr>
          <p:spPr>
            <a:xfrm rot="10800000" flipV="1">
              <a:off x="5035595" y="1374206"/>
              <a:ext cx="1421539"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8" name="Curved Connector 57"/>
            <p:cNvCxnSpPr>
              <a:stCxn id="55" idx="1"/>
              <a:endCxn id="15" idx="0"/>
            </p:cNvCxnSpPr>
            <p:nvPr/>
          </p:nvCxnSpPr>
          <p:spPr>
            <a:xfrm rot="10800000" flipV="1">
              <a:off x="5951071" y="1374205"/>
              <a:ext cx="506063" cy="143043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72" name="Curved Connector 71"/>
            <p:cNvCxnSpPr>
              <a:stCxn id="73" idx="1"/>
              <a:endCxn id="5" idx="7"/>
            </p:cNvCxnSpPr>
            <p:nvPr/>
          </p:nvCxnSpPr>
          <p:spPr>
            <a:xfrm rot="10800000" flipV="1">
              <a:off x="4238107" y="2510932"/>
              <a:ext cx="2376452"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73" name="Rectangle 72"/>
            <p:cNvSpPr>
              <a:spLocks noChangeAspect="1"/>
            </p:cNvSpPr>
            <p:nvPr/>
          </p:nvSpPr>
          <p:spPr>
            <a:xfrm>
              <a:off x="6614559" y="2414864"/>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74" name="Curved Connector 73"/>
            <p:cNvCxnSpPr>
              <a:stCxn id="73" idx="1"/>
              <a:endCxn id="10" idx="7"/>
            </p:cNvCxnSpPr>
            <p:nvPr/>
          </p:nvCxnSpPr>
          <p:spPr>
            <a:xfrm rot="10800000" flipV="1">
              <a:off x="5139909" y="2510932"/>
              <a:ext cx="1474650"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75" name="Curved Connector 74"/>
            <p:cNvCxnSpPr>
              <a:stCxn id="73" idx="1"/>
              <a:endCxn id="15" idx="7"/>
            </p:cNvCxnSpPr>
            <p:nvPr/>
          </p:nvCxnSpPr>
          <p:spPr>
            <a:xfrm rot="10800000" flipV="1">
              <a:off x="6055385" y="2510931"/>
              <a:ext cx="559174" cy="33749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grpSp>
        <p:nvGrpSpPr>
          <p:cNvPr id="93" name="Group 92"/>
          <p:cNvGrpSpPr/>
          <p:nvPr/>
        </p:nvGrpSpPr>
        <p:grpSpPr>
          <a:xfrm>
            <a:off x="3941450" y="1430538"/>
            <a:ext cx="3017643" cy="2164601"/>
            <a:chOff x="3789050" y="1278138"/>
            <a:chExt cx="3017643" cy="2164601"/>
          </a:xfrm>
        </p:grpSpPr>
        <p:sp>
          <p:nvSpPr>
            <p:cNvPr id="94" name="Oval 93"/>
            <p:cNvSpPr/>
            <p:nvPr/>
          </p:nvSpPr>
          <p:spPr>
            <a:xfrm>
              <a:off x="3986268" y="28059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95" name="Straight Connector 94"/>
            <p:cNvCxnSpPr>
              <a:stCxn id="94" idx="6"/>
              <a:endCxn id="97" idx="2"/>
            </p:cNvCxnSpPr>
            <p:nvPr/>
          </p:nvCxnSpPr>
          <p:spPr>
            <a:xfrm>
              <a:off x="4281316" y="2955494"/>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6" name="Rectangle 95"/>
            <p:cNvSpPr/>
            <p:nvPr/>
          </p:nvSpPr>
          <p:spPr>
            <a:xfrm>
              <a:off x="4512023" y="287587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97" name="Oval 96"/>
            <p:cNvSpPr/>
            <p:nvPr/>
          </p:nvSpPr>
          <p:spPr>
            <a:xfrm>
              <a:off x="4888070" y="28059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98" name="Straight Connector 97"/>
            <p:cNvCxnSpPr>
              <a:stCxn id="97" idx="6"/>
              <a:endCxn id="100" idx="2"/>
            </p:cNvCxnSpPr>
            <p:nvPr/>
          </p:nvCxnSpPr>
          <p:spPr>
            <a:xfrm flipV="1">
              <a:off x="5183117" y="2954160"/>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9" name="Rectangle 98"/>
            <p:cNvSpPr/>
            <p:nvPr/>
          </p:nvSpPr>
          <p:spPr>
            <a:xfrm>
              <a:off x="5413825" y="287587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00" name="Oval 99"/>
            <p:cNvSpPr/>
            <p:nvPr/>
          </p:nvSpPr>
          <p:spPr>
            <a:xfrm>
              <a:off x="5803546" y="28046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01" name="Oval 100"/>
            <p:cNvSpPr/>
            <p:nvPr/>
          </p:nvSpPr>
          <p:spPr>
            <a:xfrm>
              <a:off x="5343075" y="2173733"/>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102" name="Oval 101"/>
            <p:cNvSpPr/>
            <p:nvPr/>
          </p:nvSpPr>
          <p:spPr>
            <a:xfrm>
              <a:off x="4439663" y="219860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103" name="Oval 102"/>
            <p:cNvSpPr/>
            <p:nvPr/>
          </p:nvSpPr>
          <p:spPr>
            <a:xfrm>
              <a:off x="4888069" y="164212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grpSp>
          <p:nvGrpSpPr>
            <p:cNvPr id="104" name="Group 103"/>
            <p:cNvGrpSpPr/>
            <p:nvPr/>
          </p:nvGrpSpPr>
          <p:grpSpPr>
            <a:xfrm>
              <a:off x="3789050" y="3243828"/>
              <a:ext cx="2579539" cy="198911"/>
              <a:chOff x="492120" y="3957332"/>
              <a:chExt cx="4728287" cy="364603"/>
            </a:xfrm>
          </p:grpSpPr>
          <p:sp>
            <p:nvSpPr>
              <p:cNvPr id="116" name="TextBox 115"/>
              <p:cNvSpPr txBox="1"/>
              <p:nvPr/>
            </p:nvSpPr>
            <p:spPr>
              <a:xfrm>
                <a:off x="492120" y="3962637"/>
                <a:ext cx="1330509" cy="359298"/>
              </a:xfrm>
              <a:prstGeom prst="rect">
                <a:avLst/>
              </a:prstGeom>
              <a:noFill/>
            </p:spPr>
            <p:txBody>
              <a:bodyPr wrap="square" rtlCol="0" anchor="ctr">
                <a:noAutofit/>
              </a:bodyPr>
              <a:lstStyle/>
              <a:p>
                <a:pPr algn="ctr"/>
                <a:r>
                  <a:rPr lang="en-US" sz="1600" dirty="0" smtClean="0">
                    <a:latin typeface="Rockwell"/>
                    <a:cs typeface="Rockwell"/>
                  </a:rPr>
                  <a:t>the</a:t>
                </a:r>
              </a:p>
            </p:txBody>
          </p:sp>
          <p:sp>
            <p:nvSpPr>
              <p:cNvPr id="117" name="TextBox 116"/>
              <p:cNvSpPr txBox="1"/>
              <p:nvPr/>
            </p:nvSpPr>
            <p:spPr>
              <a:xfrm>
                <a:off x="3537829" y="3962637"/>
                <a:ext cx="1682578" cy="347639"/>
              </a:xfrm>
              <a:prstGeom prst="rect">
                <a:avLst/>
              </a:prstGeom>
              <a:noFill/>
            </p:spPr>
            <p:txBody>
              <a:bodyPr wrap="square" rtlCol="0" anchor="ctr">
                <a:noAutofit/>
              </a:bodyPr>
              <a:lstStyle/>
              <a:p>
                <a:pPr algn="ctr"/>
                <a:r>
                  <a:rPr lang="en-US" sz="1600" dirty="0" smtClean="0">
                    <a:latin typeface="Rockwell"/>
                    <a:cs typeface="Rockwell"/>
                  </a:rPr>
                  <a:t>house</a:t>
                </a:r>
              </a:p>
            </p:txBody>
          </p:sp>
          <p:sp>
            <p:nvSpPr>
              <p:cNvPr id="118" name="TextBox 117"/>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white</a:t>
                </a:r>
              </a:p>
            </p:txBody>
          </p:sp>
        </p:grpSp>
        <p:cxnSp>
          <p:nvCxnSpPr>
            <p:cNvPr id="105" name="Curved Connector 104"/>
            <p:cNvCxnSpPr>
              <a:stCxn id="108" idx="1"/>
              <a:endCxn id="101" idx="0"/>
            </p:cNvCxnSpPr>
            <p:nvPr/>
          </p:nvCxnSpPr>
          <p:spPr>
            <a:xfrm rot="10800000" flipV="1">
              <a:off x="5490599" y="1374205"/>
              <a:ext cx="966534" cy="79952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6" name="Curved Connector 105"/>
            <p:cNvCxnSpPr>
              <a:stCxn id="108" idx="1"/>
              <a:endCxn id="103" idx="0"/>
            </p:cNvCxnSpPr>
            <p:nvPr/>
          </p:nvCxnSpPr>
          <p:spPr>
            <a:xfrm rot="10800000" flipV="1">
              <a:off x="5035593" y="1374205"/>
              <a:ext cx="1421540" cy="26791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7" name="Curved Connector 106"/>
            <p:cNvCxnSpPr>
              <a:stCxn id="108" idx="1"/>
              <a:endCxn id="94" idx="0"/>
            </p:cNvCxnSpPr>
            <p:nvPr/>
          </p:nvCxnSpPr>
          <p:spPr>
            <a:xfrm rot="10800000" flipV="1">
              <a:off x="4133793" y="1374206"/>
              <a:ext cx="2323341"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08" name="Rectangle 107"/>
            <p:cNvSpPr>
              <a:spLocks noChangeAspect="1"/>
            </p:cNvSpPr>
            <p:nvPr/>
          </p:nvSpPr>
          <p:spPr>
            <a:xfrm>
              <a:off x="6457133" y="1278138"/>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09" name="Curved Connector 108"/>
            <p:cNvCxnSpPr>
              <a:stCxn id="108" idx="1"/>
              <a:endCxn id="102" idx="0"/>
            </p:cNvCxnSpPr>
            <p:nvPr/>
          </p:nvCxnSpPr>
          <p:spPr>
            <a:xfrm rot="10800000" flipV="1">
              <a:off x="4587187" y="1374205"/>
              <a:ext cx="1869946" cy="82440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0" name="Curved Connector 109"/>
            <p:cNvCxnSpPr>
              <a:stCxn id="108" idx="1"/>
              <a:endCxn id="97" idx="0"/>
            </p:cNvCxnSpPr>
            <p:nvPr/>
          </p:nvCxnSpPr>
          <p:spPr>
            <a:xfrm rot="10800000" flipV="1">
              <a:off x="5035595" y="1374206"/>
              <a:ext cx="1421539"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1" name="Curved Connector 110"/>
            <p:cNvCxnSpPr>
              <a:stCxn id="108" idx="1"/>
              <a:endCxn id="100" idx="0"/>
            </p:cNvCxnSpPr>
            <p:nvPr/>
          </p:nvCxnSpPr>
          <p:spPr>
            <a:xfrm rot="10800000" flipV="1">
              <a:off x="5951071" y="1374205"/>
              <a:ext cx="506063" cy="143043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2" name="Curved Connector 111"/>
            <p:cNvCxnSpPr>
              <a:stCxn id="113" idx="1"/>
              <a:endCxn id="94" idx="7"/>
            </p:cNvCxnSpPr>
            <p:nvPr/>
          </p:nvCxnSpPr>
          <p:spPr>
            <a:xfrm rot="10800000" flipV="1">
              <a:off x="4238107" y="2510932"/>
              <a:ext cx="2376452"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13" name="Rectangle 112"/>
            <p:cNvSpPr>
              <a:spLocks noChangeAspect="1"/>
            </p:cNvSpPr>
            <p:nvPr/>
          </p:nvSpPr>
          <p:spPr>
            <a:xfrm>
              <a:off x="6614559" y="2414864"/>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14" name="Curved Connector 113"/>
            <p:cNvCxnSpPr>
              <a:stCxn id="113" idx="1"/>
              <a:endCxn id="97" idx="7"/>
            </p:cNvCxnSpPr>
            <p:nvPr/>
          </p:nvCxnSpPr>
          <p:spPr>
            <a:xfrm rot="10800000" flipV="1">
              <a:off x="5139909" y="2510932"/>
              <a:ext cx="1474650"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5" name="Curved Connector 114"/>
            <p:cNvCxnSpPr>
              <a:stCxn id="113" idx="1"/>
              <a:endCxn id="100" idx="7"/>
            </p:cNvCxnSpPr>
            <p:nvPr/>
          </p:nvCxnSpPr>
          <p:spPr>
            <a:xfrm rot="10800000" flipV="1">
              <a:off x="6055385" y="2510931"/>
              <a:ext cx="559174" cy="33749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sp>
        <p:nvSpPr>
          <p:cNvPr id="119" name="Oval 118"/>
          <p:cNvSpPr/>
          <p:nvPr/>
        </p:nvSpPr>
        <p:spPr>
          <a:xfrm>
            <a:off x="4143544" y="4062155"/>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0" name="Oval 119"/>
          <p:cNvSpPr/>
          <p:nvPr/>
        </p:nvSpPr>
        <p:spPr>
          <a:xfrm>
            <a:off x="5045346" y="4062155"/>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1" name="Oval 120"/>
          <p:cNvSpPr/>
          <p:nvPr/>
        </p:nvSpPr>
        <p:spPr>
          <a:xfrm>
            <a:off x="5960822" y="4060822"/>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2" name="Oval 121"/>
          <p:cNvSpPr/>
          <p:nvPr/>
        </p:nvSpPr>
        <p:spPr>
          <a:xfrm>
            <a:off x="4138667" y="497763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3" name="Oval 122"/>
          <p:cNvSpPr/>
          <p:nvPr/>
        </p:nvSpPr>
        <p:spPr>
          <a:xfrm>
            <a:off x="5040469" y="497763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4" name="Oval 123"/>
          <p:cNvSpPr/>
          <p:nvPr/>
        </p:nvSpPr>
        <p:spPr>
          <a:xfrm>
            <a:off x="5955945" y="497629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5" name="Oval 124"/>
          <p:cNvSpPr/>
          <p:nvPr/>
        </p:nvSpPr>
        <p:spPr>
          <a:xfrm>
            <a:off x="4143544" y="5969254"/>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6" name="Oval 125"/>
          <p:cNvSpPr/>
          <p:nvPr/>
        </p:nvSpPr>
        <p:spPr>
          <a:xfrm>
            <a:off x="5045346" y="5969254"/>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7" name="Oval 126"/>
          <p:cNvSpPr/>
          <p:nvPr/>
        </p:nvSpPr>
        <p:spPr>
          <a:xfrm>
            <a:off x="5960822" y="596792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8" name="Rectangle 127"/>
          <p:cNvSpPr/>
          <p:nvPr/>
        </p:nvSpPr>
        <p:spPr>
          <a:xfrm>
            <a:off x="3941450" y="3898476"/>
            <a:ext cx="2611750" cy="2567450"/>
          </a:xfrm>
          <a:prstGeom prst="rect">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129" name="Curved Connector 128"/>
          <p:cNvCxnSpPr>
            <a:stCxn id="132" idx="1"/>
            <a:endCxn id="123" idx="0"/>
          </p:cNvCxnSpPr>
          <p:nvPr/>
        </p:nvCxnSpPr>
        <p:spPr>
          <a:xfrm rot="10800000" flipV="1">
            <a:off x="5187994" y="4747880"/>
            <a:ext cx="2411807" cy="22974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0" name="Curved Connector 129"/>
          <p:cNvCxnSpPr>
            <a:stCxn id="132" idx="1"/>
            <a:endCxn id="121" idx="4"/>
          </p:cNvCxnSpPr>
          <p:nvPr/>
        </p:nvCxnSpPr>
        <p:spPr>
          <a:xfrm rot="10800000">
            <a:off x="6108346" y="4359869"/>
            <a:ext cx="1491454" cy="3880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1" name="Curved Connector 130"/>
          <p:cNvCxnSpPr>
            <a:stCxn id="132" idx="1"/>
            <a:endCxn id="119" idx="5"/>
          </p:cNvCxnSpPr>
          <p:nvPr/>
        </p:nvCxnSpPr>
        <p:spPr>
          <a:xfrm rot="10800000">
            <a:off x="4395384" y="4317409"/>
            <a:ext cx="3204417" cy="43047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32" name="Rectangle 131"/>
          <p:cNvSpPr>
            <a:spLocks noChangeAspect="1"/>
          </p:cNvSpPr>
          <p:nvPr/>
        </p:nvSpPr>
        <p:spPr>
          <a:xfrm>
            <a:off x="7599800" y="4651813"/>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33" name="Curved Connector 132"/>
          <p:cNvCxnSpPr>
            <a:stCxn id="132" idx="1"/>
            <a:endCxn id="120" idx="4"/>
          </p:cNvCxnSpPr>
          <p:nvPr/>
        </p:nvCxnSpPr>
        <p:spPr>
          <a:xfrm rot="10800000">
            <a:off x="5192870" y="4361203"/>
            <a:ext cx="2406930" cy="38667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4" name="Curved Connector 133"/>
          <p:cNvCxnSpPr>
            <a:stCxn id="132" idx="1"/>
            <a:endCxn id="122" idx="0"/>
          </p:cNvCxnSpPr>
          <p:nvPr/>
        </p:nvCxnSpPr>
        <p:spPr>
          <a:xfrm rot="10800000" flipV="1">
            <a:off x="4286192" y="4747880"/>
            <a:ext cx="3313609" cy="22974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5" name="Curved Connector 134"/>
          <p:cNvCxnSpPr>
            <a:stCxn id="132" idx="1"/>
            <a:endCxn id="124" idx="0"/>
          </p:cNvCxnSpPr>
          <p:nvPr/>
        </p:nvCxnSpPr>
        <p:spPr>
          <a:xfrm rot="10800000" flipV="1">
            <a:off x="6103470" y="4747881"/>
            <a:ext cx="1496331" cy="2284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2" name="Curved Connector 141"/>
          <p:cNvCxnSpPr>
            <a:stCxn id="132" idx="1"/>
          </p:cNvCxnSpPr>
          <p:nvPr/>
        </p:nvCxnSpPr>
        <p:spPr>
          <a:xfrm rot="10800000" flipV="1">
            <a:off x="5138026" y="4747880"/>
            <a:ext cx="2461774" cy="1222705"/>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3" name="Curved Connector 142"/>
          <p:cNvCxnSpPr>
            <a:stCxn id="132" idx="1"/>
          </p:cNvCxnSpPr>
          <p:nvPr/>
        </p:nvCxnSpPr>
        <p:spPr>
          <a:xfrm rot="10800000" flipV="1">
            <a:off x="4236224" y="4747880"/>
            <a:ext cx="3363576" cy="1222705"/>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4" name="Curved Connector 143"/>
          <p:cNvCxnSpPr>
            <a:stCxn id="132" idx="1"/>
          </p:cNvCxnSpPr>
          <p:nvPr/>
        </p:nvCxnSpPr>
        <p:spPr>
          <a:xfrm rot="10800000" flipV="1">
            <a:off x="6053502" y="4747880"/>
            <a:ext cx="1546298" cy="1221373"/>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3" name="TextBox 2"/>
          <p:cNvSpPr txBox="1"/>
          <p:nvPr/>
        </p:nvSpPr>
        <p:spPr>
          <a:xfrm>
            <a:off x="7110657" y="4179529"/>
            <a:ext cx="1233938" cy="460471"/>
          </a:xfrm>
          <a:prstGeom prst="rect">
            <a:avLst/>
          </a:prstGeom>
          <a:noFill/>
        </p:spPr>
        <p:txBody>
          <a:bodyPr wrap="square" rtlCol="0" anchor="ctr">
            <a:noAutofit/>
          </a:bodyPr>
          <a:lstStyle/>
          <a:p>
            <a:pPr algn="ctr"/>
            <a:r>
              <a:rPr lang="en-US" i="1" dirty="0" smtClean="0"/>
              <a:t>aligner</a:t>
            </a:r>
          </a:p>
        </p:txBody>
      </p:sp>
      <p:grpSp>
        <p:nvGrpSpPr>
          <p:cNvPr id="6" name="Group 5"/>
          <p:cNvGrpSpPr/>
          <p:nvPr/>
        </p:nvGrpSpPr>
        <p:grpSpPr>
          <a:xfrm>
            <a:off x="6103469" y="997097"/>
            <a:ext cx="1386339" cy="1595933"/>
            <a:chOff x="6103469" y="997097"/>
            <a:chExt cx="1386339" cy="1595933"/>
          </a:xfrm>
        </p:grpSpPr>
        <p:sp>
          <p:nvSpPr>
            <p:cNvPr id="77" name="TextBox 76"/>
            <p:cNvSpPr txBox="1"/>
            <p:nvPr/>
          </p:nvSpPr>
          <p:spPr>
            <a:xfrm>
              <a:off x="6255870" y="2132559"/>
              <a:ext cx="1233938" cy="460471"/>
            </a:xfrm>
            <a:prstGeom prst="rect">
              <a:avLst/>
            </a:prstGeom>
            <a:noFill/>
          </p:spPr>
          <p:txBody>
            <a:bodyPr wrap="square" rtlCol="0" anchor="ctr">
              <a:noAutofit/>
            </a:bodyPr>
            <a:lstStyle/>
            <a:p>
              <a:pPr algn="ctr"/>
              <a:r>
                <a:rPr lang="en-US" i="1" dirty="0" smtClean="0"/>
                <a:t>tagger</a:t>
              </a:r>
            </a:p>
          </p:txBody>
        </p:sp>
        <p:sp>
          <p:nvSpPr>
            <p:cNvPr id="78" name="TextBox 77"/>
            <p:cNvSpPr txBox="1"/>
            <p:nvPr/>
          </p:nvSpPr>
          <p:spPr>
            <a:xfrm>
              <a:off x="6103469" y="997097"/>
              <a:ext cx="1233938" cy="460471"/>
            </a:xfrm>
            <a:prstGeom prst="rect">
              <a:avLst/>
            </a:prstGeom>
            <a:noFill/>
          </p:spPr>
          <p:txBody>
            <a:bodyPr wrap="square" rtlCol="0" anchor="ctr">
              <a:noAutofit/>
            </a:bodyPr>
            <a:lstStyle/>
            <a:p>
              <a:pPr algn="ctr"/>
              <a:r>
                <a:rPr lang="en-US" i="1" dirty="0" smtClean="0"/>
                <a:t>parser</a:t>
              </a:r>
            </a:p>
          </p:txBody>
        </p:sp>
      </p:grpSp>
      <p:grpSp>
        <p:nvGrpSpPr>
          <p:cNvPr id="82" name="Group 81"/>
          <p:cNvGrpSpPr/>
          <p:nvPr/>
        </p:nvGrpSpPr>
        <p:grpSpPr>
          <a:xfrm rot="16200000">
            <a:off x="1227214" y="2840167"/>
            <a:ext cx="1386339" cy="1595933"/>
            <a:chOff x="6103469" y="997097"/>
            <a:chExt cx="1386339" cy="1595933"/>
          </a:xfrm>
        </p:grpSpPr>
        <p:sp>
          <p:nvSpPr>
            <p:cNvPr id="83" name="TextBox 82"/>
            <p:cNvSpPr txBox="1"/>
            <p:nvPr/>
          </p:nvSpPr>
          <p:spPr>
            <a:xfrm>
              <a:off x="6255870" y="2132559"/>
              <a:ext cx="1233938" cy="460471"/>
            </a:xfrm>
            <a:prstGeom prst="rect">
              <a:avLst/>
            </a:prstGeom>
            <a:noFill/>
          </p:spPr>
          <p:txBody>
            <a:bodyPr wrap="square" rtlCol="0" anchor="ctr">
              <a:noAutofit/>
            </a:bodyPr>
            <a:lstStyle/>
            <a:p>
              <a:pPr algn="ctr"/>
              <a:r>
                <a:rPr lang="en-US" i="1" dirty="0" smtClean="0"/>
                <a:t>tagger</a:t>
              </a:r>
            </a:p>
          </p:txBody>
        </p:sp>
        <p:sp>
          <p:nvSpPr>
            <p:cNvPr id="84" name="TextBox 83"/>
            <p:cNvSpPr txBox="1"/>
            <p:nvPr/>
          </p:nvSpPr>
          <p:spPr>
            <a:xfrm>
              <a:off x="6103469" y="997097"/>
              <a:ext cx="1233938" cy="460471"/>
            </a:xfrm>
            <a:prstGeom prst="rect">
              <a:avLst/>
            </a:prstGeom>
            <a:noFill/>
          </p:spPr>
          <p:txBody>
            <a:bodyPr wrap="square" rtlCol="0" anchor="ctr">
              <a:noAutofit/>
            </a:bodyPr>
            <a:lstStyle/>
            <a:p>
              <a:pPr algn="ctr"/>
              <a:r>
                <a:rPr lang="en-US" i="1" dirty="0" smtClean="0"/>
                <a:t>parser</a:t>
              </a:r>
            </a:p>
          </p:txBody>
        </p:sp>
      </p:grpSp>
      <p:sp>
        <p:nvSpPr>
          <p:cNvPr id="86" name="Rectangle 85"/>
          <p:cNvSpPr>
            <a:spLocks noChangeAspect="1"/>
          </p:cNvSpPr>
          <p:nvPr/>
        </p:nvSpPr>
        <p:spPr>
          <a:xfrm rot="16200000">
            <a:off x="4454748" y="3617796"/>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87" name="Straight Connector 86"/>
          <p:cNvCxnSpPr>
            <a:stCxn id="94" idx="5"/>
            <a:endCxn id="86" idx="3"/>
          </p:cNvCxnSpPr>
          <p:nvPr/>
        </p:nvCxnSpPr>
        <p:spPr>
          <a:xfrm>
            <a:off x="4390507" y="3213623"/>
            <a:ext cx="128445" cy="404174"/>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p:cNvCxnSpPr>
            <a:stCxn id="86" idx="1"/>
            <a:endCxn id="119" idx="7"/>
          </p:cNvCxnSpPr>
          <p:nvPr/>
        </p:nvCxnSpPr>
        <p:spPr>
          <a:xfrm flipH="1">
            <a:off x="4395383" y="3746204"/>
            <a:ext cx="123569" cy="359745"/>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6" name="Rectangle 135"/>
          <p:cNvSpPr>
            <a:spLocks noChangeAspect="1"/>
          </p:cNvSpPr>
          <p:nvPr/>
        </p:nvSpPr>
        <p:spPr>
          <a:xfrm rot="16200000">
            <a:off x="5397066" y="3617795"/>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37" name="Straight Connector 136"/>
          <p:cNvCxnSpPr>
            <a:stCxn id="97" idx="5"/>
            <a:endCxn id="136" idx="3"/>
          </p:cNvCxnSpPr>
          <p:nvPr/>
        </p:nvCxnSpPr>
        <p:spPr>
          <a:xfrm>
            <a:off x="5292309" y="3213623"/>
            <a:ext cx="168961" cy="404173"/>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8" name="Straight Connector 137"/>
          <p:cNvCxnSpPr>
            <a:stCxn id="136" idx="1"/>
            <a:endCxn id="120" idx="7"/>
          </p:cNvCxnSpPr>
          <p:nvPr/>
        </p:nvCxnSpPr>
        <p:spPr>
          <a:xfrm flipH="1">
            <a:off x="5297185" y="3746203"/>
            <a:ext cx="164085" cy="359746"/>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9" name="Rectangle 138"/>
          <p:cNvSpPr>
            <a:spLocks noChangeAspect="1"/>
          </p:cNvSpPr>
          <p:nvPr/>
        </p:nvSpPr>
        <p:spPr>
          <a:xfrm rot="16200000">
            <a:off x="6328377" y="3611554"/>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40" name="Straight Connector 139"/>
          <p:cNvCxnSpPr>
            <a:stCxn id="100" idx="5"/>
            <a:endCxn id="139" idx="3"/>
          </p:cNvCxnSpPr>
          <p:nvPr/>
        </p:nvCxnSpPr>
        <p:spPr>
          <a:xfrm>
            <a:off x="6207785" y="3212290"/>
            <a:ext cx="184796" cy="399265"/>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1" name="Straight Connector 140"/>
          <p:cNvCxnSpPr>
            <a:stCxn id="139" idx="1"/>
            <a:endCxn id="121" idx="7"/>
          </p:cNvCxnSpPr>
          <p:nvPr/>
        </p:nvCxnSpPr>
        <p:spPr>
          <a:xfrm flipH="1">
            <a:off x="6212661" y="3739962"/>
            <a:ext cx="179920" cy="364654"/>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45" name="Rectangle 144"/>
          <p:cNvSpPr>
            <a:spLocks noChangeAspect="1"/>
          </p:cNvSpPr>
          <p:nvPr/>
        </p:nvSpPr>
        <p:spPr>
          <a:xfrm rot="16200000">
            <a:off x="4680684" y="3617796"/>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46" name="Straight Connector 145"/>
          <p:cNvCxnSpPr>
            <a:stCxn id="94" idx="5"/>
            <a:endCxn id="145" idx="3"/>
          </p:cNvCxnSpPr>
          <p:nvPr/>
        </p:nvCxnSpPr>
        <p:spPr>
          <a:xfrm>
            <a:off x="4390507" y="3213623"/>
            <a:ext cx="354381" cy="404174"/>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7" name="Straight Connector 146"/>
          <p:cNvCxnSpPr>
            <a:stCxn id="145" idx="1"/>
            <a:endCxn id="122" idx="7"/>
          </p:cNvCxnSpPr>
          <p:nvPr/>
        </p:nvCxnSpPr>
        <p:spPr>
          <a:xfrm flipH="1">
            <a:off x="4390506" y="3746204"/>
            <a:ext cx="354382" cy="1275220"/>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1" name="Rectangle 150"/>
          <p:cNvSpPr>
            <a:spLocks noChangeAspect="1"/>
          </p:cNvSpPr>
          <p:nvPr/>
        </p:nvSpPr>
        <p:spPr>
          <a:xfrm rot="16200000">
            <a:off x="5595233" y="3618346"/>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52" name="Straight Connector 151"/>
          <p:cNvCxnSpPr>
            <a:endCxn id="151" idx="3"/>
          </p:cNvCxnSpPr>
          <p:nvPr/>
        </p:nvCxnSpPr>
        <p:spPr>
          <a:xfrm>
            <a:off x="5305056" y="3214173"/>
            <a:ext cx="354381" cy="404174"/>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3" name="Straight Connector 152"/>
          <p:cNvCxnSpPr>
            <a:stCxn id="151" idx="1"/>
          </p:cNvCxnSpPr>
          <p:nvPr/>
        </p:nvCxnSpPr>
        <p:spPr>
          <a:xfrm flipH="1">
            <a:off x="5305055" y="3746754"/>
            <a:ext cx="354382" cy="1275220"/>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4" name="Rectangle 153"/>
          <p:cNvSpPr>
            <a:spLocks noChangeAspect="1"/>
          </p:cNvSpPr>
          <p:nvPr/>
        </p:nvSpPr>
        <p:spPr>
          <a:xfrm rot="16200000">
            <a:off x="6505567" y="3608000"/>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55" name="Straight Connector 154"/>
          <p:cNvCxnSpPr>
            <a:endCxn id="154" idx="3"/>
          </p:cNvCxnSpPr>
          <p:nvPr/>
        </p:nvCxnSpPr>
        <p:spPr>
          <a:xfrm>
            <a:off x="6215390" y="3203827"/>
            <a:ext cx="354381" cy="404174"/>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6" name="Straight Connector 155"/>
          <p:cNvCxnSpPr>
            <a:stCxn id="154" idx="1"/>
          </p:cNvCxnSpPr>
          <p:nvPr/>
        </p:nvCxnSpPr>
        <p:spPr>
          <a:xfrm flipH="1">
            <a:off x="6215389" y="3736408"/>
            <a:ext cx="354382" cy="1275220"/>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7" name="Rectangle 156"/>
          <p:cNvSpPr>
            <a:spLocks noChangeAspect="1"/>
          </p:cNvSpPr>
          <p:nvPr/>
        </p:nvSpPr>
        <p:spPr>
          <a:xfrm rot="16200000">
            <a:off x="3484760" y="3399121"/>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58" name="Straight Connector 157"/>
          <p:cNvCxnSpPr>
            <a:stCxn id="94" idx="3"/>
            <a:endCxn id="157" idx="3"/>
          </p:cNvCxnSpPr>
          <p:nvPr/>
        </p:nvCxnSpPr>
        <p:spPr>
          <a:xfrm flipH="1">
            <a:off x="3548964" y="3213623"/>
            <a:ext cx="632913" cy="185499"/>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9" name="Straight Connector 158"/>
          <p:cNvCxnSpPr>
            <a:stCxn id="157" idx="1"/>
            <a:endCxn id="15" idx="5"/>
          </p:cNvCxnSpPr>
          <p:nvPr/>
        </p:nvCxnSpPr>
        <p:spPr>
          <a:xfrm flipH="1">
            <a:off x="3348396" y="3527529"/>
            <a:ext cx="200568" cy="684150"/>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0" name="Rectangle 159"/>
          <p:cNvSpPr>
            <a:spLocks noChangeAspect="1"/>
          </p:cNvSpPr>
          <p:nvPr/>
        </p:nvSpPr>
        <p:spPr>
          <a:xfrm rot="16200000">
            <a:off x="3649654" y="3553590"/>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61" name="Straight Connector 160"/>
          <p:cNvCxnSpPr>
            <a:stCxn id="97" idx="3"/>
            <a:endCxn id="160" idx="3"/>
          </p:cNvCxnSpPr>
          <p:nvPr/>
        </p:nvCxnSpPr>
        <p:spPr>
          <a:xfrm flipH="1">
            <a:off x="3713858" y="3213623"/>
            <a:ext cx="1369821" cy="339968"/>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2" name="Straight Connector 161"/>
          <p:cNvCxnSpPr>
            <a:stCxn id="160" idx="1"/>
            <a:endCxn id="10" idx="5"/>
          </p:cNvCxnSpPr>
          <p:nvPr/>
        </p:nvCxnSpPr>
        <p:spPr>
          <a:xfrm flipH="1">
            <a:off x="3349729" y="3681998"/>
            <a:ext cx="364129" cy="1445157"/>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3" name="Rectangle 162"/>
          <p:cNvSpPr>
            <a:spLocks noChangeAspect="1"/>
          </p:cNvSpPr>
          <p:nvPr/>
        </p:nvSpPr>
        <p:spPr>
          <a:xfrm rot="16200000">
            <a:off x="3819357" y="3699021"/>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64" name="Straight Connector 163"/>
          <p:cNvCxnSpPr>
            <a:stCxn id="100" idx="3"/>
            <a:endCxn id="163" idx="3"/>
          </p:cNvCxnSpPr>
          <p:nvPr/>
        </p:nvCxnSpPr>
        <p:spPr>
          <a:xfrm flipH="1">
            <a:off x="3883561" y="3212290"/>
            <a:ext cx="2115594" cy="486732"/>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5" name="Straight Connector 164"/>
          <p:cNvCxnSpPr>
            <a:stCxn id="163" idx="1"/>
            <a:endCxn id="5" idx="5"/>
          </p:cNvCxnSpPr>
          <p:nvPr/>
        </p:nvCxnSpPr>
        <p:spPr>
          <a:xfrm flipH="1">
            <a:off x="3349729" y="3827429"/>
            <a:ext cx="533832" cy="2201528"/>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1456532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8"/>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3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37"/>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41"/>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39"/>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40"/>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47"/>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45"/>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146"/>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53"/>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51"/>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52"/>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156"/>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54"/>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155"/>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159"/>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57"/>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58"/>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162"/>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160"/>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161"/>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165"/>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163"/>
                                        </p:tgtEl>
                                        <p:attrNameLst>
                                          <p:attrName>style.visibility</p:attrName>
                                        </p:attrNameLst>
                                      </p:cBhvr>
                                      <p:to>
                                        <p:strVal val="visible"/>
                                      </p:to>
                                    </p:set>
                                  </p:childTnLst>
                                </p:cTn>
                              </p:par>
                              <p:par>
                                <p:cTn id="73" presetID="1" presetClass="entr" presetSubtype="0" fill="hold" nodeType="withEffect">
                                  <p:stCondLst>
                                    <p:cond delay="0"/>
                                  </p:stCondLst>
                                  <p:childTnLst>
                                    <p:set>
                                      <p:cBhvr>
                                        <p:cTn id="74" dur="1" fill="hold">
                                          <p:stCondLst>
                                            <p:cond delay="0"/>
                                          </p:stCondLst>
                                        </p:cTn>
                                        <p:tgtEl>
                                          <p:spTgt spid="1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animBg="1"/>
      <p:bldP spid="136" grpId="0" animBg="1"/>
      <p:bldP spid="139" grpId="0" animBg="1"/>
      <p:bldP spid="145" grpId="0" animBg="1"/>
      <p:bldP spid="151" grpId="0" animBg="1"/>
      <p:bldP spid="154" grpId="0" animBg="1"/>
      <p:bldP spid="157" grpId="0" animBg="1"/>
      <p:bldP spid="160" grpId="0" animBg="1"/>
      <p:bldP spid="163" grpId="0" animBg="1"/>
    </p:bldLst>
  </p:timing>
</p:sld>
</file>

<file path=ppt/slides/slide1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Sending Messages:</a:t>
            </a:r>
            <a:br>
              <a:rPr lang="en-US" dirty="0" smtClean="0"/>
            </a:br>
            <a:r>
              <a:rPr lang="en-US" dirty="0" smtClean="0"/>
              <a:t>Computational Complexity</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199</a:t>
            </a:fld>
            <a:endParaRPr lang="en-US"/>
          </a:p>
        </p:txBody>
      </p:sp>
      <p:grpSp>
        <p:nvGrpSpPr>
          <p:cNvPr id="5" name="Group 4"/>
          <p:cNvGrpSpPr/>
          <p:nvPr/>
        </p:nvGrpSpPr>
        <p:grpSpPr>
          <a:xfrm>
            <a:off x="4655276" y="1693458"/>
            <a:ext cx="3655520" cy="2028227"/>
            <a:chOff x="4655276" y="3790948"/>
            <a:chExt cx="3655520" cy="2028227"/>
          </a:xfrm>
        </p:grpSpPr>
        <p:sp>
          <p:nvSpPr>
            <p:cNvPr id="6" name="Oval 5"/>
            <p:cNvSpPr/>
            <p:nvPr/>
          </p:nvSpPr>
          <p:spPr>
            <a:xfrm>
              <a:off x="6237590" y="4288260"/>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7" name="Rectangle 6"/>
            <p:cNvSpPr/>
            <p:nvPr/>
          </p:nvSpPr>
          <p:spPr>
            <a:xfrm>
              <a:off x="6377327" y="5404218"/>
              <a:ext cx="265176" cy="265176"/>
            </a:xfrm>
            <a:prstGeom prst="rect">
              <a:avLst/>
            </a:prstGeom>
            <a:solidFill>
              <a:schemeClr val="accent3"/>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8" name="Straight Connector 7"/>
            <p:cNvCxnSpPr>
              <a:stCxn id="6" idx="4"/>
              <a:endCxn id="7" idx="0"/>
            </p:cNvCxnSpPr>
            <p:nvPr/>
          </p:nvCxnSpPr>
          <p:spPr>
            <a:xfrm>
              <a:off x="6508001" y="4836412"/>
              <a:ext cx="1914" cy="5678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9" name="Group 8"/>
            <p:cNvGrpSpPr/>
            <p:nvPr/>
          </p:nvGrpSpPr>
          <p:grpSpPr>
            <a:xfrm>
              <a:off x="4655276" y="5393355"/>
              <a:ext cx="502920" cy="286902"/>
              <a:chOff x="2210686" y="5337254"/>
              <a:chExt cx="382892" cy="286902"/>
            </a:xfrm>
          </p:grpSpPr>
          <p:cxnSp>
            <p:nvCxnSpPr>
              <p:cNvPr id="22" name="Straight Connector 21"/>
              <p:cNvCxnSpPr>
                <a:stCxn id="7" idx="1"/>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3" name="Straight Connector 22"/>
              <p:cNvCxnSpPr>
                <a:stCxn id="7" idx="1"/>
              </p:cNvCxnSpPr>
              <p:nvPr/>
            </p:nvCxnSpPr>
            <p:spPr>
              <a:xfrm flipH="1">
                <a:off x="2210686" y="5471756"/>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a:stCxn id="7" idx="1"/>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10" name="Group 9"/>
            <p:cNvGrpSpPr/>
            <p:nvPr/>
          </p:nvGrpSpPr>
          <p:grpSpPr>
            <a:xfrm rot="10800000">
              <a:off x="7807876" y="5382492"/>
              <a:ext cx="502920" cy="286902"/>
              <a:chOff x="3345037" y="5465825"/>
              <a:chExt cx="382892" cy="286902"/>
            </a:xfrm>
          </p:grpSpPr>
          <p:cxnSp>
            <p:nvCxnSpPr>
              <p:cNvPr id="19" name="Straight Connector 18"/>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flipH="1">
                <a:off x="3345037" y="560032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11" name="Group 10"/>
            <p:cNvGrpSpPr/>
            <p:nvPr/>
          </p:nvGrpSpPr>
          <p:grpSpPr>
            <a:xfrm rot="5400000">
              <a:off x="6247592" y="3898957"/>
              <a:ext cx="502920" cy="286902"/>
              <a:chOff x="3345037" y="5465825"/>
              <a:chExt cx="382892" cy="286902"/>
            </a:xfrm>
          </p:grpSpPr>
          <p:cxnSp>
            <p:nvCxnSpPr>
              <p:cNvPr id="16" name="Straight Connector 1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flipH="1">
                <a:off x="3345037" y="560032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12" name="Oval 11"/>
            <p:cNvSpPr/>
            <p:nvPr/>
          </p:nvSpPr>
          <p:spPr>
            <a:xfrm>
              <a:off x="5164019" y="5259658"/>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13" name="Straight Connector 12"/>
            <p:cNvCxnSpPr>
              <a:stCxn id="12" idx="6"/>
              <a:endCxn id="7" idx="1"/>
            </p:cNvCxnSpPr>
            <p:nvPr/>
          </p:nvCxnSpPr>
          <p:spPr>
            <a:xfrm>
              <a:off x="5704840" y="5533734"/>
              <a:ext cx="672487" cy="30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4" name="Oval 13"/>
            <p:cNvSpPr/>
            <p:nvPr/>
          </p:nvSpPr>
          <p:spPr>
            <a:xfrm>
              <a:off x="7261735" y="5271023"/>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15" name="Straight Connector 14"/>
            <p:cNvCxnSpPr>
              <a:stCxn id="7" idx="3"/>
              <a:endCxn id="14" idx="2"/>
            </p:cNvCxnSpPr>
            <p:nvPr/>
          </p:nvCxnSpPr>
          <p:spPr>
            <a:xfrm>
              <a:off x="6642503" y="5536806"/>
              <a:ext cx="619232" cy="829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25" name="Group 24"/>
          <p:cNvGrpSpPr/>
          <p:nvPr/>
        </p:nvGrpSpPr>
        <p:grpSpPr>
          <a:xfrm>
            <a:off x="920829" y="1727784"/>
            <a:ext cx="3609756" cy="1974166"/>
            <a:chOff x="920829" y="3825274"/>
            <a:chExt cx="3609756" cy="1974166"/>
          </a:xfrm>
        </p:grpSpPr>
        <p:sp>
          <p:nvSpPr>
            <p:cNvPr id="26" name="Oval 25"/>
            <p:cNvSpPr/>
            <p:nvPr/>
          </p:nvSpPr>
          <p:spPr>
            <a:xfrm>
              <a:off x="2487651" y="5251288"/>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27" name="Rectangle 26"/>
            <p:cNvSpPr/>
            <p:nvPr/>
          </p:nvSpPr>
          <p:spPr>
            <a:xfrm>
              <a:off x="2625474" y="4340710"/>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400" i="1" dirty="0" smtClean="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cxnSp>
          <p:nvCxnSpPr>
            <p:cNvPr id="28" name="Straight Connector 27"/>
            <p:cNvCxnSpPr>
              <a:stCxn id="26" idx="0"/>
              <a:endCxn id="27" idx="2"/>
            </p:cNvCxnSpPr>
            <p:nvPr/>
          </p:nvCxnSpPr>
          <p:spPr>
            <a:xfrm flipV="1">
              <a:off x="2758062" y="4605886"/>
              <a:ext cx="0" cy="64540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a:stCxn id="26" idx="6"/>
              <a:endCxn id="30" idx="1"/>
            </p:cNvCxnSpPr>
            <p:nvPr/>
          </p:nvCxnSpPr>
          <p:spPr>
            <a:xfrm flipV="1">
              <a:off x="3028472" y="5523450"/>
              <a:ext cx="731793" cy="191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0" name="Rectangle 29"/>
            <p:cNvSpPr/>
            <p:nvPr/>
          </p:nvSpPr>
          <p:spPr>
            <a:xfrm>
              <a:off x="3760265" y="5390862"/>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31" name="Rectangle 30"/>
            <p:cNvSpPr/>
            <p:nvPr/>
          </p:nvSpPr>
          <p:spPr>
            <a:xfrm>
              <a:off x="1432432" y="5392776"/>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400" i="1" dirty="0" smtClean="0">
                  <a:solidFill>
                    <a:schemeClr val="bg1"/>
                  </a:solidFill>
                  <a:latin typeface="Times New Roman"/>
                  <a:cs typeface="Times New Roman"/>
                </a:rPr>
                <a:t>ψ</a:t>
              </a:r>
              <a:r>
                <a:rPr lang="en-US" sz="1400" i="1" baseline="-25000" dirty="0" smtClean="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cxnSp>
          <p:nvCxnSpPr>
            <p:cNvPr id="32" name="Straight Connector 31"/>
            <p:cNvCxnSpPr>
              <a:stCxn id="26" idx="2"/>
              <a:endCxn id="31" idx="3"/>
            </p:cNvCxnSpPr>
            <p:nvPr/>
          </p:nvCxnSpPr>
          <p:spPr>
            <a:xfrm flipH="1">
              <a:off x="1697608" y="5525364"/>
              <a:ext cx="790043"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3" name="Group 32"/>
            <p:cNvGrpSpPr/>
            <p:nvPr/>
          </p:nvGrpSpPr>
          <p:grpSpPr>
            <a:xfrm>
              <a:off x="920829" y="5393355"/>
              <a:ext cx="502920" cy="286902"/>
              <a:chOff x="2210686" y="5337254"/>
              <a:chExt cx="382892" cy="286902"/>
            </a:xfrm>
          </p:grpSpPr>
          <p:cxnSp>
            <p:nvCxnSpPr>
              <p:cNvPr id="42" name="Straight Connector 41"/>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a:xfrm flipH="1">
                <a:off x="2210686" y="5471756"/>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34" name="Group 33"/>
            <p:cNvGrpSpPr/>
            <p:nvPr/>
          </p:nvGrpSpPr>
          <p:grpSpPr>
            <a:xfrm rot="10800000">
              <a:off x="4027665" y="5382492"/>
              <a:ext cx="502920" cy="286902"/>
              <a:chOff x="3345037" y="5465825"/>
              <a:chExt cx="382892" cy="286902"/>
            </a:xfrm>
          </p:grpSpPr>
          <p:cxnSp>
            <p:nvCxnSpPr>
              <p:cNvPr id="39" name="Straight Connector 38"/>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0" name="Straight Connector 39"/>
              <p:cNvCxnSpPr/>
              <p:nvPr/>
            </p:nvCxnSpPr>
            <p:spPr>
              <a:xfrm flipH="1">
                <a:off x="3345037" y="560032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35" name="Group 34"/>
            <p:cNvGrpSpPr/>
            <p:nvPr/>
          </p:nvGrpSpPr>
          <p:grpSpPr>
            <a:xfrm rot="5400000">
              <a:off x="2501704" y="3933283"/>
              <a:ext cx="502920" cy="286902"/>
              <a:chOff x="3345037" y="5465825"/>
              <a:chExt cx="382892" cy="286902"/>
            </a:xfrm>
          </p:grpSpPr>
          <p:cxnSp>
            <p:nvCxnSpPr>
              <p:cNvPr id="36" name="Straight Connector 3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p:cNvCxnSpPr/>
              <p:nvPr/>
            </p:nvCxnSpPr>
            <p:spPr>
              <a:xfrm flipH="1">
                <a:off x="3345037" y="560032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8" name="Straight Connector 3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cxnSp>
        <p:nvCxnSpPr>
          <p:cNvPr id="45" name="Straight Arrow Connector 44"/>
          <p:cNvCxnSpPr/>
          <p:nvPr/>
        </p:nvCxnSpPr>
        <p:spPr>
          <a:xfrm>
            <a:off x="1824996" y="3320588"/>
            <a:ext cx="594360" cy="2617"/>
          </a:xfrm>
          <a:prstGeom prst="straightConnector1">
            <a:avLst/>
          </a:prstGeom>
          <a:ln w="38100" cmpd="sng">
            <a:solidFill>
              <a:schemeClr val="accent4"/>
            </a:solidFill>
            <a:prstDash val="solid"/>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6" name="Straight Arrow Connector 45"/>
          <p:cNvCxnSpPr/>
          <p:nvPr/>
        </p:nvCxnSpPr>
        <p:spPr>
          <a:xfrm>
            <a:off x="2869233" y="2614843"/>
            <a:ext cx="0" cy="527513"/>
          </a:xfrm>
          <a:prstGeom prst="straightConnector1">
            <a:avLst/>
          </a:prstGeom>
          <a:ln w="38100" cmpd="sng">
            <a:solidFill>
              <a:schemeClr val="accent4"/>
            </a:solidFill>
            <a:prstDash val="solid"/>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7" name="Straight Arrow Connector 46"/>
          <p:cNvCxnSpPr/>
          <p:nvPr/>
        </p:nvCxnSpPr>
        <p:spPr>
          <a:xfrm>
            <a:off x="3120141" y="3301037"/>
            <a:ext cx="594360" cy="2617"/>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8" name="Straight Arrow Connector 47"/>
          <p:cNvCxnSpPr/>
          <p:nvPr/>
        </p:nvCxnSpPr>
        <p:spPr>
          <a:xfrm>
            <a:off x="5783146" y="3345880"/>
            <a:ext cx="502920" cy="2617"/>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9" name="Straight Arrow Connector 48"/>
          <p:cNvCxnSpPr/>
          <p:nvPr/>
        </p:nvCxnSpPr>
        <p:spPr>
          <a:xfrm>
            <a:off x="6598563" y="2823207"/>
            <a:ext cx="0" cy="438911"/>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0" name="Straight Arrow Connector 49"/>
          <p:cNvCxnSpPr/>
          <p:nvPr/>
        </p:nvCxnSpPr>
        <p:spPr>
          <a:xfrm>
            <a:off x="6766970" y="3315173"/>
            <a:ext cx="502920" cy="2617"/>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51" name="Group 50"/>
          <p:cNvGrpSpPr/>
          <p:nvPr/>
        </p:nvGrpSpPr>
        <p:grpSpPr>
          <a:xfrm>
            <a:off x="862858" y="1210760"/>
            <a:ext cx="7500312" cy="5047802"/>
            <a:chOff x="968571" y="3220722"/>
            <a:chExt cx="7714338" cy="4913042"/>
          </a:xfrm>
        </p:grpSpPr>
        <p:grpSp>
          <p:nvGrpSpPr>
            <p:cNvPr id="52" name="Group 51"/>
            <p:cNvGrpSpPr/>
            <p:nvPr/>
          </p:nvGrpSpPr>
          <p:grpSpPr>
            <a:xfrm>
              <a:off x="968571" y="3646077"/>
              <a:ext cx="7714338" cy="4487687"/>
              <a:chOff x="972462" y="3993229"/>
              <a:chExt cx="7703278" cy="4818833"/>
            </a:xfrm>
          </p:grpSpPr>
          <p:sp>
            <p:nvSpPr>
              <p:cNvPr id="58" name="Rectangle 57"/>
              <p:cNvSpPr/>
              <p:nvPr/>
            </p:nvSpPr>
            <p:spPr>
              <a:xfrm>
                <a:off x="972462" y="3993229"/>
                <a:ext cx="3855524" cy="4815723"/>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Rectangle 59"/>
              <p:cNvSpPr/>
              <p:nvPr/>
            </p:nvSpPr>
            <p:spPr>
              <a:xfrm>
                <a:off x="4820216" y="3993230"/>
                <a:ext cx="3855524" cy="4818832"/>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55" name="TextBox 54"/>
            <p:cNvSpPr txBox="1"/>
            <p:nvPr/>
          </p:nvSpPr>
          <p:spPr>
            <a:xfrm>
              <a:off x="968571" y="3220722"/>
              <a:ext cx="3861060" cy="425355"/>
            </a:xfrm>
            <a:prstGeom prst="rect">
              <a:avLst/>
            </a:prstGeom>
            <a:noFill/>
          </p:spPr>
          <p:txBody>
            <a:bodyPr vert="horz" wrap="square" rtlCol="0" anchor="ctr" anchorCtr="0">
              <a:noAutofit/>
            </a:bodyPr>
            <a:lstStyle/>
            <a:p>
              <a:pPr algn="ctr"/>
              <a:r>
                <a:rPr lang="en-US" b="1" dirty="0" smtClean="0"/>
                <a:t>From Variables</a:t>
              </a:r>
            </a:p>
          </p:txBody>
        </p:sp>
        <p:sp>
          <p:nvSpPr>
            <p:cNvPr id="56" name="TextBox 55"/>
            <p:cNvSpPr txBox="1"/>
            <p:nvPr/>
          </p:nvSpPr>
          <p:spPr>
            <a:xfrm>
              <a:off x="4821849" y="3220723"/>
              <a:ext cx="3861060" cy="425355"/>
            </a:xfrm>
            <a:prstGeom prst="rect">
              <a:avLst/>
            </a:prstGeom>
            <a:noFill/>
          </p:spPr>
          <p:txBody>
            <a:bodyPr vert="horz" wrap="square" rtlCol="0" anchor="ctr" anchorCtr="0">
              <a:noAutofit/>
            </a:bodyPr>
            <a:lstStyle/>
            <a:p>
              <a:pPr algn="ctr"/>
              <a:r>
                <a:rPr lang="en-US" b="1" dirty="0" smtClean="0"/>
                <a:t>To Variables</a:t>
              </a:r>
            </a:p>
          </p:txBody>
        </p:sp>
      </p:grpSp>
      <p:sp>
        <p:nvSpPr>
          <p:cNvPr id="63" name="Content Placeholder 2"/>
          <p:cNvSpPr txBox="1">
            <a:spLocks/>
          </p:cNvSpPr>
          <p:nvPr/>
        </p:nvSpPr>
        <p:spPr>
          <a:xfrm>
            <a:off x="4831145" y="4734777"/>
            <a:ext cx="3532025" cy="1523786"/>
          </a:xfrm>
          <a:prstGeom prst="rect">
            <a:avLst/>
          </a:prstGeom>
        </p:spPr>
        <p:txBody>
          <a:bodyPr vert="horz" lIns="91440" tIns="45720" rIns="91440" bIns="45720" rtlCol="0">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4800" dirty="0">
                <a:latin typeface="Times New Roman"/>
                <a:cs typeface="Times New Roman"/>
              </a:rPr>
              <a:t>O(</a:t>
            </a:r>
            <a:r>
              <a:rPr lang="en-US" sz="4800" i="1" dirty="0">
                <a:latin typeface="Times New Roman"/>
                <a:cs typeface="Times New Roman"/>
              </a:rPr>
              <a:t>d*</a:t>
            </a:r>
            <a:r>
              <a:rPr lang="en-US" sz="4800" i="1" dirty="0" err="1">
                <a:latin typeface="Times New Roman"/>
                <a:cs typeface="Times New Roman"/>
              </a:rPr>
              <a:t>k</a:t>
            </a:r>
            <a:r>
              <a:rPr lang="en-US" sz="4800" i="1" baseline="30000" dirty="0" err="1">
                <a:latin typeface="Times New Roman"/>
                <a:cs typeface="Times New Roman"/>
              </a:rPr>
              <a:t>d</a:t>
            </a:r>
            <a:r>
              <a:rPr lang="en-US" sz="4800" dirty="0" smtClean="0">
                <a:latin typeface="Times New Roman"/>
                <a:cs typeface="Times New Roman"/>
              </a:rPr>
              <a:t>)</a:t>
            </a:r>
            <a:endParaRPr lang="en-US" sz="4800" dirty="0" smtClean="0"/>
          </a:p>
          <a:p>
            <a:pPr marL="0" indent="0">
              <a:buNone/>
            </a:pPr>
            <a:r>
              <a:rPr lang="en-US" i="1" dirty="0" smtClean="0">
                <a:latin typeface="Times New Roman"/>
                <a:cs typeface="Times New Roman"/>
              </a:rPr>
              <a:t>d</a:t>
            </a:r>
            <a:r>
              <a:rPr lang="en-US" dirty="0" smtClean="0"/>
              <a:t> = # of neighboring variables</a:t>
            </a:r>
          </a:p>
          <a:p>
            <a:pPr marL="0" indent="0">
              <a:buNone/>
            </a:pPr>
            <a:r>
              <a:rPr lang="en-US" i="1" dirty="0" smtClean="0">
                <a:latin typeface="Times New Roman"/>
                <a:cs typeface="Times New Roman"/>
              </a:rPr>
              <a:t>k</a:t>
            </a:r>
            <a:r>
              <a:rPr lang="en-US" dirty="0" smtClean="0"/>
              <a:t> = maximum # possible values for a neighboring variable</a:t>
            </a:r>
          </a:p>
        </p:txBody>
      </p:sp>
      <p:sp>
        <p:nvSpPr>
          <p:cNvPr id="64" name="Content Placeholder 2"/>
          <p:cNvSpPr txBox="1">
            <a:spLocks/>
          </p:cNvSpPr>
          <p:nvPr/>
        </p:nvSpPr>
        <p:spPr>
          <a:xfrm>
            <a:off x="1103220" y="4731800"/>
            <a:ext cx="3532025" cy="1523786"/>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3000" dirty="0">
                <a:latin typeface="Times New Roman"/>
                <a:cs typeface="Times New Roman"/>
              </a:rPr>
              <a:t>O(</a:t>
            </a:r>
            <a:r>
              <a:rPr lang="en-US" sz="3000" i="1" dirty="0">
                <a:latin typeface="Times New Roman"/>
                <a:cs typeface="Times New Roman"/>
              </a:rPr>
              <a:t>d*k</a:t>
            </a:r>
            <a:r>
              <a:rPr lang="en-US" sz="3000" dirty="0">
                <a:latin typeface="Times New Roman"/>
                <a:cs typeface="Times New Roman"/>
              </a:rPr>
              <a:t>) </a:t>
            </a:r>
            <a:endParaRPr lang="en-US" sz="3000" dirty="0"/>
          </a:p>
          <a:p>
            <a:pPr marL="0" indent="0">
              <a:buNone/>
            </a:pPr>
            <a:r>
              <a:rPr lang="en-US" sz="2000" i="1" dirty="0">
                <a:latin typeface="Times New Roman"/>
                <a:cs typeface="Times New Roman"/>
              </a:rPr>
              <a:t>d</a:t>
            </a:r>
            <a:r>
              <a:rPr lang="en-US" sz="2000" dirty="0"/>
              <a:t> = # of neighboring factors</a:t>
            </a:r>
          </a:p>
          <a:p>
            <a:pPr marL="0" indent="0">
              <a:buNone/>
            </a:pPr>
            <a:r>
              <a:rPr lang="en-US" sz="2000" i="1" dirty="0">
                <a:latin typeface="Times New Roman"/>
                <a:cs typeface="Times New Roman"/>
              </a:rPr>
              <a:t>k</a:t>
            </a:r>
            <a:r>
              <a:rPr lang="en-US" sz="2000" dirty="0"/>
              <a:t> = </a:t>
            </a:r>
            <a:r>
              <a:rPr lang="en-US" sz="2000" dirty="0" smtClean="0"/>
              <a:t># possible values for </a:t>
            </a:r>
            <a:r>
              <a:rPr lang="en-US" sz="2000" i="1" dirty="0" smtClean="0">
                <a:latin typeface="Times New Roman"/>
                <a:cs typeface="Times New Roman"/>
              </a:rPr>
              <a:t>X</a:t>
            </a:r>
            <a:r>
              <a:rPr lang="en-US" sz="2000" i="1" baseline="-25000" dirty="0" smtClean="0">
                <a:latin typeface="Times New Roman"/>
                <a:cs typeface="Times New Roman"/>
              </a:rPr>
              <a:t>i</a:t>
            </a:r>
            <a:endParaRPr lang="en-US" sz="2000" i="1" baseline="-25000" dirty="0">
              <a:latin typeface="Times New Roman"/>
              <a:cs typeface="Times New Roman"/>
            </a:endParaRPr>
          </a:p>
        </p:txBody>
      </p:sp>
      <p:grpSp>
        <p:nvGrpSpPr>
          <p:cNvPr id="71" name="Group 70"/>
          <p:cNvGrpSpPr/>
          <p:nvPr/>
        </p:nvGrpSpPr>
        <p:grpSpPr>
          <a:xfrm>
            <a:off x="1669251" y="4093620"/>
            <a:ext cx="2177621" cy="452043"/>
            <a:chOff x="1136920" y="3747287"/>
            <a:chExt cx="2822626" cy="585936"/>
          </a:xfrm>
          <a:solidFill>
            <a:schemeClr val="accent4">
              <a:lumMod val="20000"/>
              <a:lumOff val="80000"/>
            </a:schemeClr>
          </a:solidFill>
        </p:grpSpPr>
        <p:sp>
          <p:nvSpPr>
            <p:cNvPr id="73" name="Rectangle 72"/>
            <p:cNvSpPr/>
            <p:nvPr/>
          </p:nvSpPr>
          <p:spPr>
            <a:xfrm>
              <a:off x="1136920" y="3747287"/>
              <a:ext cx="2822626" cy="585936"/>
            </a:xfrm>
            <a:prstGeom prst="rect">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pic>
          <p:nvPicPr>
            <p:cNvPr id="72" name="Picture 71" descr="latex-image-1.pdf"/>
            <p:cNvPicPr>
              <a:picLocks noChangeAspect="1"/>
            </p:cNvPicPr>
            <p:nvPr/>
          </p:nvPicPr>
          <p:blipFill>
            <a:blip r:embed="rId2"/>
            <a:stretch>
              <a:fillRect/>
            </a:stretch>
          </p:blipFill>
          <p:spPr>
            <a:xfrm>
              <a:off x="1214438" y="3795713"/>
              <a:ext cx="2643187" cy="488950"/>
            </a:xfrm>
            <a:prstGeom prst="rect">
              <a:avLst/>
            </a:prstGeom>
            <a:grpFill/>
          </p:spPr>
        </p:pic>
      </p:grpSp>
      <p:grpSp>
        <p:nvGrpSpPr>
          <p:cNvPr id="74" name="Group 73"/>
          <p:cNvGrpSpPr/>
          <p:nvPr/>
        </p:nvGrpSpPr>
        <p:grpSpPr>
          <a:xfrm>
            <a:off x="4676442" y="4093620"/>
            <a:ext cx="3630480" cy="452043"/>
            <a:chOff x="4061771" y="3747287"/>
            <a:chExt cx="4705817" cy="585936"/>
          </a:xfrm>
          <a:solidFill>
            <a:schemeClr val="accent4">
              <a:lumMod val="20000"/>
              <a:lumOff val="80000"/>
            </a:schemeClr>
          </a:solidFill>
        </p:grpSpPr>
        <p:sp>
          <p:nvSpPr>
            <p:cNvPr id="76" name="Rectangle 75"/>
            <p:cNvSpPr/>
            <p:nvPr/>
          </p:nvSpPr>
          <p:spPr>
            <a:xfrm>
              <a:off x="4061771" y="3747287"/>
              <a:ext cx="4705817" cy="585936"/>
            </a:xfrm>
            <a:prstGeom prst="rect">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pic>
          <p:nvPicPr>
            <p:cNvPr id="75" name="Picture 74" descr="latex-image-1.pdf"/>
            <p:cNvPicPr>
              <a:picLocks noChangeAspect="1"/>
            </p:cNvPicPr>
            <p:nvPr/>
          </p:nvPicPr>
          <p:blipFill>
            <a:blip r:embed="rId3"/>
            <a:stretch>
              <a:fillRect/>
            </a:stretch>
          </p:blipFill>
          <p:spPr>
            <a:xfrm>
              <a:off x="4106863" y="3795713"/>
              <a:ext cx="4562475" cy="488950"/>
            </a:xfrm>
            <a:prstGeom prst="rect">
              <a:avLst/>
            </a:prstGeom>
            <a:grpFill/>
          </p:spPr>
        </p:pic>
      </p:grpSp>
    </p:spTree>
    <p:extLst>
      <p:ext uri="{BB962C8B-B14F-4D97-AF65-F5344CB8AC3E}">
        <p14:creationId xmlns:p14="http://schemas.microsoft.com/office/powerpoint/2010/main" val="259262718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7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64"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6"/>
          <p:cNvSpPr>
            <a:spLocks noGrp="1" noChangeArrowheads="1"/>
          </p:cNvSpPr>
          <p:nvPr>
            <p:ph type="sldNum" sz="quarter" idx="12"/>
          </p:nvPr>
        </p:nvSpPr>
        <p:spPr>
          <a:xfrm>
            <a:off x="3124200" y="6356350"/>
            <a:ext cx="2895600" cy="365125"/>
          </a:xfrm>
        </p:spPr>
        <p:txBody>
          <a:bodyPr/>
          <a:lstStyle/>
          <a:p>
            <a:pPr algn="ctr">
              <a:defRPr/>
            </a:pPr>
            <a:fld id="{1878C184-9F92-48D0-8F8E-949A2541B06F}" type="slidenum">
              <a:rPr lang="en-US"/>
              <a:pPr algn="ctr">
                <a:defRPr/>
              </a:pPr>
              <a:t>2</a:t>
            </a:fld>
            <a:endParaRPr lang="en-US"/>
          </a:p>
        </p:txBody>
      </p:sp>
      <p:sp>
        <p:nvSpPr>
          <p:cNvPr id="17410" name="Rectangle 2"/>
          <p:cNvSpPr>
            <a:spLocks noChangeArrowheads="1"/>
          </p:cNvSpPr>
          <p:nvPr/>
        </p:nvSpPr>
        <p:spPr bwMode="auto">
          <a:xfrm>
            <a:off x="152400" y="5943600"/>
            <a:ext cx="8763000" cy="685800"/>
          </a:xfrm>
          <a:prstGeom prst="rect">
            <a:avLst/>
          </a:prstGeom>
          <a:solidFill>
            <a:schemeClr val="bg1"/>
          </a:solidFill>
          <a:ln w="9525">
            <a:noFill/>
            <a:miter lim="800000"/>
            <a:headEnd/>
            <a:tailEnd/>
          </a:ln>
        </p:spPr>
        <p:txBody>
          <a:bodyPr wrap="none" anchor="ctr"/>
          <a:lstStyle/>
          <a:p>
            <a:endParaRPr lang="en-US" sz="1800">
              <a:latin typeface="Candara" pitchFamily="34" charset="0"/>
            </a:endParaRPr>
          </a:p>
        </p:txBody>
      </p:sp>
      <p:sp>
        <p:nvSpPr>
          <p:cNvPr id="17411" name="Rectangle 3"/>
          <p:cNvSpPr>
            <a:spLocks noGrp="1" noChangeArrowheads="1"/>
          </p:cNvSpPr>
          <p:nvPr>
            <p:ph type="title"/>
          </p:nvPr>
        </p:nvSpPr>
        <p:spPr>
          <a:xfrm>
            <a:off x="457200" y="277813"/>
            <a:ext cx="8458200" cy="1139825"/>
          </a:xfrm>
        </p:spPr>
        <p:txBody>
          <a:bodyPr/>
          <a:lstStyle/>
          <a:p>
            <a:pPr eaLnBrk="1" hangingPunct="1"/>
            <a:r>
              <a:rPr lang="en-US" sz="3400" smtClean="0">
                <a:cs typeface="Arial" charset="0"/>
              </a:rPr>
              <a:t>Language has a lot going on at once  </a:t>
            </a:r>
            <a:br>
              <a:rPr lang="en-US" sz="3400" smtClean="0">
                <a:cs typeface="Arial" charset="0"/>
              </a:rPr>
            </a:br>
            <a:endParaRPr lang="en-US" sz="3400" smtClean="0">
              <a:cs typeface="Arial" charset="0"/>
            </a:endParaRPr>
          </a:p>
        </p:txBody>
      </p:sp>
      <p:pic>
        <p:nvPicPr>
          <p:cNvPr id="17412" name="Picture 5" descr="Picture1"/>
          <p:cNvPicPr>
            <a:picLocks noChangeAspect="1" noChangeArrowheads="1"/>
          </p:cNvPicPr>
          <p:nvPr/>
        </p:nvPicPr>
        <p:blipFill>
          <a:blip r:embed="rId3"/>
          <a:srcRect/>
          <a:stretch>
            <a:fillRect/>
          </a:stretch>
        </p:blipFill>
        <p:spPr bwMode="auto">
          <a:xfrm>
            <a:off x="990600" y="987425"/>
            <a:ext cx="7162800" cy="5108575"/>
          </a:xfrm>
          <a:prstGeom prst="rect">
            <a:avLst/>
          </a:prstGeom>
          <a:noFill/>
          <a:ln w="9525">
            <a:noFill/>
            <a:miter lim="800000"/>
            <a:headEnd/>
            <a:tailEnd/>
          </a:ln>
        </p:spPr>
      </p:pic>
      <p:grpSp>
        <p:nvGrpSpPr>
          <p:cNvPr id="17418" name="Group 10"/>
          <p:cNvGrpSpPr>
            <a:grpSpLocks/>
          </p:cNvGrpSpPr>
          <p:nvPr/>
        </p:nvGrpSpPr>
        <p:grpSpPr bwMode="auto">
          <a:xfrm>
            <a:off x="619125" y="6096000"/>
            <a:ext cx="8210550" cy="788988"/>
            <a:chOff x="390" y="3840"/>
            <a:chExt cx="5172" cy="497"/>
          </a:xfrm>
        </p:grpSpPr>
        <p:sp>
          <p:nvSpPr>
            <p:cNvPr id="17414" name="Rectangle 4"/>
            <p:cNvSpPr>
              <a:spLocks noChangeArrowheads="1"/>
            </p:cNvSpPr>
            <p:nvPr/>
          </p:nvSpPr>
          <p:spPr bwMode="auto">
            <a:xfrm>
              <a:off x="390" y="3840"/>
              <a:ext cx="3156" cy="480"/>
            </a:xfrm>
            <a:prstGeom prst="rect">
              <a:avLst/>
            </a:prstGeom>
            <a:noFill/>
            <a:ln w="9525">
              <a:noFill/>
              <a:miter lim="800000"/>
              <a:headEnd/>
              <a:tailEnd/>
            </a:ln>
          </p:spPr>
          <p:txBody>
            <a:bodyPr wrap="none">
              <a:spAutoFit/>
            </a:bodyPr>
            <a:lstStyle/>
            <a:p>
              <a:pPr algn="r"/>
              <a:r>
                <a:rPr lang="en-US" sz="2200">
                  <a:solidFill>
                    <a:srgbClr val="FF0000"/>
                  </a:solidFill>
                  <a:latin typeface="Candara" pitchFamily="34" charset="0"/>
                </a:rPr>
                <a:t>Structured representations of utterances</a:t>
              </a:r>
            </a:p>
            <a:p>
              <a:pPr algn="r"/>
              <a:r>
                <a:rPr lang="en-US" sz="2200">
                  <a:solidFill>
                    <a:srgbClr val="FF0000"/>
                  </a:solidFill>
                  <a:latin typeface="Candara" pitchFamily="34" charset="0"/>
                </a:rPr>
                <a:t>Structured knowledge of the language </a:t>
              </a:r>
            </a:p>
          </p:txBody>
        </p:sp>
        <p:sp>
          <p:nvSpPr>
            <p:cNvPr id="17415" name="Rectangle 4"/>
            <p:cNvSpPr>
              <a:spLocks noChangeArrowheads="1"/>
            </p:cNvSpPr>
            <p:nvPr/>
          </p:nvSpPr>
          <p:spPr bwMode="auto">
            <a:xfrm flipH="1">
              <a:off x="3781" y="3857"/>
              <a:ext cx="1781" cy="480"/>
            </a:xfrm>
            <a:prstGeom prst="rect">
              <a:avLst/>
            </a:prstGeom>
            <a:noFill/>
            <a:ln w="9525">
              <a:noFill/>
              <a:miter lim="800000"/>
              <a:headEnd/>
              <a:tailEnd/>
            </a:ln>
          </p:spPr>
          <p:txBody>
            <a:bodyPr wrap="none">
              <a:spAutoFit/>
            </a:bodyPr>
            <a:lstStyle/>
            <a:p>
              <a:r>
                <a:rPr lang="en-US" sz="2200" i="1">
                  <a:solidFill>
                    <a:srgbClr val="FF0000"/>
                  </a:solidFill>
                  <a:latin typeface="Candara" pitchFamily="34" charset="0"/>
                </a:rPr>
                <a:t>Many interacting parts</a:t>
              </a:r>
              <a:br>
                <a:rPr lang="en-US" sz="2200" i="1">
                  <a:solidFill>
                    <a:srgbClr val="FF0000"/>
                  </a:solidFill>
                  <a:latin typeface="Candara" pitchFamily="34" charset="0"/>
                </a:rPr>
              </a:br>
              <a:r>
                <a:rPr lang="en-US" sz="2200" i="1">
                  <a:solidFill>
                    <a:srgbClr val="FF0000"/>
                  </a:solidFill>
                  <a:latin typeface="Candara" pitchFamily="34" charset="0"/>
                </a:rPr>
                <a:t>for BP to reason about!</a:t>
              </a:r>
            </a:p>
          </p:txBody>
        </p:sp>
        <p:sp>
          <p:nvSpPr>
            <p:cNvPr id="17416" name="AutoShape 8"/>
            <p:cNvSpPr>
              <a:spLocks/>
            </p:cNvSpPr>
            <p:nvPr/>
          </p:nvSpPr>
          <p:spPr bwMode="auto">
            <a:xfrm flipH="1">
              <a:off x="3570" y="3911"/>
              <a:ext cx="86" cy="384"/>
            </a:xfrm>
            <a:prstGeom prst="leftBrace">
              <a:avLst>
                <a:gd name="adj1" fmla="val 37209"/>
                <a:gd name="adj2" fmla="val 50000"/>
              </a:avLst>
            </a:prstGeom>
            <a:noFill/>
            <a:ln w="28575">
              <a:solidFill>
                <a:srgbClr val="FF0000"/>
              </a:solidFill>
              <a:round/>
              <a:headEnd/>
              <a:tailEnd/>
            </a:ln>
          </p:spPr>
          <p:txBody>
            <a:bodyPr anchor="ctr"/>
            <a:lstStyle/>
            <a:p>
              <a:pPr algn="ctr" defTabSz="914400"/>
              <a:endParaRPr lang="en-US" sz="1800"/>
            </a:p>
          </p:txBody>
        </p:sp>
      </p:grpSp>
    </p:spTree>
    <p:extLst>
      <p:ext uri="{BB962C8B-B14F-4D97-AF65-F5344CB8AC3E}">
        <p14:creationId xmlns:p14="http://schemas.microsoft.com/office/powerpoint/2010/main" val="242752650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2" fill="hold" nodeType="clickEffect">
                                  <p:stCondLst>
                                    <p:cond delay="0"/>
                                  </p:stCondLst>
                                  <p:childTnLst>
                                    <p:set>
                                      <p:cBhvr>
                                        <p:cTn id="6" dur="1" fill="hold">
                                          <p:stCondLst>
                                            <p:cond delay="0"/>
                                          </p:stCondLst>
                                        </p:cTn>
                                        <p:tgtEl>
                                          <p:spTgt spid="17418"/>
                                        </p:tgtEl>
                                        <p:attrNameLst>
                                          <p:attrName>style.visibility</p:attrName>
                                        </p:attrNameLst>
                                      </p:cBhvr>
                                      <p:to>
                                        <p:strVal val="visible"/>
                                      </p:to>
                                    </p:set>
                                    <p:anim calcmode="lin" valueType="num">
                                      <p:cBhvr additive="base">
                                        <p:cTn id="7" dur="500" fill="hold"/>
                                        <p:tgtEl>
                                          <p:spTgt spid="17418"/>
                                        </p:tgtEl>
                                        <p:attrNameLst>
                                          <p:attrName>ppt_x</p:attrName>
                                        </p:attrNameLst>
                                      </p:cBhvr>
                                      <p:tavLst>
                                        <p:tav tm="0">
                                          <p:val>
                                            <p:strVal val="1+#ppt_w/2"/>
                                          </p:val>
                                        </p:tav>
                                        <p:tav tm="100000">
                                          <p:val>
                                            <p:strVal val="#ppt_x"/>
                                          </p:val>
                                        </p:tav>
                                      </p:tavLst>
                                    </p:anim>
                                    <p:anim calcmode="lin" valueType="num">
                                      <p:cBhvr additive="base">
                                        <p:cTn id="8" dur="500" fill="hold"/>
                                        <p:tgtEl>
                                          <p:spTgt spid="1741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6" name="Isosceles Triangle 95"/>
          <p:cNvSpPr/>
          <p:nvPr/>
        </p:nvSpPr>
        <p:spPr>
          <a:xfrm rot="5400000" flipV="1">
            <a:off x="3331369" y="5236369"/>
            <a:ext cx="952500" cy="430212"/>
          </a:xfrm>
          <a:prstGeom prst="triangle">
            <a:avLst>
              <a:gd name="adj" fmla="val 539"/>
            </a:avLst>
          </a:prstGeom>
          <a:gradFill>
            <a:gsLst>
              <a:gs pos="0">
                <a:schemeClr val="accent3"/>
              </a:gs>
              <a:gs pos="100000">
                <a:schemeClr val="bg1"/>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1" name="Isosceles Triangle 10"/>
          <p:cNvSpPr/>
          <p:nvPr/>
        </p:nvSpPr>
        <p:spPr>
          <a:xfrm rot="5400000">
            <a:off x="1172369" y="5245894"/>
            <a:ext cx="952500" cy="411162"/>
          </a:xfrm>
          <a:prstGeom prst="triangle">
            <a:avLst>
              <a:gd name="adj" fmla="val 539"/>
            </a:avLst>
          </a:prstGeom>
          <a:gradFill>
            <a:gsLst>
              <a:gs pos="0">
                <a:schemeClr val="accent3"/>
              </a:gs>
              <a:gs pos="100000">
                <a:schemeClr val="bg1"/>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93" name="Trapezoid 92"/>
          <p:cNvSpPr/>
          <p:nvPr/>
        </p:nvSpPr>
        <p:spPr>
          <a:xfrm flipV="1">
            <a:off x="3576638" y="4100513"/>
            <a:ext cx="1393825" cy="300037"/>
          </a:xfrm>
          <a:prstGeom prst="trapezoid">
            <a:avLst>
              <a:gd name="adj" fmla="val 194940"/>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0" name="Trapezoid 9"/>
          <p:cNvSpPr/>
          <p:nvPr/>
        </p:nvSpPr>
        <p:spPr>
          <a:xfrm flipV="1">
            <a:off x="1997075" y="4103688"/>
            <a:ext cx="1393825" cy="300037"/>
          </a:xfrm>
          <a:prstGeom prst="trapezoid">
            <a:avLst>
              <a:gd name="adj" fmla="val 194940"/>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50181" name="Title 1"/>
          <p:cNvSpPr>
            <a:spLocks noGrp="1"/>
          </p:cNvSpPr>
          <p:nvPr>
            <p:ph type="title" idx="4294967295"/>
          </p:nvPr>
        </p:nvSpPr>
        <p:spPr/>
        <p:txBody>
          <a:bodyPr/>
          <a:lstStyle/>
          <a:p>
            <a:pPr eaLnBrk="1" hangingPunct="1"/>
            <a:r>
              <a:rPr lang="en-US" sz="3600" smtClean="0"/>
              <a:t>Markov Random Field (MRF)</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24BDB115-D43D-4583-A7CC-C434AE38531F}" type="slidenum">
              <a:rPr lang="en-US" sz="1200">
                <a:solidFill>
                  <a:schemeClr val="tx1">
                    <a:tint val="75000"/>
                  </a:schemeClr>
                </a:solidFill>
                <a:latin typeface="+mn-lt"/>
                <a:cs typeface="+mn-cs"/>
              </a:rPr>
              <a:pPr algn="r" fontAlgn="auto">
                <a:spcBef>
                  <a:spcPts val="0"/>
                </a:spcBef>
                <a:spcAft>
                  <a:spcPts val="0"/>
                </a:spcAft>
                <a:defRPr/>
              </a:pPr>
              <a:t>20</a:t>
            </a:fld>
            <a:endParaRPr lang="en-US" sz="1200">
              <a:solidFill>
                <a:schemeClr val="tx1">
                  <a:tint val="75000"/>
                </a:schemeClr>
              </a:solidFill>
              <a:latin typeface="+mn-lt"/>
              <a:cs typeface="+mn-cs"/>
            </a:endParaRPr>
          </a:p>
        </p:txBody>
      </p:sp>
      <p:grpSp>
        <p:nvGrpSpPr>
          <p:cNvPr id="50183" name="Group 2"/>
          <p:cNvGrpSpPr>
            <a:grpSpLocks/>
          </p:cNvGrpSpPr>
          <p:nvPr/>
        </p:nvGrpSpPr>
        <p:grpSpPr bwMode="auto">
          <a:xfrm>
            <a:off x="322263" y="4268788"/>
            <a:ext cx="8326437" cy="1811337"/>
            <a:chOff x="322637" y="2330663"/>
            <a:chExt cx="8326409" cy="1812059"/>
          </a:xfrm>
        </p:grpSpPr>
        <p:grpSp>
          <p:nvGrpSpPr>
            <p:cNvPr id="50191" name="Group 4"/>
            <p:cNvGrpSpPr>
              <a:grpSpLocks/>
            </p:cNvGrpSpPr>
            <p:nvPr/>
          </p:nvGrpSpPr>
          <p:grpSpPr bwMode="auto">
            <a:xfrm>
              <a:off x="1388485" y="3808860"/>
              <a:ext cx="7260561" cy="333862"/>
              <a:chOff x="492120" y="3950977"/>
              <a:chExt cx="8067290" cy="370958"/>
            </a:xfrm>
          </p:grpSpPr>
          <p:sp>
            <p:nvSpPr>
              <p:cNvPr id="50223" name="TextBox 40"/>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50224" name="TextBox 41"/>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50225" name="TextBox 42"/>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50226" name="TextBox 43"/>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50227" name="TextBox 44"/>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grpSp>
        <p:sp>
          <p:nvSpPr>
            <p:cNvPr id="33" name="Oval 32"/>
            <p:cNvSpPr/>
            <p:nvPr/>
          </p:nvSpPr>
          <p:spPr>
            <a:xfrm>
              <a:off x="1738682" y="3345479"/>
              <a:ext cx="487360" cy="49391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time</a:t>
              </a:r>
            </a:p>
          </p:txBody>
        </p:sp>
        <p:sp>
          <p:nvSpPr>
            <p:cNvPr id="34" name="Oval 33"/>
            <p:cNvSpPr/>
            <p:nvPr/>
          </p:nvSpPr>
          <p:spPr>
            <a:xfrm>
              <a:off x="3226164" y="3345479"/>
              <a:ext cx="487361" cy="49391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flies</a:t>
              </a:r>
            </a:p>
          </p:txBody>
        </p:sp>
        <p:sp>
          <p:nvSpPr>
            <p:cNvPr id="35" name="Oval 34"/>
            <p:cNvSpPr/>
            <p:nvPr/>
          </p:nvSpPr>
          <p:spPr>
            <a:xfrm>
              <a:off x="4737459" y="3343892"/>
              <a:ext cx="485773" cy="4939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like</a:t>
              </a:r>
            </a:p>
          </p:txBody>
        </p:sp>
        <p:sp>
          <p:nvSpPr>
            <p:cNvPr id="36" name="Oval 35"/>
            <p:cNvSpPr/>
            <p:nvPr/>
          </p:nvSpPr>
          <p:spPr>
            <a:xfrm>
              <a:off x="6232879" y="3345479"/>
              <a:ext cx="485773" cy="49391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an</a:t>
              </a:r>
            </a:p>
          </p:txBody>
        </p:sp>
        <p:sp>
          <p:nvSpPr>
            <p:cNvPr id="37" name="Oval 36"/>
            <p:cNvSpPr/>
            <p:nvPr/>
          </p:nvSpPr>
          <p:spPr>
            <a:xfrm>
              <a:off x="7720362" y="3343892"/>
              <a:ext cx="485773" cy="4939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arrow</a:t>
              </a:r>
            </a:p>
          </p:txBody>
        </p:sp>
        <p:sp>
          <p:nvSpPr>
            <p:cNvPr id="29" name="Oval 28"/>
            <p:cNvSpPr/>
            <p:nvPr/>
          </p:nvSpPr>
          <p:spPr>
            <a:xfrm>
              <a:off x="1729157" y="2332251"/>
              <a:ext cx="485773" cy="493910"/>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cxnSp>
          <p:nvCxnSpPr>
            <p:cNvPr id="31" name="Straight Connector 30"/>
            <p:cNvCxnSpPr>
              <a:stCxn id="29" idx="4"/>
              <a:endCxn id="33" idx="0"/>
            </p:cNvCxnSpPr>
            <p:nvPr/>
          </p:nvCxnSpPr>
          <p:spPr>
            <a:xfrm>
              <a:off x="1972043" y="2826160"/>
              <a:ext cx="11113" cy="5193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a:stCxn id="29" idx="6"/>
              <a:endCxn id="39" idx="2"/>
            </p:cNvCxnSpPr>
            <p:nvPr/>
          </p:nvCxnSpPr>
          <p:spPr>
            <a:xfrm>
              <a:off x="2214931" y="2579999"/>
              <a:ext cx="1001709"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8" name="Rectangle 37"/>
            <p:cNvSpPr/>
            <p:nvPr/>
          </p:nvSpPr>
          <p:spPr>
            <a:xfrm>
              <a:off x="2595929" y="2468830"/>
              <a:ext cx="239711"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2</a:t>
              </a:r>
              <a:endParaRPr lang="en-US" sz="1400" dirty="0">
                <a:solidFill>
                  <a:schemeClr val="tx1"/>
                </a:solidFill>
                <a:latin typeface="Times New Roman"/>
                <a:cs typeface="Times New Roman"/>
              </a:endParaRPr>
            </a:p>
          </p:txBody>
        </p:sp>
        <p:sp>
          <p:nvSpPr>
            <p:cNvPr id="39" name="Oval 38"/>
            <p:cNvSpPr/>
            <p:nvPr/>
          </p:nvSpPr>
          <p:spPr>
            <a:xfrm>
              <a:off x="3216639" y="2332251"/>
              <a:ext cx="487361" cy="493910"/>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v</a:t>
              </a:r>
            </a:p>
          </p:txBody>
        </p:sp>
        <p:cxnSp>
          <p:nvCxnSpPr>
            <p:cNvPr id="46" name="Straight Connector 45"/>
            <p:cNvCxnSpPr>
              <a:stCxn id="39" idx="4"/>
              <a:endCxn id="34" idx="0"/>
            </p:cNvCxnSpPr>
            <p:nvPr/>
          </p:nvCxnSpPr>
          <p:spPr>
            <a:xfrm>
              <a:off x="3459526" y="2826160"/>
              <a:ext cx="11112" cy="5193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p:cNvCxnSpPr>
              <a:stCxn id="39" idx="6"/>
              <a:endCxn id="49" idx="2"/>
            </p:cNvCxnSpPr>
            <p:nvPr/>
          </p:nvCxnSpPr>
          <p:spPr>
            <a:xfrm flipV="1">
              <a:off x="3704001" y="2576823"/>
              <a:ext cx="1022347" cy="317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4083411" y="2468830"/>
              <a:ext cx="239712"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4</a:t>
              </a:r>
              <a:endParaRPr lang="en-US" sz="1400" dirty="0">
                <a:solidFill>
                  <a:schemeClr val="tx1"/>
                </a:solidFill>
                <a:latin typeface="Times New Roman"/>
                <a:cs typeface="Times New Roman"/>
              </a:endParaRPr>
            </a:p>
          </p:txBody>
        </p:sp>
        <p:sp>
          <p:nvSpPr>
            <p:cNvPr id="49" name="Oval 48"/>
            <p:cNvSpPr/>
            <p:nvPr/>
          </p:nvSpPr>
          <p:spPr>
            <a:xfrm>
              <a:off x="4726347" y="2330663"/>
              <a:ext cx="487360" cy="493909"/>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p</a:t>
              </a:r>
            </a:p>
          </p:txBody>
        </p:sp>
        <p:cxnSp>
          <p:nvCxnSpPr>
            <p:cNvPr id="51" name="Straight Connector 50"/>
            <p:cNvCxnSpPr>
              <a:stCxn id="49" idx="4"/>
              <a:endCxn id="35" idx="0"/>
            </p:cNvCxnSpPr>
            <p:nvPr/>
          </p:nvCxnSpPr>
          <p:spPr>
            <a:xfrm>
              <a:off x="4970821" y="2824572"/>
              <a:ext cx="9525" cy="51932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a:stCxn id="49" idx="6"/>
              <a:endCxn id="54" idx="2"/>
            </p:cNvCxnSpPr>
            <p:nvPr/>
          </p:nvCxnSpPr>
          <p:spPr>
            <a:xfrm>
              <a:off x="5213708" y="2576823"/>
              <a:ext cx="1008060" cy="317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3" name="Rectangle 52"/>
            <p:cNvSpPr/>
            <p:nvPr/>
          </p:nvSpPr>
          <p:spPr>
            <a:xfrm>
              <a:off x="5594706" y="2467242"/>
              <a:ext cx="238124"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6</a:t>
              </a:r>
              <a:endParaRPr lang="en-US" sz="1400" dirty="0">
                <a:solidFill>
                  <a:schemeClr val="tx1"/>
                </a:solidFill>
                <a:latin typeface="Times New Roman"/>
                <a:cs typeface="Times New Roman"/>
              </a:endParaRPr>
            </a:p>
          </p:txBody>
        </p:sp>
        <p:sp>
          <p:nvSpPr>
            <p:cNvPr id="54" name="Oval 53"/>
            <p:cNvSpPr/>
            <p:nvPr/>
          </p:nvSpPr>
          <p:spPr>
            <a:xfrm>
              <a:off x="6221767" y="2332251"/>
              <a:ext cx="487360" cy="493910"/>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d</a:t>
              </a:r>
            </a:p>
          </p:txBody>
        </p:sp>
        <p:cxnSp>
          <p:nvCxnSpPr>
            <p:cNvPr id="56" name="Straight Connector 55"/>
            <p:cNvCxnSpPr>
              <a:stCxn id="54" idx="4"/>
              <a:endCxn id="36" idx="0"/>
            </p:cNvCxnSpPr>
            <p:nvPr/>
          </p:nvCxnSpPr>
          <p:spPr>
            <a:xfrm>
              <a:off x="6466241" y="2826160"/>
              <a:ext cx="9525" cy="5193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p:cNvCxnSpPr>
              <a:stCxn id="54" idx="6"/>
              <a:endCxn id="59" idx="2"/>
            </p:cNvCxnSpPr>
            <p:nvPr/>
          </p:nvCxnSpPr>
          <p:spPr>
            <a:xfrm flipV="1">
              <a:off x="6709128" y="2576823"/>
              <a:ext cx="1000122" cy="317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8" name="Rectangle 57"/>
            <p:cNvSpPr/>
            <p:nvPr/>
          </p:nvSpPr>
          <p:spPr>
            <a:xfrm>
              <a:off x="7090126" y="2468830"/>
              <a:ext cx="238124"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8</a:t>
              </a:r>
              <a:endParaRPr lang="en-US" sz="1400" dirty="0">
                <a:solidFill>
                  <a:schemeClr val="tx1"/>
                </a:solidFill>
                <a:latin typeface="Times New Roman"/>
                <a:cs typeface="Times New Roman"/>
              </a:endParaRPr>
            </a:p>
          </p:txBody>
        </p:sp>
        <p:sp>
          <p:nvSpPr>
            <p:cNvPr id="59" name="Oval 58"/>
            <p:cNvSpPr/>
            <p:nvPr/>
          </p:nvSpPr>
          <p:spPr>
            <a:xfrm>
              <a:off x="7709249" y="2330663"/>
              <a:ext cx="487361" cy="493909"/>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cxnSp>
          <p:nvCxnSpPr>
            <p:cNvPr id="61" name="Straight Connector 60"/>
            <p:cNvCxnSpPr>
              <a:stCxn id="59" idx="4"/>
              <a:endCxn id="37" idx="0"/>
            </p:cNvCxnSpPr>
            <p:nvPr/>
          </p:nvCxnSpPr>
          <p:spPr>
            <a:xfrm>
              <a:off x="7953723" y="2824572"/>
              <a:ext cx="9525" cy="51932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0" name="Rectangle 29"/>
            <p:cNvSpPr/>
            <p:nvPr/>
          </p:nvSpPr>
          <p:spPr>
            <a:xfrm>
              <a:off x="1854569" y="2980209"/>
              <a:ext cx="238124"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1</a:t>
              </a:r>
              <a:endParaRPr lang="en-US" sz="1400" dirty="0">
                <a:solidFill>
                  <a:schemeClr val="tx1"/>
                </a:solidFill>
                <a:latin typeface="Times New Roman"/>
                <a:cs typeface="Times New Roman"/>
              </a:endParaRPr>
            </a:p>
          </p:txBody>
        </p:sp>
        <p:sp>
          <p:nvSpPr>
            <p:cNvPr id="40" name="Rectangle 39"/>
            <p:cNvSpPr/>
            <p:nvPr/>
          </p:nvSpPr>
          <p:spPr>
            <a:xfrm>
              <a:off x="3342052" y="2980209"/>
              <a:ext cx="239711"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3</a:t>
              </a:r>
              <a:endParaRPr lang="en-US" sz="1400" dirty="0">
                <a:solidFill>
                  <a:schemeClr val="tx1"/>
                </a:solidFill>
                <a:latin typeface="Times New Roman"/>
                <a:cs typeface="Times New Roman"/>
              </a:endParaRPr>
            </a:p>
          </p:txBody>
        </p:sp>
        <p:sp>
          <p:nvSpPr>
            <p:cNvPr id="50" name="Rectangle 49"/>
            <p:cNvSpPr/>
            <p:nvPr/>
          </p:nvSpPr>
          <p:spPr>
            <a:xfrm>
              <a:off x="4850172" y="2980209"/>
              <a:ext cx="239711"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5</a:t>
              </a:r>
              <a:endParaRPr lang="en-US" sz="1400" dirty="0">
                <a:solidFill>
                  <a:schemeClr val="tx1"/>
                </a:solidFill>
                <a:latin typeface="Times New Roman"/>
                <a:cs typeface="Times New Roman"/>
              </a:endParaRPr>
            </a:p>
          </p:txBody>
        </p:sp>
        <p:sp>
          <p:nvSpPr>
            <p:cNvPr id="55" name="Rectangle 54"/>
            <p:cNvSpPr/>
            <p:nvPr/>
          </p:nvSpPr>
          <p:spPr>
            <a:xfrm>
              <a:off x="6347179" y="2980209"/>
              <a:ext cx="239712"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7</a:t>
              </a:r>
              <a:endParaRPr lang="en-US" sz="1400" dirty="0">
                <a:solidFill>
                  <a:schemeClr val="tx1"/>
                </a:solidFill>
                <a:latin typeface="Times New Roman"/>
                <a:cs typeface="Times New Roman"/>
              </a:endParaRPr>
            </a:p>
          </p:txBody>
        </p:sp>
        <p:sp>
          <p:nvSpPr>
            <p:cNvPr id="60" name="Rectangle 59"/>
            <p:cNvSpPr/>
            <p:nvPr/>
          </p:nvSpPr>
          <p:spPr>
            <a:xfrm>
              <a:off x="7836249" y="2980209"/>
              <a:ext cx="238124"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9</a:t>
              </a:r>
              <a:endParaRPr lang="en-US" sz="1400" dirty="0">
                <a:solidFill>
                  <a:schemeClr val="tx1"/>
                </a:solidFill>
                <a:latin typeface="Times New Roman"/>
                <a:cs typeface="Times New Roman"/>
              </a:endParaRPr>
            </a:p>
          </p:txBody>
        </p:sp>
        <p:cxnSp>
          <p:nvCxnSpPr>
            <p:cNvPr id="62" name="Straight Connector 61"/>
            <p:cNvCxnSpPr>
              <a:stCxn id="66" idx="6"/>
              <a:endCxn id="29" idx="2"/>
            </p:cNvCxnSpPr>
            <p:nvPr/>
          </p:nvCxnSpPr>
          <p:spPr>
            <a:xfrm>
              <a:off x="809997" y="2576823"/>
              <a:ext cx="919160" cy="317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3" name="Rectangle 62"/>
            <p:cNvSpPr/>
            <p:nvPr/>
          </p:nvSpPr>
          <p:spPr>
            <a:xfrm>
              <a:off x="1149721" y="2479947"/>
              <a:ext cx="238124" cy="23980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0</a:t>
              </a:r>
              <a:endParaRPr lang="en-US" sz="1400" dirty="0">
                <a:solidFill>
                  <a:schemeClr val="tx1"/>
                </a:solidFill>
                <a:latin typeface="Times New Roman"/>
                <a:cs typeface="Times New Roman"/>
              </a:endParaRPr>
            </a:p>
          </p:txBody>
        </p:sp>
        <p:sp>
          <p:nvSpPr>
            <p:cNvPr id="66" name="Oval 65"/>
            <p:cNvSpPr/>
            <p:nvPr/>
          </p:nvSpPr>
          <p:spPr>
            <a:xfrm>
              <a:off x="322637" y="2330663"/>
              <a:ext cx="487360" cy="493909"/>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dirty="0">
                  <a:latin typeface="Rockwell"/>
                  <a:cs typeface="Rockwell"/>
                </a:rPr>
                <a:t>&lt;START&gt;</a:t>
              </a:r>
            </a:p>
          </p:txBody>
        </p:sp>
      </p:grpSp>
      <p:sp>
        <p:nvSpPr>
          <p:cNvPr id="50184" name="TextBox 5"/>
          <p:cNvSpPr txBox="1">
            <a:spLocks noChangeArrowheads="1"/>
          </p:cNvSpPr>
          <p:nvPr/>
        </p:nvSpPr>
        <p:spPr bwMode="auto">
          <a:xfrm>
            <a:off x="457200" y="1976438"/>
            <a:ext cx="8420100" cy="542925"/>
          </a:xfrm>
          <a:prstGeom prst="rect">
            <a:avLst/>
          </a:prstGeom>
          <a:noFill/>
          <a:ln w="9525">
            <a:noFill/>
            <a:miter lim="800000"/>
            <a:headEnd/>
            <a:tailEnd/>
          </a:ln>
        </p:spPr>
        <p:txBody>
          <a:bodyPr/>
          <a:lstStyle/>
          <a:p>
            <a:r>
              <a:rPr lang="en-US" sz="2800" i="1" dirty="0">
                <a:latin typeface="Times New Roman" pitchFamily="18" charset="0"/>
                <a:cs typeface="Times New Roman" pitchFamily="18" charset="0"/>
              </a:rPr>
              <a:t>p</a:t>
            </a:r>
            <a:r>
              <a:rPr lang="en-US" sz="2800" dirty="0">
                <a:latin typeface="Times New Roman" pitchFamily="18" charset="0"/>
                <a:cs typeface="Times New Roman" pitchFamily="18" charset="0"/>
              </a:rPr>
              <a:t>(</a:t>
            </a:r>
            <a:r>
              <a:rPr lang="en-US" sz="1800" dirty="0">
                <a:latin typeface="Rockwell"/>
                <a:ea typeface="Rockwell"/>
                <a:cs typeface="Rockwell"/>
              </a:rPr>
              <a:t>n, v, p, d, n, time, flies, like, an, arrow</a:t>
            </a:r>
            <a:r>
              <a:rPr lang="en-US" sz="2800" dirty="0">
                <a:latin typeface="Times New Roman" pitchFamily="18" charset="0"/>
                <a:cs typeface="Times New Roman" pitchFamily="18" charset="0"/>
              </a:rPr>
              <a:t>)     </a:t>
            </a:r>
            <a:r>
              <a:rPr lang="en-US" sz="2800" i="1" dirty="0">
                <a:latin typeface="Times New Roman" pitchFamily="18" charset="0"/>
                <a:cs typeface="Times New Roman" pitchFamily="18" charset="0"/>
              </a:rPr>
              <a:t>=       </a:t>
            </a:r>
            <a:r>
              <a:rPr lang="en-US" sz="2800" dirty="0">
                <a:latin typeface="Candara" pitchFamily="34" charset="0"/>
                <a:cs typeface="Times New Roman" pitchFamily="18" charset="0"/>
              </a:rPr>
              <a:t>(4 * 8 * 5 * 3 * …)</a:t>
            </a:r>
          </a:p>
        </p:txBody>
      </p:sp>
      <p:graphicFrame>
        <p:nvGraphicFramePr>
          <p:cNvPr id="91" name="Table 90"/>
          <p:cNvGraphicFramePr>
            <a:graphicFrameLocks noGrp="1"/>
          </p:cNvGraphicFramePr>
          <p:nvPr/>
        </p:nvGraphicFramePr>
        <p:xfrm>
          <a:off x="1997765" y="2762239"/>
          <a:ext cx="1393565" cy="1337305"/>
        </p:xfrm>
        <a:graphic>
          <a:graphicData uri="http://schemas.openxmlformats.org/drawingml/2006/table">
            <a:tbl>
              <a:tblPr bandRow="1">
                <a:tableStyleId>{69C7853C-536D-4A76-A0AE-DD22124D55A5}</a:tableStyleId>
              </a:tblPr>
              <a:tblGrid>
                <a:gridCol w="278713"/>
                <a:gridCol w="278713"/>
                <a:gridCol w="278713"/>
                <a:gridCol w="278713"/>
                <a:gridCol w="278713"/>
              </a:tblGrid>
              <a:tr h="267461">
                <a:tc>
                  <a:txBody>
                    <a:bodyPr/>
                    <a:lstStyle/>
                    <a:p>
                      <a:pPr algn="ct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6</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4</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b="1" dirty="0" smtClean="0">
                          <a:solidFill>
                            <a:schemeClr val="accent1"/>
                          </a:solidFill>
                        </a:rPr>
                        <a:t>8</a:t>
                      </a:r>
                      <a:endParaRPr lang="en-US" sz="1600" b="1" dirty="0">
                        <a:solidFill>
                          <a:schemeClr val="accent1"/>
                        </a:solidFill>
                      </a:endParaRPr>
                    </a:p>
                  </a:txBody>
                  <a:tcPr marL="0" marR="0" marT="0" marB="0" anchor="ctr">
                    <a:solidFill>
                      <a:schemeClr val="bg1">
                        <a:alpha val="40000"/>
                      </a:schemeClr>
                    </a:solidFill>
                  </a:tcP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r>
            </a:tbl>
          </a:graphicData>
        </a:graphic>
      </p:graphicFrame>
      <p:graphicFrame>
        <p:nvGraphicFramePr>
          <p:cNvPr id="92" name="Table 91"/>
          <p:cNvGraphicFramePr>
            <a:graphicFrameLocks noGrp="1"/>
          </p:cNvGraphicFramePr>
          <p:nvPr/>
        </p:nvGraphicFramePr>
        <p:xfrm>
          <a:off x="3597127" y="2762239"/>
          <a:ext cx="1393565" cy="1337305"/>
        </p:xfrm>
        <a:graphic>
          <a:graphicData uri="http://schemas.openxmlformats.org/drawingml/2006/table">
            <a:tbl>
              <a:tblPr bandRow="1">
                <a:tableStyleId>{69C7853C-536D-4A76-A0AE-DD22124D55A5}</a:tableStyleId>
              </a:tblPr>
              <a:tblGrid>
                <a:gridCol w="278713"/>
                <a:gridCol w="278713"/>
                <a:gridCol w="278713"/>
                <a:gridCol w="278713"/>
                <a:gridCol w="278713"/>
              </a:tblGrid>
              <a:tr h="267461">
                <a:tc>
                  <a:txBody>
                    <a:bodyPr/>
                    <a:lstStyle/>
                    <a:p>
                      <a:pPr algn="ct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6</a:t>
                      </a:r>
                      <a:endParaRPr lang="en-US" sz="1600" dirty="0"/>
                    </a:p>
                  </a:txBody>
                  <a:tcPr marL="0" marR="0" marT="0" marB="0" anchor="ctr"/>
                </a:tc>
                <a:tc>
                  <a:txBody>
                    <a:bodyPr/>
                    <a:lstStyle/>
                    <a:p>
                      <a:pPr algn="ctr"/>
                      <a:r>
                        <a:rPr lang="en-US" sz="1600" b="1" dirty="0" smtClean="0">
                          <a:solidFill>
                            <a:schemeClr val="accent1"/>
                          </a:solidFill>
                        </a:rPr>
                        <a:t>3</a:t>
                      </a:r>
                      <a:endParaRPr lang="en-US" sz="1600" b="1" dirty="0">
                        <a:solidFill>
                          <a:schemeClr val="accent1"/>
                        </a:solidFill>
                      </a:endParaRPr>
                    </a:p>
                  </a:txBody>
                  <a:tcPr marL="0" marR="0" marT="0" marB="0" anchor="ctr">
                    <a:solidFill>
                      <a:schemeClr val="bg1"/>
                    </a:solidFill>
                  </a:tcPr>
                </a:tc>
                <a:tc>
                  <a:txBody>
                    <a:bodyPr/>
                    <a:lstStyle/>
                    <a:p>
                      <a:pPr algn="ctr"/>
                      <a:r>
                        <a:rPr lang="en-US" sz="1600" dirty="0" smtClean="0"/>
                        <a:t>4</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r>
            </a:tbl>
          </a:graphicData>
        </a:graphic>
      </p:graphicFrame>
      <p:graphicFrame>
        <p:nvGraphicFramePr>
          <p:cNvPr id="64" name="Table 63"/>
          <p:cNvGraphicFramePr>
            <a:graphicFrameLocks noGrp="1"/>
          </p:cNvGraphicFramePr>
          <p:nvPr/>
        </p:nvGraphicFramePr>
        <p:xfrm>
          <a:off x="119753" y="4985447"/>
          <a:ext cx="1338532" cy="1649331"/>
        </p:xfrm>
        <a:graphic>
          <a:graphicData uri="http://schemas.openxmlformats.org/drawingml/2006/table">
            <a:tbl>
              <a:tblPr bandRow="1">
                <a:tableStyleId>{69C7853C-536D-4A76-A0AE-DD22124D55A5}</a:tableStyleId>
              </a:tblPr>
              <a:tblGrid>
                <a:gridCol w="278713"/>
                <a:gridCol w="278713"/>
                <a:gridCol w="278713"/>
                <a:gridCol w="278713"/>
                <a:gridCol w="223680"/>
              </a:tblGrid>
              <a:tr h="579487">
                <a:tc>
                  <a:txBody>
                    <a:bodyPr/>
                    <a:lstStyle/>
                    <a:p>
                      <a:pPr algn="ct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time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flies</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like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a:t>
                      </a:r>
                      <a:endParaRPr lang="en-US" sz="1600" i="0" dirty="0">
                        <a:latin typeface="Rockwell"/>
                        <a:cs typeface="Rockwell"/>
                      </a:endParaRPr>
                    </a:p>
                  </a:txBody>
                  <a:tcPr marL="0" marR="0" marT="0" marB="0" vert="vert27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5</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b="1" dirty="0" smtClean="0">
                          <a:solidFill>
                            <a:srgbClr val="3891A7"/>
                          </a:solidFill>
                        </a:rPr>
                        <a:t>4</a:t>
                      </a:r>
                      <a:endParaRPr lang="en-US" sz="1600" b="1" dirty="0">
                        <a:solidFill>
                          <a:srgbClr val="3891A7"/>
                        </a:solidFill>
                      </a:endParaRPr>
                    </a:p>
                  </a:txBody>
                  <a:tcPr marL="0" marR="0" marT="0" marB="0" anchor="ctr">
                    <a:solidFill>
                      <a:srgbClr val="FFFFFF">
                        <a:alpha val="40000"/>
                      </a:srgbClr>
                    </a:solidFill>
                  </a:tcPr>
                </a:tc>
                <a:tc>
                  <a:txBody>
                    <a:bodyPr/>
                    <a:lstStyle/>
                    <a:p>
                      <a:pPr algn="ctr"/>
                      <a:r>
                        <a:rPr lang="en-US" sz="1600" dirty="0" smtClean="0"/>
                        <a:t>5</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0.2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endParaRPr lang="en-US" sz="1600" dirty="0"/>
                    </a:p>
                  </a:txBody>
                  <a:tcPr marL="0" marR="0" marT="0" marB="0" anchor="ctr"/>
                </a:tc>
              </a:tr>
            </a:tbl>
          </a:graphicData>
        </a:graphic>
      </p:graphicFrame>
      <p:graphicFrame>
        <p:nvGraphicFramePr>
          <p:cNvPr id="65" name="Table 64"/>
          <p:cNvGraphicFramePr>
            <a:graphicFrameLocks noGrp="1"/>
          </p:cNvGraphicFramePr>
          <p:nvPr/>
        </p:nvGraphicFramePr>
        <p:xfrm>
          <a:off x="4022610" y="4985447"/>
          <a:ext cx="1338532" cy="1649331"/>
        </p:xfrm>
        <a:graphic>
          <a:graphicData uri="http://schemas.openxmlformats.org/drawingml/2006/table">
            <a:tbl>
              <a:tblPr bandRow="1">
                <a:tableStyleId>{69C7853C-536D-4A76-A0AE-DD22124D55A5}</a:tableStyleId>
              </a:tblPr>
              <a:tblGrid>
                <a:gridCol w="278713"/>
                <a:gridCol w="278713"/>
                <a:gridCol w="278713"/>
                <a:gridCol w="278713"/>
                <a:gridCol w="223680"/>
              </a:tblGrid>
              <a:tr h="579487">
                <a:tc>
                  <a:txBody>
                    <a:bodyPr/>
                    <a:lstStyle/>
                    <a:p>
                      <a:pPr algn="ct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time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flies</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like</a:t>
                      </a:r>
                      <a:endParaRPr lang="en-US" sz="1600" i="0" dirty="0">
                        <a:latin typeface="Rockwell"/>
                        <a:cs typeface="Rockwell"/>
                      </a:endParaRPr>
                    </a:p>
                  </a:txBody>
                  <a:tcPr marL="0" marR="0" marT="0" marB="0" vert="vert270" anchor="ctr"/>
                </a:tc>
                <a:tc>
                  <a:txBody>
                    <a:bodyPr/>
                    <a:lstStyle/>
                    <a:p>
                      <a:pPr algn="ctr"/>
                      <a:r>
                        <a:rPr lang="en-US" sz="1600" i="0" dirty="0" smtClean="0">
                          <a:latin typeface="Rockwell"/>
                          <a:cs typeface="Rockwell"/>
                        </a:rPr>
                        <a:t>…</a:t>
                      </a:r>
                      <a:endParaRPr lang="en-US" sz="1600" i="0" dirty="0">
                        <a:latin typeface="Rockwell"/>
                        <a:cs typeface="Rockwell"/>
                      </a:endParaRPr>
                    </a:p>
                  </a:txBody>
                  <a:tcPr marL="0" marR="0" marT="0" marB="0" vert="vert27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b="1" dirty="0" smtClean="0">
                          <a:solidFill>
                            <a:srgbClr val="3891A7"/>
                          </a:solidFill>
                        </a:rPr>
                        <a:t>5</a:t>
                      </a:r>
                      <a:endParaRPr lang="en-US" sz="1600" b="1" dirty="0">
                        <a:solidFill>
                          <a:srgbClr val="3891A7"/>
                        </a:solidFill>
                      </a:endParaRPr>
                    </a:p>
                  </a:txBody>
                  <a:tcPr marL="0" marR="0" marT="0" marB="0" anchor="ctr">
                    <a:solidFill>
                      <a:srgbClr val="FFFFFF"/>
                    </a:solidFill>
                  </a:tcP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5</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0.2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endParaRPr lang="en-US" sz="1600" dirty="0"/>
                    </a:p>
                  </a:txBody>
                  <a:tcPr marL="0" marR="0" marT="0" marB="0" anchor="ctr"/>
                </a:tc>
              </a:tr>
            </a:tbl>
          </a:graphicData>
        </a:graphic>
      </p:graphicFrame>
      <p:sp>
        <p:nvSpPr>
          <p:cNvPr id="69" name="Content Placeholder 2"/>
          <p:cNvSpPr txBox="1">
            <a:spLocks/>
          </p:cNvSpPr>
          <p:nvPr/>
        </p:nvSpPr>
        <p:spPr>
          <a:xfrm>
            <a:off x="457200" y="1125538"/>
            <a:ext cx="8229600" cy="785812"/>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p>
            <a:pPr algn="ctr">
              <a:lnSpc>
                <a:spcPct val="90000"/>
              </a:lnSpc>
              <a:spcBef>
                <a:spcPct val="20000"/>
              </a:spcBef>
              <a:buFont typeface="Arial" charset="0"/>
              <a:buNone/>
              <a:defRPr/>
            </a:pPr>
            <a:r>
              <a:rPr lang="en-US" sz="2400">
                <a:latin typeface="Candara" pitchFamily="34" charset="0"/>
              </a:rPr>
              <a:t>Joint distribution over tags </a:t>
            </a:r>
            <a:r>
              <a:rPr lang="en-US" sz="2400" i="1">
                <a:latin typeface="Times New Roman" pitchFamily="18" charset="0"/>
                <a:cs typeface="Times New Roman" pitchFamily="18" charset="0"/>
              </a:rPr>
              <a:t>X</a:t>
            </a:r>
            <a:r>
              <a:rPr lang="en-US" sz="2400" i="1" baseline="-25000">
                <a:latin typeface="Times New Roman" pitchFamily="18" charset="0"/>
                <a:cs typeface="Times New Roman" pitchFamily="18" charset="0"/>
              </a:rPr>
              <a:t>i</a:t>
            </a:r>
            <a:r>
              <a:rPr lang="en-US" sz="2400" i="1">
                <a:latin typeface="Times New Roman" pitchFamily="18" charset="0"/>
                <a:cs typeface="Times New Roman" pitchFamily="18" charset="0"/>
              </a:rPr>
              <a:t> </a:t>
            </a:r>
            <a:r>
              <a:rPr lang="en-US" sz="2400" u="sng">
                <a:latin typeface="Candara" pitchFamily="34" charset="0"/>
              </a:rPr>
              <a:t>and</a:t>
            </a:r>
            <a:r>
              <a:rPr lang="en-US" sz="2400">
                <a:latin typeface="Candara" pitchFamily="34" charset="0"/>
              </a:rPr>
              <a:t> words </a:t>
            </a:r>
            <a:r>
              <a:rPr lang="en-US" sz="2400" i="1">
                <a:latin typeface="Times New Roman" pitchFamily="18" charset="0"/>
                <a:cs typeface="Times New Roman" pitchFamily="18" charset="0"/>
              </a:rPr>
              <a:t>W</a:t>
            </a:r>
            <a:r>
              <a:rPr lang="en-US" sz="2400" i="1" baseline="-25000">
                <a:latin typeface="Times New Roman" pitchFamily="18" charset="0"/>
                <a:cs typeface="Times New Roman" pitchFamily="18" charset="0"/>
              </a:rPr>
              <a:t>i</a:t>
            </a:r>
            <a:endParaRPr lang="en-US" sz="2400">
              <a:latin typeface="Candara" pitchFamily="34" charset="0"/>
            </a:endParaRPr>
          </a:p>
          <a:p>
            <a:pPr algn="ctr">
              <a:lnSpc>
                <a:spcPct val="90000"/>
              </a:lnSpc>
              <a:spcBef>
                <a:spcPct val="20000"/>
              </a:spcBef>
              <a:buFont typeface="Arial" charset="0"/>
              <a:buNone/>
              <a:defRPr/>
            </a:pPr>
            <a:endParaRPr lang="en-US" sz="2400">
              <a:latin typeface="Candara" pitchFamily="34" charset="0"/>
            </a:endParaRPr>
          </a:p>
        </p:txBody>
      </p:sp>
      <p:pic>
        <p:nvPicPr>
          <p:cNvPr id="50190" name="Picture 63" descr="ql_c63eeb1a4596fe969f59450fc9015e97_l3"/>
          <p:cNvPicPr>
            <a:picLocks noChangeAspect="1" noChangeArrowheads="1"/>
          </p:cNvPicPr>
          <p:nvPr/>
        </p:nvPicPr>
        <p:blipFill>
          <a:blip r:embed="rId2"/>
          <a:srcRect/>
          <a:stretch>
            <a:fillRect/>
          </a:stretch>
        </p:blipFill>
        <p:spPr bwMode="auto">
          <a:xfrm>
            <a:off x="5678488" y="1976438"/>
            <a:ext cx="258762" cy="542925"/>
          </a:xfrm>
          <a:prstGeom prst="rect">
            <a:avLst/>
          </a:prstGeom>
          <a:noFill/>
          <a:ln w="9525">
            <a:noFill/>
            <a:miter lim="800000"/>
            <a:headEnd/>
            <a:tailEnd/>
          </a:ln>
        </p:spPr>
      </p:pic>
    </p:spTree>
    <p:extLst>
      <p:ext uri="{BB962C8B-B14F-4D97-AF65-F5344CB8AC3E}">
        <p14:creationId xmlns:p14="http://schemas.microsoft.com/office/powerpoint/2010/main" val="4098851905"/>
      </p:ext>
    </p:extLst>
  </p:cSld>
  <p:clrMapOvr>
    <a:masterClrMapping/>
  </p:clrMapOvr>
  <p:transition xmlns:p14="http://schemas.microsoft.com/office/powerpoint/2010/main" spd="slow"/>
  <p:timing>
    <p:tnLst>
      <p:par>
        <p:cTn xmlns:p14="http://schemas.microsoft.com/office/powerpoint/2010/main" id="1" dur="indefinite" restart="never" nodeType="tmRoot"/>
      </p:par>
    </p:tnLst>
  </p:timing>
</p:sld>
</file>

<file path=ppt/slides/slide2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Sending Messages:</a:t>
            </a:r>
            <a:br>
              <a:rPr lang="en-US" dirty="0" smtClean="0"/>
            </a:br>
            <a:r>
              <a:rPr lang="en-US" dirty="0" smtClean="0"/>
              <a:t>Computational Complexity</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200</a:t>
            </a:fld>
            <a:endParaRPr lang="en-US"/>
          </a:p>
        </p:txBody>
      </p:sp>
      <p:grpSp>
        <p:nvGrpSpPr>
          <p:cNvPr id="5" name="Group 4"/>
          <p:cNvGrpSpPr/>
          <p:nvPr/>
        </p:nvGrpSpPr>
        <p:grpSpPr>
          <a:xfrm>
            <a:off x="4655276" y="1693458"/>
            <a:ext cx="3655520" cy="2028227"/>
            <a:chOff x="4655276" y="3790948"/>
            <a:chExt cx="3655520" cy="2028227"/>
          </a:xfrm>
        </p:grpSpPr>
        <p:sp>
          <p:nvSpPr>
            <p:cNvPr id="6" name="Oval 5"/>
            <p:cNvSpPr/>
            <p:nvPr/>
          </p:nvSpPr>
          <p:spPr>
            <a:xfrm>
              <a:off x="6237590" y="4288260"/>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7" name="Rectangle 6"/>
            <p:cNvSpPr/>
            <p:nvPr/>
          </p:nvSpPr>
          <p:spPr>
            <a:xfrm>
              <a:off x="6377327" y="5404218"/>
              <a:ext cx="265176" cy="265176"/>
            </a:xfrm>
            <a:prstGeom prst="rect">
              <a:avLst/>
            </a:prstGeom>
            <a:solidFill>
              <a:schemeClr val="accent3"/>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8" name="Straight Connector 7"/>
            <p:cNvCxnSpPr>
              <a:stCxn id="6" idx="4"/>
              <a:endCxn id="7" idx="0"/>
            </p:cNvCxnSpPr>
            <p:nvPr/>
          </p:nvCxnSpPr>
          <p:spPr>
            <a:xfrm>
              <a:off x="6508001" y="4836412"/>
              <a:ext cx="1914" cy="5678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9" name="Group 8"/>
            <p:cNvGrpSpPr/>
            <p:nvPr/>
          </p:nvGrpSpPr>
          <p:grpSpPr>
            <a:xfrm>
              <a:off x="4655276" y="5393355"/>
              <a:ext cx="502920" cy="286902"/>
              <a:chOff x="2210686" y="5337254"/>
              <a:chExt cx="382892" cy="286902"/>
            </a:xfrm>
          </p:grpSpPr>
          <p:cxnSp>
            <p:nvCxnSpPr>
              <p:cNvPr id="22" name="Straight Connector 21"/>
              <p:cNvCxnSpPr>
                <a:stCxn id="7" idx="1"/>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3" name="Straight Connector 22"/>
              <p:cNvCxnSpPr>
                <a:stCxn id="7" idx="1"/>
              </p:cNvCxnSpPr>
              <p:nvPr/>
            </p:nvCxnSpPr>
            <p:spPr>
              <a:xfrm flipH="1">
                <a:off x="2210686" y="5471756"/>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a:stCxn id="7" idx="1"/>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10" name="Group 9"/>
            <p:cNvGrpSpPr/>
            <p:nvPr/>
          </p:nvGrpSpPr>
          <p:grpSpPr>
            <a:xfrm rot="10800000">
              <a:off x="7807876" y="5382492"/>
              <a:ext cx="502920" cy="286902"/>
              <a:chOff x="3345037" y="5465825"/>
              <a:chExt cx="382892" cy="286902"/>
            </a:xfrm>
          </p:grpSpPr>
          <p:cxnSp>
            <p:nvCxnSpPr>
              <p:cNvPr id="19" name="Straight Connector 18"/>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flipH="1">
                <a:off x="3345037" y="560032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11" name="Group 10"/>
            <p:cNvGrpSpPr/>
            <p:nvPr/>
          </p:nvGrpSpPr>
          <p:grpSpPr>
            <a:xfrm rot="5400000">
              <a:off x="6247592" y="3898957"/>
              <a:ext cx="502920" cy="286902"/>
              <a:chOff x="3345037" y="5465825"/>
              <a:chExt cx="382892" cy="286902"/>
            </a:xfrm>
          </p:grpSpPr>
          <p:cxnSp>
            <p:nvCxnSpPr>
              <p:cNvPr id="16" name="Straight Connector 1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flipH="1">
                <a:off x="3345037" y="560032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12" name="Oval 11"/>
            <p:cNvSpPr/>
            <p:nvPr/>
          </p:nvSpPr>
          <p:spPr>
            <a:xfrm>
              <a:off x="5164019" y="5259658"/>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13" name="Straight Connector 12"/>
            <p:cNvCxnSpPr>
              <a:stCxn id="12" idx="6"/>
              <a:endCxn id="7" idx="1"/>
            </p:cNvCxnSpPr>
            <p:nvPr/>
          </p:nvCxnSpPr>
          <p:spPr>
            <a:xfrm>
              <a:off x="5704840" y="5533734"/>
              <a:ext cx="672487" cy="30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4" name="Oval 13"/>
            <p:cNvSpPr/>
            <p:nvPr/>
          </p:nvSpPr>
          <p:spPr>
            <a:xfrm>
              <a:off x="7261735" y="5271023"/>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15" name="Straight Connector 14"/>
            <p:cNvCxnSpPr>
              <a:stCxn id="7" idx="3"/>
              <a:endCxn id="14" idx="2"/>
            </p:cNvCxnSpPr>
            <p:nvPr/>
          </p:nvCxnSpPr>
          <p:spPr>
            <a:xfrm>
              <a:off x="6642503" y="5536806"/>
              <a:ext cx="619232" cy="829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25" name="Group 24"/>
          <p:cNvGrpSpPr/>
          <p:nvPr/>
        </p:nvGrpSpPr>
        <p:grpSpPr>
          <a:xfrm>
            <a:off x="920829" y="1727784"/>
            <a:ext cx="3609756" cy="1974166"/>
            <a:chOff x="920829" y="3825274"/>
            <a:chExt cx="3609756" cy="1974166"/>
          </a:xfrm>
        </p:grpSpPr>
        <p:sp>
          <p:nvSpPr>
            <p:cNvPr id="26" name="Oval 25"/>
            <p:cNvSpPr/>
            <p:nvPr/>
          </p:nvSpPr>
          <p:spPr>
            <a:xfrm>
              <a:off x="2487651" y="5251288"/>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27" name="Rectangle 26"/>
            <p:cNvSpPr/>
            <p:nvPr/>
          </p:nvSpPr>
          <p:spPr>
            <a:xfrm>
              <a:off x="2625474" y="4340710"/>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400" i="1" dirty="0" smtClean="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cxnSp>
          <p:nvCxnSpPr>
            <p:cNvPr id="28" name="Straight Connector 27"/>
            <p:cNvCxnSpPr>
              <a:stCxn id="26" idx="0"/>
              <a:endCxn id="27" idx="2"/>
            </p:cNvCxnSpPr>
            <p:nvPr/>
          </p:nvCxnSpPr>
          <p:spPr>
            <a:xfrm flipV="1">
              <a:off x="2758062" y="4605886"/>
              <a:ext cx="0" cy="64540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a:stCxn id="26" idx="6"/>
              <a:endCxn id="30" idx="1"/>
            </p:cNvCxnSpPr>
            <p:nvPr/>
          </p:nvCxnSpPr>
          <p:spPr>
            <a:xfrm flipV="1">
              <a:off x="3028472" y="5523450"/>
              <a:ext cx="731793" cy="191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0" name="Rectangle 29"/>
            <p:cNvSpPr/>
            <p:nvPr/>
          </p:nvSpPr>
          <p:spPr>
            <a:xfrm>
              <a:off x="3760265" y="5390862"/>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31" name="Rectangle 30"/>
            <p:cNvSpPr/>
            <p:nvPr/>
          </p:nvSpPr>
          <p:spPr>
            <a:xfrm>
              <a:off x="1432432" y="5392776"/>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400" i="1" dirty="0" smtClean="0">
                  <a:solidFill>
                    <a:schemeClr val="bg1"/>
                  </a:solidFill>
                  <a:latin typeface="Times New Roman"/>
                  <a:cs typeface="Times New Roman"/>
                </a:rPr>
                <a:t>ψ</a:t>
              </a:r>
              <a:r>
                <a:rPr lang="en-US" sz="1400" i="1" baseline="-25000" dirty="0" smtClean="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cxnSp>
          <p:nvCxnSpPr>
            <p:cNvPr id="32" name="Straight Connector 31"/>
            <p:cNvCxnSpPr>
              <a:stCxn id="26" idx="2"/>
              <a:endCxn id="31" idx="3"/>
            </p:cNvCxnSpPr>
            <p:nvPr/>
          </p:nvCxnSpPr>
          <p:spPr>
            <a:xfrm flipH="1">
              <a:off x="1697608" y="5525364"/>
              <a:ext cx="790043"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3" name="Group 32"/>
            <p:cNvGrpSpPr/>
            <p:nvPr/>
          </p:nvGrpSpPr>
          <p:grpSpPr>
            <a:xfrm>
              <a:off x="920829" y="5393355"/>
              <a:ext cx="502920" cy="286902"/>
              <a:chOff x="2210686" y="5337254"/>
              <a:chExt cx="382892" cy="286902"/>
            </a:xfrm>
          </p:grpSpPr>
          <p:cxnSp>
            <p:nvCxnSpPr>
              <p:cNvPr id="42" name="Straight Connector 41"/>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a:xfrm flipH="1">
                <a:off x="2210686" y="5471756"/>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34" name="Group 33"/>
            <p:cNvGrpSpPr/>
            <p:nvPr/>
          </p:nvGrpSpPr>
          <p:grpSpPr>
            <a:xfrm rot="10800000">
              <a:off x="4027665" y="5382492"/>
              <a:ext cx="502920" cy="286902"/>
              <a:chOff x="3345037" y="5465825"/>
              <a:chExt cx="382892" cy="286902"/>
            </a:xfrm>
          </p:grpSpPr>
          <p:cxnSp>
            <p:nvCxnSpPr>
              <p:cNvPr id="39" name="Straight Connector 38"/>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0" name="Straight Connector 39"/>
              <p:cNvCxnSpPr/>
              <p:nvPr/>
            </p:nvCxnSpPr>
            <p:spPr>
              <a:xfrm flipH="1">
                <a:off x="3345037" y="560032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35" name="Group 34"/>
            <p:cNvGrpSpPr/>
            <p:nvPr/>
          </p:nvGrpSpPr>
          <p:grpSpPr>
            <a:xfrm rot="5400000">
              <a:off x="2501704" y="3933283"/>
              <a:ext cx="502920" cy="286902"/>
              <a:chOff x="3345037" y="5465825"/>
              <a:chExt cx="382892" cy="286902"/>
            </a:xfrm>
          </p:grpSpPr>
          <p:cxnSp>
            <p:nvCxnSpPr>
              <p:cNvPr id="36" name="Straight Connector 3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p:cNvCxnSpPr/>
              <p:nvPr/>
            </p:nvCxnSpPr>
            <p:spPr>
              <a:xfrm flipH="1">
                <a:off x="3345037" y="560032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8" name="Straight Connector 3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cxnSp>
        <p:nvCxnSpPr>
          <p:cNvPr id="45" name="Straight Arrow Connector 44"/>
          <p:cNvCxnSpPr/>
          <p:nvPr/>
        </p:nvCxnSpPr>
        <p:spPr>
          <a:xfrm>
            <a:off x="1824996" y="3320588"/>
            <a:ext cx="594360" cy="2617"/>
          </a:xfrm>
          <a:prstGeom prst="straightConnector1">
            <a:avLst/>
          </a:prstGeom>
          <a:ln w="38100" cmpd="sng">
            <a:solidFill>
              <a:schemeClr val="accent4"/>
            </a:solidFill>
            <a:prstDash val="solid"/>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6" name="Straight Arrow Connector 45"/>
          <p:cNvCxnSpPr/>
          <p:nvPr/>
        </p:nvCxnSpPr>
        <p:spPr>
          <a:xfrm>
            <a:off x="2869233" y="2614843"/>
            <a:ext cx="0" cy="527513"/>
          </a:xfrm>
          <a:prstGeom prst="straightConnector1">
            <a:avLst/>
          </a:prstGeom>
          <a:ln w="38100" cmpd="sng">
            <a:solidFill>
              <a:schemeClr val="accent4"/>
            </a:solidFill>
            <a:prstDash val="solid"/>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7" name="Straight Arrow Connector 46"/>
          <p:cNvCxnSpPr/>
          <p:nvPr/>
        </p:nvCxnSpPr>
        <p:spPr>
          <a:xfrm>
            <a:off x="3120141" y="3301037"/>
            <a:ext cx="594360" cy="2617"/>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8" name="Straight Arrow Connector 47"/>
          <p:cNvCxnSpPr/>
          <p:nvPr/>
        </p:nvCxnSpPr>
        <p:spPr>
          <a:xfrm>
            <a:off x="5783146" y="3345880"/>
            <a:ext cx="502920" cy="2617"/>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9" name="Straight Arrow Connector 48"/>
          <p:cNvCxnSpPr/>
          <p:nvPr/>
        </p:nvCxnSpPr>
        <p:spPr>
          <a:xfrm>
            <a:off x="6598563" y="2823207"/>
            <a:ext cx="0" cy="438911"/>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0" name="Straight Arrow Connector 49"/>
          <p:cNvCxnSpPr/>
          <p:nvPr/>
        </p:nvCxnSpPr>
        <p:spPr>
          <a:xfrm>
            <a:off x="6766970" y="3315173"/>
            <a:ext cx="502920" cy="2617"/>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51" name="Group 50"/>
          <p:cNvGrpSpPr/>
          <p:nvPr/>
        </p:nvGrpSpPr>
        <p:grpSpPr>
          <a:xfrm>
            <a:off x="862858" y="1210760"/>
            <a:ext cx="7500312" cy="5047802"/>
            <a:chOff x="968571" y="3220722"/>
            <a:chExt cx="7714338" cy="4913042"/>
          </a:xfrm>
        </p:grpSpPr>
        <p:grpSp>
          <p:nvGrpSpPr>
            <p:cNvPr id="52" name="Group 51"/>
            <p:cNvGrpSpPr/>
            <p:nvPr/>
          </p:nvGrpSpPr>
          <p:grpSpPr>
            <a:xfrm>
              <a:off x="968571" y="3646077"/>
              <a:ext cx="7714338" cy="4487687"/>
              <a:chOff x="972462" y="3993229"/>
              <a:chExt cx="7703278" cy="4818833"/>
            </a:xfrm>
          </p:grpSpPr>
          <p:sp>
            <p:nvSpPr>
              <p:cNvPr id="58" name="Rectangle 57"/>
              <p:cNvSpPr/>
              <p:nvPr/>
            </p:nvSpPr>
            <p:spPr>
              <a:xfrm>
                <a:off x="972462" y="3993229"/>
                <a:ext cx="3855524" cy="4815723"/>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Rectangle 59"/>
              <p:cNvSpPr/>
              <p:nvPr/>
            </p:nvSpPr>
            <p:spPr>
              <a:xfrm>
                <a:off x="4820216" y="3993230"/>
                <a:ext cx="3855524" cy="4818832"/>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55" name="TextBox 54"/>
            <p:cNvSpPr txBox="1"/>
            <p:nvPr/>
          </p:nvSpPr>
          <p:spPr>
            <a:xfrm>
              <a:off x="968571" y="3220722"/>
              <a:ext cx="3861060" cy="425355"/>
            </a:xfrm>
            <a:prstGeom prst="rect">
              <a:avLst/>
            </a:prstGeom>
            <a:noFill/>
          </p:spPr>
          <p:txBody>
            <a:bodyPr vert="horz" wrap="square" rtlCol="0" anchor="ctr" anchorCtr="0">
              <a:noAutofit/>
            </a:bodyPr>
            <a:lstStyle/>
            <a:p>
              <a:pPr algn="ctr"/>
              <a:r>
                <a:rPr lang="en-US" b="1" dirty="0" smtClean="0"/>
                <a:t>From Variables</a:t>
              </a:r>
            </a:p>
          </p:txBody>
        </p:sp>
        <p:sp>
          <p:nvSpPr>
            <p:cNvPr id="56" name="TextBox 55"/>
            <p:cNvSpPr txBox="1"/>
            <p:nvPr/>
          </p:nvSpPr>
          <p:spPr>
            <a:xfrm>
              <a:off x="4821849" y="3220723"/>
              <a:ext cx="3861060" cy="425355"/>
            </a:xfrm>
            <a:prstGeom prst="rect">
              <a:avLst/>
            </a:prstGeom>
            <a:noFill/>
          </p:spPr>
          <p:txBody>
            <a:bodyPr vert="horz" wrap="square" rtlCol="0" anchor="ctr" anchorCtr="0">
              <a:noAutofit/>
            </a:bodyPr>
            <a:lstStyle/>
            <a:p>
              <a:pPr algn="ctr"/>
              <a:r>
                <a:rPr lang="en-US" b="1" dirty="0" smtClean="0"/>
                <a:t>To Variables</a:t>
              </a:r>
            </a:p>
          </p:txBody>
        </p:sp>
      </p:grpSp>
      <p:pic>
        <p:nvPicPr>
          <p:cNvPr id="61" name="Picture 60"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1658785" y="4090266"/>
            <a:ext cx="2180336" cy="404114"/>
          </a:xfrm>
          <a:prstGeom prst="rect">
            <a:avLst/>
          </a:prstGeom>
          <a:solidFill>
            <a:schemeClr val="accent4">
              <a:lumMod val="40000"/>
              <a:lumOff val="60000"/>
            </a:schemeClr>
          </a:solidFill>
        </p:spPr>
      </p:pic>
      <p:sp>
        <p:nvSpPr>
          <p:cNvPr id="71" name="Content Placeholder 2"/>
          <p:cNvSpPr txBox="1">
            <a:spLocks/>
          </p:cNvSpPr>
          <p:nvPr/>
        </p:nvSpPr>
        <p:spPr>
          <a:xfrm>
            <a:off x="4831145" y="4734777"/>
            <a:ext cx="3532025" cy="1523786"/>
          </a:xfrm>
          <a:prstGeom prst="rect">
            <a:avLst/>
          </a:prstGeom>
        </p:spPr>
        <p:txBody>
          <a:bodyPr vert="horz" lIns="91440" tIns="45720" rIns="91440" bIns="45720" rtlCol="0">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4800" dirty="0">
                <a:latin typeface="Times New Roman"/>
                <a:cs typeface="Times New Roman"/>
              </a:rPr>
              <a:t>O(</a:t>
            </a:r>
            <a:r>
              <a:rPr lang="en-US" sz="4800" i="1" dirty="0">
                <a:latin typeface="Times New Roman"/>
                <a:cs typeface="Times New Roman"/>
              </a:rPr>
              <a:t>d*</a:t>
            </a:r>
            <a:r>
              <a:rPr lang="en-US" sz="4800" i="1" dirty="0" err="1">
                <a:latin typeface="Times New Roman"/>
                <a:cs typeface="Times New Roman"/>
              </a:rPr>
              <a:t>k</a:t>
            </a:r>
            <a:r>
              <a:rPr lang="en-US" sz="4800" i="1" baseline="30000" dirty="0" err="1">
                <a:latin typeface="Times New Roman"/>
                <a:cs typeface="Times New Roman"/>
              </a:rPr>
              <a:t>d</a:t>
            </a:r>
            <a:r>
              <a:rPr lang="en-US" sz="4800" dirty="0" smtClean="0">
                <a:latin typeface="Times New Roman"/>
                <a:cs typeface="Times New Roman"/>
              </a:rPr>
              <a:t>)</a:t>
            </a:r>
            <a:endParaRPr lang="en-US" sz="4800" dirty="0" smtClean="0"/>
          </a:p>
          <a:p>
            <a:pPr marL="0" indent="0">
              <a:buNone/>
            </a:pPr>
            <a:r>
              <a:rPr lang="en-US" i="1" dirty="0" smtClean="0">
                <a:latin typeface="Times New Roman"/>
                <a:cs typeface="Times New Roman"/>
              </a:rPr>
              <a:t>d</a:t>
            </a:r>
            <a:r>
              <a:rPr lang="en-US" dirty="0" smtClean="0"/>
              <a:t> = # of neighboring variables</a:t>
            </a:r>
          </a:p>
          <a:p>
            <a:pPr marL="0" indent="0">
              <a:buNone/>
            </a:pPr>
            <a:r>
              <a:rPr lang="en-US" i="1" dirty="0" smtClean="0">
                <a:latin typeface="Times New Roman"/>
                <a:cs typeface="Times New Roman"/>
              </a:rPr>
              <a:t>k</a:t>
            </a:r>
            <a:r>
              <a:rPr lang="en-US" dirty="0" smtClean="0"/>
              <a:t> = maximum # possible values for a neighboring variable</a:t>
            </a:r>
          </a:p>
        </p:txBody>
      </p:sp>
      <p:sp>
        <p:nvSpPr>
          <p:cNvPr id="72" name="Content Placeholder 2"/>
          <p:cNvSpPr txBox="1">
            <a:spLocks/>
          </p:cNvSpPr>
          <p:nvPr/>
        </p:nvSpPr>
        <p:spPr>
          <a:xfrm>
            <a:off x="1103220" y="4731800"/>
            <a:ext cx="3532025" cy="1523786"/>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3000" dirty="0">
                <a:latin typeface="Times New Roman"/>
                <a:cs typeface="Times New Roman"/>
              </a:rPr>
              <a:t>O(</a:t>
            </a:r>
            <a:r>
              <a:rPr lang="en-US" sz="3000" i="1" dirty="0">
                <a:latin typeface="Times New Roman"/>
                <a:cs typeface="Times New Roman"/>
              </a:rPr>
              <a:t>d*k</a:t>
            </a:r>
            <a:r>
              <a:rPr lang="en-US" sz="3000" dirty="0">
                <a:latin typeface="Times New Roman"/>
                <a:cs typeface="Times New Roman"/>
              </a:rPr>
              <a:t>) </a:t>
            </a:r>
            <a:endParaRPr lang="en-US" sz="3000" dirty="0"/>
          </a:p>
          <a:p>
            <a:pPr marL="0" indent="0">
              <a:buNone/>
            </a:pPr>
            <a:r>
              <a:rPr lang="en-US" sz="2000" i="1" dirty="0">
                <a:latin typeface="Times New Roman"/>
                <a:cs typeface="Times New Roman"/>
              </a:rPr>
              <a:t>d</a:t>
            </a:r>
            <a:r>
              <a:rPr lang="en-US" sz="2000" dirty="0"/>
              <a:t> = # of neighboring factors</a:t>
            </a:r>
          </a:p>
          <a:p>
            <a:pPr marL="0" indent="0">
              <a:buNone/>
            </a:pPr>
            <a:r>
              <a:rPr lang="en-US" sz="2000" i="1" dirty="0">
                <a:latin typeface="Times New Roman"/>
                <a:cs typeface="Times New Roman"/>
              </a:rPr>
              <a:t>k</a:t>
            </a:r>
            <a:r>
              <a:rPr lang="en-US" sz="2000" dirty="0"/>
              <a:t> = </a:t>
            </a:r>
            <a:r>
              <a:rPr lang="en-US" sz="2000" dirty="0" smtClean="0"/>
              <a:t># possible values for </a:t>
            </a:r>
            <a:r>
              <a:rPr lang="en-US" sz="2000" i="1" dirty="0" smtClean="0">
                <a:latin typeface="Times New Roman"/>
                <a:cs typeface="Times New Roman"/>
              </a:rPr>
              <a:t>X</a:t>
            </a:r>
            <a:r>
              <a:rPr lang="en-US" sz="2000" i="1" baseline="-25000" dirty="0" smtClean="0">
                <a:latin typeface="Times New Roman"/>
                <a:cs typeface="Times New Roman"/>
              </a:rPr>
              <a:t>i</a:t>
            </a:r>
            <a:endParaRPr lang="en-US" sz="2000" i="1" baseline="-25000" dirty="0">
              <a:latin typeface="Times New Roman"/>
              <a:cs typeface="Times New Roman"/>
            </a:endParaRPr>
          </a:p>
        </p:txBody>
      </p:sp>
      <p:sp>
        <p:nvSpPr>
          <p:cNvPr id="65" name="Content Placeholder 2"/>
          <p:cNvSpPr txBox="1">
            <a:spLocks/>
          </p:cNvSpPr>
          <p:nvPr/>
        </p:nvSpPr>
        <p:spPr>
          <a:xfrm>
            <a:off x="539228" y="1322829"/>
            <a:ext cx="4070003" cy="5058425"/>
          </a:xfrm>
          <a:prstGeom prst="rect">
            <a:avLst/>
          </a:prstGeom>
          <a:solidFill>
            <a:schemeClr val="bg1">
              <a:alpha val="82000"/>
            </a:schemeClr>
          </a:solidFill>
        </p:spPr>
        <p:txBody>
          <a:bodyPr vert="horz" lIns="91440" tIns="45720" rIns="91440" bIns="45720" rtlCol="0" anchor="ctr">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endParaRPr lang="en-US" sz="7000" b="1" i="1" baseline="-25000" dirty="0">
              <a:cs typeface="Times New Roman"/>
            </a:endParaRPr>
          </a:p>
        </p:txBody>
      </p:sp>
      <p:grpSp>
        <p:nvGrpSpPr>
          <p:cNvPr id="66" name="Group 65"/>
          <p:cNvGrpSpPr/>
          <p:nvPr/>
        </p:nvGrpSpPr>
        <p:grpSpPr>
          <a:xfrm>
            <a:off x="1261831" y="3782668"/>
            <a:ext cx="7792730" cy="970298"/>
            <a:chOff x="4061771" y="3747287"/>
            <a:chExt cx="4705817" cy="585936"/>
          </a:xfrm>
        </p:grpSpPr>
        <p:sp>
          <p:nvSpPr>
            <p:cNvPr id="68" name="Rectangle 67"/>
            <p:cNvSpPr/>
            <p:nvPr/>
          </p:nvSpPr>
          <p:spPr>
            <a:xfrm>
              <a:off x="4061771" y="3747287"/>
              <a:ext cx="4705817" cy="585936"/>
            </a:xfrm>
            <a:prstGeom prst="rect">
              <a:avLst/>
            </a:prstGeom>
            <a:solidFill>
              <a:schemeClr val="accent4">
                <a:lumMod val="20000"/>
                <a:lumOff val="80000"/>
              </a:schemeClr>
            </a:solid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pic>
          <p:nvPicPr>
            <p:cNvPr id="67" name="Picture 66" descr="latex-image-1.pdf"/>
            <p:cNvPicPr>
              <a:picLocks noChangeAspect="1"/>
            </p:cNvPicPr>
            <p:nvPr/>
          </p:nvPicPr>
          <p:blipFill>
            <a:blip r:embed="rId3"/>
            <a:stretch>
              <a:fillRect/>
            </a:stretch>
          </p:blipFill>
          <p:spPr>
            <a:xfrm>
              <a:off x="4106863" y="3795713"/>
              <a:ext cx="4562475" cy="488950"/>
            </a:xfrm>
            <a:prstGeom prst="rect">
              <a:avLst/>
            </a:prstGeom>
            <a:noFill/>
          </p:spPr>
        </p:pic>
      </p:grpSp>
    </p:spTree>
    <p:extLst>
      <p:ext uri="{BB962C8B-B14F-4D97-AF65-F5344CB8AC3E}">
        <p14:creationId xmlns:p14="http://schemas.microsoft.com/office/powerpoint/2010/main" val="2451487553"/>
      </p:ext>
    </p:extLst>
  </p:cSld>
  <p:clrMapOvr>
    <a:masterClrMapping/>
  </p:clrMapOvr>
  <p:timing>
    <p:tnLst>
      <p:par>
        <p:cTn xmlns:p14="http://schemas.microsoft.com/office/powerpoint/2010/main" id="1" dur="indefinite" restart="never" nodeType="tmRoot"/>
      </p:par>
    </p:tnLst>
  </p:timing>
</p:sld>
</file>

<file path=ppt/slides/slide2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smtClean="0"/>
              <a:t>Incorporating Structure Into Factors</a:t>
            </a:r>
            <a:endParaRPr lang="en-US" dirty="0"/>
          </a:p>
        </p:txBody>
      </p:sp>
      <p:sp>
        <p:nvSpPr>
          <p:cNvPr id="6" name="Text Placeholder 5"/>
          <p:cNvSpPr>
            <a:spLocks noGrp="1"/>
          </p:cNvSpPr>
          <p:nvPr>
            <p:ph type="body" idx="1"/>
          </p:nvPr>
        </p:nvSpPr>
        <p:spPr/>
        <p:txBody>
          <a:bodyPr/>
          <a:lstStyle/>
          <a:p>
            <a:endParaRPr lang="en-US"/>
          </a:p>
        </p:txBody>
      </p:sp>
      <p:sp>
        <p:nvSpPr>
          <p:cNvPr id="4" name="Slide Number Placeholder 3"/>
          <p:cNvSpPr>
            <a:spLocks noGrp="1"/>
          </p:cNvSpPr>
          <p:nvPr>
            <p:ph type="sldNum" sz="quarter" idx="12"/>
          </p:nvPr>
        </p:nvSpPr>
        <p:spPr/>
        <p:txBody>
          <a:bodyPr/>
          <a:lstStyle/>
          <a:p>
            <a:fld id="{E5445004-F4FB-5345-992E-498B4C43F562}" type="slidenum">
              <a:rPr lang="en-US" smtClean="0"/>
              <a:t>201</a:t>
            </a:fld>
            <a:endParaRPr lang="en-US"/>
          </a:p>
        </p:txBody>
      </p:sp>
    </p:spTree>
    <p:extLst>
      <p:ext uri="{BB962C8B-B14F-4D97-AF65-F5344CB8AC3E}">
        <p14:creationId xmlns:p14="http://schemas.microsoft.com/office/powerpoint/2010/main" val="2578248938"/>
      </p:ext>
    </p:extLst>
  </p:cSld>
  <p:clrMapOvr>
    <a:masterClrMapping/>
  </p:clrMapOvr>
  <p:timing>
    <p:tnLst>
      <p:par>
        <p:cTn xmlns:p14="http://schemas.microsoft.com/office/powerpoint/2010/main" id="1" dur="indefinite" restart="never" nodeType="tmRoot"/>
      </p:par>
    </p:tnLst>
  </p:timing>
</p:sld>
</file>

<file path=ppt/slides/slide2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Unlabeled Constituency Parsing</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202</a:t>
            </a:fld>
            <a:endParaRPr lang="en-US"/>
          </a:p>
        </p:txBody>
      </p:sp>
      <p:sp>
        <p:nvSpPr>
          <p:cNvPr id="6" name="Oval 5"/>
          <p:cNvSpPr/>
          <p:nvPr/>
        </p:nvSpPr>
        <p:spPr>
          <a:xfrm>
            <a:off x="4432698" y="347210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7" name="Rectangle 6"/>
          <p:cNvSpPr/>
          <p:nvPr/>
        </p:nvSpPr>
        <p:spPr>
          <a:xfrm>
            <a:off x="4514057"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8" name="Straight Connector 7"/>
          <p:cNvCxnSpPr>
            <a:stCxn id="6" idx="4"/>
            <a:endCxn id="7" idx="0"/>
          </p:cNvCxnSpPr>
          <p:nvPr/>
        </p:nvCxnSpPr>
        <p:spPr>
          <a:xfrm>
            <a:off x="4580222"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a:stCxn id="6" idx="6"/>
            <a:endCxn id="11" idx="2"/>
          </p:cNvCxnSpPr>
          <p:nvPr/>
        </p:nvCxnSpPr>
        <p:spPr>
          <a:xfrm>
            <a:off x="4727746" y="3621624"/>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0" name="Rectangle 9"/>
          <p:cNvSpPr/>
          <p:nvPr/>
        </p:nvSpPr>
        <p:spPr>
          <a:xfrm>
            <a:off x="4958453"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11" name="Oval 10"/>
          <p:cNvSpPr/>
          <p:nvPr/>
        </p:nvSpPr>
        <p:spPr>
          <a:xfrm>
            <a:off x="5334500" y="347210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 name="Rectangle 11"/>
          <p:cNvSpPr/>
          <p:nvPr/>
        </p:nvSpPr>
        <p:spPr>
          <a:xfrm>
            <a:off x="5415859"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13" name="Straight Connector 12"/>
          <p:cNvCxnSpPr>
            <a:stCxn id="11" idx="4"/>
            <a:endCxn id="12" idx="0"/>
          </p:cNvCxnSpPr>
          <p:nvPr/>
        </p:nvCxnSpPr>
        <p:spPr>
          <a:xfrm>
            <a:off x="5482024"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a:stCxn id="11" idx="6"/>
            <a:endCxn id="16" idx="2"/>
          </p:cNvCxnSpPr>
          <p:nvPr/>
        </p:nvCxnSpPr>
        <p:spPr>
          <a:xfrm flipV="1">
            <a:off x="5629547" y="3620290"/>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5860255"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6" name="Oval 15"/>
          <p:cNvSpPr/>
          <p:nvPr/>
        </p:nvSpPr>
        <p:spPr>
          <a:xfrm>
            <a:off x="6249976" y="347076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7" name="Rectangle 16"/>
          <p:cNvSpPr/>
          <p:nvPr/>
        </p:nvSpPr>
        <p:spPr>
          <a:xfrm>
            <a:off x="6331335" y="4072624"/>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18" name="Straight Connector 17"/>
          <p:cNvCxnSpPr>
            <a:stCxn id="16" idx="4"/>
            <a:endCxn id="17" idx="0"/>
          </p:cNvCxnSpPr>
          <p:nvPr/>
        </p:nvCxnSpPr>
        <p:spPr>
          <a:xfrm>
            <a:off x="6397500" y="3769814"/>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a:stCxn id="16" idx="6"/>
            <a:endCxn id="21" idx="2"/>
          </p:cNvCxnSpPr>
          <p:nvPr/>
        </p:nvCxnSpPr>
        <p:spPr>
          <a:xfrm>
            <a:off x="6545023" y="3620290"/>
            <a:ext cx="611312"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20" name="Rectangle 19"/>
          <p:cNvSpPr/>
          <p:nvPr/>
        </p:nvSpPr>
        <p:spPr>
          <a:xfrm>
            <a:off x="6775731" y="3540670"/>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6</a:t>
            </a:r>
            <a:endParaRPr lang="en-US" sz="800" i="1" dirty="0">
              <a:solidFill>
                <a:schemeClr val="bg1"/>
              </a:solidFill>
              <a:latin typeface="Times New Roman"/>
              <a:cs typeface="Times New Roman"/>
            </a:endParaRPr>
          </a:p>
        </p:txBody>
      </p:sp>
      <p:sp>
        <p:nvSpPr>
          <p:cNvPr id="21" name="Oval 20"/>
          <p:cNvSpPr/>
          <p:nvPr/>
        </p:nvSpPr>
        <p:spPr>
          <a:xfrm>
            <a:off x="7156335" y="347210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22" name="Rectangle 21"/>
          <p:cNvSpPr/>
          <p:nvPr/>
        </p:nvSpPr>
        <p:spPr>
          <a:xfrm>
            <a:off x="7237694"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23" name="Straight Connector 22"/>
          <p:cNvCxnSpPr>
            <a:stCxn id="21" idx="4"/>
            <a:endCxn id="22" idx="0"/>
          </p:cNvCxnSpPr>
          <p:nvPr/>
        </p:nvCxnSpPr>
        <p:spPr>
          <a:xfrm>
            <a:off x="7303859"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a:stCxn id="21" idx="6"/>
            <a:endCxn id="26" idx="2"/>
          </p:cNvCxnSpPr>
          <p:nvPr/>
        </p:nvCxnSpPr>
        <p:spPr>
          <a:xfrm flipV="1">
            <a:off x="7451383" y="3620290"/>
            <a:ext cx="606754"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25" name="Rectangle 24"/>
          <p:cNvSpPr/>
          <p:nvPr/>
        </p:nvSpPr>
        <p:spPr>
          <a:xfrm>
            <a:off x="7682090"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8</a:t>
            </a:r>
            <a:endParaRPr lang="en-US" sz="800" i="1" dirty="0">
              <a:solidFill>
                <a:schemeClr val="bg1"/>
              </a:solidFill>
              <a:latin typeface="Times New Roman"/>
              <a:cs typeface="Times New Roman"/>
            </a:endParaRPr>
          </a:p>
        </p:txBody>
      </p:sp>
      <p:sp>
        <p:nvSpPr>
          <p:cNvPr id="26" name="Oval 25"/>
          <p:cNvSpPr/>
          <p:nvPr/>
        </p:nvSpPr>
        <p:spPr>
          <a:xfrm>
            <a:off x="8058137" y="347076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27" name="Rectangle 26"/>
          <p:cNvSpPr/>
          <p:nvPr/>
        </p:nvSpPr>
        <p:spPr>
          <a:xfrm>
            <a:off x="8139496" y="4072624"/>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28" name="Straight Connector 27"/>
          <p:cNvCxnSpPr>
            <a:stCxn id="26" idx="4"/>
            <a:endCxn id="27" idx="0"/>
          </p:cNvCxnSpPr>
          <p:nvPr/>
        </p:nvCxnSpPr>
        <p:spPr>
          <a:xfrm>
            <a:off x="8205661" y="3769814"/>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9" name="Group 28"/>
          <p:cNvGrpSpPr/>
          <p:nvPr/>
        </p:nvGrpSpPr>
        <p:grpSpPr>
          <a:xfrm>
            <a:off x="4217289" y="4298790"/>
            <a:ext cx="4401149" cy="202378"/>
            <a:chOff x="492120" y="3950977"/>
            <a:chExt cx="8067290" cy="370958"/>
          </a:xfrm>
        </p:grpSpPr>
        <p:sp>
          <p:nvSpPr>
            <p:cNvPr id="50" name="TextBox 49"/>
            <p:cNvSpPr txBox="1"/>
            <p:nvPr/>
          </p:nvSpPr>
          <p:spPr>
            <a:xfrm>
              <a:off x="492120" y="3962637"/>
              <a:ext cx="1330509" cy="359298"/>
            </a:xfrm>
            <a:prstGeom prst="rect">
              <a:avLst/>
            </a:prstGeom>
            <a:noFill/>
          </p:spPr>
          <p:txBody>
            <a:bodyPr wrap="square" rtlCol="0" anchor="ctr">
              <a:noAutofit/>
            </a:bodyPr>
            <a:lstStyle/>
            <a:p>
              <a:pPr algn="ctr"/>
              <a:r>
                <a:rPr lang="en-US" sz="1600" dirty="0" smtClean="0">
                  <a:latin typeface="Rockwell"/>
                  <a:cs typeface="Rockwell"/>
                </a:rPr>
                <a:t>time</a:t>
              </a:r>
            </a:p>
          </p:txBody>
        </p:sp>
        <p:sp>
          <p:nvSpPr>
            <p:cNvPr id="51" name="TextBox 50"/>
            <p:cNvSpPr txBox="1"/>
            <p:nvPr/>
          </p:nvSpPr>
          <p:spPr>
            <a:xfrm>
              <a:off x="3769260" y="3950977"/>
              <a:ext cx="1451146" cy="359298"/>
            </a:xfrm>
            <a:prstGeom prst="rect">
              <a:avLst/>
            </a:prstGeom>
            <a:noFill/>
          </p:spPr>
          <p:txBody>
            <a:bodyPr wrap="square" rtlCol="0" anchor="ctr">
              <a:noAutofit/>
            </a:bodyPr>
            <a:lstStyle/>
            <a:p>
              <a:pPr algn="ctr"/>
              <a:r>
                <a:rPr lang="en-US" sz="1600" dirty="0" smtClean="0">
                  <a:latin typeface="Rockwell"/>
                  <a:cs typeface="Rockwell"/>
                </a:rPr>
                <a:t>like</a:t>
              </a:r>
            </a:p>
          </p:txBody>
        </p:sp>
        <p:sp>
          <p:nvSpPr>
            <p:cNvPr id="52" name="TextBox 51"/>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flies</a:t>
              </a:r>
            </a:p>
          </p:txBody>
        </p:sp>
        <p:sp>
          <p:nvSpPr>
            <p:cNvPr id="53" name="TextBox 52"/>
            <p:cNvSpPr txBox="1"/>
            <p:nvPr/>
          </p:nvSpPr>
          <p:spPr>
            <a:xfrm>
              <a:off x="5446910" y="3962637"/>
              <a:ext cx="1451146" cy="359298"/>
            </a:xfrm>
            <a:prstGeom prst="rect">
              <a:avLst/>
            </a:prstGeom>
            <a:noFill/>
          </p:spPr>
          <p:txBody>
            <a:bodyPr wrap="square" rtlCol="0" anchor="ctr">
              <a:noAutofit/>
            </a:bodyPr>
            <a:lstStyle/>
            <a:p>
              <a:pPr algn="ctr"/>
              <a:r>
                <a:rPr lang="en-US" sz="1600" dirty="0" smtClean="0">
                  <a:latin typeface="Rockwell"/>
                  <a:cs typeface="Rockwell"/>
                </a:rPr>
                <a:t>an</a:t>
              </a:r>
            </a:p>
          </p:txBody>
        </p:sp>
        <p:sp>
          <p:nvSpPr>
            <p:cNvPr id="54" name="TextBox 53"/>
            <p:cNvSpPr txBox="1"/>
            <p:nvPr/>
          </p:nvSpPr>
          <p:spPr>
            <a:xfrm>
              <a:off x="7108264" y="3962637"/>
              <a:ext cx="1451146" cy="359298"/>
            </a:xfrm>
            <a:prstGeom prst="rect">
              <a:avLst/>
            </a:prstGeom>
            <a:noFill/>
          </p:spPr>
          <p:txBody>
            <a:bodyPr wrap="square" rtlCol="0" anchor="ctr">
              <a:noAutofit/>
            </a:bodyPr>
            <a:lstStyle/>
            <a:p>
              <a:pPr algn="ctr"/>
              <a:r>
                <a:rPr lang="en-US" sz="1600" dirty="0" smtClean="0">
                  <a:latin typeface="Rockwell"/>
                  <a:cs typeface="Rockwell"/>
                </a:rPr>
                <a:t>arrow</a:t>
              </a:r>
            </a:p>
          </p:txBody>
        </p:sp>
      </p:grpSp>
      <p:sp>
        <p:nvSpPr>
          <p:cNvPr id="30" name="Oval 29"/>
          <p:cNvSpPr/>
          <p:nvPr/>
        </p:nvSpPr>
        <p:spPr>
          <a:xfrm>
            <a:off x="7602439" y="28647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T</a:t>
            </a:r>
            <a:endParaRPr lang="en-US" sz="1600" dirty="0">
              <a:solidFill>
                <a:schemeClr val="bg1"/>
              </a:solidFill>
              <a:latin typeface="Rockwell"/>
              <a:cs typeface="Rockwell"/>
            </a:endParaRPr>
          </a:p>
        </p:txBody>
      </p:sp>
      <p:sp>
        <p:nvSpPr>
          <p:cNvPr id="31" name="Rectangle 30"/>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33" name="Straight Connector 32"/>
          <p:cNvCxnSpPr>
            <a:stCxn id="31" idx="0"/>
            <a:endCxn id="30" idx="4"/>
          </p:cNvCxnSpPr>
          <p:nvPr/>
        </p:nvCxnSpPr>
        <p:spPr>
          <a:xfrm flipH="1" flipV="1">
            <a:off x="7749963" y="3163784"/>
            <a:ext cx="1976" cy="77557"/>
          </a:xfrm>
          <a:prstGeom prst="line">
            <a:avLst/>
          </a:prstGeom>
          <a:solidFill>
            <a:schemeClr val="accent3"/>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5" name="Oval 34"/>
          <p:cNvSpPr/>
          <p:nvPr/>
        </p:nvSpPr>
        <p:spPr>
          <a:xfrm>
            <a:off x="6701958" y="1789688"/>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T</a:t>
            </a:r>
            <a:endParaRPr lang="en-US" sz="1600" dirty="0">
              <a:solidFill>
                <a:schemeClr val="bg1"/>
              </a:solidFill>
              <a:latin typeface="Rockwell"/>
              <a:cs typeface="Rockwell"/>
            </a:endParaRPr>
          </a:p>
        </p:txBody>
      </p:sp>
      <p:sp>
        <p:nvSpPr>
          <p:cNvPr id="36" name="Rectangle 35"/>
          <p:cNvSpPr/>
          <p:nvPr/>
        </p:nvSpPr>
        <p:spPr>
          <a:xfrm>
            <a:off x="6778309" y="2166292"/>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38" name="Straight Connector 37"/>
          <p:cNvCxnSpPr>
            <a:stCxn id="36" idx="0"/>
            <a:endCxn id="35" idx="4"/>
          </p:cNvCxnSpPr>
          <p:nvPr/>
        </p:nvCxnSpPr>
        <p:spPr>
          <a:xfrm flipH="1" flipV="1">
            <a:off x="6849482" y="2088735"/>
            <a:ext cx="1161"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0" name="Oval 39"/>
          <p:cNvSpPr/>
          <p:nvPr/>
        </p:nvSpPr>
        <p:spPr>
          <a:xfrm>
            <a:off x="7163728" y="230825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T</a:t>
            </a:r>
            <a:endParaRPr lang="en-US" sz="1600" dirty="0">
              <a:solidFill>
                <a:schemeClr val="bg1"/>
              </a:solidFill>
              <a:latin typeface="Rockwell"/>
              <a:cs typeface="Rockwell"/>
            </a:endParaRPr>
          </a:p>
        </p:txBody>
      </p:sp>
      <p:sp>
        <p:nvSpPr>
          <p:cNvPr id="41" name="Rectangle 40"/>
          <p:cNvSpPr/>
          <p:nvPr/>
        </p:nvSpPr>
        <p:spPr>
          <a:xfrm>
            <a:off x="7240079" y="2695195"/>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cxnSp>
        <p:nvCxnSpPr>
          <p:cNvPr id="43" name="Straight Connector 42"/>
          <p:cNvCxnSpPr>
            <a:stCxn id="41" idx="0"/>
            <a:endCxn id="40" idx="4"/>
          </p:cNvCxnSpPr>
          <p:nvPr/>
        </p:nvCxnSpPr>
        <p:spPr>
          <a:xfrm flipH="1" flipV="1">
            <a:off x="7311252" y="2607298"/>
            <a:ext cx="1161" cy="8789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Oval 44"/>
          <p:cNvSpPr/>
          <p:nvPr/>
        </p:nvSpPr>
        <p:spPr>
          <a:xfrm>
            <a:off x="6249975" y="129695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T</a:t>
            </a:r>
            <a:endParaRPr lang="en-US" sz="1600" dirty="0">
              <a:solidFill>
                <a:schemeClr val="bg1"/>
              </a:solidFill>
              <a:latin typeface="Rockwell"/>
              <a:cs typeface="Rockwell"/>
            </a:endParaRPr>
          </a:p>
        </p:txBody>
      </p:sp>
      <p:sp>
        <p:nvSpPr>
          <p:cNvPr id="46" name="Rectangle 45"/>
          <p:cNvSpPr/>
          <p:nvPr/>
        </p:nvSpPr>
        <p:spPr>
          <a:xfrm>
            <a:off x="6327141" y="167356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cxnSp>
        <p:nvCxnSpPr>
          <p:cNvPr id="48" name="Straight Connector 47"/>
          <p:cNvCxnSpPr>
            <a:stCxn id="46" idx="0"/>
            <a:endCxn id="45" idx="4"/>
          </p:cNvCxnSpPr>
          <p:nvPr/>
        </p:nvCxnSpPr>
        <p:spPr>
          <a:xfrm flipH="1" flipV="1">
            <a:off x="6397499" y="159600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5" name="Content Placeholder 2"/>
          <p:cNvSpPr txBox="1">
            <a:spLocks/>
          </p:cNvSpPr>
          <p:nvPr/>
        </p:nvSpPr>
        <p:spPr>
          <a:xfrm>
            <a:off x="457200" y="1210760"/>
            <a:ext cx="3755505" cy="5145589"/>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0" b="1" dirty="0" smtClean="0"/>
              <a:t>Given</a:t>
            </a:r>
            <a:r>
              <a:rPr lang="en-US" sz="2600" dirty="0" smtClean="0"/>
              <a:t>: a sentence.</a:t>
            </a:r>
          </a:p>
          <a:p>
            <a:pPr marL="0" indent="0">
              <a:buNone/>
            </a:pPr>
            <a:r>
              <a:rPr lang="en-US" sz="2600" b="1" dirty="0" smtClean="0"/>
              <a:t>Predict</a:t>
            </a:r>
            <a:r>
              <a:rPr lang="en-US" sz="2600" dirty="0" smtClean="0"/>
              <a:t>: unlabeled parse.</a:t>
            </a:r>
          </a:p>
          <a:p>
            <a:pPr marL="0" indent="0">
              <a:buNone/>
            </a:pPr>
            <a:endParaRPr lang="en-US" sz="2600" dirty="0"/>
          </a:p>
          <a:p>
            <a:pPr marL="0" indent="0">
              <a:buNone/>
            </a:pPr>
            <a:r>
              <a:rPr lang="en-US" sz="2600" dirty="0" smtClean="0"/>
              <a:t>We could predict whether each span is present </a:t>
            </a:r>
            <a:r>
              <a:rPr lang="en-US" sz="2800" dirty="0" smtClean="0">
                <a:latin typeface="Rockwell"/>
                <a:cs typeface="Rockwell"/>
              </a:rPr>
              <a:t>T</a:t>
            </a:r>
            <a:r>
              <a:rPr lang="en-US" sz="2600" dirty="0" smtClean="0"/>
              <a:t> or not </a:t>
            </a:r>
            <a:r>
              <a:rPr lang="en-US" sz="2400" dirty="0" smtClean="0">
                <a:latin typeface="Rockwell"/>
                <a:cs typeface="Rockwell"/>
              </a:rPr>
              <a:t>F</a:t>
            </a:r>
            <a:r>
              <a:rPr lang="en-US" sz="2600" dirty="0" smtClean="0"/>
              <a:t>.</a:t>
            </a:r>
            <a:endParaRPr lang="en-US" sz="2600" dirty="0"/>
          </a:p>
        </p:txBody>
      </p:sp>
      <p:sp>
        <p:nvSpPr>
          <p:cNvPr id="74" name="Oval 73"/>
          <p:cNvSpPr/>
          <p:nvPr/>
        </p:nvSpPr>
        <p:spPr>
          <a:xfrm>
            <a:off x="6703119" y="28647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75" name="Rectangle 74"/>
          <p:cNvSpPr/>
          <p:nvPr/>
        </p:nvSpPr>
        <p:spPr>
          <a:xfrm>
            <a:off x="678028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76" name="Straight Connector 75"/>
          <p:cNvCxnSpPr>
            <a:stCxn id="75" idx="0"/>
            <a:endCxn id="74" idx="4"/>
          </p:cNvCxnSpPr>
          <p:nvPr/>
        </p:nvCxnSpPr>
        <p:spPr>
          <a:xfrm flipH="1" flipV="1">
            <a:off x="685064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8" name="Oval 77"/>
          <p:cNvSpPr/>
          <p:nvPr/>
        </p:nvSpPr>
        <p:spPr>
          <a:xfrm>
            <a:off x="5789505" y="2839863"/>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79" name="Rectangle 78"/>
          <p:cNvSpPr/>
          <p:nvPr/>
        </p:nvSpPr>
        <p:spPr>
          <a:xfrm>
            <a:off x="5866671" y="3216467"/>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0" name="Straight Connector 79"/>
          <p:cNvCxnSpPr>
            <a:stCxn id="79" idx="0"/>
            <a:endCxn id="78" idx="4"/>
          </p:cNvCxnSpPr>
          <p:nvPr/>
        </p:nvCxnSpPr>
        <p:spPr>
          <a:xfrm flipH="1" flipV="1">
            <a:off x="5937029" y="3138910"/>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2" name="Oval 81"/>
          <p:cNvSpPr/>
          <p:nvPr/>
        </p:nvSpPr>
        <p:spPr>
          <a:xfrm>
            <a:off x="4886093" y="28647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83" name="Rectangle 82"/>
          <p:cNvSpPr/>
          <p:nvPr/>
        </p:nvSpPr>
        <p:spPr>
          <a:xfrm>
            <a:off x="4963259"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4" name="Straight Connector 83"/>
          <p:cNvCxnSpPr>
            <a:stCxn id="83" idx="0"/>
            <a:endCxn id="82" idx="4"/>
          </p:cNvCxnSpPr>
          <p:nvPr/>
        </p:nvCxnSpPr>
        <p:spPr>
          <a:xfrm flipH="1" flipV="1">
            <a:off x="5033617"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6" name="Oval 85"/>
          <p:cNvSpPr/>
          <p:nvPr/>
        </p:nvSpPr>
        <p:spPr>
          <a:xfrm>
            <a:off x="5334499" y="230825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sp>
        <p:nvSpPr>
          <p:cNvPr id="87" name="Rectangle 86"/>
          <p:cNvSpPr/>
          <p:nvPr/>
        </p:nvSpPr>
        <p:spPr>
          <a:xfrm>
            <a:off x="5411665" y="2684855"/>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8" name="Straight Connector 87"/>
          <p:cNvCxnSpPr>
            <a:stCxn id="87" idx="0"/>
            <a:endCxn id="86" idx="4"/>
          </p:cNvCxnSpPr>
          <p:nvPr/>
        </p:nvCxnSpPr>
        <p:spPr>
          <a:xfrm flipH="1" flipV="1">
            <a:off x="5482023" y="2607298"/>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0" name="Oval 89"/>
          <p:cNvSpPr/>
          <p:nvPr/>
        </p:nvSpPr>
        <p:spPr>
          <a:xfrm>
            <a:off x="6249975" y="230825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91" name="Rectangle 90"/>
          <p:cNvSpPr/>
          <p:nvPr/>
        </p:nvSpPr>
        <p:spPr>
          <a:xfrm>
            <a:off x="6327141" y="2684855"/>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2" name="Straight Connector 91"/>
          <p:cNvCxnSpPr>
            <a:stCxn id="91" idx="0"/>
            <a:endCxn id="90" idx="4"/>
          </p:cNvCxnSpPr>
          <p:nvPr/>
        </p:nvCxnSpPr>
        <p:spPr>
          <a:xfrm flipH="1" flipV="1">
            <a:off x="6397499" y="2607298"/>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4" name="Oval 93"/>
          <p:cNvSpPr/>
          <p:nvPr/>
        </p:nvSpPr>
        <p:spPr>
          <a:xfrm>
            <a:off x="5789505" y="1786979"/>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sp>
        <p:nvSpPr>
          <p:cNvPr id="95" name="Rectangle 94"/>
          <p:cNvSpPr/>
          <p:nvPr/>
        </p:nvSpPr>
        <p:spPr>
          <a:xfrm>
            <a:off x="5866671" y="2163583"/>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6" name="Straight Connector 95"/>
          <p:cNvCxnSpPr>
            <a:stCxn id="95" idx="0"/>
            <a:endCxn id="94" idx="4"/>
          </p:cNvCxnSpPr>
          <p:nvPr/>
        </p:nvCxnSpPr>
        <p:spPr>
          <a:xfrm flipH="1" flipV="1">
            <a:off x="5937029" y="2086026"/>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1" name="TextBox 70"/>
          <p:cNvSpPr txBox="1"/>
          <p:nvPr/>
        </p:nvSpPr>
        <p:spPr>
          <a:xfrm>
            <a:off x="-1" y="6454252"/>
            <a:ext cx="3855525" cy="416200"/>
          </a:xfrm>
          <a:prstGeom prst="rect">
            <a:avLst/>
          </a:prstGeom>
          <a:solidFill>
            <a:schemeClr val="accent6">
              <a:lumMod val="60000"/>
              <a:lumOff val="40000"/>
            </a:schemeClr>
          </a:solidFill>
        </p:spPr>
        <p:txBody>
          <a:bodyPr wrap="square" rtlCol="0" anchor="ctr">
            <a:noAutofit/>
          </a:bodyPr>
          <a:lstStyle/>
          <a:p>
            <a:r>
              <a:rPr lang="en-US" dirty="0" smtClean="0"/>
              <a:t>(</a:t>
            </a:r>
            <a:r>
              <a:rPr lang="en-US" dirty="0" err="1" smtClean="0"/>
              <a:t>Naradowsky</a:t>
            </a:r>
            <a:r>
              <a:rPr lang="en-US" dirty="0" smtClean="0"/>
              <a:t>, Vieira, &amp; Smith, 2012)</a:t>
            </a:r>
          </a:p>
        </p:txBody>
      </p:sp>
    </p:spTree>
    <p:extLst>
      <p:ext uri="{BB962C8B-B14F-4D97-AF65-F5344CB8AC3E}">
        <p14:creationId xmlns:p14="http://schemas.microsoft.com/office/powerpoint/2010/main" val="226943902"/>
      </p:ext>
    </p:extLst>
  </p:cSld>
  <p:clrMapOvr>
    <a:masterClrMapping/>
  </p:clrMapOvr>
  <p:timing>
    <p:tnLst>
      <p:par>
        <p:cTn xmlns:p14="http://schemas.microsoft.com/office/powerpoint/2010/main" id="1" dur="indefinite" restart="never" nodeType="tmRoot"/>
      </p:par>
    </p:tnLst>
  </p:timing>
</p:sld>
</file>

<file path=ppt/slides/slide2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Unlabeled Constituency Parsing</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203</a:t>
            </a:fld>
            <a:endParaRPr lang="en-US"/>
          </a:p>
        </p:txBody>
      </p:sp>
      <p:sp>
        <p:nvSpPr>
          <p:cNvPr id="6" name="Oval 5"/>
          <p:cNvSpPr/>
          <p:nvPr/>
        </p:nvSpPr>
        <p:spPr>
          <a:xfrm>
            <a:off x="4432698" y="347210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7" name="Rectangle 6"/>
          <p:cNvSpPr/>
          <p:nvPr/>
        </p:nvSpPr>
        <p:spPr>
          <a:xfrm>
            <a:off x="4514057"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8" name="Straight Connector 7"/>
          <p:cNvCxnSpPr>
            <a:stCxn id="6" idx="4"/>
            <a:endCxn id="7" idx="0"/>
          </p:cNvCxnSpPr>
          <p:nvPr/>
        </p:nvCxnSpPr>
        <p:spPr>
          <a:xfrm>
            <a:off x="4580222"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a:stCxn id="6" idx="6"/>
            <a:endCxn id="11" idx="2"/>
          </p:cNvCxnSpPr>
          <p:nvPr/>
        </p:nvCxnSpPr>
        <p:spPr>
          <a:xfrm>
            <a:off x="4727746" y="3621624"/>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0" name="Rectangle 9"/>
          <p:cNvSpPr/>
          <p:nvPr/>
        </p:nvSpPr>
        <p:spPr>
          <a:xfrm>
            <a:off x="4958453"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11" name="Oval 10"/>
          <p:cNvSpPr/>
          <p:nvPr/>
        </p:nvSpPr>
        <p:spPr>
          <a:xfrm>
            <a:off x="5334500" y="347210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 name="Rectangle 11"/>
          <p:cNvSpPr/>
          <p:nvPr/>
        </p:nvSpPr>
        <p:spPr>
          <a:xfrm>
            <a:off x="5415859"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13" name="Straight Connector 12"/>
          <p:cNvCxnSpPr>
            <a:stCxn id="11" idx="4"/>
            <a:endCxn id="12" idx="0"/>
          </p:cNvCxnSpPr>
          <p:nvPr/>
        </p:nvCxnSpPr>
        <p:spPr>
          <a:xfrm>
            <a:off x="5482024"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a:stCxn id="11" idx="6"/>
            <a:endCxn id="16" idx="2"/>
          </p:cNvCxnSpPr>
          <p:nvPr/>
        </p:nvCxnSpPr>
        <p:spPr>
          <a:xfrm flipV="1">
            <a:off x="5629547" y="3620290"/>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5860255"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6" name="Oval 15"/>
          <p:cNvSpPr/>
          <p:nvPr/>
        </p:nvSpPr>
        <p:spPr>
          <a:xfrm>
            <a:off x="6249976" y="347076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7" name="Rectangle 16"/>
          <p:cNvSpPr/>
          <p:nvPr/>
        </p:nvSpPr>
        <p:spPr>
          <a:xfrm>
            <a:off x="6331335" y="4072624"/>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18" name="Straight Connector 17"/>
          <p:cNvCxnSpPr>
            <a:stCxn id="16" idx="4"/>
            <a:endCxn id="17" idx="0"/>
          </p:cNvCxnSpPr>
          <p:nvPr/>
        </p:nvCxnSpPr>
        <p:spPr>
          <a:xfrm>
            <a:off x="6397500" y="3769814"/>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a:stCxn id="16" idx="6"/>
            <a:endCxn id="21" idx="2"/>
          </p:cNvCxnSpPr>
          <p:nvPr/>
        </p:nvCxnSpPr>
        <p:spPr>
          <a:xfrm>
            <a:off x="6545023" y="3620290"/>
            <a:ext cx="611312"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20" name="Rectangle 19"/>
          <p:cNvSpPr/>
          <p:nvPr/>
        </p:nvSpPr>
        <p:spPr>
          <a:xfrm>
            <a:off x="6775731" y="3540670"/>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6</a:t>
            </a:r>
            <a:endParaRPr lang="en-US" sz="800" i="1" dirty="0">
              <a:solidFill>
                <a:schemeClr val="bg1"/>
              </a:solidFill>
              <a:latin typeface="Times New Roman"/>
              <a:cs typeface="Times New Roman"/>
            </a:endParaRPr>
          </a:p>
        </p:txBody>
      </p:sp>
      <p:sp>
        <p:nvSpPr>
          <p:cNvPr id="21" name="Oval 20"/>
          <p:cNvSpPr/>
          <p:nvPr/>
        </p:nvSpPr>
        <p:spPr>
          <a:xfrm>
            <a:off x="7156335" y="347210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22" name="Rectangle 21"/>
          <p:cNvSpPr/>
          <p:nvPr/>
        </p:nvSpPr>
        <p:spPr>
          <a:xfrm>
            <a:off x="7237694"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23" name="Straight Connector 22"/>
          <p:cNvCxnSpPr>
            <a:stCxn id="21" idx="4"/>
            <a:endCxn id="22" idx="0"/>
          </p:cNvCxnSpPr>
          <p:nvPr/>
        </p:nvCxnSpPr>
        <p:spPr>
          <a:xfrm>
            <a:off x="7303859"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a:stCxn id="21" idx="6"/>
            <a:endCxn id="26" idx="2"/>
          </p:cNvCxnSpPr>
          <p:nvPr/>
        </p:nvCxnSpPr>
        <p:spPr>
          <a:xfrm flipV="1">
            <a:off x="7451383" y="3620290"/>
            <a:ext cx="606754"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25" name="Rectangle 24"/>
          <p:cNvSpPr/>
          <p:nvPr/>
        </p:nvSpPr>
        <p:spPr>
          <a:xfrm>
            <a:off x="7682090"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8</a:t>
            </a:r>
            <a:endParaRPr lang="en-US" sz="800" i="1" dirty="0">
              <a:solidFill>
                <a:schemeClr val="bg1"/>
              </a:solidFill>
              <a:latin typeface="Times New Roman"/>
              <a:cs typeface="Times New Roman"/>
            </a:endParaRPr>
          </a:p>
        </p:txBody>
      </p:sp>
      <p:sp>
        <p:nvSpPr>
          <p:cNvPr id="26" name="Oval 25"/>
          <p:cNvSpPr/>
          <p:nvPr/>
        </p:nvSpPr>
        <p:spPr>
          <a:xfrm>
            <a:off x="8058137" y="347076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27" name="Rectangle 26"/>
          <p:cNvSpPr/>
          <p:nvPr/>
        </p:nvSpPr>
        <p:spPr>
          <a:xfrm>
            <a:off x="8139496" y="4072624"/>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28" name="Straight Connector 27"/>
          <p:cNvCxnSpPr>
            <a:stCxn id="26" idx="4"/>
            <a:endCxn id="27" idx="0"/>
          </p:cNvCxnSpPr>
          <p:nvPr/>
        </p:nvCxnSpPr>
        <p:spPr>
          <a:xfrm>
            <a:off x="8205661" y="3769814"/>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9" name="Group 28"/>
          <p:cNvGrpSpPr/>
          <p:nvPr/>
        </p:nvGrpSpPr>
        <p:grpSpPr>
          <a:xfrm>
            <a:off x="4217289" y="4298790"/>
            <a:ext cx="4401149" cy="202378"/>
            <a:chOff x="492120" y="3950977"/>
            <a:chExt cx="8067290" cy="370958"/>
          </a:xfrm>
        </p:grpSpPr>
        <p:sp>
          <p:nvSpPr>
            <p:cNvPr id="50" name="TextBox 49"/>
            <p:cNvSpPr txBox="1"/>
            <p:nvPr/>
          </p:nvSpPr>
          <p:spPr>
            <a:xfrm>
              <a:off x="492120" y="3962637"/>
              <a:ext cx="1330509" cy="359298"/>
            </a:xfrm>
            <a:prstGeom prst="rect">
              <a:avLst/>
            </a:prstGeom>
            <a:noFill/>
          </p:spPr>
          <p:txBody>
            <a:bodyPr wrap="square" rtlCol="0" anchor="ctr">
              <a:noAutofit/>
            </a:bodyPr>
            <a:lstStyle/>
            <a:p>
              <a:pPr algn="ctr"/>
              <a:r>
                <a:rPr lang="en-US" sz="1600" dirty="0" smtClean="0">
                  <a:latin typeface="Rockwell"/>
                  <a:cs typeface="Rockwell"/>
                </a:rPr>
                <a:t>time</a:t>
              </a:r>
            </a:p>
          </p:txBody>
        </p:sp>
        <p:sp>
          <p:nvSpPr>
            <p:cNvPr id="51" name="TextBox 50"/>
            <p:cNvSpPr txBox="1"/>
            <p:nvPr/>
          </p:nvSpPr>
          <p:spPr>
            <a:xfrm>
              <a:off x="3769260" y="3950977"/>
              <a:ext cx="1451146" cy="359298"/>
            </a:xfrm>
            <a:prstGeom prst="rect">
              <a:avLst/>
            </a:prstGeom>
            <a:noFill/>
          </p:spPr>
          <p:txBody>
            <a:bodyPr wrap="square" rtlCol="0" anchor="ctr">
              <a:noAutofit/>
            </a:bodyPr>
            <a:lstStyle/>
            <a:p>
              <a:pPr algn="ctr"/>
              <a:r>
                <a:rPr lang="en-US" sz="1600" dirty="0" smtClean="0">
                  <a:latin typeface="Rockwell"/>
                  <a:cs typeface="Rockwell"/>
                </a:rPr>
                <a:t>like</a:t>
              </a:r>
            </a:p>
          </p:txBody>
        </p:sp>
        <p:sp>
          <p:nvSpPr>
            <p:cNvPr id="52" name="TextBox 51"/>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flies</a:t>
              </a:r>
            </a:p>
          </p:txBody>
        </p:sp>
        <p:sp>
          <p:nvSpPr>
            <p:cNvPr id="53" name="TextBox 52"/>
            <p:cNvSpPr txBox="1"/>
            <p:nvPr/>
          </p:nvSpPr>
          <p:spPr>
            <a:xfrm>
              <a:off x="5446910" y="3962637"/>
              <a:ext cx="1451146" cy="359298"/>
            </a:xfrm>
            <a:prstGeom prst="rect">
              <a:avLst/>
            </a:prstGeom>
            <a:noFill/>
          </p:spPr>
          <p:txBody>
            <a:bodyPr wrap="square" rtlCol="0" anchor="ctr">
              <a:noAutofit/>
            </a:bodyPr>
            <a:lstStyle/>
            <a:p>
              <a:pPr algn="ctr"/>
              <a:r>
                <a:rPr lang="en-US" sz="1600" dirty="0" smtClean="0">
                  <a:latin typeface="Rockwell"/>
                  <a:cs typeface="Rockwell"/>
                </a:rPr>
                <a:t>an</a:t>
              </a:r>
            </a:p>
          </p:txBody>
        </p:sp>
        <p:sp>
          <p:nvSpPr>
            <p:cNvPr id="54" name="TextBox 53"/>
            <p:cNvSpPr txBox="1"/>
            <p:nvPr/>
          </p:nvSpPr>
          <p:spPr>
            <a:xfrm>
              <a:off x="7108264" y="3962637"/>
              <a:ext cx="1451146" cy="359298"/>
            </a:xfrm>
            <a:prstGeom prst="rect">
              <a:avLst/>
            </a:prstGeom>
            <a:noFill/>
          </p:spPr>
          <p:txBody>
            <a:bodyPr wrap="square" rtlCol="0" anchor="ctr">
              <a:noAutofit/>
            </a:bodyPr>
            <a:lstStyle/>
            <a:p>
              <a:pPr algn="ctr"/>
              <a:r>
                <a:rPr lang="en-US" sz="1600" dirty="0" smtClean="0">
                  <a:latin typeface="Rockwell"/>
                  <a:cs typeface="Rockwell"/>
                </a:rPr>
                <a:t>arrow</a:t>
              </a:r>
            </a:p>
          </p:txBody>
        </p:sp>
      </p:grpSp>
      <p:sp>
        <p:nvSpPr>
          <p:cNvPr id="30" name="Oval 29"/>
          <p:cNvSpPr/>
          <p:nvPr/>
        </p:nvSpPr>
        <p:spPr>
          <a:xfrm>
            <a:off x="7602439" y="28647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T</a:t>
            </a:r>
            <a:endParaRPr lang="en-US" sz="1600" dirty="0">
              <a:solidFill>
                <a:schemeClr val="bg1"/>
              </a:solidFill>
              <a:latin typeface="Rockwell"/>
              <a:cs typeface="Rockwell"/>
            </a:endParaRPr>
          </a:p>
        </p:txBody>
      </p:sp>
      <p:sp>
        <p:nvSpPr>
          <p:cNvPr id="31" name="Rectangle 30"/>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33" name="Straight Connector 32"/>
          <p:cNvCxnSpPr>
            <a:stCxn id="31" idx="0"/>
            <a:endCxn id="30" idx="4"/>
          </p:cNvCxnSpPr>
          <p:nvPr/>
        </p:nvCxnSpPr>
        <p:spPr>
          <a:xfrm flipH="1" flipV="1">
            <a:off x="7749963" y="3163784"/>
            <a:ext cx="1976" cy="77557"/>
          </a:xfrm>
          <a:prstGeom prst="line">
            <a:avLst/>
          </a:prstGeom>
          <a:solidFill>
            <a:schemeClr val="accent3"/>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5" name="Oval 34"/>
          <p:cNvSpPr/>
          <p:nvPr/>
        </p:nvSpPr>
        <p:spPr>
          <a:xfrm>
            <a:off x="6701958" y="1789688"/>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T</a:t>
            </a:r>
            <a:endParaRPr lang="en-US" sz="1600" dirty="0">
              <a:solidFill>
                <a:schemeClr val="bg1"/>
              </a:solidFill>
              <a:latin typeface="Rockwell"/>
              <a:cs typeface="Rockwell"/>
            </a:endParaRPr>
          </a:p>
        </p:txBody>
      </p:sp>
      <p:sp>
        <p:nvSpPr>
          <p:cNvPr id="36" name="Rectangle 35"/>
          <p:cNvSpPr/>
          <p:nvPr/>
        </p:nvSpPr>
        <p:spPr>
          <a:xfrm>
            <a:off x="6778309" y="2166292"/>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38" name="Straight Connector 37"/>
          <p:cNvCxnSpPr>
            <a:stCxn id="36" idx="0"/>
            <a:endCxn id="35" idx="4"/>
          </p:cNvCxnSpPr>
          <p:nvPr/>
        </p:nvCxnSpPr>
        <p:spPr>
          <a:xfrm flipH="1" flipV="1">
            <a:off x="6849482" y="2088735"/>
            <a:ext cx="1161"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0" name="Oval 39"/>
          <p:cNvSpPr/>
          <p:nvPr/>
        </p:nvSpPr>
        <p:spPr>
          <a:xfrm>
            <a:off x="7163728" y="2308251"/>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41" name="Rectangle 40"/>
          <p:cNvSpPr/>
          <p:nvPr/>
        </p:nvSpPr>
        <p:spPr>
          <a:xfrm>
            <a:off x="7240079" y="2695195"/>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cxnSp>
        <p:nvCxnSpPr>
          <p:cNvPr id="43" name="Straight Connector 42"/>
          <p:cNvCxnSpPr>
            <a:stCxn id="41" idx="0"/>
            <a:endCxn id="40" idx="4"/>
          </p:cNvCxnSpPr>
          <p:nvPr/>
        </p:nvCxnSpPr>
        <p:spPr>
          <a:xfrm flipH="1" flipV="1">
            <a:off x="7311252" y="2607298"/>
            <a:ext cx="1161" cy="8789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Oval 44"/>
          <p:cNvSpPr/>
          <p:nvPr/>
        </p:nvSpPr>
        <p:spPr>
          <a:xfrm>
            <a:off x="6249975" y="129695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T</a:t>
            </a:r>
            <a:endParaRPr lang="en-US" sz="1600" dirty="0">
              <a:solidFill>
                <a:schemeClr val="bg1"/>
              </a:solidFill>
              <a:latin typeface="Rockwell"/>
              <a:cs typeface="Rockwell"/>
            </a:endParaRPr>
          </a:p>
        </p:txBody>
      </p:sp>
      <p:sp>
        <p:nvSpPr>
          <p:cNvPr id="46" name="Rectangle 45"/>
          <p:cNvSpPr/>
          <p:nvPr/>
        </p:nvSpPr>
        <p:spPr>
          <a:xfrm>
            <a:off x="6327141" y="167356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cxnSp>
        <p:nvCxnSpPr>
          <p:cNvPr id="48" name="Straight Connector 47"/>
          <p:cNvCxnSpPr>
            <a:stCxn id="46" idx="0"/>
            <a:endCxn id="45" idx="4"/>
          </p:cNvCxnSpPr>
          <p:nvPr/>
        </p:nvCxnSpPr>
        <p:spPr>
          <a:xfrm flipH="1" flipV="1">
            <a:off x="6397499" y="159600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5" name="Content Placeholder 2"/>
          <p:cNvSpPr txBox="1">
            <a:spLocks/>
          </p:cNvSpPr>
          <p:nvPr/>
        </p:nvSpPr>
        <p:spPr>
          <a:xfrm>
            <a:off x="457200" y="1210760"/>
            <a:ext cx="3755505" cy="5145589"/>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0" b="1" dirty="0" smtClean="0"/>
              <a:t>Given</a:t>
            </a:r>
            <a:r>
              <a:rPr lang="en-US" sz="2600" dirty="0" smtClean="0"/>
              <a:t>: a sentence.</a:t>
            </a:r>
          </a:p>
          <a:p>
            <a:pPr marL="0" indent="0">
              <a:buNone/>
            </a:pPr>
            <a:r>
              <a:rPr lang="en-US" sz="2600" b="1" dirty="0" smtClean="0"/>
              <a:t>Predict</a:t>
            </a:r>
            <a:r>
              <a:rPr lang="en-US" sz="2600" dirty="0" smtClean="0"/>
              <a:t>: unlabeled parse.</a:t>
            </a:r>
          </a:p>
          <a:p>
            <a:pPr marL="0" indent="0">
              <a:buNone/>
            </a:pPr>
            <a:endParaRPr lang="en-US" sz="2600" dirty="0"/>
          </a:p>
          <a:p>
            <a:pPr marL="0" indent="0">
              <a:buNone/>
            </a:pPr>
            <a:r>
              <a:rPr lang="en-US" sz="2600" dirty="0" smtClean="0"/>
              <a:t>We could predict whether each span is present </a:t>
            </a:r>
            <a:r>
              <a:rPr lang="en-US" sz="2800" dirty="0" smtClean="0">
                <a:latin typeface="Rockwell"/>
                <a:cs typeface="Rockwell"/>
              </a:rPr>
              <a:t>T</a:t>
            </a:r>
            <a:r>
              <a:rPr lang="en-US" sz="2600" dirty="0" smtClean="0"/>
              <a:t> or not </a:t>
            </a:r>
            <a:r>
              <a:rPr lang="en-US" sz="2400" dirty="0" smtClean="0">
                <a:latin typeface="Rockwell"/>
                <a:cs typeface="Rockwell"/>
              </a:rPr>
              <a:t>F</a:t>
            </a:r>
            <a:r>
              <a:rPr lang="en-US" sz="2600" dirty="0" smtClean="0"/>
              <a:t>.</a:t>
            </a:r>
            <a:endParaRPr lang="en-US" sz="2600" dirty="0"/>
          </a:p>
        </p:txBody>
      </p:sp>
      <p:sp>
        <p:nvSpPr>
          <p:cNvPr id="74" name="Oval 73"/>
          <p:cNvSpPr/>
          <p:nvPr/>
        </p:nvSpPr>
        <p:spPr>
          <a:xfrm>
            <a:off x="6703119" y="28647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75" name="Rectangle 74"/>
          <p:cNvSpPr/>
          <p:nvPr/>
        </p:nvSpPr>
        <p:spPr>
          <a:xfrm>
            <a:off x="678028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76" name="Straight Connector 75"/>
          <p:cNvCxnSpPr>
            <a:stCxn id="75" idx="0"/>
            <a:endCxn id="74" idx="4"/>
          </p:cNvCxnSpPr>
          <p:nvPr/>
        </p:nvCxnSpPr>
        <p:spPr>
          <a:xfrm flipH="1" flipV="1">
            <a:off x="685064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8" name="Oval 77"/>
          <p:cNvSpPr/>
          <p:nvPr/>
        </p:nvSpPr>
        <p:spPr>
          <a:xfrm>
            <a:off x="5789505" y="2839863"/>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79" name="Rectangle 78"/>
          <p:cNvSpPr/>
          <p:nvPr/>
        </p:nvSpPr>
        <p:spPr>
          <a:xfrm>
            <a:off x="5866671" y="3216467"/>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0" name="Straight Connector 79"/>
          <p:cNvCxnSpPr>
            <a:stCxn id="79" idx="0"/>
            <a:endCxn id="78" idx="4"/>
          </p:cNvCxnSpPr>
          <p:nvPr/>
        </p:nvCxnSpPr>
        <p:spPr>
          <a:xfrm flipH="1" flipV="1">
            <a:off x="5937029" y="3138910"/>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2" name="Oval 81"/>
          <p:cNvSpPr/>
          <p:nvPr/>
        </p:nvSpPr>
        <p:spPr>
          <a:xfrm>
            <a:off x="4886093" y="28647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83" name="Rectangle 82"/>
          <p:cNvSpPr/>
          <p:nvPr/>
        </p:nvSpPr>
        <p:spPr>
          <a:xfrm>
            <a:off x="4963259"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4" name="Straight Connector 83"/>
          <p:cNvCxnSpPr>
            <a:stCxn id="83" idx="0"/>
            <a:endCxn id="82" idx="4"/>
          </p:cNvCxnSpPr>
          <p:nvPr/>
        </p:nvCxnSpPr>
        <p:spPr>
          <a:xfrm flipH="1" flipV="1">
            <a:off x="5033617"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6" name="Oval 85"/>
          <p:cNvSpPr/>
          <p:nvPr/>
        </p:nvSpPr>
        <p:spPr>
          <a:xfrm>
            <a:off x="5334499" y="230825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sp>
        <p:nvSpPr>
          <p:cNvPr id="87" name="Rectangle 86"/>
          <p:cNvSpPr/>
          <p:nvPr/>
        </p:nvSpPr>
        <p:spPr>
          <a:xfrm>
            <a:off x="5411665" y="2684855"/>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8" name="Straight Connector 87"/>
          <p:cNvCxnSpPr>
            <a:stCxn id="87" idx="0"/>
            <a:endCxn id="86" idx="4"/>
          </p:cNvCxnSpPr>
          <p:nvPr/>
        </p:nvCxnSpPr>
        <p:spPr>
          <a:xfrm flipH="1" flipV="1">
            <a:off x="5482023" y="2607298"/>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0" name="Oval 89"/>
          <p:cNvSpPr/>
          <p:nvPr/>
        </p:nvSpPr>
        <p:spPr>
          <a:xfrm>
            <a:off x="6249975" y="230825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91" name="Rectangle 90"/>
          <p:cNvSpPr/>
          <p:nvPr/>
        </p:nvSpPr>
        <p:spPr>
          <a:xfrm>
            <a:off x="6327141" y="2684855"/>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2" name="Straight Connector 91"/>
          <p:cNvCxnSpPr>
            <a:stCxn id="91" idx="0"/>
            <a:endCxn id="90" idx="4"/>
          </p:cNvCxnSpPr>
          <p:nvPr/>
        </p:nvCxnSpPr>
        <p:spPr>
          <a:xfrm flipH="1" flipV="1">
            <a:off x="6397499" y="2607298"/>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4" name="Oval 93"/>
          <p:cNvSpPr/>
          <p:nvPr/>
        </p:nvSpPr>
        <p:spPr>
          <a:xfrm>
            <a:off x="5789505" y="1786979"/>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sp>
        <p:nvSpPr>
          <p:cNvPr id="95" name="Rectangle 94"/>
          <p:cNvSpPr/>
          <p:nvPr/>
        </p:nvSpPr>
        <p:spPr>
          <a:xfrm>
            <a:off x="5866671" y="2163583"/>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6" name="Straight Connector 95"/>
          <p:cNvCxnSpPr>
            <a:stCxn id="95" idx="0"/>
            <a:endCxn id="94" idx="4"/>
          </p:cNvCxnSpPr>
          <p:nvPr/>
        </p:nvCxnSpPr>
        <p:spPr>
          <a:xfrm flipH="1" flipV="1">
            <a:off x="5937029" y="2086026"/>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Isosceles Triangle 64"/>
          <p:cNvSpPr/>
          <p:nvPr/>
        </p:nvSpPr>
        <p:spPr>
          <a:xfrm>
            <a:off x="6011339" y="2086025"/>
            <a:ext cx="2582197" cy="1711869"/>
          </a:xfrm>
          <a:prstGeom prst="triangle">
            <a:avLst/>
          </a:prstGeom>
          <a:solidFill>
            <a:schemeClr val="accent3">
              <a:alpha val="48000"/>
            </a:schemeClr>
          </a:solidFill>
          <a:ln w="28575"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TextBox 65"/>
          <p:cNvSpPr txBox="1"/>
          <p:nvPr/>
        </p:nvSpPr>
        <p:spPr>
          <a:xfrm>
            <a:off x="-1" y="6454252"/>
            <a:ext cx="3855525" cy="416200"/>
          </a:xfrm>
          <a:prstGeom prst="rect">
            <a:avLst/>
          </a:prstGeom>
          <a:solidFill>
            <a:schemeClr val="accent6">
              <a:lumMod val="60000"/>
              <a:lumOff val="40000"/>
            </a:schemeClr>
          </a:solidFill>
        </p:spPr>
        <p:txBody>
          <a:bodyPr wrap="square" rtlCol="0" anchor="ctr">
            <a:noAutofit/>
          </a:bodyPr>
          <a:lstStyle/>
          <a:p>
            <a:r>
              <a:rPr lang="en-US" dirty="0" smtClean="0"/>
              <a:t>(</a:t>
            </a:r>
            <a:r>
              <a:rPr lang="en-US" dirty="0" err="1" smtClean="0"/>
              <a:t>Naradowsky</a:t>
            </a:r>
            <a:r>
              <a:rPr lang="en-US" dirty="0" smtClean="0"/>
              <a:t>, Vieira, &amp; Smith, 2012)</a:t>
            </a:r>
          </a:p>
        </p:txBody>
      </p:sp>
    </p:spTree>
    <p:extLst>
      <p:ext uri="{BB962C8B-B14F-4D97-AF65-F5344CB8AC3E}">
        <p14:creationId xmlns:p14="http://schemas.microsoft.com/office/powerpoint/2010/main" val="92585100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5" grpId="0" animBg="1"/>
    </p:bldLst>
  </p:timing>
</p:sld>
</file>

<file path=ppt/slides/slide2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Unlabeled Constituency Parsing</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204</a:t>
            </a:fld>
            <a:endParaRPr lang="en-US"/>
          </a:p>
        </p:txBody>
      </p:sp>
      <p:sp>
        <p:nvSpPr>
          <p:cNvPr id="6" name="Oval 5"/>
          <p:cNvSpPr/>
          <p:nvPr/>
        </p:nvSpPr>
        <p:spPr>
          <a:xfrm>
            <a:off x="4432698" y="347210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7" name="Rectangle 6"/>
          <p:cNvSpPr/>
          <p:nvPr/>
        </p:nvSpPr>
        <p:spPr>
          <a:xfrm>
            <a:off x="4514057"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8" name="Straight Connector 7"/>
          <p:cNvCxnSpPr>
            <a:stCxn id="6" idx="4"/>
            <a:endCxn id="7" idx="0"/>
          </p:cNvCxnSpPr>
          <p:nvPr/>
        </p:nvCxnSpPr>
        <p:spPr>
          <a:xfrm>
            <a:off x="4580222"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a:stCxn id="6" idx="6"/>
            <a:endCxn id="11" idx="2"/>
          </p:cNvCxnSpPr>
          <p:nvPr/>
        </p:nvCxnSpPr>
        <p:spPr>
          <a:xfrm>
            <a:off x="4727746" y="3621624"/>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0" name="Rectangle 9"/>
          <p:cNvSpPr/>
          <p:nvPr/>
        </p:nvSpPr>
        <p:spPr>
          <a:xfrm>
            <a:off x="4958453"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11" name="Oval 10"/>
          <p:cNvSpPr/>
          <p:nvPr/>
        </p:nvSpPr>
        <p:spPr>
          <a:xfrm>
            <a:off x="5334500" y="347210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 name="Rectangle 11"/>
          <p:cNvSpPr/>
          <p:nvPr/>
        </p:nvSpPr>
        <p:spPr>
          <a:xfrm>
            <a:off x="5415859"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13" name="Straight Connector 12"/>
          <p:cNvCxnSpPr>
            <a:stCxn id="11" idx="4"/>
            <a:endCxn id="12" idx="0"/>
          </p:cNvCxnSpPr>
          <p:nvPr/>
        </p:nvCxnSpPr>
        <p:spPr>
          <a:xfrm>
            <a:off x="5482024"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a:stCxn id="11" idx="6"/>
            <a:endCxn id="16" idx="2"/>
          </p:cNvCxnSpPr>
          <p:nvPr/>
        </p:nvCxnSpPr>
        <p:spPr>
          <a:xfrm flipV="1">
            <a:off x="5629547" y="3620290"/>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5860255"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6" name="Oval 15"/>
          <p:cNvSpPr/>
          <p:nvPr/>
        </p:nvSpPr>
        <p:spPr>
          <a:xfrm>
            <a:off x="6249976" y="347076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7" name="Rectangle 16"/>
          <p:cNvSpPr/>
          <p:nvPr/>
        </p:nvSpPr>
        <p:spPr>
          <a:xfrm>
            <a:off x="6331335" y="4072624"/>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18" name="Straight Connector 17"/>
          <p:cNvCxnSpPr>
            <a:stCxn id="16" idx="4"/>
            <a:endCxn id="17" idx="0"/>
          </p:cNvCxnSpPr>
          <p:nvPr/>
        </p:nvCxnSpPr>
        <p:spPr>
          <a:xfrm>
            <a:off x="6397500" y="3769814"/>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a:stCxn id="16" idx="6"/>
            <a:endCxn id="21" idx="2"/>
          </p:cNvCxnSpPr>
          <p:nvPr/>
        </p:nvCxnSpPr>
        <p:spPr>
          <a:xfrm>
            <a:off x="6545023" y="3620290"/>
            <a:ext cx="611312"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20" name="Rectangle 19"/>
          <p:cNvSpPr/>
          <p:nvPr/>
        </p:nvSpPr>
        <p:spPr>
          <a:xfrm>
            <a:off x="6775731" y="3540670"/>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6</a:t>
            </a:r>
            <a:endParaRPr lang="en-US" sz="800" i="1" dirty="0">
              <a:solidFill>
                <a:schemeClr val="bg1"/>
              </a:solidFill>
              <a:latin typeface="Times New Roman"/>
              <a:cs typeface="Times New Roman"/>
            </a:endParaRPr>
          </a:p>
        </p:txBody>
      </p:sp>
      <p:sp>
        <p:nvSpPr>
          <p:cNvPr id="21" name="Oval 20"/>
          <p:cNvSpPr/>
          <p:nvPr/>
        </p:nvSpPr>
        <p:spPr>
          <a:xfrm>
            <a:off x="7156335" y="347210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22" name="Rectangle 21"/>
          <p:cNvSpPr/>
          <p:nvPr/>
        </p:nvSpPr>
        <p:spPr>
          <a:xfrm>
            <a:off x="7237694"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23" name="Straight Connector 22"/>
          <p:cNvCxnSpPr>
            <a:stCxn id="21" idx="4"/>
            <a:endCxn id="22" idx="0"/>
          </p:cNvCxnSpPr>
          <p:nvPr/>
        </p:nvCxnSpPr>
        <p:spPr>
          <a:xfrm>
            <a:off x="7303859"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a:stCxn id="21" idx="6"/>
            <a:endCxn id="26" idx="2"/>
          </p:cNvCxnSpPr>
          <p:nvPr/>
        </p:nvCxnSpPr>
        <p:spPr>
          <a:xfrm flipV="1">
            <a:off x="7451383" y="3620290"/>
            <a:ext cx="606754"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25" name="Rectangle 24"/>
          <p:cNvSpPr/>
          <p:nvPr/>
        </p:nvSpPr>
        <p:spPr>
          <a:xfrm>
            <a:off x="7682090"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8</a:t>
            </a:r>
            <a:endParaRPr lang="en-US" sz="800" i="1" dirty="0">
              <a:solidFill>
                <a:schemeClr val="bg1"/>
              </a:solidFill>
              <a:latin typeface="Times New Roman"/>
              <a:cs typeface="Times New Roman"/>
            </a:endParaRPr>
          </a:p>
        </p:txBody>
      </p:sp>
      <p:sp>
        <p:nvSpPr>
          <p:cNvPr id="26" name="Oval 25"/>
          <p:cNvSpPr/>
          <p:nvPr/>
        </p:nvSpPr>
        <p:spPr>
          <a:xfrm>
            <a:off x="8058137" y="347076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27" name="Rectangle 26"/>
          <p:cNvSpPr/>
          <p:nvPr/>
        </p:nvSpPr>
        <p:spPr>
          <a:xfrm>
            <a:off x="8139496" y="4072624"/>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28" name="Straight Connector 27"/>
          <p:cNvCxnSpPr>
            <a:stCxn id="26" idx="4"/>
            <a:endCxn id="27" idx="0"/>
          </p:cNvCxnSpPr>
          <p:nvPr/>
        </p:nvCxnSpPr>
        <p:spPr>
          <a:xfrm>
            <a:off x="8205661" y="3769814"/>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9" name="Group 28"/>
          <p:cNvGrpSpPr/>
          <p:nvPr/>
        </p:nvGrpSpPr>
        <p:grpSpPr>
          <a:xfrm>
            <a:off x="4217289" y="4298790"/>
            <a:ext cx="4401149" cy="202378"/>
            <a:chOff x="492120" y="3950977"/>
            <a:chExt cx="8067290" cy="370958"/>
          </a:xfrm>
        </p:grpSpPr>
        <p:sp>
          <p:nvSpPr>
            <p:cNvPr id="50" name="TextBox 49"/>
            <p:cNvSpPr txBox="1"/>
            <p:nvPr/>
          </p:nvSpPr>
          <p:spPr>
            <a:xfrm>
              <a:off x="492120" y="3962637"/>
              <a:ext cx="1330509" cy="359298"/>
            </a:xfrm>
            <a:prstGeom prst="rect">
              <a:avLst/>
            </a:prstGeom>
            <a:noFill/>
          </p:spPr>
          <p:txBody>
            <a:bodyPr wrap="square" rtlCol="0" anchor="ctr">
              <a:noAutofit/>
            </a:bodyPr>
            <a:lstStyle/>
            <a:p>
              <a:pPr algn="ctr"/>
              <a:r>
                <a:rPr lang="en-US" sz="1600" dirty="0" smtClean="0">
                  <a:latin typeface="Rockwell"/>
                  <a:cs typeface="Rockwell"/>
                </a:rPr>
                <a:t>time</a:t>
              </a:r>
            </a:p>
          </p:txBody>
        </p:sp>
        <p:sp>
          <p:nvSpPr>
            <p:cNvPr id="51" name="TextBox 50"/>
            <p:cNvSpPr txBox="1"/>
            <p:nvPr/>
          </p:nvSpPr>
          <p:spPr>
            <a:xfrm>
              <a:off x="3769260" y="3950977"/>
              <a:ext cx="1451146" cy="359298"/>
            </a:xfrm>
            <a:prstGeom prst="rect">
              <a:avLst/>
            </a:prstGeom>
            <a:noFill/>
          </p:spPr>
          <p:txBody>
            <a:bodyPr wrap="square" rtlCol="0" anchor="ctr">
              <a:noAutofit/>
            </a:bodyPr>
            <a:lstStyle/>
            <a:p>
              <a:pPr algn="ctr"/>
              <a:r>
                <a:rPr lang="en-US" sz="1600" dirty="0" smtClean="0">
                  <a:latin typeface="Rockwell"/>
                  <a:cs typeface="Rockwell"/>
                </a:rPr>
                <a:t>like</a:t>
              </a:r>
            </a:p>
          </p:txBody>
        </p:sp>
        <p:sp>
          <p:nvSpPr>
            <p:cNvPr id="52" name="TextBox 51"/>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flies</a:t>
              </a:r>
            </a:p>
          </p:txBody>
        </p:sp>
        <p:sp>
          <p:nvSpPr>
            <p:cNvPr id="53" name="TextBox 52"/>
            <p:cNvSpPr txBox="1"/>
            <p:nvPr/>
          </p:nvSpPr>
          <p:spPr>
            <a:xfrm>
              <a:off x="5446910" y="3962637"/>
              <a:ext cx="1451146" cy="359298"/>
            </a:xfrm>
            <a:prstGeom prst="rect">
              <a:avLst/>
            </a:prstGeom>
            <a:noFill/>
          </p:spPr>
          <p:txBody>
            <a:bodyPr wrap="square" rtlCol="0" anchor="ctr">
              <a:noAutofit/>
            </a:bodyPr>
            <a:lstStyle/>
            <a:p>
              <a:pPr algn="ctr"/>
              <a:r>
                <a:rPr lang="en-US" sz="1600" dirty="0" smtClean="0">
                  <a:latin typeface="Rockwell"/>
                  <a:cs typeface="Rockwell"/>
                </a:rPr>
                <a:t>an</a:t>
              </a:r>
            </a:p>
          </p:txBody>
        </p:sp>
        <p:sp>
          <p:nvSpPr>
            <p:cNvPr id="54" name="TextBox 53"/>
            <p:cNvSpPr txBox="1"/>
            <p:nvPr/>
          </p:nvSpPr>
          <p:spPr>
            <a:xfrm>
              <a:off x="7108264" y="3962637"/>
              <a:ext cx="1451146" cy="359298"/>
            </a:xfrm>
            <a:prstGeom prst="rect">
              <a:avLst/>
            </a:prstGeom>
            <a:noFill/>
          </p:spPr>
          <p:txBody>
            <a:bodyPr wrap="square" rtlCol="0" anchor="ctr">
              <a:noAutofit/>
            </a:bodyPr>
            <a:lstStyle/>
            <a:p>
              <a:pPr algn="ctr"/>
              <a:r>
                <a:rPr lang="en-US" sz="1600" dirty="0" smtClean="0">
                  <a:latin typeface="Rockwell"/>
                  <a:cs typeface="Rockwell"/>
                </a:rPr>
                <a:t>arrow</a:t>
              </a:r>
            </a:p>
          </p:txBody>
        </p:sp>
      </p:grpSp>
      <p:sp>
        <p:nvSpPr>
          <p:cNvPr id="30" name="Oval 29"/>
          <p:cNvSpPr/>
          <p:nvPr/>
        </p:nvSpPr>
        <p:spPr>
          <a:xfrm>
            <a:off x="7602439" y="28647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T</a:t>
            </a:r>
            <a:endParaRPr lang="en-US" sz="1600" dirty="0">
              <a:solidFill>
                <a:schemeClr val="bg1"/>
              </a:solidFill>
              <a:latin typeface="Rockwell"/>
              <a:cs typeface="Rockwell"/>
            </a:endParaRPr>
          </a:p>
        </p:txBody>
      </p:sp>
      <p:sp>
        <p:nvSpPr>
          <p:cNvPr id="31" name="Rectangle 30"/>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33" name="Straight Connector 32"/>
          <p:cNvCxnSpPr>
            <a:stCxn id="31" idx="0"/>
            <a:endCxn id="30" idx="4"/>
          </p:cNvCxnSpPr>
          <p:nvPr/>
        </p:nvCxnSpPr>
        <p:spPr>
          <a:xfrm flipH="1" flipV="1">
            <a:off x="7749963" y="3163784"/>
            <a:ext cx="1976" cy="77557"/>
          </a:xfrm>
          <a:prstGeom prst="line">
            <a:avLst/>
          </a:prstGeom>
          <a:solidFill>
            <a:schemeClr val="accent3"/>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5" name="Oval 34"/>
          <p:cNvSpPr/>
          <p:nvPr/>
        </p:nvSpPr>
        <p:spPr>
          <a:xfrm>
            <a:off x="6701958" y="1789688"/>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T</a:t>
            </a:r>
            <a:endParaRPr lang="en-US" sz="1600" dirty="0">
              <a:solidFill>
                <a:schemeClr val="bg1"/>
              </a:solidFill>
              <a:latin typeface="Rockwell"/>
              <a:cs typeface="Rockwell"/>
            </a:endParaRPr>
          </a:p>
        </p:txBody>
      </p:sp>
      <p:sp>
        <p:nvSpPr>
          <p:cNvPr id="36" name="Rectangle 35"/>
          <p:cNvSpPr/>
          <p:nvPr/>
        </p:nvSpPr>
        <p:spPr>
          <a:xfrm>
            <a:off x="6778309" y="2166292"/>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38" name="Straight Connector 37"/>
          <p:cNvCxnSpPr>
            <a:stCxn id="36" idx="0"/>
            <a:endCxn id="35" idx="4"/>
          </p:cNvCxnSpPr>
          <p:nvPr/>
        </p:nvCxnSpPr>
        <p:spPr>
          <a:xfrm flipH="1" flipV="1">
            <a:off x="6849482" y="2088735"/>
            <a:ext cx="1161"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0" name="Oval 39"/>
          <p:cNvSpPr/>
          <p:nvPr/>
        </p:nvSpPr>
        <p:spPr>
          <a:xfrm>
            <a:off x="7163728" y="230825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T</a:t>
            </a:r>
            <a:endParaRPr lang="en-US" sz="1600" dirty="0">
              <a:solidFill>
                <a:schemeClr val="bg1"/>
              </a:solidFill>
              <a:latin typeface="Rockwell"/>
              <a:cs typeface="Rockwell"/>
            </a:endParaRPr>
          </a:p>
        </p:txBody>
      </p:sp>
      <p:sp>
        <p:nvSpPr>
          <p:cNvPr id="41" name="Rectangle 40"/>
          <p:cNvSpPr/>
          <p:nvPr/>
        </p:nvSpPr>
        <p:spPr>
          <a:xfrm>
            <a:off x="7240079" y="2695195"/>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cxnSp>
        <p:nvCxnSpPr>
          <p:cNvPr id="43" name="Straight Connector 42"/>
          <p:cNvCxnSpPr>
            <a:stCxn id="41" idx="0"/>
            <a:endCxn id="40" idx="4"/>
          </p:cNvCxnSpPr>
          <p:nvPr/>
        </p:nvCxnSpPr>
        <p:spPr>
          <a:xfrm flipH="1" flipV="1">
            <a:off x="7311252" y="2607298"/>
            <a:ext cx="1161" cy="8789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Oval 44"/>
          <p:cNvSpPr/>
          <p:nvPr/>
        </p:nvSpPr>
        <p:spPr>
          <a:xfrm>
            <a:off x="6249975" y="129695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T</a:t>
            </a:r>
            <a:endParaRPr lang="en-US" sz="1600" dirty="0">
              <a:solidFill>
                <a:schemeClr val="bg1"/>
              </a:solidFill>
              <a:latin typeface="Rockwell"/>
              <a:cs typeface="Rockwell"/>
            </a:endParaRPr>
          </a:p>
        </p:txBody>
      </p:sp>
      <p:sp>
        <p:nvSpPr>
          <p:cNvPr id="46" name="Rectangle 45"/>
          <p:cNvSpPr/>
          <p:nvPr/>
        </p:nvSpPr>
        <p:spPr>
          <a:xfrm>
            <a:off x="6327141" y="167356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cxnSp>
        <p:nvCxnSpPr>
          <p:cNvPr id="48" name="Straight Connector 47"/>
          <p:cNvCxnSpPr>
            <a:stCxn id="46" idx="0"/>
            <a:endCxn id="45" idx="4"/>
          </p:cNvCxnSpPr>
          <p:nvPr/>
        </p:nvCxnSpPr>
        <p:spPr>
          <a:xfrm flipH="1" flipV="1">
            <a:off x="6397499" y="159600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5" name="Content Placeholder 2"/>
          <p:cNvSpPr txBox="1">
            <a:spLocks/>
          </p:cNvSpPr>
          <p:nvPr/>
        </p:nvSpPr>
        <p:spPr>
          <a:xfrm>
            <a:off x="457200" y="1210760"/>
            <a:ext cx="3755505" cy="5145589"/>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0" b="1" dirty="0" smtClean="0"/>
              <a:t>Given</a:t>
            </a:r>
            <a:r>
              <a:rPr lang="en-US" sz="2600" dirty="0" smtClean="0"/>
              <a:t>: a sentence.</a:t>
            </a:r>
          </a:p>
          <a:p>
            <a:pPr marL="0" indent="0">
              <a:buNone/>
            </a:pPr>
            <a:r>
              <a:rPr lang="en-US" sz="2600" b="1" dirty="0" smtClean="0"/>
              <a:t>Predict</a:t>
            </a:r>
            <a:r>
              <a:rPr lang="en-US" sz="2600" dirty="0" smtClean="0"/>
              <a:t>: unlabeled parse.</a:t>
            </a:r>
          </a:p>
          <a:p>
            <a:pPr marL="0" indent="0">
              <a:buNone/>
            </a:pPr>
            <a:endParaRPr lang="en-US" sz="2600" dirty="0"/>
          </a:p>
          <a:p>
            <a:pPr marL="0" indent="0">
              <a:buNone/>
            </a:pPr>
            <a:r>
              <a:rPr lang="en-US" sz="2600" dirty="0" smtClean="0"/>
              <a:t>We could predict whether each span is present </a:t>
            </a:r>
            <a:r>
              <a:rPr lang="en-US" sz="2800" dirty="0" smtClean="0">
                <a:latin typeface="Rockwell"/>
                <a:cs typeface="Rockwell"/>
              </a:rPr>
              <a:t>T</a:t>
            </a:r>
            <a:r>
              <a:rPr lang="en-US" sz="2600" dirty="0" smtClean="0"/>
              <a:t> or not </a:t>
            </a:r>
            <a:r>
              <a:rPr lang="en-US" sz="2400" dirty="0" smtClean="0">
                <a:latin typeface="Rockwell"/>
                <a:cs typeface="Rockwell"/>
              </a:rPr>
              <a:t>F</a:t>
            </a:r>
            <a:r>
              <a:rPr lang="en-US" sz="2600" dirty="0" smtClean="0"/>
              <a:t>.</a:t>
            </a:r>
            <a:endParaRPr lang="en-US" sz="2600" dirty="0"/>
          </a:p>
        </p:txBody>
      </p:sp>
      <p:sp>
        <p:nvSpPr>
          <p:cNvPr id="74" name="Oval 73"/>
          <p:cNvSpPr/>
          <p:nvPr/>
        </p:nvSpPr>
        <p:spPr>
          <a:xfrm>
            <a:off x="6703119" y="28647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75" name="Rectangle 74"/>
          <p:cNvSpPr/>
          <p:nvPr/>
        </p:nvSpPr>
        <p:spPr>
          <a:xfrm>
            <a:off x="678028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76" name="Straight Connector 75"/>
          <p:cNvCxnSpPr>
            <a:stCxn id="75" idx="0"/>
            <a:endCxn id="74" idx="4"/>
          </p:cNvCxnSpPr>
          <p:nvPr/>
        </p:nvCxnSpPr>
        <p:spPr>
          <a:xfrm flipH="1" flipV="1">
            <a:off x="685064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8" name="Oval 77"/>
          <p:cNvSpPr/>
          <p:nvPr/>
        </p:nvSpPr>
        <p:spPr>
          <a:xfrm>
            <a:off x="5789505" y="2839863"/>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79" name="Rectangle 78"/>
          <p:cNvSpPr/>
          <p:nvPr/>
        </p:nvSpPr>
        <p:spPr>
          <a:xfrm>
            <a:off x="5866671" y="3216467"/>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0" name="Straight Connector 79"/>
          <p:cNvCxnSpPr>
            <a:stCxn id="79" idx="0"/>
            <a:endCxn id="78" idx="4"/>
          </p:cNvCxnSpPr>
          <p:nvPr/>
        </p:nvCxnSpPr>
        <p:spPr>
          <a:xfrm flipH="1" flipV="1">
            <a:off x="5937029" y="3138910"/>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2" name="Oval 81"/>
          <p:cNvSpPr/>
          <p:nvPr/>
        </p:nvSpPr>
        <p:spPr>
          <a:xfrm>
            <a:off x="4886093" y="28647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83" name="Rectangle 82"/>
          <p:cNvSpPr/>
          <p:nvPr/>
        </p:nvSpPr>
        <p:spPr>
          <a:xfrm>
            <a:off x="4963259"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4" name="Straight Connector 83"/>
          <p:cNvCxnSpPr>
            <a:stCxn id="83" idx="0"/>
            <a:endCxn id="82" idx="4"/>
          </p:cNvCxnSpPr>
          <p:nvPr/>
        </p:nvCxnSpPr>
        <p:spPr>
          <a:xfrm flipH="1" flipV="1">
            <a:off x="5033617"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6" name="Oval 85"/>
          <p:cNvSpPr/>
          <p:nvPr/>
        </p:nvSpPr>
        <p:spPr>
          <a:xfrm>
            <a:off x="5334499" y="230825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sp>
        <p:nvSpPr>
          <p:cNvPr id="87" name="Rectangle 86"/>
          <p:cNvSpPr/>
          <p:nvPr/>
        </p:nvSpPr>
        <p:spPr>
          <a:xfrm>
            <a:off x="5411665" y="2684855"/>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8" name="Straight Connector 87"/>
          <p:cNvCxnSpPr>
            <a:stCxn id="87" idx="0"/>
            <a:endCxn id="86" idx="4"/>
          </p:cNvCxnSpPr>
          <p:nvPr/>
        </p:nvCxnSpPr>
        <p:spPr>
          <a:xfrm flipH="1" flipV="1">
            <a:off x="5482023" y="2607298"/>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0" name="Oval 89"/>
          <p:cNvSpPr/>
          <p:nvPr/>
        </p:nvSpPr>
        <p:spPr>
          <a:xfrm>
            <a:off x="6249975" y="230825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91" name="Rectangle 90"/>
          <p:cNvSpPr/>
          <p:nvPr/>
        </p:nvSpPr>
        <p:spPr>
          <a:xfrm>
            <a:off x="6327141" y="2684855"/>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2" name="Straight Connector 91"/>
          <p:cNvCxnSpPr>
            <a:stCxn id="91" idx="0"/>
            <a:endCxn id="90" idx="4"/>
          </p:cNvCxnSpPr>
          <p:nvPr/>
        </p:nvCxnSpPr>
        <p:spPr>
          <a:xfrm flipH="1" flipV="1">
            <a:off x="6397499" y="2607298"/>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4" name="Oval 93"/>
          <p:cNvSpPr/>
          <p:nvPr/>
        </p:nvSpPr>
        <p:spPr>
          <a:xfrm>
            <a:off x="5789505" y="1786979"/>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95" name="Rectangle 94"/>
          <p:cNvSpPr/>
          <p:nvPr/>
        </p:nvSpPr>
        <p:spPr>
          <a:xfrm>
            <a:off x="5866671" y="2163583"/>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6" name="Straight Connector 95"/>
          <p:cNvCxnSpPr>
            <a:stCxn id="95" idx="0"/>
            <a:endCxn id="94" idx="4"/>
          </p:cNvCxnSpPr>
          <p:nvPr/>
        </p:nvCxnSpPr>
        <p:spPr>
          <a:xfrm flipH="1" flipV="1">
            <a:off x="5937029" y="2086026"/>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4" name="Isosceles Triangle 63"/>
          <p:cNvSpPr/>
          <p:nvPr/>
        </p:nvSpPr>
        <p:spPr>
          <a:xfrm>
            <a:off x="4055426" y="1559626"/>
            <a:ext cx="3771332" cy="2300527"/>
          </a:xfrm>
          <a:prstGeom prst="triangle">
            <a:avLst/>
          </a:prstGeom>
          <a:solidFill>
            <a:schemeClr val="accent3">
              <a:alpha val="48000"/>
            </a:schemeClr>
          </a:solidFill>
          <a:ln w="28575"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5" name="TextBox 64"/>
          <p:cNvSpPr txBox="1"/>
          <p:nvPr/>
        </p:nvSpPr>
        <p:spPr>
          <a:xfrm>
            <a:off x="-1" y="6454252"/>
            <a:ext cx="3855525" cy="416200"/>
          </a:xfrm>
          <a:prstGeom prst="rect">
            <a:avLst/>
          </a:prstGeom>
          <a:solidFill>
            <a:schemeClr val="accent6">
              <a:lumMod val="60000"/>
              <a:lumOff val="40000"/>
            </a:schemeClr>
          </a:solidFill>
        </p:spPr>
        <p:txBody>
          <a:bodyPr wrap="square" rtlCol="0" anchor="ctr">
            <a:noAutofit/>
          </a:bodyPr>
          <a:lstStyle/>
          <a:p>
            <a:r>
              <a:rPr lang="en-US" dirty="0" smtClean="0"/>
              <a:t>(</a:t>
            </a:r>
            <a:r>
              <a:rPr lang="en-US" dirty="0" err="1" smtClean="0"/>
              <a:t>Naradowsky</a:t>
            </a:r>
            <a:r>
              <a:rPr lang="en-US" dirty="0" smtClean="0"/>
              <a:t>, Vieira, &amp; Smith, 2012)</a:t>
            </a:r>
          </a:p>
        </p:txBody>
      </p:sp>
    </p:spTree>
    <p:extLst>
      <p:ext uri="{BB962C8B-B14F-4D97-AF65-F5344CB8AC3E}">
        <p14:creationId xmlns:p14="http://schemas.microsoft.com/office/powerpoint/2010/main" val="97414762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 grpId="0" animBg="1"/>
    </p:bldLst>
  </p:timing>
</p:sld>
</file>

<file path=ppt/slides/slide2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Unlabeled Constituency Parsing</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205</a:t>
            </a:fld>
            <a:endParaRPr lang="en-US"/>
          </a:p>
        </p:txBody>
      </p:sp>
      <p:sp>
        <p:nvSpPr>
          <p:cNvPr id="6" name="Oval 5"/>
          <p:cNvSpPr/>
          <p:nvPr/>
        </p:nvSpPr>
        <p:spPr>
          <a:xfrm>
            <a:off x="4432698" y="347210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7" name="Rectangle 6"/>
          <p:cNvSpPr/>
          <p:nvPr/>
        </p:nvSpPr>
        <p:spPr>
          <a:xfrm>
            <a:off x="4514057"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8" name="Straight Connector 7"/>
          <p:cNvCxnSpPr>
            <a:stCxn id="6" idx="4"/>
            <a:endCxn id="7" idx="0"/>
          </p:cNvCxnSpPr>
          <p:nvPr/>
        </p:nvCxnSpPr>
        <p:spPr>
          <a:xfrm>
            <a:off x="4580222"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a:stCxn id="6" idx="6"/>
            <a:endCxn id="11" idx="2"/>
          </p:cNvCxnSpPr>
          <p:nvPr/>
        </p:nvCxnSpPr>
        <p:spPr>
          <a:xfrm>
            <a:off x="4727746" y="3621624"/>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0" name="Rectangle 9"/>
          <p:cNvSpPr/>
          <p:nvPr/>
        </p:nvSpPr>
        <p:spPr>
          <a:xfrm>
            <a:off x="4958453"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11" name="Oval 10"/>
          <p:cNvSpPr/>
          <p:nvPr/>
        </p:nvSpPr>
        <p:spPr>
          <a:xfrm>
            <a:off x="5334500" y="347210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 name="Rectangle 11"/>
          <p:cNvSpPr/>
          <p:nvPr/>
        </p:nvSpPr>
        <p:spPr>
          <a:xfrm>
            <a:off x="5415859"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13" name="Straight Connector 12"/>
          <p:cNvCxnSpPr>
            <a:stCxn id="11" idx="4"/>
            <a:endCxn id="12" idx="0"/>
          </p:cNvCxnSpPr>
          <p:nvPr/>
        </p:nvCxnSpPr>
        <p:spPr>
          <a:xfrm>
            <a:off x="5482024"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a:stCxn id="11" idx="6"/>
            <a:endCxn id="16" idx="2"/>
          </p:cNvCxnSpPr>
          <p:nvPr/>
        </p:nvCxnSpPr>
        <p:spPr>
          <a:xfrm flipV="1">
            <a:off x="5629547" y="3620290"/>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5860255"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6" name="Oval 15"/>
          <p:cNvSpPr/>
          <p:nvPr/>
        </p:nvSpPr>
        <p:spPr>
          <a:xfrm>
            <a:off x="6249976" y="347076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7" name="Rectangle 16"/>
          <p:cNvSpPr/>
          <p:nvPr/>
        </p:nvSpPr>
        <p:spPr>
          <a:xfrm>
            <a:off x="6331335" y="4072624"/>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18" name="Straight Connector 17"/>
          <p:cNvCxnSpPr>
            <a:stCxn id="16" idx="4"/>
            <a:endCxn id="17" idx="0"/>
          </p:cNvCxnSpPr>
          <p:nvPr/>
        </p:nvCxnSpPr>
        <p:spPr>
          <a:xfrm>
            <a:off x="6397500" y="3769814"/>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a:stCxn id="16" idx="6"/>
            <a:endCxn id="21" idx="2"/>
          </p:cNvCxnSpPr>
          <p:nvPr/>
        </p:nvCxnSpPr>
        <p:spPr>
          <a:xfrm>
            <a:off x="6545023" y="3620290"/>
            <a:ext cx="611312"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20" name="Rectangle 19"/>
          <p:cNvSpPr/>
          <p:nvPr/>
        </p:nvSpPr>
        <p:spPr>
          <a:xfrm>
            <a:off x="6775731" y="3540670"/>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6</a:t>
            </a:r>
            <a:endParaRPr lang="en-US" sz="800" i="1" dirty="0">
              <a:solidFill>
                <a:schemeClr val="bg1"/>
              </a:solidFill>
              <a:latin typeface="Times New Roman"/>
              <a:cs typeface="Times New Roman"/>
            </a:endParaRPr>
          </a:p>
        </p:txBody>
      </p:sp>
      <p:sp>
        <p:nvSpPr>
          <p:cNvPr id="21" name="Oval 20"/>
          <p:cNvSpPr/>
          <p:nvPr/>
        </p:nvSpPr>
        <p:spPr>
          <a:xfrm>
            <a:off x="7156335" y="347210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22" name="Rectangle 21"/>
          <p:cNvSpPr/>
          <p:nvPr/>
        </p:nvSpPr>
        <p:spPr>
          <a:xfrm>
            <a:off x="7237694"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23" name="Straight Connector 22"/>
          <p:cNvCxnSpPr>
            <a:stCxn id="21" idx="4"/>
            <a:endCxn id="22" idx="0"/>
          </p:cNvCxnSpPr>
          <p:nvPr/>
        </p:nvCxnSpPr>
        <p:spPr>
          <a:xfrm>
            <a:off x="7303859"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a:stCxn id="21" idx="6"/>
            <a:endCxn id="26" idx="2"/>
          </p:cNvCxnSpPr>
          <p:nvPr/>
        </p:nvCxnSpPr>
        <p:spPr>
          <a:xfrm flipV="1">
            <a:off x="7451383" y="3620290"/>
            <a:ext cx="606754"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25" name="Rectangle 24"/>
          <p:cNvSpPr/>
          <p:nvPr/>
        </p:nvSpPr>
        <p:spPr>
          <a:xfrm>
            <a:off x="7682090"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8</a:t>
            </a:r>
            <a:endParaRPr lang="en-US" sz="800" i="1" dirty="0">
              <a:solidFill>
                <a:schemeClr val="bg1"/>
              </a:solidFill>
              <a:latin typeface="Times New Roman"/>
              <a:cs typeface="Times New Roman"/>
            </a:endParaRPr>
          </a:p>
        </p:txBody>
      </p:sp>
      <p:sp>
        <p:nvSpPr>
          <p:cNvPr id="26" name="Oval 25"/>
          <p:cNvSpPr/>
          <p:nvPr/>
        </p:nvSpPr>
        <p:spPr>
          <a:xfrm>
            <a:off x="8058137" y="347076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27" name="Rectangle 26"/>
          <p:cNvSpPr/>
          <p:nvPr/>
        </p:nvSpPr>
        <p:spPr>
          <a:xfrm>
            <a:off x="8139496" y="4072624"/>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28" name="Straight Connector 27"/>
          <p:cNvCxnSpPr>
            <a:stCxn id="26" idx="4"/>
            <a:endCxn id="27" idx="0"/>
          </p:cNvCxnSpPr>
          <p:nvPr/>
        </p:nvCxnSpPr>
        <p:spPr>
          <a:xfrm>
            <a:off x="8205661" y="3769814"/>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9" name="Group 28"/>
          <p:cNvGrpSpPr/>
          <p:nvPr/>
        </p:nvGrpSpPr>
        <p:grpSpPr>
          <a:xfrm>
            <a:off x="4217289" y="4298790"/>
            <a:ext cx="4401149" cy="202378"/>
            <a:chOff x="492120" y="3950977"/>
            <a:chExt cx="8067290" cy="370958"/>
          </a:xfrm>
        </p:grpSpPr>
        <p:sp>
          <p:nvSpPr>
            <p:cNvPr id="50" name="TextBox 49"/>
            <p:cNvSpPr txBox="1"/>
            <p:nvPr/>
          </p:nvSpPr>
          <p:spPr>
            <a:xfrm>
              <a:off x="492120" y="3962637"/>
              <a:ext cx="1330509" cy="359298"/>
            </a:xfrm>
            <a:prstGeom prst="rect">
              <a:avLst/>
            </a:prstGeom>
            <a:noFill/>
          </p:spPr>
          <p:txBody>
            <a:bodyPr wrap="square" rtlCol="0" anchor="ctr">
              <a:noAutofit/>
            </a:bodyPr>
            <a:lstStyle/>
            <a:p>
              <a:pPr algn="ctr"/>
              <a:r>
                <a:rPr lang="en-US" sz="1600" dirty="0" smtClean="0">
                  <a:latin typeface="Rockwell"/>
                  <a:cs typeface="Rockwell"/>
                </a:rPr>
                <a:t>time</a:t>
              </a:r>
            </a:p>
          </p:txBody>
        </p:sp>
        <p:sp>
          <p:nvSpPr>
            <p:cNvPr id="51" name="TextBox 50"/>
            <p:cNvSpPr txBox="1"/>
            <p:nvPr/>
          </p:nvSpPr>
          <p:spPr>
            <a:xfrm>
              <a:off x="3769260" y="3950977"/>
              <a:ext cx="1451146" cy="359298"/>
            </a:xfrm>
            <a:prstGeom prst="rect">
              <a:avLst/>
            </a:prstGeom>
            <a:noFill/>
          </p:spPr>
          <p:txBody>
            <a:bodyPr wrap="square" rtlCol="0" anchor="ctr">
              <a:noAutofit/>
            </a:bodyPr>
            <a:lstStyle/>
            <a:p>
              <a:pPr algn="ctr"/>
              <a:r>
                <a:rPr lang="en-US" sz="1600" dirty="0" smtClean="0">
                  <a:latin typeface="Rockwell"/>
                  <a:cs typeface="Rockwell"/>
                </a:rPr>
                <a:t>like</a:t>
              </a:r>
            </a:p>
          </p:txBody>
        </p:sp>
        <p:sp>
          <p:nvSpPr>
            <p:cNvPr id="52" name="TextBox 51"/>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flies</a:t>
              </a:r>
            </a:p>
          </p:txBody>
        </p:sp>
        <p:sp>
          <p:nvSpPr>
            <p:cNvPr id="53" name="TextBox 52"/>
            <p:cNvSpPr txBox="1"/>
            <p:nvPr/>
          </p:nvSpPr>
          <p:spPr>
            <a:xfrm>
              <a:off x="5446910" y="3962637"/>
              <a:ext cx="1451146" cy="359298"/>
            </a:xfrm>
            <a:prstGeom prst="rect">
              <a:avLst/>
            </a:prstGeom>
            <a:noFill/>
          </p:spPr>
          <p:txBody>
            <a:bodyPr wrap="square" rtlCol="0" anchor="ctr">
              <a:noAutofit/>
            </a:bodyPr>
            <a:lstStyle/>
            <a:p>
              <a:pPr algn="ctr"/>
              <a:r>
                <a:rPr lang="en-US" sz="1600" dirty="0" smtClean="0">
                  <a:latin typeface="Rockwell"/>
                  <a:cs typeface="Rockwell"/>
                </a:rPr>
                <a:t>an</a:t>
              </a:r>
            </a:p>
          </p:txBody>
        </p:sp>
        <p:sp>
          <p:nvSpPr>
            <p:cNvPr id="54" name="TextBox 53"/>
            <p:cNvSpPr txBox="1"/>
            <p:nvPr/>
          </p:nvSpPr>
          <p:spPr>
            <a:xfrm>
              <a:off x="7108264" y="3962637"/>
              <a:ext cx="1451146" cy="359298"/>
            </a:xfrm>
            <a:prstGeom prst="rect">
              <a:avLst/>
            </a:prstGeom>
            <a:noFill/>
          </p:spPr>
          <p:txBody>
            <a:bodyPr wrap="square" rtlCol="0" anchor="ctr">
              <a:noAutofit/>
            </a:bodyPr>
            <a:lstStyle/>
            <a:p>
              <a:pPr algn="ctr"/>
              <a:r>
                <a:rPr lang="en-US" sz="1600" dirty="0" smtClean="0">
                  <a:latin typeface="Rockwell"/>
                  <a:cs typeface="Rockwell"/>
                </a:rPr>
                <a:t>arrow</a:t>
              </a:r>
            </a:p>
          </p:txBody>
        </p:sp>
      </p:grpSp>
      <p:sp>
        <p:nvSpPr>
          <p:cNvPr id="30" name="Oval 29"/>
          <p:cNvSpPr/>
          <p:nvPr/>
        </p:nvSpPr>
        <p:spPr>
          <a:xfrm>
            <a:off x="7602439" y="28647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T</a:t>
            </a:r>
            <a:endParaRPr lang="en-US" sz="1600" dirty="0">
              <a:solidFill>
                <a:schemeClr val="bg1"/>
              </a:solidFill>
              <a:latin typeface="Rockwell"/>
              <a:cs typeface="Rockwell"/>
            </a:endParaRPr>
          </a:p>
        </p:txBody>
      </p:sp>
      <p:sp>
        <p:nvSpPr>
          <p:cNvPr id="31" name="Rectangle 30"/>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33" name="Straight Connector 32"/>
          <p:cNvCxnSpPr>
            <a:stCxn id="31" idx="0"/>
            <a:endCxn id="30" idx="4"/>
          </p:cNvCxnSpPr>
          <p:nvPr/>
        </p:nvCxnSpPr>
        <p:spPr>
          <a:xfrm flipH="1" flipV="1">
            <a:off x="7749963" y="3163784"/>
            <a:ext cx="1976" cy="77557"/>
          </a:xfrm>
          <a:prstGeom prst="line">
            <a:avLst/>
          </a:prstGeom>
          <a:solidFill>
            <a:schemeClr val="accent3"/>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5" name="Oval 34"/>
          <p:cNvSpPr/>
          <p:nvPr/>
        </p:nvSpPr>
        <p:spPr>
          <a:xfrm>
            <a:off x="6701958" y="1789688"/>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T</a:t>
            </a:r>
            <a:endParaRPr lang="en-US" sz="1600" dirty="0">
              <a:solidFill>
                <a:schemeClr val="bg1"/>
              </a:solidFill>
              <a:latin typeface="Rockwell"/>
              <a:cs typeface="Rockwell"/>
            </a:endParaRPr>
          </a:p>
        </p:txBody>
      </p:sp>
      <p:sp>
        <p:nvSpPr>
          <p:cNvPr id="36" name="Rectangle 35"/>
          <p:cNvSpPr/>
          <p:nvPr/>
        </p:nvSpPr>
        <p:spPr>
          <a:xfrm>
            <a:off x="6778309" y="2166292"/>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38" name="Straight Connector 37"/>
          <p:cNvCxnSpPr>
            <a:stCxn id="36" idx="0"/>
            <a:endCxn id="35" idx="4"/>
          </p:cNvCxnSpPr>
          <p:nvPr/>
        </p:nvCxnSpPr>
        <p:spPr>
          <a:xfrm flipH="1" flipV="1">
            <a:off x="6849482" y="2088735"/>
            <a:ext cx="1161"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0" name="Oval 39"/>
          <p:cNvSpPr/>
          <p:nvPr/>
        </p:nvSpPr>
        <p:spPr>
          <a:xfrm>
            <a:off x="7163728" y="230825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T</a:t>
            </a:r>
            <a:endParaRPr lang="en-US" sz="1600" dirty="0">
              <a:solidFill>
                <a:schemeClr val="bg1"/>
              </a:solidFill>
              <a:latin typeface="Rockwell"/>
              <a:cs typeface="Rockwell"/>
            </a:endParaRPr>
          </a:p>
        </p:txBody>
      </p:sp>
      <p:sp>
        <p:nvSpPr>
          <p:cNvPr id="41" name="Rectangle 40"/>
          <p:cNvSpPr/>
          <p:nvPr/>
        </p:nvSpPr>
        <p:spPr>
          <a:xfrm>
            <a:off x="7240079" y="2695195"/>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cxnSp>
        <p:nvCxnSpPr>
          <p:cNvPr id="43" name="Straight Connector 42"/>
          <p:cNvCxnSpPr>
            <a:stCxn id="41" idx="0"/>
            <a:endCxn id="40" idx="4"/>
          </p:cNvCxnSpPr>
          <p:nvPr/>
        </p:nvCxnSpPr>
        <p:spPr>
          <a:xfrm flipH="1" flipV="1">
            <a:off x="7311252" y="2607298"/>
            <a:ext cx="1161" cy="8789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Oval 44"/>
          <p:cNvSpPr/>
          <p:nvPr/>
        </p:nvSpPr>
        <p:spPr>
          <a:xfrm>
            <a:off x="6249975" y="129695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T</a:t>
            </a:r>
            <a:endParaRPr lang="en-US" sz="1600" dirty="0">
              <a:solidFill>
                <a:schemeClr val="bg1"/>
              </a:solidFill>
              <a:latin typeface="Rockwell"/>
              <a:cs typeface="Rockwell"/>
            </a:endParaRPr>
          </a:p>
        </p:txBody>
      </p:sp>
      <p:sp>
        <p:nvSpPr>
          <p:cNvPr id="46" name="Rectangle 45"/>
          <p:cNvSpPr/>
          <p:nvPr/>
        </p:nvSpPr>
        <p:spPr>
          <a:xfrm>
            <a:off x="6327141" y="167356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cxnSp>
        <p:nvCxnSpPr>
          <p:cNvPr id="48" name="Straight Connector 47"/>
          <p:cNvCxnSpPr>
            <a:stCxn id="46" idx="0"/>
            <a:endCxn id="45" idx="4"/>
          </p:cNvCxnSpPr>
          <p:nvPr/>
        </p:nvCxnSpPr>
        <p:spPr>
          <a:xfrm flipH="1" flipV="1">
            <a:off x="6397499" y="159600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5" name="Content Placeholder 2"/>
          <p:cNvSpPr txBox="1">
            <a:spLocks/>
          </p:cNvSpPr>
          <p:nvPr/>
        </p:nvSpPr>
        <p:spPr>
          <a:xfrm>
            <a:off x="457200" y="1210760"/>
            <a:ext cx="3755505" cy="5145589"/>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0" b="1" dirty="0" smtClean="0"/>
              <a:t>Given</a:t>
            </a:r>
            <a:r>
              <a:rPr lang="en-US" sz="2600" dirty="0" smtClean="0"/>
              <a:t>: a sentence.</a:t>
            </a:r>
          </a:p>
          <a:p>
            <a:pPr marL="0" indent="0">
              <a:buNone/>
            </a:pPr>
            <a:r>
              <a:rPr lang="en-US" sz="2600" b="1" dirty="0" smtClean="0"/>
              <a:t>Predict</a:t>
            </a:r>
            <a:r>
              <a:rPr lang="en-US" sz="2600" dirty="0" smtClean="0"/>
              <a:t>: unlabeled parse.</a:t>
            </a:r>
          </a:p>
          <a:p>
            <a:pPr marL="0" indent="0">
              <a:buNone/>
            </a:pPr>
            <a:endParaRPr lang="en-US" sz="2600" dirty="0"/>
          </a:p>
          <a:p>
            <a:pPr marL="0" indent="0">
              <a:buNone/>
            </a:pPr>
            <a:r>
              <a:rPr lang="en-US" sz="2600" dirty="0" smtClean="0"/>
              <a:t>We could predict whether each span is present </a:t>
            </a:r>
            <a:r>
              <a:rPr lang="en-US" sz="2800" dirty="0" smtClean="0">
                <a:latin typeface="Rockwell"/>
                <a:cs typeface="Rockwell"/>
              </a:rPr>
              <a:t>T</a:t>
            </a:r>
            <a:r>
              <a:rPr lang="en-US" sz="2600" dirty="0" smtClean="0"/>
              <a:t> or not </a:t>
            </a:r>
            <a:r>
              <a:rPr lang="en-US" sz="2400" dirty="0" smtClean="0">
                <a:latin typeface="Rockwell"/>
                <a:cs typeface="Rockwell"/>
              </a:rPr>
              <a:t>F</a:t>
            </a:r>
            <a:r>
              <a:rPr lang="en-US" sz="2600" dirty="0" smtClean="0"/>
              <a:t>.</a:t>
            </a:r>
            <a:endParaRPr lang="en-US" sz="2600" dirty="0"/>
          </a:p>
        </p:txBody>
      </p:sp>
      <p:sp>
        <p:nvSpPr>
          <p:cNvPr id="74" name="Oval 73"/>
          <p:cNvSpPr/>
          <p:nvPr/>
        </p:nvSpPr>
        <p:spPr>
          <a:xfrm>
            <a:off x="6703119" y="28647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75" name="Rectangle 74"/>
          <p:cNvSpPr/>
          <p:nvPr/>
        </p:nvSpPr>
        <p:spPr>
          <a:xfrm>
            <a:off x="678028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76" name="Straight Connector 75"/>
          <p:cNvCxnSpPr>
            <a:stCxn id="75" idx="0"/>
            <a:endCxn id="74" idx="4"/>
          </p:cNvCxnSpPr>
          <p:nvPr/>
        </p:nvCxnSpPr>
        <p:spPr>
          <a:xfrm flipH="1" flipV="1">
            <a:off x="685064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8" name="Oval 77"/>
          <p:cNvSpPr/>
          <p:nvPr/>
        </p:nvSpPr>
        <p:spPr>
          <a:xfrm>
            <a:off x="5789505" y="2839863"/>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79" name="Rectangle 78"/>
          <p:cNvSpPr/>
          <p:nvPr/>
        </p:nvSpPr>
        <p:spPr>
          <a:xfrm>
            <a:off x="5866671" y="3216467"/>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0" name="Straight Connector 79"/>
          <p:cNvCxnSpPr>
            <a:stCxn id="79" idx="0"/>
            <a:endCxn id="78" idx="4"/>
          </p:cNvCxnSpPr>
          <p:nvPr/>
        </p:nvCxnSpPr>
        <p:spPr>
          <a:xfrm flipH="1" flipV="1">
            <a:off x="5937029" y="3138910"/>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2" name="Oval 81"/>
          <p:cNvSpPr/>
          <p:nvPr/>
        </p:nvSpPr>
        <p:spPr>
          <a:xfrm>
            <a:off x="4886093" y="28647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83" name="Rectangle 82"/>
          <p:cNvSpPr/>
          <p:nvPr/>
        </p:nvSpPr>
        <p:spPr>
          <a:xfrm>
            <a:off x="4963259"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4" name="Straight Connector 83"/>
          <p:cNvCxnSpPr>
            <a:stCxn id="83" idx="0"/>
            <a:endCxn id="82" idx="4"/>
          </p:cNvCxnSpPr>
          <p:nvPr/>
        </p:nvCxnSpPr>
        <p:spPr>
          <a:xfrm flipH="1" flipV="1">
            <a:off x="5033617"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6" name="Oval 85"/>
          <p:cNvSpPr/>
          <p:nvPr/>
        </p:nvSpPr>
        <p:spPr>
          <a:xfrm>
            <a:off x="5334499" y="230825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sp>
        <p:nvSpPr>
          <p:cNvPr id="87" name="Rectangle 86"/>
          <p:cNvSpPr/>
          <p:nvPr/>
        </p:nvSpPr>
        <p:spPr>
          <a:xfrm>
            <a:off x="5411665" y="2684855"/>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8" name="Straight Connector 87"/>
          <p:cNvCxnSpPr>
            <a:stCxn id="87" idx="0"/>
            <a:endCxn id="86" idx="4"/>
          </p:cNvCxnSpPr>
          <p:nvPr/>
        </p:nvCxnSpPr>
        <p:spPr>
          <a:xfrm flipH="1" flipV="1">
            <a:off x="5482023" y="2607298"/>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0" name="Oval 89"/>
          <p:cNvSpPr/>
          <p:nvPr/>
        </p:nvSpPr>
        <p:spPr>
          <a:xfrm>
            <a:off x="6249975" y="230825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91" name="Rectangle 90"/>
          <p:cNvSpPr/>
          <p:nvPr/>
        </p:nvSpPr>
        <p:spPr>
          <a:xfrm>
            <a:off x="6327141" y="2684855"/>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2" name="Straight Connector 91"/>
          <p:cNvCxnSpPr>
            <a:stCxn id="91" idx="0"/>
            <a:endCxn id="90" idx="4"/>
          </p:cNvCxnSpPr>
          <p:nvPr/>
        </p:nvCxnSpPr>
        <p:spPr>
          <a:xfrm flipH="1" flipV="1">
            <a:off x="6397499" y="2607298"/>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4" name="Oval 93"/>
          <p:cNvSpPr/>
          <p:nvPr/>
        </p:nvSpPr>
        <p:spPr>
          <a:xfrm>
            <a:off x="5789505" y="1786979"/>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95" name="Rectangle 94"/>
          <p:cNvSpPr/>
          <p:nvPr/>
        </p:nvSpPr>
        <p:spPr>
          <a:xfrm>
            <a:off x="5866671" y="2163583"/>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6" name="Straight Connector 95"/>
          <p:cNvCxnSpPr>
            <a:stCxn id="95" idx="0"/>
            <a:endCxn id="94" idx="4"/>
          </p:cNvCxnSpPr>
          <p:nvPr/>
        </p:nvCxnSpPr>
        <p:spPr>
          <a:xfrm flipH="1" flipV="1">
            <a:off x="5937029" y="2086026"/>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4" name="TextBox 63"/>
          <p:cNvSpPr txBox="1"/>
          <p:nvPr/>
        </p:nvSpPr>
        <p:spPr>
          <a:xfrm>
            <a:off x="-1" y="6454252"/>
            <a:ext cx="3855525" cy="416200"/>
          </a:xfrm>
          <a:prstGeom prst="rect">
            <a:avLst/>
          </a:prstGeom>
          <a:solidFill>
            <a:schemeClr val="accent6">
              <a:lumMod val="60000"/>
              <a:lumOff val="40000"/>
            </a:schemeClr>
          </a:solidFill>
        </p:spPr>
        <p:txBody>
          <a:bodyPr wrap="square" rtlCol="0" anchor="ctr">
            <a:noAutofit/>
          </a:bodyPr>
          <a:lstStyle/>
          <a:p>
            <a:r>
              <a:rPr lang="en-US" dirty="0" smtClean="0"/>
              <a:t>(</a:t>
            </a:r>
            <a:r>
              <a:rPr lang="en-US" dirty="0" err="1" smtClean="0"/>
              <a:t>Naradowsky</a:t>
            </a:r>
            <a:r>
              <a:rPr lang="en-US" dirty="0" smtClean="0"/>
              <a:t>, Vieira, &amp; Smith, 2012)</a:t>
            </a:r>
          </a:p>
        </p:txBody>
      </p:sp>
    </p:spTree>
    <p:extLst>
      <p:ext uri="{BB962C8B-B14F-4D97-AF65-F5344CB8AC3E}">
        <p14:creationId xmlns:p14="http://schemas.microsoft.com/office/powerpoint/2010/main" val="3971629222"/>
      </p:ext>
    </p:extLst>
  </p:cSld>
  <p:clrMapOvr>
    <a:masterClrMapping/>
  </p:clrMapOvr>
  <p:timing>
    <p:tnLst>
      <p:par>
        <p:cTn xmlns:p14="http://schemas.microsoft.com/office/powerpoint/2010/main" id="1" dur="indefinite" restart="never" nodeType="tmRoot"/>
      </p:par>
    </p:tnLst>
  </p:timing>
</p:sld>
</file>

<file path=ppt/slides/slide2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Unlabeled Constituency Parsing</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206</a:t>
            </a:fld>
            <a:endParaRPr lang="en-US"/>
          </a:p>
        </p:txBody>
      </p:sp>
      <p:sp>
        <p:nvSpPr>
          <p:cNvPr id="6" name="Oval 5"/>
          <p:cNvSpPr/>
          <p:nvPr/>
        </p:nvSpPr>
        <p:spPr>
          <a:xfrm>
            <a:off x="4432698" y="3472100"/>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7" name="Rectangle 6"/>
          <p:cNvSpPr/>
          <p:nvPr/>
        </p:nvSpPr>
        <p:spPr>
          <a:xfrm>
            <a:off x="4514057"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8" name="Straight Connector 7"/>
          <p:cNvCxnSpPr>
            <a:stCxn id="6" idx="4"/>
            <a:endCxn id="7" idx="0"/>
          </p:cNvCxnSpPr>
          <p:nvPr/>
        </p:nvCxnSpPr>
        <p:spPr>
          <a:xfrm>
            <a:off x="4580222"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a:stCxn id="6" idx="6"/>
            <a:endCxn id="11" idx="2"/>
          </p:cNvCxnSpPr>
          <p:nvPr/>
        </p:nvCxnSpPr>
        <p:spPr>
          <a:xfrm>
            <a:off x="4727746" y="3621624"/>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0" name="Rectangle 9"/>
          <p:cNvSpPr/>
          <p:nvPr/>
        </p:nvSpPr>
        <p:spPr>
          <a:xfrm>
            <a:off x="4958453"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11" name="Oval 10"/>
          <p:cNvSpPr/>
          <p:nvPr/>
        </p:nvSpPr>
        <p:spPr>
          <a:xfrm>
            <a:off x="5334500" y="3472100"/>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2" name="Rectangle 11"/>
          <p:cNvSpPr/>
          <p:nvPr/>
        </p:nvSpPr>
        <p:spPr>
          <a:xfrm>
            <a:off x="5415859"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13" name="Straight Connector 12"/>
          <p:cNvCxnSpPr>
            <a:stCxn id="11" idx="4"/>
            <a:endCxn id="12" idx="0"/>
          </p:cNvCxnSpPr>
          <p:nvPr/>
        </p:nvCxnSpPr>
        <p:spPr>
          <a:xfrm>
            <a:off x="5482024"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a:stCxn id="11" idx="6"/>
            <a:endCxn id="16" idx="2"/>
          </p:cNvCxnSpPr>
          <p:nvPr/>
        </p:nvCxnSpPr>
        <p:spPr>
          <a:xfrm flipV="1">
            <a:off x="5629547" y="3620290"/>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5860255"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6" name="Oval 15"/>
          <p:cNvSpPr/>
          <p:nvPr/>
        </p:nvSpPr>
        <p:spPr>
          <a:xfrm>
            <a:off x="6249976" y="3470767"/>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7" name="Rectangle 16"/>
          <p:cNvSpPr/>
          <p:nvPr/>
        </p:nvSpPr>
        <p:spPr>
          <a:xfrm>
            <a:off x="6331335" y="4072624"/>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18" name="Straight Connector 17"/>
          <p:cNvCxnSpPr>
            <a:stCxn id="16" idx="4"/>
            <a:endCxn id="17" idx="0"/>
          </p:cNvCxnSpPr>
          <p:nvPr/>
        </p:nvCxnSpPr>
        <p:spPr>
          <a:xfrm>
            <a:off x="6397500" y="3769814"/>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a:stCxn id="16" idx="6"/>
            <a:endCxn id="21" idx="2"/>
          </p:cNvCxnSpPr>
          <p:nvPr/>
        </p:nvCxnSpPr>
        <p:spPr>
          <a:xfrm>
            <a:off x="6545023" y="3620290"/>
            <a:ext cx="611312"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20" name="Rectangle 19"/>
          <p:cNvSpPr/>
          <p:nvPr/>
        </p:nvSpPr>
        <p:spPr>
          <a:xfrm>
            <a:off x="6775731" y="3540670"/>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6</a:t>
            </a:r>
            <a:endParaRPr lang="en-US" sz="800" i="1" dirty="0">
              <a:solidFill>
                <a:schemeClr val="bg1"/>
              </a:solidFill>
              <a:latin typeface="Times New Roman"/>
              <a:cs typeface="Times New Roman"/>
            </a:endParaRPr>
          </a:p>
        </p:txBody>
      </p:sp>
      <p:sp>
        <p:nvSpPr>
          <p:cNvPr id="21" name="Oval 20"/>
          <p:cNvSpPr/>
          <p:nvPr/>
        </p:nvSpPr>
        <p:spPr>
          <a:xfrm>
            <a:off x="7156335" y="3472100"/>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22" name="Rectangle 21"/>
          <p:cNvSpPr/>
          <p:nvPr/>
        </p:nvSpPr>
        <p:spPr>
          <a:xfrm>
            <a:off x="7237694"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23" name="Straight Connector 22"/>
          <p:cNvCxnSpPr>
            <a:stCxn id="21" idx="4"/>
            <a:endCxn id="22" idx="0"/>
          </p:cNvCxnSpPr>
          <p:nvPr/>
        </p:nvCxnSpPr>
        <p:spPr>
          <a:xfrm>
            <a:off x="7303859"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a:stCxn id="21" idx="6"/>
            <a:endCxn id="26" idx="2"/>
          </p:cNvCxnSpPr>
          <p:nvPr/>
        </p:nvCxnSpPr>
        <p:spPr>
          <a:xfrm flipV="1">
            <a:off x="7451383" y="3620290"/>
            <a:ext cx="606754"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25" name="Rectangle 24"/>
          <p:cNvSpPr/>
          <p:nvPr/>
        </p:nvSpPr>
        <p:spPr>
          <a:xfrm>
            <a:off x="7682090"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8</a:t>
            </a:r>
            <a:endParaRPr lang="en-US" sz="800" i="1" dirty="0">
              <a:solidFill>
                <a:schemeClr val="bg1"/>
              </a:solidFill>
              <a:latin typeface="Times New Roman"/>
              <a:cs typeface="Times New Roman"/>
            </a:endParaRPr>
          </a:p>
        </p:txBody>
      </p:sp>
      <p:sp>
        <p:nvSpPr>
          <p:cNvPr id="26" name="Oval 25"/>
          <p:cNvSpPr/>
          <p:nvPr/>
        </p:nvSpPr>
        <p:spPr>
          <a:xfrm>
            <a:off x="8058137" y="3470767"/>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27" name="Rectangle 26"/>
          <p:cNvSpPr/>
          <p:nvPr/>
        </p:nvSpPr>
        <p:spPr>
          <a:xfrm>
            <a:off x="8139496" y="4072624"/>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28" name="Straight Connector 27"/>
          <p:cNvCxnSpPr>
            <a:stCxn id="26" idx="4"/>
            <a:endCxn id="27" idx="0"/>
          </p:cNvCxnSpPr>
          <p:nvPr/>
        </p:nvCxnSpPr>
        <p:spPr>
          <a:xfrm>
            <a:off x="8205661" y="3769814"/>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9" name="Group 28"/>
          <p:cNvGrpSpPr/>
          <p:nvPr/>
        </p:nvGrpSpPr>
        <p:grpSpPr>
          <a:xfrm>
            <a:off x="4217289" y="4298790"/>
            <a:ext cx="4401149" cy="202378"/>
            <a:chOff x="492120" y="3950977"/>
            <a:chExt cx="8067290" cy="370958"/>
          </a:xfrm>
        </p:grpSpPr>
        <p:sp>
          <p:nvSpPr>
            <p:cNvPr id="50" name="TextBox 49"/>
            <p:cNvSpPr txBox="1"/>
            <p:nvPr/>
          </p:nvSpPr>
          <p:spPr>
            <a:xfrm>
              <a:off x="492120" y="3962637"/>
              <a:ext cx="1330509" cy="359298"/>
            </a:xfrm>
            <a:prstGeom prst="rect">
              <a:avLst/>
            </a:prstGeom>
            <a:noFill/>
          </p:spPr>
          <p:txBody>
            <a:bodyPr wrap="square" rtlCol="0" anchor="ctr">
              <a:noAutofit/>
            </a:bodyPr>
            <a:lstStyle/>
            <a:p>
              <a:pPr algn="ctr"/>
              <a:r>
                <a:rPr lang="en-US" sz="1600" dirty="0" smtClean="0">
                  <a:latin typeface="Rockwell"/>
                  <a:cs typeface="Rockwell"/>
                </a:rPr>
                <a:t>time</a:t>
              </a:r>
            </a:p>
          </p:txBody>
        </p:sp>
        <p:sp>
          <p:nvSpPr>
            <p:cNvPr id="51" name="TextBox 50"/>
            <p:cNvSpPr txBox="1"/>
            <p:nvPr/>
          </p:nvSpPr>
          <p:spPr>
            <a:xfrm>
              <a:off x="3769260" y="3950977"/>
              <a:ext cx="1451146" cy="359298"/>
            </a:xfrm>
            <a:prstGeom prst="rect">
              <a:avLst/>
            </a:prstGeom>
            <a:noFill/>
          </p:spPr>
          <p:txBody>
            <a:bodyPr wrap="square" rtlCol="0" anchor="ctr">
              <a:noAutofit/>
            </a:bodyPr>
            <a:lstStyle/>
            <a:p>
              <a:pPr algn="ctr"/>
              <a:r>
                <a:rPr lang="en-US" sz="1600" dirty="0" smtClean="0">
                  <a:latin typeface="Rockwell"/>
                  <a:cs typeface="Rockwell"/>
                </a:rPr>
                <a:t>like</a:t>
              </a:r>
            </a:p>
          </p:txBody>
        </p:sp>
        <p:sp>
          <p:nvSpPr>
            <p:cNvPr id="52" name="TextBox 51"/>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flies</a:t>
              </a:r>
            </a:p>
          </p:txBody>
        </p:sp>
        <p:sp>
          <p:nvSpPr>
            <p:cNvPr id="53" name="TextBox 52"/>
            <p:cNvSpPr txBox="1"/>
            <p:nvPr/>
          </p:nvSpPr>
          <p:spPr>
            <a:xfrm>
              <a:off x="5446910" y="3962637"/>
              <a:ext cx="1451146" cy="359298"/>
            </a:xfrm>
            <a:prstGeom prst="rect">
              <a:avLst/>
            </a:prstGeom>
            <a:noFill/>
          </p:spPr>
          <p:txBody>
            <a:bodyPr wrap="square" rtlCol="0" anchor="ctr">
              <a:noAutofit/>
            </a:bodyPr>
            <a:lstStyle/>
            <a:p>
              <a:pPr algn="ctr"/>
              <a:r>
                <a:rPr lang="en-US" sz="1600" dirty="0" smtClean="0">
                  <a:latin typeface="Rockwell"/>
                  <a:cs typeface="Rockwell"/>
                </a:rPr>
                <a:t>an</a:t>
              </a:r>
            </a:p>
          </p:txBody>
        </p:sp>
        <p:sp>
          <p:nvSpPr>
            <p:cNvPr id="54" name="TextBox 53"/>
            <p:cNvSpPr txBox="1"/>
            <p:nvPr/>
          </p:nvSpPr>
          <p:spPr>
            <a:xfrm>
              <a:off x="7108264" y="3962637"/>
              <a:ext cx="1451146" cy="359298"/>
            </a:xfrm>
            <a:prstGeom prst="rect">
              <a:avLst/>
            </a:prstGeom>
            <a:noFill/>
          </p:spPr>
          <p:txBody>
            <a:bodyPr wrap="square" rtlCol="0" anchor="ctr">
              <a:noAutofit/>
            </a:bodyPr>
            <a:lstStyle/>
            <a:p>
              <a:pPr algn="ctr"/>
              <a:r>
                <a:rPr lang="en-US" sz="1600" dirty="0" smtClean="0">
                  <a:latin typeface="Rockwell"/>
                  <a:cs typeface="Rockwell"/>
                </a:rPr>
                <a:t>arrow</a:t>
              </a:r>
            </a:p>
          </p:txBody>
        </p:sp>
      </p:grpSp>
      <p:grpSp>
        <p:nvGrpSpPr>
          <p:cNvPr id="3" name="Group 2"/>
          <p:cNvGrpSpPr/>
          <p:nvPr/>
        </p:nvGrpSpPr>
        <p:grpSpPr>
          <a:xfrm>
            <a:off x="7602439" y="2864737"/>
            <a:ext cx="295048" cy="521272"/>
            <a:chOff x="7602439" y="2864737"/>
            <a:chExt cx="295048" cy="521272"/>
          </a:xfrm>
          <a:solidFill>
            <a:schemeClr val="accent3"/>
          </a:solidFill>
        </p:grpSpPr>
        <p:sp>
          <p:nvSpPr>
            <p:cNvPr id="30" name="Oval 29"/>
            <p:cNvSpPr/>
            <p:nvPr/>
          </p:nvSpPr>
          <p:spPr>
            <a:xfrm>
              <a:off x="7602439" y="2864737"/>
              <a:ext cx="295048" cy="299047"/>
            </a:xfrm>
            <a:prstGeom prst="ellipse">
              <a:avLst/>
            </a:prstGeom>
            <a:grp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31" name="Rectangle 30"/>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33" name="Straight Connector 32"/>
            <p:cNvCxnSpPr>
              <a:stCxn id="31" idx="0"/>
              <a:endCxn id="30" idx="4"/>
            </p:cNvCxnSpPr>
            <p:nvPr/>
          </p:nvCxnSpPr>
          <p:spPr>
            <a:xfrm flipH="1" flipV="1">
              <a:off x="7749963" y="3163784"/>
              <a:ext cx="1976" cy="77557"/>
            </a:xfrm>
            <a:prstGeom prst="line">
              <a:avLst/>
            </a:prstGeom>
            <a:grp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35" name="Oval 34"/>
          <p:cNvSpPr/>
          <p:nvPr/>
        </p:nvSpPr>
        <p:spPr>
          <a:xfrm>
            <a:off x="6701958" y="1789688"/>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36" name="Rectangle 35"/>
          <p:cNvSpPr/>
          <p:nvPr/>
        </p:nvSpPr>
        <p:spPr>
          <a:xfrm>
            <a:off x="6778309" y="2166292"/>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38" name="Straight Connector 37"/>
          <p:cNvCxnSpPr>
            <a:stCxn id="36" idx="0"/>
            <a:endCxn id="35" idx="4"/>
          </p:cNvCxnSpPr>
          <p:nvPr/>
        </p:nvCxnSpPr>
        <p:spPr>
          <a:xfrm flipH="1" flipV="1">
            <a:off x="6849482" y="2088735"/>
            <a:ext cx="1161"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0" name="Oval 39"/>
          <p:cNvSpPr/>
          <p:nvPr/>
        </p:nvSpPr>
        <p:spPr>
          <a:xfrm>
            <a:off x="7163728" y="2308251"/>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41" name="Rectangle 40"/>
          <p:cNvSpPr/>
          <p:nvPr/>
        </p:nvSpPr>
        <p:spPr>
          <a:xfrm>
            <a:off x="7240079" y="2695195"/>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cxnSp>
        <p:nvCxnSpPr>
          <p:cNvPr id="43" name="Straight Connector 42"/>
          <p:cNvCxnSpPr>
            <a:stCxn id="41" idx="0"/>
            <a:endCxn id="40" idx="4"/>
          </p:cNvCxnSpPr>
          <p:nvPr/>
        </p:nvCxnSpPr>
        <p:spPr>
          <a:xfrm flipH="1" flipV="1">
            <a:off x="7311252" y="2607298"/>
            <a:ext cx="1161" cy="8789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Oval 44"/>
          <p:cNvSpPr/>
          <p:nvPr/>
        </p:nvSpPr>
        <p:spPr>
          <a:xfrm>
            <a:off x="6249975" y="1296957"/>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46" name="Rectangle 45"/>
          <p:cNvSpPr/>
          <p:nvPr/>
        </p:nvSpPr>
        <p:spPr>
          <a:xfrm>
            <a:off x="6327141" y="167356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cxnSp>
        <p:nvCxnSpPr>
          <p:cNvPr id="48" name="Straight Connector 47"/>
          <p:cNvCxnSpPr>
            <a:stCxn id="46" idx="0"/>
            <a:endCxn id="45" idx="4"/>
          </p:cNvCxnSpPr>
          <p:nvPr/>
        </p:nvCxnSpPr>
        <p:spPr>
          <a:xfrm flipH="1" flipV="1">
            <a:off x="6397499" y="159600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5" name="Content Placeholder 2"/>
          <p:cNvSpPr txBox="1">
            <a:spLocks/>
          </p:cNvSpPr>
          <p:nvPr/>
        </p:nvSpPr>
        <p:spPr>
          <a:xfrm>
            <a:off x="457200" y="1210760"/>
            <a:ext cx="3755505" cy="5145589"/>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0" b="1" dirty="0" smtClean="0"/>
              <a:t>Given</a:t>
            </a:r>
            <a:r>
              <a:rPr lang="en-US" sz="2600" dirty="0" smtClean="0"/>
              <a:t>: a sentence.</a:t>
            </a:r>
          </a:p>
          <a:p>
            <a:pPr marL="0" indent="0">
              <a:buNone/>
            </a:pPr>
            <a:r>
              <a:rPr lang="en-US" sz="2600" b="1" dirty="0" smtClean="0"/>
              <a:t>Predict</a:t>
            </a:r>
            <a:r>
              <a:rPr lang="en-US" sz="2600" dirty="0" smtClean="0"/>
              <a:t>: unlabeled parse.</a:t>
            </a:r>
          </a:p>
          <a:p>
            <a:pPr marL="0" indent="0">
              <a:buNone/>
            </a:pPr>
            <a:endParaRPr lang="en-US" sz="2600" dirty="0"/>
          </a:p>
          <a:p>
            <a:pPr marL="0" indent="0">
              <a:buNone/>
            </a:pPr>
            <a:r>
              <a:rPr lang="en-US" sz="2600" dirty="0" smtClean="0"/>
              <a:t>We could predict whether each span is present </a:t>
            </a:r>
            <a:r>
              <a:rPr lang="en-US" sz="2800" dirty="0" smtClean="0">
                <a:latin typeface="Rockwell"/>
                <a:cs typeface="Rockwell"/>
              </a:rPr>
              <a:t>T</a:t>
            </a:r>
            <a:r>
              <a:rPr lang="en-US" sz="2600" dirty="0" smtClean="0"/>
              <a:t> or not </a:t>
            </a:r>
            <a:r>
              <a:rPr lang="en-US" sz="2400" dirty="0" smtClean="0">
                <a:latin typeface="Rockwell"/>
                <a:cs typeface="Rockwell"/>
              </a:rPr>
              <a:t>F</a:t>
            </a:r>
            <a:r>
              <a:rPr lang="en-US" sz="2600" dirty="0" smtClean="0"/>
              <a:t>.</a:t>
            </a:r>
            <a:endParaRPr lang="en-US" sz="2600" dirty="0"/>
          </a:p>
        </p:txBody>
      </p:sp>
      <p:grpSp>
        <p:nvGrpSpPr>
          <p:cNvPr id="73" name="Group 72"/>
          <p:cNvGrpSpPr/>
          <p:nvPr/>
        </p:nvGrpSpPr>
        <p:grpSpPr>
          <a:xfrm>
            <a:off x="6703119" y="2864737"/>
            <a:ext cx="295048" cy="521272"/>
            <a:chOff x="7602439" y="2864737"/>
            <a:chExt cx="295048" cy="521272"/>
          </a:xfrm>
        </p:grpSpPr>
        <p:sp>
          <p:nvSpPr>
            <p:cNvPr id="74" name="Oval 73"/>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75" name="Rectangle 74"/>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76" name="Straight Connector 75"/>
            <p:cNvCxnSpPr>
              <a:stCxn id="75" idx="0"/>
              <a:endCxn id="74"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7" name="Group 76"/>
          <p:cNvGrpSpPr/>
          <p:nvPr/>
        </p:nvGrpSpPr>
        <p:grpSpPr>
          <a:xfrm>
            <a:off x="5789505" y="2839863"/>
            <a:ext cx="295048" cy="521272"/>
            <a:chOff x="7602439" y="2864737"/>
            <a:chExt cx="295048" cy="521272"/>
          </a:xfrm>
        </p:grpSpPr>
        <p:sp>
          <p:nvSpPr>
            <p:cNvPr id="78" name="Oval 77"/>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79" name="Rectangle 78"/>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0" name="Straight Connector 79"/>
            <p:cNvCxnSpPr>
              <a:stCxn id="79" idx="0"/>
              <a:endCxn id="78"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81" name="Group 80"/>
          <p:cNvGrpSpPr/>
          <p:nvPr/>
        </p:nvGrpSpPr>
        <p:grpSpPr>
          <a:xfrm>
            <a:off x="4886093" y="2864737"/>
            <a:ext cx="295048" cy="521272"/>
            <a:chOff x="7602439" y="2864737"/>
            <a:chExt cx="295048" cy="521272"/>
          </a:xfrm>
        </p:grpSpPr>
        <p:sp>
          <p:nvSpPr>
            <p:cNvPr id="82" name="Oval 81"/>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83" name="Rectangle 82"/>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4" name="Straight Connector 83"/>
            <p:cNvCxnSpPr>
              <a:stCxn id="83" idx="0"/>
              <a:endCxn id="82"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85" name="Group 84"/>
          <p:cNvGrpSpPr/>
          <p:nvPr/>
        </p:nvGrpSpPr>
        <p:grpSpPr>
          <a:xfrm>
            <a:off x="5334499" y="2308251"/>
            <a:ext cx="295048" cy="521272"/>
            <a:chOff x="7602439" y="2864737"/>
            <a:chExt cx="295048" cy="521272"/>
          </a:xfrm>
        </p:grpSpPr>
        <p:sp>
          <p:nvSpPr>
            <p:cNvPr id="86" name="Oval 85"/>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F</a:t>
              </a:r>
            </a:p>
          </p:txBody>
        </p:sp>
        <p:sp>
          <p:nvSpPr>
            <p:cNvPr id="87" name="Rectangle 86"/>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8" name="Straight Connector 87"/>
            <p:cNvCxnSpPr>
              <a:stCxn id="87" idx="0"/>
              <a:endCxn id="86"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89" name="Group 88"/>
          <p:cNvGrpSpPr/>
          <p:nvPr/>
        </p:nvGrpSpPr>
        <p:grpSpPr>
          <a:xfrm>
            <a:off x="6249975" y="2308251"/>
            <a:ext cx="295048" cy="521272"/>
            <a:chOff x="7602439" y="2864737"/>
            <a:chExt cx="295048" cy="521272"/>
          </a:xfrm>
        </p:grpSpPr>
        <p:sp>
          <p:nvSpPr>
            <p:cNvPr id="90" name="Oval 89"/>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91" name="Rectangle 90"/>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2" name="Straight Connector 91"/>
            <p:cNvCxnSpPr>
              <a:stCxn id="91" idx="0"/>
              <a:endCxn id="90"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93" name="Group 92"/>
          <p:cNvGrpSpPr/>
          <p:nvPr/>
        </p:nvGrpSpPr>
        <p:grpSpPr>
          <a:xfrm>
            <a:off x="5789505" y="1786979"/>
            <a:ext cx="295048" cy="521272"/>
            <a:chOff x="7602439" y="2864737"/>
            <a:chExt cx="295048" cy="521272"/>
          </a:xfrm>
        </p:grpSpPr>
        <p:sp>
          <p:nvSpPr>
            <p:cNvPr id="94" name="Oval 93"/>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F</a:t>
              </a:r>
            </a:p>
          </p:txBody>
        </p:sp>
        <p:sp>
          <p:nvSpPr>
            <p:cNvPr id="95" name="Rectangle 94"/>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6" name="Straight Connector 95"/>
            <p:cNvCxnSpPr>
              <a:stCxn id="95" idx="0"/>
              <a:endCxn id="94"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71" name="TextBox 70"/>
          <p:cNvSpPr txBox="1"/>
          <p:nvPr/>
        </p:nvSpPr>
        <p:spPr>
          <a:xfrm>
            <a:off x="-1" y="6454252"/>
            <a:ext cx="3855525" cy="416200"/>
          </a:xfrm>
          <a:prstGeom prst="rect">
            <a:avLst/>
          </a:prstGeom>
          <a:solidFill>
            <a:schemeClr val="accent6">
              <a:lumMod val="60000"/>
              <a:lumOff val="40000"/>
            </a:schemeClr>
          </a:solidFill>
        </p:spPr>
        <p:txBody>
          <a:bodyPr wrap="square" rtlCol="0" anchor="ctr">
            <a:noAutofit/>
          </a:bodyPr>
          <a:lstStyle/>
          <a:p>
            <a:r>
              <a:rPr lang="en-US" dirty="0" smtClean="0"/>
              <a:t>(</a:t>
            </a:r>
            <a:r>
              <a:rPr lang="en-US" dirty="0" err="1" smtClean="0"/>
              <a:t>Naradowsky</a:t>
            </a:r>
            <a:r>
              <a:rPr lang="en-US" dirty="0" smtClean="0"/>
              <a:t>, Vieira, &amp; Smith, 2012)</a:t>
            </a:r>
          </a:p>
        </p:txBody>
      </p:sp>
    </p:spTree>
    <p:extLst>
      <p:ext uri="{BB962C8B-B14F-4D97-AF65-F5344CB8AC3E}">
        <p14:creationId xmlns:p14="http://schemas.microsoft.com/office/powerpoint/2010/main" val="2527292210"/>
      </p:ext>
    </p:extLst>
  </p:cSld>
  <p:clrMapOvr>
    <a:masterClrMapping/>
  </p:clrMapOvr>
  <p:timing>
    <p:tnLst>
      <p:par>
        <p:cTn xmlns:p14="http://schemas.microsoft.com/office/powerpoint/2010/main" id="1" dur="indefinite" restart="never" nodeType="tmRoot"/>
      </p:par>
    </p:tnLst>
  </p:timing>
</p:sld>
</file>

<file path=ppt/slides/slide2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Unlabeled Constituency Parsing</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207</a:t>
            </a:fld>
            <a:endParaRPr lang="en-US"/>
          </a:p>
        </p:txBody>
      </p:sp>
      <p:sp>
        <p:nvSpPr>
          <p:cNvPr id="6" name="Oval 5"/>
          <p:cNvSpPr/>
          <p:nvPr/>
        </p:nvSpPr>
        <p:spPr>
          <a:xfrm>
            <a:off x="4432698" y="3472100"/>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7" name="Rectangle 6"/>
          <p:cNvSpPr/>
          <p:nvPr/>
        </p:nvSpPr>
        <p:spPr>
          <a:xfrm>
            <a:off x="4514057"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8" name="Straight Connector 7"/>
          <p:cNvCxnSpPr>
            <a:stCxn id="6" idx="4"/>
            <a:endCxn id="7" idx="0"/>
          </p:cNvCxnSpPr>
          <p:nvPr/>
        </p:nvCxnSpPr>
        <p:spPr>
          <a:xfrm>
            <a:off x="4580222"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a:stCxn id="6" idx="6"/>
            <a:endCxn id="11" idx="2"/>
          </p:cNvCxnSpPr>
          <p:nvPr/>
        </p:nvCxnSpPr>
        <p:spPr>
          <a:xfrm>
            <a:off x="4727746" y="3621624"/>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0" name="Rectangle 9"/>
          <p:cNvSpPr/>
          <p:nvPr/>
        </p:nvSpPr>
        <p:spPr>
          <a:xfrm>
            <a:off x="4958453"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11" name="Oval 10"/>
          <p:cNvSpPr/>
          <p:nvPr/>
        </p:nvSpPr>
        <p:spPr>
          <a:xfrm>
            <a:off x="5334500" y="3472100"/>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2" name="Rectangle 11"/>
          <p:cNvSpPr/>
          <p:nvPr/>
        </p:nvSpPr>
        <p:spPr>
          <a:xfrm>
            <a:off x="5415859"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13" name="Straight Connector 12"/>
          <p:cNvCxnSpPr>
            <a:stCxn id="11" idx="4"/>
            <a:endCxn id="12" idx="0"/>
          </p:cNvCxnSpPr>
          <p:nvPr/>
        </p:nvCxnSpPr>
        <p:spPr>
          <a:xfrm>
            <a:off x="5482024"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a:stCxn id="11" idx="6"/>
            <a:endCxn id="16" idx="2"/>
          </p:cNvCxnSpPr>
          <p:nvPr/>
        </p:nvCxnSpPr>
        <p:spPr>
          <a:xfrm flipV="1">
            <a:off x="5629547" y="3620290"/>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5860255"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6" name="Oval 15"/>
          <p:cNvSpPr/>
          <p:nvPr/>
        </p:nvSpPr>
        <p:spPr>
          <a:xfrm>
            <a:off x="6249976" y="3470767"/>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7" name="Rectangle 16"/>
          <p:cNvSpPr/>
          <p:nvPr/>
        </p:nvSpPr>
        <p:spPr>
          <a:xfrm>
            <a:off x="6331335" y="4072624"/>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18" name="Straight Connector 17"/>
          <p:cNvCxnSpPr>
            <a:stCxn id="16" idx="4"/>
            <a:endCxn id="17" idx="0"/>
          </p:cNvCxnSpPr>
          <p:nvPr/>
        </p:nvCxnSpPr>
        <p:spPr>
          <a:xfrm>
            <a:off x="6397500" y="3769814"/>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a:stCxn id="16" idx="6"/>
            <a:endCxn id="21" idx="2"/>
          </p:cNvCxnSpPr>
          <p:nvPr/>
        </p:nvCxnSpPr>
        <p:spPr>
          <a:xfrm>
            <a:off x="6545023" y="3620290"/>
            <a:ext cx="611312"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20" name="Rectangle 19"/>
          <p:cNvSpPr/>
          <p:nvPr/>
        </p:nvSpPr>
        <p:spPr>
          <a:xfrm>
            <a:off x="6775731" y="3540670"/>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6</a:t>
            </a:r>
            <a:endParaRPr lang="en-US" sz="800" i="1" dirty="0">
              <a:solidFill>
                <a:schemeClr val="bg1"/>
              </a:solidFill>
              <a:latin typeface="Times New Roman"/>
              <a:cs typeface="Times New Roman"/>
            </a:endParaRPr>
          </a:p>
        </p:txBody>
      </p:sp>
      <p:sp>
        <p:nvSpPr>
          <p:cNvPr id="21" name="Oval 20"/>
          <p:cNvSpPr/>
          <p:nvPr/>
        </p:nvSpPr>
        <p:spPr>
          <a:xfrm>
            <a:off x="7156335" y="3472100"/>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22" name="Rectangle 21"/>
          <p:cNvSpPr/>
          <p:nvPr/>
        </p:nvSpPr>
        <p:spPr>
          <a:xfrm>
            <a:off x="7237694"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23" name="Straight Connector 22"/>
          <p:cNvCxnSpPr>
            <a:stCxn id="21" idx="4"/>
            <a:endCxn id="22" idx="0"/>
          </p:cNvCxnSpPr>
          <p:nvPr/>
        </p:nvCxnSpPr>
        <p:spPr>
          <a:xfrm>
            <a:off x="7303859"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a:stCxn id="21" idx="6"/>
            <a:endCxn id="26" idx="2"/>
          </p:cNvCxnSpPr>
          <p:nvPr/>
        </p:nvCxnSpPr>
        <p:spPr>
          <a:xfrm flipV="1">
            <a:off x="7451383" y="3620290"/>
            <a:ext cx="606754"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25" name="Rectangle 24"/>
          <p:cNvSpPr/>
          <p:nvPr/>
        </p:nvSpPr>
        <p:spPr>
          <a:xfrm>
            <a:off x="7682090"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8</a:t>
            </a:r>
            <a:endParaRPr lang="en-US" sz="800" i="1" dirty="0">
              <a:solidFill>
                <a:schemeClr val="bg1"/>
              </a:solidFill>
              <a:latin typeface="Times New Roman"/>
              <a:cs typeface="Times New Roman"/>
            </a:endParaRPr>
          </a:p>
        </p:txBody>
      </p:sp>
      <p:sp>
        <p:nvSpPr>
          <p:cNvPr id="26" name="Oval 25"/>
          <p:cNvSpPr/>
          <p:nvPr/>
        </p:nvSpPr>
        <p:spPr>
          <a:xfrm>
            <a:off x="8058137" y="3470767"/>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27" name="Rectangle 26"/>
          <p:cNvSpPr/>
          <p:nvPr/>
        </p:nvSpPr>
        <p:spPr>
          <a:xfrm>
            <a:off x="8139496" y="4072624"/>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28" name="Straight Connector 27"/>
          <p:cNvCxnSpPr>
            <a:stCxn id="26" idx="4"/>
            <a:endCxn id="27" idx="0"/>
          </p:cNvCxnSpPr>
          <p:nvPr/>
        </p:nvCxnSpPr>
        <p:spPr>
          <a:xfrm>
            <a:off x="8205661" y="3769814"/>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9" name="Group 28"/>
          <p:cNvGrpSpPr/>
          <p:nvPr/>
        </p:nvGrpSpPr>
        <p:grpSpPr>
          <a:xfrm>
            <a:off x="4217289" y="4298790"/>
            <a:ext cx="4401149" cy="202378"/>
            <a:chOff x="492120" y="3950977"/>
            <a:chExt cx="8067290" cy="370958"/>
          </a:xfrm>
        </p:grpSpPr>
        <p:sp>
          <p:nvSpPr>
            <p:cNvPr id="50" name="TextBox 49"/>
            <p:cNvSpPr txBox="1"/>
            <p:nvPr/>
          </p:nvSpPr>
          <p:spPr>
            <a:xfrm>
              <a:off x="492120" y="3962637"/>
              <a:ext cx="1330509" cy="359298"/>
            </a:xfrm>
            <a:prstGeom prst="rect">
              <a:avLst/>
            </a:prstGeom>
            <a:noFill/>
          </p:spPr>
          <p:txBody>
            <a:bodyPr wrap="square" rtlCol="0" anchor="ctr">
              <a:noAutofit/>
            </a:bodyPr>
            <a:lstStyle/>
            <a:p>
              <a:pPr algn="ctr"/>
              <a:r>
                <a:rPr lang="en-US" sz="1600" dirty="0" smtClean="0">
                  <a:latin typeface="Rockwell"/>
                  <a:cs typeface="Rockwell"/>
                </a:rPr>
                <a:t>time</a:t>
              </a:r>
            </a:p>
          </p:txBody>
        </p:sp>
        <p:sp>
          <p:nvSpPr>
            <p:cNvPr id="51" name="TextBox 50"/>
            <p:cNvSpPr txBox="1"/>
            <p:nvPr/>
          </p:nvSpPr>
          <p:spPr>
            <a:xfrm>
              <a:off x="3769260" y="3950977"/>
              <a:ext cx="1451146" cy="359298"/>
            </a:xfrm>
            <a:prstGeom prst="rect">
              <a:avLst/>
            </a:prstGeom>
            <a:noFill/>
          </p:spPr>
          <p:txBody>
            <a:bodyPr wrap="square" rtlCol="0" anchor="ctr">
              <a:noAutofit/>
            </a:bodyPr>
            <a:lstStyle/>
            <a:p>
              <a:pPr algn="ctr"/>
              <a:r>
                <a:rPr lang="en-US" sz="1600" dirty="0" smtClean="0">
                  <a:latin typeface="Rockwell"/>
                  <a:cs typeface="Rockwell"/>
                </a:rPr>
                <a:t>like</a:t>
              </a:r>
            </a:p>
          </p:txBody>
        </p:sp>
        <p:sp>
          <p:nvSpPr>
            <p:cNvPr id="52" name="TextBox 51"/>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flies</a:t>
              </a:r>
            </a:p>
          </p:txBody>
        </p:sp>
        <p:sp>
          <p:nvSpPr>
            <p:cNvPr id="53" name="TextBox 52"/>
            <p:cNvSpPr txBox="1"/>
            <p:nvPr/>
          </p:nvSpPr>
          <p:spPr>
            <a:xfrm>
              <a:off x="5446910" y="3962637"/>
              <a:ext cx="1451146" cy="359298"/>
            </a:xfrm>
            <a:prstGeom prst="rect">
              <a:avLst/>
            </a:prstGeom>
            <a:noFill/>
          </p:spPr>
          <p:txBody>
            <a:bodyPr wrap="square" rtlCol="0" anchor="ctr">
              <a:noAutofit/>
            </a:bodyPr>
            <a:lstStyle/>
            <a:p>
              <a:pPr algn="ctr"/>
              <a:r>
                <a:rPr lang="en-US" sz="1600" dirty="0" smtClean="0">
                  <a:latin typeface="Rockwell"/>
                  <a:cs typeface="Rockwell"/>
                </a:rPr>
                <a:t>an</a:t>
              </a:r>
            </a:p>
          </p:txBody>
        </p:sp>
        <p:sp>
          <p:nvSpPr>
            <p:cNvPr id="54" name="TextBox 53"/>
            <p:cNvSpPr txBox="1"/>
            <p:nvPr/>
          </p:nvSpPr>
          <p:spPr>
            <a:xfrm>
              <a:off x="7108264" y="3962637"/>
              <a:ext cx="1451146" cy="359298"/>
            </a:xfrm>
            <a:prstGeom prst="rect">
              <a:avLst/>
            </a:prstGeom>
            <a:noFill/>
          </p:spPr>
          <p:txBody>
            <a:bodyPr wrap="square" rtlCol="0" anchor="ctr">
              <a:noAutofit/>
            </a:bodyPr>
            <a:lstStyle/>
            <a:p>
              <a:pPr algn="ctr"/>
              <a:r>
                <a:rPr lang="en-US" sz="1600" dirty="0" smtClean="0">
                  <a:latin typeface="Rockwell"/>
                  <a:cs typeface="Rockwell"/>
                </a:rPr>
                <a:t>arrow</a:t>
              </a:r>
            </a:p>
          </p:txBody>
        </p:sp>
      </p:grpSp>
      <p:grpSp>
        <p:nvGrpSpPr>
          <p:cNvPr id="3" name="Group 2"/>
          <p:cNvGrpSpPr/>
          <p:nvPr/>
        </p:nvGrpSpPr>
        <p:grpSpPr>
          <a:xfrm>
            <a:off x="7602439" y="2864737"/>
            <a:ext cx="295048" cy="521272"/>
            <a:chOff x="7602439" y="2864737"/>
            <a:chExt cx="295048" cy="521272"/>
          </a:xfrm>
          <a:solidFill>
            <a:schemeClr val="accent3"/>
          </a:solidFill>
        </p:grpSpPr>
        <p:sp>
          <p:nvSpPr>
            <p:cNvPr id="30" name="Oval 29"/>
            <p:cNvSpPr/>
            <p:nvPr/>
          </p:nvSpPr>
          <p:spPr>
            <a:xfrm>
              <a:off x="7602439" y="2864737"/>
              <a:ext cx="295048" cy="299047"/>
            </a:xfrm>
            <a:prstGeom prst="ellipse">
              <a:avLst/>
            </a:prstGeom>
            <a:grp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31" name="Rectangle 30"/>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33" name="Straight Connector 32"/>
            <p:cNvCxnSpPr>
              <a:stCxn id="31" idx="0"/>
              <a:endCxn id="30" idx="4"/>
            </p:cNvCxnSpPr>
            <p:nvPr/>
          </p:nvCxnSpPr>
          <p:spPr>
            <a:xfrm flipH="1" flipV="1">
              <a:off x="7749963" y="3163784"/>
              <a:ext cx="1976" cy="77557"/>
            </a:xfrm>
            <a:prstGeom prst="line">
              <a:avLst/>
            </a:prstGeom>
            <a:grp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35" name="Oval 34"/>
          <p:cNvSpPr/>
          <p:nvPr/>
        </p:nvSpPr>
        <p:spPr>
          <a:xfrm>
            <a:off x="6701958" y="1789688"/>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F</a:t>
            </a:r>
          </a:p>
        </p:txBody>
      </p:sp>
      <p:sp>
        <p:nvSpPr>
          <p:cNvPr id="36" name="Rectangle 35"/>
          <p:cNvSpPr/>
          <p:nvPr/>
        </p:nvSpPr>
        <p:spPr>
          <a:xfrm>
            <a:off x="6778309" y="2166292"/>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38" name="Straight Connector 37"/>
          <p:cNvCxnSpPr>
            <a:stCxn id="36" idx="0"/>
            <a:endCxn id="35" idx="4"/>
          </p:cNvCxnSpPr>
          <p:nvPr/>
        </p:nvCxnSpPr>
        <p:spPr>
          <a:xfrm flipH="1" flipV="1">
            <a:off x="6849482" y="2088735"/>
            <a:ext cx="1161"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0" name="Oval 39"/>
          <p:cNvSpPr/>
          <p:nvPr/>
        </p:nvSpPr>
        <p:spPr>
          <a:xfrm>
            <a:off x="7163728" y="2308251"/>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41" name="Rectangle 40"/>
          <p:cNvSpPr/>
          <p:nvPr/>
        </p:nvSpPr>
        <p:spPr>
          <a:xfrm>
            <a:off x="7240079" y="2695195"/>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cxnSp>
        <p:nvCxnSpPr>
          <p:cNvPr id="43" name="Straight Connector 42"/>
          <p:cNvCxnSpPr>
            <a:stCxn id="41" idx="0"/>
            <a:endCxn id="40" idx="4"/>
          </p:cNvCxnSpPr>
          <p:nvPr/>
        </p:nvCxnSpPr>
        <p:spPr>
          <a:xfrm flipH="1" flipV="1">
            <a:off x="7311252" y="2607298"/>
            <a:ext cx="1161" cy="8789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Oval 44"/>
          <p:cNvSpPr/>
          <p:nvPr/>
        </p:nvSpPr>
        <p:spPr>
          <a:xfrm>
            <a:off x="6249975" y="1296957"/>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46" name="Rectangle 45"/>
          <p:cNvSpPr/>
          <p:nvPr/>
        </p:nvSpPr>
        <p:spPr>
          <a:xfrm>
            <a:off x="6327141" y="167356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cxnSp>
        <p:nvCxnSpPr>
          <p:cNvPr id="48" name="Straight Connector 47"/>
          <p:cNvCxnSpPr>
            <a:stCxn id="46" idx="0"/>
            <a:endCxn id="45" idx="4"/>
          </p:cNvCxnSpPr>
          <p:nvPr/>
        </p:nvCxnSpPr>
        <p:spPr>
          <a:xfrm flipH="1" flipV="1">
            <a:off x="6397499" y="159600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5" name="Content Placeholder 2"/>
          <p:cNvSpPr txBox="1">
            <a:spLocks/>
          </p:cNvSpPr>
          <p:nvPr/>
        </p:nvSpPr>
        <p:spPr>
          <a:xfrm>
            <a:off x="457200" y="1210760"/>
            <a:ext cx="3755505" cy="5145589"/>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0" b="1" dirty="0" smtClean="0"/>
              <a:t>Given</a:t>
            </a:r>
            <a:r>
              <a:rPr lang="en-US" sz="2600" dirty="0" smtClean="0"/>
              <a:t>: a sentence.</a:t>
            </a:r>
          </a:p>
          <a:p>
            <a:pPr marL="0" indent="0">
              <a:buNone/>
            </a:pPr>
            <a:r>
              <a:rPr lang="en-US" sz="2600" b="1" dirty="0" smtClean="0"/>
              <a:t>Predict</a:t>
            </a:r>
            <a:r>
              <a:rPr lang="en-US" sz="2600" dirty="0" smtClean="0"/>
              <a:t>: unlabeled parse.</a:t>
            </a:r>
          </a:p>
          <a:p>
            <a:pPr marL="0" indent="0">
              <a:buNone/>
            </a:pPr>
            <a:endParaRPr lang="en-US" sz="2600" dirty="0"/>
          </a:p>
          <a:p>
            <a:pPr marL="0" indent="0">
              <a:buNone/>
            </a:pPr>
            <a:r>
              <a:rPr lang="en-US" sz="2600" dirty="0" smtClean="0"/>
              <a:t>We could predict whether each span is present </a:t>
            </a:r>
            <a:r>
              <a:rPr lang="en-US" sz="2800" dirty="0" smtClean="0">
                <a:latin typeface="Rockwell"/>
                <a:cs typeface="Rockwell"/>
              </a:rPr>
              <a:t>T</a:t>
            </a:r>
            <a:r>
              <a:rPr lang="en-US" sz="2600" dirty="0" smtClean="0"/>
              <a:t> or not </a:t>
            </a:r>
            <a:r>
              <a:rPr lang="en-US" sz="2400" dirty="0" smtClean="0">
                <a:latin typeface="Rockwell"/>
                <a:cs typeface="Rockwell"/>
              </a:rPr>
              <a:t>F</a:t>
            </a:r>
            <a:r>
              <a:rPr lang="en-US" sz="2600" dirty="0" smtClean="0"/>
              <a:t>.</a:t>
            </a:r>
            <a:endParaRPr lang="en-US" sz="2600" dirty="0"/>
          </a:p>
        </p:txBody>
      </p:sp>
      <p:grpSp>
        <p:nvGrpSpPr>
          <p:cNvPr id="73" name="Group 72"/>
          <p:cNvGrpSpPr/>
          <p:nvPr/>
        </p:nvGrpSpPr>
        <p:grpSpPr>
          <a:xfrm>
            <a:off x="6703119" y="2864737"/>
            <a:ext cx="295048" cy="521272"/>
            <a:chOff x="7602439" y="2864737"/>
            <a:chExt cx="295048" cy="521272"/>
          </a:xfrm>
        </p:grpSpPr>
        <p:sp>
          <p:nvSpPr>
            <p:cNvPr id="74" name="Oval 73"/>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75" name="Rectangle 74"/>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76" name="Straight Connector 75"/>
            <p:cNvCxnSpPr>
              <a:stCxn id="75" idx="0"/>
              <a:endCxn id="74"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7" name="Group 76"/>
          <p:cNvGrpSpPr/>
          <p:nvPr/>
        </p:nvGrpSpPr>
        <p:grpSpPr>
          <a:xfrm>
            <a:off x="5789505" y="2839863"/>
            <a:ext cx="295048" cy="521272"/>
            <a:chOff x="7602439" y="2864737"/>
            <a:chExt cx="295048" cy="521272"/>
          </a:xfrm>
        </p:grpSpPr>
        <p:sp>
          <p:nvSpPr>
            <p:cNvPr id="78" name="Oval 77"/>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79" name="Rectangle 78"/>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0" name="Straight Connector 79"/>
            <p:cNvCxnSpPr>
              <a:stCxn id="79" idx="0"/>
              <a:endCxn id="78"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81" name="Group 80"/>
          <p:cNvGrpSpPr/>
          <p:nvPr/>
        </p:nvGrpSpPr>
        <p:grpSpPr>
          <a:xfrm>
            <a:off x="4886093" y="2864737"/>
            <a:ext cx="295048" cy="521272"/>
            <a:chOff x="7602439" y="2864737"/>
            <a:chExt cx="295048" cy="521272"/>
          </a:xfrm>
        </p:grpSpPr>
        <p:sp>
          <p:nvSpPr>
            <p:cNvPr id="82" name="Oval 81"/>
            <p:cNvSpPr/>
            <p:nvPr/>
          </p:nvSpPr>
          <p:spPr>
            <a:xfrm>
              <a:off x="7602439" y="2864737"/>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83" name="Rectangle 82"/>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4" name="Straight Connector 83"/>
            <p:cNvCxnSpPr>
              <a:stCxn id="83" idx="0"/>
              <a:endCxn id="82"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85" name="Group 84"/>
          <p:cNvGrpSpPr/>
          <p:nvPr/>
        </p:nvGrpSpPr>
        <p:grpSpPr>
          <a:xfrm>
            <a:off x="5334499" y="2308251"/>
            <a:ext cx="295048" cy="521272"/>
            <a:chOff x="7602439" y="2864737"/>
            <a:chExt cx="295048" cy="521272"/>
          </a:xfrm>
        </p:grpSpPr>
        <p:sp>
          <p:nvSpPr>
            <p:cNvPr id="86" name="Oval 85"/>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F</a:t>
              </a:r>
            </a:p>
          </p:txBody>
        </p:sp>
        <p:sp>
          <p:nvSpPr>
            <p:cNvPr id="87" name="Rectangle 86"/>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8" name="Straight Connector 87"/>
            <p:cNvCxnSpPr>
              <a:stCxn id="87" idx="0"/>
              <a:endCxn id="86"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89" name="Group 88"/>
          <p:cNvGrpSpPr/>
          <p:nvPr/>
        </p:nvGrpSpPr>
        <p:grpSpPr>
          <a:xfrm>
            <a:off x="6249975" y="2308251"/>
            <a:ext cx="295048" cy="521272"/>
            <a:chOff x="7602439" y="2864737"/>
            <a:chExt cx="295048" cy="521272"/>
          </a:xfrm>
        </p:grpSpPr>
        <p:sp>
          <p:nvSpPr>
            <p:cNvPr id="90" name="Oval 89"/>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91" name="Rectangle 90"/>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2" name="Straight Connector 91"/>
            <p:cNvCxnSpPr>
              <a:stCxn id="91" idx="0"/>
              <a:endCxn id="90"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93" name="Group 92"/>
          <p:cNvGrpSpPr/>
          <p:nvPr/>
        </p:nvGrpSpPr>
        <p:grpSpPr>
          <a:xfrm>
            <a:off x="5789505" y="1786979"/>
            <a:ext cx="295048" cy="521272"/>
            <a:chOff x="7602439" y="2864737"/>
            <a:chExt cx="295048" cy="521272"/>
          </a:xfrm>
        </p:grpSpPr>
        <p:sp>
          <p:nvSpPr>
            <p:cNvPr id="94" name="Oval 93"/>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F</a:t>
              </a:r>
            </a:p>
          </p:txBody>
        </p:sp>
        <p:sp>
          <p:nvSpPr>
            <p:cNvPr id="95" name="Rectangle 94"/>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6" name="Straight Connector 95"/>
            <p:cNvCxnSpPr>
              <a:stCxn id="95" idx="0"/>
              <a:endCxn id="94"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71" name="TextBox 70"/>
          <p:cNvSpPr txBox="1"/>
          <p:nvPr/>
        </p:nvSpPr>
        <p:spPr>
          <a:xfrm>
            <a:off x="-1" y="6454252"/>
            <a:ext cx="3855525" cy="416200"/>
          </a:xfrm>
          <a:prstGeom prst="rect">
            <a:avLst/>
          </a:prstGeom>
          <a:solidFill>
            <a:schemeClr val="accent6">
              <a:lumMod val="60000"/>
              <a:lumOff val="40000"/>
            </a:schemeClr>
          </a:solidFill>
        </p:spPr>
        <p:txBody>
          <a:bodyPr wrap="square" rtlCol="0" anchor="ctr">
            <a:noAutofit/>
          </a:bodyPr>
          <a:lstStyle/>
          <a:p>
            <a:r>
              <a:rPr lang="en-US" dirty="0" smtClean="0"/>
              <a:t>(</a:t>
            </a:r>
            <a:r>
              <a:rPr lang="en-US" dirty="0" err="1" smtClean="0"/>
              <a:t>Naradowsky</a:t>
            </a:r>
            <a:r>
              <a:rPr lang="en-US" dirty="0" smtClean="0"/>
              <a:t>, Vieira, &amp; Smith, 2012)</a:t>
            </a:r>
          </a:p>
        </p:txBody>
      </p:sp>
    </p:spTree>
    <p:extLst>
      <p:ext uri="{BB962C8B-B14F-4D97-AF65-F5344CB8AC3E}">
        <p14:creationId xmlns:p14="http://schemas.microsoft.com/office/powerpoint/2010/main" val="402480891"/>
      </p:ext>
    </p:extLst>
  </p:cSld>
  <p:clrMapOvr>
    <a:masterClrMapping/>
  </p:clrMapOvr>
  <p:timing>
    <p:tnLst>
      <p:par>
        <p:cTn xmlns:p14="http://schemas.microsoft.com/office/powerpoint/2010/main" id="1" dur="indefinite" restart="never" nodeType="tmRoot"/>
      </p:par>
    </p:tnLst>
  </p:timing>
</p:sld>
</file>

<file path=ppt/slides/slide2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Unlabeled Constituency Parsing</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208</a:t>
            </a:fld>
            <a:endParaRPr lang="en-US"/>
          </a:p>
        </p:txBody>
      </p:sp>
      <p:sp>
        <p:nvSpPr>
          <p:cNvPr id="6" name="Oval 5"/>
          <p:cNvSpPr/>
          <p:nvPr/>
        </p:nvSpPr>
        <p:spPr>
          <a:xfrm>
            <a:off x="4432698" y="347210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7" name="Rectangle 6"/>
          <p:cNvSpPr/>
          <p:nvPr/>
        </p:nvSpPr>
        <p:spPr>
          <a:xfrm>
            <a:off x="4514057"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8" name="Straight Connector 7"/>
          <p:cNvCxnSpPr>
            <a:stCxn id="6" idx="4"/>
            <a:endCxn id="7" idx="0"/>
          </p:cNvCxnSpPr>
          <p:nvPr/>
        </p:nvCxnSpPr>
        <p:spPr>
          <a:xfrm>
            <a:off x="4580222"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a:stCxn id="6" idx="6"/>
            <a:endCxn id="11" idx="2"/>
          </p:cNvCxnSpPr>
          <p:nvPr/>
        </p:nvCxnSpPr>
        <p:spPr>
          <a:xfrm>
            <a:off x="4727746" y="3621624"/>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0" name="Rectangle 9"/>
          <p:cNvSpPr/>
          <p:nvPr/>
        </p:nvSpPr>
        <p:spPr>
          <a:xfrm>
            <a:off x="4958453"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11" name="Oval 10"/>
          <p:cNvSpPr/>
          <p:nvPr/>
        </p:nvSpPr>
        <p:spPr>
          <a:xfrm>
            <a:off x="5334500" y="347210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 name="Rectangle 11"/>
          <p:cNvSpPr/>
          <p:nvPr/>
        </p:nvSpPr>
        <p:spPr>
          <a:xfrm>
            <a:off x="5415859"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13" name="Straight Connector 12"/>
          <p:cNvCxnSpPr>
            <a:stCxn id="11" idx="4"/>
            <a:endCxn id="12" idx="0"/>
          </p:cNvCxnSpPr>
          <p:nvPr/>
        </p:nvCxnSpPr>
        <p:spPr>
          <a:xfrm>
            <a:off x="5482024"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a:stCxn id="11" idx="6"/>
            <a:endCxn id="16" idx="2"/>
          </p:cNvCxnSpPr>
          <p:nvPr/>
        </p:nvCxnSpPr>
        <p:spPr>
          <a:xfrm flipV="1">
            <a:off x="5629547" y="3620290"/>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5860255"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6" name="Oval 15"/>
          <p:cNvSpPr/>
          <p:nvPr/>
        </p:nvSpPr>
        <p:spPr>
          <a:xfrm>
            <a:off x="6249976" y="347076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7" name="Rectangle 16"/>
          <p:cNvSpPr/>
          <p:nvPr/>
        </p:nvSpPr>
        <p:spPr>
          <a:xfrm>
            <a:off x="6331335" y="4072624"/>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18" name="Straight Connector 17"/>
          <p:cNvCxnSpPr>
            <a:stCxn id="16" idx="4"/>
            <a:endCxn id="17" idx="0"/>
          </p:cNvCxnSpPr>
          <p:nvPr/>
        </p:nvCxnSpPr>
        <p:spPr>
          <a:xfrm>
            <a:off x="6397500" y="3769814"/>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a:stCxn id="16" idx="6"/>
            <a:endCxn id="21" idx="2"/>
          </p:cNvCxnSpPr>
          <p:nvPr/>
        </p:nvCxnSpPr>
        <p:spPr>
          <a:xfrm>
            <a:off x="6545023" y="3620290"/>
            <a:ext cx="611312"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20" name="Rectangle 19"/>
          <p:cNvSpPr/>
          <p:nvPr/>
        </p:nvSpPr>
        <p:spPr>
          <a:xfrm>
            <a:off x="6775731" y="3540670"/>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6</a:t>
            </a:r>
            <a:endParaRPr lang="en-US" sz="800" i="1" dirty="0">
              <a:solidFill>
                <a:schemeClr val="bg1"/>
              </a:solidFill>
              <a:latin typeface="Times New Roman"/>
              <a:cs typeface="Times New Roman"/>
            </a:endParaRPr>
          </a:p>
        </p:txBody>
      </p:sp>
      <p:sp>
        <p:nvSpPr>
          <p:cNvPr id="21" name="Oval 20"/>
          <p:cNvSpPr/>
          <p:nvPr/>
        </p:nvSpPr>
        <p:spPr>
          <a:xfrm>
            <a:off x="7156335" y="347210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22" name="Rectangle 21"/>
          <p:cNvSpPr/>
          <p:nvPr/>
        </p:nvSpPr>
        <p:spPr>
          <a:xfrm>
            <a:off x="7237694"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23" name="Straight Connector 22"/>
          <p:cNvCxnSpPr>
            <a:stCxn id="21" idx="4"/>
            <a:endCxn id="22" idx="0"/>
          </p:cNvCxnSpPr>
          <p:nvPr/>
        </p:nvCxnSpPr>
        <p:spPr>
          <a:xfrm>
            <a:off x="7303859"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a:stCxn id="21" idx="6"/>
            <a:endCxn id="26" idx="2"/>
          </p:cNvCxnSpPr>
          <p:nvPr/>
        </p:nvCxnSpPr>
        <p:spPr>
          <a:xfrm flipV="1">
            <a:off x="7451383" y="3620290"/>
            <a:ext cx="606754"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25" name="Rectangle 24"/>
          <p:cNvSpPr/>
          <p:nvPr/>
        </p:nvSpPr>
        <p:spPr>
          <a:xfrm>
            <a:off x="7682090"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8</a:t>
            </a:r>
            <a:endParaRPr lang="en-US" sz="800" i="1" dirty="0">
              <a:solidFill>
                <a:schemeClr val="bg1"/>
              </a:solidFill>
              <a:latin typeface="Times New Roman"/>
              <a:cs typeface="Times New Roman"/>
            </a:endParaRPr>
          </a:p>
        </p:txBody>
      </p:sp>
      <p:sp>
        <p:nvSpPr>
          <p:cNvPr id="26" name="Oval 25"/>
          <p:cNvSpPr/>
          <p:nvPr/>
        </p:nvSpPr>
        <p:spPr>
          <a:xfrm>
            <a:off x="8058137" y="347076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27" name="Rectangle 26"/>
          <p:cNvSpPr/>
          <p:nvPr/>
        </p:nvSpPr>
        <p:spPr>
          <a:xfrm>
            <a:off x="8139496" y="4072624"/>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28" name="Straight Connector 27"/>
          <p:cNvCxnSpPr>
            <a:stCxn id="26" idx="4"/>
            <a:endCxn id="27" idx="0"/>
          </p:cNvCxnSpPr>
          <p:nvPr/>
        </p:nvCxnSpPr>
        <p:spPr>
          <a:xfrm>
            <a:off x="8205661" y="3769814"/>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9" name="Group 28"/>
          <p:cNvGrpSpPr/>
          <p:nvPr/>
        </p:nvGrpSpPr>
        <p:grpSpPr>
          <a:xfrm>
            <a:off x="4217289" y="4298790"/>
            <a:ext cx="4401149" cy="202378"/>
            <a:chOff x="492120" y="3950977"/>
            <a:chExt cx="8067290" cy="370958"/>
          </a:xfrm>
        </p:grpSpPr>
        <p:sp>
          <p:nvSpPr>
            <p:cNvPr id="50" name="TextBox 49"/>
            <p:cNvSpPr txBox="1"/>
            <p:nvPr/>
          </p:nvSpPr>
          <p:spPr>
            <a:xfrm>
              <a:off x="492120" y="3962637"/>
              <a:ext cx="1330509" cy="359298"/>
            </a:xfrm>
            <a:prstGeom prst="rect">
              <a:avLst/>
            </a:prstGeom>
            <a:noFill/>
          </p:spPr>
          <p:txBody>
            <a:bodyPr wrap="square" rtlCol="0" anchor="ctr">
              <a:noAutofit/>
            </a:bodyPr>
            <a:lstStyle/>
            <a:p>
              <a:pPr algn="ctr"/>
              <a:r>
                <a:rPr lang="en-US" sz="1600" dirty="0" smtClean="0">
                  <a:latin typeface="Rockwell"/>
                  <a:cs typeface="Rockwell"/>
                </a:rPr>
                <a:t>time</a:t>
              </a:r>
            </a:p>
          </p:txBody>
        </p:sp>
        <p:sp>
          <p:nvSpPr>
            <p:cNvPr id="51" name="TextBox 50"/>
            <p:cNvSpPr txBox="1"/>
            <p:nvPr/>
          </p:nvSpPr>
          <p:spPr>
            <a:xfrm>
              <a:off x="3769260" y="3950977"/>
              <a:ext cx="1451146" cy="359298"/>
            </a:xfrm>
            <a:prstGeom prst="rect">
              <a:avLst/>
            </a:prstGeom>
            <a:noFill/>
          </p:spPr>
          <p:txBody>
            <a:bodyPr wrap="square" rtlCol="0" anchor="ctr">
              <a:noAutofit/>
            </a:bodyPr>
            <a:lstStyle/>
            <a:p>
              <a:pPr algn="ctr"/>
              <a:r>
                <a:rPr lang="en-US" sz="1600" dirty="0" smtClean="0">
                  <a:latin typeface="Rockwell"/>
                  <a:cs typeface="Rockwell"/>
                </a:rPr>
                <a:t>like</a:t>
              </a:r>
            </a:p>
          </p:txBody>
        </p:sp>
        <p:sp>
          <p:nvSpPr>
            <p:cNvPr id="52" name="TextBox 51"/>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flies</a:t>
              </a:r>
            </a:p>
          </p:txBody>
        </p:sp>
        <p:sp>
          <p:nvSpPr>
            <p:cNvPr id="53" name="TextBox 52"/>
            <p:cNvSpPr txBox="1"/>
            <p:nvPr/>
          </p:nvSpPr>
          <p:spPr>
            <a:xfrm>
              <a:off x="5446910" y="3962637"/>
              <a:ext cx="1451146" cy="359298"/>
            </a:xfrm>
            <a:prstGeom prst="rect">
              <a:avLst/>
            </a:prstGeom>
            <a:noFill/>
          </p:spPr>
          <p:txBody>
            <a:bodyPr wrap="square" rtlCol="0" anchor="ctr">
              <a:noAutofit/>
            </a:bodyPr>
            <a:lstStyle/>
            <a:p>
              <a:pPr algn="ctr"/>
              <a:r>
                <a:rPr lang="en-US" sz="1600" dirty="0" smtClean="0">
                  <a:latin typeface="Rockwell"/>
                  <a:cs typeface="Rockwell"/>
                </a:rPr>
                <a:t>an</a:t>
              </a:r>
            </a:p>
          </p:txBody>
        </p:sp>
        <p:sp>
          <p:nvSpPr>
            <p:cNvPr id="54" name="TextBox 53"/>
            <p:cNvSpPr txBox="1"/>
            <p:nvPr/>
          </p:nvSpPr>
          <p:spPr>
            <a:xfrm>
              <a:off x="7108264" y="3962637"/>
              <a:ext cx="1451146" cy="359298"/>
            </a:xfrm>
            <a:prstGeom prst="rect">
              <a:avLst/>
            </a:prstGeom>
            <a:noFill/>
          </p:spPr>
          <p:txBody>
            <a:bodyPr wrap="square" rtlCol="0" anchor="ctr">
              <a:noAutofit/>
            </a:bodyPr>
            <a:lstStyle/>
            <a:p>
              <a:pPr algn="ctr"/>
              <a:r>
                <a:rPr lang="en-US" sz="1600" dirty="0" smtClean="0">
                  <a:latin typeface="Rockwell"/>
                  <a:cs typeface="Rockwell"/>
                </a:rPr>
                <a:t>arrow</a:t>
              </a:r>
            </a:p>
          </p:txBody>
        </p:sp>
      </p:grpSp>
      <p:sp>
        <p:nvSpPr>
          <p:cNvPr id="30" name="Oval 29"/>
          <p:cNvSpPr/>
          <p:nvPr/>
        </p:nvSpPr>
        <p:spPr>
          <a:xfrm>
            <a:off x="7602439" y="28647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T</a:t>
            </a:r>
            <a:endParaRPr lang="en-US" sz="1600" dirty="0">
              <a:solidFill>
                <a:schemeClr val="bg1"/>
              </a:solidFill>
              <a:latin typeface="Rockwell"/>
              <a:cs typeface="Rockwell"/>
            </a:endParaRPr>
          </a:p>
        </p:txBody>
      </p:sp>
      <p:sp>
        <p:nvSpPr>
          <p:cNvPr id="31" name="Rectangle 30"/>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33" name="Straight Connector 32"/>
          <p:cNvCxnSpPr>
            <a:stCxn id="31" idx="0"/>
            <a:endCxn id="30" idx="4"/>
          </p:cNvCxnSpPr>
          <p:nvPr/>
        </p:nvCxnSpPr>
        <p:spPr>
          <a:xfrm flipH="1" flipV="1">
            <a:off x="7749963" y="3163784"/>
            <a:ext cx="1976" cy="77557"/>
          </a:xfrm>
          <a:prstGeom prst="line">
            <a:avLst/>
          </a:prstGeom>
          <a:solidFill>
            <a:schemeClr val="accent3"/>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5" name="Oval 34"/>
          <p:cNvSpPr/>
          <p:nvPr/>
        </p:nvSpPr>
        <p:spPr>
          <a:xfrm>
            <a:off x="6701958" y="1789688"/>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T</a:t>
            </a:r>
            <a:endParaRPr lang="en-US" sz="1600" dirty="0">
              <a:solidFill>
                <a:schemeClr val="bg1"/>
              </a:solidFill>
              <a:latin typeface="Rockwell"/>
              <a:cs typeface="Rockwell"/>
            </a:endParaRPr>
          </a:p>
        </p:txBody>
      </p:sp>
      <p:sp>
        <p:nvSpPr>
          <p:cNvPr id="36" name="Rectangle 35"/>
          <p:cNvSpPr/>
          <p:nvPr/>
        </p:nvSpPr>
        <p:spPr>
          <a:xfrm>
            <a:off x="6778309" y="2166292"/>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38" name="Straight Connector 37"/>
          <p:cNvCxnSpPr>
            <a:stCxn id="36" idx="0"/>
            <a:endCxn id="35" idx="4"/>
          </p:cNvCxnSpPr>
          <p:nvPr/>
        </p:nvCxnSpPr>
        <p:spPr>
          <a:xfrm flipH="1" flipV="1">
            <a:off x="6849482" y="2088735"/>
            <a:ext cx="1161"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0" name="Oval 39"/>
          <p:cNvSpPr/>
          <p:nvPr/>
        </p:nvSpPr>
        <p:spPr>
          <a:xfrm>
            <a:off x="7163728" y="230825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T</a:t>
            </a:r>
            <a:endParaRPr lang="en-US" sz="1600" dirty="0">
              <a:solidFill>
                <a:schemeClr val="bg1"/>
              </a:solidFill>
              <a:latin typeface="Rockwell"/>
              <a:cs typeface="Rockwell"/>
            </a:endParaRPr>
          </a:p>
        </p:txBody>
      </p:sp>
      <p:sp>
        <p:nvSpPr>
          <p:cNvPr id="41" name="Rectangle 40"/>
          <p:cNvSpPr/>
          <p:nvPr/>
        </p:nvSpPr>
        <p:spPr>
          <a:xfrm>
            <a:off x="7240079" y="2695195"/>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cxnSp>
        <p:nvCxnSpPr>
          <p:cNvPr id="43" name="Straight Connector 42"/>
          <p:cNvCxnSpPr>
            <a:stCxn id="41" idx="0"/>
            <a:endCxn id="40" idx="4"/>
          </p:cNvCxnSpPr>
          <p:nvPr/>
        </p:nvCxnSpPr>
        <p:spPr>
          <a:xfrm flipH="1" flipV="1">
            <a:off x="7311252" y="2607298"/>
            <a:ext cx="1161" cy="8789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Oval 44"/>
          <p:cNvSpPr/>
          <p:nvPr/>
        </p:nvSpPr>
        <p:spPr>
          <a:xfrm>
            <a:off x="6249975" y="129695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T</a:t>
            </a:r>
            <a:endParaRPr lang="en-US" sz="1600" dirty="0">
              <a:solidFill>
                <a:schemeClr val="bg1"/>
              </a:solidFill>
              <a:latin typeface="Rockwell"/>
              <a:cs typeface="Rockwell"/>
            </a:endParaRPr>
          </a:p>
        </p:txBody>
      </p:sp>
      <p:sp>
        <p:nvSpPr>
          <p:cNvPr id="46" name="Rectangle 45"/>
          <p:cNvSpPr/>
          <p:nvPr/>
        </p:nvSpPr>
        <p:spPr>
          <a:xfrm>
            <a:off x="6327141" y="167356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cxnSp>
        <p:nvCxnSpPr>
          <p:cNvPr id="48" name="Straight Connector 47"/>
          <p:cNvCxnSpPr>
            <a:stCxn id="46" idx="0"/>
            <a:endCxn id="45" idx="4"/>
          </p:cNvCxnSpPr>
          <p:nvPr/>
        </p:nvCxnSpPr>
        <p:spPr>
          <a:xfrm flipH="1" flipV="1">
            <a:off x="6397499" y="159600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5" name="Content Placeholder 2"/>
          <p:cNvSpPr txBox="1">
            <a:spLocks/>
          </p:cNvSpPr>
          <p:nvPr/>
        </p:nvSpPr>
        <p:spPr>
          <a:xfrm>
            <a:off x="457200" y="1210760"/>
            <a:ext cx="3755505" cy="5145589"/>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0" b="1" dirty="0" smtClean="0"/>
              <a:t>Given</a:t>
            </a:r>
            <a:r>
              <a:rPr lang="en-US" sz="2600" dirty="0" smtClean="0"/>
              <a:t>: a sentence.</a:t>
            </a:r>
          </a:p>
          <a:p>
            <a:pPr marL="0" indent="0">
              <a:buNone/>
            </a:pPr>
            <a:r>
              <a:rPr lang="en-US" sz="2600" b="1" dirty="0" smtClean="0"/>
              <a:t>Predict</a:t>
            </a:r>
            <a:r>
              <a:rPr lang="en-US" sz="2600" dirty="0" smtClean="0"/>
              <a:t>: unlabeled parse.</a:t>
            </a:r>
          </a:p>
          <a:p>
            <a:pPr marL="0" indent="0">
              <a:buNone/>
            </a:pPr>
            <a:endParaRPr lang="en-US" sz="2600" dirty="0"/>
          </a:p>
          <a:p>
            <a:pPr marL="0" indent="0">
              <a:buNone/>
            </a:pPr>
            <a:r>
              <a:rPr lang="en-US" sz="2600" dirty="0" smtClean="0"/>
              <a:t>We could predict whether each span is present </a:t>
            </a:r>
            <a:r>
              <a:rPr lang="en-US" sz="2800" dirty="0" smtClean="0">
                <a:latin typeface="Rockwell"/>
                <a:cs typeface="Rockwell"/>
              </a:rPr>
              <a:t>T</a:t>
            </a:r>
            <a:r>
              <a:rPr lang="en-US" sz="2600" dirty="0" smtClean="0"/>
              <a:t> or not </a:t>
            </a:r>
            <a:r>
              <a:rPr lang="en-US" sz="2400" dirty="0" smtClean="0">
                <a:latin typeface="Rockwell"/>
                <a:cs typeface="Rockwell"/>
              </a:rPr>
              <a:t>F</a:t>
            </a:r>
            <a:r>
              <a:rPr lang="en-US" sz="2600" dirty="0" smtClean="0"/>
              <a:t>.</a:t>
            </a:r>
            <a:endParaRPr lang="en-US" sz="2600" dirty="0"/>
          </a:p>
        </p:txBody>
      </p:sp>
      <p:sp>
        <p:nvSpPr>
          <p:cNvPr id="74" name="Oval 73"/>
          <p:cNvSpPr/>
          <p:nvPr/>
        </p:nvSpPr>
        <p:spPr>
          <a:xfrm>
            <a:off x="6703119" y="28647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75" name="Rectangle 74"/>
          <p:cNvSpPr/>
          <p:nvPr/>
        </p:nvSpPr>
        <p:spPr>
          <a:xfrm>
            <a:off x="678028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76" name="Straight Connector 75"/>
          <p:cNvCxnSpPr>
            <a:stCxn id="75" idx="0"/>
            <a:endCxn id="74" idx="4"/>
          </p:cNvCxnSpPr>
          <p:nvPr/>
        </p:nvCxnSpPr>
        <p:spPr>
          <a:xfrm flipH="1" flipV="1">
            <a:off x="685064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8" name="Oval 77"/>
          <p:cNvSpPr/>
          <p:nvPr/>
        </p:nvSpPr>
        <p:spPr>
          <a:xfrm>
            <a:off x="5789505" y="2839863"/>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79" name="Rectangle 78"/>
          <p:cNvSpPr/>
          <p:nvPr/>
        </p:nvSpPr>
        <p:spPr>
          <a:xfrm>
            <a:off x="5866671" y="3216467"/>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0" name="Straight Connector 79"/>
          <p:cNvCxnSpPr>
            <a:stCxn id="79" idx="0"/>
            <a:endCxn id="78" idx="4"/>
          </p:cNvCxnSpPr>
          <p:nvPr/>
        </p:nvCxnSpPr>
        <p:spPr>
          <a:xfrm flipH="1" flipV="1">
            <a:off x="5937029" y="3138910"/>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2" name="Oval 81"/>
          <p:cNvSpPr/>
          <p:nvPr/>
        </p:nvSpPr>
        <p:spPr>
          <a:xfrm>
            <a:off x="4886093" y="28647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83" name="Rectangle 82"/>
          <p:cNvSpPr/>
          <p:nvPr/>
        </p:nvSpPr>
        <p:spPr>
          <a:xfrm>
            <a:off x="4963259"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4" name="Straight Connector 83"/>
          <p:cNvCxnSpPr>
            <a:stCxn id="83" idx="0"/>
            <a:endCxn id="82" idx="4"/>
          </p:cNvCxnSpPr>
          <p:nvPr/>
        </p:nvCxnSpPr>
        <p:spPr>
          <a:xfrm flipH="1" flipV="1">
            <a:off x="5033617"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6" name="Oval 85"/>
          <p:cNvSpPr/>
          <p:nvPr/>
        </p:nvSpPr>
        <p:spPr>
          <a:xfrm>
            <a:off x="5334499" y="230825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sp>
        <p:nvSpPr>
          <p:cNvPr id="87" name="Rectangle 86"/>
          <p:cNvSpPr/>
          <p:nvPr/>
        </p:nvSpPr>
        <p:spPr>
          <a:xfrm>
            <a:off x="5411665" y="2684855"/>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8" name="Straight Connector 87"/>
          <p:cNvCxnSpPr>
            <a:stCxn id="87" idx="0"/>
            <a:endCxn id="86" idx="4"/>
          </p:cNvCxnSpPr>
          <p:nvPr/>
        </p:nvCxnSpPr>
        <p:spPr>
          <a:xfrm flipH="1" flipV="1">
            <a:off x="5482023" y="2607298"/>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0" name="Oval 89"/>
          <p:cNvSpPr/>
          <p:nvPr/>
        </p:nvSpPr>
        <p:spPr>
          <a:xfrm>
            <a:off x="6249975" y="230825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91" name="Rectangle 90"/>
          <p:cNvSpPr/>
          <p:nvPr/>
        </p:nvSpPr>
        <p:spPr>
          <a:xfrm>
            <a:off x="6327141" y="2684855"/>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2" name="Straight Connector 91"/>
          <p:cNvCxnSpPr>
            <a:stCxn id="91" idx="0"/>
            <a:endCxn id="90" idx="4"/>
          </p:cNvCxnSpPr>
          <p:nvPr/>
        </p:nvCxnSpPr>
        <p:spPr>
          <a:xfrm flipH="1" flipV="1">
            <a:off x="6397499" y="2607298"/>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4" name="Oval 93"/>
          <p:cNvSpPr/>
          <p:nvPr/>
        </p:nvSpPr>
        <p:spPr>
          <a:xfrm>
            <a:off x="5789505" y="1786979"/>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95" name="Rectangle 94"/>
          <p:cNvSpPr/>
          <p:nvPr/>
        </p:nvSpPr>
        <p:spPr>
          <a:xfrm>
            <a:off x="5866671" y="2163583"/>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6" name="Straight Connector 95"/>
          <p:cNvCxnSpPr>
            <a:stCxn id="95" idx="0"/>
            <a:endCxn id="94" idx="4"/>
          </p:cNvCxnSpPr>
          <p:nvPr/>
        </p:nvCxnSpPr>
        <p:spPr>
          <a:xfrm flipH="1" flipV="1">
            <a:off x="5937029" y="2086026"/>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 name="TextBox 2"/>
          <p:cNvSpPr txBox="1"/>
          <p:nvPr/>
        </p:nvSpPr>
        <p:spPr>
          <a:xfrm>
            <a:off x="4432698" y="4918584"/>
            <a:ext cx="4185740" cy="1437765"/>
          </a:xfrm>
          <a:prstGeom prst="rect">
            <a:avLst/>
          </a:prstGeom>
          <a:noFill/>
        </p:spPr>
        <p:txBody>
          <a:bodyPr wrap="square" rtlCol="0" anchor="ctr">
            <a:noAutofit/>
          </a:bodyPr>
          <a:lstStyle/>
          <a:p>
            <a:pPr algn="ctr"/>
            <a:r>
              <a:rPr lang="en-US" sz="2200" dirty="0" smtClean="0">
                <a:solidFill>
                  <a:schemeClr val="accent1"/>
                </a:solidFill>
              </a:rPr>
              <a:t>Sending a </a:t>
            </a:r>
            <a:r>
              <a:rPr lang="en-US" sz="2200" dirty="0" err="1" smtClean="0">
                <a:solidFill>
                  <a:schemeClr val="accent1"/>
                </a:solidFill>
              </a:rPr>
              <a:t>messsage</a:t>
            </a:r>
            <a:r>
              <a:rPr lang="en-US" sz="2200" dirty="0" smtClean="0">
                <a:solidFill>
                  <a:schemeClr val="accent1"/>
                </a:solidFill>
              </a:rPr>
              <a:t> </a:t>
            </a:r>
            <a:r>
              <a:rPr lang="en-US" sz="2200" b="1" dirty="0" smtClean="0">
                <a:solidFill>
                  <a:schemeClr val="accent1"/>
                </a:solidFill>
              </a:rPr>
              <a:t>to a variable</a:t>
            </a:r>
            <a:r>
              <a:rPr lang="en-US" sz="2200" dirty="0" smtClean="0">
                <a:solidFill>
                  <a:schemeClr val="accent1"/>
                </a:solidFill>
              </a:rPr>
              <a:t> from its unary factors takes only </a:t>
            </a:r>
            <a:r>
              <a:rPr lang="en-US" sz="2200" i="1" dirty="0" smtClean="0">
                <a:solidFill>
                  <a:schemeClr val="accent1"/>
                </a:solidFill>
                <a:latin typeface="Times New Roman"/>
                <a:cs typeface="Times New Roman"/>
              </a:rPr>
              <a:t>O(d*</a:t>
            </a:r>
            <a:r>
              <a:rPr lang="en-US" sz="2200" i="1" dirty="0" err="1" smtClean="0">
                <a:solidFill>
                  <a:schemeClr val="accent1"/>
                </a:solidFill>
                <a:latin typeface="Times New Roman"/>
                <a:cs typeface="Times New Roman"/>
              </a:rPr>
              <a:t>k</a:t>
            </a:r>
            <a:r>
              <a:rPr lang="en-US" sz="2200" i="1" baseline="30000" dirty="0" err="1" smtClean="0">
                <a:solidFill>
                  <a:schemeClr val="accent1"/>
                </a:solidFill>
                <a:latin typeface="Times New Roman"/>
                <a:cs typeface="Times New Roman"/>
              </a:rPr>
              <a:t>d</a:t>
            </a:r>
            <a:r>
              <a:rPr lang="en-US" sz="2200" i="1" dirty="0" smtClean="0">
                <a:solidFill>
                  <a:schemeClr val="accent1"/>
                </a:solidFill>
                <a:latin typeface="Times New Roman"/>
                <a:cs typeface="Times New Roman"/>
              </a:rPr>
              <a:t>) </a:t>
            </a:r>
            <a:r>
              <a:rPr lang="en-US" sz="2200" dirty="0" smtClean="0">
                <a:solidFill>
                  <a:schemeClr val="accent1"/>
                </a:solidFill>
              </a:rPr>
              <a:t>time </a:t>
            </a:r>
            <a:r>
              <a:rPr lang="en-US" sz="2200" dirty="0">
                <a:solidFill>
                  <a:schemeClr val="accent1"/>
                </a:solidFill>
              </a:rPr>
              <a:t>w</a:t>
            </a:r>
            <a:r>
              <a:rPr lang="en-US" sz="2200" dirty="0" smtClean="0">
                <a:solidFill>
                  <a:schemeClr val="accent1"/>
                </a:solidFill>
              </a:rPr>
              <a:t>here </a:t>
            </a:r>
            <a:r>
              <a:rPr lang="en-US" sz="2200" i="1" dirty="0" smtClean="0">
                <a:solidFill>
                  <a:schemeClr val="accent1"/>
                </a:solidFill>
                <a:latin typeface="Times New Roman"/>
                <a:cs typeface="Times New Roman"/>
              </a:rPr>
              <a:t>k=2</a:t>
            </a:r>
            <a:r>
              <a:rPr lang="en-US" sz="2200" dirty="0" smtClean="0">
                <a:solidFill>
                  <a:schemeClr val="accent1"/>
                </a:solidFill>
              </a:rPr>
              <a:t> and </a:t>
            </a:r>
            <a:r>
              <a:rPr lang="en-US" sz="2200" i="1" dirty="0" smtClean="0">
                <a:solidFill>
                  <a:schemeClr val="accent1"/>
                </a:solidFill>
                <a:latin typeface="Times New Roman"/>
                <a:cs typeface="Times New Roman"/>
              </a:rPr>
              <a:t>d=1</a:t>
            </a:r>
            <a:r>
              <a:rPr lang="en-US" sz="2200" dirty="0" smtClean="0">
                <a:solidFill>
                  <a:schemeClr val="accent1"/>
                </a:solidFill>
              </a:rPr>
              <a:t>.</a:t>
            </a:r>
          </a:p>
        </p:txBody>
      </p:sp>
      <p:sp>
        <p:nvSpPr>
          <p:cNvPr id="65" name="TextBox 64"/>
          <p:cNvSpPr txBox="1"/>
          <p:nvPr/>
        </p:nvSpPr>
        <p:spPr>
          <a:xfrm>
            <a:off x="-1" y="6454252"/>
            <a:ext cx="3855525" cy="416200"/>
          </a:xfrm>
          <a:prstGeom prst="rect">
            <a:avLst/>
          </a:prstGeom>
          <a:solidFill>
            <a:schemeClr val="accent6">
              <a:lumMod val="60000"/>
              <a:lumOff val="40000"/>
            </a:schemeClr>
          </a:solidFill>
        </p:spPr>
        <p:txBody>
          <a:bodyPr wrap="square" rtlCol="0" anchor="ctr">
            <a:noAutofit/>
          </a:bodyPr>
          <a:lstStyle/>
          <a:p>
            <a:r>
              <a:rPr lang="en-US" dirty="0" smtClean="0"/>
              <a:t>(</a:t>
            </a:r>
            <a:r>
              <a:rPr lang="en-US" dirty="0" err="1" smtClean="0"/>
              <a:t>Naradowsky</a:t>
            </a:r>
            <a:r>
              <a:rPr lang="en-US" dirty="0" smtClean="0"/>
              <a:t>, Vieira, &amp; Smith, 2012)</a:t>
            </a:r>
          </a:p>
        </p:txBody>
      </p:sp>
    </p:spTree>
    <p:extLst>
      <p:ext uri="{BB962C8B-B14F-4D97-AF65-F5344CB8AC3E}">
        <p14:creationId xmlns:p14="http://schemas.microsoft.com/office/powerpoint/2010/main" val="2119221993"/>
      </p:ext>
    </p:extLst>
  </p:cSld>
  <p:clrMapOvr>
    <a:masterClrMapping/>
  </p:clrMapOvr>
  <p:timing>
    <p:tnLst>
      <p:par>
        <p:cTn xmlns:p14="http://schemas.microsoft.com/office/powerpoint/2010/main" id="1" dur="indefinite" restart="never" nodeType="tmRoot"/>
      </p:par>
    </p:tnLst>
  </p:timing>
</p:sld>
</file>

<file path=ppt/slides/slide2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Unlabeled Constituency Parsing</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209</a:t>
            </a:fld>
            <a:endParaRPr lang="en-US"/>
          </a:p>
        </p:txBody>
      </p:sp>
      <p:sp>
        <p:nvSpPr>
          <p:cNvPr id="6" name="Oval 5"/>
          <p:cNvSpPr/>
          <p:nvPr/>
        </p:nvSpPr>
        <p:spPr>
          <a:xfrm>
            <a:off x="4432698" y="3472100"/>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7" name="Rectangle 6"/>
          <p:cNvSpPr/>
          <p:nvPr/>
        </p:nvSpPr>
        <p:spPr>
          <a:xfrm>
            <a:off x="4514057"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8" name="Straight Connector 7"/>
          <p:cNvCxnSpPr>
            <a:stCxn id="6" idx="4"/>
            <a:endCxn id="7" idx="0"/>
          </p:cNvCxnSpPr>
          <p:nvPr/>
        </p:nvCxnSpPr>
        <p:spPr>
          <a:xfrm>
            <a:off x="4580222"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a:stCxn id="6" idx="6"/>
            <a:endCxn id="11" idx="2"/>
          </p:cNvCxnSpPr>
          <p:nvPr/>
        </p:nvCxnSpPr>
        <p:spPr>
          <a:xfrm>
            <a:off x="4727746" y="3621624"/>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0" name="Rectangle 9"/>
          <p:cNvSpPr/>
          <p:nvPr/>
        </p:nvSpPr>
        <p:spPr>
          <a:xfrm>
            <a:off x="4958453"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11" name="Oval 10"/>
          <p:cNvSpPr/>
          <p:nvPr/>
        </p:nvSpPr>
        <p:spPr>
          <a:xfrm>
            <a:off x="5334500" y="3472100"/>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2" name="Rectangle 11"/>
          <p:cNvSpPr/>
          <p:nvPr/>
        </p:nvSpPr>
        <p:spPr>
          <a:xfrm>
            <a:off x="5415859"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13" name="Straight Connector 12"/>
          <p:cNvCxnSpPr>
            <a:stCxn id="11" idx="4"/>
            <a:endCxn id="12" idx="0"/>
          </p:cNvCxnSpPr>
          <p:nvPr/>
        </p:nvCxnSpPr>
        <p:spPr>
          <a:xfrm>
            <a:off x="5482024"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a:stCxn id="11" idx="6"/>
            <a:endCxn id="16" idx="2"/>
          </p:cNvCxnSpPr>
          <p:nvPr/>
        </p:nvCxnSpPr>
        <p:spPr>
          <a:xfrm flipV="1">
            <a:off x="5629547" y="3620290"/>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5860255"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6" name="Oval 15"/>
          <p:cNvSpPr/>
          <p:nvPr/>
        </p:nvSpPr>
        <p:spPr>
          <a:xfrm>
            <a:off x="6249976" y="3470767"/>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7" name="Rectangle 16"/>
          <p:cNvSpPr/>
          <p:nvPr/>
        </p:nvSpPr>
        <p:spPr>
          <a:xfrm>
            <a:off x="6331335" y="4072624"/>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18" name="Straight Connector 17"/>
          <p:cNvCxnSpPr>
            <a:stCxn id="16" idx="4"/>
            <a:endCxn id="17" idx="0"/>
          </p:cNvCxnSpPr>
          <p:nvPr/>
        </p:nvCxnSpPr>
        <p:spPr>
          <a:xfrm>
            <a:off x="6397500" y="3769814"/>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a:stCxn id="16" idx="6"/>
            <a:endCxn id="21" idx="2"/>
          </p:cNvCxnSpPr>
          <p:nvPr/>
        </p:nvCxnSpPr>
        <p:spPr>
          <a:xfrm>
            <a:off x="6545023" y="3620290"/>
            <a:ext cx="611312"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20" name="Rectangle 19"/>
          <p:cNvSpPr/>
          <p:nvPr/>
        </p:nvSpPr>
        <p:spPr>
          <a:xfrm>
            <a:off x="6775731" y="3540670"/>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6</a:t>
            </a:r>
            <a:endParaRPr lang="en-US" sz="800" i="1" dirty="0">
              <a:solidFill>
                <a:schemeClr val="bg1"/>
              </a:solidFill>
              <a:latin typeface="Times New Roman"/>
              <a:cs typeface="Times New Roman"/>
            </a:endParaRPr>
          </a:p>
        </p:txBody>
      </p:sp>
      <p:sp>
        <p:nvSpPr>
          <p:cNvPr id="21" name="Oval 20"/>
          <p:cNvSpPr/>
          <p:nvPr/>
        </p:nvSpPr>
        <p:spPr>
          <a:xfrm>
            <a:off x="7156335" y="3472100"/>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22" name="Rectangle 21"/>
          <p:cNvSpPr/>
          <p:nvPr/>
        </p:nvSpPr>
        <p:spPr>
          <a:xfrm>
            <a:off x="7237694"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23" name="Straight Connector 22"/>
          <p:cNvCxnSpPr>
            <a:stCxn id="21" idx="4"/>
            <a:endCxn id="22" idx="0"/>
          </p:cNvCxnSpPr>
          <p:nvPr/>
        </p:nvCxnSpPr>
        <p:spPr>
          <a:xfrm>
            <a:off x="7303859"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a:stCxn id="21" idx="6"/>
            <a:endCxn id="26" idx="2"/>
          </p:cNvCxnSpPr>
          <p:nvPr/>
        </p:nvCxnSpPr>
        <p:spPr>
          <a:xfrm flipV="1">
            <a:off x="7451383" y="3620290"/>
            <a:ext cx="606754"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25" name="Rectangle 24"/>
          <p:cNvSpPr/>
          <p:nvPr/>
        </p:nvSpPr>
        <p:spPr>
          <a:xfrm>
            <a:off x="7682090"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8</a:t>
            </a:r>
            <a:endParaRPr lang="en-US" sz="800" i="1" dirty="0">
              <a:solidFill>
                <a:schemeClr val="bg1"/>
              </a:solidFill>
              <a:latin typeface="Times New Roman"/>
              <a:cs typeface="Times New Roman"/>
            </a:endParaRPr>
          </a:p>
        </p:txBody>
      </p:sp>
      <p:sp>
        <p:nvSpPr>
          <p:cNvPr id="26" name="Oval 25"/>
          <p:cNvSpPr/>
          <p:nvPr/>
        </p:nvSpPr>
        <p:spPr>
          <a:xfrm>
            <a:off x="8058137" y="3470767"/>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27" name="Rectangle 26"/>
          <p:cNvSpPr/>
          <p:nvPr/>
        </p:nvSpPr>
        <p:spPr>
          <a:xfrm>
            <a:off x="8139496" y="4072624"/>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28" name="Straight Connector 27"/>
          <p:cNvCxnSpPr>
            <a:stCxn id="26" idx="4"/>
            <a:endCxn id="27" idx="0"/>
          </p:cNvCxnSpPr>
          <p:nvPr/>
        </p:nvCxnSpPr>
        <p:spPr>
          <a:xfrm>
            <a:off x="8205661" y="3769814"/>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9" name="Group 28"/>
          <p:cNvGrpSpPr/>
          <p:nvPr/>
        </p:nvGrpSpPr>
        <p:grpSpPr>
          <a:xfrm>
            <a:off x="4217289" y="4298790"/>
            <a:ext cx="4401149" cy="202378"/>
            <a:chOff x="492120" y="3950977"/>
            <a:chExt cx="8067290" cy="370958"/>
          </a:xfrm>
        </p:grpSpPr>
        <p:sp>
          <p:nvSpPr>
            <p:cNvPr id="50" name="TextBox 49"/>
            <p:cNvSpPr txBox="1"/>
            <p:nvPr/>
          </p:nvSpPr>
          <p:spPr>
            <a:xfrm>
              <a:off x="492120" y="3962637"/>
              <a:ext cx="1330509" cy="359298"/>
            </a:xfrm>
            <a:prstGeom prst="rect">
              <a:avLst/>
            </a:prstGeom>
            <a:noFill/>
          </p:spPr>
          <p:txBody>
            <a:bodyPr wrap="square" rtlCol="0" anchor="ctr">
              <a:noAutofit/>
            </a:bodyPr>
            <a:lstStyle/>
            <a:p>
              <a:pPr algn="ctr"/>
              <a:r>
                <a:rPr lang="en-US" sz="1600" dirty="0" smtClean="0">
                  <a:latin typeface="Rockwell"/>
                  <a:cs typeface="Rockwell"/>
                </a:rPr>
                <a:t>time</a:t>
              </a:r>
            </a:p>
          </p:txBody>
        </p:sp>
        <p:sp>
          <p:nvSpPr>
            <p:cNvPr id="51" name="TextBox 50"/>
            <p:cNvSpPr txBox="1"/>
            <p:nvPr/>
          </p:nvSpPr>
          <p:spPr>
            <a:xfrm>
              <a:off x="3769260" y="3950977"/>
              <a:ext cx="1451146" cy="359298"/>
            </a:xfrm>
            <a:prstGeom prst="rect">
              <a:avLst/>
            </a:prstGeom>
            <a:noFill/>
          </p:spPr>
          <p:txBody>
            <a:bodyPr wrap="square" rtlCol="0" anchor="ctr">
              <a:noAutofit/>
            </a:bodyPr>
            <a:lstStyle/>
            <a:p>
              <a:pPr algn="ctr"/>
              <a:r>
                <a:rPr lang="en-US" sz="1600" dirty="0" smtClean="0">
                  <a:latin typeface="Rockwell"/>
                  <a:cs typeface="Rockwell"/>
                </a:rPr>
                <a:t>like</a:t>
              </a:r>
            </a:p>
          </p:txBody>
        </p:sp>
        <p:sp>
          <p:nvSpPr>
            <p:cNvPr id="52" name="TextBox 51"/>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flies</a:t>
              </a:r>
            </a:p>
          </p:txBody>
        </p:sp>
        <p:sp>
          <p:nvSpPr>
            <p:cNvPr id="53" name="TextBox 52"/>
            <p:cNvSpPr txBox="1"/>
            <p:nvPr/>
          </p:nvSpPr>
          <p:spPr>
            <a:xfrm>
              <a:off x="5446910" y="3962637"/>
              <a:ext cx="1451146" cy="359298"/>
            </a:xfrm>
            <a:prstGeom prst="rect">
              <a:avLst/>
            </a:prstGeom>
            <a:noFill/>
          </p:spPr>
          <p:txBody>
            <a:bodyPr wrap="square" rtlCol="0" anchor="ctr">
              <a:noAutofit/>
            </a:bodyPr>
            <a:lstStyle/>
            <a:p>
              <a:pPr algn="ctr"/>
              <a:r>
                <a:rPr lang="en-US" sz="1600" dirty="0" smtClean="0">
                  <a:latin typeface="Rockwell"/>
                  <a:cs typeface="Rockwell"/>
                </a:rPr>
                <a:t>an</a:t>
              </a:r>
            </a:p>
          </p:txBody>
        </p:sp>
        <p:sp>
          <p:nvSpPr>
            <p:cNvPr id="54" name="TextBox 53"/>
            <p:cNvSpPr txBox="1"/>
            <p:nvPr/>
          </p:nvSpPr>
          <p:spPr>
            <a:xfrm>
              <a:off x="7108264" y="3962637"/>
              <a:ext cx="1451146" cy="359298"/>
            </a:xfrm>
            <a:prstGeom prst="rect">
              <a:avLst/>
            </a:prstGeom>
            <a:noFill/>
          </p:spPr>
          <p:txBody>
            <a:bodyPr wrap="square" rtlCol="0" anchor="ctr">
              <a:noAutofit/>
            </a:bodyPr>
            <a:lstStyle/>
            <a:p>
              <a:pPr algn="ctr"/>
              <a:r>
                <a:rPr lang="en-US" sz="1600" dirty="0" smtClean="0">
                  <a:latin typeface="Rockwell"/>
                  <a:cs typeface="Rockwell"/>
                </a:rPr>
                <a:t>arrow</a:t>
              </a:r>
            </a:p>
          </p:txBody>
        </p:sp>
      </p:grpSp>
      <p:grpSp>
        <p:nvGrpSpPr>
          <p:cNvPr id="3" name="Group 2"/>
          <p:cNvGrpSpPr/>
          <p:nvPr/>
        </p:nvGrpSpPr>
        <p:grpSpPr>
          <a:xfrm>
            <a:off x="7602439" y="2864737"/>
            <a:ext cx="295048" cy="521272"/>
            <a:chOff x="7602439" y="2864737"/>
            <a:chExt cx="295048" cy="521272"/>
          </a:xfrm>
          <a:solidFill>
            <a:schemeClr val="accent3"/>
          </a:solidFill>
        </p:grpSpPr>
        <p:sp>
          <p:nvSpPr>
            <p:cNvPr id="30" name="Oval 29"/>
            <p:cNvSpPr/>
            <p:nvPr/>
          </p:nvSpPr>
          <p:spPr>
            <a:xfrm>
              <a:off x="7602439" y="2864737"/>
              <a:ext cx="295048" cy="299047"/>
            </a:xfrm>
            <a:prstGeom prst="ellipse">
              <a:avLst/>
            </a:prstGeom>
            <a:grp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31" name="Rectangle 30"/>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33" name="Straight Connector 32"/>
            <p:cNvCxnSpPr>
              <a:stCxn id="31" idx="0"/>
              <a:endCxn id="30" idx="4"/>
            </p:cNvCxnSpPr>
            <p:nvPr/>
          </p:nvCxnSpPr>
          <p:spPr>
            <a:xfrm flipH="1" flipV="1">
              <a:off x="7749963" y="3163784"/>
              <a:ext cx="1976" cy="77557"/>
            </a:xfrm>
            <a:prstGeom prst="line">
              <a:avLst/>
            </a:prstGeom>
            <a:grp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35" name="Oval 34"/>
          <p:cNvSpPr/>
          <p:nvPr/>
        </p:nvSpPr>
        <p:spPr>
          <a:xfrm>
            <a:off x="6701958" y="1789688"/>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36" name="Rectangle 35"/>
          <p:cNvSpPr/>
          <p:nvPr/>
        </p:nvSpPr>
        <p:spPr>
          <a:xfrm>
            <a:off x="6778309" y="2166292"/>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38" name="Straight Connector 37"/>
          <p:cNvCxnSpPr>
            <a:stCxn id="36" idx="0"/>
            <a:endCxn id="35" idx="4"/>
          </p:cNvCxnSpPr>
          <p:nvPr/>
        </p:nvCxnSpPr>
        <p:spPr>
          <a:xfrm flipH="1" flipV="1">
            <a:off x="6849482" y="2088735"/>
            <a:ext cx="1161"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0" name="Oval 39"/>
          <p:cNvSpPr/>
          <p:nvPr/>
        </p:nvSpPr>
        <p:spPr>
          <a:xfrm>
            <a:off x="7163728" y="2308251"/>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41" name="Rectangle 40"/>
          <p:cNvSpPr/>
          <p:nvPr/>
        </p:nvSpPr>
        <p:spPr>
          <a:xfrm>
            <a:off x="7240079" y="2695195"/>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cxnSp>
        <p:nvCxnSpPr>
          <p:cNvPr id="43" name="Straight Connector 42"/>
          <p:cNvCxnSpPr>
            <a:stCxn id="41" idx="0"/>
            <a:endCxn id="40" idx="4"/>
          </p:cNvCxnSpPr>
          <p:nvPr/>
        </p:nvCxnSpPr>
        <p:spPr>
          <a:xfrm flipH="1" flipV="1">
            <a:off x="7311252" y="2607298"/>
            <a:ext cx="1161" cy="8789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Oval 44"/>
          <p:cNvSpPr/>
          <p:nvPr/>
        </p:nvSpPr>
        <p:spPr>
          <a:xfrm>
            <a:off x="6249975" y="1296957"/>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46" name="Rectangle 45"/>
          <p:cNvSpPr/>
          <p:nvPr/>
        </p:nvSpPr>
        <p:spPr>
          <a:xfrm>
            <a:off x="6327141" y="167356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cxnSp>
        <p:nvCxnSpPr>
          <p:cNvPr id="48" name="Straight Connector 47"/>
          <p:cNvCxnSpPr>
            <a:stCxn id="46" idx="0"/>
            <a:endCxn id="45" idx="4"/>
          </p:cNvCxnSpPr>
          <p:nvPr/>
        </p:nvCxnSpPr>
        <p:spPr>
          <a:xfrm flipH="1" flipV="1">
            <a:off x="6397499" y="159600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5" name="Content Placeholder 2"/>
          <p:cNvSpPr txBox="1">
            <a:spLocks/>
          </p:cNvSpPr>
          <p:nvPr/>
        </p:nvSpPr>
        <p:spPr>
          <a:xfrm>
            <a:off x="457200" y="1210760"/>
            <a:ext cx="3755505" cy="5145589"/>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0" b="1" dirty="0" smtClean="0"/>
              <a:t>Given</a:t>
            </a:r>
            <a:r>
              <a:rPr lang="en-US" sz="2600" dirty="0" smtClean="0"/>
              <a:t>: a sentence.</a:t>
            </a:r>
          </a:p>
          <a:p>
            <a:pPr marL="0" indent="0">
              <a:buNone/>
            </a:pPr>
            <a:r>
              <a:rPr lang="en-US" sz="2600" b="1" dirty="0" smtClean="0"/>
              <a:t>Predict</a:t>
            </a:r>
            <a:r>
              <a:rPr lang="en-US" sz="2600" dirty="0" smtClean="0"/>
              <a:t>: unlabeled parse.</a:t>
            </a:r>
          </a:p>
          <a:p>
            <a:pPr marL="0" indent="0">
              <a:buNone/>
            </a:pPr>
            <a:endParaRPr lang="en-US" sz="2600" dirty="0"/>
          </a:p>
          <a:p>
            <a:pPr marL="0" indent="0">
              <a:buNone/>
            </a:pPr>
            <a:r>
              <a:rPr lang="en-US" sz="2600" dirty="0" smtClean="0"/>
              <a:t>We could predict whether each span is present </a:t>
            </a:r>
            <a:r>
              <a:rPr lang="en-US" sz="2800" dirty="0" smtClean="0">
                <a:latin typeface="Rockwell"/>
                <a:cs typeface="Rockwell"/>
              </a:rPr>
              <a:t>T</a:t>
            </a:r>
            <a:r>
              <a:rPr lang="en-US" sz="2600" dirty="0" smtClean="0"/>
              <a:t> or not </a:t>
            </a:r>
            <a:r>
              <a:rPr lang="en-US" sz="2400" dirty="0" smtClean="0">
                <a:latin typeface="Rockwell"/>
                <a:cs typeface="Rockwell"/>
              </a:rPr>
              <a:t>F</a:t>
            </a:r>
            <a:r>
              <a:rPr lang="en-US" sz="2600" dirty="0" smtClean="0"/>
              <a:t>.</a:t>
            </a:r>
          </a:p>
          <a:p>
            <a:pPr marL="0" indent="0">
              <a:buNone/>
            </a:pPr>
            <a:endParaRPr lang="en-US" sz="2600" dirty="0"/>
          </a:p>
          <a:p>
            <a:pPr marL="0" indent="0">
              <a:buNone/>
            </a:pPr>
            <a:r>
              <a:rPr lang="en-US" sz="2600" dirty="0"/>
              <a:t>But nothing prevents non-tree structures.</a:t>
            </a:r>
          </a:p>
          <a:p>
            <a:pPr marL="0" indent="0">
              <a:buNone/>
            </a:pPr>
            <a:endParaRPr lang="en-US" sz="2600" dirty="0"/>
          </a:p>
        </p:txBody>
      </p:sp>
      <p:grpSp>
        <p:nvGrpSpPr>
          <p:cNvPr id="73" name="Group 72"/>
          <p:cNvGrpSpPr/>
          <p:nvPr/>
        </p:nvGrpSpPr>
        <p:grpSpPr>
          <a:xfrm>
            <a:off x="6703119" y="2864737"/>
            <a:ext cx="295048" cy="521272"/>
            <a:chOff x="7602439" y="2864737"/>
            <a:chExt cx="295048" cy="521272"/>
          </a:xfrm>
        </p:grpSpPr>
        <p:sp>
          <p:nvSpPr>
            <p:cNvPr id="74" name="Oval 73"/>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75" name="Rectangle 74"/>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76" name="Straight Connector 75"/>
            <p:cNvCxnSpPr>
              <a:stCxn id="75" idx="0"/>
              <a:endCxn id="74"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7" name="Group 76"/>
          <p:cNvGrpSpPr/>
          <p:nvPr/>
        </p:nvGrpSpPr>
        <p:grpSpPr>
          <a:xfrm>
            <a:off x="5789505" y="2839863"/>
            <a:ext cx="295048" cy="521272"/>
            <a:chOff x="7602439" y="2864737"/>
            <a:chExt cx="295048" cy="521272"/>
          </a:xfrm>
        </p:grpSpPr>
        <p:sp>
          <p:nvSpPr>
            <p:cNvPr id="78" name="Oval 77"/>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79" name="Rectangle 78"/>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0" name="Straight Connector 79"/>
            <p:cNvCxnSpPr>
              <a:stCxn id="79" idx="0"/>
              <a:endCxn id="78"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81" name="Group 80"/>
          <p:cNvGrpSpPr/>
          <p:nvPr/>
        </p:nvGrpSpPr>
        <p:grpSpPr>
          <a:xfrm>
            <a:off x="4886093" y="2864737"/>
            <a:ext cx="295048" cy="521272"/>
            <a:chOff x="7602439" y="2864737"/>
            <a:chExt cx="295048" cy="521272"/>
          </a:xfrm>
        </p:grpSpPr>
        <p:sp>
          <p:nvSpPr>
            <p:cNvPr id="82" name="Oval 81"/>
            <p:cNvSpPr/>
            <p:nvPr/>
          </p:nvSpPr>
          <p:spPr>
            <a:xfrm>
              <a:off x="7602439" y="2864737"/>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83" name="Rectangle 82"/>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4" name="Straight Connector 83"/>
            <p:cNvCxnSpPr>
              <a:stCxn id="83" idx="0"/>
              <a:endCxn id="82"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85" name="Group 84"/>
          <p:cNvGrpSpPr/>
          <p:nvPr/>
        </p:nvGrpSpPr>
        <p:grpSpPr>
          <a:xfrm>
            <a:off x="5334499" y="2308251"/>
            <a:ext cx="295048" cy="521272"/>
            <a:chOff x="7602439" y="2864737"/>
            <a:chExt cx="295048" cy="521272"/>
          </a:xfrm>
        </p:grpSpPr>
        <p:sp>
          <p:nvSpPr>
            <p:cNvPr id="86" name="Oval 85"/>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F</a:t>
              </a:r>
            </a:p>
          </p:txBody>
        </p:sp>
        <p:sp>
          <p:nvSpPr>
            <p:cNvPr id="87" name="Rectangle 86"/>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8" name="Straight Connector 87"/>
            <p:cNvCxnSpPr>
              <a:stCxn id="87" idx="0"/>
              <a:endCxn id="86"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89" name="Group 88"/>
          <p:cNvGrpSpPr/>
          <p:nvPr/>
        </p:nvGrpSpPr>
        <p:grpSpPr>
          <a:xfrm>
            <a:off x="6249975" y="2308251"/>
            <a:ext cx="295048" cy="521272"/>
            <a:chOff x="7602439" y="2864737"/>
            <a:chExt cx="295048" cy="521272"/>
          </a:xfrm>
        </p:grpSpPr>
        <p:sp>
          <p:nvSpPr>
            <p:cNvPr id="90" name="Oval 89"/>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91" name="Rectangle 90"/>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2" name="Straight Connector 91"/>
            <p:cNvCxnSpPr>
              <a:stCxn id="91" idx="0"/>
              <a:endCxn id="90"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93" name="Group 92"/>
          <p:cNvGrpSpPr/>
          <p:nvPr/>
        </p:nvGrpSpPr>
        <p:grpSpPr>
          <a:xfrm>
            <a:off x="5789505" y="1786979"/>
            <a:ext cx="295048" cy="521272"/>
            <a:chOff x="7602439" y="2864737"/>
            <a:chExt cx="295048" cy="521272"/>
          </a:xfrm>
        </p:grpSpPr>
        <p:sp>
          <p:nvSpPr>
            <p:cNvPr id="94" name="Oval 93"/>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F</a:t>
              </a:r>
            </a:p>
          </p:txBody>
        </p:sp>
        <p:sp>
          <p:nvSpPr>
            <p:cNvPr id="95" name="Rectangle 94"/>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6" name="Straight Connector 95"/>
            <p:cNvCxnSpPr>
              <a:stCxn id="95" idx="0"/>
              <a:endCxn id="94"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71" name="Isosceles Triangle 70"/>
          <p:cNvSpPr/>
          <p:nvPr/>
        </p:nvSpPr>
        <p:spPr>
          <a:xfrm>
            <a:off x="4244191" y="2487915"/>
            <a:ext cx="1616064" cy="1309980"/>
          </a:xfrm>
          <a:prstGeom prst="triangle">
            <a:avLst/>
          </a:prstGeom>
          <a:solidFill>
            <a:schemeClr val="accent3">
              <a:alpha val="48000"/>
            </a:schemeClr>
          </a:solidFill>
          <a:ln w="28575"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2" name="Isosceles Triangle 71"/>
          <p:cNvSpPr/>
          <p:nvPr/>
        </p:nvSpPr>
        <p:spPr>
          <a:xfrm>
            <a:off x="5156239" y="1421429"/>
            <a:ext cx="3437297" cy="2376466"/>
          </a:xfrm>
          <a:prstGeom prst="triangle">
            <a:avLst/>
          </a:prstGeom>
          <a:solidFill>
            <a:schemeClr val="accent3">
              <a:alpha val="48000"/>
            </a:schemeClr>
          </a:solidFill>
          <a:ln w="28575" cmpd="sng">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7" name="TextBox 96"/>
          <p:cNvSpPr txBox="1"/>
          <p:nvPr/>
        </p:nvSpPr>
        <p:spPr>
          <a:xfrm>
            <a:off x="4432698" y="4918584"/>
            <a:ext cx="4185740" cy="1437765"/>
          </a:xfrm>
          <a:prstGeom prst="rect">
            <a:avLst/>
          </a:prstGeom>
          <a:noFill/>
        </p:spPr>
        <p:txBody>
          <a:bodyPr wrap="square" rtlCol="0" anchor="ctr">
            <a:noAutofit/>
          </a:bodyPr>
          <a:lstStyle/>
          <a:p>
            <a:pPr algn="ctr"/>
            <a:r>
              <a:rPr lang="en-US" sz="2200" dirty="0" smtClean="0">
                <a:solidFill>
                  <a:schemeClr val="accent1"/>
                </a:solidFill>
              </a:rPr>
              <a:t>Sending a </a:t>
            </a:r>
            <a:r>
              <a:rPr lang="en-US" sz="2200" dirty="0" err="1" smtClean="0">
                <a:solidFill>
                  <a:schemeClr val="accent1"/>
                </a:solidFill>
              </a:rPr>
              <a:t>messsage</a:t>
            </a:r>
            <a:r>
              <a:rPr lang="en-US" sz="2200" dirty="0" smtClean="0">
                <a:solidFill>
                  <a:schemeClr val="accent1"/>
                </a:solidFill>
              </a:rPr>
              <a:t> </a:t>
            </a:r>
            <a:r>
              <a:rPr lang="en-US" sz="2200" b="1" dirty="0" smtClean="0">
                <a:solidFill>
                  <a:schemeClr val="accent1"/>
                </a:solidFill>
              </a:rPr>
              <a:t>to a variable</a:t>
            </a:r>
            <a:r>
              <a:rPr lang="en-US" sz="2200" dirty="0" smtClean="0">
                <a:solidFill>
                  <a:schemeClr val="accent1"/>
                </a:solidFill>
              </a:rPr>
              <a:t> from its unary factors takes only </a:t>
            </a:r>
            <a:r>
              <a:rPr lang="en-US" sz="2200" i="1" dirty="0" smtClean="0">
                <a:solidFill>
                  <a:schemeClr val="accent1"/>
                </a:solidFill>
                <a:latin typeface="Times New Roman"/>
                <a:cs typeface="Times New Roman"/>
              </a:rPr>
              <a:t>O(d*</a:t>
            </a:r>
            <a:r>
              <a:rPr lang="en-US" sz="2200" i="1" dirty="0" err="1" smtClean="0">
                <a:solidFill>
                  <a:schemeClr val="accent1"/>
                </a:solidFill>
                <a:latin typeface="Times New Roman"/>
                <a:cs typeface="Times New Roman"/>
              </a:rPr>
              <a:t>k</a:t>
            </a:r>
            <a:r>
              <a:rPr lang="en-US" sz="2200" i="1" baseline="30000" dirty="0" err="1" smtClean="0">
                <a:solidFill>
                  <a:schemeClr val="accent1"/>
                </a:solidFill>
                <a:latin typeface="Times New Roman"/>
                <a:cs typeface="Times New Roman"/>
              </a:rPr>
              <a:t>d</a:t>
            </a:r>
            <a:r>
              <a:rPr lang="en-US" sz="2200" i="1" dirty="0" smtClean="0">
                <a:solidFill>
                  <a:schemeClr val="accent1"/>
                </a:solidFill>
                <a:latin typeface="Times New Roman"/>
                <a:cs typeface="Times New Roman"/>
              </a:rPr>
              <a:t>) </a:t>
            </a:r>
            <a:r>
              <a:rPr lang="en-US" sz="2200" dirty="0" smtClean="0">
                <a:solidFill>
                  <a:schemeClr val="accent1"/>
                </a:solidFill>
              </a:rPr>
              <a:t>time </a:t>
            </a:r>
            <a:r>
              <a:rPr lang="en-US" sz="2200" dirty="0">
                <a:solidFill>
                  <a:schemeClr val="accent1"/>
                </a:solidFill>
              </a:rPr>
              <a:t>w</a:t>
            </a:r>
            <a:r>
              <a:rPr lang="en-US" sz="2200" dirty="0" smtClean="0">
                <a:solidFill>
                  <a:schemeClr val="accent1"/>
                </a:solidFill>
              </a:rPr>
              <a:t>here </a:t>
            </a:r>
            <a:r>
              <a:rPr lang="en-US" sz="2200" i="1" dirty="0" smtClean="0">
                <a:solidFill>
                  <a:schemeClr val="accent1"/>
                </a:solidFill>
                <a:latin typeface="Times New Roman"/>
                <a:cs typeface="Times New Roman"/>
              </a:rPr>
              <a:t>k=2</a:t>
            </a:r>
            <a:r>
              <a:rPr lang="en-US" sz="2200" dirty="0" smtClean="0">
                <a:solidFill>
                  <a:schemeClr val="accent1"/>
                </a:solidFill>
              </a:rPr>
              <a:t> and </a:t>
            </a:r>
            <a:r>
              <a:rPr lang="en-US" sz="2200" i="1" dirty="0" smtClean="0">
                <a:solidFill>
                  <a:schemeClr val="accent1"/>
                </a:solidFill>
                <a:latin typeface="Times New Roman"/>
                <a:cs typeface="Times New Roman"/>
              </a:rPr>
              <a:t>d=1</a:t>
            </a:r>
            <a:r>
              <a:rPr lang="en-US" sz="2200" dirty="0" smtClean="0">
                <a:solidFill>
                  <a:schemeClr val="accent1"/>
                </a:solidFill>
              </a:rPr>
              <a:t>.</a:t>
            </a:r>
          </a:p>
        </p:txBody>
      </p:sp>
      <p:sp>
        <p:nvSpPr>
          <p:cNvPr id="98" name="TextBox 97"/>
          <p:cNvSpPr txBox="1"/>
          <p:nvPr/>
        </p:nvSpPr>
        <p:spPr>
          <a:xfrm>
            <a:off x="-1" y="6454252"/>
            <a:ext cx="3855525" cy="416200"/>
          </a:xfrm>
          <a:prstGeom prst="rect">
            <a:avLst/>
          </a:prstGeom>
          <a:solidFill>
            <a:schemeClr val="accent6">
              <a:lumMod val="60000"/>
              <a:lumOff val="40000"/>
            </a:schemeClr>
          </a:solidFill>
        </p:spPr>
        <p:txBody>
          <a:bodyPr wrap="square" rtlCol="0" anchor="ctr">
            <a:noAutofit/>
          </a:bodyPr>
          <a:lstStyle/>
          <a:p>
            <a:r>
              <a:rPr lang="en-US" dirty="0" smtClean="0"/>
              <a:t>(</a:t>
            </a:r>
            <a:r>
              <a:rPr lang="en-US" dirty="0" err="1" smtClean="0"/>
              <a:t>Naradowsky</a:t>
            </a:r>
            <a:r>
              <a:rPr lang="en-US" dirty="0" smtClean="0"/>
              <a:t>, Vieira, &amp; Smith, 2012)</a:t>
            </a:r>
          </a:p>
        </p:txBody>
      </p:sp>
    </p:spTree>
    <p:extLst>
      <p:ext uri="{BB962C8B-B14F-4D97-AF65-F5344CB8AC3E}">
        <p14:creationId xmlns:p14="http://schemas.microsoft.com/office/powerpoint/2010/main" val="48280632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7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1" grpId="0" animBg="1"/>
      <p:bldP spid="72" grpId="0" animBg="1"/>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1201" name="AutoShape 57"/>
          <p:cNvSpPr>
            <a:spLocks noChangeArrowheads="1"/>
          </p:cNvSpPr>
          <p:nvPr/>
        </p:nvSpPr>
        <p:spPr bwMode="auto">
          <a:xfrm>
            <a:off x="809625" y="6080125"/>
            <a:ext cx="8067675" cy="777875"/>
          </a:xfrm>
          <a:prstGeom prst="cloudCallout">
            <a:avLst>
              <a:gd name="adj1" fmla="val -32292"/>
              <a:gd name="adj2" fmla="val 174491"/>
            </a:avLst>
          </a:prstGeom>
          <a:solidFill>
            <a:srgbClr val="FFFFCC"/>
          </a:solidFill>
          <a:ln w="9525">
            <a:solidFill>
              <a:schemeClr val="tx1"/>
            </a:solidFill>
            <a:round/>
            <a:headEnd/>
            <a:tailEnd/>
          </a:ln>
        </p:spPr>
        <p:txBody>
          <a:bodyPr/>
          <a:lstStyle/>
          <a:p>
            <a:pPr algn="ctr" defTabSz="914400"/>
            <a:endParaRPr lang="en-US" sz="1800"/>
          </a:p>
        </p:txBody>
      </p:sp>
      <p:sp>
        <p:nvSpPr>
          <p:cNvPr id="51202" name="Title 1"/>
          <p:cNvSpPr>
            <a:spLocks noGrp="1"/>
          </p:cNvSpPr>
          <p:nvPr>
            <p:ph type="title"/>
          </p:nvPr>
        </p:nvSpPr>
        <p:spPr/>
        <p:txBody>
          <a:bodyPr/>
          <a:lstStyle/>
          <a:p>
            <a:pPr eaLnBrk="1" hangingPunct="1"/>
            <a:r>
              <a:rPr lang="en-US" sz="4000" smtClean="0"/>
              <a:t>Conditional Random Field (CRF)</a:t>
            </a:r>
          </a:p>
        </p:txBody>
      </p:sp>
      <p:sp>
        <p:nvSpPr>
          <p:cNvPr id="4" name="Slide Number Placeholder 3"/>
          <p:cNvSpPr>
            <a:spLocks noGrp="1"/>
          </p:cNvSpPr>
          <p:nvPr>
            <p:ph type="sldNum" sz="quarter" idx="12"/>
          </p:nvPr>
        </p:nvSpPr>
        <p:spPr/>
        <p:txBody>
          <a:bodyPr/>
          <a:lstStyle/>
          <a:p>
            <a:pPr>
              <a:defRPr/>
            </a:pPr>
            <a:fld id="{E23E1305-9F92-454B-9B87-61E2CA86FBAA}" type="slidenum">
              <a:rPr lang="en-US"/>
              <a:pPr>
                <a:defRPr/>
              </a:pPr>
              <a:t>21</a:t>
            </a:fld>
            <a:endParaRPr lang="en-US"/>
          </a:p>
        </p:txBody>
      </p:sp>
      <p:grpSp>
        <p:nvGrpSpPr>
          <p:cNvPr id="51204" name="Group 4"/>
          <p:cNvGrpSpPr>
            <a:grpSpLocks/>
          </p:cNvGrpSpPr>
          <p:nvPr/>
        </p:nvGrpSpPr>
        <p:grpSpPr bwMode="auto">
          <a:xfrm>
            <a:off x="1387475" y="5746750"/>
            <a:ext cx="7261225" cy="333375"/>
            <a:chOff x="492120" y="3950977"/>
            <a:chExt cx="8067290" cy="370958"/>
          </a:xfrm>
        </p:grpSpPr>
        <p:sp>
          <p:nvSpPr>
            <p:cNvPr id="51248" name="TextBox 40"/>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51249" name="TextBox 41"/>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51250" name="TextBox 42"/>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51251" name="TextBox 43"/>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sp>
          <p:nvSpPr>
            <p:cNvPr id="51252" name="TextBox 44"/>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endParaRPr lang="en-US" sz="1600">
                <a:latin typeface="Rockwell"/>
                <a:ea typeface="Rockwell"/>
                <a:cs typeface="Rockwell"/>
              </a:endParaRPr>
            </a:p>
          </p:txBody>
        </p:sp>
      </p:grpSp>
      <p:sp>
        <p:nvSpPr>
          <p:cNvPr id="33" name="Oval 32"/>
          <p:cNvSpPr/>
          <p:nvPr/>
        </p:nvSpPr>
        <p:spPr>
          <a:xfrm>
            <a:off x="1738313" y="6216650"/>
            <a:ext cx="487362" cy="493713"/>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bg1"/>
                </a:solidFill>
                <a:latin typeface="Rockwell"/>
                <a:cs typeface="Rockwell"/>
              </a:rPr>
              <a:t>time</a:t>
            </a:r>
          </a:p>
        </p:txBody>
      </p:sp>
      <p:sp>
        <p:nvSpPr>
          <p:cNvPr id="34" name="Oval 33"/>
          <p:cNvSpPr/>
          <p:nvPr/>
        </p:nvSpPr>
        <p:spPr>
          <a:xfrm>
            <a:off x="3225800" y="6216650"/>
            <a:ext cx="487363" cy="493713"/>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bg1"/>
                </a:solidFill>
                <a:latin typeface="Rockwell"/>
                <a:cs typeface="Rockwell"/>
              </a:rPr>
              <a:t>flies</a:t>
            </a:r>
          </a:p>
        </p:txBody>
      </p:sp>
      <p:sp>
        <p:nvSpPr>
          <p:cNvPr id="35" name="Oval 34"/>
          <p:cNvSpPr/>
          <p:nvPr/>
        </p:nvSpPr>
        <p:spPr>
          <a:xfrm>
            <a:off x="4737100" y="6215063"/>
            <a:ext cx="485775" cy="493712"/>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bg1"/>
                </a:solidFill>
                <a:latin typeface="Rockwell"/>
                <a:cs typeface="Rockwell"/>
              </a:rPr>
              <a:t>like</a:t>
            </a:r>
          </a:p>
        </p:txBody>
      </p:sp>
      <p:sp>
        <p:nvSpPr>
          <p:cNvPr id="36" name="Oval 35"/>
          <p:cNvSpPr/>
          <p:nvPr/>
        </p:nvSpPr>
        <p:spPr>
          <a:xfrm>
            <a:off x="6232525" y="6216650"/>
            <a:ext cx="485775" cy="493713"/>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bg1"/>
                </a:solidFill>
                <a:latin typeface="Rockwell"/>
                <a:cs typeface="Rockwell"/>
              </a:rPr>
              <a:t>an</a:t>
            </a:r>
          </a:p>
        </p:txBody>
      </p:sp>
      <p:sp>
        <p:nvSpPr>
          <p:cNvPr id="37" name="Oval 36"/>
          <p:cNvSpPr/>
          <p:nvPr/>
        </p:nvSpPr>
        <p:spPr>
          <a:xfrm>
            <a:off x="7720013" y="6215063"/>
            <a:ext cx="485775" cy="493712"/>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bg1"/>
                </a:solidFill>
                <a:latin typeface="Rockwell"/>
                <a:cs typeface="Rockwell"/>
              </a:rPr>
              <a:t>arrow</a:t>
            </a:r>
          </a:p>
        </p:txBody>
      </p:sp>
      <p:sp>
        <p:nvSpPr>
          <p:cNvPr id="29" name="Oval 28"/>
          <p:cNvSpPr/>
          <p:nvPr/>
        </p:nvSpPr>
        <p:spPr>
          <a:xfrm>
            <a:off x="1728788" y="4270375"/>
            <a:ext cx="485775" cy="493713"/>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cxnSp>
        <p:nvCxnSpPr>
          <p:cNvPr id="31" name="Straight Connector 30"/>
          <p:cNvCxnSpPr>
            <a:stCxn id="29" idx="4"/>
            <a:endCxn id="33" idx="0"/>
          </p:cNvCxnSpPr>
          <p:nvPr/>
        </p:nvCxnSpPr>
        <p:spPr>
          <a:xfrm>
            <a:off x="1971675" y="4778375"/>
            <a:ext cx="0" cy="3778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2" name="Straight Connector 31"/>
          <p:cNvCxnSpPr>
            <a:stCxn id="29" idx="6"/>
            <a:endCxn id="39" idx="2"/>
          </p:cNvCxnSpPr>
          <p:nvPr/>
        </p:nvCxnSpPr>
        <p:spPr>
          <a:xfrm>
            <a:off x="2214563" y="4518025"/>
            <a:ext cx="1001712"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8" name="Rectangle 37"/>
          <p:cNvSpPr/>
          <p:nvPr/>
        </p:nvSpPr>
        <p:spPr>
          <a:xfrm>
            <a:off x="2595563" y="4406900"/>
            <a:ext cx="239712" cy="2381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2</a:t>
            </a:r>
            <a:endParaRPr lang="en-US" sz="1400" dirty="0">
              <a:solidFill>
                <a:schemeClr val="tx1"/>
              </a:solidFill>
              <a:latin typeface="Times New Roman"/>
              <a:cs typeface="Times New Roman"/>
            </a:endParaRPr>
          </a:p>
        </p:txBody>
      </p:sp>
      <p:sp>
        <p:nvSpPr>
          <p:cNvPr id="39" name="Oval 38"/>
          <p:cNvSpPr/>
          <p:nvPr/>
        </p:nvSpPr>
        <p:spPr>
          <a:xfrm>
            <a:off x="3216275" y="4270375"/>
            <a:ext cx="487363" cy="493713"/>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v</a:t>
            </a:r>
          </a:p>
        </p:txBody>
      </p:sp>
      <p:cxnSp>
        <p:nvCxnSpPr>
          <p:cNvPr id="46" name="Straight Connector 45"/>
          <p:cNvCxnSpPr>
            <a:stCxn id="39" idx="4"/>
            <a:endCxn id="34" idx="0"/>
          </p:cNvCxnSpPr>
          <p:nvPr/>
        </p:nvCxnSpPr>
        <p:spPr>
          <a:xfrm>
            <a:off x="3460750" y="4778375"/>
            <a:ext cx="0" cy="3778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p:cNvCxnSpPr>
            <a:stCxn id="39" idx="6"/>
            <a:endCxn id="49" idx="2"/>
          </p:cNvCxnSpPr>
          <p:nvPr/>
        </p:nvCxnSpPr>
        <p:spPr>
          <a:xfrm flipV="1">
            <a:off x="3703638" y="4514850"/>
            <a:ext cx="1022350"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4083050" y="4406900"/>
            <a:ext cx="239713" cy="2381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4</a:t>
            </a:r>
            <a:endParaRPr lang="en-US" sz="1400" dirty="0">
              <a:solidFill>
                <a:schemeClr val="tx1"/>
              </a:solidFill>
              <a:latin typeface="Times New Roman"/>
              <a:cs typeface="Times New Roman"/>
            </a:endParaRPr>
          </a:p>
        </p:txBody>
      </p:sp>
      <p:sp>
        <p:nvSpPr>
          <p:cNvPr id="49" name="Oval 48"/>
          <p:cNvSpPr/>
          <p:nvPr/>
        </p:nvSpPr>
        <p:spPr>
          <a:xfrm>
            <a:off x="4725988" y="4268788"/>
            <a:ext cx="487362" cy="49371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p</a:t>
            </a:r>
          </a:p>
        </p:txBody>
      </p:sp>
      <p:cxnSp>
        <p:nvCxnSpPr>
          <p:cNvPr id="51" name="Straight Connector 50"/>
          <p:cNvCxnSpPr>
            <a:stCxn id="49" idx="4"/>
            <a:endCxn id="35" idx="0"/>
          </p:cNvCxnSpPr>
          <p:nvPr/>
        </p:nvCxnSpPr>
        <p:spPr>
          <a:xfrm>
            <a:off x="4970463" y="4776788"/>
            <a:ext cx="0" cy="37941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a:stCxn id="49" idx="6"/>
            <a:endCxn id="54" idx="2"/>
          </p:cNvCxnSpPr>
          <p:nvPr/>
        </p:nvCxnSpPr>
        <p:spPr>
          <a:xfrm>
            <a:off x="5213350" y="4514850"/>
            <a:ext cx="1008063"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3" name="Rectangle 52"/>
          <p:cNvSpPr/>
          <p:nvPr/>
        </p:nvSpPr>
        <p:spPr>
          <a:xfrm>
            <a:off x="5594350" y="4405313"/>
            <a:ext cx="238125" cy="2381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6</a:t>
            </a:r>
            <a:endParaRPr lang="en-US" sz="1400" dirty="0">
              <a:solidFill>
                <a:schemeClr val="tx1"/>
              </a:solidFill>
              <a:latin typeface="Times New Roman"/>
              <a:cs typeface="Times New Roman"/>
            </a:endParaRPr>
          </a:p>
        </p:txBody>
      </p:sp>
      <p:sp>
        <p:nvSpPr>
          <p:cNvPr id="54" name="Oval 53"/>
          <p:cNvSpPr/>
          <p:nvPr/>
        </p:nvSpPr>
        <p:spPr>
          <a:xfrm>
            <a:off x="6221413" y="4270375"/>
            <a:ext cx="487362" cy="493713"/>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d</a:t>
            </a:r>
          </a:p>
        </p:txBody>
      </p:sp>
      <p:cxnSp>
        <p:nvCxnSpPr>
          <p:cNvPr id="56" name="Straight Connector 55"/>
          <p:cNvCxnSpPr>
            <a:stCxn id="54" idx="4"/>
            <a:endCxn id="36" idx="0"/>
          </p:cNvCxnSpPr>
          <p:nvPr/>
        </p:nvCxnSpPr>
        <p:spPr>
          <a:xfrm>
            <a:off x="6465888" y="4791075"/>
            <a:ext cx="9525" cy="3651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7" name="Straight Connector 56"/>
          <p:cNvCxnSpPr>
            <a:stCxn id="54" idx="6"/>
            <a:endCxn id="59" idx="2"/>
          </p:cNvCxnSpPr>
          <p:nvPr/>
        </p:nvCxnSpPr>
        <p:spPr>
          <a:xfrm flipV="1">
            <a:off x="6708775" y="4514850"/>
            <a:ext cx="1000125"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8" name="Rectangle 57"/>
          <p:cNvSpPr/>
          <p:nvPr/>
        </p:nvSpPr>
        <p:spPr>
          <a:xfrm>
            <a:off x="7089775" y="4406900"/>
            <a:ext cx="238125" cy="2381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8</a:t>
            </a:r>
            <a:endParaRPr lang="en-US" sz="1400" dirty="0">
              <a:solidFill>
                <a:schemeClr val="tx1"/>
              </a:solidFill>
              <a:latin typeface="Times New Roman"/>
              <a:cs typeface="Times New Roman"/>
            </a:endParaRPr>
          </a:p>
        </p:txBody>
      </p:sp>
      <p:sp>
        <p:nvSpPr>
          <p:cNvPr id="59" name="Oval 58"/>
          <p:cNvSpPr/>
          <p:nvPr/>
        </p:nvSpPr>
        <p:spPr>
          <a:xfrm>
            <a:off x="7708900" y="4268788"/>
            <a:ext cx="487363" cy="493712"/>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cxnSp>
        <p:nvCxnSpPr>
          <p:cNvPr id="61" name="Straight Connector 60"/>
          <p:cNvCxnSpPr>
            <a:stCxn id="59" idx="4"/>
            <a:endCxn id="37" idx="0"/>
          </p:cNvCxnSpPr>
          <p:nvPr/>
        </p:nvCxnSpPr>
        <p:spPr>
          <a:xfrm>
            <a:off x="7953375" y="4776788"/>
            <a:ext cx="9525" cy="37941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0" name="Rectangle 29"/>
          <p:cNvSpPr/>
          <p:nvPr/>
        </p:nvSpPr>
        <p:spPr>
          <a:xfrm>
            <a:off x="1854200" y="4918075"/>
            <a:ext cx="238125" cy="2381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1</a:t>
            </a:r>
            <a:endParaRPr lang="en-US" sz="1400" dirty="0">
              <a:solidFill>
                <a:schemeClr val="tx1"/>
              </a:solidFill>
              <a:latin typeface="Times New Roman"/>
              <a:cs typeface="Times New Roman"/>
            </a:endParaRPr>
          </a:p>
        </p:txBody>
      </p:sp>
      <p:sp>
        <p:nvSpPr>
          <p:cNvPr id="40" name="Rectangle 39"/>
          <p:cNvSpPr/>
          <p:nvPr/>
        </p:nvSpPr>
        <p:spPr>
          <a:xfrm>
            <a:off x="3341688" y="4918075"/>
            <a:ext cx="239712" cy="2381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3</a:t>
            </a:r>
            <a:endParaRPr lang="en-US" sz="1400" dirty="0">
              <a:solidFill>
                <a:schemeClr val="tx1"/>
              </a:solidFill>
              <a:latin typeface="Times New Roman"/>
              <a:cs typeface="Times New Roman"/>
            </a:endParaRPr>
          </a:p>
        </p:txBody>
      </p:sp>
      <p:sp>
        <p:nvSpPr>
          <p:cNvPr id="50" name="Rectangle 49"/>
          <p:cNvSpPr/>
          <p:nvPr/>
        </p:nvSpPr>
        <p:spPr>
          <a:xfrm>
            <a:off x="4849813" y="4918075"/>
            <a:ext cx="239712" cy="2381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5</a:t>
            </a:r>
            <a:endParaRPr lang="en-US" sz="1400" dirty="0">
              <a:solidFill>
                <a:schemeClr val="tx1"/>
              </a:solidFill>
              <a:latin typeface="Times New Roman"/>
              <a:cs typeface="Times New Roman"/>
            </a:endParaRPr>
          </a:p>
        </p:txBody>
      </p:sp>
      <p:sp>
        <p:nvSpPr>
          <p:cNvPr id="55" name="Rectangle 54"/>
          <p:cNvSpPr/>
          <p:nvPr/>
        </p:nvSpPr>
        <p:spPr>
          <a:xfrm>
            <a:off x="6346825" y="4918075"/>
            <a:ext cx="239713" cy="2381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7</a:t>
            </a:r>
            <a:endParaRPr lang="en-US" sz="1400" dirty="0">
              <a:solidFill>
                <a:schemeClr val="tx1"/>
              </a:solidFill>
              <a:latin typeface="Times New Roman"/>
              <a:cs typeface="Times New Roman"/>
            </a:endParaRPr>
          </a:p>
        </p:txBody>
      </p:sp>
      <p:sp>
        <p:nvSpPr>
          <p:cNvPr id="60" name="Rectangle 59"/>
          <p:cNvSpPr/>
          <p:nvPr/>
        </p:nvSpPr>
        <p:spPr>
          <a:xfrm>
            <a:off x="7835900" y="4918075"/>
            <a:ext cx="238125" cy="2381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9</a:t>
            </a:r>
            <a:endParaRPr lang="en-US" sz="1400" dirty="0">
              <a:solidFill>
                <a:schemeClr val="tx1"/>
              </a:solidFill>
              <a:latin typeface="Times New Roman"/>
              <a:cs typeface="Times New Roman"/>
            </a:endParaRPr>
          </a:p>
        </p:txBody>
      </p:sp>
      <p:cxnSp>
        <p:nvCxnSpPr>
          <p:cNvPr id="62" name="Straight Connector 61"/>
          <p:cNvCxnSpPr>
            <a:stCxn id="66" idx="6"/>
            <a:endCxn id="29" idx="2"/>
          </p:cNvCxnSpPr>
          <p:nvPr/>
        </p:nvCxnSpPr>
        <p:spPr>
          <a:xfrm>
            <a:off x="809625" y="4514850"/>
            <a:ext cx="919163"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3" name="Rectangle 62"/>
          <p:cNvSpPr/>
          <p:nvPr/>
        </p:nvSpPr>
        <p:spPr>
          <a:xfrm>
            <a:off x="1149350" y="4418013"/>
            <a:ext cx="238125" cy="2397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0</a:t>
            </a:r>
            <a:endParaRPr lang="en-US" sz="1400" dirty="0">
              <a:solidFill>
                <a:schemeClr val="tx1"/>
              </a:solidFill>
              <a:latin typeface="Times New Roman"/>
              <a:cs typeface="Times New Roman"/>
            </a:endParaRPr>
          </a:p>
        </p:txBody>
      </p:sp>
      <p:sp>
        <p:nvSpPr>
          <p:cNvPr id="66" name="Oval 65"/>
          <p:cNvSpPr/>
          <p:nvPr/>
        </p:nvSpPr>
        <p:spPr>
          <a:xfrm>
            <a:off x="322263" y="4268788"/>
            <a:ext cx="487362" cy="493712"/>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dirty="0">
                <a:latin typeface="Rockwell"/>
                <a:cs typeface="Rockwell"/>
              </a:rPr>
              <a:t>&lt;START&gt;</a:t>
            </a:r>
          </a:p>
        </p:txBody>
      </p:sp>
      <p:sp>
        <p:nvSpPr>
          <p:cNvPr id="70" name="Isosceles Triangle 69"/>
          <p:cNvSpPr/>
          <p:nvPr/>
        </p:nvSpPr>
        <p:spPr>
          <a:xfrm rot="5400000" flipV="1">
            <a:off x="3331369" y="5236369"/>
            <a:ext cx="952500" cy="430212"/>
          </a:xfrm>
          <a:prstGeom prst="triangle">
            <a:avLst>
              <a:gd name="adj" fmla="val 539"/>
            </a:avLst>
          </a:prstGeom>
          <a:gradFill>
            <a:gsLst>
              <a:gs pos="0">
                <a:schemeClr val="accent3"/>
              </a:gs>
              <a:gs pos="100000">
                <a:schemeClr val="bg1"/>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71" name="Isosceles Triangle 70"/>
          <p:cNvSpPr/>
          <p:nvPr/>
        </p:nvSpPr>
        <p:spPr>
          <a:xfrm rot="5400000">
            <a:off x="1172369" y="5245894"/>
            <a:ext cx="952500" cy="411162"/>
          </a:xfrm>
          <a:prstGeom prst="triangle">
            <a:avLst>
              <a:gd name="adj" fmla="val 539"/>
            </a:avLst>
          </a:prstGeom>
          <a:gradFill>
            <a:gsLst>
              <a:gs pos="0">
                <a:schemeClr val="accent3"/>
              </a:gs>
              <a:gs pos="100000">
                <a:schemeClr val="bg1"/>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72" name="Trapezoid 71"/>
          <p:cNvSpPr/>
          <p:nvPr/>
        </p:nvSpPr>
        <p:spPr>
          <a:xfrm flipV="1">
            <a:off x="3576638" y="4100513"/>
            <a:ext cx="1393825" cy="300037"/>
          </a:xfrm>
          <a:prstGeom prst="trapezoid">
            <a:avLst>
              <a:gd name="adj" fmla="val 194940"/>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73" name="Trapezoid 72"/>
          <p:cNvSpPr/>
          <p:nvPr/>
        </p:nvSpPr>
        <p:spPr>
          <a:xfrm flipV="1">
            <a:off x="1997075" y="4103688"/>
            <a:ext cx="1393825" cy="300037"/>
          </a:xfrm>
          <a:prstGeom prst="trapezoid">
            <a:avLst>
              <a:gd name="adj" fmla="val 194940"/>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aphicFrame>
        <p:nvGraphicFramePr>
          <p:cNvPr id="76" name="Table 75"/>
          <p:cNvGraphicFramePr>
            <a:graphicFrameLocks noGrp="1"/>
          </p:cNvGraphicFramePr>
          <p:nvPr/>
        </p:nvGraphicFramePr>
        <p:xfrm>
          <a:off x="891600" y="4975205"/>
          <a:ext cx="557426" cy="1069844"/>
        </p:xfrm>
        <a:graphic>
          <a:graphicData uri="http://schemas.openxmlformats.org/drawingml/2006/table">
            <a:tbl>
              <a:tblPr bandRow="1">
                <a:tableStyleId>{69C7853C-536D-4A76-A0AE-DD22124D55A5}</a:tableStyleId>
              </a:tblPr>
              <a:tblGrid>
                <a:gridCol w="278713"/>
                <a:gridCol w="278713"/>
              </a:tblGrid>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b="1" dirty="0" smtClean="0">
                          <a:solidFill>
                            <a:schemeClr val="accent1"/>
                          </a:solidFill>
                        </a:rPr>
                        <a:t>4</a:t>
                      </a:r>
                      <a:endParaRPr lang="en-US" sz="1600" b="1" dirty="0">
                        <a:solidFill>
                          <a:schemeClr val="accent1"/>
                        </a:solidFill>
                      </a:endParaRPr>
                    </a:p>
                  </a:txBody>
                  <a:tcPr marL="0" marR="0" marT="0" marB="0" anchor="ctr">
                    <a:solidFill>
                      <a:schemeClr val="bg1"/>
                    </a:solidFill>
                  </a:tcP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r>
            </a:tbl>
          </a:graphicData>
        </a:graphic>
      </p:graphicFrame>
      <p:graphicFrame>
        <p:nvGraphicFramePr>
          <p:cNvPr id="81" name="Table 80"/>
          <p:cNvGraphicFramePr>
            <a:graphicFrameLocks noGrp="1"/>
          </p:cNvGraphicFramePr>
          <p:nvPr/>
        </p:nvGraphicFramePr>
        <p:xfrm>
          <a:off x="1997765" y="2762239"/>
          <a:ext cx="1393565" cy="1337305"/>
        </p:xfrm>
        <a:graphic>
          <a:graphicData uri="http://schemas.openxmlformats.org/drawingml/2006/table">
            <a:tbl>
              <a:tblPr bandRow="1">
                <a:tableStyleId>{69C7853C-536D-4A76-A0AE-DD22124D55A5}</a:tableStyleId>
              </a:tblPr>
              <a:tblGrid>
                <a:gridCol w="278713"/>
                <a:gridCol w="278713"/>
                <a:gridCol w="278713"/>
                <a:gridCol w="278713"/>
                <a:gridCol w="278713"/>
              </a:tblGrid>
              <a:tr h="267461">
                <a:tc>
                  <a:txBody>
                    <a:bodyPr/>
                    <a:lstStyle/>
                    <a:p>
                      <a:pPr algn="ct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6</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4</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b="1" dirty="0" smtClean="0">
                          <a:solidFill>
                            <a:schemeClr val="accent1"/>
                          </a:solidFill>
                        </a:rPr>
                        <a:t>8</a:t>
                      </a:r>
                      <a:endParaRPr lang="en-US" sz="1600" b="1" dirty="0">
                        <a:solidFill>
                          <a:schemeClr val="accent1"/>
                        </a:solidFill>
                      </a:endParaRPr>
                    </a:p>
                  </a:txBody>
                  <a:tcPr marL="0" marR="0" marT="0" marB="0" anchor="ctr">
                    <a:solidFill>
                      <a:schemeClr val="bg1">
                        <a:alpha val="40000"/>
                      </a:schemeClr>
                    </a:solidFill>
                  </a:tcP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r>
            </a:tbl>
          </a:graphicData>
        </a:graphic>
      </p:graphicFrame>
      <p:graphicFrame>
        <p:nvGraphicFramePr>
          <p:cNvPr id="82" name="Table 81"/>
          <p:cNvGraphicFramePr>
            <a:graphicFrameLocks noGrp="1"/>
          </p:cNvGraphicFramePr>
          <p:nvPr/>
        </p:nvGraphicFramePr>
        <p:xfrm>
          <a:off x="3597127" y="2762239"/>
          <a:ext cx="1393565" cy="1337305"/>
        </p:xfrm>
        <a:graphic>
          <a:graphicData uri="http://schemas.openxmlformats.org/drawingml/2006/table">
            <a:tbl>
              <a:tblPr bandRow="1">
                <a:tableStyleId>{69C7853C-536D-4A76-A0AE-DD22124D55A5}</a:tableStyleId>
              </a:tblPr>
              <a:tblGrid>
                <a:gridCol w="278713"/>
                <a:gridCol w="278713"/>
                <a:gridCol w="278713"/>
                <a:gridCol w="278713"/>
                <a:gridCol w="278713"/>
              </a:tblGrid>
              <a:tr h="267461">
                <a:tc>
                  <a:txBody>
                    <a:bodyPr/>
                    <a:lstStyle/>
                    <a:p>
                      <a:pPr algn="ct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6</a:t>
                      </a:r>
                      <a:endParaRPr lang="en-US" sz="1600" dirty="0"/>
                    </a:p>
                  </a:txBody>
                  <a:tcPr marL="0" marR="0" marT="0" marB="0" anchor="ctr"/>
                </a:tc>
                <a:tc>
                  <a:txBody>
                    <a:bodyPr/>
                    <a:lstStyle/>
                    <a:p>
                      <a:pPr algn="ctr"/>
                      <a:r>
                        <a:rPr lang="en-US" sz="1600" b="1" dirty="0" smtClean="0">
                          <a:solidFill>
                            <a:schemeClr val="accent1"/>
                          </a:solidFill>
                        </a:rPr>
                        <a:t>3</a:t>
                      </a:r>
                      <a:endParaRPr lang="en-US" sz="1600" b="1" dirty="0">
                        <a:solidFill>
                          <a:schemeClr val="accent1"/>
                        </a:solidFill>
                      </a:endParaRPr>
                    </a:p>
                  </a:txBody>
                  <a:tcPr marL="0" marR="0" marT="0" marB="0" anchor="ctr">
                    <a:solidFill>
                      <a:schemeClr val="bg1"/>
                    </a:solidFill>
                  </a:tcPr>
                </a:tc>
                <a:tc>
                  <a:txBody>
                    <a:bodyPr/>
                    <a:lstStyle/>
                    <a:p>
                      <a:pPr algn="ctr"/>
                      <a:r>
                        <a:rPr lang="en-US" sz="1600" dirty="0" smtClean="0"/>
                        <a:t>4</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r>
            </a:tbl>
          </a:graphicData>
        </a:graphic>
      </p:graphicFrame>
      <p:graphicFrame>
        <p:nvGraphicFramePr>
          <p:cNvPr id="83" name="Table 82"/>
          <p:cNvGraphicFramePr>
            <a:graphicFrameLocks noGrp="1"/>
          </p:cNvGraphicFramePr>
          <p:nvPr/>
        </p:nvGraphicFramePr>
        <p:xfrm>
          <a:off x="4022610" y="4985447"/>
          <a:ext cx="557426" cy="1069844"/>
        </p:xfrm>
        <a:graphic>
          <a:graphicData uri="http://schemas.openxmlformats.org/drawingml/2006/table">
            <a:tbl>
              <a:tblPr bandRow="1">
                <a:tableStyleId>{69C7853C-536D-4A76-A0AE-DD22124D55A5}</a:tableStyleId>
              </a:tblPr>
              <a:tblGrid>
                <a:gridCol w="278713"/>
                <a:gridCol w="278713"/>
              </a:tblGrid>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b="1" dirty="0" smtClean="0">
                          <a:solidFill>
                            <a:srgbClr val="3891A7"/>
                          </a:solidFill>
                        </a:rPr>
                        <a:t>5</a:t>
                      </a:r>
                      <a:endParaRPr lang="en-US" sz="1600" b="1" dirty="0">
                        <a:solidFill>
                          <a:srgbClr val="3891A7"/>
                        </a:solidFill>
                      </a:endParaRPr>
                    </a:p>
                  </a:txBody>
                  <a:tcPr marL="0" marR="0" marT="0" marB="0" anchor="ctr">
                    <a:solidFill>
                      <a:srgbClr val="FFFFFF"/>
                    </a:solidFill>
                  </a:tcP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5</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0.2</a:t>
                      </a:r>
                      <a:endParaRPr lang="en-US" sz="1600" dirty="0"/>
                    </a:p>
                  </a:txBody>
                  <a:tcPr marL="0" marR="0" marT="0" marB="0" anchor="ctr"/>
                </a:tc>
              </a:tr>
            </a:tbl>
          </a:graphicData>
        </a:graphic>
      </p:graphicFrame>
      <p:sp>
        <p:nvSpPr>
          <p:cNvPr id="69" name="Content Placeholder 2"/>
          <p:cNvSpPr txBox="1">
            <a:spLocks/>
          </p:cNvSpPr>
          <p:nvPr/>
        </p:nvSpPr>
        <p:spPr>
          <a:xfrm>
            <a:off x="457200" y="1125538"/>
            <a:ext cx="8229600" cy="785812"/>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lnSpcReduction="10000"/>
          </a:bodyPr>
          <a:lstStyle/>
          <a:p>
            <a:pPr algn="ctr">
              <a:buFont typeface="Arial" charset="0"/>
              <a:buNone/>
              <a:defRPr/>
            </a:pPr>
            <a:r>
              <a:rPr lang="en-US" sz="2400">
                <a:latin typeface="Candara" pitchFamily="34" charset="0"/>
              </a:rPr>
              <a:t>Conditional distribution over tags </a:t>
            </a:r>
            <a:r>
              <a:rPr lang="en-US" sz="2400" i="1">
                <a:latin typeface="Times New Roman" pitchFamily="18" charset="0"/>
                <a:cs typeface="Times New Roman" pitchFamily="18" charset="0"/>
              </a:rPr>
              <a:t>X</a:t>
            </a:r>
            <a:r>
              <a:rPr lang="en-US" sz="2400" i="1" baseline="-25000">
                <a:latin typeface="Times New Roman" pitchFamily="18" charset="0"/>
                <a:cs typeface="Times New Roman" pitchFamily="18" charset="0"/>
              </a:rPr>
              <a:t>i</a:t>
            </a:r>
            <a:r>
              <a:rPr lang="en-US" sz="2400" i="1">
                <a:latin typeface="Times New Roman" pitchFamily="18" charset="0"/>
                <a:cs typeface="Times New Roman" pitchFamily="18" charset="0"/>
              </a:rPr>
              <a:t> </a:t>
            </a:r>
            <a:r>
              <a:rPr lang="en-US" sz="2400" u="sng">
                <a:latin typeface="Candara" pitchFamily="34" charset="0"/>
              </a:rPr>
              <a:t>given</a:t>
            </a:r>
            <a:r>
              <a:rPr lang="en-US" sz="2400">
                <a:latin typeface="Candara" pitchFamily="34" charset="0"/>
              </a:rPr>
              <a:t> words </a:t>
            </a:r>
            <a:r>
              <a:rPr lang="en-US" sz="2400" i="1">
                <a:latin typeface="Times New Roman" pitchFamily="18" charset="0"/>
                <a:cs typeface="Times New Roman" pitchFamily="18" charset="0"/>
              </a:rPr>
              <a:t>w</a:t>
            </a:r>
            <a:r>
              <a:rPr lang="en-US" sz="2400" i="1" baseline="-25000">
                <a:latin typeface="Times New Roman" pitchFamily="18" charset="0"/>
                <a:cs typeface="Times New Roman" pitchFamily="18" charset="0"/>
              </a:rPr>
              <a:t>i</a:t>
            </a:r>
            <a:r>
              <a:rPr lang="en-US" sz="2400">
                <a:latin typeface="Candara" pitchFamily="34" charset="0"/>
              </a:rPr>
              <a:t>.</a:t>
            </a:r>
          </a:p>
          <a:p>
            <a:pPr algn="ctr">
              <a:buFont typeface="Arial" charset="0"/>
              <a:buNone/>
              <a:defRPr/>
            </a:pPr>
            <a:r>
              <a:rPr lang="en-US" sz="2400">
                <a:latin typeface="Candara" pitchFamily="34" charset="0"/>
              </a:rPr>
              <a:t>The factors and Z are now specific to the sentence </a:t>
            </a:r>
            <a:r>
              <a:rPr lang="en-US" sz="2400" i="1">
                <a:latin typeface="Times New Roman" pitchFamily="18" charset="0"/>
                <a:cs typeface="Times New Roman" pitchFamily="18" charset="0"/>
              </a:rPr>
              <a:t>w</a:t>
            </a:r>
            <a:r>
              <a:rPr lang="en-US" sz="2400">
                <a:latin typeface="Candara" pitchFamily="34" charset="0"/>
              </a:rPr>
              <a:t>.</a:t>
            </a:r>
          </a:p>
        </p:txBody>
      </p:sp>
      <p:pic>
        <p:nvPicPr>
          <p:cNvPr id="33838" name="Picture 59" descr="canstock13611836"/>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4792663" y="5445125"/>
            <a:ext cx="1428750" cy="1247775"/>
          </a:xfrm>
          <a:prstGeom prst="rect">
            <a:avLst/>
          </a:prstGeom>
          <a:noFill/>
          <a:ln w="9525">
            <a:noFill/>
            <a:miter lim="800000"/>
            <a:headEnd/>
            <a:tailEnd/>
          </a:ln>
        </p:spPr>
      </p:pic>
      <p:pic>
        <p:nvPicPr>
          <p:cNvPr id="51247" name="Picture 63" descr="ql_c63eeb1a4596fe969f59450fc9015e97_l3"/>
          <p:cNvPicPr>
            <a:picLocks noChangeAspect="1" noChangeArrowheads="1"/>
          </p:cNvPicPr>
          <p:nvPr/>
        </p:nvPicPr>
        <p:blipFill>
          <a:blip r:embed="rId4"/>
          <a:srcRect/>
          <a:stretch>
            <a:fillRect/>
          </a:stretch>
        </p:blipFill>
        <p:spPr bwMode="auto">
          <a:xfrm>
            <a:off x="5678488" y="1976438"/>
            <a:ext cx="258762" cy="542925"/>
          </a:xfrm>
          <a:prstGeom prst="rect">
            <a:avLst/>
          </a:prstGeom>
          <a:noFill/>
          <a:ln w="9525">
            <a:noFill/>
            <a:miter lim="800000"/>
            <a:headEnd/>
            <a:tailEnd/>
          </a:ln>
        </p:spPr>
      </p:pic>
      <p:sp>
        <p:nvSpPr>
          <p:cNvPr id="64" name="TextBox 5"/>
          <p:cNvSpPr txBox="1">
            <a:spLocks noChangeArrowheads="1"/>
          </p:cNvSpPr>
          <p:nvPr/>
        </p:nvSpPr>
        <p:spPr bwMode="auto">
          <a:xfrm>
            <a:off x="457200" y="1976438"/>
            <a:ext cx="8420100" cy="542925"/>
          </a:xfrm>
          <a:prstGeom prst="rect">
            <a:avLst/>
          </a:prstGeom>
          <a:noFill/>
          <a:ln w="9525">
            <a:noFill/>
            <a:miter lim="800000"/>
            <a:headEnd/>
            <a:tailEnd/>
          </a:ln>
        </p:spPr>
        <p:txBody>
          <a:bodyPr/>
          <a:lstStyle/>
          <a:p>
            <a:r>
              <a:rPr lang="en-US" sz="2800" i="1" dirty="0">
                <a:latin typeface="Times New Roman" pitchFamily="18" charset="0"/>
                <a:cs typeface="Times New Roman" pitchFamily="18" charset="0"/>
              </a:rPr>
              <a:t>p</a:t>
            </a:r>
            <a:r>
              <a:rPr lang="en-US" sz="2800" dirty="0">
                <a:latin typeface="Times New Roman" pitchFamily="18" charset="0"/>
                <a:cs typeface="Times New Roman" pitchFamily="18" charset="0"/>
              </a:rPr>
              <a:t>(</a:t>
            </a:r>
            <a:r>
              <a:rPr lang="en-US" sz="1800" dirty="0">
                <a:latin typeface="Rockwell"/>
                <a:ea typeface="Rockwell"/>
                <a:cs typeface="Rockwell"/>
              </a:rPr>
              <a:t>n, v, p, d, n, time, flies, like, an, arrow</a:t>
            </a:r>
            <a:r>
              <a:rPr lang="en-US" sz="2800" dirty="0">
                <a:latin typeface="Times New Roman" pitchFamily="18" charset="0"/>
                <a:cs typeface="Times New Roman" pitchFamily="18" charset="0"/>
              </a:rPr>
              <a:t>)     </a:t>
            </a:r>
            <a:r>
              <a:rPr lang="en-US" sz="2800" i="1" dirty="0">
                <a:latin typeface="Times New Roman" pitchFamily="18" charset="0"/>
                <a:cs typeface="Times New Roman" pitchFamily="18" charset="0"/>
              </a:rPr>
              <a:t>=       </a:t>
            </a:r>
            <a:r>
              <a:rPr lang="en-US" sz="2800" dirty="0">
                <a:latin typeface="Candara" pitchFamily="34" charset="0"/>
                <a:cs typeface="Times New Roman" pitchFamily="18" charset="0"/>
              </a:rPr>
              <a:t>(4 * 8 * 5 * 3 * …)</a:t>
            </a:r>
          </a:p>
        </p:txBody>
      </p:sp>
    </p:spTree>
    <p:extLst>
      <p:ext uri="{BB962C8B-B14F-4D97-AF65-F5344CB8AC3E}">
        <p14:creationId xmlns:p14="http://schemas.microsoft.com/office/powerpoint/2010/main" val="1003479345"/>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9">
                                            <p:txEl>
                                              <p:pRg st="1" end="1"/>
                                            </p:txEl>
                                          </p:spTgt>
                                        </p:tgtEl>
                                        <p:attrNameLst>
                                          <p:attrName>style.visibility</p:attrName>
                                        </p:attrNameLst>
                                      </p:cBhvr>
                                      <p:to>
                                        <p:strVal val="visible"/>
                                      </p:to>
                                    </p:set>
                                  </p:childTnLst>
                                </p:cTn>
                              </p:par>
                              <p:par>
                                <p:cTn id="7" presetID="2" presetClass="entr" presetSubtype="4" fill="hold" nodeType="withEffect">
                                  <p:stCondLst>
                                    <p:cond delay="0"/>
                                  </p:stCondLst>
                                  <p:childTnLst>
                                    <p:set>
                                      <p:cBhvr>
                                        <p:cTn id="8" dur="1" fill="hold">
                                          <p:stCondLst>
                                            <p:cond delay="0"/>
                                          </p:stCondLst>
                                        </p:cTn>
                                        <p:tgtEl>
                                          <p:spTgt spid="33838"/>
                                        </p:tgtEl>
                                        <p:attrNameLst>
                                          <p:attrName>style.visibility</p:attrName>
                                        </p:attrNameLst>
                                      </p:cBhvr>
                                      <p:to>
                                        <p:strVal val="visible"/>
                                      </p:to>
                                    </p:set>
                                    <p:anim calcmode="lin" valueType="num">
                                      <p:cBhvr additive="base">
                                        <p:cTn id="9" dur="500" fill="hold"/>
                                        <p:tgtEl>
                                          <p:spTgt spid="33838"/>
                                        </p:tgtEl>
                                        <p:attrNameLst>
                                          <p:attrName>ppt_x</p:attrName>
                                        </p:attrNameLst>
                                      </p:cBhvr>
                                      <p:tavLst>
                                        <p:tav tm="0">
                                          <p:val>
                                            <p:strVal val="#ppt_x"/>
                                          </p:val>
                                        </p:tav>
                                        <p:tav tm="100000">
                                          <p:val>
                                            <p:strVal val="#ppt_x"/>
                                          </p:val>
                                        </p:tav>
                                      </p:tavLst>
                                    </p:anim>
                                    <p:anim calcmode="lin" valueType="num">
                                      <p:cBhvr additive="base">
                                        <p:cTn id="10" dur="500" fill="hold"/>
                                        <p:tgtEl>
                                          <p:spTgt spid="33838"/>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Unlabeled Constituency Parsing</a:t>
            </a:r>
          </a:p>
        </p:txBody>
      </p:sp>
      <p:sp>
        <p:nvSpPr>
          <p:cNvPr id="4" name="Slide Number Placeholder 3"/>
          <p:cNvSpPr>
            <a:spLocks noGrp="1"/>
          </p:cNvSpPr>
          <p:nvPr>
            <p:ph type="sldNum" sz="quarter" idx="12"/>
          </p:nvPr>
        </p:nvSpPr>
        <p:spPr/>
        <p:txBody>
          <a:bodyPr/>
          <a:lstStyle/>
          <a:p>
            <a:fld id="{E5445004-F4FB-5345-992E-498B4C43F562}" type="slidenum">
              <a:rPr lang="en-US" smtClean="0"/>
              <a:t>210</a:t>
            </a:fld>
            <a:endParaRPr lang="en-US"/>
          </a:p>
        </p:txBody>
      </p:sp>
      <p:grpSp>
        <p:nvGrpSpPr>
          <p:cNvPr id="29" name="Group 28"/>
          <p:cNvGrpSpPr/>
          <p:nvPr/>
        </p:nvGrpSpPr>
        <p:grpSpPr>
          <a:xfrm>
            <a:off x="4217289" y="4298790"/>
            <a:ext cx="4401149" cy="202378"/>
            <a:chOff x="492120" y="3950977"/>
            <a:chExt cx="8067290" cy="370958"/>
          </a:xfrm>
        </p:grpSpPr>
        <p:sp>
          <p:nvSpPr>
            <p:cNvPr id="50" name="TextBox 49"/>
            <p:cNvSpPr txBox="1"/>
            <p:nvPr/>
          </p:nvSpPr>
          <p:spPr>
            <a:xfrm>
              <a:off x="492120" y="3962637"/>
              <a:ext cx="1330509" cy="359298"/>
            </a:xfrm>
            <a:prstGeom prst="rect">
              <a:avLst/>
            </a:prstGeom>
            <a:noFill/>
          </p:spPr>
          <p:txBody>
            <a:bodyPr wrap="square" rtlCol="0" anchor="ctr">
              <a:noAutofit/>
            </a:bodyPr>
            <a:lstStyle/>
            <a:p>
              <a:pPr algn="ctr"/>
              <a:r>
                <a:rPr lang="en-US" sz="1600" dirty="0" smtClean="0">
                  <a:latin typeface="Rockwell"/>
                  <a:cs typeface="Rockwell"/>
                </a:rPr>
                <a:t>time</a:t>
              </a:r>
            </a:p>
          </p:txBody>
        </p:sp>
        <p:sp>
          <p:nvSpPr>
            <p:cNvPr id="51" name="TextBox 50"/>
            <p:cNvSpPr txBox="1"/>
            <p:nvPr/>
          </p:nvSpPr>
          <p:spPr>
            <a:xfrm>
              <a:off x="3769260" y="3950977"/>
              <a:ext cx="1451146" cy="359298"/>
            </a:xfrm>
            <a:prstGeom prst="rect">
              <a:avLst/>
            </a:prstGeom>
            <a:noFill/>
          </p:spPr>
          <p:txBody>
            <a:bodyPr wrap="square" rtlCol="0" anchor="ctr">
              <a:noAutofit/>
            </a:bodyPr>
            <a:lstStyle/>
            <a:p>
              <a:pPr algn="ctr"/>
              <a:r>
                <a:rPr lang="en-US" sz="1600" dirty="0" smtClean="0">
                  <a:latin typeface="Rockwell"/>
                  <a:cs typeface="Rockwell"/>
                </a:rPr>
                <a:t>like</a:t>
              </a:r>
            </a:p>
          </p:txBody>
        </p:sp>
        <p:sp>
          <p:nvSpPr>
            <p:cNvPr id="52" name="TextBox 51"/>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flies</a:t>
              </a:r>
            </a:p>
          </p:txBody>
        </p:sp>
        <p:sp>
          <p:nvSpPr>
            <p:cNvPr id="53" name="TextBox 52"/>
            <p:cNvSpPr txBox="1"/>
            <p:nvPr/>
          </p:nvSpPr>
          <p:spPr>
            <a:xfrm>
              <a:off x="5446910" y="3962637"/>
              <a:ext cx="1451146" cy="359298"/>
            </a:xfrm>
            <a:prstGeom prst="rect">
              <a:avLst/>
            </a:prstGeom>
            <a:noFill/>
          </p:spPr>
          <p:txBody>
            <a:bodyPr wrap="square" rtlCol="0" anchor="ctr">
              <a:noAutofit/>
            </a:bodyPr>
            <a:lstStyle/>
            <a:p>
              <a:pPr algn="ctr"/>
              <a:r>
                <a:rPr lang="en-US" sz="1600" dirty="0" smtClean="0">
                  <a:latin typeface="Rockwell"/>
                  <a:cs typeface="Rockwell"/>
                </a:rPr>
                <a:t>an</a:t>
              </a:r>
            </a:p>
          </p:txBody>
        </p:sp>
        <p:sp>
          <p:nvSpPr>
            <p:cNvPr id="54" name="TextBox 53"/>
            <p:cNvSpPr txBox="1"/>
            <p:nvPr/>
          </p:nvSpPr>
          <p:spPr>
            <a:xfrm>
              <a:off x="7108264" y="3962637"/>
              <a:ext cx="1451146" cy="359298"/>
            </a:xfrm>
            <a:prstGeom prst="rect">
              <a:avLst/>
            </a:prstGeom>
            <a:noFill/>
          </p:spPr>
          <p:txBody>
            <a:bodyPr wrap="square" rtlCol="0" anchor="ctr">
              <a:noAutofit/>
            </a:bodyPr>
            <a:lstStyle/>
            <a:p>
              <a:pPr algn="ctr"/>
              <a:r>
                <a:rPr lang="en-US" sz="1600" dirty="0" smtClean="0">
                  <a:latin typeface="Rockwell"/>
                  <a:cs typeface="Rockwell"/>
                </a:rPr>
                <a:t>arrow</a:t>
              </a:r>
            </a:p>
          </p:txBody>
        </p:sp>
      </p:grpSp>
      <p:sp>
        <p:nvSpPr>
          <p:cNvPr id="55" name="Content Placeholder 2"/>
          <p:cNvSpPr txBox="1">
            <a:spLocks/>
          </p:cNvSpPr>
          <p:nvPr/>
        </p:nvSpPr>
        <p:spPr>
          <a:xfrm>
            <a:off x="457200" y="1210760"/>
            <a:ext cx="3755505" cy="5145589"/>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0" b="1" dirty="0"/>
              <a:t>Given</a:t>
            </a:r>
            <a:r>
              <a:rPr lang="en-US" sz="2600" dirty="0"/>
              <a:t>: a sentence.</a:t>
            </a:r>
          </a:p>
          <a:p>
            <a:pPr marL="0" indent="0">
              <a:buNone/>
            </a:pPr>
            <a:r>
              <a:rPr lang="en-US" sz="2600" b="1" dirty="0"/>
              <a:t>Predict</a:t>
            </a:r>
            <a:r>
              <a:rPr lang="en-US" sz="2600" dirty="0"/>
              <a:t>: unlabeled parse.</a:t>
            </a:r>
          </a:p>
          <a:p>
            <a:pPr marL="0" indent="0">
              <a:buNone/>
            </a:pPr>
            <a:endParaRPr lang="en-US" sz="2600" dirty="0"/>
          </a:p>
          <a:p>
            <a:pPr marL="0" indent="0">
              <a:buNone/>
            </a:pPr>
            <a:r>
              <a:rPr lang="en-US" sz="2600" dirty="0"/>
              <a:t>We could predict whether each span is present </a:t>
            </a:r>
            <a:r>
              <a:rPr lang="en-US" sz="2800" dirty="0">
                <a:latin typeface="Rockwell"/>
                <a:cs typeface="Rockwell"/>
              </a:rPr>
              <a:t>T</a:t>
            </a:r>
            <a:r>
              <a:rPr lang="en-US" sz="2600" dirty="0"/>
              <a:t> or not </a:t>
            </a:r>
            <a:r>
              <a:rPr lang="en-US" sz="2400" dirty="0">
                <a:latin typeface="Rockwell"/>
                <a:cs typeface="Rockwell"/>
              </a:rPr>
              <a:t>F</a:t>
            </a:r>
            <a:r>
              <a:rPr lang="en-US" sz="2600" dirty="0"/>
              <a:t>.</a:t>
            </a:r>
          </a:p>
          <a:p>
            <a:pPr marL="0" indent="0">
              <a:buNone/>
            </a:pPr>
            <a:endParaRPr lang="en-US" sz="2600" dirty="0"/>
          </a:p>
          <a:p>
            <a:pPr marL="0" indent="0">
              <a:buNone/>
            </a:pPr>
            <a:r>
              <a:rPr lang="en-US" sz="2600" dirty="0"/>
              <a:t>But nothing prevents non-tree structures.</a:t>
            </a:r>
          </a:p>
          <a:p>
            <a:pPr marL="0" indent="0">
              <a:buNone/>
            </a:pPr>
            <a:endParaRPr lang="en-US" sz="2600" dirty="0"/>
          </a:p>
        </p:txBody>
      </p:sp>
      <p:sp>
        <p:nvSpPr>
          <p:cNvPr id="97" name="Content Placeholder 2"/>
          <p:cNvSpPr txBox="1">
            <a:spLocks/>
          </p:cNvSpPr>
          <p:nvPr/>
        </p:nvSpPr>
        <p:spPr>
          <a:xfrm>
            <a:off x="4349337" y="4654259"/>
            <a:ext cx="4269101" cy="1702092"/>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0" dirty="0"/>
              <a:t>Add a </a:t>
            </a:r>
            <a:r>
              <a:rPr lang="en-US" sz="2600" i="1" dirty="0" err="1" smtClean="0">
                <a:latin typeface="Times New Roman"/>
                <a:cs typeface="Times New Roman"/>
              </a:rPr>
              <a:t>CKYTree</a:t>
            </a:r>
            <a:r>
              <a:rPr lang="en-US" sz="2600" dirty="0" smtClean="0"/>
              <a:t> </a:t>
            </a:r>
            <a:r>
              <a:rPr lang="en-US" sz="2600" dirty="0"/>
              <a:t>factor which multiplies in </a:t>
            </a:r>
            <a:r>
              <a:rPr lang="en-US" sz="2600" i="1" dirty="0">
                <a:latin typeface="Times New Roman"/>
                <a:cs typeface="Times New Roman"/>
              </a:rPr>
              <a:t>1</a:t>
            </a:r>
            <a:r>
              <a:rPr lang="en-US" sz="2600" dirty="0"/>
              <a:t> if the variables form a tree and </a:t>
            </a:r>
            <a:r>
              <a:rPr lang="en-US" sz="2600" i="1" dirty="0">
                <a:latin typeface="Times New Roman"/>
                <a:cs typeface="Times New Roman"/>
              </a:rPr>
              <a:t>0</a:t>
            </a:r>
            <a:r>
              <a:rPr lang="en-US" sz="2600" dirty="0"/>
              <a:t> otherwise.</a:t>
            </a:r>
          </a:p>
        </p:txBody>
      </p:sp>
      <p:cxnSp>
        <p:nvCxnSpPr>
          <p:cNvPr id="98" name="Curved Connector 97"/>
          <p:cNvCxnSpPr>
            <a:stCxn id="107" idx="1"/>
          </p:cNvCxnSpPr>
          <p:nvPr/>
        </p:nvCxnSpPr>
        <p:spPr>
          <a:xfrm rot="10800000" flipV="1">
            <a:off x="5937029" y="651983"/>
            <a:ext cx="2558920" cy="218787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99" name="Curved Connector 98"/>
          <p:cNvCxnSpPr>
            <a:stCxn id="107" idx="1"/>
          </p:cNvCxnSpPr>
          <p:nvPr/>
        </p:nvCxnSpPr>
        <p:spPr>
          <a:xfrm rot="10800000" flipV="1">
            <a:off x="7311253" y="651983"/>
            <a:ext cx="1184697" cy="165626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0" name="Curved Connector 99"/>
          <p:cNvCxnSpPr>
            <a:stCxn id="107" idx="1"/>
          </p:cNvCxnSpPr>
          <p:nvPr/>
        </p:nvCxnSpPr>
        <p:spPr>
          <a:xfrm rot="10800000" flipV="1">
            <a:off x="5482023" y="651983"/>
            <a:ext cx="3013926" cy="165626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1" name="Curved Connector 100"/>
          <p:cNvCxnSpPr>
            <a:stCxn id="107" idx="1"/>
          </p:cNvCxnSpPr>
          <p:nvPr/>
        </p:nvCxnSpPr>
        <p:spPr>
          <a:xfrm rot="10800000" flipV="1">
            <a:off x="7749963" y="651983"/>
            <a:ext cx="745986" cy="221275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2" name="Curved Connector 101"/>
          <p:cNvCxnSpPr>
            <a:stCxn id="107" idx="1"/>
          </p:cNvCxnSpPr>
          <p:nvPr/>
        </p:nvCxnSpPr>
        <p:spPr>
          <a:xfrm rot="10800000" flipV="1">
            <a:off x="6850643" y="651983"/>
            <a:ext cx="1645306" cy="221275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3" name="Curved Connector 102"/>
          <p:cNvCxnSpPr>
            <a:stCxn id="107" idx="1"/>
          </p:cNvCxnSpPr>
          <p:nvPr/>
        </p:nvCxnSpPr>
        <p:spPr>
          <a:xfrm rot="10800000" flipV="1">
            <a:off x="4580223" y="651984"/>
            <a:ext cx="3915727" cy="28201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4" name="Curved Connector 103"/>
          <p:cNvCxnSpPr>
            <a:stCxn id="107" idx="1"/>
          </p:cNvCxnSpPr>
          <p:nvPr/>
        </p:nvCxnSpPr>
        <p:spPr>
          <a:xfrm rot="10800000" flipV="1">
            <a:off x="6397499" y="651983"/>
            <a:ext cx="2098450" cy="64497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5" name="Curved Connector 104"/>
          <p:cNvCxnSpPr>
            <a:stCxn id="107" idx="1"/>
          </p:cNvCxnSpPr>
          <p:nvPr/>
        </p:nvCxnSpPr>
        <p:spPr>
          <a:xfrm rot="10800000" flipV="1">
            <a:off x="6849483" y="651984"/>
            <a:ext cx="1646467" cy="113770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6" name="Curved Connector 105"/>
          <p:cNvCxnSpPr>
            <a:stCxn id="107" idx="1"/>
          </p:cNvCxnSpPr>
          <p:nvPr/>
        </p:nvCxnSpPr>
        <p:spPr>
          <a:xfrm rot="10800000" flipV="1">
            <a:off x="6397499" y="651983"/>
            <a:ext cx="2098450" cy="165626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07" name="Rectangle 106"/>
          <p:cNvSpPr>
            <a:spLocks noChangeAspect="1"/>
          </p:cNvSpPr>
          <p:nvPr/>
        </p:nvSpPr>
        <p:spPr>
          <a:xfrm>
            <a:off x="8495949" y="555916"/>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08" name="Curved Connector 107"/>
          <p:cNvCxnSpPr>
            <a:stCxn id="107" idx="1"/>
          </p:cNvCxnSpPr>
          <p:nvPr/>
        </p:nvCxnSpPr>
        <p:spPr>
          <a:xfrm rot="10800000" flipV="1">
            <a:off x="5033617" y="651983"/>
            <a:ext cx="3462332" cy="221275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9" name="Curved Connector 108"/>
          <p:cNvCxnSpPr>
            <a:stCxn id="107" idx="1"/>
          </p:cNvCxnSpPr>
          <p:nvPr/>
        </p:nvCxnSpPr>
        <p:spPr>
          <a:xfrm rot="10800000" flipV="1">
            <a:off x="5937029" y="651983"/>
            <a:ext cx="2558920" cy="113499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0" name="Curved Connector 109"/>
          <p:cNvCxnSpPr>
            <a:stCxn id="107" idx="1"/>
          </p:cNvCxnSpPr>
          <p:nvPr/>
        </p:nvCxnSpPr>
        <p:spPr>
          <a:xfrm rot="10800000" flipV="1">
            <a:off x="5482025" y="651984"/>
            <a:ext cx="3013925" cy="28201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24" name="Curved Connector 123"/>
          <p:cNvCxnSpPr>
            <a:stCxn id="107" idx="1"/>
          </p:cNvCxnSpPr>
          <p:nvPr/>
        </p:nvCxnSpPr>
        <p:spPr>
          <a:xfrm rot="10800000" flipV="1">
            <a:off x="6397501" y="651983"/>
            <a:ext cx="2098449" cy="281878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25" name="Curved Connector 124"/>
          <p:cNvCxnSpPr>
            <a:stCxn id="107" idx="1"/>
          </p:cNvCxnSpPr>
          <p:nvPr/>
        </p:nvCxnSpPr>
        <p:spPr>
          <a:xfrm rot="10800000" flipV="1">
            <a:off x="8205661" y="651983"/>
            <a:ext cx="290288" cy="281878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26" name="Curved Connector 125"/>
          <p:cNvCxnSpPr>
            <a:stCxn id="107" idx="1"/>
          </p:cNvCxnSpPr>
          <p:nvPr/>
        </p:nvCxnSpPr>
        <p:spPr>
          <a:xfrm rot="10800000" flipV="1">
            <a:off x="7303859" y="651984"/>
            <a:ext cx="1192090" cy="28201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11" name="Oval 110"/>
          <p:cNvSpPr/>
          <p:nvPr/>
        </p:nvSpPr>
        <p:spPr>
          <a:xfrm>
            <a:off x="4432698" y="3472100"/>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12" name="Rectangle 111"/>
          <p:cNvSpPr/>
          <p:nvPr/>
        </p:nvSpPr>
        <p:spPr>
          <a:xfrm>
            <a:off x="4514057"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113" name="Straight Connector 112"/>
          <p:cNvCxnSpPr>
            <a:stCxn id="111" idx="4"/>
            <a:endCxn id="112" idx="0"/>
          </p:cNvCxnSpPr>
          <p:nvPr/>
        </p:nvCxnSpPr>
        <p:spPr>
          <a:xfrm>
            <a:off x="4580222"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111" idx="6"/>
            <a:endCxn id="116" idx="2"/>
          </p:cNvCxnSpPr>
          <p:nvPr/>
        </p:nvCxnSpPr>
        <p:spPr>
          <a:xfrm>
            <a:off x="4727746" y="3621624"/>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15" name="Rectangle 114"/>
          <p:cNvSpPr/>
          <p:nvPr/>
        </p:nvSpPr>
        <p:spPr>
          <a:xfrm>
            <a:off x="4958453"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116" name="Oval 115"/>
          <p:cNvSpPr/>
          <p:nvPr/>
        </p:nvSpPr>
        <p:spPr>
          <a:xfrm>
            <a:off x="5334500" y="3472100"/>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17" name="Rectangle 116"/>
          <p:cNvSpPr/>
          <p:nvPr/>
        </p:nvSpPr>
        <p:spPr>
          <a:xfrm>
            <a:off x="5415859"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118" name="Straight Connector 117"/>
          <p:cNvCxnSpPr>
            <a:stCxn id="116" idx="4"/>
            <a:endCxn id="117" idx="0"/>
          </p:cNvCxnSpPr>
          <p:nvPr/>
        </p:nvCxnSpPr>
        <p:spPr>
          <a:xfrm>
            <a:off x="5482024"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116" idx="6"/>
            <a:endCxn id="121" idx="2"/>
          </p:cNvCxnSpPr>
          <p:nvPr/>
        </p:nvCxnSpPr>
        <p:spPr>
          <a:xfrm flipV="1">
            <a:off x="5629547" y="3620290"/>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20" name="Rectangle 119"/>
          <p:cNvSpPr/>
          <p:nvPr/>
        </p:nvSpPr>
        <p:spPr>
          <a:xfrm>
            <a:off x="5860255"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21" name="Oval 120"/>
          <p:cNvSpPr/>
          <p:nvPr/>
        </p:nvSpPr>
        <p:spPr>
          <a:xfrm>
            <a:off x="6249976" y="3470767"/>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22" name="Rectangle 121"/>
          <p:cNvSpPr/>
          <p:nvPr/>
        </p:nvSpPr>
        <p:spPr>
          <a:xfrm>
            <a:off x="6331335" y="4072624"/>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123" name="Straight Connector 122"/>
          <p:cNvCxnSpPr>
            <a:stCxn id="121" idx="4"/>
            <a:endCxn id="122" idx="0"/>
          </p:cNvCxnSpPr>
          <p:nvPr/>
        </p:nvCxnSpPr>
        <p:spPr>
          <a:xfrm>
            <a:off x="6397500" y="3769814"/>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7" name="Straight Connector 126"/>
          <p:cNvCxnSpPr>
            <a:stCxn id="121" idx="6"/>
            <a:endCxn id="129" idx="2"/>
          </p:cNvCxnSpPr>
          <p:nvPr/>
        </p:nvCxnSpPr>
        <p:spPr>
          <a:xfrm>
            <a:off x="6545023" y="3620290"/>
            <a:ext cx="611312"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28" name="Rectangle 127"/>
          <p:cNvSpPr/>
          <p:nvPr/>
        </p:nvSpPr>
        <p:spPr>
          <a:xfrm>
            <a:off x="6775731" y="3540670"/>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6</a:t>
            </a:r>
            <a:endParaRPr lang="en-US" sz="800" i="1" dirty="0">
              <a:solidFill>
                <a:schemeClr val="bg1"/>
              </a:solidFill>
              <a:latin typeface="Times New Roman"/>
              <a:cs typeface="Times New Roman"/>
            </a:endParaRPr>
          </a:p>
        </p:txBody>
      </p:sp>
      <p:sp>
        <p:nvSpPr>
          <p:cNvPr id="129" name="Oval 128"/>
          <p:cNvSpPr/>
          <p:nvPr/>
        </p:nvSpPr>
        <p:spPr>
          <a:xfrm>
            <a:off x="7156335" y="3472100"/>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30" name="Rectangle 129"/>
          <p:cNvSpPr/>
          <p:nvPr/>
        </p:nvSpPr>
        <p:spPr>
          <a:xfrm>
            <a:off x="7237694"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131" name="Straight Connector 130"/>
          <p:cNvCxnSpPr>
            <a:stCxn id="129" idx="4"/>
            <a:endCxn id="130" idx="0"/>
          </p:cNvCxnSpPr>
          <p:nvPr/>
        </p:nvCxnSpPr>
        <p:spPr>
          <a:xfrm>
            <a:off x="7303859"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2" name="Straight Connector 131"/>
          <p:cNvCxnSpPr>
            <a:stCxn id="129" idx="6"/>
            <a:endCxn id="134" idx="2"/>
          </p:cNvCxnSpPr>
          <p:nvPr/>
        </p:nvCxnSpPr>
        <p:spPr>
          <a:xfrm flipV="1">
            <a:off x="7451383" y="3620290"/>
            <a:ext cx="606754"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33" name="Rectangle 132"/>
          <p:cNvSpPr/>
          <p:nvPr/>
        </p:nvSpPr>
        <p:spPr>
          <a:xfrm>
            <a:off x="7682090"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8</a:t>
            </a:r>
            <a:endParaRPr lang="en-US" sz="800" i="1" dirty="0">
              <a:solidFill>
                <a:schemeClr val="bg1"/>
              </a:solidFill>
              <a:latin typeface="Times New Roman"/>
              <a:cs typeface="Times New Roman"/>
            </a:endParaRPr>
          </a:p>
        </p:txBody>
      </p:sp>
      <p:sp>
        <p:nvSpPr>
          <p:cNvPr id="134" name="Oval 133"/>
          <p:cNvSpPr/>
          <p:nvPr/>
        </p:nvSpPr>
        <p:spPr>
          <a:xfrm>
            <a:off x="8058137" y="3470767"/>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35" name="Rectangle 134"/>
          <p:cNvSpPr/>
          <p:nvPr/>
        </p:nvSpPr>
        <p:spPr>
          <a:xfrm>
            <a:off x="8139496" y="4072624"/>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136" name="Straight Connector 135"/>
          <p:cNvCxnSpPr>
            <a:stCxn id="134" idx="4"/>
            <a:endCxn id="135" idx="0"/>
          </p:cNvCxnSpPr>
          <p:nvPr/>
        </p:nvCxnSpPr>
        <p:spPr>
          <a:xfrm>
            <a:off x="8205661" y="3769814"/>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137" name="Group 136"/>
          <p:cNvGrpSpPr/>
          <p:nvPr/>
        </p:nvGrpSpPr>
        <p:grpSpPr>
          <a:xfrm>
            <a:off x="4217289" y="4298790"/>
            <a:ext cx="4401149" cy="202378"/>
            <a:chOff x="492120" y="3950977"/>
            <a:chExt cx="8067290" cy="370958"/>
          </a:xfrm>
        </p:grpSpPr>
        <p:sp>
          <p:nvSpPr>
            <p:cNvPr id="138" name="TextBox 137"/>
            <p:cNvSpPr txBox="1"/>
            <p:nvPr/>
          </p:nvSpPr>
          <p:spPr>
            <a:xfrm>
              <a:off x="492120" y="3962637"/>
              <a:ext cx="1330509" cy="359298"/>
            </a:xfrm>
            <a:prstGeom prst="rect">
              <a:avLst/>
            </a:prstGeom>
            <a:noFill/>
          </p:spPr>
          <p:txBody>
            <a:bodyPr wrap="square" rtlCol="0" anchor="ctr">
              <a:noAutofit/>
            </a:bodyPr>
            <a:lstStyle/>
            <a:p>
              <a:pPr algn="ctr"/>
              <a:r>
                <a:rPr lang="en-US" sz="1600" dirty="0" smtClean="0">
                  <a:latin typeface="Rockwell"/>
                  <a:cs typeface="Rockwell"/>
                </a:rPr>
                <a:t>time</a:t>
              </a:r>
            </a:p>
          </p:txBody>
        </p:sp>
        <p:sp>
          <p:nvSpPr>
            <p:cNvPr id="139" name="TextBox 138"/>
            <p:cNvSpPr txBox="1"/>
            <p:nvPr/>
          </p:nvSpPr>
          <p:spPr>
            <a:xfrm>
              <a:off x="3769260" y="3950977"/>
              <a:ext cx="1451146" cy="359298"/>
            </a:xfrm>
            <a:prstGeom prst="rect">
              <a:avLst/>
            </a:prstGeom>
            <a:noFill/>
          </p:spPr>
          <p:txBody>
            <a:bodyPr wrap="square" rtlCol="0" anchor="ctr">
              <a:noAutofit/>
            </a:bodyPr>
            <a:lstStyle/>
            <a:p>
              <a:pPr algn="ctr"/>
              <a:r>
                <a:rPr lang="en-US" sz="1600" dirty="0" smtClean="0">
                  <a:latin typeface="Rockwell"/>
                  <a:cs typeface="Rockwell"/>
                </a:rPr>
                <a:t>like</a:t>
              </a:r>
            </a:p>
          </p:txBody>
        </p:sp>
        <p:sp>
          <p:nvSpPr>
            <p:cNvPr id="140" name="TextBox 139"/>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flies</a:t>
              </a:r>
            </a:p>
          </p:txBody>
        </p:sp>
        <p:sp>
          <p:nvSpPr>
            <p:cNvPr id="141" name="TextBox 140"/>
            <p:cNvSpPr txBox="1"/>
            <p:nvPr/>
          </p:nvSpPr>
          <p:spPr>
            <a:xfrm>
              <a:off x="5446910" y="3962637"/>
              <a:ext cx="1451146" cy="359298"/>
            </a:xfrm>
            <a:prstGeom prst="rect">
              <a:avLst/>
            </a:prstGeom>
            <a:noFill/>
          </p:spPr>
          <p:txBody>
            <a:bodyPr wrap="square" rtlCol="0" anchor="ctr">
              <a:noAutofit/>
            </a:bodyPr>
            <a:lstStyle/>
            <a:p>
              <a:pPr algn="ctr"/>
              <a:r>
                <a:rPr lang="en-US" sz="1600" dirty="0" smtClean="0">
                  <a:latin typeface="Rockwell"/>
                  <a:cs typeface="Rockwell"/>
                </a:rPr>
                <a:t>an</a:t>
              </a:r>
            </a:p>
          </p:txBody>
        </p:sp>
        <p:sp>
          <p:nvSpPr>
            <p:cNvPr id="142" name="TextBox 141"/>
            <p:cNvSpPr txBox="1"/>
            <p:nvPr/>
          </p:nvSpPr>
          <p:spPr>
            <a:xfrm>
              <a:off x="7108264" y="3962637"/>
              <a:ext cx="1451146" cy="359298"/>
            </a:xfrm>
            <a:prstGeom prst="rect">
              <a:avLst/>
            </a:prstGeom>
            <a:noFill/>
          </p:spPr>
          <p:txBody>
            <a:bodyPr wrap="square" rtlCol="0" anchor="ctr">
              <a:noAutofit/>
            </a:bodyPr>
            <a:lstStyle/>
            <a:p>
              <a:pPr algn="ctr"/>
              <a:r>
                <a:rPr lang="en-US" sz="1600" dirty="0" smtClean="0">
                  <a:latin typeface="Rockwell"/>
                  <a:cs typeface="Rockwell"/>
                </a:rPr>
                <a:t>arrow</a:t>
              </a:r>
            </a:p>
          </p:txBody>
        </p:sp>
      </p:grpSp>
      <p:grpSp>
        <p:nvGrpSpPr>
          <p:cNvPr id="143" name="Group 142"/>
          <p:cNvGrpSpPr/>
          <p:nvPr/>
        </p:nvGrpSpPr>
        <p:grpSpPr>
          <a:xfrm>
            <a:off x="7602439" y="2864737"/>
            <a:ext cx="295048" cy="521272"/>
            <a:chOff x="7602439" y="2864737"/>
            <a:chExt cx="295048" cy="521272"/>
          </a:xfrm>
          <a:solidFill>
            <a:schemeClr val="accent3"/>
          </a:solidFill>
        </p:grpSpPr>
        <p:sp>
          <p:nvSpPr>
            <p:cNvPr id="144" name="Oval 143"/>
            <p:cNvSpPr/>
            <p:nvPr/>
          </p:nvSpPr>
          <p:spPr>
            <a:xfrm>
              <a:off x="7602439" y="2864737"/>
              <a:ext cx="295048" cy="299047"/>
            </a:xfrm>
            <a:prstGeom prst="ellipse">
              <a:avLst/>
            </a:prstGeom>
            <a:grp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145" name="Rectangle 144"/>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46" name="Straight Connector 145"/>
            <p:cNvCxnSpPr>
              <a:stCxn id="145" idx="0"/>
              <a:endCxn id="144" idx="4"/>
            </p:cNvCxnSpPr>
            <p:nvPr/>
          </p:nvCxnSpPr>
          <p:spPr>
            <a:xfrm flipH="1" flipV="1">
              <a:off x="7749963" y="3163784"/>
              <a:ext cx="1976" cy="77557"/>
            </a:xfrm>
            <a:prstGeom prst="line">
              <a:avLst/>
            </a:prstGeom>
            <a:grp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147" name="Oval 146"/>
          <p:cNvSpPr/>
          <p:nvPr/>
        </p:nvSpPr>
        <p:spPr>
          <a:xfrm>
            <a:off x="6701958" y="1789688"/>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48" name="Rectangle 147"/>
          <p:cNvSpPr/>
          <p:nvPr/>
        </p:nvSpPr>
        <p:spPr>
          <a:xfrm>
            <a:off x="6778309" y="2166292"/>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149" name="Straight Connector 148"/>
          <p:cNvCxnSpPr>
            <a:stCxn id="148" idx="0"/>
            <a:endCxn id="147" idx="4"/>
          </p:cNvCxnSpPr>
          <p:nvPr/>
        </p:nvCxnSpPr>
        <p:spPr>
          <a:xfrm flipH="1" flipV="1">
            <a:off x="6849482" y="2088735"/>
            <a:ext cx="1161"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0" name="Oval 149"/>
          <p:cNvSpPr/>
          <p:nvPr/>
        </p:nvSpPr>
        <p:spPr>
          <a:xfrm>
            <a:off x="7163728" y="2308251"/>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151" name="Rectangle 150"/>
          <p:cNvSpPr/>
          <p:nvPr/>
        </p:nvSpPr>
        <p:spPr>
          <a:xfrm>
            <a:off x="7240079" y="2695195"/>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cxnSp>
        <p:nvCxnSpPr>
          <p:cNvPr id="152" name="Straight Connector 151"/>
          <p:cNvCxnSpPr>
            <a:stCxn id="151" idx="0"/>
            <a:endCxn id="150" idx="4"/>
          </p:cNvCxnSpPr>
          <p:nvPr/>
        </p:nvCxnSpPr>
        <p:spPr>
          <a:xfrm flipH="1" flipV="1">
            <a:off x="7311252" y="2607298"/>
            <a:ext cx="1161" cy="8789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3" name="Oval 152"/>
          <p:cNvSpPr/>
          <p:nvPr/>
        </p:nvSpPr>
        <p:spPr>
          <a:xfrm>
            <a:off x="6249975" y="1296957"/>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154" name="Rectangle 153"/>
          <p:cNvSpPr/>
          <p:nvPr/>
        </p:nvSpPr>
        <p:spPr>
          <a:xfrm>
            <a:off x="6327141" y="167356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cxnSp>
        <p:nvCxnSpPr>
          <p:cNvPr id="155" name="Straight Connector 154"/>
          <p:cNvCxnSpPr>
            <a:stCxn id="154" idx="0"/>
            <a:endCxn id="153" idx="4"/>
          </p:cNvCxnSpPr>
          <p:nvPr/>
        </p:nvCxnSpPr>
        <p:spPr>
          <a:xfrm flipH="1" flipV="1">
            <a:off x="6397499" y="159600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156" name="Group 155"/>
          <p:cNvGrpSpPr/>
          <p:nvPr/>
        </p:nvGrpSpPr>
        <p:grpSpPr>
          <a:xfrm>
            <a:off x="6703119" y="2864737"/>
            <a:ext cx="295048" cy="521272"/>
            <a:chOff x="7602439" y="2864737"/>
            <a:chExt cx="295048" cy="521272"/>
          </a:xfrm>
        </p:grpSpPr>
        <p:sp>
          <p:nvSpPr>
            <p:cNvPr id="157" name="Oval 156"/>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158" name="Rectangle 157"/>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59" name="Straight Connector 158"/>
            <p:cNvCxnSpPr>
              <a:stCxn id="158" idx="0"/>
              <a:endCxn id="157"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60" name="Group 159"/>
          <p:cNvGrpSpPr/>
          <p:nvPr/>
        </p:nvGrpSpPr>
        <p:grpSpPr>
          <a:xfrm>
            <a:off x="5789505" y="2839863"/>
            <a:ext cx="295048" cy="521272"/>
            <a:chOff x="7602439" y="2864737"/>
            <a:chExt cx="295048" cy="521272"/>
          </a:xfrm>
        </p:grpSpPr>
        <p:sp>
          <p:nvSpPr>
            <p:cNvPr id="161" name="Oval 160"/>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162" name="Rectangle 161"/>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63" name="Straight Connector 162"/>
            <p:cNvCxnSpPr>
              <a:stCxn id="162" idx="0"/>
              <a:endCxn id="161"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64" name="Group 163"/>
          <p:cNvGrpSpPr/>
          <p:nvPr/>
        </p:nvGrpSpPr>
        <p:grpSpPr>
          <a:xfrm>
            <a:off x="4886093" y="2864737"/>
            <a:ext cx="295048" cy="521272"/>
            <a:chOff x="7602439" y="2864737"/>
            <a:chExt cx="295048" cy="521272"/>
          </a:xfrm>
        </p:grpSpPr>
        <p:sp>
          <p:nvSpPr>
            <p:cNvPr id="165" name="Oval 164"/>
            <p:cNvSpPr/>
            <p:nvPr/>
          </p:nvSpPr>
          <p:spPr>
            <a:xfrm>
              <a:off x="7602439" y="2864737"/>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66" name="Rectangle 165"/>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67" name="Straight Connector 166"/>
            <p:cNvCxnSpPr>
              <a:stCxn id="166" idx="0"/>
              <a:endCxn id="165"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68" name="Group 167"/>
          <p:cNvGrpSpPr/>
          <p:nvPr/>
        </p:nvGrpSpPr>
        <p:grpSpPr>
          <a:xfrm>
            <a:off x="5334499" y="2308251"/>
            <a:ext cx="295048" cy="521272"/>
            <a:chOff x="7602439" y="2864737"/>
            <a:chExt cx="295048" cy="521272"/>
          </a:xfrm>
        </p:grpSpPr>
        <p:sp>
          <p:nvSpPr>
            <p:cNvPr id="169" name="Oval 168"/>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F</a:t>
              </a:r>
            </a:p>
          </p:txBody>
        </p:sp>
        <p:sp>
          <p:nvSpPr>
            <p:cNvPr id="170" name="Rectangle 169"/>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71" name="Straight Connector 170"/>
            <p:cNvCxnSpPr>
              <a:stCxn id="170" idx="0"/>
              <a:endCxn id="169"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72" name="Group 171"/>
          <p:cNvGrpSpPr/>
          <p:nvPr/>
        </p:nvGrpSpPr>
        <p:grpSpPr>
          <a:xfrm>
            <a:off x="6249975" y="2308251"/>
            <a:ext cx="295048" cy="521272"/>
            <a:chOff x="7602439" y="2864737"/>
            <a:chExt cx="295048" cy="521272"/>
          </a:xfrm>
        </p:grpSpPr>
        <p:sp>
          <p:nvSpPr>
            <p:cNvPr id="173" name="Oval 172"/>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174" name="Rectangle 173"/>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75" name="Straight Connector 174"/>
            <p:cNvCxnSpPr>
              <a:stCxn id="174" idx="0"/>
              <a:endCxn id="173"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76" name="Group 175"/>
          <p:cNvGrpSpPr/>
          <p:nvPr/>
        </p:nvGrpSpPr>
        <p:grpSpPr>
          <a:xfrm>
            <a:off x="5789505" y="1786979"/>
            <a:ext cx="295048" cy="521272"/>
            <a:chOff x="7602439" y="2864737"/>
            <a:chExt cx="295048" cy="521272"/>
          </a:xfrm>
        </p:grpSpPr>
        <p:sp>
          <p:nvSpPr>
            <p:cNvPr id="177" name="Oval 176"/>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F</a:t>
              </a:r>
            </a:p>
          </p:txBody>
        </p:sp>
        <p:sp>
          <p:nvSpPr>
            <p:cNvPr id="178" name="Rectangle 177"/>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79" name="Straight Connector 178"/>
            <p:cNvCxnSpPr>
              <a:stCxn id="178" idx="0"/>
              <a:endCxn id="177"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182" name="TextBox 181"/>
          <p:cNvSpPr txBox="1"/>
          <p:nvPr/>
        </p:nvSpPr>
        <p:spPr>
          <a:xfrm>
            <a:off x="-1" y="6454252"/>
            <a:ext cx="3855525" cy="416200"/>
          </a:xfrm>
          <a:prstGeom prst="rect">
            <a:avLst/>
          </a:prstGeom>
          <a:solidFill>
            <a:schemeClr val="accent6">
              <a:lumMod val="60000"/>
              <a:lumOff val="40000"/>
            </a:schemeClr>
          </a:solidFill>
        </p:spPr>
        <p:txBody>
          <a:bodyPr wrap="square" rtlCol="0" anchor="ctr">
            <a:noAutofit/>
          </a:bodyPr>
          <a:lstStyle/>
          <a:p>
            <a:r>
              <a:rPr lang="en-US" dirty="0" smtClean="0"/>
              <a:t>(</a:t>
            </a:r>
            <a:r>
              <a:rPr lang="en-US" dirty="0" err="1" smtClean="0"/>
              <a:t>Naradowsky</a:t>
            </a:r>
            <a:r>
              <a:rPr lang="en-US" dirty="0" smtClean="0"/>
              <a:t>, Vieira, &amp; Smith, 2012)</a:t>
            </a:r>
          </a:p>
        </p:txBody>
      </p:sp>
    </p:spTree>
    <p:extLst>
      <p:ext uri="{BB962C8B-B14F-4D97-AF65-F5344CB8AC3E}">
        <p14:creationId xmlns:p14="http://schemas.microsoft.com/office/powerpoint/2010/main" val="3245810838"/>
      </p:ext>
    </p:extLst>
  </p:cSld>
  <p:clrMapOvr>
    <a:masterClrMapping/>
  </p:clrMapOvr>
  <p:timing>
    <p:tnLst>
      <p:par>
        <p:cTn xmlns:p14="http://schemas.microsoft.com/office/powerpoint/2010/main" id="1" dur="indefinite" restart="never" nodeType="tmRoot"/>
      </p:par>
    </p:tnLst>
  </p:timing>
</p:sld>
</file>

<file path=ppt/slides/slide2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Unlabeled Constituency Parsing</a:t>
            </a:r>
          </a:p>
        </p:txBody>
      </p:sp>
      <p:sp>
        <p:nvSpPr>
          <p:cNvPr id="4" name="Slide Number Placeholder 3"/>
          <p:cNvSpPr>
            <a:spLocks noGrp="1"/>
          </p:cNvSpPr>
          <p:nvPr>
            <p:ph type="sldNum" sz="quarter" idx="12"/>
          </p:nvPr>
        </p:nvSpPr>
        <p:spPr/>
        <p:txBody>
          <a:bodyPr/>
          <a:lstStyle/>
          <a:p>
            <a:fld id="{E5445004-F4FB-5345-992E-498B4C43F562}" type="slidenum">
              <a:rPr lang="en-US" smtClean="0"/>
              <a:t>211</a:t>
            </a:fld>
            <a:endParaRPr lang="en-US"/>
          </a:p>
        </p:txBody>
      </p:sp>
      <p:grpSp>
        <p:nvGrpSpPr>
          <p:cNvPr id="29" name="Group 28"/>
          <p:cNvGrpSpPr/>
          <p:nvPr/>
        </p:nvGrpSpPr>
        <p:grpSpPr>
          <a:xfrm>
            <a:off x="4217289" y="4298790"/>
            <a:ext cx="4401149" cy="202378"/>
            <a:chOff x="492120" y="3950977"/>
            <a:chExt cx="8067290" cy="370958"/>
          </a:xfrm>
        </p:grpSpPr>
        <p:sp>
          <p:nvSpPr>
            <p:cNvPr id="50" name="TextBox 49"/>
            <p:cNvSpPr txBox="1"/>
            <p:nvPr/>
          </p:nvSpPr>
          <p:spPr>
            <a:xfrm>
              <a:off x="492120" y="3962637"/>
              <a:ext cx="1330509" cy="359298"/>
            </a:xfrm>
            <a:prstGeom prst="rect">
              <a:avLst/>
            </a:prstGeom>
            <a:noFill/>
          </p:spPr>
          <p:txBody>
            <a:bodyPr wrap="square" rtlCol="0" anchor="ctr">
              <a:noAutofit/>
            </a:bodyPr>
            <a:lstStyle/>
            <a:p>
              <a:pPr algn="ctr"/>
              <a:r>
                <a:rPr lang="en-US" sz="1600" dirty="0" smtClean="0">
                  <a:latin typeface="Rockwell"/>
                  <a:cs typeface="Rockwell"/>
                </a:rPr>
                <a:t>time</a:t>
              </a:r>
            </a:p>
          </p:txBody>
        </p:sp>
        <p:sp>
          <p:nvSpPr>
            <p:cNvPr id="51" name="TextBox 50"/>
            <p:cNvSpPr txBox="1"/>
            <p:nvPr/>
          </p:nvSpPr>
          <p:spPr>
            <a:xfrm>
              <a:off x="3769260" y="3950977"/>
              <a:ext cx="1451146" cy="359298"/>
            </a:xfrm>
            <a:prstGeom prst="rect">
              <a:avLst/>
            </a:prstGeom>
            <a:noFill/>
          </p:spPr>
          <p:txBody>
            <a:bodyPr wrap="square" rtlCol="0" anchor="ctr">
              <a:noAutofit/>
            </a:bodyPr>
            <a:lstStyle/>
            <a:p>
              <a:pPr algn="ctr"/>
              <a:r>
                <a:rPr lang="en-US" sz="1600" dirty="0" smtClean="0">
                  <a:latin typeface="Rockwell"/>
                  <a:cs typeface="Rockwell"/>
                </a:rPr>
                <a:t>like</a:t>
              </a:r>
            </a:p>
          </p:txBody>
        </p:sp>
        <p:sp>
          <p:nvSpPr>
            <p:cNvPr id="52" name="TextBox 51"/>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flies</a:t>
              </a:r>
            </a:p>
          </p:txBody>
        </p:sp>
        <p:sp>
          <p:nvSpPr>
            <p:cNvPr id="53" name="TextBox 52"/>
            <p:cNvSpPr txBox="1"/>
            <p:nvPr/>
          </p:nvSpPr>
          <p:spPr>
            <a:xfrm>
              <a:off x="5446910" y="3962637"/>
              <a:ext cx="1451146" cy="359298"/>
            </a:xfrm>
            <a:prstGeom prst="rect">
              <a:avLst/>
            </a:prstGeom>
            <a:noFill/>
          </p:spPr>
          <p:txBody>
            <a:bodyPr wrap="square" rtlCol="0" anchor="ctr">
              <a:noAutofit/>
            </a:bodyPr>
            <a:lstStyle/>
            <a:p>
              <a:pPr algn="ctr"/>
              <a:r>
                <a:rPr lang="en-US" sz="1600" dirty="0" smtClean="0">
                  <a:latin typeface="Rockwell"/>
                  <a:cs typeface="Rockwell"/>
                </a:rPr>
                <a:t>an</a:t>
              </a:r>
            </a:p>
          </p:txBody>
        </p:sp>
        <p:sp>
          <p:nvSpPr>
            <p:cNvPr id="54" name="TextBox 53"/>
            <p:cNvSpPr txBox="1"/>
            <p:nvPr/>
          </p:nvSpPr>
          <p:spPr>
            <a:xfrm>
              <a:off x="7108264" y="3962637"/>
              <a:ext cx="1451146" cy="359298"/>
            </a:xfrm>
            <a:prstGeom prst="rect">
              <a:avLst/>
            </a:prstGeom>
            <a:noFill/>
          </p:spPr>
          <p:txBody>
            <a:bodyPr wrap="square" rtlCol="0" anchor="ctr">
              <a:noAutofit/>
            </a:bodyPr>
            <a:lstStyle/>
            <a:p>
              <a:pPr algn="ctr"/>
              <a:r>
                <a:rPr lang="en-US" sz="1600" dirty="0" smtClean="0">
                  <a:latin typeface="Rockwell"/>
                  <a:cs typeface="Rockwell"/>
                </a:rPr>
                <a:t>arrow</a:t>
              </a:r>
            </a:p>
          </p:txBody>
        </p:sp>
      </p:grpSp>
      <p:sp>
        <p:nvSpPr>
          <p:cNvPr id="55" name="Content Placeholder 2"/>
          <p:cNvSpPr txBox="1">
            <a:spLocks/>
          </p:cNvSpPr>
          <p:nvPr/>
        </p:nvSpPr>
        <p:spPr>
          <a:xfrm>
            <a:off x="457200" y="1210760"/>
            <a:ext cx="3755505" cy="5145589"/>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0" b="1" dirty="0"/>
              <a:t>Given</a:t>
            </a:r>
            <a:r>
              <a:rPr lang="en-US" sz="2600" dirty="0"/>
              <a:t>: a sentence.</a:t>
            </a:r>
          </a:p>
          <a:p>
            <a:pPr marL="0" indent="0">
              <a:buNone/>
            </a:pPr>
            <a:r>
              <a:rPr lang="en-US" sz="2600" b="1" dirty="0"/>
              <a:t>Predict</a:t>
            </a:r>
            <a:r>
              <a:rPr lang="en-US" sz="2600" dirty="0"/>
              <a:t>: unlabeled parse.</a:t>
            </a:r>
          </a:p>
          <a:p>
            <a:pPr marL="0" indent="0">
              <a:buNone/>
            </a:pPr>
            <a:endParaRPr lang="en-US" sz="2600" dirty="0"/>
          </a:p>
          <a:p>
            <a:pPr marL="0" indent="0">
              <a:buNone/>
            </a:pPr>
            <a:r>
              <a:rPr lang="en-US" sz="2600" dirty="0"/>
              <a:t>We could predict whether each span is present </a:t>
            </a:r>
            <a:r>
              <a:rPr lang="en-US" sz="2800" dirty="0">
                <a:latin typeface="Rockwell"/>
                <a:cs typeface="Rockwell"/>
              </a:rPr>
              <a:t>T</a:t>
            </a:r>
            <a:r>
              <a:rPr lang="en-US" sz="2600" dirty="0"/>
              <a:t> or not </a:t>
            </a:r>
            <a:r>
              <a:rPr lang="en-US" sz="2400" dirty="0">
                <a:latin typeface="Rockwell"/>
                <a:cs typeface="Rockwell"/>
              </a:rPr>
              <a:t>F</a:t>
            </a:r>
            <a:r>
              <a:rPr lang="en-US" sz="2600" dirty="0"/>
              <a:t>.</a:t>
            </a:r>
          </a:p>
          <a:p>
            <a:pPr marL="0" indent="0">
              <a:buNone/>
            </a:pPr>
            <a:endParaRPr lang="en-US" sz="2600" dirty="0"/>
          </a:p>
          <a:p>
            <a:pPr marL="0" indent="0">
              <a:buNone/>
            </a:pPr>
            <a:r>
              <a:rPr lang="en-US" sz="2600" dirty="0"/>
              <a:t>But nothing prevents non-tree structures.</a:t>
            </a:r>
          </a:p>
          <a:p>
            <a:pPr marL="0" indent="0">
              <a:buNone/>
            </a:pPr>
            <a:endParaRPr lang="en-US" sz="2600" dirty="0"/>
          </a:p>
        </p:txBody>
      </p:sp>
      <p:sp>
        <p:nvSpPr>
          <p:cNvPr id="97" name="Content Placeholder 2"/>
          <p:cNvSpPr txBox="1">
            <a:spLocks/>
          </p:cNvSpPr>
          <p:nvPr/>
        </p:nvSpPr>
        <p:spPr>
          <a:xfrm>
            <a:off x="4349337" y="4654259"/>
            <a:ext cx="4269101" cy="1702092"/>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0" dirty="0"/>
              <a:t>Add a </a:t>
            </a:r>
            <a:r>
              <a:rPr lang="en-US" sz="2600" i="1" dirty="0" err="1">
                <a:latin typeface="Times New Roman"/>
                <a:cs typeface="Times New Roman"/>
              </a:rPr>
              <a:t>CKYTree</a:t>
            </a:r>
            <a:r>
              <a:rPr lang="en-US" sz="2600" dirty="0"/>
              <a:t> </a:t>
            </a:r>
            <a:r>
              <a:rPr lang="en-US" sz="2600" dirty="0" smtClean="0"/>
              <a:t>factor </a:t>
            </a:r>
            <a:r>
              <a:rPr lang="en-US" sz="2600" dirty="0"/>
              <a:t>which multiplies in </a:t>
            </a:r>
            <a:r>
              <a:rPr lang="en-US" sz="2600" i="1" dirty="0">
                <a:latin typeface="Times New Roman"/>
                <a:cs typeface="Times New Roman"/>
              </a:rPr>
              <a:t>1</a:t>
            </a:r>
            <a:r>
              <a:rPr lang="en-US" sz="2600" dirty="0"/>
              <a:t> if the variables form a tree and </a:t>
            </a:r>
            <a:r>
              <a:rPr lang="en-US" sz="2600" i="1" dirty="0">
                <a:latin typeface="Times New Roman"/>
                <a:cs typeface="Times New Roman"/>
              </a:rPr>
              <a:t>0</a:t>
            </a:r>
            <a:r>
              <a:rPr lang="en-US" sz="2600" dirty="0"/>
              <a:t> otherwise.</a:t>
            </a:r>
          </a:p>
        </p:txBody>
      </p:sp>
      <p:cxnSp>
        <p:nvCxnSpPr>
          <p:cNvPr id="98" name="Curved Connector 97"/>
          <p:cNvCxnSpPr>
            <a:stCxn id="107" idx="1"/>
          </p:cNvCxnSpPr>
          <p:nvPr/>
        </p:nvCxnSpPr>
        <p:spPr>
          <a:xfrm rot="10800000" flipV="1">
            <a:off x="5937029" y="651983"/>
            <a:ext cx="2558920" cy="218787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99" name="Curved Connector 98"/>
          <p:cNvCxnSpPr>
            <a:stCxn id="107" idx="1"/>
          </p:cNvCxnSpPr>
          <p:nvPr/>
        </p:nvCxnSpPr>
        <p:spPr>
          <a:xfrm rot="10800000" flipV="1">
            <a:off x="7311253" y="651983"/>
            <a:ext cx="1184697" cy="165626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0" name="Curved Connector 99"/>
          <p:cNvCxnSpPr>
            <a:stCxn id="107" idx="1"/>
          </p:cNvCxnSpPr>
          <p:nvPr/>
        </p:nvCxnSpPr>
        <p:spPr>
          <a:xfrm rot="10800000" flipV="1">
            <a:off x="5482023" y="651983"/>
            <a:ext cx="3013926" cy="165626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1" name="Curved Connector 100"/>
          <p:cNvCxnSpPr>
            <a:stCxn id="107" idx="1"/>
          </p:cNvCxnSpPr>
          <p:nvPr/>
        </p:nvCxnSpPr>
        <p:spPr>
          <a:xfrm rot="10800000" flipV="1">
            <a:off x="7749963" y="651983"/>
            <a:ext cx="745986" cy="221275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2" name="Curved Connector 101"/>
          <p:cNvCxnSpPr>
            <a:stCxn id="107" idx="1"/>
          </p:cNvCxnSpPr>
          <p:nvPr/>
        </p:nvCxnSpPr>
        <p:spPr>
          <a:xfrm rot="10800000" flipV="1">
            <a:off x="6850643" y="651983"/>
            <a:ext cx="1645306" cy="221275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3" name="Curved Connector 102"/>
          <p:cNvCxnSpPr>
            <a:stCxn id="107" idx="1"/>
          </p:cNvCxnSpPr>
          <p:nvPr/>
        </p:nvCxnSpPr>
        <p:spPr>
          <a:xfrm rot="10800000" flipV="1">
            <a:off x="4580223" y="651984"/>
            <a:ext cx="3915727" cy="28201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4" name="Curved Connector 103"/>
          <p:cNvCxnSpPr>
            <a:stCxn id="107" idx="1"/>
          </p:cNvCxnSpPr>
          <p:nvPr/>
        </p:nvCxnSpPr>
        <p:spPr>
          <a:xfrm rot="10800000" flipV="1">
            <a:off x="6397499" y="651983"/>
            <a:ext cx="2098450" cy="64497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5" name="Curved Connector 104"/>
          <p:cNvCxnSpPr>
            <a:stCxn id="107" idx="1"/>
          </p:cNvCxnSpPr>
          <p:nvPr/>
        </p:nvCxnSpPr>
        <p:spPr>
          <a:xfrm rot="10800000" flipV="1">
            <a:off x="6849483" y="651984"/>
            <a:ext cx="1646467" cy="113770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6" name="Curved Connector 105"/>
          <p:cNvCxnSpPr>
            <a:stCxn id="107" idx="1"/>
          </p:cNvCxnSpPr>
          <p:nvPr/>
        </p:nvCxnSpPr>
        <p:spPr>
          <a:xfrm rot="10800000" flipV="1">
            <a:off x="6397499" y="651983"/>
            <a:ext cx="2098450" cy="165626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07" name="Rectangle 106"/>
          <p:cNvSpPr>
            <a:spLocks noChangeAspect="1"/>
          </p:cNvSpPr>
          <p:nvPr/>
        </p:nvSpPr>
        <p:spPr>
          <a:xfrm>
            <a:off x="8495949" y="555916"/>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08" name="Curved Connector 107"/>
          <p:cNvCxnSpPr>
            <a:stCxn id="107" idx="1"/>
          </p:cNvCxnSpPr>
          <p:nvPr/>
        </p:nvCxnSpPr>
        <p:spPr>
          <a:xfrm rot="10800000" flipV="1">
            <a:off x="5033617" y="651983"/>
            <a:ext cx="3462332" cy="221275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9" name="Curved Connector 108"/>
          <p:cNvCxnSpPr>
            <a:stCxn id="107" idx="1"/>
          </p:cNvCxnSpPr>
          <p:nvPr/>
        </p:nvCxnSpPr>
        <p:spPr>
          <a:xfrm rot="10800000" flipV="1">
            <a:off x="5937029" y="651983"/>
            <a:ext cx="2558920" cy="113499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0" name="Curved Connector 109"/>
          <p:cNvCxnSpPr>
            <a:stCxn id="107" idx="1"/>
          </p:cNvCxnSpPr>
          <p:nvPr/>
        </p:nvCxnSpPr>
        <p:spPr>
          <a:xfrm rot="10800000" flipV="1">
            <a:off x="5482025" y="651984"/>
            <a:ext cx="3013925" cy="28201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24" name="Curved Connector 123"/>
          <p:cNvCxnSpPr>
            <a:stCxn id="107" idx="1"/>
          </p:cNvCxnSpPr>
          <p:nvPr/>
        </p:nvCxnSpPr>
        <p:spPr>
          <a:xfrm rot="10800000" flipV="1">
            <a:off x="6397501" y="651983"/>
            <a:ext cx="2098449" cy="281878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25" name="Curved Connector 124"/>
          <p:cNvCxnSpPr>
            <a:stCxn id="107" idx="1"/>
          </p:cNvCxnSpPr>
          <p:nvPr/>
        </p:nvCxnSpPr>
        <p:spPr>
          <a:xfrm rot="10800000" flipV="1">
            <a:off x="8205661" y="651983"/>
            <a:ext cx="290288" cy="281878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26" name="Curved Connector 125"/>
          <p:cNvCxnSpPr>
            <a:stCxn id="107" idx="1"/>
          </p:cNvCxnSpPr>
          <p:nvPr/>
        </p:nvCxnSpPr>
        <p:spPr>
          <a:xfrm rot="10800000" flipV="1">
            <a:off x="7303859" y="651984"/>
            <a:ext cx="1192090" cy="28201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11" name="Oval 110"/>
          <p:cNvSpPr/>
          <p:nvPr/>
        </p:nvSpPr>
        <p:spPr>
          <a:xfrm>
            <a:off x="4432698" y="3472100"/>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12" name="Rectangle 111"/>
          <p:cNvSpPr/>
          <p:nvPr/>
        </p:nvSpPr>
        <p:spPr>
          <a:xfrm>
            <a:off x="4514057"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113" name="Straight Connector 112"/>
          <p:cNvCxnSpPr>
            <a:stCxn id="111" idx="4"/>
            <a:endCxn id="112" idx="0"/>
          </p:cNvCxnSpPr>
          <p:nvPr/>
        </p:nvCxnSpPr>
        <p:spPr>
          <a:xfrm>
            <a:off x="4580222"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111" idx="6"/>
            <a:endCxn id="116" idx="2"/>
          </p:cNvCxnSpPr>
          <p:nvPr/>
        </p:nvCxnSpPr>
        <p:spPr>
          <a:xfrm>
            <a:off x="4727746" y="3621624"/>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15" name="Rectangle 114"/>
          <p:cNvSpPr/>
          <p:nvPr/>
        </p:nvSpPr>
        <p:spPr>
          <a:xfrm>
            <a:off x="4958453"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116" name="Oval 115"/>
          <p:cNvSpPr/>
          <p:nvPr/>
        </p:nvSpPr>
        <p:spPr>
          <a:xfrm>
            <a:off x="5334500" y="3472100"/>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17" name="Rectangle 116"/>
          <p:cNvSpPr/>
          <p:nvPr/>
        </p:nvSpPr>
        <p:spPr>
          <a:xfrm>
            <a:off x="5415859"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118" name="Straight Connector 117"/>
          <p:cNvCxnSpPr>
            <a:stCxn id="116" idx="4"/>
            <a:endCxn id="117" idx="0"/>
          </p:cNvCxnSpPr>
          <p:nvPr/>
        </p:nvCxnSpPr>
        <p:spPr>
          <a:xfrm>
            <a:off x="5482024"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116" idx="6"/>
            <a:endCxn id="121" idx="2"/>
          </p:cNvCxnSpPr>
          <p:nvPr/>
        </p:nvCxnSpPr>
        <p:spPr>
          <a:xfrm flipV="1">
            <a:off x="5629547" y="3620290"/>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20" name="Rectangle 119"/>
          <p:cNvSpPr/>
          <p:nvPr/>
        </p:nvSpPr>
        <p:spPr>
          <a:xfrm>
            <a:off x="5860255"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21" name="Oval 120"/>
          <p:cNvSpPr/>
          <p:nvPr/>
        </p:nvSpPr>
        <p:spPr>
          <a:xfrm>
            <a:off x="6249976" y="3470767"/>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22" name="Rectangle 121"/>
          <p:cNvSpPr/>
          <p:nvPr/>
        </p:nvSpPr>
        <p:spPr>
          <a:xfrm>
            <a:off x="6331335" y="4072624"/>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123" name="Straight Connector 122"/>
          <p:cNvCxnSpPr>
            <a:stCxn id="121" idx="4"/>
            <a:endCxn id="122" idx="0"/>
          </p:cNvCxnSpPr>
          <p:nvPr/>
        </p:nvCxnSpPr>
        <p:spPr>
          <a:xfrm>
            <a:off x="6397500" y="3769814"/>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7" name="Straight Connector 126"/>
          <p:cNvCxnSpPr>
            <a:stCxn id="121" idx="6"/>
            <a:endCxn id="129" idx="2"/>
          </p:cNvCxnSpPr>
          <p:nvPr/>
        </p:nvCxnSpPr>
        <p:spPr>
          <a:xfrm>
            <a:off x="6545023" y="3620290"/>
            <a:ext cx="611312"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28" name="Rectangle 127"/>
          <p:cNvSpPr/>
          <p:nvPr/>
        </p:nvSpPr>
        <p:spPr>
          <a:xfrm>
            <a:off x="6775731" y="3540670"/>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6</a:t>
            </a:r>
            <a:endParaRPr lang="en-US" sz="800" i="1" dirty="0">
              <a:solidFill>
                <a:schemeClr val="bg1"/>
              </a:solidFill>
              <a:latin typeface="Times New Roman"/>
              <a:cs typeface="Times New Roman"/>
            </a:endParaRPr>
          </a:p>
        </p:txBody>
      </p:sp>
      <p:sp>
        <p:nvSpPr>
          <p:cNvPr id="129" name="Oval 128"/>
          <p:cNvSpPr/>
          <p:nvPr/>
        </p:nvSpPr>
        <p:spPr>
          <a:xfrm>
            <a:off x="7156335" y="3472100"/>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30" name="Rectangle 129"/>
          <p:cNvSpPr/>
          <p:nvPr/>
        </p:nvSpPr>
        <p:spPr>
          <a:xfrm>
            <a:off x="7237694"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131" name="Straight Connector 130"/>
          <p:cNvCxnSpPr>
            <a:stCxn id="129" idx="4"/>
            <a:endCxn id="130" idx="0"/>
          </p:cNvCxnSpPr>
          <p:nvPr/>
        </p:nvCxnSpPr>
        <p:spPr>
          <a:xfrm>
            <a:off x="7303859"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2" name="Straight Connector 131"/>
          <p:cNvCxnSpPr>
            <a:stCxn id="129" idx="6"/>
            <a:endCxn id="134" idx="2"/>
          </p:cNvCxnSpPr>
          <p:nvPr/>
        </p:nvCxnSpPr>
        <p:spPr>
          <a:xfrm flipV="1">
            <a:off x="7451383" y="3620290"/>
            <a:ext cx="606754"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33" name="Rectangle 132"/>
          <p:cNvSpPr/>
          <p:nvPr/>
        </p:nvSpPr>
        <p:spPr>
          <a:xfrm>
            <a:off x="7682090"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8</a:t>
            </a:r>
            <a:endParaRPr lang="en-US" sz="800" i="1" dirty="0">
              <a:solidFill>
                <a:schemeClr val="bg1"/>
              </a:solidFill>
              <a:latin typeface="Times New Roman"/>
              <a:cs typeface="Times New Roman"/>
            </a:endParaRPr>
          </a:p>
        </p:txBody>
      </p:sp>
      <p:sp>
        <p:nvSpPr>
          <p:cNvPr id="134" name="Oval 133"/>
          <p:cNvSpPr/>
          <p:nvPr/>
        </p:nvSpPr>
        <p:spPr>
          <a:xfrm>
            <a:off x="8058137" y="3470767"/>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35" name="Rectangle 134"/>
          <p:cNvSpPr/>
          <p:nvPr/>
        </p:nvSpPr>
        <p:spPr>
          <a:xfrm>
            <a:off x="8139496" y="4072624"/>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136" name="Straight Connector 135"/>
          <p:cNvCxnSpPr>
            <a:stCxn id="134" idx="4"/>
            <a:endCxn id="135" idx="0"/>
          </p:cNvCxnSpPr>
          <p:nvPr/>
        </p:nvCxnSpPr>
        <p:spPr>
          <a:xfrm>
            <a:off x="8205661" y="3769814"/>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137" name="Group 136"/>
          <p:cNvGrpSpPr/>
          <p:nvPr/>
        </p:nvGrpSpPr>
        <p:grpSpPr>
          <a:xfrm>
            <a:off x="4217289" y="4298790"/>
            <a:ext cx="4401149" cy="202378"/>
            <a:chOff x="492120" y="3950977"/>
            <a:chExt cx="8067290" cy="370958"/>
          </a:xfrm>
        </p:grpSpPr>
        <p:sp>
          <p:nvSpPr>
            <p:cNvPr id="138" name="TextBox 137"/>
            <p:cNvSpPr txBox="1"/>
            <p:nvPr/>
          </p:nvSpPr>
          <p:spPr>
            <a:xfrm>
              <a:off x="492120" y="3962637"/>
              <a:ext cx="1330509" cy="359298"/>
            </a:xfrm>
            <a:prstGeom prst="rect">
              <a:avLst/>
            </a:prstGeom>
            <a:noFill/>
          </p:spPr>
          <p:txBody>
            <a:bodyPr wrap="square" rtlCol="0" anchor="ctr">
              <a:noAutofit/>
            </a:bodyPr>
            <a:lstStyle/>
            <a:p>
              <a:pPr algn="ctr"/>
              <a:r>
                <a:rPr lang="en-US" sz="1600" dirty="0" smtClean="0">
                  <a:latin typeface="Rockwell"/>
                  <a:cs typeface="Rockwell"/>
                </a:rPr>
                <a:t>time</a:t>
              </a:r>
            </a:p>
          </p:txBody>
        </p:sp>
        <p:sp>
          <p:nvSpPr>
            <p:cNvPr id="139" name="TextBox 138"/>
            <p:cNvSpPr txBox="1"/>
            <p:nvPr/>
          </p:nvSpPr>
          <p:spPr>
            <a:xfrm>
              <a:off x="3769260" y="3950977"/>
              <a:ext cx="1451146" cy="359298"/>
            </a:xfrm>
            <a:prstGeom prst="rect">
              <a:avLst/>
            </a:prstGeom>
            <a:noFill/>
          </p:spPr>
          <p:txBody>
            <a:bodyPr wrap="square" rtlCol="0" anchor="ctr">
              <a:noAutofit/>
            </a:bodyPr>
            <a:lstStyle/>
            <a:p>
              <a:pPr algn="ctr"/>
              <a:r>
                <a:rPr lang="en-US" sz="1600" dirty="0" smtClean="0">
                  <a:latin typeface="Rockwell"/>
                  <a:cs typeface="Rockwell"/>
                </a:rPr>
                <a:t>like</a:t>
              </a:r>
            </a:p>
          </p:txBody>
        </p:sp>
        <p:sp>
          <p:nvSpPr>
            <p:cNvPr id="140" name="TextBox 139"/>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flies</a:t>
              </a:r>
            </a:p>
          </p:txBody>
        </p:sp>
        <p:sp>
          <p:nvSpPr>
            <p:cNvPr id="141" name="TextBox 140"/>
            <p:cNvSpPr txBox="1"/>
            <p:nvPr/>
          </p:nvSpPr>
          <p:spPr>
            <a:xfrm>
              <a:off x="5446910" y="3962637"/>
              <a:ext cx="1451146" cy="359298"/>
            </a:xfrm>
            <a:prstGeom prst="rect">
              <a:avLst/>
            </a:prstGeom>
            <a:noFill/>
          </p:spPr>
          <p:txBody>
            <a:bodyPr wrap="square" rtlCol="0" anchor="ctr">
              <a:noAutofit/>
            </a:bodyPr>
            <a:lstStyle/>
            <a:p>
              <a:pPr algn="ctr"/>
              <a:r>
                <a:rPr lang="en-US" sz="1600" dirty="0" smtClean="0">
                  <a:latin typeface="Rockwell"/>
                  <a:cs typeface="Rockwell"/>
                </a:rPr>
                <a:t>an</a:t>
              </a:r>
            </a:p>
          </p:txBody>
        </p:sp>
        <p:sp>
          <p:nvSpPr>
            <p:cNvPr id="142" name="TextBox 141"/>
            <p:cNvSpPr txBox="1"/>
            <p:nvPr/>
          </p:nvSpPr>
          <p:spPr>
            <a:xfrm>
              <a:off x="7108264" y="3962637"/>
              <a:ext cx="1451146" cy="359298"/>
            </a:xfrm>
            <a:prstGeom prst="rect">
              <a:avLst/>
            </a:prstGeom>
            <a:noFill/>
          </p:spPr>
          <p:txBody>
            <a:bodyPr wrap="square" rtlCol="0" anchor="ctr">
              <a:noAutofit/>
            </a:bodyPr>
            <a:lstStyle/>
            <a:p>
              <a:pPr algn="ctr"/>
              <a:r>
                <a:rPr lang="en-US" sz="1600" dirty="0" smtClean="0">
                  <a:latin typeface="Rockwell"/>
                  <a:cs typeface="Rockwell"/>
                </a:rPr>
                <a:t>arrow</a:t>
              </a:r>
            </a:p>
          </p:txBody>
        </p:sp>
      </p:grpSp>
      <p:grpSp>
        <p:nvGrpSpPr>
          <p:cNvPr id="143" name="Group 142"/>
          <p:cNvGrpSpPr/>
          <p:nvPr/>
        </p:nvGrpSpPr>
        <p:grpSpPr>
          <a:xfrm>
            <a:off x="7602439" y="2864737"/>
            <a:ext cx="295048" cy="521272"/>
            <a:chOff x="7602439" y="2864737"/>
            <a:chExt cx="295048" cy="521272"/>
          </a:xfrm>
          <a:solidFill>
            <a:schemeClr val="accent3"/>
          </a:solidFill>
        </p:grpSpPr>
        <p:sp>
          <p:nvSpPr>
            <p:cNvPr id="144" name="Oval 143"/>
            <p:cNvSpPr/>
            <p:nvPr/>
          </p:nvSpPr>
          <p:spPr>
            <a:xfrm>
              <a:off x="7602439" y="2864737"/>
              <a:ext cx="295048" cy="299047"/>
            </a:xfrm>
            <a:prstGeom prst="ellipse">
              <a:avLst/>
            </a:prstGeom>
            <a:grp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145" name="Rectangle 144"/>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46" name="Straight Connector 145"/>
            <p:cNvCxnSpPr>
              <a:stCxn id="145" idx="0"/>
              <a:endCxn id="144" idx="4"/>
            </p:cNvCxnSpPr>
            <p:nvPr/>
          </p:nvCxnSpPr>
          <p:spPr>
            <a:xfrm flipH="1" flipV="1">
              <a:off x="7749963" y="3163784"/>
              <a:ext cx="1976" cy="77557"/>
            </a:xfrm>
            <a:prstGeom prst="line">
              <a:avLst/>
            </a:prstGeom>
            <a:grp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147" name="Oval 146"/>
          <p:cNvSpPr/>
          <p:nvPr/>
        </p:nvSpPr>
        <p:spPr>
          <a:xfrm>
            <a:off x="6701958" y="1789688"/>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48" name="Rectangle 147"/>
          <p:cNvSpPr/>
          <p:nvPr/>
        </p:nvSpPr>
        <p:spPr>
          <a:xfrm>
            <a:off x="6778309" y="2166292"/>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149" name="Straight Connector 148"/>
          <p:cNvCxnSpPr>
            <a:stCxn id="148" idx="0"/>
            <a:endCxn id="147" idx="4"/>
          </p:cNvCxnSpPr>
          <p:nvPr/>
        </p:nvCxnSpPr>
        <p:spPr>
          <a:xfrm flipH="1" flipV="1">
            <a:off x="6849482" y="2088735"/>
            <a:ext cx="1161"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0" name="Oval 149"/>
          <p:cNvSpPr/>
          <p:nvPr/>
        </p:nvSpPr>
        <p:spPr>
          <a:xfrm>
            <a:off x="7163728" y="2308251"/>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151" name="Rectangle 150"/>
          <p:cNvSpPr/>
          <p:nvPr/>
        </p:nvSpPr>
        <p:spPr>
          <a:xfrm>
            <a:off x="7240079" y="2695195"/>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cxnSp>
        <p:nvCxnSpPr>
          <p:cNvPr id="152" name="Straight Connector 151"/>
          <p:cNvCxnSpPr>
            <a:stCxn id="151" idx="0"/>
            <a:endCxn id="150" idx="4"/>
          </p:cNvCxnSpPr>
          <p:nvPr/>
        </p:nvCxnSpPr>
        <p:spPr>
          <a:xfrm flipH="1" flipV="1">
            <a:off x="7311252" y="2607298"/>
            <a:ext cx="1161" cy="8789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3" name="Oval 152"/>
          <p:cNvSpPr/>
          <p:nvPr/>
        </p:nvSpPr>
        <p:spPr>
          <a:xfrm>
            <a:off x="6249975" y="1296957"/>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154" name="Rectangle 153"/>
          <p:cNvSpPr/>
          <p:nvPr/>
        </p:nvSpPr>
        <p:spPr>
          <a:xfrm>
            <a:off x="6327141" y="167356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cxnSp>
        <p:nvCxnSpPr>
          <p:cNvPr id="155" name="Straight Connector 154"/>
          <p:cNvCxnSpPr>
            <a:stCxn id="154" idx="0"/>
            <a:endCxn id="153" idx="4"/>
          </p:cNvCxnSpPr>
          <p:nvPr/>
        </p:nvCxnSpPr>
        <p:spPr>
          <a:xfrm flipH="1" flipV="1">
            <a:off x="6397499" y="159600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156" name="Group 155"/>
          <p:cNvGrpSpPr/>
          <p:nvPr/>
        </p:nvGrpSpPr>
        <p:grpSpPr>
          <a:xfrm>
            <a:off x="6703119" y="2864737"/>
            <a:ext cx="295048" cy="521272"/>
            <a:chOff x="7602439" y="2864737"/>
            <a:chExt cx="295048" cy="521272"/>
          </a:xfrm>
        </p:grpSpPr>
        <p:sp>
          <p:nvSpPr>
            <p:cNvPr id="157" name="Oval 156"/>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158" name="Rectangle 157"/>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59" name="Straight Connector 158"/>
            <p:cNvCxnSpPr>
              <a:stCxn id="158" idx="0"/>
              <a:endCxn id="157"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60" name="Group 159"/>
          <p:cNvGrpSpPr/>
          <p:nvPr/>
        </p:nvGrpSpPr>
        <p:grpSpPr>
          <a:xfrm>
            <a:off x="5789505" y="2839863"/>
            <a:ext cx="295048" cy="521272"/>
            <a:chOff x="7602439" y="2864737"/>
            <a:chExt cx="295048" cy="521272"/>
          </a:xfrm>
        </p:grpSpPr>
        <p:sp>
          <p:nvSpPr>
            <p:cNvPr id="161" name="Oval 160"/>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162" name="Rectangle 161"/>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63" name="Straight Connector 162"/>
            <p:cNvCxnSpPr>
              <a:stCxn id="162" idx="0"/>
              <a:endCxn id="161"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64" name="Group 163"/>
          <p:cNvGrpSpPr/>
          <p:nvPr/>
        </p:nvGrpSpPr>
        <p:grpSpPr>
          <a:xfrm>
            <a:off x="4886093" y="2864737"/>
            <a:ext cx="295048" cy="521272"/>
            <a:chOff x="7602439" y="2864737"/>
            <a:chExt cx="295048" cy="521272"/>
          </a:xfrm>
        </p:grpSpPr>
        <p:sp>
          <p:nvSpPr>
            <p:cNvPr id="165" name="Oval 164"/>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166" name="Rectangle 165"/>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67" name="Straight Connector 166"/>
            <p:cNvCxnSpPr>
              <a:stCxn id="166" idx="0"/>
              <a:endCxn id="165"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68" name="Group 167"/>
          <p:cNvGrpSpPr/>
          <p:nvPr/>
        </p:nvGrpSpPr>
        <p:grpSpPr>
          <a:xfrm>
            <a:off x="5334499" y="2308251"/>
            <a:ext cx="295048" cy="521272"/>
            <a:chOff x="7602439" y="2864737"/>
            <a:chExt cx="295048" cy="521272"/>
          </a:xfrm>
        </p:grpSpPr>
        <p:sp>
          <p:nvSpPr>
            <p:cNvPr id="169" name="Oval 168"/>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F</a:t>
              </a:r>
            </a:p>
          </p:txBody>
        </p:sp>
        <p:sp>
          <p:nvSpPr>
            <p:cNvPr id="170" name="Rectangle 169"/>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71" name="Straight Connector 170"/>
            <p:cNvCxnSpPr>
              <a:stCxn id="170" idx="0"/>
              <a:endCxn id="169"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72" name="Group 171"/>
          <p:cNvGrpSpPr/>
          <p:nvPr/>
        </p:nvGrpSpPr>
        <p:grpSpPr>
          <a:xfrm>
            <a:off x="6249975" y="2308251"/>
            <a:ext cx="295048" cy="521272"/>
            <a:chOff x="7602439" y="2864737"/>
            <a:chExt cx="295048" cy="521272"/>
          </a:xfrm>
        </p:grpSpPr>
        <p:sp>
          <p:nvSpPr>
            <p:cNvPr id="173" name="Oval 172"/>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174" name="Rectangle 173"/>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75" name="Straight Connector 174"/>
            <p:cNvCxnSpPr>
              <a:stCxn id="174" idx="0"/>
              <a:endCxn id="173"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76" name="Group 175"/>
          <p:cNvGrpSpPr/>
          <p:nvPr/>
        </p:nvGrpSpPr>
        <p:grpSpPr>
          <a:xfrm>
            <a:off x="5789505" y="1786979"/>
            <a:ext cx="295048" cy="521272"/>
            <a:chOff x="7602439" y="2864737"/>
            <a:chExt cx="295048" cy="521272"/>
          </a:xfrm>
        </p:grpSpPr>
        <p:sp>
          <p:nvSpPr>
            <p:cNvPr id="177" name="Oval 176"/>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F</a:t>
              </a:r>
            </a:p>
          </p:txBody>
        </p:sp>
        <p:sp>
          <p:nvSpPr>
            <p:cNvPr id="178" name="Rectangle 177"/>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79" name="Straight Connector 178"/>
            <p:cNvCxnSpPr>
              <a:stCxn id="178" idx="0"/>
              <a:endCxn id="177"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94" name="TextBox 93"/>
          <p:cNvSpPr txBox="1"/>
          <p:nvPr/>
        </p:nvSpPr>
        <p:spPr>
          <a:xfrm>
            <a:off x="-1" y="6454252"/>
            <a:ext cx="3855525" cy="416200"/>
          </a:xfrm>
          <a:prstGeom prst="rect">
            <a:avLst/>
          </a:prstGeom>
          <a:solidFill>
            <a:schemeClr val="accent6">
              <a:lumMod val="60000"/>
              <a:lumOff val="40000"/>
            </a:schemeClr>
          </a:solidFill>
        </p:spPr>
        <p:txBody>
          <a:bodyPr wrap="square" rtlCol="0" anchor="ctr">
            <a:noAutofit/>
          </a:bodyPr>
          <a:lstStyle/>
          <a:p>
            <a:r>
              <a:rPr lang="en-US" dirty="0" smtClean="0"/>
              <a:t>(</a:t>
            </a:r>
            <a:r>
              <a:rPr lang="en-US" dirty="0" err="1" smtClean="0"/>
              <a:t>Naradowsky</a:t>
            </a:r>
            <a:r>
              <a:rPr lang="en-US" dirty="0" smtClean="0"/>
              <a:t>, Vieira, &amp; Smith, 2012)</a:t>
            </a:r>
          </a:p>
        </p:txBody>
      </p:sp>
    </p:spTree>
    <p:extLst>
      <p:ext uri="{BB962C8B-B14F-4D97-AF65-F5344CB8AC3E}">
        <p14:creationId xmlns:p14="http://schemas.microsoft.com/office/powerpoint/2010/main" val="2539852061"/>
      </p:ext>
    </p:extLst>
  </p:cSld>
  <p:clrMapOvr>
    <a:masterClrMapping/>
  </p:clrMapOvr>
  <p:timing>
    <p:tnLst>
      <p:par>
        <p:cTn xmlns:p14="http://schemas.microsoft.com/office/powerpoint/2010/main" id="1" dur="indefinite" restart="never" nodeType="tmRoot"/>
      </p:par>
    </p:tnLst>
  </p:timing>
</p:sld>
</file>

<file path=ppt/slides/slide2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Unlabeled Constituency Parsing</a:t>
            </a:r>
          </a:p>
        </p:txBody>
      </p:sp>
      <p:sp>
        <p:nvSpPr>
          <p:cNvPr id="4" name="Slide Number Placeholder 3"/>
          <p:cNvSpPr>
            <a:spLocks noGrp="1"/>
          </p:cNvSpPr>
          <p:nvPr>
            <p:ph type="sldNum" sz="quarter" idx="12"/>
          </p:nvPr>
        </p:nvSpPr>
        <p:spPr/>
        <p:txBody>
          <a:bodyPr/>
          <a:lstStyle/>
          <a:p>
            <a:fld id="{E5445004-F4FB-5345-992E-498B4C43F562}" type="slidenum">
              <a:rPr lang="en-US" smtClean="0"/>
              <a:t>212</a:t>
            </a:fld>
            <a:endParaRPr lang="en-US"/>
          </a:p>
        </p:txBody>
      </p:sp>
      <p:grpSp>
        <p:nvGrpSpPr>
          <p:cNvPr id="29" name="Group 28"/>
          <p:cNvGrpSpPr/>
          <p:nvPr/>
        </p:nvGrpSpPr>
        <p:grpSpPr>
          <a:xfrm>
            <a:off x="4217289" y="4298790"/>
            <a:ext cx="4401149" cy="202378"/>
            <a:chOff x="492120" y="3950977"/>
            <a:chExt cx="8067290" cy="370958"/>
          </a:xfrm>
        </p:grpSpPr>
        <p:sp>
          <p:nvSpPr>
            <p:cNvPr id="50" name="TextBox 49"/>
            <p:cNvSpPr txBox="1"/>
            <p:nvPr/>
          </p:nvSpPr>
          <p:spPr>
            <a:xfrm>
              <a:off x="492120" y="3962637"/>
              <a:ext cx="1330509" cy="359298"/>
            </a:xfrm>
            <a:prstGeom prst="rect">
              <a:avLst/>
            </a:prstGeom>
            <a:noFill/>
          </p:spPr>
          <p:txBody>
            <a:bodyPr wrap="square" rtlCol="0" anchor="ctr">
              <a:noAutofit/>
            </a:bodyPr>
            <a:lstStyle/>
            <a:p>
              <a:pPr algn="ctr"/>
              <a:r>
                <a:rPr lang="en-US" sz="1600" dirty="0" smtClean="0">
                  <a:latin typeface="Rockwell"/>
                  <a:cs typeface="Rockwell"/>
                </a:rPr>
                <a:t>time</a:t>
              </a:r>
            </a:p>
          </p:txBody>
        </p:sp>
        <p:sp>
          <p:nvSpPr>
            <p:cNvPr id="51" name="TextBox 50"/>
            <p:cNvSpPr txBox="1"/>
            <p:nvPr/>
          </p:nvSpPr>
          <p:spPr>
            <a:xfrm>
              <a:off x="3769260" y="3950977"/>
              <a:ext cx="1451146" cy="359298"/>
            </a:xfrm>
            <a:prstGeom prst="rect">
              <a:avLst/>
            </a:prstGeom>
            <a:noFill/>
          </p:spPr>
          <p:txBody>
            <a:bodyPr wrap="square" rtlCol="0" anchor="ctr">
              <a:noAutofit/>
            </a:bodyPr>
            <a:lstStyle/>
            <a:p>
              <a:pPr algn="ctr"/>
              <a:r>
                <a:rPr lang="en-US" sz="1600" dirty="0" smtClean="0">
                  <a:latin typeface="Rockwell"/>
                  <a:cs typeface="Rockwell"/>
                </a:rPr>
                <a:t>like</a:t>
              </a:r>
            </a:p>
          </p:txBody>
        </p:sp>
        <p:sp>
          <p:nvSpPr>
            <p:cNvPr id="52" name="TextBox 51"/>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flies</a:t>
              </a:r>
            </a:p>
          </p:txBody>
        </p:sp>
        <p:sp>
          <p:nvSpPr>
            <p:cNvPr id="53" name="TextBox 52"/>
            <p:cNvSpPr txBox="1"/>
            <p:nvPr/>
          </p:nvSpPr>
          <p:spPr>
            <a:xfrm>
              <a:off x="5446910" y="3962637"/>
              <a:ext cx="1451146" cy="359298"/>
            </a:xfrm>
            <a:prstGeom prst="rect">
              <a:avLst/>
            </a:prstGeom>
            <a:noFill/>
          </p:spPr>
          <p:txBody>
            <a:bodyPr wrap="square" rtlCol="0" anchor="ctr">
              <a:noAutofit/>
            </a:bodyPr>
            <a:lstStyle/>
            <a:p>
              <a:pPr algn="ctr"/>
              <a:r>
                <a:rPr lang="en-US" sz="1600" dirty="0" smtClean="0">
                  <a:latin typeface="Rockwell"/>
                  <a:cs typeface="Rockwell"/>
                </a:rPr>
                <a:t>an</a:t>
              </a:r>
            </a:p>
          </p:txBody>
        </p:sp>
        <p:sp>
          <p:nvSpPr>
            <p:cNvPr id="54" name="TextBox 53"/>
            <p:cNvSpPr txBox="1"/>
            <p:nvPr/>
          </p:nvSpPr>
          <p:spPr>
            <a:xfrm>
              <a:off x="7108264" y="3962637"/>
              <a:ext cx="1451146" cy="359298"/>
            </a:xfrm>
            <a:prstGeom prst="rect">
              <a:avLst/>
            </a:prstGeom>
            <a:noFill/>
          </p:spPr>
          <p:txBody>
            <a:bodyPr wrap="square" rtlCol="0" anchor="ctr">
              <a:noAutofit/>
            </a:bodyPr>
            <a:lstStyle/>
            <a:p>
              <a:pPr algn="ctr"/>
              <a:r>
                <a:rPr lang="en-US" sz="1600" dirty="0" smtClean="0">
                  <a:latin typeface="Rockwell"/>
                  <a:cs typeface="Rockwell"/>
                </a:rPr>
                <a:t>arrow</a:t>
              </a:r>
            </a:p>
          </p:txBody>
        </p:sp>
      </p:grpSp>
      <p:sp>
        <p:nvSpPr>
          <p:cNvPr id="97" name="Content Placeholder 2"/>
          <p:cNvSpPr txBox="1">
            <a:spLocks/>
          </p:cNvSpPr>
          <p:nvPr/>
        </p:nvSpPr>
        <p:spPr>
          <a:xfrm>
            <a:off x="4349337" y="4654259"/>
            <a:ext cx="4269101" cy="1702092"/>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0" dirty="0" smtClean="0"/>
              <a:t>Add a </a:t>
            </a:r>
            <a:r>
              <a:rPr lang="en-US" sz="2600" i="1" dirty="0" err="1">
                <a:latin typeface="Times New Roman"/>
                <a:cs typeface="Times New Roman"/>
              </a:rPr>
              <a:t>CKYTree</a:t>
            </a:r>
            <a:r>
              <a:rPr lang="en-US" sz="2600" dirty="0"/>
              <a:t> factor </a:t>
            </a:r>
            <a:r>
              <a:rPr lang="en-US" sz="2600" dirty="0" smtClean="0"/>
              <a:t>which multiplies in </a:t>
            </a:r>
            <a:r>
              <a:rPr lang="en-US" sz="2600" i="1" dirty="0" smtClean="0">
                <a:latin typeface="Times New Roman"/>
                <a:cs typeface="Times New Roman"/>
              </a:rPr>
              <a:t>1</a:t>
            </a:r>
            <a:r>
              <a:rPr lang="en-US" sz="2600" dirty="0" smtClean="0"/>
              <a:t> if the variables form a tree and </a:t>
            </a:r>
            <a:r>
              <a:rPr lang="en-US" sz="2600" i="1" dirty="0" smtClean="0">
                <a:latin typeface="Times New Roman"/>
                <a:cs typeface="Times New Roman"/>
              </a:rPr>
              <a:t>0</a:t>
            </a:r>
            <a:r>
              <a:rPr lang="en-US" sz="2600" dirty="0" smtClean="0"/>
              <a:t> otherwise.</a:t>
            </a:r>
          </a:p>
        </p:txBody>
      </p:sp>
      <p:cxnSp>
        <p:nvCxnSpPr>
          <p:cNvPr id="98" name="Curved Connector 97"/>
          <p:cNvCxnSpPr>
            <a:stCxn id="107" idx="1"/>
          </p:cNvCxnSpPr>
          <p:nvPr/>
        </p:nvCxnSpPr>
        <p:spPr>
          <a:xfrm rot="10800000" flipV="1">
            <a:off x="5937029" y="651983"/>
            <a:ext cx="2558920" cy="218787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99" name="Curved Connector 98"/>
          <p:cNvCxnSpPr>
            <a:stCxn id="107" idx="1"/>
          </p:cNvCxnSpPr>
          <p:nvPr/>
        </p:nvCxnSpPr>
        <p:spPr>
          <a:xfrm rot="10800000" flipV="1">
            <a:off x="7311253" y="651983"/>
            <a:ext cx="1184697" cy="165626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0" name="Curved Connector 99"/>
          <p:cNvCxnSpPr>
            <a:stCxn id="107" idx="1"/>
          </p:cNvCxnSpPr>
          <p:nvPr/>
        </p:nvCxnSpPr>
        <p:spPr>
          <a:xfrm rot="10800000" flipV="1">
            <a:off x="5482023" y="651983"/>
            <a:ext cx="3013926" cy="165626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1" name="Curved Connector 100"/>
          <p:cNvCxnSpPr>
            <a:stCxn id="107" idx="1"/>
          </p:cNvCxnSpPr>
          <p:nvPr/>
        </p:nvCxnSpPr>
        <p:spPr>
          <a:xfrm rot="10800000" flipV="1">
            <a:off x="7749963" y="651983"/>
            <a:ext cx="745986" cy="221275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2" name="Curved Connector 101"/>
          <p:cNvCxnSpPr>
            <a:stCxn id="107" idx="1"/>
          </p:cNvCxnSpPr>
          <p:nvPr/>
        </p:nvCxnSpPr>
        <p:spPr>
          <a:xfrm rot="10800000" flipV="1">
            <a:off x="6850643" y="651983"/>
            <a:ext cx="1645306" cy="221275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3" name="Curved Connector 102"/>
          <p:cNvCxnSpPr>
            <a:stCxn id="107" idx="1"/>
          </p:cNvCxnSpPr>
          <p:nvPr/>
        </p:nvCxnSpPr>
        <p:spPr>
          <a:xfrm rot="10800000" flipV="1">
            <a:off x="4580223" y="651984"/>
            <a:ext cx="3915727" cy="28201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4" name="Curved Connector 103"/>
          <p:cNvCxnSpPr>
            <a:stCxn id="107" idx="1"/>
          </p:cNvCxnSpPr>
          <p:nvPr/>
        </p:nvCxnSpPr>
        <p:spPr>
          <a:xfrm rot="10800000" flipV="1">
            <a:off x="6397499" y="651983"/>
            <a:ext cx="2098450" cy="64497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5" name="Curved Connector 104"/>
          <p:cNvCxnSpPr>
            <a:stCxn id="107" idx="1"/>
          </p:cNvCxnSpPr>
          <p:nvPr/>
        </p:nvCxnSpPr>
        <p:spPr>
          <a:xfrm rot="10800000" flipV="1">
            <a:off x="6849483" y="651984"/>
            <a:ext cx="1646467" cy="113770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6" name="Curved Connector 105"/>
          <p:cNvCxnSpPr>
            <a:stCxn id="107" idx="1"/>
          </p:cNvCxnSpPr>
          <p:nvPr/>
        </p:nvCxnSpPr>
        <p:spPr>
          <a:xfrm rot="10800000" flipV="1">
            <a:off x="6397499" y="651983"/>
            <a:ext cx="2098450" cy="165626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07" name="Rectangle 106"/>
          <p:cNvSpPr>
            <a:spLocks noChangeAspect="1"/>
          </p:cNvSpPr>
          <p:nvPr/>
        </p:nvSpPr>
        <p:spPr>
          <a:xfrm>
            <a:off x="8495949" y="555916"/>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08" name="Curved Connector 107"/>
          <p:cNvCxnSpPr>
            <a:stCxn id="107" idx="1"/>
          </p:cNvCxnSpPr>
          <p:nvPr/>
        </p:nvCxnSpPr>
        <p:spPr>
          <a:xfrm rot="10800000" flipV="1">
            <a:off x="5033617" y="651983"/>
            <a:ext cx="3462332" cy="221275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9" name="Curved Connector 108"/>
          <p:cNvCxnSpPr>
            <a:stCxn id="107" idx="1"/>
          </p:cNvCxnSpPr>
          <p:nvPr/>
        </p:nvCxnSpPr>
        <p:spPr>
          <a:xfrm rot="10800000" flipV="1">
            <a:off x="5937029" y="651983"/>
            <a:ext cx="2558920" cy="113499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0" name="Curved Connector 109"/>
          <p:cNvCxnSpPr>
            <a:stCxn id="107" idx="1"/>
          </p:cNvCxnSpPr>
          <p:nvPr/>
        </p:nvCxnSpPr>
        <p:spPr>
          <a:xfrm rot="10800000" flipV="1">
            <a:off x="5482025" y="651984"/>
            <a:ext cx="3013925" cy="28201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24" name="Curved Connector 123"/>
          <p:cNvCxnSpPr>
            <a:stCxn id="107" idx="1"/>
          </p:cNvCxnSpPr>
          <p:nvPr/>
        </p:nvCxnSpPr>
        <p:spPr>
          <a:xfrm rot="10800000" flipV="1">
            <a:off x="6397501" y="651983"/>
            <a:ext cx="2098449" cy="281878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25" name="Curved Connector 124"/>
          <p:cNvCxnSpPr>
            <a:stCxn id="107" idx="1"/>
          </p:cNvCxnSpPr>
          <p:nvPr/>
        </p:nvCxnSpPr>
        <p:spPr>
          <a:xfrm rot="10800000" flipV="1">
            <a:off x="8205661" y="651983"/>
            <a:ext cx="290288" cy="281878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26" name="Curved Connector 125"/>
          <p:cNvCxnSpPr>
            <a:stCxn id="107" idx="1"/>
          </p:cNvCxnSpPr>
          <p:nvPr/>
        </p:nvCxnSpPr>
        <p:spPr>
          <a:xfrm rot="10800000" flipV="1">
            <a:off x="7303859" y="651984"/>
            <a:ext cx="1192090" cy="28201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11" name="Oval 110"/>
          <p:cNvSpPr/>
          <p:nvPr/>
        </p:nvSpPr>
        <p:spPr>
          <a:xfrm>
            <a:off x="4432698" y="3472100"/>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12" name="Rectangle 111"/>
          <p:cNvSpPr/>
          <p:nvPr/>
        </p:nvSpPr>
        <p:spPr>
          <a:xfrm>
            <a:off x="4514057"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113" name="Straight Connector 112"/>
          <p:cNvCxnSpPr>
            <a:stCxn id="111" idx="4"/>
            <a:endCxn id="112" idx="0"/>
          </p:cNvCxnSpPr>
          <p:nvPr/>
        </p:nvCxnSpPr>
        <p:spPr>
          <a:xfrm>
            <a:off x="4580222"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111" idx="6"/>
            <a:endCxn id="116" idx="2"/>
          </p:cNvCxnSpPr>
          <p:nvPr/>
        </p:nvCxnSpPr>
        <p:spPr>
          <a:xfrm>
            <a:off x="4727746" y="3621624"/>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15" name="Rectangle 114"/>
          <p:cNvSpPr/>
          <p:nvPr/>
        </p:nvSpPr>
        <p:spPr>
          <a:xfrm>
            <a:off x="4958453"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116" name="Oval 115"/>
          <p:cNvSpPr/>
          <p:nvPr/>
        </p:nvSpPr>
        <p:spPr>
          <a:xfrm>
            <a:off x="5334500" y="3472100"/>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17" name="Rectangle 116"/>
          <p:cNvSpPr/>
          <p:nvPr/>
        </p:nvSpPr>
        <p:spPr>
          <a:xfrm>
            <a:off x="5415859"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118" name="Straight Connector 117"/>
          <p:cNvCxnSpPr>
            <a:stCxn id="116" idx="4"/>
            <a:endCxn id="117" idx="0"/>
          </p:cNvCxnSpPr>
          <p:nvPr/>
        </p:nvCxnSpPr>
        <p:spPr>
          <a:xfrm>
            <a:off x="5482024"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116" idx="6"/>
            <a:endCxn id="121" idx="2"/>
          </p:cNvCxnSpPr>
          <p:nvPr/>
        </p:nvCxnSpPr>
        <p:spPr>
          <a:xfrm flipV="1">
            <a:off x="5629547" y="3620290"/>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20" name="Rectangle 119"/>
          <p:cNvSpPr/>
          <p:nvPr/>
        </p:nvSpPr>
        <p:spPr>
          <a:xfrm>
            <a:off x="5860255"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21" name="Oval 120"/>
          <p:cNvSpPr/>
          <p:nvPr/>
        </p:nvSpPr>
        <p:spPr>
          <a:xfrm>
            <a:off x="6249976" y="3470767"/>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22" name="Rectangle 121"/>
          <p:cNvSpPr/>
          <p:nvPr/>
        </p:nvSpPr>
        <p:spPr>
          <a:xfrm>
            <a:off x="6331335" y="4072624"/>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123" name="Straight Connector 122"/>
          <p:cNvCxnSpPr>
            <a:stCxn id="121" idx="4"/>
            <a:endCxn id="122" idx="0"/>
          </p:cNvCxnSpPr>
          <p:nvPr/>
        </p:nvCxnSpPr>
        <p:spPr>
          <a:xfrm>
            <a:off x="6397500" y="3769814"/>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7" name="Straight Connector 126"/>
          <p:cNvCxnSpPr>
            <a:stCxn id="121" idx="6"/>
            <a:endCxn id="129" idx="2"/>
          </p:cNvCxnSpPr>
          <p:nvPr/>
        </p:nvCxnSpPr>
        <p:spPr>
          <a:xfrm>
            <a:off x="6545023" y="3620290"/>
            <a:ext cx="611312"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28" name="Rectangle 127"/>
          <p:cNvSpPr/>
          <p:nvPr/>
        </p:nvSpPr>
        <p:spPr>
          <a:xfrm>
            <a:off x="6775731" y="3540670"/>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6</a:t>
            </a:r>
            <a:endParaRPr lang="en-US" sz="800" i="1" dirty="0">
              <a:solidFill>
                <a:schemeClr val="bg1"/>
              </a:solidFill>
              <a:latin typeface="Times New Roman"/>
              <a:cs typeface="Times New Roman"/>
            </a:endParaRPr>
          </a:p>
        </p:txBody>
      </p:sp>
      <p:sp>
        <p:nvSpPr>
          <p:cNvPr id="129" name="Oval 128"/>
          <p:cNvSpPr/>
          <p:nvPr/>
        </p:nvSpPr>
        <p:spPr>
          <a:xfrm>
            <a:off x="7156335" y="3472100"/>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30" name="Rectangle 129"/>
          <p:cNvSpPr/>
          <p:nvPr/>
        </p:nvSpPr>
        <p:spPr>
          <a:xfrm>
            <a:off x="7237694" y="4073958"/>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131" name="Straight Connector 130"/>
          <p:cNvCxnSpPr>
            <a:stCxn id="129" idx="4"/>
            <a:endCxn id="130" idx="0"/>
          </p:cNvCxnSpPr>
          <p:nvPr/>
        </p:nvCxnSpPr>
        <p:spPr>
          <a:xfrm>
            <a:off x="7303859" y="3771147"/>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2" name="Straight Connector 131"/>
          <p:cNvCxnSpPr>
            <a:stCxn id="129" idx="6"/>
            <a:endCxn id="134" idx="2"/>
          </p:cNvCxnSpPr>
          <p:nvPr/>
        </p:nvCxnSpPr>
        <p:spPr>
          <a:xfrm flipV="1">
            <a:off x="7451383" y="3620290"/>
            <a:ext cx="606754"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33" name="Rectangle 132"/>
          <p:cNvSpPr/>
          <p:nvPr/>
        </p:nvSpPr>
        <p:spPr>
          <a:xfrm>
            <a:off x="7682090" y="354200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8</a:t>
            </a:r>
            <a:endParaRPr lang="en-US" sz="800" i="1" dirty="0">
              <a:solidFill>
                <a:schemeClr val="bg1"/>
              </a:solidFill>
              <a:latin typeface="Times New Roman"/>
              <a:cs typeface="Times New Roman"/>
            </a:endParaRPr>
          </a:p>
        </p:txBody>
      </p:sp>
      <p:sp>
        <p:nvSpPr>
          <p:cNvPr id="134" name="Oval 133"/>
          <p:cNvSpPr/>
          <p:nvPr/>
        </p:nvSpPr>
        <p:spPr>
          <a:xfrm>
            <a:off x="8058137" y="3470767"/>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35" name="Rectangle 134"/>
          <p:cNvSpPr/>
          <p:nvPr/>
        </p:nvSpPr>
        <p:spPr>
          <a:xfrm>
            <a:off x="8139496" y="4072624"/>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136" name="Straight Connector 135"/>
          <p:cNvCxnSpPr>
            <a:stCxn id="134" idx="4"/>
            <a:endCxn id="135" idx="0"/>
          </p:cNvCxnSpPr>
          <p:nvPr/>
        </p:nvCxnSpPr>
        <p:spPr>
          <a:xfrm>
            <a:off x="8205661" y="3769814"/>
            <a:ext cx="6169" cy="3028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137" name="Group 136"/>
          <p:cNvGrpSpPr/>
          <p:nvPr/>
        </p:nvGrpSpPr>
        <p:grpSpPr>
          <a:xfrm>
            <a:off x="4217289" y="4298790"/>
            <a:ext cx="4401149" cy="202378"/>
            <a:chOff x="492120" y="3950977"/>
            <a:chExt cx="8067290" cy="370958"/>
          </a:xfrm>
        </p:grpSpPr>
        <p:sp>
          <p:nvSpPr>
            <p:cNvPr id="138" name="TextBox 137"/>
            <p:cNvSpPr txBox="1"/>
            <p:nvPr/>
          </p:nvSpPr>
          <p:spPr>
            <a:xfrm>
              <a:off x="492120" y="3962637"/>
              <a:ext cx="1330509" cy="359298"/>
            </a:xfrm>
            <a:prstGeom prst="rect">
              <a:avLst/>
            </a:prstGeom>
            <a:noFill/>
          </p:spPr>
          <p:txBody>
            <a:bodyPr wrap="square" rtlCol="0" anchor="ctr">
              <a:noAutofit/>
            </a:bodyPr>
            <a:lstStyle/>
            <a:p>
              <a:pPr algn="ctr"/>
              <a:r>
                <a:rPr lang="en-US" sz="1600" dirty="0" smtClean="0">
                  <a:latin typeface="Rockwell"/>
                  <a:cs typeface="Rockwell"/>
                </a:rPr>
                <a:t>time</a:t>
              </a:r>
            </a:p>
          </p:txBody>
        </p:sp>
        <p:sp>
          <p:nvSpPr>
            <p:cNvPr id="139" name="TextBox 138"/>
            <p:cNvSpPr txBox="1"/>
            <p:nvPr/>
          </p:nvSpPr>
          <p:spPr>
            <a:xfrm>
              <a:off x="3769260" y="3950977"/>
              <a:ext cx="1451146" cy="359298"/>
            </a:xfrm>
            <a:prstGeom prst="rect">
              <a:avLst/>
            </a:prstGeom>
            <a:noFill/>
          </p:spPr>
          <p:txBody>
            <a:bodyPr wrap="square" rtlCol="0" anchor="ctr">
              <a:noAutofit/>
            </a:bodyPr>
            <a:lstStyle/>
            <a:p>
              <a:pPr algn="ctr"/>
              <a:r>
                <a:rPr lang="en-US" sz="1600" dirty="0" smtClean="0">
                  <a:latin typeface="Rockwell"/>
                  <a:cs typeface="Rockwell"/>
                </a:rPr>
                <a:t>like</a:t>
              </a:r>
            </a:p>
          </p:txBody>
        </p:sp>
        <p:sp>
          <p:nvSpPr>
            <p:cNvPr id="140" name="TextBox 139"/>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flies</a:t>
              </a:r>
            </a:p>
          </p:txBody>
        </p:sp>
        <p:sp>
          <p:nvSpPr>
            <p:cNvPr id="141" name="TextBox 140"/>
            <p:cNvSpPr txBox="1"/>
            <p:nvPr/>
          </p:nvSpPr>
          <p:spPr>
            <a:xfrm>
              <a:off x="5446910" y="3962637"/>
              <a:ext cx="1451146" cy="359298"/>
            </a:xfrm>
            <a:prstGeom prst="rect">
              <a:avLst/>
            </a:prstGeom>
            <a:noFill/>
          </p:spPr>
          <p:txBody>
            <a:bodyPr wrap="square" rtlCol="0" anchor="ctr">
              <a:noAutofit/>
            </a:bodyPr>
            <a:lstStyle/>
            <a:p>
              <a:pPr algn="ctr"/>
              <a:r>
                <a:rPr lang="en-US" sz="1600" dirty="0" smtClean="0">
                  <a:latin typeface="Rockwell"/>
                  <a:cs typeface="Rockwell"/>
                </a:rPr>
                <a:t>an</a:t>
              </a:r>
            </a:p>
          </p:txBody>
        </p:sp>
        <p:sp>
          <p:nvSpPr>
            <p:cNvPr id="142" name="TextBox 141"/>
            <p:cNvSpPr txBox="1"/>
            <p:nvPr/>
          </p:nvSpPr>
          <p:spPr>
            <a:xfrm>
              <a:off x="7108264" y="3962637"/>
              <a:ext cx="1451146" cy="359298"/>
            </a:xfrm>
            <a:prstGeom prst="rect">
              <a:avLst/>
            </a:prstGeom>
            <a:noFill/>
          </p:spPr>
          <p:txBody>
            <a:bodyPr wrap="square" rtlCol="0" anchor="ctr">
              <a:noAutofit/>
            </a:bodyPr>
            <a:lstStyle/>
            <a:p>
              <a:pPr algn="ctr"/>
              <a:r>
                <a:rPr lang="en-US" sz="1600" dirty="0" smtClean="0">
                  <a:latin typeface="Rockwell"/>
                  <a:cs typeface="Rockwell"/>
                </a:rPr>
                <a:t>arrow</a:t>
              </a:r>
            </a:p>
          </p:txBody>
        </p:sp>
      </p:grpSp>
      <p:grpSp>
        <p:nvGrpSpPr>
          <p:cNvPr id="143" name="Group 142"/>
          <p:cNvGrpSpPr/>
          <p:nvPr/>
        </p:nvGrpSpPr>
        <p:grpSpPr>
          <a:xfrm>
            <a:off x="7602439" y="2864737"/>
            <a:ext cx="295048" cy="521272"/>
            <a:chOff x="7602439" y="2864737"/>
            <a:chExt cx="295048" cy="521272"/>
          </a:xfrm>
          <a:solidFill>
            <a:schemeClr val="accent3"/>
          </a:solidFill>
        </p:grpSpPr>
        <p:sp>
          <p:nvSpPr>
            <p:cNvPr id="144" name="Oval 143"/>
            <p:cNvSpPr/>
            <p:nvPr/>
          </p:nvSpPr>
          <p:spPr>
            <a:xfrm>
              <a:off x="7602439" y="2864737"/>
              <a:ext cx="295048" cy="299047"/>
            </a:xfrm>
            <a:prstGeom prst="ellipse">
              <a:avLst/>
            </a:prstGeom>
            <a:grp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145" name="Rectangle 144"/>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46" name="Straight Connector 145"/>
            <p:cNvCxnSpPr>
              <a:stCxn id="145" idx="0"/>
              <a:endCxn id="144" idx="4"/>
            </p:cNvCxnSpPr>
            <p:nvPr/>
          </p:nvCxnSpPr>
          <p:spPr>
            <a:xfrm flipH="1" flipV="1">
              <a:off x="7749963" y="3163784"/>
              <a:ext cx="1976" cy="77557"/>
            </a:xfrm>
            <a:prstGeom prst="line">
              <a:avLst/>
            </a:prstGeom>
            <a:grp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147" name="Oval 146"/>
          <p:cNvSpPr/>
          <p:nvPr/>
        </p:nvSpPr>
        <p:spPr>
          <a:xfrm>
            <a:off x="6701958" y="1789688"/>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T</a:t>
            </a:r>
          </a:p>
        </p:txBody>
      </p:sp>
      <p:sp>
        <p:nvSpPr>
          <p:cNvPr id="148" name="Rectangle 147"/>
          <p:cNvSpPr/>
          <p:nvPr/>
        </p:nvSpPr>
        <p:spPr>
          <a:xfrm>
            <a:off x="6778309" y="2166292"/>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149" name="Straight Connector 148"/>
          <p:cNvCxnSpPr>
            <a:stCxn id="148" idx="0"/>
            <a:endCxn id="147" idx="4"/>
          </p:cNvCxnSpPr>
          <p:nvPr/>
        </p:nvCxnSpPr>
        <p:spPr>
          <a:xfrm flipH="1" flipV="1">
            <a:off x="6849482" y="2088735"/>
            <a:ext cx="1161"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0" name="Oval 149"/>
          <p:cNvSpPr/>
          <p:nvPr/>
        </p:nvSpPr>
        <p:spPr>
          <a:xfrm>
            <a:off x="7163728" y="2308251"/>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151" name="Rectangle 150"/>
          <p:cNvSpPr/>
          <p:nvPr/>
        </p:nvSpPr>
        <p:spPr>
          <a:xfrm>
            <a:off x="7240079" y="2695195"/>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cxnSp>
        <p:nvCxnSpPr>
          <p:cNvPr id="152" name="Straight Connector 151"/>
          <p:cNvCxnSpPr>
            <a:stCxn id="151" idx="0"/>
            <a:endCxn id="150" idx="4"/>
          </p:cNvCxnSpPr>
          <p:nvPr/>
        </p:nvCxnSpPr>
        <p:spPr>
          <a:xfrm flipH="1" flipV="1">
            <a:off x="7311252" y="2607298"/>
            <a:ext cx="1161" cy="8789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3" name="Oval 152"/>
          <p:cNvSpPr/>
          <p:nvPr/>
        </p:nvSpPr>
        <p:spPr>
          <a:xfrm>
            <a:off x="6249975" y="1296957"/>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154" name="Rectangle 153"/>
          <p:cNvSpPr/>
          <p:nvPr/>
        </p:nvSpPr>
        <p:spPr>
          <a:xfrm>
            <a:off x="6327141" y="167356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cxnSp>
        <p:nvCxnSpPr>
          <p:cNvPr id="155" name="Straight Connector 154"/>
          <p:cNvCxnSpPr>
            <a:stCxn id="154" idx="0"/>
            <a:endCxn id="153" idx="4"/>
          </p:cNvCxnSpPr>
          <p:nvPr/>
        </p:nvCxnSpPr>
        <p:spPr>
          <a:xfrm flipH="1" flipV="1">
            <a:off x="6397499" y="159600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156" name="Group 155"/>
          <p:cNvGrpSpPr/>
          <p:nvPr/>
        </p:nvGrpSpPr>
        <p:grpSpPr>
          <a:xfrm>
            <a:off x="6703119" y="2864737"/>
            <a:ext cx="295048" cy="521272"/>
            <a:chOff x="7602439" y="2864737"/>
            <a:chExt cx="295048" cy="521272"/>
          </a:xfrm>
        </p:grpSpPr>
        <p:sp>
          <p:nvSpPr>
            <p:cNvPr id="157" name="Oval 156"/>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158" name="Rectangle 157"/>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59" name="Straight Connector 158"/>
            <p:cNvCxnSpPr>
              <a:stCxn id="158" idx="0"/>
              <a:endCxn id="157"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60" name="Group 159"/>
          <p:cNvGrpSpPr/>
          <p:nvPr/>
        </p:nvGrpSpPr>
        <p:grpSpPr>
          <a:xfrm>
            <a:off x="5789505" y="2839863"/>
            <a:ext cx="295048" cy="521272"/>
            <a:chOff x="7602439" y="2864737"/>
            <a:chExt cx="295048" cy="521272"/>
          </a:xfrm>
        </p:grpSpPr>
        <p:sp>
          <p:nvSpPr>
            <p:cNvPr id="161" name="Oval 160"/>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162" name="Rectangle 161"/>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63" name="Straight Connector 162"/>
            <p:cNvCxnSpPr>
              <a:stCxn id="162" idx="0"/>
              <a:endCxn id="161"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64" name="Group 163"/>
          <p:cNvGrpSpPr/>
          <p:nvPr/>
        </p:nvGrpSpPr>
        <p:grpSpPr>
          <a:xfrm>
            <a:off x="4886093" y="2864737"/>
            <a:ext cx="295048" cy="521272"/>
            <a:chOff x="7602439" y="2864737"/>
            <a:chExt cx="295048" cy="521272"/>
          </a:xfrm>
        </p:grpSpPr>
        <p:sp>
          <p:nvSpPr>
            <p:cNvPr id="165" name="Oval 164"/>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166" name="Rectangle 165"/>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67" name="Straight Connector 166"/>
            <p:cNvCxnSpPr>
              <a:stCxn id="166" idx="0"/>
              <a:endCxn id="165"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68" name="Group 167"/>
          <p:cNvGrpSpPr/>
          <p:nvPr/>
        </p:nvGrpSpPr>
        <p:grpSpPr>
          <a:xfrm>
            <a:off x="5334499" y="2308251"/>
            <a:ext cx="295048" cy="521272"/>
            <a:chOff x="7602439" y="2864737"/>
            <a:chExt cx="295048" cy="521272"/>
          </a:xfrm>
        </p:grpSpPr>
        <p:sp>
          <p:nvSpPr>
            <p:cNvPr id="169" name="Oval 168"/>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F</a:t>
              </a:r>
            </a:p>
          </p:txBody>
        </p:sp>
        <p:sp>
          <p:nvSpPr>
            <p:cNvPr id="170" name="Rectangle 169"/>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71" name="Straight Connector 170"/>
            <p:cNvCxnSpPr>
              <a:stCxn id="170" idx="0"/>
              <a:endCxn id="169"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72" name="Group 171"/>
          <p:cNvGrpSpPr/>
          <p:nvPr/>
        </p:nvGrpSpPr>
        <p:grpSpPr>
          <a:xfrm>
            <a:off x="6249975" y="2308251"/>
            <a:ext cx="295048" cy="521272"/>
            <a:chOff x="7602439" y="2864737"/>
            <a:chExt cx="295048" cy="521272"/>
          </a:xfrm>
        </p:grpSpPr>
        <p:sp>
          <p:nvSpPr>
            <p:cNvPr id="173" name="Oval 172"/>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174" name="Rectangle 173"/>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75" name="Straight Connector 174"/>
            <p:cNvCxnSpPr>
              <a:stCxn id="174" idx="0"/>
              <a:endCxn id="173"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176" name="Group 175"/>
          <p:cNvGrpSpPr/>
          <p:nvPr/>
        </p:nvGrpSpPr>
        <p:grpSpPr>
          <a:xfrm>
            <a:off x="5789505" y="1786979"/>
            <a:ext cx="295048" cy="521272"/>
            <a:chOff x="7602439" y="2864737"/>
            <a:chExt cx="295048" cy="521272"/>
          </a:xfrm>
        </p:grpSpPr>
        <p:sp>
          <p:nvSpPr>
            <p:cNvPr id="177" name="Oval 176"/>
            <p:cNvSpPr/>
            <p:nvPr/>
          </p:nvSpPr>
          <p:spPr>
            <a:xfrm>
              <a:off x="7602439" y="2864737"/>
              <a:ext cx="295048" cy="299047"/>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tx1"/>
                  </a:solidFill>
                  <a:latin typeface="Rockwell"/>
                  <a:cs typeface="Rockwell"/>
                </a:rPr>
                <a:t>F</a:t>
              </a:r>
            </a:p>
          </p:txBody>
        </p:sp>
        <p:sp>
          <p:nvSpPr>
            <p:cNvPr id="178" name="Rectangle 177"/>
            <p:cNvSpPr/>
            <p:nvPr/>
          </p:nvSpPr>
          <p:spPr>
            <a:xfrm>
              <a:off x="7679605" y="3241341"/>
              <a:ext cx="144668" cy="14466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tx1"/>
                  </a:solidFill>
                  <a:latin typeface="Times New Roman"/>
                  <a:cs typeface="Times New Roman"/>
                </a:rPr>
                <a:t>ψ</a:t>
              </a:r>
              <a:r>
                <a:rPr lang="en-US" sz="800" i="1" baseline="-25000" dirty="0" smtClean="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79" name="Straight Connector 178"/>
            <p:cNvCxnSpPr>
              <a:stCxn id="178" idx="0"/>
              <a:endCxn id="177" idx="4"/>
            </p:cNvCxnSpPr>
            <p:nvPr/>
          </p:nvCxnSpPr>
          <p:spPr>
            <a:xfrm flipH="1" flipV="1">
              <a:off x="7749963" y="3163784"/>
              <a:ext cx="1976" cy="775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94" name="TextBox 93"/>
          <p:cNvSpPr txBox="1"/>
          <p:nvPr/>
        </p:nvSpPr>
        <p:spPr>
          <a:xfrm>
            <a:off x="348639" y="1169533"/>
            <a:ext cx="3650328" cy="5186818"/>
          </a:xfrm>
          <a:prstGeom prst="rect">
            <a:avLst/>
          </a:prstGeom>
          <a:noFill/>
        </p:spPr>
        <p:txBody>
          <a:bodyPr wrap="square" rtlCol="0" anchor="t">
            <a:normAutofit fontScale="92500"/>
          </a:bodyPr>
          <a:lstStyle/>
          <a:p>
            <a:r>
              <a:rPr lang="en-US" sz="2200" b="1" dirty="0" smtClean="0"/>
              <a:t>How long does it take to send a message to a variable from </a:t>
            </a:r>
            <a:r>
              <a:rPr lang="en-US" sz="2200" b="1" dirty="0"/>
              <a:t>the the </a:t>
            </a:r>
            <a:r>
              <a:rPr lang="en-US" sz="2400" b="1" i="1" dirty="0" err="1" smtClean="0">
                <a:latin typeface="Times New Roman"/>
                <a:cs typeface="Times New Roman"/>
              </a:rPr>
              <a:t>CKYTree</a:t>
            </a:r>
            <a:r>
              <a:rPr lang="en-US" sz="2400" dirty="0" smtClean="0"/>
              <a:t> </a:t>
            </a:r>
            <a:r>
              <a:rPr lang="en-US" sz="2200" b="1" dirty="0" smtClean="0"/>
              <a:t>factor?</a:t>
            </a:r>
          </a:p>
          <a:p>
            <a:endParaRPr lang="en-US" sz="2200" dirty="0" smtClean="0">
              <a:solidFill>
                <a:schemeClr val="accent4">
                  <a:lumMod val="75000"/>
                </a:schemeClr>
              </a:solidFill>
            </a:endParaRPr>
          </a:p>
          <a:p>
            <a:r>
              <a:rPr lang="en-US" sz="2200" dirty="0" smtClean="0">
                <a:solidFill>
                  <a:schemeClr val="accent1"/>
                </a:solidFill>
              </a:rPr>
              <a:t>For the given sentence,</a:t>
            </a:r>
            <a:r>
              <a:rPr lang="en-US" sz="2200" dirty="0">
                <a:solidFill>
                  <a:schemeClr val="accent1"/>
                </a:solidFill>
              </a:rPr>
              <a:t> </a:t>
            </a:r>
            <a:r>
              <a:rPr lang="en-US" sz="2200" i="1" dirty="0" smtClean="0">
                <a:solidFill>
                  <a:schemeClr val="accent1"/>
                </a:solidFill>
                <a:latin typeface="Times New Roman"/>
                <a:cs typeface="Times New Roman"/>
              </a:rPr>
              <a:t>O(d*</a:t>
            </a:r>
            <a:r>
              <a:rPr lang="en-US" sz="2200" i="1" dirty="0" err="1" smtClean="0">
                <a:solidFill>
                  <a:schemeClr val="accent1"/>
                </a:solidFill>
                <a:latin typeface="Times New Roman"/>
                <a:cs typeface="Times New Roman"/>
              </a:rPr>
              <a:t>k</a:t>
            </a:r>
            <a:r>
              <a:rPr lang="en-US" sz="2200" i="1" baseline="30000" dirty="0" err="1" smtClean="0">
                <a:solidFill>
                  <a:schemeClr val="accent1"/>
                </a:solidFill>
                <a:latin typeface="Times New Roman"/>
                <a:cs typeface="Times New Roman"/>
              </a:rPr>
              <a:t>d</a:t>
            </a:r>
            <a:r>
              <a:rPr lang="en-US" sz="2200" i="1" dirty="0" smtClean="0">
                <a:solidFill>
                  <a:schemeClr val="accent1"/>
                </a:solidFill>
                <a:latin typeface="Times New Roman"/>
                <a:cs typeface="Times New Roman"/>
              </a:rPr>
              <a:t>) </a:t>
            </a:r>
            <a:r>
              <a:rPr lang="en-US" sz="2200" dirty="0" smtClean="0">
                <a:solidFill>
                  <a:schemeClr val="accent1"/>
                </a:solidFill>
              </a:rPr>
              <a:t>time </a:t>
            </a:r>
            <a:r>
              <a:rPr lang="en-US" sz="2200" dirty="0">
                <a:solidFill>
                  <a:schemeClr val="accent1"/>
                </a:solidFill>
              </a:rPr>
              <a:t>w</a:t>
            </a:r>
            <a:r>
              <a:rPr lang="en-US" sz="2200" dirty="0" smtClean="0">
                <a:solidFill>
                  <a:schemeClr val="accent1"/>
                </a:solidFill>
              </a:rPr>
              <a:t>here </a:t>
            </a:r>
            <a:r>
              <a:rPr lang="en-US" sz="2200" i="1" dirty="0" smtClean="0">
                <a:solidFill>
                  <a:schemeClr val="accent1"/>
                </a:solidFill>
                <a:latin typeface="Times New Roman"/>
                <a:cs typeface="Times New Roman"/>
              </a:rPr>
              <a:t>k=2</a:t>
            </a:r>
            <a:r>
              <a:rPr lang="en-US" sz="2200" dirty="0" smtClean="0">
                <a:solidFill>
                  <a:schemeClr val="accent1"/>
                </a:solidFill>
              </a:rPr>
              <a:t> and </a:t>
            </a:r>
            <a:r>
              <a:rPr lang="en-US" sz="2200" i="1" dirty="0" smtClean="0">
                <a:solidFill>
                  <a:schemeClr val="accent1"/>
                </a:solidFill>
                <a:latin typeface="Times New Roman"/>
                <a:cs typeface="Times New Roman"/>
              </a:rPr>
              <a:t>d=15</a:t>
            </a:r>
            <a:r>
              <a:rPr lang="en-US" sz="2200" dirty="0" smtClean="0">
                <a:solidFill>
                  <a:schemeClr val="accent1"/>
                </a:solidFill>
              </a:rPr>
              <a:t>.</a:t>
            </a:r>
          </a:p>
          <a:p>
            <a:endParaRPr lang="en-US" sz="2200" dirty="0">
              <a:solidFill>
                <a:schemeClr val="accent1"/>
              </a:solidFill>
            </a:endParaRPr>
          </a:p>
          <a:p>
            <a:r>
              <a:rPr lang="en-US" sz="2200" dirty="0" smtClean="0">
                <a:solidFill>
                  <a:schemeClr val="accent1"/>
                </a:solidFill>
              </a:rPr>
              <a:t>For a length </a:t>
            </a:r>
            <a:r>
              <a:rPr lang="en-US" sz="2200" i="1" dirty="0" smtClean="0">
                <a:solidFill>
                  <a:schemeClr val="accent1"/>
                </a:solidFill>
                <a:latin typeface="Times New Roman"/>
                <a:cs typeface="Times New Roman"/>
              </a:rPr>
              <a:t>n</a:t>
            </a:r>
            <a:r>
              <a:rPr lang="en-US" sz="2200" dirty="0" smtClean="0">
                <a:solidFill>
                  <a:schemeClr val="accent1"/>
                </a:solidFill>
              </a:rPr>
              <a:t> sentence, this will be </a:t>
            </a:r>
            <a:r>
              <a:rPr lang="en-US" sz="2200" i="1" dirty="0" smtClean="0">
                <a:solidFill>
                  <a:schemeClr val="accent1"/>
                </a:solidFill>
                <a:latin typeface="Times New Roman"/>
                <a:cs typeface="Times New Roman"/>
              </a:rPr>
              <a:t>O(2</a:t>
            </a:r>
            <a:r>
              <a:rPr lang="en-US" sz="2200" i="1" baseline="30000" dirty="0" smtClean="0">
                <a:solidFill>
                  <a:schemeClr val="accent1"/>
                </a:solidFill>
                <a:latin typeface="Times New Roman"/>
                <a:cs typeface="Times New Roman"/>
              </a:rPr>
              <a:t>n*n</a:t>
            </a:r>
            <a:r>
              <a:rPr lang="en-US" sz="2200" i="1" dirty="0" smtClean="0">
                <a:solidFill>
                  <a:schemeClr val="accent1"/>
                </a:solidFill>
                <a:latin typeface="Times New Roman"/>
                <a:cs typeface="Times New Roman"/>
              </a:rPr>
              <a:t>)</a:t>
            </a:r>
            <a:r>
              <a:rPr lang="en-US" sz="2200" dirty="0" smtClean="0">
                <a:solidFill>
                  <a:schemeClr val="accent1"/>
                </a:solidFill>
              </a:rPr>
              <a:t>.</a:t>
            </a:r>
          </a:p>
          <a:p>
            <a:endParaRPr lang="en-US" sz="2200" dirty="0">
              <a:solidFill>
                <a:schemeClr val="accent3">
                  <a:lumMod val="75000"/>
                </a:schemeClr>
              </a:solidFill>
            </a:endParaRPr>
          </a:p>
          <a:p>
            <a:r>
              <a:rPr lang="en-US" sz="2200" dirty="0" smtClean="0"/>
              <a:t>But we know an algorithm (inside-outside) to compute </a:t>
            </a:r>
            <a:r>
              <a:rPr lang="en-US" sz="2200" b="1" dirty="0" smtClean="0"/>
              <a:t>all the </a:t>
            </a:r>
            <a:r>
              <a:rPr lang="en-US" sz="2200" b="1" dirty="0" err="1" smtClean="0"/>
              <a:t>marginals</a:t>
            </a:r>
            <a:r>
              <a:rPr lang="en-US" sz="2200" b="1" dirty="0" smtClean="0"/>
              <a:t> </a:t>
            </a:r>
            <a:r>
              <a:rPr lang="en-US" sz="2200" dirty="0" smtClean="0"/>
              <a:t>in </a:t>
            </a:r>
            <a:r>
              <a:rPr lang="en-US" sz="2200" i="1" dirty="0" smtClean="0">
                <a:latin typeface="Times New Roman"/>
                <a:cs typeface="Times New Roman"/>
              </a:rPr>
              <a:t>O(n</a:t>
            </a:r>
            <a:r>
              <a:rPr lang="en-US" sz="2200" i="1" baseline="30000" dirty="0" smtClean="0">
                <a:latin typeface="Times New Roman"/>
                <a:cs typeface="Times New Roman"/>
              </a:rPr>
              <a:t>3</a:t>
            </a:r>
            <a:r>
              <a:rPr lang="en-US" sz="2200" i="1" dirty="0" smtClean="0">
                <a:latin typeface="Times New Roman"/>
                <a:cs typeface="Times New Roman"/>
              </a:rPr>
              <a:t>)</a:t>
            </a:r>
            <a:r>
              <a:rPr lang="en-US" sz="2200" dirty="0" smtClean="0"/>
              <a:t>…</a:t>
            </a:r>
            <a:br>
              <a:rPr lang="en-US" sz="2200" dirty="0" smtClean="0"/>
            </a:br>
            <a:r>
              <a:rPr lang="en-US" sz="3000" b="1" dirty="0" smtClean="0">
                <a:solidFill>
                  <a:schemeClr val="accent1"/>
                </a:solidFill>
              </a:rPr>
              <a:t>So can’t we do better?</a:t>
            </a:r>
          </a:p>
        </p:txBody>
      </p:sp>
      <p:sp>
        <p:nvSpPr>
          <p:cNvPr id="95" name="TextBox 94"/>
          <p:cNvSpPr txBox="1"/>
          <p:nvPr/>
        </p:nvSpPr>
        <p:spPr>
          <a:xfrm>
            <a:off x="-1" y="6454252"/>
            <a:ext cx="3855525" cy="416200"/>
          </a:xfrm>
          <a:prstGeom prst="rect">
            <a:avLst/>
          </a:prstGeom>
          <a:solidFill>
            <a:schemeClr val="accent6">
              <a:lumMod val="60000"/>
              <a:lumOff val="40000"/>
            </a:schemeClr>
          </a:solidFill>
        </p:spPr>
        <p:txBody>
          <a:bodyPr wrap="square" rtlCol="0" anchor="ctr">
            <a:noAutofit/>
          </a:bodyPr>
          <a:lstStyle/>
          <a:p>
            <a:r>
              <a:rPr lang="en-US" dirty="0" smtClean="0"/>
              <a:t>(</a:t>
            </a:r>
            <a:r>
              <a:rPr lang="en-US" dirty="0" err="1" smtClean="0"/>
              <a:t>Naradowsky</a:t>
            </a:r>
            <a:r>
              <a:rPr lang="en-US" dirty="0" smtClean="0"/>
              <a:t>, Vieira, &amp; Smith, 2012)</a:t>
            </a:r>
          </a:p>
        </p:txBody>
      </p:sp>
    </p:spTree>
    <p:extLst>
      <p:ext uri="{BB962C8B-B14F-4D97-AF65-F5344CB8AC3E}">
        <p14:creationId xmlns:p14="http://schemas.microsoft.com/office/powerpoint/2010/main" val="21189869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94">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94">
                                            <p:txEl>
                                              <p:pRg st="4" end="4"/>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4">
                                            <p:txEl>
                                              <p:pRg st="6" end="6"/>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Example: The </a:t>
            </a:r>
            <a:r>
              <a:rPr lang="en-US" i="1" dirty="0" smtClean="0">
                <a:latin typeface="Times New Roman"/>
                <a:cs typeface="Times New Roman"/>
              </a:rPr>
              <a:t>Exactly1</a:t>
            </a:r>
            <a:r>
              <a:rPr lang="en-US" dirty="0" smtClean="0"/>
              <a:t> Factor</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213</a:t>
            </a:fld>
            <a:endParaRPr lang="en-US"/>
          </a:p>
        </p:txBody>
      </p:sp>
      <p:grpSp>
        <p:nvGrpSpPr>
          <p:cNvPr id="38" name="Group 37"/>
          <p:cNvGrpSpPr/>
          <p:nvPr/>
        </p:nvGrpSpPr>
        <p:grpSpPr>
          <a:xfrm>
            <a:off x="2718867" y="3266039"/>
            <a:ext cx="4090551" cy="1515312"/>
            <a:chOff x="2718867" y="3266037"/>
            <a:chExt cx="3468245" cy="1284783"/>
          </a:xfrm>
        </p:grpSpPr>
        <p:grpSp>
          <p:nvGrpSpPr>
            <p:cNvPr id="39" name="Group 38"/>
            <p:cNvGrpSpPr/>
            <p:nvPr/>
          </p:nvGrpSpPr>
          <p:grpSpPr>
            <a:xfrm>
              <a:off x="2718867" y="3266037"/>
              <a:ext cx="3468245" cy="974046"/>
              <a:chOff x="2718867" y="3266037"/>
              <a:chExt cx="3468245" cy="974046"/>
            </a:xfrm>
          </p:grpSpPr>
          <p:cxnSp>
            <p:nvCxnSpPr>
              <p:cNvPr id="52" name="Curved Connector 51"/>
              <p:cNvCxnSpPr>
                <a:stCxn id="60" idx="3"/>
                <a:endCxn id="59" idx="0"/>
              </p:cNvCxnSpPr>
              <p:nvPr/>
            </p:nvCxnSpPr>
            <p:spPr>
              <a:xfrm>
                <a:off x="4617740" y="3401713"/>
                <a:ext cx="136363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3" name="Curved Connector 52"/>
              <p:cNvCxnSpPr>
                <a:stCxn id="60" idx="1"/>
                <a:endCxn id="56" idx="0"/>
              </p:cNvCxnSpPr>
              <p:nvPr/>
            </p:nvCxnSpPr>
            <p:spPr>
              <a:xfrm rot="10800000" flipV="1">
                <a:off x="2924607" y="3401713"/>
                <a:ext cx="142178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4" name="Curved Connector 53"/>
              <p:cNvCxnSpPr>
                <a:stCxn id="60" idx="1"/>
                <a:endCxn id="57" idx="0"/>
              </p:cNvCxnSpPr>
              <p:nvPr/>
            </p:nvCxnSpPr>
            <p:spPr>
              <a:xfrm rot="10800000" flipV="1">
                <a:off x="3925247" y="3401712"/>
                <a:ext cx="421143"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5" name="Curved Connector 54"/>
              <p:cNvCxnSpPr>
                <a:stCxn id="60" idx="3"/>
                <a:endCxn id="58" idx="0"/>
              </p:cNvCxnSpPr>
              <p:nvPr/>
            </p:nvCxnSpPr>
            <p:spPr>
              <a:xfrm>
                <a:off x="4617740" y="3401713"/>
                <a:ext cx="348314"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56" name="Oval 55"/>
              <p:cNvSpPr/>
              <p:nvPr/>
            </p:nvSpPr>
            <p:spPr>
              <a:xfrm>
                <a:off x="2718867"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57" name="Oval 56"/>
              <p:cNvSpPr/>
              <p:nvPr/>
            </p:nvSpPr>
            <p:spPr>
              <a:xfrm>
                <a:off x="3719507"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58" name="Oval 57"/>
              <p:cNvSpPr/>
              <p:nvPr/>
            </p:nvSpPr>
            <p:spPr>
              <a:xfrm>
                <a:off x="4760314"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sp>
            <p:nvSpPr>
              <p:cNvPr id="59" name="Oval 58"/>
              <p:cNvSpPr/>
              <p:nvPr/>
            </p:nvSpPr>
            <p:spPr>
              <a:xfrm>
                <a:off x="5775632"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sp>
            <p:nvSpPr>
              <p:cNvPr id="60" name="Rectangle 59"/>
              <p:cNvSpPr/>
              <p:nvPr/>
            </p:nvSpPr>
            <p:spPr>
              <a:xfrm>
                <a:off x="4346389" y="3266037"/>
                <a:ext cx="271351" cy="271351"/>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E1</a:t>
                </a:r>
                <a:endParaRPr lang="en-US" sz="1400" i="1" dirty="0">
                  <a:solidFill>
                    <a:schemeClr val="tx1"/>
                  </a:solidFill>
                  <a:latin typeface="Times New Roman"/>
                  <a:cs typeface="Times New Roman"/>
                </a:endParaRPr>
              </a:p>
            </p:txBody>
          </p:sp>
        </p:grpSp>
        <p:grpSp>
          <p:nvGrpSpPr>
            <p:cNvPr id="40" name="Group 39"/>
            <p:cNvGrpSpPr/>
            <p:nvPr/>
          </p:nvGrpSpPr>
          <p:grpSpPr>
            <a:xfrm>
              <a:off x="3815730" y="4240083"/>
              <a:ext cx="209328" cy="305632"/>
              <a:chOff x="1571741" y="2880875"/>
              <a:chExt cx="334948" cy="489044"/>
            </a:xfrm>
          </p:grpSpPr>
          <p:cxnSp>
            <p:nvCxnSpPr>
              <p:cNvPr id="50" name="Straight Connector 49"/>
              <p:cNvCxnSpPr>
                <a:stCxn id="57" idx="4"/>
                <a:endCxn id="51" idx="0"/>
              </p:cNvCxnSpPr>
              <p:nvPr/>
            </p:nvCxnSpPr>
            <p:spPr>
              <a:xfrm flipH="1">
                <a:off x="1739215" y="2880875"/>
                <a:ext cx="7764" cy="15409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1" name="Rectangle 50"/>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grpSp>
        <p:grpSp>
          <p:nvGrpSpPr>
            <p:cNvPr id="41" name="Group 40"/>
            <p:cNvGrpSpPr/>
            <p:nvPr/>
          </p:nvGrpSpPr>
          <p:grpSpPr>
            <a:xfrm>
              <a:off x="4860493" y="4240082"/>
              <a:ext cx="209328" cy="310738"/>
              <a:chOff x="1571741" y="2872706"/>
              <a:chExt cx="334948" cy="497213"/>
            </a:xfrm>
          </p:grpSpPr>
          <p:cxnSp>
            <p:nvCxnSpPr>
              <p:cNvPr id="48" name="Straight Connector 47"/>
              <p:cNvCxnSpPr>
                <a:stCxn id="58" idx="4"/>
                <a:endCxn id="49" idx="0"/>
              </p:cNvCxnSpPr>
              <p:nvPr/>
            </p:nvCxnSpPr>
            <p:spPr>
              <a:xfrm flipH="1">
                <a:off x="1739215" y="2872706"/>
                <a:ext cx="1435" cy="16226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9" name="Rectangle 48"/>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grpSp>
        <p:grpSp>
          <p:nvGrpSpPr>
            <p:cNvPr id="42" name="Group 41"/>
            <p:cNvGrpSpPr/>
            <p:nvPr/>
          </p:nvGrpSpPr>
          <p:grpSpPr>
            <a:xfrm>
              <a:off x="5875442" y="4228644"/>
              <a:ext cx="209328" cy="311231"/>
              <a:chOff x="1540697" y="2871917"/>
              <a:chExt cx="334948" cy="498002"/>
            </a:xfrm>
          </p:grpSpPr>
          <p:cxnSp>
            <p:nvCxnSpPr>
              <p:cNvPr id="46" name="Straight Connector 45"/>
              <p:cNvCxnSpPr>
                <a:stCxn id="59" idx="4"/>
                <a:endCxn id="47" idx="0"/>
              </p:cNvCxnSpPr>
              <p:nvPr/>
            </p:nvCxnSpPr>
            <p:spPr>
              <a:xfrm flipH="1">
                <a:off x="1708171" y="2871917"/>
                <a:ext cx="2026" cy="16305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7" name="Rectangle 46"/>
              <p:cNvSpPr/>
              <p:nvPr/>
            </p:nvSpPr>
            <p:spPr>
              <a:xfrm>
                <a:off x="1540697"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4</a:t>
                </a:r>
                <a:endParaRPr lang="en-US" sz="1400" i="1" dirty="0">
                  <a:solidFill>
                    <a:schemeClr val="tx1"/>
                  </a:solidFill>
                  <a:latin typeface="Times New Roman"/>
                  <a:cs typeface="Times New Roman"/>
                </a:endParaRPr>
              </a:p>
            </p:txBody>
          </p:sp>
        </p:grpSp>
        <p:grpSp>
          <p:nvGrpSpPr>
            <p:cNvPr id="43" name="Group 42"/>
            <p:cNvGrpSpPr/>
            <p:nvPr/>
          </p:nvGrpSpPr>
          <p:grpSpPr>
            <a:xfrm>
              <a:off x="2815035" y="4228643"/>
              <a:ext cx="209328" cy="311228"/>
              <a:chOff x="1571741" y="2871921"/>
              <a:chExt cx="334948" cy="497998"/>
            </a:xfrm>
          </p:grpSpPr>
          <p:cxnSp>
            <p:nvCxnSpPr>
              <p:cNvPr id="44" name="Straight Connector 43"/>
              <p:cNvCxnSpPr>
                <a:stCxn id="56" idx="4"/>
                <a:endCxn id="45" idx="0"/>
              </p:cNvCxnSpPr>
              <p:nvPr/>
            </p:nvCxnSpPr>
            <p:spPr>
              <a:xfrm flipH="1">
                <a:off x="1739215" y="2871921"/>
                <a:ext cx="7854" cy="16305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Rectangle 44"/>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grpSp>
      <p:sp>
        <p:nvSpPr>
          <p:cNvPr id="61" name="TextBox 60"/>
          <p:cNvSpPr txBox="1"/>
          <p:nvPr/>
        </p:nvSpPr>
        <p:spPr>
          <a:xfrm>
            <a:off x="0" y="6453242"/>
            <a:ext cx="2345350" cy="416200"/>
          </a:xfrm>
          <a:prstGeom prst="rect">
            <a:avLst/>
          </a:prstGeom>
          <a:solidFill>
            <a:schemeClr val="accent6">
              <a:lumMod val="60000"/>
              <a:lumOff val="40000"/>
            </a:schemeClr>
          </a:solidFill>
        </p:spPr>
        <p:txBody>
          <a:bodyPr wrap="square" rtlCol="0" anchor="ctr">
            <a:noAutofit/>
          </a:bodyPr>
          <a:lstStyle/>
          <a:p>
            <a:r>
              <a:rPr lang="en-US" dirty="0" smtClean="0"/>
              <a:t>(Smith &amp; Eisner, 2008)</a:t>
            </a:r>
          </a:p>
        </p:txBody>
      </p:sp>
      <p:sp>
        <p:nvSpPr>
          <p:cNvPr id="35" name="Content Placeholder 2"/>
          <p:cNvSpPr>
            <a:spLocks noGrp="1"/>
          </p:cNvSpPr>
          <p:nvPr>
            <p:ph idx="1"/>
          </p:nvPr>
        </p:nvSpPr>
        <p:spPr>
          <a:xfrm>
            <a:off x="457200" y="1210760"/>
            <a:ext cx="8229600" cy="5044828"/>
          </a:xfrm>
        </p:spPr>
        <p:txBody>
          <a:bodyPr>
            <a:normAutofit/>
          </a:bodyPr>
          <a:lstStyle/>
          <a:p>
            <a:pPr marL="0" indent="0">
              <a:buNone/>
            </a:pPr>
            <a:r>
              <a:rPr lang="en-US" b="1" dirty="0" smtClean="0"/>
              <a:t>Variables: </a:t>
            </a:r>
            <a:r>
              <a:rPr lang="en-US" i="1" dirty="0">
                <a:latin typeface="Times New Roman"/>
                <a:cs typeface="Times New Roman"/>
              </a:rPr>
              <a:t>d</a:t>
            </a:r>
            <a:r>
              <a:rPr lang="en-US" dirty="0" smtClean="0"/>
              <a:t> binary </a:t>
            </a:r>
            <a:r>
              <a:rPr lang="en-US" dirty="0"/>
              <a:t>variables </a:t>
            </a:r>
            <a:r>
              <a:rPr lang="en-US" i="1" dirty="0">
                <a:latin typeface="Times New Roman"/>
                <a:cs typeface="Times New Roman"/>
              </a:rPr>
              <a:t>X</a:t>
            </a:r>
            <a:r>
              <a:rPr lang="en-US" i="1" baseline="-25000" dirty="0">
                <a:latin typeface="Times New Roman"/>
                <a:cs typeface="Times New Roman"/>
              </a:rPr>
              <a:t>1</a:t>
            </a:r>
            <a:r>
              <a:rPr lang="en-US" i="1" dirty="0">
                <a:latin typeface="Times New Roman"/>
                <a:cs typeface="Times New Roman"/>
              </a:rPr>
              <a:t>, …, </a:t>
            </a:r>
            <a:r>
              <a:rPr lang="en-US" i="1" dirty="0" err="1" smtClean="0">
                <a:latin typeface="Times New Roman"/>
                <a:cs typeface="Times New Roman"/>
              </a:rPr>
              <a:t>X</a:t>
            </a:r>
            <a:r>
              <a:rPr lang="en-US" i="1" baseline="-25000" dirty="0" err="1">
                <a:latin typeface="Times New Roman"/>
                <a:cs typeface="Times New Roman"/>
              </a:rPr>
              <a:t>d</a:t>
            </a:r>
            <a:endParaRPr lang="en-US" i="1" baseline="-25000" dirty="0" smtClean="0">
              <a:latin typeface="Times New Roman"/>
              <a:cs typeface="Times New Roman"/>
            </a:endParaRPr>
          </a:p>
          <a:p>
            <a:pPr marL="0" indent="0">
              <a:buNone/>
            </a:pPr>
            <a:r>
              <a:rPr lang="en-US" b="1" dirty="0" smtClean="0"/>
              <a:t>Global Factor:</a:t>
            </a:r>
          </a:p>
        </p:txBody>
      </p:sp>
      <p:grpSp>
        <p:nvGrpSpPr>
          <p:cNvPr id="36" name="Group 35"/>
          <p:cNvGrpSpPr/>
          <p:nvPr/>
        </p:nvGrpSpPr>
        <p:grpSpPr>
          <a:xfrm>
            <a:off x="2980636" y="1849408"/>
            <a:ext cx="5278434" cy="1641230"/>
            <a:chOff x="3272517" y="1126443"/>
            <a:chExt cx="5278434" cy="1641230"/>
          </a:xfrm>
        </p:grpSpPr>
        <p:sp>
          <p:nvSpPr>
            <p:cNvPr id="37" name="Content Placeholder 2"/>
            <p:cNvSpPr txBox="1">
              <a:spLocks/>
            </p:cNvSpPr>
            <p:nvPr/>
          </p:nvSpPr>
          <p:spPr>
            <a:xfrm>
              <a:off x="6621182" y="1126443"/>
              <a:ext cx="1929769" cy="1641230"/>
            </a:xfrm>
            <a:prstGeom prst="rect">
              <a:avLst/>
            </a:prstGeom>
          </p:spPr>
          <p:txBody>
            <a:bodyPr vert="horz" lIns="91440" tIns="45720" rIns="91440" bIns="45720" rtlCol="0">
              <a:normAutofit fontScale="5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i="1" dirty="0" smtClean="0">
                  <a:latin typeface="Times New Roman"/>
                  <a:cs typeface="Times New Roman"/>
                </a:rPr>
                <a:t>1 </a:t>
              </a:r>
              <a:r>
                <a:rPr lang="en-US" dirty="0" smtClean="0"/>
                <a:t>if exactly </a:t>
              </a:r>
              <a:r>
                <a:rPr lang="en-US" dirty="0"/>
                <a:t>one of the </a:t>
              </a:r>
              <a:r>
                <a:rPr lang="en-US" i="1" dirty="0">
                  <a:latin typeface="Times New Roman"/>
                  <a:cs typeface="Times New Roman"/>
                </a:rPr>
                <a:t>d</a:t>
              </a:r>
              <a:r>
                <a:rPr lang="en-US" dirty="0" smtClean="0"/>
                <a:t> </a:t>
              </a:r>
              <a:r>
                <a:rPr lang="en-US" dirty="0"/>
                <a:t>binary variables </a:t>
              </a:r>
              <a:r>
                <a:rPr lang="en-US" i="1" dirty="0">
                  <a:latin typeface="Times New Roman"/>
                  <a:cs typeface="Times New Roman"/>
                </a:rPr>
                <a:t>X</a:t>
              </a:r>
              <a:r>
                <a:rPr lang="en-US" i="1" baseline="-25000" dirty="0">
                  <a:latin typeface="Times New Roman"/>
                  <a:cs typeface="Times New Roman"/>
                </a:rPr>
                <a:t>i</a:t>
              </a:r>
              <a:r>
                <a:rPr lang="en-US" dirty="0"/>
                <a:t> is </a:t>
              </a:r>
              <a:r>
                <a:rPr lang="en-US" b="1" dirty="0" smtClean="0"/>
                <a:t>on</a:t>
              </a:r>
              <a:r>
                <a:rPr lang="en-US" dirty="0" smtClean="0">
                  <a:latin typeface="Times New Roman"/>
                  <a:cs typeface="Times New Roman"/>
                </a:rPr>
                <a:t>,</a:t>
              </a:r>
            </a:p>
            <a:p>
              <a:pPr marL="0" indent="0">
                <a:buNone/>
              </a:pPr>
              <a:endParaRPr lang="en-US" dirty="0" smtClean="0">
                <a:latin typeface="Times New Roman"/>
                <a:cs typeface="Times New Roman"/>
              </a:endParaRPr>
            </a:p>
            <a:p>
              <a:pPr marL="0" indent="0">
                <a:buNone/>
              </a:pPr>
              <a:r>
                <a:rPr lang="en-US" dirty="0" smtClean="0">
                  <a:latin typeface="Times New Roman"/>
                  <a:cs typeface="Times New Roman"/>
                </a:rPr>
                <a:t>0 otherwise</a:t>
              </a:r>
              <a:endParaRPr lang="en-US" i="1" dirty="0">
                <a:latin typeface="Times New Roman"/>
                <a:cs typeface="Times New Roman"/>
              </a:endParaRPr>
            </a:p>
          </p:txBody>
        </p:sp>
        <p:sp>
          <p:nvSpPr>
            <p:cNvPr id="62" name="Content Placeholder 2"/>
            <p:cNvSpPr txBox="1">
              <a:spLocks/>
            </p:cNvSpPr>
            <p:nvPr/>
          </p:nvSpPr>
          <p:spPr>
            <a:xfrm>
              <a:off x="3272517" y="1169496"/>
              <a:ext cx="3348666" cy="489939"/>
            </a:xfrm>
            <a:prstGeom prst="rect">
              <a:avLst/>
            </a:prstGeom>
          </p:spPr>
          <p:txBody>
            <a:bodyPr vert="horz" lIns="91440" tIns="45720" rIns="91440" bIns="45720" rtlCol="0">
              <a:normAutofit fontScale="85000"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i="1" dirty="0">
                  <a:latin typeface="Times New Roman"/>
                  <a:cs typeface="Times New Roman"/>
                </a:rPr>
                <a:t>Exactly1(X</a:t>
              </a:r>
              <a:r>
                <a:rPr lang="en-US" i="1" baseline="-25000" dirty="0">
                  <a:latin typeface="Times New Roman"/>
                  <a:cs typeface="Times New Roman"/>
                </a:rPr>
                <a:t>1</a:t>
              </a:r>
              <a:r>
                <a:rPr lang="en-US" i="1" dirty="0">
                  <a:latin typeface="Times New Roman"/>
                  <a:cs typeface="Times New Roman"/>
                </a:rPr>
                <a:t>, …, </a:t>
              </a:r>
              <a:r>
                <a:rPr lang="en-US" i="1" dirty="0" err="1" smtClean="0">
                  <a:latin typeface="Times New Roman"/>
                  <a:cs typeface="Times New Roman"/>
                </a:rPr>
                <a:t>X</a:t>
              </a:r>
              <a:r>
                <a:rPr lang="en-US" i="1" baseline="-25000" dirty="0" err="1">
                  <a:latin typeface="Times New Roman"/>
                  <a:cs typeface="Times New Roman"/>
                </a:rPr>
                <a:t>d</a:t>
              </a:r>
              <a:r>
                <a:rPr lang="en-US" i="1" dirty="0" smtClean="0">
                  <a:latin typeface="Times New Roman"/>
                  <a:cs typeface="Times New Roman"/>
                </a:rPr>
                <a:t>) =</a:t>
              </a:r>
              <a:endParaRPr lang="en-US" i="1" dirty="0">
                <a:latin typeface="Times New Roman"/>
                <a:cs typeface="Times New Roman"/>
              </a:endParaRPr>
            </a:p>
          </p:txBody>
        </p:sp>
        <p:sp>
          <p:nvSpPr>
            <p:cNvPr id="63" name="Left Bracket 62"/>
            <p:cNvSpPr/>
            <p:nvPr/>
          </p:nvSpPr>
          <p:spPr>
            <a:xfrm>
              <a:off x="6595745" y="1169496"/>
              <a:ext cx="45719" cy="1234773"/>
            </a:xfrm>
            <a:prstGeom prst="leftBracket">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281150680"/>
      </p:ext>
    </p:extLst>
  </p:cSld>
  <p:clrMapOvr>
    <a:masterClrMapping/>
  </p:clrMapOvr>
  <p:timing>
    <p:tnLst>
      <p:par>
        <p:cTn xmlns:p14="http://schemas.microsoft.com/office/powerpoint/2010/main" id="1" dur="indefinite" restart="never" nodeType="tmRoot"/>
      </p:par>
    </p:tnLst>
  </p:timing>
</p:sld>
</file>

<file path=ppt/slides/slide2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Example: The </a:t>
            </a:r>
            <a:r>
              <a:rPr lang="en-US" i="1" dirty="0" smtClean="0">
                <a:latin typeface="Times New Roman"/>
                <a:cs typeface="Times New Roman"/>
              </a:rPr>
              <a:t>Exactly1</a:t>
            </a:r>
            <a:r>
              <a:rPr lang="en-US" dirty="0" smtClean="0"/>
              <a:t> Factor</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214</a:t>
            </a:fld>
            <a:endParaRPr lang="en-US"/>
          </a:p>
        </p:txBody>
      </p:sp>
      <p:grpSp>
        <p:nvGrpSpPr>
          <p:cNvPr id="38" name="Group 37"/>
          <p:cNvGrpSpPr/>
          <p:nvPr/>
        </p:nvGrpSpPr>
        <p:grpSpPr>
          <a:xfrm>
            <a:off x="2718867" y="3266039"/>
            <a:ext cx="4090551" cy="1515312"/>
            <a:chOff x="2718867" y="3266037"/>
            <a:chExt cx="3468245" cy="1284783"/>
          </a:xfrm>
        </p:grpSpPr>
        <p:grpSp>
          <p:nvGrpSpPr>
            <p:cNvPr id="39" name="Group 38"/>
            <p:cNvGrpSpPr/>
            <p:nvPr/>
          </p:nvGrpSpPr>
          <p:grpSpPr>
            <a:xfrm>
              <a:off x="2718867" y="3266037"/>
              <a:ext cx="3468245" cy="974046"/>
              <a:chOff x="2718867" y="3266037"/>
              <a:chExt cx="3468245" cy="974046"/>
            </a:xfrm>
          </p:grpSpPr>
          <p:cxnSp>
            <p:nvCxnSpPr>
              <p:cNvPr id="52" name="Curved Connector 51"/>
              <p:cNvCxnSpPr>
                <a:stCxn id="60" idx="3"/>
                <a:endCxn id="59" idx="0"/>
              </p:cNvCxnSpPr>
              <p:nvPr/>
            </p:nvCxnSpPr>
            <p:spPr>
              <a:xfrm>
                <a:off x="4617740" y="3401713"/>
                <a:ext cx="136363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3" name="Curved Connector 52"/>
              <p:cNvCxnSpPr>
                <a:stCxn id="60" idx="1"/>
                <a:endCxn id="56" idx="0"/>
              </p:cNvCxnSpPr>
              <p:nvPr/>
            </p:nvCxnSpPr>
            <p:spPr>
              <a:xfrm rot="10800000" flipV="1">
                <a:off x="2924607" y="3401713"/>
                <a:ext cx="142178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4" name="Curved Connector 53"/>
              <p:cNvCxnSpPr>
                <a:stCxn id="60" idx="1"/>
                <a:endCxn id="57" idx="0"/>
              </p:cNvCxnSpPr>
              <p:nvPr/>
            </p:nvCxnSpPr>
            <p:spPr>
              <a:xfrm rot="10800000" flipV="1">
                <a:off x="3925247" y="3401712"/>
                <a:ext cx="421143"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5" name="Curved Connector 54"/>
              <p:cNvCxnSpPr>
                <a:stCxn id="60" idx="3"/>
                <a:endCxn id="58" idx="0"/>
              </p:cNvCxnSpPr>
              <p:nvPr/>
            </p:nvCxnSpPr>
            <p:spPr>
              <a:xfrm>
                <a:off x="4617740" y="3401713"/>
                <a:ext cx="348314"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56" name="Oval 55"/>
              <p:cNvSpPr/>
              <p:nvPr/>
            </p:nvSpPr>
            <p:spPr>
              <a:xfrm>
                <a:off x="2718867"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57" name="Oval 56"/>
              <p:cNvSpPr/>
              <p:nvPr/>
            </p:nvSpPr>
            <p:spPr>
              <a:xfrm>
                <a:off x="3719507"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58" name="Oval 57"/>
              <p:cNvSpPr/>
              <p:nvPr/>
            </p:nvSpPr>
            <p:spPr>
              <a:xfrm>
                <a:off x="4760314"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sp>
            <p:nvSpPr>
              <p:cNvPr id="59" name="Oval 58"/>
              <p:cNvSpPr/>
              <p:nvPr/>
            </p:nvSpPr>
            <p:spPr>
              <a:xfrm>
                <a:off x="5775632" y="3816525"/>
                <a:ext cx="411480" cy="412116"/>
              </a:xfrm>
              <a:prstGeom prst="ellipse">
                <a:avLst/>
              </a:prstGeom>
              <a:solidFill>
                <a:schemeClr val="accent3">
                  <a:lumMod val="50000"/>
                </a:schemeClr>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sp>
            <p:nvSpPr>
              <p:cNvPr id="60" name="Rectangle 59"/>
              <p:cNvSpPr/>
              <p:nvPr/>
            </p:nvSpPr>
            <p:spPr>
              <a:xfrm>
                <a:off x="4346389" y="3266037"/>
                <a:ext cx="271351" cy="271351"/>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E1</a:t>
                </a:r>
                <a:endParaRPr lang="en-US" sz="1400" i="1" dirty="0">
                  <a:solidFill>
                    <a:schemeClr val="tx1"/>
                  </a:solidFill>
                  <a:latin typeface="Times New Roman"/>
                  <a:cs typeface="Times New Roman"/>
                </a:endParaRPr>
              </a:p>
            </p:txBody>
          </p:sp>
        </p:grpSp>
        <p:grpSp>
          <p:nvGrpSpPr>
            <p:cNvPr id="40" name="Group 39"/>
            <p:cNvGrpSpPr/>
            <p:nvPr/>
          </p:nvGrpSpPr>
          <p:grpSpPr>
            <a:xfrm>
              <a:off x="3815730" y="4240083"/>
              <a:ext cx="209328" cy="305632"/>
              <a:chOff x="1571741" y="2880875"/>
              <a:chExt cx="334948" cy="489044"/>
            </a:xfrm>
          </p:grpSpPr>
          <p:cxnSp>
            <p:nvCxnSpPr>
              <p:cNvPr id="50" name="Straight Connector 49"/>
              <p:cNvCxnSpPr>
                <a:stCxn id="57" idx="4"/>
                <a:endCxn id="51" idx="0"/>
              </p:cNvCxnSpPr>
              <p:nvPr/>
            </p:nvCxnSpPr>
            <p:spPr>
              <a:xfrm flipH="1">
                <a:off x="1739215" y="2880875"/>
                <a:ext cx="7764" cy="15409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1" name="Rectangle 50"/>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grpSp>
        <p:grpSp>
          <p:nvGrpSpPr>
            <p:cNvPr id="41" name="Group 40"/>
            <p:cNvGrpSpPr/>
            <p:nvPr/>
          </p:nvGrpSpPr>
          <p:grpSpPr>
            <a:xfrm>
              <a:off x="4860493" y="4240082"/>
              <a:ext cx="209328" cy="310738"/>
              <a:chOff x="1571741" y="2872706"/>
              <a:chExt cx="334948" cy="497213"/>
            </a:xfrm>
          </p:grpSpPr>
          <p:cxnSp>
            <p:nvCxnSpPr>
              <p:cNvPr id="48" name="Straight Connector 47"/>
              <p:cNvCxnSpPr>
                <a:stCxn id="58" idx="4"/>
                <a:endCxn id="49" idx="0"/>
              </p:cNvCxnSpPr>
              <p:nvPr/>
            </p:nvCxnSpPr>
            <p:spPr>
              <a:xfrm flipH="1">
                <a:off x="1739215" y="2872706"/>
                <a:ext cx="1435" cy="16226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9" name="Rectangle 48"/>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grpSp>
        <p:grpSp>
          <p:nvGrpSpPr>
            <p:cNvPr id="42" name="Group 41"/>
            <p:cNvGrpSpPr/>
            <p:nvPr/>
          </p:nvGrpSpPr>
          <p:grpSpPr>
            <a:xfrm>
              <a:off x="5875442" y="4228644"/>
              <a:ext cx="209328" cy="311231"/>
              <a:chOff x="1540697" y="2871917"/>
              <a:chExt cx="334948" cy="498002"/>
            </a:xfrm>
          </p:grpSpPr>
          <p:cxnSp>
            <p:nvCxnSpPr>
              <p:cNvPr id="46" name="Straight Connector 45"/>
              <p:cNvCxnSpPr>
                <a:stCxn id="59" idx="4"/>
                <a:endCxn id="47" idx="0"/>
              </p:cNvCxnSpPr>
              <p:nvPr/>
            </p:nvCxnSpPr>
            <p:spPr>
              <a:xfrm flipH="1">
                <a:off x="1708171" y="2871917"/>
                <a:ext cx="2026" cy="16305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7" name="Rectangle 46"/>
              <p:cNvSpPr/>
              <p:nvPr/>
            </p:nvSpPr>
            <p:spPr>
              <a:xfrm>
                <a:off x="1540697"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4</a:t>
                </a:r>
                <a:endParaRPr lang="en-US" sz="1400" i="1" dirty="0">
                  <a:solidFill>
                    <a:schemeClr val="tx1"/>
                  </a:solidFill>
                  <a:latin typeface="Times New Roman"/>
                  <a:cs typeface="Times New Roman"/>
                </a:endParaRPr>
              </a:p>
            </p:txBody>
          </p:sp>
        </p:grpSp>
        <p:grpSp>
          <p:nvGrpSpPr>
            <p:cNvPr id="43" name="Group 42"/>
            <p:cNvGrpSpPr/>
            <p:nvPr/>
          </p:nvGrpSpPr>
          <p:grpSpPr>
            <a:xfrm>
              <a:off x="2815035" y="4228643"/>
              <a:ext cx="209328" cy="311228"/>
              <a:chOff x="1571741" y="2871921"/>
              <a:chExt cx="334948" cy="497998"/>
            </a:xfrm>
          </p:grpSpPr>
          <p:cxnSp>
            <p:nvCxnSpPr>
              <p:cNvPr id="44" name="Straight Connector 43"/>
              <p:cNvCxnSpPr>
                <a:stCxn id="56" idx="4"/>
                <a:endCxn id="45" idx="0"/>
              </p:cNvCxnSpPr>
              <p:nvPr/>
            </p:nvCxnSpPr>
            <p:spPr>
              <a:xfrm flipH="1">
                <a:off x="1739215" y="2871921"/>
                <a:ext cx="7854" cy="16305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Rectangle 44"/>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grpSp>
      <p:sp>
        <p:nvSpPr>
          <p:cNvPr id="28" name="TextBox 27"/>
          <p:cNvSpPr txBox="1"/>
          <p:nvPr/>
        </p:nvSpPr>
        <p:spPr>
          <a:xfrm>
            <a:off x="0" y="6453242"/>
            <a:ext cx="2345350" cy="416200"/>
          </a:xfrm>
          <a:prstGeom prst="rect">
            <a:avLst/>
          </a:prstGeom>
          <a:solidFill>
            <a:schemeClr val="accent6">
              <a:lumMod val="60000"/>
              <a:lumOff val="40000"/>
            </a:schemeClr>
          </a:solidFill>
        </p:spPr>
        <p:txBody>
          <a:bodyPr wrap="square" rtlCol="0" anchor="ctr">
            <a:noAutofit/>
          </a:bodyPr>
          <a:lstStyle/>
          <a:p>
            <a:r>
              <a:rPr lang="en-US" dirty="0" smtClean="0"/>
              <a:t>(Smith &amp; Eisner, 2008)</a:t>
            </a:r>
          </a:p>
        </p:txBody>
      </p:sp>
      <p:sp>
        <p:nvSpPr>
          <p:cNvPr id="34" name="Content Placeholder 2"/>
          <p:cNvSpPr>
            <a:spLocks noGrp="1"/>
          </p:cNvSpPr>
          <p:nvPr>
            <p:ph idx="1"/>
          </p:nvPr>
        </p:nvSpPr>
        <p:spPr>
          <a:xfrm>
            <a:off x="457200" y="1210760"/>
            <a:ext cx="8229600" cy="5044828"/>
          </a:xfrm>
        </p:spPr>
        <p:txBody>
          <a:bodyPr>
            <a:normAutofit/>
          </a:bodyPr>
          <a:lstStyle/>
          <a:p>
            <a:pPr marL="0" indent="0">
              <a:buNone/>
            </a:pPr>
            <a:r>
              <a:rPr lang="en-US" b="1" dirty="0" smtClean="0"/>
              <a:t>Variables: </a:t>
            </a:r>
            <a:r>
              <a:rPr lang="en-US" i="1" dirty="0">
                <a:latin typeface="Times New Roman"/>
                <a:cs typeface="Times New Roman"/>
              </a:rPr>
              <a:t>d</a:t>
            </a:r>
            <a:r>
              <a:rPr lang="en-US" dirty="0" smtClean="0"/>
              <a:t> binary </a:t>
            </a:r>
            <a:r>
              <a:rPr lang="en-US" dirty="0"/>
              <a:t>variables </a:t>
            </a:r>
            <a:r>
              <a:rPr lang="en-US" i="1" dirty="0">
                <a:latin typeface="Times New Roman"/>
                <a:cs typeface="Times New Roman"/>
              </a:rPr>
              <a:t>X</a:t>
            </a:r>
            <a:r>
              <a:rPr lang="en-US" i="1" baseline="-25000" dirty="0">
                <a:latin typeface="Times New Roman"/>
                <a:cs typeface="Times New Roman"/>
              </a:rPr>
              <a:t>1</a:t>
            </a:r>
            <a:r>
              <a:rPr lang="en-US" i="1" dirty="0">
                <a:latin typeface="Times New Roman"/>
                <a:cs typeface="Times New Roman"/>
              </a:rPr>
              <a:t>, …, </a:t>
            </a:r>
            <a:r>
              <a:rPr lang="en-US" i="1" dirty="0" err="1" smtClean="0">
                <a:latin typeface="Times New Roman"/>
                <a:cs typeface="Times New Roman"/>
              </a:rPr>
              <a:t>X</a:t>
            </a:r>
            <a:r>
              <a:rPr lang="en-US" i="1" baseline="-25000" dirty="0" err="1">
                <a:latin typeface="Times New Roman"/>
                <a:cs typeface="Times New Roman"/>
              </a:rPr>
              <a:t>d</a:t>
            </a:r>
            <a:endParaRPr lang="en-US" i="1" baseline="-25000" dirty="0" smtClean="0">
              <a:latin typeface="Times New Roman"/>
              <a:cs typeface="Times New Roman"/>
            </a:endParaRPr>
          </a:p>
          <a:p>
            <a:pPr marL="0" indent="0">
              <a:buNone/>
            </a:pPr>
            <a:r>
              <a:rPr lang="en-US" b="1" dirty="0" smtClean="0"/>
              <a:t>Global Factor:</a:t>
            </a:r>
          </a:p>
        </p:txBody>
      </p:sp>
      <p:grpSp>
        <p:nvGrpSpPr>
          <p:cNvPr id="63" name="Group 62"/>
          <p:cNvGrpSpPr/>
          <p:nvPr/>
        </p:nvGrpSpPr>
        <p:grpSpPr>
          <a:xfrm>
            <a:off x="2980636" y="1849408"/>
            <a:ext cx="5278434" cy="1641230"/>
            <a:chOff x="3272517" y="1126443"/>
            <a:chExt cx="5278434" cy="1641230"/>
          </a:xfrm>
        </p:grpSpPr>
        <p:sp>
          <p:nvSpPr>
            <p:cNvPr id="64" name="Content Placeholder 2"/>
            <p:cNvSpPr txBox="1">
              <a:spLocks/>
            </p:cNvSpPr>
            <p:nvPr/>
          </p:nvSpPr>
          <p:spPr>
            <a:xfrm>
              <a:off x="6621182" y="1126443"/>
              <a:ext cx="1929769" cy="1641230"/>
            </a:xfrm>
            <a:prstGeom prst="rect">
              <a:avLst/>
            </a:prstGeom>
          </p:spPr>
          <p:txBody>
            <a:bodyPr vert="horz" lIns="91440" tIns="45720" rIns="91440" bIns="45720" rtlCol="0">
              <a:normAutofit fontScale="5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i="1" dirty="0" smtClean="0">
                  <a:latin typeface="Times New Roman"/>
                  <a:cs typeface="Times New Roman"/>
                </a:rPr>
                <a:t>1 </a:t>
              </a:r>
              <a:r>
                <a:rPr lang="en-US" dirty="0" smtClean="0"/>
                <a:t>if exactly </a:t>
              </a:r>
              <a:r>
                <a:rPr lang="en-US" dirty="0"/>
                <a:t>one of the </a:t>
              </a:r>
              <a:r>
                <a:rPr lang="en-US" i="1" dirty="0">
                  <a:latin typeface="Times New Roman"/>
                  <a:cs typeface="Times New Roman"/>
                </a:rPr>
                <a:t>d</a:t>
              </a:r>
              <a:r>
                <a:rPr lang="en-US" dirty="0" smtClean="0"/>
                <a:t> </a:t>
              </a:r>
              <a:r>
                <a:rPr lang="en-US" dirty="0"/>
                <a:t>binary variables </a:t>
              </a:r>
              <a:r>
                <a:rPr lang="en-US" i="1" dirty="0">
                  <a:latin typeface="Times New Roman"/>
                  <a:cs typeface="Times New Roman"/>
                </a:rPr>
                <a:t>X</a:t>
              </a:r>
              <a:r>
                <a:rPr lang="en-US" i="1" baseline="-25000" dirty="0">
                  <a:latin typeface="Times New Roman"/>
                  <a:cs typeface="Times New Roman"/>
                </a:rPr>
                <a:t>i</a:t>
              </a:r>
              <a:r>
                <a:rPr lang="en-US" dirty="0"/>
                <a:t> is </a:t>
              </a:r>
              <a:r>
                <a:rPr lang="en-US" b="1" dirty="0" smtClean="0"/>
                <a:t>on</a:t>
              </a:r>
              <a:r>
                <a:rPr lang="en-US" dirty="0" smtClean="0">
                  <a:latin typeface="Times New Roman"/>
                  <a:cs typeface="Times New Roman"/>
                </a:rPr>
                <a:t>,</a:t>
              </a:r>
            </a:p>
            <a:p>
              <a:pPr marL="0" indent="0">
                <a:buNone/>
              </a:pPr>
              <a:endParaRPr lang="en-US" dirty="0" smtClean="0">
                <a:latin typeface="Times New Roman"/>
                <a:cs typeface="Times New Roman"/>
              </a:endParaRPr>
            </a:p>
            <a:p>
              <a:pPr marL="0" indent="0">
                <a:buNone/>
              </a:pPr>
              <a:r>
                <a:rPr lang="en-US" dirty="0" smtClean="0">
                  <a:latin typeface="Times New Roman"/>
                  <a:cs typeface="Times New Roman"/>
                </a:rPr>
                <a:t>0 otherwise</a:t>
              </a:r>
              <a:endParaRPr lang="en-US" i="1" dirty="0">
                <a:latin typeface="Times New Roman"/>
                <a:cs typeface="Times New Roman"/>
              </a:endParaRPr>
            </a:p>
          </p:txBody>
        </p:sp>
        <p:sp>
          <p:nvSpPr>
            <p:cNvPr id="65" name="Content Placeholder 2"/>
            <p:cNvSpPr txBox="1">
              <a:spLocks/>
            </p:cNvSpPr>
            <p:nvPr/>
          </p:nvSpPr>
          <p:spPr>
            <a:xfrm>
              <a:off x="3272517" y="1169496"/>
              <a:ext cx="3348666" cy="489939"/>
            </a:xfrm>
            <a:prstGeom prst="rect">
              <a:avLst/>
            </a:prstGeom>
          </p:spPr>
          <p:txBody>
            <a:bodyPr vert="horz" lIns="91440" tIns="45720" rIns="91440" bIns="45720" rtlCol="0">
              <a:normAutofit fontScale="85000"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i="1" dirty="0">
                  <a:latin typeface="Times New Roman"/>
                  <a:cs typeface="Times New Roman"/>
                </a:rPr>
                <a:t>Exactly1(X</a:t>
              </a:r>
              <a:r>
                <a:rPr lang="en-US" i="1" baseline="-25000" dirty="0">
                  <a:latin typeface="Times New Roman"/>
                  <a:cs typeface="Times New Roman"/>
                </a:rPr>
                <a:t>1</a:t>
              </a:r>
              <a:r>
                <a:rPr lang="en-US" i="1" dirty="0">
                  <a:latin typeface="Times New Roman"/>
                  <a:cs typeface="Times New Roman"/>
                </a:rPr>
                <a:t>, …, </a:t>
              </a:r>
              <a:r>
                <a:rPr lang="en-US" i="1" dirty="0" err="1" smtClean="0">
                  <a:latin typeface="Times New Roman"/>
                  <a:cs typeface="Times New Roman"/>
                </a:rPr>
                <a:t>X</a:t>
              </a:r>
              <a:r>
                <a:rPr lang="en-US" i="1" baseline="-25000" dirty="0" err="1">
                  <a:latin typeface="Times New Roman"/>
                  <a:cs typeface="Times New Roman"/>
                </a:rPr>
                <a:t>d</a:t>
              </a:r>
              <a:r>
                <a:rPr lang="en-US" i="1" dirty="0" smtClean="0">
                  <a:latin typeface="Times New Roman"/>
                  <a:cs typeface="Times New Roman"/>
                </a:rPr>
                <a:t>) =</a:t>
              </a:r>
              <a:endParaRPr lang="en-US" i="1" dirty="0">
                <a:latin typeface="Times New Roman"/>
                <a:cs typeface="Times New Roman"/>
              </a:endParaRPr>
            </a:p>
          </p:txBody>
        </p:sp>
        <p:sp>
          <p:nvSpPr>
            <p:cNvPr id="66" name="Left Bracket 65"/>
            <p:cNvSpPr/>
            <p:nvPr/>
          </p:nvSpPr>
          <p:spPr>
            <a:xfrm>
              <a:off x="6595745" y="1169496"/>
              <a:ext cx="45719" cy="1234773"/>
            </a:xfrm>
            <a:prstGeom prst="leftBracket">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102733995"/>
      </p:ext>
    </p:extLst>
  </p:cSld>
  <p:clrMapOvr>
    <a:masterClrMapping/>
  </p:clrMapOvr>
  <p:timing>
    <p:tnLst>
      <p:par>
        <p:cTn xmlns:p14="http://schemas.microsoft.com/office/powerpoint/2010/main" id="1" dur="indefinite" restart="never" nodeType="tmRoot"/>
      </p:par>
    </p:tnLst>
  </p:timing>
</p:sld>
</file>

<file path=ppt/slides/slide2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Example: The </a:t>
            </a:r>
            <a:r>
              <a:rPr lang="en-US" i="1" dirty="0" smtClean="0">
                <a:latin typeface="Times New Roman"/>
                <a:cs typeface="Times New Roman"/>
              </a:rPr>
              <a:t>Exactly1</a:t>
            </a:r>
            <a:r>
              <a:rPr lang="en-US" dirty="0" smtClean="0"/>
              <a:t> Factor</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215</a:t>
            </a:fld>
            <a:endParaRPr lang="en-US"/>
          </a:p>
        </p:txBody>
      </p:sp>
      <p:grpSp>
        <p:nvGrpSpPr>
          <p:cNvPr id="38" name="Group 37"/>
          <p:cNvGrpSpPr/>
          <p:nvPr/>
        </p:nvGrpSpPr>
        <p:grpSpPr>
          <a:xfrm>
            <a:off x="2718867" y="3266039"/>
            <a:ext cx="4090551" cy="1515312"/>
            <a:chOff x="2718867" y="3266037"/>
            <a:chExt cx="3468245" cy="1284783"/>
          </a:xfrm>
        </p:grpSpPr>
        <p:grpSp>
          <p:nvGrpSpPr>
            <p:cNvPr id="39" name="Group 38"/>
            <p:cNvGrpSpPr/>
            <p:nvPr/>
          </p:nvGrpSpPr>
          <p:grpSpPr>
            <a:xfrm>
              <a:off x="2718867" y="3266037"/>
              <a:ext cx="3468245" cy="974046"/>
              <a:chOff x="2718867" y="3266037"/>
              <a:chExt cx="3468245" cy="974046"/>
            </a:xfrm>
          </p:grpSpPr>
          <p:cxnSp>
            <p:nvCxnSpPr>
              <p:cNvPr id="52" name="Curved Connector 51"/>
              <p:cNvCxnSpPr>
                <a:stCxn id="60" idx="3"/>
                <a:endCxn id="59" idx="0"/>
              </p:cNvCxnSpPr>
              <p:nvPr/>
            </p:nvCxnSpPr>
            <p:spPr>
              <a:xfrm>
                <a:off x="4617740" y="3401713"/>
                <a:ext cx="136363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3" name="Curved Connector 52"/>
              <p:cNvCxnSpPr>
                <a:stCxn id="60" idx="1"/>
                <a:endCxn id="56" idx="0"/>
              </p:cNvCxnSpPr>
              <p:nvPr/>
            </p:nvCxnSpPr>
            <p:spPr>
              <a:xfrm rot="10800000" flipV="1">
                <a:off x="2924607" y="3401713"/>
                <a:ext cx="142178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4" name="Curved Connector 53"/>
              <p:cNvCxnSpPr>
                <a:stCxn id="60" idx="1"/>
                <a:endCxn id="57" idx="0"/>
              </p:cNvCxnSpPr>
              <p:nvPr/>
            </p:nvCxnSpPr>
            <p:spPr>
              <a:xfrm rot="10800000" flipV="1">
                <a:off x="3925247" y="3401712"/>
                <a:ext cx="421143"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5" name="Curved Connector 54"/>
              <p:cNvCxnSpPr>
                <a:stCxn id="60" idx="3"/>
                <a:endCxn id="58" idx="0"/>
              </p:cNvCxnSpPr>
              <p:nvPr/>
            </p:nvCxnSpPr>
            <p:spPr>
              <a:xfrm>
                <a:off x="4617740" y="3401713"/>
                <a:ext cx="348314"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56" name="Oval 55"/>
              <p:cNvSpPr/>
              <p:nvPr/>
            </p:nvSpPr>
            <p:spPr>
              <a:xfrm>
                <a:off x="2718867"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57" name="Oval 56"/>
              <p:cNvSpPr/>
              <p:nvPr/>
            </p:nvSpPr>
            <p:spPr>
              <a:xfrm>
                <a:off x="3719507"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58" name="Oval 57"/>
              <p:cNvSpPr/>
              <p:nvPr/>
            </p:nvSpPr>
            <p:spPr>
              <a:xfrm>
                <a:off x="4760314" y="3827967"/>
                <a:ext cx="411480" cy="412116"/>
              </a:xfrm>
              <a:prstGeom prst="ellipse">
                <a:avLst/>
              </a:prstGeom>
              <a:solidFill>
                <a:schemeClr val="accent3">
                  <a:lumMod val="50000"/>
                </a:schemeClr>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sp>
            <p:nvSpPr>
              <p:cNvPr id="59" name="Oval 58"/>
              <p:cNvSpPr/>
              <p:nvPr/>
            </p:nvSpPr>
            <p:spPr>
              <a:xfrm>
                <a:off x="5775632"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sp>
            <p:nvSpPr>
              <p:cNvPr id="60" name="Rectangle 59"/>
              <p:cNvSpPr/>
              <p:nvPr/>
            </p:nvSpPr>
            <p:spPr>
              <a:xfrm>
                <a:off x="4346389" y="3266037"/>
                <a:ext cx="271351" cy="271351"/>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E1</a:t>
                </a:r>
                <a:endParaRPr lang="en-US" sz="1400" i="1" dirty="0">
                  <a:solidFill>
                    <a:schemeClr val="tx1"/>
                  </a:solidFill>
                  <a:latin typeface="Times New Roman"/>
                  <a:cs typeface="Times New Roman"/>
                </a:endParaRPr>
              </a:p>
            </p:txBody>
          </p:sp>
        </p:grpSp>
        <p:grpSp>
          <p:nvGrpSpPr>
            <p:cNvPr id="40" name="Group 39"/>
            <p:cNvGrpSpPr/>
            <p:nvPr/>
          </p:nvGrpSpPr>
          <p:grpSpPr>
            <a:xfrm>
              <a:off x="3815730" y="4240083"/>
              <a:ext cx="209328" cy="305632"/>
              <a:chOff x="1571741" y="2880875"/>
              <a:chExt cx="334948" cy="489044"/>
            </a:xfrm>
          </p:grpSpPr>
          <p:cxnSp>
            <p:nvCxnSpPr>
              <p:cNvPr id="50" name="Straight Connector 49"/>
              <p:cNvCxnSpPr>
                <a:stCxn id="57" idx="4"/>
                <a:endCxn id="51" idx="0"/>
              </p:cNvCxnSpPr>
              <p:nvPr/>
            </p:nvCxnSpPr>
            <p:spPr>
              <a:xfrm flipH="1">
                <a:off x="1739215" y="2880875"/>
                <a:ext cx="7764" cy="15409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1" name="Rectangle 50"/>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grpSp>
        <p:grpSp>
          <p:nvGrpSpPr>
            <p:cNvPr id="41" name="Group 40"/>
            <p:cNvGrpSpPr/>
            <p:nvPr/>
          </p:nvGrpSpPr>
          <p:grpSpPr>
            <a:xfrm>
              <a:off x="4860493" y="4240082"/>
              <a:ext cx="209328" cy="310738"/>
              <a:chOff x="1571741" y="2872706"/>
              <a:chExt cx="334948" cy="497213"/>
            </a:xfrm>
          </p:grpSpPr>
          <p:cxnSp>
            <p:nvCxnSpPr>
              <p:cNvPr id="48" name="Straight Connector 47"/>
              <p:cNvCxnSpPr>
                <a:stCxn id="58" idx="4"/>
                <a:endCxn id="49" idx="0"/>
              </p:cNvCxnSpPr>
              <p:nvPr/>
            </p:nvCxnSpPr>
            <p:spPr>
              <a:xfrm flipH="1">
                <a:off x="1739215" y="2872706"/>
                <a:ext cx="1435" cy="16226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9" name="Rectangle 48"/>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grpSp>
        <p:grpSp>
          <p:nvGrpSpPr>
            <p:cNvPr id="42" name="Group 41"/>
            <p:cNvGrpSpPr/>
            <p:nvPr/>
          </p:nvGrpSpPr>
          <p:grpSpPr>
            <a:xfrm>
              <a:off x="5875442" y="4228644"/>
              <a:ext cx="209328" cy="311231"/>
              <a:chOff x="1540697" y="2871917"/>
              <a:chExt cx="334948" cy="498002"/>
            </a:xfrm>
          </p:grpSpPr>
          <p:cxnSp>
            <p:nvCxnSpPr>
              <p:cNvPr id="46" name="Straight Connector 45"/>
              <p:cNvCxnSpPr>
                <a:stCxn id="59" idx="4"/>
                <a:endCxn id="47" idx="0"/>
              </p:cNvCxnSpPr>
              <p:nvPr/>
            </p:nvCxnSpPr>
            <p:spPr>
              <a:xfrm flipH="1">
                <a:off x="1708171" y="2871917"/>
                <a:ext cx="2026" cy="16305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7" name="Rectangle 46"/>
              <p:cNvSpPr/>
              <p:nvPr/>
            </p:nvSpPr>
            <p:spPr>
              <a:xfrm>
                <a:off x="1540697"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4</a:t>
                </a:r>
                <a:endParaRPr lang="en-US" sz="1400" i="1" dirty="0">
                  <a:solidFill>
                    <a:schemeClr val="tx1"/>
                  </a:solidFill>
                  <a:latin typeface="Times New Roman"/>
                  <a:cs typeface="Times New Roman"/>
                </a:endParaRPr>
              </a:p>
            </p:txBody>
          </p:sp>
        </p:grpSp>
        <p:grpSp>
          <p:nvGrpSpPr>
            <p:cNvPr id="43" name="Group 42"/>
            <p:cNvGrpSpPr/>
            <p:nvPr/>
          </p:nvGrpSpPr>
          <p:grpSpPr>
            <a:xfrm>
              <a:off x="2815035" y="4228643"/>
              <a:ext cx="209328" cy="311228"/>
              <a:chOff x="1571741" y="2871921"/>
              <a:chExt cx="334948" cy="497998"/>
            </a:xfrm>
          </p:grpSpPr>
          <p:cxnSp>
            <p:nvCxnSpPr>
              <p:cNvPr id="44" name="Straight Connector 43"/>
              <p:cNvCxnSpPr>
                <a:stCxn id="56" idx="4"/>
                <a:endCxn id="45" idx="0"/>
              </p:cNvCxnSpPr>
              <p:nvPr/>
            </p:nvCxnSpPr>
            <p:spPr>
              <a:xfrm flipH="1">
                <a:off x="1739215" y="2871921"/>
                <a:ext cx="7854" cy="16305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Rectangle 44"/>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grpSp>
      <p:sp>
        <p:nvSpPr>
          <p:cNvPr id="28" name="TextBox 27"/>
          <p:cNvSpPr txBox="1"/>
          <p:nvPr/>
        </p:nvSpPr>
        <p:spPr>
          <a:xfrm>
            <a:off x="0" y="6453242"/>
            <a:ext cx="2345350" cy="416200"/>
          </a:xfrm>
          <a:prstGeom prst="rect">
            <a:avLst/>
          </a:prstGeom>
          <a:solidFill>
            <a:schemeClr val="accent6">
              <a:lumMod val="60000"/>
              <a:lumOff val="40000"/>
            </a:schemeClr>
          </a:solidFill>
        </p:spPr>
        <p:txBody>
          <a:bodyPr wrap="square" rtlCol="0" anchor="ctr">
            <a:noAutofit/>
          </a:bodyPr>
          <a:lstStyle/>
          <a:p>
            <a:r>
              <a:rPr lang="en-US" dirty="0" smtClean="0"/>
              <a:t>(Smith &amp; Eisner, 2008)</a:t>
            </a:r>
          </a:p>
        </p:txBody>
      </p:sp>
      <p:sp>
        <p:nvSpPr>
          <p:cNvPr id="35" name="Content Placeholder 2"/>
          <p:cNvSpPr>
            <a:spLocks noGrp="1"/>
          </p:cNvSpPr>
          <p:nvPr>
            <p:ph idx="1"/>
          </p:nvPr>
        </p:nvSpPr>
        <p:spPr>
          <a:xfrm>
            <a:off x="457200" y="1210760"/>
            <a:ext cx="8229600" cy="5044828"/>
          </a:xfrm>
        </p:spPr>
        <p:txBody>
          <a:bodyPr>
            <a:normAutofit/>
          </a:bodyPr>
          <a:lstStyle/>
          <a:p>
            <a:pPr marL="0" indent="0">
              <a:buNone/>
            </a:pPr>
            <a:r>
              <a:rPr lang="en-US" b="1" dirty="0" smtClean="0"/>
              <a:t>Variables: </a:t>
            </a:r>
            <a:r>
              <a:rPr lang="en-US" i="1" dirty="0">
                <a:latin typeface="Times New Roman"/>
                <a:cs typeface="Times New Roman"/>
              </a:rPr>
              <a:t>d</a:t>
            </a:r>
            <a:r>
              <a:rPr lang="en-US" dirty="0" smtClean="0"/>
              <a:t> binary </a:t>
            </a:r>
            <a:r>
              <a:rPr lang="en-US" dirty="0"/>
              <a:t>variables </a:t>
            </a:r>
            <a:r>
              <a:rPr lang="en-US" i="1" dirty="0">
                <a:latin typeface="Times New Roman"/>
                <a:cs typeface="Times New Roman"/>
              </a:rPr>
              <a:t>X</a:t>
            </a:r>
            <a:r>
              <a:rPr lang="en-US" i="1" baseline="-25000" dirty="0">
                <a:latin typeface="Times New Roman"/>
                <a:cs typeface="Times New Roman"/>
              </a:rPr>
              <a:t>1</a:t>
            </a:r>
            <a:r>
              <a:rPr lang="en-US" i="1" dirty="0">
                <a:latin typeface="Times New Roman"/>
                <a:cs typeface="Times New Roman"/>
              </a:rPr>
              <a:t>, …, </a:t>
            </a:r>
            <a:r>
              <a:rPr lang="en-US" i="1" dirty="0" err="1" smtClean="0">
                <a:latin typeface="Times New Roman"/>
                <a:cs typeface="Times New Roman"/>
              </a:rPr>
              <a:t>X</a:t>
            </a:r>
            <a:r>
              <a:rPr lang="en-US" i="1" baseline="-25000" dirty="0" err="1">
                <a:latin typeface="Times New Roman"/>
                <a:cs typeface="Times New Roman"/>
              </a:rPr>
              <a:t>d</a:t>
            </a:r>
            <a:endParaRPr lang="en-US" i="1" baseline="-25000" dirty="0" smtClean="0">
              <a:latin typeface="Times New Roman"/>
              <a:cs typeface="Times New Roman"/>
            </a:endParaRPr>
          </a:p>
          <a:p>
            <a:pPr marL="0" indent="0">
              <a:buNone/>
            </a:pPr>
            <a:r>
              <a:rPr lang="en-US" b="1" dirty="0" smtClean="0"/>
              <a:t>Global Factor:</a:t>
            </a:r>
          </a:p>
        </p:txBody>
      </p:sp>
      <p:grpSp>
        <p:nvGrpSpPr>
          <p:cNvPr id="36" name="Group 35"/>
          <p:cNvGrpSpPr/>
          <p:nvPr/>
        </p:nvGrpSpPr>
        <p:grpSpPr>
          <a:xfrm>
            <a:off x="2980636" y="1849408"/>
            <a:ext cx="5278434" cy="1641230"/>
            <a:chOff x="3272517" y="1126443"/>
            <a:chExt cx="5278434" cy="1641230"/>
          </a:xfrm>
        </p:grpSpPr>
        <p:sp>
          <p:nvSpPr>
            <p:cNvPr id="37" name="Content Placeholder 2"/>
            <p:cNvSpPr txBox="1">
              <a:spLocks/>
            </p:cNvSpPr>
            <p:nvPr/>
          </p:nvSpPr>
          <p:spPr>
            <a:xfrm>
              <a:off x="6621182" y="1126443"/>
              <a:ext cx="1929769" cy="1641230"/>
            </a:xfrm>
            <a:prstGeom prst="rect">
              <a:avLst/>
            </a:prstGeom>
          </p:spPr>
          <p:txBody>
            <a:bodyPr vert="horz" lIns="91440" tIns="45720" rIns="91440" bIns="45720" rtlCol="0">
              <a:normAutofit fontScale="5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i="1" dirty="0" smtClean="0">
                  <a:latin typeface="Times New Roman"/>
                  <a:cs typeface="Times New Roman"/>
                </a:rPr>
                <a:t>1 </a:t>
              </a:r>
              <a:r>
                <a:rPr lang="en-US" dirty="0" smtClean="0"/>
                <a:t>if exactly </a:t>
              </a:r>
              <a:r>
                <a:rPr lang="en-US" dirty="0"/>
                <a:t>one of the </a:t>
              </a:r>
              <a:r>
                <a:rPr lang="en-US" i="1" dirty="0">
                  <a:latin typeface="Times New Roman"/>
                  <a:cs typeface="Times New Roman"/>
                </a:rPr>
                <a:t>d</a:t>
              </a:r>
              <a:r>
                <a:rPr lang="en-US" dirty="0" smtClean="0"/>
                <a:t> </a:t>
              </a:r>
              <a:r>
                <a:rPr lang="en-US" dirty="0"/>
                <a:t>binary variables </a:t>
              </a:r>
              <a:r>
                <a:rPr lang="en-US" i="1" dirty="0">
                  <a:latin typeface="Times New Roman"/>
                  <a:cs typeface="Times New Roman"/>
                </a:rPr>
                <a:t>X</a:t>
              </a:r>
              <a:r>
                <a:rPr lang="en-US" i="1" baseline="-25000" dirty="0">
                  <a:latin typeface="Times New Roman"/>
                  <a:cs typeface="Times New Roman"/>
                </a:rPr>
                <a:t>i</a:t>
              </a:r>
              <a:r>
                <a:rPr lang="en-US" dirty="0"/>
                <a:t> is </a:t>
              </a:r>
              <a:r>
                <a:rPr lang="en-US" b="1" dirty="0" smtClean="0"/>
                <a:t>on</a:t>
              </a:r>
              <a:r>
                <a:rPr lang="en-US" dirty="0" smtClean="0">
                  <a:latin typeface="Times New Roman"/>
                  <a:cs typeface="Times New Roman"/>
                </a:rPr>
                <a:t>,</a:t>
              </a:r>
            </a:p>
            <a:p>
              <a:pPr marL="0" indent="0">
                <a:buNone/>
              </a:pPr>
              <a:endParaRPr lang="en-US" dirty="0" smtClean="0">
                <a:latin typeface="Times New Roman"/>
                <a:cs typeface="Times New Roman"/>
              </a:endParaRPr>
            </a:p>
            <a:p>
              <a:pPr marL="0" indent="0">
                <a:buNone/>
              </a:pPr>
              <a:r>
                <a:rPr lang="en-US" dirty="0" smtClean="0">
                  <a:latin typeface="Times New Roman"/>
                  <a:cs typeface="Times New Roman"/>
                </a:rPr>
                <a:t>0 otherwise</a:t>
              </a:r>
              <a:endParaRPr lang="en-US" i="1" dirty="0">
                <a:latin typeface="Times New Roman"/>
                <a:cs typeface="Times New Roman"/>
              </a:endParaRPr>
            </a:p>
          </p:txBody>
        </p:sp>
        <p:sp>
          <p:nvSpPr>
            <p:cNvPr id="61" name="Content Placeholder 2"/>
            <p:cNvSpPr txBox="1">
              <a:spLocks/>
            </p:cNvSpPr>
            <p:nvPr/>
          </p:nvSpPr>
          <p:spPr>
            <a:xfrm>
              <a:off x="3272517" y="1169496"/>
              <a:ext cx="3348666" cy="489939"/>
            </a:xfrm>
            <a:prstGeom prst="rect">
              <a:avLst/>
            </a:prstGeom>
          </p:spPr>
          <p:txBody>
            <a:bodyPr vert="horz" lIns="91440" tIns="45720" rIns="91440" bIns="45720" rtlCol="0">
              <a:normAutofit fontScale="85000"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i="1" dirty="0">
                  <a:latin typeface="Times New Roman"/>
                  <a:cs typeface="Times New Roman"/>
                </a:rPr>
                <a:t>Exactly1(X</a:t>
              </a:r>
              <a:r>
                <a:rPr lang="en-US" i="1" baseline="-25000" dirty="0">
                  <a:latin typeface="Times New Roman"/>
                  <a:cs typeface="Times New Roman"/>
                </a:rPr>
                <a:t>1</a:t>
              </a:r>
              <a:r>
                <a:rPr lang="en-US" i="1" dirty="0">
                  <a:latin typeface="Times New Roman"/>
                  <a:cs typeface="Times New Roman"/>
                </a:rPr>
                <a:t>, …, </a:t>
              </a:r>
              <a:r>
                <a:rPr lang="en-US" i="1" dirty="0" err="1" smtClean="0">
                  <a:latin typeface="Times New Roman"/>
                  <a:cs typeface="Times New Roman"/>
                </a:rPr>
                <a:t>X</a:t>
              </a:r>
              <a:r>
                <a:rPr lang="en-US" i="1" baseline="-25000" dirty="0" err="1">
                  <a:latin typeface="Times New Roman"/>
                  <a:cs typeface="Times New Roman"/>
                </a:rPr>
                <a:t>d</a:t>
              </a:r>
              <a:r>
                <a:rPr lang="en-US" i="1" dirty="0" smtClean="0">
                  <a:latin typeface="Times New Roman"/>
                  <a:cs typeface="Times New Roman"/>
                </a:rPr>
                <a:t>) =</a:t>
              </a:r>
              <a:endParaRPr lang="en-US" i="1" dirty="0">
                <a:latin typeface="Times New Roman"/>
                <a:cs typeface="Times New Roman"/>
              </a:endParaRPr>
            </a:p>
          </p:txBody>
        </p:sp>
        <p:sp>
          <p:nvSpPr>
            <p:cNvPr id="62" name="Left Bracket 61"/>
            <p:cNvSpPr/>
            <p:nvPr/>
          </p:nvSpPr>
          <p:spPr>
            <a:xfrm>
              <a:off x="6595745" y="1169496"/>
              <a:ext cx="45719" cy="1234773"/>
            </a:xfrm>
            <a:prstGeom prst="leftBracket">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811648003"/>
      </p:ext>
    </p:extLst>
  </p:cSld>
  <p:clrMapOvr>
    <a:masterClrMapping/>
  </p:clrMapOvr>
  <p:timing>
    <p:tnLst>
      <p:par>
        <p:cTn xmlns:p14="http://schemas.microsoft.com/office/powerpoint/2010/main" id="1" dur="indefinite" restart="never" nodeType="tmRoot"/>
      </p:par>
    </p:tnLst>
  </p:timing>
</p:sld>
</file>

<file path=ppt/slides/slide2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Example: The </a:t>
            </a:r>
            <a:r>
              <a:rPr lang="en-US" i="1" dirty="0" smtClean="0">
                <a:latin typeface="Times New Roman"/>
                <a:cs typeface="Times New Roman"/>
              </a:rPr>
              <a:t>Exactly1</a:t>
            </a:r>
            <a:r>
              <a:rPr lang="en-US" dirty="0" smtClean="0"/>
              <a:t> Factor</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216</a:t>
            </a:fld>
            <a:endParaRPr lang="en-US"/>
          </a:p>
        </p:txBody>
      </p:sp>
      <p:grpSp>
        <p:nvGrpSpPr>
          <p:cNvPr id="38" name="Group 37"/>
          <p:cNvGrpSpPr/>
          <p:nvPr/>
        </p:nvGrpSpPr>
        <p:grpSpPr>
          <a:xfrm>
            <a:off x="2718867" y="3266039"/>
            <a:ext cx="4090551" cy="1515312"/>
            <a:chOff x="2718867" y="3266037"/>
            <a:chExt cx="3468245" cy="1284783"/>
          </a:xfrm>
        </p:grpSpPr>
        <p:grpSp>
          <p:nvGrpSpPr>
            <p:cNvPr id="39" name="Group 38"/>
            <p:cNvGrpSpPr/>
            <p:nvPr/>
          </p:nvGrpSpPr>
          <p:grpSpPr>
            <a:xfrm>
              <a:off x="2718867" y="3266037"/>
              <a:ext cx="3468245" cy="974046"/>
              <a:chOff x="2718867" y="3266037"/>
              <a:chExt cx="3468245" cy="974046"/>
            </a:xfrm>
          </p:grpSpPr>
          <p:cxnSp>
            <p:nvCxnSpPr>
              <p:cNvPr id="52" name="Curved Connector 51"/>
              <p:cNvCxnSpPr>
                <a:stCxn id="60" idx="3"/>
                <a:endCxn id="59" idx="0"/>
              </p:cNvCxnSpPr>
              <p:nvPr/>
            </p:nvCxnSpPr>
            <p:spPr>
              <a:xfrm>
                <a:off x="4617740" y="3401713"/>
                <a:ext cx="136363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3" name="Curved Connector 52"/>
              <p:cNvCxnSpPr>
                <a:stCxn id="60" idx="1"/>
                <a:endCxn id="56" idx="0"/>
              </p:cNvCxnSpPr>
              <p:nvPr/>
            </p:nvCxnSpPr>
            <p:spPr>
              <a:xfrm rot="10800000" flipV="1">
                <a:off x="2924607" y="3401713"/>
                <a:ext cx="142178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4" name="Curved Connector 53"/>
              <p:cNvCxnSpPr>
                <a:stCxn id="60" idx="1"/>
                <a:endCxn id="57" idx="0"/>
              </p:cNvCxnSpPr>
              <p:nvPr/>
            </p:nvCxnSpPr>
            <p:spPr>
              <a:xfrm rot="10800000" flipV="1">
                <a:off x="3925247" y="3401712"/>
                <a:ext cx="421143"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5" name="Curved Connector 54"/>
              <p:cNvCxnSpPr>
                <a:stCxn id="60" idx="3"/>
                <a:endCxn id="58" idx="0"/>
              </p:cNvCxnSpPr>
              <p:nvPr/>
            </p:nvCxnSpPr>
            <p:spPr>
              <a:xfrm>
                <a:off x="4617740" y="3401713"/>
                <a:ext cx="348314"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56" name="Oval 55"/>
              <p:cNvSpPr/>
              <p:nvPr/>
            </p:nvSpPr>
            <p:spPr>
              <a:xfrm>
                <a:off x="2718867"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57" name="Oval 56"/>
              <p:cNvSpPr/>
              <p:nvPr/>
            </p:nvSpPr>
            <p:spPr>
              <a:xfrm>
                <a:off x="3719507" y="3827967"/>
                <a:ext cx="411480" cy="412116"/>
              </a:xfrm>
              <a:prstGeom prst="ellipse">
                <a:avLst/>
              </a:prstGeom>
              <a:solidFill>
                <a:schemeClr val="accent3">
                  <a:lumMod val="50000"/>
                </a:schemeClr>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58" name="Oval 57"/>
              <p:cNvSpPr/>
              <p:nvPr/>
            </p:nvSpPr>
            <p:spPr>
              <a:xfrm>
                <a:off x="4760314"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sp>
            <p:nvSpPr>
              <p:cNvPr id="59" name="Oval 58"/>
              <p:cNvSpPr/>
              <p:nvPr/>
            </p:nvSpPr>
            <p:spPr>
              <a:xfrm>
                <a:off x="5775632"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sp>
            <p:nvSpPr>
              <p:cNvPr id="60" name="Rectangle 59"/>
              <p:cNvSpPr/>
              <p:nvPr/>
            </p:nvSpPr>
            <p:spPr>
              <a:xfrm>
                <a:off x="4346389" y="3266037"/>
                <a:ext cx="271351" cy="271351"/>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E1</a:t>
                </a:r>
                <a:endParaRPr lang="en-US" sz="1400" i="1" dirty="0">
                  <a:solidFill>
                    <a:schemeClr val="tx1"/>
                  </a:solidFill>
                  <a:latin typeface="Times New Roman"/>
                  <a:cs typeface="Times New Roman"/>
                </a:endParaRPr>
              </a:p>
            </p:txBody>
          </p:sp>
        </p:grpSp>
        <p:grpSp>
          <p:nvGrpSpPr>
            <p:cNvPr id="40" name="Group 39"/>
            <p:cNvGrpSpPr/>
            <p:nvPr/>
          </p:nvGrpSpPr>
          <p:grpSpPr>
            <a:xfrm>
              <a:off x="3815730" y="4240083"/>
              <a:ext cx="209328" cy="305632"/>
              <a:chOff x="1571741" y="2880875"/>
              <a:chExt cx="334948" cy="489044"/>
            </a:xfrm>
          </p:grpSpPr>
          <p:cxnSp>
            <p:nvCxnSpPr>
              <p:cNvPr id="50" name="Straight Connector 49"/>
              <p:cNvCxnSpPr>
                <a:stCxn id="57" idx="4"/>
                <a:endCxn id="51" idx="0"/>
              </p:cNvCxnSpPr>
              <p:nvPr/>
            </p:nvCxnSpPr>
            <p:spPr>
              <a:xfrm flipH="1">
                <a:off x="1739215" y="2880875"/>
                <a:ext cx="7764" cy="15409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1" name="Rectangle 50"/>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grpSp>
        <p:grpSp>
          <p:nvGrpSpPr>
            <p:cNvPr id="41" name="Group 40"/>
            <p:cNvGrpSpPr/>
            <p:nvPr/>
          </p:nvGrpSpPr>
          <p:grpSpPr>
            <a:xfrm>
              <a:off x="4860493" y="4240082"/>
              <a:ext cx="209328" cy="310738"/>
              <a:chOff x="1571741" y="2872706"/>
              <a:chExt cx="334948" cy="497213"/>
            </a:xfrm>
          </p:grpSpPr>
          <p:cxnSp>
            <p:nvCxnSpPr>
              <p:cNvPr id="48" name="Straight Connector 47"/>
              <p:cNvCxnSpPr>
                <a:stCxn id="58" idx="4"/>
                <a:endCxn id="49" idx="0"/>
              </p:cNvCxnSpPr>
              <p:nvPr/>
            </p:nvCxnSpPr>
            <p:spPr>
              <a:xfrm flipH="1">
                <a:off x="1739215" y="2872706"/>
                <a:ext cx="1435" cy="16226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9" name="Rectangle 48"/>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grpSp>
        <p:grpSp>
          <p:nvGrpSpPr>
            <p:cNvPr id="42" name="Group 41"/>
            <p:cNvGrpSpPr/>
            <p:nvPr/>
          </p:nvGrpSpPr>
          <p:grpSpPr>
            <a:xfrm>
              <a:off x="5875442" y="4228644"/>
              <a:ext cx="209328" cy="311231"/>
              <a:chOff x="1540697" y="2871917"/>
              <a:chExt cx="334948" cy="498002"/>
            </a:xfrm>
          </p:grpSpPr>
          <p:cxnSp>
            <p:nvCxnSpPr>
              <p:cNvPr id="46" name="Straight Connector 45"/>
              <p:cNvCxnSpPr>
                <a:stCxn id="59" idx="4"/>
                <a:endCxn id="47" idx="0"/>
              </p:cNvCxnSpPr>
              <p:nvPr/>
            </p:nvCxnSpPr>
            <p:spPr>
              <a:xfrm flipH="1">
                <a:off x="1708171" y="2871917"/>
                <a:ext cx="2026" cy="16305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7" name="Rectangle 46"/>
              <p:cNvSpPr/>
              <p:nvPr/>
            </p:nvSpPr>
            <p:spPr>
              <a:xfrm>
                <a:off x="1540697"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4</a:t>
                </a:r>
                <a:endParaRPr lang="en-US" sz="1400" i="1" dirty="0">
                  <a:solidFill>
                    <a:schemeClr val="tx1"/>
                  </a:solidFill>
                  <a:latin typeface="Times New Roman"/>
                  <a:cs typeface="Times New Roman"/>
                </a:endParaRPr>
              </a:p>
            </p:txBody>
          </p:sp>
        </p:grpSp>
        <p:grpSp>
          <p:nvGrpSpPr>
            <p:cNvPr id="43" name="Group 42"/>
            <p:cNvGrpSpPr/>
            <p:nvPr/>
          </p:nvGrpSpPr>
          <p:grpSpPr>
            <a:xfrm>
              <a:off x="2815035" y="4228643"/>
              <a:ext cx="209328" cy="311228"/>
              <a:chOff x="1571741" y="2871921"/>
              <a:chExt cx="334948" cy="497998"/>
            </a:xfrm>
          </p:grpSpPr>
          <p:cxnSp>
            <p:nvCxnSpPr>
              <p:cNvPr id="44" name="Straight Connector 43"/>
              <p:cNvCxnSpPr>
                <a:stCxn id="56" idx="4"/>
                <a:endCxn id="45" idx="0"/>
              </p:cNvCxnSpPr>
              <p:nvPr/>
            </p:nvCxnSpPr>
            <p:spPr>
              <a:xfrm flipH="1">
                <a:off x="1739215" y="2871921"/>
                <a:ext cx="7854" cy="16305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Rectangle 44"/>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grpSp>
      <p:sp>
        <p:nvSpPr>
          <p:cNvPr id="28" name="TextBox 27"/>
          <p:cNvSpPr txBox="1"/>
          <p:nvPr/>
        </p:nvSpPr>
        <p:spPr>
          <a:xfrm>
            <a:off x="0" y="6453242"/>
            <a:ext cx="2345350" cy="416200"/>
          </a:xfrm>
          <a:prstGeom prst="rect">
            <a:avLst/>
          </a:prstGeom>
          <a:solidFill>
            <a:schemeClr val="accent6">
              <a:lumMod val="60000"/>
              <a:lumOff val="40000"/>
            </a:schemeClr>
          </a:solidFill>
        </p:spPr>
        <p:txBody>
          <a:bodyPr wrap="square" rtlCol="0" anchor="ctr">
            <a:noAutofit/>
          </a:bodyPr>
          <a:lstStyle/>
          <a:p>
            <a:r>
              <a:rPr lang="en-US" dirty="0" smtClean="0"/>
              <a:t>(Smith &amp; Eisner, 2008)</a:t>
            </a:r>
          </a:p>
        </p:txBody>
      </p:sp>
      <p:sp>
        <p:nvSpPr>
          <p:cNvPr id="35" name="Content Placeholder 2"/>
          <p:cNvSpPr>
            <a:spLocks noGrp="1"/>
          </p:cNvSpPr>
          <p:nvPr>
            <p:ph idx="1"/>
          </p:nvPr>
        </p:nvSpPr>
        <p:spPr>
          <a:xfrm>
            <a:off x="457200" y="1210760"/>
            <a:ext cx="8229600" cy="5044828"/>
          </a:xfrm>
        </p:spPr>
        <p:txBody>
          <a:bodyPr>
            <a:normAutofit/>
          </a:bodyPr>
          <a:lstStyle/>
          <a:p>
            <a:pPr marL="0" indent="0">
              <a:buNone/>
            </a:pPr>
            <a:r>
              <a:rPr lang="en-US" b="1" dirty="0" smtClean="0"/>
              <a:t>Variables: </a:t>
            </a:r>
            <a:r>
              <a:rPr lang="en-US" i="1" dirty="0">
                <a:latin typeface="Times New Roman"/>
                <a:cs typeface="Times New Roman"/>
              </a:rPr>
              <a:t>d</a:t>
            </a:r>
            <a:r>
              <a:rPr lang="en-US" dirty="0" smtClean="0"/>
              <a:t> binary </a:t>
            </a:r>
            <a:r>
              <a:rPr lang="en-US" dirty="0"/>
              <a:t>variables </a:t>
            </a:r>
            <a:r>
              <a:rPr lang="en-US" i="1" dirty="0">
                <a:latin typeface="Times New Roman"/>
                <a:cs typeface="Times New Roman"/>
              </a:rPr>
              <a:t>X</a:t>
            </a:r>
            <a:r>
              <a:rPr lang="en-US" i="1" baseline="-25000" dirty="0">
                <a:latin typeface="Times New Roman"/>
                <a:cs typeface="Times New Roman"/>
              </a:rPr>
              <a:t>1</a:t>
            </a:r>
            <a:r>
              <a:rPr lang="en-US" i="1" dirty="0">
                <a:latin typeface="Times New Roman"/>
                <a:cs typeface="Times New Roman"/>
              </a:rPr>
              <a:t>, …, </a:t>
            </a:r>
            <a:r>
              <a:rPr lang="en-US" i="1" dirty="0" err="1" smtClean="0">
                <a:latin typeface="Times New Roman"/>
                <a:cs typeface="Times New Roman"/>
              </a:rPr>
              <a:t>X</a:t>
            </a:r>
            <a:r>
              <a:rPr lang="en-US" i="1" baseline="-25000" dirty="0" err="1">
                <a:latin typeface="Times New Roman"/>
                <a:cs typeface="Times New Roman"/>
              </a:rPr>
              <a:t>d</a:t>
            </a:r>
            <a:endParaRPr lang="en-US" i="1" baseline="-25000" dirty="0" smtClean="0">
              <a:latin typeface="Times New Roman"/>
              <a:cs typeface="Times New Roman"/>
            </a:endParaRPr>
          </a:p>
          <a:p>
            <a:pPr marL="0" indent="0">
              <a:buNone/>
            </a:pPr>
            <a:r>
              <a:rPr lang="en-US" b="1" dirty="0" smtClean="0"/>
              <a:t>Global Factor:</a:t>
            </a:r>
          </a:p>
        </p:txBody>
      </p:sp>
      <p:grpSp>
        <p:nvGrpSpPr>
          <p:cNvPr id="36" name="Group 35"/>
          <p:cNvGrpSpPr/>
          <p:nvPr/>
        </p:nvGrpSpPr>
        <p:grpSpPr>
          <a:xfrm>
            <a:off x="2980636" y="1849408"/>
            <a:ext cx="5278434" cy="1641230"/>
            <a:chOff x="3272517" y="1126443"/>
            <a:chExt cx="5278434" cy="1641230"/>
          </a:xfrm>
        </p:grpSpPr>
        <p:sp>
          <p:nvSpPr>
            <p:cNvPr id="37" name="Content Placeholder 2"/>
            <p:cNvSpPr txBox="1">
              <a:spLocks/>
            </p:cNvSpPr>
            <p:nvPr/>
          </p:nvSpPr>
          <p:spPr>
            <a:xfrm>
              <a:off x="6621182" y="1126443"/>
              <a:ext cx="1929769" cy="1641230"/>
            </a:xfrm>
            <a:prstGeom prst="rect">
              <a:avLst/>
            </a:prstGeom>
          </p:spPr>
          <p:txBody>
            <a:bodyPr vert="horz" lIns="91440" tIns="45720" rIns="91440" bIns="45720" rtlCol="0">
              <a:normAutofit fontScale="5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i="1" dirty="0" smtClean="0">
                  <a:latin typeface="Times New Roman"/>
                  <a:cs typeface="Times New Roman"/>
                </a:rPr>
                <a:t>1 </a:t>
              </a:r>
              <a:r>
                <a:rPr lang="en-US" dirty="0" smtClean="0"/>
                <a:t>if exactly </a:t>
              </a:r>
              <a:r>
                <a:rPr lang="en-US" dirty="0"/>
                <a:t>one of the </a:t>
              </a:r>
              <a:r>
                <a:rPr lang="en-US" i="1" dirty="0">
                  <a:latin typeface="Times New Roman"/>
                  <a:cs typeface="Times New Roman"/>
                </a:rPr>
                <a:t>d</a:t>
              </a:r>
              <a:r>
                <a:rPr lang="en-US" dirty="0" smtClean="0"/>
                <a:t> </a:t>
              </a:r>
              <a:r>
                <a:rPr lang="en-US" dirty="0"/>
                <a:t>binary variables </a:t>
              </a:r>
              <a:r>
                <a:rPr lang="en-US" i="1" dirty="0">
                  <a:latin typeface="Times New Roman"/>
                  <a:cs typeface="Times New Roman"/>
                </a:rPr>
                <a:t>X</a:t>
              </a:r>
              <a:r>
                <a:rPr lang="en-US" i="1" baseline="-25000" dirty="0">
                  <a:latin typeface="Times New Roman"/>
                  <a:cs typeface="Times New Roman"/>
                </a:rPr>
                <a:t>i</a:t>
              </a:r>
              <a:r>
                <a:rPr lang="en-US" dirty="0"/>
                <a:t> is </a:t>
              </a:r>
              <a:r>
                <a:rPr lang="en-US" b="1" dirty="0" smtClean="0"/>
                <a:t>on</a:t>
              </a:r>
              <a:r>
                <a:rPr lang="en-US" dirty="0" smtClean="0">
                  <a:latin typeface="Times New Roman"/>
                  <a:cs typeface="Times New Roman"/>
                </a:rPr>
                <a:t>,</a:t>
              </a:r>
            </a:p>
            <a:p>
              <a:pPr marL="0" indent="0">
                <a:buNone/>
              </a:pPr>
              <a:endParaRPr lang="en-US" dirty="0" smtClean="0">
                <a:latin typeface="Times New Roman"/>
                <a:cs typeface="Times New Roman"/>
              </a:endParaRPr>
            </a:p>
            <a:p>
              <a:pPr marL="0" indent="0">
                <a:buNone/>
              </a:pPr>
              <a:r>
                <a:rPr lang="en-US" dirty="0" smtClean="0">
                  <a:latin typeface="Times New Roman"/>
                  <a:cs typeface="Times New Roman"/>
                </a:rPr>
                <a:t>0 otherwise</a:t>
              </a:r>
              <a:endParaRPr lang="en-US" i="1" dirty="0">
                <a:latin typeface="Times New Roman"/>
                <a:cs typeface="Times New Roman"/>
              </a:endParaRPr>
            </a:p>
          </p:txBody>
        </p:sp>
        <p:sp>
          <p:nvSpPr>
            <p:cNvPr id="61" name="Content Placeholder 2"/>
            <p:cNvSpPr txBox="1">
              <a:spLocks/>
            </p:cNvSpPr>
            <p:nvPr/>
          </p:nvSpPr>
          <p:spPr>
            <a:xfrm>
              <a:off x="3272517" y="1169496"/>
              <a:ext cx="3348666" cy="489939"/>
            </a:xfrm>
            <a:prstGeom prst="rect">
              <a:avLst/>
            </a:prstGeom>
          </p:spPr>
          <p:txBody>
            <a:bodyPr vert="horz" lIns="91440" tIns="45720" rIns="91440" bIns="45720" rtlCol="0">
              <a:normAutofit fontScale="85000"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i="1" dirty="0">
                  <a:latin typeface="Times New Roman"/>
                  <a:cs typeface="Times New Roman"/>
                </a:rPr>
                <a:t>Exactly1(X</a:t>
              </a:r>
              <a:r>
                <a:rPr lang="en-US" i="1" baseline="-25000" dirty="0">
                  <a:latin typeface="Times New Roman"/>
                  <a:cs typeface="Times New Roman"/>
                </a:rPr>
                <a:t>1</a:t>
              </a:r>
              <a:r>
                <a:rPr lang="en-US" i="1" dirty="0">
                  <a:latin typeface="Times New Roman"/>
                  <a:cs typeface="Times New Roman"/>
                </a:rPr>
                <a:t>, …, </a:t>
              </a:r>
              <a:r>
                <a:rPr lang="en-US" i="1" dirty="0" err="1" smtClean="0">
                  <a:latin typeface="Times New Roman"/>
                  <a:cs typeface="Times New Roman"/>
                </a:rPr>
                <a:t>X</a:t>
              </a:r>
              <a:r>
                <a:rPr lang="en-US" i="1" baseline="-25000" dirty="0" err="1">
                  <a:latin typeface="Times New Roman"/>
                  <a:cs typeface="Times New Roman"/>
                </a:rPr>
                <a:t>d</a:t>
              </a:r>
              <a:r>
                <a:rPr lang="en-US" i="1" dirty="0" smtClean="0">
                  <a:latin typeface="Times New Roman"/>
                  <a:cs typeface="Times New Roman"/>
                </a:rPr>
                <a:t>) =</a:t>
              </a:r>
              <a:endParaRPr lang="en-US" i="1" dirty="0">
                <a:latin typeface="Times New Roman"/>
                <a:cs typeface="Times New Roman"/>
              </a:endParaRPr>
            </a:p>
          </p:txBody>
        </p:sp>
        <p:sp>
          <p:nvSpPr>
            <p:cNvPr id="62" name="Left Bracket 61"/>
            <p:cNvSpPr/>
            <p:nvPr/>
          </p:nvSpPr>
          <p:spPr>
            <a:xfrm>
              <a:off x="6595745" y="1169496"/>
              <a:ext cx="45719" cy="1234773"/>
            </a:xfrm>
            <a:prstGeom prst="leftBracket">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497946555"/>
      </p:ext>
    </p:extLst>
  </p:cSld>
  <p:clrMapOvr>
    <a:masterClrMapping/>
  </p:clrMapOvr>
  <p:timing>
    <p:tnLst>
      <p:par>
        <p:cTn xmlns:p14="http://schemas.microsoft.com/office/powerpoint/2010/main" id="1" dur="indefinite" restart="never" nodeType="tmRoot"/>
      </p:par>
    </p:tnLst>
  </p:timing>
</p:sld>
</file>

<file path=ppt/slides/slide2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Example: The </a:t>
            </a:r>
            <a:r>
              <a:rPr lang="en-US" i="1" dirty="0" smtClean="0">
                <a:latin typeface="Times New Roman"/>
                <a:cs typeface="Times New Roman"/>
              </a:rPr>
              <a:t>Exactly1</a:t>
            </a:r>
            <a:r>
              <a:rPr lang="en-US" dirty="0" smtClean="0"/>
              <a:t> Factor</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217</a:t>
            </a:fld>
            <a:endParaRPr lang="en-US"/>
          </a:p>
        </p:txBody>
      </p:sp>
      <p:grpSp>
        <p:nvGrpSpPr>
          <p:cNvPr id="38" name="Group 37"/>
          <p:cNvGrpSpPr/>
          <p:nvPr/>
        </p:nvGrpSpPr>
        <p:grpSpPr>
          <a:xfrm>
            <a:off x="2718867" y="3266039"/>
            <a:ext cx="4090551" cy="1515312"/>
            <a:chOff x="2718867" y="3266037"/>
            <a:chExt cx="3468245" cy="1284783"/>
          </a:xfrm>
        </p:grpSpPr>
        <p:grpSp>
          <p:nvGrpSpPr>
            <p:cNvPr id="39" name="Group 38"/>
            <p:cNvGrpSpPr/>
            <p:nvPr/>
          </p:nvGrpSpPr>
          <p:grpSpPr>
            <a:xfrm>
              <a:off x="2718867" y="3266037"/>
              <a:ext cx="3468245" cy="974046"/>
              <a:chOff x="2718867" y="3266037"/>
              <a:chExt cx="3468245" cy="974046"/>
            </a:xfrm>
          </p:grpSpPr>
          <p:cxnSp>
            <p:nvCxnSpPr>
              <p:cNvPr id="52" name="Curved Connector 51"/>
              <p:cNvCxnSpPr>
                <a:stCxn id="60" idx="3"/>
                <a:endCxn id="59" idx="0"/>
              </p:cNvCxnSpPr>
              <p:nvPr/>
            </p:nvCxnSpPr>
            <p:spPr>
              <a:xfrm>
                <a:off x="4617740" y="3401713"/>
                <a:ext cx="136363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3" name="Curved Connector 52"/>
              <p:cNvCxnSpPr>
                <a:stCxn id="60" idx="1"/>
                <a:endCxn id="56" idx="0"/>
              </p:cNvCxnSpPr>
              <p:nvPr/>
            </p:nvCxnSpPr>
            <p:spPr>
              <a:xfrm rot="10800000" flipV="1">
                <a:off x="2924607" y="3401713"/>
                <a:ext cx="142178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4" name="Curved Connector 53"/>
              <p:cNvCxnSpPr>
                <a:stCxn id="60" idx="1"/>
                <a:endCxn id="57" idx="0"/>
              </p:cNvCxnSpPr>
              <p:nvPr/>
            </p:nvCxnSpPr>
            <p:spPr>
              <a:xfrm rot="10800000" flipV="1">
                <a:off x="3925247" y="3401712"/>
                <a:ext cx="421143"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5" name="Curved Connector 54"/>
              <p:cNvCxnSpPr>
                <a:stCxn id="60" idx="3"/>
                <a:endCxn id="58" idx="0"/>
              </p:cNvCxnSpPr>
              <p:nvPr/>
            </p:nvCxnSpPr>
            <p:spPr>
              <a:xfrm>
                <a:off x="4617740" y="3401713"/>
                <a:ext cx="348314"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56" name="Oval 55"/>
              <p:cNvSpPr/>
              <p:nvPr/>
            </p:nvSpPr>
            <p:spPr>
              <a:xfrm>
                <a:off x="2718867" y="3816525"/>
                <a:ext cx="411480" cy="412116"/>
              </a:xfrm>
              <a:prstGeom prst="ellipse">
                <a:avLst/>
              </a:prstGeom>
              <a:solidFill>
                <a:schemeClr val="accent3">
                  <a:lumMod val="50000"/>
                </a:schemeClr>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57" name="Oval 56"/>
              <p:cNvSpPr/>
              <p:nvPr/>
            </p:nvSpPr>
            <p:spPr>
              <a:xfrm>
                <a:off x="3719507"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58" name="Oval 57"/>
              <p:cNvSpPr/>
              <p:nvPr/>
            </p:nvSpPr>
            <p:spPr>
              <a:xfrm>
                <a:off x="4760314"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sp>
            <p:nvSpPr>
              <p:cNvPr id="59" name="Oval 58"/>
              <p:cNvSpPr/>
              <p:nvPr/>
            </p:nvSpPr>
            <p:spPr>
              <a:xfrm>
                <a:off x="5775632"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sp>
            <p:nvSpPr>
              <p:cNvPr id="60" name="Rectangle 59"/>
              <p:cNvSpPr/>
              <p:nvPr/>
            </p:nvSpPr>
            <p:spPr>
              <a:xfrm>
                <a:off x="4346389" y="3266037"/>
                <a:ext cx="271351" cy="271351"/>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E1</a:t>
                </a:r>
                <a:endParaRPr lang="en-US" sz="1400" i="1" dirty="0">
                  <a:solidFill>
                    <a:schemeClr val="tx1"/>
                  </a:solidFill>
                  <a:latin typeface="Times New Roman"/>
                  <a:cs typeface="Times New Roman"/>
                </a:endParaRPr>
              </a:p>
            </p:txBody>
          </p:sp>
        </p:grpSp>
        <p:grpSp>
          <p:nvGrpSpPr>
            <p:cNvPr id="40" name="Group 39"/>
            <p:cNvGrpSpPr/>
            <p:nvPr/>
          </p:nvGrpSpPr>
          <p:grpSpPr>
            <a:xfrm>
              <a:off x="3815730" y="4240083"/>
              <a:ext cx="209328" cy="305632"/>
              <a:chOff x="1571741" y="2880875"/>
              <a:chExt cx="334948" cy="489044"/>
            </a:xfrm>
          </p:grpSpPr>
          <p:cxnSp>
            <p:nvCxnSpPr>
              <p:cNvPr id="50" name="Straight Connector 49"/>
              <p:cNvCxnSpPr>
                <a:stCxn id="57" idx="4"/>
                <a:endCxn id="51" idx="0"/>
              </p:cNvCxnSpPr>
              <p:nvPr/>
            </p:nvCxnSpPr>
            <p:spPr>
              <a:xfrm flipH="1">
                <a:off x="1739215" y="2880875"/>
                <a:ext cx="7764" cy="15409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1" name="Rectangle 50"/>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grpSp>
        <p:grpSp>
          <p:nvGrpSpPr>
            <p:cNvPr id="41" name="Group 40"/>
            <p:cNvGrpSpPr/>
            <p:nvPr/>
          </p:nvGrpSpPr>
          <p:grpSpPr>
            <a:xfrm>
              <a:off x="4860493" y="4240082"/>
              <a:ext cx="209328" cy="310738"/>
              <a:chOff x="1571741" y="2872706"/>
              <a:chExt cx="334948" cy="497213"/>
            </a:xfrm>
          </p:grpSpPr>
          <p:cxnSp>
            <p:nvCxnSpPr>
              <p:cNvPr id="48" name="Straight Connector 47"/>
              <p:cNvCxnSpPr>
                <a:stCxn id="58" idx="4"/>
                <a:endCxn id="49" idx="0"/>
              </p:cNvCxnSpPr>
              <p:nvPr/>
            </p:nvCxnSpPr>
            <p:spPr>
              <a:xfrm flipH="1">
                <a:off x="1739215" y="2872706"/>
                <a:ext cx="1435" cy="16226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9" name="Rectangle 48"/>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grpSp>
        <p:grpSp>
          <p:nvGrpSpPr>
            <p:cNvPr id="42" name="Group 41"/>
            <p:cNvGrpSpPr/>
            <p:nvPr/>
          </p:nvGrpSpPr>
          <p:grpSpPr>
            <a:xfrm>
              <a:off x="5875442" y="4228644"/>
              <a:ext cx="209328" cy="311231"/>
              <a:chOff x="1540697" y="2871917"/>
              <a:chExt cx="334948" cy="498002"/>
            </a:xfrm>
          </p:grpSpPr>
          <p:cxnSp>
            <p:nvCxnSpPr>
              <p:cNvPr id="46" name="Straight Connector 45"/>
              <p:cNvCxnSpPr>
                <a:stCxn id="59" idx="4"/>
                <a:endCxn id="47" idx="0"/>
              </p:cNvCxnSpPr>
              <p:nvPr/>
            </p:nvCxnSpPr>
            <p:spPr>
              <a:xfrm flipH="1">
                <a:off x="1708171" y="2871917"/>
                <a:ext cx="2026" cy="16305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7" name="Rectangle 46"/>
              <p:cNvSpPr/>
              <p:nvPr/>
            </p:nvSpPr>
            <p:spPr>
              <a:xfrm>
                <a:off x="1540697"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4</a:t>
                </a:r>
                <a:endParaRPr lang="en-US" sz="1400" i="1" dirty="0">
                  <a:solidFill>
                    <a:schemeClr val="tx1"/>
                  </a:solidFill>
                  <a:latin typeface="Times New Roman"/>
                  <a:cs typeface="Times New Roman"/>
                </a:endParaRPr>
              </a:p>
            </p:txBody>
          </p:sp>
        </p:grpSp>
        <p:grpSp>
          <p:nvGrpSpPr>
            <p:cNvPr id="43" name="Group 42"/>
            <p:cNvGrpSpPr/>
            <p:nvPr/>
          </p:nvGrpSpPr>
          <p:grpSpPr>
            <a:xfrm>
              <a:off x="2815035" y="4228643"/>
              <a:ext cx="209328" cy="311228"/>
              <a:chOff x="1571741" y="2871921"/>
              <a:chExt cx="334948" cy="497998"/>
            </a:xfrm>
          </p:grpSpPr>
          <p:cxnSp>
            <p:nvCxnSpPr>
              <p:cNvPr id="44" name="Straight Connector 43"/>
              <p:cNvCxnSpPr>
                <a:stCxn id="56" idx="4"/>
                <a:endCxn id="45" idx="0"/>
              </p:cNvCxnSpPr>
              <p:nvPr/>
            </p:nvCxnSpPr>
            <p:spPr>
              <a:xfrm flipH="1">
                <a:off x="1739215" y="2871921"/>
                <a:ext cx="7854" cy="16305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Rectangle 44"/>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grpSp>
      <p:sp>
        <p:nvSpPr>
          <p:cNvPr id="28" name="TextBox 27"/>
          <p:cNvSpPr txBox="1"/>
          <p:nvPr/>
        </p:nvSpPr>
        <p:spPr>
          <a:xfrm>
            <a:off x="0" y="6453242"/>
            <a:ext cx="2345350" cy="416200"/>
          </a:xfrm>
          <a:prstGeom prst="rect">
            <a:avLst/>
          </a:prstGeom>
          <a:solidFill>
            <a:schemeClr val="accent6">
              <a:lumMod val="60000"/>
              <a:lumOff val="40000"/>
            </a:schemeClr>
          </a:solidFill>
        </p:spPr>
        <p:txBody>
          <a:bodyPr wrap="square" rtlCol="0" anchor="ctr">
            <a:noAutofit/>
          </a:bodyPr>
          <a:lstStyle/>
          <a:p>
            <a:r>
              <a:rPr lang="en-US" dirty="0" smtClean="0"/>
              <a:t>(Smith &amp; Eisner, 2008)</a:t>
            </a:r>
          </a:p>
        </p:txBody>
      </p:sp>
      <p:sp>
        <p:nvSpPr>
          <p:cNvPr id="35" name="Content Placeholder 2"/>
          <p:cNvSpPr>
            <a:spLocks noGrp="1"/>
          </p:cNvSpPr>
          <p:nvPr>
            <p:ph idx="1"/>
          </p:nvPr>
        </p:nvSpPr>
        <p:spPr>
          <a:xfrm>
            <a:off x="457200" y="1210760"/>
            <a:ext cx="8229600" cy="5044828"/>
          </a:xfrm>
        </p:spPr>
        <p:txBody>
          <a:bodyPr>
            <a:normAutofit/>
          </a:bodyPr>
          <a:lstStyle/>
          <a:p>
            <a:pPr marL="0" indent="0">
              <a:buNone/>
            </a:pPr>
            <a:r>
              <a:rPr lang="en-US" b="1" dirty="0" smtClean="0"/>
              <a:t>Variables: </a:t>
            </a:r>
            <a:r>
              <a:rPr lang="en-US" i="1" dirty="0">
                <a:latin typeface="Times New Roman"/>
                <a:cs typeface="Times New Roman"/>
              </a:rPr>
              <a:t>d</a:t>
            </a:r>
            <a:r>
              <a:rPr lang="en-US" dirty="0" smtClean="0"/>
              <a:t> binary </a:t>
            </a:r>
            <a:r>
              <a:rPr lang="en-US" dirty="0"/>
              <a:t>variables </a:t>
            </a:r>
            <a:r>
              <a:rPr lang="en-US" i="1" dirty="0">
                <a:latin typeface="Times New Roman"/>
                <a:cs typeface="Times New Roman"/>
              </a:rPr>
              <a:t>X</a:t>
            </a:r>
            <a:r>
              <a:rPr lang="en-US" i="1" baseline="-25000" dirty="0">
                <a:latin typeface="Times New Roman"/>
                <a:cs typeface="Times New Roman"/>
              </a:rPr>
              <a:t>1</a:t>
            </a:r>
            <a:r>
              <a:rPr lang="en-US" i="1" dirty="0">
                <a:latin typeface="Times New Roman"/>
                <a:cs typeface="Times New Roman"/>
              </a:rPr>
              <a:t>, …, </a:t>
            </a:r>
            <a:r>
              <a:rPr lang="en-US" i="1" dirty="0" err="1" smtClean="0">
                <a:latin typeface="Times New Roman"/>
                <a:cs typeface="Times New Roman"/>
              </a:rPr>
              <a:t>X</a:t>
            </a:r>
            <a:r>
              <a:rPr lang="en-US" i="1" baseline="-25000" dirty="0" err="1">
                <a:latin typeface="Times New Roman"/>
                <a:cs typeface="Times New Roman"/>
              </a:rPr>
              <a:t>d</a:t>
            </a:r>
            <a:endParaRPr lang="en-US" i="1" baseline="-25000" dirty="0" smtClean="0">
              <a:latin typeface="Times New Roman"/>
              <a:cs typeface="Times New Roman"/>
            </a:endParaRPr>
          </a:p>
          <a:p>
            <a:pPr marL="0" indent="0">
              <a:buNone/>
            </a:pPr>
            <a:r>
              <a:rPr lang="en-US" b="1" dirty="0" smtClean="0"/>
              <a:t>Global Factor:</a:t>
            </a:r>
          </a:p>
        </p:txBody>
      </p:sp>
      <p:grpSp>
        <p:nvGrpSpPr>
          <p:cNvPr id="36" name="Group 35"/>
          <p:cNvGrpSpPr/>
          <p:nvPr/>
        </p:nvGrpSpPr>
        <p:grpSpPr>
          <a:xfrm>
            <a:off x="2980636" y="1849408"/>
            <a:ext cx="5278434" cy="1641230"/>
            <a:chOff x="3272517" y="1126443"/>
            <a:chExt cx="5278434" cy="1641230"/>
          </a:xfrm>
        </p:grpSpPr>
        <p:sp>
          <p:nvSpPr>
            <p:cNvPr id="37" name="Content Placeholder 2"/>
            <p:cNvSpPr txBox="1">
              <a:spLocks/>
            </p:cNvSpPr>
            <p:nvPr/>
          </p:nvSpPr>
          <p:spPr>
            <a:xfrm>
              <a:off x="6621182" y="1126443"/>
              <a:ext cx="1929769" cy="1641230"/>
            </a:xfrm>
            <a:prstGeom prst="rect">
              <a:avLst/>
            </a:prstGeom>
          </p:spPr>
          <p:txBody>
            <a:bodyPr vert="horz" lIns="91440" tIns="45720" rIns="91440" bIns="45720" rtlCol="0">
              <a:normAutofit fontScale="5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i="1" dirty="0" smtClean="0">
                  <a:latin typeface="Times New Roman"/>
                  <a:cs typeface="Times New Roman"/>
                </a:rPr>
                <a:t>1 </a:t>
              </a:r>
              <a:r>
                <a:rPr lang="en-US" dirty="0" smtClean="0"/>
                <a:t>if exactly </a:t>
              </a:r>
              <a:r>
                <a:rPr lang="en-US" dirty="0"/>
                <a:t>one of the </a:t>
              </a:r>
              <a:r>
                <a:rPr lang="en-US" i="1" dirty="0">
                  <a:latin typeface="Times New Roman"/>
                  <a:cs typeface="Times New Roman"/>
                </a:rPr>
                <a:t>d</a:t>
              </a:r>
              <a:r>
                <a:rPr lang="en-US" dirty="0" smtClean="0"/>
                <a:t> </a:t>
              </a:r>
              <a:r>
                <a:rPr lang="en-US" dirty="0"/>
                <a:t>binary variables </a:t>
              </a:r>
              <a:r>
                <a:rPr lang="en-US" i="1" dirty="0">
                  <a:latin typeface="Times New Roman"/>
                  <a:cs typeface="Times New Roman"/>
                </a:rPr>
                <a:t>X</a:t>
              </a:r>
              <a:r>
                <a:rPr lang="en-US" i="1" baseline="-25000" dirty="0">
                  <a:latin typeface="Times New Roman"/>
                  <a:cs typeface="Times New Roman"/>
                </a:rPr>
                <a:t>i</a:t>
              </a:r>
              <a:r>
                <a:rPr lang="en-US" dirty="0"/>
                <a:t> is </a:t>
              </a:r>
              <a:r>
                <a:rPr lang="en-US" b="1" dirty="0" smtClean="0"/>
                <a:t>on</a:t>
              </a:r>
              <a:r>
                <a:rPr lang="en-US" dirty="0" smtClean="0">
                  <a:latin typeface="Times New Roman"/>
                  <a:cs typeface="Times New Roman"/>
                </a:rPr>
                <a:t>,</a:t>
              </a:r>
            </a:p>
            <a:p>
              <a:pPr marL="0" indent="0">
                <a:buNone/>
              </a:pPr>
              <a:endParaRPr lang="en-US" dirty="0" smtClean="0">
                <a:latin typeface="Times New Roman"/>
                <a:cs typeface="Times New Roman"/>
              </a:endParaRPr>
            </a:p>
            <a:p>
              <a:pPr marL="0" indent="0">
                <a:buNone/>
              </a:pPr>
              <a:r>
                <a:rPr lang="en-US" dirty="0" smtClean="0">
                  <a:latin typeface="Times New Roman"/>
                  <a:cs typeface="Times New Roman"/>
                </a:rPr>
                <a:t>0 otherwise</a:t>
              </a:r>
              <a:endParaRPr lang="en-US" i="1" dirty="0">
                <a:latin typeface="Times New Roman"/>
                <a:cs typeface="Times New Roman"/>
              </a:endParaRPr>
            </a:p>
          </p:txBody>
        </p:sp>
        <p:sp>
          <p:nvSpPr>
            <p:cNvPr id="61" name="Content Placeholder 2"/>
            <p:cNvSpPr txBox="1">
              <a:spLocks/>
            </p:cNvSpPr>
            <p:nvPr/>
          </p:nvSpPr>
          <p:spPr>
            <a:xfrm>
              <a:off x="3272517" y="1169496"/>
              <a:ext cx="3348666" cy="489939"/>
            </a:xfrm>
            <a:prstGeom prst="rect">
              <a:avLst/>
            </a:prstGeom>
          </p:spPr>
          <p:txBody>
            <a:bodyPr vert="horz" lIns="91440" tIns="45720" rIns="91440" bIns="45720" rtlCol="0">
              <a:normAutofit fontScale="85000"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i="1" dirty="0">
                  <a:latin typeface="Times New Roman"/>
                  <a:cs typeface="Times New Roman"/>
                </a:rPr>
                <a:t>Exactly1(X</a:t>
              </a:r>
              <a:r>
                <a:rPr lang="en-US" i="1" baseline="-25000" dirty="0">
                  <a:latin typeface="Times New Roman"/>
                  <a:cs typeface="Times New Roman"/>
                </a:rPr>
                <a:t>1</a:t>
              </a:r>
              <a:r>
                <a:rPr lang="en-US" i="1" dirty="0">
                  <a:latin typeface="Times New Roman"/>
                  <a:cs typeface="Times New Roman"/>
                </a:rPr>
                <a:t>, …, </a:t>
              </a:r>
              <a:r>
                <a:rPr lang="en-US" i="1" dirty="0" err="1" smtClean="0">
                  <a:latin typeface="Times New Roman"/>
                  <a:cs typeface="Times New Roman"/>
                </a:rPr>
                <a:t>X</a:t>
              </a:r>
              <a:r>
                <a:rPr lang="en-US" i="1" baseline="-25000" dirty="0" err="1">
                  <a:latin typeface="Times New Roman"/>
                  <a:cs typeface="Times New Roman"/>
                </a:rPr>
                <a:t>d</a:t>
              </a:r>
              <a:r>
                <a:rPr lang="en-US" i="1" dirty="0" smtClean="0">
                  <a:latin typeface="Times New Roman"/>
                  <a:cs typeface="Times New Roman"/>
                </a:rPr>
                <a:t>) =</a:t>
              </a:r>
              <a:endParaRPr lang="en-US" i="1" dirty="0">
                <a:latin typeface="Times New Roman"/>
                <a:cs typeface="Times New Roman"/>
              </a:endParaRPr>
            </a:p>
          </p:txBody>
        </p:sp>
        <p:sp>
          <p:nvSpPr>
            <p:cNvPr id="62" name="Left Bracket 61"/>
            <p:cNvSpPr/>
            <p:nvPr/>
          </p:nvSpPr>
          <p:spPr>
            <a:xfrm>
              <a:off x="6595745" y="1169496"/>
              <a:ext cx="45719" cy="1234773"/>
            </a:xfrm>
            <a:prstGeom prst="leftBracket">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3670135919"/>
      </p:ext>
    </p:extLst>
  </p:cSld>
  <p:clrMapOvr>
    <a:masterClrMapping/>
  </p:clrMapOvr>
  <p:timing>
    <p:tnLst>
      <p:par>
        <p:cTn xmlns:p14="http://schemas.microsoft.com/office/powerpoint/2010/main" id="1" dur="indefinite" restart="never" nodeType="tmRoot"/>
      </p:par>
    </p:tnLst>
  </p:timing>
</p:sld>
</file>

<file path=ppt/slides/slide2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Example: The </a:t>
            </a:r>
            <a:r>
              <a:rPr lang="en-US" i="1" dirty="0" smtClean="0">
                <a:latin typeface="Times New Roman"/>
                <a:cs typeface="Times New Roman"/>
              </a:rPr>
              <a:t>Exactly1</a:t>
            </a:r>
            <a:r>
              <a:rPr lang="en-US" dirty="0" smtClean="0"/>
              <a:t> Factor</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218</a:t>
            </a:fld>
            <a:endParaRPr lang="en-US"/>
          </a:p>
        </p:txBody>
      </p:sp>
      <p:grpSp>
        <p:nvGrpSpPr>
          <p:cNvPr id="38" name="Group 37"/>
          <p:cNvGrpSpPr/>
          <p:nvPr/>
        </p:nvGrpSpPr>
        <p:grpSpPr>
          <a:xfrm>
            <a:off x="2718867" y="3266039"/>
            <a:ext cx="4090551" cy="1515312"/>
            <a:chOff x="2718867" y="3266037"/>
            <a:chExt cx="3468245" cy="1284783"/>
          </a:xfrm>
        </p:grpSpPr>
        <p:grpSp>
          <p:nvGrpSpPr>
            <p:cNvPr id="39" name="Group 38"/>
            <p:cNvGrpSpPr/>
            <p:nvPr/>
          </p:nvGrpSpPr>
          <p:grpSpPr>
            <a:xfrm>
              <a:off x="2718867" y="3266037"/>
              <a:ext cx="3468245" cy="974046"/>
              <a:chOff x="2718867" y="3266037"/>
              <a:chExt cx="3468245" cy="974046"/>
            </a:xfrm>
          </p:grpSpPr>
          <p:cxnSp>
            <p:nvCxnSpPr>
              <p:cNvPr id="52" name="Curved Connector 51"/>
              <p:cNvCxnSpPr>
                <a:stCxn id="60" idx="3"/>
                <a:endCxn id="59" idx="0"/>
              </p:cNvCxnSpPr>
              <p:nvPr/>
            </p:nvCxnSpPr>
            <p:spPr>
              <a:xfrm>
                <a:off x="4617740" y="3401713"/>
                <a:ext cx="136363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3" name="Curved Connector 52"/>
              <p:cNvCxnSpPr>
                <a:stCxn id="60" idx="1"/>
                <a:endCxn id="56" idx="0"/>
              </p:cNvCxnSpPr>
              <p:nvPr/>
            </p:nvCxnSpPr>
            <p:spPr>
              <a:xfrm rot="10800000" flipV="1">
                <a:off x="2924607" y="3401713"/>
                <a:ext cx="142178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4" name="Curved Connector 53"/>
              <p:cNvCxnSpPr>
                <a:stCxn id="60" idx="1"/>
                <a:endCxn id="57" idx="0"/>
              </p:cNvCxnSpPr>
              <p:nvPr/>
            </p:nvCxnSpPr>
            <p:spPr>
              <a:xfrm rot="10800000" flipV="1">
                <a:off x="3925247" y="3401712"/>
                <a:ext cx="421143"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5" name="Curved Connector 54"/>
              <p:cNvCxnSpPr>
                <a:stCxn id="60" idx="3"/>
                <a:endCxn id="58" idx="0"/>
              </p:cNvCxnSpPr>
              <p:nvPr/>
            </p:nvCxnSpPr>
            <p:spPr>
              <a:xfrm>
                <a:off x="4617740" y="3401713"/>
                <a:ext cx="348314"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56" name="Oval 55"/>
              <p:cNvSpPr/>
              <p:nvPr/>
            </p:nvSpPr>
            <p:spPr>
              <a:xfrm>
                <a:off x="2718867"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57" name="Oval 56"/>
              <p:cNvSpPr/>
              <p:nvPr/>
            </p:nvSpPr>
            <p:spPr>
              <a:xfrm>
                <a:off x="3719507"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58" name="Oval 57"/>
              <p:cNvSpPr/>
              <p:nvPr/>
            </p:nvSpPr>
            <p:spPr>
              <a:xfrm>
                <a:off x="4760314"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sp>
            <p:nvSpPr>
              <p:cNvPr id="59" name="Oval 58"/>
              <p:cNvSpPr/>
              <p:nvPr/>
            </p:nvSpPr>
            <p:spPr>
              <a:xfrm>
                <a:off x="5775632"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sp>
            <p:nvSpPr>
              <p:cNvPr id="60" name="Rectangle 59"/>
              <p:cNvSpPr/>
              <p:nvPr/>
            </p:nvSpPr>
            <p:spPr>
              <a:xfrm>
                <a:off x="4346389" y="3266037"/>
                <a:ext cx="271351" cy="271351"/>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E1</a:t>
                </a:r>
                <a:endParaRPr lang="en-US" sz="1400" i="1" dirty="0">
                  <a:solidFill>
                    <a:schemeClr val="tx1"/>
                  </a:solidFill>
                  <a:latin typeface="Times New Roman"/>
                  <a:cs typeface="Times New Roman"/>
                </a:endParaRPr>
              </a:p>
            </p:txBody>
          </p:sp>
        </p:grpSp>
        <p:grpSp>
          <p:nvGrpSpPr>
            <p:cNvPr id="40" name="Group 39"/>
            <p:cNvGrpSpPr/>
            <p:nvPr/>
          </p:nvGrpSpPr>
          <p:grpSpPr>
            <a:xfrm>
              <a:off x="3815730" y="4240083"/>
              <a:ext cx="209328" cy="305632"/>
              <a:chOff x="1571741" y="2880875"/>
              <a:chExt cx="334948" cy="489044"/>
            </a:xfrm>
          </p:grpSpPr>
          <p:cxnSp>
            <p:nvCxnSpPr>
              <p:cNvPr id="50" name="Straight Connector 49"/>
              <p:cNvCxnSpPr>
                <a:stCxn id="57" idx="4"/>
                <a:endCxn id="51" idx="0"/>
              </p:cNvCxnSpPr>
              <p:nvPr/>
            </p:nvCxnSpPr>
            <p:spPr>
              <a:xfrm flipH="1">
                <a:off x="1739215" y="2880875"/>
                <a:ext cx="7764" cy="15409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1" name="Rectangle 50"/>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grpSp>
        <p:grpSp>
          <p:nvGrpSpPr>
            <p:cNvPr id="41" name="Group 40"/>
            <p:cNvGrpSpPr/>
            <p:nvPr/>
          </p:nvGrpSpPr>
          <p:grpSpPr>
            <a:xfrm>
              <a:off x="4860493" y="4240082"/>
              <a:ext cx="209328" cy="310738"/>
              <a:chOff x="1571741" y="2872706"/>
              <a:chExt cx="334948" cy="497213"/>
            </a:xfrm>
          </p:grpSpPr>
          <p:cxnSp>
            <p:nvCxnSpPr>
              <p:cNvPr id="48" name="Straight Connector 47"/>
              <p:cNvCxnSpPr>
                <a:stCxn id="58" idx="4"/>
                <a:endCxn id="49" idx="0"/>
              </p:cNvCxnSpPr>
              <p:nvPr/>
            </p:nvCxnSpPr>
            <p:spPr>
              <a:xfrm flipH="1">
                <a:off x="1739215" y="2872706"/>
                <a:ext cx="1435" cy="16226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9" name="Rectangle 48"/>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grpSp>
        <p:grpSp>
          <p:nvGrpSpPr>
            <p:cNvPr id="42" name="Group 41"/>
            <p:cNvGrpSpPr/>
            <p:nvPr/>
          </p:nvGrpSpPr>
          <p:grpSpPr>
            <a:xfrm>
              <a:off x="5875442" y="4228644"/>
              <a:ext cx="209328" cy="311231"/>
              <a:chOff x="1540697" y="2871917"/>
              <a:chExt cx="334948" cy="498002"/>
            </a:xfrm>
          </p:grpSpPr>
          <p:cxnSp>
            <p:nvCxnSpPr>
              <p:cNvPr id="46" name="Straight Connector 45"/>
              <p:cNvCxnSpPr>
                <a:stCxn id="59" idx="4"/>
                <a:endCxn id="47" idx="0"/>
              </p:cNvCxnSpPr>
              <p:nvPr/>
            </p:nvCxnSpPr>
            <p:spPr>
              <a:xfrm flipH="1">
                <a:off x="1708171" y="2871917"/>
                <a:ext cx="2026" cy="16305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7" name="Rectangle 46"/>
              <p:cNvSpPr/>
              <p:nvPr/>
            </p:nvSpPr>
            <p:spPr>
              <a:xfrm>
                <a:off x="1540697"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4</a:t>
                </a:r>
                <a:endParaRPr lang="en-US" sz="1400" i="1" dirty="0">
                  <a:solidFill>
                    <a:schemeClr val="tx1"/>
                  </a:solidFill>
                  <a:latin typeface="Times New Roman"/>
                  <a:cs typeface="Times New Roman"/>
                </a:endParaRPr>
              </a:p>
            </p:txBody>
          </p:sp>
        </p:grpSp>
        <p:grpSp>
          <p:nvGrpSpPr>
            <p:cNvPr id="43" name="Group 42"/>
            <p:cNvGrpSpPr/>
            <p:nvPr/>
          </p:nvGrpSpPr>
          <p:grpSpPr>
            <a:xfrm>
              <a:off x="2815035" y="4228643"/>
              <a:ext cx="209328" cy="311228"/>
              <a:chOff x="1571741" y="2871921"/>
              <a:chExt cx="334948" cy="497998"/>
            </a:xfrm>
          </p:grpSpPr>
          <p:cxnSp>
            <p:nvCxnSpPr>
              <p:cNvPr id="44" name="Straight Connector 43"/>
              <p:cNvCxnSpPr>
                <a:stCxn id="56" idx="4"/>
                <a:endCxn id="45" idx="0"/>
              </p:cNvCxnSpPr>
              <p:nvPr/>
            </p:nvCxnSpPr>
            <p:spPr>
              <a:xfrm flipH="1">
                <a:off x="1739215" y="2871921"/>
                <a:ext cx="7854" cy="16305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Rectangle 44"/>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grpSp>
      <p:sp>
        <p:nvSpPr>
          <p:cNvPr id="28" name="TextBox 27"/>
          <p:cNvSpPr txBox="1"/>
          <p:nvPr/>
        </p:nvSpPr>
        <p:spPr>
          <a:xfrm>
            <a:off x="0" y="6453242"/>
            <a:ext cx="2345350" cy="416200"/>
          </a:xfrm>
          <a:prstGeom prst="rect">
            <a:avLst/>
          </a:prstGeom>
          <a:solidFill>
            <a:schemeClr val="accent6">
              <a:lumMod val="60000"/>
              <a:lumOff val="40000"/>
            </a:schemeClr>
          </a:solidFill>
        </p:spPr>
        <p:txBody>
          <a:bodyPr wrap="square" rtlCol="0" anchor="ctr">
            <a:noAutofit/>
          </a:bodyPr>
          <a:lstStyle/>
          <a:p>
            <a:r>
              <a:rPr lang="en-US" dirty="0" smtClean="0"/>
              <a:t>(Smith &amp; Eisner, 2008)</a:t>
            </a:r>
          </a:p>
        </p:txBody>
      </p:sp>
      <p:sp>
        <p:nvSpPr>
          <p:cNvPr id="35" name="Content Placeholder 2"/>
          <p:cNvSpPr>
            <a:spLocks noGrp="1"/>
          </p:cNvSpPr>
          <p:nvPr>
            <p:ph idx="1"/>
          </p:nvPr>
        </p:nvSpPr>
        <p:spPr>
          <a:xfrm>
            <a:off x="457200" y="1210760"/>
            <a:ext cx="8229600" cy="5044828"/>
          </a:xfrm>
        </p:spPr>
        <p:txBody>
          <a:bodyPr>
            <a:normAutofit/>
          </a:bodyPr>
          <a:lstStyle/>
          <a:p>
            <a:pPr marL="0" indent="0">
              <a:buNone/>
            </a:pPr>
            <a:r>
              <a:rPr lang="en-US" b="1" dirty="0" smtClean="0"/>
              <a:t>Variables: </a:t>
            </a:r>
            <a:r>
              <a:rPr lang="en-US" i="1" dirty="0">
                <a:latin typeface="Times New Roman"/>
                <a:cs typeface="Times New Roman"/>
              </a:rPr>
              <a:t>d</a:t>
            </a:r>
            <a:r>
              <a:rPr lang="en-US" dirty="0" smtClean="0"/>
              <a:t> binary </a:t>
            </a:r>
            <a:r>
              <a:rPr lang="en-US" dirty="0"/>
              <a:t>variables </a:t>
            </a:r>
            <a:r>
              <a:rPr lang="en-US" i="1" dirty="0">
                <a:latin typeface="Times New Roman"/>
                <a:cs typeface="Times New Roman"/>
              </a:rPr>
              <a:t>X</a:t>
            </a:r>
            <a:r>
              <a:rPr lang="en-US" i="1" baseline="-25000" dirty="0">
                <a:latin typeface="Times New Roman"/>
                <a:cs typeface="Times New Roman"/>
              </a:rPr>
              <a:t>1</a:t>
            </a:r>
            <a:r>
              <a:rPr lang="en-US" i="1" dirty="0">
                <a:latin typeface="Times New Roman"/>
                <a:cs typeface="Times New Roman"/>
              </a:rPr>
              <a:t>, …, </a:t>
            </a:r>
            <a:r>
              <a:rPr lang="en-US" i="1" dirty="0" err="1" smtClean="0">
                <a:latin typeface="Times New Roman"/>
                <a:cs typeface="Times New Roman"/>
              </a:rPr>
              <a:t>X</a:t>
            </a:r>
            <a:r>
              <a:rPr lang="en-US" i="1" baseline="-25000" dirty="0" err="1">
                <a:latin typeface="Times New Roman"/>
                <a:cs typeface="Times New Roman"/>
              </a:rPr>
              <a:t>d</a:t>
            </a:r>
            <a:endParaRPr lang="en-US" i="1" baseline="-25000" dirty="0" smtClean="0">
              <a:latin typeface="Times New Roman"/>
              <a:cs typeface="Times New Roman"/>
            </a:endParaRPr>
          </a:p>
          <a:p>
            <a:pPr marL="0" indent="0">
              <a:buNone/>
            </a:pPr>
            <a:r>
              <a:rPr lang="en-US" b="1" dirty="0" smtClean="0"/>
              <a:t>Global Factor:</a:t>
            </a:r>
          </a:p>
        </p:txBody>
      </p:sp>
      <p:grpSp>
        <p:nvGrpSpPr>
          <p:cNvPr id="36" name="Group 35"/>
          <p:cNvGrpSpPr/>
          <p:nvPr/>
        </p:nvGrpSpPr>
        <p:grpSpPr>
          <a:xfrm>
            <a:off x="2980636" y="1849408"/>
            <a:ext cx="5278434" cy="1641230"/>
            <a:chOff x="3272517" y="1126443"/>
            <a:chExt cx="5278434" cy="1641230"/>
          </a:xfrm>
        </p:grpSpPr>
        <p:sp>
          <p:nvSpPr>
            <p:cNvPr id="37" name="Content Placeholder 2"/>
            <p:cNvSpPr txBox="1">
              <a:spLocks/>
            </p:cNvSpPr>
            <p:nvPr/>
          </p:nvSpPr>
          <p:spPr>
            <a:xfrm>
              <a:off x="6621182" y="1126443"/>
              <a:ext cx="1929769" cy="1641230"/>
            </a:xfrm>
            <a:prstGeom prst="rect">
              <a:avLst/>
            </a:prstGeom>
          </p:spPr>
          <p:txBody>
            <a:bodyPr vert="horz" lIns="91440" tIns="45720" rIns="91440" bIns="45720" rtlCol="0">
              <a:normAutofit fontScale="5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i="1" dirty="0" smtClean="0">
                  <a:latin typeface="Times New Roman"/>
                  <a:cs typeface="Times New Roman"/>
                </a:rPr>
                <a:t>1 </a:t>
              </a:r>
              <a:r>
                <a:rPr lang="en-US" dirty="0" smtClean="0"/>
                <a:t>if exactly </a:t>
              </a:r>
              <a:r>
                <a:rPr lang="en-US" dirty="0"/>
                <a:t>one of the </a:t>
              </a:r>
              <a:r>
                <a:rPr lang="en-US" i="1" dirty="0">
                  <a:latin typeface="Times New Roman"/>
                  <a:cs typeface="Times New Roman"/>
                </a:rPr>
                <a:t>d</a:t>
              </a:r>
              <a:r>
                <a:rPr lang="en-US" dirty="0" smtClean="0"/>
                <a:t> </a:t>
              </a:r>
              <a:r>
                <a:rPr lang="en-US" dirty="0"/>
                <a:t>binary variables </a:t>
              </a:r>
              <a:r>
                <a:rPr lang="en-US" i="1" dirty="0">
                  <a:latin typeface="Times New Roman"/>
                  <a:cs typeface="Times New Roman"/>
                </a:rPr>
                <a:t>X</a:t>
              </a:r>
              <a:r>
                <a:rPr lang="en-US" i="1" baseline="-25000" dirty="0">
                  <a:latin typeface="Times New Roman"/>
                  <a:cs typeface="Times New Roman"/>
                </a:rPr>
                <a:t>i</a:t>
              </a:r>
              <a:r>
                <a:rPr lang="en-US" dirty="0"/>
                <a:t> is </a:t>
              </a:r>
              <a:r>
                <a:rPr lang="en-US" b="1" dirty="0" smtClean="0"/>
                <a:t>on</a:t>
              </a:r>
              <a:r>
                <a:rPr lang="en-US" dirty="0" smtClean="0">
                  <a:latin typeface="Times New Roman"/>
                  <a:cs typeface="Times New Roman"/>
                </a:rPr>
                <a:t>,</a:t>
              </a:r>
            </a:p>
            <a:p>
              <a:pPr marL="0" indent="0">
                <a:buNone/>
              </a:pPr>
              <a:endParaRPr lang="en-US" dirty="0" smtClean="0">
                <a:latin typeface="Times New Roman"/>
                <a:cs typeface="Times New Roman"/>
              </a:endParaRPr>
            </a:p>
            <a:p>
              <a:pPr marL="0" indent="0">
                <a:buNone/>
              </a:pPr>
              <a:r>
                <a:rPr lang="en-US" dirty="0" smtClean="0">
                  <a:latin typeface="Times New Roman"/>
                  <a:cs typeface="Times New Roman"/>
                </a:rPr>
                <a:t>0 otherwise</a:t>
              </a:r>
              <a:endParaRPr lang="en-US" i="1" dirty="0">
                <a:latin typeface="Times New Roman"/>
                <a:cs typeface="Times New Roman"/>
              </a:endParaRPr>
            </a:p>
          </p:txBody>
        </p:sp>
        <p:sp>
          <p:nvSpPr>
            <p:cNvPr id="61" name="Content Placeholder 2"/>
            <p:cNvSpPr txBox="1">
              <a:spLocks/>
            </p:cNvSpPr>
            <p:nvPr/>
          </p:nvSpPr>
          <p:spPr>
            <a:xfrm>
              <a:off x="3272517" y="1169496"/>
              <a:ext cx="3348666" cy="489939"/>
            </a:xfrm>
            <a:prstGeom prst="rect">
              <a:avLst/>
            </a:prstGeom>
          </p:spPr>
          <p:txBody>
            <a:bodyPr vert="horz" lIns="91440" tIns="45720" rIns="91440" bIns="45720" rtlCol="0">
              <a:normAutofit fontScale="85000"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i="1" dirty="0">
                  <a:latin typeface="Times New Roman"/>
                  <a:cs typeface="Times New Roman"/>
                </a:rPr>
                <a:t>Exactly1(X</a:t>
              </a:r>
              <a:r>
                <a:rPr lang="en-US" i="1" baseline="-25000" dirty="0">
                  <a:latin typeface="Times New Roman"/>
                  <a:cs typeface="Times New Roman"/>
                </a:rPr>
                <a:t>1</a:t>
              </a:r>
              <a:r>
                <a:rPr lang="en-US" i="1" dirty="0">
                  <a:latin typeface="Times New Roman"/>
                  <a:cs typeface="Times New Roman"/>
                </a:rPr>
                <a:t>, …, </a:t>
              </a:r>
              <a:r>
                <a:rPr lang="en-US" i="1" dirty="0" err="1" smtClean="0">
                  <a:latin typeface="Times New Roman"/>
                  <a:cs typeface="Times New Roman"/>
                </a:rPr>
                <a:t>X</a:t>
              </a:r>
              <a:r>
                <a:rPr lang="en-US" i="1" baseline="-25000" dirty="0" err="1">
                  <a:latin typeface="Times New Roman"/>
                  <a:cs typeface="Times New Roman"/>
                </a:rPr>
                <a:t>d</a:t>
              </a:r>
              <a:r>
                <a:rPr lang="en-US" i="1" dirty="0" smtClean="0">
                  <a:latin typeface="Times New Roman"/>
                  <a:cs typeface="Times New Roman"/>
                </a:rPr>
                <a:t>) =</a:t>
              </a:r>
              <a:endParaRPr lang="en-US" i="1" dirty="0">
                <a:latin typeface="Times New Roman"/>
                <a:cs typeface="Times New Roman"/>
              </a:endParaRPr>
            </a:p>
          </p:txBody>
        </p:sp>
        <p:sp>
          <p:nvSpPr>
            <p:cNvPr id="62" name="Left Bracket 61"/>
            <p:cNvSpPr/>
            <p:nvPr/>
          </p:nvSpPr>
          <p:spPr>
            <a:xfrm>
              <a:off x="6595745" y="1169496"/>
              <a:ext cx="45719" cy="1234773"/>
            </a:xfrm>
            <a:prstGeom prst="leftBracket">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spTree>
    <p:extLst>
      <p:ext uri="{BB962C8B-B14F-4D97-AF65-F5344CB8AC3E}">
        <p14:creationId xmlns:p14="http://schemas.microsoft.com/office/powerpoint/2010/main" val="1940499462"/>
      </p:ext>
    </p:extLst>
  </p:cSld>
  <p:clrMapOvr>
    <a:masterClrMapping/>
  </p:clrMapOvr>
  <p:timing>
    <p:tnLst>
      <p:par>
        <p:cTn xmlns:p14="http://schemas.microsoft.com/office/powerpoint/2010/main" id="1" dur="indefinite" restart="never" nodeType="tmRoot"/>
      </p:par>
    </p:tnLst>
  </p:timing>
</p:sld>
</file>

<file path=ppt/slides/slide2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Messages: </a:t>
            </a:r>
            <a:r>
              <a:rPr lang="en-US" dirty="0"/>
              <a:t>The </a:t>
            </a:r>
            <a:r>
              <a:rPr lang="en-US" i="1" dirty="0">
                <a:latin typeface="Times New Roman"/>
                <a:cs typeface="Times New Roman"/>
              </a:rPr>
              <a:t>Exactly1</a:t>
            </a:r>
            <a:r>
              <a:rPr lang="en-US" dirty="0"/>
              <a:t> Factor</a:t>
            </a:r>
          </a:p>
        </p:txBody>
      </p:sp>
      <p:sp>
        <p:nvSpPr>
          <p:cNvPr id="4" name="Slide Number Placeholder 3"/>
          <p:cNvSpPr>
            <a:spLocks noGrp="1"/>
          </p:cNvSpPr>
          <p:nvPr>
            <p:ph type="sldNum" sz="quarter" idx="12"/>
          </p:nvPr>
        </p:nvSpPr>
        <p:spPr/>
        <p:txBody>
          <a:bodyPr/>
          <a:lstStyle/>
          <a:p>
            <a:fld id="{E5445004-F4FB-5345-992E-498B4C43F562}" type="slidenum">
              <a:rPr lang="en-US" smtClean="0"/>
              <a:t>219</a:t>
            </a:fld>
            <a:endParaRPr lang="en-US"/>
          </a:p>
        </p:txBody>
      </p:sp>
      <p:grpSp>
        <p:nvGrpSpPr>
          <p:cNvPr id="51" name="Group 50"/>
          <p:cNvGrpSpPr/>
          <p:nvPr/>
        </p:nvGrpSpPr>
        <p:grpSpPr>
          <a:xfrm>
            <a:off x="862858" y="1210760"/>
            <a:ext cx="7500312" cy="5047802"/>
            <a:chOff x="968571" y="3220722"/>
            <a:chExt cx="7714338" cy="4913042"/>
          </a:xfrm>
        </p:grpSpPr>
        <p:grpSp>
          <p:nvGrpSpPr>
            <p:cNvPr id="52" name="Group 51"/>
            <p:cNvGrpSpPr/>
            <p:nvPr/>
          </p:nvGrpSpPr>
          <p:grpSpPr>
            <a:xfrm>
              <a:off x="968571" y="3646077"/>
              <a:ext cx="7714338" cy="4487687"/>
              <a:chOff x="972462" y="3993229"/>
              <a:chExt cx="7703278" cy="4818833"/>
            </a:xfrm>
          </p:grpSpPr>
          <p:sp>
            <p:nvSpPr>
              <p:cNvPr id="58" name="Rectangle 57"/>
              <p:cNvSpPr/>
              <p:nvPr/>
            </p:nvSpPr>
            <p:spPr>
              <a:xfrm>
                <a:off x="972462" y="3993229"/>
                <a:ext cx="3855524" cy="4815723"/>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Rectangle 59"/>
              <p:cNvSpPr/>
              <p:nvPr/>
            </p:nvSpPr>
            <p:spPr>
              <a:xfrm>
                <a:off x="4820216" y="3993230"/>
                <a:ext cx="3855524" cy="4818832"/>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55" name="TextBox 54"/>
            <p:cNvSpPr txBox="1"/>
            <p:nvPr/>
          </p:nvSpPr>
          <p:spPr>
            <a:xfrm>
              <a:off x="968571" y="3220722"/>
              <a:ext cx="3861060" cy="425355"/>
            </a:xfrm>
            <a:prstGeom prst="rect">
              <a:avLst/>
            </a:prstGeom>
            <a:noFill/>
          </p:spPr>
          <p:txBody>
            <a:bodyPr vert="horz" wrap="square" rtlCol="0" anchor="ctr" anchorCtr="0">
              <a:noAutofit/>
            </a:bodyPr>
            <a:lstStyle/>
            <a:p>
              <a:pPr algn="ctr"/>
              <a:r>
                <a:rPr lang="en-US" b="1" dirty="0" smtClean="0"/>
                <a:t>From Variables</a:t>
              </a:r>
            </a:p>
          </p:txBody>
        </p:sp>
        <p:sp>
          <p:nvSpPr>
            <p:cNvPr id="56" name="TextBox 55"/>
            <p:cNvSpPr txBox="1"/>
            <p:nvPr/>
          </p:nvSpPr>
          <p:spPr>
            <a:xfrm>
              <a:off x="4821849" y="3220723"/>
              <a:ext cx="3861060" cy="425355"/>
            </a:xfrm>
            <a:prstGeom prst="rect">
              <a:avLst/>
            </a:prstGeom>
            <a:noFill/>
          </p:spPr>
          <p:txBody>
            <a:bodyPr vert="horz" wrap="square" rtlCol="0" anchor="ctr" anchorCtr="0">
              <a:noAutofit/>
            </a:bodyPr>
            <a:lstStyle/>
            <a:p>
              <a:pPr algn="ctr"/>
              <a:r>
                <a:rPr lang="en-US" b="1" dirty="0" smtClean="0"/>
                <a:t>To Variables</a:t>
              </a:r>
            </a:p>
          </p:txBody>
        </p:sp>
      </p:grpSp>
      <p:sp>
        <p:nvSpPr>
          <p:cNvPr id="63" name="Content Placeholder 2"/>
          <p:cNvSpPr txBox="1">
            <a:spLocks/>
          </p:cNvSpPr>
          <p:nvPr/>
        </p:nvSpPr>
        <p:spPr>
          <a:xfrm>
            <a:off x="4831145" y="4734777"/>
            <a:ext cx="3532025" cy="1523786"/>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3000" dirty="0">
                <a:latin typeface="Times New Roman"/>
                <a:cs typeface="Times New Roman"/>
              </a:rPr>
              <a:t>O(</a:t>
            </a:r>
            <a:r>
              <a:rPr lang="en-US" sz="3000" i="1" dirty="0">
                <a:latin typeface="Times New Roman"/>
                <a:cs typeface="Times New Roman"/>
              </a:rPr>
              <a:t>d</a:t>
            </a:r>
            <a:r>
              <a:rPr lang="en-US" sz="3000" i="1" dirty="0" smtClean="0">
                <a:latin typeface="Times New Roman"/>
                <a:cs typeface="Times New Roman"/>
              </a:rPr>
              <a:t>*2</a:t>
            </a:r>
            <a:r>
              <a:rPr lang="en-US" sz="3000" i="1" baseline="30000" dirty="0" smtClean="0">
                <a:latin typeface="Times New Roman"/>
                <a:cs typeface="Times New Roman"/>
              </a:rPr>
              <a:t>d</a:t>
            </a:r>
            <a:r>
              <a:rPr lang="en-US" sz="3000" dirty="0" smtClean="0">
                <a:latin typeface="Times New Roman"/>
                <a:cs typeface="Times New Roman"/>
              </a:rPr>
              <a:t>)</a:t>
            </a:r>
            <a:endParaRPr lang="en-US" sz="3000" dirty="0" smtClean="0"/>
          </a:p>
          <a:p>
            <a:pPr marL="0" indent="0">
              <a:buNone/>
            </a:pPr>
            <a:r>
              <a:rPr lang="en-US" sz="2000" i="1" dirty="0" smtClean="0">
                <a:latin typeface="Times New Roman"/>
                <a:cs typeface="Times New Roman"/>
              </a:rPr>
              <a:t>d</a:t>
            </a:r>
            <a:r>
              <a:rPr lang="en-US" sz="2000" dirty="0" smtClean="0"/>
              <a:t> = # of neighboring variables</a:t>
            </a:r>
          </a:p>
        </p:txBody>
      </p:sp>
      <p:sp>
        <p:nvSpPr>
          <p:cNvPr id="64" name="Content Placeholder 2"/>
          <p:cNvSpPr txBox="1">
            <a:spLocks/>
          </p:cNvSpPr>
          <p:nvPr/>
        </p:nvSpPr>
        <p:spPr>
          <a:xfrm>
            <a:off x="1103220" y="4731800"/>
            <a:ext cx="3532025" cy="1523786"/>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3000" dirty="0">
                <a:latin typeface="Times New Roman"/>
                <a:cs typeface="Times New Roman"/>
              </a:rPr>
              <a:t>O(</a:t>
            </a:r>
            <a:r>
              <a:rPr lang="en-US" sz="3000" i="1" dirty="0">
                <a:latin typeface="Times New Roman"/>
                <a:cs typeface="Times New Roman"/>
              </a:rPr>
              <a:t>d</a:t>
            </a:r>
            <a:r>
              <a:rPr lang="en-US" sz="3000" i="1" dirty="0" smtClean="0">
                <a:latin typeface="Times New Roman"/>
                <a:cs typeface="Times New Roman"/>
              </a:rPr>
              <a:t>*2</a:t>
            </a:r>
            <a:r>
              <a:rPr lang="en-US" sz="3000" dirty="0" smtClean="0">
                <a:latin typeface="Times New Roman"/>
                <a:cs typeface="Times New Roman"/>
              </a:rPr>
              <a:t>) </a:t>
            </a:r>
            <a:endParaRPr lang="en-US" sz="3000" dirty="0"/>
          </a:p>
          <a:p>
            <a:pPr marL="0" indent="0">
              <a:buNone/>
            </a:pPr>
            <a:r>
              <a:rPr lang="en-US" sz="2000" i="1" dirty="0">
                <a:latin typeface="Times New Roman"/>
                <a:cs typeface="Times New Roman"/>
              </a:rPr>
              <a:t>d</a:t>
            </a:r>
            <a:r>
              <a:rPr lang="en-US" sz="2000" dirty="0"/>
              <a:t> = # of neighboring </a:t>
            </a:r>
            <a:r>
              <a:rPr lang="en-US" sz="2000" dirty="0" smtClean="0"/>
              <a:t>factors</a:t>
            </a:r>
            <a:endParaRPr lang="en-US" sz="2000" dirty="0"/>
          </a:p>
        </p:txBody>
      </p:sp>
      <p:grpSp>
        <p:nvGrpSpPr>
          <p:cNvPr id="3" name="Group 2"/>
          <p:cNvGrpSpPr/>
          <p:nvPr/>
        </p:nvGrpSpPr>
        <p:grpSpPr>
          <a:xfrm>
            <a:off x="999775" y="1765104"/>
            <a:ext cx="3486373" cy="1291499"/>
            <a:chOff x="902809" y="1770863"/>
            <a:chExt cx="4090551" cy="1515312"/>
          </a:xfrm>
        </p:grpSpPr>
        <p:grpSp>
          <p:nvGrpSpPr>
            <p:cNvPr id="65" name="Group 64"/>
            <p:cNvGrpSpPr/>
            <p:nvPr/>
          </p:nvGrpSpPr>
          <p:grpSpPr>
            <a:xfrm>
              <a:off x="902809" y="1770863"/>
              <a:ext cx="4090551" cy="1515312"/>
              <a:chOff x="2718867" y="3266037"/>
              <a:chExt cx="3468245" cy="1284783"/>
            </a:xfrm>
          </p:grpSpPr>
          <p:grpSp>
            <p:nvGrpSpPr>
              <p:cNvPr id="66" name="Group 65"/>
              <p:cNvGrpSpPr/>
              <p:nvPr/>
            </p:nvGrpSpPr>
            <p:grpSpPr>
              <a:xfrm>
                <a:off x="2718867" y="3266037"/>
                <a:ext cx="3468245" cy="974046"/>
                <a:chOff x="2718867" y="3266037"/>
                <a:chExt cx="3468245" cy="974046"/>
              </a:xfrm>
            </p:grpSpPr>
            <p:cxnSp>
              <p:nvCxnSpPr>
                <p:cNvPr id="79" name="Curved Connector 78"/>
                <p:cNvCxnSpPr>
                  <a:stCxn id="87" idx="3"/>
                  <a:endCxn id="86" idx="0"/>
                </p:cNvCxnSpPr>
                <p:nvPr/>
              </p:nvCxnSpPr>
              <p:spPr>
                <a:xfrm>
                  <a:off x="4617740" y="3401713"/>
                  <a:ext cx="136363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80" name="Curved Connector 79"/>
                <p:cNvCxnSpPr>
                  <a:stCxn id="87" idx="1"/>
                  <a:endCxn id="83" idx="0"/>
                </p:cNvCxnSpPr>
                <p:nvPr/>
              </p:nvCxnSpPr>
              <p:spPr>
                <a:xfrm rot="10800000" flipV="1">
                  <a:off x="2924607" y="3401713"/>
                  <a:ext cx="142178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81" name="Curved Connector 80"/>
                <p:cNvCxnSpPr>
                  <a:stCxn id="87" idx="1"/>
                  <a:endCxn id="84" idx="0"/>
                </p:cNvCxnSpPr>
                <p:nvPr/>
              </p:nvCxnSpPr>
              <p:spPr>
                <a:xfrm rot="10800000" flipV="1">
                  <a:off x="3925247" y="3401712"/>
                  <a:ext cx="421143"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82" name="Curved Connector 81"/>
                <p:cNvCxnSpPr>
                  <a:stCxn id="87" idx="3"/>
                  <a:endCxn id="85" idx="0"/>
                </p:cNvCxnSpPr>
                <p:nvPr/>
              </p:nvCxnSpPr>
              <p:spPr>
                <a:xfrm>
                  <a:off x="4617740" y="3401713"/>
                  <a:ext cx="348314"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83" name="Oval 82"/>
                <p:cNvSpPr/>
                <p:nvPr/>
              </p:nvSpPr>
              <p:spPr>
                <a:xfrm>
                  <a:off x="2718867"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84" name="Oval 83"/>
                <p:cNvSpPr/>
                <p:nvPr/>
              </p:nvSpPr>
              <p:spPr>
                <a:xfrm>
                  <a:off x="3719507"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85" name="Oval 84"/>
                <p:cNvSpPr/>
                <p:nvPr/>
              </p:nvSpPr>
              <p:spPr>
                <a:xfrm>
                  <a:off x="4760314"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sp>
              <p:nvSpPr>
                <p:cNvPr id="86" name="Oval 85"/>
                <p:cNvSpPr/>
                <p:nvPr/>
              </p:nvSpPr>
              <p:spPr>
                <a:xfrm>
                  <a:off x="5775632"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sp>
              <p:nvSpPr>
                <p:cNvPr id="87" name="Rectangle 86"/>
                <p:cNvSpPr/>
                <p:nvPr/>
              </p:nvSpPr>
              <p:spPr>
                <a:xfrm>
                  <a:off x="4346389" y="3266037"/>
                  <a:ext cx="271351" cy="271351"/>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E1</a:t>
                  </a:r>
                  <a:endParaRPr lang="en-US" sz="1400" i="1" dirty="0">
                    <a:solidFill>
                      <a:schemeClr val="tx1"/>
                    </a:solidFill>
                    <a:latin typeface="Times New Roman"/>
                    <a:cs typeface="Times New Roman"/>
                  </a:endParaRPr>
                </a:p>
              </p:txBody>
            </p:sp>
          </p:grpSp>
          <p:grpSp>
            <p:nvGrpSpPr>
              <p:cNvPr id="67" name="Group 66"/>
              <p:cNvGrpSpPr/>
              <p:nvPr/>
            </p:nvGrpSpPr>
            <p:grpSpPr>
              <a:xfrm>
                <a:off x="3815730" y="4240083"/>
                <a:ext cx="209328" cy="305632"/>
                <a:chOff x="1571741" y="2880875"/>
                <a:chExt cx="334948" cy="489044"/>
              </a:xfrm>
            </p:grpSpPr>
            <p:cxnSp>
              <p:nvCxnSpPr>
                <p:cNvPr id="77" name="Straight Connector 76"/>
                <p:cNvCxnSpPr>
                  <a:stCxn id="84" idx="4"/>
                  <a:endCxn id="78" idx="0"/>
                </p:cNvCxnSpPr>
                <p:nvPr/>
              </p:nvCxnSpPr>
              <p:spPr>
                <a:xfrm flipH="1">
                  <a:off x="1739215" y="2880875"/>
                  <a:ext cx="7764" cy="15409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8" name="Rectangle 77"/>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grpSp>
          <p:grpSp>
            <p:nvGrpSpPr>
              <p:cNvPr id="68" name="Group 67"/>
              <p:cNvGrpSpPr/>
              <p:nvPr/>
            </p:nvGrpSpPr>
            <p:grpSpPr>
              <a:xfrm>
                <a:off x="4860493" y="4240082"/>
                <a:ext cx="209328" cy="310738"/>
                <a:chOff x="1571741" y="2872706"/>
                <a:chExt cx="334948" cy="497213"/>
              </a:xfrm>
            </p:grpSpPr>
            <p:cxnSp>
              <p:nvCxnSpPr>
                <p:cNvPr id="75" name="Straight Connector 74"/>
                <p:cNvCxnSpPr>
                  <a:stCxn id="85" idx="4"/>
                  <a:endCxn id="76" idx="0"/>
                </p:cNvCxnSpPr>
                <p:nvPr/>
              </p:nvCxnSpPr>
              <p:spPr>
                <a:xfrm flipH="1">
                  <a:off x="1739215" y="2872706"/>
                  <a:ext cx="1435" cy="16226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Rectangle 75"/>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grpSp>
          <p:grpSp>
            <p:nvGrpSpPr>
              <p:cNvPr id="69" name="Group 68"/>
              <p:cNvGrpSpPr/>
              <p:nvPr/>
            </p:nvGrpSpPr>
            <p:grpSpPr>
              <a:xfrm>
                <a:off x="5875442" y="4228644"/>
                <a:ext cx="209328" cy="311231"/>
                <a:chOff x="1540697" y="2871917"/>
                <a:chExt cx="334948" cy="498002"/>
              </a:xfrm>
            </p:grpSpPr>
            <p:cxnSp>
              <p:nvCxnSpPr>
                <p:cNvPr id="73" name="Straight Connector 72"/>
                <p:cNvCxnSpPr>
                  <a:stCxn id="86" idx="4"/>
                  <a:endCxn id="74" idx="0"/>
                </p:cNvCxnSpPr>
                <p:nvPr/>
              </p:nvCxnSpPr>
              <p:spPr>
                <a:xfrm flipH="1">
                  <a:off x="1708171" y="2871917"/>
                  <a:ext cx="2026" cy="16305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4" name="Rectangle 73"/>
                <p:cNvSpPr/>
                <p:nvPr/>
              </p:nvSpPr>
              <p:spPr>
                <a:xfrm>
                  <a:off x="1540697"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4</a:t>
                  </a:r>
                  <a:endParaRPr lang="en-US" sz="1400" i="1" dirty="0">
                    <a:solidFill>
                      <a:schemeClr val="tx1"/>
                    </a:solidFill>
                    <a:latin typeface="Times New Roman"/>
                    <a:cs typeface="Times New Roman"/>
                  </a:endParaRPr>
                </a:p>
              </p:txBody>
            </p:sp>
          </p:grpSp>
          <p:grpSp>
            <p:nvGrpSpPr>
              <p:cNvPr id="70" name="Group 69"/>
              <p:cNvGrpSpPr/>
              <p:nvPr/>
            </p:nvGrpSpPr>
            <p:grpSpPr>
              <a:xfrm>
                <a:off x="2815035" y="4228643"/>
                <a:ext cx="209328" cy="311228"/>
                <a:chOff x="1571741" y="2871921"/>
                <a:chExt cx="334948" cy="497998"/>
              </a:xfrm>
            </p:grpSpPr>
            <p:cxnSp>
              <p:nvCxnSpPr>
                <p:cNvPr id="71" name="Straight Connector 70"/>
                <p:cNvCxnSpPr>
                  <a:stCxn id="83" idx="4"/>
                  <a:endCxn id="72" idx="0"/>
                </p:cNvCxnSpPr>
                <p:nvPr/>
              </p:nvCxnSpPr>
              <p:spPr>
                <a:xfrm flipH="1">
                  <a:off x="1739215" y="2871921"/>
                  <a:ext cx="7854" cy="16305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2" name="Rectangle 71"/>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grpSp>
        <p:cxnSp>
          <p:nvCxnSpPr>
            <p:cNvPr id="88" name="Straight Arrow Connector 87"/>
            <p:cNvCxnSpPr/>
            <p:nvPr/>
          </p:nvCxnSpPr>
          <p:spPr>
            <a:xfrm flipV="1">
              <a:off x="1562895" y="1839515"/>
              <a:ext cx="622146" cy="130769"/>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89" name="Straight Arrow Connector 88"/>
            <p:cNvCxnSpPr/>
            <p:nvPr/>
          </p:nvCxnSpPr>
          <p:spPr>
            <a:xfrm flipH="1" flipV="1">
              <a:off x="3892864" y="1839515"/>
              <a:ext cx="545274" cy="196154"/>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90" name="Straight Arrow Connector 89"/>
            <p:cNvCxnSpPr/>
            <p:nvPr/>
          </p:nvCxnSpPr>
          <p:spPr>
            <a:xfrm flipH="1" flipV="1">
              <a:off x="3553208" y="2035669"/>
              <a:ext cx="242656" cy="384456"/>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91" name="Straight Arrow Connector 90"/>
            <p:cNvCxnSpPr/>
            <p:nvPr/>
          </p:nvCxnSpPr>
          <p:spPr>
            <a:xfrm flipV="1">
              <a:off x="2071552" y="2035669"/>
              <a:ext cx="253692" cy="384456"/>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grpSp>
        <p:nvGrpSpPr>
          <p:cNvPr id="92" name="Group 91"/>
          <p:cNvGrpSpPr/>
          <p:nvPr/>
        </p:nvGrpSpPr>
        <p:grpSpPr>
          <a:xfrm>
            <a:off x="4727907" y="1754740"/>
            <a:ext cx="3534113" cy="1309184"/>
            <a:chOff x="2718867" y="3266037"/>
            <a:chExt cx="3468245" cy="1284783"/>
          </a:xfrm>
        </p:grpSpPr>
        <p:grpSp>
          <p:nvGrpSpPr>
            <p:cNvPr id="93" name="Group 92"/>
            <p:cNvGrpSpPr/>
            <p:nvPr/>
          </p:nvGrpSpPr>
          <p:grpSpPr>
            <a:xfrm>
              <a:off x="2718867" y="3266037"/>
              <a:ext cx="3468245" cy="974046"/>
              <a:chOff x="2718867" y="3266037"/>
              <a:chExt cx="3468245" cy="974046"/>
            </a:xfrm>
          </p:grpSpPr>
          <p:cxnSp>
            <p:nvCxnSpPr>
              <p:cNvPr id="106" name="Curved Connector 105"/>
              <p:cNvCxnSpPr>
                <a:stCxn id="114" idx="3"/>
                <a:endCxn id="113" idx="0"/>
              </p:cNvCxnSpPr>
              <p:nvPr/>
            </p:nvCxnSpPr>
            <p:spPr>
              <a:xfrm>
                <a:off x="4617740" y="3401713"/>
                <a:ext cx="136363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7" name="Curved Connector 106"/>
              <p:cNvCxnSpPr>
                <a:stCxn id="114" idx="1"/>
                <a:endCxn id="110" idx="0"/>
              </p:cNvCxnSpPr>
              <p:nvPr/>
            </p:nvCxnSpPr>
            <p:spPr>
              <a:xfrm rot="10800000" flipV="1">
                <a:off x="2924607" y="3401713"/>
                <a:ext cx="142178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8" name="Curved Connector 107"/>
              <p:cNvCxnSpPr>
                <a:stCxn id="114" idx="1"/>
                <a:endCxn id="111" idx="0"/>
              </p:cNvCxnSpPr>
              <p:nvPr/>
            </p:nvCxnSpPr>
            <p:spPr>
              <a:xfrm rot="10800000" flipV="1">
                <a:off x="3925247" y="3401712"/>
                <a:ext cx="421143"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9" name="Curved Connector 108"/>
              <p:cNvCxnSpPr>
                <a:stCxn id="114" idx="3"/>
                <a:endCxn id="112" idx="0"/>
              </p:cNvCxnSpPr>
              <p:nvPr/>
            </p:nvCxnSpPr>
            <p:spPr>
              <a:xfrm>
                <a:off x="4617740" y="3401713"/>
                <a:ext cx="348314"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10" name="Oval 109"/>
              <p:cNvSpPr/>
              <p:nvPr/>
            </p:nvSpPr>
            <p:spPr>
              <a:xfrm>
                <a:off x="2718867"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111" name="Oval 110"/>
              <p:cNvSpPr/>
              <p:nvPr/>
            </p:nvSpPr>
            <p:spPr>
              <a:xfrm>
                <a:off x="3719507"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12" name="Oval 111"/>
              <p:cNvSpPr/>
              <p:nvPr/>
            </p:nvSpPr>
            <p:spPr>
              <a:xfrm>
                <a:off x="4760314"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sp>
            <p:nvSpPr>
              <p:cNvPr id="113" name="Oval 112"/>
              <p:cNvSpPr/>
              <p:nvPr/>
            </p:nvSpPr>
            <p:spPr>
              <a:xfrm>
                <a:off x="5775632"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sp>
            <p:nvSpPr>
              <p:cNvPr id="114" name="Rectangle 113"/>
              <p:cNvSpPr/>
              <p:nvPr/>
            </p:nvSpPr>
            <p:spPr>
              <a:xfrm>
                <a:off x="4346389" y="3266037"/>
                <a:ext cx="271351" cy="271351"/>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E1</a:t>
                </a:r>
                <a:endParaRPr lang="en-US" sz="1400" i="1" dirty="0">
                  <a:solidFill>
                    <a:schemeClr val="tx1"/>
                  </a:solidFill>
                  <a:latin typeface="Times New Roman"/>
                  <a:cs typeface="Times New Roman"/>
                </a:endParaRPr>
              </a:p>
            </p:txBody>
          </p:sp>
        </p:grpSp>
        <p:grpSp>
          <p:nvGrpSpPr>
            <p:cNvPr id="94" name="Group 93"/>
            <p:cNvGrpSpPr/>
            <p:nvPr/>
          </p:nvGrpSpPr>
          <p:grpSpPr>
            <a:xfrm>
              <a:off x="3815730" y="4240083"/>
              <a:ext cx="209328" cy="305632"/>
              <a:chOff x="1571741" y="2880875"/>
              <a:chExt cx="334948" cy="489044"/>
            </a:xfrm>
          </p:grpSpPr>
          <p:cxnSp>
            <p:nvCxnSpPr>
              <p:cNvPr id="104" name="Straight Connector 103"/>
              <p:cNvCxnSpPr>
                <a:stCxn id="111" idx="4"/>
                <a:endCxn id="105" idx="0"/>
              </p:cNvCxnSpPr>
              <p:nvPr/>
            </p:nvCxnSpPr>
            <p:spPr>
              <a:xfrm flipH="1">
                <a:off x="1739215" y="2880875"/>
                <a:ext cx="7764" cy="15409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5" name="Rectangle 104"/>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grpSp>
        <p:grpSp>
          <p:nvGrpSpPr>
            <p:cNvPr id="95" name="Group 94"/>
            <p:cNvGrpSpPr/>
            <p:nvPr/>
          </p:nvGrpSpPr>
          <p:grpSpPr>
            <a:xfrm>
              <a:off x="4860493" y="4240082"/>
              <a:ext cx="209328" cy="310738"/>
              <a:chOff x="1571741" y="2872706"/>
              <a:chExt cx="334948" cy="497213"/>
            </a:xfrm>
          </p:grpSpPr>
          <p:cxnSp>
            <p:nvCxnSpPr>
              <p:cNvPr id="102" name="Straight Connector 101"/>
              <p:cNvCxnSpPr>
                <a:stCxn id="112" idx="4"/>
                <a:endCxn id="103" idx="0"/>
              </p:cNvCxnSpPr>
              <p:nvPr/>
            </p:nvCxnSpPr>
            <p:spPr>
              <a:xfrm flipH="1">
                <a:off x="1739215" y="2872706"/>
                <a:ext cx="1435" cy="16226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3" name="Rectangle 102"/>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grpSp>
        <p:grpSp>
          <p:nvGrpSpPr>
            <p:cNvPr id="96" name="Group 95"/>
            <p:cNvGrpSpPr/>
            <p:nvPr/>
          </p:nvGrpSpPr>
          <p:grpSpPr>
            <a:xfrm>
              <a:off x="5875442" y="4228644"/>
              <a:ext cx="209328" cy="311231"/>
              <a:chOff x="1540697" y="2871917"/>
              <a:chExt cx="334948" cy="498002"/>
            </a:xfrm>
          </p:grpSpPr>
          <p:cxnSp>
            <p:nvCxnSpPr>
              <p:cNvPr id="100" name="Straight Connector 99"/>
              <p:cNvCxnSpPr>
                <a:stCxn id="113" idx="4"/>
                <a:endCxn id="101" idx="0"/>
              </p:cNvCxnSpPr>
              <p:nvPr/>
            </p:nvCxnSpPr>
            <p:spPr>
              <a:xfrm flipH="1">
                <a:off x="1708171" y="2871917"/>
                <a:ext cx="2026" cy="16305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1" name="Rectangle 100"/>
              <p:cNvSpPr/>
              <p:nvPr/>
            </p:nvSpPr>
            <p:spPr>
              <a:xfrm>
                <a:off x="1540697"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4</a:t>
                </a:r>
                <a:endParaRPr lang="en-US" sz="1400" i="1" dirty="0">
                  <a:solidFill>
                    <a:schemeClr val="tx1"/>
                  </a:solidFill>
                  <a:latin typeface="Times New Roman"/>
                  <a:cs typeface="Times New Roman"/>
                </a:endParaRPr>
              </a:p>
            </p:txBody>
          </p:sp>
        </p:grpSp>
        <p:grpSp>
          <p:nvGrpSpPr>
            <p:cNvPr id="97" name="Group 96"/>
            <p:cNvGrpSpPr/>
            <p:nvPr/>
          </p:nvGrpSpPr>
          <p:grpSpPr>
            <a:xfrm>
              <a:off x="2815035" y="4228643"/>
              <a:ext cx="209328" cy="311228"/>
              <a:chOff x="1571741" y="2871921"/>
              <a:chExt cx="334948" cy="497998"/>
            </a:xfrm>
          </p:grpSpPr>
          <p:cxnSp>
            <p:nvCxnSpPr>
              <p:cNvPr id="98" name="Straight Connector 97"/>
              <p:cNvCxnSpPr>
                <a:stCxn id="110" idx="4"/>
                <a:endCxn id="99" idx="0"/>
              </p:cNvCxnSpPr>
              <p:nvPr/>
            </p:nvCxnSpPr>
            <p:spPr>
              <a:xfrm flipH="1">
                <a:off x="1739215" y="2871921"/>
                <a:ext cx="7854" cy="16305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 name="Rectangle 98"/>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grpSp>
      <p:grpSp>
        <p:nvGrpSpPr>
          <p:cNvPr id="115" name="Group 114"/>
          <p:cNvGrpSpPr/>
          <p:nvPr/>
        </p:nvGrpSpPr>
        <p:grpSpPr>
          <a:xfrm>
            <a:off x="5333790" y="1792467"/>
            <a:ext cx="2554853" cy="536954"/>
            <a:chOff x="3296873" y="3307300"/>
            <a:chExt cx="2957108" cy="621496"/>
          </a:xfrm>
        </p:grpSpPr>
        <p:cxnSp>
          <p:nvCxnSpPr>
            <p:cNvPr id="116" name="Straight Arrow Connector 115"/>
            <p:cNvCxnSpPr/>
            <p:nvPr/>
          </p:nvCxnSpPr>
          <p:spPr>
            <a:xfrm flipH="1">
              <a:off x="3296873" y="3307300"/>
              <a:ext cx="660086" cy="207395"/>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17" name="Straight Arrow Connector 116"/>
            <p:cNvCxnSpPr/>
            <p:nvPr/>
          </p:nvCxnSpPr>
          <p:spPr>
            <a:xfrm>
              <a:off x="5698759" y="3315006"/>
              <a:ext cx="555222" cy="222104"/>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18" name="Straight Arrow Connector 117"/>
            <p:cNvCxnSpPr/>
            <p:nvPr/>
          </p:nvCxnSpPr>
          <p:spPr>
            <a:xfrm>
              <a:off x="5374222" y="3586078"/>
              <a:ext cx="237700" cy="342718"/>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19" name="Straight Arrow Connector 118"/>
            <p:cNvCxnSpPr/>
            <p:nvPr/>
          </p:nvCxnSpPr>
          <p:spPr>
            <a:xfrm flipH="1">
              <a:off x="3887610" y="3587703"/>
              <a:ext cx="238019" cy="341093"/>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grpSp>
        <p:nvGrpSpPr>
          <p:cNvPr id="120" name="Group 119"/>
          <p:cNvGrpSpPr/>
          <p:nvPr/>
        </p:nvGrpSpPr>
        <p:grpSpPr>
          <a:xfrm>
            <a:off x="1669251" y="4093620"/>
            <a:ext cx="2177621" cy="452043"/>
            <a:chOff x="1136920" y="3747287"/>
            <a:chExt cx="2822626" cy="585936"/>
          </a:xfrm>
          <a:solidFill>
            <a:schemeClr val="accent4">
              <a:lumMod val="20000"/>
              <a:lumOff val="80000"/>
            </a:schemeClr>
          </a:solidFill>
        </p:grpSpPr>
        <p:sp>
          <p:nvSpPr>
            <p:cNvPr id="121" name="Rectangle 120"/>
            <p:cNvSpPr/>
            <p:nvPr/>
          </p:nvSpPr>
          <p:spPr>
            <a:xfrm>
              <a:off x="1136920" y="3747287"/>
              <a:ext cx="2822626" cy="585936"/>
            </a:xfrm>
            <a:prstGeom prst="rect">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pic>
          <p:nvPicPr>
            <p:cNvPr id="122" name="Picture 121" descr="latex-image-1.pdf"/>
            <p:cNvPicPr>
              <a:picLocks noChangeAspect="1"/>
            </p:cNvPicPr>
            <p:nvPr/>
          </p:nvPicPr>
          <p:blipFill>
            <a:blip r:embed="rId2"/>
            <a:stretch>
              <a:fillRect/>
            </a:stretch>
          </p:blipFill>
          <p:spPr>
            <a:xfrm>
              <a:off x="1214438" y="3795713"/>
              <a:ext cx="2643187" cy="488950"/>
            </a:xfrm>
            <a:prstGeom prst="rect">
              <a:avLst/>
            </a:prstGeom>
            <a:grpFill/>
          </p:spPr>
        </p:pic>
      </p:grpSp>
      <p:grpSp>
        <p:nvGrpSpPr>
          <p:cNvPr id="123" name="Group 122"/>
          <p:cNvGrpSpPr/>
          <p:nvPr/>
        </p:nvGrpSpPr>
        <p:grpSpPr>
          <a:xfrm>
            <a:off x="4676442" y="4093620"/>
            <a:ext cx="3630480" cy="452043"/>
            <a:chOff x="4061771" y="3747287"/>
            <a:chExt cx="4705817" cy="585936"/>
          </a:xfrm>
          <a:solidFill>
            <a:schemeClr val="accent4">
              <a:lumMod val="20000"/>
              <a:lumOff val="80000"/>
            </a:schemeClr>
          </a:solidFill>
        </p:grpSpPr>
        <p:sp>
          <p:nvSpPr>
            <p:cNvPr id="124" name="Rectangle 123"/>
            <p:cNvSpPr/>
            <p:nvPr/>
          </p:nvSpPr>
          <p:spPr>
            <a:xfrm>
              <a:off x="4061771" y="3747287"/>
              <a:ext cx="4705817" cy="585936"/>
            </a:xfrm>
            <a:prstGeom prst="rect">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pic>
          <p:nvPicPr>
            <p:cNvPr id="125" name="Picture 124" descr="latex-image-1.pdf"/>
            <p:cNvPicPr>
              <a:picLocks noChangeAspect="1"/>
            </p:cNvPicPr>
            <p:nvPr/>
          </p:nvPicPr>
          <p:blipFill>
            <a:blip r:embed="rId3"/>
            <a:stretch>
              <a:fillRect/>
            </a:stretch>
          </p:blipFill>
          <p:spPr>
            <a:xfrm>
              <a:off x="4106863" y="3795713"/>
              <a:ext cx="4562475" cy="488950"/>
            </a:xfrm>
            <a:prstGeom prst="rect">
              <a:avLst/>
            </a:prstGeom>
            <a:grpFill/>
          </p:spPr>
        </p:pic>
      </p:grpSp>
    </p:spTree>
    <p:extLst>
      <p:ext uri="{BB962C8B-B14F-4D97-AF65-F5344CB8AC3E}">
        <p14:creationId xmlns:p14="http://schemas.microsoft.com/office/powerpoint/2010/main" val="4002740761"/>
      </p:ext>
    </p:extLst>
  </p:cSld>
  <p:clrMapOvr>
    <a:masterClrMapping/>
  </p:clrMapOvr>
  <p:timing>
    <p:tnLst>
      <p:par>
        <p:cTn xmlns:p14="http://schemas.microsoft.com/office/powerpoint/2010/mai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3249" name="Rectangle 2"/>
          <p:cNvSpPr>
            <a:spLocks noGrp="1"/>
          </p:cNvSpPr>
          <p:nvPr>
            <p:ph type="title"/>
          </p:nvPr>
        </p:nvSpPr>
        <p:spPr/>
        <p:txBody>
          <a:bodyPr/>
          <a:lstStyle/>
          <a:p>
            <a:r>
              <a:rPr lang="en-US" sz="4000" smtClean="0"/>
              <a:t>How General Are Factor Graphs?</a:t>
            </a:r>
          </a:p>
        </p:txBody>
      </p:sp>
      <p:sp>
        <p:nvSpPr>
          <p:cNvPr id="53250" name="Rectangle 3"/>
          <p:cNvSpPr>
            <a:spLocks noGrp="1"/>
          </p:cNvSpPr>
          <p:nvPr>
            <p:ph type="body" idx="1"/>
          </p:nvPr>
        </p:nvSpPr>
        <p:spPr>
          <a:xfrm>
            <a:off x="457200" y="1211263"/>
            <a:ext cx="8686800" cy="5497512"/>
          </a:xfrm>
        </p:spPr>
        <p:txBody>
          <a:bodyPr/>
          <a:lstStyle/>
          <a:p>
            <a:pPr>
              <a:lnSpc>
                <a:spcPct val="90000"/>
              </a:lnSpc>
            </a:pPr>
            <a:r>
              <a:rPr lang="en-US" smtClean="0"/>
              <a:t>Factor graphs can be used to describe</a:t>
            </a:r>
          </a:p>
          <a:p>
            <a:pPr lvl="1">
              <a:lnSpc>
                <a:spcPct val="90000"/>
              </a:lnSpc>
            </a:pPr>
            <a:r>
              <a:rPr lang="en-US" smtClean="0">
                <a:solidFill>
                  <a:srgbClr val="0000FF"/>
                </a:solidFill>
              </a:rPr>
              <a:t>Markov Random Fields</a:t>
            </a:r>
            <a:r>
              <a:rPr lang="en-US" smtClean="0"/>
              <a:t> </a:t>
            </a:r>
            <a:r>
              <a:rPr lang="en-US" sz="2000" smtClean="0"/>
              <a:t>(undirected graphical models)</a:t>
            </a:r>
          </a:p>
          <a:p>
            <a:pPr lvl="2">
              <a:lnSpc>
                <a:spcPct val="90000"/>
              </a:lnSpc>
            </a:pPr>
            <a:r>
              <a:rPr lang="en-US" smtClean="0"/>
              <a:t>i.e., log-linear models over a tuple of variables</a:t>
            </a:r>
          </a:p>
          <a:p>
            <a:pPr lvl="1">
              <a:lnSpc>
                <a:spcPct val="90000"/>
              </a:lnSpc>
            </a:pPr>
            <a:r>
              <a:rPr lang="en-US" smtClean="0">
                <a:solidFill>
                  <a:srgbClr val="0000FF"/>
                </a:solidFill>
              </a:rPr>
              <a:t>Conditional Random Fields</a:t>
            </a:r>
          </a:p>
          <a:p>
            <a:pPr lvl="1">
              <a:lnSpc>
                <a:spcPct val="90000"/>
              </a:lnSpc>
            </a:pPr>
            <a:r>
              <a:rPr lang="en-US" smtClean="0">
                <a:solidFill>
                  <a:srgbClr val="0000FF"/>
                </a:solidFill>
              </a:rPr>
              <a:t>Bayesian Networks</a:t>
            </a:r>
            <a:r>
              <a:rPr lang="en-US" smtClean="0"/>
              <a:t> </a:t>
            </a:r>
            <a:r>
              <a:rPr lang="en-US" sz="2000" smtClean="0"/>
              <a:t>(directed graphical models)</a:t>
            </a:r>
          </a:p>
          <a:p>
            <a:pPr>
              <a:lnSpc>
                <a:spcPct val="90000"/>
              </a:lnSpc>
            </a:pPr>
            <a:endParaRPr lang="en-US" smtClean="0"/>
          </a:p>
          <a:p>
            <a:pPr>
              <a:lnSpc>
                <a:spcPct val="90000"/>
              </a:lnSpc>
            </a:pPr>
            <a:r>
              <a:rPr lang="en-US" i="1" smtClean="0"/>
              <a:t>Inference</a:t>
            </a:r>
            <a:r>
              <a:rPr lang="en-US" smtClean="0"/>
              <a:t> treats all of these interchangeably.</a:t>
            </a:r>
          </a:p>
          <a:p>
            <a:pPr lvl="1">
              <a:lnSpc>
                <a:spcPct val="90000"/>
              </a:lnSpc>
            </a:pPr>
            <a:r>
              <a:rPr lang="en-US" smtClean="0"/>
              <a:t>Convert your model to a factor graph first.</a:t>
            </a:r>
          </a:p>
          <a:p>
            <a:pPr lvl="1">
              <a:lnSpc>
                <a:spcPct val="90000"/>
              </a:lnSpc>
            </a:pPr>
            <a:r>
              <a:rPr lang="en-US" smtClean="0"/>
              <a:t>Pearl (1988) gave key strategies for </a:t>
            </a:r>
            <a:r>
              <a:rPr lang="en-US" i="1" smtClean="0"/>
              <a:t>exact</a:t>
            </a:r>
            <a:r>
              <a:rPr lang="en-US" smtClean="0"/>
              <a:t> inference:</a:t>
            </a:r>
          </a:p>
          <a:p>
            <a:pPr lvl="2">
              <a:lnSpc>
                <a:spcPct val="90000"/>
              </a:lnSpc>
            </a:pPr>
            <a:r>
              <a:rPr lang="en-US" b="1" smtClean="0">
                <a:solidFill>
                  <a:srgbClr val="0000FF"/>
                </a:solidFill>
              </a:rPr>
              <a:t>Belief propagation</a:t>
            </a:r>
            <a:r>
              <a:rPr lang="en-US" smtClean="0"/>
              <a:t>, for inference on </a:t>
            </a:r>
            <a:r>
              <a:rPr lang="en-US" i="1" smtClean="0"/>
              <a:t>acyclic</a:t>
            </a:r>
            <a:r>
              <a:rPr lang="en-US" smtClean="0"/>
              <a:t> graphs</a:t>
            </a:r>
          </a:p>
          <a:p>
            <a:pPr lvl="2">
              <a:lnSpc>
                <a:spcPct val="90000"/>
              </a:lnSpc>
            </a:pPr>
            <a:r>
              <a:rPr lang="en-US" b="1" smtClean="0">
                <a:solidFill>
                  <a:srgbClr val="0000FF"/>
                </a:solidFill>
              </a:rPr>
              <a:t>Junction tree algorithm</a:t>
            </a:r>
            <a:r>
              <a:rPr lang="en-US" smtClean="0"/>
              <a:t>, for making </a:t>
            </a:r>
            <a:r>
              <a:rPr lang="en-US" i="1" smtClean="0"/>
              <a:t>any</a:t>
            </a:r>
            <a:r>
              <a:rPr lang="en-US" smtClean="0"/>
              <a:t> graph acyclic</a:t>
            </a:r>
            <a:br>
              <a:rPr lang="en-US" smtClean="0"/>
            </a:br>
            <a:r>
              <a:rPr lang="en-US" smtClean="0"/>
              <a:t>(by merging variables and factors: blows up the runtime)</a:t>
            </a:r>
          </a:p>
        </p:txBody>
      </p:sp>
    </p:spTree>
    <p:extLst>
      <p:ext uri="{BB962C8B-B14F-4D97-AF65-F5344CB8AC3E}">
        <p14:creationId xmlns:p14="http://schemas.microsoft.com/office/powerpoint/2010/main" val="102919513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3250">
                                            <p:txEl>
                                              <p:pRg st="8" end="8"/>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3250">
                                            <p:txEl>
                                              <p:pRg st="9" end="9"/>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3250">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Messages: The </a:t>
            </a:r>
            <a:r>
              <a:rPr lang="en-US" i="1" dirty="0">
                <a:latin typeface="Times New Roman"/>
                <a:cs typeface="Times New Roman"/>
              </a:rPr>
              <a:t>Exactly1</a:t>
            </a:r>
            <a:r>
              <a:rPr lang="en-US" dirty="0"/>
              <a:t> Factor</a:t>
            </a:r>
          </a:p>
        </p:txBody>
      </p:sp>
      <p:sp>
        <p:nvSpPr>
          <p:cNvPr id="4" name="Slide Number Placeholder 3"/>
          <p:cNvSpPr>
            <a:spLocks noGrp="1"/>
          </p:cNvSpPr>
          <p:nvPr>
            <p:ph type="sldNum" sz="quarter" idx="12"/>
          </p:nvPr>
        </p:nvSpPr>
        <p:spPr/>
        <p:txBody>
          <a:bodyPr/>
          <a:lstStyle/>
          <a:p>
            <a:fld id="{E5445004-F4FB-5345-992E-498B4C43F562}" type="slidenum">
              <a:rPr lang="en-US" smtClean="0"/>
              <a:t>220</a:t>
            </a:fld>
            <a:endParaRPr lang="en-US"/>
          </a:p>
        </p:txBody>
      </p:sp>
      <p:grpSp>
        <p:nvGrpSpPr>
          <p:cNvPr id="51" name="Group 50"/>
          <p:cNvGrpSpPr/>
          <p:nvPr/>
        </p:nvGrpSpPr>
        <p:grpSpPr>
          <a:xfrm>
            <a:off x="862858" y="1210760"/>
            <a:ext cx="7500312" cy="5047802"/>
            <a:chOff x="968571" y="3220722"/>
            <a:chExt cx="7714338" cy="4913042"/>
          </a:xfrm>
        </p:grpSpPr>
        <p:grpSp>
          <p:nvGrpSpPr>
            <p:cNvPr id="52" name="Group 51"/>
            <p:cNvGrpSpPr/>
            <p:nvPr/>
          </p:nvGrpSpPr>
          <p:grpSpPr>
            <a:xfrm>
              <a:off x="968571" y="3646077"/>
              <a:ext cx="7714338" cy="4487687"/>
              <a:chOff x="972462" y="3993229"/>
              <a:chExt cx="7703278" cy="4818833"/>
            </a:xfrm>
          </p:grpSpPr>
          <p:sp>
            <p:nvSpPr>
              <p:cNvPr id="58" name="Rectangle 57"/>
              <p:cNvSpPr/>
              <p:nvPr/>
            </p:nvSpPr>
            <p:spPr>
              <a:xfrm>
                <a:off x="972462" y="3993229"/>
                <a:ext cx="3855524" cy="4815723"/>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Rectangle 59"/>
              <p:cNvSpPr/>
              <p:nvPr/>
            </p:nvSpPr>
            <p:spPr>
              <a:xfrm>
                <a:off x="4820216" y="3993230"/>
                <a:ext cx="3855524" cy="4818832"/>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55" name="TextBox 54"/>
            <p:cNvSpPr txBox="1"/>
            <p:nvPr/>
          </p:nvSpPr>
          <p:spPr>
            <a:xfrm>
              <a:off x="968571" y="3220722"/>
              <a:ext cx="3861060" cy="425355"/>
            </a:xfrm>
            <a:prstGeom prst="rect">
              <a:avLst/>
            </a:prstGeom>
            <a:noFill/>
          </p:spPr>
          <p:txBody>
            <a:bodyPr vert="horz" wrap="square" rtlCol="0" anchor="ctr" anchorCtr="0">
              <a:noAutofit/>
            </a:bodyPr>
            <a:lstStyle/>
            <a:p>
              <a:pPr algn="ctr"/>
              <a:r>
                <a:rPr lang="en-US" b="1" dirty="0" smtClean="0"/>
                <a:t>From Variables</a:t>
              </a:r>
            </a:p>
          </p:txBody>
        </p:sp>
        <p:sp>
          <p:nvSpPr>
            <p:cNvPr id="56" name="TextBox 55"/>
            <p:cNvSpPr txBox="1"/>
            <p:nvPr/>
          </p:nvSpPr>
          <p:spPr>
            <a:xfrm>
              <a:off x="4821849" y="3220723"/>
              <a:ext cx="3861060" cy="425355"/>
            </a:xfrm>
            <a:prstGeom prst="rect">
              <a:avLst/>
            </a:prstGeom>
            <a:noFill/>
          </p:spPr>
          <p:txBody>
            <a:bodyPr vert="horz" wrap="square" rtlCol="0" anchor="ctr" anchorCtr="0">
              <a:noAutofit/>
            </a:bodyPr>
            <a:lstStyle/>
            <a:p>
              <a:pPr algn="ctr"/>
              <a:r>
                <a:rPr lang="en-US" b="1" dirty="0" smtClean="0"/>
                <a:t>To Variables</a:t>
              </a:r>
            </a:p>
          </p:txBody>
        </p:sp>
      </p:grpSp>
      <p:grpSp>
        <p:nvGrpSpPr>
          <p:cNvPr id="3" name="Group 2"/>
          <p:cNvGrpSpPr/>
          <p:nvPr/>
        </p:nvGrpSpPr>
        <p:grpSpPr>
          <a:xfrm>
            <a:off x="999775" y="1765104"/>
            <a:ext cx="3486373" cy="1291499"/>
            <a:chOff x="902809" y="1770863"/>
            <a:chExt cx="4090551" cy="1515312"/>
          </a:xfrm>
        </p:grpSpPr>
        <p:grpSp>
          <p:nvGrpSpPr>
            <p:cNvPr id="65" name="Group 64"/>
            <p:cNvGrpSpPr/>
            <p:nvPr/>
          </p:nvGrpSpPr>
          <p:grpSpPr>
            <a:xfrm>
              <a:off x="902809" y="1770863"/>
              <a:ext cx="4090551" cy="1515312"/>
              <a:chOff x="2718867" y="3266037"/>
              <a:chExt cx="3468245" cy="1284783"/>
            </a:xfrm>
          </p:grpSpPr>
          <p:grpSp>
            <p:nvGrpSpPr>
              <p:cNvPr id="66" name="Group 65"/>
              <p:cNvGrpSpPr/>
              <p:nvPr/>
            </p:nvGrpSpPr>
            <p:grpSpPr>
              <a:xfrm>
                <a:off x="2718867" y="3266037"/>
                <a:ext cx="3468245" cy="974046"/>
                <a:chOff x="2718867" y="3266037"/>
                <a:chExt cx="3468245" cy="974046"/>
              </a:xfrm>
            </p:grpSpPr>
            <p:cxnSp>
              <p:nvCxnSpPr>
                <p:cNvPr id="79" name="Curved Connector 78"/>
                <p:cNvCxnSpPr>
                  <a:stCxn id="87" idx="3"/>
                  <a:endCxn id="86" idx="0"/>
                </p:cNvCxnSpPr>
                <p:nvPr/>
              </p:nvCxnSpPr>
              <p:spPr>
                <a:xfrm>
                  <a:off x="4617740" y="3401713"/>
                  <a:ext cx="136363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80" name="Curved Connector 79"/>
                <p:cNvCxnSpPr>
                  <a:stCxn id="87" idx="1"/>
                  <a:endCxn id="83" idx="0"/>
                </p:cNvCxnSpPr>
                <p:nvPr/>
              </p:nvCxnSpPr>
              <p:spPr>
                <a:xfrm rot="10800000" flipV="1">
                  <a:off x="2924607" y="3401713"/>
                  <a:ext cx="142178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81" name="Curved Connector 80"/>
                <p:cNvCxnSpPr>
                  <a:stCxn id="87" idx="1"/>
                  <a:endCxn id="84" idx="0"/>
                </p:cNvCxnSpPr>
                <p:nvPr/>
              </p:nvCxnSpPr>
              <p:spPr>
                <a:xfrm rot="10800000" flipV="1">
                  <a:off x="3925247" y="3401712"/>
                  <a:ext cx="421143"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82" name="Curved Connector 81"/>
                <p:cNvCxnSpPr>
                  <a:stCxn id="87" idx="3"/>
                  <a:endCxn id="85" idx="0"/>
                </p:cNvCxnSpPr>
                <p:nvPr/>
              </p:nvCxnSpPr>
              <p:spPr>
                <a:xfrm>
                  <a:off x="4617740" y="3401713"/>
                  <a:ext cx="348314"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83" name="Oval 82"/>
                <p:cNvSpPr/>
                <p:nvPr/>
              </p:nvSpPr>
              <p:spPr>
                <a:xfrm>
                  <a:off x="2718867"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84" name="Oval 83"/>
                <p:cNvSpPr/>
                <p:nvPr/>
              </p:nvSpPr>
              <p:spPr>
                <a:xfrm>
                  <a:off x="3719507"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85" name="Oval 84"/>
                <p:cNvSpPr/>
                <p:nvPr/>
              </p:nvSpPr>
              <p:spPr>
                <a:xfrm>
                  <a:off x="4760314"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sp>
              <p:nvSpPr>
                <p:cNvPr id="86" name="Oval 85"/>
                <p:cNvSpPr/>
                <p:nvPr/>
              </p:nvSpPr>
              <p:spPr>
                <a:xfrm>
                  <a:off x="5775632"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sp>
              <p:nvSpPr>
                <p:cNvPr id="87" name="Rectangle 86"/>
                <p:cNvSpPr/>
                <p:nvPr/>
              </p:nvSpPr>
              <p:spPr>
                <a:xfrm>
                  <a:off x="4346389" y="3266037"/>
                  <a:ext cx="271351" cy="271351"/>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E1</a:t>
                  </a:r>
                  <a:endParaRPr lang="en-US" sz="1400" i="1" dirty="0">
                    <a:solidFill>
                      <a:schemeClr val="tx1"/>
                    </a:solidFill>
                    <a:latin typeface="Times New Roman"/>
                    <a:cs typeface="Times New Roman"/>
                  </a:endParaRPr>
                </a:p>
              </p:txBody>
            </p:sp>
          </p:grpSp>
          <p:grpSp>
            <p:nvGrpSpPr>
              <p:cNvPr id="67" name="Group 66"/>
              <p:cNvGrpSpPr/>
              <p:nvPr/>
            </p:nvGrpSpPr>
            <p:grpSpPr>
              <a:xfrm>
                <a:off x="3815730" y="4240083"/>
                <a:ext cx="209328" cy="305632"/>
                <a:chOff x="1571741" y="2880875"/>
                <a:chExt cx="334948" cy="489044"/>
              </a:xfrm>
            </p:grpSpPr>
            <p:cxnSp>
              <p:nvCxnSpPr>
                <p:cNvPr id="77" name="Straight Connector 76"/>
                <p:cNvCxnSpPr>
                  <a:stCxn id="84" idx="4"/>
                  <a:endCxn id="78" idx="0"/>
                </p:cNvCxnSpPr>
                <p:nvPr/>
              </p:nvCxnSpPr>
              <p:spPr>
                <a:xfrm flipH="1">
                  <a:off x="1739215" y="2880875"/>
                  <a:ext cx="7764" cy="15409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8" name="Rectangle 77"/>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grpSp>
          <p:grpSp>
            <p:nvGrpSpPr>
              <p:cNvPr id="68" name="Group 67"/>
              <p:cNvGrpSpPr/>
              <p:nvPr/>
            </p:nvGrpSpPr>
            <p:grpSpPr>
              <a:xfrm>
                <a:off x="4860493" y="4240082"/>
                <a:ext cx="209328" cy="310738"/>
                <a:chOff x="1571741" y="2872706"/>
                <a:chExt cx="334948" cy="497213"/>
              </a:xfrm>
            </p:grpSpPr>
            <p:cxnSp>
              <p:nvCxnSpPr>
                <p:cNvPr id="75" name="Straight Connector 74"/>
                <p:cNvCxnSpPr>
                  <a:stCxn id="85" idx="4"/>
                  <a:endCxn id="76" idx="0"/>
                </p:cNvCxnSpPr>
                <p:nvPr/>
              </p:nvCxnSpPr>
              <p:spPr>
                <a:xfrm flipH="1">
                  <a:off x="1739215" y="2872706"/>
                  <a:ext cx="1435" cy="16226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Rectangle 75"/>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grpSp>
          <p:grpSp>
            <p:nvGrpSpPr>
              <p:cNvPr id="69" name="Group 68"/>
              <p:cNvGrpSpPr/>
              <p:nvPr/>
            </p:nvGrpSpPr>
            <p:grpSpPr>
              <a:xfrm>
                <a:off x="5875442" y="4228644"/>
                <a:ext cx="209328" cy="311231"/>
                <a:chOff x="1540697" y="2871917"/>
                <a:chExt cx="334948" cy="498002"/>
              </a:xfrm>
            </p:grpSpPr>
            <p:cxnSp>
              <p:nvCxnSpPr>
                <p:cNvPr id="73" name="Straight Connector 72"/>
                <p:cNvCxnSpPr>
                  <a:stCxn id="86" idx="4"/>
                  <a:endCxn id="74" idx="0"/>
                </p:cNvCxnSpPr>
                <p:nvPr/>
              </p:nvCxnSpPr>
              <p:spPr>
                <a:xfrm flipH="1">
                  <a:off x="1708171" y="2871917"/>
                  <a:ext cx="2026" cy="16305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4" name="Rectangle 73"/>
                <p:cNvSpPr/>
                <p:nvPr/>
              </p:nvSpPr>
              <p:spPr>
                <a:xfrm>
                  <a:off x="1540697"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4</a:t>
                  </a:r>
                  <a:endParaRPr lang="en-US" sz="1400" i="1" dirty="0">
                    <a:solidFill>
                      <a:schemeClr val="tx1"/>
                    </a:solidFill>
                    <a:latin typeface="Times New Roman"/>
                    <a:cs typeface="Times New Roman"/>
                  </a:endParaRPr>
                </a:p>
              </p:txBody>
            </p:sp>
          </p:grpSp>
          <p:grpSp>
            <p:nvGrpSpPr>
              <p:cNvPr id="70" name="Group 69"/>
              <p:cNvGrpSpPr/>
              <p:nvPr/>
            </p:nvGrpSpPr>
            <p:grpSpPr>
              <a:xfrm>
                <a:off x="2815035" y="4228643"/>
                <a:ext cx="209328" cy="311228"/>
                <a:chOff x="1571741" y="2871921"/>
                <a:chExt cx="334948" cy="497998"/>
              </a:xfrm>
            </p:grpSpPr>
            <p:cxnSp>
              <p:nvCxnSpPr>
                <p:cNvPr id="71" name="Straight Connector 70"/>
                <p:cNvCxnSpPr>
                  <a:stCxn id="83" idx="4"/>
                  <a:endCxn id="72" idx="0"/>
                </p:cNvCxnSpPr>
                <p:nvPr/>
              </p:nvCxnSpPr>
              <p:spPr>
                <a:xfrm flipH="1">
                  <a:off x="1739215" y="2871921"/>
                  <a:ext cx="7854" cy="16305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2" name="Rectangle 71"/>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grpSp>
        <p:cxnSp>
          <p:nvCxnSpPr>
            <p:cNvPr id="88" name="Straight Arrow Connector 87"/>
            <p:cNvCxnSpPr/>
            <p:nvPr/>
          </p:nvCxnSpPr>
          <p:spPr>
            <a:xfrm flipV="1">
              <a:off x="1562895" y="1839515"/>
              <a:ext cx="622146" cy="130769"/>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89" name="Straight Arrow Connector 88"/>
            <p:cNvCxnSpPr/>
            <p:nvPr/>
          </p:nvCxnSpPr>
          <p:spPr>
            <a:xfrm flipH="1" flipV="1">
              <a:off x="3892864" y="1839515"/>
              <a:ext cx="545274" cy="196154"/>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90" name="Straight Arrow Connector 89"/>
            <p:cNvCxnSpPr/>
            <p:nvPr/>
          </p:nvCxnSpPr>
          <p:spPr>
            <a:xfrm flipH="1" flipV="1">
              <a:off x="3553208" y="2035669"/>
              <a:ext cx="242656" cy="384456"/>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91" name="Straight Arrow Connector 90"/>
            <p:cNvCxnSpPr/>
            <p:nvPr/>
          </p:nvCxnSpPr>
          <p:spPr>
            <a:xfrm flipV="1">
              <a:off x="2071552" y="2035669"/>
              <a:ext cx="253692" cy="384456"/>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grpSp>
        <p:nvGrpSpPr>
          <p:cNvPr id="92" name="Group 91"/>
          <p:cNvGrpSpPr/>
          <p:nvPr/>
        </p:nvGrpSpPr>
        <p:grpSpPr>
          <a:xfrm>
            <a:off x="4727907" y="1754740"/>
            <a:ext cx="3534113" cy="1309184"/>
            <a:chOff x="2718867" y="3266037"/>
            <a:chExt cx="3468245" cy="1284783"/>
          </a:xfrm>
        </p:grpSpPr>
        <p:grpSp>
          <p:nvGrpSpPr>
            <p:cNvPr id="93" name="Group 92"/>
            <p:cNvGrpSpPr/>
            <p:nvPr/>
          </p:nvGrpSpPr>
          <p:grpSpPr>
            <a:xfrm>
              <a:off x="2718867" y="3266037"/>
              <a:ext cx="3468245" cy="974046"/>
              <a:chOff x="2718867" y="3266037"/>
              <a:chExt cx="3468245" cy="974046"/>
            </a:xfrm>
          </p:grpSpPr>
          <p:cxnSp>
            <p:nvCxnSpPr>
              <p:cNvPr id="106" name="Curved Connector 105"/>
              <p:cNvCxnSpPr>
                <a:stCxn id="114" idx="3"/>
                <a:endCxn id="113" idx="0"/>
              </p:cNvCxnSpPr>
              <p:nvPr/>
            </p:nvCxnSpPr>
            <p:spPr>
              <a:xfrm>
                <a:off x="4617740" y="3401713"/>
                <a:ext cx="136363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7" name="Curved Connector 106"/>
              <p:cNvCxnSpPr>
                <a:stCxn id="114" idx="1"/>
                <a:endCxn id="110" idx="0"/>
              </p:cNvCxnSpPr>
              <p:nvPr/>
            </p:nvCxnSpPr>
            <p:spPr>
              <a:xfrm rot="10800000" flipV="1">
                <a:off x="2924607" y="3401713"/>
                <a:ext cx="142178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8" name="Curved Connector 107"/>
              <p:cNvCxnSpPr>
                <a:stCxn id="114" idx="1"/>
                <a:endCxn id="111" idx="0"/>
              </p:cNvCxnSpPr>
              <p:nvPr/>
            </p:nvCxnSpPr>
            <p:spPr>
              <a:xfrm rot="10800000" flipV="1">
                <a:off x="3925247" y="3401712"/>
                <a:ext cx="421143"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9" name="Curved Connector 108"/>
              <p:cNvCxnSpPr>
                <a:stCxn id="114" idx="3"/>
                <a:endCxn id="112" idx="0"/>
              </p:cNvCxnSpPr>
              <p:nvPr/>
            </p:nvCxnSpPr>
            <p:spPr>
              <a:xfrm>
                <a:off x="4617740" y="3401713"/>
                <a:ext cx="348314"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10" name="Oval 109"/>
              <p:cNvSpPr/>
              <p:nvPr/>
            </p:nvSpPr>
            <p:spPr>
              <a:xfrm>
                <a:off x="2718867"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111" name="Oval 110"/>
              <p:cNvSpPr/>
              <p:nvPr/>
            </p:nvSpPr>
            <p:spPr>
              <a:xfrm>
                <a:off x="3719507"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12" name="Oval 111"/>
              <p:cNvSpPr/>
              <p:nvPr/>
            </p:nvSpPr>
            <p:spPr>
              <a:xfrm>
                <a:off x="4760314"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sp>
            <p:nvSpPr>
              <p:cNvPr id="113" name="Oval 112"/>
              <p:cNvSpPr/>
              <p:nvPr/>
            </p:nvSpPr>
            <p:spPr>
              <a:xfrm>
                <a:off x="5775632"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sp>
            <p:nvSpPr>
              <p:cNvPr id="114" name="Rectangle 113"/>
              <p:cNvSpPr/>
              <p:nvPr/>
            </p:nvSpPr>
            <p:spPr>
              <a:xfrm>
                <a:off x="4346389" y="3266037"/>
                <a:ext cx="271351" cy="271351"/>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E1</a:t>
                </a:r>
                <a:endParaRPr lang="en-US" sz="1400" i="1" dirty="0">
                  <a:solidFill>
                    <a:schemeClr val="tx1"/>
                  </a:solidFill>
                  <a:latin typeface="Times New Roman"/>
                  <a:cs typeface="Times New Roman"/>
                </a:endParaRPr>
              </a:p>
            </p:txBody>
          </p:sp>
        </p:grpSp>
        <p:grpSp>
          <p:nvGrpSpPr>
            <p:cNvPr id="94" name="Group 93"/>
            <p:cNvGrpSpPr/>
            <p:nvPr/>
          </p:nvGrpSpPr>
          <p:grpSpPr>
            <a:xfrm>
              <a:off x="3815730" y="4240083"/>
              <a:ext cx="209328" cy="305632"/>
              <a:chOff x="1571741" y="2880875"/>
              <a:chExt cx="334948" cy="489044"/>
            </a:xfrm>
          </p:grpSpPr>
          <p:cxnSp>
            <p:nvCxnSpPr>
              <p:cNvPr id="104" name="Straight Connector 103"/>
              <p:cNvCxnSpPr>
                <a:stCxn id="111" idx="4"/>
                <a:endCxn id="105" idx="0"/>
              </p:cNvCxnSpPr>
              <p:nvPr/>
            </p:nvCxnSpPr>
            <p:spPr>
              <a:xfrm flipH="1">
                <a:off x="1739215" y="2880875"/>
                <a:ext cx="7764" cy="15409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5" name="Rectangle 104"/>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grpSp>
        <p:grpSp>
          <p:nvGrpSpPr>
            <p:cNvPr id="95" name="Group 94"/>
            <p:cNvGrpSpPr/>
            <p:nvPr/>
          </p:nvGrpSpPr>
          <p:grpSpPr>
            <a:xfrm>
              <a:off x="4860493" y="4240082"/>
              <a:ext cx="209328" cy="310738"/>
              <a:chOff x="1571741" y="2872706"/>
              <a:chExt cx="334948" cy="497213"/>
            </a:xfrm>
          </p:grpSpPr>
          <p:cxnSp>
            <p:nvCxnSpPr>
              <p:cNvPr id="102" name="Straight Connector 101"/>
              <p:cNvCxnSpPr>
                <a:stCxn id="112" idx="4"/>
                <a:endCxn id="103" idx="0"/>
              </p:cNvCxnSpPr>
              <p:nvPr/>
            </p:nvCxnSpPr>
            <p:spPr>
              <a:xfrm flipH="1">
                <a:off x="1739215" y="2872706"/>
                <a:ext cx="1435" cy="16226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3" name="Rectangle 102"/>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grpSp>
        <p:grpSp>
          <p:nvGrpSpPr>
            <p:cNvPr id="96" name="Group 95"/>
            <p:cNvGrpSpPr/>
            <p:nvPr/>
          </p:nvGrpSpPr>
          <p:grpSpPr>
            <a:xfrm>
              <a:off x="5875442" y="4228644"/>
              <a:ext cx="209328" cy="311231"/>
              <a:chOff x="1540697" y="2871917"/>
              <a:chExt cx="334948" cy="498002"/>
            </a:xfrm>
          </p:grpSpPr>
          <p:cxnSp>
            <p:nvCxnSpPr>
              <p:cNvPr id="100" name="Straight Connector 99"/>
              <p:cNvCxnSpPr>
                <a:stCxn id="113" idx="4"/>
                <a:endCxn id="101" idx="0"/>
              </p:cNvCxnSpPr>
              <p:nvPr/>
            </p:nvCxnSpPr>
            <p:spPr>
              <a:xfrm flipH="1">
                <a:off x="1708171" y="2871917"/>
                <a:ext cx="2026" cy="16305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1" name="Rectangle 100"/>
              <p:cNvSpPr/>
              <p:nvPr/>
            </p:nvSpPr>
            <p:spPr>
              <a:xfrm>
                <a:off x="1540697"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4</a:t>
                </a:r>
                <a:endParaRPr lang="en-US" sz="1400" i="1" dirty="0">
                  <a:solidFill>
                    <a:schemeClr val="tx1"/>
                  </a:solidFill>
                  <a:latin typeface="Times New Roman"/>
                  <a:cs typeface="Times New Roman"/>
                </a:endParaRPr>
              </a:p>
            </p:txBody>
          </p:sp>
        </p:grpSp>
        <p:grpSp>
          <p:nvGrpSpPr>
            <p:cNvPr id="97" name="Group 96"/>
            <p:cNvGrpSpPr/>
            <p:nvPr/>
          </p:nvGrpSpPr>
          <p:grpSpPr>
            <a:xfrm>
              <a:off x="2815035" y="4228643"/>
              <a:ext cx="209328" cy="311228"/>
              <a:chOff x="1571741" y="2871921"/>
              <a:chExt cx="334948" cy="497998"/>
            </a:xfrm>
          </p:grpSpPr>
          <p:cxnSp>
            <p:nvCxnSpPr>
              <p:cNvPr id="98" name="Straight Connector 97"/>
              <p:cNvCxnSpPr>
                <a:stCxn id="110" idx="4"/>
                <a:endCxn id="99" idx="0"/>
              </p:cNvCxnSpPr>
              <p:nvPr/>
            </p:nvCxnSpPr>
            <p:spPr>
              <a:xfrm flipH="1">
                <a:off x="1739215" y="2871921"/>
                <a:ext cx="7854" cy="16305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 name="Rectangle 98"/>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grpSp>
      <p:grpSp>
        <p:nvGrpSpPr>
          <p:cNvPr id="115" name="Group 114"/>
          <p:cNvGrpSpPr/>
          <p:nvPr/>
        </p:nvGrpSpPr>
        <p:grpSpPr>
          <a:xfrm>
            <a:off x="5333790" y="1792467"/>
            <a:ext cx="2554853" cy="536954"/>
            <a:chOff x="3296873" y="3307300"/>
            <a:chExt cx="2957108" cy="621496"/>
          </a:xfrm>
        </p:grpSpPr>
        <p:cxnSp>
          <p:nvCxnSpPr>
            <p:cNvPr id="116" name="Straight Arrow Connector 115"/>
            <p:cNvCxnSpPr/>
            <p:nvPr/>
          </p:nvCxnSpPr>
          <p:spPr>
            <a:xfrm flipH="1">
              <a:off x="3296873" y="3307300"/>
              <a:ext cx="660086" cy="207395"/>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17" name="Straight Arrow Connector 116"/>
            <p:cNvCxnSpPr/>
            <p:nvPr/>
          </p:nvCxnSpPr>
          <p:spPr>
            <a:xfrm>
              <a:off x="5698759" y="3315006"/>
              <a:ext cx="555222" cy="222104"/>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18" name="Straight Arrow Connector 117"/>
            <p:cNvCxnSpPr/>
            <p:nvPr/>
          </p:nvCxnSpPr>
          <p:spPr>
            <a:xfrm>
              <a:off x="5374222" y="3586078"/>
              <a:ext cx="237700" cy="342718"/>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19" name="Straight Arrow Connector 118"/>
            <p:cNvCxnSpPr/>
            <p:nvPr/>
          </p:nvCxnSpPr>
          <p:spPr>
            <a:xfrm flipH="1">
              <a:off x="3887610" y="3587703"/>
              <a:ext cx="238019" cy="341093"/>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sp>
        <p:nvSpPr>
          <p:cNvPr id="121" name="Content Placeholder 2"/>
          <p:cNvSpPr txBox="1">
            <a:spLocks/>
          </p:cNvSpPr>
          <p:nvPr/>
        </p:nvSpPr>
        <p:spPr>
          <a:xfrm>
            <a:off x="4831145" y="4734777"/>
            <a:ext cx="3532025" cy="1523786"/>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3000" dirty="0">
                <a:latin typeface="Times New Roman"/>
                <a:cs typeface="Times New Roman"/>
              </a:rPr>
              <a:t>O(</a:t>
            </a:r>
            <a:r>
              <a:rPr lang="en-US" sz="3000" i="1" dirty="0">
                <a:latin typeface="Times New Roman"/>
                <a:cs typeface="Times New Roman"/>
              </a:rPr>
              <a:t>d</a:t>
            </a:r>
            <a:r>
              <a:rPr lang="en-US" sz="3000" i="1" dirty="0" smtClean="0">
                <a:latin typeface="Times New Roman"/>
                <a:cs typeface="Times New Roman"/>
              </a:rPr>
              <a:t>*2</a:t>
            </a:r>
            <a:r>
              <a:rPr lang="en-US" sz="3000" i="1" baseline="30000" dirty="0" smtClean="0">
                <a:latin typeface="Times New Roman"/>
                <a:cs typeface="Times New Roman"/>
              </a:rPr>
              <a:t>d</a:t>
            </a:r>
            <a:r>
              <a:rPr lang="en-US" sz="3000" dirty="0" smtClean="0">
                <a:latin typeface="Times New Roman"/>
                <a:cs typeface="Times New Roman"/>
              </a:rPr>
              <a:t>)</a:t>
            </a:r>
            <a:endParaRPr lang="en-US" sz="3000" dirty="0" smtClean="0"/>
          </a:p>
          <a:p>
            <a:pPr marL="0" indent="0">
              <a:buNone/>
            </a:pPr>
            <a:r>
              <a:rPr lang="en-US" sz="2000" i="1" dirty="0" smtClean="0">
                <a:latin typeface="Times New Roman"/>
                <a:cs typeface="Times New Roman"/>
              </a:rPr>
              <a:t>d</a:t>
            </a:r>
            <a:r>
              <a:rPr lang="en-US" sz="2000" dirty="0" smtClean="0"/>
              <a:t> = # of neighboring variables</a:t>
            </a:r>
          </a:p>
        </p:txBody>
      </p:sp>
      <p:sp>
        <p:nvSpPr>
          <p:cNvPr id="122" name="Content Placeholder 2"/>
          <p:cNvSpPr txBox="1">
            <a:spLocks/>
          </p:cNvSpPr>
          <p:nvPr/>
        </p:nvSpPr>
        <p:spPr>
          <a:xfrm>
            <a:off x="1103220" y="4731800"/>
            <a:ext cx="3532025" cy="1523786"/>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3000" dirty="0">
                <a:latin typeface="Times New Roman"/>
                <a:cs typeface="Times New Roman"/>
              </a:rPr>
              <a:t>O(</a:t>
            </a:r>
            <a:r>
              <a:rPr lang="en-US" sz="3000" i="1" dirty="0">
                <a:latin typeface="Times New Roman"/>
                <a:cs typeface="Times New Roman"/>
              </a:rPr>
              <a:t>d</a:t>
            </a:r>
            <a:r>
              <a:rPr lang="en-US" sz="3000" i="1" dirty="0" smtClean="0">
                <a:latin typeface="Times New Roman"/>
                <a:cs typeface="Times New Roman"/>
              </a:rPr>
              <a:t>*2</a:t>
            </a:r>
            <a:r>
              <a:rPr lang="en-US" sz="3000" dirty="0" smtClean="0">
                <a:latin typeface="Times New Roman"/>
                <a:cs typeface="Times New Roman"/>
              </a:rPr>
              <a:t>) </a:t>
            </a:r>
            <a:endParaRPr lang="en-US" sz="3000" dirty="0"/>
          </a:p>
          <a:p>
            <a:pPr marL="0" indent="0">
              <a:buNone/>
            </a:pPr>
            <a:r>
              <a:rPr lang="en-US" sz="2000" i="1" dirty="0">
                <a:latin typeface="Times New Roman"/>
                <a:cs typeface="Times New Roman"/>
              </a:rPr>
              <a:t>d</a:t>
            </a:r>
            <a:r>
              <a:rPr lang="en-US" sz="2000" dirty="0"/>
              <a:t> = # of neighboring </a:t>
            </a:r>
            <a:r>
              <a:rPr lang="en-US" sz="2000" dirty="0" smtClean="0"/>
              <a:t>factors</a:t>
            </a:r>
            <a:endParaRPr lang="en-US" sz="2000" dirty="0"/>
          </a:p>
        </p:txBody>
      </p:sp>
      <p:grpSp>
        <p:nvGrpSpPr>
          <p:cNvPr id="129" name="Group 128"/>
          <p:cNvGrpSpPr/>
          <p:nvPr/>
        </p:nvGrpSpPr>
        <p:grpSpPr>
          <a:xfrm>
            <a:off x="1669251" y="4093620"/>
            <a:ext cx="2177621" cy="452043"/>
            <a:chOff x="1136920" y="3747287"/>
            <a:chExt cx="2822626" cy="585936"/>
          </a:xfrm>
          <a:solidFill>
            <a:schemeClr val="accent4">
              <a:lumMod val="20000"/>
              <a:lumOff val="80000"/>
            </a:schemeClr>
          </a:solidFill>
        </p:grpSpPr>
        <p:sp>
          <p:nvSpPr>
            <p:cNvPr id="130" name="Rectangle 129"/>
            <p:cNvSpPr/>
            <p:nvPr/>
          </p:nvSpPr>
          <p:spPr>
            <a:xfrm>
              <a:off x="1136920" y="3747287"/>
              <a:ext cx="2822626" cy="585936"/>
            </a:xfrm>
            <a:prstGeom prst="rect">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pic>
          <p:nvPicPr>
            <p:cNvPr id="131" name="Picture 130" descr="latex-image-1.pdf"/>
            <p:cNvPicPr>
              <a:picLocks noChangeAspect="1"/>
            </p:cNvPicPr>
            <p:nvPr/>
          </p:nvPicPr>
          <p:blipFill>
            <a:blip r:embed="rId2"/>
            <a:stretch>
              <a:fillRect/>
            </a:stretch>
          </p:blipFill>
          <p:spPr>
            <a:xfrm>
              <a:off x="1214438" y="3795713"/>
              <a:ext cx="2643187" cy="488950"/>
            </a:xfrm>
            <a:prstGeom prst="rect">
              <a:avLst/>
            </a:prstGeom>
            <a:grpFill/>
          </p:spPr>
        </p:pic>
      </p:grpSp>
      <p:grpSp>
        <p:nvGrpSpPr>
          <p:cNvPr id="132" name="Group 131"/>
          <p:cNvGrpSpPr/>
          <p:nvPr/>
        </p:nvGrpSpPr>
        <p:grpSpPr>
          <a:xfrm>
            <a:off x="4676442" y="4093620"/>
            <a:ext cx="3630480" cy="452043"/>
            <a:chOff x="4061771" y="3747287"/>
            <a:chExt cx="4705817" cy="585936"/>
          </a:xfrm>
          <a:solidFill>
            <a:schemeClr val="accent4">
              <a:lumMod val="20000"/>
              <a:lumOff val="80000"/>
            </a:schemeClr>
          </a:solidFill>
        </p:grpSpPr>
        <p:sp>
          <p:nvSpPr>
            <p:cNvPr id="133" name="Rectangle 132"/>
            <p:cNvSpPr/>
            <p:nvPr/>
          </p:nvSpPr>
          <p:spPr>
            <a:xfrm>
              <a:off x="4061771" y="3747287"/>
              <a:ext cx="4705817" cy="585936"/>
            </a:xfrm>
            <a:prstGeom prst="rect">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pic>
          <p:nvPicPr>
            <p:cNvPr id="134" name="Picture 133" descr="latex-image-1.pdf"/>
            <p:cNvPicPr>
              <a:picLocks noChangeAspect="1"/>
            </p:cNvPicPr>
            <p:nvPr/>
          </p:nvPicPr>
          <p:blipFill>
            <a:blip r:embed="rId3"/>
            <a:stretch>
              <a:fillRect/>
            </a:stretch>
          </p:blipFill>
          <p:spPr>
            <a:xfrm>
              <a:off x="4106863" y="3795713"/>
              <a:ext cx="4562475" cy="488950"/>
            </a:xfrm>
            <a:prstGeom prst="rect">
              <a:avLst/>
            </a:prstGeom>
            <a:grpFill/>
          </p:spPr>
        </p:pic>
      </p:grpSp>
      <p:sp>
        <p:nvSpPr>
          <p:cNvPr id="120" name="Content Placeholder 2"/>
          <p:cNvSpPr txBox="1">
            <a:spLocks/>
          </p:cNvSpPr>
          <p:nvPr/>
        </p:nvSpPr>
        <p:spPr>
          <a:xfrm>
            <a:off x="851246" y="1675660"/>
            <a:ext cx="3757985" cy="4579926"/>
          </a:xfrm>
          <a:prstGeom prst="rect">
            <a:avLst/>
          </a:prstGeom>
          <a:solidFill>
            <a:schemeClr val="accent1">
              <a:alpha val="60000"/>
            </a:schemeClr>
          </a:solidFill>
        </p:spPr>
        <p:txBody>
          <a:bodyPr vert="horz" lIns="91440" tIns="45720" rIns="91440" bIns="45720" rtlCol="0" anchor="ctr">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7000" b="1" dirty="0" smtClean="0">
                <a:cs typeface="Times New Roman"/>
              </a:rPr>
              <a:t>Fast!</a:t>
            </a:r>
            <a:endParaRPr lang="en-US" sz="7000" b="1" i="1" baseline="-25000" dirty="0">
              <a:cs typeface="Times New Roman"/>
            </a:endParaRPr>
          </a:p>
        </p:txBody>
      </p:sp>
    </p:spTree>
    <p:extLst>
      <p:ext uri="{BB962C8B-B14F-4D97-AF65-F5344CB8AC3E}">
        <p14:creationId xmlns:p14="http://schemas.microsoft.com/office/powerpoint/2010/main" val="991001022"/>
      </p:ext>
    </p:extLst>
  </p:cSld>
  <p:clrMapOvr>
    <a:masterClrMapping/>
  </p:clrMapOvr>
  <p:timing>
    <p:tnLst>
      <p:par>
        <p:cTn xmlns:p14="http://schemas.microsoft.com/office/powerpoint/2010/main" id="1" dur="indefinite" restart="never" nodeType="tmRoot"/>
      </p:par>
    </p:tnLst>
  </p:timing>
</p:sld>
</file>

<file path=ppt/slides/slide2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Messages: The </a:t>
            </a:r>
            <a:r>
              <a:rPr lang="en-US" i="1" dirty="0">
                <a:latin typeface="Times New Roman"/>
                <a:cs typeface="Times New Roman"/>
              </a:rPr>
              <a:t>Exactly1</a:t>
            </a:r>
            <a:r>
              <a:rPr lang="en-US" dirty="0"/>
              <a:t> Factor</a:t>
            </a:r>
          </a:p>
        </p:txBody>
      </p:sp>
      <p:sp>
        <p:nvSpPr>
          <p:cNvPr id="4" name="Slide Number Placeholder 3"/>
          <p:cNvSpPr>
            <a:spLocks noGrp="1"/>
          </p:cNvSpPr>
          <p:nvPr>
            <p:ph type="sldNum" sz="quarter" idx="12"/>
          </p:nvPr>
        </p:nvSpPr>
        <p:spPr/>
        <p:txBody>
          <a:bodyPr/>
          <a:lstStyle/>
          <a:p>
            <a:fld id="{E5445004-F4FB-5345-992E-498B4C43F562}" type="slidenum">
              <a:rPr lang="en-US" smtClean="0"/>
              <a:t>221</a:t>
            </a:fld>
            <a:endParaRPr lang="en-US"/>
          </a:p>
        </p:txBody>
      </p:sp>
      <p:grpSp>
        <p:nvGrpSpPr>
          <p:cNvPr id="51" name="Group 50"/>
          <p:cNvGrpSpPr/>
          <p:nvPr/>
        </p:nvGrpSpPr>
        <p:grpSpPr>
          <a:xfrm>
            <a:off x="4609231" y="1210761"/>
            <a:ext cx="3753940" cy="5047801"/>
            <a:chOff x="4821849" y="3220723"/>
            <a:chExt cx="3861061" cy="4913041"/>
          </a:xfrm>
        </p:grpSpPr>
        <p:sp>
          <p:nvSpPr>
            <p:cNvPr id="60" name="Rectangle 59"/>
            <p:cNvSpPr/>
            <p:nvPr/>
          </p:nvSpPr>
          <p:spPr>
            <a:xfrm>
              <a:off x="4821850" y="3646078"/>
              <a:ext cx="3861060" cy="4487686"/>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 name="TextBox 55"/>
            <p:cNvSpPr txBox="1"/>
            <p:nvPr/>
          </p:nvSpPr>
          <p:spPr>
            <a:xfrm>
              <a:off x="4821849" y="3220723"/>
              <a:ext cx="3861060" cy="425355"/>
            </a:xfrm>
            <a:prstGeom prst="rect">
              <a:avLst/>
            </a:prstGeom>
            <a:noFill/>
          </p:spPr>
          <p:txBody>
            <a:bodyPr vert="horz" wrap="square" rtlCol="0" anchor="ctr" anchorCtr="0">
              <a:noAutofit/>
            </a:bodyPr>
            <a:lstStyle/>
            <a:p>
              <a:pPr algn="ctr"/>
              <a:r>
                <a:rPr lang="en-US" b="1" dirty="0" smtClean="0"/>
                <a:t>To Variables</a:t>
              </a:r>
            </a:p>
          </p:txBody>
        </p:sp>
      </p:grpSp>
      <p:grpSp>
        <p:nvGrpSpPr>
          <p:cNvPr id="92" name="Group 91"/>
          <p:cNvGrpSpPr/>
          <p:nvPr/>
        </p:nvGrpSpPr>
        <p:grpSpPr>
          <a:xfrm>
            <a:off x="4727907" y="1754740"/>
            <a:ext cx="3534113" cy="1309184"/>
            <a:chOff x="2718867" y="3266037"/>
            <a:chExt cx="3468245" cy="1284783"/>
          </a:xfrm>
        </p:grpSpPr>
        <p:grpSp>
          <p:nvGrpSpPr>
            <p:cNvPr id="93" name="Group 92"/>
            <p:cNvGrpSpPr/>
            <p:nvPr/>
          </p:nvGrpSpPr>
          <p:grpSpPr>
            <a:xfrm>
              <a:off x="2718867" y="3266037"/>
              <a:ext cx="3468245" cy="974046"/>
              <a:chOff x="2718867" y="3266037"/>
              <a:chExt cx="3468245" cy="974046"/>
            </a:xfrm>
          </p:grpSpPr>
          <p:cxnSp>
            <p:nvCxnSpPr>
              <p:cNvPr id="106" name="Curved Connector 105"/>
              <p:cNvCxnSpPr>
                <a:stCxn id="114" idx="3"/>
                <a:endCxn id="113" idx="0"/>
              </p:cNvCxnSpPr>
              <p:nvPr/>
            </p:nvCxnSpPr>
            <p:spPr>
              <a:xfrm>
                <a:off x="4617740" y="3401713"/>
                <a:ext cx="136363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7" name="Curved Connector 106"/>
              <p:cNvCxnSpPr>
                <a:stCxn id="114" idx="1"/>
                <a:endCxn id="110" idx="0"/>
              </p:cNvCxnSpPr>
              <p:nvPr/>
            </p:nvCxnSpPr>
            <p:spPr>
              <a:xfrm rot="10800000" flipV="1">
                <a:off x="2924607" y="3401713"/>
                <a:ext cx="142178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8" name="Curved Connector 107"/>
              <p:cNvCxnSpPr>
                <a:stCxn id="114" idx="1"/>
                <a:endCxn id="111" idx="0"/>
              </p:cNvCxnSpPr>
              <p:nvPr/>
            </p:nvCxnSpPr>
            <p:spPr>
              <a:xfrm rot="10800000" flipV="1">
                <a:off x="3925247" y="3401712"/>
                <a:ext cx="421143"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9" name="Curved Connector 108"/>
              <p:cNvCxnSpPr>
                <a:stCxn id="114" idx="3"/>
                <a:endCxn id="112" idx="0"/>
              </p:cNvCxnSpPr>
              <p:nvPr/>
            </p:nvCxnSpPr>
            <p:spPr>
              <a:xfrm>
                <a:off x="4617740" y="3401713"/>
                <a:ext cx="348314"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10" name="Oval 109"/>
              <p:cNvSpPr/>
              <p:nvPr/>
            </p:nvSpPr>
            <p:spPr>
              <a:xfrm>
                <a:off x="2718867"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111" name="Oval 110"/>
              <p:cNvSpPr/>
              <p:nvPr/>
            </p:nvSpPr>
            <p:spPr>
              <a:xfrm>
                <a:off x="3719507"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12" name="Oval 111"/>
              <p:cNvSpPr/>
              <p:nvPr/>
            </p:nvSpPr>
            <p:spPr>
              <a:xfrm>
                <a:off x="4760314"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sp>
            <p:nvSpPr>
              <p:cNvPr id="113" name="Oval 112"/>
              <p:cNvSpPr/>
              <p:nvPr/>
            </p:nvSpPr>
            <p:spPr>
              <a:xfrm>
                <a:off x="5775632"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sp>
            <p:nvSpPr>
              <p:cNvPr id="114" name="Rectangle 113"/>
              <p:cNvSpPr/>
              <p:nvPr/>
            </p:nvSpPr>
            <p:spPr>
              <a:xfrm>
                <a:off x="4346389" y="3266037"/>
                <a:ext cx="271351" cy="271351"/>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E1</a:t>
                </a:r>
                <a:endParaRPr lang="en-US" sz="1400" i="1" dirty="0">
                  <a:solidFill>
                    <a:schemeClr val="tx1"/>
                  </a:solidFill>
                  <a:latin typeface="Times New Roman"/>
                  <a:cs typeface="Times New Roman"/>
                </a:endParaRPr>
              </a:p>
            </p:txBody>
          </p:sp>
        </p:grpSp>
        <p:grpSp>
          <p:nvGrpSpPr>
            <p:cNvPr id="94" name="Group 93"/>
            <p:cNvGrpSpPr/>
            <p:nvPr/>
          </p:nvGrpSpPr>
          <p:grpSpPr>
            <a:xfrm>
              <a:off x="3815730" y="4240083"/>
              <a:ext cx="209328" cy="305632"/>
              <a:chOff x="1571741" y="2880875"/>
              <a:chExt cx="334948" cy="489044"/>
            </a:xfrm>
          </p:grpSpPr>
          <p:cxnSp>
            <p:nvCxnSpPr>
              <p:cNvPr id="104" name="Straight Connector 103"/>
              <p:cNvCxnSpPr>
                <a:stCxn id="111" idx="4"/>
                <a:endCxn id="105" idx="0"/>
              </p:cNvCxnSpPr>
              <p:nvPr/>
            </p:nvCxnSpPr>
            <p:spPr>
              <a:xfrm flipH="1">
                <a:off x="1739215" y="2880875"/>
                <a:ext cx="7764" cy="15409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5" name="Rectangle 104"/>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grpSp>
        <p:grpSp>
          <p:nvGrpSpPr>
            <p:cNvPr id="95" name="Group 94"/>
            <p:cNvGrpSpPr/>
            <p:nvPr/>
          </p:nvGrpSpPr>
          <p:grpSpPr>
            <a:xfrm>
              <a:off x="4860493" y="4240082"/>
              <a:ext cx="209328" cy="310738"/>
              <a:chOff x="1571741" y="2872706"/>
              <a:chExt cx="334948" cy="497213"/>
            </a:xfrm>
          </p:grpSpPr>
          <p:cxnSp>
            <p:nvCxnSpPr>
              <p:cNvPr id="102" name="Straight Connector 101"/>
              <p:cNvCxnSpPr>
                <a:stCxn id="112" idx="4"/>
                <a:endCxn id="103" idx="0"/>
              </p:cNvCxnSpPr>
              <p:nvPr/>
            </p:nvCxnSpPr>
            <p:spPr>
              <a:xfrm flipH="1">
                <a:off x="1739215" y="2872706"/>
                <a:ext cx="1435" cy="16226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3" name="Rectangle 102"/>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grpSp>
        <p:grpSp>
          <p:nvGrpSpPr>
            <p:cNvPr id="96" name="Group 95"/>
            <p:cNvGrpSpPr/>
            <p:nvPr/>
          </p:nvGrpSpPr>
          <p:grpSpPr>
            <a:xfrm>
              <a:off x="5875442" y="4228644"/>
              <a:ext cx="209328" cy="311231"/>
              <a:chOff x="1540697" y="2871917"/>
              <a:chExt cx="334948" cy="498002"/>
            </a:xfrm>
          </p:grpSpPr>
          <p:cxnSp>
            <p:nvCxnSpPr>
              <p:cNvPr id="100" name="Straight Connector 99"/>
              <p:cNvCxnSpPr>
                <a:stCxn id="113" idx="4"/>
                <a:endCxn id="101" idx="0"/>
              </p:cNvCxnSpPr>
              <p:nvPr/>
            </p:nvCxnSpPr>
            <p:spPr>
              <a:xfrm flipH="1">
                <a:off x="1708171" y="2871917"/>
                <a:ext cx="2026" cy="16305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1" name="Rectangle 100"/>
              <p:cNvSpPr/>
              <p:nvPr/>
            </p:nvSpPr>
            <p:spPr>
              <a:xfrm>
                <a:off x="1540697"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4</a:t>
                </a:r>
                <a:endParaRPr lang="en-US" sz="1400" i="1" dirty="0">
                  <a:solidFill>
                    <a:schemeClr val="tx1"/>
                  </a:solidFill>
                  <a:latin typeface="Times New Roman"/>
                  <a:cs typeface="Times New Roman"/>
                </a:endParaRPr>
              </a:p>
            </p:txBody>
          </p:sp>
        </p:grpSp>
        <p:grpSp>
          <p:nvGrpSpPr>
            <p:cNvPr id="97" name="Group 96"/>
            <p:cNvGrpSpPr/>
            <p:nvPr/>
          </p:nvGrpSpPr>
          <p:grpSpPr>
            <a:xfrm>
              <a:off x="2815035" y="4228643"/>
              <a:ext cx="209328" cy="311228"/>
              <a:chOff x="1571741" y="2871921"/>
              <a:chExt cx="334948" cy="497998"/>
            </a:xfrm>
          </p:grpSpPr>
          <p:cxnSp>
            <p:nvCxnSpPr>
              <p:cNvPr id="98" name="Straight Connector 97"/>
              <p:cNvCxnSpPr>
                <a:stCxn id="110" idx="4"/>
                <a:endCxn id="99" idx="0"/>
              </p:cNvCxnSpPr>
              <p:nvPr/>
            </p:nvCxnSpPr>
            <p:spPr>
              <a:xfrm flipH="1">
                <a:off x="1739215" y="2871921"/>
                <a:ext cx="7854" cy="16305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 name="Rectangle 98"/>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grpSp>
      <p:grpSp>
        <p:nvGrpSpPr>
          <p:cNvPr id="115" name="Group 114"/>
          <p:cNvGrpSpPr/>
          <p:nvPr/>
        </p:nvGrpSpPr>
        <p:grpSpPr>
          <a:xfrm>
            <a:off x="5333790" y="1792467"/>
            <a:ext cx="2554853" cy="536954"/>
            <a:chOff x="3296873" y="3307300"/>
            <a:chExt cx="2957108" cy="621496"/>
          </a:xfrm>
        </p:grpSpPr>
        <p:cxnSp>
          <p:nvCxnSpPr>
            <p:cNvPr id="116" name="Straight Arrow Connector 115"/>
            <p:cNvCxnSpPr/>
            <p:nvPr/>
          </p:nvCxnSpPr>
          <p:spPr>
            <a:xfrm flipH="1">
              <a:off x="3296873" y="3307300"/>
              <a:ext cx="660086" cy="207395"/>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17" name="Straight Arrow Connector 116"/>
            <p:cNvCxnSpPr/>
            <p:nvPr/>
          </p:nvCxnSpPr>
          <p:spPr>
            <a:xfrm>
              <a:off x="5698759" y="3315006"/>
              <a:ext cx="555222" cy="222104"/>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18" name="Straight Arrow Connector 117"/>
            <p:cNvCxnSpPr/>
            <p:nvPr/>
          </p:nvCxnSpPr>
          <p:spPr>
            <a:xfrm>
              <a:off x="5374222" y="3586078"/>
              <a:ext cx="237700" cy="342718"/>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19" name="Straight Arrow Connector 118"/>
            <p:cNvCxnSpPr/>
            <p:nvPr/>
          </p:nvCxnSpPr>
          <p:spPr>
            <a:xfrm flipH="1">
              <a:off x="3887610" y="3587703"/>
              <a:ext cx="238019" cy="341093"/>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sp>
        <p:nvSpPr>
          <p:cNvPr id="121" name="Content Placeholder 2"/>
          <p:cNvSpPr txBox="1">
            <a:spLocks/>
          </p:cNvSpPr>
          <p:nvPr/>
        </p:nvSpPr>
        <p:spPr>
          <a:xfrm>
            <a:off x="4831145" y="4734777"/>
            <a:ext cx="3532025" cy="1523786"/>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3000" dirty="0">
                <a:latin typeface="Times New Roman"/>
                <a:cs typeface="Times New Roman"/>
              </a:rPr>
              <a:t>O(</a:t>
            </a:r>
            <a:r>
              <a:rPr lang="en-US" sz="3000" i="1" dirty="0">
                <a:latin typeface="Times New Roman"/>
                <a:cs typeface="Times New Roman"/>
              </a:rPr>
              <a:t>d</a:t>
            </a:r>
            <a:r>
              <a:rPr lang="en-US" sz="3000" i="1" dirty="0" smtClean="0">
                <a:latin typeface="Times New Roman"/>
                <a:cs typeface="Times New Roman"/>
              </a:rPr>
              <a:t>*2</a:t>
            </a:r>
            <a:r>
              <a:rPr lang="en-US" sz="3000" i="1" baseline="30000" dirty="0" smtClean="0">
                <a:latin typeface="Times New Roman"/>
                <a:cs typeface="Times New Roman"/>
              </a:rPr>
              <a:t>d</a:t>
            </a:r>
            <a:r>
              <a:rPr lang="en-US" sz="3000" dirty="0" smtClean="0">
                <a:latin typeface="Times New Roman"/>
                <a:cs typeface="Times New Roman"/>
              </a:rPr>
              <a:t>)</a:t>
            </a:r>
            <a:endParaRPr lang="en-US" sz="3000" dirty="0" smtClean="0"/>
          </a:p>
          <a:p>
            <a:pPr marL="0" indent="0">
              <a:buNone/>
            </a:pPr>
            <a:r>
              <a:rPr lang="en-US" sz="2000" i="1" dirty="0" smtClean="0">
                <a:latin typeface="Times New Roman"/>
                <a:cs typeface="Times New Roman"/>
              </a:rPr>
              <a:t>d</a:t>
            </a:r>
            <a:r>
              <a:rPr lang="en-US" sz="2000" dirty="0" smtClean="0"/>
              <a:t> = # of neighboring variables</a:t>
            </a:r>
          </a:p>
        </p:txBody>
      </p:sp>
      <p:grpSp>
        <p:nvGrpSpPr>
          <p:cNvPr id="40" name="Group 39"/>
          <p:cNvGrpSpPr/>
          <p:nvPr/>
        </p:nvGrpSpPr>
        <p:grpSpPr>
          <a:xfrm>
            <a:off x="4676442" y="4093620"/>
            <a:ext cx="3630480" cy="452043"/>
            <a:chOff x="4061771" y="3747287"/>
            <a:chExt cx="4705817" cy="585936"/>
          </a:xfrm>
          <a:solidFill>
            <a:schemeClr val="accent4">
              <a:lumMod val="20000"/>
              <a:lumOff val="80000"/>
            </a:schemeClr>
          </a:solidFill>
        </p:grpSpPr>
        <p:sp>
          <p:nvSpPr>
            <p:cNvPr id="41" name="Rectangle 40"/>
            <p:cNvSpPr/>
            <p:nvPr/>
          </p:nvSpPr>
          <p:spPr>
            <a:xfrm>
              <a:off x="4061771" y="3747287"/>
              <a:ext cx="4705817" cy="585936"/>
            </a:xfrm>
            <a:prstGeom prst="rect">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pic>
          <p:nvPicPr>
            <p:cNvPr id="42" name="Picture 41" descr="latex-image-1.pdf"/>
            <p:cNvPicPr>
              <a:picLocks noChangeAspect="1"/>
            </p:cNvPicPr>
            <p:nvPr/>
          </p:nvPicPr>
          <p:blipFill>
            <a:blip r:embed="rId2"/>
            <a:stretch>
              <a:fillRect/>
            </a:stretch>
          </p:blipFill>
          <p:spPr>
            <a:xfrm>
              <a:off x="4106863" y="3795713"/>
              <a:ext cx="4562475" cy="488950"/>
            </a:xfrm>
            <a:prstGeom prst="rect">
              <a:avLst/>
            </a:prstGeom>
            <a:grpFill/>
          </p:spPr>
        </p:pic>
      </p:grpSp>
    </p:spTree>
    <p:extLst>
      <p:ext uri="{BB962C8B-B14F-4D97-AF65-F5344CB8AC3E}">
        <p14:creationId xmlns:p14="http://schemas.microsoft.com/office/powerpoint/2010/main" val="3216752416"/>
      </p:ext>
    </p:extLst>
  </p:cSld>
  <p:clrMapOvr>
    <a:masterClrMapping/>
  </p:clrMapOvr>
  <p:timing>
    <p:tnLst>
      <p:par>
        <p:cTn xmlns:p14="http://schemas.microsoft.com/office/powerpoint/2010/main" id="1" dur="indefinite" restart="never" nodeType="tmRoot"/>
      </p:par>
    </p:tnLst>
  </p:timing>
</p:sld>
</file>

<file path=ppt/slides/slide2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Messages: The </a:t>
            </a:r>
            <a:r>
              <a:rPr lang="en-US" i="1" dirty="0">
                <a:latin typeface="Times New Roman"/>
                <a:cs typeface="Times New Roman"/>
              </a:rPr>
              <a:t>Exactly1</a:t>
            </a:r>
            <a:r>
              <a:rPr lang="en-US" dirty="0"/>
              <a:t> Factor</a:t>
            </a:r>
          </a:p>
        </p:txBody>
      </p:sp>
      <p:sp>
        <p:nvSpPr>
          <p:cNvPr id="4" name="Slide Number Placeholder 3"/>
          <p:cNvSpPr>
            <a:spLocks noGrp="1"/>
          </p:cNvSpPr>
          <p:nvPr>
            <p:ph type="sldNum" sz="quarter" idx="12"/>
          </p:nvPr>
        </p:nvSpPr>
        <p:spPr/>
        <p:txBody>
          <a:bodyPr/>
          <a:lstStyle/>
          <a:p>
            <a:fld id="{E5445004-F4FB-5345-992E-498B4C43F562}" type="slidenum">
              <a:rPr lang="en-US" smtClean="0"/>
              <a:t>222</a:t>
            </a:fld>
            <a:endParaRPr lang="en-US"/>
          </a:p>
        </p:txBody>
      </p:sp>
      <p:grpSp>
        <p:nvGrpSpPr>
          <p:cNvPr id="51" name="Group 50"/>
          <p:cNvGrpSpPr/>
          <p:nvPr/>
        </p:nvGrpSpPr>
        <p:grpSpPr>
          <a:xfrm>
            <a:off x="4609231" y="1210761"/>
            <a:ext cx="3753940" cy="5047801"/>
            <a:chOff x="4821849" y="3220723"/>
            <a:chExt cx="3861061" cy="4913041"/>
          </a:xfrm>
        </p:grpSpPr>
        <p:sp>
          <p:nvSpPr>
            <p:cNvPr id="60" name="Rectangle 59"/>
            <p:cNvSpPr/>
            <p:nvPr/>
          </p:nvSpPr>
          <p:spPr>
            <a:xfrm>
              <a:off x="4821850" y="3646078"/>
              <a:ext cx="3861060" cy="4487686"/>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 name="TextBox 55"/>
            <p:cNvSpPr txBox="1"/>
            <p:nvPr/>
          </p:nvSpPr>
          <p:spPr>
            <a:xfrm>
              <a:off x="4821849" y="3220723"/>
              <a:ext cx="3861060" cy="425355"/>
            </a:xfrm>
            <a:prstGeom prst="rect">
              <a:avLst/>
            </a:prstGeom>
            <a:noFill/>
          </p:spPr>
          <p:txBody>
            <a:bodyPr vert="horz" wrap="square" rtlCol="0" anchor="ctr" anchorCtr="0">
              <a:noAutofit/>
            </a:bodyPr>
            <a:lstStyle/>
            <a:p>
              <a:pPr algn="ctr"/>
              <a:r>
                <a:rPr lang="en-US" b="1" dirty="0" smtClean="0"/>
                <a:t>To Variables</a:t>
              </a:r>
            </a:p>
          </p:txBody>
        </p:sp>
      </p:grpSp>
      <p:grpSp>
        <p:nvGrpSpPr>
          <p:cNvPr id="92" name="Group 91"/>
          <p:cNvGrpSpPr/>
          <p:nvPr/>
        </p:nvGrpSpPr>
        <p:grpSpPr>
          <a:xfrm>
            <a:off x="4727907" y="1754740"/>
            <a:ext cx="3534113" cy="1309184"/>
            <a:chOff x="2718867" y="3266037"/>
            <a:chExt cx="3468245" cy="1284783"/>
          </a:xfrm>
        </p:grpSpPr>
        <p:grpSp>
          <p:nvGrpSpPr>
            <p:cNvPr id="93" name="Group 92"/>
            <p:cNvGrpSpPr/>
            <p:nvPr/>
          </p:nvGrpSpPr>
          <p:grpSpPr>
            <a:xfrm>
              <a:off x="2718867" y="3266037"/>
              <a:ext cx="3468245" cy="974046"/>
              <a:chOff x="2718867" y="3266037"/>
              <a:chExt cx="3468245" cy="974046"/>
            </a:xfrm>
          </p:grpSpPr>
          <p:cxnSp>
            <p:nvCxnSpPr>
              <p:cNvPr id="106" name="Curved Connector 105"/>
              <p:cNvCxnSpPr>
                <a:stCxn id="114" idx="3"/>
                <a:endCxn id="113" idx="0"/>
              </p:cNvCxnSpPr>
              <p:nvPr/>
            </p:nvCxnSpPr>
            <p:spPr>
              <a:xfrm>
                <a:off x="4617740" y="3401713"/>
                <a:ext cx="136363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7" name="Curved Connector 106"/>
              <p:cNvCxnSpPr>
                <a:stCxn id="114" idx="1"/>
                <a:endCxn id="110" idx="0"/>
              </p:cNvCxnSpPr>
              <p:nvPr/>
            </p:nvCxnSpPr>
            <p:spPr>
              <a:xfrm rot="10800000" flipV="1">
                <a:off x="2924607" y="3401713"/>
                <a:ext cx="142178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8" name="Curved Connector 107"/>
              <p:cNvCxnSpPr>
                <a:stCxn id="114" idx="1"/>
                <a:endCxn id="111" idx="0"/>
              </p:cNvCxnSpPr>
              <p:nvPr/>
            </p:nvCxnSpPr>
            <p:spPr>
              <a:xfrm rot="10800000" flipV="1">
                <a:off x="3925247" y="3401712"/>
                <a:ext cx="421143"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9" name="Curved Connector 108"/>
              <p:cNvCxnSpPr>
                <a:stCxn id="114" idx="3"/>
                <a:endCxn id="112" idx="0"/>
              </p:cNvCxnSpPr>
              <p:nvPr/>
            </p:nvCxnSpPr>
            <p:spPr>
              <a:xfrm>
                <a:off x="4617740" y="3401713"/>
                <a:ext cx="348314"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10" name="Oval 109"/>
              <p:cNvSpPr/>
              <p:nvPr/>
            </p:nvSpPr>
            <p:spPr>
              <a:xfrm>
                <a:off x="2718867"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111" name="Oval 110"/>
              <p:cNvSpPr/>
              <p:nvPr/>
            </p:nvSpPr>
            <p:spPr>
              <a:xfrm>
                <a:off x="3719507"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12" name="Oval 111"/>
              <p:cNvSpPr/>
              <p:nvPr/>
            </p:nvSpPr>
            <p:spPr>
              <a:xfrm>
                <a:off x="4760314"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sp>
            <p:nvSpPr>
              <p:cNvPr id="113" name="Oval 112"/>
              <p:cNvSpPr/>
              <p:nvPr/>
            </p:nvSpPr>
            <p:spPr>
              <a:xfrm>
                <a:off x="5775632"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sp>
            <p:nvSpPr>
              <p:cNvPr id="114" name="Rectangle 113"/>
              <p:cNvSpPr/>
              <p:nvPr/>
            </p:nvSpPr>
            <p:spPr>
              <a:xfrm>
                <a:off x="4346389" y="3266037"/>
                <a:ext cx="271351" cy="271351"/>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E1</a:t>
                </a:r>
                <a:endParaRPr lang="en-US" sz="1400" i="1" dirty="0">
                  <a:solidFill>
                    <a:schemeClr val="tx1"/>
                  </a:solidFill>
                  <a:latin typeface="Times New Roman"/>
                  <a:cs typeface="Times New Roman"/>
                </a:endParaRPr>
              </a:p>
            </p:txBody>
          </p:sp>
        </p:grpSp>
        <p:grpSp>
          <p:nvGrpSpPr>
            <p:cNvPr id="94" name="Group 93"/>
            <p:cNvGrpSpPr/>
            <p:nvPr/>
          </p:nvGrpSpPr>
          <p:grpSpPr>
            <a:xfrm>
              <a:off x="3815730" y="4240083"/>
              <a:ext cx="209328" cy="305632"/>
              <a:chOff x="1571741" y="2880875"/>
              <a:chExt cx="334948" cy="489044"/>
            </a:xfrm>
          </p:grpSpPr>
          <p:cxnSp>
            <p:nvCxnSpPr>
              <p:cNvPr id="104" name="Straight Connector 103"/>
              <p:cNvCxnSpPr>
                <a:stCxn id="111" idx="4"/>
                <a:endCxn id="105" idx="0"/>
              </p:cNvCxnSpPr>
              <p:nvPr/>
            </p:nvCxnSpPr>
            <p:spPr>
              <a:xfrm flipH="1">
                <a:off x="1739215" y="2880875"/>
                <a:ext cx="7764" cy="15409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5" name="Rectangle 104"/>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grpSp>
        <p:grpSp>
          <p:nvGrpSpPr>
            <p:cNvPr id="95" name="Group 94"/>
            <p:cNvGrpSpPr/>
            <p:nvPr/>
          </p:nvGrpSpPr>
          <p:grpSpPr>
            <a:xfrm>
              <a:off x="4860493" y="4240082"/>
              <a:ext cx="209328" cy="310738"/>
              <a:chOff x="1571741" y="2872706"/>
              <a:chExt cx="334948" cy="497213"/>
            </a:xfrm>
          </p:grpSpPr>
          <p:cxnSp>
            <p:nvCxnSpPr>
              <p:cNvPr id="102" name="Straight Connector 101"/>
              <p:cNvCxnSpPr>
                <a:stCxn id="112" idx="4"/>
                <a:endCxn id="103" idx="0"/>
              </p:cNvCxnSpPr>
              <p:nvPr/>
            </p:nvCxnSpPr>
            <p:spPr>
              <a:xfrm flipH="1">
                <a:off x="1739215" y="2872706"/>
                <a:ext cx="1435" cy="16226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3" name="Rectangle 102"/>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grpSp>
        <p:grpSp>
          <p:nvGrpSpPr>
            <p:cNvPr id="96" name="Group 95"/>
            <p:cNvGrpSpPr/>
            <p:nvPr/>
          </p:nvGrpSpPr>
          <p:grpSpPr>
            <a:xfrm>
              <a:off x="5875442" y="4228644"/>
              <a:ext cx="209328" cy="311231"/>
              <a:chOff x="1540697" y="2871917"/>
              <a:chExt cx="334948" cy="498002"/>
            </a:xfrm>
          </p:grpSpPr>
          <p:cxnSp>
            <p:nvCxnSpPr>
              <p:cNvPr id="100" name="Straight Connector 99"/>
              <p:cNvCxnSpPr>
                <a:stCxn id="113" idx="4"/>
                <a:endCxn id="101" idx="0"/>
              </p:cNvCxnSpPr>
              <p:nvPr/>
            </p:nvCxnSpPr>
            <p:spPr>
              <a:xfrm flipH="1">
                <a:off x="1708171" y="2871917"/>
                <a:ext cx="2026" cy="16305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1" name="Rectangle 100"/>
              <p:cNvSpPr/>
              <p:nvPr/>
            </p:nvSpPr>
            <p:spPr>
              <a:xfrm>
                <a:off x="1540697"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4</a:t>
                </a:r>
                <a:endParaRPr lang="en-US" sz="1400" i="1" dirty="0">
                  <a:solidFill>
                    <a:schemeClr val="tx1"/>
                  </a:solidFill>
                  <a:latin typeface="Times New Roman"/>
                  <a:cs typeface="Times New Roman"/>
                </a:endParaRPr>
              </a:p>
            </p:txBody>
          </p:sp>
        </p:grpSp>
        <p:grpSp>
          <p:nvGrpSpPr>
            <p:cNvPr id="97" name="Group 96"/>
            <p:cNvGrpSpPr/>
            <p:nvPr/>
          </p:nvGrpSpPr>
          <p:grpSpPr>
            <a:xfrm>
              <a:off x="2815035" y="4228643"/>
              <a:ext cx="209328" cy="311228"/>
              <a:chOff x="1571741" y="2871921"/>
              <a:chExt cx="334948" cy="497998"/>
            </a:xfrm>
          </p:grpSpPr>
          <p:cxnSp>
            <p:nvCxnSpPr>
              <p:cNvPr id="98" name="Straight Connector 97"/>
              <p:cNvCxnSpPr>
                <a:stCxn id="110" idx="4"/>
                <a:endCxn id="99" idx="0"/>
              </p:cNvCxnSpPr>
              <p:nvPr/>
            </p:nvCxnSpPr>
            <p:spPr>
              <a:xfrm flipH="1">
                <a:off x="1739215" y="2871921"/>
                <a:ext cx="7854" cy="16305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 name="Rectangle 98"/>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grpSp>
      <p:grpSp>
        <p:nvGrpSpPr>
          <p:cNvPr id="115" name="Group 114"/>
          <p:cNvGrpSpPr/>
          <p:nvPr/>
        </p:nvGrpSpPr>
        <p:grpSpPr>
          <a:xfrm>
            <a:off x="5333790" y="1792467"/>
            <a:ext cx="2554853" cy="536954"/>
            <a:chOff x="3296873" y="3307300"/>
            <a:chExt cx="2957108" cy="621496"/>
          </a:xfrm>
        </p:grpSpPr>
        <p:cxnSp>
          <p:nvCxnSpPr>
            <p:cNvPr id="116" name="Straight Arrow Connector 115"/>
            <p:cNvCxnSpPr/>
            <p:nvPr/>
          </p:nvCxnSpPr>
          <p:spPr>
            <a:xfrm flipH="1">
              <a:off x="3296873" y="3307300"/>
              <a:ext cx="660086" cy="207395"/>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17" name="Straight Arrow Connector 116"/>
            <p:cNvCxnSpPr/>
            <p:nvPr/>
          </p:nvCxnSpPr>
          <p:spPr>
            <a:xfrm>
              <a:off x="5698759" y="3315006"/>
              <a:ext cx="555222" cy="222104"/>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18" name="Straight Arrow Connector 117"/>
            <p:cNvCxnSpPr/>
            <p:nvPr/>
          </p:nvCxnSpPr>
          <p:spPr>
            <a:xfrm>
              <a:off x="5374222" y="3586078"/>
              <a:ext cx="237700" cy="342718"/>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19" name="Straight Arrow Connector 118"/>
            <p:cNvCxnSpPr/>
            <p:nvPr/>
          </p:nvCxnSpPr>
          <p:spPr>
            <a:xfrm flipH="1">
              <a:off x="3887610" y="3587703"/>
              <a:ext cx="238019" cy="341093"/>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sp>
        <p:nvSpPr>
          <p:cNvPr id="37" name="Content Placeholder 2"/>
          <p:cNvSpPr>
            <a:spLocks noGrp="1"/>
          </p:cNvSpPr>
          <p:nvPr>
            <p:ph idx="1"/>
          </p:nvPr>
        </p:nvSpPr>
        <p:spPr>
          <a:xfrm>
            <a:off x="457200" y="1941208"/>
            <a:ext cx="4152031" cy="1435083"/>
          </a:xfrm>
        </p:spPr>
        <p:txBody>
          <a:bodyPr>
            <a:normAutofit fontScale="70000" lnSpcReduction="20000"/>
          </a:bodyPr>
          <a:lstStyle/>
          <a:p>
            <a:pPr marL="0" indent="0">
              <a:buNone/>
            </a:pPr>
            <a:r>
              <a:rPr lang="en-US" dirty="0" smtClean="0"/>
              <a:t>But the </a:t>
            </a:r>
            <a:r>
              <a:rPr lang="en-US" b="1" dirty="0"/>
              <a:t>outgoing</a:t>
            </a:r>
            <a:r>
              <a:rPr lang="en-US" dirty="0"/>
              <a:t> messages from</a:t>
            </a:r>
            <a:r>
              <a:rPr lang="en-US" b="1" dirty="0"/>
              <a:t> </a:t>
            </a:r>
            <a:r>
              <a:rPr lang="en-US" dirty="0"/>
              <a:t>the </a:t>
            </a:r>
            <a:r>
              <a:rPr lang="en-US" i="1" dirty="0">
                <a:latin typeface="Times New Roman"/>
                <a:cs typeface="Times New Roman"/>
              </a:rPr>
              <a:t>Exactly1</a:t>
            </a:r>
            <a:r>
              <a:rPr lang="en-US" dirty="0"/>
              <a:t> factor are defined as a sum over the </a:t>
            </a:r>
            <a:r>
              <a:rPr lang="en-US" i="1" dirty="0" smtClean="0">
                <a:latin typeface="Times New Roman"/>
                <a:cs typeface="Times New Roman"/>
              </a:rPr>
              <a:t>2</a:t>
            </a:r>
            <a:r>
              <a:rPr lang="en-US" i="1" baseline="30000" dirty="0">
                <a:latin typeface="Times New Roman"/>
                <a:cs typeface="Times New Roman"/>
              </a:rPr>
              <a:t>d</a:t>
            </a:r>
            <a:r>
              <a:rPr lang="en-US" dirty="0" smtClean="0"/>
              <a:t> </a:t>
            </a:r>
            <a:r>
              <a:rPr lang="en-US" dirty="0"/>
              <a:t>possible assignments to </a:t>
            </a:r>
            <a:r>
              <a:rPr lang="en-US" i="1" dirty="0">
                <a:latin typeface="Times New Roman"/>
                <a:cs typeface="Times New Roman"/>
              </a:rPr>
              <a:t>X</a:t>
            </a:r>
            <a:r>
              <a:rPr lang="en-US" i="1" baseline="-25000" dirty="0">
                <a:latin typeface="Times New Roman"/>
                <a:cs typeface="Times New Roman"/>
              </a:rPr>
              <a:t>1</a:t>
            </a:r>
            <a:r>
              <a:rPr lang="en-US" i="1" dirty="0">
                <a:latin typeface="Times New Roman"/>
                <a:cs typeface="Times New Roman"/>
              </a:rPr>
              <a:t>, …, </a:t>
            </a:r>
            <a:r>
              <a:rPr lang="en-US" i="1" dirty="0" err="1" smtClean="0">
                <a:latin typeface="Times New Roman"/>
                <a:cs typeface="Times New Roman"/>
              </a:rPr>
              <a:t>X</a:t>
            </a:r>
            <a:r>
              <a:rPr lang="en-US" i="1" baseline="-25000" dirty="0" err="1">
                <a:latin typeface="Times New Roman"/>
                <a:cs typeface="Times New Roman"/>
              </a:rPr>
              <a:t>d</a:t>
            </a:r>
            <a:r>
              <a:rPr lang="en-US" dirty="0" smtClean="0"/>
              <a:t>. </a:t>
            </a:r>
            <a:endParaRPr lang="en-US" dirty="0"/>
          </a:p>
        </p:txBody>
      </p:sp>
      <p:sp>
        <p:nvSpPr>
          <p:cNvPr id="38" name="Content Placeholder 2"/>
          <p:cNvSpPr txBox="1">
            <a:spLocks/>
          </p:cNvSpPr>
          <p:nvPr/>
        </p:nvSpPr>
        <p:spPr>
          <a:xfrm>
            <a:off x="457200" y="4290870"/>
            <a:ext cx="3971998" cy="2140194"/>
          </a:xfrm>
          <a:prstGeom prst="rect">
            <a:avLst/>
          </a:prstGeom>
        </p:spPr>
        <p:txBody>
          <a:bodyPr vert="horz" lIns="91440" tIns="45720" rIns="91440" bIns="45720" rtlCol="0">
            <a:normAutofit fontScale="70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cs typeface="Times New Roman"/>
              </a:rPr>
              <a:t>Conveniently, </a:t>
            </a:r>
            <a:r>
              <a:rPr lang="en-US" i="1" dirty="0">
                <a:latin typeface="Times New Roman"/>
                <a:cs typeface="Times New Roman"/>
              </a:rPr>
              <a:t>ψ</a:t>
            </a:r>
            <a:r>
              <a:rPr lang="en-US" i="1" baseline="-25000" dirty="0">
                <a:latin typeface="Times New Roman"/>
                <a:cs typeface="Times New Roman"/>
              </a:rPr>
              <a:t>E1</a:t>
            </a:r>
            <a:r>
              <a:rPr lang="en-US" i="1" dirty="0">
                <a:latin typeface="Times New Roman"/>
                <a:cs typeface="Times New Roman"/>
              </a:rPr>
              <a:t>(</a:t>
            </a:r>
            <a:r>
              <a:rPr lang="en-US" i="1" dirty="0" err="1">
                <a:latin typeface="Times New Roman"/>
                <a:cs typeface="Times New Roman"/>
              </a:rPr>
              <a:t>x</a:t>
            </a:r>
            <a:r>
              <a:rPr lang="en-US" i="1" baseline="-25000" dirty="0" err="1">
                <a:latin typeface="Times New Roman"/>
                <a:cs typeface="Times New Roman"/>
              </a:rPr>
              <a:t>a</a:t>
            </a:r>
            <a:r>
              <a:rPr lang="en-US" i="1" dirty="0">
                <a:latin typeface="Times New Roman"/>
                <a:cs typeface="Times New Roman"/>
              </a:rPr>
              <a:t>) </a:t>
            </a:r>
            <a:r>
              <a:rPr lang="en-US" dirty="0">
                <a:cs typeface="Times New Roman"/>
              </a:rPr>
              <a:t>is </a:t>
            </a:r>
            <a:r>
              <a:rPr lang="en-US" i="1" dirty="0">
                <a:latin typeface="Times New Roman"/>
                <a:cs typeface="Times New Roman"/>
              </a:rPr>
              <a:t>0</a:t>
            </a:r>
            <a:r>
              <a:rPr lang="en-US" dirty="0">
                <a:cs typeface="Times New Roman"/>
              </a:rPr>
              <a:t> for all but </a:t>
            </a:r>
            <a:r>
              <a:rPr lang="en-US" i="1" dirty="0">
                <a:latin typeface="Times New Roman"/>
                <a:cs typeface="Times New Roman"/>
              </a:rPr>
              <a:t>d</a:t>
            </a:r>
            <a:r>
              <a:rPr lang="en-US" i="1" dirty="0" smtClean="0">
                <a:latin typeface="Times New Roman"/>
                <a:cs typeface="Times New Roman"/>
              </a:rPr>
              <a:t> </a:t>
            </a:r>
            <a:r>
              <a:rPr lang="en-US" dirty="0" smtClean="0">
                <a:cs typeface="Times New Roman"/>
              </a:rPr>
              <a:t>values – so </a:t>
            </a:r>
            <a:r>
              <a:rPr lang="en-US" b="1" dirty="0" smtClean="0">
                <a:cs typeface="Times New Roman"/>
              </a:rPr>
              <a:t>the sum is sparse</a:t>
            </a:r>
            <a:r>
              <a:rPr lang="en-US" dirty="0" smtClean="0">
                <a:cs typeface="Times New Roman"/>
              </a:rPr>
              <a:t>!</a:t>
            </a:r>
          </a:p>
          <a:p>
            <a:pPr marL="0" indent="0">
              <a:buNone/>
            </a:pPr>
            <a:endParaRPr lang="en-US" dirty="0" smtClean="0">
              <a:cs typeface="Times New Roman"/>
            </a:endParaRPr>
          </a:p>
          <a:p>
            <a:pPr marL="0" indent="0">
              <a:buNone/>
            </a:pPr>
            <a:r>
              <a:rPr lang="en-US" dirty="0" smtClean="0">
                <a:cs typeface="Times New Roman"/>
              </a:rPr>
              <a:t>So we can compute all the outgoing messages from </a:t>
            </a:r>
            <a:r>
              <a:rPr lang="en-US" i="1" dirty="0" smtClean="0">
                <a:latin typeface="Times New Roman"/>
                <a:cs typeface="Times New Roman"/>
              </a:rPr>
              <a:t>ψ</a:t>
            </a:r>
            <a:r>
              <a:rPr lang="en-US" i="1" baseline="-25000" dirty="0" smtClean="0">
                <a:latin typeface="Times New Roman"/>
                <a:cs typeface="Times New Roman"/>
              </a:rPr>
              <a:t>E1</a:t>
            </a:r>
            <a:r>
              <a:rPr lang="en-US" dirty="0" smtClean="0">
                <a:cs typeface="Times New Roman"/>
              </a:rPr>
              <a:t> in </a:t>
            </a:r>
            <a:r>
              <a:rPr lang="en-US" i="1" dirty="0" smtClean="0">
                <a:latin typeface="Times New Roman"/>
                <a:cs typeface="Times New Roman"/>
              </a:rPr>
              <a:t>O(d) </a:t>
            </a:r>
            <a:r>
              <a:rPr lang="en-US" dirty="0" smtClean="0">
                <a:cs typeface="Times New Roman"/>
              </a:rPr>
              <a:t>time!</a:t>
            </a:r>
            <a:endParaRPr lang="en-US" dirty="0">
              <a:cs typeface="Times New Roman"/>
            </a:endParaRPr>
          </a:p>
        </p:txBody>
      </p:sp>
      <p:sp>
        <p:nvSpPr>
          <p:cNvPr id="41" name="Content Placeholder 2"/>
          <p:cNvSpPr txBox="1">
            <a:spLocks/>
          </p:cNvSpPr>
          <p:nvPr/>
        </p:nvSpPr>
        <p:spPr>
          <a:xfrm>
            <a:off x="4831145" y="4734777"/>
            <a:ext cx="3532025" cy="1523786"/>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3000" dirty="0">
                <a:latin typeface="Times New Roman"/>
                <a:cs typeface="Times New Roman"/>
              </a:rPr>
              <a:t>O(</a:t>
            </a:r>
            <a:r>
              <a:rPr lang="en-US" sz="3000" i="1" dirty="0">
                <a:latin typeface="Times New Roman"/>
                <a:cs typeface="Times New Roman"/>
              </a:rPr>
              <a:t>d</a:t>
            </a:r>
            <a:r>
              <a:rPr lang="en-US" sz="3000" i="1" dirty="0" smtClean="0">
                <a:latin typeface="Times New Roman"/>
                <a:cs typeface="Times New Roman"/>
              </a:rPr>
              <a:t>*2</a:t>
            </a:r>
            <a:r>
              <a:rPr lang="en-US" sz="3000" i="1" baseline="30000" dirty="0" smtClean="0">
                <a:latin typeface="Times New Roman"/>
                <a:cs typeface="Times New Roman"/>
              </a:rPr>
              <a:t>d</a:t>
            </a:r>
            <a:r>
              <a:rPr lang="en-US" sz="3000" dirty="0" smtClean="0">
                <a:latin typeface="Times New Roman"/>
                <a:cs typeface="Times New Roman"/>
              </a:rPr>
              <a:t>)</a:t>
            </a:r>
            <a:endParaRPr lang="en-US" sz="3000" dirty="0" smtClean="0"/>
          </a:p>
          <a:p>
            <a:pPr marL="0" indent="0">
              <a:buNone/>
            </a:pPr>
            <a:r>
              <a:rPr lang="en-US" sz="2000" i="1" dirty="0" smtClean="0">
                <a:latin typeface="Times New Roman"/>
                <a:cs typeface="Times New Roman"/>
              </a:rPr>
              <a:t>d</a:t>
            </a:r>
            <a:r>
              <a:rPr lang="en-US" sz="2000" dirty="0" smtClean="0"/>
              <a:t> = # of neighboring variables</a:t>
            </a:r>
          </a:p>
        </p:txBody>
      </p:sp>
      <p:cxnSp>
        <p:nvCxnSpPr>
          <p:cNvPr id="6" name="Straight Connector 5"/>
          <p:cNvCxnSpPr/>
          <p:nvPr/>
        </p:nvCxnSpPr>
        <p:spPr>
          <a:xfrm>
            <a:off x="4818694" y="4906132"/>
            <a:ext cx="3113286" cy="622605"/>
          </a:xfrm>
          <a:prstGeom prst="line">
            <a:avLst/>
          </a:prstGeom>
          <a:ln w="57150" cmpd="sng">
            <a:solidFill>
              <a:schemeClr val="accent3"/>
            </a:solidFill>
          </a:ln>
        </p:spPr>
        <p:style>
          <a:lnRef idx="2">
            <a:schemeClr val="accent1"/>
          </a:lnRef>
          <a:fillRef idx="0">
            <a:schemeClr val="accent1"/>
          </a:fillRef>
          <a:effectRef idx="1">
            <a:schemeClr val="accent1"/>
          </a:effectRef>
          <a:fontRef idx="minor">
            <a:schemeClr val="tx1"/>
          </a:fontRef>
        </p:style>
      </p:cxnSp>
      <p:grpSp>
        <p:nvGrpSpPr>
          <p:cNvPr id="44" name="Group 43"/>
          <p:cNvGrpSpPr/>
          <p:nvPr/>
        </p:nvGrpSpPr>
        <p:grpSpPr>
          <a:xfrm>
            <a:off x="1261831" y="3190002"/>
            <a:ext cx="7792730" cy="970298"/>
            <a:chOff x="4061771" y="3747287"/>
            <a:chExt cx="4705817" cy="585936"/>
          </a:xfrm>
        </p:grpSpPr>
        <p:sp>
          <p:nvSpPr>
            <p:cNvPr id="45" name="Rectangle 44"/>
            <p:cNvSpPr/>
            <p:nvPr/>
          </p:nvSpPr>
          <p:spPr>
            <a:xfrm>
              <a:off x="4061771" y="3747287"/>
              <a:ext cx="4705817" cy="585936"/>
            </a:xfrm>
            <a:prstGeom prst="rect">
              <a:avLst/>
            </a:prstGeom>
            <a:solidFill>
              <a:schemeClr val="accent4">
                <a:lumMod val="20000"/>
                <a:lumOff val="80000"/>
              </a:schemeClr>
            </a:solid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pic>
          <p:nvPicPr>
            <p:cNvPr id="46" name="Picture 45" descr="latex-image-1.pdf"/>
            <p:cNvPicPr>
              <a:picLocks noChangeAspect="1"/>
            </p:cNvPicPr>
            <p:nvPr/>
          </p:nvPicPr>
          <p:blipFill>
            <a:blip r:embed="rId2"/>
            <a:stretch>
              <a:fillRect/>
            </a:stretch>
          </p:blipFill>
          <p:spPr>
            <a:xfrm>
              <a:off x="4106863" y="3795713"/>
              <a:ext cx="4562475" cy="488950"/>
            </a:xfrm>
            <a:prstGeom prst="rect">
              <a:avLst/>
            </a:prstGeom>
            <a:noFill/>
          </p:spPr>
        </p:pic>
      </p:grpSp>
    </p:spTree>
    <p:extLst>
      <p:ext uri="{BB962C8B-B14F-4D97-AF65-F5344CB8AC3E}">
        <p14:creationId xmlns:p14="http://schemas.microsoft.com/office/powerpoint/2010/main" val="203637648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8">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Messages: The </a:t>
            </a:r>
            <a:r>
              <a:rPr lang="en-US" i="1" dirty="0">
                <a:latin typeface="Times New Roman"/>
                <a:cs typeface="Times New Roman"/>
              </a:rPr>
              <a:t>Exactly1</a:t>
            </a:r>
            <a:r>
              <a:rPr lang="en-US" dirty="0"/>
              <a:t> Factor</a:t>
            </a:r>
          </a:p>
        </p:txBody>
      </p:sp>
      <p:sp>
        <p:nvSpPr>
          <p:cNvPr id="4" name="Slide Number Placeholder 3"/>
          <p:cNvSpPr>
            <a:spLocks noGrp="1"/>
          </p:cNvSpPr>
          <p:nvPr>
            <p:ph type="sldNum" sz="quarter" idx="12"/>
          </p:nvPr>
        </p:nvSpPr>
        <p:spPr/>
        <p:txBody>
          <a:bodyPr/>
          <a:lstStyle/>
          <a:p>
            <a:fld id="{E5445004-F4FB-5345-992E-498B4C43F562}" type="slidenum">
              <a:rPr lang="en-US" smtClean="0"/>
              <a:t>223</a:t>
            </a:fld>
            <a:endParaRPr lang="en-US"/>
          </a:p>
        </p:txBody>
      </p:sp>
      <p:grpSp>
        <p:nvGrpSpPr>
          <p:cNvPr id="51" name="Group 50"/>
          <p:cNvGrpSpPr/>
          <p:nvPr/>
        </p:nvGrpSpPr>
        <p:grpSpPr>
          <a:xfrm>
            <a:off x="4609231" y="1210761"/>
            <a:ext cx="3753940" cy="5047801"/>
            <a:chOff x="4821849" y="3220723"/>
            <a:chExt cx="3861061" cy="4913041"/>
          </a:xfrm>
        </p:grpSpPr>
        <p:sp>
          <p:nvSpPr>
            <p:cNvPr id="60" name="Rectangle 59"/>
            <p:cNvSpPr/>
            <p:nvPr/>
          </p:nvSpPr>
          <p:spPr>
            <a:xfrm>
              <a:off x="4821850" y="3646078"/>
              <a:ext cx="3861060" cy="4487686"/>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 name="TextBox 55"/>
            <p:cNvSpPr txBox="1"/>
            <p:nvPr/>
          </p:nvSpPr>
          <p:spPr>
            <a:xfrm>
              <a:off x="4821849" y="3220723"/>
              <a:ext cx="3861060" cy="425355"/>
            </a:xfrm>
            <a:prstGeom prst="rect">
              <a:avLst/>
            </a:prstGeom>
            <a:noFill/>
          </p:spPr>
          <p:txBody>
            <a:bodyPr vert="horz" wrap="square" rtlCol="0" anchor="ctr" anchorCtr="0">
              <a:noAutofit/>
            </a:bodyPr>
            <a:lstStyle/>
            <a:p>
              <a:pPr algn="ctr"/>
              <a:r>
                <a:rPr lang="en-US" b="1" dirty="0" smtClean="0"/>
                <a:t>To Variables</a:t>
              </a:r>
            </a:p>
          </p:txBody>
        </p:sp>
      </p:grpSp>
      <p:grpSp>
        <p:nvGrpSpPr>
          <p:cNvPr id="92" name="Group 91"/>
          <p:cNvGrpSpPr/>
          <p:nvPr/>
        </p:nvGrpSpPr>
        <p:grpSpPr>
          <a:xfrm>
            <a:off x="4727907" y="1754740"/>
            <a:ext cx="3534113" cy="1309184"/>
            <a:chOff x="2718867" y="3266037"/>
            <a:chExt cx="3468245" cy="1284783"/>
          </a:xfrm>
        </p:grpSpPr>
        <p:grpSp>
          <p:nvGrpSpPr>
            <p:cNvPr id="93" name="Group 92"/>
            <p:cNvGrpSpPr/>
            <p:nvPr/>
          </p:nvGrpSpPr>
          <p:grpSpPr>
            <a:xfrm>
              <a:off x="2718867" y="3266037"/>
              <a:ext cx="3468245" cy="974046"/>
              <a:chOff x="2718867" y="3266037"/>
              <a:chExt cx="3468245" cy="974046"/>
            </a:xfrm>
          </p:grpSpPr>
          <p:cxnSp>
            <p:nvCxnSpPr>
              <p:cNvPr id="106" name="Curved Connector 105"/>
              <p:cNvCxnSpPr>
                <a:stCxn id="114" idx="3"/>
                <a:endCxn id="113" idx="0"/>
              </p:cNvCxnSpPr>
              <p:nvPr/>
            </p:nvCxnSpPr>
            <p:spPr>
              <a:xfrm>
                <a:off x="4617740" y="3401713"/>
                <a:ext cx="136363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7" name="Curved Connector 106"/>
              <p:cNvCxnSpPr>
                <a:stCxn id="114" idx="1"/>
                <a:endCxn id="110" idx="0"/>
              </p:cNvCxnSpPr>
              <p:nvPr/>
            </p:nvCxnSpPr>
            <p:spPr>
              <a:xfrm rot="10800000" flipV="1">
                <a:off x="2924607" y="3401713"/>
                <a:ext cx="142178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8" name="Curved Connector 107"/>
              <p:cNvCxnSpPr>
                <a:stCxn id="114" idx="1"/>
                <a:endCxn id="111" idx="0"/>
              </p:cNvCxnSpPr>
              <p:nvPr/>
            </p:nvCxnSpPr>
            <p:spPr>
              <a:xfrm rot="10800000" flipV="1">
                <a:off x="3925247" y="3401712"/>
                <a:ext cx="421143"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9" name="Curved Connector 108"/>
              <p:cNvCxnSpPr>
                <a:stCxn id="114" idx="3"/>
                <a:endCxn id="112" idx="0"/>
              </p:cNvCxnSpPr>
              <p:nvPr/>
            </p:nvCxnSpPr>
            <p:spPr>
              <a:xfrm>
                <a:off x="4617740" y="3401713"/>
                <a:ext cx="348314"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10" name="Oval 109"/>
              <p:cNvSpPr/>
              <p:nvPr/>
            </p:nvSpPr>
            <p:spPr>
              <a:xfrm>
                <a:off x="2718867"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111" name="Oval 110"/>
              <p:cNvSpPr/>
              <p:nvPr/>
            </p:nvSpPr>
            <p:spPr>
              <a:xfrm>
                <a:off x="3719507"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12" name="Oval 111"/>
              <p:cNvSpPr/>
              <p:nvPr/>
            </p:nvSpPr>
            <p:spPr>
              <a:xfrm>
                <a:off x="4760314"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sp>
            <p:nvSpPr>
              <p:cNvPr id="113" name="Oval 112"/>
              <p:cNvSpPr/>
              <p:nvPr/>
            </p:nvSpPr>
            <p:spPr>
              <a:xfrm>
                <a:off x="5775632"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sp>
            <p:nvSpPr>
              <p:cNvPr id="114" name="Rectangle 113"/>
              <p:cNvSpPr/>
              <p:nvPr/>
            </p:nvSpPr>
            <p:spPr>
              <a:xfrm>
                <a:off x="4346389" y="3266037"/>
                <a:ext cx="271351" cy="271351"/>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E1</a:t>
                </a:r>
                <a:endParaRPr lang="en-US" sz="1400" i="1" dirty="0">
                  <a:solidFill>
                    <a:schemeClr val="tx1"/>
                  </a:solidFill>
                  <a:latin typeface="Times New Roman"/>
                  <a:cs typeface="Times New Roman"/>
                </a:endParaRPr>
              </a:p>
            </p:txBody>
          </p:sp>
        </p:grpSp>
        <p:grpSp>
          <p:nvGrpSpPr>
            <p:cNvPr id="94" name="Group 93"/>
            <p:cNvGrpSpPr/>
            <p:nvPr/>
          </p:nvGrpSpPr>
          <p:grpSpPr>
            <a:xfrm>
              <a:off x="3815730" y="4240083"/>
              <a:ext cx="209328" cy="305632"/>
              <a:chOff x="1571741" y="2880875"/>
              <a:chExt cx="334948" cy="489044"/>
            </a:xfrm>
          </p:grpSpPr>
          <p:cxnSp>
            <p:nvCxnSpPr>
              <p:cNvPr id="104" name="Straight Connector 103"/>
              <p:cNvCxnSpPr>
                <a:stCxn id="111" idx="4"/>
                <a:endCxn id="105" idx="0"/>
              </p:cNvCxnSpPr>
              <p:nvPr/>
            </p:nvCxnSpPr>
            <p:spPr>
              <a:xfrm flipH="1">
                <a:off x="1739215" y="2880875"/>
                <a:ext cx="7764" cy="15409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5" name="Rectangle 104"/>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grpSp>
        <p:grpSp>
          <p:nvGrpSpPr>
            <p:cNvPr id="95" name="Group 94"/>
            <p:cNvGrpSpPr/>
            <p:nvPr/>
          </p:nvGrpSpPr>
          <p:grpSpPr>
            <a:xfrm>
              <a:off x="4860493" y="4240082"/>
              <a:ext cx="209328" cy="310738"/>
              <a:chOff x="1571741" y="2872706"/>
              <a:chExt cx="334948" cy="497213"/>
            </a:xfrm>
          </p:grpSpPr>
          <p:cxnSp>
            <p:nvCxnSpPr>
              <p:cNvPr id="102" name="Straight Connector 101"/>
              <p:cNvCxnSpPr>
                <a:stCxn id="112" idx="4"/>
                <a:endCxn id="103" idx="0"/>
              </p:cNvCxnSpPr>
              <p:nvPr/>
            </p:nvCxnSpPr>
            <p:spPr>
              <a:xfrm flipH="1">
                <a:off x="1739215" y="2872706"/>
                <a:ext cx="1435" cy="16226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3" name="Rectangle 102"/>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grpSp>
        <p:grpSp>
          <p:nvGrpSpPr>
            <p:cNvPr id="96" name="Group 95"/>
            <p:cNvGrpSpPr/>
            <p:nvPr/>
          </p:nvGrpSpPr>
          <p:grpSpPr>
            <a:xfrm>
              <a:off x="5875442" y="4228644"/>
              <a:ext cx="209328" cy="311231"/>
              <a:chOff x="1540697" y="2871917"/>
              <a:chExt cx="334948" cy="498002"/>
            </a:xfrm>
          </p:grpSpPr>
          <p:cxnSp>
            <p:nvCxnSpPr>
              <p:cNvPr id="100" name="Straight Connector 99"/>
              <p:cNvCxnSpPr>
                <a:stCxn id="113" idx="4"/>
                <a:endCxn id="101" idx="0"/>
              </p:cNvCxnSpPr>
              <p:nvPr/>
            </p:nvCxnSpPr>
            <p:spPr>
              <a:xfrm flipH="1">
                <a:off x="1708171" y="2871917"/>
                <a:ext cx="2026" cy="16305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1" name="Rectangle 100"/>
              <p:cNvSpPr/>
              <p:nvPr/>
            </p:nvSpPr>
            <p:spPr>
              <a:xfrm>
                <a:off x="1540697"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4</a:t>
                </a:r>
                <a:endParaRPr lang="en-US" sz="1400" i="1" dirty="0">
                  <a:solidFill>
                    <a:schemeClr val="tx1"/>
                  </a:solidFill>
                  <a:latin typeface="Times New Roman"/>
                  <a:cs typeface="Times New Roman"/>
                </a:endParaRPr>
              </a:p>
            </p:txBody>
          </p:sp>
        </p:grpSp>
        <p:grpSp>
          <p:nvGrpSpPr>
            <p:cNvPr id="97" name="Group 96"/>
            <p:cNvGrpSpPr/>
            <p:nvPr/>
          </p:nvGrpSpPr>
          <p:grpSpPr>
            <a:xfrm>
              <a:off x="2815035" y="4228643"/>
              <a:ext cx="209328" cy="311228"/>
              <a:chOff x="1571741" y="2871921"/>
              <a:chExt cx="334948" cy="497998"/>
            </a:xfrm>
          </p:grpSpPr>
          <p:cxnSp>
            <p:nvCxnSpPr>
              <p:cNvPr id="98" name="Straight Connector 97"/>
              <p:cNvCxnSpPr>
                <a:stCxn id="110" idx="4"/>
                <a:endCxn id="99" idx="0"/>
              </p:cNvCxnSpPr>
              <p:nvPr/>
            </p:nvCxnSpPr>
            <p:spPr>
              <a:xfrm flipH="1">
                <a:off x="1739215" y="2871921"/>
                <a:ext cx="7854" cy="16305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 name="Rectangle 98"/>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grpSp>
      <p:grpSp>
        <p:nvGrpSpPr>
          <p:cNvPr id="115" name="Group 114"/>
          <p:cNvGrpSpPr/>
          <p:nvPr/>
        </p:nvGrpSpPr>
        <p:grpSpPr>
          <a:xfrm>
            <a:off x="5333790" y="1792467"/>
            <a:ext cx="2554853" cy="536954"/>
            <a:chOff x="3296873" y="3307300"/>
            <a:chExt cx="2957108" cy="621496"/>
          </a:xfrm>
        </p:grpSpPr>
        <p:cxnSp>
          <p:nvCxnSpPr>
            <p:cNvPr id="116" name="Straight Arrow Connector 115"/>
            <p:cNvCxnSpPr/>
            <p:nvPr/>
          </p:nvCxnSpPr>
          <p:spPr>
            <a:xfrm flipH="1">
              <a:off x="3296873" y="3307300"/>
              <a:ext cx="660086" cy="207395"/>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17" name="Straight Arrow Connector 116"/>
            <p:cNvCxnSpPr/>
            <p:nvPr/>
          </p:nvCxnSpPr>
          <p:spPr>
            <a:xfrm>
              <a:off x="5698759" y="3315006"/>
              <a:ext cx="555222" cy="222104"/>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18" name="Straight Arrow Connector 117"/>
            <p:cNvCxnSpPr/>
            <p:nvPr/>
          </p:nvCxnSpPr>
          <p:spPr>
            <a:xfrm>
              <a:off x="5374222" y="3586078"/>
              <a:ext cx="237700" cy="342718"/>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19" name="Straight Arrow Connector 118"/>
            <p:cNvCxnSpPr/>
            <p:nvPr/>
          </p:nvCxnSpPr>
          <p:spPr>
            <a:xfrm flipH="1">
              <a:off x="3887610" y="3587703"/>
              <a:ext cx="238019" cy="341093"/>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sp>
        <p:nvSpPr>
          <p:cNvPr id="37" name="Content Placeholder 2"/>
          <p:cNvSpPr>
            <a:spLocks noGrp="1"/>
          </p:cNvSpPr>
          <p:nvPr>
            <p:ph idx="1"/>
          </p:nvPr>
        </p:nvSpPr>
        <p:spPr>
          <a:xfrm>
            <a:off x="457200" y="1941208"/>
            <a:ext cx="4152031" cy="1435083"/>
          </a:xfrm>
        </p:spPr>
        <p:txBody>
          <a:bodyPr>
            <a:normAutofit fontScale="70000" lnSpcReduction="20000"/>
          </a:bodyPr>
          <a:lstStyle/>
          <a:p>
            <a:pPr marL="0" indent="0">
              <a:buNone/>
            </a:pPr>
            <a:r>
              <a:rPr lang="en-US" dirty="0" smtClean="0"/>
              <a:t>But the </a:t>
            </a:r>
            <a:r>
              <a:rPr lang="en-US" b="1" dirty="0"/>
              <a:t>outgoing</a:t>
            </a:r>
            <a:r>
              <a:rPr lang="en-US" dirty="0"/>
              <a:t> messages from</a:t>
            </a:r>
            <a:r>
              <a:rPr lang="en-US" b="1" dirty="0"/>
              <a:t> </a:t>
            </a:r>
            <a:r>
              <a:rPr lang="en-US" dirty="0"/>
              <a:t>the </a:t>
            </a:r>
            <a:r>
              <a:rPr lang="en-US" i="1" dirty="0">
                <a:latin typeface="Times New Roman"/>
                <a:cs typeface="Times New Roman"/>
              </a:rPr>
              <a:t>Exactly1</a:t>
            </a:r>
            <a:r>
              <a:rPr lang="en-US" dirty="0"/>
              <a:t> factor are defined as a sum over the </a:t>
            </a:r>
            <a:r>
              <a:rPr lang="en-US" i="1" dirty="0" smtClean="0">
                <a:latin typeface="Times New Roman"/>
                <a:cs typeface="Times New Roman"/>
              </a:rPr>
              <a:t>2</a:t>
            </a:r>
            <a:r>
              <a:rPr lang="en-US" i="1" baseline="30000" dirty="0">
                <a:latin typeface="Times New Roman"/>
                <a:cs typeface="Times New Roman"/>
              </a:rPr>
              <a:t>d</a:t>
            </a:r>
            <a:r>
              <a:rPr lang="en-US" dirty="0" smtClean="0"/>
              <a:t> </a:t>
            </a:r>
            <a:r>
              <a:rPr lang="en-US" dirty="0"/>
              <a:t>possible assignments to </a:t>
            </a:r>
            <a:r>
              <a:rPr lang="en-US" i="1" dirty="0">
                <a:latin typeface="Times New Roman"/>
                <a:cs typeface="Times New Roman"/>
              </a:rPr>
              <a:t>X</a:t>
            </a:r>
            <a:r>
              <a:rPr lang="en-US" i="1" baseline="-25000" dirty="0">
                <a:latin typeface="Times New Roman"/>
                <a:cs typeface="Times New Roman"/>
              </a:rPr>
              <a:t>1</a:t>
            </a:r>
            <a:r>
              <a:rPr lang="en-US" i="1" dirty="0">
                <a:latin typeface="Times New Roman"/>
                <a:cs typeface="Times New Roman"/>
              </a:rPr>
              <a:t>, …, </a:t>
            </a:r>
            <a:r>
              <a:rPr lang="en-US" i="1" dirty="0" err="1" smtClean="0">
                <a:latin typeface="Times New Roman"/>
                <a:cs typeface="Times New Roman"/>
              </a:rPr>
              <a:t>X</a:t>
            </a:r>
            <a:r>
              <a:rPr lang="en-US" i="1" baseline="-25000" dirty="0" err="1">
                <a:latin typeface="Times New Roman"/>
                <a:cs typeface="Times New Roman"/>
              </a:rPr>
              <a:t>d</a:t>
            </a:r>
            <a:r>
              <a:rPr lang="en-US" dirty="0" smtClean="0"/>
              <a:t>. </a:t>
            </a:r>
            <a:endParaRPr lang="en-US" dirty="0"/>
          </a:p>
        </p:txBody>
      </p:sp>
      <p:sp>
        <p:nvSpPr>
          <p:cNvPr id="38" name="Content Placeholder 2"/>
          <p:cNvSpPr txBox="1">
            <a:spLocks/>
          </p:cNvSpPr>
          <p:nvPr/>
        </p:nvSpPr>
        <p:spPr>
          <a:xfrm>
            <a:off x="457200" y="4290870"/>
            <a:ext cx="3971998" cy="2140194"/>
          </a:xfrm>
          <a:prstGeom prst="rect">
            <a:avLst/>
          </a:prstGeom>
        </p:spPr>
        <p:txBody>
          <a:bodyPr vert="horz" lIns="91440" tIns="45720" rIns="91440" bIns="45720" rtlCol="0">
            <a:normAutofit fontScale="70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cs typeface="Times New Roman"/>
              </a:rPr>
              <a:t>Conveniently, </a:t>
            </a:r>
            <a:r>
              <a:rPr lang="en-US" i="1" dirty="0">
                <a:latin typeface="Times New Roman"/>
                <a:cs typeface="Times New Roman"/>
              </a:rPr>
              <a:t>ψ</a:t>
            </a:r>
            <a:r>
              <a:rPr lang="en-US" i="1" baseline="-25000" dirty="0">
                <a:latin typeface="Times New Roman"/>
                <a:cs typeface="Times New Roman"/>
              </a:rPr>
              <a:t>E1</a:t>
            </a:r>
            <a:r>
              <a:rPr lang="en-US" i="1" dirty="0">
                <a:latin typeface="Times New Roman"/>
                <a:cs typeface="Times New Roman"/>
              </a:rPr>
              <a:t>(</a:t>
            </a:r>
            <a:r>
              <a:rPr lang="en-US" i="1" dirty="0" err="1">
                <a:latin typeface="Times New Roman"/>
                <a:cs typeface="Times New Roman"/>
              </a:rPr>
              <a:t>x</a:t>
            </a:r>
            <a:r>
              <a:rPr lang="en-US" i="1" baseline="-25000" dirty="0" err="1">
                <a:latin typeface="Times New Roman"/>
                <a:cs typeface="Times New Roman"/>
              </a:rPr>
              <a:t>a</a:t>
            </a:r>
            <a:r>
              <a:rPr lang="en-US" i="1" dirty="0">
                <a:latin typeface="Times New Roman"/>
                <a:cs typeface="Times New Roman"/>
              </a:rPr>
              <a:t>) </a:t>
            </a:r>
            <a:r>
              <a:rPr lang="en-US" dirty="0">
                <a:cs typeface="Times New Roman"/>
              </a:rPr>
              <a:t>is </a:t>
            </a:r>
            <a:r>
              <a:rPr lang="en-US" i="1" dirty="0">
                <a:latin typeface="Times New Roman"/>
                <a:cs typeface="Times New Roman"/>
              </a:rPr>
              <a:t>0</a:t>
            </a:r>
            <a:r>
              <a:rPr lang="en-US" dirty="0">
                <a:cs typeface="Times New Roman"/>
              </a:rPr>
              <a:t> for all but </a:t>
            </a:r>
            <a:r>
              <a:rPr lang="en-US" i="1" dirty="0">
                <a:latin typeface="Times New Roman"/>
                <a:cs typeface="Times New Roman"/>
              </a:rPr>
              <a:t>d</a:t>
            </a:r>
            <a:r>
              <a:rPr lang="en-US" i="1" dirty="0" smtClean="0">
                <a:latin typeface="Times New Roman"/>
                <a:cs typeface="Times New Roman"/>
              </a:rPr>
              <a:t> </a:t>
            </a:r>
            <a:r>
              <a:rPr lang="en-US" dirty="0" smtClean="0">
                <a:cs typeface="Times New Roman"/>
              </a:rPr>
              <a:t>values – so </a:t>
            </a:r>
            <a:r>
              <a:rPr lang="en-US" b="1" dirty="0" smtClean="0">
                <a:cs typeface="Times New Roman"/>
              </a:rPr>
              <a:t>the sum is sparse</a:t>
            </a:r>
            <a:r>
              <a:rPr lang="en-US" dirty="0" smtClean="0">
                <a:cs typeface="Times New Roman"/>
              </a:rPr>
              <a:t>!</a:t>
            </a:r>
          </a:p>
          <a:p>
            <a:pPr marL="0" indent="0">
              <a:buNone/>
            </a:pPr>
            <a:endParaRPr lang="en-US" dirty="0" smtClean="0">
              <a:cs typeface="Times New Roman"/>
            </a:endParaRPr>
          </a:p>
          <a:p>
            <a:pPr marL="0" indent="0">
              <a:buNone/>
            </a:pPr>
            <a:r>
              <a:rPr lang="en-US" dirty="0" smtClean="0">
                <a:cs typeface="Times New Roman"/>
              </a:rPr>
              <a:t>So we can compute all the outgoing messages from </a:t>
            </a:r>
            <a:r>
              <a:rPr lang="en-US" i="1" dirty="0" smtClean="0">
                <a:latin typeface="Times New Roman"/>
                <a:cs typeface="Times New Roman"/>
              </a:rPr>
              <a:t>ψ</a:t>
            </a:r>
            <a:r>
              <a:rPr lang="en-US" i="1" baseline="-25000" dirty="0" smtClean="0">
                <a:latin typeface="Times New Roman"/>
                <a:cs typeface="Times New Roman"/>
              </a:rPr>
              <a:t>E1</a:t>
            </a:r>
            <a:r>
              <a:rPr lang="en-US" dirty="0" smtClean="0">
                <a:cs typeface="Times New Roman"/>
              </a:rPr>
              <a:t> in </a:t>
            </a:r>
            <a:r>
              <a:rPr lang="en-US" i="1" dirty="0" smtClean="0">
                <a:latin typeface="Times New Roman"/>
                <a:cs typeface="Times New Roman"/>
              </a:rPr>
              <a:t>O(d) </a:t>
            </a:r>
            <a:r>
              <a:rPr lang="en-US" dirty="0" smtClean="0">
                <a:cs typeface="Times New Roman"/>
              </a:rPr>
              <a:t>time!</a:t>
            </a:r>
            <a:endParaRPr lang="en-US" dirty="0">
              <a:cs typeface="Times New Roman"/>
            </a:endParaRPr>
          </a:p>
        </p:txBody>
      </p:sp>
      <p:sp>
        <p:nvSpPr>
          <p:cNvPr id="41" name="Content Placeholder 2"/>
          <p:cNvSpPr txBox="1">
            <a:spLocks/>
          </p:cNvSpPr>
          <p:nvPr/>
        </p:nvSpPr>
        <p:spPr>
          <a:xfrm>
            <a:off x="4831145" y="4734777"/>
            <a:ext cx="3532025" cy="1523786"/>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3000" dirty="0">
                <a:latin typeface="Times New Roman"/>
                <a:cs typeface="Times New Roman"/>
              </a:rPr>
              <a:t>O(</a:t>
            </a:r>
            <a:r>
              <a:rPr lang="en-US" sz="3000" i="1" dirty="0">
                <a:latin typeface="Times New Roman"/>
                <a:cs typeface="Times New Roman"/>
              </a:rPr>
              <a:t>d</a:t>
            </a:r>
            <a:r>
              <a:rPr lang="en-US" sz="3000" i="1" dirty="0" smtClean="0">
                <a:latin typeface="Times New Roman"/>
                <a:cs typeface="Times New Roman"/>
              </a:rPr>
              <a:t>*2</a:t>
            </a:r>
            <a:r>
              <a:rPr lang="en-US" sz="3000" i="1" baseline="30000" dirty="0" smtClean="0">
                <a:latin typeface="Times New Roman"/>
                <a:cs typeface="Times New Roman"/>
              </a:rPr>
              <a:t>d</a:t>
            </a:r>
            <a:r>
              <a:rPr lang="en-US" sz="3000" dirty="0" smtClean="0">
                <a:latin typeface="Times New Roman"/>
                <a:cs typeface="Times New Roman"/>
              </a:rPr>
              <a:t>)</a:t>
            </a:r>
            <a:endParaRPr lang="en-US" sz="3000" dirty="0" smtClean="0"/>
          </a:p>
          <a:p>
            <a:pPr marL="0" indent="0">
              <a:buNone/>
            </a:pPr>
            <a:r>
              <a:rPr lang="en-US" sz="2000" i="1" dirty="0" smtClean="0">
                <a:latin typeface="Times New Roman"/>
                <a:cs typeface="Times New Roman"/>
              </a:rPr>
              <a:t>d</a:t>
            </a:r>
            <a:r>
              <a:rPr lang="en-US" sz="2000" dirty="0" smtClean="0"/>
              <a:t> = # of neighboring variables</a:t>
            </a:r>
          </a:p>
        </p:txBody>
      </p:sp>
      <p:cxnSp>
        <p:nvCxnSpPr>
          <p:cNvPr id="6" name="Straight Connector 5"/>
          <p:cNvCxnSpPr/>
          <p:nvPr/>
        </p:nvCxnSpPr>
        <p:spPr>
          <a:xfrm>
            <a:off x="4818694" y="4906132"/>
            <a:ext cx="3113286" cy="622605"/>
          </a:xfrm>
          <a:prstGeom prst="line">
            <a:avLst/>
          </a:prstGeom>
          <a:ln w="57150" cmpd="sng">
            <a:solidFill>
              <a:schemeClr val="accent3"/>
            </a:solidFill>
          </a:ln>
        </p:spPr>
        <p:style>
          <a:lnRef idx="2">
            <a:schemeClr val="accent1"/>
          </a:lnRef>
          <a:fillRef idx="0">
            <a:schemeClr val="accent1"/>
          </a:fillRef>
          <a:effectRef idx="1">
            <a:schemeClr val="accent1"/>
          </a:effectRef>
          <a:fontRef idx="minor">
            <a:schemeClr val="tx1"/>
          </a:fontRef>
        </p:style>
      </p:cxnSp>
      <p:grpSp>
        <p:nvGrpSpPr>
          <p:cNvPr id="44" name="Group 43"/>
          <p:cNvGrpSpPr/>
          <p:nvPr/>
        </p:nvGrpSpPr>
        <p:grpSpPr>
          <a:xfrm>
            <a:off x="1261831" y="3190002"/>
            <a:ext cx="7792730" cy="970298"/>
            <a:chOff x="4061771" y="3747287"/>
            <a:chExt cx="4705817" cy="585936"/>
          </a:xfrm>
        </p:grpSpPr>
        <p:sp>
          <p:nvSpPr>
            <p:cNvPr id="45" name="Rectangle 44"/>
            <p:cNvSpPr/>
            <p:nvPr/>
          </p:nvSpPr>
          <p:spPr>
            <a:xfrm>
              <a:off x="4061771" y="3747287"/>
              <a:ext cx="4705817" cy="585936"/>
            </a:xfrm>
            <a:prstGeom prst="rect">
              <a:avLst/>
            </a:prstGeom>
            <a:solidFill>
              <a:schemeClr val="accent4">
                <a:lumMod val="20000"/>
                <a:lumOff val="80000"/>
              </a:schemeClr>
            </a:solid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pic>
          <p:nvPicPr>
            <p:cNvPr id="46" name="Picture 45" descr="latex-image-1.pdf"/>
            <p:cNvPicPr>
              <a:picLocks noChangeAspect="1"/>
            </p:cNvPicPr>
            <p:nvPr/>
          </p:nvPicPr>
          <p:blipFill>
            <a:blip r:embed="rId2"/>
            <a:stretch>
              <a:fillRect/>
            </a:stretch>
          </p:blipFill>
          <p:spPr>
            <a:xfrm>
              <a:off x="4106863" y="3795713"/>
              <a:ext cx="4562475" cy="488950"/>
            </a:xfrm>
            <a:prstGeom prst="rect">
              <a:avLst/>
            </a:prstGeom>
            <a:noFill/>
          </p:spPr>
        </p:pic>
      </p:grpSp>
      <p:sp>
        <p:nvSpPr>
          <p:cNvPr id="42" name="Content Placeholder 2"/>
          <p:cNvSpPr txBox="1">
            <a:spLocks/>
          </p:cNvSpPr>
          <p:nvPr/>
        </p:nvSpPr>
        <p:spPr>
          <a:xfrm>
            <a:off x="0" y="1660235"/>
            <a:ext cx="9143999" cy="4579926"/>
          </a:xfrm>
          <a:prstGeom prst="rect">
            <a:avLst/>
          </a:prstGeom>
          <a:solidFill>
            <a:schemeClr val="accent1">
              <a:alpha val="60000"/>
            </a:schemeClr>
          </a:solidFill>
        </p:spPr>
        <p:txBody>
          <a:bodyPr vert="horz" lIns="91440" tIns="45720" rIns="91440" bIns="45720" rtlCol="0" anchor="ctr">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7000" b="1" dirty="0" smtClean="0">
                <a:cs typeface="Times New Roman"/>
              </a:rPr>
              <a:t>Fast!</a:t>
            </a:r>
            <a:endParaRPr lang="en-US" sz="7000" b="1" i="1" baseline="-25000" dirty="0">
              <a:cs typeface="Times New Roman"/>
            </a:endParaRPr>
          </a:p>
        </p:txBody>
      </p:sp>
    </p:spTree>
    <p:extLst>
      <p:ext uri="{BB962C8B-B14F-4D97-AF65-F5344CB8AC3E}">
        <p14:creationId xmlns:p14="http://schemas.microsoft.com/office/powerpoint/2010/main" val="1439827460"/>
      </p:ext>
    </p:extLst>
  </p:cSld>
  <p:clrMapOvr>
    <a:masterClrMapping/>
  </p:clrMapOvr>
  <p:timing>
    <p:tnLst>
      <p:par>
        <p:cTn xmlns:p14="http://schemas.microsoft.com/office/powerpoint/2010/main" id="1" dur="indefinite" restart="never" nodeType="tmRoot"/>
      </p:par>
    </p:tnLst>
  </p:timing>
</p:sld>
</file>

<file path=ppt/slides/slide2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Rectangle 61"/>
          <p:cNvSpPr/>
          <p:nvPr/>
        </p:nvSpPr>
        <p:spPr>
          <a:xfrm>
            <a:off x="2103590" y="3400440"/>
            <a:ext cx="2140328" cy="600062"/>
          </a:xfrm>
          <a:prstGeom prst="rect">
            <a:avLst/>
          </a:prstGeom>
          <a:solidFill>
            <a:schemeClr val="accent4">
              <a:lumMod val="20000"/>
              <a:lumOff val="80000"/>
            </a:schemeClr>
          </a:solid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sp>
        <p:nvSpPr>
          <p:cNvPr id="2" name="Title 1"/>
          <p:cNvSpPr>
            <a:spLocks noGrp="1"/>
          </p:cNvSpPr>
          <p:nvPr>
            <p:ph type="title"/>
          </p:nvPr>
        </p:nvSpPr>
        <p:spPr/>
        <p:txBody>
          <a:bodyPr>
            <a:normAutofit fontScale="90000"/>
          </a:bodyPr>
          <a:lstStyle/>
          <a:p>
            <a:r>
              <a:rPr lang="en-US" dirty="0"/>
              <a:t>Messages: The </a:t>
            </a:r>
            <a:r>
              <a:rPr lang="en-US" i="1" dirty="0">
                <a:latin typeface="Times New Roman"/>
                <a:cs typeface="Times New Roman"/>
              </a:rPr>
              <a:t>Exactly1</a:t>
            </a:r>
            <a:r>
              <a:rPr lang="en-US" dirty="0"/>
              <a:t> Factor</a:t>
            </a:r>
          </a:p>
        </p:txBody>
      </p:sp>
      <p:sp>
        <p:nvSpPr>
          <p:cNvPr id="4" name="Slide Number Placeholder 3"/>
          <p:cNvSpPr>
            <a:spLocks noGrp="1"/>
          </p:cNvSpPr>
          <p:nvPr>
            <p:ph type="sldNum" sz="quarter" idx="12"/>
          </p:nvPr>
        </p:nvSpPr>
        <p:spPr/>
        <p:txBody>
          <a:bodyPr/>
          <a:lstStyle/>
          <a:p>
            <a:fld id="{E5445004-F4FB-5345-992E-498B4C43F562}" type="slidenum">
              <a:rPr lang="en-US" smtClean="0"/>
              <a:t>224</a:t>
            </a:fld>
            <a:endParaRPr lang="en-US"/>
          </a:p>
        </p:txBody>
      </p:sp>
      <p:grpSp>
        <p:nvGrpSpPr>
          <p:cNvPr id="38" name="Group 37"/>
          <p:cNvGrpSpPr/>
          <p:nvPr/>
        </p:nvGrpSpPr>
        <p:grpSpPr>
          <a:xfrm>
            <a:off x="5874058" y="1225937"/>
            <a:ext cx="3272229" cy="1212171"/>
            <a:chOff x="2718867" y="3266037"/>
            <a:chExt cx="3468245" cy="1284783"/>
          </a:xfrm>
        </p:grpSpPr>
        <p:grpSp>
          <p:nvGrpSpPr>
            <p:cNvPr id="39" name="Group 38"/>
            <p:cNvGrpSpPr/>
            <p:nvPr/>
          </p:nvGrpSpPr>
          <p:grpSpPr>
            <a:xfrm>
              <a:off x="2718867" y="3266037"/>
              <a:ext cx="3468245" cy="974046"/>
              <a:chOff x="2718867" y="3266037"/>
              <a:chExt cx="3468245" cy="974046"/>
            </a:xfrm>
          </p:grpSpPr>
          <p:cxnSp>
            <p:nvCxnSpPr>
              <p:cNvPr id="52" name="Curved Connector 51"/>
              <p:cNvCxnSpPr>
                <a:stCxn id="60" idx="3"/>
                <a:endCxn id="59" idx="0"/>
              </p:cNvCxnSpPr>
              <p:nvPr/>
            </p:nvCxnSpPr>
            <p:spPr>
              <a:xfrm>
                <a:off x="4617740" y="3401713"/>
                <a:ext cx="136363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3" name="Curved Connector 52"/>
              <p:cNvCxnSpPr>
                <a:stCxn id="60" idx="1"/>
                <a:endCxn id="56" idx="0"/>
              </p:cNvCxnSpPr>
              <p:nvPr/>
            </p:nvCxnSpPr>
            <p:spPr>
              <a:xfrm rot="10800000" flipV="1">
                <a:off x="2924607" y="3401713"/>
                <a:ext cx="1421782" cy="4148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4" name="Curved Connector 53"/>
              <p:cNvCxnSpPr>
                <a:stCxn id="60" idx="1"/>
                <a:endCxn id="57" idx="0"/>
              </p:cNvCxnSpPr>
              <p:nvPr/>
            </p:nvCxnSpPr>
            <p:spPr>
              <a:xfrm rot="10800000" flipV="1">
                <a:off x="3925247" y="3401712"/>
                <a:ext cx="421143"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5" name="Curved Connector 54"/>
              <p:cNvCxnSpPr>
                <a:stCxn id="60" idx="3"/>
                <a:endCxn id="58" idx="0"/>
              </p:cNvCxnSpPr>
              <p:nvPr/>
            </p:nvCxnSpPr>
            <p:spPr>
              <a:xfrm>
                <a:off x="4617740" y="3401713"/>
                <a:ext cx="348314" cy="42625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56" name="Oval 55"/>
              <p:cNvSpPr/>
              <p:nvPr/>
            </p:nvSpPr>
            <p:spPr>
              <a:xfrm>
                <a:off x="2718867"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57" name="Oval 56"/>
              <p:cNvSpPr/>
              <p:nvPr/>
            </p:nvSpPr>
            <p:spPr>
              <a:xfrm>
                <a:off x="3719507"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58" name="Oval 57"/>
              <p:cNvSpPr/>
              <p:nvPr/>
            </p:nvSpPr>
            <p:spPr>
              <a:xfrm>
                <a:off x="4760314"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sp>
            <p:nvSpPr>
              <p:cNvPr id="59" name="Oval 58"/>
              <p:cNvSpPr/>
              <p:nvPr/>
            </p:nvSpPr>
            <p:spPr>
              <a:xfrm>
                <a:off x="5775632"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smtClean="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sp>
            <p:nvSpPr>
              <p:cNvPr id="60" name="Rectangle 59"/>
              <p:cNvSpPr/>
              <p:nvPr/>
            </p:nvSpPr>
            <p:spPr>
              <a:xfrm>
                <a:off x="4346389" y="3266037"/>
                <a:ext cx="271351" cy="271351"/>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E1</a:t>
                </a:r>
                <a:endParaRPr lang="en-US" sz="1400" i="1" dirty="0">
                  <a:solidFill>
                    <a:schemeClr val="tx1"/>
                  </a:solidFill>
                  <a:latin typeface="Times New Roman"/>
                  <a:cs typeface="Times New Roman"/>
                </a:endParaRPr>
              </a:p>
            </p:txBody>
          </p:sp>
        </p:grpSp>
        <p:grpSp>
          <p:nvGrpSpPr>
            <p:cNvPr id="40" name="Group 39"/>
            <p:cNvGrpSpPr/>
            <p:nvPr/>
          </p:nvGrpSpPr>
          <p:grpSpPr>
            <a:xfrm>
              <a:off x="3815730" y="4240083"/>
              <a:ext cx="209328" cy="305632"/>
              <a:chOff x="1571741" y="2880875"/>
              <a:chExt cx="334948" cy="489044"/>
            </a:xfrm>
          </p:grpSpPr>
          <p:cxnSp>
            <p:nvCxnSpPr>
              <p:cNvPr id="50" name="Straight Connector 49"/>
              <p:cNvCxnSpPr>
                <a:stCxn id="57" idx="4"/>
                <a:endCxn id="51" idx="0"/>
              </p:cNvCxnSpPr>
              <p:nvPr/>
            </p:nvCxnSpPr>
            <p:spPr>
              <a:xfrm flipH="1">
                <a:off x="1739215" y="2880875"/>
                <a:ext cx="7764" cy="15409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1" name="Rectangle 50"/>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grpSp>
        <p:grpSp>
          <p:nvGrpSpPr>
            <p:cNvPr id="41" name="Group 40"/>
            <p:cNvGrpSpPr/>
            <p:nvPr/>
          </p:nvGrpSpPr>
          <p:grpSpPr>
            <a:xfrm>
              <a:off x="4860493" y="4240082"/>
              <a:ext cx="209328" cy="310738"/>
              <a:chOff x="1571741" y="2872706"/>
              <a:chExt cx="334948" cy="497213"/>
            </a:xfrm>
          </p:grpSpPr>
          <p:cxnSp>
            <p:nvCxnSpPr>
              <p:cNvPr id="48" name="Straight Connector 47"/>
              <p:cNvCxnSpPr>
                <a:stCxn id="58" idx="4"/>
                <a:endCxn id="49" idx="0"/>
              </p:cNvCxnSpPr>
              <p:nvPr/>
            </p:nvCxnSpPr>
            <p:spPr>
              <a:xfrm flipH="1">
                <a:off x="1739215" y="2872706"/>
                <a:ext cx="1435" cy="16226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9" name="Rectangle 48"/>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grpSp>
        <p:grpSp>
          <p:nvGrpSpPr>
            <p:cNvPr id="42" name="Group 41"/>
            <p:cNvGrpSpPr/>
            <p:nvPr/>
          </p:nvGrpSpPr>
          <p:grpSpPr>
            <a:xfrm>
              <a:off x="5875442" y="4228644"/>
              <a:ext cx="209328" cy="311231"/>
              <a:chOff x="1540697" y="2871917"/>
              <a:chExt cx="334948" cy="498002"/>
            </a:xfrm>
          </p:grpSpPr>
          <p:cxnSp>
            <p:nvCxnSpPr>
              <p:cNvPr id="46" name="Straight Connector 45"/>
              <p:cNvCxnSpPr>
                <a:stCxn id="59" idx="4"/>
                <a:endCxn id="47" idx="0"/>
              </p:cNvCxnSpPr>
              <p:nvPr/>
            </p:nvCxnSpPr>
            <p:spPr>
              <a:xfrm flipH="1">
                <a:off x="1708171" y="2871917"/>
                <a:ext cx="2026" cy="16305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7" name="Rectangle 46"/>
              <p:cNvSpPr/>
              <p:nvPr/>
            </p:nvSpPr>
            <p:spPr>
              <a:xfrm>
                <a:off x="1540697"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4</a:t>
                </a:r>
                <a:endParaRPr lang="en-US" sz="1400" i="1" dirty="0">
                  <a:solidFill>
                    <a:schemeClr val="tx1"/>
                  </a:solidFill>
                  <a:latin typeface="Times New Roman"/>
                  <a:cs typeface="Times New Roman"/>
                </a:endParaRPr>
              </a:p>
            </p:txBody>
          </p:sp>
        </p:grpSp>
        <p:grpSp>
          <p:nvGrpSpPr>
            <p:cNvPr id="43" name="Group 42"/>
            <p:cNvGrpSpPr/>
            <p:nvPr/>
          </p:nvGrpSpPr>
          <p:grpSpPr>
            <a:xfrm>
              <a:off x="2815035" y="4228643"/>
              <a:ext cx="209328" cy="311228"/>
              <a:chOff x="1571741" y="2871921"/>
              <a:chExt cx="334948" cy="497998"/>
            </a:xfrm>
          </p:grpSpPr>
          <p:cxnSp>
            <p:nvCxnSpPr>
              <p:cNvPr id="44" name="Straight Connector 43"/>
              <p:cNvCxnSpPr>
                <a:stCxn id="56" idx="4"/>
                <a:endCxn id="45" idx="0"/>
              </p:cNvCxnSpPr>
              <p:nvPr/>
            </p:nvCxnSpPr>
            <p:spPr>
              <a:xfrm flipH="1">
                <a:off x="1739215" y="2871921"/>
                <a:ext cx="7854" cy="16305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Rectangle 44"/>
              <p:cNvSpPr/>
              <p:nvPr/>
            </p:nvSpPr>
            <p:spPr>
              <a:xfrm>
                <a:off x="1571741" y="3034972"/>
                <a:ext cx="334948" cy="33494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grpSp>
      <p:cxnSp>
        <p:nvCxnSpPr>
          <p:cNvPr id="30" name="Straight Arrow Connector 29"/>
          <p:cNvCxnSpPr/>
          <p:nvPr/>
        </p:nvCxnSpPr>
        <p:spPr>
          <a:xfrm flipH="1">
            <a:off x="6336433" y="1258944"/>
            <a:ext cx="528035" cy="165905"/>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2" name="Straight Arrow Connector 31"/>
          <p:cNvCxnSpPr/>
          <p:nvPr/>
        </p:nvCxnSpPr>
        <p:spPr>
          <a:xfrm>
            <a:off x="8257817" y="1265108"/>
            <a:ext cx="444149" cy="177672"/>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 name="Straight Arrow Connector 33"/>
          <p:cNvCxnSpPr/>
          <p:nvPr/>
        </p:nvCxnSpPr>
        <p:spPr>
          <a:xfrm>
            <a:off x="7998205" y="1481952"/>
            <a:ext cx="190148" cy="274157"/>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61" name="Straight Arrow Connector 60"/>
          <p:cNvCxnSpPr/>
          <p:nvPr/>
        </p:nvCxnSpPr>
        <p:spPr>
          <a:xfrm flipH="1">
            <a:off x="6808992" y="1483252"/>
            <a:ext cx="190403" cy="272857"/>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63" name="TextBox 62"/>
          <p:cNvSpPr txBox="1"/>
          <p:nvPr/>
        </p:nvSpPr>
        <p:spPr>
          <a:xfrm>
            <a:off x="0" y="6453242"/>
            <a:ext cx="2345350" cy="416200"/>
          </a:xfrm>
          <a:prstGeom prst="rect">
            <a:avLst/>
          </a:prstGeom>
          <a:solidFill>
            <a:schemeClr val="accent6">
              <a:lumMod val="60000"/>
              <a:lumOff val="40000"/>
            </a:schemeClr>
          </a:solidFill>
        </p:spPr>
        <p:txBody>
          <a:bodyPr wrap="square" rtlCol="0" anchor="ctr">
            <a:noAutofit/>
          </a:bodyPr>
          <a:lstStyle/>
          <a:p>
            <a:r>
              <a:rPr lang="en-US" dirty="0" smtClean="0"/>
              <a:t>(Smith &amp; Eisner, 2008)</a:t>
            </a:r>
          </a:p>
        </p:txBody>
      </p:sp>
      <p:pic>
        <p:nvPicPr>
          <p:cNvPr id="6" name="Picture 5"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938476" y="1679955"/>
            <a:ext cx="4502150" cy="1219200"/>
          </a:xfrm>
          <a:prstGeom prst="rect">
            <a:avLst/>
          </a:prstGeom>
        </p:spPr>
      </p:pic>
      <p:sp>
        <p:nvSpPr>
          <p:cNvPr id="37" name="Content Placeholder 2"/>
          <p:cNvSpPr>
            <a:spLocks noGrp="1"/>
          </p:cNvSpPr>
          <p:nvPr>
            <p:ph idx="1"/>
          </p:nvPr>
        </p:nvSpPr>
        <p:spPr>
          <a:xfrm>
            <a:off x="457200" y="1210760"/>
            <a:ext cx="8244766" cy="694538"/>
          </a:xfrm>
        </p:spPr>
        <p:txBody>
          <a:bodyPr>
            <a:normAutofit/>
          </a:bodyPr>
          <a:lstStyle/>
          <a:p>
            <a:pPr marL="0" indent="0">
              <a:buNone/>
            </a:pPr>
            <a:r>
              <a:rPr lang="en-US" sz="1800" dirty="0"/>
              <a:t>A factor has a </a:t>
            </a:r>
            <a:r>
              <a:rPr lang="en-US" sz="1800" b="1" dirty="0"/>
              <a:t>belief about each of its </a:t>
            </a:r>
            <a:r>
              <a:rPr lang="en-US" sz="1800" b="1" dirty="0" smtClean="0"/>
              <a:t>variables</a:t>
            </a:r>
            <a:r>
              <a:rPr lang="en-US" sz="1800" dirty="0" smtClean="0"/>
              <a:t>.</a:t>
            </a:r>
            <a:endParaRPr lang="en-US" sz="1800" dirty="0"/>
          </a:p>
        </p:txBody>
      </p:sp>
      <p:pic>
        <p:nvPicPr>
          <p:cNvPr id="8" name="Picture 7" descr="latex-image-1.pd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2208519" y="3421606"/>
            <a:ext cx="1949450" cy="546100"/>
          </a:xfrm>
          <a:prstGeom prst="rect">
            <a:avLst/>
          </a:prstGeom>
          <a:noFill/>
        </p:spPr>
      </p:pic>
      <p:sp>
        <p:nvSpPr>
          <p:cNvPr id="64" name="Content Placeholder 2"/>
          <p:cNvSpPr txBox="1">
            <a:spLocks/>
          </p:cNvSpPr>
          <p:nvPr/>
        </p:nvSpPr>
        <p:spPr>
          <a:xfrm>
            <a:off x="457200" y="2956365"/>
            <a:ext cx="8340336" cy="694538"/>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800" dirty="0"/>
              <a:t>An outgoing message from a factor is the factor's belief with the </a:t>
            </a:r>
            <a:r>
              <a:rPr lang="en-US" sz="1800" b="1" dirty="0"/>
              <a:t>incoming message divided out</a:t>
            </a:r>
            <a:r>
              <a:rPr lang="en-US" sz="1800" dirty="0"/>
              <a:t>.</a:t>
            </a:r>
          </a:p>
        </p:txBody>
      </p:sp>
      <p:pic>
        <p:nvPicPr>
          <p:cNvPr id="9" name="Picture 8" descr="latex-image-1.pdf"/>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938476" y="4590203"/>
            <a:ext cx="4597400" cy="1739900"/>
          </a:xfrm>
          <a:prstGeom prst="rect">
            <a:avLst/>
          </a:prstGeom>
        </p:spPr>
      </p:pic>
      <p:sp>
        <p:nvSpPr>
          <p:cNvPr id="65" name="Content Placeholder 2"/>
          <p:cNvSpPr txBox="1">
            <a:spLocks/>
          </p:cNvSpPr>
          <p:nvPr/>
        </p:nvSpPr>
        <p:spPr>
          <a:xfrm>
            <a:off x="457200" y="3992610"/>
            <a:ext cx="8340336" cy="694538"/>
          </a:xfrm>
          <a:prstGeom prst="rect">
            <a:avLst/>
          </a:prstGeom>
        </p:spPr>
        <p:txBody>
          <a:bodyPr vert="horz" lIns="91440" tIns="45720" rIns="91440" bIns="45720" rtlCol="0">
            <a:normAutofit fontScale="925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800" dirty="0" smtClean="0"/>
              <a:t>We can compute the Exactly1 factor’s beliefs about each of its variables </a:t>
            </a:r>
            <a:r>
              <a:rPr lang="en-US" sz="1800" b="1" dirty="0" smtClean="0"/>
              <a:t>efficiently</a:t>
            </a:r>
            <a:r>
              <a:rPr lang="en-US" sz="1800" dirty="0" smtClean="0"/>
              <a:t>. (Each of the parenthesized terms needs to be computed </a:t>
            </a:r>
            <a:r>
              <a:rPr lang="en-US" sz="1800" b="1" dirty="0" smtClean="0"/>
              <a:t>only once</a:t>
            </a:r>
            <a:r>
              <a:rPr lang="en-US" sz="1800" dirty="0" smtClean="0"/>
              <a:t> for all the variables.)</a:t>
            </a:r>
            <a:endParaRPr lang="en-US" sz="1800" dirty="0"/>
          </a:p>
        </p:txBody>
      </p:sp>
    </p:spTree>
    <p:extLst>
      <p:ext uri="{BB962C8B-B14F-4D97-AF65-F5344CB8AC3E}">
        <p14:creationId xmlns:p14="http://schemas.microsoft.com/office/powerpoint/2010/main" val="269866834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2"/>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3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61"/>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4"/>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62"/>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4" grpId="0"/>
      <p:bldP spid="65" grpId="0"/>
    </p:bldLst>
  </p:timing>
</p:sld>
</file>

<file path=ppt/slides/slide2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Example: The </a:t>
            </a:r>
            <a:r>
              <a:rPr lang="en-US" i="1" dirty="0" err="1" smtClean="0">
                <a:latin typeface="Times New Roman"/>
                <a:cs typeface="Times New Roman"/>
              </a:rPr>
              <a:t>CKYTree</a:t>
            </a:r>
            <a:r>
              <a:rPr lang="en-US" i="1" dirty="0" smtClean="0">
                <a:latin typeface="Times New Roman"/>
                <a:cs typeface="Times New Roman"/>
              </a:rPr>
              <a:t> </a:t>
            </a:r>
            <a:r>
              <a:rPr lang="en-US" dirty="0" smtClean="0"/>
              <a:t>Factor</a:t>
            </a:r>
            <a:endParaRPr lang="en-US" dirty="0"/>
          </a:p>
        </p:txBody>
      </p:sp>
      <p:sp>
        <p:nvSpPr>
          <p:cNvPr id="8" name="Content Placeholder 7"/>
          <p:cNvSpPr>
            <a:spLocks noGrp="1"/>
          </p:cNvSpPr>
          <p:nvPr>
            <p:ph idx="1"/>
          </p:nvPr>
        </p:nvSpPr>
        <p:spPr/>
        <p:txBody>
          <a:bodyPr/>
          <a:lstStyle/>
          <a:p>
            <a:pPr marL="0" indent="0">
              <a:buNone/>
            </a:pPr>
            <a:r>
              <a:rPr lang="en-US" b="1" dirty="0" smtClean="0"/>
              <a:t>Variables: </a:t>
            </a:r>
            <a:r>
              <a:rPr lang="en-US" i="1" dirty="0">
                <a:latin typeface="Times New Roman"/>
                <a:cs typeface="Times New Roman"/>
              </a:rPr>
              <a:t>O(n</a:t>
            </a:r>
            <a:r>
              <a:rPr lang="en-US" i="1" baseline="30000" dirty="0">
                <a:latin typeface="Times New Roman"/>
                <a:cs typeface="Times New Roman"/>
              </a:rPr>
              <a:t>2</a:t>
            </a:r>
            <a:r>
              <a:rPr lang="en-US" i="1" dirty="0">
                <a:latin typeface="Times New Roman"/>
                <a:cs typeface="Times New Roman"/>
              </a:rPr>
              <a:t>) </a:t>
            </a:r>
            <a:r>
              <a:rPr lang="en-US" dirty="0"/>
              <a:t>binary </a:t>
            </a:r>
            <a:r>
              <a:rPr lang="en-US" dirty="0" smtClean="0"/>
              <a:t>variables </a:t>
            </a:r>
            <a:r>
              <a:rPr lang="en-US" i="1" dirty="0" err="1">
                <a:latin typeface="Times New Roman"/>
                <a:cs typeface="Times New Roman"/>
              </a:rPr>
              <a:t>S</a:t>
            </a:r>
            <a:r>
              <a:rPr lang="en-US" i="1" baseline="-25000" dirty="0" err="1">
                <a:latin typeface="Times New Roman"/>
                <a:cs typeface="Times New Roman"/>
              </a:rPr>
              <a:t>ij</a:t>
            </a:r>
            <a:endParaRPr lang="en-US" i="1" baseline="-25000" dirty="0">
              <a:latin typeface="Times New Roman"/>
              <a:cs typeface="Times New Roman"/>
            </a:endParaRPr>
          </a:p>
          <a:p>
            <a:pPr marL="0" indent="0">
              <a:buNone/>
            </a:pPr>
            <a:r>
              <a:rPr lang="en-US" b="1" dirty="0" smtClean="0"/>
              <a:t>Global </a:t>
            </a:r>
            <a:r>
              <a:rPr lang="en-US" b="1" dirty="0"/>
              <a:t>Factor:</a:t>
            </a:r>
          </a:p>
          <a:p>
            <a:pPr marL="0" indent="0">
              <a:buNone/>
            </a:pP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225</a:t>
            </a:fld>
            <a:endParaRPr lang="en-US"/>
          </a:p>
        </p:txBody>
      </p:sp>
      <p:grpSp>
        <p:nvGrpSpPr>
          <p:cNvPr id="43" name="Group 42"/>
          <p:cNvGrpSpPr/>
          <p:nvPr/>
        </p:nvGrpSpPr>
        <p:grpSpPr>
          <a:xfrm>
            <a:off x="2255184" y="2823875"/>
            <a:ext cx="5059743" cy="3975275"/>
            <a:chOff x="1944997" y="1664157"/>
            <a:chExt cx="5059743" cy="3975275"/>
          </a:xfrm>
        </p:grpSpPr>
        <p:grpSp>
          <p:nvGrpSpPr>
            <p:cNvPr id="44" name="Group 43"/>
            <p:cNvGrpSpPr/>
            <p:nvPr/>
          </p:nvGrpSpPr>
          <p:grpSpPr>
            <a:xfrm>
              <a:off x="2924607" y="1740147"/>
              <a:ext cx="3056765" cy="2087820"/>
              <a:chOff x="4315357" y="921105"/>
              <a:chExt cx="3056765" cy="2087820"/>
            </a:xfrm>
          </p:grpSpPr>
          <p:cxnSp>
            <p:nvCxnSpPr>
              <p:cNvPr id="102" name="Curved Connector 101"/>
              <p:cNvCxnSpPr>
                <a:stCxn id="68" idx="1"/>
                <a:endCxn id="57" idx="1"/>
              </p:cNvCxnSpPr>
              <p:nvPr/>
            </p:nvCxnSpPr>
            <p:spPr>
              <a:xfrm rot="10800000" flipV="1">
                <a:off x="5701925" y="921106"/>
                <a:ext cx="74018" cy="627840"/>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3" name="Curved Connector 102"/>
              <p:cNvCxnSpPr>
                <a:stCxn id="68" idx="3"/>
                <a:endCxn id="56" idx="0"/>
              </p:cNvCxnSpPr>
              <p:nvPr/>
            </p:nvCxnSpPr>
            <p:spPr>
              <a:xfrm>
                <a:off x="5927924" y="921106"/>
                <a:ext cx="424330" cy="107080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4" name="Curved Connector 103"/>
              <p:cNvCxnSpPr>
                <a:stCxn id="68" idx="1"/>
                <a:endCxn id="55" idx="0"/>
              </p:cNvCxnSpPr>
              <p:nvPr/>
            </p:nvCxnSpPr>
            <p:spPr>
              <a:xfrm rot="10800000" flipV="1">
                <a:off x="5333943" y="921106"/>
                <a:ext cx="442001" cy="107080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5" name="Curved Connector 104"/>
              <p:cNvCxnSpPr>
                <a:stCxn id="68" idx="1"/>
                <a:endCxn id="52" idx="0"/>
              </p:cNvCxnSpPr>
              <p:nvPr/>
            </p:nvCxnSpPr>
            <p:spPr>
              <a:xfrm rot="10800000" flipV="1">
                <a:off x="4820679" y="921106"/>
                <a:ext cx="955265" cy="158449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6" name="Curved Connector 105"/>
              <p:cNvCxnSpPr>
                <a:stCxn id="68" idx="3"/>
                <a:endCxn id="54" idx="0"/>
              </p:cNvCxnSpPr>
              <p:nvPr/>
            </p:nvCxnSpPr>
            <p:spPr>
              <a:xfrm>
                <a:off x="5927924" y="921106"/>
                <a:ext cx="935037" cy="157504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7" name="Curved Connector 106"/>
              <p:cNvCxnSpPr>
                <a:stCxn id="68" idx="3"/>
                <a:endCxn id="51" idx="0"/>
              </p:cNvCxnSpPr>
              <p:nvPr/>
            </p:nvCxnSpPr>
            <p:spPr>
              <a:xfrm>
                <a:off x="5927924" y="921106"/>
                <a:ext cx="1444198" cy="207637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8" name="Curved Connector 107"/>
              <p:cNvCxnSpPr>
                <a:stCxn id="68" idx="1"/>
                <a:endCxn id="48" idx="0"/>
              </p:cNvCxnSpPr>
              <p:nvPr/>
            </p:nvCxnSpPr>
            <p:spPr>
              <a:xfrm rot="10800000" flipV="1">
                <a:off x="4315357" y="921105"/>
                <a:ext cx="1460586" cy="207637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9" name="Curved Connector 108"/>
              <p:cNvCxnSpPr>
                <a:stCxn id="68" idx="1"/>
                <a:endCxn id="49" idx="0"/>
              </p:cNvCxnSpPr>
              <p:nvPr/>
            </p:nvCxnSpPr>
            <p:spPr>
              <a:xfrm rot="10800000" flipV="1">
                <a:off x="5315997" y="921105"/>
                <a:ext cx="459946" cy="208781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0" name="Curved Connector 109"/>
              <p:cNvCxnSpPr>
                <a:stCxn id="68" idx="3"/>
                <a:endCxn id="50" idx="0"/>
              </p:cNvCxnSpPr>
              <p:nvPr/>
            </p:nvCxnSpPr>
            <p:spPr>
              <a:xfrm>
                <a:off x="5927924" y="921106"/>
                <a:ext cx="428880" cy="208781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1" name="Curved Connector 110"/>
              <p:cNvCxnSpPr>
                <a:stCxn id="68" idx="3"/>
                <a:endCxn id="53" idx="7"/>
              </p:cNvCxnSpPr>
              <p:nvPr/>
            </p:nvCxnSpPr>
            <p:spPr>
              <a:xfrm>
                <a:off x="5927924" y="921106"/>
                <a:ext cx="67341" cy="163539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grpSp>
          <p:nvGrpSpPr>
            <p:cNvPr id="45" name="Group 44"/>
            <p:cNvGrpSpPr/>
            <p:nvPr/>
          </p:nvGrpSpPr>
          <p:grpSpPr>
            <a:xfrm>
              <a:off x="1944997" y="4301935"/>
              <a:ext cx="5059743" cy="361375"/>
              <a:chOff x="1363044" y="4631175"/>
              <a:chExt cx="3226517" cy="361375"/>
            </a:xfrm>
          </p:grpSpPr>
          <p:sp>
            <p:nvSpPr>
              <p:cNvPr id="97" name="TextBox 96"/>
              <p:cNvSpPr txBox="1"/>
              <p:nvPr/>
            </p:nvSpPr>
            <p:spPr>
              <a:xfrm>
                <a:off x="1363044" y="4631175"/>
                <a:ext cx="611286" cy="359298"/>
              </a:xfrm>
              <a:prstGeom prst="rect">
                <a:avLst/>
              </a:prstGeom>
              <a:noFill/>
            </p:spPr>
            <p:txBody>
              <a:bodyPr wrap="square" rtlCol="0" anchor="ctr">
                <a:noAutofit/>
              </a:bodyPr>
              <a:lstStyle/>
              <a:p>
                <a:pPr algn="ctr"/>
                <a:r>
                  <a:rPr lang="en-US" sz="1300" dirty="0" smtClean="0"/>
                  <a:t>0</a:t>
                </a:r>
              </a:p>
            </p:txBody>
          </p:sp>
          <p:sp>
            <p:nvSpPr>
              <p:cNvPr id="98" name="TextBox 97"/>
              <p:cNvSpPr txBox="1"/>
              <p:nvPr/>
            </p:nvSpPr>
            <p:spPr>
              <a:xfrm>
                <a:off x="2630830" y="4631175"/>
                <a:ext cx="666711" cy="359298"/>
              </a:xfrm>
              <a:prstGeom prst="rect">
                <a:avLst/>
              </a:prstGeom>
              <a:noFill/>
            </p:spPr>
            <p:txBody>
              <a:bodyPr wrap="square" rtlCol="0" anchor="ctr">
                <a:noAutofit/>
              </a:bodyPr>
              <a:lstStyle/>
              <a:p>
                <a:pPr algn="ctr"/>
                <a:r>
                  <a:rPr lang="en-US" sz="1300" dirty="0" smtClean="0"/>
                  <a:t>2</a:t>
                </a:r>
              </a:p>
            </p:txBody>
          </p:sp>
          <p:sp>
            <p:nvSpPr>
              <p:cNvPr id="99" name="TextBox 98"/>
              <p:cNvSpPr txBox="1"/>
              <p:nvPr/>
            </p:nvSpPr>
            <p:spPr>
              <a:xfrm>
                <a:off x="1967156" y="4633252"/>
                <a:ext cx="666711" cy="359298"/>
              </a:xfrm>
              <a:prstGeom prst="rect">
                <a:avLst/>
              </a:prstGeom>
              <a:noFill/>
            </p:spPr>
            <p:txBody>
              <a:bodyPr wrap="square" rtlCol="0" anchor="ctr">
                <a:noAutofit/>
              </a:bodyPr>
              <a:lstStyle/>
              <a:p>
                <a:pPr algn="ctr"/>
                <a:r>
                  <a:rPr lang="en-US" sz="1300" dirty="0" smtClean="0"/>
                  <a:t>1</a:t>
                </a:r>
              </a:p>
            </p:txBody>
          </p:sp>
          <p:sp>
            <p:nvSpPr>
              <p:cNvPr id="100" name="TextBox 99"/>
              <p:cNvSpPr txBox="1"/>
              <p:nvPr/>
            </p:nvSpPr>
            <p:spPr>
              <a:xfrm>
                <a:off x="3279218" y="4633252"/>
                <a:ext cx="666711" cy="359298"/>
              </a:xfrm>
              <a:prstGeom prst="rect">
                <a:avLst/>
              </a:prstGeom>
              <a:noFill/>
            </p:spPr>
            <p:txBody>
              <a:bodyPr wrap="square" rtlCol="0" anchor="ctr">
                <a:noAutofit/>
              </a:bodyPr>
              <a:lstStyle/>
              <a:p>
                <a:pPr algn="ctr"/>
                <a:r>
                  <a:rPr lang="en-US" sz="1300" dirty="0" smtClean="0"/>
                  <a:t>3</a:t>
                </a:r>
              </a:p>
            </p:txBody>
          </p:sp>
          <p:sp>
            <p:nvSpPr>
              <p:cNvPr id="101" name="TextBox 100"/>
              <p:cNvSpPr txBox="1"/>
              <p:nvPr/>
            </p:nvSpPr>
            <p:spPr>
              <a:xfrm>
                <a:off x="3922850" y="4633252"/>
                <a:ext cx="666711" cy="359298"/>
              </a:xfrm>
              <a:prstGeom prst="rect">
                <a:avLst/>
              </a:prstGeom>
              <a:noFill/>
            </p:spPr>
            <p:txBody>
              <a:bodyPr wrap="square" rtlCol="0" anchor="ctr">
                <a:noAutofit/>
              </a:bodyPr>
              <a:lstStyle/>
              <a:p>
                <a:pPr algn="ctr"/>
                <a:r>
                  <a:rPr lang="en-US" sz="1300" dirty="0" smtClean="0"/>
                  <a:t>4</a:t>
                </a:r>
              </a:p>
            </p:txBody>
          </p:sp>
        </p:grpSp>
        <p:grpSp>
          <p:nvGrpSpPr>
            <p:cNvPr id="46" name="Group 45"/>
            <p:cNvGrpSpPr/>
            <p:nvPr/>
          </p:nvGrpSpPr>
          <p:grpSpPr>
            <a:xfrm rot="2700000">
              <a:off x="3009935" y="2752085"/>
              <a:ext cx="2887347" cy="2887347"/>
              <a:chOff x="2222551" y="2765761"/>
              <a:chExt cx="1828800" cy="1828800"/>
            </a:xfrm>
          </p:grpSpPr>
          <p:sp>
            <p:nvSpPr>
              <p:cNvPr id="93" name="Rectangle 92"/>
              <p:cNvSpPr/>
              <p:nvPr/>
            </p:nvSpPr>
            <p:spPr>
              <a:xfrm>
                <a:off x="2222551" y="2765761"/>
                <a:ext cx="1828800" cy="4572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4" name="Rectangle 93"/>
              <p:cNvSpPr/>
              <p:nvPr/>
            </p:nvSpPr>
            <p:spPr>
              <a:xfrm>
                <a:off x="2222551" y="2767756"/>
                <a:ext cx="1371600" cy="9144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5" name="Rectangle 94"/>
              <p:cNvSpPr/>
              <p:nvPr/>
            </p:nvSpPr>
            <p:spPr>
              <a:xfrm>
                <a:off x="2222551" y="2767758"/>
                <a:ext cx="914400" cy="13716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6" name="Rectangle 95"/>
              <p:cNvSpPr/>
              <p:nvPr/>
            </p:nvSpPr>
            <p:spPr>
              <a:xfrm>
                <a:off x="2222551" y="2765761"/>
                <a:ext cx="457200" cy="18288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47" name="Group 46"/>
            <p:cNvGrpSpPr/>
            <p:nvPr/>
          </p:nvGrpSpPr>
          <p:grpSpPr>
            <a:xfrm>
              <a:off x="2254876" y="4642312"/>
              <a:ext cx="4453327" cy="364603"/>
              <a:chOff x="1801525" y="4478775"/>
              <a:chExt cx="2333336" cy="364603"/>
            </a:xfrm>
          </p:grpSpPr>
          <p:sp>
            <p:nvSpPr>
              <p:cNvPr id="89" name="TextBox 88"/>
              <p:cNvSpPr txBox="1"/>
              <p:nvPr/>
            </p:nvSpPr>
            <p:spPr>
              <a:xfrm>
                <a:off x="1801525" y="4480954"/>
                <a:ext cx="697125" cy="359298"/>
              </a:xfrm>
              <a:prstGeom prst="rect">
                <a:avLst/>
              </a:prstGeom>
              <a:noFill/>
            </p:spPr>
            <p:txBody>
              <a:bodyPr wrap="square" rtlCol="0" anchor="ctr">
                <a:noAutofit/>
              </a:bodyPr>
              <a:lstStyle/>
              <a:p>
                <a:pPr algn="ctr"/>
                <a:r>
                  <a:rPr lang="en-US" sz="1300" dirty="0" smtClean="0"/>
                  <a:t>the</a:t>
                </a:r>
              </a:p>
            </p:txBody>
          </p:sp>
          <p:sp>
            <p:nvSpPr>
              <p:cNvPr id="90" name="TextBox 89"/>
              <p:cNvSpPr txBox="1"/>
              <p:nvPr/>
            </p:nvSpPr>
            <p:spPr>
              <a:xfrm>
                <a:off x="2841645" y="4478775"/>
                <a:ext cx="760333" cy="359298"/>
              </a:xfrm>
              <a:prstGeom prst="rect">
                <a:avLst/>
              </a:prstGeom>
              <a:noFill/>
            </p:spPr>
            <p:txBody>
              <a:bodyPr wrap="square" rtlCol="0" anchor="ctr">
                <a:noAutofit/>
              </a:bodyPr>
              <a:lstStyle/>
              <a:p>
                <a:pPr algn="ctr"/>
                <a:r>
                  <a:rPr lang="en-US" sz="1300" dirty="0" smtClean="0"/>
                  <a:t>made</a:t>
                </a:r>
              </a:p>
            </p:txBody>
          </p:sp>
          <p:sp>
            <p:nvSpPr>
              <p:cNvPr id="91" name="TextBox 90"/>
              <p:cNvSpPr txBox="1"/>
              <p:nvPr/>
            </p:nvSpPr>
            <p:spPr>
              <a:xfrm>
                <a:off x="2304929" y="4480852"/>
                <a:ext cx="760333" cy="359298"/>
              </a:xfrm>
              <a:prstGeom prst="rect">
                <a:avLst/>
              </a:prstGeom>
              <a:noFill/>
            </p:spPr>
            <p:txBody>
              <a:bodyPr wrap="square" rtlCol="0" anchor="ctr">
                <a:noAutofit/>
              </a:bodyPr>
              <a:lstStyle/>
              <a:p>
                <a:pPr algn="ctr"/>
                <a:r>
                  <a:rPr lang="en-US" sz="1300" dirty="0" smtClean="0"/>
                  <a:t>barista</a:t>
                </a:r>
              </a:p>
            </p:txBody>
          </p:sp>
          <p:sp>
            <p:nvSpPr>
              <p:cNvPr id="92" name="TextBox 91"/>
              <p:cNvSpPr txBox="1"/>
              <p:nvPr/>
            </p:nvSpPr>
            <p:spPr>
              <a:xfrm>
                <a:off x="3374528" y="4484080"/>
                <a:ext cx="760333" cy="359298"/>
              </a:xfrm>
              <a:prstGeom prst="rect">
                <a:avLst/>
              </a:prstGeom>
              <a:noFill/>
            </p:spPr>
            <p:txBody>
              <a:bodyPr wrap="square" rtlCol="0" anchor="ctr">
                <a:noAutofit/>
              </a:bodyPr>
              <a:lstStyle/>
              <a:p>
                <a:pPr algn="ctr"/>
                <a:r>
                  <a:rPr lang="en-US" sz="1300" dirty="0" smtClean="0"/>
                  <a:t>coffee</a:t>
                </a:r>
              </a:p>
            </p:txBody>
          </p:sp>
        </p:grpSp>
        <p:sp>
          <p:nvSpPr>
            <p:cNvPr id="48" name="Oval 47"/>
            <p:cNvSpPr/>
            <p:nvPr/>
          </p:nvSpPr>
          <p:spPr>
            <a:xfrm>
              <a:off x="2718867"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S</a:t>
              </a:r>
              <a:r>
                <a:rPr lang="en-US" sz="1600" i="1" baseline="-25000" dirty="0" smtClean="0">
                  <a:solidFill>
                    <a:schemeClr val="tx1"/>
                  </a:solidFill>
                  <a:latin typeface="Times New Roman"/>
                  <a:cs typeface="Times New Roman"/>
                </a:rPr>
                <a:t>01</a:t>
              </a:r>
              <a:endParaRPr lang="en-US" sz="1600" i="1" dirty="0">
                <a:solidFill>
                  <a:schemeClr val="tx1"/>
                </a:solidFill>
                <a:latin typeface="Times New Roman"/>
                <a:cs typeface="Times New Roman"/>
              </a:endParaRPr>
            </a:p>
          </p:txBody>
        </p:sp>
        <p:sp>
          <p:nvSpPr>
            <p:cNvPr id="49" name="Oval 48"/>
            <p:cNvSpPr/>
            <p:nvPr/>
          </p:nvSpPr>
          <p:spPr>
            <a:xfrm>
              <a:off x="3719507"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S</a:t>
              </a:r>
              <a:r>
                <a:rPr lang="en-US" sz="1600" i="1" baseline="-25000" dirty="0" smtClean="0">
                  <a:solidFill>
                    <a:schemeClr val="tx1"/>
                  </a:solidFill>
                  <a:latin typeface="Times New Roman"/>
                  <a:cs typeface="Times New Roman"/>
                </a:rPr>
                <a:t>12</a:t>
              </a:r>
              <a:endParaRPr lang="en-US" sz="1600" i="1" dirty="0">
                <a:solidFill>
                  <a:schemeClr val="tx1"/>
                </a:solidFill>
                <a:latin typeface="Times New Roman"/>
                <a:cs typeface="Times New Roman"/>
              </a:endParaRPr>
            </a:p>
          </p:txBody>
        </p:sp>
        <p:sp>
          <p:nvSpPr>
            <p:cNvPr id="50" name="Oval 49"/>
            <p:cNvSpPr/>
            <p:nvPr/>
          </p:nvSpPr>
          <p:spPr>
            <a:xfrm>
              <a:off x="4760314"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S</a:t>
              </a:r>
              <a:r>
                <a:rPr lang="en-US" sz="1600" i="1" baseline="-25000" dirty="0" smtClean="0">
                  <a:solidFill>
                    <a:schemeClr val="tx1"/>
                  </a:solidFill>
                  <a:latin typeface="Times New Roman"/>
                  <a:cs typeface="Times New Roman"/>
                </a:rPr>
                <a:t>23</a:t>
              </a:r>
              <a:endParaRPr lang="en-US" sz="1600" i="1" dirty="0">
                <a:solidFill>
                  <a:schemeClr val="tx1"/>
                </a:solidFill>
                <a:latin typeface="Times New Roman"/>
                <a:cs typeface="Times New Roman"/>
              </a:endParaRPr>
            </a:p>
          </p:txBody>
        </p:sp>
        <p:sp>
          <p:nvSpPr>
            <p:cNvPr id="51" name="Oval 50"/>
            <p:cNvSpPr/>
            <p:nvPr/>
          </p:nvSpPr>
          <p:spPr>
            <a:xfrm>
              <a:off x="5775632"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S</a:t>
              </a:r>
              <a:r>
                <a:rPr lang="en-US" sz="1600" i="1" baseline="-25000" dirty="0" smtClean="0">
                  <a:solidFill>
                    <a:schemeClr val="tx1"/>
                  </a:solidFill>
                  <a:latin typeface="Times New Roman"/>
                  <a:cs typeface="Times New Roman"/>
                </a:rPr>
                <a:t>34</a:t>
              </a:r>
              <a:endParaRPr lang="en-US" sz="1600" i="1" dirty="0">
                <a:solidFill>
                  <a:schemeClr val="tx1"/>
                </a:solidFill>
                <a:latin typeface="Times New Roman"/>
                <a:cs typeface="Times New Roman"/>
              </a:endParaRPr>
            </a:p>
          </p:txBody>
        </p:sp>
        <p:sp>
          <p:nvSpPr>
            <p:cNvPr id="52" name="Oval 51"/>
            <p:cNvSpPr/>
            <p:nvPr/>
          </p:nvSpPr>
          <p:spPr>
            <a:xfrm>
              <a:off x="3224188" y="332464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S</a:t>
              </a:r>
              <a:r>
                <a:rPr lang="en-US" sz="1600" i="1" baseline="-25000" dirty="0">
                  <a:solidFill>
                    <a:schemeClr val="tx1"/>
                  </a:solidFill>
                  <a:latin typeface="Times New Roman"/>
                  <a:cs typeface="Times New Roman"/>
                </a:rPr>
                <a:t>0</a:t>
              </a:r>
              <a:r>
                <a:rPr lang="en-US" sz="1600" i="1" baseline="-25000" dirty="0" smtClean="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53" name="Oval 52"/>
            <p:cNvSpPr/>
            <p:nvPr/>
          </p:nvSpPr>
          <p:spPr>
            <a:xfrm>
              <a:off x="4253295" y="3315190"/>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S</a:t>
              </a:r>
              <a:r>
                <a:rPr lang="en-US" sz="1600" i="1" baseline="-25000" dirty="0">
                  <a:solidFill>
                    <a:schemeClr val="tx1"/>
                  </a:solidFill>
                  <a:latin typeface="Times New Roman"/>
                  <a:cs typeface="Times New Roman"/>
                </a:rPr>
                <a:t>1</a:t>
              </a:r>
              <a:r>
                <a:rPr lang="en-US" sz="1600" i="1" baseline="-25000" dirty="0" smtClean="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sp>
          <p:nvSpPr>
            <p:cNvPr id="54" name="Oval 53"/>
            <p:cNvSpPr/>
            <p:nvPr/>
          </p:nvSpPr>
          <p:spPr>
            <a:xfrm>
              <a:off x="5266471" y="3315190"/>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S</a:t>
              </a:r>
              <a:r>
                <a:rPr lang="en-US" sz="1600" i="1" baseline="-25000" dirty="0">
                  <a:solidFill>
                    <a:schemeClr val="tx1"/>
                  </a:solidFill>
                  <a:latin typeface="Times New Roman"/>
                  <a:cs typeface="Times New Roman"/>
                </a:rPr>
                <a:t>2</a:t>
              </a:r>
              <a:r>
                <a:rPr lang="en-US" sz="1600" i="1" baseline="-25000" dirty="0" smtClean="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sp>
          <p:nvSpPr>
            <p:cNvPr id="55" name="Oval 54"/>
            <p:cNvSpPr/>
            <p:nvPr/>
          </p:nvSpPr>
          <p:spPr>
            <a:xfrm>
              <a:off x="3737452" y="281095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S</a:t>
              </a:r>
              <a:r>
                <a:rPr lang="en-US" sz="1600" i="1" baseline="-25000" dirty="0" smtClean="0">
                  <a:solidFill>
                    <a:schemeClr val="tx1"/>
                  </a:solidFill>
                  <a:latin typeface="Times New Roman"/>
                  <a:cs typeface="Times New Roman"/>
                </a:rPr>
                <a:t>03</a:t>
              </a:r>
              <a:endParaRPr lang="en-US" sz="1600" i="1" dirty="0">
                <a:solidFill>
                  <a:schemeClr val="tx1"/>
                </a:solidFill>
                <a:latin typeface="Times New Roman"/>
                <a:cs typeface="Times New Roman"/>
              </a:endParaRPr>
            </a:p>
          </p:txBody>
        </p:sp>
        <p:sp>
          <p:nvSpPr>
            <p:cNvPr id="56" name="Oval 55"/>
            <p:cNvSpPr/>
            <p:nvPr/>
          </p:nvSpPr>
          <p:spPr>
            <a:xfrm>
              <a:off x="4755764" y="281095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S</a:t>
              </a:r>
              <a:r>
                <a:rPr lang="en-US" sz="1600" i="1" baseline="-25000" dirty="0" smtClean="0">
                  <a:solidFill>
                    <a:schemeClr val="tx1"/>
                  </a:solidFill>
                  <a:latin typeface="Times New Roman"/>
                  <a:cs typeface="Times New Roman"/>
                </a:rPr>
                <a:t>14</a:t>
              </a:r>
              <a:endParaRPr lang="en-US" sz="1600" i="1" dirty="0">
                <a:solidFill>
                  <a:schemeClr val="tx1"/>
                </a:solidFill>
                <a:latin typeface="Times New Roman"/>
                <a:cs typeface="Times New Roman"/>
              </a:endParaRPr>
            </a:p>
          </p:txBody>
        </p:sp>
        <p:sp>
          <p:nvSpPr>
            <p:cNvPr id="57" name="Oval 56"/>
            <p:cNvSpPr/>
            <p:nvPr/>
          </p:nvSpPr>
          <p:spPr>
            <a:xfrm>
              <a:off x="4250915" y="230763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S</a:t>
              </a:r>
              <a:r>
                <a:rPr lang="en-US" sz="1600" i="1" baseline="-25000" dirty="0">
                  <a:solidFill>
                    <a:schemeClr val="tx1"/>
                  </a:solidFill>
                  <a:latin typeface="Times New Roman"/>
                  <a:cs typeface="Times New Roman"/>
                </a:rPr>
                <a:t>0</a:t>
              </a:r>
              <a:r>
                <a:rPr lang="en-US" sz="1600" i="1" baseline="-25000" dirty="0" smtClean="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grpSp>
          <p:nvGrpSpPr>
            <p:cNvPr id="58" name="Group 57"/>
            <p:cNvGrpSpPr/>
            <p:nvPr/>
          </p:nvGrpSpPr>
          <p:grpSpPr>
            <a:xfrm>
              <a:off x="4384600" y="2729951"/>
              <a:ext cx="151981" cy="243187"/>
              <a:chOff x="1618308" y="2889034"/>
              <a:chExt cx="243186" cy="389125"/>
            </a:xfrm>
          </p:grpSpPr>
          <p:cxnSp>
            <p:nvCxnSpPr>
              <p:cNvPr id="87" name="Straight Connector 86"/>
              <p:cNvCxnSpPr>
                <a:endCxn id="88"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Rectangle 87"/>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grpSp>
        <p:grpSp>
          <p:nvGrpSpPr>
            <p:cNvPr id="59" name="Group 58"/>
            <p:cNvGrpSpPr/>
            <p:nvPr/>
          </p:nvGrpSpPr>
          <p:grpSpPr>
            <a:xfrm>
              <a:off x="3865239" y="3234185"/>
              <a:ext cx="151981" cy="243187"/>
              <a:chOff x="1618308" y="2889034"/>
              <a:chExt cx="243186" cy="389125"/>
            </a:xfrm>
          </p:grpSpPr>
          <p:cxnSp>
            <p:nvCxnSpPr>
              <p:cNvPr id="85" name="Straight Connector 84"/>
              <p:cNvCxnSpPr>
                <a:endCxn id="86"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6" name="Rectangle 85"/>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grpSp>
        <p:grpSp>
          <p:nvGrpSpPr>
            <p:cNvPr id="60" name="Group 59"/>
            <p:cNvGrpSpPr/>
            <p:nvPr/>
          </p:nvGrpSpPr>
          <p:grpSpPr>
            <a:xfrm>
              <a:off x="4889598" y="3234185"/>
              <a:ext cx="151981" cy="243187"/>
              <a:chOff x="1618308" y="2889034"/>
              <a:chExt cx="243186" cy="389125"/>
            </a:xfrm>
          </p:grpSpPr>
          <p:cxnSp>
            <p:nvCxnSpPr>
              <p:cNvPr id="83" name="Straight Connector 82"/>
              <p:cNvCxnSpPr>
                <a:endCxn id="84"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Rectangle 83"/>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grpSp>
        <p:grpSp>
          <p:nvGrpSpPr>
            <p:cNvPr id="61" name="Group 60"/>
            <p:cNvGrpSpPr/>
            <p:nvPr/>
          </p:nvGrpSpPr>
          <p:grpSpPr>
            <a:xfrm>
              <a:off x="3349457" y="3747706"/>
              <a:ext cx="151981" cy="243187"/>
              <a:chOff x="1618308" y="2889034"/>
              <a:chExt cx="243186" cy="389125"/>
            </a:xfrm>
          </p:grpSpPr>
          <p:cxnSp>
            <p:nvCxnSpPr>
              <p:cNvPr id="81" name="Straight Connector 80"/>
              <p:cNvCxnSpPr>
                <a:endCxn id="82"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2" name="Rectangle 81"/>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grpSp>
        <p:grpSp>
          <p:nvGrpSpPr>
            <p:cNvPr id="62" name="Group 61"/>
            <p:cNvGrpSpPr/>
            <p:nvPr/>
          </p:nvGrpSpPr>
          <p:grpSpPr>
            <a:xfrm>
              <a:off x="4384018" y="3737506"/>
              <a:ext cx="151981" cy="243187"/>
              <a:chOff x="1618308" y="2889034"/>
              <a:chExt cx="243186" cy="389125"/>
            </a:xfrm>
          </p:grpSpPr>
          <p:cxnSp>
            <p:nvCxnSpPr>
              <p:cNvPr id="79" name="Straight Connector 78"/>
              <p:cNvCxnSpPr>
                <a:endCxn id="80"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0" name="Rectangle 79"/>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grpSp>
        <p:grpSp>
          <p:nvGrpSpPr>
            <p:cNvPr id="63" name="Group 62"/>
            <p:cNvGrpSpPr/>
            <p:nvPr/>
          </p:nvGrpSpPr>
          <p:grpSpPr>
            <a:xfrm>
              <a:off x="5413268" y="3736762"/>
              <a:ext cx="151981" cy="243187"/>
              <a:chOff x="1618308" y="2889034"/>
              <a:chExt cx="243186" cy="389125"/>
            </a:xfrm>
          </p:grpSpPr>
          <p:cxnSp>
            <p:nvCxnSpPr>
              <p:cNvPr id="77" name="Straight Connector 76"/>
              <p:cNvCxnSpPr>
                <a:endCxn id="78"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8" name="Rectangle 77"/>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grpSp>
        <p:grpSp>
          <p:nvGrpSpPr>
            <p:cNvPr id="64" name="Group 63"/>
            <p:cNvGrpSpPr/>
            <p:nvPr/>
          </p:nvGrpSpPr>
          <p:grpSpPr>
            <a:xfrm>
              <a:off x="3844835" y="4245183"/>
              <a:ext cx="151981" cy="243187"/>
              <a:chOff x="1618308" y="2889034"/>
              <a:chExt cx="243186" cy="389125"/>
            </a:xfrm>
          </p:grpSpPr>
          <p:cxnSp>
            <p:nvCxnSpPr>
              <p:cNvPr id="75" name="Straight Connector 74"/>
              <p:cNvCxnSpPr>
                <a:endCxn id="76"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Rectangle 75"/>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grpSp>
        <p:grpSp>
          <p:nvGrpSpPr>
            <p:cNvPr id="65" name="Group 64"/>
            <p:cNvGrpSpPr/>
            <p:nvPr/>
          </p:nvGrpSpPr>
          <p:grpSpPr>
            <a:xfrm>
              <a:off x="4889598" y="4250283"/>
              <a:ext cx="151981" cy="243187"/>
              <a:chOff x="1618308" y="2889034"/>
              <a:chExt cx="243186" cy="389125"/>
            </a:xfrm>
          </p:grpSpPr>
          <p:cxnSp>
            <p:nvCxnSpPr>
              <p:cNvPr id="73" name="Straight Connector 72"/>
              <p:cNvCxnSpPr>
                <a:endCxn id="74"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4" name="Rectangle 73"/>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grpSp>
        <p:grpSp>
          <p:nvGrpSpPr>
            <p:cNvPr id="66" name="Group 65"/>
            <p:cNvGrpSpPr/>
            <p:nvPr/>
          </p:nvGrpSpPr>
          <p:grpSpPr>
            <a:xfrm>
              <a:off x="5923949" y="4239339"/>
              <a:ext cx="151981" cy="243187"/>
              <a:chOff x="1618308" y="2889034"/>
              <a:chExt cx="243186" cy="389125"/>
            </a:xfrm>
          </p:grpSpPr>
          <p:cxnSp>
            <p:nvCxnSpPr>
              <p:cNvPr id="71" name="Straight Connector 70"/>
              <p:cNvCxnSpPr>
                <a:endCxn id="72"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2" name="Rectangle 71"/>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grpSp>
        <p:grpSp>
          <p:nvGrpSpPr>
            <p:cNvPr id="67" name="Group 66"/>
            <p:cNvGrpSpPr/>
            <p:nvPr/>
          </p:nvGrpSpPr>
          <p:grpSpPr>
            <a:xfrm>
              <a:off x="2844140" y="4239339"/>
              <a:ext cx="151981" cy="243187"/>
              <a:chOff x="1618308" y="2889034"/>
              <a:chExt cx="243186" cy="389125"/>
            </a:xfrm>
          </p:grpSpPr>
          <p:cxnSp>
            <p:nvCxnSpPr>
              <p:cNvPr id="69" name="Straight Connector 68"/>
              <p:cNvCxnSpPr>
                <a:endCxn id="70"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0" name="Rectangle 69"/>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grpSp>
        <p:sp>
          <p:nvSpPr>
            <p:cNvPr id="68" name="Rectangle 67"/>
            <p:cNvSpPr/>
            <p:nvPr/>
          </p:nvSpPr>
          <p:spPr>
            <a:xfrm>
              <a:off x="4385193" y="1664157"/>
              <a:ext cx="151981" cy="151982"/>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grpSp>
      <p:grpSp>
        <p:nvGrpSpPr>
          <p:cNvPr id="3" name="Group 2"/>
          <p:cNvGrpSpPr/>
          <p:nvPr/>
        </p:nvGrpSpPr>
        <p:grpSpPr>
          <a:xfrm>
            <a:off x="3041324" y="1909715"/>
            <a:ext cx="5278434" cy="1641230"/>
            <a:chOff x="3272517" y="1126443"/>
            <a:chExt cx="5278434" cy="1641230"/>
          </a:xfrm>
        </p:grpSpPr>
        <p:sp>
          <p:nvSpPr>
            <p:cNvPr id="113" name="Content Placeholder 2"/>
            <p:cNvSpPr txBox="1">
              <a:spLocks/>
            </p:cNvSpPr>
            <p:nvPr/>
          </p:nvSpPr>
          <p:spPr>
            <a:xfrm>
              <a:off x="6621182" y="1126443"/>
              <a:ext cx="1929769" cy="1641230"/>
            </a:xfrm>
            <a:prstGeom prst="rect">
              <a:avLst/>
            </a:prstGeom>
          </p:spPr>
          <p:txBody>
            <a:bodyPr vert="horz" lIns="91440" tIns="45720" rIns="91440" bIns="45720" rtlCol="0">
              <a:normAutofit fontScale="5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i="1" dirty="0" smtClean="0">
                  <a:latin typeface="Times New Roman"/>
                  <a:cs typeface="Times New Roman"/>
                </a:rPr>
                <a:t>1 </a:t>
              </a:r>
              <a:r>
                <a:rPr lang="en-US" dirty="0" smtClean="0">
                  <a:latin typeface="Times New Roman"/>
                  <a:cs typeface="Times New Roman"/>
                </a:rPr>
                <a:t>if the span variables form a constituency tree,</a:t>
              </a:r>
            </a:p>
            <a:p>
              <a:pPr marL="0" indent="0">
                <a:buNone/>
              </a:pPr>
              <a:endParaRPr lang="en-US" dirty="0" smtClean="0">
                <a:latin typeface="Times New Roman"/>
                <a:cs typeface="Times New Roman"/>
              </a:endParaRPr>
            </a:p>
            <a:p>
              <a:pPr marL="0" indent="0">
                <a:buNone/>
              </a:pPr>
              <a:r>
                <a:rPr lang="en-US" dirty="0" smtClean="0">
                  <a:latin typeface="Times New Roman"/>
                  <a:cs typeface="Times New Roman"/>
                </a:rPr>
                <a:t>0 otherwise</a:t>
              </a:r>
              <a:endParaRPr lang="en-US" i="1" dirty="0">
                <a:latin typeface="Times New Roman"/>
                <a:cs typeface="Times New Roman"/>
              </a:endParaRPr>
            </a:p>
          </p:txBody>
        </p:sp>
        <p:sp>
          <p:nvSpPr>
            <p:cNvPr id="114" name="Content Placeholder 2"/>
            <p:cNvSpPr txBox="1">
              <a:spLocks/>
            </p:cNvSpPr>
            <p:nvPr/>
          </p:nvSpPr>
          <p:spPr>
            <a:xfrm>
              <a:off x="3272517" y="1169496"/>
              <a:ext cx="3348666" cy="489939"/>
            </a:xfrm>
            <a:prstGeom prst="rect">
              <a:avLst/>
            </a:prstGeom>
          </p:spPr>
          <p:txBody>
            <a:bodyPr vert="horz" lIns="91440" tIns="45720" rIns="91440" bIns="45720" rtlCol="0">
              <a:normAutofit fontScale="70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i="1" dirty="0" err="1" smtClean="0">
                  <a:latin typeface="Times New Roman"/>
                  <a:cs typeface="Times New Roman"/>
                </a:rPr>
                <a:t>CKYTree</a:t>
              </a:r>
              <a:r>
                <a:rPr lang="en-US" i="1" dirty="0" smtClean="0">
                  <a:latin typeface="Times New Roman"/>
                  <a:cs typeface="Times New Roman"/>
                </a:rPr>
                <a:t>(S</a:t>
              </a:r>
              <a:r>
                <a:rPr lang="en-US" i="1" baseline="-25000" dirty="0" smtClean="0">
                  <a:latin typeface="Times New Roman"/>
                  <a:cs typeface="Times New Roman"/>
                </a:rPr>
                <a:t>01</a:t>
              </a:r>
              <a:r>
                <a:rPr lang="en-US" dirty="0" smtClean="0"/>
                <a:t>, </a:t>
              </a:r>
              <a:r>
                <a:rPr lang="en-US" i="1" dirty="0" smtClean="0">
                  <a:latin typeface="Times New Roman"/>
                  <a:cs typeface="Times New Roman"/>
                </a:rPr>
                <a:t>S</a:t>
              </a:r>
              <a:r>
                <a:rPr lang="en-US" i="1" baseline="-25000" dirty="0">
                  <a:latin typeface="Times New Roman"/>
                  <a:cs typeface="Times New Roman"/>
                </a:rPr>
                <a:t>1</a:t>
              </a:r>
              <a:r>
                <a:rPr lang="en-US" i="1" baseline="-25000" dirty="0" smtClean="0">
                  <a:latin typeface="Times New Roman"/>
                  <a:cs typeface="Times New Roman"/>
                </a:rPr>
                <a:t>2</a:t>
              </a:r>
              <a:r>
                <a:rPr lang="en-US" i="1" dirty="0" smtClean="0">
                  <a:latin typeface="Times New Roman"/>
                  <a:cs typeface="Times New Roman"/>
                </a:rPr>
                <a:t>, …, S</a:t>
              </a:r>
              <a:r>
                <a:rPr lang="en-US" i="1" baseline="-25000" dirty="0" smtClean="0">
                  <a:latin typeface="Times New Roman"/>
                  <a:cs typeface="Times New Roman"/>
                </a:rPr>
                <a:t>04</a:t>
              </a:r>
              <a:r>
                <a:rPr lang="en-US" i="1" dirty="0" smtClean="0">
                  <a:latin typeface="Times New Roman"/>
                  <a:cs typeface="Times New Roman"/>
                </a:rPr>
                <a:t>) =</a:t>
              </a:r>
              <a:endParaRPr lang="en-US" i="1" dirty="0">
                <a:latin typeface="Times New Roman"/>
                <a:cs typeface="Times New Roman"/>
              </a:endParaRPr>
            </a:p>
          </p:txBody>
        </p:sp>
        <p:sp>
          <p:nvSpPr>
            <p:cNvPr id="7" name="Left Bracket 6"/>
            <p:cNvSpPr/>
            <p:nvPr/>
          </p:nvSpPr>
          <p:spPr>
            <a:xfrm>
              <a:off x="6595745" y="1169496"/>
              <a:ext cx="45719" cy="1234773"/>
            </a:xfrm>
            <a:prstGeom prst="leftBracket">
              <a:avLst/>
            </a:prstGeom>
            <a:ln>
              <a:solidFill>
                <a:schemeClr val="tx1"/>
              </a:solidFill>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grpSp>
      <p:sp>
        <p:nvSpPr>
          <p:cNvPr id="115" name="TextBox 114"/>
          <p:cNvSpPr txBox="1"/>
          <p:nvPr/>
        </p:nvSpPr>
        <p:spPr>
          <a:xfrm>
            <a:off x="-1" y="6441800"/>
            <a:ext cx="3855525" cy="416200"/>
          </a:xfrm>
          <a:prstGeom prst="rect">
            <a:avLst/>
          </a:prstGeom>
          <a:solidFill>
            <a:schemeClr val="accent6">
              <a:lumMod val="60000"/>
              <a:lumOff val="40000"/>
            </a:schemeClr>
          </a:solidFill>
        </p:spPr>
        <p:txBody>
          <a:bodyPr wrap="square" rtlCol="0" anchor="ctr">
            <a:noAutofit/>
          </a:bodyPr>
          <a:lstStyle/>
          <a:p>
            <a:r>
              <a:rPr lang="en-US" dirty="0" smtClean="0"/>
              <a:t>(</a:t>
            </a:r>
            <a:r>
              <a:rPr lang="en-US" dirty="0" err="1" smtClean="0"/>
              <a:t>Naradowsky</a:t>
            </a:r>
            <a:r>
              <a:rPr lang="en-US" dirty="0" smtClean="0"/>
              <a:t>, Vieira, &amp; Smith, 2012)</a:t>
            </a:r>
          </a:p>
        </p:txBody>
      </p:sp>
    </p:spTree>
    <p:extLst>
      <p:ext uri="{BB962C8B-B14F-4D97-AF65-F5344CB8AC3E}">
        <p14:creationId xmlns:p14="http://schemas.microsoft.com/office/powerpoint/2010/main" val="2082282766"/>
      </p:ext>
    </p:extLst>
  </p:cSld>
  <p:clrMapOvr>
    <a:masterClrMapping/>
  </p:clrMapOvr>
  <p:timing>
    <p:tnLst>
      <p:par>
        <p:cTn xmlns:p14="http://schemas.microsoft.com/office/powerpoint/2010/main" id="1" dur="indefinite" restart="never" nodeType="tmRoot"/>
      </p:par>
    </p:tnLst>
  </p:timing>
</p:sld>
</file>

<file path=ppt/slides/slide2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Messages: </a:t>
            </a:r>
            <a:r>
              <a:rPr lang="en-US" dirty="0"/>
              <a:t>The </a:t>
            </a:r>
            <a:r>
              <a:rPr lang="en-US" i="1" dirty="0" err="1">
                <a:latin typeface="Times New Roman"/>
                <a:cs typeface="Times New Roman"/>
              </a:rPr>
              <a:t>CKYTree</a:t>
            </a:r>
            <a:r>
              <a:rPr lang="en-US" i="1" dirty="0">
                <a:latin typeface="Times New Roman"/>
                <a:cs typeface="Times New Roman"/>
              </a:rPr>
              <a:t> </a:t>
            </a:r>
            <a:r>
              <a:rPr lang="en-US" dirty="0" smtClean="0"/>
              <a:t>Factor</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226</a:t>
            </a:fld>
            <a:endParaRPr lang="en-US"/>
          </a:p>
        </p:txBody>
      </p:sp>
      <p:grpSp>
        <p:nvGrpSpPr>
          <p:cNvPr id="51" name="Group 50"/>
          <p:cNvGrpSpPr/>
          <p:nvPr/>
        </p:nvGrpSpPr>
        <p:grpSpPr>
          <a:xfrm>
            <a:off x="862858" y="1210760"/>
            <a:ext cx="7500312" cy="5047802"/>
            <a:chOff x="968571" y="3220722"/>
            <a:chExt cx="7714338" cy="4913042"/>
          </a:xfrm>
        </p:grpSpPr>
        <p:grpSp>
          <p:nvGrpSpPr>
            <p:cNvPr id="52" name="Group 51"/>
            <p:cNvGrpSpPr/>
            <p:nvPr/>
          </p:nvGrpSpPr>
          <p:grpSpPr>
            <a:xfrm>
              <a:off x="968571" y="3646077"/>
              <a:ext cx="7714338" cy="4487687"/>
              <a:chOff x="972462" y="3993229"/>
              <a:chExt cx="7703278" cy="4818833"/>
            </a:xfrm>
          </p:grpSpPr>
          <p:sp>
            <p:nvSpPr>
              <p:cNvPr id="58" name="Rectangle 57"/>
              <p:cNvSpPr/>
              <p:nvPr/>
            </p:nvSpPr>
            <p:spPr>
              <a:xfrm>
                <a:off x="972462" y="3993229"/>
                <a:ext cx="3855524" cy="4815723"/>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Rectangle 59"/>
              <p:cNvSpPr/>
              <p:nvPr/>
            </p:nvSpPr>
            <p:spPr>
              <a:xfrm>
                <a:off x="4820216" y="3993230"/>
                <a:ext cx="3855524" cy="4818832"/>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55" name="TextBox 54"/>
            <p:cNvSpPr txBox="1"/>
            <p:nvPr/>
          </p:nvSpPr>
          <p:spPr>
            <a:xfrm>
              <a:off x="968571" y="3220722"/>
              <a:ext cx="3861060" cy="425355"/>
            </a:xfrm>
            <a:prstGeom prst="rect">
              <a:avLst/>
            </a:prstGeom>
            <a:noFill/>
          </p:spPr>
          <p:txBody>
            <a:bodyPr vert="horz" wrap="square" rtlCol="0" anchor="ctr" anchorCtr="0">
              <a:noAutofit/>
            </a:bodyPr>
            <a:lstStyle/>
            <a:p>
              <a:pPr algn="ctr"/>
              <a:r>
                <a:rPr lang="en-US" b="1" dirty="0" smtClean="0"/>
                <a:t>From Variables</a:t>
              </a:r>
            </a:p>
          </p:txBody>
        </p:sp>
        <p:sp>
          <p:nvSpPr>
            <p:cNvPr id="56" name="TextBox 55"/>
            <p:cNvSpPr txBox="1"/>
            <p:nvPr/>
          </p:nvSpPr>
          <p:spPr>
            <a:xfrm>
              <a:off x="4821849" y="3220723"/>
              <a:ext cx="3861060" cy="425355"/>
            </a:xfrm>
            <a:prstGeom prst="rect">
              <a:avLst/>
            </a:prstGeom>
            <a:noFill/>
          </p:spPr>
          <p:txBody>
            <a:bodyPr vert="horz" wrap="square" rtlCol="0" anchor="ctr" anchorCtr="0">
              <a:noAutofit/>
            </a:bodyPr>
            <a:lstStyle/>
            <a:p>
              <a:pPr algn="ctr"/>
              <a:r>
                <a:rPr lang="en-US" b="1" dirty="0" smtClean="0"/>
                <a:t>To Variables</a:t>
              </a:r>
            </a:p>
          </p:txBody>
        </p:sp>
      </p:grpSp>
      <p:grpSp>
        <p:nvGrpSpPr>
          <p:cNvPr id="120" name="Group 119"/>
          <p:cNvGrpSpPr/>
          <p:nvPr/>
        </p:nvGrpSpPr>
        <p:grpSpPr>
          <a:xfrm>
            <a:off x="1125585" y="1735520"/>
            <a:ext cx="3399541" cy="2691240"/>
            <a:chOff x="-407491" y="3598582"/>
            <a:chExt cx="4163903" cy="3296346"/>
          </a:xfrm>
        </p:grpSpPr>
        <p:cxnSp>
          <p:nvCxnSpPr>
            <p:cNvPr id="121" name="Straight Arrow Connector 120"/>
            <p:cNvCxnSpPr/>
            <p:nvPr/>
          </p:nvCxnSpPr>
          <p:spPr>
            <a:xfrm flipV="1">
              <a:off x="855305" y="3598582"/>
              <a:ext cx="494725" cy="269112"/>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22" name="Straight Arrow Connector 121"/>
            <p:cNvCxnSpPr/>
            <p:nvPr/>
          </p:nvCxnSpPr>
          <p:spPr>
            <a:xfrm flipH="1" flipV="1">
              <a:off x="2050034" y="3634185"/>
              <a:ext cx="434314" cy="330234"/>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23" name="Straight Arrow Connector 122"/>
            <p:cNvCxnSpPr/>
            <p:nvPr/>
          </p:nvCxnSpPr>
          <p:spPr>
            <a:xfrm flipH="1" flipV="1">
              <a:off x="2001593" y="3890446"/>
              <a:ext cx="242656" cy="384456"/>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24" name="Straight Arrow Connector 123"/>
            <p:cNvCxnSpPr/>
            <p:nvPr/>
          </p:nvCxnSpPr>
          <p:spPr>
            <a:xfrm flipV="1">
              <a:off x="1101773" y="3845898"/>
              <a:ext cx="253692" cy="384456"/>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125" name="Group 124"/>
            <p:cNvGrpSpPr/>
            <p:nvPr/>
          </p:nvGrpSpPr>
          <p:grpSpPr>
            <a:xfrm>
              <a:off x="-407491" y="3623485"/>
              <a:ext cx="4163903" cy="3271443"/>
              <a:chOff x="1944997" y="1664157"/>
              <a:chExt cx="5059743" cy="3975275"/>
            </a:xfrm>
          </p:grpSpPr>
          <p:grpSp>
            <p:nvGrpSpPr>
              <p:cNvPr id="126" name="Group 125"/>
              <p:cNvGrpSpPr/>
              <p:nvPr/>
            </p:nvGrpSpPr>
            <p:grpSpPr>
              <a:xfrm>
                <a:off x="2924607" y="1740147"/>
                <a:ext cx="3056765" cy="2087820"/>
                <a:chOff x="4315357" y="921105"/>
                <a:chExt cx="3056765" cy="2087820"/>
              </a:xfrm>
            </p:grpSpPr>
            <p:cxnSp>
              <p:nvCxnSpPr>
                <p:cNvPr id="184" name="Curved Connector 183"/>
                <p:cNvCxnSpPr>
                  <a:stCxn id="150" idx="1"/>
                  <a:endCxn id="139" idx="1"/>
                </p:cNvCxnSpPr>
                <p:nvPr/>
              </p:nvCxnSpPr>
              <p:spPr>
                <a:xfrm rot="10800000" flipV="1">
                  <a:off x="5701925" y="921106"/>
                  <a:ext cx="74018" cy="627840"/>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85" name="Curved Connector 184"/>
                <p:cNvCxnSpPr>
                  <a:stCxn id="150" idx="3"/>
                  <a:endCxn id="138" idx="0"/>
                </p:cNvCxnSpPr>
                <p:nvPr/>
              </p:nvCxnSpPr>
              <p:spPr>
                <a:xfrm>
                  <a:off x="5927924" y="921106"/>
                  <a:ext cx="424330" cy="107080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86" name="Curved Connector 185"/>
                <p:cNvCxnSpPr>
                  <a:stCxn id="150" idx="1"/>
                  <a:endCxn id="137" idx="0"/>
                </p:cNvCxnSpPr>
                <p:nvPr/>
              </p:nvCxnSpPr>
              <p:spPr>
                <a:xfrm rot="10800000" flipV="1">
                  <a:off x="5333943" y="921106"/>
                  <a:ext cx="442001" cy="107080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87" name="Curved Connector 186"/>
                <p:cNvCxnSpPr>
                  <a:stCxn id="150" idx="1"/>
                  <a:endCxn id="134" idx="0"/>
                </p:cNvCxnSpPr>
                <p:nvPr/>
              </p:nvCxnSpPr>
              <p:spPr>
                <a:xfrm rot="10800000" flipV="1">
                  <a:off x="4820679" y="921106"/>
                  <a:ext cx="955265" cy="158449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88" name="Curved Connector 187"/>
                <p:cNvCxnSpPr>
                  <a:stCxn id="150" idx="3"/>
                  <a:endCxn id="136" idx="0"/>
                </p:cNvCxnSpPr>
                <p:nvPr/>
              </p:nvCxnSpPr>
              <p:spPr>
                <a:xfrm>
                  <a:off x="5927924" y="921106"/>
                  <a:ext cx="935037" cy="157504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89" name="Curved Connector 188"/>
                <p:cNvCxnSpPr>
                  <a:stCxn id="150" idx="3"/>
                  <a:endCxn id="133" idx="0"/>
                </p:cNvCxnSpPr>
                <p:nvPr/>
              </p:nvCxnSpPr>
              <p:spPr>
                <a:xfrm>
                  <a:off x="5927924" y="921106"/>
                  <a:ext cx="1444198" cy="207637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90" name="Curved Connector 189"/>
                <p:cNvCxnSpPr>
                  <a:stCxn id="150" idx="1"/>
                  <a:endCxn id="130" idx="0"/>
                </p:cNvCxnSpPr>
                <p:nvPr/>
              </p:nvCxnSpPr>
              <p:spPr>
                <a:xfrm rot="10800000" flipV="1">
                  <a:off x="4315357" y="921105"/>
                  <a:ext cx="1460586" cy="207637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91" name="Curved Connector 190"/>
                <p:cNvCxnSpPr>
                  <a:stCxn id="150" idx="1"/>
                  <a:endCxn id="131" idx="0"/>
                </p:cNvCxnSpPr>
                <p:nvPr/>
              </p:nvCxnSpPr>
              <p:spPr>
                <a:xfrm rot="10800000" flipV="1">
                  <a:off x="5315997" y="921105"/>
                  <a:ext cx="459946" cy="208781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92" name="Curved Connector 191"/>
                <p:cNvCxnSpPr>
                  <a:stCxn id="150" idx="3"/>
                  <a:endCxn id="132" idx="0"/>
                </p:cNvCxnSpPr>
                <p:nvPr/>
              </p:nvCxnSpPr>
              <p:spPr>
                <a:xfrm>
                  <a:off x="5927924" y="921106"/>
                  <a:ext cx="428880" cy="208781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93" name="Curved Connector 192"/>
                <p:cNvCxnSpPr>
                  <a:stCxn id="150" idx="3"/>
                  <a:endCxn id="135" idx="7"/>
                </p:cNvCxnSpPr>
                <p:nvPr/>
              </p:nvCxnSpPr>
              <p:spPr>
                <a:xfrm>
                  <a:off x="5927924" y="921106"/>
                  <a:ext cx="67341" cy="163539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grpSp>
            <p:nvGrpSpPr>
              <p:cNvPr id="127" name="Group 126"/>
              <p:cNvGrpSpPr/>
              <p:nvPr/>
            </p:nvGrpSpPr>
            <p:grpSpPr>
              <a:xfrm>
                <a:off x="1944997" y="4301935"/>
                <a:ext cx="5059743" cy="361375"/>
                <a:chOff x="1363044" y="4631175"/>
                <a:chExt cx="3226517" cy="361375"/>
              </a:xfrm>
            </p:grpSpPr>
            <p:sp>
              <p:nvSpPr>
                <p:cNvPr id="179" name="TextBox 178"/>
                <p:cNvSpPr txBox="1"/>
                <p:nvPr/>
              </p:nvSpPr>
              <p:spPr>
                <a:xfrm>
                  <a:off x="1363044" y="4631175"/>
                  <a:ext cx="611286" cy="359298"/>
                </a:xfrm>
                <a:prstGeom prst="rect">
                  <a:avLst/>
                </a:prstGeom>
                <a:noFill/>
              </p:spPr>
              <p:txBody>
                <a:bodyPr wrap="square" rtlCol="0" anchor="ctr">
                  <a:noAutofit/>
                </a:bodyPr>
                <a:lstStyle/>
                <a:p>
                  <a:pPr algn="ctr"/>
                  <a:r>
                    <a:rPr lang="en-US" sz="1100" dirty="0" smtClean="0"/>
                    <a:t>0</a:t>
                  </a:r>
                </a:p>
              </p:txBody>
            </p:sp>
            <p:sp>
              <p:nvSpPr>
                <p:cNvPr id="180" name="TextBox 179"/>
                <p:cNvSpPr txBox="1"/>
                <p:nvPr/>
              </p:nvSpPr>
              <p:spPr>
                <a:xfrm>
                  <a:off x="2630830" y="4631175"/>
                  <a:ext cx="666711" cy="359298"/>
                </a:xfrm>
                <a:prstGeom prst="rect">
                  <a:avLst/>
                </a:prstGeom>
                <a:noFill/>
              </p:spPr>
              <p:txBody>
                <a:bodyPr wrap="square" rtlCol="0" anchor="ctr">
                  <a:noAutofit/>
                </a:bodyPr>
                <a:lstStyle/>
                <a:p>
                  <a:pPr algn="ctr"/>
                  <a:r>
                    <a:rPr lang="en-US" sz="1100" dirty="0" smtClean="0"/>
                    <a:t>2</a:t>
                  </a:r>
                </a:p>
              </p:txBody>
            </p:sp>
            <p:sp>
              <p:nvSpPr>
                <p:cNvPr id="181" name="TextBox 180"/>
                <p:cNvSpPr txBox="1"/>
                <p:nvPr/>
              </p:nvSpPr>
              <p:spPr>
                <a:xfrm>
                  <a:off x="1967156" y="4633252"/>
                  <a:ext cx="666711" cy="359298"/>
                </a:xfrm>
                <a:prstGeom prst="rect">
                  <a:avLst/>
                </a:prstGeom>
                <a:noFill/>
              </p:spPr>
              <p:txBody>
                <a:bodyPr wrap="square" rtlCol="0" anchor="ctr">
                  <a:noAutofit/>
                </a:bodyPr>
                <a:lstStyle/>
                <a:p>
                  <a:pPr algn="ctr"/>
                  <a:r>
                    <a:rPr lang="en-US" sz="1100" dirty="0" smtClean="0"/>
                    <a:t>1</a:t>
                  </a:r>
                </a:p>
              </p:txBody>
            </p:sp>
            <p:sp>
              <p:nvSpPr>
                <p:cNvPr id="182" name="TextBox 181"/>
                <p:cNvSpPr txBox="1"/>
                <p:nvPr/>
              </p:nvSpPr>
              <p:spPr>
                <a:xfrm>
                  <a:off x="3279218" y="4633252"/>
                  <a:ext cx="666711" cy="359298"/>
                </a:xfrm>
                <a:prstGeom prst="rect">
                  <a:avLst/>
                </a:prstGeom>
                <a:noFill/>
              </p:spPr>
              <p:txBody>
                <a:bodyPr wrap="square" rtlCol="0" anchor="ctr">
                  <a:noAutofit/>
                </a:bodyPr>
                <a:lstStyle/>
                <a:p>
                  <a:pPr algn="ctr"/>
                  <a:r>
                    <a:rPr lang="en-US" sz="1100" dirty="0" smtClean="0"/>
                    <a:t>3</a:t>
                  </a:r>
                </a:p>
              </p:txBody>
            </p:sp>
            <p:sp>
              <p:nvSpPr>
                <p:cNvPr id="183" name="TextBox 182"/>
                <p:cNvSpPr txBox="1"/>
                <p:nvPr/>
              </p:nvSpPr>
              <p:spPr>
                <a:xfrm>
                  <a:off x="3922850" y="4633252"/>
                  <a:ext cx="666711" cy="359298"/>
                </a:xfrm>
                <a:prstGeom prst="rect">
                  <a:avLst/>
                </a:prstGeom>
                <a:noFill/>
              </p:spPr>
              <p:txBody>
                <a:bodyPr wrap="square" rtlCol="0" anchor="ctr">
                  <a:noAutofit/>
                </a:bodyPr>
                <a:lstStyle/>
                <a:p>
                  <a:pPr algn="ctr"/>
                  <a:r>
                    <a:rPr lang="en-US" sz="1100" dirty="0" smtClean="0"/>
                    <a:t>4</a:t>
                  </a:r>
                </a:p>
              </p:txBody>
            </p:sp>
          </p:grpSp>
          <p:grpSp>
            <p:nvGrpSpPr>
              <p:cNvPr id="128" name="Group 127"/>
              <p:cNvGrpSpPr/>
              <p:nvPr/>
            </p:nvGrpSpPr>
            <p:grpSpPr>
              <a:xfrm rot="2700000">
                <a:off x="3009935" y="2752085"/>
                <a:ext cx="2887347" cy="2887347"/>
                <a:chOff x="2222551" y="2765761"/>
                <a:chExt cx="1828800" cy="1828800"/>
              </a:xfrm>
            </p:grpSpPr>
            <p:sp>
              <p:nvSpPr>
                <p:cNvPr id="175" name="Rectangle 174"/>
                <p:cNvSpPr/>
                <p:nvPr/>
              </p:nvSpPr>
              <p:spPr>
                <a:xfrm>
                  <a:off x="2222551" y="2765761"/>
                  <a:ext cx="1828800" cy="4572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sp>
              <p:nvSpPr>
                <p:cNvPr id="176" name="Rectangle 175"/>
                <p:cNvSpPr/>
                <p:nvPr/>
              </p:nvSpPr>
              <p:spPr>
                <a:xfrm>
                  <a:off x="2222551" y="2767756"/>
                  <a:ext cx="1371600" cy="9144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sp>
              <p:nvSpPr>
                <p:cNvPr id="177" name="Rectangle 176"/>
                <p:cNvSpPr/>
                <p:nvPr/>
              </p:nvSpPr>
              <p:spPr>
                <a:xfrm>
                  <a:off x="2222551" y="2767758"/>
                  <a:ext cx="914400" cy="13716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sp>
              <p:nvSpPr>
                <p:cNvPr id="178" name="Rectangle 177"/>
                <p:cNvSpPr/>
                <p:nvPr/>
              </p:nvSpPr>
              <p:spPr>
                <a:xfrm>
                  <a:off x="2222551" y="2765761"/>
                  <a:ext cx="457200" cy="18288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grpSp>
          <p:grpSp>
            <p:nvGrpSpPr>
              <p:cNvPr id="129" name="Group 128"/>
              <p:cNvGrpSpPr/>
              <p:nvPr/>
            </p:nvGrpSpPr>
            <p:grpSpPr>
              <a:xfrm>
                <a:off x="2254876" y="4642312"/>
                <a:ext cx="4453327" cy="364603"/>
                <a:chOff x="1801525" y="4478775"/>
                <a:chExt cx="2333336" cy="364603"/>
              </a:xfrm>
            </p:grpSpPr>
            <p:sp>
              <p:nvSpPr>
                <p:cNvPr id="171" name="TextBox 170"/>
                <p:cNvSpPr txBox="1"/>
                <p:nvPr/>
              </p:nvSpPr>
              <p:spPr>
                <a:xfrm>
                  <a:off x="1801525" y="4480954"/>
                  <a:ext cx="697125" cy="359298"/>
                </a:xfrm>
                <a:prstGeom prst="rect">
                  <a:avLst/>
                </a:prstGeom>
                <a:noFill/>
              </p:spPr>
              <p:txBody>
                <a:bodyPr wrap="square" rtlCol="0" anchor="ctr">
                  <a:noAutofit/>
                </a:bodyPr>
                <a:lstStyle/>
                <a:p>
                  <a:pPr algn="ctr"/>
                  <a:r>
                    <a:rPr lang="en-US" sz="1100" dirty="0" smtClean="0"/>
                    <a:t>the</a:t>
                  </a:r>
                </a:p>
              </p:txBody>
            </p:sp>
            <p:sp>
              <p:nvSpPr>
                <p:cNvPr id="172" name="TextBox 171"/>
                <p:cNvSpPr txBox="1"/>
                <p:nvPr/>
              </p:nvSpPr>
              <p:spPr>
                <a:xfrm>
                  <a:off x="2841645" y="4478775"/>
                  <a:ext cx="760333" cy="359298"/>
                </a:xfrm>
                <a:prstGeom prst="rect">
                  <a:avLst/>
                </a:prstGeom>
                <a:noFill/>
              </p:spPr>
              <p:txBody>
                <a:bodyPr wrap="square" rtlCol="0" anchor="ctr">
                  <a:noAutofit/>
                </a:bodyPr>
                <a:lstStyle/>
                <a:p>
                  <a:pPr algn="ctr"/>
                  <a:r>
                    <a:rPr lang="en-US" sz="1100" dirty="0" smtClean="0"/>
                    <a:t>made</a:t>
                  </a:r>
                </a:p>
              </p:txBody>
            </p:sp>
            <p:sp>
              <p:nvSpPr>
                <p:cNvPr id="173" name="TextBox 172"/>
                <p:cNvSpPr txBox="1"/>
                <p:nvPr/>
              </p:nvSpPr>
              <p:spPr>
                <a:xfrm>
                  <a:off x="2304929" y="4480852"/>
                  <a:ext cx="760333" cy="359298"/>
                </a:xfrm>
                <a:prstGeom prst="rect">
                  <a:avLst/>
                </a:prstGeom>
                <a:noFill/>
              </p:spPr>
              <p:txBody>
                <a:bodyPr wrap="square" rtlCol="0" anchor="ctr">
                  <a:noAutofit/>
                </a:bodyPr>
                <a:lstStyle/>
                <a:p>
                  <a:pPr algn="ctr"/>
                  <a:r>
                    <a:rPr lang="en-US" sz="1100" dirty="0" smtClean="0"/>
                    <a:t>barista</a:t>
                  </a:r>
                </a:p>
              </p:txBody>
            </p:sp>
            <p:sp>
              <p:nvSpPr>
                <p:cNvPr id="174" name="TextBox 173"/>
                <p:cNvSpPr txBox="1"/>
                <p:nvPr/>
              </p:nvSpPr>
              <p:spPr>
                <a:xfrm>
                  <a:off x="3374528" y="4484080"/>
                  <a:ext cx="760333" cy="359298"/>
                </a:xfrm>
                <a:prstGeom prst="rect">
                  <a:avLst/>
                </a:prstGeom>
                <a:noFill/>
              </p:spPr>
              <p:txBody>
                <a:bodyPr wrap="square" rtlCol="0" anchor="ctr">
                  <a:noAutofit/>
                </a:bodyPr>
                <a:lstStyle/>
                <a:p>
                  <a:pPr algn="ctr"/>
                  <a:r>
                    <a:rPr lang="en-US" sz="1100" dirty="0" smtClean="0"/>
                    <a:t>coffee</a:t>
                  </a:r>
                </a:p>
              </p:txBody>
            </p:sp>
          </p:grpSp>
          <p:sp>
            <p:nvSpPr>
              <p:cNvPr id="130" name="Oval 129"/>
              <p:cNvSpPr/>
              <p:nvPr/>
            </p:nvSpPr>
            <p:spPr>
              <a:xfrm>
                <a:off x="2718867"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01</a:t>
                </a:r>
                <a:endParaRPr lang="en-US" sz="1100" i="1" dirty="0">
                  <a:solidFill>
                    <a:schemeClr val="tx1"/>
                  </a:solidFill>
                  <a:latin typeface="Times New Roman"/>
                  <a:cs typeface="Times New Roman"/>
                </a:endParaRPr>
              </a:p>
            </p:txBody>
          </p:sp>
          <p:sp>
            <p:nvSpPr>
              <p:cNvPr id="131" name="Oval 130"/>
              <p:cNvSpPr/>
              <p:nvPr/>
            </p:nvSpPr>
            <p:spPr>
              <a:xfrm>
                <a:off x="3719507"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12</a:t>
                </a:r>
                <a:endParaRPr lang="en-US" sz="1100" i="1" dirty="0">
                  <a:solidFill>
                    <a:schemeClr val="tx1"/>
                  </a:solidFill>
                  <a:latin typeface="Times New Roman"/>
                  <a:cs typeface="Times New Roman"/>
                </a:endParaRPr>
              </a:p>
            </p:txBody>
          </p:sp>
          <p:sp>
            <p:nvSpPr>
              <p:cNvPr id="132" name="Oval 131"/>
              <p:cNvSpPr/>
              <p:nvPr/>
            </p:nvSpPr>
            <p:spPr>
              <a:xfrm>
                <a:off x="4760314"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23</a:t>
                </a:r>
                <a:endParaRPr lang="en-US" sz="1100" i="1" dirty="0">
                  <a:solidFill>
                    <a:schemeClr val="tx1"/>
                  </a:solidFill>
                  <a:latin typeface="Times New Roman"/>
                  <a:cs typeface="Times New Roman"/>
                </a:endParaRPr>
              </a:p>
            </p:txBody>
          </p:sp>
          <p:sp>
            <p:nvSpPr>
              <p:cNvPr id="133" name="Oval 132"/>
              <p:cNvSpPr/>
              <p:nvPr/>
            </p:nvSpPr>
            <p:spPr>
              <a:xfrm>
                <a:off x="5775632"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34</a:t>
                </a:r>
                <a:endParaRPr lang="en-US" sz="1100" i="1" dirty="0">
                  <a:solidFill>
                    <a:schemeClr val="tx1"/>
                  </a:solidFill>
                  <a:latin typeface="Times New Roman"/>
                  <a:cs typeface="Times New Roman"/>
                </a:endParaRPr>
              </a:p>
            </p:txBody>
          </p:sp>
          <p:sp>
            <p:nvSpPr>
              <p:cNvPr id="134" name="Oval 133"/>
              <p:cNvSpPr/>
              <p:nvPr/>
            </p:nvSpPr>
            <p:spPr>
              <a:xfrm>
                <a:off x="3224188" y="332464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0</a:t>
                </a:r>
                <a:r>
                  <a:rPr lang="en-US" sz="1100" i="1" baseline="-25000" dirty="0" smtClean="0">
                    <a:solidFill>
                      <a:schemeClr val="tx1"/>
                    </a:solidFill>
                    <a:latin typeface="Times New Roman"/>
                    <a:cs typeface="Times New Roman"/>
                  </a:rPr>
                  <a:t>2</a:t>
                </a:r>
                <a:endParaRPr lang="en-US" sz="1100" i="1" dirty="0">
                  <a:solidFill>
                    <a:schemeClr val="tx1"/>
                  </a:solidFill>
                  <a:latin typeface="Times New Roman"/>
                  <a:cs typeface="Times New Roman"/>
                </a:endParaRPr>
              </a:p>
            </p:txBody>
          </p:sp>
          <p:sp>
            <p:nvSpPr>
              <p:cNvPr id="135" name="Oval 134"/>
              <p:cNvSpPr/>
              <p:nvPr/>
            </p:nvSpPr>
            <p:spPr>
              <a:xfrm>
                <a:off x="4253295" y="3315190"/>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1</a:t>
                </a:r>
                <a:r>
                  <a:rPr lang="en-US" sz="1100" i="1" baseline="-25000" dirty="0" smtClean="0">
                    <a:solidFill>
                      <a:schemeClr val="tx1"/>
                    </a:solidFill>
                    <a:latin typeface="Times New Roman"/>
                    <a:cs typeface="Times New Roman"/>
                  </a:rPr>
                  <a:t>3</a:t>
                </a:r>
                <a:endParaRPr lang="en-US" sz="1100" i="1" dirty="0">
                  <a:solidFill>
                    <a:schemeClr val="tx1"/>
                  </a:solidFill>
                  <a:latin typeface="Times New Roman"/>
                  <a:cs typeface="Times New Roman"/>
                </a:endParaRPr>
              </a:p>
            </p:txBody>
          </p:sp>
          <p:sp>
            <p:nvSpPr>
              <p:cNvPr id="136" name="Oval 135"/>
              <p:cNvSpPr/>
              <p:nvPr/>
            </p:nvSpPr>
            <p:spPr>
              <a:xfrm>
                <a:off x="5266471" y="3315190"/>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2</a:t>
                </a:r>
                <a:r>
                  <a:rPr lang="en-US" sz="1100" i="1" baseline="-25000" dirty="0" smtClean="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sp>
            <p:nvSpPr>
              <p:cNvPr id="137" name="Oval 136"/>
              <p:cNvSpPr/>
              <p:nvPr/>
            </p:nvSpPr>
            <p:spPr>
              <a:xfrm>
                <a:off x="3737452" y="281095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03</a:t>
                </a:r>
                <a:endParaRPr lang="en-US" sz="1100" i="1" dirty="0">
                  <a:solidFill>
                    <a:schemeClr val="tx1"/>
                  </a:solidFill>
                  <a:latin typeface="Times New Roman"/>
                  <a:cs typeface="Times New Roman"/>
                </a:endParaRPr>
              </a:p>
            </p:txBody>
          </p:sp>
          <p:sp>
            <p:nvSpPr>
              <p:cNvPr id="138" name="Oval 137"/>
              <p:cNvSpPr/>
              <p:nvPr/>
            </p:nvSpPr>
            <p:spPr>
              <a:xfrm>
                <a:off x="4755764" y="281095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14</a:t>
                </a:r>
                <a:endParaRPr lang="en-US" sz="1100" i="1" dirty="0">
                  <a:solidFill>
                    <a:schemeClr val="tx1"/>
                  </a:solidFill>
                  <a:latin typeface="Times New Roman"/>
                  <a:cs typeface="Times New Roman"/>
                </a:endParaRPr>
              </a:p>
            </p:txBody>
          </p:sp>
          <p:sp>
            <p:nvSpPr>
              <p:cNvPr id="139" name="Oval 138"/>
              <p:cNvSpPr/>
              <p:nvPr/>
            </p:nvSpPr>
            <p:spPr>
              <a:xfrm>
                <a:off x="4250915" y="230763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0</a:t>
                </a:r>
                <a:r>
                  <a:rPr lang="en-US" sz="1100" i="1" baseline="-25000" dirty="0" smtClean="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grpSp>
            <p:nvGrpSpPr>
              <p:cNvPr id="140" name="Group 139"/>
              <p:cNvGrpSpPr/>
              <p:nvPr/>
            </p:nvGrpSpPr>
            <p:grpSpPr>
              <a:xfrm>
                <a:off x="4384600" y="2729951"/>
                <a:ext cx="151981" cy="243187"/>
                <a:chOff x="1618308" y="2889034"/>
                <a:chExt cx="243186" cy="389125"/>
              </a:xfrm>
            </p:grpSpPr>
            <p:cxnSp>
              <p:nvCxnSpPr>
                <p:cNvPr id="169" name="Straight Connector 168"/>
                <p:cNvCxnSpPr>
                  <a:endCxn id="170"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0" name="Rectangle 169"/>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41" name="Group 140"/>
              <p:cNvGrpSpPr/>
              <p:nvPr/>
            </p:nvGrpSpPr>
            <p:grpSpPr>
              <a:xfrm>
                <a:off x="3865239" y="3234185"/>
                <a:ext cx="151981" cy="243187"/>
                <a:chOff x="1618308" y="2889034"/>
                <a:chExt cx="243186" cy="389125"/>
              </a:xfrm>
            </p:grpSpPr>
            <p:cxnSp>
              <p:nvCxnSpPr>
                <p:cNvPr id="167" name="Straight Connector 166"/>
                <p:cNvCxnSpPr>
                  <a:endCxn id="168"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8" name="Rectangle 167"/>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42" name="Group 141"/>
              <p:cNvGrpSpPr/>
              <p:nvPr/>
            </p:nvGrpSpPr>
            <p:grpSpPr>
              <a:xfrm>
                <a:off x="4889598" y="3234185"/>
                <a:ext cx="151981" cy="243187"/>
                <a:chOff x="1618308" y="2889034"/>
                <a:chExt cx="243186" cy="389125"/>
              </a:xfrm>
            </p:grpSpPr>
            <p:cxnSp>
              <p:nvCxnSpPr>
                <p:cNvPr id="165" name="Straight Connector 164"/>
                <p:cNvCxnSpPr>
                  <a:endCxn id="166"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6" name="Rectangle 165"/>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43" name="Group 142"/>
              <p:cNvGrpSpPr/>
              <p:nvPr/>
            </p:nvGrpSpPr>
            <p:grpSpPr>
              <a:xfrm>
                <a:off x="3349457" y="3747706"/>
                <a:ext cx="151981" cy="243187"/>
                <a:chOff x="1618308" y="2889034"/>
                <a:chExt cx="243186" cy="389125"/>
              </a:xfrm>
            </p:grpSpPr>
            <p:cxnSp>
              <p:nvCxnSpPr>
                <p:cNvPr id="163" name="Straight Connector 162"/>
                <p:cNvCxnSpPr>
                  <a:endCxn id="164"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4" name="Rectangle 163"/>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44" name="Group 143"/>
              <p:cNvGrpSpPr/>
              <p:nvPr/>
            </p:nvGrpSpPr>
            <p:grpSpPr>
              <a:xfrm>
                <a:off x="4384018" y="3737506"/>
                <a:ext cx="151981" cy="243187"/>
                <a:chOff x="1618308" y="2889034"/>
                <a:chExt cx="243186" cy="389125"/>
              </a:xfrm>
            </p:grpSpPr>
            <p:cxnSp>
              <p:nvCxnSpPr>
                <p:cNvPr id="161" name="Straight Connector 160"/>
                <p:cNvCxnSpPr>
                  <a:endCxn id="162"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2" name="Rectangle 161"/>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45" name="Group 144"/>
              <p:cNvGrpSpPr/>
              <p:nvPr/>
            </p:nvGrpSpPr>
            <p:grpSpPr>
              <a:xfrm>
                <a:off x="5413268" y="3736762"/>
                <a:ext cx="151981" cy="243187"/>
                <a:chOff x="1618308" y="2889034"/>
                <a:chExt cx="243186" cy="389125"/>
              </a:xfrm>
            </p:grpSpPr>
            <p:cxnSp>
              <p:nvCxnSpPr>
                <p:cNvPr id="159" name="Straight Connector 158"/>
                <p:cNvCxnSpPr>
                  <a:endCxn id="160"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0" name="Rectangle 159"/>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46" name="Group 145"/>
              <p:cNvGrpSpPr/>
              <p:nvPr/>
            </p:nvGrpSpPr>
            <p:grpSpPr>
              <a:xfrm>
                <a:off x="3844835" y="4245183"/>
                <a:ext cx="151981" cy="243187"/>
                <a:chOff x="1618308" y="2889034"/>
                <a:chExt cx="243186" cy="389125"/>
              </a:xfrm>
            </p:grpSpPr>
            <p:cxnSp>
              <p:nvCxnSpPr>
                <p:cNvPr id="157" name="Straight Connector 156"/>
                <p:cNvCxnSpPr>
                  <a:endCxn id="158"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8" name="Rectangle 157"/>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47" name="Group 146"/>
              <p:cNvGrpSpPr/>
              <p:nvPr/>
            </p:nvGrpSpPr>
            <p:grpSpPr>
              <a:xfrm>
                <a:off x="4889598" y="4250283"/>
                <a:ext cx="151981" cy="243187"/>
                <a:chOff x="1618308" y="2889034"/>
                <a:chExt cx="243186" cy="389125"/>
              </a:xfrm>
            </p:grpSpPr>
            <p:cxnSp>
              <p:nvCxnSpPr>
                <p:cNvPr id="155" name="Straight Connector 154"/>
                <p:cNvCxnSpPr>
                  <a:endCxn id="156"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6" name="Rectangle 155"/>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48" name="Group 147"/>
              <p:cNvGrpSpPr/>
              <p:nvPr/>
            </p:nvGrpSpPr>
            <p:grpSpPr>
              <a:xfrm>
                <a:off x="5923949" y="4239339"/>
                <a:ext cx="151981" cy="243187"/>
                <a:chOff x="1618308" y="2889034"/>
                <a:chExt cx="243186" cy="389125"/>
              </a:xfrm>
            </p:grpSpPr>
            <p:cxnSp>
              <p:nvCxnSpPr>
                <p:cNvPr id="153" name="Straight Connector 152"/>
                <p:cNvCxnSpPr>
                  <a:endCxn id="154"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4" name="Rectangle 153"/>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49" name="Group 148"/>
              <p:cNvGrpSpPr/>
              <p:nvPr/>
            </p:nvGrpSpPr>
            <p:grpSpPr>
              <a:xfrm>
                <a:off x="2844140" y="4239339"/>
                <a:ext cx="151981" cy="243187"/>
                <a:chOff x="1618308" y="2889034"/>
                <a:chExt cx="243186" cy="389125"/>
              </a:xfrm>
            </p:grpSpPr>
            <p:cxnSp>
              <p:nvCxnSpPr>
                <p:cNvPr id="151" name="Straight Connector 150"/>
                <p:cNvCxnSpPr>
                  <a:endCxn id="152"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2" name="Rectangle 151"/>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sp>
            <p:nvSpPr>
              <p:cNvPr id="150" name="Rectangle 149"/>
              <p:cNvSpPr/>
              <p:nvPr/>
            </p:nvSpPr>
            <p:spPr>
              <a:xfrm>
                <a:off x="4385193" y="1664157"/>
                <a:ext cx="151981" cy="151982"/>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grpSp>
        <p:nvGrpSpPr>
          <p:cNvPr id="194" name="Group 193"/>
          <p:cNvGrpSpPr/>
          <p:nvPr/>
        </p:nvGrpSpPr>
        <p:grpSpPr>
          <a:xfrm>
            <a:off x="4908382" y="1735520"/>
            <a:ext cx="3428268" cy="2713982"/>
            <a:chOff x="-407491" y="3598582"/>
            <a:chExt cx="4163903" cy="3296346"/>
          </a:xfrm>
        </p:grpSpPr>
        <p:cxnSp>
          <p:nvCxnSpPr>
            <p:cNvPr id="195" name="Straight Arrow Connector 194"/>
            <p:cNvCxnSpPr/>
            <p:nvPr/>
          </p:nvCxnSpPr>
          <p:spPr>
            <a:xfrm flipV="1">
              <a:off x="855305" y="3598582"/>
              <a:ext cx="494725" cy="269112"/>
            </a:xfrm>
            <a:prstGeom prst="straightConnector1">
              <a:avLst/>
            </a:prstGeom>
            <a:ln w="5715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96" name="Straight Arrow Connector 195"/>
            <p:cNvCxnSpPr/>
            <p:nvPr/>
          </p:nvCxnSpPr>
          <p:spPr>
            <a:xfrm flipH="1" flipV="1">
              <a:off x="2050034" y="3634185"/>
              <a:ext cx="434314" cy="330234"/>
            </a:xfrm>
            <a:prstGeom prst="straightConnector1">
              <a:avLst/>
            </a:prstGeom>
            <a:ln w="5715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97" name="Straight Arrow Connector 196"/>
            <p:cNvCxnSpPr/>
            <p:nvPr/>
          </p:nvCxnSpPr>
          <p:spPr>
            <a:xfrm flipH="1" flipV="1">
              <a:off x="2051397" y="3965158"/>
              <a:ext cx="242656" cy="384456"/>
            </a:xfrm>
            <a:prstGeom prst="straightConnector1">
              <a:avLst/>
            </a:prstGeom>
            <a:ln w="5715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98" name="Straight Arrow Connector 197"/>
            <p:cNvCxnSpPr/>
            <p:nvPr/>
          </p:nvCxnSpPr>
          <p:spPr>
            <a:xfrm flipV="1">
              <a:off x="1027067" y="3933062"/>
              <a:ext cx="253692" cy="384456"/>
            </a:xfrm>
            <a:prstGeom prst="straightConnector1">
              <a:avLst/>
            </a:prstGeom>
            <a:ln w="5715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grpSp>
          <p:nvGrpSpPr>
            <p:cNvPr id="199" name="Group 198"/>
            <p:cNvGrpSpPr/>
            <p:nvPr/>
          </p:nvGrpSpPr>
          <p:grpSpPr>
            <a:xfrm>
              <a:off x="-407491" y="3623485"/>
              <a:ext cx="4163903" cy="3271443"/>
              <a:chOff x="1944997" y="1664157"/>
              <a:chExt cx="5059743" cy="3975275"/>
            </a:xfrm>
          </p:grpSpPr>
          <p:grpSp>
            <p:nvGrpSpPr>
              <p:cNvPr id="200" name="Group 199"/>
              <p:cNvGrpSpPr/>
              <p:nvPr/>
            </p:nvGrpSpPr>
            <p:grpSpPr>
              <a:xfrm>
                <a:off x="2924607" y="1740147"/>
                <a:ext cx="3056765" cy="2087820"/>
                <a:chOff x="4315357" y="921105"/>
                <a:chExt cx="3056765" cy="2087820"/>
              </a:xfrm>
            </p:grpSpPr>
            <p:cxnSp>
              <p:nvCxnSpPr>
                <p:cNvPr id="258" name="Curved Connector 257"/>
                <p:cNvCxnSpPr>
                  <a:stCxn id="224" idx="1"/>
                  <a:endCxn id="213" idx="1"/>
                </p:cNvCxnSpPr>
                <p:nvPr/>
              </p:nvCxnSpPr>
              <p:spPr>
                <a:xfrm rot="10800000" flipV="1">
                  <a:off x="5701925" y="921106"/>
                  <a:ext cx="74018" cy="627840"/>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59" name="Curved Connector 258"/>
                <p:cNvCxnSpPr>
                  <a:stCxn id="224" idx="3"/>
                  <a:endCxn id="212" idx="0"/>
                </p:cNvCxnSpPr>
                <p:nvPr/>
              </p:nvCxnSpPr>
              <p:spPr>
                <a:xfrm>
                  <a:off x="5927924" y="921106"/>
                  <a:ext cx="424330" cy="107080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60" name="Curved Connector 259"/>
                <p:cNvCxnSpPr>
                  <a:stCxn id="224" idx="1"/>
                  <a:endCxn id="211" idx="0"/>
                </p:cNvCxnSpPr>
                <p:nvPr/>
              </p:nvCxnSpPr>
              <p:spPr>
                <a:xfrm rot="10800000" flipV="1">
                  <a:off x="5333943" y="921106"/>
                  <a:ext cx="442001" cy="107080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61" name="Curved Connector 260"/>
                <p:cNvCxnSpPr>
                  <a:stCxn id="224" idx="1"/>
                  <a:endCxn id="208" idx="0"/>
                </p:cNvCxnSpPr>
                <p:nvPr/>
              </p:nvCxnSpPr>
              <p:spPr>
                <a:xfrm rot="10800000" flipV="1">
                  <a:off x="4820679" y="921106"/>
                  <a:ext cx="955265" cy="158449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62" name="Curved Connector 261"/>
                <p:cNvCxnSpPr>
                  <a:stCxn id="224" idx="3"/>
                  <a:endCxn id="210" idx="0"/>
                </p:cNvCxnSpPr>
                <p:nvPr/>
              </p:nvCxnSpPr>
              <p:spPr>
                <a:xfrm>
                  <a:off x="5927924" y="921106"/>
                  <a:ext cx="935037" cy="157504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63" name="Curved Connector 262"/>
                <p:cNvCxnSpPr>
                  <a:stCxn id="224" idx="3"/>
                  <a:endCxn id="207" idx="0"/>
                </p:cNvCxnSpPr>
                <p:nvPr/>
              </p:nvCxnSpPr>
              <p:spPr>
                <a:xfrm>
                  <a:off x="5927924" y="921106"/>
                  <a:ext cx="1444198" cy="207637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64" name="Curved Connector 263"/>
                <p:cNvCxnSpPr>
                  <a:stCxn id="224" idx="1"/>
                  <a:endCxn id="204" idx="0"/>
                </p:cNvCxnSpPr>
                <p:nvPr/>
              </p:nvCxnSpPr>
              <p:spPr>
                <a:xfrm rot="10800000" flipV="1">
                  <a:off x="4315357" y="921105"/>
                  <a:ext cx="1460586" cy="207637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65" name="Curved Connector 264"/>
                <p:cNvCxnSpPr>
                  <a:stCxn id="224" idx="1"/>
                  <a:endCxn id="205" idx="0"/>
                </p:cNvCxnSpPr>
                <p:nvPr/>
              </p:nvCxnSpPr>
              <p:spPr>
                <a:xfrm rot="10800000" flipV="1">
                  <a:off x="5315997" y="921105"/>
                  <a:ext cx="459946" cy="208781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66" name="Curved Connector 265"/>
                <p:cNvCxnSpPr>
                  <a:stCxn id="224" idx="3"/>
                  <a:endCxn id="206" idx="0"/>
                </p:cNvCxnSpPr>
                <p:nvPr/>
              </p:nvCxnSpPr>
              <p:spPr>
                <a:xfrm>
                  <a:off x="5927924" y="921106"/>
                  <a:ext cx="428880" cy="208781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67" name="Curved Connector 266"/>
                <p:cNvCxnSpPr>
                  <a:stCxn id="224" idx="3"/>
                  <a:endCxn id="209" idx="7"/>
                </p:cNvCxnSpPr>
                <p:nvPr/>
              </p:nvCxnSpPr>
              <p:spPr>
                <a:xfrm>
                  <a:off x="5927924" y="921106"/>
                  <a:ext cx="67341" cy="163539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grpSp>
            <p:nvGrpSpPr>
              <p:cNvPr id="201" name="Group 200"/>
              <p:cNvGrpSpPr/>
              <p:nvPr/>
            </p:nvGrpSpPr>
            <p:grpSpPr>
              <a:xfrm>
                <a:off x="1944997" y="4301935"/>
                <a:ext cx="5059743" cy="361375"/>
                <a:chOff x="1363044" y="4631175"/>
                <a:chExt cx="3226517" cy="361375"/>
              </a:xfrm>
            </p:grpSpPr>
            <p:sp>
              <p:nvSpPr>
                <p:cNvPr id="253" name="TextBox 252"/>
                <p:cNvSpPr txBox="1"/>
                <p:nvPr/>
              </p:nvSpPr>
              <p:spPr>
                <a:xfrm>
                  <a:off x="1363044" y="4631175"/>
                  <a:ext cx="611286" cy="359298"/>
                </a:xfrm>
                <a:prstGeom prst="rect">
                  <a:avLst/>
                </a:prstGeom>
                <a:noFill/>
              </p:spPr>
              <p:txBody>
                <a:bodyPr wrap="square" rtlCol="0" anchor="ctr">
                  <a:noAutofit/>
                </a:bodyPr>
                <a:lstStyle/>
                <a:p>
                  <a:pPr algn="ctr"/>
                  <a:r>
                    <a:rPr lang="en-US" sz="1100" dirty="0" smtClean="0"/>
                    <a:t>0</a:t>
                  </a:r>
                </a:p>
              </p:txBody>
            </p:sp>
            <p:sp>
              <p:nvSpPr>
                <p:cNvPr id="254" name="TextBox 253"/>
                <p:cNvSpPr txBox="1"/>
                <p:nvPr/>
              </p:nvSpPr>
              <p:spPr>
                <a:xfrm>
                  <a:off x="2630830" y="4631175"/>
                  <a:ext cx="666711" cy="359298"/>
                </a:xfrm>
                <a:prstGeom prst="rect">
                  <a:avLst/>
                </a:prstGeom>
                <a:noFill/>
              </p:spPr>
              <p:txBody>
                <a:bodyPr wrap="square" rtlCol="0" anchor="ctr">
                  <a:noAutofit/>
                </a:bodyPr>
                <a:lstStyle/>
                <a:p>
                  <a:pPr algn="ctr"/>
                  <a:r>
                    <a:rPr lang="en-US" sz="1100" dirty="0" smtClean="0"/>
                    <a:t>2</a:t>
                  </a:r>
                </a:p>
              </p:txBody>
            </p:sp>
            <p:sp>
              <p:nvSpPr>
                <p:cNvPr id="255" name="TextBox 254"/>
                <p:cNvSpPr txBox="1"/>
                <p:nvPr/>
              </p:nvSpPr>
              <p:spPr>
                <a:xfrm>
                  <a:off x="1967156" y="4633252"/>
                  <a:ext cx="666711" cy="359298"/>
                </a:xfrm>
                <a:prstGeom prst="rect">
                  <a:avLst/>
                </a:prstGeom>
                <a:noFill/>
              </p:spPr>
              <p:txBody>
                <a:bodyPr wrap="square" rtlCol="0" anchor="ctr">
                  <a:noAutofit/>
                </a:bodyPr>
                <a:lstStyle/>
                <a:p>
                  <a:pPr algn="ctr"/>
                  <a:r>
                    <a:rPr lang="en-US" sz="1100" dirty="0" smtClean="0"/>
                    <a:t>1</a:t>
                  </a:r>
                </a:p>
              </p:txBody>
            </p:sp>
            <p:sp>
              <p:nvSpPr>
                <p:cNvPr id="256" name="TextBox 255"/>
                <p:cNvSpPr txBox="1"/>
                <p:nvPr/>
              </p:nvSpPr>
              <p:spPr>
                <a:xfrm>
                  <a:off x="3279218" y="4633252"/>
                  <a:ext cx="666711" cy="359298"/>
                </a:xfrm>
                <a:prstGeom prst="rect">
                  <a:avLst/>
                </a:prstGeom>
                <a:noFill/>
              </p:spPr>
              <p:txBody>
                <a:bodyPr wrap="square" rtlCol="0" anchor="ctr">
                  <a:noAutofit/>
                </a:bodyPr>
                <a:lstStyle/>
                <a:p>
                  <a:pPr algn="ctr"/>
                  <a:r>
                    <a:rPr lang="en-US" sz="1100" dirty="0" smtClean="0"/>
                    <a:t>3</a:t>
                  </a:r>
                </a:p>
              </p:txBody>
            </p:sp>
            <p:sp>
              <p:nvSpPr>
                <p:cNvPr id="257" name="TextBox 256"/>
                <p:cNvSpPr txBox="1"/>
                <p:nvPr/>
              </p:nvSpPr>
              <p:spPr>
                <a:xfrm>
                  <a:off x="3922850" y="4633252"/>
                  <a:ext cx="666711" cy="359298"/>
                </a:xfrm>
                <a:prstGeom prst="rect">
                  <a:avLst/>
                </a:prstGeom>
                <a:noFill/>
              </p:spPr>
              <p:txBody>
                <a:bodyPr wrap="square" rtlCol="0" anchor="ctr">
                  <a:noAutofit/>
                </a:bodyPr>
                <a:lstStyle/>
                <a:p>
                  <a:pPr algn="ctr"/>
                  <a:r>
                    <a:rPr lang="en-US" sz="1100" dirty="0" smtClean="0"/>
                    <a:t>4</a:t>
                  </a:r>
                </a:p>
              </p:txBody>
            </p:sp>
          </p:grpSp>
          <p:grpSp>
            <p:nvGrpSpPr>
              <p:cNvPr id="202" name="Group 201"/>
              <p:cNvGrpSpPr/>
              <p:nvPr/>
            </p:nvGrpSpPr>
            <p:grpSpPr>
              <a:xfrm rot="2700000">
                <a:off x="3009935" y="2752085"/>
                <a:ext cx="2887347" cy="2887347"/>
                <a:chOff x="2222551" y="2765761"/>
                <a:chExt cx="1828800" cy="1828800"/>
              </a:xfrm>
            </p:grpSpPr>
            <p:sp>
              <p:nvSpPr>
                <p:cNvPr id="249" name="Rectangle 248"/>
                <p:cNvSpPr/>
                <p:nvPr/>
              </p:nvSpPr>
              <p:spPr>
                <a:xfrm>
                  <a:off x="2222551" y="2765761"/>
                  <a:ext cx="1828800" cy="4572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sp>
              <p:nvSpPr>
                <p:cNvPr id="250" name="Rectangle 249"/>
                <p:cNvSpPr/>
                <p:nvPr/>
              </p:nvSpPr>
              <p:spPr>
                <a:xfrm>
                  <a:off x="2222551" y="2767756"/>
                  <a:ext cx="1371600" cy="9144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sp>
              <p:nvSpPr>
                <p:cNvPr id="251" name="Rectangle 250"/>
                <p:cNvSpPr/>
                <p:nvPr/>
              </p:nvSpPr>
              <p:spPr>
                <a:xfrm>
                  <a:off x="2222551" y="2767758"/>
                  <a:ext cx="914400" cy="13716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sp>
              <p:nvSpPr>
                <p:cNvPr id="252" name="Rectangle 251"/>
                <p:cNvSpPr/>
                <p:nvPr/>
              </p:nvSpPr>
              <p:spPr>
                <a:xfrm>
                  <a:off x="2222551" y="2765761"/>
                  <a:ext cx="457200" cy="18288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grpSp>
          <p:grpSp>
            <p:nvGrpSpPr>
              <p:cNvPr id="203" name="Group 202"/>
              <p:cNvGrpSpPr/>
              <p:nvPr/>
            </p:nvGrpSpPr>
            <p:grpSpPr>
              <a:xfrm>
                <a:off x="2254876" y="4642312"/>
                <a:ext cx="4453327" cy="364603"/>
                <a:chOff x="1801525" y="4478775"/>
                <a:chExt cx="2333336" cy="364603"/>
              </a:xfrm>
            </p:grpSpPr>
            <p:sp>
              <p:nvSpPr>
                <p:cNvPr id="245" name="TextBox 244"/>
                <p:cNvSpPr txBox="1"/>
                <p:nvPr/>
              </p:nvSpPr>
              <p:spPr>
                <a:xfrm>
                  <a:off x="1801525" y="4480954"/>
                  <a:ext cx="697125" cy="359298"/>
                </a:xfrm>
                <a:prstGeom prst="rect">
                  <a:avLst/>
                </a:prstGeom>
                <a:noFill/>
              </p:spPr>
              <p:txBody>
                <a:bodyPr wrap="square" rtlCol="0" anchor="ctr">
                  <a:noAutofit/>
                </a:bodyPr>
                <a:lstStyle/>
                <a:p>
                  <a:pPr algn="ctr"/>
                  <a:r>
                    <a:rPr lang="en-US" sz="1100" dirty="0" smtClean="0"/>
                    <a:t>the</a:t>
                  </a:r>
                </a:p>
              </p:txBody>
            </p:sp>
            <p:sp>
              <p:nvSpPr>
                <p:cNvPr id="246" name="TextBox 245"/>
                <p:cNvSpPr txBox="1"/>
                <p:nvPr/>
              </p:nvSpPr>
              <p:spPr>
                <a:xfrm>
                  <a:off x="2841645" y="4478775"/>
                  <a:ext cx="760333" cy="359298"/>
                </a:xfrm>
                <a:prstGeom prst="rect">
                  <a:avLst/>
                </a:prstGeom>
                <a:noFill/>
              </p:spPr>
              <p:txBody>
                <a:bodyPr wrap="square" rtlCol="0" anchor="ctr">
                  <a:noAutofit/>
                </a:bodyPr>
                <a:lstStyle/>
                <a:p>
                  <a:pPr algn="ctr"/>
                  <a:r>
                    <a:rPr lang="en-US" sz="1100" dirty="0" smtClean="0"/>
                    <a:t>made</a:t>
                  </a:r>
                </a:p>
              </p:txBody>
            </p:sp>
            <p:sp>
              <p:nvSpPr>
                <p:cNvPr id="247" name="TextBox 246"/>
                <p:cNvSpPr txBox="1"/>
                <p:nvPr/>
              </p:nvSpPr>
              <p:spPr>
                <a:xfrm>
                  <a:off x="2304929" y="4480852"/>
                  <a:ext cx="760333" cy="359298"/>
                </a:xfrm>
                <a:prstGeom prst="rect">
                  <a:avLst/>
                </a:prstGeom>
                <a:noFill/>
              </p:spPr>
              <p:txBody>
                <a:bodyPr wrap="square" rtlCol="0" anchor="ctr">
                  <a:noAutofit/>
                </a:bodyPr>
                <a:lstStyle/>
                <a:p>
                  <a:pPr algn="ctr"/>
                  <a:r>
                    <a:rPr lang="en-US" sz="1100" dirty="0" smtClean="0"/>
                    <a:t>barista</a:t>
                  </a:r>
                </a:p>
              </p:txBody>
            </p:sp>
            <p:sp>
              <p:nvSpPr>
                <p:cNvPr id="248" name="TextBox 247"/>
                <p:cNvSpPr txBox="1"/>
                <p:nvPr/>
              </p:nvSpPr>
              <p:spPr>
                <a:xfrm>
                  <a:off x="3374528" y="4484080"/>
                  <a:ext cx="760333" cy="359298"/>
                </a:xfrm>
                <a:prstGeom prst="rect">
                  <a:avLst/>
                </a:prstGeom>
                <a:noFill/>
              </p:spPr>
              <p:txBody>
                <a:bodyPr wrap="square" rtlCol="0" anchor="ctr">
                  <a:noAutofit/>
                </a:bodyPr>
                <a:lstStyle/>
                <a:p>
                  <a:pPr algn="ctr"/>
                  <a:r>
                    <a:rPr lang="en-US" sz="1100" dirty="0" smtClean="0"/>
                    <a:t>coffee</a:t>
                  </a:r>
                </a:p>
              </p:txBody>
            </p:sp>
          </p:grpSp>
          <p:sp>
            <p:nvSpPr>
              <p:cNvPr id="204" name="Oval 203"/>
              <p:cNvSpPr/>
              <p:nvPr/>
            </p:nvSpPr>
            <p:spPr>
              <a:xfrm>
                <a:off x="2718867"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01</a:t>
                </a:r>
                <a:endParaRPr lang="en-US" sz="1100" i="1" dirty="0">
                  <a:solidFill>
                    <a:schemeClr val="tx1"/>
                  </a:solidFill>
                  <a:latin typeface="Times New Roman"/>
                  <a:cs typeface="Times New Roman"/>
                </a:endParaRPr>
              </a:p>
            </p:txBody>
          </p:sp>
          <p:sp>
            <p:nvSpPr>
              <p:cNvPr id="205" name="Oval 204"/>
              <p:cNvSpPr/>
              <p:nvPr/>
            </p:nvSpPr>
            <p:spPr>
              <a:xfrm>
                <a:off x="3719507"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12</a:t>
                </a:r>
                <a:endParaRPr lang="en-US" sz="1100" i="1" dirty="0">
                  <a:solidFill>
                    <a:schemeClr val="tx1"/>
                  </a:solidFill>
                  <a:latin typeface="Times New Roman"/>
                  <a:cs typeface="Times New Roman"/>
                </a:endParaRPr>
              </a:p>
            </p:txBody>
          </p:sp>
          <p:sp>
            <p:nvSpPr>
              <p:cNvPr id="206" name="Oval 205"/>
              <p:cNvSpPr/>
              <p:nvPr/>
            </p:nvSpPr>
            <p:spPr>
              <a:xfrm>
                <a:off x="4760314"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23</a:t>
                </a:r>
                <a:endParaRPr lang="en-US" sz="1100" i="1" dirty="0">
                  <a:solidFill>
                    <a:schemeClr val="tx1"/>
                  </a:solidFill>
                  <a:latin typeface="Times New Roman"/>
                  <a:cs typeface="Times New Roman"/>
                </a:endParaRPr>
              </a:p>
            </p:txBody>
          </p:sp>
          <p:sp>
            <p:nvSpPr>
              <p:cNvPr id="207" name="Oval 206"/>
              <p:cNvSpPr/>
              <p:nvPr/>
            </p:nvSpPr>
            <p:spPr>
              <a:xfrm>
                <a:off x="5775632"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34</a:t>
                </a:r>
                <a:endParaRPr lang="en-US" sz="1100" i="1" dirty="0">
                  <a:solidFill>
                    <a:schemeClr val="tx1"/>
                  </a:solidFill>
                  <a:latin typeface="Times New Roman"/>
                  <a:cs typeface="Times New Roman"/>
                </a:endParaRPr>
              </a:p>
            </p:txBody>
          </p:sp>
          <p:sp>
            <p:nvSpPr>
              <p:cNvPr id="208" name="Oval 207"/>
              <p:cNvSpPr/>
              <p:nvPr/>
            </p:nvSpPr>
            <p:spPr>
              <a:xfrm>
                <a:off x="3224188" y="332464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0</a:t>
                </a:r>
                <a:r>
                  <a:rPr lang="en-US" sz="1100" i="1" baseline="-25000" dirty="0" smtClean="0">
                    <a:solidFill>
                      <a:schemeClr val="tx1"/>
                    </a:solidFill>
                    <a:latin typeface="Times New Roman"/>
                    <a:cs typeface="Times New Roman"/>
                  </a:rPr>
                  <a:t>2</a:t>
                </a:r>
                <a:endParaRPr lang="en-US" sz="1100" i="1" dirty="0">
                  <a:solidFill>
                    <a:schemeClr val="tx1"/>
                  </a:solidFill>
                  <a:latin typeface="Times New Roman"/>
                  <a:cs typeface="Times New Roman"/>
                </a:endParaRPr>
              </a:p>
            </p:txBody>
          </p:sp>
          <p:sp>
            <p:nvSpPr>
              <p:cNvPr id="209" name="Oval 208"/>
              <p:cNvSpPr/>
              <p:nvPr/>
            </p:nvSpPr>
            <p:spPr>
              <a:xfrm>
                <a:off x="4253295" y="3315190"/>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1</a:t>
                </a:r>
                <a:r>
                  <a:rPr lang="en-US" sz="1100" i="1" baseline="-25000" dirty="0" smtClean="0">
                    <a:solidFill>
                      <a:schemeClr val="tx1"/>
                    </a:solidFill>
                    <a:latin typeface="Times New Roman"/>
                    <a:cs typeface="Times New Roman"/>
                  </a:rPr>
                  <a:t>3</a:t>
                </a:r>
                <a:endParaRPr lang="en-US" sz="1100" i="1" dirty="0">
                  <a:solidFill>
                    <a:schemeClr val="tx1"/>
                  </a:solidFill>
                  <a:latin typeface="Times New Roman"/>
                  <a:cs typeface="Times New Roman"/>
                </a:endParaRPr>
              </a:p>
            </p:txBody>
          </p:sp>
          <p:sp>
            <p:nvSpPr>
              <p:cNvPr id="210" name="Oval 209"/>
              <p:cNvSpPr/>
              <p:nvPr/>
            </p:nvSpPr>
            <p:spPr>
              <a:xfrm>
                <a:off x="5266471" y="3315190"/>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2</a:t>
                </a:r>
                <a:r>
                  <a:rPr lang="en-US" sz="1100" i="1" baseline="-25000" dirty="0" smtClean="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sp>
            <p:nvSpPr>
              <p:cNvPr id="211" name="Oval 210"/>
              <p:cNvSpPr/>
              <p:nvPr/>
            </p:nvSpPr>
            <p:spPr>
              <a:xfrm>
                <a:off x="3737452" y="281095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03</a:t>
                </a:r>
                <a:endParaRPr lang="en-US" sz="1100" i="1" dirty="0">
                  <a:solidFill>
                    <a:schemeClr val="tx1"/>
                  </a:solidFill>
                  <a:latin typeface="Times New Roman"/>
                  <a:cs typeface="Times New Roman"/>
                </a:endParaRPr>
              </a:p>
            </p:txBody>
          </p:sp>
          <p:sp>
            <p:nvSpPr>
              <p:cNvPr id="212" name="Oval 211"/>
              <p:cNvSpPr/>
              <p:nvPr/>
            </p:nvSpPr>
            <p:spPr>
              <a:xfrm>
                <a:off x="4755764" y="281095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14</a:t>
                </a:r>
                <a:endParaRPr lang="en-US" sz="1100" i="1" dirty="0">
                  <a:solidFill>
                    <a:schemeClr val="tx1"/>
                  </a:solidFill>
                  <a:latin typeface="Times New Roman"/>
                  <a:cs typeface="Times New Roman"/>
                </a:endParaRPr>
              </a:p>
            </p:txBody>
          </p:sp>
          <p:sp>
            <p:nvSpPr>
              <p:cNvPr id="213" name="Oval 212"/>
              <p:cNvSpPr/>
              <p:nvPr/>
            </p:nvSpPr>
            <p:spPr>
              <a:xfrm>
                <a:off x="4250915" y="230763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0</a:t>
                </a:r>
                <a:r>
                  <a:rPr lang="en-US" sz="1100" i="1" baseline="-25000" dirty="0" smtClean="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grpSp>
            <p:nvGrpSpPr>
              <p:cNvPr id="214" name="Group 213"/>
              <p:cNvGrpSpPr/>
              <p:nvPr/>
            </p:nvGrpSpPr>
            <p:grpSpPr>
              <a:xfrm>
                <a:off x="4384600" y="2729951"/>
                <a:ext cx="151981" cy="243187"/>
                <a:chOff x="1618308" y="2889034"/>
                <a:chExt cx="243186" cy="389125"/>
              </a:xfrm>
            </p:grpSpPr>
            <p:cxnSp>
              <p:nvCxnSpPr>
                <p:cNvPr id="243" name="Straight Connector 242"/>
                <p:cNvCxnSpPr>
                  <a:endCxn id="244"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44" name="Rectangle 243"/>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215" name="Group 214"/>
              <p:cNvGrpSpPr/>
              <p:nvPr/>
            </p:nvGrpSpPr>
            <p:grpSpPr>
              <a:xfrm>
                <a:off x="3865239" y="3234185"/>
                <a:ext cx="151981" cy="243187"/>
                <a:chOff x="1618308" y="2889034"/>
                <a:chExt cx="243186" cy="389125"/>
              </a:xfrm>
            </p:grpSpPr>
            <p:cxnSp>
              <p:nvCxnSpPr>
                <p:cNvPr id="241" name="Straight Connector 240"/>
                <p:cNvCxnSpPr>
                  <a:endCxn id="242"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42" name="Rectangle 241"/>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216" name="Group 215"/>
              <p:cNvGrpSpPr/>
              <p:nvPr/>
            </p:nvGrpSpPr>
            <p:grpSpPr>
              <a:xfrm>
                <a:off x="4889598" y="3234185"/>
                <a:ext cx="151981" cy="243187"/>
                <a:chOff x="1618308" y="2889034"/>
                <a:chExt cx="243186" cy="389125"/>
              </a:xfrm>
            </p:grpSpPr>
            <p:cxnSp>
              <p:nvCxnSpPr>
                <p:cNvPr id="239" name="Straight Connector 238"/>
                <p:cNvCxnSpPr>
                  <a:endCxn id="240"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40" name="Rectangle 239"/>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217" name="Group 216"/>
              <p:cNvGrpSpPr/>
              <p:nvPr/>
            </p:nvGrpSpPr>
            <p:grpSpPr>
              <a:xfrm>
                <a:off x="3349457" y="3747706"/>
                <a:ext cx="151981" cy="243187"/>
                <a:chOff x="1618308" y="2889034"/>
                <a:chExt cx="243186" cy="389125"/>
              </a:xfrm>
            </p:grpSpPr>
            <p:cxnSp>
              <p:nvCxnSpPr>
                <p:cNvPr id="237" name="Straight Connector 236"/>
                <p:cNvCxnSpPr>
                  <a:endCxn id="238"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38" name="Rectangle 237"/>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218" name="Group 217"/>
              <p:cNvGrpSpPr/>
              <p:nvPr/>
            </p:nvGrpSpPr>
            <p:grpSpPr>
              <a:xfrm>
                <a:off x="4384018" y="3737506"/>
                <a:ext cx="151981" cy="243187"/>
                <a:chOff x="1618308" y="2889034"/>
                <a:chExt cx="243186" cy="389125"/>
              </a:xfrm>
            </p:grpSpPr>
            <p:cxnSp>
              <p:nvCxnSpPr>
                <p:cNvPr id="235" name="Straight Connector 234"/>
                <p:cNvCxnSpPr>
                  <a:endCxn id="236"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36" name="Rectangle 235"/>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219" name="Group 218"/>
              <p:cNvGrpSpPr/>
              <p:nvPr/>
            </p:nvGrpSpPr>
            <p:grpSpPr>
              <a:xfrm>
                <a:off x="5413268" y="3736762"/>
                <a:ext cx="151981" cy="243187"/>
                <a:chOff x="1618308" y="2889034"/>
                <a:chExt cx="243186" cy="389125"/>
              </a:xfrm>
            </p:grpSpPr>
            <p:cxnSp>
              <p:nvCxnSpPr>
                <p:cNvPr id="233" name="Straight Connector 232"/>
                <p:cNvCxnSpPr>
                  <a:endCxn id="234"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34" name="Rectangle 233"/>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220" name="Group 219"/>
              <p:cNvGrpSpPr/>
              <p:nvPr/>
            </p:nvGrpSpPr>
            <p:grpSpPr>
              <a:xfrm>
                <a:off x="3844835" y="4245183"/>
                <a:ext cx="151981" cy="243187"/>
                <a:chOff x="1618308" y="2889034"/>
                <a:chExt cx="243186" cy="389125"/>
              </a:xfrm>
            </p:grpSpPr>
            <p:cxnSp>
              <p:nvCxnSpPr>
                <p:cNvPr id="231" name="Straight Connector 230"/>
                <p:cNvCxnSpPr>
                  <a:endCxn id="232"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32" name="Rectangle 231"/>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221" name="Group 220"/>
              <p:cNvGrpSpPr/>
              <p:nvPr/>
            </p:nvGrpSpPr>
            <p:grpSpPr>
              <a:xfrm>
                <a:off x="4889598" y="4250283"/>
                <a:ext cx="151981" cy="243187"/>
                <a:chOff x="1618308" y="2889034"/>
                <a:chExt cx="243186" cy="389125"/>
              </a:xfrm>
            </p:grpSpPr>
            <p:cxnSp>
              <p:nvCxnSpPr>
                <p:cNvPr id="229" name="Straight Connector 228"/>
                <p:cNvCxnSpPr>
                  <a:endCxn id="230"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30" name="Rectangle 229"/>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222" name="Group 221"/>
              <p:cNvGrpSpPr/>
              <p:nvPr/>
            </p:nvGrpSpPr>
            <p:grpSpPr>
              <a:xfrm>
                <a:off x="5923949" y="4239339"/>
                <a:ext cx="151981" cy="243187"/>
                <a:chOff x="1618308" y="2889034"/>
                <a:chExt cx="243186" cy="389125"/>
              </a:xfrm>
            </p:grpSpPr>
            <p:cxnSp>
              <p:nvCxnSpPr>
                <p:cNvPr id="227" name="Straight Connector 226"/>
                <p:cNvCxnSpPr>
                  <a:endCxn id="228"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28" name="Rectangle 227"/>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223" name="Group 222"/>
              <p:cNvGrpSpPr/>
              <p:nvPr/>
            </p:nvGrpSpPr>
            <p:grpSpPr>
              <a:xfrm>
                <a:off x="2844140" y="4239339"/>
                <a:ext cx="151981" cy="243187"/>
                <a:chOff x="1618308" y="2889034"/>
                <a:chExt cx="243186" cy="389125"/>
              </a:xfrm>
            </p:grpSpPr>
            <p:cxnSp>
              <p:nvCxnSpPr>
                <p:cNvPr id="225" name="Straight Connector 224"/>
                <p:cNvCxnSpPr>
                  <a:endCxn id="226"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26" name="Rectangle 225"/>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sp>
            <p:nvSpPr>
              <p:cNvPr id="224" name="Rectangle 223"/>
              <p:cNvSpPr/>
              <p:nvPr/>
            </p:nvSpPr>
            <p:spPr>
              <a:xfrm>
                <a:off x="4385193" y="1664157"/>
                <a:ext cx="151981" cy="151982"/>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sp>
        <p:nvSpPr>
          <p:cNvPr id="269" name="Content Placeholder 2"/>
          <p:cNvSpPr txBox="1">
            <a:spLocks/>
          </p:cNvSpPr>
          <p:nvPr/>
        </p:nvSpPr>
        <p:spPr>
          <a:xfrm>
            <a:off x="4831145" y="4734777"/>
            <a:ext cx="3532025" cy="1523786"/>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3000" dirty="0">
                <a:latin typeface="Times New Roman"/>
                <a:cs typeface="Times New Roman"/>
              </a:rPr>
              <a:t>O(</a:t>
            </a:r>
            <a:r>
              <a:rPr lang="en-US" sz="3000" i="1" dirty="0">
                <a:latin typeface="Times New Roman"/>
                <a:cs typeface="Times New Roman"/>
              </a:rPr>
              <a:t>d</a:t>
            </a:r>
            <a:r>
              <a:rPr lang="en-US" sz="3000" i="1" dirty="0" smtClean="0">
                <a:latin typeface="Times New Roman"/>
                <a:cs typeface="Times New Roman"/>
              </a:rPr>
              <a:t>*2</a:t>
            </a:r>
            <a:r>
              <a:rPr lang="en-US" sz="3000" i="1" baseline="30000" dirty="0" smtClean="0">
                <a:latin typeface="Times New Roman"/>
                <a:cs typeface="Times New Roman"/>
              </a:rPr>
              <a:t>d</a:t>
            </a:r>
            <a:r>
              <a:rPr lang="en-US" sz="3000" dirty="0" smtClean="0">
                <a:latin typeface="Times New Roman"/>
                <a:cs typeface="Times New Roman"/>
              </a:rPr>
              <a:t>)</a:t>
            </a:r>
            <a:endParaRPr lang="en-US" sz="3000" dirty="0" smtClean="0"/>
          </a:p>
          <a:p>
            <a:pPr marL="0" indent="0">
              <a:buNone/>
            </a:pPr>
            <a:r>
              <a:rPr lang="en-US" sz="2000" i="1" dirty="0" smtClean="0">
                <a:latin typeface="Times New Roman"/>
                <a:cs typeface="Times New Roman"/>
              </a:rPr>
              <a:t>d</a:t>
            </a:r>
            <a:r>
              <a:rPr lang="en-US" sz="2000" dirty="0" smtClean="0"/>
              <a:t> = # of neighboring variables</a:t>
            </a:r>
          </a:p>
        </p:txBody>
      </p:sp>
      <p:sp>
        <p:nvSpPr>
          <p:cNvPr id="270" name="Content Placeholder 2"/>
          <p:cNvSpPr txBox="1">
            <a:spLocks/>
          </p:cNvSpPr>
          <p:nvPr/>
        </p:nvSpPr>
        <p:spPr>
          <a:xfrm>
            <a:off x="1103220" y="4731800"/>
            <a:ext cx="3532025" cy="1523786"/>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3000" dirty="0">
                <a:latin typeface="Times New Roman"/>
                <a:cs typeface="Times New Roman"/>
              </a:rPr>
              <a:t>O(</a:t>
            </a:r>
            <a:r>
              <a:rPr lang="en-US" sz="3000" i="1" dirty="0">
                <a:latin typeface="Times New Roman"/>
                <a:cs typeface="Times New Roman"/>
              </a:rPr>
              <a:t>d</a:t>
            </a:r>
            <a:r>
              <a:rPr lang="en-US" sz="3000" i="1" dirty="0" smtClean="0">
                <a:latin typeface="Times New Roman"/>
                <a:cs typeface="Times New Roman"/>
              </a:rPr>
              <a:t>*2</a:t>
            </a:r>
            <a:r>
              <a:rPr lang="en-US" sz="3000" dirty="0" smtClean="0">
                <a:latin typeface="Times New Roman"/>
                <a:cs typeface="Times New Roman"/>
              </a:rPr>
              <a:t>) </a:t>
            </a:r>
            <a:endParaRPr lang="en-US" sz="3000" dirty="0"/>
          </a:p>
          <a:p>
            <a:pPr marL="0" indent="0">
              <a:buNone/>
            </a:pPr>
            <a:r>
              <a:rPr lang="en-US" sz="2000" i="1" dirty="0">
                <a:latin typeface="Times New Roman"/>
                <a:cs typeface="Times New Roman"/>
              </a:rPr>
              <a:t>d</a:t>
            </a:r>
            <a:r>
              <a:rPr lang="en-US" sz="2000" dirty="0"/>
              <a:t> = # of neighboring </a:t>
            </a:r>
            <a:r>
              <a:rPr lang="en-US" sz="2000" dirty="0" smtClean="0"/>
              <a:t>factors</a:t>
            </a:r>
            <a:endParaRPr lang="en-US" sz="2000" dirty="0"/>
          </a:p>
        </p:txBody>
      </p:sp>
      <p:grpSp>
        <p:nvGrpSpPr>
          <p:cNvPr id="268" name="Group 267"/>
          <p:cNvGrpSpPr/>
          <p:nvPr/>
        </p:nvGrpSpPr>
        <p:grpSpPr>
          <a:xfrm>
            <a:off x="1669251" y="4093620"/>
            <a:ext cx="2177621" cy="452043"/>
            <a:chOff x="1136920" y="3747287"/>
            <a:chExt cx="2822626" cy="585936"/>
          </a:xfrm>
          <a:solidFill>
            <a:schemeClr val="accent4">
              <a:lumMod val="20000"/>
              <a:lumOff val="80000"/>
            </a:schemeClr>
          </a:solidFill>
        </p:grpSpPr>
        <p:sp>
          <p:nvSpPr>
            <p:cNvPr id="271" name="Rectangle 270"/>
            <p:cNvSpPr/>
            <p:nvPr/>
          </p:nvSpPr>
          <p:spPr>
            <a:xfrm>
              <a:off x="1136920" y="3747287"/>
              <a:ext cx="2822626" cy="585936"/>
            </a:xfrm>
            <a:prstGeom prst="rect">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pic>
          <p:nvPicPr>
            <p:cNvPr id="272" name="Picture 271" descr="latex-image-1.pdf"/>
            <p:cNvPicPr>
              <a:picLocks noChangeAspect="1"/>
            </p:cNvPicPr>
            <p:nvPr/>
          </p:nvPicPr>
          <p:blipFill>
            <a:blip r:embed="rId2"/>
            <a:stretch>
              <a:fillRect/>
            </a:stretch>
          </p:blipFill>
          <p:spPr>
            <a:xfrm>
              <a:off x="1214438" y="3795713"/>
              <a:ext cx="2643187" cy="488950"/>
            </a:xfrm>
            <a:prstGeom prst="rect">
              <a:avLst/>
            </a:prstGeom>
            <a:grpFill/>
          </p:spPr>
        </p:pic>
      </p:grpSp>
      <p:grpSp>
        <p:nvGrpSpPr>
          <p:cNvPr id="273" name="Group 272"/>
          <p:cNvGrpSpPr/>
          <p:nvPr/>
        </p:nvGrpSpPr>
        <p:grpSpPr>
          <a:xfrm>
            <a:off x="4676442" y="4093620"/>
            <a:ext cx="3630480" cy="452043"/>
            <a:chOff x="4061771" y="3747287"/>
            <a:chExt cx="4705817" cy="585936"/>
          </a:xfrm>
          <a:solidFill>
            <a:schemeClr val="accent4">
              <a:lumMod val="20000"/>
              <a:lumOff val="80000"/>
            </a:schemeClr>
          </a:solidFill>
        </p:grpSpPr>
        <p:sp>
          <p:nvSpPr>
            <p:cNvPr id="274" name="Rectangle 273"/>
            <p:cNvSpPr/>
            <p:nvPr/>
          </p:nvSpPr>
          <p:spPr>
            <a:xfrm>
              <a:off x="4061771" y="3747287"/>
              <a:ext cx="4705817" cy="585936"/>
            </a:xfrm>
            <a:prstGeom prst="rect">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pic>
          <p:nvPicPr>
            <p:cNvPr id="275" name="Picture 274" descr="latex-image-1.pdf"/>
            <p:cNvPicPr>
              <a:picLocks noChangeAspect="1"/>
            </p:cNvPicPr>
            <p:nvPr/>
          </p:nvPicPr>
          <p:blipFill>
            <a:blip r:embed="rId3"/>
            <a:stretch>
              <a:fillRect/>
            </a:stretch>
          </p:blipFill>
          <p:spPr>
            <a:xfrm>
              <a:off x="4106863" y="3795713"/>
              <a:ext cx="4562475" cy="488950"/>
            </a:xfrm>
            <a:prstGeom prst="rect">
              <a:avLst/>
            </a:prstGeom>
            <a:grpFill/>
          </p:spPr>
        </p:pic>
      </p:grpSp>
    </p:spTree>
    <p:extLst>
      <p:ext uri="{BB962C8B-B14F-4D97-AF65-F5344CB8AC3E}">
        <p14:creationId xmlns:p14="http://schemas.microsoft.com/office/powerpoint/2010/main" val="3910359540"/>
      </p:ext>
    </p:extLst>
  </p:cSld>
  <p:clrMapOvr>
    <a:masterClrMapping/>
  </p:clrMapOvr>
  <p:timing>
    <p:tnLst>
      <p:par>
        <p:cTn xmlns:p14="http://schemas.microsoft.com/office/powerpoint/2010/main" id="1" dur="indefinite" restart="never" nodeType="tmRoot"/>
      </p:par>
    </p:tnLst>
  </p:timing>
</p:sld>
</file>

<file path=ppt/slides/slide2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Messages: The </a:t>
            </a:r>
            <a:r>
              <a:rPr lang="en-US" i="1" dirty="0" err="1">
                <a:latin typeface="Times New Roman"/>
                <a:cs typeface="Times New Roman"/>
              </a:rPr>
              <a:t>CKYTree</a:t>
            </a:r>
            <a:r>
              <a:rPr lang="en-US" i="1" dirty="0">
                <a:latin typeface="Times New Roman"/>
                <a:cs typeface="Times New Roman"/>
              </a:rPr>
              <a:t> </a:t>
            </a:r>
            <a:r>
              <a:rPr lang="en-US" dirty="0" smtClean="0"/>
              <a:t>Factor</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227</a:t>
            </a:fld>
            <a:endParaRPr lang="en-US"/>
          </a:p>
        </p:txBody>
      </p:sp>
      <p:grpSp>
        <p:nvGrpSpPr>
          <p:cNvPr id="51" name="Group 50"/>
          <p:cNvGrpSpPr/>
          <p:nvPr/>
        </p:nvGrpSpPr>
        <p:grpSpPr>
          <a:xfrm>
            <a:off x="862858" y="1210760"/>
            <a:ext cx="7500312" cy="5047802"/>
            <a:chOff x="968571" y="3220722"/>
            <a:chExt cx="7714338" cy="4913042"/>
          </a:xfrm>
        </p:grpSpPr>
        <p:grpSp>
          <p:nvGrpSpPr>
            <p:cNvPr id="52" name="Group 51"/>
            <p:cNvGrpSpPr/>
            <p:nvPr/>
          </p:nvGrpSpPr>
          <p:grpSpPr>
            <a:xfrm>
              <a:off x="968571" y="3646077"/>
              <a:ext cx="7714338" cy="4487687"/>
              <a:chOff x="972462" y="3993229"/>
              <a:chExt cx="7703278" cy="4818833"/>
            </a:xfrm>
          </p:grpSpPr>
          <p:sp>
            <p:nvSpPr>
              <p:cNvPr id="58" name="Rectangle 57"/>
              <p:cNvSpPr/>
              <p:nvPr/>
            </p:nvSpPr>
            <p:spPr>
              <a:xfrm>
                <a:off x="972462" y="3993229"/>
                <a:ext cx="3855524" cy="4815723"/>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Rectangle 59"/>
              <p:cNvSpPr/>
              <p:nvPr/>
            </p:nvSpPr>
            <p:spPr>
              <a:xfrm>
                <a:off x="4820216" y="3993230"/>
                <a:ext cx="3855524" cy="4818832"/>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55" name="TextBox 54"/>
            <p:cNvSpPr txBox="1"/>
            <p:nvPr/>
          </p:nvSpPr>
          <p:spPr>
            <a:xfrm>
              <a:off x="968571" y="3220722"/>
              <a:ext cx="3861060" cy="425355"/>
            </a:xfrm>
            <a:prstGeom prst="rect">
              <a:avLst/>
            </a:prstGeom>
            <a:noFill/>
          </p:spPr>
          <p:txBody>
            <a:bodyPr vert="horz" wrap="square" rtlCol="0" anchor="ctr" anchorCtr="0">
              <a:noAutofit/>
            </a:bodyPr>
            <a:lstStyle/>
            <a:p>
              <a:pPr algn="ctr"/>
              <a:r>
                <a:rPr lang="en-US" b="1" dirty="0" smtClean="0"/>
                <a:t>From Variables</a:t>
              </a:r>
            </a:p>
          </p:txBody>
        </p:sp>
        <p:sp>
          <p:nvSpPr>
            <p:cNvPr id="56" name="TextBox 55"/>
            <p:cNvSpPr txBox="1"/>
            <p:nvPr/>
          </p:nvSpPr>
          <p:spPr>
            <a:xfrm>
              <a:off x="4821849" y="3220723"/>
              <a:ext cx="3861060" cy="425355"/>
            </a:xfrm>
            <a:prstGeom prst="rect">
              <a:avLst/>
            </a:prstGeom>
            <a:noFill/>
          </p:spPr>
          <p:txBody>
            <a:bodyPr vert="horz" wrap="square" rtlCol="0" anchor="ctr" anchorCtr="0">
              <a:noAutofit/>
            </a:bodyPr>
            <a:lstStyle/>
            <a:p>
              <a:pPr algn="ctr"/>
              <a:r>
                <a:rPr lang="en-US" b="1" dirty="0" smtClean="0"/>
                <a:t>To Variables</a:t>
              </a:r>
            </a:p>
          </p:txBody>
        </p:sp>
      </p:grpSp>
      <p:grpSp>
        <p:nvGrpSpPr>
          <p:cNvPr id="121" name="Group 120"/>
          <p:cNvGrpSpPr/>
          <p:nvPr/>
        </p:nvGrpSpPr>
        <p:grpSpPr>
          <a:xfrm>
            <a:off x="1125585" y="1735520"/>
            <a:ext cx="3399541" cy="2691240"/>
            <a:chOff x="-407491" y="3598582"/>
            <a:chExt cx="4163903" cy="3296346"/>
          </a:xfrm>
        </p:grpSpPr>
        <p:cxnSp>
          <p:nvCxnSpPr>
            <p:cNvPr id="122" name="Straight Arrow Connector 121"/>
            <p:cNvCxnSpPr/>
            <p:nvPr/>
          </p:nvCxnSpPr>
          <p:spPr>
            <a:xfrm flipV="1">
              <a:off x="855305" y="3598582"/>
              <a:ext cx="494725" cy="269112"/>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23" name="Straight Arrow Connector 122"/>
            <p:cNvCxnSpPr/>
            <p:nvPr/>
          </p:nvCxnSpPr>
          <p:spPr>
            <a:xfrm flipH="1" flipV="1">
              <a:off x="2050034" y="3634185"/>
              <a:ext cx="434314" cy="330234"/>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24" name="Straight Arrow Connector 123"/>
            <p:cNvCxnSpPr/>
            <p:nvPr/>
          </p:nvCxnSpPr>
          <p:spPr>
            <a:xfrm flipH="1" flipV="1">
              <a:off x="2001593" y="3890446"/>
              <a:ext cx="242656" cy="384456"/>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25" name="Straight Arrow Connector 124"/>
            <p:cNvCxnSpPr/>
            <p:nvPr/>
          </p:nvCxnSpPr>
          <p:spPr>
            <a:xfrm flipV="1">
              <a:off x="1101773" y="3845898"/>
              <a:ext cx="253692" cy="384456"/>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126" name="Group 125"/>
            <p:cNvGrpSpPr/>
            <p:nvPr/>
          </p:nvGrpSpPr>
          <p:grpSpPr>
            <a:xfrm>
              <a:off x="-407491" y="3623485"/>
              <a:ext cx="4163903" cy="3271443"/>
              <a:chOff x="1944997" y="1664157"/>
              <a:chExt cx="5059743" cy="3975275"/>
            </a:xfrm>
          </p:grpSpPr>
          <p:grpSp>
            <p:nvGrpSpPr>
              <p:cNvPr id="127" name="Group 126"/>
              <p:cNvGrpSpPr/>
              <p:nvPr/>
            </p:nvGrpSpPr>
            <p:grpSpPr>
              <a:xfrm>
                <a:off x="2924607" y="1740147"/>
                <a:ext cx="3056765" cy="2087820"/>
                <a:chOff x="4315357" y="921105"/>
                <a:chExt cx="3056765" cy="2087820"/>
              </a:xfrm>
            </p:grpSpPr>
            <p:cxnSp>
              <p:nvCxnSpPr>
                <p:cNvPr id="185" name="Curved Connector 184"/>
                <p:cNvCxnSpPr>
                  <a:stCxn id="151" idx="1"/>
                  <a:endCxn id="140" idx="1"/>
                </p:cNvCxnSpPr>
                <p:nvPr/>
              </p:nvCxnSpPr>
              <p:spPr>
                <a:xfrm rot="10800000" flipV="1">
                  <a:off x="5701925" y="921106"/>
                  <a:ext cx="74018" cy="627840"/>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86" name="Curved Connector 185"/>
                <p:cNvCxnSpPr>
                  <a:stCxn id="151" idx="3"/>
                  <a:endCxn id="139" idx="0"/>
                </p:cNvCxnSpPr>
                <p:nvPr/>
              </p:nvCxnSpPr>
              <p:spPr>
                <a:xfrm>
                  <a:off x="5927924" y="921106"/>
                  <a:ext cx="424330" cy="107080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87" name="Curved Connector 186"/>
                <p:cNvCxnSpPr>
                  <a:stCxn id="151" idx="1"/>
                  <a:endCxn id="138" idx="0"/>
                </p:cNvCxnSpPr>
                <p:nvPr/>
              </p:nvCxnSpPr>
              <p:spPr>
                <a:xfrm rot="10800000" flipV="1">
                  <a:off x="5333943" y="921106"/>
                  <a:ext cx="442001" cy="107080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88" name="Curved Connector 187"/>
                <p:cNvCxnSpPr>
                  <a:stCxn id="151" idx="1"/>
                  <a:endCxn id="135" idx="0"/>
                </p:cNvCxnSpPr>
                <p:nvPr/>
              </p:nvCxnSpPr>
              <p:spPr>
                <a:xfrm rot="10800000" flipV="1">
                  <a:off x="4820679" y="921106"/>
                  <a:ext cx="955265" cy="158449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89" name="Curved Connector 188"/>
                <p:cNvCxnSpPr>
                  <a:stCxn id="151" idx="3"/>
                  <a:endCxn id="137" idx="0"/>
                </p:cNvCxnSpPr>
                <p:nvPr/>
              </p:nvCxnSpPr>
              <p:spPr>
                <a:xfrm>
                  <a:off x="5927924" y="921106"/>
                  <a:ext cx="935037" cy="157504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90" name="Curved Connector 189"/>
                <p:cNvCxnSpPr>
                  <a:stCxn id="151" idx="3"/>
                  <a:endCxn id="134" idx="0"/>
                </p:cNvCxnSpPr>
                <p:nvPr/>
              </p:nvCxnSpPr>
              <p:spPr>
                <a:xfrm>
                  <a:off x="5927924" y="921106"/>
                  <a:ext cx="1444198" cy="207637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91" name="Curved Connector 190"/>
                <p:cNvCxnSpPr>
                  <a:stCxn id="151" idx="1"/>
                  <a:endCxn id="131" idx="0"/>
                </p:cNvCxnSpPr>
                <p:nvPr/>
              </p:nvCxnSpPr>
              <p:spPr>
                <a:xfrm rot="10800000" flipV="1">
                  <a:off x="4315357" y="921105"/>
                  <a:ext cx="1460586" cy="207637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92" name="Curved Connector 191"/>
                <p:cNvCxnSpPr>
                  <a:stCxn id="151" idx="1"/>
                  <a:endCxn id="132" idx="0"/>
                </p:cNvCxnSpPr>
                <p:nvPr/>
              </p:nvCxnSpPr>
              <p:spPr>
                <a:xfrm rot="10800000" flipV="1">
                  <a:off x="5315997" y="921105"/>
                  <a:ext cx="459946" cy="208781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93" name="Curved Connector 192"/>
                <p:cNvCxnSpPr>
                  <a:stCxn id="151" idx="3"/>
                  <a:endCxn id="133" idx="0"/>
                </p:cNvCxnSpPr>
                <p:nvPr/>
              </p:nvCxnSpPr>
              <p:spPr>
                <a:xfrm>
                  <a:off x="5927924" y="921106"/>
                  <a:ext cx="428880" cy="208781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94" name="Curved Connector 193"/>
                <p:cNvCxnSpPr>
                  <a:stCxn id="151" idx="3"/>
                  <a:endCxn id="136" idx="7"/>
                </p:cNvCxnSpPr>
                <p:nvPr/>
              </p:nvCxnSpPr>
              <p:spPr>
                <a:xfrm>
                  <a:off x="5927924" y="921106"/>
                  <a:ext cx="67341" cy="163539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grpSp>
            <p:nvGrpSpPr>
              <p:cNvPr id="128" name="Group 127"/>
              <p:cNvGrpSpPr/>
              <p:nvPr/>
            </p:nvGrpSpPr>
            <p:grpSpPr>
              <a:xfrm>
                <a:off x="1944997" y="4301935"/>
                <a:ext cx="5059743" cy="361375"/>
                <a:chOff x="1363044" y="4631175"/>
                <a:chExt cx="3226517" cy="361375"/>
              </a:xfrm>
            </p:grpSpPr>
            <p:sp>
              <p:nvSpPr>
                <p:cNvPr id="180" name="TextBox 179"/>
                <p:cNvSpPr txBox="1"/>
                <p:nvPr/>
              </p:nvSpPr>
              <p:spPr>
                <a:xfrm>
                  <a:off x="1363044" y="4631175"/>
                  <a:ext cx="611286" cy="359298"/>
                </a:xfrm>
                <a:prstGeom prst="rect">
                  <a:avLst/>
                </a:prstGeom>
                <a:noFill/>
              </p:spPr>
              <p:txBody>
                <a:bodyPr wrap="square" rtlCol="0" anchor="ctr">
                  <a:noAutofit/>
                </a:bodyPr>
                <a:lstStyle/>
                <a:p>
                  <a:pPr algn="ctr"/>
                  <a:r>
                    <a:rPr lang="en-US" sz="1100" dirty="0" smtClean="0"/>
                    <a:t>0</a:t>
                  </a:r>
                </a:p>
              </p:txBody>
            </p:sp>
            <p:sp>
              <p:nvSpPr>
                <p:cNvPr id="181" name="TextBox 180"/>
                <p:cNvSpPr txBox="1"/>
                <p:nvPr/>
              </p:nvSpPr>
              <p:spPr>
                <a:xfrm>
                  <a:off x="2630830" y="4631175"/>
                  <a:ext cx="666711" cy="359298"/>
                </a:xfrm>
                <a:prstGeom prst="rect">
                  <a:avLst/>
                </a:prstGeom>
                <a:noFill/>
              </p:spPr>
              <p:txBody>
                <a:bodyPr wrap="square" rtlCol="0" anchor="ctr">
                  <a:noAutofit/>
                </a:bodyPr>
                <a:lstStyle/>
                <a:p>
                  <a:pPr algn="ctr"/>
                  <a:r>
                    <a:rPr lang="en-US" sz="1100" dirty="0" smtClean="0"/>
                    <a:t>2</a:t>
                  </a:r>
                </a:p>
              </p:txBody>
            </p:sp>
            <p:sp>
              <p:nvSpPr>
                <p:cNvPr id="182" name="TextBox 181"/>
                <p:cNvSpPr txBox="1"/>
                <p:nvPr/>
              </p:nvSpPr>
              <p:spPr>
                <a:xfrm>
                  <a:off x="1967156" y="4633252"/>
                  <a:ext cx="666711" cy="359298"/>
                </a:xfrm>
                <a:prstGeom prst="rect">
                  <a:avLst/>
                </a:prstGeom>
                <a:noFill/>
              </p:spPr>
              <p:txBody>
                <a:bodyPr wrap="square" rtlCol="0" anchor="ctr">
                  <a:noAutofit/>
                </a:bodyPr>
                <a:lstStyle/>
                <a:p>
                  <a:pPr algn="ctr"/>
                  <a:r>
                    <a:rPr lang="en-US" sz="1100" dirty="0" smtClean="0"/>
                    <a:t>1</a:t>
                  </a:r>
                </a:p>
              </p:txBody>
            </p:sp>
            <p:sp>
              <p:nvSpPr>
                <p:cNvPr id="183" name="TextBox 182"/>
                <p:cNvSpPr txBox="1"/>
                <p:nvPr/>
              </p:nvSpPr>
              <p:spPr>
                <a:xfrm>
                  <a:off x="3279218" y="4633252"/>
                  <a:ext cx="666711" cy="359298"/>
                </a:xfrm>
                <a:prstGeom prst="rect">
                  <a:avLst/>
                </a:prstGeom>
                <a:noFill/>
              </p:spPr>
              <p:txBody>
                <a:bodyPr wrap="square" rtlCol="0" anchor="ctr">
                  <a:noAutofit/>
                </a:bodyPr>
                <a:lstStyle/>
                <a:p>
                  <a:pPr algn="ctr"/>
                  <a:r>
                    <a:rPr lang="en-US" sz="1100" dirty="0" smtClean="0"/>
                    <a:t>3</a:t>
                  </a:r>
                </a:p>
              </p:txBody>
            </p:sp>
            <p:sp>
              <p:nvSpPr>
                <p:cNvPr id="184" name="TextBox 183"/>
                <p:cNvSpPr txBox="1"/>
                <p:nvPr/>
              </p:nvSpPr>
              <p:spPr>
                <a:xfrm>
                  <a:off x="3922850" y="4633252"/>
                  <a:ext cx="666711" cy="359298"/>
                </a:xfrm>
                <a:prstGeom prst="rect">
                  <a:avLst/>
                </a:prstGeom>
                <a:noFill/>
              </p:spPr>
              <p:txBody>
                <a:bodyPr wrap="square" rtlCol="0" anchor="ctr">
                  <a:noAutofit/>
                </a:bodyPr>
                <a:lstStyle/>
                <a:p>
                  <a:pPr algn="ctr"/>
                  <a:r>
                    <a:rPr lang="en-US" sz="1100" dirty="0" smtClean="0"/>
                    <a:t>4</a:t>
                  </a:r>
                </a:p>
              </p:txBody>
            </p:sp>
          </p:grpSp>
          <p:grpSp>
            <p:nvGrpSpPr>
              <p:cNvPr id="129" name="Group 128"/>
              <p:cNvGrpSpPr/>
              <p:nvPr/>
            </p:nvGrpSpPr>
            <p:grpSpPr>
              <a:xfrm rot="2700000">
                <a:off x="3009935" y="2752085"/>
                <a:ext cx="2887347" cy="2887347"/>
                <a:chOff x="2222551" y="2765761"/>
                <a:chExt cx="1828800" cy="1828800"/>
              </a:xfrm>
            </p:grpSpPr>
            <p:sp>
              <p:nvSpPr>
                <p:cNvPr id="176" name="Rectangle 175"/>
                <p:cNvSpPr/>
                <p:nvPr/>
              </p:nvSpPr>
              <p:spPr>
                <a:xfrm>
                  <a:off x="2222551" y="2765761"/>
                  <a:ext cx="1828800" cy="4572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sp>
              <p:nvSpPr>
                <p:cNvPr id="177" name="Rectangle 176"/>
                <p:cNvSpPr/>
                <p:nvPr/>
              </p:nvSpPr>
              <p:spPr>
                <a:xfrm>
                  <a:off x="2222551" y="2767756"/>
                  <a:ext cx="1371600" cy="9144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sp>
              <p:nvSpPr>
                <p:cNvPr id="178" name="Rectangle 177"/>
                <p:cNvSpPr/>
                <p:nvPr/>
              </p:nvSpPr>
              <p:spPr>
                <a:xfrm>
                  <a:off x="2222551" y="2767758"/>
                  <a:ext cx="914400" cy="13716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sp>
              <p:nvSpPr>
                <p:cNvPr id="179" name="Rectangle 178"/>
                <p:cNvSpPr/>
                <p:nvPr/>
              </p:nvSpPr>
              <p:spPr>
                <a:xfrm>
                  <a:off x="2222551" y="2765761"/>
                  <a:ext cx="457200" cy="18288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grpSp>
          <p:grpSp>
            <p:nvGrpSpPr>
              <p:cNvPr id="130" name="Group 129"/>
              <p:cNvGrpSpPr/>
              <p:nvPr/>
            </p:nvGrpSpPr>
            <p:grpSpPr>
              <a:xfrm>
                <a:off x="2254876" y="4642312"/>
                <a:ext cx="4453327" cy="364603"/>
                <a:chOff x="1801525" y="4478775"/>
                <a:chExt cx="2333336" cy="364603"/>
              </a:xfrm>
            </p:grpSpPr>
            <p:sp>
              <p:nvSpPr>
                <p:cNvPr id="172" name="TextBox 171"/>
                <p:cNvSpPr txBox="1"/>
                <p:nvPr/>
              </p:nvSpPr>
              <p:spPr>
                <a:xfrm>
                  <a:off x="1801525" y="4480954"/>
                  <a:ext cx="697125" cy="359298"/>
                </a:xfrm>
                <a:prstGeom prst="rect">
                  <a:avLst/>
                </a:prstGeom>
                <a:noFill/>
              </p:spPr>
              <p:txBody>
                <a:bodyPr wrap="square" rtlCol="0" anchor="ctr">
                  <a:noAutofit/>
                </a:bodyPr>
                <a:lstStyle/>
                <a:p>
                  <a:pPr algn="ctr"/>
                  <a:r>
                    <a:rPr lang="en-US" sz="1100" dirty="0" smtClean="0"/>
                    <a:t>the</a:t>
                  </a:r>
                </a:p>
              </p:txBody>
            </p:sp>
            <p:sp>
              <p:nvSpPr>
                <p:cNvPr id="173" name="TextBox 172"/>
                <p:cNvSpPr txBox="1"/>
                <p:nvPr/>
              </p:nvSpPr>
              <p:spPr>
                <a:xfrm>
                  <a:off x="2841645" y="4478775"/>
                  <a:ext cx="760333" cy="359298"/>
                </a:xfrm>
                <a:prstGeom prst="rect">
                  <a:avLst/>
                </a:prstGeom>
                <a:noFill/>
              </p:spPr>
              <p:txBody>
                <a:bodyPr wrap="square" rtlCol="0" anchor="ctr">
                  <a:noAutofit/>
                </a:bodyPr>
                <a:lstStyle/>
                <a:p>
                  <a:pPr algn="ctr"/>
                  <a:r>
                    <a:rPr lang="en-US" sz="1100" dirty="0" smtClean="0"/>
                    <a:t>made</a:t>
                  </a:r>
                </a:p>
              </p:txBody>
            </p:sp>
            <p:sp>
              <p:nvSpPr>
                <p:cNvPr id="174" name="TextBox 173"/>
                <p:cNvSpPr txBox="1"/>
                <p:nvPr/>
              </p:nvSpPr>
              <p:spPr>
                <a:xfrm>
                  <a:off x="2304929" y="4480852"/>
                  <a:ext cx="760333" cy="359298"/>
                </a:xfrm>
                <a:prstGeom prst="rect">
                  <a:avLst/>
                </a:prstGeom>
                <a:noFill/>
              </p:spPr>
              <p:txBody>
                <a:bodyPr wrap="square" rtlCol="0" anchor="ctr">
                  <a:noAutofit/>
                </a:bodyPr>
                <a:lstStyle/>
                <a:p>
                  <a:pPr algn="ctr"/>
                  <a:r>
                    <a:rPr lang="en-US" sz="1100" dirty="0" smtClean="0"/>
                    <a:t>barista</a:t>
                  </a:r>
                </a:p>
              </p:txBody>
            </p:sp>
            <p:sp>
              <p:nvSpPr>
                <p:cNvPr id="175" name="TextBox 174"/>
                <p:cNvSpPr txBox="1"/>
                <p:nvPr/>
              </p:nvSpPr>
              <p:spPr>
                <a:xfrm>
                  <a:off x="3374528" y="4484080"/>
                  <a:ext cx="760333" cy="359298"/>
                </a:xfrm>
                <a:prstGeom prst="rect">
                  <a:avLst/>
                </a:prstGeom>
                <a:noFill/>
              </p:spPr>
              <p:txBody>
                <a:bodyPr wrap="square" rtlCol="0" anchor="ctr">
                  <a:noAutofit/>
                </a:bodyPr>
                <a:lstStyle/>
                <a:p>
                  <a:pPr algn="ctr"/>
                  <a:r>
                    <a:rPr lang="en-US" sz="1100" dirty="0" smtClean="0"/>
                    <a:t>coffee</a:t>
                  </a:r>
                </a:p>
              </p:txBody>
            </p:sp>
          </p:grpSp>
          <p:sp>
            <p:nvSpPr>
              <p:cNvPr id="131" name="Oval 130"/>
              <p:cNvSpPr/>
              <p:nvPr/>
            </p:nvSpPr>
            <p:spPr>
              <a:xfrm>
                <a:off x="2718867"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01</a:t>
                </a:r>
                <a:endParaRPr lang="en-US" sz="1100" i="1" dirty="0">
                  <a:solidFill>
                    <a:schemeClr val="tx1"/>
                  </a:solidFill>
                  <a:latin typeface="Times New Roman"/>
                  <a:cs typeface="Times New Roman"/>
                </a:endParaRPr>
              </a:p>
            </p:txBody>
          </p:sp>
          <p:sp>
            <p:nvSpPr>
              <p:cNvPr id="132" name="Oval 131"/>
              <p:cNvSpPr/>
              <p:nvPr/>
            </p:nvSpPr>
            <p:spPr>
              <a:xfrm>
                <a:off x="3719507"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12</a:t>
                </a:r>
                <a:endParaRPr lang="en-US" sz="1100" i="1" dirty="0">
                  <a:solidFill>
                    <a:schemeClr val="tx1"/>
                  </a:solidFill>
                  <a:latin typeface="Times New Roman"/>
                  <a:cs typeface="Times New Roman"/>
                </a:endParaRPr>
              </a:p>
            </p:txBody>
          </p:sp>
          <p:sp>
            <p:nvSpPr>
              <p:cNvPr id="133" name="Oval 132"/>
              <p:cNvSpPr/>
              <p:nvPr/>
            </p:nvSpPr>
            <p:spPr>
              <a:xfrm>
                <a:off x="4760314"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23</a:t>
                </a:r>
                <a:endParaRPr lang="en-US" sz="1100" i="1" dirty="0">
                  <a:solidFill>
                    <a:schemeClr val="tx1"/>
                  </a:solidFill>
                  <a:latin typeface="Times New Roman"/>
                  <a:cs typeface="Times New Roman"/>
                </a:endParaRPr>
              </a:p>
            </p:txBody>
          </p:sp>
          <p:sp>
            <p:nvSpPr>
              <p:cNvPr id="134" name="Oval 133"/>
              <p:cNvSpPr/>
              <p:nvPr/>
            </p:nvSpPr>
            <p:spPr>
              <a:xfrm>
                <a:off x="5775632"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34</a:t>
                </a:r>
                <a:endParaRPr lang="en-US" sz="1100" i="1" dirty="0">
                  <a:solidFill>
                    <a:schemeClr val="tx1"/>
                  </a:solidFill>
                  <a:latin typeface="Times New Roman"/>
                  <a:cs typeface="Times New Roman"/>
                </a:endParaRPr>
              </a:p>
            </p:txBody>
          </p:sp>
          <p:sp>
            <p:nvSpPr>
              <p:cNvPr id="135" name="Oval 134"/>
              <p:cNvSpPr/>
              <p:nvPr/>
            </p:nvSpPr>
            <p:spPr>
              <a:xfrm>
                <a:off x="3224188" y="332464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0</a:t>
                </a:r>
                <a:r>
                  <a:rPr lang="en-US" sz="1100" i="1" baseline="-25000" dirty="0" smtClean="0">
                    <a:solidFill>
                      <a:schemeClr val="tx1"/>
                    </a:solidFill>
                    <a:latin typeface="Times New Roman"/>
                    <a:cs typeface="Times New Roman"/>
                  </a:rPr>
                  <a:t>2</a:t>
                </a:r>
                <a:endParaRPr lang="en-US" sz="1100" i="1" dirty="0">
                  <a:solidFill>
                    <a:schemeClr val="tx1"/>
                  </a:solidFill>
                  <a:latin typeface="Times New Roman"/>
                  <a:cs typeface="Times New Roman"/>
                </a:endParaRPr>
              </a:p>
            </p:txBody>
          </p:sp>
          <p:sp>
            <p:nvSpPr>
              <p:cNvPr id="136" name="Oval 135"/>
              <p:cNvSpPr/>
              <p:nvPr/>
            </p:nvSpPr>
            <p:spPr>
              <a:xfrm>
                <a:off x="4253295" y="3315190"/>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1</a:t>
                </a:r>
                <a:r>
                  <a:rPr lang="en-US" sz="1100" i="1" baseline="-25000" dirty="0" smtClean="0">
                    <a:solidFill>
                      <a:schemeClr val="tx1"/>
                    </a:solidFill>
                    <a:latin typeface="Times New Roman"/>
                    <a:cs typeface="Times New Roman"/>
                  </a:rPr>
                  <a:t>3</a:t>
                </a:r>
                <a:endParaRPr lang="en-US" sz="1100" i="1" dirty="0">
                  <a:solidFill>
                    <a:schemeClr val="tx1"/>
                  </a:solidFill>
                  <a:latin typeface="Times New Roman"/>
                  <a:cs typeface="Times New Roman"/>
                </a:endParaRPr>
              </a:p>
            </p:txBody>
          </p:sp>
          <p:sp>
            <p:nvSpPr>
              <p:cNvPr id="137" name="Oval 136"/>
              <p:cNvSpPr/>
              <p:nvPr/>
            </p:nvSpPr>
            <p:spPr>
              <a:xfrm>
                <a:off x="5266471" y="3315190"/>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2</a:t>
                </a:r>
                <a:r>
                  <a:rPr lang="en-US" sz="1100" i="1" baseline="-25000" dirty="0" smtClean="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sp>
            <p:nvSpPr>
              <p:cNvPr id="138" name="Oval 137"/>
              <p:cNvSpPr/>
              <p:nvPr/>
            </p:nvSpPr>
            <p:spPr>
              <a:xfrm>
                <a:off x="3737452" y="281095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03</a:t>
                </a:r>
                <a:endParaRPr lang="en-US" sz="1100" i="1" dirty="0">
                  <a:solidFill>
                    <a:schemeClr val="tx1"/>
                  </a:solidFill>
                  <a:latin typeface="Times New Roman"/>
                  <a:cs typeface="Times New Roman"/>
                </a:endParaRPr>
              </a:p>
            </p:txBody>
          </p:sp>
          <p:sp>
            <p:nvSpPr>
              <p:cNvPr id="139" name="Oval 138"/>
              <p:cNvSpPr/>
              <p:nvPr/>
            </p:nvSpPr>
            <p:spPr>
              <a:xfrm>
                <a:off x="4755764" y="281095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14</a:t>
                </a:r>
                <a:endParaRPr lang="en-US" sz="1100" i="1" dirty="0">
                  <a:solidFill>
                    <a:schemeClr val="tx1"/>
                  </a:solidFill>
                  <a:latin typeface="Times New Roman"/>
                  <a:cs typeface="Times New Roman"/>
                </a:endParaRPr>
              </a:p>
            </p:txBody>
          </p:sp>
          <p:sp>
            <p:nvSpPr>
              <p:cNvPr id="140" name="Oval 139"/>
              <p:cNvSpPr/>
              <p:nvPr/>
            </p:nvSpPr>
            <p:spPr>
              <a:xfrm>
                <a:off x="4250915" y="230763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0</a:t>
                </a:r>
                <a:r>
                  <a:rPr lang="en-US" sz="1100" i="1" baseline="-25000" dirty="0" smtClean="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grpSp>
            <p:nvGrpSpPr>
              <p:cNvPr id="141" name="Group 140"/>
              <p:cNvGrpSpPr/>
              <p:nvPr/>
            </p:nvGrpSpPr>
            <p:grpSpPr>
              <a:xfrm>
                <a:off x="4384600" y="2729951"/>
                <a:ext cx="151981" cy="243187"/>
                <a:chOff x="1618308" y="2889034"/>
                <a:chExt cx="243186" cy="389125"/>
              </a:xfrm>
            </p:grpSpPr>
            <p:cxnSp>
              <p:nvCxnSpPr>
                <p:cNvPr id="170" name="Straight Connector 169"/>
                <p:cNvCxnSpPr>
                  <a:endCxn id="171"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1" name="Rectangle 170"/>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42" name="Group 141"/>
              <p:cNvGrpSpPr/>
              <p:nvPr/>
            </p:nvGrpSpPr>
            <p:grpSpPr>
              <a:xfrm>
                <a:off x="3865239" y="3234185"/>
                <a:ext cx="151981" cy="243187"/>
                <a:chOff x="1618308" y="2889034"/>
                <a:chExt cx="243186" cy="389125"/>
              </a:xfrm>
            </p:grpSpPr>
            <p:cxnSp>
              <p:nvCxnSpPr>
                <p:cNvPr id="168" name="Straight Connector 167"/>
                <p:cNvCxnSpPr>
                  <a:endCxn id="169"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9" name="Rectangle 168"/>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43" name="Group 142"/>
              <p:cNvGrpSpPr/>
              <p:nvPr/>
            </p:nvGrpSpPr>
            <p:grpSpPr>
              <a:xfrm>
                <a:off x="4889598" y="3234185"/>
                <a:ext cx="151981" cy="243187"/>
                <a:chOff x="1618308" y="2889034"/>
                <a:chExt cx="243186" cy="389125"/>
              </a:xfrm>
            </p:grpSpPr>
            <p:cxnSp>
              <p:nvCxnSpPr>
                <p:cNvPr id="166" name="Straight Connector 165"/>
                <p:cNvCxnSpPr>
                  <a:endCxn id="167"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7" name="Rectangle 166"/>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44" name="Group 143"/>
              <p:cNvGrpSpPr/>
              <p:nvPr/>
            </p:nvGrpSpPr>
            <p:grpSpPr>
              <a:xfrm>
                <a:off x="3349457" y="3747706"/>
                <a:ext cx="151981" cy="243187"/>
                <a:chOff x="1618308" y="2889034"/>
                <a:chExt cx="243186" cy="389125"/>
              </a:xfrm>
            </p:grpSpPr>
            <p:cxnSp>
              <p:nvCxnSpPr>
                <p:cNvPr id="164" name="Straight Connector 163"/>
                <p:cNvCxnSpPr>
                  <a:endCxn id="165"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5" name="Rectangle 164"/>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45" name="Group 144"/>
              <p:cNvGrpSpPr/>
              <p:nvPr/>
            </p:nvGrpSpPr>
            <p:grpSpPr>
              <a:xfrm>
                <a:off x="4384018" y="3737506"/>
                <a:ext cx="151981" cy="243187"/>
                <a:chOff x="1618308" y="2889034"/>
                <a:chExt cx="243186" cy="389125"/>
              </a:xfrm>
            </p:grpSpPr>
            <p:cxnSp>
              <p:nvCxnSpPr>
                <p:cNvPr id="162" name="Straight Connector 161"/>
                <p:cNvCxnSpPr>
                  <a:endCxn id="163"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3" name="Rectangle 162"/>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46" name="Group 145"/>
              <p:cNvGrpSpPr/>
              <p:nvPr/>
            </p:nvGrpSpPr>
            <p:grpSpPr>
              <a:xfrm>
                <a:off x="5413268" y="3736762"/>
                <a:ext cx="151981" cy="243187"/>
                <a:chOff x="1618308" y="2889034"/>
                <a:chExt cx="243186" cy="389125"/>
              </a:xfrm>
            </p:grpSpPr>
            <p:cxnSp>
              <p:nvCxnSpPr>
                <p:cNvPr id="160" name="Straight Connector 159"/>
                <p:cNvCxnSpPr>
                  <a:endCxn id="161"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1" name="Rectangle 160"/>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47" name="Group 146"/>
              <p:cNvGrpSpPr/>
              <p:nvPr/>
            </p:nvGrpSpPr>
            <p:grpSpPr>
              <a:xfrm>
                <a:off x="3844835" y="4245183"/>
                <a:ext cx="151981" cy="243187"/>
                <a:chOff x="1618308" y="2889034"/>
                <a:chExt cx="243186" cy="389125"/>
              </a:xfrm>
            </p:grpSpPr>
            <p:cxnSp>
              <p:nvCxnSpPr>
                <p:cNvPr id="158" name="Straight Connector 157"/>
                <p:cNvCxnSpPr>
                  <a:endCxn id="159"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9" name="Rectangle 158"/>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48" name="Group 147"/>
              <p:cNvGrpSpPr/>
              <p:nvPr/>
            </p:nvGrpSpPr>
            <p:grpSpPr>
              <a:xfrm>
                <a:off x="4889598" y="4250283"/>
                <a:ext cx="151981" cy="243187"/>
                <a:chOff x="1618308" y="2889034"/>
                <a:chExt cx="243186" cy="389125"/>
              </a:xfrm>
            </p:grpSpPr>
            <p:cxnSp>
              <p:nvCxnSpPr>
                <p:cNvPr id="156" name="Straight Connector 155"/>
                <p:cNvCxnSpPr>
                  <a:endCxn id="157"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7" name="Rectangle 156"/>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49" name="Group 148"/>
              <p:cNvGrpSpPr/>
              <p:nvPr/>
            </p:nvGrpSpPr>
            <p:grpSpPr>
              <a:xfrm>
                <a:off x="5923949" y="4239339"/>
                <a:ext cx="151981" cy="243187"/>
                <a:chOff x="1618308" y="2889034"/>
                <a:chExt cx="243186" cy="389125"/>
              </a:xfrm>
            </p:grpSpPr>
            <p:cxnSp>
              <p:nvCxnSpPr>
                <p:cNvPr id="154" name="Straight Connector 153"/>
                <p:cNvCxnSpPr>
                  <a:endCxn id="155"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5" name="Rectangle 154"/>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50" name="Group 149"/>
              <p:cNvGrpSpPr/>
              <p:nvPr/>
            </p:nvGrpSpPr>
            <p:grpSpPr>
              <a:xfrm>
                <a:off x="2844140" y="4239339"/>
                <a:ext cx="151981" cy="243187"/>
                <a:chOff x="1618308" y="2889034"/>
                <a:chExt cx="243186" cy="389125"/>
              </a:xfrm>
            </p:grpSpPr>
            <p:cxnSp>
              <p:nvCxnSpPr>
                <p:cNvPr id="152" name="Straight Connector 151"/>
                <p:cNvCxnSpPr>
                  <a:endCxn id="153"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3" name="Rectangle 152"/>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sp>
            <p:nvSpPr>
              <p:cNvPr id="151" name="Rectangle 150"/>
              <p:cNvSpPr/>
              <p:nvPr/>
            </p:nvSpPr>
            <p:spPr>
              <a:xfrm>
                <a:off x="4385193" y="1664157"/>
                <a:ext cx="151981" cy="151982"/>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grpSp>
        <p:nvGrpSpPr>
          <p:cNvPr id="195" name="Group 194"/>
          <p:cNvGrpSpPr/>
          <p:nvPr/>
        </p:nvGrpSpPr>
        <p:grpSpPr>
          <a:xfrm>
            <a:off x="4908382" y="1735520"/>
            <a:ext cx="3428268" cy="2713982"/>
            <a:chOff x="-407491" y="3598582"/>
            <a:chExt cx="4163903" cy="3296346"/>
          </a:xfrm>
        </p:grpSpPr>
        <p:cxnSp>
          <p:nvCxnSpPr>
            <p:cNvPr id="196" name="Straight Arrow Connector 195"/>
            <p:cNvCxnSpPr/>
            <p:nvPr/>
          </p:nvCxnSpPr>
          <p:spPr>
            <a:xfrm flipV="1">
              <a:off x="855305" y="3598582"/>
              <a:ext cx="494725" cy="269112"/>
            </a:xfrm>
            <a:prstGeom prst="straightConnector1">
              <a:avLst/>
            </a:prstGeom>
            <a:ln w="5715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97" name="Straight Arrow Connector 196"/>
            <p:cNvCxnSpPr/>
            <p:nvPr/>
          </p:nvCxnSpPr>
          <p:spPr>
            <a:xfrm flipH="1" flipV="1">
              <a:off x="2050034" y="3634185"/>
              <a:ext cx="434314" cy="330234"/>
            </a:xfrm>
            <a:prstGeom prst="straightConnector1">
              <a:avLst/>
            </a:prstGeom>
            <a:ln w="5715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98" name="Straight Arrow Connector 197"/>
            <p:cNvCxnSpPr/>
            <p:nvPr/>
          </p:nvCxnSpPr>
          <p:spPr>
            <a:xfrm flipH="1" flipV="1">
              <a:off x="2051397" y="3965158"/>
              <a:ext cx="242656" cy="384456"/>
            </a:xfrm>
            <a:prstGeom prst="straightConnector1">
              <a:avLst/>
            </a:prstGeom>
            <a:ln w="5715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99" name="Straight Arrow Connector 198"/>
            <p:cNvCxnSpPr/>
            <p:nvPr/>
          </p:nvCxnSpPr>
          <p:spPr>
            <a:xfrm flipV="1">
              <a:off x="1027067" y="3933062"/>
              <a:ext cx="253692" cy="384456"/>
            </a:xfrm>
            <a:prstGeom prst="straightConnector1">
              <a:avLst/>
            </a:prstGeom>
            <a:ln w="5715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grpSp>
          <p:nvGrpSpPr>
            <p:cNvPr id="200" name="Group 199"/>
            <p:cNvGrpSpPr/>
            <p:nvPr/>
          </p:nvGrpSpPr>
          <p:grpSpPr>
            <a:xfrm>
              <a:off x="-407491" y="3623485"/>
              <a:ext cx="4163903" cy="3271443"/>
              <a:chOff x="1944997" y="1664157"/>
              <a:chExt cx="5059743" cy="3975275"/>
            </a:xfrm>
          </p:grpSpPr>
          <p:grpSp>
            <p:nvGrpSpPr>
              <p:cNvPr id="201" name="Group 200"/>
              <p:cNvGrpSpPr/>
              <p:nvPr/>
            </p:nvGrpSpPr>
            <p:grpSpPr>
              <a:xfrm>
                <a:off x="2924607" y="1740147"/>
                <a:ext cx="3056765" cy="2087820"/>
                <a:chOff x="4315357" y="921105"/>
                <a:chExt cx="3056765" cy="2087820"/>
              </a:xfrm>
            </p:grpSpPr>
            <p:cxnSp>
              <p:nvCxnSpPr>
                <p:cNvPr id="259" name="Curved Connector 258"/>
                <p:cNvCxnSpPr>
                  <a:stCxn id="225" idx="1"/>
                  <a:endCxn id="214" idx="1"/>
                </p:cNvCxnSpPr>
                <p:nvPr/>
              </p:nvCxnSpPr>
              <p:spPr>
                <a:xfrm rot="10800000" flipV="1">
                  <a:off x="5701925" y="921106"/>
                  <a:ext cx="74018" cy="627840"/>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60" name="Curved Connector 259"/>
                <p:cNvCxnSpPr>
                  <a:stCxn id="225" idx="3"/>
                  <a:endCxn id="213" idx="0"/>
                </p:cNvCxnSpPr>
                <p:nvPr/>
              </p:nvCxnSpPr>
              <p:spPr>
                <a:xfrm>
                  <a:off x="5927924" y="921106"/>
                  <a:ext cx="424330" cy="107080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61" name="Curved Connector 260"/>
                <p:cNvCxnSpPr>
                  <a:stCxn id="225" idx="1"/>
                  <a:endCxn id="212" idx="0"/>
                </p:cNvCxnSpPr>
                <p:nvPr/>
              </p:nvCxnSpPr>
              <p:spPr>
                <a:xfrm rot="10800000" flipV="1">
                  <a:off x="5333943" y="921106"/>
                  <a:ext cx="442001" cy="107080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62" name="Curved Connector 261"/>
                <p:cNvCxnSpPr>
                  <a:stCxn id="225" idx="1"/>
                  <a:endCxn id="209" idx="0"/>
                </p:cNvCxnSpPr>
                <p:nvPr/>
              </p:nvCxnSpPr>
              <p:spPr>
                <a:xfrm rot="10800000" flipV="1">
                  <a:off x="4820679" y="921106"/>
                  <a:ext cx="955265" cy="158449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63" name="Curved Connector 262"/>
                <p:cNvCxnSpPr>
                  <a:stCxn id="225" idx="3"/>
                  <a:endCxn id="211" idx="0"/>
                </p:cNvCxnSpPr>
                <p:nvPr/>
              </p:nvCxnSpPr>
              <p:spPr>
                <a:xfrm>
                  <a:off x="5927924" y="921106"/>
                  <a:ext cx="935037" cy="157504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64" name="Curved Connector 263"/>
                <p:cNvCxnSpPr>
                  <a:stCxn id="225" idx="3"/>
                  <a:endCxn id="208" idx="0"/>
                </p:cNvCxnSpPr>
                <p:nvPr/>
              </p:nvCxnSpPr>
              <p:spPr>
                <a:xfrm>
                  <a:off x="5927924" y="921106"/>
                  <a:ext cx="1444198" cy="207637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65" name="Curved Connector 264"/>
                <p:cNvCxnSpPr>
                  <a:stCxn id="225" idx="1"/>
                  <a:endCxn id="205" idx="0"/>
                </p:cNvCxnSpPr>
                <p:nvPr/>
              </p:nvCxnSpPr>
              <p:spPr>
                <a:xfrm rot="10800000" flipV="1">
                  <a:off x="4315357" y="921105"/>
                  <a:ext cx="1460586" cy="207637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66" name="Curved Connector 265"/>
                <p:cNvCxnSpPr>
                  <a:stCxn id="225" idx="1"/>
                  <a:endCxn id="206" idx="0"/>
                </p:cNvCxnSpPr>
                <p:nvPr/>
              </p:nvCxnSpPr>
              <p:spPr>
                <a:xfrm rot="10800000" flipV="1">
                  <a:off x="5315997" y="921105"/>
                  <a:ext cx="459946" cy="208781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67" name="Curved Connector 266"/>
                <p:cNvCxnSpPr>
                  <a:stCxn id="225" idx="3"/>
                  <a:endCxn id="207" idx="0"/>
                </p:cNvCxnSpPr>
                <p:nvPr/>
              </p:nvCxnSpPr>
              <p:spPr>
                <a:xfrm>
                  <a:off x="5927924" y="921106"/>
                  <a:ext cx="428880" cy="208781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68" name="Curved Connector 267"/>
                <p:cNvCxnSpPr>
                  <a:stCxn id="225" idx="3"/>
                  <a:endCxn id="210" idx="7"/>
                </p:cNvCxnSpPr>
                <p:nvPr/>
              </p:nvCxnSpPr>
              <p:spPr>
                <a:xfrm>
                  <a:off x="5927924" y="921106"/>
                  <a:ext cx="67341" cy="163539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grpSp>
            <p:nvGrpSpPr>
              <p:cNvPr id="202" name="Group 201"/>
              <p:cNvGrpSpPr/>
              <p:nvPr/>
            </p:nvGrpSpPr>
            <p:grpSpPr>
              <a:xfrm>
                <a:off x="1944997" y="4301935"/>
                <a:ext cx="5059743" cy="361375"/>
                <a:chOff x="1363044" y="4631175"/>
                <a:chExt cx="3226517" cy="361375"/>
              </a:xfrm>
            </p:grpSpPr>
            <p:sp>
              <p:nvSpPr>
                <p:cNvPr id="254" name="TextBox 253"/>
                <p:cNvSpPr txBox="1"/>
                <p:nvPr/>
              </p:nvSpPr>
              <p:spPr>
                <a:xfrm>
                  <a:off x="1363044" y="4631175"/>
                  <a:ext cx="611286" cy="359298"/>
                </a:xfrm>
                <a:prstGeom prst="rect">
                  <a:avLst/>
                </a:prstGeom>
                <a:noFill/>
              </p:spPr>
              <p:txBody>
                <a:bodyPr wrap="square" rtlCol="0" anchor="ctr">
                  <a:noAutofit/>
                </a:bodyPr>
                <a:lstStyle/>
                <a:p>
                  <a:pPr algn="ctr"/>
                  <a:r>
                    <a:rPr lang="en-US" sz="1100" dirty="0" smtClean="0"/>
                    <a:t>0</a:t>
                  </a:r>
                </a:p>
              </p:txBody>
            </p:sp>
            <p:sp>
              <p:nvSpPr>
                <p:cNvPr id="255" name="TextBox 254"/>
                <p:cNvSpPr txBox="1"/>
                <p:nvPr/>
              </p:nvSpPr>
              <p:spPr>
                <a:xfrm>
                  <a:off x="2630830" y="4631175"/>
                  <a:ext cx="666711" cy="359298"/>
                </a:xfrm>
                <a:prstGeom prst="rect">
                  <a:avLst/>
                </a:prstGeom>
                <a:noFill/>
              </p:spPr>
              <p:txBody>
                <a:bodyPr wrap="square" rtlCol="0" anchor="ctr">
                  <a:noAutofit/>
                </a:bodyPr>
                <a:lstStyle/>
                <a:p>
                  <a:pPr algn="ctr"/>
                  <a:r>
                    <a:rPr lang="en-US" sz="1100" dirty="0" smtClean="0"/>
                    <a:t>2</a:t>
                  </a:r>
                </a:p>
              </p:txBody>
            </p:sp>
            <p:sp>
              <p:nvSpPr>
                <p:cNvPr id="256" name="TextBox 255"/>
                <p:cNvSpPr txBox="1"/>
                <p:nvPr/>
              </p:nvSpPr>
              <p:spPr>
                <a:xfrm>
                  <a:off x="1967156" y="4633252"/>
                  <a:ext cx="666711" cy="359298"/>
                </a:xfrm>
                <a:prstGeom prst="rect">
                  <a:avLst/>
                </a:prstGeom>
                <a:noFill/>
              </p:spPr>
              <p:txBody>
                <a:bodyPr wrap="square" rtlCol="0" anchor="ctr">
                  <a:noAutofit/>
                </a:bodyPr>
                <a:lstStyle/>
                <a:p>
                  <a:pPr algn="ctr"/>
                  <a:r>
                    <a:rPr lang="en-US" sz="1100" dirty="0" smtClean="0"/>
                    <a:t>1</a:t>
                  </a:r>
                </a:p>
              </p:txBody>
            </p:sp>
            <p:sp>
              <p:nvSpPr>
                <p:cNvPr id="257" name="TextBox 256"/>
                <p:cNvSpPr txBox="1"/>
                <p:nvPr/>
              </p:nvSpPr>
              <p:spPr>
                <a:xfrm>
                  <a:off x="3279218" y="4633252"/>
                  <a:ext cx="666711" cy="359298"/>
                </a:xfrm>
                <a:prstGeom prst="rect">
                  <a:avLst/>
                </a:prstGeom>
                <a:noFill/>
              </p:spPr>
              <p:txBody>
                <a:bodyPr wrap="square" rtlCol="0" anchor="ctr">
                  <a:noAutofit/>
                </a:bodyPr>
                <a:lstStyle/>
                <a:p>
                  <a:pPr algn="ctr"/>
                  <a:r>
                    <a:rPr lang="en-US" sz="1100" dirty="0" smtClean="0"/>
                    <a:t>3</a:t>
                  </a:r>
                </a:p>
              </p:txBody>
            </p:sp>
            <p:sp>
              <p:nvSpPr>
                <p:cNvPr id="258" name="TextBox 257"/>
                <p:cNvSpPr txBox="1"/>
                <p:nvPr/>
              </p:nvSpPr>
              <p:spPr>
                <a:xfrm>
                  <a:off x="3922850" y="4633252"/>
                  <a:ext cx="666711" cy="359298"/>
                </a:xfrm>
                <a:prstGeom prst="rect">
                  <a:avLst/>
                </a:prstGeom>
                <a:noFill/>
              </p:spPr>
              <p:txBody>
                <a:bodyPr wrap="square" rtlCol="0" anchor="ctr">
                  <a:noAutofit/>
                </a:bodyPr>
                <a:lstStyle/>
                <a:p>
                  <a:pPr algn="ctr"/>
                  <a:r>
                    <a:rPr lang="en-US" sz="1100" dirty="0" smtClean="0"/>
                    <a:t>4</a:t>
                  </a:r>
                </a:p>
              </p:txBody>
            </p:sp>
          </p:grpSp>
          <p:grpSp>
            <p:nvGrpSpPr>
              <p:cNvPr id="203" name="Group 202"/>
              <p:cNvGrpSpPr/>
              <p:nvPr/>
            </p:nvGrpSpPr>
            <p:grpSpPr>
              <a:xfrm rot="2700000">
                <a:off x="3009935" y="2752085"/>
                <a:ext cx="2887347" cy="2887347"/>
                <a:chOff x="2222551" y="2765761"/>
                <a:chExt cx="1828800" cy="1828800"/>
              </a:xfrm>
            </p:grpSpPr>
            <p:sp>
              <p:nvSpPr>
                <p:cNvPr id="250" name="Rectangle 249"/>
                <p:cNvSpPr/>
                <p:nvPr/>
              </p:nvSpPr>
              <p:spPr>
                <a:xfrm>
                  <a:off x="2222551" y="2765761"/>
                  <a:ext cx="1828800" cy="4572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sp>
              <p:nvSpPr>
                <p:cNvPr id="251" name="Rectangle 250"/>
                <p:cNvSpPr/>
                <p:nvPr/>
              </p:nvSpPr>
              <p:spPr>
                <a:xfrm>
                  <a:off x="2222551" y="2767756"/>
                  <a:ext cx="1371600" cy="9144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sp>
              <p:nvSpPr>
                <p:cNvPr id="252" name="Rectangle 251"/>
                <p:cNvSpPr/>
                <p:nvPr/>
              </p:nvSpPr>
              <p:spPr>
                <a:xfrm>
                  <a:off x="2222551" y="2767758"/>
                  <a:ext cx="914400" cy="13716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sp>
              <p:nvSpPr>
                <p:cNvPr id="253" name="Rectangle 252"/>
                <p:cNvSpPr/>
                <p:nvPr/>
              </p:nvSpPr>
              <p:spPr>
                <a:xfrm>
                  <a:off x="2222551" y="2765761"/>
                  <a:ext cx="457200" cy="18288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grpSp>
          <p:grpSp>
            <p:nvGrpSpPr>
              <p:cNvPr id="204" name="Group 203"/>
              <p:cNvGrpSpPr/>
              <p:nvPr/>
            </p:nvGrpSpPr>
            <p:grpSpPr>
              <a:xfrm>
                <a:off x="2254876" y="4642312"/>
                <a:ext cx="4453327" cy="364603"/>
                <a:chOff x="1801525" y="4478775"/>
                <a:chExt cx="2333336" cy="364603"/>
              </a:xfrm>
            </p:grpSpPr>
            <p:sp>
              <p:nvSpPr>
                <p:cNvPr id="246" name="TextBox 245"/>
                <p:cNvSpPr txBox="1"/>
                <p:nvPr/>
              </p:nvSpPr>
              <p:spPr>
                <a:xfrm>
                  <a:off x="1801525" y="4480954"/>
                  <a:ext cx="697125" cy="359298"/>
                </a:xfrm>
                <a:prstGeom prst="rect">
                  <a:avLst/>
                </a:prstGeom>
                <a:noFill/>
              </p:spPr>
              <p:txBody>
                <a:bodyPr wrap="square" rtlCol="0" anchor="ctr">
                  <a:noAutofit/>
                </a:bodyPr>
                <a:lstStyle/>
                <a:p>
                  <a:pPr algn="ctr"/>
                  <a:r>
                    <a:rPr lang="en-US" sz="1100" dirty="0" smtClean="0"/>
                    <a:t>the</a:t>
                  </a:r>
                </a:p>
              </p:txBody>
            </p:sp>
            <p:sp>
              <p:nvSpPr>
                <p:cNvPr id="247" name="TextBox 246"/>
                <p:cNvSpPr txBox="1"/>
                <p:nvPr/>
              </p:nvSpPr>
              <p:spPr>
                <a:xfrm>
                  <a:off x="2841645" y="4478775"/>
                  <a:ext cx="760333" cy="359298"/>
                </a:xfrm>
                <a:prstGeom prst="rect">
                  <a:avLst/>
                </a:prstGeom>
                <a:noFill/>
              </p:spPr>
              <p:txBody>
                <a:bodyPr wrap="square" rtlCol="0" anchor="ctr">
                  <a:noAutofit/>
                </a:bodyPr>
                <a:lstStyle/>
                <a:p>
                  <a:pPr algn="ctr"/>
                  <a:r>
                    <a:rPr lang="en-US" sz="1100" dirty="0" smtClean="0"/>
                    <a:t>made</a:t>
                  </a:r>
                </a:p>
              </p:txBody>
            </p:sp>
            <p:sp>
              <p:nvSpPr>
                <p:cNvPr id="248" name="TextBox 247"/>
                <p:cNvSpPr txBox="1"/>
                <p:nvPr/>
              </p:nvSpPr>
              <p:spPr>
                <a:xfrm>
                  <a:off x="2304929" y="4480852"/>
                  <a:ext cx="760333" cy="359298"/>
                </a:xfrm>
                <a:prstGeom prst="rect">
                  <a:avLst/>
                </a:prstGeom>
                <a:noFill/>
              </p:spPr>
              <p:txBody>
                <a:bodyPr wrap="square" rtlCol="0" anchor="ctr">
                  <a:noAutofit/>
                </a:bodyPr>
                <a:lstStyle/>
                <a:p>
                  <a:pPr algn="ctr"/>
                  <a:r>
                    <a:rPr lang="en-US" sz="1100" dirty="0" smtClean="0"/>
                    <a:t>barista</a:t>
                  </a:r>
                </a:p>
              </p:txBody>
            </p:sp>
            <p:sp>
              <p:nvSpPr>
                <p:cNvPr id="249" name="TextBox 248"/>
                <p:cNvSpPr txBox="1"/>
                <p:nvPr/>
              </p:nvSpPr>
              <p:spPr>
                <a:xfrm>
                  <a:off x="3374528" y="4484080"/>
                  <a:ext cx="760333" cy="359298"/>
                </a:xfrm>
                <a:prstGeom prst="rect">
                  <a:avLst/>
                </a:prstGeom>
                <a:noFill/>
              </p:spPr>
              <p:txBody>
                <a:bodyPr wrap="square" rtlCol="0" anchor="ctr">
                  <a:noAutofit/>
                </a:bodyPr>
                <a:lstStyle/>
                <a:p>
                  <a:pPr algn="ctr"/>
                  <a:r>
                    <a:rPr lang="en-US" sz="1100" dirty="0" smtClean="0"/>
                    <a:t>coffee</a:t>
                  </a:r>
                </a:p>
              </p:txBody>
            </p:sp>
          </p:grpSp>
          <p:sp>
            <p:nvSpPr>
              <p:cNvPr id="205" name="Oval 204"/>
              <p:cNvSpPr/>
              <p:nvPr/>
            </p:nvSpPr>
            <p:spPr>
              <a:xfrm>
                <a:off x="2718867"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01</a:t>
                </a:r>
                <a:endParaRPr lang="en-US" sz="1100" i="1" dirty="0">
                  <a:solidFill>
                    <a:schemeClr val="tx1"/>
                  </a:solidFill>
                  <a:latin typeface="Times New Roman"/>
                  <a:cs typeface="Times New Roman"/>
                </a:endParaRPr>
              </a:p>
            </p:txBody>
          </p:sp>
          <p:sp>
            <p:nvSpPr>
              <p:cNvPr id="206" name="Oval 205"/>
              <p:cNvSpPr/>
              <p:nvPr/>
            </p:nvSpPr>
            <p:spPr>
              <a:xfrm>
                <a:off x="3719507"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12</a:t>
                </a:r>
                <a:endParaRPr lang="en-US" sz="1100" i="1" dirty="0">
                  <a:solidFill>
                    <a:schemeClr val="tx1"/>
                  </a:solidFill>
                  <a:latin typeface="Times New Roman"/>
                  <a:cs typeface="Times New Roman"/>
                </a:endParaRPr>
              </a:p>
            </p:txBody>
          </p:sp>
          <p:sp>
            <p:nvSpPr>
              <p:cNvPr id="207" name="Oval 206"/>
              <p:cNvSpPr/>
              <p:nvPr/>
            </p:nvSpPr>
            <p:spPr>
              <a:xfrm>
                <a:off x="4760314"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23</a:t>
                </a:r>
                <a:endParaRPr lang="en-US" sz="1100" i="1" dirty="0">
                  <a:solidFill>
                    <a:schemeClr val="tx1"/>
                  </a:solidFill>
                  <a:latin typeface="Times New Roman"/>
                  <a:cs typeface="Times New Roman"/>
                </a:endParaRPr>
              </a:p>
            </p:txBody>
          </p:sp>
          <p:sp>
            <p:nvSpPr>
              <p:cNvPr id="208" name="Oval 207"/>
              <p:cNvSpPr/>
              <p:nvPr/>
            </p:nvSpPr>
            <p:spPr>
              <a:xfrm>
                <a:off x="5775632"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34</a:t>
                </a:r>
                <a:endParaRPr lang="en-US" sz="1100" i="1" dirty="0">
                  <a:solidFill>
                    <a:schemeClr val="tx1"/>
                  </a:solidFill>
                  <a:latin typeface="Times New Roman"/>
                  <a:cs typeface="Times New Roman"/>
                </a:endParaRPr>
              </a:p>
            </p:txBody>
          </p:sp>
          <p:sp>
            <p:nvSpPr>
              <p:cNvPr id="209" name="Oval 208"/>
              <p:cNvSpPr/>
              <p:nvPr/>
            </p:nvSpPr>
            <p:spPr>
              <a:xfrm>
                <a:off x="3224188" y="332464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0</a:t>
                </a:r>
                <a:r>
                  <a:rPr lang="en-US" sz="1100" i="1" baseline="-25000" dirty="0" smtClean="0">
                    <a:solidFill>
                      <a:schemeClr val="tx1"/>
                    </a:solidFill>
                    <a:latin typeface="Times New Roman"/>
                    <a:cs typeface="Times New Roman"/>
                  </a:rPr>
                  <a:t>2</a:t>
                </a:r>
                <a:endParaRPr lang="en-US" sz="1100" i="1" dirty="0">
                  <a:solidFill>
                    <a:schemeClr val="tx1"/>
                  </a:solidFill>
                  <a:latin typeface="Times New Roman"/>
                  <a:cs typeface="Times New Roman"/>
                </a:endParaRPr>
              </a:p>
            </p:txBody>
          </p:sp>
          <p:sp>
            <p:nvSpPr>
              <p:cNvPr id="210" name="Oval 209"/>
              <p:cNvSpPr/>
              <p:nvPr/>
            </p:nvSpPr>
            <p:spPr>
              <a:xfrm>
                <a:off x="4253295" y="3315190"/>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1</a:t>
                </a:r>
                <a:r>
                  <a:rPr lang="en-US" sz="1100" i="1" baseline="-25000" dirty="0" smtClean="0">
                    <a:solidFill>
                      <a:schemeClr val="tx1"/>
                    </a:solidFill>
                    <a:latin typeface="Times New Roman"/>
                    <a:cs typeface="Times New Roman"/>
                  </a:rPr>
                  <a:t>3</a:t>
                </a:r>
                <a:endParaRPr lang="en-US" sz="1100" i="1" dirty="0">
                  <a:solidFill>
                    <a:schemeClr val="tx1"/>
                  </a:solidFill>
                  <a:latin typeface="Times New Roman"/>
                  <a:cs typeface="Times New Roman"/>
                </a:endParaRPr>
              </a:p>
            </p:txBody>
          </p:sp>
          <p:sp>
            <p:nvSpPr>
              <p:cNvPr id="211" name="Oval 210"/>
              <p:cNvSpPr/>
              <p:nvPr/>
            </p:nvSpPr>
            <p:spPr>
              <a:xfrm>
                <a:off x="5266471" y="3315190"/>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2</a:t>
                </a:r>
                <a:r>
                  <a:rPr lang="en-US" sz="1100" i="1" baseline="-25000" dirty="0" smtClean="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sp>
            <p:nvSpPr>
              <p:cNvPr id="212" name="Oval 211"/>
              <p:cNvSpPr/>
              <p:nvPr/>
            </p:nvSpPr>
            <p:spPr>
              <a:xfrm>
                <a:off x="3737452" y="281095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03</a:t>
                </a:r>
                <a:endParaRPr lang="en-US" sz="1100" i="1" dirty="0">
                  <a:solidFill>
                    <a:schemeClr val="tx1"/>
                  </a:solidFill>
                  <a:latin typeface="Times New Roman"/>
                  <a:cs typeface="Times New Roman"/>
                </a:endParaRPr>
              </a:p>
            </p:txBody>
          </p:sp>
          <p:sp>
            <p:nvSpPr>
              <p:cNvPr id="213" name="Oval 212"/>
              <p:cNvSpPr/>
              <p:nvPr/>
            </p:nvSpPr>
            <p:spPr>
              <a:xfrm>
                <a:off x="4755764" y="281095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14</a:t>
                </a:r>
                <a:endParaRPr lang="en-US" sz="1100" i="1" dirty="0">
                  <a:solidFill>
                    <a:schemeClr val="tx1"/>
                  </a:solidFill>
                  <a:latin typeface="Times New Roman"/>
                  <a:cs typeface="Times New Roman"/>
                </a:endParaRPr>
              </a:p>
            </p:txBody>
          </p:sp>
          <p:sp>
            <p:nvSpPr>
              <p:cNvPr id="214" name="Oval 213"/>
              <p:cNvSpPr/>
              <p:nvPr/>
            </p:nvSpPr>
            <p:spPr>
              <a:xfrm>
                <a:off x="4250915" y="230763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0</a:t>
                </a:r>
                <a:r>
                  <a:rPr lang="en-US" sz="1100" i="1" baseline="-25000" dirty="0" smtClean="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grpSp>
            <p:nvGrpSpPr>
              <p:cNvPr id="215" name="Group 214"/>
              <p:cNvGrpSpPr/>
              <p:nvPr/>
            </p:nvGrpSpPr>
            <p:grpSpPr>
              <a:xfrm>
                <a:off x="4384600" y="2729951"/>
                <a:ext cx="151981" cy="243187"/>
                <a:chOff x="1618308" y="2889034"/>
                <a:chExt cx="243186" cy="389125"/>
              </a:xfrm>
            </p:grpSpPr>
            <p:cxnSp>
              <p:nvCxnSpPr>
                <p:cNvPr id="244" name="Straight Connector 243"/>
                <p:cNvCxnSpPr>
                  <a:endCxn id="245"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45" name="Rectangle 244"/>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216" name="Group 215"/>
              <p:cNvGrpSpPr/>
              <p:nvPr/>
            </p:nvGrpSpPr>
            <p:grpSpPr>
              <a:xfrm>
                <a:off x="3865239" y="3234185"/>
                <a:ext cx="151981" cy="243187"/>
                <a:chOff x="1618308" y="2889034"/>
                <a:chExt cx="243186" cy="389125"/>
              </a:xfrm>
            </p:grpSpPr>
            <p:cxnSp>
              <p:nvCxnSpPr>
                <p:cNvPr id="242" name="Straight Connector 241"/>
                <p:cNvCxnSpPr>
                  <a:endCxn id="243"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43" name="Rectangle 242"/>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217" name="Group 216"/>
              <p:cNvGrpSpPr/>
              <p:nvPr/>
            </p:nvGrpSpPr>
            <p:grpSpPr>
              <a:xfrm>
                <a:off x="4889598" y="3234185"/>
                <a:ext cx="151981" cy="243187"/>
                <a:chOff x="1618308" y="2889034"/>
                <a:chExt cx="243186" cy="389125"/>
              </a:xfrm>
            </p:grpSpPr>
            <p:cxnSp>
              <p:nvCxnSpPr>
                <p:cNvPr id="240" name="Straight Connector 239"/>
                <p:cNvCxnSpPr>
                  <a:endCxn id="241"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41" name="Rectangle 240"/>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218" name="Group 217"/>
              <p:cNvGrpSpPr/>
              <p:nvPr/>
            </p:nvGrpSpPr>
            <p:grpSpPr>
              <a:xfrm>
                <a:off x="3349457" y="3747706"/>
                <a:ext cx="151981" cy="243187"/>
                <a:chOff x="1618308" y="2889034"/>
                <a:chExt cx="243186" cy="389125"/>
              </a:xfrm>
            </p:grpSpPr>
            <p:cxnSp>
              <p:nvCxnSpPr>
                <p:cNvPr id="238" name="Straight Connector 237"/>
                <p:cNvCxnSpPr>
                  <a:endCxn id="239"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39" name="Rectangle 238"/>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219" name="Group 218"/>
              <p:cNvGrpSpPr/>
              <p:nvPr/>
            </p:nvGrpSpPr>
            <p:grpSpPr>
              <a:xfrm>
                <a:off x="4384018" y="3737506"/>
                <a:ext cx="151981" cy="243187"/>
                <a:chOff x="1618308" y="2889034"/>
                <a:chExt cx="243186" cy="389125"/>
              </a:xfrm>
            </p:grpSpPr>
            <p:cxnSp>
              <p:nvCxnSpPr>
                <p:cNvPr id="236" name="Straight Connector 235"/>
                <p:cNvCxnSpPr>
                  <a:endCxn id="237"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37" name="Rectangle 236"/>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220" name="Group 219"/>
              <p:cNvGrpSpPr/>
              <p:nvPr/>
            </p:nvGrpSpPr>
            <p:grpSpPr>
              <a:xfrm>
                <a:off x="5413268" y="3736762"/>
                <a:ext cx="151981" cy="243187"/>
                <a:chOff x="1618308" y="2889034"/>
                <a:chExt cx="243186" cy="389125"/>
              </a:xfrm>
            </p:grpSpPr>
            <p:cxnSp>
              <p:nvCxnSpPr>
                <p:cNvPr id="234" name="Straight Connector 233"/>
                <p:cNvCxnSpPr>
                  <a:endCxn id="235"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35" name="Rectangle 234"/>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221" name="Group 220"/>
              <p:cNvGrpSpPr/>
              <p:nvPr/>
            </p:nvGrpSpPr>
            <p:grpSpPr>
              <a:xfrm>
                <a:off x="3844835" y="4245183"/>
                <a:ext cx="151981" cy="243187"/>
                <a:chOff x="1618308" y="2889034"/>
                <a:chExt cx="243186" cy="389125"/>
              </a:xfrm>
            </p:grpSpPr>
            <p:cxnSp>
              <p:nvCxnSpPr>
                <p:cNvPr id="232" name="Straight Connector 231"/>
                <p:cNvCxnSpPr>
                  <a:endCxn id="233"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33" name="Rectangle 232"/>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222" name="Group 221"/>
              <p:cNvGrpSpPr/>
              <p:nvPr/>
            </p:nvGrpSpPr>
            <p:grpSpPr>
              <a:xfrm>
                <a:off x="4889598" y="4250283"/>
                <a:ext cx="151981" cy="243187"/>
                <a:chOff x="1618308" y="2889034"/>
                <a:chExt cx="243186" cy="389125"/>
              </a:xfrm>
            </p:grpSpPr>
            <p:cxnSp>
              <p:nvCxnSpPr>
                <p:cNvPr id="230" name="Straight Connector 229"/>
                <p:cNvCxnSpPr>
                  <a:endCxn id="231"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31" name="Rectangle 230"/>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223" name="Group 222"/>
              <p:cNvGrpSpPr/>
              <p:nvPr/>
            </p:nvGrpSpPr>
            <p:grpSpPr>
              <a:xfrm>
                <a:off x="5923949" y="4239339"/>
                <a:ext cx="151981" cy="243187"/>
                <a:chOff x="1618308" y="2889034"/>
                <a:chExt cx="243186" cy="389125"/>
              </a:xfrm>
            </p:grpSpPr>
            <p:cxnSp>
              <p:nvCxnSpPr>
                <p:cNvPr id="228" name="Straight Connector 227"/>
                <p:cNvCxnSpPr>
                  <a:endCxn id="229"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29" name="Rectangle 228"/>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224" name="Group 223"/>
              <p:cNvGrpSpPr/>
              <p:nvPr/>
            </p:nvGrpSpPr>
            <p:grpSpPr>
              <a:xfrm>
                <a:off x="2844140" y="4239339"/>
                <a:ext cx="151981" cy="243187"/>
                <a:chOff x="1618308" y="2889034"/>
                <a:chExt cx="243186" cy="389125"/>
              </a:xfrm>
            </p:grpSpPr>
            <p:cxnSp>
              <p:nvCxnSpPr>
                <p:cNvPr id="226" name="Straight Connector 225"/>
                <p:cNvCxnSpPr>
                  <a:endCxn id="227"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27" name="Rectangle 226"/>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sp>
            <p:nvSpPr>
              <p:cNvPr id="225" name="Rectangle 224"/>
              <p:cNvSpPr/>
              <p:nvPr/>
            </p:nvSpPr>
            <p:spPr>
              <a:xfrm>
                <a:off x="4385193" y="1664157"/>
                <a:ext cx="151981" cy="151982"/>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sp>
        <p:nvSpPr>
          <p:cNvPr id="269" name="Content Placeholder 2"/>
          <p:cNvSpPr txBox="1">
            <a:spLocks/>
          </p:cNvSpPr>
          <p:nvPr/>
        </p:nvSpPr>
        <p:spPr>
          <a:xfrm>
            <a:off x="4831145" y="4734777"/>
            <a:ext cx="3532025" cy="1523786"/>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3000" dirty="0">
                <a:latin typeface="Times New Roman"/>
                <a:cs typeface="Times New Roman"/>
              </a:rPr>
              <a:t>O(</a:t>
            </a:r>
            <a:r>
              <a:rPr lang="en-US" sz="3000" i="1" dirty="0">
                <a:latin typeface="Times New Roman"/>
                <a:cs typeface="Times New Roman"/>
              </a:rPr>
              <a:t>d</a:t>
            </a:r>
            <a:r>
              <a:rPr lang="en-US" sz="3000" i="1" dirty="0" smtClean="0">
                <a:latin typeface="Times New Roman"/>
                <a:cs typeface="Times New Roman"/>
              </a:rPr>
              <a:t>*2</a:t>
            </a:r>
            <a:r>
              <a:rPr lang="en-US" sz="3000" i="1" baseline="30000" dirty="0" smtClean="0">
                <a:latin typeface="Times New Roman"/>
                <a:cs typeface="Times New Roman"/>
              </a:rPr>
              <a:t>d</a:t>
            </a:r>
            <a:r>
              <a:rPr lang="en-US" sz="3000" dirty="0" smtClean="0">
                <a:latin typeface="Times New Roman"/>
                <a:cs typeface="Times New Roman"/>
              </a:rPr>
              <a:t>)</a:t>
            </a:r>
            <a:endParaRPr lang="en-US" sz="3000" dirty="0" smtClean="0"/>
          </a:p>
          <a:p>
            <a:pPr marL="0" indent="0">
              <a:buNone/>
            </a:pPr>
            <a:r>
              <a:rPr lang="en-US" sz="2000" i="1" dirty="0" smtClean="0">
                <a:latin typeface="Times New Roman"/>
                <a:cs typeface="Times New Roman"/>
              </a:rPr>
              <a:t>d</a:t>
            </a:r>
            <a:r>
              <a:rPr lang="en-US" sz="2000" dirty="0" smtClean="0"/>
              <a:t> = # of neighboring variables</a:t>
            </a:r>
          </a:p>
        </p:txBody>
      </p:sp>
      <p:sp>
        <p:nvSpPr>
          <p:cNvPr id="270" name="Content Placeholder 2"/>
          <p:cNvSpPr txBox="1">
            <a:spLocks/>
          </p:cNvSpPr>
          <p:nvPr/>
        </p:nvSpPr>
        <p:spPr>
          <a:xfrm>
            <a:off x="1103220" y="4731800"/>
            <a:ext cx="3532025" cy="1523786"/>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3000" dirty="0">
                <a:latin typeface="Times New Roman"/>
                <a:cs typeface="Times New Roman"/>
              </a:rPr>
              <a:t>O(</a:t>
            </a:r>
            <a:r>
              <a:rPr lang="en-US" sz="3000" i="1" dirty="0">
                <a:latin typeface="Times New Roman"/>
                <a:cs typeface="Times New Roman"/>
              </a:rPr>
              <a:t>d</a:t>
            </a:r>
            <a:r>
              <a:rPr lang="en-US" sz="3000" i="1" dirty="0" smtClean="0">
                <a:latin typeface="Times New Roman"/>
                <a:cs typeface="Times New Roman"/>
              </a:rPr>
              <a:t>*2</a:t>
            </a:r>
            <a:r>
              <a:rPr lang="en-US" sz="3000" dirty="0" smtClean="0">
                <a:latin typeface="Times New Roman"/>
                <a:cs typeface="Times New Roman"/>
              </a:rPr>
              <a:t>) </a:t>
            </a:r>
            <a:endParaRPr lang="en-US" sz="3000" dirty="0"/>
          </a:p>
          <a:p>
            <a:pPr marL="0" indent="0">
              <a:buNone/>
            </a:pPr>
            <a:r>
              <a:rPr lang="en-US" sz="2000" i="1" dirty="0">
                <a:latin typeface="Times New Roman"/>
                <a:cs typeface="Times New Roman"/>
              </a:rPr>
              <a:t>d</a:t>
            </a:r>
            <a:r>
              <a:rPr lang="en-US" sz="2000" dirty="0"/>
              <a:t> = # of neighboring </a:t>
            </a:r>
            <a:r>
              <a:rPr lang="en-US" sz="2000" dirty="0" smtClean="0"/>
              <a:t>factors</a:t>
            </a:r>
            <a:endParaRPr lang="en-US" sz="2000" dirty="0"/>
          </a:p>
        </p:txBody>
      </p:sp>
      <p:grpSp>
        <p:nvGrpSpPr>
          <p:cNvPr id="271" name="Group 270"/>
          <p:cNvGrpSpPr/>
          <p:nvPr/>
        </p:nvGrpSpPr>
        <p:grpSpPr>
          <a:xfrm>
            <a:off x="1669251" y="4093620"/>
            <a:ext cx="2177621" cy="452043"/>
            <a:chOff x="1136920" y="3747287"/>
            <a:chExt cx="2822626" cy="585936"/>
          </a:xfrm>
          <a:solidFill>
            <a:schemeClr val="accent4">
              <a:lumMod val="20000"/>
              <a:lumOff val="80000"/>
            </a:schemeClr>
          </a:solidFill>
        </p:grpSpPr>
        <p:sp>
          <p:nvSpPr>
            <p:cNvPr id="272" name="Rectangle 271"/>
            <p:cNvSpPr/>
            <p:nvPr/>
          </p:nvSpPr>
          <p:spPr>
            <a:xfrm>
              <a:off x="1136920" y="3747287"/>
              <a:ext cx="2822626" cy="585936"/>
            </a:xfrm>
            <a:prstGeom prst="rect">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pic>
          <p:nvPicPr>
            <p:cNvPr id="273" name="Picture 272" descr="latex-image-1.pdf"/>
            <p:cNvPicPr>
              <a:picLocks noChangeAspect="1"/>
            </p:cNvPicPr>
            <p:nvPr/>
          </p:nvPicPr>
          <p:blipFill>
            <a:blip r:embed="rId2"/>
            <a:stretch>
              <a:fillRect/>
            </a:stretch>
          </p:blipFill>
          <p:spPr>
            <a:xfrm>
              <a:off x="1214438" y="3795713"/>
              <a:ext cx="2643187" cy="488950"/>
            </a:xfrm>
            <a:prstGeom prst="rect">
              <a:avLst/>
            </a:prstGeom>
            <a:grpFill/>
          </p:spPr>
        </p:pic>
      </p:grpSp>
      <p:grpSp>
        <p:nvGrpSpPr>
          <p:cNvPr id="274" name="Group 273"/>
          <p:cNvGrpSpPr/>
          <p:nvPr/>
        </p:nvGrpSpPr>
        <p:grpSpPr>
          <a:xfrm>
            <a:off x="4676442" y="4093620"/>
            <a:ext cx="3630480" cy="452043"/>
            <a:chOff x="4061771" y="3747287"/>
            <a:chExt cx="4705817" cy="585936"/>
          </a:xfrm>
          <a:solidFill>
            <a:schemeClr val="accent4">
              <a:lumMod val="20000"/>
              <a:lumOff val="80000"/>
            </a:schemeClr>
          </a:solidFill>
        </p:grpSpPr>
        <p:sp>
          <p:nvSpPr>
            <p:cNvPr id="275" name="Rectangle 274"/>
            <p:cNvSpPr/>
            <p:nvPr/>
          </p:nvSpPr>
          <p:spPr>
            <a:xfrm>
              <a:off x="4061771" y="3747287"/>
              <a:ext cx="4705817" cy="585936"/>
            </a:xfrm>
            <a:prstGeom prst="rect">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pic>
          <p:nvPicPr>
            <p:cNvPr id="276" name="Picture 275" descr="latex-image-1.pdf"/>
            <p:cNvPicPr>
              <a:picLocks noChangeAspect="1"/>
            </p:cNvPicPr>
            <p:nvPr/>
          </p:nvPicPr>
          <p:blipFill>
            <a:blip r:embed="rId3"/>
            <a:stretch>
              <a:fillRect/>
            </a:stretch>
          </p:blipFill>
          <p:spPr>
            <a:xfrm>
              <a:off x="4106863" y="3795713"/>
              <a:ext cx="4562475" cy="488950"/>
            </a:xfrm>
            <a:prstGeom prst="rect">
              <a:avLst/>
            </a:prstGeom>
            <a:grpFill/>
          </p:spPr>
        </p:pic>
      </p:grpSp>
      <p:sp>
        <p:nvSpPr>
          <p:cNvPr id="120" name="Content Placeholder 2"/>
          <p:cNvSpPr txBox="1">
            <a:spLocks/>
          </p:cNvSpPr>
          <p:nvPr/>
        </p:nvSpPr>
        <p:spPr>
          <a:xfrm>
            <a:off x="851246" y="1675660"/>
            <a:ext cx="3757985" cy="4579926"/>
          </a:xfrm>
          <a:prstGeom prst="rect">
            <a:avLst/>
          </a:prstGeom>
          <a:solidFill>
            <a:schemeClr val="accent1">
              <a:alpha val="60000"/>
            </a:schemeClr>
          </a:solidFill>
        </p:spPr>
        <p:txBody>
          <a:bodyPr vert="horz" lIns="91440" tIns="45720" rIns="91440" bIns="45720" rtlCol="0" anchor="ctr">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7000" b="1" dirty="0" smtClean="0">
                <a:cs typeface="Times New Roman"/>
              </a:rPr>
              <a:t>Fast!</a:t>
            </a:r>
            <a:endParaRPr lang="en-US" sz="7000" b="1" i="1" baseline="-25000" dirty="0">
              <a:cs typeface="Times New Roman"/>
            </a:endParaRPr>
          </a:p>
        </p:txBody>
      </p:sp>
    </p:spTree>
    <p:extLst>
      <p:ext uri="{BB962C8B-B14F-4D97-AF65-F5344CB8AC3E}">
        <p14:creationId xmlns:p14="http://schemas.microsoft.com/office/powerpoint/2010/main" val="4164854941"/>
      </p:ext>
    </p:extLst>
  </p:cSld>
  <p:clrMapOvr>
    <a:masterClrMapping/>
  </p:clrMapOvr>
  <p:timing>
    <p:tnLst>
      <p:par>
        <p:cTn xmlns:p14="http://schemas.microsoft.com/office/powerpoint/2010/main" id="1" dur="indefinite" restart="never" nodeType="tmRoot"/>
      </p:par>
    </p:tnLst>
  </p:timing>
</p:sld>
</file>

<file path=ppt/slides/slide2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Messages: The </a:t>
            </a:r>
            <a:r>
              <a:rPr lang="en-US" i="1" dirty="0" err="1">
                <a:latin typeface="Times New Roman"/>
                <a:cs typeface="Times New Roman"/>
              </a:rPr>
              <a:t>CKYTree</a:t>
            </a:r>
            <a:r>
              <a:rPr lang="en-US" i="1" dirty="0">
                <a:latin typeface="Times New Roman"/>
                <a:cs typeface="Times New Roman"/>
              </a:rPr>
              <a:t> </a:t>
            </a:r>
            <a:r>
              <a:rPr lang="en-US" dirty="0" smtClean="0"/>
              <a:t>Factor</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228</a:t>
            </a:fld>
            <a:endParaRPr lang="en-US"/>
          </a:p>
        </p:txBody>
      </p:sp>
      <p:grpSp>
        <p:nvGrpSpPr>
          <p:cNvPr id="51" name="Group 50"/>
          <p:cNvGrpSpPr/>
          <p:nvPr/>
        </p:nvGrpSpPr>
        <p:grpSpPr>
          <a:xfrm>
            <a:off x="4609231" y="1210761"/>
            <a:ext cx="3753940" cy="5047801"/>
            <a:chOff x="4821849" y="3220723"/>
            <a:chExt cx="3861061" cy="4913041"/>
          </a:xfrm>
        </p:grpSpPr>
        <p:sp>
          <p:nvSpPr>
            <p:cNvPr id="60" name="Rectangle 59"/>
            <p:cNvSpPr/>
            <p:nvPr/>
          </p:nvSpPr>
          <p:spPr>
            <a:xfrm>
              <a:off x="4821850" y="3646078"/>
              <a:ext cx="3861060" cy="4487686"/>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 name="TextBox 55"/>
            <p:cNvSpPr txBox="1"/>
            <p:nvPr/>
          </p:nvSpPr>
          <p:spPr>
            <a:xfrm>
              <a:off x="4821849" y="3220723"/>
              <a:ext cx="3861060" cy="425355"/>
            </a:xfrm>
            <a:prstGeom prst="rect">
              <a:avLst/>
            </a:prstGeom>
            <a:noFill/>
          </p:spPr>
          <p:txBody>
            <a:bodyPr vert="horz" wrap="square" rtlCol="0" anchor="ctr" anchorCtr="0">
              <a:noAutofit/>
            </a:bodyPr>
            <a:lstStyle/>
            <a:p>
              <a:pPr algn="ctr"/>
              <a:r>
                <a:rPr lang="en-US" b="1" dirty="0" smtClean="0"/>
                <a:t>To Variables</a:t>
              </a:r>
            </a:p>
          </p:txBody>
        </p:sp>
      </p:grpSp>
      <p:grpSp>
        <p:nvGrpSpPr>
          <p:cNvPr id="144" name="Group 143"/>
          <p:cNvGrpSpPr/>
          <p:nvPr/>
        </p:nvGrpSpPr>
        <p:grpSpPr>
          <a:xfrm>
            <a:off x="4908382" y="1735520"/>
            <a:ext cx="3428268" cy="2713982"/>
            <a:chOff x="-407491" y="3598582"/>
            <a:chExt cx="4163903" cy="3296346"/>
          </a:xfrm>
        </p:grpSpPr>
        <p:cxnSp>
          <p:nvCxnSpPr>
            <p:cNvPr id="145" name="Straight Arrow Connector 144"/>
            <p:cNvCxnSpPr/>
            <p:nvPr/>
          </p:nvCxnSpPr>
          <p:spPr>
            <a:xfrm flipV="1">
              <a:off x="855305" y="3598582"/>
              <a:ext cx="494725" cy="269112"/>
            </a:xfrm>
            <a:prstGeom prst="straightConnector1">
              <a:avLst/>
            </a:prstGeom>
            <a:ln w="5715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6" name="Straight Arrow Connector 145"/>
            <p:cNvCxnSpPr/>
            <p:nvPr/>
          </p:nvCxnSpPr>
          <p:spPr>
            <a:xfrm flipH="1" flipV="1">
              <a:off x="2050034" y="3634185"/>
              <a:ext cx="434314" cy="330234"/>
            </a:xfrm>
            <a:prstGeom prst="straightConnector1">
              <a:avLst/>
            </a:prstGeom>
            <a:ln w="5715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7" name="Straight Arrow Connector 146"/>
            <p:cNvCxnSpPr/>
            <p:nvPr/>
          </p:nvCxnSpPr>
          <p:spPr>
            <a:xfrm flipH="1" flipV="1">
              <a:off x="2051397" y="3965158"/>
              <a:ext cx="242656" cy="384456"/>
            </a:xfrm>
            <a:prstGeom prst="straightConnector1">
              <a:avLst/>
            </a:prstGeom>
            <a:ln w="5715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8" name="Straight Arrow Connector 147"/>
            <p:cNvCxnSpPr/>
            <p:nvPr/>
          </p:nvCxnSpPr>
          <p:spPr>
            <a:xfrm flipV="1">
              <a:off x="1027067" y="3933062"/>
              <a:ext cx="253692" cy="384456"/>
            </a:xfrm>
            <a:prstGeom prst="straightConnector1">
              <a:avLst/>
            </a:prstGeom>
            <a:ln w="5715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grpSp>
          <p:nvGrpSpPr>
            <p:cNvPr id="149" name="Group 148"/>
            <p:cNvGrpSpPr/>
            <p:nvPr/>
          </p:nvGrpSpPr>
          <p:grpSpPr>
            <a:xfrm>
              <a:off x="-407491" y="3623485"/>
              <a:ext cx="4163903" cy="3271443"/>
              <a:chOff x="1944997" y="1664157"/>
              <a:chExt cx="5059743" cy="3975275"/>
            </a:xfrm>
          </p:grpSpPr>
          <p:grpSp>
            <p:nvGrpSpPr>
              <p:cNvPr id="150" name="Group 149"/>
              <p:cNvGrpSpPr/>
              <p:nvPr/>
            </p:nvGrpSpPr>
            <p:grpSpPr>
              <a:xfrm>
                <a:off x="2924607" y="1740147"/>
                <a:ext cx="3056765" cy="2087820"/>
                <a:chOff x="4315357" y="921105"/>
                <a:chExt cx="3056765" cy="2087820"/>
              </a:xfrm>
            </p:grpSpPr>
            <p:cxnSp>
              <p:nvCxnSpPr>
                <p:cNvPr id="208" name="Curved Connector 207"/>
                <p:cNvCxnSpPr>
                  <a:stCxn id="174" idx="1"/>
                  <a:endCxn id="163" idx="1"/>
                </p:cNvCxnSpPr>
                <p:nvPr/>
              </p:nvCxnSpPr>
              <p:spPr>
                <a:xfrm rot="10800000" flipV="1">
                  <a:off x="5701925" y="921106"/>
                  <a:ext cx="74018" cy="627840"/>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09" name="Curved Connector 208"/>
                <p:cNvCxnSpPr>
                  <a:stCxn id="174" idx="3"/>
                  <a:endCxn id="162" idx="0"/>
                </p:cNvCxnSpPr>
                <p:nvPr/>
              </p:nvCxnSpPr>
              <p:spPr>
                <a:xfrm>
                  <a:off x="5927924" y="921106"/>
                  <a:ext cx="424330" cy="107080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10" name="Curved Connector 209"/>
                <p:cNvCxnSpPr>
                  <a:stCxn id="174" idx="1"/>
                  <a:endCxn id="161" idx="0"/>
                </p:cNvCxnSpPr>
                <p:nvPr/>
              </p:nvCxnSpPr>
              <p:spPr>
                <a:xfrm rot="10800000" flipV="1">
                  <a:off x="5333943" y="921106"/>
                  <a:ext cx="442001" cy="107080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11" name="Curved Connector 210"/>
                <p:cNvCxnSpPr>
                  <a:stCxn id="174" idx="1"/>
                  <a:endCxn id="158" idx="0"/>
                </p:cNvCxnSpPr>
                <p:nvPr/>
              </p:nvCxnSpPr>
              <p:spPr>
                <a:xfrm rot="10800000" flipV="1">
                  <a:off x="4820679" y="921106"/>
                  <a:ext cx="955265" cy="158449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12" name="Curved Connector 211"/>
                <p:cNvCxnSpPr>
                  <a:stCxn id="174" idx="3"/>
                  <a:endCxn id="160" idx="0"/>
                </p:cNvCxnSpPr>
                <p:nvPr/>
              </p:nvCxnSpPr>
              <p:spPr>
                <a:xfrm>
                  <a:off x="5927924" y="921106"/>
                  <a:ext cx="935037" cy="157504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13" name="Curved Connector 212"/>
                <p:cNvCxnSpPr>
                  <a:stCxn id="174" idx="3"/>
                  <a:endCxn id="157" idx="0"/>
                </p:cNvCxnSpPr>
                <p:nvPr/>
              </p:nvCxnSpPr>
              <p:spPr>
                <a:xfrm>
                  <a:off x="5927924" y="921106"/>
                  <a:ext cx="1444198" cy="207637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14" name="Curved Connector 213"/>
                <p:cNvCxnSpPr>
                  <a:stCxn id="174" idx="1"/>
                  <a:endCxn id="154" idx="0"/>
                </p:cNvCxnSpPr>
                <p:nvPr/>
              </p:nvCxnSpPr>
              <p:spPr>
                <a:xfrm rot="10800000" flipV="1">
                  <a:off x="4315357" y="921105"/>
                  <a:ext cx="1460586" cy="207637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15" name="Curved Connector 214"/>
                <p:cNvCxnSpPr>
                  <a:stCxn id="174" idx="1"/>
                  <a:endCxn id="155" idx="0"/>
                </p:cNvCxnSpPr>
                <p:nvPr/>
              </p:nvCxnSpPr>
              <p:spPr>
                <a:xfrm rot="10800000" flipV="1">
                  <a:off x="5315997" y="921105"/>
                  <a:ext cx="459946" cy="208781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16" name="Curved Connector 215"/>
                <p:cNvCxnSpPr>
                  <a:stCxn id="174" idx="3"/>
                  <a:endCxn id="156" idx="0"/>
                </p:cNvCxnSpPr>
                <p:nvPr/>
              </p:nvCxnSpPr>
              <p:spPr>
                <a:xfrm>
                  <a:off x="5927924" y="921106"/>
                  <a:ext cx="428880" cy="208781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17" name="Curved Connector 216"/>
                <p:cNvCxnSpPr>
                  <a:stCxn id="174" idx="3"/>
                  <a:endCxn id="159" idx="7"/>
                </p:cNvCxnSpPr>
                <p:nvPr/>
              </p:nvCxnSpPr>
              <p:spPr>
                <a:xfrm>
                  <a:off x="5927924" y="921106"/>
                  <a:ext cx="67341" cy="163539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grpSp>
            <p:nvGrpSpPr>
              <p:cNvPr id="151" name="Group 150"/>
              <p:cNvGrpSpPr/>
              <p:nvPr/>
            </p:nvGrpSpPr>
            <p:grpSpPr>
              <a:xfrm>
                <a:off x="1944997" y="4301935"/>
                <a:ext cx="5059743" cy="361375"/>
                <a:chOff x="1363044" y="4631175"/>
                <a:chExt cx="3226517" cy="361375"/>
              </a:xfrm>
            </p:grpSpPr>
            <p:sp>
              <p:nvSpPr>
                <p:cNvPr id="203" name="TextBox 202"/>
                <p:cNvSpPr txBox="1"/>
                <p:nvPr/>
              </p:nvSpPr>
              <p:spPr>
                <a:xfrm>
                  <a:off x="1363044" y="4631175"/>
                  <a:ext cx="611286" cy="359298"/>
                </a:xfrm>
                <a:prstGeom prst="rect">
                  <a:avLst/>
                </a:prstGeom>
                <a:noFill/>
              </p:spPr>
              <p:txBody>
                <a:bodyPr wrap="square" rtlCol="0" anchor="ctr">
                  <a:noAutofit/>
                </a:bodyPr>
                <a:lstStyle/>
                <a:p>
                  <a:pPr algn="ctr"/>
                  <a:r>
                    <a:rPr lang="en-US" sz="1100" dirty="0" smtClean="0"/>
                    <a:t>0</a:t>
                  </a:r>
                </a:p>
              </p:txBody>
            </p:sp>
            <p:sp>
              <p:nvSpPr>
                <p:cNvPr id="204" name="TextBox 203"/>
                <p:cNvSpPr txBox="1"/>
                <p:nvPr/>
              </p:nvSpPr>
              <p:spPr>
                <a:xfrm>
                  <a:off x="2630830" y="4631175"/>
                  <a:ext cx="666711" cy="359298"/>
                </a:xfrm>
                <a:prstGeom prst="rect">
                  <a:avLst/>
                </a:prstGeom>
                <a:noFill/>
              </p:spPr>
              <p:txBody>
                <a:bodyPr wrap="square" rtlCol="0" anchor="ctr">
                  <a:noAutofit/>
                </a:bodyPr>
                <a:lstStyle/>
                <a:p>
                  <a:pPr algn="ctr"/>
                  <a:r>
                    <a:rPr lang="en-US" sz="1100" dirty="0" smtClean="0"/>
                    <a:t>2</a:t>
                  </a:r>
                </a:p>
              </p:txBody>
            </p:sp>
            <p:sp>
              <p:nvSpPr>
                <p:cNvPr id="205" name="TextBox 204"/>
                <p:cNvSpPr txBox="1"/>
                <p:nvPr/>
              </p:nvSpPr>
              <p:spPr>
                <a:xfrm>
                  <a:off x="1967156" y="4633252"/>
                  <a:ext cx="666711" cy="359298"/>
                </a:xfrm>
                <a:prstGeom prst="rect">
                  <a:avLst/>
                </a:prstGeom>
                <a:noFill/>
              </p:spPr>
              <p:txBody>
                <a:bodyPr wrap="square" rtlCol="0" anchor="ctr">
                  <a:noAutofit/>
                </a:bodyPr>
                <a:lstStyle/>
                <a:p>
                  <a:pPr algn="ctr"/>
                  <a:r>
                    <a:rPr lang="en-US" sz="1100" dirty="0" smtClean="0"/>
                    <a:t>1</a:t>
                  </a:r>
                </a:p>
              </p:txBody>
            </p:sp>
            <p:sp>
              <p:nvSpPr>
                <p:cNvPr id="206" name="TextBox 205"/>
                <p:cNvSpPr txBox="1"/>
                <p:nvPr/>
              </p:nvSpPr>
              <p:spPr>
                <a:xfrm>
                  <a:off x="3279218" y="4633252"/>
                  <a:ext cx="666711" cy="359298"/>
                </a:xfrm>
                <a:prstGeom prst="rect">
                  <a:avLst/>
                </a:prstGeom>
                <a:noFill/>
              </p:spPr>
              <p:txBody>
                <a:bodyPr wrap="square" rtlCol="0" anchor="ctr">
                  <a:noAutofit/>
                </a:bodyPr>
                <a:lstStyle/>
                <a:p>
                  <a:pPr algn="ctr"/>
                  <a:r>
                    <a:rPr lang="en-US" sz="1100" dirty="0" smtClean="0"/>
                    <a:t>3</a:t>
                  </a:r>
                </a:p>
              </p:txBody>
            </p:sp>
            <p:sp>
              <p:nvSpPr>
                <p:cNvPr id="207" name="TextBox 206"/>
                <p:cNvSpPr txBox="1"/>
                <p:nvPr/>
              </p:nvSpPr>
              <p:spPr>
                <a:xfrm>
                  <a:off x="3922850" y="4633252"/>
                  <a:ext cx="666711" cy="359298"/>
                </a:xfrm>
                <a:prstGeom prst="rect">
                  <a:avLst/>
                </a:prstGeom>
                <a:noFill/>
              </p:spPr>
              <p:txBody>
                <a:bodyPr wrap="square" rtlCol="0" anchor="ctr">
                  <a:noAutofit/>
                </a:bodyPr>
                <a:lstStyle/>
                <a:p>
                  <a:pPr algn="ctr"/>
                  <a:r>
                    <a:rPr lang="en-US" sz="1100" dirty="0" smtClean="0"/>
                    <a:t>4</a:t>
                  </a:r>
                </a:p>
              </p:txBody>
            </p:sp>
          </p:grpSp>
          <p:grpSp>
            <p:nvGrpSpPr>
              <p:cNvPr id="152" name="Group 151"/>
              <p:cNvGrpSpPr/>
              <p:nvPr/>
            </p:nvGrpSpPr>
            <p:grpSpPr>
              <a:xfrm rot="2700000">
                <a:off x="3009935" y="2752085"/>
                <a:ext cx="2887347" cy="2887347"/>
                <a:chOff x="2222551" y="2765761"/>
                <a:chExt cx="1828800" cy="1828800"/>
              </a:xfrm>
            </p:grpSpPr>
            <p:sp>
              <p:nvSpPr>
                <p:cNvPr id="199" name="Rectangle 198"/>
                <p:cNvSpPr/>
                <p:nvPr/>
              </p:nvSpPr>
              <p:spPr>
                <a:xfrm>
                  <a:off x="2222551" y="2765761"/>
                  <a:ext cx="1828800" cy="4572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sp>
              <p:nvSpPr>
                <p:cNvPr id="200" name="Rectangle 199"/>
                <p:cNvSpPr/>
                <p:nvPr/>
              </p:nvSpPr>
              <p:spPr>
                <a:xfrm>
                  <a:off x="2222551" y="2767756"/>
                  <a:ext cx="1371600" cy="9144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sp>
              <p:nvSpPr>
                <p:cNvPr id="201" name="Rectangle 200"/>
                <p:cNvSpPr/>
                <p:nvPr/>
              </p:nvSpPr>
              <p:spPr>
                <a:xfrm>
                  <a:off x="2222551" y="2767758"/>
                  <a:ext cx="914400" cy="13716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sp>
              <p:nvSpPr>
                <p:cNvPr id="202" name="Rectangle 201"/>
                <p:cNvSpPr/>
                <p:nvPr/>
              </p:nvSpPr>
              <p:spPr>
                <a:xfrm>
                  <a:off x="2222551" y="2765761"/>
                  <a:ext cx="457200" cy="18288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grpSp>
          <p:grpSp>
            <p:nvGrpSpPr>
              <p:cNvPr id="153" name="Group 152"/>
              <p:cNvGrpSpPr/>
              <p:nvPr/>
            </p:nvGrpSpPr>
            <p:grpSpPr>
              <a:xfrm>
                <a:off x="2254876" y="4642312"/>
                <a:ext cx="4453327" cy="364603"/>
                <a:chOff x="1801525" y="4478775"/>
                <a:chExt cx="2333336" cy="364603"/>
              </a:xfrm>
            </p:grpSpPr>
            <p:sp>
              <p:nvSpPr>
                <p:cNvPr id="195" name="TextBox 194"/>
                <p:cNvSpPr txBox="1"/>
                <p:nvPr/>
              </p:nvSpPr>
              <p:spPr>
                <a:xfrm>
                  <a:off x="1801525" y="4480954"/>
                  <a:ext cx="697125" cy="359298"/>
                </a:xfrm>
                <a:prstGeom prst="rect">
                  <a:avLst/>
                </a:prstGeom>
                <a:noFill/>
              </p:spPr>
              <p:txBody>
                <a:bodyPr wrap="square" rtlCol="0" anchor="ctr">
                  <a:noAutofit/>
                </a:bodyPr>
                <a:lstStyle/>
                <a:p>
                  <a:pPr algn="ctr"/>
                  <a:r>
                    <a:rPr lang="en-US" sz="1100" dirty="0" smtClean="0"/>
                    <a:t>the</a:t>
                  </a:r>
                </a:p>
              </p:txBody>
            </p:sp>
            <p:sp>
              <p:nvSpPr>
                <p:cNvPr id="196" name="TextBox 195"/>
                <p:cNvSpPr txBox="1"/>
                <p:nvPr/>
              </p:nvSpPr>
              <p:spPr>
                <a:xfrm>
                  <a:off x="2841645" y="4478775"/>
                  <a:ext cx="760333" cy="359298"/>
                </a:xfrm>
                <a:prstGeom prst="rect">
                  <a:avLst/>
                </a:prstGeom>
                <a:noFill/>
              </p:spPr>
              <p:txBody>
                <a:bodyPr wrap="square" rtlCol="0" anchor="ctr">
                  <a:noAutofit/>
                </a:bodyPr>
                <a:lstStyle/>
                <a:p>
                  <a:pPr algn="ctr"/>
                  <a:r>
                    <a:rPr lang="en-US" sz="1100" dirty="0" smtClean="0"/>
                    <a:t>made</a:t>
                  </a:r>
                </a:p>
              </p:txBody>
            </p:sp>
            <p:sp>
              <p:nvSpPr>
                <p:cNvPr id="197" name="TextBox 196"/>
                <p:cNvSpPr txBox="1"/>
                <p:nvPr/>
              </p:nvSpPr>
              <p:spPr>
                <a:xfrm>
                  <a:off x="2304929" y="4480852"/>
                  <a:ext cx="760333" cy="359298"/>
                </a:xfrm>
                <a:prstGeom prst="rect">
                  <a:avLst/>
                </a:prstGeom>
                <a:noFill/>
              </p:spPr>
              <p:txBody>
                <a:bodyPr wrap="square" rtlCol="0" anchor="ctr">
                  <a:noAutofit/>
                </a:bodyPr>
                <a:lstStyle/>
                <a:p>
                  <a:pPr algn="ctr"/>
                  <a:r>
                    <a:rPr lang="en-US" sz="1100" dirty="0" smtClean="0"/>
                    <a:t>barista</a:t>
                  </a:r>
                </a:p>
              </p:txBody>
            </p:sp>
            <p:sp>
              <p:nvSpPr>
                <p:cNvPr id="198" name="TextBox 197"/>
                <p:cNvSpPr txBox="1"/>
                <p:nvPr/>
              </p:nvSpPr>
              <p:spPr>
                <a:xfrm>
                  <a:off x="3374528" y="4484080"/>
                  <a:ext cx="760333" cy="359298"/>
                </a:xfrm>
                <a:prstGeom prst="rect">
                  <a:avLst/>
                </a:prstGeom>
                <a:noFill/>
              </p:spPr>
              <p:txBody>
                <a:bodyPr wrap="square" rtlCol="0" anchor="ctr">
                  <a:noAutofit/>
                </a:bodyPr>
                <a:lstStyle/>
                <a:p>
                  <a:pPr algn="ctr"/>
                  <a:r>
                    <a:rPr lang="en-US" sz="1100" dirty="0" smtClean="0"/>
                    <a:t>coffee</a:t>
                  </a:r>
                </a:p>
              </p:txBody>
            </p:sp>
          </p:grpSp>
          <p:sp>
            <p:nvSpPr>
              <p:cNvPr id="154" name="Oval 153"/>
              <p:cNvSpPr/>
              <p:nvPr/>
            </p:nvSpPr>
            <p:spPr>
              <a:xfrm>
                <a:off x="2718867"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01</a:t>
                </a:r>
                <a:endParaRPr lang="en-US" sz="1100" i="1" dirty="0">
                  <a:solidFill>
                    <a:schemeClr val="tx1"/>
                  </a:solidFill>
                  <a:latin typeface="Times New Roman"/>
                  <a:cs typeface="Times New Roman"/>
                </a:endParaRPr>
              </a:p>
            </p:txBody>
          </p:sp>
          <p:sp>
            <p:nvSpPr>
              <p:cNvPr id="155" name="Oval 154"/>
              <p:cNvSpPr/>
              <p:nvPr/>
            </p:nvSpPr>
            <p:spPr>
              <a:xfrm>
                <a:off x="3719507"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12</a:t>
                </a:r>
                <a:endParaRPr lang="en-US" sz="1100" i="1" dirty="0">
                  <a:solidFill>
                    <a:schemeClr val="tx1"/>
                  </a:solidFill>
                  <a:latin typeface="Times New Roman"/>
                  <a:cs typeface="Times New Roman"/>
                </a:endParaRPr>
              </a:p>
            </p:txBody>
          </p:sp>
          <p:sp>
            <p:nvSpPr>
              <p:cNvPr id="156" name="Oval 155"/>
              <p:cNvSpPr/>
              <p:nvPr/>
            </p:nvSpPr>
            <p:spPr>
              <a:xfrm>
                <a:off x="4760314"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23</a:t>
                </a:r>
                <a:endParaRPr lang="en-US" sz="1100" i="1" dirty="0">
                  <a:solidFill>
                    <a:schemeClr val="tx1"/>
                  </a:solidFill>
                  <a:latin typeface="Times New Roman"/>
                  <a:cs typeface="Times New Roman"/>
                </a:endParaRPr>
              </a:p>
            </p:txBody>
          </p:sp>
          <p:sp>
            <p:nvSpPr>
              <p:cNvPr id="157" name="Oval 156"/>
              <p:cNvSpPr/>
              <p:nvPr/>
            </p:nvSpPr>
            <p:spPr>
              <a:xfrm>
                <a:off x="5775632"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34</a:t>
                </a:r>
                <a:endParaRPr lang="en-US" sz="1100" i="1" dirty="0">
                  <a:solidFill>
                    <a:schemeClr val="tx1"/>
                  </a:solidFill>
                  <a:latin typeface="Times New Roman"/>
                  <a:cs typeface="Times New Roman"/>
                </a:endParaRPr>
              </a:p>
            </p:txBody>
          </p:sp>
          <p:sp>
            <p:nvSpPr>
              <p:cNvPr id="158" name="Oval 157"/>
              <p:cNvSpPr/>
              <p:nvPr/>
            </p:nvSpPr>
            <p:spPr>
              <a:xfrm>
                <a:off x="3224188" y="332464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0</a:t>
                </a:r>
                <a:r>
                  <a:rPr lang="en-US" sz="1100" i="1" baseline="-25000" dirty="0" smtClean="0">
                    <a:solidFill>
                      <a:schemeClr val="tx1"/>
                    </a:solidFill>
                    <a:latin typeface="Times New Roman"/>
                    <a:cs typeface="Times New Roman"/>
                  </a:rPr>
                  <a:t>2</a:t>
                </a:r>
                <a:endParaRPr lang="en-US" sz="1100" i="1" dirty="0">
                  <a:solidFill>
                    <a:schemeClr val="tx1"/>
                  </a:solidFill>
                  <a:latin typeface="Times New Roman"/>
                  <a:cs typeface="Times New Roman"/>
                </a:endParaRPr>
              </a:p>
            </p:txBody>
          </p:sp>
          <p:sp>
            <p:nvSpPr>
              <p:cNvPr id="159" name="Oval 158"/>
              <p:cNvSpPr/>
              <p:nvPr/>
            </p:nvSpPr>
            <p:spPr>
              <a:xfrm>
                <a:off x="4253295" y="3315190"/>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1</a:t>
                </a:r>
                <a:r>
                  <a:rPr lang="en-US" sz="1100" i="1" baseline="-25000" dirty="0" smtClean="0">
                    <a:solidFill>
                      <a:schemeClr val="tx1"/>
                    </a:solidFill>
                    <a:latin typeface="Times New Roman"/>
                    <a:cs typeface="Times New Roman"/>
                  </a:rPr>
                  <a:t>3</a:t>
                </a:r>
                <a:endParaRPr lang="en-US" sz="1100" i="1" dirty="0">
                  <a:solidFill>
                    <a:schemeClr val="tx1"/>
                  </a:solidFill>
                  <a:latin typeface="Times New Roman"/>
                  <a:cs typeface="Times New Roman"/>
                </a:endParaRPr>
              </a:p>
            </p:txBody>
          </p:sp>
          <p:sp>
            <p:nvSpPr>
              <p:cNvPr id="160" name="Oval 159"/>
              <p:cNvSpPr/>
              <p:nvPr/>
            </p:nvSpPr>
            <p:spPr>
              <a:xfrm>
                <a:off x="5266471" y="3315190"/>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2</a:t>
                </a:r>
                <a:r>
                  <a:rPr lang="en-US" sz="1100" i="1" baseline="-25000" dirty="0" smtClean="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sp>
            <p:nvSpPr>
              <p:cNvPr id="161" name="Oval 160"/>
              <p:cNvSpPr/>
              <p:nvPr/>
            </p:nvSpPr>
            <p:spPr>
              <a:xfrm>
                <a:off x="3737452" y="281095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03</a:t>
                </a:r>
                <a:endParaRPr lang="en-US" sz="1100" i="1" dirty="0">
                  <a:solidFill>
                    <a:schemeClr val="tx1"/>
                  </a:solidFill>
                  <a:latin typeface="Times New Roman"/>
                  <a:cs typeface="Times New Roman"/>
                </a:endParaRPr>
              </a:p>
            </p:txBody>
          </p:sp>
          <p:sp>
            <p:nvSpPr>
              <p:cNvPr id="162" name="Oval 161"/>
              <p:cNvSpPr/>
              <p:nvPr/>
            </p:nvSpPr>
            <p:spPr>
              <a:xfrm>
                <a:off x="4755764" y="281095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14</a:t>
                </a:r>
                <a:endParaRPr lang="en-US" sz="1100" i="1" dirty="0">
                  <a:solidFill>
                    <a:schemeClr val="tx1"/>
                  </a:solidFill>
                  <a:latin typeface="Times New Roman"/>
                  <a:cs typeface="Times New Roman"/>
                </a:endParaRPr>
              </a:p>
            </p:txBody>
          </p:sp>
          <p:sp>
            <p:nvSpPr>
              <p:cNvPr id="163" name="Oval 162"/>
              <p:cNvSpPr/>
              <p:nvPr/>
            </p:nvSpPr>
            <p:spPr>
              <a:xfrm>
                <a:off x="4250915" y="230763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0</a:t>
                </a:r>
                <a:r>
                  <a:rPr lang="en-US" sz="1100" i="1" baseline="-25000" dirty="0" smtClean="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grpSp>
            <p:nvGrpSpPr>
              <p:cNvPr id="164" name="Group 163"/>
              <p:cNvGrpSpPr/>
              <p:nvPr/>
            </p:nvGrpSpPr>
            <p:grpSpPr>
              <a:xfrm>
                <a:off x="4384600" y="2729951"/>
                <a:ext cx="151981" cy="243187"/>
                <a:chOff x="1618308" y="2889034"/>
                <a:chExt cx="243186" cy="389125"/>
              </a:xfrm>
            </p:grpSpPr>
            <p:cxnSp>
              <p:nvCxnSpPr>
                <p:cNvPr id="193" name="Straight Connector 192"/>
                <p:cNvCxnSpPr>
                  <a:endCxn id="194"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94" name="Rectangle 193"/>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65" name="Group 164"/>
              <p:cNvGrpSpPr/>
              <p:nvPr/>
            </p:nvGrpSpPr>
            <p:grpSpPr>
              <a:xfrm>
                <a:off x="3865239" y="3234185"/>
                <a:ext cx="151981" cy="243187"/>
                <a:chOff x="1618308" y="2889034"/>
                <a:chExt cx="243186" cy="389125"/>
              </a:xfrm>
            </p:grpSpPr>
            <p:cxnSp>
              <p:nvCxnSpPr>
                <p:cNvPr id="191" name="Straight Connector 190"/>
                <p:cNvCxnSpPr>
                  <a:endCxn id="192"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92" name="Rectangle 191"/>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66" name="Group 165"/>
              <p:cNvGrpSpPr/>
              <p:nvPr/>
            </p:nvGrpSpPr>
            <p:grpSpPr>
              <a:xfrm>
                <a:off x="4889598" y="3234185"/>
                <a:ext cx="151981" cy="243187"/>
                <a:chOff x="1618308" y="2889034"/>
                <a:chExt cx="243186" cy="389125"/>
              </a:xfrm>
            </p:grpSpPr>
            <p:cxnSp>
              <p:nvCxnSpPr>
                <p:cNvPr id="189" name="Straight Connector 188"/>
                <p:cNvCxnSpPr>
                  <a:endCxn id="190"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90" name="Rectangle 189"/>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67" name="Group 166"/>
              <p:cNvGrpSpPr/>
              <p:nvPr/>
            </p:nvGrpSpPr>
            <p:grpSpPr>
              <a:xfrm>
                <a:off x="3349457" y="3747706"/>
                <a:ext cx="151981" cy="243187"/>
                <a:chOff x="1618308" y="2889034"/>
                <a:chExt cx="243186" cy="389125"/>
              </a:xfrm>
            </p:grpSpPr>
            <p:cxnSp>
              <p:nvCxnSpPr>
                <p:cNvPr id="187" name="Straight Connector 186"/>
                <p:cNvCxnSpPr>
                  <a:endCxn id="188"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8" name="Rectangle 187"/>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68" name="Group 167"/>
              <p:cNvGrpSpPr/>
              <p:nvPr/>
            </p:nvGrpSpPr>
            <p:grpSpPr>
              <a:xfrm>
                <a:off x="4384018" y="3737506"/>
                <a:ext cx="151981" cy="243187"/>
                <a:chOff x="1618308" y="2889034"/>
                <a:chExt cx="243186" cy="389125"/>
              </a:xfrm>
            </p:grpSpPr>
            <p:cxnSp>
              <p:nvCxnSpPr>
                <p:cNvPr id="185" name="Straight Connector 184"/>
                <p:cNvCxnSpPr>
                  <a:endCxn id="186"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6" name="Rectangle 185"/>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69" name="Group 168"/>
              <p:cNvGrpSpPr/>
              <p:nvPr/>
            </p:nvGrpSpPr>
            <p:grpSpPr>
              <a:xfrm>
                <a:off x="5413268" y="3736762"/>
                <a:ext cx="151981" cy="243187"/>
                <a:chOff x="1618308" y="2889034"/>
                <a:chExt cx="243186" cy="389125"/>
              </a:xfrm>
            </p:grpSpPr>
            <p:cxnSp>
              <p:nvCxnSpPr>
                <p:cNvPr id="183" name="Straight Connector 182"/>
                <p:cNvCxnSpPr>
                  <a:endCxn id="184"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4" name="Rectangle 183"/>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70" name="Group 169"/>
              <p:cNvGrpSpPr/>
              <p:nvPr/>
            </p:nvGrpSpPr>
            <p:grpSpPr>
              <a:xfrm>
                <a:off x="3844835" y="4245183"/>
                <a:ext cx="151981" cy="243187"/>
                <a:chOff x="1618308" y="2889034"/>
                <a:chExt cx="243186" cy="389125"/>
              </a:xfrm>
            </p:grpSpPr>
            <p:cxnSp>
              <p:nvCxnSpPr>
                <p:cNvPr id="181" name="Straight Connector 180"/>
                <p:cNvCxnSpPr>
                  <a:endCxn id="182"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2" name="Rectangle 181"/>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71" name="Group 170"/>
              <p:cNvGrpSpPr/>
              <p:nvPr/>
            </p:nvGrpSpPr>
            <p:grpSpPr>
              <a:xfrm>
                <a:off x="4889598" y="4250283"/>
                <a:ext cx="151981" cy="243187"/>
                <a:chOff x="1618308" y="2889034"/>
                <a:chExt cx="243186" cy="389125"/>
              </a:xfrm>
            </p:grpSpPr>
            <p:cxnSp>
              <p:nvCxnSpPr>
                <p:cNvPr id="179" name="Straight Connector 178"/>
                <p:cNvCxnSpPr>
                  <a:endCxn id="180"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0" name="Rectangle 179"/>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72" name="Group 171"/>
              <p:cNvGrpSpPr/>
              <p:nvPr/>
            </p:nvGrpSpPr>
            <p:grpSpPr>
              <a:xfrm>
                <a:off x="5923949" y="4239339"/>
                <a:ext cx="151981" cy="243187"/>
                <a:chOff x="1618308" y="2889034"/>
                <a:chExt cx="243186" cy="389125"/>
              </a:xfrm>
            </p:grpSpPr>
            <p:cxnSp>
              <p:nvCxnSpPr>
                <p:cNvPr id="177" name="Straight Connector 176"/>
                <p:cNvCxnSpPr>
                  <a:endCxn id="178"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8" name="Rectangle 177"/>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173" name="Group 172"/>
              <p:cNvGrpSpPr/>
              <p:nvPr/>
            </p:nvGrpSpPr>
            <p:grpSpPr>
              <a:xfrm>
                <a:off x="2844140" y="4239339"/>
                <a:ext cx="151981" cy="243187"/>
                <a:chOff x="1618308" y="2889034"/>
                <a:chExt cx="243186" cy="389125"/>
              </a:xfrm>
            </p:grpSpPr>
            <p:cxnSp>
              <p:nvCxnSpPr>
                <p:cNvPr id="175" name="Straight Connector 174"/>
                <p:cNvCxnSpPr>
                  <a:endCxn id="176"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6" name="Rectangle 175"/>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sp>
            <p:nvSpPr>
              <p:cNvPr id="174" name="Rectangle 173"/>
              <p:cNvSpPr/>
              <p:nvPr/>
            </p:nvSpPr>
            <p:spPr>
              <a:xfrm>
                <a:off x="4385193" y="1664157"/>
                <a:ext cx="151981" cy="151982"/>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sp>
        <p:nvSpPr>
          <p:cNvPr id="218" name="Content Placeholder 2"/>
          <p:cNvSpPr txBox="1">
            <a:spLocks/>
          </p:cNvSpPr>
          <p:nvPr/>
        </p:nvSpPr>
        <p:spPr>
          <a:xfrm>
            <a:off x="4831145" y="4734777"/>
            <a:ext cx="3532025" cy="1523786"/>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3000" dirty="0">
                <a:latin typeface="Times New Roman"/>
                <a:cs typeface="Times New Roman"/>
              </a:rPr>
              <a:t>O(</a:t>
            </a:r>
            <a:r>
              <a:rPr lang="en-US" sz="3000" i="1" dirty="0">
                <a:latin typeface="Times New Roman"/>
                <a:cs typeface="Times New Roman"/>
              </a:rPr>
              <a:t>d</a:t>
            </a:r>
            <a:r>
              <a:rPr lang="en-US" sz="3000" i="1" dirty="0" smtClean="0">
                <a:latin typeface="Times New Roman"/>
                <a:cs typeface="Times New Roman"/>
              </a:rPr>
              <a:t>*2</a:t>
            </a:r>
            <a:r>
              <a:rPr lang="en-US" sz="3000" i="1" baseline="30000" dirty="0" smtClean="0">
                <a:latin typeface="Times New Roman"/>
                <a:cs typeface="Times New Roman"/>
              </a:rPr>
              <a:t>d</a:t>
            </a:r>
            <a:r>
              <a:rPr lang="en-US" sz="3000" dirty="0" smtClean="0">
                <a:latin typeface="Times New Roman"/>
                <a:cs typeface="Times New Roman"/>
              </a:rPr>
              <a:t>)</a:t>
            </a:r>
            <a:endParaRPr lang="en-US" sz="3000" dirty="0" smtClean="0"/>
          </a:p>
          <a:p>
            <a:pPr marL="0" indent="0">
              <a:buNone/>
            </a:pPr>
            <a:r>
              <a:rPr lang="en-US" sz="2000" i="1" dirty="0" smtClean="0">
                <a:latin typeface="Times New Roman"/>
                <a:cs typeface="Times New Roman"/>
              </a:rPr>
              <a:t>d</a:t>
            </a:r>
            <a:r>
              <a:rPr lang="en-US" sz="2000" dirty="0" smtClean="0"/>
              <a:t> = # of neighboring variables</a:t>
            </a:r>
          </a:p>
        </p:txBody>
      </p:sp>
      <p:grpSp>
        <p:nvGrpSpPr>
          <p:cNvPr id="86" name="Group 85"/>
          <p:cNvGrpSpPr/>
          <p:nvPr/>
        </p:nvGrpSpPr>
        <p:grpSpPr>
          <a:xfrm>
            <a:off x="4676442" y="4093620"/>
            <a:ext cx="3630480" cy="452043"/>
            <a:chOff x="4061771" y="3747287"/>
            <a:chExt cx="4705817" cy="585936"/>
          </a:xfrm>
          <a:solidFill>
            <a:schemeClr val="accent4">
              <a:lumMod val="20000"/>
              <a:lumOff val="80000"/>
            </a:schemeClr>
          </a:solidFill>
        </p:grpSpPr>
        <p:sp>
          <p:nvSpPr>
            <p:cNvPr id="87" name="Rectangle 86"/>
            <p:cNvSpPr/>
            <p:nvPr/>
          </p:nvSpPr>
          <p:spPr>
            <a:xfrm>
              <a:off x="4061771" y="3747287"/>
              <a:ext cx="4705817" cy="585936"/>
            </a:xfrm>
            <a:prstGeom prst="rect">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pic>
          <p:nvPicPr>
            <p:cNvPr id="88" name="Picture 87" descr="latex-image-1.pdf"/>
            <p:cNvPicPr>
              <a:picLocks noChangeAspect="1"/>
            </p:cNvPicPr>
            <p:nvPr/>
          </p:nvPicPr>
          <p:blipFill>
            <a:blip r:embed="rId2"/>
            <a:stretch>
              <a:fillRect/>
            </a:stretch>
          </p:blipFill>
          <p:spPr>
            <a:xfrm>
              <a:off x="4106863" y="3795713"/>
              <a:ext cx="4562475" cy="488950"/>
            </a:xfrm>
            <a:prstGeom prst="rect">
              <a:avLst/>
            </a:prstGeom>
            <a:grpFill/>
          </p:spPr>
        </p:pic>
      </p:grpSp>
    </p:spTree>
    <p:extLst>
      <p:ext uri="{BB962C8B-B14F-4D97-AF65-F5344CB8AC3E}">
        <p14:creationId xmlns:p14="http://schemas.microsoft.com/office/powerpoint/2010/main" val="1124345909"/>
      </p:ext>
    </p:extLst>
  </p:cSld>
  <p:clrMapOvr>
    <a:masterClrMapping/>
  </p:clrMapOvr>
  <p:timing>
    <p:tnLst>
      <p:par>
        <p:cTn xmlns:p14="http://schemas.microsoft.com/office/powerpoint/2010/main" id="1" dur="indefinite" restart="never" nodeType="tmRoot"/>
      </p:par>
    </p:tnLst>
  </p:timing>
</p:sld>
</file>

<file path=ppt/slides/slide2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4908382" y="1735520"/>
            <a:ext cx="3428268" cy="2713982"/>
            <a:chOff x="-407491" y="3598582"/>
            <a:chExt cx="4163903" cy="3296346"/>
          </a:xfrm>
        </p:grpSpPr>
        <p:cxnSp>
          <p:nvCxnSpPr>
            <p:cNvPr id="40" name="Straight Arrow Connector 39"/>
            <p:cNvCxnSpPr/>
            <p:nvPr/>
          </p:nvCxnSpPr>
          <p:spPr>
            <a:xfrm flipV="1">
              <a:off x="855305" y="3598582"/>
              <a:ext cx="494725" cy="269112"/>
            </a:xfrm>
            <a:prstGeom prst="straightConnector1">
              <a:avLst/>
            </a:prstGeom>
            <a:ln w="5715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41" name="Straight Arrow Connector 40"/>
            <p:cNvCxnSpPr/>
            <p:nvPr/>
          </p:nvCxnSpPr>
          <p:spPr>
            <a:xfrm flipH="1" flipV="1">
              <a:off x="2050034" y="3634185"/>
              <a:ext cx="434314" cy="330234"/>
            </a:xfrm>
            <a:prstGeom prst="straightConnector1">
              <a:avLst/>
            </a:prstGeom>
            <a:ln w="5715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42" name="Straight Arrow Connector 41"/>
            <p:cNvCxnSpPr/>
            <p:nvPr/>
          </p:nvCxnSpPr>
          <p:spPr>
            <a:xfrm flipH="1" flipV="1">
              <a:off x="2051397" y="3965158"/>
              <a:ext cx="242656" cy="384456"/>
            </a:xfrm>
            <a:prstGeom prst="straightConnector1">
              <a:avLst/>
            </a:prstGeom>
            <a:ln w="5715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43" name="Straight Arrow Connector 42"/>
            <p:cNvCxnSpPr/>
            <p:nvPr/>
          </p:nvCxnSpPr>
          <p:spPr>
            <a:xfrm flipV="1">
              <a:off x="1027067" y="3933062"/>
              <a:ext cx="253692" cy="384456"/>
            </a:xfrm>
            <a:prstGeom prst="straightConnector1">
              <a:avLst/>
            </a:prstGeom>
            <a:ln w="5715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grpSp>
          <p:nvGrpSpPr>
            <p:cNvPr id="44" name="Group 43"/>
            <p:cNvGrpSpPr/>
            <p:nvPr/>
          </p:nvGrpSpPr>
          <p:grpSpPr>
            <a:xfrm>
              <a:off x="-407491" y="3623485"/>
              <a:ext cx="4163903" cy="3271443"/>
              <a:chOff x="1944997" y="1664157"/>
              <a:chExt cx="5059743" cy="3975275"/>
            </a:xfrm>
          </p:grpSpPr>
          <p:grpSp>
            <p:nvGrpSpPr>
              <p:cNvPr id="45" name="Group 44"/>
              <p:cNvGrpSpPr/>
              <p:nvPr/>
            </p:nvGrpSpPr>
            <p:grpSpPr>
              <a:xfrm>
                <a:off x="2924607" y="1740147"/>
                <a:ext cx="3056765" cy="2087820"/>
                <a:chOff x="4315357" y="921105"/>
                <a:chExt cx="3056765" cy="2087820"/>
              </a:xfrm>
            </p:grpSpPr>
            <p:cxnSp>
              <p:nvCxnSpPr>
                <p:cNvPr id="136" name="Curved Connector 135"/>
                <p:cNvCxnSpPr>
                  <a:stCxn id="74" idx="1"/>
                  <a:endCxn id="61" idx="1"/>
                </p:cNvCxnSpPr>
                <p:nvPr/>
              </p:nvCxnSpPr>
              <p:spPr>
                <a:xfrm rot="10800000" flipV="1">
                  <a:off x="5701925" y="921106"/>
                  <a:ext cx="74018" cy="627840"/>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7" name="Curved Connector 136"/>
                <p:cNvCxnSpPr>
                  <a:stCxn id="74" idx="3"/>
                  <a:endCxn id="59" idx="0"/>
                </p:cNvCxnSpPr>
                <p:nvPr/>
              </p:nvCxnSpPr>
              <p:spPr>
                <a:xfrm>
                  <a:off x="5927924" y="921106"/>
                  <a:ext cx="424330" cy="107080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8" name="Curved Connector 137"/>
                <p:cNvCxnSpPr>
                  <a:stCxn id="74" idx="1"/>
                  <a:endCxn id="58" idx="0"/>
                </p:cNvCxnSpPr>
                <p:nvPr/>
              </p:nvCxnSpPr>
              <p:spPr>
                <a:xfrm rot="10800000" flipV="1">
                  <a:off x="5333943" y="921106"/>
                  <a:ext cx="442001" cy="107080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9" name="Curved Connector 138"/>
                <p:cNvCxnSpPr>
                  <a:stCxn id="74" idx="1"/>
                  <a:endCxn id="54" idx="0"/>
                </p:cNvCxnSpPr>
                <p:nvPr/>
              </p:nvCxnSpPr>
              <p:spPr>
                <a:xfrm rot="10800000" flipV="1">
                  <a:off x="4820679" y="921106"/>
                  <a:ext cx="955265" cy="158449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0" name="Curved Connector 139"/>
                <p:cNvCxnSpPr>
                  <a:stCxn id="74" idx="3"/>
                  <a:endCxn id="57" idx="0"/>
                </p:cNvCxnSpPr>
                <p:nvPr/>
              </p:nvCxnSpPr>
              <p:spPr>
                <a:xfrm>
                  <a:off x="5927924" y="921106"/>
                  <a:ext cx="935037" cy="157504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1" name="Curved Connector 140"/>
                <p:cNvCxnSpPr>
                  <a:stCxn id="74" idx="3"/>
                  <a:endCxn id="53" idx="0"/>
                </p:cNvCxnSpPr>
                <p:nvPr/>
              </p:nvCxnSpPr>
              <p:spPr>
                <a:xfrm>
                  <a:off x="5927924" y="921106"/>
                  <a:ext cx="1444198" cy="207637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2" name="Curved Connector 141"/>
                <p:cNvCxnSpPr>
                  <a:stCxn id="74" idx="1"/>
                  <a:endCxn id="49" idx="0"/>
                </p:cNvCxnSpPr>
                <p:nvPr/>
              </p:nvCxnSpPr>
              <p:spPr>
                <a:xfrm rot="10800000" flipV="1">
                  <a:off x="4315357" y="921105"/>
                  <a:ext cx="1460586" cy="207637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3" name="Curved Connector 142"/>
                <p:cNvCxnSpPr>
                  <a:stCxn id="74" idx="1"/>
                  <a:endCxn id="50" idx="0"/>
                </p:cNvCxnSpPr>
                <p:nvPr/>
              </p:nvCxnSpPr>
              <p:spPr>
                <a:xfrm rot="10800000" flipV="1">
                  <a:off x="5315997" y="921105"/>
                  <a:ext cx="459946" cy="208781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4" name="Curved Connector 143"/>
                <p:cNvCxnSpPr>
                  <a:stCxn id="74" idx="3"/>
                  <a:endCxn id="52" idx="0"/>
                </p:cNvCxnSpPr>
                <p:nvPr/>
              </p:nvCxnSpPr>
              <p:spPr>
                <a:xfrm>
                  <a:off x="5927924" y="921106"/>
                  <a:ext cx="428880" cy="208781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5" name="Curved Connector 144"/>
                <p:cNvCxnSpPr>
                  <a:stCxn id="74" idx="3"/>
                  <a:endCxn id="55" idx="7"/>
                </p:cNvCxnSpPr>
                <p:nvPr/>
              </p:nvCxnSpPr>
              <p:spPr>
                <a:xfrm>
                  <a:off x="5927924" y="921106"/>
                  <a:ext cx="67341" cy="163539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grpSp>
            <p:nvGrpSpPr>
              <p:cNvPr id="46" name="Group 45"/>
              <p:cNvGrpSpPr/>
              <p:nvPr/>
            </p:nvGrpSpPr>
            <p:grpSpPr>
              <a:xfrm>
                <a:off x="1944997" y="4301935"/>
                <a:ext cx="5059743" cy="361375"/>
                <a:chOff x="1363044" y="4631175"/>
                <a:chExt cx="3226517" cy="361375"/>
              </a:xfrm>
            </p:grpSpPr>
            <p:sp>
              <p:nvSpPr>
                <p:cNvPr id="131" name="TextBox 130"/>
                <p:cNvSpPr txBox="1"/>
                <p:nvPr/>
              </p:nvSpPr>
              <p:spPr>
                <a:xfrm>
                  <a:off x="1363044" y="4631175"/>
                  <a:ext cx="611286" cy="359298"/>
                </a:xfrm>
                <a:prstGeom prst="rect">
                  <a:avLst/>
                </a:prstGeom>
                <a:noFill/>
              </p:spPr>
              <p:txBody>
                <a:bodyPr wrap="square" rtlCol="0" anchor="ctr">
                  <a:noAutofit/>
                </a:bodyPr>
                <a:lstStyle/>
                <a:p>
                  <a:pPr algn="ctr"/>
                  <a:r>
                    <a:rPr lang="en-US" sz="1100" dirty="0" smtClean="0"/>
                    <a:t>0</a:t>
                  </a:r>
                </a:p>
              </p:txBody>
            </p:sp>
            <p:sp>
              <p:nvSpPr>
                <p:cNvPr id="132" name="TextBox 131"/>
                <p:cNvSpPr txBox="1"/>
                <p:nvPr/>
              </p:nvSpPr>
              <p:spPr>
                <a:xfrm>
                  <a:off x="2630830" y="4631175"/>
                  <a:ext cx="666711" cy="359298"/>
                </a:xfrm>
                <a:prstGeom prst="rect">
                  <a:avLst/>
                </a:prstGeom>
                <a:noFill/>
              </p:spPr>
              <p:txBody>
                <a:bodyPr wrap="square" rtlCol="0" anchor="ctr">
                  <a:noAutofit/>
                </a:bodyPr>
                <a:lstStyle/>
                <a:p>
                  <a:pPr algn="ctr"/>
                  <a:r>
                    <a:rPr lang="en-US" sz="1100" dirty="0" smtClean="0"/>
                    <a:t>2</a:t>
                  </a:r>
                </a:p>
              </p:txBody>
            </p:sp>
            <p:sp>
              <p:nvSpPr>
                <p:cNvPr id="133" name="TextBox 132"/>
                <p:cNvSpPr txBox="1"/>
                <p:nvPr/>
              </p:nvSpPr>
              <p:spPr>
                <a:xfrm>
                  <a:off x="1967156" y="4633252"/>
                  <a:ext cx="666711" cy="359298"/>
                </a:xfrm>
                <a:prstGeom prst="rect">
                  <a:avLst/>
                </a:prstGeom>
                <a:noFill/>
              </p:spPr>
              <p:txBody>
                <a:bodyPr wrap="square" rtlCol="0" anchor="ctr">
                  <a:noAutofit/>
                </a:bodyPr>
                <a:lstStyle/>
                <a:p>
                  <a:pPr algn="ctr"/>
                  <a:r>
                    <a:rPr lang="en-US" sz="1100" dirty="0" smtClean="0"/>
                    <a:t>1</a:t>
                  </a:r>
                </a:p>
              </p:txBody>
            </p:sp>
            <p:sp>
              <p:nvSpPr>
                <p:cNvPr id="134" name="TextBox 133"/>
                <p:cNvSpPr txBox="1"/>
                <p:nvPr/>
              </p:nvSpPr>
              <p:spPr>
                <a:xfrm>
                  <a:off x="3279218" y="4633252"/>
                  <a:ext cx="666711" cy="359298"/>
                </a:xfrm>
                <a:prstGeom prst="rect">
                  <a:avLst/>
                </a:prstGeom>
                <a:noFill/>
              </p:spPr>
              <p:txBody>
                <a:bodyPr wrap="square" rtlCol="0" anchor="ctr">
                  <a:noAutofit/>
                </a:bodyPr>
                <a:lstStyle/>
                <a:p>
                  <a:pPr algn="ctr"/>
                  <a:r>
                    <a:rPr lang="en-US" sz="1100" dirty="0" smtClean="0"/>
                    <a:t>3</a:t>
                  </a:r>
                </a:p>
              </p:txBody>
            </p:sp>
            <p:sp>
              <p:nvSpPr>
                <p:cNvPr id="135" name="TextBox 134"/>
                <p:cNvSpPr txBox="1"/>
                <p:nvPr/>
              </p:nvSpPr>
              <p:spPr>
                <a:xfrm>
                  <a:off x="3922850" y="4633252"/>
                  <a:ext cx="666711" cy="359298"/>
                </a:xfrm>
                <a:prstGeom prst="rect">
                  <a:avLst/>
                </a:prstGeom>
                <a:noFill/>
              </p:spPr>
              <p:txBody>
                <a:bodyPr wrap="square" rtlCol="0" anchor="ctr">
                  <a:noAutofit/>
                </a:bodyPr>
                <a:lstStyle/>
                <a:p>
                  <a:pPr algn="ctr"/>
                  <a:r>
                    <a:rPr lang="en-US" sz="1100" dirty="0" smtClean="0"/>
                    <a:t>4</a:t>
                  </a:r>
                </a:p>
              </p:txBody>
            </p:sp>
          </p:grpSp>
          <p:grpSp>
            <p:nvGrpSpPr>
              <p:cNvPr id="47" name="Group 46"/>
              <p:cNvGrpSpPr/>
              <p:nvPr/>
            </p:nvGrpSpPr>
            <p:grpSpPr>
              <a:xfrm rot="2700000">
                <a:off x="3009935" y="2752085"/>
                <a:ext cx="2887347" cy="2887347"/>
                <a:chOff x="2222551" y="2765761"/>
                <a:chExt cx="1828800" cy="1828800"/>
              </a:xfrm>
            </p:grpSpPr>
            <p:sp>
              <p:nvSpPr>
                <p:cNvPr id="127" name="Rectangle 126"/>
                <p:cNvSpPr/>
                <p:nvPr/>
              </p:nvSpPr>
              <p:spPr>
                <a:xfrm>
                  <a:off x="2222551" y="2765761"/>
                  <a:ext cx="1828800" cy="4572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sp>
              <p:nvSpPr>
                <p:cNvPr id="128" name="Rectangle 127"/>
                <p:cNvSpPr/>
                <p:nvPr/>
              </p:nvSpPr>
              <p:spPr>
                <a:xfrm>
                  <a:off x="2222551" y="2767756"/>
                  <a:ext cx="1371600" cy="9144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sp>
              <p:nvSpPr>
                <p:cNvPr id="129" name="Rectangle 128"/>
                <p:cNvSpPr/>
                <p:nvPr/>
              </p:nvSpPr>
              <p:spPr>
                <a:xfrm>
                  <a:off x="2222551" y="2767758"/>
                  <a:ext cx="914400" cy="13716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sp>
              <p:nvSpPr>
                <p:cNvPr id="130" name="Rectangle 129"/>
                <p:cNvSpPr/>
                <p:nvPr/>
              </p:nvSpPr>
              <p:spPr>
                <a:xfrm>
                  <a:off x="2222551" y="2765761"/>
                  <a:ext cx="457200" cy="18288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grpSp>
          <p:grpSp>
            <p:nvGrpSpPr>
              <p:cNvPr id="48" name="Group 47"/>
              <p:cNvGrpSpPr/>
              <p:nvPr/>
            </p:nvGrpSpPr>
            <p:grpSpPr>
              <a:xfrm>
                <a:off x="2254876" y="4642312"/>
                <a:ext cx="4453327" cy="364603"/>
                <a:chOff x="1801525" y="4478775"/>
                <a:chExt cx="2333336" cy="364603"/>
              </a:xfrm>
            </p:grpSpPr>
            <p:sp>
              <p:nvSpPr>
                <p:cNvPr id="123" name="TextBox 122"/>
                <p:cNvSpPr txBox="1"/>
                <p:nvPr/>
              </p:nvSpPr>
              <p:spPr>
                <a:xfrm>
                  <a:off x="1801525" y="4480954"/>
                  <a:ext cx="697125" cy="359298"/>
                </a:xfrm>
                <a:prstGeom prst="rect">
                  <a:avLst/>
                </a:prstGeom>
                <a:noFill/>
              </p:spPr>
              <p:txBody>
                <a:bodyPr wrap="square" rtlCol="0" anchor="ctr">
                  <a:noAutofit/>
                </a:bodyPr>
                <a:lstStyle/>
                <a:p>
                  <a:pPr algn="ctr"/>
                  <a:r>
                    <a:rPr lang="en-US" sz="1100" dirty="0" smtClean="0"/>
                    <a:t>the</a:t>
                  </a:r>
                </a:p>
              </p:txBody>
            </p:sp>
            <p:sp>
              <p:nvSpPr>
                <p:cNvPr id="124" name="TextBox 123"/>
                <p:cNvSpPr txBox="1"/>
                <p:nvPr/>
              </p:nvSpPr>
              <p:spPr>
                <a:xfrm>
                  <a:off x="2841645" y="4478775"/>
                  <a:ext cx="760333" cy="359298"/>
                </a:xfrm>
                <a:prstGeom prst="rect">
                  <a:avLst/>
                </a:prstGeom>
                <a:noFill/>
              </p:spPr>
              <p:txBody>
                <a:bodyPr wrap="square" rtlCol="0" anchor="ctr">
                  <a:noAutofit/>
                </a:bodyPr>
                <a:lstStyle/>
                <a:p>
                  <a:pPr algn="ctr"/>
                  <a:r>
                    <a:rPr lang="en-US" sz="1100" dirty="0" smtClean="0"/>
                    <a:t>made</a:t>
                  </a:r>
                </a:p>
              </p:txBody>
            </p:sp>
            <p:sp>
              <p:nvSpPr>
                <p:cNvPr id="125" name="TextBox 124"/>
                <p:cNvSpPr txBox="1"/>
                <p:nvPr/>
              </p:nvSpPr>
              <p:spPr>
                <a:xfrm>
                  <a:off x="2304929" y="4480852"/>
                  <a:ext cx="760333" cy="359298"/>
                </a:xfrm>
                <a:prstGeom prst="rect">
                  <a:avLst/>
                </a:prstGeom>
                <a:noFill/>
              </p:spPr>
              <p:txBody>
                <a:bodyPr wrap="square" rtlCol="0" anchor="ctr">
                  <a:noAutofit/>
                </a:bodyPr>
                <a:lstStyle/>
                <a:p>
                  <a:pPr algn="ctr"/>
                  <a:r>
                    <a:rPr lang="en-US" sz="1100" dirty="0" smtClean="0"/>
                    <a:t>barista</a:t>
                  </a:r>
                </a:p>
              </p:txBody>
            </p:sp>
            <p:sp>
              <p:nvSpPr>
                <p:cNvPr id="126" name="TextBox 125"/>
                <p:cNvSpPr txBox="1"/>
                <p:nvPr/>
              </p:nvSpPr>
              <p:spPr>
                <a:xfrm>
                  <a:off x="3374528" y="4484080"/>
                  <a:ext cx="760333" cy="359298"/>
                </a:xfrm>
                <a:prstGeom prst="rect">
                  <a:avLst/>
                </a:prstGeom>
                <a:noFill/>
              </p:spPr>
              <p:txBody>
                <a:bodyPr wrap="square" rtlCol="0" anchor="ctr">
                  <a:noAutofit/>
                </a:bodyPr>
                <a:lstStyle/>
                <a:p>
                  <a:pPr algn="ctr"/>
                  <a:r>
                    <a:rPr lang="en-US" sz="1100" dirty="0" smtClean="0"/>
                    <a:t>coffee</a:t>
                  </a:r>
                </a:p>
              </p:txBody>
            </p:sp>
          </p:grpSp>
          <p:sp>
            <p:nvSpPr>
              <p:cNvPr id="49" name="Oval 48"/>
              <p:cNvSpPr/>
              <p:nvPr/>
            </p:nvSpPr>
            <p:spPr>
              <a:xfrm>
                <a:off x="2718867"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01</a:t>
                </a:r>
                <a:endParaRPr lang="en-US" sz="1100" i="1" dirty="0">
                  <a:solidFill>
                    <a:schemeClr val="tx1"/>
                  </a:solidFill>
                  <a:latin typeface="Times New Roman"/>
                  <a:cs typeface="Times New Roman"/>
                </a:endParaRPr>
              </a:p>
            </p:txBody>
          </p:sp>
          <p:sp>
            <p:nvSpPr>
              <p:cNvPr id="50" name="Oval 49"/>
              <p:cNvSpPr/>
              <p:nvPr/>
            </p:nvSpPr>
            <p:spPr>
              <a:xfrm>
                <a:off x="3719507"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12</a:t>
                </a:r>
                <a:endParaRPr lang="en-US" sz="1100" i="1" dirty="0">
                  <a:solidFill>
                    <a:schemeClr val="tx1"/>
                  </a:solidFill>
                  <a:latin typeface="Times New Roman"/>
                  <a:cs typeface="Times New Roman"/>
                </a:endParaRPr>
              </a:p>
            </p:txBody>
          </p:sp>
          <p:sp>
            <p:nvSpPr>
              <p:cNvPr id="52" name="Oval 51"/>
              <p:cNvSpPr/>
              <p:nvPr/>
            </p:nvSpPr>
            <p:spPr>
              <a:xfrm>
                <a:off x="4760314"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23</a:t>
                </a:r>
                <a:endParaRPr lang="en-US" sz="1100" i="1" dirty="0">
                  <a:solidFill>
                    <a:schemeClr val="tx1"/>
                  </a:solidFill>
                  <a:latin typeface="Times New Roman"/>
                  <a:cs typeface="Times New Roman"/>
                </a:endParaRPr>
              </a:p>
            </p:txBody>
          </p:sp>
          <p:sp>
            <p:nvSpPr>
              <p:cNvPr id="53" name="Oval 52"/>
              <p:cNvSpPr/>
              <p:nvPr/>
            </p:nvSpPr>
            <p:spPr>
              <a:xfrm>
                <a:off x="5775632"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34</a:t>
                </a:r>
                <a:endParaRPr lang="en-US" sz="1100" i="1" dirty="0">
                  <a:solidFill>
                    <a:schemeClr val="tx1"/>
                  </a:solidFill>
                  <a:latin typeface="Times New Roman"/>
                  <a:cs typeface="Times New Roman"/>
                </a:endParaRPr>
              </a:p>
            </p:txBody>
          </p:sp>
          <p:sp>
            <p:nvSpPr>
              <p:cNvPr id="54" name="Oval 53"/>
              <p:cNvSpPr/>
              <p:nvPr/>
            </p:nvSpPr>
            <p:spPr>
              <a:xfrm>
                <a:off x="3224188" y="332464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0</a:t>
                </a:r>
                <a:r>
                  <a:rPr lang="en-US" sz="1100" i="1" baseline="-25000" dirty="0" smtClean="0">
                    <a:solidFill>
                      <a:schemeClr val="tx1"/>
                    </a:solidFill>
                    <a:latin typeface="Times New Roman"/>
                    <a:cs typeface="Times New Roman"/>
                  </a:rPr>
                  <a:t>2</a:t>
                </a:r>
                <a:endParaRPr lang="en-US" sz="1100" i="1" dirty="0">
                  <a:solidFill>
                    <a:schemeClr val="tx1"/>
                  </a:solidFill>
                  <a:latin typeface="Times New Roman"/>
                  <a:cs typeface="Times New Roman"/>
                </a:endParaRPr>
              </a:p>
            </p:txBody>
          </p:sp>
          <p:sp>
            <p:nvSpPr>
              <p:cNvPr id="55" name="Oval 54"/>
              <p:cNvSpPr/>
              <p:nvPr/>
            </p:nvSpPr>
            <p:spPr>
              <a:xfrm>
                <a:off x="4253295" y="3315190"/>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1</a:t>
                </a:r>
                <a:r>
                  <a:rPr lang="en-US" sz="1100" i="1" baseline="-25000" dirty="0" smtClean="0">
                    <a:solidFill>
                      <a:schemeClr val="tx1"/>
                    </a:solidFill>
                    <a:latin typeface="Times New Roman"/>
                    <a:cs typeface="Times New Roman"/>
                  </a:rPr>
                  <a:t>3</a:t>
                </a:r>
                <a:endParaRPr lang="en-US" sz="1100" i="1" dirty="0">
                  <a:solidFill>
                    <a:schemeClr val="tx1"/>
                  </a:solidFill>
                  <a:latin typeface="Times New Roman"/>
                  <a:cs typeface="Times New Roman"/>
                </a:endParaRPr>
              </a:p>
            </p:txBody>
          </p:sp>
          <p:sp>
            <p:nvSpPr>
              <p:cNvPr id="57" name="Oval 56"/>
              <p:cNvSpPr/>
              <p:nvPr/>
            </p:nvSpPr>
            <p:spPr>
              <a:xfrm>
                <a:off x="5266471" y="3315190"/>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2</a:t>
                </a:r>
                <a:r>
                  <a:rPr lang="en-US" sz="1100" i="1" baseline="-25000" dirty="0" smtClean="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sp>
            <p:nvSpPr>
              <p:cNvPr id="58" name="Oval 57"/>
              <p:cNvSpPr/>
              <p:nvPr/>
            </p:nvSpPr>
            <p:spPr>
              <a:xfrm>
                <a:off x="3737452" y="281095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03</a:t>
                </a:r>
                <a:endParaRPr lang="en-US" sz="1100" i="1" dirty="0">
                  <a:solidFill>
                    <a:schemeClr val="tx1"/>
                  </a:solidFill>
                  <a:latin typeface="Times New Roman"/>
                  <a:cs typeface="Times New Roman"/>
                </a:endParaRPr>
              </a:p>
            </p:txBody>
          </p:sp>
          <p:sp>
            <p:nvSpPr>
              <p:cNvPr id="59" name="Oval 58"/>
              <p:cNvSpPr/>
              <p:nvPr/>
            </p:nvSpPr>
            <p:spPr>
              <a:xfrm>
                <a:off x="4755764" y="281095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14</a:t>
                </a:r>
                <a:endParaRPr lang="en-US" sz="1100" i="1" dirty="0">
                  <a:solidFill>
                    <a:schemeClr val="tx1"/>
                  </a:solidFill>
                  <a:latin typeface="Times New Roman"/>
                  <a:cs typeface="Times New Roman"/>
                </a:endParaRPr>
              </a:p>
            </p:txBody>
          </p:sp>
          <p:sp>
            <p:nvSpPr>
              <p:cNvPr id="61" name="Oval 60"/>
              <p:cNvSpPr/>
              <p:nvPr/>
            </p:nvSpPr>
            <p:spPr>
              <a:xfrm>
                <a:off x="4250915" y="230763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0</a:t>
                </a:r>
                <a:r>
                  <a:rPr lang="en-US" sz="1100" i="1" baseline="-25000" dirty="0" smtClean="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grpSp>
            <p:nvGrpSpPr>
              <p:cNvPr id="64" name="Group 63"/>
              <p:cNvGrpSpPr/>
              <p:nvPr/>
            </p:nvGrpSpPr>
            <p:grpSpPr>
              <a:xfrm>
                <a:off x="4384600" y="2729951"/>
                <a:ext cx="151981" cy="243187"/>
                <a:chOff x="1618308" y="2889034"/>
                <a:chExt cx="243186" cy="389125"/>
              </a:xfrm>
            </p:grpSpPr>
            <p:cxnSp>
              <p:nvCxnSpPr>
                <p:cNvPr id="121" name="Straight Connector 120"/>
                <p:cNvCxnSpPr>
                  <a:endCxn id="122"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2" name="Rectangle 121"/>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65" name="Group 64"/>
              <p:cNvGrpSpPr/>
              <p:nvPr/>
            </p:nvGrpSpPr>
            <p:grpSpPr>
              <a:xfrm>
                <a:off x="3865239" y="3234185"/>
                <a:ext cx="151981" cy="243187"/>
                <a:chOff x="1618308" y="2889034"/>
                <a:chExt cx="243186" cy="389125"/>
              </a:xfrm>
            </p:grpSpPr>
            <p:cxnSp>
              <p:nvCxnSpPr>
                <p:cNvPr id="91" name="Straight Connector 90"/>
                <p:cNvCxnSpPr>
                  <a:endCxn id="120"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0" name="Rectangle 119"/>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66" name="Group 65"/>
              <p:cNvGrpSpPr/>
              <p:nvPr/>
            </p:nvGrpSpPr>
            <p:grpSpPr>
              <a:xfrm>
                <a:off x="4889598" y="3234185"/>
                <a:ext cx="151981" cy="243187"/>
                <a:chOff x="1618308" y="2889034"/>
                <a:chExt cx="243186" cy="389125"/>
              </a:xfrm>
            </p:grpSpPr>
            <p:cxnSp>
              <p:nvCxnSpPr>
                <p:cNvPr id="89" name="Straight Connector 88"/>
                <p:cNvCxnSpPr>
                  <a:endCxn id="90"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0" name="Rectangle 89"/>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67" name="Group 66"/>
              <p:cNvGrpSpPr/>
              <p:nvPr/>
            </p:nvGrpSpPr>
            <p:grpSpPr>
              <a:xfrm>
                <a:off x="3349457" y="3747706"/>
                <a:ext cx="151981" cy="243187"/>
                <a:chOff x="1618308" y="2889034"/>
                <a:chExt cx="243186" cy="389125"/>
              </a:xfrm>
            </p:grpSpPr>
            <p:cxnSp>
              <p:nvCxnSpPr>
                <p:cNvPr id="87" name="Straight Connector 86"/>
                <p:cNvCxnSpPr>
                  <a:endCxn id="88"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Rectangle 87"/>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68" name="Group 67"/>
              <p:cNvGrpSpPr/>
              <p:nvPr/>
            </p:nvGrpSpPr>
            <p:grpSpPr>
              <a:xfrm>
                <a:off x="4384018" y="3737506"/>
                <a:ext cx="151981" cy="243187"/>
                <a:chOff x="1618308" y="2889034"/>
                <a:chExt cx="243186" cy="389125"/>
              </a:xfrm>
            </p:grpSpPr>
            <p:cxnSp>
              <p:nvCxnSpPr>
                <p:cNvPr id="85" name="Straight Connector 84"/>
                <p:cNvCxnSpPr>
                  <a:endCxn id="86"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6" name="Rectangle 85"/>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69" name="Group 68"/>
              <p:cNvGrpSpPr/>
              <p:nvPr/>
            </p:nvGrpSpPr>
            <p:grpSpPr>
              <a:xfrm>
                <a:off x="5413268" y="3736762"/>
                <a:ext cx="151981" cy="243187"/>
                <a:chOff x="1618308" y="2889034"/>
                <a:chExt cx="243186" cy="389125"/>
              </a:xfrm>
            </p:grpSpPr>
            <p:cxnSp>
              <p:nvCxnSpPr>
                <p:cNvPr id="83" name="Straight Connector 82"/>
                <p:cNvCxnSpPr>
                  <a:endCxn id="84"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Rectangle 83"/>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70" name="Group 69"/>
              <p:cNvGrpSpPr/>
              <p:nvPr/>
            </p:nvGrpSpPr>
            <p:grpSpPr>
              <a:xfrm>
                <a:off x="3844835" y="4245183"/>
                <a:ext cx="151981" cy="243187"/>
                <a:chOff x="1618308" y="2889034"/>
                <a:chExt cx="243186" cy="389125"/>
              </a:xfrm>
            </p:grpSpPr>
            <p:cxnSp>
              <p:nvCxnSpPr>
                <p:cNvPr id="81" name="Straight Connector 80"/>
                <p:cNvCxnSpPr>
                  <a:endCxn id="82"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2" name="Rectangle 81"/>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71" name="Group 70"/>
              <p:cNvGrpSpPr/>
              <p:nvPr/>
            </p:nvGrpSpPr>
            <p:grpSpPr>
              <a:xfrm>
                <a:off x="4889598" y="4250283"/>
                <a:ext cx="151981" cy="243187"/>
                <a:chOff x="1618308" y="2889034"/>
                <a:chExt cx="243186" cy="389125"/>
              </a:xfrm>
            </p:grpSpPr>
            <p:cxnSp>
              <p:nvCxnSpPr>
                <p:cNvPr id="79" name="Straight Connector 78"/>
                <p:cNvCxnSpPr>
                  <a:endCxn id="80"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0" name="Rectangle 79"/>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72" name="Group 71"/>
              <p:cNvGrpSpPr/>
              <p:nvPr/>
            </p:nvGrpSpPr>
            <p:grpSpPr>
              <a:xfrm>
                <a:off x="5923949" y="4239339"/>
                <a:ext cx="151981" cy="243187"/>
                <a:chOff x="1618308" y="2889034"/>
                <a:chExt cx="243186" cy="389125"/>
              </a:xfrm>
            </p:grpSpPr>
            <p:cxnSp>
              <p:nvCxnSpPr>
                <p:cNvPr id="77" name="Straight Connector 76"/>
                <p:cNvCxnSpPr>
                  <a:endCxn id="78"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8" name="Rectangle 77"/>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73" name="Group 72"/>
              <p:cNvGrpSpPr/>
              <p:nvPr/>
            </p:nvGrpSpPr>
            <p:grpSpPr>
              <a:xfrm>
                <a:off x="2844140" y="4239339"/>
                <a:ext cx="151981" cy="243187"/>
                <a:chOff x="1618308" y="2889034"/>
                <a:chExt cx="243186" cy="389125"/>
              </a:xfrm>
            </p:grpSpPr>
            <p:cxnSp>
              <p:nvCxnSpPr>
                <p:cNvPr id="75" name="Straight Connector 74"/>
                <p:cNvCxnSpPr>
                  <a:endCxn id="76"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Rectangle 75"/>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sp>
            <p:nvSpPr>
              <p:cNvPr id="74" name="Rectangle 73"/>
              <p:cNvSpPr/>
              <p:nvPr/>
            </p:nvSpPr>
            <p:spPr>
              <a:xfrm>
                <a:off x="4385193" y="1664157"/>
                <a:ext cx="151981" cy="151982"/>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grpSp>
        <p:nvGrpSpPr>
          <p:cNvPr id="51" name="Group 50"/>
          <p:cNvGrpSpPr/>
          <p:nvPr/>
        </p:nvGrpSpPr>
        <p:grpSpPr>
          <a:xfrm>
            <a:off x="4609231" y="1210761"/>
            <a:ext cx="3753940" cy="5047801"/>
            <a:chOff x="4821849" y="3220723"/>
            <a:chExt cx="3861061" cy="4913041"/>
          </a:xfrm>
        </p:grpSpPr>
        <p:sp>
          <p:nvSpPr>
            <p:cNvPr id="60" name="Rectangle 59"/>
            <p:cNvSpPr/>
            <p:nvPr/>
          </p:nvSpPr>
          <p:spPr>
            <a:xfrm>
              <a:off x="4821850" y="3646078"/>
              <a:ext cx="3861060" cy="4487686"/>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 name="TextBox 55"/>
            <p:cNvSpPr txBox="1"/>
            <p:nvPr/>
          </p:nvSpPr>
          <p:spPr>
            <a:xfrm>
              <a:off x="4821849" y="3220723"/>
              <a:ext cx="3861060" cy="425355"/>
            </a:xfrm>
            <a:prstGeom prst="rect">
              <a:avLst/>
            </a:prstGeom>
            <a:noFill/>
          </p:spPr>
          <p:txBody>
            <a:bodyPr vert="horz" wrap="square" rtlCol="0" anchor="ctr" anchorCtr="0">
              <a:noAutofit/>
            </a:bodyPr>
            <a:lstStyle/>
            <a:p>
              <a:pPr algn="ctr"/>
              <a:r>
                <a:rPr lang="en-US" b="1" dirty="0" smtClean="0"/>
                <a:t>To Variables</a:t>
              </a:r>
            </a:p>
          </p:txBody>
        </p:sp>
      </p:grpSp>
      <p:sp>
        <p:nvSpPr>
          <p:cNvPr id="37" name="Content Placeholder 2"/>
          <p:cNvSpPr>
            <a:spLocks noGrp="1"/>
          </p:cNvSpPr>
          <p:nvPr>
            <p:ph idx="1"/>
          </p:nvPr>
        </p:nvSpPr>
        <p:spPr>
          <a:xfrm>
            <a:off x="457200" y="1754428"/>
            <a:ext cx="4152031" cy="1435083"/>
          </a:xfrm>
        </p:spPr>
        <p:txBody>
          <a:bodyPr>
            <a:normAutofit fontScale="70000" lnSpcReduction="20000"/>
          </a:bodyPr>
          <a:lstStyle/>
          <a:p>
            <a:pPr marL="0" indent="0">
              <a:buNone/>
            </a:pPr>
            <a:r>
              <a:rPr lang="en-US" dirty="0"/>
              <a:t>But the </a:t>
            </a:r>
            <a:r>
              <a:rPr lang="en-US" b="1" dirty="0"/>
              <a:t>outgoing</a:t>
            </a:r>
            <a:r>
              <a:rPr lang="en-US" dirty="0"/>
              <a:t> messages from</a:t>
            </a:r>
            <a:r>
              <a:rPr lang="en-US" b="1" dirty="0"/>
              <a:t> </a:t>
            </a:r>
            <a:r>
              <a:rPr lang="en-US" dirty="0"/>
              <a:t>the </a:t>
            </a:r>
            <a:r>
              <a:rPr lang="en-US" i="1" dirty="0" err="1">
                <a:latin typeface="Times New Roman"/>
                <a:cs typeface="Times New Roman"/>
              </a:rPr>
              <a:t>CKYTree</a:t>
            </a:r>
            <a:r>
              <a:rPr lang="en-US" i="1" dirty="0">
                <a:latin typeface="Times New Roman"/>
                <a:cs typeface="Times New Roman"/>
              </a:rPr>
              <a:t> </a:t>
            </a:r>
            <a:r>
              <a:rPr lang="en-US" dirty="0"/>
              <a:t>factor are defined as a sum over the </a:t>
            </a:r>
            <a:r>
              <a:rPr lang="en-US" i="1" dirty="0">
                <a:latin typeface="Times New Roman"/>
                <a:cs typeface="Times New Roman"/>
              </a:rPr>
              <a:t>O(2</a:t>
            </a:r>
            <a:r>
              <a:rPr lang="en-US" i="1" baseline="30000" dirty="0">
                <a:latin typeface="Times New Roman"/>
                <a:cs typeface="Times New Roman"/>
              </a:rPr>
              <a:t>n*n</a:t>
            </a:r>
            <a:r>
              <a:rPr lang="en-US" i="1" dirty="0">
                <a:latin typeface="Times New Roman"/>
                <a:cs typeface="Times New Roman"/>
              </a:rPr>
              <a:t>)</a:t>
            </a:r>
            <a:r>
              <a:rPr lang="en-US" dirty="0"/>
              <a:t> possible assignments to </a:t>
            </a:r>
            <a:r>
              <a:rPr lang="en-US" i="1" dirty="0">
                <a:latin typeface="Times New Roman"/>
                <a:cs typeface="Times New Roman"/>
              </a:rPr>
              <a:t>{</a:t>
            </a:r>
            <a:r>
              <a:rPr lang="en-US" i="1" dirty="0" err="1">
                <a:latin typeface="Times New Roman"/>
                <a:cs typeface="Times New Roman"/>
              </a:rPr>
              <a:t>S</a:t>
            </a:r>
            <a:r>
              <a:rPr lang="en-US" i="1" baseline="-25000" dirty="0" err="1">
                <a:latin typeface="Times New Roman"/>
                <a:cs typeface="Times New Roman"/>
              </a:rPr>
              <a:t>ij</a:t>
            </a:r>
            <a:r>
              <a:rPr lang="en-US" i="1" dirty="0">
                <a:latin typeface="Times New Roman"/>
                <a:cs typeface="Times New Roman"/>
              </a:rPr>
              <a:t>}</a:t>
            </a:r>
            <a:r>
              <a:rPr lang="en-US" dirty="0"/>
              <a:t>. </a:t>
            </a:r>
          </a:p>
        </p:txBody>
      </p:sp>
      <p:sp>
        <p:nvSpPr>
          <p:cNvPr id="2" name="Title 1"/>
          <p:cNvSpPr>
            <a:spLocks noGrp="1"/>
          </p:cNvSpPr>
          <p:nvPr>
            <p:ph type="title"/>
          </p:nvPr>
        </p:nvSpPr>
        <p:spPr/>
        <p:txBody>
          <a:bodyPr>
            <a:normAutofit fontScale="90000"/>
          </a:bodyPr>
          <a:lstStyle/>
          <a:p>
            <a:r>
              <a:rPr lang="en-US" dirty="0"/>
              <a:t>Messages: The </a:t>
            </a:r>
            <a:r>
              <a:rPr lang="en-US" i="1" dirty="0" err="1">
                <a:latin typeface="Times New Roman"/>
                <a:cs typeface="Times New Roman"/>
              </a:rPr>
              <a:t>CKYTree</a:t>
            </a:r>
            <a:r>
              <a:rPr lang="en-US" i="1" dirty="0">
                <a:latin typeface="Times New Roman"/>
                <a:cs typeface="Times New Roman"/>
              </a:rPr>
              <a:t> </a:t>
            </a:r>
            <a:r>
              <a:rPr lang="en-US" dirty="0" smtClean="0"/>
              <a:t>Factor</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229</a:t>
            </a:fld>
            <a:endParaRPr lang="en-US"/>
          </a:p>
        </p:txBody>
      </p:sp>
      <p:sp>
        <p:nvSpPr>
          <p:cNvPr id="38" name="Content Placeholder 2"/>
          <p:cNvSpPr txBox="1">
            <a:spLocks/>
          </p:cNvSpPr>
          <p:nvPr/>
        </p:nvSpPr>
        <p:spPr>
          <a:xfrm>
            <a:off x="457200" y="4104090"/>
            <a:ext cx="3971998" cy="2252260"/>
          </a:xfrm>
          <a:prstGeom prst="rect">
            <a:avLst/>
          </a:prstGeom>
        </p:spPr>
        <p:txBody>
          <a:bodyPr vert="horz" lIns="91440" tIns="45720" rIns="91440" bIns="45720" rtlCol="0">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i="1" dirty="0" err="1">
                <a:latin typeface="Times New Roman"/>
                <a:cs typeface="Times New Roman"/>
              </a:rPr>
              <a:t>ψ</a:t>
            </a:r>
            <a:r>
              <a:rPr lang="en-US" i="1" baseline="-25000" dirty="0" err="1">
                <a:latin typeface="Times New Roman"/>
                <a:cs typeface="Times New Roman"/>
              </a:rPr>
              <a:t>CKYTree</a:t>
            </a:r>
            <a:r>
              <a:rPr lang="en-US" i="1" dirty="0">
                <a:latin typeface="Times New Roman"/>
                <a:cs typeface="Times New Roman"/>
              </a:rPr>
              <a:t>(</a:t>
            </a:r>
            <a:r>
              <a:rPr lang="en-US" i="1" dirty="0" err="1">
                <a:latin typeface="Times New Roman"/>
                <a:cs typeface="Times New Roman"/>
              </a:rPr>
              <a:t>x</a:t>
            </a:r>
            <a:r>
              <a:rPr lang="en-US" i="1" baseline="-25000" dirty="0" err="1">
                <a:latin typeface="Times New Roman"/>
                <a:cs typeface="Times New Roman"/>
              </a:rPr>
              <a:t>a</a:t>
            </a:r>
            <a:r>
              <a:rPr lang="en-US" i="1" dirty="0">
                <a:latin typeface="Times New Roman"/>
                <a:cs typeface="Times New Roman"/>
              </a:rPr>
              <a:t>) </a:t>
            </a:r>
            <a:r>
              <a:rPr lang="en-US" dirty="0">
                <a:cs typeface="Times New Roman"/>
              </a:rPr>
              <a:t>is </a:t>
            </a:r>
            <a:r>
              <a:rPr lang="en-US" i="1" dirty="0">
                <a:latin typeface="Times New Roman"/>
                <a:cs typeface="Times New Roman"/>
              </a:rPr>
              <a:t>1</a:t>
            </a:r>
            <a:r>
              <a:rPr lang="en-US" dirty="0">
                <a:cs typeface="Times New Roman"/>
              </a:rPr>
              <a:t> for exponentially many values in the sum – </a:t>
            </a:r>
            <a:r>
              <a:rPr lang="en-US" b="1" dirty="0">
                <a:cs typeface="Times New Roman"/>
              </a:rPr>
              <a:t>but they all correspond to trees!</a:t>
            </a:r>
          </a:p>
          <a:p>
            <a:pPr marL="0" indent="0">
              <a:buNone/>
            </a:pPr>
            <a:endParaRPr lang="en-US" dirty="0">
              <a:cs typeface="Times New Roman"/>
            </a:endParaRPr>
          </a:p>
          <a:p>
            <a:pPr marL="0" indent="0">
              <a:buNone/>
            </a:pPr>
            <a:r>
              <a:rPr lang="en-US" dirty="0">
                <a:cs typeface="Times New Roman"/>
              </a:rPr>
              <a:t>With inside-outside we can compute all the outgoing messages from </a:t>
            </a:r>
            <a:r>
              <a:rPr lang="en-US" i="1" dirty="0" err="1">
                <a:latin typeface="Times New Roman"/>
                <a:cs typeface="Times New Roman"/>
              </a:rPr>
              <a:t>CKYTree</a:t>
            </a:r>
            <a:r>
              <a:rPr lang="en-US" i="1" dirty="0">
                <a:latin typeface="Times New Roman"/>
                <a:cs typeface="Times New Roman"/>
              </a:rPr>
              <a:t> </a:t>
            </a:r>
            <a:r>
              <a:rPr lang="en-US" dirty="0">
                <a:cs typeface="Times New Roman"/>
              </a:rPr>
              <a:t>in </a:t>
            </a:r>
            <a:r>
              <a:rPr lang="en-US" i="1" dirty="0">
                <a:latin typeface="Times New Roman"/>
                <a:cs typeface="Times New Roman"/>
              </a:rPr>
              <a:t>O(n</a:t>
            </a:r>
            <a:r>
              <a:rPr lang="en-US" i="1" baseline="30000" dirty="0">
                <a:latin typeface="Times New Roman"/>
                <a:cs typeface="Times New Roman"/>
              </a:rPr>
              <a:t>3</a:t>
            </a:r>
            <a:r>
              <a:rPr lang="en-US" i="1" dirty="0">
                <a:latin typeface="Times New Roman"/>
                <a:cs typeface="Times New Roman"/>
              </a:rPr>
              <a:t>) </a:t>
            </a:r>
            <a:r>
              <a:rPr lang="en-US" dirty="0">
                <a:cs typeface="Times New Roman"/>
              </a:rPr>
              <a:t>time!</a:t>
            </a:r>
          </a:p>
        </p:txBody>
      </p:sp>
      <p:sp>
        <p:nvSpPr>
          <p:cNvPr id="147" name="Content Placeholder 2"/>
          <p:cNvSpPr txBox="1">
            <a:spLocks/>
          </p:cNvSpPr>
          <p:nvPr/>
        </p:nvSpPr>
        <p:spPr>
          <a:xfrm>
            <a:off x="4831145" y="4734777"/>
            <a:ext cx="3532025" cy="1523786"/>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3000" dirty="0">
                <a:latin typeface="Times New Roman"/>
                <a:cs typeface="Times New Roman"/>
              </a:rPr>
              <a:t>O(</a:t>
            </a:r>
            <a:r>
              <a:rPr lang="en-US" sz="3000" i="1" dirty="0">
                <a:latin typeface="Times New Roman"/>
                <a:cs typeface="Times New Roman"/>
              </a:rPr>
              <a:t>d</a:t>
            </a:r>
            <a:r>
              <a:rPr lang="en-US" sz="3000" i="1" dirty="0" smtClean="0">
                <a:latin typeface="Times New Roman"/>
                <a:cs typeface="Times New Roman"/>
              </a:rPr>
              <a:t>*2</a:t>
            </a:r>
            <a:r>
              <a:rPr lang="en-US" sz="3000" i="1" baseline="30000" dirty="0" smtClean="0">
                <a:latin typeface="Times New Roman"/>
                <a:cs typeface="Times New Roman"/>
              </a:rPr>
              <a:t>d</a:t>
            </a:r>
            <a:r>
              <a:rPr lang="en-US" sz="3000" dirty="0" smtClean="0">
                <a:latin typeface="Times New Roman"/>
                <a:cs typeface="Times New Roman"/>
              </a:rPr>
              <a:t>)</a:t>
            </a:r>
            <a:endParaRPr lang="en-US" sz="3000" dirty="0" smtClean="0"/>
          </a:p>
          <a:p>
            <a:pPr marL="0" indent="0">
              <a:buNone/>
            </a:pPr>
            <a:r>
              <a:rPr lang="en-US" sz="2000" i="1" dirty="0" smtClean="0">
                <a:latin typeface="Times New Roman"/>
                <a:cs typeface="Times New Roman"/>
              </a:rPr>
              <a:t>d</a:t>
            </a:r>
            <a:r>
              <a:rPr lang="en-US" sz="2000" dirty="0" smtClean="0"/>
              <a:t> = # of neighboring variables</a:t>
            </a:r>
          </a:p>
        </p:txBody>
      </p:sp>
      <p:cxnSp>
        <p:nvCxnSpPr>
          <p:cNvPr id="149" name="Straight Connector 148"/>
          <p:cNvCxnSpPr/>
          <p:nvPr/>
        </p:nvCxnSpPr>
        <p:spPr>
          <a:xfrm>
            <a:off x="4818694" y="4906132"/>
            <a:ext cx="3113286" cy="622605"/>
          </a:xfrm>
          <a:prstGeom prst="line">
            <a:avLst/>
          </a:prstGeom>
          <a:ln w="57150" cmpd="sng">
            <a:solidFill>
              <a:schemeClr val="accent3"/>
            </a:solidFill>
          </a:ln>
        </p:spPr>
        <p:style>
          <a:lnRef idx="2">
            <a:schemeClr val="accent1"/>
          </a:lnRef>
          <a:fillRef idx="0">
            <a:schemeClr val="accent1"/>
          </a:fillRef>
          <a:effectRef idx="1">
            <a:schemeClr val="accent1"/>
          </a:effectRef>
          <a:fontRef idx="minor">
            <a:schemeClr val="tx1"/>
          </a:fontRef>
        </p:style>
      </p:cxnSp>
      <p:grpSp>
        <p:nvGrpSpPr>
          <p:cNvPr id="92" name="Group 91"/>
          <p:cNvGrpSpPr/>
          <p:nvPr/>
        </p:nvGrpSpPr>
        <p:grpSpPr>
          <a:xfrm>
            <a:off x="1261831" y="3019669"/>
            <a:ext cx="7792730" cy="970298"/>
            <a:chOff x="4061771" y="3747287"/>
            <a:chExt cx="4705817" cy="585936"/>
          </a:xfrm>
        </p:grpSpPr>
        <p:sp>
          <p:nvSpPr>
            <p:cNvPr id="93" name="Rectangle 92"/>
            <p:cNvSpPr/>
            <p:nvPr/>
          </p:nvSpPr>
          <p:spPr>
            <a:xfrm>
              <a:off x="4061771" y="3747287"/>
              <a:ext cx="4705817" cy="585936"/>
            </a:xfrm>
            <a:prstGeom prst="rect">
              <a:avLst/>
            </a:prstGeom>
            <a:solidFill>
              <a:schemeClr val="accent4">
                <a:lumMod val="20000"/>
                <a:lumOff val="80000"/>
              </a:schemeClr>
            </a:solid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pic>
          <p:nvPicPr>
            <p:cNvPr id="94" name="Picture 93" descr="latex-image-1.pdf"/>
            <p:cNvPicPr>
              <a:picLocks noChangeAspect="1"/>
            </p:cNvPicPr>
            <p:nvPr/>
          </p:nvPicPr>
          <p:blipFill>
            <a:blip r:embed="rId2"/>
            <a:stretch>
              <a:fillRect/>
            </a:stretch>
          </p:blipFill>
          <p:spPr>
            <a:xfrm>
              <a:off x="4106863" y="3795713"/>
              <a:ext cx="4562475" cy="488950"/>
            </a:xfrm>
            <a:prstGeom prst="rect">
              <a:avLst/>
            </a:prstGeom>
            <a:noFill/>
          </p:spPr>
        </p:pic>
      </p:grpSp>
    </p:spTree>
    <p:extLst>
      <p:ext uri="{BB962C8B-B14F-4D97-AF65-F5344CB8AC3E}">
        <p14:creationId xmlns:p14="http://schemas.microsoft.com/office/powerpoint/2010/main" val="278643952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8">
                                            <p:txEl>
                                              <p:pRg st="2" end="2"/>
                                            </p:txEl>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1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273" name="Title 1"/>
          <p:cNvSpPr>
            <a:spLocks noGrp="1"/>
          </p:cNvSpPr>
          <p:nvPr>
            <p:ph type="title"/>
          </p:nvPr>
        </p:nvSpPr>
        <p:spPr/>
        <p:txBody>
          <a:bodyPr/>
          <a:lstStyle/>
          <a:p>
            <a:pPr eaLnBrk="1" hangingPunct="1"/>
            <a:r>
              <a:rPr lang="en-US" sz="4000" smtClean="0"/>
              <a:t>Object-Oriented Analogy</a:t>
            </a:r>
          </a:p>
        </p:txBody>
      </p:sp>
      <p:sp>
        <p:nvSpPr>
          <p:cNvPr id="3" name="Content Placeholder 2"/>
          <p:cNvSpPr>
            <a:spLocks noGrp="1"/>
          </p:cNvSpPr>
          <p:nvPr>
            <p:ph sz="half" idx="1"/>
          </p:nvPr>
        </p:nvSpPr>
        <p:spPr>
          <a:xfrm>
            <a:off x="457200" y="1190625"/>
            <a:ext cx="8156575" cy="4935538"/>
          </a:xfrm>
        </p:spPr>
        <p:txBody>
          <a:bodyPr/>
          <a:lstStyle/>
          <a:p>
            <a:pPr eaLnBrk="1" hangingPunct="1">
              <a:lnSpc>
                <a:spcPct val="80000"/>
              </a:lnSpc>
            </a:pPr>
            <a:r>
              <a:rPr lang="en-US" sz="1800" b="1" smtClean="0"/>
              <a:t>What is a sample?  </a:t>
            </a:r>
            <a:br>
              <a:rPr lang="en-US" sz="1800" b="1" smtClean="0"/>
            </a:br>
            <a:r>
              <a:rPr lang="en-US" sz="1800" smtClean="0"/>
              <a:t>A datum: an immutable </a:t>
            </a:r>
            <a:r>
              <a:rPr lang="en-US" sz="1800" i="1" smtClean="0"/>
              <a:t>object</a:t>
            </a:r>
            <a:r>
              <a:rPr lang="en-US" sz="1800" smtClean="0"/>
              <a:t> that describes a linguistic structure.</a:t>
            </a:r>
          </a:p>
          <a:p>
            <a:pPr eaLnBrk="1" hangingPunct="1">
              <a:lnSpc>
                <a:spcPct val="80000"/>
              </a:lnSpc>
            </a:pPr>
            <a:r>
              <a:rPr lang="en-US" sz="1800" b="1" smtClean="0"/>
              <a:t>What is the sample space?</a:t>
            </a:r>
            <a:br>
              <a:rPr lang="en-US" sz="1800" b="1" smtClean="0"/>
            </a:br>
            <a:r>
              <a:rPr lang="en-US" sz="1800" smtClean="0"/>
              <a:t>The </a:t>
            </a:r>
            <a:r>
              <a:rPr lang="en-US" sz="1800" i="1" smtClean="0"/>
              <a:t>class</a:t>
            </a:r>
            <a:r>
              <a:rPr lang="en-US" sz="1800" smtClean="0"/>
              <a:t> of all possible sample objects.</a:t>
            </a:r>
          </a:p>
          <a:p>
            <a:pPr eaLnBrk="1" hangingPunct="1">
              <a:lnSpc>
                <a:spcPct val="80000"/>
              </a:lnSpc>
            </a:pPr>
            <a:endParaRPr lang="en-US" sz="1800" smtClean="0"/>
          </a:p>
          <a:p>
            <a:pPr eaLnBrk="1" hangingPunct="1">
              <a:lnSpc>
                <a:spcPct val="80000"/>
              </a:lnSpc>
            </a:pPr>
            <a:endParaRPr lang="en-US" sz="1800" smtClean="0"/>
          </a:p>
          <a:p>
            <a:pPr eaLnBrk="1" hangingPunct="1">
              <a:lnSpc>
                <a:spcPct val="80000"/>
              </a:lnSpc>
            </a:pPr>
            <a:endParaRPr lang="en-US" sz="1800" smtClean="0"/>
          </a:p>
          <a:p>
            <a:pPr eaLnBrk="1" hangingPunct="1">
              <a:lnSpc>
                <a:spcPct val="80000"/>
              </a:lnSpc>
            </a:pPr>
            <a:endParaRPr lang="en-US" sz="1800" smtClean="0"/>
          </a:p>
          <a:p>
            <a:pPr eaLnBrk="1" hangingPunct="1">
              <a:lnSpc>
                <a:spcPct val="80000"/>
              </a:lnSpc>
            </a:pPr>
            <a:endParaRPr lang="en-US" sz="1800" smtClean="0"/>
          </a:p>
          <a:p>
            <a:pPr eaLnBrk="1" hangingPunct="1">
              <a:lnSpc>
                <a:spcPct val="80000"/>
              </a:lnSpc>
            </a:pPr>
            <a:endParaRPr lang="en-US" sz="1800" b="1" smtClean="0"/>
          </a:p>
          <a:p>
            <a:pPr eaLnBrk="1" hangingPunct="1">
              <a:lnSpc>
                <a:spcPct val="80000"/>
              </a:lnSpc>
            </a:pPr>
            <a:r>
              <a:rPr lang="en-US" sz="1800" b="1" smtClean="0"/>
              <a:t>What is a random variable? </a:t>
            </a:r>
            <a:br>
              <a:rPr lang="en-US" sz="1800" b="1" smtClean="0"/>
            </a:br>
            <a:r>
              <a:rPr lang="en-US" sz="1800" smtClean="0"/>
              <a:t>An </a:t>
            </a:r>
            <a:r>
              <a:rPr lang="en-US" sz="1800" i="1" smtClean="0"/>
              <a:t>accessor method </a:t>
            </a:r>
            <a:r>
              <a:rPr lang="en-US" sz="1800" smtClean="0"/>
              <a:t>of the class, e.g., one that returns a certain field.</a:t>
            </a:r>
          </a:p>
          <a:p>
            <a:pPr lvl="1" eaLnBrk="1" hangingPunct="1">
              <a:lnSpc>
                <a:spcPct val="80000"/>
              </a:lnSpc>
            </a:pPr>
            <a:r>
              <a:rPr lang="en-US" sz="1700" smtClean="0"/>
              <a:t>Will give different values when called on different random samples.</a:t>
            </a:r>
          </a:p>
        </p:txBody>
      </p:sp>
      <p:sp>
        <p:nvSpPr>
          <p:cNvPr id="4" name="Slide Number Placeholder 3"/>
          <p:cNvSpPr>
            <a:spLocks noGrp="1"/>
          </p:cNvSpPr>
          <p:nvPr>
            <p:ph type="sldNum" sz="quarter" idx="12"/>
          </p:nvPr>
        </p:nvSpPr>
        <p:spPr/>
        <p:txBody>
          <a:bodyPr/>
          <a:lstStyle/>
          <a:p>
            <a:pPr>
              <a:defRPr/>
            </a:pPr>
            <a:fld id="{E92A0016-9A05-4E6E-9104-BBCCFF295A65}" type="slidenum">
              <a:rPr lang="en-US"/>
              <a:pPr>
                <a:defRPr/>
              </a:pPr>
              <a:t>23</a:t>
            </a:fld>
            <a:endParaRPr lang="en-US"/>
          </a:p>
        </p:txBody>
      </p:sp>
      <p:grpSp>
        <p:nvGrpSpPr>
          <p:cNvPr id="34830" name="Group 14"/>
          <p:cNvGrpSpPr>
            <a:grpSpLocks/>
          </p:cNvGrpSpPr>
          <p:nvPr/>
        </p:nvGrpSpPr>
        <p:grpSpPr bwMode="auto">
          <a:xfrm>
            <a:off x="536575" y="2236788"/>
            <a:ext cx="7775575" cy="1296987"/>
            <a:chOff x="338" y="1409"/>
            <a:chExt cx="4898" cy="817"/>
          </a:xfrm>
        </p:grpSpPr>
        <p:sp>
          <p:nvSpPr>
            <p:cNvPr id="5" name="TextBox 5"/>
            <p:cNvSpPr txBox="1">
              <a:spLocks noChangeArrowheads="1"/>
            </p:cNvSpPr>
            <p:nvPr/>
          </p:nvSpPr>
          <p:spPr bwMode="auto">
            <a:xfrm>
              <a:off x="338" y="1409"/>
              <a:ext cx="4898" cy="817"/>
            </a:xfrm>
            <a:prstGeom prst="rect">
              <a:avLst/>
            </a:prstGeom>
            <a:solidFill>
              <a:schemeClr val="bg1"/>
            </a:solidFill>
            <a:ln w="9525">
              <a:solidFill>
                <a:srgbClr val="0000FF"/>
              </a:solidFill>
              <a:miter lim="800000"/>
              <a:headEnd/>
              <a:tailEnd/>
            </a:ln>
            <a:effectLst>
              <a:outerShdw dist="114300" dir="2700000" algn="tl" rotWithShape="0">
                <a:srgbClr val="000000">
                  <a:alpha val="42999"/>
                </a:srgbClr>
              </a:outerShdw>
            </a:effectLst>
          </p:spPr>
          <p:txBody>
            <a:bodyPr anchor="ctr"/>
            <a:lstStyle/>
            <a:p>
              <a:pPr algn="ctr" fontAlgn="auto">
                <a:spcBef>
                  <a:spcPts val="0"/>
                </a:spcBef>
                <a:spcAft>
                  <a:spcPts val="0"/>
                </a:spcAft>
                <a:defRPr/>
              </a:pPr>
              <a:endParaRPr lang="en-US" sz="1800" dirty="0">
                <a:latin typeface="+mn-lt"/>
                <a:cs typeface="+mn-cs"/>
              </a:endParaRPr>
            </a:p>
          </p:txBody>
        </p:sp>
        <p:sp>
          <p:nvSpPr>
            <p:cNvPr id="54282" name="TextBox 6"/>
            <p:cNvSpPr txBox="1">
              <a:spLocks noChangeArrowheads="1"/>
            </p:cNvSpPr>
            <p:nvPr/>
          </p:nvSpPr>
          <p:spPr bwMode="auto">
            <a:xfrm>
              <a:off x="537" y="1421"/>
              <a:ext cx="2445" cy="208"/>
            </a:xfrm>
            <a:prstGeom prst="rect">
              <a:avLst/>
            </a:prstGeom>
            <a:solidFill>
              <a:schemeClr val="bg1"/>
            </a:solidFill>
            <a:ln w="9525">
              <a:noFill/>
              <a:miter lim="800000"/>
              <a:headEnd/>
              <a:tailEnd/>
            </a:ln>
          </p:spPr>
          <p:txBody>
            <a:bodyPr anchor="ctr"/>
            <a:lstStyle/>
            <a:p>
              <a:r>
                <a:rPr lang="en-US" sz="1600">
                  <a:solidFill>
                    <a:srgbClr val="0000FF"/>
                  </a:solidFill>
                  <a:latin typeface="Courier New" pitchFamily="49" charset="0"/>
                  <a:cs typeface="Courier New" pitchFamily="49" charset="0"/>
                </a:rPr>
                <a:t>class Tagging:</a:t>
              </a:r>
            </a:p>
          </p:txBody>
        </p:sp>
        <p:sp>
          <p:nvSpPr>
            <p:cNvPr id="54283" name="TextBox 7"/>
            <p:cNvSpPr txBox="1">
              <a:spLocks noChangeArrowheads="1"/>
            </p:cNvSpPr>
            <p:nvPr/>
          </p:nvSpPr>
          <p:spPr bwMode="auto">
            <a:xfrm>
              <a:off x="776" y="1623"/>
              <a:ext cx="4112" cy="537"/>
            </a:xfrm>
            <a:prstGeom prst="rect">
              <a:avLst/>
            </a:prstGeom>
            <a:solidFill>
              <a:schemeClr val="bg1"/>
            </a:solidFill>
            <a:ln w="9525">
              <a:noFill/>
              <a:miter lim="800000"/>
              <a:headEnd/>
              <a:tailEnd/>
            </a:ln>
          </p:spPr>
          <p:txBody>
            <a:bodyPr/>
            <a:lstStyle/>
            <a:p>
              <a:pPr>
                <a:tabLst>
                  <a:tab pos="2403475" algn="l"/>
                  <a:tab pos="4171950" algn="l"/>
                </a:tabLst>
              </a:pPr>
              <a:r>
                <a:rPr lang="en-US" sz="1600">
                  <a:solidFill>
                    <a:srgbClr val="0000FF"/>
                  </a:solidFill>
                  <a:latin typeface="Courier New" pitchFamily="49" charset="0"/>
                  <a:cs typeface="Courier New" pitchFamily="49" charset="0"/>
                </a:rPr>
                <a:t>int n;	</a:t>
              </a:r>
              <a:r>
                <a:rPr lang="en-US" sz="1600">
                  <a:solidFill>
                    <a:srgbClr val="6464FF"/>
                  </a:solidFill>
                  <a:latin typeface="Courier New" pitchFamily="49" charset="0"/>
                  <a:cs typeface="Courier New" pitchFamily="49" charset="0"/>
                </a:rPr>
                <a:t>// length of sentence</a:t>
              </a:r>
            </a:p>
            <a:p>
              <a:pPr>
                <a:tabLst>
                  <a:tab pos="2403475" algn="l"/>
                  <a:tab pos="4171950" algn="l"/>
                </a:tabLst>
              </a:pPr>
              <a:r>
                <a:rPr lang="en-US" sz="1600">
                  <a:solidFill>
                    <a:srgbClr val="0000FF"/>
                  </a:solidFill>
                  <a:latin typeface="Courier New" pitchFamily="49" charset="0"/>
                  <a:cs typeface="Courier New" pitchFamily="49" charset="0"/>
                </a:rPr>
                <a:t>Word[] w;	</a:t>
              </a:r>
              <a:r>
                <a:rPr lang="en-US" sz="1600">
                  <a:solidFill>
                    <a:srgbClr val="6464FF"/>
                  </a:solidFill>
                  <a:latin typeface="Courier New" pitchFamily="49" charset="0"/>
                  <a:cs typeface="Courier New" pitchFamily="49" charset="0"/>
                </a:rPr>
                <a:t>// array of n words (values w</a:t>
              </a:r>
              <a:r>
                <a:rPr lang="en-US" sz="1600" baseline="-25000">
                  <a:solidFill>
                    <a:srgbClr val="6464FF"/>
                  </a:solidFill>
                  <a:latin typeface="Courier New" pitchFamily="49" charset="0"/>
                  <a:cs typeface="Courier New" pitchFamily="49" charset="0"/>
                </a:rPr>
                <a:t>i</a:t>
              </a:r>
              <a:r>
                <a:rPr lang="en-US" sz="1600">
                  <a:solidFill>
                    <a:srgbClr val="6464FF"/>
                  </a:solidFill>
                  <a:latin typeface="Courier New" pitchFamily="49" charset="0"/>
                  <a:cs typeface="Courier New" pitchFamily="49" charset="0"/>
                </a:rPr>
                <a:t>)</a:t>
              </a:r>
            </a:p>
            <a:p>
              <a:pPr>
                <a:tabLst>
                  <a:tab pos="2403475" algn="l"/>
                  <a:tab pos="4171950" algn="l"/>
                </a:tabLst>
              </a:pPr>
              <a:r>
                <a:rPr lang="en-US" sz="1600">
                  <a:solidFill>
                    <a:srgbClr val="0000FF"/>
                  </a:solidFill>
                  <a:latin typeface="Courier New" pitchFamily="49" charset="0"/>
                  <a:cs typeface="Courier New" pitchFamily="49" charset="0"/>
                </a:rPr>
                <a:t>Tag[] t;	</a:t>
              </a:r>
              <a:r>
                <a:rPr lang="en-US" sz="1600">
                  <a:solidFill>
                    <a:srgbClr val="6464FF"/>
                  </a:solidFill>
                  <a:latin typeface="Courier New" pitchFamily="49" charset="0"/>
                  <a:cs typeface="Courier New" pitchFamily="49" charset="0"/>
                </a:rPr>
                <a:t>// array of n tags  (values t</a:t>
              </a:r>
              <a:r>
                <a:rPr lang="en-US" sz="1600" baseline="-25000">
                  <a:solidFill>
                    <a:srgbClr val="6464FF"/>
                  </a:solidFill>
                  <a:latin typeface="Courier New" pitchFamily="49" charset="0"/>
                  <a:cs typeface="Courier New" pitchFamily="49" charset="0"/>
                </a:rPr>
                <a:t>i</a:t>
              </a:r>
              <a:r>
                <a:rPr lang="en-US" sz="1600">
                  <a:solidFill>
                    <a:srgbClr val="6464FF"/>
                  </a:solidFill>
                  <a:latin typeface="Courier New" pitchFamily="49" charset="0"/>
                  <a:cs typeface="Courier New" pitchFamily="49" charset="0"/>
                </a:rPr>
                <a:t>)</a:t>
              </a:r>
            </a:p>
            <a:p>
              <a:pPr>
                <a:tabLst>
                  <a:tab pos="2403475" algn="l"/>
                  <a:tab pos="4171950" algn="l"/>
                </a:tabLst>
              </a:pPr>
              <a:endParaRPr lang="en-US" sz="1600">
                <a:solidFill>
                  <a:srgbClr val="6464FF"/>
                </a:solidFill>
                <a:latin typeface="Courier New" pitchFamily="49" charset="0"/>
                <a:cs typeface="Courier New" pitchFamily="49" charset="0"/>
              </a:endParaRPr>
            </a:p>
          </p:txBody>
        </p:sp>
      </p:grpSp>
      <p:grpSp>
        <p:nvGrpSpPr>
          <p:cNvPr id="34829" name="Group 13"/>
          <p:cNvGrpSpPr>
            <a:grpSpLocks/>
          </p:cNvGrpSpPr>
          <p:nvPr/>
        </p:nvGrpSpPr>
        <p:grpSpPr bwMode="auto">
          <a:xfrm>
            <a:off x="546100" y="4640263"/>
            <a:ext cx="7775575" cy="1630362"/>
            <a:chOff x="344" y="2923"/>
            <a:chExt cx="4898" cy="1027"/>
          </a:xfrm>
        </p:grpSpPr>
        <p:sp>
          <p:nvSpPr>
            <p:cNvPr id="6" name="TextBox 5"/>
            <p:cNvSpPr txBox="1">
              <a:spLocks noChangeArrowheads="1"/>
            </p:cNvSpPr>
            <p:nvPr/>
          </p:nvSpPr>
          <p:spPr bwMode="auto">
            <a:xfrm>
              <a:off x="344" y="2923"/>
              <a:ext cx="4898" cy="1027"/>
            </a:xfrm>
            <a:prstGeom prst="rect">
              <a:avLst/>
            </a:prstGeom>
            <a:solidFill>
              <a:schemeClr val="bg1"/>
            </a:solidFill>
            <a:ln w="9525">
              <a:solidFill>
                <a:srgbClr val="0000FF"/>
              </a:solidFill>
              <a:miter lim="800000"/>
              <a:headEnd/>
              <a:tailEnd/>
            </a:ln>
            <a:effectLst>
              <a:outerShdw dist="114300" dir="2700000" algn="tl" rotWithShape="0">
                <a:srgbClr val="000000">
                  <a:alpha val="42999"/>
                </a:srgbClr>
              </a:outerShdw>
            </a:effectLst>
          </p:spPr>
          <p:txBody>
            <a:bodyPr anchor="ctr"/>
            <a:lstStyle/>
            <a:p>
              <a:pPr algn="ctr" fontAlgn="auto">
                <a:spcBef>
                  <a:spcPts val="0"/>
                </a:spcBef>
                <a:spcAft>
                  <a:spcPts val="0"/>
                </a:spcAft>
                <a:defRPr/>
              </a:pPr>
              <a:endParaRPr lang="en-US" sz="1800" dirty="0">
                <a:latin typeface="+mn-lt"/>
                <a:cs typeface="+mn-cs"/>
              </a:endParaRPr>
            </a:p>
          </p:txBody>
        </p:sp>
        <p:sp>
          <p:nvSpPr>
            <p:cNvPr id="54280" name="TextBox 7"/>
            <p:cNvSpPr txBox="1">
              <a:spLocks noChangeArrowheads="1"/>
            </p:cNvSpPr>
            <p:nvPr/>
          </p:nvSpPr>
          <p:spPr bwMode="auto">
            <a:xfrm>
              <a:off x="728" y="2954"/>
              <a:ext cx="4112" cy="905"/>
            </a:xfrm>
            <a:prstGeom prst="rect">
              <a:avLst/>
            </a:prstGeom>
            <a:solidFill>
              <a:schemeClr val="bg1"/>
            </a:solidFill>
            <a:ln w="9525">
              <a:noFill/>
              <a:miter lim="800000"/>
              <a:headEnd/>
              <a:tailEnd/>
            </a:ln>
          </p:spPr>
          <p:txBody>
            <a:bodyPr/>
            <a:lstStyle/>
            <a:p>
              <a:pPr>
                <a:tabLst>
                  <a:tab pos="2403475" algn="l"/>
                  <a:tab pos="4171950" algn="l"/>
                </a:tabLst>
              </a:pPr>
              <a:r>
                <a:rPr lang="en-US" sz="1600">
                  <a:solidFill>
                    <a:srgbClr val="0000FF"/>
                  </a:solidFill>
                  <a:latin typeface="Courier New" pitchFamily="49" charset="0"/>
                  <a:cs typeface="Courier New" pitchFamily="49" charset="0"/>
                </a:rPr>
                <a:t>Word W(int i) { return w[i]; }	</a:t>
              </a:r>
              <a:r>
                <a:rPr lang="en-US" sz="1600">
                  <a:solidFill>
                    <a:srgbClr val="6464FF"/>
                  </a:solidFill>
                  <a:latin typeface="Courier New" pitchFamily="49" charset="0"/>
                  <a:cs typeface="Courier New" pitchFamily="49" charset="0"/>
                </a:rPr>
                <a:t>// random var W</a:t>
              </a:r>
              <a:r>
                <a:rPr lang="en-US" sz="1600" baseline="-25000">
                  <a:solidFill>
                    <a:srgbClr val="6464FF"/>
                  </a:solidFill>
                  <a:latin typeface="Courier New" pitchFamily="49" charset="0"/>
                  <a:cs typeface="Courier New" pitchFamily="49" charset="0"/>
                </a:rPr>
                <a:t>i</a:t>
              </a:r>
            </a:p>
            <a:p>
              <a:pPr>
                <a:tabLst>
                  <a:tab pos="2403475" algn="l"/>
                  <a:tab pos="4171950" algn="l"/>
                </a:tabLst>
              </a:pPr>
              <a:r>
                <a:rPr lang="en-US" sz="1600">
                  <a:solidFill>
                    <a:srgbClr val="0000FF"/>
                  </a:solidFill>
                  <a:latin typeface="Courier New" pitchFamily="49" charset="0"/>
                  <a:cs typeface="Courier New" pitchFamily="49" charset="0"/>
                </a:rPr>
                <a:t>Tag T(int i) { return t[i]; }	</a:t>
              </a:r>
              <a:r>
                <a:rPr lang="en-US" sz="1600">
                  <a:solidFill>
                    <a:srgbClr val="6464FF"/>
                  </a:solidFill>
                  <a:latin typeface="Courier New" pitchFamily="49" charset="0"/>
                  <a:cs typeface="Courier New" pitchFamily="49" charset="0"/>
                </a:rPr>
                <a:t>// random var T</a:t>
              </a:r>
              <a:r>
                <a:rPr lang="en-US" sz="1600" baseline="-25000">
                  <a:solidFill>
                    <a:srgbClr val="6464FF"/>
                  </a:solidFill>
                  <a:latin typeface="Courier New" pitchFamily="49" charset="0"/>
                  <a:cs typeface="Courier New" pitchFamily="49" charset="0"/>
                </a:rPr>
                <a:t>i</a:t>
              </a:r>
            </a:p>
            <a:p>
              <a:pPr>
                <a:tabLst>
                  <a:tab pos="2403475" algn="l"/>
                  <a:tab pos="4171950" algn="l"/>
                </a:tabLst>
              </a:pPr>
              <a:endParaRPr lang="en-US" sz="1600">
                <a:solidFill>
                  <a:srgbClr val="3399FF"/>
                </a:solidFill>
                <a:latin typeface="Courier New" pitchFamily="49" charset="0"/>
                <a:cs typeface="Courier New" pitchFamily="49" charset="0"/>
              </a:endParaRPr>
            </a:p>
            <a:p>
              <a:pPr>
                <a:tabLst>
                  <a:tab pos="2403475" algn="l"/>
                  <a:tab pos="4171950" algn="l"/>
                </a:tabLst>
              </a:pPr>
              <a:r>
                <a:rPr lang="en-US" sz="1600">
                  <a:solidFill>
                    <a:srgbClr val="0000FF"/>
                  </a:solidFill>
                  <a:latin typeface="Courier New" pitchFamily="49" charset="0"/>
                  <a:cs typeface="Courier New" pitchFamily="49" charset="0"/>
                </a:rPr>
                <a:t>String S(int i) {		</a:t>
              </a:r>
              <a:r>
                <a:rPr lang="en-US" sz="1600">
                  <a:solidFill>
                    <a:srgbClr val="6464FF"/>
                  </a:solidFill>
                  <a:latin typeface="Courier New" pitchFamily="49" charset="0"/>
                  <a:cs typeface="Courier New" pitchFamily="49" charset="0"/>
                </a:rPr>
                <a:t>// random var S</a:t>
              </a:r>
              <a:r>
                <a:rPr lang="en-US" sz="1600" baseline="-25000">
                  <a:solidFill>
                    <a:srgbClr val="6464FF"/>
                  </a:solidFill>
                  <a:latin typeface="Courier New" pitchFamily="49" charset="0"/>
                  <a:cs typeface="Courier New" pitchFamily="49" charset="0"/>
                </a:rPr>
                <a:t>i</a:t>
              </a:r>
            </a:p>
            <a:p>
              <a:pPr>
                <a:tabLst>
                  <a:tab pos="2403475" algn="l"/>
                  <a:tab pos="4171950" algn="l"/>
                </a:tabLst>
              </a:pPr>
              <a:r>
                <a:rPr lang="en-US" sz="1600">
                  <a:solidFill>
                    <a:srgbClr val="0000FF"/>
                  </a:solidFill>
                  <a:latin typeface="Courier New" pitchFamily="49" charset="0"/>
                  <a:cs typeface="Courier New" pitchFamily="49" charset="0"/>
                </a:rPr>
                <a:t>   return suffix(w[i], 3);  }</a:t>
              </a:r>
            </a:p>
          </p:txBody>
        </p:sp>
      </p:grpSp>
      <p:sp>
        <p:nvSpPr>
          <p:cNvPr id="37900" name="Rectangle 12"/>
          <p:cNvSpPr>
            <a:spLocks noChangeArrowheads="1"/>
          </p:cNvSpPr>
          <p:nvPr/>
        </p:nvSpPr>
        <p:spPr bwMode="auto">
          <a:xfrm>
            <a:off x="942975" y="6461125"/>
            <a:ext cx="7569200" cy="396875"/>
          </a:xfrm>
          <a:prstGeom prst="rect">
            <a:avLst/>
          </a:prstGeom>
          <a:noFill/>
          <a:ln w="9525">
            <a:noFill/>
            <a:miter lim="800000"/>
            <a:headEnd/>
            <a:tailEnd/>
          </a:ln>
        </p:spPr>
        <p:txBody>
          <a:bodyPr wrap="none">
            <a:spAutoFit/>
          </a:bodyPr>
          <a:lstStyle/>
          <a:p>
            <a:pPr defTabSz="914400"/>
            <a:r>
              <a:rPr lang="en-US" b="1"/>
              <a:t>Random variable W</a:t>
            </a:r>
            <a:r>
              <a:rPr lang="en-US" b="1" baseline="-25000"/>
              <a:t>5</a:t>
            </a:r>
            <a:r>
              <a:rPr lang="en-US" b="1"/>
              <a:t> takes value w</a:t>
            </a:r>
            <a:r>
              <a:rPr lang="en-US" b="1" baseline="-25000"/>
              <a:t>5</a:t>
            </a:r>
            <a:r>
              <a:rPr lang="en-US" b="1"/>
              <a:t> == “arrow” in this sample</a:t>
            </a:r>
          </a:p>
        </p:txBody>
      </p:sp>
    </p:spTree>
    <p:extLst>
      <p:ext uri="{BB962C8B-B14F-4D97-AF65-F5344CB8AC3E}">
        <p14:creationId xmlns:p14="http://schemas.microsoft.com/office/powerpoint/2010/main" val="409681826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nodeType="clickEffect">
                                  <p:stCondLst>
                                    <p:cond delay="0"/>
                                  </p:stCondLst>
                                  <p:childTnLst>
                                    <p:set>
                                      <p:cBhvr>
                                        <p:cTn id="10" dur="1" fill="hold">
                                          <p:stCondLst>
                                            <p:cond delay="0"/>
                                          </p:stCondLst>
                                        </p:cTn>
                                        <p:tgtEl>
                                          <p:spTgt spid="34830"/>
                                        </p:tgtEl>
                                        <p:attrNameLst>
                                          <p:attrName>style.visibility</p:attrName>
                                        </p:attrNameLst>
                                      </p:cBhvr>
                                      <p:to>
                                        <p:strVal val="visible"/>
                                      </p:to>
                                    </p:set>
                                    <p:anim calcmode="lin" valueType="num">
                                      <p:cBhvr additive="base">
                                        <p:cTn id="11" dur="500" fill="hold"/>
                                        <p:tgtEl>
                                          <p:spTgt spid="34830"/>
                                        </p:tgtEl>
                                        <p:attrNameLst>
                                          <p:attrName>ppt_x</p:attrName>
                                        </p:attrNameLst>
                                      </p:cBhvr>
                                      <p:tavLst>
                                        <p:tav tm="0">
                                          <p:val>
                                            <p:strVal val="#ppt_x"/>
                                          </p:val>
                                        </p:tav>
                                        <p:tav tm="100000">
                                          <p:val>
                                            <p:strVal val="#ppt_x"/>
                                          </p:val>
                                        </p:tav>
                                      </p:tavLst>
                                    </p:anim>
                                    <p:anim calcmode="lin" valueType="num">
                                      <p:cBhvr additive="base">
                                        <p:cTn id="12" dur="500" fill="hold"/>
                                        <p:tgtEl>
                                          <p:spTgt spid="34830"/>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34829"/>
                                        </p:tgtEl>
                                        <p:attrNameLst>
                                          <p:attrName>style.visibility</p:attrName>
                                        </p:attrNameLst>
                                      </p:cBhvr>
                                      <p:to>
                                        <p:strVal val="visible"/>
                                      </p:to>
                                    </p:set>
                                    <p:anim calcmode="lin" valueType="num">
                                      <p:cBhvr additive="base">
                                        <p:cTn id="23" dur="500" fill="hold"/>
                                        <p:tgtEl>
                                          <p:spTgt spid="34829"/>
                                        </p:tgtEl>
                                        <p:attrNameLst>
                                          <p:attrName>ppt_x</p:attrName>
                                        </p:attrNameLst>
                                      </p:cBhvr>
                                      <p:tavLst>
                                        <p:tav tm="0">
                                          <p:val>
                                            <p:strVal val="#ppt_x"/>
                                          </p:val>
                                        </p:tav>
                                        <p:tav tm="100000">
                                          <p:val>
                                            <p:strVal val="#ppt_x"/>
                                          </p:val>
                                        </p:tav>
                                      </p:tavLst>
                                    </p:anim>
                                    <p:anim calcmode="lin" valueType="num">
                                      <p:cBhvr additive="base">
                                        <p:cTn id="24" dur="500" fill="hold"/>
                                        <p:tgtEl>
                                          <p:spTgt spid="34829"/>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2" fill="hold" grpId="0" nodeType="clickEffect">
                                  <p:stCondLst>
                                    <p:cond delay="0"/>
                                  </p:stCondLst>
                                  <p:childTnLst>
                                    <p:set>
                                      <p:cBhvr>
                                        <p:cTn id="28" dur="1" fill="hold">
                                          <p:stCondLst>
                                            <p:cond delay="0"/>
                                          </p:stCondLst>
                                        </p:cTn>
                                        <p:tgtEl>
                                          <p:spTgt spid="37900"/>
                                        </p:tgtEl>
                                        <p:attrNameLst>
                                          <p:attrName>style.visibility</p:attrName>
                                        </p:attrNameLst>
                                      </p:cBhvr>
                                      <p:to>
                                        <p:strVal val="visible"/>
                                      </p:to>
                                    </p:set>
                                    <p:anim calcmode="lin" valueType="num">
                                      <p:cBhvr additive="base">
                                        <p:cTn id="29" dur="500" fill="hold"/>
                                        <p:tgtEl>
                                          <p:spTgt spid="37900"/>
                                        </p:tgtEl>
                                        <p:attrNameLst>
                                          <p:attrName>ppt_x</p:attrName>
                                        </p:attrNameLst>
                                      </p:cBhvr>
                                      <p:tavLst>
                                        <p:tav tm="0">
                                          <p:val>
                                            <p:strVal val="1+#ppt_w/2"/>
                                          </p:val>
                                        </p:tav>
                                        <p:tav tm="100000">
                                          <p:val>
                                            <p:strVal val="#ppt_x"/>
                                          </p:val>
                                        </p:tav>
                                      </p:tavLst>
                                    </p:anim>
                                    <p:anim calcmode="lin" valueType="num">
                                      <p:cBhvr additive="base">
                                        <p:cTn id="30" dur="500" fill="hold"/>
                                        <p:tgtEl>
                                          <p:spTgt spid="3790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900" grpId="0"/>
    </p:bldLst>
  </p:timing>
</p:sld>
</file>

<file path=ppt/slides/slide2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9" name="Group 38"/>
          <p:cNvGrpSpPr/>
          <p:nvPr/>
        </p:nvGrpSpPr>
        <p:grpSpPr>
          <a:xfrm>
            <a:off x="4908382" y="1735520"/>
            <a:ext cx="3428268" cy="2713982"/>
            <a:chOff x="-407491" y="3598582"/>
            <a:chExt cx="4163903" cy="3296346"/>
          </a:xfrm>
        </p:grpSpPr>
        <p:cxnSp>
          <p:nvCxnSpPr>
            <p:cNvPr id="40" name="Straight Arrow Connector 39"/>
            <p:cNvCxnSpPr/>
            <p:nvPr/>
          </p:nvCxnSpPr>
          <p:spPr>
            <a:xfrm flipV="1">
              <a:off x="855305" y="3598582"/>
              <a:ext cx="494725" cy="269112"/>
            </a:xfrm>
            <a:prstGeom prst="straightConnector1">
              <a:avLst/>
            </a:prstGeom>
            <a:ln w="5715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41" name="Straight Arrow Connector 40"/>
            <p:cNvCxnSpPr/>
            <p:nvPr/>
          </p:nvCxnSpPr>
          <p:spPr>
            <a:xfrm flipH="1" flipV="1">
              <a:off x="2050034" y="3634185"/>
              <a:ext cx="434314" cy="330234"/>
            </a:xfrm>
            <a:prstGeom prst="straightConnector1">
              <a:avLst/>
            </a:prstGeom>
            <a:ln w="5715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42" name="Straight Arrow Connector 41"/>
            <p:cNvCxnSpPr/>
            <p:nvPr/>
          </p:nvCxnSpPr>
          <p:spPr>
            <a:xfrm flipH="1" flipV="1">
              <a:off x="2051397" y="3965158"/>
              <a:ext cx="242656" cy="384456"/>
            </a:xfrm>
            <a:prstGeom prst="straightConnector1">
              <a:avLst/>
            </a:prstGeom>
            <a:ln w="5715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43" name="Straight Arrow Connector 42"/>
            <p:cNvCxnSpPr/>
            <p:nvPr/>
          </p:nvCxnSpPr>
          <p:spPr>
            <a:xfrm flipV="1">
              <a:off x="1027067" y="3933062"/>
              <a:ext cx="253692" cy="384456"/>
            </a:xfrm>
            <a:prstGeom prst="straightConnector1">
              <a:avLst/>
            </a:prstGeom>
            <a:ln w="5715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grpSp>
          <p:nvGrpSpPr>
            <p:cNvPr id="44" name="Group 43"/>
            <p:cNvGrpSpPr/>
            <p:nvPr/>
          </p:nvGrpSpPr>
          <p:grpSpPr>
            <a:xfrm>
              <a:off x="-407491" y="3623485"/>
              <a:ext cx="4163903" cy="3271443"/>
              <a:chOff x="1944997" y="1664157"/>
              <a:chExt cx="5059743" cy="3975275"/>
            </a:xfrm>
          </p:grpSpPr>
          <p:grpSp>
            <p:nvGrpSpPr>
              <p:cNvPr id="45" name="Group 44"/>
              <p:cNvGrpSpPr/>
              <p:nvPr/>
            </p:nvGrpSpPr>
            <p:grpSpPr>
              <a:xfrm>
                <a:off x="2924607" y="1740147"/>
                <a:ext cx="3056765" cy="2087820"/>
                <a:chOff x="4315357" y="921105"/>
                <a:chExt cx="3056765" cy="2087820"/>
              </a:xfrm>
            </p:grpSpPr>
            <p:cxnSp>
              <p:nvCxnSpPr>
                <p:cNvPr id="136" name="Curved Connector 135"/>
                <p:cNvCxnSpPr>
                  <a:stCxn id="74" idx="1"/>
                  <a:endCxn id="61" idx="1"/>
                </p:cNvCxnSpPr>
                <p:nvPr/>
              </p:nvCxnSpPr>
              <p:spPr>
                <a:xfrm rot="10800000" flipV="1">
                  <a:off x="5701925" y="921106"/>
                  <a:ext cx="74018" cy="627840"/>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7" name="Curved Connector 136"/>
                <p:cNvCxnSpPr>
                  <a:stCxn id="74" idx="3"/>
                  <a:endCxn id="59" idx="0"/>
                </p:cNvCxnSpPr>
                <p:nvPr/>
              </p:nvCxnSpPr>
              <p:spPr>
                <a:xfrm>
                  <a:off x="5927924" y="921106"/>
                  <a:ext cx="424330" cy="107080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8" name="Curved Connector 137"/>
                <p:cNvCxnSpPr>
                  <a:stCxn id="74" idx="1"/>
                  <a:endCxn id="58" idx="0"/>
                </p:cNvCxnSpPr>
                <p:nvPr/>
              </p:nvCxnSpPr>
              <p:spPr>
                <a:xfrm rot="10800000" flipV="1">
                  <a:off x="5333943" y="921106"/>
                  <a:ext cx="442001" cy="107080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9" name="Curved Connector 138"/>
                <p:cNvCxnSpPr>
                  <a:stCxn id="74" idx="1"/>
                  <a:endCxn id="54" idx="0"/>
                </p:cNvCxnSpPr>
                <p:nvPr/>
              </p:nvCxnSpPr>
              <p:spPr>
                <a:xfrm rot="10800000" flipV="1">
                  <a:off x="4820679" y="921106"/>
                  <a:ext cx="955265" cy="158449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0" name="Curved Connector 139"/>
                <p:cNvCxnSpPr>
                  <a:stCxn id="74" idx="3"/>
                  <a:endCxn id="57" idx="0"/>
                </p:cNvCxnSpPr>
                <p:nvPr/>
              </p:nvCxnSpPr>
              <p:spPr>
                <a:xfrm>
                  <a:off x="5927924" y="921106"/>
                  <a:ext cx="935037" cy="157504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1" name="Curved Connector 140"/>
                <p:cNvCxnSpPr>
                  <a:stCxn id="74" idx="3"/>
                  <a:endCxn id="53" idx="0"/>
                </p:cNvCxnSpPr>
                <p:nvPr/>
              </p:nvCxnSpPr>
              <p:spPr>
                <a:xfrm>
                  <a:off x="5927924" y="921106"/>
                  <a:ext cx="1444198" cy="207637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2" name="Curved Connector 141"/>
                <p:cNvCxnSpPr>
                  <a:stCxn id="74" idx="1"/>
                  <a:endCxn id="49" idx="0"/>
                </p:cNvCxnSpPr>
                <p:nvPr/>
              </p:nvCxnSpPr>
              <p:spPr>
                <a:xfrm rot="10800000" flipV="1">
                  <a:off x="4315357" y="921105"/>
                  <a:ext cx="1460586" cy="207637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3" name="Curved Connector 142"/>
                <p:cNvCxnSpPr>
                  <a:stCxn id="74" idx="1"/>
                  <a:endCxn id="50" idx="0"/>
                </p:cNvCxnSpPr>
                <p:nvPr/>
              </p:nvCxnSpPr>
              <p:spPr>
                <a:xfrm rot="10800000" flipV="1">
                  <a:off x="5315997" y="921105"/>
                  <a:ext cx="459946" cy="208781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4" name="Curved Connector 143"/>
                <p:cNvCxnSpPr>
                  <a:stCxn id="74" idx="3"/>
                  <a:endCxn id="52" idx="0"/>
                </p:cNvCxnSpPr>
                <p:nvPr/>
              </p:nvCxnSpPr>
              <p:spPr>
                <a:xfrm>
                  <a:off x="5927924" y="921106"/>
                  <a:ext cx="428880" cy="208781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5" name="Curved Connector 144"/>
                <p:cNvCxnSpPr>
                  <a:stCxn id="74" idx="3"/>
                  <a:endCxn id="55" idx="7"/>
                </p:cNvCxnSpPr>
                <p:nvPr/>
              </p:nvCxnSpPr>
              <p:spPr>
                <a:xfrm>
                  <a:off x="5927924" y="921106"/>
                  <a:ext cx="67341" cy="163539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grpSp>
            <p:nvGrpSpPr>
              <p:cNvPr id="46" name="Group 45"/>
              <p:cNvGrpSpPr/>
              <p:nvPr/>
            </p:nvGrpSpPr>
            <p:grpSpPr>
              <a:xfrm>
                <a:off x="1944997" y="4301935"/>
                <a:ext cx="5059743" cy="361375"/>
                <a:chOff x="1363044" y="4631175"/>
                <a:chExt cx="3226517" cy="361375"/>
              </a:xfrm>
            </p:grpSpPr>
            <p:sp>
              <p:nvSpPr>
                <p:cNvPr id="131" name="TextBox 130"/>
                <p:cNvSpPr txBox="1"/>
                <p:nvPr/>
              </p:nvSpPr>
              <p:spPr>
                <a:xfrm>
                  <a:off x="1363044" y="4631175"/>
                  <a:ext cx="611286" cy="359298"/>
                </a:xfrm>
                <a:prstGeom prst="rect">
                  <a:avLst/>
                </a:prstGeom>
                <a:noFill/>
              </p:spPr>
              <p:txBody>
                <a:bodyPr wrap="square" rtlCol="0" anchor="ctr">
                  <a:noAutofit/>
                </a:bodyPr>
                <a:lstStyle/>
                <a:p>
                  <a:pPr algn="ctr"/>
                  <a:r>
                    <a:rPr lang="en-US" sz="1100" dirty="0" smtClean="0"/>
                    <a:t>0</a:t>
                  </a:r>
                </a:p>
              </p:txBody>
            </p:sp>
            <p:sp>
              <p:nvSpPr>
                <p:cNvPr id="132" name="TextBox 131"/>
                <p:cNvSpPr txBox="1"/>
                <p:nvPr/>
              </p:nvSpPr>
              <p:spPr>
                <a:xfrm>
                  <a:off x="2630830" y="4631175"/>
                  <a:ext cx="666711" cy="359298"/>
                </a:xfrm>
                <a:prstGeom prst="rect">
                  <a:avLst/>
                </a:prstGeom>
                <a:noFill/>
              </p:spPr>
              <p:txBody>
                <a:bodyPr wrap="square" rtlCol="0" anchor="ctr">
                  <a:noAutofit/>
                </a:bodyPr>
                <a:lstStyle/>
                <a:p>
                  <a:pPr algn="ctr"/>
                  <a:r>
                    <a:rPr lang="en-US" sz="1100" dirty="0" smtClean="0"/>
                    <a:t>2</a:t>
                  </a:r>
                </a:p>
              </p:txBody>
            </p:sp>
            <p:sp>
              <p:nvSpPr>
                <p:cNvPr id="133" name="TextBox 132"/>
                <p:cNvSpPr txBox="1"/>
                <p:nvPr/>
              </p:nvSpPr>
              <p:spPr>
                <a:xfrm>
                  <a:off x="1967156" y="4633252"/>
                  <a:ext cx="666711" cy="359298"/>
                </a:xfrm>
                <a:prstGeom prst="rect">
                  <a:avLst/>
                </a:prstGeom>
                <a:noFill/>
              </p:spPr>
              <p:txBody>
                <a:bodyPr wrap="square" rtlCol="0" anchor="ctr">
                  <a:noAutofit/>
                </a:bodyPr>
                <a:lstStyle/>
                <a:p>
                  <a:pPr algn="ctr"/>
                  <a:r>
                    <a:rPr lang="en-US" sz="1100" dirty="0" smtClean="0"/>
                    <a:t>1</a:t>
                  </a:r>
                </a:p>
              </p:txBody>
            </p:sp>
            <p:sp>
              <p:nvSpPr>
                <p:cNvPr id="134" name="TextBox 133"/>
                <p:cNvSpPr txBox="1"/>
                <p:nvPr/>
              </p:nvSpPr>
              <p:spPr>
                <a:xfrm>
                  <a:off x="3279218" y="4633252"/>
                  <a:ext cx="666711" cy="359298"/>
                </a:xfrm>
                <a:prstGeom prst="rect">
                  <a:avLst/>
                </a:prstGeom>
                <a:noFill/>
              </p:spPr>
              <p:txBody>
                <a:bodyPr wrap="square" rtlCol="0" anchor="ctr">
                  <a:noAutofit/>
                </a:bodyPr>
                <a:lstStyle/>
                <a:p>
                  <a:pPr algn="ctr"/>
                  <a:r>
                    <a:rPr lang="en-US" sz="1100" dirty="0" smtClean="0"/>
                    <a:t>3</a:t>
                  </a:r>
                </a:p>
              </p:txBody>
            </p:sp>
            <p:sp>
              <p:nvSpPr>
                <p:cNvPr id="135" name="TextBox 134"/>
                <p:cNvSpPr txBox="1"/>
                <p:nvPr/>
              </p:nvSpPr>
              <p:spPr>
                <a:xfrm>
                  <a:off x="3922850" y="4633252"/>
                  <a:ext cx="666711" cy="359298"/>
                </a:xfrm>
                <a:prstGeom prst="rect">
                  <a:avLst/>
                </a:prstGeom>
                <a:noFill/>
              </p:spPr>
              <p:txBody>
                <a:bodyPr wrap="square" rtlCol="0" anchor="ctr">
                  <a:noAutofit/>
                </a:bodyPr>
                <a:lstStyle/>
                <a:p>
                  <a:pPr algn="ctr"/>
                  <a:r>
                    <a:rPr lang="en-US" sz="1100" dirty="0" smtClean="0"/>
                    <a:t>4</a:t>
                  </a:r>
                </a:p>
              </p:txBody>
            </p:sp>
          </p:grpSp>
          <p:grpSp>
            <p:nvGrpSpPr>
              <p:cNvPr id="47" name="Group 46"/>
              <p:cNvGrpSpPr/>
              <p:nvPr/>
            </p:nvGrpSpPr>
            <p:grpSpPr>
              <a:xfrm rot="2700000">
                <a:off x="3009935" y="2752085"/>
                <a:ext cx="2887347" cy="2887347"/>
                <a:chOff x="2222551" y="2765761"/>
                <a:chExt cx="1828800" cy="1828800"/>
              </a:xfrm>
            </p:grpSpPr>
            <p:sp>
              <p:nvSpPr>
                <p:cNvPr id="127" name="Rectangle 126"/>
                <p:cNvSpPr/>
                <p:nvPr/>
              </p:nvSpPr>
              <p:spPr>
                <a:xfrm>
                  <a:off x="2222551" y="2765761"/>
                  <a:ext cx="1828800" cy="4572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sp>
              <p:nvSpPr>
                <p:cNvPr id="128" name="Rectangle 127"/>
                <p:cNvSpPr/>
                <p:nvPr/>
              </p:nvSpPr>
              <p:spPr>
                <a:xfrm>
                  <a:off x="2222551" y="2767756"/>
                  <a:ext cx="1371600" cy="9144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sp>
              <p:nvSpPr>
                <p:cNvPr id="129" name="Rectangle 128"/>
                <p:cNvSpPr/>
                <p:nvPr/>
              </p:nvSpPr>
              <p:spPr>
                <a:xfrm>
                  <a:off x="2222551" y="2767758"/>
                  <a:ext cx="914400" cy="13716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sp>
              <p:nvSpPr>
                <p:cNvPr id="130" name="Rectangle 129"/>
                <p:cNvSpPr/>
                <p:nvPr/>
              </p:nvSpPr>
              <p:spPr>
                <a:xfrm>
                  <a:off x="2222551" y="2765761"/>
                  <a:ext cx="457200" cy="18288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100"/>
                </a:p>
              </p:txBody>
            </p:sp>
          </p:grpSp>
          <p:grpSp>
            <p:nvGrpSpPr>
              <p:cNvPr id="48" name="Group 47"/>
              <p:cNvGrpSpPr/>
              <p:nvPr/>
            </p:nvGrpSpPr>
            <p:grpSpPr>
              <a:xfrm>
                <a:off x="2254876" y="4642312"/>
                <a:ext cx="4453327" cy="364603"/>
                <a:chOff x="1801525" y="4478775"/>
                <a:chExt cx="2333336" cy="364603"/>
              </a:xfrm>
            </p:grpSpPr>
            <p:sp>
              <p:nvSpPr>
                <p:cNvPr id="123" name="TextBox 122"/>
                <p:cNvSpPr txBox="1"/>
                <p:nvPr/>
              </p:nvSpPr>
              <p:spPr>
                <a:xfrm>
                  <a:off x="1801525" y="4480954"/>
                  <a:ext cx="697125" cy="359298"/>
                </a:xfrm>
                <a:prstGeom prst="rect">
                  <a:avLst/>
                </a:prstGeom>
                <a:noFill/>
              </p:spPr>
              <p:txBody>
                <a:bodyPr wrap="square" rtlCol="0" anchor="ctr">
                  <a:noAutofit/>
                </a:bodyPr>
                <a:lstStyle/>
                <a:p>
                  <a:pPr algn="ctr"/>
                  <a:r>
                    <a:rPr lang="en-US" sz="1100" dirty="0" smtClean="0"/>
                    <a:t>the</a:t>
                  </a:r>
                </a:p>
              </p:txBody>
            </p:sp>
            <p:sp>
              <p:nvSpPr>
                <p:cNvPr id="124" name="TextBox 123"/>
                <p:cNvSpPr txBox="1"/>
                <p:nvPr/>
              </p:nvSpPr>
              <p:spPr>
                <a:xfrm>
                  <a:off x="2841645" y="4478775"/>
                  <a:ext cx="760333" cy="359298"/>
                </a:xfrm>
                <a:prstGeom prst="rect">
                  <a:avLst/>
                </a:prstGeom>
                <a:noFill/>
              </p:spPr>
              <p:txBody>
                <a:bodyPr wrap="square" rtlCol="0" anchor="ctr">
                  <a:noAutofit/>
                </a:bodyPr>
                <a:lstStyle/>
                <a:p>
                  <a:pPr algn="ctr"/>
                  <a:r>
                    <a:rPr lang="en-US" sz="1100" dirty="0" smtClean="0"/>
                    <a:t>made</a:t>
                  </a:r>
                </a:p>
              </p:txBody>
            </p:sp>
            <p:sp>
              <p:nvSpPr>
                <p:cNvPr id="125" name="TextBox 124"/>
                <p:cNvSpPr txBox="1"/>
                <p:nvPr/>
              </p:nvSpPr>
              <p:spPr>
                <a:xfrm>
                  <a:off x="2304929" y="4480852"/>
                  <a:ext cx="760333" cy="359298"/>
                </a:xfrm>
                <a:prstGeom prst="rect">
                  <a:avLst/>
                </a:prstGeom>
                <a:noFill/>
              </p:spPr>
              <p:txBody>
                <a:bodyPr wrap="square" rtlCol="0" anchor="ctr">
                  <a:noAutofit/>
                </a:bodyPr>
                <a:lstStyle/>
                <a:p>
                  <a:pPr algn="ctr"/>
                  <a:r>
                    <a:rPr lang="en-US" sz="1100" dirty="0" smtClean="0"/>
                    <a:t>barista</a:t>
                  </a:r>
                </a:p>
              </p:txBody>
            </p:sp>
            <p:sp>
              <p:nvSpPr>
                <p:cNvPr id="126" name="TextBox 125"/>
                <p:cNvSpPr txBox="1"/>
                <p:nvPr/>
              </p:nvSpPr>
              <p:spPr>
                <a:xfrm>
                  <a:off x="3374528" y="4484080"/>
                  <a:ext cx="760333" cy="359298"/>
                </a:xfrm>
                <a:prstGeom prst="rect">
                  <a:avLst/>
                </a:prstGeom>
                <a:noFill/>
              </p:spPr>
              <p:txBody>
                <a:bodyPr wrap="square" rtlCol="0" anchor="ctr">
                  <a:noAutofit/>
                </a:bodyPr>
                <a:lstStyle/>
                <a:p>
                  <a:pPr algn="ctr"/>
                  <a:r>
                    <a:rPr lang="en-US" sz="1100" dirty="0" smtClean="0"/>
                    <a:t>coffee</a:t>
                  </a:r>
                </a:p>
              </p:txBody>
            </p:sp>
          </p:grpSp>
          <p:sp>
            <p:nvSpPr>
              <p:cNvPr id="49" name="Oval 48"/>
              <p:cNvSpPr/>
              <p:nvPr/>
            </p:nvSpPr>
            <p:spPr>
              <a:xfrm>
                <a:off x="2718867"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01</a:t>
                </a:r>
                <a:endParaRPr lang="en-US" sz="1100" i="1" dirty="0">
                  <a:solidFill>
                    <a:schemeClr val="tx1"/>
                  </a:solidFill>
                  <a:latin typeface="Times New Roman"/>
                  <a:cs typeface="Times New Roman"/>
                </a:endParaRPr>
              </a:p>
            </p:txBody>
          </p:sp>
          <p:sp>
            <p:nvSpPr>
              <p:cNvPr id="50" name="Oval 49"/>
              <p:cNvSpPr/>
              <p:nvPr/>
            </p:nvSpPr>
            <p:spPr>
              <a:xfrm>
                <a:off x="3719507"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12</a:t>
                </a:r>
                <a:endParaRPr lang="en-US" sz="1100" i="1" dirty="0">
                  <a:solidFill>
                    <a:schemeClr val="tx1"/>
                  </a:solidFill>
                  <a:latin typeface="Times New Roman"/>
                  <a:cs typeface="Times New Roman"/>
                </a:endParaRPr>
              </a:p>
            </p:txBody>
          </p:sp>
          <p:sp>
            <p:nvSpPr>
              <p:cNvPr id="52" name="Oval 51"/>
              <p:cNvSpPr/>
              <p:nvPr/>
            </p:nvSpPr>
            <p:spPr>
              <a:xfrm>
                <a:off x="4760314"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23</a:t>
                </a:r>
                <a:endParaRPr lang="en-US" sz="1100" i="1" dirty="0">
                  <a:solidFill>
                    <a:schemeClr val="tx1"/>
                  </a:solidFill>
                  <a:latin typeface="Times New Roman"/>
                  <a:cs typeface="Times New Roman"/>
                </a:endParaRPr>
              </a:p>
            </p:txBody>
          </p:sp>
          <p:sp>
            <p:nvSpPr>
              <p:cNvPr id="53" name="Oval 52"/>
              <p:cNvSpPr/>
              <p:nvPr/>
            </p:nvSpPr>
            <p:spPr>
              <a:xfrm>
                <a:off x="5775632"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34</a:t>
                </a:r>
                <a:endParaRPr lang="en-US" sz="1100" i="1" dirty="0">
                  <a:solidFill>
                    <a:schemeClr val="tx1"/>
                  </a:solidFill>
                  <a:latin typeface="Times New Roman"/>
                  <a:cs typeface="Times New Roman"/>
                </a:endParaRPr>
              </a:p>
            </p:txBody>
          </p:sp>
          <p:sp>
            <p:nvSpPr>
              <p:cNvPr id="54" name="Oval 53"/>
              <p:cNvSpPr/>
              <p:nvPr/>
            </p:nvSpPr>
            <p:spPr>
              <a:xfrm>
                <a:off x="3224188" y="332464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0</a:t>
                </a:r>
                <a:r>
                  <a:rPr lang="en-US" sz="1100" i="1" baseline="-25000" dirty="0" smtClean="0">
                    <a:solidFill>
                      <a:schemeClr val="tx1"/>
                    </a:solidFill>
                    <a:latin typeface="Times New Roman"/>
                    <a:cs typeface="Times New Roman"/>
                  </a:rPr>
                  <a:t>2</a:t>
                </a:r>
                <a:endParaRPr lang="en-US" sz="1100" i="1" dirty="0">
                  <a:solidFill>
                    <a:schemeClr val="tx1"/>
                  </a:solidFill>
                  <a:latin typeface="Times New Roman"/>
                  <a:cs typeface="Times New Roman"/>
                </a:endParaRPr>
              </a:p>
            </p:txBody>
          </p:sp>
          <p:sp>
            <p:nvSpPr>
              <p:cNvPr id="55" name="Oval 54"/>
              <p:cNvSpPr/>
              <p:nvPr/>
            </p:nvSpPr>
            <p:spPr>
              <a:xfrm>
                <a:off x="4253295" y="3315190"/>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1</a:t>
                </a:r>
                <a:r>
                  <a:rPr lang="en-US" sz="1100" i="1" baseline="-25000" dirty="0" smtClean="0">
                    <a:solidFill>
                      <a:schemeClr val="tx1"/>
                    </a:solidFill>
                    <a:latin typeface="Times New Roman"/>
                    <a:cs typeface="Times New Roman"/>
                  </a:rPr>
                  <a:t>3</a:t>
                </a:r>
                <a:endParaRPr lang="en-US" sz="1100" i="1" dirty="0">
                  <a:solidFill>
                    <a:schemeClr val="tx1"/>
                  </a:solidFill>
                  <a:latin typeface="Times New Roman"/>
                  <a:cs typeface="Times New Roman"/>
                </a:endParaRPr>
              </a:p>
            </p:txBody>
          </p:sp>
          <p:sp>
            <p:nvSpPr>
              <p:cNvPr id="57" name="Oval 56"/>
              <p:cNvSpPr/>
              <p:nvPr/>
            </p:nvSpPr>
            <p:spPr>
              <a:xfrm>
                <a:off x="5266471" y="3315190"/>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2</a:t>
                </a:r>
                <a:r>
                  <a:rPr lang="en-US" sz="1100" i="1" baseline="-25000" dirty="0" smtClean="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sp>
            <p:nvSpPr>
              <p:cNvPr id="58" name="Oval 57"/>
              <p:cNvSpPr/>
              <p:nvPr/>
            </p:nvSpPr>
            <p:spPr>
              <a:xfrm>
                <a:off x="3737452" y="281095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03</a:t>
                </a:r>
                <a:endParaRPr lang="en-US" sz="1100" i="1" dirty="0">
                  <a:solidFill>
                    <a:schemeClr val="tx1"/>
                  </a:solidFill>
                  <a:latin typeface="Times New Roman"/>
                  <a:cs typeface="Times New Roman"/>
                </a:endParaRPr>
              </a:p>
            </p:txBody>
          </p:sp>
          <p:sp>
            <p:nvSpPr>
              <p:cNvPr id="59" name="Oval 58"/>
              <p:cNvSpPr/>
              <p:nvPr/>
            </p:nvSpPr>
            <p:spPr>
              <a:xfrm>
                <a:off x="4755764" y="281095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smtClean="0">
                    <a:solidFill>
                      <a:schemeClr val="tx1"/>
                    </a:solidFill>
                    <a:latin typeface="Times New Roman"/>
                    <a:cs typeface="Times New Roman"/>
                  </a:rPr>
                  <a:t>14</a:t>
                </a:r>
                <a:endParaRPr lang="en-US" sz="1100" i="1" dirty="0">
                  <a:solidFill>
                    <a:schemeClr val="tx1"/>
                  </a:solidFill>
                  <a:latin typeface="Times New Roman"/>
                  <a:cs typeface="Times New Roman"/>
                </a:endParaRPr>
              </a:p>
            </p:txBody>
          </p:sp>
          <p:sp>
            <p:nvSpPr>
              <p:cNvPr id="61" name="Oval 60"/>
              <p:cNvSpPr/>
              <p:nvPr/>
            </p:nvSpPr>
            <p:spPr>
              <a:xfrm>
                <a:off x="4250915" y="230763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100" i="1" dirty="0" smtClean="0">
                    <a:solidFill>
                      <a:schemeClr val="tx1"/>
                    </a:solidFill>
                    <a:latin typeface="Times New Roman"/>
                    <a:cs typeface="Times New Roman"/>
                  </a:rPr>
                  <a:t>S</a:t>
                </a:r>
                <a:r>
                  <a:rPr lang="en-US" sz="1100" i="1" baseline="-25000" dirty="0">
                    <a:solidFill>
                      <a:schemeClr val="tx1"/>
                    </a:solidFill>
                    <a:latin typeface="Times New Roman"/>
                    <a:cs typeface="Times New Roman"/>
                  </a:rPr>
                  <a:t>0</a:t>
                </a:r>
                <a:r>
                  <a:rPr lang="en-US" sz="1100" i="1" baseline="-25000" dirty="0" smtClean="0">
                    <a:solidFill>
                      <a:schemeClr val="tx1"/>
                    </a:solidFill>
                    <a:latin typeface="Times New Roman"/>
                    <a:cs typeface="Times New Roman"/>
                  </a:rPr>
                  <a:t>4</a:t>
                </a:r>
                <a:endParaRPr lang="en-US" sz="1100" i="1" dirty="0">
                  <a:solidFill>
                    <a:schemeClr val="tx1"/>
                  </a:solidFill>
                  <a:latin typeface="Times New Roman"/>
                  <a:cs typeface="Times New Roman"/>
                </a:endParaRPr>
              </a:p>
            </p:txBody>
          </p:sp>
          <p:grpSp>
            <p:nvGrpSpPr>
              <p:cNvPr id="64" name="Group 63"/>
              <p:cNvGrpSpPr/>
              <p:nvPr/>
            </p:nvGrpSpPr>
            <p:grpSpPr>
              <a:xfrm>
                <a:off x="4384600" y="2729951"/>
                <a:ext cx="151981" cy="243187"/>
                <a:chOff x="1618308" y="2889034"/>
                <a:chExt cx="243186" cy="389125"/>
              </a:xfrm>
            </p:grpSpPr>
            <p:cxnSp>
              <p:nvCxnSpPr>
                <p:cNvPr id="121" name="Straight Connector 120"/>
                <p:cNvCxnSpPr>
                  <a:endCxn id="122"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2" name="Rectangle 121"/>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65" name="Group 64"/>
              <p:cNvGrpSpPr/>
              <p:nvPr/>
            </p:nvGrpSpPr>
            <p:grpSpPr>
              <a:xfrm>
                <a:off x="3865239" y="3234185"/>
                <a:ext cx="151981" cy="243187"/>
                <a:chOff x="1618308" y="2889034"/>
                <a:chExt cx="243186" cy="389125"/>
              </a:xfrm>
            </p:grpSpPr>
            <p:cxnSp>
              <p:nvCxnSpPr>
                <p:cNvPr id="91" name="Straight Connector 90"/>
                <p:cNvCxnSpPr>
                  <a:endCxn id="120"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0" name="Rectangle 119"/>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66" name="Group 65"/>
              <p:cNvGrpSpPr/>
              <p:nvPr/>
            </p:nvGrpSpPr>
            <p:grpSpPr>
              <a:xfrm>
                <a:off x="4889598" y="3234185"/>
                <a:ext cx="151981" cy="243187"/>
                <a:chOff x="1618308" y="2889034"/>
                <a:chExt cx="243186" cy="389125"/>
              </a:xfrm>
            </p:grpSpPr>
            <p:cxnSp>
              <p:nvCxnSpPr>
                <p:cNvPr id="89" name="Straight Connector 88"/>
                <p:cNvCxnSpPr>
                  <a:endCxn id="90"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0" name="Rectangle 89"/>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67" name="Group 66"/>
              <p:cNvGrpSpPr/>
              <p:nvPr/>
            </p:nvGrpSpPr>
            <p:grpSpPr>
              <a:xfrm>
                <a:off x="3349457" y="3747706"/>
                <a:ext cx="151981" cy="243187"/>
                <a:chOff x="1618308" y="2889034"/>
                <a:chExt cx="243186" cy="389125"/>
              </a:xfrm>
            </p:grpSpPr>
            <p:cxnSp>
              <p:nvCxnSpPr>
                <p:cNvPr id="87" name="Straight Connector 86"/>
                <p:cNvCxnSpPr>
                  <a:endCxn id="88"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Rectangle 87"/>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68" name="Group 67"/>
              <p:cNvGrpSpPr/>
              <p:nvPr/>
            </p:nvGrpSpPr>
            <p:grpSpPr>
              <a:xfrm>
                <a:off x="4384018" y="3737506"/>
                <a:ext cx="151981" cy="243187"/>
                <a:chOff x="1618308" y="2889034"/>
                <a:chExt cx="243186" cy="389125"/>
              </a:xfrm>
            </p:grpSpPr>
            <p:cxnSp>
              <p:nvCxnSpPr>
                <p:cNvPr id="85" name="Straight Connector 84"/>
                <p:cNvCxnSpPr>
                  <a:endCxn id="86"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6" name="Rectangle 85"/>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69" name="Group 68"/>
              <p:cNvGrpSpPr/>
              <p:nvPr/>
            </p:nvGrpSpPr>
            <p:grpSpPr>
              <a:xfrm>
                <a:off x="5413268" y="3736762"/>
                <a:ext cx="151981" cy="243187"/>
                <a:chOff x="1618308" y="2889034"/>
                <a:chExt cx="243186" cy="389125"/>
              </a:xfrm>
            </p:grpSpPr>
            <p:cxnSp>
              <p:nvCxnSpPr>
                <p:cNvPr id="83" name="Straight Connector 82"/>
                <p:cNvCxnSpPr>
                  <a:endCxn id="84"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Rectangle 83"/>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70" name="Group 69"/>
              <p:cNvGrpSpPr/>
              <p:nvPr/>
            </p:nvGrpSpPr>
            <p:grpSpPr>
              <a:xfrm>
                <a:off x="3844835" y="4245183"/>
                <a:ext cx="151981" cy="243187"/>
                <a:chOff x="1618308" y="2889034"/>
                <a:chExt cx="243186" cy="389125"/>
              </a:xfrm>
            </p:grpSpPr>
            <p:cxnSp>
              <p:nvCxnSpPr>
                <p:cNvPr id="81" name="Straight Connector 80"/>
                <p:cNvCxnSpPr>
                  <a:endCxn id="82"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2" name="Rectangle 81"/>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71" name="Group 70"/>
              <p:cNvGrpSpPr/>
              <p:nvPr/>
            </p:nvGrpSpPr>
            <p:grpSpPr>
              <a:xfrm>
                <a:off x="4889598" y="4250283"/>
                <a:ext cx="151981" cy="243187"/>
                <a:chOff x="1618308" y="2889034"/>
                <a:chExt cx="243186" cy="389125"/>
              </a:xfrm>
            </p:grpSpPr>
            <p:cxnSp>
              <p:nvCxnSpPr>
                <p:cNvPr id="79" name="Straight Connector 78"/>
                <p:cNvCxnSpPr>
                  <a:endCxn id="80"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0" name="Rectangle 79"/>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72" name="Group 71"/>
              <p:cNvGrpSpPr/>
              <p:nvPr/>
            </p:nvGrpSpPr>
            <p:grpSpPr>
              <a:xfrm>
                <a:off x="5923949" y="4239339"/>
                <a:ext cx="151981" cy="243187"/>
                <a:chOff x="1618308" y="2889034"/>
                <a:chExt cx="243186" cy="389125"/>
              </a:xfrm>
            </p:grpSpPr>
            <p:cxnSp>
              <p:nvCxnSpPr>
                <p:cNvPr id="77" name="Straight Connector 76"/>
                <p:cNvCxnSpPr>
                  <a:endCxn id="78"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8" name="Rectangle 77"/>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nvGrpSpPr>
              <p:cNvPr id="73" name="Group 72"/>
              <p:cNvGrpSpPr/>
              <p:nvPr/>
            </p:nvGrpSpPr>
            <p:grpSpPr>
              <a:xfrm>
                <a:off x="2844140" y="4239339"/>
                <a:ext cx="151981" cy="243187"/>
                <a:chOff x="1618308" y="2889034"/>
                <a:chExt cx="243186" cy="389125"/>
              </a:xfrm>
            </p:grpSpPr>
            <p:cxnSp>
              <p:nvCxnSpPr>
                <p:cNvPr id="75" name="Straight Connector 74"/>
                <p:cNvCxnSpPr>
                  <a:endCxn id="76"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Rectangle 75"/>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sp>
            <p:nvSpPr>
              <p:cNvPr id="74" name="Rectangle 73"/>
              <p:cNvSpPr/>
              <p:nvPr/>
            </p:nvSpPr>
            <p:spPr>
              <a:xfrm>
                <a:off x="4385193" y="1664157"/>
                <a:ext cx="151981" cy="151982"/>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100" i="1" dirty="0">
                  <a:solidFill>
                    <a:schemeClr val="tx1"/>
                  </a:solidFill>
                  <a:latin typeface="Times New Roman"/>
                  <a:cs typeface="Times New Roman"/>
                </a:endParaRPr>
              </a:p>
            </p:txBody>
          </p:sp>
        </p:grpSp>
      </p:grpSp>
      <p:grpSp>
        <p:nvGrpSpPr>
          <p:cNvPr id="51" name="Group 50"/>
          <p:cNvGrpSpPr/>
          <p:nvPr/>
        </p:nvGrpSpPr>
        <p:grpSpPr>
          <a:xfrm>
            <a:off x="4609231" y="1210761"/>
            <a:ext cx="3753940" cy="5047801"/>
            <a:chOff x="4821849" y="3220723"/>
            <a:chExt cx="3861061" cy="4913041"/>
          </a:xfrm>
        </p:grpSpPr>
        <p:sp>
          <p:nvSpPr>
            <p:cNvPr id="60" name="Rectangle 59"/>
            <p:cNvSpPr/>
            <p:nvPr/>
          </p:nvSpPr>
          <p:spPr>
            <a:xfrm>
              <a:off x="4821850" y="3646078"/>
              <a:ext cx="3861060" cy="4487686"/>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6" name="TextBox 55"/>
            <p:cNvSpPr txBox="1"/>
            <p:nvPr/>
          </p:nvSpPr>
          <p:spPr>
            <a:xfrm>
              <a:off x="4821849" y="3220723"/>
              <a:ext cx="3861060" cy="425355"/>
            </a:xfrm>
            <a:prstGeom prst="rect">
              <a:avLst/>
            </a:prstGeom>
            <a:noFill/>
          </p:spPr>
          <p:txBody>
            <a:bodyPr vert="horz" wrap="square" rtlCol="0" anchor="ctr" anchorCtr="0">
              <a:noAutofit/>
            </a:bodyPr>
            <a:lstStyle/>
            <a:p>
              <a:pPr algn="ctr"/>
              <a:r>
                <a:rPr lang="en-US" b="1" dirty="0" smtClean="0"/>
                <a:t>To Variables</a:t>
              </a:r>
            </a:p>
          </p:txBody>
        </p:sp>
      </p:grpSp>
      <p:sp>
        <p:nvSpPr>
          <p:cNvPr id="37" name="Content Placeholder 2"/>
          <p:cNvSpPr>
            <a:spLocks noGrp="1"/>
          </p:cNvSpPr>
          <p:nvPr>
            <p:ph idx="1"/>
          </p:nvPr>
        </p:nvSpPr>
        <p:spPr>
          <a:xfrm>
            <a:off x="457200" y="1754428"/>
            <a:ext cx="4152031" cy="1435083"/>
          </a:xfrm>
        </p:spPr>
        <p:txBody>
          <a:bodyPr>
            <a:normAutofit fontScale="70000" lnSpcReduction="20000"/>
          </a:bodyPr>
          <a:lstStyle/>
          <a:p>
            <a:pPr marL="0" indent="0">
              <a:buNone/>
            </a:pPr>
            <a:r>
              <a:rPr lang="en-US" dirty="0"/>
              <a:t>But the </a:t>
            </a:r>
            <a:r>
              <a:rPr lang="en-US" b="1" dirty="0"/>
              <a:t>outgoing</a:t>
            </a:r>
            <a:r>
              <a:rPr lang="en-US" dirty="0"/>
              <a:t> messages from</a:t>
            </a:r>
            <a:r>
              <a:rPr lang="en-US" b="1" dirty="0"/>
              <a:t> </a:t>
            </a:r>
            <a:r>
              <a:rPr lang="en-US" dirty="0"/>
              <a:t>the </a:t>
            </a:r>
            <a:r>
              <a:rPr lang="en-US" i="1" dirty="0" err="1">
                <a:latin typeface="Times New Roman"/>
                <a:cs typeface="Times New Roman"/>
              </a:rPr>
              <a:t>CKYTree</a:t>
            </a:r>
            <a:r>
              <a:rPr lang="en-US" i="1" dirty="0">
                <a:latin typeface="Times New Roman"/>
                <a:cs typeface="Times New Roman"/>
              </a:rPr>
              <a:t> </a:t>
            </a:r>
            <a:r>
              <a:rPr lang="en-US" dirty="0"/>
              <a:t>factor are defined as a sum over the </a:t>
            </a:r>
            <a:r>
              <a:rPr lang="en-US" i="1" dirty="0">
                <a:latin typeface="Times New Roman"/>
                <a:cs typeface="Times New Roman"/>
              </a:rPr>
              <a:t>O(2</a:t>
            </a:r>
            <a:r>
              <a:rPr lang="en-US" i="1" baseline="30000" dirty="0">
                <a:latin typeface="Times New Roman"/>
                <a:cs typeface="Times New Roman"/>
              </a:rPr>
              <a:t>n*n</a:t>
            </a:r>
            <a:r>
              <a:rPr lang="en-US" i="1" dirty="0">
                <a:latin typeface="Times New Roman"/>
                <a:cs typeface="Times New Roman"/>
              </a:rPr>
              <a:t>)</a:t>
            </a:r>
            <a:r>
              <a:rPr lang="en-US" dirty="0"/>
              <a:t> possible assignments to </a:t>
            </a:r>
            <a:r>
              <a:rPr lang="en-US" i="1" dirty="0">
                <a:latin typeface="Times New Roman"/>
                <a:cs typeface="Times New Roman"/>
              </a:rPr>
              <a:t>{</a:t>
            </a:r>
            <a:r>
              <a:rPr lang="en-US" i="1" dirty="0" err="1">
                <a:latin typeface="Times New Roman"/>
                <a:cs typeface="Times New Roman"/>
              </a:rPr>
              <a:t>S</a:t>
            </a:r>
            <a:r>
              <a:rPr lang="en-US" i="1" baseline="-25000" dirty="0" err="1">
                <a:latin typeface="Times New Roman"/>
                <a:cs typeface="Times New Roman"/>
              </a:rPr>
              <a:t>ij</a:t>
            </a:r>
            <a:r>
              <a:rPr lang="en-US" i="1" dirty="0">
                <a:latin typeface="Times New Roman"/>
                <a:cs typeface="Times New Roman"/>
              </a:rPr>
              <a:t>}</a:t>
            </a:r>
            <a:r>
              <a:rPr lang="en-US" dirty="0"/>
              <a:t>. </a:t>
            </a:r>
          </a:p>
        </p:txBody>
      </p:sp>
      <p:sp>
        <p:nvSpPr>
          <p:cNvPr id="2" name="Title 1"/>
          <p:cNvSpPr>
            <a:spLocks noGrp="1"/>
          </p:cNvSpPr>
          <p:nvPr>
            <p:ph type="title"/>
          </p:nvPr>
        </p:nvSpPr>
        <p:spPr/>
        <p:txBody>
          <a:bodyPr>
            <a:normAutofit fontScale="90000"/>
          </a:bodyPr>
          <a:lstStyle/>
          <a:p>
            <a:r>
              <a:rPr lang="en-US" dirty="0"/>
              <a:t>Messages: The </a:t>
            </a:r>
            <a:r>
              <a:rPr lang="en-US" i="1" dirty="0" err="1">
                <a:latin typeface="Times New Roman"/>
                <a:cs typeface="Times New Roman"/>
              </a:rPr>
              <a:t>CKYTree</a:t>
            </a:r>
            <a:r>
              <a:rPr lang="en-US" i="1" dirty="0">
                <a:latin typeface="Times New Roman"/>
                <a:cs typeface="Times New Roman"/>
              </a:rPr>
              <a:t> </a:t>
            </a:r>
            <a:r>
              <a:rPr lang="en-US" dirty="0" smtClean="0"/>
              <a:t>Factor</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230</a:t>
            </a:fld>
            <a:endParaRPr lang="en-US"/>
          </a:p>
        </p:txBody>
      </p:sp>
      <p:sp>
        <p:nvSpPr>
          <p:cNvPr id="38" name="Content Placeholder 2"/>
          <p:cNvSpPr txBox="1">
            <a:spLocks/>
          </p:cNvSpPr>
          <p:nvPr/>
        </p:nvSpPr>
        <p:spPr>
          <a:xfrm>
            <a:off x="457200" y="4104090"/>
            <a:ext cx="3971998" cy="2252260"/>
          </a:xfrm>
          <a:prstGeom prst="rect">
            <a:avLst/>
          </a:prstGeom>
        </p:spPr>
        <p:txBody>
          <a:bodyPr vert="horz" lIns="91440" tIns="45720" rIns="91440" bIns="45720" rtlCol="0">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i="1" dirty="0" err="1">
                <a:latin typeface="Times New Roman"/>
                <a:cs typeface="Times New Roman"/>
              </a:rPr>
              <a:t>ψ</a:t>
            </a:r>
            <a:r>
              <a:rPr lang="en-US" i="1" baseline="-25000" dirty="0" err="1">
                <a:latin typeface="Times New Roman"/>
                <a:cs typeface="Times New Roman"/>
              </a:rPr>
              <a:t>CKYTree</a:t>
            </a:r>
            <a:r>
              <a:rPr lang="en-US" i="1" dirty="0">
                <a:latin typeface="Times New Roman"/>
                <a:cs typeface="Times New Roman"/>
              </a:rPr>
              <a:t>(</a:t>
            </a:r>
            <a:r>
              <a:rPr lang="en-US" i="1" dirty="0" err="1">
                <a:latin typeface="Times New Roman"/>
                <a:cs typeface="Times New Roman"/>
              </a:rPr>
              <a:t>x</a:t>
            </a:r>
            <a:r>
              <a:rPr lang="en-US" i="1" baseline="-25000" dirty="0" err="1">
                <a:latin typeface="Times New Roman"/>
                <a:cs typeface="Times New Roman"/>
              </a:rPr>
              <a:t>a</a:t>
            </a:r>
            <a:r>
              <a:rPr lang="en-US" i="1" dirty="0">
                <a:latin typeface="Times New Roman"/>
                <a:cs typeface="Times New Roman"/>
              </a:rPr>
              <a:t>) </a:t>
            </a:r>
            <a:r>
              <a:rPr lang="en-US" dirty="0">
                <a:cs typeface="Times New Roman"/>
              </a:rPr>
              <a:t>is </a:t>
            </a:r>
            <a:r>
              <a:rPr lang="en-US" i="1" dirty="0">
                <a:latin typeface="Times New Roman"/>
                <a:cs typeface="Times New Roman"/>
              </a:rPr>
              <a:t>1</a:t>
            </a:r>
            <a:r>
              <a:rPr lang="en-US" dirty="0">
                <a:cs typeface="Times New Roman"/>
              </a:rPr>
              <a:t> for exponentially many values in the sum – </a:t>
            </a:r>
            <a:r>
              <a:rPr lang="en-US" b="1" dirty="0">
                <a:cs typeface="Times New Roman"/>
              </a:rPr>
              <a:t>but they all correspond to trees!</a:t>
            </a:r>
          </a:p>
          <a:p>
            <a:pPr marL="0" indent="0">
              <a:buNone/>
            </a:pPr>
            <a:endParaRPr lang="en-US" dirty="0">
              <a:cs typeface="Times New Roman"/>
            </a:endParaRPr>
          </a:p>
          <a:p>
            <a:pPr marL="0" indent="0">
              <a:buNone/>
            </a:pPr>
            <a:r>
              <a:rPr lang="en-US" dirty="0">
                <a:cs typeface="Times New Roman"/>
              </a:rPr>
              <a:t>With inside-outside we can compute all the outgoing messages from </a:t>
            </a:r>
            <a:r>
              <a:rPr lang="en-US" i="1" dirty="0" err="1">
                <a:latin typeface="Times New Roman"/>
                <a:cs typeface="Times New Roman"/>
              </a:rPr>
              <a:t>CKYTree</a:t>
            </a:r>
            <a:r>
              <a:rPr lang="en-US" i="1" dirty="0">
                <a:latin typeface="Times New Roman"/>
                <a:cs typeface="Times New Roman"/>
              </a:rPr>
              <a:t> </a:t>
            </a:r>
            <a:r>
              <a:rPr lang="en-US" dirty="0">
                <a:cs typeface="Times New Roman"/>
              </a:rPr>
              <a:t>in </a:t>
            </a:r>
            <a:r>
              <a:rPr lang="en-US" i="1" dirty="0">
                <a:latin typeface="Times New Roman"/>
                <a:cs typeface="Times New Roman"/>
              </a:rPr>
              <a:t>O(n</a:t>
            </a:r>
            <a:r>
              <a:rPr lang="en-US" i="1" baseline="30000" dirty="0">
                <a:latin typeface="Times New Roman"/>
                <a:cs typeface="Times New Roman"/>
              </a:rPr>
              <a:t>3</a:t>
            </a:r>
            <a:r>
              <a:rPr lang="en-US" i="1" dirty="0">
                <a:latin typeface="Times New Roman"/>
                <a:cs typeface="Times New Roman"/>
              </a:rPr>
              <a:t>) </a:t>
            </a:r>
            <a:r>
              <a:rPr lang="en-US" dirty="0">
                <a:cs typeface="Times New Roman"/>
              </a:rPr>
              <a:t>time!</a:t>
            </a:r>
          </a:p>
        </p:txBody>
      </p:sp>
      <p:sp>
        <p:nvSpPr>
          <p:cNvPr id="147" name="Content Placeholder 2"/>
          <p:cNvSpPr txBox="1">
            <a:spLocks/>
          </p:cNvSpPr>
          <p:nvPr/>
        </p:nvSpPr>
        <p:spPr>
          <a:xfrm>
            <a:off x="4831145" y="4734777"/>
            <a:ext cx="3532025" cy="1523786"/>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3000" dirty="0">
                <a:latin typeface="Times New Roman"/>
                <a:cs typeface="Times New Roman"/>
              </a:rPr>
              <a:t>O(</a:t>
            </a:r>
            <a:r>
              <a:rPr lang="en-US" sz="3000" i="1" dirty="0">
                <a:latin typeface="Times New Roman"/>
                <a:cs typeface="Times New Roman"/>
              </a:rPr>
              <a:t>d</a:t>
            </a:r>
            <a:r>
              <a:rPr lang="en-US" sz="3000" i="1" dirty="0" smtClean="0">
                <a:latin typeface="Times New Roman"/>
                <a:cs typeface="Times New Roman"/>
              </a:rPr>
              <a:t>*2</a:t>
            </a:r>
            <a:r>
              <a:rPr lang="en-US" sz="3000" i="1" baseline="30000" dirty="0" smtClean="0">
                <a:latin typeface="Times New Roman"/>
                <a:cs typeface="Times New Roman"/>
              </a:rPr>
              <a:t>d</a:t>
            </a:r>
            <a:r>
              <a:rPr lang="en-US" sz="3000" dirty="0" smtClean="0">
                <a:latin typeface="Times New Roman"/>
                <a:cs typeface="Times New Roman"/>
              </a:rPr>
              <a:t>)</a:t>
            </a:r>
            <a:endParaRPr lang="en-US" sz="3000" dirty="0" smtClean="0"/>
          </a:p>
          <a:p>
            <a:pPr marL="0" indent="0">
              <a:buNone/>
            </a:pPr>
            <a:r>
              <a:rPr lang="en-US" sz="2000" i="1" dirty="0" smtClean="0">
                <a:latin typeface="Times New Roman"/>
                <a:cs typeface="Times New Roman"/>
              </a:rPr>
              <a:t>d</a:t>
            </a:r>
            <a:r>
              <a:rPr lang="en-US" sz="2000" dirty="0" smtClean="0"/>
              <a:t> = # of neighboring variables</a:t>
            </a:r>
          </a:p>
        </p:txBody>
      </p:sp>
      <p:cxnSp>
        <p:nvCxnSpPr>
          <p:cNvPr id="149" name="Straight Connector 148"/>
          <p:cNvCxnSpPr/>
          <p:nvPr/>
        </p:nvCxnSpPr>
        <p:spPr>
          <a:xfrm>
            <a:off x="4818694" y="4906132"/>
            <a:ext cx="3113286" cy="622605"/>
          </a:xfrm>
          <a:prstGeom prst="line">
            <a:avLst/>
          </a:prstGeom>
          <a:ln w="57150" cmpd="sng">
            <a:solidFill>
              <a:schemeClr val="accent3"/>
            </a:solidFill>
          </a:ln>
        </p:spPr>
        <p:style>
          <a:lnRef idx="2">
            <a:schemeClr val="accent1"/>
          </a:lnRef>
          <a:fillRef idx="0">
            <a:schemeClr val="accent1"/>
          </a:fillRef>
          <a:effectRef idx="1">
            <a:schemeClr val="accent1"/>
          </a:effectRef>
          <a:fontRef idx="minor">
            <a:schemeClr val="tx1"/>
          </a:fontRef>
        </p:style>
      </p:cxnSp>
      <p:grpSp>
        <p:nvGrpSpPr>
          <p:cNvPr id="93" name="Group 92"/>
          <p:cNvGrpSpPr/>
          <p:nvPr/>
        </p:nvGrpSpPr>
        <p:grpSpPr>
          <a:xfrm>
            <a:off x="1261831" y="3019669"/>
            <a:ext cx="7792730" cy="970298"/>
            <a:chOff x="4061771" y="3747287"/>
            <a:chExt cx="4705817" cy="585936"/>
          </a:xfrm>
        </p:grpSpPr>
        <p:sp>
          <p:nvSpPr>
            <p:cNvPr id="94" name="Rectangle 93"/>
            <p:cNvSpPr/>
            <p:nvPr/>
          </p:nvSpPr>
          <p:spPr>
            <a:xfrm>
              <a:off x="4061771" y="3747287"/>
              <a:ext cx="4705817" cy="585936"/>
            </a:xfrm>
            <a:prstGeom prst="rect">
              <a:avLst/>
            </a:prstGeom>
            <a:solidFill>
              <a:schemeClr val="accent4">
                <a:lumMod val="20000"/>
                <a:lumOff val="80000"/>
              </a:schemeClr>
            </a:solid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pic>
          <p:nvPicPr>
            <p:cNvPr id="95" name="Picture 94" descr="latex-image-1.pdf"/>
            <p:cNvPicPr>
              <a:picLocks noChangeAspect="1"/>
            </p:cNvPicPr>
            <p:nvPr/>
          </p:nvPicPr>
          <p:blipFill>
            <a:blip r:embed="rId2"/>
            <a:stretch>
              <a:fillRect/>
            </a:stretch>
          </p:blipFill>
          <p:spPr>
            <a:xfrm>
              <a:off x="4106863" y="3795713"/>
              <a:ext cx="4562475" cy="488950"/>
            </a:xfrm>
            <a:prstGeom prst="rect">
              <a:avLst/>
            </a:prstGeom>
            <a:noFill/>
          </p:spPr>
        </p:pic>
      </p:grpSp>
      <p:sp>
        <p:nvSpPr>
          <p:cNvPr id="92" name="Content Placeholder 2"/>
          <p:cNvSpPr txBox="1">
            <a:spLocks/>
          </p:cNvSpPr>
          <p:nvPr/>
        </p:nvSpPr>
        <p:spPr>
          <a:xfrm>
            <a:off x="0" y="1660235"/>
            <a:ext cx="9143999" cy="4579926"/>
          </a:xfrm>
          <a:prstGeom prst="rect">
            <a:avLst/>
          </a:prstGeom>
          <a:solidFill>
            <a:schemeClr val="accent1">
              <a:alpha val="60000"/>
            </a:schemeClr>
          </a:solidFill>
        </p:spPr>
        <p:txBody>
          <a:bodyPr vert="horz" lIns="91440" tIns="45720" rIns="91440" bIns="45720" rtlCol="0" anchor="ctr">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7000" b="1" dirty="0" smtClean="0">
                <a:cs typeface="Times New Roman"/>
              </a:rPr>
              <a:t>Fast!</a:t>
            </a:r>
            <a:endParaRPr lang="en-US" sz="7000" b="1" i="1" baseline="-25000" dirty="0">
              <a:cs typeface="Times New Roman"/>
            </a:endParaRPr>
          </a:p>
        </p:txBody>
      </p:sp>
    </p:spTree>
    <p:extLst>
      <p:ext uri="{BB962C8B-B14F-4D97-AF65-F5344CB8AC3E}">
        <p14:creationId xmlns:p14="http://schemas.microsoft.com/office/powerpoint/2010/main" val="587013761"/>
      </p:ext>
    </p:extLst>
  </p:cSld>
  <p:clrMapOvr>
    <a:masterClrMapping/>
  </p:clrMapOvr>
  <p:timing>
    <p:tnLst>
      <p:par>
        <p:cTn xmlns:p14="http://schemas.microsoft.com/office/powerpoint/2010/main" id="1" dur="indefinite" restart="never" nodeType="tmRoot"/>
      </p:par>
    </p:tnLst>
  </p:timing>
</p:sld>
</file>

<file path=ppt/slides/slide2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3" name="Rectangle 112"/>
          <p:cNvSpPr/>
          <p:nvPr/>
        </p:nvSpPr>
        <p:spPr>
          <a:xfrm>
            <a:off x="770089" y="4595670"/>
            <a:ext cx="5222315" cy="1468580"/>
          </a:xfrm>
          <a:prstGeom prst="rect">
            <a:avLst/>
          </a:prstGeom>
          <a:solidFill>
            <a:schemeClr val="accent4">
              <a:lumMod val="20000"/>
              <a:lumOff val="80000"/>
            </a:schemeClr>
          </a:solid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sp>
        <p:nvSpPr>
          <p:cNvPr id="2" name="Title 1"/>
          <p:cNvSpPr>
            <a:spLocks noGrp="1"/>
          </p:cNvSpPr>
          <p:nvPr>
            <p:ph type="title"/>
          </p:nvPr>
        </p:nvSpPr>
        <p:spPr/>
        <p:txBody>
          <a:bodyPr>
            <a:normAutofit fontScale="90000"/>
          </a:bodyPr>
          <a:lstStyle/>
          <a:p>
            <a:r>
              <a:rPr lang="en-US" dirty="0" smtClean="0"/>
              <a:t>Example: The </a:t>
            </a:r>
            <a:r>
              <a:rPr lang="en-US" i="1" dirty="0" err="1" smtClean="0">
                <a:latin typeface="Times New Roman"/>
                <a:cs typeface="Times New Roman"/>
              </a:rPr>
              <a:t>CKYTree</a:t>
            </a:r>
            <a:r>
              <a:rPr lang="en-US" i="1" dirty="0" smtClean="0">
                <a:latin typeface="Times New Roman"/>
                <a:cs typeface="Times New Roman"/>
              </a:rPr>
              <a:t> </a:t>
            </a:r>
            <a:r>
              <a:rPr lang="en-US" dirty="0" smtClean="0"/>
              <a:t>Factor</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231</a:t>
            </a:fld>
            <a:endParaRPr lang="en-US"/>
          </a:p>
        </p:txBody>
      </p:sp>
      <p:grpSp>
        <p:nvGrpSpPr>
          <p:cNvPr id="43" name="Group 42"/>
          <p:cNvGrpSpPr/>
          <p:nvPr/>
        </p:nvGrpSpPr>
        <p:grpSpPr>
          <a:xfrm>
            <a:off x="5650647" y="1086479"/>
            <a:ext cx="3703197" cy="2909481"/>
            <a:chOff x="1944997" y="1664157"/>
            <a:chExt cx="5059743" cy="3975275"/>
          </a:xfrm>
        </p:grpSpPr>
        <p:grpSp>
          <p:nvGrpSpPr>
            <p:cNvPr id="44" name="Group 43"/>
            <p:cNvGrpSpPr/>
            <p:nvPr/>
          </p:nvGrpSpPr>
          <p:grpSpPr>
            <a:xfrm>
              <a:off x="2924607" y="1740147"/>
              <a:ext cx="3056765" cy="2087820"/>
              <a:chOff x="4315357" y="921105"/>
              <a:chExt cx="3056765" cy="2087820"/>
            </a:xfrm>
          </p:grpSpPr>
          <p:cxnSp>
            <p:nvCxnSpPr>
              <p:cNvPr id="102" name="Curved Connector 101"/>
              <p:cNvCxnSpPr>
                <a:stCxn id="68" idx="1"/>
                <a:endCxn id="57" idx="1"/>
              </p:cNvCxnSpPr>
              <p:nvPr/>
            </p:nvCxnSpPr>
            <p:spPr>
              <a:xfrm rot="10800000" flipV="1">
                <a:off x="5701925" y="921106"/>
                <a:ext cx="74018" cy="627840"/>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3" name="Curved Connector 102"/>
              <p:cNvCxnSpPr>
                <a:stCxn id="68" idx="3"/>
                <a:endCxn id="56" idx="0"/>
              </p:cNvCxnSpPr>
              <p:nvPr/>
            </p:nvCxnSpPr>
            <p:spPr>
              <a:xfrm>
                <a:off x="5927924" y="921106"/>
                <a:ext cx="424330" cy="107080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4" name="Curved Connector 103"/>
              <p:cNvCxnSpPr>
                <a:stCxn id="68" idx="1"/>
                <a:endCxn id="55" idx="0"/>
              </p:cNvCxnSpPr>
              <p:nvPr/>
            </p:nvCxnSpPr>
            <p:spPr>
              <a:xfrm rot="10800000" flipV="1">
                <a:off x="5333943" y="921106"/>
                <a:ext cx="442001" cy="107080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5" name="Curved Connector 104"/>
              <p:cNvCxnSpPr>
                <a:stCxn id="68" idx="1"/>
                <a:endCxn id="52" idx="0"/>
              </p:cNvCxnSpPr>
              <p:nvPr/>
            </p:nvCxnSpPr>
            <p:spPr>
              <a:xfrm rot="10800000" flipV="1">
                <a:off x="4820679" y="921106"/>
                <a:ext cx="955265" cy="158449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6" name="Curved Connector 105"/>
              <p:cNvCxnSpPr>
                <a:stCxn id="68" idx="3"/>
                <a:endCxn id="54" idx="0"/>
              </p:cNvCxnSpPr>
              <p:nvPr/>
            </p:nvCxnSpPr>
            <p:spPr>
              <a:xfrm>
                <a:off x="5927924" y="921106"/>
                <a:ext cx="935037" cy="157504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7" name="Curved Connector 106"/>
              <p:cNvCxnSpPr>
                <a:stCxn id="68" idx="3"/>
                <a:endCxn id="51" idx="0"/>
              </p:cNvCxnSpPr>
              <p:nvPr/>
            </p:nvCxnSpPr>
            <p:spPr>
              <a:xfrm>
                <a:off x="5927924" y="921106"/>
                <a:ext cx="1444198" cy="207637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8" name="Curved Connector 107"/>
              <p:cNvCxnSpPr>
                <a:stCxn id="68" idx="1"/>
                <a:endCxn id="48" idx="0"/>
              </p:cNvCxnSpPr>
              <p:nvPr/>
            </p:nvCxnSpPr>
            <p:spPr>
              <a:xfrm rot="10800000" flipV="1">
                <a:off x="4315357" y="921105"/>
                <a:ext cx="1460586" cy="207637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9" name="Curved Connector 108"/>
              <p:cNvCxnSpPr>
                <a:stCxn id="68" idx="1"/>
                <a:endCxn id="49" idx="0"/>
              </p:cNvCxnSpPr>
              <p:nvPr/>
            </p:nvCxnSpPr>
            <p:spPr>
              <a:xfrm rot="10800000" flipV="1">
                <a:off x="5315997" y="921105"/>
                <a:ext cx="459946" cy="208781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0" name="Curved Connector 109"/>
              <p:cNvCxnSpPr>
                <a:stCxn id="68" idx="3"/>
                <a:endCxn id="50" idx="0"/>
              </p:cNvCxnSpPr>
              <p:nvPr/>
            </p:nvCxnSpPr>
            <p:spPr>
              <a:xfrm>
                <a:off x="5927924" y="921106"/>
                <a:ext cx="428880" cy="208781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1" name="Curved Connector 110"/>
              <p:cNvCxnSpPr>
                <a:stCxn id="68" idx="3"/>
                <a:endCxn id="53" idx="7"/>
              </p:cNvCxnSpPr>
              <p:nvPr/>
            </p:nvCxnSpPr>
            <p:spPr>
              <a:xfrm>
                <a:off x="5927924" y="921106"/>
                <a:ext cx="67341" cy="163539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grpSp>
          <p:nvGrpSpPr>
            <p:cNvPr id="45" name="Group 44"/>
            <p:cNvGrpSpPr/>
            <p:nvPr/>
          </p:nvGrpSpPr>
          <p:grpSpPr>
            <a:xfrm>
              <a:off x="1944997" y="4301935"/>
              <a:ext cx="5059743" cy="361375"/>
              <a:chOff x="1363044" y="4631175"/>
              <a:chExt cx="3226517" cy="361375"/>
            </a:xfrm>
          </p:grpSpPr>
          <p:sp>
            <p:nvSpPr>
              <p:cNvPr id="97" name="TextBox 96"/>
              <p:cNvSpPr txBox="1"/>
              <p:nvPr/>
            </p:nvSpPr>
            <p:spPr>
              <a:xfrm>
                <a:off x="1363044" y="4631175"/>
                <a:ext cx="611286" cy="359298"/>
              </a:xfrm>
              <a:prstGeom prst="rect">
                <a:avLst/>
              </a:prstGeom>
              <a:noFill/>
            </p:spPr>
            <p:txBody>
              <a:bodyPr wrap="square" rtlCol="0" anchor="ctr">
                <a:noAutofit/>
              </a:bodyPr>
              <a:lstStyle/>
              <a:p>
                <a:pPr algn="ctr"/>
                <a:r>
                  <a:rPr lang="en-US" sz="1300" dirty="0" smtClean="0"/>
                  <a:t>0</a:t>
                </a:r>
              </a:p>
            </p:txBody>
          </p:sp>
          <p:sp>
            <p:nvSpPr>
              <p:cNvPr id="98" name="TextBox 97"/>
              <p:cNvSpPr txBox="1"/>
              <p:nvPr/>
            </p:nvSpPr>
            <p:spPr>
              <a:xfrm>
                <a:off x="2630830" y="4631175"/>
                <a:ext cx="666711" cy="359298"/>
              </a:xfrm>
              <a:prstGeom prst="rect">
                <a:avLst/>
              </a:prstGeom>
              <a:noFill/>
            </p:spPr>
            <p:txBody>
              <a:bodyPr wrap="square" rtlCol="0" anchor="ctr">
                <a:noAutofit/>
              </a:bodyPr>
              <a:lstStyle/>
              <a:p>
                <a:pPr algn="ctr"/>
                <a:r>
                  <a:rPr lang="en-US" sz="1300" dirty="0" smtClean="0"/>
                  <a:t>2</a:t>
                </a:r>
              </a:p>
            </p:txBody>
          </p:sp>
          <p:sp>
            <p:nvSpPr>
              <p:cNvPr id="99" name="TextBox 98"/>
              <p:cNvSpPr txBox="1"/>
              <p:nvPr/>
            </p:nvSpPr>
            <p:spPr>
              <a:xfrm>
                <a:off x="1967156" y="4633252"/>
                <a:ext cx="666711" cy="359298"/>
              </a:xfrm>
              <a:prstGeom prst="rect">
                <a:avLst/>
              </a:prstGeom>
              <a:noFill/>
            </p:spPr>
            <p:txBody>
              <a:bodyPr wrap="square" rtlCol="0" anchor="ctr">
                <a:noAutofit/>
              </a:bodyPr>
              <a:lstStyle/>
              <a:p>
                <a:pPr algn="ctr"/>
                <a:r>
                  <a:rPr lang="en-US" sz="1300" dirty="0" smtClean="0"/>
                  <a:t>1</a:t>
                </a:r>
              </a:p>
            </p:txBody>
          </p:sp>
          <p:sp>
            <p:nvSpPr>
              <p:cNvPr id="100" name="TextBox 99"/>
              <p:cNvSpPr txBox="1"/>
              <p:nvPr/>
            </p:nvSpPr>
            <p:spPr>
              <a:xfrm>
                <a:off x="3279218" y="4633252"/>
                <a:ext cx="666711" cy="359298"/>
              </a:xfrm>
              <a:prstGeom prst="rect">
                <a:avLst/>
              </a:prstGeom>
              <a:noFill/>
            </p:spPr>
            <p:txBody>
              <a:bodyPr wrap="square" rtlCol="0" anchor="ctr">
                <a:noAutofit/>
              </a:bodyPr>
              <a:lstStyle/>
              <a:p>
                <a:pPr algn="ctr"/>
                <a:r>
                  <a:rPr lang="en-US" sz="1300" dirty="0" smtClean="0"/>
                  <a:t>3</a:t>
                </a:r>
              </a:p>
            </p:txBody>
          </p:sp>
          <p:sp>
            <p:nvSpPr>
              <p:cNvPr id="101" name="TextBox 100"/>
              <p:cNvSpPr txBox="1"/>
              <p:nvPr/>
            </p:nvSpPr>
            <p:spPr>
              <a:xfrm>
                <a:off x="3922850" y="4633252"/>
                <a:ext cx="666711" cy="359298"/>
              </a:xfrm>
              <a:prstGeom prst="rect">
                <a:avLst/>
              </a:prstGeom>
              <a:noFill/>
            </p:spPr>
            <p:txBody>
              <a:bodyPr wrap="square" rtlCol="0" anchor="ctr">
                <a:noAutofit/>
              </a:bodyPr>
              <a:lstStyle/>
              <a:p>
                <a:pPr algn="ctr"/>
                <a:r>
                  <a:rPr lang="en-US" sz="1300" dirty="0" smtClean="0"/>
                  <a:t>4</a:t>
                </a:r>
              </a:p>
            </p:txBody>
          </p:sp>
        </p:grpSp>
        <p:grpSp>
          <p:nvGrpSpPr>
            <p:cNvPr id="46" name="Group 45"/>
            <p:cNvGrpSpPr/>
            <p:nvPr/>
          </p:nvGrpSpPr>
          <p:grpSpPr>
            <a:xfrm rot="2700000">
              <a:off x="3009935" y="2752085"/>
              <a:ext cx="2887347" cy="2887347"/>
              <a:chOff x="2222551" y="2765761"/>
              <a:chExt cx="1828800" cy="1828800"/>
            </a:xfrm>
          </p:grpSpPr>
          <p:sp>
            <p:nvSpPr>
              <p:cNvPr id="93" name="Rectangle 92"/>
              <p:cNvSpPr/>
              <p:nvPr/>
            </p:nvSpPr>
            <p:spPr>
              <a:xfrm>
                <a:off x="2222551" y="2765761"/>
                <a:ext cx="1828800" cy="4572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4" name="Rectangle 93"/>
              <p:cNvSpPr/>
              <p:nvPr/>
            </p:nvSpPr>
            <p:spPr>
              <a:xfrm>
                <a:off x="2222551" y="2767756"/>
                <a:ext cx="1371600" cy="9144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5" name="Rectangle 94"/>
              <p:cNvSpPr/>
              <p:nvPr/>
            </p:nvSpPr>
            <p:spPr>
              <a:xfrm>
                <a:off x="2222551" y="2767758"/>
                <a:ext cx="914400" cy="13716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6" name="Rectangle 95"/>
              <p:cNvSpPr/>
              <p:nvPr/>
            </p:nvSpPr>
            <p:spPr>
              <a:xfrm>
                <a:off x="2222551" y="2765761"/>
                <a:ext cx="457200" cy="182880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47" name="Group 46"/>
            <p:cNvGrpSpPr/>
            <p:nvPr/>
          </p:nvGrpSpPr>
          <p:grpSpPr>
            <a:xfrm>
              <a:off x="2254876" y="4642312"/>
              <a:ext cx="4453327" cy="364603"/>
              <a:chOff x="1801525" y="4478775"/>
              <a:chExt cx="2333336" cy="364603"/>
            </a:xfrm>
          </p:grpSpPr>
          <p:sp>
            <p:nvSpPr>
              <p:cNvPr id="89" name="TextBox 88"/>
              <p:cNvSpPr txBox="1"/>
              <p:nvPr/>
            </p:nvSpPr>
            <p:spPr>
              <a:xfrm>
                <a:off x="1801525" y="4480954"/>
                <a:ext cx="697125" cy="359298"/>
              </a:xfrm>
              <a:prstGeom prst="rect">
                <a:avLst/>
              </a:prstGeom>
              <a:noFill/>
            </p:spPr>
            <p:txBody>
              <a:bodyPr wrap="square" rtlCol="0" anchor="ctr">
                <a:noAutofit/>
              </a:bodyPr>
              <a:lstStyle/>
              <a:p>
                <a:pPr algn="ctr"/>
                <a:r>
                  <a:rPr lang="en-US" sz="1300" dirty="0" smtClean="0"/>
                  <a:t>the</a:t>
                </a:r>
              </a:p>
            </p:txBody>
          </p:sp>
          <p:sp>
            <p:nvSpPr>
              <p:cNvPr id="90" name="TextBox 89"/>
              <p:cNvSpPr txBox="1"/>
              <p:nvPr/>
            </p:nvSpPr>
            <p:spPr>
              <a:xfrm>
                <a:off x="2841645" y="4478775"/>
                <a:ext cx="760333" cy="359298"/>
              </a:xfrm>
              <a:prstGeom prst="rect">
                <a:avLst/>
              </a:prstGeom>
              <a:noFill/>
            </p:spPr>
            <p:txBody>
              <a:bodyPr wrap="square" rtlCol="0" anchor="ctr">
                <a:noAutofit/>
              </a:bodyPr>
              <a:lstStyle/>
              <a:p>
                <a:pPr algn="ctr"/>
                <a:r>
                  <a:rPr lang="en-US" sz="1300" dirty="0" smtClean="0"/>
                  <a:t>made</a:t>
                </a:r>
              </a:p>
            </p:txBody>
          </p:sp>
          <p:sp>
            <p:nvSpPr>
              <p:cNvPr id="91" name="TextBox 90"/>
              <p:cNvSpPr txBox="1"/>
              <p:nvPr/>
            </p:nvSpPr>
            <p:spPr>
              <a:xfrm>
                <a:off x="2304929" y="4480852"/>
                <a:ext cx="760333" cy="359298"/>
              </a:xfrm>
              <a:prstGeom prst="rect">
                <a:avLst/>
              </a:prstGeom>
              <a:noFill/>
            </p:spPr>
            <p:txBody>
              <a:bodyPr wrap="square" rtlCol="0" anchor="ctr">
                <a:noAutofit/>
              </a:bodyPr>
              <a:lstStyle/>
              <a:p>
                <a:pPr algn="ctr"/>
                <a:r>
                  <a:rPr lang="en-US" sz="1300" dirty="0" smtClean="0"/>
                  <a:t>barista</a:t>
                </a:r>
              </a:p>
            </p:txBody>
          </p:sp>
          <p:sp>
            <p:nvSpPr>
              <p:cNvPr id="92" name="TextBox 91"/>
              <p:cNvSpPr txBox="1"/>
              <p:nvPr/>
            </p:nvSpPr>
            <p:spPr>
              <a:xfrm>
                <a:off x="3374528" y="4484080"/>
                <a:ext cx="760333" cy="359298"/>
              </a:xfrm>
              <a:prstGeom prst="rect">
                <a:avLst/>
              </a:prstGeom>
              <a:noFill/>
            </p:spPr>
            <p:txBody>
              <a:bodyPr wrap="square" rtlCol="0" anchor="ctr">
                <a:noAutofit/>
              </a:bodyPr>
              <a:lstStyle/>
              <a:p>
                <a:pPr algn="ctr"/>
                <a:r>
                  <a:rPr lang="en-US" sz="1300" dirty="0" smtClean="0"/>
                  <a:t>coffee</a:t>
                </a:r>
              </a:p>
            </p:txBody>
          </p:sp>
        </p:grpSp>
        <p:sp>
          <p:nvSpPr>
            <p:cNvPr id="48" name="Oval 47"/>
            <p:cNvSpPr/>
            <p:nvPr/>
          </p:nvSpPr>
          <p:spPr>
            <a:xfrm>
              <a:off x="2718867"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S</a:t>
              </a:r>
              <a:r>
                <a:rPr lang="en-US" sz="1600" i="1" baseline="-25000" dirty="0" smtClean="0">
                  <a:solidFill>
                    <a:schemeClr val="tx1"/>
                  </a:solidFill>
                  <a:latin typeface="Times New Roman"/>
                  <a:cs typeface="Times New Roman"/>
                </a:rPr>
                <a:t>01</a:t>
              </a:r>
              <a:endParaRPr lang="en-US" sz="1600" i="1" dirty="0">
                <a:solidFill>
                  <a:schemeClr val="tx1"/>
                </a:solidFill>
                <a:latin typeface="Times New Roman"/>
                <a:cs typeface="Times New Roman"/>
              </a:endParaRPr>
            </a:p>
          </p:txBody>
        </p:sp>
        <p:sp>
          <p:nvSpPr>
            <p:cNvPr id="49" name="Oval 48"/>
            <p:cNvSpPr/>
            <p:nvPr/>
          </p:nvSpPr>
          <p:spPr>
            <a:xfrm>
              <a:off x="3719507"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S</a:t>
              </a:r>
              <a:r>
                <a:rPr lang="en-US" sz="1600" i="1" baseline="-25000" dirty="0" smtClean="0">
                  <a:solidFill>
                    <a:schemeClr val="tx1"/>
                  </a:solidFill>
                  <a:latin typeface="Times New Roman"/>
                  <a:cs typeface="Times New Roman"/>
                </a:rPr>
                <a:t>12</a:t>
              </a:r>
              <a:endParaRPr lang="en-US" sz="1600" i="1" dirty="0">
                <a:solidFill>
                  <a:schemeClr val="tx1"/>
                </a:solidFill>
                <a:latin typeface="Times New Roman"/>
                <a:cs typeface="Times New Roman"/>
              </a:endParaRPr>
            </a:p>
          </p:txBody>
        </p:sp>
        <p:sp>
          <p:nvSpPr>
            <p:cNvPr id="50" name="Oval 49"/>
            <p:cNvSpPr/>
            <p:nvPr/>
          </p:nvSpPr>
          <p:spPr>
            <a:xfrm>
              <a:off x="4760314" y="3827967"/>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S</a:t>
              </a:r>
              <a:r>
                <a:rPr lang="en-US" sz="1600" i="1" baseline="-25000" dirty="0" smtClean="0">
                  <a:solidFill>
                    <a:schemeClr val="tx1"/>
                  </a:solidFill>
                  <a:latin typeface="Times New Roman"/>
                  <a:cs typeface="Times New Roman"/>
                </a:rPr>
                <a:t>23</a:t>
              </a:r>
              <a:endParaRPr lang="en-US" sz="1600" i="1" dirty="0">
                <a:solidFill>
                  <a:schemeClr val="tx1"/>
                </a:solidFill>
                <a:latin typeface="Times New Roman"/>
                <a:cs typeface="Times New Roman"/>
              </a:endParaRPr>
            </a:p>
          </p:txBody>
        </p:sp>
        <p:sp>
          <p:nvSpPr>
            <p:cNvPr id="51" name="Oval 50"/>
            <p:cNvSpPr/>
            <p:nvPr/>
          </p:nvSpPr>
          <p:spPr>
            <a:xfrm>
              <a:off x="5775632" y="381652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S</a:t>
              </a:r>
              <a:r>
                <a:rPr lang="en-US" sz="1600" i="1" baseline="-25000" dirty="0" smtClean="0">
                  <a:solidFill>
                    <a:schemeClr val="tx1"/>
                  </a:solidFill>
                  <a:latin typeface="Times New Roman"/>
                  <a:cs typeface="Times New Roman"/>
                </a:rPr>
                <a:t>34</a:t>
              </a:r>
              <a:endParaRPr lang="en-US" sz="1600" i="1" dirty="0">
                <a:solidFill>
                  <a:schemeClr val="tx1"/>
                </a:solidFill>
                <a:latin typeface="Times New Roman"/>
                <a:cs typeface="Times New Roman"/>
              </a:endParaRPr>
            </a:p>
          </p:txBody>
        </p:sp>
        <p:sp>
          <p:nvSpPr>
            <p:cNvPr id="52" name="Oval 51"/>
            <p:cNvSpPr/>
            <p:nvPr/>
          </p:nvSpPr>
          <p:spPr>
            <a:xfrm>
              <a:off x="3224188" y="332464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S</a:t>
              </a:r>
              <a:r>
                <a:rPr lang="en-US" sz="1600" i="1" baseline="-25000" dirty="0">
                  <a:solidFill>
                    <a:schemeClr val="tx1"/>
                  </a:solidFill>
                  <a:latin typeface="Times New Roman"/>
                  <a:cs typeface="Times New Roman"/>
                </a:rPr>
                <a:t>0</a:t>
              </a:r>
              <a:r>
                <a:rPr lang="en-US" sz="1600" i="1" baseline="-25000" dirty="0" smtClean="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53" name="Oval 52"/>
            <p:cNvSpPr/>
            <p:nvPr/>
          </p:nvSpPr>
          <p:spPr>
            <a:xfrm>
              <a:off x="4253295" y="3315190"/>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S</a:t>
              </a:r>
              <a:r>
                <a:rPr lang="en-US" sz="1600" i="1" baseline="-25000" dirty="0">
                  <a:solidFill>
                    <a:schemeClr val="tx1"/>
                  </a:solidFill>
                  <a:latin typeface="Times New Roman"/>
                  <a:cs typeface="Times New Roman"/>
                </a:rPr>
                <a:t>1</a:t>
              </a:r>
              <a:r>
                <a:rPr lang="en-US" sz="1600" i="1" baseline="-25000" dirty="0" smtClean="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sp>
          <p:nvSpPr>
            <p:cNvPr id="54" name="Oval 53"/>
            <p:cNvSpPr/>
            <p:nvPr/>
          </p:nvSpPr>
          <p:spPr>
            <a:xfrm>
              <a:off x="5266471" y="3315190"/>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S</a:t>
              </a:r>
              <a:r>
                <a:rPr lang="en-US" sz="1600" i="1" baseline="-25000" dirty="0">
                  <a:solidFill>
                    <a:schemeClr val="tx1"/>
                  </a:solidFill>
                  <a:latin typeface="Times New Roman"/>
                  <a:cs typeface="Times New Roman"/>
                </a:rPr>
                <a:t>2</a:t>
              </a:r>
              <a:r>
                <a:rPr lang="en-US" sz="1600" i="1" baseline="-25000" dirty="0" smtClean="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sp>
          <p:nvSpPr>
            <p:cNvPr id="55" name="Oval 54"/>
            <p:cNvSpPr/>
            <p:nvPr/>
          </p:nvSpPr>
          <p:spPr>
            <a:xfrm>
              <a:off x="3737452" y="281095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S</a:t>
              </a:r>
              <a:r>
                <a:rPr lang="en-US" sz="1600" i="1" baseline="-25000" dirty="0" smtClean="0">
                  <a:solidFill>
                    <a:schemeClr val="tx1"/>
                  </a:solidFill>
                  <a:latin typeface="Times New Roman"/>
                  <a:cs typeface="Times New Roman"/>
                </a:rPr>
                <a:t>03</a:t>
              </a:r>
              <a:endParaRPr lang="en-US" sz="1600" i="1" dirty="0">
                <a:solidFill>
                  <a:schemeClr val="tx1"/>
                </a:solidFill>
                <a:latin typeface="Times New Roman"/>
                <a:cs typeface="Times New Roman"/>
              </a:endParaRPr>
            </a:p>
          </p:txBody>
        </p:sp>
        <p:sp>
          <p:nvSpPr>
            <p:cNvPr id="56" name="Oval 55"/>
            <p:cNvSpPr/>
            <p:nvPr/>
          </p:nvSpPr>
          <p:spPr>
            <a:xfrm>
              <a:off x="4755764" y="2810956"/>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S</a:t>
              </a:r>
              <a:r>
                <a:rPr lang="en-US" sz="1600" i="1" baseline="-25000" dirty="0" smtClean="0">
                  <a:solidFill>
                    <a:schemeClr val="tx1"/>
                  </a:solidFill>
                  <a:latin typeface="Times New Roman"/>
                  <a:cs typeface="Times New Roman"/>
                </a:rPr>
                <a:t>14</a:t>
              </a:r>
              <a:endParaRPr lang="en-US" sz="1600" i="1" dirty="0">
                <a:solidFill>
                  <a:schemeClr val="tx1"/>
                </a:solidFill>
                <a:latin typeface="Times New Roman"/>
                <a:cs typeface="Times New Roman"/>
              </a:endParaRPr>
            </a:p>
          </p:txBody>
        </p:sp>
        <p:sp>
          <p:nvSpPr>
            <p:cNvPr id="57" name="Oval 56"/>
            <p:cNvSpPr/>
            <p:nvPr/>
          </p:nvSpPr>
          <p:spPr>
            <a:xfrm>
              <a:off x="4250915" y="2307635"/>
              <a:ext cx="411480" cy="412116"/>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S</a:t>
              </a:r>
              <a:r>
                <a:rPr lang="en-US" sz="1600" i="1" baseline="-25000" dirty="0">
                  <a:solidFill>
                    <a:schemeClr val="tx1"/>
                  </a:solidFill>
                  <a:latin typeface="Times New Roman"/>
                  <a:cs typeface="Times New Roman"/>
                </a:rPr>
                <a:t>0</a:t>
              </a:r>
              <a:r>
                <a:rPr lang="en-US" sz="1600" i="1" baseline="-25000" dirty="0" smtClean="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grpSp>
          <p:nvGrpSpPr>
            <p:cNvPr id="58" name="Group 57"/>
            <p:cNvGrpSpPr/>
            <p:nvPr/>
          </p:nvGrpSpPr>
          <p:grpSpPr>
            <a:xfrm>
              <a:off x="4384600" y="2729951"/>
              <a:ext cx="151981" cy="243187"/>
              <a:chOff x="1618308" y="2889034"/>
              <a:chExt cx="243186" cy="389125"/>
            </a:xfrm>
          </p:grpSpPr>
          <p:cxnSp>
            <p:nvCxnSpPr>
              <p:cNvPr id="87" name="Straight Connector 86"/>
              <p:cNvCxnSpPr>
                <a:endCxn id="88"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Rectangle 87"/>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grpSp>
        <p:grpSp>
          <p:nvGrpSpPr>
            <p:cNvPr id="59" name="Group 58"/>
            <p:cNvGrpSpPr/>
            <p:nvPr/>
          </p:nvGrpSpPr>
          <p:grpSpPr>
            <a:xfrm>
              <a:off x="3865239" y="3234185"/>
              <a:ext cx="151981" cy="243187"/>
              <a:chOff x="1618308" y="2889034"/>
              <a:chExt cx="243186" cy="389125"/>
            </a:xfrm>
          </p:grpSpPr>
          <p:cxnSp>
            <p:nvCxnSpPr>
              <p:cNvPr id="85" name="Straight Connector 84"/>
              <p:cNvCxnSpPr>
                <a:endCxn id="86"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6" name="Rectangle 85"/>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grpSp>
        <p:grpSp>
          <p:nvGrpSpPr>
            <p:cNvPr id="60" name="Group 59"/>
            <p:cNvGrpSpPr/>
            <p:nvPr/>
          </p:nvGrpSpPr>
          <p:grpSpPr>
            <a:xfrm>
              <a:off x="4889598" y="3234185"/>
              <a:ext cx="151981" cy="243187"/>
              <a:chOff x="1618308" y="2889034"/>
              <a:chExt cx="243186" cy="389125"/>
            </a:xfrm>
          </p:grpSpPr>
          <p:cxnSp>
            <p:nvCxnSpPr>
              <p:cNvPr id="83" name="Straight Connector 82"/>
              <p:cNvCxnSpPr>
                <a:endCxn id="84"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Rectangle 83"/>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grpSp>
        <p:grpSp>
          <p:nvGrpSpPr>
            <p:cNvPr id="61" name="Group 60"/>
            <p:cNvGrpSpPr/>
            <p:nvPr/>
          </p:nvGrpSpPr>
          <p:grpSpPr>
            <a:xfrm>
              <a:off x="3349457" y="3747706"/>
              <a:ext cx="151981" cy="243187"/>
              <a:chOff x="1618308" y="2889034"/>
              <a:chExt cx="243186" cy="389125"/>
            </a:xfrm>
          </p:grpSpPr>
          <p:cxnSp>
            <p:nvCxnSpPr>
              <p:cNvPr id="81" name="Straight Connector 80"/>
              <p:cNvCxnSpPr>
                <a:endCxn id="82"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2" name="Rectangle 81"/>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grpSp>
        <p:grpSp>
          <p:nvGrpSpPr>
            <p:cNvPr id="62" name="Group 61"/>
            <p:cNvGrpSpPr/>
            <p:nvPr/>
          </p:nvGrpSpPr>
          <p:grpSpPr>
            <a:xfrm>
              <a:off x="4384018" y="3737506"/>
              <a:ext cx="151981" cy="243187"/>
              <a:chOff x="1618308" y="2889034"/>
              <a:chExt cx="243186" cy="389125"/>
            </a:xfrm>
          </p:grpSpPr>
          <p:cxnSp>
            <p:nvCxnSpPr>
              <p:cNvPr id="79" name="Straight Connector 78"/>
              <p:cNvCxnSpPr>
                <a:endCxn id="80"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0" name="Rectangle 79"/>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grpSp>
        <p:grpSp>
          <p:nvGrpSpPr>
            <p:cNvPr id="63" name="Group 62"/>
            <p:cNvGrpSpPr/>
            <p:nvPr/>
          </p:nvGrpSpPr>
          <p:grpSpPr>
            <a:xfrm>
              <a:off x="5413268" y="3736762"/>
              <a:ext cx="151981" cy="243187"/>
              <a:chOff x="1618308" y="2889034"/>
              <a:chExt cx="243186" cy="389125"/>
            </a:xfrm>
          </p:grpSpPr>
          <p:cxnSp>
            <p:nvCxnSpPr>
              <p:cNvPr id="77" name="Straight Connector 76"/>
              <p:cNvCxnSpPr>
                <a:endCxn id="78"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8" name="Rectangle 77"/>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grpSp>
        <p:grpSp>
          <p:nvGrpSpPr>
            <p:cNvPr id="64" name="Group 63"/>
            <p:cNvGrpSpPr/>
            <p:nvPr/>
          </p:nvGrpSpPr>
          <p:grpSpPr>
            <a:xfrm>
              <a:off x="3844835" y="4245183"/>
              <a:ext cx="151981" cy="243187"/>
              <a:chOff x="1618308" y="2889034"/>
              <a:chExt cx="243186" cy="389125"/>
            </a:xfrm>
          </p:grpSpPr>
          <p:cxnSp>
            <p:nvCxnSpPr>
              <p:cNvPr id="75" name="Straight Connector 74"/>
              <p:cNvCxnSpPr>
                <a:endCxn id="76"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6" name="Rectangle 75"/>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grpSp>
        <p:grpSp>
          <p:nvGrpSpPr>
            <p:cNvPr id="65" name="Group 64"/>
            <p:cNvGrpSpPr/>
            <p:nvPr/>
          </p:nvGrpSpPr>
          <p:grpSpPr>
            <a:xfrm>
              <a:off x="4889598" y="4250283"/>
              <a:ext cx="151981" cy="243187"/>
              <a:chOff x="1618308" y="2889034"/>
              <a:chExt cx="243186" cy="389125"/>
            </a:xfrm>
          </p:grpSpPr>
          <p:cxnSp>
            <p:nvCxnSpPr>
              <p:cNvPr id="73" name="Straight Connector 72"/>
              <p:cNvCxnSpPr>
                <a:endCxn id="74"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4" name="Rectangle 73"/>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grpSp>
        <p:grpSp>
          <p:nvGrpSpPr>
            <p:cNvPr id="66" name="Group 65"/>
            <p:cNvGrpSpPr/>
            <p:nvPr/>
          </p:nvGrpSpPr>
          <p:grpSpPr>
            <a:xfrm>
              <a:off x="5923949" y="4239339"/>
              <a:ext cx="151981" cy="243187"/>
              <a:chOff x="1618308" y="2889034"/>
              <a:chExt cx="243186" cy="389125"/>
            </a:xfrm>
          </p:grpSpPr>
          <p:cxnSp>
            <p:nvCxnSpPr>
              <p:cNvPr id="71" name="Straight Connector 70"/>
              <p:cNvCxnSpPr>
                <a:endCxn id="72"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2" name="Rectangle 71"/>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grpSp>
        <p:grpSp>
          <p:nvGrpSpPr>
            <p:cNvPr id="67" name="Group 66"/>
            <p:cNvGrpSpPr/>
            <p:nvPr/>
          </p:nvGrpSpPr>
          <p:grpSpPr>
            <a:xfrm>
              <a:off x="2844140" y="4239339"/>
              <a:ext cx="151981" cy="243187"/>
              <a:chOff x="1618308" y="2889034"/>
              <a:chExt cx="243186" cy="389125"/>
            </a:xfrm>
          </p:grpSpPr>
          <p:cxnSp>
            <p:nvCxnSpPr>
              <p:cNvPr id="69" name="Straight Connector 68"/>
              <p:cNvCxnSpPr>
                <a:endCxn id="70" idx="0"/>
              </p:cNvCxnSpPr>
              <p:nvPr/>
            </p:nvCxnSpPr>
            <p:spPr>
              <a:xfrm>
                <a:off x="1739867" y="2889034"/>
                <a:ext cx="34" cy="1459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0" name="Rectangle 69"/>
              <p:cNvSpPr/>
              <p:nvPr/>
            </p:nvSpPr>
            <p:spPr>
              <a:xfrm>
                <a:off x="1618308" y="30349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grpSp>
        <p:sp>
          <p:nvSpPr>
            <p:cNvPr id="68" name="Rectangle 67"/>
            <p:cNvSpPr/>
            <p:nvPr/>
          </p:nvSpPr>
          <p:spPr>
            <a:xfrm>
              <a:off x="4385193" y="1664157"/>
              <a:ext cx="151981" cy="151982"/>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grpSp>
      <p:sp>
        <p:nvSpPr>
          <p:cNvPr id="115" name="TextBox 114"/>
          <p:cNvSpPr txBox="1"/>
          <p:nvPr/>
        </p:nvSpPr>
        <p:spPr>
          <a:xfrm>
            <a:off x="-1" y="6441800"/>
            <a:ext cx="3855525" cy="416200"/>
          </a:xfrm>
          <a:prstGeom prst="rect">
            <a:avLst/>
          </a:prstGeom>
          <a:solidFill>
            <a:schemeClr val="accent6">
              <a:lumMod val="60000"/>
              <a:lumOff val="40000"/>
            </a:schemeClr>
          </a:solidFill>
        </p:spPr>
        <p:txBody>
          <a:bodyPr wrap="square" rtlCol="0" anchor="ctr">
            <a:noAutofit/>
          </a:bodyPr>
          <a:lstStyle/>
          <a:p>
            <a:r>
              <a:rPr lang="en-US" dirty="0" smtClean="0"/>
              <a:t>(</a:t>
            </a:r>
            <a:r>
              <a:rPr lang="en-US" dirty="0" err="1" smtClean="0"/>
              <a:t>Naradowsky</a:t>
            </a:r>
            <a:r>
              <a:rPr lang="en-US" dirty="0" smtClean="0"/>
              <a:t>, Vieira, &amp; Smith, 2012)</a:t>
            </a:r>
          </a:p>
        </p:txBody>
      </p:sp>
      <p:sp>
        <p:nvSpPr>
          <p:cNvPr id="112" name="Content Placeholder 2"/>
          <p:cNvSpPr>
            <a:spLocks noGrp="1"/>
          </p:cNvSpPr>
          <p:nvPr>
            <p:ph idx="1"/>
          </p:nvPr>
        </p:nvSpPr>
        <p:spPr>
          <a:xfrm>
            <a:off x="457200" y="1210760"/>
            <a:ext cx="5535204" cy="1084101"/>
          </a:xfrm>
        </p:spPr>
        <p:txBody>
          <a:bodyPr>
            <a:normAutofit fontScale="92500" lnSpcReduction="10000"/>
          </a:bodyPr>
          <a:lstStyle/>
          <a:p>
            <a:pPr marL="0" indent="0">
              <a:buNone/>
            </a:pPr>
            <a:r>
              <a:rPr lang="en-US" sz="1800" dirty="0" smtClean="0"/>
              <a:t>For a length </a:t>
            </a:r>
            <a:r>
              <a:rPr lang="en-US" sz="1800" i="1" dirty="0" smtClean="0">
                <a:latin typeface="Times New Roman"/>
                <a:cs typeface="Times New Roman"/>
              </a:rPr>
              <a:t>n</a:t>
            </a:r>
            <a:r>
              <a:rPr lang="en-US" sz="1800" dirty="0" smtClean="0"/>
              <a:t> sentence, define an anchored weighted context free grammar (WCFG).</a:t>
            </a:r>
          </a:p>
          <a:p>
            <a:pPr marL="0" indent="0">
              <a:buNone/>
            </a:pPr>
            <a:r>
              <a:rPr lang="en-US" sz="1800" dirty="0" smtClean="0"/>
              <a:t>Each span is weighted by the ratio of the incoming messages from the corresponding span variable.</a:t>
            </a:r>
            <a:endParaRPr lang="en-US" sz="1800" dirty="0"/>
          </a:p>
        </p:txBody>
      </p:sp>
      <p:pic>
        <p:nvPicPr>
          <p:cNvPr id="3" name="Picture 2"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803151" y="2316959"/>
            <a:ext cx="3601340" cy="641335"/>
          </a:xfrm>
          <a:prstGeom prst="rect">
            <a:avLst/>
          </a:prstGeom>
        </p:spPr>
      </p:pic>
      <p:pic>
        <p:nvPicPr>
          <p:cNvPr id="5" name="Picture 4" descr="latex-image-1.pdf"/>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803151" y="4673012"/>
            <a:ext cx="2868386" cy="606096"/>
          </a:xfrm>
          <a:prstGeom prst="rect">
            <a:avLst/>
          </a:prstGeom>
          <a:noFill/>
        </p:spPr>
      </p:pic>
      <p:pic>
        <p:nvPicPr>
          <p:cNvPr id="6" name="Picture 5" descr="latex-image-1.pdf"/>
          <p:cNvPicPr>
            <a:picLocks noChangeAspect="1"/>
          </p:cNvPicPr>
          <p:nvPr/>
        </p:nvPicPr>
        <p:blipFill>
          <a:blip r:embed="rId4">
            <a:extLst>
              <a:ext uri="{28A0092B-C50C-407E-A947-70E740481C1C}">
                <a14:useLocalDpi xmlns:a14="http://schemas.microsoft.com/office/drawing/2010/main" val="0"/>
              </a:ext>
            </a:extLst>
          </a:blip>
          <a:stretch>
            <a:fillRect/>
          </a:stretch>
        </p:blipFill>
        <p:spPr>
          <a:xfrm>
            <a:off x="803151" y="5415615"/>
            <a:ext cx="5074295" cy="567476"/>
          </a:xfrm>
          <a:prstGeom prst="rect">
            <a:avLst/>
          </a:prstGeom>
          <a:noFill/>
        </p:spPr>
      </p:pic>
      <p:sp>
        <p:nvSpPr>
          <p:cNvPr id="116" name="Content Placeholder 2"/>
          <p:cNvSpPr txBox="1">
            <a:spLocks/>
          </p:cNvSpPr>
          <p:nvPr/>
        </p:nvSpPr>
        <p:spPr>
          <a:xfrm>
            <a:off x="442034" y="4044128"/>
            <a:ext cx="5435412" cy="545541"/>
          </a:xfrm>
          <a:prstGeom prst="rect">
            <a:avLst/>
          </a:prstGeom>
        </p:spPr>
        <p:txBody>
          <a:bodyPr vert="horz" lIns="91440" tIns="45720" rIns="91440" bIns="45720" rtlCol="0">
            <a:normAutofit fontScale="9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1800" dirty="0" smtClean="0"/>
              <a:t>Run the inside-outside algorithm on the sentence </a:t>
            </a:r>
            <a:r>
              <a:rPr lang="en-US" sz="1800" i="1" dirty="0" smtClean="0">
                <a:latin typeface="Times New Roman"/>
                <a:cs typeface="Times New Roman"/>
              </a:rPr>
              <a:t>a</a:t>
            </a:r>
            <a:r>
              <a:rPr lang="en-US" sz="1800" i="1" baseline="-25000" dirty="0" smtClean="0">
                <a:latin typeface="Times New Roman"/>
                <a:cs typeface="Times New Roman"/>
              </a:rPr>
              <a:t>1</a:t>
            </a:r>
            <a:r>
              <a:rPr lang="en-US" sz="1800" i="1" dirty="0" smtClean="0">
                <a:latin typeface="Times New Roman"/>
                <a:cs typeface="Times New Roman"/>
              </a:rPr>
              <a:t>,</a:t>
            </a:r>
            <a:r>
              <a:rPr lang="en-US" sz="1800" i="1" dirty="0">
                <a:latin typeface="Times New Roman"/>
                <a:cs typeface="Times New Roman"/>
              </a:rPr>
              <a:t> </a:t>
            </a:r>
            <a:r>
              <a:rPr lang="en-US" sz="1800" i="1" dirty="0" smtClean="0">
                <a:latin typeface="Times New Roman"/>
                <a:cs typeface="Times New Roman"/>
              </a:rPr>
              <a:t>a</a:t>
            </a:r>
            <a:r>
              <a:rPr lang="en-US" sz="1800" i="1" baseline="-25000" dirty="0" smtClean="0">
                <a:latin typeface="Times New Roman"/>
                <a:cs typeface="Times New Roman"/>
              </a:rPr>
              <a:t>1</a:t>
            </a:r>
            <a:r>
              <a:rPr lang="en-US" sz="1800" i="1" dirty="0" smtClean="0">
                <a:latin typeface="Times New Roman"/>
                <a:cs typeface="Times New Roman"/>
              </a:rPr>
              <a:t>, …, a</a:t>
            </a:r>
            <a:r>
              <a:rPr lang="en-US" sz="1800" i="1" baseline="-25000" dirty="0" smtClean="0">
                <a:latin typeface="Times New Roman"/>
                <a:cs typeface="Times New Roman"/>
              </a:rPr>
              <a:t>n</a:t>
            </a:r>
            <a:r>
              <a:rPr lang="en-US" sz="1800" i="1" dirty="0" smtClean="0"/>
              <a:t> </a:t>
            </a:r>
            <a:r>
              <a:rPr lang="en-US" sz="1800" dirty="0" smtClean="0"/>
              <a:t>with the anchored WCFG.</a:t>
            </a:r>
            <a:endParaRPr lang="en-US" sz="1800" dirty="0"/>
          </a:p>
        </p:txBody>
      </p:sp>
      <p:pic>
        <p:nvPicPr>
          <p:cNvPr id="8" name="Picture 7" descr="latex-image-1.pdf"/>
          <p:cNvPicPr>
            <a:picLocks noChangeAspect="1"/>
          </p:cNvPicPr>
          <p:nvPr/>
        </p:nvPicPr>
        <p:blipFill>
          <a:blip r:embed="rId5">
            <a:extLst>
              <a:ext uri="{28A0092B-C50C-407E-A947-70E740481C1C}">
                <a14:useLocalDpi xmlns:a14="http://schemas.microsoft.com/office/drawing/2010/main" val="0"/>
              </a:ext>
            </a:extLst>
          </a:blip>
          <a:stretch>
            <a:fillRect/>
          </a:stretch>
        </p:blipFill>
        <p:spPr>
          <a:xfrm>
            <a:off x="1043412" y="3000449"/>
            <a:ext cx="3597275" cy="635635"/>
          </a:xfrm>
          <a:prstGeom prst="rect">
            <a:avLst/>
          </a:prstGeom>
        </p:spPr>
      </p:pic>
    </p:spTree>
    <p:extLst>
      <p:ext uri="{BB962C8B-B14F-4D97-AF65-F5344CB8AC3E}">
        <p14:creationId xmlns:p14="http://schemas.microsoft.com/office/powerpoint/2010/main" val="203212729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6"/>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3" grpId="0" animBg="1"/>
      <p:bldP spid="116" grpId="0"/>
    </p:bldLst>
  </p:timing>
</p:sld>
</file>

<file path=ppt/slides/slide2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Example: The </a:t>
            </a:r>
            <a:r>
              <a:rPr lang="en-US" i="1" dirty="0" err="1" smtClean="0">
                <a:latin typeface="Times New Roman"/>
                <a:cs typeface="Times New Roman"/>
              </a:rPr>
              <a:t>TrigramHMM</a:t>
            </a:r>
            <a:r>
              <a:rPr lang="en-US" dirty="0" smtClean="0"/>
              <a:t> Factor</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232</a:t>
            </a:fld>
            <a:endParaRPr lang="en-US"/>
          </a:p>
        </p:txBody>
      </p:sp>
      <p:sp>
        <p:nvSpPr>
          <p:cNvPr id="115" name="TextBox 114"/>
          <p:cNvSpPr txBox="1"/>
          <p:nvPr/>
        </p:nvSpPr>
        <p:spPr>
          <a:xfrm>
            <a:off x="-1" y="6441800"/>
            <a:ext cx="3855525" cy="416200"/>
          </a:xfrm>
          <a:prstGeom prst="rect">
            <a:avLst/>
          </a:prstGeom>
          <a:solidFill>
            <a:schemeClr val="accent6">
              <a:lumMod val="60000"/>
              <a:lumOff val="40000"/>
            </a:schemeClr>
          </a:solidFill>
        </p:spPr>
        <p:txBody>
          <a:bodyPr wrap="square" rtlCol="0" anchor="ctr">
            <a:noAutofit/>
          </a:bodyPr>
          <a:lstStyle/>
          <a:p>
            <a:r>
              <a:rPr lang="en-US" dirty="0" smtClean="0"/>
              <a:t>(Smith &amp; Eisner, 2008)</a:t>
            </a:r>
          </a:p>
        </p:txBody>
      </p:sp>
      <p:sp>
        <p:nvSpPr>
          <p:cNvPr id="116" name="Content Placeholder 2"/>
          <p:cNvSpPr txBox="1">
            <a:spLocks/>
          </p:cNvSpPr>
          <p:nvPr/>
        </p:nvSpPr>
        <p:spPr>
          <a:xfrm>
            <a:off x="5274175" y="2283348"/>
            <a:ext cx="3234232" cy="3677892"/>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endParaRPr lang="en-US" dirty="0"/>
          </a:p>
        </p:txBody>
      </p:sp>
      <p:grpSp>
        <p:nvGrpSpPr>
          <p:cNvPr id="164" name="Group 163"/>
          <p:cNvGrpSpPr/>
          <p:nvPr/>
        </p:nvGrpSpPr>
        <p:grpSpPr>
          <a:xfrm>
            <a:off x="1656294" y="5728569"/>
            <a:ext cx="5717251" cy="262896"/>
            <a:chOff x="492120" y="3950977"/>
            <a:chExt cx="8067290" cy="370958"/>
          </a:xfrm>
        </p:grpSpPr>
        <p:sp>
          <p:nvSpPr>
            <p:cNvPr id="172" name="TextBox 171"/>
            <p:cNvSpPr txBox="1"/>
            <p:nvPr/>
          </p:nvSpPr>
          <p:spPr>
            <a:xfrm>
              <a:off x="492120" y="3962637"/>
              <a:ext cx="1330509" cy="359298"/>
            </a:xfrm>
            <a:prstGeom prst="rect">
              <a:avLst/>
            </a:prstGeom>
            <a:noFill/>
          </p:spPr>
          <p:txBody>
            <a:bodyPr wrap="square" rtlCol="0" anchor="ctr">
              <a:noAutofit/>
            </a:bodyPr>
            <a:lstStyle/>
            <a:p>
              <a:pPr algn="ctr"/>
              <a:r>
                <a:rPr lang="en-US" sz="1200" dirty="0" smtClean="0">
                  <a:latin typeface="Rockwell"/>
                  <a:cs typeface="Rockwell"/>
                </a:rPr>
                <a:t>time</a:t>
              </a:r>
            </a:p>
          </p:txBody>
        </p:sp>
        <p:sp>
          <p:nvSpPr>
            <p:cNvPr id="173" name="TextBox 172"/>
            <p:cNvSpPr txBox="1"/>
            <p:nvPr/>
          </p:nvSpPr>
          <p:spPr>
            <a:xfrm>
              <a:off x="3769260" y="3950977"/>
              <a:ext cx="1451146" cy="359298"/>
            </a:xfrm>
            <a:prstGeom prst="rect">
              <a:avLst/>
            </a:prstGeom>
            <a:noFill/>
          </p:spPr>
          <p:txBody>
            <a:bodyPr wrap="square" rtlCol="0" anchor="ctr">
              <a:noAutofit/>
            </a:bodyPr>
            <a:lstStyle/>
            <a:p>
              <a:pPr algn="ctr"/>
              <a:r>
                <a:rPr lang="en-US" sz="1200" dirty="0" smtClean="0">
                  <a:latin typeface="Rockwell"/>
                  <a:cs typeface="Rockwell"/>
                </a:rPr>
                <a:t>like</a:t>
              </a:r>
            </a:p>
          </p:txBody>
        </p:sp>
        <p:sp>
          <p:nvSpPr>
            <p:cNvPr id="174" name="TextBox 173"/>
            <p:cNvSpPr txBox="1"/>
            <p:nvPr/>
          </p:nvSpPr>
          <p:spPr>
            <a:xfrm>
              <a:off x="2084801" y="3957332"/>
              <a:ext cx="1451146" cy="359298"/>
            </a:xfrm>
            <a:prstGeom prst="rect">
              <a:avLst/>
            </a:prstGeom>
            <a:noFill/>
          </p:spPr>
          <p:txBody>
            <a:bodyPr wrap="square" rtlCol="0" anchor="ctr">
              <a:noAutofit/>
            </a:bodyPr>
            <a:lstStyle/>
            <a:p>
              <a:pPr algn="ctr"/>
              <a:r>
                <a:rPr lang="en-US" sz="1200" dirty="0" smtClean="0">
                  <a:latin typeface="Rockwell"/>
                  <a:cs typeface="Rockwell"/>
                </a:rPr>
                <a:t>flies</a:t>
              </a:r>
            </a:p>
          </p:txBody>
        </p:sp>
        <p:sp>
          <p:nvSpPr>
            <p:cNvPr id="175" name="TextBox 174"/>
            <p:cNvSpPr txBox="1"/>
            <p:nvPr/>
          </p:nvSpPr>
          <p:spPr>
            <a:xfrm>
              <a:off x="5446910" y="3962637"/>
              <a:ext cx="1451146" cy="359298"/>
            </a:xfrm>
            <a:prstGeom prst="rect">
              <a:avLst/>
            </a:prstGeom>
            <a:noFill/>
          </p:spPr>
          <p:txBody>
            <a:bodyPr wrap="square" rtlCol="0" anchor="ctr">
              <a:noAutofit/>
            </a:bodyPr>
            <a:lstStyle/>
            <a:p>
              <a:pPr algn="ctr"/>
              <a:r>
                <a:rPr lang="en-US" sz="1200" dirty="0" smtClean="0">
                  <a:latin typeface="Rockwell"/>
                  <a:cs typeface="Rockwell"/>
                </a:rPr>
                <a:t>an</a:t>
              </a:r>
            </a:p>
          </p:txBody>
        </p:sp>
        <p:sp>
          <p:nvSpPr>
            <p:cNvPr id="176" name="TextBox 175"/>
            <p:cNvSpPr txBox="1"/>
            <p:nvPr/>
          </p:nvSpPr>
          <p:spPr>
            <a:xfrm>
              <a:off x="7108264" y="3962637"/>
              <a:ext cx="1451146" cy="359298"/>
            </a:xfrm>
            <a:prstGeom prst="rect">
              <a:avLst/>
            </a:prstGeom>
            <a:noFill/>
          </p:spPr>
          <p:txBody>
            <a:bodyPr wrap="square" rtlCol="0" anchor="ctr">
              <a:noAutofit/>
            </a:bodyPr>
            <a:lstStyle/>
            <a:p>
              <a:pPr algn="ctr"/>
              <a:r>
                <a:rPr lang="en-US" sz="1200" dirty="0" smtClean="0">
                  <a:latin typeface="Rockwell"/>
                  <a:cs typeface="Rockwell"/>
                </a:rPr>
                <a:t>arrow</a:t>
              </a:r>
            </a:p>
          </p:txBody>
        </p:sp>
      </p:grpSp>
      <p:grpSp>
        <p:nvGrpSpPr>
          <p:cNvPr id="13" name="Group 12"/>
          <p:cNvGrpSpPr/>
          <p:nvPr/>
        </p:nvGrpSpPr>
        <p:grpSpPr>
          <a:xfrm>
            <a:off x="1924386" y="4578976"/>
            <a:ext cx="5100866" cy="1173771"/>
            <a:chOff x="2184153" y="4540488"/>
            <a:chExt cx="5100866" cy="1173771"/>
          </a:xfrm>
        </p:grpSpPr>
        <p:sp>
          <p:nvSpPr>
            <p:cNvPr id="150" name="Oval 149"/>
            <p:cNvSpPr/>
            <p:nvPr/>
          </p:nvSpPr>
          <p:spPr>
            <a:xfrm>
              <a:off x="2184153" y="4543952"/>
              <a:ext cx="383277" cy="38847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tx1"/>
                  </a:solidFill>
                  <a:latin typeface="Times New Roman"/>
                  <a:cs typeface="Times New Roman"/>
                </a:rPr>
                <a:t>X</a:t>
              </a:r>
              <a:r>
                <a:rPr lang="en-US" sz="1200" i="1" baseline="-25000" dirty="0" smtClean="0">
                  <a:solidFill>
                    <a:schemeClr val="tx1"/>
                  </a:solidFill>
                  <a:latin typeface="Times New Roman"/>
                  <a:cs typeface="Times New Roman"/>
                </a:rPr>
                <a:t>1</a:t>
              </a:r>
              <a:endParaRPr lang="en-US" sz="1200" i="1" dirty="0">
                <a:solidFill>
                  <a:schemeClr val="tx1"/>
                </a:solidFill>
                <a:latin typeface="Times New Roman"/>
                <a:cs typeface="Times New Roman"/>
              </a:endParaRPr>
            </a:p>
          </p:txBody>
        </p:sp>
        <p:cxnSp>
          <p:nvCxnSpPr>
            <p:cNvPr id="151" name="Straight Connector 150"/>
            <p:cNvCxnSpPr>
              <a:stCxn id="150" idx="4"/>
            </p:cNvCxnSpPr>
            <p:nvPr/>
          </p:nvCxnSpPr>
          <p:spPr>
            <a:xfrm>
              <a:off x="2375792" y="4932425"/>
              <a:ext cx="8014" cy="393361"/>
            </a:xfrm>
            <a:prstGeom prst="line">
              <a:avLst/>
            </a:prstGeom>
            <a:solidFill>
              <a:schemeClr val="bg1"/>
            </a:solidFill>
            <a:ln w="28575" cmpd="sng">
              <a:solidFill>
                <a:schemeClr val="tx1"/>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152" name="Straight Connector 151"/>
            <p:cNvCxnSpPr>
              <a:stCxn id="150" idx="6"/>
            </p:cNvCxnSpPr>
            <p:nvPr/>
          </p:nvCxnSpPr>
          <p:spPr>
            <a:xfrm>
              <a:off x="2567430" y="4738188"/>
              <a:ext cx="788195" cy="0"/>
            </a:xfrm>
            <a:prstGeom prst="line">
              <a:avLst/>
            </a:prstGeom>
            <a:solidFill>
              <a:schemeClr val="bg1"/>
            </a:solidFill>
            <a:ln w="28575" cmpd="sng">
              <a:solidFill>
                <a:schemeClr val="tx1"/>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sp>
          <p:nvSpPr>
            <p:cNvPr id="153" name="Oval 152"/>
            <p:cNvSpPr/>
            <p:nvPr/>
          </p:nvSpPr>
          <p:spPr>
            <a:xfrm>
              <a:off x="3355625" y="4543952"/>
              <a:ext cx="383277" cy="38847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a:solidFill>
                    <a:schemeClr val="tx1"/>
                  </a:solidFill>
                  <a:latin typeface="Times New Roman"/>
                  <a:cs typeface="Times New Roman"/>
                </a:rPr>
                <a:t>2</a:t>
              </a:r>
              <a:endParaRPr lang="en-US" sz="1200" i="1" dirty="0">
                <a:solidFill>
                  <a:schemeClr val="tx1"/>
                </a:solidFill>
                <a:latin typeface="Times New Roman"/>
                <a:cs typeface="Times New Roman"/>
              </a:endParaRPr>
            </a:p>
          </p:txBody>
        </p:sp>
        <p:cxnSp>
          <p:nvCxnSpPr>
            <p:cNvPr id="154" name="Straight Connector 153"/>
            <p:cNvCxnSpPr>
              <a:stCxn id="153" idx="4"/>
            </p:cNvCxnSpPr>
            <p:nvPr/>
          </p:nvCxnSpPr>
          <p:spPr>
            <a:xfrm>
              <a:off x="3547264" y="4932425"/>
              <a:ext cx="8014" cy="393361"/>
            </a:xfrm>
            <a:prstGeom prst="line">
              <a:avLst/>
            </a:prstGeom>
            <a:solidFill>
              <a:schemeClr val="bg1"/>
            </a:solidFill>
            <a:ln w="28575" cmpd="sng">
              <a:solidFill>
                <a:schemeClr val="tx1"/>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155" name="Straight Connector 154"/>
            <p:cNvCxnSpPr>
              <a:stCxn id="153" idx="6"/>
              <a:endCxn id="156" idx="2"/>
            </p:cNvCxnSpPr>
            <p:nvPr/>
          </p:nvCxnSpPr>
          <p:spPr>
            <a:xfrm flipV="1">
              <a:off x="3738903" y="4736456"/>
              <a:ext cx="805959" cy="1732"/>
            </a:xfrm>
            <a:prstGeom prst="line">
              <a:avLst/>
            </a:prstGeom>
            <a:solidFill>
              <a:schemeClr val="bg1"/>
            </a:solidFill>
            <a:ln w="28575" cmpd="sng">
              <a:solidFill>
                <a:schemeClr val="tx1"/>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sp>
          <p:nvSpPr>
            <p:cNvPr id="156" name="Oval 155"/>
            <p:cNvSpPr/>
            <p:nvPr/>
          </p:nvSpPr>
          <p:spPr>
            <a:xfrm>
              <a:off x="4544862" y="4542220"/>
              <a:ext cx="383277" cy="38847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a:solidFill>
                    <a:schemeClr val="tx1"/>
                  </a:solidFill>
                  <a:latin typeface="Times New Roman"/>
                  <a:cs typeface="Times New Roman"/>
                </a:rPr>
                <a:t>3</a:t>
              </a:r>
              <a:endParaRPr lang="en-US" sz="1200" i="1" dirty="0">
                <a:solidFill>
                  <a:schemeClr val="tx1"/>
                </a:solidFill>
                <a:latin typeface="Times New Roman"/>
                <a:cs typeface="Times New Roman"/>
              </a:endParaRPr>
            </a:p>
          </p:txBody>
        </p:sp>
        <p:cxnSp>
          <p:nvCxnSpPr>
            <p:cNvPr id="157" name="Straight Connector 156"/>
            <p:cNvCxnSpPr>
              <a:stCxn id="156" idx="4"/>
            </p:cNvCxnSpPr>
            <p:nvPr/>
          </p:nvCxnSpPr>
          <p:spPr>
            <a:xfrm>
              <a:off x="4736501" y="4930693"/>
              <a:ext cx="8014" cy="393361"/>
            </a:xfrm>
            <a:prstGeom prst="line">
              <a:avLst/>
            </a:prstGeom>
            <a:solidFill>
              <a:schemeClr val="bg1"/>
            </a:solidFill>
            <a:ln w="28575" cmpd="sng">
              <a:solidFill>
                <a:schemeClr val="tx1"/>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158" name="Straight Connector 157"/>
            <p:cNvCxnSpPr>
              <a:stCxn id="156" idx="6"/>
              <a:endCxn id="159" idx="2"/>
            </p:cNvCxnSpPr>
            <p:nvPr/>
          </p:nvCxnSpPr>
          <p:spPr>
            <a:xfrm>
              <a:off x="4928139" y="4736456"/>
              <a:ext cx="794117" cy="1732"/>
            </a:xfrm>
            <a:prstGeom prst="line">
              <a:avLst/>
            </a:prstGeom>
            <a:solidFill>
              <a:schemeClr val="bg1"/>
            </a:solidFill>
            <a:ln w="28575" cmpd="sng">
              <a:solidFill>
                <a:schemeClr val="tx1"/>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sp>
          <p:nvSpPr>
            <p:cNvPr id="159" name="Oval 158"/>
            <p:cNvSpPr/>
            <p:nvPr/>
          </p:nvSpPr>
          <p:spPr>
            <a:xfrm>
              <a:off x="5722255" y="4543952"/>
              <a:ext cx="383277" cy="38847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a:solidFill>
                    <a:schemeClr val="tx1"/>
                  </a:solidFill>
                  <a:latin typeface="Times New Roman"/>
                  <a:cs typeface="Times New Roman"/>
                </a:rPr>
                <a:t>4</a:t>
              </a:r>
              <a:endParaRPr lang="en-US" sz="1200" i="1" dirty="0">
                <a:solidFill>
                  <a:schemeClr val="tx1"/>
                </a:solidFill>
                <a:latin typeface="Times New Roman"/>
                <a:cs typeface="Times New Roman"/>
              </a:endParaRPr>
            </a:p>
          </p:txBody>
        </p:sp>
        <p:cxnSp>
          <p:nvCxnSpPr>
            <p:cNvPr id="160" name="Straight Connector 159"/>
            <p:cNvCxnSpPr>
              <a:stCxn id="159" idx="4"/>
            </p:cNvCxnSpPr>
            <p:nvPr/>
          </p:nvCxnSpPr>
          <p:spPr>
            <a:xfrm>
              <a:off x="5913894" y="4932425"/>
              <a:ext cx="8014" cy="393361"/>
            </a:xfrm>
            <a:prstGeom prst="line">
              <a:avLst/>
            </a:prstGeom>
            <a:solidFill>
              <a:schemeClr val="bg1"/>
            </a:solidFill>
            <a:ln w="28575" cmpd="sng">
              <a:solidFill>
                <a:schemeClr val="tx1"/>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161" name="Straight Connector 160"/>
            <p:cNvCxnSpPr>
              <a:stCxn id="159" idx="6"/>
              <a:endCxn id="162" idx="2"/>
            </p:cNvCxnSpPr>
            <p:nvPr/>
          </p:nvCxnSpPr>
          <p:spPr>
            <a:xfrm flipV="1">
              <a:off x="6105533" y="4736456"/>
              <a:ext cx="788195" cy="1732"/>
            </a:xfrm>
            <a:prstGeom prst="line">
              <a:avLst/>
            </a:prstGeom>
            <a:solidFill>
              <a:schemeClr val="bg1"/>
            </a:solidFill>
            <a:ln w="28575" cmpd="sng">
              <a:solidFill>
                <a:schemeClr val="tx1"/>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sp>
          <p:nvSpPr>
            <p:cNvPr id="162" name="Oval 161"/>
            <p:cNvSpPr/>
            <p:nvPr/>
          </p:nvSpPr>
          <p:spPr>
            <a:xfrm>
              <a:off x="6893728" y="4542220"/>
              <a:ext cx="383277" cy="38847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smtClean="0">
                  <a:solidFill>
                    <a:schemeClr val="tx1"/>
                  </a:solidFill>
                  <a:latin typeface="Times New Roman"/>
                  <a:cs typeface="Times New Roman"/>
                </a:rPr>
                <a:t>5</a:t>
              </a:r>
              <a:endParaRPr lang="en-US" sz="1200" i="1" dirty="0">
                <a:solidFill>
                  <a:schemeClr val="tx1"/>
                </a:solidFill>
                <a:latin typeface="Times New Roman"/>
                <a:cs typeface="Times New Roman"/>
              </a:endParaRPr>
            </a:p>
          </p:txBody>
        </p:sp>
        <p:cxnSp>
          <p:nvCxnSpPr>
            <p:cNvPr id="163" name="Straight Connector 162"/>
            <p:cNvCxnSpPr>
              <a:stCxn id="162" idx="4"/>
            </p:cNvCxnSpPr>
            <p:nvPr/>
          </p:nvCxnSpPr>
          <p:spPr>
            <a:xfrm>
              <a:off x="7085367" y="4930693"/>
              <a:ext cx="8014" cy="393361"/>
            </a:xfrm>
            <a:prstGeom prst="line">
              <a:avLst/>
            </a:prstGeom>
            <a:solidFill>
              <a:schemeClr val="bg1"/>
            </a:solidFill>
            <a:ln w="28575" cmpd="sng">
              <a:solidFill>
                <a:schemeClr val="tx1"/>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sp>
          <p:nvSpPr>
            <p:cNvPr id="165" name="Oval 164"/>
            <p:cNvSpPr/>
            <p:nvPr/>
          </p:nvSpPr>
          <p:spPr>
            <a:xfrm>
              <a:off x="2192167" y="5325786"/>
              <a:ext cx="383277" cy="388473"/>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bg1"/>
                  </a:solidFill>
                  <a:latin typeface="Times New Roman"/>
                  <a:cs typeface="Times New Roman"/>
                </a:rPr>
                <a:t>W</a:t>
              </a:r>
              <a:r>
                <a:rPr lang="en-US" sz="1200" i="1" baseline="-25000" dirty="0" smtClean="0">
                  <a:solidFill>
                    <a:schemeClr val="bg1"/>
                  </a:solidFill>
                  <a:latin typeface="Times New Roman"/>
                  <a:cs typeface="Times New Roman"/>
                </a:rPr>
                <a:t>1</a:t>
              </a:r>
              <a:endParaRPr lang="en-US" sz="1200" i="1" dirty="0">
                <a:solidFill>
                  <a:schemeClr val="bg1"/>
                </a:solidFill>
                <a:latin typeface="Times New Roman"/>
                <a:cs typeface="Times New Roman"/>
              </a:endParaRPr>
            </a:p>
          </p:txBody>
        </p:sp>
        <p:sp>
          <p:nvSpPr>
            <p:cNvPr id="166" name="Oval 165"/>
            <p:cNvSpPr/>
            <p:nvPr/>
          </p:nvSpPr>
          <p:spPr>
            <a:xfrm>
              <a:off x="3363639" y="5325786"/>
              <a:ext cx="383277" cy="388473"/>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bg1"/>
                  </a:solidFill>
                  <a:latin typeface="Times New Roman"/>
                  <a:cs typeface="Times New Roman"/>
                </a:rPr>
                <a:t>W</a:t>
              </a:r>
              <a:r>
                <a:rPr lang="en-US" sz="1200" i="1" baseline="-25000" dirty="0" smtClean="0">
                  <a:solidFill>
                    <a:schemeClr val="bg1"/>
                  </a:solidFill>
                  <a:latin typeface="Times New Roman"/>
                  <a:cs typeface="Times New Roman"/>
                </a:rPr>
                <a:t>2</a:t>
              </a:r>
              <a:endParaRPr lang="en-US" sz="1200" i="1" dirty="0">
                <a:solidFill>
                  <a:schemeClr val="bg1"/>
                </a:solidFill>
                <a:latin typeface="Times New Roman"/>
                <a:cs typeface="Times New Roman"/>
              </a:endParaRPr>
            </a:p>
          </p:txBody>
        </p:sp>
        <p:sp>
          <p:nvSpPr>
            <p:cNvPr id="167" name="Oval 166"/>
            <p:cNvSpPr/>
            <p:nvPr/>
          </p:nvSpPr>
          <p:spPr>
            <a:xfrm>
              <a:off x="4552875" y="5324054"/>
              <a:ext cx="383277" cy="388473"/>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bg1"/>
                  </a:solidFill>
                  <a:latin typeface="Times New Roman"/>
                  <a:cs typeface="Times New Roman"/>
                </a:rPr>
                <a:t>W</a:t>
              </a:r>
              <a:r>
                <a:rPr lang="en-US" sz="1200" i="1" baseline="-25000" dirty="0" smtClean="0">
                  <a:solidFill>
                    <a:schemeClr val="bg1"/>
                  </a:solidFill>
                  <a:latin typeface="Times New Roman"/>
                  <a:cs typeface="Times New Roman"/>
                </a:rPr>
                <a:t>3</a:t>
              </a:r>
              <a:endParaRPr lang="en-US" sz="1200" i="1" dirty="0">
                <a:solidFill>
                  <a:schemeClr val="bg1"/>
                </a:solidFill>
                <a:latin typeface="Times New Roman"/>
                <a:cs typeface="Times New Roman"/>
              </a:endParaRPr>
            </a:p>
          </p:txBody>
        </p:sp>
        <p:sp>
          <p:nvSpPr>
            <p:cNvPr id="168" name="Oval 167"/>
            <p:cNvSpPr/>
            <p:nvPr/>
          </p:nvSpPr>
          <p:spPr>
            <a:xfrm>
              <a:off x="5730269" y="5325786"/>
              <a:ext cx="383277" cy="388473"/>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bg1"/>
                  </a:solidFill>
                  <a:latin typeface="Times New Roman"/>
                  <a:cs typeface="Times New Roman"/>
                </a:rPr>
                <a:t>W</a:t>
              </a:r>
              <a:r>
                <a:rPr lang="en-US" sz="1200" i="1" baseline="-25000" dirty="0" smtClean="0">
                  <a:solidFill>
                    <a:schemeClr val="bg1"/>
                  </a:solidFill>
                  <a:latin typeface="Times New Roman"/>
                  <a:cs typeface="Times New Roman"/>
                </a:rPr>
                <a:t>4</a:t>
              </a:r>
              <a:endParaRPr lang="en-US" sz="1200" i="1" dirty="0">
                <a:solidFill>
                  <a:schemeClr val="bg1"/>
                </a:solidFill>
                <a:latin typeface="Times New Roman"/>
                <a:cs typeface="Times New Roman"/>
              </a:endParaRPr>
            </a:p>
          </p:txBody>
        </p:sp>
        <p:sp>
          <p:nvSpPr>
            <p:cNvPr id="169" name="Oval 168"/>
            <p:cNvSpPr/>
            <p:nvPr/>
          </p:nvSpPr>
          <p:spPr>
            <a:xfrm>
              <a:off x="6901742" y="5324054"/>
              <a:ext cx="383277" cy="388473"/>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bg1"/>
                  </a:solidFill>
                  <a:latin typeface="Times New Roman"/>
                  <a:cs typeface="Times New Roman"/>
                </a:rPr>
                <a:t>W</a:t>
              </a:r>
              <a:r>
                <a:rPr lang="en-US" sz="1200" i="1" baseline="-25000" dirty="0" smtClean="0">
                  <a:solidFill>
                    <a:schemeClr val="bg1"/>
                  </a:solidFill>
                  <a:latin typeface="Times New Roman"/>
                  <a:cs typeface="Times New Roman"/>
                </a:rPr>
                <a:t>5</a:t>
              </a:r>
              <a:endParaRPr lang="en-US" sz="1200" i="1" dirty="0">
                <a:solidFill>
                  <a:schemeClr val="bg1"/>
                </a:solidFill>
                <a:latin typeface="Times New Roman"/>
                <a:cs typeface="Times New Roman"/>
              </a:endParaRPr>
            </a:p>
          </p:txBody>
        </p:sp>
        <p:cxnSp>
          <p:nvCxnSpPr>
            <p:cNvPr id="180" name="Straight Connector 177"/>
            <p:cNvCxnSpPr/>
            <p:nvPr/>
          </p:nvCxnSpPr>
          <p:spPr>
            <a:xfrm rot="16200000" flipH="1">
              <a:off x="3522369" y="3405388"/>
              <a:ext cx="1732" cy="2278859"/>
            </a:xfrm>
            <a:prstGeom prst="curvedConnector3">
              <a:avLst>
                <a:gd name="adj1" fmla="val -20649191"/>
              </a:avLst>
            </a:prstGeom>
            <a:solidFill>
              <a:schemeClr val="bg1"/>
            </a:solidFill>
            <a:ln w="28575" cmpd="sng">
              <a:solidFill>
                <a:schemeClr val="tx1"/>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181" name="Straight Connector 177"/>
            <p:cNvCxnSpPr/>
            <p:nvPr/>
          </p:nvCxnSpPr>
          <p:spPr>
            <a:xfrm rot="16200000" flipH="1">
              <a:off x="4741020" y="3401924"/>
              <a:ext cx="1732" cy="2278859"/>
            </a:xfrm>
            <a:prstGeom prst="curvedConnector3">
              <a:avLst>
                <a:gd name="adj1" fmla="val -20649191"/>
              </a:avLst>
            </a:prstGeom>
            <a:solidFill>
              <a:schemeClr val="bg1"/>
            </a:solidFill>
            <a:ln w="28575" cmpd="sng">
              <a:solidFill>
                <a:schemeClr val="tx1"/>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cxnSp>
          <p:nvCxnSpPr>
            <p:cNvPr id="182" name="Straight Connector 177"/>
            <p:cNvCxnSpPr/>
            <p:nvPr/>
          </p:nvCxnSpPr>
          <p:spPr>
            <a:xfrm rot="16200000" flipH="1">
              <a:off x="5913028" y="3407121"/>
              <a:ext cx="1732" cy="2278859"/>
            </a:xfrm>
            <a:prstGeom prst="curvedConnector3">
              <a:avLst>
                <a:gd name="adj1" fmla="val -20649191"/>
              </a:avLst>
            </a:prstGeom>
            <a:solidFill>
              <a:schemeClr val="bg1"/>
            </a:solidFill>
            <a:ln w="28575" cmpd="sng">
              <a:solidFill>
                <a:schemeClr val="tx1"/>
              </a:solidFill>
              <a:headEnd type="none"/>
              <a:tailEnd type="triangle" w="lg" len="lg"/>
            </a:ln>
            <a:effectLst/>
          </p:spPr>
          <p:style>
            <a:lnRef idx="2">
              <a:schemeClr val="accent1"/>
            </a:lnRef>
            <a:fillRef idx="0">
              <a:schemeClr val="accent1"/>
            </a:fillRef>
            <a:effectRef idx="1">
              <a:schemeClr val="accent1"/>
            </a:effectRef>
            <a:fontRef idx="minor">
              <a:schemeClr val="tx1"/>
            </a:fontRef>
          </p:style>
        </p:cxnSp>
      </p:grpSp>
      <p:sp>
        <p:nvSpPr>
          <p:cNvPr id="39" name="Content Placeholder 2"/>
          <p:cNvSpPr>
            <a:spLocks noGrp="1"/>
          </p:cNvSpPr>
          <p:nvPr>
            <p:ph idx="1"/>
          </p:nvPr>
        </p:nvSpPr>
        <p:spPr>
          <a:xfrm>
            <a:off x="457200" y="1210760"/>
            <a:ext cx="8229600" cy="2302214"/>
          </a:xfrm>
        </p:spPr>
        <p:txBody>
          <a:bodyPr>
            <a:normAutofit fontScale="70000" lnSpcReduction="20000"/>
          </a:bodyPr>
          <a:lstStyle/>
          <a:p>
            <a:pPr marL="0" indent="0">
              <a:buNone/>
            </a:pPr>
            <a:r>
              <a:rPr lang="en-US" dirty="0" smtClean="0"/>
              <a:t>Factors can compactly encode the preferences of an entire sub-model.</a:t>
            </a:r>
          </a:p>
          <a:p>
            <a:pPr marL="0" indent="0">
              <a:buNone/>
            </a:pPr>
            <a:r>
              <a:rPr lang="en-US" dirty="0"/>
              <a:t>Consider the joint distribution of a trigram HMM over 5 variables:</a:t>
            </a:r>
          </a:p>
          <a:p>
            <a:pPr lvl="1"/>
            <a:r>
              <a:rPr lang="en-US" dirty="0"/>
              <a:t>It’s traditionally defined as a Bayes Network</a:t>
            </a:r>
          </a:p>
          <a:p>
            <a:pPr lvl="1"/>
            <a:r>
              <a:rPr lang="en-US" dirty="0">
                <a:solidFill>
                  <a:schemeClr val="bg1"/>
                </a:solidFill>
              </a:rPr>
              <a:t>But we can represent it as a (loopy) factor graph</a:t>
            </a:r>
          </a:p>
          <a:p>
            <a:pPr lvl="1"/>
            <a:r>
              <a:rPr lang="en-US" dirty="0">
                <a:solidFill>
                  <a:schemeClr val="bg1"/>
                </a:solidFill>
              </a:rPr>
              <a:t>We could even pack all those factors into a single </a:t>
            </a:r>
            <a:r>
              <a:rPr lang="en-US" i="1" dirty="0" err="1">
                <a:solidFill>
                  <a:schemeClr val="bg1"/>
                </a:solidFill>
                <a:latin typeface="Times New Roman"/>
                <a:cs typeface="Times New Roman"/>
              </a:rPr>
              <a:t>TrigramHMM</a:t>
            </a:r>
            <a:r>
              <a:rPr lang="en-US" dirty="0">
                <a:solidFill>
                  <a:schemeClr val="bg1"/>
                </a:solidFill>
              </a:rPr>
              <a:t> factor (Smith &amp; Eisner, 2008)</a:t>
            </a:r>
          </a:p>
          <a:p>
            <a:pPr lvl="1"/>
            <a:endParaRPr lang="en-US" dirty="0"/>
          </a:p>
          <a:p>
            <a:pPr marL="0" indent="0">
              <a:buNone/>
            </a:pPr>
            <a:endParaRPr lang="en-US" dirty="0"/>
          </a:p>
        </p:txBody>
      </p:sp>
    </p:spTree>
    <p:extLst>
      <p:ext uri="{BB962C8B-B14F-4D97-AF65-F5344CB8AC3E}">
        <p14:creationId xmlns:p14="http://schemas.microsoft.com/office/powerpoint/2010/main" val="2398851051"/>
      </p:ext>
    </p:extLst>
  </p:cSld>
  <p:clrMapOvr>
    <a:masterClrMapping/>
  </p:clrMapOvr>
  <p:timing>
    <p:tnLst>
      <p:par>
        <p:cTn xmlns:p14="http://schemas.microsoft.com/office/powerpoint/2010/main" id="1" dur="indefinite" restart="never" nodeType="tmRoot"/>
      </p:par>
    </p:tnLst>
  </p:timing>
</p:sld>
</file>

<file path=ppt/slides/slide2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Example: The </a:t>
            </a:r>
            <a:r>
              <a:rPr lang="en-US" i="1" dirty="0" err="1">
                <a:latin typeface="Times New Roman"/>
                <a:cs typeface="Times New Roman"/>
              </a:rPr>
              <a:t>TrigramHMM</a:t>
            </a:r>
            <a:r>
              <a:rPr lang="en-US" dirty="0"/>
              <a:t> Factor</a:t>
            </a:r>
          </a:p>
        </p:txBody>
      </p:sp>
      <p:sp>
        <p:nvSpPr>
          <p:cNvPr id="4" name="Slide Number Placeholder 3"/>
          <p:cNvSpPr>
            <a:spLocks noGrp="1"/>
          </p:cNvSpPr>
          <p:nvPr>
            <p:ph type="sldNum" sz="quarter" idx="12"/>
          </p:nvPr>
        </p:nvSpPr>
        <p:spPr/>
        <p:txBody>
          <a:bodyPr/>
          <a:lstStyle/>
          <a:p>
            <a:fld id="{E5445004-F4FB-5345-992E-498B4C43F562}" type="slidenum">
              <a:rPr lang="en-US" smtClean="0"/>
              <a:t>233</a:t>
            </a:fld>
            <a:endParaRPr lang="en-US"/>
          </a:p>
        </p:txBody>
      </p:sp>
      <p:sp>
        <p:nvSpPr>
          <p:cNvPr id="115" name="TextBox 114"/>
          <p:cNvSpPr txBox="1"/>
          <p:nvPr/>
        </p:nvSpPr>
        <p:spPr>
          <a:xfrm>
            <a:off x="-1" y="6441800"/>
            <a:ext cx="3855525" cy="416200"/>
          </a:xfrm>
          <a:prstGeom prst="rect">
            <a:avLst/>
          </a:prstGeom>
          <a:solidFill>
            <a:schemeClr val="accent6">
              <a:lumMod val="60000"/>
              <a:lumOff val="40000"/>
            </a:schemeClr>
          </a:solidFill>
        </p:spPr>
        <p:txBody>
          <a:bodyPr wrap="square" rtlCol="0" anchor="ctr">
            <a:noAutofit/>
          </a:bodyPr>
          <a:lstStyle/>
          <a:p>
            <a:r>
              <a:rPr lang="en-US" dirty="0" smtClean="0"/>
              <a:t>(Smith &amp; Eisner, 2008)</a:t>
            </a:r>
          </a:p>
        </p:txBody>
      </p:sp>
      <p:sp>
        <p:nvSpPr>
          <p:cNvPr id="116" name="Content Placeholder 2"/>
          <p:cNvSpPr txBox="1">
            <a:spLocks/>
          </p:cNvSpPr>
          <p:nvPr/>
        </p:nvSpPr>
        <p:spPr>
          <a:xfrm>
            <a:off x="5274175" y="2283348"/>
            <a:ext cx="3234232" cy="3677892"/>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endParaRPr lang="en-US" dirty="0"/>
          </a:p>
        </p:txBody>
      </p:sp>
      <p:grpSp>
        <p:nvGrpSpPr>
          <p:cNvPr id="164" name="Group 163"/>
          <p:cNvGrpSpPr/>
          <p:nvPr/>
        </p:nvGrpSpPr>
        <p:grpSpPr>
          <a:xfrm>
            <a:off x="1656294" y="5728569"/>
            <a:ext cx="5717251" cy="262896"/>
            <a:chOff x="492120" y="3950977"/>
            <a:chExt cx="8067290" cy="370958"/>
          </a:xfrm>
        </p:grpSpPr>
        <p:sp>
          <p:nvSpPr>
            <p:cNvPr id="172" name="TextBox 171"/>
            <p:cNvSpPr txBox="1"/>
            <p:nvPr/>
          </p:nvSpPr>
          <p:spPr>
            <a:xfrm>
              <a:off x="492120" y="3962637"/>
              <a:ext cx="1330509" cy="359298"/>
            </a:xfrm>
            <a:prstGeom prst="rect">
              <a:avLst/>
            </a:prstGeom>
            <a:noFill/>
          </p:spPr>
          <p:txBody>
            <a:bodyPr wrap="square" rtlCol="0" anchor="ctr">
              <a:noAutofit/>
            </a:bodyPr>
            <a:lstStyle/>
            <a:p>
              <a:pPr algn="ctr"/>
              <a:r>
                <a:rPr lang="en-US" sz="1200" dirty="0" smtClean="0">
                  <a:latin typeface="Rockwell"/>
                  <a:cs typeface="Rockwell"/>
                </a:rPr>
                <a:t>time</a:t>
              </a:r>
            </a:p>
          </p:txBody>
        </p:sp>
        <p:sp>
          <p:nvSpPr>
            <p:cNvPr id="173" name="TextBox 172"/>
            <p:cNvSpPr txBox="1"/>
            <p:nvPr/>
          </p:nvSpPr>
          <p:spPr>
            <a:xfrm>
              <a:off x="3769260" y="3950977"/>
              <a:ext cx="1451146" cy="359298"/>
            </a:xfrm>
            <a:prstGeom prst="rect">
              <a:avLst/>
            </a:prstGeom>
            <a:noFill/>
          </p:spPr>
          <p:txBody>
            <a:bodyPr wrap="square" rtlCol="0" anchor="ctr">
              <a:noAutofit/>
            </a:bodyPr>
            <a:lstStyle/>
            <a:p>
              <a:pPr algn="ctr"/>
              <a:r>
                <a:rPr lang="en-US" sz="1200" dirty="0" smtClean="0">
                  <a:latin typeface="Rockwell"/>
                  <a:cs typeface="Rockwell"/>
                </a:rPr>
                <a:t>like</a:t>
              </a:r>
            </a:p>
          </p:txBody>
        </p:sp>
        <p:sp>
          <p:nvSpPr>
            <p:cNvPr id="174" name="TextBox 173"/>
            <p:cNvSpPr txBox="1"/>
            <p:nvPr/>
          </p:nvSpPr>
          <p:spPr>
            <a:xfrm>
              <a:off x="2084801" y="3957332"/>
              <a:ext cx="1451146" cy="359298"/>
            </a:xfrm>
            <a:prstGeom prst="rect">
              <a:avLst/>
            </a:prstGeom>
            <a:noFill/>
          </p:spPr>
          <p:txBody>
            <a:bodyPr wrap="square" rtlCol="0" anchor="ctr">
              <a:noAutofit/>
            </a:bodyPr>
            <a:lstStyle/>
            <a:p>
              <a:pPr algn="ctr"/>
              <a:r>
                <a:rPr lang="en-US" sz="1200" dirty="0" smtClean="0">
                  <a:latin typeface="Rockwell"/>
                  <a:cs typeface="Rockwell"/>
                </a:rPr>
                <a:t>flies</a:t>
              </a:r>
            </a:p>
          </p:txBody>
        </p:sp>
        <p:sp>
          <p:nvSpPr>
            <p:cNvPr id="175" name="TextBox 174"/>
            <p:cNvSpPr txBox="1"/>
            <p:nvPr/>
          </p:nvSpPr>
          <p:spPr>
            <a:xfrm>
              <a:off x="5446910" y="3962637"/>
              <a:ext cx="1451146" cy="359298"/>
            </a:xfrm>
            <a:prstGeom prst="rect">
              <a:avLst/>
            </a:prstGeom>
            <a:noFill/>
          </p:spPr>
          <p:txBody>
            <a:bodyPr wrap="square" rtlCol="0" anchor="ctr">
              <a:noAutofit/>
            </a:bodyPr>
            <a:lstStyle/>
            <a:p>
              <a:pPr algn="ctr"/>
              <a:r>
                <a:rPr lang="en-US" sz="1200" dirty="0" smtClean="0">
                  <a:latin typeface="Rockwell"/>
                  <a:cs typeface="Rockwell"/>
                </a:rPr>
                <a:t>an</a:t>
              </a:r>
            </a:p>
          </p:txBody>
        </p:sp>
        <p:sp>
          <p:nvSpPr>
            <p:cNvPr id="176" name="TextBox 175"/>
            <p:cNvSpPr txBox="1"/>
            <p:nvPr/>
          </p:nvSpPr>
          <p:spPr>
            <a:xfrm>
              <a:off x="7108264" y="3962637"/>
              <a:ext cx="1451146" cy="359298"/>
            </a:xfrm>
            <a:prstGeom prst="rect">
              <a:avLst/>
            </a:prstGeom>
            <a:noFill/>
          </p:spPr>
          <p:txBody>
            <a:bodyPr wrap="square" rtlCol="0" anchor="ctr">
              <a:noAutofit/>
            </a:bodyPr>
            <a:lstStyle/>
            <a:p>
              <a:pPr algn="ctr"/>
              <a:r>
                <a:rPr lang="en-US" sz="1200" dirty="0" smtClean="0">
                  <a:latin typeface="Rockwell"/>
                  <a:cs typeface="Rockwell"/>
                </a:rPr>
                <a:t>arrow</a:t>
              </a:r>
            </a:p>
          </p:txBody>
        </p:sp>
      </p:grpSp>
      <p:grpSp>
        <p:nvGrpSpPr>
          <p:cNvPr id="73" name="Group 72"/>
          <p:cNvGrpSpPr/>
          <p:nvPr/>
        </p:nvGrpSpPr>
        <p:grpSpPr>
          <a:xfrm>
            <a:off x="1923317" y="3906373"/>
            <a:ext cx="5092274" cy="1664700"/>
            <a:chOff x="886964" y="3852575"/>
            <a:chExt cx="7186237" cy="2307789"/>
          </a:xfrm>
        </p:grpSpPr>
        <p:sp>
          <p:nvSpPr>
            <p:cNvPr id="74" name="Oval 73"/>
            <p:cNvSpPr/>
            <p:nvPr/>
          </p:nvSpPr>
          <p:spPr>
            <a:xfrm>
              <a:off x="886964" y="4791986"/>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tx1"/>
                  </a:solidFill>
                  <a:latin typeface="Times New Roman"/>
                  <a:cs typeface="Times New Roman"/>
                </a:rPr>
                <a:t>X</a:t>
              </a:r>
              <a:r>
                <a:rPr lang="en-US" sz="1200" i="1" baseline="-25000" dirty="0" smtClean="0">
                  <a:solidFill>
                    <a:schemeClr val="tx1"/>
                  </a:solidFill>
                  <a:latin typeface="Times New Roman"/>
                  <a:cs typeface="Times New Roman"/>
                </a:rPr>
                <a:t>1</a:t>
              </a:r>
              <a:endParaRPr lang="en-US" sz="1200" i="1" dirty="0">
                <a:solidFill>
                  <a:schemeClr val="tx1"/>
                </a:solidFill>
                <a:latin typeface="Times New Roman"/>
                <a:cs typeface="Times New Roman"/>
              </a:endParaRPr>
            </a:p>
          </p:txBody>
        </p:sp>
        <p:sp>
          <p:nvSpPr>
            <p:cNvPr id="75" name="Rectangle 74"/>
            <p:cNvSpPr/>
            <p:nvPr/>
          </p:nvSpPr>
          <p:spPr>
            <a:xfrm>
              <a:off x="1036095" y="5895188"/>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smtClean="0">
                  <a:solidFill>
                    <a:schemeClr val="bg1"/>
                  </a:solidFill>
                  <a:latin typeface="Times New Roman"/>
                  <a:cs typeface="Times New Roman"/>
                </a:rPr>
                <a:t>1</a:t>
              </a:r>
              <a:endParaRPr lang="en-US" sz="1200" i="1" dirty="0">
                <a:solidFill>
                  <a:schemeClr val="bg1"/>
                </a:solidFill>
                <a:latin typeface="Times New Roman"/>
                <a:cs typeface="Times New Roman"/>
              </a:endParaRPr>
            </a:p>
          </p:txBody>
        </p:sp>
        <p:cxnSp>
          <p:nvCxnSpPr>
            <p:cNvPr id="76" name="Straight Connector 75"/>
            <p:cNvCxnSpPr>
              <a:stCxn id="74" idx="4"/>
              <a:endCxn id="75" idx="0"/>
            </p:cNvCxnSpPr>
            <p:nvPr/>
          </p:nvCxnSpPr>
          <p:spPr>
            <a:xfrm>
              <a:off x="1157375" y="5340138"/>
              <a:ext cx="11308" cy="55505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a:stCxn id="74" idx="6"/>
              <a:endCxn id="79" idx="2"/>
            </p:cNvCxnSpPr>
            <p:nvPr/>
          </p:nvCxnSpPr>
          <p:spPr>
            <a:xfrm>
              <a:off x="1427785" y="5066062"/>
              <a:ext cx="1112178"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8" name="Rectangle 77"/>
            <p:cNvSpPr/>
            <p:nvPr/>
          </p:nvSpPr>
          <p:spPr>
            <a:xfrm>
              <a:off x="1850671" y="4920118"/>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a:solidFill>
                    <a:schemeClr val="bg1"/>
                  </a:solidFill>
                  <a:latin typeface="Times New Roman"/>
                  <a:cs typeface="Times New Roman"/>
                </a:rPr>
                <a:t>2</a:t>
              </a:r>
              <a:endParaRPr lang="en-US" sz="1200" i="1" dirty="0">
                <a:solidFill>
                  <a:schemeClr val="bg1"/>
                </a:solidFill>
                <a:latin typeface="Times New Roman"/>
                <a:cs typeface="Times New Roman"/>
              </a:endParaRPr>
            </a:p>
          </p:txBody>
        </p:sp>
        <p:sp>
          <p:nvSpPr>
            <p:cNvPr id="79" name="Oval 78"/>
            <p:cNvSpPr/>
            <p:nvPr/>
          </p:nvSpPr>
          <p:spPr>
            <a:xfrm>
              <a:off x="2539963" y="4791986"/>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a:solidFill>
                    <a:schemeClr val="tx1"/>
                  </a:solidFill>
                  <a:latin typeface="Times New Roman"/>
                  <a:cs typeface="Times New Roman"/>
                </a:rPr>
                <a:t>2</a:t>
              </a:r>
              <a:endParaRPr lang="en-US" sz="1200" i="1" dirty="0">
                <a:solidFill>
                  <a:schemeClr val="tx1"/>
                </a:solidFill>
                <a:latin typeface="Times New Roman"/>
                <a:cs typeface="Times New Roman"/>
              </a:endParaRPr>
            </a:p>
          </p:txBody>
        </p:sp>
        <p:sp>
          <p:nvSpPr>
            <p:cNvPr id="80" name="Rectangle 79"/>
            <p:cNvSpPr/>
            <p:nvPr/>
          </p:nvSpPr>
          <p:spPr>
            <a:xfrm>
              <a:off x="2689094" y="5895188"/>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a:solidFill>
                    <a:schemeClr val="bg1"/>
                  </a:solidFill>
                  <a:latin typeface="Times New Roman"/>
                  <a:cs typeface="Times New Roman"/>
                </a:rPr>
                <a:t>3</a:t>
              </a:r>
              <a:endParaRPr lang="en-US" sz="1200" i="1" dirty="0">
                <a:solidFill>
                  <a:schemeClr val="bg1"/>
                </a:solidFill>
                <a:latin typeface="Times New Roman"/>
                <a:cs typeface="Times New Roman"/>
              </a:endParaRPr>
            </a:p>
          </p:txBody>
        </p:sp>
        <p:cxnSp>
          <p:nvCxnSpPr>
            <p:cNvPr id="81" name="Straight Connector 80"/>
            <p:cNvCxnSpPr>
              <a:stCxn id="79" idx="4"/>
              <a:endCxn id="80" idx="0"/>
            </p:cNvCxnSpPr>
            <p:nvPr/>
          </p:nvCxnSpPr>
          <p:spPr>
            <a:xfrm>
              <a:off x="2810374" y="5340138"/>
              <a:ext cx="11308" cy="55505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a:stCxn id="79" idx="6"/>
              <a:endCxn id="84" idx="2"/>
            </p:cNvCxnSpPr>
            <p:nvPr/>
          </p:nvCxnSpPr>
          <p:spPr>
            <a:xfrm flipV="1">
              <a:off x="3080784" y="5063618"/>
              <a:ext cx="1137243" cy="244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3" name="Rectangle 82"/>
            <p:cNvSpPr/>
            <p:nvPr/>
          </p:nvSpPr>
          <p:spPr>
            <a:xfrm>
              <a:off x="3503670" y="4920118"/>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a:solidFill>
                    <a:schemeClr val="bg1"/>
                  </a:solidFill>
                  <a:latin typeface="Times New Roman"/>
                  <a:cs typeface="Times New Roman"/>
                </a:rPr>
                <a:t>4</a:t>
              </a:r>
              <a:endParaRPr lang="en-US" sz="1200" i="1" dirty="0">
                <a:solidFill>
                  <a:schemeClr val="bg1"/>
                </a:solidFill>
                <a:latin typeface="Times New Roman"/>
                <a:cs typeface="Times New Roman"/>
              </a:endParaRPr>
            </a:p>
          </p:txBody>
        </p:sp>
        <p:sp>
          <p:nvSpPr>
            <p:cNvPr id="84" name="Oval 83"/>
            <p:cNvSpPr/>
            <p:nvPr/>
          </p:nvSpPr>
          <p:spPr>
            <a:xfrm>
              <a:off x="4218027" y="4789542"/>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a:solidFill>
                    <a:schemeClr val="tx1"/>
                  </a:solidFill>
                  <a:latin typeface="Times New Roman"/>
                  <a:cs typeface="Times New Roman"/>
                </a:rPr>
                <a:t>3</a:t>
              </a:r>
              <a:endParaRPr lang="en-US" sz="1200" i="1" dirty="0">
                <a:solidFill>
                  <a:schemeClr val="tx1"/>
                </a:solidFill>
                <a:latin typeface="Times New Roman"/>
                <a:cs typeface="Times New Roman"/>
              </a:endParaRPr>
            </a:p>
          </p:txBody>
        </p:sp>
        <p:sp>
          <p:nvSpPr>
            <p:cNvPr id="85" name="Rectangle 84"/>
            <p:cNvSpPr/>
            <p:nvPr/>
          </p:nvSpPr>
          <p:spPr>
            <a:xfrm>
              <a:off x="4367158" y="5892744"/>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a:solidFill>
                    <a:schemeClr val="bg1"/>
                  </a:solidFill>
                  <a:latin typeface="Times New Roman"/>
                  <a:cs typeface="Times New Roman"/>
                </a:rPr>
                <a:t>5</a:t>
              </a:r>
              <a:endParaRPr lang="en-US" sz="1200" i="1" dirty="0">
                <a:solidFill>
                  <a:schemeClr val="bg1"/>
                </a:solidFill>
                <a:latin typeface="Times New Roman"/>
                <a:cs typeface="Times New Roman"/>
              </a:endParaRPr>
            </a:p>
          </p:txBody>
        </p:sp>
        <p:cxnSp>
          <p:nvCxnSpPr>
            <p:cNvPr id="86" name="Straight Connector 85"/>
            <p:cNvCxnSpPr>
              <a:stCxn id="84" idx="4"/>
              <a:endCxn id="85" idx="0"/>
            </p:cNvCxnSpPr>
            <p:nvPr/>
          </p:nvCxnSpPr>
          <p:spPr>
            <a:xfrm>
              <a:off x="4488438" y="5337694"/>
              <a:ext cx="11308" cy="55505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a:stCxn id="84" idx="6"/>
              <a:endCxn id="89" idx="2"/>
            </p:cNvCxnSpPr>
            <p:nvPr/>
          </p:nvCxnSpPr>
          <p:spPr>
            <a:xfrm>
              <a:off x="4758848" y="5063618"/>
              <a:ext cx="1120533" cy="244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Rectangle 87"/>
            <p:cNvSpPr/>
            <p:nvPr/>
          </p:nvSpPr>
          <p:spPr>
            <a:xfrm>
              <a:off x="5181734" y="4917674"/>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a:solidFill>
                    <a:schemeClr val="bg1"/>
                  </a:solidFill>
                  <a:latin typeface="Times New Roman"/>
                  <a:cs typeface="Times New Roman"/>
                </a:rPr>
                <a:t>6</a:t>
              </a:r>
              <a:endParaRPr lang="en-US" sz="1200" i="1" dirty="0">
                <a:solidFill>
                  <a:schemeClr val="bg1"/>
                </a:solidFill>
                <a:latin typeface="Times New Roman"/>
                <a:cs typeface="Times New Roman"/>
              </a:endParaRPr>
            </a:p>
          </p:txBody>
        </p:sp>
        <p:sp>
          <p:nvSpPr>
            <p:cNvPr id="89" name="Oval 88"/>
            <p:cNvSpPr/>
            <p:nvPr/>
          </p:nvSpPr>
          <p:spPr>
            <a:xfrm>
              <a:off x="5879381" y="4791986"/>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a:solidFill>
                    <a:schemeClr val="tx1"/>
                  </a:solidFill>
                  <a:latin typeface="Times New Roman"/>
                  <a:cs typeface="Times New Roman"/>
                </a:rPr>
                <a:t>4</a:t>
              </a:r>
              <a:endParaRPr lang="en-US" sz="1200" i="1" dirty="0">
                <a:solidFill>
                  <a:schemeClr val="tx1"/>
                </a:solidFill>
                <a:latin typeface="Times New Roman"/>
                <a:cs typeface="Times New Roman"/>
              </a:endParaRPr>
            </a:p>
          </p:txBody>
        </p:sp>
        <p:sp>
          <p:nvSpPr>
            <p:cNvPr id="90" name="Rectangle 89"/>
            <p:cNvSpPr/>
            <p:nvPr/>
          </p:nvSpPr>
          <p:spPr>
            <a:xfrm>
              <a:off x="6028512" y="5895188"/>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a:solidFill>
                    <a:schemeClr val="bg1"/>
                  </a:solidFill>
                  <a:latin typeface="Times New Roman"/>
                  <a:cs typeface="Times New Roman"/>
                </a:rPr>
                <a:t>7</a:t>
              </a:r>
              <a:endParaRPr lang="en-US" sz="1200" i="1" dirty="0">
                <a:solidFill>
                  <a:schemeClr val="bg1"/>
                </a:solidFill>
                <a:latin typeface="Times New Roman"/>
                <a:cs typeface="Times New Roman"/>
              </a:endParaRPr>
            </a:p>
          </p:txBody>
        </p:sp>
        <p:cxnSp>
          <p:nvCxnSpPr>
            <p:cNvPr id="91" name="Straight Connector 90"/>
            <p:cNvCxnSpPr>
              <a:stCxn id="89" idx="4"/>
              <a:endCxn id="90" idx="0"/>
            </p:cNvCxnSpPr>
            <p:nvPr/>
          </p:nvCxnSpPr>
          <p:spPr>
            <a:xfrm>
              <a:off x="6149792" y="5340138"/>
              <a:ext cx="11308" cy="55505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p:cNvCxnSpPr>
              <a:stCxn id="89" idx="6"/>
              <a:endCxn id="94" idx="2"/>
            </p:cNvCxnSpPr>
            <p:nvPr/>
          </p:nvCxnSpPr>
          <p:spPr>
            <a:xfrm flipV="1">
              <a:off x="6420202" y="5063618"/>
              <a:ext cx="1112178" cy="244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3" name="Rectangle 92"/>
            <p:cNvSpPr/>
            <p:nvPr/>
          </p:nvSpPr>
          <p:spPr>
            <a:xfrm>
              <a:off x="6843088" y="4920118"/>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a:solidFill>
                    <a:schemeClr val="bg1"/>
                  </a:solidFill>
                  <a:latin typeface="Times New Roman"/>
                  <a:cs typeface="Times New Roman"/>
                </a:rPr>
                <a:t>8</a:t>
              </a:r>
              <a:endParaRPr lang="en-US" sz="1200" i="1" dirty="0">
                <a:solidFill>
                  <a:schemeClr val="bg1"/>
                </a:solidFill>
                <a:latin typeface="Times New Roman"/>
                <a:cs typeface="Times New Roman"/>
              </a:endParaRPr>
            </a:p>
          </p:txBody>
        </p:sp>
        <p:sp>
          <p:nvSpPr>
            <p:cNvPr id="94" name="Oval 93"/>
            <p:cNvSpPr/>
            <p:nvPr/>
          </p:nvSpPr>
          <p:spPr>
            <a:xfrm>
              <a:off x="7532380" y="4789542"/>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smtClean="0">
                  <a:solidFill>
                    <a:schemeClr val="tx1"/>
                  </a:solidFill>
                  <a:latin typeface="Times New Roman"/>
                  <a:cs typeface="Times New Roman"/>
                </a:rPr>
                <a:t>5</a:t>
              </a:r>
              <a:endParaRPr lang="en-US" sz="1200" i="1" dirty="0">
                <a:solidFill>
                  <a:schemeClr val="tx1"/>
                </a:solidFill>
                <a:latin typeface="Times New Roman"/>
                <a:cs typeface="Times New Roman"/>
              </a:endParaRPr>
            </a:p>
          </p:txBody>
        </p:sp>
        <p:sp>
          <p:nvSpPr>
            <p:cNvPr id="95" name="Rectangle 94"/>
            <p:cNvSpPr/>
            <p:nvPr/>
          </p:nvSpPr>
          <p:spPr>
            <a:xfrm>
              <a:off x="7681511" y="5892744"/>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a:solidFill>
                    <a:schemeClr val="bg1"/>
                  </a:solidFill>
                  <a:latin typeface="Times New Roman"/>
                  <a:cs typeface="Times New Roman"/>
                </a:rPr>
                <a:t>9</a:t>
              </a:r>
              <a:endParaRPr lang="en-US" sz="1200" i="1" dirty="0">
                <a:solidFill>
                  <a:schemeClr val="bg1"/>
                </a:solidFill>
                <a:latin typeface="Times New Roman"/>
                <a:cs typeface="Times New Roman"/>
              </a:endParaRPr>
            </a:p>
          </p:txBody>
        </p:sp>
        <p:cxnSp>
          <p:nvCxnSpPr>
            <p:cNvPr id="96" name="Straight Connector 95"/>
            <p:cNvCxnSpPr>
              <a:stCxn id="94" idx="4"/>
              <a:endCxn id="95" idx="0"/>
            </p:cNvCxnSpPr>
            <p:nvPr/>
          </p:nvCxnSpPr>
          <p:spPr>
            <a:xfrm>
              <a:off x="7802791" y="5337694"/>
              <a:ext cx="11308" cy="55505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7" name="Rectangle 96"/>
            <p:cNvSpPr/>
            <p:nvPr/>
          </p:nvSpPr>
          <p:spPr>
            <a:xfrm>
              <a:off x="2689094" y="3852575"/>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smtClean="0">
                  <a:solidFill>
                    <a:schemeClr val="bg1"/>
                  </a:solidFill>
                  <a:latin typeface="Times New Roman"/>
                  <a:cs typeface="Times New Roman"/>
                </a:rPr>
                <a:t>10</a:t>
              </a:r>
              <a:endParaRPr lang="en-US" sz="1200" i="1" dirty="0">
                <a:solidFill>
                  <a:schemeClr val="bg1"/>
                </a:solidFill>
                <a:latin typeface="Times New Roman"/>
                <a:cs typeface="Times New Roman"/>
              </a:endParaRPr>
            </a:p>
          </p:txBody>
        </p:sp>
        <p:sp>
          <p:nvSpPr>
            <p:cNvPr id="98" name="Rectangle 97"/>
            <p:cNvSpPr/>
            <p:nvPr/>
          </p:nvSpPr>
          <p:spPr>
            <a:xfrm>
              <a:off x="4367158" y="3852575"/>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smtClean="0">
                  <a:solidFill>
                    <a:schemeClr val="bg1"/>
                  </a:solidFill>
                  <a:latin typeface="Times New Roman"/>
                  <a:cs typeface="Times New Roman"/>
                </a:rPr>
                <a:t>11</a:t>
              </a:r>
              <a:endParaRPr lang="en-US" sz="1200" i="1" dirty="0">
                <a:solidFill>
                  <a:schemeClr val="bg1"/>
                </a:solidFill>
                <a:latin typeface="Times New Roman"/>
                <a:cs typeface="Times New Roman"/>
              </a:endParaRPr>
            </a:p>
          </p:txBody>
        </p:sp>
        <p:sp>
          <p:nvSpPr>
            <p:cNvPr id="99" name="Rectangle 98"/>
            <p:cNvSpPr/>
            <p:nvPr/>
          </p:nvSpPr>
          <p:spPr>
            <a:xfrm>
              <a:off x="6028512" y="3852575"/>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smtClean="0">
                  <a:solidFill>
                    <a:schemeClr val="bg1"/>
                  </a:solidFill>
                  <a:latin typeface="Times New Roman"/>
                  <a:cs typeface="Times New Roman"/>
                </a:rPr>
                <a:t>12</a:t>
              </a:r>
              <a:endParaRPr lang="en-US" sz="1200" i="1" dirty="0">
                <a:solidFill>
                  <a:schemeClr val="bg1"/>
                </a:solidFill>
                <a:latin typeface="Times New Roman"/>
                <a:cs typeface="Times New Roman"/>
              </a:endParaRPr>
            </a:p>
          </p:txBody>
        </p:sp>
        <p:cxnSp>
          <p:nvCxnSpPr>
            <p:cNvPr id="100" name="Straight Connector 99"/>
            <p:cNvCxnSpPr>
              <a:stCxn id="74" idx="7"/>
              <a:endCxn id="97" idx="1"/>
            </p:cNvCxnSpPr>
            <p:nvPr/>
          </p:nvCxnSpPr>
          <p:spPr>
            <a:xfrm flipV="1">
              <a:off x="1348584" y="3985163"/>
              <a:ext cx="1340510" cy="88709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a:stCxn id="79" idx="0"/>
              <a:endCxn id="97" idx="2"/>
            </p:cNvCxnSpPr>
            <p:nvPr/>
          </p:nvCxnSpPr>
          <p:spPr>
            <a:xfrm flipV="1">
              <a:off x="2810374" y="4117751"/>
              <a:ext cx="11308" cy="67423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2" name="Straight Connector 101"/>
            <p:cNvCxnSpPr>
              <a:stCxn id="84" idx="1"/>
              <a:endCxn id="97" idx="3"/>
            </p:cNvCxnSpPr>
            <p:nvPr/>
          </p:nvCxnSpPr>
          <p:spPr>
            <a:xfrm flipH="1" flipV="1">
              <a:off x="2954270" y="3985163"/>
              <a:ext cx="1342958" cy="88465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3" name="Straight Connector 102"/>
            <p:cNvCxnSpPr>
              <a:stCxn id="98" idx="1"/>
              <a:endCxn id="79" idx="7"/>
            </p:cNvCxnSpPr>
            <p:nvPr/>
          </p:nvCxnSpPr>
          <p:spPr>
            <a:xfrm flipH="1">
              <a:off x="3001583" y="3985163"/>
              <a:ext cx="1365575" cy="88709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4" name="Straight Connector 103"/>
            <p:cNvCxnSpPr>
              <a:stCxn id="98" idx="2"/>
              <a:endCxn id="84" idx="0"/>
            </p:cNvCxnSpPr>
            <p:nvPr/>
          </p:nvCxnSpPr>
          <p:spPr>
            <a:xfrm flipH="1">
              <a:off x="4488438" y="4117751"/>
              <a:ext cx="11308" cy="67179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a:stCxn id="98" idx="3"/>
              <a:endCxn id="89" idx="1"/>
            </p:cNvCxnSpPr>
            <p:nvPr/>
          </p:nvCxnSpPr>
          <p:spPr>
            <a:xfrm>
              <a:off x="4632334" y="3985163"/>
              <a:ext cx="1326248" cy="88709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a:stCxn id="99" idx="1"/>
              <a:endCxn id="84" idx="7"/>
            </p:cNvCxnSpPr>
            <p:nvPr/>
          </p:nvCxnSpPr>
          <p:spPr>
            <a:xfrm flipH="1">
              <a:off x="4679647" y="3985163"/>
              <a:ext cx="1348865" cy="88465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7" name="Straight Connector 106"/>
            <p:cNvCxnSpPr>
              <a:stCxn id="99" idx="2"/>
              <a:endCxn id="89" idx="0"/>
            </p:cNvCxnSpPr>
            <p:nvPr/>
          </p:nvCxnSpPr>
          <p:spPr>
            <a:xfrm flipH="1">
              <a:off x="6149792" y="4117751"/>
              <a:ext cx="11308" cy="67423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8" name="Straight Connector 107"/>
            <p:cNvCxnSpPr>
              <a:stCxn id="99" idx="3"/>
              <a:endCxn id="94" idx="1"/>
            </p:cNvCxnSpPr>
            <p:nvPr/>
          </p:nvCxnSpPr>
          <p:spPr>
            <a:xfrm>
              <a:off x="6293688" y="3985163"/>
              <a:ext cx="1317893" cy="88465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52" name="Content Placeholder 2"/>
          <p:cNvSpPr>
            <a:spLocks noGrp="1"/>
          </p:cNvSpPr>
          <p:nvPr>
            <p:ph idx="1"/>
          </p:nvPr>
        </p:nvSpPr>
        <p:spPr>
          <a:xfrm>
            <a:off x="457200" y="1210760"/>
            <a:ext cx="8229600" cy="2302214"/>
          </a:xfrm>
        </p:spPr>
        <p:txBody>
          <a:bodyPr>
            <a:normAutofit fontScale="70000" lnSpcReduction="20000"/>
          </a:bodyPr>
          <a:lstStyle/>
          <a:p>
            <a:pPr marL="0" indent="0">
              <a:buNone/>
            </a:pPr>
            <a:r>
              <a:rPr lang="en-US" dirty="0" smtClean="0"/>
              <a:t>Factors can compactly encode the preferences of an entire sub-model.</a:t>
            </a:r>
          </a:p>
          <a:p>
            <a:pPr marL="0" indent="0">
              <a:buNone/>
            </a:pPr>
            <a:r>
              <a:rPr lang="en-US" dirty="0"/>
              <a:t>Consider the joint distribution of a trigram HMM over 5 variables:</a:t>
            </a:r>
          </a:p>
          <a:p>
            <a:pPr lvl="1"/>
            <a:r>
              <a:rPr lang="en-US" dirty="0"/>
              <a:t>It’s traditionally defined as a Bayes Network</a:t>
            </a:r>
          </a:p>
          <a:p>
            <a:pPr lvl="1"/>
            <a:r>
              <a:rPr lang="en-US" dirty="0"/>
              <a:t>But we can represent it as a (loopy) factor graph</a:t>
            </a:r>
          </a:p>
          <a:p>
            <a:pPr lvl="1"/>
            <a:r>
              <a:rPr lang="en-US" dirty="0">
                <a:solidFill>
                  <a:schemeClr val="bg1"/>
                </a:solidFill>
              </a:rPr>
              <a:t>We could even pack all those factors into a single </a:t>
            </a:r>
            <a:r>
              <a:rPr lang="en-US" i="1" dirty="0" err="1">
                <a:solidFill>
                  <a:schemeClr val="bg1"/>
                </a:solidFill>
                <a:latin typeface="Times New Roman"/>
                <a:cs typeface="Times New Roman"/>
              </a:rPr>
              <a:t>TrigramHMM</a:t>
            </a:r>
            <a:r>
              <a:rPr lang="en-US" dirty="0">
                <a:solidFill>
                  <a:schemeClr val="bg1"/>
                </a:solidFill>
              </a:rPr>
              <a:t> factor (Smith &amp; Eisner, 2008)</a:t>
            </a:r>
          </a:p>
          <a:p>
            <a:pPr lvl="1"/>
            <a:endParaRPr lang="en-US" dirty="0"/>
          </a:p>
          <a:p>
            <a:pPr marL="0" indent="0">
              <a:buNone/>
            </a:pPr>
            <a:endParaRPr lang="en-US" dirty="0"/>
          </a:p>
        </p:txBody>
      </p:sp>
    </p:spTree>
    <p:extLst>
      <p:ext uri="{BB962C8B-B14F-4D97-AF65-F5344CB8AC3E}">
        <p14:creationId xmlns:p14="http://schemas.microsoft.com/office/powerpoint/2010/main" val="1139683546"/>
      </p:ext>
    </p:extLst>
  </p:cSld>
  <p:clrMapOvr>
    <a:masterClrMapping/>
  </p:clrMapOvr>
  <p:timing>
    <p:tnLst>
      <p:par>
        <p:cTn xmlns:p14="http://schemas.microsoft.com/office/powerpoint/2010/main" id="1" dur="indefinite" restart="never" nodeType="tmRoot"/>
      </p:par>
    </p:tnLst>
  </p:timing>
</p:sld>
</file>

<file path=ppt/slides/slide2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a:xfrm>
            <a:off x="2114934" y="4002014"/>
            <a:ext cx="4717053" cy="1377777"/>
            <a:chOff x="2114934" y="4002014"/>
            <a:chExt cx="4717053" cy="1377777"/>
          </a:xfrm>
        </p:grpSpPr>
        <p:grpSp>
          <p:nvGrpSpPr>
            <p:cNvPr id="5" name="Group 4"/>
            <p:cNvGrpSpPr/>
            <p:nvPr/>
          </p:nvGrpSpPr>
          <p:grpSpPr>
            <a:xfrm>
              <a:off x="2114934" y="4002014"/>
              <a:ext cx="4717053" cy="1377777"/>
              <a:chOff x="2114934" y="4002014"/>
              <a:chExt cx="4717053" cy="1377777"/>
            </a:xfrm>
          </p:grpSpPr>
          <p:cxnSp>
            <p:nvCxnSpPr>
              <p:cNvPr id="76" name="Straight Connector 75"/>
              <p:cNvCxnSpPr>
                <a:stCxn id="74" idx="4"/>
                <a:endCxn id="75" idx="0"/>
              </p:cNvCxnSpPr>
              <p:nvPr/>
            </p:nvCxnSpPr>
            <p:spPr>
              <a:xfrm>
                <a:off x="2114934" y="4979411"/>
                <a:ext cx="8013" cy="4003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a:stCxn id="74" idx="6"/>
                <a:endCxn id="79" idx="2"/>
              </p:cNvCxnSpPr>
              <p:nvPr/>
            </p:nvCxnSpPr>
            <p:spPr>
              <a:xfrm>
                <a:off x="2306551" y="4781709"/>
                <a:ext cx="788106"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p:cNvCxnSpPr>
                <a:stCxn id="79" idx="4"/>
                <a:endCxn id="80" idx="0"/>
              </p:cNvCxnSpPr>
              <p:nvPr/>
            </p:nvCxnSpPr>
            <p:spPr>
              <a:xfrm>
                <a:off x="3286274" y="4979411"/>
                <a:ext cx="8013" cy="4003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a:stCxn id="84" idx="4"/>
                <a:endCxn id="85" idx="0"/>
              </p:cNvCxnSpPr>
              <p:nvPr/>
            </p:nvCxnSpPr>
            <p:spPr>
              <a:xfrm>
                <a:off x="4475375" y="4977648"/>
                <a:ext cx="8013" cy="4003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1" name="Straight Connector 90"/>
              <p:cNvCxnSpPr>
                <a:stCxn id="89" idx="4"/>
                <a:endCxn id="90" idx="0"/>
              </p:cNvCxnSpPr>
              <p:nvPr/>
            </p:nvCxnSpPr>
            <p:spPr>
              <a:xfrm>
                <a:off x="5652635" y="4979411"/>
                <a:ext cx="8013" cy="4003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6" name="Straight Connector 95"/>
              <p:cNvCxnSpPr>
                <a:stCxn id="94" idx="4"/>
                <a:endCxn id="95" idx="0"/>
              </p:cNvCxnSpPr>
              <p:nvPr/>
            </p:nvCxnSpPr>
            <p:spPr>
              <a:xfrm>
                <a:off x="6823974" y="4977648"/>
                <a:ext cx="8013" cy="40038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0" name="Straight Connector 99"/>
              <p:cNvCxnSpPr>
                <a:stCxn id="74" idx="7"/>
                <a:endCxn id="97" idx="1"/>
              </p:cNvCxnSpPr>
              <p:nvPr/>
            </p:nvCxnSpPr>
            <p:spPr>
              <a:xfrm flipV="1">
                <a:off x="2250428" y="4002014"/>
                <a:ext cx="949905" cy="63989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a:stCxn id="79" idx="0"/>
                <a:endCxn id="97" idx="2"/>
              </p:cNvCxnSpPr>
              <p:nvPr/>
            </p:nvCxnSpPr>
            <p:spPr>
              <a:xfrm flipV="1">
                <a:off x="3286274" y="4097655"/>
                <a:ext cx="8013" cy="48635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2" name="Straight Connector 101"/>
              <p:cNvCxnSpPr>
                <a:stCxn id="84" idx="1"/>
                <a:endCxn id="97" idx="3"/>
              </p:cNvCxnSpPr>
              <p:nvPr/>
            </p:nvCxnSpPr>
            <p:spPr>
              <a:xfrm flipH="1" flipV="1">
                <a:off x="3388241" y="4002014"/>
                <a:ext cx="951640" cy="63813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3" name="Straight Connector 102"/>
              <p:cNvCxnSpPr>
                <a:stCxn id="98" idx="1"/>
                <a:endCxn id="79" idx="7"/>
              </p:cNvCxnSpPr>
              <p:nvPr/>
            </p:nvCxnSpPr>
            <p:spPr>
              <a:xfrm flipH="1">
                <a:off x="3421767" y="4002014"/>
                <a:ext cx="967667" cy="63989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4" name="Straight Connector 103"/>
              <p:cNvCxnSpPr>
                <a:stCxn id="98" idx="2"/>
                <a:endCxn id="84" idx="0"/>
              </p:cNvCxnSpPr>
              <p:nvPr/>
            </p:nvCxnSpPr>
            <p:spPr>
              <a:xfrm flipH="1">
                <a:off x="4475375" y="4097655"/>
                <a:ext cx="8013" cy="48459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a:stCxn id="98" idx="3"/>
                <a:endCxn id="89" idx="1"/>
              </p:cNvCxnSpPr>
              <p:nvPr/>
            </p:nvCxnSpPr>
            <p:spPr>
              <a:xfrm>
                <a:off x="4577342" y="4002014"/>
                <a:ext cx="939799" cy="63989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a:stCxn id="99" idx="1"/>
                <a:endCxn id="84" idx="7"/>
              </p:cNvCxnSpPr>
              <p:nvPr/>
            </p:nvCxnSpPr>
            <p:spPr>
              <a:xfrm flipH="1">
                <a:off x="4610868" y="4002014"/>
                <a:ext cx="955826" cy="63813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7" name="Straight Connector 106"/>
              <p:cNvCxnSpPr>
                <a:stCxn id="99" idx="2"/>
                <a:endCxn id="89" idx="0"/>
              </p:cNvCxnSpPr>
              <p:nvPr/>
            </p:nvCxnSpPr>
            <p:spPr>
              <a:xfrm flipH="1">
                <a:off x="5652635" y="4097655"/>
                <a:ext cx="8013" cy="48635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8" name="Straight Connector 107"/>
              <p:cNvCxnSpPr>
                <a:stCxn id="99" idx="3"/>
                <a:endCxn id="94" idx="1"/>
              </p:cNvCxnSpPr>
              <p:nvPr/>
            </p:nvCxnSpPr>
            <p:spPr>
              <a:xfrm>
                <a:off x="5754602" y="4002014"/>
                <a:ext cx="933879" cy="63813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82" name="Straight Connector 81"/>
            <p:cNvCxnSpPr>
              <a:stCxn id="79" idx="6"/>
              <a:endCxn id="84" idx="2"/>
            </p:cNvCxnSpPr>
            <p:nvPr/>
          </p:nvCxnSpPr>
          <p:spPr>
            <a:xfrm flipV="1">
              <a:off x="3477890" y="4779946"/>
              <a:ext cx="805867" cy="176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a:stCxn id="84" idx="6"/>
              <a:endCxn id="89" idx="2"/>
            </p:cNvCxnSpPr>
            <p:nvPr/>
          </p:nvCxnSpPr>
          <p:spPr>
            <a:xfrm>
              <a:off x="4666991" y="4779946"/>
              <a:ext cx="794026" cy="176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p:cNvCxnSpPr>
              <a:stCxn id="89" idx="6"/>
              <a:endCxn id="94" idx="2"/>
            </p:cNvCxnSpPr>
            <p:nvPr/>
          </p:nvCxnSpPr>
          <p:spPr>
            <a:xfrm flipV="1">
              <a:off x="5844251" y="4779946"/>
              <a:ext cx="788106" cy="176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2" name="Title 1"/>
          <p:cNvSpPr>
            <a:spLocks noGrp="1"/>
          </p:cNvSpPr>
          <p:nvPr>
            <p:ph type="title"/>
          </p:nvPr>
        </p:nvSpPr>
        <p:spPr/>
        <p:txBody>
          <a:bodyPr>
            <a:normAutofit fontScale="90000"/>
          </a:bodyPr>
          <a:lstStyle/>
          <a:p>
            <a:r>
              <a:rPr lang="en-US" dirty="0"/>
              <a:t>Example: The </a:t>
            </a:r>
            <a:r>
              <a:rPr lang="en-US" i="1" dirty="0" err="1">
                <a:latin typeface="Times New Roman"/>
                <a:cs typeface="Times New Roman"/>
              </a:rPr>
              <a:t>TrigramHMM</a:t>
            </a:r>
            <a:r>
              <a:rPr lang="en-US" dirty="0"/>
              <a:t> Factor</a:t>
            </a:r>
          </a:p>
        </p:txBody>
      </p:sp>
      <p:sp>
        <p:nvSpPr>
          <p:cNvPr id="4" name="Slide Number Placeholder 3"/>
          <p:cNvSpPr>
            <a:spLocks noGrp="1"/>
          </p:cNvSpPr>
          <p:nvPr>
            <p:ph type="sldNum" sz="quarter" idx="12"/>
          </p:nvPr>
        </p:nvSpPr>
        <p:spPr/>
        <p:txBody>
          <a:bodyPr/>
          <a:lstStyle/>
          <a:p>
            <a:fld id="{E5445004-F4FB-5345-992E-498B4C43F562}" type="slidenum">
              <a:rPr lang="en-US" smtClean="0"/>
              <a:t>234</a:t>
            </a:fld>
            <a:endParaRPr lang="en-US"/>
          </a:p>
        </p:txBody>
      </p:sp>
      <p:sp>
        <p:nvSpPr>
          <p:cNvPr id="115" name="TextBox 114"/>
          <p:cNvSpPr txBox="1"/>
          <p:nvPr/>
        </p:nvSpPr>
        <p:spPr>
          <a:xfrm>
            <a:off x="-1" y="6441800"/>
            <a:ext cx="3855525" cy="416200"/>
          </a:xfrm>
          <a:prstGeom prst="rect">
            <a:avLst/>
          </a:prstGeom>
          <a:solidFill>
            <a:schemeClr val="accent6">
              <a:lumMod val="60000"/>
              <a:lumOff val="40000"/>
            </a:schemeClr>
          </a:solidFill>
        </p:spPr>
        <p:txBody>
          <a:bodyPr wrap="square" rtlCol="0" anchor="ctr">
            <a:noAutofit/>
          </a:bodyPr>
          <a:lstStyle/>
          <a:p>
            <a:r>
              <a:rPr lang="en-US" dirty="0" smtClean="0"/>
              <a:t>(Smith &amp; Eisner, 2008)</a:t>
            </a:r>
          </a:p>
        </p:txBody>
      </p:sp>
      <p:sp>
        <p:nvSpPr>
          <p:cNvPr id="116" name="Content Placeholder 2"/>
          <p:cNvSpPr txBox="1">
            <a:spLocks/>
          </p:cNvSpPr>
          <p:nvPr/>
        </p:nvSpPr>
        <p:spPr>
          <a:xfrm>
            <a:off x="5274175" y="2283348"/>
            <a:ext cx="3234232" cy="3677892"/>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endParaRPr lang="en-US" dirty="0"/>
          </a:p>
        </p:txBody>
      </p:sp>
      <p:grpSp>
        <p:nvGrpSpPr>
          <p:cNvPr id="164" name="Group 163"/>
          <p:cNvGrpSpPr/>
          <p:nvPr/>
        </p:nvGrpSpPr>
        <p:grpSpPr>
          <a:xfrm>
            <a:off x="1656294" y="5728569"/>
            <a:ext cx="5717251" cy="262896"/>
            <a:chOff x="492120" y="3950977"/>
            <a:chExt cx="8067290" cy="370958"/>
          </a:xfrm>
        </p:grpSpPr>
        <p:sp>
          <p:nvSpPr>
            <p:cNvPr id="172" name="TextBox 171"/>
            <p:cNvSpPr txBox="1"/>
            <p:nvPr/>
          </p:nvSpPr>
          <p:spPr>
            <a:xfrm>
              <a:off x="492120" y="3962637"/>
              <a:ext cx="1330509" cy="359298"/>
            </a:xfrm>
            <a:prstGeom prst="rect">
              <a:avLst/>
            </a:prstGeom>
            <a:noFill/>
          </p:spPr>
          <p:txBody>
            <a:bodyPr wrap="square" rtlCol="0" anchor="ctr">
              <a:noAutofit/>
            </a:bodyPr>
            <a:lstStyle/>
            <a:p>
              <a:pPr algn="ctr"/>
              <a:r>
                <a:rPr lang="en-US" sz="1200" dirty="0" smtClean="0">
                  <a:latin typeface="Rockwell"/>
                  <a:cs typeface="Rockwell"/>
                </a:rPr>
                <a:t>time</a:t>
              </a:r>
            </a:p>
          </p:txBody>
        </p:sp>
        <p:sp>
          <p:nvSpPr>
            <p:cNvPr id="173" name="TextBox 172"/>
            <p:cNvSpPr txBox="1"/>
            <p:nvPr/>
          </p:nvSpPr>
          <p:spPr>
            <a:xfrm>
              <a:off x="3769260" y="3950977"/>
              <a:ext cx="1451146" cy="359298"/>
            </a:xfrm>
            <a:prstGeom prst="rect">
              <a:avLst/>
            </a:prstGeom>
            <a:noFill/>
          </p:spPr>
          <p:txBody>
            <a:bodyPr wrap="square" rtlCol="0" anchor="ctr">
              <a:noAutofit/>
            </a:bodyPr>
            <a:lstStyle/>
            <a:p>
              <a:pPr algn="ctr"/>
              <a:r>
                <a:rPr lang="en-US" sz="1200" dirty="0" smtClean="0">
                  <a:latin typeface="Rockwell"/>
                  <a:cs typeface="Rockwell"/>
                </a:rPr>
                <a:t>like</a:t>
              </a:r>
            </a:p>
          </p:txBody>
        </p:sp>
        <p:sp>
          <p:nvSpPr>
            <p:cNvPr id="174" name="TextBox 173"/>
            <p:cNvSpPr txBox="1"/>
            <p:nvPr/>
          </p:nvSpPr>
          <p:spPr>
            <a:xfrm>
              <a:off x="2084801" y="3957332"/>
              <a:ext cx="1451146" cy="359298"/>
            </a:xfrm>
            <a:prstGeom prst="rect">
              <a:avLst/>
            </a:prstGeom>
            <a:noFill/>
          </p:spPr>
          <p:txBody>
            <a:bodyPr wrap="square" rtlCol="0" anchor="ctr">
              <a:noAutofit/>
            </a:bodyPr>
            <a:lstStyle/>
            <a:p>
              <a:pPr algn="ctr"/>
              <a:r>
                <a:rPr lang="en-US" sz="1200" dirty="0" smtClean="0">
                  <a:latin typeface="Rockwell"/>
                  <a:cs typeface="Rockwell"/>
                </a:rPr>
                <a:t>flies</a:t>
              </a:r>
            </a:p>
          </p:txBody>
        </p:sp>
        <p:sp>
          <p:nvSpPr>
            <p:cNvPr id="175" name="TextBox 174"/>
            <p:cNvSpPr txBox="1"/>
            <p:nvPr/>
          </p:nvSpPr>
          <p:spPr>
            <a:xfrm>
              <a:off x="5446910" y="3962637"/>
              <a:ext cx="1451146" cy="359298"/>
            </a:xfrm>
            <a:prstGeom prst="rect">
              <a:avLst/>
            </a:prstGeom>
            <a:noFill/>
          </p:spPr>
          <p:txBody>
            <a:bodyPr wrap="square" rtlCol="0" anchor="ctr">
              <a:noAutofit/>
            </a:bodyPr>
            <a:lstStyle/>
            <a:p>
              <a:pPr algn="ctr"/>
              <a:r>
                <a:rPr lang="en-US" sz="1200" dirty="0" smtClean="0">
                  <a:latin typeface="Rockwell"/>
                  <a:cs typeface="Rockwell"/>
                </a:rPr>
                <a:t>an</a:t>
              </a:r>
            </a:p>
          </p:txBody>
        </p:sp>
        <p:sp>
          <p:nvSpPr>
            <p:cNvPr id="176" name="TextBox 175"/>
            <p:cNvSpPr txBox="1"/>
            <p:nvPr/>
          </p:nvSpPr>
          <p:spPr>
            <a:xfrm>
              <a:off x="7108264" y="3962637"/>
              <a:ext cx="1451146" cy="359298"/>
            </a:xfrm>
            <a:prstGeom prst="rect">
              <a:avLst/>
            </a:prstGeom>
            <a:noFill/>
          </p:spPr>
          <p:txBody>
            <a:bodyPr wrap="square" rtlCol="0" anchor="ctr">
              <a:noAutofit/>
            </a:bodyPr>
            <a:lstStyle/>
            <a:p>
              <a:pPr algn="ctr"/>
              <a:r>
                <a:rPr lang="en-US" sz="1200" dirty="0" smtClean="0">
                  <a:latin typeface="Rockwell"/>
                  <a:cs typeface="Rockwell"/>
                </a:rPr>
                <a:t>arrow</a:t>
              </a:r>
            </a:p>
          </p:txBody>
        </p:sp>
      </p:grpSp>
      <p:sp>
        <p:nvSpPr>
          <p:cNvPr id="74" name="Oval 73"/>
          <p:cNvSpPr/>
          <p:nvPr/>
        </p:nvSpPr>
        <p:spPr>
          <a:xfrm>
            <a:off x="1923317" y="4584008"/>
            <a:ext cx="383234" cy="3954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tx1"/>
                </a:solidFill>
                <a:latin typeface="Times New Roman"/>
                <a:cs typeface="Times New Roman"/>
              </a:rPr>
              <a:t>X</a:t>
            </a:r>
            <a:r>
              <a:rPr lang="en-US" sz="1200" i="1" baseline="-25000" dirty="0" smtClean="0">
                <a:solidFill>
                  <a:schemeClr val="tx1"/>
                </a:solidFill>
                <a:latin typeface="Times New Roman"/>
                <a:cs typeface="Times New Roman"/>
              </a:rPr>
              <a:t>1</a:t>
            </a:r>
            <a:endParaRPr lang="en-US" sz="1200" i="1" dirty="0">
              <a:solidFill>
                <a:schemeClr val="tx1"/>
              </a:solidFill>
              <a:latin typeface="Times New Roman"/>
              <a:cs typeface="Times New Roman"/>
            </a:endParaRPr>
          </a:p>
        </p:txBody>
      </p:sp>
      <p:sp>
        <p:nvSpPr>
          <p:cNvPr id="75" name="Rectangle 74"/>
          <p:cNvSpPr/>
          <p:nvPr/>
        </p:nvSpPr>
        <p:spPr>
          <a:xfrm>
            <a:off x="2028993" y="5379791"/>
            <a:ext cx="187908" cy="1912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smtClean="0">
                <a:solidFill>
                  <a:schemeClr val="bg1"/>
                </a:solidFill>
                <a:latin typeface="Times New Roman"/>
                <a:cs typeface="Times New Roman"/>
              </a:rPr>
              <a:t>1</a:t>
            </a:r>
            <a:endParaRPr lang="en-US" sz="1200" i="1" dirty="0">
              <a:solidFill>
                <a:schemeClr val="bg1"/>
              </a:solidFill>
              <a:latin typeface="Times New Roman"/>
              <a:cs typeface="Times New Roman"/>
            </a:endParaRPr>
          </a:p>
        </p:txBody>
      </p:sp>
      <p:sp>
        <p:nvSpPr>
          <p:cNvPr id="78" name="Rectangle 77"/>
          <p:cNvSpPr/>
          <p:nvPr/>
        </p:nvSpPr>
        <p:spPr>
          <a:xfrm>
            <a:off x="2606214" y="4676434"/>
            <a:ext cx="187908" cy="1912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a:solidFill>
                  <a:schemeClr val="bg1"/>
                </a:solidFill>
                <a:latin typeface="Times New Roman"/>
                <a:cs typeface="Times New Roman"/>
              </a:rPr>
              <a:t>2</a:t>
            </a:r>
            <a:endParaRPr lang="en-US" sz="1200" i="1" dirty="0">
              <a:solidFill>
                <a:schemeClr val="bg1"/>
              </a:solidFill>
              <a:latin typeface="Times New Roman"/>
              <a:cs typeface="Times New Roman"/>
            </a:endParaRPr>
          </a:p>
        </p:txBody>
      </p:sp>
      <p:sp>
        <p:nvSpPr>
          <p:cNvPr id="79" name="Oval 78"/>
          <p:cNvSpPr/>
          <p:nvPr/>
        </p:nvSpPr>
        <p:spPr>
          <a:xfrm>
            <a:off x="3094657" y="4584008"/>
            <a:ext cx="383234" cy="3954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a:solidFill>
                  <a:schemeClr val="tx1"/>
                </a:solidFill>
                <a:latin typeface="Times New Roman"/>
                <a:cs typeface="Times New Roman"/>
              </a:rPr>
              <a:t>2</a:t>
            </a:r>
            <a:endParaRPr lang="en-US" sz="1200" i="1" dirty="0">
              <a:solidFill>
                <a:schemeClr val="tx1"/>
              </a:solidFill>
              <a:latin typeface="Times New Roman"/>
              <a:cs typeface="Times New Roman"/>
            </a:endParaRPr>
          </a:p>
        </p:txBody>
      </p:sp>
      <p:sp>
        <p:nvSpPr>
          <p:cNvPr id="80" name="Rectangle 79"/>
          <p:cNvSpPr/>
          <p:nvPr/>
        </p:nvSpPr>
        <p:spPr>
          <a:xfrm>
            <a:off x="3200333" y="5379791"/>
            <a:ext cx="187908" cy="1912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a:solidFill>
                  <a:schemeClr val="bg1"/>
                </a:solidFill>
                <a:latin typeface="Times New Roman"/>
                <a:cs typeface="Times New Roman"/>
              </a:rPr>
              <a:t>3</a:t>
            </a:r>
            <a:endParaRPr lang="en-US" sz="1200" i="1" dirty="0">
              <a:solidFill>
                <a:schemeClr val="bg1"/>
              </a:solidFill>
              <a:latin typeface="Times New Roman"/>
              <a:cs typeface="Times New Roman"/>
            </a:endParaRPr>
          </a:p>
        </p:txBody>
      </p:sp>
      <p:sp>
        <p:nvSpPr>
          <p:cNvPr id="83" name="Rectangle 82"/>
          <p:cNvSpPr/>
          <p:nvPr/>
        </p:nvSpPr>
        <p:spPr>
          <a:xfrm>
            <a:off x="3777554" y="4676434"/>
            <a:ext cx="187908" cy="1912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a:solidFill>
                  <a:schemeClr val="bg1"/>
                </a:solidFill>
                <a:latin typeface="Times New Roman"/>
                <a:cs typeface="Times New Roman"/>
              </a:rPr>
              <a:t>4</a:t>
            </a:r>
            <a:endParaRPr lang="en-US" sz="1200" i="1" dirty="0">
              <a:solidFill>
                <a:schemeClr val="bg1"/>
              </a:solidFill>
              <a:latin typeface="Times New Roman"/>
              <a:cs typeface="Times New Roman"/>
            </a:endParaRPr>
          </a:p>
        </p:txBody>
      </p:sp>
      <p:sp>
        <p:nvSpPr>
          <p:cNvPr id="84" name="Oval 83"/>
          <p:cNvSpPr/>
          <p:nvPr/>
        </p:nvSpPr>
        <p:spPr>
          <a:xfrm>
            <a:off x="4283758" y="4582245"/>
            <a:ext cx="383234" cy="3954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a:solidFill>
                  <a:schemeClr val="tx1"/>
                </a:solidFill>
                <a:latin typeface="Times New Roman"/>
                <a:cs typeface="Times New Roman"/>
              </a:rPr>
              <a:t>3</a:t>
            </a:r>
            <a:endParaRPr lang="en-US" sz="1200" i="1" dirty="0">
              <a:solidFill>
                <a:schemeClr val="tx1"/>
              </a:solidFill>
              <a:latin typeface="Times New Roman"/>
              <a:cs typeface="Times New Roman"/>
            </a:endParaRPr>
          </a:p>
        </p:txBody>
      </p:sp>
      <p:sp>
        <p:nvSpPr>
          <p:cNvPr id="85" name="Rectangle 84"/>
          <p:cNvSpPr/>
          <p:nvPr/>
        </p:nvSpPr>
        <p:spPr>
          <a:xfrm>
            <a:off x="4389434" y="5378028"/>
            <a:ext cx="187908" cy="1912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a:solidFill>
                  <a:schemeClr val="bg1"/>
                </a:solidFill>
                <a:latin typeface="Times New Roman"/>
                <a:cs typeface="Times New Roman"/>
              </a:rPr>
              <a:t>5</a:t>
            </a:r>
            <a:endParaRPr lang="en-US" sz="1200" i="1" dirty="0">
              <a:solidFill>
                <a:schemeClr val="bg1"/>
              </a:solidFill>
              <a:latin typeface="Times New Roman"/>
              <a:cs typeface="Times New Roman"/>
            </a:endParaRPr>
          </a:p>
        </p:txBody>
      </p:sp>
      <p:sp>
        <p:nvSpPr>
          <p:cNvPr id="88" name="Rectangle 87"/>
          <p:cNvSpPr/>
          <p:nvPr/>
        </p:nvSpPr>
        <p:spPr>
          <a:xfrm>
            <a:off x="4966655" y="4674671"/>
            <a:ext cx="187908" cy="1912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a:solidFill>
                  <a:schemeClr val="bg1"/>
                </a:solidFill>
                <a:latin typeface="Times New Roman"/>
                <a:cs typeface="Times New Roman"/>
              </a:rPr>
              <a:t>6</a:t>
            </a:r>
            <a:endParaRPr lang="en-US" sz="1200" i="1" dirty="0">
              <a:solidFill>
                <a:schemeClr val="bg1"/>
              </a:solidFill>
              <a:latin typeface="Times New Roman"/>
              <a:cs typeface="Times New Roman"/>
            </a:endParaRPr>
          </a:p>
        </p:txBody>
      </p:sp>
      <p:sp>
        <p:nvSpPr>
          <p:cNvPr id="89" name="Oval 88"/>
          <p:cNvSpPr/>
          <p:nvPr/>
        </p:nvSpPr>
        <p:spPr>
          <a:xfrm>
            <a:off x="5461018" y="4584008"/>
            <a:ext cx="383234" cy="3954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a:solidFill>
                  <a:schemeClr val="tx1"/>
                </a:solidFill>
                <a:latin typeface="Times New Roman"/>
                <a:cs typeface="Times New Roman"/>
              </a:rPr>
              <a:t>4</a:t>
            </a:r>
            <a:endParaRPr lang="en-US" sz="1200" i="1" dirty="0">
              <a:solidFill>
                <a:schemeClr val="tx1"/>
              </a:solidFill>
              <a:latin typeface="Times New Roman"/>
              <a:cs typeface="Times New Roman"/>
            </a:endParaRPr>
          </a:p>
        </p:txBody>
      </p:sp>
      <p:sp>
        <p:nvSpPr>
          <p:cNvPr id="90" name="Rectangle 89"/>
          <p:cNvSpPr/>
          <p:nvPr/>
        </p:nvSpPr>
        <p:spPr>
          <a:xfrm>
            <a:off x="5566694" y="5379791"/>
            <a:ext cx="187908" cy="1912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a:solidFill>
                  <a:schemeClr val="bg1"/>
                </a:solidFill>
                <a:latin typeface="Times New Roman"/>
                <a:cs typeface="Times New Roman"/>
              </a:rPr>
              <a:t>7</a:t>
            </a:r>
            <a:endParaRPr lang="en-US" sz="1200" i="1" dirty="0">
              <a:solidFill>
                <a:schemeClr val="bg1"/>
              </a:solidFill>
              <a:latin typeface="Times New Roman"/>
              <a:cs typeface="Times New Roman"/>
            </a:endParaRPr>
          </a:p>
        </p:txBody>
      </p:sp>
      <p:sp>
        <p:nvSpPr>
          <p:cNvPr id="93" name="Rectangle 92"/>
          <p:cNvSpPr/>
          <p:nvPr/>
        </p:nvSpPr>
        <p:spPr>
          <a:xfrm>
            <a:off x="6143915" y="4676434"/>
            <a:ext cx="187908" cy="1912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a:solidFill>
                  <a:schemeClr val="bg1"/>
                </a:solidFill>
                <a:latin typeface="Times New Roman"/>
                <a:cs typeface="Times New Roman"/>
              </a:rPr>
              <a:t>8</a:t>
            </a:r>
            <a:endParaRPr lang="en-US" sz="1200" i="1" dirty="0">
              <a:solidFill>
                <a:schemeClr val="bg1"/>
              </a:solidFill>
              <a:latin typeface="Times New Roman"/>
              <a:cs typeface="Times New Roman"/>
            </a:endParaRPr>
          </a:p>
        </p:txBody>
      </p:sp>
      <p:sp>
        <p:nvSpPr>
          <p:cNvPr id="94" name="Oval 93"/>
          <p:cNvSpPr/>
          <p:nvPr/>
        </p:nvSpPr>
        <p:spPr>
          <a:xfrm>
            <a:off x="6632357" y="4582245"/>
            <a:ext cx="383234" cy="3954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smtClean="0">
                <a:solidFill>
                  <a:schemeClr val="tx1"/>
                </a:solidFill>
                <a:latin typeface="Times New Roman"/>
                <a:cs typeface="Times New Roman"/>
              </a:rPr>
              <a:t>5</a:t>
            </a:r>
            <a:endParaRPr lang="en-US" sz="1200" i="1" dirty="0">
              <a:solidFill>
                <a:schemeClr val="tx1"/>
              </a:solidFill>
              <a:latin typeface="Times New Roman"/>
              <a:cs typeface="Times New Roman"/>
            </a:endParaRPr>
          </a:p>
        </p:txBody>
      </p:sp>
      <p:sp>
        <p:nvSpPr>
          <p:cNvPr id="95" name="Rectangle 94"/>
          <p:cNvSpPr/>
          <p:nvPr/>
        </p:nvSpPr>
        <p:spPr>
          <a:xfrm>
            <a:off x="6738034" y="5378028"/>
            <a:ext cx="187908" cy="1912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a:solidFill>
                  <a:schemeClr val="bg1"/>
                </a:solidFill>
                <a:latin typeface="Times New Roman"/>
                <a:cs typeface="Times New Roman"/>
              </a:rPr>
              <a:t>9</a:t>
            </a:r>
            <a:endParaRPr lang="en-US" sz="1200" i="1" dirty="0">
              <a:solidFill>
                <a:schemeClr val="bg1"/>
              </a:solidFill>
              <a:latin typeface="Times New Roman"/>
              <a:cs typeface="Times New Roman"/>
            </a:endParaRPr>
          </a:p>
        </p:txBody>
      </p:sp>
      <p:sp>
        <p:nvSpPr>
          <p:cNvPr id="97" name="Rectangle 96"/>
          <p:cNvSpPr/>
          <p:nvPr/>
        </p:nvSpPr>
        <p:spPr>
          <a:xfrm>
            <a:off x="3200333" y="3906373"/>
            <a:ext cx="187908" cy="1912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smtClean="0">
                <a:solidFill>
                  <a:schemeClr val="bg1"/>
                </a:solidFill>
                <a:latin typeface="Times New Roman"/>
                <a:cs typeface="Times New Roman"/>
              </a:rPr>
              <a:t>10</a:t>
            </a:r>
            <a:endParaRPr lang="en-US" sz="1200" i="1" dirty="0">
              <a:solidFill>
                <a:schemeClr val="bg1"/>
              </a:solidFill>
              <a:latin typeface="Times New Roman"/>
              <a:cs typeface="Times New Roman"/>
            </a:endParaRPr>
          </a:p>
        </p:txBody>
      </p:sp>
      <p:sp>
        <p:nvSpPr>
          <p:cNvPr id="98" name="Rectangle 97"/>
          <p:cNvSpPr/>
          <p:nvPr/>
        </p:nvSpPr>
        <p:spPr>
          <a:xfrm>
            <a:off x="4389434" y="3906373"/>
            <a:ext cx="187908" cy="1912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smtClean="0">
                <a:solidFill>
                  <a:schemeClr val="bg1"/>
                </a:solidFill>
                <a:latin typeface="Times New Roman"/>
                <a:cs typeface="Times New Roman"/>
              </a:rPr>
              <a:t>11</a:t>
            </a:r>
            <a:endParaRPr lang="en-US" sz="1200" i="1" dirty="0">
              <a:solidFill>
                <a:schemeClr val="bg1"/>
              </a:solidFill>
              <a:latin typeface="Times New Roman"/>
              <a:cs typeface="Times New Roman"/>
            </a:endParaRPr>
          </a:p>
        </p:txBody>
      </p:sp>
      <p:sp>
        <p:nvSpPr>
          <p:cNvPr id="99" name="Rectangle 98"/>
          <p:cNvSpPr/>
          <p:nvPr/>
        </p:nvSpPr>
        <p:spPr>
          <a:xfrm>
            <a:off x="5566694" y="3906373"/>
            <a:ext cx="187908" cy="19128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200" i="1" dirty="0" smtClean="0">
                <a:solidFill>
                  <a:schemeClr val="bg1"/>
                </a:solidFill>
                <a:latin typeface="Times New Roman"/>
                <a:cs typeface="Times New Roman"/>
              </a:rPr>
              <a:t>ψ</a:t>
            </a:r>
            <a:r>
              <a:rPr lang="en-US" sz="1200" i="1" baseline="-25000" dirty="0" smtClean="0">
                <a:solidFill>
                  <a:schemeClr val="bg1"/>
                </a:solidFill>
                <a:latin typeface="Times New Roman"/>
                <a:cs typeface="Times New Roman"/>
              </a:rPr>
              <a:t>12</a:t>
            </a:r>
            <a:endParaRPr lang="en-US" sz="1200" i="1" dirty="0">
              <a:solidFill>
                <a:schemeClr val="bg1"/>
              </a:solidFill>
              <a:latin typeface="Times New Roman"/>
              <a:cs typeface="Times New Roman"/>
            </a:endParaRPr>
          </a:p>
        </p:txBody>
      </p:sp>
      <p:sp>
        <p:nvSpPr>
          <p:cNvPr id="54" name="Content Placeholder 2"/>
          <p:cNvSpPr>
            <a:spLocks noGrp="1"/>
          </p:cNvSpPr>
          <p:nvPr>
            <p:ph idx="1"/>
          </p:nvPr>
        </p:nvSpPr>
        <p:spPr>
          <a:xfrm>
            <a:off x="457200" y="1210760"/>
            <a:ext cx="8229600" cy="2302214"/>
          </a:xfrm>
        </p:spPr>
        <p:txBody>
          <a:bodyPr>
            <a:normAutofit fontScale="70000" lnSpcReduction="20000"/>
          </a:bodyPr>
          <a:lstStyle/>
          <a:p>
            <a:pPr marL="0" indent="0">
              <a:buNone/>
            </a:pPr>
            <a:r>
              <a:rPr lang="en-US" dirty="0" smtClean="0"/>
              <a:t>Factors can compactly encode the preferences of an entire sub-model.</a:t>
            </a:r>
          </a:p>
          <a:p>
            <a:pPr marL="0" indent="0">
              <a:buNone/>
            </a:pPr>
            <a:r>
              <a:rPr lang="en-US" dirty="0"/>
              <a:t>Consider the joint distribution of a trigram HMM over 5 variables:</a:t>
            </a:r>
          </a:p>
          <a:p>
            <a:pPr lvl="1"/>
            <a:r>
              <a:rPr lang="en-US" dirty="0"/>
              <a:t>It’s traditionally defined as a Bayes Network</a:t>
            </a:r>
          </a:p>
          <a:p>
            <a:pPr lvl="1"/>
            <a:r>
              <a:rPr lang="en-US" dirty="0"/>
              <a:t>But we can represent it as a (loopy) factor graph</a:t>
            </a:r>
          </a:p>
          <a:p>
            <a:pPr lvl="1"/>
            <a:r>
              <a:rPr lang="en-US" dirty="0"/>
              <a:t>We could even pack all those factors into a single </a:t>
            </a:r>
            <a:r>
              <a:rPr lang="en-US" i="1" dirty="0" err="1">
                <a:latin typeface="Times New Roman"/>
                <a:cs typeface="Times New Roman"/>
              </a:rPr>
              <a:t>TrigramHMM</a:t>
            </a:r>
            <a:r>
              <a:rPr lang="en-US" dirty="0"/>
              <a:t> </a:t>
            </a:r>
            <a:r>
              <a:rPr lang="en-US" dirty="0" smtClean="0"/>
              <a:t>factor</a:t>
            </a:r>
            <a:endParaRPr lang="en-US" dirty="0"/>
          </a:p>
          <a:p>
            <a:pPr lvl="1"/>
            <a:endParaRPr lang="en-US" dirty="0"/>
          </a:p>
          <a:p>
            <a:pPr marL="0" indent="0">
              <a:buNone/>
            </a:pPr>
            <a:endParaRPr lang="en-US" dirty="0"/>
          </a:p>
        </p:txBody>
      </p:sp>
    </p:spTree>
    <p:extLst>
      <p:ext uri="{BB962C8B-B14F-4D97-AF65-F5344CB8AC3E}">
        <p14:creationId xmlns:p14="http://schemas.microsoft.com/office/powerpoint/2010/main" val="413446650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grpId="0" nodeType="clickEffect">
                                  <p:stCondLst>
                                    <p:cond delay="0"/>
                                  </p:stCondLst>
                                  <p:childTnLst>
                                    <p:animMotion origin="layout" path="M 1.3199E-6 -1.80472E-7 L 0.25599 -0.27487 " pathEditMode="relative" rAng="0" ptsTypes="AA">
                                      <p:cBhvr>
                                        <p:cTn id="6" dur="2000" fill="hold"/>
                                        <p:tgtEl>
                                          <p:spTgt spid="75"/>
                                        </p:tgtEl>
                                        <p:attrNameLst>
                                          <p:attrName>ppt_x</p:attrName>
                                          <p:attrName>ppt_y</p:attrName>
                                        </p:attrNameLst>
                                      </p:cBhvr>
                                      <p:rCtr x="12800" y="-13744"/>
                                    </p:animMotion>
                                  </p:childTnLst>
                                </p:cTn>
                              </p:par>
                              <p:par>
                                <p:cTn id="7" presetID="0" presetClass="path" presetSubtype="0" accel="50000" decel="50000" fill="hold" grpId="0" nodeType="withEffect">
                                  <p:stCondLst>
                                    <p:cond delay="0"/>
                                  </p:stCondLst>
                                  <p:childTnLst>
                                    <p:animMotion origin="layout" path="M 0.00087 0.00023 L 0.12799 -0.27487 " pathEditMode="relative" rAng="0" ptsTypes="AA">
                                      <p:cBhvr>
                                        <p:cTn id="8" dur="2000" fill="hold"/>
                                        <p:tgtEl>
                                          <p:spTgt spid="80"/>
                                        </p:tgtEl>
                                        <p:attrNameLst>
                                          <p:attrName>ppt_x</p:attrName>
                                          <p:attrName>ppt_y</p:attrName>
                                        </p:attrNameLst>
                                      </p:cBhvr>
                                      <p:rCtr x="6356" y="-13767"/>
                                    </p:animMotion>
                                  </p:childTnLst>
                                </p:cTn>
                              </p:par>
                              <p:par>
                                <p:cTn id="9" presetID="0" presetClass="path" presetSubtype="0" accel="50000" decel="50000" fill="hold" grpId="0" nodeType="withEffect">
                                  <p:stCondLst>
                                    <p:cond delay="0"/>
                                  </p:stCondLst>
                                  <p:childTnLst>
                                    <p:animMotion origin="layout" path="M -0.00018 0.00069 L -0.00018 -0.27464 " pathEditMode="relative" rAng="0" ptsTypes="AA">
                                      <p:cBhvr>
                                        <p:cTn id="10" dur="2000" fill="hold"/>
                                        <p:tgtEl>
                                          <p:spTgt spid="85"/>
                                        </p:tgtEl>
                                        <p:attrNameLst>
                                          <p:attrName>ppt_x</p:attrName>
                                          <p:attrName>ppt_y</p:attrName>
                                        </p:attrNameLst>
                                      </p:cBhvr>
                                      <p:rCtr x="0" y="-13767"/>
                                    </p:animMotion>
                                  </p:childTnLst>
                                </p:cTn>
                              </p:par>
                              <p:par>
                                <p:cTn id="11" presetID="0" presetClass="path" presetSubtype="0" accel="50000" decel="50000" fill="hold" grpId="0" nodeType="withEffect">
                                  <p:stCondLst>
                                    <p:cond delay="0"/>
                                  </p:stCondLst>
                                  <p:childTnLst>
                                    <p:animMotion origin="layout" path="M 0.0007 0.00023 L -0.13112 -0.27487 " pathEditMode="relative" rAng="0" ptsTypes="AA">
                                      <p:cBhvr>
                                        <p:cTn id="12" dur="2000" fill="hold"/>
                                        <p:tgtEl>
                                          <p:spTgt spid="90"/>
                                        </p:tgtEl>
                                        <p:attrNameLst>
                                          <p:attrName>ppt_x</p:attrName>
                                          <p:attrName>ppt_y</p:attrName>
                                        </p:attrNameLst>
                                      </p:cBhvr>
                                      <p:rCtr x="-6600" y="-13767"/>
                                    </p:animMotion>
                                  </p:childTnLst>
                                </p:cTn>
                              </p:par>
                              <p:par>
                                <p:cTn id="13" presetID="0" presetClass="path" presetSubtype="0" accel="50000" decel="50000" fill="hold" grpId="0" nodeType="withEffect">
                                  <p:stCondLst>
                                    <p:cond delay="0"/>
                                  </p:stCondLst>
                                  <p:childTnLst>
                                    <p:animMotion origin="layout" path="M 1.90691E-6 1.19389E-6 L -0.25912 -0.27464 " pathEditMode="relative" rAng="0" ptsTypes="AA">
                                      <p:cBhvr>
                                        <p:cTn id="14" dur="2000" fill="hold"/>
                                        <p:tgtEl>
                                          <p:spTgt spid="95"/>
                                        </p:tgtEl>
                                        <p:attrNameLst>
                                          <p:attrName>ppt_x</p:attrName>
                                          <p:attrName>ppt_y</p:attrName>
                                        </p:attrNameLst>
                                      </p:cBhvr>
                                      <p:rCtr x="-12956" y="-13744"/>
                                    </p:animMotion>
                                  </p:childTnLst>
                                </p:cTn>
                              </p:par>
                              <p:par>
                                <p:cTn id="15" presetID="0" presetClass="path" presetSubtype="0" accel="50000" decel="50000" fill="hold" grpId="0" nodeType="withEffect">
                                  <p:stCondLst>
                                    <p:cond delay="0"/>
                                  </p:stCondLst>
                                  <p:childTnLst>
                                    <p:animMotion origin="layout" path="M -3.28586E-6 -1.75382E-6 L 0.19659 -0.17098 " pathEditMode="relative" ptsTypes="AA">
                                      <p:cBhvr>
                                        <p:cTn id="16" dur="2000" fill="hold"/>
                                        <p:tgtEl>
                                          <p:spTgt spid="78"/>
                                        </p:tgtEl>
                                        <p:attrNameLst>
                                          <p:attrName>ppt_x</p:attrName>
                                          <p:attrName>ppt_y</p:attrName>
                                        </p:attrNameLst>
                                      </p:cBhvr>
                                    </p:animMotion>
                                  </p:childTnLst>
                                </p:cTn>
                              </p:par>
                              <p:par>
                                <p:cTn id="17" presetID="0" presetClass="path" presetSubtype="0" accel="50000" decel="50000" fill="hold" grpId="0" nodeType="withEffect">
                                  <p:stCondLst>
                                    <p:cond delay="0"/>
                                  </p:stCondLst>
                                  <p:childTnLst>
                                    <p:animMotion origin="layout" path="M 6.28691E-7 -1.37436E-6 L 0.06322 -0.1726 " pathEditMode="relative" ptsTypes="AA">
                                      <p:cBhvr>
                                        <p:cTn id="18" dur="2000" fill="hold"/>
                                        <p:tgtEl>
                                          <p:spTgt spid="83"/>
                                        </p:tgtEl>
                                        <p:attrNameLst>
                                          <p:attrName>ppt_x</p:attrName>
                                          <p:attrName>ppt_y</p:attrName>
                                        </p:attrNameLst>
                                      </p:cBhvr>
                                    </p:animMotion>
                                  </p:childTnLst>
                                </p:cTn>
                              </p:par>
                              <p:par>
                                <p:cTn id="19" presetID="0" presetClass="path" presetSubtype="0" accel="50000" decel="50000" fill="hold" grpId="0" nodeType="withEffect">
                                  <p:stCondLst>
                                    <p:cond delay="0"/>
                                  </p:stCondLst>
                                  <p:childTnLst>
                                    <p:animMotion origin="layout" path="M 0.00053 0.00046 L -0.06669 -0.17237 " pathEditMode="relative" ptsTypes="AA">
                                      <p:cBhvr>
                                        <p:cTn id="20" dur="2000" fill="hold"/>
                                        <p:tgtEl>
                                          <p:spTgt spid="88"/>
                                        </p:tgtEl>
                                        <p:attrNameLst>
                                          <p:attrName>ppt_x</p:attrName>
                                          <p:attrName>ppt_y</p:attrName>
                                        </p:attrNameLst>
                                      </p:cBhvr>
                                    </p:animMotion>
                                  </p:childTnLst>
                                </p:cTn>
                              </p:par>
                              <p:par>
                                <p:cTn id="21" presetID="0" presetClass="path" presetSubtype="0" accel="50000" decel="50000" fill="hold" grpId="0" nodeType="withEffect">
                                  <p:stCondLst>
                                    <p:cond delay="0"/>
                                  </p:stCondLst>
                                  <p:childTnLst>
                                    <p:animMotion origin="layout" path="M -0.00034 0.00046 L -0.19208 -0.17098 " pathEditMode="relative" ptsTypes="AA">
                                      <p:cBhvr>
                                        <p:cTn id="22" dur="2000" fill="hold"/>
                                        <p:tgtEl>
                                          <p:spTgt spid="93"/>
                                        </p:tgtEl>
                                        <p:attrNameLst>
                                          <p:attrName>ppt_x</p:attrName>
                                          <p:attrName>ppt_y</p:attrName>
                                        </p:attrNameLst>
                                      </p:cBhvr>
                                    </p:animMotion>
                                  </p:childTnLst>
                                </p:cTn>
                              </p:par>
                              <p:par>
                                <p:cTn id="23" presetID="0" presetClass="path" presetSubtype="0" accel="50000" decel="50000" fill="hold" grpId="0" nodeType="withEffect">
                                  <p:stCondLst>
                                    <p:cond delay="0"/>
                                  </p:stCondLst>
                                  <p:childTnLst>
                                    <p:animMotion origin="layout" path="M 1.8166E-6 8.24618E-6 L 0.1266 -0.05737 " pathEditMode="relative" ptsTypes="AA">
                                      <p:cBhvr>
                                        <p:cTn id="24" dur="2000" fill="hold"/>
                                        <p:tgtEl>
                                          <p:spTgt spid="97"/>
                                        </p:tgtEl>
                                        <p:attrNameLst>
                                          <p:attrName>ppt_x</p:attrName>
                                          <p:attrName>ppt_y</p:attrName>
                                        </p:attrNameLst>
                                      </p:cBhvr>
                                    </p:animMotion>
                                  </p:childTnLst>
                                </p:cTn>
                              </p:par>
                              <p:par>
                                <p:cTn id="25" presetID="0" presetClass="path" presetSubtype="0" accel="50000" decel="50000" fill="hold" grpId="0" nodeType="withEffect">
                                  <p:stCondLst>
                                    <p:cond delay="0"/>
                                  </p:stCondLst>
                                  <p:childTnLst>
                                    <p:animMotion origin="layout" path="M -6.71414E-6 8.62564E-6 L -0.00383 -0.06038 " pathEditMode="relative" ptsTypes="AA">
                                      <p:cBhvr>
                                        <p:cTn id="26" dur="2000" fill="hold"/>
                                        <p:tgtEl>
                                          <p:spTgt spid="98"/>
                                        </p:tgtEl>
                                        <p:attrNameLst>
                                          <p:attrName>ppt_x</p:attrName>
                                          <p:attrName>ppt_y</p:attrName>
                                        </p:attrNameLst>
                                      </p:cBhvr>
                                    </p:animMotion>
                                  </p:childTnLst>
                                </p:cTn>
                              </p:par>
                              <p:par>
                                <p:cTn id="27" presetID="0" presetClass="path" presetSubtype="0" accel="50000" decel="50000" fill="hold" grpId="0" nodeType="withEffect">
                                  <p:stCondLst>
                                    <p:cond delay="0"/>
                                  </p:stCondLst>
                                  <p:childTnLst>
                                    <p:animMotion origin="layout" path="M 0.00087 0.00024 L -0.12713 -0.05738 " pathEditMode="relative" ptsTypes="AA">
                                      <p:cBhvr>
                                        <p:cTn id="28" dur="2000" fill="hold"/>
                                        <p:tgtEl>
                                          <p:spTgt spid="99"/>
                                        </p:tgtEl>
                                        <p:attrNameLst>
                                          <p:attrName>ppt_x</p:attrName>
                                          <p:attrName>ppt_y</p:attrName>
                                        </p:attrNameLst>
                                      </p:cBhvr>
                                    </p:animMotion>
                                  </p:childTnLst>
                                </p:cTn>
                              </p:par>
                              <p:par>
                                <p:cTn id="29" presetID="10" presetClass="exit" presetSubtype="0" fill="hold" nodeType="withEffect">
                                  <p:stCondLst>
                                    <p:cond delay="0"/>
                                  </p:stCondLst>
                                  <p:childTnLst>
                                    <p:animEffect transition="out" filter="fade">
                                      <p:cBhvr>
                                        <p:cTn id="30" dur="500"/>
                                        <p:tgtEl>
                                          <p:spTgt spid="6"/>
                                        </p:tgtEl>
                                      </p:cBhvr>
                                    </p:animEffect>
                                    <p:set>
                                      <p:cBhvr>
                                        <p:cTn id="31" dur="1" fill="hold">
                                          <p:stCondLst>
                                            <p:cond delay="499"/>
                                          </p:stCondLst>
                                        </p:cTn>
                                        <p:tgtEl>
                                          <p:spTgt spid="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8" grpId="0" animBg="1"/>
      <p:bldP spid="80" grpId="0" animBg="1"/>
      <p:bldP spid="83" grpId="0" animBg="1"/>
      <p:bldP spid="85" grpId="0" animBg="1"/>
      <p:bldP spid="88" grpId="0" animBg="1"/>
      <p:bldP spid="90" grpId="0" animBg="1"/>
      <p:bldP spid="93" grpId="0" animBg="1"/>
      <p:bldP spid="95" grpId="0" animBg="1"/>
      <p:bldP spid="97" grpId="0" animBg="1"/>
      <p:bldP spid="98" grpId="0" animBg="1"/>
      <p:bldP spid="99" grpId="0" animBg="1"/>
    </p:bldLst>
  </p:timing>
</p:sld>
</file>

<file path=ppt/slides/slide2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Example: The </a:t>
            </a:r>
            <a:r>
              <a:rPr lang="en-US" i="1" dirty="0" err="1">
                <a:latin typeface="Times New Roman"/>
                <a:cs typeface="Times New Roman"/>
              </a:rPr>
              <a:t>TrigramHMM</a:t>
            </a:r>
            <a:r>
              <a:rPr lang="en-US" dirty="0"/>
              <a:t> Factor</a:t>
            </a:r>
          </a:p>
        </p:txBody>
      </p:sp>
      <p:sp>
        <p:nvSpPr>
          <p:cNvPr id="3" name="Content Placeholder 2"/>
          <p:cNvSpPr>
            <a:spLocks noGrp="1"/>
          </p:cNvSpPr>
          <p:nvPr>
            <p:ph idx="1"/>
          </p:nvPr>
        </p:nvSpPr>
        <p:spPr>
          <a:xfrm>
            <a:off x="457200" y="1210760"/>
            <a:ext cx="8229600" cy="2302214"/>
          </a:xfrm>
        </p:spPr>
        <p:txBody>
          <a:bodyPr>
            <a:normAutofit fontScale="70000" lnSpcReduction="20000"/>
          </a:bodyPr>
          <a:lstStyle/>
          <a:p>
            <a:pPr marL="0" indent="0">
              <a:buNone/>
            </a:pPr>
            <a:r>
              <a:rPr lang="en-US" dirty="0" smtClean="0"/>
              <a:t>Factors can compactly encode the preferences of an entire sub-model.</a:t>
            </a:r>
          </a:p>
          <a:p>
            <a:pPr marL="0" indent="0">
              <a:buNone/>
            </a:pPr>
            <a:r>
              <a:rPr lang="en-US" dirty="0"/>
              <a:t>Consider the joint distribution of a trigram HMM over 5 variables:</a:t>
            </a:r>
          </a:p>
          <a:p>
            <a:pPr lvl="1"/>
            <a:r>
              <a:rPr lang="en-US" dirty="0"/>
              <a:t>It’s traditionally defined as a Bayes Network</a:t>
            </a:r>
          </a:p>
          <a:p>
            <a:pPr lvl="1"/>
            <a:r>
              <a:rPr lang="en-US" dirty="0"/>
              <a:t>But we can represent it as a (loopy) factor graph</a:t>
            </a:r>
          </a:p>
          <a:p>
            <a:pPr lvl="1"/>
            <a:r>
              <a:rPr lang="en-US" dirty="0"/>
              <a:t>We could even pack all those factors into a single </a:t>
            </a:r>
            <a:r>
              <a:rPr lang="en-US" i="1" dirty="0" err="1">
                <a:latin typeface="Times New Roman"/>
                <a:cs typeface="Times New Roman"/>
              </a:rPr>
              <a:t>TrigramHMM</a:t>
            </a:r>
            <a:r>
              <a:rPr lang="en-US" dirty="0"/>
              <a:t> </a:t>
            </a:r>
            <a:r>
              <a:rPr lang="en-US" dirty="0" smtClean="0"/>
              <a:t>factor</a:t>
            </a:r>
            <a:endParaRPr lang="en-US" dirty="0"/>
          </a:p>
          <a:p>
            <a:pPr lvl="1"/>
            <a:endParaRPr lang="en-US" dirty="0"/>
          </a:p>
          <a:p>
            <a:pPr marL="0" indent="0">
              <a:buNone/>
            </a:pP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235</a:t>
            </a:fld>
            <a:endParaRPr lang="en-US"/>
          </a:p>
        </p:txBody>
      </p:sp>
      <p:sp>
        <p:nvSpPr>
          <p:cNvPr id="115" name="TextBox 114"/>
          <p:cNvSpPr txBox="1"/>
          <p:nvPr/>
        </p:nvSpPr>
        <p:spPr>
          <a:xfrm>
            <a:off x="-1" y="6441800"/>
            <a:ext cx="3855525" cy="416200"/>
          </a:xfrm>
          <a:prstGeom prst="rect">
            <a:avLst/>
          </a:prstGeom>
          <a:solidFill>
            <a:schemeClr val="accent6">
              <a:lumMod val="60000"/>
              <a:lumOff val="40000"/>
            </a:schemeClr>
          </a:solidFill>
        </p:spPr>
        <p:txBody>
          <a:bodyPr wrap="square" rtlCol="0" anchor="ctr">
            <a:noAutofit/>
          </a:bodyPr>
          <a:lstStyle/>
          <a:p>
            <a:r>
              <a:rPr lang="en-US" dirty="0" smtClean="0"/>
              <a:t>(Smith &amp; Eisner, 2008)</a:t>
            </a:r>
          </a:p>
        </p:txBody>
      </p:sp>
      <p:sp>
        <p:nvSpPr>
          <p:cNvPr id="116" name="Content Placeholder 2"/>
          <p:cNvSpPr txBox="1">
            <a:spLocks/>
          </p:cNvSpPr>
          <p:nvPr/>
        </p:nvSpPr>
        <p:spPr>
          <a:xfrm>
            <a:off x="5274175" y="2283348"/>
            <a:ext cx="3234232" cy="3677892"/>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endParaRPr lang="en-US" dirty="0"/>
          </a:p>
        </p:txBody>
      </p:sp>
      <p:grpSp>
        <p:nvGrpSpPr>
          <p:cNvPr id="164" name="Group 163"/>
          <p:cNvGrpSpPr/>
          <p:nvPr/>
        </p:nvGrpSpPr>
        <p:grpSpPr>
          <a:xfrm>
            <a:off x="1656294" y="5728569"/>
            <a:ext cx="5717251" cy="262896"/>
            <a:chOff x="492120" y="3950977"/>
            <a:chExt cx="8067290" cy="370958"/>
          </a:xfrm>
        </p:grpSpPr>
        <p:sp>
          <p:nvSpPr>
            <p:cNvPr id="172" name="TextBox 171"/>
            <p:cNvSpPr txBox="1"/>
            <p:nvPr/>
          </p:nvSpPr>
          <p:spPr>
            <a:xfrm>
              <a:off x="492120" y="3962637"/>
              <a:ext cx="1330509" cy="359298"/>
            </a:xfrm>
            <a:prstGeom prst="rect">
              <a:avLst/>
            </a:prstGeom>
            <a:noFill/>
          </p:spPr>
          <p:txBody>
            <a:bodyPr wrap="square" rtlCol="0" anchor="ctr">
              <a:noAutofit/>
            </a:bodyPr>
            <a:lstStyle/>
            <a:p>
              <a:pPr algn="ctr"/>
              <a:r>
                <a:rPr lang="en-US" sz="1200" dirty="0" smtClean="0">
                  <a:latin typeface="Rockwell"/>
                  <a:cs typeface="Rockwell"/>
                </a:rPr>
                <a:t>time</a:t>
              </a:r>
            </a:p>
          </p:txBody>
        </p:sp>
        <p:sp>
          <p:nvSpPr>
            <p:cNvPr id="173" name="TextBox 172"/>
            <p:cNvSpPr txBox="1"/>
            <p:nvPr/>
          </p:nvSpPr>
          <p:spPr>
            <a:xfrm>
              <a:off x="3769260" y="3950977"/>
              <a:ext cx="1451146" cy="359298"/>
            </a:xfrm>
            <a:prstGeom prst="rect">
              <a:avLst/>
            </a:prstGeom>
            <a:noFill/>
          </p:spPr>
          <p:txBody>
            <a:bodyPr wrap="square" rtlCol="0" anchor="ctr">
              <a:noAutofit/>
            </a:bodyPr>
            <a:lstStyle/>
            <a:p>
              <a:pPr algn="ctr"/>
              <a:r>
                <a:rPr lang="en-US" sz="1200" dirty="0" smtClean="0">
                  <a:latin typeface="Rockwell"/>
                  <a:cs typeface="Rockwell"/>
                </a:rPr>
                <a:t>like</a:t>
              </a:r>
            </a:p>
          </p:txBody>
        </p:sp>
        <p:sp>
          <p:nvSpPr>
            <p:cNvPr id="174" name="TextBox 173"/>
            <p:cNvSpPr txBox="1"/>
            <p:nvPr/>
          </p:nvSpPr>
          <p:spPr>
            <a:xfrm>
              <a:off x="2084801" y="3957332"/>
              <a:ext cx="1451146" cy="359298"/>
            </a:xfrm>
            <a:prstGeom prst="rect">
              <a:avLst/>
            </a:prstGeom>
            <a:noFill/>
          </p:spPr>
          <p:txBody>
            <a:bodyPr wrap="square" rtlCol="0" anchor="ctr">
              <a:noAutofit/>
            </a:bodyPr>
            <a:lstStyle/>
            <a:p>
              <a:pPr algn="ctr"/>
              <a:r>
                <a:rPr lang="en-US" sz="1200" dirty="0" smtClean="0">
                  <a:latin typeface="Rockwell"/>
                  <a:cs typeface="Rockwell"/>
                </a:rPr>
                <a:t>flies</a:t>
              </a:r>
            </a:p>
          </p:txBody>
        </p:sp>
        <p:sp>
          <p:nvSpPr>
            <p:cNvPr id="175" name="TextBox 174"/>
            <p:cNvSpPr txBox="1"/>
            <p:nvPr/>
          </p:nvSpPr>
          <p:spPr>
            <a:xfrm>
              <a:off x="5446910" y="3962637"/>
              <a:ext cx="1451146" cy="359298"/>
            </a:xfrm>
            <a:prstGeom prst="rect">
              <a:avLst/>
            </a:prstGeom>
            <a:noFill/>
          </p:spPr>
          <p:txBody>
            <a:bodyPr wrap="square" rtlCol="0" anchor="ctr">
              <a:noAutofit/>
            </a:bodyPr>
            <a:lstStyle/>
            <a:p>
              <a:pPr algn="ctr"/>
              <a:r>
                <a:rPr lang="en-US" sz="1200" dirty="0" smtClean="0">
                  <a:latin typeface="Rockwell"/>
                  <a:cs typeface="Rockwell"/>
                </a:rPr>
                <a:t>an</a:t>
              </a:r>
            </a:p>
          </p:txBody>
        </p:sp>
        <p:sp>
          <p:nvSpPr>
            <p:cNvPr id="176" name="TextBox 175"/>
            <p:cNvSpPr txBox="1"/>
            <p:nvPr/>
          </p:nvSpPr>
          <p:spPr>
            <a:xfrm>
              <a:off x="7108264" y="3962637"/>
              <a:ext cx="1451146" cy="359298"/>
            </a:xfrm>
            <a:prstGeom prst="rect">
              <a:avLst/>
            </a:prstGeom>
            <a:noFill/>
          </p:spPr>
          <p:txBody>
            <a:bodyPr wrap="square" rtlCol="0" anchor="ctr">
              <a:noAutofit/>
            </a:bodyPr>
            <a:lstStyle/>
            <a:p>
              <a:pPr algn="ctr"/>
              <a:r>
                <a:rPr lang="en-US" sz="1200" dirty="0" smtClean="0">
                  <a:latin typeface="Rockwell"/>
                  <a:cs typeface="Rockwell"/>
                </a:rPr>
                <a:t>arrow</a:t>
              </a:r>
            </a:p>
          </p:txBody>
        </p:sp>
      </p:grpSp>
      <p:sp>
        <p:nvSpPr>
          <p:cNvPr id="74" name="Oval 73"/>
          <p:cNvSpPr/>
          <p:nvPr/>
        </p:nvSpPr>
        <p:spPr>
          <a:xfrm>
            <a:off x="1923317" y="4584008"/>
            <a:ext cx="383234" cy="3954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tx1"/>
                </a:solidFill>
                <a:latin typeface="Times New Roman"/>
                <a:cs typeface="Times New Roman"/>
              </a:rPr>
              <a:t>X</a:t>
            </a:r>
            <a:r>
              <a:rPr lang="en-US" sz="1200" i="1" baseline="-25000" dirty="0" smtClean="0">
                <a:solidFill>
                  <a:schemeClr val="tx1"/>
                </a:solidFill>
                <a:latin typeface="Times New Roman"/>
                <a:cs typeface="Times New Roman"/>
              </a:rPr>
              <a:t>1</a:t>
            </a:r>
            <a:endParaRPr lang="en-US" sz="1200" i="1" dirty="0">
              <a:solidFill>
                <a:schemeClr val="tx1"/>
              </a:solidFill>
              <a:latin typeface="Times New Roman"/>
              <a:cs typeface="Times New Roman"/>
            </a:endParaRPr>
          </a:p>
        </p:txBody>
      </p:sp>
      <p:sp>
        <p:nvSpPr>
          <p:cNvPr id="79" name="Oval 78"/>
          <p:cNvSpPr/>
          <p:nvPr/>
        </p:nvSpPr>
        <p:spPr>
          <a:xfrm>
            <a:off x="3094657" y="4584008"/>
            <a:ext cx="383234" cy="3954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a:solidFill>
                  <a:schemeClr val="tx1"/>
                </a:solidFill>
                <a:latin typeface="Times New Roman"/>
                <a:cs typeface="Times New Roman"/>
              </a:rPr>
              <a:t>2</a:t>
            </a:r>
            <a:endParaRPr lang="en-US" sz="1200" i="1" dirty="0">
              <a:solidFill>
                <a:schemeClr val="tx1"/>
              </a:solidFill>
              <a:latin typeface="Times New Roman"/>
              <a:cs typeface="Times New Roman"/>
            </a:endParaRPr>
          </a:p>
        </p:txBody>
      </p:sp>
      <p:sp>
        <p:nvSpPr>
          <p:cNvPr id="84" name="Oval 83"/>
          <p:cNvSpPr/>
          <p:nvPr/>
        </p:nvSpPr>
        <p:spPr>
          <a:xfrm>
            <a:off x="4283758" y="4582245"/>
            <a:ext cx="383234" cy="3954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a:solidFill>
                  <a:schemeClr val="tx1"/>
                </a:solidFill>
                <a:latin typeface="Times New Roman"/>
                <a:cs typeface="Times New Roman"/>
              </a:rPr>
              <a:t>3</a:t>
            </a:r>
            <a:endParaRPr lang="en-US" sz="1200" i="1" dirty="0">
              <a:solidFill>
                <a:schemeClr val="tx1"/>
              </a:solidFill>
              <a:latin typeface="Times New Roman"/>
              <a:cs typeface="Times New Roman"/>
            </a:endParaRPr>
          </a:p>
        </p:txBody>
      </p:sp>
      <p:sp>
        <p:nvSpPr>
          <p:cNvPr id="89" name="Oval 88"/>
          <p:cNvSpPr/>
          <p:nvPr/>
        </p:nvSpPr>
        <p:spPr>
          <a:xfrm>
            <a:off x="5461018" y="4584008"/>
            <a:ext cx="383234" cy="3954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a:solidFill>
                  <a:schemeClr val="tx1"/>
                </a:solidFill>
                <a:latin typeface="Times New Roman"/>
                <a:cs typeface="Times New Roman"/>
              </a:rPr>
              <a:t>4</a:t>
            </a:r>
            <a:endParaRPr lang="en-US" sz="1200" i="1" dirty="0">
              <a:solidFill>
                <a:schemeClr val="tx1"/>
              </a:solidFill>
              <a:latin typeface="Times New Roman"/>
              <a:cs typeface="Times New Roman"/>
            </a:endParaRPr>
          </a:p>
        </p:txBody>
      </p:sp>
      <p:sp>
        <p:nvSpPr>
          <p:cNvPr id="94" name="Oval 93"/>
          <p:cNvSpPr/>
          <p:nvPr/>
        </p:nvSpPr>
        <p:spPr>
          <a:xfrm>
            <a:off x="6632357" y="4582245"/>
            <a:ext cx="383234" cy="3954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smtClean="0">
                <a:solidFill>
                  <a:schemeClr val="tx1"/>
                </a:solidFill>
                <a:latin typeface="Times New Roman"/>
                <a:cs typeface="Times New Roman"/>
              </a:rPr>
              <a:t>5</a:t>
            </a:r>
            <a:endParaRPr lang="en-US" sz="1200" i="1" dirty="0">
              <a:solidFill>
                <a:schemeClr val="tx1"/>
              </a:solidFill>
              <a:latin typeface="Times New Roman"/>
              <a:cs typeface="Times New Roman"/>
            </a:endParaRPr>
          </a:p>
        </p:txBody>
      </p:sp>
      <p:cxnSp>
        <p:nvCxnSpPr>
          <p:cNvPr id="53" name="Curved Connector 52"/>
          <p:cNvCxnSpPr>
            <a:stCxn id="59" idx="1"/>
            <a:endCxn id="79" idx="0"/>
          </p:cNvCxnSpPr>
          <p:nvPr/>
        </p:nvCxnSpPr>
        <p:spPr>
          <a:xfrm rot="10800000" flipV="1">
            <a:off x="3286275" y="3607252"/>
            <a:ext cx="1088765" cy="97675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4" name="Curved Connector 53"/>
          <p:cNvCxnSpPr>
            <a:stCxn id="59" idx="1"/>
            <a:endCxn id="74" idx="0"/>
          </p:cNvCxnSpPr>
          <p:nvPr/>
        </p:nvCxnSpPr>
        <p:spPr>
          <a:xfrm rot="10800000" flipV="1">
            <a:off x="2114935" y="3607252"/>
            <a:ext cx="2260105" cy="97675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5" name="Curved Connector 54"/>
          <p:cNvCxnSpPr>
            <a:stCxn id="59" idx="3"/>
            <a:endCxn id="89" idx="0"/>
          </p:cNvCxnSpPr>
          <p:nvPr/>
        </p:nvCxnSpPr>
        <p:spPr>
          <a:xfrm>
            <a:off x="4563596" y="3607253"/>
            <a:ext cx="1089039" cy="97675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6" name="Curved Connector 55"/>
          <p:cNvCxnSpPr>
            <a:stCxn id="59" idx="3"/>
            <a:endCxn id="94" idx="0"/>
          </p:cNvCxnSpPr>
          <p:nvPr/>
        </p:nvCxnSpPr>
        <p:spPr>
          <a:xfrm>
            <a:off x="4563596" y="3607253"/>
            <a:ext cx="2260378" cy="97499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8" name="Curved Connector 57"/>
          <p:cNvCxnSpPr>
            <a:stCxn id="59" idx="2"/>
            <a:endCxn id="84" idx="0"/>
          </p:cNvCxnSpPr>
          <p:nvPr/>
        </p:nvCxnSpPr>
        <p:spPr>
          <a:xfrm rot="16200000" flipH="1">
            <a:off x="4031990" y="4138859"/>
            <a:ext cx="880713" cy="6057"/>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59" name="Rectangle 58"/>
          <p:cNvSpPr/>
          <p:nvPr/>
        </p:nvSpPr>
        <p:spPr>
          <a:xfrm>
            <a:off x="4375039" y="3512974"/>
            <a:ext cx="188557" cy="1885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spTree>
    <p:extLst>
      <p:ext uri="{BB962C8B-B14F-4D97-AF65-F5344CB8AC3E}">
        <p14:creationId xmlns:p14="http://schemas.microsoft.com/office/powerpoint/2010/main" val="2277556418"/>
      </p:ext>
    </p:extLst>
  </p:cSld>
  <p:clrMapOvr>
    <a:masterClrMapping/>
  </p:clrMapOvr>
  <p:timing>
    <p:tnLst>
      <p:par>
        <p:cTn xmlns:p14="http://schemas.microsoft.com/office/powerpoint/2010/main" id="1" dur="indefinite" restart="never" nodeType="tmRoot"/>
      </p:par>
    </p:tnLst>
  </p:timing>
</p:sld>
</file>

<file path=ppt/slides/slide2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Example: The </a:t>
            </a:r>
            <a:r>
              <a:rPr lang="en-US" i="1" dirty="0" err="1">
                <a:latin typeface="Times New Roman"/>
                <a:cs typeface="Times New Roman"/>
              </a:rPr>
              <a:t>TrigramHMM</a:t>
            </a:r>
            <a:r>
              <a:rPr lang="en-US" dirty="0"/>
              <a:t> Factor</a:t>
            </a:r>
          </a:p>
        </p:txBody>
      </p:sp>
      <p:sp>
        <p:nvSpPr>
          <p:cNvPr id="4" name="Slide Number Placeholder 3"/>
          <p:cNvSpPr>
            <a:spLocks noGrp="1"/>
          </p:cNvSpPr>
          <p:nvPr>
            <p:ph type="sldNum" sz="quarter" idx="12"/>
          </p:nvPr>
        </p:nvSpPr>
        <p:spPr/>
        <p:txBody>
          <a:bodyPr/>
          <a:lstStyle/>
          <a:p>
            <a:fld id="{E5445004-F4FB-5345-992E-498B4C43F562}" type="slidenum">
              <a:rPr lang="en-US" smtClean="0"/>
              <a:t>236</a:t>
            </a:fld>
            <a:endParaRPr lang="en-US"/>
          </a:p>
        </p:txBody>
      </p:sp>
      <p:sp>
        <p:nvSpPr>
          <p:cNvPr id="115" name="TextBox 114"/>
          <p:cNvSpPr txBox="1"/>
          <p:nvPr/>
        </p:nvSpPr>
        <p:spPr>
          <a:xfrm>
            <a:off x="-1" y="6441800"/>
            <a:ext cx="3855525" cy="416200"/>
          </a:xfrm>
          <a:prstGeom prst="rect">
            <a:avLst/>
          </a:prstGeom>
          <a:solidFill>
            <a:schemeClr val="accent6">
              <a:lumMod val="60000"/>
              <a:lumOff val="40000"/>
            </a:schemeClr>
          </a:solidFill>
        </p:spPr>
        <p:txBody>
          <a:bodyPr wrap="square" rtlCol="0" anchor="ctr">
            <a:noAutofit/>
          </a:bodyPr>
          <a:lstStyle/>
          <a:p>
            <a:r>
              <a:rPr lang="en-US" dirty="0" smtClean="0"/>
              <a:t>(Smith &amp; Eisner, 2008)</a:t>
            </a:r>
          </a:p>
        </p:txBody>
      </p:sp>
      <p:sp>
        <p:nvSpPr>
          <p:cNvPr id="116" name="Content Placeholder 2"/>
          <p:cNvSpPr txBox="1">
            <a:spLocks/>
          </p:cNvSpPr>
          <p:nvPr/>
        </p:nvSpPr>
        <p:spPr>
          <a:xfrm>
            <a:off x="5274175" y="2283348"/>
            <a:ext cx="3234232" cy="3677892"/>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endParaRPr lang="en-US" dirty="0"/>
          </a:p>
        </p:txBody>
      </p:sp>
      <p:grpSp>
        <p:nvGrpSpPr>
          <p:cNvPr id="164" name="Group 163"/>
          <p:cNvGrpSpPr/>
          <p:nvPr/>
        </p:nvGrpSpPr>
        <p:grpSpPr>
          <a:xfrm>
            <a:off x="1656294" y="5728569"/>
            <a:ext cx="5717251" cy="262896"/>
            <a:chOff x="492120" y="3950977"/>
            <a:chExt cx="8067290" cy="370958"/>
          </a:xfrm>
        </p:grpSpPr>
        <p:sp>
          <p:nvSpPr>
            <p:cNvPr id="172" name="TextBox 171"/>
            <p:cNvSpPr txBox="1"/>
            <p:nvPr/>
          </p:nvSpPr>
          <p:spPr>
            <a:xfrm>
              <a:off x="492120" y="3962637"/>
              <a:ext cx="1330509" cy="359298"/>
            </a:xfrm>
            <a:prstGeom prst="rect">
              <a:avLst/>
            </a:prstGeom>
            <a:noFill/>
          </p:spPr>
          <p:txBody>
            <a:bodyPr wrap="square" rtlCol="0" anchor="ctr">
              <a:noAutofit/>
            </a:bodyPr>
            <a:lstStyle/>
            <a:p>
              <a:pPr algn="ctr"/>
              <a:r>
                <a:rPr lang="en-US" sz="1200" dirty="0" smtClean="0">
                  <a:latin typeface="Rockwell"/>
                  <a:cs typeface="Rockwell"/>
                </a:rPr>
                <a:t>time</a:t>
              </a:r>
            </a:p>
          </p:txBody>
        </p:sp>
        <p:sp>
          <p:nvSpPr>
            <p:cNvPr id="173" name="TextBox 172"/>
            <p:cNvSpPr txBox="1"/>
            <p:nvPr/>
          </p:nvSpPr>
          <p:spPr>
            <a:xfrm>
              <a:off x="3769260" y="3950977"/>
              <a:ext cx="1451146" cy="359298"/>
            </a:xfrm>
            <a:prstGeom prst="rect">
              <a:avLst/>
            </a:prstGeom>
            <a:noFill/>
          </p:spPr>
          <p:txBody>
            <a:bodyPr wrap="square" rtlCol="0" anchor="ctr">
              <a:noAutofit/>
            </a:bodyPr>
            <a:lstStyle/>
            <a:p>
              <a:pPr algn="ctr"/>
              <a:r>
                <a:rPr lang="en-US" sz="1200" dirty="0" smtClean="0">
                  <a:latin typeface="Rockwell"/>
                  <a:cs typeface="Rockwell"/>
                </a:rPr>
                <a:t>like</a:t>
              </a:r>
            </a:p>
          </p:txBody>
        </p:sp>
        <p:sp>
          <p:nvSpPr>
            <p:cNvPr id="174" name="TextBox 173"/>
            <p:cNvSpPr txBox="1"/>
            <p:nvPr/>
          </p:nvSpPr>
          <p:spPr>
            <a:xfrm>
              <a:off x="2084801" y="3957332"/>
              <a:ext cx="1451146" cy="359298"/>
            </a:xfrm>
            <a:prstGeom prst="rect">
              <a:avLst/>
            </a:prstGeom>
            <a:noFill/>
          </p:spPr>
          <p:txBody>
            <a:bodyPr wrap="square" rtlCol="0" anchor="ctr">
              <a:noAutofit/>
            </a:bodyPr>
            <a:lstStyle/>
            <a:p>
              <a:pPr algn="ctr"/>
              <a:r>
                <a:rPr lang="en-US" sz="1200" dirty="0" smtClean="0">
                  <a:latin typeface="Rockwell"/>
                  <a:cs typeface="Rockwell"/>
                </a:rPr>
                <a:t>flies</a:t>
              </a:r>
            </a:p>
          </p:txBody>
        </p:sp>
        <p:sp>
          <p:nvSpPr>
            <p:cNvPr id="175" name="TextBox 174"/>
            <p:cNvSpPr txBox="1"/>
            <p:nvPr/>
          </p:nvSpPr>
          <p:spPr>
            <a:xfrm>
              <a:off x="5446910" y="3962637"/>
              <a:ext cx="1451146" cy="359298"/>
            </a:xfrm>
            <a:prstGeom prst="rect">
              <a:avLst/>
            </a:prstGeom>
            <a:noFill/>
          </p:spPr>
          <p:txBody>
            <a:bodyPr wrap="square" rtlCol="0" anchor="ctr">
              <a:noAutofit/>
            </a:bodyPr>
            <a:lstStyle/>
            <a:p>
              <a:pPr algn="ctr"/>
              <a:r>
                <a:rPr lang="en-US" sz="1200" dirty="0" smtClean="0">
                  <a:latin typeface="Rockwell"/>
                  <a:cs typeface="Rockwell"/>
                </a:rPr>
                <a:t>an</a:t>
              </a:r>
            </a:p>
          </p:txBody>
        </p:sp>
        <p:sp>
          <p:nvSpPr>
            <p:cNvPr id="176" name="TextBox 175"/>
            <p:cNvSpPr txBox="1"/>
            <p:nvPr/>
          </p:nvSpPr>
          <p:spPr>
            <a:xfrm>
              <a:off x="7108264" y="3962637"/>
              <a:ext cx="1451146" cy="359298"/>
            </a:xfrm>
            <a:prstGeom prst="rect">
              <a:avLst/>
            </a:prstGeom>
            <a:noFill/>
          </p:spPr>
          <p:txBody>
            <a:bodyPr wrap="square" rtlCol="0" anchor="ctr">
              <a:noAutofit/>
            </a:bodyPr>
            <a:lstStyle/>
            <a:p>
              <a:pPr algn="ctr"/>
              <a:r>
                <a:rPr lang="en-US" sz="1200" dirty="0" smtClean="0">
                  <a:latin typeface="Rockwell"/>
                  <a:cs typeface="Rockwell"/>
                </a:rPr>
                <a:t>arrow</a:t>
              </a:r>
            </a:p>
          </p:txBody>
        </p:sp>
      </p:grpSp>
      <p:sp>
        <p:nvSpPr>
          <p:cNvPr id="74" name="Oval 73"/>
          <p:cNvSpPr/>
          <p:nvPr/>
        </p:nvSpPr>
        <p:spPr>
          <a:xfrm>
            <a:off x="1923317" y="5296036"/>
            <a:ext cx="383234" cy="3954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tx1"/>
                </a:solidFill>
                <a:latin typeface="Times New Roman"/>
                <a:cs typeface="Times New Roman"/>
              </a:rPr>
              <a:t>X</a:t>
            </a:r>
            <a:r>
              <a:rPr lang="en-US" sz="1200" i="1" baseline="-25000" dirty="0" smtClean="0">
                <a:solidFill>
                  <a:schemeClr val="tx1"/>
                </a:solidFill>
                <a:latin typeface="Times New Roman"/>
                <a:cs typeface="Times New Roman"/>
              </a:rPr>
              <a:t>1</a:t>
            </a:r>
            <a:endParaRPr lang="en-US" sz="1200" i="1" dirty="0">
              <a:solidFill>
                <a:schemeClr val="tx1"/>
              </a:solidFill>
              <a:latin typeface="Times New Roman"/>
              <a:cs typeface="Times New Roman"/>
            </a:endParaRPr>
          </a:p>
        </p:txBody>
      </p:sp>
      <p:sp>
        <p:nvSpPr>
          <p:cNvPr id="79" name="Oval 78"/>
          <p:cNvSpPr/>
          <p:nvPr/>
        </p:nvSpPr>
        <p:spPr>
          <a:xfrm>
            <a:off x="3094657" y="5296036"/>
            <a:ext cx="383234" cy="3954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a:solidFill>
                  <a:schemeClr val="tx1"/>
                </a:solidFill>
                <a:latin typeface="Times New Roman"/>
                <a:cs typeface="Times New Roman"/>
              </a:rPr>
              <a:t>2</a:t>
            </a:r>
            <a:endParaRPr lang="en-US" sz="1200" i="1" dirty="0">
              <a:solidFill>
                <a:schemeClr val="tx1"/>
              </a:solidFill>
              <a:latin typeface="Times New Roman"/>
              <a:cs typeface="Times New Roman"/>
            </a:endParaRPr>
          </a:p>
        </p:txBody>
      </p:sp>
      <p:sp>
        <p:nvSpPr>
          <p:cNvPr id="84" name="Oval 83"/>
          <p:cNvSpPr/>
          <p:nvPr/>
        </p:nvSpPr>
        <p:spPr>
          <a:xfrm>
            <a:off x="4283758" y="5294273"/>
            <a:ext cx="383234" cy="3954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a:solidFill>
                  <a:schemeClr val="tx1"/>
                </a:solidFill>
                <a:latin typeface="Times New Roman"/>
                <a:cs typeface="Times New Roman"/>
              </a:rPr>
              <a:t>3</a:t>
            </a:r>
            <a:endParaRPr lang="en-US" sz="1200" i="1" dirty="0">
              <a:solidFill>
                <a:schemeClr val="tx1"/>
              </a:solidFill>
              <a:latin typeface="Times New Roman"/>
              <a:cs typeface="Times New Roman"/>
            </a:endParaRPr>
          </a:p>
        </p:txBody>
      </p:sp>
      <p:sp>
        <p:nvSpPr>
          <p:cNvPr id="89" name="Oval 88"/>
          <p:cNvSpPr/>
          <p:nvPr/>
        </p:nvSpPr>
        <p:spPr>
          <a:xfrm>
            <a:off x="5461018" y="5296036"/>
            <a:ext cx="383234" cy="3954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a:solidFill>
                  <a:schemeClr val="tx1"/>
                </a:solidFill>
                <a:latin typeface="Times New Roman"/>
                <a:cs typeface="Times New Roman"/>
              </a:rPr>
              <a:t>4</a:t>
            </a:r>
            <a:endParaRPr lang="en-US" sz="1200" i="1" dirty="0">
              <a:solidFill>
                <a:schemeClr val="tx1"/>
              </a:solidFill>
              <a:latin typeface="Times New Roman"/>
              <a:cs typeface="Times New Roman"/>
            </a:endParaRPr>
          </a:p>
        </p:txBody>
      </p:sp>
      <p:sp>
        <p:nvSpPr>
          <p:cNvPr id="94" name="Oval 93"/>
          <p:cNvSpPr/>
          <p:nvPr/>
        </p:nvSpPr>
        <p:spPr>
          <a:xfrm>
            <a:off x="6632357" y="5294273"/>
            <a:ext cx="383234" cy="3954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smtClean="0">
                <a:solidFill>
                  <a:schemeClr val="tx1"/>
                </a:solidFill>
                <a:latin typeface="Times New Roman"/>
                <a:cs typeface="Times New Roman"/>
              </a:rPr>
              <a:t>5</a:t>
            </a:r>
            <a:endParaRPr lang="en-US" sz="1200" i="1" dirty="0">
              <a:solidFill>
                <a:schemeClr val="tx1"/>
              </a:solidFill>
              <a:latin typeface="Times New Roman"/>
              <a:cs typeface="Times New Roman"/>
            </a:endParaRPr>
          </a:p>
        </p:txBody>
      </p:sp>
      <p:cxnSp>
        <p:nvCxnSpPr>
          <p:cNvPr id="53" name="Curved Connector 52"/>
          <p:cNvCxnSpPr>
            <a:stCxn id="59" idx="1"/>
            <a:endCxn id="79" idx="0"/>
          </p:cNvCxnSpPr>
          <p:nvPr/>
        </p:nvCxnSpPr>
        <p:spPr>
          <a:xfrm rot="10800000" flipV="1">
            <a:off x="3286275" y="4704160"/>
            <a:ext cx="1088765" cy="59187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4" name="Curved Connector 53"/>
          <p:cNvCxnSpPr>
            <a:stCxn id="59" idx="1"/>
            <a:endCxn id="74" idx="0"/>
          </p:cNvCxnSpPr>
          <p:nvPr/>
        </p:nvCxnSpPr>
        <p:spPr>
          <a:xfrm rot="10800000" flipV="1">
            <a:off x="2114935" y="4704160"/>
            <a:ext cx="2260105" cy="59187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5" name="Curved Connector 54"/>
          <p:cNvCxnSpPr>
            <a:stCxn id="59" idx="3"/>
            <a:endCxn id="89" idx="0"/>
          </p:cNvCxnSpPr>
          <p:nvPr/>
        </p:nvCxnSpPr>
        <p:spPr>
          <a:xfrm>
            <a:off x="4563596" y="4704161"/>
            <a:ext cx="1089039" cy="59187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6" name="Curved Connector 55"/>
          <p:cNvCxnSpPr>
            <a:stCxn id="59" idx="3"/>
            <a:endCxn id="94" idx="0"/>
          </p:cNvCxnSpPr>
          <p:nvPr/>
        </p:nvCxnSpPr>
        <p:spPr>
          <a:xfrm>
            <a:off x="4563596" y="4704161"/>
            <a:ext cx="2260378" cy="5901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8" name="Curved Connector 57"/>
          <p:cNvCxnSpPr>
            <a:stCxn id="59" idx="2"/>
            <a:endCxn id="84" idx="0"/>
          </p:cNvCxnSpPr>
          <p:nvPr/>
        </p:nvCxnSpPr>
        <p:spPr>
          <a:xfrm rot="16200000" flipH="1">
            <a:off x="4224430" y="5043327"/>
            <a:ext cx="495833" cy="6057"/>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59" name="Rectangle 58"/>
          <p:cNvSpPr/>
          <p:nvPr/>
        </p:nvSpPr>
        <p:spPr>
          <a:xfrm>
            <a:off x="4375039" y="4609882"/>
            <a:ext cx="188557" cy="1885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sp>
        <p:nvSpPr>
          <p:cNvPr id="27" name="Content Placeholder 7"/>
          <p:cNvSpPr>
            <a:spLocks noGrp="1"/>
          </p:cNvSpPr>
          <p:nvPr>
            <p:ph idx="1"/>
          </p:nvPr>
        </p:nvSpPr>
        <p:spPr>
          <a:xfrm>
            <a:off x="457200" y="1210760"/>
            <a:ext cx="8229600" cy="5044828"/>
          </a:xfrm>
        </p:spPr>
        <p:txBody>
          <a:bodyPr/>
          <a:lstStyle/>
          <a:p>
            <a:pPr marL="0" indent="0">
              <a:buNone/>
            </a:pPr>
            <a:r>
              <a:rPr lang="en-US" b="1" dirty="0" smtClean="0"/>
              <a:t>Variables: </a:t>
            </a:r>
            <a:r>
              <a:rPr lang="en-US" i="1" dirty="0">
                <a:latin typeface="Times New Roman"/>
                <a:cs typeface="Times New Roman"/>
              </a:rPr>
              <a:t>d</a:t>
            </a:r>
            <a:r>
              <a:rPr lang="en-US" dirty="0" smtClean="0"/>
              <a:t> discrete variables </a:t>
            </a:r>
            <a:r>
              <a:rPr lang="en-US" i="1" dirty="0">
                <a:latin typeface="Times New Roman"/>
                <a:cs typeface="Times New Roman"/>
              </a:rPr>
              <a:t>X</a:t>
            </a:r>
            <a:r>
              <a:rPr lang="en-US" i="1" baseline="-25000" dirty="0">
                <a:latin typeface="Times New Roman"/>
                <a:cs typeface="Times New Roman"/>
              </a:rPr>
              <a:t>1</a:t>
            </a:r>
            <a:r>
              <a:rPr lang="en-US" i="1" dirty="0">
                <a:latin typeface="Times New Roman"/>
                <a:cs typeface="Times New Roman"/>
              </a:rPr>
              <a:t>, …, </a:t>
            </a:r>
            <a:r>
              <a:rPr lang="en-US" i="1" dirty="0" err="1" smtClean="0">
                <a:latin typeface="Times New Roman"/>
                <a:cs typeface="Times New Roman"/>
              </a:rPr>
              <a:t>X</a:t>
            </a:r>
            <a:r>
              <a:rPr lang="en-US" i="1" baseline="-25000" dirty="0" err="1">
                <a:latin typeface="Times New Roman"/>
                <a:cs typeface="Times New Roman"/>
              </a:rPr>
              <a:t>d</a:t>
            </a:r>
            <a:endParaRPr lang="en-US" i="1" baseline="-25000" dirty="0">
              <a:latin typeface="Times New Roman"/>
              <a:cs typeface="Times New Roman"/>
            </a:endParaRPr>
          </a:p>
          <a:p>
            <a:pPr marL="0" indent="0">
              <a:buNone/>
            </a:pPr>
            <a:r>
              <a:rPr lang="en-US" b="1" dirty="0" smtClean="0"/>
              <a:t>Global </a:t>
            </a:r>
            <a:r>
              <a:rPr lang="en-US" b="1" dirty="0"/>
              <a:t>Factor:</a:t>
            </a:r>
          </a:p>
          <a:p>
            <a:pPr marL="0" indent="0">
              <a:buNone/>
            </a:pPr>
            <a:endParaRPr lang="en-US" dirty="0"/>
          </a:p>
        </p:txBody>
      </p:sp>
      <p:grpSp>
        <p:nvGrpSpPr>
          <p:cNvPr id="28" name="Group 27"/>
          <p:cNvGrpSpPr/>
          <p:nvPr/>
        </p:nvGrpSpPr>
        <p:grpSpPr>
          <a:xfrm>
            <a:off x="3041324" y="1909715"/>
            <a:ext cx="5278434" cy="1641230"/>
            <a:chOff x="3272517" y="1126443"/>
            <a:chExt cx="5278434" cy="1641230"/>
          </a:xfrm>
        </p:grpSpPr>
        <p:sp>
          <p:nvSpPr>
            <p:cNvPr id="29" name="Content Placeholder 2"/>
            <p:cNvSpPr txBox="1">
              <a:spLocks/>
            </p:cNvSpPr>
            <p:nvPr/>
          </p:nvSpPr>
          <p:spPr>
            <a:xfrm>
              <a:off x="6621182" y="1126443"/>
              <a:ext cx="1929769" cy="1641230"/>
            </a:xfrm>
            <a:prstGeom prst="rect">
              <a:avLst/>
            </a:prstGeom>
          </p:spPr>
          <p:txBody>
            <a:bodyPr vert="horz" lIns="91440" tIns="45720" rIns="91440" bIns="45720" rtlCol="0">
              <a:normAutofit fontScale="77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i="1" dirty="0" smtClean="0">
                  <a:latin typeface="Times New Roman"/>
                  <a:cs typeface="Times New Roman"/>
                </a:rPr>
                <a:t>p(</a:t>
              </a:r>
              <a:r>
                <a:rPr lang="en-US" i="1" dirty="0">
                  <a:latin typeface="Times New Roman"/>
                  <a:cs typeface="Times New Roman"/>
                </a:rPr>
                <a:t>X</a:t>
              </a:r>
              <a:r>
                <a:rPr lang="en-US" i="1" baseline="-25000" dirty="0">
                  <a:latin typeface="Times New Roman"/>
                  <a:cs typeface="Times New Roman"/>
                </a:rPr>
                <a:t>1</a:t>
              </a:r>
              <a:r>
                <a:rPr lang="en-US" i="1" dirty="0">
                  <a:latin typeface="Times New Roman"/>
                  <a:cs typeface="Times New Roman"/>
                </a:rPr>
                <a:t>, …, </a:t>
              </a:r>
              <a:r>
                <a:rPr lang="en-US" i="1" dirty="0" err="1" smtClean="0">
                  <a:latin typeface="Times New Roman"/>
                  <a:cs typeface="Times New Roman"/>
                </a:rPr>
                <a:t>X</a:t>
              </a:r>
              <a:r>
                <a:rPr lang="en-US" i="1" baseline="-25000" dirty="0" err="1">
                  <a:latin typeface="Times New Roman"/>
                  <a:cs typeface="Times New Roman"/>
                </a:rPr>
                <a:t>d</a:t>
              </a:r>
              <a:r>
                <a:rPr lang="en-US" i="1" dirty="0" smtClean="0">
                  <a:latin typeface="Times New Roman"/>
                  <a:cs typeface="Times New Roman"/>
                </a:rPr>
                <a:t>) </a:t>
              </a:r>
              <a:r>
                <a:rPr lang="en-US" dirty="0" smtClean="0">
                  <a:cs typeface="Times New Roman"/>
                </a:rPr>
                <a:t>according to a trigram HMM model</a:t>
              </a:r>
              <a:endParaRPr lang="en-US" i="1" dirty="0">
                <a:latin typeface="Times New Roman"/>
                <a:cs typeface="Times New Roman"/>
              </a:endParaRPr>
            </a:p>
          </p:txBody>
        </p:sp>
        <p:sp>
          <p:nvSpPr>
            <p:cNvPr id="30" name="Content Placeholder 2"/>
            <p:cNvSpPr txBox="1">
              <a:spLocks/>
            </p:cNvSpPr>
            <p:nvPr/>
          </p:nvSpPr>
          <p:spPr>
            <a:xfrm>
              <a:off x="3272517" y="1169496"/>
              <a:ext cx="3348666" cy="489939"/>
            </a:xfrm>
            <a:prstGeom prst="rect">
              <a:avLst/>
            </a:prstGeom>
          </p:spPr>
          <p:txBody>
            <a:bodyPr vert="horz" lIns="91440" tIns="45720" rIns="91440" bIns="45720" rtlCol="0">
              <a:normAutofit fontScale="70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i="1" dirty="0" err="1">
                  <a:latin typeface="Times New Roman"/>
                  <a:cs typeface="Times New Roman"/>
                </a:rPr>
                <a:t>TrigramHMM</a:t>
              </a:r>
              <a:r>
                <a:rPr lang="en-US" dirty="0"/>
                <a:t> </a:t>
              </a:r>
              <a:r>
                <a:rPr lang="en-US" i="1" dirty="0">
                  <a:latin typeface="Times New Roman"/>
                  <a:cs typeface="Times New Roman"/>
                </a:rPr>
                <a:t>(X</a:t>
              </a:r>
              <a:r>
                <a:rPr lang="en-US" i="1" baseline="-25000" dirty="0">
                  <a:latin typeface="Times New Roman"/>
                  <a:cs typeface="Times New Roman"/>
                </a:rPr>
                <a:t>1</a:t>
              </a:r>
              <a:r>
                <a:rPr lang="en-US" i="1" dirty="0">
                  <a:latin typeface="Times New Roman"/>
                  <a:cs typeface="Times New Roman"/>
                </a:rPr>
                <a:t>, …, </a:t>
              </a:r>
              <a:r>
                <a:rPr lang="en-US" i="1" dirty="0" err="1" smtClean="0">
                  <a:latin typeface="Times New Roman"/>
                  <a:cs typeface="Times New Roman"/>
                </a:rPr>
                <a:t>X</a:t>
              </a:r>
              <a:r>
                <a:rPr lang="en-US" i="1" baseline="-25000" dirty="0" err="1">
                  <a:latin typeface="Times New Roman"/>
                  <a:cs typeface="Times New Roman"/>
                </a:rPr>
                <a:t>d</a:t>
              </a:r>
              <a:r>
                <a:rPr lang="en-US" i="1" dirty="0" smtClean="0">
                  <a:latin typeface="Times New Roman"/>
                  <a:cs typeface="Times New Roman"/>
                </a:rPr>
                <a:t>) =</a:t>
              </a:r>
              <a:endParaRPr lang="en-US" i="1" dirty="0">
                <a:latin typeface="Times New Roman"/>
                <a:cs typeface="Times New Roman"/>
              </a:endParaRPr>
            </a:p>
          </p:txBody>
        </p:sp>
      </p:grpSp>
    </p:spTree>
    <p:extLst>
      <p:ext uri="{BB962C8B-B14F-4D97-AF65-F5344CB8AC3E}">
        <p14:creationId xmlns:p14="http://schemas.microsoft.com/office/powerpoint/2010/main" val="1106055548"/>
      </p:ext>
    </p:extLst>
  </p:cSld>
  <p:clrMapOvr>
    <a:masterClrMapping/>
  </p:clrMapOvr>
  <p:timing>
    <p:tnLst>
      <p:par>
        <p:cTn xmlns:p14="http://schemas.microsoft.com/office/powerpoint/2010/main" id="1" dur="indefinite" restart="never" nodeType="tmRoot"/>
      </p:par>
    </p:tnLst>
  </p:timing>
</p:sld>
</file>

<file path=ppt/slides/slide2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Example: The </a:t>
            </a:r>
            <a:r>
              <a:rPr lang="en-US" i="1" dirty="0" err="1">
                <a:latin typeface="Times New Roman"/>
                <a:cs typeface="Times New Roman"/>
              </a:rPr>
              <a:t>TrigramHMM</a:t>
            </a:r>
            <a:r>
              <a:rPr lang="en-US" dirty="0"/>
              <a:t> Factor</a:t>
            </a:r>
          </a:p>
        </p:txBody>
      </p:sp>
      <p:sp>
        <p:nvSpPr>
          <p:cNvPr id="4" name="Slide Number Placeholder 3"/>
          <p:cNvSpPr>
            <a:spLocks noGrp="1"/>
          </p:cNvSpPr>
          <p:nvPr>
            <p:ph type="sldNum" sz="quarter" idx="12"/>
          </p:nvPr>
        </p:nvSpPr>
        <p:spPr/>
        <p:txBody>
          <a:bodyPr/>
          <a:lstStyle/>
          <a:p>
            <a:fld id="{E5445004-F4FB-5345-992E-498B4C43F562}" type="slidenum">
              <a:rPr lang="en-US" smtClean="0"/>
              <a:t>237</a:t>
            </a:fld>
            <a:endParaRPr lang="en-US"/>
          </a:p>
        </p:txBody>
      </p:sp>
      <p:sp>
        <p:nvSpPr>
          <p:cNvPr id="115" name="TextBox 114"/>
          <p:cNvSpPr txBox="1"/>
          <p:nvPr/>
        </p:nvSpPr>
        <p:spPr>
          <a:xfrm>
            <a:off x="-1" y="6441800"/>
            <a:ext cx="3855525" cy="416200"/>
          </a:xfrm>
          <a:prstGeom prst="rect">
            <a:avLst/>
          </a:prstGeom>
          <a:solidFill>
            <a:schemeClr val="accent6">
              <a:lumMod val="60000"/>
              <a:lumOff val="40000"/>
            </a:schemeClr>
          </a:solidFill>
        </p:spPr>
        <p:txBody>
          <a:bodyPr wrap="square" rtlCol="0" anchor="ctr">
            <a:noAutofit/>
          </a:bodyPr>
          <a:lstStyle/>
          <a:p>
            <a:r>
              <a:rPr lang="en-US" dirty="0" smtClean="0"/>
              <a:t>(Smith &amp; Eisner, 2008)</a:t>
            </a:r>
          </a:p>
        </p:txBody>
      </p:sp>
      <p:sp>
        <p:nvSpPr>
          <p:cNvPr id="116" name="Content Placeholder 2"/>
          <p:cNvSpPr txBox="1">
            <a:spLocks/>
          </p:cNvSpPr>
          <p:nvPr/>
        </p:nvSpPr>
        <p:spPr>
          <a:xfrm>
            <a:off x="5274175" y="2283348"/>
            <a:ext cx="3234232" cy="3677892"/>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endParaRPr lang="en-US" dirty="0"/>
          </a:p>
        </p:txBody>
      </p:sp>
      <p:grpSp>
        <p:nvGrpSpPr>
          <p:cNvPr id="164" name="Group 163"/>
          <p:cNvGrpSpPr/>
          <p:nvPr/>
        </p:nvGrpSpPr>
        <p:grpSpPr>
          <a:xfrm>
            <a:off x="1656294" y="5728569"/>
            <a:ext cx="5717251" cy="262896"/>
            <a:chOff x="492120" y="3950977"/>
            <a:chExt cx="8067290" cy="370958"/>
          </a:xfrm>
        </p:grpSpPr>
        <p:sp>
          <p:nvSpPr>
            <p:cNvPr id="172" name="TextBox 171"/>
            <p:cNvSpPr txBox="1"/>
            <p:nvPr/>
          </p:nvSpPr>
          <p:spPr>
            <a:xfrm>
              <a:off x="492120" y="3962637"/>
              <a:ext cx="1330509" cy="359298"/>
            </a:xfrm>
            <a:prstGeom prst="rect">
              <a:avLst/>
            </a:prstGeom>
            <a:noFill/>
          </p:spPr>
          <p:txBody>
            <a:bodyPr wrap="square" rtlCol="0" anchor="ctr">
              <a:noAutofit/>
            </a:bodyPr>
            <a:lstStyle/>
            <a:p>
              <a:pPr algn="ctr"/>
              <a:r>
                <a:rPr lang="en-US" sz="1200" dirty="0" smtClean="0">
                  <a:latin typeface="Rockwell"/>
                  <a:cs typeface="Rockwell"/>
                </a:rPr>
                <a:t>time</a:t>
              </a:r>
            </a:p>
          </p:txBody>
        </p:sp>
        <p:sp>
          <p:nvSpPr>
            <p:cNvPr id="173" name="TextBox 172"/>
            <p:cNvSpPr txBox="1"/>
            <p:nvPr/>
          </p:nvSpPr>
          <p:spPr>
            <a:xfrm>
              <a:off x="3769260" y="3950977"/>
              <a:ext cx="1451146" cy="359298"/>
            </a:xfrm>
            <a:prstGeom prst="rect">
              <a:avLst/>
            </a:prstGeom>
            <a:noFill/>
          </p:spPr>
          <p:txBody>
            <a:bodyPr wrap="square" rtlCol="0" anchor="ctr">
              <a:noAutofit/>
            </a:bodyPr>
            <a:lstStyle/>
            <a:p>
              <a:pPr algn="ctr"/>
              <a:r>
                <a:rPr lang="en-US" sz="1200" dirty="0" smtClean="0">
                  <a:latin typeface="Rockwell"/>
                  <a:cs typeface="Rockwell"/>
                </a:rPr>
                <a:t>like</a:t>
              </a:r>
            </a:p>
          </p:txBody>
        </p:sp>
        <p:sp>
          <p:nvSpPr>
            <p:cNvPr id="174" name="TextBox 173"/>
            <p:cNvSpPr txBox="1"/>
            <p:nvPr/>
          </p:nvSpPr>
          <p:spPr>
            <a:xfrm>
              <a:off x="2084801" y="3957332"/>
              <a:ext cx="1451146" cy="359298"/>
            </a:xfrm>
            <a:prstGeom prst="rect">
              <a:avLst/>
            </a:prstGeom>
            <a:noFill/>
          </p:spPr>
          <p:txBody>
            <a:bodyPr wrap="square" rtlCol="0" anchor="ctr">
              <a:noAutofit/>
            </a:bodyPr>
            <a:lstStyle/>
            <a:p>
              <a:pPr algn="ctr"/>
              <a:r>
                <a:rPr lang="en-US" sz="1200" dirty="0" smtClean="0">
                  <a:latin typeface="Rockwell"/>
                  <a:cs typeface="Rockwell"/>
                </a:rPr>
                <a:t>flies</a:t>
              </a:r>
            </a:p>
          </p:txBody>
        </p:sp>
        <p:sp>
          <p:nvSpPr>
            <p:cNvPr id="175" name="TextBox 174"/>
            <p:cNvSpPr txBox="1"/>
            <p:nvPr/>
          </p:nvSpPr>
          <p:spPr>
            <a:xfrm>
              <a:off x="5446910" y="3962637"/>
              <a:ext cx="1451146" cy="359298"/>
            </a:xfrm>
            <a:prstGeom prst="rect">
              <a:avLst/>
            </a:prstGeom>
            <a:noFill/>
          </p:spPr>
          <p:txBody>
            <a:bodyPr wrap="square" rtlCol="0" anchor="ctr">
              <a:noAutofit/>
            </a:bodyPr>
            <a:lstStyle/>
            <a:p>
              <a:pPr algn="ctr"/>
              <a:r>
                <a:rPr lang="en-US" sz="1200" dirty="0" smtClean="0">
                  <a:latin typeface="Rockwell"/>
                  <a:cs typeface="Rockwell"/>
                </a:rPr>
                <a:t>an</a:t>
              </a:r>
            </a:p>
          </p:txBody>
        </p:sp>
        <p:sp>
          <p:nvSpPr>
            <p:cNvPr id="176" name="TextBox 175"/>
            <p:cNvSpPr txBox="1"/>
            <p:nvPr/>
          </p:nvSpPr>
          <p:spPr>
            <a:xfrm>
              <a:off x="7108264" y="3962637"/>
              <a:ext cx="1451146" cy="359298"/>
            </a:xfrm>
            <a:prstGeom prst="rect">
              <a:avLst/>
            </a:prstGeom>
            <a:noFill/>
          </p:spPr>
          <p:txBody>
            <a:bodyPr wrap="square" rtlCol="0" anchor="ctr">
              <a:noAutofit/>
            </a:bodyPr>
            <a:lstStyle/>
            <a:p>
              <a:pPr algn="ctr"/>
              <a:r>
                <a:rPr lang="en-US" sz="1200" dirty="0" smtClean="0">
                  <a:latin typeface="Rockwell"/>
                  <a:cs typeface="Rockwell"/>
                </a:rPr>
                <a:t>arrow</a:t>
              </a:r>
            </a:p>
          </p:txBody>
        </p:sp>
      </p:grpSp>
      <p:sp>
        <p:nvSpPr>
          <p:cNvPr id="74" name="Oval 73"/>
          <p:cNvSpPr/>
          <p:nvPr/>
        </p:nvSpPr>
        <p:spPr>
          <a:xfrm>
            <a:off x="1923317" y="5296036"/>
            <a:ext cx="383234" cy="3954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tx1"/>
                </a:solidFill>
                <a:latin typeface="Times New Roman"/>
                <a:cs typeface="Times New Roman"/>
              </a:rPr>
              <a:t>X</a:t>
            </a:r>
            <a:r>
              <a:rPr lang="en-US" sz="1200" i="1" baseline="-25000" dirty="0" smtClean="0">
                <a:solidFill>
                  <a:schemeClr val="tx1"/>
                </a:solidFill>
                <a:latin typeface="Times New Roman"/>
                <a:cs typeface="Times New Roman"/>
              </a:rPr>
              <a:t>1</a:t>
            </a:r>
            <a:endParaRPr lang="en-US" sz="1200" i="1" dirty="0">
              <a:solidFill>
                <a:schemeClr val="tx1"/>
              </a:solidFill>
              <a:latin typeface="Times New Roman"/>
              <a:cs typeface="Times New Roman"/>
            </a:endParaRPr>
          </a:p>
        </p:txBody>
      </p:sp>
      <p:sp>
        <p:nvSpPr>
          <p:cNvPr id="79" name="Oval 78"/>
          <p:cNvSpPr/>
          <p:nvPr/>
        </p:nvSpPr>
        <p:spPr>
          <a:xfrm>
            <a:off x="3094657" y="5296036"/>
            <a:ext cx="383234" cy="3954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a:solidFill>
                  <a:schemeClr val="tx1"/>
                </a:solidFill>
                <a:latin typeface="Times New Roman"/>
                <a:cs typeface="Times New Roman"/>
              </a:rPr>
              <a:t>2</a:t>
            </a:r>
            <a:endParaRPr lang="en-US" sz="1200" i="1" dirty="0">
              <a:solidFill>
                <a:schemeClr val="tx1"/>
              </a:solidFill>
              <a:latin typeface="Times New Roman"/>
              <a:cs typeface="Times New Roman"/>
            </a:endParaRPr>
          </a:p>
        </p:txBody>
      </p:sp>
      <p:sp>
        <p:nvSpPr>
          <p:cNvPr id="84" name="Oval 83"/>
          <p:cNvSpPr/>
          <p:nvPr/>
        </p:nvSpPr>
        <p:spPr>
          <a:xfrm>
            <a:off x="4283758" y="5294273"/>
            <a:ext cx="383234" cy="3954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a:solidFill>
                  <a:schemeClr val="tx1"/>
                </a:solidFill>
                <a:latin typeface="Times New Roman"/>
                <a:cs typeface="Times New Roman"/>
              </a:rPr>
              <a:t>3</a:t>
            </a:r>
            <a:endParaRPr lang="en-US" sz="1200" i="1" dirty="0">
              <a:solidFill>
                <a:schemeClr val="tx1"/>
              </a:solidFill>
              <a:latin typeface="Times New Roman"/>
              <a:cs typeface="Times New Roman"/>
            </a:endParaRPr>
          </a:p>
        </p:txBody>
      </p:sp>
      <p:sp>
        <p:nvSpPr>
          <p:cNvPr id="89" name="Oval 88"/>
          <p:cNvSpPr/>
          <p:nvPr/>
        </p:nvSpPr>
        <p:spPr>
          <a:xfrm>
            <a:off x="5461018" y="5296036"/>
            <a:ext cx="383234" cy="3954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a:solidFill>
                  <a:schemeClr val="tx1"/>
                </a:solidFill>
                <a:latin typeface="Times New Roman"/>
                <a:cs typeface="Times New Roman"/>
              </a:rPr>
              <a:t>4</a:t>
            </a:r>
            <a:endParaRPr lang="en-US" sz="1200" i="1" dirty="0">
              <a:solidFill>
                <a:schemeClr val="tx1"/>
              </a:solidFill>
              <a:latin typeface="Times New Roman"/>
              <a:cs typeface="Times New Roman"/>
            </a:endParaRPr>
          </a:p>
        </p:txBody>
      </p:sp>
      <p:sp>
        <p:nvSpPr>
          <p:cNvPr id="94" name="Oval 93"/>
          <p:cNvSpPr/>
          <p:nvPr/>
        </p:nvSpPr>
        <p:spPr>
          <a:xfrm>
            <a:off x="6632357" y="5294273"/>
            <a:ext cx="383234" cy="3954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tx1"/>
                </a:solidFill>
                <a:latin typeface="Times New Roman"/>
                <a:cs typeface="Times New Roman"/>
              </a:rPr>
              <a:t>X</a:t>
            </a:r>
            <a:r>
              <a:rPr lang="en-US" sz="1200" i="1" baseline="-25000" dirty="0" smtClean="0">
                <a:solidFill>
                  <a:schemeClr val="tx1"/>
                </a:solidFill>
                <a:latin typeface="Times New Roman"/>
                <a:cs typeface="Times New Roman"/>
              </a:rPr>
              <a:t>5</a:t>
            </a:r>
            <a:endParaRPr lang="en-US" sz="1200" i="1" dirty="0">
              <a:solidFill>
                <a:schemeClr val="tx1"/>
              </a:solidFill>
              <a:latin typeface="Times New Roman"/>
              <a:cs typeface="Times New Roman"/>
            </a:endParaRPr>
          </a:p>
        </p:txBody>
      </p:sp>
      <p:cxnSp>
        <p:nvCxnSpPr>
          <p:cNvPr id="53" name="Curved Connector 52"/>
          <p:cNvCxnSpPr>
            <a:stCxn id="59" idx="1"/>
            <a:endCxn id="79" idx="0"/>
          </p:cNvCxnSpPr>
          <p:nvPr/>
        </p:nvCxnSpPr>
        <p:spPr>
          <a:xfrm rot="10800000" flipV="1">
            <a:off x="3286275" y="4704160"/>
            <a:ext cx="1088765" cy="59187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4" name="Curved Connector 53"/>
          <p:cNvCxnSpPr>
            <a:stCxn id="59" idx="1"/>
            <a:endCxn id="74" idx="0"/>
          </p:cNvCxnSpPr>
          <p:nvPr/>
        </p:nvCxnSpPr>
        <p:spPr>
          <a:xfrm rot="10800000" flipV="1">
            <a:off x="2114935" y="4704160"/>
            <a:ext cx="2260105" cy="59187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5" name="Curved Connector 54"/>
          <p:cNvCxnSpPr>
            <a:stCxn id="59" idx="3"/>
            <a:endCxn id="89" idx="0"/>
          </p:cNvCxnSpPr>
          <p:nvPr/>
        </p:nvCxnSpPr>
        <p:spPr>
          <a:xfrm>
            <a:off x="4563596" y="4704161"/>
            <a:ext cx="1089039" cy="59187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6" name="Curved Connector 55"/>
          <p:cNvCxnSpPr>
            <a:stCxn id="59" idx="3"/>
            <a:endCxn id="94" idx="0"/>
          </p:cNvCxnSpPr>
          <p:nvPr/>
        </p:nvCxnSpPr>
        <p:spPr>
          <a:xfrm>
            <a:off x="4563596" y="4704161"/>
            <a:ext cx="2260378" cy="5901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8" name="Curved Connector 57"/>
          <p:cNvCxnSpPr>
            <a:stCxn id="59" idx="2"/>
            <a:endCxn id="84" idx="0"/>
          </p:cNvCxnSpPr>
          <p:nvPr/>
        </p:nvCxnSpPr>
        <p:spPr>
          <a:xfrm rot="16200000" flipH="1">
            <a:off x="4224430" y="5043327"/>
            <a:ext cx="495833" cy="6057"/>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59" name="Rectangle 58"/>
          <p:cNvSpPr/>
          <p:nvPr/>
        </p:nvSpPr>
        <p:spPr>
          <a:xfrm>
            <a:off x="4375039" y="4609882"/>
            <a:ext cx="188557" cy="18855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sp>
        <p:nvSpPr>
          <p:cNvPr id="27" name="Content Placeholder 7"/>
          <p:cNvSpPr>
            <a:spLocks noGrp="1"/>
          </p:cNvSpPr>
          <p:nvPr>
            <p:ph idx="1"/>
          </p:nvPr>
        </p:nvSpPr>
        <p:spPr>
          <a:xfrm>
            <a:off x="457200" y="1210760"/>
            <a:ext cx="8229600" cy="5044828"/>
          </a:xfrm>
        </p:spPr>
        <p:txBody>
          <a:bodyPr/>
          <a:lstStyle/>
          <a:p>
            <a:pPr marL="0" indent="0">
              <a:buNone/>
            </a:pPr>
            <a:r>
              <a:rPr lang="en-US" b="1" dirty="0" smtClean="0"/>
              <a:t>Variables: </a:t>
            </a:r>
            <a:r>
              <a:rPr lang="en-US" i="1" dirty="0">
                <a:latin typeface="Times New Roman"/>
                <a:cs typeface="Times New Roman"/>
              </a:rPr>
              <a:t>d</a:t>
            </a:r>
            <a:r>
              <a:rPr lang="en-US" dirty="0" smtClean="0"/>
              <a:t> discrete variables </a:t>
            </a:r>
            <a:r>
              <a:rPr lang="en-US" i="1" dirty="0">
                <a:latin typeface="Times New Roman"/>
                <a:cs typeface="Times New Roman"/>
              </a:rPr>
              <a:t>X</a:t>
            </a:r>
            <a:r>
              <a:rPr lang="en-US" i="1" baseline="-25000" dirty="0">
                <a:latin typeface="Times New Roman"/>
                <a:cs typeface="Times New Roman"/>
              </a:rPr>
              <a:t>1</a:t>
            </a:r>
            <a:r>
              <a:rPr lang="en-US" i="1" dirty="0">
                <a:latin typeface="Times New Roman"/>
                <a:cs typeface="Times New Roman"/>
              </a:rPr>
              <a:t>, …, </a:t>
            </a:r>
            <a:r>
              <a:rPr lang="en-US" i="1" dirty="0" err="1" smtClean="0">
                <a:latin typeface="Times New Roman"/>
                <a:cs typeface="Times New Roman"/>
              </a:rPr>
              <a:t>X</a:t>
            </a:r>
            <a:r>
              <a:rPr lang="en-US" i="1" baseline="-25000" dirty="0" err="1">
                <a:latin typeface="Times New Roman"/>
                <a:cs typeface="Times New Roman"/>
              </a:rPr>
              <a:t>d</a:t>
            </a:r>
            <a:endParaRPr lang="en-US" i="1" baseline="-25000" dirty="0">
              <a:latin typeface="Times New Roman"/>
              <a:cs typeface="Times New Roman"/>
            </a:endParaRPr>
          </a:p>
          <a:p>
            <a:pPr marL="0" indent="0">
              <a:buNone/>
            </a:pPr>
            <a:r>
              <a:rPr lang="en-US" b="1" dirty="0" smtClean="0"/>
              <a:t>Global </a:t>
            </a:r>
            <a:r>
              <a:rPr lang="en-US" b="1" dirty="0"/>
              <a:t>Factor:</a:t>
            </a:r>
          </a:p>
          <a:p>
            <a:pPr marL="0" indent="0">
              <a:buNone/>
            </a:pPr>
            <a:endParaRPr lang="en-US" dirty="0"/>
          </a:p>
        </p:txBody>
      </p:sp>
      <p:grpSp>
        <p:nvGrpSpPr>
          <p:cNvPr id="28" name="Group 27"/>
          <p:cNvGrpSpPr/>
          <p:nvPr/>
        </p:nvGrpSpPr>
        <p:grpSpPr>
          <a:xfrm>
            <a:off x="3041324" y="1909715"/>
            <a:ext cx="5278434" cy="1641230"/>
            <a:chOff x="3272517" y="1126443"/>
            <a:chExt cx="5278434" cy="1641230"/>
          </a:xfrm>
        </p:grpSpPr>
        <p:sp>
          <p:nvSpPr>
            <p:cNvPr id="29" name="Content Placeholder 2"/>
            <p:cNvSpPr txBox="1">
              <a:spLocks/>
            </p:cNvSpPr>
            <p:nvPr/>
          </p:nvSpPr>
          <p:spPr>
            <a:xfrm>
              <a:off x="6621182" y="1126443"/>
              <a:ext cx="1929769" cy="1641230"/>
            </a:xfrm>
            <a:prstGeom prst="rect">
              <a:avLst/>
            </a:prstGeom>
          </p:spPr>
          <p:txBody>
            <a:bodyPr vert="horz" lIns="91440" tIns="45720" rIns="91440" bIns="45720" rtlCol="0">
              <a:normAutofit fontScale="77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i="1" dirty="0" smtClean="0">
                  <a:latin typeface="Times New Roman"/>
                  <a:cs typeface="Times New Roman"/>
                </a:rPr>
                <a:t>p(</a:t>
              </a:r>
              <a:r>
                <a:rPr lang="en-US" i="1" dirty="0">
                  <a:latin typeface="Times New Roman"/>
                  <a:cs typeface="Times New Roman"/>
                </a:rPr>
                <a:t>X</a:t>
              </a:r>
              <a:r>
                <a:rPr lang="en-US" i="1" baseline="-25000" dirty="0">
                  <a:latin typeface="Times New Roman"/>
                  <a:cs typeface="Times New Roman"/>
                </a:rPr>
                <a:t>1</a:t>
              </a:r>
              <a:r>
                <a:rPr lang="en-US" i="1" dirty="0">
                  <a:latin typeface="Times New Roman"/>
                  <a:cs typeface="Times New Roman"/>
                </a:rPr>
                <a:t>, …, </a:t>
              </a:r>
              <a:r>
                <a:rPr lang="en-US" i="1" dirty="0" err="1" smtClean="0">
                  <a:latin typeface="Times New Roman"/>
                  <a:cs typeface="Times New Roman"/>
                </a:rPr>
                <a:t>X</a:t>
              </a:r>
              <a:r>
                <a:rPr lang="en-US" i="1" baseline="-25000" dirty="0" err="1">
                  <a:latin typeface="Times New Roman"/>
                  <a:cs typeface="Times New Roman"/>
                </a:rPr>
                <a:t>d</a:t>
              </a:r>
              <a:r>
                <a:rPr lang="en-US" i="1" dirty="0" smtClean="0">
                  <a:latin typeface="Times New Roman"/>
                  <a:cs typeface="Times New Roman"/>
                </a:rPr>
                <a:t>) </a:t>
              </a:r>
              <a:r>
                <a:rPr lang="en-US" dirty="0" smtClean="0">
                  <a:cs typeface="Times New Roman"/>
                </a:rPr>
                <a:t>according to a trigram HMM model</a:t>
              </a:r>
              <a:endParaRPr lang="en-US" i="1" dirty="0">
                <a:latin typeface="Times New Roman"/>
                <a:cs typeface="Times New Roman"/>
              </a:endParaRPr>
            </a:p>
          </p:txBody>
        </p:sp>
        <p:sp>
          <p:nvSpPr>
            <p:cNvPr id="30" name="Content Placeholder 2"/>
            <p:cNvSpPr txBox="1">
              <a:spLocks/>
            </p:cNvSpPr>
            <p:nvPr/>
          </p:nvSpPr>
          <p:spPr>
            <a:xfrm>
              <a:off x="3272517" y="1169496"/>
              <a:ext cx="3348666" cy="489939"/>
            </a:xfrm>
            <a:prstGeom prst="rect">
              <a:avLst/>
            </a:prstGeom>
          </p:spPr>
          <p:txBody>
            <a:bodyPr vert="horz" lIns="91440" tIns="45720" rIns="91440" bIns="45720" rtlCol="0">
              <a:normAutofit fontScale="70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i="1" dirty="0" err="1">
                  <a:latin typeface="Times New Roman"/>
                  <a:cs typeface="Times New Roman"/>
                </a:rPr>
                <a:t>TrigramHMM</a:t>
              </a:r>
              <a:r>
                <a:rPr lang="en-US" dirty="0"/>
                <a:t> </a:t>
              </a:r>
              <a:r>
                <a:rPr lang="en-US" i="1" dirty="0">
                  <a:latin typeface="Times New Roman"/>
                  <a:cs typeface="Times New Roman"/>
                </a:rPr>
                <a:t>(X</a:t>
              </a:r>
              <a:r>
                <a:rPr lang="en-US" i="1" baseline="-25000" dirty="0">
                  <a:latin typeface="Times New Roman"/>
                  <a:cs typeface="Times New Roman"/>
                </a:rPr>
                <a:t>1</a:t>
              </a:r>
              <a:r>
                <a:rPr lang="en-US" i="1" dirty="0">
                  <a:latin typeface="Times New Roman"/>
                  <a:cs typeface="Times New Roman"/>
                </a:rPr>
                <a:t>, …, </a:t>
              </a:r>
              <a:r>
                <a:rPr lang="en-US" i="1" dirty="0" err="1" smtClean="0">
                  <a:latin typeface="Times New Roman"/>
                  <a:cs typeface="Times New Roman"/>
                </a:rPr>
                <a:t>X</a:t>
              </a:r>
              <a:r>
                <a:rPr lang="en-US" i="1" baseline="-25000" dirty="0" err="1">
                  <a:latin typeface="Times New Roman"/>
                  <a:cs typeface="Times New Roman"/>
                </a:rPr>
                <a:t>d</a:t>
              </a:r>
              <a:r>
                <a:rPr lang="en-US" i="1" dirty="0" smtClean="0">
                  <a:latin typeface="Times New Roman"/>
                  <a:cs typeface="Times New Roman"/>
                </a:rPr>
                <a:t>) =</a:t>
              </a:r>
              <a:endParaRPr lang="en-US" i="1" dirty="0">
                <a:latin typeface="Times New Roman"/>
                <a:cs typeface="Times New Roman"/>
              </a:endParaRPr>
            </a:p>
          </p:txBody>
        </p:sp>
      </p:grpSp>
      <p:cxnSp>
        <p:nvCxnSpPr>
          <p:cNvPr id="32" name="Straight Arrow Connector 31"/>
          <p:cNvCxnSpPr/>
          <p:nvPr/>
        </p:nvCxnSpPr>
        <p:spPr>
          <a:xfrm flipH="1">
            <a:off x="2996821" y="4641901"/>
            <a:ext cx="660086" cy="88650"/>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3" name="Straight Arrow Connector 32"/>
          <p:cNvCxnSpPr/>
          <p:nvPr/>
        </p:nvCxnSpPr>
        <p:spPr>
          <a:xfrm>
            <a:off x="5398707" y="4641900"/>
            <a:ext cx="555222" cy="111066"/>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 name="Straight Arrow Connector 33"/>
          <p:cNvCxnSpPr/>
          <p:nvPr/>
        </p:nvCxnSpPr>
        <p:spPr>
          <a:xfrm>
            <a:off x="5061719" y="4864194"/>
            <a:ext cx="237700" cy="342718"/>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5" name="Straight Arrow Connector 34"/>
          <p:cNvCxnSpPr/>
          <p:nvPr/>
        </p:nvCxnSpPr>
        <p:spPr>
          <a:xfrm flipH="1">
            <a:off x="3575107" y="4865819"/>
            <a:ext cx="238019" cy="341093"/>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6" name="Straight Arrow Connector 35"/>
          <p:cNvCxnSpPr/>
          <p:nvPr/>
        </p:nvCxnSpPr>
        <p:spPr>
          <a:xfrm>
            <a:off x="4364783" y="4918603"/>
            <a:ext cx="0" cy="396220"/>
          </a:xfrm>
          <a:prstGeom prst="straightConnector1">
            <a:avLst/>
          </a:pr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39" name="Content Placeholder 7"/>
          <p:cNvSpPr txBox="1">
            <a:spLocks/>
          </p:cNvSpPr>
          <p:nvPr/>
        </p:nvSpPr>
        <p:spPr>
          <a:xfrm>
            <a:off x="1008719" y="3305148"/>
            <a:ext cx="7109753" cy="1152708"/>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dirty="0" smtClean="0"/>
              <a:t>Compute outgoing messages </a:t>
            </a:r>
            <a:r>
              <a:rPr lang="en-US" b="1" dirty="0" smtClean="0"/>
              <a:t>efficiently</a:t>
            </a:r>
            <a:r>
              <a:rPr lang="en-US" dirty="0" smtClean="0"/>
              <a:t> with the standard trigram HMM dynamic programming algorithm (junction tree)!</a:t>
            </a:r>
            <a:endParaRPr lang="en-US" dirty="0"/>
          </a:p>
        </p:txBody>
      </p:sp>
    </p:spTree>
    <p:extLst>
      <p:ext uri="{BB962C8B-B14F-4D97-AF65-F5344CB8AC3E}">
        <p14:creationId xmlns:p14="http://schemas.microsoft.com/office/powerpoint/2010/main" val="266318199"/>
      </p:ext>
    </p:extLst>
  </p:cSld>
  <p:clrMapOvr>
    <a:masterClrMapping/>
  </p:clrMapOvr>
  <p:timing>
    <p:tnLst>
      <p:par>
        <p:cTn xmlns:p14="http://schemas.microsoft.com/office/powerpoint/2010/main" id="1" dur="indefinite" restart="never" nodeType="tmRoot"/>
      </p:par>
    </p:tnLst>
  </p:timing>
</p:sld>
</file>

<file path=ppt/slides/slide2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Combinatorial Factors</a:t>
            </a:r>
            <a:endParaRPr lang="en-US" dirty="0"/>
          </a:p>
        </p:txBody>
      </p:sp>
      <p:sp>
        <p:nvSpPr>
          <p:cNvPr id="3" name="Content Placeholder 2"/>
          <p:cNvSpPr>
            <a:spLocks noGrp="1"/>
          </p:cNvSpPr>
          <p:nvPr>
            <p:ph idx="1"/>
          </p:nvPr>
        </p:nvSpPr>
        <p:spPr>
          <a:xfrm>
            <a:off x="457200" y="1210760"/>
            <a:ext cx="8229600" cy="5044828"/>
          </a:xfrm>
        </p:spPr>
        <p:txBody>
          <a:bodyPr>
            <a:normAutofit/>
          </a:bodyPr>
          <a:lstStyle/>
          <a:p>
            <a:r>
              <a:rPr lang="en-US" dirty="0"/>
              <a:t>Usually, it takes </a:t>
            </a:r>
            <a:r>
              <a:rPr lang="en-US" i="1" dirty="0">
                <a:latin typeface="Times New Roman"/>
                <a:cs typeface="Times New Roman"/>
              </a:rPr>
              <a:t>O(</a:t>
            </a:r>
            <a:r>
              <a:rPr lang="en-US" i="1" dirty="0" err="1" smtClean="0">
                <a:latin typeface="Times New Roman"/>
                <a:cs typeface="Times New Roman"/>
              </a:rPr>
              <a:t>k</a:t>
            </a:r>
            <a:r>
              <a:rPr lang="en-US" i="1" baseline="30000" dirty="0" err="1">
                <a:latin typeface="Times New Roman"/>
                <a:cs typeface="Times New Roman"/>
              </a:rPr>
              <a:t>d</a:t>
            </a:r>
            <a:r>
              <a:rPr lang="en-US" i="1" dirty="0" smtClean="0">
                <a:latin typeface="Times New Roman"/>
                <a:cs typeface="Times New Roman"/>
              </a:rPr>
              <a:t>)</a:t>
            </a:r>
            <a:r>
              <a:rPr lang="en-US" dirty="0" smtClean="0"/>
              <a:t> </a:t>
            </a:r>
            <a:r>
              <a:rPr lang="en-US" dirty="0"/>
              <a:t>time to compute outgoing messages from a factor over </a:t>
            </a:r>
            <a:r>
              <a:rPr lang="en-US" i="1" dirty="0">
                <a:latin typeface="Times New Roman"/>
                <a:cs typeface="Times New Roman"/>
              </a:rPr>
              <a:t>d</a:t>
            </a:r>
            <a:r>
              <a:rPr lang="en-US" dirty="0" smtClean="0"/>
              <a:t> </a:t>
            </a:r>
            <a:r>
              <a:rPr lang="en-US" dirty="0"/>
              <a:t>variables with </a:t>
            </a:r>
            <a:r>
              <a:rPr lang="en-US" i="1" dirty="0">
                <a:latin typeface="Times New Roman"/>
                <a:cs typeface="Times New Roman"/>
              </a:rPr>
              <a:t>k</a:t>
            </a:r>
            <a:r>
              <a:rPr lang="en-US" dirty="0" smtClean="0"/>
              <a:t> </a:t>
            </a:r>
            <a:r>
              <a:rPr lang="en-US" dirty="0"/>
              <a:t>possible values each.  </a:t>
            </a:r>
            <a:endParaRPr lang="en-US" dirty="0" smtClean="0"/>
          </a:p>
          <a:p>
            <a:r>
              <a:rPr lang="en-US" dirty="0" smtClean="0"/>
              <a:t>But </a:t>
            </a:r>
            <a:r>
              <a:rPr lang="en-US" dirty="0"/>
              <a:t>not always:</a:t>
            </a:r>
          </a:p>
          <a:p>
            <a:pPr marL="971550" lvl="1" indent="-514350">
              <a:buFont typeface="+mj-lt"/>
              <a:buAutoNum type="arabicPeriod"/>
            </a:pPr>
            <a:r>
              <a:rPr lang="en-US" dirty="0" smtClean="0"/>
              <a:t>Factors </a:t>
            </a:r>
            <a:r>
              <a:rPr lang="en-US" dirty="0"/>
              <a:t>like </a:t>
            </a:r>
            <a:r>
              <a:rPr lang="en-US" b="1" dirty="0"/>
              <a:t>Exactly1</a:t>
            </a:r>
            <a:r>
              <a:rPr lang="en-US" dirty="0"/>
              <a:t> with only </a:t>
            </a:r>
            <a:r>
              <a:rPr lang="en-US" dirty="0" err="1">
                <a:solidFill>
                  <a:schemeClr val="accent1"/>
                </a:solidFill>
              </a:rPr>
              <a:t>polynomially</a:t>
            </a:r>
            <a:r>
              <a:rPr lang="en-US" dirty="0">
                <a:solidFill>
                  <a:schemeClr val="accent1"/>
                </a:solidFill>
              </a:rPr>
              <a:t> many </a:t>
            </a:r>
            <a:r>
              <a:rPr lang="en-US" dirty="0" err="1">
                <a:solidFill>
                  <a:schemeClr val="accent1"/>
                </a:solidFill>
              </a:rPr>
              <a:t>nonzeroes</a:t>
            </a:r>
            <a:r>
              <a:rPr lang="en-US" dirty="0"/>
              <a:t> in the potential </a:t>
            </a:r>
            <a:r>
              <a:rPr lang="en-US" dirty="0" smtClean="0"/>
              <a:t>table</a:t>
            </a:r>
            <a:endParaRPr lang="en-US" dirty="0"/>
          </a:p>
          <a:p>
            <a:pPr marL="971550" lvl="1" indent="-514350">
              <a:buFont typeface="+mj-lt"/>
              <a:buAutoNum type="arabicPeriod"/>
            </a:pPr>
            <a:r>
              <a:rPr lang="en-US" dirty="0" smtClean="0"/>
              <a:t>Factors like </a:t>
            </a:r>
            <a:r>
              <a:rPr lang="en-US" b="1" dirty="0" err="1" smtClean="0"/>
              <a:t>CKYTree</a:t>
            </a:r>
            <a:r>
              <a:rPr lang="en-US" dirty="0" smtClean="0"/>
              <a:t> with </a:t>
            </a:r>
            <a:r>
              <a:rPr lang="en-US" dirty="0" smtClean="0">
                <a:solidFill>
                  <a:schemeClr val="accent1"/>
                </a:solidFill>
              </a:rPr>
              <a:t>exponentially </a:t>
            </a:r>
            <a:r>
              <a:rPr lang="en-US" dirty="0">
                <a:solidFill>
                  <a:schemeClr val="accent1"/>
                </a:solidFill>
              </a:rPr>
              <a:t>many </a:t>
            </a:r>
            <a:r>
              <a:rPr lang="en-US" dirty="0" err="1">
                <a:solidFill>
                  <a:schemeClr val="accent1"/>
                </a:solidFill>
              </a:rPr>
              <a:t>nonzeroes</a:t>
            </a:r>
            <a:r>
              <a:rPr lang="en-US" dirty="0">
                <a:solidFill>
                  <a:schemeClr val="accent1"/>
                </a:solidFill>
              </a:rPr>
              <a:t> </a:t>
            </a:r>
            <a:r>
              <a:rPr lang="en-US" dirty="0"/>
              <a:t>but in a special </a:t>
            </a:r>
            <a:r>
              <a:rPr lang="en-US" dirty="0" smtClean="0"/>
              <a:t>pattern</a:t>
            </a:r>
            <a:endParaRPr lang="en-US" dirty="0"/>
          </a:p>
          <a:p>
            <a:pPr marL="971550" lvl="1" indent="-514350">
              <a:buFont typeface="+mj-lt"/>
              <a:buAutoNum type="arabicPeriod"/>
            </a:pPr>
            <a:r>
              <a:rPr lang="en-US" dirty="0" smtClean="0"/>
              <a:t>Factors </a:t>
            </a:r>
            <a:r>
              <a:rPr lang="en-US" dirty="0"/>
              <a:t>like </a:t>
            </a:r>
            <a:r>
              <a:rPr lang="en-US" b="1" dirty="0" err="1"/>
              <a:t>TrigramHMM</a:t>
            </a:r>
            <a:r>
              <a:rPr lang="en-US" dirty="0"/>
              <a:t> </a:t>
            </a:r>
            <a:r>
              <a:rPr lang="en-US" dirty="0" smtClean="0"/>
              <a:t>with </a:t>
            </a:r>
            <a:r>
              <a:rPr lang="en-US" dirty="0" smtClean="0">
                <a:solidFill>
                  <a:schemeClr val="accent1"/>
                </a:solidFill>
              </a:rPr>
              <a:t>all </a:t>
            </a:r>
            <a:r>
              <a:rPr lang="en-US" dirty="0" err="1" smtClean="0">
                <a:solidFill>
                  <a:schemeClr val="accent1"/>
                </a:solidFill>
              </a:rPr>
              <a:t>nonzeroes</a:t>
            </a:r>
            <a:r>
              <a:rPr lang="en-US" dirty="0" smtClean="0">
                <a:solidFill>
                  <a:schemeClr val="accent1"/>
                </a:solidFill>
              </a:rPr>
              <a:t> </a:t>
            </a:r>
            <a:r>
              <a:rPr lang="en-US" dirty="0"/>
              <a:t>but which factor </a:t>
            </a:r>
            <a:r>
              <a:rPr lang="en-US" dirty="0" smtClean="0"/>
              <a:t>further</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238</a:t>
            </a:fld>
            <a:endParaRPr lang="en-US"/>
          </a:p>
        </p:txBody>
      </p:sp>
    </p:spTree>
    <p:extLst>
      <p:ext uri="{BB962C8B-B14F-4D97-AF65-F5344CB8AC3E}">
        <p14:creationId xmlns:p14="http://schemas.microsoft.com/office/powerpoint/2010/main" val="408932677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2" name="Content Placeholder 2"/>
          <p:cNvSpPr txBox="1">
            <a:spLocks/>
          </p:cNvSpPr>
          <p:nvPr/>
        </p:nvSpPr>
        <p:spPr>
          <a:xfrm>
            <a:off x="354797" y="2204992"/>
            <a:ext cx="8229600" cy="3870667"/>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vert="horz" lIns="91440" tIns="45720" rIns="91440" bIns="182880" rtlCol="0">
            <a:normAutofit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t>Example NLP constraint factors:</a:t>
            </a:r>
          </a:p>
          <a:p>
            <a:pPr lvl="1"/>
            <a:r>
              <a:rPr lang="en-US" dirty="0" smtClean="0"/>
              <a:t>Projective and non-projective </a:t>
            </a:r>
            <a:r>
              <a:rPr lang="en-US" b="1" dirty="0" smtClean="0"/>
              <a:t>dependency parse </a:t>
            </a:r>
            <a:r>
              <a:rPr lang="en-US" dirty="0" smtClean="0"/>
              <a:t>constraint (Smith &amp; Eisner, 2008)</a:t>
            </a:r>
          </a:p>
          <a:p>
            <a:pPr lvl="1"/>
            <a:r>
              <a:rPr lang="en-US" b="1" dirty="0" smtClean="0"/>
              <a:t>CCG parse </a:t>
            </a:r>
            <a:r>
              <a:rPr lang="en-US" dirty="0" smtClean="0"/>
              <a:t>constraint (</a:t>
            </a:r>
            <a:r>
              <a:rPr lang="en-US" dirty="0" err="1" smtClean="0"/>
              <a:t>Auli</a:t>
            </a:r>
            <a:r>
              <a:rPr lang="en-US" dirty="0" smtClean="0"/>
              <a:t> &amp; Lopez, 2011)</a:t>
            </a:r>
          </a:p>
          <a:p>
            <a:pPr lvl="1"/>
            <a:r>
              <a:rPr lang="en-US" dirty="0" smtClean="0"/>
              <a:t>Labeled and unlabeled </a:t>
            </a:r>
            <a:r>
              <a:rPr lang="en-US" b="1" dirty="0" smtClean="0"/>
              <a:t>constituency parse </a:t>
            </a:r>
            <a:r>
              <a:rPr lang="en-US" dirty="0" smtClean="0"/>
              <a:t>constraint (</a:t>
            </a:r>
            <a:r>
              <a:rPr lang="en-US" dirty="0" err="1" smtClean="0"/>
              <a:t>Naradowsky</a:t>
            </a:r>
            <a:r>
              <a:rPr lang="en-US" dirty="0" smtClean="0"/>
              <a:t>, Vieira, &amp; Smith, 2012)</a:t>
            </a:r>
          </a:p>
          <a:p>
            <a:pPr lvl="1"/>
            <a:r>
              <a:rPr lang="en-US" b="1" dirty="0" smtClean="0"/>
              <a:t>Inversion transduction </a:t>
            </a:r>
            <a:r>
              <a:rPr lang="en-US" b="1" dirty="0"/>
              <a:t>g</a:t>
            </a:r>
            <a:r>
              <a:rPr lang="en-US" b="1" dirty="0" smtClean="0"/>
              <a:t>rammar </a:t>
            </a:r>
            <a:r>
              <a:rPr lang="en-US" dirty="0" smtClean="0"/>
              <a:t>(ITG) </a:t>
            </a:r>
            <a:r>
              <a:rPr lang="en-US" dirty="0"/>
              <a:t>constraint (Burkett &amp; Klein, 2012</a:t>
            </a:r>
            <a:r>
              <a:rPr lang="en-US" dirty="0" smtClean="0"/>
              <a:t>)</a:t>
            </a:r>
            <a:endParaRPr lang="en-US" dirty="0"/>
          </a:p>
          <a:p>
            <a:pPr lvl="1"/>
            <a:endParaRPr lang="en-US" dirty="0"/>
          </a:p>
        </p:txBody>
      </p:sp>
      <p:sp>
        <p:nvSpPr>
          <p:cNvPr id="2" name="Title 1"/>
          <p:cNvSpPr>
            <a:spLocks noGrp="1"/>
          </p:cNvSpPr>
          <p:nvPr>
            <p:ph type="title"/>
          </p:nvPr>
        </p:nvSpPr>
        <p:spPr/>
        <p:txBody>
          <a:bodyPr>
            <a:normAutofit fontScale="90000"/>
          </a:bodyPr>
          <a:lstStyle/>
          <a:p>
            <a:r>
              <a:rPr lang="en-US" dirty="0" smtClean="0"/>
              <a:t>Combinatorial Factors</a:t>
            </a:r>
            <a:endParaRPr lang="en-US" dirty="0"/>
          </a:p>
        </p:txBody>
      </p:sp>
      <p:sp>
        <p:nvSpPr>
          <p:cNvPr id="3" name="Content Placeholder 2"/>
          <p:cNvSpPr>
            <a:spLocks noGrp="1"/>
          </p:cNvSpPr>
          <p:nvPr>
            <p:ph idx="1"/>
          </p:nvPr>
        </p:nvSpPr>
        <p:spPr>
          <a:xfrm>
            <a:off x="457200" y="1210760"/>
            <a:ext cx="8229600" cy="917437"/>
          </a:xfrm>
        </p:spPr>
        <p:txBody>
          <a:bodyPr>
            <a:normAutofit fontScale="92500" lnSpcReduction="10000"/>
          </a:bodyPr>
          <a:lstStyle/>
          <a:p>
            <a:pPr marL="0" indent="0">
              <a:buNone/>
            </a:pPr>
            <a:r>
              <a:rPr lang="en-US" dirty="0" smtClean="0"/>
              <a:t>Factor graphs can encode structural constraints on many variables via constraint factors.</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239</a:t>
            </a:fld>
            <a:endParaRPr lang="en-US"/>
          </a:p>
        </p:txBody>
      </p:sp>
    </p:spTree>
    <p:extLst>
      <p:ext uri="{BB962C8B-B14F-4D97-AF65-F5344CB8AC3E}">
        <p14:creationId xmlns:p14="http://schemas.microsoft.com/office/powerpoint/2010/main" val="929910758"/>
      </p:ext>
    </p:extLst>
  </p:cSld>
  <p:clrMapOvr>
    <a:masterClrMapping/>
  </p:clrMapOvr>
  <p:timing>
    <p:tnLst>
      <p:par>
        <p:cTn xmlns:p14="http://schemas.microsoft.com/office/powerpoint/2010/mai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6321" name="Title 1"/>
          <p:cNvSpPr>
            <a:spLocks noGrp="1"/>
          </p:cNvSpPr>
          <p:nvPr>
            <p:ph type="title" idx="4294967295"/>
          </p:nvPr>
        </p:nvSpPr>
        <p:spPr/>
        <p:txBody>
          <a:bodyPr/>
          <a:lstStyle/>
          <a:p>
            <a:pPr eaLnBrk="1" hangingPunct="1"/>
            <a:r>
              <a:rPr lang="en-US" sz="4000" smtClean="0"/>
              <a:t>Object-Oriented Analogy</a:t>
            </a:r>
          </a:p>
        </p:txBody>
      </p:sp>
      <p:sp>
        <p:nvSpPr>
          <p:cNvPr id="3" name="Content Placeholder 2"/>
          <p:cNvSpPr>
            <a:spLocks noGrp="1"/>
          </p:cNvSpPr>
          <p:nvPr>
            <p:ph sz="half" idx="4294967295"/>
          </p:nvPr>
        </p:nvSpPr>
        <p:spPr>
          <a:xfrm>
            <a:off x="457200" y="1190625"/>
            <a:ext cx="8686800" cy="4935538"/>
          </a:xfrm>
        </p:spPr>
        <p:txBody>
          <a:bodyPr>
            <a:normAutofit fontScale="85000" lnSpcReduction="20000"/>
          </a:bodyPr>
          <a:lstStyle/>
          <a:p>
            <a:pPr eaLnBrk="1" hangingPunct="1">
              <a:lnSpc>
                <a:spcPct val="80000"/>
              </a:lnSpc>
            </a:pPr>
            <a:r>
              <a:rPr lang="en-US" sz="1800" b="1" smtClean="0"/>
              <a:t>What is a sample?  </a:t>
            </a:r>
            <a:br>
              <a:rPr lang="en-US" sz="1800" b="1" smtClean="0"/>
            </a:br>
            <a:r>
              <a:rPr lang="en-US" sz="1800" smtClean="0"/>
              <a:t>A datum: an immutable </a:t>
            </a:r>
            <a:r>
              <a:rPr lang="en-US" sz="1800" i="1" smtClean="0"/>
              <a:t>object</a:t>
            </a:r>
            <a:r>
              <a:rPr lang="en-US" sz="1800" smtClean="0"/>
              <a:t> that describes a linguistic structure.</a:t>
            </a:r>
          </a:p>
          <a:p>
            <a:pPr eaLnBrk="1" hangingPunct="1">
              <a:lnSpc>
                <a:spcPct val="80000"/>
              </a:lnSpc>
            </a:pPr>
            <a:r>
              <a:rPr lang="en-US" sz="1800" b="1" smtClean="0"/>
              <a:t>What is the sample space?</a:t>
            </a:r>
            <a:br>
              <a:rPr lang="en-US" sz="1800" b="1" smtClean="0"/>
            </a:br>
            <a:r>
              <a:rPr lang="en-US" sz="1800" smtClean="0"/>
              <a:t>The </a:t>
            </a:r>
            <a:r>
              <a:rPr lang="en-US" sz="1800" i="1" smtClean="0"/>
              <a:t>class</a:t>
            </a:r>
            <a:r>
              <a:rPr lang="en-US" sz="1800" smtClean="0"/>
              <a:t> of all possible sample objects.</a:t>
            </a:r>
          </a:p>
          <a:p>
            <a:pPr eaLnBrk="1" hangingPunct="1">
              <a:lnSpc>
                <a:spcPct val="80000"/>
              </a:lnSpc>
            </a:pPr>
            <a:r>
              <a:rPr lang="en-US" sz="1800" b="1" smtClean="0"/>
              <a:t>What is a random variable?  </a:t>
            </a:r>
            <a:br>
              <a:rPr lang="en-US" sz="1800" b="1" smtClean="0"/>
            </a:br>
            <a:r>
              <a:rPr lang="en-US" sz="1800" smtClean="0"/>
              <a:t>An </a:t>
            </a:r>
            <a:r>
              <a:rPr lang="en-US" sz="1800" i="1" smtClean="0"/>
              <a:t>accessor method </a:t>
            </a:r>
            <a:r>
              <a:rPr lang="en-US" sz="1800" smtClean="0"/>
              <a:t>of the class, e.g., one that returns a certain field.</a:t>
            </a:r>
          </a:p>
          <a:p>
            <a:pPr eaLnBrk="1" hangingPunct="1">
              <a:lnSpc>
                <a:spcPct val="80000"/>
              </a:lnSpc>
            </a:pPr>
            <a:endParaRPr lang="en-US" sz="1800" smtClean="0"/>
          </a:p>
          <a:p>
            <a:pPr eaLnBrk="1" hangingPunct="1">
              <a:lnSpc>
                <a:spcPct val="80000"/>
              </a:lnSpc>
            </a:pPr>
            <a:r>
              <a:rPr lang="en-US" sz="1800" b="1" smtClean="0"/>
              <a:t>A model is represented by a different object.  What is a factor of the model?</a:t>
            </a:r>
            <a:br>
              <a:rPr lang="en-US" sz="1800" b="1" smtClean="0"/>
            </a:br>
            <a:r>
              <a:rPr lang="en-US" sz="1800" smtClean="0"/>
              <a:t>A </a:t>
            </a:r>
            <a:r>
              <a:rPr lang="en-US" sz="1800" i="1" smtClean="0"/>
              <a:t>method</a:t>
            </a:r>
            <a:r>
              <a:rPr lang="en-US" sz="1800" smtClean="0"/>
              <a:t> of the model that computes a number </a:t>
            </a:r>
            <a:r>
              <a:rPr lang="en-US" sz="1800" smtClean="0">
                <a:latin typeface="Times New Roman" pitchFamily="18" charset="0"/>
                <a:cs typeface="Times New Roman" pitchFamily="18" charset="0"/>
              </a:rPr>
              <a:t>≥ 0 </a:t>
            </a:r>
            <a:r>
              <a:rPr lang="en-US" sz="1800" smtClean="0"/>
              <a:t>from a sample, based on the sample’s values of a few random variables, and parameters stored in the model.</a:t>
            </a:r>
          </a:p>
          <a:p>
            <a:pPr eaLnBrk="1" hangingPunct="1">
              <a:lnSpc>
                <a:spcPct val="80000"/>
              </a:lnSpc>
            </a:pPr>
            <a:endParaRPr lang="en-US" sz="1800" smtClean="0"/>
          </a:p>
          <a:p>
            <a:pPr eaLnBrk="1" hangingPunct="1">
              <a:lnSpc>
                <a:spcPct val="80000"/>
              </a:lnSpc>
            </a:pPr>
            <a:endParaRPr lang="en-US" sz="1800" smtClean="0"/>
          </a:p>
          <a:p>
            <a:pPr eaLnBrk="1" hangingPunct="1">
              <a:lnSpc>
                <a:spcPct val="80000"/>
              </a:lnSpc>
            </a:pPr>
            <a:endParaRPr lang="en-US" sz="1800" smtClean="0"/>
          </a:p>
          <a:p>
            <a:pPr eaLnBrk="1" hangingPunct="1">
              <a:lnSpc>
                <a:spcPct val="80000"/>
              </a:lnSpc>
            </a:pPr>
            <a:endParaRPr lang="en-US" sz="1800" smtClean="0"/>
          </a:p>
          <a:p>
            <a:pPr eaLnBrk="1" hangingPunct="1">
              <a:lnSpc>
                <a:spcPct val="80000"/>
              </a:lnSpc>
            </a:pPr>
            <a:endParaRPr lang="en-US" sz="2400" smtClean="0"/>
          </a:p>
          <a:p>
            <a:pPr eaLnBrk="1" hangingPunct="1">
              <a:lnSpc>
                <a:spcPct val="80000"/>
              </a:lnSpc>
            </a:pPr>
            <a:r>
              <a:rPr lang="en-US" sz="1800" b="1" smtClean="0"/>
              <a:t>What probability does the model assign to a sample?  </a:t>
            </a:r>
            <a:br>
              <a:rPr lang="en-US" sz="1800" b="1" smtClean="0"/>
            </a:br>
            <a:r>
              <a:rPr lang="en-US" sz="1800" smtClean="0"/>
              <a:t>A product of its factors (rescaled).    E.g., </a:t>
            </a:r>
            <a:r>
              <a:rPr lang="en-US" sz="1600" smtClean="0">
                <a:solidFill>
                  <a:srgbClr val="0000FF"/>
                </a:solidFill>
                <a:latin typeface="Courier New" pitchFamily="49" charset="0"/>
                <a:cs typeface="Courier New" pitchFamily="49" charset="0"/>
              </a:rPr>
              <a:t>uprob(tagging) / Z()</a:t>
            </a:r>
            <a:r>
              <a:rPr lang="en-US" sz="1800" smtClean="0"/>
              <a:t>.</a:t>
            </a:r>
          </a:p>
          <a:p>
            <a:pPr eaLnBrk="1" hangingPunct="1">
              <a:lnSpc>
                <a:spcPct val="80000"/>
              </a:lnSpc>
            </a:pPr>
            <a:endParaRPr lang="en-US" sz="1800" smtClean="0"/>
          </a:p>
          <a:p>
            <a:pPr eaLnBrk="1" hangingPunct="1">
              <a:lnSpc>
                <a:spcPct val="80000"/>
              </a:lnSpc>
            </a:pPr>
            <a:endParaRPr lang="en-US" sz="1800" smtClean="0"/>
          </a:p>
          <a:p>
            <a:pPr eaLnBrk="1" hangingPunct="1">
              <a:lnSpc>
                <a:spcPct val="80000"/>
              </a:lnSpc>
            </a:pPr>
            <a:endParaRPr lang="en-US" sz="1800" smtClean="0"/>
          </a:p>
          <a:p>
            <a:pPr eaLnBrk="1" hangingPunct="1">
              <a:lnSpc>
                <a:spcPct val="80000"/>
              </a:lnSpc>
            </a:pPr>
            <a:endParaRPr lang="en-US" sz="1800" smtClean="0"/>
          </a:p>
          <a:p>
            <a:pPr eaLnBrk="1" hangingPunct="1">
              <a:lnSpc>
                <a:spcPct val="80000"/>
              </a:lnSpc>
            </a:pPr>
            <a:endParaRPr lang="en-US" sz="1800" smtClean="0"/>
          </a:p>
          <a:p>
            <a:pPr eaLnBrk="1" hangingPunct="1">
              <a:lnSpc>
                <a:spcPct val="80000"/>
              </a:lnSpc>
            </a:pPr>
            <a:endParaRPr lang="en-US" sz="1800" smtClean="0"/>
          </a:p>
          <a:p>
            <a:pPr eaLnBrk="1" hangingPunct="1">
              <a:lnSpc>
                <a:spcPct val="80000"/>
              </a:lnSpc>
            </a:pPr>
            <a:endParaRPr lang="en-US" sz="1800" smtClean="0"/>
          </a:p>
          <a:p>
            <a:pPr eaLnBrk="1" hangingPunct="1">
              <a:lnSpc>
                <a:spcPct val="80000"/>
              </a:lnSpc>
            </a:pPr>
            <a:r>
              <a:rPr lang="en-US" sz="1800" b="1" smtClean="0"/>
              <a:t>How do you find the scaling factor?  </a:t>
            </a:r>
            <a:br>
              <a:rPr lang="en-US" sz="1800" b="1" smtClean="0"/>
            </a:br>
            <a:r>
              <a:rPr lang="en-US" sz="1800" smtClean="0"/>
              <a:t>Add up the probabilities of all </a:t>
            </a:r>
            <a:r>
              <a:rPr lang="en-US" sz="1800" i="1" smtClean="0"/>
              <a:t>possible</a:t>
            </a:r>
            <a:r>
              <a:rPr lang="en-US" sz="1800" smtClean="0"/>
              <a:t> samples.  If the result </a:t>
            </a:r>
            <a:r>
              <a:rPr lang="en-US" sz="1800" smtClean="0">
                <a:latin typeface="Times New Roman" pitchFamily="18" charset="0"/>
                <a:cs typeface="Times New Roman" pitchFamily="18" charset="0"/>
              </a:rPr>
              <a:t>Z != 1</a:t>
            </a:r>
            <a:r>
              <a:rPr lang="en-US" sz="1800" smtClean="0"/>
              <a:t>, divide the probabilities by that </a:t>
            </a:r>
            <a:r>
              <a:rPr lang="en-US" sz="1800" smtClean="0">
                <a:latin typeface="Times New Roman" pitchFamily="18" charset="0"/>
                <a:cs typeface="Times New Roman" pitchFamily="18" charset="0"/>
              </a:rPr>
              <a:t>Z</a:t>
            </a:r>
            <a:r>
              <a:rPr lang="en-US" sz="1800" smtClean="0"/>
              <a:t>.</a:t>
            </a:r>
          </a:p>
          <a:p>
            <a:pPr eaLnBrk="1" hangingPunct="1">
              <a:lnSpc>
                <a:spcPct val="80000"/>
              </a:lnSpc>
            </a:pPr>
            <a:endParaRPr lang="en-US" sz="1800" smtClean="0"/>
          </a:p>
          <a:p>
            <a:pPr eaLnBrk="1" hangingPunct="1">
              <a:lnSpc>
                <a:spcPct val="80000"/>
              </a:lnSpc>
            </a:pPr>
            <a:endParaRPr lang="en-US" sz="1800" b="1" smtClean="0"/>
          </a:p>
        </p:txBody>
      </p:sp>
      <p:sp>
        <p:nvSpPr>
          <p:cNvPr id="4" name="Slide Number Placeholder 3"/>
          <p:cNvSpPr txBox="1">
            <a:spLocks noGrp="1"/>
          </p:cNvSpPr>
          <p:nvPr/>
        </p:nvSpPr>
        <p:spPr>
          <a:xfrm>
            <a:off x="6629400" y="6356350"/>
            <a:ext cx="2133600" cy="365125"/>
          </a:xfrm>
          <a:prstGeom prst="rect">
            <a:avLst/>
          </a:prstGeom>
          <a:noFill/>
        </p:spPr>
        <p:txBody>
          <a:bodyPr anchor="ctr"/>
          <a:lstStyle/>
          <a:p>
            <a:pPr algn="r" fontAlgn="auto">
              <a:spcBef>
                <a:spcPts val="0"/>
              </a:spcBef>
              <a:spcAft>
                <a:spcPts val="0"/>
              </a:spcAft>
              <a:defRPr/>
            </a:pPr>
            <a:fld id="{66546E71-AE6D-4B6F-B288-57A836192CBC}" type="slidenum">
              <a:rPr lang="en-US" sz="1200">
                <a:solidFill>
                  <a:schemeClr val="tx1">
                    <a:tint val="75000"/>
                  </a:schemeClr>
                </a:solidFill>
                <a:latin typeface="+mn-lt"/>
                <a:cs typeface="+mn-cs"/>
              </a:rPr>
              <a:pPr algn="r" fontAlgn="auto">
                <a:spcBef>
                  <a:spcPts val="0"/>
                </a:spcBef>
                <a:spcAft>
                  <a:spcPts val="0"/>
                </a:spcAft>
                <a:defRPr/>
              </a:pPr>
              <a:t>24</a:t>
            </a:fld>
            <a:endParaRPr lang="en-US" sz="1200">
              <a:solidFill>
                <a:schemeClr val="tx1">
                  <a:tint val="75000"/>
                </a:schemeClr>
              </a:solidFill>
              <a:latin typeface="+mn-lt"/>
              <a:cs typeface="+mn-cs"/>
            </a:endParaRPr>
          </a:p>
        </p:txBody>
      </p:sp>
      <p:sp>
        <p:nvSpPr>
          <p:cNvPr id="56324" name="Line 12"/>
          <p:cNvSpPr>
            <a:spLocks noChangeShapeType="1"/>
          </p:cNvSpPr>
          <p:nvPr/>
        </p:nvSpPr>
        <p:spPr bwMode="auto">
          <a:xfrm>
            <a:off x="0" y="2819400"/>
            <a:ext cx="9144000" cy="15875"/>
          </a:xfrm>
          <a:prstGeom prst="line">
            <a:avLst/>
          </a:prstGeom>
          <a:noFill/>
          <a:ln w="9525">
            <a:solidFill>
              <a:schemeClr val="tx1"/>
            </a:solidFill>
            <a:round/>
            <a:headEnd/>
            <a:tailEnd/>
          </a:ln>
        </p:spPr>
        <p:txBody>
          <a:bodyPr/>
          <a:lstStyle/>
          <a:p>
            <a:endParaRPr lang="en-US"/>
          </a:p>
        </p:txBody>
      </p:sp>
      <p:grpSp>
        <p:nvGrpSpPr>
          <p:cNvPr id="38925" name="Group 13"/>
          <p:cNvGrpSpPr>
            <a:grpSpLocks/>
          </p:cNvGrpSpPr>
          <p:nvPr/>
        </p:nvGrpSpPr>
        <p:grpSpPr bwMode="auto">
          <a:xfrm>
            <a:off x="536575" y="3656013"/>
            <a:ext cx="8382000" cy="1322387"/>
            <a:chOff x="338" y="2303"/>
            <a:chExt cx="5280" cy="833"/>
          </a:xfrm>
        </p:grpSpPr>
        <p:sp>
          <p:nvSpPr>
            <p:cNvPr id="5" name="TextBox 5"/>
            <p:cNvSpPr txBox="1">
              <a:spLocks noChangeArrowheads="1"/>
            </p:cNvSpPr>
            <p:nvPr/>
          </p:nvSpPr>
          <p:spPr bwMode="auto">
            <a:xfrm>
              <a:off x="338" y="2309"/>
              <a:ext cx="5280" cy="827"/>
            </a:xfrm>
            <a:prstGeom prst="rect">
              <a:avLst/>
            </a:prstGeom>
            <a:solidFill>
              <a:schemeClr val="bg1"/>
            </a:solidFill>
            <a:ln w="9525">
              <a:solidFill>
                <a:srgbClr val="0000FF"/>
              </a:solidFill>
              <a:miter lim="800000"/>
              <a:headEnd/>
              <a:tailEnd/>
            </a:ln>
            <a:effectLst>
              <a:outerShdw dist="114300" dir="2700000" algn="tl" rotWithShape="0">
                <a:srgbClr val="000000">
                  <a:alpha val="42999"/>
                </a:srgbClr>
              </a:outerShdw>
            </a:effectLst>
          </p:spPr>
          <p:txBody>
            <a:bodyPr anchor="ctr"/>
            <a:lstStyle/>
            <a:p>
              <a:pPr algn="ctr" fontAlgn="auto">
                <a:spcBef>
                  <a:spcPts val="0"/>
                </a:spcBef>
                <a:spcAft>
                  <a:spcPts val="0"/>
                </a:spcAft>
                <a:defRPr/>
              </a:pPr>
              <a:endParaRPr lang="en-US" sz="1800" dirty="0">
                <a:latin typeface="+mn-lt"/>
                <a:cs typeface="+mn-cs"/>
              </a:endParaRPr>
            </a:p>
          </p:txBody>
        </p:sp>
        <p:sp>
          <p:nvSpPr>
            <p:cNvPr id="56330" name="TextBox 6"/>
            <p:cNvSpPr txBox="1">
              <a:spLocks noChangeArrowheads="1"/>
            </p:cNvSpPr>
            <p:nvPr/>
          </p:nvSpPr>
          <p:spPr bwMode="auto">
            <a:xfrm>
              <a:off x="537" y="2303"/>
              <a:ext cx="2445" cy="208"/>
            </a:xfrm>
            <a:prstGeom prst="rect">
              <a:avLst/>
            </a:prstGeom>
            <a:noFill/>
            <a:ln w="9525">
              <a:noFill/>
              <a:miter lim="800000"/>
              <a:headEnd/>
              <a:tailEnd/>
            </a:ln>
          </p:spPr>
          <p:txBody>
            <a:bodyPr anchor="ctr"/>
            <a:lstStyle/>
            <a:p>
              <a:r>
                <a:rPr lang="en-US" sz="1600">
                  <a:solidFill>
                    <a:srgbClr val="0000FF"/>
                  </a:solidFill>
                  <a:latin typeface="Courier New" pitchFamily="49" charset="0"/>
                  <a:cs typeface="Courier New" pitchFamily="49" charset="0"/>
                </a:rPr>
                <a:t>class TaggingModel:</a:t>
              </a:r>
            </a:p>
          </p:txBody>
        </p:sp>
        <p:sp>
          <p:nvSpPr>
            <p:cNvPr id="56331" name="TextBox 7"/>
            <p:cNvSpPr txBox="1">
              <a:spLocks noChangeArrowheads="1"/>
            </p:cNvSpPr>
            <p:nvPr/>
          </p:nvSpPr>
          <p:spPr bwMode="auto">
            <a:xfrm>
              <a:off x="776" y="2457"/>
              <a:ext cx="4842" cy="537"/>
            </a:xfrm>
            <a:prstGeom prst="rect">
              <a:avLst/>
            </a:prstGeom>
            <a:noFill/>
            <a:ln w="9525">
              <a:noFill/>
              <a:miter lim="800000"/>
              <a:headEnd/>
              <a:tailEnd/>
            </a:ln>
          </p:spPr>
          <p:txBody>
            <a:bodyPr/>
            <a:lstStyle/>
            <a:p>
              <a:pPr>
                <a:tabLst>
                  <a:tab pos="2403475" algn="l"/>
                  <a:tab pos="4171950" algn="l"/>
                </a:tabLst>
              </a:pPr>
              <a:r>
                <a:rPr lang="en-US" sz="1600">
                  <a:solidFill>
                    <a:srgbClr val="0000FF"/>
                  </a:solidFill>
                  <a:latin typeface="Courier New" pitchFamily="49" charset="0"/>
                  <a:cs typeface="Courier New" pitchFamily="49" charset="0"/>
                </a:rPr>
                <a:t>float transition(Tagging tagging, int i) {  </a:t>
              </a:r>
              <a:r>
                <a:rPr lang="en-US" sz="1400">
                  <a:solidFill>
                    <a:srgbClr val="6464FF"/>
                  </a:solidFill>
                  <a:latin typeface="Courier New" pitchFamily="49" charset="0"/>
                  <a:cs typeface="Courier New" pitchFamily="49" charset="0"/>
                </a:rPr>
                <a:t>// tag-tag bigram</a:t>
              </a:r>
              <a:endParaRPr lang="en-US" sz="1400">
                <a:solidFill>
                  <a:srgbClr val="0000FF"/>
                </a:solidFill>
                <a:latin typeface="Courier New" pitchFamily="49" charset="0"/>
                <a:cs typeface="Courier New" pitchFamily="49" charset="0"/>
              </a:endParaRPr>
            </a:p>
            <a:p>
              <a:pPr>
                <a:tabLst>
                  <a:tab pos="2403475" algn="l"/>
                  <a:tab pos="4171950" algn="l"/>
                </a:tabLst>
              </a:pPr>
              <a:r>
                <a:rPr lang="en-US" sz="1600">
                  <a:solidFill>
                    <a:srgbClr val="0000FF"/>
                  </a:solidFill>
                  <a:latin typeface="Courier New" pitchFamily="49" charset="0"/>
                  <a:cs typeface="Courier New" pitchFamily="49" charset="0"/>
                </a:rPr>
                <a:t>   return tparam[tagging.t(i-1)][tagging.t(i)]; }</a:t>
              </a:r>
            </a:p>
            <a:p>
              <a:pPr>
                <a:tabLst>
                  <a:tab pos="2403475" algn="l"/>
                  <a:tab pos="4171950" algn="l"/>
                </a:tabLst>
              </a:pPr>
              <a:r>
                <a:rPr lang="en-US" sz="1600">
                  <a:solidFill>
                    <a:srgbClr val="0000FF"/>
                  </a:solidFill>
                  <a:latin typeface="Courier New" pitchFamily="49" charset="0"/>
                  <a:cs typeface="Courier New" pitchFamily="49" charset="0"/>
                </a:rPr>
                <a:t>float emission(Tagging tagging, int i) {    </a:t>
              </a:r>
              <a:r>
                <a:rPr lang="en-US" sz="1400">
                  <a:solidFill>
                    <a:srgbClr val="6464FF"/>
                  </a:solidFill>
                  <a:latin typeface="Courier New" pitchFamily="49" charset="0"/>
                  <a:cs typeface="Courier New" pitchFamily="49" charset="0"/>
                </a:rPr>
                <a:t>// tag-word bigram</a:t>
              </a:r>
              <a:endParaRPr lang="en-US" sz="1600">
                <a:solidFill>
                  <a:srgbClr val="0000FF"/>
                </a:solidFill>
                <a:latin typeface="Courier New" pitchFamily="49" charset="0"/>
                <a:cs typeface="Courier New" pitchFamily="49" charset="0"/>
              </a:endParaRPr>
            </a:p>
            <a:p>
              <a:pPr>
                <a:tabLst>
                  <a:tab pos="2403475" algn="l"/>
                  <a:tab pos="4171950" algn="l"/>
                </a:tabLst>
              </a:pPr>
              <a:r>
                <a:rPr lang="en-US" sz="1600">
                  <a:solidFill>
                    <a:srgbClr val="0000FF"/>
                  </a:solidFill>
                  <a:latin typeface="Courier New" pitchFamily="49" charset="0"/>
                  <a:cs typeface="Courier New" pitchFamily="49" charset="0"/>
                </a:rPr>
                <a:t>   return eparam[tagging.t(i)][tagging.w(i)]; }</a:t>
              </a:r>
            </a:p>
          </p:txBody>
        </p:sp>
      </p:grpSp>
      <p:grpSp>
        <p:nvGrpSpPr>
          <p:cNvPr id="64535" name="Group 23"/>
          <p:cNvGrpSpPr>
            <a:grpSpLocks/>
          </p:cNvGrpSpPr>
          <p:nvPr/>
        </p:nvGrpSpPr>
        <p:grpSpPr bwMode="auto">
          <a:xfrm>
            <a:off x="533400" y="5700713"/>
            <a:ext cx="7775575" cy="1095375"/>
            <a:chOff x="336" y="3591"/>
            <a:chExt cx="4898" cy="690"/>
          </a:xfrm>
        </p:grpSpPr>
        <p:sp>
          <p:nvSpPr>
            <p:cNvPr id="6" name="TextBox 5"/>
            <p:cNvSpPr txBox="1">
              <a:spLocks noChangeArrowheads="1"/>
            </p:cNvSpPr>
            <p:nvPr/>
          </p:nvSpPr>
          <p:spPr bwMode="auto">
            <a:xfrm>
              <a:off x="336" y="3591"/>
              <a:ext cx="4898" cy="690"/>
            </a:xfrm>
            <a:prstGeom prst="rect">
              <a:avLst/>
            </a:prstGeom>
            <a:solidFill>
              <a:schemeClr val="bg1"/>
            </a:solidFill>
            <a:ln w="9525">
              <a:solidFill>
                <a:srgbClr val="0000FF"/>
              </a:solidFill>
              <a:miter lim="800000"/>
              <a:headEnd/>
              <a:tailEnd/>
            </a:ln>
            <a:effectLst>
              <a:outerShdw dist="114300" dir="2700000" algn="tl" rotWithShape="0">
                <a:srgbClr val="000000">
                  <a:alpha val="42999"/>
                </a:srgbClr>
              </a:outerShdw>
            </a:effectLst>
          </p:spPr>
          <p:txBody>
            <a:bodyPr anchor="ctr"/>
            <a:lstStyle/>
            <a:p>
              <a:pPr algn="ctr" fontAlgn="auto">
                <a:spcBef>
                  <a:spcPts val="0"/>
                </a:spcBef>
                <a:spcAft>
                  <a:spcPts val="0"/>
                </a:spcAft>
                <a:defRPr/>
              </a:pPr>
              <a:endParaRPr lang="en-US" sz="1800" dirty="0">
                <a:latin typeface="+mn-lt"/>
                <a:cs typeface="+mn-cs"/>
              </a:endParaRPr>
            </a:p>
          </p:txBody>
        </p:sp>
        <p:sp>
          <p:nvSpPr>
            <p:cNvPr id="56328" name="TextBox 7"/>
            <p:cNvSpPr txBox="1">
              <a:spLocks noChangeArrowheads="1"/>
            </p:cNvSpPr>
            <p:nvPr/>
          </p:nvSpPr>
          <p:spPr bwMode="auto">
            <a:xfrm>
              <a:off x="774" y="3597"/>
              <a:ext cx="4363" cy="537"/>
            </a:xfrm>
            <a:prstGeom prst="rect">
              <a:avLst/>
            </a:prstGeom>
            <a:solidFill>
              <a:schemeClr val="bg1"/>
            </a:solidFill>
            <a:ln w="9525">
              <a:noFill/>
              <a:miter lim="800000"/>
              <a:headEnd/>
              <a:tailEnd/>
            </a:ln>
          </p:spPr>
          <p:txBody>
            <a:bodyPr/>
            <a:lstStyle/>
            <a:p>
              <a:pPr>
                <a:tabLst>
                  <a:tab pos="2403475" algn="l"/>
                  <a:tab pos="4171950" algn="l"/>
                </a:tabLst>
              </a:pPr>
              <a:r>
                <a:rPr lang="en-US" sz="1600">
                  <a:solidFill>
                    <a:srgbClr val="0000FF"/>
                  </a:solidFill>
                  <a:latin typeface="Courier New" pitchFamily="49" charset="0"/>
                  <a:cs typeface="Courier New" pitchFamily="49" charset="0"/>
                </a:rPr>
                <a:t>float uprob(Tagging tagging) {   </a:t>
              </a:r>
              <a:r>
                <a:rPr lang="en-US" sz="1600">
                  <a:solidFill>
                    <a:srgbClr val="6464FF"/>
                  </a:solidFill>
                  <a:latin typeface="Courier New" pitchFamily="49" charset="0"/>
                  <a:cs typeface="Courier New" pitchFamily="49" charset="0"/>
                </a:rPr>
                <a:t>// unnormalized prob</a:t>
              </a:r>
            </a:p>
            <a:p>
              <a:pPr>
                <a:tabLst>
                  <a:tab pos="2403475" algn="l"/>
                  <a:tab pos="4171950" algn="l"/>
                </a:tabLst>
              </a:pPr>
              <a:r>
                <a:rPr lang="en-US" sz="1600">
                  <a:solidFill>
                    <a:srgbClr val="0000FF"/>
                  </a:solidFill>
                  <a:latin typeface="Courier New" pitchFamily="49" charset="0"/>
                  <a:cs typeface="Courier New" pitchFamily="49" charset="0"/>
                </a:rPr>
                <a:t>   float p=1;</a:t>
              </a:r>
            </a:p>
            <a:p>
              <a:pPr>
                <a:tabLst>
                  <a:tab pos="2403475" algn="l"/>
                  <a:tab pos="4171950" algn="l"/>
                </a:tabLst>
              </a:pPr>
              <a:r>
                <a:rPr lang="en-US" sz="1600">
                  <a:solidFill>
                    <a:srgbClr val="0000FF"/>
                  </a:solidFill>
                  <a:latin typeface="Courier New" pitchFamily="49" charset="0"/>
                  <a:cs typeface="Courier New" pitchFamily="49" charset="0"/>
                </a:rPr>
                <a:t>   for (i=1; i &lt;= tagging.n; i++) { </a:t>
              </a:r>
            </a:p>
            <a:p>
              <a:pPr>
                <a:tabLst>
                  <a:tab pos="2403475" algn="l"/>
                  <a:tab pos="4171950" algn="l"/>
                </a:tabLst>
              </a:pPr>
              <a:r>
                <a:rPr lang="en-US" sz="1600">
                  <a:solidFill>
                    <a:srgbClr val="0000FF"/>
                  </a:solidFill>
                  <a:latin typeface="Courier New" pitchFamily="49" charset="0"/>
                  <a:cs typeface="Courier New" pitchFamily="49" charset="0"/>
                </a:rPr>
                <a:t>      p *= transition(i) * emission(i); }   return p; }</a:t>
              </a:r>
            </a:p>
            <a:p>
              <a:pPr>
                <a:tabLst>
                  <a:tab pos="2403475" algn="l"/>
                  <a:tab pos="4171950" algn="l"/>
                </a:tabLst>
              </a:pPr>
              <a:r>
                <a:rPr lang="en-US" sz="1600">
                  <a:solidFill>
                    <a:srgbClr val="0000FF"/>
                  </a:solidFill>
                  <a:latin typeface="Courier New" pitchFamily="49" charset="0"/>
                  <a:cs typeface="Courier New" pitchFamily="49" charset="0"/>
                </a:rPr>
                <a:t>     </a:t>
              </a:r>
              <a:endParaRPr lang="en-US" sz="1600">
                <a:solidFill>
                  <a:srgbClr val="6464FF"/>
                </a:solidFill>
                <a:latin typeface="Courier New" pitchFamily="49" charset="0"/>
                <a:cs typeface="Courier New" pitchFamily="49" charset="0"/>
              </a:endParaRPr>
            </a:p>
            <a:p>
              <a:pPr>
                <a:tabLst>
                  <a:tab pos="2403475" algn="l"/>
                  <a:tab pos="4171950" algn="l"/>
                </a:tabLst>
              </a:pPr>
              <a:endParaRPr lang="en-US" sz="1600">
                <a:solidFill>
                  <a:srgbClr val="6464FF"/>
                </a:solidFill>
                <a:latin typeface="Courier New" pitchFamily="49" charset="0"/>
                <a:cs typeface="Courier New" pitchFamily="49" charset="0"/>
              </a:endParaRPr>
            </a:p>
          </p:txBody>
        </p:sp>
      </p:grpSp>
    </p:spTree>
    <p:extLst>
      <p:ext uri="{BB962C8B-B14F-4D97-AF65-F5344CB8AC3E}">
        <p14:creationId xmlns:p14="http://schemas.microsoft.com/office/powerpoint/2010/main" val="428892406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4" fill="hold" nodeType="clickEffect">
                                  <p:stCondLst>
                                    <p:cond delay="0"/>
                                  </p:stCondLst>
                                  <p:childTnLst>
                                    <p:set>
                                      <p:cBhvr>
                                        <p:cTn id="10" dur="1" fill="hold">
                                          <p:stCondLst>
                                            <p:cond delay="0"/>
                                          </p:stCondLst>
                                        </p:cTn>
                                        <p:tgtEl>
                                          <p:spTgt spid="38925"/>
                                        </p:tgtEl>
                                        <p:attrNameLst>
                                          <p:attrName>style.visibility</p:attrName>
                                        </p:attrNameLst>
                                      </p:cBhvr>
                                      <p:to>
                                        <p:strVal val="visible"/>
                                      </p:to>
                                    </p:set>
                                    <p:anim calcmode="lin" valueType="num">
                                      <p:cBhvr additive="base">
                                        <p:cTn id="11" dur="500" fill="hold"/>
                                        <p:tgtEl>
                                          <p:spTgt spid="38925"/>
                                        </p:tgtEl>
                                        <p:attrNameLst>
                                          <p:attrName>ppt_x</p:attrName>
                                        </p:attrNameLst>
                                      </p:cBhvr>
                                      <p:tavLst>
                                        <p:tav tm="0">
                                          <p:val>
                                            <p:strVal val="#ppt_x"/>
                                          </p:val>
                                        </p:tav>
                                        <p:tav tm="100000">
                                          <p:val>
                                            <p:strVal val="#ppt_x"/>
                                          </p:val>
                                        </p:tav>
                                      </p:tavLst>
                                    </p:anim>
                                    <p:anim calcmode="lin" valueType="num">
                                      <p:cBhvr additive="base">
                                        <p:cTn id="12" dur="500" fill="hold"/>
                                        <p:tgtEl>
                                          <p:spTgt spid="38925"/>
                                        </p:tgtEl>
                                        <p:attrNameLst>
                                          <p:attrName>ppt_y</p:attrName>
                                        </p:attrNameLst>
                                      </p:cBhvr>
                                      <p:tavLst>
                                        <p:tav tm="0">
                                          <p:val>
                                            <p:strVal val="1+#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64535"/>
                                        </p:tgtEl>
                                        <p:attrNameLst>
                                          <p:attrName>style.visibility</p:attrName>
                                        </p:attrNameLst>
                                      </p:cBhvr>
                                      <p:to>
                                        <p:strVal val="visible"/>
                                      </p:to>
                                    </p:set>
                                    <p:anim calcmode="lin" valueType="num">
                                      <p:cBhvr additive="base">
                                        <p:cTn id="21" dur="500" fill="hold"/>
                                        <p:tgtEl>
                                          <p:spTgt spid="64535"/>
                                        </p:tgtEl>
                                        <p:attrNameLst>
                                          <p:attrName>ppt_x</p:attrName>
                                        </p:attrNameLst>
                                      </p:cBhvr>
                                      <p:tavLst>
                                        <p:tav tm="0">
                                          <p:val>
                                            <p:strVal val="#ppt_x"/>
                                          </p:val>
                                        </p:tav>
                                        <p:tav tm="100000">
                                          <p:val>
                                            <p:strVal val="#ppt_x"/>
                                          </p:val>
                                        </p:tav>
                                      </p:tavLst>
                                    </p:anim>
                                    <p:anim calcmode="lin" valueType="num">
                                      <p:cBhvr additive="base">
                                        <p:cTn id="22" dur="500" fill="hold"/>
                                        <p:tgtEl>
                                          <p:spTgt spid="6453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40.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000" dirty="0"/>
              <a:t>Combinatorial </a:t>
            </a:r>
            <a:r>
              <a:rPr lang="en-US" sz="3000" dirty="0" smtClean="0"/>
              <a:t>Optimization </a:t>
            </a:r>
            <a:r>
              <a:rPr lang="en-US" sz="3000" dirty="0"/>
              <a:t>within Max-</a:t>
            </a:r>
            <a:r>
              <a:rPr lang="en-US" sz="3000" dirty="0" smtClean="0"/>
              <a:t>Product</a:t>
            </a:r>
            <a:endParaRPr lang="en-US" sz="3000" dirty="0"/>
          </a:p>
        </p:txBody>
      </p:sp>
      <p:sp>
        <p:nvSpPr>
          <p:cNvPr id="3" name="Content Placeholder 2"/>
          <p:cNvSpPr>
            <a:spLocks noGrp="1"/>
          </p:cNvSpPr>
          <p:nvPr>
            <p:ph idx="1"/>
          </p:nvPr>
        </p:nvSpPr>
        <p:spPr/>
        <p:txBody>
          <a:bodyPr>
            <a:normAutofit fontScale="85000" lnSpcReduction="20000"/>
          </a:bodyPr>
          <a:lstStyle/>
          <a:p>
            <a:r>
              <a:rPr lang="en-US" b="1" dirty="0" smtClean="0"/>
              <a:t>Max-product BP</a:t>
            </a:r>
            <a:r>
              <a:rPr lang="en-US" dirty="0" smtClean="0"/>
              <a:t> computes </a:t>
            </a:r>
            <a:r>
              <a:rPr lang="en-US" b="1" dirty="0" smtClean="0"/>
              <a:t>max-</a:t>
            </a:r>
            <a:r>
              <a:rPr lang="en-US" b="1" dirty="0" err="1" smtClean="0"/>
              <a:t>marginals</a:t>
            </a:r>
            <a:r>
              <a:rPr lang="en-US" dirty="0" smtClean="0"/>
              <a:t>.</a:t>
            </a:r>
          </a:p>
          <a:p>
            <a:pPr lvl="1"/>
            <a:r>
              <a:rPr lang="en-US" dirty="0" smtClean="0"/>
              <a:t>The max</a:t>
            </a:r>
            <a:r>
              <a:rPr lang="en-US" smtClean="0"/>
              <a:t>-marginal </a:t>
            </a:r>
            <a:r>
              <a:rPr lang="en-US" i="1" smtClean="0">
                <a:latin typeface="Times New Roman"/>
                <a:cs typeface="Times New Roman"/>
              </a:rPr>
              <a:t>b</a:t>
            </a:r>
            <a:r>
              <a:rPr lang="en-US" i="1" baseline="-25000" smtClean="0">
                <a:latin typeface="Times New Roman"/>
                <a:cs typeface="Times New Roman"/>
              </a:rPr>
              <a:t>i</a:t>
            </a:r>
            <a:r>
              <a:rPr lang="en-US" i="1" dirty="0" smtClean="0">
                <a:latin typeface="Times New Roman"/>
                <a:cs typeface="Times New Roman"/>
              </a:rPr>
              <a:t>(x</a:t>
            </a:r>
            <a:r>
              <a:rPr lang="en-US" i="1" baseline="-25000" dirty="0" smtClean="0">
                <a:latin typeface="Times New Roman"/>
                <a:cs typeface="Times New Roman"/>
              </a:rPr>
              <a:t>i</a:t>
            </a:r>
            <a:r>
              <a:rPr lang="en-US" i="1" dirty="0" smtClean="0">
                <a:latin typeface="Times New Roman"/>
                <a:cs typeface="Times New Roman"/>
              </a:rPr>
              <a:t>) </a:t>
            </a:r>
            <a:r>
              <a:rPr lang="en-US" dirty="0" smtClean="0"/>
              <a:t>is the (</a:t>
            </a:r>
            <a:r>
              <a:rPr lang="en-US" dirty="0" err="1" smtClean="0"/>
              <a:t>unnormalized</a:t>
            </a:r>
            <a:r>
              <a:rPr lang="en-US" dirty="0" smtClean="0"/>
              <a:t>) probability of the MAP assignment under the constraint </a:t>
            </a:r>
            <a:r>
              <a:rPr lang="en-US" i="1" dirty="0" smtClean="0">
                <a:latin typeface="Times New Roman"/>
                <a:cs typeface="Times New Roman"/>
              </a:rPr>
              <a:t>X</a:t>
            </a:r>
            <a:r>
              <a:rPr lang="en-US" i="1" baseline="-25000" dirty="0" smtClean="0">
                <a:latin typeface="Times New Roman"/>
                <a:cs typeface="Times New Roman"/>
              </a:rPr>
              <a:t>i</a:t>
            </a:r>
            <a:r>
              <a:rPr lang="en-US" i="1" dirty="0" smtClean="0">
                <a:latin typeface="Times New Roman"/>
                <a:cs typeface="Times New Roman"/>
              </a:rPr>
              <a:t> = x</a:t>
            </a:r>
            <a:r>
              <a:rPr lang="en-US" i="1" baseline="-25000" dirty="0" smtClean="0">
                <a:latin typeface="Times New Roman"/>
                <a:cs typeface="Times New Roman"/>
              </a:rPr>
              <a:t>i</a:t>
            </a:r>
            <a:r>
              <a:rPr lang="en-US" dirty="0" smtClean="0"/>
              <a:t>.</a:t>
            </a:r>
          </a:p>
          <a:p>
            <a:r>
              <a:rPr lang="en-US" dirty="0" err="1" smtClean="0"/>
              <a:t>Duchi</a:t>
            </a:r>
            <a:r>
              <a:rPr lang="en-US" dirty="0" smtClean="0"/>
              <a:t> et al. (2006) define factors, over many variables, for which efficient combinatorial optimization algorithms exist.</a:t>
            </a:r>
          </a:p>
          <a:p>
            <a:pPr lvl="1"/>
            <a:r>
              <a:rPr lang="en-US" b="1" dirty="0" smtClean="0"/>
              <a:t>Bipartite matching: </a:t>
            </a:r>
            <a:r>
              <a:rPr lang="en-US" dirty="0" smtClean="0"/>
              <a:t>max-</a:t>
            </a:r>
            <a:r>
              <a:rPr lang="en-US" dirty="0" err="1" smtClean="0"/>
              <a:t>marginals</a:t>
            </a:r>
            <a:r>
              <a:rPr lang="en-US" dirty="0" smtClean="0"/>
              <a:t> can be computed with standard max-flow algorithm and the Floyd-</a:t>
            </a:r>
            <a:r>
              <a:rPr lang="en-US" dirty="0" err="1" smtClean="0"/>
              <a:t>Warshall</a:t>
            </a:r>
            <a:r>
              <a:rPr lang="en-US" dirty="0" smtClean="0"/>
              <a:t> all-pairs shortest-paths algorithm.</a:t>
            </a:r>
          </a:p>
          <a:p>
            <a:pPr lvl="1"/>
            <a:r>
              <a:rPr lang="en-US" b="1" dirty="0" smtClean="0"/>
              <a:t>Minimum cuts: </a:t>
            </a:r>
            <a:r>
              <a:rPr lang="en-US" dirty="0" smtClean="0"/>
              <a:t>max-</a:t>
            </a:r>
            <a:r>
              <a:rPr lang="en-US" dirty="0" err="1" smtClean="0"/>
              <a:t>marginals</a:t>
            </a:r>
            <a:r>
              <a:rPr lang="en-US" dirty="0" smtClean="0"/>
              <a:t> can be computed with a min-cut algorithm.</a:t>
            </a:r>
          </a:p>
          <a:p>
            <a:r>
              <a:rPr lang="en-US" dirty="0" smtClean="0"/>
              <a:t>Similar to sum-product case: the combinatorial algorithms are </a:t>
            </a:r>
            <a:r>
              <a:rPr lang="en-US" b="1" dirty="0" smtClean="0"/>
              <a:t>embedded</a:t>
            </a:r>
            <a:r>
              <a:rPr lang="en-US" dirty="0" smtClean="0"/>
              <a:t> within the standard loopy BP algorithm.</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240</a:t>
            </a:fld>
            <a:endParaRPr lang="en-US"/>
          </a:p>
        </p:txBody>
      </p:sp>
      <p:sp>
        <p:nvSpPr>
          <p:cNvPr id="5" name="TextBox 4"/>
          <p:cNvSpPr txBox="1"/>
          <p:nvPr/>
        </p:nvSpPr>
        <p:spPr>
          <a:xfrm>
            <a:off x="-1" y="6441800"/>
            <a:ext cx="3855525" cy="416200"/>
          </a:xfrm>
          <a:prstGeom prst="rect">
            <a:avLst/>
          </a:prstGeom>
          <a:solidFill>
            <a:schemeClr val="accent6">
              <a:lumMod val="60000"/>
              <a:lumOff val="40000"/>
            </a:schemeClr>
          </a:solidFill>
        </p:spPr>
        <p:txBody>
          <a:bodyPr wrap="square" rtlCol="0" anchor="ctr">
            <a:noAutofit/>
          </a:bodyPr>
          <a:lstStyle/>
          <a:p>
            <a:r>
              <a:rPr lang="en-US" dirty="0" smtClean="0"/>
              <a:t>(</a:t>
            </a:r>
            <a:r>
              <a:rPr lang="en-US" dirty="0" err="1" smtClean="0"/>
              <a:t>Duchi</a:t>
            </a:r>
            <a:r>
              <a:rPr lang="en-US" dirty="0" smtClean="0"/>
              <a:t>, </a:t>
            </a:r>
            <a:r>
              <a:rPr lang="en-US" dirty="0" err="1" smtClean="0"/>
              <a:t>Tarlow</a:t>
            </a:r>
            <a:r>
              <a:rPr lang="en-US" dirty="0" smtClean="0"/>
              <a:t>, </a:t>
            </a:r>
            <a:r>
              <a:rPr lang="en-US" dirty="0" err="1" smtClean="0"/>
              <a:t>Elidan</a:t>
            </a:r>
            <a:r>
              <a:rPr lang="en-US" dirty="0" smtClean="0"/>
              <a:t>, &amp; </a:t>
            </a:r>
            <a:r>
              <a:rPr lang="en-US" dirty="0" err="1" smtClean="0"/>
              <a:t>Koller</a:t>
            </a:r>
            <a:r>
              <a:rPr lang="en-US" dirty="0" smtClean="0"/>
              <a:t>, 2006)</a:t>
            </a:r>
          </a:p>
        </p:txBody>
      </p:sp>
    </p:spTree>
    <p:extLst>
      <p:ext uri="{BB962C8B-B14F-4D97-AF65-F5344CB8AC3E}">
        <p14:creationId xmlns:p14="http://schemas.microsoft.com/office/powerpoint/2010/main" val="911008459"/>
      </p:ext>
    </p:extLst>
  </p:cSld>
  <p:clrMapOvr>
    <a:masterClrMapping/>
  </p:clrMapOvr>
  <mc:AlternateContent xmlns:mc="http://schemas.openxmlformats.org/markup-compatibility/2006">
    <mc:Choice xmlns:p14="http://schemas.microsoft.com/office/powerpoint/2010/main" Requires="p14">
      <p:transition spd="slow" p14:dur="2000"/>
    </mc:Choice>
    <mc:Fallback>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2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Structured BP vs. </a:t>
            </a:r>
            <a:br>
              <a:rPr lang="en-US" dirty="0" smtClean="0"/>
            </a:br>
            <a:r>
              <a:rPr lang="en-US" dirty="0" smtClean="0"/>
              <a:t>Dual Decomposition</a:t>
            </a:r>
            <a:endParaRPr lang="en-US" dirty="0"/>
          </a:p>
        </p:txBody>
      </p:sp>
      <p:graphicFrame>
        <p:nvGraphicFramePr>
          <p:cNvPr id="6" name="Content Placeholder 5"/>
          <p:cNvGraphicFramePr>
            <a:graphicFrameLocks noGrp="1"/>
          </p:cNvGraphicFramePr>
          <p:nvPr>
            <p:ph idx="1"/>
            <p:extLst>
              <p:ext uri="{D42A27DB-BD31-4B8C-83A1-F6EECF244321}">
                <p14:modId xmlns:p14="http://schemas.microsoft.com/office/powerpoint/2010/main" val="2826186"/>
              </p:ext>
            </p:extLst>
          </p:nvPr>
        </p:nvGraphicFramePr>
        <p:xfrm>
          <a:off x="457200" y="1584827"/>
          <a:ext cx="7648664" cy="3657599"/>
        </p:xfrm>
        <a:graphic>
          <a:graphicData uri="http://schemas.openxmlformats.org/drawingml/2006/table">
            <a:tbl>
              <a:tblPr firstRow="1" bandRow="1">
                <a:tableStyleId>{3C2FFA5D-87B4-456A-9821-1D502468CF0F}</a:tableStyleId>
              </a:tblPr>
              <a:tblGrid>
                <a:gridCol w="1912166"/>
                <a:gridCol w="1912166"/>
                <a:gridCol w="1912166"/>
                <a:gridCol w="1912166"/>
              </a:tblGrid>
              <a:tr h="370840">
                <a:tc>
                  <a:txBody>
                    <a:bodyPr/>
                    <a:lstStyle/>
                    <a:p>
                      <a:endParaRPr lang="en-US" dirty="0"/>
                    </a:p>
                  </a:txBody>
                  <a:tcPr/>
                </a:tc>
                <a:tc>
                  <a:txBody>
                    <a:bodyPr/>
                    <a:lstStyle/>
                    <a:p>
                      <a:r>
                        <a:rPr lang="en-US" dirty="0" smtClean="0"/>
                        <a:t>Sum-product BP</a:t>
                      </a:r>
                      <a:endParaRPr lang="en-US" dirty="0"/>
                    </a:p>
                  </a:txBody>
                  <a:tcPr/>
                </a:tc>
                <a:tc>
                  <a:txBody>
                    <a:bodyPr/>
                    <a:lstStyle/>
                    <a:p>
                      <a:r>
                        <a:rPr lang="en-US" dirty="0" smtClean="0"/>
                        <a:t>Max-product BP</a:t>
                      </a:r>
                      <a:endParaRPr lang="en-US" dirty="0"/>
                    </a:p>
                  </a:txBody>
                  <a:tcPr/>
                </a:tc>
                <a:tc>
                  <a:txBody>
                    <a:bodyPr/>
                    <a:lstStyle/>
                    <a:p>
                      <a:r>
                        <a:rPr lang="en-US" dirty="0" smtClean="0"/>
                        <a:t>Dual Decomposition</a:t>
                      </a:r>
                      <a:endParaRPr lang="en-US" dirty="0"/>
                    </a:p>
                  </a:txBody>
                  <a:tcPr/>
                </a:tc>
              </a:tr>
              <a:tr h="370840">
                <a:tc>
                  <a:txBody>
                    <a:bodyPr/>
                    <a:lstStyle/>
                    <a:p>
                      <a:r>
                        <a:rPr lang="en-US" b="1" dirty="0" smtClean="0"/>
                        <a:t>Output</a:t>
                      </a:r>
                      <a:endParaRPr lang="en-US" b="1" dirty="0"/>
                    </a:p>
                  </a:txBody>
                  <a:tcPr/>
                </a:tc>
                <a:tc>
                  <a:txBody>
                    <a:bodyPr/>
                    <a:lstStyle/>
                    <a:p>
                      <a:r>
                        <a:rPr lang="en-US" dirty="0" smtClean="0"/>
                        <a:t>Approximate</a:t>
                      </a:r>
                      <a:r>
                        <a:rPr lang="en-US" baseline="0" dirty="0" smtClean="0"/>
                        <a:t> </a:t>
                      </a:r>
                      <a:r>
                        <a:rPr lang="en-US" baseline="0" dirty="0" err="1" smtClean="0"/>
                        <a:t>m</a:t>
                      </a:r>
                      <a:r>
                        <a:rPr lang="en-US" dirty="0" err="1" smtClean="0"/>
                        <a:t>arginal</a:t>
                      </a:r>
                      <a:r>
                        <a:rPr lang="en-US" baseline="0" dirty="0" err="1" smtClean="0"/>
                        <a:t>s</a:t>
                      </a:r>
                      <a:endParaRPr lang="en-US" dirty="0"/>
                    </a:p>
                  </a:txBody>
                  <a:tcPr/>
                </a:tc>
                <a:tc>
                  <a:txBody>
                    <a:bodyPr/>
                    <a:lstStyle/>
                    <a:p>
                      <a:r>
                        <a:rPr lang="en-US" dirty="0" smtClean="0"/>
                        <a:t>Approximate MAP</a:t>
                      </a:r>
                      <a:r>
                        <a:rPr lang="en-US" baseline="0" dirty="0" smtClean="0"/>
                        <a:t> assignment</a:t>
                      </a:r>
                      <a:endParaRPr lang="en-US" dirty="0"/>
                    </a:p>
                  </a:txBody>
                  <a:tcPr/>
                </a:tc>
                <a:tc>
                  <a:txBody>
                    <a:bodyPr/>
                    <a:lstStyle/>
                    <a:p>
                      <a:r>
                        <a:rPr lang="en-US" dirty="0" smtClean="0"/>
                        <a:t>True MAP assignment </a:t>
                      </a:r>
                      <a:br>
                        <a:rPr lang="en-US" dirty="0" smtClean="0"/>
                      </a:br>
                      <a:r>
                        <a:rPr lang="en-US" dirty="0" smtClean="0"/>
                        <a:t>(</a:t>
                      </a:r>
                      <a:r>
                        <a:rPr lang="en-US" sz="1200" dirty="0" smtClean="0"/>
                        <a:t>with</a:t>
                      </a:r>
                      <a:r>
                        <a:rPr lang="en-US" sz="1200" baseline="0" dirty="0" smtClean="0"/>
                        <a:t> </a:t>
                      </a:r>
                      <a:r>
                        <a:rPr lang="en-US" sz="1200" dirty="0" smtClean="0"/>
                        <a:t>branch-and-bound</a:t>
                      </a:r>
                      <a:r>
                        <a:rPr lang="en-US" dirty="0" smtClean="0"/>
                        <a:t>)</a:t>
                      </a:r>
                      <a:endParaRPr lang="en-US" dirty="0"/>
                    </a:p>
                  </a:txBody>
                  <a:tcPr/>
                </a:tc>
              </a:tr>
              <a:tr h="370840">
                <a:tc>
                  <a:txBody>
                    <a:bodyPr/>
                    <a:lstStyle/>
                    <a:p>
                      <a:r>
                        <a:rPr lang="en-US" b="1" dirty="0" smtClean="0"/>
                        <a:t>Structured</a:t>
                      </a:r>
                      <a:r>
                        <a:rPr lang="en-US" b="1" baseline="0" dirty="0" smtClean="0"/>
                        <a:t> Variant</a:t>
                      </a:r>
                      <a:endParaRPr lang="en-US" b="1" dirty="0"/>
                    </a:p>
                  </a:txBody>
                  <a:tcPr/>
                </a:tc>
                <a:tc>
                  <a:txBody>
                    <a:bodyPr/>
                    <a:lstStyle/>
                    <a:p>
                      <a:r>
                        <a:rPr lang="en-US" dirty="0" smtClean="0"/>
                        <a:t>Coordinates marginal</a:t>
                      </a:r>
                      <a:r>
                        <a:rPr lang="en-US" baseline="0" dirty="0" smtClean="0"/>
                        <a:t> inference algorithms</a:t>
                      </a:r>
                      <a:endParaRPr lang="en-US" dirty="0"/>
                    </a:p>
                  </a:txBody>
                  <a:tcPr/>
                </a:tc>
                <a:tc>
                  <a:txBody>
                    <a:bodyPr/>
                    <a:lstStyle/>
                    <a:p>
                      <a:r>
                        <a:rPr lang="en-US" dirty="0" smtClean="0"/>
                        <a:t>Coordinates MAP inference algorithms</a:t>
                      </a:r>
                      <a:endParaRPr lang="en-US" dirty="0"/>
                    </a:p>
                  </a:txBody>
                  <a:tcPr/>
                </a:tc>
                <a:tc>
                  <a:txBody>
                    <a:bodyPr/>
                    <a:lstStyle/>
                    <a:p>
                      <a:pPr marL="0" marR="0" indent="0" algn="l" defTabSz="457200" rtl="0" eaLnBrk="1" fontAlgn="auto" latinLnBrk="0" hangingPunct="1">
                        <a:lnSpc>
                          <a:spcPct val="100000"/>
                        </a:lnSpc>
                        <a:spcBef>
                          <a:spcPts val="0"/>
                        </a:spcBef>
                        <a:spcAft>
                          <a:spcPts val="0"/>
                        </a:spcAft>
                        <a:buClrTx/>
                        <a:buSzTx/>
                        <a:buFontTx/>
                        <a:buNone/>
                        <a:tabLst/>
                        <a:defRPr/>
                      </a:pPr>
                      <a:r>
                        <a:rPr lang="en-US" dirty="0" smtClean="0"/>
                        <a:t>Coordinates MAP inference algorithms</a:t>
                      </a:r>
                    </a:p>
                  </a:txBody>
                  <a:tcPr/>
                </a:tc>
              </a:tr>
              <a:tr h="370840">
                <a:tc>
                  <a:txBody>
                    <a:bodyPr/>
                    <a:lstStyle/>
                    <a:p>
                      <a:r>
                        <a:rPr lang="en-US" b="1" dirty="0" smtClean="0"/>
                        <a:t>Example Embedded Algorithms</a:t>
                      </a:r>
                      <a:endParaRPr lang="en-US" b="1" dirty="0"/>
                    </a:p>
                  </a:txBody>
                  <a:tcPr/>
                </a:tc>
                <a:tc>
                  <a:txBody>
                    <a:bodyPr/>
                    <a:lstStyle/>
                    <a:p>
                      <a:r>
                        <a:rPr lang="en-US" dirty="0" smtClean="0"/>
                        <a:t>- Inside-outside</a:t>
                      </a:r>
                      <a:br>
                        <a:rPr lang="en-US" dirty="0" smtClean="0"/>
                      </a:br>
                      <a:r>
                        <a:rPr lang="en-US" dirty="0" smtClean="0"/>
                        <a:t>-</a:t>
                      </a:r>
                      <a:r>
                        <a:rPr lang="en-US" baseline="0" dirty="0" smtClean="0"/>
                        <a:t> Forward-backward</a:t>
                      </a:r>
                      <a:endParaRPr lang="en-US" dirty="0"/>
                    </a:p>
                  </a:txBody>
                  <a:tcPr/>
                </a:tc>
                <a:tc>
                  <a:txBody>
                    <a:bodyPr/>
                    <a:lstStyle/>
                    <a:p>
                      <a:r>
                        <a:rPr lang="en-US" dirty="0" smtClean="0"/>
                        <a:t>- CKY</a:t>
                      </a:r>
                    </a:p>
                    <a:p>
                      <a:r>
                        <a:rPr lang="en-US" dirty="0" smtClean="0"/>
                        <a:t>- Viterbi algorithm</a:t>
                      </a:r>
                      <a:endParaRPr lang="en-US" dirty="0"/>
                    </a:p>
                  </a:txBody>
                  <a:tcPr/>
                </a:tc>
                <a:tc>
                  <a:txBody>
                    <a:bodyPr/>
                    <a:lstStyle/>
                    <a:p>
                      <a:r>
                        <a:rPr lang="en-US" dirty="0" smtClean="0"/>
                        <a:t>- CKY</a:t>
                      </a:r>
                    </a:p>
                    <a:p>
                      <a:r>
                        <a:rPr lang="en-US" dirty="0" smtClean="0"/>
                        <a:t>- Viterbi algorithm</a:t>
                      </a:r>
                    </a:p>
                    <a:p>
                      <a:endParaRPr lang="en-US" dirty="0"/>
                    </a:p>
                  </a:txBody>
                  <a:tcPr/>
                </a:tc>
              </a:tr>
            </a:tbl>
          </a:graphicData>
        </a:graphic>
      </p:graphicFrame>
      <p:sp>
        <p:nvSpPr>
          <p:cNvPr id="4" name="Slide Number Placeholder 3"/>
          <p:cNvSpPr>
            <a:spLocks noGrp="1"/>
          </p:cNvSpPr>
          <p:nvPr>
            <p:ph type="sldNum" sz="quarter" idx="12"/>
          </p:nvPr>
        </p:nvSpPr>
        <p:spPr/>
        <p:txBody>
          <a:bodyPr/>
          <a:lstStyle/>
          <a:p>
            <a:fld id="{E5445004-F4FB-5345-992E-498B4C43F562}" type="slidenum">
              <a:rPr lang="en-US" smtClean="0"/>
              <a:t>241</a:t>
            </a:fld>
            <a:endParaRPr lang="en-US"/>
          </a:p>
        </p:txBody>
      </p:sp>
      <p:sp>
        <p:nvSpPr>
          <p:cNvPr id="5" name="TextBox 4"/>
          <p:cNvSpPr txBox="1"/>
          <p:nvPr/>
        </p:nvSpPr>
        <p:spPr>
          <a:xfrm>
            <a:off x="-1" y="6441800"/>
            <a:ext cx="3855525" cy="416200"/>
          </a:xfrm>
          <a:prstGeom prst="rect">
            <a:avLst/>
          </a:prstGeom>
          <a:solidFill>
            <a:schemeClr val="accent6">
              <a:lumMod val="60000"/>
              <a:lumOff val="40000"/>
            </a:schemeClr>
          </a:solidFill>
        </p:spPr>
        <p:txBody>
          <a:bodyPr wrap="square" rtlCol="0" anchor="ctr">
            <a:noAutofit/>
          </a:bodyPr>
          <a:lstStyle/>
          <a:p>
            <a:r>
              <a:rPr lang="en-US" dirty="0" smtClean="0"/>
              <a:t>(</a:t>
            </a:r>
            <a:r>
              <a:rPr lang="en-US" dirty="0" err="1" smtClean="0"/>
              <a:t>Duchi</a:t>
            </a:r>
            <a:r>
              <a:rPr lang="en-US" dirty="0" smtClean="0"/>
              <a:t>, </a:t>
            </a:r>
            <a:r>
              <a:rPr lang="en-US" dirty="0" err="1" smtClean="0"/>
              <a:t>Tarlow</a:t>
            </a:r>
            <a:r>
              <a:rPr lang="en-US" dirty="0" smtClean="0"/>
              <a:t>, </a:t>
            </a:r>
            <a:r>
              <a:rPr lang="en-US" dirty="0" err="1" smtClean="0"/>
              <a:t>Elidan</a:t>
            </a:r>
            <a:r>
              <a:rPr lang="en-US" dirty="0" smtClean="0"/>
              <a:t>, &amp; </a:t>
            </a:r>
            <a:r>
              <a:rPr lang="en-US" dirty="0" err="1" smtClean="0"/>
              <a:t>Koller</a:t>
            </a:r>
            <a:r>
              <a:rPr lang="en-US" dirty="0" smtClean="0"/>
              <a:t>, 2006)</a:t>
            </a:r>
          </a:p>
        </p:txBody>
      </p:sp>
      <p:sp>
        <p:nvSpPr>
          <p:cNvPr id="7" name="TextBox 6"/>
          <p:cNvSpPr txBox="1"/>
          <p:nvPr/>
        </p:nvSpPr>
        <p:spPr>
          <a:xfrm>
            <a:off x="-1" y="5940150"/>
            <a:ext cx="3855525" cy="416200"/>
          </a:xfrm>
          <a:prstGeom prst="rect">
            <a:avLst/>
          </a:prstGeom>
          <a:solidFill>
            <a:schemeClr val="accent6">
              <a:lumMod val="60000"/>
              <a:lumOff val="40000"/>
            </a:schemeClr>
          </a:solidFill>
        </p:spPr>
        <p:txBody>
          <a:bodyPr wrap="square" rtlCol="0" anchor="ctr">
            <a:noAutofit/>
          </a:bodyPr>
          <a:lstStyle/>
          <a:p>
            <a:r>
              <a:rPr lang="en-US" dirty="0" smtClean="0"/>
              <a:t>(Koo et al., 2010; Rush et al., 2010)</a:t>
            </a:r>
          </a:p>
        </p:txBody>
      </p:sp>
    </p:spTree>
    <p:extLst>
      <p:ext uri="{BB962C8B-B14F-4D97-AF65-F5344CB8AC3E}">
        <p14:creationId xmlns:p14="http://schemas.microsoft.com/office/powerpoint/2010/main" val="30721383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2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Additional Resources</a:t>
            </a:r>
            <a:endParaRPr lang="en-US" dirty="0"/>
          </a:p>
        </p:txBody>
      </p:sp>
      <p:sp>
        <p:nvSpPr>
          <p:cNvPr id="3" name="Content Placeholder 2"/>
          <p:cNvSpPr>
            <a:spLocks noGrp="1"/>
          </p:cNvSpPr>
          <p:nvPr>
            <p:ph idx="1"/>
          </p:nvPr>
        </p:nvSpPr>
        <p:spPr/>
        <p:txBody>
          <a:bodyPr/>
          <a:lstStyle/>
          <a:p>
            <a:pPr marL="0" indent="0">
              <a:buNone/>
            </a:pPr>
            <a:r>
              <a:rPr lang="en-US" dirty="0" smtClean="0"/>
              <a:t>See </a:t>
            </a:r>
            <a:r>
              <a:rPr lang="en-US" b="1" dirty="0" smtClean="0"/>
              <a:t>NAACL 2012 / ACL 2013 tutorial </a:t>
            </a:r>
            <a:r>
              <a:rPr lang="en-US" dirty="0" smtClean="0"/>
              <a:t>by Burkett &amp; Klein </a:t>
            </a:r>
            <a:r>
              <a:rPr lang="en-US" dirty="0"/>
              <a:t>“</a:t>
            </a:r>
            <a:r>
              <a:rPr lang="en-US" dirty="0" err="1"/>
              <a:t>Variational</a:t>
            </a:r>
            <a:r>
              <a:rPr lang="en-US" dirty="0"/>
              <a:t> Inference in Structured NLP Models</a:t>
            </a:r>
            <a:r>
              <a:rPr lang="en-US" dirty="0" smtClean="0"/>
              <a:t>” for… </a:t>
            </a:r>
          </a:p>
          <a:p>
            <a:pPr lvl="1"/>
            <a:r>
              <a:rPr lang="en-US" dirty="0" smtClean="0"/>
              <a:t>An alternative approach to efficient marginal inference for NLP: </a:t>
            </a:r>
            <a:r>
              <a:rPr lang="en-US" b="1" dirty="0"/>
              <a:t>S</a:t>
            </a:r>
            <a:r>
              <a:rPr lang="en-US" b="1" dirty="0" smtClean="0"/>
              <a:t>tructured </a:t>
            </a:r>
            <a:r>
              <a:rPr lang="en-US" b="1" dirty="0"/>
              <a:t>M</a:t>
            </a:r>
            <a:r>
              <a:rPr lang="en-US" b="1" dirty="0" smtClean="0"/>
              <a:t>ean Field</a:t>
            </a:r>
          </a:p>
          <a:p>
            <a:pPr lvl="1"/>
            <a:r>
              <a:rPr lang="en-US" dirty="0" smtClean="0"/>
              <a:t>Also, includes </a:t>
            </a:r>
            <a:r>
              <a:rPr lang="en-US" b="1" dirty="0" smtClean="0"/>
              <a:t>Structured BP</a:t>
            </a:r>
            <a:endParaRPr lang="en-US" b="1" dirty="0"/>
          </a:p>
        </p:txBody>
      </p:sp>
      <p:sp>
        <p:nvSpPr>
          <p:cNvPr id="4" name="Slide Number Placeholder 3"/>
          <p:cNvSpPr>
            <a:spLocks noGrp="1"/>
          </p:cNvSpPr>
          <p:nvPr>
            <p:ph type="sldNum" sz="quarter" idx="12"/>
          </p:nvPr>
        </p:nvSpPr>
        <p:spPr/>
        <p:txBody>
          <a:bodyPr/>
          <a:lstStyle/>
          <a:p>
            <a:fld id="{E5445004-F4FB-5345-992E-498B4C43F562}" type="slidenum">
              <a:rPr lang="en-US" smtClean="0"/>
              <a:t>242</a:t>
            </a:fld>
            <a:endParaRPr lang="en-US"/>
          </a:p>
        </p:txBody>
      </p:sp>
      <p:sp>
        <p:nvSpPr>
          <p:cNvPr id="5" name="Content Placeholder 2"/>
          <p:cNvSpPr txBox="1">
            <a:spLocks/>
          </p:cNvSpPr>
          <p:nvPr/>
        </p:nvSpPr>
        <p:spPr>
          <a:xfrm>
            <a:off x="457200" y="5113532"/>
            <a:ext cx="8229600" cy="580777"/>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vert="horz" lIns="91440" tIns="45720" rIns="91440" bIns="182880" rtlCol="0">
            <a:normAutofit fontScale="70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dirty="0">
                <a:hlinkClick r:id="rId2"/>
              </a:rPr>
              <a:t>http://nlp.cs.berkeley.edu/tutorials/variational-tutorial-</a:t>
            </a:r>
            <a:r>
              <a:rPr lang="en-US" dirty="0" smtClean="0">
                <a:hlinkClick r:id="rId2"/>
              </a:rPr>
              <a:t>slides.pdf</a:t>
            </a:r>
            <a:endParaRPr lang="en-US" b="1" dirty="0"/>
          </a:p>
        </p:txBody>
      </p:sp>
    </p:spTree>
    <p:extLst>
      <p:ext uri="{BB962C8B-B14F-4D97-AF65-F5344CB8AC3E}">
        <p14:creationId xmlns:p14="http://schemas.microsoft.com/office/powerpoint/2010/main" val="249056006"/>
      </p:ext>
    </p:extLst>
  </p:cSld>
  <p:clrMapOvr>
    <a:masterClrMapping/>
  </p:clrMapOvr>
  <p:timing>
    <p:tnLst>
      <p:par>
        <p:cTn xmlns:p14="http://schemas.microsoft.com/office/powerpoint/2010/main" id="1" dur="indefinite" restart="never" nodeType="tmRoot"/>
      </p:par>
    </p:tnLst>
  </p:timing>
</p:sld>
</file>

<file path=ppt/slides/slide2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Sending Messages:</a:t>
            </a:r>
            <a:br>
              <a:rPr lang="en-US" dirty="0" smtClean="0"/>
            </a:br>
            <a:r>
              <a:rPr lang="en-US" dirty="0" smtClean="0"/>
              <a:t>Computational Complexity</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243</a:t>
            </a:fld>
            <a:endParaRPr lang="en-US"/>
          </a:p>
        </p:txBody>
      </p:sp>
      <p:grpSp>
        <p:nvGrpSpPr>
          <p:cNvPr id="5" name="Group 4"/>
          <p:cNvGrpSpPr/>
          <p:nvPr/>
        </p:nvGrpSpPr>
        <p:grpSpPr>
          <a:xfrm>
            <a:off x="4655276" y="1693458"/>
            <a:ext cx="3655520" cy="2028227"/>
            <a:chOff x="4655276" y="3790948"/>
            <a:chExt cx="3655520" cy="2028227"/>
          </a:xfrm>
        </p:grpSpPr>
        <p:sp>
          <p:nvSpPr>
            <p:cNvPr id="6" name="Oval 5"/>
            <p:cNvSpPr/>
            <p:nvPr/>
          </p:nvSpPr>
          <p:spPr>
            <a:xfrm>
              <a:off x="6237590" y="4288260"/>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7" name="Rectangle 6"/>
            <p:cNvSpPr/>
            <p:nvPr/>
          </p:nvSpPr>
          <p:spPr>
            <a:xfrm>
              <a:off x="6377327" y="5404218"/>
              <a:ext cx="265176" cy="265176"/>
            </a:xfrm>
            <a:prstGeom prst="rect">
              <a:avLst/>
            </a:prstGeom>
            <a:solidFill>
              <a:schemeClr val="accent3"/>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8" name="Straight Connector 7"/>
            <p:cNvCxnSpPr>
              <a:stCxn id="6" idx="4"/>
              <a:endCxn id="7" idx="0"/>
            </p:cNvCxnSpPr>
            <p:nvPr/>
          </p:nvCxnSpPr>
          <p:spPr>
            <a:xfrm>
              <a:off x="6508001" y="4836412"/>
              <a:ext cx="1914" cy="5678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9" name="Group 8"/>
            <p:cNvGrpSpPr/>
            <p:nvPr/>
          </p:nvGrpSpPr>
          <p:grpSpPr>
            <a:xfrm>
              <a:off x="4655276" y="5393355"/>
              <a:ext cx="502920" cy="286902"/>
              <a:chOff x="2210686" y="5337254"/>
              <a:chExt cx="382892" cy="286902"/>
            </a:xfrm>
          </p:grpSpPr>
          <p:cxnSp>
            <p:nvCxnSpPr>
              <p:cNvPr id="22" name="Straight Connector 21"/>
              <p:cNvCxnSpPr>
                <a:stCxn id="7" idx="1"/>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3" name="Straight Connector 22"/>
              <p:cNvCxnSpPr>
                <a:stCxn id="7" idx="1"/>
              </p:cNvCxnSpPr>
              <p:nvPr/>
            </p:nvCxnSpPr>
            <p:spPr>
              <a:xfrm flipH="1">
                <a:off x="2210686" y="5471756"/>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a:stCxn id="7" idx="1"/>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10" name="Group 9"/>
            <p:cNvGrpSpPr/>
            <p:nvPr/>
          </p:nvGrpSpPr>
          <p:grpSpPr>
            <a:xfrm rot="10800000">
              <a:off x="7807876" y="5382492"/>
              <a:ext cx="502920" cy="286902"/>
              <a:chOff x="3345037" y="5465825"/>
              <a:chExt cx="382892" cy="286902"/>
            </a:xfrm>
          </p:grpSpPr>
          <p:cxnSp>
            <p:nvCxnSpPr>
              <p:cNvPr id="19" name="Straight Connector 18"/>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flipH="1">
                <a:off x="3345037" y="560032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11" name="Group 10"/>
            <p:cNvGrpSpPr/>
            <p:nvPr/>
          </p:nvGrpSpPr>
          <p:grpSpPr>
            <a:xfrm rot="5400000">
              <a:off x="6247592" y="3898957"/>
              <a:ext cx="502920" cy="286902"/>
              <a:chOff x="3345037" y="5465825"/>
              <a:chExt cx="382892" cy="286902"/>
            </a:xfrm>
          </p:grpSpPr>
          <p:cxnSp>
            <p:nvCxnSpPr>
              <p:cNvPr id="16" name="Straight Connector 1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flipH="1">
                <a:off x="3345037" y="560032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12" name="Oval 11"/>
            <p:cNvSpPr/>
            <p:nvPr/>
          </p:nvSpPr>
          <p:spPr>
            <a:xfrm>
              <a:off x="5164019" y="5259658"/>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13" name="Straight Connector 12"/>
            <p:cNvCxnSpPr>
              <a:stCxn id="12" idx="6"/>
              <a:endCxn id="7" idx="1"/>
            </p:cNvCxnSpPr>
            <p:nvPr/>
          </p:nvCxnSpPr>
          <p:spPr>
            <a:xfrm>
              <a:off x="5704840" y="5533734"/>
              <a:ext cx="672487" cy="30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4" name="Oval 13"/>
            <p:cNvSpPr/>
            <p:nvPr/>
          </p:nvSpPr>
          <p:spPr>
            <a:xfrm>
              <a:off x="7261735" y="5271023"/>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15" name="Straight Connector 14"/>
            <p:cNvCxnSpPr>
              <a:stCxn id="7" idx="3"/>
              <a:endCxn id="14" idx="2"/>
            </p:cNvCxnSpPr>
            <p:nvPr/>
          </p:nvCxnSpPr>
          <p:spPr>
            <a:xfrm>
              <a:off x="6642503" y="5536806"/>
              <a:ext cx="619232" cy="829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25" name="Group 24"/>
          <p:cNvGrpSpPr/>
          <p:nvPr/>
        </p:nvGrpSpPr>
        <p:grpSpPr>
          <a:xfrm>
            <a:off x="920829" y="1727784"/>
            <a:ext cx="3609756" cy="1974166"/>
            <a:chOff x="920829" y="3825274"/>
            <a:chExt cx="3609756" cy="1974166"/>
          </a:xfrm>
        </p:grpSpPr>
        <p:sp>
          <p:nvSpPr>
            <p:cNvPr id="26" name="Oval 25"/>
            <p:cNvSpPr/>
            <p:nvPr/>
          </p:nvSpPr>
          <p:spPr>
            <a:xfrm>
              <a:off x="2487651" y="5251288"/>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27" name="Rectangle 26"/>
            <p:cNvSpPr/>
            <p:nvPr/>
          </p:nvSpPr>
          <p:spPr>
            <a:xfrm>
              <a:off x="2625474" y="4340710"/>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400" i="1" dirty="0" smtClean="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cxnSp>
          <p:nvCxnSpPr>
            <p:cNvPr id="28" name="Straight Connector 27"/>
            <p:cNvCxnSpPr>
              <a:stCxn id="26" idx="0"/>
              <a:endCxn id="27" idx="2"/>
            </p:cNvCxnSpPr>
            <p:nvPr/>
          </p:nvCxnSpPr>
          <p:spPr>
            <a:xfrm flipV="1">
              <a:off x="2758062" y="4605886"/>
              <a:ext cx="0" cy="64540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a:stCxn id="26" idx="6"/>
              <a:endCxn id="30" idx="1"/>
            </p:cNvCxnSpPr>
            <p:nvPr/>
          </p:nvCxnSpPr>
          <p:spPr>
            <a:xfrm flipV="1">
              <a:off x="3028472" y="5523450"/>
              <a:ext cx="731793" cy="191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0" name="Rectangle 29"/>
            <p:cNvSpPr/>
            <p:nvPr/>
          </p:nvSpPr>
          <p:spPr>
            <a:xfrm>
              <a:off x="3760265" y="5390862"/>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31" name="Rectangle 30"/>
            <p:cNvSpPr/>
            <p:nvPr/>
          </p:nvSpPr>
          <p:spPr>
            <a:xfrm>
              <a:off x="1432432" y="5392776"/>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400" i="1" dirty="0" smtClean="0">
                  <a:solidFill>
                    <a:schemeClr val="bg1"/>
                  </a:solidFill>
                  <a:latin typeface="Times New Roman"/>
                  <a:cs typeface="Times New Roman"/>
                </a:rPr>
                <a:t>ψ</a:t>
              </a:r>
              <a:r>
                <a:rPr lang="en-US" sz="1400" i="1" baseline="-25000" dirty="0" smtClean="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cxnSp>
          <p:nvCxnSpPr>
            <p:cNvPr id="32" name="Straight Connector 31"/>
            <p:cNvCxnSpPr>
              <a:stCxn id="26" idx="2"/>
              <a:endCxn id="31" idx="3"/>
            </p:cNvCxnSpPr>
            <p:nvPr/>
          </p:nvCxnSpPr>
          <p:spPr>
            <a:xfrm flipH="1">
              <a:off x="1697608" y="5525364"/>
              <a:ext cx="790043"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3" name="Group 32"/>
            <p:cNvGrpSpPr/>
            <p:nvPr/>
          </p:nvGrpSpPr>
          <p:grpSpPr>
            <a:xfrm>
              <a:off x="920829" y="5393355"/>
              <a:ext cx="502920" cy="286902"/>
              <a:chOff x="2210686" y="5337254"/>
              <a:chExt cx="382892" cy="286902"/>
            </a:xfrm>
          </p:grpSpPr>
          <p:cxnSp>
            <p:nvCxnSpPr>
              <p:cNvPr id="42" name="Straight Connector 41"/>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a:xfrm flipH="1">
                <a:off x="2210686" y="5471756"/>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34" name="Group 33"/>
            <p:cNvGrpSpPr/>
            <p:nvPr/>
          </p:nvGrpSpPr>
          <p:grpSpPr>
            <a:xfrm rot="10800000">
              <a:off x="4027665" y="5382492"/>
              <a:ext cx="502920" cy="286902"/>
              <a:chOff x="3345037" y="5465825"/>
              <a:chExt cx="382892" cy="286902"/>
            </a:xfrm>
          </p:grpSpPr>
          <p:cxnSp>
            <p:nvCxnSpPr>
              <p:cNvPr id="39" name="Straight Connector 38"/>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0" name="Straight Connector 39"/>
              <p:cNvCxnSpPr/>
              <p:nvPr/>
            </p:nvCxnSpPr>
            <p:spPr>
              <a:xfrm flipH="1">
                <a:off x="3345037" y="560032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35" name="Group 34"/>
            <p:cNvGrpSpPr/>
            <p:nvPr/>
          </p:nvGrpSpPr>
          <p:grpSpPr>
            <a:xfrm rot="5400000">
              <a:off x="2501704" y="3933283"/>
              <a:ext cx="502920" cy="286902"/>
              <a:chOff x="3345037" y="5465825"/>
              <a:chExt cx="382892" cy="286902"/>
            </a:xfrm>
          </p:grpSpPr>
          <p:cxnSp>
            <p:nvCxnSpPr>
              <p:cNvPr id="36" name="Straight Connector 3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p:cNvCxnSpPr/>
              <p:nvPr/>
            </p:nvCxnSpPr>
            <p:spPr>
              <a:xfrm flipH="1">
                <a:off x="3345037" y="560032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8" name="Straight Connector 3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cxnSp>
        <p:nvCxnSpPr>
          <p:cNvPr id="45" name="Straight Arrow Connector 44"/>
          <p:cNvCxnSpPr/>
          <p:nvPr/>
        </p:nvCxnSpPr>
        <p:spPr>
          <a:xfrm>
            <a:off x="1824996" y="3320588"/>
            <a:ext cx="594360" cy="2617"/>
          </a:xfrm>
          <a:prstGeom prst="straightConnector1">
            <a:avLst/>
          </a:prstGeom>
          <a:ln w="38100" cmpd="sng">
            <a:solidFill>
              <a:schemeClr val="accent4"/>
            </a:solidFill>
            <a:prstDash val="solid"/>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6" name="Straight Arrow Connector 45"/>
          <p:cNvCxnSpPr/>
          <p:nvPr/>
        </p:nvCxnSpPr>
        <p:spPr>
          <a:xfrm>
            <a:off x="2869233" y="2614843"/>
            <a:ext cx="0" cy="527513"/>
          </a:xfrm>
          <a:prstGeom prst="straightConnector1">
            <a:avLst/>
          </a:prstGeom>
          <a:ln w="38100" cmpd="sng">
            <a:solidFill>
              <a:schemeClr val="accent4"/>
            </a:solidFill>
            <a:prstDash val="solid"/>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7" name="Straight Arrow Connector 46"/>
          <p:cNvCxnSpPr/>
          <p:nvPr/>
        </p:nvCxnSpPr>
        <p:spPr>
          <a:xfrm>
            <a:off x="3120141" y="3301037"/>
            <a:ext cx="594360" cy="2617"/>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8" name="Straight Arrow Connector 47"/>
          <p:cNvCxnSpPr/>
          <p:nvPr/>
        </p:nvCxnSpPr>
        <p:spPr>
          <a:xfrm>
            <a:off x="5783146" y="3345880"/>
            <a:ext cx="502920" cy="2617"/>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9" name="Straight Arrow Connector 48"/>
          <p:cNvCxnSpPr/>
          <p:nvPr/>
        </p:nvCxnSpPr>
        <p:spPr>
          <a:xfrm>
            <a:off x="6598563" y="2823207"/>
            <a:ext cx="0" cy="438911"/>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0" name="Straight Arrow Connector 49"/>
          <p:cNvCxnSpPr/>
          <p:nvPr/>
        </p:nvCxnSpPr>
        <p:spPr>
          <a:xfrm>
            <a:off x="6766970" y="3315173"/>
            <a:ext cx="502920" cy="2617"/>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51" name="Group 50"/>
          <p:cNvGrpSpPr/>
          <p:nvPr/>
        </p:nvGrpSpPr>
        <p:grpSpPr>
          <a:xfrm>
            <a:off x="862858" y="1210760"/>
            <a:ext cx="7500312" cy="5047802"/>
            <a:chOff x="968571" y="3220722"/>
            <a:chExt cx="7714338" cy="4913042"/>
          </a:xfrm>
        </p:grpSpPr>
        <p:grpSp>
          <p:nvGrpSpPr>
            <p:cNvPr id="52" name="Group 51"/>
            <p:cNvGrpSpPr/>
            <p:nvPr/>
          </p:nvGrpSpPr>
          <p:grpSpPr>
            <a:xfrm>
              <a:off x="968571" y="3646077"/>
              <a:ext cx="7714338" cy="4487687"/>
              <a:chOff x="972462" y="3993229"/>
              <a:chExt cx="7703278" cy="4818833"/>
            </a:xfrm>
          </p:grpSpPr>
          <p:sp>
            <p:nvSpPr>
              <p:cNvPr id="58" name="Rectangle 57"/>
              <p:cNvSpPr/>
              <p:nvPr/>
            </p:nvSpPr>
            <p:spPr>
              <a:xfrm>
                <a:off x="972462" y="3993229"/>
                <a:ext cx="3855524" cy="4815723"/>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Rectangle 59"/>
              <p:cNvSpPr/>
              <p:nvPr/>
            </p:nvSpPr>
            <p:spPr>
              <a:xfrm>
                <a:off x="4820216" y="3993230"/>
                <a:ext cx="3855524" cy="4818832"/>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55" name="TextBox 54"/>
            <p:cNvSpPr txBox="1"/>
            <p:nvPr/>
          </p:nvSpPr>
          <p:spPr>
            <a:xfrm>
              <a:off x="968571" y="3220722"/>
              <a:ext cx="3861060" cy="425355"/>
            </a:xfrm>
            <a:prstGeom prst="rect">
              <a:avLst/>
            </a:prstGeom>
            <a:noFill/>
          </p:spPr>
          <p:txBody>
            <a:bodyPr vert="horz" wrap="square" rtlCol="0" anchor="ctr" anchorCtr="0">
              <a:noAutofit/>
            </a:bodyPr>
            <a:lstStyle/>
            <a:p>
              <a:pPr algn="ctr"/>
              <a:r>
                <a:rPr lang="en-US" b="1" dirty="0" smtClean="0"/>
                <a:t>From Variables</a:t>
              </a:r>
            </a:p>
          </p:txBody>
        </p:sp>
        <p:sp>
          <p:nvSpPr>
            <p:cNvPr id="56" name="TextBox 55"/>
            <p:cNvSpPr txBox="1"/>
            <p:nvPr/>
          </p:nvSpPr>
          <p:spPr>
            <a:xfrm>
              <a:off x="4821849" y="3220723"/>
              <a:ext cx="3861060" cy="425355"/>
            </a:xfrm>
            <a:prstGeom prst="rect">
              <a:avLst/>
            </a:prstGeom>
            <a:noFill/>
          </p:spPr>
          <p:txBody>
            <a:bodyPr vert="horz" wrap="square" rtlCol="0" anchor="ctr" anchorCtr="0">
              <a:noAutofit/>
            </a:bodyPr>
            <a:lstStyle/>
            <a:p>
              <a:pPr algn="ctr"/>
              <a:r>
                <a:rPr lang="en-US" b="1" dirty="0" smtClean="0"/>
                <a:t>To Variables</a:t>
              </a:r>
            </a:p>
          </p:txBody>
        </p:sp>
      </p:grpSp>
      <p:sp>
        <p:nvSpPr>
          <p:cNvPr id="63" name="Content Placeholder 2"/>
          <p:cNvSpPr txBox="1">
            <a:spLocks/>
          </p:cNvSpPr>
          <p:nvPr/>
        </p:nvSpPr>
        <p:spPr>
          <a:xfrm>
            <a:off x="4831145" y="4734777"/>
            <a:ext cx="3532025" cy="1523786"/>
          </a:xfrm>
          <a:prstGeom prst="rect">
            <a:avLst/>
          </a:prstGeom>
        </p:spPr>
        <p:txBody>
          <a:bodyPr vert="horz" lIns="91440" tIns="45720" rIns="91440" bIns="45720" rtlCol="0">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4800" dirty="0">
                <a:latin typeface="Times New Roman"/>
                <a:cs typeface="Times New Roman"/>
              </a:rPr>
              <a:t>O(</a:t>
            </a:r>
            <a:r>
              <a:rPr lang="en-US" sz="4800" i="1" dirty="0">
                <a:latin typeface="Times New Roman"/>
                <a:cs typeface="Times New Roman"/>
              </a:rPr>
              <a:t>d*</a:t>
            </a:r>
            <a:r>
              <a:rPr lang="en-US" sz="4800" i="1" dirty="0" err="1">
                <a:latin typeface="Times New Roman"/>
                <a:cs typeface="Times New Roman"/>
              </a:rPr>
              <a:t>k</a:t>
            </a:r>
            <a:r>
              <a:rPr lang="en-US" sz="4800" i="1" baseline="30000" dirty="0" err="1">
                <a:latin typeface="Times New Roman"/>
                <a:cs typeface="Times New Roman"/>
              </a:rPr>
              <a:t>d</a:t>
            </a:r>
            <a:r>
              <a:rPr lang="en-US" sz="4800" dirty="0" smtClean="0">
                <a:latin typeface="Times New Roman"/>
                <a:cs typeface="Times New Roman"/>
              </a:rPr>
              <a:t>)</a:t>
            </a:r>
            <a:endParaRPr lang="en-US" sz="4800" dirty="0" smtClean="0"/>
          </a:p>
          <a:p>
            <a:pPr marL="0" indent="0">
              <a:buNone/>
            </a:pPr>
            <a:r>
              <a:rPr lang="en-US" i="1" dirty="0" smtClean="0">
                <a:latin typeface="Times New Roman"/>
                <a:cs typeface="Times New Roman"/>
              </a:rPr>
              <a:t>d</a:t>
            </a:r>
            <a:r>
              <a:rPr lang="en-US" dirty="0" smtClean="0"/>
              <a:t> = # of neighboring variables</a:t>
            </a:r>
          </a:p>
          <a:p>
            <a:pPr marL="0" indent="0">
              <a:buNone/>
            </a:pPr>
            <a:r>
              <a:rPr lang="en-US" i="1" dirty="0" smtClean="0">
                <a:latin typeface="Times New Roman"/>
                <a:cs typeface="Times New Roman"/>
              </a:rPr>
              <a:t>k</a:t>
            </a:r>
            <a:r>
              <a:rPr lang="en-US" dirty="0" smtClean="0"/>
              <a:t> = maximum # possible values for a neighboring variable</a:t>
            </a:r>
          </a:p>
        </p:txBody>
      </p:sp>
      <p:sp>
        <p:nvSpPr>
          <p:cNvPr id="64" name="Content Placeholder 2"/>
          <p:cNvSpPr txBox="1">
            <a:spLocks/>
          </p:cNvSpPr>
          <p:nvPr/>
        </p:nvSpPr>
        <p:spPr>
          <a:xfrm>
            <a:off x="1103220" y="4731800"/>
            <a:ext cx="3532025" cy="1523786"/>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3000" dirty="0">
                <a:latin typeface="Times New Roman"/>
                <a:cs typeface="Times New Roman"/>
              </a:rPr>
              <a:t>O(</a:t>
            </a:r>
            <a:r>
              <a:rPr lang="en-US" sz="3000" i="1" dirty="0">
                <a:latin typeface="Times New Roman"/>
                <a:cs typeface="Times New Roman"/>
              </a:rPr>
              <a:t>d*k</a:t>
            </a:r>
            <a:r>
              <a:rPr lang="en-US" sz="3000" dirty="0">
                <a:latin typeface="Times New Roman"/>
                <a:cs typeface="Times New Roman"/>
              </a:rPr>
              <a:t>) </a:t>
            </a:r>
            <a:endParaRPr lang="en-US" sz="3000" dirty="0"/>
          </a:p>
          <a:p>
            <a:pPr marL="0" indent="0">
              <a:buNone/>
            </a:pPr>
            <a:r>
              <a:rPr lang="en-US" sz="2000" i="1" dirty="0">
                <a:latin typeface="Times New Roman"/>
                <a:cs typeface="Times New Roman"/>
              </a:rPr>
              <a:t>d</a:t>
            </a:r>
            <a:r>
              <a:rPr lang="en-US" sz="2000" dirty="0"/>
              <a:t> = # of neighboring factors</a:t>
            </a:r>
          </a:p>
          <a:p>
            <a:pPr marL="0" indent="0">
              <a:buNone/>
            </a:pPr>
            <a:r>
              <a:rPr lang="en-US" sz="2000" i="1" dirty="0">
                <a:latin typeface="Times New Roman"/>
                <a:cs typeface="Times New Roman"/>
              </a:rPr>
              <a:t>k</a:t>
            </a:r>
            <a:r>
              <a:rPr lang="en-US" sz="2000" dirty="0"/>
              <a:t> = </a:t>
            </a:r>
            <a:r>
              <a:rPr lang="en-US" sz="2000" dirty="0" smtClean="0"/>
              <a:t># possible values for </a:t>
            </a:r>
            <a:r>
              <a:rPr lang="en-US" sz="2000" i="1" dirty="0" smtClean="0">
                <a:latin typeface="Times New Roman"/>
                <a:cs typeface="Times New Roman"/>
              </a:rPr>
              <a:t>X</a:t>
            </a:r>
            <a:r>
              <a:rPr lang="en-US" sz="2000" i="1" baseline="-25000" dirty="0" smtClean="0">
                <a:latin typeface="Times New Roman"/>
                <a:cs typeface="Times New Roman"/>
              </a:rPr>
              <a:t>i</a:t>
            </a:r>
            <a:endParaRPr lang="en-US" sz="2000" i="1" baseline="-25000" dirty="0">
              <a:latin typeface="Times New Roman"/>
              <a:cs typeface="Times New Roman"/>
            </a:endParaRPr>
          </a:p>
        </p:txBody>
      </p:sp>
      <p:grpSp>
        <p:nvGrpSpPr>
          <p:cNvPr id="71" name="Group 70"/>
          <p:cNvGrpSpPr/>
          <p:nvPr/>
        </p:nvGrpSpPr>
        <p:grpSpPr>
          <a:xfrm>
            <a:off x="1669251" y="4093620"/>
            <a:ext cx="2177621" cy="452043"/>
            <a:chOff x="1136920" y="3747287"/>
            <a:chExt cx="2822626" cy="585936"/>
          </a:xfrm>
          <a:solidFill>
            <a:schemeClr val="accent4">
              <a:lumMod val="20000"/>
              <a:lumOff val="80000"/>
            </a:schemeClr>
          </a:solidFill>
        </p:grpSpPr>
        <p:sp>
          <p:nvSpPr>
            <p:cNvPr id="73" name="Rectangle 72"/>
            <p:cNvSpPr/>
            <p:nvPr/>
          </p:nvSpPr>
          <p:spPr>
            <a:xfrm>
              <a:off x="1136920" y="3747287"/>
              <a:ext cx="2822626" cy="585936"/>
            </a:xfrm>
            <a:prstGeom prst="rect">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pic>
          <p:nvPicPr>
            <p:cNvPr id="72" name="Picture 71" descr="latex-image-1.pdf"/>
            <p:cNvPicPr>
              <a:picLocks noChangeAspect="1"/>
            </p:cNvPicPr>
            <p:nvPr/>
          </p:nvPicPr>
          <p:blipFill>
            <a:blip r:embed="rId2"/>
            <a:stretch>
              <a:fillRect/>
            </a:stretch>
          </p:blipFill>
          <p:spPr>
            <a:xfrm>
              <a:off x="1214438" y="3795713"/>
              <a:ext cx="2643187" cy="488950"/>
            </a:xfrm>
            <a:prstGeom prst="rect">
              <a:avLst/>
            </a:prstGeom>
            <a:grpFill/>
          </p:spPr>
        </p:pic>
      </p:grpSp>
      <p:grpSp>
        <p:nvGrpSpPr>
          <p:cNvPr id="74" name="Group 73"/>
          <p:cNvGrpSpPr/>
          <p:nvPr/>
        </p:nvGrpSpPr>
        <p:grpSpPr>
          <a:xfrm>
            <a:off x="4676442" y="4093620"/>
            <a:ext cx="3630480" cy="452043"/>
            <a:chOff x="4061771" y="3747287"/>
            <a:chExt cx="4705817" cy="585936"/>
          </a:xfrm>
          <a:solidFill>
            <a:schemeClr val="accent4">
              <a:lumMod val="20000"/>
              <a:lumOff val="80000"/>
            </a:schemeClr>
          </a:solidFill>
        </p:grpSpPr>
        <p:sp>
          <p:nvSpPr>
            <p:cNvPr id="76" name="Rectangle 75"/>
            <p:cNvSpPr/>
            <p:nvPr/>
          </p:nvSpPr>
          <p:spPr>
            <a:xfrm>
              <a:off x="4061771" y="3747287"/>
              <a:ext cx="4705817" cy="585936"/>
            </a:xfrm>
            <a:prstGeom prst="rect">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pic>
          <p:nvPicPr>
            <p:cNvPr id="75" name="Picture 74" descr="latex-image-1.pdf"/>
            <p:cNvPicPr>
              <a:picLocks noChangeAspect="1"/>
            </p:cNvPicPr>
            <p:nvPr/>
          </p:nvPicPr>
          <p:blipFill>
            <a:blip r:embed="rId3"/>
            <a:stretch>
              <a:fillRect/>
            </a:stretch>
          </p:blipFill>
          <p:spPr>
            <a:xfrm>
              <a:off x="4106863" y="3795713"/>
              <a:ext cx="4562475" cy="488950"/>
            </a:xfrm>
            <a:prstGeom prst="rect">
              <a:avLst/>
            </a:prstGeom>
            <a:grpFill/>
          </p:spPr>
        </p:pic>
      </p:grpSp>
    </p:spTree>
    <p:extLst>
      <p:ext uri="{BB962C8B-B14F-4D97-AF65-F5344CB8AC3E}">
        <p14:creationId xmlns:p14="http://schemas.microsoft.com/office/powerpoint/2010/main" val="267515922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1"/>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74"/>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64" grpId="0"/>
    </p:bldLst>
  </p:timing>
</p:sld>
</file>

<file path=ppt/slides/slide2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Sending Messages:</a:t>
            </a:r>
            <a:br>
              <a:rPr lang="en-US" dirty="0" smtClean="0"/>
            </a:br>
            <a:r>
              <a:rPr lang="en-US" dirty="0" smtClean="0"/>
              <a:t>Computational Complexity</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244</a:t>
            </a:fld>
            <a:endParaRPr lang="en-US"/>
          </a:p>
        </p:txBody>
      </p:sp>
      <p:grpSp>
        <p:nvGrpSpPr>
          <p:cNvPr id="5" name="Group 4"/>
          <p:cNvGrpSpPr/>
          <p:nvPr/>
        </p:nvGrpSpPr>
        <p:grpSpPr>
          <a:xfrm>
            <a:off x="4655276" y="1693458"/>
            <a:ext cx="3655520" cy="2028227"/>
            <a:chOff x="4655276" y="3790948"/>
            <a:chExt cx="3655520" cy="2028227"/>
          </a:xfrm>
        </p:grpSpPr>
        <p:sp>
          <p:nvSpPr>
            <p:cNvPr id="6" name="Oval 5"/>
            <p:cNvSpPr/>
            <p:nvPr/>
          </p:nvSpPr>
          <p:spPr>
            <a:xfrm>
              <a:off x="6237590" y="4288260"/>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7" name="Rectangle 6"/>
            <p:cNvSpPr/>
            <p:nvPr/>
          </p:nvSpPr>
          <p:spPr>
            <a:xfrm>
              <a:off x="6377327" y="5404218"/>
              <a:ext cx="265176" cy="265176"/>
            </a:xfrm>
            <a:prstGeom prst="rect">
              <a:avLst/>
            </a:prstGeom>
            <a:solidFill>
              <a:schemeClr val="accent3"/>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8" name="Straight Connector 7"/>
            <p:cNvCxnSpPr>
              <a:stCxn id="6" idx="4"/>
              <a:endCxn id="7" idx="0"/>
            </p:cNvCxnSpPr>
            <p:nvPr/>
          </p:nvCxnSpPr>
          <p:spPr>
            <a:xfrm>
              <a:off x="6508001" y="4836412"/>
              <a:ext cx="1914" cy="5678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9" name="Group 8"/>
            <p:cNvGrpSpPr/>
            <p:nvPr/>
          </p:nvGrpSpPr>
          <p:grpSpPr>
            <a:xfrm>
              <a:off x="4655276" y="5393355"/>
              <a:ext cx="502920" cy="286902"/>
              <a:chOff x="2210686" y="5337254"/>
              <a:chExt cx="382892" cy="286902"/>
            </a:xfrm>
          </p:grpSpPr>
          <p:cxnSp>
            <p:nvCxnSpPr>
              <p:cNvPr id="22" name="Straight Connector 21"/>
              <p:cNvCxnSpPr>
                <a:stCxn id="7" idx="1"/>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3" name="Straight Connector 22"/>
              <p:cNvCxnSpPr>
                <a:stCxn id="7" idx="1"/>
              </p:cNvCxnSpPr>
              <p:nvPr/>
            </p:nvCxnSpPr>
            <p:spPr>
              <a:xfrm flipH="1">
                <a:off x="2210686" y="5471756"/>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a:stCxn id="7" idx="1"/>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10" name="Group 9"/>
            <p:cNvGrpSpPr/>
            <p:nvPr/>
          </p:nvGrpSpPr>
          <p:grpSpPr>
            <a:xfrm rot="10800000">
              <a:off x="7807876" y="5382492"/>
              <a:ext cx="502920" cy="286902"/>
              <a:chOff x="3345037" y="5465825"/>
              <a:chExt cx="382892" cy="286902"/>
            </a:xfrm>
          </p:grpSpPr>
          <p:cxnSp>
            <p:nvCxnSpPr>
              <p:cNvPr id="19" name="Straight Connector 18"/>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0" name="Straight Connector 19"/>
              <p:cNvCxnSpPr/>
              <p:nvPr/>
            </p:nvCxnSpPr>
            <p:spPr>
              <a:xfrm flipH="1">
                <a:off x="3345037" y="560032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11" name="Group 10"/>
            <p:cNvGrpSpPr/>
            <p:nvPr/>
          </p:nvGrpSpPr>
          <p:grpSpPr>
            <a:xfrm rot="5400000">
              <a:off x="6247592" y="3898957"/>
              <a:ext cx="502920" cy="286902"/>
              <a:chOff x="3345037" y="5465825"/>
              <a:chExt cx="382892" cy="286902"/>
            </a:xfrm>
          </p:grpSpPr>
          <p:cxnSp>
            <p:nvCxnSpPr>
              <p:cNvPr id="16" name="Straight Connector 1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7" name="Straight Connector 16"/>
              <p:cNvCxnSpPr/>
              <p:nvPr/>
            </p:nvCxnSpPr>
            <p:spPr>
              <a:xfrm flipH="1">
                <a:off x="3345037" y="560032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8" name="Straight Connector 1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12" name="Oval 11"/>
            <p:cNvSpPr/>
            <p:nvPr/>
          </p:nvSpPr>
          <p:spPr>
            <a:xfrm>
              <a:off x="5164019" y="5259658"/>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13" name="Straight Connector 12"/>
            <p:cNvCxnSpPr>
              <a:stCxn id="12" idx="6"/>
              <a:endCxn id="7" idx="1"/>
            </p:cNvCxnSpPr>
            <p:nvPr/>
          </p:nvCxnSpPr>
          <p:spPr>
            <a:xfrm>
              <a:off x="5704840" y="5533734"/>
              <a:ext cx="672487" cy="30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4" name="Oval 13"/>
            <p:cNvSpPr/>
            <p:nvPr/>
          </p:nvSpPr>
          <p:spPr>
            <a:xfrm>
              <a:off x="7261735" y="5271023"/>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15" name="Straight Connector 14"/>
            <p:cNvCxnSpPr>
              <a:stCxn id="7" idx="3"/>
              <a:endCxn id="14" idx="2"/>
            </p:cNvCxnSpPr>
            <p:nvPr/>
          </p:nvCxnSpPr>
          <p:spPr>
            <a:xfrm>
              <a:off x="6642503" y="5536806"/>
              <a:ext cx="619232" cy="829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25" name="Group 24"/>
          <p:cNvGrpSpPr/>
          <p:nvPr/>
        </p:nvGrpSpPr>
        <p:grpSpPr>
          <a:xfrm>
            <a:off x="920829" y="1727784"/>
            <a:ext cx="3609756" cy="1974166"/>
            <a:chOff x="920829" y="3825274"/>
            <a:chExt cx="3609756" cy="1974166"/>
          </a:xfrm>
        </p:grpSpPr>
        <p:sp>
          <p:nvSpPr>
            <p:cNvPr id="26" name="Oval 25"/>
            <p:cNvSpPr/>
            <p:nvPr/>
          </p:nvSpPr>
          <p:spPr>
            <a:xfrm>
              <a:off x="2487651" y="5251288"/>
              <a:ext cx="540821" cy="54815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27" name="Rectangle 26"/>
            <p:cNvSpPr/>
            <p:nvPr/>
          </p:nvSpPr>
          <p:spPr>
            <a:xfrm>
              <a:off x="2625474" y="4340710"/>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400" i="1" dirty="0" smtClean="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cxnSp>
          <p:nvCxnSpPr>
            <p:cNvPr id="28" name="Straight Connector 27"/>
            <p:cNvCxnSpPr>
              <a:stCxn id="26" idx="0"/>
              <a:endCxn id="27" idx="2"/>
            </p:cNvCxnSpPr>
            <p:nvPr/>
          </p:nvCxnSpPr>
          <p:spPr>
            <a:xfrm flipV="1">
              <a:off x="2758062" y="4605886"/>
              <a:ext cx="0" cy="64540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a:stCxn id="26" idx="6"/>
              <a:endCxn id="30" idx="1"/>
            </p:cNvCxnSpPr>
            <p:nvPr/>
          </p:nvCxnSpPr>
          <p:spPr>
            <a:xfrm flipV="1">
              <a:off x="3028472" y="5523450"/>
              <a:ext cx="731793" cy="191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0" name="Rectangle 29"/>
            <p:cNvSpPr/>
            <p:nvPr/>
          </p:nvSpPr>
          <p:spPr>
            <a:xfrm>
              <a:off x="3760265" y="5390862"/>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31" name="Rectangle 30"/>
            <p:cNvSpPr/>
            <p:nvPr/>
          </p:nvSpPr>
          <p:spPr>
            <a:xfrm>
              <a:off x="1432432" y="5392776"/>
              <a:ext cx="265176" cy="26517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400" i="1" dirty="0" smtClean="0">
                  <a:solidFill>
                    <a:schemeClr val="bg1"/>
                  </a:solidFill>
                  <a:latin typeface="Times New Roman"/>
                  <a:cs typeface="Times New Roman"/>
                </a:rPr>
                <a:t>ψ</a:t>
              </a:r>
              <a:r>
                <a:rPr lang="en-US" sz="1400" i="1" baseline="-25000" dirty="0" smtClean="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cxnSp>
          <p:nvCxnSpPr>
            <p:cNvPr id="32" name="Straight Connector 31"/>
            <p:cNvCxnSpPr>
              <a:stCxn id="26" idx="2"/>
              <a:endCxn id="31" idx="3"/>
            </p:cNvCxnSpPr>
            <p:nvPr/>
          </p:nvCxnSpPr>
          <p:spPr>
            <a:xfrm flipH="1">
              <a:off x="1697608" y="5525364"/>
              <a:ext cx="790043"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3" name="Group 32"/>
            <p:cNvGrpSpPr/>
            <p:nvPr/>
          </p:nvGrpSpPr>
          <p:grpSpPr>
            <a:xfrm>
              <a:off x="920829" y="5393355"/>
              <a:ext cx="502920" cy="286902"/>
              <a:chOff x="2210686" y="5337254"/>
              <a:chExt cx="382892" cy="286902"/>
            </a:xfrm>
          </p:grpSpPr>
          <p:cxnSp>
            <p:nvCxnSpPr>
              <p:cNvPr id="42" name="Straight Connector 41"/>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p:nvPr/>
            </p:nvCxnSpPr>
            <p:spPr>
              <a:xfrm flipH="1">
                <a:off x="2210686" y="5471756"/>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34" name="Group 33"/>
            <p:cNvGrpSpPr/>
            <p:nvPr/>
          </p:nvGrpSpPr>
          <p:grpSpPr>
            <a:xfrm rot="10800000">
              <a:off x="4027665" y="5382492"/>
              <a:ext cx="502920" cy="286902"/>
              <a:chOff x="3345037" y="5465825"/>
              <a:chExt cx="382892" cy="286902"/>
            </a:xfrm>
          </p:grpSpPr>
          <p:cxnSp>
            <p:nvCxnSpPr>
              <p:cNvPr id="39" name="Straight Connector 38"/>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0" name="Straight Connector 39"/>
              <p:cNvCxnSpPr/>
              <p:nvPr/>
            </p:nvCxnSpPr>
            <p:spPr>
              <a:xfrm flipH="1">
                <a:off x="3345037" y="560032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1" name="Straight Connector 40"/>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35" name="Group 34"/>
            <p:cNvGrpSpPr/>
            <p:nvPr/>
          </p:nvGrpSpPr>
          <p:grpSpPr>
            <a:xfrm rot="5400000">
              <a:off x="2501704" y="3933283"/>
              <a:ext cx="502920" cy="286902"/>
              <a:chOff x="3345037" y="5465825"/>
              <a:chExt cx="382892" cy="286902"/>
            </a:xfrm>
          </p:grpSpPr>
          <p:cxnSp>
            <p:nvCxnSpPr>
              <p:cNvPr id="36" name="Straight Connector 3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7" name="Straight Connector 36"/>
              <p:cNvCxnSpPr/>
              <p:nvPr/>
            </p:nvCxnSpPr>
            <p:spPr>
              <a:xfrm flipH="1">
                <a:off x="3345037" y="560032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8" name="Straight Connector 3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cxnSp>
        <p:nvCxnSpPr>
          <p:cNvPr id="45" name="Straight Arrow Connector 44"/>
          <p:cNvCxnSpPr/>
          <p:nvPr/>
        </p:nvCxnSpPr>
        <p:spPr>
          <a:xfrm>
            <a:off x="1824996" y="3320588"/>
            <a:ext cx="594360" cy="2617"/>
          </a:xfrm>
          <a:prstGeom prst="straightConnector1">
            <a:avLst/>
          </a:prstGeom>
          <a:ln w="38100" cmpd="sng">
            <a:solidFill>
              <a:schemeClr val="accent4"/>
            </a:solidFill>
            <a:prstDash val="solid"/>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6" name="Straight Arrow Connector 45"/>
          <p:cNvCxnSpPr/>
          <p:nvPr/>
        </p:nvCxnSpPr>
        <p:spPr>
          <a:xfrm>
            <a:off x="2869233" y="2614843"/>
            <a:ext cx="0" cy="527513"/>
          </a:xfrm>
          <a:prstGeom prst="straightConnector1">
            <a:avLst/>
          </a:prstGeom>
          <a:ln w="38100" cmpd="sng">
            <a:solidFill>
              <a:schemeClr val="accent4"/>
            </a:solidFill>
            <a:prstDash val="solid"/>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7" name="Straight Arrow Connector 46"/>
          <p:cNvCxnSpPr/>
          <p:nvPr/>
        </p:nvCxnSpPr>
        <p:spPr>
          <a:xfrm>
            <a:off x="3120141" y="3301037"/>
            <a:ext cx="594360" cy="2617"/>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8" name="Straight Arrow Connector 47"/>
          <p:cNvCxnSpPr/>
          <p:nvPr/>
        </p:nvCxnSpPr>
        <p:spPr>
          <a:xfrm>
            <a:off x="5783146" y="3345880"/>
            <a:ext cx="502920" cy="2617"/>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9" name="Straight Arrow Connector 48"/>
          <p:cNvCxnSpPr/>
          <p:nvPr/>
        </p:nvCxnSpPr>
        <p:spPr>
          <a:xfrm>
            <a:off x="6598563" y="2823207"/>
            <a:ext cx="0" cy="438911"/>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0" name="Straight Arrow Connector 49"/>
          <p:cNvCxnSpPr/>
          <p:nvPr/>
        </p:nvCxnSpPr>
        <p:spPr>
          <a:xfrm>
            <a:off x="6766970" y="3315173"/>
            <a:ext cx="502920" cy="2617"/>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51" name="Group 50"/>
          <p:cNvGrpSpPr/>
          <p:nvPr/>
        </p:nvGrpSpPr>
        <p:grpSpPr>
          <a:xfrm>
            <a:off x="862858" y="1210760"/>
            <a:ext cx="7500312" cy="5047802"/>
            <a:chOff x="968571" y="3220722"/>
            <a:chExt cx="7714338" cy="4913042"/>
          </a:xfrm>
        </p:grpSpPr>
        <p:grpSp>
          <p:nvGrpSpPr>
            <p:cNvPr id="52" name="Group 51"/>
            <p:cNvGrpSpPr/>
            <p:nvPr/>
          </p:nvGrpSpPr>
          <p:grpSpPr>
            <a:xfrm>
              <a:off x="968571" y="3646077"/>
              <a:ext cx="7714338" cy="4487687"/>
              <a:chOff x="972462" y="3993229"/>
              <a:chExt cx="7703278" cy="4818833"/>
            </a:xfrm>
          </p:grpSpPr>
          <p:sp>
            <p:nvSpPr>
              <p:cNvPr id="58" name="Rectangle 57"/>
              <p:cNvSpPr/>
              <p:nvPr/>
            </p:nvSpPr>
            <p:spPr>
              <a:xfrm>
                <a:off x="972462" y="3993229"/>
                <a:ext cx="3855524" cy="4815723"/>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0" name="Rectangle 59"/>
              <p:cNvSpPr/>
              <p:nvPr/>
            </p:nvSpPr>
            <p:spPr>
              <a:xfrm>
                <a:off x="4820216" y="3993230"/>
                <a:ext cx="3855524" cy="4818832"/>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55" name="TextBox 54"/>
            <p:cNvSpPr txBox="1"/>
            <p:nvPr/>
          </p:nvSpPr>
          <p:spPr>
            <a:xfrm>
              <a:off x="968571" y="3220722"/>
              <a:ext cx="3861060" cy="425355"/>
            </a:xfrm>
            <a:prstGeom prst="rect">
              <a:avLst/>
            </a:prstGeom>
            <a:noFill/>
          </p:spPr>
          <p:txBody>
            <a:bodyPr vert="horz" wrap="square" rtlCol="0" anchor="ctr" anchorCtr="0">
              <a:noAutofit/>
            </a:bodyPr>
            <a:lstStyle/>
            <a:p>
              <a:pPr algn="ctr"/>
              <a:r>
                <a:rPr lang="en-US" b="1" dirty="0" smtClean="0"/>
                <a:t>From Variables</a:t>
              </a:r>
            </a:p>
          </p:txBody>
        </p:sp>
        <p:sp>
          <p:nvSpPr>
            <p:cNvPr id="56" name="TextBox 55"/>
            <p:cNvSpPr txBox="1"/>
            <p:nvPr/>
          </p:nvSpPr>
          <p:spPr>
            <a:xfrm>
              <a:off x="4821849" y="3220723"/>
              <a:ext cx="3861060" cy="425355"/>
            </a:xfrm>
            <a:prstGeom prst="rect">
              <a:avLst/>
            </a:prstGeom>
            <a:noFill/>
          </p:spPr>
          <p:txBody>
            <a:bodyPr vert="horz" wrap="square" rtlCol="0" anchor="ctr" anchorCtr="0">
              <a:noAutofit/>
            </a:bodyPr>
            <a:lstStyle/>
            <a:p>
              <a:pPr algn="ctr"/>
              <a:r>
                <a:rPr lang="en-US" b="1" dirty="0" smtClean="0"/>
                <a:t>To Variables</a:t>
              </a:r>
            </a:p>
          </p:txBody>
        </p:sp>
      </p:grpSp>
      <p:pic>
        <p:nvPicPr>
          <p:cNvPr id="62" name="Picture 61" descr="latex-image-1.pdf"/>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4639121" y="4090266"/>
            <a:ext cx="3724049" cy="399835"/>
          </a:xfrm>
          <a:prstGeom prst="rect">
            <a:avLst/>
          </a:prstGeom>
          <a:solidFill>
            <a:schemeClr val="accent4">
              <a:lumMod val="40000"/>
              <a:lumOff val="60000"/>
            </a:schemeClr>
          </a:solidFill>
        </p:spPr>
      </p:pic>
      <p:sp>
        <p:nvSpPr>
          <p:cNvPr id="69" name="Content Placeholder 2"/>
          <p:cNvSpPr txBox="1">
            <a:spLocks/>
          </p:cNvSpPr>
          <p:nvPr/>
        </p:nvSpPr>
        <p:spPr>
          <a:xfrm>
            <a:off x="4831145" y="4734777"/>
            <a:ext cx="3532025" cy="1523786"/>
          </a:xfrm>
          <a:prstGeom prst="rect">
            <a:avLst/>
          </a:prstGeom>
        </p:spPr>
        <p:txBody>
          <a:bodyPr vert="horz" lIns="91440" tIns="45720" rIns="91440" bIns="45720" rtlCol="0">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4800" dirty="0">
                <a:latin typeface="Times New Roman"/>
                <a:cs typeface="Times New Roman"/>
              </a:rPr>
              <a:t>O(</a:t>
            </a:r>
            <a:r>
              <a:rPr lang="en-US" sz="4800" i="1" dirty="0">
                <a:latin typeface="Times New Roman"/>
                <a:cs typeface="Times New Roman"/>
              </a:rPr>
              <a:t>d*</a:t>
            </a:r>
            <a:r>
              <a:rPr lang="en-US" sz="4800" i="1" dirty="0" err="1">
                <a:latin typeface="Times New Roman"/>
                <a:cs typeface="Times New Roman"/>
              </a:rPr>
              <a:t>k</a:t>
            </a:r>
            <a:r>
              <a:rPr lang="en-US" sz="4800" i="1" baseline="30000" dirty="0" err="1">
                <a:latin typeface="Times New Roman"/>
                <a:cs typeface="Times New Roman"/>
              </a:rPr>
              <a:t>d</a:t>
            </a:r>
            <a:r>
              <a:rPr lang="en-US" sz="4800" dirty="0" smtClean="0">
                <a:latin typeface="Times New Roman"/>
                <a:cs typeface="Times New Roman"/>
              </a:rPr>
              <a:t>)</a:t>
            </a:r>
            <a:endParaRPr lang="en-US" sz="4800" dirty="0" smtClean="0"/>
          </a:p>
          <a:p>
            <a:pPr marL="0" indent="0">
              <a:buNone/>
            </a:pPr>
            <a:r>
              <a:rPr lang="en-US" i="1" dirty="0" smtClean="0">
                <a:latin typeface="Times New Roman"/>
                <a:cs typeface="Times New Roman"/>
              </a:rPr>
              <a:t>d</a:t>
            </a:r>
            <a:r>
              <a:rPr lang="en-US" dirty="0" smtClean="0"/>
              <a:t> = # of neighboring variables</a:t>
            </a:r>
          </a:p>
          <a:p>
            <a:pPr marL="0" indent="0">
              <a:buNone/>
            </a:pPr>
            <a:r>
              <a:rPr lang="en-US" i="1" dirty="0" smtClean="0">
                <a:latin typeface="Times New Roman"/>
                <a:cs typeface="Times New Roman"/>
              </a:rPr>
              <a:t>k</a:t>
            </a:r>
            <a:r>
              <a:rPr lang="en-US" dirty="0" smtClean="0"/>
              <a:t> = maximum # possible values for a neighboring variable</a:t>
            </a:r>
          </a:p>
        </p:txBody>
      </p:sp>
      <p:sp>
        <p:nvSpPr>
          <p:cNvPr id="70" name="Content Placeholder 2"/>
          <p:cNvSpPr txBox="1">
            <a:spLocks/>
          </p:cNvSpPr>
          <p:nvPr/>
        </p:nvSpPr>
        <p:spPr>
          <a:xfrm>
            <a:off x="1103220" y="4731800"/>
            <a:ext cx="3532025" cy="1523786"/>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3000" dirty="0">
                <a:latin typeface="Times New Roman"/>
                <a:cs typeface="Times New Roman"/>
              </a:rPr>
              <a:t>O(</a:t>
            </a:r>
            <a:r>
              <a:rPr lang="en-US" sz="3000" i="1" dirty="0">
                <a:latin typeface="Times New Roman"/>
                <a:cs typeface="Times New Roman"/>
              </a:rPr>
              <a:t>d*k</a:t>
            </a:r>
            <a:r>
              <a:rPr lang="en-US" sz="3000" dirty="0">
                <a:latin typeface="Times New Roman"/>
                <a:cs typeface="Times New Roman"/>
              </a:rPr>
              <a:t>) </a:t>
            </a:r>
            <a:endParaRPr lang="en-US" sz="3000" dirty="0"/>
          </a:p>
          <a:p>
            <a:pPr marL="0" indent="0">
              <a:buNone/>
            </a:pPr>
            <a:r>
              <a:rPr lang="en-US" sz="2000" i="1" dirty="0">
                <a:latin typeface="Times New Roman"/>
                <a:cs typeface="Times New Roman"/>
              </a:rPr>
              <a:t>d</a:t>
            </a:r>
            <a:r>
              <a:rPr lang="en-US" sz="2000" dirty="0"/>
              <a:t> = # of neighboring factors</a:t>
            </a:r>
          </a:p>
          <a:p>
            <a:pPr marL="0" indent="0">
              <a:buNone/>
            </a:pPr>
            <a:r>
              <a:rPr lang="en-US" sz="2000" i="1" dirty="0">
                <a:latin typeface="Times New Roman"/>
                <a:cs typeface="Times New Roman"/>
              </a:rPr>
              <a:t>k</a:t>
            </a:r>
            <a:r>
              <a:rPr lang="en-US" sz="2000" dirty="0"/>
              <a:t> = </a:t>
            </a:r>
            <a:r>
              <a:rPr lang="en-US" sz="2000" dirty="0" smtClean="0"/>
              <a:t># possible values for </a:t>
            </a:r>
            <a:r>
              <a:rPr lang="en-US" sz="2000" i="1" dirty="0" smtClean="0">
                <a:latin typeface="Times New Roman"/>
                <a:cs typeface="Times New Roman"/>
              </a:rPr>
              <a:t>X</a:t>
            </a:r>
            <a:r>
              <a:rPr lang="en-US" sz="2000" i="1" baseline="-25000" dirty="0" smtClean="0">
                <a:latin typeface="Times New Roman"/>
                <a:cs typeface="Times New Roman"/>
              </a:rPr>
              <a:t>i</a:t>
            </a:r>
            <a:endParaRPr lang="en-US" sz="2000" i="1" baseline="-25000" dirty="0">
              <a:latin typeface="Times New Roman"/>
              <a:cs typeface="Times New Roman"/>
            </a:endParaRPr>
          </a:p>
        </p:txBody>
      </p:sp>
      <p:sp>
        <p:nvSpPr>
          <p:cNvPr id="65" name="Content Placeholder 2"/>
          <p:cNvSpPr txBox="1">
            <a:spLocks/>
          </p:cNvSpPr>
          <p:nvPr/>
        </p:nvSpPr>
        <p:spPr>
          <a:xfrm>
            <a:off x="4616797" y="1297924"/>
            <a:ext cx="4070003" cy="5058425"/>
          </a:xfrm>
          <a:prstGeom prst="rect">
            <a:avLst/>
          </a:prstGeom>
          <a:solidFill>
            <a:schemeClr val="bg1">
              <a:alpha val="82000"/>
            </a:schemeClr>
          </a:solidFill>
        </p:spPr>
        <p:txBody>
          <a:bodyPr vert="horz" lIns="91440" tIns="45720" rIns="91440" bIns="45720" rtlCol="0" anchor="ctr">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endParaRPr lang="en-US" sz="7000" b="1" i="1" baseline="-25000" dirty="0">
              <a:cs typeface="Times New Roman"/>
            </a:endParaRPr>
          </a:p>
        </p:txBody>
      </p:sp>
      <p:grpSp>
        <p:nvGrpSpPr>
          <p:cNvPr id="66" name="Group 65"/>
          <p:cNvGrpSpPr/>
          <p:nvPr/>
        </p:nvGrpSpPr>
        <p:grpSpPr>
          <a:xfrm>
            <a:off x="457200" y="3776164"/>
            <a:ext cx="5136238" cy="1066210"/>
            <a:chOff x="1136920" y="3747287"/>
            <a:chExt cx="2822626" cy="585936"/>
          </a:xfrm>
          <a:solidFill>
            <a:schemeClr val="accent4">
              <a:lumMod val="20000"/>
              <a:lumOff val="80000"/>
            </a:schemeClr>
          </a:solidFill>
        </p:grpSpPr>
        <p:sp>
          <p:nvSpPr>
            <p:cNvPr id="67" name="Rectangle 66"/>
            <p:cNvSpPr/>
            <p:nvPr/>
          </p:nvSpPr>
          <p:spPr>
            <a:xfrm>
              <a:off x="1136920" y="3747287"/>
              <a:ext cx="2822626" cy="585936"/>
            </a:xfrm>
            <a:prstGeom prst="rect">
              <a:avLst/>
            </a:prstGeom>
            <a:grp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ln>
                  <a:solidFill>
                    <a:schemeClr val="accent4"/>
                  </a:solidFill>
                </a:ln>
                <a:noFill/>
              </a:endParaRPr>
            </a:p>
          </p:txBody>
        </p:sp>
        <p:pic>
          <p:nvPicPr>
            <p:cNvPr id="68" name="Picture 67" descr="latex-image-1.pdf"/>
            <p:cNvPicPr>
              <a:picLocks noChangeAspect="1"/>
            </p:cNvPicPr>
            <p:nvPr/>
          </p:nvPicPr>
          <p:blipFill>
            <a:blip r:embed="rId3"/>
            <a:stretch>
              <a:fillRect/>
            </a:stretch>
          </p:blipFill>
          <p:spPr>
            <a:xfrm>
              <a:off x="1214438" y="3795713"/>
              <a:ext cx="2643187" cy="488950"/>
            </a:xfrm>
            <a:prstGeom prst="rect">
              <a:avLst/>
            </a:prstGeom>
            <a:grpFill/>
          </p:spPr>
        </p:pic>
      </p:grpSp>
    </p:spTree>
    <p:extLst>
      <p:ext uri="{BB962C8B-B14F-4D97-AF65-F5344CB8AC3E}">
        <p14:creationId xmlns:p14="http://schemas.microsoft.com/office/powerpoint/2010/main" val="296245325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7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 grpId="0"/>
      <p:bldP spid="70" grpId="0"/>
    </p:bldLst>
  </p:timing>
</p:sld>
</file>

<file path=ppt/slides/slide2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title"/>
          </p:nvPr>
        </p:nvSpPr>
        <p:spPr/>
        <p:txBody>
          <a:bodyPr/>
          <a:lstStyle/>
          <a:p>
            <a:r>
              <a:rPr lang="en-US" dirty="0" smtClean="0"/>
              <a:t>Incorporating Structure Into Variables</a:t>
            </a:r>
            <a:endParaRPr lang="en-US" dirty="0"/>
          </a:p>
        </p:txBody>
      </p:sp>
      <p:sp>
        <p:nvSpPr>
          <p:cNvPr id="6" name="Text Placeholder 5"/>
          <p:cNvSpPr>
            <a:spLocks noGrp="1"/>
          </p:cNvSpPr>
          <p:nvPr>
            <p:ph type="body" idx="1"/>
          </p:nvPr>
        </p:nvSpPr>
        <p:spPr/>
        <p:txBody>
          <a:bodyPr/>
          <a:lstStyle/>
          <a:p>
            <a:endParaRPr lang="en-US"/>
          </a:p>
        </p:txBody>
      </p:sp>
      <p:sp>
        <p:nvSpPr>
          <p:cNvPr id="4" name="Slide Number Placeholder 3"/>
          <p:cNvSpPr>
            <a:spLocks noGrp="1"/>
          </p:cNvSpPr>
          <p:nvPr>
            <p:ph type="sldNum" sz="quarter" idx="12"/>
          </p:nvPr>
        </p:nvSpPr>
        <p:spPr/>
        <p:txBody>
          <a:bodyPr/>
          <a:lstStyle/>
          <a:p>
            <a:fld id="{E5445004-F4FB-5345-992E-498B4C43F562}" type="slidenum">
              <a:rPr lang="en-US" smtClean="0"/>
              <a:t>245</a:t>
            </a:fld>
            <a:endParaRPr lang="en-US"/>
          </a:p>
        </p:txBody>
      </p:sp>
    </p:spTree>
    <p:extLst>
      <p:ext uri="{BB962C8B-B14F-4D97-AF65-F5344CB8AC3E}">
        <p14:creationId xmlns:p14="http://schemas.microsoft.com/office/powerpoint/2010/main" val="2337066518"/>
      </p:ext>
    </p:extLst>
  </p:cSld>
  <p:clrMapOvr>
    <a:masterClrMapping/>
  </p:clrMapOvr>
  <p:timing>
    <p:tnLst>
      <p:par>
        <p:cTn xmlns:p14="http://schemas.microsoft.com/office/powerpoint/2010/main" id="1" dur="indefinite" restart="never" nodeType="tmRoot"/>
      </p:par>
    </p:tnLst>
  </p:timing>
</p:sld>
</file>

<file path=ppt/slides/slide2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BP for Coordination of Algorithms</a:t>
            </a:r>
            <a:endParaRPr lang="en-US" dirty="0"/>
          </a:p>
        </p:txBody>
      </p:sp>
      <p:sp>
        <p:nvSpPr>
          <p:cNvPr id="7" name="Content Placeholder 6"/>
          <p:cNvSpPr>
            <a:spLocks noGrp="1"/>
          </p:cNvSpPr>
          <p:nvPr>
            <p:ph idx="1"/>
          </p:nvPr>
        </p:nvSpPr>
        <p:spPr>
          <a:xfrm>
            <a:off x="457200" y="1210760"/>
            <a:ext cx="3681467" cy="1886605"/>
          </a:xfrm>
        </p:spPr>
        <p:txBody>
          <a:bodyPr>
            <a:normAutofit fontScale="70000" lnSpcReduction="20000"/>
          </a:bodyPr>
          <a:lstStyle/>
          <a:p>
            <a:r>
              <a:rPr lang="en-US" dirty="0" smtClean="0"/>
              <a:t>Each factor is tractable by dynamic programming</a:t>
            </a:r>
          </a:p>
          <a:p>
            <a:r>
              <a:rPr lang="en-US" dirty="0" smtClean="0"/>
              <a:t>Overall </a:t>
            </a:r>
            <a:r>
              <a:rPr lang="en-US" dirty="0"/>
              <a:t>model is no longer tractable, but BP lets us pretend it </a:t>
            </a:r>
            <a:r>
              <a:rPr lang="en-US" dirty="0" smtClean="0"/>
              <a:t>is</a:t>
            </a:r>
            <a:endParaRPr lang="en-US" dirty="0"/>
          </a:p>
          <a:p>
            <a:endParaRPr lang="en-US" dirty="0" smtClean="0"/>
          </a:p>
          <a:p>
            <a:endParaRPr lang="en-US" dirty="0" smtClean="0"/>
          </a:p>
          <a:p>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246</a:t>
            </a:fld>
            <a:endParaRPr lang="en-US"/>
          </a:p>
        </p:txBody>
      </p:sp>
      <p:sp>
        <p:nvSpPr>
          <p:cNvPr id="5" name="Oval 4"/>
          <p:cNvSpPr/>
          <p:nvPr/>
        </p:nvSpPr>
        <p:spPr>
          <a:xfrm rot="16200000">
            <a:off x="3096475" y="5983748"/>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8" name="Straight Connector 7"/>
          <p:cNvCxnSpPr>
            <a:stCxn id="5" idx="6"/>
            <a:endCxn id="10" idx="2"/>
          </p:cNvCxnSpPr>
          <p:nvPr/>
        </p:nvCxnSpPr>
        <p:spPr>
          <a:xfrm rot="16200000">
            <a:off x="2940623" y="5682370"/>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 name="Rectangle 8"/>
          <p:cNvSpPr/>
          <p:nvPr/>
        </p:nvSpPr>
        <p:spPr>
          <a:xfrm rot="16200000">
            <a:off x="3164379" y="5610372"/>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10" name="Oval 9"/>
          <p:cNvSpPr/>
          <p:nvPr/>
        </p:nvSpPr>
        <p:spPr>
          <a:xfrm rot="16200000">
            <a:off x="3096475" y="5081946"/>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13" name="Straight Connector 12"/>
          <p:cNvCxnSpPr>
            <a:stCxn id="10" idx="6"/>
            <a:endCxn id="15" idx="2"/>
          </p:cNvCxnSpPr>
          <p:nvPr/>
        </p:nvCxnSpPr>
        <p:spPr>
          <a:xfrm rot="16200000" flipV="1">
            <a:off x="2933118" y="4773066"/>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4" name="Rectangle 13"/>
          <p:cNvSpPr/>
          <p:nvPr/>
        </p:nvSpPr>
        <p:spPr>
          <a:xfrm rot="16200000">
            <a:off x="3164379" y="4708570"/>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5" name="Oval 14"/>
          <p:cNvSpPr/>
          <p:nvPr/>
        </p:nvSpPr>
        <p:spPr>
          <a:xfrm rot="16200000">
            <a:off x="3095142" y="41664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8" name="Oval 17"/>
          <p:cNvSpPr/>
          <p:nvPr/>
        </p:nvSpPr>
        <p:spPr>
          <a:xfrm rot="16200000">
            <a:off x="2464238" y="462694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21" name="Oval 20"/>
          <p:cNvSpPr/>
          <p:nvPr/>
        </p:nvSpPr>
        <p:spPr>
          <a:xfrm rot="16200000">
            <a:off x="2489112" y="5530353"/>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24" name="Oval 23"/>
          <p:cNvSpPr/>
          <p:nvPr/>
        </p:nvSpPr>
        <p:spPr>
          <a:xfrm rot="16200000">
            <a:off x="1932626" y="508194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sp>
        <p:nvSpPr>
          <p:cNvPr id="32" name="TextBox 31"/>
          <p:cNvSpPr txBox="1"/>
          <p:nvPr/>
        </p:nvSpPr>
        <p:spPr>
          <a:xfrm rot="16200000">
            <a:off x="3273292" y="6004985"/>
            <a:ext cx="725865" cy="196017"/>
          </a:xfrm>
          <a:prstGeom prst="rect">
            <a:avLst/>
          </a:prstGeom>
          <a:noFill/>
        </p:spPr>
        <p:txBody>
          <a:bodyPr wrap="square" rtlCol="0" anchor="ctr">
            <a:noAutofit/>
          </a:bodyPr>
          <a:lstStyle/>
          <a:p>
            <a:pPr algn="ctr"/>
            <a:r>
              <a:rPr lang="en-US" sz="1600" dirty="0" smtClean="0">
                <a:latin typeface="Rockwell"/>
                <a:cs typeface="Rockwell"/>
              </a:rPr>
              <a:t>la</a:t>
            </a:r>
          </a:p>
        </p:txBody>
      </p:sp>
      <p:sp>
        <p:nvSpPr>
          <p:cNvPr id="33" name="TextBox 32"/>
          <p:cNvSpPr txBox="1"/>
          <p:nvPr/>
        </p:nvSpPr>
        <p:spPr>
          <a:xfrm rot="16200000">
            <a:off x="3171093" y="4262617"/>
            <a:ext cx="917938" cy="189657"/>
          </a:xfrm>
          <a:prstGeom prst="rect">
            <a:avLst/>
          </a:prstGeom>
          <a:noFill/>
        </p:spPr>
        <p:txBody>
          <a:bodyPr wrap="square" rtlCol="0" anchor="ctr">
            <a:noAutofit/>
          </a:bodyPr>
          <a:lstStyle/>
          <a:p>
            <a:pPr algn="ctr"/>
            <a:r>
              <a:rPr lang="en-US" sz="1600" dirty="0" err="1" smtClean="0">
                <a:latin typeface="Rockwell"/>
                <a:cs typeface="Rockwell"/>
              </a:rPr>
              <a:t>blanca</a:t>
            </a:r>
            <a:endParaRPr lang="en-US" sz="1600" dirty="0" smtClean="0">
              <a:latin typeface="Rockwell"/>
              <a:cs typeface="Rockwell"/>
            </a:endParaRPr>
          </a:p>
        </p:txBody>
      </p:sp>
      <p:sp>
        <p:nvSpPr>
          <p:cNvPr id="34" name="TextBox 33"/>
          <p:cNvSpPr txBox="1"/>
          <p:nvPr/>
        </p:nvSpPr>
        <p:spPr>
          <a:xfrm rot="16200000">
            <a:off x="3234508" y="5115272"/>
            <a:ext cx="791679" cy="196017"/>
          </a:xfrm>
          <a:prstGeom prst="rect">
            <a:avLst/>
          </a:prstGeom>
          <a:noFill/>
        </p:spPr>
        <p:txBody>
          <a:bodyPr wrap="square" rtlCol="0" anchor="ctr">
            <a:noAutofit/>
          </a:bodyPr>
          <a:lstStyle/>
          <a:p>
            <a:pPr algn="ctr"/>
            <a:r>
              <a:rPr lang="en-US" sz="1600" dirty="0" smtClean="0">
                <a:latin typeface="Rockwell"/>
                <a:cs typeface="Rockwell"/>
              </a:rPr>
              <a:t>casa</a:t>
            </a:r>
          </a:p>
        </p:txBody>
      </p:sp>
      <p:cxnSp>
        <p:nvCxnSpPr>
          <p:cNvPr id="52" name="Curved Connector 51"/>
          <p:cNvCxnSpPr>
            <a:stCxn id="55" idx="1"/>
            <a:endCxn id="18" idx="0"/>
          </p:cNvCxnSpPr>
          <p:nvPr/>
        </p:nvCxnSpPr>
        <p:spPr>
          <a:xfrm rot="5400000" flipV="1">
            <a:off x="1579207" y="3893434"/>
            <a:ext cx="966534" cy="79952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3" name="Curved Connector 52"/>
          <p:cNvCxnSpPr>
            <a:stCxn id="55" idx="1"/>
            <a:endCxn id="24" idx="0"/>
          </p:cNvCxnSpPr>
          <p:nvPr/>
        </p:nvCxnSpPr>
        <p:spPr>
          <a:xfrm rot="5400000" flipV="1">
            <a:off x="1085898" y="4386743"/>
            <a:ext cx="1421540" cy="26791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4" name="Curved Connector 53"/>
          <p:cNvCxnSpPr>
            <a:stCxn id="55" idx="1"/>
            <a:endCxn id="5" idx="0"/>
          </p:cNvCxnSpPr>
          <p:nvPr/>
        </p:nvCxnSpPr>
        <p:spPr>
          <a:xfrm rot="5400000" flipV="1">
            <a:off x="1216923" y="4255718"/>
            <a:ext cx="2323341"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55" name="Rectangle 54"/>
          <p:cNvSpPr>
            <a:spLocks noChangeAspect="1"/>
          </p:cNvSpPr>
          <p:nvPr/>
        </p:nvSpPr>
        <p:spPr>
          <a:xfrm rot="16200000">
            <a:off x="1566644" y="3617796"/>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56" name="Curved Connector 55"/>
          <p:cNvCxnSpPr>
            <a:stCxn id="55" idx="1"/>
            <a:endCxn id="21" idx="0"/>
          </p:cNvCxnSpPr>
          <p:nvPr/>
        </p:nvCxnSpPr>
        <p:spPr>
          <a:xfrm rot="5400000" flipV="1">
            <a:off x="1139938" y="4332703"/>
            <a:ext cx="1869946" cy="82440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7" name="Curved Connector 56"/>
          <p:cNvCxnSpPr>
            <a:stCxn id="55" idx="1"/>
            <a:endCxn id="10" idx="0"/>
          </p:cNvCxnSpPr>
          <p:nvPr/>
        </p:nvCxnSpPr>
        <p:spPr>
          <a:xfrm rot="5400000" flipV="1">
            <a:off x="1667824" y="3804817"/>
            <a:ext cx="1421539"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8" name="Curved Connector 57"/>
          <p:cNvCxnSpPr>
            <a:stCxn id="55" idx="1"/>
            <a:endCxn id="15" idx="0"/>
          </p:cNvCxnSpPr>
          <p:nvPr/>
        </p:nvCxnSpPr>
        <p:spPr>
          <a:xfrm rot="5400000" flipV="1">
            <a:off x="2124895" y="3347746"/>
            <a:ext cx="506063" cy="143043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72" name="Curved Connector 71"/>
          <p:cNvCxnSpPr>
            <a:stCxn id="73" idx="1"/>
            <a:endCxn id="5" idx="7"/>
          </p:cNvCxnSpPr>
          <p:nvPr/>
        </p:nvCxnSpPr>
        <p:spPr>
          <a:xfrm rot="5400000" flipV="1">
            <a:off x="1780628" y="4671314"/>
            <a:ext cx="2376452"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73" name="Rectangle 72"/>
          <p:cNvSpPr>
            <a:spLocks noChangeAspect="1"/>
          </p:cNvSpPr>
          <p:nvPr/>
        </p:nvSpPr>
        <p:spPr>
          <a:xfrm rot="16200000">
            <a:off x="2703370" y="3460370"/>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74" name="Curved Connector 73"/>
          <p:cNvCxnSpPr>
            <a:stCxn id="73" idx="1"/>
            <a:endCxn id="10" idx="7"/>
          </p:cNvCxnSpPr>
          <p:nvPr/>
        </p:nvCxnSpPr>
        <p:spPr>
          <a:xfrm rot="5400000" flipV="1">
            <a:off x="2231529" y="4220413"/>
            <a:ext cx="1474650"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75" name="Curved Connector 74"/>
          <p:cNvCxnSpPr>
            <a:stCxn id="73" idx="1"/>
            <a:endCxn id="15" idx="7"/>
          </p:cNvCxnSpPr>
          <p:nvPr/>
        </p:nvCxnSpPr>
        <p:spPr>
          <a:xfrm rot="5400000" flipV="1">
            <a:off x="2688599" y="3763342"/>
            <a:ext cx="559174" cy="33749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nvGrpSpPr>
          <p:cNvPr id="93" name="Group 92"/>
          <p:cNvGrpSpPr/>
          <p:nvPr/>
        </p:nvGrpSpPr>
        <p:grpSpPr>
          <a:xfrm>
            <a:off x="3941450" y="1430538"/>
            <a:ext cx="3017643" cy="2164601"/>
            <a:chOff x="3789050" y="1278138"/>
            <a:chExt cx="3017643" cy="2164601"/>
          </a:xfrm>
        </p:grpSpPr>
        <p:sp>
          <p:nvSpPr>
            <p:cNvPr id="94" name="Oval 93"/>
            <p:cNvSpPr/>
            <p:nvPr/>
          </p:nvSpPr>
          <p:spPr>
            <a:xfrm>
              <a:off x="3986268" y="28059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95" name="Straight Connector 94"/>
            <p:cNvCxnSpPr>
              <a:stCxn id="94" idx="6"/>
              <a:endCxn id="97" idx="2"/>
            </p:cNvCxnSpPr>
            <p:nvPr/>
          </p:nvCxnSpPr>
          <p:spPr>
            <a:xfrm>
              <a:off x="4281316" y="2955494"/>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6" name="Rectangle 95"/>
            <p:cNvSpPr/>
            <p:nvPr/>
          </p:nvSpPr>
          <p:spPr>
            <a:xfrm>
              <a:off x="4512023" y="287587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97" name="Oval 96"/>
            <p:cNvSpPr/>
            <p:nvPr/>
          </p:nvSpPr>
          <p:spPr>
            <a:xfrm>
              <a:off x="4888070" y="28059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98" name="Straight Connector 97"/>
            <p:cNvCxnSpPr>
              <a:stCxn id="97" idx="6"/>
              <a:endCxn id="100" idx="2"/>
            </p:cNvCxnSpPr>
            <p:nvPr/>
          </p:nvCxnSpPr>
          <p:spPr>
            <a:xfrm flipV="1">
              <a:off x="5183117" y="2954160"/>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9" name="Rectangle 98"/>
            <p:cNvSpPr/>
            <p:nvPr/>
          </p:nvSpPr>
          <p:spPr>
            <a:xfrm>
              <a:off x="5413825" y="287587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00" name="Oval 99"/>
            <p:cNvSpPr/>
            <p:nvPr/>
          </p:nvSpPr>
          <p:spPr>
            <a:xfrm>
              <a:off x="5803546" y="28046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01" name="Oval 100"/>
            <p:cNvSpPr/>
            <p:nvPr/>
          </p:nvSpPr>
          <p:spPr>
            <a:xfrm>
              <a:off x="5343075" y="2173733"/>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102" name="Oval 101"/>
            <p:cNvSpPr/>
            <p:nvPr/>
          </p:nvSpPr>
          <p:spPr>
            <a:xfrm>
              <a:off x="4439663" y="219860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103" name="Oval 102"/>
            <p:cNvSpPr/>
            <p:nvPr/>
          </p:nvSpPr>
          <p:spPr>
            <a:xfrm>
              <a:off x="4888069" y="164212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grpSp>
          <p:nvGrpSpPr>
            <p:cNvPr id="104" name="Group 103"/>
            <p:cNvGrpSpPr/>
            <p:nvPr/>
          </p:nvGrpSpPr>
          <p:grpSpPr>
            <a:xfrm>
              <a:off x="3789050" y="3243828"/>
              <a:ext cx="2579539" cy="198911"/>
              <a:chOff x="492120" y="3957332"/>
              <a:chExt cx="4728287" cy="364603"/>
            </a:xfrm>
          </p:grpSpPr>
          <p:sp>
            <p:nvSpPr>
              <p:cNvPr id="116" name="TextBox 115"/>
              <p:cNvSpPr txBox="1"/>
              <p:nvPr/>
            </p:nvSpPr>
            <p:spPr>
              <a:xfrm>
                <a:off x="492120" y="3962637"/>
                <a:ext cx="1330509" cy="359298"/>
              </a:xfrm>
              <a:prstGeom prst="rect">
                <a:avLst/>
              </a:prstGeom>
              <a:noFill/>
            </p:spPr>
            <p:txBody>
              <a:bodyPr wrap="square" rtlCol="0" anchor="ctr">
                <a:noAutofit/>
              </a:bodyPr>
              <a:lstStyle/>
              <a:p>
                <a:pPr algn="ctr"/>
                <a:r>
                  <a:rPr lang="en-US" sz="1600" dirty="0" smtClean="0">
                    <a:latin typeface="Rockwell"/>
                    <a:cs typeface="Rockwell"/>
                  </a:rPr>
                  <a:t>the</a:t>
                </a:r>
              </a:p>
            </p:txBody>
          </p:sp>
          <p:sp>
            <p:nvSpPr>
              <p:cNvPr id="117" name="TextBox 116"/>
              <p:cNvSpPr txBox="1"/>
              <p:nvPr/>
            </p:nvSpPr>
            <p:spPr>
              <a:xfrm>
                <a:off x="3537829" y="3962637"/>
                <a:ext cx="1682578" cy="347639"/>
              </a:xfrm>
              <a:prstGeom prst="rect">
                <a:avLst/>
              </a:prstGeom>
              <a:noFill/>
            </p:spPr>
            <p:txBody>
              <a:bodyPr wrap="square" rtlCol="0" anchor="ctr">
                <a:noAutofit/>
              </a:bodyPr>
              <a:lstStyle/>
              <a:p>
                <a:pPr algn="ctr"/>
                <a:r>
                  <a:rPr lang="en-US" sz="1600" dirty="0" smtClean="0">
                    <a:latin typeface="Rockwell"/>
                    <a:cs typeface="Rockwell"/>
                  </a:rPr>
                  <a:t>house</a:t>
                </a:r>
              </a:p>
            </p:txBody>
          </p:sp>
          <p:sp>
            <p:nvSpPr>
              <p:cNvPr id="118" name="TextBox 117"/>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white</a:t>
                </a:r>
              </a:p>
            </p:txBody>
          </p:sp>
        </p:grpSp>
        <p:cxnSp>
          <p:nvCxnSpPr>
            <p:cNvPr id="105" name="Curved Connector 104"/>
            <p:cNvCxnSpPr>
              <a:stCxn id="108" idx="1"/>
              <a:endCxn id="101" idx="0"/>
            </p:cNvCxnSpPr>
            <p:nvPr/>
          </p:nvCxnSpPr>
          <p:spPr>
            <a:xfrm rot="10800000" flipV="1">
              <a:off x="5490599" y="1374205"/>
              <a:ext cx="966534" cy="79952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6" name="Curved Connector 105"/>
            <p:cNvCxnSpPr>
              <a:stCxn id="108" idx="1"/>
              <a:endCxn id="103" idx="0"/>
            </p:cNvCxnSpPr>
            <p:nvPr/>
          </p:nvCxnSpPr>
          <p:spPr>
            <a:xfrm rot="10800000" flipV="1">
              <a:off x="5035593" y="1374205"/>
              <a:ext cx="1421540" cy="26791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7" name="Curved Connector 106"/>
            <p:cNvCxnSpPr>
              <a:stCxn id="108" idx="1"/>
              <a:endCxn id="94" idx="0"/>
            </p:cNvCxnSpPr>
            <p:nvPr/>
          </p:nvCxnSpPr>
          <p:spPr>
            <a:xfrm rot="10800000" flipV="1">
              <a:off x="4133793" y="1374206"/>
              <a:ext cx="2323341"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08" name="Rectangle 107"/>
            <p:cNvSpPr>
              <a:spLocks noChangeAspect="1"/>
            </p:cNvSpPr>
            <p:nvPr/>
          </p:nvSpPr>
          <p:spPr>
            <a:xfrm>
              <a:off x="6457133" y="1278138"/>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09" name="Curved Connector 108"/>
            <p:cNvCxnSpPr>
              <a:stCxn id="108" idx="1"/>
              <a:endCxn id="102" idx="0"/>
            </p:cNvCxnSpPr>
            <p:nvPr/>
          </p:nvCxnSpPr>
          <p:spPr>
            <a:xfrm rot="10800000" flipV="1">
              <a:off x="4587187" y="1374205"/>
              <a:ext cx="1869946" cy="82440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0" name="Curved Connector 109"/>
            <p:cNvCxnSpPr>
              <a:stCxn id="108" idx="1"/>
              <a:endCxn id="97" idx="0"/>
            </p:cNvCxnSpPr>
            <p:nvPr/>
          </p:nvCxnSpPr>
          <p:spPr>
            <a:xfrm rot="10800000" flipV="1">
              <a:off x="5035595" y="1374206"/>
              <a:ext cx="1421539"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1" name="Curved Connector 110"/>
            <p:cNvCxnSpPr>
              <a:stCxn id="108" idx="1"/>
              <a:endCxn id="100" idx="0"/>
            </p:cNvCxnSpPr>
            <p:nvPr/>
          </p:nvCxnSpPr>
          <p:spPr>
            <a:xfrm rot="10800000" flipV="1">
              <a:off x="5951071" y="1374205"/>
              <a:ext cx="506063" cy="143043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2" name="Curved Connector 111"/>
            <p:cNvCxnSpPr>
              <a:stCxn id="113" idx="1"/>
              <a:endCxn id="94" idx="7"/>
            </p:cNvCxnSpPr>
            <p:nvPr/>
          </p:nvCxnSpPr>
          <p:spPr>
            <a:xfrm rot="10800000" flipV="1">
              <a:off x="4238107" y="2510932"/>
              <a:ext cx="2376452"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13" name="Rectangle 112"/>
            <p:cNvSpPr>
              <a:spLocks noChangeAspect="1"/>
            </p:cNvSpPr>
            <p:nvPr/>
          </p:nvSpPr>
          <p:spPr>
            <a:xfrm>
              <a:off x="6614559" y="2414864"/>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14" name="Curved Connector 113"/>
            <p:cNvCxnSpPr>
              <a:stCxn id="113" idx="1"/>
              <a:endCxn id="97" idx="7"/>
            </p:cNvCxnSpPr>
            <p:nvPr/>
          </p:nvCxnSpPr>
          <p:spPr>
            <a:xfrm rot="10800000" flipV="1">
              <a:off x="5139909" y="2510932"/>
              <a:ext cx="1474650"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5" name="Curved Connector 114"/>
            <p:cNvCxnSpPr>
              <a:stCxn id="113" idx="1"/>
              <a:endCxn id="100" idx="7"/>
            </p:cNvCxnSpPr>
            <p:nvPr/>
          </p:nvCxnSpPr>
          <p:spPr>
            <a:xfrm rot="10800000" flipV="1">
              <a:off x="6055385" y="2510931"/>
              <a:ext cx="559174" cy="33749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sp>
        <p:nvSpPr>
          <p:cNvPr id="119" name="Oval 118"/>
          <p:cNvSpPr/>
          <p:nvPr/>
        </p:nvSpPr>
        <p:spPr>
          <a:xfrm>
            <a:off x="4143544" y="4062155"/>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0" name="Oval 119"/>
          <p:cNvSpPr/>
          <p:nvPr/>
        </p:nvSpPr>
        <p:spPr>
          <a:xfrm>
            <a:off x="5045346" y="4062155"/>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1" name="Oval 120"/>
          <p:cNvSpPr/>
          <p:nvPr/>
        </p:nvSpPr>
        <p:spPr>
          <a:xfrm>
            <a:off x="5960822" y="4060822"/>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2" name="Oval 121"/>
          <p:cNvSpPr/>
          <p:nvPr/>
        </p:nvSpPr>
        <p:spPr>
          <a:xfrm>
            <a:off x="4138667" y="497763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3" name="Oval 122"/>
          <p:cNvSpPr/>
          <p:nvPr/>
        </p:nvSpPr>
        <p:spPr>
          <a:xfrm>
            <a:off x="5040469" y="497763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4" name="Oval 123"/>
          <p:cNvSpPr/>
          <p:nvPr/>
        </p:nvSpPr>
        <p:spPr>
          <a:xfrm>
            <a:off x="5955945" y="497629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5" name="Oval 124"/>
          <p:cNvSpPr/>
          <p:nvPr/>
        </p:nvSpPr>
        <p:spPr>
          <a:xfrm>
            <a:off x="4143544" y="5969254"/>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6" name="Oval 125"/>
          <p:cNvSpPr/>
          <p:nvPr/>
        </p:nvSpPr>
        <p:spPr>
          <a:xfrm>
            <a:off x="5045346" y="5969254"/>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7" name="Oval 126"/>
          <p:cNvSpPr/>
          <p:nvPr/>
        </p:nvSpPr>
        <p:spPr>
          <a:xfrm>
            <a:off x="5960822" y="596792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8" name="Rectangle 127"/>
          <p:cNvSpPr/>
          <p:nvPr/>
        </p:nvSpPr>
        <p:spPr>
          <a:xfrm>
            <a:off x="3941450" y="3898476"/>
            <a:ext cx="2611750" cy="2567450"/>
          </a:xfrm>
          <a:prstGeom prst="rect">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129" name="Curved Connector 128"/>
          <p:cNvCxnSpPr>
            <a:stCxn id="132" idx="1"/>
            <a:endCxn id="123" idx="0"/>
          </p:cNvCxnSpPr>
          <p:nvPr/>
        </p:nvCxnSpPr>
        <p:spPr>
          <a:xfrm rot="10800000" flipV="1">
            <a:off x="5187994" y="4747880"/>
            <a:ext cx="2411807" cy="22974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0" name="Curved Connector 129"/>
          <p:cNvCxnSpPr>
            <a:stCxn id="132" idx="1"/>
            <a:endCxn id="121" idx="4"/>
          </p:cNvCxnSpPr>
          <p:nvPr/>
        </p:nvCxnSpPr>
        <p:spPr>
          <a:xfrm rot="10800000">
            <a:off x="6108346" y="4359869"/>
            <a:ext cx="1491454" cy="3880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1" name="Curved Connector 130"/>
          <p:cNvCxnSpPr>
            <a:stCxn id="132" idx="1"/>
            <a:endCxn id="119" idx="5"/>
          </p:cNvCxnSpPr>
          <p:nvPr/>
        </p:nvCxnSpPr>
        <p:spPr>
          <a:xfrm rot="10800000">
            <a:off x="4395384" y="4317409"/>
            <a:ext cx="3204417" cy="43047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32" name="Rectangle 131"/>
          <p:cNvSpPr>
            <a:spLocks noChangeAspect="1"/>
          </p:cNvSpPr>
          <p:nvPr/>
        </p:nvSpPr>
        <p:spPr>
          <a:xfrm>
            <a:off x="7599800" y="4651813"/>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33" name="Curved Connector 132"/>
          <p:cNvCxnSpPr>
            <a:stCxn id="132" idx="1"/>
            <a:endCxn id="120" idx="4"/>
          </p:cNvCxnSpPr>
          <p:nvPr/>
        </p:nvCxnSpPr>
        <p:spPr>
          <a:xfrm rot="10800000">
            <a:off x="5192870" y="4361203"/>
            <a:ext cx="2406930" cy="38667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4" name="Curved Connector 133"/>
          <p:cNvCxnSpPr>
            <a:stCxn id="132" idx="1"/>
            <a:endCxn id="122" idx="0"/>
          </p:cNvCxnSpPr>
          <p:nvPr/>
        </p:nvCxnSpPr>
        <p:spPr>
          <a:xfrm rot="10800000" flipV="1">
            <a:off x="4286192" y="4747880"/>
            <a:ext cx="3313609" cy="22974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5" name="Curved Connector 134"/>
          <p:cNvCxnSpPr>
            <a:stCxn id="132" idx="1"/>
            <a:endCxn id="124" idx="0"/>
          </p:cNvCxnSpPr>
          <p:nvPr/>
        </p:nvCxnSpPr>
        <p:spPr>
          <a:xfrm rot="10800000" flipV="1">
            <a:off x="6103470" y="4747881"/>
            <a:ext cx="1496331" cy="2284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2" name="Curved Connector 141"/>
          <p:cNvCxnSpPr>
            <a:stCxn id="132" idx="1"/>
          </p:cNvCxnSpPr>
          <p:nvPr/>
        </p:nvCxnSpPr>
        <p:spPr>
          <a:xfrm rot="10800000" flipV="1">
            <a:off x="5138026" y="4747880"/>
            <a:ext cx="2461774" cy="1222705"/>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3" name="Curved Connector 142"/>
          <p:cNvCxnSpPr>
            <a:stCxn id="132" idx="1"/>
          </p:cNvCxnSpPr>
          <p:nvPr/>
        </p:nvCxnSpPr>
        <p:spPr>
          <a:xfrm rot="10800000" flipV="1">
            <a:off x="4236224" y="4747880"/>
            <a:ext cx="3363576" cy="1222705"/>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4" name="Curved Connector 143"/>
          <p:cNvCxnSpPr>
            <a:stCxn id="132" idx="1"/>
          </p:cNvCxnSpPr>
          <p:nvPr/>
        </p:nvCxnSpPr>
        <p:spPr>
          <a:xfrm rot="10800000" flipV="1">
            <a:off x="6053502" y="4747880"/>
            <a:ext cx="1546298" cy="1221373"/>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3" name="TextBox 2"/>
          <p:cNvSpPr txBox="1"/>
          <p:nvPr/>
        </p:nvSpPr>
        <p:spPr>
          <a:xfrm>
            <a:off x="7110657" y="4179529"/>
            <a:ext cx="1233938" cy="460471"/>
          </a:xfrm>
          <a:prstGeom prst="rect">
            <a:avLst/>
          </a:prstGeom>
          <a:noFill/>
        </p:spPr>
        <p:txBody>
          <a:bodyPr wrap="square" rtlCol="0" anchor="ctr">
            <a:noAutofit/>
          </a:bodyPr>
          <a:lstStyle/>
          <a:p>
            <a:pPr algn="ctr"/>
            <a:r>
              <a:rPr lang="en-US" dirty="0" smtClean="0"/>
              <a:t>aligner</a:t>
            </a:r>
          </a:p>
        </p:txBody>
      </p:sp>
      <p:sp>
        <p:nvSpPr>
          <p:cNvPr id="77" name="TextBox 76"/>
          <p:cNvSpPr txBox="1"/>
          <p:nvPr/>
        </p:nvSpPr>
        <p:spPr>
          <a:xfrm>
            <a:off x="6255870" y="2132559"/>
            <a:ext cx="1233938" cy="460471"/>
          </a:xfrm>
          <a:prstGeom prst="rect">
            <a:avLst/>
          </a:prstGeom>
          <a:noFill/>
        </p:spPr>
        <p:txBody>
          <a:bodyPr wrap="square" rtlCol="0" anchor="ctr">
            <a:noAutofit/>
          </a:bodyPr>
          <a:lstStyle/>
          <a:p>
            <a:pPr algn="ctr"/>
            <a:r>
              <a:rPr lang="en-US" dirty="0" smtClean="0"/>
              <a:t>tagger</a:t>
            </a:r>
          </a:p>
        </p:txBody>
      </p:sp>
      <p:sp>
        <p:nvSpPr>
          <p:cNvPr id="78" name="TextBox 77"/>
          <p:cNvSpPr txBox="1"/>
          <p:nvPr/>
        </p:nvSpPr>
        <p:spPr>
          <a:xfrm>
            <a:off x="6103469" y="997097"/>
            <a:ext cx="1233938" cy="460471"/>
          </a:xfrm>
          <a:prstGeom prst="rect">
            <a:avLst/>
          </a:prstGeom>
          <a:noFill/>
        </p:spPr>
        <p:txBody>
          <a:bodyPr wrap="square" rtlCol="0" anchor="ctr">
            <a:noAutofit/>
          </a:bodyPr>
          <a:lstStyle/>
          <a:p>
            <a:pPr algn="ctr"/>
            <a:r>
              <a:rPr lang="en-US" dirty="0" smtClean="0"/>
              <a:t>parser</a:t>
            </a:r>
          </a:p>
        </p:txBody>
      </p:sp>
      <p:sp>
        <p:nvSpPr>
          <p:cNvPr id="83" name="TextBox 82"/>
          <p:cNvSpPr txBox="1"/>
          <p:nvPr/>
        </p:nvSpPr>
        <p:spPr>
          <a:xfrm rot="16200000">
            <a:off x="1871146" y="3331698"/>
            <a:ext cx="1233938" cy="460471"/>
          </a:xfrm>
          <a:prstGeom prst="rect">
            <a:avLst/>
          </a:prstGeom>
          <a:noFill/>
        </p:spPr>
        <p:txBody>
          <a:bodyPr wrap="square" rtlCol="0" anchor="ctr">
            <a:noAutofit/>
          </a:bodyPr>
          <a:lstStyle/>
          <a:p>
            <a:pPr algn="ctr"/>
            <a:r>
              <a:rPr lang="en-US" dirty="0" smtClean="0"/>
              <a:t>tagger</a:t>
            </a:r>
          </a:p>
        </p:txBody>
      </p:sp>
      <p:sp>
        <p:nvSpPr>
          <p:cNvPr id="84" name="TextBox 83"/>
          <p:cNvSpPr txBox="1"/>
          <p:nvPr/>
        </p:nvSpPr>
        <p:spPr>
          <a:xfrm rot="16200000">
            <a:off x="735684" y="3484099"/>
            <a:ext cx="1233938" cy="460471"/>
          </a:xfrm>
          <a:prstGeom prst="rect">
            <a:avLst/>
          </a:prstGeom>
          <a:noFill/>
        </p:spPr>
        <p:txBody>
          <a:bodyPr wrap="square" rtlCol="0" anchor="ctr">
            <a:noAutofit/>
          </a:bodyPr>
          <a:lstStyle/>
          <a:p>
            <a:pPr algn="ctr"/>
            <a:r>
              <a:rPr lang="en-US" dirty="0" smtClean="0"/>
              <a:t>parser</a:t>
            </a:r>
          </a:p>
        </p:txBody>
      </p:sp>
    </p:spTree>
    <p:extLst>
      <p:ext uri="{BB962C8B-B14F-4D97-AF65-F5344CB8AC3E}">
        <p14:creationId xmlns:p14="http://schemas.microsoft.com/office/powerpoint/2010/main" val="293794702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1" presetClass="exit" presetSubtype="0" fill="hold" grpId="0" nodeType="clickEffect">
                                  <p:stCondLst>
                                    <p:cond delay="0"/>
                                  </p:stCondLst>
                                  <p:childTnLst>
                                    <p:anim calcmode="lin" valueType="num">
                                      <p:cBhvr>
                                        <p:cTn id="6" dur="1000"/>
                                        <p:tgtEl>
                                          <p:spTgt spid="33"/>
                                        </p:tgtEl>
                                        <p:attrNameLst>
                                          <p:attrName>ppt_w</p:attrName>
                                        </p:attrNameLst>
                                      </p:cBhvr>
                                      <p:tavLst>
                                        <p:tav tm="0">
                                          <p:val>
                                            <p:strVal val="ppt_w"/>
                                          </p:val>
                                        </p:tav>
                                        <p:tav tm="100000">
                                          <p:val>
                                            <p:fltVal val="0"/>
                                          </p:val>
                                        </p:tav>
                                      </p:tavLst>
                                    </p:anim>
                                    <p:anim calcmode="lin" valueType="num">
                                      <p:cBhvr>
                                        <p:cTn id="7" dur="1000"/>
                                        <p:tgtEl>
                                          <p:spTgt spid="33"/>
                                        </p:tgtEl>
                                        <p:attrNameLst>
                                          <p:attrName>ppt_h</p:attrName>
                                        </p:attrNameLst>
                                      </p:cBhvr>
                                      <p:tavLst>
                                        <p:tav tm="0">
                                          <p:val>
                                            <p:strVal val="ppt_h"/>
                                          </p:val>
                                        </p:tav>
                                        <p:tav tm="100000">
                                          <p:val>
                                            <p:fltVal val="0"/>
                                          </p:val>
                                        </p:tav>
                                      </p:tavLst>
                                    </p:anim>
                                    <p:anim calcmode="lin" valueType="num">
                                      <p:cBhvr>
                                        <p:cTn id="8" dur="1000"/>
                                        <p:tgtEl>
                                          <p:spTgt spid="33"/>
                                        </p:tgtEl>
                                        <p:attrNameLst>
                                          <p:attrName>style.rotation</p:attrName>
                                        </p:attrNameLst>
                                      </p:cBhvr>
                                      <p:tavLst>
                                        <p:tav tm="0">
                                          <p:val>
                                            <p:fltVal val="0"/>
                                          </p:val>
                                        </p:tav>
                                        <p:tav tm="100000">
                                          <p:val>
                                            <p:fltVal val="90"/>
                                          </p:val>
                                        </p:tav>
                                      </p:tavLst>
                                    </p:anim>
                                    <p:animEffect transition="out" filter="fade">
                                      <p:cBhvr>
                                        <p:cTn id="9" dur="1000"/>
                                        <p:tgtEl>
                                          <p:spTgt spid="33"/>
                                        </p:tgtEl>
                                      </p:cBhvr>
                                    </p:animEffect>
                                    <p:set>
                                      <p:cBhvr>
                                        <p:cTn id="10" dur="1" fill="hold">
                                          <p:stCondLst>
                                            <p:cond delay="999"/>
                                          </p:stCondLst>
                                        </p:cTn>
                                        <p:tgtEl>
                                          <p:spTgt spid="3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p:bldLst>
  </p:timing>
</p:sld>
</file>

<file path=ppt/slides/slide2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BP for Coordination of Algorithms</a:t>
            </a:r>
            <a:endParaRPr lang="en-US" dirty="0"/>
          </a:p>
        </p:txBody>
      </p:sp>
      <p:sp>
        <p:nvSpPr>
          <p:cNvPr id="7" name="Content Placeholder 6"/>
          <p:cNvSpPr>
            <a:spLocks noGrp="1"/>
          </p:cNvSpPr>
          <p:nvPr>
            <p:ph idx="1"/>
          </p:nvPr>
        </p:nvSpPr>
        <p:spPr>
          <a:xfrm>
            <a:off x="457200" y="1210760"/>
            <a:ext cx="3681467" cy="1886605"/>
          </a:xfrm>
        </p:spPr>
        <p:txBody>
          <a:bodyPr>
            <a:normAutofit fontScale="70000" lnSpcReduction="20000"/>
          </a:bodyPr>
          <a:lstStyle/>
          <a:p>
            <a:r>
              <a:rPr lang="en-US" dirty="0" smtClean="0"/>
              <a:t>Each factor is tractable by dynamic programming</a:t>
            </a:r>
          </a:p>
          <a:p>
            <a:r>
              <a:rPr lang="en-US" dirty="0" smtClean="0"/>
              <a:t>Overall </a:t>
            </a:r>
            <a:r>
              <a:rPr lang="en-US" dirty="0"/>
              <a:t>model is no longer tractable, but BP lets us pretend it </a:t>
            </a:r>
            <a:r>
              <a:rPr lang="en-US" dirty="0" smtClean="0"/>
              <a:t>is</a:t>
            </a:r>
            <a:endParaRPr lang="en-US" dirty="0"/>
          </a:p>
          <a:p>
            <a:endParaRPr lang="en-US" dirty="0" smtClean="0"/>
          </a:p>
          <a:p>
            <a:endParaRPr lang="en-US" dirty="0" smtClean="0"/>
          </a:p>
          <a:p>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247</a:t>
            </a:fld>
            <a:endParaRPr lang="en-US"/>
          </a:p>
        </p:txBody>
      </p:sp>
      <p:sp>
        <p:nvSpPr>
          <p:cNvPr id="5" name="Oval 4"/>
          <p:cNvSpPr/>
          <p:nvPr/>
        </p:nvSpPr>
        <p:spPr>
          <a:xfrm rot="16200000">
            <a:off x="3096475" y="5983748"/>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8" name="Straight Connector 7"/>
          <p:cNvCxnSpPr>
            <a:stCxn id="5" idx="6"/>
            <a:endCxn id="10" idx="2"/>
          </p:cNvCxnSpPr>
          <p:nvPr/>
        </p:nvCxnSpPr>
        <p:spPr>
          <a:xfrm rot="16200000">
            <a:off x="2940623" y="5682370"/>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 name="Rectangle 8"/>
          <p:cNvSpPr/>
          <p:nvPr/>
        </p:nvSpPr>
        <p:spPr>
          <a:xfrm rot="16200000">
            <a:off x="3164379" y="5610372"/>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10" name="Oval 9"/>
          <p:cNvSpPr/>
          <p:nvPr/>
        </p:nvSpPr>
        <p:spPr>
          <a:xfrm rot="16200000">
            <a:off x="3096475" y="5081946"/>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13" name="Straight Connector 12"/>
          <p:cNvCxnSpPr>
            <a:stCxn id="10" idx="6"/>
            <a:endCxn id="15" idx="2"/>
          </p:cNvCxnSpPr>
          <p:nvPr/>
        </p:nvCxnSpPr>
        <p:spPr>
          <a:xfrm rot="16200000" flipV="1">
            <a:off x="2933118" y="4773066"/>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4" name="Rectangle 13"/>
          <p:cNvSpPr/>
          <p:nvPr/>
        </p:nvSpPr>
        <p:spPr>
          <a:xfrm rot="16200000">
            <a:off x="3164379" y="4708570"/>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5" name="Oval 14"/>
          <p:cNvSpPr/>
          <p:nvPr/>
        </p:nvSpPr>
        <p:spPr>
          <a:xfrm rot="16200000">
            <a:off x="3095142" y="41664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8" name="Oval 17"/>
          <p:cNvSpPr/>
          <p:nvPr/>
        </p:nvSpPr>
        <p:spPr>
          <a:xfrm rot="16200000">
            <a:off x="2464238" y="462694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21" name="Oval 20"/>
          <p:cNvSpPr/>
          <p:nvPr/>
        </p:nvSpPr>
        <p:spPr>
          <a:xfrm rot="16200000">
            <a:off x="2489112" y="5530353"/>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24" name="Oval 23"/>
          <p:cNvSpPr/>
          <p:nvPr/>
        </p:nvSpPr>
        <p:spPr>
          <a:xfrm rot="16200000">
            <a:off x="1932626" y="508194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sp>
        <p:nvSpPr>
          <p:cNvPr id="32" name="TextBox 31"/>
          <p:cNvSpPr txBox="1"/>
          <p:nvPr/>
        </p:nvSpPr>
        <p:spPr>
          <a:xfrm rot="16200000">
            <a:off x="3273292" y="6004985"/>
            <a:ext cx="725865" cy="196017"/>
          </a:xfrm>
          <a:prstGeom prst="rect">
            <a:avLst/>
          </a:prstGeom>
          <a:noFill/>
        </p:spPr>
        <p:txBody>
          <a:bodyPr wrap="square" rtlCol="0" anchor="ctr">
            <a:noAutofit/>
          </a:bodyPr>
          <a:lstStyle/>
          <a:p>
            <a:pPr algn="ctr"/>
            <a:r>
              <a:rPr lang="en-US" sz="1600" dirty="0" smtClean="0">
                <a:latin typeface="Rockwell"/>
                <a:cs typeface="Rockwell"/>
              </a:rPr>
              <a:t>la</a:t>
            </a:r>
          </a:p>
        </p:txBody>
      </p:sp>
      <p:sp>
        <p:nvSpPr>
          <p:cNvPr id="34" name="TextBox 33"/>
          <p:cNvSpPr txBox="1"/>
          <p:nvPr/>
        </p:nvSpPr>
        <p:spPr>
          <a:xfrm rot="16200000">
            <a:off x="3234508" y="5115272"/>
            <a:ext cx="791679" cy="196017"/>
          </a:xfrm>
          <a:prstGeom prst="rect">
            <a:avLst/>
          </a:prstGeom>
          <a:noFill/>
        </p:spPr>
        <p:txBody>
          <a:bodyPr wrap="square" rtlCol="0" anchor="ctr">
            <a:noAutofit/>
          </a:bodyPr>
          <a:lstStyle/>
          <a:p>
            <a:pPr algn="ctr"/>
            <a:r>
              <a:rPr lang="en-US" sz="1600" dirty="0" smtClean="0">
                <a:latin typeface="Rockwell"/>
                <a:cs typeface="Rockwell"/>
              </a:rPr>
              <a:t>casa</a:t>
            </a:r>
          </a:p>
        </p:txBody>
      </p:sp>
      <p:cxnSp>
        <p:nvCxnSpPr>
          <p:cNvPr id="52" name="Curved Connector 51"/>
          <p:cNvCxnSpPr>
            <a:stCxn id="55" idx="1"/>
            <a:endCxn id="18" idx="0"/>
          </p:cNvCxnSpPr>
          <p:nvPr/>
        </p:nvCxnSpPr>
        <p:spPr>
          <a:xfrm rot="5400000" flipV="1">
            <a:off x="1579207" y="3893434"/>
            <a:ext cx="966534" cy="79952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3" name="Curved Connector 52"/>
          <p:cNvCxnSpPr>
            <a:stCxn id="55" idx="1"/>
            <a:endCxn id="24" idx="0"/>
          </p:cNvCxnSpPr>
          <p:nvPr/>
        </p:nvCxnSpPr>
        <p:spPr>
          <a:xfrm rot="5400000" flipV="1">
            <a:off x="1085898" y="4386743"/>
            <a:ext cx="1421540" cy="26791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4" name="Curved Connector 53"/>
          <p:cNvCxnSpPr>
            <a:stCxn id="55" idx="1"/>
            <a:endCxn id="5" idx="0"/>
          </p:cNvCxnSpPr>
          <p:nvPr/>
        </p:nvCxnSpPr>
        <p:spPr>
          <a:xfrm rot="5400000" flipV="1">
            <a:off x="1216923" y="4255718"/>
            <a:ext cx="2323341"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55" name="Rectangle 54"/>
          <p:cNvSpPr>
            <a:spLocks noChangeAspect="1"/>
          </p:cNvSpPr>
          <p:nvPr/>
        </p:nvSpPr>
        <p:spPr>
          <a:xfrm rot="16200000">
            <a:off x="1566644" y="3617796"/>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56" name="Curved Connector 55"/>
          <p:cNvCxnSpPr>
            <a:stCxn id="55" idx="1"/>
            <a:endCxn id="21" idx="0"/>
          </p:cNvCxnSpPr>
          <p:nvPr/>
        </p:nvCxnSpPr>
        <p:spPr>
          <a:xfrm rot="5400000" flipV="1">
            <a:off x="1139938" y="4332703"/>
            <a:ext cx="1869946" cy="82440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7" name="Curved Connector 56"/>
          <p:cNvCxnSpPr>
            <a:stCxn id="55" idx="1"/>
            <a:endCxn id="10" idx="0"/>
          </p:cNvCxnSpPr>
          <p:nvPr/>
        </p:nvCxnSpPr>
        <p:spPr>
          <a:xfrm rot="5400000" flipV="1">
            <a:off x="1667824" y="3804817"/>
            <a:ext cx="1421539"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8" name="Curved Connector 57"/>
          <p:cNvCxnSpPr>
            <a:stCxn id="55" idx="1"/>
            <a:endCxn id="15" idx="0"/>
          </p:cNvCxnSpPr>
          <p:nvPr/>
        </p:nvCxnSpPr>
        <p:spPr>
          <a:xfrm rot="5400000" flipV="1">
            <a:off x="2124895" y="3347746"/>
            <a:ext cx="506063" cy="143043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72" name="Curved Connector 71"/>
          <p:cNvCxnSpPr>
            <a:stCxn id="73" idx="1"/>
            <a:endCxn id="5" idx="7"/>
          </p:cNvCxnSpPr>
          <p:nvPr/>
        </p:nvCxnSpPr>
        <p:spPr>
          <a:xfrm rot="5400000" flipV="1">
            <a:off x="1780628" y="4671314"/>
            <a:ext cx="2376452"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73" name="Rectangle 72"/>
          <p:cNvSpPr>
            <a:spLocks noChangeAspect="1"/>
          </p:cNvSpPr>
          <p:nvPr/>
        </p:nvSpPr>
        <p:spPr>
          <a:xfrm rot="16200000">
            <a:off x="2703370" y="3460370"/>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74" name="Curved Connector 73"/>
          <p:cNvCxnSpPr>
            <a:stCxn id="73" idx="1"/>
            <a:endCxn id="10" idx="7"/>
          </p:cNvCxnSpPr>
          <p:nvPr/>
        </p:nvCxnSpPr>
        <p:spPr>
          <a:xfrm rot="5400000" flipV="1">
            <a:off x="2231529" y="4220413"/>
            <a:ext cx="1474650"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75" name="Curved Connector 74"/>
          <p:cNvCxnSpPr>
            <a:stCxn id="73" idx="1"/>
            <a:endCxn id="15" idx="7"/>
          </p:cNvCxnSpPr>
          <p:nvPr/>
        </p:nvCxnSpPr>
        <p:spPr>
          <a:xfrm rot="5400000" flipV="1">
            <a:off x="2688599" y="3763342"/>
            <a:ext cx="559174" cy="33749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nvGrpSpPr>
          <p:cNvPr id="93" name="Group 92"/>
          <p:cNvGrpSpPr/>
          <p:nvPr/>
        </p:nvGrpSpPr>
        <p:grpSpPr>
          <a:xfrm>
            <a:off x="3941450" y="1430538"/>
            <a:ext cx="3017643" cy="2164601"/>
            <a:chOff x="3789050" y="1278138"/>
            <a:chExt cx="3017643" cy="2164601"/>
          </a:xfrm>
        </p:grpSpPr>
        <p:sp>
          <p:nvSpPr>
            <p:cNvPr id="94" name="Oval 93"/>
            <p:cNvSpPr/>
            <p:nvPr/>
          </p:nvSpPr>
          <p:spPr>
            <a:xfrm>
              <a:off x="3986268" y="28059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95" name="Straight Connector 94"/>
            <p:cNvCxnSpPr>
              <a:stCxn id="94" idx="6"/>
              <a:endCxn id="97" idx="2"/>
            </p:cNvCxnSpPr>
            <p:nvPr/>
          </p:nvCxnSpPr>
          <p:spPr>
            <a:xfrm>
              <a:off x="4281316" y="2955494"/>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6" name="Rectangle 95"/>
            <p:cNvSpPr/>
            <p:nvPr/>
          </p:nvSpPr>
          <p:spPr>
            <a:xfrm>
              <a:off x="4512023" y="287587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97" name="Oval 96"/>
            <p:cNvSpPr/>
            <p:nvPr/>
          </p:nvSpPr>
          <p:spPr>
            <a:xfrm>
              <a:off x="4888070" y="28059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98" name="Straight Connector 97"/>
            <p:cNvCxnSpPr>
              <a:stCxn id="97" idx="6"/>
              <a:endCxn id="100" idx="2"/>
            </p:cNvCxnSpPr>
            <p:nvPr/>
          </p:nvCxnSpPr>
          <p:spPr>
            <a:xfrm flipV="1">
              <a:off x="5183117" y="2954160"/>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9" name="Rectangle 98"/>
            <p:cNvSpPr/>
            <p:nvPr/>
          </p:nvSpPr>
          <p:spPr>
            <a:xfrm>
              <a:off x="5413825" y="287587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00" name="Oval 99"/>
            <p:cNvSpPr/>
            <p:nvPr/>
          </p:nvSpPr>
          <p:spPr>
            <a:xfrm>
              <a:off x="5803546" y="28046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01" name="Oval 100"/>
            <p:cNvSpPr/>
            <p:nvPr/>
          </p:nvSpPr>
          <p:spPr>
            <a:xfrm>
              <a:off x="5343075" y="2173733"/>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102" name="Oval 101"/>
            <p:cNvSpPr/>
            <p:nvPr/>
          </p:nvSpPr>
          <p:spPr>
            <a:xfrm>
              <a:off x="4439663" y="219860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103" name="Oval 102"/>
            <p:cNvSpPr/>
            <p:nvPr/>
          </p:nvSpPr>
          <p:spPr>
            <a:xfrm>
              <a:off x="4888069" y="164212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grpSp>
          <p:nvGrpSpPr>
            <p:cNvPr id="104" name="Group 103"/>
            <p:cNvGrpSpPr/>
            <p:nvPr/>
          </p:nvGrpSpPr>
          <p:grpSpPr>
            <a:xfrm>
              <a:off x="3789050" y="3243828"/>
              <a:ext cx="2579539" cy="198911"/>
              <a:chOff x="492120" y="3957332"/>
              <a:chExt cx="4728287" cy="364603"/>
            </a:xfrm>
          </p:grpSpPr>
          <p:sp>
            <p:nvSpPr>
              <p:cNvPr id="116" name="TextBox 115"/>
              <p:cNvSpPr txBox="1"/>
              <p:nvPr/>
            </p:nvSpPr>
            <p:spPr>
              <a:xfrm>
                <a:off x="492120" y="3962637"/>
                <a:ext cx="1330509" cy="359298"/>
              </a:xfrm>
              <a:prstGeom prst="rect">
                <a:avLst/>
              </a:prstGeom>
              <a:noFill/>
            </p:spPr>
            <p:txBody>
              <a:bodyPr wrap="square" rtlCol="0" anchor="ctr">
                <a:noAutofit/>
              </a:bodyPr>
              <a:lstStyle/>
              <a:p>
                <a:pPr algn="ctr"/>
                <a:r>
                  <a:rPr lang="en-US" sz="1600" dirty="0" smtClean="0">
                    <a:latin typeface="Rockwell"/>
                    <a:cs typeface="Rockwell"/>
                  </a:rPr>
                  <a:t>the</a:t>
                </a:r>
              </a:p>
            </p:txBody>
          </p:sp>
          <p:sp>
            <p:nvSpPr>
              <p:cNvPr id="117" name="TextBox 116"/>
              <p:cNvSpPr txBox="1"/>
              <p:nvPr/>
            </p:nvSpPr>
            <p:spPr>
              <a:xfrm>
                <a:off x="3537829" y="3962637"/>
                <a:ext cx="1682578" cy="347639"/>
              </a:xfrm>
              <a:prstGeom prst="rect">
                <a:avLst/>
              </a:prstGeom>
              <a:noFill/>
            </p:spPr>
            <p:txBody>
              <a:bodyPr wrap="square" rtlCol="0" anchor="ctr">
                <a:noAutofit/>
              </a:bodyPr>
              <a:lstStyle/>
              <a:p>
                <a:pPr algn="ctr"/>
                <a:r>
                  <a:rPr lang="en-US" sz="1600" dirty="0" smtClean="0">
                    <a:latin typeface="Rockwell"/>
                    <a:cs typeface="Rockwell"/>
                  </a:rPr>
                  <a:t>house</a:t>
                </a:r>
              </a:p>
            </p:txBody>
          </p:sp>
          <p:sp>
            <p:nvSpPr>
              <p:cNvPr id="118" name="TextBox 117"/>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white</a:t>
                </a:r>
              </a:p>
            </p:txBody>
          </p:sp>
        </p:grpSp>
        <p:cxnSp>
          <p:nvCxnSpPr>
            <p:cNvPr id="105" name="Curved Connector 104"/>
            <p:cNvCxnSpPr>
              <a:stCxn id="108" idx="1"/>
              <a:endCxn id="101" idx="0"/>
            </p:cNvCxnSpPr>
            <p:nvPr/>
          </p:nvCxnSpPr>
          <p:spPr>
            <a:xfrm rot="10800000" flipV="1">
              <a:off x="5490599" y="1374205"/>
              <a:ext cx="966534" cy="79952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6" name="Curved Connector 105"/>
            <p:cNvCxnSpPr>
              <a:stCxn id="108" idx="1"/>
              <a:endCxn id="103" idx="0"/>
            </p:cNvCxnSpPr>
            <p:nvPr/>
          </p:nvCxnSpPr>
          <p:spPr>
            <a:xfrm rot="10800000" flipV="1">
              <a:off x="5035593" y="1374205"/>
              <a:ext cx="1421540" cy="26791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7" name="Curved Connector 106"/>
            <p:cNvCxnSpPr>
              <a:stCxn id="108" idx="1"/>
              <a:endCxn id="94" idx="0"/>
            </p:cNvCxnSpPr>
            <p:nvPr/>
          </p:nvCxnSpPr>
          <p:spPr>
            <a:xfrm rot="10800000" flipV="1">
              <a:off x="4133793" y="1374206"/>
              <a:ext cx="2323341"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08" name="Rectangle 107"/>
            <p:cNvSpPr>
              <a:spLocks noChangeAspect="1"/>
            </p:cNvSpPr>
            <p:nvPr/>
          </p:nvSpPr>
          <p:spPr>
            <a:xfrm>
              <a:off x="6457133" y="1278138"/>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09" name="Curved Connector 108"/>
            <p:cNvCxnSpPr>
              <a:stCxn id="108" idx="1"/>
              <a:endCxn id="102" idx="0"/>
            </p:cNvCxnSpPr>
            <p:nvPr/>
          </p:nvCxnSpPr>
          <p:spPr>
            <a:xfrm rot="10800000" flipV="1">
              <a:off x="4587187" y="1374205"/>
              <a:ext cx="1869946" cy="82440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0" name="Curved Connector 109"/>
            <p:cNvCxnSpPr>
              <a:stCxn id="108" idx="1"/>
              <a:endCxn id="97" idx="0"/>
            </p:cNvCxnSpPr>
            <p:nvPr/>
          </p:nvCxnSpPr>
          <p:spPr>
            <a:xfrm rot="10800000" flipV="1">
              <a:off x="5035595" y="1374206"/>
              <a:ext cx="1421539"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1" name="Curved Connector 110"/>
            <p:cNvCxnSpPr>
              <a:stCxn id="108" idx="1"/>
              <a:endCxn id="100" idx="0"/>
            </p:cNvCxnSpPr>
            <p:nvPr/>
          </p:nvCxnSpPr>
          <p:spPr>
            <a:xfrm rot="10800000" flipV="1">
              <a:off x="5951071" y="1374205"/>
              <a:ext cx="506063" cy="143043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2" name="Curved Connector 111"/>
            <p:cNvCxnSpPr>
              <a:stCxn id="113" idx="1"/>
              <a:endCxn id="94" idx="7"/>
            </p:cNvCxnSpPr>
            <p:nvPr/>
          </p:nvCxnSpPr>
          <p:spPr>
            <a:xfrm rot="10800000" flipV="1">
              <a:off x="4238107" y="2510932"/>
              <a:ext cx="2376452"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13" name="Rectangle 112"/>
            <p:cNvSpPr>
              <a:spLocks noChangeAspect="1"/>
            </p:cNvSpPr>
            <p:nvPr/>
          </p:nvSpPr>
          <p:spPr>
            <a:xfrm>
              <a:off x="6614559" y="2414864"/>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14" name="Curved Connector 113"/>
            <p:cNvCxnSpPr>
              <a:stCxn id="113" idx="1"/>
              <a:endCxn id="97" idx="7"/>
            </p:cNvCxnSpPr>
            <p:nvPr/>
          </p:nvCxnSpPr>
          <p:spPr>
            <a:xfrm rot="10800000" flipV="1">
              <a:off x="5139909" y="2510932"/>
              <a:ext cx="1474650"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5" name="Curved Connector 114"/>
            <p:cNvCxnSpPr>
              <a:stCxn id="113" idx="1"/>
              <a:endCxn id="100" idx="7"/>
            </p:cNvCxnSpPr>
            <p:nvPr/>
          </p:nvCxnSpPr>
          <p:spPr>
            <a:xfrm rot="10800000" flipV="1">
              <a:off x="6055385" y="2510931"/>
              <a:ext cx="559174" cy="33749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sp>
        <p:nvSpPr>
          <p:cNvPr id="119" name="Oval 118"/>
          <p:cNvSpPr/>
          <p:nvPr/>
        </p:nvSpPr>
        <p:spPr>
          <a:xfrm>
            <a:off x="4143544" y="4062155"/>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0" name="Oval 119"/>
          <p:cNvSpPr/>
          <p:nvPr/>
        </p:nvSpPr>
        <p:spPr>
          <a:xfrm>
            <a:off x="5045346" y="4062155"/>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1" name="Oval 120"/>
          <p:cNvSpPr/>
          <p:nvPr/>
        </p:nvSpPr>
        <p:spPr>
          <a:xfrm>
            <a:off x="5960822" y="4060822"/>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2" name="Oval 121"/>
          <p:cNvSpPr/>
          <p:nvPr/>
        </p:nvSpPr>
        <p:spPr>
          <a:xfrm>
            <a:off x="4138667" y="497763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3" name="Oval 122"/>
          <p:cNvSpPr/>
          <p:nvPr/>
        </p:nvSpPr>
        <p:spPr>
          <a:xfrm>
            <a:off x="5040469" y="497763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4" name="Oval 123"/>
          <p:cNvSpPr/>
          <p:nvPr/>
        </p:nvSpPr>
        <p:spPr>
          <a:xfrm>
            <a:off x="5955945" y="497629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5" name="Oval 124"/>
          <p:cNvSpPr/>
          <p:nvPr/>
        </p:nvSpPr>
        <p:spPr>
          <a:xfrm>
            <a:off x="4143544" y="5969254"/>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6" name="Oval 125"/>
          <p:cNvSpPr/>
          <p:nvPr/>
        </p:nvSpPr>
        <p:spPr>
          <a:xfrm>
            <a:off x="5045346" y="5969254"/>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7" name="Oval 126"/>
          <p:cNvSpPr/>
          <p:nvPr/>
        </p:nvSpPr>
        <p:spPr>
          <a:xfrm>
            <a:off x="5960822" y="596792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8" name="Rectangle 127"/>
          <p:cNvSpPr/>
          <p:nvPr/>
        </p:nvSpPr>
        <p:spPr>
          <a:xfrm>
            <a:off x="3941450" y="3898476"/>
            <a:ext cx="2611750" cy="2567450"/>
          </a:xfrm>
          <a:prstGeom prst="rect">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129" name="Curved Connector 128"/>
          <p:cNvCxnSpPr>
            <a:stCxn id="132" idx="1"/>
            <a:endCxn id="123" idx="0"/>
          </p:cNvCxnSpPr>
          <p:nvPr/>
        </p:nvCxnSpPr>
        <p:spPr>
          <a:xfrm rot="10800000" flipV="1">
            <a:off x="5187994" y="4747880"/>
            <a:ext cx="2411807" cy="22974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0" name="Curved Connector 129"/>
          <p:cNvCxnSpPr>
            <a:stCxn id="132" idx="1"/>
            <a:endCxn id="121" idx="4"/>
          </p:cNvCxnSpPr>
          <p:nvPr/>
        </p:nvCxnSpPr>
        <p:spPr>
          <a:xfrm rot="10800000">
            <a:off x="6108346" y="4359869"/>
            <a:ext cx="1491454" cy="3880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1" name="Curved Connector 130"/>
          <p:cNvCxnSpPr>
            <a:stCxn id="132" idx="1"/>
            <a:endCxn id="119" idx="5"/>
          </p:cNvCxnSpPr>
          <p:nvPr/>
        </p:nvCxnSpPr>
        <p:spPr>
          <a:xfrm rot="10800000">
            <a:off x="4395384" y="4317409"/>
            <a:ext cx="3204417" cy="43047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32" name="Rectangle 131"/>
          <p:cNvSpPr>
            <a:spLocks noChangeAspect="1"/>
          </p:cNvSpPr>
          <p:nvPr/>
        </p:nvSpPr>
        <p:spPr>
          <a:xfrm>
            <a:off x="7599800" y="4651813"/>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33" name="Curved Connector 132"/>
          <p:cNvCxnSpPr>
            <a:stCxn id="132" idx="1"/>
            <a:endCxn id="120" idx="4"/>
          </p:cNvCxnSpPr>
          <p:nvPr/>
        </p:nvCxnSpPr>
        <p:spPr>
          <a:xfrm rot="10800000">
            <a:off x="5192870" y="4361203"/>
            <a:ext cx="2406930" cy="38667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4" name="Curved Connector 133"/>
          <p:cNvCxnSpPr>
            <a:stCxn id="132" idx="1"/>
            <a:endCxn id="122" idx="0"/>
          </p:cNvCxnSpPr>
          <p:nvPr/>
        </p:nvCxnSpPr>
        <p:spPr>
          <a:xfrm rot="10800000" flipV="1">
            <a:off x="4286192" y="4747880"/>
            <a:ext cx="3313609" cy="22974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5" name="Curved Connector 134"/>
          <p:cNvCxnSpPr>
            <a:stCxn id="132" idx="1"/>
            <a:endCxn id="124" idx="0"/>
          </p:cNvCxnSpPr>
          <p:nvPr/>
        </p:nvCxnSpPr>
        <p:spPr>
          <a:xfrm rot="10800000" flipV="1">
            <a:off x="6103470" y="4747881"/>
            <a:ext cx="1496331" cy="2284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2" name="Curved Connector 141"/>
          <p:cNvCxnSpPr>
            <a:stCxn id="132" idx="1"/>
          </p:cNvCxnSpPr>
          <p:nvPr/>
        </p:nvCxnSpPr>
        <p:spPr>
          <a:xfrm rot="10800000" flipV="1">
            <a:off x="5138026" y="4747880"/>
            <a:ext cx="2461774" cy="1222705"/>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3" name="Curved Connector 142"/>
          <p:cNvCxnSpPr>
            <a:stCxn id="132" idx="1"/>
          </p:cNvCxnSpPr>
          <p:nvPr/>
        </p:nvCxnSpPr>
        <p:spPr>
          <a:xfrm rot="10800000" flipV="1">
            <a:off x="4236224" y="4747880"/>
            <a:ext cx="3363576" cy="1222705"/>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4" name="Curved Connector 143"/>
          <p:cNvCxnSpPr>
            <a:stCxn id="132" idx="1"/>
          </p:cNvCxnSpPr>
          <p:nvPr/>
        </p:nvCxnSpPr>
        <p:spPr>
          <a:xfrm rot="10800000" flipV="1">
            <a:off x="6053502" y="4747880"/>
            <a:ext cx="1546298" cy="1221373"/>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3" name="TextBox 2"/>
          <p:cNvSpPr txBox="1"/>
          <p:nvPr/>
        </p:nvSpPr>
        <p:spPr>
          <a:xfrm>
            <a:off x="7110657" y="4179529"/>
            <a:ext cx="1233938" cy="460471"/>
          </a:xfrm>
          <a:prstGeom prst="rect">
            <a:avLst/>
          </a:prstGeom>
          <a:noFill/>
        </p:spPr>
        <p:txBody>
          <a:bodyPr wrap="square" rtlCol="0" anchor="ctr">
            <a:noAutofit/>
          </a:bodyPr>
          <a:lstStyle/>
          <a:p>
            <a:pPr algn="ctr"/>
            <a:r>
              <a:rPr lang="en-US" dirty="0" smtClean="0"/>
              <a:t>aligner</a:t>
            </a:r>
          </a:p>
        </p:txBody>
      </p:sp>
      <p:sp>
        <p:nvSpPr>
          <p:cNvPr id="77" name="TextBox 76"/>
          <p:cNvSpPr txBox="1"/>
          <p:nvPr/>
        </p:nvSpPr>
        <p:spPr>
          <a:xfrm>
            <a:off x="6255870" y="2132559"/>
            <a:ext cx="1233938" cy="460471"/>
          </a:xfrm>
          <a:prstGeom prst="rect">
            <a:avLst/>
          </a:prstGeom>
          <a:noFill/>
        </p:spPr>
        <p:txBody>
          <a:bodyPr wrap="square" rtlCol="0" anchor="ctr">
            <a:noAutofit/>
          </a:bodyPr>
          <a:lstStyle/>
          <a:p>
            <a:pPr algn="ctr"/>
            <a:r>
              <a:rPr lang="en-US" dirty="0" smtClean="0"/>
              <a:t>tagger</a:t>
            </a:r>
          </a:p>
        </p:txBody>
      </p:sp>
      <p:sp>
        <p:nvSpPr>
          <p:cNvPr id="78" name="TextBox 77"/>
          <p:cNvSpPr txBox="1"/>
          <p:nvPr/>
        </p:nvSpPr>
        <p:spPr>
          <a:xfrm>
            <a:off x="6103469" y="997097"/>
            <a:ext cx="1233938" cy="460471"/>
          </a:xfrm>
          <a:prstGeom prst="rect">
            <a:avLst/>
          </a:prstGeom>
          <a:noFill/>
        </p:spPr>
        <p:txBody>
          <a:bodyPr wrap="square" rtlCol="0" anchor="ctr">
            <a:noAutofit/>
          </a:bodyPr>
          <a:lstStyle/>
          <a:p>
            <a:pPr algn="ctr"/>
            <a:r>
              <a:rPr lang="en-US" dirty="0" smtClean="0"/>
              <a:t>parser</a:t>
            </a:r>
          </a:p>
        </p:txBody>
      </p:sp>
      <p:sp>
        <p:nvSpPr>
          <p:cNvPr id="83" name="TextBox 82"/>
          <p:cNvSpPr txBox="1"/>
          <p:nvPr/>
        </p:nvSpPr>
        <p:spPr>
          <a:xfrm rot="16200000">
            <a:off x="1871146" y="3331698"/>
            <a:ext cx="1233938" cy="460471"/>
          </a:xfrm>
          <a:prstGeom prst="rect">
            <a:avLst/>
          </a:prstGeom>
          <a:noFill/>
        </p:spPr>
        <p:txBody>
          <a:bodyPr wrap="square" rtlCol="0" anchor="ctr">
            <a:noAutofit/>
          </a:bodyPr>
          <a:lstStyle/>
          <a:p>
            <a:pPr algn="ctr"/>
            <a:r>
              <a:rPr lang="en-US" dirty="0" smtClean="0"/>
              <a:t>tagger</a:t>
            </a:r>
          </a:p>
        </p:txBody>
      </p:sp>
      <p:sp>
        <p:nvSpPr>
          <p:cNvPr id="84" name="TextBox 83"/>
          <p:cNvSpPr txBox="1"/>
          <p:nvPr/>
        </p:nvSpPr>
        <p:spPr>
          <a:xfrm rot="16200000">
            <a:off x="735684" y="3484099"/>
            <a:ext cx="1233938" cy="460471"/>
          </a:xfrm>
          <a:prstGeom prst="rect">
            <a:avLst/>
          </a:prstGeom>
          <a:noFill/>
        </p:spPr>
        <p:txBody>
          <a:bodyPr wrap="square" rtlCol="0" anchor="ctr">
            <a:noAutofit/>
          </a:bodyPr>
          <a:lstStyle/>
          <a:p>
            <a:pPr algn="ctr"/>
            <a:r>
              <a:rPr lang="en-US" dirty="0" smtClean="0"/>
              <a:t>parser</a:t>
            </a:r>
          </a:p>
        </p:txBody>
      </p:sp>
      <p:sp>
        <p:nvSpPr>
          <p:cNvPr id="80" name="Oval 79"/>
          <p:cNvSpPr/>
          <p:nvPr/>
        </p:nvSpPr>
        <p:spPr>
          <a:xfrm rot="16200000">
            <a:off x="3509437" y="415987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81" name="Rectangle 80"/>
          <p:cNvSpPr>
            <a:spLocks noChangeAspect="1"/>
          </p:cNvSpPr>
          <p:nvPr/>
        </p:nvSpPr>
        <p:spPr>
          <a:xfrm rot="16200000">
            <a:off x="3883562" y="3699021"/>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82" name="Straight Connector 81"/>
          <p:cNvCxnSpPr>
            <a:stCxn id="119" idx="1"/>
            <a:endCxn id="81" idx="2"/>
          </p:cNvCxnSpPr>
          <p:nvPr/>
        </p:nvCxnSpPr>
        <p:spPr>
          <a:xfrm flipH="1" flipV="1">
            <a:off x="4011970" y="3763225"/>
            <a:ext cx="174783" cy="342724"/>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p:cNvCxnSpPr>
            <a:stCxn id="81" idx="0"/>
            <a:endCxn id="80" idx="5"/>
          </p:cNvCxnSpPr>
          <p:nvPr/>
        </p:nvCxnSpPr>
        <p:spPr>
          <a:xfrm flipH="1">
            <a:off x="3762691" y="3763225"/>
            <a:ext cx="120871" cy="441855"/>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0" name="Rectangle 89"/>
          <p:cNvSpPr>
            <a:spLocks noChangeAspect="1"/>
          </p:cNvSpPr>
          <p:nvPr/>
        </p:nvSpPr>
        <p:spPr>
          <a:xfrm rot="16200000">
            <a:off x="3819358" y="3530934"/>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91" name="Straight Connector 90"/>
          <p:cNvCxnSpPr>
            <a:stCxn id="120" idx="1"/>
            <a:endCxn id="90" idx="2"/>
          </p:cNvCxnSpPr>
          <p:nvPr/>
        </p:nvCxnSpPr>
        <p:spPr>
          <a:xfrm flipH="1" flipV="1">
            <a:off x="3947766" y="3595138"/>
            <a:ext cx="1140789" cy="510811"/>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p:cNvCxnSpPr>
            <a:stCxn id="90" idx="0"/>
            <a:endCxn id="80" idx="5"/>
          </p:cNvCxnSpPr>
          <p:nvPr/>
        </p:nvCxnSpPr>
        <p:spPr>
          <a:xfrm flipH="1">
            <a:off x="3762691" y="3595138"/>
            <a:ext cx="56667" cy="609942"/>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6" name="Rectangle 135"/>
          <p:cNvSpPr>
            <a:spLocks noChangeAspect="1"/>
          </p:cNvSpPr>
          <p:nvPr/>
        </p:nvSpPr>
        <p:spPr>
          <a:xfrm rot="16200000">
            <a:off x="3757363" y="3334917"/>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37" name="Straight Connector 136"/>
          <p:cNvCxnSpPr>
            <a:stCxn id="121" idx="1"/>
            <a:endCxn id="136" idx="2"/>
          </p:cNvCxnSpPr>
          <p:nvPr/>
        </p:nvCxnSpPr>
        <p:spPr>
          <a:xfrm flipH="1" flipV="1">
            <a:off x="3885771" y="3399121"/>
            <a:ext cx="2118260" cy="705495"/>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8" name="Straight Connector 137"/>
          <p:cNvCxnSpPr>
            <a:stCxn id="136" idx="0"/>
            <a:endCxn id="80" idx="5"/>
          </p:cNvCxnSpPr>
          <p:nvPr/>
        </p:nvCxnSpPr>
        <p:spPr>
          <a:xfrm>
            <a:off x="3757363" y="3399121"/>
            <a:ext cx="5328" cy="805959"/>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46185061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1"/>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9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3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3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90" grpId="0" animBg="1"/>
      <p:bldP spid="136" grpId="0" animBg="1"/>
    </p:bldLst>
  </p:timing>
</p:sld>
</file>

<file path=ppt/slides/slide2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BP for Coordination of Algorithms</a:t>
            </a:r>
            <a:endParaRPr lang="en-US" dirty="0"/>
          </a:p>
        </p:txBody>
      </p:sp>
      <p:sp>
        <p:nvSpPr>
          <p:cNvPr id="7" name="Content Placeholder 6"/>
          <p:cNvSpPr>
            <a:spLocks noGrp="1"/>
          </p:cNvSpPr>
          <p:nvPr>
            <p:ph idx="1"/>
          </p:nvPr>
        </p:nvSpPr>
        <p:spPr>
          <a:xfrm>
            <a:off x="457200" y="1210760"/>
            <a:ext cx="3681467" cy="1886605"/>
          </a:xfrm>
        </p:spPr>
        <p:txBody>
          <a:bodyPr>
            <a:normAutofit fontScale="70000" lnSpcReduction="20000"/>
          </a:bodyPr>
          <a:lstStyle/>
          <a:p>
            <a:r>
              <a:rPr lang="en-US" dirty="0" smtClean="0"/>
              <a:t>Each factor is tractable by dynamic programming</a:t>
            </a:r>
          </a:p>
          <a:p>
            <a:r>
              <a:rPr lang="en-US" dirty="0" smtClean="0"/>
              <a:t>Overall </a:t>
            </a:r>
            <a:r>
              <a:rPr lang="en-US" dirty="0"/>
              <a:t>model is no longer tractable, but BP lets us pretend it </a:t>
            </a:r>
            <a:r>
              <a:rPr lang="en-US" dirty="0" smtClean="0"/>
              <a:t>is</a:t>
            </a:r>
            <a:endParaRPr lang="en-US" dirty="0"/>
          </a:p>
          <a:p>
            <a:endParaRPr lang="en-US" dirty="0" smtClean="0"/>
          </a:p>
          <a:p>
            <a:endParaRPr lang="en-US" dirty="0" smtClean="0"/>
          </a:p>
          <a:p>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248</a:t>
            </a:fld>
            <a:endParaRPr lang="en-US"/>
          </a:p>
        </p:txBody>
      </p:sp>
      <p:sp>
        <p:nvSpPr>
          <p:cNvPr id="5" name="Oval 4"/>
          <p:cNvSpPr/>
          <p:nvPr/>
        </p:nvSpPr>
        <p:spPr>
          <a:xfrm rot="16200000">
            <a:off x="3096475" y="5983748"/>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8" name="Straight Connector 7"/>
          <p:cNvCxnSpPr>
            <a:stCxn id="5" idx="6"/>
            <a:endCxn id="10" idx="2"/>
          </p:cNvCxnSpPr>
          <p:nvPr/>
        </p:nvCxnSpPr>
        <p:spPr>
          <a:xfrm rot="16200000">
            <a:off x="2940623" y="5682370"/>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 name="Rectangle 8"/>
          <p:cNvSpPr/>
          <p:nvPr/>
        </p:nvSpPr>
        <p:spPr>
          <a:xfrm rot="16200000">
            <a:off x="3164379" y="5610372"/>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10" name="Oval 9"/>
          <p:cNvSpPr/>
          <p:nvPr/>
        </p:nvSpPr>
        <p:spPr>
          <a:xfrm rot="16200000">
            <a:off x="3096475" y="5081946"/>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13" name="Straight Connector 12"/>
          <p:cNvCxnSpPr>
            <a:stCxn id="10" idx="6"/>
            <a:endCxn id="15" idx="2"/>
          </p:cNvCxnSpPr>
          <p:nvPr/>
        </p:nvCxnSpPr>
        <p:spPr>
          <a:xfrm rot="16200000" flipV="1">
            <a:off x="2933118" y="4773066"/>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4" name="Rectangle 13"/>
          <p:cNvSpPr/>
          <p:nvPr/>
        </p:nvSpPr>
        <p:spPr>
          <a:xfrm rot="16200000">
            <a:off x="3164379" y="4708570"/>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5" name="Oval 14"/>
          <p:cNvSpPr/>
          <p:nvPr/>
        </p:nvSpPr>
        <p:spPr>
          <a:xfrm rot="16200000">
            <a:off x="3095142" y="41664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8" name="Oval 17"/>
          <p:cNvSpPr/>
          <p:nvPr/>
        </p:nvSpPr>
        <p:spPr>
          <a:xfrm rot="16200000">
            <a:off x="2464238" y="462694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21" name="Oval 20"/>
          <p:cNvSpPr/>
          <p:nvPr/>
        </p:nvSpPr>
        <p:spPr>
          <a:xfrm rot="16200000">
            <a:off x="2489112" y="5530353"/>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24" name="Oval 23"/>
          <p:cNvSpPr/>
          <p:nvPr/>
        </p:nvSpPr>
        <p:spPr>
          <a:xfrm rot="16200000">
            <a:off x="1932626" y="508194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sp>
        <p:nvSpPr>
          <p:cNvPr id="32" name="TextBox 31"/>
          <p:cNvSpPr txBox="1"/>
          <p:nvPr/>
        </p:nvSpPr>
        <p:spPr>
          <a:xfrm rot="16200000">
            <a:off x="3273292" y="6004985"/>
            <a:ext cx="725865" cy="196017"/>
          </a:xfrm>
          <a:prstGeom prst="rect">
            <a:avLst/>
          </a:prstGeom>
          <a:noFill/>
        </p:spPr>
        <p:txBody>
          <a:bodyPr wrap="square" rtlCol="0" anchor="ctr">
            <a:noAutofit/>
          </a:bodyPr>
          <a:lstStyle/>
          <a:p>
            <a:pPr algn="ctr"/>
            <a:r>
              <a:rPr lang="en-US" sz="1600" dirty="0" smtClean="0">
                <a:latin typeface="Rockwell"/>
                <a:cs typeface="Rockwell"/>
              </a:rPr>
              <a:t>la</a:t>
            </a:r>
          </a:p>
        </p:txBody>
      </p:sp>
      <p:sp>
        <p:nvSpPr>
          <p:cNvPr id="34" name="TextBox 33"/>
          <p:cNvSpPr txBox="1"/>
          <p:nvPr/>
        </p:nvSpPr>
        <p:spPr>
          <a:xfrm rot="16200000">
            <a:off x="3234508" y="5115272"/>
            <a:ext cx="791679" cy="196017"/>
          </a:xfrm>
          <a:prstGeom prst="rect">
            <a:avLst/>
          </a:prstGeom>
          <a:noFill/>
        </p:spPr>
        <p:txBody>
          <a:bodyPr wrap="square" rtlCol="0" anchor="ctr">
            <a:noAutofit/>
          </a:bodyPr>
          <a:lstStyle/>
          <a:p>
            <a:pPr algn="ctr"/>
            <a:r>
              <a:rPr lang="en-US" sz="1600" dirty="0" smtClean="0">
                <a:latin typeface="Rockwell"/>
                <a:cs typeface="Rockwell"/>
              </a:rPr>
              <a:t>casa</a:t>
            </a:r>
          </a:p>
        </p:txBody>
      </p:sp>
      <p:cxnSp>
        <p:nvCxnSpPr>
          <p:cNvPr id="52" name="Curved Connector 51"/>
          <p:cNvCxnSpPr>
            <a:stCxn id="55" idx="1"/>
            <a:endCxn id="18" idx="0"/>
          </p:cNvCxnSpPr>
          <p:nvPr/>
        </p:nvCxnSpPr>
        <p:spPr>
          <a:xfrm rot="5400000" flipV="1">
            <a:off x="1579207" y="3893434"/>
            <a:ext cx="966534" cy="79952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3" name="Curved Connector 52"/>
          <p:cNvCxnSpPr>
            <a:stCxn id="55" idx="1"/>
            <a:endCxn id="24" idx="0"/>
          </p:cNvCxnSpPr>
          <p:nvPr/>
        </p:nvCxnSpPr>
        <p:spPr>
          <a:xfrm rot="5400000" flipV="1">
            <a:off x="1085898" y="4386743"/>
            <a:ext cx="1421540" cy="26791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4" name="Curved Connector 53"/>
          <p:cNvCxnSpPr>
            <a:stCxn id="55" idx="1"/>
            <a:endCxn id="5" idx="0"/>
          </p:cNvCxnSpPr>
          <p:nvPr/>
        </p:nvCxnSpPr>
        <p:spPr>
          <a:xfrm rot="5400000" flipV="1">
            <a:off x="1216923" y="4255718"/>
            <a:ext cx="2323341"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55" name="Rectangle 54"/>
          <p:cNvSpPr>
            <a:spLocks noChangeAspect="1"/>
          </p:cNvSpPr>
          <p:nvPr/>
        </p:nvSpPr>
        <p:spPr>
          <a:xfrm rot="16200000">
            <a:off x="1566644" y="3617796"/>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56" name="Curved Connector 55"/>
          <p:cNvCxnSpPr>
            <a:stCxn id="55" idx="1"/>
            <a:endCxn id="21" idx="0"/>
          </p:cNvCxnSpPr>
          <p:nvPr/>
        </p:nvCxnSpPr>
        <p:spPr>
          <a:xfrm rot="5400000" flipV="1">
            <a:off x="1139938" y="4332703"/>
            <a:ext cx="1869946" cy="82440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7" name="Curved Connector 56"/>
          <p:cNvCxnSpPr>
            <a:stCxn id="55" idx="1"/>
            <a:endCxn id="10" idx="0"/>
          </p:cNvCxnSpPr>
          <p:nvPr/>
        </p:nvCxnSpPr>
        <p:spPr>
          <a:xfrm rot="5400000" flipV="1">
            <a:off x="1667824" y="3804817"/>
            <a:ext cx="1421539"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8" name="Curved Connector 57"/>
          <p:cNvCxnSpPr>
            <a:stCxn id="55" idx="1"/>
            <a:endCxn id="15" idx="0"/>
          </p:cNvCxnSpPr>
          <p:nvPr/>
        </p:nvCxnSpPr>
        <p:spPr>
          <a:xfrm rot="5400000" flipV="1">
            <a:off x="2124895" y="3347746"/>
            <a:ext cx="506063" cy="143043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72" name="Curved Connector 71"/>
          <p:cNvCxnSpPr>
            <a:stCxn id="73" idx="1"/>
            <a:endCxn id="5" idx="7"/>
          </p:cNvCxnSpPr>
          <p:nvPr/>
        </p:nvCxnSpPr>
        <p:spPr>
          <a:xfrm rot="5400000" flipV="1">
            <a:off x="1780628" y="4671314"/>
            <a:ext cx="2376452"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73" name="Rectangle 72"/>
          <p:cNvSpPr>
            <a:spLocks noChangeAspect="1"/>
          </p:cNvSpPr>
          <p:nvPr/>
        </p:nvSpPr>
        <p:spPr>
          <a:xfrm rot="16200000">
            <a:off x="2703370" y="3460370"/>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74" name="Curved Connector 73"/>
          <p:cNvCxnSpPr>
            <a:stCxn id="73" idx="1"/>
            <a:endCxn id="10" idx="7"/>
          </p:cNvCxnSpPr>
          <p:nvPr/>
        </p:nvCxnSpPr>
        <p:spPr>
          <a:xfrm rot="5400000" flipV="1">
            <a:off x="2231529" y="4220413"/>
            <a:ext cx="1474650"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75" name="Curved Connector 74"/>
          <p:cNvCxnSpPr>
            <a:stCxn id="73" idx="1"/>
            <a:endCxn id="15" idx="7"/>
          </p:cNvCxnSpPr>
          <p:nvPr/>
        </p:nvCxnSpPr>
        <p:spPr>
          <a:xfrm rot="5400000" flipV="1">
            <a:off x="2688599" y="3763342"/>
            <a:ext cx="559174" cy="33749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nvGrpSpPr>
          <p:cNvPr id="93" name="Group 92"/>
          <p:cNvGrpSpPr/>
          <p:nvPr/>
        </p:nvGrpSpPr>
        <p:grpSpPr>
          <a:xfrm>
            <a:off x="3941450" y="1430538"/>
            <a:ext cx="3017643" cy="2164601"/>
            <a:chOff x="3789050" y="1278138"/>
            <a:chExt cx="3017643" cy="2164601"/>
          </a:xfrm>
        </p:grpSpPr>
        <p:sp>
          <p:nvSpPr>
            <p:cNvPr id="94" name="Oval 93"/>
            <p:cNvSpPr/>
            <p:nvPr/>
          </p:nvSpPr>
          <p:spPr>
            <a:xfrm>
              <a:off x="3986268" y="28059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95" name="Straight Connector 94"/>
            <p:cNvCxnSpPr>
              <a:stCxn id="94" idx="6"/>
              <a:endCxn id="97" idx="2"/>
            </p:cNvCxnSpPr>
            <p:nvPr/>
          </p:nvCxnSpPr>
          <p:spPr>
            <a:xfrm>
              <a:off x="4281316" y="2955494"/>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6" name="Rectangle 95"/>
            <p:cNvSpPr/>
            <p:nvPr/>
          </p:nvSpPr>
          <p:spPr>
            <a:xfrm>
              <a:off x="4512023" y="287587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97" name="Oval 96"/>
            <p:cNvSpPr/>
            <p:nvPr/>
          </p:nvSpPr>
          <p:spPr>
            <a:xfrm>
              <a:off x="4888070" y="28059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98" name="Straight Connector 97"/>
            <p:cNvCxnSpPr>
              <a:stCxn id="97" idx="6"/>
              <a:endCxn id="100" idx="2"/>
            </p:cNvCxnSpPr>
            <p:nvPr/>
          </p:nvCxnSpPr>
          <p:spPr>
            <a:xfrm flipV="1">
              <a:off x="5183117" y="2954160"/>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9" name="Rectangle 98"/>
            <p:cNvSpPr/>
            <p:nvPr/>
          </p:nvSpPr>
          <p:spPr>
            <a:xfrm>
              <a:off x="5413825" y="287587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00" name="Oval 99"/>
            <p:cNvSpPr/>
            <p:nvPr/>
          </p:nvSpPr>
          <p:spPr>
            <a:xfrm>
              <a:off x="5803546" y="28046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01" name="Oval 100"/>
            <p:cNvSpPr/>
            <p:nvPr/>
          </p:nvSpPr>
          <p:spPr>
            <a:xfrm>
              <a:off x="5343075" y="2173733"/>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102" name="Oval 101"/>
            <p:cNvSpPr/>
            <p:nvPr/>
          </p:nvSpPr>
          <p:spPr>
            <a:xfrm>
              <a:off x="4439663" y="219860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103" name="Oval 102"/>
            <p:cNvSpPr/>
            <p:nvPr/>
          </p:nvSpPr>
          <p:spPr>
            <a:xfrm>
              <a:off x="4888069" y="164212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grpSp>
          <p:nvGrpSpPr>
            <p:cNvPr id="104" name="Group 103"/>
            <p:cNvGrpSpPr/>
            <p:nvPr/>
          </p:nvGrpSpPr>
          <p:grpSpPr>
            <a:xfrm>
              <a:off x="3789050" y="3243828"/>
              <a:ext cx="2579539" cy="198911"/>
              <a:chOff x="492120" y="3957332"/>
              <a:chExt cx="4728287" cy="364603"/>
            </a:xfrm>
          </p:grpSpPr>
          <p:sp>
            <p:nvSpPr>
              <p:cNvPr id="116" name="TextBox 115"/>
              <p:cNvSpPr txBox="1"/>
              <p:nvPr/>
            </p:nvSpPr>
            <p:spPr>
              <a:xfrm>
                <a:off x="492120" y="3962637"/>
                <a:ext cx="1330509" cy="359298"/>
              </a:xfrm>
              <a:prstGeom prst="rect">
                <a:avLst/>
              </a:prstGeom>
              <a:noFill/>
            </p:spPr>
            <p:txBody>
              <a:bodyPr wrap="square" rtlCol="0" anchor="ctr">
                <a:noAutofit/>
              </a:bodyPr>
              <a:lstStyle/>
              <a:p>
                <a:pPr algn="ctr"/>
                <a:r>
                  <a:rPr lang="en-US" sz="1600" dirty="0" smtClean="0">
                    <a:latin typeface="Rockwell"/>
                    <a:cs typeface="Rockwell"/>
                  </a:rPr>
                  <a:t>the</a:t>
                </a:r>
              </a:p>
            </p:txBody>
          </p:sp>
          <p:sp>
            <p:nvSpPr>
              <p:cNvPr id="117" name="TextBox 116"/>
              <p:cNvSpPr txBox="1"/>
              <p:nvPr/>
            </p:nvSpPr>
            <p:spPr>
              <a:xfrm>
                <a:off x="3537829" y="3962637"/>
                <a:ext cx="1682578" cy="347639"/>
              </a:xfrm>
              <a:prstGeom prst="rect">
                <a:avLst/>
              </a:prstGeom>
              <a:noFill/>
            </p:spPr>
            <p:txBody>
              <a:bodyPr wrap="square" rtlCol="0" anchor="ctr">
                <a:noAutofit/>
              </a:bodyPr>
              <a:lstStyle/>
              <a:p>
                <a:pPr algn="ctr"/>
                <a:r>
                  <a:rPr lang="en-US" sz="1600" dirty="0" smtClean="0">
                    <a:latin typeface="Rockwell"/>
                    <a:cs typeface="Rockwell"/>
                  </a:rPr>
                  <a:t>house</a:t>
                </a:r>
              </a:p>
            </p:txBody>
          </p:sp>
          <p:sp>
            <p:nvSpPr>
              <p:cNvPr id="118" name="TextBox 117"/>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white</a:t>
                </a:r>
              </a:p>
            </p:txBody>
          </p:sp>
        </p:grpSp>
        <p:cxnSp>
          <p:nvCxnSpPr>
            <p:cNvPr id="105" name="Curved Connector 104"/>
            <p:cNvCxnSpPr>
              <a:stCxn id="108" idx="1"/>
              <a:endCxn id="101" idx="0"/>
            </p:cNvCxnSpPr>
            <p:nvPr/>
          </p:nvCxnSpPr>
          <p:spPr>
            <a:xfrm rot="10800000" flipV="1">
              <a:off x="5490599" y="1374205"/>
              <a:ext cx="966534" cy="79952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6" name="Curved Connector 105"/>
            <p:cNvCxnSpPr>
              <a:stCxn id="108" idx="1"/>
              <a:endCxn id="103" idx="0"/>
            </p:cNvCxnSpPr>
            <p:nvPr/>
          </p:nvCxnSpPr>
          <p:spPr>
            <a:xfrm rot="10800000" flipV="1">
              <a:off x="5035593" y="1374205"/>
              <a:ext cx="1421540" cy="26791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7" name="Curved Connector 106"/>
            <p:cNvCxnSpPr>
              <a:stCxn id="108" idx="1"/>
              <a:endCxn id="94" idx="0"/>
            </p:cNvCxnSpPr>
            <p:nvPr/>
          </p:nvCxnSpPr>
          <p:spPr>
            <a:xfrm rot="10800000" flipV="1">
              <a:off x="4133793" y="1374206"/>
              <a:ext cx="2323341"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08" name="Rectangle 107"/>
            <p:cNvSpPr>
              <a:spLocks noChangeAspect="1"/>
            </p:cNvSpPr>
            <p:nvPr/>
          </p:nvSpPr>
          <p:spPr>
            <a:xfrm>
              <a:off x="6457133" y="1278138"/>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09" name="Curved Connector 108"/>
            <p:cNvCxnSpPr>
              <a:stCxn id="108" idx="1"/>
              <a:endCxn id="102" idx="0"/>
            </p:cNvCxnSpPr>
            <p:nvPr/>
          </p:nvCxnSpPr>
          <p:spPr>
            <a:xfrm rot="10800000" flipV="1">
              <a:off x="4587187" y="1374205"/>
              <a:ext cx="1869946" cy="82440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0" name="Curved Connector 109"/>
            <p:cNvCxnSpPr>
              <a:stCxn id="108" idx="1"/>
              <a:endCxn id="97" idx="0"/>
            </p:cNvCxnSpPr>
            <p:nvPr/>
          </p:nvCxnSpPr>
          <p:spPr>
            <a:xfrm rot="10800000" flipV="1">
              <a:off x="5035595" y="1374206"/>
              <a:ext cx="1421539"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1" name="Curved Connector 110"/>
            <p:cNvCxnSpPr>
              <a:stCxn id="108" idx="1"/>
              <a:endCxn id="100" idx="0"/>
            </p:cNvCxnSpPr>
            <p:nvPr/>
          </p:nvCxnSpPr>
          <p:spPr>
            <a:xfrm rot="10800000" flipV="1">
              <a:off x="5951071" y="1374205"/>
              <a:ext cx="506063" cy="143043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2" name="Curved Connector 111"/>
            <p:cNvCxnSpPr>
              <a:stCxn id="113" idx="1"/>
              <a:endCxn id="94" idx="7"/>
            </p:cNvCxnSpPr>
            <p:nvPr/>
          </p:nvCxnSpPr>
          <p:spPr>
            <a:xfrm rot="10800000" flipV="1">
              <a:off x="4238107" y="2510932"/>
              <a:ext cx="2376452"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13" name="Rectangle 112"/>
            <p:cNvSpPr>
              <a:spLocks noChangeAspect="1"/>
            </p:cNvSpPr>
            <p:nvPr/>
          </p:nvSpPr>
          <p:spPr>
            <a:xfrm>
              <a:off x="6614559" y="2414864"/>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14" name="Curved Connector 113"/>
            <p:cNvCxnSpPr>
              <a:stCxn id="113" idx="1"/>
              <a:endCxn id="97" idx="7"/>
            </p:cNvCxnSpPr>
            <p:nvPr/>
          </p:nvCxnSpPr>
          <p:spPr>
            <a:xfrm rot="10800000" flipV="1">
              <a:off x="5139909" y="2510932"/>
              <a:ext cx="1474650"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5" name="Curved Connector 114"/>
            <p:cNvCxnSpPr>
              <a:stCxn id="113" idx="1"/>
              <a:endCxn id="100" idx="7"/>
            </p:cNvCxnSpPr>
            <p:nvPr/>
          </p:nvCxnSpPr>
          <p:spPr>
            <a:xfrm rot="10800000" flipV="1">
              <a:off x="6055385" y="2510931"/>
              <a:ext cx="559174" cy="33749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sp>
        <p:nvSpPr>
          <p:cNvPr id="119" name="Oval 118"/>
          <p:cNvSpPr/>
          <p:nvPr/>
        </p:nvSpPr>
        <p:spPr>
          <a:xfrm>
            <a:off x="4143544" y="4062155"/>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0" name="Oval 119"/>
          <p:cNvSpPr/>
          <p:nvPr/>
        </p:nvSpPr>
        <p:spPr>
          <a:xfrm>
            <a:off x="5045346" y="4062155"/>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1" name="Oval 120"/>
          <p:cNvSpPr/>
          <p:nvPr/>
        </p:nvSpPr>
        <p:spPr>
          <a:xfrm>
            <a:off x="5960822" y="4060822"/>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2" name="Oval 121"/>
          <p:cNvSpPr/>
          <p:nvPr/>
        </p:nvSpPr>
        <p:spPr>
          <a:xfrm>
            <a:off x="4138667" y="497763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3" name="Oval 122"/>
          <p:cNvSpPr/>
          <p:nvPr/>
        </p:nvSpPr>
        <p:spPr>
          <a:xfrm>
            <a:off x="5040469" y="497763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4" name="Oval 123"/>
          <p:cNvSpPr/>
          <p:nvPr/>
        </p:nvSpPr>
        <p:spPr>
          <a:xfrm>
            <a:off x="5955945" y="497629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5" name="Oval 124"/>
          <p:cNvSpPr/>
          <p:nvPr/>
        </p:nvSpPr>
        <p:spPr>
          <a:xfrm>
            <a:off x="4143544" y="5969254"/>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6" name="Oval 125"/>
          <p:cNvSpPr/>
          <p:nvPr/>
        </p:nvSpPr>
        <p:spPr>
          <a:xfrm>
            <a:off x="5045346" y="5969254"/>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7" name="Oval 126"/>
          <p:cNvSpPr/>
          <p:nvPr/>
        </p:nvSpPr>
        <p:spPr>
          <a:xfrm>
            <a:off x="5960822" y="596792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8" name="Rectangle 127"/>
          <p:cNvSpPr/>
          <p:nvPr/>
        </p:nvSpPr>
        <p:spPr>
          <a:xfrm>
            <a:off x="3941450" y="3898476"/>
            <a:ext cx="2611750" cy="2567450"/>
          </a:xfrm>
          <a:prstGeom prst="rect">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129" name="Curved Connector 128"/>
          <p:cNvCxnSpPr>
            <a:stCxn id="132" idx="1"/>
            <a:endCxn id="123" idx="0"/>
          </p:cNvCxnSpPr>
          <p:nvPr/>
        </p:nvCxnSpPr>
        <p:spPr>
          <a:xfrm rot="10800000" flipV="1">
            <a:off x="5187994" y="4747880"/>
            <a:ext cx="2411807" cy="22974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0" name="Curved Connector 129"/>
          <p:cNvCxnSpPr>
            <a:stCxn id="132" idx="1"/>
            <a:endCxn id="121" idx="4"/>
          </p:cNvCxnSpPr>
          <p:nvPr/>
        </p:nvCxnSpPr>
        <p:spPr>
          <a:xfrm rot="10800000">
            <a:off x="6108346" y="4359869"/>
            <a:ext cx="1491454" cy="3880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1" name="Curved Connector 130"/>
          <p:cNvCxnSpPr>
            <a:stCxn id="132" idx="1"/>
            <a:endCxn id="119" idx="5"/>
          </p:cNvCxnSpPr>
          <p:nvPr/>
        </p:nvCxnSpPr>
        <p:spPr>
          <a:xfrm rot="10800000">
            <a:off x="4395384" y="4317409"/>
            <a:ext cx="3204417" cy="43047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32" name="Rectangle 131"/>
          <p:cNvSpPr>
            <a:spLocks noChangeAspect="1"/>
          </p:cNvSpPr>
          <p:nvPr/>
        </p:nvSpPr>
        <p:spPr>
          <a:xfrm>
            <a:off x="7599800" y="4651813"/>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33" name="Curved Connector 132"/>
          <p:cNvCxnSpPr>
            <a:stCxn id="132" idx="1"/>
            <a:endCxn id="120" idx="4"/>
          </p:cNvCxnSpPr>
          <p:nvPr/>
        </p:nvCxnSpPr>
        <p:spPr>
          <a:xfrm rot="10800000">
            <a:off x="5192870" y="4361203"/>
            <a:ext cx="2406930" cy="38667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4" name="Curved Connector 133"/>
          <p:cNvCxnSpPr>
            <a:stCxn id="132" idx="1"/>
            <a:endCxn id="122" idx="0"/>
          </p:cNvCxnSpPr>
          <p:nvPr/>
        </p:nvCxnSpPr>
        <p:spPr>
          <a:xfrm rot="10800000" flipV="1">
            <a:off x="4286192" y="4747880"/>
            <a:ext cx="3313609" cy="22974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5" name="Curved Connector 134"/>
          <p:cNvCxnSpPr>
            <a:stCxn id="132" idx="1"/>
            <a:endCxn id="124" idx="0"/>
          </p:cNvCxnSpPr>
          <p:nvPr/>
        </p:nvCxnSpPr>
        <p:spPr>
          <a:xfrm rot="10800000" flipV="1">
            <a:off x="6103470" y="4747881"/>
            <a:ext cx="1496331" cy="2284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2" name="Curved Connector 141"/>
          <p:cNvCxnSpPr>
            <a:stCxn id="132" idx="1"/>
          </p:cNvCxnSpPr>
          <p:nvPr/>
        </p:nvCxnSpPr>
        <p:spPr>
          <a:xfrm rot="10800000" flipV="1">
            <a:off x="5138026" y="4747880"/>
            <a:ext cx="2461774" cy="1222705"/>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3" name="Curved Connector 142"/>
          <p:cNvCxnSpPr>
            <a:stCxn id="132" idx="1"/>
          </p:cNvCxnSpPr>
          <p:nvPr/>
        </p:nvCxnSpPr>
        <p:spPr>
          <a:xfrm rot="10800000" flipV="1">
            <a:off x="4236224" y="4747880"/>
            <a:ext cx="3363576" cy="1222705"/>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4" name="Curved Connector 143"/>
          <p:cNvCxnSpPr>
            <a:stCxn id="132" idx="1"/>
          </p:cNvCxnSpPr>
          <p:nvPr/>
        </p:nvCxnSpPr>
        <p:spPr>
          <a:xfrm rot="10800000" flipV="1">
            <a:off x="6053502" y="4747880"/>
            <a:ext cx="1546298" cy="1221373"/>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3" name="TextBox 2"/>
          <p:cNvSpPr txBox="1"/>
          <p:nvPr/>
        </p:nvSpPr>
        <p:spPr>
          <a:xfrm>
            <a:off x="7110657" y="4179529"/>
            <a:ext cx="1233938" cy="460471"/>
          </a:xfrm>
          <a:prstGeom prst="rect">
            <a:avLst/>
          </a:prstGeom>
          <a:noFill/>
        </p:spPr>
        <p:txBody>
          <a:bodyPr wrap="square" rtlCol="0" anchor="ctr">
            <a:noAutofit/>
          </a:bodyPr>
          <a:lstStyle/>
          <a:p>
            <a:pPr algn="ctr"/>
            <a:r>
              <a:rPr lang="en-US" dirty="0" smtClean="0"/>
              <a:t>aligner</a:t>
            </a:r>
          </a:p>
        </p:txBody>
      </p:sp>
      <p:sp>
        <p:nvSpPr>
          <p:cNvPr id="77" name="TextBox 76"/>
          <p:cNvSpPr txBox="1"/>
          <p:nvPr/>
        </p:nvSpPr>
        <p:spPr>
          <a:xfrm>
            <a:off x="6255870" y="2132559"/>
            <a:ext cx="1233938" cy="460471"/>
          </a:xfrm>
          <a:prstGeom prst="rect">
            <a:avLst/>
          </a:prstGeom>
          <a:noFill/>
        </p:spPr>
        <p:txBody>
          <a:bodyPr wrap="square" rtlCol="0" anchor="ctr">
            <a:noAutofit/>
          </a:bodyPr>
          <a:lstStyle/>
          <a:p>
            <a:pPr algn="ctr"/>
            <a:r>
              <a:rPr lang="en-US" dirty="0" smtClean="0"/>
              <a:t>tagger</a:t>
            </a:r>
          </a:p>
        </p:txBody>
      </p:sp>
      <p:sp>
        <p:nvSpPr>
          <p:cNvPr id="78" name="TextBox 77"/>
          <p:cNvSpPr txBox="1"/>
          <p:nvPr/>
        </p:nvSpPr>
        <p:spPr>
          <a:xfrm>
            <a:off x="6103469" y="997097"/>
            <a:ext cx="1233938" cy="460471"/>
          </a:xfrm>
          <a:prstGeom prst="rect">
            <a:avLst/>
          </a:prstGeom>
          <a:noFill/>
        </p:spPr>
        <p:txBody>
          <a:bodyPr wrap="square" rtlCol="0" anchor="ctr">
            <a:noAutofit/>
          </a:bodyPr>
          <a:lstStyle/>
          <a:p>
            <a:pPr algn="ctr"/>
            <a:r>
              <a:rPr lang="en-US" dirty="0" smtClean="0"/>
              <a:t>parser</a:t>
            </a:r>
          </a:p>
        </p:txBody>
      </p:sp>
      <p:sp>
        <p:nvSpPr>
          <p:cNvPr id="83" name="TextBox 82"/>
          <p:cNvSpPr txBox="1"/>
          <p:nvPr/>
        </p:nvSpPr>
        <p:spPr>
          <a:xfrm rot="16200000">
            <a:off x="1871146" y="3331698"/>
            <a:ext cx="1233938" cy="460471"/>
          </a:xfrm>
          <a:prstGeom prst="rect">
            <a:avLst/>
          </a:prstGeom>
          <a:noFill/>
        </p:spPr>
        <p:txBody>
          <a:bodyPr wrap="square" rtlCol="0" anchor="ctr">
            <a:noAutofit/>
          </a:bodyPr>
          <a:lstStyle/>
          <a:p>
            <a:pPr algn="ctr"/>
            <a:r>
              <a:rPr lang="en-US" dirty="0" smtClean="0"/>
              <a:t>tagger</a:t>
            </a:r>
          </a:p>
        </p:txBody>
      </p:sp>
      <p:sp>
        <p:nvSpPr>
          <p:cNvPr id="84" name="TextBox 83"/>
          <p:cNvSpPr txBox="1"/>
          <p:nvPr/>
        </p:nvSpPr>
        <p:spPr>
          <a:xfrm rot="16200000">
            <a:off x="735684" y="3484099"/>
            <a:ext cx="1233938" cy="460471"/>
          </a:xfrm>
          <a:prstGeom prst="rect">
            <a:avLst/>
          </a:prstGeom>
          <a:noFill/>
        </p:spPr>
        <p:txBody>
          <a:bodyPr wrap="square" rtlCol="0" anchor="ctr">
            <a:noAutofit/>
          </a:bodyPr>
          <a:lstStyle/>
          <a:p>
            <a:pPr algn="ctr"/>
            <a:r>
              <a:rPr lang="en-US" dirty="0" smtClean="0"/>
              <a:t>parser</a:t>
            </a:r>
          </a:p>
        </p:txBody>
      </p:sp>
      <p:sp>
        <p:nvSpPr>
          <p:cNvPr id="80" name="Oval 79"/>
          <p:cNvSpPr/>
          <p:nvPr/>
        </p:nvSpPr>
        <p:spPr>
          <a:xfrm rot="16200000">
            <a:off x="3509437" y="415987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81" name="Rectangle 80"/>
          <p:cNvSpPr>
            <a:spLocks noChangeAspect="1"/>
          </p:cNvSpPr>
          <p:nvPr/>
        </p:nvSpPr>
        <p:spPr>
          <a:xfrm rot="16200000">
            <a:off x="3883562" y="3699021"/>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82" name="Straight Connector 81"/>
          <p:cNvCxnSpPr>
            <a:stCxn id="119" idx="1"/>
            <a:endCxn id="81" idx="2"/>
          </p:cNvCxnSpPr>
          <p:nvPr/>
        </p:nvCxnSpPr>
        <p:spPr>
          <a:xfrm flipH="1" flipV="1">
            <a:off x="4011970" y="3763225"/>
            <a:ext cx="174783" cy="342724"/>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p:cNvCxnSpPr>
            <a:stCxn id="81" idx="0"/>
            <a:endCxn id="80" idx="5"/>
          </p:cNvCxnSpPr>
          <p:nvPr/>
        </p:nvCxnSpPr>
        <p:spPr>
          <a:xfrm flipH="1">
            <a:off x="3762691" y="3763225"/>
            <a:ext cx="120871" cy="441855"/>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0" name="Rectangle 89"/>
          <p:cNvSpPr>
            <a:spLocks noChangeAspect="1"/>
          </p:cNvSpPr>
          <p:nvPr/>
        </p:nvSpPr>
        <p:spPr>
          <a:xfrm rot="16200000">
            <a:off x="3819358" y="3530934"/>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91" name="Straight Connector 90"/>
          <p:cNvCxnSpPr>
            <a:stCxn id="120" idx="1"/>
            <a:endCxn id="90" idx="2"/>
          </p:cNvCxnSpPr>
          <p:nvPr/>
        </p:nvCxnSpPr>
        <p:spPr>
          <a:xfrm flipH="1" flipV="1">
            <a:off x="3947766" y="3595138"/>
            <a:ext cx="1140789" cy="510811"/>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p:cNvCxnSpPr>
            <a:stCxn id="90" idx="0"/>
            <a:endCxn id="80" idx="5"/>
          </p:cNvCxnSpPr>
          <p:nvPr/>
        </p:nvCxnSpPr>
        <p:spPr>
          <a:xfrm flipH="1">
            <a:off x="3762691" y="3595138"/>
            <a:ext cx="56667" cy="609942"/>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6" name="Rectangle 135"/>
          <p:cNvSpPr>
            <a:spLocks noChangeAspect="1"/>
          </p:cNvSpPr>
          <p:nvPr/>
        </p:nvSpPr>
        <p:spPr>
          <a:xfrm rot="16200000">
            <a:off x="3757363" y="3334917"/>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37" name="Straight Connector 136"/>
          <p:cNvCxnSpPr>
            <a:stCxn id="121" idx="1"/>
            <a:endCxn id="136" idx="2"/>
          </p:cNvCxnSpPr>
          <p:nvPr/>
        </p:nvCxnSpPr>
        <p:spPr>
          <a:xfrm flipH="1" flipV="1">
            <a:off x="3885771" y="3399121"/>
            <a:ext cx="2118260" cy="705495"/>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8" name="Straight Connector 137"/>
          <p:cNvCxnSpPr>
            <a:stCxn id="136" idx="0"/>
            <a:endCxn id="80" idx="5"/>
          </p:cNvCxnSpPr>
          <p:nvPr/>
        </p:nvCxnSpPr>
        <p:spPr>
          <a:xfrm>
            <a:off x="3757363" y="3399121"/>
            <a:ext cx="5328" cy="805959"/>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16546169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8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81"/>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8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92"/>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90"/>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9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38"/>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36"/>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3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 grpId="0" animBg="1"/>
      <p:bldP spid="90" grpId="0" animBg="1"/>
      <p:bldP spid="136" grpId="0" animBg="1"/>
    </p:bldLst>
  </p:timing>
</p:sld>
</file>

<file path=ppt/slides/slide2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BP for Coordination of Algorithms</a:t>
            </a:r>
            <a:endParaRPr lang="en-US" dirty="0"/>
          </a:p>
        </p:txBody>
      </p:sp>
      <p:sp>
        <p:nvSpPr>
          <p:cNvPr id="7" name="Content Placeholder 6"/>
          <p:cNvSpPr>
            <a:spLocks noGrp="1"/>
          </p:cNvSpPr>
          <p:nvPr>
            <p:ph idx="1"/>
          </p:nvPr>
        </p:nvSpPr>
        <p:spPr>
          <a:xfrm>
            <a:off x="457200" y="1210760"/>
            <a:ext cx="3681467" cy="1886605"/>
          </a:xfrm>
        </p:spPr>
        <p:txBody>
          <a:bodyPr>
            <a:normAutofit fontScale="70000" lnSpcReduction="20000"/>
          </a:bodyPr>
          <a:lstStyle/>
          <a:p>
            <a:r>
              <a:rPr lang="en-US" dirty="0" smtClean="0"/>
              <a:t>Each factor is tractable by dynamic programming</a:t>
            </a:r>
          </a:p>
          <a:p>
            <a:r>
              <a:rPr lang="en-US" dirty="0" smtClean="0"/>
              <a:t>Overall </a:t>
            </a:r>
            <a:r>
              <a:rPr lang="en-US" dirty="0"/>
              <a:t>model is no longer tractable, but BP lets us pretend it </a:t>
            </a:r>
            <a:r>
              <a:rPr lang="en-US" dirty="0" smtClean="0"/>
              <a:t>is</a:t>
            </a:r>
            <a:endParaRPr lang="en-US" dirty="0"/>
          </a:p>
          <a:p>
            <a:endParaRPr lang="en-US" dirty="0" smtClean="0"/>
          </a:p>
          <a:p>
            <a:endParaRPr lang="en-US" dirty="0" smtClean="0"/>
          </a:p>
          <a:p>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249</a:t>
            </a:fld>
            <a:endParaRPr lang="en-US"/>
          </a:p>
        </p:txBody>
      </p:sp>
      <p:sp>
        <p:nvSpPr>
          <p:cNvPr id="5" name="Oval 4"/>
          <p:cNvSpPr/>
          <p:nvPr/>
        </p:nvSpPr>
        <p:spPr>
          <a:xfrm rot="16200000">
            <a:off x="3096475" y="5983748"/>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8" name="Straight Connector 7"/>
          <p:cNvCxnSpPr>
            <a:stCxn id="5" idx="6"/>
            <a:endCxn id="10" idx="2"/>
          </p:cNvCxnSpPr>
          <p:nvPr/>
        </p:nvCxnSpPr>
        <p:spPr>
          <a:xfrm rot="16200000">
            <a:off x="2940623" y="5682370"/>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 name="Rectangle 8"/>
          <p:cNvSpPr/>
          <p:nvPr/>
        </p:nvSpPr>
        <p:spPr>
          <a:xfrm rot="16200000">
            <a:off x="3164379" y="5610372"/>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10" name="Oval 9"/>
          <p:cNvSpPr/>
          <p:nvPr/>
        </p:nvSpPr>
        <p:spPr>
          <a:xfrm rot="16200000">
            <a:off x="3096475" y="5081946"/>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13" name="Straight Connector 12"/>
          <p:cNvCxnSpPr>
            <a:stCxn id="10" idx="6"/>
            <a:endCxn id="15" idx="2"/>
          </p:cNvCxnSpPr>
          <p:nvPr/>
        </p:nvCxnSpPr>
        <p:spPr>
          <a:xfrm rot="16200000" flipV="1">
            <a:off x="2933118" y="4773066"/>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4" name="Rectangle 13"/>
          <p:cNvSpPr/>
          <p:nvPr/>
        </p:nvSpPr>
        <p:spPr>
          <a:xfrm rot="16200000">
            <a:off x="3164379" y="4708570"/>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5" name="Oval 14"/>
          <p:cNvSpPr/>
          <p:nvPr/>
        </p:nvSpPr>
        <p:spPr>
          <a:xfrm rot="16200000">
            <a:off x="3095142" y="41664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8" name="Oval 17"/>
          <p:cNvSpPr/>
          <p:nvPr/>
        </p:nvSpPr>
        <p:spPr>
          <a:xfrm rot="16200000">
            <a:off x="2464238" y="462694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21" name="Oval 20"/>
          <p:cNvSpPr/>
          <p:nvPr/>
        </p:nvSpPr>
        <p:spPr>
          <a:xfrm rot="16200000">
            <a:off x="2489112" y="5530353"/>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24" name="Oval 23"/>
          <p:cNvSpPr/>
          <p:nvPr/>
        </p:nvSpPr>
        <p:spPr>
          <a:xfrm rot="16200000">
            <a:off x="1932626" y="508194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sp>
        <p:nvSpPr>
          <p:cNvPr id="32" name="TextBox 31"/>
          <p:cNvSpPr txBox="1"/>
          <p:nvPr/>
        </p:nvSpPr>
        <p:spPr>
          <a:xfrm rot="16200000">
            <a:off x="3273292" y="6004985"/>
            <a:ext cx="725865" cy="196017"/>
          </a:xfrm>
          <a:prstGeom prst="rect">
            <a:avLst/>
          </a:prstGeom>
          <a:noFill/>
        </p:spPr>
        <p:txBody>
          <a:bodyPr wrap="square" rtlCol="0" anchor="ctr">
            <a:noAutofit/>
          </a:bodyPr>
          <a:lstStyle/>
          <a:p>
            <a:pPr algn="ctr"/>
            <a:r>
              <a:rPr lang="en-US" sz="1600" dirty="0" smtClean="0">
                <a:latin typeface="Rockwell"/>
                <a:cs typeface="Rockwell"/>
              </a:rPr>
              <a:t>la</a:t>
            </a:r>
          </a:p>
        </p:txBody>
      </p:sp>
      <p:sp>
        <p:nvSpPr>
          <p:cNvPr id="34" name="TextBox 33"/>
          <p:cNvSpPr txBox="1"/>
          <p:nvPr/>
        </p:nvSpPr>
        <p:spPr>
          <a:xfrm rot="16200000">
            <a:off x="3234508" y="5115272"/>
            <a:ext cx="791679" cy="196017"/>
          </a:xfrm>
          <a:prstGeom prst="rect">
            <a:avLst/>
          </a:prstGeom>
          <a:noFill/>
        </p:spPr>
        <p:txBody>
          <a:bodyPr wrap="square" rtlCol="0" anchor="ctr">
            <a:noAutofit/>
          </a:bodyPr>
          <a:lstStyle/>
          <a:p>
            <a:pPr algn="ctr"/>
            <a:r>
              <a:rPr lang="en-US" sz="1600" dirty="0" smtClean="0">
                <a:latin typeface="Rockwell"/>
                <a:cs typeface="Rockwell"/>
              </a:rPr>
              <a:t>casa</a:t>
            </a:r>
          </a:p>
        </p:txBody>
      </p:sp>
      <p:cxnSp>
        <p:nvCxnSpPr>
          <p:cNvPr id="52" name="Curved Connector 51"/>
          <p:cNvCxnSpPr>
            <a:stCxn id="55" idx="1"/>
            <a:endCxn id="18" idx="0"/>
          </p:cNvCxnSpPr>
          <p:nvPr/>
        </p:nvCxnSpPr>
        <p:spPr>
          <a:xfrm rot="5400000" flipV="1">
            <a:off x="1579207" y="3893434"/>
            <a:ext cx="966534" cy="79952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3" name="Curved Connector 52"/>
          <p:cNvCxnSpPr>
            <a:stCxn id="55" idx="1"/>
            <a:endCxn id="24" idx="0"/>
          </p:cNvCxnSpPr>
          <p:nvPr/>
        </p:nvCxnSpPr>
        <p:spPr>
          <a:xfrm rot="5400000" flipV="1">
            <a:off x="1085898" y="4386743"/>
            <a:ext cx="1421540" cy="26791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4" name="Curved Connector 53"/>
          <p:cNvCxnSpPr>
            <a:stCxn id="55" idx="1"/>
            <a:endCxn id="5" idx="0"/>
          </p:cNvCxnSpPr>
          <p:nvPr/>
        </p:nvCxnSpPr>
        <p:spPr>
          <a:xfrm rot="5400000" flipV="1">
            <a:off x="1216923" y="4255718"/>
            <a:ext cx="2323341"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55" name="Rectangle 54"/>
          <p:cNvSpPr>
            <a:spLocks noChangeAspect="1"/>
          </p:cNvSpPr>
          <p:nvPr/>
        </p:nvSpPr>
        <p:spPr>
          <a:xfrm rot="16200000">
            <a:off x="1566644" y="3617796"/>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56" name="Curved Connector 55"/>
          <p:cNvCxnSpPr>
            <a:stCxn id="55" idx="1"/>
            <a:endCxn id="21" idx="0"/>
          </p:cNvCxnSpPr>
          <p:nvPr/>
        </p:nvCxnSpPr>
        <p:spPr>
          <a:xfrm rot="5400000" flipV="1">
            <a:off x="1139938" y="4332703"/>
            <a:ext cx="1869946" cy="82440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7" name="Curved Connector 56"/>
          <p:cNvCxnSpPr>
            <a:stCxn id="55" idx="1"/>
            <a:endCxn id="10" idx="0"/>
          </p:cNvCxnSpPr>
          <p:nvPr/>
        </p:nvCxnSpPr>
        <p:spPr>
          <a:xfrm rot="5400000" flipV="1">
            <a:off x="1667824" y="3804817"/>
            <a:ext cx="1421539"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8" name="Curved Connector 57"/>
          <p:cNvCxnSpPr>
            <a:stCxn id="55" idx="1"/>
            <a:endCxn id="15" idx="0"/>
          </p:cNvCxnSpPr>
          <p:nvPr/>
        </p:nvCxnSpPr>
        <p:spPr>
          <a:xfrm rot="5400000" flipV="1">
            <a:off x="2124895" y="3347746"/>
            <a:ext cx="506063" cy="143043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72" name="Curved Connector 71"/>
          <p:cNvCxnSpPr>
            <a:stCxn id="73" idx="1"/>
            <a:endCxn id="5" idx="7"/>
          </p:cNvCxnSpPr>
          <p:nvPr/>
        </p:nvCxnSpPr>
        <p:spPr>
          <a:xfrm rot="5400000" flipV="1">
            <a:off x="1780628" y="4671314"/>
            <a:ext cx="2376452"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73" name="Rectangle 72"/>
          <p:cNvSpPr>
            <a:spLocks noChangeAspect="1"/>
          </p:cNvSpPr>
          <p:nvPr/>
        </p:nvSpPr>
        <p:spPr>
          <a:xfrm rot="16200000">
            <a:off x="2703370" y="3460370"/>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74" name="Curved Connector 73"/>
          <p:cNvCxnSpPr>
            <a:stCxn id="73" idx="1"/>
            <a:endCxn id="10" idx="7"/>
          </p:cNvCxnSpPr>
          <p:nvPr/>
        </p:nvCxnSpPr>
        <p:spPr>
          <a:xfrm rot="5400000" flipV="1">
            <a:off x="2231529" y="4220413"/>
            <a:ext cx="1474650"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75" name="Curved Connector 74"/>
          <p:cNvCxnSpPr>
            <a:stCxn id="73" idx="1"/>
            <a:endCxn id="15" idx="7"/>
          </p:cNvCxnSpPr>
          <p:nvPr/>
        </p:nvCxnSpPr>
        <p:spPr>
          <a:xfrm rot="5400000" flipV="1">
            <a:off x="2688599" y="3763342"/>
            <a:ext cx="559174" cy="33749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nvGrpSpPr>
          <p:cNvPr id="93" name="Group 92"/>
          <p:cNvGrpSpPr/>
          <p:nvPr/>
        </p:nvGrpSpPr>
        <p:grpSpPr>
          <a:xfrm>
            <a:off x="3941450" y="1430538"/>
            <a:ext cx="3017643" cy="2164601"/>
            <a:chOff x="3789050" y="1278138"/>
            <a:chExt cx="3017643" cy="2164601"/>
          </a:xfrm>
        </p:grpSpPr>
        <p:sp>
          <p:nvSpPr>
            <p:cNvPr id="94" name="Oval 93"/>
            <p:cNvSpPr/>
            <p:nvPr/>
          </p:nvSpPr>
          <p:spPr>
            <a:xfrm>
              <a:off x="3986268" y="28059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95" name="Straight Connector 94"/>
            <p:cNvCxnSpPr>
              <a:stCxn id="94" idx="6"/>
              <a:endCxn id="97" idx="2"/>
            </p:cNvCxnSpPr>
            <p:nvPr/>
          </p:nvCxnSpPr>
          <p:spPr>
            <a:xfrm>
              <a:off x="4281316" y="2955494"/>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6" name="Rectangle 95"/>
            <p:cNvSpPr/>
            <p:nvPr/>
          </p:nvSpPr>
          <p:spPr>
            <a:xfrm>
              <a:off x="4512023" y="287587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97" name="Oval 96"/>
            <p:cNvSpPr/>
            <p:nvPr/>
          </p:nvSpPr>
          <p:spPr>
            <a:xfrm>
              <a:off x="4888070" y="28059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98" name="Straight Connector 97"/>
            <p:cNvCxnSpPr>
              <a:stCxn id="97" idx="6"/>
              <a:endCxn id="100" idx="2"/>
            </p:cNvCxnSpPr>
            <p:nvPr/>
          </p:nvCxnSpPr>
          <p:spPr>
            <a:xfrm flipV="1">
              <a:off x="5183117" y="2954160"/>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9" name="Rectangle 98"/>
            <p:cNvSpPr/>
            <p:nvPr/>
          </p:nvSpPr>
          <p:spPr>
            <a:xfrm>
              <a:off x="5413825" y="287587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00" name="Oval 99"/>
            <p:cNvSpPr/>
            <p:nvPr/>
          </p:nvSpPr>
          <p:spPr>
            <a:xfrm>
              <a:off x="5803546" y="28046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01" name="Oval 100"/>
            <p:cNvSpPr/>
            <p:nvPr/>
          </p:nvSpPr>
          <p:spPr>
            <a:xfrm>
              <a:off x="5343075" y="2173733"/>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102" name="Oval 101"/>
            <p:cNvSpPr/>
            <p:nvPr/>
          </p:nvSpPr>
          <p:spPr>
            <a:xfrm>
              <a:off x="4439663" y="219860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103" name="Oval 102"/>
            <p:cNvSpPr/>
            <p:nvPr/>
          </p:nvSpPr>
          <p:spPr>
            <a:xfrm>
              <a:off x="4888069" y="164212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grpSp>
          <p:nvGrpSpPr>
            <p:cNvPr id="104" name="Group 103"/>
            <p:cNvGrpSpPr/>
            <p:nvPr/>
          </p:nvGrpSpPr>
          <p:grpSpPr>
            <a:xfrm>
              <a:off x="3789050" y="3243828"/>
              <a:ext cx="2579539" cy="198911"/>
              <a:chOff x="492120" y="3957332"/>
              <a:chExt cx="4728287" cy="364603"/>
            </a:xfrm>
          </p:grpSpPr>
          <p:sp>
            <p:nvSpPr>
              <p:cNvPr id="116" name="TextBox 115"/>
              <p:cNvSpPr txBox="1"/>
              <p:nvPr/>
            </p:nvSpPr>
            <p:spPr>
              <a:xfrm>
                <a:off x="492120" y="3962637"/>
                <a:ext cx="1330509" cy="359298"/>
              </a:xfrm>
              <a:prstGeom prst="rect">
                <a:avLst/>
              </a:prstGeom>
              <a:noFill/>
            </p:spPr>
            <p:txBody>
              <a:bodyPr wrap="square" rtlCol="0" anchor="ctr">
                <a:noAutofit/>
              </a:bodyPr>
              <a:lstStyle/>
              <a:p>
                <a:pPr algn="ctr"/>
                <a:r>
                  <a:rPr lang="en-US" sz="1600" dirty="0" smtClean="0">
                    <a:latin typeface="Rockwell"/>
                    <a:cs typeface="Rockwell"/>
                  </a:rPr>
                  <a:t>the</a:t>
                </a:r>
              </a:p>
            </p:txBody>
          </p:sp>
          <p:sp>
            <p:nvSpPr>
              <p:cNvPr id="117" name="TextBox 116"/>
              <p:cNvSpPr txBox="1"/>
              <p:nvPr/>
            </p:nvSpPr>
            <p:spPr>
              <a:xfrm>
                <a:off x="3537829" y="3962637"/>
                <a:ext cx="1682578" cy="347639"/>
              </a:xfrm>
              <a:prstGeom prst="rect">
                <a:avLst/>
              </a:prstGeom>
              <a:noFill/>
            </p:spPr>
            <p:txBody>
              <a:bodyPr wrap="square" rtlCol="0" anchor="ctr">
                <a:noAutofit/>
              </a:bodyPr>
              <a:lstStyle/>
              <a:p>
                <a:pPr algn="ctr"/>
                <a:r>
                  <a:rPr lang="en-US" sz="1600" dirty="0" smtClean="0">
                    <a:latin typeface="Rockwell"/>
                    <a:cs typeface="Rockwell"/>
                  </a:rPr>
                  <a:t>house</a:t>
                </a:r>
              </a:p>
            </p:txBody>
          </p:sp>
          <p:sp>
            <p:nvSpPr>
              <p:cNvPr id="118" name="TextBox 117"/>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white</a:t>
                </a:r>
              </a:p>
            </p:txBody>
          </p:sp>
        </p:grpSp>
        <p:cxnSp>
          <p:nvCxnSpPr>
            <p:cNvPr id="105" name="Curved Connector 104"/>
            <p:cNvCxnSpPr>
              <a:stCxn id="108" idx="1"/>
              <a:endCxn id="101" idx="0"/>
            </p:cNvCxnSpPr>
            <p:nvPr/>
          </p:nvCxnSpPr>
          <p:spPr>
            <a:xfrm rot="10800000" flipV="1">
              <a:off x="5490599" y="1374205"/>
              <a:ext cx="966534" cy="79952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6" name="Curved Connector 105"/>
            <p:cNvCxnSpPr>
              <a:stCxn id="108" idx="1"/>
              <a:endCxn id="103" idx="0"/>
            </p:cNvCxnSpPr>
            <p:nvPr/>
          </p:nvCxnSpPr>
          <p:spPr>
            <a:xfrm rot="10800000" flipV="1">
              <a:off x="5035593" y="1374205"/>
              <a:ext cx="1421540" cy="26791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7" name="Curved Connector 106"/>
            <p:cNvCxnSpPr>
              <a:stCxn id="108" idx="1"/>
              <a:endCxn id="94" idx="0"/>
            </p:cNvCxnSpPr>
            <p:nvPr/>
          </p:nvCxnSpPr>
          <p:spPr>
            <a:xfrm rot="10800000" flipV="1">
              <a:off x="4133793" y="1374206"/>
              <a:ext cx="2323341"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08" name="Rectangle 107"/>
            <p:cNvSpPr>
              <a:spLocks noChangeAspect="1"/>
            </p:cNvSpPr>
            <p:nvPr/>
          </p:nvSpPr>
          <p:spPr>
            <a:xfrm>
              <a:off x="6457133" y="1278138"/>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09" name="Curved Connector 108"/>
            <p:cNvCxnSpPr>
              <a:stCxn id="108" idx="1"/>
              <a:endCxn id="102" idx="0"/>
            </p:cNvCxnSpPr>
            <p:nvPr/>
          </p:nvCxnSpPr>
          <p:spPr>
            <a:xfrm rot="10800000" flipV="1">
              <a:off x="4587187" y="1374205"/>
              <a:ext cx="1869946" cy="82440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0" name="Curved Connector 109"/>
            <p:cNvCxnSpPr>
              <a:stCxn id="108" idx="1"/>
              <a:endCxn id="97" idx="0"/>
            </p:cNvCxnSpPr>
            <p:nvPr/>
          </p:nvCxnSpPr>
          <p:spPr>
            <a:xfrm rot="10800000" flipV="1">
              <a:off x="5035595" y="1374206"/>
              <a:ext cx="1421539"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1" name="Curved Connector 110"/>
            <p:cNvCxnSpPr>
              <a:stCxn id="108" idx="1"/>
              <a:endCxn id="100" idx="0"/>
            </p:cNvCxnSpPr>
            <p:nvPr/>
          </p:nvCxnSpPr>
          <p:spPr>
            <a:xfrm rot="10800000" flipV="1">
              <a:off x="5951071" y="1374205"/>
              <a:ext cx="506063" cy="143043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2" name="Curved Connector 111"/>
            <p:cNvCxnSpPr>
              <a:stCxn id="113" idx="1"/>
              <a:endCxn id="94" idx="7"/>
            </p:cNvCxnSpPr>
            <p:nvPr/>
          </p:nvCxnSpPr>
          <p:spPr>
            <a:xfrm rot="10800000" flipV="1">
              <a:off x="4238107" y="2510932"/>
              <a:ext cx="2376452"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13" name="Rectangle 112"/>
            <p:cNvSpPr>
              <a:spLocks noChangeAspect="1"/>
            </p:cNvSpPr>
            <p:nvPr/>
          </p:nvSpPr>
          <p:spPr>
            <a:xfrm>
              <a:off x="6614559" y="2414864"/>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14" name="Curved Connector 113"/>
            <p:cNvCxnSpPr>
              <a:stCxn id="113" idx="1"/>
              <a:endCxn id="97" idx="7"/>
            </p:cNvCxnSpPr>
            <p:nvPr/>
          </p:nvCxnSpPr>
          <p:spPr>
            <a:xfrm rot="10800000" flipV="1">
              <a:off x="5139909" y="2510932"/>
              <a:ext cx="1474650"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5" name="Curved Connector 114"/>
            <p:cNvCxnSpPr>
              <a:stCxn id="113" idx="1"/>
              <a:endCxn id="100" idx="7"/>
            </p:cNvCxnSpPr>
            <p:nvPr/>
          </p:nvCxnSpPr>
          <p:spPr>
            <a:xfrm rot="10800000" flipV="1">
              <a:off x="6055385" y="2510931"/>
              <a:ext cx="559174" cy="33749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sp>
        <p:nvSpPr>
          <p:cNvPr id="119" name="Oval 118"/>
          <p:cNvSpPr/>
          <p:nvPr/>
        </p:nvSpPr>
        <p:spPr>
          <a:xfrm>
            <a:off x="4143544" y="4062155"/>
            <a:ext cx="295048" cy="299047"/>
          </a:xfrm>
          <a:prstGeom prst="ellipse">
            <a:avLst/>
          </a:prstGeom>
          <a:solidFill>
            <a:schemeClr val="bg1">
              <a:lumMod val="6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120" name="Oval 119"/>
          <p:cNvSpPr/>
          <p:nvPr/>
        </p:nvSpPr>
        <p:spPr>
          <a:xfrm>
            <a:off x="5045346" y="4062155"/>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121" name="Oval 120"/>
          <p:cNvSpPr/>
          <p:nvPr/>
        </p:nvSpPr>
        <p:spPr>
          <a:xfrm>
            <a:off x="5960822" y="4060822"/>
            <a:ext cx="295048" cy="299047"/>
          </a:xfrm>
          <a:prstGeom prst="ellipse">
            <a:avLst/>
          </a:prstGeom>
          <a:solidFill>
            <a:schemeClr val="bg1">
              <a:lumMod val="6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bg1"/>
              </a:solidFill>
              <a:latin typeface="Rockwell"/>
              <a:cs typeface="Rockwell"/>
            </a:endParaRPr>
          </a:p>
        </p:txBody>
      </p:sp>
      <p:sp>
        <p:nvSpPr>
          <p:cNvPr id="122" name="Oval 121"/>
          <p:cNvSpPr/>
          <p:nvPr/>
        </p:nvSpPr>
        <p:spPr>
          <a:xfrm>
            <a:off x="4138667" y="497763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3" name="Oval 122"/>
          <p:cNvSpPr/>
          <p:nvPr/>
        </p:nvSpPr>
        <p:spPr>
          <a:xfrm>
            <a:off x="5040469" y="497763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4" name="Oval 123"/>
          <p:cNvSpPr/>
          <p:nvPr/>
        </p:nvSpPr>
        <p:spPr>
          <a:xfrm>
            <a:off x="5955945" y="497629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5" name="Oval 124"/>
          <p:cNvSpPr/>
          <p:nvPr/>
        </p:nvSpPr>
        <p:spPr>
          <a:xfrm>
            <a:off x="4143544" y="5969254"/>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6" name="Oval 125"/>
          <p:cNvSpPr/>
          <p:nvPr/>
        </p:nvSpPr>
        <p:spPr>
          <a:xfrm>
            <a:off x="5045346" y="5969254"/>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7" name="Oval 126"/>
          <p:cNvSpPr/>
          <p:nvPr/>
        </p:nvSpPr>
        <p:spPr>
          <a:xfrm>
            <a:off x="5960822" y="596792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8" name="Rectangle 127"/>
          <p:cNvSpPr/>
          <p:nvPr/>
        </p:nvSpPr>
        <p:spPr>
          <a:xfrm>
            <a:off x="3941450" y="3898476"/>
            <a:ext cx="2611750" cy="2567450"/>
          </a:xfrm>
          <a:prstGeom prst="rect">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129" name="Curved Connector 128"/>
          <p:cNvCxnSpPr>
            <a:stCxn id="132" idx="1"/>
            <a:endCxn id="123" idx="0"/>
          </p:cNvCxnSpPr>
          <p:nvPr/>
        </p:nvCxnSpPr>
        <p:spPr>
          <a:xfrm rot="10800000" flipV="1">
            <a:off x="5187994" y="4747880"/>
            <a:ext cx="2411807" cy="22974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0" name="Curved Connector 129"/>
          <p:cNvCxnSpPr>
            <a:stCxn id="132" idx="1"/>
            <a:endCxn id="121" idx="4"/>
          </p:cNvCxnSpPr>
          <p:nvPr/>
        </p:nvCxnSpPr>
        <p:spPr>
          <a:xfrm rot="10800000">
            <a:off x="6108346" y="4359869"/>
            <a:ext cx="1491454" cy="3880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1" name="Curved Connector 130"/>
          <p:cNvCxnSpPr>
            <a:stCxn id="132" idx="1"/>
            <a:endCxn id="119" idx="5"/>
          </p:cNvCxnSpPr>
          <p:nvPr/>
        </p:nvCxnSpPr>
        <p:spPr>
          <a:xfrm rot="10800000">
            <a:off x="4395384" y="4317409"/>
            <a:ext cx="3204417" cy="43047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32" name="Rectangle 131"/>
          <p:cNvSpPr>
            <a:spLocks noChangeAspect="1"/>
          </p:cNvSpPr>
          <p:nvPr/>
        </p:nvSpPr>
        <p:spPr>
          <a:xfrm>
            <a:off x="7599800" y="4651813"/>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33" name="Curved Connector 132"/>
          <p:cNvCxnSpPr>
            <a:stCxn id="132" idx="1"/>
            <a:endCxn id="120" idx="4"/>
          </p:cNvCxnSpPr>
          <p:nvPr/>
        </p:nvCxnSpPr>
        <p:spPr>
          <a:xfrm rot="10800000">
            <a:off x="5192870" y="4361203"/>
            <a:ext cx="2406930" cy="38667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4" name="Curved Connector 133"/>
          <p:cNvCxnSpPr>
            <a:stCxn id="132" idx="1"/>
            <a:endCxn id="122" idx="0"/>
          </p:cNvCxnSpPr>
          <p:nvPr/>
        </p:nvCxnSpPr>
        <p:spPr>
          <a:xfrm rot="10800000" flipV="1">
            <a:off x="4286192" y="4747880"/>
            <a:ext cx="3313609" cy="22974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5" name="Curved Connector 134"/>
          <p:cNvCxnSpPr>
            <a:stCxn id="132" idx="1"/>
            <a:endCxn id="124" idx="0"/>
          </p:cNvCxnSpPr>
          <p:nvPr/>
        </p:nvCxnSpPr>
        <p:spPr>
          <a:xfrm rot="10800000" flipV="1">
            <a:off x="6103470" y="4747881"/>
            <a:ext cx="1496331" cy="2284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2" name="Curved Connector 141"/>
          <p:cNvCxnSpPr>
            <a:stCxn id="132" idx="1"/>
          </p:cNvCxnSpPr>
          <p:nvPr/>
        </p:nvCxnSpPr>
        <p:spPr>
          <a:xfrm rot="10800000" flipV="1">
            <a:off x="5138026" y="4747880"/>
            <a:ext cx="2461774" cy="1222705"/>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3" name="Curved Connector 142"/>
          <p:cNvCxnSpPr>
            <a:stCxn id="132" idx="1"/>
          </p:cNvCxnSpPr>
          <p:nvPr/>
        </p:nvCxnSpPr>
        <p:spPr>
          <a:xfrm rot="10800000" flipV="1">
            <a:off x="4236224" y="4747880"/>
            <a:ext cx="3363576" cy="1222705"/>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4" name="Curved Connector 143"/>
          <p:cNvCxnSpPr>
            <a:stCxn id="132" idx="1"/>
          </p:cNvCxnSpPr>
          <p:nvPr/>
        </p:nvCxnSpPr>
        <p:spPr>
          <a:xfrm rot="10800000" flipV="1">
            <a:off x="6053502" y="4747880"/>
            <a:ext cx="1546298" cy="1221373"/>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3" name="TextBox 2"/>
          <p:cNvSpPr txBox="1"/>
          <p:nvPr/>
        </p:nvSpPr>
        <p:spPr>
          <a:xfrm>
            <a:off x="7110657" y="4179529"/>
            <a:ext cx="1233938" cy="460471"/>
          </a:xfrm>
          <a:prstGeom prst="rect">
            <a:avLst/>
          </a:prstGeom>
          <a:noFill/>
        </p:spPr>
        <p:txBody>
          <a:bodyPr wrap="square" rtlCol="0" anchor="ctr">
            <a:noAutofit/>
          </a:bodyPr>
          <a:lstStyle/>
          <a:p>
            <a:pPr algn="ctr"/>
            <a:r>
              <a:rPr lang="en-US" dirty="0" smtClean="0"/>
              <a:t>aligner</a:t>
            </a:r>
          </a:p>
        </p:txBody>
      </p:sp>
      <p:sp>
        <p:nvSpPr>
          <p:cNvPr id="77" name="TextBox 76"/>
          <p:cNvSpPr txBox="1"/>
          <p:nvPr/>
        </p:nvSpPr>
        <p:spPr>
          <a:xfrm>
            <a:off x="6255870" y="2132559"/>
            <a:ext cx="1233938" cy="460471"/>
          </a:xfrm>
          <a:prstGeom prst="rect">
            <a:avLst/>
          </a:prstGeom>
          <a:noFill/>
        </p:spPr>
        <p:txBody>
          <a:bodyPr wrap="square" rtlCol="0" anchor="ctr">
            <a:noAutofit/>
          </a:bodyPr>
          <a:lstStyle/>
          <a:p>
            <a:pPr algn="ctr"/>
            <a:r>
              <a:rPr lang="en-US" dirty="0" smtClean="0"/>
              <a:t>tagger</a:t>
            </a:r>
          </a:p>
        </p:txBody>
      </p:sp>
      <p:sp>
        <p:nvSpPr>
          <p:cNvPr id="78" name="TextBox 77"/>
          <p:cNvSpPr txBox="1"/>
          <p:nvPr/>
        </p:nvSpPr>
        <p:spPr>
          <a:xfrm>
            <a:off x="6103469" y="997097"/>
            <a:ext cx="1233938" cy="460471"/>
          </a:xfrm>
          <a:prstGeom prst="rect">
            <a:avLst/>
          </a:prstGeom>
          <a:noFill/>
        </p:spPr>
        <p:txBody>
          <a:bodyPr wrap="square" rtlCol="0" anchor="ctr">
            <a:noAutofit/>
          </a:bodyPr>
          <a:lstStyle/>
          <a:p>
            <a:pPr algn="ctr"/>
            <a:r>
              <a:rPr lang="en-US" dirty="0" smtClean="0"/>
              <a:t>parser</a:t>
            </a:r>
          </a:p>
        </p:txBody>
      </p:sp>
      <p:sp>
        <p:nvSpPr>
          <p:cNvPr id="83" name="TextBox 82"/>
          <p:cNvSpPr txBox="1"/>
          <p:nvPr/>
        </p:nvSpPr>
        <p:spPr>
          <a:xfrm rot="16200000">
            <a:off x="1871146" y="3331698"/>
            <a:ext cx="1233938" cy="460471"/>
          </a:xfrm>
          <a:prstGeom prst="rect">
            <a:avLst/>
          </a:prstGeom>
          <a:noFill/>
        </p:spPr>
        <p:txBody>
          <a:bodyPr wrap="square" rtlCol="0" anchor="ctr">
            <a:noAutofit/>
          </a:bodyPr>
          <a:lstStyle/>
          <a:p>
            <a:pPr algn="ctr"/>
            <a:r>
              <a:rPr lang="en-US" dirty="0" smtClean="0"/>
              <a:t>tagger</a:t>
            </a:r>
          </a:p>
        </p:txBody>
      </p:sp>
      <p:sp>
        <p:nvSpPr>
          <p:cNvPr id="84" name="TextBox 83"/>
          <p:cNvSpPr txBox="1"/>
          <p:nvPr/>
        </p:nvSpPr>
        <p:spPr>
          <a:xfrm rot="16200000">
            <a:off x="735684" y="3484099"/>
            <a:ext cx="1233938" cy="460471"/>
          </a:xfrm>
          <a:prstGeom prst="rect">
            <a:avLst/>
          </a:prstGeom>
          <a:noFill/>
        </p:spPr>
        <p:txBody>
          <a:bodyPr wrap="square" rtlCol="0" anchor="ctr">
            <a:noAutofit/>
          </a:bodyPr>
          <a:lstStyle/>
          <a:p>
            <a:pPr algn="ctr"/>
            <a:r>
              <a:rPr lang="en-US" dirty="0" smtClean="0"/>
              <a:t>parser</a:t>
            </a:r>
          </a:p>
        </p:txBody>
      </p:sp>
      <p:sp>
        <p:nvSpPr>
          <p:cNvPr id="80" name="Oval 79"/>
          <p:cNvSpPr/>
          <p:nvPr/>
        </p:nvSpPr>
        <p:spPr>
          <a:xfrm rot="16200000">
            <a:off x="3232259" y="4173653"/>
            <a:ext cx="849405" cy="299047"/>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err="1" smtClean="0">
                <a:solidFill>
                  <a:schemeClr val="tx1"/>
                </a:solidFill>
                <a:latin typeface="Rockwell"/>
                <a:cs typeface="Rockwell"/>
              </a:rPr>
              <a:t>blanca</a:t>
            </a:r>
            <a:endParaRPr lang="en-US" sz="1600" dirty="0">
              <a:solidFill>
                <a:schemeClr val="tx1"/>
              </a:solidFill>
              <a:latin typeface="Rockwell"/>
              <a:cs typeface="Rockwell"/>
            </a:endParaRPr>
          </a:p>
        </p:txBody>
      </p:sp>
      <p:sp>
        <p:nvSpPr>
          <p:cNvPr id="81" name="Rectangle 80"/>
          <p:cNvSpPr>
            <a:spLocks noChangeAspect="1"/>
          </p:cNvSpPr>
          <p:nvPr/>
        </p:nvSpPr>
        <p:spPr>
          <a:xfrm rot="16200000">
            <a:off x="3883562" y="3699021"/>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82" name="Straight Connector 81"/>
          <p:cNvCxnSpPr>
            <a:stCxn id="119" idx="1"/>
            <a:endCxn id="81" idx="2"/>
          </p:cNvCxnSpPr>
          <p:nvPr/>
        </p:nvCxnSpPr>
        <p:spPr>
          <a:xfrm flipH="1" flipV="1">
            <a:off x="4011970" y="3763225"/>
            <a:ext cx="174783" cy="342724"/>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p:cNvCxnSpPr>
            <a:stCxn id="81" idx="0"/>
            <a:endCxn id="80" idx="5"/>
          </p:cNvCxnSpPr>
          <p:nvPr/>
        </p:nvCxnSpPr>
        <p:spPr>
          <a:xfrm flipH="1">
            <a:off x="3762691" y="3763225"/>
            <a:ext cx="120871" cy="259641"/>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0" name="Rectangle 89"/>
          <p:cNvSpPr>
            <a:spLocks noChangeAspect="1"/>
          </p:cNvSpPr>
          <p:nvPr/>
        </p:nvSpPr>
        <p:spPr>
          <a:xfrm rot="16200000">
            <a:off x="3819358" y="3530934"/>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91" name="Straight Connector 90"/>
          <p:cNvCxnSpPr>
            <a:stCxn id="120" idx="1"/>
            <a:endCxn id="90" idx="2"/>
          </p:cNvCxnSpPr>
          <p:nvPr/>
        </p:nvCxnSpPr>
        <p:spPr>
          <a:xfrm flipH="1" flipV="1">
            <a:off x="3947766" y="3595138"/>
            <a:ext cx="1140789" cy="510811"/>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p:cNvCxnSpPr>
            <a:stCxn id="90" idx="0"/>
            <a:endCxn id="80" idx="5"/>
          </p:cNvCxnSpPr>
          <p:nvPr/>
        </p:nvCxnSpPr>
        <p:spPr>
          <a:xfrm flipH="1">
            <a:off x="3762691" y="3595138"/>
            <a:ext cx="56667" cy="427728"/>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6" name="Rectangle 135"/>
          <p:cNvSpPr>
            <a:spLocks noChangeAspect="1"/>
          </p:cNvSpPr>
          <p:nvPr/>
        </p:nvSpPr>
        <p:spPr>
          <a:xfrm rot="16200000">
            <a:off x="3757363" y="3334917"/>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37" name="Straight Connector 136"/>
          <p:cNvCxnSpPr>
            <a:stCxn id="121" idx="1"/>
            <a:endCxn id="136" idx="2"/>
          </p:cNvCxnSpPr>
          <p:nvPr/>
        </p:nvCxnSpPr>
        <p:spPr>
          <a:xfrm flipH="1" flipV="1">
            <a:off x="3885771" y="3399121"/>
            <a:ext cx="2118260" cy="705495"/>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8" name="Straight Connector 137"/>
          <p:cNvCxnSpPr>
            <a:stCxn id="136" idx="0"/>
            <a:endCxn id="80" idx="5"/>
          </p:cNvCxnSpPr>
          <p:nvPr/>
        </p:nvCxnSpPr>
        <p:spPr>
          <a:xfrm>
            <a:off x="3757363" y="3399121"/>
            <a:ext cx="5328" cy="623745"/>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188713855"/>
      </p:ext>
    </p:extLst>
  </p:cSld>
  <p:clrMapOvr>
    <a:masterClrMapping/>
  </p:clrMapOvr>
  <p:timing>
    <p:tnLst>
      <p:par>
        <p:cTn xmlns:p14="http://schemas.microsoft.com/office/powerpoint/2010/main" id="1" dur="indefinite" restart="never" nodeType="tmRoot"/>
      </p:par>
    </p:tn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Modeling with Factor Graphs</a:t>
            </a:r>
            <a:endParaRPr lang="en-US" dirty="0"/>
          </a:p>
        </p:txBody>
      </p:sp>
      <p:sp>
        <p:nvSpPr>
          <p:cNvPr id="57346" name="Content Placeholder 2"/>
          <p:cNvSpPr>
            <a:spLocks noGrp="1"/>
          </p:cNvSpPr>
          <p:nvPr>
            <p:ph idx="1"/>
          </p:nvPr>
        </p:nvSpPr>
        <p:spPr/>
        <p:txBody>
          <a:bodyPr/>
          <a:lstStyle/>
          <a:p>
            <a:pPr eaLnBrk="1" hangingPunct="1"/>
            <a:r>
              <a:rPr lang="en-US" b="1" smtClean="0"/>
              <a:t>Factor graphs </a:t>
            </a:r>
            <a:r>
              <a:rPr lang="en-US" smtClean="0"/>
              <a:t>can be used to model many </a:t>
            </a:r>
            <a:r>
              <a:rPr lang="en-US" b="1" smtClean="0"/>
              <a:t>linguistic structures.</a:t>
            </a:r>
          </a:p>
          <a:p>
            <a:pPr eaLnBrk="1" hangingPunct="1"/>
            <a:endParaRPr lang="en-US" b="1" smtClean="0"/>
          </a:p>
          <a:p>
            <a:pPr eaLnBrk="1" hangingPunct="1"/>
            <a:r>
              <a:rPr lang="en-US" smtClean="0"/>
              <a:t>Here we highlight a few </a:t>
            </a:r>
            <a:r>
              <a:rPr lang="en-US" b="1" smtClean="0"/>
              <a:t>example NLP tasks.</a:t>
            </a:r>
          </a:p>
          <a:p>
            <a:pPr lvl="1" eaLnBrk="1" hangingPunct="1"/>
            <a:r>
              <a:rPr lang="en-US" i="1" smtClean="0"/>
              <a:t>People have used BP for all of these.</a:t>
            </a:r>
          </a:p>
          <a:p>
            <a:pPr eaLnBrk="1" hangingPunct="1"/>
            <a:endParaRPr lang="en-US" b="1" smtClean="0"/>
          </a:p>
          <a:p>
            <a:pPr eaLnBrk="1" hangingPunct="1"/>
            <a:r>
              <a:rPr lang="en-US" smtClean="0"/>
              <a:t>We’ll describe how </a:t>
            </a:r>
            <a:r>
              <a:rPr lang="en-US" b="1" smtClean="0"/>
              <a:t>variables</a:t>
            </a:r>
            <a:r>
              <a:rPr lang="en-US" smtClean="0"/>
              <a:t> and </a:t>
            </a:r>
            <a:r>
              <a:rPr lang="en-US" b="1" smtClean="0"/>
              <a:t>factors</a:t>
            </a:r>
            <a:r>
              <a:rPr lang="en-US" smtClean="0"/>
              <a:t> were used to describe structures and the interactions among their parts.</a:t>
            </a:r>
          </a:p>
        </p:txBody>
      </p:sp>
      <p:sp>
        <p:nvSpPr>
          <p:cNvPr id="4" name="Slide Number Placeholder 3"/>
          <p:cNvSpPr>
            <a:spLocks noGrp="1"/>
          </p:cNvSpPr>
          <p:nvPr>
            <p:ph type="sldNum" sz="quarter" idx="12"/>
          </p:nvPr>
        </p:nvSpPr>
        <p:spPr/>
        <p:txBody>
          <a:bodyPr/>
          <a:lstStyle/>
          <a:p>
            <a:pPr>
              <a:defRPr/>
            </a:pPr>
            <a:fld id="{E7AC01C1-C66D-40F1-98BB-BC64459AF808}" type="slidenum">
              <a:rPr lang="en-US"/>
              <a:pPr>
                <a:defRPr/>
              </a:pPr>
              <a:t>25</a:t>
            </a:fld>
            <a:endParaRPr lang="en-US"/>
          </a:p>
        </p:txBody>
      </p:sp>
    </p:spTree>
    <p:extLst>
      <p:ext uri="{BB962C8B-B14F-4D97-AF65-F5344CB8AC3E}">
        <p14:creationId xmlns:p14="http://schemas.microsoft.com/office/powerpoint/2010/main" val="740777506"/>
      </p:ext>
    </p:extLst>
  </p:cSld>
  <p:clrMapOvr>
    <a:masterClrMapping/>
  </p:clrMapOvr>
  <p:timing>
    <p:tnLst>
      <p:par>
        <p:cTn xmlns:p14="http://schemas.microsoft.com/office/powerpoint/2010/main" id="1" dur="indefinite" restart="never" nodeType="tmRoot"/>
      </p:par>
    </p:tnLst>
  </p:timing>
</p:sld>
</file>

<file path=ppt/slides/slide2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 name="Content Placeholder 2"/>
          <p:cNvSpPr txBox="1">
            <a:spLocks/>
          </p:cNvSpPr>
          <p:nvPr/>
        </p:nvSpPr>
        <p:spPr>
          <a:xfrm>
            <a:off x="98551" y="1904929"/>
            <a:ext cx="8958701" cy="2305544"/>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vert="horz" lIns="91440" tIns="45720" rIns="91440" bIns="18288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endParaRPr lang="en-US" dirty="0"/>
          </a:p>
        </p:txBody>
      </p:sp>
      <p:sp>
        <p:nvSpPr>
          <p:cNvPr id="10" name="Content Placeholder 2"/>
          <p:cNvSpPr txBox="1">
            <a:spLocks/>
          </p:cNvSpPr>
          <p:nvPr/>
        </p:nvSpPr>
        <p:spPr>
          <a:xfrm>
            <a:off x="98551" y="4362873"/>
            <a:ext cx="8958701" cy="2358602"/>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vert="horz" lIns="91440" tIns="45720" rIns="91440" bIns="18288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endParaRPr lang="en-US" dirty="0"/>
          </a:p>
        </p:txBody>
      </p:sp>
      <p:sp>
        <p:nvSpPr>
          <p:cNvPr id="2" name="Title 1"/>
          <p:cNvSpPr>
            <a:spLocks noGrp="1"/>
          </p:cNvSpPr>
          <p:nvPr>
            <p:ph type="title"/>
          </p:nvPr>
        </p:nvSpPr>
        <p:spPr/>
        <p:txBody>
          <a:bodyPr>
            <a:normAutofit fontScale="90000"/>
          </a:bodyPr>
          <a:lstStyle/>
          <a:p>
            <a:r>
              <a:rPr lang="en-US" dirty="0" smtClean="0"/>
              <a:t>String-</a:t>
            </a:r>
            <a:r>
              <a:rPr lang="en-US" dirty="0"/>
              <a:t>V</a:t>
            </a:r>
            <a:r>
              <a:rPr lang="en-US" dirty="0" smtClean="0"/>
              <a:t>alued Variables</a:t>
            </a:r>
            <a:endParaRPr lang="en-US" dirty="0"/>
          </a:p>
        </p:txBody>
      </p:sp>
      <p:sp>
        <p:nvSpPr>
          <p:cNvPr id="3" name="Content Placeholder 2"/>
          <p:cNvSpPr>
            <a:spLocks noGrp="1"/>
          </p:cNvSpPr>
          <p:nvPr>
            <p:ph idx="1"/>
          </p:nvPr>
        </p:nvSpPr>
        <p:spPr/>
        <p:txBody>
          <a:bodyPr/>
          <a:lstStyle/>
          <a:p>
            <a:pPr marL="0" indent="0">
              <a:buNone/>
            </a:pPr>
            <a:r>
              <a:rPr lang="en-US" dirty="0" smtClean="0"/>
              <a:t>Consider two examples from Section 1:</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250</a:t>
            </a:fld>
            <a:endParaRPr lang="en-US" dirty="0"/>
          </a:p>
        </p:txBody>
      </p:sp>
      <p:pic>
        <p:nvPicPr>
          <p:cNvPr id="5" name="Picture 9"/>
          <p:cNvPicPr>
            <a:picLocks noChangeAspect="1" noChangeArrowheads="1"/>
          </p:cNvPicPr>
          <p:nvPr/>
        </p:nvPicPr>
        <p:blipFill>
          <a:blip r:embed="rId2"/>
          <a:srcRect/>
          <a:stretch>
            <a:fillRect/>
          </a:stretch>
        </p:blipFill>
        <p:spPr bwMode="auto">
          <a:xfrm>
            <a:off x="4230155" y="2017585"/>
            <a:ext cx="4796369" cy="1896314"/>
          </a:xfrm>
          <a:prstGeom prst="rect">
            <a:avLst/>
          </a:prstGeom>
          <a:noFill/>
          <a:ln w="9525">
            <a:noFill/>
            <a:miter lim="800000"/>
            <a:headEnd/>
            <a:tailEnd/>
          </a:ln>
        </p:spPr>
      </p:pic>
      <p:sp>
        <p:nvSpPr>
          <p:cNvPr id="6" name="Content Placeholder 2"/>
          <p:cNvSpPr>
            <a:spLocks/>
          </p:cNvSpPr>
          <p:nvPr/>
        </p:nvSpPr>
        <p:spPr bwMode="auto">
          <a:xfrm>
            <a:off x="252349" y="2017585"/>
            <a:ext cx="4069990" cy="2192888"/>
          </a:xfrm>
          <a:prstGeom prst="rect">
            <a:avLst/>
          </a:prstGeom>
          <a:noFill/>
          <a:ln w="9525">
            <a:noFill/>
            <a:miter lim="800000"/>
            <a:headEnd/>
            <a:tailEnd/>
          </a:ln>
        </p:spPr>
        <p:txBody>
          <a:bodyPr>
            <a:normAutofit fontScale="85000" lnSpcReduction="20000"/>
          </a:bodyPr>
          <a:lstStyle/>
          <a:p>
            <a:pPr marL="342900" indent="-342900">
              <a:lnSpc>
                <a:spcPct val="80000"/>
              </a:lnSpc>
              <a:spcBef>
                <a:spcPct val="20000"/>
              </a:spcBef>
              <a:buFont typeface="Arial" charset="0"/>
              <a:buChar char="•"/>
            </a:pPr>
            <a:r>
              <a:rPr lang="en-US" sz="3000" b="1" dirty="0">
                <a:latin typeface="Candara" pitchFamily="34" charset="0"/>
              </a:rPr>
              <a:t>Variables (string)</a:t>
            </a:r>
            <a:r>
              <a:rPr lang="en-US" sz="3000" dirty="0">
                <a:latin typeface="Candara" pitchFamily="34" charset="0"/>
              </a:rPr>
              <a:t>:</a:t>
            </a:r>
          </a:p>
          <a:p>
            <a:pPr marL="742950" lvl="1" indent="-285750">
              <a:lnSpc>
                <a:spcPct val="80000"/>
              </a:lnSpc>
              <a:spcBef>
                <a:spcPct val="20000"/>
              </a:spcBef>
              <a:buFont typeface="Arial" charset="0"/>
              <a:buChar char="–"/>
            </a:pPr>
            <a:r>
              <a:rPr lang="en-US" sz="2600" dirty="0">
                <a:latin typeface="Candara" pitchFamily="34" charset="0"/>
              </a:rPr>
              <a:t>English and Japanese orthographic strings</a:t>
            </a:r>
          </a:p>
          <a:p>
            <a:pPr marL="742950" lvl="1" indent="-285750">
              <a:lnSpc>
                <a:spcPct val="80000"/>
              </a:lnSpc>
              <a:spcBef>
                <a:spcPct val="20000"/>
              </a:spcBef>
              <a:buFont typeface="Arial" charset="0"/>
              <a:buChar char="–"/>
            </a:pPr>
            <a:r>
              <a:rPr lang="en-US" sz="2600" dirty="0">
                <a:latin typeface="Candara" pitchFamily="34" charset="0"/>
              </a:rPr>
              <a:t>English and Japanese phonological strings</a:t>
            </a:r>
          </a:p>
          <a:p>
            <a:pPr marL="342900" indent="-342900">
              <a:lnSpc>
                <a:spcPct val="80000"/>
              </a:lnSpc>
              <a:spcBef>
                <a:spcPct val="20000"/>
              </a:spcBef>
              <a:buFont typeface="Arial" charset="0"/>
              <a:buChar char="•"/>
            </a:pPr>
            <a:r>
              <a:rPr lang="en-US" sz="3000" b="1" dirty="0">
                <a:latin typeface="Candara" pitchFamily="34" charset="0"/>
              </a:rPr>
              <a:t>Interactions</a:t>
            </a:r>
            <a:r>
              <a:rPr lang="en-US" sz="3000" dirty="0">
                <a:latin typeface="Candara" pitchFamily="34" charset="0"/>
              </a:rPr>
              <a:t>:</a:t>
            </a:r>
          </a:p>
          <a:p>
            <a:pPr marL="742950" lvl="1" indent="-285750">
              <a:lnSpc>
                <a:spcPct val="80000"/>
              </a:lnSpc>
              <a:spcBef>
                <a:spcPct val="20000"/>
              </a:spcBef>
              <a:buFont typeface="Arial" charset="0"/>
              <a:buChar char="–"/>
            </a:pPr>
            <a:r>
              <a:rPr lang="en-US" sz="2600" dirty="0">
                <a:latin typeface="Candara" pitchFamily="34" charset="0"/>
              </a:rPr>
              <a:t>All pairs of strings could be relevant</a:t>
            </a:r>
          </a:p>
        </p:txBody>
      </p:sp>
      <p:sp>
        <p:nvSpPr>
          <p:cNvPr id="7" name="Content Placeholder 6"/>
          <p:cNvSpPr txBox="1">
            <a:spLocks/>
          </p:cNvSpPr>
          <p:nvPr/>
        </p:nvSpPr>
        <p:spPr>
          <a:xfrm>
            <a:off x="252349" y="4388447"/>
            <a:ext cx="3695700" cy="2247053"/>
          </a:xfrm>
          <a:prstGeom prst="rect">
            <a:avLst/>
          </a:prstGeom>
        </p:spPr>
        <p:txBody>
          <a:bodyPr vert="horz" lIns="91440" tIns="45720" rIns="91440" bIns="45720" rtlCol="0">
            <a:normAutofit fontScale="77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nSpc>
                <a:spcPct val="90000"/>
              </a:lnSpc>
            </a:pPr>
            <a:r>
              <a:rPr lang="en-US" b="1" dirty="0" smtClean="0"/>
              <a:t>Variables (string)</a:t>
            </a:r>
            <a:r>
              <a:rPr lang="en-US" dirty="0" smtClean="0"/>
              <a:t>: </a:t>
            </a:r>
          </a:p>
          <a:p>
            <a:pPr lvl="1">
              <a:lnSpc>
                <a:spcPct val="90000"/>
              </a:lnSpc>
            </a:pPr>
            <a:r>
              <a:rPr lang="en-US" dirty="0" smtClean="0"/>
              <a:t>Inflected forms </a:t>
            </a:r>
            <a:br>
              <a:rPr lang="en-US" dirty="0" smtClean="0"/>
            </a:br>
            <a:r>
              <a:rPr lang="en-US" dirty="0" smtClean="0"/>
              <a:t>of the same verb</a:t>
            </a:r>
          </a:p>
          <a:p>
            <a:pPr>
              <a:lnSpc>
                <a:spcPct val="90000"/>
              </a:lnSpc>
            </a:pPr>
            <a:r>
              <a:rPr lang="en-US" b="1" dirty="0" smtClean="0"/>
              <a:t>Interactions</a:t>
            </a:r>
            <a:r>
              <a:rPr lang="en-US" dirty="0" smtClean="0"/>
              <a:t>: </a:t>
            </a:r>
          </a:p>
          <a:p>
            <a:pPr lvl="1">
              <a:lnSpc>
                <a:spcPct val="90000"/>
              </a:lnSpc>
            </a:pPr>
            <a:r>
              <a:rPr lang="en-US" dirty="0" smtClean="0"/>
              <a:t>Between pairs of entries in the table </a:t>
            </a:r>
            <a:br>
              <a:rPr lang="en-US" dirty="0" smtClean="0"/>
            </a:br>
            <a:r>
              <a:rPr lang="en-US" sz="2400" dirty="0" smtClean="0"/>
              <a:t>(e.g. infinitive form affects present-singular)</a:t>
            </a:r>
          </a:p>
        </p:txBody>
      </p:sp>
      <p:pic>
        <p:nvPicPr>
          <p:cNvPr id="8" name="Picture 10"/>
          <p:cNvPicPr>
            <a:picLocks noChangeAspect="1" noChangeArrowheads="1"/>
          </p:cNvPicPr>
          <p:nvPr/>
        </p:nvPicPr>
        <p:blipFill>
          <a:blip r:embed="rId3"/>
          <a:srcRect/>
          <a:stretch>
            <a:fillRect/>
          </a:stretch>
        </p:blipFill>
        <p:spPr bwMode="auto">
          <a:xfrm>
            <a:off x="5397802" y="4537008"/>
            <a:ext cx="2637280" cy="2098492"/>
          </a:xfrm>
          <a:prstGeom prst="rect">
            <a:avLst/>
          </a:prstGeom>
          <a:noFill/>
          <a:ln w="9525">
            <a:noFill/>
            <a:miter lim="800000"/>
            <a:headEnd/>
            <a:tailEnd/>
          </a:ln>
        </p:spPr>
      </p:pic>
    </p:spTree>
    <p:extLst>
      <p:ext uri="{BB962C8B-B14F-4D97-AF65-F5344CB8AC3E}">
        <p14:creationId xmlns:p14="http://schemas.microsoft.com/office/powerpoint/2010/main" val="191369258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7"/>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8"/>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10"/>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6" presetClass="emph" presetSubtype="0" fill="hold" grpId="0" nodeType="clickEffect">
                                  <p:stCondLst>
                                    <p:cond delay="0"/>
                                  </p:stCondLst>
                                  <p:childTnLst>
                                    <p:animEffect transition="out" filter="fade">
                                      <p:cBhvr>
                                        <p:cTn id="22" dur="500" tmFilter="0, 0; .2, .5; .8, .5; 1, 0"/>
                                        <p:tgtEl>
                                          <p:spTgt spid="2"/>
                                        </p:tgtEl>
                                      </p:cBhvr>
                                    </p:animEffect>
                                    <p:animScale>
                                      <p:cBhvr>
                                        <p:cTn id="23" dur="250" autoRev="1" fill="hold"/>
                                        <p:tgtEl>
                                          <p:spTgt spid="2"/>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2" grpId="0"/>
      <p:bldP spid="6" grpId="0"/>
      <p:bldP spid="7" grpId="0"/>
    </p:bldLst>
  </p:timing>
</p:sld>
</file>

<file path=ppt/slides/slide2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Graphical Models over Strings</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251</a:t>
            </a:fld>
            <a:endParaRPr lang="en-US"/>
          </a:p>
        </p:txBody>
      </p:sp>
      <p:cxnSp>
        <p:nvCxnSpPr>
          <p:cNvPr id="5" name="Straight Connector 4"/>
          <p:cNvCxnSpPr>
            <a:stCxn id="9" idx="4"/>
            <a:endCxn id="7" idx="0"/>
          </p:cNvCxnSpPr>
          <p:nvPr/>
        </p:nvCxnSpPr>
        <p:spPr>
          <a:xfrm>
            <a:off x="886510" y="2102006"/>
            <a:ext cx="0" cy="100822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 name="Straight Connector 5"/>
          <p:cNvCxnSpPr>
            <a:stCxn id="8" idx="0"/>
            <a:endCxn id="7" idx="2"/>
          </p:cNvCxnSpPr>
          <p:nvPr/>
        </p:nvCxnSpPr>
        <p:spPr>
          <a:xfrm flipV="1">
            <a:off x="882191" y="3353414"/>
            <a:ext cx="4319" cy="102977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 name="Rectangle 6"/>
          <p:cNvSpPr/>
          <p:nvPr/>
        </p:nvSpPr>
        <p:spPr>
          <a:xfrm>
            <a:off x="764917" y="3110227"/>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8" name="Oval 7"/>
          <p:cNvSpPr/>
          <p:nvPr/>
        </p:nvSpPr>
        <p:spPr>
          <a:xfrm>
            <a:off x="634204" y="4383193"/>
            <a:ext cx="495974" cy="502698"/>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1"/>
                </a:solidFill>
                <a:latin typeface="Times New Roman"/>
                <a:cs typeface="Times New Roman"/>
              </a:rPr>
              <a:t>X</a:t>
            </a:r>
            <a:r>
              <a:rPr lang="en-US" sz="1600" i="1" baseline="-25000" dirty="0" smtClean="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9" name="Oval 8"/>
          <p:cNvSpPr/>
          <p:nvPr/>
        </p:nvSpPr>
        <p:spPr>
          <a:xfrm>
            <a:off x="638523" y="1599308"/>
            <a:ext cx="495974" cy="50269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3"/>
                </a:solidFill>
                <a:latin typeface="Times New Roman"/>
                <a:cs typeface="Times New Roman"/>
              </a:rPr>
              <a:t>X</a:t>
            </a:r>
            <a:r>
              <a:rPr lang="en-US" sz="1600" i="1" baseline="-25000" dirty="0" smtClean="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sp>
        <p:nvSpPr>
          <p:cNvPr id="10" name="TextBox 9"/>
          <p:cNvSpPr txBox="1"/>
          <p:nvPr/>
        </p:nvSpPr>
        <p:spPr>
          <a:xfrm>
            <a:off x="0" y="6446664"/>
            <a:ext cx="2448315" cy="411336"/>
          </a:xfrm>
          <a:prstGeom prst="rect">
            <a:avLst/>
          </a:prstGeom>
          <a:solidFill>
            <a:schemeClr val="accent6">
              <a:lumMod val="60000"/>
              <a:lumOff val="40000"/>
            </a:schemeClr>
          </a:solidFill>
        </p:spPr>
        <p:txBody>
          <a:bodyPr wrap="square" rtlCol="0" anchor="ctr">
            <a:noAutofit/>
          </a:bodyPr>
          <a:lstStyle/>
          <a:p>
            <a:r>
              <a:rPr lang="en-US" dirty="0" smtClean="0"/>
              <a:t>(Dreyer &amp; Eisner, 2009)</a:t>
            </a:r>
          </a:p>
        </p:txBody>
      </p:sp>
      <p:grpSp>
        <p:nvGrpSpPr>
          <p:cNvPr id="26" name="Group 18"/>
          <p:cNvGrpSpPr>
            <a:grpSpLocks/>
          </p:cNvGrpSpPr>
          <p:nvPr/>
        </p:nvGrpSpPr>
        <p:grpSpPr bwMode="auto">
          <a:xfrm rot="5400000">
            <a:off x="670620" y="1188577"/>
            <a:ext cx="423141" cy="389279"/>
            <a:chOff x="3503523" y="5465825"/>
            <a:chExt cx="224408" cy="271141"/>
          </a:xfrm>
        </p:grpSpPr>
        <p:cxnSp>
          <p:nvCxnSpPr>
            <p:cNvPr id="27" name="Straight Connector 26"/>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cxnSp>
        <p:nvCxnSpPr>
          <p:cNvPr id="15" name="Straight Arrow Connector 14"/>
          <p:cNvCxnSpPr/>
          <p:nvPr/>
        </p:nvCxnSpPr>
        <p:spPr bwMode="auto">
          <a:xfrm>
            <a:off x="982533" y="2255513"/>
            <a:ext cx="0" cy="757238"/>
          </a:xfrm>
          <a:prstGeom prst="straightConnector1">
            <a:avLst/>
          </a:prstGeom>
          <a:ln w="38100" cmpd="sng">
            <a:solidFill>
              <a:schemeClr val="accent3"/>
            </a:solidFill>
            <a:headEnd type="oval"/>
            <a:tailEnd type="triangle"/>
          </a:ln>
          <a:effectLst/>
        </p:spPr>
        <p:style>
          <a:lnRef idx="2">
            <a:schemeClr val="accent1"/>
          </a:lnRef>
          <a:fillRef idx="0">
            <a:schemeClr val="accent1"/>
          </a:fillRef>
          <a:effectRef idx="1">
            <a:schemeClr val="accent1"/>
          </a:effectRef>
          <a:fontRef idx="minor">
            <a:schemeClr val="tx1"/>
          </a:fontRef>
        </p:style>
      </p:cxnSp>
      <p:graphicFrame>
        <p:nvGraphicFramePr>
          <p:cNvPr id="36" name="Table 35"/>
          <p:cNvGraphicFramePr>
            <a:graphicFrameLocks noGrp="1"/>
          </p:cNvGraphicFramePr>
          <p:nvPr>
            <p:extLst>
              <p:ext uri="{D42A27DB-BD31-4B8C-83A1-F6EECF244321}">
                <p14:modId xmlns:p14="http://schemas.microsoft.com/office/powerpoint/2010/main" val="763432447"/>
              </p:ext>
            </p:extLst>
          </p:nvPr>
        </p:nvGraphicFramePr>
        <p:xfrm>
          <a:off x="1319461" y="1544649"/>
          <a:ext cx="866202" cy="802383"/>
        </p:xfrm>
        <a:graphic>
          <a:graphicData uri="http://schemas.openxmlformats.org/drawingml/2006/table">
            <a:tbl>
              <a:tblPr bandRow="1">
                <a:tableStyleId>{69C7853C-536D-4A76-A0AE-DD22124D55A5}</a:tableStyleId>
              </a:tblPr>
              <a:tblGrid>
                <a:gridCol w="524035"/>
                <a:gridCol w="342167"/>
              </a:tblGrid>
              <a:tr h="267461">
                <a:tc>
                  <a:txBody>
                    <a:bodyPr/>
                    <a:lstStyle/>
                    <a:p>
                      <a:pPr algn="ctr"/>
                      <a:r>
                        <a:rPr lang="en-US" sz="1600" dirty="0" smtClean="0">
                          <a:latin typeface="Rockwell"/>
                          <a:cs typeface="Rockwell"/>
                        </a:rPr>
                        <a:t>ring</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r h="267461">
                <a:tc>
                  <a:txBody>
                    <a:bodyPr/>
                    <a:lstStyle/>
                    <a:p>
                      <a:pPr algn="ctr"/>
                      <a:r>
                        <a:rPr lang="en-US" sz="1600" dirty="0" smtClean="0">
                          <a:latin typeface="Rockwell"/>
                          <a:cs typeface="Rockwell"/>
                        </a:rPr>
                        <a:t>rang</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r>
              <a:tr h="267461">
                <a:tc>
                  <a:txBody>
                    <a:bodyPr/>
                    <a:lstStyle/>
                    <a:p>
                      <a:pPr algn="ctr"/>
                      <a:r>
                        <a:rPr lang="en-US" sz="1600" dirty="0" smtClean="0">
                          <a:latin typeface="Rockwell"/>
                          <a:cs typeface="Rockwell"/>
                        </a:rPr>
                        <a:t>rung</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r>
            </a:tbl>
          </a:graphicData>
        </a:graphic>
      </p:graphicFrame>
      <p:graphicFrame>
        <p:nvGraphicFramePr>
          <p:cNvPr id="37" name="Table 36"/>
          <p:cNvGraphicFramePr>
            <a:graphicFrameLocks noGrp="1"/>
          </p:cNvGraphicFramePr>
          <p:nvPr>
            <p:extLst>
              <p:ext uri="{D42A27DB-BD31-4B8C-83A1-F6EECF244321}">
                <p14:modId xmlns:p14="http://schemas.microsoft.com/office/powerpoint/2010/main" val="2077626782"/>
              </p:ext>
            </p:extLst>
          </p:nvPr>
        </p:nvGraphicFramePr>
        <p:xfrm>
          <a:off x="1319461" y="4298857"/>
          <a:ext cx="866202" cy="802383"/>
        </p:xfrm>
        <a:graphic>
          <a:graphicData uri="http://schemas.openxmlformats.org/drawingml/2006/table">
            <a:tbl>
              <a:tblPr bandRow="1">
                <a:tableStyleId>{3C2FFA5D-87B4-456A-9821-1D502468CF0F}</a:tableStyleId>
              </a:tblPr>
              <a:tblGrid>
                <a:gridCol w="529431"/>
                <a:gridCol w="336771"/>
              </a:tblGrid>
              <a:tr h="267461">
                <a:tc>
                  <a:txBody>
                    <a:bodyPr/>
                    <a:lstStyle/>
                    <a:p>
                      <a:pPr algn="ctr"/>
                      <a:r>
                        <a:rPr lang="en-US" sz="1600" dirty="0" smtClean="0">
                          <a:latin typeface="Rockwell"/>
                          <a:cs typeface="Rockwell"/>
                        </a:rPr>
                        <a:t>ring</a:t>
                      </a:r>
                      <a:endParaRPr lang="en-US" sz="1600" dirty="0">
                        <a:latin typeface="Rockwell"/>
                        <a:cs typeface="Rockwell"/>
                      </a:endParaRPr>
                    </a:p>
                  </a:txBody>
                  <a:tcPr marL="0" marR="0" marT="0" marB="0" anchor="ctr"/>
                </a:tc>
                <a:tc>
                  <a:txBody>
                    <a:bodyPr/>
                    <a:lstStyle/>
                    <a:p>
                      <a:pPr algn="ctr"/>
                      <a:r>
                        <a:rPr lang="en-US" sz="1600" dirty="0" smtClean="0"/>
                        <a:t>10.2</a:t>
                      </a:r>
                      <a:endParaRPr lang="en-US" sz="1600" dirty="0"/>
                    </a:p>
                  </a:txBody>
                  <a:tcPr marL="0" marR="0" marT="0" marB="0" anchor="ctr"/>
                </a:tc>
              </a:tr>
              <a:tr h="267461">
                <a:tc>
                  <a:txBody>
                    <a:bodyPr/>
                    <a:lstStyle/>
                    <a:p>
                      <a:pPr algn="ctr"/>
                      <a:r>
                        <a:rPr lang="en-US" sz="1600" dirty="0" smtClean="0">
                          <a:latin typeface="Rockwell"/>
                          <a:cs typeface="Rockwell"/>
                        </a:rPr>
                        <a:t>rang</a:t>
                      </a:r>
                      <a:endParaRPr lang="en-US" sz="1600" dirty="0">
                        <a:latin typeface="Rockwell"/>
                        <a:cs typeface="Rockwell"/>
                      </a:endParaRPr>
                    </a:p>
                  </a:txBody>
                  <a:tcPr marL="0" marR="0" marT="0" marB="0" anchor="ctr"/>
                </a:tc>
                <a:tc>
                  <a:txBody>
                    <a:bodyPr/>
                    <a:lstStyle/>
                    <a:p>
                      <a:pPr algn="ctr"/>
                      <a:r>
                        <a:rPr lang="en-US" sz="1600" dirty="0" smtClean="0"/>
                        <a:t>13</a:t>
                      </a:r>
                      <a:endParaRPr lang="en-US" sz="1600" dirty="0"/>
                    </a:p>
                  </a:txBody>
                  <a:tcPr marL="0" marR="0" marT="0" marB="0" anchor="ctr"/>
                </a:tc>
              </a:tr>
              <a:tr h="267461">
                <a:tc>
                  <a:txBody>
                    <a:bodyPr/>
                    <a:lstStyle/>
                    <a:p>
                      <a:pPr algn="ctr"/>
                      <a:r>
                        <a:rPr lang="en-US" sz="1600" dirty="0" smtClean="0">
                          <a:latin typeface="Rockwell"/>
                          <a:cs typeface="Rockwell"/>
                        </a:rPr>
                        <a:t>rung</a:t>
                      </a:r>
                      <a:endParaRPr lang="en-US" sz="1600" dirty="0">
                        <a:latin typeface="Rockwell"/>
                        <a:cs typeface="Rockwell"/>
                      </a:endParaRPr>
                    </a:p>
                  </a:txBody>
                  <a:tcPr marL="0" marR="0" marT="0" marB="0" anchor="ctr"/>
                </a:tc>
                <a:tc>
                  <a:txBody>
                    <a:bodyPr/>
                    <a:lstStyle/>
                    <a:p>
                      <a:pPr algn="ctr"/>
                      <a:r>
                        <a:rPr lang="en-US" sz="1600" dirty="0" smtClean="0"/>
                        <a:t>16</a:t>
                      </a:r>
                      <a:endParaRPr lang="en-US" sz="1600" dirty="0"/>
                    </a:p>
                  </a:txBody>
                  <a:tcPr marL="0" marR="0" marT="0" marB="0" anchor="ctr"/>
                </a:tc>
              </a:tr>
            </a:tbl>
          </a:graphicData>
        </a:graphic>
      </p:graphicFrame>
      <p:cxnSp>
        <p:nvCxnSpPr>
          <p:cNvPr id="40" name="Straight Arrow Connector 39"/>
          <p:cNvCxnSpPr/>
          <p:nvPr/>
        </p:nvCxnSpPr>
        <p:spPr bwMode="auto">
          <a:xfrm>
            <a:off x="1008103" y="3553081"/>
            <a:ext cx="0" cy="757238"/>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41" name="Trapezoid 40"/>
          <p:cNvSpPr/>
          <p:nvPr/>
        </p:nvSpPr>
        <p:spPr>
          <a:xfrm rot="5400000" flipV="1">
            <a:off x="531537" y="3113319"/>
            <a:ext cx="1406892" cy="356347"/>
          </a:xfrm>
          <a:prstGeom prst="trapezoid">
            <a:avLst>
              <a:gd name="adj" fmla="val 150813"/>
            </a:avLst>
          </a:prstGeom>
          <a:gradFill>
            <a:gsLst>
              <a:gs pos="0">
                <a:schemeClr val="tx1">
                  <a:lumMod val="75000"/>
                  <a:lumOff val="25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aphicFrame>
        <p:nvGraphicFramePr>
          <p:cNvPr id="42" name="Table 41"/>
          <p:cNvGraphicFramePr>
            <a:graphicFrameLocks noGrp="1"/>
          </p:cNvGraphicFramePr>
          <p:nvPr>
            <p:extLst>
              <p:ext uri="{D42A27DB-BD31-4B8C-83A1-F6EECF244321}">
                <p14:modId xmlns:p14="http://schemas.microsoft.com/office/powerpoint/2010/main" val="1008621731"/>
              </p:ext>
            </p:extLst>
          </p:nvPr>
        </p:nvGraphicFramePr>
        <p:xfrm>
          <a:off x="1413157" y="2592567"/>
          <a:ext cx="1232250" cy="1429404"/>
        </p:xfrm>
        <a:graphic>
          <a:graphicData uri="http://schemas.openxmlformats.org/drawingml/2006/table">
            <a:tbl>
              <a:tblPr bandRow="1">
                <a:tableStyleId>{5940675A-B579-460E-94D1-54222C63F5DA}</a:tableStyleId>
              </a:tblPr>
              <a:tblGrid>
                <a:gridCol w="512523"/>
                <a:gridCol w="239909"/>
                <a:gridCol w="239909"/>
                <a:gridCol w="239909"/>
              </a:tblGrid>
              <a:tr h="627021">
                <a:tc>
                  <a:txBody>
                    <a:bodyPr/>
                    <a:lstStyle/>
                    <a:p>
                      <a:pPr algn="ct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ring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rang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rung</a:t>
                      </a:r>
                      <a:endParaRPr lang="en-US" sz="1200" dirty="0">
                        <a:latin typeface="Rockwell"/>
                        <a:cs typeface="Rockwell"/>
                      </a:endParaRPr>
                    </a:p>
                  </a:txBody>
                  <a:tcPr marL="0" marR="0" marT="0" marB="0" vert="vert270" anchor="ctr"/>
                </a:tc>
              </a:tr>
              <a:tr h="267461">
                <a:tc>
                  <a:txBody>
                    <a:bodyPr/>
                    <a:lstStyle/>
                    <a:p>
                      <a:pPr algn="ctr"/>
                      <a:r>
                        <a:rPr lang="en-US" sz="1200" dirty="0" smtClean="0">
                          <a:latin typeface="Rockwell"/>
                          <a:cs typeface="Rockwell"/>
                        </a:rPr>
                        <a:t>ring</a:t>
                      </a:r>
                      <a:endParaRPr lang="en-US" sz="1200" dirty="0">
                        <a:latin typeface="Rockwell"/>
                        <a:cs typeface="Rockwell"/>
                      </a:endParaRPr>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r>
                        <a:rPr lang="en-US" sz="1200" dirty="0" smtClean="0"/>
                        <a:t>4</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rang</a:t>
                      </a:r>
                      <a:endParaRPr lang="en-US" sz="1200" dirty="0">
                        <a:latin typeface="Rockwell"/>
                        <a:cs typeface="Rockwell"/>
                      </a:endParaRPr>
                    </a:p>
                  </a:txBody>
                  <a:tcPr marL="0" marR="0" marT="0" marB="0" anchor="ctr"/>
                </a:tc>
                <a:tc>
                  <a:txBody>
                    <a:bodyPr/>
                    <a:lstStyle/>
                    <a:p>
                      <a:pPr algn="ctr"/>
                      <a:r>
                        <a:rPr lang="en-US" sz="1200" dirty="0" smtClean="0"/>
                        <a:t>7</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r>
              <a:tr h="267461">
                <a:tc>
                  <a:txBody>
                    <a:bodyPr/>
                    <a:lstStyle/>
                    <a:p>
                      <a:pPr algn="ctr"/>
                      <a:r>
                        <a:rPr lang="en-US" sz="1200" dirty="0" smtClean="0">
                          <a:latin typeface="Rockwell"/>
                          <a:cs typeface="Rockwell"/>
                        </a:rPr>
                        <a:t>rung</a:t>
                      </a:r>
                      <a:endParaRPr lang="en-US" sz="1200" dirty="0">
                        <a:latin typeface="Rockwell"/>
                        <a:cs typeface="Rockwell"/>
                      </a:endParaRPr>
                    </a:p>
                  </a:txBody>
                  <a:tcPr marL="0" marR="0" marT="0" marB="0" anchor="ctr"/>
                </a:tc>
                <a:tc>
                  <a:txBody>
                    <a:bodyPr/>
                    <a:lstStyle/>
                    <a:p>
                      <a:pPr algn="ctr"/>
                      <a:r>
                        <a:rPr lang="en-US" sz="1200" dirty="0" smtClean="0"/>
                        <a:t>8</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3</a:t>
                      </a:r>
                      <a:endParaRPr lang="en-US" sz="1200" dirty="0"/>
                    </a:p>
                  </a:txBody>
                  <a:tcPr marL="0" marR="0" marT="0" marB="0" anchor="ctr"/>
                </a:tc>
              </a:tr>
            </a:tbl>
          </a:graphicData>
        </a:graphic>
      </p:graphicFrame>
      <p:grpSp>
        <p:nvGrpSpPr>
          <p:cNvPr id="61" name="Group 18"/>
          <p:cNvGrpSpPr>
            <a:grpSpLocks/>
          </p:cNvGrpSpPr>
          <p:nvPr/>
        </p:nvGrpSpPr>
        <p:grpSpPr bwMode="auto">
          <a:xfrm rot="16200000">
            <a:off x="666335" y="4906600"/>
            <a:ext cx="423141" cy="389279"/>
            <a:chOff x="3503523" y="5465825"/>
            <a:chExt cx="224408" cy="271141"/>
          </a:xfrm>
        </p:grpSpPr>
        <p:cxnSp>
          <p:nvCxnSpPr>
            <p:cNvPr id="62" name="Straight Connector 61"/>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64" name="Straight Connector 63"/>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24" name="Content Placeholder 2"/>
          <p:cNvSpPr txBox="1">
            <a:spLocks/>
          </p:cNvSpPr>
          <p:nvPr/>
        </p:nvSpPr>
        <p:spPr>
          <a:xfrm>
            <a:off x="3175178" y="1210759"/>
            <a:ext cx="5511622" cy="4893207"/>
          </a:xfrm>
          <a:prstGeom prst="rect">
            <a:avLst/>
          </a:prstGeom>
        </p:spPr>
        <p:txBody>
          <a:bodyPr>
            <a:normAutofit fontScale="92500"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dirty="0"/>
              <a:t>M</a:t>
            </a:r>
            <a:r>
              <a:rPr lang="en-US" dirty="0" smtClean="0"/>
              <a:t>ost of our problems so far:</a:t>
            </a:r>
          </a:p>
          <a:p>
            <a:pPr lvl="1"/>
            <a:r>
              <a:rPr lang="en-US" dirty="0" smtClean="0"/>
              <a:t>Used </a:t>
            </a:r>
            <a:r>
              <a:rPr lang="en-US" b="1" dirty="0" smtClean="0"/>
              <a:t>discrete</a:t>
            </a:r>
            <a:r>
              <a:rPr lang="en-US" dirty="0" smtClean="0"/>
              <a:t> variables</a:t>
            </a:r>
          </a:p>
          <a:p>
            <a:pPr lvl="1"/>
            <a:r>
              <a:rPr lang="en-US" dirty="0" smtClean="0"/>
              <a:t>Over a small finite set of </a:t>
            </a:r>
            <a:r>
              <a:rPr lang="en-US" b="1" dirty="0" smtClean="0"/>
              <a:t>string values</a:t>
            </a:r>
          </a:p>
          <a:p>
            <a:pPr lvl="1"/>
            <a:r>
              <a:rPr lang="en-US" dirty="0" smtClean="0"/>
              <a:t>Examples:</a:t>
            </a:r>
          </a:p>
          <a:p>
            <a:pPr lvl="2"/>
            <a:r>
              <a:rPr lang="en-US" dirty="0" smtClean="0"/>
              <a:t>POS tagging</a:t>
            </a:r>
          </a:p>
          <a:p>
            <a:pPr lvl="2"/>
            <a:r>
              <a:rPr lang="en-US" dirty="0" smtClean="0"/>
              <a:t>Labeled constituency parsing</a:t>
            </a:r>
          </a:p>
          <a:p>
            <a:pPr lvl="2"/>
            <a:r>
              <a:rPr lang="en-US" dirty="0" smtClean="0"/>
              <a:t>Dependency parsing</a:t>
            </a:r>
          </a:p>
          <a:p>
            <a:r>
              <a:rPr lang="en-US" dirty="0" smtClean="0"/>
              <a:t>We use </a:t>
            </a:r>
            <a:r>
              <a:rPr lang="en-US" b="1" dirty="0" smtClean="0"/>
              <a:t>tensors</a:t>
            </a:r>
            <a:r>
              <a:rPr lang="en-US" dirty="0" smtClean="0"/>
              <a:t> (e.g. vectors, matrices) to represent the messages and factors</a:t>
            </a:r>
          </a:p>
          <a:p>
            <a:pPr lvl="1"/>
            <a:endParaRPr lang="en-US" dirty="0" smtClean="0"/>
          </a:p>
          <a:p>
            <a:pPr lvl="1"/>
            <a:endParaRPr lang="en-US" dirty="0" smtClean="0"/>
          </a:p>
        </p:txBody>
      </p:sp>
    </p:spTree>
    <p:extLst>
      <p:ext uri="{BB962C8B-B14F-4D97-AF65-F5344CB8AC3E}">
        <p14:creationId xmlns:p14="http://schemas.microsoft.com/office/powerpoint/2010/main" val="211172890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4">
                                            <p:txEl>
                                              <p:pRg st="3" end="3"/>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2" fill="hold" nodeType="clickEffect">
                                  <p:stCondLst>
                                    <p:cond delay="0"/>
                                  </p:stCondLst>
                                  <p:childTnLst>
                                    <p:set>
                                      <p:cBhvr>
                                        <p:cTn id="10" dur="1" fill="hold">
                                          <p:stCondLst>
                                            <p:cond delay="0"/>
                                          </p:stCondLst>
                                        </p:cTn>
                                        <p:tgtEl>
                                          <p:spTgt spid="24">
                                            <p:txEl>
                                              <p:pRg st="4" end="4"/>
                                            </p:txEl>
                                          </p:spTgt>
                                        </p:tgtEl>
                                        <p:attrNameLst>
                                          <p:attrName>style.visibility</p:attrName>
                                        </p:attrNameLst>
                                      </p:cBhvr>
                                      <p:to>
                                        <p:strVal val="visible"/>
                                      </p:to>
                                    </p:set>
                                    <p:anim calcmode="lin" valueType="num">
                                      <p:cBhvr additive="base">
                                        <p:cTn id="11" dur="500" fill="hold"/>
                                        <p:tgtEl>
                                          <p:spTgt spid="24">
                                            <p:txEl>
                                              <p:pRg st="4" end="4"/>
                                            </p:txEl>
                                          </p:spTgt>
                                        </p:tgtEl>
                                        <p:attrNameLst>
                                          <p:attrName>ppt_x</p:attrName>
                                        </p:attrNameLst>
                                      </p:cBhvr>
                                      <p:tavLst>
                                        <p:tav tm="0">
                                          <p:val>
                                            <p:strVal val="1+#ppt_w/2"/>
                                          </p:val>
                                        </p:tav>
                                        <p:tav tm="100000">
                                          <p:val>
                                            <p:strVal val="#ppt_x"/>
                                          </p:val>
                                        </p:tav>
                                      </p:tavLst>
                                    </p:anim>
                                    <p:anim calcmode="lin" valueType="num">
                                      <p:cBhvr additive="base">
                                        <p:cTn id="12" dur="500" fill="hold"/>
                                        <p:tgtEl>
                                          <p:spTgt spid="24">
                                            <p:txEl>
                                              <p:pRg st="4" end="4"/>
                                            </p:txEl>
                                          </p:spTgt>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24">
                                            <p:txEl>
                                              <p:pRg st="5" end="5"/>
                                            </p:txEl>
                                          </p:spTgt>
                                        </p:tgtEl>
                                        <p:attrNameLst>
                                          <p:attrName>style.visibility</p:attrName>
                                        </p:attrNameLst>
                                      </p:cBhvr>
                                      <p:to>
                                        <p:strVal val="visible"/>
                                      </p:to>
                                    </p:set>
                                    <p:anim calcmode="lin" valueType="num">
                                      <p:cBhvr additive="base">
                                        <p:cTn id="17" dur="500" fill="hold"/>
                                        <p:tgtEl>
                                          <p:spTgt spid="24">
                                            <p:txEl>
                                              <p:pRg st="5" end="5"/>
                                            </p:txEl>
                                          </p:spTgt>
                                        </p:tgtEl>
                                        <p:attrNameLst>
                                          <p:attrName>ppt_x</p:attrName>
                                        </p:attrNameLst>
                                      </p:cBhvr>
                                      <p:tavLst>
                                        <p:tav tm="0">
                                          <p:val>
                                            <p:strVal val="1+#ppt_w/2"/>
                                          </p:val>
                                        </p:tav>
                                        <p:tav tm="100000">
                                          <p:val>
                                            <p:strVal val="#ppt_x"/>
                                          </p:val>
                                        </p:tav>
                                      </p:tavLst>
                                    </p:anim>
                                    <p:anim calcmode="lin" valueType="num">
                                      <p:cBhvr additive="base">
                                        <p:cTn id="18" dur="500" fill="hold"/>
                                        <p:tgtEl>
                                          <p:spTgt spid="24">
                                            <p:txEl>
                                              <p:pRg st="5" end="5"/>
                                            </p:txEl>
                                          </p:spTgt>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2" fill="hold" nodeType="clickEffect">
                                  <p:stCondLst>
                                    <p:cond delay="0"/>
                                  </p:stCondLst>
                                  <p:childTnLst>
                                    <p:set>
                                      <p:cBhvr>
                                        <p:cTn id="22" dur="1" fill="hold">
                                          <p:stCondLst>
                                            <p:cond delay="0"/>
                                          </p:stCondLst>
                                        </p:cTn>
                                        <p:tgtEl>
                                          <p:spTgt spid="24">
                                            <p:txEl>
                                              <p:pRg st="6" end="6"/>
                                            </p:txEl>
                                          </p:spTgt>
                                        </p:tgtEl>
                                        <p:attrNameLst>
                                          <p:attrName>style.visibility</p:attrName>
                                        </p:attrNameLst>
                                      </p:cBhvr>
                                      <p:to>
                                        <p:strVal val="visible"/>
                                      </p:to>
                                    </p:set>
                                    <p:anim calcmode="lin" valueType="num">
                                      <p:cBhvr additive="base">
                                        <p:cTn id="23" dur="500" fill="hold"/>
                                        <p:tgtEl>
                                          <p:spTgt spid="24">
                                            <p:txEl>
                                              <p:pRg st="6" end="6"/>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24">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4">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Graphical Models over Strings</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252</a:t>
            </a:fld>
            <a:endParaRPr lang="en-US"/>
          </a:p>
        </p:txBody>
      </p:sp>
      <p:cxnSp>
        <p:nvCxnSpPr>
          <p:cNvPr id="5" name="Straight Connector 4"/>
          <p:cNvCxnSpPr>
            <a:stCxn id="9" idx="4"/>
            <a:endCxn id="7" idx="0"/>
          </p:cNvCxnSpPr>
          <p:nvPr/>
        </p:nvCxnSpPr>
        <p:spPr>
          <a:xfrm>
            <a:off x="886510" y="2102006"/>
            <a:ext cx="0" cy="100822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 name="Straight Connector 5"/>
          <p:cNvCxnSpPr>
            <a:stCxn id="8" idx="0"/>
            <a:endCxn id="7" idx="2"/>
          </p:cNvCxnSpPr>
          <p:nvPr/>
        </p:nvCxnSpPr>
        <p:spPr>
          <a:xfrm flipV="1">
            <a:off x="882191" y="3353414"/>
            <a:ext cx="4319" cy="102977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 name="Rectangle 6"/>
          <p:cNvSpPr/>
          <p:nvPr/>
        </p:nvSpPr>
        <p:spPr>
          <a:xfrm>
            <a:off x="764917" y="3110227"/>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8" name="Oval 7"/>
          <p:cNvSpPr/>
          <p:nvPr/>
        </p:nvSpPr>
        <p:spPr>
          <a:xfrm>
            <a:off x="634204" y="4383193"/>
            <a:ext cx="495974" cy="502698"/>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1"/>
                </a:solidFill>
                <a:latin typeface="Times New Roman"/>
                <a:cs typeface="Times New Roman"/>
              </a:rPr>
              <a:t>X</a:t>
            </a:r>
            <a:r>
              <a:rPr lang="en-US" sz="1600" i="1" baseline="-25000" dirty="0" smtClean="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9" name="Oval 8"/>
          <p:cNvSpPr/>
          <p:nvPr/>
        </p:nvSpPr>
        <p:spPr>
          <a:xfrm>
            <a:off x="638523" y="1599308"/>
            <a:ext cx="495974" cy="50269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3"/>
                </a:solidFill>
                <a:latin typeface="Times New Roman"/>
                <a:cs typeface="Times New Roman"/>
              </a:rPr>
              <a:t>X</a:t>
            </a:r>
            <a:r>
              <a:rPr lang="en-US" sz="1600" i="1" baseline="-25000" dirty="0" smtClean="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sp>
        <p:nvSpPr>
          <p:cNvPr id="10" name="TextBox 9"/>
          <p:cNvSpPr txBox="1"/>
          <p:nvPr/>
        </p:nvSpPr>
        <p:spPr>
          <a:xfrm>
            <a:off x="0" y="6446664"/>
            <a:ext cx="2448315" cy="411336"/>
          </a:xfrm>
          <a:prstGeom prst="rect">
            <a:avLst/>
          </a:prstGeom>
          <a:solidFill>
            <a:schemeClr val="accent6">
              <a:lumMod val="60000"/>
              <a:lumOff val="40000"/>
            </a:schemeClr>
          </a:solidFill>
        </p:spPr>
        <p:txBody>
          <a:bodyPr wrap="square" rtlCol="0" anchor="ctr">
            <a:noAutofit/>
          </a:bodyPr>
          <a:lstStyle/>
          <a:p>
            <a:r>
              <a:rPr lang="en-US" dirty="0" smtClean="0"/>
              <a:t>(Dreyer &amp; Eisner, 2009)</a:t>
            </a:r>
          </a:p>
        </p:txBody>
      </p:sp>
      <p:grpSp>
        <p:nvGrpSpPr>
          <p:cNvPr id="26" name="Group 18"/>
          <p:cNvGrpSpPr>
            <a:grpSpLocks/>
          </p:cNvGrpSpPr>
          <p:nvPr/>
        </p:nvGrpSpPr>
        <p:grpSpPr bwMode="auto">
          <a:xfrm rot="5400000">
            <a:off x="670620" y="1188577"/>
            <a:ext cx="423141" cy="389279"/>
            <a:chOff x="3503523" y="5465825"/>
            <a:chExt cx="224408" cy="271141"/>
          </a:xfrm>
        </p:grpSpPr>
        <p:cxnSp>
          <p:nvCxnSpPr>
            <p:cNvPr id="27" name="Straight Connector 26"/>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cxnSp>
        <p:nvCxnSpPr>
          <p:cNvPr id="15" name="Straight Arrow Connector 14"/>
          <p:cNvCxnSpPr/>
          <p:nvPr/>
        </p:nvCxnSpPr>
        <p:spPr bwMode="auto">
          <a:xfrm>
            <a:off x="982533" y="2255513"/>
            <a:ext cx="0" cy="757238"/>
          </a:xfrm>
          <a:prstGeom prst="straightConnector1">
            <a:avLst/>
          </a:prstGeom>
          <a:ln w="38100" cmpd="sng">
            <a:solidFill>
              <a:schemeClr val="accent3"/>
            </a:solidFill>
            <a:headEnd type="oval"/>
            <a:tailEnd type="triangle"/>
          </a:ln>
          <a:effectLst/>
        </p:spPr>
        <p:style>
          <a:lnRef idx="2">
            <a:schemeClr val="accent1"/>
          </a:lnRef>
          <a:fillRef idx="0">
            <a:schemeClr val="accent1"/>
          </a:fillRef>
          <a:effectRef idx="1">
            <a:schemeClr val="accent1"/>
          </a:effectRef>
          <a:fontRef idx="minor">
            <a:schemeClr val="tx1"/>
          </a:fontRef>
        </p:style>
      </p:cxnSp>
      <p:graphicFrame>
        <p:nvGraphicFramePr>
          <p:cNvPr id="36" name="Table 35"/>
          <p:cNvGraphicFramePr>
            <a:graphicFrameLocks noGrp="1"/>
          </p:cNvGraphicFramePr>
          <p:nvPr>
            <p:extLst>
              <p:ext uri="{D42A27DB-BD31-4B8C-83A1-F6EECF244321}">
                <p14:modId xmlns:p14="http://schemas.microsoft.com/office/powerpoint/2010/main" val="2169506133"/>
              </p:ext>
            </p:extLst>
          </p:nvPr>
        </p:nvGraphicFramePr>
        <p:xfrm>
          <a:off x="1319461" y="1544649"/>
          <a:ext cx="866202" cy="802383"/>
        </p:xfrm>
        <a:graphic>
          <a:graphicData uri="http://schemas.openxmlformats.org/drawingml/2006/table">
            <a:tbl>
              <a:tblPr bandRow="1">
                <a:tableStyleId>{69C7853C-536D-4A76-A0AE-DD22124D55A5}</a:tableStyleId>
              </a:tblPr>
              <a:tblGrid>
                <a:gridCol w="524035"/>
                <a:gridCol w="342167"/>
              </a:tblGrid>
              <a:tr h="267461">
                <a:tc>
                  <a:txBody>
                    <a:bodyPr/>
                    <a:lstStyle/>
                    <a:p>
                      <a:pPr algn="ctr"/>
                      <a:r>
                        <a:rPr lang="en-US" sz="1600" dirty="0" smtClean="0">
                          <a:latin typeface="Rockwell"/>
                          <a:cs typeface="Rockwell"/>
                        </a:rPr>
                        <a:t>ring</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r h="267461">
                <a:tc>
                  <a:txBody>
                    <a:bodyPr/>
                    <a:lstStyle/>
                    <a:p>
                      <a:pPr algn="ctr"/>
                      <a:r>
                        <a:rPr lang="en-US" sz="1600" dirty="0" smtClean="0">
                          <a:latin typeface="Rockwell"/>
                          <a:cs typeface="Rockwell"/>
                        </a:rPr>
                        <a:t>rang</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r>
              <a:tr h="267461">
                <a:tc>
                  <a:txBody>
                    <a:bodyPr/>
                    <a:lstStyle/>
                    <a:p>
                      <a:pPr algn="ctr"/>
                      <a:r>
                        <a:rPr lang="en-US" sz="1600" dirty="0" smtClean="0">
                          <a:latin typeface="Rockwell"/>
                          <a:cs typeface="Rockwell"/>
                        </a:rPr>
                        <a:t>rung</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r>
            </a:tbl>
          </a:graphicData>
        </a:graphic>
      </p:graphicFrame>
      <p:graphicFrame>
        <p:nvGraphicFramePr>
          <p:cNvPr id="37" name="Table 36"/>
          <p:cNvGraphicFramePr>
            <a:graphicFrameLocks noGrp="1"/>
          </p:cNvGraphicFramePr>
          <p:nvPr>
            <p:extLst>
              <p:ext uri="{D42A27DB-BD31-4B8C-83A1-F6EECF244321}">
                <p14:modId xmlns:p14="http://schemas.microsoft.com/office/powerpoint/2010/main" val="247353863"/>
              </p:ext>
            </p:extLst>
          </p:nvPr>
        </p:nvGraphicFramePr>
        <p:xfrm>
          <a:off x="1319461" y="4298857"/>
          <a:ext cx="866202" cy="802383"/>
        </p:xfrm>
        <a:graphic>
          <a:graphicData uri="http://schemas.openxmlformats.org/drawingml/2006/table">
            <a:tbl>
              <a:tblPr bandRow="1">
                <a:tableStyleId>{3C2FFA5D-87B4-456A-9821-1D502468CF0F}</a:tableStyleId>
              </a:tblPr>
              <a:tblGrid>
                <a:gridCol w="529431"/>
                <a:gridCol w="336771"/>
              </a:tblGrid>
              <a:tr h="267461">
                <a:tc>
                  <a:txBody>
                    <a:bodyPr/>
                    <a:lstStyle/>
                    <a:p>
                      <a:pPr algn="ctr"/>
                      <a:r>
                        <a:rPr lang="en-US" sz="1600" dirty="0" smtClean="0">
                          <a:latin typeface="Rockwell"/>
                          <a:cs typeface="Rockwell"/>
                        </a:rPr>
                        <a:t>ring</a:t>
                      </a:r>
                      <a:endParaRPr lang="en-US" sz="1600" dirty="0">
                        <a:latin typeface="Rockwell"/>
                        <a:cs typeface="Rockwell"/>
                      </a:endParaRPr>
                    </a:p>
                  </a:txBody>
                  <a:tcPr marL="0" marR="0" marT="0" marB="0" anchor="ctr"/>
                </a:tc>
                <a:tc>
                  <a:txBody>
                    <a:bodyPr/>
                    <a:lstStyle/>
                    <a:p>
                      <a:pPr algn="ctr"/>
                      <a:r>
                        <a:rPr lang="en-US" sz="1600" dirty="0" smtClean="0"/>
                        <a:t>10.2</a:t>
                      </a:r>
                      <a:endParaRPr lang="en-US" sz="1600" dirty="0"/>
                    </a:p>
                  </a:txBody>
                  <a:tcPr marL="0" marR="0" marT="0" marB="0" anchor="ctr"/>
                </a:tc>
              </a:tr>
              <a:tr h="267461">
                <a:tc>
                  <a:txBody>
                    <a:bodyPr/>
                    <a:lstStyle/>
                    <a:p>
                      <a:pPr algn="ctr"/>
                      <a:r>
                        <a:rPr lang="en-US" sz="1600" dirty="0" smtClean="0">
                          <a:latin typeface="Rockwell"/>
                          <a:cs typeface="Rockwell"/>
                        </a:rPr>
                        <a:t>rang</a:t>
                      </a:r>
                      <a:endParaRPr lang="en-US" sz="1600" dirty="0">
                        <a:latin typeface="Rockwell"/>
                        <a:cs typeface="Rockwell"/>
                      </a:endParaRPr>
                    </a:p>
                  </a:txBody>
                  <a:tcPr marL="0" marR="0" marT="0" marB="0" anchor="ctr"/>
                </a:tc>
                <a:tc>
                  <a:txBody>
                    <a:bodyPr/>
                    <a:lstStyle/>
                    <a:p>
                      <a:pPr algn="ctr"/>
                      <a:r>
                        <a:rPr lang="en-US" sz="1600" dirty="0" smtClean="0"/>
                        <a:t>13</a:t>
                      </a:r>
                      <a:endParaRPr lang="en-US" sz="1600" dirty="0"/>
                    </a:p>
                  </a:txBody>
                  <a:tcPr marL="0" marR="0" marT="0" marB="0" anchor="ctr"/>
                </a:tc>
              </a:tr>
              <a:tr h="267461">
                <a:tc>
                  <a:txBody>
                    <a:bodyPr/>
                    <a:lstStyle/>
                    <a:p>
                      <a:pPr algn="ctr"/>
                      <a:r>
                        <a:rPr lang="en-US" sz="1600" dirty="0" smtClean="0">
                          <a:latin typeface="Rockwell"/>
                          <a:cs typeface="Rockwell"/>
                        </a:rPr>
                        <a:t>rung</a:t>
                      </a:r>
                      <a:endParaRPr lang="en-US" sz="1600" dirty="0">
                        <a:latin typeface="Rockwell"/>
                        <a:cs typeface="Rockwell"/>
                      </a:endParaRPr>
                    </a:p>
                  </a:txBody>
                  <a:tcPr marL="0" marR="0" marT="0" marB="0" anchor="ctr"/>
                </a:tc>
                <a:tc>
                  <a:txBody>
                    <a:bodyPr/>
                    <a:lstStyle/>
                    <a:p>
                      <a:pPr algn="ctr"/>
                      <a:r>
                        <a:rPr lang="en-US" sz="1600" dirty="0" smtClean="0"/>
                        <a:t>16</a:t>
                      </a:r>
                      <a:endParaRPr lang="en-US" sz="1600" dirty="0"/>
                    </a:p>
                  </a:txBody>
                  <a:tcPr marL="0" marR="0" marT="0" marB="0" anchor="ctr"/>
                </a:tc>
              </a:tr>
            </a:tbl>
          </a:graphicData>
        </a:graphic>
      </p:graphicFrame>
      <p:cxnSp>
        <p:nvCxnSpPr>
          <p:cNvPr id="40" name="Straight Arrow Connector 39"/>
          <p:cNvCxnSpPr/>
          <p:nvPr/>
        </p:nvCxnSpPr>
        <p:spPr bwMode="auto">
          <a:xfrm>
            <a:off x="1008103" y="3553081"/>
            <a:ext cx="0" cy="757238"/>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41" name="Trapezoid 40"/>
          <p:cNvSpPr/>
          <p:nvPr/>
        </p:nvSpPr>
        <p:spPr>
          <a:xfrm rot="5400000" flipV="1">
            <a:off x="531537" y="3113319"/>
            <a:ext cx="1406892" cy="356347"/>
          </a:xfrm>
          <a:prstGeom prst="trapezoid">
            <a:avLst>
              <a:gd name="adj" fmla="val 150813"/>
            </a:avLst>
          </a:prstGeom>
          <a:gradFill>
            <a:gsLst>
              <a:gs pos="0">
                <a:schemeClr val="tx1">
                  <a:lumMod val="75000"/>
                  <a:lumOff val="25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aphicFrame>
        <p:nvGraphicFramePr>
          <p:cNvPr id="42" name="Table 41"/>
          <p:cNvGraphicFramePr>
            <a:graphicFrameLocks noGrp="1"/>
          </p:cNvGraphicFramePr>
          <p:nvPr>
            <p:extLst>
              <p:ext uri="{D42A27DB-BD31-4B8C-83A1-F6EECF244321}">
                <p14:modId xmlns:p14="http://schemas.microsoft.com/office/powerpoint/2010/main" val="2439688201"/>
              </p:ext>
            </p:extLst>
          </p:nvPr>
        </p:nvGraphicFramePr>
        <p:xfrm>
          <a:off x="1413157" y="2592567"/>
          <a:ext cx="1232250" cy="1429404"/>
        </p:xfrm>
        <a:graphic>
          <a:graphicData uri="http://schemas.openxmlformats.org/drawingml/2006/table">
            <a:tbl>
              <a:tblPr bandRow="1">
                <a:tableStyleId>{5940675A-B579-460E-94D1-54222C63F5DA}</a:tableStyleId>
              </a:tblPr>
              <a:tblGrid>
                <a:gridCol w="512523"/>
                <a:gridCol w="239909"/>
                <a:gridCol w="239909"/>
                <a:gridCol w="239909"/>
              </a:tblGrid>
              <a:tr h="627021">
                <a:tc>
                  <a:txBody>
                    <a:bodyPr/>
                    <a:lstStyle/>
                    <a:p>
                      <a:pPr algn="ct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ring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rang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rung</a:t>
                      </a:r>
                      <a:endParaRPr lang="en-US" sz="1200" dirty="0">
                        <a:latin typeface="Rockwell"/>
                        <a:cs typeface="Rockwell"/>
                      </a:endParaRPr>
                    </a:p>
                  </a:txBody>
                  <a:tcPr marL="0" marR="0" marT="0" marB="0" vert="vert270" anchor="ctr"/>
                </a:tc>
              </a:tr>
              <a:tr h="267461">
                <a:tc>
                  <a:txBody>
                    <a:bodyPr/>
                    <a:lstStyle/>
                    <a:p>
                      <a:pPr algn="ctr"/>
                      <a:r>
                        <a:rPr lang="en-US" sz="1200" dirty="0" smtClean="0">
                          <a:latin typeface="Rockwell"/>
                          <a:cs typeface="Rockwell"/>
                        </a:rPr>
                        <a:t>ring</a:t>
                      </a:r>
                      <a:endParaRPr lang="en-US" sz="1200" dirty="0">
                        <a:latin typeface="Rockwell"/>
                        <a:cs typeface="Rockwell"/>
                      </a:endParaRPr>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r>
                        <a:rPr lang="en-US" sz="1200" dirty="0" smtClean="0"/>
                        <a:t>4</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rang</a:t>
                      </a:r>
                      <a:endParaRPr lang="en-US" sz="1200" dirty="0">
                        <a:latin typeface="Rockwell"/>
                        <a:cs typeface="Rockwell"/>
                      </a:endParaRPr>
                    </a:p>
                  </a:txBody>
                  <a:tcPr marL="0" marR="0" marT="0" marB="0" anchor="ctr"/>
                </a:tc>
                <a:tc>
                  <a:txBody>
                    <a:bodyPr/>
                    <a:lstStyle/>
                    <a:p>
                      <a:pPr algn="ctr"/>
                      <a:r>
                        <a:rPr lang="en-US" sz="1200" dirty="0" smtClean="0"/>
                        <a:t>7</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r>
              <a:tr h="267461">
                <a:tc>
                  <a:txBody>
                    <a:bodyPr/>
                    <a:lstStyle/>
                    <a:p>
                      <a:pPr algn="ctr"/>
                      <a:r>
                        <a:rPr lang="en-US" sz="1200" dirty="0" smtClean="0">
                          <a:latin typeface="Rockwell"/>
                          <a:cs typeface="Rockwell"/>
                        </a:rPr>
                        <a:t>rung</a:t>
                      </a:r>
                      <a:endParaRPr lang="en-US" sz="1200" dirty="0">
                        <a:latin typeface="Rockwell"/>
                        <a:cs typeface="Rockwell"/>
                      </a:endParaRPr>
                    </a:p>
                  </a:txBody>
                  <a:tcPr marL="0" marR="0" marT="0" marB="0" anchor="ctr"/>
                </a:tc>
                <a:tc>
                  <a:txBody>
                    <a:bodyPr/>
                    <a:lstStyle/>
                    <a:p>
                      <a:pPr algn="ctr"/>
                      <a:r>
                        <a:rPr lang="en-US" sz="1200" dirty="0" smtClean="0"/>
                        <a:t>8</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3</a:t>
                      </a:r>
                      <a:endParaRPr lang="en-US" sz="1200" dirty="0"/>
                    </a:p>
                  </a:txBody>
                  <a:tcPr marL="0" marR="0" marT="0" marB="0" anchor="ctr"/>
                </a:tc>
              </a:tr>
            </a:tbl>
          </a:graphicData>
        </a:graphic>
      </p:graphicFrame>
      <p:cxnSp>
        <p:nvCxnSpPr>
          <p:cNvPr id="43" name="Straight Connector 42"/>
          <p:cNvCxnSpPr>
            <a:stCxn id="47" idx="4"/>
            <a:endCxn id="45" idx="0"/>
          </p:cNvCxnSpPr>
          <p:nvPr/>
        </p:nvCxnSpPr>
        <p:spPr>
          <a:xfrm>
            <a:off x="3260588" y="2097485"/>
            <a:ext cx="0" cy="100822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p:cNvCxnSpPr>
            <a:stCxn id="46" idx="0"/>
            <a:endCxn id="45" idx="2"/>
          </p:cNvCxnSpPr>
          <p:nvPr/>
        </p:nvCxnSpPr>
        <p:spPr>
          <a:xfrm flipV="1">
            <a:off x="3256269" y="3348893"/>
            <a:ext cx="4319" cy="102977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Rectangle 44"/>
          <p:cNvSpPr/>
          <p:nvPr/>
        </p:nvSpPr>
        <p:spPr>
          <a:xfrm>
            <a:off x="3138995" y="3105706"/>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46" name="Oval 45"/>
          <p:cNvSpPr/>
          <p:nvPr/>
        </p:nvSpPr>
        <p:spPr>
          <a:xfrm>
            <a:off x="3008282" y="4378672"/>
            <a:ext cx="495974" cy="502698"/>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1"/>
                </a:solidFill>
                <a:latin typeface="Times New Roman"/>
                <a:cs typeface="Times New Roman"/>
              </a:rPr>
              <a:t>X</a:t>
            </a:r>
            <a:r>
              <a:rPr lang="en-US" sz="1600" i="1" baseline="-25000" dirty="0" smtClean="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47" name="Oval 46"/>
          <p:cNvSpPr/>
          <p:nvPr/>
        </p:nvSpPr>
        <p:spPr>
          <a:xfrm>
            <a:off x="3012601" y="1594787"/>
            <a:ext cx="495974" cy="50269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3"/>
                </a:solidFill>
                <a:latin typeface="Times New Roman"/>
                <a:cs typeface="Times New Roman"/>
              </a:rPr>
              <a:t>X</a:t>
            </a:r>
            <a:r>
              <a:rPr lang="en-US" sz="1600" i="1" baseline="-25000" dirty="0" smtClean="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cxnSp>
        <p:nvCxnSpPr>
          <p:cNvPr id="55" name="Straight Connector 54"/>
          <p:cNvCxnSpPr/>
          <p:nvPr/>
        </p:nvCxnSpPr>
        <p:spPr>
          <a:xfrm>
            <a:off x="2821146" y="1194899"/>
            <a:ext cx="10410" cy="5072298"/>
          </a:xfrm>
          <a:prstGeom prst="line">
            <a:avLst/>
          </a:prstGeom>
          <a:ln w="12700" cmpd="sng">
            <a:solidFill>
              <a:schemeClr val="tx1"/>
            </a:solidFill>
            <a:prstDash val="dash"/>
          </a:ln>
        </p:spPr>
        <p:style>
          <a:lnRef idx="2">
            <a:schemeClr val="accent1"/>
          </a:lnRef>
          <a:fillRef idx="0">
            <a:schemeClr val="accent1"/>
          </a:fillRef>
          <a:effectRef idx="1">
            <a:schemeClr val="accent1"/>
          </a:effectRef>
          <a:fontRef idx="minor">
            <a:schemeClr val="tx1"/>
          </a:fontRef>
        </p:style>
      </p:cxnSp>
      <p:graphicFrame>
        <p:nvGraphicFramePr>
          <p:cNvPr id="57" name="Table 56"/>
          <p:cNvGraphicFramePr>
            <a:graphicFrameLocks noGrp="1"/>
          </p:cNvGraphicFramePr>
          <p:nvPr>
            <p:extLst>
              <p:ext uri="{D42A27DB-BD31-4B8C-83A1-F6EECF244321}">
                <p14:modId xmlns:p14="http://schemas.microsoft.com/office/powerpoint/2010/main" val="2143007243"/>
              </p:ext>
            </p:extLst>
          </p:nvPr>
        </p:nvGraphicFramePr>
        <p:xfrm>
          <a:off x="3890652" y="997097"/>
          <a:ext cx="967182" cy="1872227"/>
        </p:xfrm>
        <a:graphic>
          <a:graphicData uri="http://schemas.openxmlformats.org/drawingml/2006/table">
            <a:tbl>
              <a:tblPr bandRow="1">
                <a:tableStyleId>{69C7853C-536D-4A76-A0AE-DD22124D55A5}</a:tableStyleId>
              </a:tblPr>
              <a:tblGrid>
                <a:gridCol w="658800"/>
                <a:gridCol w="308382"/>
              </a:tblGrid>
              <a:tr h="267461">
                <a:tc>
                  <a:txBody>
                    <a:bodyPr/>
                    <a:lstStyle/>
                    <a:p>
                      <a:pPr algn="ctr"/>
                      <a:r>
                        <a:rPr lang="en-US" sz="1300" dirty="0" smtClean="0">
                          <a:latin typeface="Rockwell"/>
                          <a:cs typeface="Rockwell"/>
                        </a:rPr>
                        <a:t>abacus</a:t>
                      </a:r>
                      <a:endParaRPr lang="en-US" sz="1300" dirty="0">
                        <a:latin typeface="Rockwell"/>
                        <a:cs typeface="Rockwell"/>
                      </a:endParaRPr>
                    </a:p>
                  </a:txBody>
                  <a:tcPr marL="0" marR="0" marT="0" marB="0" anchor="ctr"/>
                </a:tc>
                <a:tc>
                  <a:txBody>
                    <a:bodyPr/>
                    <a:lstStyle/>
                    <a:p>
                      <a:pPr algn="ctr"/>
                      <a:r>
                        <a:rPr lang="en-US" sz="1300" dirty="0" smtClean="0"/>
                        <a:t>0.1</a:t>
                      </a:r>
                      <a:endParaRPr lang="en-US" sz="1300" dirty="0"/>
                    </a:p>
                  </a:txBody>
                  <a:tcPr marL="0" marR="0" marT="0" marB="0" anchor="ctr"/>
                </a:tc>
              </a:tr>
              <a:tr h="267461">
                <a:tc>
                  <a:txBody>
                    <a:bodyPr/>
                    <a:lstStyle/>
                    <a:p>
                      <a:pPr algn="ctr"/>
                      <a:r>
                        <a:rPr lang="en-US" sz="1300" dirty="0" smtClean="0">
                          <a:latin typeface="Rockwell"/>
                          <a:cs typeface="Rockwell"/>
                        </a:rPr>
                        <a:t>…</a:t>
                      </a:r>
                      <a:endParaRPr lang="en-US" sz="1300" dirty="0">
                        <a:latin typeface="Rockwell"/>
                        <a:cs typeface="Rockwell"/>
                      </a:endParaRPr>
                    </a:p>
                  </a:txBody>
                  <a:tcPr marL="0" marR="0" marT="0" marB="0" anchor="ctr"/>
                </a:tc>
                <a:tc>
                  <a:txBody>
                    <a:bodyPr/>
                    <a:lstStyle/>
                    <a:p>
                      <a:pPr algn="ctr"/>
                      <a:r>
                        <a:rPr lang="en-US" sz="1300" dirty="0" smtClean="0"/>
                        <a:t>…</a:t>
                      </a:r>
                      <a:endParaRPr lang="en-US" sz="1300" dirty="0"/>
                    </a:p>
                  </a:txBody>
                  <a:tcPr marL="0" marR="0" marT="0" marB="0" anchor="ctr"/>
                </a:tc>
              </a:tr>
              <a:tr h="267461">
                <a:tc>
                  <a:txBody>
                    <a:bodyPr/>
                    <a:lstStyle/>
                    <a:p>
                      <a:pPr algn="ctr"/>
                      <a:r>
                        <a:rPr lang="en-US" sz="1300" dirty="0" smtClean="0">
                          <a:latin typeface="Rockwell"/>
                          <a:cs typeface="Rockwell"/>
                        </a:rPr>
                        <a:t>rang</a:t>
                      </a:r>
                      <a:endParaRPr lang="en-US" sz="1300" dirty="0">
                        <a:latin typeface="Rockwell"/>
                        <a:cs typeface="Rockwell"/>
                      </a:endParaRPr>
                    </a:p>
                  </a:txBody>
                  <a:tcPr marL="0" marR="0" marT="0" marB="0" anchor="ctr"/>
                </a:tc>
                <a:tc>
                  <a:txBody>
                    <a:bodyPr/>
                    <a:lstStyle/>
                    <a:p>
                      <a:pPr algn="ctr"/>
                      <a:r>
                        <a:rPr lang="en-US" sz="1300" dirty="0" smtClean="0"/>
                        <a:t>3</a:t>
                      </a:r>
                      <a:endParaRPr lang="en-US" sz="1300" dirty="0"/>
                    </a:p>
                  </a:txBody>
                  <a:tcPr marL="0" marR="0" marT="0" marB="0" anchor="ctr"/>
                </a:tc>
              </a:tr>
              <a:tr h="267461">
                <a:tc>
                  <a:txBody>
                    <a:bodyPr/>
                    <a:lstStyle/>
                    <a:p>
                      <a:pPr algn="ctr"/>
                      <a:r>
                        <a:rPr lang="en-US" sz="1300" dirty="0" smtClean="0">
                          <a:latin typeface="Rockwell"/>
                          <a:cs typeface="Rockwell"/>
                        </a:rPr>
                        <a:t>ring</a:t>
                      </a:r>
                      <a:endParaRPr lang="en-US" sz="1300" dirty="0">
                        <a:latin typeface="Rockwell"/>
                        <a:cs typeface="Rockwell"/>
                      </a:endParaRPr>
                    </a:p>
                  </a:txBody>
                  <a:tcPr marL="0" marR="0" marT="0" marB="0" anchor="ctr"/>
                </a:tc>
                <a:tc>
                  <a:txBody>
                    <a:bodyPr/>
                    <a:lstStyle/>
                    <a:p>
                      <a:pPr algn="ctr"/>
                      <a:r>
                        <a:rPr lang="en-US" sz="1300" dirty="0" smtClean="0"/>
                        <a:t>4</a:t>
                      </a:r>
                      <a:endParaRPr lang="en-US" sz="1300" dirty="0"/>
                    </a:p>
                  </a:txBody>
                  <a:tcPr marL="0" marR="0" marT="0" marB="0" anchor="ctr"/>
                </a:tc>
              </a:tr>
              <a:tr h="267461">
                <a:tc>
                  <a:txBody>
                    <a:bodyPr/>
                    <a:lstStyle/>
                    <a:p>
                      <a:pPr algn="ctr"/>
                      <a:r>
                        <a:rPr lang="en-US" sz="1300" dirty="0" smtClean="0">
                          <a:latin typeface="Rockwell"/>
                          <a:cs typeface="Rockwell"/>
                        </a:rPr>
                        <a:t>rung</a:t>
                      </a:r>
                      <a:endParaRPr lang="en-US" sz="1300" dirty="0">
                        <a:latin typeface="Rockwell"/>
                        <a:cs typeface="Rockwell"/>
                      </a:endParaRPr>
                    </a:p>
                  </a:txBody>
                  <a:tcPr marL="0" marR="0" marT="0" marB="0" anchor="ctr"/>
                </a:tc>
                <a:tc>
                  <a:txBody>
                    <a:bodyPr/>
                    <a:lstStyle/>
                    <a:p>
                      <a:pPr algn="ctr"/>
                      <a:r>
                        <a:rPr lang="en-US" sz="1300" dirty="0" smtClean="0"/>
                        <a:t>5</a:t>
                      </a:r>
                      <a:endParaRPr lang="en-US" sz="1300" dirty="0"/>
                    </a:p>
                  </a:txBody>
                  <a:tcPr marL="0" marR="0" marT="0" marB="0" anchor="ctr"/>
                </a:tc>
              </a:tr>
              <a:tr h="267461">
                <a:tc>
                  <a:txBody>
                    <a:bodyPr/>
                    <a:lstStyle/>
                    <a:p>
                      <a:pPr algn="ctr"/>
                      <a:r>
                        <a:rPr lang="en-US" sz="1300" dirty="0" smtClean="0">
                          <a:latin typeface="Rockwell"/>
                          <a:cs typeface="Rockwell"/>
                        </a:rPr>
                        <a:t>…</a:t>
                      </a:r>
                      <a:endParaRPr lang="en-US" sz="1300" dirty="0">
                        <a:latin typeface="Rockwell"/>
                        <a:cs typeface="Rockwell"/>
                      </a:endParaRPr>
                    </a:p>
                  </a:txBody>
                  <a:tcPr marL="0" marR="0" marT="0" marB="0" anchor="ctr"/>
                </a:tc>
                <a:tc>
                  <a:txBody>
                    <a:bodyPr/>
                    <a:lstStyle/>
                    <a:p>
                      <a:pPr algn="ctr"/>
                      <a:r>
                        <a:rPr lang="en-US" sz="1300" dirty="0" smtClean="0"/>
                        <a:t>…</a:t>
                      </a:r>
                      <a:endParaRPr lang="en-US" sz="1300" dirty="0"/>
                    </a:p>
                  </a:txBody>
                  <a:tcPr marL="0" marR="0" marT="0" marB="0" anchor="ctr"/>
                </a:tc>
              </a:tr>
              <a:tr h="267461">
                <a:tc>
                  <a:txBody>
                    <a:bodyPr/>
                    <a:lstStyle/>
                    <a:p>
                      <a:pPr algn="ctr"/>
                      <a:r>
                        <a:rPr lang="en-US" sz="1300" dirty="0" smtClean="0">
                          <a:latin typeface="Rockwell"/>
                          <a:cs typeface="Rockwell"/>
                        </a:rPr>
                        <a:t>zymurgy</a:t>
                      </a:r>
                      <a:endParaRPr lang="en-US" sz="1300" dirty="0">
                        <a:latin typeface="Rockwell"/>
                        <a:cs typeface="Rockwell"/>
                      </a:endParaRPr>
                    </a:p>
                  </a:txBody>
                  <a:tcPr marL="0" marR="0" marT="0" marB="0" anchor="ctr"/>
                </a:tc>
                <a:tc>
                  <a:txBody>
                    <a:bodyPr/>
                    <a:lstStyle/>
                    <a:p>
                      <a:pPr algn="ctr"/>
                      <a:r>
                        <a:rPr lang="en-US" sz="1300" dirty="0" smtClean="0"/>
                        <a:t>0.1</a:t>
                      </a:r>
                      <a:endParaRPr lang="en-US" sz="1300" dirty="0"/>
                    </a:p>
                  </a:txBody>
                  <a:tcPr marL="0" marR="0" marT="0" marB="0" anchor="ctr"/>
                </a:tc>
              </a:tr>
            </a:tbl>
          </a:graphicData>
        </a:graphic>
      </p:graphicFrame>
      <p:sp>
        <p:nvSpPr>
          <p:cNvPr id="60" name="Isosceles Triangle 59"/>
          <p:cNvSpPr/>
          <p:nvPr/>
        </p:nvSpPr>
        <p:spPr>
          <a:xfrm rot="16200000">
            <a:off x="2842827" y="3759780"/>
            <a:ext cx="1607253" cy="284396"/>
          </a:xfrm>
          <a:prstGeom prst="triangle">
            <a:avLst>
              <a:gd name="adj" fmla="val 90059"/>
            </a:avLst>
          </a:prstGeom>
          <a:gradFill>
            <a:gsLst>
              <a:gs pos="0">
                <a:schemeClr val="tx1">
                  <a:lumMod val="75000"/>
                  <a:lumOff val="25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1" name="Group 18"/>
          <p:cNvGrpSpPr>
            <a:grpSpLocks/>
          </p:cNvGrpSpPr>
          <p:nvPr/>
        </p:nvGrpSpPr>
        <p:grpSpPr bwMode="auto">
          <a:xfrm rot="16200000">
            <a:off x="666335" y="4906600"/>
            <a:ext cx="423141" cy="389279"/>
            <a:chOff x="3503523" y="5465825"/>
            <a:chExt cx="224408" cy="271141"/>
          </a:xfrm>
        </p:grpSpPr>
        <p:cxnSp>
          <p:nvCxnSpPr>
            <p:cNvPr id="62" name="Straight Connector 61"/>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64" name="Straight Connector 63"/>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5" name="Group 18"/>
          <p:cNvGrpSpPr>
            <a:grpSpLocks/>
          </p:cNvGrpSpPr>
          <p:nvPr/>
        </p:nvGrpSpPr>
        <p:grpSpPr bwMode="auto">
          <a:xfrm rot="5400000">
            <a:off x="3044698" y="1188573"/>
            <a:ext cx="423141" cy="389279"/>
            <a:chOff x="3503523" y="5465825"/>
            <a:chExt cx="224408" cy="271141"/>
          </a:xfrm>
        </p:grpSpPr>
        <p:cxnSp>
          <p:nvCxnSpPr>
            <p:cNvPr id="66" name="Straight Connector 65"/>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9" name="Group 18"/>
          <p:cNvGrpSpPr>
            <a:grpSpLocks/>
          </p:cNvGrpSpPr>
          <p:nvPr/>
        </p:nvGrpSpPr>
        <p:grpSpPr bwMode="auto">
          <a:xfrm rot="16200000">
            <a:off x="3040413" y="4906596"/>
            <a:ext cx="423141" cy="389279"/>
            <a:chOff x="3503523" y="5465825"/>
            <a:chExt cx="224408" cy="271141"/>
          </a:xfrm>
        </p:grpSpPr>
        <p:cxnSp>
          <p:nvCxnSpPr>
            <p:cNvPr id="70" name="Straight Connector 69"/>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cxnSp>
        <p:nvCxnSpPr>
          <p:cNvPr id="156" name="Straight Arrow Connector 155"/>
          <p:cNvCxnSpPr/>
          <p:nvPr/>
        </p:nvCxnSpPr>
        <p:spPr bwMode="auto">
          <a:xfrm>
            <a:off x="3361589" y="2267892"/>
            <a:ext cx="0" cy="757238"/>
          </a:xfrm>
          <a:prstGeom prst="straightConnector1">
            <a:avLst/>
          </a:prstGeom>
          <a:ln w="38100" cmpd="sng">
            <a:solidFill>
              <a:schemeClr val="accent3"/>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57" name="Straight Arrow Connector 156"/>
          <p:cNvCxnSpPr/>
          <p:nvPr/>
        </p:nvCxnSpPr>
        <p:spPr bwMode="auto">
          <a:xfrm>
            <a:off x="3387159" y="3565460"/>
            <a:ext cx="0" cy="757238"/>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graphicFrame>
        <p:nvGraphicFramePr>
          <p:cNvPr id="210" name="Table 209"/>
          <p:cNvGraphicFramePr>
            <a:graphicFrameLocks noGrp="1"/>
          </p:cNvGraphicFramePr>
          <p:nvPr>
            <p:extLst>
              <p:ext uri="{D42A27DB-BD31-4B8C-83A1-F6EECF244321}">
                <p14:modId xmlns:p14="http://schemas.microsoft.com/office/powerpoint/2010/main" val="2657981654"/>
              </p:ext>
            </p:extLst>
          </p:nvPr>
        </p:nvGraphicFramePr>
        <p:xfrm>
          <a:off x="3787235" y="3110227"/>
          <a:ext cx="2451522" cy="2499248"/>
        </p:xfrm>
        <a:graphic>
          <a:graphicData uri="http://schemas.openxmlformats.org/drawingml/2006/table">
            <a:tbl>
              <a:tblPr bandRow="1">
                <a:tableStyleId>{5940675A-B579-460E-94D1-54222C63F5DA}</a:tableStyleId>
              </a:tblPr>
              <a:tblGrid>
                <a:gridCol w="573233"/>
                <a:gridCol w="268327"/>
                <a:gridCol w="268327"/>
                <a:gridCol w="268327"/>
                <a:gridCol w="268327"/>
                <a:gridCol w="268327"/>
                <a:gridCol w="268327"/>
                <a:gridCol w="268327"/>
              </a:tblGrid>
              <a:tr h="627021">
                <a:tc>
                  <a:txBody>
                    <a:bodyPr/>
                    <a:lstStyle/>
                    <a:p>
                      <a:pPr algn="ct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rang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ring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rung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zymurgy</a:t>
                      </a:r>
                      <a:endParaRPr lang="en-US" sz="1200" dirty="0">
                        <a:latin typeface="Rockwell"/>
                        <a:cs typeface="Rockwell"/>
                      </a:endParaRPr>
                    </a:p>
                  </a:txBody>
                  <a:tcPr marL="0" marR="0" marT="0" marB="0" vert="vert270" anchor="ctr"/>
                </a:tc>
              </a:tr>
              <a:tr h="267461">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rang</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r>
                        <a:rPr lang="en-US" sz="1200" dirty="0" smtClean="0"/>
                        <a:t>4</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ring</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7</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rung</a:t>
                      </a:r>
                      <a:endParaRPr lang="en-US" sz="1200" dirty="0">
                        <a:latin typeface="Rockwell"/>
                        <a:cs typeface="Rockwell"/>
                      </a:endParaRPr>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8</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3</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100" dirty="0" smtClean="0">
                          <a:latin typeface="Rockwell"/>
                          <a:cs typeface="Rockwell"/>
                        </a:rPr>
                        <a:t>zymurgy</a:t>
                      </a:r>
                      <a:endParaRPr lang="en-US" sz="11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bl>
          </a:graphicData>
        </a:graphic>
      </p:graphicFrame>
      <p:sp>
        <p:nvSpPr>
          <p:cNvPr id="48" name="Content Placeholder 2"/>
          <p:cNvSpPr txBox="1">
            <a:spLocks/>
          </p:cNvSpPr>
          <p:nvPr/>
        </p:nvSpPr>
        <p:spPr>
          <a:xfrm>
            <a:off x="6391326" y="2592566"/>
            <a:ext cx="2295473" cy="3763784"/>
          </a:xfrm>
          <a:prstGeom prst="rect">
            <a:avLst/>
          </a:prstGeom>
        </p:spPr>
        <p:txBody>
          <a:bodyPr>
            <a:normAutofit fontScale="70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t>What happens as the </a:t>
            </a:r>
            <a:r>
              <a:rPr lang="en-US" dirty="0"/>
              <a:t># of possible values for a variable, </a:t>
            </a:r>
            <a:r>
              <a:rPr lang="en-US" i="1" dirty="0">
                <a:latin typeface="Times New Roman"/>
                <a:cs typeface="Times New Roman"/>
              </a:rPr>
              <a:t>k</a:t>
            </a:r>
            <a:r>
              <a:rPr lang="en-US" dirty="0"/>
              <a:t>, </a:t>
            </a:r>
            <a:r>
              <a:rPr lang="en-US" dirty="0" smtClean="0"/>
              <a:t>increases?</a:t>
            </a:r>
          </a:p>
          <a:p>
            <a:pPr marL="0" indent="0">
              <a:buNone/>
            </a:pPr>
            <a:r>
              <a:rPr lang="en-US" dirty="0" smtClean="0"/>
              <a:t> </a:t>
            </a:r>
          </a:p>
          <a:p>
            <a:pPr marL="0" indent="0">
              <a:buNone/>
            </a:pPr>
            <a:r>
              <a:rPr lang="en-US" dirty="0" smtClean="0"/>
              <a:t>We can still keep the computational complexity down by including only low </a:t>
            </a:r>
            <a:r>
              <a:rPr lang="en-US" dirty="0" err="1" smtClean="0"/>
              <a:t>arity</a:t>
            </a:r>
            <a:r>
              <a:rPr lang="en-US" dirty="0" smtClean="0"/>
              <a:t> factors (i.e. small </a:t>
            </a:r>
            <a:r>
              <a:rPr lang="en-US" i="1" dirty="0" smtClean="0">
                <a:latin typeface="Times New Roman"/>
                <a:cs typeface="Times New Roman"/>
              </a:rPr>
              <a:t>d</a:t>
            </a:r>
            <a:r>
              <a:rPr lang="en-US" dirty="0" smtClean="0"/>
              <a:t>).</a:t>
            </a:r>
            <a:endParaRPr lang="en-US" dirty="0"/>
          </a:p>
        </p:txBody>
      </p:sp>
      <p:sp>
        <p:nvSpPr>
          <p:cNvPr id="49" name="Content Placeholder 2"/>
          <p:cNvSpPr txBox="1">
            <a:spLocks/>
          </p:cNvSpPr>
          <p:nvPr/>
        </p:nvSpPr>
        <p:spPr>
          <a:xfrm>
            <a:off x="5917200" y="997097"/>
            <a:ext cx="3024511" cy="1430151"/>
          </a:xfrm>
          <a:prstGeom prst="rect">
            <a:avLst/>
          </a:prstGeom>
          <a:ln>
            <a:solidFill>
              <a:schemeClr val="tx1"/>
            </a:solidFill>
          </a:ln>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800" dirty="0" smtClean="0">
                <a:cs typeface="Times New Roman"/>
              </a:rPr>
              <a:t>Time Complexity:</a:t>
            </a:r>
          </a:p>
          <a:p>
            <a:pPr marL="400050" lvl="1" indent="0">
              <a:buNone/>
            </a:pPr>
            <a:r>
              <a:rPr lang="en-US" sz="2400" dirty="0" smtClean="0">
                <a:cs typeface="Times New Roman"/>
              </a:rPr>
              <a:t>var. </a:t>
            </a:r>
            <a:r>
              <a:rPr lang="en-US" sz="2400" dirty="0" smtClean="0">
                <a:cs typeface="Times New Roman"/>
                <a:sym typeface="Wingdings"/>
              </a:rPr>
              <a:t></a:t>
            </a:r>
            <a:r>
              <a:rPr lang="en-US" sz="2400" dirty="0" smtClean="0">
                <a:cs typeface="Times New Roman"/>
              </a:rPr>
              <a:t> fac. </a:t>
            </a:r>
            <a:r>
              <a:rPr lang="en-US" sz="2400" dirty="0">
                <a:latin typeface="Times New Roman"/>
                <a:cs typeface="Times New Roman"/>
              </a:rPr>
              <a:t>O(</a:t>
            </a:r>
            <a:r>
              <a:rPr lang="en-US" sz="2400" i="1" dirty="0">
                <a:latin typeface="Times New Roman"/>
                <a:cs typeface="Times New Roman"/>
              </a:rPr>
              <a:t>d*</a:t>
            </a:r>
            <a:r>
              <a:rPr lang="en-US" sz="2400" i="1" dirty="0" err="1">
                <a:latin typeface="Times New Roman"/>
                <a:cs typeface="Times New Roman"/>
              </a:rPr>
              <a:t>k</a:t>
            </a:r>
            <a:r>
              <a:rPr lang="en-US" sz="2400" i="1" baseline="30000" dirty="0" err="1">
                <a:latin typeface="Times New Roman"/>
                <a:cs typeface="Times New Roman"/>
              </a:rPr>
              <a:t>d</a:t>
            </a:r>
            <a:r>
              <a:rPr lang="en-US" sz="2400" dirty="0">
                <a:latin typeface="Times New Roman"/>
                <a:cs typeface="Times New Roman"/>
              </a:rPr>
              <a:t>)</a:t>
            </a:r>
            <a:endParaRPr lang="en-US" sz="2400" dirty="0"/>
          </a:p>
          <a:p>
            <a:pPr marL="400050" lvl="1" indent="0">
              <a:buNone/>
            </a:pPr>
            <a:r>
              <a:rPr lang="en-US" sz="2400" dirty="0">
                <a:latin typeface="Times New Roman"/>
                <a:cs typeface="Times New Roman"/>
              </a:rPr>
              <a:t>f</a:t>
            </a:r>
            <a:r>
              <a:rPr lang="en-US" sz="2400" dirty="0" smtClean="0">
                <a:latin typeface="Times New Roman"/>
                <a:cs typeface="Times New Roman"/>
              </a:rPr>
              <a:t>ac. </a:t>
            </a:r>
            <a:r>
              <a:rPr lang="en-US" sz="2400" dirty="0" smtClean="0">
                <a:latin typeface="Times New Roman"/>
                <a:cs typeface="Times New Roman"/>
                <a:sym typeface="Wingdings"/>
              </a:rPr>
              <a:t></a:t>
            </a:r>
            <a:r>
              <a:rPr lang="en-US" sz="2400" dirty="0" smtClean="0">
                <a:latin typeface="Times New Roman"/>
                <a:cs typeface="Times New Roman"/>
              </a:rPr>
              <a:t> var. O</a:t>
            </a:r>
            <a:r>
              <a:rPr lang="en-US" sz="2400" dirty="0">
                <a:latin typeface="Times New Roman"/>
                <a:cs typeface="Times New Roman"/>
              </a:rPr>
              <a:t>(</a:t>
            </a:r>
            <a:r>
              <a:rPr lang="en-US" sz="2400" i="1" dirty="0">
                <a:latin typeface="Times New Roman"/>
                <a:cs typeface="Times New Roman"/>
              </a:rPr>
              <a:t>d*</a:t>
            </a:r>
            <a:r>
              <a:rPr lang="en-US" sz="2400" i="1" dirty="0" smtClean="0">
                <a:latin typeface="Times New Roman"/>
                <a:cs typeface="Times New Roman"/>
              </a:rPr>
              <a:t>k</a:t>
            </a:r>
            <a:r>
              <a:rPr lang="en-US" sz="2400" dirty="0" smtClean="0">
                <a:latin typeface="Times New Roman"/>
                <a:cs typeface="Times New Roman"/>
              </a:rPr>
              <a:t>)</a:t>
            </a:r>
            <a:endParaRPr lang="en-US" sz="2400" i="1" baseline="-25000" dirty="0">
              <a:latin typeface="Times New Roman"/>
              <a:cs typeface="Times New Roman"/>
            </a:endParaRPr>
          </a:p>
        </p:txBody>
      </p:sp>
    </p:spTree>
    <p:extLst>
      <p:ext uri="{BB962C8B-B14F-4D97-AF65-F5344CB8AC3E}">
        <p14:creationId xmlns:p14="http://schemas.microsoft.com/office/powerpoint/2010/main" val="428905255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9"/>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48">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8">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9" grpId="0" animBg="1"/>
    </p:bldLst>
  </p:timing>
</p:sld>
</file>

<file path=ppt/slides/slide2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Graphical Models over Strings</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253</a:t>
            </a:fld>
            <a:endParaRPr lang="en-US"/>
          </a:p>
        </p:txBody>
      </p:sp>
      <p:cxnSp>
        <p:nvCxnSpPr>
          <p:cNvPr id="5" name="Straight Connector 4"/>
          <p:cNvCxnSpPr>
            <a:stCxn id="9" idx="4"/>
            <a:endCxn id="7" idx="0"/>
          </p:cNvCxnSpPr>
          <p:nvPr/>
        </p:nvCxnSpPr>
        <p:spPr>
          <a:xfrm>
            <a:off x="886510" y="2102006"/>
            <a:ext cx="0" cy="100822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 name="Straight Connector 5"/>
          <p:cNvCxnSpPr>
            <a:stCxn id="8" idx="0"/>
            <a:endCxn id="7" idx="2"/>
          </p:cNvCxnSpPr>
          <p:nvPr/>
        </p:nvCxnSpPr>
        <p:spPr>
          <a:xfrm flipV="1">
            <a:off x="882191" y="3353414"/>
            <a:ext cx="4319" cy="102977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 name="Rectangle 6"/>
          <p:cNvSpPr/>
          <p:nvPr/>
        </p:nvSpPr>
        <p:spPr>
          <a:xfrm>
            <a:off x="764917" y="3110227"/>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8" name="Oval 7"/>
          <p:cNvSpPr/>
          <p:nvPr/>
        </p:nvSpPr>
        <p:spPr>
          <a:xfrm>
            <a:off x="634204" y="4383193"/>
            <a:ext cx="495974" cy="502698"/>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1"/>
                </a:solidFill>
                <a:latin typeface="Times New Roman"/>
                <a:cs typeface="Times New Roman"/>
              </a:rPr>
              <a:t>X</a:t>
            </a:r>
            <a:r>
              <a:rPr lang="en-US" sz="1600" i="1" baseline="-25000" dirty="0" smtClean="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9" name="Oval 8"/>
          <p:cNvSpPr/>
          <p:nvPr/>
        </p:nvSpPr>
        <p:spPr>
          <a:xfrm>
            <a:off x="638523" y="1599308"/>
            <a:ext cx="495974" cy="50269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3"/>
                </a:solidFill>
                <a:latin typeface="Times New Roman"/>
                <a:cs typeface="Times New Roman"/>
              </a:rPr>
              <a:t>X</a:t>
            </a:r>
            <a:r>
              <a:rPr lang="en-US" sz="1600" i="1" baseline="-25000" dirty="0" smtClean="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sp>
        <p:nvSpPr>
          <p:cNvPr id="10" name="TextBox 9"/>
          <p:cNvSpPr txBox="1"/>
          <p:nvPr/>
        </p:nvSpPr>
        <p:spPr>
          <a:xfrm>
            <a:off x="0" y="6446664"/>
            <a:ext cx="2448315" cy="411336"/>
          </a:xfrm>
          <a:prstGeom prst="rect">
            <a:avLst/>
          </a:prstGeom>
          <a:solidFill>
            <a:schemeClr val="accent6">
              <a:lumMod val="60000"/>
              <a:lumOff val="40000"/>
            </a:schemeClr>
          </a:solidFill>
        </p:spPr>
        <p:txBody>
          <a:bodyPr wrap="square" rtlCol="0" anchor="ctr">
            <a:noAutofit/>
          </a:bodyPr>
          <a:lstStyle/>
          <a:p>
            <a:r>
              <a:rPr lang="en-US" dirty="0" smtClean="0"/>
              <a:t>(Dreyer &amp; Eisner, 2009)</a:t>
            </a:r>
          </a:p>
        </p:txBody>
      </p:sp>
      <p:grpSp>
        <p:nvGrpSpPr>
          <p:cNvPr id="26" name="Group 18"/>
          <p:cNvGrpSpPr>
            <a:grpSpLocks/>
          </p:cNvGrpSpPr>
          <p:nvPr/>
        </p:nvGrpSpPr>
        <p:grpSpPr bwMode="auto">
          <a:xfrm rot="5400000">
            <a:off x="670620" y="1188577"/>
            <a:ext cx="423141" cy="389279"/>
            <a:chOff x="3503523" y="5465825"/>
            <a:chExt cx="224408" cy="271141"/>
          </a:xfrm>
        </p:grpSpPr>
        <p:cxnSp>
          <p:nvCxnSpPr>
            <p:cNvPr id="27" name="Straight Connector 26"/>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cxnSp>
        <p:nvCxnSpPr>
          <p:cNvPr id="15" name="Straight Arrow Connector 14"/>
          <p:cNvCxnSpPr/>
          <p:nvPr/>
        </p:nvCxnSpPr>
        <p:spPr bwMode="auto">
          <a:xfrm>
            <a:off x="982533" y="2255513"/>
            <a:ext cx="0" cy="757238"/>
          </a:xfrm>
          <a:prstGeom prst="straightConnector1">
            <a:avLst/>
          </a:prstGeom>
          <a:ln w="38100" cmpd="sng">
            <a:solidFill>
              <a:schemeClr val="accent3"/>
            </a:solidFill>
            <a:headEnd type="oval"/>
            <a:tailEnd type="triangle"/>
          </a:ln>
          <a:effectLst/>
        </p:spPr>
        <p:style>
          <a:lnRef idx="2">
            <a:schemeClr val="accent1"/>
          </a:lnRef>
          <a:fillRef idx="0">
            <a:schemeClr val="accent1"/>
          </a:fillRef>
          <a:effectRef idx="1">
            <a:schemeClr val="accent1"/>
          </a:effectRef>
          <a:fontRef idx="minor">
            <a:schemeClr val="tx1"/>
          </a:fontRef>
        </p:style>
      </p:cxnSp>
      <p:graphicFrame>
        <p:nvGraphicFramePr>
          <p:cNvPr id="36" name="Table 35"/>
          <p:cNvGraphicFramePr>
            <a:graphicFrameLocks noGrp="1"/>
          </p:cNvGraphicFramePr>
          <p:nvPr>
            <p:extLst>
              <p:ext uri="{D42A27DB-BD31-4B8C-83A1-F6EECF244321}">
                <p14:modId xmlns:p14="http://schemas.microsoft.com/office/powerpoint/2010/main" val="3852301194"/>
              </p:ext>
            </p:extLst>
          </p:nvPr>
        </p:nvGraphicFramePr>
        <p:xfrm>
          <a:off x="1319461" y="1544649"/>
          <a:ext cx="866202" cy="802383"/>
        </p:xfrm>
        <a:graphic>
          <a:graphicData uri="http://schemas.openxmlformats.org/drawingml/2006/table">
            <a:tbl>
              <a:tblPr bandRow="1">
                <a:tableStyleId>{69C7853C-536D-4A76-A0AE-DD22124D55A5}</a:tableStyleId>
              </a:tblPr>
              <a:tblGrid>
                <a:gridCol w="524035"/>
                <a:gridCol w="342167"/>
              </a:tblGrid>
              <a:tr h="267461">
                <a:tc>
                  <a:txBody>
                    <a:bodyPr/>
                    <a:lstStyle/>
                    <a:p>
                      <a:pPr algn="ctr"/>
                      <a:r>
                        <a:rPr lang="en-US" sz="1600" dirty="0" smtClean="0">
                          <a:latin typeface="Rockwell"/>
                          <a:cs typeface="Rockwell"/>
                        </a:rPr>
                        <a:t>ring</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r h="267461">
                <a:tc>
                  <a:txBody>
                    <a:bodyPr/>
                    <a:lstStyle/>
                    <a:p>
                      <a:pPr algn="ctr"/>
                      <a:r>
                        <a:rPr lang="en-US" sz="1600" dirty="0" smtClean="0">
                          <a:latin typeface="Rockwell"/>
                          <a:cs typeface="Rockwell"/>
                        </a:rPr>
                        <a:t>rang</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r>
              <a:tr h="267461">
                <a:tc>
                  <a:txBody>
                    <a:bodyPr/>
                    <a:lstStyle/>
                    <a:p>
                      <a:pPr algn="ctr"/>
                      <a:r>
                        <a:rPr lang="en-US" sz="1600" dirty="0" smtClean="0">
                          <a:latin typeface="Rockwell"/>
                          <a:cs typeface="Rockwell"/>
                        </a:rPr>
                        <a:t>rung</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r>
            </a:tbl>
          </a:graphicData>
        </a:graphic>
      </p:graphicFrame>
      <p:graphicFrame>
        <p:nvGraphicFramePr>
          <p:cNvPr id="37" name="Table 36"/>
          <p:cNvGraphicFramePr>
            <a:graphicFrameLocks noGrp="1"/>
          </p:cNvGraphicFramePr>
          <p:nvPr>
            <p:extLst>
              <p:ext uri="{D42A27DB-BD31-4B8C-83A1-F6EECF244321}">
                <p14:modId xmlns:p14="http://schemas.microsoft.com/office/powerpoint/2010/main" val="1856810669"/>
              </p:ext>
            </p:extLst>
          </p:nvPr>
        </p:nvGraphicFramePr>
        <p:xfrm>
          <a:off x="1319461" y="4298857"/>
          <a:ext cx="866202" cy="802383"/>
        </p:xfrm>
        <a:graphic>
          <a:graphicData uri="http://schemas.openxmlformats.org/drawingml/2006/table">
            <a:tbl>
              <a:tblPr bandRow="1">
                <a:tableStyleId>{3C2FFA5D-87B4-456A-9821-1D502468CF0F}</a:tableStyleId>
              </a:tblPr>
              <a:tblGrid>
                <a:gridCol w="529431"/>
                <a:gridCol w="336771"/>
              </a:tblGrid>
              <a:tr h="267461">
                <a:tc>
                  <a:txBody>
                    <a:bodyPr/>
                    <a:lstStyle/>
                    <a:p>
                      <a:pPr algn="ctr"/>
                      <a:r>
                        <a:rPr lang="en-US" sz="1600" dirty="0" smtClean="0">
                          <a:latin typeface="Rockwell"/>
                          <a:cs typeface="Rockwell"/>
                        </a:rPr>
                        <a:t>ring</a:t>
                      </a:r>
                      <a:endParaRPr lang="en-US" sz="1600" dirty="0">
                        <a:latin typeface="Rockwell"/>
                        <a:cs typeface="Rockwell"/>
                      </a:endParaRPr>
                    </a:p>
                  </a:txBody>
                  <a:tcPr marL="0" marR="0" marT="0" marB="0" anchor="ctr"/>
                </a:tc>
                <a:tc>
                  <a:txBody>
                    <a:bodyPr/>
                    <a:lstStyle/>
                    <a:p>
                      <a:pPr algn="ctr"/>
                      <a:r>
                        <a:rPr lang="en-US" sz="1600" dirty="0" smtClean="0"/>
                        <a:t>10.2</a:t>
                      </a:r>
                      <a:endParaRPr lang="en-US" sz="1600" dirty="0"/>
                    </a:p>
                  </a:txBody>
                  <a:tcPr marL="0" marR="0" marT="0" marB="0" anchor="ctr"/>
                </a:tc>
              </a:tr>
              <a:tr h="267461">
                <a:tc>
                  <a:txBody>
                    <a:bodyPr/>
                    <a:lstStyle/>
                    <a:p>
                      <a:pPr algn="ctr"/>
                      <a:r>
                        <a:rPr lang="en-US" sz="1600" dirty="0" smtClean="0">
                          <a:latin typeface="Rockwell"/>
                          <a:cs typeface="Rockwell"/>
                        </a:rPr>
                        <a:t>rang</a:t>
                      </a:r>
                      <a:endParaRPr lang="en-US" sz="1600" dirty="0">
                        <a:latin typeface="Rockwell"/>
                        <a:cs typeface="Rockwell"/>
                      </a:endParaRPr>
                    </a:p>
                  </a:txBody>
                  <a:tcPr marL="0" marR="0" marT="0" marB="0" anchor="ctr"/>
                </a:tc>
                <a:tc>
                  <a:txBody>
                    <a:bodyPr/>
                    <a:lstStyle/>
                    <a:p>
                      <a:pPr algn="ctr"/>
                      <a:r>
                        <a:rPr lang="en-US" sz="1600" dirty="0" smtClean="0"/>
                        <a:t>13</a:t>
                      </a:r>
                      <a:endParaRPr lang="en-US" sz="1600" dirty="0"/>
                    </a:p>
                  </a:txBody>
                  <a:tcPr marL="0" marR="0" marT="0" marB="0" anchor="ctr"/>
                </a:tc>
              </a:tr>
              <a:tr h="267461">
                <a:tc>
                  <a:txBody>
                    <a:bodyPr/>
                    <a:lstStyle/>
                    <a:p>
                      <a:pPr algn="ctr"/>
                      <a:r>
                        <a:rPr lang="en-US" sz="1600" dirty="0" smtClean="0">
                          <a:latin typeface="Rockwell"/>
                          <a:cs typeface="Rockwell"/>
                        </a:rPr>
                        <a:t>rung</a:t>
                      </a:r>
                      <a:endParaRPr lang="en-US" sz="1600" dirty="0">
                        <a:latin typeface="Rockwell"/>
                        <a:cs typeface="Rockwell"/>
                      </a:endParaRPr>
                    </a:p>
                  </a:txBody>
                  <a:tcPr marL="0" marR="0" marT="0" marB="0" anchor="ctr"/>
                </a:tc>
                <a:tc>
                  <a:txBody>
                    <a:bodyPr/>
                    <a:lstStyle/>
                    <a:p>
                      <a:pPr algn="ctr"/>
                      <a:r>
                        <a:rPr lang="en-US" sz="1600" dirty="0" smtClean="0"/>
                        <a:t>16</a:t>
                      </a:r>
                      <a:endParaRPr lang="en-US" sz="1600" dirty="0"/>
                    </a:p>
                  </a:txBody>
                  <a:tcPr marL="0" marR="0" marT="0" marB="0" anchor="ctr"/>
                </a:tc>
              </a:tr>
            </a:tbl>
          </a:graphicData>
        </a:graphic>
      </p:graphicFrame>
      <p:cxnSp>
        <p:nvCxnSpPr>
          <p:cNvPr id="40" name="Straight Arrow Connector 39"/>
          <p:cNvCxnSpPr/>
          <p:nvPr/>
        </p:nvCxnSpPr>
        <p:spPr bwMode="auto">
          <a:xfrm>
            <a:off x="1008103" y="3553081"/>
            <a:ext cx="0" cy="757238"/>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41" name="Trapezoid 40"/>
          <p:cNvSpPr/>
          <p:nvPr/>
        </p:nvSpPr>
        <p:spPr>
          <a:xfrm rot="5400000" flipV="1">
            <a:off x="531537" y="3113319"/>
            <a:ext cx="1406892" cy="356347"/>
          </a:xfrm>
          <a:prstGeom prst="trapezoid">
            <a:avLst>
              <a:gd name="adj" fmla="val 150813"/>
            </a:avLst>
          </a:prstGeom>
          <a:gradFill>
            <a:gsLst>
              <a:gs pos="0">
                <a:schemeClr val="tx1">
                  <a:lumMod val="75000"/>
                  <a:lumOff val="25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aphicFrame>
        <p:nvGraphicFramePr>
          <p:cNvPr id="42" name="Table 41"/>
          <p:cNvGraphicFramePr>
            <a:graphicFrameLocks noGrp="1"/>
          </p:cNvGraphicFramePr>
          <p:nvPr>
            <p:extLst>
              <p:ext uri="{D42A27DB-BD31-4B8C-83A1-F6EECF244321}">
                <p14:modId xmlns:p14="http://schemas.microsoft.com/office/powerpoint/2010/main" val="2938011841"/>
              </p:ext>
            </p:extLst>
          </p:nvPr>
        </p:nvGraphicFramePr>
        <p:xfrm>
          <a:off x="1413157" y="2592567"/>
          <a:ext cx="1232250" cy="1429404"/>
        </p:xfrm>
        <a:graphic>
          <a:graphicData uri="http://schemas.openxmlformats.org/drawingml/2006/table">
            <a:tbl>
              <a:tblPr bandRow="1">
                <a:tableStyleId>{5940675A-B579-460E-94D1-54222C63F5DA}</a:tableStyleId>
              </a:tblPr>
              <a:tblGrid>
                <a:gridCol w="512523"/>
                <a:gridCol w="239909"/>
                <a:gridCol w="239909"/>
                <a:gridCol w="239909"/>
              </a:tblGrid>
              <a:tr h="627021">
                <a:tc>
                  <a:txBody>
                    <a:bodyPr/>
                    <a:lstStyle/>
                    <a:p>
                      <a:pPr algn="ct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ring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rang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rung</a:t>
                      </a:r>
                      <a:endParaRPr lang="en-US" sz="1200" dirty="0">
                        <a:latin typeface="Rockwell"/>
                        <a:cs typeface="Rockwell"/>
                      </a:endParaRPr>
                    </a:p>
                  </a:txBody>
                  <a:tcPr marL="0" marR="0" marT="0" marB="0" vert="vert270" anchor="ctr"/>
                </a:tc>
              </a:tr>
              <a:tr h="267461">
                <a:tc>
                  <a:txBody>
                    <a:bodyPr/>
                    <a:lstStyle/>
                    <a:p>
                      <a:pPr algn="ctr"/>
                      <a:r>
                        <a:rPr lang="en-US" sz="1200" dirty="0" smtClean="0">
                          <a:latin typeface="Rockwell"/>
                          <a:cs typeface="Rockwell"/>
                        </a:rPr>
                        <a:t>ring</a:t>
                      </a:r>
                      <a:endParaRPr lang="en-US" sz="1200" dirty="0">
                        <a:latin typeface="Rockwell"/>
                        <a:cs typeface="Rockwell"/>
                      </a:endParaRPr>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r>
                        <a:rPr lang="en-US" sz="1200" dirty="0" smtClean="0"/>
                        <a:t>4</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rang</a:t>
                      </a:r>
                      <a:endParaRPr lang="en-US" sz="1200" dirty="0">
                        <a:latin typeface="Rockwell"/>
                        <a:cs typeface="Rockwell"/>
                      </a:endParaRPr>
                    </a:p>
                  </a:txBody>
                  <a:tcPr marL="0" marR="0" marT="0" marB="0" anchor="ctr"/>
                </a:tc>
                <a:tc>
                  <a:txBody>
                    <a:bodyPr/>
                    <a:lstStyle/>
                    <a:p>
                      <a:pPr algn="ctr"/>
                      <a:r>
                        <a:rPr lang="en-US" sz="1200" dirty="0" smtClean="0"/>
                        <a:t>7</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r>
              <a:tr h="267461">
                <a:tc>
                  <a:txBody>
                    <a:bodyPr/>
                    <a:lstStyle/>
                    <a:p>
                      <a:pPr algn="ctr"/>
                      <a:r>
                        <a:rPr lang="en-US" sz="1200" dirty="0" smtClean="0">
                          <a:latin typeface="Rockwell"/>
                          <a:cs typeface="Rockwell"/>
                        </a:rPr>
                        <a:t>rung</a:t>
                      </a:r>
                      <a:endParaRPr lang="en-US" sz="1200" dirty="0">
                        <a:latin typeface="Rockwell"/>
                        <a:cs typeface="Rockwell"/>
                      </a:endParaRPr>
                    </a:p>
                  </a:txBody>
                  <a:tcPr marL="0" marR="0" marT="0" marB="0" anchor="ctr"/>
                </a:tc>
                <a:tc>
                  <a:txBody>
                    <a:bodyPr/>
                    <a:lstStyle/>
                    <a:p>
                      <a:pPr algn="ctr"/>
                      <a:r>
                        <a:rPr lang="en-US" sz="1200" dirty="0" smtClean="0"/>
                        <a:t>8</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3</a:t>
                      </a:r>
                      <a:endParaRPr lang="en-US" sz="1200" dirty="0"/>
                    </a:p>
                  </a:txBody>
                  <a:tcPr marL="0" marR="0" marT="0" marB="0" anchor="ctr"/>
                </a:tc>
              </a:tr>
            </a:tbl>
          </a:graphicData>
        </a:graphic>
      </p:graphicFrame>
      <p:cxnSp>
        <p:nvCxnSpPr>
          <p:cNvPr id="43" name="Straight Connector 42"/>
          <p:cNvCxnSpPr>
            <a:stCxn id="47" idx="4"/>
            <a:endCxn id="45" idx="0"/>
          </p:cNvCxnSpPr>
          <p:nvPr/>
        </p:nvCxnSpPr>
        <p:spPr>
          <a:xfrm>
            <a:off x="3260588" y="2097485"/>
            <a:ext cx="0" cy="100822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p:cNvCxnSpPr>
            <a:stCxn id="46" idx="0"/>
            <a:endCxn id="45" idx="2"/>
          </p:cNvCxnSpPr>
          <p:nvPr/>
        </p:nvCxnSpPr>
        <p:spPr>
          <a:xfrm flipV="1">
            <a:off x="3256269" y="3348893"/>
            <a:ext cx="4319" cy="102977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Rectangle 44"/>
          <p:cNvSpPr/>
          <p:nvPr/>
        </p:nvSpPr>
        <p:spPr>
          <a:xfrm>
            <a:off x="3138995" y="3105706"/>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46" name="Oval 45"/>
          <p:cNvSpPr/>
          <p:nvPr/>
        </p:nvSpPr>
        <p:spPr>
          <a:xfrm>
            <a:off x="3008282" y="4378672"/>
            <a:ext cx="495974" cy="502698"/>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1"/>
                </a:solidFill>
                <a:latin typeface="Times New Roman"/>
                <a:cs typeface="Times New Roman"/>
              </a:rPr>
              <a:t>X</a:t>
            </a:r>
            <a:r>
              <a:rPr lang="en-US" sz="1600" i="1" baseline="-25000" dirty="0" smtClean="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47" name="Oval 46"/>
          <p:cNvSpPr/>
          <p:nvPr/>
        </p:nvSpPr>
        <p:spPr>
          <a:xfrm>
            <a:off x="3012601" y="1594787"/>
            <a:ext cx="495974" cy="50269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3"/>
                </a:solidFill>
                <a:latin typeface="Times New Roman"/>
                <a:cs typeface="Times New Roman"/>
              </a:rPr>
              <a:t>X</a:t>
            </a:r>
            <a:r>
              <a:rPr lang="en-US" sz="1600" i="1" baseline="-25000" dirty="0" smtClean="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cxnSp>
        <p:nvCxnSpPr>
          <p:cNvPr id="55" name="Straight Connector 54"/>
          <p:cNvCxnSpPr/>
          <p:nvPr/>
        </p:nvCxnSpPr>
        <p:spPr>
          <a:xfrm>
            <a:off x="2821146" y="1194899"/>
            <a:ext cx="10410" cy="5072298"/>
          </a:xfrm>
          <a:prstGeom prst="line">
            <a:avLst/>
          </a:prstGeom>
          <a:ln w="12700" cmpd="sng">
            <a:solidFill>
              <a:schemeClr val="tx1"/>
            </a:solidFill>
            <a:prstDash val="dash"/>
          </a:ln>
        </p:spPr>
        <p:style>
          <a:lnRef idx="2">
            <a:schemeClr val="accent1"/>
          </a:lnRef>
          <a:fillRef idx="0">
            <a:schemeClr val="accent1"/>
          </a:fillRef>
          <a:effectRef idx="1">
            <a:schemeClr val="accent1"/>
          </a:effectRef>
          <a:fontRef idx="minor">
            <a:schemeClr val="tx1"/>
          </a:fontRef>
        </p:style>
      </p:cxnSp>
      <p:graphicFrame>
        <p:nvGraphicFramePr>
          <p:cNvPr id="57" name="Table 56"/>
          <p:cNvGraphicFramePr>
            <a:graphicFrameLocks noGrp="1"/>
          </p:cNvGraphicFramePr>
          <p:nvPr>
            <p:extLst>
              <p:ext uri="{D42A27DB-BD31-4B8C-83A1-F6EECF244321}">
                <p14:modId xmlns:p14="http://schemas.microsoft.com/office/powerpoint/2010/main" val="762835098"/>
              </p:ext>
            </p:extLst>
          </p:nvPr>
        </p:nvGraphicFramePr>
        <p:xfrm>
          <a:off x="3890652" y="997097"/>
          <a:ext cx="967182" cy="1604766"/>
        </p:xfrm>
        <a:graphic>
          <a:graphicData uri="http://schemas.openxmlformats.org/drawingml/2006/table">
            <a:tbl>
              <a:tblPr bandRow="1">
                <a:tableStyleId>{69C7853C-536D-4A76-A0AE-DD22124D55A5}</a:tableStyleId>
              </a:tblPr>
              <a:tblGrid>
                <a:gridCol w="658800"/>
                <a:gridCol w="308382"/>
              </a:tblGrid>
              <a:tr h="267461">
                <a:tc>
                  <a:txBody>
                    <a:bodyPr/>
                    <a:lstStyle/>
                    <a:p>
                      <a:pPr algn="ctr"/>
                      <a:r>
                        <a:rPr lang="en-US" sz="1300" dirty="0" smtClean="0">
                          <a:latin typeface="Rockwell"/>
                          <a:cs typeface="Rockwell"/>
                        </a:rPr>
                        <a:t>abacus</a:t>
                      </a:r>
                      <a:endParaRPr lang="en-US" sz="1300" dirty="0">
                        <a:latin typeface="Rockwell"/>
                        <a:cs typeface="Rockwell"/>
                      </a:endParaRPr>
                    </a:p>
                  </a:txBody>
                  <a:tcPr marL="0" marR="0" marT="0" marB="0" anchor="ctr"/>
                </a:tc>
                <a:tc>
                  <a:txBody>
                    <a:bodyPr/>
                    <a:lstStyle/>
                    <a:p>
                      <a:pPr algn="ctr"/>
                      <a:r>
                        <a:rPr lang="en-US" sz="1300" dirty="0" smtClean="0"/>
                        <a:t>0.1</a:t>
                      </a:r>
                      <a:endParaRPr lang="en-US" sz="1300" dirty="0"/>
                    </a:p>
                  </a:txBody>
                  <a:tcPr marL="0" marR="0" marT="0" marB="0" anchor="ctr"/>
                </a:tc>
              </a:tr>
              <a:tr h="267461">
                <a:tc>
                  <a:txBody>
                    <a:bodyPr/>
                    <a:lstStyle/>
                    <a:p>
                      <a:pPr algn="ctr"/>
                      <a:r>
                        <a:rPr lang="en-US" sz="1300" dirty="0" smtClean="0">
                          <a:latin typeface="Rockwell"/>
                          <a:cs typeface="Rockwell"/>
                        </a:rPr>
                        <a:t>…</a:t>
                      </a:r>
                      <a:endParaRPr lang="en-US" sz="1300" dirty="0">
                        <a:latin typeface="Rockwell"/>
                        <a:cs typeface="Rockwell"/>
                      </a:endParaRPr>
                    </a:p>
                  </a:txBody>
                  <a:tcPr marL="0" marR="0" marT="0" marB="0" anchor="ctr"/>
                </a:tc>
                <a:tc>
                  <a:txBody>
                    <a:bodyPr/>
                    <a:lstStyle/>
                    <a:p>
                      <a:pPr algn="ctr"/>
                      <a:r>
                        <a:rPr lang="en-US" sz="1300" dirty="0" smtClean="0"/>
                        <a:t>…</a:t>
                      </a:r>
                      <a:endParaRPr lang="en-US" sz="1300" dirty="0"/>
                    </a:p>
                  </a:txBody>
                  <a:tcPr marL="0" marR="0" marT="0" marB="0" anchor="ctr"/>
                </a:tc>
              </a:tr>
              <a:tr h="267461">
                <a:tc>
                  <a:txBody>
                    <a:bodyPr/>
                    <a:lstStyle/>
                    <a:p>
                      <a:pPr algn="ctr"/>
                      <a:r>
                        <a:rPr lang="en-US" sz="1300" dirty="0" smtClean="0">
                          <a:latin typeface="Rockwell"/>
                          <a:cs typeface="Rockwell"/>
                        </a:rPr>
                        <a:t>rang</a:t>
                      </a:r>
                      <a:endParaRPr lang="en-US" sz="1300" dirty="0">
                        <a:latin typeface="Rockwell"/>
                        <a:cs typeface="Rockwell"/>
                      </a:endParaRPr>
                    </a:p>
                  </a:txBody>
                  <a:tcPr marL="0" marR="0" marT="0" marB="0" anchor="ctr"/>
                </a:tc>
                <a:tc>
                  <a:txBody>
                    <a:bodyPr/>
                    <a:lstStyle/>
                    <a:p>
                      <a:pPr algn="ctr"/>
                      <a:r>
                        <a:rPr lang="en-US" sz="1300" dirty="0" smtClean="0"/>
                        <a:t>3</a:t>
                      </a:r>
                      <a:endParaRPr lang="en-US" sz="1300" dirty="0"/>
                    </a:p>
                  </a:txBody>
                  <a:tcPr marL="0" marR="0" marT="0" marB="0" anchor="ctr"/>
                </a:tc>
              </a:tr>
              <a:tr h="267461">
                <a:tc>
                  <a:txBody>
                    <a:bodyPr/>
                    <a:lstStyle/>
                    <a:p>
                      <a:pPr algn="ctr"/>
                      <a:r>
                        <a:rPr lang="en-US" sz="1300" dirty="0" smtClean="0">
                          <a:latin typeface="Rockwell"/>
                          <a:cs typeface="Rockwell"/>
                        </a:rPr>
                        <a:t>ring</a:t>
                      </a:r>
                      <a:endParaRPr lang="en-US" sz="1300" dirty="0">
                        <a:latin typeface="Rockwell"/>
                        <a:cs typeface="Rockwell"/>
                      </a:endParaRPr>
                    </a:p>
                  </a:txBody>
                  <a:tcPr marL="0" marR="0" marT="0" marB="0" anchor="ctr"/>
                </a:tc>
                <a:tc>
                  <a:txBody>
                    <a:bodyPr/>
                    <a:lstStyle/>
                    <a:p>
                      <a:pPr algn="ctr"/>
                      <a:r>
                        <a:rPr lang="en-US" sz="1300" dirty="0" smtClean="0"/>
                        <a:t>4</a:t>
                      </a:r>
                      <a:endParaRPr lang="en-US" sz="1300" dirty="0"/>
                    </a:p>
                  </a:txBody>
                  <a:tcPr marL="0" marR="0" marT="0" marB="0" anchor="ctr"/>
                </a:tc>
              </a:tr>
              <a:tr h="267461">
                <a:tc>
                  <a:txBody>
                    <a:bodyPr/>
                    <a:lstStyle/>
                    <a:p>
                      <a:pPr algn="ctr"/>
                      <a:r>
                        <a:rPr lang="en-US" sz="1300" dirty="0" smtClean="0">
                          <a:latin typeface="Rockwell"/>
                          <a:cs typeface="Rockwell"/>
                        </a:rPr>
                        <a:t>rung</a:t>
                      </a:r>
                      <a:endParaRPr lang="en-US" sz="1300" dirty="0">
                        <a:latin typeface="Rockwell"/>
                        <a:cs typeface="Rockwell"/>
                      </a:endParaRPr>
                    </a:p>
                  </a:txBody>
                  <a:tcPr marL="0" marR="0" marT="0" marB="0" anchor="ctr"/>
                </a:tc>
                <a:tc>
                  <a:txBody>
                    <a:bodyPr/>
                    <a:lstStyle/>
                    <a:p>
                      <a:pPr algn="ctr"/>
                      <a:r>
                        <a:rPr lang="en-US" sz="1300" dirty="0" smtClean="0"/>
                        <a:t>5</a:t>
                      </a:r>
                      <a:endParaRPr lang="en-US" sz="1300" dirty="0"/>
                    </a:p>
                  </a:txBody>
                  <a:tcPr marL="0" marR="0" marT="0" marB="0" anchor="ctr"/>
                </a:tc>
              </a:tr>
              <a:tr h="267461">
                <a:tc>
                  <a:txBody>
                    <a:bodyPr/>
                    <a:lstStyle/>
                    <a:p>
                      <a:pPr algn="ctr"/>
                      <a:r>
                        <a:rPr lang="en-US" sz="1300" dirty="0" smtClean="0">
                          <a:latin typeface="Rockwell"/>
                          <a:cs typeface="Rockwell"/>
                        </a:rPr>
                        <a:t>…</a:t>
                      </a:r>
                      <a:endParaRPr lang="en-US" sz="1300" dirty="0">
                        <a:latin typeface="Rockwell"/>
                        <a:cs typeface="Rockwell"/>
                      </a:endParaRPr>
                    </a:p>
                  </a:txBody>
                  <a:tcPr marL="0" marR="0" marT="0" marB="0" anchor="ctr"/>
                </a:tc>
                <a:tc>
                  <a:txBody>
                    <a:bodyPr/>
                    <a:lstStyle/>
                    <a:p>
                      <a:pPr algn="ctr"/>
                      <a:r>
                        <a:rPr lang="en-US" sz="1300" dirty="0" smtClean="0"/>
                        <a:t>…</a:t>
                      </a:r>
                      <a:endParaRPr lang="en-US" sz="1300" dirty="0"/>
                    </a:p>
                  </a:txBody>
                  <a:tcPr marL="0" marR="0" marT="0" marB="0" anchor="ctr"/>
                </a:tc>
              </a:tr>
            </a:tbl>
          </a:graphicData>
        </a:graphic>
      </p:graphicFrame>
      <p:graphicFrame>
        <p:nvGraphicFramePr>
          <p:cNvPr id="59" name="Table 58"/>
          <p:cNvGraphicFramePr>
            <a:graphicFrameLocks noGrp="1"/>
          </p:cNvGraphicFramePr>
          <p:nvPr>
            <p:extLst>
              <p:ext uri="{D42A27DB-BD31-4B8C-83A1-F6EECF244321}">
                <p14:modId xmlns:p14="http://schemas.microsoft.com/office/powerpoint/2010/main" val="2465608184"/>
              </p:ext>
            </p:extLst>
          </p:nvPr>
        </p:nvGraphicFramePr>
        <p:xfrm>
          <a:off x="3787235" y="3110227"/>
          <a:ext cx="2183195" cy="2231787"/>
        </p:xfrm>
        <a:graphic>
          <a:graphicData uri="http://schemas.openxmlformats.org/drawingml/2006/table">
            <a:tbl>
              <a:tblPr bandRow="1">
                <a:tableStyleId>{5940675A-B579-460E-94D1-54222C63F5DA}</a:tableStyleId>
              </a:tblPr>
              <a:tblGrid>
                <a:gridCol w="573233"/>
                <a:gridCol w="268327"/>
                <a:gridCol w="268327"/>
                <a:gridCol w="268327"/>
                <a:gridCol w="268327"/>
                <a:gridCol w="268327"/>
                <a:gridCol w="268327"/>
              </a:tblGrid>
              <a:tr h="627021">
                <a:tc>
                  <a:txBody>
                    <a:bodyPr/>
                    <a:lstStyle/>
                    <a:p>
                      <a:pPr algn="ct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rang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ring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rung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r>
              <a:tr h="267461">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rang</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r>
                        <a:rPr lang="en-US" sz="1200" dirty="0" smtClean="0"/>
                        <a:t>4</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ring</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7</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rung</a:t>
                      </a:r>
                      <a:endParaRPr lang="en-US" sz="1200" dirty="0">
                        <a:latin typeface="Rockwell"/>
                        <a:cs typeface="Rockwell"/>
                      </a:endParaRPr>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8</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3</a:t>
                      </a: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bl>
          </a:graphicData>
        </a:graphic>
      </p:graphicFrame>
      <p:sp>
        <p:nvSpPr>
          <p:cNvPr id="60" name="Isosceles Triangle 59"/>
          <p:cNvSpPr/>
          <p:nvPr/>
        </p:nvSpPr>
        <p:spPr>
          <a:xfrm rot="16200000">
            <a:off x="2842827" y="3759780"/>
            <a:ext cx="1607253" cy="284396"/>
          </a:xfrm>
          <a:prstGeom prst="triangle">
            <a:avLst>
              <a:gd name="adj" fmla="val 90059"/>
            </a:avLst>
          </a:prstGeom>
          <a:gradFill>
            <a:gsLst>
              <a:gs pos="0">
                <a:schemeClr val="tx1">
                  <a:lumMod val="75000"/>
                  <a:lumOff val="25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1" name="Group 18"/>
          <p:cNvGrpSpPr>
            <a:grpSpLocks/>
          </p:cNvGrpSpPr>
          <p:nvPr/>
        </p:nvGrpSpPr>
        <p:grpSpPr bwMode="auto">
          <a:xfrm rot="16200000">
            <a:off x="666335" y="4906600"/>
            <a:ext cx="423141" cy="389279"/>
            <a:chOff x="3503523" y="5465825"/>
            <a:chExt cx="224408" cy="271141"/>
          </a:xfrm>
        </p:grpSpPr>
        <p:cxnSp>
          <p:nvCxnSpPr>
            <p:cNvPr id="62" name="Straight Connector 61"/>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64" name="Straight Connector 63"/>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5" name="Group 18"/>
          <p:cNvGrpSpPr>
            <a:grpSpLocks/>
          </p:cNvGrpSpPr>
          <p:nvPr/>
        </p:nvGrpSpPr>
        <p:grpSpPr bwMode="auto">
          <a:xfrm rot="5400000">
            <a:off x="3044698" y="1188573"/>
            <a:ext cx="423141" cy="389279"/>
            <a:chOff x="3503523" y="5465825"/>
            <a:chExt cx="224408" cy="271141"/>
          </a:xfrm>
        </p:grpSpPr>
        <p:cxnSp>
          <p:nvCxnSpPr>
            <p:cNvPr id="66" name="Straight Connector 65"/>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9" name="Group 18"/>
          <p:cNvGrpSpPr>
            <a:grpSpLocks/>
          </p:cNvGrpSpPr>
          <p:nvPr/>
        </p:nvGrpSpPr>
        <p:grpSpPr bwMode="auto">
          <a:xfrm rot="16200000">
            <a:off x="3040413" y="4906596"/>
            <a:ext cx="423141" cy="389279"/>
            <a:chOff x="3503523" y="5465825"/>
            <a:chExt cx="224408" cy="271141"/>
          </a:xfrm>
        </p:grpSpPr>
        <p:cxnSp>
          <p:nvCxnSpPr>
            <p:cNvPr id="70" name="Straight Connector 69"/>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cxnSp>
        <p:nvCxnSpPr>
          <p:cNvPr id="156" name="Straight Arrow Connector 155"/>
          <p:cNvCxnSpPr/>
          <p:nvPr/>
        </p:nvCxnSpPr>
        <p:spPr bwMode="auto">
          <a:xfrm>
            <a:off x="3361589" y="2267892"/>
            <a:ext cx="0" cy="757238"/>
          </a:xfrm>
          <a:prstGeom prst="straightConnector1">
            <a:avLst/>
          </a:prstGeom>
          <a:ln w="38100" cmpd="sng">
            <a:solidFill>
              <a:schemeClr val="accent3"/>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57" name="Straight Arrow Connector 156"/>
          <p:cNvCxnSpPr/>
          <p:nvPr/>
        </p:nvCxnSpPr>
        <p:spPr bwMode="auto">
          <a:xfrm>
            <a:off x="3387159" y="3565460"/>
            <a:ext cx="0" cy="757238"/>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49" name="Content Placeholder 2"/>
          <p:cNvSpPr txBox="1">
            <a:spLocks/>
          </p:cNvSpPr>
          <p:nvPr/>
        </p:nvSpPr>
        <p:spPr>
          <a:xfrm>
            <a:off x="6391326" y="1210759"/>
            <a:ext cx="2295473" cy="5056437"/>
          </a:xfrm>
          <a:prstGeom prst="rect">
            <a:avLst/>
          </a:prstGeom>
        </p:spPr>
        <p:txBody>
          <a:bodyPr>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t>But what if the domain of a variable is </a:t>
            </a:r>
            <a:r>
              <a:rPr lang="en-US" dirty="0" err="1" smtClean="0">
                <a:latin typeface="Times New Roman"/>
                <a:cs typeface="Times New Roman"/>
              </a:rPr>
              <a:t>Σ</a:t>
            </a:r>
            <a:r>
              <a:rPr lang="en-US" baseline="30000" dirty="0" smtClean="0">
                <a:latin typeface="Times New Roman"/>
                <a:cs typeface="Times New Roman"/>
              </a:rPr>
              <a:t>*</a:t>
            </a:r>
            <a:r>
              <a:rPr lang="en-US" dirty="0" smtClean="0"/>
              <a:t>, the </a:t>
            </a:r>
            <a:r>
              <a:rPr lang="en-US" b="1" dirty="0" smtClean="0"/>
              <a:t>infinite set of all possible strings</a:t>
            </a:r>
            <a:r>
              <a:rPr lang="en-US" dirty="0" smtClean="0"/>
              <a:t>?</a:t>
            </a:r>
          </a:p>
          <a:p>
            <a:pPr marL="0" indent="0">
              <a:buNone/>
            </a:pPr>
            <a:endParaRPr lang="en-US" dirty="0"/>
          </a:p>
          <a:p>
            <a:pPr marL="0" indent="0">
              <a:buNone/>
            </a:pPr>
            <a:r>
              <a:rPr lang="en-US" dirty="0" smtClean="0"/>
              <a:t>How can we represent a distribution over </a:t>
            </a:r>
            <a:r>
              <a:rPr lang="en-US" b="1" dirty="0" smtClean="0"/>
              <a:t>one or more </a:t>
            </a:r>
            <a:r>
              <a:rPr lang="en-US" dirty="0" smtClean="0"/>
              <a:t>infinite sets?</a:t>
            </a:r>
            <a:endParaRPr lang="en-US" dirty="0"/>
          </a:p>
        </p:txBody>
      </p:sp>
    </p:spTree>
    <p:extLst>
      <p:ext uri="{BB962C8B-B14F-4D97-AF65-F5344CB8AC3E}">
        <p14:creationId xmlns:p14="http://schemas.microsoft.com/office/powerpoint/2010/main" val="386938331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9">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Graphical Models over Strings</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254</a:t>
            </a:fld>
            <a:endParaRPr lang="en-US"/>
          </a:p>
        </p:txBody>
      </p:sp>
      <p:cxnSp>
        <p:nvCxnSpPr>
          <p:cNvPr id="5" name="Straight Connector 4"/>
          <p:cNvCxnSpPr>
            <a:stCxn id="9" idx="4"/>
            <a:endCxn id="7" idx="0"/>
          </p:cNvCxnSpPr>
          <p:nvPr/>
        </p:nvCxnSpPr>
        <p:spPr>
          <a:xfrm>
            <a:off x="886510" y="2102006"/>
            <a:ext cx="0" cy="100822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 name="Straight Connector 5"/>
          <p:cNvCxnSpPr>
            <a:stCxn id="8" idx="0"/>
            <a:endCxn id="7" idx="2"/>
          </p:cNvCxnSpPr>
          <p:nvPr/>
        </p:nvCxnSpPr>
        <p:spPr>
          <a:xfrm flipV="1">
            <a:off x="882191" y="3353414"/>
            <a:ext cx="4319" cy="102977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 name="Rectangle 6"/>
          <p:cNvSpPr/>
          <p:nvPr/>
        </p:nvSpPr>
        <p:spPr>
          <a:xfrm>
            <a:off x="764917" y="3110227"/>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8" name="Oval 7"/>
          <p:cNvSpPr/>
          <p:nvPr/>
        </p:nvSpPr>
        <p:spPr>
          <a:xfrm>
            <a:off x="634204" y="4383193"/>
            <a:ext cx="495974" cy="502698"/>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1"/>
                </a:solidFill>
                <a:latin typeface="Times New Roman"/>
                <a:cs typeface="Times New Roman"/>
              </a:rPr>
              <a:t>X</a:t>
            </a:r>
            <a:r>
              <a:rPr lang="en-US" sz="1600" i="1" baseline="-25000" dirty="0" smtClean="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9" name="Oval 8"/>
          <p:cNvSpPr/>
          <p:nvPr/>
        </p:nvSpPr>
        <p:spPr>
          <a:xfrm>
            <a:off x="638523" y="1599308"/>
            <a:ext cx="495974" cy="50269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3"/>
                </a:solidFill>
                <a:latin typeface="Times New Roman"/>
                <a:cs typeface="Times New Roman"/>
              </a:rPr>
              <a:t>X</a:t>
            </a:r>
            <a:r>
              <a:rPr lang="en-US" sz="1600" i="1" baseline="-25000" dirty="0" smtClean="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sp>
        <p:nvSpPr>
          <p:cNvPr id="10" name="TextBox 9"/>
          <p:cNvSpPr txBox="1"/>
          <p:nvPr/>
        </p:nvSpPr>
        <p:spPr>
          <a:xfrm>
            <a:off x="0" y="6446664"/>
            <a:ext cx="2448315" cy="411336"/>
          </a:xfrm>
          <a:prstGeom prst="rect">
            <a:avLst/>
          </a:prstGeom>
          <a:solidFill>
            <a:schemeClr val="accent6">
              <a:lumMod val="60000"/>
              <a:lumOff val="40000"/>
            </a:schemeClr>
          </a:solidFill>
        </p:spPr>
        <p:txBody>
          <a:bodyPr wrap="square" rtlCol="0" anchor="ctr">
            <a:noAutofit/>
          </a:bodyPr>
          <a:lstStyle/>
          <a:p>
            <a:r>
              <a:rPr lang="en-US" dirty="0" smtClean="0"/>
              <a:t>(Dreyer &amp; Eisner, 2009)</a:t>
            </a:r>
          </a:p>
        </p:txBody>
      </p:sp>
      <p:grpSp>
        <p:nvGrpSpPr>
          <p:cNvPr id="26" name="Group 18"/>
          <p:cNvGrpSpPr>
            <a:grpSpLocks/>
          </p:cNvGrpSpPr>
          <p:nvPr/>
        </p:nvGrpSpPr>
        <p:grpSpPr bwMode="auto">
          <a:xfrm rot="5400000">
            <a:off x="670620" y="1188577"/>
            <a:ext cx="423141" cy="389279"/>
            <a:chOff x="3503523" y="5465825"/>
            <a:chExt cx="224408" cy="271141"/>
          </a:xfrm>
        </p:grpSpPr>
        <p:cxnSp>
          <p:nvCxnSpPr>
            <p:cNvPr id="27" name="Straight Connector 26"/>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9" name="Straight Connector 28"/>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cxnSp>
        <p:nvCxnSpPr>
          <p:cNvPr id="15" name="Straight Arrow Connector 14"/>
          <p:cNvCxnSpPr/>
          <p:nvPr/>
        </p:nvCxnSpPr>
        <p:spPr bwMode="auto">
          <a:xfrm>
            <a:off x="982533" y="2255513"/>
            <a:ext cx="0" cy="757238"/>
          </a:xfrm>
          <a:prstGeom prst="straightConnector1">
            <a:avLst/>
          </a:prstGeom>
          <a:ln w="38100" cmpd="sng">
            <a:solidFill>
              <a:schemeClr val="accent3"/>
            </a:solidFill>
            <a:headEnd type="oval"/>
            <a:tailEnd type="triangle"/>
          </a:ln>
          <a:effectLst/>
        </p:spPr>
        <p:style>
          <a:lnRef idx="2">
            <a:schemeClr val="accent1"/>
          </a:lnRef>
          <a:fillRef idx="0">
            <a:schemeClr val="accent1"/>
          </a:fillRef>
          <a:effectRef idx="1">
            <a:schemeClr val="accent1"/>
          </a:effectRef>
          <a:fontRef idx="minor">
            <a:schemeClr val="tx1"/>
          </a:fontRef>
        </p:style>
      </p:cxnSp>
      <p:graphicFrame>
        <p:nvGraphicFramePr>
          <p:cNvPr id="36" name="Table 35"/>
          <p:cNvGraphicFramePr>
            <a:graphicFrameLocks noGrp="1"/>
          </p:cNvGraphicFramePr>
          <p:nvPr>
            <p:extLst>
              <p:ext uri="{D42A27DB-BD31-4B8C-83A1-F6EECF244321}">
                <p14:modId xmlns:p14="http://schemas.microsoft.com/office/powerpoint/2010/main" val="2698146525"/>
              </p:ext>
            </p:extLst>
          </p:nvPr>
        </p:nvGraphicFramePr>
        <p:xfrm>
          <a:off x="1319461" y="1544649"/>
          <a:ext cx="866202" cy="802383"/>
        </p:xfrm>
        <a:graphic>
          <a:graphicData uri="http://schemas.openxmlformats.org/drawingml/2006/table">
            <a:tbl>
              <a:tblPr bandRow="1">
                <a:tableStyleId>{69C7853C-536D-4A76-A0AE-DD22124D55A5}</a:tableStyleId>
              </a:tblPr>
              <a:tblGrid>
                <a:gridCol w="524035"/>
                <a:gridCol w="342167"/>
              </a:tblGrid>
              <a:tr h="267461">
                <a:tc>
                  <a:txBody>
                    <a:bodyPr/>
                    <a:lstStyle/>
                    <a:p>
                      <a:pPr algn="ctr"/>
                      <a:r>
                        <a:rPr lang="en-US" sz="1600" dirty="0" smtClean="0">
                          <a:latin typeface="Rockwell"/>
                          <a:cs typeface="Rockwell"/>
                        </a:rPr>
                        <a:t>ring</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r h="267461">
                <a:tc>
                  <a:txBody>
                    <a:bodyPr/>
                    <a:lstStyle/>
                    <a:p>
                      <a:pPr algn="ctr"/>
                      <a:r>
                        <a:rPr lang="en-US" sz="1600" dirty="0" smtClean="0">
                          <a:latin typeface="Rockwell"/>
                          <a:cs typeface="Rockwell"/>
                        </a:rPr>
                        <a:t>rang</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r>
              <a:tr h="267461">
                <a:tc>
                  <a:txBody>
                    <a:bodyPr/>
                    <a:lstStyle/>
                    <a:p>
                      <a:pPr algn="ctr"/>
                      <a:r>
                        <a:rPr lang="en-US" sz="1600" dirty="0" smtClean="0">
                          <a:latin typeface="Rockwell"/>
                          <a:cs typeface="Rockwell"/>
                        </a:rPr>
                        <a:t>rung</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r>
            </a:tbl>
          </a:graphicData>
        </a:graphic>
      </p:graphicFrame>
      <p:graphicFrame>
        <p:nvGraphicFramePr>
          <p:cNvPr id="37" name="Table 36"/>
          <p:cNvGraphicFramePr>
            <a:graphicFrameLocks noGrp="1"/>
          </p:cNvGraphicFramePr>
          <p:nvPr>
            <p:extLst>
              <p:ext uri="{D42A27DB-BD31-4B8C-83A1-F6EECF244321}">
                <p14:modId xmlns:p14="http://schemas.microsoft.com/office/powerpoint/2010/main" val="1178504381"/>
              </p:ext>
            </p:extLst>
          </p:nvPr>
        </p:nvGraphicFramePr>
        <p:xfrm>
          <a:off x="1319461" y="4298857"/>
          <a:ext cx="866202" cy="802383"/>
        </p:xfrm>
        <a:graphic>
          <a:graphicData uri="http://schemas.openxmlformats.org/drawingml/2006/table">
            <a:tbl>
              <a:tblPr bandRow="1">
                <a:tableStyleId>{3C2FFA5D-87B4-456A-9821-1D502468CF0F}</a:tableStyleId>
              </a:tblPr>
              <a:tblGrid>
                <a:gridCol w="529431"/>
                <a:gridCol w="336771"/>
              </a:tblGrid>
              <a:tr h="267461">
                <a:tc>
                  <a:txBody>
                    <a:bodyPr/>
                    <a:lstStyle/>
                    <a:p>
                      <a:pPr algn="ctr"/>
                      <a:r>
                        <a:rPr lang="en-US" sz="1600" dirty="0" smtClean="0">
                          <a:latin typeface="Rockwell"/>
                          <a:cs typeface="Rockwell"/>
                        </a:rPr>
                        <a:t>ring</a:t>
                      </a:r>
                      <a:endParaRPr lang="en-US" sz="1600" dirty="0">
                        <a:latin typeface="Rockwell"/>
                        <a:cs typeface="Rockwell"/>
                      </a:endParaRPr>
                    </a:p>
                  </a:txBody>
                  <a:tcPr marL="0" marR="0" marT="0" marB="0" anchor="ctr"/>
                </a:tc>
                <a:tc>
                  <a:txBody>
                    <a:bodyPr/>
                    <a:lstStyle/>
                    <a:p>
                      <a:pPr algn="ctr"/>
                      <a:r>
                        <a:rPr lang="en-US" sz="1600" dirty="0" smtClean="0"/>
                        <a:t>10.2</a:t>
                      </a:r>
                      <a:endParaRPr lang="en-US" sz="1600" dirty="0"/>
                    </a:p>
                  </a:txBody>
                  <a:tcPr marL="0" marR="0" marT="0" marB="0" anchor="ctr"/>
                </a:tc>
              </a:tr>
              <a:tr h="267461">
                <a:tc>
                  <a:txBody>
                    <a:bodyPr/>
                    <a:lstStyle/>
                    <a:p>
                      <a:pPr algn="ctr"/>
                      <a:r>
                        <a:rPr lang="en-US" sz="1600" dirty="0" smtClean="0">
                          <a:latin typeface="Rockwell"/>
                          <a:cs typeface="Rockwell"/>
                        </a:rPr>
                        <a:t>rang</a:t>
                      </a:r>
                      <a:endParaRPr lang="en-US" sz="1600" dirty="0">
                        <a:latin typeface="Rockwell"/>
                        <a:cs typeface="Rockwell"/>
                      </a:endParaRPr>
                    </a:p>
                  </a:txBody>
                  <a:tcPr marL="0" marR="0" marT="0" marB="0" anchor="ctr"/>
                </a:tc>
                <a:tc>
                  <a:txBody>
                    <a:bodyPr/>
                    <a:lstStyle/>
                    <a:p>
                      <a:pPr algn="ctr"/>
                      <a:r>
                        <a:rPr lang="en-US" sz="1600" dirty="0" smtClean="0"/>
                        <a:t>13</a:t>
                      </a:r>
                      <a:endParaRPr lang="en-US" sz="1600" dirty="0"/>
                    </a:p>
                  </a:txBody>
                  <a:tcPr marL="0" marR="0" marT="0" marB="0" anchor="ctr"/>
                </a:tc>
              </a:tr>
              <a:tr h="267461">
                <a:tc>
                  <a:txBody>
                    <a:bodyPr/>
                    <a:lstStyle/>
                    <a:p>
                      <a:pPr algn="ctr"/>
                      <a:r>
                        <a:rPr lang="en-US" sz="1600" dirty="0" smtClean="0">
                          <a:latin typeface="Rockwell"/>
                          <a:cs typeface="Rockwell"/>
                        </a:rPr>
                        <a:t>rung</a:t>
                      </a:r>
                      <a:endParaRPr lang="en-US" sz="1600" dirty="0">
                        <a:latin typeface="Rockwell"/>
                        <a:cs typeface="Rockwell"/>
                      </a:endParaRPr>
                    </a:p>
                  </a:txBody>
                  <a:tcPr marL="0" marR="0" marT="0" marB="0" anchor="ctr"/>
                </a:tc>
                <a:tc>
                  <a:txBody>
                    <a:bodyPr/>
                    <a:lstStyle/>
                    <a:p>
                      <a:pPr algn="ctr"/>
                      <a:r>
                        <a:rPr lang="en-US" sz="1600" dirty="0" smtClean="0"/>
                        <a:t>16</a:t>
                      </a:r>
                      <a:endParaRPr lang="en-US" sz="1600" dirty="0"/>
                    </a:p>
                  </a:txBody>
                  <a:tcPr marL="0" marR="0" marT="0" marB="0" anchor="ctr"/>
                </a:tc>
              </a:tr>
            </a:tbl>
          </a:graphicData>
        </a:graphic>
      </p:graphicFrame>
      <p:cxnSp>
        <p:nvCxnSpPr>
          <p:cNvPr id="40" name="Straight Arrow Connector 39"/>
          <p:cNvCxnSpPr/>
          <p:nvPr/>
        </p:nvCxnSpPr>
        <p:spPr bwMode="auto">
          <a:xfrm>
            <a:off x="1008103" y="3553081"/>
            <a:ext cx="0" cy="757238"/>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41" name="Trapezoid 40"/>
          <p:cNvSpPr/>
          <p:nvPr/>
        </p:nvSpPr>
        <p:spPr>
          <a:xfrm rot="5400000" flipV="1">
            <a:off x="531537" y="3113319"/>
            <a:ext cx="1406892" cy="356347"/>
          </a:xfrm>
          <a:prstGeom prst="trapezoid">
            <a:avLst>
              <a:gd name="adj" fmla="val 150813"/>
            </a:avLst>
          </a:prstGeom>
          <a:gradFill>
            <a:gsLst>
              <a:gs pos="0">
                <a:schemeClr val="tx1">
                  <a:lumMod val="75000"/>
                  <a:lumOff val="25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aphicFrame>
        <p:nvGraphicFramePr>
          <p:cNvPr id="42" name="Table 41"/>
          <p:cNvGraphicFramePr>
            <a:graphicFrameLocks noGrp="1"/>
          </p:cNvGraphicFramePr>
          <p:nvPr>
            <p:extLst>
              <p:ext uri="{D42A27DB-BD31-4B8C-83A1-F6EECF244321}">
                <p14:modId xmlns:p14="http://schemas.microsoft.com/office/powerpoint/2010/main" val="3341430144"/>
              </p:ext>
            </p:extLst>
          </p:nvPr>
        </p:nvGraphicFramePr>
        <p:xfrm>
          <a:off x="1413157" y="2592567"/>
          <a:ext cx="1232250" cy="1429404"/>
        </p:xfrm>
        <a:graphic>
          <a:graphicData uri="http://schemas.openxmlformats.org/drawingml/2006/table">
            <a:tbl>
              <a:tblPr bandRow="1">
                <a:tableStyleId>{5940675A-B579-460E-94D1-54222C63F5DA}</a:tableStyleId>
              </a:tblPr>
              <a:tblGrid>
                <a:gridCol w="512523"/>
                <a:gridCol w="239909"/>
                <a:gridCol w="239909"/>
                <a:gridCol w="239909"/>
              </a:tblGrid>
              <a:tr h="627021">
                <a:tc>
                  <a:txBody>
                    <a:bodyPr/>
                    <a:lstStyle/>
                    <a:p>
                      <a:pPr algn="ct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ring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rang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rung</a:t>
                      </a:r>
                      <a:endParaRPr lang="en-US" sz="1200" dirty="0">
                        <a:latin typeface="Rockwell"/>
                        <a:cs typeface="Rockwell"/>
                      </a:endParaRPr>
                    </a:p>
                  </a:txBody>
                  <a:tcPr marL="0" marR="0" marT="0" marB="0" vert="vert270" anchor="ctr"/>
                </a:tc>
              </a:tr>
              <a:tr h="267461">
                <a:tc>
                  <a:txBody>
                    <a:bodyPr/>
                    <a:lstStyle/>
                    <a:p>
                      <a:pPr algn="ctr"/>
                      <a:r>
                        <a:rPr lang="en-US" sz="1200" dirty="0" smtClean="0">
                          <a:latin typeface="Rockwell"/>
                          <a:cs typeface="Rockwell"/>
                        </a:rPr>
                        <a:t>ring</a:t>
                      </a:r>
                      <a:endParaRPr lang="en-US" sz="1200" dirty="0">
                        <a:latin typeface="Rockwell"/>
                        <a:cs typeface="Rockwell"/>
                      </a:endParaRPr>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r>
                        <a:rPr lang="en-US" sz="1200" dirty="0" smtClean="0"/>
                        <a:t>4</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r>
              <a:tr h="267461">
                <a:tc>
                  <a:txBody>
                    <a:bodyPr/>
                    <a:lstStyle/>
                    <a:p>
                      <a:pPr algn="ctr"/>
                      <a:r>
                        <a:rPr lang="en-US" sz="1200" dirty="0" smtClean="0">
                          <a:latin typeface="Rockwell"/>
                          <a:cs typeface="Rockwell"/>
                        </a:rPr>
                        <a:t>rang</a:t>
                      </a:r>
                      <a:endParaRPr lang="en-US" sz="1200" dirty="0">
                        <a:latin typeface="Rockwell"/>
                        <a:cs typeface="Rockwell"/>
                      </a:endParaRPr>
                    </a:p>
                  </a:txBody>
                  <a:tcPr marL="0" marR="0" marT="0" marB="0" anchor="ctr"/>
                </a:tc>
                <a:tc>
                  <a:txBody>
                    <a:bodyPr/>
                    <a:lstStyle/>
                    <a:p>
                      <a:pPr algn="ctr"/>
                      <a:r>
                        <a:rPr lang="en-US" sz="1200" dirty="0" smtClean="0"/>
                        <a:t>7</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r>
              <a:tr h="267461">
                <a:tc>
                  <a:txBody>
                    <a:bodyPr/>
                    <a:lstStyle/>
                    <a:p>
                      <a:pPr algn="ctr"/>
                      <a:r>
                        <a:rPr lang="en-US" sz="1200" dirty="0" smtClean="0">
                          <a:latin typeface="Rockwell"/>
                          <a:cs typeface="Rockwell"/>
                        </a:rPr>
                        <a:t>rung</a:t>
                      </a:r>
                      <a:endParaRPr lang="en-US" sz="1200" dirty="0">
                        <a:latin typeface="Rockwell"/>
                        <a:cs typeface="Rockwell"/>
                      </a:endParaRPr>
                    </a:p>
                  </a:txBody>
                  <a:tcPr marL="0" marR="0" marT="0" marB="0" anchor="ctr"/>
                </a:tc>
                <a:tc>
                  <a:txBody>
                    <a:bodyPr/>
                    <a:lstStyle/>
                    <a:p>
                      <a:pPr algn="ctr"/>
                      <a:r>
                        <a:rPr lang="en-US" sz="1200" dirty="0" smtClean="0"/>
                        <a:t>8</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3</a:t>
                      </a:r>
                      <a:endParaRPr lang="en-US" sz="1200" dirty="0"/>
                    </a:p>
                  </a:txBody>
                  <a:tcPr marL="0" marR="0" marT="0" marB="0" anchor="ctr"/>
                </a:tc>
              </a:tr>
            </a:tbl>
          </a:graphicData>
        </a:graphic>
      </p:graphicFrame>
      <p:cxnSp>
        <p:nvCxnSpPr>
          <p:cNvPr id="43" name="Straight Connector 42"/>
          <p:cNvCxnSpPr>
            <a:stCxn id="47" idx="4"/>
            <a:endCxn id="45" idx="0"/>
          </p:cNvCxnSpPr>
          <p:nvPr/>
        </p:nvCxnSpPr>
        <p:spPr>
          <a:xfrm>
            <a:off x="3260588" y="2097485"/>
            <a:ext cx="0" cy="100822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p:cNvCxnSpPr>
            <a:stCxn id="46" idx="0"/>
            <a:endCxn id="45" idx="2"/>
          </p:cNvCxnSpPr>
          <p:nvPr/>
        </p:nvCxnSpPr>
        <p:spPr>
          <a:xfrm flipV="1">
            <a:off x="3256269" y="3348893"/>
            <a:ext cx="4319" cy="102977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Rectangle 44"/>
          <p:cNvSpPr/>
          <p:nvPr/>
        </p:nvSpPr>
        <p:spPr>
          <a:xfrm>
            <a:off x="3138995" y="3105706"/>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46" name="Oval 45"/>
          <p:cNvSpPr/>
          <p:nvPr/>
        </p:nvSpPr>
        <p:spPr>
          <a:xfrm>
            <a:off x="3008282" y="4378672"/>
            <a:ext cx="495974" cy="502698"/>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1"/>
                </a:solidFill>
                <a:latin typeface="Times New Roman"/>
                <a:cs typeface="Times New Roman"/>
              </a:rPr>
              <a:t>X</a:t>
            </a:r>
            <a:r>
              <a:rPr lang="en-US" sz="1600" i="1" baseline="-25000" dirty="0" smtClean="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47" name="Oval 46"/>
          <p:cNvSpPr/>
          <p:nvPr/>
        </p:nvSpPr>
        <p:spPr>
          <a:xfrm>
            <a:off x="3012601" y="1594787"/>
            <a:ext cx="495974" cy="50269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3"/>
                </a:solidFill>
                <a:latin typeface="Times New Roman"/>
                <a:cs typeface="Times New Roman"/>
              </a:rPr>
              <a:t>X</a:t>
            </a:r>
            <a:r>
              <a:rPr lang="en-US" sz="1600" i="1" baseline="-25000" dirty="0" smtClean="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cxnSp>
        <p:nvCxnSpPr>
          <p:cNvPr id="55" name="Straight Connector 54"/>
          <p:cNvCxnSpPr/>
          <p:nvPr/>
        </p:nvCxnSpPr>
        <p:spPr>
          <a:xfrm>
            <a:off x="2821146" y="1194899"/>
            <a:ext cx="10410" cy="4323005"/>
          </a:xfrm>
          <a:prstGeom prst="line">
            <a:avLst/>
          </a:prstGeom>
          <a:ln w="12700" cmpd="sng">
            <a:solidFill>
              <a:schemeClr val="tx1"/>
            </a:solidFill>
            <a:prstDash val="dash"/>
          </a:ln>
        </p:spPr>
        <p:style>
          <a:lnRef idx="2">
            <a:schemeClr val="accent1"/>
          </a:lnRef>
          <a:fillRef idx="0">
            <a:schemeClr val="accent1"/>
          </a:fillRef>
          <a:effectRef idx="1">
            <a:schemeClr val="accent1"/>
          </a:effectRef>
          <a:fontRef idx="minor">
            <a:schemeClr val="tx1"/>
          </a:fontRef>
        </p:style>
      </p:cxnSp>
      <p:graphicFrame>
        <p:nvGraphicFramePr>
          <p:cNvPr id="57" name="Table 56"/>
          <p:cNvGraphicFramePr>
            <a:graphicFrameLocks noGrp="1"/>
          </p:cNvGraphicFramePr>
          <p:nvPr>
            <p:extLst>
              <p:ext uri="{D42A27DB-BD31-4B8C-83A1-F6EECF244321}">
                <p14:modId xmlns:p14="http://schemas.microsoft.com/office/powerpoint/2010/main" val="2281849627"/>
              </p:ext>
            </p:extLst>
          </p:nvPr>
        </p:nvGraphicFramePr>
        <p:xfrm>
          <a:off x="3890652" y="997097"/>
          <a:ext cx="967182" cy="1604766"/>
        </p:xfrm>
        <a:graphic>
          <a:graphicData uri="http://schemas.openxmlformats.org/drawingml/2006/table">
            <a:tbl>
              <a:tblPr bandRow="1">
                <a:tableStyleId>{69C7853C-536D-4A76-A0AE-DD22124D55A5}</a:tableStyleId>
              </a:tblPr>
              <a:tblGrid>
                <a:gridCol w="658800"/>
                <a:gridCol w="308382"/>
              </a:tblGrid>
              <a:tr h="267461">
                <a:tc>
                  <a:txBody>
                    <a:bodyPr/>
                    <a:lstStyle/>
                    <a:p>
                      <a:pPr algn="ctr"/>
                      <a:r>
                        <a:rPr lang="en-US" sz="1300" dirty="0" smtClean="0">
                          <a:latin typeface="Rockwell"/>
                          <a:cs typeface="Rockwell"/>
                        </a:rPr>
                        <a:t>abacus</a:t>
                      </a:r>
                      <a:endParaRPr lang="en-US" sz="1300" dirty="0">
                        <a:latin typeface="Rockwell"/>
                        <a:cs typeface="Rockwell"/>
                      </a:endParaRPr>
                    </a:p>
                  </a:txBody>
                  <a:tcPr marL="0" marR="0" marT="0" marB="0" anchor="ctr"/>
                </a:tc>
                <a:tc>
                  <a:txBody>
                    <a:bodyPr/>
                    <a:lstStyle/>
                    <a:p>
                      <a:pPr algn="ctr"/>
                      <a:r>
                        <a:rPr lang="en-US" sz="1300" dirty="0" smtClean="0"/>
                        <a:t>0.1</a:t>
                      </a:r>
                      <a:endParaRPr lang="en-US" sz="1300" dirty="0"/>
                    </a:p>
                  </a:txBody>
                  <a:tcPr marL="0" marR="0" marT="0" marB="0" anchor="ctr"/>
                </a:tc>
              </a:tr>
              <a:tr h="267461">
                <a:tc>
                  <a:txBody>
                    <a:bodyPr/>
                    <a:lstStyle/>
                    <a:p>
                      <a:pPr algn="ctr"/>
                      <a:r>
                        <a:rPr lang="en-US" sz="1300" dirty="0" smtClean="0">
                          <a:latin typeface="Rockwell"/>
                          <a:cs typeface="Rockwell"/>
                        </a:rPr>
                        <a:t>…</a:t>
                      </a:r>
                      <a:endParaRPr lang="en-US" sz="1300" dirty="0">
                        <a:latin typeface="Rockwell"/>
                        <a:cs typeface="Rockwell"/>
                      </a:endParaRPr>
                    </a:p>
                  </a:txBody>
                  <a:tcPr marL="0" marR="0" marT="0" marB="0" anchor="ctr"/>
                </a:tc>
                <a:tc>
                  <a:txBody>
                    <a:bodyPr/>
                    <a:lstStyle/>
                    <a:p>
                      <a:pPr algn="ctr"/>
                      <a:r>
                        <a:rPr lang="en-US" sz="1300" dirty="0" smtClean="0"/>
                        <a:t>…</a:t>
                      </a:r>
                      <a:endParaRPr lang="en-US" sz="1300" dirty="0"/>
                    </a:p>
                  </a:txBody>
                  <a:tcPr marL="0" marR="0" marT="0" marB="0" anchor="ctr"/>
                </a:tc>
              </a:tr>
              <a:tr h="267461">
                <a:tc>
                  <a:txBody>
                    <a:bodyPr/>
                    <a:lstStyle/>
                    <a:p>
                      <a:pPr algn="ctr"/>
                      <a:r>
                        <a:rPr lang="en-US" sz="1300" dirty="0" smtClean="0">
                          <a:latin typeface="Rockwell"/>
                          <a:cs typeface="Rockwell"/>
                        </a:rPr>
                        <a:t>rang</a:t>
                      </a:r>
                      <a:endParaRPr lang="en-US" sz="1300" dirty="0">
                        <a:latin typeface="Rockwell"/>
                        <a:cs typeface="Rockwell"/>
                      </a:endParaRPr>
                    </a:p>
                  </a:txBody>
                  <a:tcPr marL="0" marR="0" marT="0" marB="0" anchor="ctr"/>
                </a:tc>
                <a:tc>
                  <a:txBody>
                    <a:bodyPr/>
                    <a:lstStyle/>
                    <a:p>
                      <a:pPr algn="ctr"/>
                      <a:r>
                        <a:rPr lang="en-US" sz="1300" dirty="0" smtClean="0"/>
                        <a:t>3</a:t>
                      </a:r>
                      <a:endParaRPr lang="en-US" sz="1300" dirty="0"/>
                    </a:p>
                  </a:txBody>
                  <a:tcPr marL="0" marR="0" marT="0" marB="0" anchor="ctr"/>
                </a:tc>
              </a:tr>
              <a:tr h="267461">
                <a:tc>
                  <a:txBody>
                    <a:bodyPr/>
                    <a:lstStyle/>
                    <a:p>
                      <a:pPr algn="ctr"/>
                      <a:r>
                        <a:rPr lang="en-US" sz="1300" dirty="0" smtClean="0">
                          <a:latin typeface="Rockwell"/>
                          <a:cs typeface="Rockwell"/>
                        </a:rPr>
                        <a:t>ring</a:t>
                      </a:r>
                      <a:endParaRPr lang="en-US" sz="1300" dirty="0">
                        <a:latin typeface="Rockwell"/>
                        <a:cs typeface="Rockwell"/>
                      </a:endParaRPr>
                    </a:p>
                  </a:txBody>
                  <a:tcPr marL="0" marR="0" marT="0" marB="0" anchor="ctr"/>
                </a:tc>
                <a:tc>
                  <a:txBody>
                    <a:bodyPr/>
                    <a:lstStyle/>
                    <a:p>
                      <a:pPr algn="ctr"/>
                      <a:r>
                        <a:rPr lang="en-US" sz="1300" dirty="0" smtClean="0"/>
                        <a:t>4</a:t>
                      </a:r>
                      <a:endParaRPr lang="en-US" sz="1300" dirty="0"/>
                    </a:p>
                  </a:txBody>
                  <a:tcPr marL="0" marR="0" marT="0" marB="0" anchor="ctr"/>
                </a:tc>
              </a:tr>
              <a:tr h="267461">
                <a:tc>
                  <a:txBody>
                    <a:bodyPr/>
                    <a:lstStyle/>
                    <a:p>
                      <a:pPr algn="ctr"/>
                      <a:r>
                        <a:rPr lang="en-US" sz="1300" dirty="0" smtClean="0">
                          <a:latin typeface="Rockwell"/>
                          <a:cs typeface="Rockwell"/>
                        </a:rPr>
                        <a:t>rung</a:t>
                      </a:r>
                      <a:endParaRPr lang="en-US" sz="1300" dirty="0">
                        <a:latin typeface="Rockwell"/>
                        <a:cs typeface="Rockwell"/>
                      </a:endParaRPr>
                    </a:p>
                  </a:txBody>
                  <a:tcPr marL="0" marR="0" marT="0" marB="0" anchor="ctr"/>
                </a:tc>
                <a:tc>
                  <a:txBody>
                    <a:bodyPr/>
                    <a:lstStyle/>
                    <a:p>
                      <a:pPr algn="ctr"/>
                      <a:r>
                        <a:rPr lang="en-US" sz="1300" dirty="0" smtClean="0"/>
                        <a:t>5</a:t>
                      </a:r>
                      <a:endParaRPr lang="en-US" sz="1300" dirty="0"/>
                    </a:p>
                  </a:txBody>
                  <a:tcPr marL="0" marR="0" marT="0" marB="0" anchor="ctr"/>
                </a:tc>
              </a:tr>
              <a:tr h="267461">
                <a:tc>
                  <a:txBody>
                    <a:bodyPr/>
                    <a:lstStyle/>
                    <a:p>
                      <a:pPr algn="ctr"/>
                      <a:r>
                        <a:rPr lang="en-US" sz="1300" dirty="0" smtClean="0">
                          <a:latin typeface="Rockwell"/>
                          <a:cs typeface="Rockwell"/>
                        </a:rPr>
                        <a:t>…</a:t>
                      </a:r>
                      <a:endParaRPr lang="en-US" sz="1300" dirty="0">
                        <a:latin typeface="Rockwell"/>
                        <a:cs typeface="Rockwell"/>
                      </a:endParaRPr>
                    </a:p>
                  </a:txBody>
                  <a:tcPr marL="0" marR="0" marT="0" marB="0" anchor="ctr"/>
                </a:tc>
                <a:tc>
                  <a:txBody>
                    <a:bodyPr/>
                    <a:lstStyle/>
                    <a:p>
                      <a:pPr algn="ctr"/>
                      <a:r>
                        <a:rPr lang="en-US" sz="1300" dirty="0" smtClean="0"/>
                        <a:t>…</a:t>
                      </a:r>
                      <a:endParaRPr lang="en-US" sz="1300" dirty="0"/>
                    </a:p>
                  </a:txBody>
                  <a:tcPr marL="0" marR="0" marT="0" marB="0" anchor="ctr"/>
                </a:tc>
              </a:tr>
            </a:tbl>
          </a:graphicData>
        </a:graphic>
      </p:graphicFrame>
      <p:graphicFrame>
        <p:nvGraphicFramePr>
          <p:cNvPr id="59" name="Table 58"/>
          <p:cNvGraphicFramePr>
            <a:graphicFrameLocks noGrp="1"/>
          </p:cNvGraphicFramePr>
          <p:nvPr>
            <p:extLst>
              <p:ext uri="{D42A27DB-BD31-4B8C-83A1-F6EECF244321}">
                <p14:modId xmlns:p14="http://schemas.microsoft.com/office/powerpoint/2010/main" val="2491457521"/>
              </p:ext>
            </p:extLst>
          </p:nvPr>
        </p:nvGraphicFramePr>
        <p:xfrm>
          <a:off x="3787235" y="3110227"/>
          <a:ext cx="2183195" cy="2231787"/>
        </p:xfrm>
        <a:graphic>
          <a:graphicData uri="http://schemas.openxmlformats.org/drawingml/2006/table">
            <a:tbl>
              <a:tblPr bandRow="1">
                <a:tableStyleId>{5940675A-B579-460E-94D1-54222C63F5DA}</a:tableStyleId>
              </a:tblPr>
              <a:tblGrid>
                <a:gridCol w="573233"/>
                <a:gridCol w="268327"/>
                <a:gridCol w="268327"/>
                <a:gridCol w="268327"/>
                <a:gridCol w="268327"/>
                <a:gridCol w="268327"/>
                <a:gridCol w="268327"/>
              </a:tblGrid>
              <a:tr h="627021">
                <a:tc>
                  <a:txBody>
                    <a:bodyPr/>
                    <a:lstStyle/>
                    <a:p>
                      <a:pPr algn="ct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rang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ring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rung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r>
              <a:tr h="267461">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rang</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r>
                        <a:rPr lang="en-US" sz="1200" dirty="0" smtClean="0"/>
                        <a:t>4</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ring</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7</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rung</a:t>
                      </a:r>
                      <a:endParaRPr lang="en-US" sz="1200" dirty="0">
                        <a:latin typeface="Rockwell"/>
                        <a:cs typeface="Rockwell"/>
                      </a:endParaRPr>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8</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3</a:t>
                      </a: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bl>
          </a:graphicData>
        </a:graphic>
      </p:graphicFrame>
      <p:sp>
        <p:nvSpPr>
          <p:cNvPr id="60" name="Isosceles Triangle 59"/>
          <p:cNvSpPr/>
          <p:nvPr/>
        </p:nvSpPr>
        <p:spPr>
          <a:xfrm rot="16200000">
            <a:off x="2842827" y="3759780"/>
            <a:ext cx="1607253" cy="284396"/>
          </a:xfrm>
          <a:prstGeom prst="triangle">
            <a:avLst>
              <a:gd name="adj" fmla="val 90059"/>
            </a:avLst>
          </a:prstGeom>
          <a:gradFill>
            <a:gsLst>
              <a:gs pos="0">
                <a:schemeClr val="tx1">
                  <a:lumMod val="75000"/>
                  <a:lumOff val="25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1" name="Group 18"/>
          <p:cNvGrpSpPr>
            <a:grpSpLocks/>
          </p:cNvGrpSpPr>
          <p:nvPr/>
        </p:nvGrpSpPr>
        <p:grpSpPr bwMode="auto">
          <a:xfrm rot="16200000">
            <a:off x="666335" y="4906600"/>
            <a:ext cx="423141" cy="389279"/>
            <a:chOff x="3503523" y="5465825"/>
            <a:chExt cx="224408" cy="271141"/>
          </a:xfrm>
        </p:grpSpPr>
        <p:cxnSp>
          <p:nvCxnSpPr>
            <p:cNvPr id="62" name="Straight Connector 61"/>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62"/>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64" name="Straight Connector 63"/>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5" name="Group 18"/>
          <p:cNvGrpSpPr>
            <a:grpSpLocks/>
          </p:cNvGrpSpPr>
          <p:nvPr/>
        </p:nvGrpSpPr>
        <p:grpSpPr bwMode="auto">
          <a:xfrm rot="5400000">
            <a:off x="3044698" y="1188573"/>
            <a:ext cx="423141" cy="389279"/>
            <a:chOff x="3503523" y="5465825"/>
            <a:chExt cx="224408" cy="271141"/>
          </a:xfrm>
        </p:grpSpPr>
        <p:cxnSp>
          <p:nvCxnSpPr>
            <p:cNvPr id="66" name="Straight Connector 65"/>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9" name="Group 18"/>
          <p:cNvGrpSpPr>
            <a:grpSpLocks/>
          </p:cNvGrpSpPr>
          <p:nvPr/>
        </p:nvGrpSpPr>
        <p:grpSpPr bwMode="auto">
          <a:xfrm rot="16200000">
            <a:off x="3040413" y="4906596"/>
            <a:ext cx="423141" cy="389279"/>
            <a:chOff x="3503523" y="5465825"/>
            <a:chExt cx="224408" cy="271141"/>
          </a:xfrm>
        </p:grpSpPr>
        <p:cxnSp>
          <p:nvCxnSpPr>
            <p:cNvPr id="70" name="Straight Connector 69"/>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cxnSp>
        <p:nvCxnSpPr>
          <p:cNvPr id="49" name="Straight Connector 48"/>
          <p:cNvCxnSpPr>
            <a:stCxn id="54" idx="4"/>
            <a:endCxn id="52" idx="0"/>
          </p:cNvCxnSpPr>
          <p:nvPr/>
        </p:nvCxnSpPr>
        <p:spPr>
          <a:xfrm>
            <a:off x="6671360" y="2118951"/>
            <a:ext cx="0" cy="100822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p:cNvCxnSpPr>
            <a:stCxn id="53" idx="0"/>
            <a:endCxn id="52" idx="2"/>
          </p:cNvCxnSpPr>
          <p:nvPr/>
        </p:nvCxnSpPr>
        <p:spPr>
          <a:xfrm flipV="1">
            <a:off x="6667041" y="3370359"/>
            <a:ext cx="4319" cy="102977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6549767" y="312717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53" name="Oval 52"/>
          <p:cNvSpPr/>
          <p:nvPr/>
        </p:nvSpPr>
        <p:spPr>
          <a:xfrm>
            <a:off x="6419054" y="4400138"/>
            <a:ext cx="495974" cy="502698"/>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1"/>
                </a:solidFill>
                <a:latin typeface="Times New Roman"/>
                <a:cs typeface="Times New Roman"/>
              </a:rPr>
              <a:t>X</a:t>
            </a:r>
            <a:r>
              <a:rPr lang="en-US" sz="1600" i="1" baseline="-25000" dirty="0" smtClean="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54" name="Oval 53"/>
          <p:cNvSpPr/>
          <p:nvPr/>
        </p:nvSpPr>
        <p:spPr>
          <a:xfrm>
            <a:off x="6423373" y="1616253"/>
            <a:ext cx="495974" cy="50269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3"/>
                </a:solidFill>
                <a:latin typeface="Times New Roman"/>
                <a:cs typeface="Times New Roman"/>
              </a:rPr>
              <a:t>X</a:t>
            </a:r>
            <a:r>
              <a:rPr lang="en-US" sz="1600" i="1" baseline="-25000" dirty="0" smtClean="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cxnSp>
        <p:nvCxnSpPr>
          <p:cNvPr id="73" name="Straight Connector 72"/>
          <p:cNvCxnSpPr/>
          <p:nvPr/>
        </p:nvCxnSpPr>
        <p:spPr>
          <a:xfrm>
            <a:off x="6231918" y="1216365"/>
            <a:ext cx="0" cy="4301539"/>
          </a:xfrm>
          <a:prstGeom prst="line">
            <a:avLst/>
          </a:prstGeom>
          <a:ln w="12700" cmpd="sng">
            <a:solidFill>
              <a:schemeClr val="tx1"/>
            </a:solidFill>
            <a:prstDash val="dash"/>
          </a:ln>
        </p:spPr>
        <p:style>
          <a:lnRef idx="2">
            <a:schemeClr val="accent1"/>
          </a:lnRef>
          <a:fillRef idx="0">
            <a:schemeClr val="accent1"/>
          </a:fillRef>
          <a:effectRef idx="1">
            <a:schemeClr val="accent1"/>
          </a:effectRef>
          <a:fontRef idx="minor">
            <a:schemeClr val="tx1"/>
          </a:fontRef>
        </p:style>
      </p:cxnSp>
      <p:grpSp>
        <p:nvGrpSpPr>
          <p:cNvPr id="75" name="Group 18"/>
          <p:cNvGrpSpPr>
            <a:grpSpLocks/>
          </p:cNvGrpSpPr>
          <p:nvPr/>
        </p:nvGrpSpPr>
        <p:grpSpPr bwMode="auto">
          <a:xfrm rot="5400000">
            <a:off x="6455470" y="1210039"/>
            <a:ext cx="423141" cy="389279"/>
            <a:chOff x="3503523" y="5465825"/>
            <a:chExt cx="224408" cy="271141"/>
          </a:xfrm>
        </p:grpSpPr>
        <p:cxnSp>
          <p:nvCxnSpPr>
            <p:cNvPr id="76" name="Straight Connector 75"/>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79" name="Group 18"/>
          <p:cNvGrpSpPr>
            <a:grpSpLocks/>
          </p:cNvGrpSpPr>
          <p:nvPr/>
        </p:nvGrpSpPr>
        <p:grpSpPr bwMode="auto">
          <a:xfrm rot="16200000">
            <a:off x="6451185" y="4928062"/>
            <a:ext cx="423141" cy="389279"/>
            <a:chOff x="3503523" y="5465825"/>
            <a:chExt cx="224408" cy="271141"/>
          </a:xfrm>
        </p:grpSpPr>
        <p:cxnSp>
          <p:nvCxnSpPr>
            <p:cNvPr id="80" name="Straight Connector 79"/>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3" name="Group 2"/>
          <p:cNvGrpSpPr/>
          <p:nvPr/>
        </p:nvGrpSpPr>
        <p:grpSpPr>
          <a:xfrm>
            <a:off x="6955475" y="1306321"/>
            <a:ext cx="2183531" cy="1219047"/>
            <a:chOff x="6955475" y="1306321"/>
            <a:chExt cx="2183531" cy="1219047"/>
          </a:xfrm>
        </p:grpSpPr>
        <p:sp>
          <p:nvSpPr>
            <p:cNvPr id="85" name="Oval 84"/>
            <p:cNvSpPr/>
            <p:nvPr/>
          </p:nvSpPr>
          <p:spPr>
            <a:xfrm>
              <a:off x="6955475" y="1785188"/>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6" name="Straight Arrow Connector 85"/>
            <p:cNvCxnSpPr>
              <a:endCxn id="87" idx="2"/>
            </p:cNvCxnSpPr>
            <p:nvPr/>
          </p:nvCxnSpPr>
          <p:spPr>
            <a:xfrm>
              <a:off x="7118528" y="1866532"/>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7" name="Oval 86"/>
            <p:cNvSpPr/>
            <p:nvPr/>
          </p:nvSpPr>
          <p:spPr>
            <a:xfrm>
              <a:off x="7368034" y="1786863"/>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8" name="Straight Arrow Connector 87"/>
            <p:cNvCxnSpPr>
              <a:endCxn id="89" idx="2"/>
            </p:cNvCxnSpPr>
            <p:nvPr/>
          </p:nvCxnSpPr>
          <p:spPr>
            <a:xfrm>
              <a:off x="7514716" y="1863992"/>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9" name="Oval 88"/>
            <p:cNvSpPr/>
            <p:nvPr/>
          </p:nvSpPr>
          <p:spPr>
            <a:xfrm>
              <a:off x="7764221" y="1784323"/>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0" name="Straight Arrow Connector 89"/>
            <p:cNvCxnSpPr>
              <a:endCxn id="91" idx="2"/>
            </p:cNvCxnSpPr>
            <p:nvPr/>
          </p:nvCxnSpPr>
          <p:spPr>
            <a:xfrm>
              <a:off x="7937138" y="1863992"/>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1" name="Oval 90"/>
            <p:cNvSpPr/>
            <p:nvPr/>
          </p:nvSpPr>
          <p:spPr>
            <a:xfrm>
              <a:off x="8186643" y="1784323"/>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2" name="Straight Arrow Connector 91"/>
            <p:cNvCxnSpPr>
              <a:endCxn id="93" idx="2"/>
            </p:cNvCxnSpPr>
            <p:nvPr/>
          </p:nvCxnSpPr>
          <p:spPr>
            <a:xfrm>
              <a:off x="8359560" y="1863030"/>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8609065" y="1783360"/>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4" name="Straight Arrow Connector 44"/>
            <p:cNvCxnSpPr>
              <a:stCxn id="87" idx="5"/>
              <a:endCxn id="89" idx="4"/>
            </p:cNvCxnSpPr>
            <p:nvPr/>
          </p:nvCxnSpPr>
          <p:spPr>
            <a:xfrm rot="16200000" flipH="1">
              <a:off x="7666082" y="1763995"/>
              <a:ext cx="20795" cy="338538"/>
            </a:xfrm>
            <a:prstGeom prst="curvedConnector3">
              <a:avLst>
                <a:gd name="adj1" fmla="val 1398740"/>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5" name="Oval 94"/>
            <p:cNvSpPr/>
            <p:nvPr/>
          </p:nvSpPr>
          <p:spPr>
            <a:xfrm>
              <a:off x="7590282" y="2366028"/>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6" name="Straight Arrow Connector 44"/>
            <p:cNvCxnSpPr>
              <a:stCxn id="87" idx="3"/>
              <a:endCxn id="95" idx="2"/>
            </p:cNvCxnSpPr>
            <p:nvPr/>
          </p:nvCxnSpPr>
          <p:spPr>
            <a:xfrm rot="16200000" flipH="1">
              <a:off x="7229683" y="2085097"/>
              <a:ext cx="522830" cy="198368"/>
            </a:xfrm>
            <a:prstGeom prst="curvedConnector2">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97" name="Straight Arrow Connector 44"/>
            <p:cNvCxnSpPr>
              <a:stCxn id="95" idx="6"/>
              <a:endCxn id="89" idx="5"/>
            </p:cNvCxnSpPr>
            <p:nvPr/>
          </p:nvCxnSpPr>
          <p:spPr>
            <a:xfrm flipV="1">
              <a:off x="7753336" y="1920328"/>
              <a:ext cx="150061" cy="525370"/>
            </a:xfrm>
            <a:prstGeom prst="curvedConnector2">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98" name="Straight Arrow Connector 44"/>
            <p:cNvCxnSpPr>
              <a:stCxn id="93" idx="5"/>
              <a:endCxn id="93" idx="6"/>
            </p:cNvCxnSpPr>
            <p:nvPr/>
          </p:nvCxnSpPr>
          <p:spPr>
            <a:xfrm rot="5400000" flipH="1" flipV="1">
              <a:off x="8732011" y="1879258"/>
              <a:ext cx="56335" cy="23879"/>
            </a:xfrm>
            <a:prstGeom prst="curvedConnector4">
              <a:avLst>
                <a:gd name="adj1" fmla="val -410822"/>
                <a:gd name="adj2" fmla="val 971488"/>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99" name="Straight Arrow Connector 44"/>
            <p:cNvCxnSpPr>
              <a:stCxn id="85" idx="0"/>
              <a:endCxn id="87" idx="1"/>
            </p:cNvCxnSpPr>
            <p:nvPr/>
          </p:nvCxnSpPr>
          <p:spPr>
            <a:xfrm rot="16200000" flipH="1">
              <a:off x="7201952" y="1620237"/>
              <a:ext cx="25010" cy="354912"/>
            </a:xfrm>
            <a:prstGeom prst="curvedConnector3">
              <a:avLst>
                <a:gd name="adj1" fmla="val -832090"/>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0" name="Straight Arrow Connector 44"/>
            <p:cNvCxnSpPr>
              <a:stCxn id="87" idx="0"/>
              <a:endCxn id="91" idx="1"/>
            </p:cNvCxnSpPr>
            <p:nvPr/>
          </p:nvCxnSpPr>
          <p:spPr>
            <a:xfrm rot="16200000" flipH="1">
              <a:off x="7819644" y="1416780"/>
              <a:ext cx="20795" cy="760961"/>
            </a:xfrm>
            <a:prstGeom prst="curvedConnector3">
              <a:avLst>
                <a:gd name="adj1" fmla="val -810370"/>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1" name="Straight Arrow Connector 44"/>
            <p:cNvCxnSpPr>
              <a:stCxn id="91" idx="0"/>
              <a:endCxn id="93" idx="0"/>
            </p:cNvCxnSpPr>
            <p:nvPr/>
          </p:nvCxnSpPr>
          <p:spPr>
            <a:xfrm rot="5400000" flipH="1" flipV="1">
              <a:off x="8478899" y="1572631"/>
              <a:ext cx="963" cy="422422"/>
            </a:xfrm>
            <a:prstGeom prst="curvedConnector3">
              <a:avLst>
                <a:gd name="adj1" fmla="val 21706805"/>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44"/>
            <p:cNvCxnSpPr>
              <a:stCxn id="89" idx="5"/>
              <a:endCxn id="93" idx="4"/>
            </p:cNvCxnSpPr>
            <p:nvPr/>
          </p:nvCxnSpPr>
          <p:spPr>
            <a:xfrm rot="16200000" flipH="1">
              <a:off x="8285809" y="1537916"/>
              <a:ext cx="22371" cy="787196"/>
            </a:xfrm>
            <a:prstGeom prst="curvedConnector3">
              <a:avLst>
                <a:gd name="adj1" fmla="val 1034519"/>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03" name="Oval 102"/>
            <p:cNvSpPr/>
            <p:nvPr/>
          </p:nvSpPr>
          <p:spPr>
            <a:xfrm>
              <a:off x="8657396" y="1825110"/>
              <a:ext cx="66392" cy="66392"/>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04" name="Straight Arrow Connector 44"/>
            <p:cNvCxnSpPr>
              <a:stCxn id="87" idx="7"/>
              <a:endCxn id="89" idx="0"/>
            </p:cNvCxnSpPr>
            <p:nvPr/>
          </p:nvCxnSpPr>
          <p:spPr>
            <a:xfrm rot="5400000" flipH="1" flipV="1">
              <a:off x="7663542" y="1627992"/>
              <a:ext cx="25874" cy="338539"/>
            </a:xfrm>
            <a:prstGeom prst="curvedConnector3">
              <a:avLst>
                <a:gd name="adj1" fmla="val 1152517"/>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05" name="Group 104"/>
            <p:cNvGrpSpPr/>
            <p:nvPr/>
          </p:nvGrpSpPr>
          <p:grpSpPr>
            <a:xfrm>
              <a:off x="7068995" y="1306321"/>
              <a:ext cx="2070011" cy="1050576"/>
              <a:chOff x="2954628" y="1188732"/>
              <a:chExt cx="2273899" cy="1154054"/>
            </a:xfrm>
          </p:grpSpPr>
          <p:grpSp>
            <p:nvGrpSpPr>
              <p:cNvPr id="106" name="Group 105"/>
              <p:cNvGrpSpPr/>
              <p:nvPr/>
            </p:nvGrpSpPr>
            <p:grpSpPr>
              <a:xfrm>
                <a:off x="2954628" y="1252724"/>
                <a:ext cx="2273899" cy="1090062"/>
                <a:chOff x="3029436" y="2887849"/>
                <a:chExt cx="2851000" cy="1366717"/>
              </a:xfrm>
            </p:grpSpPr>
            <p:sp>
              <p:nvSpPr>
                <p:cNvPr id="108" name="TextBox 107"/>
                <p:cNvSpPr txBox="1"/>
                <p:nvPr/>
              </p:nvSpPr>
              <p:spPr>
                <a:xfrm>
                  <a:off x="3084075" y="3301126"/>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r</a:t>
                  </a:r>
                </a:p>
              </p:txBody>
            </p:sp>
            <p:sp>
              <p:nvSpPr>
                <p:cNvPr id="109" name="TextBox 108"/>
                <p:cNvSpPr txBox="1"/>
                <p:nvPr/>
              </p:nvSpPr>
              <p:spPr>
                <a:xfrm>
                  <a:off x="3629738" y="3297628"/>
                  <a:ext cx="345928" cy="216347"/>
                </a:xfrm>
                <a:prstGeom prst="rect">
                  <a:avLst/>
                </a:prstGeom>
                <a:noFill/>
              </p:spPr>
              <p:txBody>
                <a:bodyPr wrap="square" rtlCol="0" anchor="ctr">
                  <a:noAutofit/>
                </a:bodyPr>
                <a:lstStyle/>
                <a:p>
                  <a:pPr algn="ctr"/>
                  <a:r>
                    <a:rPr lang="en-US" sz="2200" dirty="0" err="1" smtClean="0">
                      <a:solidFill>
                        <a:schemeClr val="accent3"/>
                      </a:solidFill>
                      <a:latin typeface="Rockwell"/>
                      <a:cs typeface="Rockwell"/>
                    </a:rPr>
                    <a:t>i</a:t>
                  </a:r>
                  <a:endParaRPr lang="en-US" sz="2200" dirty="0" smtClean="0">
                    <a:solidFill>
                      <a:schemeClr val="accent3"/>
                    </a:solidFill>
                    <a:latin typeface="Rockwell"/>
                    <a:cs typeface="Rockwell"/>
                  </a:endParaRPr>
                </a:p>
              </p:txBody>
            </p:sp>
            <p:sp>
              <p:nvSpPr>
                <p:cNvPr id="110" name="TextBox 109"/>
                <p:cNvSpPr txBox="1"/>
                <p:nvPr/>
              </p:nvSpPr>
              <p:spPr>
                <a:xfrm>
                  <a:off x="4211535" y="3297628"/>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n</a:t>
                  </a:r>
                  <a:endParaRPr lang="en-US" sz="2200" dirty="0" smtClean="0">
                    <a:solidFill>
                      <a:schemeClr val="accent3"/>
                    </a:solidFill>
                    <a:latin typeface="Rockwell"/>
                    <a:cs typeface="Rockwell"/>
                  </a:endParaRPr>
                </a:p>
              </p:txBody>
            </p:sp>
            <p:sp>
              <p:nvSpPr>
                <p:cNvPr id="111" name="TextBox 110"/>
                <p:cNvSpPr txBox="1"/>
                <p:nvPr/>
              </p:nvSpPr>
              <p:spPr>
                <a:xfrm>
                  <a:off x="4793332" y="3296302"/>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g</a:t>
                  </a:r>
                </a:p>
              </p:txBody>
            </p:sp>
            <p:sp>
              <p:nvSpPr>
                <p:cNvPr id="112" name="TextBox 111"/>
                <p:cNvSpPr txBox="1"/>
                <p:nvPr/>
              </p:nvSpPr>
              <p:spPr>
                <a:xfrm>
                  <a:off x="3637149" y="3777646"/>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u</a:t>
                  </a:r>
                </a:p>
              </p:txBody>
            </p:sp>
            <p:sp>
              <p:nvSpPr>
                <p:cNvPr id="113" name="TextBox 112"/>
                <p:cNvSpPr txBox="1"/>
                <p:nvPr/>
              </p:nvSpPr>
              <p:spPr>
                <a:xfrm>
                  <a:off x="3257039" y="3952056"/>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e</a:t>
                  </a:r>
                  <a:endParaRPr lang="en-US" sz="2200" dirty="0" smtClean="0">
                    <a:solidFill>
                      <a:schemeClr val="accent3"/>
                    </a:solidFill>
                    <a:latin typeface="Rockwell"/>
                    <a:cs typeface="Rockwell"/>
                  </a:endParaRPr>
                </a:p>
              </p:txBody>
            </p:sp>
            <p:sp>
              <p:nvSpPr>
                <p:cNvPr id="114" name="TextBox 113"/>
                <p:cNvSpPr txBox="1"/>
                <p:nvPr/>
              </p:nvSpPr>
              <p:spPr>
                <a:xfrm>
                  <a:off x="4068880" y="4038219"/>
                  <a:ext cx="345928" cy="216347"/>
                </a:xfrm>
                <a:prstGeom prst="rect">
                  <a:avLst/>
                </a:prstGeom>
                <a:noFill/>
              </p:spPr>
              <p:txBody>
                <a:bodyPr wrap="square" rtlCol="0" anchor="ctr">
                  <a:noAutofit/>
                </a:bodyPr>
                <a:lstStyle/>
                <a:p>
                  <a:pPr algn="ctr"/>
                  <a:r>
                    <a:rPr lang="el-GR" sz="2200" dirty="0">
                      <a:solidFill>
                        <a:schemeClr val="accent3"/>
                      </a:solidFill>
                      <a:latin typeface="Rockwell"/>
                      <a:cs typeface="Rockwell"/>
                    </a:rPr>
                    <a:t>ε</a:t>
                  </a:r>
                  <a:endParaRPr lang="en-US" sz="2200" dirty="0">
                    <a:solidFill>
                      <a:schemeClr val="accent3"/>
                    </a:solidFill>
                    <a:latin typeface="Rockwell"/>
                    <a:cs typeface="Rockwell"/>
                  </a:endParaRPr>
                </a:p>
              </p:txBody>
            </p:sp>
            <p:sp>
              <p:nvSpPr>
                <p:cNvPr id="115" name="TextBox 114"/>
                <p:cNvSpPr txBox="1"/>
                <p:nvPr/>
              </p:nvSpPr>
              <p:spPr>
                <a:xfrm>
                  <a:off x="5534508" y="3865659"/>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e</a:t>
                  </a:r>
                </a:p>
              </p:txBody>
            </p:sp>
            <p:sp>
              <p:nvSpPr>
                <p:cNvPr id="116" name="TextBox 115"/>
                <p:cNvSpPr txBox="1"/>
                <p:nvPr/>
              </p:nvSpPr>
              <p:spPr>
                <a:xfrm>
                  <a:off x="4633952" y="3973833"/>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e</a:t>
                  </a:r>
                  <a:endParaRPr lang="en-US" sz="2200" dirty="0" smtClean="0">
                    <a:solidFill>
                      <a:schemeClr val="accent3"/>
                    </a:solidFill>
                    <a:latin typeface="Rockwell"/>
                    <a:cs typeface="Rockwell"/>
                  </a:endParaRPr>
                </a:p>
              </p:txBody>
            </p:sp>
            <p:sp>
              <p:nvSpPr>
                <p:cNvPr id="117" name="TextBox 116"/>
                <p:cNvSpPr txBox="1"/>
                <p:nvPr/>
              </p:nvSpPr>
              <p:spPr>
                <a:xfrm>
                  <a:off x="3029436" y="2887849"/>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s</a:t>
                  </a:r>
                </a:p>
              </p:txBody>
            </p:sp>
            <p:sp>
              <p:nvSpPr>
                <p:cNvPr id="118" name="TextBox 117"/>
                <p:cNvSpPr txBox="1"/>
                <p:nvPr/>
              </p:nvSpPr>
              <p:spPr>
                <a:xfrm>
                  <a:off x="3971970" y="2975750"/>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e</a:t>
                  </a:r>
                </a:p>
              </p:txBody>
            </p:sp>
            <p:sp>
              <p:nvSpPr>
                <p:cNvPr id="119" name="TextBox 118"/>
                <p:cNvSpPr txBox="1"/>
                <p:nvPr/>
              </p:nvSpPr>
              <p:spPr>
                <a:xfrm>
                  <a:off x="4788295" y="2896084"/>
                  <a:ext cx="345928" cy="216348"/>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h</a:t>
                  </a:r>
                </a:p>
              </p:txBody>
            </p:sp>
          </p:grpSp>
          <p:sp>
            <p:nvSpPr>
              <p:cNvPr id="107" name="TextBox 106"/>
              <p:cNvSpPr txBox="1"/>
              <p:nvPr/>
            </p:nvSpPr>
            <p:spPr>
              <a:xfrm>
                <a:off x="3449633" y="1188732"/>
                <a:ext cx="275905" cy="172553"/>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a</a:t>
                </a:r>
              </a:p>
            </p:txBody>
          </p:sp>
        </p:grpSp>
      </p:grpSp>
      <p:grpSp>
        <p:nvGrpSpPr>
          <p:cNvPr id="120" name="Group 119"/>
          <p:cNvGrpSpPr/>
          <p:nvPr/>
        </p:nvGrpSpPr>
        <p:grpSpPr>
          <a:xfrm>
            <a:off x="6915028" y="2646511"/>
            <a:ext cx="2088349" cy="1445088"/>
            <a:chOff x="2585554" y="3142286"/>
            <a:chExt cx="2502042" cy="1731353"/>
          </a:xfrm>
        </p:grpSpPr>
        <p:sp>
          <p:nvSpPr>
            <p:cNvPr id="121" name="Oval 120"/>
            <p:cNvSpPr/>
            <p:nvPr/>
          </p:nvSpPr>
          <p:spPr>
            <a:xfrm>
              <a:off x="2585554" y="3854200"/>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cxnSp>
          <p:nvCxnSpPr>
            <p:cNvPr id="122" name="Straight Arrow Connector 121"/>
            <p:cNvCxnSpPr>
              <a:endCxn id="124" idx="2"/>
            </p:cNvCxnSpPr>
            <p:nvPr/>
          </p:nvCxnSpPr>
          <p:spPr>
            <a:xfrm>
              <a:off x="2810126" y="3966235"/>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3" name="TextBox 122"/>
            <p:cNvSpPr txBox="1"/>
            <p:nvPr/>
          </p:nvSpPr>
          <p:spPr>
            <a:xfrm>
              <a:off x="2796542" y="3688181"/>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s</a:t>
              </a:r>
            </a:p>
          </p:txBody>
        </p:sp>
        <p:sp>
          <p:nvSpPr>
            <p:cNvPr id="124" name="Oval 123"/>
            <p:cNvSpPr/>
            <p:nvPr/>
          </p:nvSpPr>
          <p:spPr>
            <a:xfrm>
              <a:off x="3153767" y="3856507"/>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cxnSp>
          <p:nvCxnSpPr>
            <p:cNvPr id="125" name="Straight Arrow Connector 124"/>
            <p:cNvCxnSpPr>
              <a:endCxn id="127" idx="2"/>
            </p:cNvCxnSpPr>
            <p:nvPr/>
          </p:nvCxnSpPr>
          <p:spPr>
            <a:xfrm>
              <a:off x="3355789" y="3962737"/>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6" name="TextBox 125"/>
            <p:cNvSpPr txBox="1"/>
            <p:nvPr/>
          </p:nvSpPr>
          <p:spPr>
            <a:xfrm>
              <a:off x="3342205" y="3684683"/>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i</a:t>
              </a:r>
              <a:endParaRPr lang="en-US" sz="2200" dirty="0" smtClean="0">
                <a:solidFill>
                  <a:schemeClr val="accent3"/>
                </a:solidFill>
                <a:latin typeface="Rockwell"/>
                <a:cs typeface="Rockwell"/>
              </a:endParaRPr>
            </a:p>
          </p:txBody>
        </p:sp>
        <p:sp>
          <p:nvSpPr>
            <p:cNvPr id="127" name="Oval 126"/>
            <p:cNvSpPr/>
            <p:nvPr/>
          </p:nvSpPr>
          <p:spPr>
            <a:xfrm>
              <a:off x="3699430" y="3853009"/>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cxnSp>
          <p:nvCxnSpPr>
            <p:cNvPr id="128" name="Straight Arrow Connector 127"/>
            <p:cNvCxnSpPr>
              <a:endCxn id="130" idx="2"/>
            </p:cNvCxnSpPr>
            <p:nvPr/>
          </p:nvCxnSpPr>
          <p:spPr>
            <a:xfrm>
              <a:off x="3937586" y="3962737"/>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9" name="TextBox 128"/>
            <p:cNvSpPr txBox="1"/>
            <p:nvPr/>
          </p:nvSpPr>
          <p:spPr>
            <a:xfrm>
              <a:off x="3924002" y="3684683"/>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n</a:t>
              </a:r>
            </a:p>
          </p:txBody>
        </p:sp>
        <p:sp>
          <p:nvSpPr>
            <p:cNvPr id="130" name="Oval 129"/>
            <p:cNvSpPr/>
            <p:nvPr/>
          </p:nvSpPr>
          <p:spPr>
            <a:xfrm>
              <a:off x="4281227" y="3853009"/>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cxnSp>
          <p:nvCxnSpPr>
            <p:cNvPr id="131" name="Straight Arrow Connector 130"/>
            <p:cNvCxnSpPr>
              <a:endCxn id="133" idx="2"/>
            </p:cNvCxnSpPr>
            <p:nvPr/>
          </p:nvCxnSpPr>
          <p:spPr>
            <a:xfrm>
              <a:off x="4519383" y="3961411"/>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2" name="TextBox 131"/>
            <p:cNvSpPr txBox="1"/>
            <p:nvPr/>
          </p:nvSpPr>
          <p:spPr>
            <a:xfrm>
              <a:off x="4505799" y="3683357"/>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g</a:t>
              </a:r>
            </a:p>
          </p:txBody>
        </p:sp>
        <p:sp>
          <p:nvSpPr>
            <p:cNvPr id="133" name="Oval 132"/>
            <p:cNvSpPr/>
            <p:nvPr/>
          </p:nvSpPr>
          <p:spPr>
            <a:xfrm>
              <a:off x="4863024" y="3851683"/>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sp>
          <p:nvSpPr>
            <p:cNvPr id="134" name="TextBox 133"/>
            <p:cNvSpPr txBox="1"/>
            <p:nvPr/>
          </p:nvSpPr>
          <p:spPr>
            <a:xfrm>
              <a:off x="2810126" y="3974491"/>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r</a:t>
              </a:r>
            </a:p>
          </p:txBody>
        </p:sp>
        <p:sp>
          <p:nvSpPr>
            <p:cNvPr id="135" name="TextBox 134"/>
            <p:cNvSpPr txBox="1"/>
            <p:nvPr/>
          </p:nvSpPr>
          <p:spPr>
            <a:xfrm>
              <a:off x="3355789" y="3964917"/>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a</a:t>
              </a:r>
              <a:endParaRPr lang="en-US" sz="2200" dirty="0" smtClean="0">
                <a:solidFill>
                  <a:schemeClr val="accent1"/>
                </a:solidFill>
                <a:latin typeface="Rockwell"/>
                <a:cs typeface="Rockwell"/>
              </a:endParaRPr>
            </a:p>
          </p:txBody>
        </p:sp>
        <p:sp>
          <p:nvSpPr>
            <p:cNvPr id="136" name="TextBox 135"/>
            <p:cNvSpPr txBox="1"/>
            <p:nvPr/>
          </p:nvSpPr>
          <p:spPr>
            <a:xfrm>
              <a:off x="3937586" y="3970993"/>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n</a:t>
              </a:r>
            </a:p>
          </p:txBody>
        </p:sp>
        <p:sp>
          <p:nvSpPr>
            <p:cNvPr id="137" name="TextBox 136"/>
            <p:cNvSpPr txBox="1"/>
            <p:nvPr/>
          </p:nvSpPr>
          <p:spPr>
            <a:xfrm>
              <a:off x="4519383" y="3969667"/>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g</a:t>
              </a:r>
            </a:p>
          </p:txBody>
        </p:sp>
        <p:cxnSp>
          <p:nvCxnSpPr>
            <p:cNvPr id="138" name="Straight Arrow Connector 44"/>
            <p:cNvCxnSpPr>
              <a:stCxn id="124" idx="5"/>
              <a:endCxn id="127" idx="4"/>
            </p:cNvCxnSpPr>
            <p:nvPr/>
          </p:nvCxnSpPr>
          <p:spPr>
            <a:xfrm rot="16200000" flipH="1">
              <a:off x="3564263" y="3825011"/>
              <a:ext cx="28641" cy="466265"/>
            </a:xfrm>
            <a:prstGeom prst="curvedConnector3">
              <a:avLst>
                <a:gd name="adj1" fmla="val 1398740"/>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9" name="TextBox 138"/>
            <p:cNvSpPr txBox="1"/>
            <p:nvPr/>
          </p:nvSpPr>
          <p:spPr>
            <a:xfrm>
              <a:off x="3349616" y="4164701"/>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u</a:t>
              </a:r>
              <a:endParaRPr lang="en-US" sz="2200" dirty="0" smtClean="0">
                <a:solidFill>
                  <a:schemeClr val="accent3"/>
                </a:solidFill>
                <a:latin typeface="Rockwell"/>
                <a:cs typeface="Rockwell"/>
              </a:endParaRPr>
            </a:p>
          </p:txBody>
        </p:sp>
        <p:sp>
          <p:nvSpPr>
            <p:cNvPr id="140" name="Oval 139"/>
            <p:cNvSpPr/>
            <p:nvPr/>
          </p:nvSpPr>
          <p:spPr>
            <a:xfrm>
              <a:off x="3459866" y="4654183"/>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sp>
          <p:nvSpPr>
            <p:cNvPr id="141" name="TextBox 140"/>
            <p:cNvSpPr txBox="1"/>
            <p:nvPr/>
          </p:nvSpPr>
          <p:spPr>
            <a:xfrm>
              <a:off x="3365610" y="4363415"/>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a</a:t>
              </a:r>
              <a:endParaRPr lang="en-US" sz="2200" dirty="0" smtClean="0">
                <a:solidFill>
                  <a:schemeClr val="accent1"/>
                </a:solidFill>
                <a:latin typeface="Rockwell"/>
                <a:cs typeface="Rockwell"/>
              </a:endParaRPr>
            </a:p>
          </p:txBody>
        </p:sp>
        <p:cxnSp>
          <p:nvCxnSpPr>
            <p:cNvPr id="142" name="Straight Arrow Connector 44"/>
            <p:cNvCxnSpPr>
              <a:stCxn id="124" idx="3"/>
              <a:endCxn id="140" idx="2"/>
            </p:cNvCxnSpPr>
            <p:nvPr/>
          </p:nvCxnSpPr>
          <p:spPr>
            <a:xfrm rot="16200000" flipH="1">
              <a:off x="2963217" y="4267261"/>
              <a:ext cx="720087" cy="273211"/>
            </a:xfrm>
            <a:prstGeom prst="curvedConnector2">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43" name="Straight Arrow Connector 44"/>
            <p:cNvCxnSpPr>
              <a:stCxn id="140" idx="6"/>
              <a:endCxn id="127" idx="5"/>
            </p:cNvCxnSpPr>
            <p:nvPr/>
          </p:nvCxnSpPr>
          <p:spPr>
            <a:xfrm flipV="1">
              <a:off x="3684438" y="4040326"/>
              <a:ext cx="206676" cy="723585"/>
            </a:xfrm>
            <a:prstGeom prst="curvedConnector2">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44" name="TextBox 143"/>
            <p:cNvSpPr txBox="1"/>
            <p:nvPr/>
          </p:nvSpPr>
          <p:spPr>
            <a:xfrm>
              <a:off x="2969506" y="4339111"/>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e</a:t>
              </a:r>
              <a:endParaRPr lang="en-US" sz="2200" dirty="0" smtClean="0">
                <a:solidFill>
                  <a:schemeClr val="accent3"/>
                </a:solidFill>
                <a:latin typeface="Rockwell"/>
                <a:cs typeface="Rockwell"/>
              </a:endParaRPr>
            </a:p>
          </p:txBody>
        </p:sp>
        <p:sp>
          <p:nvSpPr>
            <p:cNvPr id="145" name="TextBox 144"/>
            <p:cNvSpPr txBox="1"/>
            <p:nvPr/>
          </p:nvSpPr>
          <p:spPr>
            <a:xfrm>
              <a:off x="2999875" y="4513521"/>
              <a:ext cx="345928" cy="216347"/>
            </a:xfrm>
            <a:prstGeom prst="rect">
              <a:avLst/>
            </a:prstGeom>
            <a:noFill/>
          </p:spPr>
          <p:txBody>
            <a:bodyPr wrap="square" rtlCol="0" anchor="ctr">
              <a:noAutofit/>
            </a:bodyPr>
            <a:lstStyle/>
            <a:p>
              <a:pPr algn="ctr"/>
              <a:r>
                <a:rPr lang="el-GR" sz="2200" dirty="0">
                  <a:solidFill>
                    <a:schemeClr val="accent1"/>
                  </a:solidFill>
                  <a:latin typeface="Rockwell"/>
                  <a:cs typeface="Rockwell"/>
                </a:rPr>
                <a:t>ε</a:t>
              </a:r>
              <a:endParaRPr lang="en-US" sz="2200" dirty="0">
                <a:solidFill>
                  <a:schemeClr val="accent1"/>
                </a:solidFill>
                <a:latin typeface="Rockwell"/>
                <a:cs typeface="Rockwell"/>
              </a:endParaRPr>
            </a:p>
          </p:txBody>
        </p:sp>
        <p:sp>
          <p:nvSpPr>
            <p:cNvPr id="146" name="TextBox 145"/>
            <p:cNvSpPr txBox="1"/>
            <p:nvPr/>
          </p:nvSpPr>
          <p:spPr>
            <a:xfrm>
              <a:off x="3781347" y="4425274"/>
              <a:ext cx="345928" cy="216347"/>
            </a:xfrm>
            <a:prstGeom prst="rect">
              <a:avLst/>
            </a:prstGeom>
            <a:noFill/>
          </p:spPr>
          <p:txBody>
            <a:bodyPr wrap="square" rtlCol="0" anchor="ctr">
              <a:noAutofit/>
            </a:bodyPr>
            <a:lstStyle/>
            <a:p>
              <a:pPr algn="ctr"/>
              <a:r>
                <a:rPr lang="el-GR" sz="2200" dirty="0">
                  <a:solidFill>
                    <a:schemeClr val="accent3"/>
                  </a:solidFill>
                  <a:latin typeface="Rockwell"/>
                  <a:cs typeface="Rockwell"/>
                </a:rPr>
                <a:t>ε</a:t>
              </a:r>
              <a:endParaRPr lang="en-US" sz="2200" dirty="0">
                <a:solidFill>
                  <a:schemeClr val="accent3"/>
                </a:solidFill>
                <a:latin typeface="Rockwell"/>
                <a:cs typeface="Rockwell"/>
              </a:endParaRPr>
            </a:p>
          </p:txBody>
        </p:sp>
        <p:sp>
          <p:nvSpPr>
            <p:cNvPr id="147" name="TextBox 146"/>
            <p:cNvSpPr txBox="1"/>
            <p:nvPr/>
          </p:nvSpPr>
          <p:spPr>
            <a:xfrm>
              <a:off x="3733386" y="4599684"/>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a</a:t>
              </a:r>
              <a:endParaRPr lang="en-US" sz="2200" dirty="0" smtClean="0">
                <a:solidFill>
                  <a:schemeClr val="accent1"/>
                </a:solidFill>
                <a:latin typeface="Rockwell"/>
                <a:cs typeface="Rockwell"/>
              </a:endParaRPr>
            </a:p>
          </p:txBody>
        </p:sp>
        <p:cxnSp>
          <p:nvCxnSpPr>
            <p:cNvPr id="148" name="Straight Arrow Connector 137"/>
            <p:cNvCxnSpPr>
              <a:stCxn id="121" idx="0"/>
              <a:endCxn id="124" idx="1"/>
            </p:cNvCxnSpPr>
            <p:nvPr/>
          </p:nvCxnSpPr>
          <p:spPr>
            <a:xfrm rot="16200000" flipH="1">
              <a:off x="2925024" y="3627016"/>
              <a:ext cx="34446" cy="488815"/>
            </a:xfrm>
            <a:prstGeom prst="curvedConnector3">
              <a:avLst>
                <a:gd name="adj1" fmla="val -1210500"/>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49" name="TextBox 148"/>
            <p:cNvSpPr txBox="1"/>
            <p:nvPr/>
          </p:nvSpPr>
          <p:spPr>
            <a:xfrm>
              <a:off x="2748074" y="3142286"/>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r</a:t>
              </a:r>
            </a:p>
          </p:txBody>
        </p:sp>
        <p:sp>
          <p:nvSpPr>
            <p:cNvPr id="150" name="TextBox 149"/>
            <p:cNvSpPr txBox="1"/>
            <p:nvPr/>
          </p:nvSpPr>
          <p:spPr>
            <a:xfrm>
              <a:off x="2761658" y="3428596"/>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s</a:t>
              </a:r>
            </a:p>
          </p:txBody>
        </p:sp>
        <p:sp>
          <p:nvSpPr>
            <p:cNvPr id="151" name="Oval 150"/>
            <p:cNvSpPr/>
            <p:nvPr/>
          </p:nvSpPr>
          <p:spPr>
            <a:xfrm>
              <a:off x="4929589" y="3914500"/>
              <a:ext cx="91440" cy="91440"/>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sp>
          <p:nvSpPr>
            <p:cNvPr id="152" name="TextBox 151"/>
            <p:cNvSpPr txBox="1"/>
            <p:nvPr/>
          </p:nvSpPr>
          <p:spPr>
            <a:xfrm>
              <a:off x="3393612" y="3206173"/>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a</a:t>
              </a:r>
            </a:p>
          </p:txBody>
        </p:sp>
        <p:sp>
          <p:nvSpPr>
            <p:cNvPr id="153" name="TextBox 152"/>
            <p:cNvSpPr txBox="1"/>
            <p:nvPr/>
          </p:nvSpPr>
          <p:spPr>
            <a:xfrm>
              <a:off x="3409606" y="3404887"/>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u</a:t>
              </a:r>
            </a:p>
          </p:txBody>
        </p:sp>
        <p:cxnSp>
          <p:nvCxnSpPr>
            <p:cNvPr id="154" name="Straight Arrow Connector 44"/>
            <p:cNvCxnSpPr>
              <a:stCxn id="124" idx="7"/>
              <a:endCxn id="127" idx="0"/>
            </p:cNvCxnSpPr>
            <p:nvPr/>
          </p:nvCxnSpPr>
          <p:spPr>
            <a:xfrm rot="5400000" flipH="1" flipV="1">
              <a:off x="3560765" y="3637696"/>
              <a:ext cx="35637" cy="466265"/>
            </a:xfrm>
            <a:prstGeom prst="curvedConnector3">
              <a:avLst>
                <a:gd name="adj1" fmla="val 1218893"/>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cxnSp>
        <p:nvCxnSpPr>
          <p:cNvPr id="156" name="Straight Arrow Connector 155"/>
          <p:cNvCxnSpPr/>
          <p:nvPr/>
        </p:nvCxnSpPr>
        <p:spPr bwMode="auto">
          <a:xfrm>
            <a:off x="3361589" y="2267892"/>
            <a:ext cx="0" cy="757238"/>
          </a:xfrm>
          <a:prstGeom prst="straightConnector1">
            <a:avLst/>
          </a:prstGeom>
          <a:ln w="38100" cmpd="sng">
            <a:solidFill>
              <a:schemeClr val="accent3"/>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57" name="Straight Arrow Connector 156"/>
          <p:cNvCxnSpPr/>
          <p:nvPr/>
        </p:nvCxnSpPr>
        <p:spPr bwMode="auto">
          <a:xfrm>
            <a:off x="3387159" y="3565460"/>
            <a:ext cx="0" cy="757238"/>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58" name="Straight Arrow Connector 157"/>
          <p:cNvCxnSpPr/>
          <p:nvPr/>
        </p:nvCxnSpPr>
        <p:spPr bwMode="auto">
          <a:xfrm>
            <a:off x="6777907" y="2294337"/>
            <a:ext cx="0" cy="757238"/>
          </a:xfrm>
          <a:prstGeom prst="straightConnector1">
            <a:avLst/>
          </a:prstGeom>
          <a:ln w="38100" cmpd="sng">
            <a:solidFill>
              <a:schemeClr val="accent3"/>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59" name="Straight Arrow Connector 158"/>
          <p:cNvCxnSpPr/>
          <p:nvPr/>
        </p:nvCxnSpPr>
        <p:spPr bwMode="auto">
          <a:xfrm>
            <a:off x="6803477" y="3591905"/>
            <a:ext cx="0" cy="757238"/>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11" name="Group 10"/>
          <p:cNvGrpSpPr/>
          <p:nvPr/>
        </p:nvGrpSpPr>
        <p:grpSpPr>
          <a:xfrm>
            <a:off x="6977611" y="4298857"/>
            <a:ext cx="1816644" cy="1219047"/>
            <a:chOff x="6977611" y="4298857"/>
            <a:chExt cx="1816644" cy="1219047"/>
          </a:xfrm>
        </p:grpSpPr>
        <p:sp>
          <p:nvSpPr>
            <p:cNvPr id="175" name="Oval 174"/>
            <p:cNvSpPr/>
            <p:nvPr/>
          </p:nvSpPr>
          <p:spPr>
            <a:xfrm>
              <a:off x="6977611" y="4777724"/>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76" name="Straight Arrow Connector 175"/>
            <p:cNvCxnSpPr>
              <a:endCxn id="177" idx="2"/>
            </p:cNvCxnSpPr>
            <p:nvPr/>
          </p:nvCxnSpPr>
          <p:spPr>
            <a:xfrm>
              <a:off x="7140664" y="4859068"/>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7" name="Oval 176"/>
            <p:cNvSpPr/>
            <p:nvPr/>
          </p:nvSpPr>
          <p:spPr>
            <a:xfrm>
              <a:off x="7390170" y="4779399"/>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78" name="Straight Arrow Connector 177"/>
            <p:cNvCxnSpPr>
              <a:endCxn id="179" idx="2"/>
            </p:cNvCxnSpPr>
            <p:nvPr/>
          </p:nvCxnSpPr>
          <p:spPr>
            <a:xfrm>
              <a:off x="7536852" y="4856528"/>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9" name="Oval 178"/>
            <p:cNvSpPr/>
            <p:nvPr/>
          </p:nvSpPr>
          <p:spPr>
            <a:xfrm>
              <a:off x="7786357" y="4776859"/>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80" name="Straight Arrow Connector 179"/>
            <p:cNvCxnSpPr>
              <a:endCxn id="181" idx="2"/>
            </p:cNvCxnSpPr>
            <p:nvPr/>
          </p:nvCxnSpPr>
          <p:spPr>
            <a:xfrm>
              <a:off x="7959274" y="4856528"/>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1" name="Oval 180"/>
            <p:cNvSpPr/>
            <p:nvPr/>
          </p:nvSpPr>
          <p:spPr>
            <a:xfrm>
              <a:off x="8208779" y="4776859"/>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82" name="Straight Arrow Connector 181"/>
            <p:cNvCxnSpPr>
              <a:endCxn id="183" idx="2"/>
            </p:cNvCxnSpPr>
            <p:nvPr/>
          </p:nvCxnSpPr>
          <p:spPr>
            <a:xfrm>
              <a:off x="8381696" y="4855566"/>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3" name="Oval 182"/>
            <p:cNvSpPr/>
            <p:nvPr/>
          </p:nvSpPr>
          <p:spPr>
            <a:xfrm>
              <a:off x="8631201" y="4775896"/>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84" name="Straight Arrow Connector 44"/>
            <p:cNvCxnSpPr>
              <a:stCxn id="177" idx="5"/>
              <a:endCxn id="179" idx="4"/>
            </p:cNvCxnSpPr>
            <p:nvPr/>
          </p:nvCxnSpPr>
          <p:spPr>
            <a:xfrm rot="16200000" flipH="1">
              <a:off x="7688218" y="4756531"/>
              <a:ext cx="20795" cy="338538"/>
            </a:xfrm>
            <a:prstGeom prst="curvedConnector3">
              <a:avLst>
                <a:gd name="adj1" fmla="val 139874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5" name="Oval 184"/>
            <p:cNvSpPr/>
            <p:nvPr/>
          </p:nvSpPr>
          <p:spPr>
            <a:xfrm>
              <a:off x="7612418" y="5358564"/>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86" name="Straight Arrow Connector 44"/>
            <p:cNvCxnSpPr>
              <a:stCxn id="177" idx="3"/>
              <a:endCxn id="185" idx="2"/>
            </p:cNvCxnSpPr>
            <p:nvPr/>
          </p:nvCxnSpPr>
          <p:spPr>
            <a:xfrm rot="16200000" flipH="1">
              <a:off x="7251819" y="5077633"/>
              <a:ext cx="522830" cy="198368"/>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87" name="Straight Arrow Connector 44"/>
            <p:cNvCxnSpPr>
              <a:stCxn id="185" idx="6"/>
              <a:endCxn id="181" idx="4"/>
            </p:cNvCxnSpPr>
            <p:nvPr/>
          </p:nvCxnSpPr>
          <p:spPr>
            <a:xfrm flipV="1">
              <a:off x="7775472" y="4936199"/>
              <a:ext cx="514834" cy="502035"/>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89" name="Straight Arrow Connector 44"/>
            <p:cNvCxnSpPr>
              <a:stCxn id="175" idx="0"/>
              <a:endCxn id="177" idx="1"/>
            </p:cNvCxnSpPr>
            <p:nvPr/>
          </p:nvCxnSpPr>
          <p:spPr>
            <a:xfrm rot="16200000" flipH="1">
              <a:off x="7224088" y="4612773"/>
              <a:ext cx="25010" cy="354912"/>
            </a:xfrm>
            <a:prstGeom prst="curvedConnector3">
              <a:avLst>
                <a:gd name="adj1" fmla="val -83209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90" name="Straight Arrow Connector 44"/>
            <p:cNvCxnSpPr>
              <a:stCxn id="177" idx="0"/>
              <a:endCxn id="181" idx="1"/>
            </p:cNvCxnSpPr>
            <p:nvPr/>
          </p:nvCxnSpPr>
          <p:spPr>
            <a:xfrm rot="16200000" flipH="1">
              <a:off x="7841780" y="4409316"/>
              <a:ext cx="20795" cy="760961"/>
            </a:xfrm>
            <a:prstGeom prst="curvedConnector3">
              <a:avLst>
                <a:gd name="adj1" fmla="val -81037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91" name="Straight Arrow Connector 44"/>
            <p:cNvCxnSpPr>
              <a:stCxn id="181" idx="0"/>
              <a:endCxn id="183" idx="0"/>
            </p:cNvCxnSpPr>
            <p:nvPr/>
          </p:nvCxnSpPr>
          <p:spPr>
            <a:xfrm rot="5400000" flipH="1" flipV="1">
              <a:off x="8501035" y="4565167"/>
              <a:ext cx="963" cy="422422"/>
            </a:xfrm>
            <a:prstGeom prst="curvedConnector3">
              <a:avLst>
                <a:gd name="adj1" fmla="val 21706805"/>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93" name="Oval 192"/>
            <p:cNvSpPr/>
            <p:nvPr/>
          </p:nvSpPr>
          <p:spPr>
            <a:xfrm>
              <a:off x="8679532" y="4817646"/>
              <a:ext cx="66392" cy="66392"/>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94" name="Straight Arrow Connector 44"/>
            <p:cNvCxnSpPr>
              <a:stCxn id="177" idx="7"/>
              <a:endCxn id="179" idx="0"/>
            </p:cNvCxnSpPr>
            <p:nvPr/>
          </p:nvCxnSpPr>
          <p:spPr>
            <a:xfrm rot="5400000" flipH="1" flipV="1">
              <a:off x="7685678" y="4620528"/>
              <a:ext cx="25874" cy="338539"/>
            </a:xfrm>
            <a:prstGeom prst="curvedConnector3">
              <a:avLst>
                <a:gd name="adj1" fmla="val 1152517"/>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95" name="Group 194"/>
            <p:cNvGrpSpPr/>
            <p:nvPr/>
          </p:nvGrpSpPr>
          <p:grpSpPr>
            <a:xfrm>
              <a:off x="7091131" y="4298857"/>
              <a:ext cx="1531869" cy="1066556"/>
              <a:chOff x="2954628" y="1188732"/>
              <a:chExt cx="1682752" cy="1171608"/>
            </a:xfrm>
          </p:grpSpPr>
          <p:grpSp>
            <p:nvGrpSpPr>
              <p:cNvPr id="196" name="Group 195"/>
              <p:cNvGrpSpPr/>
              <p:nvPr/>
            </p:nvGrpSpPr>
            <p:grpSpPr>
              <a:xfrm>
                <a:off x="2954628" y="1252724"/>
                <a:ext cx="1682752" cy="1107616"/>
                <a:chOff x="3029436" y="2887849"/>
                <a:chExt cx="2109824" cy="1388726"/>
              </a:xfrm>
            </p:grpSpPr>
            <p:sp>
              <p:nvSpPr>
                <p:cNvPr id="198" name="TextBox 197"/>
                <p:cNvSpPr txBox="1"/>
                <p:nvPr/>
              </p:nvSpPr>
              <p:spPr>
                <a:xfrm>
                  <a:off x="3084075" y="3301126"/>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r</a:t>
                  </a:r>
                </a:p>
              </p:txBody>
            </p:sp>
            <p:sp>
              <p:nvSpPr>
                <p:cNvPr id="199" name="TextBox 198"/>
                <p:cNvSpPr txBox="1"/>
                <p:nvPr/>
              </p:nvSpPr>
              <p:spPr>
                <a:xfrm>
                  <a:off x="3629738" y="3297628"/>
                  <a:ext cx="345928" cy="216347"/>
                </a:xfrm>
                <a:prstGeom prst="rect">
                  <a:avLst/>
                </a:prstGeom>
                <a:noFill/>
              </p:spPr>
              <p:txBody>
                <a:bodyPr wrap="square" rtlCol="0" anchor="ctr">
                  <a:noAutofit/>
                </a:bodyPr>
                <a:lstStyle/>
                <a:p>
                  <a:pPr algn="ctr"/>
                  <a:r>
                    <a:rPr lang="en-US" sz="2200" dirty="0" err="1" smtClean="0">
                      <a:solidFill>
                        <a:schemeClr val="accent1"/>
                      </a:solidFill>
                      <a:latin typeface="Rockwell"/>
                      <a:cs typeface="Rockwell"/>
                    </a:rPr>
                    <a:t>i</a:t>
                  </a:r>
                  <a:endParaRPr lang="en-US" sz="2200" dirty="0" smtClean="0">
                    <a:solidFill>
                      <a:schemeClr val="accent1"/>
                    </a:solidFill>
                    <a:latin typeface="Rockwell"/>
                    <a:cs typeface="Rockwell"/>
                  </a:endParaRPr>
                </a:p>
              </p:txBody>
            </p:sp>
            <p:sp>
              <p:nvSpPr>
                <p:cNvPr id="200" name="TextBox 199"/>
                <p:cNvSpPr txBox="1"/>
                <p:nvPr/>
              </p:nvSpPr>
              <p:spPr>
                <a:xfrm>
                  <a:off x="4211535" y="3297628"/>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n</a:t>
                  </a:r>
                  <a:endParaRPr lang="en-US" sz="2200" dirty="0" smtClean="0">
                    <a:solidFill>
                      <a:schemeClr val="accent1"/>
                    </a:solidFill>
                    <a:latin typeface="Rockwell"/>
                    <a:cs typeface="Rockwell"/>
                  </a:endParaRPr>
                </a:p>
              </p:txBody>
            </p:sp>
            <p:sp>
              <p:nvSpPr>
                <p:cNvPr id="201" name="TextBox 200"/>
                <p:cNvSpPr txBox="1"/>
                <p:nvPr/>
              </p:nvSpPr>
              <p:spPr>
                <a:xfrm>
                  <a:off x="4793332" y="3296302"/>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g</a:t>
                  </a:r>
                </a:p>
              </p:txBody>
            </p:sp>
            <p:sp>
              <p:nvSpPr>
                <p:cNvPr id="202" name="TextBox 201"/>
                <p:cNvSpPr txBox="1"/>
                <p:nvPr/>
              </p:nvSpPr>
              <p:spPr>
                <a:xfrm>
                  <a:off x="3637149" y="3777646"/>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u</a:t>
                  </a:r>
                </a:p>
              </p:txBody>
            </p:sp>
            <p:sp>
              <p:nvSpPr>
                <p:cNvPr id="203" name="TextBox 202"/>
                <p:cNvSpPr txBox="1"/>
                <p:nvPr/>
              </p:nvSpPr>
              <p:spPr>
                <a:xfrm>
                  <a:off x="3257039" y="3952056"/>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e</a:t>
                  </a:r>
                  <a:endParaRPr lang="en-US" sz="2200" dirty="0" smtClean="0">
                    <a:solidFill>
                      <a:schemeClr val="accent1"/>
                    </a:solidFill>
                    <a:latin typeface="Rockwell"/>
                    <a:cs typeface="Rockwell"/>
                  </a:endParaRPr>
                </a:p>
              </p:txBody>
            </p:sp>
            <p:sp>
              <p:nvSpPr>
                <p:cNvPr id="204" name="TextBox 203"/>
                <p:cNvSpPr txBox="1"/>
                <p:nvPr/>
              </p:nvSpPr>
              <p:spPr>
                <a:xfrm>
                  <a:off x="4409234" y="4060229"/>
                  <a:ext cx="345928" cy="216346"/>
                </a:xfrm>
                <a:prstGeom prst="rect">
                  <a:avLst/>
                </a:prstGeom>
                <a:noFill/>
              </p:spPr>
              <p:txBody>
                <a:bodyPr wrap="square" rtlCol="0" anchor="ctr">
                  <a:noAutofit/>
                </a:bodyPr>
                <a:lstStyle/>
                <a:p>
                  <a:pPr algn="ctr"/>
                  <a:r>
                    <a:rPr lang="el-GR" sz="2200" dirty="0">
                      <a:solidFill>
                        <a:schemeClr val="accent1"/>
                      </a:solidFill>
                      <a:latin typeface="Rockwell"/>
                      <a:cs typeface="Rockwell"/>
                    </a:rPr>
                    <a:t>ε</a:t>
                  </a:r>
                  <a:endParaRPr lang="en-US" sz="2200" dirty="0">
                    <a:solidFill>
                      <a:schemeClr val="accent1"/>
                    </a:solidFill>
                    <a:latin typeface="Rockwell"/>
                    <a:cs typeface="Rockwell"/>
                  </a:endParaRPr>
                </a:p>
              </p:txBody>
            </p:sp>
            <p:sp>
              <p:nvSpPr>
                <p:cNvPr id="207" name="TextBox 206"/>
                <p:cNvSpPr txBox="1"/>
                <p:nvPr/>
              </p:nvSpPr>
              <p:spPr>
                <a:xfrm>
                  <a:off x="3029436" y="2887849"/>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s</a:t>
                  </a:r>
                </a:p>
              </p:txBody>
            </p:sp>
            <p:sp>
              <p:nvSpPr>
                <p:cNvPr id="208" name="TextBox 207"/>
                <p:cNvSpPr txBox="1"/>
                <p:nvPr/>
              </p:nvSpPr>
              <p:spPr>
                <a:xfrm>
                  <a:off x="3971970" y="2975750"/>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e</a:t>
                  </a:r>
                </a:p>
              </p:txBody>
            </p:sp>
            <p:sp>
              <p:nvSpPr>
                <p:cNvPr id="209" name="TextBox 208"/>
                <p:cNvSpPr txBox="1"/>
                <p:nvPr/>
              </p:nvSpPr>
              <p:spPr>
                <a:xfrm>
                  <a:off x="4788295" y="2896084"/>
                  <a:ext cx="345928" cy="216348"/>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h</a:t>
                  </a:r>
                </a:p>
              </p:txBody>
            </p:sp>
          </p:grpSp>
          <p:sp>
            <p:nvSpPr>
              <p:cNvPr id="197" name="TextBox 196"/>
              <p:cNvSpPr txBox="1"/>
              <p:nvPr/>
            </p:nvSpPr>
            <p:spPr>
              <a:xfrm>
                <a:off x="3449633" y="1188732"/>
                <a:ext cx="275905" cy="172553"/>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a</a:t>
                </a:r>
              </a:p>
            </p:txBody>
          </p:sp>
        </p:grpSp>
      </p:grpSp>
      <p:sp>
        <p:nvSpPr>
          <p:cNvPr id="160" name="Content Placeholder 2"/>
          <p:cNvSpPr txBox="1">
            <a:spLocks/>
          </p:cNvSpPr>
          <p:nvPr/>
        </p:nvSpPr>
        <p:spPr>
          <a:xfrm>
            <a:off x="2645406" y="5517905"/>
            <a:ext cx="6302409" cy="928759"/>
          </a:xfrm>
          <a:prstGeom prst="rect">
            <a:avLst/>
          </a:prstGeom>
        </p:spPr>
        <p:txBody>
          <a:bodyPr>
            <a:normAutofit fontScale="85000"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b="1" dirty="0" smtClean="0"/>
              <a:t>Finite State Machines let us represent something infinite in finite space!</a:t>
            </a:r>
            <a:endParaRPr lang="en-US" b="1" dirty="0"/>
          </a:p>
        </p:txBody>
      </p:sp>
    </p:spTree>
    <p:extLst>
      <p:ext uri="{BB962C8B-B14F-4D97-AF65-F5344CB8AC3E}">
        <p14:creationId xmlns:p14="http://schemas.microsoft.com/office/powerpoint/2010/main" val="11558214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6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 presetClass="entr" presetSubtype="1" fill="hold" nodeType="click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ppt_x"/>
                                          </p:val>
                                        </p:tav>
                                        <p:tav tm="100000">
                                          <p:val>
                                            <p:strVal val="#ppt_x"/>
                                          </p:val>
                                        </p:tav>
                                      </p:tavLst>
                                    </p:anim>
                                    <p:anim calcmode="lin" valueType="num">
                                      <p:cBhvr additive="base">
                                        <p:cTn id="12" dur="500" fill="hold"/>
                                        <p:tgtEl>
                                          <p:spTgt spid="3"/>
                                        </p:tgtEl>
                                        <p:attrNameLst>
                                          <p:attrName>ppt_y</p:attrName>
                                        </p:attrNameLst>
                                      </p:cBhvr>
                                      <p:tavLst>
                                        <p:tav tm="0">
                                          <p:val>
                                            <p:strVal val="0-#ppt_h/2"/>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2" fill="hold" nodeType="clickEffect">
                                  <p:stCondLst>
                                    <p:cond delay="0"/>
                                  </p:stCondLst>
                                  <p:childTnLst>
                                    <p:set>
                                      <p:cBhvr>
                                        <p:cTn id="16" dur="1" fill="hold">
                                          <p:stCondLst>
                                            <p:cond delay="0"/>
                                          </p:stCondLst>
                                        </p:cTn>
                                        <p:tgtEl>
                                          <p:spTgt spid="120"/>
                                        </p:tgtEl>
                                        <p:attrNameLst>
                                          <p:attrName>style.visibility</p:attrName>
                                        </p:attrNameLst>
                                      </p:cBhvr>
                                      <p:to>
                                        <p:strVal val="visible"/>
                                      </p:to>
                                    </p:set>
                                    <p:anim calcmode="lin" valueType="num">
                                      <p:cBhvr additive="base">
                                        <p:cTn id="17" dur="500" fill="hold"/>
                                        <p:tgtEl>
                                          <p:spTgt spid="120"/>
                                        </p:tgtEl>
                                        <p:attrNameLst>
                                          <p:attrName>ppt_x</p:attrName>
                                        </p:attrNameLst>
                                      </p:cBhvr>
                                      <p:tavLst>
                                        <p:tav tm="0">
                                          <p:val>
                                            <p:strVal val="1+#ppt_w/2"/>
                                          </p:val>
                                        </p:tav>
                                        <p:tav tm="100000">
                                          <p:val>
                                            <p:strVal val="#ppt_x"/>
                                          </p:val>
                                        </p:tav>
                                      </p:tavLst>
                                    </p:anim>
                                    <p:anim calcmode="lin" valueType="num">
                                      <p:cBhvr additive="base">
                                        <p:cTn id="18" dur="500" fill="hold"/>
                                        <p:tgtEl>
                                          <p:spTgt spid="120"/>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11"/>
                                        </p:tgtEl>
                                        <p:attrNameLst>
                                          <p:attrName>style.visibility</p:attrName>
                                        </p:attrNameLst>
                                      </p:cBhvr>
                                      <p:to>
                                        <p:strVal val="visible"/>
                                      </p:to>
                                    </p:set>
                                    <p:anim calcmode="lin" valueType="num">
                                      <p:cBhvr additive="base">
                                        <p:cTn id="23" dur="500" fill="hold"/>
                                        <p:tgtEl>
                                          <p:spTgt spid="11"/>
                                        </p:tgtEl>
                                        <p:attrNameLst>
                                          <p:attrName>ppt_x</p:attrName>
                                        </p:attrNameLst>
                                      </p:cBhvr>
                                      <p:tavLst>
                                        <p:tav tm="0">
                                          <p:val>
                                            <p:strVal val="#ppt_x"/>
                                          </p:val>
                                        </p:tav>
                                        <p:tav tm="100000">
                                          <p:val>
                                            <p:strVal val="#ppt_x"/>
                                          </p:val>
                                        </p:tav>
                                      </p:tavLst>
                                    </p:anim>
                                    <p:anim calcmode="lin" valueType="num">
                                      <p:cBhvr additive="base">
                                        <p:cTn id="24" dur="500" fill="hold"/>
                                        <p:tgtEl>
                                          <p:spTgt spid="1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0" grpId="0"/>
    </p:bldLst>
  </p:timing>
</p:sld>
</file>

<file path=ppt/slides/slide2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Graphical Models over Strings</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255</a:t>
            </a:fld>
            <a:endParaRPr lang="en-US"/>
          </a:p>
        </p:txBody>
      </p:sp>
      <p:sp>
        <p:nvSpPr>
          <p:cNvPr id="10" name="TextBox 9"/>
          <p:cNvSpPr txBox="1"/>
          <p:nvPr/>
        </p:nvSpPr>
        <p:spPr>
          <a:xfrm>
            <a:off x="0" y="6446664"/>
            <a:ext cx="2448315" cy="411336"/>
          </a:xfrm>
          <a:prstGeom prst="rect">
            <a:avLst/>
          </a:prstGeom>
          <a:solidFill>
            <a:schemeClr val="accent6">
              <a:lumMod val="60000"/>
              <a:lumOff val="40000"/>
            </a:schemeClr>
          </a:solidFill>
        </p:spPr>
        <p:txBody>
          <a:bodyPr wrap="square" rtlCol="0" anchor="ctr">
            <a:noAutofit/>
          </a:bodyPr>
          <a:lstStyle/>
          <a:p>
            <a:r>
              <a:rPr lang="en-US" dirty="0" smtClean="0"/>
              <a:t>(Dreyer &amp; Eisner, 2009)</a:t>
            </a:r>
          </a:p>
        </p:txBody>
      </p:sp>
      <p:cxnSp>
        <p:nvCxnSpPr>
          <p:cNvPr id="43" name="Straight Connector 42"/>
          <p:cNvCxnSpPr>
            <a:stCxn id="47" idx="4"/>
            <a:endCxn id="45" idx="0"/>
          </p:cNvCxnSpPr>
          <p:nvPr/>
        </p:nvCxnSpPr>
        <p:spPr>
          <a:xfrm>
            <a:off x="578997" y="2104059"/>
            <a:ext cx="0" cy="100822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p:cNvCxnSpPr>
            <a:stCxn id="46" idx="0"/>
            <a:endCxn id="45" idx="2"/>
          </p:cNvCxnSpPr>
          <p:nvPr/>
        </p:nvCxnSpPr>
        <p:spPr>
          <a:xfrm flipV="1">
            <a:off x="574678" y="3355467"/>
            <a:ext cx="4319" cy="102977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Rectangle 44"/>
          <p:cNvSpPr/>
          <p:nvPr/>
        </p:nvSpPr>
        <p:spPr>
          <a:xfrm>
            <a:off x="457404" y="3112280"/>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46" name="Oval 45"/>
          <p:cNvSpPr/>
          <p:nvPr/>
        </p:nvSpPr>
        <p:spPr>
          <a:xfrm>
            <a:off x="326691" y="4385246"/>
            <a:ext cx="495974" cy="502698"/>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1"/>
                </a:solidFill>
                <a:latin typeface="Times New Roman"/>
                <a:cs typeface="Times New Roman"/>
              </a:rPr>
              <a:t>X</a:t>
            </a:r>
            <a:r>
              <a:rPr lang="en-US" sz="1600" i="1" baseline="-25000" dirty="0" smtClean="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47" name="Oval 46"/>
          <p:cNvSpPr/>
          <p:nvPr/>
        </p:nvSpPr>
        <p:spPr>
          <a:xfrm>
            <a:off x="331010" y="1601361"/>
            <a:ext cx="495974" cy="50269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3"/>
                </a:solidFill>
                <a:latin typeface="Times New Roman"/>
                <a:cs typeface="Times New Roman"/>
              </a:rPr>
              <a:t>X</a:t>
            </a:r>
            <a:r>
              <a:rPr lang="en-US" sz="1600" i="1" baseline="-25000" dirty="0" smtClean="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graphicFrame>
        <p:nvGraphicFramePr>
          <p:cNvPr id="57" name="Table 56"/>
          <p:cNvGraphicFramePr>
            <a:graphicFrameLocks noGrp="1"/>
          </p:cNvGraphicFramePr>
          <p:nvPr>
            <p:extLst>
              <p:ext uri="{D42A27DB-BD31-4B8C-83A1-F6EECF244321}">
                <p14:modId xmlns:p14="http://schemas.microsoft.com/office/powerpoint/2010/main" val="903868386"/>
              </p:ext>
            </p:extLst>
          </p:nvPr>
        </p:nvGraphicFramePr>
        <p:xfrm>
          <a:off x="1209061" y="1003671"/>
          <a:ext cx="967182" cy="1604766"/>
        </p:xfrm>
        <a:graphic>
          <a:graphicData uri="http://schemas.openxmlformats.org/drawingml/2006/table">
            <a:tbl>
              <a:tblPr bandRow="1">
                <a:tableStyleId>{69C7853C-536D-4A76-A0AE-DD22124D55A5}</a:tableStyleId>
              </a:tblPr>
              <a:tblGrid>
                <a:gridCol w="658800"/>
                <a:gridCol w="308382"/>
              </a:tblGrid>
              <a:tr h="267461">
                <a:tc>
                  <a:txBody>
                    <a:bodyPr/>
                    <a:lstStyle/>
                    <a:p>
                      <a:pPr algn="ctr"/>
                      <a:r>
                        <a:rPr lang="en-US" sz="1300" dirty="0" smtClean="0">
                          <a:latin typeface="Rockwell"/>
                          <a:cs typeface="Rockwell"/>
                        </a:rPr>
                        <a:t>abacus</a:t>
                      </a:r>
                      <a:endParaRPr lang="en-US" sz="1300" dirty="0">
                        <a:latin typeface="Rockwell"/>
                        <a:cs typeface="Rockwell"/>
                      </a:endParaRPr>
                    </a:p>
                  </a:txBody>
                  <a:tcPr marL="0" marR="0" marT="0" marB="0" anchor="ctr"/>
                </a:tc>
                <a:tc>
                  <a:txBody>
                    <a:bodyPr/>
                    <a:lstStyle/>
                    <a:p>
                      <a:pPr algn="ctr"/>
                      <a:r>
                        <a:rPr lang="en-US" sz="1300" dirty="0" smtClean="0"/>
                        <a:t>0.1</a:t>
                      </a:r>
                      <a:endParaRPr lang="en-US" sz="1300" dirty="0"/>
                    </a:p>
                  </a:txBody>
                  <a:tcPr marL="0" marR="0" marT="0" marB="0" anchor="ctr"/>
                </a:tc>
              </a:tr>
              <a:tr h="267461">
                <a:tc>
                  <a:txBody>
                    <a:bodyPr/>
                    <a:lstStyle/>
                    <a:p>
                      <a:pPr algn="ctr"/>
                      <a:r>
                        <a:rPr lang="en-US" sz="1300" dirty="0" smtClean="0">
                          <a:latin typeface="Rockwell"/>
                          <a:cs typeface="Rockwell"/>
                        </a:rPr>
                        <a:t>…</a:t>
                      </a:r>
                      <a:endParaRPr lang="en-US" sz="1300" dirty="0">
                        <a:latin typeface="Rockwell"/>
                        <a:cs typeface="Rockwell"/>
                      </a:endParaRPr>
                    </a:p>
                  </a:txBody>
                  <a:tcPr marL="0" marR="0" marT="0" marB="0" anchor="ctr"/>
                </a:tc>
                <a:tc>
                  <a:txBody>
                    <a:bodyPr/>
                    <a:lstStyle/>
                    <a:p>
                      <a:pPr algn="ctr"/>
                      <a:r>
                        <a:rPr lang="en-US" sz="1300" dirty="0" smtClean="0"/>
                        <a:t>…</a:t>
                      </a:r>
                      <a:endParaRPr lang="en-US" sz="1300" dirty="0"/>
                    </a:p>
                  </a:txBody>
                  <a:tcPr marL="0" marR="0" marT="0" marB="0" anchor="ctr"/>
                </a:tc>
              </a:tr>
              <a:tr h="267461">
                <a:tc>
                  <a:txBody>
                    <a:bodyPr/>
                    <a:lstStyle/>
                    <a:p>
                      <a:pPr algn="ctr"/>
                      <a:r>
                        <a:rPr lang="en-US" sz="1300" dirty="0" smtClean="0">
                          <a:latin typeface="Rockwell"/>
                          <a:cs typeface="Rockwell"/>
                        </a:rPr>
                        <a:t>rang</a:t>
                      </a:r>
                      <a:endParaRPr lang="en-US" sz="1300" dirty="0">
                        <a:latin typeface="Rockwell"/>
                        <a:cs typeface="Rockwell"/>
                      </a:endParaRPr>
                    </a:p>
                  </a:txBody>
                  <a:tcPr marL="0" marR="0" marT="0" marB="0" anchor="ctr"/>
                </a:tc>
                <a:tc>
                  <a:txBody>
                    <a:bodyPr/>
                    <a:lstStyle/>
                    <a:p>
                      <a:pPr algn="ctr"/>
                      <a:r>
                        <a:rPr lang="en-US" sz="1300" dirty="0" smtClean="0"/>
                        <a:t>3</a:t>
                      </a:r>
                      <a:endParaRPr lang="en-US" sz="1300" dirty="0"/>
                    </a:p>
                  </a:txBody>
                  <a:tcPr marL="0" marR="0" marT="0" marB="0" anchor="ctr"/>
                </a:tc>
              </a:tr>
              <a:tr h="267461">
                <a:tc>
                  <a:txBody>
                    <a:bodyPr/>
                    <a:lstStyle/>
                    <a:p>
                      <a:pPr algn="ctr"/>
                      <a:r>
                        <a:rPr lang="en-US" sz="1300" dirty="0" smtClean="0">
                          <a:latin typeface="Rockwell"/>
                          <a:cs typeface="Rockwell"/>
                        </a:rPr>
                        <a:t>ring</a:t>
                      </a:r>
                      <a:endParaRPr lang="en-US" sz="1300" dirty="0">
                        <a:latin typeface="Rockwell"/>
                        <a:cs typeface="Rockwell"/>
                      </a:endParaRPr>
                    </a:p>
                  </a:txBody>
                  <a:tcPr marL="0" marR="0" marT="0" marB="0" anchor="ctr"/>
                </a:tc>
                <a:tc>
                  <a:txBody>
                    <a:bodyPr/>
                    <a:lstStyle/>
                    <a:p>
                      <a:pPr algn="ctr"/>
                      <a:r>
                        <a:rPr lang="en-US" sz="1300" dirty="0" smtClean="0"/>
                        <a:t>4</a:t>
                      </a:r>
                      <a:endParaRPr lang="en-US" sz="1300" dirty="0"/>
                    </a:p>
                  </a:txBody>
                  <a:tcPr marL="0" marR="0" marT="0" marB="0" anchor="ctr"/>
                </a:tc>
              </a:tr>
              <a:tr h="267461">
                <a:tc>
                  <a:txBody>
                    <a:bodyPr/>
                    <a:lstStyle/>
                    <a:p>
                      <a:pPr algn="ctr"/>
                      <a:r>
                        <a:rPr lang="en-US" sz="1300" dirty="0" smtClean="0">
                          <a:latin typeface="Rockwell"/>
                          <a:cs typeface="Rockwell"/>
                        </a:rPr>
                        <a:t>rung</a:t>
                      </a:r>
                      <a:endParaRPr lang="en-US" sz="1300" dirty="0">
                        <a:latin typeface="Rockwell"/>
                        <a:cs typeface="Rockwell"/>
                      </a:endParaRPr>
                    </a:p>
                  </a:txBody>
                  <a:tcPr marL="0" marR="0" marT="0" marB="0" anchor="ctr"/>
                </a:tc>
                <a:tc>
                  <a:txBody>
                    <a:bodyPr/>
                    <a:lstStyle/>
                    <a:p>
                      <a:pPr algn="ctr"/>
                      <a:r>
                        <a:rPr lang="en-US" sz="1300" dirty="0" smtClean="0"/>
                        <a:t>5</a:t>
                      </a:r>
                      <a:endParaRPr lang="en-US" sz="1300" dirty="0"/>
                    </a:p>
                  </a:txBody>
                  <a:tcPr marL="0" marR="0" marT="0" marB="0" anchor="ctr"/>
                </a:tc>
              </a:tr>
              <a:tr h="267461">
                <a:tc>
                  <a:txBody>
                    <a:bodyPr/>
                    <a:lstStyle/>
                    <a:p>
                      <a:pPr algn="ctr"/>
                      <a:r>
                        <a:rPr lang="en-US" sz="1300" dirty="0" smtClean="0">
                          <a:latin typeface="Rockwell"/>
                          <a:cs typeface="Rockwell"/>
                        </a:rPr>
                        <a:t>…</a:t>
                      </a:r>
                      <a:endParaRPr lang="en-US" sz="1300" dirty="0">
                        <a:latin typeface="Rockwell"/>
                        <a:cs typeface="Rockwell"/>
                      </a:endParaRPr>
                    </a:p>
                  </a:txBody>
                  <a:tcPr marL="0" marR="0" marT="0" marB="0" anchor="ctr"/>
                </a:tc>
                <a:tc>
                  <a:txBody>
                    <a:bodyPr/>
                    <a:lstStyle/>
                    <a:p>
                      <a:pPr algn="ctr"/>
                      <a:r>
                        <a:rPr lang="en-US" sz="1300" dirty="0" smtClean="0"/>
                        <a:t>…</a:t>
                      </a:r>
                      <a:endParaRPr lang="en-US" sz="1300" dirty="0"/>
                    </a:p>
                  </a:txBody>
                  <a:tcPr marL="0" marR="0" marT="0" marB="0" anchor="ctr"/>
                </a:tc>
              </a:tr>
            </a:tbl>
          </a:graphicData>
        </a:graphic>
      </p:graphicFrame>
      <p:graphicFrame>
        <p:nvGraphicFramePr>
          <p:cNvPr id="59" name="Table 58"/>
          <p:cNvGraphicFramePr>
            <a:graphicFrameLocks noGrp="1"/>
          </p:cNvGraphicFramePr>
          <p:nvPr>
            <p:extLst>
              <p:ext uri="{D42A27DB-BD31-4B8C-83A1-F6EECF244321}">
                <p14:modId xmlns:p14="http://schemas.microsoft.com/office/powerpoint/2010/main" val="3348571715"/>
              </p:ext>
            </p:extLst>
          </p:nvPr>
        </p:nvGraphicFramePr>
        <p:xfrm>
          <a:off x="1105644" y="3116801"/>
          <a:ext cx="2183195" cy="2231787"/>
        </p:xfrm>
        <a:graphic>
          <a:graphicData uri="http://schemas.openxmlformats.org/drawingml/2006/table">
            <a:tbl>
              <a:tblPr bandRow="1">
                <a:tableStyleId>{5940675A-B579-460E-94D1-54222C63F5DA}</a:tableStyleId>
              </a:tblPr>
              <a:tblGrid>
                <a:gridCol w="573233"/>
                <a:gridCol w="268327"/>
                <a:gridCol w="268327"/>
                <a:gridCol w="268327"/>
                <a:gridCol w="268327"/>
                <a:gridCol w="268327"/>
                <a:gridCol w="268327"/>
              </a:tblGrid>
              <a:tr h="627021">
                <a:tc>
                  <a:txBody>
                    <a:bodyPr/>
                    <a:lstStyle/>
                    <a:p>
                      <a:pPr algn="ct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rang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ring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rung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r>
              <a:tr h="267461">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rang</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r>
                        <a:rPr lang="en-US" sz="1200" dirty="0" smtClean="0"/>
                        <a:t>4</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ring</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7</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rung</a:t>
                      </a:r>
                      <a:endParaRPr lang="en-US" sz="1200" dirty="0">
                        <a:latin typeface="Rockwell"/>
                        <a:cs typeface="Rockwell"/>
                      </a:endParaRPr>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8</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3</a:t>
                      </a: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bl>
          </a:graphicData>
        </a:graphic>
      </p:graphicFrame>
      <p:sp>
        <p:nvSpPr>
          <p:cNvPr id="60" name="Isosceles Triangle 59"/>
          <p:cNvSpPr/>
          <p:nvPr/>
        </p:nvSpPr>
        <p:spPr>
          <a:xfrm rot="16200000">
            <a:off x="161236" y="3766354"/>
            <a:ext cx="1607253" cy="284396"/>
          </a:xfrm>
          <a:prstGeom prst="triangle">
            <a:avLst>
              <a:gd name="adj" fmla="val 90059"/>
            </a:avLst>
          </a:prstGeom>
          <a:gradFill>
            <a:gsLst>
              <a:gs pos="0">
                <a:schemeClr val="tx1">
                  <a:lumMod val="75000"/>
                  <a:lumOff val="25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5" name="Group 18"/>
          <p:cNvGrpSpPr>
            <a:grpSpLocks/>
          </p:cNvGrpSpPr>
          <p:nvPr/>
        </p:nvGrpSpPr>
        <p:grpSpPr bwMode="auto">
          <a:xfrm rot="5400000">
            <a:off x="363107" y="1195147"/>
            <a:ext cx="423141" cy="389279"/>
            <a:chOff x="3503523" y="5465825"/>
            <a:chExt cx="224408" cy="271141"/>
          </a:xfrm>
        </p:grpSpPr>
        <p:cxnSp>
          <p:nvCxnSpPr>
            <p:cNvPr id="66" name="Straight Connector 65"/>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9" name="Group 18"/>
          <p:cNvGrpSpPr>
            <a:grpSpLocks/>
          </p:cNvGrpSpPr>
          <p:nvPr/>
        </p:nvGrpSpPr>
        <p:grpSpPr bwMode="auto">
          <a:xfrm rot="16200000">
            <a:off x="358822" y="4913170"/>
            <a:ext cx="423141" cy="389279"/>
            <a:chOff x="3503523" y="5465825"/>
            <a:chExt cx="224408" cy="271141"/>
          </a:xfrm>
        </p:grpSpPr>
        <p:cxnSp>
          <p:nvCxnSpPr>
            <p:cNvPr id="70" name="Straight Connector 69"/>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cxnSp>
        <p:nvCxnSpPr>
          <p:cNvPr id="49" name="Straight Connector 48"/>
          <p:cNvCxnSpPr>
            <a:stCxn id="54" idx="4"/>
            <a:endCxn id="52" idx="0"/>
          </p:cNvCxnSpPr>
          <p:nvPr/>
        </p:nvCxnSpPr>
        <p:spPr>
          <a:xfrm>
            <a:off x="3989769" y="2125525"/>
            <a:ext cx="0" cy="100822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p:cNvCxnSpPr>
            <a:stCxn id="53" idx="0"/>
            <a:endCxn id="52" idx="2"/>
          </p:cNvCxnSpPr>
          <p:nvPr/>
        </p:nvCxnSpPr>
        <p:spPr>
          <a:xfrm flipV="1">
            <a:off x="3985450" y="3376933"/>
            <a:ext cx="4319" cy="102977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3868176" y="3133746"/>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53" name="Oval 52"/>
          <p:cNvSpPr/>
          <p:nvPr/>
        </p:nvSpPr>
        <p:spPr>
          <a:xfrm>
            <a:off x="3737463" y="4406712"/>
            <a:ext cx="495974" cy="502698"/>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1"/>
                </a:solidFill>
                <a:latin typeface="Times New Roman"/>
                <a:cs typeface="Times New Roman"/>
              </a:rPr>
              <a:t>X</a:t>
            </a:r>
            <a:r>
              <a:rPr lang="en-US" sz="1600" i="1" baseline="-25000" dirty="0" smtClean="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54" name="Oval 53"/>
          <p:cNvSpPr/>
          <p:nvPr/>
        </p:nvSpPr>
        <p:spPr>
          <a:xfrm>
            <a:off x="3741782" y="1622827"/>
            <a:ext cx="495974" cy="50269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3"/>
                </a:solidFill>
                <a:latin typeface="Times New Roman"/>
                <a:cs typeface="Times New Roman"/>
              </a:rPr>
              <a:t>X</a:t>
            </a:r>
            <a:r>
              <a:rPr lang="en-US" sz="1600" i="1" baseline="-25000" dirty="0" smtClean="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cxnSp>
        <p:nvCxnSpPr>
          <p:cNvPr id="73" name="Straight Connector 72"/>
          <p:cNvCxnSpPr/>
          <p:nvPr/>
        </p:nvCxnSpPr>
        <p:spPr>
          <a:xfrm>
            <a:off x="3550327" y="1222939"/>
            <a:ext cx="0" cy="4301539"/>
          </a:xfrm>
          <a:prstGeom prst="line">
            <a:avLst/>
          </a:prstGeom>
          <a:ln w="12700" cmpd="sng">
            <a:solidFill>
              <a:schemeClr val="tx1"/>
            </a:solidFill>
            <a:prstDash val="dash"/>
          </a:ln>
        </p:spPr>
        <p:style>
          <a:lnRef idx="2">
            <a:schemeClr val="accent1"/>
          </a:lnRef>
          <a:fillRef idx="0">
            <a:schemeClr val="accent1"/>
          </a:fillRef>
          <a:effectRef idx="1">
            <a:schemeClr val="accent1"/>
          </a:effectRef>
          <a:fontRef idx="minor">
            <a:schemeClr val="tx1"/>
          </a:fontRef>
        </p:style>
      </p:cxnSp>
      <p:grpSp>
        <p:nvGrpSpPr>
          <p:cNvPr id="75" name="Group 18"/>
          <p:cNvGrpSpPr>
            <a:grpSpLocks/>
          </p:cNvGrpSpPr>
          <p:nvPr/>
        </p:nvGrpSpPr>
        <p:grpSpPr bwMode="auto">
          <a:xfrm rot="5400000">
            <a:off x="3773879" y="1216613"/>
            <a:ext cx="423141" cy="389279"/>
            <a:chOff x="3503523" y="5465825"/>
            <a:chExt cx="224408" cy="271141"/>
          </a:xfrm>
        </p:grpSpPr>
        <p:cxnSp>
          <p:nvCxnSpPr>
            <p:cNvPr id="76" name="Straight Connector 75"/>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79" name="Group 18"/>
          <p:cNvGrpSpPr>
            <a:grpSpLocks/>
          </p:cNvGrpSpPr>
          <p:nvPr/>
        </p:nvGrpSpPr>
        <p:grpSpPr bwMode="auto">
          <a:xfrm rot="16200000">
            <a:off x="3769594" y="4934636"/>
            <a:ext cx="423141" cy="389279"/>
            <a:chOff x="3503523" y="5465825"/>
            <a:chExt cx="224408" cy="271141"/>
          </a:xfrm>
        </p:grpSpPr>
        <p:cxnSp>
          <p:nvCxnSpPr>
            <p:cNvPr id="80" name="Straight Connector 79"/>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3" name="Group 2"/>
          <p:cNvGrpSpPr/>
          <p:nvPr/>
        </p:nvGrpSpPr>
        <p:grpSpPr>
          <a:xfrm>
            <a:off x="4273884" y="1312895"/>
            <a:ext cx="2183531" cy="1219047"/>
            <a:chOff x="4273884" y="1312895"/>
            <a:chExt cx="2183531" cy="1219047"/>
          </a:xfrm>
        </p:grpSpPr>
        <p:sp>
          <p:nvSpPr>
            <p:cNvPr id="85" name="Oval 84"/>
            <p:cNvSpPr/>
            <p:nvPr/>
          </p:nvSpPr>
          <p:spPr>
            <a:xfrm>
              <a:off x="4273884" y="1791762"/>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6" name="Straight Arrow Connector 85"/>
            <p:cNvCxnSpPr>
              <a:endCxn id="87" idx="2"/>
            </p:cNvCxnSpPr>
            <p:nvPr/>
          </p:nvCxnSpPr>
          <p:spPr>
            <a:xfrm>
              <a:off x="4436937" y="1873106"/>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7" name="Oval 86"/>
            <p:cNvSpPr/>
            <p:nvPr/>
          </p:nvSpPr>
          <p:spPr>
            <a:xfrm>
              <a:off x="4686443" y="1793437"/>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8" name="Straight Arrow Connector 87"/>
            <p:cNvCxnSpPr>
              <a:endCxn id="89" idx="2"/>
            </p:cNvCxnSpPr>
            <p:nvPr/>
          </p:nvCxnSpPr>
          <p:spPr>
            <a:xfrm>
              <a:off x="4833125" y="1870566"/>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9" name="Oval 88"/>
            <p:cNvSpPr/>
            <p:nvPr/>
          </p:nvSpPr>
          <p:spPr>
            <a:xfrm>
              <a:off x="5082630" y="1790897"/>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0" name="Straight Arrow Connector 89"/>
            <p:cNvCxnSpPr>
              <a:endCxn id="91" idx="2"/>
            </p:cNvCxnSpPr>
            <p:nvPr/>
          </p:nvCxnSpPr>
          <p:spPr>
            <a:xfrm>
              <a:off x="5255547" y="1870566"/>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1" name="Oval 90"/>
            <p:cNvSpPr/>
            <p:nvPr/>
          </p:nvSpPr>
          <p:spPr>
            <a:xfrm>
              <a:off x="5505052" y="1790897"/>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2" name="Straight Arrow Connector 91"/>
            <p:cNvCxnSpPr>
              <a:endCxn id="93" idx="2"/>
            </p:cNvCxnSpPr>
            <p:nvPr/>
          </p:nvCxnSpPr>
          <p:spPr>
            <a:xfrm>
              <a:off x="5677969" y="1869604"/>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5927474" y="1789934"/>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4" name="Straight Arrow Connector 44"/>
            <p:cNvCxnSpPr>
              <a:stCxn id="87" idx="5"/>
              <a:endCxn id="89" idx="4"/>
            </p:cNvCxnSpPr>
            <p:nvPr/>
          </p:nvCxnSpPr>
          <p:spPr>
            <a:xfrm rot="16200000" flipH="1">
              <a:off x="4984491" y="1770569"/>
              <a:ext cx="20795" cy="338538"/>
            </a:xfrm>
            <a:prstGeom prst="curvedConnector3">
              <a:avLst>
                <a:gd name="adj1" fmla="val 1398740"/>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5" name="Oval 94"/>
            <p:cNvSpPr/>
            <p:nvPr/>
          </p:nvSpPr>
          <p:spPr>
            <a:xfrm>
              <a:off x="4908691" y="2372602"/>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6" name="Straight Arrow Connector 44"/>
            <p:cNvCxnSpPr>
              <a:stCxn id="87" idx="3"/>
              <a:endCxn id="95" idx="2"/>
            </p:cNvCxnSpPr>
            <p:nvPr/>
          </p:nvCxnSpPr>
          <p:spPr>
            <a:xfrm rot="16200000" flipH="1">
              <a:off x="4548092" y="2091671"/>
              <a:ext cx="522830" cy="198368"/>
            </a:xfrm>
            <a:prstGeom prst="curvedConnector2">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97" name="Straight Arrow Connector 44"/>
            <p:cNvCxnSpPr>
              <a:stCxn id="95" idx="6"/>
              <a:endCxn id="89" idx="5"/>
            </p:cNvCxnSpPr>
            <p:nvPr/>
          </p:nvCxnSpPr>
          <p:spPr>
            <a:xfrm flipV="1">
              <a:off x="5071745" y="1926902"/>
              <a:ext cx="150061" cy="525370"/>
            </a:xfrm>
            <a:prstGeom prst="curvedConnector2">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98" name="Straight Arrow Connector 44"/>
            <p:cNvCxnSpPr>
              <a:stCxn id="93" idx="5"/>
              <a:endCxn id="93" idx="6"/>
            </p:cNvCxnSpPr>
            <p:nvPr/>
          </p:nvCxnSpPr>
          <p:spPr>
            <a:xfrm rot="5400000" flipH="1" flipV="1">
              <a:off x="6050420" y="1885832"/>
              <a:ext cx="56335" cy="23879"/>
            </a:xfrm>
            <a:prstGeom prst="curvedConnector4">
              <a:avLst>
                <a:gd name="adj1" fmla="val -410822"/>
                <a:gd name="adj2" fmla="val 971488"/>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99" name="Straight Arrow Connector 44"/>
            <p:cNvCxnSpPr>
              <a:stCxn id="85" idx="0"/>
              <a:endCxn id="87" idx="1"/>
            </p:cNvCxnSpPr>
            <p:nvPr/>
          </p:nvCxnSpPr>
          <p:spPr>
            <a:xfrm rot="16200000" flipH="1">
              <a:off x="4520361" y="1626811"/>
              <a:ext cx="25010" cy="354912"/>
            </a:xfrm>
            <a:prstGeom prst="curvedConnector3">
              <a:avLst>
                <a:gd name="adj1" fmla="val -832090"/>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0" name="Straight Arrow Connector 44"/>
            <p:cNvCxnSpPr>
              <a:stCxn id="87" idx="0"/>
              <a:endCxn id="91" idx="1"/>
            </p:cNvCxnSpPr>
            <p:nvPr/>
          </p:nvCxnSpPr>
          <p:spPr>
            <a:xfrm rot="16200000" flipH="1">
              <a:off x="5138053" y="1423354"/>
              <a:ext cx="20795" cy="760961"/>
            </a:xfrm>
            <a:prstGeom prst="curvedConnector3">
              <a:avLst>
                <a:gd name="adj1" fmla="val -810370"/>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1" name="Straight Arrow Connector 44"/>
            <p:cNvCxnSpPr>
              <a:stCxn id="91" idx="0"/>
              <a:endCxn id="93" idx="0"/>
            </p:cNvCxnSpPr>
            <p:nvPr/>
          </p:nvCxnSpPr>
          <p:spPr>
            <a:xfrm rot="5400000" flipH="1" flipV="1">
              <a:off x="5797308" y="1579205"/>
              <a:ext cx="963" cy="422422"/>
            </a:xfrm>
            <a:prstGeom prst="curvedConnector3">
              <a:avLst>
                <a:gd name="adj1" fmla="val 21706805"/>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44"/>
            <p:cNvCxnSpPr>
              <a:stCxn id="89" idx="5"/>
              <a:endCxn id="93" idx="4"/>
            </p:cNvCxnSpPr>
            <p:nvPr/>
          </p:nvCxnSpPr>
          <p:spPr>
            <a:xfrm rot="16200000" flipH="1">
              <a:off x="5604218" y="1544490"/>
              <a:ext cx="22371" cy="787196"/>
            </a:xfrm>
            <a:prstGeom prst="curvedConnector3">
              <a:avLst>
                <a:gd name="adj1" fmla="val 1034519"/>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03" name="Oval 102"/>
            <p:cNvSpPr/>
            <p:nvPr/>
          </p:nvSpPr>
          <p:spPr>
            <a:xfrm>
              <a:off x="5975805" y="1831684"/>
              <a:ext cx="66392" cy="66392"/>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04" name="Straight Arrow Connector 44"/>
            <p:cNvCxnSpPr>
              <a:stCxn id="87" idx="7"/>
              <a:endCxn id="89" idx="0"/>
            </p:cNvCxnSpPr>
            <p:nvPr/>
          </p:nvCxnSpPr>
          <p:spPr>
            <a:xfrm rot="5400000" flipH="1" flipV="1">
              <a:off x="4981951" y="1634566"/>
              <a:ext cx="25874" cy="338539"/>
            </a:xfrm>
            <a:prstGeom prst="curvedConnector3">
              <a:avLst>
                <a:gd name="adj1" fmla="val 1152517"/>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05" name="Group 104"/>
            <p:cNvGrpSpPr/>
            <p:nvPr/>
          </p:nvGrpSpPr>
          <p:grpSpPr>
            <a:xfrm>
              <a:off x="4387404" y="1312895"/>
              <a:ext cx="2070011" cy="1050576"/>
              <a:chOff x="2954628" y="1188732"/>
              <a:chExt cx="2273899" cy="1154054"/>
            </a:xfrm>
          </p:grpSpPr>
          <p:grpSp>
            <p:nvGrpSpPr>
              <p:cNvPr id="106" name="Group 105"/>
              <p:cNvGrpSpPr/>
              <p:nvPr/>
            </p:nvGrpSpPr>
            <p:grpSpPr>
              <a:xfrm>
                <a:off x="2954628" y="1252724"/>
                <a:ext cx="2273899" cy="1090062"/>
                <a:chOff x="3029436" y="2887849"/>
                <a:chExt cx="2851000" cy="1366717"/>
              </a:xfrm>
            </p:grpSpPr>
            <p:sp>
              <p:nvSpPr>
                <p:cNvPr id="108" name="TextBox 107"/>
                <p:cNvSpPr txBox="1"/>
                <p:nvPr/>
              </p:nvSpPr>
              <p:spPr>
                <a:xfrm>
                  <a:off x="3084075" y="3301126"/>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r</a:t>
                  </a:r>
                </a:p>
              </p:txBody>
            </p:sp>
            <p:sp>
              <p:nvSpPr>
                <p:cNvPr id="109" name="TextBox 108"/>
                <p:cNvSpPr txBox="1"/>
                <p:nvPr/>
              </p:nvSpPr>
              <p:spPr>
                <a:xfrm>
                  <a:off x="3629738" y="3297628"/>
                  <a:ext cx="345928" cy="216347"/>
                </a:xfrm>
                <a:prstGeom prst="rect">
                  <a:avLst/>
                </a:prstGeom>
                <a:noFill/>
              </p:spPr>
              <p:txBody>
                <a:bodyPr wrap="square" rtlCol="0" anchor="ctr">
                  <a:noAutofit/>
                </a:bodyPr>
                <a:lstStyle/>
                <a:p>
                  <a:pPr algn="ctr"/>
                  <a:r>
                    <a:rPr lang="en-US" sz="2200" dirty="0" err="1" smtClean="0">
                      <a:solidFill>
                        <a:schemeClr val="accent3"/>
                      </a:solidFill>
                      <a:latin typeface="Rockwell"/>
                      <a:cs typeface="Rockwell"/>
                    </a:rPr>
                    <a:t>i</a:t>
                  </a:r>
                  <a:endParaRPr lang="en-US" sz="2200" dirty="0" smtClean="0">
                    <a:solidFill>
                      <a:schemeClr val="accent3"/>
                    </a:solidFill>
                    <a:latin typeface="Rockwell"/>
                    <a:cs typeface="Rockwell"/>
                  </a:endParaRPr>
                </a:p>
              </p:txBody>
            </p:sp>
            <p:sp>
              <p:nvSpPr>
                <p:cNvPr id="110" name="TextBox 109"/>
                <p:cNvSpPr txBox="1"/>
                <p:nvPr/>
              </p:nvSpPr>
              <p:spPr>
                <a:xfrm>
                  <a:off x="4211535" y="3297628"/>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n</a:t>
                  </a:r>
                  <a:endParaRPr lang="en-US" sz="2200" dirty="0" smtClean="0">
                    <a:solidFill>
                      <a:schemeClr val="accent3"/>
                    </a:solidFill>
                    <a:latin typeface="Rockwell"/>
                    <a:cs typeface="Rockwell"/>
                  </a:endParaRPr>
                </a:p>
              </p:txBody>
            </p:sp>
            <p:sp>
              <p:nvSpPr>
                <p:cNvPr id="111" name="TextBox 110"/>
                <p:cNvSpPr txBox="1"/>
                <p:nvPr/>
              </p:nvSpPr>
              <p:spPr>
                <a:xfrm>
                  <a:off x="4793332" y="3296302"/>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g</a:t>
                  </a:r>
                </a:p>
              </p:txBody>
            </p:sp>
            <p:sp>
              <p:nvSpPr>
                <p:cNvPr id="112" name="TextBox 111"/>
                <p:cNvSpPr txBox="1"/>
                <p:nvPr/>
              </p:nvSpPr>
              <p:spPr>
                <a:xfrm>
                  <a:off x="3637149" y="3777646"/>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u</a:t>
                  </a:r>
                </a:p>
              </p:txBody>
            </p:sp>
            <p:sp>
              <p:nvSpPr>
                <p:cNvPr id="113" name="TextBox 112"/>
                <p:cNvSpPr txBox="1"/>
                <p:nvPr/>
              </p:nvSpPr>
              <p:spPr>
                <a:xfrm>
                  <a:off x="3257039" y="3952056"/>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e</a:t>
                  </a:r>
                  <a:endParaRPr lang="en-US" sz="2200" dirty="0" smtClean="0">
                    <a:solidFill>
                      <a:schemeClr val="accent3"/>
                    </a:solidFill>
                    <a:latin typeface="Rockwell"/>
                    <a:cs typeface="Rockwell"/>
                  </a:endParaRPr>
                </a:p>
              </p:txBody>
            </p:sp>
            <p:sp>
              <p:nvSpPr>
                <p:cNvPr id="114" name="TextBox 113"/>
                <p:cNvSpPr txBox="1"/>
                <p:nvPr/>
              </p:nvSpPr>
              <p:spPr>
                <a:xfrm>
                  <a:off x="4068880" y="4038219"/>
                  <a:ext cx="345928" cy="216347"/>
                </a:xfrm>
                <a:prstGeom prst="rect">
                  <a:avLst/>
                </a:prstGeom>
                <a:noFill/>
              </p:spPr>
              <p:txBody>
                <a:bodyPr wrap="square" rtlCol="0" anchor="ctr">
                  <a:noAutofit/>
                </a:bodyPr>
                <a:lstStyle/>
                <a:p>
                  <a:pPr algn="ctr"/>
                  <a:r>
                    <a:rPr lang="el-GR" sz="2200" dirty="0">
                      <a:solidFill>
                        <a:schemeClr val="accent3"/>
                      </a:solidFill>
                      <a:latin typeface="Rockwell"/>
                      <a:cs typeface="Rockwell"/>
                    </a:rPr>
                    <a:t>ε</a:t>
                  </a:r>
                  <a:endParaRPr lang="en-US" sz="2200" dirty="0">
                    <a:solidFill>
                      <a:schemeClr val="accent3"/>
                    </a:solidFill>
                    <a:latin typeface="Rockwell"/>
                    <a:cs typeface="Rockwell"/>
                  </a:endParaRPr>
                </a:p>
              </p:txBody>
            </p:sp>
            <p:sp>
              <p:nvSpPr>
                <p:cNvPr id="115" name="TextBox 114"/>
                <p:cNvSpPr txBox="1"/>
                <p:nvPr/>
              </p:nvSpPr>
              <p:spPr>
                <a:xfrm>
                  <a:off x="5534508" y="3865659"/>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e</a:t>
                  </a:r>
                </a:p>
              </p:txBody>
            </p:sp>
            <p:sp>
              <p:nvSpPr>
                <p:cNvPr id="116" name="TextBox 115"/>
                <p:cNvSpPr txBox="1"/>
                <p:nvPr/>
              </p:nvSpPr>
              <p:spPr>
                <a:xfrm>
                  <a:off x="4633952" y="3973833"/>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e</a:t>
                  </a:r>
                  <a:endParaRPr lang="en-US" sz="2200" dirty="0" smtClean="0">
                    <a:solidFill>
                      <a:schemeClr val="accent3"/>
                    </a:solidFill>
                    <a:latin typeface="Rockwell"/>
                    <a:cs typeface="Rockwell"/>
                  </a:endParaRPr>
                </a:p>
              </p:txBody>
            </p:sp>
            <p:sp>
              <p:nvSpPr>
                <p:cNvPr id="117" name="TextBox 116"/>
                <p:cNvSpPr txBox="1"/>
                <p:nvPr/>
              </p:nvSpPr>
              <p:spPr>
                <a:xfrm>
                  <a:off x="3029436" y="2887849"/>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s</a:t>
                  </a:r>
                </a:p>
              </p:txBody>
            </p:sp>
            <p:sp>
              <p:nvSpPr>
                <p:cNvPr id="118" name="TextBox 117"/>
                <p:cNvSpPr txBox="1"/>
                <p:nvPr/>
              </p:nvSpPr>
              <p:spPr>
                <a:xfrm>
                  <a:off x="3971970" y="2975750"/>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e</a:t>
                  </a:r>
                </a:p>
              </p:txBody>
            </p:sp>
            <p:sp>
              <p:nvSpPr>
                <p:cNvPr id="119" name="TextBox 118"/>
                <p:cNvSpPr txBox="1"/>
                <p:nvPr/>
              </p:nvSpPr>
              <p:spPr>
                <a:xfrm>
                  <a:off x="4788295" y="2896084"/>
                  <a:ext cx="345928" cy="216348"/>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h</a:t>
                  </a:r>
                </a:p>
              </p:txBody>
            </p:sp>
          </p:grpSp>
          <p:sp>
            <p:nvSpPr>
              <p:cNvPr id="107" name="TextBox 106"/>
              <p:cNvSpPr txBox="1"/>
              <p:nvPr/>
            </p:nvSpPr>
            <p:spPr>
              <a:xfrm>
                <a:off x="3449633" y="1188732"/>
                <a:ext cx="275905" cy="172553"/>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a</a:t>
                </a:r>
              </a:p>
            </p:txBody>
          </p:sp>
        </p:grpSp>
      </p:grpSp>
      <p:grpSp>
        <p:nvGrpSpPr>
          <p:cNvPr id="120" name="Group 119"/>
          <p:cNvGrpSpPr/>
          <p:nvPr/>
        </p:nvGrpSpPr>
        <p:grpSpPr>
          <a:xfrm>
            <a:off x="4233437" y="2653085"/>
            <a:ext cx="2088349" cy="1445088"/>
            <a:chOff x="2585554" y="3142286"/>
            <a:chExt cx="2502042" cy="1731353"/>
          </a:xfrm>
        </p:grpSpPr>
        <p:sp>
          <p:nvSpPr>
            <p:cNvPr id="121" name="Oval 120"/>
            <p:cNvSpPr/>
            <p:nvPr/>
          </p:nvSpPr>
          <p:spPr>
            <a:xfrm>
              <a:off x="2585554" y="3854200"/>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cxnSp>
          <p:nvCxnSpPr>
            <p:cNvPr id="122" name="Straight Arrow Connector 121"/>
            <p:cNvCxnSpPr>
              <a:endCxn id="124" idx="2"/>
            </p:cNvCxnSpPr>
            <p:nvPr/>
          </p:nvCxnSpPr>
          <p:spPr>
            <a:xfrm>
              <a:off x="2810126" y="3966235"/>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3" name="TextBox 122"/>
            <p:cNvSpPr txBox="1"/>
            <p:nvPr/>
          </p:nvSpPr>
          <p:spPr>
            <a:xfrm>
              <a:off x="2796542" y="3688181"/>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s</a:t>
              </a:r>
            </a:p>
          </p:txBody>
        </p:sp>
        <p:sp>
          <p:nvSpPr>
            <p:cNvPr id="124" name="Oval 123"/>
            <p:cNvSpPr/>
            <p:nvPr/>
          </p:nvSpPr>
          <p:spPr>
            <a:xfrm>
              <a:off x="3153767" y="3856507"/>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cxnSp>
          <p:nvCxnSpPr>
            <p:cNvPr id="125" name="Straight Arrow Connector 124"/>
            <p:cNvCxnSpPr>
              <a:endCxn id="127" idx="2"/>
            </p:cNvCxnSpPr>
            <p:nvPr/>
          </p:nvCxnSpPr>
          <p:spPr>
            <a:xfrm>
              <a:off x="3355789" y="3962737"/>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6" name="TextBox 125"/>
            <p:cNvSpPr txBox="1"/>
            <p:nvPr/>
          </p:nvSpPr>
          <p:spPr>
            <a:xfrm>
              <a:off x="3342205" y="3684683"/>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i</a:t>
              </a:r>
              <a:endParaRPr lang="en-US" sz="2200" dirty="0" smtClean="0">
                <a:solidFill>
                  <a:schemeClr val="accent3"/>
                </a:solidFill>
                <a:latin typeface="Rockwell"/>
                <a:cs typeface="Rockwell"/>
              </a:endParaRPr>
            </a:p>
          </p:txBody>
        </p:sp>
        <p:sp>
          <p:nvSpPr>
            <p:cNvPr id="127" name="Oval 126"/>
            <p:cNvSpPr/>
            <p:nvPr/>
          </p:nvSpPr>
          <p:spPr>
            <a:xfrm>
              <a:off x="3699430" y="3853009"/>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cxnSp>
          <p:nvCxnSpPr>
            <p:cNvPr id="128" name="Straight Arrow Connector 127"/>
            <p:cNvCxnSpPr>
              <a:endCxn id="130" idx="2"/>
            </p:cNvCxnSpPr>
            <p:nvPr/>
          </p:nvCxnSpPr>
          <p:spPr>
            <a:xfrm>
              <a:off x="3937586" y="3962737"/>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9" name="TextBox 128"/>
            <p:cNvSpPr txBox="1"/>
            <p:nvPr/>
          </p:nvSpPr>
          <p:spPr>
            <a:xfrm>
              <a:off x="3924002" y="3684683"/>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n</a:t>
              </a:r>
            </a:p>
          </p:txBody>
        </p:sp>
        <p:sp>
          <p:nvSpPr>
            <p:cNvPr id="130" name="Oval 129"/>
            <p:cNvSpPr/>
            <p:nvPr/>
          </p:nvSpPr>
          <p:spPr>
            <a:xfrm>
              <a:off x="4281227" y="3853009"/>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cxnSp>
          <p:nvCxnSpPr>
            <p:cNvPr id="131" name="Straight Arrow Connector 130"/>
            <p:cNvCxnSpPr>
              <a:endCxn id="133" idx="2"/>
            </p:cNvCxnSpPr>
            <p:nvPr/>
          </p:nvCxnSpPr>
          <p:spPr>
            <a:xfrm>
              <a:off x="4519383" y="3961411"/>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2" name="TextBox 131"/>
            <p:cNvSpPr txBox="1"/>
            <p:nvPr/>
          </p:nvSpPr>
          <p:spPr>
            <a:xfrm>
              <a:off x="4505799" y="3683357"/>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g</a:t>
              </a:r>
            </a:p>
          </p:txBody>
        </p:sp>
        <p:sp>
          <p:nvSpPr>
            <p:cNvPr id="133" name="Oval 132"/>
            <p:cNvSpPr/>
            <p:nvPr/>
          </p:nvSpPr>
          <p:spPr>
            <a:xfrm>
              <a:off x="4863024" y="3851683"/>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sp>
          <p:nvSpPr>
            <p:cNvPr id="134" name="TextBox 133"/>
            <p:cNvSpPr txBox="1"/>
            <p:nvPr/>
          </p:nvSpPr>
          <p:spPr>
            <a:xfrm>
              <a:off x="2810126" y="3974491"/>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r</a:t>
              </a:r>
            </a:p>
          </p:txBody>
        </p:sp>
        <p:sp>
          <p:nvSpPr>
            <p:cNvPr id="135" name="TextBox 134"/>
            <p:cNvSpPr txBox="1"/>
            <p:nvPr/>
          </p:nvSpPr>
          <p:spPr>
            <a:xfrm>
              <a:off x="3355789" y="3964917"/>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a</a:t>
              </a:r>
              <a:endParaRPr lang="en-US" sz="2200" dirty="0" smtClean="0">
                <a:solidFill>
                  <a:schemeClr val="accent1"/>
                </a:solidFill>
                <a:latin typeface="Rockwell"/>
                <a:cs typeface="Rockwell"/>
              </a:endParaRPr>
            </a:p>
          </p:txBody>
        </p:sp>
        <p:sp>
          <p:nvSpPr>
            <p:cNvPr id="136" name="TextBox 135"/>
            <p:cNvSpPr txBox="1"/>
            <p:nvPr/>
          </p:nvSpPr>
          <p:spPr>
            <a:xfrm>
              <a:off x="3937586" y="3970993"/>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n</a:t>
              </a:r>
            </a:p>
          </p:txBody>
        </p:sp>
        <p:sp>
          <p:nvSpPr>
            <p:cNvPr id="137" name="TextBox 136"/>
            <p:cNvSpPr txBox="1"/>
            <p:nvPr/>
          </p:nvSpPr>
          <p:spPr>
            <a:xfrm>
              <a:off x="4519383" y="3969667"/>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g</a:t>
              </a:r>
            </a:p>
          </p:txBody>
        </p:sp>
        <p:cxnSp>
          <p:nvCxnSpPr>
            <p:cNvPr id="138" name="Straight Arrow Connector 44"/>
            <p:cNvCxnSpPr>
              <a:stCxn id="124" idx="5"/>
              <a:endCxn id="127" idx="4"/>
            </p:cNvCxnSpPr>
            <p:nvPr/>
          </p:nvCxnSpPr>
          <p:spPr>
            <a:xfrm rot="16200000" flipH="1">
              <a:off x="3564263" y="3825011"/>
              <a:ext cx="28641" cy="466265"/>
            </a:xfrm>
            <a:prstGeom prst="curvedConnector3">
              <a:avLst>
                <a:gd name="adj1" fmla="val 1398740"/>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9" name="TextBox 138"/>
            <p:cNvSpPr txBox="1"/>
            <p:nvPr/>
          </p:nvSpPr>
          <p:spPr>
            <a:xfrm>
              <a:off x="3349616" y="4164701"/>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u</a:t>
              </a:r>
              <a:endParaRPr lang="en-US" sz="2200" dirty="0" smtClean="0">
                <a:solidFill>
                  <a:schemeClr val="accent3"/>
                </a:solidFill>
                <a:latin typeface="Rockwell"/>
                <a:cs typeface="Rockwell"/>
              </a:endParaRPr>
            </a:p>
          </p:txBody>
        </p:sp>
        <p:sp>
          <p:nvSpPr>
            <p:cNvPr id="140" name="Oval 139"/>
            <p:cNvSpPr/>
            <p:nvPr/>
          </p:nvSpPr>
          <p:spPr>
            <a:xfrm>
              <a:off x="3459866" y="4654183"/>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sp>
          <p:nvSpPr>
            <p:cNvPr id="141" name="TextBox 140"/>
            <p:cNvSpPr txBox="1"/>
            <p:nvPr/>
          </p:nvSpPr>
          <p:spPr>
            <a:xfrm>
              <a:off x="3365610" y="4363415"/>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a</a:t>
              </a:r>
              <a:endParaRPr lang="en-US" sz="2200" dirty="0" smtClean="0">
                <a:solidFill>
                  <a:schemeClr val="accent1"/>
                </a:solidFill>
                <a:latin typeface="Rockwell"/>
                <a:cs typeface="Rockwell"/>
              </a:endParaRPr>
            </a:p>
          </p:txBody>
        </p:sp>
        <p:cxnSp>
          <p:nvCxnSpPr>
            <p:cNvPr id="142" name="Straight Arrow Connector 44"/>
            <p:cNvCxnSpPr>
              <a:stCxn id="124" idx="3"/>
              <a:endCxn id="140" idx="2"/>
            </p:cNvCxnSpPr>
            <p:nvPr/>
          </p:nvCxnSpPr>
          <p:spPr>
            <a:xfrm rot="16200000" flipH="1">
              <a:off x="2963217" y="4267261"/>
              <a:ext cx="720087" cy="273211"/>
            </a:xfrm>
            <a:prstGeom prst="curvedConnector2">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43" name="Straight Arrow Connector 44"/>
            <p:cNvCxnSpPr>
              <a:stCxn id="140" idx="6"/>
              <a:endCxn id="127" idx="5"/>
            </p:cNvCxnSpPr>
            <p:nvPr/>
          </p:nvCxnSpPr>
          <p:spPr>
            <a:xfrm flipV="1">
              <a:off x="3684438" y="4040326"/>
              <a:ext cx="206676" cy="723585"/>
            </a:xfrm>
            <a:prstGeom prst="curvedConnector2">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44" name="TextBox 143"/>
            <p:cNvSpPr txBox="1"/>
            <p:nvPr/>
          </p:nvSpPr>
          <p:spPr>
            <a:xfrm>
              <a:off x="2969506" y="4339111"/>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e</a:t>
              </a:r>
              <a:endParaRPr lang="en-US" sz="2200" dirty="0" smtClean="0">
                <a:solidFill>
                  <a:schemeClr val="accent3"/>
                </a:solidFill>
                <a:latin typeface="Rockwell"/>
                <a:cs typeface="Rockwell"/>
              </a:endParaRPr>
            </a:p>
          </p:txBody>
        </p:sp>
        <p:sp>
          <p:nvSpPr>
            <p:cNvPr id="145" name="TextBox 144"/>
            <p:cNvSpPr txBox="1"/>
            <p:nvPr/>
          </p:nvSpPr>
          <p:spPr>
            <a:xfrm>
              <a:off x="2999875" y="4513521"/>
              <a:ext cx="345928" cy="216347"/>
            </a:xfrm>
            <a:prstGeom prst="rect">
              <a:avLst/>
            </a:prstGeom>
            <a:noFill/>
          </p:spPr>
          <p:txBody>
            <a:bodyPr wrap="square" rtlCol="0" anchor="ctr">
              <a:noAutofit/>
            </a:bodyPr>
            <a:lstStyle/>
            <a:p>
              <a:pPr algn="ctr"/>
              <a:r>
                <a:rPr lang="el-GR" sz="2200" dirty="0">
                  <a:solidFill>
                    <a:schemeClr val="accent1"/>
                  </a:solidFill>
                  <a:latin typeface="Rockwell"/>
                  <a:cs typeface="Rockwell"/>
                </a:rPr>
                <a:t>ε</a:t>
              </a:r>
              <a:endParaRPr lang="en-US" sz="2200" dirty="0">
                <a:solidFill>
                  <a:schemeClr val="accent1"/>
                </a:solidFill>
                <a:latin typeface="Rockwell"/>
                <a:cs typeface="Rockwell"/>
              </a:endParaRPr>
            </a:p>
          </p:txBody>
        </p:sp>
        <p:sp>
          <p:nvSpPr>
            <p:cNvPr id="146" name="TextBox 145"/>
            <p:cNvSpPr txBox="1"/>
            <p:nvPr/>
          </p:nvSpPr>
          <p:spPr>
            <a:xfrm>
              <a:off x="3781347" y="4425274"/>
              <a:ext cx="345928" cy="216347"/>
            </a:xfrm>
            <a:prstGeom prst="rect">
              <a:avLst/>
            </a:prstGeom>
            <a:noFill/>
          </p:spPr>
          <p:txBody>
            <a:bodyPr wrap="square" rtlCol="0" anchor="ctr">
              <a:noAutofit/>
            </a:bodyPr>
            <a:lstStyle/>
            <a:p>
              <a:pPr algn="ctr"/>
              <a:r>
                <a:rPr lang="el-GR" sz="2200" dirty="0">
                  <a:solidFill>
                    <a:schemeClr val="accent3"/>
                  </a:solidFill>
                  <a:latin typeface="Rockwell"/>
                  <a:cs typeface="Rockwell"/>
                </a:rPr>
                <a:t>ε</a:t>
              </a:r>
              <a:endParaRPr lang="en-US" sz="2200" dirty="0">
                <a:solidFill>
                  <a:schemeClr val="accent3"/>
                </a:solidFill>
                <a:latin typeface="Rockwell"/>
                <a:cs typeface="Rockwell"/>
              </a:endParaRPr>
            </a:p>
          </p:txBody>
        </p:sp>
        <p:sp>
          <p:nvSpPr>
            <p:cNvPr id="147" name="TextBox 146"/>
            <p:cNvSpPr txBox="1"/>
            <p:nvPr/>
          </p:nvSpPr>
          <p:spPr>
            <a:xfrm>
              <a:off x="3733386" y="4599684"/>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a</a:t>
              </a:r>
              <a:endParaRPr lang="en-US" sz="2200" dirty="0" smtClean="0">
                <a:solidFill>
                  <a:schemeClr val="accent1"/>
                </a:solidFill>
                <a:latin typeface="Rockwell"/>
                <a:cs typeface="Rockwell"/>
              </a:endParaRPr>
            </a:p>
          </p:txBody>
        </p:sp>
        <p:cxnSp>
          <p:nvCxnSpPr>
            <p:cNvPr id="148" name="Straight Arrow Connector 137"/>
            <p:cNvCxnSpPr>
              <a:stCxn id="121" idx="0"/>
              <a:endCxn id="124" idx="1"/>
            </p:cNvCxnSpPr>
            <p:nvPr/>
          </p:nvCxnSpPr>
          <p:spPr>
            <a:xfrm rot="16200000" flipH="1">
              <a:off x="2925024" y="3627016"/>
              <a:ext cx="34446" cy="488815"/>
            </a:xfrm>
            <a:prstGeom prst="curvedConnector3">
              <a:avLst>
                <a:gd name="adj1" fmla="val -1210500"/>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49" name="TextBox 148"/>
            <p:cNvSpPr txBox="1"/>
            <p:nvPr/>
          </p:nvSpPr>
          <p:spPr>
            <a:xfrm>
              <a:off x="2748074" y="3142286"/>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r</a:t>
              </a:r>
            </a:p>
          </p:txBody>
        </p:sp>
        <p:sp>
          <p:nvSpPr>
            <p:cNvPr id="150" name="TextBox 149"/>
            <p:cNvSpPr txBox="1"/>
            <p:nvPr/>
          </p:nvSpPr>
          <p:spPr>
            <a:xfrm>
              <a:off x="2761658" y="3428596"/>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s</a:t>
              </a:r>
            </a:p>
          </p:txBody>
        </p:sp>
        <p:sp>
          <p:nvSpPr>
            <p:cNvPr id="151" name="Oval 150"/>
            <p:cNvSpPr/>
            <p:nvPr/>
          </p:nvSpPr>
          <p:spPr>
            <a:xfrm>
              <a:off x="4929589" y="3914500"/>
              <a:ext cx="91440" cy="91440"/>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sp>
          <p:nvSpPr>
            <p:cNvPr id="152" name="TextBox 151"/>
            <p:cNvSpPr txBox="1"/>
            <p:nvPr/>
          </p:nvSpPr>
          <p:spPr>
            <a:xfrm>
              <a:off x="3393612" y="3206173"/>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a</a:t>
              </a:r>
            </a:p>
          </p:txBody>
        </p:sp>
        <p:sp>
          <p:nvSpPr>
            <p:cNvPr id="153" name="TextBox 152"/>
            <p:cNvSpPr txBox="1"/>
            <p:nvPr/>
          </p:nvSpPr>
          <p:spPr>
            <a:xfrm>
              <a:off x="3409606" y="3404887"/>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u</a:t>
              </a:r>
            </a:p>
          </p:txBody>
        </p:sp>
        <p:cxnSp>
          <p:nvCxnSpPr>
            <p:cNvPr id="154" name="Straight Arrow Connector 44"/>
            <p:cNvCxnSpPr>
              <a:stCxn id="124" idx="7"/>
              <a:endCxn id="127" idx="0"/>
            </p:cNvCxnSpPr>
            <p:nvPr/>
          </p:nvCxnSpPr>
          <p:spPr>
            <a:xfrm rot="5400000" flipH="1" flipV="1">
              <a:off x="3560765" y="3637696"/>
              <a:ext cx="35637" cy="466265"/>
            </a:xfrm>
            <a:prstGeom prst="curvedConnector3">
              <a:avLst>
                <a:gd name="adj1" fmla="val 1218893"/>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cxnSp>
        <p:nvCxnSpPr>
          <p:cNvPr id="156" name="Straight Arrow Connector 155"/>
          <p:cNvCxnSpPr/>
          <p:nvPr/>
        </p:nvCxnSpPr>
        <p:spPr bwMode="auto">
          <a:xfrm>
            <a:off x="679998" y="2274466"/>
            <a:ext cx="0" cy="757238"/>
          </a:xfrm>
          <a:prstGeom prst="straightConnector1">
            <a:avLst/>
          </a:prstGeom>
          <a:ln w="38100" cmpd="sng">
            <a:solidFill>
              <a:schemeClr val="accent3"/>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57" name="Straight Arrow Connector 156"/>
          <p:cNvCxnSpPr/>
          <p:nvPr/>
        </p:nvCxnSpPr>
        <p:spPr bwMode="auto">
          <a:xfrm>
            <a:off x="705568" y="3572034"/>
            <a:ext cx="0" cy="757238"/>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58" name="Straight Arrow Connector 157"/>
          <p:cNvCxnSpPr/>
          <p:nvPr/>
        </p:nvCxnSpPr>
        <p:spPr bwMode="auto">
          <a:xfrm>
            <a:off x="4096316" y="2300911"/>
            <a:ext cx="0" cy="757238"/>
          </a:xfrm>
          <a:prstGeom prst="straightConnector1">
            <a:avLst/>
          </a:prstGeom>
          <a:ln w="38100" cmpd="sng">
            <a:solidFill>
              <a:schemeClr val="accent3"/>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59" name="Straight Arrow Connector 158"/>
          <p:cNvCxnSpPr/>
          <p:nvPr/>
        </p:nvCxnSpPr>
        <p:spPr bwMode="auto">
          <a:xfrm>
            <a:off x="4121886" y="3598479"/>
            <a:ext cx="0" cy="757238"/>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4296020" y="4305431"/>
            <a:ext cx="1816644" cy="1219047"/>
            <a:chOff x="4296020" y="4305431"/>
            <a:chExt cx="1816644" cy="1219047"/>
          </a:xfrm>
        </p:grpSpPr>
        <p:sp>
          <p:nvSpPr>
            <p:cNvPr id="175" name="Oval 174"/>
            <p:cNvSpPr/>
            <p:nvPr/>
          </p:nvSpPr>
          <p:spPr>
            <a:xfrm>
              <a:off x="4296020" y="4784298"/>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76" name="Straight Arrow Connector 175"/>
            <p:cNvCxnSpPr>
              <a:endCxn id="177" idx="2"/>
            </p:cNvCxnSpPr>
            <p:nvPr/>
          </p:nvCxnSpPr>
          <p:spPr>
            <a:xfrm>
              <a:off x="4459073" y="486564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7" name="Oval 176"/>
            <p:cNvSpPr/>
            <p:nvPr/>
          </p:nvSpPr>
          <p:spPr>
            <a:xfrm>
              <a:off x="4708579" y="478597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78" name="Straight Arrow Connector 177"/>
            <p:cNvCxnSpPr>
              <a:endCxn id="179" idx="2"/>
            </p:cNvCxnSpPr>
            <p:nvPr/>
          </p:nvCxnSpPr>
          <p:spPr>
            <a:xfrm>
              <a:off x="4855261" y="486310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9" name="Oval 178"/>
            <p:cNvSpPr/>
            <p:nvPr/>
          </p:nvSpPr>
          <p:spPr>
            <a:xfrm>
              <a:off x="5104766" y="478343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80" name="Straight Arrow Connector 179"/>
            <p:cNvCxnSpPr>
              <a:endCxn id="181" idx="2"/>
            </p:cNvCxnSpPr>
            <p:nvPr/>
          </p:nvCxnSpPr>
          <p:spPr>
            <a:xfrm>
              <a:off x="5277683" y="486310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1" name="Oval 180"/>
            <p:cNvSpPr/>
            <p:nvPr/>
          </p:nvSpPr>
          <p:spPr>
            <a:xfrm>
              <a:off x="5527188" y="478343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82" name="Straight Arrow Connector 181"/>
            <p:cNvCxnSpPr>
              <a:endCxn id="183" idx="2"/>
            </p:cNvCxnSpPr>
            <p:nvPr/>
          </p:nvCxnSpPr>
          <p:spPr>
            <a:xfrm>
              <a:off x="5700105" y="4862140"/>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3" name="Oval 182"/>
            <p:cNvSpPr/>
            <p:nvPr/>
          </p:nvSpPr>
          <p:spPr>
            <a:xfrm>
              <a:off x="5949610" y="4782470"/>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84" name="Straight Arrow Connector 44"/>
            <p:cNvCxnSpPr>
              <a:stCxn id="177" idx="5"/>
              <a:endCxn id="179" idx="4"/>
            </p:cNvCxnSpPr>
            <p:nvPr/>
          </p:nvCxnSpPr>
          <p:spPr>
            <a:xfrm rot="16200000" flipH="1">
              <a:off x="5006627" y="4763105"/>
              <a:ext cx="20795" cy="338538"/>
            </a:xfrm>
            <a:prstGeom prst="curvedConnector3">
              <a:avLst>
                <a:gd name="adj1" fmla="val 139874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5" name="Oval 184"/>
            <p:cNvSpPr/>
            <p:nvPr/>
          </p:nvSpPr>
          <p:spPr>
            <a:xfrm>
              <a:off x="4930827" y="5365138"/>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86" name="Straight Arrow Connector 44"/>
            <p:cNvCxnSpPr>
              <a:stCxn id="177" idx="3"/>
              <a:endCxn id="185" idx="2"/>
            </p:cNvCxnSpPr>
            <p:nvPr/>
          </p:nvCxnSpPr>
          <p:spPr>
            <a:xfrm rot="16200000" flipH="1">
              <a:off x="4570228" y="5084207"/>
              <a:ext cx="522830" cy="198368"/>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87" name="Straight Arrow Connector 44"/>
            <p:cNvCxnSpPr>
              <a:stCxn id="185" idx="6"/>
              <a:endCxn id="181" idx="4"/>
            </p:cNvCxnSpPr>
            <p:nvPr/>
          </p:nvCxnSpPr>
          <p:spPr>
            <a:xfrm flipV="1">
              <a:off x="5093881" y="4942773"/>
              <a:ext cx="514834" cy="502035"/>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89" name="Straight Arrow Connector 44"/>
            <p:cNvCxnSpPr>
              <a:stCxn id="175" idx="0"/>
              <a:endCxn id="177" idx="1"/>
            </p:cNvCxnSpPr>
            <p:nvPr/>
          </p:nvCxnSpPr>
          <p:spPr>
            <a:xfrm rot="16200000" flipH="1">
              <a:off x="4542497" y="4619347"/>
              <a:ext cx="25010" cy="354912"/>
            </a:xfrm>
            <a:prstGeom prst="curvedConnector3">
              <a:avLst>
                <a:gd name="adj1" fmla="val -83209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90" name="Straight Arrow Connector 44"/>
            <p:cNvCxnSpPr>
              <a:stCxn id="177" idx="0"/>
              <a:endCxn id="181" idx="1"/>
            </p:cNvCxnSpPr>
            <p:nvPr/>
          </p:nvCxnSpPr>
          <p:spPr>
            <a:xfrm rot="16200000" flipH="1">
              <a:off x="5160189" y="4415890"/>
              <a:ext cx="20795" cy="760961"/>
            </a:xfrm>
            <a:prstGeom prst="curvedConnector3">
              <a:avLst>
                <a:gd name="adj1" fmla="val -81037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91" name="Straight Arrow Connector 44"/>
            <p:cNvCxnSpPr>
              <a:stCxn id="181" idx="0"/>
              <a:endCxn id="183" idx="0"/>
            </p:cNvCxnSpPr>
            <p:nvPr/>
          </p:nvCxnSpPr>
          <p:spPr>
            <a:xfrm rot="5400000" flipH="1" flipV="1">
              <a:off x="5819444" y="4571741"/>
              <a:ext cx="963" cy="422422"/>
            </a:xfrm>
            <a:prstGeom prst="curvedConnector3">
              <a:avLst>
                <a:gd name="adj1" fmla="val 21706805"/>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93" name="Oval 192"/>
            <p:cNvSpPr/>
            <p:nvPr/>
          </p:nvSpPr>
          <p:spPr>
            <a:xfrm>
              <a:off x="5997941" y="4824220"/>
              <a:ext cx="66392" cy="66392"/>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94" name="Straight Arrow Connector 44"/>
            <p:cNvCxnSpPr>
              <a:stCxn id="177" idx="7"/>
              <a:endCxn id="179" idx="0"/>
            </p:cNvCxnSpPr>
            <p:nvPr/>
          </p:nvCxnSpPr>
          <p:spPr>
            <a:xfrm rot="5400000" flipH="1" flipV="1">
              <a:off x="5004087" y="4627102"/>
              <a:ext cx="25874" cy="338539"/>
            </a:xfrm>
            <a:prstGeom prst="curvedConnector3">
              <a:avLst>
                <a:gd name="adj1" fmla="val 1152517"/>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95" name="Group 194"/>
            <p:cNvGrpSpPr/>
            <p:nvPr/>
          </p:nvGrpSpPr>
          <p:grpSpPr>
            <a:xfrm>
              <a:off x="4409540" y="4305431"/>
              <a:ext cx="1531869" cy="1066556"/>
              <a:chOff x="2954628" y="1188732"/>
              <a:chExt cx="1682752" cy="1171608"/>
            </a:xfrm>
          </p:grpSpPr>
          <p:grpSp>
            <p:nvGrpSpPr>
              <p:cNvPr id="196" name="Group 195"/>
              <p:cNvGrpSpPr/>
              <p:nvPr/>
            </p:nvGrpSpPr>
            <p:grpSpPr>
              <a:xfrm>
                <a:off x="2954628" y="1252724"/>
                <a:ext cx="1682752" cy="1107616"/>
                <a:chOff x="3029436" y="2887849"/>
                <a:chExt cx="2109824" cy="1388726"/>
              </a:xfrm>
            </p:grpSpPr>
            <p:sp>
              <p:nvSpPr>
                <p:cNvPr id="198" name="TextBox 197"/>
                <p:cNvSpPr txBox="1"/>
                <p:nvPr/>
              </p:nvSpPr>
              <p:spPr>
                <a:xfrm>
                  <a:off x="3084075" y="3301126"/>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r</a:t>
                  </a:r>
                </a:p>
              </p:txBody>
            </p:sp>
            <p:sp>
              <p:nvSpPr>
                <p:cNvPr id="199" name="TextBox 198"/>
                <p:cNvSpPr txBox="1"/>
                <p:nvPr/>
              </p:nvSpPr>
              <p:spPr>
                <a:xfrm>
                  <a:off x="3629738" y="3297628"/>
                  <a:ext cx="345928" cy="216347"/>
                </a:xfrm>
                <a:prstGeom prst="rect">
                  <a:avLst/>
                </a:prstGeom>
                <a:noFill/>
              </p:spPr>
              <p:txBody>
                <a:bodyPr wrap="square" rtlCol="0" anchor="ctr">
                  <a:noAutofit/>
                </a:bodyPr>
                <a:lstStyle/>
                <a:p>
                  <a:pPr algn="ctr"/>
                  <a:r>
                    <a:rPr lang="en-US" sz="2200" dirty="0" err="1" smtClean="0">
                      <a:solidFill>
                        <a:schemeClr val="accent1"/>
                      </a:solidFill>
                      <a:latin typeface="Rockwell"/>
                      <a:cs typeface="Rockwell"/>
                    </a:rPr>
                    <a:t>i</a:t>
                  </a:r>
                  <a:endParaRPr lang="en-US" sz="2200" dirty="0" smtClean="0">
                    <a:solidFill>
                      <a:schemeClr val="accent1"/>
                    </a:solidFill>
                    <a:latin typeface="Rockwell"/>
                    <a:cs typeface="Rockwell"/>
                  </a:endParaRPr>
                </a:p>
              </p:txBody>
            </p:sp>
            <p:sp>
              <p:nvSpPr>
                <p:cNvPr id="200" name="TextBox 199"/>
                <p:cNvSpPr txBox="1"/>
                <p:nvPr/>
              </p:nvSpPr>
              <p:spPr>
                <a:xfrm>
                  <a:off x="4211535" y="3297628"/>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n</a:t>
                  </a:r>
                  <a:endParaRPr lang="en-US" sz="2200" dirty="0" smtClean="0">
                    <a:solidFill>
                      <a:schemeClr val="accent1"/>
                    </a:solidFill>
                    <a:latin typeface="Rockwell"/>
                    <a:cs typeface="Rockwell"/>
                  </a:endParaRPr>
                </a:p>
              </p:txBody>
            </p:sp>
            <p:sp>
              <p:nvSpPr>
                <p:cNvPr id="201" name="TextBox 200"/>
                <p:cNvSpPr txBox="1"/>
                <p:nvPr/>
              </p:nvSpPr>
              <p:spPr>
                <a:xfrm>
                  <a:off x="4793332" y="3296302"/>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g</a:t>
                  </a:r>
                </a:p>
              </p:txBody>
            </p:sp>
            <p:sp>
              <p:nvSpPr>
                <p:cNvPr id="202" name="TextBox 201"/>
                <p:cNvSpPr txBox="1"/>
                <p:nvPr/>
              </p:nvSpPr>
              <p:spPr>
                <a:xfrm>
                  <a:off x="3637149" y="3777646"/>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u</a:t>
                  </a:r>
                </a:p>
              </p:txBody>
            </p:sp>
            <p:sp>
              <p:nvSpPr>
                <p:cNvPr id="203" name="TextBox 202"/>
                <p:cNvSpPr txBox="1"/>
                <p:nvPr/>
              </p:nvSpPr>
              <p:spPr>
                <a:xfrm>
                  <a:off x="3257039" y="3952056"/>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e</a:t>
                  </a:r>
                  <a:endParaRPr lang="en-US" sz="2200" dirty="0" smtClean="0">
                    <a:solidFill>
                      <a:schemeClr val="accent1"/>
                    </a:solidFill>
                    <a:latin typeface="Rockwell"/>
                    <a:cs typeface="Rockwell"/>
                  </a:endParaRPr>
                </a:p>
              </p:txBody>
            </p:sp>
            <p:sp>
              <p:nvSpPr>
                <p:cNvPr id="204" name="TextBox 203"/>
                <p:cNvSpPr txBox="1"/>
                <p:nvPr/>
              </p:nvSpPr>
              <p:spPr>
                <a:xfrm>
                  <a:off x="4409234" y="4060229"/>
                  <a:ext cx="345928" cy="216346"/>
                </a:xfrm>
                <a:prstGeom prst="rect">
                  <a:avLst/>
                </a:prstGeom>
                <a:noFill/>
              </p:spPr>
              <p:txBody>
                <a:bodyPr wrap="square" rtlCol="0" anchor="ctr">
                  <a:noAutofit/>
                </a:bodyPr>
                <a:lstStyle/>
                <a:p>
                  <a:pPr algn="ctr"/>
                  <a:r>
                    <a:rPr lang="el-GR" sz="2200" dirty="0">
                      <a:solidFill>
                        <a:schemeClr val="accent1"/>
                      </a:solidFill>
                      <a:latin typeface="Rockwell"/>
                      <a:cs typeface="Rockwell"/>
                    </a:rPr>
                    <a:t>ε</a:t>
                  </a:r>
                  <a:endParaRPr lang="en-US" sz="2200" dirty="0">
                    <a:solidFill>
                      <a:schemeClr val="accent1"/>
                    </a:solidFill>
                    <a:latin typeface="Rockwell"/>
                    <a:cs typeface="Rockwell"/>
                  </a:endParaRPr>
                </a:p>
              </p:txBody>
            </p:sp>
            <p:sp>
              <p:nvSpPr>
                <p:cNvPr id="207" name="TextBox 206"/>
                <p:cNvSpPr txBox="1"/>
                <p:nvPr/>
              </p:nvSpPr>
              <p:spPr>
                <a:xfrm>
                  <a:off x="3029436" y="2887849"/>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s</a:t>
                  </a:r>
                </a:p>
              </p:txBody>
            </p:sp>
            <p:sp>
              <p:nvSpPr>
                <p:cNvPr id="208" name="TextBox 207"/>
                <p:cNvSpPr txBox="1"/>
                <p:nvPr/>
              </p:nvSpPr>
              <p:spPr>
                <a:xfrm>
                  <a:off x="3971970" y="2975750"/>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e</a:t>
                  </a:r>
                </a:p>
              </p:txBody>
            </p:sp>
            <p:sp>
              <p:nvSpPr>
                <p:cNvPr id="209" name="TextBox 208"/>
                <p:cNvSpPr txBox="1"/>
                <p:nvPr/>
              </p:nvSpPr>
              <p:spPr>
                <a:xfrm>
                  <a:off x="4788295" y="2896084"/>
                  <a:ext cx="345928" cy="216348"/>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h</a:t>
                  </a:r>
                </a:p>
              </p:txBody>
            </p:sp>
          </p:grpSp>
          <p:sp>
            <p:nvSpPr>
              <p:cNvPr id="197" name="TextBox 196"/>
              <p:cNvSpPr txBox="1"/>
              <p:nvPr/>
            </p:nvSpPr>
            <p:spPr>
              <a:xfrm>
                <a:off x="3449633" y="1188732"/>
                <a:ext cx="275905" cy="172553"/>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a</a:t>
                </a:r>
              </a:p>
            </p:txBody>
          </p:sp>
        </p:grpSp>
      </p:grpSp>
      <p:cxnSp>
        <p:nvCxnSpPr>
          <p:cNvPr id="155" name="Straight Connector 154"/>
          <p:cNvCxnSpPr/>
          <p:nvPr/>
        </p:nvCxnSpPr>
        <p:spPr>
          <a:xfrm>
            <a:off x="148354" y="1193964"/>
            <a:ext cx="10410" cy="4323005"/>
          </a:xfrm>
          <a:prstGeom prst="line">
            <a:avLst/>
          </a:prstGeom>
          <a:ln w="12700" cmpd="sng">
            <a:solidFill>
              <a:schemeClr val="tx1"/>
            </a:solidFill>
            <a:prstDash val="dash"/>
          </a:ln>
        </p:spPr>
        <p:style>
          <a:lnRef idx="2">
            <a:schemeClr val="accent1"/>
          </a:lnRef>
          <a:fillRef idx="0">
            <a:schemeClr val="accent1"/>
          </a:fillRef>
          <a:effectRef idx="1">
            <a:schemeClr val="accent1"/>
          </a:effectRef>
          <a:fontRef idx="minor">
            <a:schemeClr val="tx1"/>
          </a:fontRef>
        </p:style>
      </p:cxnSp>
      <p:sp>
        <p:nvSpPr>
          <p:cNvPr id="161" name="Content Placeholder 2"/>
          <p:cNvSpPr txBox="1">
            <a:spLocks/>
          </p:cNvSpPr>
          <p:nvPr/>
        </p:nvSpPr>
        <p:spPr>
          <a:xfrm>
            <a:off x="20522" y="5531491"/>
            <a:ext cx="6302409" cy="928759"/>
          </a:xfrm>
          <a:prstGeom prst="rect">
            <a:avLst/>
          </a:prstGeom>
        </p:spPr>
        <p:txBody>
          <a:bodyPr>
            <a:normAutofit fontScale="85000"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b="1" dirty="0" smtClean="0"/>
              <a:t>Finite State Machines let us represent something infinite in finite space!</a:t>
            </a:r>
            <a:endParaRPr lang="en-US" b="1" dirty="0"/>
          </a:p>
        </p:txBody>
      </p:sp>
      <p:sp>
        <p:nvSpPr>
          <p:cNvPr id="162" name="Content Placeholder 2"/>
          <p:cNvSpPr txBox="1">
            <a:spLocks/>
          </p:cNvSpPr>
          <p:nvPr/>
        </p:nvSpPr>
        <p:spPr>
          <a:xfrm>
            <a:off x="6626904" y="1127672"/>
            <a:ext cx="2294322" cy="4389297"/>
          </a:xfrm>
          <a:prstGeom prst="rect">
            <a:avLst/>
          </a:prstGeom>
        </p:spPr>
        <p:txBody>
          <a:bodyPr>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b="1" dirty="0"/>
              <a:t>m</a:t>
            </a:r>
            <a:r>
              <a:rPr lang="en-US" b="1" dirty="0" smtClean="0"/>
              <a:t>essages</a:t>
            </a:r>
            <a:r>
              <a:rPr lang="en-US" dirty="0" smtClean="0"/>
              <a:t> and </a:t>
            </a:r>
            <a:r>
              <a:rPr lang="en-US" b="1" dirty="0" smtClean="0"/>
              <a:t>beliefs</a:t>
            </a:r>
            <a:r>
              <a:rPr lang="en-US" dirty="0" smtClean="0"/>
              <a:t> are Weighted Finite State Acceptors (WFSA)</a:t>
            </a:r>
          </a:p>
          <a:p>
            <a:pPr marL="0" indent="0">
              <a:buNone/>
            </a:pPr>
            <a:endParaRPr lang="en-US" dirty="0"/>
          </a:p>
          <a:p>
            <a:pPr marL="0" indent="0">
              <a:buNone/>
            </a:pPr>
            <a:r>
              <a:rPr lang="en-US" b="1" dirty="0"/>
              <a:t>factors </a:t>
            </a:r>
            <a:r>
              <a:rPr lang="en-US" dirty="0"/>
              <a:t>are Weighted Finite State Transducers (WFST)</a:t>
            </a:r>
          </a:p>
          <a:p>
            <a:pPr marL="0" indent="0">
              <a:buNone/>
            </a:pPr>
            <a:endParaRPr lang="en-US" dirty="0"/>
          </a:p>
        </p:txBody>
      </p:sp>
      <p:sp>
        <p:nvSpPr>
          <p:cNvPr id="164" name="Content Placeholder 2"/>
          <p:cNvSpPr txBox="1">
            <a:spLocks/>
          </p:cNvSpPr>
          <p:nvPr/>
        </p:nvSpPr>
        <p:spPr>
          <a:xfrm>
            <a:off x="6626904" y="3555209"/>
            <a:ext cx="2294322" cy="1744595"/>
          </a:xfrm>
          <a:prstGeom prst="rect">
            <a:avLst/>
          </a:prstGeom>
        </p:spPr>
        <p:txBody>
          <a:bodyPr>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endParaRPr lang="en-US" dirty="0"/>
          </a:p>
        </p:txBody>
      </p:sp>
    </p:spTree>
    <p:extLst>
      <p:ext uri="{BB962C8B-B14F-4D97-AF65-F5344CB8AC3E}">
        <p14:creationId xmlns:p14="http://schemas.microsoft.com/office/powerpoint/2010/main" val="767648467"/>
      </p:ext>
    </p:extLst>
  </p:cSld>
  <p:clrMapOvr>
    <a:masterClrMapping/>
  </p:clrMapOvr>
  <mc:AlternateContent xmlns:mc="http://schemas.openxmlformats.org/markup-compatibility/2006" xmlns:p14="http://schemas.microsoft.com/office/powerpoint/2010/main">
    <mc:Choice Requires="p14">
      <p:transition spd="slow" p14:dur="1300">
        <p14:pan/>
      </p:transition>
    </mc:Choice>
    <mc:Fallback xmlns="">
      <p:transition xmlns:p14="http://schemas.microsoft.com/office/powerpoint/2010/main" spd="slow">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2">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6" presetClass="emph" presetSubtype="0" fill="hold" nodeType="clickEffect">
                                  <p:stCondLst>
                                    <p:cond delay="0"/>
                                  </p:stCondLst>
                                  <p:childTnLst>
                                    <p:animEffect transition="out" filter="fade">
                                      <p:cBhvr>
                                        <p:cTn id="10" dur="500" tmFilter="0, 0; .2, .5; .8, .5; 1, 0"/>
                                        <p:tgtEl>
                                          <p:spTgt spid="3"/>
                                        </p:tgtEl>
                                      </p:cBhvr>
                                    </p:animEffect>
                                    <p:animScale>
                                      <p:cBhvr>
                                        <p:cTn id="11" dur="250" autoRev="1" fill="hold"/>
                                        <p:tgtEl>
                                          <p:spTgt spid="3"/>
                                        </p:tgtEl>
                                      </p:cBhvr>
                                      <p:by x="105000" y="105000"/>
                                    </p:animScale>
                                  </p:childTnLst>
                                </p:cTn>
                              </p:par>
                              <p:par>
                                <p:cTn id="12" presetID="26" presetClass="emph" presetSubtype="0" fill="hold" nodeType="withEffect">
                                  <p:stCondLst>
                                    <p:cond delay="0"/>
                                  </p:stCondLst>
                                  <p:childTnLst>
                                    <p:animEffect transition="out" filter="fade">
                                      <p:cBhvr>
                                        <p:cTn id="13" dur="500" tmFilter="0, 0; .2, .5; .8, .5; 1, 0"/>
                                        <p:tgtEl>
                                          <p:spTgt spid="57"/>
                                        </p:tgtEl>
                                      </p:cBhvr>
                                    </p:animEffect>
                                    <p:animScale>
                                      <p:cBhvr>
                                        <p:cTn id="14" dur="250" autoRev="1" fill="hold"/>
                                        <p:tgtEl>
                                          <p:spTgt spid="57"/>
                                        </p:tgtEl>
                                      </p:cBhvr>
                                      <p:by x="105000" y="105000"/>
                                    </p:animScale>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62">
                                            <p:txEl>
                                              <p:pRg st="2" end="2"/>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6" presetClass="emph" presetSubtype="0" fill="hold" nodeType="clickEffect">
                                  <p:stCondLst>
                                    <p:cond delay="0"/>
                                  </p:stCondLst>
                                  <p:childTnLst>
                                    <p:animEffect transition="out" filter="fade">
                                      <p:cBhvr>
                                        <p:cTn id="22" dur="500" tmFilter="0, 0; .2, .5; .8, .5; 1, 0"/>
                                        <p:tgtEl>
                                          <p:spTgt spid="120"/>
                                        </p:tgtEl>
                                      </p:cBhvr>
                                    </p:animEffect>
                                    <p:animScale>
                                      <p:cBhvr>
                                        <p:cTn id="23" dur="250" autoRev="1" fill="hold"/>
                                        <p:tgtEl>
                                          <p:spTgt spid="120"/>
                                        </p:tgtEl>
                                      </p:cBhvr>
                                      <p:by x="105000" y="105000"/>
                                    </p:animScale>
                                  </p:childTnLst>
                                </p:cTn>
                              </p:par>
                              <p:par>
                                <p:cTn id="24" presetID="26" presetClass="emph" presetSubtype="0" fill="hold" nodeType="withEffect">
                                  <p:stCondLst>
                                    <p:cond delay="0"/>
                                  </p:stCondLst>
                                  <p:childTnLst>
                                    <p:animEffect transition="out" filter="fade">
                                      <p:cBhvr>
                                        <p:cTn id="25" dur="500" tmFilter="0, 0; .2, .5; .8, .5; 1, 0"/>
                                        <p:tgtEl>
                                          <p:spTgt spid="59"/>
                                        </p:tgtEl>
                                      </p:cBhvr>
                                    </p:animEffect>
                                    <p:animScale>
                                      <p:cBhvr>
                                        <p:cTn id="26" dur="250" autoRev="1" fill="hold"/>
                                        <p:tgtEl>
                                          <p:spTgt spid="59"/>
                                        </p:tgtEl>
                                      </p:cBhvr>
                                      <p:by x="105000" y="105000"/>
                                    </p:animScale>
                                  </p:childTnLst>
                                </p:cTn>
                              </p:par>
                              <p:par>
                                <p:cTn id="27" presetID="26" presetClass="emph" presetSubtype="0" fill="hold" grpId="0" nodeType="withEffect">
                                  <p:stCondLst>
                                    <p:cond delay="0"/>
                                  </p:stCondLst>
                                  <p:childTnLst>
                                    <p:animEffect transition="out" filter="fade">
                                      <p:cBhvr>
                                        <p:cTn id="28" dur="500" tmFilter="0, 0; .2, .5; .8, .5; 1, 0"/>
                                        <p:tgtEl>
                                          <p:spTgt spid="60"/>
                                        </p:tgtEl>
                                      </p:cBhvr>
                                    </p:animEffect>
                                    <p:animScale>
                                      <p:cBhvr>
                                        <p:cTn id="29" dur="250" autoRev="1" fill="hold"/>
                                        <p:tgtEl>
                                          <p:spTgt spid="60"/>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 grpId="0" animBg="1"/>
    </p:bldLst>
  </p:timing>
</p:sld>
</file>

<file path=ppt/slides/slide2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Graphical Models over Strings</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256</a:t>
            </a:fld>
            <a:endParaRPr lang="en-US"/>
          </a:p>
        </p:txBody>
      </p:sp>
      <p:sp>
        <p:nvSpPr>
          <p:cNvPr id="10" name="TextBox 9"/>
          <p:cNvSpPr txBox="1"/>
          <p:nvPr/>
        </p:nvSpPr>
        <p:spPr>
          <a:xfrm>
            <a:off x="0" y="6446664"/>
            <a:ext cx="2448315" cy="411336"/>
          </a:xfrm>
          <a:prstGeom prst="rect">
            <a:avLst/>
          </a:prstGeom>
          <a:solidFill>
            <a:schemeClr val="accent6">
              <a:lumMod val="60000"/>
              <a:lumOff val="40000"/>
            </a:schemeClr>
          </a:solidFill>
        </p:spPr>
        <p:txBody>
          <a:bodyPr wrap="square" rtlCol="0" anchor="ctr">
            <a:noAutofit/>
          </a:bodyPr>
          <a:lstStyle/>
          <a:p>
            <a:r>
              <a:rPr lang="en-US" dirty="0" smtClean="0"/>
              <a:t>(Dreyer &amp; Eisner, 2009)</a:t>
            </a:r>
          </a:p>
        </p:txBody>
      </p:sp>
      <p:cxnSp>
        <p:nvCxnSpPr>
          <p:cNvPr id="43" name="Straight Connector 42"/>
          <p:cNvCxnSpPr>
            <a:stCxn id="47" idx="4"/>
            <a:endCxn id="45" idx="0"/>
          </p:cNvCxnSpPr>
          <p:nvPr/>
        </p:nvCxnSpPr>
        <p:spPr>
          <a:xfrm>
            <a:off x="578997" y="2104059"/>
            <a:ext cx="0" cy="100822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p:cNvCxnSpPr>
            <a:stCxn id="46" idx="0"/>
            <a:endCxn id="45" idx="2"/>
          </p:cNvCxnSpPr>
          <p:nvPr/>
        </p:nvCxnSpPr>
        <p:spPr>
          <a:xfrm flipV="1">
            <a:off x="574678" y="3355467"/>
            <a:ext cx="4319" cy="102977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Rectangle 44"/>
          <p:cNvSpPr/>
          <p:nvPr/>
        </p:nvSpPr>
        <p:spPr>
          <a:xfrm>
            <a:off x="457404" y="3112280"/>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46" name="Oval 45"/>
          <p:cNvSpPr/>
          <p:nvPr/>
        </p:nvSpPr>
        <p:spPr>
          <a:xfrm>
            <a:off x="326691" y="4385246"/>
            <a:ext cx="495974" cy="502698"/>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1"/>
                </a:solidFill>
                <a:latin typeface="Times New Roman"/>
                <a:cs typeface="Times New Roman"/>
              </a:rPr>
              <a:t>X</a:t>
            </a:r>
            <a:r>
              <a:rPr lang="en-US" sz="1600" i="1" baseline="-25000" dirty="0" smtClean="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47" name="Oval 46"/>
          <p:cNvSpPr/>
          <p:nvPr/>
        </p:nvSpPr>
        <p:spPr>
          <a:xfrm>
            <a:off x="331010" y="1601361"/>
            <a:ext cx="495974" cy="50269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3"/>
                </a:solidFill>
                <a:latin typeface="Times New Roman"/>
                <a:cs typeface="Times New Roman"/>
              </a:rPr>
              <a:t>X</a:t>
            </a:r>
            <a:r>
              <a:rPr lang="en-US" sz="1600" i="1" baseline="-25000" dirty="0" smtClean="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graphicFrame>
        <p:nvGraphicFramePr>
          <p:cNvPr id="57" name="Table 56"/>
          <p:cNvGraphicFramePr>
            <a:graphicFrameLocks noGrp="1"/>
          </p:cNvGraphicFramePr>
          <p:nvPr>
            <p:extLst>
              <p:ext uri="{D42A27DB-BD31-4B8C-83A1-F6EECF244321}">
                <p14:modId xmlns:p14="http://schemas.microsoft.com/office/powerpoint/2010/main" val="1618871999"/>
              </p:ext>
            </p:extLst>
          </p:nvPr>
        </p:nvGraphicFramePr>
        <p:xfrm>
          <a:off x="1209061" y="1003671"/>
          <a:ext cx="967182" cy="1604766"/>
        </p:xfrm>
        <a:graphic>
          <a:graphicData uri="http://schemas.openxmlformats.org/drawingml/2006/table">
            <a:tbl>
              <a:tblPr bandRow="1">
                <a:tableStyleId>{69C7853C-536D-4A76-A0AE-DD22124D55A5}</a:tableStyleId>
              </a:tblPr>
              <a:tblGrid>
                <a:gridCol w="658800"/>
                <a:gridCol w="308382"/>
              </a:tblGrid>
              <a:tr h="267461">
                <a:tc>
                  <a:txBody>
                    <a:bodyPr/>
                    <a:lstStyle/>
                    <a:p>
                      <a:pPr algn="ctr"/>
                      <a:r>
                        <a:rPr lang="en-US" sz="1300" dirty="0" smtClean="0">
                          <a:latin typeface="Rockwell"/>
                          <a:cs typeface="Rockwell"/>
                        </a:rPr>
                        <a:t>abacus</a:t>
                      </a:r>
                      <a:endParaRPr lang="en-US" sz="1300" dirty="0">
                        <a:latin typeface="Rockwell"/>
                        <a:cs typeface="Rockwell"/>
                      </a:endParaRPr>
                    </a:p>
                  </a:txBody>
                  <a:tcPr marL="0" marR="0" marT="0" marB="0" anchor="ctr"/>
                </a:tc>
                <a:tc>
                  <a:txBody>
                    <a:bodyPr/>
                    <a:lstStyle/>
                    <a:p>
                      <a:pPr algn="ctr"/>
                      <a:r>
                        <a:rPr lang="en-US" sz="1300" dirty="0" smtClean="0"/>
                        <a:t>0.1</a:t>
                      </a:r>
                      <a:endParaRPr lang="en-US" sz="1300" dirty="0"/>
                    </a:p>
                  </a:txBody>
                  <a:tcPr marL="0" marR="0" marT="0" marB="0" anchor="ctr"/>
                </a:tc>
              </a:tr>
              <a:tr h="267461">
                <a:tc>
                  <a:txBody>
                    <a:bodyPr/>
                    <a:lstStyle/>
                    <a:p>
                      <a:pPr algn="ctr"/>
                      <a:r>
                        <a:rPr lang="en-US" sz="1300" dirty="0" smtClean="0">
                          <a:latin typeface="Rockwell"/>
                          <a:cs typeface="Rockwell"/>
                        </a:rPr>
                        <a:t>…</a:t>
                      </a:r>
                      <a:endParaRPr lang="en-US" sz="1300" dirty="0">
                        <a:latin typeface="Rockwell"/>
                        <a:cs typeface="Rockwell"/>
                      </a:endParaRPr>
                    </a:p>
                  </a:txBody>
                  <a:tcPr marL="0" marR="0" marT="0" marB="0" anchor="ctr"/>
                </a:tc>
                <a:tc>
                  <a:txBody>
                    <a:bodyPr/>
                    <a:lstStyle/>
                    <a:p>
                      <a:pPr algn="ctr"/>
                      <a:r>
                        <a:rPr lang="en-US" sz="1300" dirty="0" smtClean="0"/>
                        <a:t>…</a:t>
                      </a:r>
                      <a:endParaRPr lang="en-US" sz="1300" dirty="0"/>
                    </a:p>
                  </a:txBody>
                  <a:tcPr marL="0" marR="0" marT="0" marB="0" anchor="ctr"/>
                </a:tc>
              </a:tr>
              <a:tr h="267461">
                <a:tc>
                  <a:txBody>
                    <a:bodyPr/>
                    <a:lstStyle/>
                    <a:p>
                      <a:pPr algn="ctr"/>
                      <a:r>
                        <a:rPr lang="en-US" sz="1300" dirty="0" smtClean="0">
                          <a:latin typeface="Rockwell"/>
                          <a:cs typeface="Rockwell"/>
                        </a:rPr>
                        <a:t>rang</a:t>
                      </a:r>
                      <a:endParaRPr lang="en-US" sz="1300" dirty="0">
                        <a:latin typeface="Rockwell"/>
                        <a:cs typeface="Rockwell"/>
                      </a:endParaRPr>
                    </a:p>
                  </a:txBody>
                  <a:tcPr marL="0" marR="0" marT="0" marB="0" anchor="ctr"/>
                </a:tc>
                <a:tc>
                  <a:txBody>
                    <a:bodyPr/>
                    <a:lstStyle/>
                    <a:p>
                      <a:pPr algn="ctr"/>
                      <a:r>
                        <a:rPr lang="en-US" sz="1300" dirty="0" smtClean="0"/>
                        <a:t>3</a:t>
                      </a:r>
                      <a:endParaRPr lang="en-US" sz="1300" dirty="0"/>
                    </a:p>
                  </a:txBody>
                  <a:tcPr marL="0" marR="0" marT="0" marB="0" anchor="ctr"/>
                </a:tc>
              </a:tr>
              <a:tr h="267461">
                <a:tc>
                  <a:txBody>
                    <a:bodyPr/>
                    <a:lstStyle/>
                    <a:p>
                      <a:pPr algn="ctr"/>
                      <a:r>
                        <a:rPr lang="en-US" sz="1300" dirty="0" smtClean="0">
                          <a:latin typeface="Rockwell"/>
                          <a:cs typeface="Rockwell"/>
                        </a:rPr>
                        <a:t>ring</a:t>
                      </a:r>
                      <a:endParaRPr lang="en-US" sz="1300" dirty="0">
                        <a:latin typeface="Rockwell"/>
                        <a:cs typeface="Rockwell"/>
                      </a:endParaRPr>
                    </a:p>
                  </a:txBody>
                  <a:tcPr marL="0" marR="0" marT="0" marB="0" anchor="ctr"/>
                </a:tc>
                <a:tc>
                  <a:txBody>
                    <a:bodyPr/>
                    <a:lstStyle/>
                    <a:p>
                      <a:pPr algn="ctr"/>
                      <a:r>
                        <a:rPr lang="en-US" sz="1300" dirty="0" smtClean="0"/>
                        <a:t>4</a:t>
                      </a:r>
                      <a:endParaRPr lang="en-US" sz="1300" dirty="0"/>
                    </a:p>
                  </a:txBody>
                  <a:tcPr marL="0" marR="0" marT="0" marB="0" anchor="ctr"/>
                </a:tc>
              </a:tr>
              <a:tr h="267461">
                <a:tc>
                  <a:txBody>
                    <a:bodyPr/>
                    <a:lstStyle/>
                    <a:p>
                      <a:pPr algn="ctr"/>
                      <a:r>
                        <a:rPr lang="en-US" sz="1300" dirty="0" smtClean="0">
                          <a:latin typeface="Rockwell"/>
                          <a:cs typeface="Rockwell"/>
                        </a:rPr>
                        <a:t>rung</a:t>
                      </a:r>
                      <a:endParaRPr lang="en-US" sz="1300" dirty="0">
                        <a:latin typeface="Rockwell"/>
                        <a:cs typeface="Rockwell"/>
                      </a:endParaRPr>
                    </a:p>
                  </a:txBody>
                  <a:tcPr marL="0" marR="0" marT="0" marB="0" anchor="ctr"/>
                </a:tc>
                <a:tc>
                  <a:txBody>
                    <a:bodyPr/>
                    <a:lstStyle/>
                    <a:p>
                      <a:pPr algn="ctr"/>
                      <a:r>
                        <a:rPr lang="en-US" sz="1300" dirty="0" smtClean="0"/>
                        <a:t>5</a:t>
                      </a:r>
                      <a:endParaRPr lang="en-US" sz="1300" dirty="0"/>
                    </a:p>
                  </a:txBody>
                  <a:tcPr marL="0" marR="0" marT="0" marB="0" anchor="ctr"/>
                </a:tc>
              </a:tr>
              <a:tr h="267461">
                <a:tc>
                  <a:txBody>
                    <a:bodyPr/>
                    <a:lstStyle/>
                    <a:p>
                      <a:pPr algn="ctr"/>
                      <a:r>
                        <a:rPr lang="en-US" sz="1300" dirty="0" smtClean="0">
                          <a:latin typeface="Rockwell"/>
                          <a:cs typeface="Rockwell"/>
                        </a:rPr>
                        <a:t>…</a:t>
                      </a:r>
                      <a:endParaRPr lang="en-US" sz="1300" dirty="0">
                        <a:latin typeface="Rockwell"/>
                        <a:cs typeface="Rockwell"/>
                      </a:endParaRPr>
                    </a:p>
                  </a:txBody>
                  <a:tcPr marL="0" marR="0" marT="0" marB="0" anchor="ctr"/>
                </a:tc>
                <a:tc>
                  <a:txBody>
                    <a:bodyPr/>
                    <a:lstStyle/>
                    <a:p>
                      <a:pPr algn="ctr"/>
                      <a:r>
                        <a:rPr lang="en-US" sz="1300" dirty="0" smtClean="0"/>
                        <a:t>…</a:t>
                      </a:r>
                      <a:endParaRPr lang="en-US" sz="1300" dirty="0"/>
                    </a:p>
                  </a:txBody>
                  <a:tcPr marL="0" marR="0" marT="0" marB="0" anchor="ctr"/>
                </a:tc>
              </a:tr>
            </a:tbl>
          </a:graphicData>
        </a:graphic>
      </p:graphicFrame>
      <p:graphicFrame>
        <p:nvGraphicFramePr>
          <p:cNvPr id="59" name="Table 58"/>
          <p:cNvGraphicFramePr>
            <a:graphicFrameLocks noGrp="1"/>
          </p:cNvGraphicFramePr>
          <p:nvPr>
            <p:extLst>
              <p:ext uri="{D42A27DB-BD31-4B8C-83A1-F6EECF244321}">
                <p14:modId xmlns:p14="http://schemas.microsoft.com/office/powerpoint/2010/main" val="312361628"/>
              </p:ext>
            </p:extLst>
          </p:nvPr>
        </p:nvGraphicFramePr>
        <p:xfrm>
          <a:off x="1105644" y="3116801"/>
          <a:ext cx="2183195" cy="2231787"/>
        </p:xfrm>
        <a:graphic>
          <a:graphicData uri="http://schemas.openxmlformats.org/drawingml/2006/table">
            <a:tbl>
              <a:tblPr bandRow="1">
                <a:tableStyleId>{5940675A-B579-460E-94D1-54222C63F5DA}</a:tableStyleId>
              </a:tblPr>
              <a:tblGrid>
                <a:gridCol w="573233"/>
                <a:gridCol w="268327"/>
                <a:gridCol w="268327"/>
                <a:gridCol w="268327"/>
                <a:gridCol w="268327"/>
                <a:gridCol w="268327"/>
                <a:gridCol w="268327"/>
              </a:tblGrid>
              <a:tr h="627021">
                <a:tc>
                  <a:txBody>
                    <a:bodyPr/>
                    <a:lstStyle/>
                    <a:p>
                      <a:pPr algn="ct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rang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ring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rung</a:t>
                      </a:r>
                      <a:endParaRPr lang="en-US" sz="1200" dirty="0">
                        <a:latin typeface="Rockwell"/>
                        <a:cs typeface="Rockwell"/>
                      </a:endParaRPr>
                    </a:p>
                  </a:txBody>
                  <a:tcPr marL="0" marR="0" marT="0" marB="0" vert="vert270" anchor="ctr"/>
                </a:tc>
                <a:tc>
                  <a:txBody>
                    <a:bodyPr/>
                    <a:lstStyle/>
                    <a:p>
                      <a:pPr algn="ctr"/>
                      <a:r>
                        <a:rPr lang="en-US" sz="1200" dirty="0" smtClean="0">
                          <a:latin typeface="Rockwell"/>
                          <a:cs typeface="Rockwell"/>
                        </a:rPr>
                        <a:t>…</a:t>
                      </a:r>
                      <a:endParaRPr lang="en-US" sz="1200" dirty="0">
                        <a:latin typeface="Rockwell"/>
                        <a:cs typeface="Rockwell"/>
                      </a:endParaRPr>
                    </a:p>
                  </a:txBody>
                  <a:tcPr marL="0" marR="0" marT="0" marB="0" vert="vert270" anchor="ctr"/>
                </a:tc>
              </a:tr>
              <a:tr h="267461">
                <a:tc>
                  <a:txBody>
                    <a:bodyPr/>
                    <a:lstStyle/>
                    <a:p>
                      <a:pPr algn="ctr"/>
                      <a:r>
                        <a:rPr lang="en-US" sz="1200" dirty="0" smtClean="0">
                          <a:latin typeface="Rockwell"/>
                          <a:cs typeface="Rockwell"/>
                        </a:rPr>
                        <a:t>abacus</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rang</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r>
                        <a:rPr lang="en-US" sz="1200" dirty="0" smtClean="0"/>
                        <a:t>4</a:t>
                      </a:r>
                      <a:endParaRPr lang="en-US" sz="1200" dirty="0"/>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ring</a:t>
                      </a:r>
                      <a:endParaRPr lang="en-US" sz="1200" dirty="0">
                        <a:latin typeface="Rockwell"/>
                        <a:cs typeface="Rockwell"/>
                      </a:endParaRPr>
                    </a:p>
                  </a:txBody>
                  <a:tcPr marL="0" marR="0" marT="0" marB="0" anchor="ctr"/>
                </a:tc>
                <a:tc>
                  <a:txBody>
                    <a:bodyPr/>
                    <a:lstStyle/>
                    <a:p>
                      <a:pPr algn="ctr"/>
                      <a:r>
                        <a:rPr lang="en-US" sz="1200" dirty="0" smtClean="0"/>
                        <a:t>0.1</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7</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2</a:t>
                      </a: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rung</a:t>
                      </a:r>
                      <a:endParaRPr lang="en-US" sz="1200" dirty="0">
                        <a:latin typeface="Rockwell"/>
                        <a:cs typeface="Rockwell"/>
                      </a:endParaRPr>
                    </a:p>
                  </a:txBody>
                  <a:tcPr marL="0" marR="0" marT="0" marB="0" anchor="ctr"/>
                </a:tc>
                <a:tc>
                  <a:txBody>
                    <a:bodyPr/>
                    <a:lstStyle/>
                    <a:p>
                      <a:pPr algn="ctr"/>
                      <a:r>
                        <a:rPr lang="en-US" sz="1200" dirty="0" smtClean="0"/>
                        <a:t>0.2</a:t>
                      </a:r>
                      <a:endParaRPr lang="en-US" sz="1200" dirty="0"/>
                    </a:p>
                  </a:txBody>
                  <a:tcPr marL="0" marR="0" marT="0" marB="0" anchor="ctr"/>
                </a:tc>
                <a:tc>
                  <a:txBody>
                    <a:bodyPr/>
                    <a:lstStyle/>
                    <a:p>
                      <a:pPr algn="ctr"/>
                      <a:endParaRPr lang="en-US" sz="1200" dirty="0"/>
                    </a:p>
                  </a:txBody>
                  <a:tcPr marL="0" marR="0" marT="0" marB="0" anchor="ctr"/>
                </a:tc>
                <a:tc>
                  <a:txBody>
                    <a:bodyPr/>
                    <a:lstStyle/>
                    <a:p>
                      <a:pPr algn="ctr"/>
                      <a:r>
                        <a:rPr lang="en-US" sz="1200" dirty="0" smtClean="0"/>
                        <a:t>8</a:t>
                      </a:r>
                      <a:endParaRPr lang="en-US" sz="1200" dirty="0"/>
                    </a:p>
                  </a:txBody>
                  <a:tcPr marL="0" marR="0" marT="0" marB="0" anchor="ctr"/>
                </a:tc>
                <a:tc>
                  <a:txBody>
                    <a:bodyPr/>
                    <a:lstStyle/>
                    <a:p>
                      <a:pPr algn="ctr"/>
                      <a:r>
                        <a:rPr lang="en-US" sz="1200" dirty="0" smtClean="0"/>
                        <a:t>1</a:t>
                      </a:r>
                      <a:endParaRPr lang="en-US" sz="1200" dirty="0"/>
                    </a:p>
                  </a:txBody>
                  <a:tcPr marL="0" marR="0" marT="0" marB="0" anchor="ctr"/>
                </a:tc>
                <a:tc>
                  <a:txBody>
                    <a:bodyPr/>
                    <a:lstStyle/>
                    <a:p>
                      <a:pPr algn="ctr"/>
                      <a:r>
                        <a:rPr lang="en-US" sz="1200" dirty="0" smtClean="0"/>
                        <a:t>3</a:t>
                      </a:r>
                      <a:endParaRPr lang="en-US" sz="1200" dirty="0"/>
                    </a:p>
                  </a:txBody>
                  <a:tcPr marL="0" marR="0" marT="0" marB="0" anchor="ctr"/>
                </a:tc>
                <a:tc>
                  <a:txBody>
                    <a:bodyPr/>
                    <a:lstStyle/>
                    <a:p>
                      <a:pPr algn="ctr"/>
                      <a:endParaRPr lang="en-US" sz="1200" dirty="0"/>
                    </a:p>
                  </a:txBody>
                  <a:tcPr marL="0" marR="0" marT="0" marB="0" anchor="ctr"/>
                </a:tc>
              </a:tr>
              <a:tr h="267461">
                <a:tc>
                  <a:txBody>
                    <a:bodyPr/>
                    <a:lstStyle/>
                    <a:p>
                      <a:pPr algn="ctr"/>
                      <a:r>
                        <a:rPr lang="en-US" sz="1200" dirty="0" smtClean="0">
                          <a:latin typeface="Rockwell"/>
                          <a:cs typeface="Rockwell"/>
                        </a:rPr>
                        <a:t>…</a:t>
                      </a:r>
                      <a:endParaRPr lang="en-US" sz="1200" dirty="0">
                        <a:latin typeface="Rockwell"/>
                        <a:cs typeface="Rockwell"/>
                      </a:endParaRPr>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c>
                  <a:txBody>
                    <a:bodyPr/>
                    <a:lstStyle/>
                    <a:p>
                      <a:pPr algn="ctr"/>
                      <a:endParaRPr lang="en-US" sz="1200" dirty="0"/>
                    </a:p>
                  </a:txBody>
                  <a:tcPr marL="0" marR="0" marT="0" marB="0" anchor="ctr"/>
                </a:tc>
              </a:tr>
            </a:tbl>
          </a:graphicData>
        </a:graphic>
      </p:graphicFrame>
      <p:sp>
        <p:nvSpPr>
          <p:cNvPr id="60" name="Isosceles Triangle 59"/>
          <p:cNvSpPr/>
          <p:nvPr/>
        </p:nvSpPr>
        <p:spPr>
          <a:xfrm rot="16200000">
            <a:off x="161236" y="3766354"/>
            <a:ext cx="1607253" cy="284396"/>
          </a:xfrm>
          <a:prstGeom prst="triangle">
            <a:avLst>
              <a:gd name="adj" fmla="val 90059"/>
            </a:avLst>
          </a:prstGeom>
          <a:gradFill>
            <a:gsLst>
              <a:gs pos="0">
                <a:schemeClr val="tx1">
                  <a:lumMod val="75000"/>
                  <a:lumOff val="25000"/>
                </a:schemeClr>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5" name="Group 18"/>
          <p:cNvGrpSpPr>
            <a:grpSpLocks/>
          </p:cNvGrpSpPr>
          <p:nvPr/>
        </p:nvGrpSpPr>
        <p:grpSpPr bwMode="auto">
          <a:xfrm rot="5400000">
            <a:off x="363107" y="1195147"/>
            <a:ext cx="423141" cy="389279"/>
            <a:chOff x="3503523" y="5465825"/>
            <a:chExt cx="224408" cy="271141"/>
          </a:xfrm>
        </p:grpSpPr>
        <p:cxnSp>
          <p:nvCxnSpPr>
            <p:cNvPr id="66" name="Straight Connector 65"/>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67" name="Straight Connector 66"/>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68" name="Straight Connector 67"/>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9" name="Group 18"/>
          <p:cNvGrpSpPr>
            <a:grpSpLocks/>
          </p:cNvGrpSpPr>
          <p:nvPr/>
        </p:nvGrpSpPr>
        <p:grpSpPr bwMode="auto">
          <a:xfrm rot="16200000">
            <a:off x="358822" y="4913170"/>
            <a:ext cx="423141" cy="389279"/>
            <a:chOff x="3503523" y="5465825"/>
            <a:chExt cx="224408" cy="271141"/>
          </a:xfrm>
        </p:grpSpPr>
        <p:cxnSp>
          <p:nvCxnSpPr>
            <p:cNvPr id="70" name="Straight Connector 69"/>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1" name="Straight Connector 70"/>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71"/>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cxnSp>
        <p:nvCxnSpPr>
          <p:cNvPr id="49" name="Straight Connector 48"/>
          <p:cNvCxnSpPr>
            <a:stCxn id="54" idx="4"/>
            <a:endCxn id="52" idx="0"/>
          </p:cNvCxnSpPr>
          <p:nvPr/>
        </p:nvCxnSpPr>
        <p:spPr>
          <a:xfrm>
            <a:off x="3989769" y="2125525"/>
            <a:ext cx="0" cy="100822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p:cNvCxnSpPr>
            <a:stCxn id="53" idx="0"/>
            <a:endCxn id="52" idx="2"/>
          </p:cNvCxnSpPr>
          <p:nvPr/>
        </p:nvCxnSpPr>
        <p:spPr>
          <a:xfrm flipV="1">
            <a:off x="3985450" y="3376933"/>
            <a:ext cx="4319" cy="102977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3868176" y="3133746"/>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53" name="Oval 52"/>
          <p:cNvSpPr/>
          <p:nvPr/>
        </p:nvSpPr>
        <p:spPr>
          <a:xfrm>
            <a:off x="3737463" y="4406712"/>
            <a:ext cx="495974" cy="502698"/>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1"/>
                </a:solidFill>
                <a:latin typeface="Times New Roman"/>
                <a:cs typeface="Times New Roman"/>
              </a:rPr>
              <a:t>X</a:t>
            </a:r>
            <a:r>
              <a:rPr lang="en-US" sz="1600" i="1" baseline="-25000" dirty="0" smtClean="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54" name="Oval 53"/>
          <p:cNvSpPr/>
          <p:nvPr/>
        </p:nvSpPr>
        <p:spPr>
          <a:xfrm>
            <a:off x="3741782" y="1622827"/>
            <a:ext cx="495974" cy="50269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3"/>
                </a:solidFill>
                <a:latin typeface="Times New Roman"/>
                <a:cs typeface="Times New Roman"/>
              </a:rPr>
              <a:t>X</a:t>
            </a:r>
            <a:r>
              <a:rPr lang="en-US" sz="1600" i="1" baseline="-25000" dirty="0" smtClean="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cxnSp>
        <p:nvCxnSpPr>
          <p:cNvPr id="73" name="Straight Connector 72"/>
          <p:cNvCxnSpPr/>
          <p:nvPr/>
        </p:nvCxnSpPr>
        <p:spPr>
          <a:xfrm>
            <a:off x="3550327" y="1222939"/>
            <a:ext cx="0" cy="4301539"/>
          </a:xfrm>
          <a:prstGeom prst="line">
            <a:avLst/>
          </a:prstGeom>
          <a:ln w="12700" cmpd="sng">
            <a:solidFill>
              <a:schemeClr val="tx1"/>
            </a:solidFill>
            <a:prstDash val="dash"/>
          </a:ln>
        </p:spPr>
        <p:style>
          <a:lnRef idx="2">
            <a:schemeClr val="accent1"/>
          </a:lnRef>
          <a:fillRef idx="0">
            <a:schemeClr val="accent1"/>
          </a:fillRef>
          <a:effectRef idx="1">
            <a:schemeClr val="accent1"/>
          </a:effectRef>
          <a:fontRef idx="minor">
            <a:schemeClr val="tx1"/>
          </a:fontRef>
        </p:style>
      </p:cxnSp>
      <p:grpSp>
        <p:nvGrpSpPr>
          <p:cNvPr id="75" name="Group 18"/>
          <p:cNvGrpSpPr>
            <a:grpSpLocks/>
          </p:cNvGrpSpPr>
          <p:nvPr/>
        </p:nvGrpSpPr>
        <p:grpSpPr bwMode="auto">
          <a:xfrm rot="5400000">
            <a:off x="3773879" y="1216613"/>
            <a:ext cx="423141" cy="389279"/>
            <a:chOff x="3503523" y="5465825"/>
            <a:chExt cx="224408" cy="271141"/>
          </a:xfrm>
        </p:grpSpPr>
        <p:cxnSp>
          <p:nvCxnSpPr>
            <p:cNvPr id="76" name="Straight Connector 75"/>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79" name="Group 18"/>
          <p:cNvGrpSpPr>
            <a:grpSpLocks/>
          </p:cNvGrpSpPr>
          <p:nvPr/>
        </p:nvGrpSpPr>
        <p:grpSpPr bwMode="auto">
          <a:xfrm rot="16200000">
            <a:off x="3769594" y="4934636"/>
            <a:ext cx="423141" cy="389279"/>
            <a:chOff x="3503523" y="5465825"/>
            <a:chExt cx="224408" cy="271141"/>
          </a:xfrm>
        </p:grpSpPr>
        <p:cxnSp>
          <p:nvCxnSpPr>
            <p:cNvPr id="80" name="Straight Connector 79"/>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3" name="Group 2"/>
          <p:cNvGrpSpPr/>
          <p:nvPr/>
        </p:nvGrpSpPr>
        <p:grpSpPr>
          <a:xfrm>
            <a:off x="4273884" y="1312895"/>
            <a:ext cx="2183531" cy="1219047"/>
            <a:chOff x="4273884" y="1312895"/>
            <a:chExt cx="2183531" cy="1219047"/>
          </a:xfrm>
        </p:grpSpPr>
        <p:sp>
          <p:nvSpPr>
            <p:cNvPr id="85" name="Oval 84"/>
            <p:cNvSpPr/>
            <p:nvPr/>
          </p:nvSpPr>
          <p:spPr>
            <a:xfrm>
              <a:off x="4273884" y="1791762"/>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6" name="Straight Arrow Connector 85"/>
            <p:cNvCxnSpPr>
              <a:endCxn id="87" idx="2"/>
            </p:cNvCxnSpPr>
            <p:nvPr/>
          </p:nvCxnSpPr>
          <p:spPr>
            <a:xfrm>
              <a:off x="4436937" y="1873106"/>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7" name="Oval 86"/>
            <p:cNvSpPr/>
            <p:nvPr/>
          </p:nvSpPr>
          <p:spPr>
            <a:xfrm>
              <a:off x="4686443" y="1793437"/>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8" name="Straight Arrow Connector 87"/>
            <p:cNvCxnSpPr>
              <a:endCxn id="89" idx="2"/>
            </p:cNvCxnSpPr>
            <p:nvPr/>
          </p:nvCxnSpPr>
          <p:spPr>
            <a:xfrm>
              <a:off x="4833125" y="1870566"/>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9" name="Oval 88"/>
            <p:cNvSpPr/>
            <p:nvPr/>
          </p:nvSpPr>
          <p:spPr>
            <a:xfrm>
              <a:off x="5082630" y="1790897"/>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0" name="Straight Arrow Connector 89"/>
            <p:cNvCxnSpPr>
              <a:endCxn id="91" idx="2"/>
            </p:cNvCxnSpPr>
            <p:nvPr/>
          </p:nvCxnSpPr>
          <p:spPr>
            <a:xfrm>
              <a:off x="5255547" y="1870566"/>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1" name="Oval 90"/>
            <p:cNvSpPr/>
            <p:nvPr/>
          </p:nvSpPr>
          <p:spPr>
            <a:xfrm>
              <a:off x="5505052" y="1790897"/>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2" name="Straight Arrow Connector 91"/>
            <p:cNvCxnSpPr>
              <a:endCxn id="93" idx="2"/>
            </p:cNvCxnSpPr>
            <p:nvPr/>
          </p:nvCxnSpPr>
          <p:spPr>
            <a:xfrm>
              <a:off x="5677969" y="1869604"/>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5927474" y="1789934"/>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4" name="Straight Arrow Connector 44"/>
            <p:cNvCxnSpPr>
              <a:stCxn id="87" idx="5"/>
              <a:endCxn id="89" idx="4"/>
            </p:cNvCxnSpPr>
            <p:nvPr/>
          </p:nvCxnSpPr>
          <p:spPr>
            <a:xfrm rot="16200000" flipH="1">
              <a:off x="4984491" y="1770569"/>
              <a:ext cx="20795" cy="338538"/>
            </a:xfrm>
            <a:prstGeom prst="curvedConnector3">
              <a:avLst>
                <a:gd name="adj1" fmla="val 1398740"/>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5" name="Oval 94"/>
            <p:cNvSpPr/>
            <p:nvPr/>
          </p:nvSpPr>
          <p:spPr>
            <a:xfrm>
              <a:off x="4908691" y="2372602"/>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6" name="Straight Arrow Connector 44"/>
            <p:cNvCxnSpPr>
              <a:stCxn id="87" idx="3"/>
              <a:endCxn id="95" idx="2"/>
            </p:cNvCxnSpPr>
            <p:nvPr/>
          </p:nvCxnSpPr>
          <p:spPr>
            <a:xfrm rot="16200000" flipH="1">
              <a:off x="4548092" y="2091671"/>
              <a:ext cx="522830" cy="198368"/>
            </a:xfrm>
            <a:prstGeom prst="curvedConnector2">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97" name="Straight Arrow Connector 44"/>
            <p:cNvCxnSpPr>
              <a:stCxn id="95" idx="6"/>
              <a:endCxn id="89" idx="5"/>
            </p:cNvCxnSpPr>
            <p:nvPr/>
          </p:nvCxnSpPr>
          <p:spPr>
            <a:xfrm flipV="1">
              <a:off x="5071745" y="1926902"/>
              <a:ext cx="150061" cy="525370"/>
            </a:xfrm>
            <a:prstGeom prst="curvedConnector2">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98" name="Straight Arrow Connector 44"/>
            <p:cNvCxnSpPr>
              <a:stCxn id="93" idx="5"/>
              <a:endCxn id="93" idx="6"/>
            </p:cNvCxnSpPr>
            <p:nvPr/>
          </p:nvCxnSpPr>
          <p:spPr>
            <a:xfrm rot="5400000" flipH="1" flipV="1">
              <a:off x="6050420" y="1885832"/>
              <a:ext cx="56335" cy="23879"/>
            </a:xfrm>
            <a:prstGeom prst="curvedConnector4">
              <a:avLst>
                <a:gd name="adj1" fmla="val -410822"/>
                <a:gd name="adj2" fmla="val 971488"/>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99" name="Straight Arrow Connector 44"/>
            <p:cNvCxnSpPr>
              <a:stCxn id="85" idx="0"/>
              <a:endCxn id="87" idx="1"/>
            </p:cNvCxnSpPr>
            <p:nvPr/>
          </p:nvCxnSpPr>
          <p:spPr>
            <a:xfrm rot="16200000" flipH="1">
              <a:off x="4520361" y="1626811"/>
              <a:ext cx="25010" cy="354912"/>
            </a:xfrm>
            <a:prstGeom prst="curvedConnector3">
              <a:avLst>
                <a:gd name="adj1" fmla="val -832090"/>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0" name="Straight Arrow Connector 44"/>
            <p:cNvCxnSpPr>
              <a:stCxn id="87" idx="0"/>
              <a:endCxn id="91" idx="1"/>
            </p:cNvCxnSpPr>
            <p:nvPr/>
          </p:nvCxnSpPr>
          <p:spPr>
            <a:xfrm rot="16200000" flipH="1">
              <a:off x="5138053" y="1423354"/>
              <a:ext cx="20795" cy="760961"/>
            </a:xfrm>
            <a:prstGeom prst="curvedConnector3">
              <a:avLst>
                <a:gd name="adj1" fmla="val -810370"/>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1" name="Straight Arrow Connector 44"/>
            <p:cNvCxnSpPr>
              <a:stCxn id="91" idx="0"/>
              <a:endCxn id="93" idx="0"/>
            </p:cNvCxnSpPr>
            <p:nvPr/>
          </p:nvCxnSpPr>
          <p:spPr>
            <a:xfrm rot="5400000" flipH="1" flipV="1">
              <a:off x="5797308" y="1579205"/>
              <a:ext cx="963" cy="422422"/>
            </a:xfrm>
            <a:prstGeom prst="curvedConnector3">
              <a:avLst>
                <a:gd name="adj1" fmla="val 21706805"/>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44"/>
            <p:cNvCxnSpPr>
              <a:stCxn id="89" idx="5"/>
              <a:endCxn id="93" idx="4"/>
            </p:cNvCxnSpPr>
            <p:nvPr/>
          </p:nvCxnSpPr>
          <p:spPr>
            <a:xfrm rot="16200000" flipH="1">
              <a:off x="5604218" y="1544490"/>
              <a:ext cx="22371" cy="787196"/>
            </a:xfrm>
            <a:prstGeom prst="curvedConnector3">
              <a:avLst>
                <a:gd name="adj1" fmla="val 1034519"/>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03" name="Oval 102"/>
            <p:cNvSpPr/>
            <p:nvPr/>
          </p:nvSpPr>
          <p:spPr>
            <a:xfrm>
              <a:off x="5975805" y="1831684"/>
              <a:ext cx="66392" cy="66392"/>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04" name="Straight Arrow Connector 44"/>
            <p:cNvCxnSpPr>
              <a:stCxn id="87" idx="7"/>
              <a:endCxn id="89" idx="0"/>
            </p:cNvCxnSpPr>
            <p:nvPr/>
          </p:nvCxnSpPr>
          <p:spPr>
            <a:xfrm rot="5400000" flipH="1" flipV="1">
              <a:off x="4981951" y="1634566"/>
              <a:ext cx="25874" cy="338539"/>
            </a:xfrm>
            <a:prstGeom prst="curvedConnector3">
              <a:avLst>
                <a:gd name="adj1" fmla="val 1152517"/>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05" name="Group 104"/>
            <p:cNvGrpSpPr/>
            <p:nvPr/>
          </p:nvGrpSpPr>
          <p:grpSpPr>
            <a:xfrm>
              <a:off x="4387404" y="1312895"/>
              <a:ext cx="2070011" cy="1050576"/>
              <a:chOff x="2954628" y="1188732"/>
              <a:chExt cx="2273899" cy="1154054"/>
            </a:xfrm>
          </p:grpSpPr>
          <p:grpSp>
            <p:nvGrpSpPr>
              <p:cNvPr id="106" name="Group 105"/>
              <p:cNvGrpSpPr/>
              <p:nvPr/>
            </p:nvGrpSpPr>
            <p:grpSpPr>
              <a:xfrm>
                <a:off x="2954628" y="1252724"/>
                <a:ext cx="2273899" cy="1090062"/>
                <a:chOff x="3029436" y="2887849"/>
                <a:chExt cx="2851000" cy="1366717"/>
              </a:xfrm>
            </p:grpSpPr>
            <p:sp>
              <p:nvSpPr>
                <p:cNvPr id="108" name="TextBox 107"/>
                <p:cNvSpPr txBox="1"/>
                <p:nvPr/>
              </p:nvSpPr>
              <p:spPr>
                <a:xfrm>
                  <a:off x="3084075" y="3301126"/>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r</a:t>
                  </a:r>
                </a:p>
              </p:txBody>
            </p:sp>
            <p:sp>
              <p:nvSpPr>
                <p:cNvPr id="109" name="TextBox 108"/>
                <p:cNvSpPr txBox="1"/>
                <p:nvPr/>
              </p:nvSpPr>
              <p:spPr>
                <a:xfrm>
                  <a:off x="3629738" y="3297628"/>
                  <a:ext cx="345928" cy="216347"/>
                </a:xfrm>
                <a:prstGeom prst="rect">
                  <a:avLst/>
                </a:prstGeom>
                <a:noFill/>
              </p:spPr>
              <p:txBody>
                <a:bodyPr wrap="square" rtlCol="0" anchor="ctr">
                  <a:noAutofit/>
                </a:bodyPr>
                <a:lstStyle/>
                <a:p>
                  <a:pPr algn="ctr"/>
                  <a:r>
                    <a:rPr lang="en-US" sz="2200" dirty="0" err="1" smtClean="0">
                      <a:solidFill>
                        <a:schemeClr val="accent3"/>
                      </a:solidFill>
                      <a:latin typeface="Rockwell"/>
                      <a:cs typeface="Rockwell"/>
                    </a:rPr>
                    <a:t>i</a:t>
                  </a:r>
                  <a:endParaRPr lang="en-US" sz="2200" dirty="0" smtClean="0">
                    <a:solidFill>
                      <a:schemeClr val="accent3"/>
                    </a:solidFill>
                    <a:latin typeface="Rockwell"/>
                    <a:cs typeface="Rockwell"/>
                  </a:endParaRPr>
                </a:p>
              </p:txBody>
            </p:sp>
            <p:sp>
              <p:nvSpPr>
                <p:cNvPr id="110" name="TextBox 109"/>
                <p:cNvSpPr txBox="1"/>
                <p:nvPr/>
              </p:nvSpPr>
              <p:spPr>
                <a:xfrm>
                  <a:off x="4211535" y="3297628"/>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n</a:t>
                  </a:r>
                  <a:endParaRPr lang="en-US" sz="2200" dirty="0" smtClean="0">
                    <a:solidFill>
                      <a:schemeClr val="accent3"/>
                    </a:solidFill>
                    <a:latin typeface="Rockwell"/>
                    <a:cs typeface="Rockwell"/>
                  </a:endParaRPr>
                </a:p>
              </p:txBody>
            </p:sp>
            <p:sp>
              <p:nvSpPr>
                <p:cNvPr id="111" name="TextBox 110"/>
                <p:cNvSpPr txBox="1"/>
                <p:nvPr/>
              </p:nvSpPr>
              <p:spPr>
                <a:xfrm>
                  <a:off x="4793332" y="3296302"/>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g</a:t>
                  </a:r>
                </a:p>
              </p:txBody>
            </p:sp>
            <p:sp>
              <p:nvSpPr>
                <p:cNvPr id="112" name="TextBox 111"/>
                <p:cNvSpPr txBox="1"/>
                <p:nvPr/>
              </p:nvSpPr>
              <p:spPr>
                <a:xfrm>
                  <a:off x="3637149" y="3777646"/>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u</a:t>
                  </a:r>
                </a:p>
              </p:txBody>
            </p:sp>
            <p:sp>
              <p:nvSpPr>
                <p:cNvPr id="113" name="TextBox 112"/>
                <p:cNvSpPr txBox="1"/>
                <p:nvPr/>
              </p:nvSpPr>
              <p:spPr>
                <a:xfrm>
                  <a:off x="3257039" y="3952056"/>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e</a:t>
                  </a:r>
                  <a:endParaRPr lang="en-US" sz="2200" dirty="0" smtClean="0">
                    <a:solidFill>
                      <a:schemeClr val="accent3"/>
                    </a:solidFill>
                    <a:latin typeface="Rockwell"/>
                    <a:cs typeface="Rockwell"/>
                  </a:endParaRPr>
                </a:p>
              </p:txBody>
            </p:sp>
            <p:sp>
              <p:nvSpPr>
                <p:cNvPr id="114" name="TextBox 113"/>
                <p:cNvSpPr txBox="1"/>
                <p:nvPr/>
              </p:nvSpPr>
              <p:spPr>
                <a:xfrm>
                  <a:off x="4068880" y="4038219"/>
                  <a:ext cx="345928" cy="216347"/>
                </a:xfrm>
                <a:prstGeom prst="rect">
                  <a:avLst/>
                </a:prstGeom>
                <a:noFill/>
              </p:spPr>
              <p:txBody>
                <a:bodyPr wrap="square" rtlCol="0" anchor="ctr">
                  <a:noAutofit/>
                </a:bodyPr>
                <a:lstStyle/>
                <a:p>
                  <a:pPr algn="ctr"/>
                  <a:r>
                    <a:rPr lang="el-GR" sz="2200" dirty="0">
                      <a:solidFill>
                        <a:schemeClr val="accent3"/>
                      </a:solidFill>
                      <a:latin typeface="Rockwell"/>
                      <a:cs typeface="Rockwell"/>
                    </a:rPr>
                    <a:t>ε</a:t>
                  </a:r>
                  <a:endParaRPr lang="en-US" sz="2200" dirty="0">
                    <a:solidFill>
                      <a:schemeClr val="accent3"/>
                    </a:solidFill>
                    <a:latin typeface="Rockwell"/>
                    <a:cs typeface="Rockwell"/>
                  </a:endParaRPr>
                </a:p>
              </p:txBody>
            </p:sp>
            <p:sp>
              <p:nvSpPr>
                <p:cNvPr id="115" name="TextBox 114"/>
                <p:cNvSpPr txBox="1"/>
                <p:nvPr/>
              </p:nvSpPr>
              <p:spPr>
                <a:xfrm>
                  <a:off x="5534508" y="3865659"/>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e</a:t>
                  </a:r>
                </a:p>
              </p:txBody>
            </p:sp>
            <p:sp>
              <p:nvSpPr>
                <p:cNvPr id="116" name="TextBox 115"/>
                <p:cNvSpPr txBox="1"/>
                <p:nvPr/>
              </p:nvSpPr>
              <p:spPr>
                <a:xfrm>
                  <a:off x="4633952" y="3973833"/>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e</a:t>
                  </a:r>
                  <a:endParaRPr lang="en-US" sz="2200" dirty="0" smtClean="0">
                    <a:solidFill>
                      <a:schemeClr val="accent3"/>
                    </a:solidFill>
                    <a:latin typeface="Rockwell"/>
                    <a:cs typeface="Rockwell"/>
                  </a:endParaRPr>
                </a:p>
              </p:txBody>
            </p:sp>
            <p:sp>
              <p:nvSpPr>
                <p:cNvPr id="117" name="TextBox 116"/>
                <p:cNvSpPr txBox="1"/>
                <p:nvPr/>
              </p:nvSpPr>
              <p:spPr>
                <a:xfrm>
                  <a:off x="3029436" y="2887849"/>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s</a:t>
                  </a:r>
                </a:p>
              </p:txBody>
            </p:sp>
            <p:sp>
              <p:nvSpPr>
                <p:cNvPr id="118" name="TextBox 117"/>
                <p:cNvSpPr txBox="1"/>
                <p:nvPr/>
              </p:nvSpPr>
              <p:spPr>
                <a:xfrm>
                  <a:off x="3971970" y="2975750"/>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e</a:t>
                  </a:r>
                </a:p>
              </p:txBody>
            </p:sp>
            <p:sp>
              <p:nvSpPr>
                <p:cNvPr id="119" name="TextBox 118"/>
                <p:cNvSpPr txBox="1"/>
                <p:nvPr/>
              </p:nvSpPr>
              <p:spPr>
                <a:xfrm>
                  <a:off x="4788295" y="2896084"/>
                  <a:ext cx="345928" cy="216348"/>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h</a:t>
                  </a:r>
                </a:p>
              </p:txBody>
            </p:sp>
          </p:grpSp>
          <p:sp>
            <p:nvSpPr>
              <p:cNvPr id="107" name="TextBox 106"/>
              <p:cNvSpPr txBox="1"/>
              <p:nvPr/>
            </p:nvSpPr>
            <p:spPr>
              <a:xfrm>
                <a:off x="3449633" y="1188732"/>
                <a:ext cx="275905" cy="172553"/>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a</a:t>
                </a:r>
              </a:p>
            </p:txBody>
          </p:sp>
        </p:grpSp>
      </p:grpSp>
      <p:grpSp>
        <p:nvGrpSpPr>
          <p:cNvPr id="120" name="Group 119"/>
          <p:cNvGrpSpPr/>
          <p:nvPr/>
        </p:nvGrpSpPr>
        <p:grpSpPr>
          <a:xfrm>
            <a:off x="4233437" y="2653085"/>
            <a:ext cx="2088349" cy="1445088"/>
            <a:chOff x="2585554" y="3142286"/>
            <a:chExt cx="2502042" cy="1731353"/>
          </a:xfrm>
        </p:grpSpPr>
        <p:sp>
          <p:nvSpPr>
            <p:cNvPr id="121" name="Oval 120"/>
            <p:cNvSpPr/>
            <p:nvPr/>
          </p:nvSpPr>
          <p:spPr>
            <a:xfrm>
              <a:off x="2585554" y="3854200"/>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cxnSp>
          <p:nvCxnSpPr>
            <p:cNvPr id="122" name="Straight Arrow Connector 121"/>
            <p:cNvCxnSpPr>
              <a:endCxn id="124" idx="2"/>
            </p:cNvCxnSpPr>
            <p:nvPr/>
          </p:nvCxnSpPr>
          <p:spPr>
            <a:xfrm>
              <a:off x="2810126" y="3966235"/>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3" name="TextBox 122"/>
            <p:cNvSpPr txBox="1"/>
            <p:nvPr/>
          </p:nvSpPr>
          <p:spPr>
            <a:xfrm>
              <a:off x="2796542" y="3688181"/>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s</a:t>
              </a:r>
            </a:p>
          </p:txBody>
        </p:sp>
        <p:sp>
          <p:nvSpPr>
            <p:cNvPr id="124" name="Oval 123"/>
            <p:cNvSpPr/>
            <p:nvPr/>
          </p:nvSpPr>
          <p:spPr>
            <a:xfrm>
              <a:off x="3153767" y="3856507"/>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cxnSp>
          <p:nvCxnSpPr>
            <p:cNvPr id="125" name="Straight Arrow Connector 124"/>
            <p:cNvCxnSpPr>
              <a:endCxn id="127" idx="2"/>
            </p:cNvCxnSpPr>
            <p:nvPr/>
          </p:nvCxnSpPr>
          <p:spPr>
            <a:xfrm>
              <a:off x="3355789" y="3962737"/>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6" name="TextBox 125"/>
            <p:cNvSpPr txBox="1"/>
            <p:nvPr/>
          </p:nvSpPr>
          <p:spPr>
            <a:xfrm>
              <a:off x="3342205" y="3684683"/>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i</a:t>
              </a:r>
              <a:endParaRPr lang="en-US" sz="2200" dirty="0" smtClean="0">
                <a:solidFill>
                  <a:schemeClr val="accent3"/>
                </a:solidFill>
                <a:latin typeface="Rockwell"/>
                <a:cs typeface="Rockwell"/>
              </a:endParaRPr>
            </a:p>
          </p:txBody>
        </p:sp>
        <p:sp>
          <p:nvSpPr>
            <p:cNvPr id="127" name="Oval 126"/>
            <p:cNvSpPr/>
            <p:nvPr/>
          </p:nvSpPr>
          <p:spPr>
            <a:xfrm>
              <a:off x="3699430" y="3853009"/>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cxnSp>
          <p:nvCxnSpPr>
            <p:cNvPr id="128" name="Straight Arrow Connector 127"/>
            <p:cNvCxnSpPr>
              <a:endCxn id="130" idx="2"/>
            </p:cNvCxnSpPr>
            <p:nvPr/>
          </p:nvCxnSpPr>
          <p:spPr>
            <a:xfrm>
              <a:off x="3937586" y="3962737"/>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9" name="TextBox 128"/>
            <p:cNvSpPr txBox="1"/>
            <p:nvPr/>
          </p:nvSpPr>
          <p:spPr>
            <a:xfrm>
              <a:off x="3924002" y="3684683"/>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n</a:t>
              </a:r>
            </a:p>
          </p:txBody>
        </p:sp>
        <p:sp>
          <p:nvSpPr>
            <p:cNvPr id="130" name="Oval 129"/>
            <p:cNvSpPr/>
            <p:nvPr/>
          </p:nvSpPr>
          <p:spPr>
            <a:xfrm>
              <a:off x="4281227" y="3853009"/>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cxnSp>
          <p:nvCxnSpPr>
            <p:cNvPr id="131" name="Straight Arrow Connector 130"/>
            <p:cNvCxnSpPr>
              <a:endCxn id="133" idx="2"/>
            </p:cNvCxnSpPr>
            <p:nvPr/>
          </p:nvCxnSpPr>
          <p:spPr>
            <a:xfrm>
              <a:off x="4519383" y="3961411"/>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2" name="TextBox 131"/>
            <p:cNvSpPr txBox="1"/>
            <p:nvPr/>
          </p:nvSpPr>
          <p:spPr>
            <a:xfrm>
              <a:off x="4505799" y="3683357"/>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g</a:t>
              </a:r>
            </a:p>
          </p:txBody>
        </p:sp>
        <p:sp>
          <p:nvSpPr>
            <p:cNvPr id="133" name="Oval 132"/>
            <p:cNvSpPr/>
            <p:nvPr/>
          </p:nvSpPr>
          <p:spPr>
            <a:xfrm>
              <a:off x="4863024" y="3851683"/>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sp>
          <p:nvSpPr>
            <p:cNvPr id="134" name="TextBox 133"/>
            <p:cNvSpPr txBox="1"/>
            <p:nvPr/>
          </p:nvSpPr>
          <p:spPr>
            <a:xfrm>
              <a:off x="2810126" y="3974491"/>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r</a:t>
              </a:r>
            </a:p>
          </p:txBody>
        </p:sp>
        <p:sp>
          <p:nvSpPr>
            <p:cNvPr id="135" name="TextBox 134"/>
            <p:cNvSpPr txBox="1"/>
            <p:nvPr/>
          </p:nvSpPr>
          <p:spPr>
            <a:xfrm>
              <a:off x="3355789" y="3964917"/>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a</a:t>
              </a:r>
              <a:endParaRPr lang="en-US" sz="2200" dirty="0" smtClean="0">
                <a:solidFill>
                  <a:schemeClr val="accent1"/>
                </a:solidFill>
                <a:latin typeface="Rockwell"/>
                <a:cs typeface="Rockwell"/>
              </a:endParaRPr>
            </a:p>
          </p:txBody>
        </p:sp>
        <p:sp>
          <p:nvSpPr>
            <p:cNvPr id="136" name="TextBox 135"/>
            <p:cNvSpPr txBox="1"/>
            <p:nvPr/>
          </p:nvSpPr>
          <p:spPr>
            <a:xfrm>
              <a:off x="3937586" y="3970993"/>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n</a:t>
              </a:r>
            </a:p>
          </p:txBody>
        </p:sp>
        <p:sp>
          <p:nvSpPr>
            <p:cNvPr id="137" name="TextBox 136"/>
            <p:cNvSpPr txBox="1"/>
            <p:nvPr/>
          </p:nvSpPr>
          <p:spPr>
            <a:xfrm>
              <a:off x="4519383" y="3969667"/>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g</a:t>
              </a:r>
            </a:p>
          </p:txBody>
        </p:sp>
        <p:cxnSp>
          <p:nvCxnSpPr>
            <p:cNvPr id="138" name="Straight Arrow Connector 44"/>
            <p:cNvCxnSpPr>
              <a:stCxn id="124" idx="5"/>
              <a:endCxn id="127" idx="4"/>
            </p:cNvCxnSpPr>
            <p:nvPr/>
          </p:nvCxnSpPr>
          <p:spPr>
            <a:xfrm rot="16200000" flipH="1">
              <a:off x="3564263" y="3825011"/>
              <a:ext cx="28641" cy="466265"/>
            </a:xfrm>
            <a:prstGeom prst="curvedConnector3">
              <a:avLst>
                <a:gd name="adj1" fmla="val 1398740"/>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9" name="TextBox 138"/>
            <p:cNvSpPr txBox="1"/>
            <p:nvPr/>
          </p:nvSpPr>
          <p:spPr>
            <a:xfrm>
              <a:off x="3349616" y="4164701"/>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u</a:t>
              </a:r>
              <a:endParaRPr lang="en-US" sz="2200" dirty="0" smtClean="0">
                <a:solidFill>
                  <a:schemeClr val="accent3"/>
                </a:solidFill>
                <a:latin typeface="Rockwell"/>
                <a:cs typeface="Rockwell"/>
              </a:endParaRPr>
            </a:p>
          </p:txBody>
        </p:sp>
        <p:sp>
          <p:nvSpPr>
            <p:cNvPr id="140" name="Oval 139"/>
            <p:cNvSpPr/>
            <p:nvPr/>
          </p:nvSpPr>
          <p:spPr>
            <a:xfrm>
              <a:off x="3459866" y="4654183"/>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sp>
          <p:nvSpPr>
            <p:cNvPr id="141" name="TextBox 140"/>
            <p:cNvSpPr txBox="1"/>
            <p:nvPr/>
          </p:nvSpPr>
          <p:spPr>
            <a:xfrm>
              <a:off x="3365610" y="4363415"/>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a</a:t>
              </a:r>
              <a:endParaRPr lang="en-US" sz="2200" dirty="0" smtClean="0">
                <a:solidFill>
                  <a:schemeClr val="accent1"/>
                </a:solidFill>
                <a:latin typeface="Rockwell"/>
                <a:cs typeface="Rockwell"/>
              </a:endParaRPr>
            </a:p>
          </p:txBody>
        </p:sp>
        <p:cxnSp>
          <p:nvCxnSpPr>
            <p:cNvPr id="142" name="Straight Arrow Connector 44"/>
            <p:cNvCxnSpPr>
              <a:stCxn id="124" idx="3"/>
              <a:endCxn id="140" idx="2"/>
            </p:cNvCxnSpPr>
            <p:nvPr/>
          </p:nvCxnSpPr>
          <p:spPr>
            <a:xfrm rot="16200000" flipH="1">
              <a:off x="2963217" y="4267261"/>
              <a:ext cx="720087" cy="273211"/>
            </a:xfrm>
            <a:prstGeom prst="curvedConnector2">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43" name="Straight Arrow Connector 44"/>
            <p:cNvCxnSpPr>
              <a:stCxn id="140" idx="6"/>
              <a:endCxn id="127" idx="5"/>
            </p:cNvCxnSpPr>
            <p:nvPr/>
          </p:nvCxnSpPr>
          <p:spPr>
            <a:xfrm flipV="1">
              <a:off x="3684438" y="4040326"/>
              <a:ext cx="206676" cy="723585"/>
            </a:xfrm>
            <a:prstGeom prst="curvedConnector2">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44" name="TextBox 143"/>
            <p:cNvSpPr txBox="1"/>
            <p:nvPr/>
          </p:nvSpPr>
          <p:spPr>
            <a:xfrm>
              <a:off x="2969506" y="4339111"/>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e</a:t>
              </a:r>
              <a:endParaRPr lang="en-US" sz="2200" dirty="0" smtClean="0">
                <a:solidFill>
                  <a:schemeClr val="accent3"/>
                </a:solidFill>
                <a:latin typeface="Rockwell"/>
                <a:cs typeface="Rockwell"/>
              </a:endParaRPr>
            </a:p>
          </p:txBody>
        </p:sp>
        <p:sp>
          <p:nvSpPr>
            <p:cNvPr id="145" name="TextBox 144"/>
            <p:cNvSpPr txBox="1"/>
            <p:nvPr/>
          </p:nvSpPr>
          <p:spPr>
            <a:xfrm>
              <a:off x="2999875" y="4513521"/>
              <a:ext cx="345928" cy="216347"/>
            </a:xfrm>
            <a:prstGeom prst="rect">
              <a:avLst/>
            </a:prstGeom>
            <a:noFill/>
          </p:spPr>
          <p:txBody>
            <a:bodyPr wrap="square" rtlCol="0" anchor="ctr">
              <a:noAutofit/>
            </a:bodyPr>
            <a:lstStyle/>
            <a:p>
              <a:pPr algn="ctr"/>
              <a:r>
                <a:rPr lang="el-GR" sz="2200" dirty="0">
                  <a:solidFill>
                    <a:schemeClr val="accent1"/>
                  </a:solidFill>
                  <a:latin typeface="Rockwell"/>
                  <a:cs typeface="Rockwell"/>
                </a:rPr>
                <a:t>ε</a:t>
              </a:r>
              <a:endParaRPr lang="en-US" sz="2200" dirty="0">
                <a:solidFill>
                  <a:schemeClr val="accent1"/>
                </a:solidFill>
                <a:latin typeface="Rockwell"/>
                <a:cs typeface="Rockwell"/>
              </a:endParaRPr>
            </a:p>
          </p:txBody>
        </p:sp>
        <p:sp>
          <p:nvSpPr>
            <p:cNvPr id="146" name="TextBox 145"/>
            <p:cNvSpPr txBox="1"/>
            <p:nvPr/>
          </p:nvSpPr>
          <p:spPr>
            <a:xfrm>
              <a:off x="3781347" y="4425274"/>
              <a:ext cx="345928" cy="216347"/>
            </a:xfrm>
            <a:prstGeom prst="rect">
              <a:avLst/>
            </a:prstGeom>
            <a:noFill/>
          </p:spPr>
          <p:txBody>
            <a:bodyPr wrap="square" rtlCol="0" anchor="ctr">
              <a:noAutofit/>
            </a:bodyPr>
            <a:lstStyle/>
            <a:p>
              <a:pPr algn="ctr"/>
              <a:r>
                <a:rPr lang="el-GR" sz="2200" dirty="0">
                  <a:solidFill>
                    <a:schemeClr val="accent3"/>
                  </a:solidFill>
                  <a:latin typeface="Rockwell"/>
                  <a:cs typeface="Rockwell"/>
                </a:rPr>
                <a:t>ε</a:t>
              </a:r>
              <a:endParaRPr lang="en-US" sz="2200" dirty="0">
                <a:solidFill>
                  <a:schemeClr val="accent3"/>
                </a:solidFill>
                <a:latin typeface="Rockwell"/>
                <a:cs typeface="Rockwell"/>
              </a:endParaRPr>
            </a:p>
          </p:txBody>
        </p:sp>
        <p:sp>
          <p:nvSpPr>
            <p:cNvPr id="147" name="TextBox 146"/>
            <p:cNvSpPr txBox="1"/>
            <p:nvPr/>
          </p:nvSpPr>
          <p:spPr>
            <a:xfrm>
              <a:off x="3733386" y="4599684"/>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a</a:t>
              </a:r>
              <a:endParaRPr lang="en-US" sz="2200" dirty="0" smtClean="0">
                <a:solidFill>
                  <a:schemeClr val="accent1"/>
                </a:solidFill>
                <a:latin typeface="Rockwell"/>
                <a:cs typeface="Rockwell"/>
              </a:endParaRPr>
            </a:p>
          </p:txBody>
        </p:sp>
        <p:cxnSp>
          <p:nvCxnSpPr>
            <p:cNvPr id="148" name="Straight Arrow Connector 137"/>
            <p:cNvCxnSpPr>
              <a:stCxn id="121" idx="0"/>
              <a:endCxn id="124" idx="1"/>
            </p:cNvCxnSpPr>
            <p:nvPr/>
          </p:nvCxnSpPr>
          <p:spPr>
            <a:xfrm rot="16200000" flipH="1">
              <a:off x="2925024" y="3627016"/>
              <a:ext cx="34446" cy="488815"/>
            </a:xfrm>
            <a:prstGeom prst="curvedConnector3">
              <a:avLst>
                <a:gd name="adj1" fmla="val -1210500"/>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49" name="TextBox 148"/>
            <p:cNvSpPr txBox="1"/>
            <p:nvPr/>
          </p:nvSpPr>
          <p:spPr>
            <a:xfrm>
              <a:off x="2748074" y="3142286"/>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r</a:t>
              </a:r>
            </a:p>
          </p:txBody>
        </p:sp>
        <p:sp>
          <p:nvSpPr>
            <p:cNvPr id="150" name="TextBox 149"/>
            <p:cNvSpPr txBox="1"/>
            <p:nvPr/>
          </p:nvSpPr>
          <p:spPr>
            <a:xfrm>
              <a:off x="2761658" y="3428596"/>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s</a:t>
              </a:r>
            </a:p>
          </p:txBody>
        </p:sp>
        <p:sp>
          <p:nvSpPr>
            <p:cNvPr id="151" name="Oval 150"/>
            <p:cNvSpPr/>
            <p:nvPr/>
          </p:nvSpPr>
          <p:spPr>
            <a:xfrm>
              <a:off x="4929589" y="3914500"/>
              <a:ext cx="91440" cy="91440"/>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sp>
          <p:nvSpPr>
            <p:cNvPr id="152" name="TextBox 151"/>
            <p:cNvSpPr txBox="1"/>
            <p:nvPr/>
          </p:nvSpPr>
          <p:spPr>
            <a:xfrm>
              <a:off x="3393612" y="3206173"/>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a</a:t>
              </a:r>
            </a:p>
          </p:txBody>
        </p:sp>
        <p:sp>
          <p:nvSpPr>
            <p:cNvPr id="153" name="TextBox 152"/>
            <p:cNvSpPr txBox="1"/>
            <p:nvPr/>
          </p:nvSpPr>
          <p:spPr>
            <a:xfrm>
              <a:off x="3409606" y="3404887"/>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u</a:t>
              </a:r>
            </a:p>
          </p:txBody>
        </p:sp>
        <p:cxnSp>
          <p:nvCxnSpPr>
            <p:cNvPr id="154" name="Straight Arrow Connector 44"/>
            <p:cNvCxnSpPr>
              <a:stCxn id="124" idx="7"/>
              <a:endCxn id="127" idx="0"/>
            </p:cNvCxnSpPr>
            <p:nvPr/>
          </p:nvCxnSpPr>
          <p:spPr>
            <a:xfrm rot="5400000" flipH="1" flipV="1">
              <a:off x="3560765" y="3637696"/>
              <a:ext cx="35637" cy="466265"/>
            </a:xfrm>
            <a:prstGeom prst="curvedConnector3">
              <a:avLst>
                <a:gd name="adj1" fmla="val 1218893"/>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cxnSp>
        <p:nvCxnSpPr>
          <p:cNvPr id="156" name="Straight Arrow Connector 155"/>
          <p:cNvCxnSpPr/>
          <p:nvPr/>
        </p:nvCxnSpPr>
        <p:spPr bwMode="auto">
          <a:xfrm>
            <a:off x="679998" y="2274466"/>
            <a:ext cx="0" cy="757238"/>
          </a:xfrm>
          <a:prstGeom prst="straightConnector1">
            <a:avLst/>
          </a:prstGeom>
          <a:ln w="38100" cmpd="sng">
            <a:solidFill>
              <a:schemeClr val="accent3"/>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57" name="Straight Arrow Connector 156"/>
          <p:cNvCxnSpPr/>
          <p:nvPr/>
        </p:nvCxnSpPr>
        <p:spPr bwMode="auto">
          <a:xfrm>
            <a:off x="705568" y="3572034"/>
            <a:ext cx="0" cy="757238"/>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58" name="Straight Arrow Connector 157"/>
          <p:cNvCxnSpPr/>
          <p:nvPr/>
        </p:nvCxnSpPr>
        <p:spPr bwMode="auto">
          <a:xfrm>
            <a:off x="4096316" y="2300911"/>
            <a:ext cx="0" cy="757238"/>
          </a:xfrm>
          <a:prstGeom prst="straightConnector1">
            <a:avLst/>
          </a:prstGeom>
          <a:ln w="38100" cmpd="sng">
            <a:solidFill>
              <a:schemeClr val="accent3"/>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59" name="Straight Arrow Connector 158"/>
          <p:cNvCxnSpPr/>
          <p:nvPr/>
        </p:nvCxnSpPr>
        <p:spPr bwMode="auto">
          <a:xfrm>
            <a:off x="4121886" y="3598479"/>
            <a:ext cx="0" cy="757238"/>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4296020" y="4305431"/>
            <a:ext cx="1816644" cy="1219047"/>
            <a:chOff x="4296020" y="4305431"/>
            <a:chExt cx="1816644" cy="1219047"/>
          </a:xfrm>
        </p:grpSpPr>
        <p:sp>
          <p:nvSpPr>
            <p:cNvPr id="175" name="Oval 174"/>
            <p:cNvSpPr/>
            <p:nvPr/>
          </p:nvSpPr>
          <p:spPr>
            <a:xfrm>
              <a:off x="4296020" y="4784298"/>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76" name="Straight Arrow Connector 175"/>
            <p:cNvCxnSpPr>
              <a:endCxn id="177" idx="2"/>
            </p:cNvCxnSpPr>
            <p:nvPr/>
          </p:nvCxnSpPr>
          <p:spPr>
            <a:xfrm>
              <a:off x="4459073" y="486564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7" name="Oval 176"/>
            <p:cNvSpPr/>
            <p:nvPr/>
          </p:nvSpPr>
          <p:spPr>
            <a:xfrm>
              <a:off x="4708579" y="478597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78" name="Straight Arrow Connector 177"/>
            <p:cNvCxnSpPr>
              <a:endCxn id="179" idx="2"/>
            </p:cNvCxnSpPr>
            <p:nvPr/>
          </p:nvCxnSpPr>
          <p:spPr>
            <a:xfrm>
              <a:off x="4855261" y="486310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9" name="Oval 178"/>
            <p:cNvSpPr/>
            <p:nvPr/>
          </p:nvSpPr>
          <p:spPr>
            <a:xfrm>
              <a:off x="5104766" y="478343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80" name="Straight Arrow Connector 179"/>
            <p:cNvCxnSpPr>
              <a:endCxn id="181" idx="2"/>
            </p:cNvCxnSpPr>
            <p:nvPr/>
          </p:nvCxnSpPr>
          <p:spPr>
            <a:xfrm>
              <a:off x="5277683" y="486310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1" name="Oval 180"/>
            <p:cNvSpPr/>
            <p:nvPr/>
          </p:nvSpPr>
          <p:spPr>
            <a:xfrm>
              <a:off x="5527188" y="478343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82" name="Straight Arrow Connector 181"/>
            <p:cNvCxnSpPr>
              <a:endCxn id="183" idx="2"/>
            </p:cNvCxnSpPr>
            <p:nvPr/>
          </p:nvCxnSpPr>
          <p:spPr>
            <a:xfrm>
              <a:off x="5700105" y="4862140"/>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3" name="Oval 182"/>
            <p:cNvSpPr/>
            <p:nvPr/>
          </p:nvSpPr>
          <p:spPr>
            <a:xfrm>
              <a:off x="5949610" y="4782470"/>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84" name="Straight Arrow Connector 44"/>
            <p:cNvCxnSpPr>
              <a:stCxn id="177" idx="5"/>
              <a:endCxn id="179" idx="4"/>
            </p:cNvCxnSpPr>
            <p:nvPr/>
          </p:nvCxnSpPr>
          <p:spPr>
            <a:xfrm rot="16200000" flipH="1">
              <a:off x="5006627" y="4763105"/>
              <a:ext cx="20795" cy="338538"/>
            </a:xfrm>
            <a:prstGeom prst="curvedConnector3">
              <a:avLst>
                <a:gd name="adj1" fmla="val 139874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5" name="Oval 184"/>
            <p:cNvSpPr/>
            <p:nvPr/>
          </p:nvSpPr>
          <p:spPr>
            <a:xfrm>
              <a:off x="4930827" y="5365138"/>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86" name="Straight Arrow Connector 44"/>
            <p:cNvCxnSpPr>
              <a:stCxn id="177" idx="3"/>
              <a:endCxn id="185" idx="2"/>
            </p:cNvCxnSpPr>
            <p:nvPr/>
          </p:nvCxnSpPr>
          <p:spPr>
            <a:xfrm rot="16200000" flipH="1">
              <a:off x="4570228" y="5084207"/>
              <a:ext cx="522830" cy="198368"/>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87" name="Straight Arrow Connector 44"/>
            <p:cNvCxnSpPr>
              <a:stCxn id="185" idx="6"/>
              <a:endCxn id="181" idx="4"/>
            </p:cNvCxnSpPr>
            <p:nvPr/>
          </p:nvCxnSpPr>
          <p:spPr>
            <a:xfrm flipV="1">
              <a:off x="5093881" y="4942773"/>
              <a:ext cx="514834" cy="502035"/>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89" name="Straight Arrow Connector 44"/>
            <p:cNvCxnSpPr>
              <a:stCxn id="175" idx="0"/>
              <a:endCxn id="177" idx="1"/>
            </p:cNvCxnSpPr>
            <p:nvPr/>
          </p:nvCxnSpPr>
          <p:spPr>
            <a:xfrm rot="16200000" flipH="1">
              <a:off x="4542497" y="4619347"/>
              <a:ext cx="25010" cy="354912"/>
            </a:xfrm>
            <a:prstGeom prst="curvedConnector3">
              <a:avLst>
                <a:gd name="adj1" fmla="val -83209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90" name="Straight Arrow Connector 44"/>
            <p:cNvCxnSpPr>
              <a:stCxn id="177" idx="0"/>
              <a:endCxn id="181" idx="1"/>
            </p:cNvCxnSpPr>
            <p:nvPr/>
          </p:nvCxnSpPr>
          <p:spPr>
            <a:xfrm rot="16200000" flipH="1">
              <a:off x="5160189" y="4415890"/>
              <a:ext cx="20795" cy="760961"/>
            </a:xfrm>
            <a:prstGeom prst="curvedConnector3">
              <a:avLst>
                <a:gd name="adj1" fmla="val -81037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91" name="Straight Arrow Connector 44"/>
            <p:cNvCxnSpPr>
              <a:stCxn id="181" idx="0"/>
              <a:endCxn id="183" idx="0"/>
            </p:cNvCxnSpPr>
            <p:nvPr/>
          </p:nvCxnSpPr>
          <p:spPr>
            <a:xfrm rot="5400000" flipH="1" flipV="1">
              <a:off x="5819444" y="4571741"/>
              <a:ext cx="963" cy="422422"/>
            </a:xfrm>
            <a:prstGeom prst="curvedConnector3">
              <a:avLst>
                <a:gd name="adj1" fmla="val 21706805"/>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93" name="Oval 192"/>
            <p:cNvSpPr/>
            <p:nvPr/>
          </p:nvSpPr>
          <p:spPr>
            <a:xfrm>
              <a:off x="5997941" y="4824220"/>
              <a:ext cx="66392" cy="66392"/>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94" name="Straight Arrow Connector 44"/>
            <p:cNvCxnSpPr>
              <a:stCxn id="177" idx="7"/>
              <a:endCxn id="179" idx="0"/>
            </p:cNvCxnSpPr>
            <p:nvPr/>
          </p:nvCxnSpPr>
          <p:spPr>
            <a:xfrm rot="5400000" flipH="1" flipV="1">
              <a:off x="5004087" y="4627102"/>
              <a:ext cx="25874" cy="338539"/>
            </a:xfrm>
            <a:prstGeom prst="curvedConnector3">
              <a:avLst>
                <a:gd name="adj1" fmla="val 1152517"/>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95" name="Group 194"/>
            <p:cNvGrpSpPr/>
            <p:nvPr/>
          </p:nvGrpSpPr>
          <p:grpSpPr>
            <a:xfrm>
              <a:off x="4409540" y="4305431"/>
              <a:ext cx="1531869" cy="1066556"/>
              <a:chOff x="2954628" y="1188732"/>
              <a:chExt cx="1682752" cy="1171608"/>
            </a:xfrm>
          </p:grpSpPr>
          <p:grpSp>
            <p:nvGrpSpPr>
              <p:cNvPr id="196" name="Group 195"/>
              <p:cNvGrpSpPr/>
              <p:nvPr/>
            </p:nvGrpSpPr>
            <p:grpSpPr>
              <a:xfrm>
                <a:off x="2954628" y="1252724"/>
                <a:ext cx="1682752" cy="1107616"/>
                <a:chOff x="3029436" y="2887849"/>
                <a:chExt cx="2109824" cy="1388726"/>
              </a:xfrm>
            </p:grpSpPr>
            <p:sp>
              <p:nvSpPr>
                <p:cNvPr id="198" name="TextBox 197"/>
                <p:cNvSpPr txBox="1"/>
                <p:nvPr/>
              </p:nvSpPr>
              <p:spPr>
                <a:xfrm>
                  <a:off x="3084075" y="3301126"/>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r</a:t>
                  </a:r>
                </a:p>
              </p:txBody>
            </p:sp>
            <p:sp>
              <p:nvSpPr>
                <p:cNvPr id="199" name="TextBox 198"/>
                <p:cNvSpPr txBox="1"/>
                <p:nvPr/>
              </p:nvSpPr>
              <p:spPr>
                <a:xfrm>
                  <a:off x="3629738" y="3297628"/>
                  <a:ext cx="345928" cy="216347"/>
                </a:xfrm>
                <a:prstGeom prst="rect">
                  <a:avLst/>
                </a:prstGeom>
                <a:noFill/>
              </p:spPr>
              <p:txBody>
                <a:bodyPr wrap="square" rtlCol="0" anchor="ctr">
                  <a:noAutofit/>
                </a:bodyPr>
                <a:lstStyle/>
                <a:p>
                  <a:pPr algn="ctr"/>
                  <a:r>
                    <a:rPr lang="en-US" sz="2200" dirty="0" err="1" smtClean="0">
                      <a:solidFill>
                        <a:schemeClr val="accent1"/>
                      </a:solidFill>
                      <a:latin typeface="Rockwell"/>
                      <a:cs typeface="Rockwell"/>
                    </a:rPr>
                    <a:t>i</a:t>
                  </a:r>
                  <a:endParaRPr lang="en-US" sz="2200" dirty="0" smtClean="0">
                    <a:solidFill>
                      <a:schemeClr val="accent1"/>
                    </a:solidFill>
                    <a:latin typeface="Rockwell"/>
                    <a:cs typeface="Rockwell"/>
                  </a:endParaRPr>
                </a:p>
              </p:txBody>
            </p:sp>
            <p:sp>
              <p:nvSpPr>
                <p:cNvPr id="200" name="TextBox 199"/>
                <p:cNvSpPr txBox="1"/>
                <p:nvPr/>
              </p:nvSpPr>
              <p:spPr>
                <a:xfrm>
                  <a:off x="4211535" y="3297628"/>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n</a:t>
                  </a:r>
                  <a:endParaRPr lang="en-US" sz="2200" dirty="0" smtClean="0">
                    <a:solidFill>
                      <a:schemeClr val="accent1"/>
                    </a:solidFill>
                    <a:latin typeface="Rockwell"/>
                    <a:cs typeface="Rockwell"/>
                  </a:endParaRPr>
                </a:p>
              </p:txBody>
            </p:sp>
            <p:sp>
              <p:nvSpPr>
                <p:cNvPr id="201" name="TextBox 200"/>
                <p:cNvSpPr txBox="1"/>
                <p:nvPr/>
              </p:nvSpPr>
              <p:spPr>
                <a:xfrm>
                  <a:off x="4793332" y="3296302"/>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g</a:t>
                  </a:r>
                </a:p>
              </p:txBody>
            </p:sp>
            <p:sp>
              <p:nvSpPr>
                <p:cNvPr id="202" name="TextBox 201"/>
                <p:cNvSpPr txBox="1"/>
                <p:nvPr/>
              </p:nvSpPr>
              <p:spPr>
                <a:xfrm>
                  <a:off x="3637149" y="3777646"/>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u</a:t>
                  </a:r>
                </a:p>
              </p:txBody>
            </p:sp>
            <p:sp>
              <p:nvSpPr>
                <p:cNvPr id="203" name="TextBox 202"/>
                <p:cNvSpPr txBox="1"/>
                <p:nvPr/>
              </p:nvSpPr>
              <p:spPr>
                <a:xfrm>
                  <a:off x="3257039" y="3952056"/>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e</a:t>
                  </a:r>
                  <a:endParaRPr lang="en-US" sz="2200" dirty="0" smtClean="0">
                    <a:solidFill>
                      <a:schemeClr val="accent1"/>
                    </a:solidFill>
                    <a:latin typeface="Rockwell"/>
                    <a:cs typeface="Rockwell"/>
                  </a:endParaRPr>
                </a:p>
              </p:txBody>
            </p:sp>
            <p:sp>
              <p:nvSpPr>
                <p:cNvPr id="204" name="TextBox 203"/>
                <p:cNvSpPr txBox="1"/>
                <p:nvPr/>
              </p:nvSpPr>
              <p:spPr>
                <a:xfrm>
                  <a:off x="4409234" y="4060229"/>
                  <a:ext cx="345928" cy="216346"/>
                </a:xfrm>
                <a:prstGeom prst="rect">
                  <a:avLst/>
                </a:prstGeom>
                <a:noFill/>
              </p:spPr>
              <p:txBody>
                <a:bodyPr wrap="square" rtlCol="0" anchor="ctr">
                  <a:noAutofit/>
                </a:bodyPr>
                <a:lstStyle/>
                <a:p>
                  <a:pPr algn="ctr"/>
                  <a:r>
                    <a:rPr lang="el-GR" sz="2200" dirty="0">
                      <a:solidFill>
                        <a:schemeClr val="accent1"/>
                      </a:solidFill>
                      <a:latin typeface="Rockwell"/>
                      <a:cs typeface="Rockwell"/>
                    </a:rPr>
                    <a:t>ε</a:t>
                  </a:r>
                  <a:endParaRPr lang="en-US" sz="2200" dirty="0">
                    <a:solidFill>
                      <a:schemeClr val="accent1"/>
                    </a:solidFill>
                    <a:latin typeface="Rockwell"/>
                    <a:cs typeface="Rockwell"/>
                  </a:endParaRPr>
                </a:p>
              </p:txBody>
            </p:sp>
            <p:sp>
              <p:nvSpPr>
                <p:cNvPr id="207" name="TextBox 206"/>
                <p:cNvSpPr txBox="1"/>
                <p:nvPr/>
              </p:nvSpPr>
              <p:spPr>
                <a:xfrm>
                  <a:off x="3029436" y="2887849"/>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s</a:t>
                  </a:r>
                </a:p>
              </p:txBody>
            </p:sp>
            <p:sp>
              <p:nvSpPr>
                <p:cNvPr id="208" name="TextBox 207"/>
                <p:cNvSpPr txBox="1"/>
                <p:nvPr/>
              </p:nvSpPr>
              <p:spPr>
                <a:xfrm>
                  <a:off x="3971970" y="2975750"/>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e</a:t>
                  </a:r>
                </a:p>
              </p:txBody>
            </p:sp>
            <p:sp>
              <p:nvSpPr>
                <p:cNvPr id="209" name="TextBox 208"/>
                <p:cNvSpPr txBox="1"/>
                <p:nvPr/>
              </p:nvSpPr>
              <p:spPr>
                <a:xfrm>
                  <a:off x="4788295" y="2896084"/>
                  <a:ext cx="345928" cy="216348"/>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h</a:t>
                  </a:r>
                </a:p>
              </p:txBody>
            </p:sp>
          </p:grpSp>
          <p:sp>
            <p:nvSpPr>
              <p:cNvPr id="197" name="TextBox 196"/>
              <p:cNvSpPr txBox="1"/>
              <p:nvPr/>
            </p:nvSpPr>
            <p:spPr>
              <a:xfrm>
                <a:off x="3449633" y="1188732"/>
                <a:ext cx="275905" cy="172553"/>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a</a:t>
                </a:r>
              </a:p>
            </p:txBody>
          </p:sp>
        </p:grpSp>
      </p:grpSp>
      <p:cxnSp>
        <p:nvCxnSpPr>
          <p:cNvPr id="155" name="Straight Connector 154"/>
          <p:cNvCxnSpPr/>
          <p:nvPr/>
        </p:nvCxnSpPr>
        <p:spPr>
          <a:xfrm>
            <a:off x="148354" y="1193964"/>
            <a:ext cx="10410" cy="4323005"/>
          </a:xfrm>
          <a:prstGeom prst="line">
            <a:avLst/>
          </a:prstGeom>
          <a:ln w="12700" cmpd="sng">
            <a:solidFill>
              <a:schemeClr val="tx1"/>
            </a:solidFill>
            <a:prstDash val="dash"/>
          </a:ln>
        </p:spPr>
        <p:style>
          <a:lnRef idx="2">
            <a:schemeClr val="accent1"/>
          </a:lnRef>
          <a:fillRef idx="0">
            <a:schemeClr val="accent1"/>
          </a:fillRef>
          <a:effectRef idx="1">
            <a:schemeClr val="accent1"/>
          </a:effectRef>
          <a:fontRef idx="minor">
            <a:schemeClr val="tx1"/>
          </a:fontRef>
        </p:style>
      </p:cxnSp>
      <p:sp>
        <p:nvSpPr>
          <p:cNvPr id="161" name="Content Placeholder 2"/>
          <p:cNvSpPr txBox="1">
            <a:spLocks/>
          </p:cNvSpPr>
          <p:nvPr/>
        </p:nvSpPr>
        <p:spPr>
          <a:xfrm>
            <a:off x="20522" y="5531491"/>
            <a:ext cx="6302409" cy="928759"/>
          </a:xfrm>
          <a:prstGeom prst="rect">
            <a:avLst/>
          </a:prstGeom>
        </p:spPr>
        <p:txBody>
          <a:bodyPr>
            <a:normAutofit fontScale="85000"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b="1" dirty="0" smtClean="0"/>
              <a:t>Finite State Machines let us represent something infinite in finite space!</a:t>
            </a:r>
            <a:endParaRPr lang="en-US" b="1" dirty="0"/>
          </a:p>
        </p:txBody>
      </p:sp>
      <p:sp>
        <p:nvSpPr>
          <p:cNvPr id="162" name="Content Placeholder 2"/>
          <p:cNvSpPr txBox="1">
            <a:spLocks/>
          </p:cNvSpPr>
          <p:nvPr/>
        </p:nvSpPr>
        <p:spPr>
          <a:xfrm>
            <a:off x="6626904" y="1127672"/>
            <a:ext cx="2294322" cy="4389297"/>
          </a:xfrm>
          <a:prstGeom prst="rect">
            <a:avLst/>
          </a:prstGeom>
        </p:spPr>
        <p:txBody>
          <a:bodyPr>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b="1" dirty="0"/>
              <a:t>m</a:t>
            </a:r>
            <a:r>
              <a:rPr lang="en-US" b="1" dirty="0" smtClean="0"/>
              <a:t>essages</a:t>
            </a:r>
            <a:r>
              <a:rPr lang="en-US" dirty="0" smtClean="0"/>
              <a:t> and </a:t>
            </a:r>
            <a:r>
              <a:rPr lang="en-US" b="1" dirty="0" smtClean="0"/>
              <a:t>beliefs</a:t>
            </a:r>
            <a:r>
              <a:rPr lang="en-US" dirty="0" smtClean="0"/>
              <a:t> are Weighted Finite State Acceptors (WFSA)</a:t>
            </a:r>
          </a:p>
          <a:p>
            <a:pPr marL="0" indent="0">
              <a:buNone/>
            </a:pPr>
            <a:endParaRPr lang="en-US" dirty="0"/>
          </a:p>
          <a:p>
            <a:pPr marL="0" indent="0">
              <a:buNone/>
            </a:pPr>
            <a:r>
              <a:rPr lang="en-US" b="1" dirty="0"/>
              <a:t>factors </a:t>
            </a:r>
            <a:r>
              <a:rPr lang="en-US" dirty="0"/>
              <a:t>are Weighted Finite State Transducers (WFST)</a:t>
            </a:r>
          </a:p>
          <a:p>
            <a:pPr marL="0" indent="0">
              <a:buNone/>
            </a:pPr>
            <a:endParaRPr lang="en-US" dirty="0"/>
          </a:p>
        </p:txBody>
      </p:sp>
      <p:sp>
        <p:nvSpPr>
          <p:cNvPr id="164" name="Content Placeholder 2"/>
          <p:cNvSpPr txBox="1">
            <a:spLocks/>
          </p:cNvSpPr>
          <p:nvPr/>
        </p:nvSpPr>
        <p:spPr>
          <a:xfrm>
            <a:off x="6626904" y="3555209"/>
            <a:ext cx="2294322" cy="1744595"/>
          </a:xfrm>
          <a:prstGeom prst="rect">
            <a:avLst/>
          </a:prstGeom>
        </p:spPr>
        <p:txBody>
          <a:bodyPr>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endParaRPr lang="en-US" dirty="0"/>
          </a:p>
        </p:txBody>
      </p:sp>
      <p:sp>
        <p:nvSpPr>
          <p:cNvPr id="160" name="Content Placeholder 2"/>
          <p:cNvSpPr txBox="1">
            <a:spLocks/>
          </p:cNvSpPr>
          <p:nvPr/>
        </p:nvSpPr>
        <p:spPr>
          <a:xfrm>
            <a:off x="67823" y="951025"/>
            <a:ext cx="3558026" cy="4580466"/>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vert="horz" lIns="91440" tIns="45720" rIns="91440" bIns="182880" rtlCol="0">
            <a:normAutofit fontScale="92500"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dirty="0" smtClean="0"/>
              <a:t>That solves the problem of </a:t>
            </a:r>
            <a:r>
              <a:rPr lang="en-US" b="1" dirty="0" smtClean="0"/>
              <a:t>representation</a:t>
            </a:r>
            <a:r>
              <a:rPr lang="en-US" dirty="0" smtClean="0"/>
              <a:t>.</a:t>
            </a:r>
          </a:p>
          <a:p>
            <a:pPr marL="0" indent="0" algn="ctr">
              <a:buNone/>
            </a:pPr>
            <a:endParaRPr lang="en-US" dirty="0"/>
          </a:p>
          <a:p>
            <a:pPr marL="0" indent="0" algn="ctr">
              <a:buNone/>
            </a:pPr>
            <a:r>
              <a:rPr lang="en-US" dirty="0" smtClean="0"/>
              <a:t>But how do we manage the problem of </a:t>
            </a:r>
            <a:r>
              <a:rPr lang="en-US" b="1" dirty="0" smtClean="0"/>
              <a:t>computation?</a:t>
            </a:r>
            <a:r>
              <a:rPr lang="en-US" dirty="0"/>
              <a:t> </a:t>
            </a:r>
            <a:r>
              <a:rPr lang="en-US" dirty="0" smtClean="0"/>
              <a:t>(We still need to compute messages and beliefs.)</a:t>
            </a:r>
            <a:endParaRPr lang="en-US" dirty="0"/>
          </a:p>
        </p:txBody>
      </p:sp>
    </p:spTree>
    <p:extLst>
      <p:ext uri="{BB962C8B-B14F-4D97-AF65-F5344CB8AC3E}">
        <p14:creationId xmlns:p14="http://schemas.microsoft.com/office/powerpoint/2010/main" val="393536072"/>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2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Graphical Models over Strings</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257</a:t>
            </a:fld>
            <a:endParaRPr lang="en-US"/>
          </a:p>
        </p:txBody>
      </p:sp>
      <p:sp>
        <p:nvSpPr>
          <p:cNvPr id="10" name="TextBox 9"/>
          <p:cNvSpPr txBox="1"/>
          <p:nvPr/>
        </p:nvSpPr>
        <p:spPr>
          <a:xfrm>
            <a:off x="0" y="6446664"/>
            <a:ext cx="2448315" cy="411336"/>
          </a:xfrm>
          <a:prstGeom prst="rect">
            <a:avLst/>
          </a:prstGeom>
          <a:solidFill>
            <a:schemeClr val="accent6">
              <a:lumMod val="60000"/>
              <a:lumOff val="40000"/>
            </a:schemeClr>
          </a:solidFill>
        </p:spPr>
        <p:txBody>
          <a:bodyPr wrap="square" rtlCol="0" anchor="ctr">
            <a:noAutofit/>
          </a:bodyPr>
          <a:lstStyle/>
          <a:p>
            <a:r>
              <a:rPr lang="en-US" dirty="0" smtClean="0"/>
              <a:t>(Dreyer &amp; Eisner, 2009)</a:t>
            </a:r>
          </a:p>
        </p:txBody>
      </p:sp>
      <p:grpSp>
        <p:nvGrpSpPr>
          <p:cNvPr id="6" name="Group 5"/>
          <p:cNvGrpSpPr/>
          <p:nvPr/>
        </p:nvGrpSpPr>
        <p:grpSpPr>
          <a:xfrm>
            <a:off x="6076882" y="1114818"/>
            <a:ext cx="2030045" cy="3227825"/>
            <a:chOff x="1215399" y="1021709"/>
            <a:chExt cx="2719952" cy="4324796"/>
          </a:xfrm>
        </p:grpSpPr>
        <p:cxnSp>
          <p:nvCxnSpPr>
            <p:cNvPr id="49" name="Straight Connector 48"/>
            <p:cNvCxnSpPr>
              <a:stCxn id="54" idx="4"/>
              <a:endCxn id="52" idx="0"/>
            </p:cNvCxnSpPr>
            <p:nvPr/>
          </p:nvCxnSpPr>
          <p:spPr>
            <a:xfrm>
              <a:off x="1467705" y="1947552"/>
              <a:ext cx="0" cy="100822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p:cNvCxnSpPr>
              <a:stCxn id="53" idx="0"/>
              <a:endCxn id="52" idx="2"/>
            </p:cNvCxnSpPr>
            <p:nvPr/>
          </p:nvCxnSpPr>
          <p:spPr>
            <a:xfrm flipV="1">
              <a:off x="1463386" y="3198960"/>
              <a:ext cx="4319" cy="102977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1346112" y="2955773"/>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200" i="1" dirty="0" smtClean="0">
                  <a:solidFill>
                    <a:schemeClr val="tx1"/>
                  </a:solidFill>
                  <a:latin typeface="Times New Roman"/>
                  <a:cs typeface="Times New Roman"/>
                </a:rPr>
                <a:t>ψ</a:t>
              </a:r>
              <a:r>
                <a:rPr lang="en-US" sz="1200" i="1" baseline="-25000" dirty="0">
                  <a:solidFill>
                    <a:schemeClr val="tx1"/>
                  </a:solidFill>
                  <a:latin typeface="Times New Roman"/>
                  <a:cs typeface="Times New Roman"/>
                </a:rPr>
                <a:t>1</a:t>
              </a:r>
              <a:endParaRPr lang="en-US" sz="1200" i="1" dirty="0">
                <a:solidFill>
                  <a:schemeClr val="tx1"/>
                </a:solidFill>
                <a:latin typeface="Times New Roman"/>
                <a:cs typeface="Times New Roman"/>
              </a:endParaRPr>
            </a:p>
          </p:txBody>
        </p:sp>
        <p:sp>
          <p:nvSpPr>
            <p:cNvPr id="53" name="Oval 52"/>
            <p:cNvSpPr/>
            <p:nvPr/>
          </p:nvSpPr>
          <p:spPr>
            <a:xfrm>
              <a:off x="1215399" y="4228739"/>
              <a:ext cx="495974" cy="502698"/>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accent1"/>
                  </a:solidFill>
                  <a:latin typeface="Times New Roman"/>
                  <a:cs typeface="Times New Roman"/>
                </a:rPr>
                <a:t>X</a:t>
              </a:r>
              <a:r>
                <a:rPr lang="en-US" sz="1200" i="1" baseline="-25000" dirty="0" smtClean="0">
                  <a:solidFill>
                    <a:schemeClr val="accent1"/>
                  </a:solidFill>
                  <a:latin typeface="Times New Roman"/>
                  <a:cs typeface="Times New Roman"/>
                </a:rPr>
                <a:t>2</a:t>
              </a:r>
              <a:endParaRPr lang="en-US" sz="1200" i="1" dirty="0">
                <a:solidFill>
                  <a:schemeClr val="accent1"/>
                </a:solidFill>
                <a:latin typeface="Times New Roman"/>
                <a:cs typeface="Times New Roman"/>
              </a:endParaRPr>
            </a:p>
          </p:txBody>
        </p:sp>
        <p:sp>
          <p:nvSpPr>
            <p:cNvPr id="54" name="Oval 53"/>
            <p:cNvSpPr/>
            <p:nvPr/>
          </p:nvSpPr>
          <p:spPr>
            <a:xfrm>
              <a:off x="1219718" y="1444854"/>
              <a:ext cx="495974" cy="50269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accent3"/>
                  </a:solidFill>
                  <a:latin typeface="Times New Roman"/>
                  <a:cs typeface="Times New Roman"/>
                </a:rPr>
                <a:t>X</a:t>
              </a:r>
              <a:r>
                <a:rPr lang="en-US" sz="1200" i="1" baseline="-25000" dirty="0" smtClean="0">
                  <a:solidFill>
                    <a:schemeClr val="accent3"/>
                  </a:solidFill>
                  <a:latin typeface="Times New Roman"/>
                  <a:cs typeface="Times New Roman"/>
                </a:rPr>
                <a:t>1</a:t>
              </a:r>
              <a:endParaRPr lang="en-US" sz="1200" i="1" dirty="0">
                <a:solidFill>
                  <a:schemeClr val="accent3"/>
                </a:solidFill>
                <a:latin typeface="Times New Roman"/>
                <a:cs typeface="Times New Roman"/>
              </a:endParaRPr>
            </a:p>
          </p:txBody>
        </p:sp>
        <p:grpSp>
          <p:nvGrpSpPr>
            <p:cNvPr id="75" name="Group 18"/>
            <p:cNvGrpSpPr>
              <a:grpSpLocks/>
            </p:cNvGrpSpPr>
            <p:nvPr/>
          </p:nvGrpSpPr>
          <p:grpSpPr bwMode="auto">
            <a:xfrm rot="5400000">
              <a:off x="1251815" y="1038640"/>
              <a:ext cx="423141" cy="389279"/>
              <a:chOff x="3503523" y="5465825"/>
              <a:chExt cx="224408" cy="271141"/>
            </a:xfrm>
          </p:grpSpPr>
          <p:cxnSp>
            <p:nvCxnSpPr>
              <p:cNvPr id="76" name="Straight Connector 75"/>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79" name="Group 18"/>
            <p:cNvGrpSpPr>
              <a:grpSpLocks/>
            </p:cNvGrpSpPr>
            <p:nvPr/>
          </p:nvGrpSpPr>
          <p:grpSpPr bwMode="auto">
            <a:xfrm rot="16200000">
              <a:off x="1247530" y="4756663"/>
              <a:ext cx="423141" cy="389279"/>
              <a:chOff x="3503523" y="5465825"/>
              <a:chExt cx="224408" cy="271141"/>
            </a:xfrm>
          </p:grpSpPr>
          <p:cxnSp>
            <p:nvCxnSpPr>
              <p:cNvPr id="80" name="Straight Connector 79"/>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3" name="Group 2"/>
            <p:cNvGrpSpPr/>
            <p:nvPr/>
          </p:nvGrpSpPr>
          <p:grpSpPr>
            <a:xfrm>
              <a:off x="1751820" y="1134922"/>
              <a:ext cx="2183531" cy="1219047"/>
              <a:chOff x="4273884" y="1312895"/>
              <a:chExt cx="2183531" cy="1219047"/>
            </a:xfrm>
          </p:grpSpPr>
          <p:sp>
            <p:nvSpPr>
              <p:cNvPr id="85" name="Oval 84"/>
              <p:cNvSpPr/>
              <p:nvPr/>
            </p:nvSpPr>
            <p:spPr>
              <a:xfrm>
                <a:off x="4273884" y="1791762"/>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86" name="Straight Arrow Connector 85"/>
              <p:cNvCxnSpPr>
                <a:endCxn id="87" idx="2"/>
              </p:cNvCxnSpPr>
              <p:nvPr/>
            </p:nvCxnSpPr>
            <p:spPr>
              <a:xfrm>
                <a:off x="4436937" y="1873106"/>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7" name="Oval 86"/>
              <p:cNvSpPr/>
              <p:nvPr/>
            </p:nvSpPr>
            <p:spPr>
              <a:xfrm>
                <a:off x="4686443" y="1793437"/>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88" name="Straight Arrow Connector 87"/>
              <p:cNvCxnSpPr>
                <a:endCxn id="89" idx="2"/>
              </p:cNvCxnSpPr>
              <p:nvPr/>
            </p:nvCxnSpPr>
            <p:spPr>
              <a:xfrm>
                <a:off x="4833125" y="1870566"/>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9" name="Oval 88"/>
              <p:cNvSpPr/>
              <p:nvPr/>
            </p:nvSpPr>
            <p:spPr>
              <a:xfrm>
                <a:off x="5082630" y="1790897"/>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90" name="Straight Arrow Connector 89"/>
              <p:cNvCxnSpPr>
                <a:endCxn id="91" idx="2"/>
              </p:cNvCxnSpPr>
              <p:nvPr/>
            </p:nvCxnSpPr>
            <p:spPr>
              <a:xfrm>
                <a:off x="5255547" y="1870566"/>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1" name="Oval 90"/>
              <p:cNvSpPr/>
              <p:nvPr/>
            </p:nvSpPr>
            <p:spPr>
              <a:xfrm>
                <a:off x="5505052" y="1790897"/>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92" name="Straight Arrow Connector 91"/>
              <p:cNvCxnSpPr>
                <a:endCxn id="93" idx="2"/>
              </p:cNvCxnSpPr>
              <p:nvPr/>
            </p:nvCxnSpPr>
            <p:spPr>
              <a:xfrm>
                <a:off x="5677969" y="1869604"/>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5927474" y="1789934"/>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94" name="Straight Arrow Connector 44"/>
              <p:cNvCxnSpPr>
                <a:stCxn id="87" idx="5"/>
                <a:endCxn id="89" idx="4"/>
              </p:cNvCxnSpPr>
              <p:nvPr/>
            </p:nvCxnSpPr>
            <p:spPr>
              <a:xfrm rot="16200000" flipH="1">
                <a:off x="4984491" y="1770569"/>
                <a:ext cx="20795" cy="338538"/>
              </a:xfrm>
              <a:prstGeom prst="curvedConnector3">
                <a:avLst>
                  <a:gd name="adj1" fmla="val 1398740"/>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5" name="Oval 94"/>
              <p:cNvSpPr/>
              <p:nvPr/>
            </p:nvSpPr>
            <p:spPr>
              <a:xfrm>
                <a:off x="4908691" y="2372602"/>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96" name="Straight Arrow Connector 44"/>
              <p:cNvCxnSpPr>
                <a:stCxn id="87" idx="3"/>
                <a:endCxn id="95" idx="2"/>
              </p:cNvCxnSpPr>
              <p:nvPr/>
            </p:nvCxnSpPr>
            <p:spPr>
              <a:xfrm rot="16200000" flipH="1">
                <a:off x="4548092" y="2091671"/>
                <a:ext cx="522830" cy="198368"/>
              </a:xfrm>
              <a:prstGeom prst="curvedConnector2">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97" name="Straight Arrow Connector 44"/>
              <p:cNvCxnSpPr>
                <a:stCxn id="95" idx="6"/>
                <a:endCxn id="89" idx="5"/>
              </p:cNvCxnSpPr>
              <p:nvPr/>
            </p:nvCxnSpPr>
            <p:spPr>
              <a:xfrm flipV="1">
                <a:off x="5071745" y="1926902"/>
                <a:ext cx="150061" cy="525370"/>
              </a:xfrm>
              <a:prstGeom prst="curvedConnector2">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98" name="Straight Arrow Connector 44"/>
              <p:cNvCxnSpPr>
                <a:stCxn id="93" idx="5"/>
                <a:endCxn id="93" idx="6"/>
              </p:cNvCxnSpPr>
              <p:nvPr/>
            </p:nvCxnSpPr>
            <p:spPr>
              <a:xfrm rot="5400000" flipH="1" flipV="1">
                <a:off x="6050420" y="1885832"/>
                <a:ext cx="56335" cy="23879"/>
              </a:xfrm>
              <a:prstGeom prst="curvedConnector4">
                <a:avLst>
                  <a:gd name="adj1" fmla="val -410822"/>
                  <a:gd name="adj2" fmla="val 971488"/>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99" name="Straight Arrow Connector 44"/>
              <p:cNvCxnSpPr>
                <a:stCxn id="85" idx="0"/>
                <a:endCxn id="87" idx="1"/>
              </p:cNvCxnSpPr>
              <p:nvPr/>
            </p:nvCxnSpPr>
            <p:spPr>
              <a:xfrm rot="16200000" flipH="1">
                <a:off x="4520361" y="1626811"/>
                <a:ext cx="25010" cy="354912"/>
              </a:xfrm>
              <a:prstGeom prst="curvedConnector3">
                <a:avLst>
                  <a:gd name="adj1" fmla="val -832090"/>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0" name="Straight Arrow Connector 44"/>
              <p:cNvCxnSpPr>
                <a:stCxn id="87" idx="0"/>
                <a:endCxn id="91" idx="1"/>
              </p:cNvCxnSpPr>
              <p:nvPr/>
            </p:nvCxnSpPr>
            <p:spPr>
              <a:xfrm rot="16200000" flipH="1">
                <a:off x="5138053" y="1423354"/>
                <a:ext cx="20795" cy="760961"/>
              </a:xfrm>
              <a:prstGeom prst="curvedConnector3">
                <a:avLst>
                  <a:gd name="adj1" fmla="val -810370"/>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1" name="Straight Arrow Connector 44"/>
              <p:cNvCxnSpPr>
                <a:stCxn id="91" idx="0"/>
                <a:endCxn id="93" idx="0"/>
              </p:cNvCxnSpPr>
              <p:nvPr/>
            </p:nvCxnSpPr>
            <p:spPr>
              <a:xfrm rot="5400000" flipH="1" flipV="1">
                <a:off x="5797308" y="1579205"/>
                <a:ext cx="963" cy="422422"/>
              </a:xfrm>
              <a:prstGeom prst="curvedConnector3">
                <a:avLst>
                  <a:gd name="adj1" fmla="val 21706805"/>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44"/>
              <p:cNvCxnSpPr>
                <a:stCxn id="89" idx="5"/>
                <a:endCxn id="93" idx="4"/>
              </p:cNvCxnSpPr>
              <p:nvPr/>
            </p:nvCxnSpPr>
            <p:spPr>
              <a:xfrm rot="16200000" flipH="1">
                <a:off x="5604218" y="1544490"/>
                <a:ext cx="22371" cy="787196"/>
              </a:xfrm>
              <a:prstGeom prst="curvedConnector3">
                <a:avLst>
                  <a:gd name="adj1" fmla="val 1034519"/>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03" name="Oval 102"/>
              <p:cNvSpPr/>
              <p:nvPr/>
            </p:nvSpPr>
            <p:spPr>
              <a:xfrm>
                <a:off x="5975805" y="1831684"/>
                <a:ext cx="66392" cy="66392"/>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04" name="Straight Arrow Connector 44"/>
              <p:cNvCxnSpPr>
                <a:stCxn id="87" idx="7"/>
                <a:endCxn id="89" idx="0"/>
              </p:cNvCxnSpPr>
              <p:nvPr/>
            </p:nvCxnSpPr>
            <p:spPr>
              <a:xfrm rot="5400000" flipH="1" flipV="1">
                <a:off x="4981951" y="1634566"/>
                <a:ext cx="25874" cy="338539"/>
              </a:xfrm>
              <a:prstGeom prst="curvedConnector3">
                <a:avLst>
                  <a:gd name="adj1" fmla="val 1152517"/>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05" name="Group 104"/>
              <p:cNvGrpSpPr/>
              <p:nvPr/>
            </p:nvGrpSpPr>
            <p:grpSpPr>
              <a:xfrm>
                <a:off x="4387404" y="1312895"/>
                <a:ext cx="2070011" cy="1050576"/>
                <a:chOff x="2954628" y="1188732"/>
                <a:chExt cx="2273899" cy="1154054"/>
              </a:xfrm>
            </p:grpSpPr>
            <p:grpSp>
              <p:nvGrpSpPr>
                <p:cNvPr id="106" name="Group 105"/>
                <p:cNvGrpSpPr/>
                <p:nvPr/>
              </p:nvGrpSpPr>
              <p:grpSpPr>
                <a:xfrm>
                  <a:off x="2954628" y="1252724"/>
                  <a:ext cx="2273899" cy="1090062"/>
                  <a:chOff x="3029436" y="2887849"/>
                  <a:chExt cx="2851000" cy="1366717"/>
                </a:xfrm>
              </p:grpSpPr>
              <p:sp>
                <p:nvSpPr>
                  <p:cNvPr id="108" name="TextBox 107"/>
                  <p:cNvSpPr txBox="1"/>
                  <p:nvPr/>
                </p:nvSpPr>
                <p:spPr>
                  <a:xfrm>
                    <a:off x="3084075" y="3301126"/>
                    <a:ext cx="345928" cy="216347"/>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r</a:t>
                    </a:r>
                  </a:p>
                </p:txBody>
              </p:sp>
              <p:sp>
                <p:nvSpPr>
                  <p:cNvPr id="109" name="TextBox 108"/>
                  <p:cNvSpPr txBox="1"/>
                  <p:nvPr/>
                </p:nvSpPr>
                <p:spPr>
                  <a:xfrm>
                    <a:off x="3629738" y="3297628"/>
                    <a:ext cx="345928" cy="216347"/>
                  </a:xfrm>
                  <a:prstGeom prst="rect">
                    <a:avLst/>
                  </a:prstGeom>
                  <a:noFill/>
                </p:spPr>
                <p:txBody>
                  <a:bodyPr wrap="square" rtlCol="0" anchor="ctr">
                    <a:noAutofit/>
                  </a:bodyPr>
                  <a:lstStyle/>
                  <a:p>
                    <a:pPr algn="ctr"/>
                    <a:r>
                      <a:rPr lang="en-US" sz="1200" dirty="0" err="1" smtClean="0">
                        <a:solidFill>
                          <a:schemeClr val="accent3"/>
                        </a:solidFill>
                        <a:latin typeface="Rockwell"/>
                        <a:cs typeface="Rockwell"/>
                      </a:rPr>
                      <a:t>i</a:t>
                    </a:r>
                    <a:endParaRPr lang="en-US" sz="1200" dirty="0" smtClean="0">
                      <a:solidFill>
                        <a:schemeClr val="accent3"/>
                      </a:solidFill>
                      <a:latin typeface="Rockwell"/>
                      <a:cs typeface="Rockwell"/>
                    </a:endParaRPr>
                  </a:p>
                </p:txBody>
              </p:sp>
              <p:sp>
                <p:nvSpPr>
                  <p:cNvPr id="110" name="TextBox 109"/>
                  <p:cNvSpPr txBox="1"/>
                  <p:nvPr/>
                </p:nvSpPr>
                <p:spPr>
                  <a:xfrm>
                    <a:off x="4211535" y="3297628"/>
                    <a:ext cx="345928" cy="216347"/>
                  </a:xfrm>
                  <a:prstGeom prst="rect">
                    <a:avLst/>
                  </a:prstGeom>
                  <a:noFill/>
                </p:spPr>
                <p:txBody>
                  <a:bodyPr wrap="square" rtlCol="0" anchor="ctr">
                    <a:noAutofit/>
                  </a:bodyPr>
                  <a:lstStyle/>
                  <a:p>
                    <a:pPr algn="ctr"/>
                    <a:r>
                      <a:rPr lang="en-US" sz="1200" dirty="0">
                        <a:solidFill>
                          <a:schemeClr val="accent3"/>
                        </a:solidFill>
                        <a:latin typeface="Rockwell"/>
                        <a:cs typeface="Rockwell"/>
                      </a:rPr>
                      <a:t>n</a:t>
                    </a:r>
                    <a:endParaRPr lang="en-US" sz="1200" dirty="0" smtClean="0">
                      <a:solidFill>
                        <a:schemeClr val="accent3"/>
                      </a:solidFill>
                      <a:latin typeface="Rockwell"/>
                      <a:cs typeface="Rockwell"/>
                    </a:endParaRPr>
                  </a:p>
                </p:txBody>
              </p:sp>
              <p:sp>
                <p:nvSpPr>
                  <p:cNvPr id="111" name="TextBox 110"/>
                  <p:cNvSpPr txBox="1"/>
                  <p:nvPr/>
                </p:nvSpPr>
                <p:spPr>
                  <a:xfrm>
                    <a:off x="4793332" y="3296302"/>
                    <a:ext cx="345928" cy="216347"/>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g</a:t>
                    </a:r>
                  </a:p>
                </p:txBody>
              </p:sp>
              <p:sp>
                <p:nvSpPr>
                  <p:cNvPr id="112" name="TextBox 111"/>
                  <p:cNvSpPr txBox="1"/>
                  <p:nvPr/>
                </p:nvSpPr>
                <p:spPr>
                  <a:xfrm>
                    <a:off x="3637149" y="3777646"/>
                    <a:ext cx="345928" cy="216347"/>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u</a:t>
                    </a:r>
                  </a:p>
                </p:txBody>
              </p:sp>
              <p:sp>
                <p:nvSpPr>
                  <p:cNvPr id="113" name="TextBox 112"/>
                  <p:cNvSpPr txBox="1"/>
                  <p:nvPr/>
                </p:nvSpPr>
                <p:spPr>
                  <a:xfrm>
                    <a:off x="3257039" y="3952056"/>
                    <a:ext cx="345928" cy="216347"/>
                  </a:xfrm>
                  <a:prstGeom prst="rect">
                    <a:avLst/>
                  </a:prstGeom>
                  <a:noFill/>
                </p:spPr>
                <p:txBody>
                  <a:bodyPr wrap="square" rtlCol="0" anchor="ctr">
                    <a:noAutofit/>
                  </a:bodyPr>
                  <a:lstStyle/>
                  <a:p>
                    <a:pPr algn="ctr"/>
                    <a:r>
                      <a:rPr lang="en-US" sz="1200" dirty="0">
                        <a:solidFill>
                          <a:schemeClr val="accent3"/>
                        </a:solidFill>
                        <a:latin typeface="Rockwell"/>
                        <a:cs typeface="Rockwell"/>
                      </a:rPr>
                      <a:t>e</a:t>
                    </a:r>
                    <a:endParaRPr lang="en-US" sz="1200" dirty="0" smtClean="0">
                      <a:solidFill>
                        <a:schemeClr val="accent3"/>
                      </a:solidFill>
                      <a:latin typeface="Rockwell"/>
                      <a:cs typeface="Rockwell"/>
                    </a:endParaRPr>
                  </a:p>
                </p:txBody>
              </p:sp>
              <p:sp>
                <p:nvSpPr>
                  <p:cNvPr id="114" name="TextBox 113"/>
                  <p:cNvSpPr txBox="1"/>
                  <p:nvPr/>
                </p:nvSpPr>
                <p:spPr>
                  <a:xfrm>
                    <a:off x="4068880" y="4038219"/>
                    <a:ext cx="345928" cy="216347"/>
                  </a:xfrm>
                  <a:prstGeom prst="rect">
                    <a:avLst/>
                  </a:prstGeom>
                  <a:noFill/>
                </p:spPr>
                <p:txBody>
                  <a:bodyPr wrap="square" rtlCol="0" anchor="ctr">
                    <a:noAutofit/>
                  </a:bodyPr>
                  <a:lstStyle/>
                  <a:p>
                    <a:pPr algn="ctr"/>
                    <a:r>
                      <a:rPr lang="el-GR" sz="1200" dirty="0">
                        <a:solidFill>
                          <a:schemeClr val="accent3"/>
                        </a:solidFill>
                        <a:latin typeface="Rockwell"/>
                        <a:cs typeface="Rockwell"/>
                      </a:rPr>
                      <a:t>ε</a:t>
                    </a:r>
                    <a:endParaRPr lang="en-US" sz="1200" dirty="0">
                      <a:solidFill>
                        <a:schemeClr val="accent3"/>
                      </a:solidFill>
                      <a:latin typeface="Rockwell"/>
                      <a:cs typeface="Rockwell"/>
                    </a:endParaRPr>
                  </a:p>
                </p:txBody>
              </p:sp>
              <p:sp>
                <p:nvSpPr>
                  <p:cNvPr id="115" name="TextBox 114"/>
                  <p:cNvSpPr txBox="1"/>
                  <p:nvPr/>
                </p:nvSpPr>
                <p:spPr>
                  <a:xfrm>
                    <a:off x="5534508" y="3865659"/>
                    <a:ext cx="345928" cy="216347"/>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e</a:t>
                    </a:r>
                  </a:p>
                </p:txBody>
              </p:sp>
              <p:sp>
                <p:nvSpPr>
                  <p:cNvPr id="116" name="TextBox 115"/>
                  <p:cNvSpPr txBox="1"/>
                  <p:nvPr/>
                </p:nvSpPr>
                <p:spPr>
                  <a:xfrm>
                    <a:off x="4633952" y="3973833"/>
                    <a:ext cx="345928" cy="216347"/>
                  </a:xfrm>
                  <a:prstGeom prst="rect">
                    <a:avLst/>
                  </a:prstGeom>
                  <a:noFill/>
                </p:spPr>
                <p:txBody>
                  <a:bodyPr wrap="square" rtlCol="0" anchor="ctr">
                    <a:noAutofit/>
                  </a:bodyPr>
                  <a:lstStyle/>
                  <a:p>
                    <a:pPr algn="ctr"/>
                    <a:r>
                      <a:rPr lang="en-US" sz="1200" dirty="0">
                        <a:solidFill>
                          <a:schemeClr val="accent3"/>
                        </a:solidFill>
                        <a:latin typeface="Rockwell"/>
                        <a:cs typeface="Rockwell"/>
                      </a:rPr>
                      <a:t>e</a:t>
                    </a:r>
                    <a:endParaRPr lang="en-US" sz="1200" dirty="0" smtClean="0">
                      <a:solidFill>
                        <a:schemeClr val="accent3"/>
                      </a:solidFill>
                      <a:latin typeface="Rockwell"/>
                      <a:cs typeface="Rockwell"/>
                    </a:endParaRPr>
                  </a:p>
                </p:txBody>
              </p:sp>
              <p:sp>
                <p:nvSpPr>
                  <p:cNvPr id="117" name="TextBox 116"/>
                  <p:cNvSpPr txBox="1"/>
                  <p:nvPr/>
                </p:nvSpPr>
                <p:spPr>
                  <a:xfrm>
                    <a:off x="3029436" y="2887849"/>
                    <a:ext cx="345928" cy="216347"/>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s</a:t>
                    </a:r>
                  </a:p>
                </p:txBody>
              </p:sp>
              <p:sp>
                <p:nvSpPr>
                  <p:cNvPr id="118" name="TextBox 117"/>
                  <p:cNvSpPr txBox="1"/>
                  <p:nvPr/>
                </p:nvSpPr>
                <p:spPr>
                  <a:xfrm>
                    <a:off x="3971970" y="2975750"/>
                    <a:ext cx="345928" cy="216347"/>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e</a:t>
                    </a:r>
                  </a:p>
                </p:txBody>
              </p:sp>
              <p:sp>
                <p:nvSpPr>
                  <p:cNvPr id="119" name="TextBox 118"/>
                  <p:cNvSpPr txBox="1"/>
                  <p:nvPr/>
                </p:nvSpPr>
                <p:spPr>
                  <a:xfrm>
                    <a:off x="4788295" y="2896084"/>
                    <a:ext cx="345928" cy="216348"/>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h</a:t>
                    </a:r>
                  </a:p>
                </p:txBody>
              </p:sp>
            </p:grpSp>
            <p:sp>
              <p:nvSpPr>
                <p:cNvPr id="107" name="TextBox 106"/>
                <p:cNvSpPr txBox="1"/>
                <p:nvPr/>
              </p:nvSpPr>
              <p:spPr>
                <a:xfrm>
                  <a:off x="3449633" y="1188732"/>
                  <a:ext cx="275905" cy="172553"/>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a</a:t>
                  </a:r>
                </a:p>
              </p:txBody>
            </p:sp>
          </p:grpSp>
        </p:grpSp>
        <p:grpSp>
          <p:nvGrpSpPr>
            <p:cNvPr id="120" name="Group 119"/>
            <p:cNvGrpSpPr/>
            <p:nvPr/>
          </p:nvGrpSpPr>
          <p:grpSpPr>
            <a:xfrm>
              <a:off x="1711373" y="2475112"/>
              <a:ext cx="2088349" cy="1445088"/>
              <a:chOff x="2585554" y="3142286"/>
              <a:chExt cx="2502042" cy="1731353"/>
            </a:xfrm>
          </p:grpSpPr>
          <p:sp>
            <p:nvSpPr>
              <p:cNvPr id="121" name="Oval 120"/>
              <p:cNvSpPr/>
              <p:nvPr/>
            </p:nvSpPr>
            <p:spPr>
              <a:xfrm>
                <a:off x="2585554" y="3854200"/>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latin typeface="Rockwell"/>
                  <a:cs typeface="Rockwell"/>
                </a:endParaRPr>
              </a:p>
            </p:txBody>
          </p:sp>
          <p:cxnSp>
            <p:nvCxnSpPr>
              <p:cNvPr id="122" name="Straight Arrow Connector 121"/>
              <p:cNvCxnSpPr>
                <a:endCxn id="124" idx="2"/>
              </p:cNvCxnSpPr>
              <p:nvPr/>
            </p:nvCxnSpPr>
            <p:spPr>
              <a:xfrm>
                <a:off x="2810126" y="3966235"/>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3" name="TextBox 122"/>
              <p:cNvSpPr txBox="1"/>
              <p:nvPr/>
            </p:nvSpPr>
            <p:spPr>
              <a:xfrm>
                <a:off x="2796542" y="3688181"/>
                <a:ext cx="345928" cy="216347"/>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s</a:t>
                </a:r>
              </a:p>
            </p:txBody>
          </p:sp>
          <p:sp>
            <p:nvSpPr>
              <p:cNvPr id="124" name="Oval 123"/>
              <p:cNvSpPr/>
              <p:nvPr/>
            </p:nvSpPr>
            <p:spPr>
              <a:xfrm>
                <a:off x="3153767" y="3856507"/>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latin typeface="Rockwell"/>
                  <a:cs typeface="Rockwell"/>
                </a:endParaRPr>
              </a:p>
            </p:txBody>
          </p:sp>
          <p:cxnSp>
            <p:nvCxnSpPr>
              <p:cNvPr id="125" name="Straight Arrow Connector 124"/>
              <p:cNvCxnSpPr>
                <a:endCxn id="127" idx="2"/>
              </p:cNvCxnSpPr>
              <p:nvPr/>
            </p:nvCxnSpPr>
            <p:spPr>
              <a:xfrm>
                <a:off x="3355789" y="3962737"/>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6" name="TextBox 125"/>
              <p:cNvSpPr txBox="1"/>
              <p:nvPr/>
            </p:nvSpPr>
            <p:spPr>
              <a:xfrm>
                <a:off x="3342205" y="3684683"/>
                <a:ext cx="345928" cy="216347"/>
              </a:xfrm>
              <a:prstGeom prst="rect">
                <a:avLst/>
              </a:prstGeom>
              <a:noFill/>
            </p:spPr>
            <p:txBody>
              <a:bodyPr wrap="square" rtlCol="0" anchor="ctr">
                <a:noAutofit/>
              </a:bodyPr>
              <a:lstStyle/>
              <a:p>
                <a:pPr algn="ctr"/>
                <a:r>
                  <a:rPr lang="en-US" sz="1200" dirty="0">
                    <a:solidFill>
                      <a:schemeClr val="accent3"/>
                    </a:solidFill>
                    <a:latin typeface="Rockwell"/>
                    <a:cs typeface="Rockwell"/>
                  </a:rPr>
                  <a:t>i</a:t>
                </a:r>
                <a:endParaRPr lang="en-US" sz="1200" dirty="0" smtClean="0">
                  <a:solidFill>
                    <a:schemeClr val="accent3"/>
                  </a:solidFill>
                  <a:latin typeface="Rockwell"/>
                  <a:cs typeface="Rockwell"/>
                </a:endParaRPr>
              </a:p>
            </p:txBody>
          </p:sp>
          <p:sp>
            <p:nvSpPr>
              <p:cNvPr id="127" name="Oval 126"/>
              <p:cNvSpPr/>
              <p:nvPr/>
            </p:nvSpPr>
            <p:spPr>
              <a:xfrm>
                <a:off x="3699430" y="3853009"/>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latin typeface="Rockwell"/>
                  <a:cs typeface="Rockwell"/>
                </a:endParaRPr>
              </a:p>
            </p:txBody>
          </p:sp>
          <p:cxnSp>
            <p:nvCxnSpPr>
              <p:cNvPr id="128" name="Straight Arrow Connector 127"/>
              <p:cNvCxnSpPr>
                <a:endCxn id="130" idx="2"/>
              </p:cNvCxnSpPr>
              <p:nvPr/>
            </p:nvCxnSpPr>
            <p:spPr>
              <a:xfrm>
                <a:off x="3937586" y="3962737"/>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9" name="TextBox 128"/>
              <p:cNvSpPr txBox="1"/>
              <p:nvPr/>
            </p:nvSpPr>
            <p:spPr>
              <a:xfrm>
                <a:off x="3924002" y="3684683"/>
                <a:ext cx="345928" cy="216347"/>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n</a:t>
                </a:r>
              </a:p>
            </p:txBody>
          </p:sp>
          <p:sp>
            <p:nvSpPr>
              <p:cNvPr id="130" name="Oval 129"/>
              <p:cNvSpPr/>
              <p:nvPr/>
            </p:nvSpPr>
            <p:spPr>
              <a:xfrm>
                <a:off x="4281227" y="3853009"/>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latin typeface="Rockwell"/>
                  <a:cs typeface="Rockwell"/>
                </a:endParaRPr>
              </a:p>
            </p:txBody>
          </p:sp>
          <p:cxnSp>
            <p:nvCxnSpPr>
              <p:cNvPr id="131" name="Straight Arrow Connector 130"/>
              <p:cNvCxnSpPr>
                <a:endCxn id="133" idx="2"/>
              </p:cNvCxnSpPr>
              <p:nvPr/>
            </p:nvCxnSpPr>
            <p:spPr>
              <a:xfrm>
                <a:off x="4519383" y="3961411"/>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2" name="TextBox 131"/>
              <p:cNvSpPr txBox="1"/>
              <p:nvPr/>
            </p:nvSpPr>
            <p:spPr>
              <a:xfrm>
                <a:off x="4505799" y="3683357"/>
                <a:ext cx="345928" cy="216347"/>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g</a:t>
                </a:r>
              </a:p>
            </p:txBody>
          </p:sp>
          <p:sp>
            <p:nvSpPr>
              <p:cNvPr id="133" name="Oval 132"/>
              <p:cNvSpPr/>
              <p:nvPr/>
            </p:nvSpPr>
            <p:spPr>
              <a:xfrm>
                <a:off x="4863024" y="3851683"/>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latin typeface="Rockwell"/>
                  <a:cs typeface="Rockwell"/>
                </a:endParaRPr>
              </a:p>
            </p:txBody>
          </p:sp>
          <p:sp>
            <p:nvSpPr>
              <p:cNvPr id="134" name="TextBox 133"/>
              <p:cNvSpPr txBox="1"/>
              <p:nvPr/>
            </p:nvSpPr>
            <p:spPr>
              <a:xfrm>
                <a:off x="2810126" y="3974491"/>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r</a:t>
                </a:r>
              </a:p>
            </p:txBody>
          </p:sp>
          <p:sp>
            <p:nvSpPr>
              <p:cNvPr id="135" name="TextBox 134"/>
              <p:cNvSpPr txBox="1"/>
              <p:nvPr/>
            </p:nvSpPr>
            <p:spPr>
              <a:xfrm>
                <a:off x="3355789" y="3964917"/>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a</a:t>
                </a:r>
                <a:endParaRPr lang="en-US" sz="1200" dirty="0" smtClean="0">
                  <a:solidFill>
                    <a:schemeClr val="accent1"/>
                  </a:solidFill>
                  <a:latin typeface="Rockwell"/>
                  <a:cs typeface="Rockwell"/>
                </a:endParaRPr>
              </a:p>
            </p:txBody>
          </p:sp>
          <p:sp>
            <p:nvSpPr>
              <p:cNvPr id="136" name="TextBox 135"/>
              <p:cNvSpPr txBox="1"/>
              <p:nvPr/>
            </p:nvSpPr>
            <p:spPr>
              <a:xfrm>
                <a:off x="3937586" y="3970993"/>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n</a:t>
                </a:r>
              </a:p>
            </p:txBody>
          </p:sp>
          <p:sp>
            <p:nvSpPr>
              <p:cNvPr id="137" name="TextBox 136"/>
              <p:cNvSpPr txBox="1"/>
              <p:nvPr/>
            </p:nvSpPr>
            <p:spPr>
              <a:xfrm>
                <a:off x="4519383" y="3969667"/>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g</a:t>
                </a:r>
              </a:p>
            </p:txBody>
          </p:sp>
          <p:cxnSp>
            <p:nvCxnSpPr>
              <p:cNvPr id="138" name="Straight Arrow Connector 44"/>
              <p:cNvCxnSpPr>
                <a:stCxn id="124" idx="5"/>
                <a:endCxn id="127" idx="4"/>
              </p:cNvCxnSpPr>
              <p:nvPr/>
            </p:nvCxnSpPr>
            <p:spPr>
              <a:xfrm rot="16200000" flipH="1">
                <a:off x="3564263" y="3825011"/>
                <a:ext cx="28641" cy="466265"/>
              </a:xfrm>
              <a:prstGeom prst="curvedConnector3">
                <a:avLst>
                  <a:gd name="adj1" fmla="val 1398740"/>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9" name="TextBox 138"/>
              <p:cNvSpPr txBox="1"/>
              <p:nvPr/>
            </p:nvSpPr>
            <p:spPr>
              <a:xfrm>
                <a:off x="3349616" y="4164701"/>
                <a:ext cx="345928" cy="216347"/>
              </a:xfrm>
              <a:prstGeom prst="rect">
                <a:avLst/>
              </a:prstGeom>
              <a:noFill/>
            </p:spPr>
            <p:txBody>
              <a:bodyPr wrap="square" rtlCol="0" anchor="ctr">
                <a:noAutofit/>
              </a:bodyPr>
              <a:lstStyle/>
              <a:p>
                <a:pPr algn="ctr"/>
                <a:r>
                  <a:rPr lang="en-US" sz="1200" dirty="0">
                    <a:solidFill>
                      <a:schemeClr val="accent3"/>
                    </a:solidFill>
                    <a:latin typeface="Rockwell"/>
                    <a:cs typeface="Rockwell"/>
                  </a:rPr>
                  <a:t>u</a:t>
                </a:r>
                <a:endParaRPr lang="en-US" sz="1200" dirty="0" smtClean="0">
                  <a:solidFill>
                    <a:schemeClr val="accent3"/>
                  </a:solidFill>
                  <a:latin typeface="Rockwell"/>
                  <a:cs typeface="Rockwell"/>
                </a:endParaRPr>
              </a:p>
            </p:txBody>
          </p:sp>
          <p:sp>
            <p:nvSpPr>
              <p:cNvPr id="140" name="Oval 139"/>
              <p:cNvSpPr/>
              <p:nvPr/>
            </p:nvSpPr>
            <p:spPr>
              <a:xfrm>
                <a:off x="3459866" y="4654183"/>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latin typeface="Rockwell"/>
                  <a:cs typeface="Rockwell"/>
                </a:endParaRPr>
              </a:p>
            </p:txBody>
          </p:sp>
          <p:sp>
            <p:nvSpPr>
              <p:cNvPr id="141" name="TextBox 140"/>
              <p:cNvSpPr txBox="1"/>
              <p:nvPr/>
            </p:nvSpPr>
            <p:spPr>
              <a:xfrm>
                <a:off x="3365610" y="4363415"/>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a</a:t>
                </a:r>
                <a:endParaRPr lang="en-US" sz="1200" dirty="0" smtClean="0">
                  <a:solidFill>
                    <a:schemeClr val="accent1"/>
                  </a:solidFill>
                  <a:latin typeface="Rockwell"/>
                  <a:cs typeface="Rockwell"/>
                </a:endParaRPr>
              </a:p>
            </p:txBody>
          </p:sp>
          <p:cxnSp>
            <p:nvCxnSpPr>
              <p:cNvPr id="142" name="Straight Arrow Connector 44"/>
              <p:cNvCxnSpPr>
                <a:stCxn id="124" idx="3"/>
                <a:endCxn id="140" idx="2"/>
              </p:cNvCxnSpPr>
              <p:nvPr/>
            </p:nvCxnSpPr>
            <p:spPr>
              <a:xfrm rot="16200000" flipH="1">
                <a:off x="2963217" y="4267261"/>
                <a:ext cx="720087" cy="273211"/>
              </a:xfrm>
              <a:prstGeom prst="curvedConnector2">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43" name="Straight Arrow Connector 44"/>
              <p:cNvCxnSpPr>
                <a:stCxn id="140" idx="6"/>
                <a:endCxn id="127" idx="5"/>
              </p:cNvCxnSpPr>
              <p:nvPr/>
            </p:nvCxnSpPr>
            <p:spPr>
              <a:xfrm flipV="1">
                <a:off x="3684438" y="4040326"/>
                <a:ext cx="206676" cy="723585"/>
              </a:xfrm>
              <a:prstGeom prst="curvedConnector2">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44" name="TextBox 143"/>
              <p:cNvSpPr txBox="1"/>
              <p:nvPr/>
            </p:nvSpPr>
            <p:spPr>
              <a:xfrm>
                <a:off x="2969506" y="4339111"/>
                <a:ext cx="345928" cy="216347"/>
              </a:xfrm>
              <a:prstGeom prst="rect">
                <a:avLst/>
              </a:prstGeom>
              <a:noFill/>
            </p:spPr>
            <p:txBody>
              <a:bodyPr wrap="square" rtlCol="0" anchor="ctr">
                <a:noAutofit/>
              </a:bodyPr>
              <a:lstStyle/>
              <a:p>
                <a:pPr algn="ctr"/>
                <a:r>
                  <a:rPr lang="en-US" sz="1200" dirty="0">
                    <a:solidFill>
                      <a:schemeClr val="accent3"/>
                    </a:solidFill>
                    <a:latin typeface="Rockwell"/>
                    <a:cs typeface="Rockwell"/>
                  </a:rPr>
                  <a:t>e</a:t>
                </a:r>
                <a:endParaRPr lang="en-US" sz="1200" dirty="0" smtClean="0">
                  <a:solidFill>
                    <a:schemeClr val="accent3"/>
                  </a:solidFill>
                  <a:latin typeface="Rockwell"/>
                  <a:cs typeface="Rockwell"/>
                </a:endParaRPr>
              </a:p>
            </p:txBody>
          </p:sp>
          <p:sp>
            <p:nvSpPr>
              <p:cNvPr id="145" name="TextBox 144"/>
              <p:cNvSpPr txBox="1"/>
              <p:nvPr/>
            </p:nvSpPr>
            <p:spPr>
              <a:xfrm>
                <a:off x="2999875" y="4513521"/>
                <a:ext cx="345928" cy="216347"/>
              </a:xfrm>
              <a:prstGeom prst="rect">
                <a:avLst/>
              </a:prstGeom>
              <a:noFill/>
            </p:spPr>
            <p:txBody>
              <a:bodyPr wrap="square" rtlCol="0" anchor="ctr">
                <a:noAutofit/>
              </a:bodyPr>
              <a:lstStyle/>
              <a:p>
                <a:pPr algn="ctr"/>
                <a:r>
                  <a:rPr lang="el-GR" sz="1200" dirty="0">
                    <a:solidFill>
                      <a:schemeClr val="accent1"/>
                    </a:solidFill>
                    <a:latin typeface="Rockwell"/>
                    <a:cs typeface="Rockwell"/>
                  </a:rPr>
                  <a:t>ε</a:t>
                </a:r>
                <a:endParaRPr lang="en-US" sz="1200" dirty="0">
                  <a:solidFill>
                    <a:schemeClr val="accent1"/>
                  </a:solidFill>
                  <a:latin typeface="Rockwell"/>
                  <a:cs typeface="Rockwell"/>
                </a:endParaRPr>
              </a:p>
            </p:txBody>
          </p:sp>
          <p:sp>
            <p:nvSpPr>
              <p:cNvPr id="146" name="TextBox 145"/>
              <p:cNvSpPr txBox="1"/>
              <p:nvPr/>
            </p:nvSpPr>
            <p:spPr>
              <a:xfrm>
                <a:off x="3781347" y="4425274"/>
                <a:ext cx="345928" cy="216347"/>
              </a:xfrm>
              <a:prstGeom prst="rect">
                <a:avLst/>
              </a:prstGeom>
              <a:noFill/>
            </p:spPr>
            <p:txBody>
              <a:bodyPr wrap="square" rtlCol="0" anchor="ctr">
                <a:noAutofit/>
              </a:bodyPr>
              <a:lstStyle/>
              <a:p>
                <a:pPr algn="ctr"/>
                <a:r>
                  <a:rPr lang="el-GR" sz="1200" dirty="0">
                    <a:solidFill>
                      <a:schemeClr val="accent3"/>
                    </a:solidFill>
                    <a:latin typeface="Rockwell"/>
                    <a:cs typeface="Rockwell"/>
                  </a:rPr>
                  <a:t>ε</a:t>
                </a:r>
                <a:endParaRPr lang="en-US" sz="1200" dirty="0">
                  <a:solidFill>
                    <a:schemeClr val="accent3"/>
                  </a:solidFill>
                  <a:latin typeface="Rockwell"/>
                  <a:cs typeface="Rockwell"/>
                </a:endParaRPr>
              </a:p>
            </p:txBody>
          </p:sp>
          <p:sp>
            <p:nvSpPr>
              <p:cNvPr id="147" name="TextBox 146"/>
              <p:cNvSpPr txBox="1"/>
              <p:nvPr/>
            </p:nvSpPr>
            <p:spPr>
              <a:xfrm>
                <a:off x="3733386" y="4599684"/>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a</a:t>
                </a:r>
                <a:endParaRPr lang="en-US" sz="1200" dirty="0" smtClean="0">
                  <a:solidFill>
                    <a:schemeClr val="accent1"/>
                  </a:solidFill>
                  <a:latin typeface="Rockwell"/>
                  <a:cs typeface="Rockwell"/>
                </a:endParaRPr>
              </a:p>
            </p:txBody>
          </p:sp>
          <p:cxnSp>
            <p:nvCxnSpPr>
              <p:cNvPr id="148" name="Straight Arrow Connector 137"/>
              <p:cNvCxnSpPr>
                <a:stCxn id="121" idx="0"/>
                <a:endCxn id="124" idx="1"/>
              </p:cNvCxnSpPr>
              <p:nvPr/>
            </p:nvCxnSpPr>
            <p:spPr>
              <a:xfrm rot="16200000" flipH="1">
                <a:off x="2925024" y="3627016"/>
                <a:ext cx="34446" cy="488815"/>
              </a:xfrm>
              <a:prstGeom prst="curvedConnector3">
                <a:avLst>
                  <a:gd name="adj1" fmla="val -1210500"/>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49" name="TextBox 148"/>
              <p:cNvSpPr txBox="1"/>
              <p:nvPr/>
            </p:nvSpPr>
            <p:spPr>
              <a:xfrm>
                <a:off x="2748074" y="3142286"/>
                <a:ext cx="345928" cy="216347"/>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r</a:t>
                </a:r>
              </a:p>
            </p:txBody>
          </p:sp>
          <p:sp>
            <p:nvSpPr>
              <p:cNvPr id="150" name="TextBox 149"/>
              <p:cNvSpPr txBox="1"/>
              <p:nvPr/>
            </p:nvSpPr>
            <p:spPr>
              <a:xfrm>
                <a:off x="2761658" y="3428596"/>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s</a:t>
                </a:r>
              </a:p>
            </p:txBody>
          </p:sp>
          <p:sp>
            <p:nvSpPr>
              <p:cNvPr id="151" name="Oval 150"/>
              <p:cNvSpPr/>
              <p:nvPr/>
            </p:nvSpPr>
            <p:spPr>
              <a:xfrm>
                <a:off x="4929589" y="3914500"/>
                <a:ext cx="91440" cy="91440"/>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latin typeface="Rockwell"/>
                  <a:cs typeface="Rockwell"/>
                </a:endParaRPr>
              </a:p>
            </p:txBody>
          </p:sp>
          <p:sp>
            <p:nvSpPr>
              <p:cNvPr id="152" name="TextBox 151"/>
              <p:cNvSpPr txBox="1"/>
              <p:nvPr/>
            </p:nvSpPr>
            <p:spPr>
              <a:xfrm>
                <a:off x="3393612" y="3206173"/>
                <a:ext cx="345928" cy="216347"/>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a</a:t>
                </a:r>
              </a:p>
            </p:txBody>
          </p:sp>
          <p:sp>
            <p:nvSpPr>
              <p:cNvPr id="153" name="TextBox 152"/>
              <p:cNvSpPr txBox="1"/>
              <p:nvPr/>
            </p:nvSpPr>
            <p:spPr>
              <a:xfrm>
                <a:off x="3409606" y="3404887"/>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u</a:t>
                </a:r>
              </a:p>
            </p:txBody>
          </p:sp>
          <p:cxnSp>
            <p:nvCxnSpPr>
              <p:cNvPr id="154" name="Straight Arrow Connector 44"/>
              <p:cNvCxnSpPr>
                <a:stCxn id="124" idx="7"/>
                <a:endCxn id="127" idx="0"/>
              </p:cNvCxnSpPr>
              <p:nvPr/>
            </p:nvCxnSpPr>
            <p:spPr>
              <a:xfrm rot="5400000" flipH="1" flipV="1">
                <a:off x="3560765" y="3637696"/>
                <a:ext cx="35637" cy="466265"/>
              </a:xfrm>
              <a:prstGeom prst="curvedConnector3">
                <a:avLst>
                  <a:gd name="adj1" fmla="val 1218893"/>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cxnSp>
          <p:nvCxnSpPr>
            <p:cNvPr id="158" name="Straight Arrow Connector 157"/>
            <p:cNvCxnSpPr/>
            <p:nvPr/>
          </p:nvCxnSpPr>
          <p:spPr bwMode="auto">
            <a:xfrm>
              <a:off x="1574252" y="2122938"/>
              <a:ext cx="0" cy="757238"/>
            </a:xfrm>
            <a:prstGeom prst="straightConnector1">
              <a:avLst/>
            </a:prstGeom>
            <a:ln w="38100" cmpd="sng">
              <a:solidFill>
                <a:schemeClr val="accent3"/>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59" name="Straight Arrow Connector 158"/>
            <p:cNvCxnSpPr/>
            <p:nvPr/>
          </p:nvCxnSpPr>
          <p:spPr bwMode="auto">
            <a:xfrm>
              <a:off x="1599822" y="3420506"/>
              <a:ext cx="0" cy="757238"/>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1773956" y="4127458"/>
              <a:ext cx="1816644" cy="1219047"/>
              <a:chOff x="4296020" y="4305431"/>
              <a:chExt cx="1816644" cy="1219047"/>
            </a:xfrm>
          </p:grpSpPr>
          <p:sp>
            <p:nvSpPr>
              <p:cNvPr id="175" name="Oval 174"/>
              <p:cNvSpPr/>
              <p:nvPr/>
            </p:nvSpPr>
            <p:spPr>
              <a:xfrm>
                <a:off x="4296020" y="4784298"/>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76" name="Straight Arrow Connector 175"/>
              <p:cNvCxnSpPr>
                <a:endCxn id="177" idx="2"/>
              </p:cNvCxnSpPr>
              <p:nvPr/>
            </p:nvCxnSpPr>
            <p:spPr>
              <a:xfrm>
                <a:off x="4459073" y="486564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7" name="Oval 176"/>
              <p:cNvSpPr/>
              <p:nvPr/>
            </p:nvSpPr>
            <p:spPr>
              <a:xfrm>
                <a:off x="4708579" y="478597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78" name="Straight Arrow Connector 177"/>
              <p:cNvCxnSpPr>
                <a:endCxn id="179" idx="2"/>
              </p:cNvCxnSpPr>
              <p:nvPr/>
            </p:nvCxnSpPr>
            <p:spPr>
              <a:xfrm>
                <a:off x="4855261" y="486310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9" name="Oval 178"/>
              <p:cNvSpPr/>
              <p:nvPr/>
            </p:nvSpPr>
            <p:spPr>
              <a:xfrm>
                <a:off x="5104766" y="478343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80" name="Straight Arrow Connector 179"/>
              <p:cNvCxnSpPr>
                <a:endCxn id="181" idx="2"/>
              </p:cNvCxnSpPr>
              <p:nvPr/>
            </p:nvCxnSpPr>
            <p:spPr>
              <a:xfrm>
                <a:off x="5277683" y="486310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1" name="Oval 180"/>
              <p:cNvSpPr/>
              <p:nvPr/>
            </p:nvSpPr>
            <p:spPr>
              <a:xfrm>
                <a:off x="5527188" y="478343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82" name="Straight Arrow Connector 181"/>
              <p:cNvCxnSpPr>
                <a:endCxn id="183" idx="2"/>
              </p:cNvCxnSpPr>
              <p:nvPr/>
            </p:nvCxnSpPr>
            <p:spPr>
              <a:xfrm>
                <a:off x="5700105" y="4862140"/>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3" name="Oval 182"/>
              <p:cNvSpPr/>
              <p:nvPr/>
            </p:nvSpPr>
            <p:spPr>
              <a:xfrm>
                <a:off x="5949610" y="4782470"/>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84" name="Straight Arrow Connector 44"/>
              <p:cNvCxnSpPr>
                <a:stCxn id="177" idx="5"/>
                <a:endCxn id="179" idx="4"/>
              </p:cNvCxnSpPr>
              <p:nvPr/>
            </p:nvCxnSpPr>
            <p:spPr>
              <a:xfrm rot="16200000" flipH="1">
                <a:off x="5006627" y="4763105"/>
                <a:ext cx="20795" cy="338538"/>
              </a:xfrm>
              <a:prstGeom prst="curvedConnector3">
                <a:avLst>
                  <a:gd name="adj1" fmla="val 139874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5" name="Oval 184"/>
              <p:cNvSpPr/>
              <p:nvPr/>
            </p:nvSpPr>
            <p:spPr>
              <a:xfrm>
                <a:off x="4930827" y="5365138"/>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86" name="Straight Arrow Connector 44"/>
              <p:cNvCxnSpPr>
                <a:stCxn id="177" idx="3"/>
                <a:endCxn id="185" idx="2"/>
              </p:cNvCxnSpPr>
              <p:nvPr/>
            </p:nvCxnSpPr>
            <p:spPr>
              <a:xfrm rot="16200000" flipH="1">
                <a:off x="4570228" y="5084207"/>
                <a:ext cx="522830" cy="198368"/>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87" name="Straight Arrow Connector 44"/>
              <p:cNvCxnSpPr>
                <a:stCxn id="185" idx="6"/>
                <a:endCxn id="181" idx="4"/>
              </p:cNvCxnSpPr>
              <p:nvPr/>
            </p:nvCxnSpPr>
            <p:spPr>
              <a:xfrm flipV="1">
                <a:off x="5093881" y="4942773"/>
                <a:ext cx="514834" cy="502035"/>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89" name="Straight Arrow Connector 44"/>
              <p:cNvCxnSpPr>
                <a:stCxn id="175" idx="0"/>
                <a:endCxn id="177" idx="1"/>
              </p:cNvCxnSpPr>
              <p:nvPr/>
            </p:nvCxnSpPr>
            <p:spPr>
              <a:xfrm rot="16200000" flipH="1">
                <a:off x="4542497" y="4619347"/>
                <a:ext cx="25010" cy="354912"/>
              </a:xfrm>
              <a:prstGeom prst="curvedConnector3">
                <a:avLst>
                  <a:gd name="adj1" fmla="val -83209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90" name="Straight Arrow Connector 44"/>
              <p:cNvCxnSpPr>
                <a:stCxn id="177" idx="0"/>
                <a:endCxn id="181" idx="1"/>
              </p:cNvCxnSpPr>
              <p:nvPr/>
            </p:nvCxnSpPr>
            <p:spPr>
              <a:xfrm rot="16200000" flipH="1">
                <a:off x="5160189" y="4415890"/>
                <a:ext cx="20795" cy="760961"/>
              </a:xfrm>
              <a:prstGeom prst="curvedConnector3">
                <a:avLst>
                  <a:gd name="adj1" fmla="val -81037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91" name="Straight Arrow Connector 44"/>
              <p:cNvCxnSpPr>
                <a:stCxn id="181" idx="0"/>
                <a:endCxn id="183" idx="0"/>
              </p:cNvCxnSpPr>
              <p:nvPr/>
            </p:nvCxnSpPr>
            <p:spPr>
              <a:xfrm rot="5400000" flipH="1" flipV="1">
                <a:off x="5819444" y="4571741"/>
                <a:ext cx="963" cy="422422"/>
              </a:xfrm>
              <a:prstGeom prst="curvedConnector3">
                <a:avLst>
                  <a:gd name="adj1" fmla="val 21706805"/>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93" name="Oval 192"/>
              <p:cNvSpPr/>
              <p:nvPr/>
            </p:nvSpPr>
            <p:spPr>
              <a:xfrm>
                <a:off x="5997941" y="4824220"/>
                <a:ext cx="66392" cy="66392"/>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94" name="Straight Arrow Connector 44"/>
              <p:cNvCxnSpPr>
                <a:stCxn id="177" idx="7"/>
                <a:endCxn id="179" idx="0"/>
              </p:cNvCxnSpPr>
              <p:nvPr/>
            </p:nvCxnSpPr>
            <p:spPr>
              <a:xfrm rot="5400000" flipH="1" flipV="1">
                <a:off x="5004087" y="4627102"/>
                <a:ext cx="25874" cy="338539"/>
              </a:xfrm>
              <a:prstGeom prst="curvedConnector3">
                <a:avLst>
                  <a:gd name="adj1" fmla="val 1152517"/>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95" name="Group 194"/>
              <p:cNvGrpSpPr/>
              <p:nvPr/>
            </p:nvGrpSpPr>
            <p:grpSpPr>
              <a:xfrm>
                <a:off x="4409540" y="4305431"/>
                <a:ext cx="1531869" cy="1066556"/>
                <a:chOff x="2954628" y="1188732"/>
                <a:chExt cx="1682752" cy="1171608"/>
              </a:xfrm>
            </p:grpSpPr>
            <p:grpSp>
              <p:nvGrpSpPr>
                <p:cNvPr id="196" name="Group 195"/>
                <p:cNvGrpSpPr/>
                <p:nvPr/>
              </p:nvGrpSpPr>
              <p:grpSpPr>
                <a:xfrm>
                  <a:off x="2954628" y="1252724"/>
                  <a:ext cx="1682752" cy="1107616"/>
                  <a:chOff x="3029436" y="2887849"/>
                  <a:chExt cx="2109824" cy="1388726"/>
                </a:xfrm>
              </p:grpSpPr>
              <p:sp>
                <p:nvSpPr>
                  <p:cNvPr id="198" name="TextBox 197"/>
                  <p:cNvSpPr txBox="1"/>
                  <p:nvPr/>
                </p:nvSpPr>
                <p:spPr>
                  <a:xfrm>
                    <a:off x="3084075" y="3301126"/>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r</a:t>
                    </a:r>
                  </a:p>
                </p:txBody>
              </p:sp>
              <p:sp>
                <p:nvSpPr>
                  <p:cNvPr id="199" name="TextBox 198"/>
                  <p:cNvSpPr txBox="1"/>
                  <p:nvPr/>
                </p:nvSpPr>
                <p:spPr>
                  <a:xfrm>
                    <a:off x="3629738" y="3297628"/>
                    <a:ext cx="345928" cy="216347"/>
                  </a:xfrm>
                  <a:prstGeom prst="rect">
                    <a:avLst/>
                  </a:prstGeom>
                  <a:noFill/>
                </p:spPr>
                <p:txBody>
                  <a:bodyPr wrap="square" rtlCol="0" anchor="ctr">
                    <a:noAutofit/>
                  </a:bodyPr>
                  <a:lstStyle/>
                  <a:p>
                    <a:pPr algn="ctr"/>
                    <a:r>
                      <a:rPr lang="en-US" sz="1200" dirty="0" err="1" smtClean="0">
                        <a:solidFill>
                          <a:schemeClr val="accent1"/>
                        </a:solidFill>
                        <a:latin typeface="Rockwell"/>
                        <a:cs typeface="Rockwell"/>
                      </a:rPr>
                      <a:t>i</a:t>
                    </a:r>
                    <a:endParaRPr lang="en-US" sz="1200" dirty="0" smtClean="0">
                      <a:solidFill>
                        <a:schemeClr val="accent1"/>
                      </a:solidFill>
                      <a:latin typeface="Rockwell"/>
                      <a:cs typeface="Rockwell"/>
                    </a:endParaRPr>
                  </a:p>
                </p:txBody>
              </p:sp>
              <p:sp>
                <p:nvSpPr>
                  <p:cNvPr id="200" name="TextBox 199"/>
                  <p:cNvSpPr txBox="1"/>
                  <p:nvPr/>
                </p:nvSpPr>
                <p:spPr>
                  <a:xfrm>
                    <a:off x="4211535" y="3297628"/>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n</a:t>
                    </a:r>
                    <a:endParaRPr lang="en-US" sz="1200" dirty="0" smtClean="0">
                      <a:solidFill>
                        <a:schemeClr val="accent1"/>
                      </a:solidFill>
                      <a:latin typeface="Rockwell"/>
                      <a:cs typeface="Rockwell"/>
                    </a:endParaRPr>
                  </a:p>
                </p:txBody>
              </p:sp>
              <p:sp>
                <p:nvSpPr>
                  <p:cNvPr id="201" name="TextBox 200"/>
                  <p:cNvSpPr txBox="1"/>
                  <p:nvPr/>
                </p:nvSpPr>
                <p:spPr>
                  <a:xfrm>
                    <a:off x="4793332" y="3296302"/>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g</a:t>
                    </a:r>
                  </a:p>
                </p:txBody>
              </p:sp>
              <p:sp>
                <p:nvSpPr>
                  <p:cNvPr id="202" name="TextBox 201"/>
                  <p:cNvSpPr txBox="1"/>
                  <p:nvPr/>
                </p:nvSpPr>
                <p:spPr>
                  <a:xfrm>
                    <a:off x="3637149" y="3777646"/>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u</a:t>
                    </a:r>
                  </a:p>
                </p:txBody>
              </p:sp>
              <p:sp>
                <p:nvSpPr>
                  <p:cNvPr id="203" name="TextBox 202"/>
                  <p:cNvSpPr txBox="1"/>
                  <p:nvPr/>
                </p:nvSpPr>
                <p:spPr>
                  <a:xfrm>
                    <a:off x="3257039" y="3952056"/>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e</a:t>
                    </a:r>
                    <a:endParaRPr lang="en-US" sz="1200" dirty="0" smtClean="0">
                      <a:solidFill>
                        <a:schemeClr val="accent1"/>
                      </a:solidFill>
                      <a:latin typeface="Rockwell"/>
                      <a:cs typeface="Rockwell"/>
                    </a:endParaRPr>
                  </a:p>
                </p:txBody>
              </p:sp>
              <p:sp>
                <p:nvSpPr>
                  <p:cNvPr id="204" name="TextBox 203"/>
                  <p:cNvSpPr txBox="1"/>
                  <p:nvPr/>
                </p:nvSpPr>
                <p:spPr>
                  <a:xfrm>
                    <a:off x="4409234" y="4060229"/>
                    <a:ext cx="345928" cy="216346"/>
                  </a:xfrm>
                  <a:prstGeom prst="rect">
                    <a:avLst/>
                  </a:prstGeom>
                  <a:noFill/>
                </p:spPr>
                <p:txBody>
                  <a:bodyPr wrap="square" rtlCol="0" anchor="ctr">
                    <a:noAutofit/>
                  </a:bodyPr>
                  <a:lstStyle/>
                  <a:p>
                    <a:pPr algn="ctr"/>
                    <a:r>
                      <a:rPr lang="el-GR" sz="1200" dirty="0">
                        <a:solidFill>
                          <a:schemeClr val="accent1"/>
                        </a:solidFill>
                        <a:latin typeface="Rockwell"/>
                        <a:cs typeface="Rockwell"/>
                      </a:rPr>
                      <a:t>ε</a:t>
                    </a:r>
                    <a:endParaRPr lang="en-US" sz="1200" dirty="0">
                      <a:solidFill>
                        <a:schemeClr val="accent1"/>
                      </a:solidFill>
                      <a:latin typeface="Rockwell"/>
                      <a:cs typeface="Rockwell"/>
                    </a:endParaRPr>
                  </a:p>
                </p:txBody>
              </p:sp>
              <p:sp>
                <p:nvSpPr>
                  <p:cNvPr id="207" name="TextBox 206"/>
                  <p:cNvSpPr txBox="1"/>
                  <p:nvPr/>
                </p:nvSpPr>
                <p:spPr>
                  <a:xfrm>
                    <a:off x="3029436" y="2887849"/>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s</a:t>
                    </a:r>
                  </a:p>
                </p:txBody>
              </p:sp>
              <p:sp>
                <p:nvSpPr>
                  <p:cNvPr id="208" name="TextBox 207"/>
                  <p:cNvSpPr txBox="1"/>
                  <p:nvPr/>
                </p:nvSpPr>
                <p:spPr>
                  <a:xfrm>
                    <a:off x="3971970" y="2975750"/>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e</a:t>
                    </a:r>
                  </a:p>
                </p:txBody>
              </p:sp>
              <p:sp>
                <p:nvSpPr>
                  <p:cNvPr id="209" name="TextBox 208"/>
                  <p:cNvSpPr txBox="1"/>
                  <p:nvPr/>
                </p:nvSpPr>
                <p:spPr>
                  <a:xfrm>
                    <a:off x="4788295" y="2896084"/>
                    <a:ext cx="345928" cy="216348"/>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h</a:t>
                    </a:r>
                  </a:p>
                </p:txBody>
              </p:sp>
            </p:grpSp>
            <p:sp>
              <p:nvSpPr>
                <p:cNvPr id="197" name="TextBox 196"/>
                <p:cNvSpPr txBox="1"/>
                <p:nvPr/>
              </p:nvSpPr>
              <p:spPr>
                <a:xfrm>
                  <a:off x="3449633" y="1188732"/>
                  <a:ext cx="275905" cy="172553"/>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a</a:t>
                  </a:r>
                </a:p>
              </p:txBody>
            </p:sp>
          </p:grpSp>
        </p:grpSp>
      </p:grpSp>
      <p:grpSp>
        <p:nvGrpSpPr>
          <p:cNvPr id="163" name="Group 32"/>
          <p:cNvGrpSpPr>
            <a:grpSpLocks/>
          </p:cNvGrpSpPr>
          <p:nvPr/>
        </p:nvGrpSpPr>
        <p:grpSpPr bwMode="auto">
          <a:xfrm>
            <a:off x="5021848" y="4458415"/>
            <a:ext cx="3595303" cy="447631"/>
            <a:chOff x="4061771" y="3747287"/>
            <a:chExt cx="4705817" cy="585936"/>
          </a:xfrm>
        </p:grpSpPr>
        <p:pic>
          <p:nvPicPr>
            <p:cNvPr id="165" name="Picture 34" descr="latex-image-1.pdf"/>
            <p:cNvPicPr>
              <a:picLocks noChangeAspect="1"/>
            </p:cNvPicPr>
            <p:nvPr/>
          </p:nvPicPr>
          <p:blipFill>
            <a:blip r:embed="rId2"/>
            <a:srcRect/>
            <a:stretch>
              <a:fillRect/>
            </a:stretch>
          </p:blipFill>
          <p:spPr bwMode="auto">
            <a:xfrm>
              <a:off x="4106863" y="3795713"/>
              <a:ext cx="4562475" cy="488950"/>
            </a:xfrm>
            <a:prstGeom prst="rect">
              <a:avLst/>
            </a:prstGeom>
            <a:noFill/>
            <a:ln w="9525">
              <a:noFill/>
              <a:miter lim="800000"/>
              <a:headEnd/>
              <a:tailEnd/>
            </a:ln>
          </p:spPr>
        </p:pic>
        <p:sp>
          <p:nvSpPr>
            <p:cNvPr id="166" name="Rectangle 165"/>
            <p:cNvSpPr/>
            <p:nvPr/>
          </p:nvSpPr>
          <p:spPr>
            <a:xfrm>
              <a:off x="4061771" y="3747287"/>
              <a:ext cx="4705817" cy="585936"/>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grpSp>
        <p:nvGrpSpPr>
          <p:cNvPr id="7" name="Group 6"/>
          <p:cNvGrpSpPr/>
          <p:nvPr/>
        </p:nvGrpSpPr>
        <p:grpSpPr>
          <a:xfrm>
            <a:off x="390345" y="1526204"/>
            <a:ext cx="3657200" cy="2668623"/>
            <a:chOff x="4017914" y="1349861"/>
            <a:chExt cx="4755382" cy="3469956"/>
          </a:xfrm>
        </p:grpSpPr>
        <p:cxnSp>
          <p:nvCxnSpPr>
            <p:cNvPr id="155" name="Straight Connector 154"/>
            <p:cNvCxnSpPr>
              <a:stCxn id="157" idx="0"/>
              <a:endCxn id="156" idx="2"/>
            </p:cNvCxnSpPr>
            <p:nvPr/>
          </p:nvCxnSpPr>
          <p:spPr>
            <a:xfrm flipV="1">
              <a:off x="6341778" y="2068293"/>
              <a:ext cx="4319" cy="102977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6" name="Rectangle 155"/>
            <p:cNvSpPr/>
            <p:nvPr/>
          </p:nvSpPr>
          <p:spPr>
            <a:xfrm>
              <a:off x="6224504" y="1825106"/>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200" i="1" dirty="0" smtClean="0">
                  <a:solidFill>
                    <a:schemeClr val="tx1"/>
                  </a:solidFill>
                  <a:latin typeface="Times New Roman"/>
                  <a:cs typeface="Times New Roman"/>
                </a:rPr>
                <a:t>ψ</a:t>
              </a:r>
              <a:r>
                <a:rPr lang="en-US" sz="1200" i="1" baseline="-25000" dirty="0">
                  <a:solidFill>
                    <a:schemeClr val="tx1"/>
                  </a:solidFill>
                  <a:latin typeface="Times New Roman"/>
                  <a:cs typeface="Times New Roman"/>
                </a:rPr>
                <a:t>1</a:t>
              </a:r>
              <a:endParaRPr lang="en-US" sz="1200" i="1" dirty="0">
                <a:solidFill>
                  <a:schemeClr val="tx1"/>
                </a:solidFill>
                <a:latin typeface="Times New Roman"/>
                <a:cs typeface="Times New Roman"/>
              </a:endParaRPr>
            </a:p>
          </p:txBody>
        </p:sp>
        <p:sp>
          <p:nvSpPr>
            <p:cNvPr id="157" name="Oval 156"/>
            <p:cNvSpPr/>
            <p:nvPr/>
          </p:nvSpPr>
          <p:spPr>
            <a:xfrm>
              <a:off x="6093791" y="3098072"/>
              <a:ext cx="495974" cy="502698"/>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accent1"/>
                  </a:solidFill>
                  <a:latin typeface="Times New Roman"/>
                  <a:cs typeface="Times New Roman"/>
                </a:rPr>
                <a:t>X</a:t>
              </a:r>
              <a:r>
                <a:rPr lang="en-US" sz="1200" i="1" baseline="-25000" dirty="0" smtClean="0">
                  <a:solidFill>
                    <a:schemeClr val="accent1"/>
                  </a:solidFill>
                  <a:latin typeface="Times New Roman"/>
                  <a:cs typeface="Times New Roman"/>
                </a:rPr>
                <a:t>2</a:t>
              </a:r>
              <a:endParaRPr lang="en-US" sz="1200" i="1" dirty="0">
                <a:solidFill>
                  <a:schemeClr val="accent1"/>
                </a:solidFill>
                <a:latin typeface="Times New Roman"/>
                <a:cs typeface="Times New Roman"/>
              </a:endParaRPr>
            </a:p>
          </p:txBody>
        </p:sp>
        <p:grpSp>
          <p:nvGrpSpPr>
            <p:cNvPr id="160" name="Group 18"/>
            <p:cNvGrpSpPr>
              <a:grpSpLocks/>
            </p:cNvGrpSpPr>
            <p:nvPr/>
          </p:nvGrpSpPr>
          <p:grpSpPr bwMode="auto">
            <a:xfrm rot="5400000">
              <a:off x="6125922" y="1403398"/>
              <a:ext cx="423141" cy="389279"/>
              <a:chOff x="3503523" y="5465825"/>
              <a:chExt cx="224408" cy="271141"/>
            </a:xfrm>
          </p:grpSpPr>
          <p:cxnSp>
            <p:nvCxnSpPr>
              <p:cNvPr id="161" name="Straight Connector 160"/>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62" name="Straight Connector 161"/>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68" name="Straight Connector 167"/>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169" name="Oval 168"/>
            <p:cNvSpPr/>
            <p:nvPr/>
          </p:nvSpPr>
          <p:spPr>
            <a:xfrm>
              <a:off x="6589765" y="1828728"/>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70" name="Straight Arrow Connector 169"/>
            <p:cNvCxnSpPr>
              <a:endCxn id="171" idx="2"/>
            </p:cNvCxnSpPr>
            <p:nvPr/>
          </p:nvCxnSpPr>
          <p:spPr>
            <a:xfrm>
              <a:off x="6752818" y="1910072"/>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1" name="Oval 170"/>
            <p:cNvSpPr/>
            <p:nvPr/>
          </p:nvSpPr>
          <p:spPr>
            <a:xfrm>
              <a:off x="7002324" y="1830403"/>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72" name="Straight Arrow Connector 171"/>
            <p:cNvCxnSpPr>
              <a:endCxn id="173" idx="2"/>
            </p:cNvCxnSpPr>
            <p:nvPr/>
          </p:nvCxnSpPr>
          <p:spPr>
            <a:xfrm>
              <a:off x="7149006" y="1907532"/>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3" name="Oval 172"/>
            <p:cNvSpPr/>
            <p:nvPr/>
          </p:nvSpPr>
          <p:spPr>
            <a:xfrm>
              <a:off x="7398511" y="1827863"/>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74" name="Straight Arrow Connector 173"/>
            <p:cNvCxnSpPr>
              <a:endCxn id="188" idx="2"/>
            </p:cNvCxnSpPr>
            <p:nvPr/>
          </p:nvCxnSpPr>
          <p:spPr>
            <a:xfrm>
              <a:off x="7571428" y="1907532"/>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8" name="Oval 187"/>
            <p:cNvSpPr/>
            <p:nvPr/>
          </p:nvSpPr>
          <p:spPr>
            <a:xfrm>
              <a:off x="7820933" y="1827863"/>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92" name="Straight Arrow Connector 191"/>
            <p:cNvCxnSpPr>
              <a:endCxn id="205" idx="2"/>
            </p:cNvCxnSpPr>
            <p:nvPr/>
          </p:nvCxnSpPr>
          <p:spPr>
            <a:xfrm>
              <a:off x="7993850" y="1906570"/>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05" name="Oval 204"/>
            <p:cNvSpPr/>
            <p:nvPr/>
          </p:nvSpPr>
          <p:spPr>
            <a:xfrm>
              <a:off x="8243355" y="1826900"/>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06" name="Straight Arrow Connector 44"/>
            <p:cNvCxnSpPr>
              <a:stCxn id="171" idx="5"/>
              <a:endCxn id="173" idx="4"/>
            </p:cNvCxnSpPr>
            <p:nvPr/>
          </p:nvCxnSpPr>
          <p:spPr>
            <a:xfrm rot="16200000" flipH="1">
              <a:off x="7300372" y="1807535"/>
              <a:ext cx="20795" cy="338538"/>
            </a:xfrm>
            <a:prstGeom prst="curvedConnector3">
              <a:avLst>
                <a:gd name="adj1" fmla="val 1398740"/>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10" name="Oval 209"/>
            <p:cNvSpPr/>
            <p:nvPr/>
          </p:nvSpPr>
          <p:spPr>
            <a:xfrm>
              <a:off x="7224572" y="2409568"/>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11" name="Straight Arrow Connector 44"/>
            <p:cNvCxnSpPr>
              <a:stCxn id="171" idx="3"/>
              <a:endCxn id="210" idx="2"/>
            </p:cNvCxnSpPr>
            <p:nvPr/>
          </p:nvCxnSpPr>
          <p:spPr>
            <a:xfrm rot="16200000" flipH="1">
              <a:off x="6863973" y="2128637"/>
              <a:ext cx="522830" cy="198368"/>
            </a:xfrm>
            <a:prstGeom prst="curvedConnector2">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12" name="Straight Arrow Connector 44"/>
            <p:cNvCxnSpPr>
              <a:stCxn id="210" idx="6"/>
              <a:endCxn id="173" idx="5"/>
            </p:cNvCxnSpPr>
            <p:nvPr/>
          </p:nvCxnSpPr>
          <p:spPr>
            <a:xfrm flipV="1">
              <a:off x="7387626" y="1963868"/>
              <a:ext cx="150061" cy="525370"/>
            </a:xfrm>
            <a:prstGeom prst="curvedConnector2">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13" name="Straight Arrow Connector 44"/>
            <p:cNvCxnSpPr>
              <a:stCxn id="205" idx="5"/>
              <a:endCxn id="205" idx="6"/>
            </p:cNvCxnSpPr>
            <p:nvPr/>
          </p:nvCxnSpPr>
          <p:spPr>
            <a:xfrm rot="5400000" flipH="1" flipV="1">
              <a:off x="8366301" y="1922798"/>
              <a:ext cx="56335" cy="23879"/>
            </a:xfrm>
            <a:prstGeom prst="curvedConnector4">
              <a:avLst>
                <a:gd name="adj1" fmla="val -410822"/>
                <a:gd name="adj2" fmla="val 971488"/>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14" name="Straight Arrow Connector 44"/>
            <p:cNvCxnSpPr>
              <a:stCxn id="169" idx="0"/>
              <a:endCxn id="171" idx="1"/>
            </p:cNvCxnSpPr>
            <p:nvPr/>
          </p:nvCxnSpPr>
          <p:spPr>
            <a:xfrm rot="16200000" flipH="1">
              <a:off x="6836242" y="1663777"/>
              <a:ext cx="25010" cy="354912"/>
            </a:xfrm>
            <a:prstGeom prst="curvedConnector3">
              <a:avLst>
                <a:gd name="adj1" fmla="val -832090"/>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15" name="Straight Arrow Connector 44"/>
            <p:cNvCxnSpPr>
              <a:stCxn id="171" idx="0"/>
              <a:endCxn id="188" idx="1"/>
            </p:cNvCxnSpPr>
            <p:nvPr/>
          </p:nvCxnSpPr>
          <p:spPr>
            <a:xfrm rot="16200000" flipH="1">
              <a:off x="7453934" y="1460320"/>
              <a:ext cx="20795" cy="760961"/>
            </a:xfrm>
            <a:prstGeom prst="curvedConnector3">
              <a:avLst>
                <a:gd name="adj1" fmla="val -810370"/>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16" name="Straight Arrow Connector 44"/>
            <p:cNvCxnSpPr>
              <a:stCxn id="188" idx="0"/>
              <a:endCxn id="205" idx="0"/>
            </p:cNvCxnSpPr>
            <p:nvPr/>
          </p:nvCxnSpPr>
          <p:spPr>
            <a:xfrm rot="5400000" flipH="1" flipV="1">
              <a:off x="8113189" y="1616171"/>
              <a:ext cx="963" cy="422422"/>
            </a:xfrm>
            <a:prstGeom prst="curvedConnector3">
              <a:avLst>
                <a:gd name="adj1" fmla="val 21706805"/>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17" name="Straight Arrow Connector 44"/>
            <p:cNvCxnSpPr>
              <a:stCxn id="173" idx="5"/>
              <a:endCxn id="205" idx="4"/>
            </p:cNvCxnSpPr>
            <p:nvPr/>
          </p:nvCxnSpPr>
          <p:spPr>
            <a:xfrm rot="16200000" flipH="1">
              <a:off x="7920099" y="1581456"/>
              <a:ext cx="22371" cy="787196"/>
            </a:xfrm>
            <a:prstGeom prst="curvedConnector3">
              <a:avLst>
                <a:gd name="adj1" fmla="val 1034519"/>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18" name="Oval 217"/>
            <p:cNvSpPr/>
            <p:nvPr/>
          </p:nvSpPr>
          <p:spPr>
            <a:xfrm>
              <a:off x="8291686" y="1868650"/>
              <a:ext cx="66392" cy="66392"/>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19" name="Straight Arrow Connector 44"/>
            <p:cNvCxnSpPr>
              <a:stCxn id="171" idx="7"/>
              <a:endCxn id="173" idx="0"/>
            </p:cNvCxnSpPr>
            <p:nvPr/>
          </p:nvCxnSpPr>
          <p:spPr>
            <a:xfrm rot="5400000" flipH="1" flipV="1">
              <a:off x="7297832" y="1671532"/>
              <a:ext cx="25874" cy="338539"/>
            </a:xfrm>
            <a:prstGeom prst="curvedConnector3">
              <a:avLst>
                <a:gd name="adj1" fmla="val 1152517"/>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220" name="Group 219"/>
            <p:cNvGrpSpPr/>
            <p:nvPr/>
          </p:nvGrpSpPr>
          <p:grpSpPr>
            <a:xfrm>
              <a:off x="6703285" y="1349861"/>
              <a:ext cx="2070011" cy="1050576"/>
              <a:chOff x="2954628" y="1188732"/>
              <a:chExt cx="2273899" cy="1154054"/>
            </a:xfrm>
          </p:grpSpPr>
          <p:grpSp>
            <p:nvGrpSpPr>
              <p:cNvPr id="221" name="Group 220"/>
              <p:cNvGrpSpPr/>
              <p:nvPr/>
            </p:nvGrpSpPr>
            <p:grpSpPr>
              <a:xfrm>
                <a:off x="2954628" y="1252724"/>
                <a:ext cx="2273899" cy="1090062"/>
                <a:chOff x="3029436" y="2887849"/>
                <a:chExt cx="2851000" cy="1366717"/>
              </a:xfrm>
            </p:grpSpPr>
            <p:sp>
              <p:nvSpPr>
                <p:cNvPr id="223" name="TextBox 222"/>
                <p:cNvSpPr txBox="1"/>
                <p:nvPr/>
              </p:nvSpPr>
              <p:spPr>
                <a:xfrm>
                  <a:off x="3084075" y="3301126"/>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r</a:t>
                  </a:r>
                </a:p>
              </p:txBody>
            </p:sp>
            <p:sp>
              <p:nvSpPr>
                <p:cNvPr id="224" name="TextBox 223"/>
                <p:cNvSpPr txBox="1"/>
                <p:nvPr/>
              </p:nvSpPr>
              <p:spPr>
                <a:xfrm>
                  <a:off x="3629738" y="3297628"/>
                  <a:ext cx="345928" cy="216347"/>
                </a:xfrm>
                <a:prstGeom prst="rect">
                  <a:avLst/>
                </a:prstGeom>
                <a:noFill/>
              </p:spPr>
              <p:txBody>
                <a:bodyPr wrap="square" rtlCol="0" anchor="ctr">
                  <a:noAutofit/>
                </a:bodyPr>
                <a:lstStyle/>
                <a:p>
                  <a:pPr algn="ctr"/>
                  <a:r>
                    <a:rPr lang="en-US" sz="1200" dirty="0" err="1" smtClean="0">
                      <a:solidFill>
                        <a:schemeClr val="accent1"/>
                      </a:solidFill>
                      <a:latin typeface="Rockwell"/>
                      <a:cs typeface="Rockwell"/>
                    </a:rPr>
                    <a:t>i</a:t>
                  </a:r>
                  <a:endParaRPr lang="en-US" sz="1200" dirty="0" smtClean="0">
                    <a:solidFill>
                      <a:schemeClr val="accent1"/>
                    </a:solidFill>
                    <a:latin typeface="Rockwell"/>
                    <a:cs typeface="Rockwell"/>
                  </a:endParaRPr>
                </a:p>
              </p:txBody>
            </p:sp>
            <p:sp>
              <p:nvSpPr>
                <p:cNvPr id="225" name="TextBox 224"/>
                <p:cNvSpPr txBox="1"/>
                <p:nvPr/>
              </p:nvSpPr>
              <p:spPr>
                <a:xfrm>
                  <a:off x="4211535" y="3297628"/>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n</a:t>
                  </a:r>
                  <a:endParaRPr lang="en-US" sz="1200" dirty="0" smtClean="0">
                    <a:solidFill>
                      <a:schemeClr val="accent1"/>
                    </a:solidFill>
                    <a:latin typeface="Rockwell"/>
                    <a:cs typeface="Rockwell"/>
                  </a:endParaRPr>
                </a:p>
              </p:txBody>
            </p:sp>
            <p:sp>
              <p:nvSpPr>
                <p:cNvPr id="226" name="TextBox 225"/>
                <p:cNvSpPr txBox="1"/>
                <p:nvPr/>
              </p:nvSpPr>
              <p:spPr>
                <a:xfrm>
                  <a:off x="4793332" y="3296302"/>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g</a:t>
                  </a:r>
                </a:p>
              </p:txBody>
            </p:sp>
            <p:sp>
              <p:nvSpPr>
                <p:cNvPr id="227" name="TextBox 226"/>
                <p:cNvSpPr txBox="1"/>
                <p:nvPr/>
              </p:nvSpPr>
              <p:spPr>
                <a:xfrm>
                  <a:off x="3637149" y="3777646"/>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u</a:t>
                  </a:r>
                </a:p>
              </p:txBody>
            </p:sp>
            <p:sp>
              <p:nvSpPr>
                <p:cNvPr id="228" name="TextBox 227"/>
                <p:cNvSpPr txBox="1"/>
                <p:nvPr/>
              </p:nvSpPr>
              <p:spPr>
                <a:xfrm>
                  <a:off x="3257039" y="3952056"/>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e</a:t>
                  </a:r>
                  <a:endParaRPr lang="en-US" sz="1200" dirty="0" smtClean="0">
                    <a:solidFill>
                      <a:schemeClr val="accent1"/>
                    </a:solidFill>
                    <a:latin typeface="Rockwell"/>
                    <a:cs typeface="Rockwell"/>
                  </a:endParaRPr>
                </a:p>
              </p:txBody>
            </p:sp>
            <p:sp>
              <p:nvSpPr>
                <p:cNvPr id="229" name="TextBox 228"/>
                <p:cNvSpPr txBox="1"/>
                <p:nvPr/>
              </p:nvSpPr>
              <p:spPr>
                <a:xfrm>
                  <a:off x="4068880" y="4038219"/>
                  <a:ext cx="345928" cy="216347"/>
                </a:xfrm>
                <a:prstGeom prst="rect">
                  <a:avLst/>
                </a:prstGeom>
                <a:noFill/>
              </p:spPr>
              <p:txBody>
                <a:bodyPr wrap="square" rtlCol="0" anchor="ctr">
                  <a:noAutofit/>
                </a:bodyPr>
                <a:lstStyle/>
                <a:p>
                  <a:pPr algn="ctr"/>
                  <a:r>
                    <a:rPr lang="el-GR" sz="1200" dirty="0">
                      <a:solidFill>
                        <a:schemeClr val="accent1"/>
                      </a:solidFill>
                      <a:latin typeface="Rockwell"/>
                      <a:cs typeface="Rockwell"/>
                    </a:rPr>
                    <a:t>ε</a:t>
                  </a:r>
                  <a:endParaRPr lang="en-US" sz="1200" dirty="0">
                    <a:solidFill>
                      <a:schemeClr val="accent1"/>
                    </a:solidFill>
                    <a:latin typeface="Rockwell"/>
                    <a:cs typeface="Rockwell"/>
                  </a:endParaRPr>
                </a:p>
              </p:txBody>
            </p:sp>
            <p:sp>
              <p:nvSpPr>
                <p:cNvPr id="230" name="TextBox 229"/>
                <p:cNvSpPr txBox="1"/>
                <p:nvPr/>
              </p:nvSpPr>
              <p:spPr>
                <a:xfrm>
                  <a:off x="5534508" y="3865659"/>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e</a:t>
                  </a:r>
                </a:p>
              </p:txBody>
            </p:sp>
            <p:sp>
              <p:nvSpPr>
                <p:cNvPr id="231" name="TextBox 230"/>
                <p:cNvSpPr txBox="1"/>
                <p:nvPr/>
              </p:nvSpPr>
              <p:spPr>
                <a:xfrm>
                  <a:off x="4633952" y="3973833"/>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e</a:t>
                  </a:r>
                  <a:endParaRPr lang="en-US" sz="1200" dirty="0" smtClean="0">
                    <a:solidFill>
                      <a:schemeClr val="accent1"/>
                    </a:solidFill>
                    <a:latin typeface="Rockwell"/>
                    <a:cs typeface="Rockwell"/>
                  </a:endParaRPr>
                </a:p>
              </p:txBody>
            </p:sp>
            <p:sp>
              <p:nvSpPr>
                <p:cNvPr id="232" name="TextBox 231"/>
                <p:cNvSpPr txBox="1"/>
                <p:nvPr/>
              </p:nvSpPr>
              <p:spPr>
                <a:xfrm>
                  <a:off x="3029436" y="2887849"/>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s</a:t>
                  </a:r>
                </a:p>
              </p:txBody>
            </p:sp>
            <p:sp>
              <p:nvSpPr>
                <p:cNvPr id="233" name="TextBox 232"/>
                <p:cNvSpPr txBox="1"/>
                <p:nvPr/>
              </p:nvSpPr>
              <p:spPr>
                <a:xfrm>
                  <a:off x="3971970" y="2975750"/>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e</a:t>
                  </a:r>
                </a:p>
              </p:txBody>
            </p:sp>
            <p:sp>
              <p:nvSpPr>
                <p:cNvPr id="234" name="TextBox 233"/>
                <p:cNvSpPr txBox="1"/>
                <p:nvPr/>
              </p:nvSpPr>
              <p:spPr>
                <a:xfrm>
                  <a:off x="4788295" y="2896084"/>
                  <a:ext cx="345928" cy="216348"/>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h</a:t>
                  </a:r>
                </a:p>
              </p:txBody>
            </p:sp>
          </p:grpSp>
          <p:sp>
            <p:nvSpPr>
              <p:cNvPr id="222" name="TextBox 221"/>
              <p:cNvSpPr txBox="1"/>
              <p:nvPr/>
            </p:nvSpPr>
            <p:spPr>
              <a:xfrm>
                <a:off x="3449633" y="1188732"/>
                <a:ext cx="275905" cy="172553"/>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a</a:t>
                </a:r>
              </a:p>
            </p:txBody>
          </p:sp>
        </p:grpSp>
        <p:cxnSp>
          <p:nvCxnSpPr>
            <p:cNvPr id="235" name="Straight Arrow Connector 234"/>
            <p:cNvCxnSpPr/>
            <p:nvPr/>
          </p:nvCxnSpPr>
          <p:spPr bwMode="auto">
            <a:xfrm>
              <a:off x="6478214" y="2289839"/>
              <a:ext cx="0" cy="757238"/>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236" name="Group 235"/>
            <p:cNvGrpSpPr/>
            <p:nvPr/>
          </p:nvGrpSpPr>
          <p:grpSpPr>
            <a:xfrm>
              <a:off x="4017914" y="1837309"/>
              <a:ext cx="1816644" cy="1219047"/>
              <a:chOff x="4296020" y="4305431"/>
              <a:chExt cx="1816644" cy="1219047"/>
            </a:xfrm>
          </p:grpSpPr>
          <p:sp>
            <p:nvSpPr>
              <p:cNvPr id="237" name="Oval 236"/>
              <p:cNvSpPr/>
              <p:nvPr/>
            </p:nvSpPr>
            <p:spPr>
              <a:xfrm>
                <a:off x="4296020" y="4784298"/>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38" name="Straight Arrow Connector 237"/>
              <p:cNvCxnSpPr>
                <a:endCxn id="239" idx="2"/>
              </p:cNvCxnSpPr>
              <p:nvPr/>
            </p:nvCxnSpPr>
            <p:spPr>
              <a:xfrm>
                <a:off x="4459073" y="486564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39" name="Oval 238"/>
              <p:cNvSpPr/>
              <p:nvPr/>
            </p:nvSpPr>
            <p:spPr>
              <a:xfrm>
                <a:off x="4708579" y="478597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40" name="Straight Arrow Connector 239"/>
              <p:cNvCxnSpPr>
                <a:endCxn id="241" idx="2"/>
              </p:cNvCxnSpPr>
              <p:nvPr/>
            </p:nvCxnSpPr>
            <p:spPr>
              <a:xfrm>
                <a:off x="4855261" y="486310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41" name="Oval 240"/>
              <p:cNvSpPr/>
              <p:nvPr/>
            </p:nvSpPr>
            <p:spPr>
              <a:xfrm>
                <a:off x="5104766" y="478343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42" name="Straight Arrow Connector 241"/>
              <p:cNvCxnSpPr>
                <a:endCxn id="243" idx="2"/>
              </p:cNvCxnSpPr>
              <p:nvPr/>
            </p:nvCxnSpPr>
            <p:spPr>
              <a:xfrm>
                <a:off x="5277683" y="486310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43" name="Oval 242"/>
              <p:cNvSpPr/>
              <p:nvPr/>
            </p:nvSpPr>
            <p:spPr>
              <a:xfrm>
                <a:off x="5527188" y="478343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44" name="Straight Arrow Connector 243"/>
              <p:cNvCxnSpPr>
                <a:endCxn id="245" idx="2"/>
              </p:cNvCxnSpPr>
              <p:nvPr/>
            </p:nvCxnSpPr>
            <p:spPr>
              <a:xfrm>
                <a:off x="5700105" y="4862140"/>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45" name="Oval 244"/>
              <p:cNvSpPr/>
              <p:nvPr/>
            </p:nvSpPr>
            <p:spPr>
              <a:xfrm>
                <a:off x="5949610" y="4782470"/>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46" name="Straight Arrow Connector 44"/>
              <p:cNvCxnSpPr>
                <a:stCxn id="239" idx="5"/>
                <a:endCxn id="241" idx="4"/>
              </p:cNvCxnSpPr>
              <p:nvPr/>
            </p:nvCxnSpPr>
            <p:spPr>
              <a:xfrm rot="16200000" flipH="1">
                <a:off x="5006627" y="4763105"/>
                <a:ext cx="20795" cy="338538"/>
              </a:xfrm>
              <a:prstGeom prst="curvedConnector3">
                <a:avLst>
                  <a:gd name="adj1" fmla="val 139874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47" name="Oval 246"/>
              <p:cNvSpPr/>
              <p:nvPr/>
            </p:nvSpPr>
            <p:spPr>
              <a:xfrm>
                <a:off x="4930827" y="5365138"/>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48" name="Straight Arrow Connector 44"/>
              <p:cNvCxnSpPr>
                <a:stCxn id="239" idx="3"/>
                <a:endCxn id="247" idx="2"/>
              </p:cNvCxnSpPr>
              <p:nvPr/>
            </p:nvCxnSpPr>
            <p:spPr>
              <a:xfrm rot="16200000" flipH="1">
                <a:off x="4570228" y="5084207"/>
                <a:ext cx="522830" cy="198368"/>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49" name="Straight Arrow Connector 44"/>
              <p:cNvCxnSpPr>
                <a:stCxn id="247" idx="6"/>
                <a:endCxn id="243" idx="4"/>
              </p:cNvCxnSpPr>
              <p:nvPr/>
            </p:nvCxnSpPr>
            <p:spPr>
              <a:xfrm flipV="1">
                <a:off x="5093881" y="4942773"/>
                <a:ext cx="514834" cy="502035"/>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50" name="Straight Arrow Connector 44"/>
              <p:cNvCxnSpPr>
                <a:stCxn id="237" idx="0"/>
                <a:endCxn id="239" idx="1"/>
              </p:cNvCxnSpPr>
              <p:nvPr/>
            </p:nvCxnSpPr>
            <p:spPr>
              <a:xfrm rot="16200000" flipH="1">
                <a:off x="4542497" y="4619347"/>
                <a:ext cx="25010" cy="354912"/>
              </a:xfrm>
              <a:prstGeom prst="curvedConnector3">
                <a:avLst>
                  <a:gd name="adj1" fmla="val -83209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51" name="Straight Arrow Connector 44"/>
              <p:cNvCxnSpPr>
                <a:stCxn id="239" idx="0"/>
                <a:endCxn id="243" idx="1"/>
              </p:cNvCxnSpPr>
              <p:nvPr/>
            </p:nvCxnSpPr>
            <p:spPr>
              <a:xfrm rot="16200000" flipH="1">
                <a:off x="5160189" y="4415890"/>
                <a:ext cx="20795" cy="760961"/>
              </a:xfrm>
              <a:prstGeom prst="curvedConnector3">
                <a:avLst>
                  <a:gd name="adj1" fmla="val -81037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52" name="Straight Arrow Connector 44"/>
              <p:cNvCxnSpPr>
                <a:stCxn id="243" idx="0"/>
                <a:endCxn id="245" idx="0"/>
              </p:cNvCxnSpPr>
              <p:nvPr/>
            </p:nvCxnSpPr>
            <p:spPr>
              <a:xfrm rot="5400000" flipH="1" flipV="1">
                <a:off x="5819444" y="4571741"/>
                <a:ext cx="963" cy="422422"/>
              </a:xfrm>
              <a:prstGeom prst="curvedConnector3">
                <a:avLst>
                  <a:gd name="adj1" fmla="val 21706805"/>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53" name="Oval 252"/>
              <p:cNvSpPr/>
              <p:nvPr/>
            </p:nvSpPr>
            <p:spPr>
              <a:xfrm>
                <a:off x="5997941" y="4824220"/>
                <a:ext cx="66392" cy="66392"/>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54" name="Straight Arrow Connector 44"/>
              <p:cNvCxnSpPr>
                <a:stCxn id="239" idx="7"/>
                <a:endCxn id="241" idx="0"/>
              </p:cNvCxnSpPr>
              <p:nvPr/>
            </p:nvCxnSpPr>
            <p:spPr>
              <a:xfrm rot="5400000" flipH="1" flipV="1">
                <a:off x="5004087" y="4627102"/>
                <a:ext cx="25874" cy="338539"/>
              </a:xfrm>
              <a:prstGeom prst="curvedConnector3">
                <a:avLst>
                  <a:gd name="adj1" fmla="val 1152517"/>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255" name="Group 254"/>
              <p:cNvGrpSpPr/>
              <p:nvPr/>
            </p:nvGrpSpPr>
            <p:grpSpPr>
              <a:xfrm>
                <a:off x="4409540" y="4305431"/>
                <a:ext cx="1531869" cy="1066556"/>
                <a:chOff x="2954628" y="1188732"/>
                <a:chExt cx="1682752" cy="1171608"/>
              </a:xfrm>
            </p:grpSpPr>
            <p:grpSp>
              <p:nvGrpSpPr>
                <p:cNvPr id="256" name="Group 255"/>
                <p:cNvGrpSpPr/>
                <p:nvPr/>
              </p:nvGrpSpPr>
              <p:grpSpPr>
                <a:xfrm>
                  <a:off x="2954628" y="1252724"/>
                  <a:ext cx="1682752" cy="1107616"/>
                  <a:chOff x="3029436" y="2887849"/>
                  <a:chExt cx="2109824" cy="1388726"/>
                </a:xfrm>
              </p:grpSpPr>
              <p:sp>
                <p:nvSpPr>
                  <p:cNvPr id="258" name="TextBox 257"/>
                  <p:cNvSpPr txBox="1"/>
                  <p:nvPr/>
                </p:nvSpPr>
                <p:spPr>
                  <a:xfrm>
                    <a:off x="3084075" y="3301126"/>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r</a:t>
                    </a:r>
                  </a:p>
                </p:txBody>
              </p:sp>
              <p:sp>
                <p:nvSpPr>
                  <p:cNvPr id="259" name="TextBox 258"/>
                  <p:cNvSpPr txBox="1"/>
                  <p:nvPr/>
                </p:nvSpPr>
                <p:spPr>
                  <a:xfrm>
                    <a:off x="3629738" y="3297628"/>
                    <a:ext cx="345928" cy="216347"/>
                  </a:xfrm>
                  <a:prstGeom prst="rect">
                    <a:avLst/>
                  </a:prstGeom>
                  <a:noFill/>
                </p:spPr>
                <p:txBody>
                  <a:bodyPr wrap="square" rtlCol="0" anchor="ctr">
                    <a:noAutofit/>
                  </a:bodyPr>
                  <a:lstStyle/>
                  <a:p>
                    <a:pPr algn="ctr"/>
                    <a:r>
                      <a:rPr lang="en-US" sz="1200" dirty="0" err="1" smtClean="0">
                        <a:solidFill>
                          <a:schemeClr val="accent1"/>
                        </a:solidFill>
                        <a:latin typeface="Rockwell"/>
                        <a:cs typeface="Rockwell"/>
                      </a:rPr>
                      <a:t>i</a:t>
                    </a:r>
                    <a:endParaRPr lang="en-US" sz="1200" dirty="0" smtClean="0">
                      <a:solidFill>
                        <a:schemeClr val="accent1"/>
                      </a:solidFill>
                      <a:latin typeface="Rockwell"/>
                      <a:cs typeface="Rockwell"/>
                    </a:endParaRPr>
                  </a:p>
                </p:txBody>
              </p:sp>
              <p:sp>
                <p:nvSpPr>
                  <p:cNvPr id="260" name="TextBox 259"/>
                  <p:cNvSpPr txBox="1"/>
                  <p:nvPr/>
                </p:nvSpPr>
                <p:spPr>
                  <a:xfrm>
                    <a:off x="4211535" y="3297628"/>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n</a:t>
                    </a:r>
                    <a:endParaRPr lang="en-US" sz="1200" dirty="0" smtClean="0">
                      <a:solidFill>
                        <a:schemeClr val="accent1"/>
                      </a:solidFill>
                      <a:latin typeface="Rockwell"/>
                      <a:cs typeface="Rockwell"/>
                    </a:endParaRPr>
                  </a:p>
                </p:txBody>
              </p:sp>
              <p:sp>
                <p:nvSpPr>
                  <p:cNvPr id="261" name="TextBox 260"/>
                  <p:cNvSpPr txBox="1"/>
                  <p:nvPr/>
                </p:nvSpPr>
                <p:spPr>
                  <a:xfrm>
                    <a:off x="4793332" y="3296302"/>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g</a:t>
                    </a:r>
                  </a:p>
                </p:txBody>
              </p:sp>
              <p:sp>
                <p:nvSpPr>
                  <p:cNvPr id="262" name="TextBox 261"/>
                  <p:cNvSpPr txBox="1"/>
                  <p:nvPr/>
                </p:nvSpPr>
                <p:spPr>
                  <a:xfrm>
                    <a:off x="3637149" y="3777646"/>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u</a:t>
                    </a:r>
                  </a:p>
                </p:txBody>
              </p:sp>
              <p:sp>
                <p:nvSpPr>
                  <p:cNvPr id="263" name="TextBox 262"/>
                  <p:cNvSpPr txBox="1"/>
                  <p:nvPr/>
                </p:nvSpPr>
                <p:spPr>
                  <a:xfrm>
                    <a:off x="3257039" y="3952056"/>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e</a:t>
                    </a:r>
                    <a:endParaRPr lang="en-US" sz="1200" dirty="0" smtClean="0">
                      <a:solidFill>
                        <a:schemeClr val="accent1"/>
                      </a:solidFill>
                      <a:latin typeface="Rockwell"/>
                      <a:cs typeface="Rockwell"/>
                    </a:endParaRPr>
                  </a:p>
                </p:txBody>
              </p:sp>
              <p:sp>
                <p:nvSpPr>
                  <p:cNvPr id="264" name="TextBox 263"/>
                  <p:cNvSpPr txBox="1"/>
                  <p:nvPr/>
                </p:nvSpPr>
                <p:spPr>
                  <a:xfrm>
                    <a:off x="4409234" y="4060229"/>
                    <a:ext cx="345928" cy="216346"/>
                  </a:xfrm>
                  <a:prstGeom prst="rect">
                    <a:avLst/>
                  </a:prstGeom>
                  <a:noFill/>
                </p:spPr>
                <p:txBody>
                  <a:bodyPr wrap="square" rtlCol="0" anchor="ctr">
                    <a:noAutofit/>
                  </a:bodyPr>
                  <a:lstStyle/>
                  <a:p>
                    <a:pPr algn="ctr"/>
                    <a:r>
                      <a:rPr lang="el-GR" sz="1200" dirty="0">
                        <a:solidFill>
                          <a:schemeClr val="accent1"/>
                        </a:solidFill>
                        <a:latin typeface="Rockwell"/>
                        <a:cs typeface="Rockwell"/>
                      </a:rPr>
                      <a:t>ε</a:t>
                    </a:r>
                    <a:endParaRPr lang="en-US" sz="1200" dirty="0">
                      <a:solidFill>
                        <a:schemeClr val="accent1"/>
                      </a:solidFill>
                      <a:latin typeface="Rockwell"/>
                      <a:cs typeface="Rockwell"/>
                    </a:endParaRPr>
                  </a:p>
                </p:txBody>
              </p:sp>
              <p:sp>
                <p:nvSpPr>
                  <p:cNvPr id="265" name="TextBox 264"/>
                  <p:cNvSpPr txBox="1"/>
                  <p:nvPr/>
                </p:nvSpPr>
                <p:spPr>
                  <a:xfrm>
                    <a:off x="3029436" y="2887849"/>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s</a:t>
                    </a:r>
                  </a:p>
                </p:txBody>
              </p:sp>
              <p:sp>
                <p:nvSpPr>
                  <p:cNvPr id="266" name="TextBox 265"/>
                  <p:cNvSpPr txBox="1"/>
                  <p:nvPr/>
                </p:nvSpPr>
                <p:spPr>
                  <a:xfrm>
                    <a:off x="3971970" y="2975750"/>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e</a:t>
                    </a:r>
                  </a:p>
                </p:txBody>
              </p:sp>
              <p:sp>
                <p:nvSpPr>
                  <p:cNvPr id="267" name="TextBox 266"/>
                  <p:cNvSpPr txBox="1"/>
                  <p:nvPr/>
                </p:nvSpPr>
                <p:spPr>
                  <a:xfrm>
                    <a:off x="4788295" y="2896084"/>
                    <a:ext cx="345928" cy="216348"/>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h</a:t>
                    </a:r>
                  </a:p>
                </p:txBody>
              </p:sp>
            </p:grpSp>
            <p:sp>
              <p:nvSpPr>
                <p:cNvPr id="257" name="TextBox 256"/>
                <p:cNvSpPr txBox="1"/>
                <p:nvPr/>
              </p:nvSpPr>
              <p:spPr>
                <a:xfrm>
                  <a:off x="3449633" y="1188732"/>
                  <a:ext cx="275905" cy="172553"/>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a</a:t>
                  </a:r>
                </a:p>
              </p:txBody>
            </p:sp>
          </p:grpSp>
        </p:grpSp>
        <p:cxnSp>
          <p:nvCxnSpPr>
            <p:cNvPr id="268" name="Straight Connector 267"/>
            <p:cNvCxnSpPr>
              <a:stCxn id="157" idx="2"/>
              <a:endCxn id="269" idx="3"/>
            </p:cNvCxnSpPr>
            <p:nvPr/>
          </p:nvCxnSpPr>
          <p:spPr>
            <a:xfrm flipH="1">
              <a:off x="4926236" y="3349421"/>
              <a:ext cx="1167555" cy="2965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69" name="Rectangle 268"/>
            <p:cNvSpPr/>
            <p:nvPr/>
          </p:nvSpPr>
          <p:spPr>
            <a:xfrm>
              <a:off x="4683050" y="325748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200" i="1" dirty="0" smtClean="0">
                  <a:solidFill>
                    <a:schemeClr val="tx1"/>
                  </a:solidFill>
                  <a:latin typeface="Times New Roman"/>
                  <a:cs typeface="Times New Roman"/>
                </a:rPr>
                <a:t>ψ</a:t>
              </a:r>
              <a:r>
                <a:rPr lang="en-US" sz="1200" i="1" baseline="-25000" dirty="0">
                  <a:solidFill>
                    <a:schemeClr val="tx1"/>
                  </a:solidFill>
                  <a:latin typeface="Times New Roman"/>
                  <a:cs typeface="Times New Roman"/>
                </a:rPr>
                <a:t>1</a:t>
              </a:r>
              <a:endParaRPr lang="en-US" sz="1200" i="1" dirty="0">
                <a:solidFill>
                  <a:schemeClr val="tx1"/>
                </a:solidFill>
                <a:latin typeface="Times New Roman"/>
                <a:cs typeface="Times New Roman"/>
              </a:endParaRPr>
            </a:p>
          </p:txBody>
        </p:sp>
        <p:grpSp>
          <p:nvGrpSpPr>
            <p:cNvPr id="270" name="Group 18"/>
            <p:cNvGrpSpPr>
              <a:grpSpLocks/>
            </p:cNvGrpSpPr>
            <p:nvPr/>
          </p:nvGrpSpPr>
          <p:grpSpPr bwMode="auto">
            <a:xfrm>
              <a:off x="4259909" y="3164221"/>
              <a:ext cx="423141" cy="389279"/>
              <a:chOff x="3503523" y="5465825"/>
              <a:chExt cx="224408" cy="271141"/>
            </a:xfrm>
          </p:grpSpPr>
          <p:cxnSp>
            <p:nvCxnSpPr>
              <p:cNvPr id="271" name="Straight Connector 270"/>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72" name="Straight Connector 271"/>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73" name="Straight Connector 272"/>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cxnSp>
          <p:nvCxnSpPr>
            <p:cNvPr id="274" name="Straight Arrow Connector 273"/>
            <p:cNvCxnSpPr/>
            <p:nvPr/>
          </p:nvCxnSpPr>
          <p:spPr bwMode="auto">
            <a:xfrm>
              <a:off x="5091078" y="3253177"/>
              <a:ext cx="880856" cy="0"/>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275" name="Straight Connector 274"/>
            <p:cNvCxnSpPr>
              <a:stCxn id="276" idx="1"/>
              <a:endCxn id="157" idx="6"/>
            </p:cNvCxnSpPr>
            <p:nvPr/>
          </p:nvCxnSpPr>
          <p:spPr>
            <a:xfrm flipH="1">
              <a:off x="6589765" y="3314931"/>
              <a:ext cx="1191101" cy="3449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76" name="Rectangle 275"/>
            <p:cNvSpPr/>
            <p:nvPr/>
          </p:nvSpPr>
          <p:spPr>
            <a:xfrm>
              <a:off x="7780866" y="3193337"/>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200" i="1" dirty="0" smtClean="0">
                  <a:solidFill>
                    <a:schemeClr val="tx1"/>
                  </a:solidFill>
                  <a:latin typeface="Times New Roman"/>
                  <a:cs typeface="Times New Roman"/>
                </a:rPr>
                <a:t>ψ</a:t>
              </a:r>
              <a:r>
                <a:rPr lang="en-US" sz="1200" i="1" baseline="-25000" dirty="0">
                  <a:solidFill>
                    <a:schemeClr val="tx1"/>
                  </a:solidFill>
                  <a:latin typeface="Times New Roman"/>
                  <a:cs typeface="Times New Roman"/>
                </a:rPr>
                <a:t>1</a:t>
              </a:r>
              <a:endParaRPr lang="en-US" sz="1200" i="1" dirty="0">
                <a:solidFill>
                  <a:schemeClr val="tx1"/>
                </a:solidFill>
                <a:latin typeface="Times New Roman"/>
                <a:cs typeface="Times New Roman"/>
              </a:endParaRPr>
            </a:p>
          </p:txBody>
        </p:sp>
        <p:grpSp>
          <p:nvGrpSpPr>
            <p:cNvPr id="277" name="Group 18"/>
            <p:cNvGrpSpPr>
              <a:grpSpLocks/>
            </p:cNvGrpSpPr>
            <p:nvPr/>
          </p:nvGrpSpPr>
          <p:grpSpPr bwMode="auto">
            <a:xfrm rot="10800000">
              <a:off x="8031784" y="3134930"/>
              <a:ext cx="423141" cy="389279"/>
              <a:chOff x="3503523" y="5465825"/>
              <a:chExt cx="224408" cy="271141"/>
            </a:xfrm>
          </p:grpSpPr>
          <p:cxnSp>
            <p:nvCxnSpPr>
              <p:cNvPr id="278" name="Straight Connector 277"/>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79" name="Straight Connector 278"/>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80" name="Straight Connector 279"/>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cxnSp>
          <p:nvCxnSpPr>
            <p:cNvPr id="281" name="Straight Arrow Connector 280"/>
            <p:cNvCxnSpPr/>
            <p:nvPr/>
          </p:nvCxnSpPr>
          <p:spPr bwMode="auto">
            <a:xfrm>
              <a:off x="6752818" y="3500669"/>
              <a:ext cx="880856" cy="0"/>
            </a:xfrm>
            <a:prstGeom prst="straightConnector1">
              <a:avLst/>
            </a:prstGeom>
            <a:ln w="5715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282" name="Group 281"/>
            <p:cNvGrpSpPr/>
            <p:nvPr/>
          </p:nvGrpSpPr>
          <p:grpSpPr>
            <a:xfrm>
              <a:off x="6394183" y="3600770"/>
              <a:ext cx="2183531" cy="1219047"/>
              <a:chOff x="2686693" y="3582184"/>
              <a:chExt cx="2183531" cy="1219047"/>
            </a:xfrm>
          </p:grpSpPr>
          <p:sp>
            <p:nvSpPr>
              <p:cNvPr id="283" name="Oval 282"/>
              <p:cNvSpPr/>
              <p:nvPr/>
            </p:nvSpPr>
            <p:spPr>
              <a:xfrm>
                <a:off x="2686693" y="4061051"/>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84" name="Straight Arrow Connector 283"/>
              <p:cNvCxnSpPr>
                <a:endCxn id="285" idx="2"/>
              </p:cNvCxnSpPr>
              <p:nvPr/>
            </p:nvCxnSpPr>
            <p:spPr>
              <a:xfrm>
                <a:off x="2849746" y="4142395"/>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85" name="Oval 284"/>
              <p:cNvSpPr/>
              <p:nvPr/>
            </p:nvSpPr>
            <p:spPr>
              <a:xfrm>
                <a:off x="3099252" y="4062726"/>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86" name="Straight Arrow Connector 285"/>
              <p:cNvCxnSpPr>
                <a:endCxn id="287" idx="2"/>
              </p:cNvCxnSpPr>
              <p:nvPr/>
            </p:nvCxnSpPr>
            <p:spPr>
              <a:xfrm>
                <a:off x="3245934" y="4139855"/>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87" name="Oval 286"/>
              <p:cNvSpPr/>
              <p:nvPr/>
            </p:nvSpPr>
            <p:spPr>
              <a:xfrm>
                <a:off x="3495439" y="4060186"/>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88" name="Straight Arrow Connector 287"/>
              <p:cNvCxnSpPr>
                <a:endCxn id="289" idx="2"/>
              </p:cNvCxnSpPr>
              <p:nvPr/>
            </p:nvCxnSpPr>
            <p:spPr>
              <a:xfrm>
                <a:off x="3668356" y="4139855"/>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89" name="Oval 288"/>
              <p:cNvSpPr/>
              <p:nvPr/>
            </p:nvSpPr>
            <p:spPr>
              <a:xfrm>
                <a:off x="3917861" y="4060186"/>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90" name="Straight Arrow Connector 289"/>
              <p:cNvCxnSpPr>
                <a:endCxn id="291" idx="2"/>
              </p:cNvCxnSpPr>
              <p:nvPr/>
            </p:nvCxnSpPr>
            <p:spPr>
              <a:xfrm>
                <a:off x="4090778" y="4138893"/>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91" name="Oval 290"/>
              <p:cNvSpPr/>
              <p:nvPr/>
            </p:nvSpPr>
            <p:spPr>
              <a:xfrm>
                <a:off x="4340283" y="4059223"/>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92" name="Straight Arrow Connector 44"/>
              <p:cNvCxnSpPr>
                <a:stCxn id="285" idx="5"/>
                <a:endCxn id="287" idx="4"/>
              </p:cNvCxnSpPr>
              <p:nvPr/>
            </p:nvCxnSpPr>
            <p:spPr>
              <a:xfrm rot="16200000" flipH="1">
                <a:off x="3397300" y="4039858"/>
                <a:ext cx="20795" cy="338538"/>
              </a:xfrm>
              <a:prstGeom prst="curvedConnector3">
                <a:avLst>
                  <a:gd name="adj1" fmla="val 1398740"/>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93" name="Oval 292"/>
              <p:cNvSpPr/>
              <p:nvPr/>
            </p:nvSpPr>
            <p:spPr>
              <a:xfrm>
                <a:off x="3321500" y="4641891"/>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94" name="Straight Arrow Connector 44"/>
              <p:cNvCxnSpPr>
                <a:stCxn id="285" idx="3"/>
                <a:endCxn id="293" idx="2"/>
              </p:cNvCxnSpPr>
              <p:nvPr/>
            </p:nvCxnSpPr>
            <p:spPr>
              <a:xfrm rot="16200000" flipH="1">
                <a:off x="2960901" y="4360960"/>
                <a:ext cx="522830" cy="198368"/>
              </a:xfrm>
              <a:prstGeom prst="curvedConnector2">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95" name="Straight Arrow Connector 44"/>
              <p:cNvCxnSpPr>
                <a:stCxn id="293" idx="6"/>
                <a:endCxn id="287" idx="5"/>
              </p:cNvCxnSpPr>
              <p:nvPr/>
            </p:nvCxnSpPr>
            <p:spPr>
              <a:xfrm flipV="1">
                <a:off x="3484554" y="4196191"/>
                <a:ext cx="150061" cy="525370"/>
              </a:xfrm>
              <a:prstGeom prst="curvedConnector2">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96" name="Straight Arrow Connector 44"/>
              <p:cNvCxnSpPr>
                <a:stCxn id="291" idx="5"/>
                <a:endCxn id="291" idx="6"/>
              </p:cNvCxnSpPr>
              <p:nvPr/>
            </p:nvCxnSpPr>
            <p:spPr>
              <a:xfrm rot="5400000" flipH="1" flipV="1">
                <a:off x="4463229" y="4155121"/>
                <a:ext cx="56335" cy="23879"/>
              </a:xfrm>
              <a:prstGeom prst="curvedConnector4">
                <a:avLst>
                  <a:gd name="adj1" fmla="val -410822"/>
                  <a:gd name="adj2" fmla="val 971488"/>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97" name="Straight Arrow Connector 44"/>
              <p:cNvCxnSpPr>
                <a:stCxn id="283" idx="0"/>
                <a:endCxn id="285" idx="1"/>
              </p:cNvCxnSpPr>
              <p:nvPr/>
            </p:nvCxnSpPr>
            <p:spPr>
              <a:xfrm rot="16200000" flipH="1">
                <a:off x="2933170" y="3896100"/>
                <a:ext cx="25010" cy="354912"/>
              </a:xfrm>
              <a:prstGeom prst="curvedConnector3">
                <a:avLst>
                  <a:gd name="adj1" fmla="val -832090"/>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98" name="Straight Arrow Connector 44"/>
              <p:cNvCxnSpPr>
                <a:stCxn id="285" idx="0"/>
                <a:endCxn id="289" idx="1"/>
              </p:cNvCxnSpPr>
              <p:nvPr/>
            </p:nvCxnSpPr>
            <p:spPr>
              <a:xfrm rot="16200000" flipH="1">
                <a:off x="3550862" y="3692643"/>
                <a:ext cx="20795" cy="760961"/>
              </a:xfrm>
              <a:prstGeom prst="curvedConnector3">
                <a:avLst>
                  <a:gd name="adj1" fmla="val -810370"/>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99" name="Straight Arrow Connector 44"/>
              <p:cNvCxnSpPr>
                <a:stCxn id="289" idx="0"/>
                <a:endCxn id="291" idx="0"/>
              </p:cNvCxnSpPr>
              <p:nvPr/>
            </p:nvCxnSpPr>
            <p:spPr>
              <a:xfrm rot="5400000" flipH="1" flipV="1">
                <a:off x="4210117" y="3848494"/>
                <a:ext cx="963" cy="422422"/>
              </a:xfrm>
              <a:prstGeom prst="curvedConnector3">
                <a:avLst>
                  <a:gd name="adj1" fmla="val 21706805"/>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300" name="Straight Arrow Connector 44"/>
              <p:cNvCxnSpPr>
                <a:stCxn id="287" idx="5"/>
                <a:endCxn id="291" idx="4"/>
              </p:cNvCxnSpPr>
              <p:nvPr/>
            </p:nvCxnSpPr>
            <p:spPr>
              <a:xfrm rot="16200000" flipH="1">
                <a:off x="4017027" y="3813779"/>
                <a:ext cx="22371" cy="787196"/>
              </a:xfrm>
              <a:prstGeom prst="curvedConnector3">
                <a:avLst>
                  <a:gd name="adj1" fmla="val 1034519"/>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301" name="Oval 300"/>
              <p:cNvSpPr/>
              <p:nvPr/>
            </p:nvSpPr>
            <p:spPr>
              <a:xfrm>
                <a:off x="4388614" y="4100973"/>
                <a:ext cx="66392" cy="66392"/>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302" name="Straight Arrow Connector 44"/>
              <p:cNvCxnSpPr>
                <a:stCxn id="285" idx="7"/>
                <a:endCxn id="287" idx="0"/>
              </p:cNvCxnSpPr>
              <p:nvPr/>
            </p:nvCxnSpPr>
            <p:spPr>
              <a:xfrm rot="5400000" flipH="1" flipV="1">
                <a:off x="3394760" y="3903855"/>
                <a:ext cx="25874" cy="338539"/>
              </a:xfrm>
              <a:prstGeom prst="curvedConnector3">
                <a:avLst>
                  <a:gd name="adj1" fmla="val 1152517"/>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303" name="Group 302"/>
              <p:cNvGrpSpPr/>
              <p:nvPr/>
            </p:nvGrpSpPr>
            <p:grpSpPr>
              <a:xfrm>
                <a:off x="2800213" y="3582184"/>
                <a:ext cx="2070011" cy="1050576"/>
                <a:chOff x="2954628" y="1188732"/>
                <a:chExt cx="2273899" cy="1154054"/>
              </a:xfrm>
            </p:grpSpPr>
            <p:grpSp>
              <p:nvGrpSpPr>
                <p:cNvPr id="306" name="Group 305"/>
                <p:cNvGrpSpPr/>
                <p:nvPr/>
              </p:nvGrpSpPr>
              <p:grpSpPr>
                <a:xfrm>
                  <a:off x="2954628" y="1252724"/>
                  <a:ext cx="2273899" cy="1090062"/>
                  <a:chOff x="3029436" y="2887849"/>
                  <a:chExt cx="2851000" cy="1366717"/>
                </a:xfrm>
              </p:grpSpPr>
              <p:sp>
                <p:nvSpPr>
                  <p:cNvPr id="308" name="TextBox 307"/>
                  <p:cNvSpPr txBox="1"/>
                  <p:nvPr/>
                </p:nvSpPr>
                <p:spPr>
                  <a:xfrm>
                    <a:off x="3084075" y="3301126"/>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r</a:t>
                    </a:r>
                  </a:p>
                </p:txBody>
              </p:sp>
              <p:sp>
                <p:nvSpPr>
                  <p:cNvPr id="309" name="TextBox 308"/>
                  <p:cNvSpPr txBox="1"/>
                  <p:nvPr/>
                </p:nvSpPr>
                <p:spPr>
                  <a:xfrm>
                    <a:off x="3629738" y="3297628"/>
                    <a:ext cx="345928" cy="216347"/>
                  </a:xfrm>
                  <a:prstGeom prst="rect">
                    <a:avLst/>
                  </a:prstGeom>
                  <a:noFill/>
                </p:spPr>
                <p:txBody>
                  <a:bodyPr wrap="square" rtlCol="0" anchor="ctr">
                    <a:noAutofit/>
                  </a:bodyPr>
                  <a:lstStyle/>
                  <a:p>
                    <a:pPr algn="ctr"/>
                    <a:r>
                      <a:rPr lang="en-US" sz="1200" dirty="0" err="1" smtClean="0">
                        <a:solidFill>
                          <a:schemeClr val="accent1"/>
                        </a:solidFill>
                        <a:latin typeface="Rockwell"/>
                        <a:cs typeface="Rockwell"/>
                      </a:rPr>
                      <a:t>i</a:t>
                    </a:r>
                    <a:endParaRPr lang="en-US" sz="1200" dirty="0" smtClean="0">
                      <a:solidFill>
                        <a:schemeClr val="accent1"/>
                      </a:solidFill>
                      <a:latin typeface="Rockwell"/>
                      <a:cs typeface="Rockwell"/>
                    </a:endParaRPr>
                  </a:p>
                </p:txBody>
              </p:sp>
              <p:sp>
                <p:nvSpPr>
                  <p:cNvPr id="310" name="TextBox 309"/>
                  <p:cNvSpPr txBox="1"/>
                  <p:nvPr/>
                </p:nvSpPr>
                <p:spPr>
                  <a:xfrm>
                    <a:off x="4211535" y="3297628"/>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n</a:t>
                    </a:r>
                    <a:endParaRPr lang="en-US" sz="1200" dirty="0" smtClean="0">
                      <a:solidFill>
                        <a:schemeClr val="accent1"/>
                      </a:solidFill>
                      <a:latin typeface="Rockwell"/>
                      <a:cs typeface="Rockwell"/>
                    </a:endParaRPr>
                  </a:p>
                </p:txBody>
              </p:sp>
              <p:sp>
                <p:nvSpPr>
                  <p:cNvPr id="311" name="TextBox 310"/>
                  <p:cNvSpPr txBox="1"/>
                  <p:nvPr/>
                </p:nvSpPr>
                <p:spPr>
                  <a:xfrm>
                    <a:off x="4793332" y="3296302"/>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g</a:t>
                    </a:r>
                  </a:p>
                </p:txBody>
              </p:sp>
              <p:sp>
                <p:nvSpPr>
                  <p:cNvPr id="312" name="TextBox 311"/>
                  <p:cNvSpPr txBox="1"/>
                  <p:nvPr/>
                </p:nvSpPr>
                <p:spPr>
                  <a:xfrm>
                    <a:off x="3637149" y="3777646"/>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u</a:t>
                    </a:r>
                  </a:p>
                </p:txBody>
              </p:sp>
              <p:sp>
                <p:nvSpPr>
                  <p:cNvPr id="313" name="TextBox 312"/>
                  <p:cNvSpPr txBox="1"/>
                  <p:nvPr/>
                </p:nvSpPr>
                <p:spPr>
                  <a:xfrm>
                    <a:off x="3257039" y="3952056"/>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e</a:t>
                    </a:r>
                    <a:endParaRPr lang="en-US" sz="1200" dirty="0" smtClean="0">
                      <a:solidFill>
                        <a:schemeClr val="accent1"/>
                      </a:solidFill>
                      <a:latin typeface="Rockwell"/>
                      <a:cs typeface="Rockwell"/>
                    </a:endParaRPr>
                  </a:p>
                </p:txBody>
              </p:sp>
              <p:sp>
                <p:nvSpPr>
                  <p:cNvPr id="314" name="TextBox 313"/>
                  <p:cNvSpPr txBox="1"/>
                  <p:nvPr/>
                </p:nvSpPr>
                <p:spPr>
                  <a:xfrm>
                    <a:off x="4068880" y="4038219"/>
                    <a:ext cx="345928" cy="216347"/>
                  </a:xfrm>
                  <a:prstGeom prst="rect">
                    <a:avLst/>
                  </a:prstGeom>
                  <a:noFill/>
                </p:spPr>
                <p:txBody>
                  <a:bodyPr wrap="square" rtlCol="0" anchor="ctr">
                    <a:noAutofit/>
                  </a:bodyPr>
                  <a:lstStyle/>
                  <a:p>
                    <a:pPr algn="ctr"/>
                    <a:r>
                      <a:rPr lang="el-GR" sz="1200" dirty="0">
                        <a:solidFill>
                          <a:schemeClr val="accent1"/>
                        </a:solidFill>
                        <a:latin typeface="Rockwell"/>
                        <a:cs typeface="Rockwell"/>
                      </a:rPr>
                      <a:t>ε</a:t>
                    </a:r>
                    <a:endParaRPr lang="en-US" sz="1200" dirty="0">
                      <a:solidFill>
                        <a:schemeClr val="accent1"/>
                      </a:solidFill>
                      <a:latin typeface="Rockwell"/>
                      <a:cs typeface="Rockwell"/>
                    </a:endParaRPr>
                  </a:p>
                </p:txBody>
              </p:sp>
              <p:sp>
                <p:nvSpPr>
                  <p:cNvPr id="315" name="TextBox 314"/>
                  <p:cNvSpPr txBox="1"/>
                  <p:nvPr/>
                </p:nvSpPr>
                <p:spPr>
                  <a:xfrm>
                    <a:off x="5534508" y="3865659"/>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e</a:t>
                    </a:r>
                  </a:p>
                </p:txBody>
              </p:sp>
              <p:sp>
                <p:nvSpPr>
                  <p:cNvPr id="316" name="TextBox 315"/>
                  <p:cNvSpPr txBox="1"/>
                  <p:nvPr/>
                </p:nvSpPr>
                <p:spPr>
                  <a:xfrm>
                    <a:off x="4633952" y="3973833"/>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e</a:t>
                    </a:r>
                    <a:endParaRPr lang="en-US" sz="1200" dirty="0" smtClean="0">
                      <a:solidFill>
                        <a:schemeClr val="accent1"/>
                      </a:solidFill>
                      <a:latin typeface="Rockwell"/>
                      <a:cs typeface="Rockwell"/>
                    </a:endParaRPr>
                  </a:p>
                </p:txBody>
              </p:sp>
              <p:sp>
                <p:nvSpPr>
                  <p:cNvPr id="317" name="TextBox 316"/>
                  <p:cNvSpPr txBox="1"/>
                  <p:nvPr/>
                </p:nvSpPr>
                <p:spPr>
                  <a:xfrm>
                    <a:off x="3029436" y="2887849"/>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s</a:t>
                    </a:r>
                  </a:p>
                </p:txBody>
              </p:sp>
              <p:sp>
                <p:nvSpPr>
                  <p:cNvPr id="318" name="TextBox 317"/>
                  <p:cNvSpPr txBox="1"/>
                  <p:nvPr/>
                </p:nvSpPr>
                <p:spPr>
                  <a:xfrm>
                    <a:off x="3971970" y="2975750"/>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e</a:t>
                    </a:r>
                  </a:p>
                </p:txBody>
              </p:sp>
              <p:sp>
                <p:nvSpPr>
                  <p:cNvPr id="319" name="TextBox 318"/>
                  <p:cNvSpPr txBox="1"/>
                  <p:nvPr/>
                </p:nvSpPr>
                <p:spPr>
                  <a:xfrm>
                    <a:off x="4788295" y="2896084"/>
                    <a:ext cx="345928" cy="216348"/>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h</a:t>
                    </a:r>
                  </a:p>
                </p:txBody>
              </p:sp>
            </p:grpSp>
            <p:sp>
              <p:nvSpPr>
                <p:cNvPr id="307" name="TextBox 306"/>
                <p:cNvSpPr txBox="1"/>
                <p:nvPr/>
              </p:nvSpPr>
              <p:spPr>
                <a:xfrm>
                  <a:off x="3449633" y="1188732"/>
                  <a:ext cx="275905" cy="172553"/>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a</a:t>
                  </a:r>
                </a:p>
              </p:txBody>
            </p:sp>
          </p:grpSp>
          <p:cxnSp>
            <p:nvCxnSpPr>
              <p:cNvPr id="304" name="Straight Arrow Connector 44"/>
              <p:cNvCxnSpPr>
                <a:stCxn id="285" idx="4"/>
                <a:endCxn id="289" idx="3"/>
              </p:cNvCxnSpPr>
              <p:nvPr/>
            </p:nvCxnSpPr>
            <p:spPr>
              <a:xfrm rot="5400000" flipH="1" flipV="1">
                <a:off x="3548321" y="3828648"/>
                <a:ext cx="25875" cy="760961"/>
              </a:xfrm>
              <a:prstGeom prst="curvedConnector3">
                <a:avLst>
                  <a:gd name="adj1" fmla="val -1358450"/>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305" name="Straight Arrow Connector 44"/>
              <p:cNvCxnSpPr>
                <a:stCxn id="293" idx="6"/>
                <a:endCxn id="289" idx="4"/>
              </p:cNvCxnSpPr>
              <p:nvPr/>
            </p:nvCxnSpPr>
            <p:spPr>
              <a:xfrm flipV="1">
                <a:off x="3484554" y="4219526"/>
                <a:ext cx="514834" cy="502035"/>
              </a:xfrm>
              <a:prstGeom prst="curvedConnector2">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grpSp>
      <p:grpSp>
        <p:nvGrpSpPr>
          <p:cNvPr id="320" name="Group 34"/>
          <p:cNvGrpSpPr>
            <a:grpSpLocks/>
          </p:cNvGrpSpPr>
          <p:nvPr/>
        </p:nvGrpSpPr>
        <p:grpSpPr bwMode="auto">
          <a:xfrm>
            <a:off x="1230391" y="4458415"/>
            <a:ext cx="2102338" cy="436513"/>
            <a:chOff x="1136920" y="3747287"/>
            <a:chExt cx="2822626" cy="585936"/>
          </a:xfrm>
        </p:grpSpPr>
        <p:pic>
          <p:nvPicPr>
            <p:cNvPr id="321" name="Picture 35" descr="latex-image-1.pdf"/>
            <p:cNvPicPr>
              <a:picLocks noChangeAspect="1"/>
            </p:cNvPicPr>
            <p:nvPr/>
          </p:nvPicPr>
          <p:blipFill>
            <a:blip r:embed="rId3"/>
            <a:srcRect/>
            <a:stretch>
              <a:fillRect/>
            </a:stretch>
          </p:blipFill>
          <p:spPr bwMode="auto">
            <a:xfrm>
              <a:off x="1214438" y="3795713"/>
              <a:ext cx="2643187" cy="488950"/>
            </a:xfrm>
            <a:prstGeom prst="rect">
              <a:avLst/>
            </a:prstGeom>
            <a:noFill/>
            <a:ln w="9525">
              <a:noFill/>
              <a:miter lim="800000"/>
              <a:headEnd/>
              <a:tailEnd/>
            </a:ln>
          </p:spPr>
        </p:pic>
        <p:sp>
          <p:nvSpPr>
            <p:cNvPr id="322" name="Rectangle 321"/>
            <p:cNvSpPr/>
            <p:nvPr/>
          </p:nvSpPr>
          <p:spPr>
            <a:xfrm>
              <a:off x="1136920" y="3747287"/>
              <a:ext cx="2822626" cy="585936"/>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sp>
        <p:nvSpPr>
          <p:cNvPr id="323" name="Content Placeholder 2"/>
          <p:cNvSpPr txBox="1">
            <a:spLocks/>
          </p:cNvSpPr>
          <p:nvPr/>
        </p:nvSpPr>
        <p:spPr>
          <a:xfrm>
            <a:off x="770328" y="4936772"/>
            <a:ext cx="7562900" cy="1585729"/>
          </a:xfrm>
          <a:prstGeom prst="rect">
            <a:avLst/>
          </a:prstGeom>
        </p:spPr>
        <p:txBody>
          <a:bodyPr>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t>All the message and belief computations simply reuse standard FSM dynamic programming algorithms.</a:t>
            </a:r>
            <a:endParaRPr lang="en-US" dirty="0"/>
          </a:p>
        </p:txBody>
      </p:sp>
    </p:spTree>
    <p:extLst>
      <p:ext uri="{BB962C8B-B14F-4D97-AF65-F5344CB8AC3E}">
        <p14:creationId xmlns:p14="http://schemas.microsoft.com/office/powerpoint/2010/main" val="4149090169"/>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par>
    </p:tnLst>
  </p:timing>
</p:sld>
</file>

<file path=ppt/slides/slide2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Graphical Models over Strings</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258</a:t>
            </a:fld>
            <a:endParaRPr lang="en-US"/>
          </a:p>
        </p:txBody>
      </p:sp>
      <p:sp>
        <p:nvSpPr>
          <p:cNvPr id="10" name="TextBox 9"/>
          <p:cNvSpPr txBox="1"/>
          <p:nvPr/>
        </p:nvSpPr>
        <p:spPr>
          <a:xfrm>
            <a:off x="0" y="6446664"/>
            <a:ext cx="2448315" cy="411336"/>
          </a:xfrm>
          <a:prstGeom prst="rect">
            <a:avLst/>
          </a:prstGeom>
          <a:solidFill>
            <a:schemeClr val="accent6">
              <a:lumMod val="60000"/>
              <a:lumOff val="40000"/>
            </a:schemeClr>
          </a:solidFill>
        </p:spPr>
        <p:txBody>
          <a:bodyPr wrap="square" rtlCol="0" anchor="ctr">
            <a:noAutofit/>
          </a:bodyPr>
          <a:lstStyle/>
          <a:p>
            <a:r>
              <a:rPr lang="en-US" dirty="0" smtClean="0"/>
              <a:t>(Dreyer &amp; Eisner, 2009)</a:t>
            </a:r>
          </a:p>
        </p:txBody>
      </p:sp>
      <p:cxnSp>
        <p:nvCxnSpPr>
          <p:cNvPr id="50" name="Straight Connector 49"/>
          <p:cNvCxnSpPr>
            <a:stCxn id="53" idx="0"/>
            <a:endCxn id="52" idx="2"/>
          </p:cNvCxnSpPr>
          <p:nvPr/>
        </p:nvCxnSpPr>
        <p:spPr>
          <a:xfrm flipV="1">
            <a:off x="2634288" y="2049707"/>
            <a:ext cx="4319" cy="102977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2517014" y="1806520"/>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53" name="Oval 52"/>
          <p:cNvSpPr/>
          <p:nvPr/>
        </p:nvSpPr>
        <p:spPr>
          <a:xfrm>
            <a:off x="2386301" y="3079486"/>
            <a:ext cx="495974" cy="502698"/>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1"/>
                </a:solidFill>
                <a:latin typeface="Times New Roman"/>
                <a:cs typeface="Times New Roman"/>
              </a:rPr>
              <a:t>X</a:t>
            </a:r>
            <a:r>
              <a:rPr lang="en-US" sz="1600" i="1" baseline="-25000" dirty="0" smtClean="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grpSp>
        <p:nvGrpSpPr>
          <p:cNvPr id="75" name="Group 18"/>
          <p:cNvGrpSpPr>
            <a:grpSpLocks/>
          </p:cNvGrpSpPr>
          <p:nvPr/>
        </p:nvGrpSpPr>
        <p:grpSpPr bwMode="auto">
          <a:xfrm rot="5400000">
            <a:off x="2418432" y="1384812"/>
            <a:ext cx="423141" cy="389279"/>
            <a:chOff x="3503523" y="5465825"/>
            <a:chExt cx="224408" cy="271141"/>
          </a:xfrm>
        </p:grpSpPr>
        <p:cxnSp>
          <p:nvCxnSpPr>
            <p:cNvPr id="76" name="Straight Connector 75"/>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85" name="Oval 84"/>
          <p:cNvSpPr/>
          <p:nvPr/>
        </p:nvSpPr>
        <p:spPr>
          <a:xfrm>
            <a:off x="2882275" y="1810142"/>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6" name="Straight Arrow Connector 85"/>
          <p:cNvCxnSpPr>
            <a:endCxn id="87" idx="2"/>
          </p:cNvCxnSpPr>
          <p:nvPr/>
        </p:nvCxnSpPr>
        <p:spPr>
          <a:xfrm>
            <a:off x="3045328" y="1891486"/>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7" name="Oval 86"/>
          <p:cNvSpPr/>
          <p:nvPr/>
        </p:nvSpPr>
        <p:spPr>
          <a:xfrm>
            <a:off x="3294834" y="1811817"/>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8" name="Straight Arrow Connector 87"/>
          <p:cNvCxnSpPr>
            <a:endCxn id="89" idx="2"/>
          </p:cNvCxnSpPr>
          <p:nvPr/>
        </p:nvCxnSpPr>
        <p:spPr>
          <a:xfrm>
            <a:off x="3441516" y="1888946"/>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9" name="Oval 88"/>
          <p:cNvSpPr/>
          <p:nvPr/>
        </p:nvSpPr>
        <p:spPr>
          <a:xfrm>
            <a:off x="3691021" y="1809277"/>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0" name="Straight Arrow Connector 89"/>
          <p:cNvCxnSpPr>
            <a:endCxn id="91" idx="2"/>
          </p:cNvCxnSpPr>
          <p:nvPr/>
        </p:nvCxnSpPr>
        <p:spPr>
          <a:xfrm>
            <a:off x="3863938" y="1888946"/>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1" name="Oval 90"/>
          <p:cNvSpPr/>
          <p:nvPr/>
        </p:nvSpPr>
        <p:spPr>
          <a:xfrm>
            <a:off x="4113443" y="1809277"/>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2" name="Straight Arrow Connector 91"/>
          <p:cNvCxnSpPr>
            <a:endCxn id="93" idx="2"/>
          </p:cNvCxnSpPr>
          <p:nvPr/>
        </p:nvCxnSpPr>
        <p:spPr>
          <a:xfrm>
            <a:off x="4286360" y="1887984"/>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4535865" y="1808314"/>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4" name="Straight Arrow Connector 44"/>
          <p:cNvCxnSpPr>
            <a:stCxn id="87" idx="5"/>
            <a:endCxn id="89" idx="4"/>
          </p:cNvCxnSpPr>
          <p:nvPr/>
        </p:nvCxnSpPr>
        <p:spPr>
          <a:xfrm rot="16200000" flipH="1">
            <a:off x="3592882" y="1788949"/>
            <a:ext cx="20795" cy="338538"/>
          </a:xfrm>
          <a:prstGeom prst="curvedConnector3">
            <a:avLst>
              <a:gd name="adj1" fmla="val 1398740"/>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5" name="Oval 94"/>
          <p:cNvSpPr/>
          <p:nvPr/>
        </p:nvSpPr>
        <p:spPr>
          <a:xfrm>
            <a:off x="3517082" y="2390982"/>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6" name="Straight Arrow Connector 44"/>
          <p:cNvCxnSpPr>
            <a:stCxn id="87" idx="3"/>
            <a:endCxn id="95" idx="2"/>
          </p:cNvCxnSpPr>
          <p:nvPr/>
        </p:nvCxnSpPr>
        <p:spPr>
          <a:xfrm rot="16200000" flipH="1">
            <a:off x="3156483" y="2110051"/>
            <a:ext cx="522830" cy="198368"/>
          </a:xfrm>
          <a:prstGeom prst="curvedConnector2">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97" name="Straight Arrow Connector 44"/>
          <p:cNvCxnSpPr>
            <a:stCxn id="95" idx="6"/>
            <a:endCxn id="89" idx="5"/>
          </p:cNvCxnSpPr>
          <p:nvPr/>
        </p:nvCxnSpPr>
        <p:spPr>
          <a:xfrm flipV="1">
            <a:off x="3680136" y="1945282"/>
            <a:ext cx="150061" cy="525370"/>
          </a:xfrm>
          <a:prstGeom prst="curvedConnector2">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98" name="Straight Arrow Connector 44"/>
          <p:cNvCxnSpPr>
            <a:stCxn id="93" idx="5"/>
            <a:endCxn id="93" idx="6"/>
          </p:cNvCxnSpPr>
          <p:nvPr/>
        </p:nvCxnSpPr>
        <p:spPr>
          <a:xfrm rot="5400000" flipH="1" flipV="1">
            <a:off x="4658811" y="1904212"/>
            <a:ext cx="56335" cy="23879"/>
          </a:xfrm>
          <a:prstGeom prst="curvedConnector4">
            <a:avLst>
              <a:gd name="adj1" fmla="val -410822"/>
              <a:gd name="adj2" fmla="val 971488"/>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99" name="Straight Arrow Connector 44"/>
          <p:cNvCxnSpPr>
            <a:stCxn id="85" idx="0"/>
            <a:endCxn id="87" idx="1"/>
          </p:cNvCxnSpPr>
          <p:nvPr/>
        </p:nvCxnSpPr>
        <p:spPr>
          <a:xfrm rot="16200000" flipH="1">
            <a:off x="3128752" y="1645191"/>
            <a:ext cx="25010" cy="354912"/>
          </a:xfrm>
          <a:prstGeom prst="curvedConnector3">
            <a:avLst>
              <a:gd name="adj1" fmla="val -832090"/>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0" name="Straight Arrow Connector 44"/>
          <p:cNvCxnSpPr>
            <a:stCxn id="87" idx="0"/>
            <a:endCxn id="91" idx="1"/>
          </p:cNvCxnSpPr>
          <p:nvPr/>
        </p:nvCxnSpPr>
        <p:spPr>
          <a:xfrm rot="16200000" flipH="1">
            <a:off x="3746444" y="1441734"/>
            <a:ext cx="20795" cy="760961"/>
          </a:xfrm>
          <a:prstGeom prst="curvedConnector3">
            <a:avLst>
              <a:gd name="adj1" fmla="val -810370"/>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1" name="Straight Arrow Connector 44"/>
          <p:cNvCxnSpPr>
            <a:stCxn id="91" idx="0"/>
            <a:endCxn id="93" idx="0"/>
          </p:cNvCxnSpPr>
          <p:nvPr/>
        </p:nvCxnSpPr>
        <p:spPr>
          <a:xfrm rot="5400000" flipH="1" flipV="1">
            <a:off x="4405699" y="1597585"/>
            <a:ext cx="963" cy="422422"/>
          </a:xfrm>
          <a:prstGeom prst="curvedConnector3">
            <a:avLst>
              <a:gd name="adj1" fmla="val 21706805"/>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44"/>
          <p:cNvCxnSpPr>
            <a:stCxn id="89" idx="5"/>
            <a:endCxn id="93" idx="4"/>
          </p:cNvCxnSpPr>
          <p:nvPr/>
        </p:nvCxnSpPr>
        <p:spPr>
          <a:xfrm rot="16200000" flipH="1">
            <a:off x="4212609" y="1562870"/>
            <a:ext cx="22371" cy="787196"/>
          </a:xfrm>
          <a:prstGeom prst="curvedConnector3">
            <a:avLst>
              <a:gd name="adj1" fmla="val 1034519"/>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03" name="Oval 102"/>
          <p:cNvSpPr/>
          <p:nvPr/>
        </p:nvSpPr>
        <p:spPr>
          <a:xfrm>
            <a:off x="4584196" y="1850064"/>
            <a:ext cx="66392" cy="66392"/>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04" name="Straight Arrow Connector 44"/>
          <p:cNvCxnSpPr>
            <a:stCxn id="87" idx="7"/>
            <a:endCxn id="89" idx="0"/>
          </p:cNvCxnSpPr>
          <p:nvPr/>
        </p:nvCxnSpPr>
        <p:spPr>
          <a:xfrm rot="5400000" flipH="1" flipV="1">
            <a:off x="3590342" y="1652946"/>
            <a:ext cx="25874" cy="338539"/>
          </a:xfrm>
          <a:prstGeom prst="curvedConnector3">
            <a:avLst>
              <a:gd name="adj1" fmla="val 1152517"/>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05" name="Group 104"/>
          <p:cNvGrpSpPr/>
          <p:nvPr/>
        </p:nvGrpSpPr>
        <p:grpSpPr>
          <a:xfrm>
            <a:off x="2995795" y="1331275"/>
            <a:ext cx="2070011" cy="1050576"/>
            <a:chOff x="2954628" y="1188732"/>
            <a:chExt cx="2273899" cy="1154054"/>
          </a:xfrm>
        </p:grpSpPr>
        <p:grpSp>
          <p:nvGrpSpPr>
            <p:cNvPr id="106" name="Group 105"/>
            <p:cNvGrpSpPr/>
            <p:nvPr/>
          </p:nvGrpSpPr>
          <p:grpSpPr>
            <a:xfrm>
              <a:off x="2954628" y="1252724"/>
              <a:ext cx="2273899" cy="1090062"/>
              <a:chOff x="3029436" y="2887849"/>
              <a:chExt cx="2851000" cy="1366717"/>
            </a:xfrm>
          </p:grpSpPr>
          <p:sp>
            <p:nvSpPr>
              <p:cNvPr id="108" name="TextBox 107"/>
              <p:cNvSpPr txBox="1"/>
              <p:nvPr/>
            </p:nvSpPr>
            <p:spPr>
              <a:xfrm>
                <a:off x="3084075" y="3301126"/>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r</a:t>
                </a:r>
              </a:p>
            </p:txBody>
          </p:sp>
          <p:sp>
            <p:nvSpPr>
              <p:cNvPr id="109" name="TextBox 108"/>
              <p:cNvSpPr txBox="1"/>
              <p:nvPr/>
            </p:nvSpPr>
            <p:spPr>
              <a:xfrm>
                <a:off x="3629738" y="3297628"/>
                <a:ext cx="345928" cy="216347"/>
              </a:xfrm>
              <a:prstGeom prst="rect">
                <a:avLst/>
              </a:prstGeom>
              <a:noFill/>
            </p:spPr>
            <p:txBody>
              <a:bodyPr wrap="square" rtlCol="0" anchor="ctr">
                <a:noAutofit/>
              </a:bodyPr>
              <a:lstStyle/>
              <a:p>
                <a:pPr algn="ctr"/>
                <a:r>
                  <a:rPr lang="en-US" sz="2200" dirty="0" err="1" smtClean="0">
                    <a:solidFill>
                      <a:schemeClr val="accent1"/>
                    </a:solidFill>
                    <a:latin typeface="Rockwell"/>
                    <a:cs typeface="Rockwell"/>
                  </a:rPr>
                  <a:t>i</a:t>
                </a:r>
                <a:endParaRPr lang="en-US" sz="2200" dirty="0" smtClean="0">
                  <a:solidFill>
                    <a:schemeClr val="accent1"/>
                  </a:solidFill>
                  <a:latin typeface="Rockwell"/>
                  <a:cs typeface="Rockwell"/>
                </a:endParaRPr>
              </a:p>
            </p:txBody>
          </p:sp>
          <p:sp>
            <p:nvSpPr>
              <p:cNvPr id="110" name="TextBox 109"/>
              <p:cNvSpPr txBox="1"/>
              <p:nvPr/>
            </p:nvSpPr>
            <p:spPr>
              <a:xfrm>
                <a:off x="4211535" y="3297628"/>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n</a:t>
                </a:r>
                <a:endParaRPr lang="en-US" sz="2200" dirty="0" smtClean="0">
                  <a:solidFill>
                    <a:schemeClr val="accent1"/>
                  </a:solidFill>
                  <a:latin typeface="Rockwell"/>
                  <a:cs typeface="Rockwell"/>
                </a:endParaRPr>
              </a:p>
            </p:txBody>
          </p:sp>
          <p:sp>
            <p:nvSpPr>
              <p:cNvPr id="111" name="TextBox 110"/>
              <p:cNvSpPr txBox="1"/>
              <p:nvPr/>
            </p:nvSpPr>
            <p:spPr>
              <a:xfrm>
                <a:off x="4793332" y="3296302"/>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g</a:t>
                </a:r>
              </a:p>
            </p:txBody>
          </p:sp>
          <p:sp>
            <p:nvSpPr>
              <p:cNvPr id="112" name="TextBox 111"/>
              <p:cNvSpPr txBox="1"/>
              <p:nvPr/>
            </p:nvSpPr>
            <p:spPr>
              <a:xfrm>
                <a:off x="3637149" y="3777646"/>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u</a:t>
                </a:r>
              </a:p>
            </p:txBody>
          </p:sp>
          <p:sp>
            <p:nvSpPr>
              <p:cNvPr id="113" name="TextBox 112"/>
              <p:cNvSpPr txBox="1"/>
              <p:nvPr/>
            </p:nvSpPr>
            <p:spPr>
              <a:xfrm>
                <a:off x="3257039" y="3952056"/>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e</a:t>
                </a:r>
                <a:endParaRPr lang="en-US" sz="2200" dirty="0" smtClean="0">
                  <a:solidFill>
                    <a:schemeClr val="accent1"/>
                  </a:solidFill>
                  <a:latin typeface="Rockwell"/>
                  <a:cs typeface="Rockwell"/>
                </a:endParaRPr>
              </a:p>
            </p:txBody>
          </p:sp>
          <p:sp>
            <p:nvSpPr>
              <p:cNvPr id="114" name="TextBox 113"/>
              <p:cNvSpPr txBox="1"/>
              <p:nvPr/>
            </p:nvSpPr>
            <p:spPr>
              <a:xfrm>
                <a:off x="4068880" y="4038219"/>
                <a:ext cx="345928" cy="216347"/>
              </a:xfrm>
              <a:prstGeom prst="rect">
                <a:avLst/>
              </a:prstGeom>
              <a:noFill/>
            </p:spPr>
            <p:txBody>
              <a:bodyPr wrap="square" rtlCol="0" anchor="ctr">
                <a:noAutofit/>
              </a:bodyPr>
              <a:lstStyle/>
              <a:p>
                <a:pPr algn="ctr"/>
                <a:r>
                  <a:rPr lang="el-GR" sz="2200" dirty="0">
                    <a:solidFill>
                      <a:schemeClr val="accent1"/>
                    </a:solidFill>
                    <a:latin typeface="Rockwell"/>
                    <a:cs typeface="Rockwell"/>
                  </a:rPr>
                  <a:t>ε</a:t>
                </a:r>
                <a:endParaRPr lang="en-US" sz="2200" dirty="0">
                  <a:solidFill>
                    <a:schemeClr val="accent1"/>
                  </a:solidFill>
                  <a:latin typeface="Rockwell"/>
                  <a:cs typeface="Rockwell"/>
                </a:endParaRPr>
              </a:p>
            </p:txBody>
          </p:sp>
          <p:sp>
            <p:nvSpPr>
              <p:cNvPr id="115" name="TextBox 114"/>
              <p:cNvSpPr txBox="1"/>
              <p:nvPr/>
            </p:nvSpPr>
            <p:spPr>
              <a:xfrm>
                <a:off x="5534508" y="3865659"/>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e</a:t>
                </a:r>
              </a:p>
            </p:txBody>
          </p:sp>
          <p:sp>
            <p:nvSpPr>
              <p:cNvPr id="116" name="TextBox 115"/>
              <p:cNvSpPr txBox="1"/>
              <p:nvPr/>
            </p:nvSpPr>
            <p:spPr>
              <a:xfrm>
                <a:off x="4633952" y="3973833"/>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e</a:t>
                </a:r>
                <a:endParaRPr lang="en-US" sz="2200" dirty="0" smtClean="0">
                  <a:solidFill>
                    <a:schemeClr val="accent1"/>
                  </a:solidFill>
                  <a:latin typeface="Rockwell"/>
                  <a:cs typeface="Rockwell"/>
                </a:endParaRPr>
              </a:p>
            </p:txBody>
          </p:sp>
          <p:sp>
            <p:nvSpPr>
              <p:cNvPr id="117" name="TextBox 116"/>
              <p:cNvSpPr txBox="1"/>
              <p:nvPr/>
            </p:nvSpPr>
            <p:spPr>
              <a:xfrm>
                <a:off x="3029436" y="2887849"/>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s</a:t>
                </a:r>
              </a:p>
            </p:txBody>
          </p:sp>
          <p:sp>
            <p:nvSpPr>
              <p:cNvPr id="118" name="TextBox 117"/>
              <p:cNvSpPr txBox="1"/>
              <p:nvPr/>
            </p:nvSpPr>
            <p:spPr>
              <a:xfrm>
                <a:off x="3971970" y="2975750"/>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e</a:t>
                </a:r>
              </a:p>
            </p:txBody>
          </p:sp>
          <p:sp>
            <p:nvSpPr>
              <p:cNvPr id="119" name="TextBox 118"/>
              <p:cNvSpPr txBox="1"/>
              <p:nvPr/>
            </p:nvSpPr>
            <p:spPr>
              <a:xfrm>
                <a:off x="4788295" y="2896084"/>
                <a:ext cx="345928" cy="216348"/>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h</a:t>
                </a:r>
              </a:p>
            </p:txBody>
          </p:sp>
        </p:grpSp>
        <p:sp>
          <p:nvSpPr>
            <p:cNvPr id="107" name="TextBox 106"/>
            <p:cNvSpPr txBox="1"/>
            <p:nvPr/>
          </p:nvSpPr>
          <p:spPr>
            <a:xfrm>
              <a:off x="3449633" y="1188732"/>
              <a:ext cx="275905" cy="172553"/>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a</a:t>
              </a:r>
            </a:p>
          </p:txBody>
        </p:sp>
      </p:grpSp>
      <p:cxnSp>
        <p:nvCxnSpPr>
          <p:cNvPr id="159" name="Straight Arrow Connector 158"/>
          <p:cNvCxnSpPr/>
          <p:nvPr/>
        </p:nvCxnSpPr>
        <p:spPr bwMode="auto">
          <a:xfrm>
            <a:off x="2770724" y="2271253"/>
            <a:ext cx="0" cy="757238"/>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310424" y="1818723"/>
            <a:ext cx="1816644" cy="1219047"/>
            <a:chOff x="4296020" y="4305431"/>
            <a:chExt cx="1816644" cy="1219047"/>
          </a:xfrm>
        </p:grpSpPr>
        <p:sp>
          <p:nvSpPr>
            <p:cNvPr id="175" name="Oval 174"/>
            <p:cNvSpPr/>
            <p:nvPr/>
          </p:nvSpPr>
          <p:spPr>
            <a:xfrm>
              <a:off x="4296020" y="4784298"/>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76" name="Straight Arrow Connector 175"/>
            <p:cNvCxnSpPr>
              <a:endCxn id="177" idx="2"/>
            </p:cNvCxnSpPr>
            <p:nvPr/>
          </p:nvCxnSpPr>
          <p:spPr>
            <a:xfrm>
              <a:off x="4459073" y="486564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7" name="Oval 176"/>
            <p:cNvSpPr/>
            <p:nvPr/>
          </p:nvSpPr>
          <p:spPr>
            <a:xfrm>
              <a:off x="4708579" y="478597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78" name="Straight Arrow Connector 177"/>
            <p:cNvCxnSpPr>
              <a:endCxn id="179" idx="2"/>
            </p:cNvCxnSpPr>
            <p:nvPr/>
          </p:nvCxnSpPr>
          <p:spPr>
            <a:xfrm>
              <a:off x="4855261" y="486310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9" name="Oval 178"/>
            <p:cNvSpPr/>
            <p:nvPr/>
          </p:nvSpPr>
          <p:spPr>
            <a:xfrm>
              <a:off x="5104766" y="478343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80" name="Straight Arrow Connector 179"/>
            <p:cNvCxnSpPr>
              <a:endCxn id="181" idx="2"/>
            </p:cNvCxnSpPr>
            <p:nvPr/>
          </p:nvCxnSpPr>
          <p:spPr>
            <a:xfrm>
              <a:off x="5277683" y="486310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1" name="Oval 180"/>
            <p:cNvSpPr/>
            <p:nvPr/>
          </p:nvSpPr>
          <p:spPr>
            <a:xfrm>
              <a:off x="5527188" y="478343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82" name="Straight Arrow Connector 181"/>
            <p:cNvCxnSpPr>
              <a:endCxn id="183" idx="2"/>
            </p:cNvCxnSpPr>
            <p:nvPr/>
          </p:nvCxnSpPr>
          <p:spPr>
            <a:xfrm>
              <a:off x="5700105" y="4862140"/>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3" name="Oval 182"/>
            <p:cNvSpPr/>
            <p:nvPr/>
          </p:nvSpPr>
          <p:spPr>
            <a:xfrm>
              <a:off x="5949610" y="4782470"/>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84" name="Straight Arrow Connector 44"/>
            <p:cNvCxnSpPr>
              <a:stCxn id="177" idx="5"/>
              <a:endCxn id="179" idx="4"/>
            </p:cNvCxnSpPr>
            <p:nvPr/>
          </p:nvCxnSpPr>
          <p:spPr>
            <a:xfrm rot="16200000" flipH="1">
              <a:off x="5006627" y="4763105"/>
              <a:ext cx="20795" cy="338538"/>
            </a:xfrm>
            <a:prstGeom prst="curvedConnector3">
              <a:avLst>
                <a:gd name="adj1" fmla="val 139874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5" name="Oval 184"/>
            <p:cNvSpPr/>
            <p:nvPr/>
          </p:nvSpPr>
          <p:spPr>
            <a:xfrm>
              <a:off x="4930827" y="5365138"/>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86" name="Straight Arrow Connector 44"/>
            <p:cNvCxnSpPr>
              <a:stCxn id="177" idx="3"/>
              <a:endCxn id="185" idx="2"/>
            </p:cNvCxnSpPr>
            <p:nvPr/>
          </p:nvCxnSpPr>
          <p:spPr>
            <a:xfrm rot="16200000" flipH="1">
              <a:off x="4570228" y="5084207"/>
              <a:ext cx="522830" cy="198368"/>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87" name="Straight Arrow Connector 44"/>
            <p:cNvCxnSpPr>
              <a:stCxn id="185" idx="6"/>
              <a:endCxn id="181" idx="4"/>
            </p:cNvCxnSpPr>
            <p:nvPr/>
          </p:nvCxnSpPr>
          <p:spPr>
            <a:xfrm flipV="1">
              <a:off x="5093881" y="4942773"/>
              <a:ext cx="514834" cy="502035"/>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89" name="Straight Arrow Connector 44"/>
            <p:cNvCxnSpPr>
              <a:stCxn id="175" idx="0"/>
              <a:endCxn id="177" idx="1"/>
            </p:cNvCxnSpPr>
            <p:nvPr/>
          </p:nvCxnSpPr>
          <p:spPr>
            <a:xfrm rot="16200000" flipH="1">
              <a:off x="4542497" y="4619347"/>
              <a:ext cx="25010" cy="354912"/>
            </a:xfrm>
            <a:prstGeom prst="curvedConnector3">
              <a:avLst>
                <a:gd name="adj1" fmla="val -83209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90" name="Straight Arrow Connector 44"/>
            <p:cNvCxnSpPr>
              <a:stCxn id="177" idx="0"/>
              <a:endCxn id="181" idx="1"/>
            </p:cNvCxnSpPr>
            <p:nvPr/>
          </p:nvCxnSpPr>
          <p:spPr>
            <a:xfrm rot="16200000" flipH="1">
              <a:off x="5160189" y="4415890"/>
              <a:ext cx="20795" cy="760961"/>
            </a:xfrm>
            <a:prstGeom prst="curvedConnector3">
              <a:avLst>
                <a:gd name="adj1" fmla="val -81037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91" name="Straight Arrow Connector 44"/>
            <p:cNvCxnSpPr>
              <a:stCxn id="181" idx="0"/>
              <a:endCxn id="183" idx="0"/>
            </p:cNvCxnSpPr>
            <p:nvPr/>
          </p:nvCxnSpPr>
          <p:spPr>
            <a:xfrm rot="5400000" flipH="1" flipV="1">
              <a:off x="5819444" y="4571741"/>
              <a:ext cx="963" cy="422422"/>
            </a:xfrm>
            <a:prstGeom prst="curvedConnector3">
              <a:avLst>
                <a:gd name="adj1" fmla="val 21706805"/>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93" name="Oval 192"/>
            <p:cNvSpPr/>
            <p:nvPr/>
          </p:nvSpPr>
          <p:spPr>
            <a:xfrm>
              <a:off x="5997941" y="4824220"/>
              <a:ext cx="66392" cy="66392"/>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94" name="Straight Arrow Connector 44"/>
            <p:cNvCxnSpPr>
              <a:stCxn id="177" idx="7"/>
              <a:endCxn id="179" idx="0"/>
            </p:cNvCxnSpPr>
            <p:nvPr/>
          </p:nvCxnSpPr>
          <p:spPr>
            <a:xfrm rot="5400000" flipH="1" flipV="1">
              <a:off x="5004087" y="4627102"/>
              <a:ext cx="25874" cy="338539"/>
            </a:xfrm>
            <a:prstGeom prst="curvedConnector3">
              <a:avLst>
                <a:gd name="adj1" fmla="val 1152517"/>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95" name="Group 194"/>
            <p:cNvGrpSpPr/>
            <p:nvPr/>
          </p:nvGrpSpPr>
          <p:grpSpPr>
            <a:xfrm>
              <a:off x="4409540" y="4305431"/>
              <a:ext cx="1531869" cy="1066556"/>
              <a:chOff x="2954628" y="1188732"/>
              <a:chExt cx="1682752" cy="1171608"/>
            </a:xfrm>
          </p:grpSpPr>
          <p:grpSp>
            <p:nvGrpSpPr>
              <p:cNvPr id="196" name="Group 195"/>
              <p:cNvGrpSpPr/>
              <p:nvPr/>
            </p:nvGrpSpPr>
            <p:grpSpPr>
              <a:xfrm>
                <a:off x="2954628" y="1252724"/>
                <a:ext cx="1682752" cy="1107616"/>
                <a:chOff x="3029436" y="2887849"/>
                <a:chExt cx="2109824" cy="1388726"/>
              </a:xfrm>
            </p:grpSpPr>
            <p:sp>
              <p:nvSpPr>
                <p:cNvPr id="198" name="TextBox 197"/>
                <p:cNvSpPr txBox="1"/>
                <p:nvPr/>
              </p:nvSpPr>
              <p:spPr>
                <a:xfrm>
                  <a:off x="3084075" y="3301126"/>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r</a:t>
                  </a:r>
                </a:p>
              </p:txBody>
            </p:sp>
            <p:sp>
              <p:nvSpPr>
                <p:cNvPr id="199" name="TextBox 198"/>
                <p:cNvSpPr txBox="1"/>
                <p:nvPr/>
              </p:nvSpPr>
              <p:spPr>
                <a:xfrm>
                  <a:off x="3629738" y="3297628"/>
                  <a:ext cx="345928" cy="216347"/>
                </a:xfrm>
                <a:prstGeom prst="rect">
                  <a:avLst/>
                </a:prstGeom>
                <a:noFill/>
              </p:spPr>
              <p:txBody>
                <a:bodyPr wrap="square" rtlCol="0" anchor="ctr">
                  <a:noAutofit/>
                </a:bodyPr>
                <a:lstStyle/>
                <a:p>
                  <a:pPr algn="ctr"/>
                  <a:r>
                    <a:rPr lang="en-US" sz="2200" dirty="0" err="1" smtClean="0">
                      <a:solidFill>
                        <a:schemeClr val="accent1"/>
                      </a:solidFill>
                      <a:latin typeface="Rockwell"/>
                      <a:cs typeface="Rockwell"/>
                    </a:rPr>
                    <a:t>i</a:t>
                  </a:r>
                  <a:endParaRPr lang="en-US" sz="2200" dirty="0" smtClean="0">
                    <a:solidFill>
                      <a:schemeClr val="accent1"/>
                    </a:solidFill>
                    <a:latin typeface="Rockwell"/>
                    <a:cs typeface="Rockwell"/>
                  </a:endParaRPr>
                </a:p>
              </p:txBody>
            </p:sp>
            <p:sp>
              <p:nvSpPr>
                <p:cNvPr id="200" name="TextBox 199"/>
                <p:cNvSpPr txBox="1"/>
                <p:nvPr/>
              </p:nvSpPr>
              <p:spPr>
                <a:xfrm>
                  <a:off x="4211535" y="3297628"/>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n</a:t>
                  </a:r>
                  <a:endParaRPr lang="en-US" sz="2200" dirty="0" smtClean="0">
                    <a:solidFill>
                      <a:schemeClr val="accent1"/>
                    </a:solidFill>
                    <a:latin typeface="Rockwell"/>
                    <a:cs typeface="Rockwell"/>
                  </a:endParaRPr>
                </a:p>
              </p:txBody>
            </p:sp>
            <p:sp>
              <p:nvSpPr>
                <p:cNvPr id="201" name="TextBox 200"/>
                <p:cNvSpPr txBox="1"/>
                <p:nvPr/>
              </p:nvSpPr>
              <p:spPr>
                <a:xfrm>
                  <a:off x="4793332" y="3296302"/>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g</a:t>
                  </a:r>
                </a:p>
              </p:txBody>
            </p:sp>
            <p:sp>
              <p:nvSpPr>
                <p:cNvPr id="202" name="TextBox 201"/>
                <p:cNvSpPr txBox="1"/>
                <p:nvPr/>
              </p:nvSpPr>
              <p:spPr>
                <a:xfrm>
                  <a:off x="3637149" y="3777646"/>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u</a:t>
                  </a:r>
                </a:p>
              </p:txBody>
            </p:sp>
            <p:sp>
              <p:nvSpPr>
                <p:cNvPr id="203" name="TextBox 202"/>
                <p:cNvSpPr txBox="1"/>
                <p:nvPr/>
              </p:nvSpPr>
              <p:spPr>
                <a:xfrm>
                  <a:off x="3257039" y="3952056"/>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e</a:t>
                  </a:r>
                  <a:endParaRPr lang="en-US" sz="2200" dirty="0" smtClean="0">
                    <a:solidFill>
                      <a:schemeClr val="accent1"/>
                    </a:solidFill>
                    <a:latin typeface="Rockwell"/>
                    <a:cs typeface="Rockwell"/>
                  </a:endParaRPr>
                </a:p>
              </p:txBody>
            </p:sp>
            <p:sp>
              <p:nvSpPr>
                <p:cNvPr id="204" name="TextBox 203"/>
                <p:cNvSpPr txBox="1"/>
                <p:nvPr/>
              </p:nvSpPr>
              <p:spPr>
                <a:xfrm>
                  <a:off x="4409234" y="4060229"/>
                  <a:ext cx="345928" cy="216346"/>
                </a:xfrm>
                <a:prstGeom prst="rect">
                  <a:avLst/>
                </a:prstGeom>
                <a:noFill/>
              </p:spPr>
              <p:txBody>
                <a:bodyPr wrap="square" rtlCol="0" anchor="ctr">
                  <a:noAutofit/>
                </a:bodyPr>
                <a:lstStyle/>
                <a:p>
                  <a:pPr algn="ctr"/>
                  <a:r>
                    <a:rPr lang="el-GR" sz="2200" dirty="0">
                      <a:solidFill>
                        <a:schemeClr val="accent1"/>
                      </a:solidFill>
                      <a:latin typeface="Rockwell"/>
                      <a:cs typeface="Rockwell"/>
                    </a:rPr>
                    <a:t>ε</a:t>
                  </a:r>
                  <a:endParaRPr lang="en-US" sz="2200" dirty="0">
                    <a:solidFill>
                      <a:schemeClr val="accent1"/>
                    </a:solidFill>
                    <a:latin typeface="Rockwell"/>
                    <a:cs typeface="Rockwell"/>
                  </a:endParaRPr>
                </a:p>
              </p:txBody>
            </p:sp>
            <p:sp>
              <p:nvSpPr>
                <p:cNvPr id="207" name="TextBox 206"/>
                <p:cNvSpPr txBox="1"/>
                <p:nvPr/>
              </p:nvSpPr>
              <p:spPr>
                <a:xfrm>
                  <a:off x="3029436" y="2887849"/>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s</a:t>
                  </a:r>
                </a:p>
              </p:txBody>
            </p:sp>
            <p:sp>
              <p:nvSpPr>
                <p:cNvPr id="208" name="TextBox 207"/>
                <p:cNvSpPr txBox="1"/>
                <p:nvPr/>
              </p:nvSpPr>
              <p:spPr>
                <a:xfrm>
                  <a:off x="3971970" y="2975750"/>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e</a:t>
                  </a:r>
                </a:p>
              </p:txBody>
            </p:sp>
            <p:sp>
              <p:nvSpPr>
                <p:cNvPr id="209" name="TextBox 208"/>
                <p:cNvSpPr txBox="1"/>
                <p:nvPr/>
              </p:nvSpPr>
              <p:spPr>
                <a:xfrm>
                  <a:off x="4788295" y="2896084"/>
                  <a:ext cx="345928" cy="216348"/>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h</a:t>
                  </a:r>
                </a:p>
              </p:txBody>
            </p:sp>
          </p:grpSp>
          <p:sp>
            <p:nvSpPr>
              <p:cNvPr id="197" name="TextBox 196"/>
              <p:cNvSpPr txBox="1"/>
              <p:nvPr/>
            </p:nvSpPr>
            <p:spPr>
              <a:xfrm>
                <a:off x="3449633" y="1188732"/>
                <a:ext cx="275905" cy="172553"/>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a</a:t>
                </a:r>
              </a:p>
            </p:txBody>
          </p:sp>
        </p:grpSp>
      </p:grpSp>
      <p:cxnSp>
        <p:nvCxnSpPr>
          <p:cNvPr id="163" name="Straight Connector 162"/>
          <p:cNvCxnSpPr>
            <a:stCxn id="53" idx="2"/>
            <a:endCxn id="165" idx="3"/>
          </p:cNvCxnSpPr>
          <p:nvPr/>
        </p:nvCxnSpPr>
        <p:spPr>
          <a:xfrm flipH="1">
            <a:off x="1218746" y="3330835"/>
            <a:ext cx="1167555" cy="2965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5" name="Rectangle 164"/>
          <p:cNvSpPr/>
          <p:nvPr/>
        </p:nvSpPr>
        <p:spPr>
          <a:xfrm>
            <a:off x="975560" y="3238896"/>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nvGrpSpPr>
          <p:cNvPr id="166" name="Group 18"/>
          <p:cNvGrpSpPr>
            <a:grpSpLocks/>
          </p:cNvGrpSpPr>
          <p:nvPr/>
        </p:nvGrpSpPr>
        <p:grpSpPr bwMode="auto">
          <a:xfrm>
            <a:off x="552419" y="3145635"/>
            <a:ext cx="423141" cy="389279"/>
            <a:chOff x="3503523" y="5465825"/>
            <a:chExt cx="224408" cy="271141"/>
          </a:xfrm>
        </p:grpSpPr>
        <p:cxnSp>
          <p:nvCxnSpPr>
            <p:cNvPr id="167" name="Straight Connector 166"/>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68" name="Straight Connector 167"/>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69" name="Straight Connector 168"/>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cxnSp>
        <p:nvCxnSpPr>
          <p:cNvPr id="170" name="Straight Arrow Connector 169"/>
          <p:cNvCxnSpPr/>
          <p:nvPr/>
        </p:nvCxnSpPr>
        <p:spPr bwMode="auto">
          <a:xfrm>
            <a:off x="1383588" y="3234591"/>
            <a:ext cx="880856" cy="0"/>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71" name="Straight Connector 170"/>
          <p:cNvCxnSpPr>
            <a:stCxn id="172" idx="1"/>
            <a:endCxn id="53" idx="6"/>
          </p:cNvCxnSpPr>
          <p:nvPr/>
        </p:nvCxnSpPr>
        <p:spPr>
          <a:xfrm flipH="1">
            <a:off x="2882275" y="3296345"/>
            <a:ext cx="1191101" cy="3449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2" name="Rectangle 171"/>
          <p:cNvSpPr/>
          <p:nvPr/>
        </p:nvSpPr>
        <p:spPr>
          <a:xfrm>
            <a:off x="4073376" y="3174751"/>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nvGrpSpPr>
          <p:cNvPr id="173" name="Group 18"/>
          <p:cNvGrpSpPr>
            <a:grpSpLocks/>
          </p:cNvGrpSpPr>
          <p:nvPr/>
        </p:nvGrpSpPr>
        <p:grpSpPr bwMode="auto">
          <a:xfrm rot="10800000">
            <a:off x="4324294" y="3116344"/>
            <a:ext cx="423141" cy="389279"/>
            <a:chOff x="3503523" y="5465825"/>
            <a:chExt cx="224408" cy="271141"/>
          </a:xfrm>
        </p:grpSpPr>
        <p:cxnSp>
          <p:nvCxnSpPr>
            <p:cNvPr id="174" name="Straight Connector 173"/>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88" name="Straight Connector 187"/>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92" name="Straight Connector 191"/>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cxnSp>
        <p:nvCxnSpPr>
          <p:cNvPr id="205" name="Straight Arrow Connector 204"/>
          <p:cNvCxnSpPr/>
          <p:nvPr/>
        </p:nvCxnSpPr>
        <p:spPr bwMode="auto">
          <a:xfrm>
            <a:off x="3045328" y="3482083"/>
            <a:ext cx="880856" cy="0"/>
          </a:xfrm>
          <a:prstGeom prst="straightConnector1">
            <a:avLst/>
          </a:prstGeom>
          <a:ln w="5715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23" name="Group 22"/>
          <p:cNvGrpSpPr/>
          <p:nvPr/>
        </p:nvGrpSpPr>
        <p:grpSpPr>
          <a:xfrm>
            <a:off x="2686693" y="3582184"/>
            <a:ext cx="2183531" cy="1219047"/>
            <a:chOff x="2686693" y="3582184"/>
            <a:chExt cx="2183531" cy="1219047"/>
          </a:xfrm>
        </p:grpSpPr>
        <p:sp>
          <p:nvSpPr>
            <p:cNvPr id="224" name="Oval 223"/>
            <p:cNvSpPr/>
            <p:nvPr/>
          </p:nvSpPr>
          <p:spPr>
            <a:xfrm>
              <a:off x="2686693" y="4061051"/>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25" name="Straight Arrow Connector 224"/>
            <p:cNvCxnSpPr>
              <a:endCxn id="226" idx="2"/>
            </p:cNvCxnSpPr>
            <p:nvPr/>
          </p:nvCxnSpPr>
          <p:spPr>
            <a:xfrm>
              <a:off x="2849746" y="4142395"/>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26" name="Oval 225"/>
            <p:cNvSpPr/>
            <p:nvPr/>
          </p:nvSpPr>
          <p:spPr>
            <a:xfrm>
              <a:off x="3099252" y="4062726"/>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27" name="Straight Arrow Connector 226"/>
            <p:cNvCxnSpPr>
              <a:endCxn id="228" idx="2"/>
            </p:cNvCxnSpPr>
            <p:nvPr/>
          </p:nvCxnSpPr>
          <p:spPr>
            <a:xfrm>
              <a:off x="3245934" y="4139855"/>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28" name="Oval 227"/>
            <p:cNvSpPr/>
            <p:nvPr/>
          </p:nvSpPr>
          <p:spPr>
            <a:xfrm>
              <a:off x="3495439" y="4060186"/>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29" name="Straight Arrow Connector 228"/>
            <p:cNvCxnSpPr>
              <a:endCxn id="230" idx="2"/>
            </p:cNvCxnSpPr>
            <p:nvPr/>
          </p:nvCxnSpPr>
          <p:spPr>
            <a:xfrm>
              <a:off x="3668356" y="4139855"/>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30" name="Oval 229"/>
            <p:cNvSpPr/>
            <p:nvPr/>
          </p:nvSpPr>
          <p:spPr>
            <a:xfrm>
              <a:off x="3917861" y="4060186"/>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31" name="Straight Arrow Connector 230"/>
            <p:cNvCxnSpPr>
              <a:endCxn id="232" idx="2"/>
            </p:cNvCxnSpPr>
            <p:nvPr/>
          </p:nvCxnSpPr>
          <p:spPr>
            <a:xfrm>
              <a:off x="4090778" y="4138893"/>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32" name="Oval 231"/>
            <p:cNvSpPr/>
            <p:nvPr/>
          </p:nvSpPr>
          <p:spPr>
            <a:xfrm>
              <a:off x="4340283" y="4059223"/>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33" name="Straight Arrow Connector 44"/>
            <p:cNvCxnSpPr>
              <a:stCxn id="226" idx="5"/>
              <a:endCxn id="228" idx="4"/>
            </p:cNvCxnSpPr>
            <p:nvPr/>
          </p:nvCxnSpPr>
          <p:spPr>
            <a:xfrm rot="16200000" flipH="1">
              <a:off x="3397300" y="4039858"/>
              <a:ext cx="20795" cy="338538"/>
            </a:xfrm>
            <a:prstGeom prst="curvedConnector3">
              <a:avLst>
                <a:gd name="adj1" fmla="val 1398740"/>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34" name="Oval 233"/>
            <p:cNvSpPr/>
            <p:nvPr/>
          </p:nvSpPr>
          <p:spPr>
            <a:xfrm>
              <a:off x="3321500" y="4641891"/>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35" name="Straight Arrow Connector 44"/>
            <p:cNvCxnSpPr>
              <a:stCxn id="226" idx="3"/>
              <a:endCxn id="234" idx="2"/>
            </p:cNvCxnSpPr>
            <p:nvPr/>
          </p:nvCxnSpPr>
          <p:spPr>
            <a:xfrm rot="16200000" flipH="1">
              <a:off x="2960901" y="4360960"/>
              <a:ext cx="522830" cy="198368"/>
            </a:xfrm>
            <a:prstGeom prst="curvedConnector2">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36" name="Straight Arrow Connector 44"/>
            <p:cNvCxnSpPr>
              <a:stCxn id="234" idx="6"/>
              <a:endCxn id="228" idx="5"/>
            </p:cNvCxnSpPr>
            <p:nvPr/>
          </p:nvCxnSpPr>
          <p:spPr>
            <a:xfrm flipV="1">
              <a:off x="3484554" y="4196191"/>
              <a:ext cx="150061" cy="525370"/>
            </a:xfrm>
            <a:prstGeom prst="curvedConnector2">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37" name="Straight Arrow Connector 44"/>
            <p:cNvCxnSpPr>
              <a:stCxn id="232" idx="5"/>
              <a:endCxn id="232" idx="6"/>
            </p:cNvCxnSpPr>
            <p:nvPr/>
          </p:nvCxnSpPr>
          <p:spPr>
            <a:xfrm rot="5400000" flipH="1" flipV="1">
              <a:off x="4463229" y="4155121"/>
              <a:ext cx="56335" cy="23879"/>
            </a:xfrm>
            <a:prstGeom prst="curvedConnector4">
              <a:avLst>
                <a:gd name="adj1" fmla="val -410822"/>
                <a:gd name="adj2" fmla="val 971488"/>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38" name="Straight Arrow Connector 44"/>
            <p:cNvCxnSpPr>
              <a:stCxn id="224" idx="0"/>
              <a:endCxn id="226" idx="1"/>
            </p:cNvCxnSpPr>
            <p:nvPr/>
          </p:nvCxnSpPr>
          <p:spPr>
            <a:xfrm rot="16200000" flipH="1">
              <a:off x="2933170" y="3896100"/>
              <a:ext cx="25010" cy="354912"/>
            </a:xfrm>
            <a:prstGeom prst="curvedConnector3">
              <a:avLst>
                <a:gd name="adj1" fmla="val -832090"/>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39" name="Straight Arrow Connector 44"/>
            <p:cNvCxnSpPr>
              <a:stCxn id="226" idx="0"/>
              <a:endCxn id="230" idx="1"/>
            </p:cNvCxnSpPr>
            <p:nvPr/>
          </p:nvCxnSpPr>
          <p:spPr>
            <a:xfrm rot="16200000" flipH="1">
              <a:off x="3550862" y="3692643"/>
              <a:ext cx="20795" cy="760961"/>
            </a:xfrm>
            <a:prstGeom prst="curvedConnector3">
              <a:avLst>
                <a:gd name="adj1" fmla="val -810370"/>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40" name="Straight Arrow Connector 44"/>
            <p:cNvCxnSpPr>
              <a:stCxn id="230" idx="0"/>
              <a:endCxn id="232" idx="0"/>
            </p:cNvCxnSpPr>
            <p:nvPr/>
          </p:nvCxnSpPr>
          <p:spPr>
            <a:xfrm rot="5400000" flipH="1" flipV="1">
              <a:off x="4210117" y="3848494"/>
              <a:ext cx="963" cy="422422"/>
            </a:xfrm>
            <a:prstGeom prst="curvedConnector3">
              <a:avLst>
                <a:gd name="adj1" fmla="val 21706805"/>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41" name="Straight Arrow Connector 44"/>
            <p:cNvCxnSpPr>
              <a:stCxn id="228" idx="5"/>
              <a:endCxn id="232" idx="4"/>
            </p:cNvCxnSpPr>
            <p:nvPr/>
          </p:nvCxnSpPr>
          <p:spPr>
            <a:xfrm rot="16200000" flipH="1">
              <a:off x="4017027" y="3813779"/>
              <a:ext cx="22371" cy="787196"/>
            </a:xfrm>
            <a:prstGeom prst="curvedConnector3">
              <a:avLst>
                <a:gd name="adj1" fmla="val 1034519"/>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42" name="Oval 241"/>
            <p:cNvSpPr/>
            <p:nvPr/>
          </p:nvSpPr>
          <p:spPr>
            <a:xfrm>
              <a:off x="4388614" y="4100973"/>
              <a:ext cx="66392" cy="66392"/>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243" name="Straight Arrow Connector 44"/>
            <p:cNvCxnSpPr>
              <a:stCxn id="226" idx="7"/>
              <a:endCxn id="228" idx="0"/>
            </p:cNvCxnSpPr>
            <p:nvPr/>
          </p:nvCxnSpPr>
          <p:spPr>
            <a:xfrm rot="5400000" flipH="1" flipV="1">
              <a:off x="3394760" y="3903855"/>
              <a:ext cx="25874" cy="338539"/>
            </a:xfrm>
            <a:prstGeom prst="curvedConnector3">
              <a:avLst>
                <a:gd name="adj1" fmla="val 1152517"/>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244" name="Group 243"/>
            <p:cNvGrpSpPr/>
            <p:nvPr/>
          </p:nvGrpSpPr>
          <p:grpSpPr>
            <a:xfrm>
              <a:off x="2800213" y="3582184"/>
              <a:ext cx="2070011" cy="1050576"/>
              <a:chOff x="2954628" y="1188732"/>
              <a:chExt cx="2273899" cy="1154054"/>
            </a:xfrm>
          </p:grpSpPr>
          <p:grpSp>
            <p:nvGrpSpPr>
              <p:cNvPr id="245" name="Group 244"/>
              <p:cNvGrpSpPr/>
              <p:nvPr/>
            </p:nvGrpSpPr>
            <p:grpSpPr>
              <a:xfrm>
                <a:off x="2954628" y="1252724"/>
                <a:ext cx="2273899" cy="1090062"/>
                <a:chOff x="3029436" y="2887849"/>
                <a:chExt cx="2851000" cy="1366717"/>
              </a:xfrm>
            </p:grpSpPr>
            <p:sp>
              <p:nvSpPr>
                <p:cNvPr id="247" name="TextBox 246"/>
                <p:cNvSpPr txBox="1"/>
                <p:nvPr/>
              </p:nvSpPr>
              <p:spPr>
                <a:xfrm>
                  <a:off x="3084075" y="3301126"/>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r</a:t>
                  </a:r>
                </a:p>
              </p:txBody>
            </p:sp>
            <p:sp>
              <p:nvSpPr>
                <p:cNvPr id="248" name="TextBox 247"/>
                <p:cNvSpPr txBox="1"/>
                <p:nvPr/>
              </p:nvSpPr>
              <p:spPr>
                <a:xfrm>
                  <a:off x="3629738" y="3297628"/>
                  <a:ext cx="345928" cy="216347"/>
                </a:xfrm>
                <a:prstGeom prst="rect">
                  <a:avLst/>
                </a:prstGeom>
                <a:noFill/>
              </p:spPr>
              <p:txBody>
                <a:bodyPr wrap="square" rtlCol="0" anchor="ctr">
                  <a:noAutofit/>
                </a:bodyPr>
                <a:lstStyle/>
                <a:p>
                  <a:pPr algn="ctr"/>
                  <a:r>
                    <a:rPr lang="en-US" sz="2200" dirty="0" err="1" smtClean="0">
                      <a:solidFill>
                        <a:schemeClr val="accent1"/>
                      </a:solidFill>
                      <a:latin typeface="Rockwell"/>
                      <a:cs typeface="Rockwell"/>
                    </a:rPr>
                    <a:t>i</a:t>
                  </a:r>
                  <a:endParaRPr lang="en-US" sz="2200" dirty="0" smtClean="0">
                    <a:solidFill>
                      <a:schemeClr val="accent1"/>
                    </a:solidFill>
                    <a:latin typeface="Rockwell"/>
                    <a:cs typeface="Rockwell"/>
                  </a:endParaRPr>
                </a:p>
              </p:txBody>
            </p:sp>
            <p:sp>
              <p:nvSpPr>
                <p:cNvPr id="249" name="TextBox 248"/>
                <p:cNvSpPr txBox="1"/>
                <p:nvPr/>
              </p:nvSpPr>
              <p:spPr>
                <a:xfrm>
                  <a:off x="4211535" y="3297628"/>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n</a:t>
                  </a:r>
                  <a:endParaRPr lang="en-US" sz="2200" dirty="0" smtClean="0">
                    <a:solidFill>
                      <a:schemeClr val="accent1"/>
                    </a:solidFill>
                    <a:latin typeface="Rockwell"/>
                    <a:cs typeface="Rockwell"/>
                  </a:endParaRPr>
                </a:p>
              </p:txBody>
            </p:sp>
            <p:sp>
              <p:nvSpPr>
                <p:cNvPr id="250" name="TextBox 249"/>
                <p:cNvSpPr txBox="1"/>
                <p:nvPr/>
              </p:nvSpPr>
              <p:spPr>
                <a:xfrm>
                  <a:off x="4793332" y="3296302"/>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g</a:t>
                  </a:r>
                </a:p>
              </p:txBody>
            </p:sp>
            <p:sp>
              <p:nvSpPr>
                <p:cNvPr id="251" name="TextBox 250"/>
                <p:cNvSpPr txBox="1"/>
                <p:nvPr/>
              </p:nvSpPr>
              <p:spPr>
                <a:xfrm>
                  <a:off x="3637149" y="3777646"/>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u</a:t>
                  </a:r>
                </a:p>
              </p:txBody>
            </p:sp>
            <p:sp>
              <p:nvSpPr>
                <p:cNvPr id="252" name="TextBox 251"/>
                <p:cNvSpPr txBox="1"/>
                <p:nvPr/>
              </p:nvSpPr>
              <p:spPr>
                <a:xfrm>
                  <a:off x="3257039" y="3952056"/>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e</a:t>
                  </a:r>
                  <a:endParaRPr lang="en-US" sz="2200" dirty="0" smtClean="0">
                    <a:solidFill>
                      <a:schemeClr val="accent1"/>
                    </a:solidFill>
                    <a:latin typeface="Rockwell"/>
                    <a:cs typeface="Rockwell"/>
                  </a:endParaRPr>
                </a:p>
              </p:txBody>
            </p:sp>
            <p:sp>
              <p:nvSpPr>
                <p:cNvPr id="253" name="TextBox 252"/>
                <p:cNvSpPr txBox="1"/>
                <p:nvPr/>
              </p:nvSpPr>
              <p:spPr>
                <a:xfrm>
                  <a:off x="4068880" y="4038219"/>
                  <a:ext cx="345928" cy="216347"/>
                </a:xfrm>
                <a:prstGeom prst="rect">
                  <a:avLst/>
                </a:prstGeom>
                <a:noFill/>
              </p:spPr>
              <p:txBody>
                <a:bodyPr wrap="square" rtlCol="0" anchor="ctr">
                  <a:noAutofit/>
                </a:bodyPr>
                <a:lstStyle/>
                <a:p>
                  <a:pPr algn="ctr"/>
                  <a:r>
                    <a:rPr lang="el-GR" sz="2200" dirty="0">
                      <a:solidFill>
                        <a:schemeClr val="accent1"/>
                      </a:solidFill>
                      <a:latin typeface="Rockwell"/>
                      <a:cs typeface="Rockwell"/>
                    </a:rPr>
                    <a:t>ε</a:t>
                  </a:r>
                  <a:endParaRPr lang="en-US" sz="2200" dirty="0">
                    <a:solidFill>
                      <a:schemeClr val="accent1"/>
                    </a:solidFill>
                    <a:latin typeface="Rockwell"/>
                    <a:cs typeface="Rockwell"/>
                  </a:endParaRPr>
                </a:p>
              </p:txBody>
            </p:sp>
            <p:sp>
              <p:nvSpPr>
                <p:cNvPr id="254" name="TextBox 253"/>
                <p:cNvSpPr txBox="1"/>
                <p:nvPr/>
              </p:nvSpPr>
              <p:spPr>
                <a:xfrm>
                  <a:off x="5534508" y="3865659"/>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e</a:t>
                  </a:r>
                </a:p>
              </p:txBody>
            </p:sp>
            <p:sp>
              <p:nvSpPr>
                <p:cNvPr id="255" name="TextBox 254"/>
                <p:cNvSpPr txBox="1"/>
                <p:nvPr/>
              </p:nvSpPr>
              <p:spPr>
                <a:xfrm>
                  <a:off x="4633952" y="3973833"/>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e</a:t>
                  </a:r>
                  <a:endParaRPr lang="en-US" sz="2200" dirty="0" smtClean="0">
                    <a:solidFill>
                      <a:schemeClr val="accent1"/>
                    </a:solidFill>
                    <a:latin typeface="Rockwell"/>
                    <a:cs typeface="Rockwell"/>
                  </a:endParaRPr>
                </a:p>
              </p:txBody>
            </p:sp>
            <p:sp>
              <p:nvSpPr>
                <p:cNvPr id="256" name="TextBox 255"/>
                <p:cNvSpPr txBox="1"/>
                <p:nvPr/>
              </p:nvSpPr>
              <p:spPr>
                <a:xfrm>
                  <a:off x="3029436" y="2887849"/>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s</a:t>
                  </a:r>
                </a:p>
              </p:txBody>
            </p:sp>
            <p:sp>
              <p:nvSpPr>
                <p:cNvPr id="257" name="TextBox 256"/>
                <p:cNvSpPr txBox="1"/>
                <p:nvPr/>
              </p:nvSpPr>
              <p:spPr>
                <a:xfrm>
                  <a:off x="3971970" y="2975750"/>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e</a:t>
                  </a:r>
                </a:p>
              </p:txBody>
            </p:sp>
            <p:sp>
              <p:nvSpPr>
                <p:cNvPr id="258" name="TextBox 257"/>
                <p:cNvSpPr txBox="1"/>
                <p:nvPr/>
              </p:nvSpPr>
              <p:spPr>
                <a:xfrm>
                  <a:off x="4788295" y="2896084"/>
                  <a:ext cx="345928" cy="216348"/>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h</a:t>
                  </a:r>
                </a:p>
              </p:txBody>
            </p:sp>
          </p:grpSp>
          <p:sp>
            <p:nvSpPr>
              <p:cNvPr id="246" name="TextBox 245"/>
              <p:cNvSpPr txBox="1"/>
              <p:nvPr/>
            </p:nvSpPr>
            <p:spPr>
              <a:xfrm>
                <a:off x="3449633" y="1188732"/>
                <a:ext cx="275905" cy="172553"/>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a</a:t>
                </a:r>
              </a:p>
            </p:txBody>
          </p:sp>
        </p:grpSp>
        <p:cxnSp>
          <p:nvCxnSpPr>
            <p:cNvPr id="259" name="Straight Arrow Connector 44"/>
            <p:cNvCxnSpPr>
              <a:stCxn id="226" idx="4"/>
              <a:endCxn id="230" idx="3"/>
            </p:cNvCxnSpPr>
            <p:nvPr/>
          </p:nvCxnSpPr>
          <p:spPr>
            <a:xfrm rot="5400000" flipH="1" flipV="1">
              <a:off x="3548321" y="3828648"/>
              <a:ext cx="25875" cy="760961"/>
            </a:xfrm>
            <a:prstGeom prst="curvedConnector3">
              <a:avLst>
                <a:gd name="adj1" fmla="val -1358450"/>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60" name="Straight Arrow Connector 44"/>
            <p:cNvCxnSpPr>
              <a:stCxn id="234" idx="6"/>
              <a:endCxn id="230" idx="4"/>
            </p:cNvCxnSpPr>
            <p:nvPr/>
          </p:nvCxnSpPr>
          <p:spPr>
            <a:xfrm flipV="1">
              <a:off x="3484554" y="4219526"/>
              <a:ext cx="514834" cy="502035"/>
            </a:xfrm>
            <a:prstGeom prst="curvedConnector2">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grpSp>
        <p:nvGrpSpPr>
          <p:cNvPr id="261" name="Group 34"/>
          <p:cNvGrpSpPr>
            <a:grpSpLocks/>
          </p:cNvGrpSpPr>
          <p:nvPr/>
        </p:nvGrpSpPr>
        <p:grpSpPr bwMode="auto">
          <a:xfrm>
            <a:off x="374746" y="4968451"/>
            <a:ext cx="5283200" cy="1096962"/>
            <a:chOff x="1136920" y="3747287"/>
            <a:chExt cx="2822626" cy="585936"/>
          </a:xfrm>
        </p:grpSpPr>
        <p:pic>
          <p:nvPicPr>
            <p:cNvPr id="262" name="Picture 35" descr="latex-image-1.pdf"/>
            <p:cNvPicPr>
              <a:picLocks noChangeAspect="1"/>
            </p:cNvPicPr>
            <p:nvPr/>
          </p:nvPicPr>
          <p:blipFill>
            <a:blip r:embed="rId2"/>
            <a:srcRect/>
            <a:stretch>
              <a:fillRect/>
            </a:stretch>
          </p:blipFill>
          <p:spPr bwMode="auto">
            <a:xfrm>
              <a:off x="1214438" y="3795713"/>
              <a:ext cx="2643187" cy="488950"/>
            </a:xfrm>
            <a:prstGeom prst="rect">
              <a:avLst/>
            </a:prstGeom>
            <a:noFill/>
            <a:ln w="9525">
              <a:noFill/>
              <a:miter lim="800000"/>
              <a:headEnd/>
              <a:tailEnd/>
            </a:ln>
          </p:spPr>
        </p:pic>
        <p:sp>
          <p:nvSpPr>
            <p:cNvPr id="263" name="Rectangle 262"/>
            <p:cNvSpPr/>
            <p:nvPr/>
          </p:nvSpPr>
          <p:spPr>
            <a:xfrm>
              <a:off x="1136920" y="3747287"/>
              <a:ext cx="2822626" cy="585936"/>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sp>
        <p:nvSpPr>
          <p:cNvPr id="264" name="Content Placeholder 2"/>
          <p:cNvSpPr txBox="1">
            <a:spLocks/>
          </p:cNvSpPr>
          <p:nvPr/>
        </p:nvSpPr>
        <p:spPr>
          <a:xfrm>
            <a:off x="5657946" y="1127672"/>
            <a:ext cx="3263280" cy="5228678"/>
          </a:xfrm>
          <a:prstGeom prst="rect">
            <a:avLst/>
          </a:prstGeom>
        </p:spPr>
        <p:txBody>
          <a:bodyPr>
            <a:normAutofit fontScale="85000"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t>The </a:t>
            </a:r>
            <a:r>
              <a:rPr lang="en-US" dirty="0" err="1" smtClean="0"/>
              <a:t>pointwise</a:t>
            </a:r>
            <a:r>
              <a:rPr lang="en-US" dirty="0" smtClean="0"/>
              <a:t> product of two WFSAs is…</a:t>
            </a:r>
          </a:p>
          <a:p>
            <a:pPr marL="0" indent="0">
              <a:buNone/>
            </a:pPr>
            <a:endParaRPr lang="en-US" dirty="0" smtClean="0"/>
          </a:p>
          <a:p>
            <a:pPr marL="0" indent="0">
              <a:buNone/>
            </a:pPr>
            <a:r>
              <a:rPr lang="en-US" dirty="0" smtClean="0"/>
              <a:t>…their intersection.</a:t>
            </a:r>
          </a:p>
          <a:p>
            <a:pPr marL="0" indent="0">
              <a:buNone/>
            </a:pPr>
            <a:endParaRPr lang="en-US" dirty="0"/>
          </a:p>
          <a:p>
            <a:pPr marL="0" indent="0">
              <a:buNone/>
            </a:pPr>
            <a:r>
              <a:rPr lang="en-US" dirty="0" smtClean="0"/>
              <a:t>Compute </a:t>
            </a:r>
            <a:r>
              <a:rPr lang="en-US" dirty="0"/>
              <a:t>the product of (possibly many) messages </a:t>
            </a:r>
            <a:r>
              <a:rPr lang="en-US" i="1" dirty="0">
                <a:latin typeface="Times New Roman"/>
                <a:cs typeface="Times New Roman"/>
              </a:rPr>
              <a:t>μ</a:t>
            </a:r>
            <a:r>
              <a:rPr lang="en-US" i="1" baseline="-25000" dirty="0">
                <a:latin typeface="Times New Roman"/>
                <a:cs typeface="Times New Roman"/>
              </a:rPr>
              <a:t>α</a:t>
            </a:r>
            <a:r>
              <a:rPr lang="en-US" i="1" baseline="-25000" dirty="0">
                <a:latin typeface="Times New Roman"/>
                <a:cs typeface="Times New Roman"/>
                <a:sym typeface="Wingdings"/>
              </a:rPr>
              <a:t></a:t>
            </a:r>
            <a:r>
              <a:rPr lang="en-US" i="1" baseline="-25000" dirty="0" err="1">
                <a:latin typeface="Times New Roman"/>
                <a:cs typeface="Times New Roman"/>
                <a:sym typeface="Wingdings"/>
              </a:rPr>
              <a:t>i</a:t>
            </a:r>
            <a:r>
              <a:rPr lang="en-US" i="1" baseline="-25000" dirty="0">
                <a:latin typeface="Times New Roman"/>
                <a:cs typeface="Times New Roman"/>
              </a:rPr>
              <a:t> </a:t>
            </a:r>
            <a:r>
              <a:rPr lang="en-US" dirty="0"/>
              <a:t> (each of which is a WSFA) via WFSA intersection</a:t>
            </a:r>
          </a:p>
          <a:p>
            <a:pPr marL="0" indent="0">
              <a:buNone/>
            </a:pPr>
            <a:endParaRPr lang="en-US" dirty="0"/>
          </a:p>
          <a:p>
            <a:pPr marL="0" indent="0">
              <a:buNone/>
            </a:pPr>
            <a:endParaRPr lang="en-US" dirty="0"/>
          </a:p>
        </p:txBody>
      </p:sp>
    </p:spTree>
    <p:extLst>
      <p:ext uri="{BB962C8B-B14F-4D97-AF65-F5344CB8AC3E}">
        <p14:creationId xmlns:p14="http://schemas.microsoft.com/office/powerpoint/2010/main" val="7145071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3"/>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0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264">
                                            <p:txEl>
                                              <p:pRg st="0" end="0"/>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264">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26" presetClass="emph" presetSubtype="0" fill="hold" nodeType="clickEffect">
                                  <p:stCondLst>
                                    <p:cond delay="0"/>
                                  </p:stCondLst>
                                  <p:childTnLst>
                                    <p:animEffect transition="out" filter="fade">
                                      <p:cBhvr>
                                        <p:cTn id="20" dur="500" tmFilter="0, 0; .2, .5; .8, .5; 1, 0"/>
                                        <p:tgtEl>
                                          <p:spTgt spid="205"/>
                                        </p:tgtEl>
                                      </p:cBhvr>
                                    </p:animEffect>
                                    <p:animScale>
                                      <p:cBhvr>
                                        <p:cTn id="21" dur="250" autoRev="1" fill="hold"/>
                                        <p:tgtEl>
                                          <p:spTgt spid="205"/>
                                        </p:tgtEl>
                                      </p:cBhvr>
                                      <p:by x="105000" y="105000"/>
                                    </p:animScale>
                                  </p:childTnLst>
                                </p:cTn>
                              </p:par>
                              <p:par>
                                <p:cTn id="22" presetID="26" presetClass="emph" presetSubtype="0" fill="hold" nodeType="withEffect">
                                  <p:stCondLst>
                                    <p:cond delay="0"/>
                                  </p:stCondLst>
                                  <p:childTnLst>
                                    <p:animEffect transition="out" filter="fade">
                                      <p:cBhvr>
                                        <p:cTn id="23" dur="500" tmFilter="0, 0; .2, .5; .8, .5; 1, 0"/>
                                        <p:tgtEl>
                                          <p:spTgt spid="23"/>
                                        </p:tgtEl>
                                      </p:cBhvr>
                                    </p:animEffect>
                                    <p:animScale>
                                      <p:cBhvr>
                                        <p:cTn id="24" dur="250" autoRev="1" fill="hold"/>
                                        <p:tgtEl>
                                          <p:spTgt spid="23"/>
                                        </p:tgtEl>
                                      </p:cBhvr>
                                      <p:by x="105000" y="105000"/>
                                    </p:animScale>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264">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Graphical Models over Strings</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259</a:t>
            </a:fld>
            <a:endParaRPr lang="en-US"/>
          </a:p>
        </p:txBody>
      </p:sp>
      <p:sp>
        <p:nvSpPr>
          <p:cNvPr id="10" name="TextBox 9"/>
          <p:cNvSpPr txBox="1"/>
          <p:nvPr/>
        </p:nvSpPr>
        <p:spPr>
          <a:xfrm>
            <a:off x="0" y="6446664"/>
            <a:ext cx="2448315" cy="411336"/>
          </a:xfrm>
          <a:prstGeom prst="rect">
            <a:avLst/>
          </a:prstGeom>
          <a:solidFill>
            <a:schemeClr val="accent6">
              <a:lumMod val="60000"/>
              <a:lumOff val="40000"/>
            </a:schemeClr>
          </a:solidFill>
        </p:spPr>
        <p:txBody>
          <a:bodyPr wrap="square" rtlCol="0" anchor="ctr">
            <a:noAutofit/>
          </a:bodyPr>
          <a:lstStyle/>
          <a:p>
            <a:r>
              <a:rPr lang="en-US" dirty="0" smtClean="0"/>
              <a:t>(Dreyer &amp; Eisner, 2009)</a:t>
            </a:r>
          </a:p>
        </p:txBody>
      </p:sp>
      <p:cxnSp>
        <p:nvCxnSpPr>
          <p:cNvPr id="49" name="Straight Connector 48"/>
          <p:cNvCxnSpPr>
            <a:stCxn id="54" idx="4"/>
            <a:endCxn id="52" idx="0"/>
          </p:cNvCxnSpPr>
          <p:nvPr/>
        </p:nvCxnSpPr>
        <p:spPr>
          <a:xfrm>
            <a:off x="6197254" y="1947552"/>
            <a:ext cx="0" cy="100822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p:cNvCxnSpPr>
            <a:stCxn id="53" idx="0"/>
            <a:endCxn id="52" idx="2"/>
          </p:cNvCxnSpPr>
          <p:nvPr/>
        </p:nvCxnSpPr>
        <p:spPr>
          <a:xfrm flipV="1">
            <a:off x="6192935" y="3198960"/>
            <a:ext cx="4319" cy="102977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6075661" y="2955773"/>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53" name="Oval 52"/>
          <p:cNvSpPr/>
          <p:nvPr/>
        </p:nvSpPr>
        <p:spPr>
          <a:xfrm>
            <a:off x="5944948" y="4228739"/>
            <a:ext cx="495974" cy="502698"/>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1"/>
                </a:solidFill>
                <a:latin typeface="Times New Roman"/>
                <a:cs typeface="Times New Roman"/>
              </a:rPr>
              <a:t>X</a:t>
            </a:r>
            <a:r>
              <a:rPr lang="en-US" sz="1600" i="1" baseline="-25000" dirty="0" smtClean="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54" name="Oval 53"/>
          <p:cNvSpPr/>
          <p:nvPr/>
        </p:nvSpPr>
        <p:spPr>
          <a:xfrm>
            <a:off x="5949267" y="1444854"/>
            <a:ext cx="495974" cy="50269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3"/>
                </a:solidFill>
                <a:latin typeface="Times New Roman"/>
                <a:cs typeface="Times New Roman"/>
              </a:rPr>
              <a:t>X</a:t>
            </a:r>
            <a:r>
              <a:rPr lang="en-US" sz="1600" i="1" baseline="-25000" dirty="0" smtClean="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grpSp>
        <p:nvGrpSpPr>
          <p:cNvPr id="75" name="Group 18"/>
          <p:cNvGrpSpPr>
            <a:grpSpLocks/>
          </p:cNvGrpSpPr>
          <p:nvPr/>
        </p:nvGrpSpPr>
        <p:grpSpPr bwMode="auto">
          <a:xfrm rot="5400000">
            <a:off x="5981364" y="1038640"/>
            <a:ext cx="423141" cy="389279"/>
            <a:chOff x="3503523" y="5465825"/>
            <a:chExt cx="224408" cy="271141"/>
          </a:xfrm>
        </p:grpSpPr>
        <p:cxnSp>
          <p:nvCxnSpPr>
            <p:cNvPr id="76" name="Straight Connector 75"/>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79" name="Group 18"/>
          <p:cNvGrpSpPr>
            <a:grpSpLocks/>
          </p:cNvGrpSpPr>
          <p:nvPr/>
        </p:nvGrpSpPr>
        <p:grpSpPr bwMode="auto">
          <a:xfrm rot="16200000">
            <a:off x="5977079" y="4756663"/>
            <a:ext cx="423141" cy="389279"/>
            <a:chOff x="3503523" y="5465825"/>
            <a:chExt cx="224408" cy="271141"/>
          </a:xfrm>
        </p:grpSpPr>
        <p:cxnSp>
          <p:nvCxnSpPr>
            <p:cNvPr id="80" name="Straight Connector 79"/>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3" name="Group 2"/>
          <p:cNvGrpSpPr/>
          <p:nvPr/>
        </p:nvGrpSpPr>
        <p:grpSpPr>
          <a:xfrm>
            <a:off x="6481369" y="1134922"/>
            <a:ext cx="2183531" cy="1219047"/>
            <a:chOff x="4273884" y="1312895"/>
            <a:chExt cx="2183531" cy="1219047"/>
          </a:xfrm>
        </p:grpSpPr>
        <p:sp>
          <p:nvSpPr>
            <p:cNvPr id="85" name="Oval 84"/>
            <p:cNvSpPr/>
            <p:nvPr/>
          </p:nvSpPr>
          <p:spPr>
            <a:xfrm>
              <a:off x="4273884" y="1791762"/>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6" name="Straight Arrow Connector 85"/>
            <p:cNvCxnSpPr>
              <a:endCxn id="87" idx="2"/>
            </p:cNvCxnSpPr>
            <p:nvPr/>
          </p:nvCxnSpPr>
          <p:spPr>
            <a:xfrm>
              <a:off x="4436937" y="1873106"/>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7" name="Oval 86"/>
            <p:cNvSpPr/>
            <p:nvPr/>
          </p:nvSpPr>
          <p:spPr>
            <a:xfrm>
              <a:off x="4686443" y="1793437"/>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88" name="Straight Arrow Connector 87"/>
            <p:cNvCxnSpPr>
              <a:endCxn id="89" idx="2"/>
            </p:cNvCxnSpPr>
            <p:nvPr/>
          </p:nvCxnSpPr>
          <p:spPr>
            <a:xfrm>
              <a:off x="4833125" y="1870566"/>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9" name="Oval 88"/>
            <p:cNvSpPr/>
            <p:nvPr/>
          </p:nvSpPr>
          <p:spPr>
            <a:xfrm>
              <a:off x="5082630" y="1790897"/>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0" name="Straight Arrow Connector 89"/>
            <p:cNvCxnSpPr>
              <a:endCxn id="91" idx="2"/>
            </p:cNvCxnSpPr>
            <p:nvPr/>
          </p:nvCxnSpPr>
          <p:spPr>
            <a:xfrm>
              <a:off x="5255547" y="1870566"/>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1" name="Oval 90"/>
            <p:cNvSpPr/>
            <p:nvPr/>
          </p:nvSpPr>
          <p:spPr>
            <a:xfrm>
              <a:off x="5505052" y="1790897"/>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2" name="Straight Arrow Connector 91"/>
            <p:cNvCxnSpPr>
              <a:endCxn id="93" idx="2"/>
            </p:cNvCxnSpPr>
            <p:nvPr/>
          </p:nvCxnSpPr>
          <p:spPr>
            <a:xfrm>
              <a:off x="5677969" y="1869604"/>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5927474" y="1789934"/>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4" name="Straight Arrow Connector 44"/>
            <p:cNvCxnSpPr>
              <a:stCxn id="87" idx="5"/>
              <a:endCxn id="89" idx="4"/>
            </p:cNvCxnSpPr>
            <p:nvPr/>
          </p:nvCxnSpPr>
          <p:spPr>
            <a:xfrm rot="16200000" flipH="1">
              <a:off x="4984491" y="1770569"/>
              <a:ext cx="20795" cy="338538"/>
            </a:xfrm>
            <a:prstGeom prst="curvedConnector3">
              <a:avLst>
                <a:gd name="adj1" fmla="val 1398740"/>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5" name="Oval 94"/>
            <p:cNvSpPr/>
            <p:nvPr/>
          </p:nvSpPr>
          <p:spPr>
            <a:xfrm>
              <a:off x="4908691" y="2372602"/>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96" name="Straight Arrow Connector 44"/>
            <p:cNvCxnSpPr>
              <a:stCxn id="87" idx="3"/>
              <a:endCxn id="95" idx="2"/>
            </p:cNvCxnSpPr>
            <p:nvPr/>
          </p:nvCxnSpPr>
          <p:spPr>
            <a:xfrm rot="16200000" flipH="1">
              <a:off x="4548092" y="2091671"/>
              <a:ext cx="522830" cy="198368"/>
            </a:xfrm>
            <a:prstGeom prst="curvedConnector2">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97" name="Straight Arrow Connector 44"/>
            <p:cNvCxnSpPr>
              <a:stCxn id="95" idx="6"/>
              <a:endCxn id="89" idx="5"/>
            </p:cNvCxnSpPr>
            <p:nvPr/>
          </p:nvCxnSpPr>
          <p:spPr>
            <a:xfrm flipV="1">
              <a:off x="5071745" y="1926902"/>
              <a:ext cx="150061" cy="525370"/>
            </a:xfrm>
            <a:prstGeom prst="curvedConnector2">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98" name="Straight Arrow Connector 44"/>
            <p:cNvCxnSpPr>
              <a:stCxn id="93" idx="5"/>
              <a:endCxn id="93" idx="6"/>
            </p:cNvCxnSpPr>
            <p:nvPr/>
          </p:nvCxnSpPr>
          <p:spPr>
            <a:xfrm rot="5400000" flipH="1" flipV="1">
              <a:off x="6050420" y="1885832"/>
              <a:ext cx="56335" cy="23879"/>
            </a:xfrm>
            <a:prstGeom prst="curvedConnector4">
              <a:avLst>
                <a:gd name="adj1" fmla="val -410822"/>
                <a:gd name="adj2" fmla="val 971488"/>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99" name="Straight Arrow Connector 44"/>
            <p:cNvCxnSpPr>
              <a:stCxn id="85" idx="0"/>
              <a:endCxn id="87" idx="1"/>
            </p:cNvCxnSpPr>
            <p:nvPr/>
          </p:nvCxnSpPr>
          <p:spPr>
            <a:xfrm rot="16200000" flipH="1">
              <a:off x="4520361" y="1626811"/>
              <a:ext cx="25010" cy="354912"/>
            </a:xfrm>
            <a:prstGeom prst="curvedConnector3">
              <a:avLst>
                <a:gd name="adj1" fmla="val -832090"/>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0" name="Straight Arrow Connector 44"/>
            <p:cNvCxnSpPr>
              <a:stCxn id="87" idx="0"/>
              <a:endCxn id="91" idx="1"/>
            </p:cNvCxnSpPr>
            <p:nvPr/>
          </p:nvCxnSpPr>
          <p:spPr>
            <a:xfrm rot="16200000" flipH="1">
              <a:off x="5138053" y="1423354"/>
              <a:ext cx="20795" cy="760961"/>
            </a:xfrm>
            <a:prstGeom prst="curvedConnector3">
              <a:avLst>
                <a:gd name="adj1" fmla="val -810370"/>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1" name="Straight Arrow Connector 44"/>
            <p:cNvCxnSpPr>
              <a:stCxn id="91" idx="0"/>
              <a:endCxn id="93" idx="0"/>
            </p:cNvCxnSpPr>
            <p:nvPr/>
          </p:nvCxnSpPr>
          <p:spPr>
            <a:xfrm rot="5400000" flipH="1" flipV="1">
              <a:off x="5797308" y="1579205"/>
              <a:ext cx="963" cy="422422"/>
            </a:xfrm>
            <a:prstGeom prst="curvedConnector3">
              <a:avLst>
                <a:gd name="adj1" fmla="val 21706805"/>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44"/>
            <p:cNvCxnSpPr>
              <a:stCxn id="89" idx="5"/>
              <a:endCxn id="93" idx="4"/>
            </p:cNvCxnSpPr>
            <p:nvPr/>
          </p:nvCxnSpPr>
          <p:spPr>
            <a:xfrm rot="16200000" flipH="1">
              <a:off x="5604218" y="1544490"/>
              <a:ext cx="22371" cy="787196"/>
            </a:xfrm>
            <a:prstGeom prst="curvedConnector3">
              <a:avLst>
                <a:gd name="adj1" fmla="val 1034519"/>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03" name="Oval 102"/>
            <p:cNvSpPr/>
            <p:nvPr/>
          </p:nvSpPr>
          <p:spPr>
            <a:xfrm>
              <a:off x="5975805" y="1831684"/>
              <a:ext cx="66392" cy="66392"/>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04" name="Straight Arrow Connector 44"/>
            <p:cNvCxnSpPr>
              <a:stCxn id="87" idx="7"/>
              <a:endCxn id="89" idx="0"/>
            </p:cNvCxnSpPr>
            <p:nvPr/>
          </p:nvCxnSpPr>
          <p:spPr>
            <a:xfrm rot="5400000" flipH="1" flipV="1">
              <a:off x="4981951" y="1634566"/>
              <a:ext cx="25874" cy="338539"/>
            </a:xfrm>
            <a:prstGeom prst="curvedConnector3">
              <a:avLst>
                <a:gd name="adj1" fmla="val 1152517"/>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05" name="Group 104"/>
            <p:cNvGrpSpPr/>
            <p:nvPr/>
          </p:nvGrpSpPr>
          <p:grpSpPr>
            <a:xfrm>
              <a:off x="4387404" y="1312895"/>
              <a:ext cx="2070011" cy="1050576"/>
              <a:chOff x="2954628" y="1188732"/>
              <a:chExt cx="2273899" cy="1154054"/>
            </a:xfrm>
          </p:grpSpPr>
          <p:grpSp>
            <p:nvGrpSpPr>
              <p:cNvPr id="106" name="Group 105"/>
              <p:cNvGrpSpPr/>
              <p:nvPr/>
            </p:nvGrpSpPr>
            <p:grpSpPr>
              <a:xfrm>
                <a:off x="2954628" y="1252724"/>
                <a:ext cx="2273899" cy="1090062"/>
                <a:chOff x="3029436" y="2887849"/>
                <a:chExt cx="2851000" cy="1366717"/>
              </a:xfrm>
            </p:grpSpPr>
            <p:sp>
              <p:nvSpPr>
                <p:cNvPr id="108" name="TextBox 107"/>
                <p:cNvSpPr txBox="1"/>
                <p:nvPr/>
              </p:nvSpPr>
              <p:spPr>
                <a:xfrm>
                  <a:off x="3084075" y="3301126"/>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r</a:t>
                  </a:r>
                </a:p>
              </p:txBody>
            </p:sp>
            <p:sp>
              <p:nvSpPr>
                <p:cNvPr id="109" name="TextBox 108"/>
                <p:cNvSpPr txBox="1"/>
                <p:nvPr/>
              </p:nvSpPr>
              <p:spPr>
                <a:xfrm>
                  <a:off x="3629738" y="3297628"/>
                  <a:ext cx="345928" cy="216347"/>
                </a:xfrm>
                <a:prstGeom prst="rect">
                  <a:avLst/>
                </a:prstGeom>
                <a:noFill/>
              </p:spPr>
              <p:txBody>
                <a:bodyPr wrap="square" rtlCol="0" anchor="ctr">
                  <a:noAutofit/>
                </a:bodyPr>
                <a:lstStyle/>
                <a:p>
                  <a:pPr algn="ctr"/>
                  <a:r>
                    <a:rPr lang="en-US" sz="2200" dirty="0" err="1" smtClean="0">
                      <a:solidFill>
                        <a:schemeClr val="accent3"/>
                      </a:solidFill>
                      <a:latin typeface="Rockwell"/>
                      <a:cs typeface="Rockwell"/>
                    </a:rPr>
                    <a:t>i</a:t>
                  </a:r>
                  <a:endParaRPr lang="en-US" sz="2200" dirty="0" smtClean="0">
                    <a:solidFill>
                      <a:schemeClr val="accent3"/>
                    </a:solidFill>
                    <a:latin typeface="Rockwell"/>
                    <a:cs typeface="Rockwell"/>
                  </a:endParaRPr>
                </a:p>
              </p:txBody>
            </p:sp>
            <p:sp>
              <p:nvSpPr>
                <p:cNvPr id="110" name="TextBox 109"/>
                <p:cNvSpPr txBox="1"/>
                <p:nvPr/>
              </p:nvSpPr>
              <p:spPr>
                <a:xfrm>
                  <a:off x="4211535" y="3297628"/>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n</a:t>
                  </a:r>
                  <a:endParaRPr lang="en-US" sz="2200" dirty="0" smtClean="0">
                    <a:solidFill>
                      <a:schemeClr val="accent3"/>
                    </a:solidFill>
                    <a:latin typeface="Rockwell"/>
                    <a:cs typeface="Rockwell"/>
                  </a:endParaRPr>
                </a:p>
              </p:txBody>
            </p:sp>
            <p:sp>
              <p:nvSpPr>
                <p:cNvPr id="111" name="TextBox 110"/>
                <p:cNvSpPr txBox="1"/>
                <p:nvPr/>
              </p:nvSpPr>
              <p:spPr>
                <a:xfrm>
                  <a:off x="4793332" y="3296302"/>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g</a:t>
                  </a:r>
                </a:p>
              </p:txBody>
            </p:sp>
            <p:sp>
              <p:nvSpPr>
                <p:cNvPr id="112" name="TextBox 111"/>
                <p:cNvSpPr txBox="1"/>
                <p:nvPr/>
              </p:nvSpPr>
              <p:spPr>
                <a:xfrm>
                  <a:off x="3637149" y="3777646"/>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u</a:t>
                  </a:r>
                </a:p>
              </p:txBody>
            </p:sp>
            <p:sp>
              <p:nvSpPr>
                <p:cNvPr id="113" name="TextBox 112"/>
                <p:cNvSpPr txBox="1"/>
                <p:nvPr/>
              </p:nvSpPr>
              <p:spPr>
                <a:xfrm>
                  <a:off x="3257039" y="3952056"/>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e</a:t>
                  </a:r>
                  <a:endParaRPr lang="en-US" sz="2200" dirty="0" smtClean="0">
                    <a:solidFill>
                      <a:schemeClr val="accent3"/>
                    </a:solidFill>
                    <a:latin typeface="Rockwell"/>
                    <a:cs typeface="Rockwell"/>
                  </a:endParaRPr>
                </a:p>
              </p:txBody>
            </p:sp>
            <p:sp>
              <p:nvSpPr>
                <p:cNvPr id="114" name="TextBox 113"/>
                <p:cNvSpPr txBox="1"/>
                <p:nvPr/>
              </p:nvSpPr>
              <p:spPr>
                <a:xfrm>
                  <a:off x="4068880" y="4038219"/>
                  <a:ext cx="345928" cy="216347"/>
                </a:xfrm>
                <a:prstGeom prst="rect">
                  <a:avLst/>
                </a:prstGeom>
                <a:noFill/>
              </p:spPr>
              <p:txBody>
                <a:bodyPr wrap="square" rtlCol="0" anchor="ctr">
                  <a:noAutofit/>
                </a:bodyPr>
                <a:lstStyle/>
                <a:p>
                  <a:pPr algn="ctr"/>
                  <a:r>
                    <a:rPr lang="el-GR" sz="2200" dirty="0">
                      <a:solidFill>
                        <a:schemeClr val="accent3"/>
                      </a:solidFill>
                      <a:latin typeface="Rockwell"/>
                      <a:cs typeface="Rockwell"/>
                    </a:rPr>
                    <a:t>ε</a:t>
                  </a:r>
                  <a:endParaRPr lang="en-US" sz="2200" dirty="0">
                    <a:solidFill>
                      <a:schemeClr val="accent3"/>
                    </a:solidFill>
                    <a:latin typeface="Rockwell"/>
                    <a:cs typeface="Rockwell"/>
                  </a:endParaRPr>
                </a:p>
              </p:txBody>
            </p:sp>
            <p:sp>
              <p:nvSpPr>
                <p:cNvPr id="115" name="TextBox 114"/>
                <p:cNvSpPr txBox="1"/>
                <p:nvPr/>
              </p:nvSpPr>
              <p:spPr>
                <a:xfrm>
                  <a:off x="5534508" y="3865659"/>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e</a:t>
                  </a:r>
                </a:p>
              </p:txBody>
            </p:sp>
            <p:sp>
              <p:nvSpPr>
                <p:cNvPr id="116" name="TextBox 115"/>
                <p:cNvSpPr txBox="1"/>
                <p:nvPr/>
              </p:nvSpPr>
              <p:spPr>
                <a:xfrm>
                  <a:off x="4633952" y="3973833"/>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e</a:t>
                  </a:r>
                  <a:endParaRPr lang="en-US" sz="2200" dirty="0" smtClean="0">
                    <a:solidFill>
                      <a:schemeClr val="accent3"/>
                    </a:solidFill>
                    <a:latin typeface="Rockwell"/>
                    <a:cs typeface="Rockwell"/>
                  </a:endParaRPr>
                </a:p>
              </p:txBody>
            </p:sp>
            <p:sp>
              <p:nvSpPr>
                <p:cNvPr id="117" name="TextBox 116"/>
                <p:cNvSpPr txBox="1"/>
                <p:nvPr/>
              </p:nvSpPr>
              <p:spPr>
                <a:xfrm>
                  <a:off x="3029436" y="2887849"/>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s</a:t>
                  </a:r>
                </a:p>
              </p:txBody>
            </p:sp>
            <p:sp>
              <p:nvSpPr>
                <p:cNvPr id="118" name="TextBox 117"/>
                <p:cNvSpPr txBox="1"/>
                <p:nvPr/>
              </p:nvSpPr>
              <p:spPr>
                <a:xfrm>
                  <a:off x="3971970" y="2975750"/>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e</a:t>
                  </a:r>
                </a:p>
              </p:txBody>
            </p:sp>
            <p:sp>
              <p:nvSpPr>
                <p:cNvPr id="119" name="TextBox 118"/>
                <p:cNvSpPr txBox="1"/>
                <p:nvPr/>
              </p:nvSpPr>
              <p:spPr>
                <a:xfrm>
                  <a:off x="4788295" y="2896084"/>
                  <a:ext cx="345928" cy="216348"/>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h</a:t>
                  </a:r>
                </a:p>
              </p:txBody>
            </p:sp>
          </p:grpSp>
          <p:sp>
            <p:nvSpPr>
              <p:cNvPr id="107" name="TextBox 106"/>
              <p:cNvSpPr txBox="1"/>
              <p:nvPr/>
            </p:nvSpPr>
            <p:spPr>
              <a:xfrm>
                <a:off x="3449633" y="1188732"/>
                <a:ext cx="275905" cy="172553"/>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a</a:t>
                </a:r>
              </a:p>
            </p:txBody>
          </p:sp>
        </p:grpSp>
      </p:grpSp>
      <p:grpSp>
        <p:nvGrpSpPr>
          <p:cNvPr id="120" name="Group 119"/>
          <p:cNvGrpSpPr/>
          <p:nvPr/>
        </p:nvGrpSpPr>
        <p:grpSpPr>
          <a:xfrm>
            <a:off x="6440922" y="2475112"/>
            <a:ext cx="2088349" cy="1445088"/>
            <a:chOff x="2585554" y="3142286"/>
            <a:chExt cx="2502042" cy="1731353"/>
          </a:xfrm>
        </p:grpSpPr>
        <p:sp>
          <p:nvSpPr>
            <p:cNvPr id="121" name="Oval 120"/>
            <p:cNvSpPr/>
            <p:nvPr/>
          </p:nvSpPr>
          <p:spPr>
            <a:xfrm>
              <a:off x="2585554" y="3854200"/>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cxnSp>
          <p:nvCxnSpPr>
            <p:cNvPr id="122" name="Straight Arrow Connector 121"/>
            <p:cNvCxnSpPr>
              <a:endCxn id="124" idx="2"/>
            </p:cNvCxnSpPr>
            <p:nvPr/>
          </p:nvCxnSpPr>
          <p:spPr>
            <a:xfrm>
              <a:off x="2810126" y="3966235"/>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3" name="TextBox 122"/>
            <p:cNvSpPr txBox="1"/>
            <p:nvPr/>
          </p:nvSpPr>
          <p:spPr>
            <a:xfrm>
              <a:off x="2796542" y="3688181"/>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s</a:t>
              </a:r>
            </a:p>
          </p:txBody>
        </p:sp>
        <p:sp>
          <p:nvSpPr>
            <p:cNvPr id="124" name="Oval 123"/>
            <p:cNvSpPr/>
            <p:nvPr/>
          </p:nvSpPr>
          <p:spPr>
            <a:xfrm>
              <a:off x="3153767" y="3856507"/>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cxnSp>
          <p:nvCxnSpPr>
            <p:cNvPr id="125" name="Straight Arrow Connector 124"/>
            <p:cNvCxnSpPr>
              <a:endCxn id="127" idx="2"/>
            </p:cNvCxnSpPr>
            <p:nvPr/>
          </p:nvCxnSpPr>
          <p:spPr>
            <a:xfrm>
              <a:off x="3355789" y="3962737"/>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6" name="TextBox 125"/>
            <p:cNvSpPr txBox="1"/>
            <p:nvPr/>
          </p:nvSpPr>
          <p:spPr>
            <a:xfrm>
              <a:off x="3342205" y="3684683"/>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i</a:t>
              </a:r>
              <a:endParaRPr lang="en-US" sz="2200" dirty="0" smtClean="0">
                <a:solidFill>
                  <a:schemeClr val="accent3"/>
                </a:solidFill>
                <a:latin typeface="Rockwell"/>
                <a:cs typeface="Rockwell"/>
              </a:endParaRPr>
            </a:p>
          </p:txBody>
        </p:sp>
        <p:sp>
          <p:nvSpPr>
            <p:cNvPr id="127" name="Oval 126"/>
            <p:cNvSpPr/>
            <p:nvPr/>
          </p:nvSpPr>
          <p:spPr>
            <a:xfrm>
              <a:off x="3699430" y="3853009"/>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cxnSp>
          <p:nvCxnSpPr>
            <p:cNvPr id="128" name="Straight Arrow Connector 127"/>
            <p:cNvCxnSpPr>
              <a:endCxn id="130" idx="2"/>
            </p:cNvCxnSpPr>
            <p:nvPr/>
          </p:nvCxnSpPr>
          <p:spPr>
            <a:xfrm>
              <a:off x="3937586" y="3962737"/>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9" name="TextBox 128"/>
            <p:cNvSpPr txBox="1"/>
            <p:nvPr/>
          </p:nvSpPr>
          <p:spPr>
            <a:xfrm>
              <a:off x="3924002" y="3684683"/>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n</a:t>
              </a:r>
            </a:p>
          </p:txBody>
        </p:sp>
        <p:sp>
          <p:nvSpPr>
            <p:cNvPr id="130" name="Oval 129"/>
            <p:cNvSpPr/>
            <p:nvPr/>
          </p:nvSpPr>
          <p:spPr>
            <a:xfrm>
              <a:off x="4281227" y="3853009"/>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cxnSp>
          <p:nvCxnSpPr>
            <p:cNvPr id="131" name="Straight Arrow Connector 130"/>
            <p:cNvCxnSpPr>
              <a:endCxn id="133" idx="2"/>
            </p:cNvCxnSpPr>
            <p:nvPr/>
          </p:nvCxnSpPr>
          <p:spPr>
            <a:xfrm>
              <a:off x="4519383" y="3961411"/>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2" name="TextBox 131"/>
            <p:cNvSpPr txBox="1"/>
            <p:nvPr/>
          </p:nvSpPr>
          <p:spPr>
            <a:xfrm>
              <a:off x="4505799" y="3683357"/>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g</a:t>
              </a:r>
            </a:p>
          </p:txBody>
        </p:sp>
        <p:sp>
          <p:nvSpPr>
            <p:cNvPr id="133" name="Oval 132"/>
            <p:cNvSpPr/>
            <p:nvPr/>
          </p:nvSpPr>
          <p:spPr>
            <a:xfrm>
              <a:off x="4863024" y="3851683"/>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sp>
          <p:nvSpPr>
            <p:cNvPr id="134" name="TextBox 133"/>
            <p:cNvSpPr txBox="1"/>
            <p:nvPr/>
          </p:nvSpPr>
          <p:spPr>
            <a:xfrm>
              <a:off x="2810126" y="3974491"/>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r</a:t>
              </a:r>
            </a:p>
          </p:txBody>
        </p:sp>
        <p:sp>
          <p:nvSpPr>
            <p:cNvPr id="135" name="TextBox 134"/>
            <p:cNvSpPr txBox="1"/>
            <p:nvPr/>
          </p:nvSpPr>
          <p:spPr>
            <a:xfrm>
              <a:off x="3355789" y="3964917"/>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a</a:t>
              </a:r>
              <a:endParaRPr lang="en-US" sz="2200" dirty="0" smtClean="0">
                <a:solidFill>
                  <a:schemeClr val="accent1"/>
                </a:solidFill>
                <a:latin typeface="Rockwell"/>
                <a:cs typeface="Rockwell"/>
              </a:endParaRPr>
            </a:p>
          </p:txBody>
        </p:sp>
        <p:sp>
          <p:nvSpPr>
            <p:cNvPr id="136" name="TextBox 135"/>
            <p:cNvSpPr txBox="1"/>
            <p:nvPr/>
          </p:nvSpPr>
          <p:spPr>
            <a:xfrm>
              <a:off x="3937586" y="3970993"/>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n</a:t>
              </a:r>
            </a:p>
          </p:txBody>
        </p:sp>
        <p:sp>
          <p:nvSpPr>
            <p:cNvPr id="137" name="TextBox 136"/>
            <p:cNvSpPr txBox="1"/>
            <p:nvPr/>
          </p:nvSpPr>
          <p:spPr>
            <a:xfrm>
              <a:off x="4519383" y="3969667"/>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g</a:t>
              </a:r>
            </a:p>
          </p:txBody>
        </p:sp>
        <p:cxnSp>
          <p:nvCxnSpPr>
            <p:cNvPr id="138" name="Straight Arrow Connector 44"/>
            <p:cNvCxnSpPr>
              <a:stCxn id="124" idx="5"/>
              <a:endCxn id="127" idx="4"/>
            </p:cNvCxnSpPr>
            <p:nvPr/>
          </p:nvCxnSpPr>
          <p:spPr>
            <a:xfrm rot="16200000" flipH="1">
              <a:off x="3564263" y="3825011"/>
              <a:ext cx="28641" cy="466265"/>
            </a:xfrm>
            <a:prstGeom prst="curvedConnector3">
              <a:avLst>
                <a:gd name="adj1" fmla="val 1398740"/>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9" name="TextBox 138"/>
            <p:cNvSpPr txBox="1"/>
            <p:nvPr/>
          </p:nvSpPr>
          <p:spPr>
            <a:xfrm>
              <a:off x="3349616" y="4164701"/>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u</a:t>
              </a:r>
              <a:endParaRPr lang="en-US" sz="2200" dirty="0" smtClean="0">
                <a:solidFill>
                  <a:schemeClr val="accent3"/>
                </a:solidFill>
                <a:latin typeface="Rockwell"/>
                <a:cs typeface="Rockwell"/>
              </a:endParaRPr>
            </a:p>
          </p:txBody>
        </p:sp>
        <p:sp>
          <p:nvSpPr>
            <p:cNvPr id="140" name="Oval 139"/>
            <p:cNvSpPr/>
            <p:nvPr/>
          </p:nvSpPr>
          <p:spPr>
            <a:xfrm>
              <a:off x="3459866" y="4654183"/>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sp>
          <p:nvSpPr>
            <p:cNvPr id="141" name="TextBox 140"/>
            <p:cNvSpPr txBox="1"/>
            <p:nvPr/>
          </p:nvSpPr>
          <p:spPr>
            <a:xfrm>
              <a:off x="3365610" y="4363415"/>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a</a:t>
              </a:r>
              <a:endParaRPr lang="en-US" sz="2200" dirty="0" smtClean="0">
                <a:solidFill>
                  <a:schemeClr val="accent1"/>
                </a:solidFill>
                <a:latin typeface="Rockwell"/>
                <a:cs typeface="Rockwell"/>
              </a:endParaRPr>
            </a:p>
          </p:txBody>
        </p:sp>
        <p:cxnSp>
          <p:nvCxnSpPr>
            <p:cNvPr id="142" name="Straight Arrow Connector 44"/>
            <p:cNvCxnSpPr>
              <a:stCxn id="124" idx="3"/>
              <a:endCxn id="140" idx="2"/>
            </p:cNvCxnSpPr>
            <p:nvPr/>
          </p:nvCxnSpPr>
          <p:spPr>
            <a:xfrm rot="16200000" flipH="1">
              <a:off x="2963217" y="4267261"/>
              <a:ext cx="720087" cy="273211"/>
            </a:xfrm>
            <a:prstGeom prst="curvedConnector2">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43" name="Straight Arrow Connector 44"/>
            <p:cNvCxnSpPr>
              <a:stCxn id="140" idx="6"/>
              <a:endCxn id="127" idx="5"/>
            </p:cNvCxnSpPr>
            <p:nvPr/>
          </p:nvCxnSpPr>
          <p:spPr>
            <a:xfrm flipV="1">
              <a:off x="3684438" y="4040326"/>
              <a:ext cx="206676" cy="723585"/>
            </a:xfrm>
            <a:prstGeom prst="curvedConnector2">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44" name="TextBox 143"/>
            <p:cNvSpPr txBox="1"/>
            <p:nvPr/>
          </p:nvSpPr>
          <p:spPr>
            <a:xfrm>
              <a:off x="2969506" y="4339111"/>
              <a:ext cx="345928" cy="216347"/>
            </a:xfrm>
            <a:prstGeom prst="rect">
              <a:avLst/>
            </a:prstGeom>
            <a:noFill/>
          </p:spPr>
          <p:txBody>
            <a:bodyPr wrap="square" rtlCol="0" anchor="ctr">
              <a:noAutofit/>
            </a:bodyPr>
            <a:lstStyle/>
            <a:p>
              <a:pPr algn="ctr"/>
              <a:r>
                <a:rPr lang="en-US" sz="2200" dirty="0">
                  <a:solidFill>
                    <a:schemeClr val="accent3"/>
                  </a:solidFill>
                  <a:latin typeface="Rockwell"/>
                  <a:cs typeface="Rockwell"/>
                </a:rPr>
                <a:t>e</a:t>
              </a:r>
              <a:endParaRPr lang="en-US" sz="2200" dirty="0" smtClean="0">
                <a:solidFill>
                  <a:schemeClr val="accent3"/>
                </a:solidFill>
                <a:latin typeface="Rockwell"/>
                <a:cs typeface="Rockwell"/>
              </a:endParaRPr>
            </a:p>
          </p:txBody>
        </p:sp>
        <p:sp>
          <p:nvSpPr>
            <p:cNvPr id="145" name="TextBox 144"/>
            <p:cNvSpPr txBox="1"/>
            <p:nvPr/>
          </p:nvSpPr>
          <p:spPr>
            <a:xfrm>
              <a:off x="2999875" y="4513521"/>
              <a:ext cx="345928" cy="216347"/>
            </a:xfrm>
            <a:prstGeom prst="rect">
              <a:avLst/>
            </a:prstGeom>
            <a:noFill/>
          </p:spPr>
          <p:txBody>
            <a:bodyPr wrap="square" rtlCol="0" anchor="ctr">
              <a:noAutofit/>
            </a:bodyPr>
            <a:lstStyle/>
            <a:p>
              <a:pPr algn="ctr"/>
              <a:r>
                <a:rPr lang="el-GR" sz="2200" dirty="0">
                  <a:solidFill>
                    <a:schemeClr val="accent1"/>
                  </a:solidFill>
                  <a:latin typeface="Rockwell"/>
                  <a:cs typeface="Rockwell"/>
                </a:rPr>
                <a:t>ε</a:t>
              </a:r>
              <a:endParaRPr lang="en-US" sz="2200" dirty="0">
                <a:solidFill>
                  <a:schemeClr val="accent1"/>
                </a:solidFill>
                <a:latin typeface="Rockwell"/>
                <a:cs typeface="Rockwell"/>
              </a:endParaRPr>
            </a:p>
          </p:txBody>
        </p:sp>
        <p:sp>
          <p:nvSpPr>
            <p:cNvPr id="146" name="TextBox 145"/>
            <p:cNvSpPr txBox="1"/>
            <p:nvPr/>
          </p:nvSpPr>
          <p:spPr>
            <a:xfrm>
              <a:off x="3781347" y="4425274"/>
              <a:ext cx="345928" cy="216347"/>
            </a:xfrm>
            <a:prstGeom prst="rect">
              <a:avLst/>
            </a:prstGeom>
            <a:noFill/>
          </p:spPr>
          <p:txBody>
            <a:bodyPr wrap="square" rtlCol="0" anchor="ctr">
              <a:noAutofit/>
            </a:bodyPr>
            <a:lstStyle/>
            <a:p>
              <a:pPr algn="ctr"/>
              <a:r>
                <a:rPr lang="el-GR" sz="2200" dirty="0">
                  <a:solidFill>
                    <a:schemeClr val="accent3"/>
                  </a:solidFill>
                  <a:latin typeface="Rockwell"/>
                  <a:cs typeface="Rockwell"/>
                </a:rPr>
                <a:t>ε</a:t>
              </a:r>
              <a:endParaRPr lang="en-US" sz="2200" dirty="0">
                <a:solidFill>
                  <a:schemeClr val="accent3"/>
                </a:solidFill>
                <a:latin typeface="Rockwell"/>
                <a:cs typeface="Rockwell"/>
              </a:endParaRPr>
            </a:p>
          </p:txBody>
        </p:sp>
        <p:sp>
          <p:nvSpPr>
            <p:cNvPr id="147" name="TextBox 146"/>
            <p:cNvSpPr txBox="1"/>
            <p:nvPr/>
          </p:nvSpPr>
          <p:spPr>
            <a:xfrm>
              <a:off x="3733386" y="4599684"/>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a</a:t>
              </a:r>
              <a:endParaRPr lang="en-US" sz="2200" dirty="0" smtClean="0">
                <a:solidFill>
                  <a:schemeClr val="accent1"/>
                </a:solidFill>
                <a:latin typeface="Rockwell"/>
                <a:cs typeface="Rockwell"/>
              </a:endParaRPr>
            </a:p>
          </p:txBody>
        </p:sp>
        <p:cxnSp>
          <p:nvCxnSpPr>
            <p:cNvPr id="148" name="Straight Arrow Connector 137"/>
            <p:cNvCxnSpPr>
              <a:stCxn id="121" idx="0"/>
              <a:endCxn id="124" idx="1"/>
            </p:cNvCxnSpPr>
            <p:nvPr/>
          </p:nvCxnSpPr>
          <p:spPr>
            <a:xfrm rot="16200000" flipH="1">
              <a:off x="2925024" y="3627016"/>
              <a:ext cx="34446" cy="488815"/>
            </a:xfrm>
            <a:prstGeom prst="curvedConnector3">
              <a:avLst>
                <a:gd name="adj1" fmla="val -1210500"/>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49" name="TextBox 148"/>
            <p:cNvSpPr txBox="1"/>
            <p:nvPr/>
          </p:nvSpPr>
          <p:spPr>
            <a:xfrm>
              <a:off x="2748074" y="3142286"/>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r</a:t>
              </a:r>
            </a:p>
          </p:txBody>
        </p:sp>
        <p:sp>
          <p:nvSpPr>
            <p:cNvPr id="150" name="TextBox 149"/>
            <p:cNvSpPr txBox="1"/>
            <p:nvPr/>
          </p:nvSpPr>
          <p:spPr>
            <a:xfrm>
              <a:off x="2761658" y="3428596"/>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s</a:t>
              </a:r>
            </a:p>
          </p:txBody>
        </p:sp>
        <p:sp>
          <p:nvSpPr>
            <p:cNvPr id="151" name="Oval 150"/>
            <p:cNvSpPr/>
            <p:nvPr/>
          </p:nvSpPr>
          <p:spPr>
            <a:xfrm>
              <a:off x="4929589" y="3914500"/>
              <a:ext cx="91440" cy="91440"/>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dirty="0">
                <a:latin typeface="Rockwell"/>
                <a:cs typeface="Rockwell"/>
              </a:endParaRPr>
            </a:p>
          </p:txBody>
        </p:sp>
        <p:sp>
          <p:nvSpPr>
            <p:cNvPr id="152" name="TextBox 151"/>
            <p:cNvSpPr txBox="1"/>
            <p:nvPr/>
          </p:nvSpPr>
          <p:spPr>
            <a:xfrm>
              <a:off x="3393612" y="3206173"/>
              <a:ext cx="345928" cy="216347"/>
            </a:xfrm>
            <a:prstGeom prst="rect">
              <a:avLst/>
            </a:prstGeom>
            <a:noFill/>
          </p:spPr>
          <p:txBody>
            <a:bodyPr wrap="square" rtlCol="0" anchor="ctr">
              <a:noAutofit/>
            </a:bodyPr>
            <a:lstStyle/>
            <a:p>
              <a:pPr algn="ctr"/>
              <a:r>
                <a:rPr lang="en-US" sz="2200" dirty="0" smtClean="0">
                  <a:solidFill>
                    <a:schemeClr val="accent3"/>
                  </a:solidFill>
                  <a:latin typeface="Rockwell"/>
                  <a:cs typeface="Rockwell"/>
                </a:rPr>
                <a:t>a</a:t>
              </a:r>
            </a:p>
          </p:txBody>
        </p:sp>
        <p:sp>
          <p:nvSpPr>
            <p:cNvPr id="153" name="TextBox 152"/>
            <p:cNvSpPr txBox="1"/>
            <p:nvPr/>
          </p:nvSpPr>
          <p:spPr>
            <a:xfrm>
              <a:off x="3409606" y="3404887"/>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u</a:t>
              </a:r>
            </a:p>
          </p:txBody>
        </p:sp>
        <p:cxnSp>
          <p:nvCxnSpPr>
            <p:cNvPr id="154" name="Straight Arrow Connector 44"/>
            <p:cNvCxnSpPr>
              <a:stCxn id="124" idx="7"/>
              <a:endCxn id="127" idx="0"/>
            </p:cNvCxnSpPr>
            <p:nvPr/>
          </p:nvCxnSpPr>
          <p:spPr>
            <a:xfrm rot="5400000" flipH="1" flipV="1">
              <a:off x="3560765" y="3637696"/>
              <a:ext cx="35637" cy="466265"/>
            </a:xfrm>
            <a:prstGeom prst="curvedConnector3">
              <a:avLst>
                <a:gd name="adj1" fmla="val 1218893"/>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cxnSp>
        <p:nvCxnSpPr>
          <p:cNvPr id="158" name="Straight Arrow Connector 157"/>
          <p:cNvCxnSpPr/>
          <p:nvPr/>
        </p:nvCxnSpPr>
        <p:spPr bwMode="auto">
          <a:xfrm>
            <a:off x="6303801" y="2122938"/>
            <a:ext cx="0" cy="757238"/>
          </a:xfrm>
          <a:prstGeom prst="straightConnector1">
            <a:avLst/>
          </a:prstGeom>
          <a:ln w="38100" cmpd="sng">
            <a:solidFill>
              <a:schemeClr val="accent3"/>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59" name="Straight Arrow Connector 158"/>
          <p:cNvCxnSpPr/>
          <p:nvPr/>
        </p:nvCxnSpPr>
        <p:spPr bwMode="auto">
          <a:xfrm>
            <a:off x="6329371" y="3420506"/>
            <a:ext cx="0" cy="757238"/>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6503505" y="4127458"/>
            <a:ext cx="1816644" cy="1219047"/>
            <a:chOff x="4296020" y="4305431"/>
            <a:chExt cx="1816644" cy="1219047"/>
          </a:xfrm>
        </p:grpSpPr>
        <p:sp>
          <p:nvSpPr>
            <p:cNvPr id="175" name="Oval 174"/>
            <p:cNvSpPr/>
            <p:nvPr/>
          </p:nvSpPr>
          <p:spPr>
            <a:xfrm>
              <a:off x="4296020" y="4784298"/>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76" name="Straight Arrow Connector 175"/>
            <p:cNvCxnSpPr>
              <a:endCxn id="177" idx="2"/>
            </p:cNvCxnSpPr>
            <p:nvPr/>
          </p:nvCxnSpPr>
          <p:spPr>
            <a:xfrm>
              <a:off x="4459073" y="486564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7" name="Oval 176"/>
            <p:cNvSpPr/>
            <p:nvPr/>
          </p:nvSpPr>
          <p:spPr>
            <a:xfrm>
              <a:off x="4708579" y="478597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78" name="Straight Arrow Connector 177"/>
            <p:cNvCxnSpPr>
              <a:endCxn id="179" idx="2"/>
            </p:cNvCxnSpPr>
            <p:nvPr/>
          </p:nvCxnSpPr>
          <p:spPr>
            <a:xfrm>
              <a:off x="4855261" y="486310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9" name="Oval 178"/>
            <p:cNvSpPr/>
            <p:nvPr/>
          </p:nvSpPr>
          <p:spPr>
            <a:xfrm>
              <a:off x="5104766" y="478343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80" name="Straight Arrow Connector 179"/>
            <p:cNvCxnSpPr>
              <a:endCxn id="181" idx="2"/>
            </p:cNvCxnSpPr>
            <p:nvPr/>
          </p:nvCxnSpPr>
          <p:spPr>
            <a:xfrm>
              <a:off x="5277683" y="486310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1" name="Oval 180"/>
            <p:cNvSpPr/>
            <p:nvPr/>
          </p:nvSpPr>
          <p:spPr>
            <a:xfrm>
              <a:off x="5527188" y="478343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82" name="Straight Arrow Connector 181"/>
            <p:cNvCxnSpPr>
              <a:endCxn id="183" idx="2"/>
            </p:cNvCxnSpPr>
            <p:nvPr/>
          </p:nvCxnSpPr>
          <p:spPr>
            <a:xfrm>
              <a:off x="5700105" y="4862140"/>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3" name="Oval 182"/>
            <p:cNvSpPr/>
            <p:nvPr/>
          </p:nvSpPr>
          <p:spPr>
            <a:xfrm>
              <a:off x="5949610" y="4782470"/>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84" name="Straight Arrow Connector 44"/>
            <p:cNvCxnSpPr>
              <a:stCxn id="177" idx="5"/>
              <a:endCxn id="179" idx="4"/>
            </p:cNvCxnSpPr>
            <p:nvPr/>
          </p:nvCxnSpPr>
          <p:spPr>
            <a:xfrm rot="16200000" flipH="1">
              <a:off x="5006627" y="4763105"/>
              <a:ext cx="20795" cy="338538"/>
            </a:xfrm>
            <a:prstGeom prst="curvedConnector3">
              <a:avLst>
                <a:gd name="adj1" fmla="val 139874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5" name="Oval 184"/>
            <p:cNvSpPr/>
            <p:nvPr/>
          </p:nvSpPr>
          <p:spPr>
            <a:xfrm>
              <a:off x="4930827" y="5365138"/>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86" name="Straight Arrow Connector 44"/>
            <p:cNvCxnSpPr>
              <a:stCxn id="177" idx="3"/>
              <a:endCxn id="185" idx="2"/>
            </p:cNvCxnSpPr>
            <p:nvPr/>
          </p:nvCxnSpPr>
          <p:spPr>
            <a:xfrm rot="16200000" flipH="1">
              <a:off x="4570228" y="5084207"/>
              <a:ext cx="522830" cy="198368"/>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87" name="Straight Arrow Connector 44"/>
            <p:cNvCxnSpPr>
              <a:stCxn id="185" idx="6"/>
              <a:endCxn id="181" idx="4"/>
            </p:cNvCxnSpPr>
            <p:nvPr/>
          </p:nvCxnSpPr>
          <p:spPr>
            <a:xfrm flipV="1">
              <a:off x="5093881" y="4942773"/>
              <a:ext cx="514834" cy="502035"/>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89" name="Straight Arrow Connector 44"/>
            <p:cNvCxnSpPr>
              <a:stCxn id="175" idx="0"/>
              <a:endCxn id="177" idx="1"/>
            </p:cNvCxnSpPr>
            <p:nvPr/>
          </p:nvCxnSpPr>
          <p:spPr>
            <a:xfrm rot="16200000" flipH="1">
              <a:off x="4542497" y="4619347"/>
              <a:ext cx="25010" cy="354912"/>
            </a:xfrm>
            <a:prstGeom prst="curvedConnector3">
              <a:avLst>
                <a:gd name="adj1" fmla="val -83209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90" name="Straight Arrow Connector 44"/>
            <p:cNvCxnSpPr>
              <a:stCxn id="177" idx="0"/>
              <a:endCxn id="181" idx="1"/>
            </p:cNvCxnSpPr>
            <p:nvPr/>
          </p:nvCxnSpPr>
          <p:spPr>
            <a:xfrm rot="16200000" flipH="1">
              <a:off x="5160189" y="4415890"/>
              <a:ext cx="20795" cy="760961"/>
            </a:xfrm>
            <a:prstGeom prst="curvedConnector3">
              <a:avLst>
                <a:gd name="adj1" fmla="val -81037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91" name="Straight Arrow Connector 44"/>
            <p:cNvCxnSpPr>
              <a:stCxn id="181" idx="0"/>
              <a:endCxn id="183" idx="0"/>
            </p:cNvCxnSpPr>
            <p:nvPr/>
          </p:nvCxnSpPr>
          <p:spPr>
            <a:xfrm rot="5400000" flipH="1" flipV="1">
              <a:off x="5819444" y="4571741"/>
              <a:ext cx="963" cy="422422"/>
            </a:xfrm>
            <a:prstGeom prst="curvedConnector3">
              <a:avLst>
                <a:gd name="adj1" fmla="val 21706805"/>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93" name="Oval 192"/>
            <p:cNvSpPr/>
            <p:nvPr/>
          </p:nvSpPr>
          <p:spPr>
            <a:xfrm>
              <a:off x="5997941" y="4824220"/>
              <a:ext cx="66392" cy="66392"/>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94" name="Straight Arrow Connector 44"/>
            <p:cNvCxnSpPr>
              <a:stCxn id="177" idx="7"/>
              <a:endCxn id="179" idx="0"/>
            </p:cNvCxnSpPr>
            <p:nvPr/>
          </p:nvCxnSpPr>
          <p:spPr>
            <a:xfrm rot="5400000" flipH="1" flipV="1">
              <a:off x="5004087" y="4627102"/>
              <a:ext cx="25874" cy="338539"/>
            </a:xfrm>
            <a:prstGeom prst="curvedConnector3">
              <a:avLst>
                <a:gd name="adj1" fmla="val 1152517"/>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95" name="Group 194"/>
            <p:cNvGrpSpPr/>
            <p:nvPr/>
          </p:nvGrpSpPr>
          <p:grpSpPr>
            <a:xfrm>
              <a:off x="4409540" y="4305431"/>
              <a:ext cx="1531869" cy="1066556"/>
              <a:chOff x="2954628" y="1188732"/>
              <a:chExt cx="1682752" cy="1171608"/>
            </a:xfrm>
          </p:grpSpPr>
          <p:grpSp>
            <p:nvGrpSpPr>
              <p:cNvPr id="196" name="Group 195"/>
              <p:cNvGrpSpPr/>
              <p:nvPr/>
            </p:nvGrpSpPr>
            <p:grpSpPr>
              <a:xfrm>
                <a:off x="2954628" y="1252724"/>
                <a:ext cx="1682752" cy="1107616"/>
                <a:chOff x="3029436" y="2887849"/>
                <a:chExt cx="2109824" cy="1388726"/>
              </a:xfrm>
            </p:grpSpPr>
            <p:sp>
              <p:nvSpPr>
                <p:cNvPr id="198" name="TextBox 197"/>
                <p:cNvSpPr txBox="1"/>
                <p:nvPr/>
              </p:nvSpPr>
              <p:spPr>
                <a:xfrm>
                  <a:off x="3084075" y="3301126"/>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r</a:t>
                  </a:r>
                </a:p>
              </p:txBody>
            </p:sp>
            <p:sp>
              <p:nvSpPr>
                <p:cNvPr id="199" name="TextBox 198"/>
                <p:cNvSpPr txBox="1"/>
                <p:nvPr/>
              </p:nvSpPr>
              <p:spPr>
                <a:xfrm>
                  <a:off x="3629738" y="3297628"/>
                  <a:ext cx="345928" cy="216347"/>
                </a:xfrm>
                <a:prstGeom prst="rect">
                  <a:avLst/>
                </a:prstGeom>
                <a:noFill/>
              </p:spPr>
              <p:txBody>
                <a:bodyPr wrap="square" rtlCol="0" anchor="ctr">
                  <a:noAutofit/>
                </a:bodyPr>
                <a:lstStyle/>
                <a:p>
                  <a:pPr algn="ctr"/>
                  <a:r>
                    <a:rPr lang="en-US" sz="2200" dirty="0" err="1" smtClean="0">
                      <a:solidFill>
                        <a:schemeClr val="accent1"/>
                      </a:solidFill>
                      <a:latin typeface="Rockwell"/>
                      <a:cs typeface="Rockwell"/>
                    </a:rPr>
                    <a:t>i</a:t>
                  </a:r>
                  <a:endParaRPr lang="en-US" sz="2200" dirty="0" smtClean="0">
                    <a:solidFill>
                      <a:schemeClr val="accent1"/>
                    </a:solidFill>
                    <a:latin typeface="Rockwell"/>
                    <a:cs typeface="Rockwell"/>
                  </a:endParaRPr>
                </a:p>
              </p:txBody>
            </p:sp>
            <p:sp>
              <p:nvSpPr>
                <p:cNvPr id="200" name="TextBox 199"/>
                <p:cNvSpPr txBox="1"/>
                <p:nvPr/>
              </p:nvSpPr>
              <p:spPr>
                <a:xfrm>
                  <a:off x="4211535" y="3297628"/>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n</a:t>
                  </a:r>
                  <a:endParaRPr lang="en-US" sz="2200" dirty="0" smtClean="0">
                    <a:solidFill>
                      <a:schemeClr val="accent1"/>
                    </a:solidFill>
                    <a:latin typeface="Rockwell"/>
                    <a:cs typeface="Rockwell"/>
                  </a:endParaRPr>
                </a:p>
              </p:txBody>
            </p:sp>
            <p:sp>
              <p:nvSpPr>
                <p:cNvPr id="201" name="TextBox 200"/>
                <p:cNvSpPr txBox="1"/>
                <p:nvPr/>
              </p:nvSpPr>
              <p:spPr>
                <a:xfrm>
                  <a:off x="4793332" y="3296302"/>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g</a:t>
                  </a:r>
                </a:p>
              </p:txBody>
            </p:sp>
            <p:sp>
              <p:nvSpPr>
                <p:cNvPr id="202" name="TextBox 201"/>
                <p:cNvSpPr txBox="1"/>
                <p:nvPr/>
              </p:nvSpPr>
              <p:spPr>
                <a:xfrm>
                  <a:off x="3637149" y="3777646"/>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u</a:t>
                  </a:r>
                </a:p>
              </p:txBody>
            </p:sp>
            <p:sp>
              <p:nvSpPr>
                <p:cNvPr id="203" name="TextBox 202"/>
                <p:cNvSpPr txBox="1"/>
                <p:nvPr/>
              </p:nvSpPr>
              <p:spPr>
                <a:xfrm>
                  <a:off x="3257039" y="3952056"/>
                  <a:ext cx="345928" cy="216347"/>
                </a:xfrm>
                <a:prstGeom prst="rect">
                  <a:avLst/>
                </a:prstGeom>
                <a:noFill/>
              </p:spPr>
              <p:txBody>
                <a:bodyPr wrap="square" rtlCol="0" anchor="ctr">
                  <a:noAutofit/>
                </a:bodyPr>
                <a:lstStyle/>
                <a:p>
                  <a:pPr algn="ctr"/>
                  <a:r>
                    <a:rPr lang="en-US" sz="2200" dirty="0">
                      <a:solidFill>
                        <a:schemeClr val="accent1"/>
                      </a:solidFill>
                      <a:latin typeface="Rockwell"/>
                      <a:cs typeface="Rockwell"/>
                    </a:rPr>
                    <a:t>e</a:t>
                  </a:r>
                  <a:endParaRPr lang="en-US" sz="2200" dirty="0" smtClean="0">
                    <a:solidFill>
                      <a:schemeClr val="accent1"/>
                    </a:solidFill>
                    <a:latin typeface="Rockwell"/>
                    <a:cs typeface="Rockwell"/>
                  </a:endParaRPr>
                </a:p>
              </p:txBody>
            </p:sp>
            <p:sp>
              <p:nvSpPr>
                <p:cNvPr id="204" name="TextBox 203"/>
                <p:cNvSpPr txBox="1"/>
                <p:nvPr/>
              </p:nvSpPr>
              <p:spPr>
                <a:xfrm>
                  <a:off x="4409234" y="4060229"/>
                  <a:ext cx="345928" cy="216346"/>
                </a:xfrm>
                <a:prstGeom prst="rect">
                  <a:avLst/>
                </a:prstGeom>
                <a:noFill/>
              </p:spPr>
              <p:txBody>
                <a:bodyPr wrap="square" rtlCol="0" anchor="ctr">
                  <a:noAutofit/>
                </a:bodyPr>
                <a:lstStyle/>
                <a:p>
                  <a:pPr algn="ctr"/>
                  <a:r>
                    <a:rPr lang="el-GR" sz="2200" dirty="0">
                      <a:solidFill>
                        <a:schemeClr val="accent1"/>
                      </a:solidFill>
                      <a:latin typeface="Rockwell"/>
                      <a:cs typeface="Rockwell"/>
                    </a:rPr>
                    <a:t>ε</a:t>
                  </a:r>
                  <a:endParaRPr lang="en-US" sz="2200" dirty="0">
                    <a:solidFill>
                      <a:schemeClr val="accent1"/>
                    </a:solidFill>
                    <a:latin typeface="Rockwell"/>
                    <a:cs typeface="Rockwell"/>
                  </a:endParaRPr>
                </a:p>
              </p:txBody>
            </p:sp>
            <p:sp>
              <p:nvSpPr>
                <p:cNvPr id="207" name="TextBox 206"/>
                <p:cNvSpPr txBox="1"/>
                <p:nvPr/>
              </p:nvSpPr>
              <p:spPr>
                <a:xfrm>
                  <a:off x="3029436" y="2887849"/>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s</a:t>
                  </a:r>
                </a:p>
              </p:txBody>
            </p:sp>
            <p:sp>
              <p:nvSpPr>
                <p:cNvPr id="208" name="TextBox 207"/>
                <p:cNvSpPr txBox="1"/>
                <p:nvPr/>
              </p:nvSpPr>
              <p:spPr>
                <a:xfrm>
                  <a:off x="3971970" y="2975750"/>
                  <a:ext cx="345928" cy="216347"/>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e</a:t>
                  </a:r>
                </a:p>
              </p:txBody>
            </p:sp>
            <p:sp>
              <p:nvSpPr>
                <p:cNvPr id="209" name="TextBox 208"/>
                <p:cNvSpPr txBox="1"/>
                <p:nvPr/>
              </p:nvSpPr>
              <p:spPr>
                <a:xfrm>
                  <a:off x="4788295" y="2896084"/>
                  <a:ext cx="345928" cy="216348"/>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h</a:t>
                  </a:r>
                </a:p>
              </p:txBody>
            </p:sp>
          </p:grpSp>
          <p:sp>
            <p:nvSpPr>
              <p:cNvPr id="197" name="TextBox 196"/>
              <p:cNvSpPr txBox="1"/>
              <p:nvPr/>
            </p:nvSpPr>
            <p:spPr>
              <a:xfrm>
                <a:off x="3449633" y="1188732"/>
                <a:ext cx="275905" cy="172553"/>
              </a:xfrm>
              <a:prstGeom prst="rect">
                <a:avLst/>
              </a:prstGeom>
              <a:noFill/>
            </p:spPr>
            <p:txBody>
              <a:bodyPr wrap="square" rtlCol="0" anchor="ctr">
                <a:noAutofit/>
              </a:bodyPr>
              <a:lstStyle/>
              <a:p>
                <a:pPr algn="ctr"/>
                <a:r>
                  <a:rPr lang="en-US" sz="2200" dirty="0" smtClean="0">
                    <a:solidFill>
                      <a:schemeClr val="accent1"/>
                    </a:solidFill>
                    <a:latin typeface="Rockwell"/>
                    <a:cs typeface="Rockwell"/>
                  </a:rPr>
                  <a:t>a</a:t>
                </a:r>
              </a:p>
            </p:txBody>
          </p:sp>
        </p:grpSp>
      </p:grpSp>
      <p:sp>
        <p:nvSpPr>
          <p:cNvPr id="164" name="Content Placeholder 2"/>
          <p:cNvSpPr txBox="1">
            <a:spLocks/>
          </p:cNvSpPr>
          <p:nvPr/>
        </p:nvSpPr>
        <p:spPr>
          <a:xfrm>
            <a:off x="6626904" y="3555209"/>
            <a:ext cx="2294322" cy="1744595"/>
          </a:xfrm>
          <a:prstGeom prst="rect">
            <a:avLst/>
          </a:prstGeom>
        </p:spPr>
        <p:txBody>
          <a:bodyPr>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endParaRPr lang="en-US" dirty="0"/>
          </a:p>
        </p:txBody>
      </p:sp>
      <p:grpSp>
        <p:nvGrpSpPr>
          <p:cNvPr id="163" name="Group 32"/>
          <p:cNvGrpSpPr>
            <a:grpSpLocks/>
          </p:cNvGrpSpPr>
          <p:nvPr/>
        </p:nvGrpSpPr>
        <p:grpSpPr bwMode="auto">
          <a:xfrm>
            <a:off x="173940" y="5287049"/>
            <a:ext cx="8810625" cy="1096962"/>
            <a:chOff x="4061771" y="3747287"/>
            <a:chExt cx="4705817" cy="585936"/>
          </a:xfrm>
        </p:grpSpPr>
        <p:pic>
          <p:nvPicPr>
            <p:cNvPr id="165" name="Picture 34" descr="latex-image-1.pdf"/>
            <p:cNvPicPr>
              <a:picLocks noChangeAspect="1"/>
            </p:cNvPicPr>
            <p:nvPr/>
          </p:nvPicPr>
          <p:blipFill>
            <a:blip r:embed="rId2"/>
            <a:srcRect/>
            <a:stretch>
              <a:fillRect/>
            </a:stretch>
          </p:blipFill>
          <p:spPr bwMode="auto">
            <a:xfrm>
              <a:off x="4106863" y="3795713"/>
              <a:ext cx="4562475" cy="488950"/>
            </a:xfrm>
            <a:prstGeom prst="rect">
              <a:avLst/>
            </a:prstGeom>
            <a:noFill/>
            <a:ln w="9525">
              <a:noFill/>
              <a:miter lim="800000"/>
              <a:headEnd/>
              <a:tailEnd/>
            </a:ln>
          </p:spPr>
        </p:pic>
        <p:sp>
          <p:nvSpPr>
            <p:cNvPr id="166" name="Rectangle 165"/>
            <p:cNvSpPr/>
            <p:nvPr/>
          </p:nvSpPr>
          <p:spPr>
            <a:xfrm>
              <a:off x="4061771" y="3747287"/>
              <a:ext cx="4705817" cy="585936"/>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sp>
        <p:nvSpPr>
          <p:cNvPr id="167" name="Content Placeholder 2"/>
          <p:cNvSpPr txBox="1">
            <a:spLocks/>
          </p:cNvSpPr>
          <p:nvPr/>
        </p:nvSpPr>
        <p:spPr>
          <a:xfrm>
            <a:off x="462515" y="1140164"/>
            <a:ext cx="4227251" cy="3881191"/>
          </a:xfrm>
          <a:prstGeom prst="rect">
            <a:avLst/>
          </a:prstGeom>
        </p:spPr>
        <p:txBody>
          <a:bodyPr>
            <a:normAutofit fontScale="77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Compute marginalized product of WFSA message </a:t>
            </a:r>
            <a:r>
              <a:rPr lang="en-US" i="1" dirty="0" err="1">
                <a:latin typeface="Times New Roman"/>
                <a:cs typeface="Times New Roman"/>
              </a:rPr>
              <a:t>μ</a:t>
            </a:r>
            <a:r>
              <a:rPr lang="en-US" i="1" baseline="-25000" dirty="0" err="1">
                <a:latin typeface="Times New Roman"/>
                <a:cs typeface="Times New Roman"/>
              </a:rPr>
              <a:t>k</a:t>
            </a:r>
            <a:r>
              <a:rPr lang="en-US" i="1" baseline="-25000" dirty="0">
                <a:latin typeface="Times New Roman"/>
                <a:cs typeface="Times New Roman"/>
                <a:sym typeface="Wingdings"/>
              </a:rPr>
              <a:t></a:t>
            </a:r>
            <a:r>
              <a:rPr lang="en-US" i="1" baseline="-25000" dirty="0">
                <a:latin typeface="Times New Roman"/>
                <a:cs typeface="Times New Roman"/>
              </a:rPr>
              <a:t>α </a:t>
            </a:r>
            <a:r>
              <a:rPr lang="en-US" dirty="0"/>
              <a:t>and WFST factor </a:t>
            </a:r>
            <a:r>
              <a:rPr lang="en-US" i="1" dirty="0" err="1">
                <a:latin typeface="Times New Roman"/>
                <a:cs typeface="Times New Roman"/>
              </a:rPr>
              <a:t>ψ</a:t>
            </a:r>
            <a:r>
              <a:rPr lang="en-US" i="1" baseline="-25000" dirty="0">
                <a:latin typeface="Times New Roman"/>
                <a:cs typeface="Times New Roman"/>
              </a:rPr>
              <a:t>α</a:t>
            </a:r>
            <a:r>
              <a:rPr lang="en-US" dirty="0"/>
              <a:t>, </a:t>
            </a:r>
            <a:r>
              <a:rPr lang="en-US" dirty="0" smtClean="0"/>
              <a:t>with: </a:t>
            </a:r>
            <a:r>
              <a:rPr lang="en-US" dirty="0">
                <a:latin typeface="Courier"/>
                <a:cs typeface="Courier"/>
              </a:rPr>
              <a:t>domain</a:t>
            </a:r>
            <a:r>
              <a:rPr lang="en-US" dirty="0">
                <a:latin typeface="Times New Roman"/>
                <a:cs typeface="Times New Roman"/>
              </a:rPr>
              <a:t>(</a:t>
            </a:r>
            <a:r>
              <a:rPr lang="en-US" dirty="0">
                <a:latin typeface="Courier"/>
                <a:cs typeface="Courier"/>
              </a:rPr>
              <a:t>compose</a:t>
            </a:r>
            <a:r>
              <a:rPr lang="en-US" dirty="0">
                <a:latin typeface="Times New Roman"/>
                <a:cs typeface="Times New Roman"/>
              </a:rPr>
              <a:t>(</a:t>
            </a:r>
            <a:r>
              <a:rPr lang="en-US" i="1" dirty="0" err="1">
                <a:latin typeface="Times New Roman"/>
                <a:cs typeface="Times New Roman"/>
              </a:rPr>
              <a:t>ψ</a:t>
            </a:r>
            <a:r>
              <a:rPr lang="en-US" i="1" baseline="-25000" dirty="0">
                <a:latin typeface="Times New Roman"/>
                <a:cs typeface="Times New Roman"/>
              </a:rPr>
              <a:t>α</a:t>
            </a:r>
            <a:r>
              <a:rPr lang="en-US" dirty="0">
                <a:latin typeface="Times New Roman"/>
                <a:cs typeface="Times New Roman"/>
              </a:rPr>
              <a:t>,</a:t>
            </a:r>
            <a:r>
              <a:rPr lang="en-US" i="1" dirty="0">
                <a:latin typeface="Times New Roman"/>
                <a:cs typeface="Times New Roman"/>
              </a:rPr>
              <a:t> </a:t>
            </a:r>
            <a:r>
              <a:rPr lang="en-US" i="1" dirty="0" err="1">
                <a:latin typeface="Times New Roman"/>
                <a:cs typeface="Times New Roman"/>
              </a:rPr>
              <a:t>μ</a:t>
            </a:r>
            <a:r>
              <a:rPr lang="en-US" i="1" baseline="-25000" dirty="0" err="1">
                <a:latin typeface="Times New Roman"/>
                <a:cs typeface="Times New Roman"/>
              </a:rPr>
              <a:t>k</a:t>
            </a:r>
            <a:r>
              <a:rPr lang="en-US" i="1" baseline="-25000" dirty="0">
                <a:latin typeface="Times New Roman"/>
                <a:cs typeface="Times New Roman"/>
                <a:sym typeface="Wingdings"/>
              </a:rPr>
              <a:t></a:t>
            </a:r>
            <a:r>
              <a:rPr lang="en-US" i="1" baseline="-25000" dirty="0">
                <a:latin typeface="Times New Roman"/>
                <a:cs typeface="Times New Roman"/>
              </a:rPr>
              <a:t>α</a:t>
            </a:r>
            <a:r>
              <a:rPr lang="en-US" dirty="0">
                <a:latin typeface="Times New Roman"/>
                <a:cs typeface="Times New Roman"/>
              </a:rPr>
              <a:t>))</a:t>
            </a:r>
          </a:p>
          <a:p>
            <a:pPr lvl="1"/>
            <a:r>
              <a:rPr lang="en-US" dirty="0">
                <a:latin typeface="Courier"/>
                <a:cs typeface="Courier"/>
              </a:rPr>
              <a:t>compose</a:t>
            </a:r>
            <a:r>
              <a:rPr lang="en-US" dirty="0" smtClean="0"/>
              <a:t>: </a:t>
            </a:r>
            <a:r>
              <a:rPr lang="en-US" dirty="0"/>
              <a:t>produces a new WFST with a distribution over </a:t>
            </a:r>
            <a:r>
              <a:rPr lang="en-US" i="1" dirty="0">
                <a:latin typeface="Times New Roman"/>
                <a:cs typeface="Times New Roman"/>
              </a:rPr>
              <a:t>(</a:t>
            </a:r>
            <a:r>
              <a:rPr lang="en-US" i="1" dirty="0">
                <a:solidFill>
                  <a:schemeClr val="accent3"/>
                </a:solidFill>
                <a:latin typeface="Times New Roman"/>
                <a:cs typeface="Times New Roman"/>
              </a:rPr>
              <a:t>X</a:t>
            </a:r>
            <a:r>
              <a:rPr lang="en-US" i="1" baseline="-25000" dirty="0">
                <a:solidFill>
                  <a:schemeClr val="accent3"/>
                </a:solidFill>
                <a:latin typeface="Times New Roman"/>
                <a:cs typeface="Times New Roman"/>
              </a:rPr>
              <a:t>i</a:t>
            </a:r>
            <a:r>
              <a:rPr lang="en-US" i="1" dirty="0">
                <a:latin typeface="Times New Roman"/>
                <a:cs typeface="Times New Roman"/>
              </a:rPr>
              <a:t>, </a:t>
            </a:r>
            <a:r>
              <a:rPr lang="en-US" i="1" dirty="0" err="1">
                <a:solidFill>
                  <a:schemeClr val="accent1"/>
                </a:solidFill>
                <a:latin typeface="Times New Roman"/>
                <a:cs typeface="Times New Roman"/>
              </a:rPr>
              <a:t>X</a:t>
            </a:r>
            <a:r>
              <a:rPr lang="en-US" i="1" baseline="-25000" dirty="0" err="1">
                <a:solidFill>
                  <a:schemeClr val="accent1"/>
                </a:solidFill>
                <a:latin typeface="Times New Roman"/>
                <a:cs typeface="Times New Roman"/>
              </a:rPr>
              <a:t>j</a:t>
            </a:r>
            <a:r>
              <a:rPr lang="en-US" i="1" dirty="0">
                <a:latin typeface="Times New Roman"/>
                <a:cs typeface="Times New Roman"/>
              </a:rPr>
              <a:t>)</a:t>
            </a:r>
          </a:p>
          <a:p>
            <a:pPr lvl="1"/>
            <a:r>
              <a:rPr lang="en-US" dirty="0">
                <a:latin typeface="Courier"/>
                <a:cs typeface="Courier"/>
              </a:rPr>
              <a:t>domain</a:t>
            </a:r>
            <a:r>
              <a:rPr lang="en-US" dirty="0" smtClean="0"/>
              <a:t>: </a:t>
            </a:r>
            <a:r>
              <a:rPr lang="en-US" dirty="0"/>
              <a:t>marginalizes over </a:t>
            </a:r>
            <a:r>
              <a:rPr lang="en-US" i="1" dirty="0" err="1">
                <a:solidFill>
                  <a:schemeClr val="accent1"/>
                </a:solidFill>
                <a:latin typeface="Times New Roman"/>
                <a:cs typeface="Times New Roman"/>
              </a:rPr>
              <a:t>X</a:t>
            </a:r>
            <a:r>
              <a:rPr lang="en-US" i="1" baseline="-25000" dirty="0" err="1">
                <a:solidFill>
                  <a:schemeClr val="accent1"/>
                </a:solidFill>
                <a:latin typeface="Times New Roman"/>
                <a:cs typeface="Times New Roman"/>
              </a:rPr>
              <a:t>j</a:t>
            </a:r>
            <a:r>
              <a:rPr lang="en-US" dirty="0"/>
              <a:t> to obtain a WFSA over </a:t>
            </a:r>
            <a:r>
              <a:rPr lang="en-US" i="1" dirty="0">
                <a:solidFill>
                  <a:schemeClr val="accent3"/>
                </a:solidFill>
                <a:latin typeface="Times New Roman"/>
                <a:cs typeface="Times New Roman"/>
              </a:rPr>
              <a:t>X</a:t>
            </a:r>
            <a:r>
              <a:rPr lang="en-US" i="1" baseline="-25000" dirty="0">
                <a:solidFill>
                  <a:schemeClr val="accent3"/>
                </a:solidFill>
                <a:latin typeface="Times New Roman"/>
                <a:cs typeface="Times New Roman"/>
              </a:rPr>
              <a:t>i</a:t>
            </a:r>
            <a:r>
              <a:rPr lang="en-US" dirty="0"/>
              <a:t> only</a:t>
            </a:r>
          </a:p>
          <a:p>
            <a:pPr marL="0" indent="0">
              <a:buNone/>
            </a:pPr>
            <a:endParaRPr lang="en-US" dirty="0" smtClean="0"/>
          </a:p>
          <a:p>
            <a:pPr marL="0" indent="0">
              <a:buNone/>
            </a:pPr>
            <a:endParaRPr lang="en-US" dirty="0"/>
          </a:p>
        </p:txBody>
      </p:sp>
    </p:spTree>
    <p:extLst>
      <p:ext uri="{BB962C8B-B14F-4D97-AF65-F5344CB8AC3E}">
        <p14:creationId xmlns:p14="http://schemas.microsoft.com/office/powerpoint/2010/main" val="2688707953"/>
      </p:ext>
    </p:extLst>
  </p:cSld>
  <p:clrMapOvr>
    <a:masterClrMapping/>
  </p:clrMapOvr>
  <mc:AlternateContent xmlns:mc="http://schemas.openxmlformats.org/markup-compatibility/2006" xmlns:p14="http://schemas.microsoft.com/office/powerpoint/2010/main">
    <mc:Choice Requires="p14">
      <p:transition p14:dur="0"/>
    </mc:Choice>
    <mc:Fallback xmlns="">
      <p:transition xmlns:p14="http://schemas.microsoft.com/office/powerpoint/2010/main"/>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5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167">
                                            <p:txEl>
                                              <p:pRg st="0" end="0"/>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67">
                                            <p:txEl>
                                              <p:pRg st="1" end="1"/>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67">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Annotating a Tree</a:t>
            </a:r>
            <a:endParaRPr lang="en-US" dirty="0"/>
          </a:p>
        </p:txBody>
      </p:sp>
      <p:sp>
        <p:nvSpPr>
          <p:cNvPr id="4" name="Slide Number Placeholder 3"/>
          <p:cNvSpPr>
            <a:spLocks noGrp="1"/>
          </p:cNvSpPr>
          <p:nvPr>
            <p:ph type="sldNum" sz="quarter" idx="12"/>
          </p:nvPr>
        </p:nvSpPr>
        <p:spPr/>
        <p:txBody>
          <a:bodyPr/>
          <a:lstStyle/>
          <a:p>
            <a:pPr>
              <a:defRPr/>
            </a:pPr>
            <a:fld id="{CAC038B2-69E1-4A53-979F-B1AF7592D6A6}" type="slidenum">
              <a:rPr lang="en-US"/>
              <a:pPr>
                <a:defRPr/>
              </a:pPr>
              <a:t>26</a:t>
            </a:fld>
            <a:endParaRPr lang="en-US"/>
          </a:p>
        </p:txBody>
      </p:sp>
      <p:sp>
        <p:nvSpPr>
          <p:cNvPr id="84" name="Content Placeholder 2"/>
          <p:cNvSpPr txBox="1">
            <a:spLocks/>
          </p:cNvSpPr>
          <p:nvPr/>
        </p:nvSpPr>
        <p:spPr>
          <a:xfrm>
            <a:off x="457200" y="1211263"/>
            <a:ext cx="3756025" cy="5145087"/>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defRPr/>
            </a:pPr>
            <a:r>
              <a:rPr lang="en-US" sz="2600" dirty="0"/>
              <a:t>Given: a </a:t>
            </a:r>
            <a:r>
              <a:rPr lang="en-US" sz="2600" b="1" dirty="0"/>
              <a:t>sentence</a:t>
            </a:r>
            <a:r>
              <a:rPr lang="en-US" sz="2600" dirty="0"/>
              <a:t> and </a:t>
            </a:r>
            <a:r>
              <a:rPr lang="en-US" sz="2600" dirty="0" smtClean="0"/>
              <a:t>unlabeled </a:t>
            </a:r>
            <a:r>
              <a:rPr lang="en-US" sz="2600" b="1" dirty="0"/>
              <a:t>parse </a:t>
            </a:r>
            <a:r>
              <a:rPr lang="en-US" sz="2600" dirty="0"/>
              <a:t>tree.</a:t>
            </a:r>
          </a:p>
        </p:txBody>
      </p:sp>
      <p:grpSp>
        <p:nvGrpSpPr>
          <p:cNvPr id="59396" name="Group 33"/>
          <p:cNvGrpSpPr>
            <a:grpSpLocks/>
          </p:cNvGrpSpPr>
          <p:nvPr/>
        </p:nvGrpSpPr>
        <p:grpSpPr bwMode="auto">
          <a:xfrm>
            <a:off x="4213225" y="1293813"/>
            <a:ext cx="4408488" cy="3209925"/>
            <a:chOff x="619510" y="597995"/>
            <a:chExt cx="8067290" cy="5873306"/>
          </a:xfrm>
        </p:grpSpPr>
        <p:sp>
          <p:nvSpPr>
            <p:cNvPr id="35" name="Oval 34"/>
            <p:cNvSpPr/>
            <p:nvPr/>
          </p:nvSpPr>
          <p:spPr>
            <a:xfrm>
              <a:off x="1014595" y="4586149"/>
              <a:ext cx="540337" cy="546084"/>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bg1"/>
                  </a:solidFill>
                  <a:latin typeface="Rockwell"/>
                  <a:cs typeface="Rockwell"/>
                </a:rPr>
                <a:t>n</a:t>
              </a:r>
            </a:p>
          </p:txBody>
        </p:sp>
        <p:cxnSp>
          <p:nvCxnSpPr>
            <p:cNvPr id="36" name="Straight Connector 35"/>
            <p:cNvCxnSpPr>
              <a:stCxn id="35" idx="4"/>
            </p:cNvCxnSpPr>
            <p:nvPr/>
          </p:nvCxnSpPr>
          <p:spPr>
            <a:xfrm>
              <a:off x="1284764" y="5132233"/>
              <a:ext cx="11620" cy="55479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7" name="Oval 36"/>
            <p:cNvSpPr/>
            <p:nvPr/>
          </p:nvSpPr>
          <p:spPr>
            <a:xfrm>
              <a:off x="2667562" y="4586149"/>
              <a:ext cx="540337" cy="546084"/>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bg1"/>
                  </a:solidFill>
                  <a:latin typeface="Rockwell"/>
                  <a:cs typeface="Rockwell"/>
                </a:rPr>
                <a:t>v</a:t>
              </a:r>
            </a:p>
          </p:txBody>
        </p:sp>
        <p:cxnSp>
          <p:nvCxnSpPr>
            <p:cNvPr id="38" name="Straight Connector 37"/>
            <p:cNvCxnSpPr>
              <a:stCxn id="37" idx="4"/>
            </p:cNvCxnSpPr>
            <p:nvPr/>
          </p:nvCxnSpPr>
          <p:spPr>
            <a:xfrm>
              <a:off x="2937730" y="5132233"/>
              <a:ext cx="11620" cy="55479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9" name="Oval 38"/>
            <p:cNvSpPr/>
            <p:nvPr/>
          </p:nvSpPr>
          <p:spPr>
            <a:xfrm>
              <a:off x="4346674" y="4583245"/>
              <a:ext cx="540337" cy="546084"/>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bg1"/>
                  </a:solidFill>
                  <a:latin typeface="Rockwell"/>
                  <a:cs typeface="Rockwell"/>
                </a:rPr>
                <a:t>p</a:t>
              </a:r>
            </a:p>
          </p:txBody>
        </p:sp>
        <p:cxnSp>
          <p:nvCxnSpPr>
            <p:cNvPr id="40" name="Straight Connector 39"/>
            <p:cNvCxnSpPr>
              <a:stCxn id="39" idx="4"/>
            </p:cNvCxnSpPr>
            <p:nvPr/>
          </p:nvCxnSpPr>
          <p:spPr>
            <a:xfrm>
              <a:off x="4616842" y="5129329"/>
              <a:ext cx="11620" cy="55770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1" name="Oval 40"/>
            <p:cNvSpPr/>
            <p:nvPr/>
          </p:nvSpPr>
          <p:spPr>
            <a:xfrm>
              <a:off x="6005449" y="4586149"/>
              <a:ext cx="543243" cy="546084"/>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bg1"/>
                  </a:solidFill>
                  <a:latin typeface="Rockwell"/>
                  <a:cs typeface="Rockwell"/>
                </a:rPr>
                <a:t>d</a:t>
              </a:r>
            </a:p>
          </p:txBody>
        </p:sp>
        <p:cxnSp>
          <p:nvCxnSpPr>
            <p:cNvPr id="42" name="Straight Connector 41"/>
            <p:cNvCxnSpPr>
              <a:stCxn id="41" idx="4"/>
            </p:cNvCxnSpPr>
            <p:nvPr/>
          </p:nvCxnSpPr>
          <p:spPr>
            <a:xfrm>
              <a:off x="6278523" y="5132233"/>
              <a:ext cx="8716" cy="55479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 name="Oval 42"/>
            <p:cNvSpPr/>
            <p:nvPr/>
          </p:nvSpPr>
          <p:spPr>
            <a:xfrm>
              <a:off x="7658417" y="4583245"/>
              <a:ext cx="543241" cy="546084"/>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bg1"/>
                  </a:solidFill>
                  <a:latin typeface="Rockwell"/>
                  <a:cs typeface="Rockwell"/>
                </a:rPr>
                <a:t>n</a:t>
              </a:r>
            </a:p>
          </p:txBody>
        </p:sp>
        <p:cxnSp>
          <p:nvCxnSpPr>
            <p:cNvPr id="44" name="Straight Connector 43"/>
            <p:cNvCxnSpPr>
              <a:stCxn id="43" idx="4"/>
            </p:cNvCxnSpPr>
            <p:nvPr/>
          </p:nvCxnSpPr>
          <p:spPr>
            <a:xfrm>
              <a:off x="7931490" y="5129329"/>
              <a:ext cx="8714" cy="55770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9407" name="Group 44"/>
            <p:cNvGrpSpPr>
              <a:grpSpLocks/>
            </p:cNvGrpSpPr>
            <p:nvPr/>
          </p:nvGrpSpPr>
          <p:grpSpPr bwMode="auto">
            <a:xfrm>
              <a:off x="619510" y="6100343"/>
              <a:ext cx="8067290" cy="370958"/>
              <a:chOff x="492120" y="3950977"/>
              <a:chExt cx="8067290" cy="370958"/>
            </a:xfrm>
          </p:grpSpPr>
          <p:sp>
            <p:nvSpPr>
              <p:cNvPr id="59420" name="TextBox 87"/>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600">
                    <a:latin typeface="Rockwell"/>
                    <a:ea typeface="Rockwell"/>
                    <a:cs typeface="Rockwell"/>
                  </a:rPr>
                  <a:t>time</a:t>
                </a:r>
              </a:p>
            </p:txBody>
          </p:sp>
          <p:sp>
            <p:nvSpPr>
              <p:cNvPr id="59421" name="TextBox 88"/>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like</a:t>
                </a:r>
              </a:p>
            </p:txBody>
          </p:sp>
          <p:sp>
            <p:nvSpPr>
              <p:cNvPr id="59422" name="TextBox 89"/>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flies</a:t>
                </a:r>
              </a:p>
            </p:txBody>
          </p:sp>
          <p:sp>
            <p:nvSpPr>
              <p:cNvPr id="59423" name="TextBox 90"/>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an</a:t>
                </a:r>
              </a:p>
            </p:txBody>
          </p:sp>
          <p:sp>
            <p:nvSpPr>
              <p:cNvPr id="59424" name="TextBox 91"/>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arrow</a:t>
                </a:r>
              </a:p>
            </p:txBody>
          </p:sp>
        </p:grpSp>
        <p:sp>
          <p:nvSpPr>
            <p:cNvPr id="46" name="Oval 45"/>
            <p:cNvSpPr/>
            <p:nvPr/>
          </p:nvSpPr>
          <p:spPr>
            <a:xfrm>
              <a:off x="6600983" y="3470744"/>
              <a:ext cx="540337" cy="548989"/>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bg1"/>
                  </a:solidFill>
                  <a:latin typeface="Rockwell"/>
                  <a:cs typeface="Rockwell"/>
                </a:rPr>
                <a:t>np</a:t>
              </a:r>
              <a:endParaRPr lang="en-US" sz="1600" dirty="0">
                <a:solidFill>
                  <a:schemeClr val="bg1"/>
                </a:solidFill>
                <a:latin typeface="Rockwell"/>
                <a:cs typeface="Rockwell"/>
              </a:endParaRPr>
            </a:p>
          </p:txBody>
        </p:sp>
        <p:cxnSp>
          <p:nvCxnSpPr>
            <p:cNvPr id="47" name="Straight Connector 46"/>
            <p:cNvCxnSpPr>
              <a:stCxn id="46" idx="4"/>
              <a:endCxn id="41" idx="0"/>
            </p:cNvCxnSpPr>
            <p:nvPr/>
          </p:nvCxnSpPr>
          <p:spPr>
            <a:xfrm flipH="1">
              <a:off x="6278523" y="4019733"/>
              <a:ext cx="592628" cy="56641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p:cNvCxnSpPr>
              <a:stCxn id="46" idx="4"/>
              <a:endCxn id="43" idx="0"/>
            </p:cNvCxnSpPr>
            <p:nvPr/>
          </p:nvCxnSpPr>
          <p:spPr>
            <a:xfrm>
              <a:off x="6871151" y="4019733"/>
              <a:ext cx="1060340" cy="56351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9" name="Oval 48"/>
            <p:cNvSpPr/>
            <p:nvPr/>
          </p:nvSpPr>
          <p:spPr>
            <a:xfrm>
              <a:off x="4518070" y="1501356"/>
              <a:ext cx="543243" cy="548989"/>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bg1"/>
                  </a:solidFill>
                  <a:latin typeface="Rockwell"/>
                  <a:cs typeface="Rockwell"/>
                </a:rPr>
                <a:t>vp</a:t>
              </a:r>
              <a:endParaRPr lang="en-US" sz="1600" dirty="0">
                <a:solidFill>
                  <a:schemeClr val="bg1"/>
                </a:solidFill>
                <a:latin typeface="Rockwell"/>
                <a:cs typeface="Rockwell"/>
              </a:endParaRPr>
            </a:p>
          </p:txBody>
        </p:sp>
        <p:cxnSp>
          <p:nvCxnSpPr>
            <p:cNvPr id="50" name="Straight Connector 49"/>
            <p:cNvCxnSpPr>
              <a:stCxn id="49" idx="4"/>
              <a:endCxn id="37" idx="0"/>
            </p:cNvCxnSpPr>
            <p:nvPr/>
          </p:nvCxnSpPr>
          <p:spPr>
            <a:xfrm flipH="1">
              <a:off x="2937730" y="2050346"/>
              <a:ext cx="1853414" cy="253580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p:cNvCxnSpPr>
              <a:stCxn id="49" idx="4"/>
              <a:endCxn id="52" idx="0"/>
            </p:cNvCxnSpPr>
            <p:nvPr/>
          </p:nvCxnSpPr>
          <p:spPr>
            <a:xfrm>
              <a:off x="4791144" y="2050346"/>
              <a:ext cx="1066150" cy="40084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2" name="Oval 51"/>
            <p:cNvSpPr/>
            <p:nvPr/>
          </p:nvSpPr>
          <p:spPr>
            <a:xfrm>
              <a:off x="5587124" y="2451194"/>
              <a:ext cx="540337" cy="548988"/>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bg1"/>
                  </a:solidFill>
                  <a:latin typeface="Rockwell"/>
                  <a:cs typeface="Rockwell"/>
                </a:rPr>
                <a:t>pp</a:t>
              </a:r>
              <a:endParaRPr lang="en-US" sz="1600" dirty="0">
                <a:solidFill>
                  <a:schemeClr val="bg1"/>
                </a:solidFill>
                <a:latin typeface="Rockwell"/>
                <a:cs typeface="Rockwell"/>
              </a:endParaRPr>
            </a:p>
          </p:txBody>
        </p:sp>
        <p:cxnSp>
          <p:nvCxnSpPr>
            <p:cNvPr id="53" name="Straight Connector 52"/>
            <p:cNvCxnSpPr>
              <a:stCxn id="52" idx="4"/>
              <a:endCxn id="39" idx="0"/>
            </p:cNvCxnSpPr>
            <p:nvPr/>
          </p:nvCxnSpPr>
          <p:spPr>
            <a:xfrm flipH="1">
              <a:off x="4616842" y="3000182"/>
              <a:ext cx="1240452" cy="158306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p:cNvCxnSpPr>
              <a:stCxn id="52" idx="4"/>
              <a:endCxn id="46" idx="0"/>
            </p:cNvCxnSpPr>
            <p:nvPr/>
          </p:nvCxnSpPr>
          <p:spPr>
            <a:xfrm>
              <a:off x="5857293" y="3000182"/>
              <a:ext cx="1013857" cy="47056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5" name="Oval 84"/>
            <p:cNvSpPr/>
            <p:nvPr/>
          </p:nvSpPr>
          <p:spPr>
            <a:xfrm>
              <a:off x="3379296" y="597995"/>
              <a:ext cx="540337" cy="548988"/>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bg1"/>
                  </a:solidFill>
                  <a:latin typeface="Rockwell"/>
                  <a:cs typeface="Rockwell"/>
                </a:rPr>
                <a:t>s</a:t>
              </a:r>
            </a:p>
          </p:txBody>
        </p:sp>
        <p:cxnSp>
          <p:nvCxnSpPr>
            <p:cNvPr id="86" name="Straight Connector 85"/>
            <p:cNvCxnSpPr>
              <a:stCxn id="85" idx="4"/>
              <a:endCxn id="35" idx="0"/>
            </p:cNvCxnSpPr>
            <p:nvPr/>
          </p:nvCxnSpPr>
          <p:spPr>
            <a:xfrm flipH="1">
              <a:off x="1284764" y="1146983"/>
              <a:ext cx="2364701" cy="343916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a:stCxn id="85" idx="4"/>
              <a:endCxn id="49" idx="0"/>
            </p:cNvCxnSpPr>
            <p:nvPr/>
          </p:nvCxnSpPr>
          <p:spPr>
            <a:xfrm>
              <a:off x="3649465" y="1146983"/>
              <a:ext cx="1141679" cy="35437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1342673767"/>
      </p:ext>
    </p:extLst>
  </p:cSld>
  <p:clrMapOvr>
    <a:masterClrMapping/>
  </p:clrMapOvr>
  <p:timing>
    <p:tnLst>
      <p:par>
        <p:cTn xmlns:p14="http://schemas.microsoft.com/office/powerpoint/2010/main" id="1" dur="indefinite" restart="never" nodeType="tmRoot"/>
      </p:par>
    </p:tnLst>
  </p:timing>
</p:sld>
</file>

<file path=ppt/slides/slide2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Graphical Models over Strings</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260</a:t>
            </a:fld>
            <a:endParaRPr lang="en-US"/>
          </a:p>
        </p:txBody>
      </p:sp>
      <p:sp>
        <p:nvSpPr>
          <p:cNvPr id="10" name="TextBox 9"/>
          <p:cNvSpPr txBox="1"/>
          <p:nvPr/>
        </p:nvSpPr>
        <p:spPr>
          <a:xfrm>
            <a:off x="0" y="6446664"/>
            <a:ext cx="2448315" cy="411336"/>
          </a:xfrm>
          <a:prstGeom prst="rect">
            <a:avLst/>
          </a:prstGeom>
          <a:solidFill>
            <a:schemeClr val="accent6">
              <a:lumMod val="60000"/>
              <a:lumOff val="40000"/>
            </a:schemeClr>
          </a:solidFill>
        </p:spPr>
        <p:txBody>
          <a:bodyPr wrap="square" rtlCol="0" anchor="ctr">
            <a:noAutofit/>
          </a:bodyPr>
          <a:lstStyle/>
          <a:p>
            <a:r>
              <a:rPr lang="en-US" dirty="0" smtClean="0"/>
              <a:t>(Dreyer &amp; Eisner, 2009)</a:t>
            </a:r>
          </a:p>
        </p:txBody>
      </p:sp>
      <p:grpSp>
        <p:nvGrpSpPr>
          <p:cNvPr id="6" name="Group 5"/>
          <p:cNvGrpSpPr/>
          <p:nvPr/>
        </p:nvGrpSpPr>
        <p:grpSpPr>
          <a:xfrm>
            <a:off x="6076882" y="1114818"/>
            <a:ext cx="2030045" cy="3227825"/>
            <a:chOff x="1215399" y="1021709"/>
            <a:chExt cx="2719952" cy="4324796"/>
          </a:xfrm>
        </p:grpSpPr>
        <p:cxnSp>
          <p:nvCxnSpPr>
            <p:cNvPr id="49" name="Straight Connector 48"/>
            <p:cNvCxnSpPr>
              <a:stCxn id="54" idx="4"/>
              <a:endCxn id="52" idx="0"/>
            </p:cNvCxnSpPr>
            <p:nvPr/>
          </p:nvCxnSpPr>
          <p:spPr>
            <a:xfrm>
              <a:off x="1467705" y="1947552"/>
              <a:ext cx="0" cy="1008221"/>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p:cNvCxnSpPr>
              <a:stCxn id="53" idx="0"/>
              <a:endCxn id="52" idx="2"/>
            </p:cNvCxnSpPr>
            <p:nvPr/>
          </p:nvCxnSpPr>
          <p:spPr>
            <a:xfrm flipV="1">
              <a:off x="1463386" y="3198960"/>
              <a:ext cx="4319" cy="102977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2" name="Rectangle 51"/>
            <p:cNvSpPr/>
            <p:nvPr/>
          </p:nvSpPr>
          <p:spPr>
            <a:xfrm>
              <a:off x="1346112" y="2955773"/>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200" i="1" dirty="0" smtClean="0">
                  <a:solidFill>
                    <a:schemeClr val="tx1"/>
                  </a:solidFill>
                  <a:latin typeface="Times New Roman"/>
                  <a:cs typeface="Times New Roman"/>
                </a:rPr>
                <a:t>ψ</a:t>
              </a:r>
              <a:r>
                <a:rPr lang="en-US" sz="1200" i="1" baseline="-25000" dirty="0">
                  <a:solidFill>
                    <a:schemeClr val="tx1"/>
                  </a:solidFill>
                  <a:latin typeface="Times New Roman"/>
                  <a:cs typeface="Times New Roman"/>
                </a:rPr>
                <a:t>1</a:t>
              </a:r>
              <a:endParaRPr lang="en-US" sz="1200" i="1" dirty="0">
                <a:solidFill>
                  <a:schemeClr val="tx1"/>
                </a:solidFill>
                <a:latin typeface="Times New Roman"/>
                <a:cs typeface="Times New Roman"/>
              </a:endParaRPr>
            </a:p>
          </p:txBody>
        </p:sp>
        <p:sp>
          <p:nvSpPr>
            <p:cNvPr id="53" name="Oval 52"/>
            <p:cNvSpPr/>
            <p:nvPr/>
          </p:nvSpPr>
          <p:spPr>
            <a:xfrm>
              <a:off x="1215399" y="4228739"/>
              <a:ext cx="495974" cy="502698"/>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accent1"/>
                  </a:solidFill>
                  <a:latin typeface="Times New Roman"/>
                  <a:cs typeface="Times New Roman"/>
                </a:rPr>
                <a:t>X</a:t>
              </a:r>
              <a:r>
                <a:rPr lang="en-US" sz="1200" i="1" baseline="-25000" dirty="0" smtClean="0">
                  <a:solidFill>
                    <a:schemeClr val="accent1"/>
                  </a:solidFill>
                  <a:latin typeface="Times New Roman"/>
                  <a:cs typeface="Times New Roman"/>
                </a:rPr>
                <a:t>2</a:t>
              </a:r>
              <a:endParaRPr lang="en-US" sz="1200" i="1" dirty="0">
                <a:solidFill>
                  <a:schemeClr val="accent1"/>
                </a:solidFill>
                <a:latin typeface="Times New Roman"/>
                <a:cs typeface="Times New Roman"/>
              </a:endParaRPr>
            </a:p>
          </p:txBody>
        </p:sp>
        <p:sp>
          <p:nvSpPr>
            <p:cNvPr id="54" name="Oval 53"/>
            <p:cNvSpPr/>
            <p:nvPr/>
          </p:nvSpPr>
          <p:spPr>
            <a:xfrm>
              <a:off x="1219718" y="1444854"/>
              <a:ext cx="495974" cy="50269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accent3"/>
                  </a:solidFill>
                  <a:latin typeface="Times New Roman"/>
                  <a:cs typeface="Times New Roman"/>
                </a:rPr>
                <a:t>X</a:t>
              </a:r>
              <a:r>
                <a:rPr lang="en-US" sz="1200" i="1" baseline="-25000" dirty="0" smtClean="0">
                  <a:solidFill>
                    <a:schemeClr val="accent3"/>
                  </a:solidFill>
                  <a:latin typeface="Times New Roman"/>
                  <a:cs typeface="Times New Roman"/>
                </a:rPr>
                <a:t>1</a:t>
              </a:r>
              <a:endParaRPr lang="en-US" sz="1200" i="1" dirty="0">
                <a:solidFill>
                  <a:schemeClr val="accent3"/>
                </a:solidFill>
                <a:latin typeface="Times New Roman"/>
                <a:cs typeface="Times New Roman"/>
              </a:endParaRPr>
            </a:p>
          </p:txBody>
        </p:sp>
        <p:grpSp>
          <p:nvGrpSpPr>
            <p:cNvPr id="75" name="Group 18"/>
            <p:cNvGrpSpPr>
              <a:grpSpLocks/>
            </p:cNvGrpSpPr>
            <p:nvPr/>
          </p:nvGrpSpPr>
          <p:grpSpPr bwMode="auto">
            <a:xfrm rot="5400000">
              <a:off x="1251815" y="1038640"/>
              <a:ext cx="423141" cy="389279"/>
              <a:chOff x="3503523" y="5465825"/>
              <a:chExt cx="224408" cy="271141"/>
            </a:xfrm>
          </p:grpSpPr>
          <p:cxnSp>
            <p:nvCxnSpPr>
              <p:cNvPr id="76" name="Straight Connector 75"/>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79" name="Group 18"/>
            <p:cNvGrpSpPr>
              <a:grpSpLocks/>
            </p:cNvGrpSpPr>
            <p:nvPr/>
          </p:nvGrpSpPr>
          <p:grpSpPr bwMode="auto">
            <a:xfrm rot="16200000">
              <a:off x="1247530" y="4756663"/>
              <a:ext cx="423141" cy="389279"/>
              <a:chOff x="3503523" y="5465825"/>
              <a:chExt cx="224408" cy="271141"/>
            </a:xfrm>
          </p:grpSpPr>
          <p:cxnSp>
            <p:nvCxnSpPr>
              <p:cNvPr id="80" name="Straight Connector 79"/>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3" name="Group 2"/>
            <p:cNvGrpSpPr/>
            <p:nvPr/>
          </p:nvGrpSpPr>
          <p:grpSpPr>
            <a:xfrm>
              <a:off x="1751820" y="1134922"/>
              <a:ext cx="2183531" cy="1219047"/>
              <a:chOff x="4273884" y="1312895"/>
              <a:chExt cx="2183531" cy="1219047"/>
            </a:xfrm>
          </p:grpSpPr>
          <p:sp>
            <p:nvSpPr>
              <p:cNvPr id="85" name="Oval 84"/>
              <p:cNvSpPr/>
              <p:nvPr/>
            </p:nvSpPr>
            <p:spPr>
              <a:xfrm>
                <a:off x="4273884" y="1791762"/>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86" name="Straight Arrow Connector 85"/>
              <p:cNvCxnSpPr>
                <a:endCxn id="87" idx="2"/>
              </p:cNvCxnSpPr>
              <p:nvPr/>
            </p:nvCxnSpPr>
            <p:spPr>
              <a:xfrm>
                <a:off x="4436937" y="1873106"/>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7" name="Oval 86"/>
              <p:cNvSpPr/>
              <p:nvPr/>
            </p:nvSpPr>
            <p:spPr>
              <a:xfrm>
                <a:off x="4686443" y="1793437"/>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88" name="Straight Arrow Connector 87"/>
              <p:cNvCxnSpPr>
                <a:endCxn id="89" idx="2"/>
              </p:cNvCxnSpPr>
              <p:nvPr/>
            </p:nvCxnSpPr>
            <p:spPr>
              <a:xfrm>
                <a:off x="4833125" y="1870566"/>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9" name="Oval 88"/>
              <p:cNvSpPr/>
              <p:nvPr/>
            </p:nvSpPr>
            <p:spPr>
              <a:xfrm>
                <a:off x="5082630" y="1790897"/>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90" name="Straight Arrow Connector 89"/>
              <p:cNvCxnSpPr>
                <a:endCxn id="91" idx="2"/>
              </p:cNvCxnSpPr>
              <p:nvPr/>
            </p:nvCxnSpPr>
            <p:spPr>
              <a:xfrm>
                <a:off x="5255547" y="1870566"/>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1" name="Oval 90"/>
              <p:cNvSpPr/>
              <p:nvPr/>
            </p:nvSpPr>
            <p:spPr>
              <a:xfrm>
                <a:off x="5505052" y="1790897"/>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92" name="Straight Arrow Connector 91"/>
              <p:cNvCxnSpPr>
                <a:endCxn id="93" idx="2"/>
              </p:cNvCxnSpPr>
              <p:nvPr/>
            </p:nvCxnSpPr>
            <p:spPr>
              <a:xfrm>
                <a:off x="5677969" y="1869604"/>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5927474" y="1789934"/>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94" name="Straight Arrow Connector 44"/>
              <p:cNvCxnSpPr>
                <a:stCxn id="87" idx="5"/>
                <a:endCxn id="89" idx="4"/>
              </p:cNvCxnSpPr>
              <p:nvPr/>
            </p:nvCxnSpPr>
            <p:spPr>
              <a:xfrm rot="16200000" flipH="1">
                <a:off x="4984491" y="1770569"/>
                <a:ext cx="20795" cy="338538"/>
              </a:xfrm>
              <a:prstGeom prst="curvedConnector3">
                <a:avLst>
                  <a:gd name="adj1" fmla="val 1398740"/>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5" name="Oval 94"/>
              <p:cNvSpPr/>
              <p:nvPr/>
            </p:nvSpPr>
            <p:spPr>
              <a:xfrm>
                <a:off x="4908691" y="2372602"/>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96" name="Straight Arrow Connector 44"/>
              <p:cNvCxnSpPr>
                <a:stCxn id="87" idx="3"/>
                <a:endCxn id="95" idx="2"/>
              </p:cNvCxnSpPr>
              <p:nvPr/>
            </p:nvCxnSpPr>
            <p:spPr>
              <a:xfrm rot="16200000" flipH="1">
                <a:off x="4548092" y="2091671"/>
                <a:ext cx="522830" cy="198368"/>
              </a:xfrm>
              <a:prstGeom prst="curvedConnector2">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97" name="Straight Arrow Connector 44"/>
              <p:cNvCxnSpPr>
                <a:stCxn id="95" idx="6"/>
                <a:endCxn id="89" idx="5"/>
              </p:cNvCxnSpPr>
              <p:nvPr/>
            </p:nvCxnSpPr>
            <p:spPr>
              <a:xfrm flipV="1">
                <a:off x="5071745" y="1926902"/>
                <a:ext cx="150061" cy="525370"/>
              </a:xfrm>
              <a:prstGeom prst="curvedConnector2">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98" name="Straight Arrow Connector 44"/>
              <p:cNvCxnSpPr>
                <a:stCxn id="93" idx="5"/>
                <a:endCxn id="93" idx="6"/>
              </p:cNvCxnSpPr>
              <p:nvPr/>
            </p:nvCxnSpPr>
            <p:spPr>
              <a:xfrm rot="5400000" flipH="1" flipV="1">
                <a:off x="6050420" y="1885832"/>
                <a:ext cx="56335" cy="23879"/>
              </a:xfrm>
              <a:prstGeom prst="curvedConnector4">
                <a:avLst>
                  <a:gd name="adj1" fmla="val -410822"/>
                  <a:gd name="adj2" fmla="val 971488"/>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99" name="Straight Arrow Connector 44"/>
              <p:cNvCxnSpPr>
                <a:stCxn id="85" idx="0"/>
                <a:endCxn id="87" idx="1"/>
              </p:cNvCxnSpPr>
              <p:nvPr/>
            </p:nvCxnSpPr>
            <p:spPr>
              <a:xfrm rot="16200000" flipH="1">
                <a:off x="4520361" y="1626811"/>
                <a:ext cx="25010" cy="354912"/>
              </a:xfrm>
              <a:prstGeom prst="curvedConnector3">
                <a:avLst>
                  <a:gd name="adj1" fmla="val -832090"/>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0" name="Straight Arrow Connector 44"/>
              <p:cNvCxnSpPr>
                <a:stCxn id="87" idx="0"/>
                <a:endCxn id="91" idx="1"/>
              </p:cNvCxnSpPr>
              <p:nvPr/>
            </p:nvCxnSpPr>
            <p:spPr>
              <a:xfrm rot="16200000" flipH="1">
                <a:off x="5138053" y="1423354"/>
                <a:ext cx="20795" cy="760961"/>
              </a:xfrm>
              <a:prstGeom prst="curvedConnector3">
                <a:avLst>
                  <a:gd name="adj1" fmla="val -810370"/>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1" name="Straight Arrow Connector 44"/>
              <p:cNvCxnSpPr>
                <a:stCxn id="91" idx="0"/>
                <a:endCxn id="93" idx="0"/>
              </p:cNvCxnSpPr>
              <p:nvPr/>
            </p:nvCxnSpPr>
            <p:spPr>
              <a:xfrm rot="5400000" flipH="1" flipV="1">
                <a:off x="5797308" y="1579205"/>
                <a:ext cx="963" cy="422422"/>
              </a:xfrm>
              <a:prstGeom prst="curvedConnector3">
                <a:avLst>
                  <a:gd name="adj1" fmla="val 21706805"/>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2" name="Straight Arrow Connector 44"/>
              <p:cNvCxnSpPr>
                <a:stCxn id="89" idx="5"/>
                <a:endCxn id="93" idx="4"/>
              </p:cNvCxnSpPr>
              <p:nvPr/>
            </p:nvCxnSpPr>
            <p:spPr>
              <a:xfrm rot="16200000" flipH="1">
                <a:off x="5604218" y="1544490"/>
                <a:ext cx="22371" cy="787196"/>
              </a:xfrm>
              <a:prstGeom prst="curvedConnector3">
                <a:avLst>
                  <a:gd name="adj1" fmla="val 1034519"/>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03" name="Oval 102"/>
              <p:cNvSpPr/>
              <p:nvPr/>
            </p:nvSpPr>
            <p:spPr>
              <a:xfrm>
                <a:off x="5975805" y="1831684"/>
                <a:ext cx="66392" cy="66392"/>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04" name="Straight Arrow Connector 44"/>
              <p:cNvCxnSpPr>
                <a:stCxn id="87" idx="7"/>
                <a:endCxn id="89" idx="0"/>
              </p:cNvCxnSpPr>
              <p:nvPr/>
            </p:nvCxnSpPr>
            <p:spPr>
              <a:xfrm rot="5400000" flipH="1" flipV="1">
                <a:off x="4981951" y="1634566"/>
                <a:ext cx="25874" cy="338539"/>
              </a:xfrm>
              <a:prstGeom prst="curvedConnector3">
                <a:avLst>
                  <a:gd name="adj1" fmla="val 1152517"/>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05" name="Group 104"/>
              <p:cNvGrpSpPr/>
              <p:nvPr/>
            </p:nvGrpSpPr>
            <p:grpSpPr>
              <a:xfrm>
                <a:off x="4387404" y="1312895"/>
                <a:ext cx="2070011" cy="1050576"/>
                <a:chOff x="2954628" y="1188732"/>
                <a:chExt cx="2273899" cy="1154054"/>
              </a:xfrm>
            </p:grpSpPr>
            <p:grpSp>
              <p:nvGrpSpPr>
                <p:cNvPr id="106" name="Group 105"/>
                <p:cNvGrpSpPr/>
                <p:nvPr/>
              </p:nvGrpSpPr>
              <p:grpSpPr>
                <a:xfrm>
                  <a:off x="2954628" y="1252724"/>
                  <a:ext cx="2273899" cy="1090062"/>
                  <a:chOff x="3029436" y="2887849"/>
                  <a:chExt cx="2851000" cy="1366717"/>
                </a:xfrm>
              </p:grpSpPr>
              <p:sp>
                <p:nvSpPr>
                  <p:cNvPr id="108" name="TextBox 107"/>
                  <p:cNvSpPr txBox="1"/>
                  <p:nvPr/>
                </p:nvSpPr>
                <p:spPr>
                  <a:xfrm>
                    <a:off x="3084075" y="3301126"/>
                    <a:ext cx="345928" cy="216347"/>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r</a:t>
                    </a:r>
                  </a:p>
                </p:txBody>
              </p:sp>
              <p:sp>
                <p:nvSpPr>
                  <p:cNvPr id="109" name="TextBox 108"/>
                  <p:cNvSpPr txBox="1"/>
                  <p:nvPr/>
                </p:nvSpPr>
                <p:spPr>
                  <a:xfrm>
                    <a:off x="3629738" y="3297628"/>
                    <a:ext cx="345928" cy="216347"/>
                  </a:xfrm>
                  <a:prstGeom prst="rect">
                    <a:avLst/>
                  </a:prstGeom>
                  <a:noFill/>
                </p:spPr>
                <p:txBody>
                  <a:bodyPr wrap="square" rtlCol="0" anchor="ctr">
                    <a:noAutofit/>
                  </a:bodyPr>
                  <a:lstStyle/>
                  <a:p>
                    <a:pPr algn="ctr"/>
                    <a:r>
                      <a:rPr lang="en-US" sz="1200" dirty="0" err="1" smtClean="0">
                        <a:solidFill>
                          <a:schemeClr val="accent3"/>
                        </a:solidFill>
                        <a:latin typeface="Rockwell"/>
                        <a:cs typeface="Rockwell"/>
                      </a:rPr>
                      <a:t>i</a:t>
                    </a:r>
                    <a:endParaRPr lang="en-US" sz="1200" dirty="0" smtClean="0">
                      <a:solidFill>
                        <a:schemeClr val="accent3"/>
                      </a:solidFill>
                      <a:latin typeface="Rockwell"/>
                      <a:cs typeface="Rockwell"/>
                    </a:endParaRPr>
                  </a:p>
                </p:txBody>
              </p:sp>
              <p:sp>
                <p:nvSpPr>
                  <p:cNvPr id="110" name="TextBox 109"/>
                  <p:cNvSpPr txBox="1"/>
                  <p:nvPr/>
                </p:nvSpPr>
                <p:spPr>
                  <a:xfrm>
                    <a:off x="4211535" y="3297628"/>
                    <a:ext cx="345928" cy="216347"/>
                  </a:xfrm>
                  <a:prstGeom prst="rect">
                    <a:avLst/>
                  </a:prstGeom>
                  <a:noFill/>
                </p:spPr>
                <p:txBody>
                  <a:bodyPr wrap="square" rtlCol="0" anchor="ctr">
                    <a:noAutofit/>
                  </a:bodyPr>
                  <a:lstStyle/>
                  <a:p>
                    <a:pPr algn="ctr"/>
                    <a:r>
                      <a:rPr lang="en-US" sz="1200" dirty="0">
                        <a:solidFill>
                          <a:schemeClr val="accent3"/>
                        </a:solidFill>
                        <a:latin typeface="Rockwell"/>
                        <a:cs typeface="Rockwell"/>
                      </a:rPr>
                      <a:t>n</a:t>
                    </a:r>
                    <a:endParaRPr lang="en-US" sz="1200" dirty="0" smtClean="0">
                      <a:solidFill>
                        <a:schemeClr val="accent3"/>
                      </a:solidFill>
                      <a:latin typeface="Rockwell"/>
                      <a:cs typeface="Rockwell"/>
                    </a:endParaRPr>
                  </a:p>
                </p:txBody>
              </p:sp>
              <p:sp>
                <p:nvSpPr>
                  <p:cNvPr id="111" name="TextBox 110"/>
                  <p:cNvSpPr txBox="1"/>
                  <p:nvPr/>
                </p:nvSpPr>
                <p:spPr>
                  <a:xfrm>
                    <a:off x="4793332" y="3296302"/>
                    <a:ext cx="345928" cy="216347"/>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g</a:t>
                    </a:r>
                  </a:p>
                </p:txBody>
              </p:sp>
              <p:sp>
                <p:nvSpPr>
                  <p:cNvPr id="112" name="TextBox 111"/>
                  <p:cNvSpPr txBox="1"/>
                  <p:nvPr/>
                </p:nvSpPr>
                <p:spPr>
                  <a:xfrm>
                    <a:off x="3637149" y="3777646"/>
                    <a:ext cx="345928" cy="216347"/>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u</a:t>
                    </a:r>
                  </a:p>
                </p:txBody>
              </p:sp>
              <p:sp>
                <p:nvSpPr>
                  <p:cNvPr id="113" name="TextBox 112"/>
                  <p:cNvSpPr txBox="1"/>
                  <p:nvPr/>
                </p:nvSpPr>
                <p:spPr>
                  <a:xfrm>
                    <a:off x="3257039" y="3952056"/>
                    <a:ext cx="345928" cy="216347"/>
                  </a:xfrm>
                  <a:prstGeom prst="rect">
                    <a:avLst/>
                  </a:prstGeom>
                  <a:noFill/>
                </p:spPr>
                <p:txBody>
                  <a:bodyPr wrap="square" rtlCol="0" anchor="ctr">
                    <a:noAutofit/>
                  </a:bodyPr>
                  <a:lstStyle/>
                  <a:p>
                    <a:pPr algn="ctr"/>
                    <a:r>
                      <a:rPr lang="en-US" sz="1200" dirty="0">
                        <a:solidFill>
                          <a:schemeClr val="accent3"/>
                        </a:solidFill>
                        <a:latin typeface="Rockwell"/>
                        <a:cs typeface="Rockwell"/>
                      </a:rPr>
                      <a:t>e</a:t>
                    </a:r>
                    <a:endParaRPr lang="en-US" sz="1200" dirty="0" smtClean="0">
                      <a:solidFill>
                        <a:schemeClr val="accent3"/>
                      </a:solidFill>
                      <a:latin typeface="Rockwell"/>
                      <a:cs typeface="Rockwell"/>
                    </a:endParaRPr>
                  </a:p>
                </p:txBody>
              </p:sp>
              <p:sp>
                <p:nvSpPr>
                  <p:cNvPr id="114" name="TextBox 113"/>
                  <p:cNvSpPr txBox="1"/>
                  <p:nvPr/>
                </p:nvSpPr>
                <p:spPr>
                  <a:xfrm>
                    <a:off x="4068880" y="4038219"/>
                    <a:ext cx="345928" cy="216347"/>
                  </a:xfrm>
                  <a:prstGeom prst="rect">
                    <a:avLst/>
                  </a:prstGeom>
                  <a:noFill/>
                </p:spPr>
                <p:txBody>
                  <a:bodyPr wrap="square" rtlCol="0" anchor="ctr">
                    <a:noAutofit/>
                  </a:bodyPr>
                  <a:lstStyle/>
                  <a:p>
                    <a:pPr algn="ctr"/>
                    <a:r>
                      <a:rPr lang="el-GR" sz="1200" dirty="0">
                        <a:solidFill>
                          <a:schemeClr val="accent3"/>
                        </a:solidFill>
                        <a:latin typeface="Rockwell"/>
                        <a:cs typeface="Rockwell"/>
                      </a:rPr>
                      <a:t>ε</a:t>
                    </a:r>
                    <a:endParaRPr lang="en-US" sz="1200" dirty="0">
                      <a:solidFill>
                        <a:schemeClr val="accent3"/>
                      </a:solidFill>
                      <a:latin typeface="Rockwell"/>
                      <a:cs typeface="Rockwell"/>
                    </a:endParaRPr>
                  </a:p>
                </p:txBody>
              </p:sp>
              <p:sp>
                <p:nvSpPr>
                  <p:cNvPr id="115" name="TextBox 114"/>
                  <p:cNvSpPr txBox="1"/>
                  <p:nvPr/>
                </p:nvSpPr>
                <p:spPr>
                  <a:xfrm>
                    <a:off x="5534508" y="3865659"/>
                    <a:ext cx="345928" cy="216347"/>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e</a:t>
                    </a:r>
                  </a:p>
                </p:txBody>
              </p:sp>
              <p:sp>
                <p:nvSpPr>
                  <p:cNvPr id="116" name="TextBox 115"/>
                  <p:cNvSpPr txBox="1"/>
                  <p:nvPr/>
                </p:nvSpPr>
                <p:spPr>
                  <a:xfrm>
                    <a:off x="4633952" y="3973833"/>
                    <a:ext cx="345928" cy="216347"/>
                  </a:xfrm>
                  <a:prstGeom prst="rect">
                    <a:avLst/>
                  </a:prstGeom>
                  <a:noFill/>
                </p:spPr>
                <p:txBody>
                  <a:bodyPr wrap="square" rtlCol="0" anchor="ctr">
                    <a:noAutofit/>
                  </a:bodyPr>
                  <a:lstStyle/>
                  <a:p>
                    <a:pPr algn="ctr"/>
                    <a:r>
                      <a:rPr lang="en-US" sz="1200" dirty="0">
                        <a:solidFill>
                          <a:schemeClr val="accent3"/>
                        </a:solidFill>
                        <a:latin typeface="Rockwell"/>
                        <a:cs typeface="Rockwell"/>
                      </a:rPr>
                      <a:t>e</a:t>
                    </a:r>
                    <a:endParaRPr lang="en-US" sz="1200" dirty="0" smtClean="0">
                      <a:solidFill>
                        <a:schemeClr val="accent3"/>
                      </a:solidFill>
                      <a:latin typeface="Rockwell"/>
                      <a:cs typeface="Rockwell"/>
                    </a:endParaRPr>
                  </a:p>
                </p:txBody>
              </p:sp>
              <p:sp>
                <p:nvSpPr>
                  <p:cNvPr id="117" name="TextBox 116"/>
                  <p:cNvSpPr txBox="1"/>
                  <p:nvPr/>
                </p:nvSpPr>
                <p:spPr>
                  <a:xfrm>
                    <a:off x="3029436" y="2887849"/>
                    <a:ext cx="345928" cy="216347"/>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s</a:t>
                    </a:r>
                  </a:p>
                </p:txBody>
              </p:sp>
              <p:sp>
                <p:nvSpPr>
                  <p:cNvPr id="118" name="TextBox 117"/>
                  <p:cNvSpPr txBox="1"/>
                  <p:nvPr/>
                </p:nvSpPr>
                <p:spPr>
                  <a:xfrm>
                    <a:off x="3971970" y="2975750"/>
                    <a:ext cx="345928" cy="216347"/>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e</a:t>
                    </a:r>
                  </a:p>
                </p:txBody>
              </p:sp>
              <p:sp>
                <p:nvSpPr>
                  <p:cNvPr id="119" name="TextBox 118"/>
                  <p:cNvSpPr txBox="1"/>
                  <p:nvPr/>
                </p:nvSpPr>
                <p:spPr>
                  <a:xfrm>
                    <a:off x="4788295" y="2896084"/>
                    <a:ext cx="345928" cy="216348"/>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h</a:t>
                    </a:r>
                  </a:p>
                </p:txBody>
              </p:sp>
            </p:grpSp>
            <p:sp>
              <p:nvSpPr>
                <p:cNvPr id="107" name="TextBox 106"/>
                <p:cNvSpPr txBox="1"/>
                <p:nvPr/>
              </p:nvSpPr>
              <p:spPr>
                <a:xfrm>
                  <a:off x="3449633" y="1188732"/>
                  <a:ext cx="275905" cy="172553"/>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a</a:t>
                  </a:r>
                </a:p>
              </p:txBody>
            </p:sp>
          </p:grpSp>
        </p:grpSp>
        <p:grpSp>
          <p:nvGrpSpPr>
            <p:cNvPr id="120" name="Group 119"/>
            <p:cNvGrpSpPr/>
            <p:nvPr/>
          </p:nvGrpSpPr>
          <p:grpSpPr>
            <a:xfrm>
              <a:off x="1711373" y="2475112"/>
              <a:ext cx="2088349" cy="1445088"/>
              <a:chOff x="2585554" y="3142286"/>
              <a:chExt cx="2502042" cy="1731353"/>
            </a:xfrm>
          </p:grpSpPr>
          <p:sp>
            <p:nvSpPr>
              <p:cNvPr id="121" name="Oval 120"/>
              <p:cNvSpPr/>
              <p:nvPr/>
            </p:nvSpPr>
            <p:spPr>
              <a:xfrm>
                <a:off x="2585554" y="3854200"/>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latin typeface="Rockwell"/>
                  <a:cs typeface="Rockwell"/>
                </a:endParaRPr>
              </a:p>
            </p:txBody>
          </p:sp>
          <p:cxnSp>
            <p:nvCxnSpPr>
              <p:cNvPr id="122" name="Straight Arrow Connector 121"/>
              <p:cNvCxnSpPr>
                <a:endCxn id="124" idx="2"/>
              </p:cNvCxnSpPr>
              <p:nvPr/>
            </p:nvCxnSpPr>
            <p:spPr>
              <a:xfrm>
                <a:off x="2810126" y="3966235"/>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3" name="TextBox 122"/>
              <p:cNvSpPr txBox="1"/>
              <p:nvPr/>
            </p:nvSpPr>
            <p:spPr>
              <a:xfrm>
                <a:off x="2796542" y="3688181"/>
                <a:ext cx="345928" cy="216347"/>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s</a:t>
                </a:r>
              </a:p>
            </p:txBody>
          </p:sp>
          <p:sp>
            <p:nvSpPr>
              <p:cNvPr id="124" name="Oval 123"/>
              <p:cNvSpPr/>
              <p:nvPr/>
            </p:nvSpPr>
            <p:spPr>
              <a:xfrm>
                <a:off x="3153767" y="3856507"/>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latin typeface="Rockwell"/>
                  <a:cs typeface="Rockwell"/>
                </a:endParaRPr>
              </a:p>
            </p:txBody>
          </p:sp>
          <p:cxnSp>
            <p:nvCxnSpPr>
              <p:cNvPr id="125" name="Straight Arrow Connector 124"/>
              <p:cNvCxnSpPr>
                <a:endCxn id="127" idx="2"/>
              </p:cNvCxnSpPr>
              <p:nvPr/>
            </p:nvCxnSpPr>
            <p:spPr>
              <a:xfrm>
                <a:off x="3355789" y="3962737"/>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6" name="TextBox 125"/>
              <p:cNvSpPr txBox="1"/>
              <p:nvPr/>
            </p:nvSpPr>
            <p:spPr>
              <a:xfrm>
                <a:off x="3342205" y="3684683"/>
                <a:ext cx="345928" cy="216347"/>
              </a:xfrm>
              <a:prstGeom prst="rect">
                <a:avLst/>
              </a:prstGeom>
              <a:noFill/>
            </p:spPr>
            <p:txBody>
              <a:bodyPr wrap="square" rtlCol="0" anchor="ctr">
                <a:noAutofit/>
              </a:bodyPr>
              <a:lstStyle/>
              <a:p>
                <a:pPr algn="ctr"/>
                <a:r>
                  <a:rPr lang="en-US" sz="1200" dirty="0">
                    <a:solidFill>
                      <a:schemeClr val="accent3"/>
                    </a:solidFill>
                    <a:latin typeface="Rockwell"/>
                    <a:cs typeface="Rockwell"/>
                  </a:rPr>
                  <a:t>i</a:t>
                </a:r>
                <a:endParaRPr lang="en-US" sz="1200" dirty="0" smtClean="0">
                  <a:solidFill>
                    <a:schemeClr val="accent3"/>
                  </a:solidFill>
                  <a:latin typeface="Rockwell"/>
                  <a:cs typeface="Rockwell"/>
                </a:endParaRPr>
              </a:p>
            </p:txBody>
          </p:sp>
          <p:sp>
            <p:nvSpPr>
              <p:cNvPr id="127" name="Oval 126"/>
              <p:cNvSpPr/>
              <p:nvPr/>
            </p:nvSpPr>
            <p:spPr>
              <a:xfrm>
                <a:off x="3699430" y="3853009"/>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latin typeface="Rockwell"/>
                  <a:cs typeface="Rockwell"/>
                </a:endParaRPr>
              </a:p>
            </p:txBody>
          </p:sp>
          <p:cxnSp>
            <p:nvCxnSpPr>
              <p:cNvPr id="128" name="Straight Arrow Connector 127"/>
              <p:cNvCxnSpPr>
                <a:endCxn id="130" idx="2"/>
              </p:cNvCxnSpPr>
              <p:nvPr/>
            </p:nvCxnSpPr>
            <p:spPr>
              <a:xfrm>
                <a:off x="3937586" y="3962737"/>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9" name="TextBox 128"/>
              <p:cNvSpPr txBox="1"/>
              <p:nvPr/>
            </p:nvSpPr>
            <p:spPr>
              <a:xfrm>
                <a:off x="3924002" y="3684683"/>
                <a:ext cx="345928" cy="216347"/>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n</a:t>
                </a:r>
              </a:p>
            </p:txBody>
          </p:sp>
          <p:sp>
            <p:nvSpPr>
              <p:cNvPr id="130" name="Oval 129"/>
              <p:cNvSpPr/>
              <p:nvPr/>
            </p:nvSpPr>
            <p:spPr>
              <a:xfrm>
                <a:off x="4281227" y="3853009"/>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latin typeface="Rockwell"/>
                  <a:cs typeface="Rockwell"/>
                </a:endParaRPr>
              </a:p>
            </p:txBody>
          </p:sp>
          <p:cxnSp>
            <p:nvCxnSpPr>
              <p:cNvPr id="131" name="Straight Arrow Connector 130"/>
              <p:cNvCxnSpPr>
                <a:endCxn id="133" idx="2"/>
              </p:cNvCxnSpPr>
              <p:nvPr/>
            </p:nvCxnSpPr>
            <p:spPr>
              <a:xfrm>
                <a:off x="4519383" y="3961411"/>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2" name="TextBox 131"/>
              <p:cNvSpPr txBox="1"/>
              <p:nvPr/>
            </p:nvSpPr>
            <p:spPr>
              <a:xfrm>
                <a:off x="4505799" y="3683357"/>
                <a:ext cx="345928" cy="216347"/>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g</a:t>
                </a:r>
              </a:p>
            </p:txBody>
          </p:sp>
          <p:sp>
            <p:nvSpPr>
              <p:cNvPr id="133" name="Oval 132"/>
              <p:cNvSpPr/>
              <p:nvPr/>
            </p:nvSpPr>
            <p:spPr>
              <a:xfrm>
                <a:off x="4863024" y="3851683"/>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latin typeface="Rockwell"/>
                  <a:cs typeface="Rockwell"/>
                </a:endParaRPr>
              </a:p>
            </p:txBody>
          </p:sp>
          <p:sp>
            <p:nvSpPr>
              <p:cNvPr id="134" name="TextBox 133"/>
              <p:cNvSpPr txBox="1"/>
              <p:nvPr/>
            </p:nvSpPr>
            <p:spPr>
              <a:xfrm>
                <a:off x="2810126" y="3974491"/>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r</a:t>
                </a:r>
              </a:p>
            </p:txBody>
          </p:sp>
          <p:sp>
            <p:nvSpPr>
              <p:cNvPr id="135" name="TextBox 134"/>
              <p:cNvSpPr txBox="1"/>
              <p:nvPr/>
            </p:nvSpPr>
            <p:spPr>
              <a:xfrm>
                <a:off x="3355789" y="3964917"/>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a</a:t>
                </a:r>
                <a:endParaRPr lang="en-US" sz="1200" dirty="0" smtClean="0">
                  <a:solidFill>
                    <a:schemeClr val="accent1"/>
                  </a:solidFill>
                  <a:latin typeface="Rockwell"/>
                  <a:cs typeface="Rockwell"/>
                </a:endParaRPr>
              </a:p>
            </p:txBody>
          </p:sp>
          <p:sp>
            <p:nvSpPr>
              <p:cNvPr id="136" name="TextBox 135"/>
              <p:cNvSpPr txBox="1"/>
              <p:nvPr/>
            </p:nvSpPr>
            <p:spPr>
              <a:xfrm>
                <a:off x="3937586" y="3970993"/>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n</a:t>
                </a:r>
              </a:p>
            </p:txBody>
          </p:sp>
          <p:sp>
            <p:nvSpPr>
              <p:cNvPr id="137" name="TextBox 136"/>
              <p:cNvSpPr txBox="1"/>
              <p:nvPr/>
            </p:nvSpPr>
            <p:spPr>
              <a:xfrm>
                <a:off x="4519383" y="3969667"/>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g</a:t>
                </a:r>
              </a:p>
            </p:txBody>
          </p:sp>
          <p:cxnSp>
            <p:nvCxnSpPr>
              <p:cNvPr id="138" name="Straight Arrow Connector 44"/>
              <p:cNvCxnSpPr>
                <a:stCxn id="124" idx="5"/>
                <a:endCxn id="127" idx="4"/>
              </p:cNvCxnSpPr>
              <p:nvPr/>
            </p:nvCxnSpPr>
            <p:spPr>
              <a:xfrm rot="16200000" flipH="1">
                <a:off x="3564263" y="3825011"/>
                <a:ext cx="28641" cy="466265"/>
              </a:xfrm>
              <a:prstGeom prst="curvedConnector3">
                <a:avLst>
                  <a:gd name="adj1" fmla="val 1398740"/>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9" name="TextBox 138"/>
              <p:cNvSpPr txBox="1"/>
              <p:nvPr/>
            </p:nvSpPr>
            <p:spPr>
              <a:xfrm>
                <a:off x="3349616" y="4164701"/>
                <a:ext cx="345928" cy="216347"/>
              </a:xfrm>
              <a:prstGeom prst="rect">
                <a:avLst/>
              </a:prstGeom>
              <a:noFill/>
            </p:spPr>
            <p:txBody>
              <a:bodyPr wrap="square" rtlCol="0" anchor="ctr">
                <a:noAutofit/>
              </a:bodyPr>
              <a:lstStyle/>
              <a:p>
                <a:pPr algn="ctr"/>
                <a:r>
                  <a:rPr lang="en-US" sz="1200" dirty="0">
                    <a:solidFill>
                      <a:schemeClr val="accent3"/>
                    </a:solidFill>
                    <a:latin typeface="Rockwell"/>
                    <a:cs typeface="Rockwell"/>
                  </a:rPr>
                  <a:t>u</a:t>
                </a:r>
                <a:endParaRPr lang="en-US" sz="1200" dirty="0" smtClean="0">
                  <a:solidFill>
                    <a:schemeClr val="accent3"/>
                  </a:solidFill>
                  <a:latin typeface="Rockwell"/>
                  <a:cs typeface="Rockwell"/>
                </a:endParaRPr>
              </a:p>
            </p:txBody>
          </p:sp>
          <p:sp>
            <p:nvSpPr>
              <p:cNvPr id="140" name="Oval 139"/>
              <p:cNvSpPr/>
              <p:nvPr/>
            </p:nvSpPr>
            <p:spPr>
              <a:xfrm>
                <a:off x="3459866" y="4654183"/>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latin typeface="Rockwell"/>
                  <a:cs typeface="Rockwell"/>
                </a:endParaRPr>
              </a:p>
            </p:txBody>
          </p:sp>
          <p:sp>
            <p:nvSpPr>
              <p:cNvPr id="141" name="TextBox 140"/>
              <p:cNvSpPr txBox="1"/>
              <p:nvPr/>
            </p:nvSpPr>
            <p:spPr>
              <a:xfrm>
                <a:off x="3365610" y="4363415"/>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a</a:t>
                </a:r>
                <a:endParaRPr lang="en-US" sz="1200" dirty="0" smtClean="0">
                  <a:solidFill>
                    <a:schemeClr val="accent1"/>
                  </a:solidFill>
                  <a:latin typeface="Rockwell"/>
                  <a:cs typeface="Rockwell"/>
                </a:endParaRPr>
              </a:p>
            </p:txBody>
          </p:sp>
          <p:cxnSp>
            <p:nvCxnSpPr>
              <p:cNvPr id="142" name="Straight Arrow Connector 44"/>
              <p:cNvCxnSpPr>
                <a:stCxn id="124" idx="3"/>
                <a:endCxn id="140" idx="2"/>
              </p:cNvCxnSpPr>
              <p:nvPr/>
            </p:nvCxnSpPr>
            <p:spPr>
              <a:xfrm rot="16200000" flipH="1">
                <a:off x="2963217" y="4267261"/>
                <a:ext cx="720087" cy="273211"/>
              </a:xfrm>
              <a:prstGeom prst="curvedConnector2">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43" name="Straight Arrow Connector 44"/>
              <p:cNvCxnSpPr>
                <a:stCxn id="140" idx="6"/>
                <a:endCxn id="127" idx="5"/>
              </p:cNvCxnSpPr>
              <p:nvPr/>
            </p:nvCxnSpPr>
            <p:spPr>
              <a:xfrm flipV="1">
                <a:off x="3684438" y="4040326"/>
                <a:ext cx="206676" cy="723585"/>
              </a:xfrm>
              <a:prstGeom prst="curvedConnector2">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44" name="TextBox 143"/>
              <p:cNvSpPr txBox="1"/>
              <p:nvPr/>
            </p:nvSpPr>
            <p:spPr>
              <a:xfrm>
                <a:off x="2969506" y="4339111"/>
                <a:ext cx="345928" cy="216347"/>
              </a:xfrm>
              <a:prstGeom prst="rect">
                <a:avLst/>
              </a:prstGeom>
              <a:noFill/>
            </p:spPr>
            <p:txBody>
              <a:bodyPr wrap="square" rtlCol="0" anchor="ctr">
                <a:noAutofit/>
              </a:bodyPr>
              <a:lstStyle/>
              <a:p>
                <a:pPr algn="ctr"/>
                <a:r>
                  <a:rPr lang="en-US" sz="1200" dirty="0">
                    <a:solidFill>
                      <a:schemeClr val="accent3"/>
                    </a:solidFill>
                    <a:latin typeface="Rockwell"/>
                    <a:cs typeface="Rockwell"/>
                  </a:rPr>
                  <a:t>e</a:t>
                </a:r>
                <a:endParaRPr lang="en-US" sz="1200" dirty="0" smtClean="0">
                  <a:solidFill>
                    <a:schemeClr val="accent3"/>
                  </a:solidFill>
                  <a:latin typeface="Rockwell"/>
                  <a:cs typeface="Rockwell"/>
                </a:endParaRPr>
              </a:p>
            </p:txBody>
          </p:sp>
          <p:sp>
            <p:nvSpPr>
              <p:cNvPr id="145" name="TextBox 144"/>
              <p:cNvSpPr txBox="1"/>
              <p:nvPr/>
            </p:nvSpPr>
            <p:spPr>
              <a:xfrm>
                <a:off x="2999875" y="4513521"/>
                <a:ext cx="345928" cy="216347"/>
              </a:xfrm>
              <a:prstGeom prst="rect">
                <a:avLst/>
              </a:prstGeom>
              <a:noFill/>
            </p:spPr>
            <p:txBody>
              <a:bodyPr wrap="square" rtlCol="0" anchor="ctr">
                <a:noAutofit/>
              </a:bodyPr>
              <a:lstStyle/>
              <a:p>
                <a:pPr algn="ctr"/>
                <a:r>
                  <a:rPr lang="el-GR" sz="1200" dirty="0">
                    <a:solidFill>
                      <a:schemeClr val="accent1"/>
                    </a:solidFill>
                    <a:latin typeface="Rockwell"/>
                    <a:cs typeface="Rockwell"/>
                  </a:rPr>
                  <a:t>ε</a:t>
                </a:r>
                <a:endParaRPr lang="en-US" sz="1200" dirty="0">
                  <a:solidFill>
                    <a:schemeClr val="accent1"/>
                  </a:solidFill>
                  <a:latin typeface="Rockwell"/>
                  <a:cs typeface="Rockwell"/>
                </a:endParaRPr>
              </a:p>
            </p:txBody>
          </p:sp>
          <p:sp>
            <p:nvSpPr>
              <p:cNvPr id="146" name="TextBox 145"/>
              <p:cNvSpPr txBox="1"/>
              <p:nvPr/>
            </p:nvSpPr>
            <p:spPr>
              <a:xfrm>
                <a:off x="3781347" y="4425274"/>
                <a:ext cx="345928" cy="216347"/>
              </a:xfrm>
              <a:prstGeom prst="rect">
                <a:avLst/>
              </a:prstGeom>
              <a:noFill/>
            </p:spPr>
            <p:txBody>
              <a:bodyPr wrap="square" rtlCol="0" anchor="ctr">
                <a:noAutofit/>
              </a:bodyPr>
              <a:lstStyle/>
              <a:p>
                <a:pPr algn="ctr"/>
                <a:r>
                  <a:rPr lang="el-GR" sz="1200" dirty="0">
                    <a:solidFill>
                      <a:schemeClr val="accent3"/>
                    </a:solidFill>
                    <a:latin typeface="Rockwell"/>
                    <a:cs typeface="Rockwell"/>
                  </a:rPr>
                  <a:t>ε</a:t>
                </a:r>
                <a:endParaRPr lang="en-US" sz="1200" dirty="0">
                  <a:solidFill>
                    <a:schemeClr val="accent3"/>
                  </a:solidFill>
                  <a:latin typeface="Rockwell"/>
                  <a:cs typeface="Rockwell"/>
                </a:endParaRPr>
              </a:p>
            </p:txBody>
          </p:sp>
          <p:sp>
            <p:nvSpPr>
              <p:cNvPr id="147" name="TextBox 146"/>
              <p:cNvSpPr txBox="1"/>
              <p:nvPr/>
            </p:nvSpPr>
            <p:spPr>
              <a:xfrm>
                <a:off x="3733386" y="4599684"/>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a</a:t>
                </a:r>
                <a:endParaRPr lang="en-US" sz="1200" dirty="0" smtClean="0">
                  <a:solidFill>
                    <a:schemeClr val="accent1"/>
                  </a:solidFill>
                  <a:latin typeface="Rockwell"/>
                  <a:cs typeface="Rockwell"/>
                </a:endParaRPr>
              </a:p>
            </p:txBody>
          </p:sp>
          <p:cxnSp>
            <p:nvCxnSpPr>
              <p:cNvPr id="148" name="Straight Arrow Connector 137"/>
              <p:cNvCxnSpPr>
                <a:stCxn id="121" idx="0"/>
                <a:endCxn id="124" idx="1"/>
              </p:cNvCxnSpPr>
              <p:nvPr/>
            </p:nvCxnSpPr>
            <p:spPr>
              <a:xfrm rot="16200000" flipH="1">
                <a:off x="2925024" y="3627016"/>
                <a:ext cx="34446" cy="488815"/>
              </a:xfrm>
              <a:prstGeom prst="curvedConnector3">
                <a:avLst>
                  <a:gd name="adj1" fmla="val -1210500"/>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49" name="TextBox 148"/>
              <p:cNvSpPr txBox="1"/>
              <p:nvPr/>
            </p:nvSpPr>
            <p:spPr>
              <a:xfrm>
                <a:off x="2748074" y="3142286"/>
                <a:ext cx="345928" cy="216347"/>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r</a:t>
                </a:r>
              </a:p>
            </p:txBody>
          </p:sp>
          <p:sp>
            <p:nvSpPr>
              <p:cNvPr id="150" name="TextBox 149"/>
              <p:cNvSpPr txBox="1"/>
              <p:nvPr/>
            </p:nvSpPr>
            <p:spPr>
              <a:xfrm>
                <a:off x="2761658" y="3428596"/>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s</a:t>
                </a:r>
              </a:p>
            </p:txBody>
          </p:sp>
          <p:sp>
            <p:nvSpPr>
              <p:cNvPr id="151" name="Oval 150"/>
              <p:cNvSpPr/>
              <p:nvPr/>
            </p:nvSpPr>
            <p:spPr>
              <a:xfrm>
                <a:off x="4929589" y="3914500"/>
                <a:ext cx="91440" cy="91440"/>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dirty="0">
                  <a:latin typeface="Rockwell"/>
                  <a:cs typeface="Rockwell"/>
                </a:endParaRPr>
              </a:p>
            </p:txBody>
          </p:sp>
          <p:sp>
            <p:nvSpPr>
              <p:cNvPr id="152" name="TextBox 151"/>
              <p:cNvSpPr txBox="1"/>
              <p:nvPr/>
            </p:nvSpPr>
            <p:spPr>
              <a:xfrm>
                <a:off x="3393612" y="3206173"/>
                <a:ext cx="345928" cy="216347"/>
              </a:xfrm>
              <a:prstGeom prst="rect">
                <a:avLst/>
              </a:prstGeom>
              <a:noFill/>
            </p:spPr>
            <p:txBody>
              <a:bodyPr wrap="square" rtlCol="0" anchor="ctr">
                <a:noAutofit/>
              </a:bodyPr>
              <a:lstStyle/>
              <a:p>
                <a:pPr algn="ctr"/>
                <a:r>
                  <a:rPr lang="en-US" sz="1200" dirty="0" smtClean="0">
                    <a:solidFill>
                      <a:schemeClr val="accent3"/>
                    </a:solidFill>
                    <a:latin typeface="Rockwell"/>
                    <a:cs typeface="Rockwell"/>
                  </a:rPr>
                  <a:t>a</a:t>
                </a:r>
              </a:p>
            </p:txBody>
          </p:sp>
          <p:sp>
            <p:nvSpPr>
              <p:cNvPr id="153" name="TextBox 152"/>
              <p:cNvSpPr txBox="1"/>
              <p:nvPr/>
            </p:nvSpPr>
            <p:spPr>
              <a:xfrm>
                <a:off x="3409606" y="3404887"/>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u</a:t>
                </a:r>
              </a:p>
            </p:txBody>
          </p:sp>
          <p:cxnSp>
            <p:nvCxnSpPr>
              <p:cNvPr id="154" name="Straight Arrow Connector 44"/>
              <p:cNvCxnSpPr>
                <a:stCxn id="124" idx="7"/>
                <a:endCxn id="127" idx="0"/>
              </p:cNvCxnSpPr>
              <p:nvPr/>
            </p:nvCxnSpPr>
            <p:spPr>
              <a:xfrm rot="5400000" flipH="1" flipV="1">
                <a:off x="3560765" y="3637696"/>
                <a:ext cx="35637" cy="466265"/>
              </a:xfrm>
              <a:prstGeom prst="curvedConnector3">
                <a:avLst>
                  <a:gd name="adj1" fmla="val 1218893"/>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cxnSp>
          <p:nvCxnSpPr>
            <p:cNvPr id="158" name="Straight Arrow Connector 157"/>
            <p:cNvCxnSpPr/>
            <p:nvPr/>
          </p:nvCxnSpPr>
          <p:spPr bwMode="auto">
            <a:xfrm>
              <a:off x="1574252" y="2122938"/>
              <a:ext cx="0" cy="757238"/>
            </a:xfrm>
            <a:prstGeom prst="straightConnector1">
              <a:avLst/>
            </a:prstGeom>
            <a:ln w="38100" cmpd="sng">
              <a:solidFill>
                <a:schemeClr val="accent3"/>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59" name="Straight Arrow Connector 158"/>
            <p:cNvCxnSpPr/>
            <p:nvPr/>
          </p:nvCxnSpPr>
          <p:spPr bwMode="auto">
            <a:xfrm>
              <a:off x="1599822" y="3420506"/>
              <a:ext cx="0" cy="757238"/>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5" name="Group 4"/>
            <p:cNvGrpSpPr/>
            <p:nvPr/>
          </p:nvGrpSpPr>
          <p:grpSpPr>
            <a:xfrm>
              <a:off x="1773956" y="4127458"/>
              <a:ext cx="1816644" cy="1219047"/>
              <a:chOff x="4296020" y="4305431"/>
              <a:chExt cx="1816644" cy="1219047"/>
            </a:xfrm>
          </p:grpSpPr>
          <p:sp>
            <p:nvSpPr>
              <p:cNvPr id="175" name="Oval 174"/>
              <p:cNvSpPr/>
              <p:nvPr/>
            </p:nvSpPr>
            <p:spPr>
              <a:xfrm>
                <a:off x="4296020" y="4784298"/>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76" name="Straight Arrow Connector 175"/>
              <p:cNvCxnSpPr>
                <a:endCxn id="177" idx="2"/>
              </p:cNvCxnSpPr>
              <p:nvPr/>
            </p:nvCxnSpPr>
            <p:spPr>
              <a:xfrm>
                <a:off x="4459073" y="486564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7" name="Oval 176"/>
              <p:cNvSpPr/>
              <p:nvPr/>
            </p:nvSpPr>
            <p:spPr>
              <a:xfrm>
                <a:off x="4708579" y="478597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78" name="Straight Arrow Connector 177"/>
              <p:cNvCxnSpPr>
                <a:endCxn id="179" idx="2"/>
              </p:cNvCxnSpPr>
              <p:nvPr/>
            </p:nvCxnSpPr>
            <p:spPr>
              <a:xfrm>
                <a:off x="4855261" y="486310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9" name="Oval 178"/>
              <p:cNvSpPr/>
              <p:nvPr/>
            </p:nvSpPr>
            <p:spPr>
              <a:xfrm>
                <a:off x="5104766" y="478343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80" name="Straight Arrow Connector 179"/>
              <p:cNvCxnSpPr>
                <a:endCxn id="181" idx="2"/>
              </p:cNvCxnSpPr>
              <p:nvPr/>
            </p:nvCxnSpPr>
            <p:spPr>
              <a:xfrm>
                <a:off x="5277683" y="486310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1" name="Oval 180"/>
              <p:cNvSpPr/>
              <p:nvPr/>
            </p:nvSpPr>
            <p:spPr>
              <a:xfrm>
                <a:off x="5527188" y="478343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82" name="Straight Arrow Connector 181"/>
              <p:cNvCxnSpPr>
                <a:endCxn id="183" idx="2"/>
              </p:cNvCxnSpPr>
              <p:nvPr/>
            </p:nvCxnSpPr>
            <p:spPr>
              <a:xfrm>
                <a:off x="5700105" y="4862140"/>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3" name="Oval 182"/>
              <p:cNvSpPr/>
              <p:nvPr/>
            </p:nvSpPr>
            <p:spPr>
              <a:xfrm>
                <a:off x="5949610" y="4782470"/>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84" name="Straight Arrow Connector 44"/>
              <p:cNvCxnSpPr>
                <a:stCxn id="177" idx="5"/>
                <a:endCxn id="179" idx="4"/>
              </p:cNvCxnSpPr>
              <p:nvPr/>
            </p:nvCxnSpPr>
            <p:spPr>
              <a:xfrm rot="16200000" flipH="1">
                <a:off x="5006627" y="4763105"/>
                <a:ext cx="20795" cy="338538"/>
              </a:xfrm>
              <a:prstGeom prst="curvedConnector3">
                <a:avLst>
                  <a:gd name="adj1" fmla="val 139874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5" name="Oval 184"/>
              <p:cNvSpPr/>
              <p:nvPr/>
            </p:nvSpPr>
            <p:spPr>
              <a:xfrm>
                <a:off x="4930827" y="5365138"/>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86" name="Straight Arrow Connector 44"/>
              <p:cNvCxnSpPr>
                <a:stCxn id="177" idx="3"/>
                <a:endCxn id="185" idx="2"/>
              </p:cNvCxnSpPr>
              <p:nvPr/>
            </p:nvCxnSpPr>
            <p:spPr>
              <a:xfrm rot="16200000" flipH="1">
                <a:off x="4570228" y="5084207"/>
                <a:ext cx="522830" cy="198368"/>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87" name="Straight Arrow Connector 44"/>
              <p:cNvCxnSpPr>
                <a:stCxn id="185" idx="6"/>
                <a:endCxn id="181" idx="4"/>
              </p:cNvCxnSpPr>
              <p:nvPr/>
            </p:nvCxnSpPr>
            <p:spPr>
              <a:xfrm flipV="1">
                <a:off x="5093881" y="4942773"/>
                <a:ext cx="514834" cy="502035"/>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89" name="Straight Arrow Connector 44"/>
              <p:cNvCxnSpPr>
                <a:stCxn id="175" idx="0"/>
                <a:endCxn id="177" idx="1"/>
              </p:cNvCxnSpPr>
              <p:nvPr/>
            </p:nvCxnSpPr>
            <p:spPr>
              <a:xfrm rot="16200000" flipH="1">
                <a:off x="4542497" y="4619347"/>
                <a:ext cx="25010" cy="354912"/>
              </a:xfrm>
              <a:prstGeom prst="curvedConnector3">
                <a:avLst>
                  <a:gd name="adj1" fmla="val -83209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90" name="Straight Arrow Connector 44"/>
              <p:cNvCxnSpPr>
                <a:stCxn id="177" idx="0"/>
                <a:endCxn id="181" idx="1"/>
              </p:cNvCxnSpPr>
              <p:nvPr/>
            </p:nvCxnSpPr>
            <p:spPr>
              <a:xfrm rot="16200000" flipH="1">
                <a:off x="5160189" y="4415890"/>
                <a:ext cx="20795" cy="760961"/>
              </a:xfrm>
              <a:prstGeom prst="curvedConnector3">
                <a:avLst>
                  <a:gd name="adj1" fmla="val -81037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91" name="Straight Arrow Connector 44"/>
              <p:cNvCxnSpPr>
                <a:stCxn id="181" idx="0"/>
                <a:endCxn id="183" idx="0"/>
              </p:cNvCxnSpPr>
              <p:nvPr/>
            </p:nvCxnSpPr>
            <p:spPr>
              <a:xfrm rot="5400000" flipH="1" flipV="1">
                <a:off x="5819444" y="4571741"/>
                <a:ext cx="963" cy="422422"/>
              </a:xfrm>
              <a:prstGeom prst="curvedConnector3">
                <a:avLst>
                  <a:gd name="adj1" fmla="val 21706805"/>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93" name="Oval 192"/>
              <p:cNvSpPr/>
              <p:nvPr/>
            </p:nvSpPr>
            <p:spPr>
              <a:xfrm>
                <a:off x="5997941" y="4824220"/>
                <a:ext cx="66392" cy="66392"/>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94" name="Straight Arrow Connector 44"/>
              <p:cNvCxnSpPr>
                <a:stCxn id="177" idx="7"/>
                <a:endCxn id="179" idx="0"/>
              </p:cNvCxnSpPr>
              <p:nvPr/>
            </p:nvCxnSpPr>
            <p:spPr>
              <a:xfrm rot="5400000" flipH="1" flipV="1">
                <a:off x="5004087" y="4627102"/>
                <a:ext cx="25874" cy="338539"/>
              </a:xfrm>
              <a:prstGeom prst="curvedConnector3">
                <a:avLst>
                  <a:gd name="adj1" fmla="val 1152517"/>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95" name="Group 194"/>
              <p:cNvGrpSpPr/>
              <p:nvPr/>
            </p:nvGrpSpPr>
            <p:grpSpPr>
              <a:xfrm>
                <a:off x="4409540" y="4305431"/>
                <a:ext cx="1531869" cy="1066556"/>
                <a:chOff x="2954628" y="1188732"/>
                <a:chExt cx="1682752" cy="1171608"/>
              </a:xfrm>
            </p:grpSpPr>
            <p:grpSp>
              <p:nvGrpSpPr>
                <p:cNvPr id="196" name="Group 195"/>
                <p:cNvGrpSpPr/>
                <p:nvPr/>
              </p:nvGrpSpPr>
              <p:grpSpPr>
                <a:xfrm>
                  <a:off x="2954628" y="1252724"/>
                  <a:ext cx="1682752" cy="1107616"/>
                  <a:chOff x="3029436" y="2887849"/>
                  <a:chExt cx="2109824" cy="1388726"/>
                </a:xfrm>
              </p:grpSpPr>
              <p:sp>
                <p:nvSpPr>
                  <p:cNvPr id="198" name="TextBox 197"/>
                  <p:cNvSpPr txBox="1"/>
                  <p:nvPr/>
                </p:nvSpPr>
                <p:spPr>
                  <a:xfrm>
                    <a:off x="3084075" y="3301126"/>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r</a:t>
                    </a:r>
                  </a:p>
                </p:txBody>
              </p:sp>
              <p:sp>
                <p:nvSpPr>
                  <p:cNvPr id="199" name="TextBox 198"/>
                  <p:cNvSpPr txBox="1"/>
                  <p:nvPr/>
                </p:nvSpPr>
                <p:spPr>
                  <a:xfrm>
                    <a:off x="3629738" y="3297628"/>
                    <a:ext cx="345928" cy="216347"/>
                  </a:xfrm>
                  <a:prstGeom prst="rect">
                    <a:avLst/>
                  </a:prstGeom>
                  <a:noFill/>
                </p:spPr>
                <p:txBody>
                  <a:bodyPr wrap="square" rtlCol="0" anchor="ctr">
                    <a:noAutofit/>
                  </a:bodyPr>
                  <a:lstStyle/>
                  <a:p>
                    <a:pPr algn="ctr"/>
                    <a:r>
                      <a:rPr lang="en-US" sz="1200" dirty="0" err="1" smtClean="0">
                        <a:solidFill>
                          <a:schemeClr val="accent1"/>
                        </a:solidFill>
                        <a:latin typeface="Rockwell"/>
                        <a:cs typeface="Rockwell"/>
                      </a:rPr>
                      <a:t>i</a:t>
                    </a:r>
                    <a:endParaRPr lang="en-US" sz="1200" dirty="0" smtClean="0">
                      <a:solidFill>
                        <a:schemeClr val="accent1"/>
                      </a:solidFill>
                      <a:latin typeface="Rockwell"/>
                      <a:cs typeface="Rockwell"/>
                    </a:endParaRPr>
                  </a:p>
                </p:txBody>
              </p:sp>
              <p:sp>
                <p:nvSpPr>
                  <p:cNvPr id="200" name="TextBox 199"/>
                  <p:cNvSpPr txBox="1"/>
                  <p:nvPr/>
                </p:nvSpPr>
                <p:spPr>
                  <a:xfrm>
                    <a:off x="4211535" y="3297628"/>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n</a:t>
                    </a:r>
                    <a:endParaRPr lang="en-US" sz="1200" dirty="0" smtClean="0">
                      <a:solidFill>
                        <a:schemeClr val="accent1"/>
                      </a:solidFill>
                      <a:latin typeface="Rockwell"/>
                      <a:cs typeface="Rockwell"/>
                    </a:endParaRPr>
                  </a:p>
                </p:txBody>
              </p:sp>
              <p:sp>
                <p:nvSpPr>
                  <p:cNvPr id="201" name="TextBox 200"/>
                  <p:cNvSpPr txBox="1"/>
                  <p:nvPr/>
                </p:nvSpPr>
                <p:spPr>
                  <a:xfrm>
                    <a:off x="4793332" y="3296302"/>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g</a:t>
                    </a:r>
                  </a:p>
                </p:txBody>
              </p:sp>
              <p:sp>
                <p:nvSpPr>
                  <p:cNvPr id="202" name="TextBox 201"/>
                  <p:cNvSpPr txBox="1"/>
                  <p:nvPr/>
                </p:nvSpPr>
                <p:spPr>
                  <a:xfrm>
                    <a:off x="3637149" y="3777646"/>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u</a:t>
                    </a:r>
                  </a:p>
                </p:txBody>
              </p:sp>
              <p:sp>
                <p:nvSpPr>
                  <p:cNvPr id="203" name="TextBox 202"/>
                  <p:cNvSpPr txBox="1"/>
                  <p:nvPr/>
                </p:nvSpPr>
                <p:spPr>
                  <a:xfrm>
                    <a:off x="3257039" y="3952056"/>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e</a:t>
                    </a:r>
                    <a:endParaRPr lang="en-US" sz="1200" dirty="0" smtClean="0">
                      <a:solidFill>
                        <a:schemeClr val="accent1"/>
                      </a:solidFill>
                      <a:latin typeface="Rockwell"/>
                      <a:cs typeface="Rockwell"/>
                    </a:endParaRPr>
                  </a:p>
                </p:txBody>
              </p:sp>
              <p:sp>
                <p:nvSpPr>
                  <p:cNvPr id="204" name="TextBox 203"/>
                  <p:cNvSpPr txBox="1"/>
                  <p:nvPr/>
                </p:nvSpPr>
                <p:spPr>
                  <a:xfrm>
                    <a:off x="4409234" y="4060229"/>
                    <a:ext cx="345928" cy="216346"/>
                  </a:xfrm>
                  <a:prstGeom prst="rect">
                    <a:avLst/>
                  </a:prstGeom>
                  <a:noFill/>
                </p:spPr>
                <p:txBody>
                  <a:bodyPr wrap="square" rtlCol="0" anchor="ctr">
                    <a:noAutofit/>
                  </a:bodyPr>
                  <a:lstStyle/>
                  <a:p>
                    <a:pPr algn="ctr"/>
                    <a:r>
                      <a:rPr lang="el-GR" sz="1200" dirty="0">
                        <a:solidFill>
                          <a:schemeClr val="accent1"/>
                        </a:solidFill>
                        <a:latin typeface="Rockwell"/>
                        <a:cs typeface="Rockwell"/>
                      </a:rPr>
                      <a:t>ε</a:t>
                    </a:r>
                    <a:endParaRPr lang="en-US" sz="1200" dirty="0">
                      <a:solidFill>
                        <a:schemeClr val="accent1"/>
                      </a:solidFill>
                      <a:latin typeface="Rockwell"/>
                      <a:cs typeface="Rockwell"/>
                    </a:endParaRPr>
                  </a:p>
                </p:txBody>
              </p:sp>
              <p:sp>
                <p:nvSpPr>
                  <p:cNvPr id="207" name="TextBox 206"/>
                  <p:cNvSpPr txBox="1"/>
                  <p:nvPr/>
                </p:nvSpPr>
                <p:spPr>
                  <a:xfrm>
                    <a:off x="3029436" y="2887849"/>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s</a:t>
                    </a:r>
                  </a:p>
                </p:txBody>
              </p:sp>
              <p:sp>
                <p:nvSpPr>
                  <p:cNvPr id="208" name="TextBox 207"/>
                  <p:cNvSpPr txBox="1"/>
                  <p:nvPr/>
                </p:nvSpPr>
                <p:spPr>
                  <a:xfrm>
                    <a:off x="3971970" y="2975750"/>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e</a:t>
                    </a:r>
                  </a:p>
                </p:txBody>
              </p:sp>
              <p:sp>
                <p:nvSpPr>
                  <p:cNvPr id="209" name="TextBox 208"/>
                  <p:cNvSpPr txBox="1"/>
                  <p:nvPr/>
                </p:nvSpPr>
                <p:spPr>
                  <a:xfrm>
                    <a:off x="4788295" y="2896084"/>
                    <a:ext cx="345928" cy="216348"/>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h</a:t>
                    </a:r>
                  </a:p>
                </p:txBody>
              </p:sp>
            </p:grpSp>
            <p:sp>
              <p:nvSpPr>
                <p:cNvPr id="197" name="TextBox 196"/>
                <p:cNvSpPr txBox="1"/>
                <p:nvPr/>
              </p:nvSpPr>
              <p:spPr>
                <a:xfrm>
                  <a:off x="3449633" y="1188732"/>
                  <a:ext cx="275905" cy="172553"/>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a</a:t>
                  </a:r>
                </a:p>
              </p:txBody>
            </p:sp>
          </p:grpSp>
        </p:grpSp>
      </p:grpSp>
      <p:grpSp>
        <p:nvGrpSpPr>
          <p:cNvPr id="163" name="Group 32"/>
          <p:cNvGrpSpPr>
            <a:grpSpLocks/>
          </p:cNvGrpSpPr>
          <p:nvPr/>
        </p:nvGrpSpPr>
        <p:grpSpPr bwMode="auto">
          <a:xfrm>
            <a:off x="5021848" y="4458415"/>
            <a:ext cx="3595303" cy="447631"/>
            <a:chOff x="4061771" y="3747287"/>
            <a:chExt cx="4705817" cy="585936"/>
          </a:xfrm>
        </p:grpSpPr>
        <p:pic>
          <p:nvPicPr>
            <p:cNvPr id="165" name="Picture 34" descr="latex-image-1.pdf"/>
            <p:cNvPicPr>
              <a:picLocks noChangeAspect="1"/>
            </p:cNvPicPr>
            <p:nvPr/>
          </p:nvPicPr>
          <p:blipFill>
            <a:blip r:embed="rId2"/>
            <a:srcRect/>
            <a:stretch>
              <a:fillRect/>
            </a:stretch>
          </p:blipFill>
          <p:spPr bwMode="auto">
            <a:xfrm>
              <a:off x="4106863" y="3795713"/>
              <a:ext cx="4562475" cy="488950"/>
            </a:xfrm>
            <a:prstGeom prst="rect">
              <a:avLst/>
            </a:prstGeom>
            <a:noFill/>
            <a:ln w="9525">
              <a:noFill/>
              <a:miter lim="800000"/>
              <a:headEnd/>
              <a:tailEnd/>
            </a:ln>
          </p:spPr>
        </p:pic>
        <p:sp>
          <p:nvSpPr>
            <p:cNvPr id="166" name="Rectangle 165"/>
            <p:cNvSpPr/>
            <p:nvPr/>
          </p:nvSpPr>
          <p:spPr>
            <a:xfrm>
              <a:off x="4061771" y="3747287"/>
              <a:ext cx="4705817" cy="585936"/>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grpSp>
        <p:nvGrpSpPr>
          <p:cNvPr id="7" name="Group 6"/>
          <p:cNvGrpSpPr/>
          <p:nvPr/>
        </p:nvGrpSpPr>
        <p:grpSpPr>
          <a:xfrm>
            <a:off x="390345" y="1526204"/>
            <a:ext cx="3657200" cy="2668623"/>
            <a:chOff x="4017914" y="1349861"/>
            <a:chExt cx="4755382" cy="3469956"/>
          </a:xfrm>
        </p:grpSpPr>
        <p:cxnSp>
          <p:nvCxnSpPr>
            <p:cNvPr id="155" name="Straight Connector 154"/>
            <p:cNvCxnSpPr>
              <a:stCxn id="157" idx="0"/>
              <a:endCxn id="156" idx="2"/>
            </p:cNvCxnSpPr>
            <p:nvPr/>
          </p:nvCxnSpPr>
          <p:spPr>
            <a:xfrm flipV="1">
              <a:off x="6341778" y="2068293"/>
              <a:ext cx="4319" cy="102977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6" name="Rectangle 155"/>
            <p:cNvSpPr/>
            <p:nvPr/>
          </p:nvSpPr>
          <p:spPr>
            <a:xfrm>
              <a:off x="6224504" y="1825106"/>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200" i="1" dirty="0" smtClean="0">
                  <a:solidFill>
                    <a:schemeClr val="tx1"/>
                  </a:solidFill>
                  <a:latin typeface="Times New Roman"/>
                  <a:cs typeface="Times New Roman"/>
                </a:rPr>
                <a:t>ψ</a:t>
              </a:r>
              <a:r>
                <a:rPr lang="en-US" sz="1200" i="1" baseline="-25000" dirty="0">
                  <a:solidFill>
                    <a:schemeClr val="tx1"/>
                  </a:solidFill>
                  <a:latin typeface="Times New Roman"/>
                  <a:cs typeface="Times New Roman"/>
                </a:rPr>
                <a:t>1</a:t>
              </a:r>
              <a:endParaRPr lang="en-US" sz="1200" i="1" dirty="0">
                <a:solidFill>
                  <a:schemeClr val="tx1"/>
                </a:solidFill>
                <a:latin typeface="Times New Roman"/>
                <a:cs typeface="Times New Roman"/>
              </a:endParaRPr>
            </a:p>
          </p:txBody>
        </p:sp>
        <p:sp>
          <p:nvSpPr>
            <p:cNvPr id="157" name="Oval 156"/>
            <p:cNvSpPr/>
            <p:nvPr/>
          </p:nvSpPr>
          <p:spPr>
            <a:xfrm>
              <a:off x="6093791" y="3098072"/>
              <a:ext cx="495974" cy="502698"/>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smtClean="0">
                  <a:solidFill>
                    <a:schemeClr val="accent1"/>
                  </a:solidFill>
                  <a:latin typeface="Times New Roman"/>
                  <a:cs typeface="Times New Roman"/>
                </a:rPr>
                <a:t>X</a:t>
              </a:r>
              <a:r>
                <a:rPr lang="en-US" sz="1200" i="1" baseline="-25000" dirty="0" smtClean="0">
                  <a:solidFill>
                    <a:schemeClr val="accent1"/>
                  </a:solidFill>
                  <a:latin typeface="Times New Roman"/>
                  <a:cs typeface="Times New Roman"/>
                </a:rPr>
                <a:t>2</a:t>
              </a:r>
              <a:endParaRPr lang="en-US" sz="1200" i="1" dirty="0">
                <a:solidFill>
                  <a:schemeClr val="accent1"/>
                </a:solidFill>
                <a:latin typeface="Times New Roman"/>
                <a:cs typeface="Times New Roman"/>
              </a:endParaRPr>
            </a:p>
          </p:txBody>
        </p:sp>
        <p:grpSp>
          <p:nvGrpSpPr>
            <p:cNvPr id="160" name="Group 18"/>
            <p:cNvGrpSpPr>
              <a:grpSpLocks/>
            </p:cNvGrpSpPr>
            <p:nvPr/>
          </p:nvGrpSpPr>
          <p:grpSpPr bwMode="auto">
            <a:xfrm rot="5400000">
              <a:off x="6125922" y="1403398"/>
              <a:ext cx="423141" cy="389279"/>
              <a:chOff x="3503523" y="5465825"/>
              <a:chExt cx="224408" cy="271141"/>
            </a:xfrm>
          </p:grpSpPr>
          <p:cxnSp>
            <p:nvCxnSpPr>
              <p:cNvPr id="161" name="Straight Connector 160"/>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62" name="Straight Connector 161"/>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68" name="Straight Connector 167"/>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169" name="Oval 168"/>
            <p:cNvSpPr/>
            <p:nvPr/>
          </p:nvSpPr>
          <p:spPr>
            <a:xfrm>
              <a:off x="6589765" y="1828728"/>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70" name="Straight Arrow Connector 169"/>
            <p:cNvCxnSpPr>
              <a:endCxn id="171" idx="2"/>
            </p:cNvCxnSpPr>
            <p:nvPr/>
          </p:nvCxnSpPr>
          <p:spPr>
            <a:xfrm>
              <a:off x="6752818" y="1910072"/>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1" name="Oval 170"/>
            <p:cNvSpPr/>
            <p:nvPr/>
          </p:nvSpPr>
          <p:spPr>
            <a:xfrm>
              <a:off x="7002324" y="1830403"/>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72" name="Straight Arrow Connector 171"/>
            <p:cNvCxnSpPr>
              <a:endCxn id="173" idx="2"/>
            </p:cNvCxnSpPr>
            <p:nvPr/>
          </p:nvCxnSpPr>
          <p:spPr>
            <a:xfrm>
              <a:off x="7149006" y="1907532"/>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3" name="Oval 172"/>
            <p:cNvSpPr/>
            <p:nvPr/>
          </p:nvSpPr>
          <p:spPr>
            <a:xfrm>
              <a:off x="7398511" y="1827863"/>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74" name="Straight Arrow Connector 173"/>
            <p:cNvCxnSpPr>
              <a:endCxn id="188" idx="2"/>
            </p:cNvCxnSpPr>
            <p:nvPr/>
          </p:nvCxnSpPr>
          <p:spPr>
            <a:xfrm>
              <a:off x="7571428" y="1907532"/>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8" name="Oval 187"/>
            <p:cNvSpPr/>
            <p:nvPr/>
          </p:nvSpPr>
          <p:spPr>
            <a:xfrm>
              <a:off x="7820933" y="1827863"/>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192" name="Straight Arrow Connector 191"/>
            <p:cNvCxnSpPr>
              <a:endCxn id="205" idx="2"/>
            </p:cNvCxnSpPr>
            <p:nvPr/>
          </p:nvCxnSpPr>
          <p:spPr>
            <a:xfrm>
              <a:off x="7993850" y="1906570"/>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05" name="Oval 204"/>
            <p:cNvSpPr/>
            <p:nvPr/>
          </p:nvSpPr>
          <p:spPr>
            <a:xfrm>
              <a:off x="8243355" y="1826900"/>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06" name="Straight Arrow Connector 44"/>
            <p:cNvCxnSpPr>
              <a:stCxn id="171" idx="5"/>
              <a:endCxn id="173" idx="4"/>
            </p:cNvCxnSpPr>
            <p:nvPr/>
          </p:nvCxnSpPr>
          <p:spPr>
            <a:xfrm rot="16200000" flipH="1">
              <a:off x="7300372" y="1807535"/>
              <a:ext cx="20795" cy="338538"/>
            </a:xfrm>
            <a:prstGeom prst="curvedConnector3">
              <a:avLst>
                <a:gd name="adj1" fmla="val 1398740"/>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10" name="Oval 209"/>
            <p:cNvSpPr/>
            <p:nvPr/>
          </p:nvSpPr>
          <p:spPr>
            <a:xfrm>
              <a:off x="7224572" y="2409568"/>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11" name="Straight Arrow Connector 44"/>
            <p:cNvCxnSpPr>
              <a:stCxn id="171" idx="3"/>
              <a:endCxn id="210" idx="2"/>
            </p:cNvCxnSpPr>
            <p:nvPr/>
          </p:nvCxnSpPr>
          <p:spPr>
            <a:xfrm rot="16200000" flipH="1">
              <a:off x="6863973" y="2128637"/>
              <a:ext cx="522830" cy="198368"/>
            </a:xfrm>
            <a:prstGeom prst="curvedConnector2">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12" name="Straight Arrow Connector 44"/>
            <p:cNvCxnSpPr>
              <a:stCxn id="210" idx="6"/>
              <a:endCxn id="173" idx="5"/>
            </p:cNvCxnSpPr>
            <p:nvPr/>
          </p:nvCxnSpPr>
          <p:spPr>
            <a:xfrm flipV="1">
              <a:off x="7387626" y="1963868"/>
              <a:ext cx="150061" cy="525370"/>
            </a:xfrm>
            <a:prstGeom prst="curvedConnector2">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13" name="Straight Arrow Connector 44"/>
            <p:cNvCxnSpPr>
              <a:stCxn id="205" idx="5"/>
              <a:endCxn id="205" idx="6"/>
            </p:cNvCxnSpPr>
            <p:nvPr/>
          </p:nvCxnSpPr>
          <p:spPr>
            <a:xfrm rot="5400000" flipH="1" flipV="1">
              <a:off x="8366301" y="1922798"/>
              <a:ext cx="56335" cy="23879"/>
            </a:xfrm>
            <a:prstGeom prst="curvedConnector4">
              <a:avLst>
                <a:gd name="adj1" fmla="val -410822"/>
                <a:gd name="adj2" fmla="val 971488"/>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14" name="Straight Arrow Connector 44"/>
            <p:cNvCxnSpPr>
              <a:stCxn id="169" idx="0"/>
              <a:endCxn id="171" idx="1"/>
            </p:cNvCxnSpPr>
            <p:nvPr/>
          </p:nvCxnSpPr>
          <p:spPr>
            <a:xfrm rot="16200000" flipH="1">
              <a:off x="6836242" y="1663777"/>
              <a:ext cx="25010" cy="354912"/>
            </a:xfrm>
            <a:prstGeom prst="curvedConnector3">
              <a:avLst>
                <a:gd name="adj1" fmla="val -832090"/>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15" name="Straight Arrow Connector 44"/>
            <p:cNvCxnSpPr>
              <a:stCxn id="171" idx="0"/>
              <a:endCxn id="188" idx="1"/>
            </p:cNvCxnSpPr>
            <p:nvPr/>
          </p:nvCxnSpPr>
          <p:spPr>
            <a:xfrm rot="16200000" flipH="1">
              <a:off x="7453934" y="1460320"/>
              <a:ext cx="20795" cy="760961"/>
            </a:xfrm>
            <a:prstGeom prst="curvedConnector3">
              <a:avLst>
                <a:gd name="adj1" fmla="val -810370"/>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16" name="Straight Arrow Connector 44"/>
            <p:cNvCxnSpPr>
              <a:stCxn id="188" idx="0"/>
              <a:endCxn id="205" idx="0"/>
            </p:cNvCxnSpPr>
            <p:nvPr/>
          </p:nvCxnSpPr>
          <p:spPr>
            <a:xfrm rot="5400000" flipH="1" flipV="1">
              <a:off x="8113189" y="1616171"/>
              <a:ext cx="963" cy="422422"/>
            </a:xfrm>
            <a:prstGeom prst="curvedConnector3">
              <a:avLst>
                <a:gd name="adj1" fmla="val 21706805"/>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17" name="Straight Arrow Connector 44"/>
            <p:cNvCxnSpPr>
              <a:stCxn id="173" idx="5"/>
              <a:endCxn id="205" idx="4"/>
            </p:cNvCxnSpPr>
            <p:nvPr/>
          </p:nvCxnSpPr>
          <p:spPr>
            <a:xfrm rot="16200000" flipH="1">
              <a:off x="7920099" y="1581456"/>
              <a:ext cx="22371" cy="787196"/>
            </a:xfrm>
            <a:prstGeom prst="curvedConnector3">
              <a:avLst>
                <a:gd name="adj1" fmla="val 1034519"/>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18" name="Oval 217"/>
            <p:cNvSpPr/>
            <p:nvPr/>
          </p:nvSpPr>
          <p:spPr>
            <a:xfrm>
              <a:off x="8291686" y="1868650"/>
              <a:ext cx="66392" cy="66392"/>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19" name="Straight Arrow Connector 44"/>
            <p:cNvCxnSpPr>
              <a:stCxn id="171" idx="7"/>
              <a:endCxn id="173" idx="0"/>
            </p:cNvCxnSpPr>
            <p:nvPr/>
          </p:nvCxnSpPr>
          <p:spPr>
            <a:xfrm rot="5400000" flipH="1" flipV="1">
              <a:off x="7297832" y="1671532"/>
              <a:ext cx="25874" cy="338539"/>
            </a:xfrm>
            <a:prstGeom prst="curvedConnector3">
              <a:avLst>
                <a:gd name="adj1" fmla="val 1152517"/>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220" name="Group 219"/>
            <p:cNvGrpSpPr/>
            <p:nvPr/>
          </p:nvGrpSpPr>
          <p:grpSpPr>
            <a:xfrm>
              <a:off x="6703285" y="1349861"/>
              <a:ext cx="2070011" cy="1050576"/>
              <a:chOff x="2954628" y="1188732"/>
              <a:chExt cx="2273899" cy="1154054"/>
            </a:xfrm>
          </p:grpSpPr>
          <p:grpSp>
            <p:nvGrpSpPr>
              <p:cNvPr id="221" name="Group 220"/>
              <p:cNvGrpSpPr/>
              <p:nvPr/>
            </p:nvGrpSpPr>
            <p:grpSpPr>
              <a:xfrm>
                <a:off x="2954628" y="1252724"/>
                <a:ext cx="2273899" cy="1090062"/>
                <a:chOff x="3029436" y="2887849"/>
                <a:chExt cx="2851000" cy="1366717"/>
              </a:xfrm>
            </p:grpSpPr>
            <p:sp>
              <p:nvSpPr>
                <p:cNvPr id="223" name="TextBox 222"/>
                <p:cNvSpPr txBox="1"/>
                <p:nvPr/>
              </p:nvSpPr>
              <p:spPr>
                <a:xfrm>
                  <a:off x="3084075" y="3301126"/>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r</a:t>
                  </a:r>
                </a:p>
              </p:txBody>
            </p:sp>
            <p:sp>
              <p:nvSpPr>
                <p:cNvPr id="224" name="TextBox 223"/>
                <p:cNvSpPr txBox="1"/>
                <p:nvPr/>
              </p:nvSpPr>
              <p:spPr>
                <a:xfrm>
                  <a:off x="3629738" y="3297628"/>
                  <a:ext cx="345928" cy="216347"/>
                </a:xfrm>
                <a:prstGeom prst="rect">
                  <a:avLst/>
                </a:prstGeom>
                <a:noFill/>
              </p:spPr>
              <p:txBody>
                <a:bodyPr wrap="square" rtlCol="0" anchor="ctr">
                  <a:noAutofit/>
                </a:bodyPr>
                <a:lstStyle/>
                <a:p>
                  <a:pPr algn="ctr"/>
                  <a:r>
                    <a:rPr lang="en-US" sz="1200" dirty="0" err="1" smtClean="0">
                      <a:solidFill>
                        <a:schemeClr val="accent1"/>
                      </a:solidFill>
                      <a:latin typeface="Rockwell"/>
                      <a:cs typeface="Rockwell"/>
                    </a:rPr>
                    <a:t>i</a:t>
                  </a:r>
                  <a:endParaRPr lang="en-US" sz="1200" dirty="0" smtClean="0">
                    <a:solidFill>
                      <a:schemeClr val="accent1"/>
                    </a:solidFill>
                    <a:latin typeface="Rockwell"/>
                    <a:cs typeface="Rockwell"/>
                  </a:endParaRPr>
                </a:p>
              </p:txBody>
            </p:sp>
            <p:sp>
              <p:nvSpPr>
                <p:cNvPr id="225" name="TextBox 224"/>
                <p:cNvSpPr txBox="1"/>
                <p:nvPr/>
              </p:nvSpPr>
              <p:spPr>
                <a:xfrm>
                  <a:off x="4211535" y="3297628"/>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n</a:t>
                  </a:r>
                  <a:endParaRPr lang="en-US" sz="1200" dirty="0" smtClean="0">
                    <a:solidFill>
                      <a:schemeClr val="accent1"/>
                    </a:solidFill>
                    <a:latin typeface="Rockwell"/>
                    <a:cs typeface="Rockwell"/>
                  </a:endParaRPr>
                </a:p>
              </p:txBody>
            </p:sp>
            <p:sp>
              <p:nvSpPr>
                <p:cNvPr id="226" name="TextBox 225"/>
                <p:cNvSpPr txBox="1"/>
                <p:nvPr/>
              </p:nvSpPr>
              <p:spPr>
                <a:xfrm>
                  <a:off x="4793332" y="3296302"/>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g</a:t>
                  </a:r>
                </a:p>
              </p:txBody>
            </p:sp>
            <p:sp>
              <p:nvSpPr>
                <p:cNvPr id="227" name="TextBox 226"/>
                <p:cNvSpPr txBox="1"/>
                <p:nvPr/>
              </p:nvSpPr>
              <p:spPr>
                <a:xfrm>
                  <a:off x="3637149" y="3777646"/>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u</a:t>
                  </a:r>
                </a:p>
              </p:txBody>
            </p:sp>
            <p:sp>
              <p:nvSpPr>
                <p:cNvPr id="228" name="TextBox 227"/>
                <p:cNvSpPr txBox="1"/>
                <p:nvPr/>
              </p:nvSpPr>
              <p:spPr>
                <a:xfrm>
                  <a:off x="3257039" y="3952056"/>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e</a:t>
                  </a:r>
                  <a:endParaRPr lang="en-US" sz="1200" dirty="0" smtClean="0">
                    <a:solidFill>
                      <a:schemeClr val="accent1"/>
                    </a:solidFill>
                    <a:latin typeface="Rockwell"/>
                    <a:cs typeface="Rockwell"/>
                  </a:endParaRPr>
                </a:p>
              </p:txBody>
            </p:sp>
            <p:sp>
              <p:nvSpPr>
                <p:cNvPr id="229" name="TextBox 228"/>
                <p:cNvSpPr txBox="1"/>
                <p:nvPr/>
              </p:nvSpPr>
              <p:spPr>
                <a:xfrm>
                  <a:off x="4068880" y="4038219"/>
                  <a:ext cx="345928" cy="216347"/>
                </a:xfrm>
                <a:prstGeom prst="rect">
                  <a:avLst/>
                </a:prstGeom>
                <a:noFill/>
              </p:spPr>
              <p:txBody>
                <a:bodyPr wrap="square" rtlCol="0" anchor="ctr">
                  <a:noAutofit/>
                </a:bodyPr>
                <a:lstStyle/>
                <a:p>
                  <a:pPr algn="ctr"/>
                  <a:r>
                    <a:rPr lang="el-GR" sz="1200" dirty="0">
                      <a:solidFill>
                        <a:schemeClr val="accent1"/>
                      </a:solidFill>
                      <a:latin typeface="Rockwell"/>
                      <a:cs typeface="Rockwell"/>
                    </a:rPr>
                    <a:t>ε</a:t>
                  </a:r>
                  <a:endParaRPr lang="en-US" sz="1200" dirty="0">
                    <a:solidFill>
                      <a:schemeClr val="accent1"/>
                    </a:solidFill>
                    <a:latin typeface="Rockwell"/>
                    <a:cs typeface="Rockwell"/>
                  </a:endParaRPr>
                </a:p>
              </p:txBody>
            </p:sp>
            <p:sp>
              <p:nvSpPr>
                <p:cNvPr id="230" name="TextBox 229"/>
                <p:cNvSpPr txBox="1"/>
                <p:nvPr/>
              </p:nvSpPr>
              <p:spPr>
                <a:xfrm>
                  <a:off x="5534508" y="3865659"/>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e</a:t>
                  </a:r>
                </a:p>
              </p:txBody>
            </p:sp>
            <p:sp>
              <p:nvSpPr>
                <p:cNvPr id="231" name="TextBox 230"/>
                <p:cNvSpPr txBox="1"/>
                <p:nvPr/>
              </p:nvSpPr>
              <p:spPr>
                <a:xfrm>
                  <a:off x="4633952" y="3973833"/>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e</a:t>
                  </a:r>
                  <a:endParaRPr lang="en-US" sz="1200" dirty="0" smtClean="0">
                    <a:solidFill>
                      <a:schemeClr val="accent1"/>
                    </a:solidFill>
                    <a:latin typeface="Rockwell"/>
                    <a:cs typeface="Rockwell"/>
                  </a:endParaRPr>
                </a:p>
              </p:txBody>
            </p:sp>
            <p:sp>
              <p:nvSpPr>
                <p:cNvPr id="232" name="TextBox 231"/>
                <p:cNvSpPr txBox="1"/>
                <p:nvPr/>
              </p:nvSpPr>
              <p:spPr>
                <a:xfrm>
                  <a:off x="3029436" y="2887849"/>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s</a:t>
                  </a:r>
                </a:p>
              </p:txBody>
            </p:sp>
            <p:sp>
              <p:nvSpPr>
                <p:cNvPr id="233" name="TextBox 232"/>
                <p:cNvSpPr txBox="1"/>
                <p:nvPr/>
              </p:nvSpPr>
              <p:spPr>
                <a:xfrm>
                  <a:off x="3971970" y="2975750"/>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e</a:t>
                  </a:r>
                </a:p>
              </p:txBody>
            </p:sp>
            <p:sp>
              <p:nvSpPr>
                <p:cNvPr id="234" name="TextBox 233"/>
                <p:cNvSpPr txBox="1"/>
                <p:nvPr/>
              </p:nvSpPr>
              <p:spPr>
                <a:xfrm>
                  <a:off x="4788295" y="2896084"/>
                  <a:ext cx="345928" cy="216348"/>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h</a:t>
                  </a:r>
                </a:p>
              </p:txBody>
            </p:sp>
          </p:grpSp>
          <p:sp>
            <p:nvSpPr>
              <p:cNvPr id="222" name="TextBox 221"/>
              <p:cNvSpPr txBox="1"/>
              <p:nvPr/>
            </p:nvSpPr>
            <p:spPr>
              <a:xfrm>
                <a:off x="3449633" y="1188732"/>
                <a:ext cx="275905" cy="172553"/>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a</a:t>
                </a:r>
              </a:p>
            </p:txBody>
          </p:sp>
        </p:grpSp>
        <p:cxnSp>
          <p:nvCxnSpPr>
            <p:cNvPr id="235" name="Straight Arrow Connector 234"/>
            <p:cNvCxnSpPr/>
            <p:nvPr/>
          </p:nvCxnSpPr>
          <p:spPr bwMode="auto">
            <a:xfrm>
              <a:off x="6478214" y="2289839"/>
              <a:ext cx="0" cy="757238"/>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236" name="Group 235"/>
            <p:cNvGrpSpPr/>
            <p:nvPr/>
          </p:nvGrpSpPr>
          <p:grpSpPr>
            <a:xfrm>
              <a:off x="4017914" y="1837309"/>
              <a:ext cx="1816644" cy="1219047"/>
              <a:chOff x="4296020" y="4305431"/>
              <a:chExt cx="1816644" cy="1219047"/>
            </a:xfrm>
          </p:grpSpPr>
          <p:sp>
            <p:nvSpPr>
              <p:cNvPr id="237" name="Oval 236"/>
              <p:cNvSpPr/>
              <p:nvPr/>
            </p:nvSpPr>
            <p:spPr>
              <a:xfrm>
                <a:off x="4296020" y="4784298"/>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38" name="Straight Arrow Connector 237"/>
              <p:cNvCxnSpPr>
                <a:endCxn id="239" idx="2"/>
              </p:cNvCxnSpPr>
              <p:nvPr/>
            </p:nvCxnSpPr>
            <p:spPr>
              <a:xfrm>
                <a:off x="4459073" y="486564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39" name="Oval 238"/>
              <p:cNvSpPr/>
              <p:nvPr/>
            </p:nvSpPr>
            <p:spPr>
              <a:xfrm>
                <a:off x="4708579" y="478597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40" name="Straight Arrow Connector 239"/>
              <p:cNvCxnSpPr>
                <a:endCxn id="241" idx="2"/>
              </p:cNvCxnSpPr>
              <p:nvPr/>
            </p:nvCxnSpPr>
            <p:spPr>
              <a:xfrm>
                <a:off x="4855261" y="486310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41" name="Oval 240"/>
              <p:cNvSpPr/>
              <p:nvPr/>
            </p:nvSpPr>
            <p:spPr>
              <a:xfrm>
                <a:off x="5104766" y="478343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42" name="Straight Arrow Connector 241"/>
              <p:cNvCxnSpPr>
                <a:endCxn id="243" idx="2"/>
              </p:cNvCxnSpPr>
              <p:nvPr/>
            </p:nvCxnSpPr>
            <p:spPr>
              <a:xfrm>
                <a:off x="5277683" y="4863102"/>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43" name="Oval 242"/>
              <p:cNvSpPr/>
              <p:nvPr/>
            </p:nvSpPr>
            <p:spPr>
              <a:xfrm>
                <a:off x="5527188" y="4783433"/>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44" name="Straight Arrow Connector 243"/>
              <p:cNvCxnSpPr>
                <a:endCxn id="245" idx="2"/>
              </p:cNvCxnSpPr>
              <p:nvPr/>
            </p:nvCxnSpPr>
            <p:spPr>
              <a:xfrm>
                <a:off x="5700105" y="4862140"/>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45" name="Oval 244"/>
              <p:cNvSpPr/>
              <p:nvPr/>
            </p:nvSpPr>
            <p:spPr>
              <a:xfrm>
                <a:off x="5949610" y="4782470"/>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46" name="Straight Arrow Connector 44"/>
              <p:cNvCxnSpPr>
                <a:stCxn id="239" idx="5"/>
                <a:endCxn id="241" idx="4"/>
              </p:cNvCxnSpPr>
              <p:nvPr/>
            </p:nvCxnSpPr>
            <p:spPr>
              <a:xfrm rot="16200000" flipH="1">
                <a:off x="5006627" y="4763105"/>
                <a:ext cx="20795" cy="338538"/>
              </a:xfrm>
              <a:prstGeom prst="curvedConnector3">
                <a:avLst>
                  <a:gd name="adj1" fmla="val 139874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47" name="Oval 246"/>
              <p:cNvSpPr/>
              <p:nvPr/>
            </p:nvSpPr>
            <p:spPr>
              <a:xfrm>
                <a:off x="4930827" y="5365138"/>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48" name="Straight Arrow Connector 44"/>
              <p:cNvCxnSpPr>
                <a:stCxn id="239" idx="3"/>
                <a:endCxn id="247" idx="2"/>
              </p:cNvCxnSpPr>
              <p:nvPr/>
            </p:nvCxnSpPr>
            <p:spPr>
              <a:xfrm rot="16200000" flipH="1">
                <a:off x="4570228" y="5084207"/>
                <a:ext cx="522830" cy="198368"/>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49" name="Straight Arrow Connector 44"/>
              <p:cNvCxnSpPr>
                <a:stCxn id="247" idx="6"/>
                <a:endCxn id="243" idx="4"/>
              </p:cNvCxnSpPr>
              <p:nvPr/>
            </p:nvCxnSpPr>
            <p:spPr>
              <a:xfrm flipV="1">
                <a:off x="5093881" y="4942773"/>
                <a:ext cx="514834" cy="502035"/>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50" name="Straight Arrow Connector 44"/>
              <p:cNvCxnSpPr>
                <a:stCxn id="237" idx="0"/>
                <a:endCxn id="239" idx="1"/>
              </p:cNvCxnSpPr>
              <p:nvPr/>
            </p:nvCxnSpPr>
            <p:spPr>
              <a:xfrm rot="16200000" flipH="1">
                <a:off x="4542497" y="4619347"/>
                <a:ext cx="25010" cy="354912"/>
              </a:xfrm>
              <a:prstGeom prst="curvedConnector3">
                <a:avLst>
                  <a:gd name="adj1" fmla="val -83209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51" name="Straight Arrow Connector 44"/>
              <p:cNvCxnSpPr>
                <a:stCxn id="239" idx="0"/>
                <a:endCxn id="243" idx="1"/>
              </p:cNvCxnSpPr>
              <p:nvPr/>
            </p:nvCxnSpPr>
            <p:spPr>
              <a:xfrm rot="16200000" flipH="1">
                <a:off x="5160189" y="4415890"/>
                <a:ext cx="20795" cy="760961"/>
              </a:xfrm>
              <a:prstGeom prst="curvedConnector3">
                <a:avLst>
                  <a:gd name="adj1" fmla="val -81037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52" name="Straight Arrow Connector 44"/>
              <p:cNvCxnSpPr>
                <a:stCxn id="243" idx="0"/>
                <a:endCxn id="245" idx="0"/>
              </p:cNvCxnSpPr>
              <p:nvPr/>
            </p:nvCxnSpPr>
            <p:spPr>
              <a:xfrm rot="5400000" flipH="1" flipV="1">
                <a:off x="5819444" y="4571741"/>
                <a:ext cx="963" cy="422422"/>
              </a:xfrm>
              <a:prstGeom prst="curvedConnector3">
                <a:avLst>
                  <a:gd name="adj1" fmla="val 21706805"/>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53" name="Oval 252"/>
              <p:cNvSpPr/>
              <p:nvPr/>
            </p:nvSpPr>
            <p:spPr>
              <a:xfrm>
                <a:off x="5997941" y="4824220"/>
                <a:ext cx="66392" cy="66392"/>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54" name="Straight Arrow Connector 44"/>
              <p:cNvCxnSpPr>
                <a:stCxn id="239" idx="7"/>
                <a:endCxn id="241" idx="0"/>
              </p:cNvCxnSpPr>
              <p:nvPr/>
            </p:nvCxnSpPr>
            <p:spPr>
              <a:xfrm rot="5400000" flipH="1" flipV="1">
                <a:off x="5004087" y="4627102"/>
                <a:ext cx="25874" cy="338539"/>
              </a:xfrm>
              <a:prstGeom prst="curvedConnector3">
                <a:avLst>
                  <a:gd name="adj1" fmla="val 1152517"/>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255" name="Group 254"/>
              <p:cNvGrpSpPr/>
              <p:nvPr/>
            </p:nvGrpSpPr>
            <p:grpSpPr>
              <a:xfrm>
                <a:off x="4409540" y="4305431"/>
                <a:ext cx="1531869" cy="1066556"/>
                <a:chOff x="2954628" y="1188732"/>
                <a:chExt cx="1682752" cy="1171608"/>
              </a:xfrm>
            </p:grpSpPr>
            <p:grpSp>
              <p:nvGrpSpPr>
                <p:cNvPr id="256" name="Group 255"/>
                <p:cNvGrpSpPr/>
                <p:nvPr/>
              </p:nvGrpSpPr>
              <p:grpSpPr>
                <a:xfrm>
                  <a:off x="2954628" y="1252724"/>
                  <a:ext cx="1682752" cy="1107616"/>
                  <a:chOff x="3029436" y="2887849"/>
                  <a:chExt cx="2109824" cy="1388726"/>
                </a:xfrm>
              </p:grpSpPr>
              <p:sp>
                <p:nvSpPr>
                  <p:cNvPr id="258" name="TextBox 257"/>
                  <p:cNvSpPr txBox="1"/>
                  <p:nvPr/>
                </p:nvSpPr>
                <p:spPr>
                  <a:xfrm>
                    <a:off x="3084075" y="3301126"/>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r</a:t>
                    </a:r>
                  </a:p>
                </p:txBody>
              </p:sp>
              <p:sp>
                <p:nvSpPr>
                  <p:cNvPr id="259" name="TextBox 258"/>
                  <p:cNvSpPr txBox="1"/>
                  <p:nvPr/>
                </p:nvSpPr>
                <p:spPr>
                  <a:xfrm>
                    <a:off x="3629738" y="3297628"/>
                    <a:ext cx="345928" cy="216347"/>
                  </a:xfrm>
                  <a:prstGeom prst="rect">
                    <a:avLst/>
                  </a:prstGeom>
                  <a:noFill/>
                </p:spPr>
                <p:txBody>
                  <a:bodyPr wrap="square" rtlCol="0" anchor="ctr">
                    <a:noAutofit/>
                  </a:bodyPr>
                  <a:lstStyle/>
                  <a:p>
                    <a:pPr algn="ctr"/>
                    <a:r>
                      <a:rPr lang="en-US" sz="1200" dirty="0" err="1" smtClean="0">
                        <a:solidFill>
                          <a:schemeClr val="accent1"/>
                        </a:solidFill>
                        <a:latin typeface="Rockwell"/>
                        <a:cs typeface="Rockwell"/>
                      </a:rPr>
                      <a:t>i</a:t>
                    </a:r>
                    <a:endParaRPr lang="en-US" sz="1200" dirty="0" smtClean="0">
                      <a:solidFill>
                        <a:schemeClr val="accent1"/>
                      </a:solidFill>
                      <a:latin typeface="Rockwell"/>
                      <a:cs typeface="Rockwell"/>
                    </a:endParaRPr>
                  </a:p>
                </p:txBody>
              </p:sp>
              <p:sp>
                <p:nvSpPr>
                  <p:cNvPr id="260" name="TextBox 259"/>
                  <p:cNvSpPr txBox="1"/>
                  <p:nvPr/>
                </p:nvSpPr>
                <p:spPr>
                  <a:xfrm>
                    <a:off x="4211535" y="3297628"/>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n</a:t>
                    </a:r>
                    <a:endParaRPr lang="en-US" sz="1200" dirty="0" smtClean="0">
                      <a:solidFill>
                        <a:schemeClr val="accent1"/>
                      </a:solidFill>
                      <a:latin typeface="Rockwell"/>
                      <a:cs typeface="Rockwell"/>
                    </a:endParaRPr>
                  </a:p>
                </p:txBody>
              </p:sp>
              <p:sp>
                <p:nvSpPr>
                  <p:cNvPr id="261" name="TextBox 260"/>
                  <p:cNvSpPr txBox="1"/>
                  <p:nvPr/>
                </p:nvSpPr>
                <p:spPr>
                  <a:xfrm>
                    <a:off x="4793332" y="3296302"/>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g</a:t>
                    </a:r>
                  </a:p>
                </p:txBody>
              </p:sp>
              <p:sp>
                <p:nvSpPr>
                  <p:cNvPr id="262" name="TextBox 261"/>
                  <p:cNvSpPr txBox="1"/>
                  <p:nvPr/>
                </p:nvSpPr>
                <p:spPr>
                  <a:xfrm>
                    <a:off x="3637149" y="3777646"/>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u</a:t>
                    </a:r>
                  </a:p>
                </p:txBody>
              </p:sp>
              <p:sp>
                <p:nvSpPr>
                  <p:cNvPr id="263" name="TextBox 262"/>
                  <p:cNvSpPr txBox="1"/>
                  <p:nvPr/>
                </p:nvSpPr>
                <p:spPr>
                  <a:xfrm>
                    <a:off x="3257039" y="3952056"/>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e</a:t>
                    </a:r>
                    <a:endParaRPr lang="en-US" sz="1200" dirty="0" smtClean="0">
                      <a:solidFill>
                        <a:schemeClr val="accent1"/>
                      </a:solidFill>
                      <a:latin typeface="Rockwell"/>
                      <a:cs typeface="Rockwell"/>
                    </a:endParaRPr>
                  </a:p>
                </p:txBody>
              </p:sp>
              <p:sp>
                <p:nvSpPr>
                  <p:cNvPr id="264" name="TextBox 263"/>
                  <p:cNvSpPr txBox="1"/>
                  <p:nvPr/>
                </p:nvSpPr>
                <p:spPr>
                  <a:xfrm>
                    <a:off x="4409234" y="4060229"/>
                    <a:ext cx="345928" cy="216346"/>
                  </a:xfrm>
                  <a:prstGeom prst="rect">
                    <a:avLst/>
                  </a:prstGeom>
                  <a:noFill/>
                </p:spPr>
                <p:txBody>
                  <a:bodyPr wrap="square" rtlCol="0" anchor="ctr">
                    <a:noAutofit/>
                  </a:bodyPr>
                  <a:lstStyle/>
                  <a:p>
                    <a:pPr algn="ctr"/>
                    <a:r>
                      <a:rPr lang="el-GR" sz="1200" dirty="0">
                        <a:solidFill>
                          <a:schemeClr val="accent1"/>
                        </a:solidFill>
                        <a:latin typeface="Rockwell"/>
                        <a:cs typeface="Rockwell"/>
                      </a:rPr>
                      <a:t>ε</a:t>
                    </a:r>
                    <a:endParaRPr lang="en-US" sz="1200" dirty="0">
                      <a:solidFill>
                        <a:schemeClr val="accent1"/>
                      </a:solidFill>
                      <a:latin typeface="Rockwell"/>
                      <a:cs typeface="Rockwell"/>
                    </a:endParaRPr>
                  </a:p>
                </p:txBody>
              </p:sp>
              <p:sp>
                <p:nvSpPr>
                  <p:cNvPr id="265" name="TextBox 264"/>
                  <p:cNvSpPr txBox="1"/>
                  <p:nvPr/>
                </p:nvSpPr>
                <p:spPr>
                  <a:xfrm>
                    <a:off x="3029436" y="2887849"/>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s</a:t>
                    </a:r>
                  </a:p>
                </p:txBody>
              </p:sp>
              <p:sp>
                <p:nvSpPr>
                  <p:cNvPr id="266" name="TextBox 265"/>
                  <p:cNvSpPr txBox="1"/>
                  <p:nvPr/>
                </p:nvSpPr>
                <p:spPr>
                  <a:xfrm>
                    <a:off x="3971970" y="2975750"/>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e</a:t>
                    </a:r>
                  </a:p>
                </p:txBody>
              </p:sp>
              <p:sp>
                <p:nvSpPr>
                  <p:cNvPr id="267" name="TextBox 266"/>
                  <p:cNvSpPr txBox="1"/>
                  <p:nvPr/>
                </p:nvSpPr>
                <p:spPr>
                  <a:xfrm>
                    <a:off x="4788295" y="2896084"/>
                    <a:ext cx="345928" cy="216348"/>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h</a:t>
                    </a:r>
                  </a:p>
                </p:txBody>
              </p:sp>
            </p:grpSp>
            <p:sp>
              <p:nvSpPr>
                <p:cNvPr id="257" name="TextBox 256"/>
                <p:cNvSpPr txBox="1"/>
                <p:nvPr/>
              </p:nvSpPr>
              <p:spPr>
                <a:xfrm>
                  <a:off x="3449633" y="1188732"/>
                  <a:ext cx="275905" cy="172553"/>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a</a:t>
                  </a:r>
                </a:p>
              </p:txBody>
            </p:sp>
          </p:grpSp>
        </p:grpSp>
        <p:cxnSp>
          <p:nvCxnSpPr>
            <p:cNvPr id="268" name="Straight Connector 267"/>
            <p:cNvCxnSpPr>
              <a:stCxn id="157" idx="2"/>
              <a:endCxn id="269" idx="3"/>
            </p:cNvCxnSpPr>
            <p:nvPr/>
          </p:nvCxnSpPr>
          <p:spPr>
            <a:xfrm flipH="1">
              <a:off x="4926236" y="3349421"/>
              <a:ext cx="1167555" cy="2965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69" name="Rectangle 268"/>
            <p:cNvSpPr/>
            <p:nvPr/>
          </p:nvSpPr>
          <p:spPr>
            <a:xfrm>
              <a:off x="4683050" y="325748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200" i="1" dirty="0" smtClean="0">
                  <a:solidFill>
                    <a:schemeClr val="tx1"/>
                  </a:solidFill>
                  <a:latin typeface="Times New Roman"/>
                  <a:cs typeface="Times New Roman"/>
                </a:rPr>
                <a:t>ψ</a:t>
              </a:r>
              <a:r>
                <a:rPr lang="en-US" sz="1200" i="1" baseline="-25000" dirty="0">
                  <a:solidFill>
                    <a:schemeClr val="tx1"/>
                  </a:solidFill>
                  <a:latin typeface="Times New Roman"/>
                  <a:cs typeface="Times New Roman"/>
                </a:rPr>
                <a:t>1</a:t>
              </a:r>
              <a:endParaRPr lang="en-US" sz="1200" i="1" dirty="0">
                <a:solidFill>
                  <a:schemeClr val="tx1"/>
                </a:solidFill>
                <a:latin typeface="Times New Roman"/>
                <a:cs typeface="Times New Roman"/>
              </a:endParaRPr>
            </a:p>
          </p:txBody>
        </p:sp>
        <p:grpSp>
          <p:nvGrpSpPr>
            <p:cNvPr id="270" name="Group 18"/>
            <p:cNvGrpSpPr>
              <a:grpSpLocks/>
            </p:cNvGrpSpPr>
            <p:nvPr/>
          </p:nvGrpSpPr>
          <p:grpSpPr bwMode="auto">
            <a:xfrm>
              <a:off x="4259909" y="3164221"/>
              <a:ext cx="423141" cy="389279"/>
              <a:chOff x="3503523" y="5465825"/>
              <a:chExt cx="224408" cy="271141"/>
            </a:xfrm>
          </p:grpSpPr>
          <p:cxnSp>
            <p:nvCxnSpPr>
              <p:cNvPr id="271" name="Straight Connector 270"/>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72" name="Straight Connector 271"/>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73" name="Straight Connector 272"/>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cxnSp>
          <p:nvCxnSpPr>
            <p:cNvPr id="274" name="Straight Arrow Connector 273"/>
            <p:cNvCxnSpPr/>
            <p:nvPr/>
          </p:nvCxnSpPr>
          <p:spPr bwMode="auto">
            <a:xfrm>
              <a:off x="5091078" y="3253177"/>
              <a:ext cx="880856" cy="0"/>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275" name="Straight Connector 274"/>
            <p:cNvCxnSpPr>
              <a:stCxn id="276" idx="1"/>
              <a:endCxn id="157" idx="6"/>
            </p:cNvCxnSpPr>
            <p:nvPr/>
          </p:nvCxnSpPr>
          <p:spPr>
            <a:xfrm flipH="1">
              <a:off x="6589765" y="3314931"/>
              <a:ext cx="1191101" cy="3449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76" name="Rectangle 275"/>
            <p:cNvSpPr/>
            <p:nvPr/>
          </p:nvSpPr>
          <p:spPr>
            <a:xfrm>
              <a:off x="7780866" y="3193337"/>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200" i="1" dirty="0" smtClean="0">
                  <a:solidFill>
                    <a:schemeClr val="tx1"/>
                  </a:solidFill>
                  <a:latin typeface="Times New Roman"/>
                  <a:cs typeface="Times New Roman"/>
                </a:rPr>
                <a:t>ψ</a:t>
              </a:r>
              <a:r>
                <a:rPr lang="en-US" sz="1200" i="1" baseline="-25000" dirty="0">
                  <a:solidFill>
                    <a:schemeClr val="tx1"/>
                  </a:solidFill>
                  <a:latin typeface="Times New Roman"/>
                  <a:cs typeface="Times New Roman"/>
                </a:rPr>
                <a:t>1</a:t>
              </a:r>
              <a:endParaRPr lang="en-US" sz="1200" i="1" dirty="0">
                <a:solidFill>
                  <a:schemeClr val="tx1"/>
                </a:solidFill>
                <a:latin typeface="Times New Roman"/>
                <a:cs typeface="Times New Roman"/>
              </a:endParaRPr>
            </a:p>
          </p:txBody>
        </p:sp>
        <p:grpSp>
          <p:nvGrpSpPr>
            <p:cNvPr id="277" name="Group 18"/>
            <p:cNvGrpSpPr>
              <a:grpSpLocks/>
            </p:cNvGrpSpPr>
            <p:nvPr/>
          </p:nvGrpSpPr>
          <p:grpSpPr bwMode="auto">
            <a:xfrm rot="10800000">
              <a:off x="8031784" y="3134930"/>
              <a:ext cx="423141" cy="389279"/>
              <a:chOff x="3503523" y="5465825"/>
              <a:chExt cx="224408" cy="271141"/>
            </a:xfrm>
          </p:grpSpPr>
          <p:cxnSp>
            <p:nvCxnSpPr>
              <p:cNvPr id="278" name="Straight Connector 277"/>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79" name="Straight Connector 278"/>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80" name="Straight Connector 279"/>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cxnSp>
          <p:nvCxnSpPr>
            <p:cNvPr id="281" name="Straight Arrow Connector 280"/>
            <p:cNvCxnSpPr/>
            <p:nvPr/>
          </p:nvCxnSpPr>
          <p:spPr bwMode="auto">
            <a:xfrm>
              <a:off x="6752818" y="3500669"/>
              <a:ext cx="880856" cy="0"/>
            </a:xfrm>
            <a:prstGeom prst="straightConnector1">
              <a:avLst/>
            </a:prstGeom>
            <a:ln w="5715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282" name="Group 281"/>
            <p:cNvGrpSpPr/>
            <p:nvPr/>
          </p:nvGrpSpPr>
          <p:grpSpPr>
            <a:xfrm>
              <a:off x="6394183" y="3600770"/>
              <a:ext cx="2183531" cy="1219047"/>
              <a:chOff x="2686693" y="3582184"/>
              <a:chExt cx="2183531" cy="1219047"/>
            </a:xfrm>
          </p:grpSpPr>
          <p:sp>
            <p:nvSpPr>
              <p:cNvPr id="283" name="Oval 282"/>
              <p:cNvSpPr/>
              <p:nvPr/>
            </p:nvSpPr>
            <p:spPr>
              <a:xfrm>
                <a:off x="2686693" y="4061051"/>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84" name="Straight Arrow Connector 283"/>
              <p:cNvCxnSpPr>
                <a:endCxn id="285" idx="2"/>
              </p:cNvCxnSpPr>
              <p:nvPr/>
            </p:nvCxnSpPr>
            <p:spPr>
              <a:xfrm>
                <a:off x="2849746" y="4142395"/>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85" name="Oval 284"/>
              <p:cNvSpPr/>
              <p:nvPr/>
            </p:nvSpPr>
            <p:spPr>
              <a:xfrm>
                <a:off x="3099252" y="4062726"/>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86" name="Straight Arrow Connector 285"/>
              <p:cNvCxnSpPr>
                <a:endCxn id="287" idx="2"/>
              </p:cNvCxnSpPr>
              <p:nvPr/>
            </p:nvCxnSpPr>
            <p:spPr>
              <a:xfrm>
                <a:off x="3245934" y="4139855"/>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87" name="Oval 286"/>
              <p:cNvSpPr/>
              <p:nvPr/>
            </p:nvSpPr>
            <p:spPr>
              <a:xfrm>
                <a:off x="3495439" y="4060186"/>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88" name="Straight Arrow Connector 287"/>
              <p:cNvCxnSpPr>
                <a:endCxn id="289" idx="2"/>
              </p:cNvCxnSpPr>
              <p:nvPr/>
            </p:nvCxnSpPr>
            <p:spPr>
              <a:xfrm>
                <a:off x="3668356" y="4139855"/>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89" name="Oval 288"/>
              <p:cNvSpPr/>
              <p:nvPr/>
            </p:nvSpPr>
            <p:spPr>
              <a:xfrm>
                <a:off x="3917861" y="4060186"/>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90" name="Straight Arrow Connector 289"/>
              <p:cNvCxnSpPr>
                <a:endCxn id="291" idx="2"/>
              </p:cNvCxnSpPr>
              <p:nvPr/>
            </p:nvCxnSpPr>
            <p:spPr>
              <a:xfrm>
                <a:off x="4090778" y="4138893"/>
                <a:ext cx="249506" cy="0"/>
              </a:xfrm>
              <a:prstGeom prst="straightConnector1">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91" name="Oval 290"/>
              <p:cNvSpPr/>
              <p:nvPr/>
            </p:nvSpPr>
            <p:spPr>
              <a:xfrm>
                <a:off x="4340283" y="4059223"/>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92" name="Straight Arrow Connector 44"/>
              <p:cNvCxnSpPr>
                <a:stCxn id="285" idx="5"/>
                <a:endCxn id="287" idx="4"/>
              </p:cNvCxnSpPr>
              <p:nvPr/>
            </p:nvCxnSpPr>
            <p:spPr>
              <a:xfrm rot="16200000" flipH="1">
                <a:off x="3397300" y="4039858"/>
                <a:ext cx="20795" cy="338538"/>
              </a:xfrm>
              <a:prstGeom prst="curvedConnector3">
                <a:avLst>
                  <a:gd name="adj1" fmla="val 1398740"/>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93" name="Oval 292"/>
              <p:cNvSpPr/>
              <p:nvPr/>
            </p:nvSpPr>
            <p:spPr>
              <a:xfrm>
                <a:off x="3321500" y="4641891"/>
                <a:ext cx="163054" cy="159340"/>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294" name="Straight Arrow Connector 44"/>
              <p:cNvCxnSpPr>
                <a:stCxn id="285" idx="3"/>
                <a:endCxn id="293" idx="2"/>
              </p:cNvCxnSpPr>
              <p:nvPr/>
            </p:nvCxnSpPr>
            <p:spPr>
              <a:xfrm rot="16200000" flipH="1">
                <a:off x="2960901" y="4360960"/>
                <a:ext cx="522830" cy="198368"/>
              </a:xfrm>
              <a:prstGeom prst="curvedConnector2">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95" name="Straight Arrow Connector 44"/>
              <p:cNvCxnSpPr>
                <a:stCxn id="293" idx="6"/>
                <a:endCxn id="287" idx="5"/>
              </p:cNvCxnSpPr>
              <p:nvPr/>
            </p:nvCxnSpPr>
            <p:spPr>
              <a:xfrm flipV="1">
                <a:off x="3484554" y="4196191"/>
                <a:ext cx="150061" cy="525370"/>
              </a:xfrm>
              <a:prstGeom prst="curvedConnector2">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96" name="Straight Arrow Connector 44"/>
              <p:cNvCxnSpPr>
                <a:stCxn id="291" idx="5"/>
                <a:endCxn id="291" idx="6"/>
              </p:cNvCxnSpPr>
              <p:nvPr/>
            </p:nvCxnSpPr>
            <p:spPr>
              <a:xfrm rot="5400000" flipH="1" flipV="1">
                <a:off x="4463229" y="4155121"/>
                <a:ext cx="56335" cy="23879"/>
              </a:xfrm>
              <a:prstGeom prst="curvedConnector4">
                <a:avLst>
                  <a:gd name="adj1" fmla="val -410822"/>
                  <a:gd name="adj2" fmla="val 971488"/>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97" name="Straight Arrow Connector 44"/>
              <p:cNvCxnSpPr>
                <a:stCxn id="283" idx="0"/>
                <a:endCxn id="285" idx="1"/>
              </p:cNvCxnSpPr>
              <p:nvPr/>
            </p:nvCxnSpPr>
            <p:spPr>
              <a:xfrm rot="16200000" flipH="1">
                <a:off x="2933170" y="3896100"/>
                <a:ext cx="25010" cy="354912"/>
              </a:xfrm>
              <a:prstGeom prst="curvedConnector3">
                <a:avLst>
                  <a:gd name="adj1" fmla="val -832090"/>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98" name="Straight Arrow Connector 44"/>
              <p:cNvCxnSpPr>
                <a:stCxn id="285" idx="0"/>
                <a:endCxn id="289" idx="1"/>
              </p:cNvCxnSpPr>
              <p:nvPr/>
            </p:nvCxnSpPr>
            <p:spPr>
              <a:xfrm rot="16200000" flipH="1">
                <a:off x="3550862" y="3692643"/>
                <a:ext cx="20795" cy="760961"/>
              </a:xfrm>
              <a:prstGeom prst="curvedConnector3">
                <a:avLst>
                  <a:gd name="adj1" fmla="val -810370"/>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99" name="Straight Arrow Connector 44"/>
              <p:cNvCxnSpPr>
                <a:stCxn id="289" idx="0"/>
                <a:endCxn id="291" idx="0"/>
              </p:cNvCxnSpPr>
              <p:nvPr/>
            </p:nvCxnSpPr>
            <p:spPr>
              <a:xfrm rot="5400000" flipH="1" flipV="1">
                <a:off x="4210117" y="3848494"/>
                <a:ext cx="963" cy="422422"/>
              </a:xfrm>
              <a:prstGeom prst="curvedConnector3">
                <a:avLst>
                  <a:gd name="adj1" fmla="val 21706805"/>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300" name="Straight Arrow Connector 44"/>
              <p:cNvCxnSpPr>
                <a:stCxn id="287" idx="5"/>
                <a:endCxn id="291" idx="4"/>
              </p:cNvCxnSpPr>
              <p:nvPr/>
            </p:nvCxnSpPr>
            <p:spPr>
              <a:xfrm rot="16200000" flipH="1">
                <a:off x="4017027" y="3813779"/>
                <a:ext cx="22371" cy="787196"/>
              </a:xfrm>
              <a:prstGeom prst="curvedConnector3">
                <a:avLst>
                  <a:gd name="adj1" fmla="val 1034519"/>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301" name="Oval 300"/>
              <p:cNvSpPr/>
              <p:nvPr/>
            </p:nvSpPr>
            <p:spPr>
              <a:xfrm>
                <a:off x="4388614" y="4100973"/>
                <a:ext cx="66392" cy="66392"/>
              </a:xfrm>
              <a:prstGeom prst="ellipse">
                <a:avLst/>
              </a:prstGeom>
              <a:noFill/>
              <a:ln w="38100" cmpd="sng">
                <a:solidFill>
                  <a:srgbClr val="3891A7"/>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200"/>
              </a:p>
            </p:txBody>
          </p:sp>
          <p:cxnSp>
            <p:nvCxnSpPr>
              <p:cNvPr id="302" name="Straight Arrow Connector 44"/>
              <p:cNvCxnSpPr>
                <a:stCxn id="285" idx="7"/>
                <a:endCxn id="287" idx="0"/>
              </p:cNvCxnSpPr>
              <p:nvPr/>
            </p:nvCxnSpPr>
            <p:spPr>
              <a:xfrm rot="5400000" flipH="1" flipV="1">
                <a:off x="3394760" y="3903855"/>
                <a:ext cx="25874" cy="338539"/>
              </a:xfrm>
              <a:prstGeom prst="curvedConnector3">
                <a:avLst>
                  <a:gd name="adj1" fmla="val 1152517"/>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303" name="Group 302"/>
              <p:cNvGrpSpPr/>
              <p:nvPr/>
            </p:nvGrpSpPr>
            <p:grpSpPr>
              <a:xfrm>
                <a:off x="2800213" y="3582184"/>
                <a:ext cx="2070011" cy="1050576"/>
                <a:chOff x="2954628" y="1188732"/>
                <a:chExt cx="2273899" cy="1154054"/>
              </a:xfrm>
            </p:grpSpPr>
            <p:grpSp>
              <p:nvGrpSpPr>
                <p:cNvPr id="306" name="Group 305"/>
                <p:cNvGrpSpPr/>
                <p:nvPr/>
              </p:nvGrpSpPr>
              <p:grpSpPr>
                <a:xfrm>
                  <a:off x="2954628" y="1252724"/>
                  <a:ext cx="2273899" cy="1090062"/>
                  <a:chOff x="3029436" y="2887849"/>
                  <a:chExt cx="2851000" cy="1366717"/>
                </a:xfrm>
              </p:grpSpPr>
              <p:sp>
                <p:nvSpPr>
                  <p:cNvPr id="308" name="TextBox 307"/>
                  <p:cNvSpPr txBox="1"/>
                  <p:nvPr/>
                </p:nvSpPr>
                <p:spPr>
                  <a:xfrm>
                    <a:off x="3084075" y="3301126"/>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r</a:t>
                    </a:r>
                  </a:p>
                </p:txBody>
              </p:sp>
              <p:sp>
                <p:nvSpPr>
                  <p:cNvPr id="309" name="TextBox 308"/>
                  <p:cNvSpPr txBox="1"/>
                  <p:nvPr/>
                </p:nvSpPr>
                <p:spPr>
                  <a:xfrm>
                    <a:off x="3629738" y="3297628"/>
                    <a:ext cx="345928" cy="216347"/>
                  </a:xfrm>
                  <a:prstGeom prst="rect">
                    <a:avLst/>
                  </a:prstGeom>
                  <a:noFill/>
                </p:spPr>
                <p:txBody>
                  <a:bodyPr wrap="square" rtlCol="0" anchor="ctr">
                    <a:noAutofit/>
                  </a:bodyPr>
                  <a:lstStyle/>
                  <a:p>
                    <a:pPr algn="ctr"/>
                    <a:r>
                      <a:rPr lang="en-US" sz="1200" dirty="0" err="1" smtClean="0">
                        <a:solidFill>
                          <a:schemeClr val="accent1"/>
                        </a:solidFill>
                        <a:latin typeface="Rockwell"/>
                        <a:cs typeface="Rockwell"/>
                      </a:rPr>
                      <a:t>i</a:t>
                    </a:r>
                    <a:endParaRPr lang="en-US" sz="1200" dirty="0" smtClean="0">
                      <a:solidFill>
                        <a:schemeClr val="accent1"/>
                      </a:solidFill>
                      <a:latin typeface="Rockwell"/>
                      <a:cs typeface="Rockwell"/>
                    </a:endParaRPr>
                  </a:p>
                </p:txBody>
              </p:sp>
              <p:sp>
                <p:nvSpPr>
                  <p:cNvPr id="310" name="TextBox 309"/>
                  <p:cNvSpPr txBox="1"/>
                  <p:nvPr/>
                </p:nvSpPr>
                <p:spPr>
                  <a:xfrm>
                    <a:off x="4211535" y="3297628"/>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n</a:t>
                    </a:r>
                    <a:endParaRPr lang="en-US" sz="1200" dirty="0" smtClean="0">
                      <a:solidFill>
                        <a:schemeClr val="accent1"/>
                      </a:solidFill>
                      <a:latin typeface="Rockwell"/>
                      <a:cs typeface="Rockwell"/>
                    </a:endParaRPr>
                  </a:p>
                </p:txBody>
              </p:sp>
              <p:sp>
                <p:nvSpPr>
                  <p:cNvPr id="311" name="TextBox 310"/>
                  <p:cNvSpPr txBox="1"/>
                  <p:nvPr/>
                </p:nvSpPr>
                <p:spPr>
                  <a:xfrm>
                    <a:off x="4793332" y="3296302"/>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g</a:t>
                    </a:r>
                  </a:p>
                </p:txBody>
              </p:sp>
              <p:sp>
                <p:nvSpPr>
                  <p:cNvPr id="312" name="TextBox 311"/>
                  <p:cNvSpPr txBox="1"/>
                  <p:nvPr/>
                </p:nvSpPr>
                <p:spPr>
                  <a:xfrm>
                    <a:off x="3637149" y="3777646"/>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u</a:t>
                    </a:r>
                  </a:p>
                </p:txBody>
              </p:sp>
              <p:sp>
                <p:nvSpPr>
                  <p:cNvPr id="313" name="TextBox 312"/>
                  <p:cNvSpPr txBox="1"/>
                  <p:nvPr/>
                </p:nvSpPr>
                <p:spPr>
                  <a:xfrm>
                    <a:off x="3257039" y="3952056"/>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e</a:t>
                    </a:r>
                    <a:endParaRPr lang="en-US" sz="1200" dirty="0" smtClean="0">
                      <a:solidFill>
                        <a:schemeClr val="accent1"/>
                      </a:solidFill>
                      <a:latin typeface="Rockwell"/>
                      <a:cs typeface="Rockwell"/>
                    </a:endParaRPr>
                  </a:p>
                </p:txBody>
              </p:sp>
              <p:sp>
                <p:nvSpPr>
                  <p:cNvPr id="314" name="TextBox 313"/>
                  <p:cNvSpPr txBox="1"/>
                  <p:nvPr/>
                </p:nvSpPr>
                <p:spPr>
                  <a:xfrm>
                    <a:off x="4068880" y="4038219"/>
                    <a:ext cx="345928" cy="216347"/>
                  </a:xfrm>
                  <a:prstGeom prst="rect">
                    <a:avLst/>
                  </a:prstGeom>
                  <a:noFill/>
                </p:spPr>
                <p:txBody>
                  <a:bodyPr wrap="square" rtlCol="0" anchor="ctr">
                    <a:noAutofit/>
                  </a:bodyPr>
                  <a:lstStyle/>
                  <a:p>
                    <a:pPr algn="ctr"/>
                    <a:r>
                      <a:rPr lang="el-GR" sz="1200" dirty="0">
                        <a:solidFill>
                          <a:schemeClr val="accent1"/>
                        </a:solidFill>
                        <a:latin typeface="Rockwell"/>
                        <a:cs typeface="Rockwell"/>
                      </a:rPr>
                      <a:t>ε</a:t>
                    </a:r>
                    <a:endParaRPr lang="en-US" sz="1200" dirty="0">
                      <a:solidFill>
                        <a:schemeClr val="accent1"/>
                      </a:solidFill>
                      <a:latin typeface="Rockwell"/>
                      <a:cs typeface="Rockwell"/>
                    </a:endParaRPr>
                  </a:p>
                </p:txBody>
              </p:sp>
              <p:sp>
                <p:nvSpPr>
                  <p:cNvPr id="315" name="TextBox 314"/>
                  <p:cNvSpPr txBox="1"/>
                  <p:nvPr/>
                </p:nvSpPr>
                <p:spPr>
                  <a:xfrm>
                    <a:off x="5534508" y="3865659"/>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e</a:t>
                    </a:r>
                  </a:p>
                </p:txBody>
              </p:sp>
              <p:sp>
                <p:nvSpPr>
                  <p:cNvPr id="316" name="TextBox 315"/>
                  <p:cNvSpPr txBox="1"/>
                  <p:nvPr/>
                </p:nvSpPr>
                <p:spPr>
                  <a:xfrm>
                    <a:off x="4633952" y="3973833"/>
                    <a:ext cx="345928" cy="216347"/>
                  </a:xfrm>
                  <a:prstGeom prst="rect">
                    <a:avLst/>
                  </a:prstGeom>
                  <a:noFill/>
                </p:spPr>
                <p:txBody>
                  <a:bodyPr wrap="square" rtlCol="0" anchor="ctr">
                    <a:noAutofit/>
                  </a:bodyPr>
                  <a:lstStyle/>
                  <a:p>
                    <a:pPr algn="ctr"/>
                    <a:r>
                      <a:rPr lang="en-US" sz="1200" dirty="0">
                        <a:solidFill>
                          <a:schemeClr val="accent1"/>
                        </a:solidFill>
                        <a:latin typeface="Rockwell"/>
                        <a:cs typeface="Rockwell"/>
                      </a:rPr>
                      <a:t>e</a:t>
                    </a:r>
                    <a:endParaRPr lang="en-US" sz="1200" dirty="0" smtClean="0">
                      <a:solidFill>
                        <a:schemeClr val="accent1"/>
                      </a:solidFill>
                      <a:latin typeface="Rockwell"/>
                      <a:cs typeface="Rockwell"/>
                    </a:endParaRPr>
                  </a:p>
                </p:txBody>
              </p:sp>
              <p:sp>
                <p:nvSpPr>
                  <p:cNvPr id="317" name="TextBox 316"/>
                  <p:cNvSpPr txBox="1"/>
                  <p:nvPr/>
                </p:nvSpPr>
                <p:spPr>
                  <a:xfrm>
                    <a:off x="3029436" y="2887849"/>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s</a:t>
                    </a:r>
                  </a:p>
                </p:txBody>
              </p:sp>
              <p:sp>
                <p:nvSpPr>
                  <p:cNvPr id="318" name="TextBox 317"/>
                  <p:cNvSpPr txBox="1"/>
                  <p:nvPr/>
                </p:nvSpPr>
                <p:spPr>
                  <a:xfrm>
                    <a:off x="3971970" y="2975750"/>
                    <a:ext cx="345928" cy="216347"/>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e</a:t>
                    </a:r>
                  </a:p>
                </p:txBody>
              </p:sp>
              <p:sp>
                <p:nvSpPr>
                  <p:cNvPr id="319" name="TextBox 318"/>
                  <p:cNvSpPr txBox="1"/>
                  <p:nvPr/>
                </p:nvSpPr>
                <p:spPr>
                  <a:xfrm>
                    <a:off x="4788295" y="2896084"/>
                    <a:ext cx="345928" cy="216348"/>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h</a:t>
                    </a:r>
                  </a:p>
                </p:txBody>
              </p:sp>
            </p:grpSp>
            <p:sp>
              <p:nvSpPr>
                <p:cNvPr id="307" name="TextBox 306"/>
                <p:cNvSpPr txBox="1"/>
                <p:nvPr/>
              </p:nvSpPr>
              <p:spPr>
                <a:xfrm>
                  <a:off x="3449633" y="1188732"/>
                  <a:ext cx="275905" cy="172553"/>
                </a:xfrm>
                <a:prstGeom prst="rect">
                  <a:avLst/>
                </a:prstGeom>
                <a:noFill/>
              </p:spPr>
              <p:txBody>
                <a:bodyPr wrap="square" rtlCol="0" anchor="ctr">
                  <a:noAutofit/>
                </a:bodyPr>
                <a:lstStyle/>
                <a:p>
                  <a:pPr algn="ctr"/>
                  <a:r>
                    <a:rPr lang="en-US" sz="1200" dirty="0" smtClean="0">
                      <a:solidFill>
                        <a:schemeClr val="accent1"/>
                      </a:solidFill>
                      <a:latin typeface="Rockwell"/>
                      <a:cs typeface="Rockwell"/>
                    </a:rPr>
                    <a:t>a</a:t>
                  </a:r>
                </a:p>
              </p:txBody>
            </p:sp>
          </p:grpSp>
          <p:cxnSp>
            <p:nvCxnSpPr>
              <p:cNvPr id="304" name="Straight Arrow Connector 44"/>
              <p:cNvCxnSpPr>
                <a:stCxn id="285" idx="4"/>
                <a:endCxn id="289" idx="3"/>
              </p:cNvCxnSpPr>
              <p:nvPr/>
            </p:nvCxnSpPr>
            <p:spPr>
              <a:xfrm rot="5400000" flipH="1" flipV="1">
                <a:off x="3548321" y="3828648"/>
                <a:ext cx="25875" cy="760961"/>
              </a:xfrm>
              <a:prstGeom prst="curvedConnector3">
                <a:avLst>
                  <a:gd name="adj1" fmla="val -1358450"/>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305" name="Straight Arrow Connector 44"/>
              <p:cNvCxnSpPr>
                <a:stCxn id="293" idx="6"/>
                <a:endCxn id="289" idx="4"/>
              </p:cNvCxnSpPr>
              <p:nvPr/>
            </p:nvCxnSpPr>
            <p:spPr>
              <a:xfrm flipV="1">
                <a:off x="3484554" y="4219526"/>
                <a:ext cx="514834" cy="502035"/>
              </a:xfrm>
              <a:prstGeom prst="curvedConnector2">
                <a:avLst/>
              </a:prstGeom>
              <a:ln w="38100" cmpd="sng">
                <a:solidFill>
                  <a:srgbClr val="3891A7"/>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grpSp>
      <p:grpSp>
        <p:nvGrpSpPr>
          <p:cNvPr id="320" name="Group 34"/>
          <p:cNvGrpSpPr>
            <a:grpSpLocks/>
          </p:cNvGrpSpPr>
          <p:nvPr/>
        </p:nvGrpSpPr>
        <p:grpSpPr bwMode="auto">
          <a:xfrm>
            <a:off x="1230391" y="4458415"/>
            <a:ext cx="2102338" cy="436513"/>
            <a:chOff x="1136920" y="3747287"/>
            <a:chExt cx="2822626" cy="585936"/>
          </a:xfrm>
        </p:grpSpPr>
        <p:pic>
          <p:nvPicPr>
            <p:cNvPr id="321" name="Picture 35" descr="latex-image-1.pdf"/>
            <p:cNvPicPr>
              <a:picLocks noChangeAspect="1"/>
            </p:cNvPicPr>
            <p:nvPr/>
          </p:nvPicPr>
          <p:blipFill>
            <a:blip r:embed="rId3"/>
            <a:srcRect/>
            <a:stretch>
              <a:fillRect/>
            </a:stretch>
          </p:blipFill>
          <p:spPr bwMode="auto">
            <a:xfrm>
              <a:off x="1214438" y="3795713"/>
              <a:ext cx="2643187" cy="488950"/>
            </a:xfrm>
            <a:prstGeom prst="rect">
              <a:avLst/>
            </a:prstGeom>
            <a:noFill/>
            <a:ln w="9525">
              <a:noFill/>
              <a:miter lim="800000"/>
              <a:headEnd/>
              <a:tailEnd/>
            </a:ln>
          </p:spPr>
        </p:pic>
        <p:sp>
          <p:nvSpPr>
            <p:cNvPr id="322" name="Rectangle 321"/>
            <p:cNvSpPr/>
            <p:nvPr/>
          </p:nvSpPr>
          <p:spPr>
            <a:xfrm>
              <a:off x="1136920" y="3747287"/>
              <a:ext cx="2822626" cy="585936"/>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sp>
        <p:nvSpPr>
          <p:cNvPr id="323" name="Content Placeholder 2"/>
          <p:cNvSpPr txBox="1">
            <a:spLocks/>
          </p:cNvSpPr>
          <p:nvPr/>
        </p:nvSpPr>
        <p:spPr>
          <a:xfrm>
            <a:off x="770328" y="4936772"/>
            <a:ext cx="7562900" cy="1585729"/>
          </a:xfrm>
          <a:prstGeom prst="rect">
            <a:avLst/>
          </a:prstGeom>
        </p:spPr>
        <p:txBody>
          <a:bodyPr>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t>All the message and belief computations simply reuse standard FSM dynamic programming algorithms.</a:t>
            </a:r>
            <a:endParaRPr lang="en-US" dirty="0"/>
          </a:p>
        </p:txBody>
      </p:sp>
    </p:spTree>
    <p:extLst>
      <p:ext uri="{BB962C8B-B14F-4D97-AF65-F5344CB8AC3E}">
        <p14:creationId xmlns:p14="http://schemas.microsoft.com/office/powerpoint/2010/main" val="2942117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xmlns:p14="http://schemas.microsoft.com/office/powerpoint/2010/main" spd="med">
        <p:fade/>
      </p:transition>
    </mc:Fallback>
  </mc:AlternateContent>
  <p:timing>
    <p:tnLst>
      <p:par>
        <p:cTn xmlns:p14="http://schemas.microsoft.com/office/powerpoint/2010/main" id="1" dur="indefinite" restart="never" nodeType="tmRoot"/>
      </p:par>
    </p:tnLst>
  </p:timing>
</p:sld>
</file>

<file path=ppt/slides/slide2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The usual NLP toolbox</a:t>
            </a:r>
          </a:p>
        </p:txBody>
      </p:sp>
      <p:sp>
        <p:nvSpPr>
          <p:cNvPr id="4" name="Slide Number Placeholder 3"/>
          <p:cNvSpPr>
            <a:spLocks noGrp="1"/>
          </p:cNvSpPr>
          <p:nvPr>
            <p:ph type="sldNum" sz="quarter" idx="12"/>
          </p:nvPr>
        </p:nvSpPr>
        <p:spPr/>
        <p:txBody>
          <a:bodyPr/>
          <a:lstStyle/>
          <a:p>
            <a:fld id="{E5445004-F4FB-5345-992E-498B4C43F562}" type="slidenum">
              <a:rPr lang="en-US" smtClean="0"/>
              <a:t>261</a:t>
            </a:fld>
            <a:endParaRPr lang="en-US"/>
          </a:p>
        </p:txBody>
      </p:sp>
      <p:sp>
        <p:nvSpPr>
          <p:cNvPr id="9" name="Content Placeholder 2"/>
          <p:cNvSpPr txBox="1">
            <a:spLocks/>
          </p:cNvSpPr>
          <p:nvPr/>
        </p:nvSpPr>
        <p:spPr>
          <a:xfrm>
            <a:off x="457200" y="1210760"/>
            <a:ext cx="8229600" cy="1709510"/>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b="1" dirty="0" smtClean="0"/>
              <a:t>WFSA</a:t>
            </a:r>
            <a:r>
              <a:rPr lang="en-US" dirty="0" smtClean="0"/>
              <a:t>: weighted finite state </a:t>
            </a:r>
            <a:r>
              <a:rPr lang="en-US" b="1" dirty="0" smtClean="0"/>
              <a:t>automata</a:t>
            </a:r>
          </a:p>
          <a:p>
            <a:r>
              <a:rPr lang="en-US" b="1" dirty="0" smtClean="0"/>
              <a:t>WFST</a:t>
            </a:r>
            <a:r>
              <a:rPr lang="en-US" dirty="0" smtClean="0"/>
              <a:t>:  weighted finite state </a:t>
            </a:r>
            <a:r>
              <a:rPr lang="en-US" b="1" dirty="0" smtClean="0"/>
              <a:t>transducer</a:t>
            </a:r>
          </a:p>
          <a:p>
            <a:r>
              <a:rPr lang="en-US" b="1" i="1" dirty="0">
                <a:latin typeface="Times New Roman"/>
                <a:cs typeface="Times New Roman"/>
              </a:rPr>
              <a:t>k</a:t>
            </a:r>
            <a:r>
              <a:rPr lang="en-US" b="1" dirty="0" smtClean="0"/>
              <a:t>-tape WFSM</a:t>
            </a:r>
            <a:r>
              <a:rPr lang="en-US" dirty="0" smtClean="0"/>
              <a:t>: weighted finite state machine jointly mapping between k strings</a:t>
            </a:r>
            <a:endParaRPr lang="en-US" dirty="0"/>
          </a:p>
        </p:txBody>
      </p:sp>
      <p:sp>
        <p:nvSpPr>
          <p:cNvPr id="5" name="Content Placeholder 2"/>
          <p:cNvSpPr txBox="1">
            <a:spLocks/>
          </p:cNvSpPr>
          <p:nvPr/>
        </p:nvSpPr>
        <p:spPr>
          <a:xfrm>
            <a:off x="609600" y="3051982"/>
            <a:ext cx="8229600" cy="2734495"/>
          </a:xfrm>
          <a:prstGeom prst="rect">
            <a:avLst/>
          </a:prstGeom>
        </p:spPr>
        <p:txBody>
          <a:bodyPr vert="horz" lIns="91440" tIns="45720" rIns="91440" bIns="45720" rtlCol="0">
            <a:normAutofit fontScale="9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t>They each assign a score to a set of strings.</a:t>
            </a:r>
          </a:p>
          <a:p>
            <a:pPr marL="0" indent="0">
              <a:buNone/>
            </a:pPr>
            <a:endParaRPr lang="en-US" dirty="0" smtClean="0"/>
          </a:p>
          <a:p>
            <a:pPr marL="0" indent="0">
              <a:buNone/>
            </a:pPr>
            <a:r>
              <a:rPr lang="en-US" dirty="0" smtClean="0"/>
              <a:t>We can interpret them as factors in a graphical model. </a:t>
            </a:r>
          </a:p>
          <a:p>
            <a:pPr marL="0" indent="0">
              <a:buNone/>
            </a:pPr>
            <a:endParaRPr lang="en-US" dirty="0"/>
          </a:p>
          <a:p>
            <a:pPr marL="0" indent="0">
              <a:buNone/>
            </a:pPr>
            <a:r>
              <a:rPr lang="en-US" dirty="0" smtClean="0"/>
              <a:t>The only difference is the </a:t>
            </a:r>
            <a:r>
              <a:rPr lang="en-US" b="1" dirty="0" err="1" smtClean="0"/>
              <a:t>arity</a:t>
            </a:r>
            <a:r>
              <a:rPr lang="en-US" dirty="0" smtClean="0"/>
              <a:t> of the factor.</a:t>
            </a:r>
          </a:p>
        </p:txBody>
      </p:sp>
    </p:spTree>
    <p:extLst>
      <p:ext uri="{BB962C8B-B14F-4D97-AF65-F5344CB8AC3E}">
        <p14:creationId xmlns:p14="http://schemas.microsoft.com/office/powerpoint/2010/main" val="416755073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xEl>
                                              <p:pRg st="4" end="4"/>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2" name="Content Placeholder 2"/>
          <p:cNvSpPr txBox="1">
            <a:spLocks/>
          </p:cNvSpPr>
          <p:nvPr/>
        </p:nvSpPr>
        <p:spPr>
          <a:xfrm>
            <a:off x="457200" y="1210760"/>
            <a:ext cx="8229600" cy="1709510"/>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b="1" dirty="0" smtClean="0"/>
              <a:t>WFSA</a:t>
            </a:r>
            <a:r>
              <a:rPr lang="en-US" dirty="0" smtClean="0"/>
              <a:t>: weighted finite state </a:t>
            </a:r>
            <a:r>
              <a:rPr lang="en-US" b="1" dirty="0" smtClean="0"/>
              <a:t>automata</a:t>
            </a:r>
          </a:p>
          <a:p>
            <a:r>
              <a:rPr lang="en-US" b="1" dirty="0" smtClean="0"/>
              <a:t>WFST</a:t>
            </a:r>
            <a:r>
              <a:rPr lang="en-US" dirty="0" smtClean="0"/>
              <a:t>:  weighted finite state </a:t>
            </a:r>
            <a:r>
              <a:rPr lang="en-US" b="1" dirty="0" smtClean="0"/>
              <a:t>transducer</a:t>
            </a:r>
          </a:p>
          <a:p>
            <a:r>
              <a:rPr lang="en-US" b="1" i="1" dirty="0">
                <a:latin typeface="Times New Roman"/>
                <a:cs typeface="Times New Roman"/>
              </a:rPr>
              <a:t>k</a:t>
            </a:r>
            <a:r>
              <a:rPr lang="en-US" b="1" dirty="0" smtClean="0"/>
              <a:t>-tape WFSM</a:t>
            </a:r>
            <a:r>
              <a:rPr lang="en-US" dirty="0" smtClean="0"/>
              <a:t>: weighted finite state machine jointly mapping between k strings</a:t>
            </a:r>
            <a:endParaRPr lang="en-US" dirty="0"/>
          </a:p>
        </p:txBody>
      </p:sp>
      <p:sp>
        <p:nvSpPr>
          <p:cNvPr id="5" name="TextBox 4"/>
          <p:cNvSpPr txBox="1"/>
          <p:nvPr/>
        </p:nvSpPr>
        <p:spPr>
          <a:xfrm>
            <a:off x="457200" y="1642426"/>
            <a:ext cx="8197741" cy="1526190"/>
          </a:xfrm>
          <a:prstGeom prst="rect">
            <a:avLst/>
          </a:prstGeom>
          <a:solidFill>
            <a:schemeClr val="bg1">
              <a:alpha val="69000"/>
            </a:schemeClr>
          </a:solidFill>
          <a:ln>
            <a:noFill/>
          </a:ln>
        </p:spPr>
        <p:txBody>
          <a:bodyPr wrap="square" rtlCol="0" anchor="ctr">
            <a:noAutofit/>
          </a:bodyPr>
          <a:lstStyle/>
          <a:p>
            <a:endParaRPr lang="en-US" dirty="0" smtClean="0"/>
          </a:p>
        </p:txBody>
      </p:sp>
      <p:sp>
        <p:nvSpPr>
          <p:cNvPr id="7" name="TextBox 6"/>
          <p:cNvSpPr txBox="1"/>
          <p:nvPr/>
        </p:nvSpPr>
        <p:spPr>
          <a:xfrm>
            <a:off x="457200" y="1210760"/>
            <a:ext cx="8197741" cy="403853"/>
          </a:xfrm>
          <a:prstGeom prst="rect">
            <a:avLst/>
          </a:prstGeom>
          <a:noFill/>
          <a:ln>
            <a:solidFill>
              <a:schemeClr val="accent6"/>
            </a:solidFill>
          </a:ln>
        </p:spPr>
        <p:txBody>
          <a:bodyPr wrap="square" rtlCol="0" anchor="ctr">
            <a:noAutofit/>
          </a:bodyPr>
          <a:lstStyle/>
          <a:p>
            <a:endParaRPr lang="en-US" dirty="0" smtClean="0"/>
          </a:p>
        </p:txBody>
      </p:sp>
      <p:sp>
        <p:nvSpPr>
          <p:cNvPr id="2" name="Title 1"/>
          <p:cNvSpPr>
            <a:spLocks noGrp="1"/>
          </p:cNvSpPr>
          <p:nvPr>
            <p:ph type="title"/>
          </p:nvPr>
        </p:nvSpPr>
        <p:spPr/>
        <p:txBody>
          <a:bodyPr>
            <a:normAutofit fontScale="90000"/>
          </a:bodyPr>
          <a:lstStyle/>
          <a:p>
            <a:r>
              <a:rPr lang="en-US" dirty="0" smtClean="0"/>
              <a:t>WFSA as a Factor Graph</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262</a:t>
            </a:fld>
            <a:endParaRPr lang="en-US"/>
          </a:p>
        </p:txBody>
      </p:sp>
      <p:sp>
        <p:nvSpPr>
          <p:cNvPr id="9" name="Oval 8"/>
          <p:cNvSpPr/>
          <p:nvPr/>
        </p:nvSpPr>
        <p:spPr>
          <a:xfrm>
            <a:off x="2999004" y="4031662"/>
            <a:ext cx="495974" cy="50269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accent3"/>
                </a:solidFill>
                <a:latin typeface="Times New Roman"/>
                <a:cs typeface="Times New Roman"/>
              </a:rPr>
              <a:t>X</a:t>
            </a:r>
            <a:r>
              <a:rPr lang="en-US" sz="1600" i="1" baseline="-25000" dirty="0" smtClean="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cxnSp>
        <p:nvCxnSpPr>
          <p:cNvPr id="10" name="Straight Connector 9"/>
          <p:cNvCxnSpPr>
            <a:stCxn id="9" idx="4"/>
            <a:endCxn id="11" idx="0"/>
          </p:cNvCxnSpPr>
          <p:nvPr/>
        </p:nvCxnSpPr>
        <p:spPr>
          <a:xfrm>
            <a:off x="3246991" y="4534360"/>
            <a:ext cx="2275" cy="21634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127673" y="4750707"/>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nvGrpSpPr>
          <p:cNvPr id="150" name="Group 149"/>
          <p:cNvGrpSpPr/>
          <p:nvPr/>
        </p:nvGrpSpPr>
        <p:grpSpPr>
          <a:xfrm>
            <a:off x="3495763" y="3609675"/>
            <a:ext cx="4923816" cy="573556"/>
            <a:chOff x="1672643" y="3791435"/>
            <a:chExt cx="4923816" cy="573556"/>
          </a:xfrm>
        </p:grpSpPr>
        <p:sp>
          <p:nvSpPr>
            <p:cNvPr id="18" name="Oval 17"/>
            <p:cNvSpPr/>
            <p:nvPr/>
          </p:nvSpPr>
          <p:spPr>
            <a:xfrm>
              <a:off x="2409277" y="3963469"/>
              <a:ext cx="220766"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9" name="Straight Arrow Connector 18"/>
            <p:cNvCxnSpPr>
              <a:stCxn id="18" idx="6"/>
              <a:endCxn id="22" idx="2"/>
            </p:cNvCxnSpPr>
            <p:nvPr/>
          </p:nvCxnSpPr>
          <p:spPr>
            <a:xfrm>
              <a:off x="2630043" y="4073197"/>
              <a:ext cx="343641"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0" name="TextBox 19"/>
            <p:cNvSpPr txBox="1"/>
            <p:nvPr/>
          </p:nvSpPr>
          <p:spPr>
            <a:xfrm>
              <a:off x="2616459" y="3795143"/>
              <a:ext cx="345928" cy="216347"/>
            </a:xfrm>
            <a:prstGeom prst="rect">
              <a:avLst/>
            </a:prstGeom>
            <a:noFill/>
          </p:spPr>
          <p:txBody>
            <a:bodyPr wrap="square" rtlCol="0" anchor="ctr">
              <a:noAutofit/>
            </a:bodyPr>
            <a:lstStyle/>
            <a:p>
              <a:pPr algn="ctr"/>
              <a:r>
                <a:rPr lang="en-US" sz="2200" dirty="0" smtClean="0">
                  <a:solidFill>
                    <a:schemeClr val="accent3"/>
                  </a:solidFill>
                </a:rPr>
                <a:t>b</a:t>
              </a:r>
            </a:p>
          </p:txBody>
        </p:sp>
        <p:sp>
          <p:nvSpPr>
            <p:cNvPr id="22" name="Oval 21"/>
            <p:cNvSpPr/>
            <p:nvPr/>
          </p:nvSpPr>
          <p:spPr>
            <a:xfrm>
              <a:off x="2973684" y="3963469"/>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44" name="Straight Arrow Connector 43"/>
            <p:cNvCxnSpPr>
              <a:endCxn id="47" idx="2"/>
            </p:cNvCxnSpPr>
            <p:nvPr/>
          </p:nvCxnSpPr>
          <p:spPr>
            <a:xfrm>
              <a:off x="3198256" y="4075504"/>
              <a:ext cx="343641"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45" name="TextBox 44"/>
            <p:cNvSpPr txBox="1"/>
            <p:nvPr/>
          </p:nvSpPr>
          <p:spPr>
            <a:xfrm>
              <a:off x="3184672" y="3797450"/>
              <a:ext cx="345928" cy="216347"/>
            </a:xfrm>
            <a:prstGeom prst="rect">
              <a:avLst/>
            </a:prstGeom>
            <a:noFill/>
          </p:spPr>
          <p:txBody>
            <a:bodyPr wrap="square" rtlCol="0" anchor="ctr">
              <a:noAutofit/>
            </a:bodyPr>
            <a:lstStyle/>
            <a:p>
              <a:pPr algn="ctr"/>
              <a:r>
                <a:rPr lang="en-US" sz="2200" dirty="0" smtClean="0">
                  <a:solidFill>
                    <a:schemeClr val="accent3"/>
                  </a:solidFill>
                </a:rPr>
                <a:t>r</a:t>
              </a:r>
            </a:p>
          </p:txBody>
        </p:sp>
        <p:sp>
          <p:nvSpPr>
            <p:cNvPr id="47" name="Oval 46"/>
            <p:cNvSpPr/>
            <p:nvPr/>
          </p:nvSpPr>
          <p:spPr>
            <a:xfrm>
              <a:off x="3541897" y="3965776"/>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4" name="Straight Arrow Connector 53"/>
            <p:cNvCxnSpPr>
              <a:endCxn id="56" idx="2"/>
            </p:cNvCxnSpPr>
            <p:nvPr/>
          </p:nvCxnSpPr>
          <p:spPr>
            <a:xfrm>
              <a:off x="3743919" y="4072006"/>
              <a:ext cx="343641"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5" name="TextBox 54"/>
            <p:cNvSpPr txBox="1"/>
            <p:nvPr/>
          </p:nvSpPr>
          <p:spPr>
            <a:xfrm>
              <a:off x="3730335" y="3793952"/>
              <a:ext cx="345928" cy="216347"/>
            </a:xfrm>
            <a:prstGeom prst="rect">
              <a:avLst/>
            </a:prstGeom>
            <a:noFill/>
          </p:spPr>
          <p:txBody>
            <a:bodyPr wrap="square" rtlCol="0" anchor="ctr">
              <a:noAutofit/>
            </a:bodyPr>
            <a:lstStyle/>
            <a:p>
              <a:pPr algn="ctr"/>
              <a:r>
                <a:rPr lang="en-US" sz="2200" dirty="0">
                  <a:solidFill>
                    <a:schemeClr val="accent3"/>
                  </a:solidFill>
                </a:rPr>
                <a:t>e</a:t>
              </a:r>
              <a:endParaRPr lang="en-US" sz="2200" dirty="0" smtClean="0">
                <a:solidFill>
                  <a:schemeClr val="accent3"/>
                </a:solidFill>
              </a:endParaRPr>
            </a:p>
          </p:txBody>
        </p:sp>
        <p:sp>
          <p:nvSpPr>
            <p:cNvPr id="56" name="Oval 55"/>
            <p:cNvSpPr/>
            <p:nvPr/>
          </p:nvSpPr>
          <p:spPr>
            <a:xfrm>
              <a:off x="4087560" y="396227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7" name="Straight Arrow Connector 56"/>
            <p:cNvCxnSpPr>
              <a:endCxn id="59" idx="2"/>
            </p:cNvCxnSpPr>
            <p:nvPr/>
          </p:nvCxnSpPr>
          <p:spPr>
            <a:xfrm>
              <a:off x="4325716" y="4072006"/>
              <a:ext cx="343641"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8" name="TextBox 57"/>
            <p:cNvSpPr txBox="1"/>
            <p:nvPr/>
          </p:nvSpPr>
          <p:spPr>
            <a:xfrm>
              <a:off x="4312132" y="3793952"/>
              <a:ext cx="345928" cy="216347"/>
            </a:xfrm>
            <a:prstGeom prst="rect">
              <a:avLst/>
            </a:prstGeom>
            <a:noFill/>
          </p:spPr>
          <p:txBody>
            <a:bodyPr wrap="square" rtlCol="0" anchor="ctr">
              <a:noAutofit/>
            </a:bodyPr>
            <a:lstStyle/>
            <a:p>
              <a:pPr algn="ctr"/>
              <a:r>
                <a:rPr lang="en-US" sz="2200" dirty="0" smtClean="0">
                  <a:solidFill>
                    <a:schemeClr val="accent3"/>
                  </a:solidFill>
                </a:rPr>
                <a:t>c</a:t>
              </a:r>
            </a:p>
          </p:txBody>
        </p:sp>
        <p:sp>
          <p:nvSpPr>
            <p:cNvPr id="59" name="Oval 58"/>
            <p:cNvSpPr/>
            <p:nvPr/>
          </p:nvSpPr>
          <p:spPr>
            <a:xfrm>
              <a:off x="4669357" y="396227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60" name="Straight Arrow Connector 59"/>
            <p:cNvCxnSpPr>
              <a:endCxn id="62" idx="2"/>
            </p:cNvCxnSpPr>
            <p:nvPr/>
          </p:nvCxnSpPr>
          <p:spPr>
            <a:xfrm>
              <a:off x="4907513" y="4070680"/>
              <a:ext cx="343641"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1" name="TextBox 60"/>
            <p:cNvSpPr txBox="1"/>
            <p:nvPr/>
          </p:nvSpPr>
          <p:spPr>
            <a:xfrm>
              <a:off x="4893929" y="3792626"/>
              <a:ext cx="345928" cy="216347"/>
            </a:xfrm>
            <a:prstGeom prst="rect">
              <a:avLst/>
            </a:prstGeom>
            <a:noFill/>
          </p:spPr>
          <p:txBody>
            <a:bodyPr wrap="square" rtlCol="0" anchor="ctr">
              <a:noAutofit/>
            </a:bodyPr>
            <a:lstStyle/>
            <a:p>
              <a:pPr algn="ctr"/>
              <a:r>
                <a:rPr lang="en-US" sz="2200" dirty="0">
                  <a:solidFill>
                    <a:schemeClr val="accent3"/>
                  </a:solidFill>
                </a:rPr>
                <a:t>h</a:t>
              </a:r>
              <a:endParaRPr lang="en-US" sz="2200" dirty="0" smtClean="0">
                <a:solidFill>
                  <a:schemeClr val="accent3"/>
                </a:solidFill>
              </a:endParaRPr>
            </a:p>
          </p:txBody>
        </p:sp>
        <p:sp>
          <p:nvSpPr>
            <p:cNvPr id="62" name="Oval 61"/>
            <p:cNvSpPr/>
            <p:nvPr/>
          </p:nvSpPr>
          <p:spPr>
            <a:xfrm>
              <a:off x="5251154" y="3960952"/>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63" name="Straight Arrow Connector 62"/>
            <p:cNvCxnSpPr>
              <a:endCxn id="65" idx="2"/>
            </p:cNvCxnSpPr>
            <p:nvPr/>
          </p:nvCxnSpPr>
          <p:spPr>
            <a:xfrm>
              <a:off x="5475726" y="4072987"/>
              <a:ext cx="343641"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4" name="TextBox 63"/>
            <p:cNvSpPr txBox="1"/>
            <p:nvPr/>
          </p:nvSpPr>
          <p:spPr>
            <a:xfrm>
              <a:off x="5462142" y="3794933"/>
              <a:ext cx="345928" cy="216347"/>
            </a:xfrm>
            <a:prstGeom prst="rect">
              <a:avLst/>
            </a:prstGeom>
            <a:noFill/>
          </p:spPr>
          <p:txBody>
            <a:bodyPr wrap="square" rtlCol="0" anchor="ctr">
              <a:noAutofit/>
            </a:bodyPr>
            <a:lstStyle/>
            <a:p>
              <a:pPr algn="ctr"/>
              <a:r>
                <a:rPr lang="en-US" sz="2200" dirty="0" smtClean="0">
                  <a:solidFill>
                    <a:schemeClr val="accent3"/>
                  </a:solidFill>
                </a:rPr>
                <a:t>e</a:t>
              </a:r>
            </a:p>
          </p:txBody>
        </p:sp>
        <p:sp>
          <p:nvSpPr>
            <p:cNvPr id="65" name="Oval 64"/>
            <p:cNvSpPr/>
            <p:nvPr/>
          </p:nvSpPr>
          <p:spPr>
            <a:xfrm>
              <a:off x="5819367" y="3963259"/>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66" name="Straight Arrow Connector 65"/>
            <p:cNvCxnSpPr/>
            <p:nvPr/>
          </p:nvCxnSpPr>
          <p:spPr>
            <a:xfrm>
              <a:off x="6021389" y="4069489"/>
              <a:ext cx="343641"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7" name="TextBox 66"/>
            <p:cNvSpPr txBox="1"/>
            <p:nvPr/>
          </p:nvSpPr>
          <p:spPr>
            <a:xfrm>
              <a:off x="6007805" y="3791435"/>
              <a:ext cx="345928" cy="216347"/>
            </a:xfrm>
            <a:prstGeom prst="rect">
              <a:avLst/>
            </a:prstGeom>
            <a:noFill/>
          </p:spPr>
          <p:txBody>
            <a:bodyPr wrap="square" rtlCol="0" anchor="ctr">
              <a:noAutofit/>
            </a:bodyPr>
            <a:lstStyle/>
            <a:p>
              <a:pPr algn="ctr"/>
              <a:r>
                <a:rPr lang="en-US" sz="2200" dirty="0">
                  <a:solidFill>
                    <a:schemeClr val="accent3"/>
                  </a:solidFill>
                </a:rPr>
                <a:t>n</a:t>
              </a:r>
              <a:endParaRPr lang="en-US" sz="2200" dirty="0" smtClean="0">
                <a:solidFill>
                  <a:schemeClr val="accent3"/>
                </a:solidFill>
              </a:endParaRPr>
            </a:p>
          </p:txBody>
        </p:sp>
        <p:grpSp>
          <p:nvGrpSpPr>
            <p:cNvPr id="74" name="Group 73"/>
            <p:cNvGrpSpPr/>
            <p:nvPr/>
          </p:nvGrpSpPr>
          <p:grpSpPr>
            <a:xfrm>
              <a:off x="6371887" y="3965776"/>
              <a:ext cx="224572" cy="219456"/>
              <a:chOff x="2829108" y="3040558"/>
              <a:chExt cx="224572" cy="219456"/>
            </a:xfrm>
          </p:grpSpPr>
          <p:sp>
            <p:nvSpPr>
              <p:cNvPr id="75" name="Oval 74"/>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6" name="Oval 75"/>
              <p:cNvSpPr/>
              <p:nvPr/>
            </p:nvSpPr>
            <p:spPr>
              <a:xfrm>
                <a:off x="2893213" y="3097870"/>
                <a:ext cx="91440" cy="914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79" name="TextBox 78"/>
            <p:cNvSpPr txBox="1"/>
            <p:nvPr/>
          </p:nvSpPr>
          <p:spPr>
            <a:xfrm>
              <a:off x="1672643" y="3987942"/>
              <a:ext cx="844073" cy="377049"/>
            </a:xfrm>
            <a:prstGeom prst="rect">
              <a:avLst/>
            </a:prstGeom>
            <a:noFill/>
          </p:spPr>
          <p:txBody>
            <a:bodyPr wrap="square" rtlCol="0" anchor="ctr">
              <a:noAutofit/>
            </a:bodyPr>
            <a:lstStyle/>
            <a:p>
              <a:pPr algn="ctr"/>
              <a:r>
                <a:rPr lang="en-US" i="1" dirty="0" smtClean="0">
                  <a:solidFill>
                    <a:schemeClr val="accent3"/>
                  </a:solidFill>
                  <a:latin typeface="Times New Roman"/>
                  <a:cs typeface="Times New Roman"/>
                </a:rPr>
                <a:t>x</a:t>
              </a:r>
              <a:r>
                <a:rPr lang="en-US" i="1" baseline="-25000" dirty="0" smtClean="0">
                  <a:solidFill>
                    <a:schemeClr val="accent3"/>
                  </a:solidFill>
                  <a:latin typeface="Times New Roman"/>
                  <a:cs typeface="Times New Roman"/>
                </a:rPr>
                <a:t>1</a:t>
              </a:r>
              <a:r>
                <a:rPr lang="en-US" i="1" dirty="0" smtClean="0">
                  <a:solidFill>
                    <a:schemeClr val="accent3"/>
                  </a:solidFill>
                  <a:latin typeface="Times New Roman"/>
                  <a:cs typeface="Times New Roman"/>
                </a:rPr>
                <a:t> </a:t>
              </a:r>
              <a:r>
                <a:rPr lang="en-US" i="1" dirty="0">
                  <a:solidFill>
                    <a:schemeClr val="accent3"/>
                  </a:solidFill>
                  <a:latin typeface="Times New Roman"/>
                  <a:cs typeface="Times New Roman"/>
                </a:rPr>
                <a:t>=</a:t>
              </a:r>
            </a:p>
            <a:p>
              <a:pPr algn="ctr"/>
              <a:endParaRPr lang="en-US" dirty="0" smtClean="0"/>
            </a:p>
          </p:txBody>
        </p:sp>
      </p:grpSp>
      <p:sp>
        <p:nvSpPr>
          <p:cNvPr id="195" name="TextBox 194"/>
          <p:cNvSpPr txBox="1"/>
          <p:nvPr/>
        </p:nvSpPr>
        <p:spPr>
          <a:xfrm>
            <a:off x="3494978" y="4766070"/>
            <a:ext cx="844073" cy="377049"/>
          </a:xfrm>
          <a:prstGeom prst="rect">
            <a:avLst/>
          </a:prstGeom>
          <a:noFill/>
        </p:spPr>
        <p:txBody>
          <a:bodyPr wrap="square" rtlCol="0" anchor="ctr">
            <a:noAutofit/>
          </a:bodyPr>
          <a:lstStyle/>
          <a:p>
            <a:pPr algn="ctr"/>
            <a:r>
              <a:rPr lang="en-US" i="1" dirty="0" smtClean="0">
                <a:latin typeface="Times New Roman"/>
                <a:cs typeface="Times New Roman"/>
              </a:rPr>
              <a:t>ψ</a:t>
            </a:r>
            <a:r>
              <a:rPr lang="en-US" i="1" baseline="-25000" dirty="0" smtClean="0">
                <a:latin typeface="Times New Roman"/>
                <a:cs typeface="Times New Roman"/>
              </a:rPr>
              <a:t>1</a:t>
            </a:r>
            <a:r>
              <a:rPr lang="en-US" i="1" dirty="0" smtClean="0">
                <a:latin typeface="Times New Roman"/>
                <a:cs typeface="Times New Roman"/>
              </a:rPr>
              <a:t> =</a:t>
            </a:r>
          </a:p>
          <a:p>
            <a:pPr algn="ctr"/>
            <a:endParaRPr lang="en-US" dirty="0" smtClean="0"/>
          </a:p>
        </p:txBody>
      </p:sp>
      <p:grpSp>
        <p:nvGrpSpPr>
          <p:cNvPr id="299" name="Group 298"/>
          <p:cNvGrpSpPr/>
          <p:nvPr/>
        </p:nvGrpSpPr>
        <p:grpSpPr>
          <a:xfrm>
            <a:off x="4052268" y="4329773"/>
            <a:ext cx="1466478" cy="1063942"/>
            <a:chOff x="4179690" y="4362886"/>
            <a:chExt cx="1466478" cy="1063942"/>
          </a:xfrm>
        </p:grpSpPr>
        <p:sp>
          <p:nvSpPr>
            <p:cNvPr id="300" name="TextBox 299"/>
            <p:cNvSpPr txBox="1"/>
            <p:nvPr/>
          </p:nvSpPr>
          <p:spPr>
            <a:xfrm>
              <a:off x="4393170" y="4362886"/>
              <a:ext cx="345928" cy="216347"/>
            </a:xfrm>
            <a:prstGeom prst="rect">
              <a:avLst/>
            </a:prstGeom>
            <a:noFill/>
          </p:spPr>
          <p:txBody>
            <a:bodyPr wrap="square" rtlCol="0" anchor="ctr">
              <a:noAutofit/>
            </a:bodyPr>
            <a:lstStyle/>
            <a:p>
              <a:pPr algn="ctr"/>
              <a:r>
                <a:rPr lang="en-US" sz="2200" dirty="0" smtClean="0">
                  <a:solidFill>
                    <a:schemeClr val="accent3"/>
                  </a:solidFill>
                </a:rPr>
                <a:t>a</a:t>
              </a:r>
              <a:endParaRPr lang="en-US" sz="2200" dirty="0">
                <a:solidFill>
                  <a:schemeClr val="accent3"/>
                </a:solidFill>
              </a:endParaRPr>
            </a:p>
          </p:txBody>
        </p:sp>
        <p:sp>
          <p:nvSpPr>
            <p:cNvPr id="301" name="TextBox 300"/>
            <p:cNvSpPr txBox="1"/>
            <p:nvPr/>
          </p:nvSpPr>
          <p:spPr>
            <a:xfrm>
              <a:off x="5190831" y="4444789"/>
              <a:ext cx="345928" cy="216347"/>
            </a:xfrm>
            <a:prstGeom prst="rect">
              <a:avLst/>
            </a:prstGeom>
            <a:noFill/>
          </p:spPr>
          <p:txBody>
            <a:bodyPr wrap="square" rtlCol="0" anchor="ctr">
              <a:noAutofit/>
            </a:bodyPr>
            <a:lstStyle/>
            <a:p>
              <a:pPr algn="ctr"/>
              <a:r>
                <a:rPr lang="en-US" sz="2200" dirty="0" smtClean="0">
                  <a:solidFill>
                    <a:schemeClr val="accent3"/>
                  </a:solidFill>
                </a:rPr>
                <a:t>b</a:t>
              </a:r>
              <a:endParaRPr lang="en-US" sz="2200" dirty="0">
                <a:solidFill>
                  <a:schemeClr val="accent3"/>
                </a:solidFill>
              </a:endParaRPr>
            </a:p>
          </p:txBody>
        </p:sp>
        <p:sp>
          <p:nvSpPr>
            <p:cNvPr id="302" name="TextBox 301"/>
            <p:cNvSpPr txBox="1"/>
            <p:nvPr/>
          </p:nvSpPr>
          <p:spPr>
            <a:xfrm>
              <a:off x="5300240" y="5175956"/>
              <a:ext cx="345928" cy="216347"/>
            </a:xfrm>
            <a:prstGeom prst="rect">
              <a:avLst/>
            </a:prstGeom>
            <a:noFill/>
          </p:spPr>
          <p:txBody>
            <a:bodyPr wrap="square" rtlCol="0" anchor="ctr">
              <a:noAutofit/>
            </a:bodyPr>
            <a:lstStyle/>
            <a:p>
              <a:pPr algn="ctr"/>
              <a:r>
                <a:rPr lang="en-US" sz="2200" dirty="0" smtClean="0">
                  <a:solidFill>
                    <a:schemeClr val="accent3"/>
                  </a:solidFill>
                </a:rPr>
                <a:t>c</a:t>
              </a:r>
              <a:endParaRPr lang="en-US" sz="2200" dirty="0">
                <a:solidFill>
                  <a:schemeClr val="accent3"/>
                </a:solidFill>
              </a:endParaRPr>
            </a:p>
          </p:txBody>
        </p:sp>
        <p:grpSp>
          <p:nvGrpSpPr>
            <p:cNvPr id="303" name="Group 302"/>
            <p:cNvGrpSpPr/>
            <p:nvPr/>
          </p:nvGrpSpPr>
          <p:grpSpPr>
            <a:xfrm rot="16200000">
              <a:off x="4557263" y="4693646"/>
              <a:ext cx="753055" cy="713309"/>
              <a:chOff x="6156657" y="5386821"/>
              <a:chExt cx="753055" cy="713309"/>
            </a:xfrm>
          </p:grpSpPr>
          <p:grpSp>
            <p:nvGrpSpPr>
              <p:cNvPr id="305" name="Group 304"/>
              <p:cNvGrpSpPr/>
              <p:nvPr/>
            </p:nvGrpSpPr>
            <p:grpSpPr>
              <a:xfrm>
                <a:off x="6449705" y="5621124"/>
                <a:ext cx="224572" cy="219456"/>
                <a:chOff x="2829108" y="3040558"/>
                <a:chExt cx="224572" cy="219456"/>
              </a:xfrm>
            </p:grpSpPr>
            <p:sp>
              <p:nvSpPr>
                <p:cNvPr id="319" name="Oval 318"/>
                <p:cNvSpPr/>
                <p:nvPr/>
              </p:nvSpPr>
              <p:spPr>
                <a:xfrm>
                  <a:off x="2829108" y="3040558"/>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20" name="Oval 319"/>
                <p:cNvSpPr/>
                <p:nvPr/>
              </p:nvSpPr>
              <p:spPr>
                <a:xfrm>
                  <a:off x="2893213" y="3097870"/>
                  <a:ext cx="91440" cy="91440"/>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306" name="Group 305"/>
              <p:cNvGrpSpPr/>
              <p:nvPr/>
            </p:nvGrpSpPr>
            <p:grpSpPr>
              <a:xfrm rot="17537045">
                <a:off x="6619030" y="5433482"/>
                <a:ext cx="289154" cy="252504"/>
                <a:chOff x="5439996" y="5674285"/>
                <a:chExt cx="289154" cy="252504"/>
              </a:xfrm>
            </p:grpSpPr>
            <p:cxnSp>
              <p:nvCxnSpPr>
                <p:cNvPr id="317" name="Straight Arrow Connector 140"/>
                <p:cNvCxnSpPr/>
                <p:nvPr/>
              </p:nvCxnSpPr>
              <p:spPr>
                <a:xfrm rot="5400000" flipH="1" flipV="1">
                  <a:off x="5417645" y="5696636"/>
                  <a:ext cx="77589" cy="32888"/>
                </a:xfrm>
                <a:prstGeom prst="curvedConnector4">
                  <a:avLst>
                    <a:gd name="adj1" fmla="val -325823"/>
                    <a:gd name="adj2" fmla="val 1169156"/>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318" name="Oval 317"/>
                <p:cNvSpPr/>
                <p:nvPr/>
              </p:nvSpPr>
              <p:spPr>
                <a:xfrm rot="16930387">
                  <a:off x="5551313" y="5748952"/>
                  <a:ext cx="199224" cy="156450"/>
                </a:xfrm>
                <a:prstGeom prst="ellipse">
                  <a:avLst/>
                </a:prstGeom>
                <a:noFill/>
                <a:ln w="381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307" name="Group 306"/>
              <p:cNvGrpSpPr/>
              <p:nvPr/>
            </p:nvGrpSpPr>
            <p:grpSpPr>
              <a:xfrm rot="584456">
                <a:off x="6620558" y="5768168"/>
                <a:ext cx="289154" cy="252504"/>
                <a:chOff x="5439996" y="5674285"/>
                <a:chExt cx="289154" cy="252504"/>
              </a:xfrm>
            </p:grpSpPr>
            <p:cxnSp>
              <p:nvCxnSpPr>
                <p:cNvPr id="315" name="Straight Arrow Connector 140"/>
                <p:cNvCxnSpPr/>
                <p:nvPr/>
              </p:nvCxnSpPr>
              <p:spPr>
                <a:xfrm rot="5400000" flipH="1" flipV="1">
                  <a:off x="5417645" y="5696636"/>
                  <a:ext cx="77589" cy="32888"/>
                </a:xfrm>
                <a:prstGeom prst="curvedConnector4">
                  <a:avLst>
                    <a:gd name="adj1" fmla="val -325823"/>
                    <a:gd name="adj2" fmla="val 1169156"/>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316" name="Oval 315"/>
                <p:cNvSpPr/>
                <p:nvPr/>
              </p:nvSpPr>
              <p:spPr>
                <a:xfrm rot="16930387">
                  <a:off x="5551313" y="5748952"/>
                  <a:ext cx="199224" cy="156450"/>
                </a:xfrm>
                <a:prstGeom prst="ellipse">
                  <a:avLst/>
                </a:prstGeom>
                <a:noFill/>
                <a:ln w="381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308" name="Group 307"/>
              <p:cNvGrpSpPr/>
              <p:nvPr/>
            </p:nvGrpSpPr>
            <p:grpSpPr>
              <a:xfrm rot="5202364">
                <a:off x="6293221" y="5829301"/>
                <a:ext cx="289154" cy="252504"/>
                <a:chOff x="5439996" y="5674285"/>
                <a:chExt cx="289154" cy="252504"/>
              </a:xfrm>
            </p:grpSpPr>
            <p:cxnSp>
              <p:nvCxnSpPr>
                <p:cNvPr id="313" name="Straight Arrow Connector 140"/>
                <p:cNvCxnSpPr/>
                <p:nvPr/>
              </p:nvCxnSpPr>
              <p:spPr>
                <a:xfrm rot="5400000" flipH="1" flipV="1">
                  <a:off x="5417645" y="5696636"/>
                  <a:ext cx="77589" cy="32888"/>
                </a:xfrm>
                <a:prstGeom prst="curvedConnector4">
                  <a:avLst>
                    <a:gd name="adj1" fmla="val -325823"/>
                    <a:gd name="adj2" fmla="val 1169156"/>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314" name="Oval 313"/>
                <p:cNvSpPr/>
                <p:nvPr/>
              </p:nvSpPr>
              <p:spPr>
                <a:xfrm rot="16930387">
                  <a:off x="5551313" y="5748952"/>
                  <a:ext cx="199224" cy="156450"/>
                </a:xfrm>
                <a:prstGeom prst="ellipse">
                  <a:avLst/>
                </a:prstGeom>
                <a:noFill/>
                <a:ln w="381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309" name="Group 308"/>
              <p:cNvGrpSpPr/>
              <p:nvPr/>
            </p:nvGrpSpPr>
            <p:grpSpPr>
              <a:xfrm rot="12929525">
                <a:off x="6280863" y="5386821"/>
                <a:ext cx="289154" cy="252504"/>
                <a:chOff x="5439996" y="5674285"/>
                <a:chExt cx="289154" cy="252504"/>
              </a:xfrm>
            </p:grpSpPr>
            <p:cxnSp>
              <p:nvCxnSpPr>
                <p:cNvPr id="311" name="Straight Arrow Connector 140"/>
                <p:cNvCxnSpPr/>
                <p:nvPr/>
              </p:nvCxnSpPr>
              <p:spPr>
                <a:xfrm rot="5400000" flipH="1" flipV="1">
                  <a:off x="5417645" y="5696636"/>
                  <a:ext cx="77589" cy="32888"/>
                </a:xfrm>
                <a:prstGeom prst="curvedConnector4">
                  <a:avLst>
                    <a:gd name="adj1" fmla="val -325823"/>
                    <a:gd name="adj2" fmla="val 1169156"/>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312" name="Oval 311"/>
                <p:cNvSpPr/>
                <p:nvPr/>
              </p:nvSpPr>
              <p:spPr>
                <a:xfrm rot="16930387">
                  <a:off x="5551313" y="5748952"/>
                  <a:ext cx="199224" cy="156450"/>
                </a:xfrm>
                <a:prstGeom prst="ellipse">
                  <a:avLst/>
                </a:prstGeom>
                <a:noFill/>
                <a:ln w="38100" cmpd="sng">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310" name="TextBox 309"/>
              <p:cNvSpPr txBox="1"/>
              <p:nvPr/>
            </p:nvSpPr>
            <p:spPr>
              <a:xfrm rot="5400000">
                <a:off x="6091867" y="5613593"/>
                <a:ext cx="345928" cy="216347"/>
              </a:xfrm>
              <a:prstGeom prst="rect">
                <a:avLst/>
              </a:prstGeom>
              <a:noFill/>
            </p:spPr>
            <p:txBody>
              <a:bodyPr wrap="square" rtlCol="0" anchor="ctr">
                <a:noAutofit/>
              </a:bodyPr>
              <a:lstStyle/>
              <a:p>
                <a:pPr algn="ctr"/>
                <a:r>
                  <a:rPr lang="en-US" sz="2200" dirty="0" smtClean="0"/>
                  <a:t>…</a:t>
                </a:r>
                <a:endParaRPr lang="en-US" sz="2200" dirty="0"/>
              </a:p>
            </p:txBody>
          </p:sp>
        </p:grpSp>
        <p:sp>
          <p:nvSpPr>
            <p:cNvPr id="304" name="TextBox 303"/>
            <p:cNvSpPr txBox="1"/>
            <p:nvPr/>
          </p:nvSpPr>
          <p:spPr>
            <a:xfrm>
              <a:off x="4179690" y="5099588"/>
              <a:ext cx="345928" cy="216347"/>
            </a:xfrm>
            <a:prstGeom prst="rect">
              <a:avLst/>
            </a:prstGeom>
            <a:noFill/>
          </p:spPr>
          <p:txBody>
            <a:bodyPr wrap="square" rtlCol="0" anchor="ctr">
              <a:noAutofit/>
            </a:bodyPr>
            <a:lstStyle/>
            <a:p>
              <a:pPr algn="ctr"/>
              <a:r>
                <a:rPr lang="en-US" sz="2200" dirty="0" smtClean="0">
                  <a:solidFill>
                    <a:schemeClr val="accent3"/>
                  </a:solidFill>
                </a:rPr>
                <a:t>z</a:t>
              </a:r>
              <a:endParaRPr lang="en-US" sz="2200" dirty="0">
                <a:solidFill>
                  <a:schemeClr val="accent3"/>
                </a:solidFill>
              </a:endParaRPr>
            </a:p>
          </p:txBody>
        </p:sp>
      </p:grpSp>
      <p:sp>
        <p:nvSpPr>
          <p:cNvPr id="321" name="Content Placeholder 2"/>
          <p:cNvSpPr txBox="1">
            <a:spLocks/>
          </p:cNvSpPr>
          <p:nvPr/>
        </p:nvSpPr>
        <p:spPr>
          <a:xfrm>
            <a:off x="382792" y="3476511"/>
            <a:ext cx="2335728" cy="2178550"/>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vert="horz" lIns="91440" tIns="45720" rIns="91440" bIns="182880" rtlCol="0" anchor="t">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4700" i="1" dirty="0" smtClean="0">
                <a:latin typeface="Times New Roman"/>
                <a:cs typeface="Times New Roman"/>
              </a:rPr>
              <a:t>ψ</a:t>
            </a:r>
            <a:r>
              <a:rPr lang="en-US" sz="4700" i="1" baseline="-25000" dirty="0" smtClean="0">
                <a:latin typeface="Times New Roman"/>
                <a:cs typeface="Times New Roman"/>
              </a:rPr>
              <a:t>1</a:t>
            </a:r>
            <a:r>
              <a:rPr lang="en-US" sz="4700" dirty="0" smtClean="0">
                <a:latin typeface="Times New Roman"/>
                <a:cs typeface="Times New Roman"/>
              </a:rPr>
              <a:t>(</a:t>
            </a:r>
            <a:r>
              <a:rPr lang="en-US" sz="4700" i="1" dirty="0" smtClean="0">
                <a:solidFill>
                  <a:schemeClr val="accent3"/>
                </a:solidFill>
                <a:latin typeface="Times New Roman"/>
                <a:cs typeface="Times New Roman"/>
              </a:rPr>
              <a:t>x</a:t>
            </a:r>
            <a:r>
              <a:rPr lang="en-US" sz="4700" i="1" baseline="-25000" dirty="0" smtClean="0">
                <a:solidFill>
                  <a:schemeClr val="accent3"/>
                </a:solidFill>
                <a:latin typeface="Times New Roman"/>
                <a:cs typeface="Times New Roman"/>
              </a:rPr>
              <a:t>1</a:t>
            </a:r>
            <a:r>
              <a:rPr lang="en-US" sz="4700" dirty="0" smtClean="0">
                <a:latin typeface="Times New Roman"/>
                <a:cs typeface="Times New Roman"/>
              </a:rPr>
              <a:t>) = 4.25</a:t>
            </a:r>
            <a:r>
              <a:rPr lang="en-US" sz="4700" i="1" dirty="0" smtClean="0">
                <a:latin typeface="Times New Roman"/>
                <a:cs typeface="Times New Roman"/>
              </a:rPr>
              <a:t> </a:t>
            </a:r>
          </a:p>
          <a:p>
            <a:pPr marL="0" indent="0">
              <a:buNone/>
            </a:pPr>
            <a:endParaRPr lang="en-US" dirty="0" smtClean="0">
              <a:cs typeface="Times New Roman"/>
            </a:endParaRPr>
          </a:p>
          <a:p>
            <a:pPr marL="0" indent="0">
              <a:buNone/>
            </a:pPr>
            <a:r>
              <a:rPr lang="en-US" dirty="0" smtClean="0">
                <a:cs typeface="Times New Roman"/>
              </a:rPr>
              <a:t>A </a:t>
            </a:r>
            <a:r>
              <a:rPr lang="en-US" b="1" dirty="0" smtClean="0">
                <a:cs typeface="Times New Roman"/>
              </a:rPr>
              <a:t>WFSA</a:t>
            </a:r>
            <a:r>
              <a:rPr lang="en-US" dirty="0" smtClean="0">
                <a:cs typeface="Times New Roman"/>
              </a:rPr>
              <a:t> is a function which maps a string to a score.</a:t>
            </a:r>
          </a:p>
          <a:p>
            <a:pPr marL="0" indent="0">
              <a:buNone/>
            </a:pPr>
            <a:endParaRPr lang="en-US" dirty="0">
              <a:cs typeface="Times New Roman"/>
            </a:endParaRPr>
          </a:p>
        </p:txBody>
      </p:sp>
    </p:spTree>
    <p:extLst>
      <p:ext uri="{BB962C8B-B14F-4D97-AF65-F5344CB8AC3E}">
        <p14:creationId xmlns:p14="http://schemas.microsoft.com/office/powerpoint/2010/main" val="411907747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9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95"/>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32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5" grpId="0"/>
      <p:bldP spid="321" grpId="0" animBg="1"/>
    </p:bldLst>
  </p:timing>
</p:sld>
</file>

<file path=ppt/slides/slide2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5" name="Content Placeholder 2"/>
          <p:cNvSpPr txBox="1">
            <a:spLocks/>
          </p:cNvSpPr>
          <p:nvPr/>
        </p:nvSpPr>
        <p:spPr>
          <a:xfrm>
            <a:off x="457200" y="1210760"/>
            <a:ext cx="8229600" cy="1709510"/>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b="1" dirty="0" smtClean="0"/>
              <a:t>WFSA</a:t>
            </a:r>
            <a:r>
              <a:rPr lang="en-US" dirty="0" smtClean="0"/>
              <a:t>: weighted finite state </a:t>
            </a:r>
            <a:r>
              <a:rPr lang="en-US" b="1" dirty="0" smtClean="0"/>
              <a:t>automata</a:t>
            </a:r>
          </a:p>
          <a:p>
            <a:r>
              <a:rPr lang="en-US" b="1" dirty="0" smtClean="0"/>
              <a:t>WFST</a:t>
            </a:r>
            <a:r>
              <a:rPr lang="en-US" dirty="0" smtClean="0"/>
              <a:t>:  weighted finite state </a:t>
            </a:r>
            <a:r>
              <a:rPr lang="en-US" b="1" dirty="0" smtClean="0"/>
              <a:t>transducer</a:t>
            </a:r>
          </a:p>
          <a:p>
            <a:r>
              <a:rPr lang="en-US" b="1" i="1" dirty="0">
                <a:latin typeface="Times New Roman"/>
                <a:cs typeface="Times New Roman"/>
              </a:rPr>
              <a:t>k</a:t>
            </a:r>
            <a:r>
              <a:rPr lang="en-US" b="1" dirty="0" smtClean="0"/>
              <a:t>-tape WFSM</a:t>
            </a:r>
            <a:r>
              <a:rPr lang="en-US" dirty="0" smtClean="0"/>
              <a:t>: weighted finite state machine jointly mapping between k strings</a:t>
            </a:r>
            <a:endParaRPr lang="en-US" dirty="0"/>
          </a:p>
        </p:txBody>
      </p:sp>
      <p:sp>
        <p:nvSpPr>
          <p:cNvPr id="2" name="Title 1"/>
          <p:cNvSpPr>
            <a:spLocks noGrp="1"/>
          </p:cNvSpPr>
          <p:nvPr>
            <p:ph type="title"/>
          </p:nvPr>
        </p:nvSpPr>
        <p:spPr/>
        <p:txBody>
          <a:bodyPr>
            <a:normAutofit fontScale="90000"/>
          </a:bodyPr>
          <a:lstStyle/>
          <a:p>
            <a:r>
              <a:rPr lang="en-US" dirty="0" smtClean="0"/>
              <a:t>WFST as a Factor Graph</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263</a:t>
            </a:fld>
            <a:endParaRPr lang="en-US"/>
          </a:p>
        </p:txBody>
      </p:sp>
      <p:sp>
        <p:nvSpPr>
          <p:cNvPr id="8" name="Oval 7"/>
          <p:cNvSpPr/>
          <p:nvPr/>
        </p:nvSpPr>
        <p:spPr>
          <a:xfrm>
            <a:off x="2999004" y="5265780"/>
            <a:ext cx="495974" cy="502698"/>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1"/>
                </a:solidFill>
                <a:latin typeface="Times New Roman"/>
                <a:cs typeface="Times New Roman"/>
              </a:rPr>
              <a:t>X</a:t>
            </a:r>
            <a:r>
              <a:rPr lang="en-US" sz="1600" i="1" baseline="-25000" dirty="0" smtClean="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9" name="Oval 8"/>
          <p:cNvSpPr/>
          <p:nvPr/>
        </p:nvSpPr>
        <p:spPr>
          <a:xfrm>
            <a:off x="2999004" y="4031662"/>
            <a:ext cx="495974" cy="50269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accent3"/>
                </a:solidFill>
                <a:latin typeface="Times New Roman"/>
                <a:cs typeface="Times New Roman"/>
              </a:rPr>
              <a:t>X</a:t>
            </a:r>
            <a:r>
              <a:rPr lang="en-US" sz="1600" i="1" baseline="-25000" dirty="0" smtClean="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cxnSp>
        <p:nvCxnSpPr>
          <p:cNvPr id="10" name="Straight Connector 9"/>
          <p:cNvCxnSpPr>
            <a:stCxn id="9" idx="4"/>
            <a:endCxn id="8" idx="0"/>
          </p:cNvCxnSpPr>
          <p:nvPr/>
        </p:nvCxnSpPr>
        <p:spPr>
          <a:xfrm>
            <a:off x="3246991" y="4534360"/>
            <a:ext cx="0" cy="73142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3136943" y="4750707"/>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13" name="TextBox 12"/>
          <p:cNvSpPr txBox="1"/>
          <p:nvPr/>
        </p:nvSpPr>
        <p:spPr>
          <a:xfrm>
            <a:off x="0" y="6446664"/>
            <a:ext cx="3198256" cy="411336"/>
          </a:xfrm>
          <a:prstGeom prst="rect">
            <a:avLst/>
          </a:prstGeom>
          <a:solidFill>
            <a:schemeClr val="accent6">
              <a:lumMod val="60000"/>
              <a:lumOff val="40000"/>
            </a:schemeClr>
          </a:solidFill>
        </p:spPr>
        <p:txBody>
          <a:bodyPr wrap="square" rtlCol="0" anchor="ctr">
            <a:noAutofit/>
          </a:bodyPr>
          <a:lstStyle/>
          <a:p>
            <a:r>
              <a:rPr lang="en-US" dirty="0" smtClean="0"/>
              <a:t>(Dreyer, Smith, &amp; Eisner, 2008)</a:t>
            </a:r>
          </a:p>
        </p:txBody>
      </p:sp>
      <p:grpSp>
        <p:nvGrpSpPr>
          <p:cNvPr id="150" name="Group 149"/>
          <p:cNvGrpSpPr/>
          <p:nvPr/>
        </p:nvGrpSpPr>
        <p:grpSpPr>
          <a:xfrm>
            <a:off x="3495763" y="3609675"/>
            <a:ext cx="4923816" cy="573556"/>
            <a:chOff x="1672643" y="3791435"/>
            <a:chExt cx="4923816" cy="573556"/>
          </a:xfrm>
        </p:grpSpPr>
        <p:sp>
          <p:nvSpPr>
            <p:cNvPr id="18" name="Oval 17"/>
            <p:cNvSpPr/>
            <p:nvPr/>
          </p:nvSpPr>
          <p:spPr>
            <a:xfrm>
              <a:off x="2409277" y="3963469"/>
              <a:ext cx="220766"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9" name="Straight Arrow Connector 18"/>
            <p:cNvCxnSpPr>
              <a:stCxn id="18" idx="6"/>
              <a:endCxn id="22" idx="2"/>
            </p:cNvCxnSpPr>
            <p:nvPr/>
          </p:nvCxnSpPr>
          <p:spPr>
            <a:xfrm>
              <a:off x="2630043" y="4073197"/>
              <a:ext cx="343641"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0" name="TextBox 19"/>
            <p:cNvSpPr txBox="1"/>
            <p:nvPr/>
          </p:nvSpPr>
          <p:spPr>
            <a:xfrm>
              <a:off x="2616459" y="3795143"/>
              <a:ext cx="345928" cy="216347"/>
            </a:xfrm>
            <a:prstGeom prst="rect">
              <a:avLst/>
            </a:prstGeom>
            <a:noFill/>
          </p:spPr>
          <p:txBody>
            <a:bodyPr wrap="square" rtlCol="0" anchor="ctr">
              <a:noAutofit/>
            </a:bodyPr>
            <a:lstStyle/>
            <a:p>
              <a:pPr algn="ctr"/>
              <a:r>
                <a:rPr lang="en-US" sz="2200" dirty="0" smtClean="0">
                  <a:solidFill>
                    <a:schemeClr val="accent3"/>
                  </a:solidFill>
                </a:rPr>
                <a:t>b</a:t>
              </a:r>
            </a:p>
          </p:txBody>
        </p:sp>
        <p:sp>
          <p:nvSpPr>
            <p:cNvPr id="22" name="Oval 21"/>
            <p:cNvSpPr/>
            <p:nvPr/>
          </p:nvSpPr>
          <p:spPr>
            <a:xfrm>
              <a:off x="2973684" y="3963469"/>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44" name="Straight Arrow Connector 43"/>
            <p:cNvCxnSpPr>
              <a:endCxn id="47" idx="2"/>
            </p:cNvCxnSpPr>
            <p:nvPr/>
          </p:nvCxnSpPr>
          <p:spPr>
            <a:xfrm>
              <a:off x="3198256" y="4075504"/>
              <a:ext cx="343641"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45" name="TextBox 44"/>
            <p:cNvSpPr txBox="1"/>
            <p:nvPr/>
          </p:nvSpPr>
          <p:spPr>
            <a:xfrm>
              <a:off x="3184672" y="3797450"/>
              <a:ext cx="345928" cy="216347"/>
            </a:xfrm>
            <a:prstGeom prst="rect">
              <a:avLst/>
            </a:prstGeom>
            <a:noFill/>
          </p:spPr>
          <p:txBody>
            <a:bodyPr wrap="square" rtlCol="0" anchor="ctr">
              <a:noAutofit/>
            </a:bodyPr>
            <a:lstStyle/>
            <a:p>
              <a:pPr algn="ctr"/>
              <a:r>
                <a:rPr lang="en-US" sz="2200" dirty="0" smtClean="0">
                  <a:solidFill>
                    <a:schemeClr val="accent3"/>
                  </a:solidFill>
                </a:rPr>
                <a:t>r</a:t>
              </a:r>
            </a:p>
          </p:txBody>
        </p:sp>
        <p:sp>
          <p:nvSpPr>
            <p:cNvPr id="47" name="Oval 46"/>
            <p:cNvSpPr/>
            <p:nvPr/>
          </p:nvSpPr>
          <p:spPr>
            <a:xfrm>
              <a:off x="3541897" y="3965776"/>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4" name="Straight Arrow Connector 53"/>
            <p:cNvCxnSpPr>
              <a:endCxn id="56" idx="2"/>
            </p:cNvCxnSpPr>
            <p:nvPr/>
          </p:nvCxnSpPr>
          <p:spPr>
            <a:xfrm>
              <a:off x="3743919" y="4072006"/>
              <a:ext cx="343641"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5" name="TextBox 54"/>
            <p:cNvSpPr txBox="1"/>
            <p:nvPr/>
          </p:nvSpPr>
          <p:spPr>
            <a:xfrm>
              <a:off x="3730335" y="3793952"/>
              <a:ext cx="345928" cy="216347"/>
            </a:xfrm>
            <a:prstGeom prst="rect">
              <a:avLst/>
            </a:prstGeom>
            <a:noFill/>
          </p:spPr>
          <p:txBody>
            <a:bodyPr wrap="square" rtlCol="0" anchor="ctr">
              <a:noAutofit/>
            </a:bodyPr>
            <a:lstStyle/>
            <a:p>
              <a:pPr algn="ctr"/>
              <a:r>
                <a:rPr lang="en-US" sz="2200" dirty="0">
                  <a:solidFill>
                    <a:schemeClr val="accent3"/>
                  </a:solidFill>
                </a:rPr>
                <a:t>e</a:t>
              </a:r>
              <a:endParaRPr lang="en-US" sz="2200" dirty="0" smtClean="0">
                <a:solidFill>
                  <a:schemeClr val="accent3"/>
                </a:solidFill>
              </a:endParaRPr>
            </a:p>
          </p:txBody>
        </p:sp>
        <p:sp>
          <p:nvSpPr>
            <p:cNvPr id="56" name="Oval 55"/>
            <p:cNvSpPr/>
            <p:nvPr/>
          </p:nvSpPr>
          <p:spPr>
            <a:xfrm>
              <a:off x="4087560" y="396227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7" name="Straight Arrow Connector 56"/>
            <p:cNvCxnSpPr>
              <a:endCxn id="59" idx="2"/>
            </p:cNvCxnSpPr>
            <p:nvPr/>
          </p:nvCxnSpPr>
          <p:spPr>
            <a:xfrm>
              <a:off x="4325716" y="4072006"/>
              <a:ext cx="343641"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8" name="TextBox 57"/>
            <p:cNvSpPr txBox="1"/>
            <p:nvPr/>
          </p:nvSpPr>
          <p:spPr>
            <a:xfrm>
              <a:off x="4312132" y="3793952"/>
              <a:ext cx="345928" cy="216347"/>
            </a:xfrm>
            <a:prstGeom prst="rect">
              <a:avLst/>
            </a:prstGeom>
            <a:noFill/>
          </p:spPr>
          <p:txBody>
            <a:bodyPr wrap="square" rtlCol="0" anchor="ctr">
              <a:noAutofit/>
            </a:bodyPr>
            <a:lstStyle/>
            <a:p>
              <a:pPr algn="ctr"/>
              <a:r>
                <a:rPr lang="en-US" sz="2200" dirty="0" smtClean="0">
                  <a:solidFill>
                    <a:schemeClr val="accent3"/>
                  </a:solidFill>
                </a:rPr>
                <a:t>c</a:t>
              </a:r>
            </a:p>
          </p:txBody>
        </p:sp>
        <p:sp>
          <p:nvSpPr>
            <p:cNvPr id="59" name="Oval 58"/>
            <p:cNvSpPr/>
            <p:nvPr/>
          </p:nvSpPr>
          <p:spPr>
            <a:xfrm>
              <a:off x="4669357" y="396227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60" name="Straight Arrow Connector 59"/>
            <p:cNvCxnSpPr>
              <a:endCxn id="62" idx="2"/>
            </p:cNvCxnSpPr>
            <p:nvPr/>
          </p:nvCxnSpPr>
          <p:spPr>
            <a:xfrm>
              <a:off x="4907513" y="4070680"/>
              <a:ext cx="343641"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1" name="TextBox 60"/>
            <p:cNvSpPr txBox="1"/>
            <p:nvPr/>
          </p:nvSpPr>
          <p:spPr>
            <a:xfrm>
              <a:off x="4893929" y="3792626"/>
              <a:ext cx="345928" cy="216347"/>
            </a:xfrm>
            <a:prstGeom prst="rect">
              <a:avLst/>
            </a:prstGeom>
            <a:noFill/>
          </p:spPr>
          <p:txBody>
            <a:bodyPr wrap="square" rtlCol="0" anchor="ctr">
              <a:noAutofit/>
            </a:bodyPr>
            <a:lstStyle/>
            <a:p>
              <a:pPr algn="ctr"/>
              <a:r>
                <a:rPr lang="en-US" sz="2200" dirty="0">
                  <a:solidFill>
                    <a:schemeClr val="accent3"/>
                  </a:solidFill>
                </a:rPr>
                <a:t>h</a:t>
              </a:r>
              <a:endParaRPr lang="en-US" sz="2200" dirty="0" smtClean="0">
                <a:solidFill>
                  <a:schemeClr val="accent3"/>
                </a:solidFill>
              </a:endParaRPr>
            </a:p>
          </p:txBody>
        </p:sp>
        <p:sp>
          <p:nvSpPr>
            <p:cNvPr id="62" name="Oval 61"/>
            <p:cNvSpPr/>
            <p:nvPr/>
          </p:nvSpPr>
          <p:spPr>
            <a:xfrm>
              <a:off x="5251154" y="3960952"/>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63" name="Straight Arrow Connector 62"/>
            <p:cNvCxnSpPr>
              <a:endCxn id="65" idx="2"/>
            </p:cNvCxnSpPr>
            <p:nvPr/>
          </p:nvCxnSpPr>
          <p:spPr>
            <a:xfrm>
              <a:off x="5475726" y="4072987"/>
              <a:ext cx="343641"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4" name="TextBox 63"/>
            <p:cNvSpPr txBox="1"/>
            <p:nvPr/>
          </p:nvSpPr>
          <p:spPr>
            <a:xfrm>
              <a:off x="5462142" y="3794933"/>
              <a:ext cx="345928" cy="216347"/>
            </a:xfrm>
            <a:prstGeom prst="rect">
              <a:avLst/>
            </a:prstGeom>
            <a:noFill/>
          </p:spPr>
          <p:txBody>
            <a:bodyPr wrap="square" rtlCol="0" anchor="ctr">
              <a:noAutofit/>
            </a:bodyPr>
            <a:lstStyle/>
            <a:p>
              <a:pPr algn="ctr"/>
              <a:r>
                <a:rPr lang="en-US" sz="2200" dirty="0" smtClean="0">
                  <a:solidFill>
                    <a:schemeClr val="accent3"/>
                  </a:solidFill>
                </a:rPr>
                <a:t>e</a:t>
              </a:r>
            </a:p>
          </p:txBody>
        </p:sp>
        <p:sp>
          <p:nvSpPr>
            <p:cNvPr id="65" name="Oval 64"/>
            <p:cNvSpPr/>
            <p:nvPr/>
          </p:nvSpPr>
          <p:spPr>
            <a:xfrm>
              <a:off x="5819367" y="3963259"/>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66" name="Straight Arrow Connector 65"/>
            <p:cNvCxnSpPr/>
            <p:nvPr/>
          </p:nvCxnSpPr>
          <p:spPr>
            <a:xfrm>
              <a:off x="6021389" y="4069489"/>
              <a:ext cx="343641"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7" name="TextBox 66"/>
            <p:cNvSpPr txBox="1"/>
            <p:nvPr/>
          </p:nvSpPr>
          <p:spPr>
            <a:xfrm>
              <a:off x="6007805" y="3791435"/>
              <a:ext cx="345928" cy="216347"/>
            </a:xfrm>
            <a:prstGeom prst="rect">
              <a:avLst/>
            </a:prstGeom>
            <a:noFill/>
          </p:spPr>
          <p:txBody>
            <a:bodyPr wrap="square" rtlCol="0" anchor="ctr">
              <a:noAutofit/>
            </a:bodyPr>
            <a:lstStyle/>
            <a:p>
              <a:pPr algn="ctr"/>
              <a:r>
                <a:rPr lang="en-US" sz="2200" dirty="0">
                  <a:solidFill>
                    <a:schemeClr val="accent3"/>
                  </a:solidFill>
                </a:rPr>
                <a:t>n</a:t>
              </a:r>
              <a:endParaRPr lang="en-US" sz="2200" dirty="0" smtClean="0">
                <a:solidFill>
                  <a:schemeClr val="accent3"/>
                </a:solidFill>
              </a:endParaRPr>
            </a:p>
          </p:txBody>
        </p:sp>
        <p:grpSp>
          <p:nvGrpSpPr>
            <p:cNvPr id="74" name="Group 73"/>
            <p:cNvGrpSpPr/>
            <p:nvPr/>
          </p:nvGrpSpPr>
          <p:grpSpPr>
            <a:xfrm>
              <a:off x="6371887" y="3965776"/>
              <a:ext cx="224572" cy="219456"/>
              <a:chOff x="2829108" y="3040558"/>
              <a:chExt cx="224572" cy="219456"/>
            </a:xfrm>
          </p:grpSpPr>
          <p:sp>
            <p:nvSpPr>
              <p:cNvPr id="75" name="Oval 74"/>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6" name="Oval 75"/>
              <p:cNvSpPr/>
              <p:nvPr/>
            </p:nvSpPr>
            <p:spPr>
              <a:xfrm>
                <a:off x="2893213" y="3097870"/>
                <a:ext cx="91440" cy="914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79" name="TextBox 78"/>
            <p:cNvSpPr txBox="1"/>
            <p:nvPr/>
          </p:nvSpPr>
          <p:spPr>
            <a:xfrm>
              <a:off x="1672643" y="3987942"/>
              <a:ext cx="844073" cy="377049"/>
            </a:xfrm>
            <a:prstGeom prst="rect">
              <a:avLst/>
            </a:prstGeom>
            <a:noFill/>
          </p:spPr>
          <p:txBody>
            <a:bodyPr wrap="square" rtlCol="0" anchor="ctr">
              <a:noAutofit/>
            </a:bodyPr>
            <a:lstStyle/>
            <a:p>
              <a:pPr algn="ctr"/>
              <a:r>
                <a:rPr lang="en-US" i="1" dirty="0" smtClean="0">
                  <a:solidFill>
                    <a:schemeClr val="accent3"/>
                  </a:solidFill>
                  <a:latin typeface="Times New Roman"/>
                  <a:cs typeface="Times New Roman"/>
                </a:rPr>
                <a:t>x</a:t>
              </a:r>
              <a:r>
                <a:rPr lang="en-US" i="1" baseline="-25000" dirty="0" smtClean="0">
                  <a:solidFill>
                    <a:schemeClr val="accent3"/>
                  </a:solidFill>
                  <a:latin typeface="Times New Roman"/>
                  <a:cs typeface="Times New Roman"/>
                </a:rPr>
                <a:t>1</a:t>
              </a:r>
              <a:r>
                <a:rPr lang="en-US" i="1" dirty="0" smtClean="0">
                  <a:solidFill>
                    <a:schemeClr val="accent3"/>
                  </a:solidFill>
                  <a:latin typeface="Times New Roman"/>
                  <a:cs typeface="Times New Roman"/>
                </a:rPr>
                <a:t> </a:t>
              </a:r>
              <a:r>
                <a:rPr lang="en-US" i="1" dirty="0">
                  <a:solidFill>
                    <a:schemeClr val="accent3"/>
                  </a:solidFill>
                  <a:latin typeface="Times New Roman"/>
                  <a:cs typeface="Times New Roman"/>
                </a:rPr>
                <a:t>=</a:t>
              </a:r>
            </a:p>
            <a:p>
              <a:pPr algn="ctr"/>
              <a:endParaRPr lang="en-US" dirty="0" smtClean="0"/>
            </a:p>
          </p:txBody>
        </p:sp>
      </p:grpSp>
      <p:grpSp>
        <p:nvGrpSpPr>
          <p:cNvPr id="149" name="Group 148"/>
          <p:cNvGrpSpPr/>
          <p:nvPr/>
        </p:nvGrpSpPr>
        <p:grpSpPr>
          <a:xfrm>
            <a:off x="3529577" y="5665181"/>
            <a:ext cx="4391737" cy="573556"/>
            <a:chOff x="1738793" y="5269006"/>
            <a:chExt cx="4391737" cy="573556"/>
          </a:xfrm>
        </p:grpSpPr>
        <p:sp>
          <p:nvSpPr>
            <p:cNvPr id="80" name="Oval 79"/>
            <p:cNvSpPr/>
            <p:nvPr/>
          </p:nvSpPr>
          <p:spPr>
            <a:xfrm>
              <a:off x="2475427" y="5441040"/>
              <a:ext cx="220766"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accent1"/>
                </a:solidFill>
              </a:endParaRPr>
            </a:p>
          </p:txBody>
        </p:sp>
        <p:cxnSp>
          <p:nvCxnSpPr>
            <p:cNvPr id="81" name="Straight Arrow Connector 80"/>
            <p:cNvCxnSpPr>
              <a:stCxn id="80" idx="6"/>
              <a:endCxn id="83" idx="2"/>
            </p:cNvCxnSpPr>
            <p:nvPr/>
          </p:nvCxnSpPr>
          <p:spPr>
            <a:xfrm>
              <a:off x="2696193" y="5550768"/>
              <a:ext cx="343641"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2" name="TextBox 81"/>
            <p:cNvSpPr txBox="1"/>
            <p:nvPr/>
          </p:nvSpPr>
          <p:spPr>
            <a:xfrm>
              <a:off x="2682609" y="5272714"/>
              <a:ext cx="345928" cy="216347"/>
            </a:xfrm>
            <a:prstGeom prst="rect">
              <a:avLst/>
            </a:prstGeom>
            <a:noFill/>
          </p:spPr>
          <p:txBody>
            <a:bodyPr wrap="square" rtlCol="0" anchor="ctr">
              <a:noAutofit/>
            </a:bodyPr>
            <a:lstStyle/>
            <a:p>
              <a:pPr algn="ctr"/>
              <a:r>
                <a:rPr lang="en-US" sz="2200" dirty="0" smtClean="0">
                  <a:solidFill>
                    <a:schemeClr val="accent1"/>
                  </a:solidFill>
                </a:rPr>
                <a:t>b</a:t>
              </a:r>
            </a:p>
          </p:txBody>
        </p:sp>
        <p:sp>
          <p:nvSpPr>
            <p:cNvPr id="83" name="Oval 82"/>
            <p:cNvSpPr/>
            <p:nvPr/>
          </p:nvSpPr>
          <p:spPr>
            <a:xfrm>
              <a:off x="3039834" y="5441040"/>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accent1"/>
                </a:solidFill>
              </a:endParaRPr>
            </a:p>
          </p:txBody>
        </p:sp>
        <p:cxnSp>
          <p:nvCxnSpPr>
            <p:cNvPr id="84" name="Straight Arrow Connector 83"/>
            <p:cNvCxnSpPr>
              <a:endCxn id="86" idx="2"/>
            </p:cNvCxnSpPr>
            <p:nvPr/>
          </p:nvCxnSpPr>
          <p:spPr>
            <a:xfrm>
              <a:off x="3264406" y="5553075"/>
              <a:ext cx="343641"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5" name="TextBox 84"/>
            <p:cNvSpPr txBox="1"/>
            <p:nvPr/>
          </p:nvSpPr>
          <p:spPr>
            <a:xfrm>
              <a:off x="3250822" y="5275021"/>
              <a:ext cx="345928" cy="216347"/>
            </a:xfrm>
            <a:prstGeom prst="rect">
              <a:avLst/>
            </a:prstGeom>
            <a:noFill/>
          </p:spPr>
          <p:txBody>
            <a:bodyPr wrap="square" rtlCol="0" anchor="ctr">
              <a:noAutofit/>
            </a:bodyPr>
            <a:lstStyle/>
            <a:p>
              <a:pPr algn="ctr"/>
              <a:r>
                <a:rPr lang="en-US" sz="2200" dirty="0" smtClean="0">
                  <a:solidFill>
                    <a:schemeClr val="accent1"/>
                  </a:solidFill>
                </a:rPr>
                <a:t>r</a:t>
              </a:r>
            </a:p>
          </p:txBody>
        </p:sp>
        <p:sp>
          <p:nvSpPr>
            <p:cNvPr id="86" name="Oval 85"/>
            <p:cNvSpPr/>
            <p:nvPr/>
          </p:nvSpPr>
          <p:spPr>
            <a:xfrm>
              <a:off x="3608047" y="5443347"/>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accent1"/>
                </a:solidFill>
              </a:endParaRPr>
            </a:p>
          </p:txBody>
        </p:sp>
        <p:cxnSp>
          <p:nvCxnSpPr>
            <p:cNvPr id="87" name="Straight Arrow Connector 86"/>
            <p:cNvCxnSpPr>
              <a:endCxn id="89" idx="2"/>
            </p:cNvCxnSpPr>
            <p:nvPr/>
          </p:nvCxnSpPr>
          <p:spPr>
            <a:xfrm>
              <a:off x="3810069" y="5549577"/>
              <a:ext cx="343641"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8" name="TextBox 87"/>
            <p:cNvSpPr txBox="1"/>
            <p:nvPr/>
          </p:nvSpPr>
          <p:spPr>
            <a:xfrm>
              <a:off x="3796485" y="5271523"/>
              <a:ext cx="345928" cy="216347"/>
            </a:xfrm>
            <a:prstGeom prst="rect">
              <a:avLst/>
            </a:prstGeom>
            <a:noFill/>
          </p:spPr>
          <p:txBody>
            <a:bodyPr wrap="square" rtlCol="0" anchor="ctr">
              <a:noAutofit/>
            </a:bodyPr>
            <a:lstStyle/>
            <a:p>
              <a:pPr algn="ctr"/>
              <a:r>
                <a:rPr lang="en-US" sz="2200" dirty="0">
                  <a:solidFill>
                    <a:schemeClr val="accent1"/>
                  </a:solidFill>
                </a:rPr>
                <a:t>a</a:t>
              </a:r>
              <a:endParaRPr lang="en-US" sz="2200" dirty="0" smtClean="0">
                <a:solidFill>
                  <a:schemeClr val="accent1"/>
                </a:solidFill>
              </a:endParaRPr>
            </a:p>
          </p:txBody>
        </p:sp>
        <p:sp>
          <p:nvSpPr>
            <p:cNvPr id="89" name="Oval 88"/>
            <p:cNvSpPr/>
            <p:nvPr/>
          </p:nvSpPr>
          <p:spPr>
            <a:xfrm>
              <a:off x="4153710" y="5439849"/>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accent1"/>
                </a:solidFill>
              </a:endParaRPr>
            </a:p>
          </p:txBody>
        </p:sp>
        <p:cxnSp>
          <p:nvCxnSpPr>
            <p:cNvPr id="90" name="Straight Arrow Connector 89"/>
            <p:cNvCxnSpPr>
              <a:endCxn id="92" idx="2"/>
            </p:cNvCxnSpPr>
            <p:nvPr/>
          </p:nvCxnSpPr>
          <p:spPr>
            <a:xfrm>
              <a:off x="4391866" y="5549577"/>
              <a:ext cx="343641"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1" name="TextBox 90"/>
            <p:cNvSpPr txBox="1"/>
            <p:nvPr/>
          </p:nvSpPr>
          <p:spPr>
            <a:xfrm>
              <a:off x="4378282" y="5271523"/>
              <a:ext cx="345928" cy="216347"/>
            </a:xfrm>
            <a:prstGeom prst="rect">
              <a:avLst/>
            </a:prstGeom>
            <a:noFill/>
          </p:spPr>
          <p:txBody>
            <a:bodyPr wrap="square" rtlCol="0" anchor="ctr">
              <a:noAutofit/>
            </a:bodyPr>
            <a:lstStyle/>
            <a:p>
              <a:pPr algn="ctr"/>
              <a:r>
                <a:rPr lang="en-US" sz="2200" dirty="0" smtClean="0">
                  <a:solidFill>
                    <a:schemeClr val="accent1"/>
                  </a:solidFill>
                </a:rPr>
                <a:t>c</a:t>
              </a:r>
            </a:p>
          </p:txBody>
        </p:sp>
        <p:sp>
          <p:nvSpPr>
            <p:cNvPr id="92" name="Oval 91"/>
            <p:cNvSpPr/>
            <p:nvPr/>
          </p:nvSpPr>
          <p:spPr>
            <a:xfrm>
              <a:off x="4735507" y="5439849"/>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accent1"/>
                </a:solidFill>
              </a:endParaRPr>
            </a:p>
          </p:txBody>
        </p:sp>
        <p:cxnSp>
          <p:nvCxnSpPr>
            <p:cNvPr id="93" name="Straight Arrow Connector 92"/>
            <p:cNvCxnSpPr>
              <a:endCxn id="95" idx="2"/>
            </p:cNvCxnSpPr>
            <p:nvPr/>
          </p:nvCxnSpPr>
          <p:spPr>
            <a:xfrm>
              <a:off x="4973663" y="5548251"/>
              <a:ext cx="343641"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4" name="TextBox 93"/>
            <p:cNvSpPr txBox="1"/>
            <p:nvPr/>
          </p:nvSpPr>
          <p:spPr>
            <a:xfrm>
              <a:off x="4960079" y="5270197"/>
              <a:ext cx="345928" cy="216347"/>
            </a:xfrm>
            <a:prstGeom prst="rect">
              <a:avLst/>
            </a:prstGeom>
            <a:noFill/>
          </p:spPr>
          <p:txBody>
            <a:bodyPr wrap="square" rtlCol="0" anchor="ctr">
              <a:noAutofit/>
            </a:bodyPr>
            <a:lstStyle/>
            <a:p>
              <a:pPr algn="ctr"/>
              <a:r>
                <a:rPr lang="en-US" sz="2200" dirty="0">
                  <a:solidFill>
                    <a:schemeClr val="accent1"/>
                  </a:solidFill>
                </a:rPr>
                <a:t>h</a:t>
              </a:r>
              <a:endParaRPr lang="en-US" sz="2200" dirty="0" smtClean="0">
                <a:solidFill>
                  <a:schemeClr val="accent1"/>
                </a:solidFill>
              </a:endParaRPr>
            </a:p>
          </p:txBody>
        </p:sp>
        <p:sp>
          <p:nvSpPr>
            <p:cNvPr id="95" name="Oval 94"/>
            <p:cNvSpPr/>
            <p:nvPr/>
          </p:nvSpPr>
          <p:spPr>
            <a:xfrm>
              <a:off x="5317304" y="5438523"/>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accent1"/>
                </a:solidFill>
              </a:endParaRPr>
            </a:p>
          </p:txBody>
        </p:sp>
        <p:cxnSp>
          <p:nvCxnSpPr>
            <p:cNvPr id="99" name="Straight Arrow Connector 98"/>
            <p:cNvCxnSpPr/>
            <p:nvPr/>
          </p:nvCxnSpPr>
          <p:spPr>
            <a:xfrm>
              <a:off x="5555460" y="5547060"/>
              <a:ext cx="343641"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00" name="TextBox 99"/>
            <p:cNvSpPr txBox="1"/>
            <p:nvPr/>
          </p:nvSpPr>
          <p:spPr>
            <a:xfrm>
              <a:off x="5541876" y="5269006"/>
              <a:ext cx="345928" cy="216347"/>
            </a:xfrm>
            <a:prstGeom prst="rect">
              <a:avLst/>
            </a:prstGeom>
            <a:noFill/>
          </p:spPr>
          <p:txBody>
            <a:bodyPr wrap="square" rtlCol="0" anchor="ctr">
              <a:noAutofit/>
            </a:bodyPr>
            <a:lstStyle/>
            <a:p>
              <a:pPr algn="ctr"/>
              <a:r>
                <a:rPr lang="en-US" sz="2200" dirty="0" smtClean="0">
                  <a:solidFill>
                    <a:schemeClr val="accent1"/>
                  </a:solidFill>
                </a:rPr>
                <a:t>t</a:t>
              </a:r>
            </a:p>
          </p:txBody>
        </p:sp>
        <p:grpSp>
          <p:nvGrpSpPr>
            <p:cNvPr id="101" name="Group 100"/>
            <p:cNvGrpSpPr/>
            <p:nvPr/>
          </p:nvGrpSpPr>
          <p:grpSpPr>
            <a:xfrm>
              <a:off x="5905958" y="5443347"/>
              <a:ext cx="224572" cy="219456"/>
              <a:chOff x="2829108" y="3040558"/>
              <a:chExt cx="224572" cy="219456"/>
            </a:xfrm>
          </p:grpSpPr>
          <p:sp>
            <p:nvSpPr>
              <p:cNvPr id="102" name="Oval 101"/>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accent1"/>
                  </a:solidFill>
                </a:endParaRPr>
              </a:p>
            </p:txBody>
          </p:sp>
          <p:sp>
            <p:nvSpPr>
              <p:cNvPr id="103" name="Oval 102"/>
              <p:cNvSpPr/>
              <p:nvPr/>
            </p:nvSpPr>
            <p:spPr>
              <a:xfrm>
                <a:off x="2893213" y="3097870"/>
                <a:ext cx="91440" cy="914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solidFill>
                    <a:schemeClr val="accent1"/>
                  </a:solidFill>
                </a:endParaRPr>
              </a:p>
            </p:txBody>
          </p:sp>
        </p:grpSp>
        <p:sp>
          <p:nvSpPr>
            <p:cNvPr id="104" name="TextBox 103"/>
            <p:cNvSpPr txBox="1"/>
            <p:nvPr/>
          </p:nvSpPr>
          <p:spPr>
            <a:xfrm>
              <a:off x="1738793" y="5465513"/>
              <a:ext cx="844073" cy="377049"/>
            </a:xfrm>
            <a:prstGeom prst="rect">
              <a:avLst/>
            </a:prstGeom>
            <a:noFill/>
          </p:spPr>
          <p:txBody>
            <a:bodyPr wrap="square" rtlCol="0" anchor="ctr">
              <a:noAutofit/>
            </a:bodyPr>
            <a:lstStyle/>
            <a:p>
              <a:pPr algn="ctr"/>
              <a:r>
                <a:rPr lang="en-US" i="1" dirty="0">
                  <a:solidFill>
                    <a:schemeClr val="accent1"/>
                  </a:solidFill>
                  <a:latin typeface="Times New Roman"/>
                  <a:cs typeface="Times New Roman"/>
                </a:rPr>
                <a:t>x</a:t>
              </a:r>
              <a:r>
                <a:rPr lang="en-US" i="1" baseline="-25000" dirty="0" smtClean="0">
                  <a:solidFill>
                    <a:schemeClr val="accent1"/>
                  </a:solidFill>
                  <a:latin typeface="Times New Roman"/>
                  <a:cs typeface="Times New Roman"/>
                </a:rPr>
                <a:t>2</a:t>
              </a:r>
              <a:r>
                <a:rPr lang="en-US" i="1" dirty="0" smtClean="0">
                  <a:solidFill>
                    <a:schemeClr val="accent1"/>
                  </a:solidFill>
                  <a:latin typeface="Times New Roman"/>
                  <a:cs typeface="Times New Roman"/>
                </a:rPr>
                <a:t> </a:t>
              </a:r>
              <a:r>
                <a:rPr lang="en-US" i="1" dirty="0">
                  <a:solidFill>
                    <a:schemeClr val="accent1"/>
                  </a:solidFill>
                  <a:latin typeface="Times New Roman"/>
                  <a:cs typeface="Times New Roman"/>
                </a:rPr>
                <a:t>=</a:t>
              </a:r>
            </a:p>
            <a:p>
              <a:pPr algn="ctr"/>
              <a:endParaRPr lang="en-US" dirty="0" smtClean="0">
                <a:solidFill>
                  <a:schemeClr val="accent1"/>
                </a:solidFill>
              </a:endParaRPr>
            </a:p>
          </p:txBody>
        </p:sp>
      </p:grpSp>
      <p:grpSp>
        <p:nvGrpSpPr>
          <p:cNvPr id="152" name="Group 151"/>
          <p:cNvGrpSpPr/>
          <p:nvPr/>
        </p:nvGrpSpPr>
        <p:grpSpPr>
          <a:xfrm>
            <a:off x="3494978" y="4574396"/>
            <a:ext cx="5504758" cy="983214"/>
            <a:chOff x="1704194" y="4497600"/>
            <a:chExt cx="5504758" cy="983214"/>
          </a:xfrm>
        </p:grpSpPr>
        <p:sp>
          <p:nvSpPr>
            <p:cNvPr id="105" name="Oval 104"/>
            <p:cNvSpPr/>
            <p:nvPr/>
          </p:nvSpPr>
          <p:spPr>
            <a:xfrm>
              <a:off x="2413190" y="4669634"/>
              <a:ext cx="220766"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06" name="Straight Arrow Connector 105"/>
            <p:cNvCxnSpPr>
              <a:stCxn id="105" idx="6"/>
              <a:endCxn id="108" idx="2"/>
            </p:cNvCxnSpPr>
            <p:nvPr/>
          </p:nvCxnSpPr>
          <p:spPr>
            <a:xfrm>
              <a:off x="2633956" y="4779362"/>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07" name="TextBox 106"/>
            <p:cNvSpPr txBox="1"/>
            <p:nvPr/>
          </p:nvSpPr>
          <p:spPr>
            <a:xfrm>
              <a:off x="2620372" y="4501308"/>
              <a:ext cx="345928" cy="216347"/>
            </a:xfrm>
            <a:prstGeom prst="rect">
              <a:avLst/>
            </a:prstGeom>
            <a:noFill/>
          </p:spPr>
          <p:txBody>
            <a:bodyPr wrap="square" rtlCol="0" anchor="ctr">
              <a:noAutofit/>
            </a:bodyPr>
            <a:lstStyle/>
            <a:p>
              <a:pPr algn="ctr"/>
              <a:r>
                <a:rPr lang="en-US" sz="2200" dirty="0" smtClean="0">
                  <a:solidFill>
                    <a:schemeClr val="accent3"/>
                  </a:solidFill>
                </a:rPr>
                <a:t>b</a:t>
              </a:r>
            </a:p>
          </p:txBody>
        </p:sp>
        <p:sp>
          <p:nvSpPr>
            <p:cNvPr id="108" name="Oval 107"/>
            <p:cNvSpPr/>
            <p:nvPr/>
          </p:nvSpPr>
          <p:spPr>
            <a:xfrm>
              <a:off x="2977597" y="4669634"/>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09" name="Straight Arrow Connector 108"/>
            <p:cNvCxnSpPr>
              <a:endCxn id="111" idx="2"/>
            </p:cNvCxnSpPr>
            <p:nvPr/>
          </p:nvCxnSpPr>
          <p:spPr>
            <a:xfrm>
              <a:off x="3202169" y="4781669"/>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10" name="TextBox 109"/>
            <p:cNvSpPr txBox="1"/>
            <p:nvPr/>
          </p:nvSpPr>
          <p:spPr>
            <a:xfrm>
              <a:off x="3188585" y="4503615"/>
              <a:ext cx="345928" cy="216347"/>
            </a:xfrm>
            <a:prstGeom prst="rect">
              <a:avLst/>
            </a:prstGeom>
            <a:noFill/>
          </p:spPr>
          <p:txBody>
            <a:bodyPr wrap="square" rtlCol="0" anchor="ctr">
              <a:noAutofit/>
            </a:bodyPr>
            <a:lstStyle/>
            <a:p>
              <a:pPr algn="ctr"/>
              <a:r>
                <a:rPr lang="en-US" sz="2200" dirty="0" smtClean="0">
                  <a:solidFill>
                    <a:schemeClr val="accent3"/>
                  </a:solidFill>
                </a:rPr>
                <a:t>r</a:t>
              </a:r>
            </a:p>
          </p:txBody>
        </p:sp>
        <p:sp>
          <p:nvSpPr>
            <p:cNvPr id="111" name="Oval 110"/>
            <p:cNvSpPr/>
            <p:nvPr/>
          </p:nvSpPr>
          <p:spPr>
            <a:xfrm>
              <a:off x="3545810" y="4671941"/>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2" name="Straight Arrow Connector 111"/>
            <p:cNvCxnSpPr>
              <a:endCxn id="114" idx="2"/>
            </p:cNvCxnSpPr>
            <p:nvPr/>
          </p:nvCxnSpPr>
          <p:spPr>
            <a:xfrm>
              <a:off x="3747832" y="4778171"/>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13" name="TextBox 112"/>
            <p:cNvSpPr txBox="1"/>
            <p:nvPr/>
          </p:nvSpPr>
          <p:spPr>
            <a:xfrm>
              <a:off x="3734248" y="4500117"/>
              <a:ext cx="345928" cy="216347"/>
            </a:xfrm>
            <a:prstGeom prst="rect">
              <a:avLst/>
            </a:prstGeom>
            <a:noFill/>
          </p:spPr>
          <p:txBody>
            <a:bodyPr wrap="square" rtlCol="0" anchor="ctr">
              <a:noAutofit/>
            </a:bodyPr>
            <a:lstStyle/>
            <a:p>
              <a:pPr algn="ctr"/>
              <a:r>
                <a:rPr lang="en-US" sz="2200" dirty="0">
                  <a:solidFill>
                    <a:schemeClr val="accent3"/>
                  </a:solidFill>
                </a:rPr>
                <a:t>e</a:t>
              </a:r>
              <a:endParaRPr lang="en-US" sz="2200" dirty="0" smtClean="0">
                <a:solidFill>
                  <a:schemeClr val="accent3"/>
                </a:solidFill>
              </a:endParaRPr>
            </a:p>
          </p:txBody>
        </p:sp>
        <p:sp>
          <p:nvSpPr>
            <p:cNvPr id="114" name="Oval 113"/>
            <p:cNvSpPr/>
            <p:nvPr/>
          </p:nvSpPr>
          <p:spPr>
            <a:xfrm>
              <a:off x="4091473" y="4668443"/>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5" name="Straight Arrow Connector 114"/>
            <p:cNvCxnSpPr>
              <a:endCxn id="117" idx="2"/>
            </p:cNvCxnSpPr>
            <p:nvPr/>
          </p:nvCxnSpPr>
          <p:spPr>
            <a:xfrm>
              <a:off x="4329629" y="4778171"/>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16" name="TextBox 115"/>
            <p:cNvSpPr txBox="1"/>
            <p:nvPr/>
          </p:nvSpPr>
          <p:spPr>
            <a:xfrm>
              <a:off x="4316045" y="4500117"/>
              <a:ext cx="345928" cy="216347"/>
            </a:xfrm>
            <a:prstGeom prst="rect">
              <a:avLst/>
            </a:prstGeom>
            <a:noFill/>
          </p:spPr>
          <p:txBody>
            <a:bodyPr wrap="square" rtlCol="0" anchor="ctr">
              <a:noAutofit/>
            </a:bodyPr>
            <a:lstStyle/>
            <a:p>
              <a:pPr algn="ctr"/>
              <a:r>
                <a:rPr lang="en-US" sz="2200" dirty="0" smtClean="0">
                  <a:solidFill>
                    <a:schemeClr val="accent3"/>
                  </a:solidFill>
                </a:rPr>
                <a:t>c</a:t>
              </a:r>
            </a:p>
          </p:txBody>
        </p:sp>
        <p:sp>
          <p:nvSpPr>
            <p:cNvPr id="117" name="Oval 116"/>
            <p:cNvSpPr/>
            <p:nvPr/>
          </p:nvSpPr>
          <p:spPr>
            <a:xfrm>
              <a:off x="4673270" y="4668443"/>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8" name="Straight Arrow Connector 117"/>
            <p:cNvCxnSpPr>
              <a:endCxn id="120" idx="2"/>
            </p:cNvCxnSpPr>
            <p:nvPr/>
          </p:nvCxnSpPr>
          <p:spPr>
            <a:xfrm>
              <a:off x="4911426" y="4776845"/>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19" name="TextBox 118"/>
            <p:cNvSpPr txBox="1"/>
            <p:nvPr/>
          </p:nvSpPr>
          <p:spPr>
            <a:xfrm>
              <a:off x="4897842" y="4498791"/>
              <a:ext cx="345928" cy="216347"/>
            </a:xfrm>
            <a:prstGeom prst="rect">
              <a:avLst/>
            </a:prstGeom>
            <a:noFill/>
          </p:spPr>
          <p:txBody>
            <a:bodyPr wrap="square" rtlCol="0" anchor="ctr">
              <a:noAutofit/>
            </a:bodyPr>
            <a:lstStyle/>
            <a:p>
              <a:pPr algn="ctr"/>
              <a:r>
                <a:rPr lang="en-US" sz="2200" dirty="0">
                  <a:solidFill>
                    <a:schemeClr val="accent3"/>
                  </a:solidFill>
                </a:rPr>
                <a:t>h</a:t>
              </a:r>
              <a:endParaRPr lang="en-US" sz="2200" dirty="0" smtClean="0">
                <a:solidFill>
                  <a:schemeClr val="accent3"/>
                </a:solidFill>
              </a:endParaRPr>
            </a:p>
          </p:txBody>
        </p:sp>
        <p:sp>
          <p:nvSpPr>
            <p:cNvPr id="120" name="Oval 119"/>
            <p:cNvSpPr/>
            <p:nvPr/>
          </p:nvSpPr>
          <p:spPr>
            <a:xfrm>
              <a:off x="5255067" y="4667117"/>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21" name="Straight Arrow Connector 120"/>
            <p:cNvCxnSpPr>
              <a:endCxn id="123" idx="2"/>
            </p:cNvCxnSpPr>
            <p:nvPr/>
          </p:nvCxnSpPr>
          <p:spPr>
            <a:xfrm>
              <a:off x="5479639" y="4779152"/>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2" name="TextBox 121"/>
            <p:cNvSpPr txBox="1"/>
            <p:nvPr/>
          </p:nvSpPr>
          <p:spPr>
            <a:xfrm>
              <a:off x="5466055" y="4501098"/>
              <a:ext cx="345928" cy="216347"/>
            </a:xfrm>
            <a:prstGeom prst="rect">
              <a:avLst/>
            </a:prstGeom>
            <a:noFill/>
          </p:spPr>
          <p:txBody>
            <a:bodyPr wrap="square" rtlCol="0" anchor="ctr">
              <a:noAutofit/>
            </a:bodyPr>
            <a:lstStyle/>
            <a:p>
              <a:pPr algn="ctr"/>
              <a:r>
                <a:rPr lang="en-US" sz="2200" dirty="0" smtClean="0">
                  <a:solidFill>
                    <a:schemeClr val="accent3"/>
                  </a:solidFill>
                </a:rPr>
                <a:t>e</a:t>
              </a:r>
            </a:p>
          </p:txBody>
        </p:sp>
        <p:sp>
          <p:nvSpPr>
            <p:cNvPr id="123" name="Oval 122"/>
            <p:cNvSpPr/>
            <p:nvPr/>
          </p:nvSpPr>
          <p:spPr>
            <a:xfrm>
              <a:off x="5823280" y="4669424"/>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24" name="Straight Arrow Connector 123"/>
            <p:cNvCxnSpPr/>
            <p:nvPr/>
          </p:nvCxnSpPr>
          <p:spPr>
            <a:xfrm>
              <a:off x="6633882" y="4775654"/>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5" name="TextBox 124"/>
            <p:cNvSpPr txBox="1"/>
            <p:nvPr/>
          </p:nvSpPr>
          <p:spPr>
            <a:xfrm>
              <a:off x="6620298" y="4497600"/>
              <a:ext cx="345928" cy="216347"/>
            </a:xfrm>
            <a:prstGeom prst="rect">
              <a:avLst/>
            </a:prstGeom>
            <a:noFill/>
          </p:spPr>
          <p:txBody>
            <a:bodyPr wrap="square" rtlCol="0" anchor="ctr">
              <a:noAutofit/>
            </a:bodyPr>
            <a:lstStyle/>
            <a:p>
              <a:pPr algn="ctr"/>
              <a:r>
                <a:rPr lang="el-GR" sz="2200" dirty="0" smtClean="0">
                  <a:solidFill>
                    <a:schemeClr val="accent3"/>
                  </a:solidFill>
                </a:rPr>
                <a:t>ε</a:t>
              </a:r>
              <a:endParaRPr lang="en-US" sz="2200" dirty="0">
                <a:solidFill>
                  <a:schemeClr val="accent3"/>
                </a:solidFill>
              </a:endParaRPr>
            </a:p>
          </p:txBody>
        </p:sp>
        <p:grpSp>
          <p:nvGrpSpPr>
            <p:cNvPr id="126" name="Group 125"/>
            <p:cNvGrpSpPr/>
            <p:nvPr/>
          </p:nvGrpSpPr>
          <p:grpSpPr>
            <a:xfrm>
              <a:off x="6984380" y="4671941"/>
              <a:ext cx="224572" cy="219456"/>
              <a:chOff x="2829108" y="3040558"/>
              <a:chExt cx="224572" cy="219456"/>
            </a:xfrm>
          </p:grpSpPr>
          <p:sp>
            <p:nvSpPr>
              <p:cNvPr id="127" name="Oval 126"/>
              <p:cNvSpPr/>
              <p:nvPr/>
            </p:nvSpPr>
            <p:spPr>
              <a:xfrm>
                <a:off x="2829108" y="3040558"/>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8" name="Oval 127"/>
              <p:cNvSpPr/>
              <p:nvPr/>
            </p:nvSpPr>
            <p:spPr>
              <a:xfrm>
                <a:off x="2893213" y="3097870"/>
                <a:ext cx="91440" cy="91440"/>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130" name="TextBox 129"/>
            <p:cNvSpPr txBox="1"/>
            <p:nvPr/>
          </p:nvSpPr>
          <p:spPr>
            <a:xfrm>
              <a:off x="2633956" y="4787618"/>
              <a:ext cx="345928" cy="216347"/>
            </a:xfrm>
            <a:prstGeom prst="rect">
              <a:avLst/>
            </a:prstGeom>
            <a:noFill/>
          </p:spPr>
          <p:txBody>
            <a:bodyPr wrap="square" rtlCol="0" anchor="ctr">
              <a:noAutofit/>
            </a:bodyPr>
            <a:lstStyle/>
            <a:p>
              <a:pPr algn="ctr"/>
              <a:r>
                <a:rPr lang="en-US" sz="2200" dirty="0" smtClean="0">
                  <a:solidFill>
                    <a:schemeClr val="accent1"/>
                  </a:solidFill>
                </a:rPr>
                <a:t>b</a:t>
              </a:r>
            </a:p>
          </p:txBody>
        </p:sp>
        <p:sp>
          <p:nvSpPr>
            <p:cNvPr id="131" name="TextBox 130"/>
            <p:cNvSpPr txBox="1"/>
            <p:nvPr/>
          </p:nvSpPr>
          <p:spPr>
            <a:xfrm>
              <a:off x="3202169" y="4789925"/>
              <a:ext cx="345928" cy="216347"/>
            </a:xfrm>
            <a:prstGeom prst="rect">
              <a:avLst/>
            </a:prstGeom>
            <a:noFill/>
          </p:spPr>
          <p:txBody>
            <a:bodyPr wrap="square" rtlCol="0" anchor="ctr">
              <a:noAutofit/>
            </a:bodyPr>
            <a:lstStyle/>
            <a:p>
              <a:pPr algn="ctr"/>
              <a:r>
                <a:rPr lang="en-US" sz="2200" dirty="0" smtClean="0">
                  <a:solidFill>
                    <a:schemeClr val="accent1"/>
                  </a:solidFill>
                </a:rPr>
                <a:t>r</a:t>
              </a:r>
            </a:p>
          </p:txBody>
        </p:sp>
        <p:sp>
          <p:nvSpPr>
            <p:cNvPr id="132" name="TextBox 131"/>
            <p:cNvSpPr txBox="1"/>
            <p:nvPr/>
          </p:nvSpPr>
          <p:spPr>
            <a:xfrm>
              <a:off x="3747832" y="4786427"/>
              <a:ext cx="345928" cy="216347"/>
            </a:xfrm>
            <a:prstGeom prst="rect">
              <a:avLst/>
            </a:prstGeom>
            <a:noFill/>
          </p:spPr>
          <p:txBody>
            <a:bodyPr wrap="square" rtlCol="0" anchor="ctr">
              <a:noAutofit/>
            </a:bodyPr>
            <a:lstStyle/>
            <a:p>
              <a:pPr algn="ctr"/>
              <a:r>
                <a:rPr lang="en-US" sz="2200" dirty="0">
                  <a:solidFill>
                    <a:schemeClr val="accent1"/>
                  </a:solidFill>
                </a:rPr>
                <a:t>a</a:t>
              </a:r>
              <a:endParaRPr lang="en-US" sz="2200" dirty="0" smtClean="0">
                <a:solidFill>
                  <a:schemeClr val="accent1"/>
                </a:solidFill>
              </a:endParaRPr>
            </a:p>
          </p:txBody>
        </p:sp>
        <p:sp>
          <p:nvSpPr>
            <p:cNvPr id="133" name="TextBox 132"/>
            <p:cNvSpPr txBox="1"/>
            <p:nvPr/>
          </p:nvSpPr>
          <p:spPr>
            <a:xfrm>
              <a:off x="4329629" y="4786427"/>
              <a:ext cx="345928" cy="216347"/>
            </a:xfrm>
            <a:prstGeom prst="rect">
              <a:avLst/>
            </a:prstGeom>
            <a:noFill/>
          </p:spPr>
          <p:txBody>
            <a:bodyPr wrap="square" rtlCol="0" anchor="ctr">
              <a:noAutofit/>
            </a:bodyPr>
            <a:lstStyle/>
            <a:p>
              <a:pPr algn="ctr"/>
              <a:r>
                <a:rPr lang="en-US" sz="2200" dirty="0" smtClean="0">
                  <a:solidFill>
                    <a:schemeClr val="accent1"/>
                  </a:solidFill>
                </a:rPr>
                <a:t>c</a:t>
              </a:r>
            </a:p>
          </p:txBody>
        </p:sp>
        <p:sp>
          <p:nvSpPr>
            <p:cNvPr id="134" name="TextBox 133"/>
            <p:cNvSpPr txBox="1"/>
            <p:nvPr/>
          </p:nvSpPr>
          <p:spPr>
            <a:xfrm>
              <a:off x="4911426" y="4785101"/>
              <a:ext cx="345928" cy="216347"/>
            </a:xfrm>
            <a:prstGeom prst="rect">
              <a:avLst/>
            </a:prstGeom>
            <a:noFill/>
          </p:spPr>
          <p:txBody>
            <a:bodyPr wrap="square" rtlCol="0" anchor="ctr">
              <a:noAutofit/>
            </a:bodyPr>
            <a:lstStyle/>
            <a:p>
              <a:pPr algn="ctr"/>
              <a:r>
                <a:rPr lang="en-US" sz="2200" dirty="0">
                  <a:solidFill>
                    <a:schemeClr val="accent1"/>
                  </a:solidFill>
                </a:rPr>
                <a:t>h</a:t>
              </a:r>
              <a:endParaRPr lang="en-US" sz="2200" dirty="0" smtClean="0">
                <a:solidFill>
                  <a:schemeClr val="accent1"/>
                </a:solidFill>
              </a:endParaRPr>
            </a:p>
          </p:txBody>
        </p:sp>
        <p:sp>
          <p:nvSpPr>
            <p:cNvPr id="135" name="TextBox 134"/>
            <p:cNvSpPr txBox="1"/>
            <p:nvPr/>
          </p:nvSpPr>
          <p:spPr>
            <a:xfrm>
              <a:off x="5493223" y="4783910"/>
              <a:ext cx="345928" cy="216347"/>
            </a:xfrm>
            <a:prstGeom prst="rect">
              <a:avLst/>
            </a:prstGeom>
            <a:noFill/>
          </p:spPr>
          <p:txBody>
            <a:bodyPr wrap="square" rtlCol="0" anchor="ctr">
              <a:noAutofit/>
            </a:bodyPr>
            <a:lstStyle/>
            <a:p>
              <a:pPr algn="ctr"/>
              <a:r>
                <a:rPr lang="el-GR" sz="2200" dirty="0">
                  <a:solidFill>
                    <a:schemeClr val="accent1"/>
                  </a:solidFill>
                </a:rPr>
                <a:t>ε</a:t>
              </a:r>
              <a:endParaRPr lang="en-US" sz="2200" dirty="0" smtClean="0">
                <a:solidFill>
                  <a:schemeClr val="accent1"/>
                </a:solidFill>
              </a:endParaRPr>
            </a:p>
          </p:txBody>
        </p:sp>
        <p:cxnSp>
          <p:nvCxnSpPr>
            <p:cNvPr id="136" name="Straight Arrow Connector 135"/>
            <p:cNvCxnSpPr>
              <a:endCxn id="138" idx="2"/>
            </p:cNvCxnSpPr>
            <p:nvPr/>
          </p:nvCxnSpPr>
          <p:spPr>
            <a:xfrm>
              <a:off x="6046907" y="4779448"/>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7" name="TextBox 136"/>
            <p:cNvSpPr txBox="1"/>
            <p:nvPr/>
          </p:nvSpPr>
          <p:spPr>
            <a:xfrm>
              <a:off x="6033323" y="4501394"/>
              <a:ext cx="345928" cy="216347"/>
            </a:xfrm>
            <a:prstGeom prst="rect">
              <a:avLst/>
            </a:prstGeom>
            <a:noFill/>
          </p:spPr>
          <p:txBody>
            <a:bodyPr wrap="square" rtlCol="0" anchor="ctr">
              <a:noAutofit/>
            </a:bodyPr>
            <a:lstStyle/>
            <a:p>
              <a:pPr algn="ctr"/>
              <a:r>
                <a:rPr lang="en-US" sz="2200" dirty="0" smtClean="0">
                  <a:solidFill>
                    <a:schemeClr val="accent3"/>
                  </a:solidFill>
                </a:rPr>
                <a:t>n</a:t>
              </a:r>
            </a:p>
          </p:txBody>
        </p:sp>
        <p:sp>
          <p:nvSpPr>
            <p:cNvPr id="138" name="Oval 137"/>
            <p:cNvSpPr/>
            <p:nvPr/>
          </p:nvSpPr>
          <p:spPr>
            <a:xfrm>
              <a:off x="6390548" y="4669720"/>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9" name="TextBox 138"/>
            <p:cNvSpPr txBox="1"/>
            <p:nvPr/>
          </p:nvSpPr>
          <p:spPr>
            <a:xfrm>
              <a:off x="6060491" y="4784206"/>
              <a:ext cx="345928" cy="216347"/>
            </a:xfrm>
            <a:prstGeom prst="rect">
              <a:avLst/>
            </a:prstGeom>
            <a:noFill/>
          </p:spPr>
          <p:txBody>
            <a:bodyPr wrap="square" rtlCol="0" anchor="ctr">
              <a:noAutofit/>
            </a:bodyPr>
            <a:lstStyle/>
            <a:p>
              <a:pPr algn="ctr"/>
              <a:r>
                <a:rPr lang="el-GR" sz="2200" dirty="0">
                  <a:solidFill>
                    <a:schemeClr val="accent1"/>
                  </a:solidFill>
                </a:rPr>
                <a:t>ε</a:t>
              </a:r>
              <a:endParaRPr lang="en-US" sz="2200" dirty="0">
                <a:solidFill>
                  <a:schemeClr val="accent1"/>
                </a:solidFill>
              </a:endParaRPr>
            </a:p>
          </p:txBody>
        </p:sp>
        <p:sp>
          <p:nvSpPr>
            <p:cNvPr id="140" name="TextBox 139"/>
            <p:cNvSpPr txBox="1"/>
            <p:nvPr/>
          </p:nvSpPr>
          <p:spPr>
            <a:xfrm>
              <a:off x="6620298" y="4781739"/>
              <a:ext cx="345928" cy="216347"/>
            </a:xfrm>
            <a:prstGeom prst="rect">
              <a:avLst/>
            </a:prstGeom>
            <a:noFill/>
          </p:spPr>
          <p:txBody>
            <a:bodyPr wrap="square" rtlCol="0" anchor="ctr">
              <a:noAutofit/>
            </a:bodyPr>
            <a:lstStyle/>
            <a:p>
              <a:pPr algn="ctr"/>
              <a:r>
                <a:rPr lang="en-US" sz="2200" dirty="0" smtClean="0">
                  <a:solidFill>
                    <a:schemeClr val="accent1"/>
                  </a:solidFill>
                </a:rPr>
                <a:t>t</a:t>
              </a:r>
              <a:endParaRPr lang="en-US" sz="2200" dirty="0">
                <a:solidFill>
                  <a:schemeClr val="accent1"/>
                </a:solidFill>
              </a:endParaRPr>
            </a:p>
          </p:txBody>
        </p:sp>
        <p:cxnSp>
          <p:nvCxnSpPr>
            <p:cNvPr id="141" name="Straight Arrow Connector 140"/>
            <p:cNvCxnSpPr>
              <a:stCxn id="123" idx="4"/>
              <a:endCxn id="127" idx="4"/>
            </p:cNvCxnSpPr>
            <p:nvPr/>
          </p:nvCxnSpPr>
          <p:spPr>
            <a:xfrm rot="16200000" flipH="1">
              <a:off x="6514858" y="4309588"/>
              <a:ext cx="2517" cy="1161100"/>
            </a:xfrm>
            <a:prstGeom prst="curvedConnector3">
              <a:avLst>
                <a:gd name="adj1" fmla="val 14964044"/>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46" name="TextBox 145"/>
            <p:cNvSpPr txBox="1"/>
            <p:nvPr/>
          </p:nvSpPr>
          <p:spPr>
            <a:xfrm>
              <a:off x="6374313" y="4980328"/>
              <a:ext cx="345928" cy="216347"/>
            </a:xfrm>
            <a:prstGeom prst="rect">
              <a:avLst/>
            </a:prstGeom>
            <a:noFill/>
          </p:spPr>
          <p:txBody>
            <a:bodyPr wrap="square" rtlCol="0" anchor="ctr">
              <a:noAutofit/>
            </a:bodyPr>
            <a:lstStyle/>
            <a:p>
              <a:pPr algn="ctr"/>
              <a:r>
                <a:rPr lang="en-US" sz="2200" dirty="0">
                  <a:solidFill>
                    <a:schemeClr val="accent3"/>
                  </a:solidFill>
                </a:rPr>
                <a:t>n</a:t>
              </a:r>
            </a:p>
          </p:txBody>
        </p:sp>
        <p:sp>
          <p:nvSpPr>
            <p:cNvPr id="147" name="TextBox 146"/>
            <p:cNvSpPr txBox="1"/>
            <p:nvPr/>
          </p:nvSpPr>
          <p:spPr>
            <a:xfrm>
              <a:off x="6374313" y="5264467"/>
              <a:ext cx="345928" cy="216347"/>
            </a:xfrm>
            <a:prstGeom prst="rect">
              <a:avLst/>
            </a:prstGeom>
            <a:noFill/>
          </p:spPr>
          <p:txBody>
            <a:bodyPr wrap="square" rtlCol="0" anchor="ctr">
              <a:noAutofit/>
            </a:bodyPr>
            <a:lstStyle/>
            <a:p>
              <a:pPr algn="ctr"/>
              <a:r>
                <a:rPr lang="en-US" sz="2200" dirty="0" smtClean="0">
                  <a:solidFill>
                    <a:schemeClr val="accent1"/>
                  </a:solidFill>
                </a:rPr>
                <a:t>t</a:t>
              </a:r>
              <a:endParaRPr lang="en-US" sz="2200" dirty="0">
                <a:solidFill>
                  <a:schemeClr val="accent1"/>
                </a:solidFill>
              </a:endParaRPr>
            </a:p>
          </p:txBody>
        </p:sp>
        <p:sp>
          <p:nvSpPr>
            <p:cNvPr id="148" name="TextBox 147"/>
            <p:cNvSpPr txBox="1"/>
            <p:nvPr/>
          </p:nvSpPr>
          <p:spPr>
            <a:xfrm>
              <a:off x="1704194" y="4689274"/>
              <a:ext cx="844073" cy="377049"/>
            </a:xfrm>
            <a:prstGeom prst="rect">
              <a:avLst/>
            </a:prstGeom>
            <a:noFill/>
          </p:spPr>
          <p:txBody>
            <a:bodyPr wrap="square" rtlCol="0" anchor="ctr">
              <a:noAutofit/>
            </a:bodyPr>
            <a:lstStyle/>
            <a:p>
              <a:pPr algn="ctr"/>
              <a:r>
                <a:rPr lang="en-US" i="1" dirty="0" smtClean="0">
                  <a:latin typeface="Times New Roman"/>
                  <a:cs typeface="Times New Roman"/>
                </a:rPr>
                <a:t>ψ</a:t>
              </a:r>
              <a:r>
                <a:rPr lang="en-US" i="1" baseline="-25000" dirty="0" smtClean="0">
                  <a:latin typeface="Times New Roman"/>
                  <a:cs typeface="Times New Roman"/>
                </a:rPr>
                <a:t>1</a:t>
              </a:r>
              <a:r>
                <a:rPr lang="en-US" i="1" dirty="0" smtClean="0">
                  <a:latin typeface="Times New Roman"/>
                  <a:cs typeface="Times New Roman"/>
                </a:rPr>
                <a:t> =</a:t>
              </a:r>
            </a:p>
            <a:p>
              <a:pPr algn="ctr"/>
              <a:endParaRPr lang="en-US" dirty="0" smtClean="0"/>
            </a:p>
          </p:txBody>
        </p:sp>
      </p:grpSp>
      <p:sp>
        <p:nvSpPr>
          <p:cNvPr id="151" name="Content Placeholder 2"/>
          <p:cNvSpPr txBox="1">
            <a:spLocks/>
          </p:cNvSpPr>
          <p:nvPr/>
        </p:nvSpPr>
        <p:spPr>
          <a:xfrm>
            <a:off x="248043" y="3476511"/>
            <a:ext cx="2539930" cy="1603060"/>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vert="horz" lIns="91440" tIns="45720" rIns="91440" bIns="182880" rtlCol="0" anchor="t">
            <a:normAutofit fontScale="5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4700" i="1" dirty="0" smtClean="0">
                <a:latin typeface="Times New Roman"/>
                <a:cs typeface="Times New Roman"/>
              </a:rPr>
              <a:t>ψ</a:t>
            </a:r>
            <a:r>
              <a:rPr lang="en-US" sz="4700" i="1" baseline="-25000" dirty="0" smtClean="0">
                <a:latin typeface="Times New Roman"/>
                <a:cs typeface="Times New Roman"/>
              </a:rPr>
              <a:t>1</a:t>
            </a:r>
            <a:r>
              <a:rPr lang="en-US" sz="4700" dirty="0" smtClean="0">
                <a:latin typeface="Times New Roman"/>
                <a:cs typeface="Times New Roman"/>
              </a:rPr>
              <a:t>(</a:t>
            </a:r>
            <a:r>
              <a:rPr lang="en-US" sz="4700" i="1" dirty="0" smtClean="0">
                <a:solidFill>
                  <a:schemeClr val="accent3"/>
                </a:solidFill>
                <a:latin typeface="Times New Roman"/>
                <a:cs typeface="Times New Roman"/>
              </a:rPr>
              <a:t>x</a:t>
            </a:r>
            <a:r>
              <a:rPr lang="en-US" sz="4700" i="1" baseline="-25000" dirty="0" smtClean="0">
                <a:solidFill>
                  <a:schemeClr val="accent3"/>
                </a:solidFill>
                <a:latin typeface="Times New Roman"/>
                <a:cs typeface="Times New Roman"/>
              </a:rPr>
              <a:t>1</a:t>
            </a:r>
            <a:r>
              <a:rPr lang="en-US" sz="4700" dirty="0" smtClean="0">
                <a:latin typeface="Times New Roman"/>
                <a:cs typeface="Times New Roman"/>
              </a:rPr>
              <a:t>, </a:t>
            </a:r>
            <a:r>
              <a:rPr lang="en-US" sz="4700" i="1" dirty="0">
                <a:solidFill>
                  <a:schemeClr val="accent1"/>
                </a:solidFill>
                <a:latin typeface="Times New Roman"/>
                <a:cs typeface="Times New Roman"/>
              </a:rPr>
              <a:t>x</a:t>
            </a:r>
            <a:r>
              <a:rPr lang="en-US" sz="4700" i="1" baseline="-25000" dirty="0">
                <a:solidFill>
                  <a:schemeClr val="accent1"/>
                </a:solidFill>
                <a:latin typeface="Times New Roman"/>
                <a:cs typeface="Times New Roman"/>
              </a:rPr>
              <a:t>2</a:t>
            </a:r>
            <a:r>
              <a:rPr lang="en-US" sz="4700" dirty="0" smtClean="0">
                <a:latin typeface="Times New Roman"/>
                <a:cs typeface="Times New Roman"/>
              </a:rPr>
              <a:t>) = 13.26</a:t>
            </a:r>
            <a:r>
              <a:rPr lang="en-US" sz="4700" i="1" dirty="0" smtClean="0">
                <a:latin typeface="Times New Roman"/>
                <a:cs typeface="Times New Roman"/>
              </a:rPr>
              <a:t> </a:t>
            </a:r>
          </a:p>
          <a:p>
            <a:pPr marL="0" indent="0">
              <a:buNone/>
            </a:pPr>
            <a:endParaRPr lang="en-US" dirty="0" smtClean="0">
              <a:cs typeface="Times New Roman"/>
            </a:endParaRPr>
          </a:p>
          <a:p>
            <a:pPr marL="0" indent="0">
              <a:buNone/>
            </a:pPr>
            <a:r>
              <a:rPr lang="en-US" dirty="0" smtClean="0">
                <a:cs typeface="Times New Roman"/>
              </a:rPr>
              <a:t>A </a:t>
            </a:r>
            <a:r>
              <a:rPr lang="en-US" b="1" dirty="0" smtClean="0">
                <a:cs typeface="Times New Roman"/>
              </a:rPr>
              <a:t>WFST</a:t>
            </a:r>
            <a:r>
              <a:rPr lang="en-US" dirty="0" smtClean="0">
                <a:cs typeface="Times New Roman"/>
              </a:rPr>
              <a:t> is a function that maps a pair of strings to a score.</a:t>
            </a:r>
          </a:p>
          <a:p>
            <a:pPr marL="0" indent="0">
              <a:buNone/>
            </a:pPr>
            <a:endParaRPr lang="en-US" dirty="0">
              <a:cs typeface="Times New Roman"/>
            </a:endParaRPr>
          </a:p>
        </p:txBody>
      </p:sp>
      <p:sp>
        <p:nvSpPr>
          <p:cNvPr id="142" name="TextBox 141"/>
          <p:cNvSpPr txBox="1"/>
          <p:nvPr/>
        </p:nvSpPr>
        <p:spPr>
          <a:xfrm>
            <a:off x="457200" y="2067367"/>
            <a:ext cx="8197741" cy="1073436"/>
          </a:xfrm>
          <a:prstGeom prst="rect">
            <a:avLst/>
          </a:prstGeom>
          <a:solidFill>
            <a:schemeClr val="bg1">
              <a:alpha val="69000"/>
            </a:schemeClr>
          </a:solidFill>
          <a:ln>
            <a:noFill/>
          </a:ln>
        </p:spPr>
        <p:txBody>
          <a:bodyPr wrap="square" rtlCol="0" anchor="ctr">
            <a:noAutofit/>
          </a:bodyPr>
          <a:lstStyle/>
          <a:p>
            <a:endParaRPr lang="en-US" dirty="0" smtClean="0"/>
          </a:p>
        </p:txBody>
      </p:sp>
      <p:sp>
        <p:nvSpPr>
          <p:cNvPr id="143" name="TextBox 142"/>
          <p:cNvSpPr txBox="1"/>
          <p:nvPr/>
        </p:nvSpPr>
        <p:spPr>
          <a:xfrm>
            <a:off x="457200" y="1136593"/>
            <a:ext cx="8197741" cy="480566"/>
          </a:xfrm>
          <a:prstGeom prst="rect">
            <a:avLst/>
          </a:prstGeom>
          <a:solidFill>
            <a:schemeClr val="bg1">
              <a:alpha val="69000"/>
            </a:schemeClr>
          </a:solidFill>
          <a:ln>
            <a:noFill/>
          </a:ln>
        </p:spPr>
        <p:txBody>
          <a:bodyPr wrap="square" rtlCol="0" anchor="ctr">
            <a:noAutofit/>
          </a:bodyPr>
          <a:lstStyle/>
          <a:p>
            <a:endParaRPr lang="en-US" dirty="0" smtClean="0"/>
          </a:p>
        </p:txBody>
      </p:sp>
      <p:sp>
        <p:nvSpPr>
          <p:cNvPr id="144" name="TextBox 143"/>
          <p:cNvSpPr txBox="1"/>
          <p:nvPr/>
        </p:nvSpPr>
        <p:spPr>
          <a:xfrm>
            <a:off x="489059" y="1635701"/>
            <a:ext cx="8197741" cy="403853"/>
          </a:xfrm>
          <a:prstGeom prst="rect">
            <a:avLst/>
          </a:prstGeom>
          <a:noFill/>
          <a:ln>
            <a:solidFill>
              <a:schemeClr val="accent6"/>
            </a:solidFill>
          </a:ln>
        </p:spPr>
        <p:txBody>
          <a:bodyPr wrap="square" rtlCol="0" anchor="ctr">
            <a:noAutofit/>
          </a:bodyPr>
          <a:lstStyle/>
          <a:p>
            <a:endParaRPr lang="en-US" dirty="0" smtClean="0"/>
          </a:p>
        </p:txBody>
      </p:sp>
    </p:spTree>
    <p:extLst>
      <p:ext uri="{BB962C8B-B14F-4D97-AF65-F5344CB8AC3E}">
        <p14:creationId xmlns:p14="http://schemas.microsoft.com/office/powerpoint/2010/main" val="90925680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2"/>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5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1" grpId="0" animBg="1"/>
    </p:bldLst>
  </p:timing>
</p:sld>
</file>

<file path=ppt/slides/slide2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4" name="TextBox 143"/>
          <p:cNvSpPr txBox="1"/>
          <p:nvPr/>
        </p:nvSpPr>
        <p:spPr>
          <a:xfrm>
            <a:off x="457200" y="2048825"/>
            <a:ext cx="8197741" cy="750926"/>
          </a:xfrm>
          <a:prstGeom prst="rect">
            <a:avLst/>
          </a:prstGeom>
          <a:noFill/>
          <a:ln>
            <a:solidFill>
              <a:schemeClr val="accent6"/>
            </a:solidFill>
          </a:ln>
        </p:spPr>
        <p:txBody>
          <a:bodyPr wrap="square" rtlCol="0" anchor="ctr">
            <a:noAutofit/>
          </a:bodyPr>
          <a:lstStyle/>
          <a:p>
            <a:endParaRPr lang="en-US" dirty="0" smtClean="0"/>
          </a:p>
        </p:txBody>
      </p:sp>
      <p:sp>
        <p:nvSpPr>
          <p:cNvPr id="2" name="Title 1"/>
          <p:cNvSpPr>
            <a:spLocks noGrp="1"/>
          </p:cNvSpPr>
          <p:nvPr>
            <p:ph type="title"/>
          </p:nvPr>
        </p:nvSpPr>
        <p:spPr/>
        <p:txBody>
          <a:bodyPr>
            <a:normAutofit fontScale="90000"/>
          </a:bodyPr>
          <a:lstStyle/>
          <a:p>
            <a:r>
              <a:rPr lang="en-US" i="1" dirty="0">
                <a:latin typeface="Times New Roman"/>
                <a:cs typeface="Times New Roman"/>
              </a:rPr>
              <a:t>k</a:t>
            </a:r>
            <a:r>
              <a:rPr lang="en-US" dirty="0" smtClean="0"/>
              <a:t>-tape WFSM as a Factor Graph</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264</a:t>
            </a:fld>
            <a:endParaRPr lang="en-US"/>
          </a:p>
        </p:txBody>
      </p:sp>
      <p:sp>
        <p:nvSpPr>
          <p:cNvPr id="129" name="Content Placeholder 2"/>
          <p:cNvSpPr txBox="1">
            <a:spLocks/>
          </p:cNvSpPr>
          <p:nvPr/>
        </p:nvSpPr>
        <p:spPr>
          <a:xfrm>
            <a:off x="457200" y="1210760"/>
            <a:ext cx="8229600" cy="1709510"/>
          </a:xfrm>
          <a:prstGeom prst="rect">
            <a:avLst/>
          </a:prstGeom>
        </p:spPr>
        <p:txBody>
          <a:bodyPr vert="horz" lIns="91440" tIns="45720" rIns="91440" bIns="4572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r>
              <a:rPr lang="en-US" b="1" dirty="0" smtClean="0"/>
              <a:t>WFSA</a:t>
            </a:r>
            <a:r>
              <a:rPr lang="en-US" dirty="0" smtClean="0"/>
              <a:t>: weighted finite state </a:t>
            </a:r>
            <a:r>
              <a:rPr lang="en-US" b="1" dirty="0" smtClean="0"/>
              <a:t>automata</a:t>
            </a:r>
          </a:p>
          <a:p>
            <a:r>
              <a:rPr lang="en-US" b="1" dirty="0" smtClean="0"/>
              <a:t>WFST</a:t>
            </a:r>
            <a:r>
              <a:rPr lang="en-US" dirty="0" smtClean="0"/>
              <a:t>:  weighted finite state </a:t>
            </a:r>
            <a:r>
              <a:rPr lang="en-US" b="1" dirty="0" smtClean="0"/>
              <a:t>transducer</a:t>
            </a:r>
          </a:p>
          <a:p>
            <a:r>
              <a:rPr lang="en-US" b="1" i="1" dirty="0">
                <a:latin typeface="Times New Roman"/>
                <a:cs typeface="Times New Roman"/>
              </a:rPr>
              <a:t>k</a:t>
            </a:r>
            <a:r>
              <a:rPr lang="en-US" b="1" dirty="0" smtClean="0"/>
              <a:t>-tape WFSM</a:t>
            </a:r>
            <a:r>
              <a:rPr lang="en-US" dirty="0" smtClean="0"/>
              <a:t>: weighted finite state machine jointly mapping between k strings</a:t>
            </a:r>
            <a:endParaRPr lang="en-US" dirty="0"/>
          </a:p>
        </p:txBody>
      </p:sp>
      <p:sp>
        <p:nvSpPr>
          <p:cNvPr id="143" name="TextBox 142"/>
          <p:cNvSpPr txBox="1"/>
          <p:nvPr/>
        </p:nvSpPr>
        <p:spPr>
          <a:xfrm>
            <a:off x="457200" y="1136593"/>
            <a:ext cx="8197741" cy="912232"/>
          </a:xfrm>
          <a:prstGeom prst="rect">
            <a:avLst/>
          </a:prstGeom>
          <a:solidFill>
            <a:schemeClr val="bg1">
              <a:alpha val="69000"/>
            </a:schemeClr>
          </a:solidFill>
          <a:ln>
            <a:noFill/>
          </a:ln>
        </p:spPr>
        <p:txBody>
          <a:bodyPr wrap="square" rtlCol="0" anchor="ctr">
            <a:noAutofit/>
          </a:bodyPr>
          <a:lstStyle/>
          <a:p>
            <a:endParaRPr lang="en-US" dirty="0" smtClean="0"/>
          </a:p>
        </p:txBody>
      </p:sp>
      <p:grpSp>
        <p:nvGrpSpPr>
          <p:cNvPr id="39" name="Group 38"/>
          <p:cNvGrpSpPr/>
          <p:nvPr/>
        </p:nvGrpSpPr>
        <p:grpSpPr>
          <a:xfrm>
            <a:off x="242919" y="3315962"/>
            <a:ext cx="2414127" cy="1419334"/>
            <a:chOff x="1115450" y="4006722"/>
            <a:chExt cx="2414127" cy="1419334"/>
          </a:xfrm>
        </p:grpSpPr>
        <p:cxnSp>
          <p:nvCxnSpPr>
            <p:cNvPr id="10" name="Straight Connector 9"/>
            <p:cNvCxnSpPr>
              <a:stCxn id="9" idx="0"/>
              <a:endCxn id="11" idx="2"/>
            </p:cNvCxnSpPr>
            <p:nvPr/>
          </p:nvCxnSpPr>
          <p:spPr>
            <a:xfrm flipV="1">
              <a:off x="1363437" y="4249909"/>
              <a:ext cx="924029" cy="65256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5" name="Straight Connector 144"/>
            <p:cNvCxnSpPr>
              <a:stCxn id="8" idx="0"/>
              <a:endCxn id="11" idx="2"/>
            </p:cNvCxnSpPr>
            <p:nvPr/>
          </p:nvCxnSpPr>
          <p:spPr>
            <a:xfrm flipV="1">
              <a:off x="2010744" y="4249909"/>
              <a:ext cx="276722" cy="66808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5" name="Straight Connector 154"/>
            <p:cNvCxnSpPr>
              <a:stCxn id="154" idx="0"/>
              <a:endCxn id="11" idx="2"/>
            </p:cNvCxnSpPr>
            <p:nvPr/>
          </p:nvCxnSpPr>
          <p:spPr>
            <a:xfrm flipH="1" flipV="1">
              <a:off x="2287466" y="4249909"/>
              <a:ext cx="369580" cy="67344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6" name="Straight Connector 155"/>
            <p:cNvCxnSpPr>
              <a:stCxn id="153" idx="0"/>
              <a:endCxn id="11" idx="2"/>
            </p:cNvCxnSpPr>
            <p:nvPr/>
          </p:nvCxnSpPr>
          <p:spPr>
            <a:xfrm flipH="1" flipV="1">
              <a:off x="2287466" y="4249909"/>
              <a:ext cx="994124" cy="673449"/>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 name="Oval 7"/>
            <p:cNvSpPr/>
            <p:nvPr/>
          </p:nvSpPr>
          <p:spPr>
            <a:xfrm>
              <a:off x="1762757" y="4917989"/>
              <a:ext cx="495974" cy="502698"/>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1"/>
                  </a:solidFill>
                  <a:latin typeface="Times New Roman"/>
                  <a:cs typeface="Times New Roman"/>
                </a:rPr>
                <a:t>X</a:t>
              </a:r>
              <a:r>
                <a:rPr lang="en-US" sz="1600" i="1" baseline="-25000" dirty="0" smtClean="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9" name="Oval 8"/>
            <p:cNvSpPr/>
            <p:nvPr/>
          </p:nvSpPr>
          <p:spPr>
            <a:xfrm>
              <a:off x="1115450" y="4902472"/>
              <a:ext cx="495974" cy="50269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accent3"/>
                  </a:solidFill>
                  <a:latin typeface="Times New Roman"/>
                  <a:cs typeface="Times New Roman"/>
                </a:rPr>
                <a:t>X</a:t>
              </a:r>
              <a:r>
                <a:rPr lang="en-US" sz="1600" i="1" baseline="-25000" dirty="0" smtClean="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sp>
          <p:nvSpPr>
            <p:cNvPr id="11" name="Rectangle 10"/>
            <p:cNvSpPr/>
            <p:nvPr/>
          </p:nvSpPr>
          <p:spPr>
            <a:xfrm>
              <a:off x="2165873" y="400672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153" name="Oval 152"/>
            <p:cNvSpPr/>
            <p:nvPr/>
          </p:nvSpPr>
          <p:spPr>
            <a:xfrm>
              <a:off x="3033603" y="4923358"/>
              <a:ext cx="495974" cy="502698"/>
            </a:xfrm>
            <a:prstGeom prst="ellipse">
              <a:avLst/>
            </a:prstGeom>
            <a:solidFill>
              <a:schemeClr val="bg2"/>
            </a:solidFill>
            <a:ln w="28575" cmpd="sng">
              <a:solidFill>
                <a:schemeClr val="accent6"/>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6"/>
                  </a:solidFill>
                  <a:latin typeface="Times New Roman"/>
                  <a:cs typeface="Times New Roman"/>
                </a:rPr>
                <a:t>X</a:t>
              </a:r>
              <a:r>
                <a:rPr lang="en-US" sz="1600" i="1" baseline="-25000" dirty="0">
                  <a:solidFill>
                    <a:schemeClr val="accent6"/>
                  </a:solidFill>
                  <a:latin typeface="Times New Roman"/>
                  <a:cs typeface="Times New Roman"/>
                </a:rPr>
                <a:t>4</a:t>
              </a:r>
              <a:endParaRPr lang="en-US" sz="1600" i="1" dirty="0">
                <a:solidFill>
                  <a:schemeClr val="accent6"/>
                </a:solidFill>
                <a:latin typeface="Times New Roman"/>
                <a:cs typeface="Times New Roman"/>
              </a:endParaRPr>
            </a:p>
          </p:txBody>
        </p:sp>
        <p:sp>
          <p:nvSpPr>
            <p:cNvPr id="154" name="Oval 153"/>
            <p:cNvSpPr/>
            <p:nvPr/>
          </p:nvSpPr>
          <p:spPr>
            <a:xfrm>
              <a:off x="2409059" y="4923358"/>
              <a:ext cx="495974" cy="502698"/>
            </a:xfrm>
            <a:prstGeom prst="ellipse">
              <a:avLst/>
            </a:prstGeom>
            <a:solidFill>
              <a:schemeClr val="bg2"/>
            </a:solidFill>
            <a:ln w="28575"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4"/>
                  </a:solidFill>
                  <a:latin typeface="Times New Roman"/>
                  <a:cs typeface="Times New Roman"/>
                </a:rPr>
                <a:t>X</a:t>
              </a:r>
              <a:r>
                <a:rPr lang="en-US" sz="1600" i="1" baseline="-25000" dirty="0">
                  <a:solidFill>
                    <a:schemeClr val="accent4"/>
                  </a:solidFill>
                  <a:latin typeface="Times New Roman"/>
                  <a:cs typeface="Times New Roman"/>
                </a:rPr>
                <a:t>3</a:t>
              </a:r>
              <a:endParaRPr lang="en-US" sz="1600" i="1" dirty="0">
                <a:solidFill>
                  <a:schemeClr val="accent4"/>
                </a:solidFill>
                <a:latin typeface="Times New Roman"/>
                <a:cs typeface="Times New Roman"/>
              </a:endParaRPr>
            </a:p>
          </p:txBody>
        </p:sp>
      </p:grpSp>
      <p:grpSp>
        <p:nvGrpSpPr>
          <p:cNvPr id="38" name="Group 37"/>
          <p:cNvGrpSpPr/>
          <p:nvPr/>
        </p:nvGrpSpPr>
        <p:grpSpPr>
          <a:xfrm>
            <a:off x="2482996" y="3042152"/>
            <a:ext cx="6185042" cy="1345524"/>
            <a:chOff x="2482996" y="3042152"/>
            <a:chExt cx="6185042" cy="1345524"/>
          </a:xfrm>
        </p:grpSpPr>
        <p:sp>
          <p:nvSpPr>
            <p:cNvPr id="105" name="Oval 104"/>
            <p:cNvSpPr/>
            <p:nvPr/>
          </p:nvSpPr>
          <p:spPr>
            <a:xfrm>
              <a:off x="3297206" y="4028146"/>
              <a:ext cx="220766"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06" name="Straight Arrow Connector 105"/>
            <p:cNvCxnSpPr>
              <a:stCxn id="105" idx="6"/>
              <a:endCxn id="108" idx="2"/>
            </p:cNvCxnSpPr>
            <p:nvPr/>
          </p:nvCxnSpPr>
          <p:spPr>
            <a:xfrm>
              <a:off x="3517972" y="4137874"/>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08" name="Oval 107"/>
            <p:cNvSpPr/>
            <p:nvPr/>
          </p:nvSpPr>
          <p:spPr>
            <a:xfrm>
              <a:off x="3861613" y="4028146"/>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09" name="Straight Arrow Connector 108"/>
            <p:cNvCxnSpPr>
              <a:endCxn id="111" idx="2"/>
            </p:cNvCxnSpPr>
            <p:nvPr/>
          </p:nvCxnSpPr>
          <p:spPr>
            <a:xfrm>
              <a:off x="4086185" y="4140181"/>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11" name="Oval 110"/>
            <p:cNvSpPr/>
            <p:nvPr/>
          </p:nvSpPr>
          <p:spPr>
            <a:xfrm>
              <a:off x="4429826" y="4030453"/>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2" name="Straight Arrow Connector 111"/>
            <p:cNvCxnSpPr>
              <a:endCxn id="114" idx="2"/>
            </p:cNvCxnSpPr>
            <p:nvPr/>
          </p:nvCxnSpPr>
          <p:spPr>
            <a:xfrm>
              <a:off x="4631848" y="4136683"/>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14" name="Oval 113"/>
            <p:cNvSpPr/>
            <p:nvPr/>
          </p:nvSpPr>
          <p:spPr>
            <a:xfrm>
              <a:off x="4975489" y="4026955"/>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5" name="Straight Arrow Connector 114"/>
            <p:cNvCxnSpPr>
              <a:endCxn id="117" idx="2"/>
            </p:cNvCxnSpPr>
            <p:nvPr/>
          </p:nvCxnSpPr>
          <p:spPr>
            <a:xfrm>
              <a:off x="5213645" y="4136683"/>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17" name="Oval 116"/>
            <p:cNvSpPr/>
            <p:nvPr/>
          </p:nvSpPr>
          <p:spPr>
            <a:xfrm>
              <a:off x="5557286" y="4026955"/>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8" name="Straight Arrow Connector 117"/>
            <p:cNvCxnSpPr>
              <a:endCxn id="120" idx="2"/>
            </p:cNvCxnSpPr>
            <p:nvPr/>
          </p:nvCxnSpPr>
          <p:spPr>
            <a:xfrm>
              <a:off x="5795442" y="4135357"/>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0" name="Oval 119"/>
            <p:cNvSpPr/>
            <p:nvPr/>
          </p:nvSpPr>
          <p:spPr>
            <a:xfrm>
              <a:off x="6139083" y="4025629"/>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21" name="Straight Arrow Connector 120"/>
            <p:cNvCxnSpPr>
              <a:endCxn id="123" idx="2"/>
            </p:cNvCxnSpPr>
            <p:nvPr/>
          </p:nvCxnSpPr>
          <p:spPr>
            <a:xfrm>
              <a:off x="6363655" y="4137664"/>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3" name="Oval 122"/>
            <p:cNvSpPr/>
            <p:nvPr/>
          </p:nvSpPr>
          <p:spPr>
            <a:xfrm>
              <a:off x="6707296" y="4027936"/>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24" name="Straight Arrow Connector 123"/>
            <p:cNvCxnSpPr/>
            <p:nvPr/>
          </p:nvCxnSpPr>
          <p:spPr>
            <a:xfrm>
              <a:off x="7517898" y="4134166"/>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7" name="Oval 126"/>
            <p:cNvSpPr/>
            <p:nvPr/>
          </p:nvSpPr>
          <p:spPr>
            <a:xfrm>
              <a:off x="7868396" y="4030453"/>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36" name="Straight Arrow Connector 135"/>
            <p:cNvCxnSpPr>
              <a:endCxn id="138" idx="2"/>
            </p:cNvCxnSpPr>
            <p:nvPr/>
          </p:nvCxnSpPr>
          <p:spPr>
            <a:xfrm>
              <a:off x="6930923" y="4137960"/>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8" name="Oval 137"/>
            <p:cNvSpPr/>
            <p:nvPr/>
          </p:nvSpPr>
          <p:spPr>
            <a:xfrm>
              <a:off x="7274564" y="4028232"/>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48" name="TextBox 147"/>
            <p:cNvSpPr txBox="1"/>
            <p:nvPr/>
          </p:nvSpPr>
          <p:spPr>
            <a:xfrm>
              <a:off x="2482996" y="4010627"/>
              <a:ext cx="844073" cy="377049"/>
            </a:xfrm>
            <a:prstGeom prst="rect">
              <a:avLst/>
            </a:prstGeom>
            <a:noFill/>
          </p:spPr>
          <p:txBody>
            <a:bodyPr wrap="square" rtlCol="0" anchor="ctr">
              <a:noAutofit/>
            </a:bodyPr>
            <a:lstStyle/>
            <a:p>
              <a:pPr algn="ctr"/>
              <a:r>
                <a:rPr lang="en-US" i="1" dirty="0" smtClean="0">
                  <a:latin typeface="Times New Roman"/>
                  <a:cs typeface="Times New Roman"/>
                </a:rPr>
                <a:t>ψ</a:t>
              </a:r>
              <a:r>
                <a:rPr lang="en-US" i="1" baseline="-25000" dirty="0" smtClean="0">
                  <a:latin typeface="Times New Roman"/>
                  <a:cs typeface="Times New Roman"/>
                </a:rPr>
                <a:t>1</a:t>
              </a:r>
              <a:r>
                <a:rPr lang="en-US" i="1" dirty="0" smtClean="0">
                  <a:latin typeface="Times New Roman"/>
                  <a:cs typeface="Times New Roman"/>
                </a:rPr>
                <a:t> =</a:t>
              </a:r>
            </a:p>
            <a:p>
              <a:pPr algn="ctr"/>
              <a:endParaRPr lang="en-US" dirty="0" smtClean="0"/>
            </a:p>
          </p:txBody>
        </p:sp>
        <p:grpSp>
          <p:nvGrpSpPr>
            <p:cNvPr id="37" name="Group 36"/>
            <p:cNvGrpSpPr/>
            <p:nvPr/>
          </p:nvGrpSpPr>
          <p:grpSpPr>
            <a:xfrm>
              <a:off x="3500081" y="3042152"/>
              <a:ext cx="345928" cy="1026463"/>
              <a:chOff x="4093913" y="2884297"/>
              <a:chExt cx="345928" cy="1026463"/>
            </a:xfrm>
          </p:grpSpPr>
          <p:sp>
            <p:nvSpPr>
              <p:cNvPr id="107" name="TextBox 106"/>
              <p:cNvSpPr txBox="1"/>
              <p:nvPr/>
            </p:nvSpPr>
            <p:spPr>
              <a:xfrm>
                <a:off x="4093913" y="2884297"/>
                <a:ext cx="345928" cy="216347"/>
              </a:xfrm>
              <a:prstGeom prst="rect">
                <a:avLst/>
              </a:prstGeom>
              <a:noFill/>
            </p:spPr>
            <p:txBody>
              <a:bodyPr wrap="square" rtlCol="0" anchor="ctr">
                <a:noAutofit/>
              </a:bodyPr>
              <a:lstStyle/>
              <a:p>
                <a:pPr algn="ctr"/>
                <a:r>
                  <a:rPr lang="en-US" sz="2200" dirty="0" smtClean="0">
                    <a:solidFill>
                      <a:schemeClr val="accent3"/>
                    </a:solidFill>
                  </a:rPr>
                  <a:t>b</a:t>
                </a:r>
              </a:p>
            </p:txBody>
          </p:sp>
          <p:sp>
            <p:nvSpPr>
              <p:cNvPr id="130" name="TextBox 129"/>
              <p:cNvSpPr txBox="1"/>
              <p:nvPr/>
            </p:nvSpPr>
            <p:spPr>
              <a:xfrm>
                <a:off x="4093913" y="3170607"/>
                <a:ext cx="345928" cy="216347"/>
              </a:xfrm>
              <a:prstGeom prst="rect">
                <a:avLst/>
              </a:prstGeom>
              <a:noFill/>
            </p:spPr>
            <p:txBody>
              <a:bodyPr wrap="square" rtlCol="0" anchor="ctr">
                <a:noAutofit/>
              </a:bodyPr>
              <a:lstStyle/>
              <a:p>
                <a:pPr algn="ctr"/>
                <a:r>
                  <a:rPr lang="en-US" sz="2200" dirty="0" smtClean="0">
                    <a:solidFill>
                      <a:schemeClr val="accent1"/>
                    </a:solidFill>
                  </a:rPr>
                  <a:t>b</a:t>
                </a:r>
              </a:p>
            </p:txBody>
          </p:sp>
          <p:sp>
            <p:nvSpPr>
              <p:cNvPr id="157" name="TextBox 156"/>
              <p:cNvSpPr txBox="1"/>
              <p:nvPr/>
            </p:nvSpPr>
            <p:spPr>
              <a:xfrm>
                <a:off x="4093913" y="3408103"/>
                <a:ext cx="345928" cy="216347"/>
              </a:xfrm>
              <a:prstGeom prst="rect">
                <a:avLst/>
              </a:prstGeom>
              <a:noFill/>
            </p:spPr>
            <p:txBody>
              <a:bodyPr wrap="square" rtlCol="0" anchor="ctr">
                <a:noAutofit/>
              </a:bodyPr>
              <a:lstStyle/>
              <a:p>
                <a:pPr algn="ctr"/>
                <a:r>
                  <a:rPr lang="en-US" sz="2200" dirty="0" smtClean="0">
                    <a:solidFill>
                      <a:schemeClr val="accent4"/>
                    </a:solidFill>
                  </a:rPr>
                  <a:t>b</a:t>
                </a:r>
              </a:p>
            </p:txBody>
          </p:sp>
          <p:sp>
            <p:nvSpPr>
              <p:cNvPr id="158" name="TextBox 157"/>
              <p:cNvSpPr txBox="1"/>
              <p:nvPr/>
            </p:nvSpPr>
            <p:spPr>
              <a:xfrm>
                <a:off x="4093913" y="3694413"/>
                <a:ext cx="345928" cy="216347"/>
              </a:xfrm>
              <a:prstGeom prst="rect">
                <a:avLst/>
              </a:prstGeom>
              <a:noFill/>
            </p:spPr>
            <p:txBody>
              <a:bodyPr wrap="square" rtlCol="0" anchor="ctr">
                <a:noAutofit/>
              </a:bodyPr>
              <a:lstStyle/>
              <a:p>
                <a:pPr algn="ctr"/>
                <a:r>
                  <a:rPr lang="en-US" sz="2200" dirty="0" smtClean="0">
                    <a:solidFill>
                      <a:schemeClr val="accent6"/>
                    </a:solidFill>
                  </a:rPr>
                  <a:t>b</a:t>
                </a:r>
              </a:p>
            </p:txBody>
          </p:sp>
        </p:grpSp>
        <p:grpSp>
          <p:nvGrpSpPr>
            <p:cNvPr id="36" name="Group 35"/>
            <p:cNvGrpSpPr/>
            <p:nvPr/>
          </p:nvGrpSpPr>
          <p:grpSpPr>
            <a:xfrm>
              <a:off x="4065809" y="3052536"/>
              <a:ext cx="345928" cy="1026463"/>
              <a:chOff x="4677730" y="2919116"/>
              <a:chExt cx="345928" cy="1026463"/>
            </a:xfrm>
          </p:grpSpPr>
          <p:sp>
            <p:nvSpPr>
              <p:cNvPr id="159" name="TextBox 158"/>
              <p:cNvSpPr txBox="1"/>
              <p:nvPr/>
            </p:nvSpPr>
            <p:spPr>
              <a:xfrm>
                <a:off x="4677730" y="2919116"/>
                <a:ext cx="345928" cy="216347"/>
              </a:xfrm>
              <a:prstGeom prst="rect">
                <a:avLst/>
              </a:prstGeom>
              <a:noFill/>
            </p:spPr>
            <p:txBody>
              <a:bodyPr wrap="square" rtlCol="0" anchor="ctr">
                <a:noAutofit/>
              </a:bodyPr>
              <a:lstStyle/>
              <a:p>
                <a:pPr algn="ctr"/>
                <a:r>
                  <a:rPr lang="en-US" sz="2200" dirty="0">
                    <a:solidFill>
                      <a:schemeClr val="accent3"/>
                    </a:solidFill>
                  </a:rPr>
                  <a:t>r</a:t>
                </a:r>
                <a:endParaRPr lang="en-US" sz="2200" dirty="0" smtClean="0">
                  <a:solidFill>
                    <a:schemeClr val="accent3"/>
                  </a:solidFill>
                </a:endParaRPr>
              </a:p>
            </p:txBody>
          </p:sp>
          <p:sp>
            <p:nvSpPr>
              <p:cNvPr id="160" name="TextBox 159"/>
              <p:cNvSpPr txBox="1"/>
              <p:nvPr/>
            </p:nvSpPr>
            <p:spPr>
              <a:xfrm>
                <a:off x="4677730" y="3205426"/>
                <a:ext cx="345928" cy="216347"/>
              </a:xfrm>
              <a:prstGeom prst="rect">
                <a:avLst/>
              </a:prstGeom>
              <a:noFill/>
            </p:spPr>
            <p:txBody>
              <a:bodyPr wrap="square" rtlCol="0" anchor="ctr">
                <a:noAutofit/>
              </a:bodyPr>
              <a:lstStyle/>
              <a:p>
                <a:pPr algn="ctr"/>
                <a:r>
                  <a:rPr lang="en-US" sz="2200" dirty="0">
                    <a:solidFill>
                      <a:schemeClr val="accent1"/>
                    </a:solidFill>
                  </a:rPr>
                  <a:t>r</a:t>
                </a:r>
                <a:endParaRPr lang="en-US" sz="2200" dirty="0" smtClean="0">
                  <a:solidFill>
                    <a:schemeClr val="accent1"/>
                  </a:solidFill>
                </a:endParaRPr>
              </a:p>
            </p:txBody>
          </p:sp>
          <p:sp>
            <p:nvSpPr>
              <p:cNvPr id="161" name="TextBox 160"/>
              <p:cNvSpPr txBox="1"/>
              <p:nvPr/>
            </p:nvSpPr>
            <p:spPr>
              <a:xfrm>
                <a:off x="4677730" y="3442922"/>
                <a:ext cx="345928" cy="216347"/>
              </a:xfrm>
              <a:prstGeom prst="rect">
                <a:avLst/>
              </a:prstGeom>
              <a:noFill/>
            </p:spPr>
            <p:txBody>
              <a:bodyPr wrap="square" rtlCol="0" anchor="ctr">
                <a:noAutofit/>
              </a:bodyPr>
              <a:lstStyle/>
              <a:p>
                <a:pPr algn="ctr"/>
                <a:r>
                  <a:rPr lang="en-US" sz="2200" dirty="0" smtClean="0">
                    <a:solidFill>
                      <a:schemeClr val="accent4"/>
                    </a:solidFill>
                  </a:rPr>
                  <a:t>r</a:t>
                </a:r>
              </a:p>
            </p:txBody>
          </p:sp>
          <p:sp>
            <p:nvSpPr>
              <p:cNvPr id="162" name="TextBox 161"/>
              <p:cNvSpPr txBox="1"/>
              <p:nvPr/>
            </p:nvSpPr>
            <p:spPr>
              <a:xfrm>
                <a:off x="4677730" y="3729232"/>
                <a:ext cx="345928" cy="216347"/>
              </a:xfrm>
              <a:prstGeom prst="rect">
                <a:avLst/>
              </a:prstGeom>
              <a:noFill/>
            </p:spPr>
            <p:txBody>
              <a:bodyPr wrap="square" rtlCol="0" anchor="ctr">
                <a:noAutofit/>
              </a:bodyPr>
              <a:lstStyle/>
              <a:p>
                <a:pPr algn="ctr"/>
                <a:r>
                  <a:rPr lang="en-US" sz="2200" dirty="0">
                    <a:solidFill>
                      <a:schemeClr val="accent6"/>
                    </a:solidFill>
                  </a:rPr>
                  <a:t>r</a:t>
                </a:r>
                <a:endParaRPr lang="en-US" sz="2200" dirty="0" smtClean="0">
                  <a:solidFill>
                    <a:schemeClr val="accent6"/>
                  </a:solidFill>
                </a:endParaRPr>
              </a:p>
            </p:txBody>
          </p:sp>
        </p:grpSp>
        <p:grpSp>
          <p:nvGrpSpPr>
            <p:cNvPr id="163" name="Group 162"/>
            <p:cNvGrpSpPr/>
            <p:nvPr/>
          </p:nvGrpSpPr>
          <p:grpSpPr>
            <a:xfrm>
              <a:off x="4622769" y="3047539"/>
              <a:ext cx="345928" cy="1026463"/>
              <a:chOff x="4677730" y="2919116"/>
              <a:chExt cx="345928" cy="1026463"/>
            </a:xfrm>
          </p:grpSpPr>
          <p:sp>
            <p:nvSpPr>
              <p:cNvPr id="164" name="TextBox 163"/>
              <p:cNvSpPr txBox="1"/>
              <p:nvPr/>
            </p:nvSpPr>
            <p:spPr>
              <a:xfrm>
                <a:off x="4677730" y="2919116"/>
                <a:ext cx="345928" cy="216347"/>
              </a:xfrm>
              <a:prstGeom prst="rect">
                <a:avLst/>
              </a:prstGeom>
              <a:noFill/>
            </p:spPr>
            <p:txBody>
              <a:bodyPr wrap="square" rtlCol="0" anchor="ctr">
                <a:noAutofit/>
              </a:bodyPr>
              <a:lstStyle/>
              <a:p>
                <a:pPr algn="ctr"/>
                <a:r>
                  <a:rPr lang="en-US" sz="2200" dirty="0" smtClean="0">
                    <a:solidFill>
                      <a:schemeClr val="accent3"/>
                    </a:solidFill>
                  </a:rPr>
                  <a:t>e</a:t>
                </a:r>
              </a:p>
            </p:txBody>
          </p:sp>
          <p:sp>
            <p:nvSpPr>
              <p:cNvPr id="165" name="TextBox 164"/>
              <p:cNvSpPr txBox="1"/>
              <p:nvPr/>
            </p:nvSpPr>
            <p:spPr>
              <a:xfrm>
                <a:off x="4677730" y="3205426"/>
                <a:ext cx="345928" cy="216347"/>
              </a:xfrm>
              <a:prstGeom prst="rect">
                <a:avLst/>
              </a:prstGeom>
              <a:noFill/>
            </p:spPr>
            <p:txBody>
              <a:bodyPr wrap="square" rtlCol="0" anchor="ctr">
                <a:noAutofit/>
              </a:bodyPr>
              <a:lstStyle/>
              <a:p>
                <a:pPr algn="ctr"/>
                <a:r>
                  <a:rPr lang="el-GR" sz="2200" dirty="0">
                    <a:solidFill>
                      <a:schemeClr val="accent1"/>
                    </a:solidFill>
                  </a:rPr>
                  <a:t>ε</a:t>
                </a:r>
                <a:endParaRPr lang="en-US" sz="2200" dirty="0" smtClean="0">
                  <a:solidFill>
                    <a:schemeClr val="accent1"/>
                  </a:solidFill>
                </a:endParaRPr>
              </a:p>
            </p:txBody>
          </p:sp>
          <p:sp>
            <p:nvSpPr>
              <p:cNvPr id="166" name="TextBox 165"/>
              <p:cNvSpPr txBox="1"/>
              <p:nvPr/>
            </p:nvSpPr>
            <p:spPr>
              <a:xfrm>
                <a:off x="4677730" y="3442922"/>
                <a:ext cx="345928" cy="216347"/>
              </a:xfrm>
              <a:prstGeom prst="rect">
                <a:avLst/>
              </a:prstGeom>
              <a:noFill/>
            </p:spPr>
            <p:txBody>
              <a:bodyPr wrap="square" rtlCol="0" anchor="ctr">
                <a:noAutofit/>
              </a:bodyPr>
              <a:lstStyle/>
              <a:p>
                <a:pPr algn="ctr"/>
                <a:r>
                  <a:rPr lang="el-GR" sz="2200" dirty="0">
                    <a:solidFill>
                      <a:schemeClr val="accent4"/>
                    </a:solidFill>
                  </a:rPr>
                  <a:t>ε</a:t>
                </a:r>
                <a:endParaRPr lang="en-US" sz="2200" dirty="0" smtClean="0">
                  <a:solidFill>
                    <a:schemeClr val="accent4"/>
                  </a:solidFill>
                </a:endParaRPr>
              </a:p>
            </p:txBody>
          </p:sp>
          <p:sp>
            <p:nvSpPr>
              <p:cNvPr id="167" name="TextBox 166"/>
              <p:cNvSpPr txBox="1"/>
              <p:nvPr/>
            </p:nvSpPr>
            <p:spPr>
              <a:xfrm>
                <a:off x="4677730" y="3729232"/>
                <a:ext cx="345928" cy="216347"/>
              </a:xfrm>
              <a:prstGeom prst="rect">
                <a:avLst/>
              </a:prstGeom>
              <a:noFill/>
            </p:spPr>
            <p:txBody>
              <a:bodyPr wrap="square" rtlCol="0" anchor="ctr">
                <a:noAutofit/>
              </a:bodyPr>
              <a:lstStyle/>
              <a:p>
                <a:pPr algn="ctr"/>
                <a:r>
                  <a:rPr lang="el-GR" sz="2200" dirty="0">
                    <a:solidFill>
                      <a:schemeClr val="accent6"/>
                    </a:solidFill>
                  </a:rPr>
                  <a:t>ε</a:t>
                </a:r>
                <a:endParaRPr lang="en-US" sz="2200" dirty="0" smtClean="0">
                  <a:solidFill>
                    <a:schemeClr val="accent6"/>
                  </a:solidFill>
                </a:endParaRPr>
              </a:p>
            </p:txBody>
          </p:sp>
        </p:grpSp>
        <p:grpSp>
          <p:nvGrpSpPr>
            <p:cNvPr id="168" name="Group 167"/>
            <p:cNvGrpSpPr/>
            <p:nvPr/>
          </p:nvGrpSpPr>
          <p:grpSpPr>
            <a:xfrm>
              <a:off x="5196489" y="3042152"/>
              <a:ext cx="345928" cy="1026463"/>
              <a:chOff x="4677730" y="2919116"/>
              <a:chExt cx="345928" cy="1026463"/>
            </a:xfrm>
          </p:grpSpPr>
          <p:sp>
            <p:nvSpPr>
              <p:cNvPr id="169" name="TextBox 168"/>
              <p:cNvSpPr txBox="1"/>
              <p:nvPr/>
            </p:nvSpPr>
            <p:spPr>
              <a:xfrm>
                <a:off x="4677730" y="2919116"/>
                <a:ext cx="345928" cy="216347"/>
              </a:xfrm>
              <a:prstGeom prst="rect">
                <a:avLst/>
              </a:prstGeom>
              <a:noFill/>
            </p:spPr>
            <p:txBody>
              <a:bodyPr wrap="square" rtlCol="0" anchor="ctr">
                <a:noAutofit/>
              </a:bodyPr>
              <a:lstStyle/>
              <a:p>
                <a:pPr algn="ctr"/>
                <a:r>
                  <a:rPr lang="el-GR" sz="2200" dirty="0">
                    <a:solidFill>
                      <a:schemeClr val="accent3"/>
                    </a:solidFill>
                  </a:rPr>
                  <a:t>ε</a:t>
                </a:r>
                <a:endParaRPr lang="en-US" sz="2200" dirty="0" smtClean="0">
                  <a:solidFill>
                    <a:schemeClr val="accent3"/>
                  </a:solidFill>
                </a:endParaRPr>
              </a:p>
            </p:txBody>
          </p:sp>
          <p:sp>
            <p:nvSpPr>
              <p:cNvPr id="170" name="TextBox 169"/>
              <p:cNvSpPr txBox="1"/>
              <p:nvPr/>
            </p:nvSpPr>
            <p:spPr>
              <a:xfrm>
                <a:off x="4677730" y="3205426"/>
                <a:ext cx="345928" cy="216347"/>
              </a:xfrm>
              <a:prstGeom prst="rect">
                <a:avLst/>
              </a:prstGeom>
              <a:noFill/>
            </p:spPr>
            <p:txBody>
              <a:bodyPr wrap="square" rtlCol="0" anchor="ctr">
                <a:noAutofit/>
              </a:bodyPr>
              <a:lstStyle/>
              <a:p>
                <a:pPr algn="ctr"/>
                <a:r>
                  <a:rPr lang="en-US" sz="2200" dirty="0" smtClean="0">
                    <a:solidFill>
                      <a:schemeClr val="accent1"/>
                    </a:solidFill>
                  </a:rPr>
                  <a:t>a</a:t>
                </a:r>
              </a:p>
            </p:txBody>
          </p:sp>
          <p:sp>
            <p:nvSpPr>
              <p:cNvPr id="171" name="TextBox 170"/>
              <p:cNvSpPr txBox="1"/>
              <p:nvPr/>
            </p:nvSpPr>
            <p:spPr>
              <a:xfrm>
                <a:off x="4677730" y="3442922"/>
                <a:ext cx="345928" cy="216347"/>
              </a:xfrm>
              <a:prstGeom prst="rect">
                <a:avLst/>
              </a:prstGeom>
              <a:noFill/>
            </p:spPr>
            <p:txBody>
              <a:bodyPr wrap="square" rtlCol="0" anchor="ctr">
                <a:noAutofit/>
              </a:bodyPr>
              <a:lstStyle/>
              <a:p>
                <a:pPr algn="ctr"/>
                <a:r>
                  <a:rPr lang="en-US" sz="2200" dirty="0" smtClean="0">
                    <a:solidFill>
                      <a:schemeClr val="accent4"/>
                    </a:solidFill>
                  </a:rPr>
                  <a:t>a</a:t>
                </a:r>
              </a:p>
            </p:txBody>
          </p:sp>
          <p:sp>
            <p:nvSpPr>
              <p:cNvPr id="172" name="TextBox 171"/>
              <p:cNvSpPr txBox="1"/>
              <p:nvPr/>
            </p:nvSpPr>
            <p:spPr>
              <a:xfrm>
                <a:off x="4677730" y="3729232"/>
                <a:ext cx="345928" cy="216347"/>
              </a:xfrm>
              <a:prstGeom prst="rect">
                <a:avLst/>
              </a:prstGeom>
              <a:noFill/>
            </p:spPr>
            <p:txBody>
              <a:bodyPr wrap="square" rtlCol="0" anchor="ctr">
                <a:noAutofit/>
              </a:bodyPr>
              <a:lstStyle/>
              <a:p>
                <a:pPr algn="ctr"/>
                <a:r>
                  <a:rPr lang="en-US" sz="2200" dirty="0" smtClean="0">
                    <a:solidFill>
                      <a:schemeClr val="accent6"/>
                    </a:solidFill>
                  </a:rPr>
                  <a:t>a</a:t>
                </a:r>
              </a:p>
            </p:txBody>
          </p:sp>
        </p:grpSp>
        <p:grpSp>
          <p:nvGrpSpPr>
            <p:cNvPr id="173" name="Group 172"/>
            <p:cNvGrpSpPr/>
            <p:nvPr/>
          </p:nvGrpSpPr>
          <p:grpSpPr>
            <a:xfrm>
              <a:off x="5775066" y="3052536"/>
              <a:ext cx="345928" cy="1026463"/>
              <a:chOff x="4677730" y="2919116"/>
              <a:chExt cx="345928" cy="1026463"/>
            </a:xfrm>
          </p:grpSpPr>
          <p:sp>
            <p:nvSpPr>
              <p:cNvPr id="174" name="TextBox 173"/>
              <p:cNvSpPr txBox="1"/>
              <p:nvPr/>
            </p:nvSpPr>
            <p:spPr>
              <a:xfrm>
                <a:off x="4677730" y="2919116"/>
                <a:ext cx="345928" cy="216347"/>
              </a:xfrm>
              <a:prstGeom prst="rect">
                <a:avLst/>
              </a:prstGeom>
              <a:noFill/>
            </p:spPr>
            <p:txBody>
              <a:bodyPr wrap="square" rtlCol="0" anchor="ctr">
                <a:noAutofit/>
              </a:bodyPr>
              <a:lstStyle/>
              <a:p>
                <a:pPr algn="ctr"/>
                <a:r>
                  <a:rPr lang="en-US" sz="2200" dirty="0" smtClean="0">
                    <a:solidFill>
                      <a:schemeClr val="accent3"/>
                    </a:solidFill>
                  </a:rPr>
                  <a:t>c</a:t>
                </a:r>
              </a:p>
            </p:txBody>
          </p:sp>
          <p:sp>
            <p:nvSpPr>
              <p:cNvPr id="175" name="TextBox 174"/>
              <p:cNvSpPr txBox="1"/>
              <p:nvPr/>
            </p:nvSpPr>
            <p:spPr>
              <a:xfrm>
                <a:off x="4677730" y="3205426"/>
                <a:ext cx="345928" cy="216347"/>
              </a:xfrm>
              <a:prstGeom prst="rect">
                <a:avLst/>
              </a:prstGeom>
              <a:noFill/>
            </p:spPr>
            <p:txBody>
              <a:bodyPr wrap="square" rtlCol="0" anchor="ctr">
                <a:noAutofit/>
              </a:bodyPr>
              <a:lstStyle/>
              <a:p>
                <a:pPr algn="ctr"/>
                <a:r>
                  <a:rPr lang="en-US" sz="2200" dirty="0" smtClean="0">
                    <a:solidFill>
                      <a:schemeClr val="accent1"/>
                    </a:solidFill>
                  </a:rPr>
                  <a:t>c</a:t>
                </a:r>
              </a:p>
            </p:txBody>
          </p:sp>
          <p:sp>
            <p:nvSpPr>
              <p:cNvPr id="176" name="TextBox 175"/>
              <p:cNvSpPr txBox="1"/>
              <p:nvPr/>
            </p:nvSpPr>
            <p:spPr>
              <a:xfrm>
                <a:off x="4677730" y="3442922"/>
                <a:ext cx="345928" cy="216347"/>
              </a:xfrm>
              <a:prstGeom prst="rect">
                <a:avLst/>
              </a:prstGeom>
              <a:noFill/>
            </p:spPr>
            <p:txBody>
              <a:bodyPr wrap="square" rtlCol="0" anchor="ctr">
                <a:noAutofit/>
              </a:bodyPr>
              <a:lstStyle/>
              <a:p>
                <a:pPr algn="ctr"/>
                <a:r>
                  <a:rPr lang="en-US" sz="2200" dirty="0">
                    <a:solidFill>
                      <a:schemeClr val="accent4"/>
                    </a:solidFill>
                  </a:rPr>
                  <a:t>c</a:t>
                </a:r>
                <a:endParaRPr lang="en-US" sz="2200" dirty="0" smtClean="0">
                  <a:solidFill>
                    <a:schemeClr val="accent4"/>
                  </a:solidFill>
                </a:endParaRPr>
              </a:p>
            </p:txBody>
          </p:sp>
          <p:sp>
            <p:nvSpPr>
              <p:cNvPr id="177" name="TextBox 176"/>
              <p:cNvSpPr txBox="1"/>
              <p:nvPr/>
            </p:nvSpPr>
            <p:spPr>
              <a:xfrm>
                <a:off x="4677730" y="3729232"/>
                <a:ext cx="345928" cy="216347"/>
              </a:xfrm>
              <a:prstGeom prst="rect">
                <a:avLst/>
              </a:prstGeom>
              <a:noFill/>
            </p:spPr>
            <p:txBody>
              <a:bodyPr wrap="square" rtlCol="0" anchor="ctr">
                <a:noAutofit/>
              </a:bodyPr>
              <a:lstStyle/>
              <a:p>
                <a:pPr algn="ctr"/>
                <a:r>
                  <a:rPr lang="en-US" sz="2200" dirty="0" smtClean="0">
                    <a:solidFill>
                      <a:schemeClr val="accent6"/>
                    </a:solidFill>
                  </a:rPr>
                  <a:t>c</a:t>
                </a:r>
              </a:p>
            </p:txBody>
          </p:sp>
        </p:grpSp>
        <p:grpSp>
          <p:nvGrpSpPr>
            <p:cNvPr id="178" name="Group 177"/>
            <p:cNvGrpSpPr/>
            <p:nvPr/>
          </p:nvGrpSpPr>
          <p:grpSpPr>
            <a:xfrm>
              <a:off x="6347784" y="3050548"/>
              <a:ext cx="345928" cy="1026463"/>
              <a:chOff x="4677730" y="2919116"/>
              <a:chExt cx="345928" cy="1026463"/>
            </a:xfrm>
          </p:grpSpPr>
          <p:sp>
            <p:nvSpPr>
              <p:cNvPr id="179" name="TextBox 178"/>
              <p:cNvSpPr txBox="1"/>
              <p:nvPr/>
            </p:nvSpPr>
            <p:spPr>
              <a:xfrm>
                <a:off x="4677730" y="2919116"/>
                <a:ext cx="345928" cy="216347"/>
              </a:xfrm>
              <a:prstGeom prst="rect">
                <a:avLst/>
              </a:prstGeom>
              <a:noFill/>
            </p:spPr>
            <p:txBody>
              <a:bodyPr wrap="square" rtlCol="0" anchor="ctr">
                <a:noAutofit/>
              </a:bodyPr>
              <a:lstStyle/>
              <a:p>
                <a:pPr algn="ctr"/>
                <a:r>
                  <a:rPr lang="en-US" sz="2200" dirty="0">
                    <a:solidFill>
                      <a:schemeClr val="accent3"/>
                    </a:solidFill>
                  </a:rPr>
                  <a:t>h</a:t>
                </a:r>
                <a:endParaRPr lang="en-US" sz="2200" dirty="0" smtClean="0">
                  <a:solidFill>
                    <a:schemeClr val="accent3"/>
                  </a:solidFill>
                </a:endParaRPr>
              </a:p>
            </p:txBody>
          </p:sp>
          <p:sp>
            <p:nvSpPr>
              <p:cNvPr id="180" name="TextBox 179"/>
              <p:cNvSpPr txBox="1"/>
              <p:nvPr/>
            </p:nvSpPr>
            <p:spPr>
              <a:xfrm>
                <a:off x="4677730" y="3205426"/>
                <a:ext cx="345928" cy="216347"/>
              </a:xfrm>
              <a:prstGeom prst="rect">
                <a:avLst/>
              </a:prstGeom>
              <a:noFill/>
            </p:spPr>
            <p:txBody>
              <a:bodyPr wrap="square" rtlCol="0" anchor="ctr">
                <a:noAutofit/>
              </a:bodyPr>
              <a:lstStyle/>
              <a:p>
                <a:pPr algn="ctr"/>
                <a:r>
                  <a:rPr lang="en-US" sz="2200" dirty="0" smtClean="0">
                    <a:solidFill>
                      <a:schemeClr val="accent1"/>
                    </a:solidFill>
                  </a:rPr>
                  <a:t>h</a:t>
                </a:r>
              </a:p>
            </p:txBody>
          </p:sp>
          <p:sp>
            <p:nvSpPr>
              <p:cNvPr id="181" name="TextBox 180"/>
              <p:cNvSpPr txBox="1"/>
              <p:nvPr/>
            </p:nvSpPr>
            <p:spPr>
              <a:xfrm>
                <a:off x="4677730" y="3442922"/>
                <a:ext cx="345928" cy="216347"/>
              </a:xfrm>
              <a:prstGeom prst="rect">
                <a:avLst/>
              </a:prstGeom>
              <a:noFill/>
            </p:spPr>
            <p:txBody>
              <a:bodyPr wrap="square" rtlCol="0" anchor="ctr">
                <a:noAutofit/>
              </a:bodyPr>
              <a:lstStyle/>
              <a:p>
                <a:pPr algn="ctr"/>
                <a:r>
                  <a:rPr lang="en-US" sz="2200" dirty="0" smtClean="0">
                    <a:solidFill>
                      <a:schemeClr val="accent4"/>
                    </a:solidFill>
                  </a:rPr>
                  <a:t>h</a:t>
                </a:r>
              </a:p>
            </p:txBody>
          </p:sp>
          <p:sp>
            <p:nvSpPr>
              <p:cNvPr id="182" name="TextBox 181"/>
              <p:cNvSpPr txBox="1"/>
              <p:nvPr/>
            </p:nvSpPr>
            <p:spPr>
              <a:xfrm>
                <a:off x="4677730" y="3729232"/>
                <a:ext cx="345928" cy="216347"/>
              </a:xfrm>
              <a:prstGeom prst="rect">
                <a:avLst/>
              </a:prstGeom>
              <a:noFill/>
            </p:spPr>
            <p:txBody>
              <a:bodyPr wrap="square" rtlCol="0" anchor="ctr">
                <a:noAutofit/>
              </a:bodyPr>
              <a:lstStyle/>
              <a:p>
                <a:pPr algn="ctr"/>
                <a:r>
                  <a:rPr lang="en-US" sz="2200" dirty="0">
                    <a:solidFill>
                      <a:schemeClr val="accent6"/>
                    </a:solidFill>
                  </a:rPr>
                  <a:t>h</a:t>
                </a:r>
                <a:endParaRPr lang="en-US" sz="2200" dirty="0" smtClean="0">
                  <a:solidFill>
                    <a:schemeClr val="accent6"/>
                  </a:solidFill>
                </a:endParaRPr>
              </a:p>
            </p:txBody>
          </p:sp>
        </p:grpSp>
        <p:grpSp>
          <p:nvGrpSpPr>
            <p:cNvPr id="183" name="Group 182"/>
            <p:cNvGrpSpPr/>
            <p:nvPr/>
          </p:nvGrpSpPr>
          <p:grpSpPr>
            <a:xfrm>
              <a:off x="6908260" y="3063110"/>
              <a:ext cx="345928" cy="1026463"/>
              <a:chOff x="4677730" y="2919116"/>
              <a:chExt cx="345928" cy="1026463"/>
            </a:xfrm>
          </p:grpSpPr>
          <p:sp>
            <p:nvSpPr>
              <p:cNvPr id="184" name="TextBox 183"/>
              <p:cNvSpPr txBox="1"/>
              <p:nvPr/>
            </p:nvSpPr>
            <p:spPr>
              <a:xfrm>
                <a:off x="4677730" y="2919116"/>
                <a:ext cx="345928" cy="216347"/>
              </a:xfrm>
              <a:prstGeom prst="rect">
                <a:avLst/>
              </a:prstGeom>
              <a:noFill/>
            </p:spPr>
            <p:txBody>
              <a:bodyPr wrap="square" rtlCol="0" anchor="ctr">
                <a:noAutofit/>
              </a:bodyPr>
              <a:lstStyle/>
              <a:p>
                <a:pPr algn="ctr"/>
                <a:r>
                  <a:rPr lang="en-US" sz="2200" dirty="0" smtClean="0">
                    <a:solidFill>
                      <a:schemeClr val="accent3"/>
                    </a:solidFill>
                  </a:rPr>
                  <a:t>e</a:t>
                </a:r>
              </a:p>
            </p:txBody>
          </p:sp>
          <p:sp>
            <p:nvSpPr>
              <p:cNvPr id="185" name="TextBox 184"/>
              <p:cNvSpPr txBox="1"/>
              <p:nvPr/>
            </p:nvSpPr>
            <p:spPr>
              <a:xfrm>
                <a:off x="4677730" y="3205426"/>
                <a:ext cx="345928" cy="216347"/>
              </a:xfrm>
              <a:prstGeom prst="rect">
                <a:avLst/>
              </a:prstGeom>
              <a:noFill/>
            </p:spPr>
            <p:txBody>
              <a:bodyPr wrap="square" rtlCol="0" anchor="ctr">
                <a:noAutofit/>
              </a:bodyPr>
              <a:lstStyle/>
              <a:p>
                <a:pPr algn="ctr"/>
                <a:r>
                  <a:rPr lang="el-GR" sz="2200" dirty="0">
                    <a:solidFill>
                      <a:schemeClr val="accent1"/>
                    </a:solidFill>
                  </a:rPr>
                  <a:t>ε</a:t>
                </a:r>
                <a:endParaRPr lang="en-US" sz="2200" dirty="0" smtClean="0">
                  <a:solidFill>
                    <a:schemeClr val="accent1"/>
                  </a:solidFill>
                </a:endParaRPr>
              </a:p>
            </p:txBody>
          </p:sp>
          <p:sp>
            <p:nvSpPr>
              <p:cNvPr id="186" name="TextBox 185"/>
              <p:cNvSpPr txBox="1"/>
              <p:nvPr/>
            </p:nvSpPr>
            <p:spPr>
              <a:xfrm>
                <a:off x="4677730" y="3442922"/>
                <a:ext cx="345928" cy="216347"/>
              </a:xfrm>
              <a:prstGeom prst="rect">
                <a:avLst/>
              </a:prstGeom>
              <a:noFill/>
            </p:spPr>
            <p:txBody>
              <a:bodyPr wrap="square" rtlCol="0" anchor="ctr">
                <a:noAutofit/>
              </a:bodyPr>
              <a:lstStyle/>
              <a:p>
                <a:pPr algn="ctr"/>
                <a:r>
                  <a:rPr lang="en-US" sz="2200" dirty="0" smtClean="0">
                    <a:solidFill>
                      <a:schemeClr val="accent4"/>
                    </a:solidFill>
                  </a:rPr>
                  <a:t>e</a:t>
                </a:r>
              </a:p>
            </p:txBody>
          </p:sp>
          <p:sp>
            <p:nvSpPr>
              <p:cNvPr id="187" name="TextBox 186"/>
              <p:cNvSpPr txBox="1"/>
              <p:nvPr/>
            </p:nvSpPr>
            <p:spPr>
              <a:xfrm>
                <a:off x="4677730" y="3729232"/>
                <a:ext cx="345928" cy="216347"/>
              </a:xfrm>
              <a:prstGeom prst="rect">
                <a:avLst/>
              </a:prstGeom>
              <a:noFill/>
            </p:spPr>
            <p:txBody>
              <a:bodyPr wrap="square" rtlCol="0" anchor="ctr">
                <a:noAutofit/>
              </a:bodyPr>
              <a:lstStyle/>
              <a:p>
                <a:pPr algn="ctr"/>
                <a:r>
                  <a:rPr lang="el-GR" sz="2200" dirty="0">
                    <a:solidFill>
                      <a:schemeClr val="accent6"/>
                    </a:solidFill>
                  </a:rPr>
                  <a:t>ε</a:t>
                </a:r>
                <a:endParaRPr lang="en-US" sz="2200" dirty="0" smtClean="0">
                  <a:solidFill>
                    <a:schemeClr val="accent6"/>
                  </a:solidFill>
                </a:endParaRPr>
              </a:p>
            </p:txBody>
          </p:sp>
        </p:grpSp>
        <p:grpSp>
          <p:nvGrpSpPr>
            <p:cNvPr id="188" name="Group 187"/>
            <p:cNvGrpSpPr/>
            <p:nvPr/>
          </p:nvGrpSpPr>
          <p:grpSpPr>
            <a:xfrm>
              <a:off x="7505786" y="3060100"/>
              <a:ext cx="345928" cy="1026463"/>
              <a:chOff x="4677730" y="2919116"/>
              <a:chExt cx="345928" cy="1026463"/>
            </a:xfrm>
          </p:grpSpPr>
          <p:sp>
            <p:nvSpPr>
              <p:cNvPr id="189" name="TextBox 188"/>
              <p:cNvSpPr txBox="1"/>
              <p:nvPr/>
            </p:nvSpPr>
            <p:spPr>
              <a:xfrm>
                <a:off x="4677730" y="2919116"/>
                <a:ext cx="345928" cy="216347"/>
              </a:xfrm>
              <a:prstGeom prst="rect">
                <a:avLst/>
              </a:prstGeom>
              <a:noFill/>
            </p:spPr>
            <p:txBody>
              <a:bodyPr wrap="square" rtlCol="0" anchor="ctr">
                <a:noAutofit/>
              </a:bodyPr>
              <a:lstStyle/>
              <a:p>
                <a:pPr algn="ctr"/>
                <a:r>
                  <a:rPr lang="en-US" sz="2200" dirty="0">
                    <a:solidFill>
                      <a:schemeClr val="accent3"/>
                    </a:solidFill>
                  </a:rPr>
                  <a:t>n</a:t>
                </a:r>
                <a:endParaRPr lang="en-US" sz="2200" dirty="0" smtClean="0">
                  <a:solidFill>
                    <a:schemeClr val="accent3"/>
                  </a:solidFill>
                </a:endParaRPr>
              </a:p>
            </p:txBody>
          </p:sp>
          <p:sp>
            <p:nvSpPr>
              <p:cNvPr id="190" name="TextBox 189"/>
              <p:cNvSpPr txBox="1"/>
              <p:nvPr/>
            </p:nvSpPr>
            <p:spPr>
              <a:xfrm>
                <a:off x="4677730" y="3205426"/>
                <a:ext cx="345928" cy="216347"/>
              </a:xfrm>
              <a:prstGeom prst="rect">
                <a:avLst/>
              </a:prstGeom>
              <a:noFill/>
            </p:spPr>
            <p:txBody>
              <a:bodyPr wrap="square" rtlCol="0" anchor="ctr">
                <a:noAutofit/>
              </a:bodyPr>
              <a:lstStyle/>
              <a:p>
                <a:pPr algn="ctr"/>
                <a:r>
                  <a:rPr lang="el-GR" sz="2200" dirty="0">
                    <a:solidFill>
                      <a:schemeClr val="accent1"/>
                    </a:solidFill>
                  </a:rPr>
                  <a:t>ε</a:t>
                </a:r>
                <a:endParaRPr lang="en-US" sz="2200" dirty="0" smtClean="0">
                  <a:solidFill>
                    <a:schemeClr val="accent1"/>
                  </a:solidFill>
                </a:endParaRPr>
              </a:p>
            </p:txBody>
          </p:sp>
          <p:sp>
            <p:nvSpPr>
              <p:cNvPr id="191" name="TextBox 190"/>
              <p:cNvSpPr txBox="1"/>
              <p:nvPr/>
            </p:nvSpPr>
            <p:spPr>
              <a:xfrm>
                <a:off x="4677730" y="3442922"/>
                <a:ext cx="345928" cy="216347"/>
              </a:xfrm>
              <a:prstGeom prst="rect">
                <a:avLst/>
              </a:prstGeom>
              <a:noFill/>
            </p:spPr>
            <p:txBody>
              <a:bodyPr wrap="square" rtlCol="0" anchor="ctr">
                <a:noAutofit/>
              </a:bodyPr>
              <a:lstStyle/>
              <a:p>
                <a:pPr algn="ctr"/>
                <a:r>
                  <a:rPr lang="en-US" sz="2200" dirty="0">
                    <a:solidFill>
                      <a:schemeClr val="accent4"/>
                    </a:solidFill>
                  </a:rPr>
                  <a:t>n</a:t>
                </a:r>
                <a:endParaRPr lang="en-US" sz="2200" dirty="0" smtClean="0">
                  <a:solidFill>
                    <a:schemeClr val="accent4"/>
                  </a:solidFill>
                </a:endParaRPr>
              </a:p>
            </p:txBody>
          </p:sp>
          <p:sp>
            <p:nvSpPr>
              <p:cNvPr id="192" name="TextBox 191"/>
              <p:cNvSpPr txBox="1"/>
              <p:nvPr/>
            </p:nvSpPr>
            <p:spPr>
              <a:xfrm>
                <a:off x="4677730" y="3729232"/>
                <a:ext cx="345928" cy="216347"/>
              </a:xfrm>
              <a:prstGeom prst="rect">
                <a:avLst/>
              </a:prstGeom>
              <a:noFill/>
            </p:spPr>
            <p:txBody>
              <a:bodyPr wrap="square" rtlCol="0" anchor="ctr">
                <a:noAutofit/>
              </a:bodyPr>
              <a:lstStyle/>
              <a:p>
                <a:pPr algn="ctr"/>
                <a:r>
                  <a:rPr lang="el-GR" sz="2200" dirty="0">
                    <a:solidFill>
                      <a:schemeClr val="accent6"/>
                    </a:solidFill>
                  </a:rPr>
                  <a:t>ε</a:t>
                </a:r>
                <a:endParaRPr lang="en-US" sz="2200" dirty="0" smtClean="0">
                  <a:solidFill>
                    <a:schemeClr val="accent6"/>
                  </a:solidFill>
                </a:endParaRPr>
              </a:p>
            </p:txBody>
          </p:sp>
        </p:grpSp>
        <p:cxnSp>
          <p:nvCxnSpPr>
            <p:cNvPr id="195" name="Straight Arrow Connector 194"/>
            <p:cNvCxnSpPr/>
            <p:nvPr/>
          </p:nvCxnSpPr>
          <p:spPr>
            <a:xfrm>
              <a:off x="8092968" y="4133308"/>
              <a:ext cx="343641" cy="0"/>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96" name="Group 195"/>
            <p:cNvGrpSpPr/>
            <p:nvPr/>
          </p:nvGrpSpPr>
          <p:grpSpPr>
            <a:xfrm>
              <a:off x="8443466" y="4029595"/>
              <a:ext cx="224572" cy="219456"/>
              <a:chOff x="2829108" y="3040558"/>
              <a:chExt cx="224572" cy="219456"/>
            </a:xfrm>
          </p:grpSpPr>
          <p:sp>
            <p:nvSpPr>
              <p:cNvPr id="197" name="Oval 196"/>
              <p:cNvSpPr/>
              <p:nvPr/>
            </p:nvSpPr>
            <p:spPr>
              <a:xfrm>
                <a:off x="2829108" y="3040558"/>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8" name="Oval 197"/>
              <p:cNvSpPr/>
              <p:nvPr/>
            </p:nvSpPr>
            <p:spPr>
              <a:xfrm>
                <a:off x="2893213" y="3097870"/>
                <a:ext cx="91440" cy="91440"/>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199" name="Group 198"/>
            <p:cNvGrpSpPr/>
            <p:nvPr/>
          </p:nvGrpSpPr>
          <p:grpSpPr>
            <a:xfrm>
              <a:off x="8090681" y="3070674"/>
              <a:ext cx="345928" cy="1026463"/>
              <a:chOff x="4677730" y="2919116"/>
              <a:chExt cx="345928" cy="1026463"/>
            </a:xfrm>
          </p:grpSpPr>
          <p:sp>
            <p:nvSpPr>
              <p:cNvPr id="200" name="TextBox 199"/>
              <p:cNvSpPr txBox="1"/>
              <p:nvPr/>
            </p:nvSpPr>
            <p:spPr>
              <a:xfrm>
                <a:off x="4677730" y="2919116"/>
                <a:ext cx="345928" cy="216347"/>
              </a:xfrm>
              <a:prstGeom prst="rect">
                <a:avLst/>
              </a:prstGeom>
              <a:noFill/>
            </p:spPr>
            <p:txBody>
              <a:bodyPr wrap="square" rtlCol="0" anchor="ctr">
                <a:noAutofit/>
              </a:bodyPr>
              <a:lstStyle/>
              <a:p>
                <a:pPr algn="ctr"/>
                <a:r>
                  <a:rPr lang="el-GR" sz="2200" dirty="0">
                    <a:solidFill>
                      <a:schemeClr val="accent3"/>
                    </a:solidFill>
                  </a:rPr>
                  <a:t>ε</a:t>
                </a:r>
                <a:endParaRPr lang="en-US" sz="2200" dirty="0" smtClean="0">
                  <a:solidFill>
                    <a:schemeClr val="accent3"/>
                  </a:solidFill>
                </a:endParaRPr>
              </a:p>
            </p:txBody>
          </p:sp>
          <p:sp>
            <p:nvSpPr>
              <p:cNvPr id="201" name="TextBox 200"/>
              <p:cNvSpPr txBox="1"/>
              <p:nvPr/>
            </p:nvSpPr>
            <p:spPr>
              <a:xfrm>
                <a:off x="4677730" y="3205426"/>
                <a:ext cx="345928" cy="216347"/>
              </a:xfrm>
              <a:prstGeom prst="rect">
                <a:avLst/>
              </a:prstGeom>
              <a:noFill/>
            </p:spPr>
            <p:txBody>
              <a:bodyPr wrap="square" rtlCol="0" anchor="ctr">
                <a:noAutofit/>
              </a:bodyPr>
              <a:lstStyle/>
              <a:p>
                <a:pPr algn="ctr"/>
                <a:r>
                  <a:rPr lang="en-US" sz="2200" dirty="0" smtClean="0">
                    <a:solidFill>
                      <a:schemeClr val="accent1"/>
                    </a:solidFill>
                  </a:rPr>
                  <a:t>t</a:t>
                </a:r>
              </a:p>
            </p:txBody>
          </p:sp>
          <p:sp>
            <p:nvSpPr>
              <p:cNvPr id="202" name="TextBox 201"/>
              <p:cNvSpPr txBox="1"/>
              <p:nvPr/>
            </p:nvSpPr>
            <p:spPr>
              <a:xfrm>
                <a:off x="4677730" y="3442922"/>
                <a:ext cx="345928" cy="216347"/>
              </a:xfrm>
              <a:prstGeom prst="rect">
                <a:avLst/>
              </a:prstGeom>
              <a:noFill/>
            </p:spPr>
            <p:txBody>
              <a:bodyPr wrap="square" rtlCol="0" anchor="ctr">
                <a:noAutofit/>
              </a:bodyPr>
              <a:lstStyle/>
              <a:p>
                <a:pPr algn="ctr"/>
                <a:r>
                  <a:rPr lang="el-GR" sz="2200" dirty="0">
                    <a:solidFill>
                      <a:schemeClr val="accent4"/>
                    </a:solidFill>
                  </a:rPr>
                  <a:t>ε</a:t>
                </a:r>
                <a:endParaRPr lang="en-US" sz="2200" dirty="0" smtClean="0">
                  <a:solidFill>
                    <a:schemeClr val="accent4"/>
                  </a:solidFill>
                </a:endParaRPr>
              </a:p>
            </p:txBody>
          </p:sp>
          <p:sp>
            <p:nvSpPr>
              <p:cNvPr id="203" name="TextBox 202"/>
              <p:cNvSpPr txBox="1"/>
              <p:nvPr/>
            </p:nvSpPr>
            <p:spPr>
              <a:xfrm>
                <a:off x="4677730" y="3729232"/>
                <a:ext cx="345928" cy="216347"/>
              </a:xfrm>
              <a:prstGeom prst="rect">
                <a:avLst/>
              </a:prstGeom>
              <a:noFill/>
            </p:spPr>
            <p:txBody>
              <a:bodyPr wrap="square" rtlCol="0" anchor="ctr">
                <a:noAutofit/>
              </a:bodyPr>
              <a:lstStyle/>
              <a:p>
                <a:pPr algn="ctr"/>
                <a:r>
                  <a:rPr lang="el-GR" sz="2200" dirty="0">
                    <a:solidFill>
                      <a:schemeClr val="accent6"/>
                    </a:solidFill>
                  </a:rPr>
                  <a:t>ε</a:t>
                </a:r>
                <a:endParaRPr lang="en-US" sz="2200" dirty="0" smtClean="0">
                  <a:solidFill>
                    <a:schemeClr val="accent6"/>
                  </a:solidFill>
                </a:endParaRPr>
              </a:p>
            </p:txBody>
          </p:sp>
        </p:grpSp>
      </p:grpSp>
      <p:sp>
        <p:nvSpPr>
          <p:cNvPr id="86" name="Content Placeholder 2"/>
          <p:cNvSpPr txBox="1">
            <a:spLocks/>
          </p:cNvSpPr>
          <p:nvPr/>
        </p:nvSpPr>
        <p:spPr>
          <a:xfrm>
            <a:off x="3241927" y="4387676"/>
            <a:ext cx="5003293" cy="1005613"/>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vert="horz" lIns="91440" tIns="45720" rIns="91440" bIns="182880" rtlCol="0" anchor="t">
            <a:normAutofit fontScale="47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4700" i="1" dirty="0" smtClean="0">
                <a:latin typeface="Times New Roman"/>
                <a:cs typeface="Times New Roman"/>
              </a:rPr>
              <a:t>ψ</a:t>
            </a:r>
            <a:r>
              <a:rPr lang="en-US" sz="4700" i="1" baseline="-25000" dirty="0" smtClean="0">
                <a:latin typeface="Times New Roman"/>
                <a:cs typeface="Times New Roman"/>
              </a:rPr>
              <a:t>1</a:t>
            </a:r>
            <a:r>
              <a:rPr lang="en-US" sz="4700" dirty="0" smtClean="0">
                <a:latin typeface="Times New Roman"/>
                <a:cs typeface="Times New Roman"/>
              </a:rPr>
              <a:t>(</a:t>
            </a:r>
            <a:r>
              <a:rPr lang="en-US" sz="4700" i="1" dirty="0" smtClean="0">
                <a:solidFill>
                  <a:schemeClr val="accent3"/>
                </a:solidFill>
                <a:latin typeface="Times New Roman"/>
                <a:cs typeface="Times New Roman"/>
              </a:rPr>
              <a:t>x</a:t>
            </a:r>
            <a:r>
              <a:rPr lang="en-US" sz="4700" i="1" baseline="-25000" dirty="0" smtClean="0">
                <a:solidFill>
                  <a:schemeClr val="accent3"/>
                </a:solidFill>
                <a:latin typeface="Times New Roman"/>
                <a:cs typeface="Times New Roman"/>
              </a:rPr>
              <a:t>1</a:t>
            </a:r>
            <a:r>
              <a:rPr lang="en-US" sz="4700" dirty="0" smtClean="0">
                <a:latin typeface="Times New Roman"/>
                <a:cs typeface="Times New Roman"/>
              </a:rPr>
              <a:t>, </a:t>
            </a:r>
            <a:r>
              <a:rPr lang="en-US" sz="4700" i="1" dirty="0" smtClean="0">
                <a:solidFill>
                  <a:schemeClr val="accent1"/>
                </a:solidFill>
                <a:latin typeface="Times New Roman"/>
                <a:cs typeface="Times New Roman"/>
              </a:rPr>
              <a:t>x</a:t>
            </a:r>
            <a:r>
              <a:rPr lang="en-US" sz="4700" i="1" baseline="-25000" dirty="0" smtClean="0">
                <a:solidFill>
                  <a:schemeClr val="accent1"/>
                </a:solidFill>
                <a:latin typeface="Times New Roman"/>
                <a:cs typeface="Times New Roman"/>
              </a:rPr>
              <a:t>2</a:t>
            </a:r>
            <a:r>
              <a:rPr lang="en-US" sz="4700" dirty="0">
                <a:latin typeface="Times New Roman"/>
                <a:cs typeface="Times New Roman"/>
              </a:rPr>
              <a:t>, </a:t>
            </a:r>
            <a:r>
              <a:rPr lang="en-US" sz="4700" i="1" dirty="0" smtClean="0">
                <a:solidFill>
                  <a:schemeClr val="accent4"/>
                </a:solidFill>
                <a:latin typeface="Times New Roman"/>
                <a:cs typeface="Times New Roman"/>
              </a:rPr>
              <a:t>x</a:t>
            </a:r>
            <a:r>
              <a:rPr lang="en-US" sz="4700" i="1" baseline="-25000" dirty="0">
                <a:solidFill>
                  <a:schemeClr val="accent4"/>
                </a:solidFill>
                <a:latin typeface="Times New Roman"/>
                <a:cs typeface="Times New Roman"/>
              </a:rPr>
              <a:t>3</a:t>
            </a:r>
            <a:r>
              <a:rPr lang="en-US" sz="4700" dirty="0" smtClean="0">
                <a:latin typeface="Times New Roman"/>
                <a:cs typeface="Times New Roman"/>
              </a:rPr>
              <a:t>, </a:t>
            </a:r>
            <a:r>
              <a:rPr lang="en-US" sz="4700" i="1" dirty="0" smtClean="0">
                <a:solidFill>
                  <a:schemeClr val="accent6"/>
                </a:solidFill>
                <a:latin typeface="Times New Roman"/>
                <a:cs typeface="Times New Roman"/>
              </a:rPr>
              <a:t>x</a:t>
            </a:r>
            <a:r>
              <a:rPr lang="en-US" sz="4700" i="1" baseline="-25000" dirty="0">
                <a:solidFill>
                  <a:schemeClr val="accent6"/>
                </a:solidFill>
                <a:latin typeface="Times New Roman"/>
                <a:cs typeface="Times New Roman"/>
              </a:rPr>
              <a:t>4</a:t>
            </a:r>
            <a:r>
              <a:rPr lang="en-US" sz="4700" dirty="0" smtClean="0">
                <a:latin typeface="Times New Roman"/>
                <a:cs typeface="Times New Roman"/>
              </a:rPr>
              <a:t>) = 13.26</a:t>
            </a:r>
            <a:r>
              <a:rPr lang="en-US" sz="4700" i="1" dirty="0" smtClean="0">
                <a:latin typeface="Times New Roman"/>
                <a:cs typeface="Times New Roman"/>
              </a:rPr>
              <a:t> </a:t>
            </a:r>
          </a:p>
          <a:p>
            <a:pPr marL="0" indent="0">
              <a:buNone/>
            </a:pPr>
            <a:endParaRPr lang="en-US" dirty="0" smtClean="0">
              <a:cs typeface="Times New Roman"/>
            </a:endParaRPr>
          </a:p>
          <a:p>
            <a:pPr marL="0" indent="0">
              <a:buNone/>
            </a:pPr>
            <a:r>
              <a:rPr lang="en-US" dirty="0" smtClean="0">
                <a:cs typeface="Times New Roman"/>
              </a:rPr>
              <a:t>A </a:t>
            </a:r>
            <a:r>
              <a:rPr lang="en-US" b="1" i="1" dirty="0">
                <a:latin typeface="Times New Roman"/>
                <a:cs typeface="Times New Roman"/>
              </a:rPr>
              <a:t>k</a:t>
            </a:r>
            <a:r>
              <a:rPr lang="en-US" b="1" dirty="0"/>
              <a:t>-tape </a:t>
            </a:r>
            <a:r>
              <a:rPr lang="en-US" b="1" dirty="0" smtClean="0">
                <a:cs typeface="Times New Roman"/>
              </a:rPr>
              <a:t>WFSM</a:t>
            </a:r>
            <a:r>
              <a:rPr lang="en-US" dirty="0" smtClean="0">
                <a:cs typeface="Times New Roman"/>
              </a:rPr>
              <a:t> is a function that maps </a:t>
            </a:r>
            <a:r>
              <a:rPr lang="en-US" b="1" i="1" dirty="0">
                <a:latin typeface="Times New Roman"/>
                <a:cs typeface="Times New Roman"/>
              </a:rPr>
              <a:t>k</a:t>
            </a:r>
            <a:r>
              <a:rPr lang="en-US" dirty="0" smtClean="0">
                <a:cs typeface="Times New Roman"/>
              </a:rPr>
              <a:t> strings to a score.</a:t>
            </a:r>
          </a:p>
          <a:p>
            <a:pPr marL="0" indent="0">
              <a:buNone/>
            </a:pPr>
            <a:endParaRPr lang="en-US" dirty="0">
              <a:cs typeface="Times New Roman"/>
            </a:endParaRPr>
          </a:p>
        </p:txBody>
      </p:sp>
      <p:sp>
        <p:nvSpPr>
          <p:cNvPr id="204" name="Content Placeholder 2"/>
          <p:cNvSpPr txBox="1">
            <a:spLocks/>
          </p:cNvSpPr>
          <p:nvPr/>
        </p:nvSpPr>
        <p:spPr>
          <a:xfrm>
            <a:off x="358644" y="5393289"/>
            <a:ext cx="7886576" cy="1307170"/>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vert="horz" lIns="91440" tIns="45720" rIns="91440" bIns="182880" rtlCol="0" anchor="t">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a:cs typeface="Times New Roman"/>
              </a:rPr>
              <a:t>What's wrong with a </a:t>
            </a:r>
            <a:r>
              <a:rPr lang="en-US" b="1" dirty="0">
                <a:cs typeface="Times New Roman"/>
              </a:rPr>
              <a:t>100-tape </a:t>
            </a:r>
            <a:r>
              <a:rPr lang="en-US" b="1" dirty="0" smtClean="0">
                <a:cs typeface="Times New Roman"/>
              </a:rPr>
              <a:t>WFSM </a:t>
            </a:r>
            <a:r>
              <a:rPr lang="en-US" dirty="0">
                <a:cs typeface="Times New Roman"/>
              </a:rPr>
              <a:t>for jointly modeling </a:t>
            </a:r>
            <a:r>
              <a:rPr lang="en-US" dirty="0" smtClean="0">
                <a:cs typeface="Times New Roman"/>
              </a:rPr>
              <a:t>the 100 </a:t>
            </a:r>
            <a:r>
              <a:rPr lang="en-US" dirty="0">
                <a:cs typeface="Times New Roman"/>
              </a:rPr>
              <a:t>distinct forms of a Polish verb</a:t>
            </a:r>
            <a:r>
              <a:rPr lang="en-US" dirty="0" smtClean="0">
                <a:cs typeface="Times New Roman"/>
              </a:rPr>
              <a:t>?</a:t>
            </a:r>
          </a:p>
          <a:p>
            <a:pPr lvl="1"/>
            <a:r>
              <a:rPr lang="en-US" dirty="0" smtClean="0">
                <a:cs typeface="Times New Roman"/>
              </a:rPr>
              <a:t>Each </a:t>
            </a:r>
            <a:r>
              <a:rPr lang="en-US" dirty="0">
                <a:cs typeface="Times New Roman"/>
              </a:rPr>
              <a:t>arc represents a 100-way edit </a:t>
            </a:r>
            <a:r>
              <a:rPr lang="en-US" dirty="0" smtClean="0">
                <a:cs typeface="Times New Roman"/>
              </a:rPr>
              <a:t>operation</a:t>
            </a:r>
          </a:p>
          <a:p>
            <a:pPr lvl="1"/>
            <a:r>
              <a:rPr lang="en-US" dirty="0">
                <a:cs typeface="Times New Roman"/>
              </a:rPr>
              <a:t>Too many arcs</a:t>
            </a:r>
            <a:r>
              <a:rPr lang="en-US" dirty="0" smtClean="0">
                <a:cs typeface="Times New Roman"/>
              </a:rPr>
              <a:t>!</a:t>
            </a:r>
            <a:endParaRPr lang="en-US" dirty="0">
              <a:cs typeface="Times New Roman"/>
            </a:endParaRPr>
          </a:p>
        </p:txBody>
      </p:sp>
    </p:spTree>
    <p:extLst>
      <p:ext uri="{BB962C8B-B14F-4D97-AF65-F5344CB8AC3E}">
        <p14:creationId xmlns:p14="http://schemas.microsoft.com/office/powerpoint/2010/main" val="111236411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8"/>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6" grpId="0" animBg="1"/>
      <p:bldP spid="204" grpId="0" animBg="1"/>
    </p:bldLst>
  </p:timing>
</p:sld>
</file>

<file path=ppt/slides/slide2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Factor Graphs over Multiple Strings</a:t>
            </a:r>
            <a:endParaRPr lang="en-US" dirty="0"/>
          </a:p>
        </p:txBody>
      </p:sp>
      <p:sp>
        <p:nvSpPr>
          <p:cNvPr id="22" name="Content Placeholder 21"/>
          <p:cNvSpPr>
            <a:spLocks noGrp="1"/>
          </p:cNvSpPr>
          <p:nvPr>
            <p:ph idx="1"/>
          </p:nvPr>
        </p:nvSpPr>
        <p:spPr>
          <a:xfrm>
            <a:off x="457200" y="1210760"/>
            <a:ext cx="8397921" cy="631389"/>
          </a:xfrm>
        </p:spPr>
        <p:txBody>
          <a:bodyPr>
            <a:normAutofit fontScale="70000" lnSpcReduction="20000"/>
          </a:bodyPr>
          <a:lstStyle/>
          <a:p>
            <a:pPr marL="0" indent="0">
              <a:buNone/>
            </a:pPr>
            <a:r>
              <a:rPr lang="en-US" dirty="0" smtClean="0">
                <a:latin typeface="Times New Roman"/>
                <a:cs typeface="Times New Roman"/>
              </a:rPr>
              <a:t>P(</a:t>
            </a:r>
            <a:r>
              <a:rPr lang="en-US" i="1" dirty="0" smtClean="0">
                <a:solidFill>
                  <a:schemeClr val="accent3"/>
                </a:solidFill>
                <a:latin typeface="Times New Roman"/>
                <a:cs typeface="Times New Roman"/>
              </a:rPr>
              <a:t>x</a:t>
            </a:r>
            <a:r>
              <a:rPr lang="en-US" i="1" baseline="-25000" dirty="0" smtClean="0">
                <a:solidFill>
                  <a:schemeClr val="accent3"/>
                </a:solidFill>
                <a:latin typeface="Times New Roman"/>
                <a:cs typeface="Times New Roman"/>
              </a:rPr>
              <a:t>1</a:t>
            </a:r>
            <a:r>
              <a:rPr lang="en-US" dirty="0" smtClean="0">
                <a:latin typeface="Times New Roman"/>
                <a:cs typeface="Times New Roman"/>
              </a:rPr>
              <a:t>, </a:t>
            </a:r>
            <a:r>
              <a:rPr lang="en-US" i="1" dirty="0" smtClean="0">
                <a:solidFill>
                  <a:schemeClr val="accent1"/>
                </a:solidFill>
                <a:latin typeface="Times New Roman"/>
                <a:cs typeface="Times New Roman"/>
              </a:rPr>
              <a:t>x</a:t>
            </a:r>
            <a:r>
              <a:rPr lang="en-US" i="1" baseline="-25000" dirty="0" smtClean="0">
                <a:solidFill>
                  <a:schemeClr val="accent1"/>
                </a:solidFill>
                <a:latin typeface="Times New Roman"/>
                <a:cs typeface="Times New Roman"/>
              </a:rPr>
              <a:t>2</a:t>
            </a:r>
            <a:r>
              <a:rPr lang="en-US" dirty="0" smtClean="0">
                <a:latin typeface="Times New Roman"/>
                <a:cs typeface="Times New Roman"/>
              </a:rPr>
              <a:t>, </a:t>
            </a:r>
            <a:r>
              <a:rPr lang="en-US" i="1" dirty="0" smtClean="0">
                <a:solidFill>
                  <a:schemeClr val="accent4"/>
                </a:solidFill>
                <a:latin typeface="Times New Roman"/>
                <a:cs typeface="Times New Roman"/>
              </a:rPr>
              <a:t>x</a:t>
            </a:r>
            <a:r>
              <a:rPr lang="en-US" i="1" baseline="-25000" dirty="0" smtClean="0">
                <a:solidFill>
                  <a:schemeClr val="accent4"/>
                </a:solidFill>
                <a:latin typeface="Times New Roman"/>
                <a:cs typeface="Times New Roman"/>
              </a:rPr>
              <a:t>3</a:t>
            </a:r>
            <a:r>
              <a:rPr lang="en-US" dirty="0" smtClean="0">
                <a:latin typeface="Times New Roman"/>
                <a:cs typeface="Times New Roman"/>
              </a:rPr>
              <a:t>, </a:t>
            </a:r>
            <a:r>
              <a:rPr lang="en-US" i="1" dirty="0" smtClean="0">
                <a:solidFill>
                  <a:schemeClr val="accent6"/>
                </a:solidFill>
                <a:latin typeface="Times New Roman"/>
                <a:cs typeface="Times New Roman"/>
              </a:rPr>
              <a:t>x</a:t>
            </a:r>
            <a:r>
              <a:rPr lang="en-US" i="1" baseline="-25000" dirty="0" smtClean="0">
                <a:solidFill>
                  <a:schemeClr val="accent6"/>
                </a:solidFill>
                <a:latin typeface="Times New Roman"/>
                <a:cs typeface="Times New Roman"/>
              </a:rPr>
              <a:t>4</a:t>
            </a:r>
            <a:r>
              <a:rPr lang="en-US" dirty="0" smtClean="0">
                <a:latin typeface="Times New Roman"/>
                <a:cs typeface="Times New Roman"/>
              </a:rPr>
              <a:t>) = 1/Z </a:t>
            </a:r>
            <a:r>
              <a:rPr lang="en-US" i="1" dirty="0" smtClean="0">
                <a:latin typeface="Times New Roman"/>
                <a:cs typeface="Times New Roman"/>
              </a:rPr>
              <a:t>ψ</a:t>
            </a:r>
            <a:r>
              <a:rPr lang="en-US" i="1" baseline="-25000" dirty="0" smtClean="0">
                <a:latin typeface="Times New Roman"/>
                <a:cs typeface="Times New Roman"/>
              </a:rPr>
              <a:t>1</a:t>
            </a:r>
            <a:r>
              <a:rPr lang="en-US" dirty="0" smtClean="0">
                <a:latin typeface="Times New Roman"/>
                <a:cs typeface="Times New Roman"/>
              </a:rPr>
              <a:t>(</a:t>
            </a:r>
            <a:r>
              <a:rPr lang="en-US" i="1" dirty="0">
                <a:solidFill>
                  <a:schemeClr val="accent3"/>
                </a:solidFill>
                <a:latin typeface="Times New Roman"/>
                <a:cs typeface="Times New Roman"/>
              </a:rPr>
              <a:t>x</a:t>
            </a:r>
            <a:r>
              <a:rPr lang="en-US" i="1" baseline="-25000" dirty="0">
                <a:solidFill>
                  <a:schemeClr val="accent3"/>
                </a:solidFill>
                <a:latin typeface="Times New Roman"/>
                <a:cs typeface="Times New Roman"/>
              </a:rPr>
              <a:t>1</a:t>
            </a:r>
            <a:r>
              <a:rPr lang="en-US" dirty="0">
                <a:latin typeface="Times New Roman"/>
                <a:cs typeface="Times New Roman"/>
              </a:rPr>
              <a:t>, </a:t>
            </a:r>
            <a:r>
              <a:rPr lang="en-US" i="1" dirty="0">
                <a:solidFill>
                  <a:schemeClr val="accent1"/>
                </a:solidFill>
                <a:latin typeface="Times New Roman"/>
                <a:cs typeface="Times New Roman"/>
              </a:rPr>
              <a:t>x</a:t>
            </a:r>
            <a:r>
              <a:rPr lang="en-US" i="1" baseline="-25000" dirty="0">
                <a:solidFill>
                  <a:schemeClr val="accent1"/>
                </a:solidFill>
                <a:latin typeface="Times New Roman"/>
                <a:cs typeface="Times New Roman"/>
              </a:rPr>
              <a:t>2</a:t>
            </a:r>
            <a:r>
              <a:rPr lang="en-US" dirty="0" smtClean="0">
                <a:latin typeface="Times New Roman"/>
                <a:cs typeface="Times New Roman"/>
              </a:rPr>
              <a:t>) </a:t>
            </a:r>
            <a:r>
              <a:rPr lang="en-US" i="1" dirty="0" smtClean="0">
                <a:latin typeface="Times New Roman"/>
                <a:cs typeface="Times New Roman"/>
              </a:rPr>
              <a:t>ψ</a:t>
            </a:r>
            <a:r>
              <a:rPr lang="en-US" i="1" baseline="-25000" dirty="0">
                <a:latin typeface="Times New Roman"/>
                <a:cs typeface="Times New Roman"/>
              </a:rPr>
              <a:t>2</a:t>
            </a:r>
            <a:r>
              <a:rPr lang="en-US" i="1" dirty="0" smtClean="0">
                <a:latin typeface="Times New Roman"/>
                <a:cs typeface="Times New Roman"/>
              </a:rPr>
              <a:t>(</a:t>
            </a:r>
            <a:r>
              <a:rPr lang="en-US" i="1" dirty="0">
                <a:solidFill>
                  <a:schemeClr val="accent3"/>
                </a:solidFill>
                <a:latin typeface="Times New Roman"/>
                <a:cs typeface="Times New Roman"/>
              </a:rPr>
              <a:t>x</a:t>
            </a:r>
            <a:r>
              <a:rPr lang="en-US" i="1" baseline="-25000" dirty="0">
                <a:solidFill>
                  <a:schemeClr val="accent3"/>
                </a:solidFill>
                <a:latin typeface="Times New Roman"/>
                <a:cs typeface="Times New Roman"/>
              </a:rPr>
              <a:t>1</a:t>
            </a:r>
            <a:r>
              <a:rPr lang="en-US" dirty="0" smtClean="0">
                <a:latin typeface="Times New Roman"/>
                <a:cs typeface="Times New Roman"/>
              </a:rPr>
              <a:t>, </a:t>
            </a:r>
            <a:r>
              <a:rPr lang="en-US" i="1" dirty="0" smtClean="0">
                <a:solidFill>
                  <a:schemeClr val="accent4"/>
                </a:solidFill>
                <a:latin typeface="Times New Roman"/>
                <a:cs typeface="Times New Roman"/>
              </a:rPr>
              <a:t>x</a:t>
            </a:r>
            <a:r>
              <a:rPr lang="en-US" i="1" baseline="-25000" dirty="0" smtClean="0">
                <a:solidFill>
                  <a:schemeClr val="accent4"/>
                </a:solidFill>
                <a:latin typeface="Times New Roman"/>
                <a:cs typeface="Times New Roman"/>
              </a:rPr>
              <a:t>3</a:t>
            </a:r>
            <a:r>
              <a:rPr lang="en-US" i="1" dirty="0" smtClean="0">
                <a:latin typeface="Times New Roman"/>
                <a:cs typeface="Times New Roman"/>
              </a:rPr>
              <a:t>) ψ</a:t>
            </a:r>
            <a:r>
              <a:rPr lang="en-US" i="1" baseline="-25000" dirty="0">
                <a:latin typeface="Times New Roman"/>
                <a:cs typeface="Times New Roman"/>
              </a:rPr>
              <a:t>3</a:t>
            </a:r>
            <a:r>
              <a:rPr lang="en-US" i="1" dirty="0" smtClean="0">
                <a:latin typeface="Times New Roman"/>
                <a:cs typeface="Times New Roman"/>
              </a:rPr>
              <a:t>(</a:t>
            </a:r>
            <a:r>
              <a:rPr lang="en-US" i="1" dirty="0">
                <a:solidFill>
                  <a:schemeClr val="accent3"/>
                </a:solidFill>
                <a:latin typeface="Times New Roman"/>
                <a:cs typeface="Times New Roman"/>
              </a:rPr>
              <a:t>x</a:t>
            </a:r>
            <a:r>
              <a:rPr lang="en-US" i="1" baseline="-25000" dirty="0">
                <a:solidFill>
                  <a:schemeClr val="accent3"/>
                </a:solidFill>
                <a:latin typeface="Times New Roman"/>
                <a:cs typeface="Times New Roman"/>
              </a:rPr>
              <a:t>1</a:t>
            </a:r>
            <a:r>
              <a:rPr lang="en-US" dirty="0">
                <a:latin typeface="Times New Roman"/>
                <a:cs typeface="Times New Roman"/>
              </a:rPr>
              <a:t>, </a:t>
            </a:r>
            <a:r>
              <a:rPr lang="en-US" i="1" dirty="0" smtClean="0">
                <a:solidFill>
                  <a:schemeClr val="accent6"/>
                </a:solidFill>
                <a:latin typeface="Times New Roman"/>
                <a:cs typeface="Times New Roman"/>
              </a:rPr>
              <a:t>x</a:t>
            </a:r>
            <a:r>
              <a:rPr lang="en-US" i="1" baseline="-25000" dirty="0" smtClean="0">
                <a:solidFill>
                  <a:schemeClr val="accent6"/>
                </a:solidFill>
                <a:latin typeface="Times New Roman"/>
                <a:cs typeface="Times New Roman"/>
              </a:rPr>
              <a:t>4</a:t>
            </a:r>
            <a:r>
              <a:rPr lang="en-US" i="1" dirty="0" smtClean="0">
                <a:latin typeface="Times New Roman"/>
                <a:cs typeface="Times New Roman"/>
              </a:rPr>
              <a:t>) ψ</a:t>
            </a:r>
            <a:r>
              <a:rPr lang="en-US" i="1" baseline="-25000" dirty="0">
                <a:latin typeface="Times New Roman"/>
                <a:cs typeface="Times New Roman"/>
              </a:rPr>
              <a:t>4</a:t>
            </a:r>
            <a:r>
              <a:rPr lang="en-US" i="1" dirty="0" smtClean="0">
                <a:latin typeface="Times New Roman"/>
                <a:cs typeface="Times New Roman"/>
              </a:rPr>
              <a:t>(</a:t>
            </a:r>
            <a:r>
              <a:rPr lang="en-US" i="1" dirty="0">
                <a:solidFill>
                  <a:schemeClr val="accent1"/>
                </a:solidFill>
                <a:latin typeface="Times New Roman"/>
                <a:cs typeface="Times New Roman"/>
              </a:rPr>
              <a:t>x</a:t>
            </a:r>
            <a:r>
              <a:rPr lang="en-US" i="1" baseline="-25000" dirty="0">
                <a:solidFill>
                  <a:schemeClr val="accent1"/>
                </a:solidFill>
                <a:latin typeface="Times New Roman"/>
                <a:cs typeface="Times New Roman"/>
              </a:rPr>
              <a:t>2</a:t>
            </a:r>
            <a:r>
              <a:rPr lang="en-US" dirty="0">
                <a:latin typeface="Times New Roman"/>
                <a:cs typeface="Times New Roman"/>
              </a:rPr>
              <a:t>, </a:t>
            </a:r>
            <a:r>
              <a:rPr lang="en-US" i="1" dirty="0">
                <a:solidFill>
                  <a:schemeClr val="accent4"/>
                </a:solidFill>
                <a:latin typeface="Times New Roman"/>
                <a:cs typeface="Times New Roman"/>
              </a:rPr>
              <a:t>x</a:t>
            </a:r>
            <a:r>
              <a:rPr lang="en-US" i="1" baseline="-25000" dirty="0">
                <a:solidFill>
                  <a:schemeClr val="accent4"/>
                </a:solidFill>
                <a:latin typeface="Times New Roman"/>
                <a:cs typeface="Times New Roman"/>
              </a:rPr>
              <a:t>3</a:t>
            </a:r>
            <a:r>
              <a:rPr lang="en-US" i="1" dirty="0" smtClean="0">
                <a:latin typeface="Times New Roman"/>
                <a:cs typeface="Times New Roman"/>
              </a:rPr>
              <a:t>) ψ</a:t>
            </a:r>
            <a:r>
              <a:rPr lang="en-US" i="1" baseline="-25000" dirty="0">
                <a:latin typeface="Times New Roman"/>
                <a:cs typeface="Times New Roman"/>
              </a:rPr>
              <a:t>5</a:t>
            </a:r>
            <a:r>
              <a:rPr lang="en-US" i="1" dirty="0" smtClean="0">
                <a:latin typeface="Times New Roman"/>
                <a:cs typeface="Times New Roman"/>
              </a:rPr>
              <a:t>(</a:t>
            </a:r>
            <a:r>
              <a:rPr lang="en-US" i="1" dirty="0">
                <a:solidFill>
                  <a:schemeClr val="accent4"/>
                </a:solidFill>
                <a:latin typeface="Times New Roman"/>
                <a:cs typeface="Times New Roman"/>
              </a:rPr>
              <a:t>x</a:t>
            </a:r>
            <a:r>
              <a:rPr lang="en-US" i="1" baseline="-25000" dirty="0">
                <a:solidFill>
                  <a:schemeClr val="accent4"/>
                </a:solidFill>
                <a:latin typeface="Times New Roman"/>
                <a:cs typeface="Times New Roman"/>
              </a:rPr>
              <a:t>3</a:t>
            </a:r>
            <a:r>
              <a:rPr lang="en-US" dirty="0">
                <a:latin typeface="Times New Roman"/>
                <a:cs typeface="Times New Roman"/>
              </a:rPr>
              <a:t>, </a:t>
            </a:r>
            <a:r>
              <a:rPr lang="en-US" i="1" dirty="0">
                <a:solidFill>
                  <a:schemeClr val="accent6"/>
                </a:solidFill>
                <a:latin typeface="Times New Roman"/>
                <a:cs typeface="Times New Roman"/>
              </a:rPr>
              <a:t>x</a:t>
            </a:r>
            <a:r>
              <a:rPr lang="en-US" i="1" baseline="-25000" dirty="0">
                <a:solidFill>
                  <a:schemeClr val="accent6"/>
                </a:solidFill>
                <a:latin typeface="Times New Roman"/>
                <a:cs typeface="Times New Roman"/>
              </a:rPr>
              <a:t>4</a:t>
            </a:r>
            <a:r>
              <a:rPr lang="en-US" i="1" dirty="0" smtClean="0">
                <a:latin typeface="Times New Roman"/>
                <a:cs typeface="Times New Roman"/>
              </a:rPr>
              <a:t>)</a:t>
            </a:r>
            <a:endParaRPr lang="en-US" i="1" dirty="0">
              <a:latin typeface="Times New Roman"/>
              <a:cs typeface="Times New Roman"/>
            </a:endParaRPr>
          </a:p>
        </p:txBody>
      </p:sp>
      <p:sp>
        <p:nvSpPr>
          <p:cNvPr id="4" name="Slide Number Placeholder 3"/>
          <p:cNvSpPr>
            <a:spLocks noGrp="1"/>
          </p:cNvSpPr>
          <p:nvPr>
            <p:ph type="sldNum" sz="quarter" idx="12"/>
          </p:nvPr>
        </p:nvSpPr>
        <p:spPr/>
        <p:txBody>
          <a:bodyPr/>
          <a:lstStyle/>
          <a:p>
            <a:fld id="{E5445004-F4FB-5345-992E-498B4C43F562}" type="slidenum">
              <a:rPr lang="en-US" smtClean="0"/>
              <a:t>265</a:t>
            </a:fld>
            <a:endParaRPr lang="en-US"/>
          </a:p>
        </p:txBody>
      </p:sp>
      <p:cxnSp>
        <p:nvCxnSpPr>
          <p:cNvPr id="6" name="Straight Connector 5"/>
          <p:cNvCxnSpPr>
            <a:stCxn id="11" idx="4"/>
            <a:endCxn id="12" idx="0"/>
          </p:cNvCxnSpPr>
          <p:nvPr/>
        </p:nvCxnSpPr>
        <p:spPr>
          <a:xfrm>
            <a:off x="2283832" y="2620332"/>
            <a:ext cx="34" cy="48989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 name="Straight Connector 6"/>
          <p:cNvCxnSpPr>
            <a:stCxn id="10" idx="0"/>
            <a:endCxn id="12" idx="2"/>
          </p:cNvCxnSpPr>
          <p:nvPr/>
        </p:nvCxnSpPr>
        <p:spPr>
          <a:xfrm flipV="1">
            <a:off x="2283866" y="3353414"/>
            <a:ext cx="0" cy="430436"/>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 name="Straight Connector 7"/>
          <p:cNvCxnSpPr>
            <a:stCxn id="14" idx="1"/>
            <a:endCxn id="11" idx="5"/>
          </p:cNvCxnSpPr>
          <p:nvPr/>
        </p:nvCxnSpPr>
        <p:spPr>
          <a:xfrm flipH="1" flipV="1">
            <a:off x="2459185" y="2546714"/>
            <a:ext cx="1658226" cy="1310754"/>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a:stCxn id="13" idx="1"/>
            <a:endCxn id="11" idx="6"/>
          </p:cNvCxnSpPr>
          <p:nvPr/>
        </p:nvCxnSpPr>
        <p:spPr>
          <a:xfrm flipH="1" flipV="1">
            <a:off x="2531819" y="2368983"/>
            <a:ext cx="2647279" cy="40278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 name="Rectangle 11"/>
          <p:cNvSpPr/>
          <p:nvPr/>
        </p:nvSpPr>
        <p:spPr>
          <a:xfrm>
            <a:off x="2162273" y="3110227"/>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32" name="Rectangle 31"/>
          <p:cNvSpPr/>
          <p:nvPr/>
        </p:nvSpPr>
        <p:spPr>
          <a:xfrm>
            <a:off x="3205024" y="308452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sp>
        <p:nvSpPr>
          <p:cNvPr id="33" name="Rectangle 32"/>
          <p:cNvSpPr/>
          <p:nvPr/>
        </p:nvSpPr>
        <p:spPr>
          <a:xfrm>
            <a:off x="3579734" y="2393857"/>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cxnSp>
        <p:nvCxnSpPr>
          <p:cNvPr id="37" name="Straight Connector 36"/>
          <p:cNvCxnSpPr>
            <a:stCxn id="14" idx="2"/>
            <a:endCxn id="10" idx="6"/>
          </p:cNvCxnSpPr>
          <p:nvPr/>
        </p:nvCxnSpPr>
        <p:spPr>
          <a:xfrm flipH="1">
            <a:off x="2531853" y="4035199"/>
            <a:ext cx="1512924" cy="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8" name="Rectangle 37"/>
          <p:cNvSpPr/>
          <p:nvPr/>
        </p:nvSpPr>
        <p:spPr>
          <a:xfrm>
            <a:off x="3158626" y="3890721"/>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4</a:t>
            </a:r>
            <a:endParaRPr lang="en-US" sz="1400" i="1" dirty="0">
              <a:solidFill>
                <a:schemeClr val="tx1"/>
              </a:solidFill>
              <a:latin typeface="Times New Roman"/>
              <a:cs typeface="Times New Roman"/>
            </a:endParaRPr>
          </a:p>
        </p:txBody>
      </p:sp>
      <p:cxnSp>
        <p:nvCxnSpPr>
          <p:cNvPr id="46" name="Straight Connector 45"/>
          <p:cNvCxnSpPr>
            <a:stCxn id="13" idx="3"/>
            <a:endCxn id="14" idx="7"/>
          </p:cNvCxnSpPr>
          <p:nvPr/>
        </p:nvCxnSpPr>
        <p:spPr>
          <a:xfrm flipH="1">
            <a:off x="4468117" y="3127228"/>
            <a:ext cx="710981" cy="73024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4729045" y="3300047"/>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5</a:t>
            </a:r>
            <a:endParaRPr lang="en-US" sz="1400" i="1" dirty="0">
              <a:solidFill>
                <a:schemeClr val="tx1"/>
              </a:solidFill>
              <a:latin typeface="Times New Roman"/>
              <a:cs typeface="Times New Roman"/>
            </a:endParaRPr>
          </a:p>
        </p:txBody>
      </p:sp>
      <p:sp>
        <p:nvSpPr>
          <p:cNvPr id="10" name="Oval 9"/>
          <p:cNvSpPr/>
          <p:nvPr/>
        </p:nvSpPr>
        <p:spPr>
          <a:xfrm>
            <a:off x="2035879" y="3783850"/>
            <a:ext cx="495974" cy="502698"/>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1"/>
                </a:solidFill>
                <a:latin typeface="Times New Roman"/>
                <a:cs typeface="Times New Roman"/>
              </a:rPr>
              <a:t>X</a:t>
            </a:r>
            <a:r>
              <a:rPr lang="en-US" sz="1600" i="1" baseline="-25000" dirty="0" smtClean="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11" name="Oval 10"/>
          <p:cNvSpPr/>
          <p:nvPr/>
        </p:nvSpPr>
        <p:spPr>
          <a:xfrm>
            <a:off x="2035845" y="2117634"/>
            <a:ext cx="495974" cy="50269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accent3"/>
                </a:solidFill>
                <a:latin typeface="Times New Roman"/>
                <a:cs typeface="Times New Roman"/>
              </a:rPr>
              <a:t>X</a:t>
            </a:r>
            <a:r>
              <a:rPr lang="en-US" sz="1600" i="1" baseline="-25000" dirty="0" smtClean="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sp>
        <p:nvSpPr>
          <p:cNvPr id="13" name="Oval 12"/>
          <p:cNvSpPr/>
          <p:nvPr/>
        </p:nvSpPr>
        <p:spPr>
          <a:xfrm>
            <a:off x="5106464" y="2698148"/>
            <a:ext cx="495974" cy="502698"/>
          </a:xfrm>
          <a:prstGeom prst="ellipse">
            <a:avLst/>
          </a:prstGeom>
          <a:solidFill>
            <a:schemeClr val="bg2"/>
          </a:solidFill>
          <a:ln w="28575" cmpd="sng">
            <a:solidFill>
              <a:schemeClr val="accent6"/>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6"/>
                </a:solidFill>
                <a:latin typeface="Times New Roman"/>
                <a:cs typeface="Times New Roman"/>
              </a:rPr>
              <a:t>X</a:t>
            </a:r>
            <a:r>
              <a:rPr lang="en-US" sz="1600" i="1" baseline="-25000" dirty="0">
                <a:solidFill>
                  <a:schemeClr val="accent6"/>
                </a:solidFill>
                <a:latin typeface="Times New Roman"/>
                <a:cs typeface="Times New Roman"/>
              </a:rPr>
              <a:t>4</a:t>
            </a:r>
            <a:endParaRPr lang="en-US" sz="1600" i="1" dirty="0">
              <a:solidFill>
                <a:schemeClr val="accent6"/>
              </a:solidFill>
              <a:latin typeface="Times New Roman"/>
              <a:cs typeface="Times New Roman"/>
            </a:endParaRPr>
          </a:p>
        </p:txBody>
      </p:sp>
      <p:sp>
        <p:nvSpPr>
          <p:cNvPr id="14" name="Oval 13"/>
          <p:cNvSpPr/>
          <p:nvPr/>
        </p:nvSpPr>
        <p:spPr>
          <a:xfrm>
            <a:off x="4044777" y="3783850"/>
            <a:ext cx="495974" cy="502698"/>
          </a:xfrm>
          <a:prstGeom prst="ellipse">
            <a:avLst/>
          </a:prstGeom>
          <a:solidFill>
            <a:schemeClr val="bg2"/>
          </a:solidFill>
          <a:ln w="28575"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4"/>
                </a:solidFill>
                <a:latin typeface="Times New Roman"/>
                <a:cs typeface="Times New Roman"/>
              </a:rPr>
              <a:t>X</a:t>
            </a:r>
            <a:r>
              <a:rPr lang="en-US" sz="1600" i="1" baseline="-25000" dirty="0">
                <a:solidFill>
                  <a:schemeClr val="accent4"/>
                </a:solidFill>
                <a:latin typeface="Times New Roman"/>
                <a:cs typeface="Times New Roman"/>
              </a:rPr>
              <a:t>3</a:t>
            </a:r>
            <a:endParaRPr lang="en-US" sz="1600" i="1" dirty="0">
              <a:solidFill>
                <a:schemeClr val="accent4"/>
              </a:solidFill>
              <a:latin typeface="Times New Roman"/>
              <a:cs typeface="Times New Roman"/>
            </a:endParaRPr>
          </a:p>
        </p:txBody>
      </p:sp>
      <p:sp>
        <p:nvSpPr>
          <p:cNvPr id="21" name="TextBox 20"/>
          <p:cNvSpPr txBox="1"/>
          <p:nvPr/>
        </p:nvSpPr>
        <p:spPr>
          <a:xfrm>
            <a:off x="0" y="6446664"/>
            <a:ext cx="2448315" cy="411336"/>
          </a:xfrm>
          <a:prstGeom prst="rect">
            <a:avLst/>
          </a:prstGeom>
          <a:solidFill>
            <a:schemeClr val="accent6">
              <a:lumMod val="60000"/>
              <a:lumOff val="40000"/>
            </a:schemeClr>
          </a:solidFill>
        </p:spPr>
        <p:txBody>
          <a:bodyPr wrap="square" rtlCol="0" anchor="ctr">
            <a:noAutofit/>
          </a:bodyPr>
          <a:lstStyle/>
          <a:p>
            <a:r>
              <a:rPr lang="en-US" dirty="0" smtClean="0"/>
              <a:t>(Dreyer &amp; Eisner, 2009)</a:t>
            </a:r>
          </a:p>
        </p:txBody>
      </p:sp>
      <p:sp>
        <p:nvSpPr>
          <p:cNvPr id="23" name="Content Placeholder 2"/>
          <p:cNvSpPr txBox="1">
            <a:spLocks/>
          </p:cNvSpPr>
          <p:nvPr/>
        </p:nvSpPr>
        <p:spPr>
          <a:xfrm>
            <a:off x="6145505" y="1842148"/>
            <a:ext cx="2709616" cy="3616599"/>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t>Instead, just build factor graphs with WFST factors (i.e. factors of </a:t>
            </a:r>
            <a:r>
              <a:rPr lang="en-US" dirty="0" err="1" smtClean="0"/>
              <a:t>arity</a:t>
            </a:r>
            <a:r>
              <a:rPr lang="en-US" dirty="0" smtClean="0"/>
              <a:t> 2)</a:t>
            </a:r>
            <a:endParaRPr lang="en-US" dirty="0"/>
          </a:p>
        </p:txBody>
      </p:sp>
    </p:spTree>
    <p:extLst>
      <p:ext uri="{BB962C8B-B14F-4D97-AF65-F5344CB8AC3E}">
        <p14:creationId xmlns:p14="http://schemas.microsoft.com/office/powerpoint/2010/main" val="2371407656"/>
      </p:ext>
    </p:extLst>
  </p:cSld>
  <p:clrMapOvr>
    <a:masterClrMapping/>
  </p:clrMapOvr>
  <p:timing>
    <p:tnLst>
      <p:par>
        <p:cTn xmlns:p14="http://schemas.microsoft.com/office/powerpoint/2010/main" id="1" dur="indefinite" restart="never" nodeType="tmRoot"/>
      </p:par>
    </p:tnLst>
  </p:timing>
</p:sld>
</file>

<file path=ppt/slides/slide2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7" name="Table 26"/>
          <p:cNvGraphicFramePr>
            <a:graphicFrameLocks noGrp="1"/>
          </p:cNvGraphicFramePr>
          <p:nvPr>
            <p:extLst>
              <p:ext uri="{D42A27DB-BD31-4B8C-83A1-F6EECF244321}">
                <p14:modId xmlns:p14="http://schemas.microsoft.com/office/powerpoint/2010/main" val="3494306675"/>
              </p:ext>
            </p:extLst>
          </p:nvPr>
        </p:nvGraphicFramePr>
        <p:xfrm>
          <a:off x="715500" y="2686706"/>
          <a:ext cx="5157385" cy="2697125"/>
        </p:xfrm>
        <a:graphic>
          <a:graphicData uri="http://schemas.openxmlformats.org/drawingml/2006/table">
            <a:tbl>
              <a:tblPr firstRow="1" bandRow="1">
                <a:effectLst>
                  <a:outerShdw blurRad="50800" dist="38100" dir="2700000" algn="tl" rotWithShape="0">
                    <a:prstClr val="black">
                      <a:alpha val="40000"/>
                    </a:prstClr>
                  </a:outerShdw>
                </a:effectLst>
                <a:tableStyleId>{2D5ABB26-0587-4C30-8999-92F81FD0307C}</a:tableStyleId>
              </a:tblPr>
              <a:tblGrid>
                <a:gridCol w="1031477"/>
                <a:gridCol w="1031477"/>
                <a:gridCol w="1031477"/>
                <a:gridCol w="1031477"/>
                <a:gridCol w="1031477"/>
              </a:tblGrid>
              <a:tr h="539425">
                <a:tc>
                  <a:txBody>
                    <a:bodyPr/>
                    <a:lstStyle/>
                    <a:p>
                      <a:pPr algn="ctr"/>
                      <a:r>
                        <a:rPr lang="en-US" dirty="0" smtClean="0"/>
                        <a:t>1st</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lumMod val="75000"/>
                      </a:schemeClr>
                    </a:solidFill>
                  </a:tcPr>
                </a:tc>
                <a:tc>
                  <a:txBody>
                    <a:bodyPr/>
                    <a:lstStyle/>
                    <a:p>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solidFill>
                  </a:tcPr>
                </a:tc>
                <a:tc>
                  <a:txBody>
                    <a:bodyPr/>
                    <a:lstStyle/>
                    <a:p>
                      <a:endParaRPr lang="en-US"/>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solidFill>
                  </a:tcPr>
                </a:tc>
                <a:tc>
                  <a:txBody>
                    <a:bodyPr/>
                    <a:lstStyle/>
                    <a:p>
                      <a:endParaRPr lang="en-US"/>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solidFill>
                  </a:tcPr>
                </a:tc>
                <a:tc>
                  <a:txBody>
                    <a:bodyPr/>
                    <a:lstStyle/>
                    <a:p>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solidFill>
                  </a:tcPr>
                </a:tc>
              </a:tr>
              <a:tr h="539425">
                <a:tc>
                  <a:txBody>
                    <a:bodyPr/>
                    <a:lstStyle/>
                    <a:p>
                      <a:pPr algn="ctr"/>
                      <a:r>
                        <a:rPr lang="en-US" dirty="0" smtClean="0"/>
                        <a:t>2nd</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lumMod val="75000"/>
                      </a:schemeClr>
                    </a:solidFill>
                  </a:tcPr>
                </a:tc>
                <a:tc>
                  <a:txBody>
                    <a:bodyPr/>
                    <a:lstStyle/>
                    <a:p>
                      <a:endParaRPr lang="en-US"/>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solidFill>
                  </a:tcPr>
                </a:tc>
                <a:tc>
                  <a:txBody>
                    <a:bodyPr/>
                    <a:lstStyle/>
                    <a:p>
                      <a:endParaRPr lang="en-US"/>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solidFill>
                  </a:tcPr>
                </a:tc>
                <a:tc>
                  <a:txBody>
                    <a:bodyPr/>
                    <a:lstStyle/>
                    <a:p>
                      <a:endParaRPr lang="en-US"/>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solidFill>
                  </a:tcPr>
                </a:tc>
                <a:tc>
                  <a:txBody>
                    <a:bodyPr/>
                    <a:lstStyle/>
                    <a:p>
                      <a:endParaRPr lang="en-US"/>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solidFill>
                  </a:tcPr>
                </a:tc>
              </a:tr>
              <a:tr h="539425">
                <a:tc>
                  <a:txBody>
                    <a:bodyPr/>
                    <a:lstStyle/>
                    <a:p>
                      <a:pPr algn="ctr"/>
                      <a:r>
                        <a:rPr lang="en-US" dirty="0" smtClean="0"/>
                        <a:t>3rd</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lumMod val="75000"/>
                      </a:schemeClr>
                    </a:solidFill>
                  </a:tcPr>
                </a:tc>
                <a:tc>
                  <a:txBody>
                    <a:bodyPr/>
                    <a:lstStyle/>
                    <a:p>
                      <a:endParaRPr lang="en-US"/>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solidFill>
                  </a:tcPr>
                </a:tc>
                <a:tc>
                  <a:txBody>
                    <a:bodyPr/>
                    <a:lstStyle/>
                    <a:p>
                      <a:endParaRPr lang="en-US"/>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solidFill>
                  </a:tcPr>
                </a:tc>
                <a:tc>
                  <a:txBody>
                    <a:bodyPr/>
                    <a:lstStyle/>
                    <a:p>
                      <a:endParaRPr lang="en-US"/>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solidFill>
                  </a:tcPr>
                </a:tc>
                <a:tc>
                  <a:txBody>
                    <a:bodyPr/>
                    <a:lstStyle/>
                    <a:p>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solidFill>
                  </a:tcPr>
                </a:tc>
              </a:tr>
              <a:tr h="539425">
                <a:tc>
                  <a:txBody>
                    <a:bodyPr/>
                    <a:lstStyle/>
                    <a:p>
                      <a:pPr algn="ctr"/>
                      <a:endParaRPr lang="en-US" dirty="0"/>
                    </a:p>
                  </a:txBody>
                  <a:tcPr>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tcPr>
                </a:tc>
                <a:tc>
                  <a:txBody>
                    <a:bodyPr/>
                    <a:lstStyle/>
                    <a:p>
                      <a:pPr algn="ctr"/>
                      <a:r>
                        <a:rPr lang="en-US" dirty="0" smtClean="0"/>
                        <a:t>singular</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lumMod val="75000"/>
                      </a:schemeClr>
                    </a:solidFill>
                  </a:tcPr>
                </a:tc>
                <a:tc>
                  <a:txBody>
                    <a:bodyPr/>
                    <a:lstStyle/>
                    <a:p>
                      <a:pPr algn="ctr"/>
                      <a:r>
                        <a:rPr lang="en-US" dirty="0" smtClean="0"/>
                        <a:t>plural</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lumMod val="75000"/>
                      </a:schemeClr>
                    </a:solidFill>
                  </a:tcPr>
                </a:tc>
                <a:tc>
                  <a:txBody>
                    <a:bodyPr/>
                    <a:lstStyle/>
                    <a:p>
                      <a:pPr algn="ctr"/>
                      <a:r>
                        <a:rPr lang="en-US" dirty="0" smtClean="0"/>
                        <a:t>singular</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lumMod val="75000"/>
                      </a:schemeClr>
                    </a:solidFill>
                  </a:tcPr>
                </a:tc>
                <a:tc>
                  <a:txBody>
                    <a:bodyPr/>
                    <a:lstStyle/>
                    <a:p>
                      <a:pPr algn="ctr"/>
                      <a:r>
                        <a:rPr lang="en-US" dirty="0" smtClean="0"/>
                        <a:t>plural</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lumMod val="75000"/>
                      </a:schemeClr>
                    </a:solidFill>
                  </a:tcPr>
                </a:tc>
              </a:tr>
              <a:tr h="539425">
                <a:tc>
                  <a:txBody>
                    <a:bodyPr/>
                    <a:lstStyle/>
                    <a:p>
                      <a:pPr algn="ctr"/>
                      <a:endParaRPr lang="en-US" dirty="0"/>
                    </a:p>
                  </a:txBody>
                  <a:tcPr>
                    <a:lnR w="12700" cap="flat" cmpd="sng" algn="ctr">
                      <a:solidFill>
                        <a:scrgbClr r="0" g="0" b="0"/>
                      </a:solidFill>
                      <a:prstDash val="solid"/>
                      <a:round/>
                      <a:headEnd type="none" w="med" len="med"/>
                      <a:tailEnd type="none" w="med" len="med"/>
                    </a:lnR>
                  </a:tcPr>
                </a:tc>
                <a:tc gridSpan="2">
                  <a:txBody>
                    <a:bodyPr/>
                    <a:lstStyle/>
                    <a:p>
                      <a:pPr algn="ctr"/>
                      <a:r>
                        <a:rPr lang="en-US" dirty="0" smtClean="0"/>
                        <a:t>present</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lumMod val="75000"/>
                      </a:schemeClr>
                    </a:solidFill>
                  </a:tcPr>
                </a:tc>
                <a:tc hMerge="1">
                  <a:txBody>
                    <a:bodyPr/>
                    <a:lstStyle/>
                    <a:p>
                      <a:endParaRPr lang="en-US" dirty="0"/>
                    </a:p>
                  </a:txBody>
                  <a:tcPr/>
                </a:tc>
                <a:tc gridSpan="2">
                  <a:txBody>
                    <a:bodyPr/>
                    <a:lstStyle/>
                    <a:p>
                      <a:pPr algn="ctr"/>
                      <a:r>
                        <a:rPr lang="en-US" dirty="0" smtClean="0"/>
                        <a:t>past</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lumMod val="75000"/>
                      </a:schemeClr>
                    </a:solidFill>
                  </a:tcPr>
                </a:tc>
                <a:tc hMerge="1">
                  <a:txBody>
                    <a:bodyPr/>
                    <a:lstStyle/>
                    <a:p>
                      <a:endParaRPr lang="en-US" dirty="0"/>
                    </a:p>
                  </a:txBody>
                  <a:tcPr/>
                </a:tc>
              </a:tr>
            </a:tbl>
          </a:graphicData>
        </a:graphic>
      </p:graphicFrame>
      <p:graphicFrame>
        <p:nvGraphicFramePr>
          <p:cNvPr id="28" name="Table 27"/>
          <p:cNvGraphicFramePr>
            <a:graphicFrameLocks noGrp="1"/>
          </p:cNvGraphicFramePr>
          <p:nvPr>
            <p:extLst>
              <p:ext uri="{D42A27DB-BD31-4B8C-83A1-F6EECF244321}">
                <p14:modId xmlns:p14="http://schemas.microsoft.com/office/powerpoint/2010/main" val="3163572489"/>
              </p:ext>
            </p:extLst>
          </p:nvPr>
        </p:nvGraphicFramePr>
        <p:xfrm>
          <a:off x="715500" y="2090236"/>
          <a:ext cx="5157385" cy="539425"/>
        </p:xfrm>
        <a:graphic>
          <a:graphicData uri="http://schemas.openxmlformats.org/drawingml/2006/table">
            <a:tbl>
              <a:tblPr firstRow="1" bandRow="1">
                <a:effectLst>
                  <a:outerShdw blurRad="50800" dist="38100" dir="2700000" algn="tl" rotWithShape="0">
                    <a:prstClr val="black">
                      <a:alpha val="40000"/>
                    </a:prstClr>
                  </a:outerShdw>
                </a:effectLst>
                <a:tableStyleId>{2D5ABB26-0587-4C30-8999-92F81FD0307C}</a:tableStyleId>
              </a:tblPr>
              <a:tblGrid>
                <a:gridCol w="1031477"/>
                <a:gridCol w="1031477"/>
                <a:gridCol w="1031477"/>
                <a:gridCol w="1031477"/>
                <a:gridCol w="1031477"/>
              </a:tblGrid>
              <a:tr h="539425">
                <a:tc>
                  <a:txBody>
                    <a:bodyPr/>
                    <a:lstStyle/>
                    <a:p>
                      <a:pPr algn="ctr"/>
                      <a:r>
                        <a:rPr lang="en-US" dirty="0" smtClean="0"/>
                        <a:t>infinitive</a:t>
                      </a:r>
                      <a:endParaRPr lang="en-US"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lumMod val="75000"/>
                      </a:schemeClr>
                    </a:solidFill>
                  </a:tcPr>
                </a:tc>
                <a:tc>
                  <a:txBody>
                    <a:bodyPr/>
                    <a:lstStyle/>
                    <a:p>
                      <a:pPr algn="ctr"/>
                      <a:endParaRPr lang="en-US" b="1" dirty="0"/>
                    </a:p>
                  </a:txBody>
                  <a:tcPr>
                    <a:lnL w="12700" cap="flat" cmpd="sng" algn="ctr">
                      <a:solidFill>
                        <a:scrgbClr r="0" g="0" b="0"/>
                      </a:solid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solidFill>
                      <a:schemeClr val="bg1"/>
                    </a:solidFill>
                  </a:tcPr>
                </a:tc>
                <a:tc>
                  <a:txBody>
                    <a:bodyPr/>
                    <a:lstStyle/>
                    <a:p>
                      <a:pPr algn="ctr"/>
                      <a:endParaRPr lang="en-US" dirty="0"/>
                    </a:p>
                  </a:txBody>
                  <a:tcPr>
                    <a:lnL w="12700" cap="flat" cmpd="sng" algn="ctr">
                      <a:solidFill>
                        <a:scrgbClr r="0" g="0" b="0"/>
                      </a:solidFill>
                      <a:prstDash val="solid"/>
                      <a:round/>
                      <a:headEnd type="none" w="med" len="med"/>
                      <a:tailEnd type="none" w="med" len="med"/>
                    </a:lnL>
                    <a:lnB w="12700" cap="flat" cmpd="sng" algn="ctr">
                      <a:noFill/>
                      <a:prstDash val="solid"/>
                      <a:round/>
                      <a:headEnd type="none" w="med" len="med"/>
                      <a:tailEnd type="none" w="med" len="med"/>
                    </a:lnB>
                  </a:tcPr>
                </a:tc>
                <a:tc>
                  <a:txBody>
                    <a:bodyPr/>
                    <a:lstStyle/>
                    <a:p>
                      <a:pPr algn="ctr"/>
                      <a:endParaRPr lang="en-US" dirty="0"/>
                    </a:p>
                  </a:txBody>
                  <a:tcPr>
                    <a:lnB w="12700" cap="flat" cmpd="sng" algn="ctr">
                      <a:noFill/>
                      <a:prstDash val="solid"/>
                      <a:round/>
                      <a:headEnd type="none" w="med" len="med"/>
                      <a:tailEnd type="none" w="med" len="med"/>
                    </a:lnB>
                  </a:tcPr>
                </a:tc>
                <a:tc>
                  <a:txBody>
                    <a:bodyPr/>
                    <a:lstStyle/>
                    <a:p>
                      <a:pPr algn="ctr"/>
                      <a:endParaRPr lang="en-US" dirty="0"/>
                    </a:p>
                  </a:txBody>
                  <a:tcPr>
                    <a:lnB w="12700" cap="flat" cmpd="sng" algn="ctr">
                      <a:noFill/>
                      <a:prstDash val="solid"/>
                      <a:round/>
                      <a:headEnd type="none" w="med" len="med"/>
                      <a:tailEnd type="none" w="med" len="med"/>
                    </a:lnB>
                  </a:tcPr>
                </a:tc>
              </a:tr>
            </a:tbl>
          </a:graphicData>
        </a:graphic>
      </p:graphicFrame>
      <p:sp>
        <p:nvSpPr>
          <p:cNvPr id="2" name="Title 1"/>
          <p:cNvSpPr>
            <a:spLocks noGrp="1"/>
          </p:cNvSpPr>
          <p:nvPr>
            <p:ph type="title"/>
          </p:nvPr>
        </p:nvSpPr>
        <p:spPr/>
        <p:txBody>
          <a:bodyPr>
            <a:normAutofit fontScale="90000"/>
          </a:bodyPr>
          <a:lstStyle/>
          <a:p>
            <a:r>
              <a:rPr lang="en-US" dirty="0" smtClean="0"/>
              <a:t>Factor Graphs over Multiple Strings</a:t>
            </a:r>
            <a:endParaRPr lang="en-US" dirty="0"/>
          </a:p>
        </p:txBody>
      </p:sp>
      <p:sp>
        <p:nvSpPr>
          <p:cNvPr id="22" name="Content Placeholder 21"/>
          <p:cNvSpPr>
            <a:spLocks noGrp="1"/>
          </p:cNvSpPr>
          <p:nvPr>
            <p:ph idx="1"/>
          </p:nvPr>
        </p:nvSpPr>
        <p:spPr>
          <a:xfrm>
            <a:off x="457200" y="1210760"/>
            <a:ext cx="8397921" cy="631389"/>
          </a:xfrm>
        </p:spPr>
        <p:txBody>
          <a:bodyPr>
            <a:normAutofit fontScale="70000" lnSpcReduction="20000"/>
          </a:bodyPr>
          <a:lstStyle/>
          <a:p>
            <a:pPr marL="0" indent="0">
              <a:buNone/>
            </a:pPr>
            <a:r>
              <a:rPr lang="en-US" dirty="0" smtClean="0">
                <a:latin typeface="Times New Roman"/>
                <a:cs typeface="Times New Roman"/>
              </a:rPr>
              <a:t>P(</a:t>
            </a:r>
            <a:r>
              <a:rPr lang="en-US" i="1" dirty="0" smtClean="0">
                <a:solidFill>
                  <a:schemeClr val="accent3"/>
                </a:solidFill>
                <a:latin typeface="Times New Roman"/>
                <a:cs typeface="Times New Roman"/>
              </a:rPr>
              <a:t>x</a:t>
            </a:r>
            <a:r>
              <a:rPr lang="en-US" i="1" baseline="-25000" dirty="0" smtClean="0">
                <a:solidFill>
                  <a:schemeClr val="accent3"/>
                </a:solidFill>
                <a:latin typeface="Times New Roman"/>
                <a:cs typeface="Times New Roman"/>
              </a:rPr>
              <a:t>1</a:t>
            </a:r>
            <a:r>
              <a:rPr lang="en-US" dirty="0" smtClean="0">
                <a:latin typeface="Times New Roman"/>
                <a:cs typeface="Times New Roman"/>
              </a:rPr>
              <a:t>, </a:t>
            </a:r>
            <a:r>
              <a:rPr lang="en-US" i="1" dirty="0" smtClean="0">
                <a:solidFill>
                  <a:schemeClr val="accent1"/>
                </a:solidFill>
                <a:latin typeface="Times New Roman"/>
                <a:cs typeface="Times New Roman"/>
              </a:rPr>
              <a:t>x</a:t>
            </a:r>
            <a:r>
              <a:rPr lang="en-US" i="1" baseline="-25000" dirty="0" smtClean="0">
                <a:solidFill>
                  <a:schemeClr val="accent1"/>
                </a:solidFill>
                <a:latin typeface="Times New Roman"/>
                <a:cs typeface="Times New Roman"/>
              </a:rPr>
              <a:t>2</a:t>
            </a:r>
            <a:r>
              <a:rPr lang="en-US" dirty="0" smtClean="0">
                <a:latin typeface="Times New Roman"/>
                <a:cs typeface="Times New Roman"/>
              </a:rPr>
              <a:t>, </a:t>
            </a:r>
            <a:r>
              <a:rPr lang="en-US" i="1" dirty="0" smtClean="0">
                <a:solidFill>
                  <a:schemeClr val="accent4"/>
                </a:solidFill>
                <a:latin typeface="Times New Roman"/>
                <a:cs typeface="Times New Roman"/>
              </a:rPr>
              <a:t>x</a:t>
            </a:r>
            <a:r>
              <a:rPr lang="en-US" i="1" baseline="-25000" dirty="0" smtClean="0">
                <a:solidFill>
                  <a:schemeClr val="accent4"/>
                </a:solidFill>
                <a:latin typeface="Times New Roman"/>
                <a:cs typeface="Times New Roman"/>
              </a:rPr>
              <a:t>3</a:t>
            </a:r>
            <a:r>
              <a:rPr lang="en-US" dirty="0" smtClean="0">
                <a:latin typeface="Times New Roman"/>
                <a:cs typeface="Times New Roman"/>
              </a:rPr>
              <a:t>, </a:t>
            </a:r>
            <a:r>
              <a:rPr lang="en-US" i="1" dirty="0" smtClean="0">
                <a:solidFill>
                  <a:schemeClr val="accent6"/>
                </a:solidFill>
                <a:latin typeface="Times New Roman"/>
                <a:cs typeface="Times New Roman"/>
              </a:rPr>
              <a:t>x</a:t>
            </a:r>
            <a:r>
              <a:rPr lang="en-US" i="1" baseline="-25000" dirty="0" smtClean="0">
                <a:solidFill>
                  <a:schemeClr val="accent6"/>
                </a:solidFill>
                <a:latin typeface="Times New Roman"/>
                <a:cs typeface="Times New Roman"/>
              </a:rPr>
              <a:t>4</a:t>
            </a:r>
            <a:r>
              <a:rPr lang="en-US" dirty="0" smtClean="0">
                <a:latin typeface="Times New Roman"/>
                <a:cs typeface="Times New Roman"/>
              </a:rPr>
              <a:t>) = 1/Z </a:t>
            </a:r>
            <a:r>
              <a:rPr lang="en-US" i="1" dirty="0" smtClean="0">
                <a:latin typeface="Times New Roman"/>
                <a:cs typeface="Times New Roman"/>
              </a:rPr>
              <a:t>ψ</a:t>
            </a:r>
            <a:r>
              <a:rPr lang="en-US" i="1" baseline="-25000" dirty="0" smtClean="0">
                <a:latin typeface="Times New Roman"/>
                <a:cs typeface="Times New Roman"/>
              </a:rPr>
              <a:t>1</a:t>
            </a:r>
            <a:r>
              <a:rPr lang="en-US" dirty="0" smtClean="0">
                <a:latin typeface="Times New Roman"/>
                <a:cs typeface="Times New Roman"/>
              </a:rPr>
              <a:t>(</a:t>
            </a:r>
            <a:r>
              <a:rPr lang="en-US" i="1" dirty="0">
                <a:solidFill>
                  <a:schemeClr val="accent3"/>
                </a:solidFill>
                <a:latin typeface="Times New Roman"/>
                <a:cs typeface="Times New Roman"/>
              </a:rPr>
              <a:t>x</a:t>
            </a:r>
            <a:r>
              <a:rPr lang="en-US" i="1" baseline="-25000" dirty="0">
                <a:solidFill>
                  <a:schemeClr val="accent3"/>
                </a:solidFill>
                <a:latin typeface="Times New Roman"/>
                <a:cs typeface="Times New Roman"/>
              </a:rPr>
              <a:t>1</a:t>
            </a:r>
            <a:r>
              <a:rPr lang="en-US" dirty="0">
                <a:latin typeface="Times New Roman"/>
                <a:cs typeface="Times New Roman"/>
              </a:rPr>
              <a:t>, </a:t>
            </a:r>
            <a:r>
              <a:rPr lang="en-US" i="1" dirty="0">
                <a:solidFill>
                  <a:schemeClr val="accent1"/>
                </a:solidFill>
                <a:latin typeface="Times New Roman"/>
                <a:cs typeface="Times New Roman"/>
              </a:rPr>
              <a:t>x</a:t>
            </a:r>
            <a:r>
              <a:rPr lang="en-US" i="1" baseline="-25000" dirty="0">
                <a:solidFill>
                  <a:schemeClr val="accent1"/>
                </a:solidFill>
                <a:latin typeface="Times New Roman"/>
                <a:cs typeface="Times New Roman"/>
              </a:rPr>
              <a:t>2</a:t>
            </a:r>
            <a:r>
              <a:rPr lang="en-US" dirty="0" smtClean="0">
                <a:latin typeface="Times New Roman"/>
                <a:cs typeface="Times New Roman"/>
              </a:rPr>
              <a:t>) </a:t>
            </a:r>
            <a:r>
              <a:rPr lang="en-US" i="1" dirty="0" smtClean="0">
                <a:latin typeface="Times New Roman"/>
                <a:cs typeface="Times New Roman"/>
              </a:rPr>
              <a:t>ψ</a:t>
            </a:r>
            <a:r>
              <a:rPr lang="en-US" i="1" baseline="-25000" dirty="0">
                <a:latin typeface="Times New Roman"/>
                <a:cs typeface="Times New Roman"/>
              </a:rPr>
              <a:t>2</a:t>
            </a:r>
            <a:r>
              <a:rPr lang="en-US" i="1" dirty="0" smtClean="0">
                <a:latin typeface="Times New Roman"/>
                <a:cs typeface="Times New Roman"/>
              </a:rPr>
              <a:t>(</a:t>
            </a:r>
            <a:r>
              <a:rPr lang="en-US" i="1" dirty="0">
                <a:solidFill>
                  <a:schemeClr val="accent3"/>
                </a:solidFill>
                <a:latin typeface="Times New Roman"/>
                <a:cs typeface="Times New Roman"/>
              </a:rPr>
              <a:t>x</a:t>
            </a:r>
            <a:r>
              <a:rPr lang="en-US" i="1" baseline="-25000" dirty="0">
                <a:solidFill>
                  <a:schemeClr val="accent3"/>
                </a:solidFill>
                <a:latin typeface="Times New Roman"/>
                <a:cs typeface="Times New Roman"/>
              </a:rPr>
              <a:t>1</a:t>
            </a:r>
            <a:r>
              <a:rPr lang="en-US" dirty="0" smtClean="0">
                <a:latin typeface="Times New Roman"/>
                <a:cs typeface="Times New Roman"/>
              </a:rPr>
              <a:t>, </a:t>
            </a:r>
            <a:r>
              <a:rPr lang="en-US" i="1" dirty="0" smtClean="0">
                <a:solidFill>
                  <a:schemeClr val="accent4"/>
                </a:solidFill>
                <a:latin typeface="Times New Roman"/>
                <a:cs typeface="Times New Roman"/>
              </a:rPr>
              <a:t>x</a:t>
            </a:r>
            <a:r>
              <a:rPr lang="en-US" i="1" baseline="-25000" dirty="0" smtClean="0">
                <a:solidFill>
                  <a:schemeClr val="accent4"/>
                </a:solidFill>
                <a:latin typeface="Times New Roman"/>
                <a:cs typeface="Times New Roman"/>
              </a:rPr>
              <a:t>3</a:t>
            </a:r>
            <a:r>
              <a:rPr lang="en-US" i="1" dirty="0" smtClean="0">
                <a:latin typeface="Times New Roman"/>
                <a:cs typeface="Times New Roman"/>
              </a:rPr>
              <a:t>) ψ</a:t>
            </a:r>
            <a:r>
              <a:rPr lang="en-US" i="1" baseline="-25000" dirty="0">
                <a:latin typeface="Times New Roman"/>
                <a:cs typeface="Times New Roman"/>
              </a:rPr>
              <a:t>3</a:t>
            </a:r>
            <a:r>
              <a:rPr lang="en-US" i="1" dirty="0" smtClean="0">
                <a:latin typeface="Times New Roman"/>
                <a:cs typeface="Times New Roman"/>
              </a:rPr>
              <a:t>(</a:t>
            </a:r>
            <a:r>
              <a:rPr lang="en-US" i="1" dirty="0">
                <a:solidFill>
                  <a:schemeClr val="accent3"/>
                </a:solidFill>
                <a:latin typeface="Times New Roman"/>
                <a:cs typeface="Times New Roman"/>
              </a:rPr>
              <a:t>x</a:t>
            </a:r>
            <a:r>
              <a:rPr lang="en-US" i="1" baseline="-25000" dirty="0">
                <a:solidFill>
                  <a:schemeClr val="accent3"/>
                </a:solidFill>
                <a:latin typeface="Times New Roman"/>
                <a:cs typeface="Times New Roman"/>
              </a:rPr>
              <a:t>1</a:t>
            </a:r>
            <a:r>
              <a:rPr lang="en-US" dirty="0">
                <a:latin typeface="Times New Roman"/>
                <a:cs typeface="Times New Roman"/>
              </a:rPr>
              <a:t>, </a:t>
            </a:r>
            <a:r>
              <a:rPr lang="en-US" i="1" dirty="0" smtClean="0">
                <a:solidFill>
                  <a:schemeClr val="accent6"/>
                </a:solidFill>
                <a:latin typeface="Times New Roman"/>
                <a:cs typeface="Times New Roman"/>
              </a:rPr>
              <a:t>x</a:t>
            </a:r>
            <a:r>
              <a:rPr lang="en-US" i="1" baseline="-25000" dirty="0" smtClean="0">
                <a:solidFill>
                  <a:schemeClr val="accent6"/>
                </a:solidFill>
                <a:latin typeface="Times New Roman"/>
                <a:cs typeface="Times New Roman"/>
              </a:rPr>
              <a:t>4</a:t>
            </a:r>
            <a:r>
              <a:rPr lang="en-US" i="1" dirty="0" smtClean="0">
                <a:latin typeface="Times New Roman"/>
                <a:cs typeface="Times New Roman"/>
              </a:rPr>
              <a:t>) ψ</a:t>
            </a:r>
            <a:r>
              <a:rPr lang="en-US" i="1" baseline="-25000" dirty="0">
                <a:latin typeface="Times New Roman"/>
                <a:cs typeface="Times New Roman"/>
              </a:rPr>
              <a:t>4</a:t>
            </a:r>
            <a:r>
              <a:rPr lang="en-US" i="1" dirty="0" smtClean="0">
                <a:latin typeface="Times New Roman"/>
                <a:cs typeface="Times New Roman"/>
              </a:rPr>
              <a:t>(</a:t>
            </a:r>
            <a:r>
              <a:rPr lang="en-US" i="1" dirty="0">
                <a:solidFill>
                  <a:schemeClr val="accent1"/>
                </a:solidFill>
                <a:latin typeface="Times New Roman"/>
                <a:cs typeface="Times New Roman"/>
              </a:rPr>
              <a:t>x</a:t>
            </a:r>
            <a:r>
              <a:rPr lang="en-US" i="1" baseline="-25000" dirty="0">
                <a:solidFill>
                  <a:schemeClr val="accent1"/>
                </a:solidFill>
                <a:latin typeface="Times New Roman"/>
                <a:cs typeface="Times New Roman"/>
              </a:rPr>
              <a:t>2</a:t>
            </a:r>
            <a:r>
              <a:rPr lang="en-US" dirty="0">
                <a:latin typeface="Times New Roman"/>
                <a:cs typeface="Times New Roman"/>
              </a:rPr>
              <a:t>, </a:t>
            </a:r>
            <a:r>
              <a:rPr lang="en-US" i="1" dirty="0">
                <a:solidFill>
                  <a:schemeClr val="accent4"/>
                </a:solidFill>
                <a:latin typeface="Times New Roman"/>
                <a:cs typeface="Times New Roman"/>
              </a:rPr>
              <a:t>x</a:t>
            </a:r>
            <a:r>
              <a:rPr lang="en-US" i="1" baseline="-25000" dirty="0">
                <a:solidFill>
                  <a:schemeClr val="accent4"/>
                </a:solidFill>
                <a:latin typeface="Times New Roman"/>
                <a:cs typeface="Times New Roman"/>
              </a:rPr>
              <a:t>3</a:t>
            </a:r>
            <a:r>
              <a:rPr lang="en-US" i="1" dirty="0" smtClean="0">
                <a:latin typeface="Times New Roman"/>
                <a:cs typeface="Times New Roman"/>
              </a:rPr>
              <a:t>) ψ</a:t>
            </a:r>
            <a:r>
              <a:rPr lang="en-US" i="1" baseline="-25000" dirty="0">
                <a:latin typeface="Times New Roman"/>
                <a:cs typeface="Times New Roman"/>
              </a:rPr>
              <a:t>5</a:t>
            </a:r>
            <a:r>
              <a:rPr lang="en-US" i="1" dirty="0" smtClean="0">
                <a:latin typeface="Times New Roman"/>
                <a:cs typeface="Times New Roman"/>
              </a:rPr>
              <a:t>(</a:t>
            </a:r>
            <a:r>
              <a:rPr lang="en-US" i="1" dirty="0">
                <a:solidFill>
                  <a:schemeClr val="accent4"/>
                </a:solidFill>
                <a:latin typeface="Times New Roman"/>
                <a:cs typeface="Times New Roman"/>
              </a:rPr>
              <a:t>x</a:t>
            </a:r>
            <a:r>
              <a:rPr lang="en-US" i="1" baseline="-25000" dirty="0">
                <a:solidFill>
                  <a:schemeClr val="accent4"/>
                </a:solidFill>
                <a:latin typeface="Times New Roman"/>
                <a:cs typeface="Times New Roman"/>
              </a:rPr>
              <a:t>3</a:t>
            </a:r>
            <a:r>
              <a:rPr lang="en-US" dirty="0">
                <a:latin typeface="Times New Roman"/>
                <a:cs typeface="Times New Roman"/>
              </a:rPr>
              <a:t>, </a:t>
            </a:r>
            <a:r>
              <a:rPr lang="en-US" i="1" dirty="0">
                <a:solidFill>
                  <a:schemeClr val="accent6"/>
                </a:solidFill>
                <a:latin typeface="Times New Roman"/>
                <a:cs typeface="Times New Roman"/>
              </a:rPr>
              <a:t>x</a:t>
            </a:r>
            <a:r>
              <a:rPr lang="en-US" i="1" baseline="-25000" dirty="0">
                <a:solidFill>
                  <a:schemeClr val="accent6"/>
                </a:solidFill>
                <a:latin typeface="Times New Roman"/>
                <a:cs typeface="Times New Roman"/>
              </a:rPr>
              <a:t>4</a:t>
            </a:r>
            <a:r>
              <a:rPr lang="en-US" i="1" dirty="0" smtClean="0">
                <a:latin typeface="Times New Roman"/>
                <a:cs typeface="Times New Roman"/>
              </a:rPr>
              <a:t>)</a:t>
            </a:r>
            <a:endParaRPr lang="en-US" i="1" dirty="0">
              <a:latin typeface="Times New Roman"/>
              <a:cs typeface="Times New Roman"/>
            </a:endParaRPr>
          </a:p>
        </p:txBody>
      </p:sp>
      <p:sp>
        <p:nvSpPr>
          <p:cNvPr id="4" name="Slide Number Placeholder 3"/>
          <p:cNvSpPr>
            <a:spLocks noGrp="1"/>
          </p:cNvSpPr>
          <p:nvPr>
            <p:ph type="sldNum" sz="quarter" idx="12"/>
          </p:nvPr>
        </p:nvSpPr>
        <p:spPr/>
        <p:txBody>
          <a:bodyPr/>
          <a:lstStyle/>
          <a:p>
            <a:fld id="{E5445004-F4FB-5345-992E-498B4C43F562}" type="slidenum">
              <a:rPr lang="en-US" smtClean="0"/>
              <a:t>266</a:t>
            </a:fld>
            <a:endParaRPr lang="en-US"/>
          </a:p>
        </p:txBody>
      </p:sp>
      <p:cxnSp>
        <p:nvCxnSpPr>
          <p:cNvPr id="6" name="Straight Connector 5"/>
          <p:cNvCxnSpPr>
            <a:stCxn id="11" idx="4"/>
            <a:endCxn id="12" idx="0"/>
          </p:cNvCxnSpPr>
          <p:nvPr/>
        </p:nvCxnSpPr>
        <p:spPr>
          <a:xfrm>
            <a:off x="2283832" y="2620332"/>
            <a:ext cx="34" cy="48989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 name="Straight Connector 6"/>
          <p:cNvCxnSpPr>
            <a:stCxn id="10" idx="0"/>
            <a:endCxn id="12" idx="2"/>
          </p:cNvCxnSpPr>
          <p:nvPr/>
        </p:nvCxnSpPr>
        <p:spPr>
          <a:xfrm flipV="1">
            <a:off x="2283866" y="3353414"/>
            <a:ext cx="0" cy="430436"/>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 name="Straight Connector 7"/>
          <p:cNvCxnSpPr>
            <a:stCxn id="14" idx="1"/>
            <a:endCxn id="11" idx="5"/>
          </p:cNvCxnSpPr>
          <p:nvPr/>
        </p:nvCxnSpPr>
        <p:spPr>
          <a:xfrm flipH="1" flipV="1">
            <a:off x="2459185" y="2546714"/>
            <a:ext cx="1658226" cy="1310754"/>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a:stCxn id="13" idx="1"/>
            <a:endCxn id="11" idx="6"/>
          </p:cNvCxnSpPr>
          <p:nvPr/>
        </p:nvCxnSpPr>
        <p:spPr>
          <a:xfrm flipH="1" flipV="1">
            <a:off x="2531819" y="2368983"/>
            <a:ext cx="2647279" cy="40278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 name="Rectangle 11"/>
          <p:cNvSpPr/>
          <p:nvPr/>
        </p:nvSpPr>
        <p:spPr>
          <a:xfrm>
            <a:off x="2162273" y="3110227"/>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32" name="Rectangle 31"/>
          <p:cNvSpPr/>
          <p:nvPr/>
        </p:nvSpPr>
        <p:spPr>
          <a:xfrm>
            <a:off x="3205024" y="3084522"/>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sp>
        <p:nvSpPr>
          <p:cNvPr id="33" name="Rectangle 32"/>
          <p:cNvSpPr/>
          <p:nvPr/>
        </p:nvSpPr>
        <p:spPr>
          <a:xfrm>
            <a:off x="3579734" y="2393857"/>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cxnSp>
        <p:nvCxnSpPr>
          <p:cNvPr id="37" name="Straight Connector 36"/>
          <p:cNvCxnSpPr>
            <a:stCxn id="14" idx="2"/>
            <a:endCxn id="10" idx="6"/>
          </p:cNvCxnSpPr>
          <p:nvPr/>
        </p:nvCxnSpPr>
        <p:spPr>
          <a:xfrm flipH="1">
            <a:off x="2531853" y="4035199"/>
            <a:ext cx="1512924" cy="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8" name="Rectangle 37"/>
          <p:cNvSpPr/>
          <p:nvPr/>
        </p:nvSpPr>
        <p:spPr>
          <a:xfrm>
            <a:off x="3158626" y="3890721"/>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4</a:t>
            </a:r>
            <a:endParaRPr lang="en-US" sz="1400" i="1" dirty="0">
              <a:solidFill>
                <a:schemeClr val="tx1"/>
              </a:solidFill>
              <a:latin typeface="Times New Roman"/>
              <a:cs typeface="Times New Roman"/>
            </a:endParaRPr>
          </a:p>
        </p:txBody>
      </p:sp>
      <p:cxnSp>
        <p:nvCxnSpPr>
          <p:cNvPr id="46" name="Straight Connector 45"/>
          <p:cNvCxnSpPr>
            <a:stCxn id="13" idx="3"/>
            <a:endCxn id="14" idx="7"/>
          </p:cNvCxnSpPr>
          <p:nvPr/>
        </p:nvCxnSpPr>
        <p:spPr>
          <a:xfrm flipH="1">
            <a:off x="4468117" y="3127228"/>
            <a:ext cx="710981" cy="73024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4729045" y="3300047"/>
            <a:ext cx="243186" cy="243187"/>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a:solidFill>
                  <a:schemeClr val="tx1"/>
                </a:solidFill>
                <a:latin typeface="Times New Roman"/>
                <a:cs typeface="Times New Roman"/>
              </a:rPr>
              <a:t>5</a:t>
            </a:r>
            <a:endParaRPr lang="en-US" sz="1400" i="1" dirty="0">
              <a:solidFill>
                <a:schemeClr val="tx1"/>
              </a:solidFill>
              <a:latin typeface="Times New Roman"/>
              <a:cs typeface="Times New Roman"/>
            </a:endParaRPr>
          </a:p>
        </p:txBody>
      </p:sp>
      <p:sp>
        <p:nvSpPr>
          <p:cNvPr id="10" name="Oval 9"/>
          <p:cNvSpPr/>
          <p:nvPr/>
        </p:nvSpPr>
        <p:spPr>
          <a:xfrm>
            <a:off x="2035879" y="3783850"/>
            <a:ext cx="495974" cy="502698"/>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1"/>
                </a:solidFill>
                <a:latin typeface="Times New Roman"/>
                <a:cs typeface="Times New Roman"/>
              </a:rPr>
              <a:t>X</a:t>
            </a:r>
            <a:r>
              <a:rPr lang="en-US" sz="1600" i="1" baseline="-25000" dirty="0" smtClean="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11" name="Oval 10"/>
          <p:cNvSpPr/>
          <p:nvPr/>
        </p:nvSpPr>
        <p:spPr>
          <a:xfrm>
            <a:off x="2035845" y="2117634"/>
            <a:ext cx="495974" cy="50269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accent3"/>
                </a:solidFill>
                <a:latin typeface="Times New Roman"/>
                <a:cs typeface="Times New Roman"/>
              </a:rPr>
              <a:t>X</a:t>
            </a:r>
            <a:r>
              <a:rPr lang="en-US" sz="1600" i="1" baseline="-25000" dirty="0" smtClean="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sp>
        <p:nvSpPr>
          <p:cNvPr id="13" name="Oval 12"/>
          <p:cNvSpPr/>
          <p:nvPr/>
        </p:nvSpPr>
        <p:spPr>
          <a:xfrm>
            <a:off x="5106464" y="2698148"/>
            <a:ext cx="495974" cy="502698"/>
          </a:xfrm>
          <a:prstGeom prst="ellipse">
            <a:avLst/>
          </a:prstGeom>
          <a:solidFill>
            <a:schemeClr val="bg2"/>
          </a:solidFill>
          <a:ln w="28575" cmpd="sng">
            <a:solidFill>
              <a:schemeClr val="accent6"/>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6"/>
                </a:solidFill>
                <a:latin typeface="Times New Roman"/>
                <a:cs typeface="Times New Roman"/>
              </a:rPr>
              <a:t>X</a:t>
            </a:r>
            <a:r>
              <a:rPr lang="en-US" sz="1600" i="1" baseline="-25000" dirty="0">
                <a:solidFill>
                  <a:schemeClr val="accent6"/>
                </a:solidFill>
                <a:latin typeface="Times New Roman"/>
                <a:cs typeface="Times New Roman"/>
              </a:rPr>
              <a:t>4</a:t>
            </a:r>
            <a:endParaRPr lang="en-US" sz="1600" i="1" dirty="0">
              <a:solidFill>
                <a:schemeClr val="accent6"/>
              </a:solidFill>
              <a:latin typeface="Times New Roman"/>
              <a:cs typeface="Times New Roman"/>
            </a:endParaRPr>
          </a:p>
        </p:txBody>
      </p:sp>
      <p:sp>
        <p:nvSpPr>
          <p:cNvPr id="14" name="Oval 13"/>
          <p:cNvSpPr/>
          <p:nvPr/>
        </p:nvSpPr>
        <p:spPr>
          <a:xfrm>
            <a:off x="4044777" y="3783850"/>
            <a:ext cx="495974" cy="502698"/>
          </a:xfrm>
          <a:prstGeom prst="ellipse">
            <a:avLst/>
          </a:prstGeom>
          <a:solidFill>
            <a:schemeClr val="bg2"/>
          </a:solidFill>
          <a:ln w="28575" cmpd="sng">
            <a:solidFill>
              <a:schemeClr val="accent4"/>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accent4"/>
                </a:solidFill>
                <a:latin typeface="Times New Roman"/>
                <a:cs typeface="Times New Roman"/>
              </a:rPr>
              <a:t>X</a:t>
            </a:r>
            <a:r>
              <a:rPr lang="en-US" sz="1600" i="1" baseline="-25000" dirty="0">
                <a:solidFill>
                  <a:schemeClr val="accent4"/>
                </a:solidFill>
                <a:latin typeface="Times New Roman"/>
                <a:cs typeface="Times New Roman"/>
              </a:rPr>
              <a:t>3</a:t>
            </a:r>
            <a:endParaRPr lang="en-US" sz="1600" i="1" dirty="0">
              <a:solidFill>
                <a:schemeClr val="accent4"/>
              </a:solidFill>
              <a:latin typeface="Times New Roman"/>
              <a:cs typeface="Times New Roman"/>
            </a:endParaRPr>
          </a:p>
        </p:txBody>
      </p:sp>
      <p:sp>
        <p:nvSpPr>
          <p:cNvPr id="21" name="TextBox 20"/>
          <p:cNvSpPr txBox="1"/>
          <p:nvPr/>
        </p:nvSpPr>
        <p:spPr>
          <a:xfrm>
            <a:off x="0" y="6446664"/>
            <a:ext cx="2448315" cy="411336"/>
          </a:xfrm>
          <a:prstGeom prst="rect">
            <a:avLst/>
          </a:prstGeom>
          <a:solidFill>
            <a:schemeClr val="accent6">
              <a:lumMod val="60000"/>
              <a:lumOff val="40000"/>
            </a:schemeClr>
          </a:solidFill>
        </p:spPr>
        <p:txBody>
          <a:bodyPr wrap="square" rtlCol="0" anchor="ctr">
            <a:noAutofit/>
          </a:bodyPr>
          <a:lstStyle/>
          <a:p>
            <a:r>
              <a:rPr lang="en-US" dirty="0" smtClean="0"/>
              <a:t>(Dreyer &amp; Eisner, 2009)</a:t>
            </a:r>
          </a:p>
        </p:txBody>
      </p:sp>
      <p:sp>
        <p:nvSpPr>
          <p:cNvPr id="23" name="Content Placeholder 2"/>
          <p:cNvSpPr txBox="1">
            <a:spLocks/>
          </p:cNvSpPr>
          <p:nvPr/>
        </p:nvSpPr>
        <p:spPr>
          <a:xfrm>
            <a:off x="6145505" y="1842148"/>
            <a:ext cx="2709616" cy="3616599"/>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dirty="0" smtClean="0"/>
              <a:t>Instead, just build factor graphs with WFST factors (i.e. factors of </a:t>
            </a:r>
            <a:r>
              <a:rPr lang="en-US" dirty="0" err="1" smtClean="0"/>
              <a:t>arity</a:t>
            </a:r>
            <a:r>
              <a:rPr lang="en-US" dirty="0" smtClean="0"/>
              <a:t> 2)</a:t>
            </a:r>
            <a:endParaRPr lang="en-US" dirty="0"/>
          </a:p>
        </p:txBody>
      </p:sp>
    </p:spTree>
    <p:extLst>
      <p:ext uri="{BB962C8B-B14F-4D97-AF65-F5344CB8AC3E}">
        <p14:creationId xmlns:p14="http://schemas.microsoft.com/office/powerpoint/2010/main" val="3979878654"/>
      </p:ext>
    </p:extLst>
  </p:cSld>
  <p:clrMapOvr>
    <a:masterClrMapping/>
  </p:clrMapOvr>
  <p:timing>
    <p:tnLst>
      <p:par>
        <p:cTn xmlns:p14="http://schemas.microsoft.com/office/powerpoint/2010/main" id="1" dur="indefinite" restart="never" nodeType="tmRoot"/>
      </p:par>
    </p:tnLst>
  </p:timing>
</p:sld>
</file>

<file path=ppt/slides/slide2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BP for Coordination of Algorithms</a:t>
            </a:r>
            <a:endParaRPr lang="en-US" dirty="0"/>
          </a:p>
        </p:txBody>
      </p:sp>
      <p:sp>
        <p:nvSpPr>
          <p:cNvPr id="7" name="Content Placeholder 6"/>
          <p:cNvSpPr>
            <a:spLocks noGrp="1"/>
          </p:cNvSpPr>
          <p:nvPr>
            <p:ph idx="1"/>
          </p:nvPr>
        </p:nvSpPr>
        <p:spPr>
          <a:xfrm>
            <a:off x="457200" y="1210760"/>
            <a:ext cx="3681467" cy="1886605"/>
          </a:xfrm>
        </p:spPr>
        <p:txBody>
          <a:bodyPr>
            <a:normAutofit fontScale="70000" lnSpcReduction="20000"/>
          </a:bodyPr>
          <a:lstStyle/>
          <a:p>
            <a:r>
              <a:rPr lang="en-US" dirty="0" smtClean="0"/>
              <a:t>Each factor is tractable by dynamic programming</a:t>
            </a:r>
          </a:p>
          <a:p>
            <a:r>
              <a:rPr lang="en-US" dirty="0" smtClean="0"/>
              <a:t>Overall </a:t>
            </a:r>
            <a:r>
              <a:rPr lang="en-US" dirty="0"/>
              <a:t>model is no longer tractable, but BP lets us pretend it </a:t>
            </a:r>
            <a:r>
              <a:rPr lang="en-US" dirty="0" smtClean="0"/>
              <a:t>is</a:t>
            </a:r>
            <a:endParaRPr lang="en-US" dirty="0"/>
          </a:p>
          <a:p>
            <a:endParaRPr lang="en-US" dirty="0" smtClean="0"/>
          </a:p>
          <a:p>
            <a:endParaRPr lang="en-US" dirty="0" smtClean="0"/>
          </a:p>
          <a:p>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267</a:t>
            </a:fld>
            <a:endParaRPr lang="en-US"/>
          </a:p>
        </p:txBody>
      </p:sp>
      <p:sp>
        <p:nvSpPr>
          <p:cNvPr id="5" name="Oval 4"/>
          <p:cNvSpPr/>
          <p:nvPr/>
        </p:nvSpPr>
        <p:spPr>
          <a:xfrm rot="16200000">
            <a:off x="3096475" y="5983748"/>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8" name="Straight Connector 7"/>
          <p:cNvCxnSpPr>
            <a:stCxn id="5" idx="6"/>
            <a:endCxn id="10" idx="2"/>
          </p:cNvCxnSpPr>
          <p:nvPr/>
        </p:nvCxnSpPr>
        <p:spPr>
          <a:xfrm rot="16200000">
            <a:off x="2940623" y="5682370"/>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 name="Rectangle 8"/>
          <p:cNvSpPr/>
          <p:nvPr/>
        </p:nvSpPr>
        <p:spPr>
          <a:xfrm rot="16200000">
            <a:off x="3164379" y="5610372"/>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10" name="Oval 9"/>
          <p:cNvSpPr/>
          <p:nvPr/>
        </p:nvSpPr>
        <p:spPr>
          <a:xfrm rot="16200000">
            <a:off x="3096475" y="5081946"/>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13" name="Straight Connector 12"/>
          <p:cNvCxnSpPr>
            <a:stCxn id="10" idx="6"/>
            <a:endCxn id="15" idx="2"/>
          </p:cNvCxnSpPr>
          <p:nvPr/>
        </p:nvCxnSpPr>
        <p:spPr>
          <a:xfrm rot="16200000" flipV="1">
            <a:off x="2933118" y="4773066"/>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4" name="Rectangle 13"/>
          <p:cNvSpPr/>
          <p:nvPr/>
        </p:nvSpPr>
        <p:spPr>
          <a:xfrm rot="16200000">
            <a:off x="3164379" y="4708570"/>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5" name="Oval 14"/>
          <p:cNvSpPr/>
          <p:nvPr/>
        </p:nvSpPr>
        <p:spPr>
          <a:xfrm rot="16200000">
            <a:off x="3095142" y="41664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8" name="Oval 17"/>
          <p:cNvSpPr/>
          <p:nvPr/>
        </p:nvSpPr>
        <p:spPr>
          <a:xfrm rot="16200000">
            <a:off x="2464238" y="462694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21" name="Oval 20"/>
          <p:cNvSpPr/>
          <p:nvPr/>
        </p:nvSpPr>
        <p:spPr>
          <a:xfrm rot="16200000">
            <a:off x="2489112" y="5530353"/>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24" name="Oval 23"/>
          <p:cNvSpPr/>
          <p:nvPr/>
        </p:nvSpPr>
        <p:spPr>
          <a:xfrm rot="16200000">
            <a:off x="1932626" y="508194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sp>
        <p:nvSpPr>
          <p:cNvPr id="32" name="TextBox 31"/>
          <p:cNvSpPr txBox="1"/>
          <p:nvPr/>
        </p:nvSpPr>
        <p:spPr>
          <a:xfrm rot="16200000">
            <a:off x="3273292" y="6004985"/>
            <a:ext cx="725865" cy="196017"/>
          </a:xfrm>
          <a:prstGeom prst="rect">
            <a:avLst/>
          </a:prstGeom>
          <a:noFill/>
        </p:spPr>
        <p:txBody>
          <a:bodyPr wrap="square" rtlCol="0" anchor="ctr">
            <a:noAutofit/>
          </a:bodyPr>
          <a:lstStyle/>
          <a:p>
            <a:pPr algn="ctr"/>
            <a:r>
              <a:rPr lang="en-US" sz="1600" dirty="0" smtClean="0">
                <a:latin typeface="Rockwell"/>
                <a:cs typeface="Rockwell"/>
              </a:rPr>
              <a:t>la</a:t>
            </a:r>
          </a:p>
        </p:txBody>
      </p:sp>
      <p:sp>
        <p:nvSpPr>
          <p:cNvPr id="34" name="TextBox 33"/>
          <p:cNvSpPr txBox="1"/>
          <p:nvPr/>
        </p:nvSpPr>
        <p:spPr>
          <a:xfrm rot="16200000">
            <a:off x="3234508" y="5115272"/>
            <a:ext cx="791679" cy="196017"/>
          </a:xfrm>
          <a:prstGeom prst="rect">
            <a:avLst/>
          </a:prstGeom>
          <a:noFill/>
        </p:spPr>
        <p:txBody>
          <a:bodyPr wrap="square" rtlCol="0" anchor="ctr">
            <a:noAutofit/>
          </a:bodyPr>
          <a:lstStyle/>
          <a:p>
            <a:pPr algn="ctr"/>
            <a:r>
              <a:rPr lang="en-US" sz="1600" dirty="0" smtClean="0">
                <a:latin typeface="Rockwell"/>
                <a:cs typeface="Rockwell"/>
              </a:rPr>
              <a:t>casa</a:t>
            </a:r>
          </a:p>
        </p:txBody>
      </p:sp>
      <p:cxnSp>
        <p:nvCxnSpPr>
          <p:cNvPr id="52" name="Curved Connector 51"/>
          <p:cNvCxnSpPr>
            <a:stCxn id="55" idx="1"/>
            <a:endCxn id="18" idx="0"/>
          </p:cNvCxnSpPr>
          <p:nvPr/>
        </p:nvCxnSpPr>
        <p:spPr>
          <a:xfrm rot="5400000" flipV="1">
            <a:off x="1579207" y="3893434"/>
            <a:ext cx="966534" cy="79952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3" name="Curved Connector 52"/>
          <p:cNvCxnSpPr>
            <a:stCxn id="55" idx="1"/>
            <a:endCxn id="24" idx="0"/>
          </p:cNvCxnSpPr>
          <p:nvPr/>
        </p:nvCxnSpPr>
        <p:spPr>
          <a:xfrm rot="5400000" flipV="1">
            <a:off x="1085898" y="4386743"/>
            <a:ext cx="1421540" cy="26791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4" name="Curved Connector 53"/>
          <p:cNvCxnSpPr>
            <a:stCxn id="55" idx="1"/>
            <a:endCxn id="5" idx="0"/>
          </p:cNvCxnSpPr>
          <p:nvPr/>
        </p:nvCxnSpPr>
        <p:spPr>
          <a:xfrm rot="5400000" flipV="1">
            <a:off x="1216923" y="4255718"/>
            <a:ext cx="2323341"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55" name="Rectangle 54"/>
          <p:cNvSpPr>
            <a:spLocks noChangeAspect="1"/>
          </p:cNvSpPr>
          <p:nvPr/>
        </p:nvSpPr>
        <p:spPr>
          <a:xfrm rot="16200000">
            <a:off x="1566644" y="3617796"/>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56" name="Curved Connector 55"/>
          <p:cNvCxnSpPr>
            <a:stCxn id="55" idx="1"/>
            <a:endCxn id="21" idx="0"/>
          </p:cNvCxnSpPr>
          <p:nvPr/>
        </p:nvCxnSpPr>
        <p:spPr>
          <a:xfrm rot="5400000" flipV="1">
            <a:off x="1139938" y="4332703"/>
            <a:ext cx="1869946" cy="82440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7" name="Curved Connector 56"/>
          <p:cNvCxnSpPr>
            <a:stCxn id="55" idx="1"/>
            <a:endCxn id="10" idx="0"/>
          </p:cNvCxnSpPr>
          <p:nvPr/>
        </p:nvCxnSpPr>
        <p:spPr>
          <a:xfrm rot="5400000" flipV="1">
            <a:off x="1667824" y="3804817"/>
            <a:ext cx="1421539"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8" name="Curved Connector 57"/>
          <p:cNvCxnSpPr>
            <a:stCxn id="55" idx="1"/>
            <a:endCxn id="15" idx="0"/>
          </p:cNvCxnSpPr>
          <p:nvPr/>
        </p:nvCxnSpPr>
        <p:spPr>
          <a:xfrm rot="5400000" flipV="1">
            <a:off x="2124895" y="3347746"/>
            <a:ext cx="506063" cy="143043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72" name="Curved Connector 71"/>
          <p:cNvCxnSpPr>
            <a:stCxn id="73" idx="1"/>
            <a:endCxn id="5" idx="7"/>
          </p:cNvCxnSpPr>
          <p:nvPr/>
        </p:nvCxnSpPr>
        <p:spPr>
          <a:xfrm rot="5400000" flipV="1">
            <a:off x="1780628" y="4671314"/>
            <a:ext cx="2376452"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73" name="Rectangle 72"/>
          <p:cNvSpPr>
            <a:spLocks noChangeAspect="1"/>
          </p:cNvSpPr>
          <p:nvPr/>
        </p:nvSpPr>
        <p:spPr>
          <a:xfrm rot="16200000">
            <a:off x="2703370" y="3460370"/>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74" name="Curved Connector 73"/>
          <p:cNvCxnSpPr>
            <a:stCxn id="73" idx="1"/>
            <a:endCxn id="10" idx="7"/>
          </p:cNvCxnSpPr>
          <p:nvPr/>
        </p:nvCxnSpPr>
        <p:spPr>
          <a:xfrm rot="5400000" flipV="1">
            <a:off x="2231529" y="4220413"/>
            <a:ext cx="1474650"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75" name="Curved Connector 74"/>
          <p:cNvCxnSpPr>
            <a:stCxn id="73" idx="1"/>
            <a:endCxn id="15" idx="7"/>
          </p:cNvCxnSpPr>
          <p:nvPr/>
        </p:nvCxnSpPr>
        <p:spPr>
          <a:xfrm rot="5400000" flipV="1">
            <a:off x="2688599" y="3763342"/>
            <a:ext cx="559174" cy="33749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nvGrpSpPr>
          <p:cNvPr id="93" name="Group 92"/>
          <p:cNvGrpSpPr/>
          <p:nvPr/>
        </p:nvGrpSpPr>
        <p:grpSpPr>
          <a:xfrm>
            <a:off x="3941450" y="1430538"/>
            <a:ext cx="3017643" cy="2164601"/>
            <a:chOff x="3789050" y="1278138"/>
            <a:chExt cx="3017643" cy="2164601"/>
          </a:xfrm>
        </p:grpSpPr>
        <p:sp>
          <p:nvSpPr>
            <p:cNvPr id="94" name="Oval 93"/>
            <p:cNvSpPr/>
            <p:nvPr/>
          </p:nvSpPr>
          <p:spPr>
            <a:xfrm>
              <a:off x="3986268" y="28059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95" name="Straight Connector 94"/>
            <p:cNvCxnSpPr>
              <a:stCxn id="94" idx="6"/>
              <a:endCxn id="97" idx="2"/>
            </p:cNvCxnSpPr>
            <p:nvPr/>
          </p:nvCxnSpPr>
          <p:spPr>
            <a:xfrm>
              <a:off x="4281316" y="2955494"/>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6" name="Rectangle 95"/>
            <p:cNvSpPr/>
            <p:nvPr/>
          </p:nvSpPr>
          <p:spPr>
            <a:xfrm>
              <a:off x="4512023" y="287587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97" name="Oval 96"/>
            <p:cNvSpPr/>
            <p:nvPr/>
          </p:nvSpPr>
          <p:spPr>
            <a:xfrm>
              <a:off x="4888070" y="28059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98" name="Straight Connector 97"/>
            <p:cNvCxnSpPr>
              <a:stCxn id="97" idx="6"/>
              <a:endCxn id="100" idx="2"/>
            </p:cNvCxnSpPr>
            <p:nvPr/>
          </p:nvCxnSpPr>
          <p:spPr>
            <a:xfrm flipV="1">
              <a:off x="5183117" y="2954160"/>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9" name="Rectangle 98"/>
            <p:cNvSpPr/>
            <p:nvPr/>
          </p:nvSpPr>
          <p:spPr>
            <a:xfrm>
              <a:off x="5413825" y="287587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00" name="Oval 99"/>
            <p:cNvSpPr/>
            <p:nvPr/>
          </p:nvSpPr>
          <p:spPr>
            <a:xfrm>
              <a:off x="5803546" y="28046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01" name="Oval 100"/>
            <p:cNvSpPr/>
            <p:nvPr/>
          </p:nvSpPr>
          <p:spPr>
            <a:xfrm>
              <a:off x="5343075" y="2173733"/>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102" name="Oval 101"/>
            <p:cNvSpPr/>
            <p:nvPr/>
          </p:nvSpPr>
          <p:spPr>
            <a:xfrm>
              <a:off x="4439663" y="219860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103" name="Oval 102"/>
            <p:cNvSpPr/>
            <p:nvPr/>
          </p:nvSpPr>
          <p:spPr>
            <a:xfrm>
              <a:off x="4888069" y="164212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grpSp>
          <p:nvGrpSpPr>
            <p:cNvPr id="104" name="Group 103"/>
            <p:cNvGrpSpPr/>
            <p:nvPr/>
          </p:nvGrpSpPr>
          <p:grpSpPr>
            <a:xfrm>
              <a:off x="3789050" y="3243828"/>
              <a:ext cx="2579539" cy="198911"/>
              <a:chOff x="492120" y="3957332"/>
              <a:chExt cx="4728287" cy="364603"/>
            </a:xfrm>
          </p:grpSpPr>
          <p:sp>
            <p:nvSpPr>
              <p:cNvPr id="116" name="TextBox 115"/>
              <p:cNvSpPr txBox="1"/>
              <p:nvPr/>
            </p:nvSpPr>
            <p:spPr>
              <a:xfrm>
                <a:off x="492120" y="3962637"/>
                <a:ext cx="1330509" cy="359298"/>
              </a:xfrm>
              <a:prstGeom prst="rect">
                <a:avLst/>
              </a:prstGeom>
              <a:noFill/>
            </p:spPr>
            <p:txBody>
              <a:bodyPr wrap="square" rtlCol="0" anchor="ctr">
                <a:noAutofit/>
              </a:bodyPr>
              <a:lstStyle/>
              <a:p>
                <a:pPr algn="ctr"/>
                <a:r>
                  <a:rPr lang="en-US" sz="1600" dirty="0" smtClean="0">
                    <a:latin typeface="Rockwell"/>
                    <a:cs typeface="Rockwell"/>
                  </a:rPr>
                  <a:t>the</a:t>
                </a:r>
              </a:p>
            </p:txBody>
          </p:sp>
          <p:sp>
            <p:nvSpPr>
              <p:cNvPr id="117" name="TextBox 116"/>
              <p:cNvSpPr txBox="1"/>
              <p:nvPr/>
            </p:nvSpPr>
            <p:spPr>
              <a:xfrm>
                <a:off x="3537829" y="3962637"/>
                <a:ext cx="1682578" cy="347639"/>
              </a:xfrm>
              <a:prstGeom prst="rect">
                <a:avLst/>
              </a:prstGeom>
              <a:noFill/>
            </p:spPr>
            <p:txBody>
              <a:bodyPr wrap="square" rtlCol="0" anchor="ctr">
                <a:noAutofit/>
              </a:bodyPr>
              <a:lstStyle/>
              <a:p>
                <a:pPr algn="ctr"/>
                <a:r>
                  <a:rPr lang="en-US" sz="1600" dirty="0" smtClean="0">
                    <a:latin typeface="Rockwell"/>
                    <a:cs typeface="Rockwell"/>
                  </a:rPr>
                  <a:t>house</a:t>
                </a:r>
              </a:p>
            </p:txBody>
          </p:sp>
          <p:sp>
            <p:nvSpPr>
              <p:cNvPr id="118" name="TextBox 117"/>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white</a:t>
                </a:r>
              </a:p>
            </p:txBody>
          </p:sp>
        </p:grpSp>
        <p:cxnSp>
          <p:nvCxnSpPr>
            <p:cNvPr id="105" name="Curved Connector 104"/>
            <p:cNvCxnSpPr>
              <a:stCxn id="108" idx="1"/>
              <a:endCxn id="101" idx="0"/>
            </p:cNvCxnSpPr>
            <p:nvPr/>
          </p:nvCxnSpPr>
          <p:spPr>
            <a:xfrm rot="10800000" flipV="1">
              <a:off x="5490599" y="1374205"/>
              <a:ext cx="966534" cy="79952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6" name="Curved Connector 105"/>
            <p:cNvCxnSpPr>
              <a:stCxn id="108" idx="1"/>
              <a:endCxn id="103" idx="0"/>
            </p:cNvCxnSpPr>
            <p:nvPr/>
          </p:nvCxnSpPr>
          <p:spPr>
            <a:xfrm rot="10800000" flipV="1">
              <a:off x="5035593" y="1374205"/>
              <a:ext cx="1421540" cy="26791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7" name="Curved Connector 106"/>
            <p:cNvCxnSpPr>
              <a:stCxn id="108" idx="1"/>
              <a:endCxn id="94" idx="0"/>
            </p:cNvCxnSpPr>
            <p:nvPr/>
          </p:nvCxnSpPr>
          <p:spPr>
            <a:xfrm rot="10800000" flipV="1">
              <a:off x="4133793" y="1374206"/>
              <a:ext cx="2323341"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08" name="Rectangle 107"/>
            <p:cNvSpPr>
              <a:spLocks noChangeAspect="1"/>
            </p:cNvSpPr>
            <p:nvPr/>
          </p:nvSpPr>
          <p:spPr>
            <a:xfrm>
              <a:off x="6457133" y="1278138"/>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09" name="Curved Connector 108"/>
            <p:cNvCxnSpPr>
              <a:stCxn id="108" idx="1"/>
              <a:endCxn id="102" idx="0"/>
            </p:cNvCxnSpPr>
            <p:nvPr/>
          </p:nvCxnSpPr>
          <p:spPr>
            <a:xfrm rot="10800000" flipV="1">
              <a:off x="4587187" y="1374205"/>
              <a:ext cx="1869946" cy="82440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0" name="Curved Connector 109"/>
            <p:cNvCxnSpPr>
              <a:stCxn id="108" idx="1"/>
              <a:endCxn id="97" idx="0"/>
            </p:cNvCxnSpPr>
            <p:nvPr/>
          </p:nvCxnSpPr>
          <p:spPr>
            <a:xfrm rot="10800000" flipV="1">
              <a:off x="5035595" y="1374206"/>
              <a:ext cx="1421539"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1" name="Curved Connector 110"/>
            <p:cNvCxnSpPr>
              <a:stCxn id="108" idx="1"/>
              <a:endCxn id="100" idx="0"/>
            </p:cNvCxnSpPr>
            <p:nvPr/>
          </p:nvCxnSpPr>
          <p:spPr>
            <a:xfrm rot="10800000" flipV="1">
              <a:off x="5951071" y="1374205"/>
              <a:ext cx="506063" cy="143043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2" name="Curved Connector 111"/>
            <p:cNvCxnSpPr>
              <a:stCxn id="113" idx="1"/>
              <a:endCxn id="94" idx="7"/>
            </p:cNvCxnSpPr>
            <p:nvPr/>
          </p:nvCxnSpPr>
          <p:spPr>
            <a:xfrm rot="10800000" flipV="1">
              <a:off x="4238107" y="2510932"/>
              <a:ext cx="2376452"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13" name="Rectangle 112"/>
            <p:cNvSpPr>
              <a:spLocks noChangeAspect="1"/>
            </p:cNvSpPr>
            <p:nvPr/>
          </p:nvSpPr>
          <p:spPr>
            <a:xfrm>
              <a:off x="6614559" y="2414864"/>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14" name="Curved Connector 113"/>
            <p:cNvCxnSpPr>
              <a:stCxn id="113" idx="1"/>
              <a:endCxn id="97" idx="7"/>
            </p:cNvCxnSpPr>
            <p:nvPr/>
          </p:nvCxnSpPr>
          <p:spPr>
            <a:xfrm rot="10800000" flipV="1">
              <a:off x="5139909" y="2510932"/>
              <a:ext cx="1474650"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5" name="Curved Connector 114"/>
            <p:cNvCxnSpPr>
              <a:stCxn id="113" idx="1"/>
              <a:endCxn id="100" idx="7"/>
            </p:cNvCxnSpPr>
            <p:nvPr/>
          </p:nvCxnSpPr>
          <p:spPr>
            <a:xfrm rot="10800000" flipV="1">
              <a:off x="6055385" y="2510931"/>
              <a:ext cx="559174" cy="33749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sp>
        <p:nvSpPr>
          <p:cNvPr id="119" name="Oval 118"/>
          <p:cNvSpPr/>
          <p:nvPr/>
        </p:nvSpPr>
        <p:spPr>
          <a:xfrm>
            <a:off x="4143544" y="4062155"/>
            <a:ext cx="295048" cy="299047"/>
          </a:xfrm>
          <a:prstGeom prst="ellipse">
            <a:avLst/>
          </a:prstGeom>
          <a:solidFill>
            <a:schemeClr val="bg1">
              <a:lumMod val="6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120" name="Oval 119"/>
          <p:cNvSpPr/>
          <p:nvPr/>
        </p:nvSpPr>
        <p:spPr>
          <a:xfrm>
            <a:off x="5045346" y="4062155"/>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121" name="Oval 120"/>
          <p:cNvSpPr/>
          <p:nvPr/>
        </p:nvSpPr>
        <p:spPr>
          <a:xfrm>
            <a:off x="5960822" y="4060822"/>
            <a:ext cx="295048" cy="299047"/>
          </a:xfrm>
          <a:prstGeom prst="ellipse">
            <a:avLst/>
          </a:prstGeom>
          <a:solidFill>
            <a:schemeClr val="bg1">
              <a:lumMod val="6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bg1"/>
              </a:solidFill>
              <a:latin typeface="Rockwell"/>
              <a:cs typeface="Rockwell"/>
            </a:endParaRPr>
          </a:p>
        </p:txBody>
      </p:sp>
      <p:sp>
        <p:nvSpPr>
          <p:cNvPr id="122" name="Oval 121"/>
          <p:cNvSpPr/>
          <p:nvPr/>
        </p:nvSpPr>
        <p:spPr>
          <a:xfrm>
            <a:off x="4138667" y="497763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3" name="Oval 122"/>
          <p:cNvSpPr/>
          <p:nvPr/>
        </p:nvSpPr>
        <p:spPr>
          <a:xfrm>
            <a:off x="5040469" y="497763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4" name="Oval 123"/>
          <p:cNvSpPr/>
          <p:nvPr/>
        </p:nvSpPr>
        <p:spPr>
          <a:xfrm>
            <a:off x="5955945" y="497629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5" name="Oval 124"/>
          <p:cNvSpPr/>
          <p:nvPr/>
        </p:nvSpPr>
        <p:spPr>
          <a:xfrm>
            <a:off x="4143544" y="5969254"/>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6" name="Oval 125"/>
          <p:cNvSpPr/>
          <p:nvPr/>
        </p:nvSpPr>
        <p:spPr>
          <a:xfrm>
            <a:off x="5045346" y="5969254"/>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7" name="Oval 126"/>
          <p:cNvSpPr/>
          <p:nvPr/>
        </p:nvSpPr>
        <p:spPr>
          <a:xfrm>
            <a:off x="5960822" y="596792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8" name="Rectangle 127"/>
          <p:cNvSpPr/>
          <p:nvPr/>
        </p:nvSpPr>
        <p:spPr>
          <a:xfrm>
            <a:off x="3941450" y="3898476"/>
            <a:ext cx="2611750" cy="2567450"/>
          </a:xfrm>
          <a:prstGeom prst="rect">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129" name="Curved Connector 128"/>
          <p:cNvCxnSpPr>
            <a:stCxn id="132" idx="1"/>
            <a:endCxn id="123" idx="0"/>
          </p:cNvCxnSpPr>
          <p:nvPr/>
        </p:nvCxnSpPr>
        <p:spPr>
          <a:xfrm rot="10800000" flipV="1">
            <a:off x="5187994" y="4747880"/>
            <a:ext cx="2411807" cy="22974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0" name="Curved Connector 129"/>
          <p:cNvCxnSpPr>
            <a:stCxn id="132" idx="1"/>
            <a:endCxn id="121" idx="4"/>
          </p:cNvCxnSpPr>
          <p:nvPr/>
        </p:nvCxnSpPr>
        <p:spPr>
          <a:xfrm rot="10800000">
            <a:off x="6108346" y="4359869"/>
            <a:ext cx="1491454" cy="3880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1" name="Curved Connector 130"/>
          <p:cNvCxnSpPr>
            <a:stCxn id="132" idx="1"/>
            <a:endCxn id="119" idx="5"/>
          </p:cNvCxnSpPr>
          <p:nvPr/>
        </p:nvCxnSpPr>
        <p:spPr>
          <a:xfrm rot="10800000">
            <a:off x="4395384" y="4317409"/>
            <a:ext cx="3204417" cy="43047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32" name="Rectangle 131"/>
          <p:cNvSpPr>
            <a:spLocks noChangeAspect="1"/>
          </p:cNvSpPr>
          <p:nvPr/>
        </p:nvSpPr>
        <p:spPr>
          <a:xfrm>
            <a:off x="7599800" y="4651813"/>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33" name="Curved Connector 132"/>
          <p:cNvCxnSpPr>
            <a:stCxn id="132" idx="1"/>
            <a:endCxn id="120" idx="4"/>
          </p:cNvCxnSpPr>
          <p:nvPr/>
        </p:nvCxnSpPr>
        <p:spPr>
          <a:xfrm rot="10800000">
            <a:off x="5192870" y="4361203"/>
            <a:ext cx="2406930" cy="38667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4" name="Curved Connector 133"/>
          <p:cNvCxnSpPr>
            <a:stCxn id="132" idx="1"/>
            <a:endCxn id="122" idx="0"/>
          </p:cNvCxnSpPr>
          <p:nvPr/>
        </p:nvCxnSpPr>
        <p:spPr>
          <a:xfrm rot="10800000" flipV="1">
            <a:off x="4286192" y="4747880"/>
            <a:ext cx="3313609" cy="22974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5" name="Curved Connector 134"/>
          <p:cNvCxnSpPr>
            <a:stCxn id="132" idx="1"/>
            <a:endCxn id="124" idx="0"/>
          </p:cNvCxnSpPr>
          <p:nvPr/>
        </p:nvCxnSpPr>
        <p:spPr>
          <a:xfrm rot="10800000" flipV="1">
            <a:off x="6103470" y="4747881"/>
            <a:ext cx="1496331" cy="2284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2" name="Curved Connector 141"/>
          <p:cNvCxnSpPr>
            <a:stCxn id="132" idx="1"/>
          </p:cNvCxnSpPr>
          <p:nvPr/>
        </p:nvCxnSpPr>
        <p:spPr>
          <a:xfrm rot="10800000" flipV="1">
            <a:off x="5138026" y="4747880"/>
            <a:ext cx="2461774" cy="1222705"/>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3" name="Curved Connector 142"/>
          <p:cNvCxnSpPr>
            <a:stCxn id="132" idx="1"/>
          </p:cNvCxnSpPr>
          <p:nvPr/>
        </p:nvCxnSpPr>
        <p:spPr>
          <a:xfrm rot="10800000" flipV="1">
            <a:off x="4236224" y="4747880"/>
            <a:ext cx="3363576" cy="1222705"/>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4" name="Curved Connector 143"/>
          <p:cNvCxnSpPr>
            <a:stCxn id="132" idx="1"/>
          </p:cNvCxnSpPr>
          <p:nvPr/>
        </p:nvCxnSpPr>
        <p:spPr>
          <a:xfrm rot="10800000" flipV="1">
            <a:off x="6053502" y="4747880"/>
            <a:ext cx="1546298" cy="1221373"/>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3" name="TextBox 2"/>
          <p:cNvSpPr txBox="1"/>
          <p:nvPr/>
        </p:nvSpPr>
        <p:spPr>
          <a:xfrm>
            <a:off x="7110657" y="4179529"/>
            <a:ext cx="1233938" cy="460471"/>
          </a:xfrm>
          <a:prstGeom prst="rect">
            <a:avLst/>
          </a:prstGeom>
          <a:noFill/>
        </p:spPr>
        <p:txBody>
          <a:bodyPr wrap="square" rtlCol="0" anchor="ctr">
            <a:noAutofit/>
          </a:bodyPr>
          <a:lstStyle/>
          <a:p>
            <a:pPr algn="ctr"/>
            <a:r>
              <a:rPr lang="en-US" dirty="0" smtClean="0"/>
              <a:t>aligner</a:t>
            </a:r>
          </a:p>
        </p:txBody>
      </p:sp>
      <p:sp>
        <p:nvSpPr>
          <p:cNvPr id="77" name="TextBox 76"/>
          <p:cNvSpPr txBox="1"/>
          <p:nvPr/>
        </p:nvSpPr>
        <p:spPr>
          <a:xfrm>
            <a:off x="6255870" y="2132559"/>
            <a:ext cx="1233938" cy="460471"/>
          </a:xfrm>
          <a:prstGeom prst="rect">
            <a:avLst/>
          </a:prstGeom>
          <a:noFill/>
        </p:spPr>
        <p:txBody>
          <a:bodyPr wrap="square" rtlCol="0" anchor="ctr">
            <a:noAutofit/>
          </a:bodyPr>
          <a:lstStyle/>
          <a:p>
            <a:pPr algn="ctr"/>
            <a:r>
              <a:rPr lang="en-US" dirty="0" smtClean="0"/>
              <a:t>tagger</a:t>
            </a:r>
          </a:p>
        </p:txBody>
      </p:sp>
      <p:sp>
        <p:nvSpPr>
          <p:cNvPr id="78" name="TextBox 77"/>
          <p:cNvSpPr txBox="1"/>
          <p:nvPr/>
        </p:nvSpPr>
        <p:spPr>
          <a:xfrm>
            <a:off x="6103469" y="997097"/>
            <a:ext cx="1233938" cy="460471"/>
          </a:xfrm>
          <a:prstGeom prst="rect">
            <a:avLst/>
          </a:prstGeom>
          <a:noFill/>
        </p:spPr>
        <p:txBody>
          <a:bodyPr wrap="square" rtlCol="0" anchor="ctr">
            <a:noAutofit/>
          </a:bodyPr>
          <a:lstStyle/>
          <a:p>
            <a:pPr algn="ctr"/>
            <a:r>
              <a:rPr lang="en-US" dirty="0" smtClean="0"/>
              <a:t>parser</a:t>
            </a:r>
          </a:p>
        </p:txBody>
      </p:sp>
      <p:sp>
        <p:nvSpPr>
          <p:cNvPr id="83" name="TextBox 82"/>
          <p:cNvSpPr txBox="1"/>
          <p:nvPr/>
        </p:nvSpPr>
        <p:spPr>
          <a:xfrm rot="16200000">
            <a:off x="1871146" y="3331698"/>
            <a:ext cx="1233938" cy="460471"/>
          </a:xfrm>
          <a:prstGeom prst="rect">
            <a:avLst/>
          </a:prstGeom>
          <a:noFill/>
        </p:spPr>
        <p:txBody>
          <a:bodyPr wrap="square" rtlCol="0" anchor="ctr">
            <a:noAutofit/>
          </a:bodyPr>
          <a:lstStyle/>
          <a:p>
            <a:pPr algn="ctr"/>
            <a:r>
              <a:rPr lang="en-US" dirty="0" smtClean="0"/>
              <a:t>tagger</a:t>
            </a:r>
          </a:p>
        </p:txBody>
      </p:sp>
      <p:sp>
        <p:nvSpPr>
          <p:cNvPr id="84" name="TextBox 83"/>
          <p:cNvSpPr txBox="1"/>
          <p:nvPr/>
        </p:nvSpPr>
        <p:spPr>
          <a:xfrm rot="16200000">
            <a:off x="735684" y="3484099"/>
            <a:ext cx="1233938" cy="460471"/>
          </a:xfrm>
          <a:prstGeom prst="rect">
            <a:avLst/>
          </a:prstGeom>
          <a:noFill/>
        </p:spPr>
        <p:txBody>
          <a:bodyPr wrap="square" rtlCol="0" anchor="ctr">
            <a:noAutofit/>
          </a:bodyPr>
          <a:lstStyle/>
          <a:p>
            <a:pPr algn="ctr"/>
            <a:r>
              <a:rPr lang="en-US" dirty="0" smtClean="0"/>
              <a:t>parser</a:t>
            </a:r>
          </a:p>
        </p:txBody>
      </p:sp>
      <p:sp>
        <p:nvSpPr>
          <p:cNvPr id="80" name="Oval 79"/>
          <p:cNvSpPr/>
          <p:nvPr/>
        </p:nvSpPr>
        <p:spPr>
          <a:xfrm rot="16200000">
            <a:off x="3232259" y="4173653"/>
            <a:ext cx="849405" cy="299047"/>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err="1" smtClean="0">
                <a:solidFill>
                  <a:schemeClr val="tx1"/>
                </a:solidFill>
                <a:latin typeface="Rockwell"/>
                <a:cs typeface="Rockwell"/>
              </a:rPr>
              <a:t>blanca</a:t>
            </a:r>
            <a:endParaRPr lang="en-US" sz="1600" dirty="0">
              <a:solidFill>
                <a:schemeClr val="tx1"/>
              </a:solidFill>
              <a:latin typeface="Rockwell"/>
              <a:cs typeface="Rockwell"/>
            </a:endParaRPr>
          </a:p>
        </p:txBody>
      </p:sp>
      <p:sp>
        <p:nvSpPr>
          <p:cNvPr id="81" name="Rectangle 80"/>
          <p:cNvSpPr>
            <a:spLocks noChangeAspect="1"/>
          </p:cNvSpPr>
          <p:nvPr/>
        </p:nvSpPr>
        <p:spPr>
          <a:xfrm rot="16200000">
            <a:off x="3883562" y="3699021"/>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82" name="Straight Connector 81"/>
          <p:cNvCxnSpPr>
            <a:stCxn id="119" idx="1"/>
            <a:endCxn id="81" idx="2"/>
          </p:cNvCxnSpPr>
          <p:nvPr/>
        </p:nvCxnSpPr>
        <p:spPr>
          <a:xfrm flipH="1" flipV="1">
            <a:off x="4011970" y="3763225"/>
            <a:ext cx="174783" cy="342724"/>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p:cNvCxnSpPr>
            <a:stCxn id="81" idx="0"/>
            <a:endCxn id="80" idx="5"/>
          </p:cNvCxnSpPr>
          <p:nvPr/>
        </p:nvCxnSpPr>
        <p:spPr>
          <a:xfrm flipH="1">
            <a:off x="3762691" y="3763225"/>
            <a:ext cx="120871" cy="259641"/>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0" name="Rectangle 89"/>
          <p:cNvSpPr>
            <a:spLocks noChangeAspect="1"/>
          </p:cNvSpPr>
          <p:nvPr/>
        </p:nvSpPr>
        <p:spPr>
          <a:xfrm rot="16200000">
            <a:off x="3819358" y="3530934"/>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91" name="Straight Connector 90"/>
          <p:cNvCxnSpPr>
            <a:stCxn id="120" idx="1"/>
            <a:endCxn id="90" idx="2"/>
          </p:cNvCxnSpPr>
          <p:nvPr/>
        </p:nvCxnSpPr>
        <p:spPr>
          <a:xfrm flipH="1" flipV="1">
            <a:off x="3947766" y="3595138"/>
            <a:ext cx="1140789" cy="510811"/>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p:cNvCxnSpPr>
            <a:stCxn id="90" idx="0"/>
            <a:endCxn id="80" idx="5"/>
          </p:cNvCxnSpPr>
          <p:nvPr/>
        </p:nvCxnSpPr>
        <p:spPr>
          <a:xfrm flipH="1">
            <a:off x="3762691" y="3595138"/>
            <a:ext cx="56667" cy="427728"/>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6" name="Rectangle 135"/>
          <p:cNvSpPr>
            <a:spLocks noChangeAspect="1"/>
          </p:cNvSpPr>
          <p:nvPr/>
        </p:nvSpPr>
        <p:spPr>
          <a:xfrm rot="16200000">
            <a:off x="3757363" y="3334917"/>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37" name="Straight Connector 136"/>
          <p:cNvCxnSpPr>
            <a:stCxn id="121" idx="1"/>
            <a:endCxn id="136" idx="2"/>
          </p:cNvCxnSpPr>
          <p:nvPr/>
        </p:nvCxnSpPr>
        <p:spPr>
          <a:xfrm flipH="1" flipV="1">
            <a:off x="3885771" y="3399121"/>
            <a:ext cx="2118260" cy="705495"/>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8" name="Straight Connector 137"/>
          <p:cNvCxnSpPr>
            <a:stCxn id="136" idx="0"/>
            <a:endCxn id="80" idx="5"/>
          </p:cNvCxnSpPr>
          <p:nvPr/>
        </p:nvCxnSpPr>
        <p:spPr>
          <a:xfrm>
            <a:off x="3757363" y="3399121"/>
            <a:ext cx="5328" cy="623745"/>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496294916"/>
      </p:ext>
    </p:extLst>
  </p:cSld>
  <p:clrMapOvr>
    <a:masterClrMapping/>
  </p:clrMapOvr>
  <p:timing>
    <p:tnLst>
      <p:par>
        <p:cTn xmlns:p14="http://schemas.microsoft.com/office/powerpoint/2010/main" id="1" dur="indefinite" restart="never" nodeType="tmRoot"/>
      </p:par>
    </p:tnLst>
  </p:timing>
</p:sld>
</file>

<file path=ppt/slides/slide2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BP for Coordination of Algorithms</a:t>
            </a:r>
            <a:endParaRPr lang="en-US" dirty="0"/>
          </a:p>
        </p:txBody>
      </p:sp>
      <p:sp>
        <p:nvSpPr>
          <p:cNvPr id="7" name="Content Placeholder 6"/>
          <p:cNvSpPr>
            <a:spLocks noGrp="1"/>
          </p:cNvSpPr>
          <p:nvPr>
            <p:ph idx="1"/>
          </p:nvPr>
        </p:nvSpPr>
        <p:spPr>
          <a:xfrm>
            <a:off x="457200" y="1210760"/>
            <a:ext cx="3681467" cy="1886605"/>
          </a:xfrm>
        </p:spPr>
        <p:txBody>
          <a:bodyPr>
            <a:normAutofit fontScale="70000" lnSpcReduction="20000"/>
          </a:bodyPr>
          <a:lstStyle/>
          <a:p>
            <a:r>
              <a:rPr lang="en-US" dirty="0" smtClean="0"/>
              <a:t>Each factor is tractable by dynamic programming</a:t>
            </a:r>
          </a:p>
          <a:p>
            <a:r>
              <a:rPr lang="en-US" dirty="0" smtClean="0"/>
              <a:t>Overall </a:t>
            </a:r>
            <a:r>
              <a:rPr lang="en-US" dirty="0"/>
              <a:t>model is no longer tractable, but BP lets us pretend it </a:t>
            </a:r>
            <a:r>
              <a:rPr lang="en-US" dirty="0" smtClean="0"/>
              <a:t>is</a:t>
            </a:r>
            <a:endParaRPr lang="en-US" dirty="0"/>
          </a:p>
          <a:p>
            <a:endParaRPr lang="en-US" dirty="0" smtClean="0"/>
          </a:p>
          <a:p>
            <a:endParaRPr lang="en-US" dirty="0" smtClean="0"/>
          </a:p>
          <a:p>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268</a:t>
            </a:fld>
            <a:endParaRPr lang="en-US"/>
          </a:p>
        </p:txBody>
      </p:sp>
      <p:sp>
        <p:nvSpPr>
          <p:cNvPr id="5" name="Oval 4"/>
          <p:cNvSpPr/>
          <p:nvPr/>
        </p:nvSpPr>
        <p:spPr>
          <a:xfrm rot="16200000">
            <a:off x="3096475" y="5983748"/>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8" name="Straight Connector 7"/>
          <p:cNvCxnSpPr>
            <a:stCxn id="5" idx="6"/>
            <a:endCxn id="10" idx="2"/>
          </p:cNvCxnSpPr>
          <p:nvPr/>
        </p:nvCxnSpPr>
        <p:spPr>
          <a:xfrm rot="16200000">
            <a:off x="2940623" y="5682370"/>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 name="Rectangle 8"/>
          <p:cNvSpPr/>
          <p:nvPr/>
        </p:nvSpPr>
        <p:spPr>
          <a:xfrm rot="16200000">
            <a:off x="3164379" y="5610372"/>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10" name="Oval 9"/>
          <p:cNvSpPr/>
          <p:nvPr/>
        </p:nvSpPr>
        <p:spPr>
          <a:xfrm rot="16200000">
            <a:off x="3096475" y="5081946"/>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13" name="Straight Connector 12"/>
          <p:cNvCxnSpPr>
            <a:stCxn id="10" idx="6"/>
            <a:endCxn id="15" idx="2"/>
          </p:cNvCxnSpPr>
          <p:nvPr/>
        </p:nvCxnSpPr>
        <p:spPr>
          <a:xfrm rot="16200000" flipV="1">
            <a:off x="2933118" y="4773066"/>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4" name="Rectangle 13"/>
          <p:cNvSpPr/>
          <p:nvPr/>
        </p:nvSpPr>
        <p:spPr>
          <a:xfrm rot="16200000">
            <a:off x="3164379" y="4708570"/>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5" name="Oval 14"/>
          <p:cNvSpPr/>
          <p:nvPr/>
        </p:nvSpPr>
        <p:spPr>
          <a:xfrm rot="16200000">
            <a:off x="3095142" y="41664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8" name="Oval 17"/>
          <p:cNvSpPr/>
          <p:nvPr/>
        </p:nvSpPr>
        <p:spPr>
          <a:xfrm rot="16200000">
            <a:off x="2464238" y="462694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21" name="Oval 20"/>
          <p:cNvSpPr/>
          <p:nvPr/>
        </p:nvSpPr>
        <p:spPr>
          <a:xfrm rot="16200000">
            <a:off x="2489112" y="5530353"/>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24" name="Oval 23"/>
          <p:cNvSpPr/>
          <p:nvPr/>
        </p:nvSpPr>
        <p:spPr>
          <a:xfrm rot="16200000">
            <a:off x="1932626" y="508194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sp>
        <p:nvSpPr>
          <p:cNvPr id="32" name="TextBox 31"/>
          <p:cNvSpPr txBox="1"/>
          <p:nvPr/>
        </p:nvSpPr>
        <p:spPr>
          <a:xfrm rot="16200000">
            <a:off x="3273292" y="6004985"/>
            <a:ext cx="725865" cy="196017"/>
          </a:xfrm>
          <a:prstGeom prst="rect">
            <a:avLst/>
          </a:prstGeom>
          <a:noFill/>
        </p:spPr>
        <p:txBody>
          <a:bodyPr wrap="square" rtlCol="0" anchor="ctr">
            <a:noAutofit/>
          </a:bodyPr>
          <a:lstStyle/>
          <a:p>
            <a:pPr algn="ctr"/>
            <a:r>
              <a:rPr lang="en-US" sz="1600" dirty="0" smtClean="0">
                <a:latin typeface="Rockwell"/>
                <a:cs typeface="Rockwell"/>
              </a:rPr>
              <a:t>la</a:t>
            </a:r>
          </a:p>
        </p:txBody>
      </p:sp>
      <p:sp>
        <p:nvSpPr>
          <p:cNvPr id="34" name="TextBox 33"/>
          <p:cNvSpPr txBox="1"/>
          <p:nvPr/>
        </p:nvSpPr>
        <p:spPr>
          <a:xfrm rot="16200000">
            <a:off x="3234508" y="5115272"/>
            <a:ext cx="791679" cy="196017"/>
          </a:xfrm>
          <a:prstGeom prst="rect">
            <a:avLst/>
          </a:prstGeom>
          <a:noFill/>
        </p:spPr>
        <p:txBody>
          <a:bodyPr wrap="square" rtlCol="0" anchor="ctr">
            <a:noAutofit/>
          </a:bodyPr>
          <a:lstStyle/>
          <a:p>
            <a:pPr algn="ctr"/>
            <a:r>
              <a:rPr lang="en-US" sz="1600" dirty="0" smtClean="0">
                <a:latin typeface="Rockwell"/>
                <a:cs typeface="Rockwell"/>
              </a:rPr>
              <a:t>casa</a:t>
            </a:r>
          </a:p>
        </p:txBody>
      </p:sp>
      <p:cxnSp>
        <p:nvCxnSpPr>
          <p:cNvPr id="52" name="Curved Connector 51"/>
          <p:cNvCxnSpPr>
            <a:stCxn id="55" idx="1"/>
            <a:endCxn id="18" idx="0"/>
          </p:cNvCxnSpPr>
          <p:nvPr/>
        </p:nvCxnSpPr>
        <p:spPr>
          <a:xfrm rot="5400000" flipV="1">
            <a:off x="1579207" y="3893434"/>
            <a:ext cx="966534" cy="79952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3" name="Curved Connector 52"/>
          <p:cNvCxnSpPr>
            <a:stCxn id="55" idx="1"/>
            <a:endCxn id="24" idx="0"/>
          </p:cNvCxnSpPr>
          <p:nvPr/>
        </p:nvCxnSpPr>
        <p:spPr>
          <a:xfrm rot="5400000" flipV="1">
            <a:off x="1085898" y="4386743"/>
            <a:ext cx="1421540" cy="26791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4" name="Curved Connector 53"/>
          <p:cNvCxnSpPr>
            <a:stCxn id="55" idx="1"/>
            <a:endCxn id="5" idx="0"/>
          </p:cNvCxnSpPr>
          <p:nvPr/>
        </p:nvCxnSpPr>
        <p:spPr>
          <a:xfrm rot="5400000" flipV="1">
            <a:off x="1216923" y="4255718"/>
            <a:ext cx="2323341"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55" name="Rectangle 54"/>
          <p:cNvSpPr>
            <a:spLocks noChangeAspect="1"/>
          </p:cNvSpPr>
          <p:nvPr/>
        </p:nvSpPr>
        <p:spPr>
          <a:xfrm rot="16200000">
            <a:off x="1566644" y="3617796"/>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56" name="Curved Connector 55"/>
          <p:cNvCxnSpPr>
            <a:stCxn id="55" idx="1"/>
            <a:endCxn id="21" idx="0"/>
          </p:cNvCxnSpPr>
          <p:nvPr/>
        </p:nvCxnSpPr>
        <p:spPr>
          <a:xfrm rot="5400000" flipV="1">
            <a:off x="1139938" y="4332703"/>
            <a:ext cx="1869946" cy="82440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7" name="Curved Connector 56"/>
          <p:cNvCxnSpPr>
            <a:stCxn id="55" idx="1"/>
            <a:endCxn id="10" idx="0"/>
          </p:cNvCxnSpPr>
          <p:nvPr/>
        </p:nvCxnSpPr>
        <p:spPr>
          <a:xfrm rot="5400000" flipV="1">
            <a:off x="1667824" y="3804817"/>
            <a:ext cx="1421539"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58" name="Curved Connector 57"/>
          <p:cNvCxnSpPr>
            <a:stCxn id="55" idx="1"/>
            <a:endCxn id="15" idx="0"/>
          </p:cNvCxnSpPr>
          <p:nvPr/>
        </p:nvCxnSpPr>
        <p:spPr>
          <a:xfrm rot="5400000" flipV="1">
            <a:off x="2124895" y="3347746"/>
            <a:ext cx="506063" cy="143043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72" name="Curved Connector 71"/>
          <p:cNvCxnSpPr>
            <a:stCxn id="73" idx="1"/>
            <a:endCxn id="5" idx="7"/>
          </p:cNvCxnSpPr>
          <p:nvPr/>
        </p:nvCxnSpPr>
        <p:spPr>
          <a:xfrm rot="5400000" flipV="1">
            <a:off x="1780628" y="4671314"/>
            <a:ext cx="2376452"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73" name="Rectangle 72"/>
          <p:cNvSpPr>
            <a:spLocks noChangeAspect="1"/>
          </p:cNvSpPr>
          <p:nvPr/>
        </p:nvSpPr>
        <p:spPr>
          <a:xfrm rot="16200000">
            <a:off x="2703370" y="3460370"/>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74" name="Curved Connector 73"/>
          <p:cNvCxnSpPr>
            <a:stCxn id="73" idx="1"/>
            <a:endCxn id="10" idx="7"/>
          </p:cNvCxnSpPr>
          <p:nvPr/>
        </p:nvCxnSpPr>
        <p:spPr>
          <a:xfrm rot="5400000" flipV="1">
            <a:off x="2231529" y="4220413"/>
            <a:ext cx="1474650"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75" name="Curved Connector 74"/>
          <p:cNvCxnSpPr>
            <a:stCxn id="73" idx="1"/>
            <a:endCxn id="15" idx="7"/>
          </p:cNvCxnSpPr>
          <p:nvPr/>
        </p:nvCxnSpPr>
        <p:spPr>
          <a:xfrm rot="5400000" flipV="1">
            <a:off x="2688599" y="3763342"/>
            <a:ext cx="559174" cy="33749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nvGrpSpPr>
          <p:cNvPr id="93" name="Group 92"/>
          <p:cNvGrpSpPr/>
          <p:nvPr/>
        </p:nvGrpSpPr>
        <p:grpSpPr>
          <a:xfrm>
            <a:off x="3941450" y="1430538"/>
            <a:ext cx="3017643" cy="2164601"/>
            <a:chOff x="3789050" y="1278138"/>
            <a:chExt cx="3017643" cy="2164601"/>
          </a:xfrm>
        </p:grpSpPr>
        <p:sp>
          <p:nvSpPr>
            <p:cNvPr id="94" name="Oval 93"/>
            <p:cNvSpPr/>
            <p:nvPr/>
          </p:nvSpPr>
          <p:spPr>
            <a:xfrm>
              <a:off x="3986268" y="28059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95" name="Straight Connector 94"/>
            <p:cNvCxnSpPr>
              <a:stCxn id="94" idx="6"/>
              <a:endCxn id="97" idx="2"/>
            </p:cNvCxnSpPr>
            <p:nvPr/>
          </p:nvCxnSpPr>
          <p:spPr>
            <a:xfrm>
              <a:off x="4281316" y="2955494"/>
              <a:ext cx="606754"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6" name="Rectangle 95"/>
            <p:cNvSpPr/>
            <p:nvPr/>
          </p:nvSpPr>
          <p:spPr>
            <a:xfrm>
              <a:off x="4512023" y="287587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97" name="Oval 96"/>
            <p:cNvSpPr/>
            <p:nvPr/>
          </p:nvSpPr>
          <p:spPr>
            <a:xfrm>
              <a:off x="4888070" y="280597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cxnSp>
          <p:nvCxnSpPr>
            <p:cNvPr id="98" name="Straight Connector 97"/>
            <p:cNvCxnSpPr>
              <a:stCxn id="97" idx="6"/>
              <a:endCxn id="100" idx="2"/>
            </p:cNvCxnSpPr>
            <p:nvPr/>
          </p:nvCxnSpPr>
          <p:spPr>
            <a:xfrm flipV="1">
              <a:off x="5183117" y="2954160"/>
              <a:ext cx="620428" cy="1333"/>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99" name="Rectangle 98"/>
            <p:cNvSpPr/>
            <p:nvPr/>
          </p:nvSpPr>
          <p:spPr>
            <a:xfrm>
              <a:off x="5413825" y="2875873"/>
              <a:ext cx="144668" cy="144668"/>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r>
                <a:rPr lang="en-US" sz="800" i="1" dirty="0" smtClean="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00" name="Oval 99"/>
            <p:cNvSpPr/>
            <p:nvPr/>
          </p:nvSpPr>
          <p:spPr>
            <a:xfrm>
              <a:off x="5803546" y="280463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01" name="Oval 100"/>
            <p:cNvSpPr/>
            <p:nvPr/>
          </p:nvSpPr>
          <p:spPr>
            <a:xfrm>
              <a:off x="5343075" y="2173733"/>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102" name="Oval 101"/>
            <p:cNvSpPr/>
            <p:nvPr/>
          </p:nvSpPr>
          <p:spPr>
            <a:xfrm>
              <a:off x="4439663" y="219860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bg1"/>
                  </a:solidFill>
                  <a:latin typeface="Rockwell"/>
                  <a:cs typeface="Rockwell"/>
                </a:rPr>
                <a:t>F</a:t>
              </a:r>
              <a:endParaRPr lang="en-US" sz="1600" dirty="0">
                <a:solidFill>
                  <a:schemeClr val="bg1"/>
                </a:solidFill>
                <a:latin typeface="Rockwell"/>
                <a:cs typeface="Rockwell"/>
              </a:endParaRPr>
            </a:p>
          </p:txBody>
        </p:sp>
        <p:sp>
          <p:nvSpPr>
            <p:cNvPr id="103" name="Oval 102"/>
            <p:cNvSpPr/>
            <p:nvPr/>
          </p:nvSpPr>
          <p:spPr>
            <a:xfrm>
              <a:off x="4888069" y="164212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F</a:t>
              </a:r>
            </a:p>
          </p:txBody>
        </p:sp>
        <p:grpSp>
          <p:nvGrpSpPr>
            <p:cNvPr id="104" name="Group 103"/>
            <p:cNvGrpSpPr/>
            <p:nvPr/>
          </p:nvGrpSpPr>
          <p:grpSpPr>
            <a:xfrm>
              <a:off x="3789050" y="3243828"/>
              <a:ext cx="2579539" cy="198911"/>
              <a:chOff x="492120" y="3957332"/>
              <a:chExt cx="4728287" cy="364603"/>
            </a:xfrm>
          </p:grpSpPr>
          <p:sp>
            <p:nvSpPr>
              <p:cNvPr id="116" name="TextBox 115"/>
              <p:cNvSpPr txBox="1"/>
              <p:nvPr/>
            </p:nvSpPr>
            <p:spPr>
              <a:xfrm>
                <a:off x="492120" y="3962637"/>
                <a:ext cx="1330509" cy="359298"/>
              </a:xfrm>
              <a:prstGeom prst="rect">
                <a:avLst/>
              </a:prstGeom>
              <a:noFill/>
            </p:spPr>
            <p:txBody>
              <a:bodyPr wrap="square" rtlCol="0" anchor="ctr">
                <a:noAutofit/>
              </a:bodyPr>
              <a:lstStyle/>
              <a:p>
                <a:pPr algn="ctr"/>
                <a:r>
                  <a:rPr lang="en-US" sz="1600" dirty="0" smtClean="0">
                    <a:latin typeface="Rockwell"/>
                    <a:cs typeface="Rockwell"/>
                  </a:rPr>
                  <a:t>the</a:t>
                </a:r>
              </a:p>
            </p:txBody>
          </p:sp>
          <p:sp>
            <p:nvSpPr>
              <p:cNvPr id="117" name="TextBox 116"/>
              <p:cNvSpPr txBox="1"/>
              <p:nvPr/>
            </p:nvSpPr>
            <p:spPr>
              <a:xfrm>
                <a:off x="3537829" y="3962637"/>
                <a:ext cx="1682578" cy="347639"/>
              </a:xfrm>
              <a:prstGeom prst="rect">
                <a:avLst/>
              </a:prstGeom>
              <a:noFill/>
            </p:spPr>
            <p:txBody>
              <a:bodyPr wrap="square" rtlCol="0" anchor="ctr">
                <a:noAutofit/>
              </a:bodyPr>
              <a:lstStyle/>
              <a:p>
                <a:pPr algn="ctr"/>
                <a:r>
                  <a:rPr lang="en-US" sz="1600" dirty="0" smtClean="0">
                    <a:latin typeface="Rockwell"/>
                    <a:cs typeface="Rockwell"/>
                  </a:rPr>
                  <a:t>house</a:t>
                </a:r>
              </a:p>
            </p:txBody>
          </p:sp>
          <p:sp>
            <p:nvSpPr>
              <p:cNvPr id="118" name="TextBox 117"/>
              <p:cNvSpPr txBox="1"/>
              <p:nvPr/>
            </p:nvSpPr>
            <p:spPr>
              <a:xfrm>
                <a:off x="2084801" y="3957332"/>
                <a:ext cx="1451146" cy="359298"/>
              </a:xfrm>
              <a:prstGeom prst="rect">
                <a:avLst/>
              </a:prstGeom>
              <a:noFill/>
            </p:spPr>
            <p:txBody>
              <a:bodyPr wrap="square" rtlCol="0" anchor="ctr">
                <a:noAutofit/>
              </a:bodyPr>
              <a:lstStyle/>
              <a:p>
                <a:pPr algn="ctr"/>
                <a:r>
                  <a:rPr lang="en-US" sz="1600" dirty="0" smtClean="0">
                    <a:latin typeface="Rockwell"/>
                    <a:cs typeface="Rockwell"/>
                  </a:rPr>
                  <a:t>white</a:t>
                </a:r>
              </a:p>
            </p:txBody>
          </p:sp>
        </p:grpSp>
        <p:cxnSp>
          <p:nvCxnSpPr>
            <p:cNvPr id="105" name="Curved Connector 104"/>
            <p:cNvCxnSpPr>
              <a:stCxn id="108" idx="1"/>
              <a:endCxn id="101" idx="0"/>
            </p:cNvCxnSpPr>
            <p:nvPr/>
          </p:nvCxnSpPr>
          <p:spPr>
            <a:xfrm rot="10800000" flipV="1">
              <a:off x="5490599" y="1374205"/>
              <a:ext cx="966534" cy="79952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6" name="Curved Connector 105"/>
            <p:cNvCxnSpPr>
              <a:stCxn id="108" idx="1"/>
              <a:endCxn id="103" idx="0"/>
            </p:cNvCxnSpPr>
            <p:nvPr/>
          </p:nvCxnSpPr>
          <p:spPr>
            <a:xfrm rot="10800000" flipV="1">
              <a:off x="5035593" y="1374205"/>
              <a:ext cx="1421540" cy="26791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7" name="Curved Connector 106"/>
            <p:cNvCxnSpPr>
              <a:stCxn id="108" idx="1"/>
              <a:endCxn id="94" idx="0"/>
            </p:cNvCxnSpPr>
            <p:nvPr/>
          </p:nvCxnSpPr>
          <p:spPr>
            <a:xfrm rot="10800000" flipV="1">
              <a:off x="4133793" y="1374206"/>
              <a:ext cx="2323341"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08" name="Rectangle 107"/>
            <p:cNvSpPr>
              <a:spLocks noChangeAspect="1"/>
            </p:cNvSpPr>
            <p:nvPr/>
          </p:nvSpPr>
          <p:spPr>
            <a:xfrm>
              <a:off x="6457133" y="1278138"/>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09" name="Curved Connector 108"/>
            <p:cNvCxnSpPr>
              <a:stCxn id="108" idx="1"/>
              <a:endCxn id="102" idx="0"/>
            </p:cNvCxnSpPr>
            <p:nvPr/>
          </p:nvCxnSpPr>
          <p:spPr>
            <a:xfrm rot="10800000" flipV="1">
              <a:off x="4587187" y="1374205"/>
              <a:ext cx="1869946" cy="82440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0" name="Curved Connector 109"/>
            <p:cNvCxnSpPr>
              <a:stCxn id="108" idx="1"/>
              <a:endCxn id="97" idx="0"/>
            </p:cNvCxnSpPr>
            <p:nvPr/>
          </p:nvCxnSpPr>
          <p:spPr>
            <a:xfrm rot="10800000" flipV="1">
              <a:off x="5035595" y="1374206"/>
              <a:ext cx="1421539" cy="143176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1" name="Curved Connector 110"/>
            <p:cNvCxnSpPr>
              <a:stCxn id="108" idx="1"/>
              <a:endCxn id="100" idx="0"/>
            </p:cNvCxnSpPr>
            <p:nvPr/>
          </p:nvCxnSpPr>
          <p:spPr>
            <a:xfrm rot="10800000" flipV="1">
              <a:off x="5951071" y="1374205"/>
              <a:ext cx="506063" cy="143043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2" name="Curved Connector 111"/>
            <p:cNvCxnSpPr>
              <a:stCxn id="113" idx="1"/>
              <a:endCxn id="94" idx="7"/>
            </p:cNvCxnSpPr>
            <p:nvPr/>
          </p:nvCxnSpPr>
          <p:spPr>
            <a:xfrm rot="10800000" flipV="1">
              <a:off x="4238107" y="2510932"/>
              <a:ext cx="2376452"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13" name="Rectangle 112"/>
            <p:cNvSpPr>
              <a:spLocks noChangeAspect="1"/>
            </p:cNvSpPr>
            <p:nvPr/>
          </p:nvSpPr>
          <p:spPr>
            <a:xfrm>
              <a:off x="6614559" y="2414864"/>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14" name="Curved Connector 113"/>
            <p:cNvCxnSpPr>
              <a:stCxn id="113" idx="1"/>
              <a:endCxn id="97" idx="7"/>
            </p:cNvCxnSpPr>
            <p:nvPr/>
          </p:nvCxnSpPr>
          <p:spPr>
            <a:xfrm rot="10800000" flipV="1">
              <a:off x="5139909" y="2510932"/>
              <a:ext cx="1474650" cy="33883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5" name="Curved Connector 114"/>
            <p:cNvCxnSpPr>
              <a:stCxn id="113" idx="1"/>
              <a:endCxn id="100" idx="7"/>
            </p:cNvCxnSpPr>
            <p:nvPr/>
          </p:nvCxnSpPr>
          <p:spPr>
            <a:xfrm rot="10800000" flipV="1">
              <a:off x="6055385" y="2510931"/>
              <a:ext cx="559174" cy="33749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sp>
        <p:nvSpPr>
          <p:cNvPr id="119" name="Oval 118"/>
          <p:cNvSpPr/>
          <p:nvPr/>
        </p:nvSpPr>
        <p:spPr>
          <a:xfrm>
            <a:off x="4143544" y="4062155"/>
            <a:ext cx="295048" cy="299047"/>
          </a:xfrm>
          <a:prstGeom prst="ellipse">
            <a:avLst/>
          </a:prstGeom>
          <a:solidFill>
            <a:schemeClr val="bg1">
              <a:lumMod val="6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tx1"/>
              </a:solidFill>
              <a:latin typeface="Rockwell"/>
              <a:cs typeface="Rockwell"/>
            </a:endParaRPr>
          </a:p>
        </p:txBody>
      </p:sp>
      <p:sp>
        <p:nvSpPr>
          <p:cNvPr id="120" name="Oval 119"/>
          <p:cNvSpPr/>
          <p:nvPr/>
        </p:nvSpPr>
        <p:spPr>
          <a:xfrm>
            <a:off x="5045346" y="4062155"/>
            <a:ext cx="295048" cy="29904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T</a:t>
            </a:r>
            <a:endParaRPr lang="en-US" sz="1600" dirty="0">
              <a:solidFill>
                <a:schemeClr val="tx1"/>
              </a:solidFill>
              <a:latin typeface="Rockwell"/>
              <a:cs typeface="Rockwell"/>
            </a:endParaRPr>
          </a:p>
        </p:txBody>
      </p:sp>
      <p:sp>
        <p:nvSpPr>
          <p:cNvPr id="121" name="Oval 120"/>
          <p:cNvSpPr/>
          <p:nvPr/>
        </p:nvSpPr>
        <p:spPr>
          <a:xfrm>
            <a:off x="5960822" y="4060822"/>
            <a:ext cx="295048" cy="299047"/>
          </a:xfrm>
          <a:prstGeom prst="ellipse">
            <a:avLst/>
          </a:prstGeom>
          <a:solidFill>
            <a:schemeClr val="bg1">
              <a:lumMod val="6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smtClean="0">
                <a:solidFill>
                  <a:schemeClr val="tx1"/>
                </a:solidFill>
                <a:latin typeface="Rockwell"/>
                <a:cs typeface="Rockwell"/>
              </a:rPr>
              <a:t>F</a:t>
            </a:r>
            <a:endParaRPr lang="en-US" sz="1600" dirty="0">
              <a:solidFill>
                <a:schemeClr val="bg1"/>
              </a:solidFill>
              <a:latin typeface="Rockwell"/>
              <a:cs typeface="Rockwell"/>
            </a:endParaRPr>
          </a:p>
        </p:txBody>
      </p:sp>
      <p:sp>
        <p:nvSpPr>
          <p:cNvPr id="122" name="Oval 121"/>
          <p:cNvSpPr/>
          <p:nvPr/>
        </p:nvSpPr>
        <p:spPr>
          <a:xfrm>
            <a:off x="4138667" y="497763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3" name="Oval 122"/>
          <p:cNvSpPr/>
          <p:nvPr/>
        </p:nvSpPr>
        <p:spPr>
          <a:xfrm>
            <a:off x="5040469" y="4977630"/>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4" name="Oval 123"/>
          <p:cNvSpPr/>
          <p:nvPr/>
        </p:nvSpPr>
        <p:spPr>
          <a:xfrm>
            <a:off x="5955945" y="4976297"/>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5" name="Oval 124"/>
          <p:cNvSpPr/>
          <p:nvPr/>
        </p:nvSpPr>
        <p:spPr>
          <a:xfrm>
            <a:off x="4143544" y="5969254"/>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6" name="Oval 125"/>
          <p:cNvSpPr/>
          <p:nvPr/>
        </p:nvSpPr>
        <p:spPr>
          <a:xfrm>
            <a:off x="5045346" y="5969254"/>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7" name="Oval 126"/>
          <p:cNvSpPr/>
          <p:nvPr/>
        </p:nvSpPr>
        <p:spPr>
          <a:xfrm>
            <a:off x="5960822" y="5967921"/>
            <a:ext cx="295048" cy="299047"/>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a:solidFill>
                  <a:schemeClr val="bg1"/>
                </a:solidFill>
                <a:latin typeface="Rockwell"/>
                <a:cs typeface="Rockwell"/>
              </a:rPr>
              <a:t>T</a:t>
            </a:r>
          </a:p>
        </p:txBody>
      </p:sp>
      <p:sp>
        <p:nvSpPr>
          <p:cNvPr id="128" name="Rectangle 127"/>
          <p:cNvSpPr/>
          <p:nvPr/>
        </p:nvSpPr>
        <p:spPr>
          <a:xfrm>
            <a:off x="3941450" y="3898476"/>
            <a:ext cx="2611750" cy="2567450"/>
          </a:xfrm>
          <a:prstGeom prst="rect">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cxnSp>
        <p:nvCxnSpPr>
          <p:cNvPr id="129" name="Curved Connector 128"/>
          <p:cNvCxnSpPr>
            <a:stCxn id="132" idx="1"/>
            <a:endCxn id="123" idx="0"/>
          </p:cNvCxnSpPr>
          <p:nvPr/>
        </p:nvCxnSpPr>
        <p:spPr>
          <a:xfrm rot="10800000" flipV="1">
            <a:off x="5187994" y="4747880"/>
            <a:ext cx="2411807" cy="22974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0" name="Curved Connector 129"/>
          <p:cNvCxnSpPr>
            <a:stCxn id="132" idx="1"/>
            <a:endCxn id="121" idx="4"/>
          </p:cNvCxnSpPr>
          <p:nvPr/>
        </p:nvCxnSpPr>
        <p:spPr>
          <a:xfrm rot="10800000">
            <a:off x="6108346" y="4359869"/>
            <a:ext cx="1491454" cy="38801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1" name="Curved Connector 130"/>
          <p:cNvCxnSpPr>
            <a:stCxn id="132" idx="1"/>
            <a:endCxn id="119" idx="5"/>
          </p:cNvCxnSpPr>
          <p:nvPr/>
        </p:nvCxnSpPr>
        <p:spPr>
          <a:xfrm rot="10800000">
            <a:off x="4395384" y="4317409"/>
            <a:ext cx="3204417" cy="43047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32" name="Rectangle 131"/>
          <p:cNvSpPr>
            <a:spLocks noChangeAspect="1"/>
          </p:cNvSpPr>
          <p:nvPr/>
        </p:nvSpPr>
        <p:spPr>
          <a:xfrm>
            <a:off x="7599800" y="4651813"/>
            <a:ext cx="192134" cy="192136"/>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33" name="Curved Connector 132"/>
          <p:cNvCxnSpPr>
            <a:stCxn id="132" idx="1"/>
            <a:endCxn id="120" idx="4"/>
          </p:cNvCxnSpPr>
          <p:nvPr/>
        </p:nvCxnSpPr>
        <p:spPr>
          <a:xfrm rot="10800000">
            <a:off x="5192870" y="4361203"/>
            <a:ext cx="2406930" cy="38667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4" name="Curved Connector 133"/>
          <p:cNvCxnSpPr>
            <a:stCxn id="132" idx="1"/>
            <a:endCxn id="122" idx="0"/>
          </p:cNvCxnSpPr>
          <p:nvPr/>
        </p:nvCxnSpPr>
        <p:spPr>
          <a:xfrm rot="10800000" flipV="1">
            <a:off x="4286192" y="4747880"/>
            <a:ext cx="3313609" cy="22974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5" name="Curved Connector 134"/>
          <p:cNvCxnSpPr>
            <a:stCxn id="132" idx="1"/>
            <a:endCxn id="124" idx="0"/>
          </p:cNvCxnSpPr>
          <p:nvPr/>
        </p:nvCxnSpPr>
        <p:spPr>
          <a:xfrm rot="10800000" flipV="1">
            <a:off x="6103470" y="4747881"/>
            <a:ext cx="1496331" cy="2284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2" name="Curved Connector 141"/>
          <p:cNvCxnSpPr>
            <a:stCxn id="132" idx="1"/>
          </p:cNvCxnSpPr>
          <p:nvPr/>
        </p:nvCxnSpPr>
        <p:spPr>
          <a:xfrm rot="10800000" flipV="1">
            <a:off x="5138026" y="4747880"/>
            <a:ext cx="2461774" cy="1222705"/>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3" name="Curved Connector 142"/>
          <p:cNvCxnSpPr>
            <a:stCxn id="132" idx="1"/>
          </p:cNvCxnSpPr>
          <p:nvPr/>
        </p:nvCxnSpPr>
        <p:spPr>
          <a:xfrm rot="10800000" flipV="1">
            <a:off x="4236224" y="4747880"/>
            <a:ext cx="3363576" cy="1222705"/>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4" name="Curved Connector 143"/>
          <p:cNvCxnSpPr>
            <a:stCxn id="132" idx="1"/>
          </p:cNvCxnSpPr>
          <p:nvPr/>
        </p:nvCxnSpPr>
        <p:spPr>
          <a:xfrm rot="10800000" flipV="1">
            <a:off x="6053502" y="4747880"/>
            <a:ext cx="1546298" cy="1221373"/>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3" name="TextBox 2"/>
          <p:cNvSpPr txBox="1"/>
          <p:nvPr/>
        </p:nvSpPr>
        <p:spPr>
          <a:xfrm>
            <a:off x="7110657" y="4179529"/>
            <a:ext cx="1233938" cy="460471"/>
          </a:xfrm>
          <a:prstGeom prst="rect">
            <a:avLst/>
          </a:prstGeom>
          <a:noFill/>
        </p:spPr>
        <p:txBody>
          <a:bodyPr wrap="square" rtlCol="0" anchor="ctr">
            <a:noAutofit/>
          </a:bodyPr>
          <a:lstStyle/>
          <a:p>
            <a:pPr algn="ctr"/>
            <a:r>
              <a:rPr lang="en-US" dirty="0" smtClean="0"/>
              <a:t>aligner</a:t>
            </a:r>
          </a:p>
        </p:txBody>
      </p:sp>
      <p:sp>
        <p:nvSpPr>
          <p:cNvPr id="77" name="TextBox 76"/>
          <p:cNvSpPr txBox="1"/>
          <p:nvPr/>
        </p:nvSpPr>
        <p:spPr>
          <a:xfrm>
            <a:off x="6255870" y="2132559"/>
            <a:ext cx="1233938" cy="460471"/>
          </a:xfrm>
          <a:prstGeom prst="rect">
            <a:avLst/>
          </a:prstGeom>
          <a:noFill/>
        </p:spPr>
        <p:txBody>
          <a:bodyPr wrap="square" rtlCol="0" anchor="ctr">
            <a:noAutofit/>
          </a:bodyPr>
          <a:lstStyle/>
          <a:p>
            <a:pPr algn="ctr"/>
            <a:r>
              <a:rPr lang="en-US" dirty="0" smtClean="0"/>
              <a:t>tagger</a:t>
            </a:r>
          </a:p>
        </p:txBody>
      </p:sp>
      <p:sp>
        <p:nvSpPr>
          <p:cNvPr id="78" name="TextBox 77"/>
          <p:cNvSpPr txBox="1"/>
          <p:nvPr/>
        </p:nvSpPr>
        <p:spPr>
          <a:xfrm>
            <a:off x="6103469" y="997097"/>
            <a:ext cx="1233938" cy="460471"/>
          </a:xfrm>
          <a:prstGeom prst="rect">
            <a:avLst/>
          </a:prstGeom>
          <a:noFill/>
        </p:spPr>
        <p:txBody>
          <a:bodyPr wrap="square" rtlCol="0" anchor="ctr">
            <a:noAutofit/>
          </a:bodyPr>
          <a:lstStyle/>
          <a:p>
            <a:pPr algn="ctr"/>
            <a:r>
              <a:rPr lang="en-US" dirty="0" smtClean="0"/>
              <a:t>parser</a:t>
            </a:r>
          </a:p>
        </p:txBody>
      </p:sp>
      <p:sp>
        <p:nvSpPr>
          <p:cNvPr id="83" name="TextBox 82"/>
          <p:cNvSpPr txBox="1"/>
          <p:nvPr/>
        </p:nvSpPr>
        <p:spPr>
          <a:xfrm rot="16200000">
            <a:off x="1871146" y="3331698"/>
            <a:ext cx="1233938" cy="460471"/>
          </a:xfrm>
          <a:prstGeom prst="rect">
            <a:avLst/>
          </a:prstGeom>
          <a:noFill/>
        </p:spPr>
        <p:txBody>
          <a:bodyPr wrap="square" rtlCol="0" anchor="ctr">
            <a:noAutofit/>
          </a:bodyPr>
          <a:lstStyle/>
          <a:p>
            <a:pPr algn="ctr"/>
            <a:r>
              <a:rPr lang="en-US" dirty="0" smtClean="0"/>
              <a:t>tagger</a:t>
            </a:r>
          </a:p>
        </p:txBody>
      </p:sp>
      <p:sp>
        <p:nvSpPr>
          <p:cNvPr id="84" name="TextBox 83"/>
          <p:cNvSpPr txBox="1"/>
          <p:nvPr/>
        </p:nvSpPr>
        <p:spPr>
          <a:xfrm rot="16200000">
            <a:off x="735684" y="3484099"/>
            <a:ext cx="1233938" cy="460471"/>
          </a:xfrm>
          <a:prstGeom prst="rect">
            <a:avLst/>
          </a:prstGeom>
          <a:noFill/>
        </p:spPr>
        <p:txBody>
          <a:bodyPr wrap="square" rtlCol="0" anchor="ctr">
            <a:noAutofit/>
          </a:bodyPr>
          <a:lstStyle/>
          <a:p>
            <a:pPr algn="ctr"/>
            <a:r>
              <a:rPr lang="en-US" dirty="0" smtClean="0"/>
              <a:t>parser</a:t>
            </a:r>
          </a:p>
        </p:txBody>
      </p:sp>
      <p:sp>
        <p:nvSpPr>
          <p:cNvPr id="80" name="Oval 79"/>
          <p:cNvSpPr/>
          <p:nvPr/>
        </p:nvSpPr>
        <p:spPr>
          <a:xfrm rot="16200000">
            <a:off x="3232259" y="4173653"/>
            <a:ext cx="849405" cy="299047"/>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dirty="0" err="1" smtClean="0">
                <a:solidFill>
                  <a:schemeClr val="tx1"/>
                </a:solidFill>
                <a:latin typeface="Rockwell"/>
                <a:cs typeface="Rockwell"/>
              </a:rPr>
              <a:t>blanca</a:t>
            </a:r>
            <a:endParaRPr lang="en-US" sz="1600" dirty="0">
              <a:solidFill>
                <a:schemeClr val="tx1"/>
              </a:solidFill>
              <a:latin typeface="Rockwell"/>
              <a:cs typeface="Rockwell"/>
            </a:endParaRPr>
          </a:p>
        </p:txBody>
      </p:sp>
      <p:sp>
        <p:nvSpPr>
          <p:cNvPr id="81" name="Rectangle 80"/>
          <p:cNvSpPr>
            <a:spLocks noChangeAspect="1"/>
          </p:cNvSpPr>
          <p:nvPr/>
        </p:nvSpPr>
        <p:spPr>
          <a:xfrm rot="16200000">
            <a:off x="3883562" y="3699021"/>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82" name="Straight Connector 81"/>
          <p:cNvCxnSpPr>
            <a:stCxn id="119" idx="1"/>
            <a:endCxn id="81" idx="2"/>
          </p:cNvCxnSpPr>
          <p:nvPr/>
        </p:nvCxnSpPr>
        <p:spPr>
          <a:xfrm flipH="1" flipV="1">
            <a:off x="4011970" y="3763225"/>
            <a:ext cx="174783" cy="342724"/>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p:cNvCxnSpPr>
            <a:stCxn id="81" idx="0"/>
            <a:endCxn id="80" idx="5"/>
          </p:cNvCxnSpPr>
          <p:nvPr/>
        </p:nvCxnSpPr>
        <p:spPr>
          <a:xfrm flipH="1">
            <a:off x="3762691" y="3763225"/>
            <a:ext cx="120871" cy="259641"/>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0" name="Rectangle 89"/>
          <p:cNvSpPr>
            <a:spLocks noChangeAspect="1"/>
          </p:cNvSpPr>
          <p:nvPr/>
        </p:nvSpPr>
        <p:spPr>
          <a:xfrm rot="16200000">
            <a:off x="3819358" y="3530934"/>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91" name="Straight Connector 90"/>
          <p:cNvCxnSpPr>
            <a:stCxn id="120" idx="1"/>
            <a:endCxn id="90" idx="2"/>
          </p:cNvCxnSpPr>
          <p:nvPr/>
        </p:nvCxnSpPr>
        <p:spPr>
          <a:xfrm flipH="1" flipV="1">
            <a:off x="3947766" y="3595138"/>
            <a:ext cx="1140789" cy="510811"/>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p:cNvCxnSpPr>
            <a:stCxn id="90" idx="0"/>
            <a:endCxn id="80" idx="5"/>
          </p:cNvCxnSpPr>
          <p:nvPr/>
        </p:nvCxnSpPr>
        <p:spPr>
          <a:xfrm flipH="1">
            <a:off x="3762691" y="3595138"/>
            <a:ext cx="56667" cy="427728"/>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36" name="Rectangle 135"/>
          <p:cNvSpPr>
            <a:spLocks noChangeAspect="1"/>
          </p:cNvSpPr>
          <p:nvPr/>
        </p:nvSpPr>
        <p:spPr>
          <a:xfrm rot="16200000">
            <a:off x="3757363" y="3334917"/>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37" name="Straight Connector 136"/>
          <p:cNvCxnSpPr>
            <a:stCxn id="121" idx="1"/>
            <a:endCxn id="136" idx="2"/>
          </p:cNvCxnSpPr>
          <p:nvPr/>
        </p:nvCxnSpPr>
        <p:spPr>
          <a:xfrm flipH="1" flipV="1">
            <a:off x="3885771" y="3399121"/>
            <a:ext cx="2118260" cy="705495"/>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8" name="Straight Connector 137"/>
          <p:cNvCxnSpPr>
            <a:stCxn id="136" idx="0"/>
            <a:endCxn id="80" idx="5"/>
          </p:cNvCxnSpPr>
          <p:nvPr/>
        </p:nvCxnSpPr>
        <p:spPr>
          <a:xfrm>
            <a:off x="3757363" y="3399121"/>
            <a:ext cx="5328" cy="623745"/>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6" name="Rectangle 165"/>
          <p:cNvSpPr>
            <a:spLocks noChangeAspect="1"/>
          </p:cNvSpPr>
          <p:nvPr/>
        </p:nvSpPr>
        <p:spPr>
          <a:xfrm rot="16200000">
            <a:off x="4454748" y="3617796"/>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67" name="Straight Connector 166"/>
          <p:cNvCxnSpPr>
            <a:endCxn id="166" idx="3"/>
          </p:cNvCxnSpPr>
          <p:nvPr/>
        </p:nvCxnSpPr>
        <p:spPr>
          <a:xfrm>
            <a:off x="4390507" y="3213623"/>
            <a:ext cx="128445" cy="404174"/>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8" name="Straight Connector 167"/>
          <p:cNvCxnSpPr>
            <a:stCxn id="166" idx="1"/>
          </p:cNvCxnSpPr>
          <p:nvPr/>
        </p:nvCxnSpPr>
        <p:spPr>
          <a:xfrm flipH="1">
            <a:off x="4395383" y="3746204"/>
            <a:ext cx="123569" cy="359745"/>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9" name="Rectangle 168"/>
          <p:cNvSpPr>
            <a:spLocks noChangeAspect="1"/>
          </p:cNvSpPr>
          <p:nvPr/>
        </p:nvSpPr>
        <p:spPr>
          <a:xfrm rot="16200000">
            <a:off x="5397066" y="3617795"/>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70" name="Straight Connector 169"/>
          <p:cNvCxnSpPr>
            <a:endCxn id="169" idx="3"/>
          </p:cNvCxnSpPr>
          <p:nvPr/>
        </p:nvCxnSpPr>
        <p:spPr>
          <a:xfrm>
            <a:off x="5292309" y="3213623"/>
            <a:ext cx="168961" cy="404173"/>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1" name="Straight Connector 170"/>
          <p:cNvCxnSpPr>
            <a:stCxn id="169" idx="1"/>
          </p:cNvCxnSpPr>
          <p:nvPr/>
        </p:nvCxnSpPr>
        <p:spPr>
          <a:xfrm flipH="1">
            <a:off x="5297185" y="3746203"/>
            <a:ext cx="164085" cy="359746"/>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2" name="Rectangle 171"/>
          <p:cNvSpPr>
            <a:spLocks noChangeAspect="1"/>
          </p:cNvSpPr>
          <p:nvPr/>
        </p:nvSpPr>
        <p:spPr>
          <a:xfrm rot="16200000">
            <a:off x="6328377" y="3611554"/>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73" name="Straight Connector 172"/>
          <p:cNvCxnSpPr>
            <a:endCxn id="172" idx="3"/>
          </p:cNvCxnSpPr>
          <p:nvPr/>
        </p:nvCxnSpPr>
        <p:spPr>
          <a:xfrm>
            <a:off x="6207785" y="3212290"/>
            <a:ext cx="184796" cy="399265"/>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4" name="Straight Connector 173"/>
          <p:cNvCxnSpPr>
            <a:stCxn id="172" idx="1"/>
          </p:cNvCxnSpPr>
          <p:nvPr/>
        </p:nvCxnSpPr>
        <p:spPr>
          <a:xfrm flipH="1">
            <a:off x="6212661" y="3739962"/>
            <a:ext cx="179920" cy="364654"/>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5" name="Rectangle 174"/>
          <p:cNvSpPr>
            <a:spLocks noChangeAspect="1"/>
          </p:cNvSpPr>
          <p:nvPr/>
        </p:nvSpPr>
        <p:spPr>
          <a:xfrm rot="16200000">
            <a:off x="4680684" y="3617796"/>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76" name="Straight Connector 175"/>
          <p:cNvCxnSpPr>
            <a:endCxn id="175" idx="3"/>
          </p:cNvCxnSpPr>
          <p:nvPr/>
        </p:nvCxnSpPr>
        <p:spPr>
          <a:xfrm>
            <a:off x="4390507" y="3213623"/>
            <a:ext cx="354381" cy="404174"/>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7" name="Straight Connector 176"/>
          <p:cNvCxnSpPr>
            <a:stCxn id="175" idx="1"/>
          </p:cNvCxnSpPr>
          <p:nvPr/>
        </p:nvCxnSpPr>
        <p:spPr>
          <a:xfrm flipH="1">
            <a:off x="4390506" y="3746204"/>
            <a:ext cx="354382" cy="1275220"/>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2" name="Rectangle 181"/>
          <p:cNvSpPr>
            <a:spLocks noChangeAspect="1"/>
          </p:cNvSpPr>
          <p:nvPr/>
        </p:nvSpPr>
        <p:spPr>
          <a:xfrm rot="16200000">
            <a:off x="3806486" y="2945764"/>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83" name="Straight Connector 182"/>
          <p:cNvCxnSpPr>
            <a:stCxn id="94" idx="1"/>
            <a:endCxn id="182" idx="2"/>
          </p:cNvCxnSpPr>
          <p:nvPr/>
        </p:nvCxnSpPr>
        <p:spPr>
          <a:xfrm flipH="1">
            <a:off x="3934894" y="3002164"/>
            <a:ext cx="246983" cy="7804"/>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4" name="Straight Connector 183"/>
          <p:cNvCxnSpPr>
            <a:stCxn id="182" idx="1"/>
            <a:endCxn id="15" idx="5"/>
          </p:cNvCxnSpPr>
          <p:nvPr/>
        </p:nvCxnSpPr>
        <p:spPr>
          <a:xfrm flipH="1">
            <a:off x="3348396" y="3074172"/>
            <a:ext cx="522294" cy="1137507"/>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5" name="Rectangle 184"/>
          <p:cNvSpPr>
            <a:spLocks noChangeAspect="1"/>
          </p:cNvSpPr>
          <p:nvPr/>
        </p:nvSpPr>
        <p:spPr>
          <a:xfrm rot="16200000">
            <a:off x="3658194" y="2812318"/>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86" name="Straight Connector 185"/>
          <p:cNvCxnSpPr>
            <a:stCxn id="97" idx="1"/>
            <a:endCxn id="185" idx="2"/>
          </p:cNvCxnSpPr>
          <p:nvPr/>
        </p:nvCxnSpPr>
        <p:spPr>
          <a:xfrm flipH="1" flipV="1">
            <a:off x="3786602" y="2876522"/>
            <a:ext cx="1297077" cy="125642"/>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7" name="Straight Connector 186"/>
          <p:cNvCxnSpPr>
            <a:stCxn id="185" idx="1"/>
            <a:endCxn id="10" idx="5"/>
          </p:cNvCxnSpPr>
          <p:nvPr/>
        </p:nvCxnSpPr>
        <p:spPr>
          <a:xfrm flipH="1">
            <a:off x="3349729" y="2940726"/>
            <a:ext cx="372669" cy="2186429"/>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8" name="Rectangle 187"/>
          <p:cNvSpPr>
            <a:spLocks noChangeAspect="1"/>
          </p:cNvSpPr>
          <p:nvPr/>
        </p:nvSpPr>
        <p:spPr>
          <a:xfrm rot="16200000">
            <a:off x="3514250" y="2690689"/>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89" name="Straight Connector 188"/>
          <p:cNvCxnSpPr>
            <a:stCxn id="100" idx="1"/>
            <a:endCxn id="188" idx="2"/>
          </p:cNvCxnSpPr>
          <p:nvPr/>
        </p:nvCxnSpPr>
        <p:spPr>
          <a:xfrm flipH="1" flipV="1">
            <a:off x="3642658" y="2754893"/>
            <a:ext cx="2356497" cy="245938"/>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0" name="Straight Connector 189"/>
          <p:cNvCxnSpPr>
            <a:stCxn id="188" idx="1"/>
            <a:endCxn id="5" idx="5"/>
          </p:cNvCxnSpPr>
          <p:nvPr/>
        </p:nvCxnSpPr>
        <p:spPr>
          <a:xfrm flipH="1">
            <a:off x="3349729" y="2819097"/>
            <a:ext cx="228725" cy="3209860"/>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91" name="Rectangle 190"/>
          <p:cNvSpPr>
            <a:spLocks noChangeAspect="1"/>
          </p:cNvSpPr>
          <p:nvPr/>
        </p:nvSpPr>
        <p:spPr>
          <a:xfrm rot="16200000">
            <a:off x="5595233" y="3618346"/>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92" name="Straight Connector 191"/>
          <p:cNvCxnSpPr>
            <a:endCxn id="191" idx="3"/>
          </p:cNvCxnSpPr>
          <p:nvPr/>
        </p:nvCxnSpPr>
        <p:spPr>
          <a:xfrm>
            <a:off x="5305056" y="3214173"/>
            <a:ext cx="354381" cy="404174"/>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3" name="Straight Connector 192"/>
          <p:cNvCxnSpPr>
            <a:stCxn id="191" idx="1"/>
          </p:cNvCxnSpPr>
          <p:nvPr/>
        </p:nvCxnSpPr>
        <p:spPr>
          <a:xfrm flipH="1">
            <a:off x="5305055" y="3746754"/>
            <a:ext cx="354382" cy="1275220"/>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94" name="Rectangle 193"/>
          <p:cNvSpPr>
            <a:spLocks noChangeAspect="1"/>
          </p:cNvSpPr>
          <p:nvPr/>
        </p:nvSpPr>
        <p:spPr>
          <a:xfrm rot="16200000">
            <a:off x="6505567" y="3608000"/>
            <a:ext cx="128407" cy="12840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400" i="1" dirty="0">
              <a:solidFill>
                <a:schemeClr val="tx1"/>
              </a:solidFill>
              <a:latin typeface="Times New Roman"/>
              <a:cs typeface="Times New Roman"/>
            </a:endParaRPr>
          </a:p>
        </p:txBody>
      </p:sp>
      <p:cxnSp>
        <p:nvCxnSpPr>
          <p:cNvPr id="195" name="Straight Connector 194"/>
          <p:cNvCxnSpPr>
            <a:endCxn id="194" idx="3"/>
          </p:cNvCxnSpPr>
          <p:nvPr/>
        </p:nvCxnSpPr>
        <p:spPr>
          <a:xfrm>
            <a:off x="6215390" y="3203827"/>
            <a:ext cx="354381" cy="404174"/>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6" name="Straight Connector 195"/>
          <p:cNvCxnSpPr>
            <a:stCxn id="194" idx="1"/>
          </p:cNvCxnSpPr>
          <p:nvPr/>
        </p:nvCxnSpPr>
        <p:spPr>
          <a:xfrm flipH="1">
            <a:off x="6215389" y="3736408"/>
            <a:ext cx="354382" cy="1275220"/>
          </a:xfrm>
          <a:prstGeom prst="line">
            <a:avLst/>
          </a:prstGeom>
          <a:solidFill>
            <a:schemeClr val="bg1"/>
          </a:solidFill>
          <a:ln w="19050" cmpd="sng">
            <a:solidFill>
              <a:schemeClr val="tx1"/>
            </a:soli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71140758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7"/>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6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16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70"/>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69"/>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7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73"/>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72"/>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74"/>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176"/>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77"/>
                                        </p:tgtEl>
                                        <p:attrNameLst>
                                          <p:attrName>style.visibility</p:attrName>
                                        </p:attrNameLst>
                                      </p:cBhvr>
                                      <p:to>
                                        <p:strVal val="visible"/>
                                      </p:to>
                                    </p:set>
                                  </p:childTnLst>
                                </p:cTn>
                              </p:par>
                              <p:par>
                                <p:cTn id="33" presetID="1" presetClass="entr" presetSubtype="0" fill="hold" grpId="0" nodeType="withEffect">
                                  <p:stCondLst>
                                    <p:cond delay="0"/>
                                  </p:stCondLst>
                                  <p:childTnLst>
                                    <p:set>
                                      <p:cBhvr>
                                        <p:cTn id="34" dur="1" fill="hold">
                                          <p:stCondLst>
                                            <p:cond delay="0"/>
                                          </p:stCondLst>
                                        </p:cTn>
                                        <p:tgtEl>
                                          <p:spTgt spid="175"/>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92"/>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191"/>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193"/>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195"/>
                                        </p:tgtEl>
                                        <p:attrNameLst>
                                          <p:attrName>style.visibility</p:attrName>
                                        </p:attrNameLst>
                                      </p:cBhvr>
                                      <p:to>
                                        <p:strVal val="visible"/>
                                      </p:to>
                                    </p:set>
                                  </p:childTnLst>
                                </p:cTn>
                              </p:par>
                              <p:par>
                                <p:cTn id="47" presetID="1" presetClass="entr" presetSubtype="0" fill="hold" grpId="0" nodeType="withEffect">
                                  <p:stCondLst>
                                    <p:cond delay="0"/>
                                  </p:stCondLst>
                                  <p:childTnLst>
                                    <p:set>
                                      <p:cBhvr>
                                        <p:cTn id="48" dur="1" fill="hold">
                                          <p:stCondLst>
                                            <p:cond delay="0"/>
                                          </p:stCondLst>
                                        </p:cTn>
                                        <p:tgtEl>
                                          <p:spTgt spid="194"/>
                                        </p:tgtEl>
                                        <p:attrNameLst>
                                          <p:attrName>style.visibility</p:attrName>
                                        </p:attrNameLst>
                                      </p:cBhvr>
                                      <p:to>
                                        <p:strVal val="visible"/>
                                      </p:to>
                                    </p:set>
                                  </p:childTnLst>
                                </p:cTn>
                              </p:par>
                              <p:par>
                                <p:cTn id="49" presetID="1" presetClass="entr" presetSubtype="0" fill="hold" nodeType="withEffect">
                                  <p:stCondLst>
                                    <p:cond delay="0"/>
                                  </p:stCondLst>
                                  <p:childTnLst>
                                    <p:set>
                                      <p:cBhvr>
                                        <p:cTn id="50" dur="1" fill="hold">
                                          <p:stCondLst>
                                            <p:cond delay="0"/>
                                          </p:stCondLst>
                                        </p:cTn>
                                        <p:tgtEl>
                                          <p:spTgt spid="196"/>
                                        </p:tgtEl>
                                        <p:attrNameLst>
                                          <p:attrName>style.visibility</p:attrName>
                                        </p:attrNameLst>
                                      </p:cBhvr>
                                      <p:to>
                                        <p:strVal val="visible"/>
                                      </p:to>
                                    </p:set>
                                  </p:childTnLst>
                                </p:cTn>
                              </p:par>
                            </p:childTnLst>
                          </p:cTn>
                        </p:par>
                      </p:childTnLst>
                    </p:cTn>
                  </p:par>
                  <p:par>
                    <p:cTn id="51" fill="hold">
                      <p:stCondLst>
                        <p:cond delay="indefinite"/>
                      </p:stCondLst>
                      <p:childTnLst>
                        <p:par>
                          <p:cTn id="52" fill="hold">
                            <p:stCondLst>
                              <p:cond delay="0"/>
                            </p:stCondLst>
                            <p:childTnLst>
                              <p:par>
                                <p:cTn id="53" presetID="1" presetClass="entr" presetSubtype="0" fill="hold" nodeType="clickEffect">
                                  <p:stCondLst>
                                    <p:cond delay="0"/>
                                  </p:stCondLst>
                                  <p:childTnLst>
                                    <p:set>
                                      <p:cBhvr>
                                        <p:cTn id="54" dur="1" fill="hold">
                                          <p:stCondLst>
                                            <p:cond delay="0"/>
                                          </p:stCondLst>
                                        </p:cTn>
                                        <p:tgtEl>
                                          <p:spTgt spid="184"/>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182"/>
                                        </p:tgtEl>
                                        <p:attrNameLst>
                                          <p:attrName>style.visibility</p:attrName>
                                        </p:attrNameLst>
                                      </p:cBhvr>
                                      <p:to>
                                        <p:strVal val="visible"/>
                                      </p:to>
                                    </p:set>
                                  </p:childTnLst>
                                </p:cTn>
                              </p:par>
                              <p:par>
                                <p:cTn id="57" presetID="1" presetClass="entr" presetSubtype="0" fill="hold" nodeType="withEffect">
                                  <p:stCondLst>
                                    <p:cond delay="0"/>
                                  </p:stCondLst>
                                  <p:childTnLst>
                                    <p:set>
                                      <p:cBhvr>
                                        <p:cTn id="58" dur="1" fill="hold">
                                          <p:stCondLst>
                                            <p:cond delay="0"/>
                                          </p:stCondLst>
                                        </p:cTn>
                                        <p:tgtEl>
                                          <p:spTgt spid="183"/>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nodeType="clickEffect">
                                  <p:stCondLst>
                                    <p:cond delay="0"/>
                                  </p:stCondLst>
                                  <p:childTnLst>
                                    <p:set>
                                      <p:cBhvr>
                                        <p:cTn id="62" dur="1" fill="hold">
                                          <p:stCondLst>
                                            <p:cond delay="0"/>
                                          </p:stCondLst>
                                        </p:cTn>
                                        <p:tgtEl>
                                          <p:spTgt spid="187"/>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185"/>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186"/>
                                        </p:tgtEl>
                                        <p:attrNameLst>
                                          <p:attrName>style.visibility</p:attrName>
                                        </p:attrNameLst>
                                      </p:cBhvr>
                                      <p:to>
                                        <p:strVal val="visible"/>
                                      </p:to>
                                    </p:set>
                                  </p:childTnLst>
                                </p:cTn>
                              </p:par>
                            </p:childTnLst>
                          </p:cTn>
                        </p:par>
                      </p:childTnLst>
                    </p:cTn>
                  </p:par>
                  <p:par>
                    <p:cTn id="67" fill="hold">
                      <p:stCondLst>
                        <p:cond delay="indefinite"/>
                      </p:stCondLst>
                      <p:childTnLst>
                        <p:par>
                          <p:cTn id="68" fill="hold">
                            <p:stCondLst>
                              <p:cond delay="0"/>
                            </p:stCondLst>
                            <p:childTnLst>
                              <p:par>
                                <p:cTn id="69" presetID="1" presetClass="entr" presetSubtype="0" fill="hold" nodeType="clickEffect">
                                  <p:stCondLst>
                                    <p:cond delay="0"/>
                                  </p:stCondLst>
                                  <p:childTnLst>
                                    <p:set>
                                      <p:cBhvr>
                                        <p:cTn id="70" dur="1" fill="hold">
                                          <p:stCondLst>
                                            <p:cond delay="0"/>
                                          </p:stCondLst>
                                        </p:cTn>
                                        <p:tgtEl>
                                          <p:spTgt spid="190"/>
                                        </p:tgtEl>
                                        <p:attrNameLst>
                                          <p:attrName>style.visibility</p:attrName>
                                        </p:attrNameLst>
                                      </p:cBhvr>
                                      <p:to>
                                        <p:strVal val="visible"/>
                                      </p:to>
                                    </p:set>
                                  </p:childTnLst>
                                </p:cTn>
                              </p:par>
                              <p:par>
                                <p:cTn id="71" presetID="1" presetClass="entr" presetSubtype="0" fill="hold" nodeType="withEffect">
                                  <p:stCondLst>
                                    <p:cond delay="0"/>
                                  </p:stCondLst>
                                  <p:childTnLst>
                                    <p:set>
                                      <p:cBhvr>
                                        <p:cTn id="72" dur="1" fill="hold">
                                          <p:stCondLst>
                                            <p:cond delay="0"/>
                                          </p:stCondLst>
                                        </p:cTn>
                                        <p:tgtEl>
                                          <p:spTgt spid="189"/>
                                        </p:tgtEl>
                                        <p:attrNameLst>
                                          <p:attrName>style.visibility</p:attrName>
                                        </p:attrNameLst>
                                      </p:cBhvr>
                                      <p:to>
                                        <p:strVal val="visible"/>
                                      </p:to>
                                    </p:set>
                                  </p:childTnLst>
                                </p:cTn>
                              </p:par>
                              <p:par>
                                <p:cTn id="73" presetID="1" presetClass="entr" presetSubtype="0" fill="hold" grpId="0" nodeType="withEffect">
                                  <p:stCondLst>
                                    <p:cond delay="0"/>
                                  </p:stCondLst>
                                  <p:childTnLst>
                                    <p:set>
                                      <p:cBhvr>
                                        <p:cTn id="74" dur="1" fill="hold">
                                          <p:stCondLst>
                                            <p:cond delay="0"/>
                                          </p:stCondLst>
                                        </p:cTn>
                                        <p:tgtEl>
                                          <p:spTgt spid="18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6" grpId="0" animBg="1"/>
      <p:bldP spid="169" grpId="0" animBg="1"/>
      <p:bldP spid="172" grpId="0" animBg="1"/>
      <p:bldP spid="175" grpId="0" animBg="1"/>
      <p:bldP spid="182" grpId="0" animBg="1"/>
      <p:bldP spid="185" grpId="0" animBg="1"/>
      <p:bldP spid="188" grpId="0" animBg="1"/>
      <p:bldP spid="191" grpId="0" animBg="1"/>
      <p:bldP spid="194" grpId="0" animBg="1"/>
    </p:bldLst>
  </p:timing>
</p:sld>
</file>

<file path=ppt/slides/slide2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Title 1"/>
          <p:cNvSpPr>
            <a:spLocks noGrp="1"/>
          </p:cNvSpPr>
          <p:nvPr>
            <p:ph type="ctrTitle"/>
          </p:nvPr>
        </p:nvSpPr>
        <p:spPr/>
        <p:txBody>
          <a:bodyPr/>
          <a:lstStyle/>
          <a:p>
            <a:pPr eaLnBrk="1" hangingPunct="1"/>
            <a:r>
              <a:rPr lang="en-US" smtClean="0"/>
              <a:t>Section 5:</a:t>
            </a:r>
            <a:br>
              <a:rPr lang="en-US" smtClean="0"/>
            </a:br>
            <a:r>
              <a:rPr lang="en-US" smtClean="0"/>
              <a:t>What if even BP is slow?</a:t>
            </a:r>
          </a:p>
        </p:txBody>
      </p:sp>
      <p:sp>
        <p:nvSpPr>
          <p:cNvPr id="27650" name="Subtitle 2"/>
          <p:cNvSpPr>
            <a:spLocks noGrp="1"/>
          </p:cNvSpPr>
          <p:nvPr>
            <p:ph type="subTitle" idx="1"/>
          </p:nvPr>
        </p:nvSpPr>
        <p:spPr/>
        <p:txBody>
          <a:bodyPr/>
          <a:lstStyle/>
          <a:p>
            <a:pPr eaLnBrk="1" hangingPunct="1"/>
            <a:r>
              <a:rPr lang="en-US" smtClean="0">
                <a:solidFill>
                  <a:srgbClr val="898989"/>
                </a:solidFill>
              </a:rPr>
              <a:t>Computing fewer message updates</a:t>
            </a:r>
          </a:p>
          <a:p>
            <a:pPr eaLnBrk="1" hangingPunct="1"/>
            <a:r>
              <a:rPr lang="en-US" smtClean="0">
                <a:solidFill>
                  <a:srgbClr val="898989"/>
                </a:solidFill>
              </a:rPr>
              <a:t>Computing them faster</a:t>
            </a:r>
          </a:p>
        </p:txBody>
      </p:sp>
      <p:sp>
        <p:nvSpPr>
          <p:cNvPr id="4" name="Slide Number Placeholder 3"/>
          <p:cNvSpPr>
            <a:spLocks noGrp="1"/>
          </p:cNvSpPr>
          <p:nvPr>
            <p:ph type="sldNum" sz="quarter" idx="12"/>
          </p:nvPr>
        </p:nvSpPr>
        <p:spPr/>
        <p:txBody>
          <a:bodyPr/>
          <a:lstStyle/>
          <a:p>
            <a:pPr>
              <a:defRPr/>
            </a:pPr>
            <a:fld id="{B7404DFB-06D7-40B0-AAC0-7B2FCB699DBB}" type="slidenum">
              <a:rPr lang="en-US"/>
              <a:pPr>
                <a:defRPr/>
              </a:pPr>
              <a:t>269</a:t>
            </a:fld>
            <a:endParaRPr lang="en-US"/>
          </a:p>
        </p:txBody>
      </p:sp>
    </p:spTree>
    <p:extLst>
      <p:ext uri="{BB962C8B-B14F-4D97-AF65-F5344CB8AC3E}">
        <p14:creationId xmlns:p14="http://schemas.microsoft.com/office/powerpoint/2010/main" val="3723141243"/>
      </p:ext>
    </p:extLst>
  </p:cSld>
  <p:clrMapOvr>
    <a:masterClrMapping/>
  </p:clrMapOvr>
  <p:timing>
    <p:tnLst>
      <p:par>
        <p:cTn xmlns:p14="http://schemas.microsoft.com/office/powerpoint/2010/main" id="1" dur="indefinite" restart="never" nodeType="tmRoot"/>
      </p:par>
    </p:tn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a:t>Annotating a Tree</a:t>
            </a:r>
          </a:p>
        </p:txBody>
      </p:sp>
      <p:sp>
        <p:nvSpPr>
          <p:cNvPr id="4" name="Slide Number Placeholder 3"/>
          <p:cNvSpPr>
            <a:spLocks noGrp="1"/>
          </p:cNvSpPr>
          <p:nvPr>
            <p:ph type="sldNum" sz="quarter" idx="12"/>
          </p:nvPr>
        </p:nvSpPr>
        <p:spPr/>
        <p:txBody>
          <a:bodyPr/>
          <a:lstStyle/>
          <a:p>
            <a:pPr>
              <a:defRPr/>
            </a:pPr>
            <a:fld id="{8F57A8E7-CC9B-4F30-B6F6-7D9B0E32977B}" type="slidenum">
              <a:rPr lang="en-US"/>
              <a:pPr>
                <a:defRPr/>
              </a:pPr>
              <a:t>27</a:t>
            </a:fld>
            <a:endParaRPr lang="en-US"/>
          </a:p>
        </p:txBody>
      </p:sp>
      <p:sp>
        <p:nvSpPr>
          <p:cNvPr id="97" name="Content Placeholder 2"/>
          <p:cNvSpPr txBox="1">
            <a:spLocks/>
          </p:cNvSpPr>
          <p:nvPr/>
        </p:nvSpPr>
        <p:spPr>
          <a:xfrm>
            <a:off x="457200" y="1211263"/>
            <a:ext cx="3756025" cy="5145087"/>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p>
            <a:pPr>
              <a:spcBef>
                <a:spcPct val="20000"/>
              </a:spcBef>
              <a:buFont typeface="Arial" charset="0"/>
              <a:buNone/>
              <a:defRPr/>
            </a:pPr>
            <a:r>
              <a:rPr lang="en-US" sz="2600">
                <a:latin typeface="Candara" pitchFamily="34" charset="0"/>
              </a:rPr>
              <a:t>Given: a </a:t>
            </a:r>
            <a:r>
              <a:rPr lang="en-US" sz="2600" b="1">
                <a:latin typeface="Candara" pitchFamily="34" charset="0"/>
              </a:rPr>
              <a:t>sentence</a:t>
            </a:r>
            <a:r>
              <a:rPr lang="en-US" sz="2600">
                <a:latin typeface="Candara" pitchFamily="34" charset="0"/>
              </a:rPr>
              <a:t> and unlabeled </a:t>
            </a:r>
            <a:r>
              <a:rPr lang="en-US" sz="2600" b="1">
                <a:latin typeface="Candara" pitchFamily="34" charset="0"/>
              </a:rPr>
              <a:t>parse </a:t>
            </a:r>
            <a:r>
              <a:rPr lang="en-US" sz="2600">
                <a:latin typeface="Candara" pitchFamily="34" charset="0"/>
              </a:rPr>
              <a:t>tree.</a:t>
            </a:r>
          </a:p>
          <a:p>
            <a:pPr>
              <a:spcBef>
                <a:spcPct val="20000"/>
              </a:spcBef>
              <a:buFont typeface="Arial" charset="0"/>
              <a:buNone/>
              <a:defRPr/>
            </a:pPr>
            <a:endParaRPr lang="en-US" sz="2600">
              <a:latin typeface="Candara" pitchFamily="34" charset="0"/>
            </a:endParaRPr>
          </a:p>
          <a:p>
            <a:pPr>
              <a:spcBef>
                <a:spcPct val="20000"/>
              </a:spcBef>
              <a:buFont typeface="Arial" charset="0"/>
              <a:buNone/>
              <a:defRPr/>
            </a:pPr>
            <a:r>
              <a:rPr lang="en-US" sz="2600">
                <a:latin typeface="Candara" pitchFamily="34" charset="0"/>
              </a:rPr>
              <a:t>Construct a factor graph which mimics the tree structure, to </a:t>
            </a:r>
            <a:r>
              <a:rPr lang="en-US" sz="2600" b="1">
                <a:latin typeface="Candara" pitchFamily="34" charset="0"/>
              </a:rPr>
              <a:t>predict </a:t>
            </a:r>
            <a:r>
              <a:rPr lang="en-US" sz="2600">
                <a:latin typeface="Candara" pitchFamily="34" charset="0"/>
              </a:rPr>
              <a:t>the tags / nonterminals.</a:t>
            </a:r>
          </a:p>
        </p:txBody>
      </p:sp>
      <p:grpSp>
        <p:nvGrpSpPr>
          <p:cNvPr id="60420" name="Group 139"/>
          <p:cNvGrpSpPr>
            <a:grpSpLocks/>
          </p:cNvGrpSpPr>
          <p:nvPr/>
        </p:nvGrpSpPr>
        <p:grpSpPr bwMode="auto">
          <a:xfrm>
            <a:off x="4217988" y="1296988"/>
            <a:ext cx="4400550" cy="3203575"/>
            <a:chOff x="2243302" y="1613365"/>
            <a:chExt cx="4401149" cy="3204211"/>
          </a:xfrm>
        </p:grpSpPr>
        <p:sp>
          <p:nvSpPr>
            <p:cNvPr id="141" name="Oval 140"/>
            <p:cNvSpPr/>
            <p:nvPr/>
          </p:nvSpPr>
          <p:spPr>
            <a:xfrm>
              <a:off x="2459231" y="3788672"/>
              <a:ext cx="295315" cy="2985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300" i="1" dirty="0">
                  <a:solidFill>
                    <a:schemeClr val="bg1"/>
                  </a:solidFill>
                  <a:latin typeface="Times New Roman"/>
                  <a:cs typeface="Times New Roman"/>
                </a:rPr>
                <a:t>X</a:t>
              </a:r>
              <a:r>
                <a:rPr lang="en-US" sz="1300" i="1" baseline="-25000" dirty="0">
                  <a:solidFill>
                    <a:schemeClr val="bg1"/>
                  </a:solidFill>
                  <a:latin typeface="Times New Roman"/>
                  <a:cs typeface="Times New Roman"/>
                </a:rPr>
                <a:t>1</a:t>
              </a:r>
              <a:endParaRPr lang="en-US" sz="1300" i="1" dirty="0">
                <a:solidFill>
                  <a:schemeClr val="bg1"/>
                </a:solidFill>
                <a:latin typeface="Times New Roman"/>
                <a:cs typeface="Times New Roman"/>
              </a:endParaRPr>
            </a:p>
          </p:txBody>
        </p:sp>
        <p:sp>
          <p:nvSpPr>
            <p:cNvPr id="142" name="Rectangle 141"/>
            <p:cNvSpPr/>
            <p:nvPr/>
          </p:nvSpPr>
          <p:spPr>
            <a:xfrm>
              <a:off x="2540204" y="4390453"/>
              <a:ext cx="144483"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143" name="Straight Connector 142"/>
            <p:cNvCxnSpPr>
              <a:stCxn id="141" idx="4"/>
              <a:endCxn id="142" idx="0"/>
            </p:cNvCxnSpPr>
            <p:nvPr/>
          </p:nvCxnSpPr>
          <p:spPr>
            <a:xfrm>
              <a:off x="2606888" y="4087181"/>
              <a:ext cx="4764" cy="3032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4" name="Straight Connector 143"/>
            <p:cNvCxnSpPr>
              <a:stCxn id="141" idx="6"/>
              <a:endCxn id="146" idx="2"/>
            </p:cNvCxnSpPr>
            <p:nvPr/>
          </p:nvCxnSpPr>
          <p:spPr>
            <a:xfrm>
              <a:off x="2754547" y="3937926"/>
              <a:ext cx="606508"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45" name="Rectangle 144"/>
            <p:cNvSpPr/>
            <p:nvPr/>
          </p:nvSpPr>
          <p:spPr>
            <a:xfrm>
              <a:off x="2984765" y="3858536"/>
              <a:ext cx="144483" cy="144491"/>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146" name="Oval 145"/>
            <p:cNvSpPr/>
            <p:nvPr/>
          </p:nvSpPr>
          <p:spPr>
            <a:xfrm>
              <a:off x="3361054" y="3788672"/>
              <a:ext cx="293727" cy="2985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300" i="1" dirty="0">
                  <a:solidFill>
                    <a:schemeClr val="bg1"/>
                  </a:solidFill>
                  <a:latin typeface="Times New Roman"/>
                  <a:cs typeface="Times New Roman"/>
                </a:rPr>
                <a:t>X</a:t>
              </a:r>
              <a:r>
                <a:rPr lang="en-US" sz="1300" i="1" baseline="-25000" dirty="0">
                  <a:solidFill>
                    <a:schemeClr val="bg1"/>
                  </a:solidFill>
                  <a:latin typeface="Times New Roman"/>
                  <a:cs typeface="Times New Roman"/>
                </a:rPr>
                <a:t>2</a:t>
              </a:r>
              <a:endParaRPr lang="en-US" sz="1300" i="1" dirty="0">
                <a:solidFill>
                  <a:schemeClr val="bg1"/>
                </a:solidFill>
                <a:latin typeface="Times New Roman"/>
                <a:cs typeface="Times New Roman"/>
              </a:endParaRPr>
            </a:p>
          </p:txBody>
        </p:sp>
        <p:sp>
          <p:nvSpPr>
            <p:cNvPr id="147" name="Rectangle 146"/>
            <p:cNvSpPr/>
            <p:nvPr/>
          </p:nvSpPr>
          <p:spPr>
            <a:xfrm>
              <a:off x="3442027" y="4390453"/>
              <a:ext cx="144483"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148" name="Straight Connector 147"/>
            <p:cNvCxnSpPr>
              <a:stCxn id="146" idx="4"/>
              <a:endCxn id="147" idx="0"/>
            </p:cNvCxnSpPr>
            <p:nvPr/>
          </p:nvCxnSpPr>
          <p:spPr>
            <a:xfrm>
              <a:off x="3508711" y="4087181"/>
              <a:ext cx="4764" cy="3032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9" name="Straight Connector 148"/>
            <p:cNvCxnSpPr>
              <a:stCxn id="146" idx="6"/>
              <a:endCxn id="151" idx="2"/>
            </p:cNvCxnSpPr>
            <p:nvPr/>
          </p:nvCxnSpPr>
          <p:spPr>
            <a:xfrm flipV="1">
              <a:off x="3654781" y="3936338"/>
              <a:ext cx="620797" cy="1588"/>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50" name="Rectangle 149"/>
            <p:cNvSpPr/>
            <p:nvPr/>
          </p:nvSpPr>
          <p:spPr>
            <a:xfrm>
              <a:off x="3886588" y="3858536"/>
              <a:ext cx="144483" cy="144491"/>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151" name="Oval 150"/>
            <p:cNvSpPr/>
            <p:nvPr/>
          </p:nvSpPr>
          <p:spPr>
            <a:xfrm>
              <a:off x="4275579" y="3787083"/>
              <a:ext cx="295315" cy="2985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300" i="1" dirty="0">
                  <a:solidFill>
                    <a:schemeClr val="bg1"/>
                  </a:solidFill>
                  <a:latin typeface="Times New Roman"/>
                  <a:cs typeface="Times New Roman"/>
                </a:rPr>
                <a:t>X</a:t>
              </a:r>
              <a:r>
                <a:rPr lang="en-US" sz="1300" i="1" baseline="-25000" dirty="0">
                  <a:solidFill>
                    <a:schemeClr val="bg1"/>
                  </a:solidFill>
                  <a:latin typeface="Times New Roman"/>
                  <a:cs typeface="Times New Roman"/>
                </a:rPr>
                <a:t>3</a:t>
              </a:r>
              <a:endParaRPr lang="en-US" sz="1300" i="1" dirty="0">
                <a:solidFill>
                  <a:schemeClr val="bg1"/>
                </a:solidFill>
                <a:latin typeface="Times New Roman"/>
                <a:cs typeface="Times New Roman"/>
              </a:endParaRPr>
            </a:p>
          </p:txBody>
        </p:sp>
        <p:sp>
          <p:nvSpPr>
            <p:cNvPr id="152" name="Rectangle 151"/>
            <p:cNvSpPr/>
            <p:nvPr/>
          </p:nvSpPr>
          <p:spPr>
            <a:xfrm>
              <a:off x="4358140" y="4388866"/>
              <a:ext cx="144482" cy="14449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153" name="Straight Connector 152"/>
            <p:cNvCxnSpPr>
              <a:stCxn id="151" idx="4"/>
              <a:endCxn id="152" idx="0"/>
            </p:cNvCxnSpPr>
            <p:nvPr/>
          </p:nvCxnSpPr>
          <p:spPr>
            <a:xfrm>
              <a:off x="4423236" y="4085593"/>
              <a:ext cx="6351" cy="3032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4" name="Straight Connector 153"/>
            <p:cNvCxnSpPr>
              <a:stCxn id="151" idx="6"/>
              <a:endCxn id="156" idx="2"/>
            </p:cNvCxnSpPr>
            <p:nvPr/>
          </p:nvCxnSpPr>
          <p:spPr>
            <a:xfrm>
              <a:off x="4570894" y="3936338"/>
              <a:ext cx="611270" cy="1588"/>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55" name="Rectangle 154"/>
            <p:cNvSpPr/>
            <p:nvPr/>
          </p:nvSpPr>
          <p:spPr>
            <a:xfrm>
              <a:off x="4801112" y="3856947"/>
              <a:ext cx="146070" cy="144492"/>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bg1"/>
                  </a:solidFill>
                  <a:latin typeface="Times New Roman"/>
                  <a:cs typeface="Times New Roman"/>
                </a:rPr>
                <a:t>ψ</a:t>
              </a:r>
              <a:r>
                <a:rPr lang="en-US" sz="800" i="1" baseline="-25000" dirty="0">
                  <a:solidFill>
                    <a:schemeClr val="bg1"/>
                  </a:solidFill>
                  <a:latin typeface="Times New Roman"/>
                  <a:cs typeface="Times New Roman"/>
                </a:rPr>
                <a:t>6</a:t>
              </a:r>
              <a:endParaRPr lang="en-US" sz="800" i="1" dirty="0">
                <a:solidFill>
                  <a:schemeClr val="bg1"/>
                </a:solidFill>
                <a:latin typeface="Times New Roman"/>
                <a:cs typeface="Times New Roman"/>
              </a:endParaRPr>
            </a:p>
          </p:txBody>
        </p:sp>
        <p:sp>
          <p:nvSpPr>
            <p:cNvPr id="156" name="Oval 155"/>
            <p:cNvSpPr/>
            <p:nvPr/>
          </p:nvSpPr>
          <p:spPr>
            <a:xfrm>
              <a:off x="5182164" y="3788672"/>
              <a:ext cx="295315" cy="2985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300" i="1" dirty="0">
                  <a:solidFill>
                    <a:schemeClr val="bg1"/>
                  </a:solidFill>
                  <a:latin typeface="Times New Roman"/>
                  <a:cs typeface="Times New Roman"/>
                </a:rPr>
                <a:t>X</a:t>
              </a:r>
              <a:r>
                <a:rPr lang="en-US" sz="1300" i="1" baseline="-25000" dirty="0">
                  <a:solidFill>
                    <a:schemeClr val="bg1"/>
                  </a:solidFill>
                  <a:latin typeface="Times New Roman"/>
                  <a:cs typeface="Times New Roman"/>
                </a:rPr>
                <a:t>4</a:t>
              </a:r>
              <a:endParaRPr lang="en-US" sz="1300" i="1" dirty="0">
                <a:solidFill>
                  <a:schemeClr val="bg1"/>
                </a:solidFill>
                <a:latin typeface="Times New Roman"/>
                <a:cs typeface="Times New Roman"/>
              </a:endParaRPr>
            </a:p>
          </p:txBody>
        </p:sp>
        <p:sp>
          <p:nvSpPr>
            <p:cNvPr id="157" name="Rectangle 156"/>
            <p:cNvSpPr/>
            <p:nvPr/>
          </p:nvSpPr>
          <p:spPr>
            <a:xfrm>
              <a:off x="5263138" y="4390453"/>
              <a:ext cx="144482"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158" name="Straight Connector 157"/>
            <p:cNvCxnSpPr>
              <a:stCxn id="156" idx="4"/>
              <a:endCxn id="157" idx="0"/>
            </p:cNvCxnSpPr>
            <p:nvPr/>
          </p:nvCxnSpPr>
          <p:spPr>
            <a:xfrm>
              <a:off x="5329822" y="4087181"/>
              <a:ext cx="6351" cy="3032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9" name="Straight Connector 158"/>
            <p:cNvCxnSpPr>
              <a:stCxn id="156" idx="6"/>
              <a:endCxn id="161" idx="2"/>
            </p:cNvCxnSpPr>
            <p:nvPr/>
          </p:nvCxnSpPr>
          <p:spPr>
            <a:xfrm flipV="1">
              <a:off x="5477479" y="3936338"/>
              <a:ext cx="606508" cy="1588"/>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160" name="Rectangle 159"/>
            <p:cNvSpPr/>
            <p:nvPr/>
          </p:nvSpPr>
          <p:spPr>
            <a:xfrm>
              <a:off x="5707699" y="3858536"/>
              <a:ext cx="144482" cy="144491"/>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bg1"/>
                  </a:solidFill>
                  <a:latin typeface="Times New Roman"/>
                  <a:cs typeface="Times New Roman"/>
                </a:rPr>
                <a:t>ψ</a:t>
              </a:r>
              <a:r>
                <a:rPr lang="en-US" sz="800" i="1" baseline="-25000" dirty="0">
                  <a:solidFill>
                    <a:schemeClr val="bg1"/>
                  </a:solidFill>
                  <a:latin typeface="Times New Roman"/>
                  <a:cs typeface="Times New Roman"/>
                </a:rPr>
                <a:t>8</a:t>
              </a:r>
              <a:endParaRPr lang="en-US" sz="800" i="1" dirty="0">
                <a:solidFill>
                  <a:schemeClr val="bg1"/>
                </a:solidFill>
                <a:latin typeface="Times New Roman"/>
                <a:cs typeface="Times New Roman"/>
              </a:endParaRPr>
            </a:p>
          </p:txBody>
        </p:sp>
        <p:sp>
          <p:nvSpPr>
            <p:cNvPr id="161" name="Oval 160"/>
            <p:cNvSpPr/>
            <p:nvPr/>
          </p:nvSpPr>
          <p:spPr>
            <a:xfrm>
              <a:off x="6083987" y="3787083"/>
              <a:ext cx="295315" cy="2985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300" i="1" dirty="0">
                  <a:solidFill>
                    <a:schemeClr val="bg1"/>
                  </a:solidFill>
                  <a:latin typeface="Times New Roman"/>
                  <a:cs typeface="Times New Roman"/>
                </a:rPr>
                <a:t>X</a:t>
              </a:r>
              <a:r>
                <a:rPr lang="en-US" sz="1300" i="1" baseline="-25000" dirty="0">
                  <a:solidFill>
                    <a:schemeClr val="bg1"/>
                  </a:solidFill>
                  <a:latin typeface="Times New Roman"/>
                  <a:cs typeface="Times New Roman"/>
                </a:rPr>
                <a:t>5</a:t>
              </a:r>
              <a:endParaRPr lang="en-US" sz="1300" i="1" dirty="0">
                <a:solidFill>
                  <a:schemeClr val="bg1"/>
                </a:solidFill>
                <a:latin typeface="Times New Roman"/>
                <a:cs typeface="Times New Roman"/>
              </a:endParaRPr>
            </a:p>
          </p:txBody>
        </p:sp>
        <p:sp>
          <p:nvSpPr>
            <p:cNvPr id="162" name="Rectangle 161"/>
            <p:cNvSpPr/>
            <p:nvPr/>
          </p:nvSpPr>
          <p:spPr>
            <a:xfrm>
              <a:off x="6164961" y="4388866"/>
              <a:ext cx="144482" cy="14449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163" name="Straight Connector 162"/>
            <p:cNvCxnSpPr>
              <a:stCxn id="161" idx="4"/>
              <a:endCxn id="162" idx="0"/>
            </p:cNvCxnSpPr>
            <p:nvPr/>
          </p:nvCxnSpPr>
          <p:spPr>
            <a:xfrm>
              <a:off x="6231645" y="4085593"/>
              <a:ext cx="6351" cy="3032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60444" name="Group 163"/>
            <p:cNvGrpSpPr>
              <a:grpSpLocks/>
            </p:cNvGrpSpPr>
            <p:nvPr/>
          </p:nvGrpSpPr>
          <p:grpSpPr bwMode="auto">
            <a:xfrm>
              <a:off x="2243302" y="4615198"/>
              <a:ext cx="4401149" cy="202378"/>
              <a:chOff x="492120" y="3950977"/>
              <a:chExt cx="8067290" cy="370958"/>
            </a:xfrm>
          </p:grpSpPr>
          <p:sp>
            <p:nvSpPr>
              <p:cNvPr id="60465" name="TextBox 184"/>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600">
                    <a:latin typeface="Rockwell"/>
                    <a:ea typeface="Rockwell"/>
                    <a:cs typeface="Rockwell"/>
                  </a:rPr>
                  <a:t>time</a:t>
                </a:r>
              </a:p>
            </p:txBody>
          </p:sp>
          <p:sp>
            <p:nvSpPr>
              <p:cNvPr id="60466" name="TextBox 185"/>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like</a:t>
                </a:r>
              </a:p>
            </p:txBody>
          </p:sp>
          <p:sp>
            <p:nvSpPr>
              <p:cNvPr id="60467" name="TextBox 186"/>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flies</a:t>
                </a:r>
              </a:p>
            </p:txBody>
          </p:sp>
          <p:sp>
            <p:nvSpPr>
              <p:cNvPr id="60468" name="TextBox 187"/>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an</a:t>
                </a:r>
              </a:p>
            </p:txBody>
          </p:sp>
          <p:sp>
            <p:nvSpPr>
              <p:cNvPr id="60469" name="TextBox 188"/>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arrow</a:t>
                </a:r>
              </a:p>
            </p:txBody>
          </p:sp>
        </p:grpSp>
        <p:sp>
          <p:nvSpPr>
            <p:cNvPr id="165" name="Oval 164"/>
            <p:cNvSpPr/>
            <p:nvPr/>
          </p:nvSpPr>
          <p:spPr>
            <a:xfrm>
              <a:off x="5506058" y="3180538"/>
              <a:ext cx="295315" cy="30009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300" i="1" dirty="0">
                  <a:solidFill>
                    <a:schemeClr val="bg1"/>
                  </a:solidFill>
                  <a:latin typeface="Times New Roman"/>
                  <a:cs typeface="Times New Roman"/>
                </a:rPr>
                <a:t>X</a:t>
              </a:r>
              <a:r>
                <a:rPr lang="en-US" sz="1300" i="1" baseline="-25000" dirty="0">
                  <a:solidFill>
                    <a:schemeClr val="bg1"/>
                  </a:solidFill>
                  <a:latin typeface="Times New Roman"/>
                  <a:cs typeface="Times New Roman"/>
                </a:rPr>
                <a:t>6</a:t>
              </a:r>
              <a:endParaRPr lang="en-US" sz="1300" i="1" dirty="0">
                <a:solidFill>
                  <a:schemeClr val="bg1"/>
                </a:solidFill>
                <a:latin typeface="Times New Roman"/>
                <a:cs typeface="Times New Roman"/>
              </a:endParaRPr>
            </a:p>
          </p:txBody>
        </p:sp>
        <p:sp>
          <p:nvSpPr>
            <p:cNvPr id="166" name="Rectangle 165"/>
            <p:cNvSpPr/>
            <p:nvPr/>
          </p:nvSpPr>
          <p:spPr>
            <a:xfrm>
              <a:off x="5583857" y="3558438"/>
              <a:ext cx="144482"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67" name="Straight Connector 166"/>
            <p:cNvCxnSpPr>
              <a:stCxn id="166" idx="1"/>
              <a:endCxn id="156" idx="0"/>
            </p:cNvCxnSpPr>
            <p:nvPr/>
          </p:nvCxnSpPr>
          <p:spPr>
            <a:xfrm flipH="1">
              <a:off x="5329822" y="3629890"/>
              <a:ext cx="254035" cy="15878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8" name="Straight Connector 167"/>
            <p:cNvCxnSpPr>
              <a:stCxn id="166" idx="0"/>
              <a:endCxn id="165" idx="4"/>
            </p:cNvCxnSpPr>
            <p:nvPr/>
          </p:nvCxnSpPr>
          <p:spPr>
            <a:xfrm flipH="1" flipV="1">
              <a:off x="5653716" y="3480636"/>
              <a:ext cx="3175" cy="7780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9" name="Straight Connector 168"/>
            <p:cNvCxnSpPr>
              <a:stCxn id="166" idx="3"/>
              <a:endCxn id="161" idx="0"/>
            </p:cNvCxnSpPr>
            <p:nvPr/>
          </p:nvCxnSpPr>
          <p:spPr>
            <a:xfrm>
              <a:off x="5728338" y="3629890"/>
              <a:ext cx="503307" cy="15719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0" name="Oval 169"/>
            <p:cNvSpPr/>
            <p:nvPr/>
          </p:nvSpPr>
          <p:spPr>
            <a:xfrm>
              <a:off x="4370842" y="2105588"/>
              <a:ext cx="295315" cy="30009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300" i="1" dirty="0">
                  <a:solidFill>
                    <a:schemeClr val="bg1"/>
                  </a:solidFill>
                  <a:latin typeface="Times New Roman"/>
                  <a:cs typeface="Times New Roman"/>
                </a:rPr>
                <a:t>X</a:t>
              </a:r>
              <a:r>
                <a:rPr lang="en-US" sz="1300" i="1" baseline="-25000" dirty="0">
                  <a:solidFill>
                    <a:schemeClr val="bg1"/>
                  </a:solidFill>
                  <a:latin typeface="Times New Roman"/>
                  <a:cs typeface="Times New Roman"/>
                </a:rPr>
                <a:t>8</a:t>
              </a:r>
              <a:endParaRPr lang="en-US" sz="1300" i="1" dirty="0">
                <a:solidFill>
                  <a:schemeClr val="bg1"/>
                </a:solidFill>
                <a:latin typeface="Times New Roman"/>
                <a:cs typeface="Times New Roman"/>
              </a:endParaRPr>
            </a:p>
          </p:txBody>
        </p:sp>
        <p:sp>
          <p:nvSpPr>
            <p:cNvPr id="171" name="Rectangle 170"/>
            <p:cNvSpPr/>
            <p:nvPr/>
          </p:nvSpPr>
          <p:spPr>
            <a:xfrm>
              <a:off x="4447052" y="2483488"/>
              <a:ext cx="144482" cy="14449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172" name="Straight Connector 171"/>
            <p:cNvCxnSpPr>
              <a:stCxn id="171" idx="1"/>
              <a:endCxn id="146" idx="0"/>
            </p:cNvCxnSpPr>
            <p:nvPr/>
          </p:nvCxnSpPr>
          <p:spPr>
            <a:xfrm flipH="1">
              <a:off x="3508711" y="2554939"/>
              <a:ext cx="938341" cy="123373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3" name="Straight Connector 172"/>
            <p:cNvCxnSpPr>
              <a:stCxn id="171" idx="0"/>
              <a:endCxn id="170" idx="4"/>
            </p:cNvCxnSpPr>
            <p:nvPr/>
          </p:nvCxnSpPr>
          <p:spPr>
            <a:xfrm flipH="1" flipV="1">
              <a:off x="4518499" y="2405684"/>
              <a:ext cx="1588" cy="7780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4" name="Straight Connector 173"/>
            <p:cNvCxnSpPr>
              <a:stCxn id="171" idx="3"/>
              <a:endCxn id="175" idx="0"/>
            </p:cNvCxnSpPr>
            <p:nvPr/>
          </p:nvCxnSpPr>
          <p:spPr>
            <a:xfrm>
              <a:off x="4591534" y="2554939"/>
              <a:ext cx="509657" cy="6986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5" name="Oval 174"/>
            <p:cNvSpPr/>
            <p:nvPr/>
          </p:nvSpPr>
          <p:spPr>
            <a:xfrm>
              <a:off x="4953533" y="2624803"/>
              <a:ext cx="295315" cy="2985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300" i="1" dirty="0">
                  <a:solidFill>
                    <a:schemeClr val="bg1"/>
                  </a:solidFill>
                  <a:latin typeface="Times New Roman"/>
                  <a:cs typeface="Times New Roman"/>
                </a:rPr>
                <a:t>X</a:t>
              </a:r>
              <a:r>
                <a:rPr lang="en-US" sz="1300" i="1" baseline="-25000" dirty="0">
                  <a:solidFill>
                    <a:schemeClr val="bg1"/>
                  </a:solidFill>
                  <a:latin typeface="Times New Roman"/>
                  <a:cs typeface="Times New Roman"/>
                </a:rPr>
                <a:t>7</a:t>
              </a:r>
              <a:endParaRPr lang="en-US" sz="1300" i="1" dirty="0">
                <a:solidFill>
                  <a:schemeClr val="bg1"/>
                </a:solidFill>
                <a:latin typeface="Times New Roman"/>
                <a:cs typeface="Times New Roman"/>
              </a:endParaRPr>
            </a:p>
          </p:txBody>
        </p:sp>
        <p:sp>
          <p:nvSpPr>
            <p:cNvPr id="176" name="Rectangle 175"/>
            <p:cNvSpPr/>
            <p:nvPr/>
          </p:nvSpPr>
          <p:spPr>
            <a:xfrm>
              <a:off x="5029743" y="3012230"/>
              <a:ext cx="144483"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cxnSp>
          <p:nvCxnSpPr>
            <p:cNvPr id="177" name="Straight Connector 176"/>
            <p:cNvCxnSpPr>
              <a:stCxn id="176" idx="1"/>
              <a:endCxn id="151" idx="0"/>
            </p:cNvCxnSpPr>
            <p:nvPr/>
          </p:nvCxnSpPr>
          <p:spPr>
            <a:xfrm flipH="1">
              <a:off x="4423236" y="3083682"/>
              <a:ext cx="606508" cy="70340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8" name="Straight Connector 177"/>
            <p:cNvCxnSpPr>
              <a:stCxn id="176" idx="0"/>
              <a:endCxn id="175" idx="4"/>
            </p:cNvCxnSpPr>
            <p:nvPr/>
          </p:nvCxnSpPr>
          <p:spPr>
            <a:xfrm flipH="1" flipV="1">
              <a:off x="5101191" y="2923312"/>
              <a:ext cx="0" cy="8891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9" name="Straight Connector 178"/>
            <p:cNvCxnSpPr>
              <a:stCxn id="176" idx="3"/>
              <a:endCxn id="165" idx="0"/>
            </p:cNvCxnSpPr>
            <p:nvPr/>
          </p:nvCxnSpPr>
          <p:spPr>
            <a:xfrm>
              <a:off x="5174226" y="3083682"/>
              <a:ext cx="479490" cy="9685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0" name="Oval 179"/>
            <p:cNvSpPr/>
            <p:nvPr/>
          </p:nvSpPr>
          <p:spPr>
            <a:xfrm>
              <a:off x="3748457" y="1613365"/>
              <a:ext cx="295315" cy="2985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300" i="1" dirty="0">
                  <a:solidFill>
                    <a:schemeClr val="bg1"/>
                  </a:solidFill>
                  <a:latin typeface="Times New Roman"/>
                  <a:cs typeface="Times New Roman"/>
                </a:rPr>
                <a:t>X</a:t>
              </a:r>
              <a:r>
                <a:rPr lang="en-US" sz="1300" i="1" baseline="-25000" dirty="0">
                  <a:solidFill>
                    <a:schemeClr val="bg1"/>
                  </a:solidFill>
                  <a:latin typeface="Times New Roman"/>
                  <a:cs typeface="Times New Roman"/>
                </a:rPr>
                <a:t>9</a:t>
              </a:r>
              <a:endParaRPr lang="en-US" sz="1300" i="1" dirty="0">
                <a:solidFill>
                  <a:schemeClr val="bg1"/>
                </a:solidFill>
                <a:latin typeface="Times New Roman"/>
                <a:cs typeface="Times New Roman"/>
              </a:endParaRPr>
            </a:p>
          </p:txBody>
        </p:sp>
        <p:sp>
          <p:nvSpPr>
            <p:cNvPr id="181" name="Rectangle 180"/>
            <p:cNvSpPr/>
            <p:nvPr/>
          </p:nvSpPr>
          <p:spPr>
            <a:xfrm>
              <a:off x="3826254" y="1989677"/>
              <a:ext cx="144483"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cxnSp>
          <p:nvCxnSpPr>
            <p:cNvPr id="182" name="Straight Connector 181"/>
            <p:cNvCxnSpPr>
              <a:stCxn id="181" idx="1"/>
              <a:endCxn id="141" idx="0"/>
            </p:cNvCxnSpPr>
            <p:nvPr/>
          </p:nvCxnSpPr>
          <p:spPr>
            <a:xfrm flipH="1">
              <a:off x="2606888" y="2062716"/>
              <a:ext cx="1219366" cy="172595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3" name="Straight Connector 182"/>
            <p:cNvCxnSpPr>
              <a:stCxn id="181" idx="0"/>
              <a:endCxn id="180" idx="4"/>
            </p:cNvCxnSpPr>
            <p:nvPr/>
          </p:nvCxnSpPr>
          <p:spPr>
            <a:xfrm flipH="1" flipV="1">
              <a:off x="3896114" y="1911874"/>
              <a:ext cx="1588" cy="7780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4" name="Straight Connector 183"/>
            <p:cNvCxnSpPr>
              <a:stCxn id="181" idx="3"/>
              <a:endCxn id="170" idx="0"/>
            </p:cNvCxnSpPr>
            <p:nvPr/>
          </p:nvCxnSpPr>
          <p:spPr>
            <a:xfrm>
              <a:off x="3970737" y="2062716"/>
              <a:ext cx="547762" cy="42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115463925"/>
      </p:ext>
    </p:extLst>
  </p:cSld>
  <p:clrMapOvr>
    <a:masterClrMapping/>
  </p:clrMapOvr>
  <p:timing>
    <p:tnLst>
      <p:par>
        <p:cTn xmlns:p14="http://schemas.microsoft.com/office/powerpoint/2010/main" id="1" dur="indefinite" restart="never" nodeType="tmRoot"/>
      </p:par>
    </p:tnLst>
  </p:timing>
</p:sld>
</file>

<file path=ppt/slides/slide2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Title 1"/>
          <p:cNvSpPr>
            <a:spLocks noGrp="1"/>
          </p:cNvSpPr>
          <p:nvPr>
            <p:ph type="title"/>
          </p:nvPr>
        </p:nvSpPr>
        <p:spPr/>
        <p:txBody>
          <a:bodyPr>
            <a:normAutofit fontScale="90000"/>
          </a:bodyPr>
          <a:lstStyle/>
          <a:p>
            <a:r>
              <a:rPr lang="en-US" smtClean="0"/>
              <a:t>Outline</a:t>
            </a:r>
          </a:p>
        </p:txBody>
      </p:sp>
      <p:sp>
        <p:nvSpPr>
          <p:cNvPr id="3" name="Content Placeholder 2"/>
          <p:cNvSpPr>
            <a:spLocks noGrp="1"/>
          </p:cNvSpPr>
          <p:nvPr>
            <p:ph idx="1"/>
          </p:nvPr>
        </p:nvSpPr>
        <p:spPr/>
        <p:txBody>
          <a:bodyPr>
            <a:normAutofit fontScale="70000" lnSpcReduction="20000"/>
          </a:bodyPr>
          <a:lstStyle/>
          <a:p>
            <a:pPr>
              <a:defRPr/>
            </a:pPr>
            <a:r>
              <a:rPr lang="en-US" dirty="0"/>
              <a:t>Do you want to push past the simple NLP models (logistic regression, PCFG, etc.) that we've all been using for 20 years?</a:t>
            </a:r>
          </a:p>
          <a:p>
            <a:pPr>
              <a:defRPr/>
            </a:pPr>
            <a:r>
              <a:rPr lang="en-US" dirty="0"/>
              <a:t>Then this tutorial is extremely practical for you!</a:t>
            </a:r>
          </a:p>
          <a:p>
            <a:pPr marL="971550" lvl="1" indent="-514350">
              <a:buFont typeface="+mj-lt"/>
              <a:buAutoNum type="arabicPeriod"/>
              <a:defRPr/>
            </a:pPr>
            <a:r>
              <a:rPr lang="en-US" b="1" dirty="0"/>
              <a:t>Models:</a:t>
            </a:r>
            <a:r>
              <a:rPr lang="en-US" dirty="0"/>
              <a:t> Factor graphs can express interactions among linguistic structures.</a:t>
            </a:r>
          </a:p>
          <a:p>
            <a:pPr marL="971550" lvl="1" indent="-514350">
              <a:buFont typeface="+mj-lt"/>
              <a:buAutoNum type="arabicPeriod"/>
              <a:defRPr/>
            </a:pPr>
            <a:r>
              <a:rPr lang="en-US" b="1" dirty="0"/>
              <a:t>Algorithm: </a:t>
            </a:r>
            <a:r>
              <a:rPr lang="en-US" dirty="0"/>
              <a:t>BP estimates the global effect of these interactions on each variable, using local computations.</a:t>
            </a:r>
          </a:p>
          <a:p>
            <a:pPr marL="971550" lvl="1" indent="-514350">
              <a:buFont typeface="+mj-lt"/>
              <a:buAutoNum type="arabicPeriod"/>
              <a:defRPr/>
            </a:pPr>
            <a:r>
              <a:rPr lang="en-US" b="1" dirty="0"/>
              <a:t>Intuitions: </a:t>
            </a:r>
            <a:r>
              <a:rPr lang="en-US" dirty="0"/>
              <a:t>What’s going on here?  Can we trust BP’s estimates?</a:t>
            </a:r>
          </a:p>
          <a:p>
            <a:pPr marL="971550" lvl="1" indent="-514350">
              <a:buFont typeface="+mj-lt"/>
              <a:buAutoNum type="arabicPeriod"/>
              <a:defRPr/>
            </a:pPr>
            <a:r>
              <a:rPr lang="en-US" b="1" dirty="0"/>
              <a:t>Fancier Models: </a:t>
            </a:r>
            <a:r>
              <a:rPr lang="en-US" dirty="0"/>
              <a:t>Hide a whole grammar and dynamic programming algorithm within a single factor.  BP coordinates multiple factors. </a:t>
            </a:r>
          </a:p>
          <a:p>
            <a:pPr marL="971550" lvl="1" indent="-514350">
              <a:buFont typeface="+mj-lt"/>
              <a:buAutoNum type="arabicPeriod"/>
              <a:defRPr/>
            </a:pPr>
            <a:r>
              <a:rPr lang="en-US" b="1" dirty="0"/>
              <a:t>Tweaked Algorithm: </a:t>
            </a:r>
            <a:r>
              <a:rPr lang="en-US" dirty="0"/>
              <a:t>Finish in fewer steps and make the steps faster.</a:t>
            </a:r>
          </a:p>
          <a:p>
            <a:pPr marL="971550" lvl="1" indent="-514350">
              <a:buFont typeface="+mj-lt"/>
              <a:buAutoNum type="arabicPeriod"/>
              <a:defRPr/>
            </a:pPr>
            <a:r>
              <a:rPr lang="en-US" b="1" dirty="0"/>
              <a:t>Learning: </a:t>
            </a:r>
            <a:r>
              <a:rPr lang="en-US" dirty="0"/>
              <a:t>Tune the parameters.  Approximately improve the true predictions -- or truly improve the approximate predictions</a:t>
            </a:r>
            <a:r>
              <a:rPr lang="en-US" dirty="0" smtClean="0"/>
              <a:t>.</a:t>
            </a:r>
          </a:p>
          <a:p>
            <a:pPr marL="971550" lvl="1" indent="-514350">
              <a:buFont typeface="+mj-lt"/>
              <a:buAutoNum type="arabicPeriod"/>
              <a:defRPr/>
            </a:pPr>
            <a:r>
              <a:rPr lang="en-US" b="1" dirty="0" smtClean="0"/>
              <a:t>Software: </a:t>
            </a:r>
            <a:r>
              <a:rPr lang="en-US" dirty="0" smtClean="0"/>
              <a:t>Build the model you want!</a:t>
            </a:r>
            <a:endParaRPr lang="en-US" b="1" dirty="0"/>
          </a:p>
        </p:txBody>
      </p:sp>
      <p:sp>
        <p:nvSpPr>
          <p:cNvPr id="4" name="Slide Number Placeholder 3"/>
          <p:cNvSpPr>
            <a:spLocks noGrp="1"/>
          </p:cNvSpPr>
          <p:nvPr>
            <p:ph type="sldNum" sz="quarter" idx="12"/>
          </p:nvPr>
        </p:nvSpPr>
        <p:spPr/>
        <p:txBody>
          <a:bodyPr/>
          <a:lstStyle/>
          <a:p>
            <a:pPr>
              <a:defRPr/>
            </a:pPr>
            <a:fld id="{03CDD182-2735-4D8F-858C-2EDFD9BAEE1B}" type="slidenum">
              <a:rPr lang="en-US" smtClean="0"/>
              <a:pPr>
                <a:defRPr/>
              </a:pPr>
              <a:t>270</a:t>
            </a:fld>
            <a:endParaRPr lang="en-US"/>
          </a:p>
        </p:txBody>
      </p:sp>
    </p:spTree>
    <p:extLst>
      <p:ext uri="{BB962C8B-B14F-4D97-AF65-F5344CB8AC3E}">
        <p14:creationId xmlns:p14="http://schemas.microsoft.com/office/powerpoint/2010/main" val="154991767"/>
      </p:ext>
    </p:extLst>
  </p:cSld>
  <p:clrMapOvr>
    <a:masterClrMapping/>
  </p:clrMapOvr>
  <p:timing>
    <p:tnLst>
      <p:par>
        <p:cTn xmlns:p14="http://schemas.microsoft.com/office/powerpoint/2010/main" id="1" dur="indefinite" restart="never" nodeType="tmRoot"/>
      </p:par>
    </p:tnLst>
  </p:timing>
</p:sld>
</file>

<file path=ppt/slides/slide2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Title 1"/>
          <p:cNvSpPr>
            <a:spLocks noGrp="1"/>
          </p:cNvSpPr>
          <p:nvPr>
            <p:ph type="title"/>
          </p:nvPr>
        </p:nvSpPr>
        <p:spPr/>
        <p:txBody>
          <a:bodyPr>
            <a:normAutofit fontScale="90000"/>
          </a:bodyPr>
          <a:lstStyle/>
          <a:p>
            <a:r>
              <a:rPr lang="en-US" smtClean="0"/>
              <a:t>Outline</a:t>
            </a:r>
          </a:p>
        </p:txBody>
      </p:sp>
      <p:sp>
        <p:nvSpPr>
          <p:cNvPr id="3" name="Content Placeholder 2"/>
          <p:cNvSpPr>
            <a:spLocks noGrp="1"/>
          </p:cNvSpPr>
          <p:nvPr>
            <p:ph idx="1"/>
          </p:nvPr>
        </p:nvSpPr>
        <p:spPr/>
        <p:txBody>
          <a:bodyPr>
            <a:normAutofit fontScale="70000" lnSpcReduction="20000"/>
          </a:bodyPr>
          <a:lstStyle/>
          <a:p>
            <a:pPr>
              <a:defRPr/>
            </a:pPr>
            <a:r>
              <a:rPr lang="en-US" dirty="0">
                <a:solidFill>
                  <a:srgbClr val="BFBFBF"/>
                </a:solidFill>
              </a:rPr>
              <a:t>Do you want to push past the simple NLP models (logistic regression, PCFG, etc.) that we've all been using for 20 years?</a:t>
            </a:r>
          </a:p>
          <a:p>
            <a:pPr>
              <a:defRPr/>
            </a:pPr>
            <a:r>
              <a:rPr lang="en-US" dirty="0">
                <a:solidFill>
                  <a:srgbClr val="BFBFBF"/>
                </a:solidFill>
              </a:rPr>
              <a:t>Then this tutorial is extremely practical for you!</a:t>
            </a:r>
          </a:p>
          <a:p>
            <a:pPr marL="971550" lvl="1" indent="-514350">
              <a:buFont typeface="+mj-lt"/>
              <a:buAutoNum type="arabicPeriod"/>
              <a:defRPr/>
            </a:pPr>
            <a:r>
              <a:rPr lang="en-US" b="1" dirty="0">
                <a:solidFill>
                  <a:srgbClr val="BFBFBF"/>
                </a:solidFill>
              </a:rPr>
              <a:t>Models:</a:t>
            </a:r>
            <a:r>
              <a:rPr lang="en-US" dirty="0">
                <a:solidFill>
                  <a:srgbClr val="BFBFBF"/>
                </a:solidFill>
              </a:rPr>
              <a:t> Factor graphs can express interactions among linguistic structures.</a:t>
            </a:r>
          </a:p>
          <a:p>
            <a:pPr marL="971550" lvl="1" indent="-514350">
              <a:buFont typeface="+mj-lt"/>
              <a:buAutoNum type="arabicPeriod"/>
              <a:defRPr/>
            </a:pPr>
            <a:r>
              <a:rPr lang="en-US" b="1" dirty="0">
                <a:solidFill>
                  <a:srgbClr val="BFBFBF"/>
                </a:solidFill>
              </a:rPr>
              <a:t>Algorithm: </a:t>
            </a:r>
            <a:r>
              <a:rPr lang="en-US" dirty="0">
                <a:solidFill>
                  <a:srgbClr val="BFBFBF"/>
                </a:solidFill>
              </a:rPr>
              <a:t>BP estimates the global effect of these interactions on each variable, using local computations.</a:t>
            </a:r>
          </a:p>
          <a:p>
            <a:pPr marL="971550" lvl="1" indent="-514350">
              <a:buFont typeface="+mj-lt"/>
              <a:buAutoNum type="arabicPeriod"/>
              <a:defRPr/>
            </a:pPr>
            <a:r>
              <a:rPr lang="en-US" b="1" dirty="0">
                <a:solidFill>
                  <a:srgbClr val="BFBFBF"/>
                </a:solidFill>
              </a:rPr>
              <a:t>Intuitions: </a:t>
            </a:r>
            <a:r>
              <a:rPr lang="en-US" dirty="0">
                <a:solidFill>
                  <a:srgbClr val="BFBFBF"/>
                </a:solidFill>
              </a:rPr>
              <a:t>What’s going on here?  Can we trust BP’s estimates?</a:t>
            </a:r>
          </a:p>
          <a:p>
            <a:pPr marL="971550" lvl="1" indent="-514350">
              <a:buFont typeface="+mj-lt"/>
              <a:buAutoNum type="arabicPeriod"/>
              <a:defRPr/>
            </a:pPr>
            <a:r>
              <a:rPr lang="en-US" b="1" dirty="0">
                <a:solidFill>
                  <a:srgbClr val="BFBFBF"/>
                </a:solidFill>
              </a:rPr>
              <a:t>Fancier Models: </a:t>
            </a:r>
            <a:r>
              <a:rPr lang="en-US" dirty="0">
                <a:solidFill>
                  <a:srgbClr val="BFBFBF"/>
                </a:solidFill>
              </a:rPr>
              <a:t>Hide a whole grammar and dynamic programming algorithm within a single factor.  BP coordinates multiple factors. </a:t>
            </a:r>
          </a:p>
          <a:p>
            <a:pPr marL="971550" lvl="1" indent="-514350">
              <a:buFont typeface="+mj-lt"/>
              <a:buAutoNum type="arabicPeriod"/>
              <a:defRPr/>
            </a:pPr>
            <a:r>
              <a:rPr lang="en-US" b="1" dirty="0"/>
              <a:t>Tweaked Algorithm: </a:t>
            </a:r>
            <a:r>
              <a:rPr lang="en-US" dirty="0"/>
              <a:t>Finish in fewer steps and make the steps faster.</a:t>
            </a:r>
          </a:p>
          <a:p>
            <a:pPr marL="971550" lvl="1" indent="-514350">
              <a:buFont typeface="+mj-lt"/>
              <a:buAutoNum type="arabicPeriod"/>
              <a:defRPr/>
            </a:pPr>
            <a:r>
              <a:rPr lang="en-US" b="1" dirty="0">
                <a:solidFill>
                  <a:srgbClr val="BFBFBF"/>
                </a:solidFill>
              </a:rPr>
              <a:t>Learning: </a:t>
            </a:r>
            <a:r>
              <a:rPr lang="en-US" dirty="0">
                <a:solidFill>
                  <a:srgbClr val="BFBFBF"/>
                </a:solidFill>
              </a:rPr>
              <a:t>Tune the parameters.  Approximately improve the true predictions -- or truly improve the approximate predictions</a:t>
            </a:r>
            <a:r>
              <a:rPr lang="en-US" dirty="0" smtClean="0">
                <a:solidFill>
                  <a:srgbClr val="BFBFBF"/>
                </a:solidFill>
              </a:rPr>
              <a:t>.</a:t>
            </a:r>
          </a:p>
          <a:p>
            <a:pPr marL="971550" lvl="1" indent="-514350">
              <a:buFont typeface="+mj-lt"/>
              <a:buAutoNum type="arabicPeriod"/>
              <a:defRPr/>
            </a:pPr>
            <a:r>
              <a:rPr lang="en-US" b="1" dirty="0" smtClean="0">
                <a:solidFill>
                  <a:srgbClr val="BFBFBF"/>
                </a:solidFill>
              </a:rPr>
              <a:t>Software: </a:t>
            </a:r>
            <a:r>
              <a:rPr lang="en-US" dirty="0" smtClean="0">
                <a:solidFill>
                  <a:srgbClr val="BFBFBF"/>
                </a:solidFill>
              </a:rPr>
              <a:t>Build the model you want!</a:t>
            </a:r>
            <a:endParaRPr lang="en-US" b="1" dirty="0">
              <a:solidFill>
                <a:srgbClr val="BFBFBF"/>
              </a:solidFill>
            </a:endParaRPr>
          </a:p>
        </p:txBody>
      </p:sp>
      <p:sp>
        <p:nvSpPr>
          <p:cNvPr id="4" name="Slide Number Placeholder 3"/>
          <p:cNvSpPr>
            <a:spLocks noGrp="1"/>
          </p:cNvSpPr>
          <p:nvPr>
            <p:ph type="sldNum" sz="quarter" idx="12"/>
          </p:nvPr>
        </p:nvSpPr>
        <p:spPr/>
        <p:txBody>
          <a:bodyPr/>
          <a:lstStyle/>
          <a:p>
            <a:pPr>
              <a:defRPr/>
            </a:pPr>
            <a:fld id="{E387DB88-7FC8-4C86-9865-42990B9E9D95}" type="slidenum">
              <a:rPr lang="en-US" smtClean="0"/>
              <a:pPr>
                <a:defRPr/>
              </a:pPr>
              <a:t>271</a:t>
            </a:fld>
            <a:endParaRPr lang="en-US"/>
          </a:p>
        </p:txBody>
      </p:sp>
    </p:spTree>
    <p:extLst>
      <p:ext uri="{BB962C8B-B14F-4D97-AF65-F5344CB8AC3E}">
        <p14:creationId xmlns:p14="http://schemas.microsoft.com/office/powerpoint/2010/main" val="485389431"/>
      </p:ext>
    </p:extLst>
  </p:cSld>
  <p:clrMapOvr>
    <a:masterClrMapping/>
  </p:clrMapOvr>
  <p:timing>
    <p:tnLst>
      <p:par>
        <p:cTn xmlns:p14="http://schemas.microsoft.com/office/powerpoint/2010/main" id="1" dur="indefinite" restart="never" nodeType="tmRoot"/>
      </p:par>
    </p:tnLst>
  </p:timing>
</p:sld>
</file>

<file path=ppt/slides/slide2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69" name="Rectangle 2"/>
          <p:cNvSpPr>
            <a:spLocks noGrp="1"/>
          </p:cNvSpPr>
          <p:nvPr>
            <p:ph type="title"/>
          </p:nvPr>
        </p:nvSpPr>
        <p:spPr/>
        <p:txBody>
          <a:bodyPr/>
          <a:lstStyle/>
          <a:p>
            <a:r>
              <a:rPr lang="en-US" sz="4000" smtClean="0"/>
              <a:t>Loopy Belief Propagation Algorithm</a:t>
            </a:r>
          </a:p>
        </p:txBody>
      </p:sp>
      <p:sp>
        <p:nvSpPr>
          <p:cNvPr id="32770" name="Rectangle 3"/>
          <p:cNvSpPr>
            <a:spLocks noGrp="1"/>
          </p:cNvSpPr>
          <p:nvPr>
            <p:ph type="body" idx="1"/>
          </p:nvPr>
        </p:nvSpPr>
        <p:spPr>
          <a:xfrm>
            <a:off x="466725" y="1211263"/>
            <a:ext cx="8488363" cy="3297237"/>
          </a:xfrm>
          <a:ln w="38100">
            <a:solidFill>
              <a:srgbClr val="84AA33"/>
            </a:solidFill>
          </a:ln>
        </p:spPr>
        <p:txBody>
          <a:bodyPr/>
          <a:lstStyle/>
          <a:p>
            <a:pPr marL="609600" indent="-609600">
              <a:buFont typeface="Arial" charset="0"/>
              <a:buAutoNum type="arabicPeriod"/>
            </a:pPr>
            <a:r>
              <a:rPr lang="en-US" smtClean="0"/>
              <a:t>For every directed edge, initialize its message to the uniform distribution.</a:t>
            </a:r>
          </a:p>
          <a:p>
            <a:pPr marL="609600" indent="-609600">
              <a:buFont typeface="Arial" charset="0"/>
              <a:buAutoNum type="arabicPeriod"/>
            </a:pPr>
            <a:r>
              <a:rPr lang="en-US" smtClean="0"/>
              <a:t>Repeat until all normalized beliefs converge:</a:t>
            </a:r>
          </a:p>
          <a:p>
            <a:pPr marL="1217613" lvl="1" indent="-533400">
              <a:buFont typeface="Arial" charset="0"/>
              <a:buAutoNum type="alphaLcPeriod"/>
            </a:pPr>
            <a:r>
              <a:rPr lang="en-US" b="1" smtClean="0"/>
              <a:t>Pick</a:t>
            </a:r>
            <a:r>
              <a:rPr lang="en-US" smtClean="0"/>
              <a:t> a directed edge u </a:t>
            </a:r>
            <a:r>
              <a:rPr lang="en-US" smtClean="0">
                <a:sym typeface="Wingdings" pitchFamily="2" charset="2"/>
              </a:rPr>
              <a:t> v.   </a:t>
            </a:r>
            <a:endParaRPr lang="en-US" sz="2400" smtClean="0"/>
          </a:p>
          <a:p>
            <a:pPr marL="1217613" lvl="1" indent="-533400">
              <a:buFont typeface="Arial" charset="0"/>
              <a:buAutoNum type="alphaLcPeriod"/>
            </a:pPr>
            <a:r>
              <a:rPr lang="en-US" b="1" smtClean="0"/>
              <a:t>Update</a:t>
            </a:r>
            <a:r>
              <a:rPr lang="en-US" smtClean="0"/>
              <a:t> its message: recompute u </a:t>
            </a:r>
            <a:r>
              <a:rPr lang="en-US" smtClean="0">
                <a:sym typeface="Wingdings" pitchFamily="2" charset="2"/>
              </a:rPr>
              <a:t> v from</a:t>
            </a:r>
            <a:r>
              <a:rPr lang="en-US" smtClean="0"/>
              <a:t> its “parent” messages v’ </a:t>
            </a:r>
            <a:r>
              <a:rPr lang="en-US" smtClean="0">
                <a:sym typeface="Wingdings" pitchFamily="2" charset="2"/>
              </a:rPr>
              <a:t> u for v’ ≠ v.    </a:t>
            </a:r>
            <a:endParaRPr lang="en-US" sz="2400" baseline="-25000" smtClean="0"/>
          </a:p>
          <a:p>
            <a:pPr marL="609600" indent="-609600">
              <a:buFont typeface="Arial" charset="0"/>
              <a:buNone/>
            </a:pPr>
            <a:endParaRPr lang="en-US" sz="2800" baseline="-25000" smtClean="0"/>
          </a:p>
          <a:p>
            <a:pPr marL="609600" indent="-609600"/>
            <a:endParaRPr lang="en-US" smtClean="0"/>
          </a:p>
        </p:txBody>
      </p:sp>
      <p:grpSp>
        <p:nvGrpSpPr>
          <p:cNvPr id="50186" name="Group 10"/>
          <p:cNvGrpSpPr>
            <a:grpSpLocks/>
          </p:cNvGrpSpPr>
          <p:nvPr/>
        </p:nvGrpSpPr>
        <p:grpSpPr bwMode="auto">
          <a:xfrm>
            <a:off x="463550" y="3276600"/>
            <a:ext cx="8488363" cy="3340100"/>
            <a:chOff x="292" y="2064"/>
            <a:chExt cx="5347" cy="2104"/>
          </a:xfrm>
        </p:grpSpPr>
        <p:sp>
          <p:nvSpPr>
            <p:cNvPr id="32772" name="Rectangle 8"/>
            <p:cNvSpPr>
              <a:spLocks/>
            </p:cNvSpPr>
            <p:nvPr/>
          </p:nvSpPr>
          <p:spPr bwMode="auto">
            <a:xfrm>
              <a:off x="292" y="3142"/>
              <a:ext cx="5347" cy="1026"/>
            </a:xfrm>
            <a:prstGeom prst="rect">
              <a:avLst/>
            </a:prstGeom>
            <a:noFill/>
            <a:ln w="38100">
              <a:solidFill>
                <a:srgbClr val="84AA33">
                  <a:alpha val="69019"/>
                </a:srgbClr>
              </a:solidFill>
              <a:miter lim="800000"/>
              <a:headEnd/>
              <a:tailEnd/>
            </a:ln>
          </p:spPr>
          <p:txBody>
            <a:bodyPr/>
            <a:lstStyle/>
            <a:p>
              <a:pPr marL="1217613" lvl="1" indent="-533400" eaLnBrk="0" hangingPunct="0">
                <a:spcBef>
                  <a:spcPct val="20000"/>
                </a:spcBef>
                <a:buFont typeface="Arial" charset="0"/>
                <a:buNone/>
              </a:pPr>
              <a:r>
                <a:rPr lang="en-US" dirty="0" smtClean="0">
                  <a:solidFill>
                    <a:srgbClr val="777777"/>
                  </a:solidFill>
                </a:rPr>
                <a:t>Or if </a:t>
              </a:r>
              <a:r>
                <a:rPr lang="en-US" dirty="0">
                  <a:solidFill>
                    <a:srgbClr val="777777"/>
                  </a:solidFill>
                </a:rPr>
                <a:t>u has high </a:t>
              </a:r>
              <a:r>
                <a:rPr lang="en-US" dirty="0" smtClean="0">
                  <a:solidFill>
                    <a:srgbClr val="777777"/>
                  </a:solidFill>
                </a:rPr>
                <a:t>degree, can share work for speed:</a:t>
              </a:r>
              <a:endParaRPr lang="en-US" dirty="0">
                <a:solidFill>
                  <a:srgbClr val="777777"/>
                </a:solidFill>
              </a:endParaRPr>
            </a:p>
            <a:p>
              <a:pPr marL="1217613" lvl="1" indent="-533400" eaLnBrk="0" hangingPunct="0">
                <a:spcBef>
                  <a:spcPct val="20000"/>
                </a:spcBef>
                <a:buFont typeface="Arial" charset="0"/>
                <a:buChar char="•"/>
              </a:pPr>
              <a:r>
                <a:rPr lang="en-US" dirty="0">
                  <a:solidFill>
                    <a:srgbClr val="777777"/>
                  </a:solidFill>
                </a:rPr>
                <a:t>Compute </a:t>
              </a:r>
              <a:r>
                <a:rPr lang="en-US" i="1" dirty="0">
                  <a:solidFill>
                    <a:srgbClr val="777777"/>
                  </a:solidFill>
                </a:rPr>
                <a:t>all</a:t>
              </a:r>
              <a:r>
                <a:rPr lang="en-US" dirty="0">
                  <a:solidFill>
                    <a:srgbClr val="777777"/>
                  </a:solidFill>
                </a:rPr>
                <a:t> outgoing messages u </a:t>
              </a:r>
              <a:r>
                <a:rPr lang="en-US" dirty="0">
                  <a:solidFill>
                    <a:srgbClr val="777777"/>
                  </a:solidFill>
                  <a:sym typeface="Wingdings" pitchFamily="2" charset="2"/>
                </a:rPr>
                <a:t> … </a:t>
              </a:r>
              <a:r>
                <a:rPr lang="en-US" dirty="0">
                  <a:solidFill>
                    <a:srgbClr val="777777"/>
                  </a:solidFill>
                </a:rPr>
                <a:t>at once, based on all incoming messages … </a:t>
              </a:r>
              <a:r>
                <a:rPr lang="en-US" dirty="0">
                  <a:solidFill>
                    <a:srgbClr val="777777"/>
                  </a:solidFill>
                  <a:sym typeface="Wingdings" pitchFamily="2" charset="2"/>
                </a:rPr>
                <a:t> u</a:t>
              </a:r>
              <a:r>
                <a:rPr lang="en-US" dirty="0">
                  <a:solidFill>
                    <a:srgbClr val="777777"/>
                  </a:solidFill>
                </a:rPr>
                <a:t>.</a:t>
              </a:r>
              <a:endParaRPr lang="en-US" sz="2400" dirty="0">
                <a:solidFill>
                  <a:srgbClr val="777777"/>
                </a:solidFill>
              </a:endParaRPr>
            </a:p>
          </p:txBody>
        </p:sp>
        <p:sp>
          <p:nvSpPr>
            <p:cNvPr id="32773" name="Freeform 9"/>
            <p:cNvSpPr>
              <a:spLocks/>
            </p:cNvSpPr>
            <p:nvPr/>
          </p:nvSpPr>
          <p:spPr bwMode="auto">
            <a:xfrm>
              <a:off x="529" y="2064"/>
              <a:ext cx="264" cy="1181"/>
            </a:xfrm>
            <a:custGeom>
              <a:avLst/>
              <a:gdLst>
                <a:gd name="T0" fmla="*/ 264 w 264"/>
                <a:gd name="T1" fmla="*/ 0 h 1181"/>
                <a:gd name="T2" fmla="*/ 1 w 264"/>
                <a:gd name="T3" fmla="*/ 485 h 1181"/>
                <a:gd name="T4" fmla="*/ 258 w 264"/>
                <a:gd name="T5" fmla="*/ 1181 h 1181"/>
                <a:gd name="T6" fmla="*/ 0 60000 65536"/>
                <a:gd name="T7" fmla="*/ 0 60000 65536"/>
                <a:gd name="T8" fmla="*/ 0 60000 65536"/>
                <a:gd name="T9" fmla="*/ 0 w 264"/>
                <a:gd name="T10" fmla="*/ 0 h 1181"/>
                <a:gd name="T11" fmla="*/ 264 w 264"/>
                <a:gd name="T12" fmla="*/ 1181 h 1181"/>
              </a:gdLst>
              <a:ahLst/>
              <a:cxnLst>
                <a:cxn ang="T6">
                  <a:pos x="T0" y="T1"/>
                </a:cxn>
                <a:cxn ang="T7">
                  <a:pos x="T2" y="T3"/>
                </a:cxn>
                <a:cxn ang="T8">
                  <a:pos x="T4" y="T5"/>
                </a:cxn>
              </a:cxnLst>
              <a:rect l="T9" t="T10" r="T11" b="T12"/>
              <a:pathLst>
                <a:path w="264" h="1181">
                  <a:moveTo>
                    <a:pt x="264" y="0"/>
                  </a:moveTo>
                  <a:cubicBezTo>
                    <a:pt x="220" y="81"/>
                    <a:pt x="2" y="288"/>
                    <a:pt x="1" y="485"/>
                  </a:cubicBezTo>
                  <a:cubicBezTo>
                    <a:pt x="0" y="682"/>
                    <a:pt x="205" y="1036"/>
                    <a:pt x="258" y="1181"/>
                  </a:cubicBezTo>
                </a:path>
              </a:pathLst>
            </a:custGeom>
            <a:noFill/>
            <a:ln w="38100" cap="flat" cmpd="sng">
              <a:solidFill>
                <a:srgbClr val="84AA33">
                  <a:alpha val="69019"/>
                </a:srgbClr>
              </a:solidFill>
              <a:prstDash val="solid"/>
              <a:round/>
              <a:headEnd type="none" w="med" len="med"/>
              <a:tailEnd type="arrow" w="med" len="med"/>
            </a:ln>
          </p:spPr>
          <p:txBody>
            <a:bodyPr/>
            <a:lstStyle/>
            <a:p>
              <a:endParaRPr lang="en-US"/>
            </a:p>
          </p:txBody>
        </p:sp>
      </p:grpSp>
    </p:spTree>
    <p:extLst>
      <p:ext uri="{BB962C8B-B14F-4D97-AF65-F5344CB8AC3E}">
        <p14:creationId xmlns:p14="http://schemas.microsoft.com/office/powerpoint/2010/main" val="38579190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50186"/>
                                        </p:tgtEl>
                                        <p:attrNameLst>
                                          <p:attrName>style.visibility</p:attrName>
                                        </p:attrNameLst>
                                      </p:cBhvr>
                                      <p:to>
                                        <p:strVal val="visible"/>
                                      </p:to>
                                    </p:set>
                                    <p:animEffect transition="in" filter="wipe(up)">
                                      <p:cBhvr>
                                        <p:cTn id="7" dur="500"/>
                                        <p:tgtEl>
                                          <p:spTgt spid="5018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3" name="Rectangle 2"/>
          <p:cNvSpPr>
            <a:spLocks noGrp="1"/>
          </p:cNvSpPr>
          <p:nvPr>
            <p:ph type="title" idx="4294967295"/>
          </p:nvPr>
        </p:nvSpPr>
        <p:spPr/>
        <p:txBody>
          <a:bodyPr/>
          <a:lstStyle/>
          <a:p>
            <a:r>
              <a:rPr lang="en-US" sz="4000" smtClean="0"/>
              <a:t>Loopy Belief Propagation Algorithm</a:t>
            </a:r>
          </a:p>
        </p:txBody>
      </p:sp>
      <p:sp>
        <p:nvSpPr>
          <p:cNvPr id="33794" name="Rectangle 3"/>
          <p:cNvSpPr>
            <a:spLocks noGrp="1"/>
          </p:cNvSpPr>
          <p:nvPr>
            <p:ph type="body" idx="4294967295"/>
          </p:nvPr>
        </p:nvSpPr>
        <p:spPr>
          <a:xfrm>
            <a:off x="466725" y="1211263"/>
            <a:ext cx="8488363" cy="3297237"/>
          </a:xfrm>
          <a:ln w="38100">
            <a:solidFill>
              <a:srgbClr val="84AA33"/>
            </a:solidFill>
          </a:ln>
        </p:spPr>
        <p:txBody>
          <a:bodyPr/>
          <a:lstStyle/>
          <a:p>
            <a:pPr marL="609600" indent="-609600">
              <a:buFont typeface="Arial" charset="0"/>
              <a:buAutoNum type="arabicPeriod"/>
            </a:pPr>
            <a:r>
              <a:rPr lang="en-US" smtClean="0"/>
              <a:t>For every directed edge, initialize its message to the uniform distribution.</a:t>
            </a:r>
          </a:p>
          <a:p>
            <a:pPr marL="609600" indent="-609600">
              <a:buFont typeface="Arial" charset="0"/>
              <a:buAutoNum type="arabicPeriod"/>
            </a:pPr>
            <a:r>
              <a:rPr lang="en-US" smtClean="0"/>
              <a:t>Repeat until all normalized beliefs converge:</a:t>
            </a:r>
          </a:p>
          <a:p>
            <a:pPr marL="1217613" lvl="1" indent="-533400">
              <a:buFont typeface="Arial" charset="0"/>
              <a:buAutoNum type="alphaLcPeriod"/>
            </a:pPr>
            <a:r>
              <a:rPr lang="en-US" b="1" smtClean="0"/>
              <a:t>Pick</a:t>
            </a:r>
            <a:r>
              <a:rPr lang="en-US" smtClean="0"/>
              <a:t> a directed edge u </a:t>
            </a:r>
            <a:r>
              <a:rPr lang="en-US" smtClean="0">
                <a:sym typeface="Wingdings" pitchFamily="2" charset="2"/>
              </a:rPr>
              <a:t> v.   </a:t>
            </a:r>
            <a:endParaRPr lang="en-US" sz="2400" smtClean="0"/>
          </a:p>
          <a:p>
            <a:pPr marL="1217613" lvl="1" indent="-533400">
              <a:buFont typeface="Arial" charset="0"/>
              <a:buAutoNum type="alphaLcPeriod"/>
            </a:pPr>
            <a:r>
              <a:rPr lang="en-US" b="1" smtClean="0"/>
              <a:t>Update</a:t>
            </a:r>
            <a:r>
              <a:rPr lang="en-US" smtClean="0"/>
              <a:t> its message: recompute u </a:t>
            </a:r>
            <a:r>
              <a:rPr lang="en-US" smtClean="0">
                <a:sym typeface="Wingdings" pitchFamily="2" charset="2"/>
              </a:rPr>
              <a:t> v from </a:t>
            </a:r>
            <a:r>
              <a:rPr lang="en-US" smtClean="0"/>
              <a:t>its “parent” messages v’ </a:t>
            </a:r>
            <a:r>
              <a:rPr lang="en-US" smtClean="0">
                <a:sym typeface="Wingdings" pitchFamily="2" charset="2"/>
              </a:rPr>
              <a:t> u for v’ ≠ v.    </a:t>
            </a:r>
            <a:endParaRPr lang="en-US" sz="2400" smtClean="0">
              <a:sym typeface="Wingdings" pitchFamily="2" charset="2"/>
            </a:endParaRPr>
          </a:p>
          <a:p>
            <a:pPr marL="609600" indent="-609600">
              <a:buFont typeface="Arial" charset="0"/>
              <a:buNone/>
            </a:pPr>
            <a:endParaRPr lang="en-US" sz="2800" baseline="-25000" smtClean="0"/>
          </a:p>
          <a:p>
            <a:pPr marL="609600" indent="-609600">
              <a:buFont typeface="Arial" charset="0"/>
              <a:buNone/>
            </a:pPr>
            <a:endParaRPr lang="en-US" sz="2800" baseline="-25000" smtClean="0"/>
          </a:p>
          <a:p>
            <a:pPr marL="609600" indent="-609600"/>
            <a:endParaRPr lang="en-US" smtClean="0"/>
          </a:p>
        </p:txBody>
      </p:sp>
      <p:sp>
        <p:nvSpPr>
          <p:cNvPr id="33795" name="Text Box 7"/>
          <p:cNvSpPr txBox="1">
            <a:spLocks noChangeArrowheads="1"/>
          </p:cNvSpPr>
          <p:nvPr/>
        </p:nvSpPr>
        <p:spPr bwMode="auto">
          <a:xfrm>
            <a:off x="687388" y="4921250"/>
            <a:ext cx="7870825" cy="1739900"/>
          </a:xfrm>
          <a:prstGeom prst="rect">
            <a:avLst/>
          </a:prstGeom>
          <a:noFill/>
          <a:ln w="9525">
            <a:noFill/>
            <a:miter lim="800000"/>
            <a:headEnd/>
            <a:tailEnd/>
          </a:ln>
        </p:spPr>
        <p:txBody>
          <a:bodyPr wrap="none">
            <a:spAutoFit/>
          </a:bodyPr>
          <a:lstStyle/>
          <a:p>
            <a:pPr algn="ctr" defTabSz="914400"/>
            <a:r>
              <a:rPr lang="en-US" sz="3600" b="1">
                <a:solidFill>
                  <a:srgbClr val="84AA33"/>
                </a:solidFill>
              </a:rPr>
              <a:t>Which</a:t>
            </a:r>
            <a:r>
              <a:rPr lang="en-US" sz="3600">
                <a:solidFill>
                  <a:srgbClr val="84AA33"/>
                </a:solidFill>
              </a:rPr>
              <a:t> edge do we pick and recompute?</a:t>
            </a:r>
          </a:p>
          <a:p>
            <a:pPr algn="ctr" defTabSz="914400"/>
            <a:r>
              <a:rPr lang="en-US" sz="3600">
                <a:solidFill>
                  <a:srgbClr val="84AA33"/>
                </a:solidFill>
              </a:rPr>
              <a:t>A “stale” edge?</a:t>
            </a:r>
          </a:p>
          <a:p>
            <a:pPr algn="ctr" defTabSz="914400"/>
            <a:endParaRPr lang="en-US" sz="3600">
              <a:solidFill>
                <a:srgbClr val="84AA33"/>
              </a:solidFill>
            </a:endParaRPr>
          </a:p>
        </p:txBody>
      </p:sp>
      <p:sp>
        <p:nvSpPr>
          <p:cNvPr id="33796" name="Oval 8"/>
          <p:cNvSpPr>
            <a:spLocks noChangeArrowheads="1"/>
          </p:cNvSpPr>
          <p:nvPr/>
        </p:nvSpPr>
        <p:spPr bwMode="auto">
          <a:xfrm>
            <a:off x="1720850" y="2887663"/>
            <a:ext cx="768350" cy="471487"/>
          </a:xfrm>
          <a:prstGeom prst="ellipse">
            <a:avLst/>
          </a:prstGeom>
          <a:noFill/>
          <a:ln w="38100">
            <a:solidFill>
              <a:srgbClr val="84AA33"/>
            </a:solidFill>
            <a:round/>
            <a:headEnd/>
            <a:tailEnd/>
          </a:ln>
        </p:spPr>
        <p:txBody>
          <a:bodyPr wrap="none" anchor="ctr"/>
          <a:lstStyle/>
          <a:p>
            <a:endParaRPr lang="en-US"/>
          </a:p>
        </p:txBody>
      </p:sp>
      <p:sp>
        <p:nvSpPr>
          <p:cNvPr id="33797" name="Line 9"/>
          <p:cNvSpPr>
            <a:spLocks noChangeShapeType="1"/>
          </p:cNvSpPr>
          <p:nvPr/>
        </p:nvSpPr>
        <p:spPr bwMode="auto">
          <a:xfrm flipH="1">
            <a:off x="1276350" y="3359150"/>
            <a:ext cx="688975" cy="1517650"/>
          </a:xfrm>
          <a:prstGeom prst="line">
            <a:avLst/>
          </a:prstGeom>
          <a:noFill/>
          <a:ln w="38100">
            <a:solidFill>
              <a:srgbClr val="84AA33"/>
            </a:solidFill>
            <a:round/>
            <a:headEnd/>
            <a:tailEnd/>
          </a:ln>
        </p:spPr>
        <p:txBody>
          <a:bodyPr/>
          <a:lstStyle/>
          <a:p>
            <a:endParaRPr lang="en-US"/>
          </a:p>
        </p:txBody>
      </p:sp>
    </p:spTree>
    <p:extLst>
      <p:ext uri="{BB962C8B-B14F-4D97-AF65-F5344CB8AC3E}">
        <p14:creationId xmlns:p14="http://schemas.microsoft.com/office/powerpoint/2010/main" val="2486516243"/>
      </p:ext>
    </p:extLst>
  </p:cSld>
  <p:clrMapOvr>
    <a:masterClrMapping/>
  </p:clrMapOvr>
  <p:timing>
    <p:tnLst>
      <p:par>
        <p:cTn xmlns:p14="http://schemas.microsoft.com/office/powerpoint/2010/main" id="1" dur="indefinite" restart="never" nodeType="tmRoot"/>
      </p:par>
    </p:tnLst>
  </p:timing>
</p:sld>
</file>

<file path=ppt/slides/slide2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4817" name="Title 1"/>
          <p:cNvSpPr>
            <a:spLocks noGrp="1"/>
          </p:cNvSpPr>
          <p:nvPr>
            <p:ph type="title" idx="4294967295"/>
          </p:nvPr>
        </p:nvSpPr>
        <p:spPr/>
        <p:txBody>
          <a:bodyPr/>
          <a:lstStyle/>
          <a:p>
            <a:pPr eaLnBrk="1" hangingPunct="1"/>
            <a:r>
              <a:rPr lang="en-US" sz="3600" smtClean="0"/>
              <a:t>Message Passing in Belief Propagation</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1DD65829-3F1C-4283-8B56-1335C5F6B72C}" type="slidenum">
              <a:rPr lang="en-US" sz="1200">
                <a:solidFill>
                  <a:schemeClr val="tx1">
                    <a:tint val="75000"/>
                  </a:schemeClr>
                </a:solidFill>
                <a:latin typeface="+mn-lt"/>
                <a:cs typeface="+mn-cs"/>
              </a:rPr>
              <a:pPr algn="r" fontAlgn="auto">
                <a:spcBef>
                  <a:spcPts val="0"/>
                </a:spcBef>
                <a:spcAft>
                  <a:spcPts val="0"/>
                </a:spcAft>
                <a:defRPr/>
              </a:pPr>
              <a:t>274</a:t>
            </a:fld>
            <a:endParaRPr lang="en-US" sz="1200">
              <a:solidFill>
                <a:schemeClr val="tx1">
                  <a:tint val="75000"/>
                </a:schemeClr>
              </a:solidFill>
              <a:latin typeface="+mn-lt"/>
              <a:cs typeface="+mn-cs"/>
            </a:endParaRPr>
          </a:p>
        </p:txBody>
      </p:sp>
      <p:sp>
        <p:nvSpPr>
          <p:cNvPr id="34819" name="Oval 165"/>
          <p:cNvSpPr>
            <a:spLocks noChangeArrowheads="1"/>
          </p:cNvSpPr>
          <p:nvPr/>
        </p:nvSpPr>
        <p:spPr bwMode="auto">
          <a:xfrm flipH="1">
            <a:off x="2082800" y="2973388"/>
            <a:ext cx="1155700" cy="1130300"/>
          </a:xfrm>
          <a:prstGeom prst="ellipse">
            <a:avLst/>
          </a:prstGeom>
          <a:solidFill>
            <a:schemeClr val="bg1"/>
          </a:solidFill>
          <a:ln w="28575" algn="ctr">
            <a:solidFill>
              <a:schemeClr val="tx1"/>
            </a:solidFill>
            <a:round/>
            <a:headEnd/>
            <a:tailEnd/>
          </a:ln>
        </p:spPr>
        <p:txBody>
          <a:bodyPr wrap="none" lIns="0" tIns="0" rIns="0" bIns="0"/>
          <a:lstStyle/>
          <a:p>
            <a:pPr algn="ctr"/>
            <a:r>
              <a:rPr lang="en-US" sz="4400" i="1">
                <a:latin typeface="Times New Roman" pitchFamily="18" charset="0"/>
                <a:cs typeface="Times New Roman" pitchFamily="18" charset="0"/>
              </a:rPr>
              <a:t>X</a:t>
            </a:r>
          </a:p>
        </p:txBody>
      </p:sp>
      <p:sp>
        <p:nvSpPr>
          <p:cNvPr id="34820" name="Oval 163"/>
          <p:cNvSpPr>
            <a:spLocks noChangeArrowheads="1"/>
          </p:cNvSpPr>
          <p:nvPr/>
        </p:nvSpPr>
        <p:spPr bwMode="auto">
          <a:xfrm flipH="1">
            <a:off x="6972300" y="2627313"/>
            <a:ext cx="514350" cy="517525"/>
          </a:xfrm>
          <a:prstGeom prst="ellipse">
            <a:avLst/>
          </a:prstGeom>
          <a:solidFill>
            <a:schemeClr val="bg1"/>
          </a:solidFill>
          <a:ln w="28575" algn="ctr">
            <a:solidFill>
              <a:schemeClr val="tx1"/>
            </a:solidFill>
            <a:round/>
            <a:headEnd/>
            <a:tailEnd/>
          </a:ln>
        </p:spPr>
        <p:txBody>
          <a:bodyPr wrap="none" lIns="0" tIns="0" rIns="0" bIns="0"/>
          <a:lstStyle/>
          <a:p>
            <a:pPr algn="ctr"/>
            <a:r>
              <a:rPr lang="en-US" sz="1600" i="1">
                <a:latin typeface="Times New Roman" pitchFamily="18" charset="0"/>
                <a:cs typeface="Times New Roman" pitchFamily="18" charset="0"/>
              </a:rPr>
              <a:t> </a:t>
            </a:r>
          </a:p>
        </p:txBody>
      </p:sp>
      <p:cxnSp>
        <p:nvCxnSpPr>
          <p:cNvPr id="34821" name="Straight Connector 51"/>
          <p:cNvCxnSpPr>
            <a:cxnSpLocks noChangeShapeType="1"/>
          </p:cNvCxnSpPr>
          <p:nvPr/>
        </p:nvCxnSpPr>
        <p:spPr bwMode="auto">
          <a:xfrm flipH="1">
            <a:off x="3252788" y="3538538"/>
            <a:ext cx="2562225" cy="0"/>
          </a:xfrm>
          <a:prstGeom prst="line">
            <a:avLst/>
          </a:prstGeom>
          <a:noFill/>
          <a:ln w="28575" algn="ctr">
            <a:solidFill>
              <a:schemeClr val="tx1"/>
            </a:solidFill>
            <a:round/>
            <a:headEnd/>
            <a:tailEnd/>
          </a:ln>
        </p:spPr>
      </p:cxnSp>
      <p:sp>
        <p:nvSpPr>
          <p:cNvPr id="34822" name="Rectangle 60"/>
          <p:cNvSpPr>
            <a:spLocks noChangeArrowheads="1"/>
          </p:cNvSpPr>
          <p:nvPr/>
        </p:nvSpPr>
        <p:spPr bwMode="auto">
          <a:xfrm flipH="1">
            <a:off x="5815013" y="3216275"/>
            <a:ext cx="652462" cy="652463"/>
          </a:xfrm>
          <a:prstGeom prst="rect">
            <a:avLst/>
          </a:prstGeom>
          <a:solidFill>
            <a:schemeClr val="tx1"/>
          </a:solidFill>
          <a:ln w="28575" algn="ctr">
            <a:solidFill>
              <a:schemeClr val="tx1"/>
            </a:solidFill>
            <a:miter lim="800000"/>
            <a:headEnd/>
            <a:tailEnd/>
          </a:ln>
        </p:spPr>
        <p:txBody>
          <a:bodyPr wrap="none" lIns="0" tIns="0" rIns="0" bIns="0" anchorCtr="1"/>
          <a:lstStyle/>
          <a:p>
            <a:pPr algn="ctr"/>
            <a:r>
              <a:rPr lang="el-GR" sz="3600" i="1">
                <a:solidFill>
                  <a:schemeClr val="bg1"/>
                </a:solidFill>
                <a:latin typeface="Times New Roman" pitchFamily="18" charset="0"/>
                <a:cs typeface="Times New Roman" pitchFamily="18" charset="0"/>
              </a:rPr>
              <a:t>Ψ</a:t>
            </a:r>
          </a:p>
        </p:txBody>
      </p:sp>
      <p:cxnSp>
        <p:nvCxnSpPr>
          <p:cNvPr id="34823" name="Straight Connector 77"/>
          <p:cNvCxnSpPr>
            <a:cxnSpLocks noChangeShapeType="1"/>
            <a:stCxn id="34824" idx="0"/>
          </p:cNvCxnSpPr>
          <p:nvPr/>
        </p:nvCxnSpPr>
        <p:spPr bwMode="auto">
          <a:xfrm flipH="1" flipV="1">
            <a:off x="2662238" y="4076700"/>
            <a:ext cx="4762" cy="352425"/>
          </a:xfrm>
          <a:prstGeom prst="line">
            <a:avLst/>
          </a:prstGeom>
          <a:noFill/>
          <a:ln w="28575" algn="ctr">
            <a:solidFill>
              <a:schemeClr val="tx1"/>
            </a:solidFill>
            <a:round/>
            <a:headEnd/>
            <a:tailEnd/>
          </a:ln>
        </p:spPr>
      </p:cxnSp>
      <p:sp>
        <p:nvSpPr>
          <p:cNvPr id="34824" name="Rectangle 78"/>
          <p:cNvSpPr>
            <a:spLocks noChangeArrowheads="1"/>
          </p:cNvSpPr>
          <p:nvPr/>
        </p:nvSpPr>
        <p:spPr bwMode="auto">
          <a:xfrm flipH="1">
            <a:off x="2533650" y="4443413"/>
            <a:ext cx="265113" cy="265112"/>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cxnSp>
        <p:nvCxnSpPr>
          <p:cNvPr id="34825" name="Straight Connector 46"/>
          <p:cNvCxnSpPr>
            <a:cxnSpLocks noChangeShapeType="1"/>
          </p:cNvCxnSpPr>
          <p:nvPr/>
        </p:nvCxnSpPr>
        <p:spPr bwMode="auto">
          <a:xfrm>
            <a:off x="1654175" y="3538538"/>
            <a:ext cx="422275" cy="0"/>
          </a:xfrm>
          <a:prstGeom prst="line">
            <a:avLst/>
          </a:prstGeom>
          <a:noFill/>
          <a:ln w="28575" algn="ctr">
            <a:solidFill>
              <a:schemeClr val="tx1"/>
            </a:solidFill>
            <a:round/>
            <a:headEnd/>
            <a:tailEnd/>
          </a:ln>
        </p:spPr>
      </p:cxnSp>
      <p:sp>
        <p:nvSpPr>
          <p:cNvPr id="34826" name="Rectangle 47"/>
          <p:cNvSpPr>
            <a:spLocks noChangeArrowheads="1"/>
          </p:cNvSpPr>
          <p:nvPr/>
        </p:nvSpPr>
        <p:spPr bwMode="auto">
          <a:xfrm>
            <a:off x="1389063" y="3398838"/>
            <a:ext cx="265112" cy="265112"/>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grpSp>
        <p:nvGrpSpPr>
          <p:cNvPr id="34827" name="Group 36"/>
          <p:cNvGrpSpPr>
            <a:grpSpLocks/>
          </p:cNvGrpSpPr>
          <p:nvPr/>
        </p:nvGrpSpPr>
        <p:grpSpPr bwMode="auto">
          <a:xfrm>
            <a:off x="695325" y="3187700"/>
            <a:ext cx="693738" cy="519113"/>
            <a:chOff x="419" y="1642"/>
            <a:chExt cx="437" cy="327"/>
          </a:xfrm>
        </p:grpSpPr>
        <p:sp>
          <p:nvSpPr>
            <p:cNvPr id="34871" name="Text Box 28"/>
            <p:cNvSpPr txBox="1">
              <a:spLocks noChangeArrowheads="1"/>
            </p:cNvSpPr>
            <p:nvPr/>
          </p:nvSpPr>
          <p:spPr bwMode="auto">
            <a:xfrm flipH="1">
              <a:off x="419" y="1642"/>
              <a:ext cx="340" cy="327"/>
            </a:xfrm>
            <a:prstGeom prst="rect">
              <a:avLst/>
            </a:prstGeom>
            <a:noFill/>
            <a:ln w="9525">
              <a:noFill/>
              <a:miter lim="800000"/>
              <a:headEnd/>
              <a:tailEnd/>
            </a:ln>
          </p:spPr>
          <p:txBody>
            <a:bodyPr wrap="none">
              <a:spAutoFit/>
            </a:bodyPr>
            <a:lstStyle/>
            <a:p>
              <a:pPr defTabSz="914400"/>
              <a:r>
                <a:rPr lang="en-US"/>
                <a:t>…</a:t>
              </a:r>
            </a:p>
          </p:txBody>
        </p:sp>
        <p:sp>
          <p:nvSpPr>
            <p:cNvPr id="34872" name="Line 29"/>
            <p:cNvSpPr>
              <a:spLocks noChangeShapeType="1"/>
            </p:cNvSpPr>
            <p:nvPr/>
          </p:nvSpPr>
          <p:spPr bwMode="auto">
            <a:xfrm flipH="1">
              <a:off x="759" y="1855"/>
              <a:ext cx="97" cy="0"/>
            </a:xfrm>
            <a:prstGeom prst="line">
              <a:avLst/>
            </a:prstGeom>
            <a:noFill/>
            <a:ln w="28575">
              <a:solidFill>
                <a:schemeClr val="tx1"/>
              </a:solidFill>
              <a:round/>
              <a:headEnd/>
              <a:tailEnd/>
            </a:ln>
          </p:spPr>
          <p:txBody>
            <a:bodyPr/>
            <a:lstStyle/>
            <a:p>
              <a:endParaRPr lang="en-US"/>
            </a:p>
          </p:txBody>
        </p:sp>
      </p:grpSp>
      <p:sp>
        <p:nvSpPr>
          <p:cNvPr id="34828" name="Line 30"/>
          <p:cNvSpPr>
            <a:spLocks noChangeShapeType="1"/>
          </p:cNvSpPr>
          <p:nvPr/>
        </p:nvSpPr>
        <p:spPr bwMode="auto">
          <a:xfrm rot="5400000" flipH="1">
            <a:off x="2609056" y="4771232"/>
            <a:ext cx="153987" cy="0"/>
          </a:xfrm>
          <a:prstGeom prst="line">
            <a:avLst/>
          </a:prstGeom>
          <a:noFill/>
          <a:ln w="28575">
            <a:solidFill>
              <a:schemeClr val="tx1"/>
            </a:solidFill>
            <a:round/>
            <a:headEnd/>
            <a:tailEnd/>
          </a:ln>
        </p:spPr>
        <p:txBody>
          <a:bodyPr/>
          <a:lstStyle/>
          <a:p>
            <a:endParaRPr lang="en-US"/>
          </a:p>
        </p:txBody>
      </p:sp>
      <p:sp>
        <p:nvSpPr>
          <p:cNvPr id="34829" name="Text Box 31"/>
          <p:cNvSpPr txBox="1">
            <a:spLocks noChangeArrowheads="1"/>
          </p:cNvSpPr>
          <p:nvPr/>
        </p:nvSpPr>
        <p:spPr bwMode="auto">
          <a:xfrm flipH="1">
            <a:off x="2498725" y="4986338"/>
            <a:ext cx="611188" cy="512762"/>
          </a:xfrm>
          <a:prstGeom prst="rect">
            <a:avLst/>
          </a:prstGeom>
          <a:noFill/>
          <a:ln w="9525">
            <a:noFill/>
            <a:miter lim="800000"/>
            <a:headEnd/>
            <a:tailEnd/>
          </a:ln>
        </p:spPr>
        <p:txBody>
          <a:bodyPr vert="eaVert">
            <a:spAutoFit/>
          </a:bodyPr>
          <a:lstStyle/>
          <a:p>
            <a:pPr defTabSz="914400">
              <a:spcBef>
                <a:spcPct val="50000"/>
              </a:spcBef>
            </a:pPr>
            <a:r>
              <a:rPr lang="en-US"/>
              <a:t>…</a:t>
            </a:r>
          </a:p>
        </p:txBody>
      </p:sp>
      <p:sp>
        <p:nvSpPr>
          <p:cNvPr id="34830" name="Line 32"/>
          <p:cNvSpPr>
            <a:spLocks noChangeShapeType="1"/>
          </p:cNvSpPr>
          <p:nvPr/>
        </p:nvSpPr>
        <p:spPr bwMode="auto">
          <a:xfrm flipV="1">
            <a:off x="6467475" y="2973388"/>
            <a:ext cx="509588" cy="242887"/>
          </a:xfrm>
          <a:prstGeom prst="line">
            <a:avLst/>
          </a:prstGeom>
          <a:noFill/>
          <a:ln w="28575">
            <a:solidFill>
              <a:schemeClr val="tx1"/>
            </a:solidFill>
            <a:round/>
            <a:headEnd/>
            <a:tailEnd/>
          </a:ln>
        </p:spPr>
        <p:txBody>
          <a:bodyPr/>
          <a:lstStyle/>
          <a:p>
            <a:endParaRPr lang="en-US"/>
          </a:p>
        </p:txBody>
      </p:sp>
      <p:sp>
        <p:nvSpPr>
          <p:cNvPr id="34831" name="Line 33"/>
          <p:cNvSpPr>
            <a:spLocks noChangeShapeType="1"/>
          </p:cNvSpPr>
          <p:nvPr/>
        </p:nvSpPr>
        <p:spPr bwMode="auto">
          <a:xfrm>
            <a:off x="6486525" y="3895725"/>
            <a:ext cx="509588" cy="242888"/>
          </a:xfrm>
          <a:prstGeom prst="line">
            <a:avLst/>
          </a:prstGeom>
          <a:noFill/>
          <a:ln w="28575">
            <a:solidFill>
              <a:schemeClr val="tx1"/>
            </a:solidFill>
            <a:round/>
            <a:headEnd/>
            <a:tailEnd/>
          </a:ln>
        </p:spPr>
        <p:txBody>
          <a:bodyPr/>
          <a:lstStyle/>
          <a:p>
            <a:endParaRPr lang="en-US"/>
          </a:p>
        </p:txBody>
      </p:sp>
      <p:sp>
        <p:nvSpPr>
          <p:cNvPr id="34832" name="Oval 163"/>
          <p:cNvSpPr>
            <a:spLocks noChangeArrowheads="1"/>
          </p:cNvSpPr>
          <p:nvPr/>
        </p:nvSpPr>
        <p:spPr bwMode="auto">
          <a:xfrm flipH="1">
            <a:off x="6991350" y="3932238"/>
            <a:ext cx="514350" cy="517525"/>
          </a:xfrm>
          <a:prstGeom prst="ellipse">
            <a:avLst/>
          </a:prstGeom>
          <a:solidFill>
            <a:schemeClr val="bg1"/>
          </a:solidFill>
          <a:ln w="28575" algn="ctr">
            <a:solidFill>
              <a:schemeClr val="tx1"/>
            </a:solidFill>
            <a:round/>
            <a:headEnd/>
            <a:tailEnd/>
          </a:ln>
        </p:spPr>
        <p:txBody>
          <a:bodyPr wrap="none" lIns="0" tIns="0" rIns="0" bIns="0"/>
          <a:lstStyle/>
          <a:p>
            <a:pPr algn="ctr"/>
            <a:r>
              <a:rPr lang="en-US" sz="1600" i="1">
                <a:latin typeface="Times New Roman" pitchFamily="18" charset="0"/>
                <a:cs typeface="Times New Roman" pitchFamily="18" charset="0"/>
              </a:rPr>
              <a:t> </a:t>
            </a:r>
          </a:p>
        </p:txBody>
      </p:sp>
      <p:sp>
        <p:nvSpPr>
          <p:cNvPr id="34833" name="Text Box 38"/>
          <p:cNvSpPr txBox="1">
            <a:spLocks noChangeArrowheads="1"/>
          </p:cNvSpPr>
          <p:nvPr/>
        </p:nvSpPr>
        <p:spPr bwMode="auto">
          <a:xfrm flipH="1">
            <a:off x="7708900" y="2517775"/>
            <a:ext cx="539750" cy="519113"/>
          </a:xfrm>
          <a:prstGeom prst="rect">
            <a:avLst/>
          </a:prstGeom>
          <a:noFill/>
          <a:ln w="9525">
            <a:noFill/>
            <a:miter lim="800000"/>
            <a:headEnd/>
            <a:tailEnd/>
          </a:ln>
        </p:spPr>
        <p:txBody>
          <a:bodyPr wrap="none">
            <a:spAutoFit/>
          </a:bodyPr>
          <a:lstStyle/>
          <a:p>
            <a:r>
              <a:rPr lang="en-US"/>
              <a:t>…</a:t>
            </a:r>
          </a:p>
        </p:txBody>
      </p:sp>
      <p:sp>
        <p:nvSpPr>
          <p:cNvPr id="34834" name="Line 39"/>
          <p:cNvSpPr>
            <a:spLocks noChangeShapeType="1"/>
          </p:cNvSpPr>
          <p:nvPr/>
        </p:nvSpPr>
        <p:spPr bwMode="auto">
          <a:xfrm flipH="1">
            <a:off x="7497763" y="2867025"/>
            <a:ext cx="153987" cy="0"/>
          </a:xfrm>
          <a:prstGeom prst="line">
            <a:avLst/>
          </a:prstGeom>
          <a:noFill/>
          <a:ln w="28575">
            <a:solidFill>
              <a:schemeClr val="tx1"/>
            </a:solidFill>
            <a:round/>
            <a:headEnd/>
            <a:tailEnd/>
          </a:ln>
        </p:spPr>
        <p:txBody>
          <a:bodyPr/>
          <a:lstStyle/>
          <a:p>
            <a:endParaRPr lang="en-US"/>
          </a:p>
        </p:txBody>
      </p:sp>
      <p:sp>
        <p:nvSpPr>
          <p:cNvPr id="34835" name="Text Box 40"/>
          <p:cNvSpPr txBox="1">
            <a:spLocks noChangeArrowheads="1"/>
          </p:cNvSpPr>
          <p:nvPr/>
        </p:nvSpPr>
        <p:spPr bwMode="auto">
          <a:xfrm flipH="1">
            <a:off x="7747000" y="3822700"/>
            <a:ext cx="539750" cy="519113"/>
          </a:xfrm>
          <a:prstGeom prst="rect">
            <a:avLst/>
          </a:prstGeom>
          <a:noFill/>
          <a:ln w="9525">
            <a:noFill/>
            <a:miter lim="800000"/>
            <a:headEnd/>
            <a:tailEnd/>
          </a:ln>
        </p:spPr>
        <p:txBody>
          <a:bodyPr wrap="none">
            <a:spAutoFit/>
          </a:bodyPr>
          <a:lstStyle/>
          <a:p>
            <a:r>
              <a:rPr lang="en-US"/>
              <a:t>…</a:t>
            </a:r>
          </a:p>
        </p:txBody>
      </p:sp>
      <p:sp>
        <p:nvSpPr>
          <p:cNvPr id="34836" name="Line 41"/>
          <p:cNvSpPr>
            <a:spLocks noChangeShapeType="1"/>
          </p:cNvSpPr>
          <p:nvPr/>
        </p:nvSpPr>
        <p:spPr bwMode="auto">
          <a:xfrm flipH="1">
            <a:off x="7535863" y="4171950"/>
            <a:ext cx="153987" cy="0"/>
          </a:xfrm>
          <a:prstGeom prst="line">
            <a:avLst/>
          </a:prstGeom>
          <a:noFill/>
          <a:ln w="28575">
            <a:solidFill>
              <a:schemeClr val="tx1"/>
            </a:solidFill>
            <a:round/>
            <a:headEnd/>
            <a:tailEnd/>
          </a:ln>
        </p:spPr>
        <p:txBody>
          <a:bodyPr/>
          <a:lstStyle/>
          <a:p>
            <a:endParaRPr lang="en-US"/>
          </a:p>
        </p:txBody>
      </p:sp>
      <p:grpSp>
        <p:nvGrpSpPr>
          <p:cNvPr id="24625" name="Group 49"/>
          <p:cNvGrpSpPr>
            <a:grpSpLocks/>
          </p:cNvGrpSpPr>
          <p:nvPr/>
        </p:nvGrpSpPr>
        <p:grpSpPr bwMode="auto">
          <a:xfrm>
            <a:off x="3043238" y="2257425"/>
            <a:ext cx="2389187" cy="993775"/>
            <a:chOff x="1917" y="1536"/>
            <a:chExt cx="1505" cy="626"/>
          </a:xfrm>
        </p:grpSpPr>
        <p:sp>
          <p:nvSpPr>
            <p:cNvPr id="34869" name="Line 24"/>
            <p:cNvSpPr>
              <a:spLocks noChangeShapeType="1"/>
            </p:cNvSpPr>
            <p:nvPr/>
          </p:nvSpPr>
          <p:spPr bwMode="auto">
            <a:xfrm>
              <a:off x="2323" y="2162"/>
              <a:ext cx="960" cy="0"/>
            </a:xfrm>
            <a:prstGeom prst="line">
              <a:avLst/>
            </a:prstGeom>
            <a:noFill/>
            <a:ln w="38100">
              <a:solidFill>
                <a:srgbClr val="84AA33"/>
              </a:solidFill>
              <a:round/>
              <a:headEnd/>
              <a:tailEnd type="arrow" w="med" len="med"/>
            </a:ln>
          </p:spPr>
          <p:txBody>
            <a:bodyPr wrap="none" anchor="ctr"/>
            <a:lstStyle/>
            <a:p>
              <a:endParaRPr lang="en-US"/>
            </a:p>
          </p:txBody>
        </p:sp>
        <p:sp>
          <p:nvSpPr>
            <p:cNvPr id="34870" name="AutoShape 44"/>
            <p:cNvSpPr>
              <a:spLocks noChangeArrowheads="1"/>
            </p:cNvSpPr>
            <p:nvPr/>
          </p:nvSpPr>
          <p:spPr bwMode="auto">
            <a:xfrm>
              <a:off x="1917" y="1536"/>
              <a:ext cx="1505" cy="491"/>
            </a:xfrm>
            <a:prstGeom prst="wedgeRoundRectCallout">
              <a:avLst>
                <a:gd name="adj1" fmla="val -44819"/>
                <a:gd name="adj2" fmla="val 70366"/>
                <a:gd name="adj3" fmla="val 16667"/>
              </a:avLst>
            </a:prstGeom>
            <a:noFill/>
            <a:ln w="9525">
              <a:solidFill>
                <a:srgbClr val="84AA33"/>
              </a:solidFill>
              <a:miter lim="800000"/>
              <a:headEnd/>
              <a:tailEnd/>
            </a:ln>
          </p:spPr>
          <p:txBody>
            <a:bodyPr/>
            <a:lstStyle/>
            <a:p>
              <a:pPr algn="ctr" defTabSz="914400"/>
              <a:r>
                <a:rPr lang="en-US" sz="2000">
                  <a:solidFill>
                    <a:srgbClr val="84AA33"/>
                  </a:solidFill>
                </a:rPr>
                <a:t>My other factors think I’m a noun</a:t>
              </a:r>
            </a:p>
          </p:txBody>
        </p:sp>
      </p:grpSp>
      <p:grpSp>
        <p:nvGrpSpPr>
          <p:cNvPr id="24626" name="Group 50"/>
          <p:cNvGrpSpPr>
            <a:grpSpLocks/>
          </p:cNvGrpSpPr>
          <p:nvPr/>
        </p:nvGrpSpPr>
        <p:grpSpPr bwMode="auto">
          <a:xfrm>
            <a:off x="3500438" y="3797300"/>
            <a:ext cx="2389187" cy="1292225"/>
            <a:chOff x="2205" y="2506"/>
            <a:chExt cx="1505" cy="814"/>
          </a:xfrm>
        </p:grpSpPr>
        <p:sp>
          <p:nvSpPr>
            <p:cNvPr id="34867" name="Line 24"/>
            <p:cNvSpPr>
              <a:spLocks noChangeShapeType="1"/>
            </p:cNvSpPr>
            <p:nvPr/>
          </p:nvSpPr>
          <p:spPr bwMode="auto">
            <a:xfrm flipH="1" flipV="1">
              <a:off x="2344" y="2506"/>
              <a:ext cx="960" cy="0"/>
            </a:xfrm>
            <a:prstGeom prst="line">
              <a:avLst/>
            </a:prstGeom>
            <a:noFill/>
            <a:ln w="38100">
              <a:solidFill>
                <a:srgbClr val="84AA33"/>
              </a:solidFill>
              <a:round/>
              <a:headEnd/>
              <a:tailEnd type="arrow" w="med" len="med"/>
            </a:ln>
          </p:spPr>
          <p:txBody>
            <a:bodyPr wrap="none" anchor="ctr"/>
            <a:lstStyle/>
            <a:p>
              <a:endParaRPr lang="en-US"/>
            </a:p>
          </p:txBody>
        </p:sp>
        <p:sp>
          <p:nvSpPr>
            <p:cNvPr id="34868" name="AutoShape 48"/>
            <p:cNvSpPr>
              <a:spLocks noChangeArrowheads="1"/>
            </p:cNvSpPr>
            <p:nvPr/>
          </p:nvSpPr>
          <p:spPr bwMode="auto">
            <a:xfrm flipH="1">
              <a:off x="2205" y="2641"/>
              <a:ext cx="1505" cy="679"/>
            </a:xfrm>
            <a:prstGeom prst="wedgeRoundRectCallout">
              <a:avLst>
                <a:gd name="adj1" fmla="val -45282"/>
                <a:gd name="adj2" fmla="val -72389"/>
                <a:gd name="adj3" fmla="val 16667"/>
              </a:avLst>
            </a:prstGeom>
            <a:noFill/>
            <a:ln w="9525">
              <a:solidFill>
                <a:srgbClr val="84AA33"/>
              </a:solidFill>
              <a:miter lim="800000"/>
              <a:headEnd/>
              <a:tailEnd/>
            </a:ln>
          </p:spPr>
          <p:txBody>
            <a:bodyPr/>
            <a:lstStyle/>
            <a:p>
              <a:pPr algn="ctr"/>
              <a:r>
                <a:rPr lang="en-US" sz="2000">
                  <a:solidFill>
                    <a:srgbClr val="84AA33"/>
                  </a:solidFill>
                </a:rPr>
                <a:t>But my other variables and I think you’re a verb</a:t>
              </a:r>
            </a:p>
          </p:txBody>
        </p:sp>
      </p:grpSp>
      <p:graphicFrame>
        <p:nvGraphicFramePr>
          <p:cNvPr id="42038" name="Group 54"/>
          <p:cNvGraphicFramePr>
            <a:graphicFrameLocks noGrp="1"/>
          </p:cNvGraphicFramePr>
          <p:nvPr/>
        </p:nvGraphicFramePr>
        <p:xfrm>
          <a:off x="4122738" y="1441450"/>
          <a:ext cx="533400" cy="808355"/>
        </p:xfrm>
        <a:graphic>
          <a:graphicData uri="http://schemas.openxmlformats.org/drawingml/2006/table">
            <a:tbl>
              <a:tblPr/>
              <a:tblGrid>
                <a:gridCol w="298450"/>
                <a:gridCol w="234950"/>
              </a:tblGrid>
              <a:tr h="288925">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v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n</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6</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r>
              <a:tr h="2603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a</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Candara" pitchFamily="34" charset="0"/>
                          <a:cs typeface="Arial" charset="0"/>
                        </a:rPr>
                        <a:t>3</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r>
            </a:tbl>
          </a:graphicData>
        </a:graphic>
      </p:graphicFrame>
      <p:graphicFrame>
        <p:nvGraphicFramePr>
          <p:cNvPr id="24651" name="Group 75"/>
          <p:cNvGraphicFramePr>
            <a:graphicFrameLocks noGrp="1"/>
          </p:cNvGraphicFramePr>
          <p:nvPr/>
        </p:nvGraphicFramePr>
        <p:xfrm>
          <a:off x="4419600" y="5076825"/>
          <a:ext cx="533400" cy="798830"/>
        </p:xfrm>
        <a:graphic>
          <a:graphicData uri="http://schemas.openxmlformats.org/drawingml/2006/table">
            <a:tbl>
              <a:tblPr/>
              <a:tblGrid>
                <a:gridCol w="304800"/>
                <a:gridCol w="228600"/>
              </a:tblGrid>
              <a:tr h="27940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v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rgbClr val="6699FF"/>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6</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rgbClr val="6699FF"/>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n</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6699FF"/>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rgbClr val="6699FF"/>
                    </a:solidFill>
                  </a:tcPr>
                </a:tc>
              </a:tr>
              <a:tr h="2603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a</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rgbClr val="6699FF"/>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Candara" pitchFamily="34" charset="0"/>
                          <a:cs typeface="Arial" charset="0"/>
                        </a:rPr>
                        <a:t>3</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rgbClr val="6699FF"/>
                    </a:solidFill>
                  </a:tcPr>
                </a:tc>
              </a:tr>
            </a:tbl>
          </a:graphicData>
        </a:graphic>
      </p:graphicFrame>
      <p:sp>
        <p:nvSpPr>
          <p:cNvPr id="42040" name="Line 24"/>
          <p:cNvSpPr>
            <a:spLocks noChangeShapeType="1"/>
          </p:cNvSpPr>
          <p:nvPr/>
        </p:nvSpPr>
        <p:spPr bwMode="auto">
          <a:xfrm>
            <a:off x="1447800" y="3248025"/>
            <a:ext cx="525463" cy="0"/>
          </a:xfrm>
          <a:prstGeom prst="line">
            <a:avLst/>
          </a:prstGeom>
          <a:noFill/>
          <a:ln w="38100">
            <a:solidFill>
              <a:srgbClr val="84AA33"/>
            </a:solidFill>
            <a:round/>
            <a:headEnd/>
            <a:tailEnd type="arrow" w="med" len="med"/>
          </a:ln>
        </p:spPr>
        <p:txBody>
          <a:bodyPr wrap="none" anchor="ctr"/>
          <a:lstStyle/>
          <a:p>
            <a:endParaRPr lang="en-US"/>
          </a:p>
        </p:txBody>
      </p:sp>
      <p:sp>
        <p:nvSpPr>
          <p:cNvPr id="42042" name="Line 24"/>
          <p:cNvSpPr>
            <a:spLocks noChangeShapeType="1"/>
          </p:cNvSpPr>
          <p:nvPr/>
        </p:nvSpPr>
        <p:spPr bwMode="auto">
          <a:xfrm rot="-5400000">
            <a:off x="2086768" y="4390232"/>
            <a:ext cx="525463" cy="0"/>
          </a:xfrm>
          <a:prstGeom prst="line">
            <a:avLst/>
          </a:prstGeom>
          <a:noFill/>
          <a:ln w="38100">
            <a:solidFill>
              <a:srgbClr val="84AA33"/>
            </a:solidFill>
            <a:round/>
            <a:headEnd/>
            <a:tailEnd type="arrow" w="med" len="med"/>
          </a:ln>
        </p:spPr>
        <p:txBody>
          <a:bodyPr wrap="none" anchor="ctr"/>
          <a:lstStyle/>
          <a:p>
            <a:endParaRPr lang="en-US"/>
          </a:p>
        </p:txBody>
      </p:sp>
      <p:sp>
        <p:nvSpPr>
          <p:cNvPr id="42043" name="Line 24"/>
          <p:cNvSpPr>
            <a:spLocks noChangeShapeType="1"/>
          </p:cNvSpPr>
          <p:nvPr/>
        </p:nvSpPr>
        <p:spPr bwMode="auto">
          <a:xfrm flipH="1">
            <a:off x="6548438" y="3143250"/>
            <a:ext cx="423862" cy="228600"/>
          </a:xfrm>
          <a:prstGeom prst="line">
            <a:avLst/>
          </a:prstGeom>
          <a:noFill/>
          <a:ln w="38100">
            <a:solidFill>
              <a:srgbClr val="84AA33"/>
            </a:solidFill>
            <a:round/>
            <a:headEnd/>
            <a:tailEnd type="arrow" w="med" len="med"/>
          </a:ln>
        </p:spPr>
        <p:txBody>
          <a:bodyPr wrap="none" anchor="ctr"/>
          <a:lstStyle/>
          <a:p>
            <a:endParaRPr lang="en-US"/>
          </a:p>
        </p:txBody>
      </p:sp>
      <p:sp>
        <p:nvSpPr>
          <p:cNvPr id="42044" name="Line 24"/>
          <p:cNvSpPr>
            <a:spLocks noChangeShapeType="1"/>
          </p:cNvSpPr>
          <p:nvPr/>
        </p:nvSpPr>
        <p:spPr bwMode="auto">
          <a:xfrm flipH="1" flipV="1">
            <a:off x="6396038" y="4048125"/>
            <a:ext cx="423862" cy="228600"/>
          </a:xfrm>
          <a:prstGeom prst="line">
            <a:avLst/>
          </a:prstGeom>
          <a:noFill/>
          <a:ln w="38100">
            <a:solidFill>
              <a:srgbClr val="84AA33"/>
            </a:solidFill>
            <a:round/>
            <a:headEnd/>
            <a:tailEnd type="arrow" w="med" len="med"/>
          </a:ln>
        </p:spPr>
        <p:txBody>
          <a:bodyPr wrap="none" anchor="ctr"/>
          <a:lstStyle/>
          <a:p>
            <a:endParaRPr lang="en-US"/>
          </a:p>
        </p:txBody>
      </p:sp>
    </p:spTree>
    <p:extLst>
      <p:ext uri="{BB962C8B-B14F-4D97-AF65-F5344CB8AC3E}">
        <p14:creationId xmlns:p14="http://schemas.microsoft.com/office/powerpoint/2010/main" val="129275492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2040"/>
                                        </p:tgtEl>
                                        <p:attrNameLst>
                                          <p:attrName>style.visibility</p:attrName>
                                        </p:attrNameLst>
                                      </p:cBhvr>
                                      <p:to>
                                        <p:strVal val="visible"/>
                                      </p:to>
                                    </p:set>
                                    <p:animEffect transition="in" filter="wipe(left)">
                                      <p:cBhvr>
                                        <p:cTn id="7" dur="500"/>
                                        <p:tgtEl>
                                          <p:spTgt spid="42040"/>
                                        </p:tgtEl>
                                      </p:cBhvr>
                                    </p:animEffect>
                                  </p:childTnLst>
                                </p:cTn>
                              </p:par>
                              <p:par>
                                <p:cTn id="8" presetID="22" presetClass="entr" presetSubtype="4" fill="hold" grpId="0" nodeType="withEffect">
                                  <p:stCondLst>
                                    <p:cond delay="0"/>
                                  </p:stCondLst>
                                  <p:childTnLst>
                                    <p:set>
                                      <p:cBhvr>
                                        <p:cTn id="9" dur="1" fill="hold">
                                          <p:stCondLst>
                                            <p:cond delay="0"/>
                                          </p:stCondLst>
                                        </p:cTn>
                                        <p:tgtEl>
                                          <p:spTgt spid="42042"/>
                                        </p:tgtEl>
                                        <p:attrNameLst>
                                          <p:attrName>style.visibility</p:attrName>
                                        </p:attrNameLst>
                                      </p:cBhvr>
                                      <p:to>
                                        <p:strVal val="visible"/>
                                      </p:to>
                                    </p:set>
                                    <p:animEffect transition="in" filter="wipe(down)">
                                      <p:cBhvr>
                                        <p:cTn id="10" dur="500"/>
                                        <p:tgtEl>
                                          <p:spTgt spid="42042"/>
                                        </p:tgtEl>
                                      </p:cBhvr>
                                    </p:animEffect>
                                  </p:childTnLst>
                                </p:cTn>
                              </p:par>
                            </p:childTnLst>
                          </p:cTn>
                        </p:par>
                        <p:par>
                          <p:cTn id="11" fill="hold">
                            <p:stCondLst>
                              <p:cond delay="500"/>
                            </p:stCondLst>
                            <p:childTnLst>
                              <p:par>
                                <p:cTn id="12" presetID="22" presetClass="entr" presetSubtype="8" fill="hold" nodeType="afterEffect">
                                  <p:stCondLst>
                                    <p:cond delay="0"/>
                                  </p:stCondLst>
                                  <p:childTnLst>
                                    <p:set>
                                      <p:cBhvr>
                                        <p:cTn id="13" dur="1" fill="hold">
                                          <p:stCondLst>
                                            <p:cond delay="0"/>
                                          </p:stCondLst>
                                        </p:cTn>
                                        <p:tgtEl>
                                          <p:spTgt spid="24625"/>
                                        </p:tgtEl>
                                        <p:attrNameLst>
                                          <p:attrName>style.visibility</p:attrName>
                                        </p:attrNameLst>
                                      </p:cBhvr>
                                      <p:to>
                                        <p:strVal val="visible"/>
                                      </p:to>
                                    </p:set>
                                    <p:animEffect transition="in" filter="wipe(left)">
                                      <p:cBhvr>
                                        <p:cTn id="14" dur="500"/>
                                        <p:tgtEl>
                                          <p:spTgt spid="24625"/>
                                        </p:tgtEl>
                                      </p:cBhvr>
                                    </p:animEffect>
                                  </p:childTnLst>
                                </p:cTn>
                              </p:par>
                              <p:par>
                                <p:cTn id="15" presetID="22" presetClass="entr" presetSubtype="8" fill="hold" nodeType="withEffect">
                                  <p:stCondLst>
                                    <p:cond delay="0"/>
                                  </p:stCondLst>
                                  <p:childTnLst>
                                    <p:set>
                                      <p:cBhvr>
                                        <p:cTn id="16" dur="1" fill="hold">
                                          <p:stCondLst>
                                            <p:cond delay="0"/>
                                          </p:stCondLst>
                                        </p:cTn>
                                        <p:tgtEl>
                                          <p:spTgt spid="42038"/>
                                        </p:tgtEl>
                                        <p:attrNameLst>
                                          <p:attrName>style.visibility</p:attrName>
                                        </p:attrNameLst>
                                      </p:cBhvr>
                                      <p:to>
                                        <p:strVal val="visible"/>
                                      </p:to>
                                    </p:set>
                                    <p:animEffect transition="in" filter="wipe(left)">
                                      <p:cBhvr>
                                        <p:cTn id="17" dur="300"/>
                                        <p:tgtEl>
                                          <p:spTgt spid="42038"/>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2" fill="hold" grpId="0" nodeType="clickEffect">
                                  <p:stCondLst>
                                    <p:cond delay="0"/>
                                  </p:stCondLst>
                                  <p:childTnLst>
                                    <p:set>
                                      <p:cBhvr>
                                        <p:cTn id="21" dur="1" fill="hold">
                                          <p:stCondLst>
                                            <p:cond delay="0"/>
                                          </p:stCondLst>
                                        </p:cTn>
                                        <p:tgtEl>
                                          <p:spTgt spid="42043"/>
                                        </p:tgtEl>
                                        <p:attrNameLst>
                                          <p:attrName>style.visibility</p:attrName>
                                        </p:attrNameLst>
                                      </p:cBhvr>
                                      <p:to>
                                        <p:strVal val="visible"/>
                                      </p:to>
                                    </p:set>
                                    <p:animEffect transition="in" filter="wipe(right)">
                                      <p:cBhvr>
                                        <p:cTn id="22" dur="500"/>
                                        <p:tgtEl>
                                          <p:spTgt spid="42043"/>
                                        </p:tgtEl>
                                      </p:cBhvr>
                                    </p:animEffect>
                                  </p:childTnLst>
                                </p:cTn>
                              </p:par>
                              <p:par>
                                <p:cTn id="23" presetID="22" presetClass="entr" presetSubtype="2" fill="hold" grpId="0" nodeType="withEffect">
                                  <p:stCondLst>
                                    <p:cond delay="0"/>
                                  </p:stCondLst>
                                  <p:childTnLst>
                                    <p:set>
                                      <p:cBhvr>
                                        <p:cTn id="24" dur="1" fill="hold">
                                          <p:stCondLst>
                                            <p:cond delay="0"/>
                                          </p:stCondLst>
                                        </p:cTn>
                                        <p:tgtEl>
                                          <p:spTgt spid="42044"/>
                                        </p:tgtEl>
                                        <p:attrNameLst>
                                          <p:attrName>style.visibility</p:attrName>
                                        </p:attrNameLst>
                                      </p:cBhvr>
                                      <p:to>
                                        <p:strVal val="visible"/>
                                      </p:to>
                                    </p:set>
                                    <p:animEffect transition="in" filter="wipe(right)">
                                      <p:cBhvr>
                                        <p:cTn id="25" dur="500"/>
                                        <p:tgtEl>
                                          <p:spTgt spid="42044"/>
                                        </p:tgtEl>
                                      </p:cBhvr>
                                    </p:animEffect>
                                  </p:childTnLst>
                                </p:cTn>
                              </p:par>
                            </p:childTnLst>
                          </p:cTn>
                        </p:par>
                        <p:par>
                          <p:cTn id="26" fill="hold">
                            <p:stCondLst>
                              <p:cond delay="500"/>
                            </p:stCondLst>
                            <p:childTnLst>
                              <p:par>
                                <p:cTn id="27" presetID="22" presetClass="entr" presetSubtype="2" fill="hold" nodeType="afterEffect">
                                  <p:stCondLst>
                                    <p:cond delay="0"/>
                                  </p:stCondLst>
                                  <p:childTnLst>
                                    <p:set>
                                      <p:cBhvr>
                                        <p:cTn id="28" dur="1" fill="hold">
                                          <p:stCondLst>
                                            <p:cond delay="0"/>
                                          </p:stCondLst>
                                        </p:cTn>
                                        <p:tgtEl>
                                          <p:spTgt spid="24626"/>
                                        </p:tgtEl>
                                        <p:attrNameLst>
                                          <p:attrName>style.visibility</p:attrName>
                                        </p:attrNameLst>
                                      </p:cBhvr>
                                      <p:to>
                                        <p:strVal val="visible"/>
                                      </p:to>
                                    </p:set>
                                    <p:animEffect transition="in" filter="wipe(right)">
                                      <p:cBhvr>
                                        <p:cTn id="29" dur="500"/>
                                        <p:tgtEl>
                                          <p:spTgt spid="24626"/>
                                        </p:tgtEl>
                                      </p:cBhvr>
                                    </p:animEffect>
                                  </p:childTnLst>
                                </p:cTn>
                              </p:par>
                              <p:par>
                                <p:cTn id="30" presetID="22" presetClass="entr" presetSubtype="2" fill="hold" nodeType="withEffect">
                                  <p:stCondLst>
                                    <p:cond delay="0"/>
                                  </p:stCondLst>
                                  <p:childTnLst>
                                    <p:set>
                                      <p:cBhvr>
                                        <p:cTn id="31" dur="1" fill="hold">
                                          <p:stCondLst>
                                            <p:cond delay="0"/>
                                          </p:stCondLst>
                                        </p:cTn>
                                        <p:tgtEl>
                                          <p:spTgt spid="24651"/>
                                        </p:tgtEl>
                                        <p:attrNameLst>
                                          <p:attrName>style.visibility</p:attrName>
                                        </p:attrNameLst>
                                      </p:cBhvr>
                                      <p:to>
                                        <p:strVal val="visible"/>
                                      </p:to>
                                    </p:set>
                                    <p:animEffect transition="in" filter="wipe(right)">
                                      <p:cBhvr>
                                        <p:cTn id="32" dur="300"/>
                                        <p:tgtEl>
                                          <p:spTgt spid="2465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40" grpId="0" animBg="1"/>
      <p:bldP spid="42042" grpId="0" animBg="1"/>
      <p:bldP spid="42043" grpId="0" animBg="1"/>
      <p:bldP spid="42044" grpId="0" animBg="1"/>
    </p:bldLst>
  </p:timing>
</p:sld>
</file>

<file path=ppt/slides/slide2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841" name="Line 24"/>
          <p:cNvSpPr>
            <a:spLocks noChangeShapeType="1"/>
          </p:cNvSpPr>
          <p:nvPr/>
        </p:nvSpPr>
        <p:spPr bwMode="auto">
          <a:xfrm flipH="1" flipV="1">
            <a:off x="3883025" y="3949700"/>
            <a:ext cx="1524000" cy="0"/>
          </a:xfrm>
          <a:prstGeom prst="line">
            <a:avLst/>
          </a:prstGeom>
          <a:noFill/>
          <a:ln w="38100" cap="rnd">
            <a:solidFill>
              <a:srgbClr val="84AA33"/>
            </a:solidFill>
            <a:prstDash val="sysDot"/>
            <a:round/>
            <a:headEnd/>
            <a:tailEnd type="arrow" w="med" len="med"/>
          </a:ln>
        </p:spPr>
        <p:txBody>
          <a:bodyPr wrap="none" anchor="ctr"/>
          <a:lstStyle/>
          <a:p>
            <a:endParaRPr lang="en-US"/>
          </a:p>
        </p:txBody>
      </p:sp>
      <p:sp>
        <p:nvSpPr>
          <p:cNvPr id="35842" name="Title 1"/>
          <p:cNvSpPr>
            <a:spLocks noGrp="1"/>
          </p:cNvSpPr>
          <p:nvPr>
            <p:ph type="title" idx="4294967295"/>
          </p:nvPr>
        </p:nvSpPr>
        <p:spPr/>
        <p:txBody>
          <a:bodyPr/>
          <a:lstStyle/>
          <a:p>
            <a:pPr eaLnBrk="1" hangingPunct="1"/>
            <a:r>
              <a:rPr lang="en-US" sz="4000" smtClean="0"/>
              <a:t>Stale Messages</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10F31B16-F30E-4B85-8A26-D4B670E33600}" type="slidenum">
              <a:rPr lang="en-US" sz="1200">
                <a:solidFill>
                  <a:schemeClr val="tx1">
                    <a:tint val="75000"/>
                  </a:schemeClr>
                </a:solidFill>
                <a:latin typeface="+mn-lt"/>
                <a:cs typeface="+mn-cs"/>
              </a:rPr>
              <a:pPr algn="r" fontAlgn="auto">
                <a:spcBef>
                  <a:spcPts val="0"/>
                </a:spcBef>
                <a:spcAft>
                  <a:spcPts val="0"/>
                </a:spcAft>
                <a:defRPr/>
              </a:pPr>
              <a:t>275</a:t>
            </a:fld>
            <a:endParaRPr lang="en-US" sz="1200">
              <a:solidFill>
                <a:schemeClr val="tx1">
                  <a:tint val="75000"/>
                </a:schemeClr>
              </a:solidFill>
              <a:latin typeface="+mn-lt"/>
              <a:cs typeface="+mn-cs"/>
            </a:endParaRPr>
          </a:p>
        </p:txBody>
      </p:sp>
      <p:sp>
        <p:nvSpPr>
          <p:cNvPr id="35844" name="Oval 165"/>
          <p:cNvSpPr>
            <a:spLocks noChangeArrowheads="1"/>
          </p:cNvSpPr>
          <p:nvPr/>
        </p:nvSpPr>
        <p:spPr bwMode="auto">
          <a:xfrm flipH="1">
            <a:off x="2082800" y="2973388"/>
            <a:ext cx="1155700" cy="1130300"/>
          </a:xfrm>
          <a:prstGeom prst="ellipse">
            <a:avLst/>
          </a:prstGeom>
          <a:solidFill>
            <a:schemeClr val="bg1"/>
          </a:solidFill>
          <a:ln w="28575" algn="ctr">
            <a:solidFill>
              <a:schemeClr val="tx1"/>
            </a:solidFill>
            <a:round/>
            <a:headEnd/>
            <a:tailEnd/>
          </a:ln>
        </p:spPr>
        <p:txBody>
          <a:bodyPr wrap="none" lIns="0" tIns="0" rIns="0" bIns="0"/>
          <a:lstStyle/>
          <a:p>
            <a:pPr algn="ctr"/>
            <a:r>
              <a:rPr lang="en-US" sz="4400" i="1">
                <a:latin typeface="Times New Roman" pitchFamily="18" charset="0"/>
                <a:cs typeface="Times New Roman" pitchFamily="18" charset="0"/>
              </a:rPr>
              <a:t>X</a:t>
            </a:r>
          </a:p>
        </p:txBody>
      </p:sp>
      <p:sp>
        <p:nvSpPr>
          <p:cNvPr id="35845" name="Oval 163"/>
          <p:cNvSpPr>
            <a:spLocks noChangeArrowheads="1"/>
          </p:cNvSpPr>
          <p:nvPr/>
        </p:nvSpPr>
        <p:spPr bwMode="auto">
          <a:xfrm flipH="1">
            <a:off x="6972300" y="2627313"/>
            <a:ext cx="514350" cy="517525"/>
          </a:xfrm>
          <a:prstGeom prst="ellipse">
            <a:avLst/>
          </a:prstGeom>
          <a:solidFill>
            <a:schemeClr val="bg1"/>
          </a:solidFill>
          <a:ln w="28575" algn="ctr">
            <a:solidFill>
              <a:schemeClr val="tx1"/>
            </a:solidFill>
            <a:round/>
            <a:headEnd/>
            <a:tailEnd/>
          </a:ln>
        </p:spPr>
        <p:txBody>
          <a:bodyPr wrap="none" lIns="0" tIns="0" rIns="0" bIns="0"/>
          <a:lstStyle/>
          <a:p>
            <a:pPr algn="ctr"/>
            <a:r>
              <a:rPr lang="en-US" sz="1600" i="1">
                <a:latin typeface="Times New Roman" pitchFamily="18" charset="0"/>
                <a:cs typeface="Times New Roman" pitchFamily="18" charset="0"/>
              </a:rPr>
              <a:t> </a:t>
            </a:r>
          </a:p>
        </p:txBody>
      </p:sp>
      <p:cxnSp>
        <p:nvCxnSpPr>
          <p:cNvPr id="35846" name="Straight Connector 51"/>
          <p:cNvCxnSpPr>
            <a:cxnSpLocks noChangeShapeType="1"/>
          </p:cNvCxnSpPr>
          <p:nvPr/>
        </p:nvCxnSpPr>
        <p:spPr bwMode="auto">
          <a:xfrm flipH="1">
            <a:off x="3252788" y="3538538"/>
            <a:ext cx="2562225" cy="0"/>
          </a:xfrm>
          <a:prstGeom prst="line">
            <a:avLst/>
          </a:prstGeom>
          <a:noFill/>
          <a:ln w="28575" algn="ctr">
            <a:solidFill>
              <a:schemeClr val="tx1"/>
            </a:solidFill>
            <a:round/>
            <a:headEnd/>
            <a:tailEnd/>
          </a:ln>
        </p:spPr>
      </p:cxnSp>
      <p:sp>
        <p:nvSpPr>
          <p:cNvPr id="35847" name="Rectangle 60"/>
          <p:cNvSpPr>
            <a:spLocks noChangeArrowheads="1"/>
          </p:cNvSpPr>
          <p:nvPr/>
        </p:nvSpPr>
        <p:spPr bwMode="auto">
          <a:xfrm flipH="1">
            <a:off x="5815013" y="3216275"/>
            <a:ext cx="652462" cy="652463"/>
          </a:xfrm>
          <a:prstGeom prst="rect">
            <a:avLst/>
          </a:prstGeom>
          <a:solidFill>
            <a:schemeClr val="tx1"/>
          </a:solidFill>
          <a:ln w="28575" algn="ctr">
            <a:solidFill>
              <a:schemeClr val="tx1"/>
            </a:solidFill>
            <a:miter lim="800000"/>
            <a:headEnd/>
            <a:tailEnd/>
          </a:ln>
        </p:spPr>
        <p:txBody>
          <a:bodyPr wrap="none" lIns="0" tIns="0" rIns="0" bIns="0" anchorCtr="1"/>
          <a:lstStyle/>
          <a:p>
            <a:pPr algn="ctr"/>
            <a:r>
              <a:rPr lang="el-GR" sz="3600" i="1">
                <a:solidFill>
                  <a:schemeClr val="bg1"/>
                </a:solidFill>
                <a:latin typeface="Times New Roman" pitchFamily="18" charset="0"/>
                <a:cs typeface="Times New Roman" pitchFamily="18" charset="0"/>
              </a:rPr>
              <a:t>Ψ</a:t>
            </a:r>
          </a:p>
        </p:txBody>
      </p:sp>
      <p:cxnSp>
        <p:nvCxnSpPr>
          <p:cNvPr id="35848" name="Straight Connector 77"/>
          <p:cNvCxnSpPr>
            <a:cxnSpLocks noChangeShapeType="1"/>
            <a:stCxn id="35849" idx="0"/>
          </p:cNvCxnSpPr>
          <p:nvPr/>
        </p:nvCxnSpPr>
        <p:spPr bwMode="auto">
          <a:xfrm flipH="1" flipV="1">
            <a:off x="2662238" y="4076700"/>
            <a:ext cx="4762" cy="352425"/>
          </a:xfrm>
          <a:prstGeom prst="line">
            <a:avLst/>
          </a:prstGeom>
          <a:noFill/>
          <a:ln w="28575" algn="ctr">
            <a:solidFill>
              <a:schemeClr val="tx1"/>
            </a:solidFill>
            <a:round/>
            <a:headEnd/>
            <a:tailEnd/>
          </a:ln>
        </p:spPr>
      </p:cxnSp>
      <p:sp>
        <p:nvSpPr>
          <p:cNvPr id="35849" name="Rectangle 78"/>
          <p:cNvSpPr>
            <a:spLocks noChangeArrowheads="1"/>
          </p:cNvSpPr>
          <p:nvPr/>
        </p:nvSpPr>
        <p:spPr bwMode="auto">
          <a:xfrm flipH="1">
            <a:off x="2533650" y="4443413"/>
            <a:ext cx="265113" cy="265112"/>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cxnSp>
        <p:nvCxnSpPr>
          <p:cNvPr id="35850" name="Straight Connector 46"/>
          <p:cNvCxnSpPr>
            <a:cxnSpLocks noChangeShapeType="1"/>
          </p:cNvCxnSpPr>
          <p:nvPr/>
        </p:nvCxnSpPr>
        <p:spPr bwMode="auto">
          <a:xfrm>
            <a:off x="1654175" y="3538538"/>
            <a:ext cx="422275" cy="0"/>
          </a:xfrm>
          <a:prstGeom prst="line">
            <a:avLst/>
          </a:prstGeom>
          <a:noFill/>
          <a:ln w="28575" algn="ctr">
            <a:solidFill>
              <a:schemeClr val="tx1"/>
            </a:solidFill>
            <a:round/>
            <a:headEnd/>
            <a:tailEnd/>
          </a:ln>
        </p:spPr>
      </p:cxnSp>
      <p:sp>
        <p:nvSpPr>
          <p:cNvPr id="35851" name="Rectangle 47"/>
          <p:cNvSpPr>
            <a:spLocks noChangeArrowheads="1"/>
          </p:cNvSpPr>
          <p:nvPr/>
        </p:nvSpPr>
        <p:spPr bwMode="auto">
          <a:xfrm>
            <a:off x="1389063" y="3398838"/>
            <a:ext cx="265112" cy="265112"/>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grpSp>
        <p:nvGrpSpPr>
          <p:cNvPr id="35852" name="Group 36"/>
          <p:cNvGrpSpPr>
            <a:grpSpLocks/>
          </p:cNvGrpSpPr>
          <p:nvPr/>
        </p:nvGrpSpPr>
        <p:grpSpPr bwMode="auto">
          <a:xfrm>
            <a:off x="695325" y="3187700"/>
            <a:ext cx="693738" cy="519113"/>
            <a:chOff x="419" y="1642"/>
            <a:chExt cx="437" cy="327"/>
          </a:xfrm>
        </p:grpSpPr>
        <p:sp>
          <p:nvSpPr>
            <p:cNvPr id="35868" name="Text Box 28"/>
            <p:cNvSpPr txBox="1">
              <a:spLocks noChangeArrowheads="1"/>
            </p:cNvSpPr>
            <p:nvPr/>
          </p:nvSpPr>
          <p:spPr bwMode="auto">
            <a:xfrm flipH="1">
              <a:off x="419" y="1642"/>
              <a:ext cx="340" cy="327"/>
            </a:xfrm>
            <a:prstGeom prst="rect">
              <a:avLst/>
            </a:prstGeom>
            <a:noFill/>
            <a:ln w="9525">
              <a:noFill/>
              <a:miter lim="800000"/>
              <a:headEnd/>
              <a:tailEnd/>
            </a:ln>
          </p:spPr>
          <p:txBody>
            <a:bodyPr wrap="none">
              <a:spAutoFit/>
            </a:bodyPr>
            <a:lstStyle/>
            <a:p>
              <a:pPr defTabSz="914400"/>
              <a:r>
                <a:rPr lang="en-US"/>
                <a:t>…</a:t>
              </a:r>
            </a:p>
          </p:txBody>
        </p:sp>
        <p:sp>
          <p:nvSpPr>
            <p:cNvPr id="35869" name="Line 29"/>
            <p:cNvSpPr>
              <a:spLocks noChangeShapeType="1"/>
            </p:cNvSpPr>
            <p:nvPr/>
          </p:nvSpPr>
          <p:spPr bwMode="auto">
            <a:xfrm flipH="1">
              <a:off x="759" y="1855"/>
              <a:ext cx="97" cy="0"/>
            </a:xfrm>
            <a:prstGeom prst="line">
              <a:avLst/>
            </a:prstGeom>
            <a:noFill/>
            <a:ln w="28575">
              <a:solidFill>
                <a:schemeClr val="tx1"/>
              </a:solidFill>
              <a:round/>
              <a:headEnd/>
              <a:tailEnd/>
            </a:ln>
          </p:spPr>
          <p:txBody>
            <a:bodyPr/>
            <a:lstStyle/>
            <a:p>
              <a:endParaRPr lang="en-US"/>
            </a:p>
          </p:txBody>
        </p:sp>
      </p:grpSp>
      <p:sp>
        <p:nvSpPr>
          <p:cNvPr id="35853" name="Line 30"/>
          <p:cNvSpPr>
            <a:spLocks noChangeShapeType="1"/>
          </p:cNvSpPr>
          <p:nvPr/>
        </p:nvSpPr>
        <p:spPr bwMode="auto">
          <a:xfrm rot="5400000" flipH="1">
            <a:off x="2609056" y="4771232"/>
            <a:ext cx="153987" cy="0"/>
          </a:xfrm>
          <a:prstGeom prst="line">
            <a:avLst/>
          </a:prstGeom>
          <a:noFill/>
          <a:ln w="28575">
            <a:solidFill>
              <a:schemeClr val="tx1"/>
            </a:solidFill>
            <a:round/>
            <a:headEnd/>
            <a:tailEnd/>
          </a:ln>
        </p:spPr>
        <p:txBody>
          <a:bodyPr/>
          <a:lstStyle/>
          <a:p>
            <a:endParaRPr lang="en-US"/>
          </a:p>
        </p:txBody>
      </p:sp>
      <p:sp>
        <p:nvSpPr>
          <p:cNvPr id="35854" name="Text Box 31"/>
          <p:cNvSpPr txBox="1">
            <a:spLocks noChangeArrowheads="1"/>
          </p:cNvSpPr>
          <p:nvPr/>
        </p:nvSpPr>
        <p:spPr bwMode="auto">
          <a:xfrm flipH="1">
            <a:off x="2498725" y="4986338"/>
            <a:ext cx="611188" cy="512762"/>
          </a:xfrm>
          <a:prstGeom prst="rect">
            <a:avLst/>
          </a:prstGeom>
          <a:noFill/>
          <a:ln w="9525">
            <a:noFill/>
            <a:miter lim="800000"/>
            <a:headEnd/>
            <a:tailEnd/>
          </a:ln>
        </p:spPr>
        <p:txBody>
          <a:bodyPr vert="eaVert">
            <a:spAutoFit/>
          </a:bodyPr>
          <a:lstStyle/>
          <a:p>
            <a:pPr defTabSz="914400">
              <a:spcBef>
                <a:spcPct val="50000"/>
              </a:spcBef>
            </a:pPr>
            <a:r>
              <a:rPr lang="en-US"/>
              <a:t>…</a:t>
            </a:r>
          </a:p>
        </p:txBody>
      </p:sp>
      <p:sp>
        <p:nvSpPr>
          <p:cNvPr id="35855" name="Line 32"/>
          <p:cNvSpPr>
            <a:spLocks noChangeShapeType="1"/>
          </p:cNvSpPr>
          <p:nvPr/>
        </p:nvSpPr>
        <p:spPr bwMode="auto">
          <a:xfrm flipV="1">
            <a:off x="6467475" y="2973388"/>
            <a:ext cx="509588" cy="242887"/>
          </a:xfrm>
          <a:prstGeom prst="line">
            <a:avLst/>
          </a:prstGeom>
          <a:noFill/>
          <a:ln w="28575">
            <a:solidFill>
              <a:schemeClr val="tx1"/>
            </a:solidFill>
            <a:round/>
            <a:headEnd/>
            <a:tailEnd/>
          </a:ln>
        </p:spPr>
        <p:txBody>
          <a:bodyPr/>
          <a:lstStyle/>
          <a:p>
            <a:endParaRPr lang="en-US"/>
          </a:p>
        </p:txBody>
      </p:sp>
      <p:sp>
        <p:nvSpPr>
          <p:cNvPr id="35856" name="Line 33"/>
          <p:cNvSpPr>
            <a:spLocks noChangeShapeType="1"/>
          </p:cNvSpPr>
          <p:nvPr/>
        </p:nvSpPr>
        <p:spPr bwMode="auto">
          <a:xfrm>
            <a:off x="6486525" y="3895725"/>
            <a:ext cx="509588" cy="242888"/>
          </a:xfrm>
          <a:prstGeom prst="line">
            <a:avLst/>
          </a:prstGeom>
          <a:noFill/>
          <a:ln w="28575">
            <a:solidFill>
              <a:schemeClr val="tx1"/>
            </a:solidFill>
            <a:round/>
            <a:headEnd/>
            <a:tailEnd/>
          </a:ln>
        </p:spPr>
        <p:txBody>
          <a:bodyPr/>
          <a:lstStyle/>
          <a:p>
            <a:endParaRPr lang="en-US"/>
          </a:p>
        </p:txBody>
      </p:sp>
      <p:sp>
        <p:nvSpPr>
          <p:cNvPr id="35857" name="Oval 163"/>
          <p:cNvSpPr>
            <a:spLocks noChangeArrowheads="1"/>
          </p:cNvSpPr>
          <p:nvPr/>
        </p:nvSpPr>
        <p:spPr bwMode="auto">
          <a:xfrm flipH="1">
            <a:off x="6991350" y="3932238"/>
            <a:ext cx="514350" cy="517525"/>
          </a:xfrm>
          <a:prstGeom prst="ellipse">
            <a:avLst/>
          </a:prstGeom>
          <a:solidFill>
            <a:schemeClr val="bg1"/>
          </a:solidFill>
          <a:ln w="28575" algn="ctr">
            <a:solidFill>
              <a:schemeClr val="tx1"/>
            </a:solidFill>
            <a:round/>
            <a:headEnd/>
            <a:tailEnd/>
          </a:ln>
        </p:spPr>
        <p:txBody>
          <a:bodyPr wrap="none" lIns="0" tIns="0" rIns="0" bIns="0"/>
          <a:lstStyle/>
          <a:p>
            <a:pPr algn="ctr"/>
            <a:r>
              <a:rPr lang="en-US" sz="1600" i="1">
                <a:latin typeface="Times New Roman" pitchFamily="18" charset="0"/>
                <a:cs typeface="Times New Roman" pitchFamily="18" charset="0"/>
              </a:rPr>
              <a:t> </a:t>
            </a:r>
          </a:p>
        </p:txBody>
      </p:sp>
      <p:sp>
        <p:nvSpPr>
          <p:cNvPr id="35858" name="Text Box 38"/>
          <p:cNvSpPr txBox="1">
            <a:spLocks noChangeArrowheads="1"/>
          </p:cNvSpPr>
          <p:nvPr/>
        </p:nvSpPr>
        <p:spPr bwMode="auto">
          <a:xfrm flipH="1">
            <a:off x="7708900" y="2517775"/>
            <a:ext cx="539750" cy="519113"/>
          </a:xfrm>
          <a:prstGeom prst="rect">
            <a:avLst/>
          </a:prstGeom>
          <a:noFill/>
          <a:ln w="9525">
            <a:noFill/>
            <a:miter lim="800000"/>
            <a:headEnd/>
            <a:tailEnd/>
          </a:ln>
        </p:spPr>
        <p:txBody>
          <a:bodyPr wrap="none">
            <a:spAutoFit/>
          </a:bodyPr>
          <a:lstStyle/>
          <a:p>
            <a:r>
              <a:rPr lang="en-US"/>
              <a:t>…</a:t>
            </a:r>
          </a:p>
        </p:txBody>
      </p:sp>
      <p:sp>
        <p:nvSpPr>
          <p:cNvPr id="35859" name="Line 39"/>
          <p:cNvSpPr>
            <a:spLocks noChangeShapeType="1"/>
          </p:cNvSpPr>
          <p:nvPr/>
        </p:nvSpPr>
        <p:spPr bwMode="auto">
          <a:xfrm flipH="1">
            <a:off x="7497763" y="2867025"/>
            <a:ext cx="153987" cy="0"/>
          </a:xfrm>
          <a:prstGeom prst="line">
            <a:avLst/>
          </a:prstGeom>
          <a:noFill/>
          <a:ln w="28575">
            <a:solidFill>
              <a:schemeClr val="tx1"/>
            </a:solidFill>
            <a:round/>
            <a:headEnd/>
            <a:tailEnd/>
          </a:ln>
        </p:spPr>
        <p:txBody>
          <a:bodyPr/>
          <a:lstStyle/>
          <a:p>
            <a:endParaRPr lang="en-US"/>
          </a:p>
        </p:txBody>
      </p:sp>
      <p:sp>
        <p:nvSpPr>
          <p:cNvPr id="35860" name="Text Box 40"/>
          <p:cNvSpPr txBox="1">
            <a:spLocks noChangeArrowheads="1"/>
          </p:cNvSpPr>
          <p:nvPr/>
        </p:nvSpPr>
        <p:spPr bwMode="auto">
          <a:xfrm flipH="1">
            <a:off x="7747000" y="3822700"/>
            <a:ext cx="539750" cy="519113"/>
          </a:xfrm>
          <a:prstGeom prst="rect">
            <a:avLst/>
          </a:prstGeom>
          <a:noFill/>
          <a:ln w="9525">
            <a:noFill/>
            <a:miter lim="800000"/>
            <a:headEnd/>
            <a:tailEnd/>
          </a:ln>
        </p:spPr>
        <p:txBody>
          <a:bodyPr wrap="none">
            <a:spAutoFit/>
          </a:bodyPr>
          <a:lstStyle/>
          <a:p>
            <a:r>
              <a:rPr lang="en-US"/>
              <a:t>…</a:t>
            </a:r>
          </a:p>
        </p:txBody>
      </p:sp>
      <p:sp>
        <p:nvSpPr>
          <p:cNvPr id="35861" name="Line 41"/>
          <p:cNvSpPr>
            <a:spLocks noChangeShapeType="1"/>
          </p:cNvSpPr>
          <p:nvPr/>
        </p:nvSpPr>
        <p:spPr bwMode="auto">
          <a:xfrm flipH="1">
            <a:off x="7535863" y="4171950"/>
            <a:ext cx="153987" cy="0"/>
          </a:xfrm>
          <a:prstGeom prst="line">
            <a:avLst/>
          </a:prstGeom>
          <a:noFill/>
          <a:ln w="28575">
            <a:solidFill>
              <a:schemeClr val="tx1"/>
            </a:solidFill>
            <a:round/>
            <a:headEnd/>
            <a:tailEnd/>
          </a:ln>
        </p:spPr>
        <p:txBody>
          <a:bodyPr/>
          <a:lstStyle/>
          <a:p>
            <a:endParaRPr lang="en-US"/>
          </a:p>
        </p:txBody>
      </p:sp>
      <p:sp>
        <p:nvSpPr>
          <p:cNvPr id="58426" name="Text Box 58"/>
          <p:cNvSpPr txBox="1">
            <a:spLocks noChangeArrowheads="1"/>
          </p:cNvSpPr>
          <p:nvPr/>
        </p:nvSpPr>
        <p:spPr bwMode="auto">
          <a:xfrm>
            <a:off x="2914650" y="1428750"/>
            <a:ext cx="3556000" cy="1552575"/>
          </a:xfrm>
          <a:prstGeom prst="rect">
            <a:avLst/>
          </a:prstGeom>
          <a:noFill/>
          <a:ln w="9525">
            <a:noFill/>
            <a:miter lim="800000"/>
            <a:headEnd/>
            <a:tailEnd/>
          </a:ln>
        </p:spPr>
        <p:txBody>
          <a:bodyPr>
            <a:spAutoFit/>
          </a:bodyPr>
          <a:lstStyle/>
          <a:p>
            <a:pPr defTabSz="914400"/>
            <a:r>
              <a:rPr lang="en-US" sz="2400">
                <a:solidFill>
                  <a:srgbClr val="84AA33"/>
                </a:solidFill>
              </a:rPr>
              <a:t>We update this message from its antecedents.</a:t>
            </a:r>
          </a:p>
          <a:p>
            <a:pPr defTabSz="914400"/>
            <a:r>
              <a:rPr lang="en-US" sz="2400">
                <a:solidFill>
                  <a:srgbClr val="84AA33"/>
                </a:solidFill>
              </a:rPr>
              <a:t>Now it’s “</a:t>
            </a:r>
            <a:r>
              <a:rPr lang="en-US" sz="2400" b="1">
                <a:solidFill>
                  <a:srgbClr val="84AA33"/>
                </a:solidFill>
              </a:rPr>
              <a:t>fresh</a:t>
            </a:r>
            <a:r>
              <a:rPr lang="en-US" sz="2400">
                <a:solidFill>
                  <a:srgbClr val="84AA33"/>
                </a:solidFill>
              </a:rPr>
              <a:t>.” Don’t need to update it again.</a:t>
            </a:r>
          </a:p>
        </p:txBody>
      </p:sp>
      <p:sp>
        <p:nvSpPr>
          <p:cNvPr id="58428" name="Line 24"/>
          <p:cNvSpPr>
            <a:spLocks noChangeShapeType="1"/>
          </p:cNvSpPr>
          <p:nvPr/>
        </p:nvSpPr>
        <p:spPr bwMode="auto">
          <a:xfrm flipH="1" flipV="1">
            <a:off x="3883025" y="3949700"/>
            <a:ext cx="1524000" cy="0"/>
          </a:xfrm>
          <a:prstGeom prst="line">
            <a:avLst/>
          </a:prstGeom>
          <a:noFill/>
          <a:ln w="38100">
            <a:solidFill>
              <a:srgbClr val="84AA33"/>
            </a:solidFill>
            <a:round/>
            <a:headEnd/>
            <a:tailEnd type="arrow" w="med" len="med"/>
          </a:ln>
        </p:spPr>
        <p:txBody>
          <a:bodyPr wrap="none" anchor="ctr"/>
          <a:lstStyle/>
          <a:p>
            <a:endParaRPr lang="en-US"/>
          </a:p>
        </p:txBody>
      </p:sp>
      <p:sp>
        <p:nvSpPr>
          <p:cNvPr id="35864" name="Line 24"/>
          <p:cNvSpPr>
            <a:spLocks noChangeShapeType="1"/>
          </p:cNvSpPr>
          <p:nvPr/>
        </p:nvSpPr>
        <p:spPr bwMode="auto">
          <a:xfrm flipH="1">
            <a:off x="6700838" y="3295650"/>
            <a:ext cx="423862" cy="228600"/>
          </a:xfrm>
          <a:prstGeom prst="line">
            <a:avLst/>
          </a:prstGeom>
          <a:noFill/>
          <a:ln w="38100">
            <a:solidFill>
              <a:srgbClr val="84AA33"/>
            </a:solidFill>
            <a:round/>
            <a:headEnd/>
            <a:tailEnd type="arrow" w="med" len="med"/>
          </a:ln>
        </p:spPr>
        <p:txBody>
          <a:bodyPr wrap="none" anchor="ctr"/>
          <a:lstStyle/>
          <a:p>
            <a:endParaRPr lang="en-US"/>
          </a:p>
        </p:txBody>
      </p:sp>
      <p:sp>
        <p:nvSpPr>
          <p:cNvPr id="35865" name="Line 24"/>
          <p:cNvSpPr>
            <a:spLocks noChangeShapeType="1"/>
          </p:cNvSpPr>
          <p:nvPr/>
        </p:nvSpPr>
        <p:spPr bwMode="auto">
          <a:xfrm flipH="1" flipV="1">
            <a:off x="6548438" y="4200525"/>
            <a:ext cx="423862" cy="228600"/>
          </a:xfrm>
          <a:prstGeom prst="line">
            <a:avLst/>
          </a:prstGeom>
          <a:noFill/>
          <a:ln w="38100">
            <a:solidFill>
              <a:srgbClr val="84AA33"/>
            </a:solidFill>
            <a:round/>
            <a:headEnd/>
            <a:tailEnd type="arrow" w="med" len="med"/>
          </a:ln>
        </p:spPr>
        <p:txBody>
          <a:bodyPr wrap="none" anchor="ctr"/>
          <a:lstStyle/>
          <a:p>
            <a:endParaRPr lang="en-US"/>
          </a:p>
        </p:txBody>
      </p:sp>
      <p:sp>
        <p:nvSpPr>
          <p:cNvPr id="35866" name="Oval 66"/>
          <p:cNvSpPr>
            <a:spLocks noChangeArrowheads="1"/>
          </p:cNvSpPr>
          <p:nvPr/>
        </p:nvSpPr>
        <p:spPr bwMode="auto">
          <a:xfrm>
            <a:off x="6400800" y="2867025"/>
            <a:ext cx="1019175" cy="1827213"/>
          </a:xfrm>
          <a:prstGeom prst="ellipse">
            <a:avLst/>
          </a:prstGeom>
          <a:noFill/>
          <a:ln w="38100">
            <a:solidFill>
              <a:srgbClr val="FF0000"/>
            </a:solidFill>
            <a:round/>
            <a:headEnd/>
            <a:tailEnd/>
          </a:ln>
        </p:spPr>
        <p:txBody>
          <a:bodyPr wrap="none" anchor="ctr"/>
          <a:lstStyle/>
          <a:p>
            <a:endParaRPr lang="en-US"/>
          </a:p>
        </p:txBody>
      </p:sp>
      <p:sp>
        <p:nvSpPr>
          <p:cNvPr id="35867" name="Text Box 67"/>
          <p:cNvSpPr txBox="1">
            <a:spLocks noChangeArrowheads="1"/>
          </p:cNvSpPr>
          <p:nvPr/>
        </p:nvSpPr>
        <p:spPr bwMode="auto">
          <a:xfrm>
            <a:off x="7443788" y="3254375"/>
            <a:ext cx="1517650" cy="396875"/>
          </a:xfrm>
          <a:prstGeom prst="rect">
            <a:avLst/>
          </a:prstGeom>
          <a:noFill/>
          <a:ln w="9525">
            <a:noFill/>
            <a:miter lim="800000"/>
            <a:headEnd/>
            <a:tailEnd/>
          </a:ln>
        </p:spPr>
        <p:txBody>
          <a:bodyPr wrap="none">
            <a:spAutoFit/>
          </a:bodyPr>
          <a:lstStyle/>
          <a:p>
            <a:pPr defTabSz="914400"/>
            <a:r>
              <a:rPr lang="en-US" sz="2000">
                <a:solidFill>
                  <a:srgbClr val="FF0000"/>
                </a:solidFill>
              </a:rPr>
              <a:t>antecedents</a:t>
            </a:r>
          </a:p>
        </p:txBody>
      </p:sp>
    </p:spTree>
    <p:extLst>
      <p:ext uri="{BB962C8B-B14F-4D97-AF65-F5344CB8AC3E}">
        <p14:creationId xmlns:p14="http://schemas.microsoft.com/office/powerpoint/2010/main" val="193318810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grpId="0" nodeType="clickEffect">
                                  <p:stCondLst>
                                    <p:cond delay="0"/>
                                  </p:stCondLst>
                                  <p:childTnLst>
                                    <p:set>
                                      <p:cBhvr>
                                        <p:cTn id="6" dur="1" fill="hold">
                                          <p:stCondLst>
                                            <p:cond delay="0"/>
                                          </p:stCondLst>
                                        </p:cTn>
                                        <p:tgtEl>
                                          <p:spTgt spid="58428"/>
                                        </p:tgtEl>
                                        <p:attrNameLst>
                                          <p:attrName>style.visibility</p:attrName>
                                        </p:attrNameLst>
                                      </p:cBhvr>
                                      <p:to>
                                        <p:strVal val="visible"/>
                                      </p:to>
                                    </p:set>
                                    <p:animEffect transition="in" filter="wipe(right)">
                                      <p:cBhvr>
                                        <p:cTn id="7" dur="500"/>
                                        <p:tgtEl>
                                          <p:spTgt spid="58428"/>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nodeType="clickEffect">
                                  <p:stCondLst>
                                    <p:cond delay="0"/>
                                  </p:stCondLst>
                                  <p:childTnLst>
                                    <p:set>
                                      <p:cBhvr>
                                        <p:cTn id="11" dur="1" fill="hold">
                                          <p:stCondLst>
                                            <p:cond delay="0"/>
                                          </p:stCondLst>
                                        </p:cTn>
                                        <p:tgtEl>
                                          <p:spTgt spid="5842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8428" grpId="0" animBg="1"/>
    </p:bldLst>
  </p:timing>
</p:sld>
</file>

<file path=ppt/slides/slide2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Line 24"/>
          <p:cNvSpPr>
            <a:spLocks noChangeShapeType="1"/>
          </p:cNvSpPr>
          <p:nvPr/>
        </p:nvSpPr>
        <p:spPr bwMode="auto">
          <a:xfrm flipH="1" flipV="1">
            <a:off x="3883025" y="3949700"/>
            <a:ext cx="1524000" cy="0"/>
          </a:xfrm>
          <a:prstGeom prst="line">
            <a:avLst/>
          </a:prstGeom>
          <a:noFill/>
          <a:ln w="38100" cap="rnd">
            <a:solidFill>
              <a:srgbClr val="84AA33"/>
            </a:solidFill>
            <a:prstDash val="sysDot"/>
            <a:round/>
            <a:headEnd/>
            <a:tailEnd type="arrow" w="med" len="med"/>
          </a:ln>
        </p:spPr>
        <p:txBody>
          <a:bodyPr wrap="none" anchor="ctr"/>
          <a:lstStyle/>
          <a:p>
            <a:endParaRPr lang="en-US"/>
          </a:p>
        </p:txBody>
      </p:sp>
      <p:sp>
        <p:nvSpPr>
          <p:cNvPr id="36866" name="Title 1"/>
          <p:cNvSpPr>
            <a:spLocks noGrp="1"/>
          </p:cNvSpPr>
          <p:nvPr>
            <p:ph type="title" idx="4294967295"/>
          </p:nvPr>
        </p:nvSpPr>
        <p:spPr/>
        <p:txBody>
          <a:bodyPr/>
          <a:lstStyle/>
          <a:p>
            <a:pPr eaLnBrk="1" hangingPunct="1"/>
            <a:r>
              <a:rPr lang="en-US" sz="4000" smtClean="0"/>
              <a:t>Stale Messages</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90988E6A-BACF-4174-9891-8ABC37AABCE1}" type="slidenum">
              <a:rPr lang="en-US" sz="1200">
                <a:solidFill>
                  <a:schemeClr val="tx1">
                    <a:tint val="75000"/>
                  </a:schemeClr>
                </a:solidFill>
                <a:latin typeface="+mn-lt"/>
                <a:cs typeface="+mn-cs"/>
              </a:rPr>
              <a:pPr algn="r" fontAlgn="auto">
                <a:spcBef>
                  <a:spcPts val="0"/>
                </a:spcBef>
                <a:spcAft>
                  <a:spcPts val="0"/>
                </a:spcAft>
                <a:defRPr/>
              </a:pPr>
              <a:t>276</a:t>
            </a:fld>
            <a:endParaRPr lang="en-US" sz="1200">
              <a:solidFill>
                <a:schemeClr val="tx1">
                  <a:tint val="75000"/>
                </a:schemeClr>
              </a:solidFill>
              <a:latin typeface="+mn-lt"/>
              <a:cs typeface="+mn-cs"/>
            </a:endParaRPr>
          </a:p>
        </p:txBody>
      </p:sp>
      <p:sp>
        <p:nvSpPr>
          <p:cNvPr id="36868" name="Oval 165"/>
          <p:cNvSpPr>
            <a:spLocks noChangeArrowheads="1"/>
          </p:cNvSpPr>
          <p:nvPr/>
        </p:nvSpPr>
        <p:spPr bwMode="auto">
          <a:xfrm flipH="1">
            <a:off x="2082800" y="2973388"/>
            <a:ext cx="1155700" cy="1130300"/>
          </a:xfrm>
          <a:prstGeom prst="ellipse">
            <a:avLst/>
          </a:prstGeom>
          <a:solidFill>
            <a:schemeClr val="bg1"/>
          </a:solidFill>
          <a:ln w="28575" algn="ctr">
            <a:solidFill>
              <a:schemeClr val="tx1"/>
            </a:solidFill>
            <a:round/>
            <a:headEnd/>
            <a:tailEnd/>
          </a:ln>
        </p:spPr>
        <p:txBody>
          <a:bodyPr wrap="none" lIns="0" tIns="0" rIns="0" bIns="0"/>
          <a:lstStyle/>
          <a:p>
            <a:pPr algn="ctr"/>
            <a:r>
              <a:rPr lang="en-US" sz="4400" i="1">
                <a:latin typeface="Times New Roman" pitchFamily="18" charset="0"/>
                <a:cs typeface="Times New Roman" pitchFamily="18" charset="0"/>
              </a:rPr>
              <a:t>X</a:t>
            </a:r>
          </a:p>
        </p:txBody>
      </p:sp>
      <p:sp>
        <p:nvSpPr>
          <p:cNvPr id="36869" name="Oval 163"/>
          <p:cNvSpPr>
            <a:spLocks noChangeArrowheads="1"/>
          </p:cNvSpPr>
          <p:nvPr/>
        </p:nvSpPr>
        <p:spPr bwMode="auto">
          <a:xfrm flipH="1">
            <a:off x="6972300" y="2627313"/>
            <a:ext cx="514350" cy="517525"/>
          </a:xfrm>
          <a:prstGeom prst="ellipse">
            <a:avLst/>
          </a:prstGeom>
          <a:solidFill>
            <a:schemeClr val="bg1"/>
          </a:solidFill>
          <a:ln w="28575" algn="ctr">
            <a:solidFill>
              <a:schemeClr val="tx1"/>
            </a:solidFill>
            <a:round/>
            <a:headEnd/>
            <a:tailEnd/>
          </a:ln>
        </p:spPr>
        <p:txBody>
          <a:bodyPr wrap="none" lIns="0" tIns="0" rIns="0" bIns="0"/>
          <a:lstStyle/>
          <a:p>
            <a:pPr algn="ctr"/>
            <a:r>
              <a:rPr lang="en-US" sz="1600" i="1">
                <a:latin typeface="Times New Roman" pitchFamily="18" charset="0"/>
                <a:cs typeface="Times New Roman" pitchFamily="18" charset="0"/>
              </a:rPr>
              <a:t> </a:t>
            </a:r>
          </a:p>
        </p:txBody>
      </p:sp>
      <p:cxnSp>
        <p:nvCxnSpPr>
          <p:cNvPr id="36870" name="Straight Connector 51"/>
          <p:cNvCxnSpPr>
            <a:cxnSpLocks noChangeShapeType="1"/>
          </p:cNvCxnSpPr>
          <p:nvPr/>
        </p:nvCxnSpPr>
        <p:spPr bwMode="auto">
          <a:xfrm flipH="1">
            <a:off x="3252788" y="3538538"/>
            <a:ext cx="2562225" cy="0"/>
          </a:xfrm>
          <a:prstGeom prst="line">
            <a:avLst/>
          </a:prstGeom>
          <a:noFill/>
          <a:ln w="28575" algn="ctr">
            <a:solidFill>
              <a:schemeClr val="tx1"/>
            </a:solidFill>
            <a:round/>
            <a:headEnd/>
            <a:tailEnd/>
          </a:ln>
        </p:spPr>
      </p:cxnSp>
      <p:sp>
        <p:nvSpPr>
          <p:cNvPr id="36871" name="Rectangle 60"/>
          <p:cNvSpPr>
            <a:spLocks noChangeArrowheads="1"/>
          </p:cNvSpPr>
          <p:nvPr/>
        </p:nvSpPr>
        <p:spPr bwMode="auto">
          <a:xfrm flipH="1">
            <a:off x="5815013" y="3216275"/>
            <a:ext cx="652462" cy="652463"/>
          </a:xfrm>
          <a:prstGeom prst="rect">
            <a:avLst/>
          </a:prstGeom>
          <a:solidFill>
            <a:schemeClr val="tx1"/>
          </a:solidFill>
          <a:ln w="28575" algn="ctr">
            <a:solidFill>
              <a:schemeClr val="tx1"/>
            </a:solidFill>
            <a:miter lim="800000"/>
            <a:headEnd/>
            <a:tailEnd/>
          </a:ln>
        </p:spPr>
        <p:txBody>
          <a:bodyPr wrap="none" lIns="0" tIns="0" rIns="0" bIns="0" anchorCtr="1"/>
          <a:lstStyle/>
          <a:p>
            <a:pPr algn="ctr"/>
            <a:r>
              <a:rPr lang="el-GR" sz="3600" i="1">
                <a:solidFill>
                  <a:schemeClr val="bg1"/>
                </a:solidFill>
                <a:latin typeface="Times New Roman" pitchFamily="18" charset="0"/>
                <a:cs typeface="Times New Roman" pitchFamily="18" charset="0"/>
              </a:rPr>
              <a:t>Ψ</a:t>
            </a:r>
          </a:p>
        </p:txBody>
      </p:sp>
      <p:cxnSp>
        <p:nvCxnSpPr>
          <p:cNvPr id="36872" name="Straight Connector 77"/>
          <p:cNvCxnSpPr>
            <a:cxnSpLocks noChangeShapeType="1"/>
            <a:stCxn id="36873" idx="0"/>
          </p:cNvCxnSpPr>
          <p:nvPr/>
        </p:nvCxnSpPr>
        <p:spPr bwMode="auto">
          <a:xfrm flipH="1" flipV="1">
            <a:off x="2662238" y="4076700"/>
            <a:ext cx="4762" cy="352425"/>
          </a:xfrm>
          <a:prstGeom prst="line">
            <a:avLst/>
          </a:prstGeom>
          <a:noFill/>
          <a:ln w="28575" algn="ctr">
            <a:solidFill>
              <a:schemeClr val="tx1"/>
            </a:solidFill>
            <a:round/>
            <a:headEnd/>
            <a:tailEnd/>
          </a:ln>
        </p:spPr>
      </p:cxnSp>
      <p:sp>
        <p:nvSpPr>
          <p:cNvPr id="36873" name="Rectangle 78"/>
          <p:cNvSpPr>
            <a:spLocks noChangeArrowheads="1"/>
          </p:cNvSpPr>
          <p:nvPr/>
        </p:nvSpPr>
        <p:spPr bwMode="auto">
          <a:xfrm flipH="1">
            <a:off x="2533650" y="4443413"/>
            <a:ext cx="265113" cy="265112"/>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cxnSp>
        <p:nvCxnSpPr>
          <p:cNvPr id="36874" name="Straight Connector 46"/>
          <p:cNvCxnSpPr>
            <a:cxnSpLocks noChangeShapeType="1"/>
          </p:cNvCxnSpPr>
          <p:nvPr/>
        </p:nvCxnSpPr>
        <p:spPr bwMode="auto">
          <a:xfrm>
            <a:off x="1654175" y="3538538"/>
            <a:ext cx="422275" cy="0"/>
          </a:xfrm>
          <a:prstGeom prst="line">
            <a:avLst/>
          </a:prstGeom>
          <a:noFill/>
          <a:ln w="28575" algn="ctr">
            <a:solidFill>
              <a:schemeClr val="tx1"/>
            </a:solidFill>
            <a:round/>
            <a:headEnd/>
            <a:tailEnd/>
          </a:ln>
        </p:spPr>
      </p:cxnSp>
      <p:sp>
        <p:nvSpPr>
          <p:cNvPr id="36875" name="Rectangle 47"/>
          <p:cNvSpPr>
            <a:spLocks noChangeArrowheads="1"/>
          </p:cNvSpPr>
          <p:nvPr/>
        </p:nvSpPr>
        <p:spPr bwMode="auto">
          <a:xfrm>
            <a:off x="1389063" y="3398838"/>
            <a:ext cx="265112" cy="265112"/>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grpSp>
        <p:nvGrpSpPr>
          <p:cNvPr id="36876" name="Group 36"/>
          <p:cNvGrpSpPr>
            <a:grpSpLocks/>
          </p:cNvGrpSpPr>
          <p:nvPr/>
        </p:nvGrpSpPr>
        <p:grpSpPr bwMode="auto">
          <a:xfrm>
            <a:off x="695325" y="3187700"/>
            <a:ext cx="693738" cy="519113"/>
            <a:chOff x="419" y="1642"/>
            <a:chExt cx="437" cy="327"/>
          </a:xfrm>
        </p:grpSpPr>
        <p:sp>
          <p:nvSpPr>
            <p:cNvPr id="36898" name="Text Box 28"/>
            <p:cNvSpPr txBox="1">
              <a:spLocks noChangeArrowheads="1"/>
            </p:cNvSpPr>
            <p:nvPr/>
          </p:nvSpPr>
          <p:spPr bwMode="auto">
            <a:xfrm flipH="1">
              <a:off x="419" y="1642"/>
              <a:ext cx="340" cy="327"/>
            </a:xfrm>
            <a:prstGeom prst="rect">
              <a:avLst/>
            </a:prstGeom>
            <a:noFill/>
            <a:ln w="9525">
              <a:noFill/>
              <a:miter lim="800000"/>
              <a:headEnd/>
              <a:tailEnd/>
            </a:ln>
          </p:spPr>
          <p:txBody>
            <a:bodyPr wrap="none">
              <a:spAutoFit/>
            </a:bodyPr>
            <a:lstStyle/>
            <a:p>
              <a:pPr defTabSz="914400"/>
              <a:r>
                <a:rPr lang="en-US"/>
                <a:t>…</a:t>
              </a:r>
            </a:p>
          </p:txBody>
        </p:sp>
        <p:sp>
          <p:nvSpPr>
            <p:cNvPr id="36899" name="Line 29"/>
            <p:cNvSpPr>
              <a:spLocks noChangeShapeType="1"/>
            </p:cNvSpPr>
            <p:nvPr/>
          </p:nvSpPr>
          <p:spPr bwMode="auto">
            <a:xfrm flipH="1">
              <a:off x="759" y="1855"/>
              <a:ext cx="97" cy="0"/>
            </a:xfrm>
            <a:prstGeom prst="line">
              <a:avLst/>
            </a:prstGeom>
            <a:noFill/>
            <a:ln w="28575">
              <a:solidFill>
                <a:schemeClr val="tx1"/>
              </a:solidFill>
              <a:round/>
              <a:headEnd/>
              <a:tailEnd/>
            </a:ln>
          </p:spPr>
          <p:txBody>
            <a:bodyPr/>
            <a:lstStyle/>
            <a:p>
              <a:endParaRPr lang="en-US"/>
            </a:p>
          </p:txBody>
        </p:sp>
      </p:grpSp>
      <p:sp>
        <p:nvSpPr>
          <p:cNvPr id="36877" name="Line 30"/>
          <p:cNvSpPr>
            <a:spLocks noChangeShapeType="1"/>
          </p:cNvSpPr>
          <p:nvPr/>
        </p:nvSpPr>
        <p:spPr bwMode="auto">
          <a:xfrm rot="5400000" flipH="1">
            <a:off x="2609056" y="4771232"/>
            <a:ext cx="153987" cy="0"/>
          </a:xfrm>
          <a:prstGeom prst="line">
            <a:avLst/>
          </a:prstGeom>
          <a:noFill/>
          <a:ln w="28575">
            <a:solidFill>
              <a:schemeClr val="tx1"/>
            </a:solidFill>
            <a:round/>
            <a:headEnd/>
            <a:tailEnd/>
          </a:ln>
        </p:spPr>
        <p:txBody>
          <a:bodyPr/>
          <a:lstStyle/>
          <a:p>
            <a:endParaRPr lang="en-US"/>
          </a:p>
        </p:txBody>
      </p:sp>
      <p:sp>
        <p:nvSpPr>
          <p:cNvPr id="36878" name="Text Box 31"/>
          <p:cNvSpPr txBox="1">
            <a:spLocks noChangeArrowheads="1"/>
          </p:cNvSpPr>
          <p:nvPr/>
        </p:nvSpPr>
        <p:spPr bwMode="auto">
          <a:xfrm flipH="1">
            <a:off x="2498725" y="4986338"/>
            <a:ext cx="611188" cy="512762"/>
          </a:xfrm>
          <a:prstGeom prst="rect">
            <a:avLst/>
          </a:prstGeom>
          <a:noFill/>
          <a:ln w="9525">
            <a:noFill/>
            <a:miter lim="800000"/>
            <a:headEnd/>
            <a:tailEnd/>
          </a:ln>
        </p:spPr>
        <p:txBody>
          <a:bodyPr vert="eaVert">
            <a:spAutoFit/>
          </a:bodyPr>
          <a:lstStyle/>
          <a:p>
            <a:pPr defTabSz="914400">
              <a:spcBef>
                <a:spcPct val="50000"/>
              </a:spcBef>
            </a:pPr>
            <a:r>
              <a:rPr lang="en-US"/>
              <a:t>…</a:t>
            </a:r>
          </a:p>
        </p:txBody>
      </p:sp>
      <p:sp>
        <p:nvSpPr>
          <p:cNvPr id="36879" name="Line 32"/>
          <p:cNvSpPr>
            <a:spLocks noChangeShapeType="1"/>
          </p:cNvSpPr>
          <p:nvPr/>
        </p:nvSpPr>
        <p:spPr bwMode="auto">
          <a:xfrm flipV="1">
            <a:off x="6467475" y="2973388"/>
            <a:ext cx="509588" cy="242887"/>
          </a:xfrm>
          <a:prstGeom prst="line">
            <a:avLst/>
          </a:prstGeom>
          <a:noFill/>
          <a:ln w="28575">
            <a:solidFill>
              <a:schemeClr val="tx1"/>
            </a:solidFill>
            <a:round/>
            <a:headEnd/>
            <a:tailEnd/>
          </a:ln>
        </p:spPr>
        <p:txBody>
          <a:bodyPr/>
          <a:lstStyle/>
          <a:p>
            <a:endParaRPr lang="en-US"/>
          </a:p>
        </p:txBody>
      </p:sp>
      <p:sp>
        <p:nvSpPr>
          <p:cNvPr id="36880" name="Line 33"/>
          <p:cNvSpPr>
            <a:spLocks noChangeShapeType="1"/>
          </p:cNvSpPr>
          <p:nvPr/>
        </p:nvSpPr>
        <p:spPr bwMode="auto">
          <a:xfrm>
            <a:off x="6486525" y="3895725"/>
            <a:ext cx="509588" cy="242888"/>
          </a:xfrm>
          <a:prstGeom prst="line">
            <a:avLst/>
          </a:prstGeom>
          <a:noFill/>
          <a:ln w="28575">
            <a:solidFill>
              <a:schemeClr val="tx1"/>
            </a:solidFill>
            <a:round/>
            <a:headEnd/>
            <a:tailEnd/>
          </a:ln>
        </p:spPr>
        <p:txBody>
          <a:bodyPr/>
          <a:lstStyle/>
          <a:p>
            <a:endParaRPr lang="en-US"/>
          </a:p>
        </p:txBody>
      </p:sp>
      <p:sp>
        <p:nvSpPr>
          <p:cNvPr id="36881" name="Oval 163"/>
          <p:cNvSpPr>
            <a:spLocks noChangeArrowheads="1"/>
          </p:cNvSpPr>
          <p:nvPr/>
        </p:nvSpPr>
        <p:spPr bwMode="auto">
          <a:xfrm flipH="1">
            <a:off x="6991350" y="3932238"/>
            <a:ext cx="514350" cy="517525"/>
          </a:xfrm>
          <a:prstGeom prst="ellipse">
            <a:avLst/>
          </a:prstGeom>
          <a:solidFill>
            <a:schemeClr val="bg1"/>
          </a:solidFill>
          <a:ln w="28575" algn="ctr">
            <a:solidFill>
              <a:schemeClr val="tx1"/>
            </a:solidFill>
            <a:round/>
            <a:headEnd/>
            <a:tailEnd/>
          </a:ln>
        </p:spPr>
        <p:txBody>
          <a:bodyPr wrap="none" lIns="0" tIns="0" rIns="0" bIns="0"/>
          <a:lstStyle/>
          <a:p>
            <a:pPr algn="ctr"/>
            <a:r>
              <a:rPr lang="en-US" sz="1600" i="1">
                <a:latin typeface="Times New Roman" pitchFamily="18" charset="0"/>
                <a:cs typeface="Times New Roman" pitchFamily="18" charset="0"/>
              </a:rPr>
              <a:t> </a:t>
            </a:r>
          </a:p>
        </p:txBody>
      </p:sp>
      <p:sp>
        <p:nvSpPr>
          <p:cNvPr id="36882" name="Text Box 38"/>
          <p:cNvSpPr txBox="1">
            <a:spLocks noChangeArrowheads="1"/>
          </p:cNvSpPr>
          <p:nvPr/>
        </p:nvSpPr>
        <p:spPr bwMode="auto">
          <a:xfrm flipH="1">
            <a:off x="7708900" y="2517775"/>
            <a:ext cx="539750" cy="519113"/>
          </a:xfrm>
          <a:prstGeom prst="rect">
            <a:avLst/>
          </a:prstGeom>
          <a:noFill/>
          <a:ln w="9525">
            <a:noFill/>
            <a:miter lim="800000"/>
            <a:headEnd/>
            <a:tailEnd/>
          </a:ln>
        </p:spPr>
        <p:txBody>
          <a:bodyPr wrap="none">
            <a:spAutoFit/>
          </a:bodyPr>
          <a:lstStyle/>
          <a:p>
            <a:r>
              <a:rPr lang="en-US"/>
              <a:t>…</a:t>
            </a:r>
          </a:p>
        </p:txBody>
      </p:sp>
      <p:sp>
        <p:nvSpPr>
          <p:cNvPr id="36883" name="Line 39"/>
          <p:cNvSpPr>
            <a:spLocks noChangeShapeType="1"/>
          </p:cNvSpPr>
          <p:nvPr/>
        </p:nvSpPr>
        <p:spPr bwMode="auto">
          <a:xfrm flipH="1">
            <a:off x="7497763" y="2867025"/>
            <a:ext cx="153987" cy="0"/>
          </a:xfrm>
          <a:prstGeom prst="line">
            <a:avLst/>
          </a:prstGeom>
          <a:noFill/>
          <a:ln w="28575">
            <a:solidFill>
              <a:schemeClr val="tx1"/>
            </a:solidFill>
            <a:round/>
            <a:headEnd/>
            <a:tailEnd/>
          </a:ln>
        </p:spPr>
        <p:txBody>
          <a:bodyPr/>
          <a:lstStyle/>
          <a:p>
            <a:endParaRPr lang="en-US"/>
          </a:p>
        </p:txBody>
      </p:sp>
      <p:sp>
        <p:nvSpPr>
          <p:cNvPr id="36884" name="Text Box 40"/>
          <p:cNvSpPr txBox="1">
            <a:spLocks noChangeArrowheads="1"/>
          </p:cNvSpPr>
          <p:nvPr/>
        </p:nvSpPr>
        <p:spPr bwMode="auto">
          <a:xfrm flipH="1">
            <a:off x="7747000" y="3822700"/>
            <a:ext cx="539750" cy="519113"/>
          </a:xfrm>
          <a:prstGeom prst="rect">
            <a:avLst/>
          </a:prstGeom>
          <a:noFill/>
          <a:ln w="9525">
            <a:noFill/>
            <a:miter lim="800000"/>
            <a:headEnd/>
            <a:tailEnd/>
          </a:ln>
        </p:spPr>
        <p:txBody>
          <a:bodyPr wrap="none">
            <a:spAutoFit/>
          </a:bodyPr>
          <a:lstStyle/>
          <a:p>
            <a:r>
              <a:rPr lang="en-US"/>
              <a:t>…</a:t>
            </a:r>
          </a:p>
        </p:txBody>
      </p:sp>
      <p:sp>
        <p:nvSpPr>
          <p:cNvPr id="36885" name="Line 41"/>
          <p:cNvSpPr>
            <a:spLocks noChangeShapeType="1"/>
          </p:cNvSpPr>
          <p:nvPr/>
        </p:nvSpPr>
        <p:spPr bwMode="auto">
          <a:xfrm flipH="1">
            <a:off x="7535863" y="4171950"/>
            <a:ext cx="153987" cy="0"/>
          </a:xfrm>
          <a:prstGeom prst="line">
            <a:avLst/>
          </a:prstGeom>
          <a:noFill/>
          <a:ln w="28575">
            <a:solidFill>
              <a:schemeClr val="tx1"/>
            </a:solidFill>
            <a:round/>
            <a:headEnd/>
            <a:tailEnd/>
          </a:ln>
        </p:spPr>
        <p:txBody>
          <a:bodyPr/>
          <a:lstStyle/>
          <a:p>
            <a:endParaRPr lang="en-US"/>
          </a:p>
        </p:txBody>
      </p:sp>
      <p:sp>
        <p:nvSpPr>
          <p:cNvPr id="60442" name="Line 24"/>
          <p:cNvSpPr>
            <a:spLocks noChangeShapeType="1"/>
          </p:cNvSpPr>
          <p:nvPr/>
        </p:nvSpPr>
        <p:spPr bwMode="auto">
          <a:xfrm flipH="1" flipV="1">
            <a:off x="3883025" y="3949700"/>
            <a:ext cx="1524000" cy="0"/>
          </a:xfrm>
          <a:prstGeom prst="line">
            <a:avLst/>
          </a:prstGeom>
          <a:noFill/>
          <a:ln w="38100">
            <a:solidFill>
              <a:srgbClr val="84AA33"/>
            </a:solidFill>
            <a:round/>
            <a:headEnd/>
            <a:tailEnd type="arrow" w="med" len="med"/>
          </a:ln>
        </p:spPr>
        <p:txBody>
          <a:bodyPr wrap="none" anchor="ctr"/>
          <a:lstStyle/>
          <a:p>
            <a:endParaRPr lang="en-US"/>
          </a:p>
        </p:txBody>
      </p:sp>
      <p:sp>
        <p:nvSpPr>
          <p:cNvPr id="36887" name="Line 24"/>
          <p:cNvSpPr>
            <a:spLocks noChangeShapeType="1"/>
          </p:cNvSpPr>
          <p:nvPr/>
        </p:nvSpPr>
        <p:spPr bwMode="auto">
          <a:xfrm flipH="1">
            <a:off x="6700838" y="3295650"/>
            <a:ext cx="423862" cy="228600"/>
          </a:xfrm>
          <a:prstGeom prst="line">
            <a:avLst/>
          </a:prstGeom>
          <a:noFill/>
          <a:ln w="38100">
            <a:solidFill>
              <a:srgbClr val="84AA33"/>
            </a:solidFill>
            <a:round/>
            <a:headEnd/>
            <a:tailEnd type="arrow" w="med" len="med"/>
          </a:ln>
        </p:spPr>
        <p:txBody>
          <a:bodyPr wrap="none" anchor="ctr"/>
          <a:lstStyle/>
          <a:p>
            <a:endParaRPr lang="en-US"/>
          </a:p>
        </p:txBody>
      </p:sp>
      <p:sp>
        <p:nvSpPr>
          <p:cNvPr id="36888" name="Line 24"/>
          <p:cNvSpPr>
            <a:spLocks noChangeShapeType="1"/>
          </p:cNvSpPr>
          <p:nvPr/>
        </p:nvSpPr>
        <p:spPr bwMode="auto">
          <a:xfrm flipH="1" flipV="1">
            <a:off x="6548438" y="4200525"/>
            <a:ext cx="423862" cy="228600"/>
          </a:xfrm>
          <a:prstGeom prst="line">
            <a:avLst/>
          </a:prstGeom>
          <a:noFill/>
          <a:ln w="38100">
            <a:solidFill>
              <a:srgbClr val="84AA33"/>
            </a:solidFill>
            <a:round/>
            <a:headEnd/>
            <a:tailEnd type="arrow" w="med" len="med"/>
          </a:ln>
        </p:spPr>
        <p:txBody>
          <a:bodyPr wrap="none" anchor="ctr"/>
          <a:lstStyle/>
          <a:p>
            <a:endParaRPr lang="en-US"/>
          </a:p>
        </p:txBody>
      </p:sp>
      <p:sp>
        <p:nvSpPr>
          <p:cNvPr id="36889" name="Oval 29"/>
          <p:cNvSpPr>
            <a:spLocks noChangeArrowheads="1"/>
          </p:cNvSpPr>
          <p:nvPr/>
        </p:nvSpPr>
        <p:spPr bwMode="auto">
          <a:xfrm>
            <a:off x="6400800" y="2867025"/>
            <a:ext cx="1019175" cy="1827213"/>
          </a:xfrm>
          <a:prstGeom prst="ellipse">
            <a:avLst/>
          </a:prstGeom>
          <a:noFill/>
          <a:ln w="38100">
            <a:solidFill>
              <a:srgbClr val="FF0000"/>
            </a:solidFill>
            <a:round/>
            <a:headEnd/>
            <a:tailEnd/>
          </a:ln>
        </p:spPr>
        <p:txBody>
          <a:bodyPr wrap="none" anchor="ctr"/>
          <a:lstStyle/>
          <a:p>
            <a:endParaRPr lang="en-US"/>
          </a:p>
        </p:txBody>
      </p:sp>
      <p:sp>
        <p:nvSpPr>
          <p:cNvPr id="36890" name="Text Box 30"/>
          <p:cNvSpPr txBox="1">
            <a:spLocks noChangeArrowheads="1"/>
          </p:cNvSpPr>
          <p:nvPr/>
        </p:nvSpPr>
        <p:spPr bwMode="auto">
          <a:xfrm>
            <a:off x="7443788" y="3254375"/>
            <a:ext cx="1517650" cy="396875"/>
          </a:xfrm>
          <a:prstGeom prst="rect">
            <a:avLst/>
          </a:prstGeom>
          <a:noFill/>
          <a:ln w="9525">
            <a:noFill/>
            <a:miter lim="800000"/>
            <a:headEnd/>
            <a:tailEnd/>
          </a:ln>
        </p:spPr>
        <p:txBody>
          <a:bodyPr wrap="none">
            <a:spAutoFit/>
          </a:bodyPr>
          <a:lstStyle/>
          <a:p>
            <a:pPr defTabSz="914400"/>
            <a:r>
              <a:rPr lang="en-US" sz="2000">
                <a:solidFill>
                  <a:srgbClr val="FF0000"/>
                </a:solidFill>
              </a:rPr>
              <a:t>antecedents</a:t>
            </a:r>
          </a:p>
        </p:txBody>
      </p:sp>
      <p:sp>
        <p:nvSpPr>
          <p:cNvPr id="60447" name="Text Box 31"/>
          <p:cNvSpPr txBox="1">
            <a:spLocks noChangeArrowheads="1"/>
          </p:cNvSpPr>
          <p:nvPr/>
        </p:nvSpPr>
        <p:spPr bwMode="auto">
          <a:xfrm>
            <a:off x="2838450" y="4503738"/>
            <a:ext cx="4019550" cy="1552575"/>
          </a:xfrm>
          <a:prstGeom prst="rect">
            <a:avLst/>
          </a:prstGeom>
          <a:noFill/>
          <a:ln w="9525">
            <a:noFill/>
            <a:miter lim="800000"/>
            <a:headEnd/>
            <a:tailEnd/>
          </a:ln>
        </p:spPr>
        <p:txBody>
          <a:bodyPr>
            <a:spAutoFit/>
          </a:bodyPr>
          <a:lstStyle/>
          <a:p>
            <a:r>
              <a:rPr lang="en-US" sz="2400">
                <a:solidFill>
                  <a:srgbClr val="84AA33"/>
                </a:solidFill>
              </a:rPr>
              <a:t>But it again becomes “</a:t>
            </a:r>
            <a:r>
              <a:rPr lang="en-US" sz="2400" b="1">
                <a:solidFill>
                  <a:srgbClr val="84AA33"/>
                </a:solidFill>
              </a:rPr>
              <a:t>stale</a:t>
            </a:r>
            <a:r>
              <a:rPr lang="en-US" sz="2400">
                <a:solidFill>
                  <a:srgbClr val="84AA33"/>
                </a:solidFill>
              </a:rPr>
              <a:t>”</a:t>
            </a:r>
            <a:r>
              <a:rPr lang="en-US" sz="2400" b="1">
                <a:solidFill>
                  <a:srgbClr val="84AA33"/>
                </a:solidFill>
              </a:rPr>
              <a:t> </a:t>
            </a:r>
            <a:r>
              <a:rPr lang="en-US" sz="2400">
                <a:solidFill>
                  <a:srgbClr val="84AA33"/>
                </a:solidFill>
              </a:rPr>
              <a:t>– out of sync with its antecedents – if </a:t>
            </a:r>
            <a:r>
              <a:rPr lang="en-US" sz="2400" u="sng">
                <a:solidFill>
                  <a:srgbClr val="84AA33"/>
                </a:solidFill>
              </a:rPr>
              <a:t>they</a:t>
            </a:r>
            <a:r>
              <a:rPr lang="en-US" sz="2400">
                <a:solidFill>
                  <a:srgbClr val="84AA33"/>
                </a:solidFill>
              </a:rPr>
              <a:t> change.</a:t>
            </a:r>
          </a:p>
          <a:p>
            <a:r>
              <a:rPr lang="en-US" sz="2400">
                <a:solidFill>
                  <a:srgbClr val="84AA33"/>
                </a:solidFill>
              </a:rPr>
              <a:t>Then we do need to revisit.</a:t>
            </a:r>
          </a:p>
        </p:txBody>
      </p:sp>
      <p:sp>
        <p:nvSpPr>
          <p:cNvPr id="36892" name="Text Box 34"/>
          <p:cNvSpPr txBox="1">
            <a:spLocks noChangeArrowheads="1"/>
          </p:cNvSpPr>
          <p:nvPr/>
        </p:nvSpPr>
        <p:spPr bwMode="auto">
          <a:xfrm>
            <a:off x="2914650" y="1428750"/>
            <a:ext cx="3556000" cy="1552575"/>
          </a:xfrm>
          <a:prstGeom prst="rect">
            <a:avLst/>
          </a:prstGeom>
          <a:noFill/>
          <a:ln w="9525">
            <a:noFill/>
            <a:miter lim="800000"/>
            <a:headEnd/>
            <a:tailEnd/>
          </a:ln>
        </p:spPr>
        <p:txBody>
          <a:bodyPr>
            <a:spAutoFit/>
          </a:bodyPr>
          <a:lstStyle/>
          <a:p>
            <a:r>
              <a:rPr lang="en-US" sz="2400">
                <a:solidFill>
                  <a:srgbClr val="84AA33"/>
                </a:solidFill>
              </a:rPr>
              <a:t>We update this message from its antecedents.</a:t>
            </a:r>
          </a:p>
          <a:p>
            <a:r>
              <a:rPr lang="en-US" sz="2400">
                <a:solidFill>
                  <a:srgbClr val="84AA33"/>
                </a:solidFill>
              </a:rPr>
              <a:t>Now it’s “</a:t>
            </a:r>
            <a:r>
              <a:rPr lang="en-US" sz="2400" b="1">
                <a:solidFill>
                  <a:srgbClr val="84AA33"/>
                </a:solidFill>
              </a:rPr>
              <a:t>fresh</a:t>
            </a:r>
            <a:r>
              <a:rPr lang="en-US" sz="2400">
                <a:solidFill>
                  <a:srgbClr val="84AA33"/>
                </a:solidFill>
              </a:rPr>
              <a:t>.” Don’t need to update it again.</a:t>
            </a:r>
          </a:p>
        </p:txBody>
      </p:sp>
      <p:pic>
        <p:nvPicPr>
          <p:cNvPr id="36893" name="Picture 36" descr="Stale_bread"/>
          <p:cNvPicPr>
            <a:picLocks noChangeAspect="1" noChangeArrowheads="1"/>
          </p:cNvPicPr>
          <p:nvPr/>
        </p:nvPicPr>
        <p:blipFill>
          <a:blip r:embed="rId2">
            <a:clrChange>
              <a:clrFrom>
                <a:srgbClr val="F3F5F4"/>
              </a:clrFrom>
              <a:clrTo>
                <a:srgbClr val="F3F5F4">
                  <a:alpha val="0"/>
                </a:srgbClr>
              </a:clrTo>
            </a:clrChange>
          </a:blip>
          <a:srcRect/>
          <a:stretch>
            <a:fillRect/>
          </a:stretch>
        </p:blipFill>
        <p:spPr bwMode="auto">
          <a:xfrm>
            <a:off x="1285875" y="4848225"/>
            <a:ext cx="1212850" cy="908050"/>
          </a:xfrm>
          <a:prstGeom prst="rect">
            <a:avLst/>
          </a:prstGeom>
          <a:noFill/>
          <a:ln w="9525">
            <a:noFill/>
            <a:miter lim="800000"/>
            <a:headEnd/>
            <a:tailEnd/>
          </a:ln>
        </p:spPr>
      </p:pic>
      <p:grpSp>
        <p:nvGrpSpPr>
          <p:cNvPr id="60455" name="Group 39"/>
          <p:cNvGrpSpPr>
            <a:grpSpLocks/>
          </p:cNvGrpSpPr>
          <p:nvPr/>
        </p:nvGrpSpPr>
        <p:grpSpPr bwMode="auto">
          <a:xfrm>
            <a:off x="-200025" y="5953125"/>
            <a:ext cx="8788400" cy="952500"/>
            <a:chOff x="-126" y="3750"/>
            <a:chExt cx="5536" cy="600"/>
          </a:xfrm>
        </p:grpSpPr>
        <p:sp>
          <p:nvSpPr>
            <p:cNvPr id="36896" name="Text Box 33"/>
            <p:cNvSpPr txBox="1">
              <a:spLocks noChangeArrowheads="1"/>
            </p:cNvSpPr>
            <p:nvPr/>
          </p:nvSpPr>
          <p:spPr bwMode="auto">
            <a:xfrm>
              <a:off x="594" y="3833"/>
              <a:ext cx="4816" cy="442"/>
            </a:xfrm>
            <a:prstGeom prst="rect">
              <a:avLst/>
            </a:prstGeom>
            <a:noFill/>
            <a:ln w="9525">
              <a:noFill/>
              <a:miter lim="800000"/>
              <a:headEnd/>
              <a:tailEnd/>
            </a:ln>
          </p:spPr>
          <p:txBody>
            <a:bodyPr>
              <a:spAutoFit/>
            </a:bodyPr>
            <a:lstStyle/>
            <a:p>
              <a:r>
                <a:rPr lang="en-US" sz="2000" i="1">
                  <a:solidFill>
                    <a:srgbClr val="CC0000"/>
                  </a:solidFill>
                </a:rPr>
                <a:t>The edge is </a:t>
              </a:r>
              <a:r>
                <a:rPr lang="en-US" sz="2000" b="1" i="1">
                  <a:solidFill>
                    <a:srgbClr val="CC0000"/>
                  </a:solidFill>
                </a:rPr>
                <a:t>very stale</a:t>
              </a:r>
              <a:r>
                <a:rPr lang="en-US" sz="2000" i="1">
                  <a:solidFill>
                    <a:srgbClr val="CC0000"/>
                  </a:solidFill>
                </a:rPr>
                <a:t> if its antecedents have changed </a:t>
              </a:r>
              <a:r>
                <a:rPr lang="en-US" sz="2000" b="1" i="1">
                  <a:solidFill>
                    <a:srgbClr val="CC0000"/>
                  </a:solidFill>
                </a:rPr>
                <a:t>a lot</a:t>
              </a:r>
              <a:r>
                <a:rPr lang="en-US" sz="2000" i="1">
                  <a:solidFill>
                    <a:srgbClr val="CC0000"/>
                  </a:solidFill>
                </a:rPr>
                <a:t> since its last update.  Especially in a way that might make </a:t>
              </a:r>
              <a:r>
                <a:rPr lang="en-US" sz="2000" b="1" i="1">
                  <a:solidFill>
                    <a:srgbClr val="CC0000"/>
                  </a:solidFill>
                </a:rPr>
                <a:t>this</a:t>
              </a:r>
              <a:r>
                <a:rPr lang="en-US" sz="2000" i="1">
                  <a:solidFill>
                    <a:srgbClr val="CC0000"/>
                  </a:solidFill>
                </a:rPr>
                <a:t> edge change a lot. </a:t>
              </a:r>
            </a:p>
          </p:txBody>
        </p:sp>
        <p:pic>
          <p:nvPicPr>
            <p:cNvPr id="36897" name="Picture 38" descr="http://corcodilos.com/blog/wp-content/uploads/2013/01/stale-bread.jpg"/>
            <p:cNvPicPr>
              <a:picLocks noChangeAspect="1" noChangeArrowheads="1"/>
            </p:cNvPicPr>
            <p:nvPr/>
          </p:nvPicPr>
          <p:blipFill>
            <a:blip r:embed="rId3">
              <a:clrChange>
                <a:clrFrom>
                  <a:srgbClr val="FEFEFE"/>
                </a:clrFrom>
                <a:clrTo>
                  <a:srgbClr val="FEFEFE">
                    <a:alpha val="0"/>
                  </a:srgbClr>
                </a:clrTo>
              </a:clrChange>
            </a:blip>
            <a:srcRect/>
            <a:stretch>
              <a:fillRect/>
            </a:stretch>
          </p:blipFill>
          <p:spPr bwMode="auto">
            <a:xfrm>
              <a:off x="-126" y="3750"/>
              <a:ext cx="802" cy="600"/>
            </a:xfrm>
            <a:prstGeom prst="rect">
              <a:avLst/>
            </a:prstGeom>
            <a:noFill/>
            <a:ln w="9525">
              <a:noFill/>
              <a:miter lim="800000"/>
              <a:headEnd/>
              <a:tailEnd/>
            </a:ln>
          </p:spPr>
        </p:pic>
      </p:grpSp>
      <p:pic>
        <p:nvPicPr>
          <p:cNvPr id="60461" name="Picture 45" descr="http://images.colourbox.com/thumb_COLOURBOX2369030.jpg"/>
          <p:cNvPicPr>
            <a:picLocks noChangeAspect="1" noChangeArrowheads="1"/>
          </p:cNvPicPr>
          <p:nvPr/>
        </p:nvPicPr>
        <p:blipFill>
          <a:blip r:embed="rId4">
            <a:clrChange>
              <a:clrFrom>
                <a:srgbClr val="FFFFFF"/>
              </a:clrFrom>
              <a:clrTo>
                <a:srgbClr val="FFFFFF">
                  <a:alpha val="0"/>
                </a:srgbClr>
              </a:clrTo>
            </a:clrChange>
          </a:blip>
          <a:srcRect/>
          <a:stretch>
            <a:fillRect/>
          </a:stretch>
        </p:blipFill>
        <p:spPr bwMode="auto">
          <a:xfrm>
            <a:off x="1500188" y="1628775"/>
            <a:ext cx="998537" cy="998538"/>
          </a:xfrm>
          <a:prstGeom prst="rect">
            <a:avLst/>
          </a:prstGeom>
          <a:noFill/>
          <a:ln w="9525">
            <a:noFill/>
            <a:miter lim="800000"/>
            <a:headEnd/>
            <a:tailEnd/>
          </a:ln>
        </p:spPr>
      </p:pic>
    </p:spTree>
    <p:extLst>
      <p:ext uri="{BB962C8B-B14F-4D97-AF65-F5344CB8AC3E}">
        <p14:creationId xmlns:p14="http://schemas.microsoft.com/office/powerpoint/2010/main" val="303425936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xit" presetSubtype="4" fill="hold" grpId="0" nodeType="clickEffect">
                                  <p:stCondLst>
                                    <p:cond delay="0"/>
                                  </p:stCondLst>
                                  <p:childTnLst>
                                    <p:anim calcmode="lin" valueType="num">
                                      <p:cBhvr additive="base">
                                        <p:cTn id="6" dur="500"/>
                                        <p:tgtEl>
                                          <p:spTgt spid="60442"/>
                                        </p:tgtEl>
                                        <p:attrNameLst>
                                          <p:attrName>ppt_x</p:attrName>
                                        </p:attrNameLst>
                                      </p:cBhvr>
                                      <p:tavLst>
                                        <p:tav tm="0">
                                          <p:val>
                                            <p:strVal val="ppt_x"/>
                                          </p:val>
                                        </p:tav>
                                        <p:tav tm="100000">
                                          <p:val>
                                            <p:strVal val="ppt_x"/>
                                          </p:val>
                                        </p:tav>
                                      </p:tavLst>
                                    </p:anim>
                                    <p:anim calcmode="lin" valueType="num">
                                      <p:cBhvr additive="base">
                                        <p:cTn id="7" dur="500"/>
                                        <p:tgtEl>
                                          <p:spTgt spid="60442"/>
                                        </p:tgtEl>
                                        <p:attrNameLst>
                                          <p:attrName>ppt_y</p:attrName>
                                        </p:attrNameLst>
                                      </p:cBhvr>
                                      <p:tavLst>
                                        <p:tav tm="0">
                                          <p:val>
                                            <p:strVal val="ppt_y"/>
                                          </p:val>
                                        </p:tav>
                                        <p:tav tm="100000">
                                          <p:val>
                                            <p:strVal val="1+ppt_h/2"/>
                                          </p:val>
                                        </p:tav>
                                      </p:tavLst>
                                    </p:anim>
                                    <p:set>
                                      <p:cBhvr>
                                        <p:cTn id="8" dur="1" fill="hold">
                                          <p:stCondLst>
                                            <p:cond delay="499"/>
                                          </p:stCondLst>
                                        </p:cTn>
                                        <p:tgtEl>
                                          <p:spTgt spid="60442"/>
                                        </p:tgtEl>
                                        <p:attrNameLst>
                                          <p:attrName>style.visibility</p:attrName>
                                        </p:attrNameLst>
                                      </p:cBhvr>
                                      <p:to>
                                        <p:strVal val="hidden"/>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0447">
                                            <p:txEl>
                                              <p:pRg st="1" end="1"/>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22" presetClass="entr" presetSubtype="2" fill="hold" grpId="1" nodeType="clickEffect">
                                  <p:stCondLst>
                                    <p:cond delay="0"/>
                                  </p:stCondLst>
                                  <p:childTnLst>
                                    <p:set>
                                      <p:cBhvr>
                                        <p:cTn id="16" dur="1" fill="hold">
                                          <p:stCondLst>
                                            <p:cond delay="0"/>
                                          </p:stCondLst>
                                        </p:cTn>
                                        <p:tgtEl>
                                          <p:spTgt spid="60442"/>
                                        </p:tgtEl>
                                        <p:attrNameLst>
                                          <p:attrName>style.visibility</p:attrName>
                                        </p:attrNameLst>
                                      </p:cBhvr>
                                      <p:to>
                                        <p:strVal val="visible"/>
                                      </p:to>
                                    </p:set>
                                    <p:animEffect transition="in" filter="wipe(right)">
                                      <p:cBhvr>
                                        <p:cTn id="17" dur="500"/>
                                        <p:tgtEl>
                                          <p:spTgt spid="60442"/>
                                        </p:tgtEl>
                                      </p:cBhvr>
                                    </p:animEffect>
                                  </p:childTnLst>
                                </p:cTn>
                              </p:par>
                              <p:par>
                                <p:cTn id="18" presetID="1" presetClass="entr" presetSubtype="0" fill="hold" nodeType="withEffect">
                                  <p:stCondLst>
                                    <p:cond delay="0"/>
                                  </p:stCondLst>
                                  <p:childTnLst>
                                    <p:set>
                                      <p:cBhvr>
                                        <p:cTn id="19" dur="1" fill="hold">
                                          <p:stCondLst>
                                            <p:cond delay="0"/>
                                          </p:stCondLst>
                                        </p:cTn>
                                        <p:tgtEl>
                                          <p:spTgt spid="60461"/>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2" presetClass="entr" presetSubtype="4" fill="hold" nodeType="clickEffect">
                                  <p:stCondLst>
                                    <p:cond delay="0"/>
                                  </p:stCondLst>
                                  <p:childTnLst>
                                    <p:set>
                                      <p:cBhvr>
                                        <p:cTn id="23" dur="1" fill="hold">
                                          <p:stCondLst>
                                            <p:cond delay="0"/>
                                          </p:stCondLst>
                                        </p:cTn>
                                        <p:tgtEl>
                                          <p:spTgt spid="60455"/>
                                        </p:tgtEl>
                                        <p:attrNameLst>
                                          <p:attrName>style.visibility</p:attrName>
                                        </p:attrNameLst>
                                      </p:cBhvr>
                                      <p:to>
                                        <p:strVal val="visible"/>
                                      </p:to>
                                    </p:set>
                                    <p:anim calcmode="lin" valueType="num">
                                      <p:cBhvr additive="base">
                                        <p:cTn id="24" dur="500" fill="hold"/>
                                        <p:tgtEl>
                                          <p:spTgt spid="60455"/>
                                        </p:tgtEl>
                                        <p:attrNameLst>
                                          <p:attrName>ppt_x</p:attrName>
                                        </p:attrNameLst>
                                      </p:cBhvr>
                                      <p:tavLst>
                                        <p:tav tm="0">
                                          <p:val>
                                            <p:strVal val="#ppt_x"/>
                                          </p:val>
                                        </p:tav>
                                        <p:tav tm="100000">
                                          <p:val>
                                            <p:strVal val="#ppt_x"/>
                                          </p:val>
                                        </p:tav>
                                      </p:tavLst>
                                    </p:anim>
                                    <p:anim calcmode="lin" valueType="num">
                                      <p:cBhvr additive="base">
                                        <p:cTn id="25" dur="500" fill="hold"/>
                                        <p:tgtEl>
                                          <p:spTgt spid="60455"/>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0442" grpId="0" animBg="1"/>
      <p:bldP spid="60442" grpId="1" animBg="1"/>
    </p:bldLst>
  </p:timing>
</p:sld>
</file>

<file path=ppt/slides/slide2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40" name="Line 24"/>
          <p:cNvSpPr>
            <a:spLocks noChangeShapeType="1"/>
          </p:cNvSpPr>
          <p:nvPr/>
        </p:nvSpPr>
        <p:spPr bwMode="auto">
          <a:xfrm flipH="1">
            <a:off x="1409700" y="3819525"/>
            <a:ext cx="525463" cy="0"/>
          </a:xfrm>
          <a:prstGeom prst="line">
            <a:avLst/>
          </a:prstGeom>
          <a:noFill/>
          <a:ln w="38100">
            <a:solidFill>
              <a:srgbClr val="84AA33"/>
            </a:solidFill>
            <a:prstDash val="sysDot"/>
            <a:round/>
            <a:headEnd/>
            <a:tailEnd type="arrow" w="med" len="med"/>
          </a:ln>
        </p:spPr>
        <p:txBody>
          <a:bodyPr wrap="none" anchor="ctr"/>
          <a:lstStyle/>
          <a:p>
            <a:endParaRPr lang="en-US"/>
          </a:p>
        </p:txBody>
      </p:sp>
      <p:sp>
        <p:nvSpPr>
          <p:cNvPr id="42042" name="Line 24"/>
          <p:cNvSpPr>
            <a:spLocks noChangeShapeType="1"/>
          </p:cNvSpPr>
          <p:nvPr/>
        </p:nvSpPr>
        <p:spPr bwMode="auto">
          <a:xfrm rot="5400000" flipV="1">
            <a:off x="2785268" y="4377532"/>
            <a:ext cx="525463" cy="0"/>
          </a:xfrm>
          <a:prstGeom prst="line">
            <a:avLst/>
          </a:prstGeom>
          <a:noFill/>
          <a:ln w="38100">
            <a:solidFill>
              <a:srgbClr val="84AA33"/>
            </a:solidFill>
            <a:prstDash val="sysDot"/>
            <a:round/>
            <a:headEnd/>
            <a:tailEnd type="arrow" w="med" len="med"/>
          </a:ln>
        </p:spPr>
        <p:txBody>
          <a:bodyPr wrap="none" anchor="ctr"/>
          <a:lstStyle/>
          <a:p>
            <a:endParaRPr lang="en-US"/>
          </a:p>
        </p:txBody>
      </p:sp>
      <p:sp>
        <p:nvSpPr>
          <p:cNvPr id="62529" name="Line 24"/>
          <p:cNvSpPr>
            <a:spLocks noChangeShapeType="1"/>
          </p:cNvSpPr>
          <p:nvPr/>
        </p:nvSpPr>
        <p:spPr bwMode="auto">
          <a:xfrm>
            <a:off x="3687763" y="3251200"/>
            <a:ext cx="1524000" cy="0"/>
          </a:xfrm>
          <a:prstGeom prst="line">
            <a:avLst/>
          </a:prstGeom>
          <a:noFill/>
          <a:ln w="38100">
            <a:solidFill>
              <a:srgbClr val="84AA33"/>
            </a:solidFill>
            <a:prstDash val="sysDot"/>
            <a:round/>
            <a:headEnd/>
            <a:tailEnd type="arrow" w="med" len="med"/>
          </a:ln>
        </p:spPr>
        <p:txBody>
          <a:bodyPr wrap="none" anchor="ctr"/>
          <a:lstStyle/>
          <a:p>
            <a:endParaRPr lang="en-US"/>
          </a:p>
        </p:txBody>
      </p:sp>
      <p:sp>
        <p:nvSpPr>
          <p:cNvPr id="37892" name="Title 1"/>
          <p:cNvSpPr>
            <a:spLocks noGrp="1"/>
          </p:cNvSpPr>
          <p:nvPr>
            <p:ph type="title" idx="4294967295"/>
          </p:nvPr>
        </p:nvSpPr>
        <p:spPr/>
        <p:txBody>
          <a:bodyPr/>
          <a:lstStyle/>
          <a:p>
            <a:pPr eaLnBrk="1" hangingPunct="1"/>
            <a:r>
              <a:rPr lang="en-US" sz="4000" smtClean="0"/>
              <a:t>Stale Messages</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677DF616-AD71-4000-907F-2DE37B8D5025}" type="slidenum">
              <a:rPr lang="en-US" sz="1200">
                <a:solidFill>
                  <a:schemeClr val="tx1">
                    <a:tint val="75000"/>
                  </a:schemeClr>
                </a:solidFill>
                <a:latin typeface="+mn-lt"/>
                <a:cs typeface="+mn-cs"/>
              </a:rPr>
              <a:pPr algn="r" fontAlgn="auto">
                <a:spcBef>
                  <a:spcPts val="0"/>
                </a:spcBef>
                <a:spcAft>
                  <a:spcPts val="0"/>
                </a:spcAft>
                <a:defRPr/>
              </a:pPr>
              <a:t>277</a:t>
            </a:fld>
            <a:endParaRPr lang="en-US" sz="1200">
              <a:solidFill>
                <a:schemeClr val="tx1">
                  <a:tint val="75000"/>
                </a:schemeClr>
              </a:solidFill>
              <a:latin typeface="+mn-lt"/>
              <a:cs typeface="+mn-cs"/>
            </a:endParaRPr>
          </a:p>
        </p:txBody>
      </p:sp>
      <p:sp>
        <p:nvSpPr>
          <p:cNvPr id="37894" name="Oval 165"/>
          <p:cNvSpPr>
            <a:spLocks noChangeArrowheads="1"/>
          </p:cNvSpPr>
          <p:nvPr/>
        </p:nvSpPr>
        <p:spPr bwMode="auto">
          <a:xfrm flipH="1">
            <a:off x="2082800" y="2973388"/>
            <a:ext cx="1155700" cy="1130300"/>
          </a:xfrm>
          <a:prstGeom prst="ellipse">
            <a:avLst/>
          </a:prstGeom>
          <a:solidFill>
            <a:schemeClr val="bg1"/>
          </a:solidFill>
          <a:ln w="28575" algn="ctr">
            <a:solidFill>
              <a:schemeClr val="tx1"/>
            </a:solidFill>
            <a:prstDash val="sysDot"/>
            <a:round/>
            <a:headEnd/>
            <a:tailEnd/>
          </a:ln>
        </p:spPr>
        <p:txBody>
          <a:bodyPr wrap="none" lIns="0" tIns="0" rIns="0" bIns="0"/>
          <a:lstStyle/>
          <a:p>
            <a:pPr algn="ctr"/>
            <a:endParaRPr lang="en-US" sz="4400" i="1">
              <a:latin typeface="Times New Roman" pitchFamily="18" charset="0"/>
              <a:cs typeface="Times New Roman" pitchFamily="18" charset="0"/>
            </a:endParaRPr>
          </a:p>
        </p:txBody>
      </p:sp>
      <p:sp>
        <p:nvSpPr>
          <p:cNvPr id="37895" name="Oval 163"/>
          <p:cNvSpPr>
            <a:spLocks noChangeArrowheads="1"/>
          </p:cNvSpPr>
          <p:nvPr/>
        </p:nvSpPr>
        <p:spPr bwMode="auto">
          <a:xfrm flipH="1">
            <a:off x="6972300" y="2627313"/>
            <a:ext cx="514350" cy="517525"/>
          </a:xfrm>
          <a:prstGeom prst="ellipse">
            <a:avLst/>
          </a:prstGeom>
          <a:solidFill>
            <a:schemeClr val="bg1"/>
          </a:solidFill>
          <a:ln w="28575" algn="ctr">
            <a:solidFill>
              <a:schemeClr val="tx1"/>
            </a:solidFill>
            <a:round/>
            <a:headEnd/>
            <a:tailEnd/>
          </a:ln>
        </p:spPr>
        <p:txBody>
          <a:bodyPr wrap="none" lIns="0" tIns="0" rIns="0" bIns="0"/>
          <a:lstStyle/>
          <a:p>
            <a:pPr algn="ctr"/>
            <a:r>
              <a:rPr lang="en-US" sz="1600" i="1">
                <a:latin typeface="Times New Roman" pitchFamily="18" charset="0"/>
                <a:cs typeface="Times New Roman" pitchFamily="18" charset="0"/>
              </a:rPr>
              <a:t> </a:t>
            </a:r>
          </a:p>
        </p:txBody>
      </p:sp>
      <p:cxnSp>
        <p:nvCxnSpPr>
          <p:cNvPr id="37896" name="Straight Connector 51"/>
          <p:cNvCxnSpPr>
            <a:cxnSpLocks noChangeShapeType="1"/>
          </p:cNvCxnSpPr>
          <p:nvPr/>
        </p:nvCxnSpPr>
        <p:spPr bwMode="auto">
          <a:xfrm flipH="1">
            <a:off x="3252788" y="3538538"/>
            <a:ext cx="2562225" cy="0"/>
          </a:xfrm>
          <a:prstGeom prst="line">
            <a:avLst/>
          </a:prstGeom>
          <a:noFill/>
          <a:ln w="28575" algn="ctr">
            <a:solidFill>
              <a:schemeClr val="tx1"/>
            </a:solidFill>
            <a:round/>
            <a:headEnd/>
            <a:tailEnd/>
          </a:ln>
        </p:spPr>
      </p:cxnSp>
      <p:sp>
        <p:nvSpPr>
          <p:cNvPr id="37897" name="Rectangle 60"/>
          <p:cNvSpPr>
            <a:spLocks noChangeArrowheads="1"/>
          </p:cNvSpPr>
          <p:nvPr/>
        </p:nvSpPr>
        <p:spPr bwMode="auto">
          <a:xfrm flipH="1">
            <a:off x="5815013" y="3216275"/>
            <a:ext cx="652462" cy="652463"/>
          </a:xfrm>
          <a:prstGeom prst="rect">
            <a:avLst/>
          </a:prstGeom>
          <a:solidFill>
            <a:schemeClr val="tx1"/>
          </a:solidFill>
          <a:ln w="28575" algn="ctr">
            <a:solidFill>
              <a:schemeClr val="tx1"/>
            </a:solidFill>
            <a:miter lim="800000"/>
            <a:headEnd/>
            <a:tailEnd/>
          </a:ln>
        </p:spPr>
        <p:txBody>
          <a:bodyPr wrap="none" lIns="0" tIns="0" rIns="0" bIns="0" anchorCtr="1"/>
          <a:lstStyle/>
          <a:p>
            <a:pPr algn="ctr"/>
            <a:r>
              <a:rPr lang="el-GR" sz="3600" i="1">
                <a:solidFill>
                  <a:schemeClr val="bg1"/>
                </a:solidFill>
                <a:latin typeface="Times New Roman" pitchFamily="18" charset="0"/>
                <a:cs typeface="Times New Roman" pitchFamily="18" charset="0"/>
              </a:rPr>
              <a:t>Ψ</a:t>
            </a:r>
          </a:p>
        </p:txBody>
      </p:sp>
      <p:cxnSp>
        <p:nvCxnSpPr>
          <p:cNvPr id="37898" name="Straight Connector 77"/>
          <p:cNvCxnSpPr>
            <a:cxnSpLocks noChangeShapeType="1"/>
            <a:stCxn id="37899" idx="0"/>
          </p:cNvCxnSpPr>
          <p:nvPr/>
        </p:nvCxnSpPr>
        <p:spPr bwMode="auto">
          <a:xfrm flipH="1" flipV="1">
            <a:off x="2662238" y="4076700"/>
            <a:ext cx="4762" cy="352425"/>
          </a:xfrm>
          <a:prstGeom prst="line">
            <a:avLst/>
          </a:prstGeom>
          <a:noFill/>
          <a:ln w="28575" algn="ctr">
            <a:solidFill>
              <a:schemeClr val="tx1"/>
            </a:solidFill>
            <a:round/>
            <a:headEnd/>
            <a:tailEnd/>
          </a:ln>
        </p:spPr>
      </p:cxnSp>
      <p:sp>
        <p:nvSpPr>
          <p:cNvPr id="37899" name="Rectangle 78"/>
          <p:cNvSpPr>
            <a:spLocks noChangeArrowheads="1"/>
          </p:cNvSpPr>
          <p:nvPr/>
        </p:nvSpPr>
        <p:spPr bwMode="auto">
          <a:xfrm flipH="1">
            <a:off x="2533650" y="4443413"/>
            <a:ext cx="265113" cy="265112"/>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cxnSp>
        <p:nvCxnSpPr>
          <p:cNvPr id="37900" name="Straight Connector 46"/>
          <p:cNvCxnSpPr>
            <a:cxnSpLocks noChangeShapeType="1"/>
          </p:cNvCxnSpPr>
          <p:nvPr/>
        </p:nvCxnSpPr>
        <p:spPr bwMode="auto">
          <a:xfrm>
            <a:off x="1654175" y="3538538"/>
            <a:ext cx="422275" cy="0"/>
          </a:xfrm>
          <a:prstGeom prst="line">
            <a:avLst/>
          </a:prstGeom>
          <a:noFill/>
          <a:ln w="28575" algn="ctr">
            <a:solidFill>
              <a:schemeClr val="tx1"/>
            </a:solidFill>
            <a:round/>
            <a:headEnd/>
            <a:tailEnd/>
          </a:ln>
        </p:spPr>
      </p:cxnSp>
      <p:sp>
        <p:nvSpPr>
          <p:cNvPr id="37901" name="Rectangle 47"/>
          <p:cNvSpPr>
            <a:spLocks noChangeArrowheads="1"/>
          </p:cNvSpPr>
          <p:nvPr/>
        </p:nvSpPr>
        <p:spPr bwMode="auto">
          <a:xfrm>
            <a:off x="1389063" y="3398838"/>
            <a:ext cx="265112" cy="265112"/>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grpSp>
        <p:nvGrpSpPr>
          <p:cNvPr id="37902" name="Group 36"/>
          <p:cNvGrpSpPr>
            <a:grpSpLocks/>
          </p:cNvGrpSpPr>
          <p:nvPr/>
        </p:nvGrpSpPr>
        <p:grpSpPr bwMode="auto">
          <a:xfrm>
            <a:off x="695325" y="3187700"/>
            <a:ext cx="693738" cy="519113"/>
            <a:chOff x="419" y="1642"/>
            <a:chExt cx="437" cy="327"/>
          </a:xfrm>
        </p:grpSpPr>
        <p:sp>
          <p:nvSpPr>
            <p:cNvPr id="37917" name="Text Box 28"/>
            <p:cNvSpPr txBox="1">
              <a:spLocks noChangeArrowheads="1"/>
            </p:cNvSpPr>
            <p:nvPr/>
          </p:nvSpPr>
          <p:spPr bwMode="auto">
            <a:xfrm flipH="1">
              <a:off x="419" y="1642"/>
              <a:ext cx="340" cy="327"/>
            </a:xfrm>
            <a:prstGeom prst="rect">
              <a:avLst/>
            </a:prstGeom>
            <a:noFill/>
            <a:ln w="9525">
              <a:noFill/>
              <a:miter lim="800000"/>
              <a:headEnd/>
              <a:tailEnd/>
            </a:ln>
          </p:spPr>
          <p:txBody>
            <a:bodyPr wrap="none">
              <a:spAutoFit/>
            </a:bodyPr>
            <a:lstStyle/>
            <a:p>
              <a:pPr defTabSz="914400"/>
              <a:r>
                <a:rPr lang="en-US"/>
                <a:t>…</a:t>
              </a:r>
            </a:p>
          </p:txBody>
        </p:sp>
        <p:sp>
          <p:nvSpPr>
            <p:cNvPr id="37918" name="Line 29"/>
            <p:cNvSpPr>
              <a:spLocks noChangeShapeType="1"/>
            </p:cNvSpPr>
            <p:nvPr/>
          </p:nvSpPr>
          <p:spPr bwMode="auto">
            <a:xfrm flipH="1">
              <a:off x="759" y="1855"/>
              <a:ext cx="97" cy="0"/>
            </a:xfrm>
            <a:prstGeom prst="line">
              <a:avLst/>
            </a:prstGeom>
            <a:noFill/>
            <a:ln w="28575">
              <a:solidFill>
                <a:schemeClr val="tx1"/>
              </a:solidFill>
              <a:round/>
              <a:headEnd/>
              <a:tailEnd/>
            </a:ln>
          </p:spPr>
          <p:txBody>
            <a:bodyPr/>
            <a:lstStyle/>
            <a:p>
              <a:endParaRPr lang="en-US"/>
            </a:p>
          </p:txBody>
        </p:sp>
      </p:grpSp>
      <p:sp>
        <p:nvSpPr>
          <p:cNvPr id="37903" name="Line 30"/>
          <p:cNvSpPr>
            <a:spLocks noChangeShapeType="1"/>
          </p:cNvSpPr>
          <p:nvPr/>
        </p:nvSpPr>
        <p:spPr bwMode="auto">
          <a:xfrm rot="5400000" flipH="1">
            <a:off x="2609056" y="4771232"/>
            <a:ext cx="153987" cy="0"/>
          </a:xfrm>
          <a:prstGeom prst="line">
            <a:avLst/>
          </a:prstGeom>
          <a:noFill/>
          <a:ln w="28575">
            <a:solidFill>
              <a:schemeClr val="tx1"/>
            </a:solidFill>
            <a:round/>
            <a:headEnd/>
            <a:tailEnd/>
          </a:ln>
        </p:spPr>
        <p:txBody>
          <a:bodyPr/>
          <a:lstStyle/>
          <a:p>
            <a:endParaRPr lang="en-US"/>
          </a:p>
        </p:txBody>
      </p:sp>
      <p:sp>
        <p:nvSpPr>
          <p:cNvPr id="37904" name="Text Box 31"/>
          <p:cNvSpPr txBox="1">
            <a:spLocks noChangeArrowheads="1"/>
          </p:cNvSpPr>
          <p:nvPr/>
        </p:nvSpPr>
        <p:spPr bwMode="auto">
          <a:xfrm flipH="1">
            <a:off x="2498725" y="4986338"/>
            <a:ext cx="611188" cy="512762"/>
          </a:xfrm>
          <a:prstGeom prst="rect">
            <a:avLst/>
          </a:prstGeom>
          <a:noFill/>
          <a:ln w="9525">
            <a:noFill/>
            <a:miter lim="800000"/>
            <a:headEnd/>
            <a:tailEnd/>
          </a:ln>
        </p:spPr>
        <p:txBody>
          <a:bodyPr vert="eaVert">
            <a:spAutoFit/>
          </a:bodyPr>
          <a:lstStyle/>
          <a:p>
            <a:pPr defTabSz="914400">
              <a:spcBef>
                <a:spcPct val="50000"/>
              </a:spcBef>
            </a:pPr>
            <a:r>
              <a:rPr lang="en-US"/>
              <a:t>…</a:t>
            </a:r>
          </a:p>
        </p:txBody>
      </p:sp>
      <p:sp>
        <p:nvSpPr>
          <p:cNvPr id="37905" name="Line 32"/>
          <p:cNvSpPr>
            <a:spLocks noChangeShapeType="1"/>
          </p:cNvSpPr>
          <p:nvPr/>
        </p:nvSpPr>
        <p:spPr bwMode="auto">
          <a:xfrm flipV="1">
            <a:off x="6467475" y="2973388"/>
            <a:ext cx="509588" cy="242887"/>
          </a:xfrm>
          <a:prstGeom prst="line">
            <a:avLst/>
          </a:prstGeom>
          <a:noFill/>
          <a:ln w="28575">
            <a:solidFill>
              <a:schemeClr val="tx1"/>
            </a:solidFill>
            <a:round/>
            <a:headEnd/>
            <a:tailEnd/>
          </a:ln>
        </p:spPr>
        <p:txBody>
          <a:bodyPr/>
          <a:lstStyle/>
          <a:p>
            <a:endParaRPr lang="en-US"/>
          </a:p>
        </p:txBody>
      </p:sp>
      <p:sp>
        <p:nvSpPr>
          <p:cNvPr id="37906" name="Line 33"/>
          <p:cNvSpPr>
            <a:spLocks noChangeShapeType="1"/>
          </p:cNvSpPr>
          <p:nvPr/>
        </p:nvSpPr>
        <p:spPr bwMode="auto">
          <a:xfrm>
            <a:off x="6486525" y="3895725"/>
            <a:ext cx="509588" cy="242888"/>
          </a:xfrm>
          <a:prstGeom prst="line">
            <a:avLst/>
          </a:prstGeom>
          <a:noFill/>
          <a:ln w="28575">
            <a:solidFill>
              <a:schemeClr val="tx1"/>
            </a:solidFill>
            <a:round/>
            <a:headEnd/>
            <a:tailEnd/>
          </a:ln>
        </p:spPr>
        <p:txBody>
          <a:bodyPr/>
          <a:lstStyle/>
          <a:p>
            <a:endParaRPr lang="en-US"/>
          </a:p>
        </p:txBody>
      </p:sp>
      <p:sp>
        <p:nvSpPr>
          <p:cNvPr id="37907" name="Oval 163"/>
          <p:cNvSpPr>
            <a:spLocks noChangeArrowheads="1"/>
          </p:cNvSpPr>
          <p:nvPr/>
        </p:nvSpPr>
        <p:spPr bwMode="auto">
          <a:xfrm flipH="1">
            <a:off x="6991350" y="3932238"/>
            <a:ext cx="514350" cy="517525"/>
          </a:xfrm>
          <a:prstGeom prst="ellipse">
            <a:avLst/>
          </a:prstGeom>
          <a:solidFill>
            <a:schemeClr val="bg1"/>
          </a:solidFill>
          <a:ln w="28575" algn="ctr">
            <a:solidFill>
              <a:schemeClr val="tx1"/>
            </a:solidFill>
            <a:round/>
            <a:headEnd/>
            <a:tailEnd/>
          </a:ln>
        </p:spPr>
        <p:txBody>
          <a:bodyPr wrap="none" lIns="0" tIns="0" rIns="0" bIns="0"/>
          <a:lstStyle/>
          <a:p>
            <a:pPr algn="ctr"/>
            <a:r>
              <a:rPr lang="en-US" sz="1600" i="1">
                <a:latin typeface="Times New Roman" pitchFamily="18" charset="0"/>
                <a:cs typeface="Times New Roman" pitchFamily="18" charset="0"/>
              </a:rPr>
              <a:t> </a:t>
            </a:r>
          </a:p>
        </p:txBody>
      </p:sp>
      <p:sp>
        <p:nvSpPr>
          <p:cNvPr id="37908" name="Text Box 38"/>
          <p:cNvSpPr txBox="1">
            <a:spLocks noChangeArrowheads="1"/>
          </p:cNvSpPr>
          <p:nvPr/>
        </p:nvSpPr>
        <p:spPr bwMode="auto">
          <a:xfrm flipH="1">
            <a:off x="7708900" y="2517775"/>
            <a:ext cx="539750" cy="519113"/>
          </a:xfrm>
          <a:prstGeom prst="rect">
            <a:avLst/>
          </a:prstGeom>
          <a:noFill/>
          <a:ln w="9525">
            <a:noFill/>
            <a:miter lim="800000"/>
            <a:headEnd/>
            <a:tailEnd/>
          </a:ln>
        </p:spPr>
        <p:txBody>
          <a:bodyPr wrap="none">
            <a:spAutoFit/>
          </a:bodyPr>
          <a:lstStyle/>
          <a:p>
            <a:r>
              <a:rPr lang="en-US"/>
              <a:t>…</a:t>
            </a:r>
          </a:p>
        </p:txBody>
      </p:sp>
      <p:sp>
        <p:nvSpPr>
          <p:cNvPr id="37909" name="Line 39"/>
          <p:cNvSpPr>
            <a:spLocks noChangeShapeType="1"/>
          </p:cNvSpPr>
          <p:nvPr/>
        </p:nvSpPr>
        <p:spPr bwMode="auto">
          <a:xfrm flipH="1">
            <a:off x="7497763" y="2867025"/>
            <a:ext cx="153987" cy="0"/>
          </a:xfrm>
          <a:prstGeom prst="line">
            <a:avLst/>
          </a:prstGeom>
          <a:noFill/>
          <a:ln w="28575">
            <a:solidFill>
              <a:schemeClr val="tx1"/>
            </a:solidFill>
            <a:round/>
            <a:headEnd/>
            <a:tailEnd/>
          </a:ln>
        </p:spPr>
        <p:txBody>
          <a:bodyPr/>
          <a:lstStyle/>
          <a:p>
            <a:endParaRPr lang="en-US"/>
          </a:p>
        </p:txBody>
      </p:sp>
      <p:sp>
        <p:nvSpPr>
          <p:cNvPr id="37910" name="Text Box 40"/>
          <p:cNvSpPr txBox="1">
            <a:spLocks noChangeArrowheads="1"/>
          </p:cNvSpPr>
          <p:nvPr/>
        </p:nvSpPr>
        <p:spPr bwMode="auto">
          <a:xfrm flipH="1">
            <a:off x="7747000" y="3822700"/>
            <a:ext cx="539750" cy="519113"/>
          </a:xfrm>
          <a:prstGeom prst="rect">
            <a:avLst/>
          </a:prstGeom>
          <a:noFill/>
          <a:ln w="9525">
            <a:noFill/>
            <a:miter lim="800000"/>
            <a:headEnd/>
            <a:tailEnd/>
          </a:ln>
        </p:spPr>
        <p:txBody>
          <a:bodyPr wrap="none">
            <a:spAutoFit/>
          </a:bodyPr>
          <a:lstStyle/>
          <a:p>
            <a:r>
              <a:rPr lang="en-US"/>
              <a:t>…</a:t>
            </a:r>
          </a:p>
        </p:txBody>
      </p:sp>
      <p:sp>
        <p:nvSpPr>
          <p:cNvPr id="37911" name="Line 41"/>
          <p:cNvSpPr>
            <a:spLocks noChangeShapeType="1"/>
          </p:cNvSpPr>
          <p:nvPr/>
        </p:nvSpPr>
        <p:spPr bwMode="auto">
          <a:xfrm flipH="1">
            <a:off x="7535863" y="4171950"/>
            <a:ext cx="153987" cy="0"/>
          </a:xfrm>
          <a:prstGeom prst="line">
            <a:avLst/>
          </a:prstGeom>
          <a:noFill/>
          <a:ln w="28575">
            <a:solidFill>
              <a:schemeClr val="tx1"/>
            </a:solidFill>
            <a:round/>
            <a:headEnd/>
            <a:tailEnd/>
          </a:ln>
        </p:spPr>
        <p:txBody>
          <a:bodyPr/>
          <a:lstStyle/>
          <a:p>
            <a:endParaRPr lang="en-US"/>
          </a:p>
        </p:txBody>
      </p:sp>
      <p:sp>
        <p:nvSpPr>
          <p:cNvPr id="37912" name="Line 24"/>
          <p:cNvSpPr>
            <a:spLocks noChangeShapeType="1"/>
          </p:cNvSpPr>
          <p:nvPr/>
        </p:nvSpPr>
        <p:spPr bwMode="auto">
          <a:xfrm>
            <a:off x="1447800" y="3248025"/>
            <a:ext cx="525463" cy="0"/>
          </a:xfrm>
          <a:prstGeom prst="line">
            <a:avLst/>
          </a:prstGeom>
          <a:noFill/>
          <a:ln w="38100">
            <a:solidFill>
              <a:srgbClr val="84AA33"/>
            </a:solidFill>
            <a:round/>
            <a:headEnd/>
            <a:tailEnd type="arrow" w="med" len="med"/>
          </a:ln>
        </p:spPr>
        <p:txBody>
          <a:bodyPr wrap="none" anchor="ctr"/>
          <a:lstStyle/>
          <a:p>
            <a:endParaRPr lang="en-US"/>
          </a:p>
        </p:txBody>
      </p:sp>
      <p:sp>
        <p:nvSpPr>
          <p:cNvPr id="37913" name="Line 24"/>
          <p:cNvSpPr>
            <a:spLocks noChangeShapeType="1"/>
          </p:cNvSpPr>
          <p:nvPr/>
        </p:nvSpPr>
        <p:spPr bwMode="auto">
          <a:xfrm rot="-5400000">
            <a:off x="2086768" y="4390232"/>
            <a:ext cx="525463" cy="0"/>
          </a:xfrm>
          <a:prstGeom prst="line">
            <a:avLst/>
          </a:prstGeom>
          <a:noFill/>
          <a:ln w="38100">
            <a:solidFill>
              <a:srgbClr val="84AA33"/>
            </a:solidFill>
            <a:round/>
            <a:headEnd/>
            <a:tailEnd type="arrow" w="med" len="med"/>
          </a:ln>
        </p:spPr>
        <p:txBody>
          <a:bodyPr wrap="none" anchor="ctr"/>
          <a:lstStyle/>
          <a:p>
            <a:endParaRPr lang="en-US"/>
          </a:p>
        </p:txBody>
      </p:sp>
      <p:sp>
        <p:nvSpPr>
          <p:cNvPr id="37914" name="Text Box 58"/>
          <p:cNvSpPr txBox="1">
            <a:spLocks noChangeArrowheads="1"/>
          </p:cNvSpPr>
          <p:nvPr/>
        </p:nvSpPr>
        <p:spPr bwMode="auto">
          <a:xfrm>
            <a:off x="2838450" y="5046663"/>
            <a:ext cx="6007100" cy="1552575"/>
          </a:xfrm>
          <a:prstGeom prst="rect">
            <a:avLst/>
          </a:prstGeom>
          <a:noFill/>
          <a:ln w="9525">
            <a:noFill/>
            <a:miter lim="800000"/>
            <a:headEnd/>
            <a:tailEnd/>
          </a:ln>
        </p:spPr>
        <p:txBody>
          <a:bodyPr>
            <a:spAutoFit/>
          </a:bodyPr>
          <a:lstStyle/>
          <a:p>
            <a:r>
              <a:rPr lang="en-US" sz="2400">
                <a:solidFill>
                  <a:srgbClr val="84AA33"/>
                </a:solidFill>
              </a:rPr>
              <a:t>For a high-degree node that likes to update all its outgoing messages at once …</a:t>
            </a:r>
          </a:p>
          <a:p>
            <a:r>
              <a:rPr lang="en-US" sz="2400">
                <a:solidFill>
                  <a:srgbClr val="84AA33"/>
                </a:solidFill>
              </a:rPr>
              <a:t>We say that the whole node is very stale if its incoming messages have changed a lot.</a:t>
            </a:r>
          </a:p>
        </p:txBody>
      </p:sp>
      <p:sp>
        <p:nvSpPr>
          <p:cNvPr id="37915" name="Line 24"/>
          <p:cNvSpPr>
            <a:spLocks noChangeShapeType="1"/>
          </p:cNvSpPr>
          <p:nvPr/>
        </p:nvSpPr>
        <p:spPr bwMode="auto">
          <a:xfrm flipH="1" flipV="1">
            <a:off x="3883025" y="3949700"/>
            <a:ext cx="1524000" cy="0"/>
          </a:xfrm>
          <a:prstGeom prst="line">
            <a:avLst/>
          </a:prstGeom>
          <a:noFill/>
          <a:ln w="38100">
            <a:solidFill>
              <a:srgbClr val="84AA33"/>
            </a:solidFill>
            <a:round/>
            <a:headEnd/>
            <a:tailEnd type="arrow" w="med" len="med"/>
          </a:ln>
        </p:spPr>
        <p:txBody>
          <a:bodyPr wrap="none" anchor="ctr"/>
          <a:lstStyle/>
          <a:p>
            <a:endParaRPr lang="en-US"/>
          </a:p>
        </p:txBody>
      </p:sp>
      <p:pic>
        <p:nvPicPr>
          <p:cNvPr id="37916" name="Picture 70" descr="http://corcodilos.com/blog/wp-content/uploads/2013/01/stale-bread.jpg"/>
          <p:cNvPicPr>
            <a:picLocks noChangeAspect="1" noChangeArrowheads="1"/>
          </p:cNvPicPr>
          <p:nvPr/>
        </p:nvPicPr>
        <p:blipFill>
          <a:blip r:embed="rId2">
            <a:clrChange>
              <a:clrFrom>
                <a:srgbClr val="FEFEFE"/>
              </a:clrFrom>
              <a:clrTo>
                <a:srgbClr val="FEFEFE">
                  <a:alpha val="0"/>
                </a:srgbClr>
              </a:clrTo>
            </a:clrChange>
          </a:blip>
          <a:srcRect/>
          <a:stretch>
            <a:fillRect/>
          </a:stretch>
        </p:blipFill>
        <p:spPr bwMode="auto">
          <a:xfrm>
            <a:off x="2000250" y="3076575"/>
            <a:ext cx="1273175" cy="952500"/>
          </a:xfrm>
          <a:prstGeom prst="rect">
            <a:avLst/>
          </a:prstGeom>
          <a:noFill/>
          <a:ln w="9525">
            <a:noFill/>
            <a:miter lim="800000"/>
            <a:headEnd/>
            <a:tailEnd/>
          </a:ln>
        </p:spPr>
      </p:pic>
    </p:spTree>
    <p:extLst>
      <p:ext uri="{BB962C8B-B14F-4D97-AF65-F5344CB8AC3E}">
        <p14:creationId xmlns:p14="http://schemas.microsoft.com/office/powerpoint/2010/main" val="280587857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252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2042"/>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4204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40" grpId="0" animBg="1"/>
      <p:bldP spid="42042" grpId="0" animBg="1"/>
      <p:bldP spid="62529" grpId="0" animBg="1"/>
    </p:bldLst>
  </p:timing>
</p:sld>
</file>

<file path=ppt/slides/slide2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Line 24"/>
          <p:cNvSpPr>
            <a:spLocks noChangeShapeType="1"/>
          </p:cNvSpPr>
          <p:nvPr/>
        </p:nvSpPr>
        <p:spPr bwMode="auto">
          <a:xfrm flipH="1">
            <a:off x="1409700" y="3819525"/>
            <a:ext cx="525463" cy="0"/>
          </a:xfrm>
          <a:prstGeom prst="line">
            <a:avLst/>
          </a:prstGeom>
          <a:noFill/>
          <a:ln w="38100">
            <a:solidFill>
              <a:srgbClr val="84AA33"/>
            </a:solidFill>
            <a:prstDash val="sysDot"/>
            <a:round/>
            <a:headEnd/>
            <a:tailEnd type="arrow" w="med" len="med"/>
          </a:ln>
        </p:spPr>
        <p:txBody>
          <a:bodyPr wrap="none" anchor="ctr"/>
          <a:lstStyle/>
          <a:p>
            <a:endParaRPr lang="en-US"/>
          </a:p>
        </p:txBody>
      </p:sp>
      <p:sp>
        <p:nvSpPr>
          <p:cNvPr id="38914" name="Line 24"/>
          <p:cNvSpPr>
            <a:spLocks noChangeShapeType="1"/>
          </p:cNvSpPr>
          <p:nvPr/>
        </p:nvSpPr>
        <p:spPr bwMode="auto">
          <a:xfrm rot="5400000" flipV="1">
            <a:off x="2785268" y="4377532"/>
            <a:ext cx="525463" cy="0"/>
          </a:xfrm>
          <a:prstGeom prst="line">
            <a:avLst/>
          </a:prstGeom>
          <a:noFill/>
          <a:ln w="38100">
            <a:solidFill>
              <a:srgbClr val="84AA33"/>
            </a:solidFill>
            <a:prstDash val="sysDot"/>
            <a:round/>
            <a:headEnd/>
            <a:tailEnd type="arrow" w="med" len="med"/>
          </a:ln>
        </p:spPr>
        <p:txBody>
          <a:bodyPr wrap="none" anchor="ctr"/>
          <a:lstStyle/>
          <a:p>
            <a:endParaRPr lang="en-US"/>
          </a:p>
        </p:txBody>
      </p:sp>
      <p:sp>
        <p:nvSpPr>
          <p:cNvPr id="38915" name="Line 24"/>
          <p:cNvSpPr>
            <a:spLocks noChangeShapeType="1"/>
          </p:cNvSpPr>
          <p:nvPr/>
        </p:nvSpPr>
        <p:spPr bwMode="auto">
          <a:xfrm>
            <a:off x="3687763" y="3251200"/>
            <a:ext cx="1524000" cy="0"/>
          </a:xfrm>
          <a:prstGeom prst="line">
            <a:avLst/>
          </a:prstGeom>
          <a:noFill/>
          <a:ln w="38100">
            <a:solidFill>
              <a:srgbClr val="84AA33"/>
            </a:solidFill>
            <a:prstDash val="sysDot"/>
            <a:round/>
            <a:headEnd/>
            <a:tailEnd type="arrow" w="med" len="med"/>
          </a:ln>
        </p:spPr>
        <p:txBody>
          <a:bodyPr wrap="none" anchor="ctr"/>
          <a:lstStyle/>
          <a:p>
            <a:endParaRPr lang="en-US"/>
          </a:p>
        </p:txBody>
      </p:sp>
      <p:sp>
        <p:nvSpPr>
          <p:cNvPr id="38916" name="Title 1"/>
          <p:cNvSpPr>
            <a:spLocks noGrp="1"/>
          </p:cNvSpPr>
          <p:nvPr>
            <p:ph type="title" idx="4294967295"/>
          </p:nvPr>
        </p:nvSpPr>
        <p:spPr/>
        <p:txBody>
          <a:bodyPr/>
          <a:lstStyle/>
          <a:p>
            <a:pPr eaLnBrk="1" hangingPunct="1"/>
            <a:r>
              <a:rPr lang="en-US" sz="4000" smtClean="0"/>
              <a:t>Stale Messages</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BAF13684-DF78-4233-B9DA-2883C9023743}" type="slidenum">
              <a:rPr lang="en-US" sz="1200">
                <a:solidFill>
                  <a:schemeClr val="tx1">
                    <a:tint val="75000"/>
                  </a:schemeClr>
                </a:solidFill>
                <a:latin typeface="+mn-lt"/>
                <a:cs typeface="+mn-cs"/>
              </a:rPr>
              <a:pPr algn="r" fontAlgn="auto">
                <a:spcBef>
                  <a:spcPts val="0"/>
                </a:spcBef>
                <a:spcAft>
                  <a:spcPts val="0"/>
                </a:spcAft>
                <a:defRPr/>
              </a:pPr>
              <a:t>278</a:t>
            </a:fld>
            <a:endParaRPr lang="en-US" sz="1200">
              <a:solidFill>
                <a:schemeClr val="tx1">
                  <a:tint val="75000"/>
                </a:schemeClr>
              </a:solidFill>
              <a:latin typeface="+mn-lt"/>
              <a:cs typeface="+mn-cs"/>
            </a:endParaRPr>
          </a:p>
        </p:txBody>
      </p:sp>
      <p:sp>
        <p:nvSpPr>
          <p:cNvPr id="38918" name="Oval 165"/>
          <p:cNvSpPr>
            <a:spLocks noChangeArrowheads="1"/>
          </p:cNvSpPr>
          <p:nvPr/>
        </p:nvSpPr>
        <p:spPr bwMode="auto">
          <a:xfrm flipH="1">
            <a:off x="2082800" y="2973388"/>
            <a:ext cx="1155700" cy="1130300"/>
          </a:xfrm>
          <a:prstGeom prst="ellipse">
            <a:avLst/>
          </a:prstGeom>
          <a:solidFill>
            <a:schemeClr val="bg1"/>
          </a:solidFill>
          <a:ln w="28575" algn="ctr">
            <a:solidFill>
              <a:schemeClr val="tx1"/>
            </a:solidFill>
            <a:round/>
            <a:headEnd/>
            <a:tailEnd/>
          </a:ln>
        </p:spPr>
        <p:txBody>
          <a:bodyPr wrap="none" lIns="0" tIns="0" rIns="0" bIns="0"/>
          <a:lstStyle/>
          <a:p>
            <a:pPr algn="ctr"/>
            <a:endParaRPr lang="en-US" sz="4400" i="1">
              <a:latin typeface="Times New Roman" pitchFamily="18" charset="0"/>
              <a:cs typeface="Times New Roman" pitchFamily="18" charset="0"/>
            </a:endParaRPr>
          </a:p>
        </p:txBody>
      </p:sp>
      <p:sp>
        <p:nvSpPr>
          <p:cNvPr id="38919" name="Oval 163"/>
          <p:cNvSpPr>
            <a:spLocks noChangeArrowheads="1"/>
          </p:cNvSpPr>
          <p:nvPr/>
        </p:nvSpPr>
        <p:spPr bwMode="auto">
          <a:xfrm flipH="1">
            <a:off x="6972300" y="2627313"/>
            <a:ext cx="514350" cy="517525"/>
          </a:xfrm>
          <a:prstGeom prst="ellipse">
            <a:avLst/>
          </a:prstGeom>
          <a:solidFill>
            <a:schemeClr val="bg1"/>
          </a:solidFill>
          <a:ln w="28575" algn="ctr">
            <a:solidFill>
              <a:schemeClr val="tx1"/>
            </a:solidFill>
            <a:round/>
            <a:headEnd/>
            <a:tailEnd/>
          </a:ln>
        </p:spPr>
        <p:txBody>
          <a:bodyPr wrap="none" lIns="0" tIns="0" rIns="0" bIns="0"/>
          <a:lstStyle/>
          <a:p>
            <a:pPr algn="ctr"/>
            <a:r>
              <a:rPr lang="en-US" sz="1600" i="1">
                <a:latin typeface="Times New Roman" pitchFamily="18" charset="0"/>
                <a:cs typeface="Times New Roman" pitchFamily="18" charset="0"/>
              </a:rPr>
              <a:t> </a:t>
            </a:r>
          </a:p>
        </p:txBody>
      </p:sp>
      <p:cxnSp>
        <p:nvCxnSpPr>
          <p:cNvPr id="38920" name="Straight Connector 51"/>
          <p:cNvCxnSpPr>
            <a:cxnSpLocks noChangeShapeType="1"/>
          </p:cNvCxnSpPr>
          <p:nvPr/>
        </p:nvCxnSpPr>
        <p:spPr bwMode="auto">
          <a:xfrm flipH="1">
            <a:off x="3252788" y="3538538"/>
            <a:ext cx="2562225" cy="0"/>
          </a:xfrm>
          <a:prstGeom prst="line">
            <a:avLst/>
          </a:prstGeom>
          <a:noFill/>
          <a:ln w="28575" algn="ctr">
            <a:solidFill>
              <a:schemeClr val="tx1"/>
            </a:solidFill>
            <a:round/>
            <a:headEnd/>
            <a:tailEnd/>
          </a:ln>
        </p:spPr>
      </p:cxnSp>
      <p:sp>
        <p:nvSpPr>
          <p:cNvPr id="38921" name="Rectangle 60"/>
          <p:cNvSpPr>
            <a:spLocks noChangeArrowheads="1"/>
          </p:cNvSpPr>
          <p:nvPr/>
        </p:nvSpPr>
        <p:spPr bwMode="auto">
          <a:xfrm flipH="1">
            <a:off x="5815013" y="3216275"/>
            <a:ext cx="652462" cy="652463"/>
          </a:xfrm>
          <a:prstGeom prst="rect">
            <a:avLst/>
          </a:prstGeom>
          <a:solidFill>
            <a:schemeClr val="tx1"/>
          </a:solidFill>
          <a:ln w="28575" algn="ctr">
            <a:solidFill>
              <a:schemeClr val="tx1"/>
            </a:solidFill>
            <a:miter lim="800000"/>
            <a:headEnd/>
            <a:tailEnd/>
          </a:ln>
        </p:spPr>
        <p:txBody>
          <a:bodyPr wrap="none" lIns="0" tIns="0" rIns="0" bIns="0" anchorCtr="1"/>
          <a:lstStyle/>
          <a:p>
            <a:pPr algn="ctr"/>
            <a:r>
              <a:rPr lang="el-GR" sz="3600" i="1">
                <a:solidFill>
                  <a:schemeClr val="bg1"/>
                </a:solidFill>
                <a:latin typeface="Times New Roman" pitchFamily="18" charset="0"/>
                <a:cs typeface="Times New Roman" pitchFamily="18" charset="0"/>
              </a:rPr>
              <a:t>Ψ</a:t>
            </a:r>
          </a:p>
        </p:txBody>
      </p:sp>
      <p:cxnSp>
        <p:nvCxnSpPr>
          <p:cNvPr id="38922" name="Straight Connector 77"/>
          <p:cNvCxnSpPr>
            <a:cxnSpLocks noChangeShapeType="1"/>
            <a:stCxn id="38923" idx="0"/>
          </p:cNvCxnSpPr>
          <p:nvPr/>
        </p:nvCxnSpPr>
        <p:spPr bwMode="auto">
          <a:xfrm flipH="1" flipV="1">
            <a:off x="2662238" y="4076700"/>
            <a:ext cx="4762" cy="352425"/>
          </a:xfrm>
          <a:prstGeom prst="line">
            <a:avLst/>
          </a:prstGeom>
          <a:noFill/>
          <a:ln w="28575" algn="ctr">
            <a:solidFill>
              <a:schemeClr val="tx1"/>
            </a:solidFill>
            <a:round/>
            <a:headEnd/>
            <a:tailEnd/>
          </a:ln>
        </p:spPr>
      </p:cxnSp>
      <p:sp>
        <p:nvSpPr>
          <p:cNvPr id="38923" name="Rectangle 78"/>
          <p:cNvSpPr>
            <a:spLocks noChangeArrowheads="1"/>
          </p:cNvSpPr>
          <p:nvPr/>
        </p:nvSpPr>
        <p:spPr bwMode="auto">
          <a:xfrm flipH="1">
            <a:off x="2533650" y="4443413"/>
            <a:ext cx="265113" cy="265112"/>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cxnSp>
        <p:nvCxnSpPr>
          <p:cNvPr id="38924" name="Straight Connector 46"/>
          <p:cNvCxnSpPr>
            <a:cxnSpLocks noChangeShapeType="1"/>
          </p:cNvCxnSpPr>
          <p:nvPr/>
        </p:nvCxnSpPr>
        <p:spPr bwMode="auto">
          <a:xfrm>
            <a:off x="1654175" y="3538538"/>
            <a:ext cx="422275" cy="0"/>
          </a:xfrm>
          <a:prstGeom prst="line">
            <a:avLst/>
          </a:prstGeom>
          <a:noFill/>
          <a:ln w="28575" algn="ctr">
            <a:solidFill>
              <a:schemeClr val="tx1"/>
            </a:solidFill>
            <a:round/>
            <a:headEnd/>
            <a:tailEnd/>
          </a:ln>
        </p:spPr>
      </p:cxnSp>
      <p:sp>
        <p:nvSpPr>
          <p:cNvPr id="38925" name="Rectangle 47"/>
          <p:cNvSpPr>
            <a:spLocks noChangeArrowheads="1"/>
          </p:cNvSpPr>
          <p:nvPr/>
        </p:nvSpPr>
        <p:spPr bwMode="auto">
          <a:xfrm>
            <a:off x="1389063" y="3398838"/>
            <a:ext cx="265112" cy="265112"/>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grpSp>
        <p:nvGrpSpPr>
          <p:cNvPr id="38926" name="Group 36"/>
          <p:cNvGrpSpPr>
            <a:grpSpLocks/>
          </p:cNvGrpSpPr>
          <p:nvPr/>
        </p:nvGrpSpPr>
        <p:grpSpPr bwMode="auto">
          <a:xfrm>
            <a:off x="695325" y="3187700"/>
            <a:ext cx="693738" cy="519113"/>
            <a:chOff x="419" y="1642"/>
            <a:chExt cx="437" cy="327"/>
          </a:xfrm>
        </p:grpSpPr>
        <p:sp>
          <p:nvSpPr>
            <p:cNvPr id="38944" name="Text Box 28"/>
            <p:cNvSpPr txBox="1">
              <a:spLocks noChangeArrowheads="1"/>
            </p:cNvSpPr>
            <p:nvPr/>
          </p:nvSpPr>
          <p:spPr bwMode="auto">
            <a:xfrm flipH="1">
              <a:off x="419" y="1642"/>
              <a:ext cx="340" cy="327"/>
            </a:xfrm>
            <a:prstGeom prst="rect">
              <a:avLst/>
            </a:prstGeom>
            <a:noFill/>
            <a:ln w="9525">
              <a:noFill/>
              <a:miter lim="800000"/>
              <a:headEnd/>
              <a:tailEnd/>
            </a:ln>
          </p:spPr>
          <p:txBody>
            <a:bodyPr wrap="none">
              <a:spAutoFit/>
            </a:bodyPr>
            <a:lstStyle/>
            <a:p>
              <a:pPr defTabSz="914400"/>
              <a:r>
                <a:rPr lang="en-US"/>
                <a:t>…</a:t>
              </a:r>
            </a:p>
          </p:txBody>
        </p:sp>
        <p:sp>
          <p:nvSpPr>
            <p:cNvPr id="38945" name="Line 29"/>
            <p:cNvSpPr>
              <a:spLocks noChangeShapeType="1"/>
            </p:cNvSpPr>
            <p:nvPr/>
          </p:nvSpPr>
          <p:spPr bwMode="auto">
            <a:xfrm flipH="1">
              <a:off x="759" y="1855"/>
              <a:ext cx="97" cy="0"/>
            </a:xfrm>
            <a:prstGeom prst="line">
              <a:avLst/>
            </a:prstGeom>
            <a:noFill/>
            <a:ln w="28575">
              <a:solidFill>
                <a:schemeClr val="tx1"/>
              </a:solidFill>
              <a:round/>
              <a:headEnd/>
              <a:tailEnd/>
            </a:ln>
          </p:spPr>
          <p:txBody>
            <a:bodyPr/>
            <a:lstStyle/>
            <a:p>
              <a:endParaRPr lang="en-US"/>
            </a:p>
          </p:txBody>
        </p:sp>
      </p:grpSp>
      <p:sp>
        <p:nvSpPr>
          <p:cNvPr id="38927" name="Line 30"/>
          <p:cNvSpPr>
            <a:spLocks noChangeShapeType="1"/>
          </p:cNvSpPr>
          <p:nvPr/>
        </p:nvSpPr>
        <p:spPr bwMode="auto">
          <a:xfrm rot="5400000" flipH="1">
            <a:off x="2609056" y="4771232"/>
            <a:ext cx="153987" cy="0"/>
          </a:xfrm>
          <a:prstGeom prst="line">
            <a:avLst/>
          </a:prstGeom>
          <a:noFill/>
          <a:ln w="28575">
            <a:solidFill>
              <a:schemeClr val="tx1"/>
            </a:solidFill>
            <a:round/>
            <a:headEnd/>
            <a:tailEnd/>
          </a:ln>
        </p:spPr>
        <p:txBody>
          <a:bodyPr/>
          <a:lstStyle/>
          <a:p>
            <a:endParaRPr lang="en-US"/>
          </a:p>
        </p:txBody>
      </p:sp>
      <p:sp>
        <p:nvSpPr>
          <p:cNvPr id="38928" name="Text Box 31"/>
          <p:cNvSpPr txBox="1">
            <a:spLocks noChangeArrowheads="1"/>
          </p:cNvSpPr>
          <p:nvPr/>
        </p:nvSpPr>
        <p:spPr bwMode="auto">
          <a:xfrm flipH="1">
            <a:off x="2498725" y="4986338"/>
            <a:ext cx="611188" cy="512762"/>
          </a:xfrm>
          <a:prstGeom prst="rect">
            <a:avLst/>
          </a:prstGeom>
          <a:noFill/>
          <a:ln w="9525">
            <a:noFill/>
            <a:miter lim="800000"/>
            <a:headEnd/>
            <a:tailEnd/>
          </a:ln>
        </p:spPr>
        <p:txBody>
          <a:bodyPr vert="eaVert">
            <a:spAutoFit/>
          </a:bodyPr>
          <a:lstStyle/>
          <a:p>
            <a:pPr defTabSz="914400">
              <a:spcBef>
                <a:spcPct val="50000"/>
              </a:spcBef>
            </a:pPr>
            <a:r>
              <a:rPr lang="en-US"/>
              <a:t>…</a:t>
            </a:r>
          </a:p>
        </p:txBody>
      </p:sp>
      <p:sp>
        <p:nvSpPr>
          <p:cNvPr id="38929" name="Line 32"/>
          <p:cNvSpPr>
            <a:spLocks noChangeShapeType="1"/>
          </p:cNvSpPr>
          <p:nvPr/>
        </p:nvSpPr>
        <p:spPr bwMode="auto">
          <a:xfrm flipV="1">
            <a:off x="6467475" y="2973388"/>
            <a:ext cx="509588" cy="242887"/>
          </a:xfrm>
          <a:prstGeom prst="line">
            <a:avLst/>
          </a:prstGeom>
          <a:noFill/>
          <a:ln w="28575">
            <a:solidFill>
              <a:schemeClr val="tx1"/>
            </a:solidFill>
            <a:round/>
            <a:headEnd/>
            <a:tailEnd/>
          </a:ln>
        </p:spPr>
        <p:txBody>
          <a:bodyPr/>
          <a:lstStyle/>
          <a:p>
            <a:endParaRPr lang="en-US"/>
          </a:p>
        </p:txBody>
      </p:sp>
      <p:sp>
        <p:nvSpPr>
          <p:cNvPr id="38930" name="Line 33"/>
          <p:cNvSpPr>
            <a:spLocks noChangeShapeType="1"/>
          </p:cNvSpPr>
          <p:nvPr/>
        </p:nvSpPr>
        <p:spPr bwMode="auto">
          <a:xfrm>
            <a:off x="6486525" y="3895725"/>
            <a:ext cx="509588" cy="242888"/>
          </a:xfrm>
          <a:prstGeom prst="line">
            <a:avLst/>
          </a:prstGeom>
          <a:noFill/>
          <a:ln w="28575">
            <a:solidFill>
              <a:schemeClr val="tx1"/>
            </a:solidFill>
            <a:round/>
            <a:headEnd/>
            <a:tailEnd/>
          </a:ln>
        </p:spPr>
        <p:txBody>
          <a:bodyPr/>
          <a:lstStyle/>
          <a:p>
            <a:endParaRPr lang="en-US"/>
          </a:p>
        </p:txBody>
      </p:sp>
      <p:sp>
        <p:nvSpPr>
          <p:cNvPr id="38931" name="Oval 163"/>
          <p:cNvSpPr>
            <a:spLocks noChangeArrowheads="1"/>
          </p:cNvSpPr>
          <p:nvPr/>
        </p:nvSpPr>
        <p:spPr bwMode="auto">
          <a:xfrm flipH="1">
            <a:off x="6991350" y="3932238"/>
            <a:ext cx="514350" cy="517525"/>
          </a:xfrm>
          <a:prstGeom prst="ellipse">
            <a:avLst/>
          </a:prstGeom>
          <a:solidFill>
            <a:schemeClr val="bg1"/>
          </a:solidFill>
          <a:ln w="28575" algn="ctr">
            <a:solidFill>
              <a:schemeClr val="tx1"/>
            </a:solidFill>
            <a:round/>
            <a:headEnd/>
            <a:tailEnd/>
          </a:ln>
        </p:spPr>
        <p:txBody>
          <a:bodyPr wrap="none" lIns="0" tIns="0" rIns="0" bIns="0"/>
          <a:lstStyle/>
          <a:p>
            <a:pPr algn="ctr"/>
            <a:r>
              <a:rPr lang="en-US" sz="1600" i="1">
                <a:latin typeface="Times New Roman" pitchFamily="18" charset="0"/>
                <a:cs typeface="Times New Roman" pitchFamily="18" charset="0"/>
              </a:rPr>
              <a:t> </a:t>
            </a:r>
          </a:p>
        </p:txBody>
      </p:sp>
      <p:sp>
        <p:nvSpPr>
          <p:cNvPr id="38932" name="Text Box 38"/>
          <p:cNvSpPr txBox="1">
            <a:spLocks noChangeArrowheads="1"/>
          </p:cNvSpPr>
          <p:nvPr/>
        </p:nvSpPr>
        <p:spPr bwMode="auto">
          <a:xfrm flipH="1">
            <a:off x="7708900" y="2517775"/>
            <a:ext cx="539750" cy="519113"/>
          </a:xfrm>
          <a:prstGeom prst="rect">
            <a:avLst/>
          </a:prstGeom>
          <a:noFill/>
          <a:ln w="9525">
            <a:noFill/>
            <a:miter lim="800000"/>
            <a:headEnd/>
            <a:tailEnd/>
          </a:ln>
        </p:spPr>
        <p:txBody>
          <a:bodyPr wrap="none">
            <a:spAutoFit/>
          </a:bodyPr>
          <a:lstStyle/>
          <a:p>
            <a:r>
              <a:rPr lang="en-US"/>
              <a:t>…</a:t>
            </a:r>
          </a:p>
        </p:txBody>
      </p:sp>
      <p:sp>
        <p:nvSpPr>
          <p:cNvPr id="38933" name="Line 39"/>
          <p:cNvSpPr>
            <a:spLocks noChangeShapeType="1"/>
          </p:cNvSpPr>
          <p:nvPr/>
        </p:nvSpPr>
        <p:spPr bwMode="auto">
          <a:xfrm flipH="1">
            <a:off x="7497763" y="2867025"/>
            <a:ext cx="153987" cy="0"/>
          </a:xfrm>
          <a:prstGeom prst="line">
            <a:avLst/>
          </a:prstGeom>
          <a:noFill/>
          <a:ln w="28575">
            <a:solidFill>
              <a:schemeClr val="tx1"/>
            </a:solidFill>
            <a:round/>
            <a:headEnd/>
            <a:tailEnd/>
          </a:ln>
        </p:spPr>
        <p:txBody>
          <a:bodyPr/>
          <a:lstStyle/>
          <a:p>
            <a:endParaRPr lang="en-US"/>
          </a:p>
        </p:txBody>
      </p:sp>
      <p:sp>
        <p:nvSpPr>
          <p:cNvPr id="38934" name="Text Box 40"/>
          <p:cNvSpPr txBox="1">
            <a:spLocks noChangeArrowheads="1"/>
          </p:cNvSpPr>
          <p:nvPr/>
        </p:nvSpPr>
        <p:spPr bwMode="auto">
          <a:xfrm flipH="1">
            <a:off x="7747000" y="3822700"/>
            <a:ext cx="539750" cy="519113"/>
          </a:xfrm>
          <a:prstGeom prst="rect">
            <a:avLst/>
          </a:prstGeom>
          <a:noFill/>
          <a:ln w="9525">
            <a:noFill/>
            <a:miter lim="800000"/>
            <a:headEnd/>
            <a:tailEnd/>
          </a:ln>
        </p:spPr>
        <p:txBody>
          <a:bodyPr wrap="none">
            <a:spAutoFit/>
          </a:bodyPr>
          <a:lstStyle/>
          <a:p>
            <a:r>
              <a:rPr lang="en-US"/>
              <a:t>…</a:t>
            </a:r>
          </a:p>
        </p:txBody>
      </p:sp>
      <p:sp>
        <p:nvSpPr>
          <p:cNvPr id="38935" name="Line 41"/>
          <p:cNvSpPr>
            <a:spLocks noChangeShapeType="1"/>
          </p:cNvSpPr>
          <p:nvPr/>
        </p:nvSpPr>
        <p:spPr bwMode="auto">
          <a:xfrm flipH="1">
            <a:off x="7535863" y="4171950"/>
            <a:ext cx="153987" cy="0"/>
          </a:xfrm>
          <a:prstGeom prst="line">
            <a:avLst/>
          </a:prstGeom>
          <a:noFill/>
          <a:ln w="28575">
            <a:solidFill>
              <a:schemeClr val="tx1"/>
            </a:solidFill>
            <a:round/>
            <a:headEnd/>
            <a:tailEnd/>
          </a:ln>
        </p:spPr>
        <p:txBody>
          <a:bodyPr/>
          <a:lstStyle/>
          <a:p>
            <a:endParaRPr lang="en-US"/>
          </a:p>
        </p:txBody>
      </p:sp>
      <p:sp>
        <p:nvSpPr>
          <p:cNvPr id="38936" name="Line 24"/>
          <p:cNvSpPr>
            <a:spLocks noChangeShapeType="1"/>
          </p:cNvSpPr>
          <p:nvPr/>
        </p:nvSpPr>
        <p:spPr bwMode="auto">
          <a:xfrm>
            <a:off x="1447800" y="3248025"/>
            <a:ext cx="525463" cy="0"/>
          </a:xfrm>
          <a:prstGeom prst="line">
            <a:avLst/>
          </a:prstGeom>
          <a:noFill/>
          <a:ln w="38100">
            <a:solidFill>
              <a:srgbClr val="84AA33"/>
            </a:solidFill>
            <a:round/>
            <a:headEnd/>
            <a:tailEnd type="arrow" w="med" len="med"/>
          </a:ln>
        </p:spPr>
        <p:txBody>
          <a:bodyPr wrap="none" anchor="ctr"/>
          <a:lstStyle/>
          <a:p>
            <a:endParaRPr lang="en-US"/>
          </a:p>
        </p:txBody>
      </p:sp>
      <p:sp>
        <p:nvSpPr>
          <p:cNvPr id="38937" name="Line 24"/>
          <p:cNvSpPr>
            <a:spLocks noChangeShapeType="1"/>
          </p:cNvSpPr>
          <p:nvPr/>
        </p:nvSpPr>
        <p:spPr bwMode="auto">
          <a:xfrm rot="-5400000">
            <a:off x="2086768" y="4390232"/>
            <a:ext cx="525463" cy="0"/>
          </a:xfrm>
          <a:prstGeom prst="line">
            <a:avLst/>
          </a:prstGeom>
          <a:noFill/>
          <a:ln w="38100">
            <a:solidFill>
              <a:srgbClr val="84AA33"/>
            </a:solidFill>
            <a:round/>
            <a:headEnd/>
            <a:tailEnd type="arrow" w="med" len="med"/>
          </a:ln>
        </p:spPr>
        <p:txBody>
          <a:bodyPr wrap="none" anchor="ctr"/>
          <a:lstStyle/>
          <a:p>
            <a:endParaRPr lang="en-US"/>
          </a:p>
        </p:txBody>
      </p:sp>
      <p:sp>
        <p:nvSpPr>
          <p:cNvPr id="38938" name="Text Box 29"/>
          <p:cNvSpPr txBox="1">
            <a:spLocks noChangeArrowheads="1"/>
          </p:cNvSpPr>
          <p:nvPr/>
        </p:nvSpPr>
        <p:spPr bwMode="auto">
          <a:xfrm>
            <a:off x="2838450" y="5046663"/>
            <a:ext cx="6007100" cy="1552575"/>
          </a:xfrm>
          <a:prstGeom prst="rect">
            <a:avLst/>
          </a:prstGeom>
          <a:noFill/>
          <a:ln w="9525">
            <a:noFill/>
            <a:miter lim="800000"/>
            <a:headEnd/>
            <a:tailEnd/>
          </a:ln>
        </p:spPr>
        <p:txBody>
          <a:bodyPr>
            <a:spAutoFit/>
          </a:bodyPr>
          <a:lstStyle/>
          <a:p>
            <a:r>
              <a:rPr lang="en-US" sz="2400">
                <a:solidFill>
                  <a:srgbClr val="84AA33"/>
                </a:solidFill>
              </a:rPr>
              <a:t>For a high-degree node that likes to update all its outgoing messages at once …</a:t>
            </a:r>
          </a:p>
          <a:p>
            <a:r>
              <a:rPr lang="en-US" sz="2400">
                <a:solidFill>
                  <a:srgbClr val="84AA33"/>
                </a:solidFill>
              </a:rPr>
              <a:t>We say that the whole node is very stale if its incoming messages have changed a lot.</a:t>
            </a:r>
          </a:p>
        </p:txBody>
      </p:sp>
      <p:sp>
        <p:nvSpPr>
          <p:cNvPr id="38939" name="Line 24"/>
          <p:cNvSpPr>
            <a:spLocks noChangeShapeType="1"/>
          </p:cNvSpPr>
          <p:nvPr/>
        </p:nvSpPr>
        <p:spPr bwMode="auto">
          <a:xfrm flipH="1" flipV="1">
            <a:off x="3883025" y="3949700"/>
            <a:ext cx="1524000" cy="0"/>
          </a:xfrm>
          <a:prstGeom prst="line">
            <a:avLst/>
          </a:prstGeom>
          <a:noFill/>
          <a:ln w="38100">
            <a:solidFill>
              <a:srgbClr val="84AA33"/>
            </a:solidFill>
            <a:round/>
            <a:headEnd/>
            <a:tailEnd type="arrow" w="med" len="med"/>
          </a:ln>
        </p:spPr>
        <p:txBody>
          <a:bodyPr wrap="none" anchor="ctr"/>
          <a:lstStyle/>
          <a:p>
            <a:endParaRPr lang="en-US"/>
          </a:p>
        </p:txBody>
      </p:sp>
      <p:pic>
        <p:nvPicPr>
          <p:cNvPr id="38940" name="Picture 32" descr="http://images.colourbox.com/thumb_COLOURBOX2369030.jpg"/>
          <p:cNvPicPr>
            <a:picLocks noChangeAspect="1" noChangeArrowheads="1"/>
          </p:cNvPicPr>
          <p:nvPr/>
        </p:nvPicPr>
        <p:blipFill>
          <a:blip r:embed="rId2">
            <a:clrChange>
              <a:clrFrom>
                <a:srgbClr val="FFFFFF"/>
              </a:clrFrom>
              <a:clrTo>
                <a:srgbClr val="FFFFFF">
                  <a:alpha val="0"/>
                </a:srgbClr>
              </a:clrTo>
            </a:clrChange>
          </a:blip>
          <a:srcRect/>
          <a:stretch>
            <a:fillRect/>
          </a:stretch>
        </p:blipFill>
        <p:spPr bwMode="auto">
          <a:xfrm>
            <a:off x="2133600" y="3048000"/>
            <a:ext cx="998538" cy="998538"/>
          </a:xfrm>
          <a:prstGeom prst="rect">
            <a:avLst/>
          </a:prstGeom>
          <a:noFill/>
          <a:ln w="9525">
            <a:noFill/>
            <a:miter lim="800000"/>
            <a:headEnd/>
            <a:tailEnd/>
          </a:ln>
        </p:spPr>
      </p:pic>
      <p:sp>
        <p:nvSpPr>
          <p:cNvPr id="5" name="Line 24"/>
          <p:cNvSpPr>
            <a:spLocks noChangeShapeType="1"/>
          </p:cNvSpPr>
          <p:nvPr/>
        </p:nvSpPr>
        <p:spPr bwMode="auto">
          <a:xfrm flipH="1">
            <a:off x="1409700" y="3819525"/>
            <a:ext cx="525463" cy="0"/>
          </a:xfrm>
          <a:prstGeom prst="line">
            <a:avLst/>
          </a:prstGeom>
          <a:noFill/>
          <a:ln w="38100">
            <a:solidFill>
              <a:srgbClr val="84AA33"/>
            </a:solidFill>
            <a:round/>
            <a:headEnd/>
            <a:tailEnd type="arrow" w="med" len="med"/>
          </a:ln>
        </p:spPr>
        <p:txBody>
          <a:bodyPr wrap="none" anchor="ctr"/>
          <a:lstStyle/>
          <a:p>
            <a:endParaRPr lang="en-US"/>
          </a:p>
        </p:txBody>
      </p:sp>
      <p:sp>
        <p:nvSpPr>
          <p:cNvPr id="6" name="Line 24"/>
          <p:cNvSpPr>
            <a:spLocks noChangeShapeType="1"/>
          </p:cNvSpPr>
          <p:nvPr/>
        </p:nvSpPr>
        <p:spPr bwMode="auto">
          <a:xfrm rot="5400000" flipV="1">
            <a:off x="2785268" y="4377532"/>
            <a:ext cx="525463" cy="0"/>
          </a:xfrm>
          <a:prstGeom prst="line">
            <a:avLst/>
          </a:prstGeom>
          <a:noFill/>
          <a:ln w="38100">
            <a:solidFill>
              <a:srgbClr val="84AA33"/>
            </a:solidFill>
            <a:round/>
            <a:headEnd/>
            <a:tailEnd type="arrow" w="med" len="med"/>
          </a:ln>
        </p:spPr>
        <p:txBody>
          <a:bodyPr wrap="none" anchor="ctr"/>
          <a:lstStyle/>
          <a:p>
            <a:endParaRPr lang="en-US"/>
          </a:p>
        </p:txBody>
      </p:sp>
      <p:sp>
        <p:nvSpPr>
          <p:cNvPr id="63523" name="Line 24"/>
          <p:cNvSpPr>
            <a:spLocks noChangeShapeType="1"/>
          </p:cNvSpPr>
          <p:nvPr/>
        </p:nvSpPr>
        <p:spPr bwMode="auto">
          <a:xfrm>
            <a:off x="3687763" y="3251200"/>
            <a:ext cx="1524000" cy="0"/>
          </a:xfrm>
          <a:prstGeom prst="line">
            <a:avLst/>
          </a:prstGeom>
          <a:noFill/>
          <a:ln w="38100">
            <a:solidFill>
              <a:srgbClr val="84AA33"/>
            </a:solidFill>
            <a:round/>
            <a:headEnd/>
            <a:tailEnd type="arrow" w="med" len="med"/>
          </a:ln>
        </p:spPr>
        <p:txBody>
          <a:bodyPr wrap="none" anchor="ctr"/>
          <a:lstStyle/>
          <a:p>
            <a:endParaRPr lang="en-US"/>
          </a:p>
        </p:txBody>
      </p:sp>
    </p:spTree>
    <p:extLst>
      <p:ext uri="{BB962C8B-B14F-4D97-AF65-F5344CB8AC3E}">
        <p14:creationId xmlns:p14="http://schemas.microsoft.com/office/powerpoint/2010/main" val="42017476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with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1" fill="hold" grpId="0" nodeType="withEffect">
                                  <p:stCondLst>
                                    <p:cond delay="0"/>
                                  </p:stCondLst>
                                  <p:childTnLst>
                                    <p:set>
                                      <p:cBhvr>
                                        <p:cTn id="9" dur="1" fill="hold">
                                          <p:stCondLst>
                                            <p:cond delay="0"/>
                                          </p:stCondLst>
                                        </p:cTn>
                                        <p:tgtEl>
                                          <p:spTgt spid="6"/>
                                        </p:tgtEl>
                                        <p:attrNameLst>
                                          <p:attrName>style.visibility</p:attrName>
                                        </p:attrNameLst>
                                      </p:cBhvr>
                                      <p:to>
                                        <p:strVal val="visible"/>
                                      </p:to>
                                    </p:set>
                                    <p:animEffect transition="in" filter="wipe(up)">
                                      <p:cBhvr>
                                        <p:cTn id="10" dur="500"/>
                                        <p:tgtEl>
                                          <p:spTgt spid="6"/>
                                        </p:tgtEl>
                                      </p:cBhvr>
                                    </p:animEffect>
                                  </p:childTnLst>
                                </p:cTn>
                              </p:par>
                              <p:par>
                                <p:cTn id="11" presetID="22" presetClass="entr" presetSubtype="8" fill="hold" grpId="0" nodeType="withEffect">
                                  <p:stCondLst>
                                    <p:cond delay="0"/>
                                  </p:stCondLst>
                                  <p:childTnLst>
                                    <p:set>
                                      <p:cBhvr>
                                        <p:cTn id="12" dur="1" fill="hold">
                                          <p:stCondLst>
                                            <p:cond delay="0"/>
                                          </p:stCondLst>
                                        </p:cTn>
                                        <p:tgtEl>
                                          <p:spTgt spid="63523"/>
                                        </p:tgtEl>
                                        <p:attrNameLst>
                                          <p:attrName>style.visibility</p:attrName>
                                        </p:attrNameLst>
                                      </p:cBhvr>
                                      <p:to>
                                        <p:strVal val="visible"/>
                                      </p:to>
                                    </p:set>
                                    <p:animEffect transition="in" filter="wipe(left)">
                                      <p:cBhvr>
                                        <p:cTn id="13" dur="500"/>
                                        <p:tgtEl>
                                          <p:spTgt spid="635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6" grpId="0" animBg="1"/>
      <p:bldP spid="63523" grpId="0" animBg="1"/>
    </p:bldLst>
  </p:timing>
</p:sld>
</file>

<file path=ppt/slides/slide2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39937" name="Straight Arrow Connector 11"/>
          <p:cNvCxnSpPr>
            <a:cxnSpLocks noChangeShapeType="1"/>
          </p:cNvCxnSpPr>
          <p:nvPr/>
        </p:nvCxnSpPr>
        <p:spPr bwMode="auto">
          <a:xfrm flipH="1" flipV="1">
            <a:off x="935038" y="5619750"/>
            <a:ext cx="3175" cy="431800"/>
          </a:xfrm>
          <a:prstGeom prst="straightConnector1">
            <a:avLst/>
          </a:prstGeom>
          <a:noFill/>
          <a:ln w="38100" algn="ctr">
            <a:solidFill>
              <a:srgbClr val="84AA33"/>
            </a:solidFill>
            <a:round/>
            <a:headEnd type="triangle" w="med" len="med"/>
            <a:tailEnd type="oval" w="med" len="med"/>
          </a:ln>
        </p:spPr>
      </p:cxnSp>
      <p:cxnSp>
        <p:nvCxnSpPr>
          <p:cNvPr id="39938" name="Straight Arrow Connector 12"/>
          <p:cNvCxnSpPr>
            <a:cxnSpLocks noChangeShapeType="1"/>
          </p:cNvCxnSpPr>
          <p:nvPr/>
        </p:nvCxnSpPr>
        <p:spPr bwMode="auto">
          <a:xfrm flipH="1" flipV="1">
            <a:off x="2611438" y="5616575"/>
            <a:ext cx="6350" cy="431800"/>
          </a:xfrm>
          <a:prstGeom prst="straightConnector1">
            <a:avLst/>
          </a:prstGeom>
          <a:noFill/>
          <a:ln w="38100" algn="ctr">
            <a:solidFill>
              <a:srgbClr val="84AA33"/>
            </a:solidFill>
            <a:round/>
            <a:headEnd type="triangle" w="med" len="med"/>
            <a:tailEnd type="oval" w="med" len="med"/>
          </a:ln>
        </p:spPr>
      </p:cxnSp>
      <p:cxnSp>
        <p:nvCxnSpPr>
          <p:cNvPr id="39939" name="Straight Arrow Connector 16"/>
          <p:cNvCxnSpPr>
            <a:cxnSpLocks noChangeShapeType="1"/>
          </p:cNvCxnSpPr>
          <p:nvPr/>
        </p:nvCxnSpPr>
        <p:spPr bwMode="auto">
          <a:xfrm flipV="1">
            <a:off x="938213" y="4672013"/>
            <a:ext cx="485775" cy="233362"/>
          </a:xfrm>
          <a:prstGeom prst="straightConnector1">
            <a:avLst/>
          </a:prstGeom>
          <a:noFill/>
          <a:ln w="38100" algn="ctr">
            <a:solidFill>
              <a:srgbClr val="84AA33"/>
            </a:solidFill>
            <a:prstDash val="sysDot"/>
            <a:round/>
            <a:headEnd type="triangle" w="med" len="med"/>
            <a:tailEnd type="oval" w="med" len="med"/>
          </a:ln>
        </p:spPr>
      </p:cxnSp>
      <p:cxnSp>
        <p:nvCxnSpPr>
          <p:cNvPr id="39940" name="Straight Arrow Connector 17"/>
          <p:cNvCxnSpPr>
            <a:cxnSpLocks noChangeShapeType="1"/>
          </p:cNvCxnSpPr>
          <p:nvPr/>
        </p:nvCxnSpPr>
        <p:spPr bwMode="auto">
          <a:xfrm flipH="1" flipV="1">
            <a:off x="2165350" y="4872038"/>
            <a:ext cx="347663" cy="144462"/>
          </a:xfrm>
          <a:prstGeom prst="straightConnector1">
            <a:avLst/>
          </a:prstGeom>
          <a:noFill/>
          <a:ln w="38100" algn="ctr">
            <a:solidFill>
              <a:srgbClr val="84AA33"/>
            </a:solidFill>
            <a:prstDash val="sysDot"/>
            <a:round/>
            <a:headEnd type="triangle" w="med" len="med"/>
            <a:tailEnd type="oval" w="med" len="med"/>
          </a:ln>
        </p:spPr>
      </p:cxnSp>
      <p:cxnSp>
        <p:nvCxnSpPr>
          <p:cNvPr id="39941" name="Straight Arrow Connector 18"/>
          <p:cNvCxnSpPr>
            <a:cxnSpLocks noChangeShapeType="1"/>
          </p:cNvCxnSpPr>
          <p:nvPr/>
        </p:nvCxnSpPr>
        <p:spPr bwMode="auto">
          <a:xfrm flipV="1">
            <a:off x="1651000" y="4391025"/>
            <a:ext cx="0" cy="298450"/>
          </a:xfrm>
          <a:prstGeom prst="straightConnector1">
            <a:avLst/>
          </a:prstGeom>
          <a:noFill/>
          <a:ln w="38100" algn="ctr">
            <a:solidFill>
              <a:srgbClr val="84AA33"/>
            </a:solidFill>
            <a:round/>
            <a:headEnd type="triangle" w="med" len="med"/>
            <a:tailEnd type="oval" w="med" len="med"/>
          </a:ln>
        </p:spPr>
      </p:cxnSp>
      <p:cxnSp>
        <p:nvCxnSpPr>
          <p:cNvPr id="39942" name="Straight Arrow Connector 19"/>
          <p:cNvCxnSpPr>
            <a:cxnSpLocks noChangeShapeType="1"/>
          </p:cNvCxnSpPr>
          <p:nvPr/>
        </p:nvCxnSpPr>
        <p:spPr bwMode="auto">
          <a:xfrm flipV="1">
            <a:off x="4537075" y="3883025"/>
            <a:ext cx="1041400" cy="852488"/>
          </a:xfrm>
          <a:prstGeom prst="straightConnector1">
            <a:avLst/>
          </a:prstGeom>
          <a:noFill/>
          <a:ln w="38100" algn="ctr">
            <a:solidFill>
              <a:srgbClr val="84AA33"/>
            </a:solidFill>
            <a:prstDash val="sysDot"/>
            <a:round/>
            <a:headEnd type="triangle" w="med" len="med"/>
            <a:tailEnd type="oval" w="med" len="med"/>
          </a:ln>
        </p:spPr>
      </p:cxnSp>
      <p:cxnSp>
        <p:nvCxnSpPr>
          <p:cNvPr id="39943" name="Straight Arrow Connector 23"/>
          <p:cNvCxnSpPr>
            <a:cxnSpLocks noChangeShapeType="1"/>
          </p:cNvCxnSpPr>
          <p:nvPr/>
        </p:nvCxnSpPr>
        <p:spPr bwMode="auto">
          <a:xfrm flipV="1">
            <a:off x="2373313" y="2776538"/>
            <a:ext cx="1416050" cy="693737"/>
          </a:xfrm>
          <a:prstGeom prst="straightConnector1">
            <a:avLst/>
          </a:prstGeom>
          <a:noFill/>
          <a:ln w="38100" algn="ctr">
            <a:solidFill>
              <a:srgbClr val="84AA33"/>
            </a:solidFill>
            <a:prstDash val="sysDot"/>
            <a:round/>
            <a:headEnd type="triangle" w="med" len="med"/>
            <a:tailEnd type="oval" w="med" len="med"/>
          </a:ln>
        </p:spPr>
      </p:cxnSp>
      <p:cxnSp>
        <p:nvCxnSpPr>
          <p:cNvPr id="39944" name="Straight Arrow Connector 24"/>
          <p:cNvCxnSpPr>
            <a:cxnSpLocks noChangeShapeType="1"/>
          </p:cNvCxnSpPr>
          <p:nvPr/>
        </p:nvCxnSpPr>
        <p:spPr bwMode="auto">
          <a:xfrm flipH="1" flipV="1">
            <a:off x="6453188" y="3802063"/>
            <a:ext cx="284162" cy="101600"/>
          </a:xfrm>
          <a:prstGeom prst="straightConnector1">
            <a:avLst/>
          </a:prstGeom>
          <a:noFill/>
          <a:ln w="38100" algn="ctr">
            <a:solidFill>
              <a:srgbClr val="84AA33"/>
            </a:solidFill>
            <a:prstDash val="sysDot"/>
            <a:round/>
            <a:headEnd type="triangle" w="med" len="med"/>
            <a:tailEnd type="oval" w="med" len="med"/>
          </a:ln>
        </p:spPr>
      </p:cxnSp>
      <p:cxnSp>
        <p:nvCxnSpPr>
          <p:cNvPr id="39945" name="Straight Arrow Connector 25"/>
          <p:cNvCxnSpPr>
            <a:cxnSpLocks noChangeShapeType="1"/>
          </p:cNvCxnSpPr>
          <p:nvPr/>
        </p:nvCxnSpPr>
        <p:spPr bwMode="auto">
          <a:xfrm flipV="1">
            <a:off x="5962650" y="3343275"/>
            <a:ext cx="0" cy="333375"/>
          </a:xfrm>
          <a:prstGeom prst="straightConnector1">
            <a:avLst/>
          </a:prstGeom>
          <a:noFill/>
          <a:ln w="38100" algn="ctr">
            <a:solidFill>
              <a:srgbClr val="84AA33"/>
            </a:solidFill>
            <a:round/>
            <a:headEnd type="triangle" w="med" len="med"/>
            <a:tailEnd type="oval" w="med" len="med"/>
          </a:ln>
        </p:spPr>
      </p:cxnSp>
      <p:cxnSp>
        <p:nvCxnSpPr>
          <p:cNvPr id="39946" name="Straight Arrow Connector 29"/>
          <p:cNvCxnSpPr>
            <a:cxnSpLocks noChangeShapeType="1"/>
          </p:cNvCxnSpPr>
          <p:nvPr/>
        </p:nvCxnSpPr>
        <p:spPr bwMode="auto">
          <a:xfrm flipH="1" flipV="1">
            <a:off x="1176338" y="5553075"/>
            <a:ext cx="3175" cy="436563"/>
          </a:xfrm>
          <a:prstGeom prst="straightConnector1">
            <a:avLst/>
          </a:prstGeom>
          <a:noFill/>
          <a:ln w="38100" algn="ctr">
            <a:solidFill>
              <a:srgbClr val="84AA33"/>
            </a:solidFill>
            <a:prstDash val="sysDot"/>
            <a:round/>
            <a:headEnd type="oval" w="med" len="med"/>
            <a:tailEnd type="triangle" w="med" len="med"/>
          </a:ln>
        </p:spPr>
      </p:cxnSp>
      <p:cxnSp>
        <p:nvCxnSpPr>
          <p:cNvPr id="39947" name="Straight Arrow Connector 33"/>
          <p:cNvCxnSpPr>
            <a:cxnSpLocks noChangeShapeType="1"/>
          </p:cNvCxnSpPr>
          <p:nvPr/>
        </p:nvCxnSpPr>
        <p:spPr bwMode="auto">
          <a:xfrm flipV="1">
            <a:off x="1325563" y="4803775"/>
            <a:ext cx="393700" cy="176213"/>
          </a:xfrm>
          <a:prstGeom prst="straightConnector1">
            <a:avLst/>
          </a:prstGeom>
          <a:noFill/>
          <a:ln w="38100" algn="ctr">
            <a:solidFill>
              <a:srgbClr val="84AA33"/>
            </a:solidFill>
            <a:round/>
            <a:headEnd type="oval" w="med" len="med"/>
            <a:tailEnd type="triangle" w="med" len="med"/>
          </a:ln>
        </p:spPr>
      </p:cxnSp>
      <p:cxnSp>
        <p:nvCxnSpPr>
          <p:cNvPr id="39948" name="Straight Arrow Connector 34"/>
          <p:cNvCxnSpPr>
            <a:cxnSpLocks noChangeShapeType="1"/>
          </p:cNvCxnSpPr>
          <p:nvPr/>
        </p:nvCxnSpPr>
        <p:spPr bwMode="auto">
          <a:xfrm flipH="1" flipV="1">
            <a:off x="2276475" y="4672013"/>
            <a:ext cx="506413" cy="193675"/>
          </a:xfrm>
          <a:prstGeom prst="straightConnector1">
            <a:avLst/>
          </a:prstGeom>
          <a:noFill/>
          <a:ln w="38100" algn="ctr">
            <a:solidFill>
              <a:srgbClr val="84AA33"/>
            </a:solidFill>
            <a:round/>
            <a:headEnd type="oval" w="med" len="med"/>
            <a:tailEnd type="triangle" w="med" len="med"/>
          </a:ln>
        </p:spPr>
      </p:cxnSp>
      <p:cxnSp>
        <p:nvCxnSpPr>
          <p:cNvPr id="39949" name="Straight Arrow Connector 35"/>
          <p:cNvCxnSpPr>
            <a:cxnSpLocks noChangeShapeType="1"/>
          </p:cNvCxnSpPr>
          <p:nvPr/>
        </p:nvCxnSpPr>
        <p:spPr bwMode="auto">
          <a:xfrm flipV="1">
            <a:off x="2165350" y="4240213"/>
            <a:ext cx="0" cy="298450"/>
          </a:xfrm>
          <a:prstGeom prst="straightConnector1">
            <a:avLst/>
          </a:prstGeom>
          <a:noFill/>
          <a:ln w="38100" algn="ctr">
            <a:solidFill>
              <a:srgbClr val="84AA33"/>
            </a:solidFill>
            <a:prstDash val="sysDot"/>
            <a:round/>
            <a:headEnd type="oval" w="med" len="med"/>
            <a:tailEnd type="triangle" w="med" len="med"/>
          </a:ln>
        </p:spPr>
      </p:cxnSp>
      <p:cxnSp>
        <p:nvCxnSpPr>
          <p:cNvPr id="39950" name="Straight Arrow Connector 36"/>
          <p:cNvCxnSpPr>
            <a:cxnSpLocks noChangeShapeType="1"/>
          </p:cNvCxnSpPr>
          <p:nvPr/>
        </p:nvCxnSpPr>
        <p:spPr bwMode="auto">
          <a:xfrm flipV="1">
            <a:off x="4856163" y="3929063"/>
            <a:ext cx="1041400" cy="850900"/>
          </a:xfrm>
          <a:prstGeom prst="straightConnector1">
            <a:avLst/>
          </a:prstGeom>
          <a:noFill/>
          <a:ln w="38100" algn="ctr">
            <a:solidFill>
              <a:srgbClr val="84AA33"/>
            </a:solidFill>
            <a:round/>
            <a:headEnd type="oval" w="med" len="med"/>
            <a:tailEnd type="triangle" w="med" len="med"/>
          </a:ln>
        </p:spPr>
      </p:cxnSp>
      <p:cxnSp>
        <p:nvCxnSpPr>
          <p:cNvPr id="39951" name="Straight Arrow Connector 40"/>
          <p:cNvCxnSpPr>
            <a:cxnSpLocks noChangeShapeType="1"/>
          </p:cNvCxnSpPr>
          <p:nvPr/>
        </p:nvCxnSpPr>
        <p:spPr bwMode="auto">
          <a:xfrm flipV="1">
            <a:off x="2751138" y="2854325"/>
            <a:ext cx="1411287" cy="695325"/>
          </a:xfrm>
          <a:prstGeom prst="straightConnector1">
            <a:avLst/>
          </a:prstGeom>
          <a:noFill/>
          <a:ln w="38100" algn="ctr">
            <a:solidFill>
              <a:srgbClr val="84AA33"/>
            </a:solidFill>
            <a:round/>
            <a:headEnd type="oval" w="med" len="med"/>
            <a:tailEnd type="triangle" w="med" len="med"/>
          </a:ln>
        </p:spPr>
      </p:cxnSp>
      <p:cxnSp>
        <p:nvCxnSpPr>
          <p:cNvPr id="39952" name="Straight Arrow Connector 41"/>
          <p:cNvCxnSpPr>
            <a:cxnSpLocks noChangeShapeType="1"/>
          </p:cNvCxnSpPr>
          <p:nvPr/>
        </p:nvCxnSpPr>
        <p:spPr bwMode="auto">
          <a:xfrm flipH="1" flipV="1">
            <a:off x="6616700" y="3608388"/>
            <a:ext cx="514350" cy="144462"/>
          </a:xfrm>
          <a:prstGeom prst="straightConnector1">
            <a:avLst/>
          </a:prstGeom>
          <a:noFill/>
          <a:ln w="38100" algn="ctr">
            <a:solidFill>
              <a:srgbClr val="84AA33"/>
            </a:solidFill>
            <a:round/>
            <a:headEnd type="oval" w="med" len="med"/>
            <a:tailEnd type="triangle" w="med" len="med"/>
          </a:ln>
        </p:spPr>
      </p:cxnSp>
      <p:cxnSp>
        <p:nvCxnSpPr>
          <p:cNvPr id="39953" name="Straight Arrow Connector 42"/>
          <p:cNvCxnSpPr>
            <a:cxnSpLocks noChangeShapeType="1"/>
          </p:cNvCxnSpPr>
          <p:nvPr/>
        </p:nvCxnSpPr>
        <p:spPr bwMode="auto">
          <a:xfrm flipV="1">
            <a:off x="6511925" y="3152775"/>
            <a:ext cx="0" cy="334963"/>
          </a:xfrm>
          <a:prstGeom prst="straightConnector1">
            <a:avLst/>
          </a:prstGeom>
          <a:noFill/>
          <a:ln w="38100" algn="ctr">
            <a:solidFill>
              <a:srgbClr val="84AA33"/>
            </a:solidFill>
            <a:prstDash val="sysDot"/>
            <a:round/>
            <a:headEnd type="oval" w="med" len="med"/>
            <a:tailEnd type="triangle" w="med" len="med"/>
          </a:ln>
        </p:spPr>
      </p:cxnSp>
      <p:cxnSp>
        <p:nvCxnSpPr>
          <p:cNvPr id="39954" name="Straight Arrow Connector 45"/>
          <p:cNvCxnSpPr>
            <a:cxnSpLocks noChangeShapeType="1"/>
          </p:cNvCxnSpPr>
          <p:nvPr/>
        </p:nvCxnSpPr>
        <p:spPr bwMode="auto">
          <a:xfrm flipV="1">
            <a:off x="1411288" y="5395913"/>
            <a:ext cx="307975" cy="3175"/>
          </a:xfrm>
          <a:prstGeom prst="straightConnector1">
            <a:avLst/>
          </a:prstGeom>
          <a:noFill/>
          <a:ln w="38100" algn="ctr">
            <a:solidFill>
              <a:srgbClr val="84AA33"/>
            </a:solidFill>
            <a:round/>
            <a:headEnd type="oval" w="med" len="med"/>
            <a:tailEnd type="triangle" w="med" len="med"/>
          </a:ln>
        </p:spPr>
      </p:cxnSp>
      <p:cxnSp>
        <p:nvCxnSpPr>
          <p:cNvPr id="39955" name="Straight Arrow Connector 46"/>
          <p:cNvCxnSpPr>
            <a:cxnSpLocks noChangeShapeType="1"/>
          </p:cNvCxnSpPr>
          <p:nvPr/>
        </p:nvCxnSpPr>
        <p:spPr bwMode="auto">
          <a:xfrm>
            <a:off x="2159000" y="5405438"/>
            <a:ext cx="309563" cy="0"/>
          </a:xfrm>
          <a:prstGeom prst="straightConnector1">
            <a:avLst/>
          </a:prstGeom>
          <a:noFill/>
          <a:ln w="38100" algn="ctr">
            <a:solidFill>
              <a:srgbClr val="84AA33"/>
            </a:solidFill>
            <a:prstDash val="sysDot"/>
            <a:round/>
            <a:headEnd type="oval" w="med" len="med"/>
            <a:tailEnd type="triangle" w="med" len="med"/>
          </a:ln>
        </p:spPr>
      </p:cxnSp>
      <p:cxnSp>
        <p:nvCxnSpPr>
          <p:cNvPr id="39956" name="Straight Arrow Connector 47"/>
          <p:cNvCxnSpPr>
            <a:cxnSpLocks noChangeShapeType="1"/>
          </p:cNvCxnSpPr>
          <p:nvPr/>
        </p:nvCxnSpPr>
        <p:spPr bwMode="auto">
          <a:xfrm flipH="1">
            <a:off x="2071688" y="5160963"/>
            <a:ext cx="301625" cy="0"/>
          </a:xfrm>
          <a:prstGeom prst="straightConnector1">
            <a:avLst/>
          </a:prstGeom>
          <a:noFill/>
          <a:ln w="38100" algn="ctr">
            <a:solidFill>
              <a:srgbClr val="84AA33"/>
            </a:solidFill>
            <a:round/>
            <a:headEnd type="oval" w="med" len="med"/>
            <a:tailEnd type="triangle" w="med" len="med"/>
          </a:ln>
        </p:spPr>
      </p:cxnSp>
      <p:cxnSp>
        <p:nvCxnSpPr>
          <p:cNvPr id="39957" name="Straight Arrow Connector 48"/>
          <p:cNvCxnSpPr>
            <a:cxnSpLocks noChangeShapeType="1"/>
          </p:cNvCxnSpPr>
          <p:nvPr/>
        </p:nvCxnSpPr>
        <p:spPr bwMode="auto">
          <a:xfrm flipH="1">
            <a:off x="1352550" y="5160963"/>
            <a:ext cx="298450" cy="0"/>
          </a:xfrm>
          <a:prstGeom prst="straightConnector1">
            <a:avLst/>
          </a:prstGeom>
          <a:noFill/>
          <a:ln w="38100" algn="ctr">
            <a:solidFill>
              <a:srgbClr val="84AA33"/>
            </a:solidFill>
            <a:prstDash val="sysDot"/>
            <a:round/>
            <a:headEnd type="oval" w="med" len="med"/>
            <a:tailEnd type="triangle" w="med" len="med"/>
          </a:ln>
        </p:spPr>
      </p:cxnSp>
      <p:sp>
        <p:nvSpPr>
          <p:cNvPr id="39958" name="Rectangle 2"/>
          <p:cNvSpPr>
            <a:spLocks/>
          </p:cNvSpPr>
          <p:nvPr/>
        </p:nvSpPr>
        <p:spPr bwMode="auto">
          <a:xfrm>
            <a:off x="252413" y="274638"/>
            <a:ext cx="8639175" cy="722312"/>
          </a:xfrm>
          <a:prstGeom prst="rect">
            <a:avLst/>
          </a:prstGeom>
          <a:noFill/>
          <a:ln w="9525">
            <a:noFill/>
            <a:miter lim="800000"/>
            <a:headEnd/>
            <a:tailEnd/>
          </a:ln>
        </p:spPr>
        <p:txBody>
          <a:bodyPr anchor="ctr"/>
          <a:lstStyle/>
          <a:p>
            <a:pPr algn="ctr" eaLnBrk="0" hangingPunct="0"/>
            <a:r>
              <a:rPr lang="en-US" sz="3200"/>
              <a:t>Maintain an Queue of Stale Messages to Update</a:t>
            </a:r>
          </a:p>
        </p:txBody>
      </p:sp>
      <p:grpSp>
        <p:nvGrpSpPr>
          <p:cNvPr id="39959" name="Group 28"/>
          <p:cNvGrpSpPr>
            <a:grpSpLocks/>
          </p:cNvGrpSpPr>
          <p:nvPr/>
        </p:nvGrpSpPr>
        <p:grpSpPr bwMode="auto">
          <a:xfrm>
            <a:off x="385763" y="1790700"/>
            <a:ext cx="8224837" cy="5099050"/>
            <a:chOff x="1523902" y="2715529"/>
            <a:chExt cx="6096196" cy="3755772"/>
          </a:xfrm>
        </p:grpSpPr>
        <p:sp>
          <p:nvSpPr>
            <p:cNvPr id="62" name="Oval 61"/>
            <p:cNvSpPr/>
            <p:nvPr/>
          </p:nvSpPr>
          <p:spPr>
            <a:xfrm>
              <a:off x="1822770" y="5045932"/>
              <a:ext cx="407119" cy="4150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sp>
          <p:nvSpPr>
            <p:cNvPr id="63" name="Rectangle 62"/>
            <p:cNvSpPr/>
            <p:nvPr/>
          </p:nvSpPr>
          <p:spPr>
            <a:xfrm>
              <a:off x="1933374" y="5880808"/>
              <a:ext cx="203559" cy="19994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64" name="Straight Connector 63"/>
            <p:cNvCxnSpPr>
              <a:stCxn id="62" idx="4"/>
              <a:endCxn id="63" idx="0"/>
            </p:cNvCxnSpPr>
            <p:nvPr/>
          </p:nvCxnSpPr>
          <p:spPr>
            <a:xfrm>
              <a:off x="2025153" y="5461031"/>
              <a:ext cx="9413" cy="41977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Oval 64"/>
            <p:cNvSpPr/>
            <p:nvPr/>
          </p:nvSpPr>
          <p:spPr>
            <a:xfrm>
              <a:off x="3072366" y="5045932"/>
              <a:ext cx="407119" cy="4150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5" name="Rectangle 65"/>
            <p:cNvSpPr/>
            <p:nvPr/>
          </p:nvSpPr>
          <p:spPr>
            <a:xfrm>
              <a:off x="3182971" y="5880808"/>
              <a:ext cx="202383" cy="19994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67" name="Straight Connector 66"/>
            <p:cNvCxnSpPr>
              <a:stCxn id="65" idx="4"/>
            </p:cNvCxnSpPr>
            <p:nvPr/>
          </p:nvCxnSpPr>
          <p:spPr>
            <a:xfrm>
              <a:off x="3274749" y="5461031"/>
              <a:ext cx="9413" cy="41977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8" name="Oval 67"/>
            <p:cNvSpPr/>
            <p:nvPr/>
          </p:nvSpPr>
          <p:spPr>
            <a:xfrm>
              <a:off x="4340789" y="5043594"/>
              <a:ext cx="407119" cy="4150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sp>
          <p:nvSpPr>
            <p:cNvPr id="69" name="Rectangle 68"/>
            <p:cNvSpPr/>
            <p:nvPr/>
          </p:nvSpPr>
          <p:spPr>
            <a:xfrm>
              <a:off x="4451394" y="5878469"/>
              <a:ext cx="200030" cy="19994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0" name="Straight Connector 69"/>
            <p:cNvCxnSpPr>
              <a:stCxn id="68" idx="4"/>
              <a:endCxn id="69" idx="0"/>
            </p:cNvCxnSpPr>
            <p:nvPr/>
          </p:nvCxnSpPr>
          <p:spPr>
            <a:xfrm>
              <a:off x="4543172" y="5458692"/>
              <a:ext cx="9413" cy="41977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1" name="Oval 70"/>
            <p:cNvSpPr/>
            <p:nvPr/>
          </p:nvSpPr>
          <p:spPr>
            <a:xfrm>
              <a:off x="5593916" y="5045932"/>
              <a:ext cx="410649" cy="4150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72" name="Rectangle 71"/>
            <p:cNvSpPr/>
            <p:nvPr/>
          </p:nvSpPr>
          <p:spPr>
            <a:xfrm>
              <a:off x="5708051" y="5880808"/>
              <a:ext cx="200030" cy="19994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3" name="Straight Connector 72"/>
            <p:cNvCxnSpPr>
              <a:stCxn id="71" idx="4"/>
              <a:endCxn id="72" idx="0"/>
            </p:cNvCxnSpPr>
            <p:nvPr/>
          </p:nvCxnSpPr>
          <p:spPr>
            <a:xfrm>
              <a:off x="5799829" y="5461031"/>
              <a:ext cx="7060" cy="41977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4" name="Oval 73"/>
            <p:cNvSpPr/>
            <p:nvPr/>
          </p:nvSpPr>
          <p:spPr>
            <a:xfrm>
              <a:off x="6843512" y="5043594"/>
              <a:ext cx="409472" cy="4150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sp>
          <p:nvSpPr>
            <p:cNvPr id="75" name="Rectangle 74"/>
            <p:cNvSpPr/>
            <p:nvPr/>
          </p:nvSpPr>
          <p:spPr>
            <a:xfrm>
              <a:off x="6956470" y="5878469"/>
              <a:ext cx="201207" cy="19994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6" name="Straight Connector 75"/>
            <p:cNvCxnSpPr>
              <a:stCxn id="74" idx="4"/>
              <a:endCxn id="75" idx="0"/>
            </p:cNvCxnSpPr>
            <p:nvPr/>
          </p:nvCxnSpPr>
          <p:spPr>
            <a:xfrm>
              <a:off x="7048249" y="5458692"/>
              <a:ext cx="7060" cy="41977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0006" name="Group 76"/>
            <p:cNvGrpSpPr>
              <a:grpSpLocks/>
            </p:cNvGrpSpPr>
            <p:nvPr/>
          </p:nvGrpSpPr>
          <p:grpSpPr bwMode="auto">
            <a:xfrm>
              <a:off x="1523902" y="6190980"/>
              <a:ext cx="6096196" cy="280321"/>
              <a:chOff x="492120" y="3950977"/>
              <a:chExt cx="8067290" cy="370958"/>
            </a:xfrm>
          </p:grpSpPr>
          <p:sp>
            <p:nvSpPr>
              <p:cNvPr id="40035" name="TextBox 10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800" dirty="0">
                    <a:latin typeface="Rockwell"/>
                    <a:ea typeface="Rockwell"/>
                    <a:cs typeface="Rockwell"/>
                  </a:rPr>
                  <a:t>time</a:t>
                </a:r>
              </a:p>
            </p:txBody>
          </p:sp>
          <p:sp>
            <p:nvSpPr>
              <p:cNvPr id="40036" name="TextBox 10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like</a:t>
                </a:r>
              </a:p>
            </p:txBody>
          </p:sp>
          <p:sp>
            <p:nvSpPr>
              <p:cNvPr id="40037" name="TextBox 10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flies</a:t>
                </a:r>
              </a:p>
            </p:txBody>
          </p:sp>
          <p:sp>
            <p:nvSpPr>
              <p:cNvPr id="40038" name="TextBox 10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an</a:t>
                </a:r>
              </a:p>
            </p:txBody>
          </p:sp>
          <p:sp>
            <p:nvSpPr>
              <p:cNvPr id="40039" name="TextBox 10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arrow</a:t>
                </a:r>
              </a:p>
            </p:txBody>
          </p:sp>
        </p:grpSp>
        <p:sp>
          <p:nvSpPr>
            <p:cNvPr id="78" name="Oval 77"/>
            <p:cNvSpPr/>
            <p:nvPr/>
          </p:nvSpPr>
          <p:spPr>
            <a:xfrm>
              <a:off x="6216361" y="4204041"/>
              <a:ext cx="408295" cy="4150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79" name="Rectangle 78"/>
            <p:cNvSpPr/>
            <p:nvPr/>
          </p:nvSpPr>
          <p:spPr>
            <a:xfrm>
              <a:off x="6322259" y="4726715"/>
              <a:ext cx="201206" cy="20111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80" name="Straight Connector 79"/>
            <p:cNvCxnSpPr>
              <a:stCxn id="79" idx="1"/>
              <a:endCxn id="71" idx="0"/>
            </p:cNvCxnSpPr>
            <p:nvPr/>
          </p:nvCxnSpPr>
          <p:spPr>
            <a:xfrm flipH="1">
              <a:off x="5799829" y="4826105"/>
              <a:ext cx="522430" cy="21982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p:cNvCxnSpPr>
              <a:stCxn id="79" idx="0"/>
              <a:endCxn id="78" idx="4"/>
            </p:cNvCxnSpPr>
            <p:nvPr/>
          </p:nvCxnSpPr>
          <p:spPr>
            <a:xfrm flipH="1" flipV="1">
              <a:off x="6421097" y="4619139"/>
              <a:ext cx="2353" cy="1075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a:stCxn id="79" idx="3"/>
              <a:endCxn id="74" idx="0"/>
            </p:cNvCxnSpPr>
            <p:nvPr/>
          </p:nvCxnSpPr>
          <p:spPr>
            <a:xfrm>
              <a:off x="6523465" y="4826105"/>
              <a:ext cx="524784" cy="21748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3" name="Oval 82"/>
            <p:cNvSpPr/>
            <p:nvPr/>
          </p:nvSpPr>
          <p:spPr>
            <a:xfrm>
              <a:off x="4350203" y="2715529"/>
              <a:ext cx="407119" cy="4151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84" name="Rectangle 83"/>
            <p:cNvSpPr/>
            <p:nvPr/>
          </p:nvSpPr>
          <p:spPr>
            <a:xfrm>
              <a:off x="4456101" y="3237034"/>
              <a:ext cx="200030" cy="1999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85" name="Straight Connector 84"/>
            <p:cNvCxnSpPr>
              <a:stCxn id="84" idx="1"/>
              <a:endCxn id="93" idx="0"/>
            </p:cNvCxnSpPr>
            <p:nvPr/>
          </p:nvCxnSpPr>
          <p:spPr>
            <a:xfrm flipH="1">
              <a:off x="2640537" y="3337593"/>
              <a:ext cx="1815563" cy="86177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a:stCxn id="84" idx="0"/>
              <a:endCxn id="83" idx="4"/>
            </p:cNvCxnSpPr>
            <p:nvPr/>
          </p:nvCxnSpPr>
          <p:spPr>
            <a:xfrm flipH="1" flipV="1">
              <a:off x="4552586" y="3130629"/>
              <a:ext cx="2353" cy="1064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a:stCxn id="84" idx="3"/>
              <a:endCxn id="88" idx="0"/>
            </p:cNvCxnSpPr>
            <p:nvPr/>
          </p:nvCxnSpPr>
          <p:spPr>
            <a:xfrm>
              <a:off x="4656130" y="3337593"/>
              <a:ext cx="1184881" cy="9705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Oval 87"/>
            <p:cNvSpPr/>
            <p:nvPr/>
          </p:nvSpPr>
          <p:spPr>
            <a:xfrm>
              <a:off x="5635099" y="3434645"/>
              <a:ext cx="410649" cy="41276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sp>
          <p:nvSpPr>
            <p:cNvPr id="89" name="Rectangle 88"/>
            <p:cNvSpPr/>
            <p:nvPr/>
          </p:nvSpPr>
          <p:spPr>
            <a:xfrm>
              <a:off x="5740997" y="3970182"/>
              <a:ext cx="201206" cy="19994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90" name="Straight Connector 89"/>
            <p:cNvCxnSpPr>
              <a:stCxn id="89" idx="1"/>
              <a:endCxn id="68" idx="0"/>
            </p:cNvCxnSpPr>
            <p:nvPr/>
          </p:nvCxnSpPr>
          <p:spPr>
            <a:xfrm flipH="1">
              <a:off x="4543172" y="4070741"/>
              <a:ext cx="1197824" cy="97285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1" name="Straight Connector 90"/>
            <p:cNvCxnSpPr>
              <a:stCxn id="89" idx="0"/>
              <a:endCxn id="88" idx="4"/>
            </p:cNvCxnSpPr>
            <p:nvPr/>
          </p:nvCxnSpPr>
          <p:spPr>
            <a:xfrm flipH="1" flipV="1">
              <a:off x="5841011" y="3847405"/>
              <a:ext cx="0" cy="12277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p:cNvCxnSpPr>
              <a:stCxn id="89" idx="3"/>
              <a:endCxn id="78" idx="0"/>
            </p:cNvCxnSpPr>
            <p:nvPr/>
          </p:nvCxnSpPr>
          <p:spPr>
            <a:xfrm>
              <a:off x="5942203" y="4070741"/>
              <a:ext cx="478895" cy="13330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2435801" y="4199363"/>
              <a:ext cx="407119" cy="4150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sp>
          <p:nvSpPr>
            <p:cNvPr id="94" name="Rectangle 93"/>
            <p:cNvSpPr/>
            <p:nvPr/>
          </p:nvSpPr>
          <p:spPr>
            <a:xfrm>
              <a:off x="2541699" y="4719699"/>
              <a:ext cx="200030" cy="20345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95" name="Straight Connector 94"/>
            <p:cNvCxnSpPr>
              <a:stCxn id="94" idx="1"/>
              <a:endCxn id="62" idx="0"/>
            </p:cNvCxnSpPr>
            <p:nvPr/>
          </p:nvCxnSpPr>
          <p:spPr>
            <a:xfrm flipH="1">
              <a:off x="2025153" y="4821428"/>
              <a:ext cx="516547" cy="22450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6" name="Straight Connector 95"/>
            <p:cNvCxnSpPr>
              <a:stCxn id="94" idx="0"/>
              <a:endCxn id="93" idx="4"/>
            </p:cNvCxnSpPr>
            <p:nvPr/>
          </p:nvCxnSpPr>
          <p:spPr>
            <a:xfrm flipH="1" flipV="1">
              <a:off x="2640537" y="4614462"/>
              <a:ext cx="2353" cy="10523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7" name="Straight Connector 96"/>
            <p:cNvCxnSpPr>
              <a:stCxn id="94" idx="3"/>
              <a:endCxn id="65" idx="0"/>
            </p:cNvCxnSpPr>
            <p:nvPr/>
          </p:nvCxnSpPr>
          <p:spPr>
            <a:xfrm>
              <a:off x="2741729" y="4821428"/>
              <a:ext cx="533020" cy="22450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8" name="Straight Connector 97"/>
            <p:cNvCxnSpPr/>
            <p:nvPr/>
          </p:nvCxnSpPr>
          <p:spPr>
            <a:xfrm>
              <a:off x="2225182" y="5272775"/>
              <a:ext cx="842478"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 name="Rectangle 98"/>
            <p:cNvSpPr/>
            <p:nvPr/>
          </p:nvSpPr>
          <p:spPr>
            <a:xfrm>
              <a:off x="2546406" y="5161692"/>
              <a:ext cx="200030" cy="1999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00" name="Straight Connector 99"/>
            <p:cNvCxnSpPr/>
            <p:nvPr/>
          </p:nvCxnSpPr>
          <p:spPr>
            <a:xfrm flipV="1">
              <a:off x="3474779" y="5270437"/>
              <a:ext cx="861304" cy="233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1" name="Rectangle 100"/>
            <p:cNvSpPr/>
            <p:nvPr/>
          </p:nvSpPr>
          <p:spPr>
            <a:xfrm>
              <a:off x="3796003" y="5161692"/>
              <a:ext cx="200030" cy="1999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02" name="Straight Connector 101"/>
            <p:cNvCxnSpPr/>
            <p:nvPr/>
          </p:nvCxnSpPr>
          <p:spPr>
            <a:xfrm>
              <a:off x="4743202" y="5270437"/>
              <a:ext cx="848360" cy="233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3" name="Rectangle 102"/>
            <p:cNvSpPr/>
            <p:nvPr/>
          </p:nvSpPr>
          <p:spPr>
            <a:xfrm>
              <a:off x="5064426" y="5159353"/>
              <a:ext cx="200030" cy="1999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04" name="Straight Connector 103"/>
            <p:cNvCxnSpPr/>
            <p:nvPr/>
          </p:nvCxnSpPr>
          <p:spPr>
            <a:xfrm flipV="1">
              <a:off x="5999859" y="5270437"/>
              <a:ext cx="841301" cy="233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5" name="Rectangle 104"/>
            <p:cNvSpPr/>
            <p:nvPr/>
          </p:nvSpPr>
          <p:spPr>
            <a:xfrm>
              <a:off x="6319906" y="5161692"/>
              <a:ext cx="200030" cy="1999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grpSp>
      <p:cxnSp>
        <p:nvCxnSpPr>
          <p:cNvPr id="39960" name="Straight Arrow Connector 29"/>
          <p:cNvCxnSpPr>
            <a:cxnSpLocks noChangeShapeType="1"/>
          </p:cNvCxnSpPr>
          <p:nvPr/>
        </p:nvCxnSpPr>
        <p:spPr bwMode="auto">
          <a:xfrm flipH="1" flipV="1">
            <a:off x="2884488" y="5543550"/>
            <a:ext cx="3175" cy="436563"/>
          </a:xfrm>
          <a:prstGeom prst="straightConnector1">
            <a:avLst/>
          </a:prstGeom>
          <a:noFill/>
          <a:ln w="38100" algn="ctr">
            <a:solidFill>
              <a:srgbClr val="84AA33"/>
            </a:solidFill>
            <a:prstDash val="sysDot"/>
            <a:round/>
            <a:headEnd type="oval" w="med" len="med"/>
            <a:tailEnd type="triangle" w="med" len="med"/>
          </a:ln>
        </p:spPr>
      </p:cxnSp>
      <p:cxnSp>
        <p:nvCxnSpPr>
          <p:cNvPr id="39961" name="Straight Arrow Connector 11"/>
          <p:cNvCxnSpPr>
            <a:cxnSpLocks noChangeShapeType="1"/>
          </p:cNvCxnSpPr>
          <p:nvPr/>
        </p:nvCxnSpPr>
        <p:spPr bwMode="auto">
          <a:xfrm flipH="1" flipV="1">
            <a:off x="6049963" y="5605463"/>
            <a:ext cx="3175" cy="431800"/>
          </a:xfrm>
          <a:prstGeom prst="straightConnector1">
            <a:avLst/>
          </a:prstGeom>
          <a:noFill/>
          <a:ln w="38100" algn="ctr">
            <a:solidFill>
              <a:srgbClr val="84AA33"/>
            </a:solidFill>
            <a:round/>
            <a:headEnd type="triangle" w="med" len="med"/>
            <a:tailEnd type="oval" w="med" len="med"/>
          </a:ln>
        </p:spPr>
      </p:cxnSp>
      <p:cxnSp>
        <p:nvCxnSpPr>
          <p:cNvPr id="39962" name="Straight Arrow Connector 12"/>
          <p:cNvCxnSpPr>
            <a:cxnSpLocks noChangeShapeType="1"/>
          </p:cNvCxnSpPr>
          <p:nvPr/>
        </p:nvCxnSpPr>
        <p:spPr bwMode="auto">
          <a:xfrm flipH="1" flipV="1">
            <a:off x="7726363" y="5602288"/>
            <a:ext cx="6350" cy="431800"/>
          </a:xfrm>
          <a:prstGeom prst="straightConnector1">
            <a:avLst/>
          </a:prstGeom>
          <a:noFill/>
          <a:ln w="38100" algn="ctr">
            <a:solidFill>
              <a:srgbClr val="84AA33"/>
            </a:solidFill>
            <a:round/>
            <a:headEnd type="triangle" w="med" len="med"/>
            <a:tailEnd type="oval" w="med" len="med"/>
          </a:ln>
        </p:spPr>
      </p:cxnSp>
      <p:cxnSp>
        <p:nvCxnSpPr>
          <p:cNvPr id="39963" name="Straight Arrow Connector 16"/>
          <p:cNvCxnSpPr>
            <a:cxnSpLocks noChangeShapeType="1"/>
          </p:cNvCxnSpPr>
          <p:nvPr/>
        </p:nvCxnSpPr>
        <p:spPr bwMode="auto">
          <a:xfrm flipV="1">
            <a:off x="6053138" y="4657725"/>
            <a:ext cx="485775" cy="233363"/>
          </a:xfrm>
          <a:prstGeom prst="straightConnector1">
            <a:avLst/>
          </a:prstGeom>
          <a:noFill/>
          <a:ln w="38100" algn="ctr">
            <a:solidFill>
              <a:srgbClr val="84AA33"/>
            </a:solidFill>
            <a:prstDash val="sysDot"/>
            <a:round/>
            <a:headEnd type="triangle" w="med" len="med"/>
            <a:tailEnd type="oval" w="med" len="med"/>
          </a:ln>
        </p:spPr>
      </p:cxnSp>
      <p:cxnSp>
        <p:nvCxnSpPr>
          <p:cNvPr id="39964" name="Straight Arrow Connector 17"/>
          <p:cNvCxnSpPr>
            <a:cxnSpLocks noChangeShapeType="1"/>
          </p:cNvCxnSpPr>
          <p:nvPr/>
        </p:nvCxnSpPr>
        <p:spPr bwMode="auto">
          <a:xfrm flipH="1" flipV="1">
            <a:off x="7280275" y="4857750"/>
            <a:ext cx="347663" cy="144463"/>
          </a:xfrm>
          <a:prstGeom prst="straightConnector1">
            <a:avLst/>
          </a:prstGeom>
          <a:noFill/>
          <a:ln w="38100" algn="ctr">
            <a:solidFill>
              <a:srgbClr val="84AA33"/>
            </a:solidFill>
            <a:prstDash val="sysDot"/>
            <a:round/>
            <a:headEnd type="triangle" w="med" len="med"/>
            <a:tailEnd type="oval" w="med" len="med"/>
          </a:ln>
        </p:spPr>
      </p:cxnSp>
      <p:cxnSp>
        <p:nvCxnSpPr>
          <p:cNvPr id="39965" name="Straight Arrow Connector 18"/>
          <p:cNvCxnSpPr>
            <a:cxnSpLocks noChangeShapeType="1"/>
          </p:cNvCxnSpPr>
          <p:nvPr/>
        </p:nvCxnSpPr>
        <p:spPr bwMode="auto">
          <a:xfrm flipV="1">
            <a:off x="6765925" y="4376738"/>
            <a:ext cx="0" cy="298450"/>
          </a:xfrm>
          <a:prstGeom prst="straightConnector1">
            <a:avLst/>
          </a:prstGeom>
          <a:noFill/>
          <a:ln w="38100" algn="ctr">
            <a:solidFill>
              <a:srgbClr val="84AA33"/>
            </a:solidFill>
            <a:round/>
            <a:headEnd type="triangle" w="med" len="med"/>
            <a:tailEnd type="oval" w="med" len="med"/>
          </a:ln>
        </p:spPr>
      </p:cxnSp>
      <p:cxnSp>
        <p:nvCxnSpPr>
          <p:cNvPr id="39966" name="Straight Arrow Connector 29"/>
          <p:cNvCxnSpPr>
            <a:cxnSpLocks noChangeShapeType="1"/>
          </p:cNvCxnSpPr>
          <p:nvPr/>
        </p:nvCxnSpPr>
        <p:spPr bwMode="auto">
          <a:xfrm flipH="1" flipV="1">
            <a:off x="6291263" y="5538788"/>
            <a:ext cx="3175" cy="436562"/>
          </a:xfrm>
          <a:prstGeom prst="straightConnector1">
            <a:avLst/>
          </a:prstGeom>
          <a:noFill/>
          <a:ln w="38100" algn="ctr">
            <a:solidFill>
              <a:srgbClr val="84AA33"/>
            </a:solidFill>
            <a:prstDash val="sysDot"/>
            <a:round/>
            <a:headEnd type="oval" w="med" len="med"/>
            <a:tailEnd type="triangle" w="med" len="med"/>
          </a:ln>
        </p:spPr>
      </p:cxnSp>
      <p:cxnSp>
        <p:nvCxnSpPr>
          <p:cNvPr id="39967" name="Straight Arrow Connector 33"/>
          <p:cNvCxnSpPr>
            <a:cxnSpLocks noChangeShapeType="1"/>
          </p:cNvCxnSpPr>
          <p:nvPr/>
        </p:nvCxnSpPr>
        <p:spPr bwMode="auto">
          <a:xfrm flipV="1">
            <a:off x="6440488" y="4789488"/>
            <a:ext cx="393700" cy="176212"/>
          </a:xfrm>
          <a:prstGeom prst="straightConnector1">
            <a:avLst/>
          </a:prstGeom>
          <a:noFill/>
          <a:ln w="38100" algn="ctr">
            <a:solidFill>
              <a:srgbClr val="84AA33"/>
            </a:solidFill>
            <a:round/>
            <a:headEnd type="oval" w="med" len="med"/>
            <a:tailEnd type="triangle" w="med" len="med"/>
          </a:ln>
        </p:spPr>
      </p:cxnSp>
      <p:cxnSp>
        <p:nvCxnSpPr>
          <p:cNvPr id="39968" name="Straight Arrow Connector 34"/>
          <p:cNvCxnSpPr>
            <a:cxnSpLocks noChangeShapeType="1"/>
          </p:cNvCxnSpPr>
          <p:nvPr/>
        </p:nvCxnSpPr>
        <p:spPr bwMode="auto">
          <a:xfrm flipH="1" flipV="1">
            <a:off x="7391400" y="4657725"/>
            <a:ext cx="506413" cy="193675"/>
          </a:xfrm>
          <a:prstGeom prst="straightConnector1">
            <a:avLst/>
          </a:prstGeom>
          <a:noFill/>
          <a:ln w="38100" algn="ctr">
            <a:solidFill>
              <a:srgbClr val="84AA33"/>
            </a:solidFill>
            <a:round/>
            <a:headEnd type="oval" w="med" len="med"/>
            <a:tailEnd type="triangle" w="med" len="med"/>
          </a:ln>
        </p:spPr>
      </p:cxnSp>
      <p:cxnSp>
        <p:nvCxnSpPr>
          <p:cNvPr id="39969" name="Straight Arrow Connector 35"/>
          <p:cNvCxnSpPr>
            <a:cxnSpLocks noChangeShapeType="1"/>
          </p:cNvCxnSpPr>
          <p:nvPr/>
        </p:nvCxnSpPr>
        <p:spPr bwMode="auto">
          <a:xfrm flipV="1">
            <a:off x="7280275" y="4225925"/>
            <a:ext cx="0" cy="298450"/>
          </a:xfrm>
          <a:prstGeom prst="straightConnector1">
            <a:avLst/>
          </a:prstGeom>
          <a:noFill/>
          <a:ln w="38100" algn="ctr">
            <a:solidFill>
              <a:srgbClr val="84AA33"/>
            </a:solidFill>
            <a:prstDash val="sysDot"/>
            <a:round/>
            <a:headEnd type="oval" w="med" len="med"/>
            <a:tailEnd type="triangle" w="med" len="med"/>
          </a:ln>
        </p:spPr>
      </p:cxnSp>
      <p:cxnSp>
        <p:nvCxnSpPr>
          <p:cNvPr id="39970" name="Straight Arrow Connector 45"/>
          <p:cNvCxnSpPr>
            <a:cxnSpLocks noChangeShapeType="1"/>
          </p:cNvCxnSpPr>
          <p:nvPr/>
        </p:nvCxnSpPr>
        <p:spPr bwMode="auto">
          <a:xfrm flipV="1">
            <a:off x="6526213" y="5381625"/>
            <a:ext cx="307975" cy="3175"/>
          </a:xfrm>
          <a:prstGeom prst="straightConnector1">
            <a:avLst/>
          </a:prstGeom>
          <a:noFill/>
          <a:ln w="38100" algn="ctr">
            <a:solidFill>
              <a:srgbClr val="84AA33"/>
            </a:solidFill>
            <a:round/>
            <a:headEnd type="oval" w="med" len="med"/>
            <a:tailEnd type="triangle" w="med" len="med"/>
          </a:ln>
        </p:spPr>
      </p:cxnSp>
      <p:cxnSp>
        <p:nvCxnSpPr>
          <p:cNvPr id="39971" name="Straight Arrow Connector 46"/>
          <p:cNvCxnSpPr>
            <a:cxnSpLocks noChangeShapeType="1"/>
          </p:cNvCxnSpPr>
          <p:nvPr/>
        </p:nvCxnSpPr>
        <p:spPr bwMode="auto">
          <a:xfrm>
            <a:off x="7273925" y="5391150"/>
            <a:ext cx="309563" cy="0"/>
          </a:xfrm>
          <a:prstGeom prst="straightConnector1">
            <a:avLst/>
          </a:prstGeom>
          <a:noFill/>
          <a:ln w="38100" algn="ctr">
            <a:solidFill>
              <a:srgbClr val="84AA33"/>
            </a:solidFill>
            <a:prstDash val="sysDot"/>
            <a:round/>
            <a:headEnd type="oval" w="med" len="med"/>
            <a:tailEnd type="triangle" w="med" len="med"/>
          </a:ln>
        </p:spPr>
      </p:cxnSp>
      <p:cxnSp>
        <p:nvCxnSpPr>
          <p:cNvPr id="39972" name="Straight Arrow Connector 47"/>
          <p:cNvCxnSpPr>
            <a:cxnSpLocks noChangeShapeType="1"/>
          </p:cNvCxnSpPr>
          <p:nvPr/>
        </p:nvCxnSpPr>
        <p:spPr bwMode="auto">
          <a:xfrm flipH="1">
            <a:off x="7186613" y="5146675"/>
            <a:ext cx="301625" cy="0"/>
          </a:xfrm>
          <a:prstGeom prst="straightConnector1">
            <a:avLst/>
          </a:prstGeom>
          <a:noFill/>
          <a:ln w="38100" algn="ctr">
            <a:solidFill>
              <a:srgbClr val="84AA33"/>
            </a:solidFill>
            <a:round/>
            <a:headEnd type="oval" w="med" len="med"/>
            <a:tailEnd type="triangle" w="med" len="med"/>
          </a:ln>
        </p:spPr>
      </p:cxnSp>
      <p:cxnSp>
        <p:nvCxnSpPr>
          <p:cNvPr id="39973" name="Straight Arrow Connector 48"/>
          <p:cNvCxnSpPr>
            <a:cxnSpLocks noChangeShapeType="1"/>
          </p:cNvCxnSpPr>
          <p:nvPr/>
        </p:nvCxnSpPr>
        <p:spPr bwMode="auto">
          <a:xfrm flipH="1">
            <a:off x="6467475" y="5146675"/>
            <a:ext cx="298450" cy="0"/>
          </a:xfrm>
          <a:prstGeom prst="straightConnector1">
            <a:avLst/>
          </a:prstGeom>
          <a:noFill/>
          <a:ln w="38100" algn="ctr">
            <a:solidFill>
              <a:srgbClr val="84AA33"/>
            </a:solidFill>
            <a:prstDash val="sysDot"/>
            <a:round/>
            <a:headEnd type="oval" w="med" len="med"/>
            <a:tailEnd type="triangle" w="med" len="med"/>
          </a:ln>
        </p:spPr>
      </p:cxnSp>
      <p:cxnSp>
        <p:nvCxnSpPr>
          <p:cNvPr id="39974" name="Straight Arrow Connector 29"/>
          <p:cNvCxnSpPr>
            <a:cxnSpLocks noChangeShapeType="1"/>
          </p:cNvCxnSpPr>
          <p:nvPr/>
        </p:nvCxnSpPr>
        <p:spPr bwMode="auto">
          <a:xfrm flipH="1" flipV="1">
            <a:off x="7999413" y="5529263"/>
            <a:ext cx="3175" cy="436562"/>
          </a:xfrm>
          <a:prstGeom prst="straightConnector1">
            <a:avLst/>
          </a:prstGeom>
          <a:noFill/>
          <a:ln w="38100" algn="ctr">
            <a:solidFill>
              <a:srgbClr val="84AA33"/>
            </a:solidFill>
            <a:prstDash val="sysDot"/>
            <a:round/>
            <a:headEnd type="oval" w="med" len="med"/>
            <a:tailEnd type="triangle" w="med" len="med"/>
          </a:ln>
        </p:spPr>
      </p:cxnSp>
      <p:cxnSp>
        <p:nvCxnSpPr>
          <p:cNvPr id="39975" name="Straight Arrow Connector 45"/>
          <p:cNvCxnSpPr>
            <a:cxnSpLocks noChangeShapeType="1"/>
          </p:cNvCxnSpPr>
          <p:nvPr/>
        </p:nvCxnSpPr>
        <p:spPr bwMode="auto">
          <a:xfrm flipV="1">
            <a:off x="3100388" y="5375275"/>
            <a:ext cx="307975" cy="3175"/>
          </a:xfrm>
          <a:prstGeom prst="straightConnector1">
            <a:avLst/>
          </a:prstGeom>
          <a:noFill/>
          <a:ln w="38100" algn="ctr">
            <a:solidFill>
              <a:srgbClr val="84AA33"/>
            </a:solidFill>
            <a:round/>
            <a:headEnd type="oval" w="med" len="med"/>
            <a:tailEnd type="triangle" w="med" len="med"/>
          </a:ln>
        </p:spPr>
      </p:cxnSp>
      <p:cxnSp>
        <p:nvCxnSpPr>
          <p:cNvPr id="39976" name="Straight Arrow Connector 46"/>
          <p:cNvCxnSpPr>
            <a:cxnSpLocks noChangeShapeType="1"/>
          </p:cNvCxnSpPr>
          <p:nvPr/>
        </p:nvCxnSpPr>
        <p:spPr bwMode="auto">
          <a:xfrm>
            <a:off x="3848100" y="5384800"/>
            <a:ext cx="309563" cy="0"/>
          </a:xfrm>
          <a:prstGeom prst="straightConnector1">
            <a:avLst/>
          </a:prstGeom>
          <a:noFill/>
          <a:ln w="38100" algn="ctr">
            <a:solidFill>
              <a:srgbClr val="84AA33"/>
            </a:solidFill>
            <a:prstDash val="sysDot"/>
            <a:round/>
            <a:headEnd type="oval" w="med" len="med"/>
            <a:tailEnd type="triangle" w="med" len="med"/>
          </a:ln>
        </p:spPr>
      </p:cxnSp>
      <p:cxnSp>
        <p:nvCxnSpPr>
          <p:cNvPr id="39977" name="Straight Arrow Connector 47"/>
          <p:cNvCxnSpPr>
            <a:cxnSpLocks noChangeShapeType="1"/>
          </p:cNvCxnSpPr>
          <p:nvPr/>
        </p:nvCxnSpPr>
        <p:spPr bwMode="auto">
          <a:xfrm flipH="1">
            <a:off x="3760788" y="5140325"/>
            <a:ext cx="301625" cy="0"/>
          </a:xfrm>
          <a:prstGeom prst="straightConnector1">
            <a:avLst/>
          </a:prstGeom>
          <a:noFill/>
          <a:ln w="38100" algn="ctr">
            <a:solidFill>
              <a:srgbClr val="84AA33"/>
            </a:solidFill>
            <a:round/>
            <a:headEnd type="oval" w="med" len="med"/>
            <a:tailEnd type="triangle" w="med" len="med"/>
          </a:ln>
        </p:spPr>
      </p:cxnSp>
      <p:cxnSp>
        <p:nvCxnSpPr>
          <p:cNvPr id="39978" name="Straight Arrow Connector 48"/>
          <p:cNvCxnSpPr>
            <a:cxnSpLocks noChangeShapeType="1"/>
          </p:cNvCxnSpPr>
          <p:nvPr/>
        </p:nvCxnSpPr>
        <p:spPr bwMode="auto">
          <a:xfrm flipH="1">
            <a:off x="3041650" y="5140325"/>
            <a:ext cx="298450" cy="0"/>
          </a:xfrm>
          <a:prstGeom prst="straightConnector1">
            <a:avLst/>
          </a:prstGeom>
          <a:noFill/>
          <a:ln w="38100" algn="ctr">
            <a:solidFill>
              <a:srgbClr val="84AA33"/>
            </a:solidFill>
            <a:prstDash val="sysDot"/>
            <a:round/>
            <a:headEnd type="oval" w="med" len="med"/>
            <a:tailEnd type="triangle" w="med" len="med"/>
          </a:ln>
        </p:spPr>
      </p:cxnSp>
      <p:cxnSp>
        <p:nvCxnSpPr>
          <p:cNvPr id="39979" name="Straight Arrow Connector 45"/>
          <p:cNvCxnSpPr>
            <a:cxnSpLocks noChangeShapeType="1"/>
          </p:cNvCxnSpPr>
          <p:nvPr/>
        </p:nvCxnSpPr>
        <p:spPr bwMode="auto">
          <a:xfrm flipV="1">
            <a:off x="4826000" y="5378450"/>
            <a:ext cx="307975" cy="3175"/>
          </a:xfrm>
          <a:prstGeom prst="straightConnector1">
            <a:avLst/>
          </a:prstGeom>
          <a:noFill/>
          <a:ln w="38100" algn="ctr">
            <a:solidFill>
              <a:srgbClr val="84AA33"/>
            </a:solidFill>
            <a:round/>
            <a:headEnd type="oval" w="med" len="med"/>
            <a:tailEnd type="triangle" w="med" len="med"/>
          </a:ln>
        </p:spPr>
      </p:cxnSp>
      <p:cxnSp>
        <p:nvCxnSpPr>
          <p:cNvPr id="39980" name="Straight Arrow Connector 46"/>
          <p:cNvCxnSpPr>
            <a:cxnSpLocks noChangeShapeType="1"/>
          </p:cNvCxnSpPr>
          <p:nvPr/>
        </p:nvCxnSpPr>
        <p:spPr bwMode="auto">
          <a:xfrm>
            <a:off x="5573713" y="5387975"/>
            <a:ext cx="309562" cy="0"/>
          </a:xfrm>
          <a:prstGeom prst="straightConnector1">
            <a:avLst/>
          </a:prstGeom>
          <a:noFill/>
          <a:ln w="38100" algn="ctr">
            <a:solidFill>
              <a:srgbClr val="84AA33"/>
            </a:solidFill>
            <a:prstDash val="sysDot"/>
            <a:round/>
            <a:headEnd type="oval" w="med" len="med"/>
            <a:tailEnd type="triangle" w="med" len="med"/>
          </a:ln>
        </p:spPr>
      </p:cxnSp>
      <p:cxnSp>
        <p:nvCxnSpPr>
          <p:cNvPr id="39981" name="Straight Arrow Connector 47"/>
          <p:cNvCxnSpPr>
            <a:cxnSpLocks noChangeShapeType="1"/>
          </p:cNvCxnSpPr>
          <p:nvPr/>
        </p:nvCxnSpPr>
        <p:spPr bwMode="auto">
          <a:xfrm flipH="1">
            <a:off x="5486400" y="5143500"/>
            <a:ext cx="301625" cy="0"/>
          </a:xfrm>
          <a:prstGeom prst="straightConnector1">
            <a:avLst/>
          </a:prstGeom>
          <a:noFill/>
          <a:ln w="38100" algn="ctr">
            <a:solidFill>
              <a:srgbClr val="84AA33"/>
            </a:solidFill>
            <a:round/>
            <a:headEnd type="oval" w="med" len="med"/>
            <a:tailEnd type="triangle" w="med" len="med"/>
          </a:ln>
        </p:spPr>
      </p:cxnSp>
      <p:cxnSp>
        <p:nvCxnSpPr>
          <p:cNvPr id="39982" name="Straight Arrow Connector 48"/>
          <p:cNvCxnSpPr>
            <a:cxnSpLocks noChangeShapeType="1"/>
          </p:cNvCxnSpPr>
          <p:nvPr/>
        </p:nvCxnSpPr>
        <p:spPr bwMode="auto">
          <a:xfrm flipH="1">
            <a:off x="4767263" y="5143500"/>
            <a:ext cx="298450" cy="0"/>
          </a:xfrm>
          <a:prstGeom prst="straightConnector1">
            <a:avLst/>
          </a:prstGeom>
          <a:noFill/>
          <a:ln w="38100" algn="ctr">
            <a:solidFill>
              <a:srgbClr val="84AA33"/>
            </a:solidFill>
            <a:prstDash val="sysDot"/>
            <a:round/>
            <a:headEnd type="oval" w="med" len="med"/>
            <a:tailEnd type="triangle" w="med" len="med"/>
          </a:ln>
        </p:spPr>
      </p:cxnSp>
      <p:cxnSp>
        <p:nvCxnSpPr>
          <p:cNvPr id="39983" name="Straight Arrow Connector 11"/>
          <p:cNvCxnSpPr>
            <a:cxnSpLocks noChangeShapeType="1"/>
          </p:cNvCxnSpPr>
          <p:nvPr/>
        </p:nvCxnSpPr>
        <p:spPr bwMode="auto">
          <a:xfrm flipH="1" flipV="1">
            <a:off x="4343400" y="5600700"/>
            <a:ext cx="3175" cy="431800"/>
          </a:xfrm>
          <a:prstGeom prst="straightConnector1">
            <a:avLst/>
          </a:prstGeom>
          <a:noFill/>
          <a:ln w="38100" algn="ctr">
            <a:solidFill>
              <a:srgbClr val="84AA33"/>
            </a:solidFill>
            <a:round/>
            <a:headEnd type="triangle" w="med" len="med"/>
            <a:tailEnd type="oval" w="med" len="med"/>
          </a:ln>
        </p:spPr>
      </p:cxnSp>
      <p:cxnSp>
        <p:nvCxnSpPr>
          <p:cNvPr id="39984" name="Straight Arrow Connector 29"/>
          <p:cNvCxnSpPr>
            <a:cxnSpLocks noChangeShapeType="1"/>
          </p:cNvCxnSpPr>
          <p:nvPr/>
        </p:nvCxnSpPr>
        <p:spPr bwMode="auto">
          <a:xfrm flipH="1" flipV="1">
            <a:off x="4584700" y="5534025"/>
            <a:ext cx="3175" cy="436563"/>
          </a:xfrm>
          <a:prstGeom prst="straightConnector1">
            <a:avLst/>
          </a:prstGeom>
          <a:noFill/>
          <a:ln w="38100" algn="ctr">
            <a:solidFill>
              <a:srgbClr val="84AA33"/>
            </a:solidFill>
            <a:prstDash val="sysDot"/>
            <a:round/>
            <a:headEnd type="oval" w="med" len="med"/>
            <a:tailEnd type="triangle" w="med" len="med"/>
          </a:ln>
        </p:spPr>
      </p:cxnSp>
      <p:cxnSp>
        <p:nvCxnSpPr>
          <p:cNvPr id="39985" name="Straight Arrow Connector 27"/>
          <p:cNvCxnSpPr>
            <a:cxnSpLocks noChangeShapeType="1"/>
          </p:cNvCxnSpPr>
          <p:nvPr/>
        </p:nvCxnSpPr>
        <p:spPr bwMode="auto">
          <a:xfrm flipV="1">
            <a:off x="4117975" y="2286000"/>
            <a:ext cx="0" cy="333375"/>
          </a:xfrm>
          <a:prstGeom prst="straightConnector1">
            <a:avLst/>
          </a:prstGeom>
          <a:noFill/>
          <a:ln w="38100" algn="ctr">
            <a:solidFill>
              <a:srgbClr val="84AA33"/>
            </a:solidFill>
            <a:round/>
            <a:headEnd type="triangle" w="med" len="med"/>
            <a:tailEnd type="oval" w="med" len="med"/>
          </a:ln>
        </p:spPr>
      </p:cxnSp>
      <p:cxnSp>
        <p:nvCxnSpPr>
          <p:cNvPr id="39986" name="Straight Arrow Connector 43"/>
          <p:cNvCxnSpPr>
            <a:cxnSpLocks noChangeShapeType="1"/>
          </p:cNvCxnSpPr>
          <p:nvPr/>
        </p:nvCxnSpPr>
        <p:spPr bwMode="auto">
          <a:xfrm flipH="1" flipV="1">
            <a:off x="5067300" y="2579688"/>
            <a:ext cx="1096963" cy="95250"/>
          </a:xfrm>
          <a:prstGeom prst="straightConnector1">
            <a:avLst/>
          </a:prstGeom>
          <a:noFill/>
          <a:ln w="38100" algn="ctr">
            <a:solidFill>
              <a:srgbClr val="84AA33"/>
            </a:solidFill>
            <a:round/>
            <a:headEnd type="oval" w="med" len="med"/>
            <a:tailEnd type="triangle" w="med" len="med"/>
          </a:ln>
        </p:spPr>
      </p:cxnSp>
      <p:cxnSp>
        <p:nvCxnSpPr>
          <p:cNvPr id="39987" name="Straight Arrow Connector 44"/>
          <p:cNvCxnSpPr>
            <a:cxnSpLocks noChangeShapeType="1"/>
          </p:cNvCxnSpPr>
          <p:nvPr/>
        </p:nvCxnSpPr>
        <p:spPr bwMode="auto">
          <a:xfrm flipV="1">
            <a:off x="4781550" y="2170113"/>
            <a:ext cx="0" cy="334962"/>
          </a:xfrm>
          <a:prstGeom prst="straightConnector1">
            <a:avLst/>
          </a:prstGeom>
          <a:noFill/>
          <a:ln w="38100" algn="ctr">
            <a:solidFill>
              <a:srgbClr val="84AA33"/>
            </a:solidFill>
            <a:prstDash val="sysDot"/>
            <a:round/>
            <a:headEnd type="oval" w="med" len="med"/>
            <a:tailEnd type="triangle" w="med" len="med"/>
          </a:ln>
        </p:spPr>
      </p:cxnSp>
      <p:cxnSp>
        <p:nvCxnSpPr>
          <p:cNvPr id="39988" name="Straight Arrow Connector 26"/>
          <p:cNvCxnSpPr>
            <a:cxnSpLocks noChangeShapeType="1"/>
          </p:cNvCxnSpPr>
          <p:nvPr/>
        </p:nvCxnSpPr>
        <p:spPr bwMode="auto">
          <a:xfrm flipH="1" flipV="1">
            <a:off x="4856163" y="2798763"/>
            <a:ext cx="1096962" cy="92075"/>
          </a:xfrm>
          <a:prstGeom prst="straightConnector1">
            <a:avLst/>
          </a:prstGeom>
          <a:noFill/>
          <a:ln w="38100" algn="ctr">
            <a:solidFill>
              <a:srgbClr val="84AA33"/>
            </a:solidFill>
            <a:prstDash val="sysDot"/>
            <a:round/>
            <a:headEnd type="triangle" w="med" len="med"/>
            <a:tailEnd type="oval" w="med" len="med"/>
          </a:ln>
        </p:spPr>
      </p:cxnSp>
      <p:sp>
        <p:nvSpPr>
          <p:cNvPr id="39989" name="Text Box 522"/>
          <p:cNvSpPr txBox="1">
            <a:spLocks noChangeArrowheads="1"/>
          </p:cNvSpPr>
          <p:nvPr/>
        </p:nvSpPr>
        <p:spPr bwMode="auto">
          <a:xfrm>
            <a:off x="5376863" y="1117600"/>
            <a:ext cx="3781425" cy="1311275"/>
          </a:xfrm>
          <a:prstGeom prst="rect">
            <a:avLst/>
          </a:prstGeom>
          <a:noFill/>
          <a:ln w="9525">
            <a:noFill/>
            <a:miter lim="800000"/>
            <a:headEnd/>
            <a:tailEnd/>
          </a:ln>
        </p:spPr>
        <p:txBody>
          <a:bodyPr>
            <a:spAutoFit/>
          </a:bodyPr>
          <a:lstStyle/>
          <a:p>
            <a:pPr defTabSz="914400"/>
            <a:r>
              <a:rPr lang="en-US" sz="2000">
                <a:solidFill>
                  <a:srgbClr val="84AA33"/>
                </a:solidFill>
              </a:rPr>
              <a:t>Messages from factors are stale.</a:t>
            </a:r>
          </a:p>
          <a:p>
            <a:pPr defTabSz="914400"/>
            <a:r>
              <a:rPr lang="en-US" sz="2000">
                <a:solidFill>
                  <a:srgbClr val="84AA33"/>
                </a:solidFill>
              </a:rPr>
              <a:t>Messages from variables</a:t>
            </a:r>
            <a:br>
              <a:rPr lang="en-US" sz="2000">
                <a:solidFill>
                  <a:srgbClr val="84AA33"/>
                </a:solidFill>
              </a:rPr>
            </a:br>
            <a:r>
              <a:rPr lang="en-US" sz="2000">
                <a:solidFill>
                  <a:srgbClr val="84AA33"/>
                </a:solidFill>
              </a:rPr>
              <a:t>are actually fresh (in sync</a:t>
            </a:r>
            <a:br>
              <a:rPr lang="en-US" sz="2000">
                <a:solidFill>
                  <a:srgbClr val="84AA33"/>
                </a:solidFill>
              </a:rPr>
            </a:br>
            <a:r>
              <a:rPr lang="en-US" sz="2000">
                <a:solidFill>
                  <a:srgbClr val="84AA33"/>
                </a:solidFill>
              </a:rPr>
              <a:t>with their uniform antecedents).</a:t>
            </a:r>
          </a:p>
        </p:txBody>
      </p:sp>
      <p:sp>
        <p:nvSpPr>
          <p:cNvPr id="39990" name="Text Box 523"/>
          <p:cNvSpPr txBox="1">
            <a:spLocks noChangeArrowheads="1"/>
          </p:cNvSpPr>
          <p:nvPr/>
        </p:nvSpPr>
        <p:spPr bwMode="auto">
          <a:xfrm>
            <a:off x="768350" y="1135063"/>
            <a:ext cx="2193925" cy="1311275"/>
          </a:xfrm>
          <a:prstGeom prst="rect">
            <a:avLst/>
          </a:prstGeom>
          <a:noFill/>
          <a:ln w="9525">
            <a:noFill/>
            <a:miter lim="800000"/>
            <a:headEnd/>
            <a:tailEnd/>
          </a:ln>
        </p:spPr>
        <p:txBody>
          <a:bodyPr>
            <a:spAutoFit/>
          </a:bodyPr>
          <a:lstStyle/>
          <a:p>
            <a:pPr algn="ctr"/>
            <a:r>
              <a:rPr lang="en-US" sz="2000" b="1">
                <a:solidFill>
                  <a:srgbClr val="84AA33"/>
                </a:solidFill>
              </a:rPr>
              <a:t>Initially all messages are uniform</a:t>
            </a:r>
            <a:r>
              <a:rPr lang="en-US" sz="2000">
                <a:solidFill>
                  <a:srgbClr val="84AA33"/>
                </a:solidFill>
              </a:rPr>
              <a:t>.</a:t>
            </a:r>
            <a:br>
              <a:rPr lang="en-US" sz="2000">
                <a:solidFill>
                  <a:srgbClr val="84AA33"/>
                </a:solidFill>
              </a:rPr>
            </a:br>
            <a:endParaRPr lang="en-US" sz="2000">
              <a:solidFill>
                <a:srgbClr val="84AA33"/>
              </a:solidFill>
            </a:endParaRPr>
          </a:p>
        </p:txBody>
      </p:sp>
    </p:spTree>
    <p:extLst>
      <p:ext uri="{BB962C8B-B14F-4D97-AF65-F5344CB8AC3E}">
        <p14:creationId xmlns:p14="http://schemas.microsoft.com/office/powerpoint/2010/main" val="139409233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989">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89" grpId="0" build="p"/>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a:t>Annotating a Tree</a:t>
            </a:r>
          </a:p>
        </p:txBody>
      </p:sp>
      <p:sp>
        <p:nvSpPr>
          <p:cNvPr id="4" name="Slide Number Placeholder 3"/>
          <p:cNvSpPr>
            <a:spLocks noGrp="1"/>
          </p:cNvSpPr>
          <p:nvPr>
            <p:ph type="sldNum" sz="quarter" idx="12"/>
          </p:nvPr>
        </p:nvSpPr>
        <p:spPr/>
        <p:txBody>
          <a:bodyPr/>
          <a:lstStyle/>
          <a:p>
            <a:pPr>
              <a:defRPr/>
            </a:pPr>
            <a:fld id="{E7559DCB-0F32-4AA2-81DB-0720B97391CC}" type="slidenum">
              <a:rPr lang="en-US"/>
              <a:pPr>
                <a:defRPr/>
              </a:pPr>
              <a:t>28</a:t>
            </a:fld>
            <a:endParaRPr lang="en-US"/>
          </a:p>
        </p:txBody>
      </p:sp>
      <p:sp>
        <p:nvSpPr>
          <p:cNvPr id="55" name="Content Placeholder 2"/>
          <p:cNvSpPr txBox="1">
            <a:spLocks/>
          </p:cNvSpPr>
          <p:nvPr/>
        </p:nvSpPr>
        <p:spPr>
          <a:xfrm>
            <a:off x="457200" y="1211263"/>
            <a:ext cx="3756025" cy="5145087"/>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p>
            <a:pPr>
              <a:spcBef>
                <a:spcPct val="20000"/>
              </a:spcBef>
              <a:buFont typeface="Arial" charset="0"/>
              <a:buNone/>
              <a:defRPr/>
            </a:pPr>
            <a:r>
              <a:rPr lang="en-US" sz="2600">
                <a:latin typeface="Candara" pitchFamily="34" charset="0"/>
              </a:rPr>
              <a:t>Given: a </a:t>
            </a:r>
            <a:r>
              <a:rPr lang="en-US" sz="2600" b="1">
                <a:latin typeface="Candara" pitchFamily="34" charset="0"/>
              </a:rPr>
              <a:t>sentence</a:t>
            </a:r>
            <a:r>
              <a:rPr lang="en-US" sz="2600">
                <a:latin typeface="Candara" pitchFamily="34" charset="0"/>
              </a:rPr>
              <a:t> and unlabeled </a:t>
            </a:r>
            <a:r>
              <a:rPr lang="en-US" sz="2600" b="1">
                <a:latin typeface="Candara" pitchFamily="34" charset="0"/>
              </a:rPr>
              <a:t>parse </a:t>
            </a:r>
            <a:r>
              <a:rPr lang="en-US" sz="2600">
                <a:latin typeface="Candara" pitchFamily="34" charset="0"/>
              </a:rPr>
              <a:t>tree.</a:t>
            </a:r>
          </a:p>
          <a:p>
            <a:pPr>
              <a:spcBef>
                <a:spcPct val="20000"/>
              </a:spcBef>
              <a:buFont typeface="Arial" charset="0"/>
              <a:buNone/>
              <a:defRPr/>
            </a:pPr>
            <a:endParaRPr lang="en-US" sz="2600">
              <a:latin typeface="Candara" pitchFamily="34" charset="0"/>
            </a:endParaRPr>
          </a:p>
          <a:p>
            <a:pPr>
              <a:spcBef>
                <a:spcPct val="20000"/>
              </a:spcBef>
              <a:buFont typeface="Arial" charset="0"/>
              <a:buNone/>
              <a:defRPr/>
            </a:pPr>
            <a:r>
              <a:rPr lang="en-US" sz="2600">
                <a:latin typeface="Candara" pitchFamily="34" charset="0"/>
              </a:rPr>
              <a:t>Construct a factor graph which mimics the tree structure, to </a:t>
            </a:r>
            <a:r>
              <a:rPr lang="en-US" sz="2600" b="1">
                <a:latin typeface="Candara" pitchFamily="34" charset="0"/>
              </a:rPr>
              <a:t>predict </a:t>
            </a:r>
            <a:r>
              <a:rPr lang="en-US" sz="2600">
                <a:latin typeface="Candara" pitchFamily="34" charset="0"/>
              </a:rPr>
              <a:t>the tags / nonterminals.</a:t>
            </a:r>
          </a:p>
        </p:txBody>
      </p:sp>
      <p:grpSp>
        <p:nvGrpSpPr>
          <p:cNvPr id="62468" name="Group 226"/>
          <p:cNvGrpSpPr>
            <a:grpSpLocks/>
          </p:cNvGrpSpPr>
          <p:nvPr/>
        </p:nvGrpSpPr>
        <p:grpSpPr bwMode="auto">
          <a:xfrm>
            <a:off x="4217988" y="1296988"/>
            <a:ext cx="4400550" cy="3203575"/>
            <a:chOff x="2243302" y="1613365"/>
            <a:chExt cx="4401149" cy="3204211"/>
          </a:xfrm>
        </p:grpSpPr>
        <p:sp>
          <p:nvSpPr>
            <p:cNvPr id="228" name="Oval 227"/>
            <p:cNvSpPr/>
            <p:nvPr/>
          </p:nvSpPr>
          <p:spPr>
            <a:xfrm>
              <a:off x="2459231" y="3788672"/>
              <a:ext cx="295315" cy="298509"/>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229" name="Rectangle 228"/>
            <p:cNvSpPr/>
            <p:nvPr/>
          </p:nvSpPr>
          <p:spPr>
            <a:xfrm>
              <a:off x="2540204" y="4390453"/>
              <a:ext cx="144483"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230" name="Straight Connector 229"/>
            <p:cNvCxnSpPr>
              <a:stCxn id="228" idx="4"/>
              <a:endCxn id="229" idx="0"/>
            </p:cNvCxnSpPr>
            <p:nvPr/>
          </p:nvCxnSpPr>
          <p:spPr>
            <a:xfrm>
              <a:off x="2606888" y="4087181"/>
              <a:ext cx="4764" cy="3032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31" name="Straight Connector 230"/>
            <p:cNvCxnSpPr>
              <a:stCxn id="228" idx="6"/>
              <a:endCxn id="233" idx="2"/>
            </p:cNvCxnSpPr>
            <p:nvPr/>
          </p:nvCxnSpPr>
          <p:spPr>
            <a:xfrm>
              <a:off x="2754547" y="3937926"/>
              <a:ext cx="606508" cy="0"/>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232" name="Rectangle 231"/>
            <p:cNvSpPr/>
            <p:nvPr/>
          </p:nvSpPr>
          <p:spPr>
            <a:xfrm>
              <a:off x="2984765" y="3858536"/>
              <a:ext cx="144483" cy="144491"/>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bg1"/>
                  </a:solidFill>
                  <a:latin typeface="Times New Roman"/>
                  <a:cs typeface="Times New Roman"/>
                </a:rPr>
                <a:t>ψ</a:t>
              </a:r>
              <a:r>
                <a:rPr lang="en-US" sz="800" i="1" baseline="-25000" dirty="0">
                  <a:solidFill>
                    <a:schemeClr val="bg1"/>
                  </a:solidFill>
                  <a:latin typeface="Times New Roman"/>
                  <a:cs typeface="Times New Roman"/>
                </a:rPr>
                <a:t>2</a:t>
              </a:r>
              <a:endParaRPr lang="en-US" sz="800" i="1" dirty="0">
                <a:solidFill>
                  <a:schemeClr val="bg1"/>
                </a:solidFill>
                <a:latin typeface="Times New Roman"/>
                <a:cs typeface="Times New Roman"/>
              </a:endParaRPr>
            </a:p>
          </p:txBody>
        </p:sp>
        <p:sp>
          <p:nvSpPr>
            <p:cNvPr id="233" name="Oval 232"/>
            <p:cNvSpPr/>
            <p:nvPr/>
          </p:nvSpPr>
          <p:spPr>
            <a:xfrm>
              <a:off x="3361054" y="3788672"/>
              <a:ext cx="293727" cy="298509"/>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v</a:t>
              </a:r>
            </a:p>
          </p:txBody>
        </p:sp>
        <p:sp>
          <p:nvSpPr>
            <p:cNvPr id="234" name="Rectangle 233"/>
            <p:cNvSpPr/>
            <p:nvPr/>
          </p:nvSpPr>
          <p:spPr>
            <a:xfrm>
              <a:off x="3442027" y="4390453"/>
              <a:ext cx="144483"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235" name="Straight Connector 234"/>
            <p:cNvCxnSpPr>
              <a:stCxn id="233" idx="4"/>
              <a:endCxn id="234" idx="0"/>
            </p:cNvCxnSpPr>
            <p:nvPr/>
          </p:nvCxnSpPr>
          <p:spPr>
            <a:xfrm>
              <a:off x="3508711" y="4087181"/>
              <a:ext cx="4764" cy="3032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36" name="Straight Connector 235"/>
            <p:cNvCxnSpPr>
              <a:stCxn id="233" idx="6"/>
              <a:endCxn id="238" idx="2"/>
            </p:cNvCxnSpPr>
            <p:nvPr/>
          </p:nvCxnSpPr>
          <p:spPr>
            <a:xfrm flipV="1">
              <a:off x="3654781" y="3936338"/>
              <a:ext cx="620797" cy="1588"/>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237" name="Rectangle 236"/>
            <p:cNvSpPr/>
            <p:nvPr/>
          </p:nvSpPr>
          <p:spPr>
            <a:xfrm>
              <a:off x="3886588" y="3858536"/>
              <a:ext cx="144483" cy="144491"/>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bg1"/>
                  </a:solidFill>
                  <a:latin typeface="Times New Roman"/>
                  <a:cs typeface="Times New Roman"/>
                </a:rPr>
                <a:t>ψ</a:t>
              </a:r>
              <a:r>
                <a:rPr lang="en-US" sz="800" i="1" baseline="-25000" dirty="0">
                  <a:solidFill>
                    <a:schemeClr val="bg1"/>
                  </a:solidFill>
                  <a:latin typeface="Times New Roman"/>
                  <a:cs typeface="Times New Roman"/>
                </a:rPr>
                <a:t>4</a:t>
              </a:r>
              <a:endParaRPr lang="en-US" sz="800" i="1" dirty="0">
                <a:solidFill>
                  <a:schemeClr val="bg1"/>
                </a:solidFill>
                <a:latin typeface="Times New Roman"/>
                <a:cs typeface="Times New Roman"/>
              </a:endParaRPr>
            </a:p>
          </p:txBody>
        </p:sp>
        <p:sp>
          <p:nvSpPr>
            <p:cNvPr id="238" name="Oval 237"/>
            <p:cNvSpPr/>
            <p:nvPr/>
          </p:nvSpPr>
          <p:spPr>
            <a:xfrm>
              <a:off x="4275579" y="3787083"/>
              <a:ext cx="295315" cy="298509"/>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p</a:t>
              </a:r>
            </a:p>
          </p:txBody>
        </p:sp>
        <p:sp>
          <p:nvSpPr>
            <p:cNvPr id="239" name="Rectangle 238"/>
            <p:cNvSpPr/>
            <p:nvPr/>
          </p:nvSpPr>
          <p:spPr>
            <a:xfrm>
              <a:off x="4358140" y="4388866"/>
              <a:ext cx="144482" cy="14449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240" name="Straight Connector 239"/>
            <p:cNvCxnSpPr>
              <a:stCxn id="238" idx="4"/>
              <a:endCxn id="239" idx="0"/>
            </p:cNvCxnSpPr>
            <p:nvPr/>
          </p:nvCxnSpPr>
          <p:spPr>
            <a:xfrm>
              <a:off x="4423236" y="4085593"/>
              <a:ext cx="6351" cy="3032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1" name="Straight Connector 240"/>
            <p:cNvCxnSpPr>
              <a:stCxn id="238" idx="6"/>
              <a:endCxn id="243" idx="2"/>
            </p:cNvCxnSpPr>
            <p:nvPr/>
          </p:nvCxnSpPr>
          <p:spPr>
            <a:xfrm>
              <a:off x="4570894" y="3936338"/>
              <a:ext cx="611270" cy="1588"/>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242" name="Rectangle 241"/>
            <p:cNvSpPr/>
            <p:nvPr/>
          </p:nvSpPr>
          <p:spPr>
            <a:xfrm>
              <a:off x="4801112" y="3856947"/>
              <a:ext cx="146070" cy="144492"/>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bg1"/>
                  </a:solidFill>
                  <a:latin typeface="Times New Roman"/>
                  <a:cs typeface="Times New Roman"/>
                </a:rPr>
                <a:t>ψ</a:t>
              </a:r>
              <a:r>
                <a:rPr lang="en-US" sz="800" i="1" baseline="-25000" dirty="0">
                  <a:solidFill>
                    <a:schemeClr val="bg1"/>
                  </a:solidFill>
                  <a:latin typeface="Times New Roman"/>
                  <a:cs typeface="Times New Roman"/>
                </a:rPr>
                <a:t>6</a:t>
              </a:r>
              <a:endParaRPr lang="en-US" sz="800" i="1" dirty="0">
                <a:solidFill>
                  <a:schemeClr val="bg1"/>
                </a:solidFill>
                <a:latin typeface="Times New Roman"/>
                <a:cs typeface="Times New Roman"/>
              </a:endParaRPr>
            </a:p>
          </p:txBody>
        </p:sp>
        <p:sp>
          <p:nvSpPr>
            <p:cNvPr id="243" name="Oval 242"/>
            <p:cNvSpPr/>
            <p:nvPr/>
          </p:nvSpPr>
          <p:spPr>
            <a:xfrm>
              <a:off x="5182164" y="3788672"/>
              <a:ext cx="295315" cy="298509"/>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d</a:t>
              </a:r>
            </a:p>
          </p:txBody>
        </p:sp>
        <p:sp>
          <p:nvSpPr>
            <p:cNvPr id="244" name="Rectangle 243"/>
            <p:cNvSpPr/>
            <p:nvPr/>
          </p:nvSpPr>
          <p:spPr>
            <a:xfrm>
              <a:off x="5263138" y="4390453"/>
              <a:ext cx="144482"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245" name="Straight Connector 244"/>
            <p:cNvCxnSpPr>
              <a:stCxn id="243" idx="4"/>
              <a:endCxn id="244" idx="0"/>
            </p:cNvCxnSpPr>
            <p:nvPr/>
          </p:nvCxnSpPr>
          <p:spPr>
            <a:xfrm>
              <a:off x="5329822" y="4087181"/>
              <a:ext cx="6351" cy="3032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6" name="Straight Connector 245"/>
            <p:cNvCxnSpPr>
              <a:stCxn id="243" idx="6"/>
              <a:endCxn id="248" idx="2"/>
            </p:cNvCxnSpPr>
            <p:nvPr/>
          </p:nvCxnSpPr>
          <p:spPr>
            <a:xfrm flipV="1">
              <a:off x="5477479" y="3936338"/>
              <a:ext cx="606508" cy="1588"/>
            </a:xfrm>
            <a:prstGeom prst="line">
              <a:avLst/>
            </a:prstGeom>
            <a:solidFill>
              <a:schemeClr val="bg1"/>
            </a:solidFill>
            <a:ln w="28575" cmpd="sng">
              <a:noFill/>
            </a:ln>
            <a:effectLst/>
          </p:spPr>
          <p:style>
            <a:lnRef idx="2">
              <a:schemeClr val="accent1"/>
            </a:lnRef>
            <a:fillRef idx="0">
              <a:schemeClr val="accent1"/>
            </a:fillRef>
            <a:effectRef idx="1">
              <a:schemeClr val="accent1"/>
            </a:effectRef>
            <a:fontRef idx="minor">
              <a:schemeClr val="tx1"/>
            </a:fontRef>
          </p:style>
        </p:cxnSp>
        <p:sp>
          <p:nvSpPr>
            <p:cNvPr id="247" name="Rectangle 246"/>
            <p:cNvSpPr/>
            <p:nvPr/>
          </p:nvSpPr>
          <p:spPr>
            <a:xfrm>
              <a:off x="5707699" y="3858536"/>
              <a:ext cx="144482" cy="144491"/>
            </a:xfrm>
            <a:prstGeom prst="rect">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bg1"/>
                  </a:solidFill>
                  <a:latin typeface="Times New Roman"/>
                  <a:cs typeface="Times New Roman"/>
                </a:rPr>
                <a:t>ψ</a:t>
              </a:r>
              <a:r>
                <a:rPr lang="en-US" sz="800" i="1" baseline="-25000" dirty="0">
                  <a:solidFill>
                    <a:schemeClr val="bg1"/>
                  </a:solidFill>
                  <a:latin typeface="Times New Roman"/>
                  <a:cs typeface="Times New Roman"/>
                </a:rPr>
                <a:t>8</a:t>
              </a:r>
              <a:endParaRPr lang="en-US" sz="800" i="1" dirty="0">
                <a:solidFill>
                  <a:schemeClr val="bg1"/>
                </a:solidFill>
                <a:latin typeface="Times New Roman"/>
                <a:cs typeface="Times New Roman"/>
              </a:endParaRPr>
            </a:p>
          </p:txBody>
        </p:sp>
        <p:sp>
          <p:nvSpPr>
            <p:cNvPr id="248" name="Oval 247"/>
            <p:cNvSpPr/>
            <p:nvPr/>
          </p:nvSpPr>
          <p:spPr>
            <a:xfrm>
              <a:off x="6083987" y="3787083"/>
              <a:ext cx="295315" cy="298509"/>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249" name="Rectangle 248"/>
            <p:cNvSpPr/>
            <p:nvPr/>
          </p:nvSpPr>
          <p:spPr>
            <a:xfrm>
              <a:off x="6164961" y="4388866"/>
              <a:ext cx="144482" cy="14449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250" name="Straight Connector 249"/>
            <p:cNvCxnSpPr>
              <a:stCxn id="248" idx="4"/>
              <a:endCxn id="249" idx="0"/>
            </p:cNvCxnSpPr>
            <p:nvPr/>
          </p:nvCxnSpPr>
          <p:spPr>
            <a:xfrm>
              <a:off x="6231645" y="4085593"/>
              <a:ext cx="6351" cy="3032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62492" name="Group 250"/>
            <p:cNvGrpSpPr>
              <a:grpSpLocks/>
            </p:cNvGrpSpPr>
            <p:nvPr/>
          </p:nvGrpSpPr>
          <p:grpSpPr bwMode="auto">
            <a:xfrm>
              <a:off x="2243302" y="4615198"/>
              <a:ext cx="4401149" cy="202378"/>
              <a:chOff x="492120" y="3950977"/>
              <a:chExt cx="8067290" cy="370958"/>
            </a:xfrm>
          </p:grpSpPr>
          <p:sp>
            <p:nvSpPr>
              <p:cNvPr id="62513" name="TextBox 271"/>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600">
                    <a:latin typeface="Rockwell"/>
                    <a:ea typeface="Rockwell"/>
                    <a:cs typeface="Rockwell"/>
                  </a:rPr>
                  <a:t>time</a:t>
                </a:r>
              </a:p>
            </p:txBody>
          </p:sp>
          <p:sp>
            <p:nvSpPr>
              <p:cNvPr id="62514" name="TextBox 272"/>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like</a:t>
                </a:r>
              </a:p>
            </p:txBody>
          </p:sp>
          <p:sp>
            <p:nvSpPr>
              <p:cNvPr id="62515" name="TextBox 273"/>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flies</a:t>
                </a:r>
              </a:p>
            </p:txBody>
          </p:sp>
          <p:sp>
            <p:nvSpPr>
              <p:cNvPr id="62516" name="TextBox 274"/>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an</a:t>
                </a:r>
              </a:p>
            </p:txBody>
          </p:sp>
          <p:sp>
            <p:nvSpPr>
              <p:cNvPr id="62517" name="TextBox 275"/>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arrow</a:t>
                </a:r>
              </a:p>
            </p:txBody>
          </p:sp>
        </p:grpSp>
        <p:sp>
          <p:nvSpPr>
            <p:cNvPr id="252" name="Oval 251"/>
            <p:cNvSpPr/>
            <p:nvPr/>
          </p:nvSpPr>
          <p:spPr>
            <a:xfrm>
              <a:off x="5506058" y="3180538"/>
              <a:ext cx="295315" cy="300098"/>
            </a:xfrm>
            <a:prstGeom prst="ellipse">
              <a:avLst/>
            </a:prstGeom>
            <a:solidFill>
              <a:schemeClr val="accent5">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np</a:t>
              </a:r>
              <a:endParaRPr lang="en-US" sz="1600" dirty="0">
                <a:solidFill>
                  <a:schemeClr val="tx1"/>
                </a:solidFill>
                <a:latin typeface="Rockwell"/>
                <a:cs typeface="Rockwell"/>
              </a:endParaRPr>
            </a:p>
          </p:txBody>
        </p:sp>
        <p:sp>
          <p:nvSpPr>
            <p:cNvPr id="253" name="Rectangle 252"/>
            <p:cNvSpPr/>
            <p:nvPr/>
          </p:nvSpPr>
          <p:spPr>
            <a:xfrm>
              <a:off x="5583857" y="3558438"/>
              <a:ext cx="144482"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254" name="Straight Connector 253"/>
            <p:cNvCxnSpPr>
              <a:stCxn id="253" idx="1"/>
              <a:endCxn id="243" idx="0"/>
            </p:cNvCxnSpPr>
            <p:nvPr/>
          </p:nvCxnSpPr>
          <p:spPr>
            <a:xfrm flipH="1">
              <a:off x="5329822" y="3629890"/>
              <a:ext cx="254035" cy="15878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55" name="Straight Connector 254"/>
            <p:cNvCxnSpPr>
              <a:stCxn id="253" idx="0"/>
              <a:endCxn id="252" idx="4"/>
            </p:cNvCxnSpPr>
            <p:nvPr/>
          </p:nvCxnSpPr>
          <p:spPr>
            <a:xfrm flipH="1" flipV="1">
              <a:off x="5653716" y="3480636"/>
              <a:ext cx="3175" cy="7780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56" name="Straight Connector 255"/>
            <p:cNvCxnSpPr>
              <a:stCxn id="253" idx="3"/>
              <a:endCxn id="248" idx="0"/>
            </p:cNvCxnSpPr>
            <p:nvPr/>
          </p:nvCxnSpPr>
          <p:spPr>
            <a:xfrm>
              <a:off x="5728338" y="3629890"/>
              <a:ext cx="503307" cy="15719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57" name="Oval 256"/>
            <p:cNvSpPr/>
            <p:nvPr/>
          </p:nvSpPr>
          <p:spPr>
            <a:xfrm>
              <a:off x="4370842" y="2105588"/>
              <a:ext cx="295315" cy="300097"/>
            </a:xfrm>
            <a:prstGeom prst="ellipse">
              <a:avLst/>
            </a:prstGeom>
            <a:solidFill>
              <a:schemeClr val="accent3">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vp</a:t>
              </a:r>
              <a:endParaRPr lang="en-US" sz="1600" dirty="0">
                <a:solidFill>
                  <a:schemeClr val="tx1"/>
                </a:solidFill>
                <a:latin typeface="Rockwell"/>
                <a:cs typeface="Rockwell"/>
              </a:endParaRPr>
            </a:p>
          </p:txBody>
        </p:sp>
        <p:sp>
          <p:nvSpPr>
            <p:cNvPr id="258" name="Rectangle 257"/>
            <p:cNvSpPr/>
            <p:nvPr/>
          </p:nvSpPr>
          <p:spPr>
            <a:xfrm>
              <a:off x="4447052" y="2483488"/>
              <a:ext cx="144482" cy="14449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259" name="Straight Connector 258"/>
            <p:cNvCxnSpPr>
              <a:stCxn id="258" idx="1"/>
              <a:endCxn id="233" idx="0"/>
            </p:cNvCxnSpPr>
            <p:nvPr/>
          </p:nvCxnSpPr>
          <p:spPr>
            <a:xfrm flipH="1">
              <a:off x="3508711" y="2554939"/>
              <a:ext cx="938341" cy="123373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60" name="Straight Connector 259"/>
            <p:cNvCxnSpPr>
              <a:stCxn id="258" idx="0"/>
              <a:endCxn id="257" idx="4"/>
            </p:cNvCxnSpPr>
            <p:nvPr/>
          </p:nvCxnSpPr>
          <p:spPr>
            <a:xfrm flipH="1" flipV="1">
              <a:off x="4518499" y="2405684"/>
              <a:ext cx="1588" cy="7780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61" name="Straight Connector 260"/>
            <p:cNvCxnSpPr>
              <a:stCxn id="258" idx="3"/>
              <a:endCxn id="262" idx="0"/>
            </p:cNvCxnSpPr>
            <p:nvPr/>
          </p:nvCxnSpPr>
          <p:spPr>
            <a:xfrm>
              <a:off x="4591534" y="2554939"/>
              <a:ext cx="509657" cy="6986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62" name="Oval 261"/>
            <p:cNvSpPr/>
            <p:nvPr/>
          </p:nvSpPr>
          <p:spPr>
            <a:xfrm>
              <a:off x="4953533" y="2624803"/>
              <a:ext cx="295315" cy="298509"/>
            </a:xfrm>
            <a:prstGeom prst="ellipse">
              <a:avLst/>
            </a:prstGeom>
            <a:solidFill>
              <a:schemeClr val="bg2">
                <a:lumMod val="5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pp</a:t>
              </a:r>
              <a:endParaRPr lang="en-US" sz="1600" dirty="0">
                <a:solidFill>
                  <a:schemeClr val="tx1"/>
                </a:solidFill>
                <a:latin typeface="Rockwell"/>
                <a:cs typeface="Rockwell"/>
              </a:endParaRPr>
            </a:p>
          </p:txBody>
        </p:sp>
        <p:sp>
          <p:nvSpPr>
            <p:cNvPr id="263" name="Rectangle 262"/>
            <p:cNvSpPr/>
            <p:nvPr/>
          </p:nvSpPr>
          <p:spPr>
            <a:xfrm>
              <a:off x="5029743" y="3012230"/>
              <a:ext cx="144483"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cxnSp>
          <p:nvCxnSpPr>
            <p:cNvPr id="264" name="Straight Connector 263"/>
            <p:cNvCxnSpPr>
              <a:stCxn id="263" idx="1"/>
              <a:endCxn id="238" idx="0"/>
            </p:cNvCxnSpPr>
            <p:nvPr/>
          </p:nvCxnSpPr>
          <p:spPr>
            <a:xfrm flipH="1">
              <a:off x="4423236" y="3083682"/>
              <a:ext cx="606508" cy="70340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65" name="Straight Connector 264"/>
            <p:cNvCxnSpPr>
              <a:stCxn id="263" idx="0"/>
              <a:endCxn id="262" idx="4"/>
            </p:cNvCxnSpPr>
            <p:nvPr/>
          </p:nvCxnSpPr>
          <p:spPr>
            <a:xfrm flipH="1" flipV="1">
              <a:off x="5101191" y="2923312"/>
              <a:ext cx="0" cy="8891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66" name="Straight Connector 265"/>
            <p:cNvCxnSpPr>
              <a:stCxn id="263" idx="3"/>
              <a:endCxn id="252" idx="0"/>
            </p:cNvCxnSpPr>
            <p:nvPr/>
          </p:nvCxnSpPr>
          <p:spPr>
            <a:xfrm>
              <a:off x="5174226" y="3083682"/>
              <a:ext cx="479490" cy="9685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67" name="Oval 266"/>
            <p:cNvSpPr/>
            <p:nvPr/>
          </p:nvSpPr>
          <p:spPr>
            <a:xfrm>
              <a:off x="3748457" y="1613365"/>
              <a:ext cx="295315" cy="298509"/>
            </a:xfrm>
            <a:prstGeom prst="ellipse">
              <a:avLst/>
            </a:prstGeom>
            <a:solidFill>
              <a:schemeClr val="accent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s</a:t>
              </a:r>
            </a:p>
          </p:txBody>
        </p:sp>
        <p:sp>
          <p:nvSpPr>
            <p:cNvPr id="268" name="Rectangle 267"/>
            <p:cNvSpPr/>
            <p:nvPr/>
          </p:nvSpPr>
          <p:spPr>
            <a:xfrm>
              <a:off x="3826254" y="1989677"/>
              <a:ext cx="144483"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cxnSp>
          <p:nvCxnSpPr>
            <p:cNvPr id="269" name="Straight Connector 268"/>
            <p:cNvCxnSpPr>
              <a:stCxn id="268" idx="1"/>
              <a:endCxn id="228" idx="0"/>
            </p:cNvCxnSpPr>
            <p:nvPr/>
          </p:nvCxnSpPr>
          <p:spPr>
            <a:xfrm flipH="1">
              <a:off x="2606888" y="2062716"/>
              <a:ext cx="1219366" cy="172595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70" name="Straight Connector 269"/>
            <p:cNvCxnSpPr>
              <a:stCxn id="268" idx="0"/>
              <a:endCxn id="267" idx="4"/>
            </p:cNvCxnSpPr>
            <p:nvPr/>
          </p:nvCxnSpPr>
          <p:spPr>
            <a:xfrm flipH="1" flipV="1">
              <a:off x="3896114" y="1911874"/>
              <a:ext cx="1588" cy="7780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71" name="Straight Connector 270"/>
            <p:cNvCxnSpPr>
              <a:stCxn id="268" idx="3"/>
              <a:endCxn id="257" idx="0"/>
            </p:cNvCxnSpPr>
            <p:nvPr/>
          </p:nvCxnSpPr>
          <p:spPr>
            <a:xfrm>
              <a:off x="3970737" y="2062716"/>
              <a:ext cx="547762" cy="42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2637595072"/>
      </p:ext>
    </p:extLst>
  </p:cSld>
  <p:clrMapOvr>
    <a:masterClrMapping/>
  </p:clrMapOvr>
  <p:timing>
    <p:tnLst>
      <p:par>
        <p:cTn xmlns:p14="http://schemas.microsoft.com/office/powerpoint/2010/main" id="1" dur="indefinite" restart="never" nodeType="tmRoot"/>
      </p:par>
    </p:tnLst>
  </p:timing>
</p:sld>
</file>

<file path=ppt/slides/slide2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8" name="Straight Arrow Connector 47"/>
          <p:cNvCxnSpPr>
            <a:cxnSpLocks noChangeShapeType="1"/>
          </p:cNvCxnSpPr>
          <p:nvPr/>
        </p:nvCxnSpPr>
        <p:spPr bwMode="auto">
          <a:xfrm flipH="1">
            <a:off x="3760788" y="5138738"/>
            <a:ext cx="301625" cy="0"/>
          </a:xfrm>
          <a:prstGeom prst="straightConnector1">
            <a:avLst/>
          </a:prstGeom>
          <a:noFill/>
          <a:ln w="38100" algn="ctr">
            <a:solidFill>
              <a:srgbClr val="84AA33"/>
            </a:solidFill>
            <a:round/>
            <a:headEnd type="oval" w="med" len="med"/>
            <a:tailEnd type="triangle" w="med" len="med"/>
          </a:ln>
        </p:spPr>
      </p:cxnSp>
      <p:cxnSp>
        <p:nvCxnSpPr>
          <p:cNvPr id="46" name="Straight Arrow Connector 45"/>
          <p:cNvCxnSpPr>
            <a:cxnSpLocks noChangeShapeType="1"/>
          </p:cNvCxnSpPr>
          <p:nvPr/>
        </p:nvCxnSpPr>
        <p:spPr bwMode="auto">
          <a:xfrm flipV="1">
            <a:off x="4826000" y="5376863"/>
            <a:ext cx="307975" cy="3175"/>
          </a:xfrm>
          <a:prstGeom prst="straightConnector1">
            <a:avLst/>
          </a:prstGeom>
          <a:noFill/>
          <a:ln w="38100" algn="ctr">
            <a:solidFill>
              <a:srgbClr val="84AA33"/>
            </a:solidFill>
            <a:round/>
            <a:headEnd type="oval" w="med" len="med"/>
            <a:tailEnd type="triangle" w="med" len="med"/>
          </a:ln>
        </p:spPr>
      </p:cxnSp>
      <p:cxnSp>
        <p:nvCxnSpPr>
          <p:cNvPr id="40963" name="Straight Arrow Connector 11"/>
          <p:cNvCxnSpPr>
            <a:cxnSpLocks noChangeShapeType="1"/>
          </p:cNvCxnSpPr>
          <p:nvPr/>
        </p:nvCxnSpPr>
        <p:spPr bwMode="auto">
          <a:xfrm flipH="1" flipV="1">
            <a:off x="935038" y="5619750"/>
            <a:ext cx="3175" cy="431800"/>
          </a:xfrm>
          <a:prstGeom prst="straightConnector1">
            <a:avLst/>
          </a:prstGeom>
          <a:noFill/>
          <a:ln w="38100" algn="ctr">
            <a:solidFill>
              <a:srgbClr val="84AA33"/>
            </a:solidFill>
            <a:round/>
            <a:headEnd type="triangle" w="med" len="med"/>
            <a:tailEnd type="oval" w="med" len="med"/>
          </a:ln>
        </p:spPr>
      </p:cxnSp>
      <p:cxnSp>
        <p:nvCxnSpPr>
          <p:cNvPr id="40964" name="Straight Arrow Connector 12"/>
          <p:cNvCxnSpPr>
            <a:cxnSpLocks noChangeShapeType="1"/>
          </p:cNvCxnSpPr>
          <p:nvPr/>
        </p:nvCxnSpPr>
        <p:spPr bwMode="auto">
          <a:xfrm flipH="1" flipV="1">
            <a:off x="2611438" y="5616575"/>
            <a:ext cx="6350" cy="431800"/>
          </a:xfrm>
          <a:prstGeom prst="straightConnector1">
            <a:avLst/>
          </a:prstGeom>
          <a:noFill/>
          <a:ln w="38100" algn="ctr">
            <a:solidFill>
              <a:srgbClr val="84AA33"/>
            </a:solidFill>
            <a:round/>
            <a:headEnd type="triangle" w="med" len="med"/>
            <a:tailEnd type="oval" w="med" len="med"/>
          </a:ln>
        </p:spPr>
      </p:cxnSp>
      <p:cxnSp>
        <p:nvCxnSpPr>
          <p:cNvPr id="40965" name="Straight Arrow Connector 16"/>
          <p:cNvCxnSpPr>
            <a:cxnSpLocks noChangeShapeType="1"/>
          </p:cNvCxnSpPr>
          <p:nvPr/>
        </p:nvCxnSpPr>
        <p:spPr bwMode="auto">
          <a:xfrm flipV="1">
            <a:off x="938213" y="4672013"/>
            <a:ext cx="485775" cy="233362"/>
          </a:xfrm>
          <a:prstGeom prst="straightConnector1">
            <a:avLst/>
          </a:prstGeom>
          <a:noFill/>
          <a:ln w="38100" algn="ctr">
            <a:solidFill>
              <a:srgbClr val="84AA33"/>
            </a:solidFill>
            <a:prstDash val="sysDot"/>
            <a:round/>
            <a:headEnd type="triangle" w="med" len="med"/>
            <a:tailEnd type="oval" w="med" len="med"/>
          </a:ln>
        </p:spPr>
      </p:cxnSp>
      <p:cxnSp>
        <p:nvCxnSpPr>
          <p:cNvPr id="40966" name="Straight Arrow Connector 17"/>
          <p:cNvCxnSpPr>
            <a:cxnSpLocks noChangeShapeType="1"/>
          </p:cNvCxnSpPr>
          <p:nvPr/>
        </p:nvCxnSpPr>
        <p:spPr bwMode="auto">
          <a:xfrm flipH="1" flipV="1">
            <a:off x="2165350" y="4872038"/>
            <a:ext cx="347663" cy="144462"/>
          </a:xfrm>
          <a:prstGeom prst="straightConnector1">
            <a:avLst/>
          </a:prstGeom>
          <a:noFill/>
          <a:ln w="38100" algn="ctr">
            <a:solidFill>
              <a:srgbClr val="84AA33"/>
            </a:solidFill>
            <a:prstDash val="sysDot"/>
            <a:round/>
            <a:headEnd type="triangle" w="med" len="med"/>
            <a:tailEnd type="oval" w="med" len="med"/>
          </a:ln>
        </p:spPr>
      </p:cxnSp>
      <p:cxnSp>
        <p:nvCxnSpPr>
          <p:cNvPr id="40967" name="Straight Arrow Connector 18"/>
          <p:cNvCxnSpPr>
            <a:cxnSpLocks noChangeShapeType="1"/>
          </p:cNvCxnSpPr>
          <p:nvPr/>
        </p:nvCxnSpPr>
        <p:spPr bwMode="auto">
          <a:xfrm flipV="1">
            <a:off x="1651000" y="4391025"/>
            <a:ext cx="0" cy="298450"/>
          </a:xfrm>
          <a:prstGeom prst="straightConnector1">
            <a:avLst/>
          </a:prstGeom>
          <a:noFill/>
          <a:ln w="38100" algn="ctr">
            <a:solidFill>
              <a:srgbClr val="84AA33"/>
            </a:solidFill>
            <a:round/>
            <a:headEnd type="triangle" w="med" len="med"/>
            <a:tailEnd type="oval" w="med" len="med"/>
          </a:ln>
        </p:spPr>
      </p:cxnSp>
      <p:cxnSp>
        <p:nvCxnSpPr>
          <p:cNvPr id="40968" name="Straight Arrow Connector 19"/>
          <p:cNvCxnSpPr>
            <a:cxnSpLocks noChangeShapeType="1"/>
          </p:cNvCxnSpPr>
          <p:nvPr/>
        </p:nvCxnSpPr>
        <p:spPr bwMode="auto">
          <a:xfrm flipV="1">
            <a:off x="4537075" y="3883025"/>
            <a:ext cx="1041400" cy="852488"/>
          </a:xfrm>
          <a:prstGeom prst="straightConnector1">
            <a:avLst/>
          </a:prstGeom>
          <a:noFill/>
          <a:ln w="38100" algn="ctr">
            <a:solidFill>
              <a:srgbClr val="84AA33"/>
            </a:solidFill>
            <a:prstDash val="sysDot"/>
            <a:round/>
            <a:headEnd type="triangle" w="med" len="med"/>
            <a:tailEnd type="oval" w="med" len="med"/>
          </a:ln>
        </p:spPr>
      </p:cxnSp>
      <p:cxnSp>
        <p:nvCxnSpPr>
          <p:cNvPr id="40969" name="Straight Arrow Connector 23"/>
          <p:cNvCxnSpPr>
            <a:cxnSpLocks noChangeShapeType="1"/>
          </p:cNvCxnSpPr>
          <p:nvPr/>
        </p:nvCxnSpPr>
        <p:spPr bwMode="auto">
          <a:xfrm flipV="1">
            <a:off x="2373313" y="2776538"/>
            <a:ext cx="1416050" cy="693737"/>
          </a:xfrm>
          <a:prstGeom prst="straightConnector1">
            <a:avLst/>
          </a:prstGeom>
          <a:noFill/>
          <a:ln w="38100" algn="ctr">
            <a:solidFill>
              <a:srgbClr val="84AA33"/>
            </a:solidFill>
            <a:prstDash val="sysDot"/>
            <a:round/>
            <a:headEnd type="triangle" w="med" len="med"/>
            <a:tailEnd type="oval" w="med" len="med"/>
          </a:ln>
        </p:spPr>
      </p:cxnSp>
      <p:cxnSp>
        <p:nvCxnSpPr>
          <p:cNvPr id="40970" name="Straight Arrow Connector 24"/>
          <p:cNvCxnSpPr>
            <a:cxnSpLocks noChangeShapeType="1"/>
          </p:cNvCxnSpPr>
          <p:nvPr/>
        </p:nvCxnSpPr>
        <p:spPr bwMode="auto">
          <a:xfrm flipH="1" flipV="1">
            <a:off x="6453188" y="3802063"/>
            <a:ext cx="284162" cy="101600"/>
          </a:xfrm>
          <a:prstGeom prst="straightConnector1">
            <a:avLst/>
          </a:prstGeom>
          <a:noFill/>
          <a:ln w="38100" algn="ctr">
            <a:solidFill>
              <a:srgbClr val="84AA33"/>
            </a:solidFill>
            <a:prstDash val="sysDot"/>
            <a:round/>
            <a:headEnd type="triangle" w="med" len="med"/>
            <a:tailEnd type="oval" w="med" len="med"/>
          </a:ln>
        </p:spPr>
      </p:cxnSp>
      <p:cxnSp>
        <p:nvCxnSpPr>
          <p:cNvPr id="40971" name="Straight Arrow Connector 25"/>
          <p:cNvCxnSpPr>
            <a:cxnSpLocks noChangeShapeType="1"/>
          </p:cNvCxnSpPr>
          <p:nvPr/>
        </p:nvCxnSpPr>
        <p:spPr bwMode="auto">
          <a:xfrm flipV="1">
            <a:off x="5962650" y="3343275"/>
            <a:ext cx="0" cy="333375"/>
          </a:xfrm>
          <a:prstGeom prst="straightConnector1">
            <a:avLst/>
          </a:prstGeom>
          <a:noFill/>
          <a:ln w="38100" algn="ctr">
            <a:solidFill>
              <a:srgbClr val="84AA33"/>
            </a:solidFill>
            <a:round/>
            <a:headEnd type="triangle" w="med" len="med"/>
            <a:tailEnd type="oval" w="med" len="med"/>
          </a:ln>
        </p:spPr>
      </p:cxnSp>
      <p:cxnSp>
        <p:nvCxnSpPr>
          <p:cNvPr id="40972" name="Straight Arrow Connector 29"/>
          <p:cNvCxnSpPr>
            <a:cxnSpLocks noChangeShapeType="1"/>
          </p:cNvCxnSpPr>
          <p:nvPr/>
        </p:nvCxnSpPr>
        <p:spPr bwMode="auto">
          <a:xfrm flipH="1" flipV="1">
            <a:off x="1176338" y="5553075"/>
            <a:ext cx="3175" cy="436563"/>
          </a:xfrm>
          <a:prstGeom prst="straightConnector1">
            <a:avLst/>
          </a:prstGeom>
          <a:noFill/>
          <a:ln w="38100" algn="ctr">
            <a:solidFill>
              <a:srgbClr val="84AA33"/>
            </a:solidFill>
            <a:prstDash val="sysDot"/>
            <a:round/>
            <a:headEnd type="oval" w="med" len="med"/>
            <a:tailEnd type="triangle" w="med" len="med"/>
          </a:ln>
        </p:spPr>
      </p:cxnSp>
      <p:cxnSp>
        <p:nvCxnSpPr>
          <p:cNvPr id="40973" name="Straight Arrow Connector 33"/>
          <p:cNvCxnSpPr>
            <a:cxnSpLocks noChangeShapeType="1"/>
          </p:cNvCxnSpPr>
          <p:nvPr/>
        </p:nvCxnSpPr>
        <p:spPr bwMode="auto">
          <a:xfrm flipV="1">
            <a:off x="1325563" y="4803775"/>
            <a:ext cx="393700" cy="176213"/>
          </a:xfrm>
          <a:prstGeom prst="straightConnector1">
            <a:avLst/>
          </a:prstGeom>
          <a:noFill/>
          <a:ln w="38100" algn="ctr">
            <a:solidFill>
              <a:srgbClr val="84AA33"/>
            </a:solidFill>
            <a:round/>
            <a:headEnd type="oval" w="med" len="med"/>
            <a:tailEnd type="triangle" w="med" len="med"/>
          </a:ln>
        </p:spPr>
      </p:cxnSp>
      <p:cxnSp>
        <p:nvCxnSpPr>
          <p:cNvPr id="40974" name="Straight Arrow Connector 34"/>
          <p:cNvCxnSpPr>
            <a:cxnSpLocks noChangeShapeType="1"/>
          </p:cNvCxnSpPr>
          <p:nvPr/>
        </p:nvCxnSpPr>
        <p:spPr bwMode="auto">
          <a:xfrm flipH="1" flipV="1">
            <a:off x="2276475" y="4672013"/>
            <a:ext cx="506413" cy="193675"/>
          </a:xfrm>
          <a:prstGeom prst="straightConnector1">
            <a:avLst/>
          </a:prstGeom>
          <a:noFill/>
          <a:ln w="38100" algn="ctr">
            <a:solidFill>
              <a:srgbClr val="84AA33"/>
            </a:solidFill>
            <a:round/>
            <a:headEnd type="oval" w="med" len="med"/>
            <a:tailEnd type="triangle" w="med" len="med"/>
          </a:ln>
        </p:spPr>
      </p:cxnSp>
      <p:cxnSp>
        <p:nvCxnSpPr>
          <p:cNvPr id="40975" name="Straight Arrow Connector 35"/>
          <p:cNvCxnSpPr>
            <a:cxnSpLocks noChangeShapeType="1"/>
          </p:cNvCxnSpPr>
          <p:nvPr/>
        </p:nvCxnSpPr>
        <p:spPr bwMode="auto">
          <a:xfrm flipV="1">
            <a:off x="2165350" y="4240213"/>
            <a:ext cx="0" cy="298450"/>
          </a:xfrm>
          <a:prstGeom prst="straightConnector1">
            <a:avLst/>
          </a:prstGeom>
          <a:noFill/>
          <a:ln w="38100" algn="ctr">
            <a:solidFill>
              <a:srgbClr val="84AA33"/>
            </a:solidFill>
            <a:prstDash val="sysDot"/>
            <a:round/>
            <a:headEnd type="oval" w="med" len="med"/>
            <a:tailEnd type="triangle" w="med" len="med"/>
          </a:ln>
        </p:spPr>
      </p:cxnSp>
      <p:cxnSp>
        <p:nvCxnSpPr>
          <p:cNvPr id="40976" name="Straight Arrow Connector 36"/>
          <p:cNvCxnSpPr>
            <a:cxnSpLocks noChangeShapeType="1"/>
          </p:cNvCxnSpPr>
          <p:nvPr/>
        </p:nvCxnSpPr>
        <p:spPr bwMode="auto">
          <a:xfrm flipV="1">
            <a:off x="4856163" y="3929063"/>
            <a:ext cx="1041400" cy="850900"/>
          </a:xfrm>
          <a:prstGeom prst="straightConnector1">
            <a:avLst/>
          </a:prstGeom>
          <a:noFill/>
          <a:ln w="38100" algn="ctr">
            <a:solidFill>
              <a:srgbClr val="84AA33"/>
            </a:solidFill>
            <a:round/>
            <a:headEnd type="oval" w="med" len="med"/>
            <a:tailEnd type="triangle" w="med" len="med"/>
          </a:ln>
        </p:spPr>
      </p:cxnSp>
      <p:cxnSp>
        <p:nvCxnSpPr>
          <p:cNvPr id="40977" name="Straight Arrow Connector 40"/>
          <p:cNvCxnSpPr>
            <a:cxnSpLocks noChangeShapeType="1"/>
          </p:cNvCxnSpPr>
          <p:nvPr/>
        </p:nvCxnSpPr>
        <p:spPr bwMode="auto">
          <a:xfrm flipV="1">
            <a:off x="2751138" y="2854325"/>
            <a:ext cx="1411287" cy="695325"/>
          </a:xfrm>
          <a:prstGeom prst="straightConnector1">
            <a:avLst/>
          </a:prstGeom>
          <a:noFill/>
          <a:ln w="38100" algn="ctr">
            <a:solidFill>
              <a:srgbClr val="84AA33"/>
            </a:solidFill>
            <a:round/>
            <a:headEnd type="oval" w="med" len="med"/>
            <a:tailEnd type="triangle" w="med" len="med"/>
          </a:ln>
        </p:spPr>
      </p:cxnSp>
      <p:cxnSp>
        <p:nvCxnSpPr>
          <p:cNvPr id="40978" name="Straight Arrow Connector 41"/>
          <p:cNvCxnSpPr>
            <a:cxnSpLocks noChangeShapeType="1"/>
          </p:cNvCxnSpPr>
          <p:nvPr/>
        </p:nvCxnSpPr>
        <p:spPr bwMode="auto">
          <a:xfrm flipH="1" flipV="1">
            <a:off x="6616700" y="3608388"/>
            <a:ext cx="514350" cy="144462"/>
          </a:xfrm>
          <a:prstGeom prst="straightConnector1">
            <a:avLst/>
          </a:prstGeom>
          <a:noFill/>
          <a:ln w="38100" algn="ctr">
            <a:solidFill>
              <a:srgbClr val="84AA33"/>
            </a:solidFill>
            <a:round/>
            <a:headEnd type="oval" w="med" len="med"/>
            <a:tailEnd type="triangle" w="med" len="med"/>
          </a:ln>
        </p:spPr>
      </p:cxnSp>
      <p:cxnSp>
        <p:nvCxnSpPr>
          <p:cNvPr id="40979" name="Straight Arrow Connector 42"/>
          <p:cNvCxnSpPr>
            <a:cxnSpLocks noChangeShapeType="1"/>
          </p:cNvCxnSpPr>
          <p:nvPr/>
        </p:nvCxnSpPr>
        <p:spPr bwMode="auto">
          <a:xfrm flipV="1">
            <a:off x="6511925" y="3152775"/>
            <a:ext cx="0" cy="334963"/>
          </a:xfrm>
          <a:prstGeom prst="straightConnector1">
            <a:avLst/>
          </a:prstGeom>
          <a:noFill/>
          <a:ln w="38100" algn="ctr">
            <a:solidFill>
              <a:srgbClr val="84AA33"/>
            </a:solidFill>
            <a:prstDash val="sysDot"/>
            <a:round/>
            <a:headEnd type="oval" w="med" len="med"/>
            <a:tailEnd type="triangle" w="med" len="med"/>
          </a:ln>
        </p:spPr>
      </p:cxnSp>
      <p:cxnSp>
        <p:nvCxnSpPr>
          <p:cNvPr id="40980" name="Straight Arrow Connector 45"/>
          <p:cNvCxnSpPr>
            <a:cxnSpLocks noChangeShapeType="1"/>
          </p:cNvCxnSpPr>
          <p:nvPr/>
        </p:nvCxnSpPr>
        <p:spPr bwMode="auto">
          <a:xfrm flipV="1">
            <a:off x="1411288" y="5395913"/>
            <a:ext cx="307975" cy="3175"/>
          </a:xfrm>
          <a:prstGeom prst="straightConnector1">
            <a:avLst/>
          </a:prstGeom>
          <a:noFill/>
          <a:ln w="38100" algn="ctr">
            <a:solidFill>
              <a:srgbClr val="84AA33"/>
            </a:solidFill>
            <a:round/>
            <a:headEnd type="oval" w="med" len="med"/>
            <a:tailEnd type="triangle" w="med" len="med"/>
          </a:ln>
        </p:spPr>
      </p:cxnSp>
      <p:cxnSp>
        <p:nvCxnSpPr>
          <p:cNvPr id="40981" name="Straight Arrow Connector 46"/>
          <p:cNvCxnSpPr>
            <a:cxnSpLocks noChangeShapeType="1"/>
          </p:cNvCxnSpPr>
          <p:nvPr/>
        </p:nvCxnSpPr>
        <p:spPr bwMode="auto">
          <a:xfrm>
            <a:off x="2159000" y="5405438"/>
            <a:ext cx="309563" cy="0"/>
          </a:xfrm>
          <a:prstGeom prst="straightConnector1">
            <a:avLst/>
          </a:prstGeom>
          <a:noFill/>
          <a:ln w="38100" algn="ctr">
            <a:solidFill>
              <a:srgbClr val="84AA33"/>
            </a:solidFill>
            <a:prstDash val="sysDot"/>
            <a:round/>
            <a:headEnd type="oval" w="med" len="med"/>
            <a:tailEnd type="triangle" w="med" len="med"/>
          </a:ln>
        </p:spPr>
      </p:cxnSp>
      <p:cxnSp>
        <p:nvCxnSpPr>
          <p:cNvPr id="40982" name="Straight Arrow Connector 47"/>
          <p:cNvCxnSpPr>
            <a:cxnSpLocks noChangeShapeType="1"/>
          </p:cNvCxnSpPr>
          <p:nvPr/>
        </p:nvCxnSpPr>
        <p:spPr bwMode="auto">
          <a:xfrm flipH="1">
            <a:off x="2071688" y="5160963"/>
            <a:ext cx="301625" cy="0"/>
          </a:xfrm>
          <a:prstGeom prst="straightConnector1">
            <a:avLst/>
          </a:prstGeom>
          <a:noFill/>
          <a:ln w="38100" algn="ctr">
            <a:solidFill>
              <a:srgbClr val="84AA33"/>
            </a:solidFill>
            <a:round/>
            <a:headEnd type="oval" w="med" len="med"/>
            <a:tailEnd type="triangle" w="med" len="med"/>
          </a:ln>
        </p:spPr>
      </p:cxnSp>
      <p:cxnSp>
        <p:nvCxnSpPr>
          <p:cNvPr id="40983" name="Straight Arrow Connector 48"/>
          <p:cNvCxnSpPr>
            <a:cxnSpLocks noChangeShapeType="1"/>
          </p:cNvCxnSpPr>
          <p:nvPr/>
        </p:nvCxnSpPr>
        <p:spPr bwMode="auto">
          <a:xfrm flipH="1">
            <a:off x="1352550" y="5160963"/>
            <a:ext cx="298450" cy="0"/>
          </a:xfrm>
          <a:prstGeom prst="straightConnector1">
            <a:avLst/>
          </a:prstGeom>
          <a:noFill/>
          <a:ln w="38100" algn="ctr">
            <a:solidFill>
              <a:srgbClr val="84AA33"/>
            </a:solidFill>
            <a:prstDash val="sysDot"/>
            <a:round/>
            <a:headEnd type="oval" w="med" len="med"/>
            <a:tailEnd type="triangle" w="med" len="med"/>
          </a:ln>
        </p:spPr>
      </p:cxnSp>
      <p:sp>
        <p:nvSpPr>
          <p:cNvPr id="40984" name="Rectangle 2"/>
          <p:cNvSpPr>
            <a:spLocks/>
          </p:cNvSpPr>
          <p:nvPr/>
        </p:nvSpPr>
        <p:spPr bwMode="auto">
          <a:xfrm>
            <a:off x="252413" y="274638"/>
            <a:ext cx="8639175" cy="722312"/>
          </a:xfrm>
          <a:prstGeom prst="rect">
            <a:avLst/>
          </a:prstGeom>
          <a:noFill/>
          <a:ln w="9525">
            <a:noFill/>
            <a:miter lim="800000"/>
            <a:headEnd/>
            <a:tailEnd/>
          </a:ln>
        </p:spPr>
        <p:txBody>
          <a:bodyPr anchor="ctr"/>
          <a:lstStyle/>
          <a:p>
            <a:pPr algn="ctr" eaLnBrk="0" hangingPunct="0"/>
            <a:r>
              <a:rPr lang="en-US" sz="3200"/>
              <a:t>Maintain an Queue of Stale Messages to Update</a:t>
            </a:r>
          </a:p>
        </p:txBody>
      </p:sp>
      <p:grpSp>
        <p:nvGrpSpPr>
          <p:cNvPr id="40985" name="Group 28"/>
          <p:cNvGrpSpPr>
            <a:grpSpLocks/>
          </p:cNvGrpSpPr>
          <p:nvPr/>
        </p:nvGrpSpPr>
        <p:grpSpPr bwMode="auto">
          <a:xfrm>
            <a:off x="385763" y="1790700"/>
            <a:ext cx="8224837" cy="5099050"/>
            <a:chOff x="1523902" y="2715529"/>
            <a:chExt cx="6096196" cy="3755772"/>
          </a:xfrm>
        </p:grpSpPr>
        <p:sp>
          <p:nvSpPr>
            <p:cNvPr id="62" name="Oval 61"/>
            <p:cNvSpPr/>
            <p:nvPr/>
          </p:nvSpPr>
          <p:spPr>
            <a:xfrm>
              <a:off x="1822770" y="5045932"/>
              <a:ext cx="407119" cy="4150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sp>
          <p:nvSpPr>
            <p:cNvPr id="63" name="Rectangle 62"/>
            <p:cNvSpPr/>
            <p:nvPr/>
          </p:nvSpPr>
          <p:spPr>
            <a:xfrm>
              <a:off x="1933374" y="5880808"/>
              <a:ext cx="203559" cy="19994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64" name="Straight Connector 63"/>
            <p:cNvCxnSpPr>
              <a:stCxn id="62" idx="4"/>
              <a:endCxn id="63" idx="0"/>
            </p:cNvCxnSpPr>
            <p:nvPr/>
          </p:nvCxnSpPr>
          <p:spPr>
            <a:xfrm>
              <a:off x="2025153" y="5461031"/>
              <a:ext cx="9413" cy="41977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Oval 64"/>
            <p:cNvSpPr/>
            <p:nvPr/>
          </p:nvSpPr>
          <p:spPr>
            <a:xfrm>
              <a:off x="3072366" y="5045932"/>
              <a:ext cx="407119" cy="4150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5" name="Rectangle 65"/>
            <p:cNvSpPr/>
            <p:nvPr/>
          </p:nvSpPr>
          <p:spPr>
            <a:xfrm>
              <a:off x="3182971" y="5880808"/>
              <a:ext cx="202383" cy="19994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67" name="Straight Connector 66"/>
            <p:cNvCxnSpPr>
              <a:stCxn id="65" idx="4"/>
            </p:cNvCxnSpPr>
            <p:nvPr/>
          </p:nvCxnSpPr>
          <p:spPr>
            <a:xfrm>
              <a:off x="3274749" y="5461031"/>
              <a:ext cx="9413" cy="41977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8" name="Oval 67"/>
            <p:cNvSpPr/>
            <p:nvPr/>
          </p:nvSpPr>
          <p:spPr>
            <a:xfrm>
              <a:off x="4340789" y="5043594"/>
              <a:ext cx="407119" cy="4150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sp>
          <p:nvSpPr>
            <p:cNvPr id="69" name="Rectangle 68"/>
            <p:cNvSpPr/>
            <p:nvPr/>
          </p:nvSpPr>
          <p:spPr>
            <a:xfrm>
              <a:off x="4451394" y="5878469"/>
              <a:ext cx="200030" cy="19994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0" name="Straight Connector 69"/>
            <p:cNvCxnSpPr>
              <a:stCxn id="68" idx="4"/>
              <a:endCxn id="69" idx="0"/>
            </p:cNvCxnSpPr>
            <p:nvPr/>
          </p:nvCxnSpPr>
          <p:spPr>
            <a:xfrm>
              <a:off x="4543172" y="5458692"/>
              <a:ext cx="9413" cy="41977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1" name="Oval 70"/>
            <p:cNvSpPr/>
            <p:nvPr/>
          </p:nvSpPr>
          <p:spPr>
            <a:xfrm>
              <a:off x="5593916" y="5045932"/>
              <a:ext cx="410649" cy="4150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72" name="Rectangle 71"/>
            <p:cNvSpPr/>
            <p:nvPr/>
          </p:nvSpPr>
          <p:spPr>
            <a:xfrm>
              <a:off x="5708051" y="5880808"/>
              <a:ext cx="200030" cy="19994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3" name="Straight Connector 72"/>
            <p:cNvCxnSpPr>
              <a:stCxn id="71" idx="4"/>
              <a:endCxn id="72" idx="0"/>
            </p:cNvCxnSpPr>
            <p:nvPr/>
          </p:nvCxnSpPr>
          <p:spPr>
            <a:xfrm>
              <a:off x="5799829" y="5461031"/>
              <a:ext cx="7060" cy="41977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4" name="Oval 73"/>
            <p:cNvSpPr/>
            <p:nvPr/>
          </p:nvSpPr>
          <p:spPr>
            <a:xfrm>
              <a:off x="6843512" y="5043594"/>
              <a:ext cx="409472" cy="4150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sp>
          <p:nvSpPr>
            <p:cNvPr id="75" name="Rectangle 74"/>
            <p:cNvSpPr/>
            <p:nvPr/>
          </p:nvSpPr>
          <p:spPr>
            <a:xfrm>
              <a:off x="6956470" y="5878469"/>
              <a:ext cx="201207" cy="19994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6" name="Straight Connector 75"/>
            <p:cNvCxnSpPr>
              <a:stCxn id="74" idx="4"/>
              <a:endCxn id="75" idx="0"/>
            </p:cNvCxnSpPr>
            <p:nvPr/>
          </p:nvCxnSpPr>
          <p:spPr>
            <a:xfrm>
              <a:off x="7048249" y="5458692"/>
              <a:ext cx="7060" cy="41977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1031" name="Group 76"/>
            <p:cNvGrpSpPr>
              <a:grpSpLocks/>
            </p:cNvGrpSpPr>
            <p:nvPr/>
          </p:nvGrpSpPr>
          <p:grpSpPr bwMode="auto">
            <a:xfrm>
              <a:off x="1523902" y="6190980"/>
              <a:ext cx="6096196" cy="280321"/>
              <a:chOff x="492120" y="3950977"/>
              <a:chExt cx="8067290" cy="370958"/>
            </a:xfrm>
          </p:grpSpPr>
          <p:sp>
            <p:nvSpPr>
              <p:cNvPr id="41060" name="TextBox 10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800" dirty="0">
                    <a:latin typeface="Rockwell"/>
                    <a:ea typeface="Rockwell"/>
                    <a:cs typeface="Rockwell"/>
                  </a:rPr>
                  <a:t>time</a:t>
                </a:r>
              </a:p>
            </p:txBody>
          </p:sp>
          <p:sp>
            <p:nvSpPr>
              <p:cNvPr id="41061" name="TextBox 10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like</a:t>
                </a:r>
              </a:p>
            </p:txBody>
          </p:sp>
          <p:sp>
            <p:nvSpPr>
              <p:cNvPr id="41062" name="TextBox 10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flies</a:t>
                </a:r>
              </a:p>
            </p:txBody>
          </p:sp>
          <p:sp>
            <p:nvSpPr>
              <p:cNvPr id="41063" name="TextBox 10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an</a:t>
                </a:r>
              </a:p>
            </p:txBody>
          </p:sp>
          <p:sp>
            <p:nvSpPr>
              <p:cNvPr id="41064" name="TextBox 10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arrow</a:t>
                </a:r>
              </a:p>
            </p:txBody>
          </p:sp>
        </p:grpSp>
        <p:sp>
          <p:nvSpPr>
            <p:cNvPr id="78" name="Oval 77"/>
            <p:cNvSpPr/>
            <p:nvPr/>
          </p:nvSpPr>
          <p:spPr>
            <a:xfrm>
              <a:off x="6216361" y="4204041"/>
              <a:ext cx="408295" cy="4150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79" name="Rectangle 78"/>
            <p:cNvSpPr/>
            <p:nvPr/>
          </p:nvSpPr>
          <p:spPr>
            <a:xfrm>
              <a:off x="6322259" y="4726715"/>
              <a:ext cx="201206" cy="20111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80" name="Straight Connector 79"/>
            <p:cNvCxnSpPr>
              <a:stCxn id="79" idx="1"/>
              <a:endCxn id="71" idx="0"/>
            </p:cNvCxnSpPr>
            <p:nvPr/>
          </p:nvCxnSpPr>
          <p:spPr>
            <a:xfrm flipH="1">
              <a:off x="5799829" y="4826105"/>
              <a:ext cx="522430" cy="21982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p:cNvCxnSpPr>
              <a:stCxn id="79" idx="0"/>
              <a:endCxn id="78" idx="4"/>
            </p:cNvCxnSpPr>
            <p:nvPr/>
          </p:nvCxnSpPr>
          <p:spPr>
            <a:xfrm flipH="1" flipV="1">
              <a:off x="6421097" y="4619139"/>
              <a:ext cx="2353" cy="1075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a:stCxn id="79" idx="3"/>
              <a:endCxn id="74" idx="0"/>
            </p:cNvCxnSpPr>
            <p:nvPr/>
          </p:nvCxnSpPr>
          <p:spPr>
            <a:xfrm>
              <a:off x="6523465" y="4826105"/>
              <a:ext cx="524784" cy="21748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3" name="Oval 82"/>
            <p:cNvSpPr/>
            <p:nvPr/>
          </p:nvSpPr>
          <p:spPr>
            <a:xfrm>
              <a:off x="4350203" y="2715529"/>
              <a:ext cx="407119" cy="4151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84" name="Rectangle 83"/>
            <p:cNvSpPr/>
            <p:nvPr/>
          </p:nvSpPr>
          <p:spPr>
            <a:xfrm>
              <a:off x="4456101" y="3237034"/>
              <a:ext cx="200030" cy="1999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85" name="Straight Connector 84"/>
            <p:cNvCxnSpPr>
              <a:stCxn id="84" idx="1"/>
              <a:endCxn id="93" idx="0"/>
            </p:cNvCxnSpPr>
            <p:nvPr/>
          </p:nvCxnSpPr>
          <p:spPr>
            <a:xfrm flipH="1">
              <a:off x="2640537" y="3337593"/>
              <a:ext cx="1815563" cy="86177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a:stCxn id="84" idx="0"/>
              <a:endCxn id="83" idx="4"/>
            </p:cNvCxnSpPr>
            <p:nvPr/>
          </p:nvCxnSpPr>
          <p:spPr>
            <a:xfrm flipH="1" flipV="1">
              <a:off x="4552586" y="3130629"/>
              <a:ext cx="2353" cy="1064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a:stCxn id="84" idx="3"/>
              <a:endCxn id="88" idx="0"/>
            </p:cNvCxnSpPr>
            <p:nvPr/>
          </p:nvCxnSpPr>
          <p:spPr>
            <a:xfrm>
              <a:off x="4656130" y="3337593"/>
              <a:ext cx="1184881" cy="9705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Oval 87"/>
            <p:cNvSpPr/>
            <p:nvPr/>
          </p:nvSpPr>
          <p:spPr>
            <a:xfrm>
              <a:off x="5635099" y="3434645"/>
              <a:ext cx="410649" cy="41276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sp>
          <p:nvSpPr>
            <p:cNvPr id="89" name="Rectangle 88"/>
            <p:cNvSpPr/>
            <p:nvPr/>
          </p:nvSpPr>
          <p:spPr>
            <a:xfrm>
              <a:off x="5740997" y="3970182"/>
              <a:ext cx="201206" cy="19994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90" name="Straight Connector 89"/>
            <p:cNvCxnSpPr>
              <a:stCxn id="89" idx="1"/>
              <a:endCxn id="68" idx="0"/>
            </p:cNvCxnSpPr>
            <p:nvPr/>
          </p:nvCxnSpPr>
          <p:spPr>
            <a:xfrm flipH="1">
              <a:off x="4543172" y="4070741"/>
              <a:ext cx="1197824" cy="97285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1" name="Straight Connector 90"/>
            <p:cNvCxnSpPr>
              <a:stCxn id="89" idx="0"/>
              <a:endCxn id="88" idx="4"/>
            </p:cNvCxnSpPr>
            <p:nvPr/>
          </p:nvCxnSpPr>
          <p:spPr>
            <a:xfrm flipH="1" flipV="1">
              <a:off x="5841011" y="3847405"/>
              <a:ext cx="0" cy="12277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p:cNvCxnSpPr>
              <a:stCxn id="89" idx="3"/>
              <a:endCxn id="78" idx="0"/>
            </p:cNvCxnSpPr>
            <p:nvPr/>
          </p:nvCxnSpPr>
          <p:spPr>
            <a:xfrm>
              <a:off x="5942203" y="4070741"/>
              <a:ext cx="478895" cy="13330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2435801" y="4199363"/>
              <a:ext cx="407119" cy="4150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sp>
          <p:nvSpPr>
            <p:cNvPr id="94" name="Rectangle 93"/>
            <p:cNvSpPr/>
            <p:nvPr/>
          </p:nvSpPr>
          <p:spPr>
            <a:xfrm>
              <a:off x="2541699" y="4719699"/>
              <a:ext cx="200030" cy="20345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95" name="Straight Connector 94"/>
            <p:cNvCxnSpPr>
              <a:stCxn id="94" idx="1"/>
              <a:endCxn id="62" idx="0"/>
            </p:cNvCxnSpPr>
            <p:nvPr/>
          </p:nvCxnSpPr>
          <p:spPr>
            <a:xfrm flipH="1">
              <a:off x="2025153" y="4821428"/>
              <a:ext cx="516547" cy="22450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6" name="Straight Connector 95"/>
            <p:cNvCxnSpPr>
              <a:stCxn id="94" idx="0"/>
              <a:endCxn id="93" idx="4"/>
            </p:cNvCxnSpPr>
            <p:nvPr/>
          </p:nvCxnSpPr>
          <p:spPr>
            <a:xfrm flipH="1" flipV="1">
              <a:off x="2640537" y="4614462"/>
              <a:ext cx="2353" cy="10523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7" name="Straight Connector 96"/>
            <p:cNvCxnSpPr>
              <a:stCxn id="94" idx="3"/>
              <a:endCxn id="65" idx="0"/>
            </p:cNvCxnSpPr>
            <p:nvPr/>
          </p:nvCxnSpPr>
          <p:spPr>
            <a:xfrm>
              <a:off x="2741729" y="4821428"/>
              <a:ext cx="533020" cy="22450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8" name="Straight Connector 97"/>
            <p:cNvCxnSpPr/>
            <p:nvPr/>
          </p:nvCxnSpPr>
          <p:spPr>
            <a:xfrm>
              <a:off x="2225182" y="5272775"/>
              <a:ext cx="842478"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 name="Rectangle 98"/>
            <p:cNvSpPr/>
            <p:nvPr/>
          </p:nvSpPr>
          <p:spPr>
            <a:xfrm>
              <a:off x="2546406" y="5161692"/>
              <a:ext cx="200030" cy="1999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00" name="Straight Connector 99"/>
            <p:cNvCxnSpPr/>
            <p:nvPr/>
          </p:nvCxnSpPr>
          <p:spPr>
            <a:xfrm flipV="1">
              <a:off x="3474779" y="5270437"/>
              <a:ext cx="861304" cy="233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1" name="Rectangle 100"/>
            <p:cNvSpPr/>
            <p:nvPr/>
          </p:nvSpPr>
          <p:spPr>
            <a:xfrm>
              <a:off x="3796003" y="5161692"/>
              <a:ext cx="200030" cy="1999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02" name="Straight Connector 101"/>
            <p:cNvCxnSpPr/>
            <p:nvPr/>
          </p:nvCxnSpPr>
          <p:spPr>
            <a:xfrm>
              <a:off x="4743202" y="5270437"/>
              <a:ext cx="848360" cy="233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3" name="Rectangle 102"/>
            <p:cNvSpPr/>
            <p:nvPr/>
          </p:nvSpPr>
          <p:spPr>
            <a:xfrm>
              <a:off x="5064426" y="5159353"/>
              <a:ext cx="200030" cy="1999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04" name="Straight Connector 103"/>
            <p:cNvCxnSpPr/>
            <p:nvPr/>
          </p:nvCxnSpPr>
          <p:spPr>
            <a:xfrm flipV="1">
              <a:off x="5999859" y="5270437"/>
              <a:ext cx="841301" cy="233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5" name="Rectangle 104"/>
            <p:cNvSpPr/>
            <p:nvPr/>
          </p:nvSpPr>
          <p:spPr>
            <a:xfrm>
              <a:off x="6319906" y="5161692"/>
              <a:ext cx="200030" cy="1999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grpSp>
      <p:cxnSp>
        <p:nvCxnSpPr>
          <p:cNvPr id="40986" name="Straight Arrow Connector 29"/>
          <p:cNvCxnSpPr>
            <a:cxnSpLocks noChangeShapeType="1"/>
          </p:cNvCxnSpPr>
          <p:nvPr/>
        </p:nvCxnSpPr>
        <p:spPr bwMode="auto">
          <a:xfrm flipH="1" flipV="1">
            <a:off x="2884488" y="5543550"/>
            <a:ext cx="3175" cy="436563"/>
          </a:xfrm>
          <a:prstGeom prst="straightConnector1">
            <a:avLst/>
          </a:prstGeom>
          <a:noFill/>
          <a:ln w="38100" algn="ctr">
            <a:solidFill>
              <a:srgbClr val="84AA33"/>
            </a:solidFill>
            <a:prstDash val="sysDot"/>
            <a:round/>
            <a:headEnd type="oval" w="med" len="med"/>
            <a:tailEnd type="triangle" w="med" len="med"/>
          </a:ln>
        </p:spPr>
      </p:cxnSp>
      <p:cxnSp>
        <p:nvCxnSpPr>
          <p:cNvPr id="40987" name="Straight Arrow Connector 11"/>
          <p:cNvCxnSpPr>
            <a:cxnSpLocks noChangeShapeType="1"/>
          </p:cNvCxnSpPr>
          <p:nvPr/>
        </p:nvCxnSpPr>
        <p:spPr bwMode="auto">
          <a:xfrm flipH="1" flipV="1">
            <a:off x="6049963" y="5605463"/>
            <a:ext cx="3175" cy="431800"/>
          </a:xfrm>
          <a:prstGeom prst="straightConnector1">
            <a:avLst/>
          </a:prstGeom>
          <a:noFill/>
          <a:ln w="38100" algn="ctr">
            <a:solidFill>
              <a:srgbClr val="84AA33"/>
            </a:solidFill>
            <a:round/>
            <a:headEnd type="triangle" w="med" len="med"/>
            <a:tailEnd type="oval" w="med" len="med"/>
          </a:ln>
        </p:spPr>
      </p:cxnSp>
      <p:cxnSp>
        <p:nvCxnSpPr>
          <p:cNvPr id="40988" name="Straight Arrow Connector 12"/>
          <p:cNvCxnSpPr>
            <a:cxnSpLocks noChangeShapeType="1"/>
          </p:cNvCxnSpPr>
          <p:nvPr/>
        </p:nvCxnSpPr>
        <p:spPr bwMode="auto">
          <a:xfrm flipH="1" flipV="1">
            <a:off x="7726363" y="5602288"/>
            <a:ext cx="6350" cy="431800"/>
          </a:xfrm>
          <a:prstGeom prst="straightConnector1">
            <a:avLst/>
          </a:prstGeom>
          <a:noFill/>
          <a:ln w="38100" algn="ctr">
            <a:solidFill>
              <a:srgbClr val="84AA33"/>
            </a:solidFill>
            <a:round/>
            <a:headEnd type="triangle" w="med" len="med"/>
            <a:tailEnd type="oval" w="med" len="med"/>
          </a:ln>
        </p:spPr>
      </p:cxnSp>
      <p:cxnSp>
        <p:nvCxnSpPr>
          <p:cNvPr id="40989" name="Straight Arrow Connector 16"/>
          <p:cNvCxnSpPr>
            <a:cxnSpLocks noChangeShapeType="1"/>
          </p:cNvCxnSpPr>
          <p:nvPr/>
        </p:nvCxnSpPr>
        <p:spPr bwMode="auto">
          <a:xfrm flipV="1">
            <a:off x="6053138" y="4657725"/>
            <a:ext cx="485775" cy="233363"/>
          </a:xfrm>
          <a:prstGeom prst="straightConnector1">
            <a:avLst/>
          </a:prstGeom>
          <a:noFill/>
          <a:ln w="38100" algn="ctr">
            <a:solidFill>
              <a:srgbClr val="84AA33"/>
            </a:solidFill>
            <a:prstDash val="sysDot"/>
            <a:round/>
            <a:headEnd type="triangle" w="med" len="med"/>
            <a:tailEnd type="oval" w="med" len="med"/>
          </a:ln>
        </p:spPr>
      </p:cxnSp>
      <p:cxnSp>
        <p:nvCxnSpPr>
          <p:cNvPr id="40990" name="Straight Arrow Connector 17"/>
          <p:cNvCxnSpPr>
            <a:cxnSpLocks noChangeShapeType="1"/>
          </p:cNvCxnSpPr>
          <p:nvPr/>
        </p:nvCxnSpPr>
        <p:spPr bwMode="auto">
          <a:xfrm flipH="1" flipV="1">
            <a:off x="7280275" y="4857750"/>
            <a:ext cx="347663" cy="144463"/>
          </a:xfrm>
          <a:prstGeom prst="straightConnector1">
            <a:avLst/>
          </a:prstGeom>
          <a:noFill/>
          <a:ln w="38100" algn="ctr">
            <a:solidFill>
              <a:srgbClr val="84AA33"/>
            </a:solidFill>
            <a:prstDash val="sysDot"/>
            <a:round/>
            <a:headEnd type="triangle" w="med" len="med"/>
            <a:tailEnd type="oval" w="med" len="med"/>
          </a:ln>
        </p:spPr>
      </p:cxnSp>
      <p:cxnSp>
        <p:nvCxnSpPr>
          <p:cNvPr id="40991" name="Straight Arrow Connector 18"/>
          <p:cNvCxnSpPr>
            <a:cxnSpLocks noChangeShapeType="1"/>
          </p:cNvCxnSpPr>
          <p:nvPr/>
        </p:nvCxnSpPr>
        <p:spPr bwMode="auto">
          <a:xfrm flipV="1">
            <a:off x="6765925" y="4376738"/>
            <a:ext cx="0" cy="298450"/>
          </a:xfrm>
          <a:prstGeom prst="straightConnector1">
            <a:avLst/>
          </a:prstGeom>
          <a:noFill/>
          <a:ln w="38100" algn="ctr">
            <a:solidFill>
              <a:srgbClr val="84AA33"/>
            </a:solidFill>
            <a:round/>
            <a:headEnd type="triangle" w="med" len="med"/>
            <a:tailEnd type="oval" w="med" len="med"/>
          </a:ln>
        </p:spPr>
      </p:cxnSp>
      <p:cxnSp>
        <p:nvCxnSpPr>
          <p:cNvPr id="40992" name="Straight Arrow Connector 29"/>
          <p:cNvCxnSpPr>
            <a:cxnSpLocks noChangeShapeType="1"/>
          </p:cNvCxnSpPr>
          <p:nvPr/>
        </p:nvCxnSpPr>
        <p:spPr bwMode="auto">
          <a:xfrm flipH="1" flipV="1">
            <a:off x="6291263" y="5538788"/>
            <a:ext cx="3175" cy="436562"/>
          </a:xfrm>
          <a:prstGeom prst="straightConnector1">
            <a:avLst/>
          </a:prstGeom>
          <a:noFill/>
          <a:ln w="38100" algn="ctr">
            <a:solidFill>
              <a:srgbClr val="84AA33"/>
            </a:solidFill>
            <a:prstDash val="sysDot"/>
            <a:round/>
            <a:headEnd type="oval" w="med" len="med"/>
            <a:tailEnd type="triangle" w="med" len="med"/>
          </a:ln>
        </p:spPr>
      </p:cxnSp>
      <p:cxnSp>
        <p:nvCxnSpPr>
          <p:cNvPr id="40993" name="Straight Arrow Connector 33"/>
          <p:cNvCxnSpPr>
            <a:cxnSpLocks noChangeShapeType="1"/>
          </p:cNvCxnSpPr>
          <p:nvPr/>
        </p:nvCxnSpPr>
        <p:spPr bwMode="auto">
          <a:xfrm flipV="1">
            <a:off x="6440488" y="4789488"/>
            <a:ext cx="393700" cy="176212"/>
          </a:xfrm>
          <a:prstGeom prst="straightConnector1">
            <a:avLst/>
          </a:prstGeom>
          <a:noFill/>
          <a:ln w="38100" algn="ctr">
            <a:solidFill>
              <a:srgbClr val="84AA33"/>
            </a:solidFill>
            <a:round/>
            <a:headEnd type="oval" w="med" len="med"/>
            <a:tailEnd type="triangle" w="med" len="med"/>
          </a:ln>
        </p:spPr>
      </p:cxnSp>
      <p:cxnSp>
        <p:nvCxnSpPr>
          <p:cNvPr id="40994" name="Straight Arrow Connector 34"/>
          <p:cNvCxnSpPr>
            <a:cxnSpLocks noChangeShapeType="1"/>
          </p:cNvCxnSpPr>
          <p:nvPr/>
        </p:nvCxnSpPr>
        <p:spPr bwMode="auto">
          <a:xfrm flipH="1" flipV="1">
            <a:off x="7391400" y="4657725"/>
            <a:ext cx="506413" cy="193675"/>
          </a:xfrm>
          <a:prstGeom prst="straightConnector1">
            <a:avLst/>
          </a:prstGeom>
          <a:noFill/>
          <a:ln w="38100" algn="ctr">
            <a:solidFill>
              <a:srgbClr val="84AA33"/>
            </a:solidFill>
            <a:round/>
            <a:headEnd type="oval" w="med" len="med"/>
            <a:tailEnd type="triangle" w="med" len="med"/>
          </a:ln>
        </p:spPr>
      </p:cxnSp>
      <p:cxnSp>
        <p:nvCxnSpPr>
          <p:cNvPr id="40995" name="Straight Arrow Connector 35"/>
          <p:cNvCxnSpPr>
            <a:cxnSpLocks noChangeShapeType="1"/>
          </p:cNvCxnSpPr>
          <p:nvPr/>
        </p:nvCxnSpPr>
        <p:spPr bwMode="auto">
          <a:xfrm flipV="1">
            <a:off x="7280275" y="4225925"/>
            <a:ext cx="0" cy="298450"/>
          </a:xfrm>
          <a:prstGeom prst="straightConnector1">
            <a:avLst/>
          </a:prstGeom>
          <a:noFill/>
          <a:ln w="38100" algn="ctr">
            <a:solidFill>
              <a:srgbClr val="84AA33"/>
            </a:solidFill>
            <a:prstDash val="sysDot"/>
            <a:round/>
            <a:headEnd type="oval" w="med" len="med"/>
            <a:tailEnd type="triangle" w="med" len="med"/>
          </a:ln>
        </p:spPr>
      </p:cxnSp>
      <p:cxnSp>
        <p:nvCxnSpPr>
          <p:cNvPr id="40996" name="Straight Arrow Connector 45"/>
          <p:cNvCxnSpPr>
            <a:cxnSpLocks noChangeShapeType="1"/>
          </p:cNvCxnSpPr>
          <p:nvPr/>
        </p:nvCxnSpPr>
        <p:spPr bwMode="auto">
          <a:xfrm flipV="1">
            <a:off x="6526213" y="5381625"/>
            <a:ext cx="307975" cy="3175"/>
          </a:xfrm>
          <a:prstGeom prst="straightConnector1">
            <a:avLst/>
          </a:prstGeom>
          <a:noFill/>
          <a:ln w="38100" algn="ctr">
            <a:solidFill>
              <a:srgbClr val="84AA33"/>
            </a:solidFill>
            <a:round/>
            <a:headEnd type="oval" w="med" len="med"/>
            <a:tailEnd type="triangle" w="med" len="med"/>
          </a:ln>
        </p:spPr>
      </p:cxnSp>
      <p:cxnSp>
        <p:nvCxnSpPr>
          <p:cNvPr id="40997" name="Straight Arrow Connector 46"/>
          <p:cNvCxnSpPr>
            <a:cxnSpLocks noChangeShapeType="1"/>
          </p:cNvCxnSpPr>
          <p:nvPr/>
        </p:nvCxnSpPr>
        <p:spPr bwMode="auto">
          <a:xfrm>
            <a:off x="7273925" y="5391150"/>
            <a:ext cx="309563" cy="0"/>
          </a:xfrm>
          <a:prstGeom prst="straightConnector1">
            <a:avLst/>
          </a:prstGeom>
          <a:noFill/>
          <a:ln w="38100" algn="ctr">
            <a:solidFill>
              <a:srgbClr val="84AA33"/>
            </a:solidFill>
            <a:prstDash val="sysDot"/>
            <a:round/>
            <a:headEnd type="oval" w="med" len="med"/>
            <a:tailEnd type="triangle" w="med" len="med"/>
          </a:ln>
        </p:spPr>
      </p:cxnSp>
      <p:cxnSp>
        <p:nvCxnSpPr>
          <p:cNvPr id="40998" name="Straight Arrow Connector 47"/>
          <p:cNvCxnSpPr>
            <a:cxnSpLocks noChangeShapeType="1"/>
          </p:cNvCxnSpPr>
          <p:nvPr/>
        </p:nvCxnSpPr>
        <p:spPr bwMode="auto">
          <a:xfrm flipH="1">
            <a:off x="7186613" y="5146675"/>
            <a:ext cx="301625" cy="0"/>
          </a:xfrm>
          <a:prstGeom prst="straightConnector1">
            <a:avLst/>
          </a:prstGeom>
          <a:noFill/>
          <a:ln w="38100" algn="ctr">
            <a:solidFill>
              <a:srgbClr val="84AA33"/>
            </a:solidFill>
            <a:round/>
            <a:headEnd type="oval" w="med" len="med"/>
            <a:tailEnd type="triangle" w="med" len="med"/>
          </a:ln>
        </p:spPr>
      </p:cxnSp>
      <p:cxnSp>
        <p:nvCxnSpPr>
          <p:cNvPr id="40999" name="Straight Arrow Connector 48"/>
          <p:cNvCxnSpPr>
            <a:cxnSpLocks noChangeShapeType="1"/>
          </p:cNvCxnSpPr>
          <p:nvPr/>
        </p:nvCxnSpPr>
        <p:spPr bwMode="auto">
          <a:xfrm flipH="1">
            <a:off x="6467475" y="5146675"/>
            <a:ext cx="298450" cy="0"/>
          </a:xfrm>
          <a:prstGeom prst="straightConnector1">
            <a:avLst/>
          </a:prstGeom>
          <a:noFill/>
          <a:ln w="38100" algn="ctr">
            <a:solidFill>
              <a:srgbClr val="84AA33"/>
            </a:solidFill>
            <a:prstDash val="sysDot"/>
            <a:round/>
            <a:headEnd type="oval" w="med" len="med"/>
            <a:tailEnd type="triangle" w="med" len="med"/>
          </a:ln>
        </p:spPr>
      </p:cxnSp>
      <p:cxnSp>
        <p:nvCxnSpPr>
          <p:cNvPr id="41000" name="Straight Arrow Connector 29"/>
          <p:cNvCxnSpPr>
            <a:cxnSpLocks noChangeShapeType="1"/>
          </p:cNvCxnSpPr>
          <p:nvPr/>
        </p:nvCxnSpPr>
        <p:spPr bwMode="auto">
          <a:xfrm flipH="1" flipV="1">
            <a:off x="7999413" y="5529263"/>
            <a:ext cx="3175" cy="436562"/>
          </a:xfrm>
          <a:prstGeom prst="straightConnector1">
            <a:avLst/>
          </a:prstGeom>
          <a:noFill/>
          <a:ln w="38100" algn="ctr">
            <a:solidFill>
              <a:srgbClr val="84AA33"/>
            </a:solidFill>
            <a:prstDash val="sysDot"/>
            <a:round/>
            <a:headEnd type="oval" w="med" len="med"/>
            <a:tailEnd type="triangle" w="med" len="med"/>
          </a:ln>
        </p:spPr>
      </p:cxnSp>
      <p:cxnSp>
        <p:nvCxnSpPr>
          <p:cNvPr id="41001" name="Straight Arrow Connector 45"/>
          <p:cNvCxnSpPr>
            <a:cxnSpLocks noChangeShapeType="1"/>
          </p:cNvCxnSpPr>
          <p:nvPr/>
        </p:nvCxnSpPr>
        <p:spPr bwMode="auto">
          <a:xfrm flipV="1">
            <a:off x="3100388" y="5375275"/>
            <a:ext cx="307975" cy="3175"/>
          </a:xfrm>
          <a:prstGeom prst="straightConnector1">
            <a:avLst/>
          </a:prstGeom>
          <a:noFill/>
          <a:ln w="38100" algn="ctr">
            <a:solidFill>
              <a:srgbClr val="84AA33"/>
            </a:solidFill>
            <a:round/>
            <a:headEnd type="oval" w="med" len="med"/>
            <a:tailEnd type="triangle" w="med" len="med"/>
          </a:ln>
        </p:spPr>
      </p:cxnSp>
      <p:cxnSp>
        <p:nvCxnSpPr>
          <p:cNvPr id="41002" name="Straight Arrow Connector 46"/>
          <p:cNvCxnSpPr>
            <a:cxnSpLocks noChangeShapeType="1"/>
          </p:cNvCxnSpPr>
          <p:nvPr/>
        </p:nvCxnSpPr>
        <p:spPr bwMode="auto">
          <a:xfrm>
            <a:off x="3848100" y="5384800"/>
            <a:ext cx="309563" cy="0"/>
          </a:xfrm>
          <a:prstGeom prst="straightConnector1">
            <a:avLst/>
          </a:prstGeom>
          <a:noFill/>
          <a:ln w="38100" algn="ctr">
            <a:solidFill>
              <a:srgbClr val="84AA33"/>
            </a:solidFill>
            <a:prstDash val="sysDot"/>
            <a:round/>
            <a:headEnd type="oval" w="med" len="med"/>
            <a:tailEnd type="triangle" w="med" len="med"/>
          </a:ln>
        </p:spPr>
      </p:cxnSp>
      <p:cxnSp>
        <p:nvCxnSpPr>
          <p:cNvPr id="41003" name="Straight Arrow Connector 47"/>
          <p:cNvCxnSpPr>
            <a:cxnSpLocks noChangeShapeType="1"/>
          </p:cNvCxnSpPr>
          <p:nvPr/>
        </p:nvCxnSpPr>
        <p:spPr bwMode="auto">
          <a:xfrm flipH="1">
            <a:off x="3760788" y="5140325"/>
            <a:ext cx="301625" cy="0"/>
          </a:xfrm>
          <a:prstGeom prst="straightConnector1">
            <a:avLst/>
          </a:prstGeom>
          <a:noFill/>
          <a:ln w="38100" algn="ctr">
            <a:solidFill>
              <a:srgbClr val="84AA33"/>
            </a:solidFill>
            <a:prstDash val="sysDot"/>
            <a:round/>
            <a:headEnd type="oval" w="med" len="med"/>
            <a:tailEnd type="triangle" w="med" len="med"/>
          </a:ln>
        </p:spPr>
      </p:cxnSp>
      <p:cxnSp>
        <p:nvCxnSpPr>
          <p:cNvPr id="41004" name="Straight Arrow Connector 48"/>
          <p:cNvCxnSpPr>
            <a:cxnSpLocks noChangeShapeType="1"/>
          </p:cNvCxnSpPr>
          <p:nvPr/>
        </p:nvCxnSpPr>
        <p:spPr bwMode="auto">
          <a:xfrm flipH="1">
            <a:off x="3041650" y="5140325"/>
            <a:ext cx="298450" cy="0"/>
          </a:xfrm>
          <a:prstGeom prst="straightConnector1">
            <a:avLst/>
          </a:prstGeom>
          <a:noFill/>
          <a:ln w="38100" algn="ctr">
            <a:solidFill>
              <a:srgbClr val="84AA33"/>
            </a:solidFill>
            <a:prstDash val="sysDot"/>
            <a:round/>
            <a:headEnd type="oval" w="med" len="med"/>
            <a:tailEnd type="triangle" w="med" len="med"/>
          </a:ln>
        </p:spPr>
      </p:cxnSp>
      <p:cxnSp>
        <p:nvCxnSpPr>
          <p:cNvPr id="41005" name="Straight Arrow Connector 45"/>
          <p:cNvCxnSpPr>
            <a:cxnSpLocks noChangeShapeType="1"/>
          </p:cNvCxnSpPr>
          <p:nvPr/>
        </p:nvCxnSpPr>
        <p:spPr bwMode="auto">
          <a:xfrm flipV="1">
            <a:off x="4826000" y="5378450"/>
            <a:ext cx="307975" cy="3175"/>
          </a:xfrm>
          <a:prstGeom prst="straightConnector1">
            <a:avLst/>
          </a:prstGeom>
          <a:noFill/>
          <a:ln w="38100" algn="ctr">
            <a:solidFill>
              <a:srgbClr val="84AA33"/>
            </a:solidFill>
            <a:prstDash val="sysDot"/>
            <a:round/>
            <a:headEnd type="oval" w="med" len="med"/>
            <a:tailEnd type="triangle" w="med" len="med"/>
          </a:ln>
        </p:spPr>
      </p:cxnSp>
      <p:cxnSp>
        <p:nvCxnSpPr>
          <p:cNvPr id="41006" name="Straight Arrow Connector 46"/>
          <p:cNvCxnSpPr>
            <a:cxnSpLocks noChangeShapeType="1"/>
          </p:cNvCxnSpPr>
          <p:nvPr/>
        </p:nvCxnSpPr>
        <p:spPr bwMode="auto">
          <a:xfrm>
            <a:off x="5573713" y="5387975"/>
            <a:ext cx="309562" cy="0"/>
          </a:xfrm>
          <a:prstGeom prst="straightConnector1">
            <a:avLst/>
          </a:prstGeom>
          <a:noFill/>
          <a:ln w="38100" algn="ctr">
            <a:solidFill>
              <a:srgbClr val="84AA33"/>
            </a:solidFill>
            <a:prstDash val="sysDot"/>
            <a:round/>
            <a:headEnd type="oval" w="med" len="med"/>
            <a:tailEnd type="triangle" w="med" len="med"/>
          </a:ln>
        </p:spPr>
      </p:cxnSp>
      <p:cxnSp>
        <p:nvCxnSpPr>
          <p:cNvPr id="41007" name="Straight Arrow Connector 47"/>
          <p:cNvCxnSpPr>
            <a:cxnSpLocks noChangeShapeType="1"/>
          </p:cNvCxnSpPr>
          <p:nvPr/>
        </p:nvCxnSpPr>
        <p:spPr bwMode="auto">
          <a:xfrm flipH="1">
            <a:off x="5486400" y="5143500"/>
            <a:ext cx="301625" cy="0"/>
          </a:xfrm>
          <a:prstGeom prst="straightConnector1">
            <a:avLst/>
          </a:prstGeom>
          <a:noFill/>
          <a:ln w="38100" algn="ctr">
            <a:solidFill>
              <a:srgbClr val="84AA33"/>
            </a:solidFill>
            <a:round/>
            <a:headEnd type="oval" w="med" len="med"/>
            <a:tailEnd type="triangle" w="med" len="med"/>
          </a:ln>
        </p:spPr>
      </p:cxnSp>
      <p:cxnSp>
        <p:nvCxnSpPr>
          <p:cNvPr id="41008" name="Straight Arrow Connector 48"/>
          <p:cNvCxnSpPr>
            <a:cxnSpLocks noChangeShapeType="1"/>
          </p:cNvCxnSpPr>
          <p:nvPr/>
        </p:nvCxnSpPr>
        <p:spPr bwMode="auto">
          <a:xfrm flipH="1">
            <a:off x="4767263" y="5143500"/>
            <a:ext cx="298450" cy="0"/>
          </a:xfrm>
          <a:prstGeom prst="straightConnector1">
            <a:avLst/>
          </a:prstGeom>
          <a:noFill/>
          <a:ln w="38100" algn="ctr">
            <a:solidFill>
              <a:srgbClr val="84AA33"/>
            </a:solidFill>
            <a:prstDash val="sysDot"/>
            <a:round/>
            <a:headEnd type="oval" w="med" len="med"/>
            <a:tailEnd type="triangle" w="med" len="med"/>
          </a:ln>
        </p:spPr>
      </p:cxnSp>
      <p:cxnSp>
        <p:nvCxnSpPr>
          <p:cNvPr id="41009" name="Straight Arrow Connector 11"/>
          <p:cNvCxnSpPr>
            <a:cxnSpLocks noChangeShapeType="1"/>
          </p:cNvCxnSpPr>
          <p:nvPr/>
        </p:nvCxnSpPr>
        <p:spPr bwMode="auto">
          <a:xfrm flipH="1" flipV="1">
            <a:off x="4343400" y="5600700"/>
            <a:ext cx="3175" cy="431800"/>
          </a:xfrm>
          <a:prstGeom prst="straightConnector1">
            <a:avLst/>
          </a:prstGeom>
          <a:noFill/>
          <a:ln w="38100" algn="ctr">
            <a:solidFill>
              <a:srgbClr val="84AA33"/>
            </a:solidFill>
            <a:round/>
            <a:headEnd type="triangle" w="med" len="med"/>
            <a:tailEnd type="oval" w="med" len="med"/>
          </a:ln>
        </p:spPr>
      </p:cxnSp>
      <p:cxnSp>
        <p:nvCxnSpPr>
          <p:cNvPr id="41010" name="Straight Arrow Connector 29"/>
          <p:cNvCxnSpPr>
            <a:cxnSpLocks noChangeShapeType="1"/>
          </p:cNvCxnSpPr>
          <p:nvPr/>
        </p:nvCxnSpPr>
        <p:spPr bwMode="auto">
          <a:xfrm flipH="1" flipV="1">
            <a:off x="4584700" y="5534025"/>
            <a:ext cx="3175" cy="436563"/>
          </a:xfrm>
          <a:prstGeom prst="straightConnector1">
            <a:avLst/>
          </a:prstGeom>
          <a:noFill/>
          <a:ln w="38100" algn="ctr">
            <a:solidFill>
              <a:srgbClr val="84AA33"/>
            </a:solidFill>
            <a:prstDash val="sysDot"/>
            <a:round/>
            <a:headEnd type="oval" w="med" len="med"/>
            <a:tailEnd type="triangle" w="med" len="med"/>
          </a:ln>
        </p:spPr>
      </p:cxnSp>
      <p:cxnSp>
        <p:nvCxnSpPr>
          <p:cNvPr id="41011" name="Straight Arrow Connector 27"/>
          <p:cNvCxnSpPr>
            <a:cxnSpLocks noChangeShapeType="1"/>
          </p:cNvCxnSpPr>
          <p:nvPr/>
        </p:nvCxnSpPr>
        <p:spPr bwMode="auto">
          <a:xfrm flipV="1">
            <a:off x="4117975" y="2286000"/>
            <a:ext cx="0" cy="333375"/>
          </a:xfrm>
          <a:prstGeom prst="straightConnector1">
            <a:avLst/>
          </a:prstGeom>
          <a:noFill/>
          <a:ln w="38100" algn="ctr">
            <a:solidFill>
              <a:srgbClr val="84AA33"/>
            </a:solidFill>
            <a:round/>
            <a:headEnd type="triangle" w="med" len="med"/>
            <a:tailEnd type="oval" w="med" len="med"/>
          </a:ln>
        </p:spPr>
      </p:cxnSp>
      <p:cxnSp>
        <p:nvCxnSpPr>
          <p:cNvPr id="41012" name="Straight Arrow Connector 43"/>
          <p:cNvCxnSpPr>
            <a:cxnSpLocks noChangeShapeType="1"/>
          </p:cNvCxnSpPr>
          <p:nvPr/>
        </p:nvCxnSpPr>
        <p:spPr bwMode="auto">
          <a:xfrm flipH="1" flipV="1">
            <a:off x="5067300" y="2579688"/>
            <a:ext cx="1096963" cy="95250"/>
          </a:xfrm>
          <a:prstGeom prst="straightConnector1">
            <a:avLst/>
          </a:prstGeom>
          <a:noFill/>
          <a:ln w="38100" algn="ctr">
            <a:solidFill>
              <a:srgbClr val="84AA33"/>
            </a:solidFill>
            <a:round/>
            <a:headEnd type="oval" w="med" len="med"/>
            <a:tailEnd type="triangle" w="med" len="med"/>
          </a:ln>
        </p:spPr>
      </p:cxnSp>
      <p:cxnSp>
        <p:nvCxnSpPr>
          <p:cNvPr id="41013" name="Straight Arrow Connector 44"/>
          <p:cNvCxnSpPr>
            <a:cxnSpLocks noChangeShapeType="1"/>
          </p:cNvCxnSpPr>
          <p:nvPr/>
        </p:nvCxnSpPr>
        <p:spPr bwMode="auto">
          <a:xfrm flipV="1">
            <a:off x="4781550" y="2170113"/>
            <a:ext cx="0" cy="334962"/>
          </a:xfrm>
          <a:prstGeom prst="straightConnector1">
            <a:avLst/>
          </a:prstGeom>
          <a:noFill/>
          <a:ln w="38100" algn="ctr">
            <a:solidFill>
              <a:srgbClr val="84AA33"/>
            </a:solidFill>
            <a:prstDash val="sysDot"/>
            <a:round/>
            <a:headEnd type="oval" w="med" len="med"/>
            <a:tailEnd type="triangle" w="med" len="med"/>
          </a:ln>
        </p:spPr>
      </p:cxnSp>
      <p:cxnSp>
        <p:nvCxnSpPr>
          <p:cNvPr id="41014" name="Straight Arrow Connector 26"/>
          <p:cNvCxnSpPr>
            <a:cxnSpLocks noChangeShapeType="1"/>
          </p:cNvCxnSpPr>
          <p:nvPr/>
        </p:nvCxnSpPr>
        <p:spPr bwMode="auto">
          <a:xfrm flipH="1" flipV="1">
            <a:off x="4856163" y="2798763"/>
            <a:ext cx="1096962" cy="92075"/>
          </a:xfrm>
          <a:prstGeom prst="straightConnector1">
            <a:avLst/>
          </a:prstGeom>
          <a:noFill/>
          <a:ln w="38100" algn="ctr">
            <a:solidFill>
              <a:srgbClr val="84AA33"/>
            </a:solidFill>
            <a:prstDash val="sysDot"/>
            <a:round/>
            <a:headEnd type="triangle" w="med" len="med"/>
            <a:tailEnd type="oval" w="med" len="med"/>
          </a:ln>
        </p:spPr>
      </p:cxnSp>
      <p:cxnSp>
        <p:nvCxnSpPr>
          <p:cNvPr id="51" name="Straight Arrow Connector 19"/>
          <p:cNvCxnSpPr>
            <a:cxnSpLocks noChangeShapeType="1"/>
          </p:cNvCxnSpPr>
          <p:nvPr/>
        </p:nvCxnSpPr>
        <p:spPr bwMode="auto">
          <a:xfrm flipV="1">
            <a:off x="4546600" y="3873500"/>
            <a:ext cx="1041400" cy="852488"/>
          </a:xfrm>
          <a:prstGeom prst="straightConnector1">
            <a:avLst/>
          </a:prstGeom>
          <a:noFill/>
          <a:ln w="38100" algn="ctr">
            <a:solidFill>
              <a:srgbClr val="84AA33"/>
            </a:solidFill>
            <a:round/>
            <a:headEnd type="triangle" w="med" len="med"/>
            <a:tailEnd type="oval" w="med" len="med"/>
          </a:ln>
        </p:spPr>
      </p:cxnSp>
      <p:sp>
        <p:nvSpPr>
          <p:cNvPr id="41066" name="AutoShape 106"/>
          <p:cNvSpPr>
            <a:spLocks noChangeArrowheads="1"/>
          </p:cNvSpPr>
          <p:nvPr/>
        </p:nvSpPr>
        <p:spPr bwMode="auto">
          <a:xfrm>
            <a:off x="4745038" y="3929063"/>
            <a:ext cx="360362" cy="342900"/>
          </a:xfrm>
          <a:prstGeom prst="star5">
            <a:avLst/>
          </a:prstGeom>
          <a:solidFill>
            <a:srgbClr val="FFFF00"/>
          </a:solidFill>
          <a:ln w="9525">
            <a:solidFill>
              <a:schemeClr val="tx1"/>
            </a:solidFill>
            <a:miter lim="800000"/>
            <a:headEnd/>
            <a:tailEnd/>
          </a:ln>
          <a:effectLst/>
        </p:spPr>
        <p:txBody>
          <a:bodyPr wrap="none" anchor="ctr"/>
          <a:lstStyle/>
          <a:p>
            <a:endParaRPr lang="en-US"/>
          </a:p>
        </p:txBody>
      </p:sp>
    </p:spTree>
    <p:extLst>
      <p:ext uri="{BB962C8B-B14F-4D97-AF65-F5344CB8AC3E}">
        <p14:creationId xmlns:p14="http://schemas.microsoft.com/office/powerpoint/2010/main" val="39928621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51"/>
                                        </p:tgtEl>
                                        <p:attrNameLst>
                                          <p:attrName>style.visibility</p:attrName>
                                        </p:attrNameLst>
                                      </p:cBhvr>
                                      <p:to>
                                        <p:strVal val="visible"/>
                                      </p:to>
                                    </p:set>
                                    <p:animEffect transition="in" filter="wipe(right)">
                                      <p:cBhvr>
                                        <p:cTn id="7" dur="500"/>
                                        <p:tgtEl>
                                          <p:spTgt spid="51"/>
                                        </p:tgtEl>
                                      </p:cBhvr>
                                    </p:animEffect>
                                  </p:childTnLst>
                                </p:cTn>
                              </p:par>
                            </p:childTnLst>
                          </p:cTn>
                        </p:par>
                        <p:par>
                          <p:cTn id="8" fill="hold">
                            <p:stCondLst>
                              <p:cond delay="500"/>
                            </p:stCondLst>
                            <p:childTnLst>
                              <p:par>
                                <p:cTn id="9" presetID="2" presetClass="exit" presetSubtype="4" fill="hold" nodeType="afterEffect">
                                  <p:stCondLst>
                                    <p:cond delay="0"/>
                                  </p:stCondLst>
                                  <p:childTnLst>
                                    <p:anim calcmode="lin" valueType="num">
                                      <p:cBhvr additive="base">
                                        <p:cTn id="10" dur="1000"/>
                                        <p:tgtEl>
                                          <p:spTgt spid="48"/>
                                        </p:tgtEl>
                                        <p:attrNameLst>
                                          <p:attrName>ppt_x</p:attrName>
                                        </p:attrNameLst>
                                      </p:cBhvr>
                                      <p:tavLst>
                                        <p:tav tm="0">
                                          <p:val>
                                            <p:strVal val="ppt_x"/>
                                          </p:val>
                                        </p:tav>
                                        <p:tav tm="100000">
                                          <p:val>
                                            <p:strVal val="ppt_x"/>
                                          </p:val>
                                        </p:tav>
                                      </p:tavLst>
                                    </p:anim>
                                    <p:anim calcmode="lin" valueType="num">
                                      <p:cBhvr additive="base">
                                        <p:cTn id="11" dur="1000"/>
                                        <p:tgtEl>
                                          <p:spTgt spid="48"/>
                                        </p:tgtEl>
                                        <p:attrNameLst>
                                          <p:attrName>ppt_y</p:attrName>
                                        </p:attrNameLst>
                                      </p:cBhvr>
                                      <p:tavLst>
                                        <p:tav tm="0">
                                          <p:val>
                                            <p:strVal val="ppt_y"/>
                                          </p:val>
                                        </p:tav>
                                        <p:tav tm="100000">
                                          <p:val>
                                            <p:strVal val="1+ppt_h/2"/>
                                          </p:val>
                                        </p:tav>
                                      </p:tavLst>
                                    </p:anim>
                                    <p:set>
                                      <p:cBhvr>
                                        <p:cTn id="12" dur="1" fill="hold">
                                          <p:stCondLst>
                                            <p:cond delay="999"/>
                                          </p:stCondLst>
                                        </p:cTn>
                                        <p:tgtEl>
                                          <p:spTgt spid="48"/>
                                        </p:tgtEl>
                                        <p:attrNameLst>
                                          <p:attrName>style.visibility</p:attrName>
                                        </p:attrNameLst>
                                      </p:cBhvr>
                                      <p:to>
                                        <p:strVal val="hidden"/>
                                      </p:to>
                                    </p:set>
                                  </p:childTnLst>
                                </p:cTn>
                              </p:par>
                              <p:par>
                                <p:cTn id="13" presetID="2" presetClass="exit" presetSubtype="4" fill="hold" nodeType="withEffect">
                                  <p:stCondLst>
                                    <p:cond delay="0"/>
                                  </p:stCondLst>
                                  <p:childTnLst>
                                    <p:anim calcmode="lin" valueType="num">
                                      <p:cBhvr additive="base">
                                        <p:cTn id="14" dur="1000"/>
                                        <p:tgtEl>
                                          <p:spTgt spid="46"/>
                                        </p:tgtEl>
                                        <p:attrNameLst>
                                          <p:attrName>ppt_x</p:attrName>
                                        </p:attrNameLst>
                                      </p:cBhvr>
                                      <p:tavLst>
                                        <p:tav tm="0">
                                          <p:val>
                                            <p:strVal val="ppt_x"/>
                                          </p:val>
                                        </p:tav>
                                        <p:tav tm="100000">
                                          <p:val>
                                            <p:strVal val="ppt_x"/>
                                          </p:val>
                                        </p:tav>
                                      </p:tavLst>
                                    </p:anim>
                                    <p:anim calcmode="lin" valueType="num">
                                      <p:cBhvr additive="base">
                                        <p:cTn id="15" dur="1000"/>
                                        <p:tgtEl>
                                          <p:spTgt spid="46"/>
                                        </p:tgtEl>
                                        <p:attrNameLst>
                                          <p:attrName>ppt_y</p:attrName>
                                        </p:attrNameLst>
                                      </p:cBhvr>
                                      <p:tavLst>
                                        <p:tav tm="0">
                                          <p:val>
                                            <p:strVal val="ppt_y"/>
                                          </p:val>
                                        </p:tav>
                                        <p:tav tm="100000">
                                          <p:val>
                                            <p:strVal val="1+ppt_h/2"/>
                                          </p:val>
                                        </p:tav>
                                      </p:tavLst>
                                    </p:anim>
                                    <p:set>
                                      <p:cBhvr>
                                        <p:cTn id="16" dur="1" fill="hold">
                                          <p:stCondLst>
                                            <p:cond delay="999"/>
                                          </p:stCondLst>
                                        </p:cTn>
                                        <p:tgtEl>
                                          <p:spTgt spid="46"/>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1985" name="Straight Arrow Connector 25"/>
          <p:cNvCxnSpPr>
            <a:cxnSpLocks noChangeShapeType="1"/>
          </p:cNvCxnSpPr>
          <p:nvPr/>
        </p:nvCxnSpPr>
        <p:spPr bwMode="auto">
          <a:xfrm flipV="1">
            <a:off x="5962650" y="3343275"/>
            <a:ext cx="0" cy="333375"/>
          </a:xfrm>
          <a:prstGeom prst="straightConnector1">
            <a:avLst/>
          </a:prstGeom>
          <a:noFill/>
          <a:ln w="38100" algn="ctr">
            <a:solidFill>
              <a:srgbClr val="84AA33"/>
            </a:solidFill>
            <a:prstDash val="sysDot"/>
            <a:round/>
            <a:headEnd type="triangle" w="med" len="med"/>
            <a:tailEnd type="oval" w="med" len="med"/>
          </a:ln>
        </p:spPr>
      </p:cxnSp>
      <p:cxnSp>
        <p:nvCxnSpPr>
          <p:cNvPr id="41986" name="Straight Arrow Connector 12"/>
          <p:cNvCxnSpPr>
            <a:cxnSpLocks noChangeShapeType="1"/>
          </p:cNvCxnSpPr>
          <p:nvPr/>
        </p:nvCxnSpPr>
        <p:spPr bwMode="auto">
          <a:xfrm flipH="1" flipV="1">
            <a:off x="2611438" y="5616575"/>
            <a:ext cx="6350" cy="431800"/>
          </a:xfrm>
          <a:prstGeom prst="straightConnector1">
            <a:avLst/>
          </a:prstGeom>
          <a:noFill/>
          <a:ln w="38100" algn="ctr">
            <a:solidFill>
              <a:srgbClr val="84AA33"/>
            </a:solidFill>
            <a:prstDash val="sysDot"/>
            <a:round/>
            <a:headEnd type="triangle" w="med" len="med"/>
            <a:tailEnd type="oval" w="med" len="med"/>
          </a:ln>
        </p:spPr>
      </p:cxnSp>
      <p:cxnSp>
        <p:nvCxnSpPr>
          <p:cNvPr id="2" name="Straight Arrow Connector 12"/>
          <p:cNvCxnSpPr>
            <a:cxnSpLocks noChangeShapeType="1"/>
          </p:cNvCxnSpPr>
          <p:nvPr/>
        </p:nvCxnSpPr>
        <p:spPr bwMode="auto">
          <a:xfrm flipH="1" flipV="1">
            <a:off x="2611438" y="5616575"/>
            <a:ext cx="6350" cy="431800"/>
          </a:xfrm>
          <a:prstGeom prst="straightConnector1">
            <a:avLst/>
          </a:prstGeom>
          <a:noFill/>
          <a:ln w="38100" algn="ctr">
            <a:solidFill>
              <a:srgbClr val="84AA33"/>
            </a:solidFill>
            <a:round/>
            <a:headEnd type="triangle" w="med" len="med"/>
            <a:tailEnd type="oval" w="med" len="med"/>
          </a:ln>
        </p:spPr>
      </p:cxnSp>
      <p:cxnSp>
        <p:nvCxnSpPr>
          <p:cNvPr id="41988" name="Straight Arrow Connector 47"/>
          <p:cNvCxnSpPr>
            <a:cxnSpLocks noChangeShapeType="1"/>
          </p:cNvCxnSpPr>
          <p:nvPr/>
        </p:nvCxnSpPr>
        <p:spPr bwMode="auto">
          <a:xfrm flipH="1">
            <a:off x="2071688" y="5160963"/>
            <a:ext cx="301625" cy="0"/>
          </a:xfrm>
          <a:prstGeom prst="straightConnector1">
            <a:avLst/>
          </a:prstGeom>
          <a:noFill/>
          <a:ln w="38100" algn="ctr">
            <a:solidFill>
              <a:srgbClr val="84AA33"/>
            </a:solidFill>
            <a:prstDash val="sysDot"/>
            <a:round/>
            <a:headEnd type="oval" w="med" len="med"/>
            <a:tailEnd type="triangle" w="med" len="med"/>
          </a:ln>
        </p:spPr>
      </p:cxnSp>
      <p:cxnSp>
        <p:nvCxnSpPr>
          <p:cNvPr id="41989" name="Straight Arrow Connector 34"/>
          <p:cNvCxnSpPr>
            <a:cxnSpLocks noChangeShapeType="1"/>
          </p:cNvCxnSpPr>
          <p:nvPr/>
        </p:nvCxnSpPr>
        <p:spPr bwMode="auto">
          <a:xfrm flipH="1" flipV="1">
            <a:off x="2276475" y="4672013"/>
            <a:ext cx="506413" cy="193675"/>
          </a:xfrm>
          <a:prstGeom prst="straightConnector1">
            <a:avLst/>
          </a:prstGeom>
          <a:noFill/>
          <a:ln w="38100" algn="ctr">
            <a:solidFill>
              <a:srgbClr val="84AA33"/>
            </a:solidFill>
            <a:prstDash val="sysDot"/>
            <a:round/>
            <a:headEnd type="oval" w="med" len="med"/>
            <a:tailEnd type="triangle" w="med" len="med"/>
          </a:ln>
        </p:spPr>
      </p:cxnSp>
      <p:cxnSp>
        <p:nvCxnSpPr>
          <p:cNvPr id="41990" name="Straight Arrow Connector 19"/>
          <p:cNvCxnSpPr>
            <a:cxnSpLocks noChangeShapeType="1"/>
          </p:cNvCxnSpPr>
          <p:nvPr/>
        </p:nvCxnSpPr>
        <p:spPr bwMode="auto">
          <a:xfrm flipV="1">
            <a:off x="4546600" y="3873500"/>
            <a:ext cx="1041400" cy="852488"/>
          </a:xfrm>
          <a:prstGeom prst="straightConnector1">
            <a:avLst/>
          </a:prstGeom>
          <a:noFill/>
          <a:ln w="38100" algn="ctr">
            <a:solidFill>
              <a:srgbClr val="84AA33"/>
            </a:solidFill>
            <a:round/>
            <a:headEnd type="triangle" w="med" len="med"/>
            <a:tailEnd type="oval" w="med" len="med"/>
          </a:ln>
        </p:spPr>
      </p:cxnSp>
      <p:cxnSp>
        <p:nvCxnSpPr>
          <p:cNvPr id="41991" name="Straight Arrow Connector 47"/>
          <p:cNvCxnSpPr>
            <a:cxnSpLocks noChangeShapeType="1"/>
          </p:cNvCxnSpPr>
          <p:nvPr/>
        </p:nvCxnSpPr>
        <p:spPr bwMode="auto">
          <a:xfrm flipH="1">
            <a:off x="3760788" y="5140325"/>
            <a:ext cx="301625" cy="0"/>
          </a:xfrm>
          <a:prstGeom prst="straightConnector1">
            <a:avLst/>
          </a:prstGeom>
          <a:noFill/>
          <a:ln w="38100" algn="ctr">
            <a:solidFill>
              <a:srgbClr val="84AA33"/>
            </a:solidFill>
            <a:prstDash val="sysDot"/>
            <a:round/>
            <a:headEnd type="oval" w="med" len="med"/>
            <a:tailEnd type="triangle" w="med" len="med"/>
          </a:ln>
        </p:spPr>
      </p:cxnSp>
      <p:cxnSp>
        <p:nvCxnSpPr>
          <p:cNvPr id="41992" name="Straight Arrow Connector 45"/>
          <p:cNvCxnSpPr>
            <a:cxnSpLocks noChangeShapeType="1"/>
          </p:cNvCxnSpPr>
          <p:nvPr/>
        </p:nvCxnSpPr>
        <p:spPr bwMode="auto">
          <a:xfrm flipV="1">
            <a:off x="4826000" y="5378450"/>
            <a:ext cx="307975" cy="3175"/>
          </a:xfrm>
          <a:prstGeom prst="straightConnector1">
            <a:avLst/>
          </a:prstGeom>
          <a:noFill/>
          <a:ln w="38100" algn="ctr">
            <a:solidFill>
              <a:srgbClr val="84AA33"/>
            </a:solidFill>
            <a:prstDash val="sysDot"/>
            <a:round/>
            <a:headEnd type="oval" w="med" len="med"/>
            <a:tailEnd type="triangle" w="med" len="med"/>
          </a:ln>
        </p:spPr>
      </p:cxnSp>
      <p:cxnSp>
        <p:nvCxnSpPr>
          <p:cNvPr id="41993" name="Straight Arrow Connector 11"/>
          <p:cNvCxnSpPr>
            <a:cxnSpLocks noChangeShapeType="1"/>
          </p:cNvCxnSpPr>
          <p:nvPr/>
        </p:nvCxnSpPr>
        <p:spPr bwMode="auto">
          <a:xfrm flipH="1" flipV="1">
            <a:off x="935038" y="5619750"/>
            <a:ext cx="3175" cy="431800"/>
          </a:xfrm>
          <a:prstGeom prst="straightConnector1">
            <a:avLst/>
          </a:prstGeom>
          <a:noFill/>
          <a:ln w="38100" algn="ctr">
            <a:solidFill>
              <a:srgbClr val="84AA33"/>
            </a:solidFill>
            <a:round/>
            <a:headEnd type="triangle" w="med" len="med"/>
            <a:tailEnd type="oval" w="med" len="med"/>
          </a:ln>
        </p:spPr>
      </p:cxnSp>
      <p:cxnSp>
        <p:nvCxnSpPr>
          <p:cNvPr id="41994" name="Straight Arrow Connector 16"/>
          <p:cNvCxnSpPr>
            <a:cxnSpLocks noChangeShapeType="1"/>
          </p:cNvCxnSpPr>
          <p:nvPr/>
        </p:nvCxnSpPr>
        <p:spPr bwMode="auto">
          <a:xfrm flipV="1">
            <a:off x="938213" y="4672013"/>
            <a:ext cx="485775" cy="233362"/>
          </a:xfrm>
          <a:prstGeom prst="straightConnector1">
            <a:avLst/>
          </a:prstGeom>
          <a:noFill/>
          <a:ln w="38100" algn="ctr">
            <a:solidFill>
              <a:srgbClr val="84AA33"/>
            </a:solidFill>
            <a:prstDash val="sysDot"/>
            <a:round/>
            <a:headEnd type="triangle" w="med" len="med"/>
            <a:tailEnd type="oval" w="med" len="med"/>
          </a:ln>
        </p:spPr>
      </p:cxnSp>
      <p:cxnSp>
        <p:nvCxnSpPr>
          <p:cNvPr id="41995" name="Straight Arrow Connector 17"/>
          <p:cNvCxnSpPr>
            <a:cxnSpLocks noChangeShapeType="1"/>
          </p:cNvCxnSpPr>
          <p:nvPr/>
        </p:nvCxnSpPr>
        <p:spPr bwMode="auto">
          <a:xfrm flipH="1" flipV="1">
            <a:off x="2165350" y="4872038"/>
            <a:ext cx="347663" cy="144462"/>
          </a:xfrm>
          <a:prstGeom prst="straightConnector1">
            <a:avLst/>
          </a:prstGeom>
          <a:noFill/>
          <a:ln w="38100" algn="ctr">
            <a:solidFill>
              <a:srgbClr val="84AA33"/>
            </a:solidFill>
            <a:prstDash val="sysDot"/>
            <a:round/>
            <a:headEnd type="triangle" w="med" len="med"/>
            <a:tailEnd type="oval" w="med" len="med"/>
          </a:ln>
        </p:spPr>
      </p:cxnSp>
      <p:cxnSp>
        <p:nvCxnSpPr>
          <p:cNvPr id="41996" name="Straight Arrow Connector 18"/>
          <p:cNvCxnSpPr>
            <a:cxnSpLocks noChangeShapeType="1"/>
          </p:cNvCxnSpPr>
          <p:nvPr/>
        </p:nvCxnSpPr>
        <p:spPr bwMode="auto">
          <a:xfrm flipV="1">
            <a:off x="1651000" y="4391025"/>
            <a:ext cx="0" cy="298450"/>
          </a:xfrm>
          <a:prstGeom prst="straightConnector1">
            <a:avLst/>
          </a:prstGeom>
          <a:noFill/>
          <a:ln w="38100" algn="ctr">
            <a:solidFill>
              <a:srgbClr val="84AA33"/>
            </a:solidFill>
            <a:round/>
            <a:headEnd type="triangle" w="med" len="med"/>
            <a:tailEnd type="oval" w="med" len="med"/>
          </a:ln>
        </p:spPr>
      </p:cxnSp>
      <p:cxnSp>
        <p:nvCxnSpPr>
          <p:cNvPr id="41997" name="Straight Arrow Connector 23"/>
          <p:cNvCxnSpPr>
            <a:cxnSpLocks noChangeShapeType="1"/>
          </p:cNvCxnSpPr>
          <p:nvPr/>
        </p:nvCxnSpPr>
        <p:spPr bwMode="auto">
          <a:xfrm flipV="1">
            <a:off x="2373313" y="2776538"/>
            <a:ext cx="1416050" cy="693737"/>
          </a:xfrm>
          <a:prstGeom prst="straightConnector1">
            <a:avLst/>
          </a:prstGeom>
          <a:noFill/>
          <a:ln w="38100" algn="ctr">
            <a:solidFill>
              <a:srgbClr val="84AA33"/>
            </a:solidFill>
            <a:prstDash val="sysDot"/>
            <a:round/>
            <a:headEnd type="triangle" w="med" len="med"/>
            <a:tailEnd type="oval" w="med" len="med"/>
          </a:ln>
        </p:spPr>
      </p:cxnSp>
      <p:cxnSp>
        <p:nvCxnSpPr>
          <p:cNvPr id="41998" name="Straight Arrow Connector 24"/>
          <p:cNvCxnSpPr>
            <a:cxnSpLocks noChangeShapeType="1"/>
          </p:cNvCxnSpPr>
          <p:nvPr/>
        </p:nvCxnSpPr>
        <p:spPr bwMode="auto">
          <a:xfrm flipH="1" flipV="1">
            <a:off x="6453188" y="3802063"/>
            <a:ext cx="284162" cy="101600"/>
          </a:xfrm>
          <a:prstGeom prst="straightConnector1">
            <a:avLst/>
          </a:prstGeom>
          <a:noFill/>
          <a:ln w="38100" algn="ctr">
            <a:solidFill>
              <a:srgbClr val="84AA33"/>
            </a:solidFill>
            <a:prstDash val="sysDot"/>
            <a:round/>
            <a:headEnd type="triangle" w="med" len="med"/>
            <a:tailEnd type="oval" w="med" len="med"/>
          </a:ln>
        </p:spPr>
      </p:cxnSp>
      <p:cxnSp>
        <p:nvCxnSpPr>
          <p:cNvPr id="4" name="Straight Arrow Connector 25"/>
          <p:cNvCxnSpPr>
            <a:cxnSpLocks noChangeShapeType="1"/>
          </p:cNvCxnSpPr>
          <p:nvPr/>
        </p:nvCxnSpPr>
        <p:spPr bwMode="auto">
          <a:xfrm flipV="1">
            <a:off x="5962650" y="3343275"/>
            <a:ext cx="0" cy="333375"/>
          </a:xfrm>
          <a:prstGeom prst="straightConnector1">
            <a:avLst/>
          </a:prstGeom>
          <a:noFill/>
          <a:ln w="38100" algn="ctr">
            <a:solidFill>
              <a:srgbClr val="84AA33"/>
            </a:solidFill>
            <a:round/>
            <a:headEnd type="triangle" w="med" len="med"/>
            <a:tailEnd type="oval" w="med" len="med"/>
          </a:ln>
        </p:spPr>
      </p:cxnSp>
      <p:cxnSp>
        <p:nvCxnSpPr>
          <p:cNvPr id="42000" name="Straight Arrow Connector 29"/>
          <p:cNvCxnSpPr>
            <a:cxnSpLocks noChangeShapeType="1"/>
          </p:cNvCxnSpPr>
          <p:nvPr/>
        </p:nvCxnSpPr>
        <p:spPr bwMode="auto">
          <a:xfrm flipH="1" flipV="1">
            <a:off x="1176338" y="5553075"/>
            <a:ext cx="3175" cy="436563"/>
          </a:xfrm>
          <a:prstGeom prst="straightConnector1">
            <a:avLst/>
          </a:prstGeom>
          <a:noFill/>
          <a:ln w="38100" algn="ctr">
            <a:solidFill>
              <a:srgbClr val="84AA33"/>
            </a:solidFill>
            <a:prstDash val="sysDot"/>
            <a:round/>
            <a:headEnd type="oval" w="med" len="med"/>
            <a:tailEnd type="triangle" w="med" len="med"/>
          </a:ln>
        </p:spPr>
      </p:cxnSp>
      <p:cxnSp>
        <p:nvCxnSpPr>
          <p:cNvPr id="42001" name="Straight Arrow Connector 33"/>
          <p:cNvCxnSpPr>
            <a:cxnSpLocks noChangeShapeType="1"/>
          </p:cNvCxnSpPr>
          <p:nvPr/>
        </p:nvCxnSpPr>
        <p:spPr bwMode="auto">
          <a:xfrm flipV="1">
            <a:off x="1325563" y="4803775"/>
            <a:ext cx="393700" cy="176213"/>
          </a:xfrm>
          <a:prstGeom prst="straightConnector1">
            <a:avLst/>
          </a:prstGeom>
          <a:noFill/>
          <a:ln w="38100" algn="ctr">
            <a:solidFill>
              <a:srgbClr val="84AA33"/>
            </a:solidFill>
            <a:round/>
            <a:headEnd type="oval" w="med" len="med"/>
            <a:tailEnd type="triangle" w="med" len="med"/>
          </a:ln>
        </p:spPr>
      </p:cxnSp>
      <p:cxnSp>
        <p:nvCxnSpPr>
          <p:cNvPr id="6" name="Straight Arrow Connector 34"/>
          <p:cNvCxnSpPr>
            <a:cxnSpLocks noChangeShapeType="1"/>
          </p:cNvCxnSpPr>
          <p:nvPr/>
        </p:nvCxnSpPr>
        <p:spPr bwMode="auto">
          <a:xfrm flipH="1" flipV="1">
            <a:off x="2276475" y="4672013"/>
            <a:ext cx="506413" cy="193675"/>
          </a:xfrm>
          <a:prstGeom prst="straightConnector1">
            <a:avLst/>
          </a:prstGeom>
          <a:noFill/>
          <a:ln w="38100" algn="ctr">
            <a:solidFill>
              <a:srgbClr val="84AA33"/>
            </a:solidFill>
            <a:round/>
            <a:headEnd type="oval" w="med" len="med"/>
            <a:tailEnd type="triangle" w="med" len="med"/>
          </a:ln>
        </p:spPr>
      </p:cxnSp>
      <p:cxnSp>
        <p:nvCxnSpPr>
          <p:cNvPr id="42003" name="Straight Arrow Connector 35"/>
          <p:cNvCxnSpPr>
            <a:cxnSpLocks noChangeShapeType="1"/>
          </p:cNvCxnSpPr>
          <p:nvPr/>
        </p:nvCxnSpPr>
        <p:spPr bwMode="auto">
          <a:xfrm flipV="1">
            <a:off x="2165350" y="4240213"/>
            <a:ext cx="0" cy="298450"/>
          </a:xfrm>
          <a:prstGeom prst="straightConnector1">
            <a:avLst/>
          </a:prstGeom>
          <a:noFill/>
          <a:ln w="38100" algn="ctr">
            <a:solidFill>
              <a:srgbClr val="84AA33"/>
            </a:solidFill>
            <a:prstDash val="sysDot"/>
            <a:round/>
            <a:headEnd type="oval" w="med" len="med"/>
            <a:tailEnd type="triangle" w="med" len="med"/>
          </a:ln>
        </p:spPr>
      </p:cxnSp>
      <p:cxnSp>
        <p:nvCxnSpPr>
          <p:cNvPr id="42004" name="Straight Arrow Connector 36"/>
          <p:cNvCxnSpPr>
            <a:cxnSpLocks noChangeShapeType="1"/>
          </p:cNvCxnSpPr>
          <p:nvPr/>
        </p:nvCxnSpPr>
        <p:spPr bwMode="auto">
          <a:xfrm flipV="1">
            <a:off x="4856163" y="3929063"/>
            <a:ext cx="1041400" cy="850900"/>
          </a:xfrm>
          <a:prstGeom prst="straightConnector1">
            <a:avLst/>
          </a:prstGeom>
          <a:noFill/>
          <a:ln w="38100" algn="ctr">
            <a:solidFill>
              <a:srgbClr val="84AA33"/>
            </a:solidFill>
            <a:round/>
            <a:headEnd type="oval" w="med" len="med"/>
            <a:tailEnd type="triangle" w="med" len="med"/>
          </a:ln>
        </p:spPr>
      </p:cxnSp>
      <p:cxnSp>
        <p:nvCxnSpPr>
          <p:cNvPr id="42005" name="Straight Arrow Connector 40"/>
          <p:cNvCxnSpPr>
            <a:cxnSpLocks noChangeShapeType="1"/>
          </p:cNvCxnSpPr>
          <p:nvPr/>
        </p:nvCxnSpPr>
        <p:spPr bwMode="auto">
          <a:xfrm flipV="1">
            <a:off x="2751138" y="2854325"/>
            <a:ext cx="1411287" cy="695325"/>
          </a:xfrm>
          <a:prstGeom prst="straightConnector1">
            <a:avLst/>
          </a:prstGeom>
          <a:noFill/>
          <a:ln w="38100" algn="ctr">
            <a:solidFill>
              <a:srgbClr val="84AA33"/>
            </a:solidFill>
            <a:round/>
            <a:headEnd type="oval" w="med" len="med"/>
            <a:tailEnd type="triangle" w="med" len="med"/>
          </a:ln>
        </p:spPr>
      </p:cxnSp>
      <p:cxnSp>
        <p:nvCxnSpPr>
          <p:cNvPr id="42006" name="Straight Arrow Connector 41"/>
          <p:cNvCxnSpPr>
            <a:cxnSpLocks noChangeShapeType="1"/>
          </p:cNvCxnSpPr>
          <p:nvPr/>
        </p:nvCxnSpPr>
        <p:spPr bwMode="auto">
          <a:xfrm flipH="1" flipV="1">
            <a:off x="6616700" y="3608388"/>
            <a:ext cx="514350" cy="144462"/>
          </a:xfrm>
          <a:prstGeom prst="straightConnector1">
            <a:avLst/>
          </a:prstGeom>
          <a:noFill/>
          <a:ln w="38100" algn="ctr">
            <a:solidFill>
              <a:srgbClr val="84AA33"/>
            </a:solidFill>
            <a:round/>
            <a:headEnd type="oval" w="med" len="med"/>
            <a:tailEnd type="triangle" w="med" len="med"/>
          </a:ln>
        </p:spPr>
      </p:cxnSp>
      <p:cxnSp>
        <p:nvCxnSpPr>
          <p:cNvPr id="42007" name="Straight Arrow Connector 42"/>
          <p:cNvCxnSpPr>
            <a:cxnSpLocks noChangeShapeType="1"/>
          </p:cNvCxnSpPr>
          <p:nvPr/>
        </p:nvCxnSpPr>
        <p:spPr bwMode="auto">
          <a:xfrm flipV="1">
            <a:off x="6511925" y="3152775"/>
            <a:ext cx="0" cy="334963"/>
          </a:xfrm>
          <a:prstGeom prst="straightConnector1">
            <a:avLst/>
          </a:prstGeom>
          <a:noFill/>
          <a:ln w="38100" algn="ctr">
            <a:solidFill>
              <a:srgbClr val="84AA33"/>
            </a:solidFill>
            <a:prstDash val="sysDot"/>
            <a:round/>
            <a:headEnd type="oval" w="med" len="med"/>
            <a:tailEnd type="triangle" w="med" len="med"/>
          </a:ln>
        </p:spPr>
      </p:cxnSp>
      <p:cxnSp>
        <p:nvCxnSpPr>
          <p:cNvPr id="42008" name="Straight Arrow Connector 45"/>
          <p:cNvCxnSpPr>
            <a:cxnSpLocks noChangeShapeType="1"/>
          </p:cNvCxnSpPr>
          <p:nvPr/>
        </p:nvCxnSpPr>
        <p:spPr bwMode="auto">
          <a:xfrm flipV="1">
            <a:off x="1411288" y="5395913"/>
            <a:ext cx="307975" cy="3175"/>
          </a:xfrm>
          <a:prstGeom prst="straightConnector1">
            <a:avLst/>
          </a:prstGeom>
          <a:noFill/>
          <a:ln w="38100" algn="ctr">
            <a:solidFill>
              <a:srgbClr val="84AA33"/>
            </a:solidFill>
            <a:round/>
            <a:headEnd type="oval" w="med" len="med"/>
            <a:tailEnd type="triangle" w="med" len="med"/>
          </a:ln>
        </p:spPr>
      </p:cxnSp>
      <p:cxnSp>
        <p:nvCxnSpPr>
          <p:cNvPr id="42009" name="Straight Arrow Connector 46"/>
          <p:cNvCxnSpPr>
            <a:cxnSpLocks noChangeShapeType="1"/>
          </p:cNvCxnSpPr>
          <p:nvPr/>
        </p:nvCxnSpPr>
        <p:spPr bwMode="auto">
          <a:xfrm>
            <a:off x="2159000" y="5405438"/>
            <a:ext cx="309563" cy="0"/>
          </a:xfrm>
          <a:prstGeom prst="straightConnector1">
            <a:avLst/>
          </a:prstGeom>
          <a:noFill/>
          <a:ln w="38100" algn="ctr">
            <a:solidFill>
              <a:srgbClr val="84AA33"/>
            </a:solidFill>
            <a:prstDash val="sysDot"/>
            <a:round/>
            <a:headEnd type="oval" w="med" len="med"/>
            <a:tailEnd type="triangle" w="med" len="med"/>
          </a:ln>
        </p:spPr>
      </p:cxnSp>
      <p:cxnSp>
        <p:nvCxnSpPr>
          <p:cNvPr id="8" name="Straight Arrow Connector 47"/>
          <p:cNvCxnSpPr>
            <a:cxnSpLocks noChangeShapeType="1"/>
          </p:cNvCxnSpPr>
          <p:nvPr/>
        </p:nvCxnSpPr>
        <p:spPr bwMode="auto">
          <a:xfrm flipH="1">
            <a:off x="2071688" y="5160963"/>
            <a:ext cx="301625" cy="0"/>
          </a:xfrm>
          <a:prstGeom prst="straightConnector1">
            <a:avLst/>
          </a:prstGeom>
          <a:noFill/>
          <a:ln w="38100" algn="ctr">
            <a:solidFill>
              <a:srgbClr val="84AA33"/>
            </a:solidFill>
            <a:round/>
            <a:headEnd type="oval" w="med" len="med"/>
            <a:tailEnd type="triangle" w="med" len="med"/>
          </a:ln>
        </p:spPr>
      </p:cxnSp>
      <p:cxnSp>
        <p:nvCxnSpPr>
          <p:cNvPr id="42011" name="Straight Arrow Connector 48"/>
          <p:cNvCxnSpPr>
            <a:cxnSpLocks noChangeShapeType="1"/>
          </p:cNvCxnSpPr>
          <p:nvPr/>
        </p:nvCxnSpPr>
        <p:spPr bwMode="auto">
          <a:xfrm flipH="1">
            <a:off x="1352550" y="5160963"/>
            <a:ext cx="298450" cy="0"/>
          </a:xfrm>
          <a:prstGeom prst="straightConnector1">
            <a:avLst/>
          </a:prstGeom>
          <a:noFill/>
          <a:ln w="38100" algn="ctr">
            <a:solidFill>
              <a:srgbClr val="84AA33"/>
            </a:solidFill>
            <a:prstDash val="sysDot"/>
            <a:round/>
            <a:headEnd type="oval" w="med" len="med"/>
            <a:tailEnd type="triangle" w="med" len="med"/>
          </a:ln>
        </p:spPr>
      </p:cxnSp>
      <p:sp>
        <p:nvSpPr>
          <p:cNvPr id="42012" name="Rectangle 2"/>
          <p:cNvSpPr>
            <a:spLocks/>
          </p:cNvSpPr>
          <p:nvPr/>
        </p:nvSpPr>
        <p:spPr bwMode="auto">
          <a:xfrm>
            <a:off x="252413" y="274638"/>
            <a:ext cx="8639175" cy="722312"/>
          </a:xfrm>
          <a:prstGeom prst="rect">
            <a:avLst/>
          </a:prstGeom>
          <a:noFill/>
          <a:ln w="9525">
            <a:noFill/>
            <a:miter lim="800000"/>
            <a:headEnd/>
            <a:tailEnd/>
          </a:ln>
        </p:spPr>
        <p:txBody>
          <a:bodyPr anchor="ctr"/>
          <a:lstStyle/>
          <a:p>
            <a:pPr algn="ctr" eaLnBrk="0" hangingPunct="0"/>
            <a:r>
              <a:rPr lang="en-US" sz="3200"/>
              <a:t>Maintain an Queue of Stale Messages to Update</a:t>
            </a:r>
          </a:p>
        </p:txBody>
      </p:sp>
      <p:grpSp>
        <p:nvGrpSpPr>
          <p:cNvPr id="42013" name="Group 28"/>
          <p:cNvGrpSpPr>
            <a:grpSpLocks/>
          </p:cNvGrpSpPr>
          <p:nvPr/>
        </p:nvGrpSpPr>
        <p:grpSpPr bwMode="auto">
          <a:xfrm>
            <a:off x="385763" y="1790700"/>
            <a:ext cx="8224837" cy="5099050"/>
            <a:chOff x="1523902" y="2715529"/>
            <a:chExt cx="6096196" cy="3755772"/>
          </a:xfrm>
        </p:grpSpPr>
        <p:sp>
          <p:nvSpPr>
            <p:cNvPr id="62" name="Oval 61"/>
            <p:cNvSpPr/>
            <p:nvPr/>
          </p:nvSpPr>
          <p:spPr>
            <a:xfrm>
              <a:off x="1822770" y="5045932"/>
              <a:ext cx="407119" cy="4150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sp>
          <p:nvSpPr>
            <p:cNvPr id="63" name="Rectangle 62"/>
            <p:cNvSpPr/>
            <p:nvPr/>
          </p:nvSpPr>
          <p:spPr>
            <a:xfrm>
              <a:off x="1933374" y="5880808"/>
              <a:ext cx="203559" cy="19994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64" name="Straight Connector 63"/>
            <p:cNvCxnSpPr>
              <a:stCxn id="62" idx="4"/>
              <a:endCxn id="63" idx="0"/>
            </p:cNvCxnSpPr>
            <p:nvPr/>
          </p:nvCxnSpPr>
          <p:spPr>
            <a:xfrm>
              <a:off x="2025153" y="5461031"/>
              <a:ext cx="9413" cy="41977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Oval 64"/>
            <p:cNvSpPr/>
            <p:nvPr/>
          </p:nvSpPr>
          <p:spPr>
            <a:xfrm>
              <a:off x="3072366" y="5045932"/>
              <a:ext cx="407119" cy="4150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5" name="Rectangle 65"/>
            <p:cNvSpPr/>
            <p:nvPr/>
          </p:nvSpPr>
          <p:spPr>
            <a:xfrm>
              <a:off x="3182971" y="5880808"/>
              <a:ext cx="202383" cy="19994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67" name="Straight Connector 66"/>
            <p:cNvCxnSpPr>
              <a:stCxn id="65" idx="4"/>
            </p:cNvCxnSpPr>
            <p:nvPr/>
          </p:nvCxnSpPr>
          <p:spPr>
            <a:xfrm>
              <a:off x="3274749" y="5461031"/>
              <a:ext cx="9413" cy="41977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8" name="Oval 67"/>
            <p:cNvSpPr/>
            <p:nvPr/>
          </p:nvSpPr>
          <p:spPr>
            <a:xfrm>
              <a:off x="4340789" y="5043594"/>
              <a:ext cx="407119" cy="4150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sp>
          <p:nvSpPr>
            <p:cNvPr id="69" name="Rectangle 68"/>
            <p:cNvSpPr/>
            <p:nvPr/>
          </p:nvSpPr>
          <p:spPr>
            <a:xfrm>
              <a:off x="4451394" y="5878469"/>
              <a:ext cx="200030" cy="19994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0" name="Straight Connector 69"/>
            <p:cNvCxnSpPr>
              <a:stCxn id="68" idx="4"/>
              <a:endCxn id="69" idx="0"/>
            </p:cNvCxnSpPr>
            <p:nvPr/>
          </p:nvCxnSpPr>
          <p:spPr>
            <a:xfrm>
              <a:off x="4543172" y="5458692"/>
              <a:ext cx="9413" cy="41977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1" name="Oval 70"/>
            <p:cNvSpPr/>
            <p:nvPr/>
          </p:nvSpPr>
          <p:spPr>
            <a:xfrm>
              <a:off x="5593916" y="5045932"/>
              <a:ext cx="410649" cy="4150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72" name="Rectangle 71"/>
            <p:cNvSpPr/>
            <p:nvPr/>
          </p:nvSpPr>
          <p:spPr>
            <a:xfrm>
              <a:off x="5708051" y="5880808"/>
              <a:ext cx="200030" cy="19994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3" name="Straight Connector 72"/>
            <p:cNvCxnSpPr>
              <a:stCxn id="71" idx="4"/>
              <a:endCxn id="72" idx="0"/>
            </p:cNvCxnSpPr>
            <p:nvPr/>
          </p:nvCxnSpPr>
          <p:spPr>
            <a:xfrm>
              <a:off x="5799829" y="5461031"/>
              <a:ext cx="7060" cy="41977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4" name="Oval 73"/>
            <p:cNvSpPr/>
            <p:nvPr/>
          </p:nvSpPr>
          <p:spPr>
            <a:xfrm>
              <a:off x="6843512" y="5043594"/>
              <a:ext cx="409472" cy="4150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sp>
          <p:nvSpPr>
            <p:cNvPr id="75" name="Rectangle 74"/>
            <p:cNvSpPr/>
            <p:nvPr/>
          </p:nvSpPr>
          <p:spPr>
            <a:xfrm>
              <a:off x="6956470" y="5878469"/>
              <a:ext cx="201207" cy="19994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6" name="Straight Connector 75"/>
            <p:cNvCxnSpPr>
              <a:stCxn id="74" idx="4"/>
              <a:endCxn id="75" idx="0"/>
            </p:cNvCxnSpPr>
            <p:nvPr/>
          </p:nvCxnSpPr>
          <p:spPr>
            <a:xfrm>
              <a:off x="7048249" y="5458692"/>
              <a:ext cx="7060" cy="41977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2060" name="Group 76"/>
            <p:cNvGrpSpPr>
              <a:grpSpLocks/>
            </p:cNvGrpSpPr>
            <p:nvPr/>
          </p:nvGrpSpPr>
          <p:grpSpPr bwMode="auto">
            <a:xfrm>
              <a:off x="1523902" y="6190980"/>
              <a:ext cx="6096196" cy="280321"/>
              <a:chOff x="492120" y="3950977"/>
              <a:chExt cx="8067290" cy="370958"/>
            </a:xfrm>
          </p:grpSpPr>
          <p:sp>
            <p:nvSpPr>
              <p:cNvPr id="42089" name="TextBox 10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800" dirty="0">
                    <a:latin typeface="Rockwell"/>
                    <a:ea typeface="Rockwell"/>
                    <a:cs typeface="Rockwell"/>
                  </a:rPr>
                  <a:t>time</a:t>
                </a:r>
              </a:p>
            </p:txBody>
          </p:sp>
          <p:sp>
            <p:nvSpPr>
              <p:cNvPr id="42090" name="TextBox 10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like</a:t>
                </a:r>
              </a:p>
            </p:txBody>
          </p:sp>
          <p:sp>
            <p:nvSpPr>
              <p:cNvPr id="42091" name="TextBox 10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flies</a:t>
                </a:r>
              </a:p>
            </p:txBody>
          </p:sp>
          <p:sp>
            <p:nvSpPr>
              <p:cNvPr id="42092" name="TextBox 10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an</a:t>
                </a:r>
              </a:p>
            </p:txBody>
          </p:sp>
          <p:sp>
            <p:nvSpPr>
              <p:cNvPr id="42093" name="TextBox 10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arrow</a:t>
                </a:r>
              </a:p>
            </p:txBody>
          </p:sp>
        </p:grpSp>
        <p:sp>
          <p:nvSpPr>
            <p:cNvPr id="78" name="Oval 77"/>
            <p:cNvSpPr/>
            <p:nvPr/>
          </p:nvSpPr>
          <p:spPr>
            <a:xfrm>
              <a:off x="6216361" y="4204041"/>
              <a:ext cx="408295" cy="4150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79" name="Rectangle 78"/>
            <p:cNvSpPr/>
            <p:nvPr/>
          </p:nvSpPr>
          <p:spPr>
            <a:xfrm>
              <a:off x="6322259" y="4726715"/>
              <a:ext cx="201206" cy="20111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80" name="Straight Connector 79"/>
            <p:cNvCxnSpPr>
              <a:stCxn id="79" idx="1"/>
              <a:endCxn id="71" idx="0"/>
            </p:cNvCxnSpPr>
            <p:nvPr/>
          </p:nvCxnSpPr>
          <p:spPr>
            <a:xfrm flipH="1">
              <a:off x="5799829" y="4826105"/>
              <a:ext cx="522430" cy="21982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p:cNvCxnSpPr>
              <a:stCxn id="79" idx="0"/>
              <a:endCxn id="78" idx="4"/>
            </p:cNvCxnSpPr>
            <p:nvPr/>
          </p:nvCxnSpPr>
          <p:spPr>
            <a:xfrm flipH="1" flipV="1">
              <a:off x="6421097" y="4619139"/>
              <a:ext cx="2353" cy="1075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a:stCxn id="79" idx="3"/>
              <a:endCxn id="74" idx="0"/>
            </p:cNvCxnSpPr>
            <p:nvPr/>
          </p:nvCxnSpPr>
          <p:spPr>
            <a:xfrm>
              <a:off x="6523465" y="4826105"/>
              <a:ext cx="524784" cy="21748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3" name="Oval 82"/>
            <p:cNvSpPr/>
            <p:nvPr/>
          </p:nvSpPr>
          <p:spPr>
            <a:xfrm>
              <a:off x="4350203" y="2715529"/>
              <a:ext cx="407119" cy="4151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84" name="Rectangle 83"/>
            <p:cNvSpPr/>
            <p:nvPr/>
          </p:nvSpPr>
          <p:spPr>
            <a:xfrm>
              <a:off x="4456101" y="3237034"/>
              <a:ext cx="200030" cy="1999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85" name="Straight Connector 84"/>
            <p:cNvCxnSpPr>
              <a:stCxn id="84" idx="1"/>
              <a:endCxn id="93" idx="0"/>
            </p:cNvCxnSpPr>
            <p:nvPr/>
          </p:nvCxnSpPr>
          <p:spPr>
            <a:xfrm flipH="1">
              <a:off x="2640537" y="3337593"/>
              <a:ext cx="1815563" cy="86177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a:stCxn id="84" idx="0"/>
              <a:endCxn id="83" idx="4"/>
            </p:cNvCxnSpPr>
            <p:nvPr/>
          </p:nvCxnSpPr>
          <p:spPr>
            <a:xfrm flipH="1" flipV="1">
              <a:off x="4552586" y="3130629"/>
              <a:ext cx="2353" cy="1064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a:stCxn id="84" idx="3"/>
              <a:endCxn id="88" idx="0"/>
            </p:cNvCxnSpPr>
            <p:nvPr/>
          </p:nvCxnSpPr>
          <p:spPr>
            <a:xfrm>
              <a:off x="4656130" y="3337593"/>
              <a:ext cx="1184881" cy="9705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Oval 87"/>
            <p:cNvSpPr/>
            <p:nvPr/>
          </p:nvSpPr>
          <p:spPr>
            <a:xfrm>
              <a:off x="5635099" y="3434645"/>
              <a:ext cx="410649" cy="41276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sp>
          <p:nvSpPr>
            <p:cNvPr id="89" name="Rectangle 88"/>
            <p:cNvSpPr/>
            <p:nvPr/>
          </p:nvSpPr>
          <p:spPr>
            <a:xfrm>
              <a:off x="5740997" y="3970182"/>
              <a:ext cx="201206" cy="19994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90" name="Straight Connector 89"/>
            <p:cNvCxnSpPr>
              <a:stCxn id="89" idx="1"/>
              <a:endCxn id="68" idx="0"/>
            </p:cNvCxnSpPr>
            <p:nvPr/>
          </p:nvCxnSpPr>
          <p:spPr>
            <a:xfrm flipH="1">
              <a:off x="4543172" y="4070741"/>
              <a:ext cx="1197824" cy="97285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1" name="Straight Connector 90"/>
            <p:cNvCxnSpPr>
              <a:stCxn id="89" idx="0"/>
              <a:endCxn id="88" idx="4"/>
            </p:cNvCxnSpPr>
            <p:nvPr/>
          </p:nvCxnSpPr>
          <p:spPr>
            <a:xfrm flipH="1" flipV="1">
              <a:off x="5841011" y="3847405"/>
              <a:ext cx="0" cy="12277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p:cNvCxnSpPr>
              <a:stCxn id="89" idx="3"/>
              <a:endCxn id="78" idx="0"/>
            </p:cNvCxnSpPr>
            <p:nvPr/>
          </p:nvCxnSpPr>
          <p:spPr>
            <a:xfrm>
              <a:off x="5942203" y="4070741"/>
              <a:ext cx="478895" cy="13330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2435801" y="4199363"/>
              <a:ext cx="407119" cy="4150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sp>
          <p:nvSpPr>
            <p:cNvPr id="94" name="Rectangle 93"/>
            <p:cNvSpPr/>
            <p:nvPr/>
          </p:nvSpPr>
          <p:spPr>
            <a:xfrm>
              <a:off x="2541699" y="4719699"/>
              <a:ext cx="200030" cy="20345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95" name="Straight Connector 94"/>
            <p:cNvCxnSpPr>
              <a:stCxn id="94" idx="1"/>
              <a:endCxn id="62" idx="0"/>
            </p:cNvCxnSpPr>
            <p:nvPr/>
          </p:nvCxnSpPr>
          <p:spPr>
            <a:xfrm flipH="1">
              <a:off x="2025153" y="4821428"/>
              <a:ext cx="516547" cy="22450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6" name="Straight Connector 95"/>
            <p:cNvCxnSpPr>
              <a:stCxn id="94" idx="0"/>
              <a:endCxn id="93" idx="4"/>
            </p:cNvCxnSpPr>
            <p:nvPr/>
          </p:nvCxnSpPr>
          <p:spPr>
            <a:xfrm flipH="1" flipV="1">
              <a:off x="2640537" y="4614462"/>
              <a:ext cx="2353" cy="10523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7" name="Straight Connector 96"/>
            <p:cNvCxnSpPr>
              <a:stCxn id="94" idx="3"/>
              <a:endCxn id="65" idx="0"/>
            </p:cNvCxnSpPr>
            <p:nvPr/>
          </p:nvCxnSpPr>
          <p:spPr>
            <a:xfrm>
              <a:off x="2741729" y="4821428"/>
              <a:ext cx="533020" cy="22450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8" name="Straight Connector 97"/>
            <p:cNvCxnSpPr/>
            <p:nvPr/>
          </p:nvCxnSpPr>
          <p:spPr>
            <a:xfrm>
              <a:off x="2225182" y="5272775"/>
              <a:ext cx="842478"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 name="Rectangle 98"/>
            <p:cNvSpPr/>
            <p:nvPr/>
          </p:nvSpPr>
          <p:spPr>
            <a:xfrm>
              <a:off x="2546406" y="5161692"/>
              <a:ext cx="200030" cy="1999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00" name="Straight Connector 99"/>
            <p:cNvCxnSpPr/>
            <p:nvPr/>
          </p:nvCxnSpPr>
          <p:spPr>
            <a:xfrm flipV="1">
              <a:off x="3474779" y="5270437"/>
              <a:ext cx="861304" cy="233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1" name="Rectangle 100"/>
            <p:cNvSpPr/>
            <p:nvPr/>
          </p:nvSpPr>
          <p:spPr>
            <a:xfrm>
              <a:off x="3796003" y="5161692"/>
              <a:ext cx="200030" cy="1999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02" name="Straight Connector 101"/>
            <p:cNvCxnSpPr/>
            <p:nvPr/>
          </p:nvCxnSpPr>
          <p:spPr>
            <a:xfrm>
              <a:off x="4743202" y="5270437"/>
              <a:ext cx="848360" cy="233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3" name="Rectangle 102"/>
            <p:cNvSpPr/>
            <p:nvPr/>
          </p:nvSpPr>
          <p:spPr>
            <a:xfrm>
              <a:off x="5064426" y="5159353"/>
              <a:ext cx="200030" cy="1999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04" name="Straight Connector 103"/>
            <p:cNvCxnSpPr/>
            <p:nvPr/>
          </p:nvCxnSpPr>
          <p:spPr>
            <a:xfrm flipV="1">
              <a:off x="5999859" y="5270437"/>
              <a:ext cx="841301" cy="233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5" name="Rectangle 104"/>
            <p:cNvSpPr/>
            <p:nvPr/>
          </p:nvSpPr>
          <p:spPr>
            <a:xfrm>
              <a:off x="6319906" y="5161692"/>
              <a:ext cx="200030" cy="1999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grpSp>
      <p:cxnSp>
        <p:nvCxnSpPr>
          <p:cNvPr id="42014" name="Straight Arrow Connector 29"/>
          <p:cNvCxnSpPr>
            <a:cxnSpLocks noChangeShapeType="1"/>
          </p:cNvCxnSpPr>
          <p:nvPr/>
        </p:nvCxnSpPr>
        <p:spPr bwMode="auto">
          <a:xfrm flipH="1" flipV="1">
            <a:off x="2884488" y="5543550"/>
            <a:ext cx="3175" cy="436563"/>
          </a:xfrm>
          <a:prstGeom prst="straightConnector1">
            <a:avLst/>
          </a:prstGeom>
          <a:noFill/>
          <a:ln w="38100" algn="ctr">
            <a:solidFill>
              <a:srgbClr val="84AA33"/>
            </a:solidFill>
            <a:prstDash val="sysDot"/>
            <a:round/>
            <a:headEnd type="oval" w="med" len="med"/>
            <a:tailEnd type="triangle" w="med" len="med"/>
          </a:ln>
        </p:spPr>
      </p:cxnSp>
      <p:cxnSp>
        <p:nvCxnSpPr>
          <p:cNvPr id="42015" name="Straight Arrow Connector 11"/>
          <p:cNvCxnSpPr>
            <a:cxnSpLocks noChangeShapeType="1"/>
          </p:cNvCxnSpPr>
          <p:nvPr/>
        </p:nvCxnSpPr>
        <p:spPr bwMode="auto">
          <a:xfrm flipH="1" flipV="1">
            <a:off x="6049963" y="5605463"/>
            <a:ext cx="3175" cy="431800"/>
          </a:xfrm>
          <a:prstGeom prst="straightConnector1">
            <a:avLst/>
          </a:prstGeom>
          <a:noFill/>
          <a:ln w="38100" algn="ctr">
            <a:solidFill>
              <a:srgbClr val="84AA33"/>
            </a:solidFill>
            <a:round/>
            <a:headEnd type="triangle" w="med" len="med"/>
            <a:tailEnd type="oval" w="med" len="med"/>
          </a:ln>
        </p:spPr>
      </p:cxnSp>
      <p:cxnSp>
        <p:nvCxnSpPr>
          <p:cNvPr id="42016" name="Straight Arrow Connector 12"/>
          <p:cNvCxnSpPr>
            <a:cxnSpLocks noChangeShapeType="1"/>
          </p:cNvCxnSpPr>
          <p:nvPr/>
        </p:nvCxnSpPr>
        <p:spPr bwMode="auto">
          <a:xfrm flipH="1" flipV="1">
            <a:off x="7726363" y="5602288"/>
            <a:ext cx="6350" cy="431800"/>
          </a:xfrm>
          <a:prstGeom prst="straightConnector1">
            <a:avLst/>
          </a:prstGeom>
          <a:noFill/>
          <a:ln w="38100" algn="ctr">
            <a:solidFill>
              <a:srgbClr val="84AA33"/>
            </a:solidFill>
            <a:round/>
            <a:headEnd type="triangle" w="med" len="med"/>
            <a:tailEnd type="oval" w="med" len="med"/>
          </a:ln>
        </p:spPr>
      </p:cxnSp>
      <p:cxnSp>
        <p:nvCxnSpPr>
          <p:cNvPr id="42017" name="Straight Arrow Connector 16"/>
          <p:cNvCxnSpPr>
            <a:cxnSpLocks noChangeShapeType="1"/>
          </p:cNvCxnSpPr>
          <p:nvPr/>
        </p:nvCxnSpPr>
        <p:spPr bwMode="auto">
          <a:xfrm flipV="1">
            <a:off x="6053138" y="4657725"/>
            <a:ext cx="485775" cy="233363"/>
          </a:xfrm>
          <a:prstGeom prst="straightConnector1">
            <a:avLst/>
          </a:prstGeom>
          <a:noFill/>
          <a:ln w="38100" algn="ctr">
            <a:solidFill>
              <a:srgbClr val="84AA33"/>
            </a:solidFill>
            <a:prstDash val="sysDot"/>
            <a:round/>
            <a:headEnd type="triangle" w="med" len="med"/>
            <a:tailEnd type="oval" w="med" len="med"/>
          </a:ln>
        </p:spPr>
      </p:cxnSp>
      <p:cxnSp>
        <p:nvCxnSpPr>
          <p:cNvPr id="42018" name="Straight Arrow Connector 17"/>
          <p:cNvCxnSpPr>
            <a:cxnSpLocks noChangeShapeType="1"/>
          </p:cNvCxnSpPr>
          <p:nvPr/>
        </p:nvCxnSpPr>
        <p:spPr bwMode="auto">
          <a:xfrm flipH="1" flipV="1">
            <a:off x="7280275" y="4857750"/>
            <a:ext cx="347663" cy="144463"/>
          </a:xfrm>
          <a:prstGeom prst="straightConnector1">
            <a:avLst/>
          </a:prstGeom>
          <a:noFill/>
          <a:ln w="38100" algn="ctr">
            <a:solidFill>
              <a:srgbClr val="84AA33"/>
            </a:solidFill>
            <a:prstDash val="sysDot"/>
            <a:round/>
            <a:headEnd type="triangle" w="med" len="med"/>
            <a:tailEnd type="oval" w="med" len="med"/>
          </a:ln>
        </p:spPr>
      </p:cxnSp>
      <p:cxnSp>
        <p:nvCxnSpPr>
          <p:cNvPr id="42019" name="Straight Arrow Connector 18"/>
          <p:cNvCxnSpPr>
            <a:cxnSpLocks noChangeShapeType="1"/>
          </p:cNvCxnSpPr>
          <p:nvPr/>
        </p:nvCxnSpPr>
        <p:spPr bwMode="auto">
          <a:xfrm flipV="1">
            <a:off x="6765925" y="4376738"/>
            <a:ext cx="0" cy="298450"/>
          </a:xfrm>
          <a:prstGeom prst="straightConnector1">
            <a:avLst/>
          </a:prstGeom>
          <a:noFill/>
          <a:ln w="38100" algn="ctr">
            <a:solidFill>
              <a:srgbClr val="84AA33"/>
            </a:solidFill>
            <a:round/>
            <a:headEnd type="triangle" w="med" len="med"/>
            <a:tailEnd type="oval" w="med" len="med"/>
          </a:ln>
        </p:spPr>
      </p:cxnSp>
      <p:cxnSp>
        <p:nvCxnSpPr>
          <p:cNvPr id="42020" name="Straight Arrow Connector 29"/>
          <p:cNvCxnSpPr>
            <a:cxnSpLocks noChangeShapeType="1"/>
          </p:cNvCxnSpPr>
          <p:nvPr/>
        </p:nvCxnSpPr>
        <p:spPr bwMode="auto">
          <a:xfrm flipH="1" flipV="1">
            <a:off x="6291263" y="5538788"/>
            <a:ext cx="3175" cy="436562"/>
          </a:xfrm>
          <a:prstGeom prst="straightConnector1">
            <a:avLst/>
          </a:prstGeom>
          <a:noFill/>
          <a:ln w="38100" algn="ctr">
            <a:solidFill>
              <a:srgbClr val="84AA33"/>
            </a:solidFill>
            <a:prstDash val="sysDot"/>
            <a:round/>
            <a:headEnd type="oval" w="med" len="med"/>
            <a:tailEnd type="triangle" w="med" len="med"/>
          </a:ln>
        </p:spPr>
      </p:cxnSp>
      <p:cxnSp>
        <p:nvCxnSpPr>
          <p:cNvPr id="42021" name="Straight Arrow Connector 33"/>
          <p:cNvCxnSpPr>
            <a:cxnSpLocks noChangeShapeType="1"/>
          </p:cNvCxnSpPr>
          <p:nvPr/>
        </p:nvCxnSpPr>
        <p:spPr bwMode="auto">
          <a:xfrm flipV="1">
            <a:off x="6440488" y="4789488"/>
            <a:ext cx="393700" cy="176212"/>
          </a:xfrm>
          <a:prstGeom prst="straightConnector1">
            <a:avLst/>
          </a:prstGeom>
          <a:noFill/>
          <a:ln w="38100" algn="ctr">
            <a:solidFill>
              <a:srgbClr val="84AA33"/>
            </a:solidFill>
            <a:round/>
            <a:headEnd type="oval" w="med" len="med"/>
            <a:tailEnd type="triangle" w="med" len="med"/>
          </a:ln>
        </p:spPr>
      </p:cxnSp>
      <p:cxnSp>
        <p:nvCxnSpPr>
          <p:cNvPr id="42022" name="Straight Arrow Connector 34"/>
          <p:cNvCxnSpPr>
            <a:cxnSpLocks noChangeShapeType="1"/>
          </p:cNvCxnSpPr>
          <p:nvPr/>
        </p:nvCxnSpPr>
        <p:spPr bwMode="auto">
          <a:xfrm flipH="1" flipV="1">
            <a:off x="7391400" y="4657725"/>
            <a:ext cx="506413" cy="193675"/>
          </a:xfrm>
          <a:prstGeom prst="straightConnector1">
            <a:avLst/>
          </a:prstGeom>
          <a:noFill/>
          <a:ln w="38100" algn="ctr">
            <a:solidFill>
              <a:srgbClr val="84AA33"/>
            </a:solidFill>
            <a:round/>
            <a:headEnd type="oval" w="med" len="med"/>
            <a:tailEnd type="triangle" w="med" len="med"/>
          </a:ln>
        </p:spPr>
      </p:cxnSp>
      <p:cxnSp>
        <p:nvCxnSpPr>
          <p:cNvPr id="42023" name="Straight Arrow Connector 35"/>
          <p:cNvCxnSpPr>
            <a:cxnSpLocks noChangeShapeType="1"/>
          </p:cNvCxnSpPr>
          <p:nvPr/>
        </p:nvCxnSpPr>
        <p:spPr bwMode="auto">
          <a:xfrm flipV="1">
            <a:off x="7280275" y="4225925"/>
            <a:ext cx="0" cy="298450"/>
          </a:xfrm>
          <a:prstGeom prst="straightConnector1">
            <a:avLst/>
          </a:prstGeom>
          <a:noFill/>
          <a:ln w="38100" algn="ctr">
            <a:solidFill>
              <a:srgbClr val="84AA33"/>
            </a:solidFill>
            <a:prstDash val="sysDot"/>
            <a:round/>
            <a:headEnd type="oval" w="med" len="med"/>
            <a:tailEnd type="triangle" w="med" len="med"/>
          </a:ln>
        </p:spPr>
      </p:cxnSp>
      <p:cxnSp>
        <p:nvCxnSpPr>
          <p:cNvPr id="42024" name="Straight Arrow Connector 45"/>
          <p:cNvCxnSpPr>
            <a:cxnSpLocks noChangeShapeType="1"/>
          </p:cNvCxnSpPr>
          <p:nvPr/>
        </p:nvCxnSpPr>
        <p:spPr bwMode="auto">
          <a:xfrm flipV="1">
            <a:off x="6526213" y="5381625"/>
            <a:ext cx="307975" cy="3175"/>
          </a:xfrm>
          <a:prstGeom prst="straightConnector1">
            <a:avLst/>
          </a:prstGeom>
          <a:noFill/>
          <a:ln w="38100" algn="ctr">
            <a:solidFill>
              <a:srgbClr val="84AA33"/>
            </a:solidFill>
            <a:round/>
            <a:headEnd type="oval" w="med" len="med"/>
            <a:tailEnd type="triangle" w="med" len="med"/>
          </a:ln>
        </p:spPr>
      </p:cxnSp>
      <p:cxnSp>
        <p:nvCxnSpPr>
          <p:cNvPr id="42025" name="Straight Arrow Connector 46"/>
          <p:cNvCxnSpPr>
            <a:cxnSpLocks noChangeShapeType="1"/>
          </p:cNvCxnSpPr>
          <p:nvPr/>
        </p:nvCxnSpPr>
        <p:spPr bwMode="auto">
          <a:xfrm>
            <a:off x="7273925" y="5391150"/>
            <a:ext cx="309563" cy="0"/>
          </a:xfrm>
          <a:prstGeom prst="straightConnector1">
            <a:avLst/>
          </a:prstGeom>
          <a:noFill/>
          <a:ln w="38100" algn="ctr">
            <a:solidFill>
              <a:srgbClr val="84AA33"/>
            </a:solidFill>
            <a:prstDash val="sysDot"/>
            <a:round/>
            <a:headEnd type="oval" w="med" len="med"/>
            <a:tailEnd type="triangle" w="med" len="med"/>
          </a:ln>
        </p:spPr>
      </p:cxnSp>
      <p:cxnSp>
        <p:nvCxnSpPr>
          <p:cNvPr id="42026" name="Straight Arrow Connector 47"/>
          <p:cNvCxnSpPr>
            <a:cxnSpLocks noChangeShapeType="1"/>
          </p:cNvCxnSpPr>
          <p:nvPr/>
        </p:nvCxnSpPr>
        <p:spPr bwMode="auto">
          <a:xfrm flipH="1">
            <a:off x="7186613" y="5146675"/>
            <a:ext cx="301625" cy="0"/>
          </a:xfrm>
          <a:prstGeom prst="straightConnector1">
            <a:avLst/>
          </a:prstGeom>
          <a:noFill/>
          <a:ln w="38100" algn="ctr">
            <a:solidFill>
              <a:srgbClr val="84AA33"/>
            </a:solidFill>
            <a:round/>
            <a:headEnd type="oval" w="med" len="med"/>
            <a:tailEnd type="triangle" w="med" len="med"/>
          </a:ln>
        </p:spPr>
      </p:cxnSp>
      <p:cxnSp>
        <p:nvCxnSpPr>
          <p:cNvPr id="42027" name="Straight Arrow Connector 48"/>
          <p:cNvCxnSpPr>
            <a:cxnSpLocks noChangeShapeType="1"/>
          </p:cNvCxnSpPr>
          <p:nvPr/>
        </p:nvCxnSpPr>
        <p:spPr bwMode="auto">
          <a:xfrm flipH="1">
            <a:off x="6467475" y="5146675"/>
            <a:ext cx="298450" cy="0"/>
          </a:xfrm>
          <a:prstGeom prst="straightConnector1">
            <a:avLst/>
          </a:prstGeom>
          <a:noFill/>
          <a:ln w="38100" algn="ctr">
            <a:solidFill>
              <a:srgbClr val="84AA33"/>
            </a:solidFill>
            <a:prstDash val="sysDot"/>
            <a:round/>
            <a:headEnd type="oval" w="med" len="med"/>
            <a:tailEnd type="triangle" w="med" len="med"/>
          </a:ln>
        </p:spPr>
      </p:cxnSp>
      <p:cxnSp>
        <p:nvCxnSpPr>
          <p:cNvPr id="42028" name="Straight Arrow Connector 29"/>
          <p:cNvCxnSpPr>
            <a:cxnSpLocks noChangeShapeType="1"/>
          </p:cNvCxnSpPr>
          <p:nvPr/>
        </p:nvCxnSpPr>
        <p:spPr bwMode="auto">
          <a:xfrm flipH="1" flipV="1">
            <a:off x="7999413" y="5529263"/>
            <a:ext cx="3175" cy="436562"/>
          </a:xfrm>
          <a:prstGeom prst="straightConnector1">
            <a:avLst/>
          </a:prstGeom>
          <a:noFill/>
          <a:ln w="38100" algn="ctr">
            <a:solidFill>
              <a:srgbClr val="84AA33"/>
            </a:solidFill>
            <a:prstDash val="sysDot"/>
            <a:round/>
            <a:headEnd type="oval" w="med" len="med"/>
            <a:tailEnd type="triangle" w="med" len="med"/>
          </a:ln>
        </p:spPr>
      </p:cxnSp>
      <p:cxnSp>
        <p:nvCxnSpPr>
          <p:cNvPr id="42029" name="Straight Arrow Connector 45"/>
          <p:cNvCxnSpPr>
            <a:cxnSpLocks noChangeShapeType="1"/>
          </p:cNvCxnSpPr>
          <p:nvPr/>
        </p:nvCxnSpPr>
        <p:spPr bwMode="auto">
          <a:xfrm flipV="1">
            <a:off x="3100388" y="5375275"/>
            <a:ext cx="307975" cy="3175"/>
          </a:xfrm>
          <a:prstGeom prst="straightConnector1">
            <a:avLst/>
          </a:prstGeom>
          <a:noFill/>
          <a:ln w="38100" algn="ctr">
            <a:solidFill>
              <a:srgbClr val="84AA33"/>
            </a:solidFill>
            <a:round/>
            <a:headEnd type="oval" w="med" len="med"/>
            <a:tailEnd type="triangle" w="med" len="med"/>
          </a:ln>
        </p:spPr>
      </p:cxnSp>
      <p:cxnSp>
        <p:nvCxnSpPr>
          <p:cNvPr id="42030" name="Straight Arrow Connector 46"/>
          <p:cNvCxnSpPr>
            <a:cxnSpLocks noChangeShapeType="1"/>
          </p:cNvCxnSpPr>
          <p:nvPr/>
        </p:nvCxnSpPr>
        <p:spPr bwMode="auto">
          <a:xfrm>
            <a:off x="3848100" y="5384800"/>
            <a:ext cx="309563" cy="0"/>
          </a:xfrm>
          <a:prstGeom prst="straightConnector1">
            <a:avLst/>
          </a:prstGeom>
          <a:noFill/>
          <a:ln w="38100" algn="ctr">
            <a:solidFill>
              <a:srgbClr val="84AA33"/>
            </a:solidFill>
            <a:prstDash val="sysDot"/>
            <a:round/>
            <a:headEnd type="oval" w="med" len="med"/>
            <a:tailEnd type="triangle" w="med" len="med"/>
          </a:ln>
        </p:spPr>
      </p:cxnSp>
      <p:cxnSp>
        <p:nvCxnSpPr>
          <p:cNvPr id="42031" name="Straight Arrow Connector 48"/>
          <p:cNvCxnSpPr>
            <a:cxnSpLocks noChangeShapeType="1"/>
          </p:cNvCxnSpPr>
          <p:nvPr/>
        </p:nvCxnSpPr>
        <p:spPr bwMode="auto">
          <a:xfrm flipH="1">
            <a:off x="3041650" y="5140325"/>
            <a:ext cx="298450" cy="0"/>
          </a:xfrm>
          <a:prstGeom prst="straightConnector1">
            <a:avLst/>
          </a:prstGeom>
          <a:noFill/>
          <a:ln w="38100" algn="ctr">
            <a:solidFill>
              <a:srgbClr val="84AA33"/>
            </a:solidFill>
            <a:prstDash val="sysDot"/>
            <a:round/>
            <a:headEnd type="oval" w="med" len="med"/>
            <a:tailEnd type="triangle" w="med" len="med"/>
          </a:ln>
        </p:spPr>
      </p:cxnSp>
      <p:cxnSp>
        <p:nvCxnSpPr>
          <p:cNvPr id="42032" name="Straight Arrow Connector 46"/>
          <p:cNvCxnSpPr>
            <a:cxnSpLocks noChangeShapeType="1"/>
          </p:cNvCxnSpPr>
          <p:nvPr/>
        </p:nvCxnSpPr>
        <p:spPr bwMode="auto">
          <a:xfrm>
            <a:off x="5573713" y="5387975"/>
            <a:ext cx="309562" cy="0"/>
          </a:xfrm>
          <a:prstGeom prst="straightConnector1">
            <a:avLst/>
          </a:prstGeom>
          <a:noFill/>
          <a:ln w="38100" algn="ctr">
            <a:solidFill>
              <a:srgbClr val="84AA33"/>
            </a:solidFill>
            <a:prstDash val="sysDot"/>
            <a:round/>
            <a:headEnd type="oval" w="med" len="med"/>
            <a:tailEnd type="triangle" w="med" len="med"/>
          </a:ln>
        </p:spPr>
      </p:cxnSp>
      <p:cxnSp>
        <p:nvCxnSpPr>
          <p:cNvPr id="42033" name="Straight Arrow Connector 47"/>
          <p:cNvCxnSpPr>
            <a:cxnSpLocks noChangeShapeType="1"/>
          </p:cNvCxnSpPr>
          <p:nvPr/>
        </p:nvCxnSpPr>
        <p:spPr bwMode="auto">
          <a:xfrm flipH="1">
            <a:off x="5486400" y="5143500"/>
            <a:ext cx="301625" cy="0"/>
          </a:xfrm>
          <a:prstGeom prst="straightConnector1">
            <a:avLst/>
          </a:prstGeom>
          <a:noFill/>
          <a:ln w="38100" algn="ctr">
            <a:solidFill>
              <a:srgbClr val="84AA33"/>
            </a:solidFill>
            <a:round/>
            <a:headEnd type="oval" w="med" len="med"/>
            <a:tailEnd type="triangle" w="med" len="med"/>
          </a:ln>
        </p:spPr>
      </p:cxnSp>
      <p:cxnSp>
        <p:nvCxnSpPr>
          <p:cNvPr id="42034" name="Straight Arrow Connector 48"/>
          <p:cNvCxnSpPr>
            <a:cxnSpLocks noChangeShapeType="1"/>
          </p:cNvCxnSpPr>
          <p:nvPr/>
        </p:nvCxnSpPr>
        <p:spPr bwMode="auto">
          <a:xfrm flipH="1">
            <a:off x="4767263" y="5143500"/>
            <a:ext cx="298450" cy="0"/>
          </a:xfrm>
          <a:prstGeom prst="straightConnector1">
            <a:avLst/>
          </a:prstGeom>
          <a:noFill/>
          <a:ln w="38100" algn="ctr">
            <a:solidFill>
              <a:srgbClr val="84AA33"/>
            </a:solidFill>
            <a:prstDash val="sysDot"/>
            <a:round/>
            <a:headEnd type="oval" w="med" len="med"/>
            <a:tailEnd type="triangle" w="med" len="med"/>
          </a:ln>
        </p:spPr>
      </p:cxnSp>
      <p:cxnSp>
        <p:nvCxnSpPr>
          <p:cNvPr id="42035" name="Straight Arrow Connector 11"/>
          <p:cNvCxnSpPr>
            <a:cxnSpLocks noChangeShapeType="1"/>
          </p:cNvCxnSpPr>
          <p:nvPr/>
        </p:nvCxnSpPr>
        <p:spPr bwMode="auto">
          <a:xfrm flipH="1" flipV="1">
            <a:off x="4343400" y="5600700"/>
            <a:ext cx="3175" cy="431800"/>
          </a:xfrm>
          <a:prstGeom prst="straightConnector1">
            <a:avLst/>
          </a:prstGeom>
          <a:noFill/>
          <a:ln w="38100" algn="ctr">
            <a:solidFill>
              <a:srgbClr val="84AA33"/>
            </a:solidFill>
            <a:round/>
            <a:headEnd type="triangle" w="med" len="med"/>
            <a:tailEnd type="oval" w="med" len="med"/>
          </a:ln>
        </p:spPr>
      </p:cxnSp>
      <p:cxnSp>
        <p:nvCxnSpPr>
          <p:cNvPr id="42036" name="Straight Arrow Connector 29"/>
          <p:cNvCxnSpPr>
            <a:cxnSpLocks noChangeShapeType="1"/>
          </p:cNvCxnSpPr>
          <p:nvPr/>
        </p:nvCxnSpPr>
        <p:spPr bwMode="auto">
          <a:xfrm flipH="1" flipV="1">
            <a:off x="4584700" y="5534025"/>
            <a:ext cx="3175" cy="436563"/>
          </a:xfrm>
          <a:prstGeom prst="straightConnector1">
            <a:avLst/>
          </a:prstGeom>
          <a:noFill/>
          <a:ln w="38100" algn="ctr">
            <a:solidFill>
              <a:srgbClr val="84AA33"/>
            </a:solidFill>
            <a:prstDash val="sysDot"/>
            <a:round/>
            <a:headEnd type="oval" w="med" len="med"/>
            <a:tailEnd type="triangle" w="med" len="med"/>
          </a:ln>
        </p:spPr>
      </p:cxnSp>
      <p:cxnSp>
        <p:nvCxnSpPr>
          <p:cNvPr id="42037" name="Straight Arrow Connector 27"/>
          <p:cNvCxnSpPr>
            <a:cxnSpLocks noChangeShapeType="1"/>
          </p:cNvCxnSpPr>
          <p:nvPr/>
        </p:nvCxnSpPr>
        <p:spPr bwMode="auto">
          <a:xfrm flipV="1">
            <a:off x="4117975" y="2286000"/>
            <a:ext cx="0" cy="333375"/>
          </a:xfrm>
          <a:prstGeom prst="straightConnector1">
            <a:avLst/>
          </a:prstGeom>
          <a:noFill/>
          <a:ln w="38100" algn="ctr">
            <a:solidFill>
              <a:srgbClr val="84AA33"/>
            </a:solidFill>
            <a:round/>
            <a:headEnd type="triangle" w="med" len="med"/>
            <a:tailEnd type="oval" w="med" len="med"/>
          </a:ln>
        </p:spPr>
      </p:cxnSp>
      <p:cxnSp>
        <p:nvCxnSpPr>
          <p:cNvPr id="42038" name="Straight Arrow Connector 43"/>
          <p:cNvCxnSpPr>
            <a:cxnSpLocks noChangeShapeType="1"/>
          </p:cNvCxnSpPr>
          <p:nvPr/>
        </p:nvCxnSpPr>
        <p:spPr bwMode="auto">
          <a:xfrm flipH="1" flipV="1">
            <a:off x="5067300" y="2579688"/>
            <a:ext cx="1096963" cy="95250"/>
          </a:xfrm>
          <a:prstGeom prst="straightConnector1">
            <a:avLst/>
          </a:prstGeom>
          <a:noFill/>
          <a:ln w="38100" algn="ctr">
            <a:solidFill>
              <a:srgbClr val="84AA33"/>
            </a:solidFill>
            <a:round/>
            <a:headEnd type="oval" w="med" len="med"/>
            <a:tailEnd type="triangle" w="med" len="med"/>
          </a:ln>
        </p:spPr>
      </p:cxnSp>
      <p:cxnSp>
        <p:nvCxnSpPr>
          <p:cNvPr id="42039" name="Straight Arrow Connector 44"/>
          <p:cNvCxnSpPr>
            <a:cxnSpLocks noChangeShapeType="1"/>
          </p:cNvCxnSpPr>
          <p:nvPr/>
        </p:nvCxnSpPr>
        <p:spPr bwMode="auto">
          <a:xfrm flipV="1">
            <a:off x="4781550" y="2170113"/>
            <a:ext cx="0" cy="334962"/>
          </a:xfrm>
          <a:prstGeom prst="straightConnector1">
            <a:avLst/>
          </a:prstGeom>
          <a:noFill/>
          <a:ln w="38100" algn="ctr">
            <a:solidFill>
              <a:srgbClr val="84AA33"/>
            </a:solidFill>
            <a:prstDash val="sysDot"/>
            <a:round/>
            <a:headEnd type="oval" w="med" len="med"/>
            <a:tailEnd type="triangle" w="med" len="med"/>
          </a:ln>
        </p:spPr>
      </p:cxnSp>
      <p:cxnSp>
        <p:nvCxnSpPr>
          <p:cNvPr id="42040" name="Straight Arrow Connector 26"/>
          <p:cNvCxnSpPr>
            <a:cxnSpLocks noChangeShapeType="1"/>
          </p:cNvCxnSpPr>
          <p:nvPr/>
        </p:nvCxnSpPr>
        <p:spPr bwMode="auto">
          <a:xfrm flipH="1" flipV="1">
            <a:off x="4856163" y="2808288"/>
            <a:ext cx="1096962" cy="92075"/>
          </a:xfrm>
          <a:prstGeom prst="straightConnector1">
            <a:avLst/>
          </a:prstGeom>
          <a:noFill/>
          <a:ln w="38100" algn="ctr">
            <a:solidFill>
              <a:srgbClr val="84AA33"/>
            </a:solidFill>
            <a:prstDash val="sysDot"/>
            <a:round/>
            <a:headEnd type="triangle" w="med" len="med"/>
            <a:tailEnd type="oval" w="med" len="med"/>
          </a:ln>
        </p:spPr>
      </p:cxnSp>
      <p:cxnSp>
        <p:nvCxnSpPr>
          <p:cNvPr id="65642" name="Straight Arrow Connector 47"/>
          <p:cNvCxnSpPr>
            <a:cxnSpLocks noChangeShapeType="1"/>
          </p:cNvCxnSpPr>
          <p:nvPr/>
        </p:nvCxnSpPr>
        <p:spPr bwMode="auto">
          <a:xfrm flipH="1">
            <a:off x="3762375" y="5143500"/>
            <a:ext cx="301625" cy="0"/>
          </a:xfrm>
          <a:prstGeom prst="straightConnector1">
            <a:avLst/>
          </a:prstGeom>
          <a:noFill/>
          <a:ln w="38100" algn="ctr">
            <a:solidFill>
              <a:srgbClr val="84AA33"/>
            </a:solidFill>
            <a:round/>
            <a:headEnd type="oval" w="med" len="med"/>
            <a:tailEnd type="triangle" w="med" len="med"/>
          </a:ln>
        </p:spPr>
      </p:cxnSp>
      <p:cxnSp>
        <p:nvCxnSpPr>
          <p:cNvPr id="65643" name="Straight Arrow Connector 29"/>
          <p:cNvCxnSpPr>
            <a:cxnSpLocks noChangeShapeType="1"/>
          </p:cNvCxnSpPr>
          <p:nvPr/>
        </p:nvCxnSpPr>
        <p:spPr bwMode="auto">
          <a:xfrm flipH="1" flipV="1">
            <a:off x="2884488" y="5543550"/>
            <a:ext cx="3175" cy="436563"/>
          </a:xfrm>
          <a:prstGeom prst="straightConnector1">
            <a:avLst/>
          </a:prstGeom>
          <a:noFill/>
          <a:ln w="38100" algn="ctr">
            <a:solidFill>
              <a:srgbClr val="84AA33"/>
            </a:solidFill>
            <a:round/>
            <a:headEnd type="oval" w="med" len="med"/>
            <a:tailEnd type="triangle" w="med" len="med"/>
          </a:ln>
        </p:spPr>
      </p:cxnSp>
      <p:cxnSp>
        <p:nvCxnSpPr>
          <p:cNvPr id="65644" name="Straight Arrow Connector 48"/>
          <p:cNvCxnSpPr>
            <a:cxnSpLocks noChangeShapeType="1"/>
          </p:cNvCxnSpPr>
          <p:nvPr/>
        </p:nvCxnSpPr>
        <p:spPr bwMode="auto">
          <a:xfrm flipH="1">
            <a:off x="3041650" y="5140325"/>
            <a:ext cx="298450" cy="0"/>
          </a:xfrm>
          <a:prstGeom prst="straightConnector1">
            <a:avLst/>
          </a:prstGeom>
          <a:noFill/>
          <a:ln w="38100" algn="ctr">
            <a:solidFill>
              <a:srgbClr val="84AA33"/>
            </a:solidFill>
            <a:round/>
            <a:headEnd type="oval" w="med" len="med"/>
            <a:tailEnd type="triangle" w="med" len="med"/>
          </a:ln>
        </p:spPr>
      </p:cxnSp>
      <p:cxnSp>
        <p:nvCxnSpPr>
          <p:cNvPr id="65645" name="Straight Arrow Connector 26"/>
          <p:cNvCxnSpPr>
            <a:cxnSpLocks noChangeShapeType="1"/>
          </p:cNvCxnSpPr>
          <p:nvPr/>
        </p:nvCxnSpPr>
        <p:spPr bwMode="auto">
          <a:xfrm flipH="1" flipV="1">
            <a:off x="4856163" y="2808288"/>
            <a:ext cx="1096962" cy="92075"/>
          </a:xfrm>
          <a:prstGeom prst="straightConnector1">
            <a:avLst/>
          </a:prstGeom>
          <a:noFill/>
          <a:ln w="38100" algn="ctr">
            <a:solidFill>
              <a:srgbClr val="84AA33"/>
            </a:solidFill>
            <a:round/>
            <a:headEnd type="triangle" w="med" len="med"/>
            <a:tailEnd type="oval" w="med" len="med"/>
          </a:ln>
        </p:spPr>
      </p:cxnSp>
      <p:sp>
        <p:nvSpPr>
          <p:cNvPr id="42096" name="AutoShape 112"/>
          <p:cNvSpPr>
            <a:spLocks noChangeArrowheads="1"/>
          </p:cNvSpPr>
          <p:nvPr/>
        </p:nvSpPr>
        <p:spPr bwMode="auto">
          <a:xfrm>
            <a:off x="3797300" y="4637088"/>
            <a:ext cx="360363" cy="342900"/>
          </a:xfrm>
          <a:prstGeom prst="star5">
            <a:avLst/>
          </a:prstGeom>
          <a:solidFill>
            <a:srgbClr val="FFFF00"/>
          </a:solidFill>
          <a:ln w="9525">
            <a:solidFill>
              <a:schemeClr val="tx1"/>
            </a:solidFill>
            <a:miter lim="800000"/>
            <a:headEnd/>
            <a:tailEnd/>
          </a:ln>
          <a:effectLst/>
        </p:spPr>
        <p:txBody>
          <a:bodyPr wrap="none" anchor="ctr"/>
          <a:lstStyle/>
          <a:p>
            <a:endParaRPr lang="en-US"/>
          </a:p>
        </p:txBody>
      </p:sp>
      <p:sp>
        <p:nvSpPr>
          <p:cNvPr id="42097" name="AutoShape 113"/>
          <p:cNvSpPr>
            <a:spLocks noChangeArrowheads="1"/>
          </p:cNvSpPr>
          <p:nvPr/>
        </p:nvSpPr>
        <p:spPr bwMode="auto">
          <a:xfrm>
            <a:off x="3090863" y="4618038"/>
            <a:ext cx="360362" cy="342900"/>
          </a:xfrm>
          <a:prstGeom prst="star5">
            <a:avLst/>
          </a:prstGeom>
          <a:solidFill>
            <a:srgbClr val="FFFF00"/>
          </a:solidFill>
          <a:ln w="9525">
            <a:solidFill>
              <a:schemeClr val="tx1"/>
            </a:solidFill>
            <a:miter lim="800000"/>
            <a:headEnd/>
            <a:tailEnd/>
          </a:ln>
          <a:effectLst/>
        </p:spPr>
        <p:txBody>
          <a:bodyPr wrap="none" anchor="ctr"/>
          <a:lstStyle/>
          <a:p>
            <a:endParaRPr lang="en-US"/>
          </a:p>
        </p:txBody>
      </p:sp>
      <p:sp>
        <p:nvSpPr>
          <p:cNvPr id="42098" name="AutoShape 114"/>
          <p:cNvSpPr>
            <a:spLocks noChangeArrowheads="1"/>
          </p:cNvSpPr>
          <p:nvPr/>
        </p:nvSpPr>
        <p:spPr bwMode="auto">
          <a:xfrm>
            <a:off x="3024188" y="5616575"/>
            <a:ext cx="360362" cy="342900"/>
          </a:xfrm>
          <a:prstGeom prst="star5">
            <a:avLst/>
          </a:prstGeom>
          <a:solidFill>
            <a:srgbClr val="FFFF00"/>
          </a:solidFill>
          <a:ln w="9525">
            <a:solidFill>
              <a:schemeClr val="tx1"/>
            </a:solidFill>
            <a:miter lim="800000"/>
            <a:headEnd/>
            <a:tailEnd/>
          </a:ln>
          <a:effectLst/>
        </p:spPr>
        <p:txBody>
          <a:bodyPr wrap="none" anchor="ctr"/>
          <a:lstStyle/>
          <a:p>
            <a:endParaRPr lang="en-US"/>
          </a:p>
        </p:txBody>
      </p:sp>
      <p:sp>
        <p:nvSpPr>
          <p:cNvPr id="42099" name="AutoShape 115"/>
          <p:cNvSpPr>
            <a:spLocks noChangeArrowheads="1"/>
          </p:cNvSpPr>
          <p:nvPr/>
        </p:nvSpPr>
        <p:spPr bwMode="auto">
          <a:xfrm>
            <a:off x="5162550" y="2900363"/>
            <a:ext cx="360363" cy="342900"/>
          </a:xfrm>
          <a:prstGeom prst="star5">
            <a:avLst/>
          </a:prstGeom>
          <a:solidFill>
            <a:srgbClr val="FFFF00"/>
          </a:solidFill>
          <a:ln w="9525">
            <a:solidFill>
              <a:schemeClr val="tx1"/>
            </a:solidFill>
            <a:miter lim="800000"/>
            <a:headEnd/>
            <a:tailEnd/>
          </a:ln>
          <a:effectLst/>
        </p:spPr>
        <p:txBody>
          <a:bodyPr wrap="none" anchor="ctr"/>
          <a:lstStyle/>
          <a:p>
            <a:endParaRPr lang="en-US"/>
          </a:p>
        </p:txBody>
      </p:sp>
    </p:spTree>
    <p:extLst>
      <p:ext uri="{BB962C8B-B14F-4D97-AF65-F5344CB8AC3E}">
        <p14:creationId xmlns:p14="http://schemas.microsoft.com/office/powerpoint/2010/main" val="157139585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2" fill="hold" nodeType="clickEffect">
                                  <p:stCondLst>
                                    <p:cond delay="0"/>
                                  </p:stCondLst>
                                  <p:childTnLst>
                                    <p:set>
                                      <p:cBhvr>
                                        <p:cTn id="6" dur="1" fill="hold">
                                          <p:stCondLst>
                                            <p:cond delay="0"/>
                                          </p:stCondLst>
                                        </p:cTn>
                                        <p:tgtEl>
                                          <p:spTgt spid="65642"/>
                                        </p:tgtEl>
                                        <p:attrNameLst>
                                          <p:attrName>style.visibility</p:attrName>
                                        </p:attrNameLst>
                                      </p:cBhvr>
                                      <p:to>
                                        <p:strVal val="visible"/>
                                      </p:to>
                                    </p:set>
                                    <p:animEffect transition="in" filter="wipe(right)">
                                      <p:cBhvr>
                                        <p:cTn id="7" dur="500"/>
                                        <p:tgtEl>
                                          <p:spTgt spid="65642"/>
                                        </p:tgtEl>
                                      </p:cBhvr>
                                    </p:animEffect>
                                  </p:childTnLst>
                                </p:cTn>
                              </p:par>
                            </p:childTnLst>
                          </p:cTn>
                        </p:par>
                      </p:childTnLst>
                    </p:cTn>
                  </p:par>
                  <p:par>
                    <p:cTn id="8" fill="hold">
                      <p:stCondLst>
                        <p:cond delay="indefinite"/>
                      </p:stCondLst>
                      <p:childTnLst>
                        <p:par>
                          <p:cTn id="9" fill="hold">
                            <p:stCondLst>
                              <p:cond delay="0"/>
                            </p:stCondLst>
                            <p:childTnLst>
                              <p:par>
                                <p:cTn id="10" presetID="1" presetClass="exit" presetSubtype="0" fill="hold" grpId="0" nodeType="clickEffect">
                                  <p:stCondLst>
                                    <p:cond delay="0"/>
                                  </p:stCondLst>
                                  <p:childTnLst>
                                    <p:set>
                                      <p:cBhvr>
                                        <p:cTn id="11" dur="1" fill="hold">
                                          <p:stCondLst>
                                            <p:cond delay="0"/>
                                          </p:stCondLst>
                                        </p:cTn>
                                        <p:tgtEl>
                                          <p:spTgt spid="42096"/>
                                        </p:tgtEl>
                                        <p:attrNameLst>
                                          <p:attrName>style.visibility</p:attrName>
                                        </p:attrNameLst>
                                      </p:cBhvr>
                                      <p:to>
                                        <p:strVal val="hidden"/>
                                      </p:to>
                                    </p:set>
                                  </p:childTnLst>
                                </p:cTn>
                              </p:par>
                              <p:par>
                                <p:cTn id="12" presetID="1" presetClass="entr" presetSubtype="0" fill="hold" grpId="0" nodeType="withEffect">
                                  <p:stCondLst>
                                    <p:cond delay="0"/>
                                  </p:stCondLst>
                                  <p:childTnLst>
                                    <p:set>
                                      <p:cBhvr>
                                        <p:cTn id="13" dur="1" fill="hold">
                                          <p:stCondLst>
                                            <p:cond delay="0"/>
                                          </p:stCondLst>
                                        </p:cTn>
                                        <p:tgtEl>
                                          <p:spTgt spid="42097"/>
                                        </p:tgtEl>
                                        <p:attrNameLst>
                                          <p:attrName>style.visibility</p:attrName>
                                        </p:attrNameLst>
                                      </p:cBhvr>
                                      <p:to>
                                        <p:strVal val="visible"/>
                                      </p:to>
                                    </p:set>
                                  </p:childTnLst>
                                </p:cTn>
                              </p:par>
                            </p:childTnLst>
                          </p:cTn>
                        </p:par>
                      </p:childTnLst>
                    </p:cTn>
                  </p:par>
                  <p:par>
                    <p:cTn id="14" fill="hold">
                      <p:stCondLst>
                        <p:cond delay="indefinite"/>
                      </p:stCondLst>
                      <p:childTnLst>
                        <p:par>
                          <p:cTn id="15" fill="hold">
                            <p:stCondLst>
                              <p:cond delay="0"/>
                            </p:stCondLst>
                            <p:childTnLst>
                              <p:par>
                                <p:cTn id="16" presetID="22" presetClass="entr" presetSubtype="2" fill="hold" nodeType="clickEffect">
                                  <p:stCondLst>
                                    <p:cond delay="0"/>
                                  </p:stCondLst>
                                  <p:childTnLst>
                                    <p:set>
                                      <p:cBhvr>
                                        <p:cTn id="17" dur="1" fill="hold">
                                          <p:stCondLst>
                                            <p:cond delay="0"/>
                                          </p:stCondLst>
                                        </p:cTn>
                                        <p:tgtEl>
                                          <p:spTgt spid="65644"/>
                                        </p:tgtEl>
                                        <p:attrNameLst>
                                          <p:attrName>style.visibility</p:attrName>
                                        </p:attrNameLst>
                                      </p:cBhvr>
                                      <p:to>
                                        <p:strVal val="visible"/>
                                      </p:to>
                                    </p:set>
                                    <p:animEffect transition="in" filter="wipe(right)">
                                      <p:cBhvr>
                                        <p:cTn id="18" dur="500"/>
                                        <p:tgtEl>
                                          <p:spTgt spid="65644"/>
                                        </p:tgtEl>
                                      </p:cBhvr>
                                    </p:animEffect>
                                  </p:childTnLst>
                                </p:cTn>
                              </p:par>
                            </p:childTnLst>
                          </p:cTn>
                        </p:par>
                        <p:par>
                          <p:cTn id="19" fill="hold">
                            <p:stCondLst>
                              <p:cond delay="500"/>
                            </p:stCondLst>
                            <p:childTnLst>
                              <p:par>
                                <p:cTn id="20" presetID="2" presetClass="exit" presetSubtype="4" fill="hold" nodeType="afterEffect">
                                  <p:stCondLst>
                                    <p:cond delay="0"/>
                                  </p:stCondLst>
                                  <p:childTnLst>
                                    <p:anim calcmode="lin" valueType="num">
                                      <p:cBhvr additive="base">
                                        <p:cTn id="21" dur="1000"/>
                                        <p:tgtEl>
                                          <p:spTgt spid="6"/>
                                        </p:tgtEl>
                                        <p:attrNameLst>
                                          <p:attrName>ppt_x</p:attrName>
                                        </p:attrNameLst>
                                      </p:cBhvr>
                                      <p:tavLst>
                                        <p:tav tm="0">
                                          <p:val>
                                            <p:strVal val="ppt_x"/>
                                          </p:val>
                                        </p:tav>
                                        <p:tav tm="100000">
                                          <p:val>
                                            <p:strVal val="ppt_x"/>
                                          </p:val>
                                        </p:tav>
                                      </p:tavLst>
                                    </p:anim>
                                    <p:anim calcmode="lin" valueType="num">
                                      <p:cBhvr additive="base">
                                        <p:cTn id="22" dur="1000"/>
                                        <p:tgtEl>
                                          <p:spTgt spid="6"/>
                                        </p:tgtEl>
                                        <p:attrNameLst>
                                          <p:attrName>ppt_y</p:attrName>
                                        </p:attrNameLst>
                                      </p:cBhvr>
                                      <p:tavLst>
                                        <p:tav tm="0">
                                          <p:val>
                                            <p:strVal val="ppt_y"/>
                                          </p:val>
                                        </p:tav>
                                        <p:tav tm="100000">
                                          <p:val>
                                            <p:strVal val="1+ppt_h/2"/>
                                          </p:val>
                                        </p:tav>
                                      </p:tavLst>
                                    </p:anim>
                                    <p:set>
                                      <p:cBhvr>
                                        <p:cTn id="23" dur="1" fill="hold">
                                          <p:stCondLst>
                                            <p:cond delay="999"/>
                                          </p:stCondLst>
                                        </p:cTn>
                                        <p:tgtEl>
                                          <p:spTgt spid="6"/>
                                        </p:tgtEl>
                                        <p:attrNameLst>
                                          <p:attrName>style.visibility</p:attrName>
                                        </p:attrNameLst>
                                      </p:cBhvr>
                                      <p:to>
                                        <p:strVal val="hidden"/>
                                      </p:to>
                                    </p:set>
                                  </p:childTnLst>
                                </p:cTn>
                              </p:par>
                              <p:par>
                                <p:cTn id="24" presetID="2" presetClass="exit" presetSubtype="4" fill="hold" nodeType="withEffect">
                                  <p:stCondLst>
                                    <p:cond delay="0"/>
                                  </p:stCondLst>
                                  <p:childTnLst>
                                    <p:anim calcmode="lin" valueType="num">
                                      <p:cBhvr additive="base">
                                        <p:cTn id="25" dur="500"/>
                                        <p:tgtEl>
                                          <p:spTgt spid="8"/>
                                        </p:tgtEl>
                                        <p:attrNameLst>
                                          <p:attrName>ppt_x</p:attrName>
                                        </p:attrNameLst>
                                      </p:cBhvr>
                                      <p:tavLst>
                                        <p:tav tm="0">
                                          <p:val>
                                            <p:strVal val="ppt_x"/>
                                          </p:val>
                                        </p:tav>
                                        <p:tav tm="100000">
                                          <p:val>
                                            <p:strVal val="ppt_x"/>
                                          </p:val>
                                        </p:tav>
                                      </p:tavLst>
                                    </p:anim>
                                    <p:anim calcmode="lin" valueType="num">
                                      <p:cBhvr additive="base">
                                        <p:cTn id="26" dur="500"/>
                                        <p:tgtEl>
                                          <p:spTgt spid="8"/>
                                        </p:tgtEl>
                                        <p:attrNameLst>
                                          <p:attrName>ppt_y</p:attrName>
                                        </p:attrNameLst>
                                      </p:cBhvr>
                                      <p:tavLst>
                                        <p:tav tm="0">
                                          <p:val>
                                            <p:strVal val="ppt_y"/>
                                          </p:val>
                                        </p:tav>
                                        <p:tav tm="100000">
                                          <p:val>
                                            <p:strVal val="1+ppt_h/2"/>
                                          </p:val>
                                        </p:tav>
                                      </p:tavLst>
                                    </p:anim>
                                    <p:set>
                                      <p:cBhvr>
                                        <p:cTn id="27" dur="1" fill="hold">
                                          <p:stCondLst>
                                            <p:cond delay="499"/>
                                          </p:stCondLst>
                                        </p:cTn>
                                        <p:tgtEl>
                                          <p:spTgt spid="8"/>
                                        </p:tgtEl>
                                        <p:attrNameLst>
                                          <p:attrName>style.visibility</p:attrName>
                                        </p:attrNameLst>
                                      </p:cBhvr>
                                      <p:to>
                                        <p:strVal val="hidden"/>
                                      </p:to>
                                    </p:set>
                                  </p:childTnLst>
                                </p:cTn>
                              </p:par>
                              <p:par>
                                <p:cTn id="28" presetID="2" presetClass="exit" presetSubtype="4" fill="hold" nodeType="withEffect">
                                  <p:stCondLst>
                                    <p:cond delay="0"/>
                                  </p:stCondLst>
                                  <p:childTnLst>
                                    <p:anim calcmode="lin" valueType="num">
                                      <p:cBhvr additive="base">
                                        <p:cTn id="29" dur="500"/>
                                        <p:tgtEl>
                                          <p:spTgt spid="2"/>
                                        </p:tgtEl>
                                        <p:attrNameLst>
                                          <p:attrName>ppt_x</p:attrName>
                                        </p:attrNameLst>
                                      </p:cBhvr>
                                      <p:tavLst>
                                        <p:tav tm="0">
                                          <p:val>
                                            <p:strVal val="ppt_x"/>
                                          </p:val>
                                        </p:tav>
                                        <p:tav tm="100000">
                                          <p:val>
                                            <p:strVal val="ppt_x"/>
                                          </p:val>
                                        </p:tav>
                                      </p:tavLst>
                                    </p:anim>
                                    <p:anim calcmode="lin" valueType="num">
                                      <p:cBhvr additive="base">
                                        <p:cTn id="30" dur="500"/>
                                        <p:tgtEl>
                                          <p:spTgt spid="2"/>
                                        </p:tgtEl>
                                        <p:attrNameLst>
                                          <p:attrName>ppt_y</p:attrName>
                                        </p:attrNameLst>
                                      </p:cBhvr>
                                      <p:tavLst>
                                        <p:tav tm="0">
                                          <p:val>
                                            <p:strVal val="ppt_y"/>
                                          </p:val>
                                        </p:tav>
                                        <p:tav tm="100000">
                                          <p:val>
                                            <p:strVal val="1+ppt_h/2"/>
                                          </p:val>
                                        </p:tav>
                                      </p:tavLst>
                                    </p:anim>
                                    <p:set>
                                      <p:cBhvr>
                                        <p:cTn id="31" dur="1" fill="hold">
                                          <p:stCondLst>
                                            <p:cond delay="499"/>
                                          </p:stCondLst>
                                        </p:cTn>
                                        <p:tgtEl>
                                          <p:spTgt spid="2"/>
                                        </p:tgtEl>
                                        <p:attrNameLst>
                                          <p:attrName>style.visibility</p:attrName>
                                        </p:attrNameLst>
                                      </p:cBhvr>
                                      <p:to>
                                        <p:strVal val="hidden"/>
                                      </p:to>
                                    </p:set>
                                  </p:childTnLst>
                                </p:cTn>
                              </p:par>
                            </p:childTnLst>
                          </p:cTn>
                        </p:par>
                      </p:childTnLst>
                    </p:cTn>
                  </p:par>
                  <p:par>
                    <p:cTn id="32" fill="hold">
                      <p:stCondLst>
                        <p:cond delay="indefinite"/>
                      </p:stCondLst>
                      <p:childTnLst>
                        <p:par>
                          <p:cTn id="33" fill="hold">
                            <p:stCondLst>
                              <p:cond delay="0"/>
                            </p:stCondLst>
                            <p:childTnLst>
                              <p:par>
                                <p:cTn id="34" presetID="1" presetClass="exit" presetSubtype="0" fill="hold" grpId="1" nodeType="clickEffect">
                                  <p:stCondLst>
                                    <p:cond delay="0"/>
                                  </p:stCondLst>
                                  <p:childTnLst>
                                    <p:set>
                                      <p:cBhvr>
                                        <p:cTn id="35" dur="1" fill="hold">
                                          <p:stCondLst>
                                            <p:cond delay="0"/>
                                          </p:stCondLst>
                                        </p:cTn>
                                        <p:tgtEl>
                                          <p:spTgt spid="42097"/>
                                        </p:tgtEl>
                                        <p:attrNameLst>
                                          <p:attrName>style.visibility</p:attrName>
                                        </p:attrNameLst>
                                      </p:cBhvr>
                                      <p:to>
                                        <p:strVal val="hidden"/>
                                      </p:to>
                                    </p:set>
                                  </p:childTnLst>
                                </p:cTn>
                              </p:par>
                              <p:par>
                                <p:cTn id="36" presetID="1" presetClass="entr" presetSubtype="0" fill="hold" grpId="0" nodeType="withEffect">
                                  <p:stCondLst>
                                    <p:cond delay="0"/>
                                  </p:stCondLst>
                                  <p:childTnLst>
                                    <p:set>
                                      <p:cBhvr>
                                        <p:cTn id="37" dur="1" fill="hold">
                                          <p:stCondLst>
                                            <p:cond delay="0"/>
                                          </p:stCondLst>
                                        </p:cTn>
                                        <p:tgtEl>
                                          <p:spTgt spid="42098"/>
                                        </p:tgtEl>
                                        <p:attrNameLst>
                                          <p:attrName>style.visibility</p:attrName>
                                        </p:attrNameLst>
                                      </p:cBhvr>
                                      <p:to>
                                        <p:strVal val="visible"/>
                                      </p:to>
                                    </p:set>
                                  </p:childTnLst>
                                </p:cTn>
                              </p:par>
                            </p:childTnLst>
                          </p:cTn>
                        </p:par>
                      </p:childTnLst>
                    </p:cTn>
                  </p:par>
                  <p:par>
                    <p:cTn id="38" fill="hold">
                      <p:stCondLst>
                        <p:cond delay="indefinite"/>
                      </p:stCondLst>
                      <p:childTnLst>
                        <p:par>
                          <p:cTn id="39" fill="hold">
                            <p:stCondLst>
                              <p:cond delay="0"/>
                            </p:stCondLst>
                            <p:childTnLst>
                              <p:par>
                                <p:cTn id="40" presetID="22" presetClass="entr" presetSubtype="4" fill="hold" nodeType="clickEffect">
                                  <p:stCondLst>
                                    <p:cond delay="0"/>
                                  </p:stCondLst>
                                  <p:childTnLst>
                                    <p:set>
                                      <p:cBhvr>
                                        <p:cTn id="41" dur="1" fill="hold">
                                          <p:stCondLst>
                                            <p:cond delay="0"/>
                                          </p:stCondLst>
                                        </p:cTn>
                                        <p:tgtEl>
                                          <p:spTgt spid="65643"/>
                                        </p:tgtEl>
                                        <p:attrNameLst>
                                          <p:attrName>style.visibility</p:attrName>
                                        </p:attrNameLst>
                                      </p:cBhvr>
                                      <p:to>
                                        <p:strVal val="visible"/>
                                      </p:to>
                                    </p:set>
                                    <p:animEffect transition="in" filter="wipe(down)">
                                      <p:cBhvr>
                                        <p:cTn id="42" dur="500"/>
                                        <p:tgtEl>
                                          <p:spTgt spid="65643"/>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xit" presetSubtype="0" fill="hold" grpId="1" nodeType="clickEffect">
                                  <p:stCondLst>
                                    <p:cond delay="0"/>
                                  </p:stCondLst>
                                  <p:childTnLst>
                                    <p:set>
                                      <p:cBhvr>
                                        <p:cTn id="46" dur="1" fill="hold">
                                          <p:stCondLst>
                                            <p:cond delay="0"/>
                                          </p:stCondLst>
                                        </p:cTn>
                                        <p:tgtEl>
                                          <p:spTgt spid="42098"/>
                                        </p:tgtEl>
                                        <p:attrNameLst>
                                          <p:attrName>style.visibility</p:attrName>
                                        </p:attrNameLst>
                                      </p:cBhvr>
                                      <p:to>
                                        <p:strVal val="hidden"/>
                                      </p:to>
                                    </p:set>
                                  </p:childTnLst>
                                </p:cTn>
                              </p:par>
                              <p:par>
                                <p:cTn id="47" presetID="1" presetClass="entr" presetSubtype="0" fill="hold" grpId="0" nodeType="withEffect">
                                  <p:stCondLst>
                                    <p:cond delay="0"/>
                                  </p:stCondLst>
                                  <p:childTnLst>
                                    <p:set>
                                      <p:cBhvr>
                                        <p:cTn id="48" dur="1" fill="hold">
                                          <p:stCondLst>
                                            <p:cond delay="0"/>
                                          </p:stCondLst>
                                        </p:cTn>
                                        <p:tgtEl>
                                          <p:spTgt spid="42099"/>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22" presetClass="entr" presetSubtype="8" fill="hold" nodeType="clickEffect">
                                  <p:stCondLst>
                                    <p:cond delay="0"/>
                                  </p:stCondLst>
                                  <p:childTnLst>
                                    <p:set>
                                      <p:cBhvr>
                                        <p:cTn id="52" dur="1" fill="hold">
                                          <p:stCondLst>
                                            <p:cond delay="0"/>
                                          </p:stCondLst>
                                        </p:cTn>
                                        <p:tgtEl>
                                          <p:spTgt spid="65645"/>
                                        </p:tgtEl>
                                        <p:attrNameLst>
                                          <p:attrName>style.visibility</p:attrName>
                                        </p:attrNameLst>
                                      </p:cBhvr>
                                      <p:to>
                                        <p:strVal val="visible"/>
                                      </p:to>
                                    </p:set>
                                    <p:animEffect transition="in" filter="wipe(left)">
                                      <p:cBhvr>
                                        <p:cTn id="53" dur="500"/>
                                        <p:tgtEl>
                                          <p:spTgt spid="65645"/>
                                        </p:tgtEl>
                                      </p:cBhvr>
                                    </p:animEffect>
                                  </p:childTnLst>
                                </p:cTn>
                              </p:par>
                            </p:childTnLst>
                          </p:cTn>
                        </p:par>
                        <p:par>
                          <p:cTn id="54" fill="hold">
                            <p:stCondLst>
                              <p:cond delay="500"/>
                            </p:stCondLst>
                            <p:childTnLst>
                              <p:par>
                                <p:cTn id="55" presetID="2" presetClass="exit" presetSubtype="4" fill="hold" nodeType="afterEffect">
                                  <p:stCondLst>
                                    <p:cond delay="0"/>
                                  </p:stCondLst>
                                  <p:childTnLst>
                                    <p:anim calcmode="lin" valueType="num">
                                      <p:cBhvr additive="base">
                                        <p:cTn id="56" dur="500"/>
                                        <p:tgtEl>
                                          <p:spTgt spid="4"/>
                                        </p:tgtEl>
                                        <p:attrNameLst>
                                          <p:attrName>ppt_x</p:attrName>
                                        </p:attrNameLst>
                                      </p:cBhvr>
                                      <p:tavLst>
                                        <p:tav tm="0">
                                          <p:val>
                                            <p:strVal val="ppt_x"/>
                                          </p:val>
                                        </p:tav>
                                        <p:tav tm="100000">
                                          <p:val>
                                            <p:strVal val="ppt_x"/>
                                          </p:val>
                                        </p:tav>
                                      </p:tavLst>
                                    </p:anim>
                                    <p:anim calcmode="lin" valueType="num">
                                      <p:cBhvr additive="base">
                                        <p:cTn id="57" dur="500"/>
                                        <p:tgtEl>
                                          <p:spTgt spid="4"/>
                                        </p:tgtEl>
                                        <p:attrNameLst>
                                          <p:attrName>ppt_y</p:attrName>
                                        </p:attrNameLst>
                                      </p:cBhvr>
                                      <p:tavLst>
                                        <p:tav tm="0">
                                          <p:val>
                                            <p:strVal val="ppt_y"/>
                                          </p:val>
                                        </p:tav>
                                        <p:tav tm="100000">
                                          <p:val>
                                            <p:strVal val="1+ppt_h/2"/>
                                          </p:val>
                                        </p:tav>
                                      </p:tavLst>
                                    </p:anim>
                                    <p:set>
                                      <p:cBhvr>
                                        <p:cTn id="58" dur="1" fill="hold">
                                          <p:stCondLst>
                                            <p:cond delay="4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96" grpId="0" animBg="1"/>
      <p:bldP spid="42097" grpId="0" animBg="1"/>
      <p:bldP spid="42097" grpId="1" animBg="1"/>
      <p:bldP spid="42098" grpId="0" animBg="1"/>
      <p:bldP spid="42098" grpId="1" animBg="1"/>
      <p:bldP spid="42099" grpId="0" animBg="1"/>
    </p:bldLst>
  </p:timing>
</p:sld>
</file>

<file path=ppt/slides/slide2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805" name="Rectangle 2"/>
          <p:cNvSpPr>
            <a:spLocks/>
          </p:cNvSpPr>
          <p:nvPr/>
        </p:nvSpPr>
        <p:spPr bwMode="auto">
          <a:xfrm>
            <a:off x="252413" y="274638"/>
            <a:ext cx="8639175" cy="722312"/>
          </a:xfrm>
          <a:prstGeom prst="rect">
            <a:avLst/>
          </a:prstGeom>
          <a:noFill/>
          <a:ln w="9525">
            <a:noFill/>
            <a:miter lim="800000"/>
            <a:headEnd/>
            <a:tailEnd/>
          </a:ln>
        </p:spPr>
        <p:txBody>
          <a:bodyPr anchor="ctr"/>
          <a:lstStyle/>
          <a:p>
            <a:pPr algn="ctr" eaLnBrk="0" hangingPunct="0"/>
            <a:r>
              <a:rPr lang="en-US" sz="3200"/>
              <a:t>Maintain an Queue of Stale Messages to Update</a:t>
            </a:r>
          </a:p>
        </p:txBody>
      </p:sp>
      <p:sp>
        <p:nvSpPr>
          <p:cNvPr id="75891" name="Line 115"/>
          <p:cNvSpPr>
            <a:spLocks noChangeShapeType="1"/>
          </p:cNvSpPr>
          <p:nvPr/>
        </p:nvSpPr>
        <p:spPr bwMode="auto">
          <a:xfrm flipV="1">
            <a:off x="2073275" y="533400"/>
            <a:ext cx="1647825" cy="334963"/>
          </a:xfrm>
          <a:prstGeom prst="line">
            <a:avLst/>
          </a:prstGeom>
          <a:noFill/>
          <a:ln w="38100">
            <a:solidFill>
              <a:srgbClr val="FF0000"/>
            </a:solidFill>
            <a:round/>
            <a:headEnd/>
            <a:tailEnd/>
          </a:ln>
          <a:effectLst/>
        </p:spPr>
        <p:txBody>
          <a:bodyPr/>
          <a:lstStyle/>
          <a:p>
            <a:endParaRPr lang="en-US"/>
          </a:p>
        </p:txBody>
      </p:sp>
      <p:sp>
        <p:nvSpPr>
          <p:cNvPr id="75892" name="Text Box 116"/>
          <p:cNvSpPr txBox="1">
            <a:spLocks noChangeArrowheads="1"/>
          </p:cNvSpPr>
          <p:nvPr/>
        </p:nvSpPr>
        <p:spPr bwMode="auto">
          <a:xfrm>
            <a:off x="1298575" y="1068388"/>
            <a:ext cx="3794125" cy="519112"/>
          </a:xfrm>
          <a:prstGeom prst="rect">
            <a:avLst/>
          </a:prstGeom>
          <a:noFill/>
          <a:ln w="9525">
            <a:noFill/>
            <a:miter lim="800000"/>
            <a:headEnd/>
            <a:tailEnd/>
          </a:ln>
          <a:effectLst/>
        </p:spPr>
        <p:txBody>
          <a:bodyPr wrap="none">
            <a:spAutoFit/>
          </a:bodyPr>
          <a:lstStyle/>
          <a:p>
            <a:pPr algn="ctr" defTabSz="914400"/>
            <a:r>
              <a:rPr lang="en-US">
                <a:solidFill>
                  <a:srgbClr val="FF0000"/>
                </a:solidFill>
              </a:rPr>
              <a:t>a priority queue!  (heap)</a:t>
            </a:r>
          </a:p>
        </p:txBody>
      </p:sp>
      <p:sp>
        <p:nvSpPr>
          <p:cNvPr id="75893" name="Rectangle 117"/>
          <p:cNvSpPr>
            <a:spLocks noGrp="1"/>
          </p:cNvSpPr>
          <p:nvPr>
            <p:ph type="title"/>
          </p:nvPr>
        </p:nvSpPr>
        <p:spPr/>
        <p:txBody>
          <a:bodyPr>
            <a:normAutofit fontScale="90000"/>
          </a:bodyPr>
          <a:lstStyle/>
          <a:p>
            <a:endParaRPr lang="en-US" smtClean="0"/>
          </a:p>
        </p:txBody>
      </p:sp>
      <p:sp>
        <p:nvSpPr>
          <p:cNvPr id="75894" name="Rectangle 118"/>
          <p:cNvSpPr>
            <a:spLocks noGrp="1"/>
          </p:cNvSpPr>
          <p:nvPr>
            <p:ph type="body" idx="1"/>
          </p:nvPr>
        </p:nvSpPr>
        <p:spPr>
          <a:xfrm>
            <a:off x="457200" y="1735138"/>
            <a:ext cx="8686800" cy="4711700"/>
          </a:xfrm>
        </p:spPr>
        <p:txBody>
          <a:bodyPr/>
          <a:lstStyle/>
          <a:p>
            <a:pPr>
              <a:lnSpc>
                <a:spcPct val="90000"/>
              </a:lnSpc>
            </a:pPr>
            <a:r>
              <a:rPr lang="en-US" sz="2800" smtClean="0"/>
              <a:t>Residual BP:  </a:t>
            </a:r>
            <a:r>
              <a:rPr lang="en-US" sz="2800" b="1" smtClean="0"/>
              <a:t>Always update the message that is </a:t>
            </a:r>
            <a:r>
              <a:rPr lang="en-US" sz="2800" b="1" i="1" smtClean="0"/>
              <a:t>most stale</a:t>
            </a:r>
            <a:r>
              <a:rPr lang="en-US" sz="2800" b="1" smtClean="0"/>
              <a:t> </a:t>
            </a:r>
            <a:r>
              <a:rPr lang="en-US" sz="2800" smtClean="0"/>
              <a:t>(would be </a:t>
            </a:r>
            <a:r>
              <a:rPr lang="en-US" sz="2800" i="1" smtClean="0"/>
              <a:t>most changed</a:t>
            </a:r>
            <a:r>
              <a:rPr lang="en-US" sz="2800" smtClean="0"/>
              <a:t> by an update).</a:t>
            </a:r>
          </a:p>
          <a:p>
            <a:pPr>
              <a:lnSpc>
                <a:spcPct val="90000"/>
              </a:lnSpc>
            </a:pPr>
            <a:endParaRPr lang="en-US" sz="1600" smtClean="0"/>
          </a:p>
          <a:p>
            <a:pPr>
              <a:lnSpc>
                <a:spcPct val="90000"/>
              </a:lnSpc>
            </a:pPr>
            <a:r>
              <a:rPr lang="en-US" sz="2400" smtClean="0">
                <a:solidFill>
                  <a:srgbClr val="FF0000"/>
                </a:solidFill>
              </a:rPr>
              <a:t>Maintain a priority queue of stale edges (&amp; perhaps variables).</a:t>
            </a:r>
          </a:p>
          <a:p>
            <a:pPr lvl="1">
              <a:lnSpc>
                <a:spcPct val="90000"/>
              </a:lnSpc>
            </a:pPr>
            <a:r>
              <a:rPr lang="en-US" sz="2000" smtClean="0"/>
              <a:t>Each step of residual BP: “Pop and update.”</a:t>
            </a:r>
          </a:p>
          <a:p>
            <a:pPr lvl="1">
              <a:lnSpc>
                <a:spcPct val="90000"/>
              </a:lnSpc>
            </a:pPr>
            <a:r>
              <a:rPr lang="en-US" sz="2000" smtClean="0"/>
              <a:t>Prioritize by degree of staleness.</a:t>
            </a:r>
          </a:p>
          <a:p>
            <a:pPr lvl="1">
              <a:lnSpc>
                <a:spcPct val="90000"/>
              </a:lnSpc>
            </a:pPr>
            <a:r>
              <a:rPr lang="en-US" sz="2000" smtClean="0"/>
              <a:t>When something becomes stale, put it on the queue.</a:t>
            </a:r>
          </a:p>
          <a:p>
            <a:pPr lvl="1">
              <a:lnSpc>
                <a:spcPct val="90000"/>
              </a:lnSpc>
            </a:pPr>
            <a:r>
              <a:rPr lang="en-US" sz="2000" smtClean="0"/>
              <a:t>If it becomes staler, move it earlier on the queue.</a:t>
            </a:r>
          </a:p>
          <a:p>
            <a:pPr lvl="1">
              <a:lnSpc>
                <a:spcPct val="90000"/>
              </a:lnSpc>
            </a:pPr>
            <a:r>
              <a:rPr lang="en-US" sz="2000" smtClean="0"/>
              <a:t>Need a measure of staleness.</a:t>
            </a:r>
          </a:p>
          <a:p>
            <a:pPr>
              <a:lnSpc>
                <a:spcPct val="90000"/>
              </a:lnSpc>
            </a:pPr>
            <a:r>
              <a:rPr lang="en-US" sz="2400" smtClean="0">
                <a:solidFill>
                  <a:srgbClr val="FF0000"/>
                </a:solidFill>
              </a:rPr>
              <a:t>So, process </a:t>
            </a:r>
            <a:r>
              <a:rPr lang="en-US" sz="2400" b="1" smtClean="0">
                <a:solidFill>
                  <a:srgbClr val="FF0000"/>
                </a:solidFill>
              </a:rPr>
              <a:t>biggest updates first</a:t>
            </a:r>
            <a:r>
              <a:rPr lang="en-US" sz="2400" smtClean="0">
                <a:solidFill>
                  <a:srgbClr val="FF0000"/>
                </a:solidFill>
              </a:rPr>
              <a:t>.</a:t>
            </a:r>
          </a:p>
          <a:p>
            <a:pPr>
              <a:lnSpc>
                <a:spcPct val="90000"/>
              </a:lnSpc>
            </a:pPr>
            <a:r>
              <a:rPr lang="en-US" sz="2400" smtClean="0">
                <a:solidFill>
                  <a:srgbClr val="FF0000"/>
                </a:solidFill>
              </a:rPr>
              <a:t>Dramatically improves speed of convergence.</a:t>
            </a:r>
            <a:r>
              <a:rPr lang="en-US" sz="2400" smtClean="0"/>
              <a:t> </a:t>
            </a:r>
          </a:p>
          <a:p>
            <a:pPr lvl="1">
              <a:lnSpc>
                <a:spcPct val="90000"/>
              </a:lnSpc>
            </a:pPr>
            <a:r>
              <a:rPr lang="en-US" sz="2000" smtClean="0"/>
              <a:t>And chance of converging at all. </a:t>
            </a:r>
            <a:r>
              <a:rPr lang="en-US" sz="2000" smtClean="0">
                <a:sym typeface="Wingdings" pitchFamily="2" charset="2"/>
              </a:rPr>
              <a:t></a:t>
            </a:r>
            <a:endParaRPr lang="en-US" sz="2000" smtClean="0"/>
          </a:p>
        </p:txBody>
      </p:sp>
      <p:sp>
        <p:nvSpPr>
          <p:cNvPr id="55" name="TextBox 54"/>
          <p:cNvSpPr txBox="1"/>
          <p:nvPr/>
        </p:nvSpPr>
        <p:spPr>
          <a:xfrm>
            <a:off x="0" y="6446838"/>
            <a:ext cx="2438400" cy="411162"/>
          </a:xfrm>
          <a:prstGeom prst="rect">
            <a:avLst/>
          </a:prstGeom>
          <a:solidFill>
            <a:schemeClr val="accent6">
              <a:lumMod val="60000"/>
              <a:lumOff val="40000"/>
            </a:schemeClr>
          </a:solidFill>
        </p:spPr>
        <p:txBody>
          <a:bodyPr anchor="ctr"/>
          <a:lstStyle/>
          <a:p>
            <a:r>
              <a:rPr lang="en-US" sz="1800"/>
              <a:t>(Elidan et al., 2006)</a:t>
            </a:r>
          </a:p>
        </p:txBody>
      </p:sp>
    </p:spTree>
    <p:extLst>
      <p:ext uri="{BB962C8B-B14F-4D97-AF65-F5344CB8AC3E}">
        <p14:creationId xmlns:p14="http://schemas.microsoft.com/office/powerpoint/2010/main" val="388770785"/>
      </p:ext>
    </p:extLst>
  </p:cSld>
  <p:clrMapOvr>
    <a:masterClrMapping/>
  </p:clrMapOvr>
  <p:timing>
    <p:tnLst>
      <p:par>
        <p:cTn xmlns:p14="http://schemas.microsoft.com/office/powerpoint/2010/main" id="1" dur="indefinite" restart="never" nodeType="tmRoot"/>
      </p:par>
    </p:tnLst>
  </p:timing>
</p:sld>
</file>

<file path=ppt/slides/slide2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Title 2"/>
          <p:cNvSpPr>
            <a:spLocks noGrp="1"/>
          </p:cNvSpPr>
          <p:nvPr>
            <p:ph type="title" idx="4294967295"/>
          </p:nvPr>
        </p:nvSpPr>
        <p:spPr/>
        <p:txBody>
          <a:bodyPr/>
          <a:lstStyle/>
          <a:p>
            <a:pPr eaLnBrk="1" hangingPunct="1"/>
            <a:r>
              <a:rPr lang="en-US" sz="3600" smtClean="0"/>
              <a:t>But what about the topology?</a:t>
            </a:r>
          </a:p>
        </p:txBody>
      </p:sp>
      <p:sp>
        <p:nvSpPr>
          <p:cNvPr id="2" name="Slide Number Placeholder 1"/>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BC3C6FE2-0424-453D-BBB3-7ABB18233EFC}" type="slidenum">
              <a:rPr lang="en-US" sz="1200">
                <a:solidFill>
                  <a:schemeClr val="tx1">
                    <a:tint val="75000"/>
                  </a:schemeClr>
                </a:solidFill>
                <a:latin typeface="+mn-lt"/>
                <a:cs typeface="+mn-cs"/>
              </a:rPr>
              <a:pPr algn="r" fontAlgn="auto">
                <a:spcBef>
                  <a:spcPts val="0"/>
                </a:spcBef>
                <a:spcAft>
                  <a:spcPts val="0"/>
                </a:spcAft>
                <a:defRPr/>
              </a:pPr>
              <a:t>283</a:t>
            </a:fld>
            <a:endParaRPr lang="en-US" sz="1200">
              <a:solidFill>
                <a:schemeClr val="tx1">
                  <a:tint val="75000"/>
                </a:schemeClr>
              </a:solidFill>
              <a:latin typeface="+mn-lt"/>
              <a:cs typeface="+mn-cs"/>
            </a:endParaRPr>
          </a:p>
        </p:txBody>
      </p:sp>
      <p:sp>
        <p:nvSpPr>
          <p:cNvPr id="74" name="Content Placeholder 2"/>
          <p:cNvSpPr txBox="1">
            <a:spLocks/>
          </p:cNvSpPr>
          <p:nvPr/>
        </p:nvSpPr>
        <p:spPr>
          <a:xfrm>
            <a:off x="457200" y="1044575"/>
            <a:ext cx="8389938" cy="1506538"/>
          </a:xfrm>
          <a:prstGeom prst="rect">
            <a:avLst/>
          </a:prstGeom>
          <a:solidFill>
            <a:schemeClr val="bg1"/>
          </a:solidFill>
          <a:ln w="12700" cmpd="sng">
            <a:solidFill>
              <a:schemeClr val="tx1"/>
            </a:solidFill>
          </a:ln>
          <a:effectLst>
            <a:outerShdw blurRad="50800" dist="38100" dir="5400000" algn="t" rotWithShape="0">
              <a:prstClr val="black">
                <a:alpha val="40000"/>
              </a:prstClr>
            </a:outerShdw>
          </a:effectLst>
        </p:spPr>
        <p:txBody>
          <a:bodyPr>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defRPr/>
            </a:pPr>
            <a:r>
              <a:rPr lang="en-US" dirty="0" smtClean="0"/>
              <a:t>In a graph with no cycles:</a:t>
            </a:r>
          </a:p>
          <a:p>
            <a:pPr marL="514350" indent="-514350" fontAlgn="auto">
              <a:spcAft>
                <a:spcPts val="0"/>
              </a:spcAft>
              <a:buFont typeface="+mj-lt"/>
              <a:buAutoNum type="arabicPeriod"/>
              <a:defRPr/>
            </a:pPr>
            <a:r>
              <a:rPr lang="en-US" dirty="0" smtClean="0"/>
              <a:t>Send </a:t>
            </a:r>
            <a:r>
              <a:rPr lang="en-US" dirty="0"/>
              <a:t>messages from the </a:t>
            </a:r>
            <a:r>
              <a:rPr lang="en-US" b="1" dirty="0"/>
              <a:t>leaves</a:t>
            </a:r>
            <a:r>
              <a:rPr lang="en-US" dirty="0"/>
              <a:t> to the </a:t>
            </a:r>
            <a:r>
              <a:rPr lang="en-US" b="1" dirty="0" smtClean="0"/>
              <a:t>root</a:t>
            </a:r>
            <a:r>
              <a:rPr lang="en-US" dirty="0" smtClean="0"/>
              <a:t>.</a:t>
            </a:r>
            <a:endParaRPr lang="en-US" b="1" dirty="0" smtClean="0"/>
          </a:p>
          <a:p>
            <a:pPr marL="514350" indent="-514350" fontAlgn="auto">
              <a:spcAft>
                <a:spcPts val="0"/>
              </a:spcAft>
              <a:buFont typeface="+mj-lt"/>
              <a:buAutoNum type="arabicPeriod"/>
              <a:defRPr/>
            </a:pPr>
            <a:r>
              <a:rPr lang="en-US" dirty="0" smtClean="0"/>
              <a:t>Send </a:t>
            </a:r>
            <a:r>
              <a:rPr lang="en-US" dirty="0"/>
              <a:t>messages from the </a:t>
            </a:r>
            <a:r>
              <a:rPr lang="en-US" b="1" dirty="0"/>
              <a:t>root</a:t>
            </a:r>
            <a:r>
              <a:rPr lang="en-US" dirty="0"/>
              <a:t> to the </a:t>
            </a:r>
            <a:r>
              <a:rPr lang="en-US" b="1" dirty="0"/>
              <a:t>leaves</a:t>
            </a:r>
            <a:r>
              <a:rPr lang="en-US" dirty="0" smtClean="0"/>
              <a:t>.</a:t>
            </a:r>
          </a:p>
          <a:p>
            <a:pPr marL="0" indent="0" fontAlgn="auto">
              <a:spcAft>
                <a:spcPts val="0"/>
              </a:spcAft>
              <a:buFont typeface="Arial"/>
              <a:buNone/>
              <a:defRPr/>
            </a:pPr>
            <a:r>
              <a:rPr lang="en-US" dirty="0"/>
              <a:t>Each </a:t>
            </a:r>
            <a:r>
              <a:rPr lang="en-US" dirty="0" smtClean="0"/>
              <a:t>outgoing message </a:t>
            </a:r>
            <a:r>
              <a:rPr lang="en-US" dirty="0"/>
              <a:t>is sent only </a:t>
            </a:r>
            <a:r>
              <a:rPr lang="en-US" dirty="0" smtClean="0"/>
              <a:t>after all </a:t>
            </a:r>
            <a:r>
              <a:rPr lang="en-US" dirty="0"/>
              <a:t>its incoming </a:t>
            </a:r>
            <a:r>
              <a:rPr lang="en-US" dirty="0" smtClean="0"/>
              <a:t>messages have been received.</a:t>
            </a:r>
            <a:endParaRPr lang="en-US" dirty="0"/>
          </a:p>
          <a:p>
            <a:pPr marL="0" indent="0" fontAlgn="auto">
              <a:spcAft>
                <a:spcPts val="0"/>
              </a:spcAft>
              <a:buFont typeface="Arial"/>
              <a:buNone/>
              <a:defRPr/>
            </a:pPr>
            <a:endParaRPr lang="en-US" dirty="0"/>
          </a:p>
          <a:p>
            <a:pPr marL="0" indent="0" fontAlgn="auto">
              <a:spcAft>
                <a:spcPts val="0"/>
              </a:spcAft>
              <a:buFont typeface="Arial"/>
              <a:buNone/>
              <a:defRPr/>
            </a:pPr>
            <a:endParaRPr lang="en-US" dirty="0"/>
          </a:p>
        </p:txBody>
      </p:sp>
      <p:cxnSp>
        <p:nvCxnSpPr>
          <p:cNvPr id="12" name="Straight Arrow Connector 11"/>
          <p:cNvCxnSpPr/>
          <p:nvPr/>
        </p:nvCxnSpPr>
        <p:spPr>
          <a:xfrm flipH="1" flipV="1">
            <a:off x="1511300" y="5692775"/>
            <a:ext cx="3175" cy="33178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3" name="Straight Arrow Connector 12"/>
          <p:cNvCxnSpPr/>
          <p:nvPr/>
        </p:nvCxnSpPr>
        <p:spPr>
          <a:xfrm flipH="1" flipV="1">
            <a:off x="2808288" y="5689600"/>
            <a:ext cx="4762" cy="3333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 name="Straight Arrow Connector 13"/>
          <p:cNvCxnSpPr/>
          <p:nvPr/>
        </p:nvCxnSpPr>
        <p:spPr>
          <a:xfrm flipH="1" flipV="1">
            <a:off x="4146550" y="5689600"/>
            <a:ext cx="3175" cy="3333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5" name="Straight Arrow Connector 14"/>
          <p:cNvCxnSpPr/>
          <p:nvPr/>
        </p:nvCxnSpPr>
        <p:spPr>
          <a:xfrm flipH="1" flipV="1">
            <a:off x="5449888" y="5694363"/>
            <a:ext cx="3175" cy="336550"/>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6" name="Straight Arrow Connector 15"/>
          <p:cNvCxnSpPr/>
          <p:nvPr/>
        </p:nvCxnSpPr>
        <p:spPr>
          <a:xfrm flipH="1" flipV="1">
            <a:off x="6762750" y="5694363"/>
            <a:ext cx="1588" cy="336550"/>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7" name="Straight Arrow Connector 16"/>
          <p:cNvCxnSpPr/>
          <p:nvPr/>
        </p:nvCxnSpPr>
        <p:spPr>
          <a:xfrm flipV="1">
            <a:off x="1511300" y="4964113"/>
            <a:ext cx="376238" cy="177800"/>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8" name="Straight Arrow Connector 17"/>
          <p:cNvCxnSpPr/>
          <p:nvPr/>
        </p:nvCxnSpPr>
        <p:spPr>
          <a:xfrm flipH="1" flipV="1">
            <a:off x="2462213" y="5118100"/>
            <a:ext cx="269875" cy="10953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9" name="Straight Arrow Connector 18"/>
          <p:cNvCxnSpPr/>
          <p:nvPr/>
        </p:nvCxnSpPr>
        <p:spPr>
          <a:xfrm flipV="1">
            <a:off x="2063750" y="4746625"/>
            <a:ext cx="0" cy="23018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0" name="Straight Arrow Connector 19"/>
          <p:cNvCxnSpPr/>
          <p:nvPr/>
        </p:nvCxnSpPr>
        <p:spPr>
          <a:xfrm flipV="1">
            <a:off x="4300538" y="4356100"/>
            <a:ext cx="806450" cy="65563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1" name="Straight Arrow Connector 20"/>
          <p:cNvCxnSpPr/>
          <p:nvPr/>
        </p:nvCxnSpPr>
        <p:spPr>
          <a:xfrm flipV="1">
            <a:off x="5568950" y="4976813"/>
            <a:ext cx="269875" cy="1301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p:nvPr/>
        </p:nvCxnSpPr>
        <p:spPr>
          <a:xfrm flipH="1" flipV="1">
            <a:off x="6411913" y="5099050"/>
            <a:ext cx="266700" cy="12858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3" name="Straight Arrow Connector 22"/>
          <p:cNvCxnSpPr/>
          <p:nvPr/>
        </p:nvCxnSpPr>
        <p:spPr>
          <a:xfrm flipV="1">
            <a:off x="5997575" y="4725988"/>
            <a:ext cx="0" cy="260350"/>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4" name="Straight Arrow Connector 23"/>
          <p:cNvCxnSpPr/>
          <p:nvPr/>
        </p:nvCxnSpPr>
        <p:spPr>
          <a:xfrm flipV="1">
            <a:off x="2624138" y="3503613"/>
            <a:ext cx="1096962" cy="534987"/>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5" name="Straight Arrow Connector 24"/>
          <p:cNvCxnSpPr/>
          <p:nvPr/>
        </p:nvCxnSpPr>
        <p:spPr>
          <a:xfrm flipH="1" flipV="1">
            <a:off x="5786438" y="4292600"/>
            <a:ext cx="219075" cy="7778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flipV="1">
            <a:off x="5405438" y="3940175"/>
            <a:ext cx="0" cy="2571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7" name="Straight Arrow Connector 26"/>
          <p:cNvCxnSpPr/>
          <p:nvPr/>
        </p:nvCxnSpPr>
        <p:spPr>
          <a:xfrm flipH="1" flipV="1">
            <a:off x="4548188" y="3521075"/>
            <a:ext cx="849312" cy="7143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8" name="Straight Arrow Connector 27"/>
          <p:cNvCxnSpPr/>
          <p:nvPr/>
        </p:nvCxnSpPr>
        <p:spPr>
          <a:xfrm flipV="1">
            <a:off x="3975100" y="3125788"/>
            <a:ext cx="0" cy="2571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sp>
        <p:nvSpPr>
          <p:cNvPr id="62" name="Oval 61"/>
          <p:cNvSpPr/>
          <p:nvPr/>
        </p:nvSpPr>
        <p:spPr>
          <a:xfrm>
            <a:off x="1395413" y="5180013"/>
            <a:ext cx="425450" cy="43338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sp>
        <p:nvSpPr>
          <p:cNvPr id="63" name="Rectangle 62"/>
          <p:cNvSpPr/>
          <p:nvPr/>
        </p:nvSpPr>
        <p:spPr>
          <a:xfrm>
            <a:off x="1511300" y="6053138"/>
            <a:ext cx="212725"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64" name="Straight Connector 63"/>
          <p:cNvCxnSpPr>
            <a:stCxn id="62" idx="4"/>
            <a:endCxn id="63" idx="0"/>
          </p:cNvCxnSpPr>
          <p:nvPr/>
        </p:nvCxnSpPr>
        <p:spPr>
          <a:xfrm>
            <a:off x="1606550" y="5613400"/>
            <a:ext cx="11113" cy="43973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Oval 64"/>
          <p:cNvSpPr/>
          <p:nvPr/>
        </p:nvSpPr>
        <p:spPr>
          <a:xfrm>
            <a:off x="2701925" y="5180013"/>
            <a:ext cx="425450" cy="43338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5" name="Rectangle 65"/>
          <p:cNvSpPr/>
          <p:nvPr/>
        </p:nvSpPr>
        <p:spPr>
          <a:xfrm>
            <a:off x="2817813" y="6053138"/>
            <a:ext cx="211137"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67" name="Straight Connector 66"/>
          <p:cNvCxnSpPr>
            <a:stCxn id="65" idx="4"/>
          </p:cNvCxnSpPr>
          <p:nvPr/>
        </p:nvCxnSpPr>
        <p:spPr>
          <a:xfrm>
            <a:off x="2914650" y="5627688"/>
            <a:ext cx="11113" cy="43973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8" name="Oval 67"/>
          <p:cNvSpPr/>
          <p:nvPr/>
        </p:nvSpPr>
        <p:spPr>
          <a:xfrm>
            <a:off x="4027488" y="5178425"/>
            <a:ext cx="427037" cy="43338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sp>
        <p:nvSpPr>
          <p:cNvPr id="69" name="Rectangle 68"/>
          <p:cNvSpPr/>
          <p:nvPr/>
        </p:nvSpPr>
        <p:spPr>
          <a:xfrm>
            <a:off x="4144963" y="6049963"/>
            <a:ext cx="207962"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0" name="Straight Connector 69"/>
          <p:cNvCxnSpPr>
            <a:stCxn id="68" idx="4"/>
            <a:endCxn id="69" idx="0"/>
          </p:cNvCxnSpPr>
          <p:nvPr/>
        </p:nvCxnSpPr>
        <p:spPr>
          <a:xfrm>
            <a:off x="4240213" y="5611813"/>
            <a:ext cx="9525" cy="43815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1" name="Oval 70"/>
          <p:cNvSpPr/>
          <p:nvPr/>
        </p:nvSpPr>
        <p:spPr>
          <a:xfrm>
            <a:off x="5340350" y="5180013"/>
            <a:ext cx="428625" cy="43338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72" name="Rectangle 71"/>
          <p:cNvSpPr/>
          <p:nvPr/>
        </p:nvSpPr>
        <p:spPr>
          <a:xfrm>
            <a:off x="5457825" y="6053138"/>
            <a:ext cx="209550"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3" name="Straight Connector 72"/>
          <p:cNvCxnSpPr>
            <a:stCxn id="71" idx="4"/>
            <a:endCxn id="72" idx="0"/>
          </p:cNvCxnSpPr>
          <p:nvPr/>
        </p:nvCxnSpPr>
        <p:spPr>
          <a:xfrm>
            <a:off x="5554663" y="5613400"/>
            <a:ext cx="6350" cy="43973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 name="Oval 73"/>
          <p:cNvSpPr/>
          <p:nvPr/>
        </p:nvSpPr>
        <p:spPr>
          <a:xfrm>
            <a:off x="6645275" y="5178425"/>
            <a:ext cx="430213" cy="43338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sp>
        <p:nvSpPr>
          <p:cNvPr id="75" name="Rectangle 74"/>
          <p:cNvSpPr/>
          <p:nvPr/>
        </p:nvSpPr>
        <p:spPr>
          <a:xfrm>
            <a:off x="6764338" y="6049963"/>
            <a:ext cx="209550"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6" name="Straight Connector 75"/>
          <p:cNvCxnSpPr>
            <a:endCxn id="75" idx="0"/>
          </p:cNvCxnSpPr>
          <p:nvPr/>
        </p:nvCxnSpPr>
        <p:spPr>
          <a:xfrm>
            <a:off x="6861175" y="5611813"/>
            <a:ext cx="6350" cy="43815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4130" name="Group 76"/>
          <p:cNvGrpSpPr>
            <a:grpSpLocks/>
          </p:cNvGrpSpPr>
          <p:nvPr/>
        </p:nvGrpSpPr>
        <p:grpSpPr bwMode="auto">
          <a:xfrm>
            <a:off x="1082675" y="6376988"/>
            <a:ext cx="6375400" cy="293687"/>
            <a:chOff x="492120" y="3950977"/>
            <a:chExt cx="8067290" cy="370958"/>
          </a:xfrm>
        </p:grpSpPr>
        <p:sp>
          <p:nvSpPr>
            <p:cNvPr id="44131" name="TextBox 10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800" dirty="0">
                  <a:latin typeface="Rockwell"/>
                  <a:ea typeface="Rockwell"/>
                  <a:cs typeface="Rockwell"/>
                </a:rPr>
                <a:t>time</a:t>
              </a:r>
            </a:p>
          </p:txBody>
        </p:sp>
        <p:sp>
          <p:nvSpPr>
            <p:cNvPr id="44132" name="TextBox 10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like</a:t>
              </a:r>
            </a:p>
          </p:txBody>
        </p:sp>
        <p:sp>
          <p:nvSpPr>
            <p:cNvPr id="44133" name="TextBox 10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flies</a:t>
              </a:r>
            </a:p>
          </p:txBody>
        </p:sp>
        <p:sp>
          <p:nvSpPr>
            <p:cNvPr id="44134" name="TextBox 10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an</a:t>
              </a:r>
            </a:p>
          </p:txBody>
        </p:sp>
        <p:sp>
          <p:nvSpPr>
            <p:cNvPr id="44135" name="TextBox 10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arrow</a:t>
              </a:r>
            </a:p>
          </p:txBody>
        </p:sp>
      </p:grpSp>
      <p:sp>
        <p:nvSpPr>
          <p:cNvPr id="78" name="Oval 77"/>
          <p:cNvSpPr/>
          <p:nvPr/>
        </p:nvSpPr>
        <p:spPr>
          <a:xfrm>
            <a:off x="5989638" y="4300538"/>
            <a:ext cx="427037" cy="43338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79" name="Rectangle 78"/>
          <p:cNvSpPr/>
          <p:nvPr/>
        </p:nvSpPr>
        <p:spPr>
          <a:xfrm>
            <a:off x="6100763" y="4848225"/>
            <a:ext cx="209550" cy="2079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80" name="Straight Connector 79"/>
          <p:cNvCxnSpPr>
            <a:stCxn id="79" idx="1"/>
            <a:endCxn id="71" idx="0"/>
          </p:cNvCxnSpPr>
          <p:nvPr/>
        </p:nvCxnSpPr>
        <p:spPr>
          <a:xfrm flipH="1">
            <a:off x="5554663" y="4951413"/>
            <a:ext cx="546100" cy="22860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p:cNvCxnSpPr>
            <a:stCxn id="79" idx="0"/>
            <a:endCxn id="78" idx="4"/>
          </p:cNvCxnSpPr>
          <p:nvPr/>
        </p:nvCxnSpPr>
        <p:spPr>
          <a:xfrm flipH="1" flipV="1">
            <a:off x="6203950" y="4733925"/>
            <a:ext cx="3175" cy="11430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a:stCxn id="79" idx="3"/>
          </p:cNvCxnSpPr>
          <p:nvPr/>
        </p:nvCxnSpPr>
        <p:spPr>
          <a:xfrm>
            <a:off x="6310313" y="4951413"/>
            <a:ext cx="550862" cy="22701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3" name="Oval 82"/>
          <p:cNvSpPr/>
          <p:nvPr/>
        </p:nvSpPr>
        <p:spPr>
          <a:xfrm>
            <a:off x="4038600" y="2744788"/>
            <a:ext cx="425450" cy="43338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84" name="Rectangle 83"/>
          <p:cNvSpPr/>
          <p:nvPr/>
        </p:nvSpPr>
        <p:spPr>
          <a:xfrm>
            <a:off x="4149725" y="3289300"/>
            <a:ext cx="209550"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85" name="Straight Connector 84"/>
          <p:cNvCxnSpPr>
            <a:stCxn id="84" idx="1"/>
            <a:endCxn id="93" idx="0"/>
          </p:cNvCxnSpPr>
          <p:nvPr/>
        </p:nvCxnSpPr>
        <p:spPr>
          <a:xfrm flipH="1">
            <a:off x="2251075" y="3395663"/>
            <a:ext cx="1898650" cy="90011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a:stCxn id="84" idx="0"/>
            <a:endCxn id="83" idx="4"/>
          </p:cNvCxnSpPr>
          <p:nvPr/>
        </p:nvCxnSpPr>
        <p:spPr>
          <a:xfrm flipH="1" flipV="1">
            <a:off x="4249738" y="3178175"/>
            <a:ext cx="3175" cy="1111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a:stCxn id="84" idx="3"/>
            <a:endCxn id="88" idx="0"/>
          </p:cNvCxnSpPr>
          <p:nvPr/>
        </p:nvCxnSpPr>
        <p:spPr>
          <a:xfrm>
            <a:off x="4359275" y="3395663"/>
            <a:ext cx="1238250" cy="10001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Oval 87"/>
          <p:cNvSpPr/>
          <p:nvPr/>
        </p:nvSpPr>
        <p:spPr>
          <a:xfrm>
            <a:off x="5383213" y="3495675"/>
            <a:ext cx="428625" cy="4318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sp>
        <p:nvSpPr>
          <p:cNvPr id="89" name="Rectangle 88"/>
          <p:cNvSpPr/>
          <p:nvPr/>
        </p:nvSpPr>
        <p:spPr>
          <a:xfrm>
            <a:off x="5492750" y="4056063"/>
            <a:ext cx="209550"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90" name="Straight Connector 89"/>
          <p:cNvCxnSpPr>
            <a:stCxn id="89" idx="1"/>
            <a:endCxn id="68" idx="0"/>
          </p:cNvCxnSpPr>
          <p:nvPr/>
        </p:nvCxnSpPr>
        <p:spPr>
          <a:xfrm flipH="1">
            <a:off x="4240213" y="4162425"/>
            <a:ext cx="1252537" cy="101600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1" name="Straight Connector 90"/>
          <p:cNvCxnSpPr>
            <a:stCxn id="89" idx="0"/>
            <a:endCxn id="88" idx="4"/>
          </p:cNvCxnSpPr>
          <p:nvPr/>
        </p:nvCxnSpPr>
        <p:spPr>
          <a:xfrm flipH="1" flipV="1">
            <a:off x="5597525" y="3927475"/>
            <a:ext cx="0" cy="128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p:cNvCxnSpPr>
            <a:stCxn id="89" idx="3"/>
            <a:endCxn id="78" idx="0"/>
          </p:cNvCxnSpPr>
          <p:nvPr/>
        </p:nvCxnSpPr>
        <p:spPr>
          <a:xfrm>
            <a:off x="5702300" y="4162425"/>
            <a:ext cx="501650" cy="13811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2035175" y="4295775"/>
            <a:ext cx="427038" cy="43338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sp>
        <p:nvSpPr>
          <p:cNvPr id="94" name="Rectangle 93"/>
          <p:cNvSpPr/>
          <p:nvPr/>
        </p:nvSpPr>
        <p:spPr>
          <a:xfrm>
            <a:off x="2146300" y="4840288"/>
            <a:ext cx="209550" cy="21113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95" name="Straight Connector 94"/>
          <p:cNvCxnSpPr>
            <a:stCxn id="94" idx="1"/>
            <a:endCxn id="62" idx="0"/>
          </p:cNvCxnSpPr>
          <p:nvPr/>
        </p:nvCxnSpPr>
        <p:spPr>
          <a:xfrm flipH="1">
            <a:off x="1606550" y="4946650"/>
            <a:ext cx="539750" cy="23336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6" name="Straight Connector 95"/>
          <p:cNvCxnSpPr>
            <a:stCxn id="94" idx="0"/>
            <a:endCxn id="93" idx="4"/>
          </p:cNvCxnSpPr>
          <p:nvPr/>
        </p:nvCxnSpPr>
        <p:spPr>
          <a:xfrm flipH="1" flipV="1">
            <a:off x="2251075" y="4729163"/>
            <a:ext cx="1588" cy="1111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7" name="Straight Connector 96"/>
          <p:cNvCxnSpPr>
            <a:stCxn id="94" idx="3"/>
            <a:endCxn id="65" idx="0"/>
          </p:cNvCxnSpPr>
          <p:nvPr/>
        </p:nvCxnSpPr>
        <p:spPr>
          <a:xfrm>
            <a:off x="2355850" y="4946650"/>
            <a:ext cx="557213" cy="23336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0" name="Straight Arrow Connector 29"/>
          <p:cNvCxnSpPr/>
          <p:nvPr/>
        </p:nvCxnSpPr>
        <p:spPr>
          <a:xfrm flipH="1" flipV="1">
            <a:off x="1695450" y="5641975"/>
            <a:ext cx="3175" cy="334963"/>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1" name="Straight Arrow Connector 30"/>
          <p:cNvCxnSpPr/>
          <p:nvPr/>
        </p:nvCxnSpPr>
        <p:spPr>
          <a:xfrm flipH="1" flipV="1">
            <a:off x="4330700" y="5626100"/>
            <a:ext cx="3175" cy="33337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2" name="Straight Arrow Connector 31"/>
          <p:cNvCxnSpPr/>
          <p:nvPr/>
        </p:nvCxnSpPr>
        <p:spPr>
          <a:xfrm flipH="1" flipV="1">
            <a:off x="5634038" y="5646738"/>
            <a:ext cx="3175" cy="33496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3" name="Straight Arrow Connector 32"/>
          <p:cNvCxnSpPr/>
          <p:nvPr/>
        </p:nvCxnSpPr>
        <p:spPr>
          <a:xfrm flipH="1" flipV="1">
            <a:off x="6965950" y="5646738"/>
            <a:ext cx="3175" cy="33496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 name="Straight Arrow Connector 33"/>
          <p:cNvCxnSpPr/>
          <p:nvPr/>
        </p:nvCxnSpPr>
        <p:spPr>
          <a:xfrm flipV="1">
            <a:off x="1811338" y="5064125"/>
            <a:ext cx="304800" cy="13652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5" name="Straight Arrow Connector 34"/>
          <p:cNvCxnSpPr/>
          <p:nvPr/>
        </p:nvCxnSpPr>
        <p:spPr>
          <a:xfrm flipH="1" flipV="1">
            <a:off x="2547938" y="4964113"/>
            <a:ext cx="393700" cy="147637"/>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6" name="Straight Arrow Connector 35"/>
          <p:cNvCxnSpPr/>
          <p:nvPr/>
        </p:nvCxnSpPr>
        <p:spPr>
          <a:xfrm flipV="1">
            <a:off x="2462213" y="4630738"/>
            <a:ext cx="0" cy="230187"/>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7" name="Straight Arrow Connector 36"/>
          <p:cNvCxnSpPr/>
          <p:nvPr/>
        </p:nvCxnSpPr>
        <p:spPr>
          <a:xfrm flipV="1">
            <a:off x="4548188" y="4391025"/>
            <a:ext cx="806450" cy="655638"/>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8" name="Straight Arrow Connector 37"/>
          <p:cNvCxnSpPr/>
          <p:nvPr/>
        </p:nvCxnSpPr>
        <p:spPr>
          <a:xfrm flipV="1">
            <a:off x="5768975" y="5068888"/>
            <a:ext cx="269875" cy="13176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9" name="Straight Arrow Connector 38"/>
          <p:cNvCxnSpPr/>
          <p:nvPr/>
        </p:nvCxnSpPr>
        <p:spPr>
          <a:xfrm flipH="1" flipV="1">
            <a:off x="6507163" y="4959350"/>
            <a:ext cx="407987" cy="15240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0" name="Straight Arrow Connector 39"/>
          <p:cNvCxnSpPr/>
          <p:nvPr/>
        </p:nvCxnSpPr>
        <p:spPr>
          <a:xfrm flipV="1">
            <a:off x="6446838" y="4595813"/>
            <a:ext cx="0" cy="25876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1" name="Straight Arrow Connector 40"/>
          <p:cNvCxnSpPr/>
          <p:nvPr/>
        </p:nvCxnSpPr>
        <p:spPr>
          <a:xfrm flipV="1">
            <a:off x="2916238" y="3563938"/>
            <a:ext cx="1093787" cy="534987"/>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2" name="Straight Arrow Connector 41"/>
          <p:cNvCxnSpPr/>
          <p:nvPr/>
        </p:nvCxnSpPr>
        <p:spPr>
          <a:xfrm flipH="1" flipV="1">
            <a:off x="5911850" y="4144963"/>
            <a:ext cx="398463" cy="109537"/>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3" name="Straight Arrow Connector 42"/>
          <p:cNvCxnSpPr/>
          <p:nvPr/>
        </p:nvCxnSpPr>
        <p:spPr>
          <a:xfrm flipV="1">
            <a:off x="5830888" y="3794125"/>
            <a:ext cx="0" cy="25717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4" name="Straight Arrow Connector 43"/>
          <p:cNvCxnSpPr/>
          <p:nvPr/>
        </p:nvCxnSpPr>
        <p:spPr>
          <a:xfrm flipH="1" flipV="1">
            <a:off x="4711700" y="3352800"/>
            <a:ext cx="849313" cy="7302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5" name="Straight Arrow Connector 44"/>
          <p:cNvCxnSpPr/>
          <p:nvPr/>
        </p:nvCxnSpPr>
        <p:spPr>
          <a:xfrm flipV="1">
            <a:off x="4489450" y="3036888"/>
            <a:ext cx="0" cy="25717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507739622"/>
      </p:ext>
    </p:extLst>
  </p:cSld>
  <p:clrMapOvr>
    <a:masterClrMapping/>
  </p:clrMapOvr>
  <p:timing>
    <p:tnLst>
      <p:par>
        <p:cTn xmlns:p14="http://schemas.microsoft.com/office/powerpoint/2010/main" id="1" dur="indefinite" restart="never" nodeType="tmRoot"/>
      </p:par>
    </p:tnLst>
  </p:timing>
</p:sld>
</file>

<file path=ppt/slides/slide2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3009" name="Rectangle 2"/>
          <p:cNvSpPr>
            <a:spLocks noGrp="1"/>
          </p:cNvSpPr>
          <p:nvPr>
            <p:ph type="title" idx="4294967295"/>
          </p:nvPr>
        </p:nvSpPr>
        <p:spPr/>
        <p:txBody>
          <a:bodyPr/>
          <a:lstStyle/>
          <a:p>
            <a:r>
              <a:rPr lang="en-US" sz="4000" smtClean="0"/>
              <a:t>A bad update order for residual BP!</a:t>
            </a:r>
          </a:p>
        </p:txBody>
      </p:sp>
      <p:grpSp>
        <p:nvGrpSpPr>
          <p:cNvPr id="43010" name="Group 4"/>
          <p:cNvGrpSpPr>
            <a:grpSpLocks/>
          </p:cNvGrpSpPr>
          <p:nvPr/>
        </p:nvGrpSpPr>
        <p:grpSpPr bwMode="auto">
          <a:xfrm>
            <a:off x="1588" y="3048000"/>
            <a:ext cx="8697912" cy="1208088"/>
            <a:chOff x="-46350" y="2349603"/>
            <a:chExt cx="8698419" cy="1208034"/>
          </a:xfrm>
        </p:grpSpPr>
        <p:grpSp>
          <p:nvGrpSpPr>
            <p:cNvPr id="43045" name="Group 67"/>
            <p:cNvGrpSpPr>
              <a:grpSpLocks/>
            </p:cNvGrpSpPr>
            <p:nvPr/>
          </p:nvGrpSpPr>
          <p:grpSpPr bwMode="auto">
            <a:xfrm>
              <a:off x="1391508" y="3223775"/>
              <a:ext cx="7260561" cy="333862"/>
              <a:chOff x="492120" y="3950977"/>
              <a:chExt cx="8067290" cy="370958"/>
            </a:xfrm>
          </p:grpSpPr>
          <p:sp>
            <p:nvSpPr>
              <p:cNvPr id="43073" name="TextBox 9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600" dirty="0">
                    <a:latin typeface="Rockwell"/>
                    <a:ea typeface="Rockwell"/>
                    <a:cs typeface="Rockwell"/>
                  </a:rPr>
                  <a:t>time</a:t>
                </a:r>
              </a:p>
            </p:txBody>
          </p:sp>
          <p:sp>
            <p:nvSpPr>
              <p:cNvPr id="43074" name="TextBox 9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600" dirty="0">
                    <a:latin typeface="Rockwell"/>
                    <a:ea typeface="Rockwell"/>
                    <a:cs typeface="Rockwell"/>
                  </a:rPr>
                  <a:t>like</a:t>
                </a:r>
              </a:p>
            </p:txBody>
          </p:sp>
          <p:sp>
            <p:nvSpPr>
              <p:cNvPr id="43075" name="TextBox 9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600" dirty="0">
                    <a:latin typeface="Rockwell"/>
                    <a:ea typeface="Rockwell"/>
                    <a:cs typeface="Rockwell"/>
                  </a:rPr>
                  <a:t>flies</a:t>
                </a:r>
              </a:p>
            </p:txBody>
          </p:sp>
          <p:sp>
            <p:nvSpPr>
              <p:cNvPr id="43076" name="TextBox 9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600" dirty="0">
                    <a:latin typeface="Rockwell"/>
                    <a:ea typeface="Rockwell"/>
                    <a:cs typeface="Rockwell"/>
                  </a:rPr>
                  <a:t>an</a:t>
                </a:r>
              </a:p>
            </p:txBody>
          </p:sp>
          <p:sp>
            <p:nvSpPr>
              <p:cNvPr id="43077" name="TextBox 9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600" dirty="0">
                    <a:latin typeface="Rockwell"/>
                    <a:ea typeface="Rockwell"/>
                    <a:cs typeface="Rockwell"/>
                  </a:rPr>
                  <a:t>arrow</a:t>
                </a:r>
              </a:p>
            </p:txBody>
          </p:sp>
        </p:grpSp>
        <p:sp>
          <p:nvSpPr>
            <p:cNvPr id="71" name="Oval 70"/>
            <p:cNvSpPr/>
            <p:nvPr/>
          </p:nvSpPr>
          <p:spPr>
            <a:xfrm>
              <a:off x="1731754" y="2351191"/>
              <a:ext cx="487390" cy="49369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72" name="Straight Connector 71"/>
            <p:cNvCxnSpPr>
              <a:stCxn id="71" idx="4"/>
              <a:endCxn id="89" idx="0"/>
            </p:cNvCxnSpPr>
            <p:nvPr/>
          </p:nvCxnSpPr>
          <p:spPr>
            <a:xfrm>
              <a:off x="1974655" y="2844881"/>
              <a:ext cx="1588" cy="13334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p:cNvCxnSpPr>
              <a:stCxn id="71" idx="6"/>
              <a:endCxn id="75" idx="2"/>
            </p:cNvCxnSpPr>
            <p:nvPr/>
          </p:nvCxnSpPr>
          <p:spPr>
            <a:xfrm>
              <a:off x="2219144" y="2598830"/>
              <a:ext cx="1000183"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4" name="Rectangle 73"/>
            <p:cNvSpPr/>
            <p:nvPr/>
          </p:nvSpPr>
          <p:spPr>
            <a:xfrm>
              <a:off x="2598579" y="2467073"/>
              <a:ext cx="239726" cy="23811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75" name="Oval 74"/>
            <p:cNvSpPr/>
            <p:nvPr/>
          </p:nvSpPr>
          <p:spPr>
            <a:xfrm>
              <a:off x="3219327" y="2351191"/>
              <a:ext cx="487391" cy="49369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cxnSp>
          <p:nvCxnSpPr>
            <p:cNvPr id="76" name="Straight Connector 75"/>
            <p:cNvCxnSpPr>
              <a:stCxn id="75" idx="4"/>
              <a:endCxn id="90" idx="0"/>
            </p:cNvCxnSpPr>
            <p:nvPr/>
          </p:nvCxnSpPr>
          <p:spPr>
            <a:xfrm>
              <a:off x="3463817" y="2844881"/>
              <a:ext cx="1588" cy="13334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a:stCxn id="75" idx="6"/>
              <a:endCxn id="79" idx="2"/>
            </p:cNvCxnSpPr>
            <p:nvPr/>
          </p:nvCxnSpPr>
          <p:spPr>
            <a:xfrm flipV="1">
              <a:off x="3706719" y="2595655"/>
              <a:ext cx="1023997"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8" name="Rectangle 77"/>
            <p:cNvSpPr/>
            <p:nvPr/>
          </p:nvSpPr>
          <p:spPr>
            <a:xfrm>
              <a:off x="4087741" y="2467073"/>
              <a:ext cx="238139" cy="23811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79" name="Oval 78"/>
            <p:cNvSpPr/>
            <p:nvPr/>
          </p:nvSpPr>
          <p:spPr>
            <a:xfrm>
              <a:off x="4730715" y="2349603"/>
              <a:ext cx="485803" cy="49369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80" name="Straight Connector 79"/>
            <p:cNvCxnSpPr>
              <a:stCxn id="79" idx="4"/>
              <a:endCxn id="91" idx="0"/>
            </p:cNvCxnSpPr>
            <p:nvPr/>
          </p:nvCxnSpPr>
          <p:spPr>
            <a:xfrm>
              <a:off x="4973618" y="2843294"/>
              <a:ext cx="0" cy="13493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p:cNvCxnSpPr>
              <a:stCxn id="79" idx="6"/>
              <a:endCxn id="83" idx="2"/>
            </p:cNvCxnSpPr>
            <p:nvPr/>
          </p:nvCxnSpPr>
          <p:spPr>
            <a:xfrm>
              <a:off x="5216519" y="2595655"/>
              <a:ext cx="1008122"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2" name="Rectangle 81"/>
            <p:cNvSpPr/>
            <p:nvPr/>
          </p:nvSpPr>
          <p:spPr>
            <a:xfrm>
              <a:off x="5597541" y="2465486"/>
              <a:ext cx="238139" cy="23811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3" name="Oval 82"/>
            <p:cNvSpPr/>
            <p:nvPr/>
          </p:nvSpPr>
          <p:spPr>
            <a:xfrm>
              <a:off x="6224641" y="2351191"/>
              <a:ext cx="487390" cy="49369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cxnSp>
          <p:nvCxnSpPr>
            <p:cNvPr id="84" name="Straight Connector 83"/>
            <p:cNvCxnSpPr>
              <a:stCxn id="83" idx="4"/>
              <a:endCxn id="92" idx="0"/>
            </p:cNvCxnSpPr>
            <p:nvPr/>
          </p:nvCxnSpPr>
          <p:spPr>
            <a:xfrm>
              <a:off x="6469130" y="2844881"/>
              <a:ext cx="1587" cy="13334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p:cNvCxnSpPr>
              <a:stCxn id="83" idx="6"/>
              <a:endCxn id="87" idx="2"/>
            </p:cNvCxnSpPr>
            <p:nvPr/>
          </p:nvCxnSpPr>
          <p:spPr>
            <a:xfrm flipV="1">
              <a:off x="6712031" y="2595655"/>
              <a:ext cx="1000183"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6" name="Rectangle 85"/>
            <p:cNvSpPr/>
            <p:nvPr/>
          </p:nvSpPr>
          <p:spPr>
            <a:xfrm>
              <a:off x="7093053" y="2467073"/>
              <a:ext cx="238139" cy="23811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7" name="Oval 86"/>
            <p:cNvSpPr/>
            <p:nvPr/>
          </p:nvSpPr>
          <p:spPr>
            <a:xfrm>
              <a:off x="7712214" y="2349603"/>
              <a:ext cx="487391" cy="49369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5</a:t>
              </a:r>
              <a:endParaRPr lang="en-US" sz="1600" i="1" dirty="0">
                <a:solidFill>
                  <a:schemeClr val="tx1"/>
                </a:solidFill>
                <a:latin typeface="Times New Roman"/>
                <a:cs typeface="Times New Roman"/>
              </a:endParaRPr>
            </a:p>
          </p:txBody>
        </p:sp>
        <p:cxnSp>
          <p:nvCxnSpPr>
            <p:cNvPr id="88" name="Straight Connector 87"/>
            <p:cNvCxnSpPr>
              <a:stCxn id="87" idx="4"/>
              <a:endCxn id="93" idx="0"/>
            </p:cNvCxnSpPr>
            <p:nvPr/>
          </p:nvCxnSpPr>
          <p:spPr>
            <a:xfrm>
              <a:off x="7956703" y="2843294"/>
              <a:ext cx="1588" cy="13493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9" name="Rectangle 88"/>
            <p:cNvSpPr/>
            <p:nvPr/>
          </p:nvSpPr>
          <p:spPr>
            <a:xfrm>
              <a:off x="1857173" y="2978225"/>
              <a:ext cx="239727" cy="23811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90" name="Rectangle 89"/>
            <p:cNvSpPr/>
            <p:nvPr/>
          </p:nvSpPr>
          <p:spPr>
            <a:xfrm>
              <a:off x="3344748" y="2978225"/>
              <a:ext cx="239726" cy="23811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91" name="Rectangle 90"/>
            <p:cNvSpPr/>
            <p:nvPr/>
          </p:nvSpPr>
          <p:spPr>
            <a:xfrm>
              <a:off x="4854548" y="2978225"/>
              <a:ext cx="238139" cy="23811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92" name="Rectangle 91"/>
            <p:cNvSpPr/>
            <p:nvPr/>
          </p:nvSpPr>
          <p:spPr>
            <a:xfrm>
              <a:off x="6350060" y="2978225"/>
              <a:ext cx="239727" cy="23811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93" name="Rectangle 92"/>
            <p:cNvSpPr/>
            <p:nvPr/>
          </p:nvSpPr>
          <p:spPr>
            <a:xfrm>
              <a:off x="7839222" y="2978225"/>
              <a:ext cx="238139" cy="23811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02" name="Straight Connector 101"/>
            <p:cNvCxnSpPr/>
            <p:nvPr/>
          </p:nvCxnSpPr>
          <p:spPr>
            <a:xfrm>
              <a:off x="809362" y="2597242"/>
              <a:ext cx="919217"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3" name="Rectangle 102"/>
            <p:cNvSpPr/>
            <p:nvPr/>
          </p:nvSpPr>
          <p:spPr>
            <a:xfrm>
              <a:off x="1149107" y="2481360"/>
              <a:ext cx="239727" cy="23811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04" name="Oval 103"/>
            <p:cNvSpPr/>
            <p:nvPr/>
          </p:nvSpPr>
          <p:spPr>
            <a:xfrm>
              <a:off x="321971" y="2351191"/>
              <a:ext cx="487390" cy="493690"/>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bg1"/>
                  </a:solidFill>
                  <a:latin typeface="Times New Roman"/>
                  <a:cs typeface="Times New Roman"/>
                </a:rPr>
                <a:t>X</a:t>
              </a:r>
              <a:r>
                <a:rPr lang="en-US" sz="1600" i="1" baseline="-25000" dirty="0">
                  <a:solidFill>
                    <a:schemeClr val="bg1"/>
                  </a:solidFill>
                  <a:latin typeface="Times New Roman"/>
                  <a:cs typeface="Times New Roman"/>
                </a:rPr>
                <a:t>0</a:t>
              </a:r>
              <a:endParaRPr lang="en-US" sz="1600" i="1" dirty="0">
                <a:solidFill>
                  <a:schemeClr val="bg1"/>
                </a:solidFill>
                <a:latin typeface="Times New Roman"/>
                <a:cs typeface="Times New Roman"/>
              </a:endParaRPr>
            </a:p>
          </p:txBody>
        </p:sp>
        <p:sp>
          <p:nvSpPr>
            <p:cNvPr id="43072" name="TextBox 104"/>
            <p:cNvSpPr txBox="1">
              <a:spLocks noChangeArrowheads="1"/>
            </p:cNvSpPr>
            <p:nvPr/>
          </p:nvSpPr>
          <p:spPr bwMode="auto">
            <a:xfrm>
              <a:off x="-46350" y="2924169"/>
              <a:ext cx="1316384" cy="323368"/>
            </a:xfrm>
            <a:prstGeom prst="rect">
              <a:avLst/>
            </a:prstGeom>
            <a:noFill/>
            <a:ln w="9525">
              <a:noFill/>
              <a:miter lim="800000"/>
              <a:headEnd/>
              <a:tailEnd/>
            </a:ln>
          </p:spPr>
          <p:txBody>
            <a:bodyPr anchor="ctr"/>
            <a:lstStyle/>
            <a:p>
              <a:pPr algn="ctr"/>
              <a:r>
                <a:rPr lang="en-US" sz="1600" dirty="0">
                  <a:latin typeface="Rockwell"/>
                  <a:ea typeface="Rockwell"/>
                  <a:cs typeface="Rockwell"/>
                </a:rPr>
                <a:t>&lt;START&gt;</a:t>
              </a:r>
            </a:p>
          </p:txBody>
        </p:sp>
      </p:grpSp>
      <p:cxnSp>
        <p:nvCxnSpPr>
          <p:cNvPr id="135" name="Straight Arrow Connector 134"/>
          <p:cNvCxnSpPr/>
          <p:nvPr/>
        </p:nvCxnSpPr>
        <p:spPr>
          <a:xfrm flipV="1">
            <a:off x="7467600" y="3048000"/>
            <a:ext cx="304800" cy="23813"/>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2" name="Straight Arrow Connector 134"/>
          <p:cNvCxnSpPr/>
          <p:nvPr/>
        </p:nvCxnSpPr>
        <p:spPr>
          <a:xfrm flipV="1">
            <a:off x="6781800" y="3048000"/>
            <a:ext cx="304800" cy="23813"/>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19500" name="Group 44"/>
          <p:cNvGrpSpPr>
            <a:grpSpLocks/>
          </p:cNvGrpSpPr>
          <p:nvPr/>
        </p:nvGrpSpPr>
        <p:grpSpPr bwMode="auto">
          <a:xfrm>
            <a:off x="7448550" y="2838450"/>
            <a:ext cx="323850" cy="304800"/>
            <a:chOff x="4692" y="1788"/>
            <a:chExt cx="204" cy="192"/>
          </a:xfrm>
        </p:grpSpPr>
        <p:cxnSp>
          <p:nvCxnSpPr>
            <p:cNvPr id="3" name="Straight Arrow Connector 134"/>
            <p:cNvCxnSpPr/>
            <p:nvPr/>
          </p:nvCxnSpPr>
          <p:spPr>
            <a:xfrm flipV="1">
              <a:off x="4692" y="1788"/>
              <a:ext cx="192" cy="1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43042" name="Group 43"/>
            <p:cNvGrpSpPr>
              <a:grpSpLocks/>
            </p:cNvGrpSpPr>
            <p:nvPr/>
          </p:nvGrpSpPr>
          <p:grpSpPr bwMode="auto">
            <a:xfrm>
              <a:off x="4722" y="1884"/>
              <a:ext cx="174" cy="96"/>
              <a:chOff x="4722" y="1872"/>
              <a:chExt cx="174" cy="96"/>
            </a:xfrm>
          </p:grpSpPr>
          <p:sp>
            <p:nvSpPr>
              <p:cNvPr id="43043" name="Line 41"/>
              <p:cNvSpPr>
                <a:spLocks noChangeShapeType="1"/>
              </p:cNvSpPr>
              <p:nvPr/>
            </p:nvSpPr>
            <p:spPr bwMode="auto">
              <a:xfrm>
                <a:off x="4752" y="1872"/>
                <a:ext cx="144" cy="96"/>
              </a:xfrm>
              <a:prstGeom prst="line">
                <a:avLst/>
              </a:prstGeom>
              <a:noFill/>
              <a:ln w="19050">
                <a:solidFill>
                  <a:srgbClr val="FF0000"/>
                </a:solidFill>
                <a:round/>
                <a:headEnd/>
                <a:tailEnd/>
              </a:ln>
            </p:spPr>
            <p:txBody>
              <a:bodyPr/>
              <a:lstStyle/>
              <a:p>
                <a:endParaRPr lang="en-US"/>
              </a:p>
            </p:txBody>
          </p:sp>
          <p:sp>
            <p:nvSpPr>
              <p:cNvPr id="43044" name="Line 42"/>
              <p:cNvSpPr>
                <a:spLocks noChangeShapeType="1"/>
              </p:cNvSpPr>
              <p:nvPr/>
            </p:nvSpPr>
            <p:spPr bwMode="auto">
              <a:xfrm flipH="1">
                <a:off x="4722" y="1872"/>
                <a:ext cx="144" cy="96"/>
              </a:xfrm>
              <a:prstGeom prst="line">
                <a:avLst/>
              </a:prstGeom>
              <a:noFill/>
              <a:ln w="19050">
                <a:solidFill>
                  <a:srgbClr val="FF0000"/>
                </a:solidFill>
                <a:round/>
                <a:headEnd/>
                <a:tailEnd/>
              </a:ln>
            </p:spPr>
            <p:txBody>
              <a:bodyPr/>
              <a:lstStyle/>
              <a:p>
                <a:endParaRPr lang="en-US"/>
              </a:p>
            </p:txBody>
          </p:sp>
        </p:grpSp>
      </p:grpSp>
      <p:cxnSp>
        <p:nvCxnSpPr>
          <p:cNvPr id="4" name="Straight Arrow Connector 134"/>
          <p:cNvCxnSpPr/>
          <p:nvPr/>
        </p:nvCxnSpPr>
        <p:spPr>
          <a:xfrm flipV="1">
            <a:off x="5943600" y="3048000"/>
            <a:ext cx="304800" cy="23813"/>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19503" name="Group 47"/>
          <p:cNvGrpSpPr>
            <a:grpSpLocks/>
          </p:cNvGrpSpPr>
          <p:nvPr/>
        </p:nvGrpSpPr>
        <p:grpSpPr bwMode="auto">
          <a:xfrm>
            <a:off x="7439025" y="2619375"/>
            <a:ext cx="323850" cy="304800"/>
            <a:chOff x="4692" y="1788"/>
            <a:chExt cx="204" cy="192"/>
          </a:xfrm>
        </p:grpSpPr>
        <p:cxnSp>
          <p:nvCxnSpPr>
            <p:cNvPr id="8" name="Straight Arrow Connector 134"/>
            <p:cNvCxnSpPr/>
            <p:nvPr/>
          </p:nvCxnSpPr>
          <p:spPr>
            <a:xfrm flipV="1">
              <a:off x="4692" y="1788"/>
              <a:ext cx="192" cy="1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43038" name="Group 49"/>
            <p:cNvGrpSpPr>
              <a:grpSpLocks/>
            </p:cNvGrpSpPr>
            <p:nvPr/>
          </p:nvGrpSpPr>
          <p:grpSpPr bwMode="auto">
            <a:xfrm>
              <a:off x="4722" y="1884"/>
              <a:ext cx="174" cy="96"/>
              <a:chOff x="4722" y="1872"/>
              <a:chExt cx="174" cy="96"/>
            </a:xfrm>
          </p:grpSpPr>
          <p:sp>
            <p:nvSpPr>
              <p:cNvPr id="43039" name="Line 50"/>
              <p:cNvSpPr>
                <a:spLocks noChangeShapeType="1"/>
              </p:cNvSpPr>
              <p:nvPr/>
            </p:nvSpPr>
            <p:spPr bwMode="auto">
              <a:xfrm>
                <a:off x="4752" y="1872"/>
                <a:ext cx="144" cy="96"/>
              </a:xfrm>
              <a:prstGeom prst="line">
                <a:avLst/>
              </a:prstGeom>
              <a:noFill/>
              <a:ln w="19050">
                <a:solidFill>
                  <a:srgbClr val="FF0000"/>
                </a:solidFill>
                <a:round/>
                <a:headEnd/>
                <a:tailEnd/>
              </a:ln>
            </p:spPr>
            <p:txBody>
              <a:bodyPr/>
              <a:lstStyle/>
              <a:p>
                <a:endParaRPr lang="en-US"/>
              </a:p>
            </p:txBody>
          </p:sp>
          <p:sp>
            <p:nvSpPr>
              <p:cNvPr id="43040" name="Line 51"/>
              <p:cNvSpPr>
                <a:spLocks noChangeShapeType="1"/>
              </p:cNvSpPr>
              <p:nvPr/>
            </p:nvSpPr>
            <p:spPr bwMode="auto">
              <a:xfrm flipH="1">
                <a:off x="4722" y="1872"/>
                <a:ext cx="144" cy="96"/>
              </a:xfrm>
              <a:prstGeom prst="line">
                <a:avLst/>
              </a:prstGeom>
              <a:noFill/>
              <a:ln w="19050">
                <a:solidFill>
                  <a:srgbClr val="FF0000"/>
                </a:solidFill>
                <a:round/>
                <a:headEnd/>
                <a:tailEnd/>
              </a:ln>
            </p:spPr>
            <p:txBody>
              <a:bodyPr/>
              <a:lstStyle/>
              <a:p>
                <a:endParaRPr lang="en-US"/>
              </a:p>
            </p:txBody>
          </p:sp>
        </p:grpSp>
      </p:grpSp>
      <p:cxnSp>
        <p:nvCxnSpPr>
          <p:cNvPr id="6" name="Straight Arrow Connector 134"/>
          <p:cNvCxnSpPr/>
          <p:nvPr/>
        </p:nvCxnSpPr>
        <p:spPr>
          <a:xfrm flipV="1">
            <a:off x="5302250" y="3065463"/>
            <a:ext cx="304800" cy="23812"/>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19509" name="Group 53"/>
          <p:cNvGrpSpPr>
            <a:grpSpLocks/>
          </p:cNvGrpSpPr>
          <p:nvPr/>
        </p:nvGrpSpPr>
        <p:grpSpPr bwMode="auto">
          <a:xfrm>
            <a:off x="6705600" y="2819400"/>
            <a:ext cx="323850" cy="304800"/>
            <a:chOff x="4692" y="1788"/>
            <a:chExt cx="204" cy="192"/>
          </a:xfrm>
        </p:grpSpPr>
        <p:cxnSp>
          <p:nvCxnSpPr>
            <p:cNvPr id="9" name="Straight Arrow Connector 134"/>
            <p:cNvCxnSpPr/>
            <p:nvPr/>
          </p:nvCxnSpPr>
          <p:spPr>
            <a:xfrm flipV="1">
              <a:off x="4692" y="1788"/>
              <a:ext cx="192" cy="1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43034" name="Group 55"/>
            <p:cNvGrpSpPr>
              <a:grpSpLocks/>
            </p:cNvGrpSpPr>
            <p:nvPr/>
          </p:nvGrpSpPr>
          <p:grpSpPr bwMode="auto">
            <a:xfrm>
              <a:off x="4722" y="1884"/>
              <a:ext cx="174" cy="96"/>
              <a:chOff x="4722" y="1872"/>
              <a:chExt cx="174" cy="96"/>
            </a:xfrm>
          </p:grpSpPr>
          <p:sp>
            <p:nvSpPr>
              <p:cNvPr id="43035" name="Line 56"/>
              <p:cNvSpPr>
                <a:spLocks noChangeShapeType="1"/>
              </p:cNvSpPr>
              <p:nvPr/>
            </p:nvSpPr>
            <p:spPr bwMode="auto">
              <a:xfrm>
                <a:off x="4752" y="1872"/>
                <a:ext cx="144" cy="96"/>
              </a:xfrm>
              <a:prstGeom prst="line">
                <a:avLst/>
              </a:prstGeom>
              <a:noFill/>
              <a:ln w="19050">
                <a:solidFill>
                  <a:srgbClr val="FF0000"/>
                </a:solidFill>
                <a:round/>
                <a:headEnd/>
                <a:tailEnd/>
              </a:ln>
            </p:spPr>
            <p:txBody>
              <a:bodyPr/>
              <a:lstStyle/>
              <a:p>
                <a:endParaRPr lang="en-US"/>
              </a:p>
            </p:txBody>
          </p:sp>
          <p:sp>
            <p:nvSpPr>
              <p:cNvPr id="43036" name="Line 57"/>
              <p:cNvSpPr>
                <a:spLocks noChangeShapeType="1"/>
              </p:cNvSpPr>
              <p:nvPr/>
            </p:nvSpPr>
            <p:spPr bwMode="auto">
              <a:xfrm flipH="1">
                <a:off x="4722" y="1872"/>
                <a:ext cx="144" cy="96"/>
              </a:xfrm>
              <a:prstGeom prst="line">
                <a:avLst/>
              </a:prstGeom>
              <a:noFill/>
              <a:ln w="19050">
                <a:solidFill>
                  <a:srgbClr val="FF0000"/>
                </a:solidFill>
                <a:round/>
                <a:headEnd/>
                <a:tailEnd/>
              </a:ln>
            </p:spPr>
            <p:txBody>
              <a:bodyPr/>
              <a:lstStyle/>
              <a:p>
                <a:endParaRPr lang="en-US"/>
              </a:p>
            </p:txBody>
          </p:sp>
        </p:grpSp>
      </p:grpSp>
      <p:grpSp>
        <p:nvGrpSpPr>
          <p:cNvPr id="10" name="Group 53"/>
          <p:cNvGrpSpPr>
            <a:grpSpLocks/>
          </p:cNvGrpSpPr>
          <p:nvPr/>
        </p:nvGrpSpPr>
        <p:grpSpPr bwMode="auto">
          <a:xfrm>
            <a:off x="5915025" y="2838450"/>
            <a:ext cx="323850" cy="304800"/>
            <a:chOff x="4692" y="1788"/>
            <a:chExt cx="204" cy="192"/>
          </a:xfrm>
        </p:grpSpPr>
        <p:cxnSp>
          <p:nvCxnSpPr>
            <p:cNvPr id="11" name="Straight Arrow Connector 134"/>
            <p:cNvCxnSpPr/>
            <p:nvPr/>
          </p:nvCxnSpPr>
          <p:spPr>
            <a:xfrm flipV="1">
              <a:off x="4692" y="1788"/>
              <a:ext cx="192" cy="1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43030" name="Group 55"/>
            <p:cNvGrpSpPr>
              <a:grpSpLocks/>
            </p:cNvGrpSpPr>
            <p:nvPr/>
          </p:nvGrpSpPr>
          <p:grpSpPr bwMode="auto">
            <a:xfrm>
              <a:off x="4722" y="1884"/>
              <a:ext cx="174" cy="96"/>
              <a:chOff x="4722" y="1872"/>
              <a:chExt cx="174" cy="96"/>
            </a:xfrm>
          </p:grpSpPr>
          <p:sp>
            <p:nvSpPr>
              <p:cNvPr id="43031" name="Line 56"/>
              <p:cNvSpPr>
                <a:spLocks noChangeShapeType="1"/>
              </p:cNvSpPr>
              <p:nvPr/>
            </p:nvSpPr>
            <p:spPr bwMode="auto">
              <a:xfrm>
                <a:off x="4752" y="1872"/>
                <a:ext cx="144" cy="96"/>
              </a:xfrm>
              <a:prstGeom prst="line">
                <a:avLst/>
              </a:prstGeom>
              <a:noFill/>
              <a:ln w="19050">
                <a:solidFill>
                  <a:srgbClr val="FF0000"/>
                </a:solidFill>
                <a:round/>
                <a:headEnd/>
                <a:tailEnd/>
              </a:ln>
            </p:spPr>
            <p:txBody>
              <a:bodyPr/>
              <a:lstStyle/>
              <a:p>
                <a:endParaRPr lang="en-US"/>
              </a:p>
            </p:txBody>
          </p:sp>
          <p:sp>
            <p:nvSpPr>
              <p:cNvPr id="43032" name="Line 57"/>
              <p:cNvSpPr>
                <a:spLocks noChangeShapeType="1"/>
              </p:cNvSpPr>
              <p:nvPr/>
            </p:nvSpPr>
            <p:spPr bwMode="auto">
              <a:xfrm flipH="1">
                <a:off x="4722" y="1872"/>
                <a:ext cx="144" cy="96"/>
              </a:xfrm>
              <a:prstGeom prst="line">
                <a:avLst/>
              </a:prstGeom>
              <a:noFill/>
              <a:ln w="19050">
                <a:solidFill>
                  <a:srgbClr val="FF0000"/>
                </a:solidFill>
                <a:round/>
                <a:headEnd/>
                <a:tailEnd/>
              </a:ln>
            </p:spPr>
            <p:txBody>
              <a:bodyPr/>
              <a:lstStyle/>
              <a:p>
                <a:endParaRPr lang="en-US"/>
              </a:p>
            </p:txBody>
          </p:sp>
        </p:grpSp>
      </p:grpSp>
      <p:grpSp>
        <p:nvGrpSpPr>
          <p:cNvPr id="12" name="Group 47"/>
          <p:cNvGrpSpPr>
            <a:grpSpLocks/>
          </p:cNvGrpSpPr>
          <p:nvPr/>
        </p:nvGrpSpPr>
        <p:grpSpPr bwMode="auto">
          <a:xfrm>
            <a:off x="7391400" y="2409825"/>
            <a:ext cx="323850" cy="304800"/>
            <a:chOff x="4692" y="1788"/>
            <a:chExt cx="204" cy="192"/>
          </a:xfrm>
        </p:grpSpPr>
        <p:cxnSp>
          <p:nvCxnSpPr>
            <p:cNvPr id="5" name="Straight Arrow Connector 134"/>
            <p:cNvCxnSpPr/>
            <p:nvPr/>
          </p:nvCxnSpPr>
          <p:spPr>
            <a:xfrm flipV="1">
              <a:off x="4692" y="1788"/>
              <a:ext cx="192" cy="1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43026" name="Group 49"/>
            <p:cNvGrpSpPr>
              <a:grpSpLocks/>
            </p:cNvGrpSpPr>
            <p:nvPr/>
          </p:nvGrpSpPr>
          <p:grpSpPr bwMode="auto">
            <a:xfrm>
              <a:off x="4722" y="1884"/>
              <a:ext cx="174" cy="96"/>
              <a:chOff x="4722" y="1872"/>
              <a:chExt cx="174" cy="96"/>
            </a:xfrm>
          </p:grpSpPr>
          <p:sp>
            <p:nvSpPr>
              <p:cNvPr id="43027" name="Line 50"/>
              <p:cNvSpPr>
                <a:spLocks noChangeShapeType="1"/>
              </p:cNvSpPr>
              <p:nvPr/>
            </p:nvSpPr>
            <p:spPr bwMode="auto">
              <a:xfrm>
                <a:off x="4752" y="1872"/>
                <a:ext cx="144" cy="96"/>
              </a:xfrm>
              <a:prstGeom prst="line">
                <a:avLst/>
              </a:prstGeom>
              <a:noFill/>
              <a:ln w="19050">
                <a:solidFill>
                  <a:srgbClr val="FF0000"/>
                </a:solidFill>
                <a:round/>
                <a:headEnd/>
                <a:tailEnd/>
              </a:ln>
            </p:spPr>
            <p:txBody>
              <a:bodyPr/>
              <a:lstStyle/>
              <a:p>
                <a:endParaRPr lang="en-US"/>
              </a:p>
            </p:txBody>
          </p:sp>
          <p:sp>
            <p:nvSpPr>
              <p:cNvPr id="43028" name="Line 51"/>
              <p:cNvSpPr>
                <a:spLocks noChangeShapeType="1"/>
              </p:cNvSpPr>
              <p:nvPr/>
            </p:nvSpPr>
            <p:spPr bwMode="auto">
              <a:xfrm flipH="1">
                <a:off x="4722" y="1872"/>
                <a:ext cx="144" cy="96"/>
              </a:xfrm>
              <a:prstGeom prst="line">
                <a:avLst/>
              </a:prstGeom>
              <a:noFill/>
              <a:ln w="19050">
                <a:solidFill>
                  <a:srgbClr val="FF0000"/>
                </a:solidFill>
                <a:round/>
                <a:headEnd/>
                <a:tailEnd/>
              </a:ln>
            </p:spPr>
            <p:txBody>
              <a:bodyPr/>
              <a:lstStyle/>
              <a:p>
                <a:endParaRPr lang="en-US"/>
              </a:p>
            </p:txBody>
          </p:sp>
        </p:grpSp>
      </p:grpSp>
      <p:grpSp>
        <p:nvGrpSpPr>
          <p:cNvPr id="13" name="Group 53"/>
          <p:cNvGrpSpPr>
            <a:grpSpLocks/>
          </p:cNvGrpSpPr>
          <p:nvPr/>
        </p:nvGrpSpPr>
        <p:grpSpPr bwMode="auto">
          <a:xfrm>
            <a:off x="6657975" y="2609850"/>
            <a:ext cx="323850" cy="304800"/>
            <a:chOff x="4692" y="1788"/>
            <a:chExt cx="204" cy="192"/>
          </a:xfrm>
        </p:grpSpPr>
        <p:cxnSp>
          <p:nvCxnSpPr>
            <p:cNvPr id="7" name="Straight Arrow Connector 134"/>
            <p:cNvCxnSpPr/>
            <p:nvPr/>
          </p:nvCxnSpPr>
          <p:spPr>
            <a:xfrm flipV="1">
              <a:off x="4692" y="1788"/>
              <a:ext cx="192" cy="1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43022" name="Group 55"/>
            <p:cNvGrpSpPr>
              <a:grpSpLocks/>
            </p:cNvGrpSpPr>
            <p:nvPr/>
          </p:nvGrpSpPr>
          <p:grpSpPr bwMode="auto">
            <a:xfrm>
              <a:off x="4722" y="1884"/>
              <a:ext cx="174" cy="96"/>
              <a:chOff x="4722" y="1872"/>
              <a:chExt cx="174" cy="96"/>
            </a:xfrm>
          </p:grpSpPr>
          <p:sp>
            <p:nvSpPr>
              <p:cNvPr id="43023" name="Line 56"/>
              <p:cNvSpPr>
                <a:spLocks noChangeShapeType="1"/>
              </p:cNvSpPr>
              <p:nvPr/>
            </p:nvSpPr>
            <p:spPr bwMode="auto">
              <a:xfrm>
                <a:off x="4752" y="1872"/>
                <a:ext cx="144" cy="96"/>
              </a:xfrm>
              <a:prstGeom prst="line">
                <a:avLst/>
              </a:prstGeom>
              <a:noFill/>
              <a:ln w="19050">
                <a:solidFill>
                  <a:srgbClr val="FF0000"/>
                </a:solidFill>
                <a:round/>
                <a:headEnd/>
                <a:tailEnd/>
              </a:ln>
            </p:spPr>
            <p:txBody>
              <a:bodyPr/>
              <a:lstStyle/>
              <a:p>
                <a:endParaRPr lang="en-US"/>
              </a:p>
            </p:txBody>
          </p:sp>
          <p:sp>
            <p:nvSpPr>
              <p:cNvPr id="43024" name="Line 57"/>
              <p:cNvSpPr>
                <a:spLocks noChangeShapeType="1"/>
              </p:cNvSpPr>
              <p:nvPr/>
            </p:nvSpPr>
            <p:spPr bwMode="auto">
              <a:xfrm flipH="1">
                <a:off x="4722" y="1872"/>
                <a:ext cx="144" cy="96"/>
              </a:xfrm>
              <a:prstGeom prst="line">
                <a:avLst/>
              </a:prstGeom>
              <a:noFill/>
              <a:ln w="19050">
                <a:solidFill>
                  <a:srgbClr val="FF0000"/>
                </a:solidFill>
                <a:round/>
                <a:headEnd/>
                <a:tailEnd/>
              </a:ln>
            </p:spPr>
            <p:txBody>
              <a:bodyPr/>
              <a:lstStyle/>
              <a:p>
                <a:endParaRPr lang="en-US"/>
              </a:p>
            </p:txBody>
          </p:sp>
        </p:grpSp>
      </p:grpSp>
    </p:spTree>
    <p:extLst>
      <p:ext uri="{BB962C8B-B14F-4D97-AF65-F5344CB8AC3E}">
        <p14:creationId xmlns:p14="http://schemas.microsoft.com/office/powerpoint/2010/main" val="316947780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3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2"/>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9500"/>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9509"/>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19503"/>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6"/>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1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nodeType="clickEffect">
                                  <p:stCondLst>
                                    <p:cond delay="0"/>
                                  </p:stCondLst>
                                  <p:childTnLst>
                                    <p:set>
                                      <p:cBhvr>
                                        <p:cTn id="38" dur="1" fill="hold">
                                          <p:stCondLst>
                                            <p:cond delay="0"/>
                                          </p:stCondLst>
                                        </p:cTn>
                                        <p:tgtEl>
                                          <p:spTgt spid="13"/>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nodeType="clickEffect">
                                  <p:stCondLst>
                                    <p:cond delay="0"/>
                                  </p:stCondLst>
                                  <p:childTnLst>
                                    <p:set>
                                      <p:cBhvr>
                                        <p:cTn id="42" dur="1" fill="hold">
                                          <p:stCondLst>
                                            <p:cond delay="0"/>
                                          </p:stCondLst>
                                        </p:cTn>
                                        <p:tgtEl>
                                          <p:spTgt spid="1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50" name="Title 2"/>
          <p:cNvSpPr>
            <a:spLocks noGrp="1"/>
          </p:cNvSpPr>
          <p:nvPr>
            <p:ph type="title" idx="4294967295"/>
          </p:nvPr>
        </p:nvSpPr>
        <p:spPr/>
        <p:txBody>
          <a:bodyPr/>
          <a:lstStyle/>
          <a:p>
            <a:pPr eaLnBrk="1" hangingPunct="1"/>
            <a:r>
              <a:rPr lang="en-US" sz="3600" smtClean="0"/>
              <a:t>Try updating an entire acyclic subgraph</a:t>
            </a:r>
          </a:p>
        </p:txBody>
      </p:sp>
      <p:sp>
        <p:nvSpPr>
          <p:cNvPr id="2" name="Slide Number Placeholder 1"/>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44C2BDD2-1DAC-4635-9CE4-A584045A2D42}" type="slidenum">
              <a:rPr lang="en-US" sz="1200">
                <a:solidFill>
                  <a:schemeClr val="tx1">
                    <a:tint val="75000"/>
                  </a:schemeClr>
                </a:solidFill>
                <a:latin typeface="+mn-lt"/>
                <a:cs typeface="+mn-cs"/>
              </a:rPr>
              <a:pPr algn="r" fontAlgn="auto">
                <a:spcBef>
                  <a:spcPts val="0"/>
                </a:spcBef>
                <a:spcAft>
                  <a:spcPts val="0"/>
                </a:spcAft>
                <a:defRPr/>
              </a:pPr>
              <a:t>285</a:t>
            </a:fld>
            <a:endParaRPr lang="en-US" sz="1200">
              <a:solidFill>
                <a:schemeClr val="tx1">
                  <a:tint val="75000"/>
                </a:schemeClr>
              </a:solidFill>
              <a:latin typeface="+mn-lt"/>
              <a:cs typeface="+mn-cs"/>
            </a:endParaRPr>
          </a:p>
        </p:txBody>
      </p:sp>
      <p:cxnSp>
        <p:nvCxnSpPr>
          <p:cNvPr id="12" name="Straight Arrow Connector 11"/>
          <p:cNvCxnSpPr/>
          <p:nvPr/>
        </p:nvCxnSpPr>
        <p:spPr>
          <a:xfrm flipH="1" flipV="1">
            <a:off x="1939925" y="4222750"/>
            <a:ext cx="3175" cy="33178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3" name="Straight Arrow Connector 12"/>
          <p:cNvCxnSpPr/>
          <p:nvPr/>
        </p:nvCxnSpPr>
        <p:spPr>
          <a:xfrm flipH="1" flipV="1">
            <a:off x="3236913" y="4219575"/>
            <a:ext cx="4762" cy="3333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 name="Straight Arrow Connector 13"/>
          <p:cNvCxnSpPr/>
          <p:nvPr/>
        </p:nvCxnSpPr>
        <p:spPr>
          <a:xfrm flipH="1" flipV="1">
            <a:off x="4575175" y="4219575"/>
            <a:ext cx="3175" cy="3333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5" name="Straight Arrow Connector 14"/>
          <p:cNvCxnSpPr/>
          <p:nvPr/>
        </p:nvCxnSpPr>
        <p:spPr>
          <a:xfrm flipH="1" flipV="1">
            <a:off x="5878513" y="4224338"/>
            <a:ext cx="3175" cy="336550"/>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6" name="Straight Arrow Connector 15"/>
          <p:cNvCxnSpPr/>
          <p:nvPr/>
        </p:nvCxnSpPr>
        <p:spPr>
          <a:xfrm flipH="1" flipV="1">
            <a:off x="7191375" y="4224338"/>
            <a:ext cx="1588" cy="336550"/>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7" name="Straight Arrow Connector 16"/>
          <p:cNvCxnSpPr/>
          <p:nvPr/>
        </p:nvCxnSpPr>
        <p:spPr>
          <a:xfrm flipV="1">
            <a:off x="1939925" y="3494088"/>
            <a:ext cx="376238" cy="177800"/>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8" name="Straight Arrow Connector 17"/>
          <p:cNvCxnSpPr/>
          <p:nvPr/>
        </p:nvCxnSpPr>
        <p:spPr>
          <a:xfrm flipH="1" flipV="1">
            <a:off x="2890838" y="3648075"/>
            <a:ext cx="269875" cy="10953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9" name="Straight Arrow Connector 18"/>
          <p:cNvCxnSpPr/>
          <p:nvPr/>
        </p:nvCxnSpPr>
        <p:spPr>
          <a:xfrm flipV="1">
            <a:off x="2492375" y="3276600"/>
            <a:ext cx="0" cy="23018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0" name="Straight Arrow Connector 19"/>
          <p:cNvCxnSpPr/>
          <p:nvPr/>
        </p:nvCxnSpPr>
        <p:spPr>
          <a:xfrm flipV="1">
            <a:off x="4729163" y="2886075"/>
            <a:ext cx="806450" cy="65563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1" name="Straight Arrow Connector 20"/>
          <p:cNvCxnSpPr/>
          <p:nvPr/>
        </p:nvCxnSpPr>
        <p:spPr>
          <a:xfrm flipV="1">
            <a:off x="5997575" y="3506788"/>
            <a:ext cx="269875" cy="1301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p:nvPr/>
        </p:nvCxnSpPr>
        <p:spPr>
          <a:xfrm flipH="1" flipV="1">
            <a:off x="6840538" y="3629025"/>
            <a:ext cx="266700" cy="12858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3" name="Straight Arrow Connector 22"/>
          <p:cNvCxnSpPr/>
          <p:nvPr/>
        </p:nvCxnSpPr>
        <p:spPr>
          <a:xfrm flipV="1">
            <a:off x="6426200" y="3255963"/>
            <a:ext cx="0" cy="260350"/>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4" name="Straight Arrow Connector 23"/>
          <p:cNvCxnSpPr/>
          <p:nvPr/>
        </p:nvCxnSpPr>
        <p:spPr>
          <a:xfrm flipV="1">
            <a:off x="3052763" y="2033588"/>
            <a:ext cx="1096962" cy="534987"/>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5" name="Straight Arrow Connector 24"/>
          <p:cNvCxnSpPr/>
          <p:nvPr/>
        </p:nvCxnSpPr>
        <p:spPr>
          <a:xfrm flipH="1" flipV="1">
            <a:off x="6215063" y="2822575"/>
            <a:ext cx="219075" cy="7778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flipV="1">
            <a:off x="5834063" y="2470150"/>
            <a:ext cx="0" cy="2571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7" name="Straight Arrow Connector 26"/>
          <p:cNvCxnSpPr/>
          <p:nvPr/>
        </p:nvCxnSpPr>
        <p:spPr>
          <a:xfrm flipH="1" flipV="1">
            <a:off x="4976813" y="2051050"/>
            <a:ext cx="849312" cy="7143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8" name="Straight Arrow Connector 27"/>
          <p:cNvCxnSpPr/>
          <p:nvPr/>
        </p:nvCxnSpPr>
        <p:spPr>
          <a:xfrm flipV="1">
            <a:off x="4403725" y="1655763"/>
            <a:ext cx="0" cy="2571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grpSp>
        <p:nvGrpSpPr>
          <p:cNvPr id="78871" name="Group 28"/>
          <p:cNvGrpSpPr>
            <a:grpSpLocks/>
          </p:cNvGrpSpPr>
          <p:nvPr/>
        </p:nvGrpSpPr>
        <p:grpSpPr bwMode="auto">
          <a:xfrm>
            <a:off x="1511300" y="1274763"/>
            <a:ext cx="6375400" cy="3925887"/>
            <a:chOff x="1523902" y="2715529"/>
            <a:chExt cx="6096196" cy="3755772"/>
          </a:xfrm>
        </p:grpSpPr>
        <p:sp>
          <p:nvSpPr>
            <p:cNvPr id="62" name="Oval 61"/>
            <p:cNvSpPr/>
            <p:nvPr/>
          </p:nvSpPr>
          <p:spPr>
            <a:xfrm>
              <a:off x="1822944" y="5045232"/>
              <a:ext cx="406818" cy="41460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sp>
          <p:nvSpPr>
            <p:cNvPr id="63" name="Rectangle 62"/>
            <p:cNvSpPr/>
            <p:nvPr/>
          </p:nvSpPr>
          <p:spPr>
            <a:xfrm>
              <a:off x="1933756" y="5880523"/>
              <a:ext cx="203409" cy="20047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64" name="Straight Connector 63"/>
            <p:cNvCxnSpPr>
              <a:stCxn id="62" idx="4"/>
              <a:endCxn id="63" idx="0"/>
            </p:cNvCxnSpPr>
            <p:nvPr/>
          </p:nvCxnSpPr>
          <p:spPr>
            <a:xfrm>
              <a:off x="2024834" y="5459839"/>
              <a:ext cx="10626" cy="42068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Oval 64"/>
            <p:cNvSpPr/>
            <p:nvPr/>
          </p:nvSpPr>
          <p:spPr>
            <a:xfrm>
              <a:off x="3072239" y="5045232"/>
              <a:ext cx="406818" cy="41460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5" name="Rectangle 65"/>
            <p:cNvSpPr/>
            <p:nvPr/>
          </p:nvSpPr>
          <p:spPr>
            <a:xfrm>
              <a:off x="3183051" y="5880523"/>
              <a:ext cx="201890" cy="20047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67" name="Straight Connector 66"/>
            <p:cNvCxnSpPr>
              <a:stCxn id="65" idx="4"/>
            </p:cNvCxnSpPr>
            <p:nvPr/>
          </p:nvCxnSpPr>
          <p:spPr>
            <a:xfrm>
              <a:off x="3274130" y="5459839"/>
              <a:ext cx="10625" cy="42068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8" name="Oval 67"/>
            <p:cNvSpPr/>
            <p:nvPr/>
          </p:nvSpPr>
          <p:spPr>
            <a:xfrm>
              <a:off x="4339750" y="5043713"/>
              <a:ext cx="408335" cy="4146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sp>
          <p:nvSpPr>
            <p:cNvPr id="69" name="Rectangle 68"/>
            <p:cNvSpPr/>
            <p:nvPr/>
          </p:nvSpPr>
          <p:spPr>
            <a:xfrm>
              <a:off x="4452080" y="5877485"/>
              <a:ext cx="198855" cy="20047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0" name="Straight Connector 69"/>
            <p:cNvCxnSpPr>
              <a:stCxn id="68" idx="4"/>
              <a:endCxn id="69" idx="0"/>
            </p:cNvCxnSpPr>
            <p:nvPr/>
          </p:nvCxnSpPr>
          <p:spPr>
            <a:xfrm>
              <a:off x="4543159" y="5458321"/>
              <a:ext cx="9108" cy="41916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1" name="Oval 70"/>
            <p:cNvSpPr/>
            <p:nvPr/>
          </p:nvSpPr>
          <p:spPr>
            <a:xfrm>
              <a:off x="5595117" y="5045232"/>
              <a:ext cx="409854" cy="41460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72" name="Rectangle 71"/>
            <p:cNvSpPr/>
            <p:nvPr/>
          </p:nvSpPr>
          <p:spPr>
            <a:xfrm>
              <a:off x="5707447" y="5880523"/>
              <a:ext cx="200373" cy="20047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3" name="Straight Connector 72"/>
            <p:cNvCxnSpPr>
              <a:stCxn id="71" idx="4"/>
              <a:endCxn id="72" idx="0"/>
            </p:cNvCxnSpPr>
            <p:nvPr/>
          </p:nvCxnSpPr>
          <p:spPr>
            <a:xfrm>
              <a:off x="5800044" y="5459839"/>
              <a:ext cx="6072" cy="42068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4" name="Oval 73"/>
            <p:cNvSpPr/>
            <p:nvPr/>
          </p:nvSpPr>
          <p:spPr>
            <a:xfrm>
              <a:off x="6842894" y="5043713"/>
              <a:ext cx="411372" cy="4146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sp>
          <p:nvSpPr>
            <p:cNvPr id="75" name="Rectangle 74"/>
            <p:cNvSpPr/>
            <p:nvPr/>
          </p:nvSpPr>
          <p:spPr>
            <a:xfrm>
              <a:off x="6956742" y="5877485"/>
              <a:ext cx="200373" cy="20047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6" name="Straight Connector 75"/>
            <p:cNvCxnSpPr>
              <a:stCxn id="74" idx="4"/>
              <a:endCxn id="75" idx="0"/>
            </p:cNvCxnSpPr>
            <p:nvPr/>
          </p:nvCxnSpPr>
          <p:spPr>
            <a:xfrm>
              <a:off x="7049339" y="5458321"/>
              <a:ext cx="6072" cy="41916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78887" name="Group 76"/>
            <p:cNvGrpSpPr>
              <a:grpSpLocks/>
            </p:cNvGrpSpPr>
            <p:nvPr/>
          </p:nvGrpSpPr>
          <p:grpSpPr bwMode="auto">
            <a:xfrm>
              <a:off x="1523902" y="6190980"/>
              <a:ext cx="6096196" cy="280321"/>
              <a:chOff x="492120" y="3950977"/>
              <a:chExt cx="8067290" cy="370958"/>
            </a:xfrm>
          </p:grpSpPr>
          <p:sp>
            <p:nvSpPr>
              <p:cNvPr id="78888" name="TextBox 10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800" dirty="0">
                    <a:latin typeface="Rockwell"/>
                    <a:ea typeface="Rockwell"/>
                    <a:cs typeface="Rockwell"/>
                  </a:rPr>
                  <a:t>time</a:t>
                </a:r>
              </a:p>
            </p:txBody>
          </p:sp>
          <p:sp>
            <p:nvSpPr>
              <p:cNvPr id="78889" name="TextBox 10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like</a:t>
                </a:r>
              </a:p>
            </p:txBody>
          </p:sp>
          <p:sp>
            <p:nvSpPr>
              <p:cNvPr id="78890" name="TextBox 10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flies</a:t>
                </a:r>
              </a:p>
            </p:txBody>
          </p:sp>
          <p:sp>
            <p:nvSpPr>
              <p:cNvPr id="78891" name="TextBox 10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an</a:t>
                </a:r>
              </a:p>
            </p:txBody>
          </p:sp>
          <p:sp>
            <p:nvSpPr>
              <p:cNvPr id="78892" name="TextBox 10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arrow</a:t>
                </a:r>
              </a:p>
            </p:txBody>
          </p:sp>
        </p:grpSp>
        <p:sp>
          <p:nvSpPr>
            <p:cNvPr id="78" name="Oval 77"/>
            <p:cNvSpPr/>
            <p:nvPr/>
          </p:nvSpPr>
          <p:spPr>
            <a:xfrm>
              <a:off x="6215970" y="4203866"/>
              <a:ext cx="408335" cy="41460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79" name="Rectangle 78"/>
            <p:cNvSpPr/>
            <p:nvPr/>
          </p:nvSpPr>
          <p:spPr>
            <a:xfrm>
              <a:off x="6322228" y="4727821"/>
              <a:ext cx="200373" cy="19895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80" name="Straight Connector 79"/>
            <p:cNvCxnSpPr>
              <a:stCxn id="79" idx="1"/>
              <a:endCxn id="71" idx="0"/>
            </p:cNvCxnSpPr>
            <p:nvPr/>
          </p:nvCxnSpPr>
          <p:spPr>
            <a:xfrm flipH="1">
              <a:off x="5800044" y="4826537"/>
              <a:ext cx="522184" cy="21869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p:cNvCxnSpPr>
              <a:stCxn id="79" idx="0"/>
              <a:endCxn id="78" idx="4"/>
            </p:cNvCxnSpPr>
            <p:nvPr/>
          </p:nvCxnSpPr>
          <p:spPr>
            <a:xfrm flipH="1" flipV="1">
              <a:off x="6420896" y="4618473"/>
              <a:ext cx="3036" cy="10934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a:stCxn id="79" idx="3"/>
              <a:endCxn id="74" idx="0"/>
            </p:cNvCxnSpPr>
            <p:nvPr/>
          </p:nvCxnSpPr>
          <p:spPr>
            <a:xfrm>
              <a:off x="6522601" y="4826537"/>
              <a:ext cx="526738" cy="217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3" name="Oval 82"/>
            <p:cNvSpPr/>
            <p:nvPr/>
          </p:nvSpPr>
          <p:spPr>
            <a:xfrm>
              <a:off x="4350375" y="2715529"/>
              <a:ext cx="406818" cy="41460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84" name="Rectangle 83"/>
            <p:cNvSpPr/>
            <p:nvPr/>
          </p:nvSpPr>
          <p:spPr>
            <a:xfrm>
              <a:off x="4456634" y="3236446"/>
              <a:ext cx="200373" cy="20047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85" name="Straight Connector 84"/>
            <p:cNvCxnSpPr>
              <a:stCxn id="84" idx="1"/>
              <a:endCxn id="93" idx="0"/>
            </p:cNvCxnSpPr>
            <p:nvPr/>
          </p:nvCxnSpPr>
          <p:spPr>
            <a:xfrm flipH="1">
              <a:off x="2641133" y="3338201"/>
              <a:ext cx="1815501" cy="86110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a:stCxn id="84" idx="0"/>
              <a:endCxn id="83" idx="4"/>
            </p:cNvCxnSpPr>
            <p:nvPr/>
          </p:nvCxnSpPr>
          <p:spPr>
            <a:xfrm flipH="1" flipV="1">
              <a:off x="4552267" y="3130137"/>
              <a:ext cx="3036" cy="1063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a:stCxn id="84" idx="3"/>
              <a:endCxn id="88" idx="0"/>
            </p:cNvCxnSpPr>
            <p:nvPr/>
          </p:nvCxnSpPr>
          <p:spPr>
            <a:xfrm>
              <a:off x="4657007" y="3338201"/>
              <a:ext cx="1184022" cy="9567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Oval 87"/>
            <p:cNvSpPr/>
            <p:nvPr/>
          </p:nvSpPr>
          <p:spPr>
            <a:xfrm>
              <a:off x="5636102" y="3433879"/>
              <a:ext cx="409854" cy="41308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sp>
          <p:nvSpPr>
            <p:cNvPr id="89" name="Rectangle 88"/>
            <p:cNvSpPr/>
            <p:nvPr/>
          </p:nvSpPr>
          <p:spPr>
            <a:xfrm>
              <a:off x="5740842" y="3969984"/>
              <a:ext cx="200373" cy="20047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90" name="Straight Connector 89"/>
            <p:cNvCxnSpPr>
              <a:stCxn id="89" idx="1"/>
              <a:endCxn id="68" idx="0"/>
            </p:cNvCxnSpPr>
            <p:nvPr/>
          </p:nvCxnSpPr>
          <p:spPr>
            <a:xfrm flipH="1">
              <a:off x="4543159" y="4071738"/>
              <a:ext cx="1197683" cy="9719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1" name="Straight Connector 90"/>
            <p:cNvCxnSpPr>
              <a:stCxn id="89" idx="0"/>
              <a:endCxn id="88" idx="4"/>
            </p:cNvCxnSpPr>
            <p:nvPr/>
          </p:nvCxnSpPr>
          <p:spPr>
            <a:xfrm flipH="1" flipV="1">
              <a:off x="5841029" y="3846968"/>
              <a:ext cx="0" cy="12301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p:cNvCxnSpPr>
              <a:stCxn id="89" idx="3"/>
              <a:endCxn id="78" idx="0"/>
            </p:cNvCxnSpPr>
            <p:nvPr/>
          </p:nvCxnSpPr>
          <p:spPr>
            <a:xfrm>
              <a:off x="5941215" y="4071738"/>
              <a:ext cx="479681" cy="13212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2434688" y="4199309"/>
              <a:ext cx="408336" cy="41460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sp>
          <p:nvSpPr>
            <p:cNvPr id="94" name="Rectangle 93"/>
            <p:cNvSpPr/>
            <p:nvPr/>
          </p:nvSpPr>
          <p:spPr>
            <a:xfrm>
              <a:off x="2540947" y="4720228"/>
              <a:ext cx="200373" cy="20198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95" name="Straight Connector 94"/>
            <p:cNvCxnSpPr>
              <a:stCxn id="94" idx="1"/>
              <a:endCxn id="62" idx="0"/>
            </p:cNvCxnSpPr>
            <p:nvPr/>
          </p:nvCxnSpPr>
          <p:spPr>
            <a:xfrm flipH="1">
              <a:off x="2024834" y="4821981"/>
              <a:ext cx="516112" cy="22325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6" name="Straight Connector 95"/>
            <p:cNvCxnSpPr>
              <a:stCxn id="94" idx="0"/>
              <a:endCxn id="93" idx="4"/>
            </p:cNvCxnSpPr>
            <p:nvPr/>
          </p:nvCxnSpPr>
          <p:spPr>
            <a:xfrm flipH="1" flipV="1">
              <a:off x="2641133" y="4613918"/>
              <a:ext cx="1518" cy="1063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7" name="Straight Connector 96"/>
            <p:cNvCxnSpPr>
              <a:stCxn id="94" idx="3"/>
              <a:endCxn id="65" idx="0"/>
            </p:cNvCxnSpPr>
            <p:nvPr/>
          </p:nvCxnSpPr>
          <p:spPr>
            <a:xfrm>
              <a:off x="2741320" y="4821981"/>
              <a:ext cx="532810" cy="22325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8" name="Straight Connector 97"/>
            <p:cNvCxnSpPr/>
            <p:nvPr/>
          </p:nvCxnSpPr>
          <p:spPr>
            <a:xfrm>
              <a:off x="2225207" y="5273038"/>
              <a:ext cx="842478"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 name="Rectangle 98"/>
            <p:cNvSpPr/>
            <p:nvPr/>
          </p:nvSpPr>
          <p:spPr>
            <a:xfrm>
              <a:off x="2547019" y="5162172"/>
              <a:ext cx="198855" cy="19895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00" name="Straight Connector 99"/>
            <p:cNvCxnSpPr/>
            <p:nvPr/>
          </p:nvCxnSpPr>
          <p:spPr>
            <a:xfrm flipV="1">
              <a:off x="3474503" y="5270001"/>
              <a:ext cx="860693" cy="303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1" name="Rectangle 100"/>
            <p:cNvSpPr/>
            <p:nvPr/>
          </p:nvSpPr>
          <p:spPr>
            <a:xfrm>
              <a:off x="3794796" y="5162172"/>
              <a:ext cx="200373" cy="19895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02" name="Straight Connector 101"/>
            <p:cNvCxnSpPr/>
            <p:nvPr/>
          </p:nvCxnSpPr>
          <p:spPr>
            <a:xfrm>
              <a:off x="4743532" y="5270001"/>
              <a:ext cx="848549" cy="303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3" name="Rectangle 102"/>
            <p:cNvSpPr/>
            <p:nvPr/>
          </p:nvSpPr>
          <p:spPr>
            <a:xfrm>
              <a:off x="5063825" y="5159135"/>
              <a:ext cx="200373" cy="20047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04" name="Straight Connector 103"/>
            <p:cNvCxnSpPr/>
            <p:nvPr/>
          </p:nvCxnSpPr>
          <p:spPr>
            <a:xfrm flipV="1">
              <a:off x="5998898" y="5270001"/>
              <a:ext cx="842478" cy="303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5" name="Rectangle 104"/>
            <p:cNvSpPr/>
            <p:nvPr/>
          </p:nvSpPr>
          <p:spPr>
            <a:xfrm>
              <a:off x="6320710" y="5162172"/>
              <a:ext cx="200373" cy="19895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grpSp>
      <p:cxnSp>
        <p:nvCxnSpPr>
          <p:cNvPr id="30" name="Straight Arrow Connector 29"/>
          <p:cNvCxnSpPr/>
          <p:nvPr/>
        </p:nvCxnSpPr>
        <p:spPr>
          <a:xfrm flipH="1" flipV="1">
            <a:off x="2124075" y="4171950"/>
            <a:ext cx="3175" cy="334963"/>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1" name="Straight Arrow Connector 30"/>
          <p:cNvCxnSpPr/>
          <p:nvPr/>
        </p:nvCxnSpPr>
        <p:spPr>
          <a:xfrm flipH="1" flipV="1">
            <a:off x="4759325" y="4156075"/>
            <a:ext cx="3175" cy="33337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2" name="Straight Arrow Connector 31"/>
          <p:cNvCxnSpPr/>
          <p:nvPr/>
        </p:nvCxnSpPr>
        <p:spPr>
          <a:xfrm flipH="1" flipV="1">
            <a:off x="6062663" y="4176713"/>
            <a:ext cx="3175" cy="33496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3" name="Straight Arrow Connector 32"/>
          <p:cNvCxnSpPr/>
          <p:nvPr/>
        </p:nvCxnSpPr>
        <p:spPr>
          <a:xfrm flipH="1" flipV="1">
            <a:off x="7394575" y="4176713"/>
            <a:ext cx="3175" cy="33496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 name="Straight Arrow Connector 33"/>
          <p:cNvCxnSpPr/>
          <p:nvPr/>
        </p:nvCxnSpPr>
        <p:spPr>
          <a:xfrm flipV="1">
            <a:off x="2239963" y="3594100"/>
            <a:ext cx="304800" cy="13652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5" name="Straight Arrow Connector 34"/>
          <p:cNvCxnSpPr/>
          <p:nvPr/>
        </p:nvCxnSpPr>
        <p:spPr>
          <a:xfrm flipH="1" flipV="1">
            <a:off x="2976563" y="3494088"/>
            <a:ext cx="393700" cy="147637"/>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6" name="Straight Arrow Connector 35"/>
          <p:cNvCxnSpPr/>
          <p:nvPr/>
        </p:nvCxnSpPr>
        <p:spPr>
          <a:xfrm flipV="1">
            <a:off x="2890838" y="3160713"/>
            <a:ext cx="0" cy="230187"/>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7" name="Straight Arrow Connector 36"/>
          <p:cNvCxnSpPr/>
          <p:nvPr/>
        </p:nvCxnSpPr>
        <p:spPr>
          <a:xfrm flipV="1">
            <a:off x="4976813" y="2921000"/>
            <a:ext cx="806450" cy="655638"/>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8" name="Straight Arrow Connector 37"/>
          <p:cNvCxnSpPr/>
          <p:nvPr/>
        </p:nvCxnSpPr>
        <p:spPr>
          <a:xfrm flipV="1">
            <a:off x="6197600" y="3598863"/>
            <a:ext cx="269875" cy="13176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9" name="Straight Arrow Connector 38"/>
          <p:cNvCxnSpPr/>
          <p:nvPr/>
        </p:nvCxnSpPr>
        <p:spPr>
          <a:xfrm flipH="1" flipV="1">
            <a:off x="6935788" y="3489325"/>
            <a:ext cx="407987" cy="15240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0" name="Straight Arrow Connector 39"/>
          <p:cNvCxnSpPr/>
          <p:nvPr/>
        </p:nvCxnSpPr>
        <p:spPr>
          <a:xfrm flipV="1">
            <a:off x="6875463" y="3125788"/>
            <a:ext cx="0" cy="25876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1" name="Straight Arrow Connector 40"/>
          <p:cNvCxnSpPr/>
          <p:nvPr/>
        </p:nvCxnSpPr>
        <p:spPr>
          <a:xfrm flipV="1">
            <a:off x="3344863" y="2093913"/>
            <a:ext cx="1093787" cy="534987"/>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2" name="Straight Arrow Connector 41"/>
          <p:cNvCxnSpPr/>
          <p:nvPr/>
        </p:nvCxnSpPr>
        <p:spPr>
          <a:xfrm flipH="1" flipV="1">
            <a:off x="6340475" y="2674938"/>
            <a:ext cx="398463" cy="109537"/>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3" name="Straight Arrow Connector 42"/>
          <p:cNvCxnSpPr/>
          <p:nvPr/>
        </p:nvCxnSpPr>
        <p:spPr>
          <a:xfrm flipV="1">
            <a:off x="6259513" y="2324100"/>
            <a:ext cx="0" cy="25717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4" name="Straight Arrow Connector 43"/>
          <p:cNvCxnSpPr/>
          <p:nvPr/>
        </p:nvCxnSpPr>
        <p:spPr>
          <a:xfrm flipH="1" flipV="1">
            <a:off x="5140325" y="1882775"/>
            <a:ext cx="849313" cy="7302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5" name="Straight Arrow Connector 44"/>
          <p:cNvCxnSpPr/>
          <p:nvPr/>
        </p:nvCxnSpPr>
        <p:spPr>
          <a:xfrm flipV="1">
            <a:off x="4918075" y="1566863"/>
            <a:ext cx="0" cy="25717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6" name="Straight Arrow Connector 45"/>
          <p:cNvCxnSpPr/>
          <p:nvPr/>
        </p:nvCxnSpPr>
        <p:spPr>
          <a:xfrm flipV="1">
            <a:off x="2305050" y="4051300"/>
            <a:ext cx="239713" cy="1588"/>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78938" name="Straight Arrow Connector 46"/>
          <p:cNvCxnSpPr>
            <a:cxnSpLocks noChangeShapeType="1"/>
          </p:cNvCxnSpPr>
          <p:nvPr/>
        </p:nvCxnSpPr>
        <p:spPr bwMode="auto">
          <a:xfrm>
            <a:off x="2886075" y="4057650"/>
            <a:ext cx="239713" cy="0"/>
          </a:xfrm>
          <a:prstGeom prst="straightConnector1">
            <a:avLst/>
          </a:prstGeom>
          <a:noFill/>
          <a:ln w="12700" algn="ctr">
            <a:solidFill>
              <a:srgbClr val="84AA33"/>
            </a:solidFill>
            <a:round/>
            <a:headEnd type="oval" w="med" len="med"/>
            <a:tailEnd type="triangle" w="med" len="med"/>
          </a:ln>
        </p:spPr>
      </p:cxnSp>
      <p:cxnSp>
        <p:nvCxnSpPr>
          <p:cNvPr id="48" name="Straight Arrow Connector 47"/>
          <p:cNvCxnSpPr/>
          <p:nvPr/>
        </p:nvCxnSpPr>
        <p:spPr>
          <a:xfrm flipH="1">
            <a:off x="2817813" y="3868738"/>
            <a:ext cx="234950"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9" name="Straight Arrow Connector 48"/>
          <p:cNvCxnSpPr/>
          <p:nvPr/>
        </p:nvCxnSpPr>
        <p:spPr>
          <a:xfrm flipH="1">
            <a:off x="2260600" y="3868738"/>
            <a:ext cx="231775"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78941" name="Straight Arrow Connector 49"/>
          <p:cNvCxnSpPr>
            <a:cxnSpLocks noChangeShapeType="1"/>
          </p:cNvCxnSpPr>
          <p:nvPr/>
        </p:nvCxnSpPr>
        <p:spPr bwMode="auto">
          <a:xfrm>
            <a:off x="3619500" y="4046538"/>
            <a:ext cx="236538" cy="0"/>
          </a:xfrm>
          <a:prstGeom prst="straightConnector1">
            <a:avLst/>
          </a:prstGeom>
          <a:noFill/>
          <a:ln w="12700" algn="ctr">
            <a:solidFill>
              <a:srgbClr val="84AA33"/>
            </a:solidFill>
            <a:round/>
            <a:headEnd type="oval" w="med" len="med"/>
            <a:tailEnd type="triangle" w="med" len="med"/>
          </a:ln>
        </p:spPr>
      </p:cxnSp>
      <p:cxnSp>
        <p:nvCxnSpPr>
          <p:cNvPr id="51" name="Straight Arrow Connector 50"/>
          <p:cNvCxnSpPr/>
          <p:nvPr/>
        </p:nvCxnSpPr>
        <p:spPr>
          <a:xfrm flipV="1">
            <a:off x="4197350" y="4051300"/>
            <a:ext cx="239713" cy="1588"/>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2" name="Straight Arrow Connector 51"/>
          <p:cNvCxnSpPr/>
          <p:nvPr/>
        </p:nvCxnSpPr>
        <p:spPr>
          <a:xfrm flipH="1">
            <a:off x="4132263" y="3862388"/>
            <a:ext cx="231775"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3" name="Straight Arrow Connector 52"/>
          <p:cNvCxnSpPr/>
          <p:nvPr/>
        </p:nvCxnSpPr>
        <p:spPr>
          <a:xfrm flipH="1">
            <a:off x="3571875" y="3862388"/>
            <a:ext cx="234950"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78945" name="Straight Arrow Connector 53"/>
          <p:cNvCxnSpPr>
            <a:cxnSpLocks noChangeShapeType="1"/>
          </p:cNvCxnSpPr>
          <p:nvPr/>
        </p:nvCxnSpPr>
        <p:spPr bwMode="auto">
          <a:xfrm>
            <a:off x="4948238" y="4048125"/>
            <a:ext cx="238125" cy="0"/>
          </a:xfrm>
          <a:prstGeom prst="straightConnector1">
            <a:avLst/>
          </a:prstGeom>
          <a:noFill/>
          <a:ln w="12700" algn="ctr">
            <a:solidFill>
              <a:srgbClr val="84AA33"/>
            </a:solidFill>
            <a:round/>
            <a:headEnd type="oval" w="med" len="med"/>
            <a:tailEnd type="triangle" w="med" len="med"/>
          </a:ln>
        </p:spPr>
      </p:cxnSp>
      <p:cxnSp>
        <p:nvCxnSpPr>
          <p:cNvPr id="55" name="Straight Arrow Connector 54"/>
          <p:cNvCxnSpPr/>
          <p:nvPr/>
        </p:nvCxnSpPr>
        <p:spPr>
          <a:xfrm flipV="1">
            <a:off x="5526088" y="4052888"/>
            <a:ext cx="239712" cy="317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6" name="Straight Arrow Connector 55"/>
          <p:cNvCxnSpPr/>
          <p:nvPr/>
        </p:nvCxnSpPr>
        <p:spPr>
          <a:xfrm flipH="1">
            <a:off x="5461000" y="3863975"/>
            <a:ext cx="231775"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7" name="Straight Arrow Connector 56"/>
          <p:cNvCxnSpPr/>
          <p:nvPr/>
        </p:nvCxnSpPr>
        <p:spPr>
          <a:xfrm flipH="1">
            <a:off x="4900613" y="3863975"/>
            <a:ext cx="234950"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8" name="Straight Arrow Connector 57"/>
          <p:cNvCxnSpPr/>
          <p:nvPr/>
        </p:nvCxnSpPr>
        <p:spPr>
          <a:xfrm flipV="1">
            <a:off x="6259513" y="4051300"/>
            <a:ext cx="239712" cy="1588"/>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9" name="Straight Arrow Connector 58"/>
          <p:cNvCxnSpPr/>
          <p:nvPr/>
        </p:nvCxnSpPr>
        <p:spPr>
          <a:xfrm flipV="1">
            <a:off x="6840538" y="4056063"/>
            <a:ext cx="239712" cy="1587"/>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60" name="Straight Arrow Connector 59"/>
          <p:cNvCxnSpPr/>
          <p:nvPr/>
        </p:nvCxnSpPr>
        <p:spPr>
          <a:xfrm flipH="1">
            <a:off x="6772275" y="3867150"/>
            <a:ext cx="234950"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61" name="Straight Arrow Connector 60"/>
          <p:cNvCxnSpPr/>
          <p:nvPr/>
        </p:nvCxnSpPr>
        <p:spPr>
          <a:xfrm flipH="1">
            <a:off x="6215063" y="3867150"/>
            <a:ext cx="231775"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9" name="TextBox 8"/>
          <p:cNvSpPr txBox="1"/>
          <p:nvPr/>
        </p:nvSpPr>
        <p:spPr>
          <a:xfrm>
            <a:off x="0" y="6446838"/>
            <a:ext cx="8031163" cy="411162"/>
          </a:xfrm>
          <a:prstGeom prst="rect">
            <a:avLst/>
          </a:prstGeom>
          <a:solidFill>
            <a:schemeClr val="accent6">
              <a:lumMod val="60000"/>
              <a:lumOff val="40000"/>
            </a:schemeClr>
          </a:solidFill>
        </p:spPr>
        <p:txBody>
          <a:bodyPr anchor="ctr"/>
          <a:lstStyle/>
          <a:p>
            <a:r>
              <a:rPr lang="en-US" sz="1800"/>
              <a:t>Tree-based Reparameterization (Wainwright et al. 2001); also see Residual Splash</a:t>
            </a:r>
          </a:p>
        </p:txBody>
      </p:sp>
    </p:spTree>
    <p:extLst>
      <p:ext uri="{BB962C8B-B14F-4D97-AF65-F5344CB8AC3E}">
        <p14:creationId xmlns:p14="http://schemas.microsoft.com/office/powerpoint/2010/main" val="3575265069"/>
      </p:ext>
    </p:extLst>
  </p:cSld>
  <p:clrMapOvr>
    <a:masterClrMapping/>
  </p:clrMapOvr>
  <p:timing>
    <p:tnLst>
      <p:par>
        <p:cTn xmlns:p14="http://schemas.microsoft.com/office/powerpoint/2010/main" id="1" dur="indefinite" restart="never" nodeType="tmRoot"/>
      </p:par>
    </p:tnLst>
  </p:timing>
</p:sld>
</file>

<file path=ppt/slides/slide2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6" name="Title 2"/>
          <p:cNvSpPr>
            <a:spLocks noGrp="1"/>
          </p:cNvSpPr>
          <p:nvPr>
            <p:ph type="title" idx="4294967295"/>
          </p:nvPr>
        </p:nvSpPr>
        <p:spPr/>
        <p:txBody>
          <a:bodyPr/>
          <a:lstStyle/>
          <a:p>
            <a:pPr eaLnBrk="1" hangingPunct="1"/>
            <a:r>
              <a:rPr lang="en-US" sz="3600" smtClean="0"/>
              <a:t>Try updating an entire acyclic subgraph</a:t>
            </a:r>
          </a:p>
        </p:txBody>
      </p:sp>
      <p:sp>
        <p:nvSpPr>
          <p:cNvPr id="2" name="Slide Number Placeholder 1"/>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0B8F1A07-241A-4ED8-8826-0653DDC22F28}" type="slidenum">
              <a:rPr lang="en-US" sz="1200">
                <a:solidFill>
                  <a:schemeClr val="tx1">
                    <a:tint val="75000"/>
                  </a:schemeClr>
                </a:solidFill>
                <a:latin typeface="+mn-lt"/>
                <a:cs typeface="+mn-cs"/>
              </a:rPr>
              <a:pPr algn="r" fontAlgn="auto">
                <a:spcBef>
                  <a:spcPts val="0"/>
                </a:spcBef>
                <a:spcAft>
                  <a:spcPts val="0"/>
                </a:spcAft>
                <a:defRPr/>
              </a:pPr>
              <a:t>286</a:t>
            </a:fld>
            <a:endParaRPr lang="en-US" sz="1200">
              <a:solidFill>
                <a:schemeClr val="tx1">
                  <a:tint val="75000"/>
                </a:schemeClr>
              </a:solidFill>
              <a:latin typeface="+mn-lt"/>
              <a:cs typeface="+mn-cs"/>
            </a:endParaRPr>
          </a:p>
        </p:txBody>
      </p:sp>
      <p:cxnSp>
        <p:nvCxnSpPr>
          <p:cNvPr id="12" name="Straight Arrow Connector 11"/>
          <p:cNvCxnSpPr/>
          <p:nvPr/>
        </p:nvCxnSpPr>
        <p:spPr>
          <a:xfrm flipH="1" flipV="1">
            <a:off x="1939925" y="4222750"/>
            <a:ext cx="3175" cy="33178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3" name="Straight Arrow Connector 12"/>
          <p:cNvCxnSpPr/>
          <p:nvPr/>
        </p:nvCxnSpPr>
        <p:spPr>
          <a:xfrm flipH="1" flipV="1">
            <a:off x="3236913" y="4219575"/>
            <a:ext cx="4762" cy="3333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 name="Straight Arrow Connector 13"/>
          <p:cNvCxnSpPr/>
          <p:nvPr/>
        </p:nvCxnSpPr>
        <p:spPr>
          <a:xfrm flipH="1" flipV="1">
            <a:off x="4575175" y="4219575"/>
            <a:ext cx="3175" cy="3333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5" name="Straight Arrow Connector 14"/>
          <p:cNvCxnSpPr/>
          <p:nvPr/>
        </p:nvCxnSpPr>
        <p:spPr>
          <a:xfrm flipH="1" flipV="1">
            <a:off x="5878513" y="4224338"/>
            <a:ext cx="3175" cy="336550"/>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6" name="Straight Arrow Connector 15"/>
          <p:cNvCxnSpPr/>
          <p:nvPr/>
        </p:nvCxnSpPr>
        <p:spPr>
          <a:xfrm flipH="1" flipV="1">
            <a:off x="7191375" y="4224338"/>
            <a:ext cx="1588" cy="336550"/>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7" name="Straight Arrow Connector 16"/>
          <p:cNvCxnSpPr/>
          <p:nvPr/>
        </p:nvCxnSpPr>
        <p:spPr>
          <a:xfrm flipV="1">
            <a:off x="1939925" y="3494088"/>
            <a:ext cx="376238" cy="177800"/>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8" name="Straight Arrow Connector 17"/>
          <p:cNvCxnSpPr/>
          <p:nvPr/>
        </p:nvCxnSpPr>
        <p:spPr>
          <a:xfrm flipH="1" flipV="1">
            <a:off x="2890838" y="3648075"/>
            <a:ext cx="269875" cy="10953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9" name="Straight Arrow Connector 18"/>
          <p:cNvCxnSpPr/>
          <p:nvPr/>
        </p:nvCxnSpPr>
        <p:spPr>
          <a:xfrm flipV="1">
            <a:off x="2492375" y="3276600"/>
            <a:ext cx="0" cy="23018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0" name="Straight Arrow Connector 19"/>
          <p:cNvCxnSpPr/>
          <p:nvPr/>
        </p:nvCxnSpPr>
        <p:spPr>
          <a:xfrm flipV="1">
            <a:off x="4729163" y="2886075"/>
            <a:ext cx="806450" cy="65563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1" name="Straight Arrow Connector 20"/>
          <p:cNvCxnSpPr/>
          <p:nvPr/>
        </p:nvCxnSpPr>
        <p:spPr>
          <a:xfrm flipV="1">
            <a:off x="5997575" y="3506788"/>
            <a:ext cx="269875" cy="1301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p:nvPr/>
        </p:nvCxnSpPr>
        <p:spPr>
          <a:xfrm flipH="1" flipV="1">
            <a:off x="6840538" y="3629025"/>
            <a:ext cx="266700" cy="12858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3" name="Straight Arrow Connector 22"/>
          <p:cNvCxnSpPr/>
          <p:nvPr/>
        </p:nvCxnSpPr>
        <p:spPr>
          <a:xfrm flipV="1">
            <a:off x="6426200" y="3255963"/>
            <a:ext cx="0" cy="260350"/>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4" name="Straight Arrow Connector 23"/>
          <p:cNvCxnSpPr/>
          <p:nvPr/>
        </p:nvCxnSpPr>
        <p:spPr>
          <a:xfrm flipV="1">
            <a:off x="3052763" y="2033588"/>
            <a:ext cx="1096962" cy="534987"/>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5" name="Straight Arrow Connector 24"/>
          <p:cNvCxnSpPr/>
          <p:nvPr/>
        </p:nvCxnSpPr>
        <p:spPr>
          <a:xfrm flipH="1" flipV="1">
            <a:off x="6215063" y="2822575"/>
            <a:ext cx="219075" cy="7778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flipV="1">
            <a:off x="5834063" y="2470150"/>
            <a:ext cx="0" cy="2571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7" name="Straight Arrow Connector 26"/>
          <p:cNvCxnSpPr/>
          <p:nvPr/>
        </p:nvCxnSpPr>
        <p:spPr>
          <a:xfrm flipH="1" flipV="1">
            <a:off x="4976813" y="2051050"/>
            <a:ext cx="849312" cy="7143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8" name="Straight Arrow Connector 27"/>
          <p:cNvCxnSpPr/>
          <p:nvPr/>
        </p:nvCxnSpPr>
        <p:spPr>
          <a:xfrm flipV="1">
            <a:off x="4403725" y="1655763"/>
            <a:ext cx="0" cy="2571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sp>
        <p:nvSpPr>
          <p:cNvPr id="62" name="Oval 61"/>
          <p:cNvSpPr/>
          <p:nvPr/>
        </p:nvSpPr>
        <p:spPr>
          <a:xfrm>
            <a:off x="1824038" y="3709988"/>
            <a:ext cx="425450" cy="43338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sp>
        <p:nvSpPr>
          <p:cNvPr id="63" name="Rectangle 62"/>
          <p:cNvSpPr/>
          <p:nvPr/>
        </p:nvSpPr>
        <p:spPr>
          <a:xfrm>
            <a:off x="1939925" y="4583113"/>
            <a:ext cx="212725"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64" name="Straight Connector 63"/>
          <p:cNvCxnSpPr>
            <a:stCxn id="62" idx="4"/>
            <a:endCxn id="63" idx="0"/>
          </p:cNvCxnSpPr>
          <p:nvPr/>
        </p:nvCxnSpPr>
        <p:spPr>
          <a:xfrm>
            <a:off x="2035175" y="4143375"/>
            <a:ext cx="11113" cy="43973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Oval 64"/>
          <p:cNvSpPr/>
          <p:nvPr/>
        </p:nvSpPr>
        <p:spPr>
          <a:xfrm>
            <a:off x="3130550" y="3709988"/>
            <a:ext cx="425450" cy="43338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5" name="Rectangle 65"/>
          <p:cNvSpPr/>
          <p:nvPr/>
        </p:nvSpPr>
        <p:spPr>
          <a:xfrm>
            <a:off x="3246438" y="4583113"/>
            <a:ext cx="211137"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67" name="Straight Connector 66"/>
          <p:cNvCxnSpPr>
            <a:stCxn id="65" idx="4"/>
          </p:cNvCxnSpPr>
          <p:nvPr/>
        </p:nvCxnSpPr>
        <p:spPr>
          <a:xfrm>
            <a:off x="3343275" y="4157663"/>
            <a:ext cx="11113" cy="43973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8" name="Oval 67"/>
          <p:cNvSpPr/>
          <p:nvPr/>
        </p:nvSpPr>
        <p:spPr>
          <a:xfrm>
            <a:off x="4456113" y="3708400"/>
            <a:ext cx="427037" cy="43338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sp>
        <p:nvSpPr>
          <p:cNvPr id="69" name="Rectangle 68"/>
          <p:cNvSpPr/>
          <p:nvPr/>
        </p:nvSpPr>
        <p:spPr>
          <a:xfrm>
            <a:off x="4573588" y="4579938"/>
            <a:ext cx="207962"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0" name="Straight Connector 69"/>
          <p:cNvCxnSpPr>
            <a:stCxn id="68" idx="4"/>
            <a:endCxn id="69" idx="0"/>
          </p:cNvCxnSpPr>
          <p:nvPr/>
        </p:nvCxnSpPr>
        <p:spPr>
          <a:xfrm>
            <a:off x="4668838" y="4141788"/>
            <a:ext cx="9525" cy="43815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1" name="Oval 70"/>
          <p:cNvSpPr/>
          <p:nvPr/>
        </p:nvSpPr>
        <p:spPr>
          <a:xfrm>
            <a:off x="5768975" y="3709988"/>
            <a:ext cx="428625" cy="43338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72" name="Rectangle 71"/>
          <p:cNvSpPr/>
          <p:nvPr/>
        </p:nvSpPr>
        <p:spPr>
          <a:xfrm>
            <a:off x="5886450" y="4583113"/>
            <a:ext cx="209550"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3" name="Straight Connector 72"/>
          <p:cNvCxnSpPr>
            <a:stCxn id="71" idx="4"/>
            <a:endCxn id="72" idx="0"/>
          </p:cNvCxnSpPr>
          <p:nvPr/>
        </p:nvCxnSpPr>
        <p:spPr>
          <a:xfrm>
            <a:off x="5983288" y="4143375"/>
            <a:ext cx="6350" cy="43973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4" name="Oval 73"/>
          <p:cNvSpPr/>
          <p:nvPr/>
        </p:nvSpPr>
        <p:spPr>
          <a:xfrm>
            <a:off x="7073900" y="3708400"/>
            <a:ext cx="430213" cy="43338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sp>
        <p:nvSpPr>
          <p:cNvPr id="75" name="Rectangle 74"/>
          <p:cNvSpPr/>
          <p:nvPr/>
        </p:nvSpPr>
        <p:spPr>
          <a:xfrm>
            <a:off x="7192963" y="4579938"/>
            <a:ext cx="209550"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6" name="Straight Connector 75"/>
          <p:cNvCxnSpPr>
            <a:stCxn id="74" idx="4"/>
            <a:endCxn id="75" idx="0"/>
          </p:cNvCxnSpPr>
          <p:nvPr/>
        </p:nvCxnSpPr>
        <p:spPr>
          <a:xfrm>
            <a:off x="7289800" y="4141788"/>
            <a:ext cx="6350" cy="43815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2981" name="Group 76"/>
          <p:cNvGrpSpPr>
            <a:grpSpLocks/>
          </p:cNvGrpSpPr>
          <p:nvPr/>
        </p:nvGrpSpPr>
        <p:grpSpPr bwMode="auto">
          <a:xfrm>
            <a:off x="1511300" y="4906963"/>
            <a:ext cx="6375400" cy="293687"/>
            <a:chOff x="492120" y="3950977"/>
            <a:chExt cx="8067290" cy="370958"/>
          </a:xfrm>
        </p:grpSpPr>
        <p:sp>
          <p:nvSpPr>
            <p:cNvPr id="82982" name="TextBox 10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800" dirty="0">
                  <a:latin typeface="Rockwell"/>
                  <a:ea typeface="Rockwell"/>
                  <a:cs typeface="Rockwell"/>
                </a:rPr>
                <a:t>time</a:t>
              </a:r>
            </a:p>
          </p:txBody>
        </p:sp>
        <p:sp>
          <p:nvSpPr>
            <p:cNvPr id="82983" name="TextBox 10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like</a:t>
              </a:r>
            </a:p>
          </p:txBody>
        </p:sp>
        <p:sp>
          <p:nvSpPr>
            <p:cNvPr id="82984" name="TextBox 10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flies</a:t>
              </a:r>
            </a:p>
          </p:txBody>
        </p:sp>
        <p:sp>
          <p:nvSpPr>
            <p:cNvPr id="82985" name="TextBox 10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an</a:t>
              </a:r>
            </a:p>
          </p:txBody>
        </p:sp>
        <p:sp>
          <p:nvSpPr>
            <p:cNvPr id="82986" name="TextBox 10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arrow</a:t>
              </a:r>
            </a:p>
          </p:txBody>
        </p:sp>
      </p:grpSp>
      <p:sp>
        <p:nvSpPr>
          <p:cNvPr id="78" name="Oval 77"/>
          <p:cNvSpPr/>
          <p:nvPr/>
        </p:nvSpPr>
        <p:spPr>
          <a:xfrm>
            <a:off x="6418263" y="2830513"/>
            <a:ext cx="427037" cy="43338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79" name="Rectangle 78"/>
          <p:cNvSpPr/>
          <p:nvPr/>
        </p:nvSpPr>
        <p:spPr>
          <a:xfrm>
            <a:off x="6529388" y="3378200"/>
            <a:ext cx="209550" cy="2079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80" name="Straight Connector 79"/>
          <p:cNvCxnSpPr>
            <a:stCxn id="79" idx="1"/>
            <a:endCxn id="71" idx="0"/>
          </p:cNvCxnSpPr>
          <p:nvPr/>
        </p:nvCxnSpPr>
        <p:spPr>
          <a:xfrm flipH="1">
            <a:off x="5983288" y="3481388"/>
            <a:ext cx="546100" cy="22860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p:cNvCxnSpPr>
            <a:stCxn id="79" idx="0"/>
            <a:endCxn id="78" idx="4"/>
          </p:cNvCxnSpPr>
          <p:nvPr/>
        </p:nvCxnSpPr>
        <p:spPr>
          <a:xfrm flipH="1" flipV="1">
            <a:off x="6632575" y="3263900"/>
            <a:ext cx="3175" cy="11430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a:stCxn id="79" idx="3"/>
            <a:endCxn id="74" idx="0"/>
          </p:cNvCxnSpPr>
          <p:nvPr/>
        </p:nvCxnSpPr>
        <p:spPr>
          <a:xfrm>
            <a:off x="6738938" y="3481388"/>
            <a:ext cx="550862" cy="22701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3" name="Oval 82"/>
          <p:cNvSpPr/>
          <p:nvPr/>
        </p:nvSpPr>
        <p:spPr>
          <a:xfrm>
            <a:off x="4467225" y="1274763"/>
            <a:ext cx="425450" cy="43338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84" name="Rectangle 83"/>
          <p:cNvSpPr/>
          <p:nvPr/>
        </p:nvSpPr>
        <p:spPr>
          <a:xfrm>
            <a:off x="4578350" y="1819275"/>
            <a:ext cx="209550"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85" name="Straight Connector 84"/>
          <p:cNvCxnSpPr>
            <a:stCxn id="84" idx="1"/>
            <a:endCxn id="93" idx="0"/>
          </p:cNvCxnSpPr>
          <p:nvPr/>
        </p:nvCxnSpPr>
        <p:spPr>
          <a:xfrm flipH="1">
            <a:off x="2679700" y="1925638"/>
            <a:ext cx="1898650" cy="90011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a:stCxn id="84" idx="0"/>
            <a:endCxn id="83" idx="4"/>
          </p:cNvCxnSpPr>
          <p:nvPr/>
        </p:nvCxnSpPr>
        <p:spPr>
          <a:xfrm flipH="1" flipV="1">
            <a:off x="4678363" y="1708150"/>
            <a:ext cx="3175" cy="1111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a:stCxn id="84" idx="3"/>
            <a:endCxn id="88" idx="0"/>
          </p:cNvCxnSpPr>
          <p:nvPr/>
        </p:nvCxnSpPr>
        <p:spPr>
          <a:xfrm>
            <a:off x="4787900" y="1925638"/>
            <a:ext cx="1238250" cy="10001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Oval 87"/>
          <p:cNvSpPr/>
          <p:nvPr/>
        </p:nvSpPr>
        <p:spPr>
          <a:xfrm>
            <a:off x="5811838" y="2025650"/>
            <a:ext cx="428625" cy="4318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sp>
        <p:nvSpPr>
          <p:cNvPr id="89" name="Rectangle 88"/>
          <p:cNvSpPr/>
          <p:nvPr/>
        </p:nvSpPr>
        <p:spPr>
          <a:xfrm>
            <a:off x="5921375" y="2586038"/>
            <a:ext cx="209550"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90" name="Straight Connector 89"/>
          <p:cNvCxnSpPr>
            <a:stCxn id="89" idx="1"/>
            <a:endCxn id="68" idx="0"/>
          </p:cNvCxnSpPr>
          <p:nvPr/>
        </p:nvCxnSpPr>
        <p:spPr>
          <a:xfrm flipH="1">
            <a:off x="4668838" y="2692400"/>
            <a:ext cx="1252537" cy="101600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1" name="Straight Connector 90"/>
          <p:cNvCxnSpPr>
            <a:stCxn id="89" idx="0"/>
            <a:endCxn id="88" idx="4"/>
          </p:cNvCxnSpPr>
          <p:nvPr/>
        </p:nvCxnSpPr>
        <p:spPr>
          <a:xfrm flipH="1" flipV="1">
            <a:off x="6026150" y="2457450"/>
            <a:ext cx="0" cy="128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p:cNvCxnSpPr>
            <a:stCxn id="89" idx="3"/>
            <a:endCxn id="78" idx="0"/>
          </p:cNvCxnSpPr>
          <p:nvPr/>
        </p:nvCxnSpPr>
        <p:spPr>
          <a:xfrm>
            <a:off x="6130925" y="2692400"/>
            <a:ext cx="501650" cy="13811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2463800" y="2825750"/>
            <a:ext cx="427038" cy="43338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sp>
        <p:nvSpPr>
          <p:cNvPr id="94" name="Rectangle 93"/>
          <p:cNvSpPr/>
          <p:nvPr/>
        </p:nvSpPr>
        <p:spPr>
          <a:xfrm>
            <a:off x="2574925" y="3370263"/>
            <a:ext cx="209550" cy="21113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95" name="Straight Connector 94"/>
          <p:cNvCxnSpPr>
            <a:stCxn id="94" idx="1"/>
            <a:endCxn id="62" idx="0"/>
          </p:cNvCxnSpPr>
          <p:nvPr/>
        </p:nvCxnSpPr>
        <p:spPr>
          <a:xfrm flipH="1">
            <a:off x="2035175" y="3476625"/>
            <a:ext cx="539750" cy="23336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6" name="Straight Connector 95"/>
          <p:cNvCxnSpPr>
            <a:stCxn id="94" idx="0"/>
            <a:endCxn id="93" idx="4"/>
          </p:cNvCxnSpPr>
          <p:nvPr/>
        </p:nvCxnSpPr>
        <p:spPr>
          <a:xfrm flipH="1" flipV="1">
            <a:off x="2679700" y="3259138"/>
            <a:ext cx="1588" cy="1111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7" name="Straight Connector 96"/>
          <p:cNvCxnSpPr>
            <a:stCxn id="94" idx="3"/>
            <a:endCxn id="65" idx="0"/>
          </p:cNvCxnSpPr>
          <p:nvPr/>
        </p:nvCxnSpPr>
        <p:spPr>
          <a:xfrm>
            <a:off x="2784475" y="3476625"/>
            <a:ext cx="557213" cy="23336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0" name="Straight Arrow Connector 29"/>
          <p:cNvCxnSpPr/>
          <p:nvPr/>
        </p:nvCxnSpPr>
        <p:spPr>
          <a:xfrm flipH="1" flipV="1">
            <a:off x="2124075" y="4171950"/>
            <a:ext cx="3175" cy="334963"/>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1" name="Straight Arrow Connector 30"/>
          <p:cNvCxnSpPr/>
          <p:nvPr/>
        </p:nvCxnSpPr>
        <p:spPr>
          <a:xfrm flipH="1" flipV="1">
            <a:off x="4759325" y="4156075"/>
            <a:ext cx="3175" cy="33337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2" name="Straight Arrow Connector 31"/>
          <p:cNvCxnSpPr/>
          <p:nvPr/>
        </p:nvCxnSpPr>
        <p:spPr>
          <a:xfrm flipH="1" flipV="1">
            <a:off x="6062663" y="4176713"/>
            <a:ext cx="3175" cy="33496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3" name="Straight Arrow Connector 32"/>
          <p:cNvCxnSpPr/>
          <p:nvPr/>
        </p:nvCxnSpPr>
        <p:spPr>
          <a:xfrm flipH="1" flipV="1">
            <a:off x="7394575" y="4176713"/>
            <a:ext cx="3175" cy="33496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 name="Straight Arrow Connector 33"/>
          <p:cNvCxnSpPr/>
          <p:nvPr/>
        </p:nvCxnSpPr>
        <p:spPr>
          <a:xfrm flipV="1">
            <a:off x="2239963" y="3594100"/>
            <a:ext cx="304800" cy="13652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5" name="Straight Arrow Connector 34"/>
          <p:cNvCxnSpPr/>
          <p:nvPr/>
        </p:nvCxnSpPr>
        <p:spPr>
          <a:xfrm flipH="1" flipV="1">
            <a:off x="2976563" y="3494088"/>
            <a:ext cx="393700" cy="147637"/>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6" name="Straight Arrow Connector 35"/>
          <p:cNvCxnSpPr/>
          <p:nvPr/>
        </p:nvCxnSpPr>
        <p:spPr>
          <a:xfrm flipV="1">
            <a:off x="2890838" y="3160713"/>
            <a:ext cx="0" cy="230187"/>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7" name="Straight Arrow Connector 36"/>
          <p:cNvCxnSpPr/>
          <p:nvPr/>
        </p:nvCxnSpPr>
        <p:spPr>
          <a:xfrm flipV="1">
            <a:off x="4976813" y="2921000"/>
            <a:ext cx="806450" cy="655638"/>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8" name="Straight Arrow Connector 37"/>
          <p:cNvCxnSpPr/>
          <p:nvPr/>
        </p:nvCxnSpPr>
        <p:spPr>
          <a:xfrm flipV="1">
            <a:off x="6197600" y="3598863"/>
            <a:ext cx="269875" cy="13176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9" name="Straight Arrow Connector 38"/>
          <p:cNvCxnSpPr/>
          <p:nvPr/>
        </p:nvCxnSpPr>
        <p:spPr>
          <a:xfrm flipH="1" flipV="1">
            <a:off x="6935788" y="3489325"/>
            <a:ext cx="407987" cy="15240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0" name="Straight Arrow Connector 39"/>
          <p:cNvCxnSpPr/>
          <p:nvPr/>
        </p:nvCxnSpPr>
        <p:spPr>
          <a:xfrm flipV="1">
            <a:off x="6875463" y="3125788"/>
            <a:ext cx="0" cy="25876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1" name="Straight Arrow Connector 40"/>
          <p:cNvCxnSpPr/>
          <p:nvPr/>
        </p:nvCxnSpPr>
        <p:spPr>
          <a:xfrm flipV="1">
            <a:off x="3344863" y="2093913"/>
            <a:ext cx="1093787" cy="534987"/>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2" name="Straight Arrow Connector 41"/>
          <p:cNvCxnSpPr/>
          <p:nvPr/>
        </p:nvCxnSpPr>
        <p:spPr>
          <a:xfrm flipH="1" flipV="1">
            <a:off x="6340475" y="2674938"/>
            <a:ext cx="398463" cy="109537"/>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3" name="Straight Arrow Connector 42"/>
          <p:cNvCxnSpPr/>
          <p:nvPr/>
        </p:nvCxnSpPr>
        <p:spPr>
          <a:xfrm flipV="1">
            <a:off x="6259513" y="2324100"/>
            <a:ext cx="0" cy="25717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4" name="Straight Arrow Connector 43"/>
          <p:cNvCxnSpPr/>
          <p:nvPr/>
        </p:nvCxnSpPr>
        <p:spPr>
          <a:xfrm flipH="1" flipV="1">
            <a:off x="5140325" y="1882775"/>
            <a:ext cx="849313" cy="7302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5" name="Straight Arrow Connector 44"/>
          <p:cNvCxnSpPr/>
          <p:nvPr/>
        </p:nvCxnSpPr>
        <p:spPr>
          <a:xfrm flipV="1">
            <a:off x="4918075" y="1566863"/>
            <a:ext cx="0" cy="25717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9" name="TextBox 8"/>
          <p:cNvSpPr txBox="1"/>
          <p:nvPr/>
        </p:nvSpPr>
        <p:spPr>
          <a:xfrm>
            <a:off x="0" y="6446838"/>
            <a:ext cx="8031163" cy="411162"/>
          </a:xfrm>
          <a:prstGeom prst="rect">
            <a:avLst/>
          </a:prstGeom>
          <a:solidFill>
            <a:schemeClr val="accent6">
              <a:lumMod val="60000"/>
              <a:lumOff val="40000"/>
            </a:schemeClr>
          </a:solidFill>
        </p:spPr>
        <p:txBody>
          <a:bodyPr anchor="ctr"/>
          <a:lstStyle/>
          <a:p>
            <a:r>
              <a:rPr lang="en-US" sz="1800"/>
              <a:t>Tree-based Reparameterization (Wainwright et al. 2001); also see Residual Splash</a:t>
            </a:r>
          </a:p>
        </p:txBody>
      </p:sp>
      <p:sp>
        <p:nvSpPr>
          <p:cNvPr id="83048" name="Text Box 104"/>
          <p:cNvSpPr txBox="1">
            <a:spLocks noChangeArrowheads="1"/>
          </p:cNvSpPr>
          <p:nvPr/>
        </p:nvSpPr>
        <p:spPr bwMode="auto">
          <a:xfrm>
            <a:off x="73025" y="1282700"/>
            <a:ext cx="3087688" cy="1187450"/>
          </a:xfrm>
          <a:prstGeom prst="rect">
            <a:avLst/>
          </a:prstGeom>
          <a:noFill/>
          <a:ln w="9525">
            <a:noFill/>
            <a:miter lim="800000"/>
            <a:headEnd/>
            <a:tailEnd/>
          </a:ln>
          <a:effectLst/>
        </p:spPr>
        <p:txBody>
          <a:bodyPr wrap="none">
            <a:spAutoFit/>
          </a:bodyPr>
          <a:lstStyle/>
          <a:p>
            <a:pPr defTabSz="914400"/>
            <a:r>
              <a:rPr lang="en-US" sz="2400">
                <a:solidFill>
                  <a:srgbClr val="FF0000"/>
                </a:solidFill>
              </a:rPr>
              <a:t>Pick this subgraph;</a:t>
            </a:r>
          </a:p>
          <a:p>
            <a:pPr defTabSz="914400"/>
            <a:r>
              <a:rPr lang="en-US" sz="2400">
                <a:solidFill>
                  <a:srgbClr val="FF0000"/>
                </a:solidFill>
              </a:rPr>
              <a:t>update leaves to root, </a:t>
            </a:r>
            <a:br>
              <a:rPr lang="en-US" sz="2400">
                <a:solidFill>
                  <a:srgbClr val="FF0000"/>
                </a:solidFill>
              </a:rPr>
            </a:br>
            <a:r>
              <a:rPr lang="en-US" sz="2400">
                <a:solidFill>
                  <a:srgbClr val="FF0000"/>
                </a:solidFill>
              </a:rPr>
              <a:t>then root to leaves</a:t>
            </a:r>
          </a:p>
        </p:txBody>
      </p:sp>
    </p:spTree>
    <p:extLst>
      <p:ext uri="{BB962C8B-B14F-4D97-AF65-F5344CB8AC3E}">
        <p14:creationId xmlns:p14="http://schemas.microsoft.com/office/powerpoint/2010/main" val="4172263319"/>
      </p:ext>
    </p:extLst>
  </p:cSld>
  <p:clrMapOvr>
    <a:masterClrMapping/>
  </p:clrMapOvr>
  <p:timing>
    <p:tnLst>
      <p:par>
        <p:cTn xmlns:p14="http://schemas.microsoft.com/office/powerpoint/2010/main" id="1" dur="indefinite" restart="never" nodeType="tmRoot"/>
      </p:par>
    </p:tnLst>
  </p:timing>
</p:sld>
</file>

<file path=ppt/slides/slide2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4" name="Title 2"/>
          <p:cNvSpPr>
            <a:spLocks noGrp="1"/>
          </p:cNvSpPr>
          <p:nvPr>
            <p:ph type="title" idx="4294967295"/>
          </p:nvPr>
        </p:nvSpPr>
        <p:spPr/>
        <p:txBody>
          <a:bodyPr/>
          <a:lstStyle/>
          <a:p>
            <a:pPr eaLnBrk="1" hangingPunct="1"/>
            <a:r>
              <a:rPr lang="en-US" sz="3600" smtClean="0"/>
              <a:t>Try updating an entire acyclic subgraph</a:t>
            </a:r>
          </a:p>
        </p:txBody>
      </p:sp>
      <p:sp>
        <p:nvSpPr>
          <p:cNvPr id="2" name="Slide Number Placeholder 1"/>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B6ECA919-CEF1-4FFB-9687-D537276CF541}" type="slidenum">
              <a:rPr lang="en-US" sz="1200">
                <a:solidFill>
                  <a:schemeClr val="tx1">
                    <a:tint val="75000"/>
                  </a:schemeClr>
                </a:solidFill>
                <a:latin typeface="+mn-lt"/>
                <a:cs typeface="+mn-cs"/>
              </a:rPr>
              <a:pPr algn="r" fontAlgn="auto">
                <a:spcBef>
                  <a:spcPts val="0"/>
                </a:spcBef>
                <a:spcAft>
                  <a:spcPts val="0"/>
                </a:spcAft>
                <a:defRPr/>
              </a:pPr>
              <a:t>287</a:t>
            </a:fld>
            <a:endParaRPr lang="en-US" sz="1200">
              <a:solidFill>
                <a:schemeClr val="tx1">
                  <a:tint val="75000"/>
                </a:schemeClr>
              </a:solidFill>
              <a:latin typeface="+mn-lt"/>
              <a:cs typeface="+mn-cs"/>
            </a:endParaRPr>
          </a:p>
        </p:txBody>
      </p:sp>
      <p:cxnSp>
        <p:nvCxnSpPr>
          <p:cNvPr id="12" name="Straight Arrow Connector 11"/>
          <p:cNvCxnSpPr/>
          <p:nvPr/>
        </p:nvCxnSpPr>
        <p:spPr>
          <a:xfrm flipH="1" flipV="1">
            <a:off x="1939925" y="4222750"/>
            <a:ext cx="3175" cy="33178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3" name="Straight Arrow Connector 12"/>
          <p:cNvCxnSpPr/>
          <p:nvPr/>
        </p:nvCxnSpPr>
        <p:spPr>
          <a:xfrm flipH="1" flipV="1">
            <a:off x="3236913" y="4219575"/>
            <a:ext cx="4762" cy="3333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 name="Straight Arrow Connector 13"/>
          <p:cNvCxnSpPr/>
          <p:nvPr/>
        </p:nvCxnSpPr>
        <p:spPr>
          <a:xfrm flipH="1" flipV="1">
            <a:off x="4575175" y="4219575"/>
            <a:ext cx="3175" cy="3333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5" name="Straight Arrow Connector 14"/>
          <p:cNvCxnSpPr/>
          <p:nvPr/>
        </p:nvCxnSpPr>
        <p:spPr>
          <a:xfrm flipH="1" flipV="1">
            <a:off x="5878513" y="4224338"/>
            <a:ext cx="3175" cy="336550"/>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6" name="Straight Arrow Connector 15"/>
          <p:cNvCxnSpPr/>
          <p:nvPr/>
        </p:nvCxnSpPr>
        <p:spPr>
          <a:xfrm flipH="1" flipV="1">
            <a:off x="7191375" y="4224338"/>
            <a:ext cx="1588" cy="336550"/>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1" name="Straight Arrow Connector 20"/>
          <p:cNvCxnSpPr/>
          <p:nvPr/>
        </p:nvCxnSpPr>
        <p:spPr>
          <a:xfrm flipV="1">
            <a:off x="5997575" y="3506788"/>
            <a:ext cx="269875" cy="1301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p:nvPr/>
        </p:nvCxnSpPr>
        <p:spPr>
          <a:xfrm flipH="1" flipV="1">
            <a:off x="6840538" y="3629025"/>
            <a:ext cx="266700" cy="12858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3" name="Straight Arrow Connector 22"/>
          <p:cNvCxnSpPr/>
          <p:nvPr/>
        </p:nvCxnSpPr>
        <p:spPr>
          <a:xfrm flipV="1">
            <a:off x="6426200" y="3255963"/>
            <a:ext cx="0" cy="260350"/>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4" name="Straight Arrow Connector 23"/>
          <p:cNvCxnSpPr/>
          <p:nvPr/>
        </p:nvCxnSpPr>
        <p:spPr>
          <a:xfrm flipV="1">
            <a:off x="3052763" y="2033588"/>
            <a:ext cx="1096962" cy="534987"/>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5" name="Straight Arrow Connector 24"/>
          <p:cNvCxnSpPr/>
          <p:nvPr/>
        </p:nvCxnSpPr>
        <p:spPr>
          <a:xfrm flipH="1" flipV="1">
            <a:off x="6215063" y="2822575"/>
            <a:ext cx="219075" cy="7778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flipV="1">
            <a:off x="5834063" y="2470150"/>
            <a:ext cx="0" cy="2571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7" name="Straight Arrow Connector 26"/>
          <p:cNvCxnSpPr/>
          <p:nvPr/>
        </p:nvCxnSpPr>
        <p:spPr>
          <a:xfrm flipH="1" flipV="1">
            <a:off x="4976813" y="2051050"/>
            <a:ext cx="849312" cy="7143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8" name="Straight Arrow Connector 27"/>
          <p:cNvCxnSpPr/>
          <p:nvPr/>
        </p:nvCxnSpPr>
        <p:spPr>
          <a:xfrm flipV="1">
            <a:off x="4403725" y="1655763"/>
            <a:ext cx="0" cy="2571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sp>
        <p:nvSpPr>
          <p:cNvPr id="62" name="Oval 61"/>
          <p:cNvSpPr/>
          <p:nvPr/>
        </p:nvSpPr>
        <p:spPr>
          <a:xfrm>
            <a:off x="1824038" y="3709988"/>
            <a:ext cx="425450" cy="43338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sp>
        <p:nvSpPr>
          <p:cNvPr id="63" name="Rectangle 62"/>
          <p:cNvSpPr/>
          <p:nvPr/>
        </p:nvSpPr>
        <p:spPr>
          <a:xfrm>
            <a:off x="1939925" y="4583113"/>
            <a:ext cx="212725"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64" name="Straight Connector 63"/>
          <p:cNvCxnSpPr>
            <a:stCxn id="62" idx="4"/>
            <a:endCxn id="63" idx="0"/>
          </p:cNvCxnSpPr>
          <p:nvPr/>
        </p:nvCxnSpPr>
        <p:spPr>
          <a:xfrm>
            <a:off x="2035175" y="4143375"/>
            <a:ext cx="11113" cy="43973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Oval 64"/>
          <p:cNvSpPr/>
          <p:nvPr/>
        </p:nvSpPr>
        <p:spPr>
          <a:xfrm>
            <a:off x="3130550" y="3709988"/>
            <a:ext cx="425450" cy="43338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5" name="Rectangle 65"/>
          <p:cNvSpPr/>
          <p:nvPr/>
        </p:nvSpPr>
        <p:spPr>
          <a:xfrm>
            <a:off x="3246438" y="4583113"/>
            <a:ext cx="211137"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67" name="Straight Connector 66"/>
          <p:cNvCxnSpPr>
            <a:stCxn id="65" idx="4"/>
          </p:cNvCxnSpPr>
          <p:nvPr/>
        </p:nvCxnSpPr>
        <p:spPr>
          <a:xfrm>
            <a:off x="3343275" y="4157663"/>
            <a:ext cx="11113" cy="43973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8" name="Oval 67"/>
          <p:cNvSpPr/>
          <p:nvPr/>
        </p:nvSpPr>
        <p:spPr>
          <a:xfrm>
            <a:off x="4456113" y="3708400"/>
            <a:ext cx="427037" cy="43338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sp>
        <p:nvSpPr>
          <p:cNvPr id="69" name="Rectangle 68"/>
          <p:cNvSpPr/>
          <p:nvPr/>
        </p:nvSpPr>
        <p:spPr>
          <a:xfrm>
            <a:off x="4573588" y="4579938"/>
            <a:ext cx="207962"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0" name="Straight Connector 69"/>
          <p:cNvCxnSpPr>
            <a:stCxn id="68" idx="4"/>
            <a:endCxn id="69" idx="0"/>
          </p:cNvCxnSpPr>
          <p:nvPr/>
        </p:nvCxnSpPr>
        <p:spPr>
          <a:xfrm>
            <a:off x="4668838" y="4141788"/>
            <a:ext cx="9525" cy="43815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1" name="Oval 70"/>
          <p:cNvSpPr/>
          <p:nvPr/>
        </p:nvSpPr>
        <p:spPr>
          <a:xfrm>
            <a:off x="5768975" y="3709988"/>
            <a:ext cx="428625" cy="43338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72" name="Rectangle 71"/>
          <p:cNvSpPr/>
          <p:nvPr/>
        </p:nvSpPr>
        <p:spPr>
          <a:xfrm>
            <a:off x="5886450" y="4583113"/>
            <a:ext cx="209550"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3" name="Straight Connector 72"/>
          <p:cNvCxnSpPr>
            <a:stCxn id="71" idx="4"/>
            <a:endCxn id="72" idx="0"/>
          </p:cNvCxnSpPr>
          <p:nvPr/>
        </p:nvCxnSpPr>
        <p:spPr>
          <a:xfrm>
            <a:off x="5983288" y="4143375"/>
            <a:ext cx="6350" cy="43973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4" name="Oval 73"/>
          <p:cNvSpPr/>
          <p:nvPr/>
        </p:nvSpPr>
        <p:spPr>
          <a:xfrm>
            <a:off x="7073900" y="3708400"/>
            <a:ext cx="430213" cy="43338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sp>
        <p:nvSpPr>
          <p:cNvPr id="75" name="Rectangle 74"/>
          <p:cNvSpPr/>
          <p:nvPr/>
        </p:nvSpPr>
        <p:spPr>
          <a:xfrm>
            <a:off x="7192963" y="4579938"/>
            <a:ext cx="209550"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6" name="Straight Connector 75"/>
          <p:cNvCxnSpPr>
            <a:stCxn id="74" idx="4"/>
            <a:endCxn id="75" idx="0"/>
          </p:cNvCxnSpPr>
          <p:nvPr/>
        </p:nvCxnSpPr>
        <p:spPr>
          <a:xfrm>
            <a:off x="7289800" y="4141788"/>
            <a:ext cx="6350" cy="43815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79910" name="Group 76"/>
          <p:cNvGrpSpPr>
            <a:grpSpLocks/>
          </p:cNvGrpSpPr>
          <p:nvPr/>
        </p:nvGrpSpPr>
        <p:grpSpPr bwMode="auto">
          <a:xfrm>
            <a:off x="1511300" y="4906963"/>
            <a:ext cx="6375400" cy="293687"/>
            <a:chOff x="492120" y="3950977"/>
            <a:chExt cx="8067290" cy="370958"/>
          </a:xfrm>
        </p:grpSpPr>
        <p:sp>
          <p:nvSpPr>
            <p:cNvPr id="79911" name="TextBox 10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800" dirty="0">
                  <a:latin typeface="Rockwell"/>
                  <a:ea typeface="Rockwell"/>
                  <a:cs typeface="Rockwell"/>
                </a:rPr>
                <a:t>time</a:t>
              </a:r>
            </a:p>
          </p:txBody>
        </p:sp>
        <p:sp>
          <p:nvSpPr>
            <p:cNvPr id="79912" name="TextBox 10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like</a:t>
              </a:r>
            </a:p>
          </p:txBody>
        </p:sp>
        <p:sp>
          <p:nvSpPr>
            <p:cNvPr id="79913" name="TextBox 10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flies</a:t>
              </a:r>
            </a:p>
          </p:txBody>
        </p:sp>
        <p:sp>
          <p:nvSpPr>
            <p:cNvPr id="79914" name="TextBox 10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an</a:t>
              </a:r>
            </a:p>
          </p:txBody>
        </p:sp>
        <p:sp>
          <p:nvSpPr>
            <p:cNvPr id="79915" name="TextBox 10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arrow</a:t>
              </a:r>
            </a:p>
          </p:txBody>
        </p:sp>
      </p:grpSp>
      <p:sp>
        <p:nvSpPr>
          <p:cNvPr id="78" name="Oval 77"/>
          <p:cNvSpPr/>
          <p:nvPr/>
        </p:nvSpPr>
        <p:spPr>
          <a:xfrm>
            <a:off x="6418263" y="2830513"/>
            <a:ext cx="427037" cy="43338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79" name="Rectangle 78"/>
          <p:cNvSpPr/>
          <p:nvPr/>
        </p:nvSpPr>
        <p:spPr>
          <a:xfrm>
            <a:off x="6529388" y="3378200"/>
            <a:ext cx="209550" cy="2079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80" name="Straight Connector 79"/>
          <p:cNvCxnSpPr>
            <a:stCxn id="79" idx="1"/>
            <a:endCxn id="71" idx="0"/>
          </p:cNvCxnSpPr>
          <p:nvPr/>
        </p:nvCxnSpPr>
        <p:spPr>
          <a:xfrm flipH="1">
            <a:off x="5983288" y="3481388"/>
            <a:ext cx="546100" cy="22860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p:cNvCxnSpPr>
            <a:stCxn id="79" idx="0"/>
            <a:endCxn id="78" idx="4"/>
          </p:cNvCxnSpPr>
          <p:nvPr/>
        </p:nvCxnSpPr>
        <p:spPr>
          <a:xfrm flipH="1" flipV="1">
            <a:off x="6632575" y="3263900"/>
            <a:ext cx="3175" cy="11430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a:stCxn id="79" idx="3"/>
            <a:endCxn id="74" idx="0"/>
          </p:cNvCxnSpPr>
          <p:nvPr/>
        </p:nvCxnSpPr>
        <p:spPr>
          <a:xfrm>
            <a:off x="6738938" y="3481388"/>
            <a:ext cx="550862" cy="22701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3" name="Oval 82"/>
          <p:cNvSpPr/>
          <p:nvPr/>
        </p:nvSpPr>
        <p:spPr>
          <a:xfrm>
            <a:off x="4467225" y="1274763"/>
            <a:ext cx="425450" cy="43338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84" name="Rectangle 83"/>
          <p:cNvSpPr/>
          <p:nvPr/>
        </p:nvSpPr>
        <p:spPr>
          <a:xfrm>
            <a:off x="4578350" y="1819275"/>
            <a:ext cx="209550"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85" name="Straight Connector 84"/>
          <p:cNvCxnSpPr>
            <a:stCxn id="84" idx="1"/>
            <a:endCxn id="93" idx="0"/>
          </p:cNvCxnSpPr>
          <p:nvPr/>
        </p:nvCxnSpPr>
        <p:spPr>
          <a:xfrm flipH="1">
            <a:off x="2679700" y="1925638"/>
            <a:ext cx="1898650" cy="90011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a:stCxn id="84" idx="0"/>
            <a:endCxn id="83" idx="4"/>
          </p:cNvCxnSpPr>
          <p:nvPr/>
        </p:nvCxnSpPr>
        <p:spPr>
          <a:xfrm flipH="1" flipV="1">
            <a:off x="4678363" y="1708150"/>
            <a:ext cx="3175" cy="1111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a:stCxn id="84" idx="3"/>
            <a:endCxn id="88" idx="0"/>
          </p:cNvCxnSpPr>
          <p:nvPr/>
        </p:nvCxnSpPr>
        <p:spPr>
          <a:xfrm>
            <a:off x="4787900" y="1925638"/>
            <a:ext cx="1238250" cy="10001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Oval 87"/>
          <p:cNvSpPr/>
          <p:nvPr/>
        </p:nvSpPr>
        <p:spPr>
          <a:xfrm>
            <a:off x="5811838" y="2025650"/>
            <a:ext cx="428625" cy="4318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sp>
        <p:nvSpPr>
          <p:cNvPr id="89" name="Rectangle 88"/>
          <p:cNvSpPr/>
          <p:nvPr/>
        </p:nvSpPr>
        <p:spPr>
          <a:xfrm>
            <a:off x="5921375" y="2586038"/>
            <a:ext cx="209550"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91" name="Straight Connector 90"/>
          <p:cNvCxnSpPr>
            <a:stCxn id="89" idx="0"/>
            <a:endCxn id="88" idx="4"/>
          </p:cNvCxnSpPr>
          <p:nvPr/>
        </p:nvCxnSpPr>
        <p:spPr>
          <a:xfrm flipH="1" flipV="1">
            <a:off x="6026150" y="2457450"/>
            <a:ext cx="0" cy="128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p:cNvCxnSpPr>
            <a:stCxn id="89" idx="3"/>
            <a:endCxn id="78" idx="0"/>
          </p:cNvCxnSpPr>
          <p:nvPr/>
        </p:nvCxnSpPr>
        <p:spPr>
          <a:xfrm>
            <a:off x="6130925" y="2692400"/>
            <a:ext cx="501650" cy="13811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2463800" y="2825750"/>
            <a:ext cx="427038" cy="43338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98" name="Straight Connector 97"/>
          <p:cNvCxnSpPr/>
          <p:nvPr/>
        </p:nvCxnSpPr>
        <p:spPr>
          <a:xfrm>
            <a:off x="2244725" y="3948113"/>
            <a:ext cx="881063"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 name="Rectangle 98"/>
          <p:cNvSpPr/>
          <p:nvPr/>
        </p:nvSpPr>
        <p:spPr>
          <a:xfrm>
            <a:off x="2581275" y="3832225"/>
            <a:ext cx="207963" cy="2079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00" name="Straight Connector 99"/>
          <p:cNvCxnSpPr/>
          <p:nvPr/>
        </p:nvCxnSpPr>
        <p:spPr>
          <a:xfrm flipV="1">
            <a:off x="3551238" y="3944938"/>
            <a:ext cx="900112"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1" name="Rectangle 100"/>
          <p:cNvSpPr/>
          <p:nvPr/>
        </p:nvSpPr>
        <p:spPr>
          <a:xfrm>
            <a:off x="3886200" y="3832225"/>
            <a:ext cx="209550" cy="2079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02" name="Straight Connector 101"/>
          <p:cNvCxnSpPr/>
          <p:nvPr/>
        </p:nvCxnSpPr>
        <p:spPr>
          <a:xfrm>
            <a:off x="4878388" y="3944938"/>
            <a:ext cx="887412"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3" name="Rectangle 102"/>
          <p:cNvSpPr/>
          <p:nvPr/>
        </p:nvSpPr>
        <p:spPr>
          <a:xfrm>
            <a:off x="5213350" y="3829050"/>
            <a:ext cx="209550"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30" name="Straight Arrow Connector 29"/>
          <p:cNvCxnSpPr/>
          <p:nvPr/>
        </p:nvCxnSpPr>
        <p:spPr>
          <a:xfrm flipH="1" flipV="1">
            <a:off x="2124075" y="4171950"/>
            <a:ext cx="3175" cy="334963"/>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1" name="Straight Arrow Connector 30"/>
          <p:cNvCxnSpPr/>
          <p:nvPr/>
        </p:nvCxnSpPr>
        <p:spPr>
          <a:xfrm flipH="1" flipV="1">
            <a:off x="4759325" y="4156075"/>
            <a:ext cx="3175" cy="33337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2" name="Straight Arrow Connector 31"/>
          <p:cNvCxnSpPr/>
          <p:nvPr/>
        </p:nvCxnSpPr>
        <p:spPr>
          <a:xfrm flipH="1" flipV="1">
            <a:off x="6062663" y="4176713"/>
            <a:ext cx="3175" cy="33496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3" name="Straight Arrow Connector 32"/>
          <p:cNvCxnSpPr/>
          <p:nvPr/>
        </p:nvCxnSpPr>
        <p:spPr>
          <a:xfrm flipH="1" flipV="1">
            <a:off x="7394575" y="4176713"/>
            <a:ext cx="3175" cy="33496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8" name="Straight Arrow Connector 37"/>
          <p:cNvCxnSpPr/>
          <p:nvPr/>
        </p:nvCxnSpPr>
        <p:spPr>
          <a:xfrm flipV="1">
            <a:off x="6197600" y="3598863"/>
            <a:ext cx="269875" cy="13176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9" name="Straight Arrow Connector 38"/>
          <p:cNvCxnSpPr/>
          <p:nvPr/>
        </p:nvCxnSpPr>
        <p:spPr>
          <a:xfrm flipH="1" flipV="1">
            <a:off x="6935788" y="3489325"/>
            <a:ext cx="407987" cy="15240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0" name="Straight Arrow Connector 39"/>
          <p:cNvCxnSpPr/>
          <p:nvPr/>
        </p:nvCxnSpPr>
        <p:spPr>
          <a:xfrm flipV="1">
            <a:off x="6875463" y="3125788"/>
            <a:ext cx="0" cy="25876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1" name="Straight Arrow Connector 40"/>
          <p:cNvCxnSpPr/>
          <p:nvPr/>
        </p:nvCxnSpPr>
        <p:spPr>
          <a:xfrm flipV="1">
            <a:off x="3344863" y="2093913"/>
            <a:ext cx="1093787" cy="534987"/>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2" name="Straight Arrow Connector 41"/>
          <p:cNvCxnSpPr/>
          <p:nvPr/>
        </p:nvCxnSpPr>
        <p:spPr>
          <a:xfrm flipH="1" flipV="1">
            <a:off x="6340475" y="2674938"/>
            <a:ext cx="398463" cy="109537"/>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3" name="Straight Arrow Connector 42"/>
          <p:cNvCxnSpPr/>
          <p:nvPr/>
        </p:nvCxnSpPr>
        <p:spPr>
          <a:xfrm flipV="1">
            <a:off x="6259513" y="2324100"/>
            <a:ext cx="0" cy="25717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4" name="Straight Arrow Connector 43"/>
          <p:cNvCxnSpPr/>
          <p:nvPr/>
        </p:nvCxnSpPr>
        <p:spPr>
          <a:xfrm flipH="1" flipV="1">
            <a:off x="5140325" y="1882775"/>
            <a:ext cx="849313" cy="7302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5" name="Straight Arrow Connector 44"/>
          <p:cNvCxnSpPr/>
          <p:nvPr/>
        </p:nvCxnSpPr>
        <p:spPr>
          <a:xfrm flipV="1">
            <a:off x="4918075" y="1566863"/>
            <a:ext cx="0" cy="25717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6" name="Straight Arrow Connector 45"/>
          <p:cNvCxnSpPr/>
          <p:nvPr/>
        </p:nvCxnSpPr>
        <p:spPr>
          <a:xfrm flipV="1">
            <a:off x="2305050" y="4051300"/>
            <a:ext cx="239713" cy="1588"/>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79961" name="Straight Arrow Connector 46"/>
          <p:cNvCxnSpPr>
            <a:cxnSpLocks noChangeShapeType="1"/>
          </p:cNvCxnSpPr>
          <p:nvPr/>
        </p:nvCxnSpPr>
        <p:spPr bwMode="auto">
          <a:xfrm>
            <a:off x="2886075" y="4057650"/>
            <a:ext cx="239713" cy="0"/>
          </a:xfrm>
          <a:prstGeom prst="straightConnector1">
            <a:avLst/>
          </a:prstGeom>
          <a:noFill/>
          <a:ln w="12700" algn="ctr">
            <a:solidFill>
              <a:srgbClr val="84AA33"/>
            </a:solidFill>
            <a:round/>
            <a:headEnd type="oval" w="med" len="med"/>
            <a:tailEnd type="triangle" w="med" len="med"/>
          </a:ln>
        </p:spPr>
      </p:cxnSp>
      <p:cxnSp>
        <p:nvCxnSpPr>
          <p:cNvPr id="48" name="Straight Arrow Connector 47"/>
          <p:cNvCxnSpPr/>
          <p:nvPr/>
        </p:nvCxnSpPr>
        <p:spPr>
          <a:xfrm flipH="1">
            <a:off x="2817813" y="3868738"/>
            <a:ext cx="234950"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9" name="Straight Arrow Connector 48"/>
          <p:cNvCxnSpPr/>
          <p:nvPr/>
        </p:nvCxnSpPr>
        <p:spPr>
          <a:xfrm flipH="1">
            <a:off x="2260600" y="3868738"/>
            <a:ext cx="231775"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79964" name="Straight Arrow Connector 49"/>
          <p:cNvCxnSpPr>
            <a:cxnSpLocks noChangeShapeType="1"/>
          </p:cNvCxnSpPr>
          <p:nvPr/>
        </p:nvCxnSpPr>
        <p:spPr bwMode="auto">
          <a:xfrm>
            <a:off x="3619500" y="4046538"/>
            <a:ext cx="236538" cy="0"/>
          </a:xfrm>
          <a:prstGeom prst="straightConnector1">
            <a:avLst/>
          </a:prstGeom>
          <a:noFill/>
          <a:ln w="12700" algn="ctr">
            <a:solidFill>
              <a:srgbClr val="84AA33"/>
            </a:solidFill>
            <a:round/>
            <a:headEnd type="oval" w="med" len="med"/>
            <a:tailEnd type="triangle" w="med" len="med"/>
          </a:ln>
        </p:spPr>
      </p:cxnSp>
      <p:cxnSp>
        <p:nvCxnSpPr>
          <p:cNvPr id="51" name="Straight Arrow Connector 50"/>
          <p:cNvCxnSpPr/>
          <p:nvPr/>
        </p:nvCxnSpPr>
        <p:spPr>
          <a:xfrm flipV="1">
            <a:off x="4197350" y="4051300"/>
            <a:ext cx="239713" cy="1588"/>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2" name="Straight Arrow Connector 51"/>
          <p:cNvCxnSpPr/>
          <p:nvPr/>
        </p:nvCxnSpPr>
        <p:spPr>
          <a:xfrm flipH="1">
            <a:off x="4132263" y="3862388"/>
            <a:ext cx="231775"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3" name="Straight Arrow Connector 52"/>
          <p:cNvCxnSpPr/>
          <p:nvPr/>
        </p:nvCxnSpPr>
        <p:spPr>
          <a:xfrm flipH="1">
            <a:off x="3571875" y="3862388"/>
            <a:ext cx="234950"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79968" name="Straight Arrow Connector 53"/>
          <p:cNvCxnSpPr>
            <a:cxnSpLocks noChangeShapeType="1"/>
          </p:cNvCxnSpPr>
          <p:nvPr/>
        </p:nvCxnSpPr>
        <p:spPr bwMode="auto">
          <a:xfrm>
            <a:off x="4948238" y="4048125"/>
            <a:ext cx="238125" cy="0"/>
          </a:xfrm>
          <a:prstGeom prst="straightConnector1">
            <a:avLst/>
          </a:prstGeom>
          <a:noFill/>
          <a:ln w="12700" algn="ctr">
            <a:solidFill>
              <a:srgbClr val="84AA33"/>
            </a:solidFill>
            <a:round/>
            <a:headEnd type="oval" w="med" len="med"/>
            <a:tailEnd type="triangle" w="med" len="med"/>
          </a:ln>
        </p:spPr>
      </p:cxnSp>
      <p:cxnSp>
        <p:nvCxnSpPr>
          <p:cNvPr id="55" name="Straight Arrow Connector 54"/>
          <p:cNvCxnSpPr/>
          <p:nvPr/>
        </p:nvCxnSpPr>
        <p:spPr>
          <a:xfrm flipV="1">
            <a:off x="5526088" y="4052888"/>
            <a:ext cx="239712" cy="317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6" name="Straight Arrow Connector 55"/>
          <p:cNvCxnSpPr/>
          <p:nvPr/>
        </p:nvCxnSpPr>
        <p:spPr>
          <a:xfrm flipH="1">
            <a:off x="5461000" y="3863975"/>
            <a:ext cx="231775"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7" name="Straight Arrow Connector 56"/>
          <p:cNvCxnSpPr/>
          <p:nvPr/>
        </p:nvCxnSpPr>
        <p:spPr>
          <a:xfrm flipH="1">
            <a:off x="4900613" y="3863975"/>
            <a:ext cx="234950"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9" name="TextBox 8"/>
          <p:cNvSpPr txBox="1"/>
          <p:nvPr/>
        </p:nvSpPr>
        <p:spPr>
          <a:xfrm>
            <a:off x="0" y="6446838"/>
            <a:ext cx="8031163" cy="411162"/>
          </a:xfrm>
          <a:prstGeom prst="rect">
            <a:avLst/>
          </a:prstGeom>
          <a:solidFill>
            <a:schemeClr val="accent6">
              <a:lumMod val="60000"/>
              <a:lumOff val="40000"/>
            </a:schemeClr>
          </a:solidFill>
        </p:spPr>
        <p:txBody>
          <a:bodyPr anchor="ctr"/>
          <a:lstStyle/>
          <a:p>
            <a:r>
              <a:rPr lang="en-US" sz="1800"/>
              <a:t>Tree-based Reparameterization (Wainwright et al. 2001); also see Residual Splash</a:t>
            </a:r>
          </a:p>
        </p:txBody>
      </p:sp>
      <p:sp>
        <p:nvSpPr>
          <p:cNvPr id="79977" name="Text Box 105"/>
          <p:cNvSpPr txBox="1">
            <a:spLocks noChangeArrowheads="1"/>
          </p:cNvSpPr>
          <p:nvPr/>
        </p:nvSpPr>
        <p:spPr bwMode="auto">
          <a:xfrm>
            <a:off x="73025" y="1282700"/>
            <a:ext cx="3087688" cy="1187450"/>
          </a:xfrm>
          <a:prstGeom prst="rect">
            <a:avLst/>
          </a:prstGeom>
          <a:noFill/>
          <a:ln w="9525">
            <a:noFill/>
            <a:miter lim="800000"/>
            <a:headEnd/>
            <a:tailEnd/>
          </a:ln>
          <a:effectLst/>
        </p:spPr>
        <p:txBody>
          <a:bodyPr wrap="none">
            <a:spAutoFit/>
          </a:bodyPr>
          <a:lstStyle/>
          <a:p>
            <a:r>
              <a:rPr lang="en-US" sz="2400">
                <a:solidFill>
                  <a:srgbClr val="FF0000"/>
                </a:solidFill>
              </a:rPr>
              <a:t>Another subgraph;</a:t>
            </a:r>
          </a:p>
          <a:p>
            <a:r>
              <a:rPr lang="en-US" sz="2400">
                <a:solidFill>
                  <a:srgbClr val="FF0000"/>
                </a:solidFill>
              </a:rPr>
              <a:t>update leaves to root, </a:t>
            </a:r>
            <a:br>
              <a:rPr lang="en-US" sz="2400">
                <a:solidFill>
                  <a:srgbClr val="FF0000"/>
                </a:solidFill>
              </a:rPr>
            </a:br>
            <a:r>
              <a:rPr lang="en-US" sz="2400">
                <a:solidFill>
                  <a:srgbClr val="FF0000"/>
                </a:solidFill>
              </a:rPr>
              <a:t>then root to leaves</a:t>
            </a:r>
          </a:p>
        </p:txBody>
      </p:sp>
    </p:spTree>
    <p:extLst>
      <p:ext uri="{BB962C8B-B14F-4D97-AF65-F5344CB8AC3E}">
        <p14:creationId xmlns:p14="http://schemas.microsoft.com/office/powerpoint/2010/main" val="4155469727"/>
      </p:ext>
    </p:extLst>
  </p:cSld>
  <p:clrMapOvr>
    <a:masterClrMapping/>
  </p:clrMapOvr>
  <p:timing>
    <p:tnLst>
      <p:par>
        <p:cTn xmlns:p14="http://schemas.microsoft.com/office/powerpoint/2010/main" id="1" dur="indefinite" restart="never" nodeType="tmRoot"/>
      </p:par>
    </p:tnLst>
  </p:timing>
</p:sld>
</file>

<file path=ppt/slides/slide2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8" name="Title 2"/>
          <p:cNvSpPr>
            <a:spLocks noGrp="1"/>
          </p:cNvSpPr>
          <p:nvPr>
            <p:ph type="title" idx="4294967295"/>
          </p:nvPr>
        </p:nvSpPr>
        <p:spPr/>
        <p:txBody>
          <a:bodyPr/>
          <a:lstStyle/>
          <a:p>
            <a:pPr eaLnBrk="1" hangingPunct="1"/>
            <a:r>
              <a:rPr lang="en-US" sz="3600" smtClean="0"/>
              <a:t>Try updating an entire acyclic subgraph</a:t>
            </a:r>
          </a:p>
        </p:txBody>
      </p:sp>
      <p:sp>
        <p:nvSpPr>
          <p:cNvPr id="2" name="Slide Number Placeholder 1"/>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E6AD4222-5ABD-4E6B-87F2-E8264A460132}" type="slidenum">
              <a:rPr lang="en-US" sz="1200">
                <a:solidFill>
                  <a:schemeClr val="tx1">
                    <a:tint val="75000"/>
                  </a:schemeClr>
                </a:solidFill>
                <a:latin typeface="+mn-lt"/>
                <a:cs typeface="+mn-cs"/>
              </a:rPr>
              <a:pPr algn="r" fontAlgn="auto">
                <a:spcBef>
                  <a:spcPts val="0"/>
                </a:spcBef>
                <a:spcAft>
                  <a:spcPts val="0"/>
                </a:spcAft>
                <a:defRPr/>
              </a:pPr>
              <a:t>288</a:t>
            </a:fld>
            <a:endParaRPr lang="en-US" sz="1200">
              <a:solidFill>
                <a:schemeClr val="tx1">
                  <a:tint val="75000"/>
                </a:schemeClr>
              </a:solidFill>
              <a:latin typeface="+mn-lt"/>
              <a:cs typeface="+mn-cs"/>
            </a:endParaRPr>
          </a:p>
        </p:txBody>
      </p:sp>
      <p:cxnSp>
        <p:nvCxnSpPr>
          <p:cNvPr id="12" name="Straight Arrow Connector 11"/>
          <p:cNvCxnSpPr/>
          <p:nvPr/>
        </p:nvCxnSpPr>
        <p:spPr>
          <a:xfrm flipH="1" flipV="1">
            <a:off x="1939925" y="4222750"/>
            <a:ext cx="3175" cy="33178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3" name="Straight Arrow Connector 12"/>
          <p:cNvCxnSpPr/>
          <p:nvPr/>
        </p:nvCxnSpPr>
        <p:spPr>
          <a:xfrm flipH="1" flipV="1">
            <a:off x="3236913" y="4219575"/>
            <a:ext cx="4762" cy="3333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 name="Straight Arrow Connector 13"/>
          <p:cNvCxnSpPr/>
          <p:nvPr/>
        </p:nvCxnSpPr>
        <p:spPr>
          <a:xfrm flipH="1" flipV="1">
            <a:off x="4575175" y="4219575"/>
            <a:ext cx="3175" cy="3333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5" name="Straight Arrow Connector 14"/>
          <p:cNvCxnSpPr/>
          <p:nvPr/>
        </p:nvCxnSpPr>
        <p:spPr>
          <a:xfrm flipH="1" flipV="1">
            <a:off x="5878513" y="4224338"/>
            <a:ext cx="3175" cy="336550"/>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6" name="Straight Arrow Connector 15"/>
          <p:cNvCxnSpPr/>
          <p:nvPr/>
        </p:nvCxnSpPr>
        <p:spPr>
          <a:xfrm flipH="1" flipV="1">
            <a:off x="7191375" y="4224338"/>
            <a:ext cx="1588" cy="336550"/>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0" name="Straight Arrow Connector 19"/>
          <p:cNvCxnSpPr/>
          <p:nvPr/>
        </p:nvCxnSpPr>
        <p:spPr>
          <a:xfrm flipV="1">
            <a:off x="4729163" y="2886075"/>
            <a:ext cx="806450" cy="65563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4" name="Straight Arrow Connector 23"/>
          <p:cNvCxnSpPr/>
          <p:nvPr/>
        </p:nvCxnSpPr>
        <p:spPr>
          <a:xfrm flipV="1">
            <a:off x="3052763" y="2033588"/>
            <a:ext cx="1096962" cy="534987"/>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5" name="Straight Arrow Connector 24"/>
          <p:cNvCxnSpPr/>
          <p:nvPr/>
        </p:nvCxnSpPr>
        <p:spPr>
          <a:xfrm flipH="1" flipV="1">
            <a:off x="6215063" y="2822575"/>
            <a:ext cx="219075" cy="7778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flipV="1">
            <a:off x="5834063" y="2470150"/>
            <a:ext cx="0" cy="2571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7" name="Straight Arrow Connector 26"/>
          <p:cNvCxnSpPr/>
          <p:nvPr/>
        </p:nvCxnSpPr>
        <p:spPr>
          <a:xfrm flipH="1" flipV="1">
            <a:off x="4976813" y="2051050"/>
            <a:ext cx="849312" cy="7143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8" name="Straight Arrow Connector 27"/>
          <p:cNvCxnSpPr/>
          <p:nvPr/>
        </p:nvCxnSpPr>
        <p:spPr>
          <a:xfrm flipV="1">
            <a:off x="4403725" y="1655763"/>
            <a:ext cx="0" cy="257175"/>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sp>
        <p:nvSpPr>
          <p:cNvPr id="62" name="Oval 61"/>
          <p:cNvSpPr/>
          <p:nvPr/>
        </p:nvSpPr>
        <p:spPr>
          <a:xfrm>
            <a:off x="1824038" y="3709988"/>
            <a:ext cx="425450" cy="43338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sp>
        <p:nvSpPr>
          <p:cNvPr id="63" name="Rectangle 62"/>
          <p:cNvSpPr/>
          <p:nvPr/>
        </p:nvSpPr>
        <p:spPr>
          <a:xfrm>
            <a:off x="1939925" y="4583113"/>
            <a:ext cx="212725"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64" name="Straight Connector 63"/>
          <p:cNvCxnSpPr>
            <a:stCxn id="62" idx="4"/>
            <a:endCxn id="63" idx="0"/>
          </p:cNvCxnSpPr>
          <p:nvPr/>
        </p:nvCxnSpPr>
        <p:spPr>
          <a:xfrm>
            <a:off x="2035175" y="4143375"/>
            <a:ext cx="11113" cy="43973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Oval 64"/>
          <p:cNvSpPr/>
          <p:nvPr/>
        </p:nvSpPr>
        <p:spPr>
          <a:xfrm>
            <a:off x="3130550" y="3709988"/>
            <a:ext cx="425450" cy="43338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5" name="Rectangle 65"/>
          <p:cNvSpPr/>
          <p:nvPr/>
        </p:nvSpPr>
        <p:spPr>
          <a:xfrm>
            <a:off x="3246438" y="4583113"/>
            <a:ext cx="211137"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67" name="Straight Connector 66"/>
          <p:cNvCxnSpPr>
            <a:stCxn id="65" idx="4"/>
          </p:cNvCxnSpPr>
          <p:nvPr/>
        </p:nvCxnSpPr>
        <p:spPr>
          <a:xfrm>
            <a:off x="3343275" y="4157663"/>
            <a:ext cx="11113" cy="43973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8" name="Oval 67"/>
          <p:cNvSpPr/>
          <p:nvPr/>
        </p:nvSpPr>
        <p:spPr>
          <a:xfrm>
            <a:off x="4456113" y="3708400"/>
            <a:ext cx="427037" cy="43338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sp>
        <p:nvSpPr>
          <p:cNvPr id="69" name="Rectangle 68"/>
          <p:cNvSpPr/>
          <p:nvPr/>
        </p:nvSpPr>
        <p:spPr>
          <a:xfrm>
            <a:off x="4573588" y="4579938"/>
            <a:ext cx="207962"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0" name="Straight Connector 69"/>
          <p:cNvCxnSpPr>
            <a:stCxn id="68" idx="4"/>
            <a:endCxn id="69" idx="0"/>
          </p:cNvCxnSpPr>
          <p:nvPr/>
        </p:nvCxnSpPr>
        <p:spPr>
          <a:xfrm>
            <a:off x="4668838" y="4141788"/>
            <a:ext cx="9525" cy="43815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1" name="Oval 70"/>
          <p:cNvSpPr/>
          <p:nvPr/>
        </p:nvSpPr>
        <p:spPr>
          <a:xfrm>
            <a:off x="5768975" y="3709988"/>
            <a:ext cx="428625" cy="43338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72" name="Rectangle 71"/>
          <p:cNvSpPr/>
          <p:nvPr/>
        </p:nvSpPr>
        <p:spPr>
          <a:xfrm>
            <a:off x="5886450" y="4583113"/>
            <a:ext cx="209550"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3" name="Straight Connector 72"/>
          <p:cNvCxnSpPr>
            <a:stCxn id="71" idx="4"/>
            <a:endCxn id="72" idx="0"/>
          </p:cNvCxnSpPr>
          <p:nvPr/>
        </p:nvCxnSpPr>
        <p:spPr>
          <a:xfrm>
            <a:off x="5983288" y="4143375"/>
            <a:ext cx="6350" cy="43973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4" name="Oval 73"/>
          <p:cNvSpPr/>
          <p:nvPr/>
        </p:nvSpPr>
        <p:spPr>
          <a:xfrm>
            <a:off x="7073900" y="3708400"/>
            <a:ext cx="430213" cy="43338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sp>
        <p:nvSpPr>
          <p:cNvPr id="75" name="Rectangle 74"/>
          <p:cNvSpPr/>
          <p:nvPr/>
        </p:nvSpPr>
        <p:spPr>
          <a:xfrm>
            <a:off x="7192963" y="4579938"/>
            <a:ext cx="209550"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6" name="Straight Connector 75"/>
          <p:cNvCxnSpPr>
            <a:stCxn id="74" idx="4"/>
            <a:endCxn id="75" idx="0"/>
          </p:cNvCxnSpPr>
          <p:nvPr/>
        </p:nvCxnSpPr>
        <p:spPr>
          <a:xfrm>
            <a:off x="7289800" y="4141788"/>
            <a:ext cx="6350" cy="43815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0934" name="Group 76"/>
          <p:cNvGrpSpPr>
            <a:grpSpLocks/>
          </p:cNvGrpSpPr>
          <p:nvPr/>
        </p:nvGrpSpPr>
        <p:grpSpPr bwMode="auto">
          <a:xfrm>
            <a:off x="1511300" y="4906963"/>
            <a:ext cx="6375400" cy="293687"/>
            <a:chOff x="492120" y="3950977"/>
            <a:chExt cx="8067290" cy="370958"/>
          </a:xfrm>
        </p:grpSpPr>
        <p:sp>
          <p:nvSpPr>
            <p:cNvPr id="80935" name="TextBox 10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800" dirty="0">
                  <a:latin typeface="Rockwell"/>
                  <a:ea typeface="Rockwell"/>
                  <a:cs typeface="Rockwell"/>
                </a:rPr>
                <a:t>time</a:t>
              </a:r>
            </a:p>
          </p:txBody>
        </p:sp>
        <p:sp>
          <p:nvSpPr>
            <p:cNvPr id="80936" name="TextBox 10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like</a:t>
              </a:r>
            </a:p>
          </p:txBody>
        </p:sp>
        <p:sp>
          <p:nvSpPr>
            <p:cNvPr id="80937" name="TextBox 10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flies</a:t>
              </a:r>
            </a:p>
          </p:txBody>
        </p:sp>
        <p:sp>
          <p:nvSpPr>
            <p:cNvPr id="80938" name="TextBox 10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an</a:t>
              </a:r>
            </a:p>
          </p:txBody>
        </p:sp>
        <p:sp>
          <p:nvSpPr>
            <p:cNvPr id="80939" name="TextBox 10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arrow</a:t>
              </a:r>
            </a:p>
          </p:txBody>
        </p:sp>
      </p:grpSp>
      <p:sp>
        <p:nvSpPr>
          <p:cNvPr id="78" name="Oval 77"/>
          <p:cNvSpPr/>
          <p:nvPr/>
        </p:nvSpPr>
        <p:spPr>
          <a:xfrm>
            <a:off x="6418263" y="2830513"/>
            <a:ext cx="427037" cy="43338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83" name="Oval 82"/>
          <p:cNvSpPr/>
          <p:nvPr/>
        </p:nvSpPr>
        <p:spPr>
          <a:xfrm>
            <a:off x="4467225" y="1274763"/>
            <a:ext cx="425450" cy="43338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84" name="Rectangle 83"/>
          <p:cNvSpPr/>
          <p:nvPr/>
        </p:nvSpPr>
        <p:spPr>
          <a:xfrm>
            <a:off x="4578350" y="1819275"/>
            <a:ext cx="209550"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85" name="Straight Connector 84"/>
          <p:cNvCxnSpPr>
            <a:stCxn id="84" idx="1"/>
            <a:endCxn id="93" idx="0"/>
          </p:cNvCxnSpPr>
          <p:nvPr/>
        </p:nvCxnSpPr>
        <p:spPr>
          <a:xfrm flipH="1">
            <a:off x="2679700" y="1925638"/>
            <a:ext cx="1898650" cy="90011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a:stCxn id="84" idx="0"/>
            <a:endCxn id="83" idx="4"/>
          </p:cNvCxnSpPr>
          <p:nvPr/>
        </p:nvCxnSpPr>
        <p:spPr>
          <a:xfrm flipH="1" flipV="1">
            <a:off x="4678363" y="1708150"/>
            <a:ext cx="3175" cy="1111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a:stCxn id="84" idx="3"/>
            <a:endCxn id="88" idx="0"/>
          </p:cNvCxnSpPr>
          <p:nvPr/>
        </p:nvCxnSpPr>
        <p:spPr>
          <a:xfrm>
            <a:off x="4787900" y="1925638"/>
            <a:ext cx="1238250" cy="10001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Oval 87"/>
          <p:cNvSpPr/>
          <p:nvPr/>
        </p:nvSpPr>
        <p:spPr>
          <a:xfrm>
            <a:off x="5811838" y="2025650"/>
            <a:ext cx="428625" cy="4318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sp>
        <p:nvSpPr>
          <p:cNvPr id="89" name="Rectangle 88"/>
          <p:cNvSpPr/>
          <p:nvPr/>
        </p:nvSpPr>
        <p:spPr>
          <a:xfrm>
            <a:off x="5921375" y="2586038"/>
            <a:ext cx="209550"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90" name="Straight Connector 89"/>
          <p:cNvCxnSpPr>
            <a:stCxn id="89" idx="1"/>
            <a:endCxn id="68" idx="0"/>
          </p:cNvCxnSpPr>
          <p:nvPr/>
        </p:nvCxnSpPr>
        <p:spPr>
          <a:xfrm flipH="1">
            <a:off x="4668838" y="2692400"/>
            <a:ext cx="1252537" cy="101600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1" name="Straight Connector 90"/>
          <p:cNvCxnSpPr>
            <a:stCxn id="89" idx="0"/>
            <a:endCxn id="88" idx="4"/>
          </p:cNvCxnSpPr>
          <p:nvPr/>
        </p:nvCxnSpPr>
        <p:spPr>
          <a:xfrm flipH="1" flipV="1">
            <a:off x="6026150" y="2457450"/>
            <a:ext cx="0" cy="128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p:cNvCxnSpPr>
            <a:stCxn id="89" idx="3"/>
            <a:endCxn id="78" idx="0"/>
          </p:cNvCxnSpPr>
          <p:nvPr/>
        </p:nvCxnSpPr>
        <p:spPr>
          <a:xfrm>
            <a:off x="6130925" y="2692400"/>
            <a:ext cx="501650" cy="13811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2463800" y="2825750"/>
            <a:ext cx="427038" cy="43338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98" name="Straight Connector 97"/>
          <p:cNvCxnSpPr/>
          <p:nvPr/>
        </p:nvCxnSpPr>
        <p:spPr>
          <a:xfrm>
            <a:off x="2244725" y="3948113"/>
            <a:ext cx="881063"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 name="Rectangle 98"/>
          <p:cNvSpPr/>
          <p:nvPr/>
        </p:nvSpPr>
        <p:spPr>
          <a:xfrm>
            <a:off x="2581275" y="3832225"/>
            <a:ext cx="207963" cy="2079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02" name="Straight Connector 101"/>
          <p:cNvCxnSpPr/>
          <p:nvPr/>
        </p:nvCxnSpPr>
        <p:spPr>
          <a:xfrm>
            <a:off x="4878388" y="3944938"/>
            <a:ext cx="887412"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3" name="Rectangle 102"/>
          <p:cNvSpPr/>
          <p:nvPr/>
        </p:nvSpPr>
        <p:spPr>
          <a:xfrm>
            <a:off x="5213350" y="3829050"/>
            <a:ext cx="209550" cy="2095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04" name="Straight Connector 103"/>
          <p:cNvCxnSpPr/>
          <p:nvPr/>
        </p:nvCxnSpPr>
        <p:spPr>
          <a:xfrm flipV="1">
            <a:off x="6191250" y="3944938"/>
            <a:ext cx="881063"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5" name="Rectangle 104"/>
          <p:cNvSpPr/>
          <p:nvPr/>
        </p:nvSpPr>
        <p:spPr>
          <a:xfrm>
            <a:off x="6527800" y="3832225"/>
            <a:ext cx="209550" cy="2079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30" name="Straight Arrow Connector 29"/>
          <p:cNvCxnSpPr/>
          <p:nvPr/>
        </p:nvCxnSpPr>
        <p:spPr>
          <a:xfrm flipH="1" flipV="1">
            <a:off x="2124075" y="4171950"/>
            <a:ext cx="3175" cy="334963"/>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1" name="Straight Arrow Connector 30"/>
          <p:cNvCxnSpPr/>
          <p:nvPr/>
        </p:nvCxnSpPr>
        <p:spPr>
          <a:xfrm flipH="1" flipV="1">
            <a:off x="4759325" y="4156075"/>
            <a:ext cx="3175" cy="33337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2" name="Straight Arrow Connector 31"/>
          <p:cNvCxnSpPr/>
          <p:nvPr/>
        </p:nvCxnSpPr>
        <p:spPr>
          <a:xfrm flipH="1" flipV="1">
            <a:off x="6062663" y="4176713"/>
            <a:ext cx="3175" cy="33496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3" name="Straight Arrow Connector 32"/>
          <p:cNvCxnSpPr/>
          <p:nvPr/>
        </p:nvCxnSpPr>
        <p:spPr>
          <a:xfrm flipH="1" flipV="1">
            <a:off x="7394575" y="4176713"/>
            <a:ext cx="3175" cy="33496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7" name="Straight Arrow Connector 36"/>
          <p:cNvCxnSpPr/>
          <p:nvPr/>
        </p:nvCxnSpPr>
        <p:spPr>
          <a:xfrm flipV="1">
            <a:off x="4976813" y="2921000"/>
            <a:ext cx="806450" cy="655638"/>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1" name="Straight Arrow Connector 40"/>
          <p:cNvCxnSpPr/>
          <p:nvPr/>
        </p:nvCxnSpPr>
        <p:spPr>
          <a:xfrm flipV="1">
            <a:off x="3344863" y="2093913"/>
            <a:ext cx="1093787" cy="534987"/>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2" name="Straight Arrow Connector 41"/>
          <p:cNvCxnSpPr/>
          <p:nvPr/>
        </p:nvCxnSpPr>
        <p:spPr>
          <a:xfrm flipH="1" flipV="1">
            <a:off x="6340475" y="2674938"/>
            <a:ext cx="398463" cy="109537"/>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3" name="Straight Arrow Connector 42"/>
          <p:cNvCxnSpPr/>
          <p:nvPr/>
        </p:nvCxnSpPr>
        <p:spPr>
          <a:xfrm flipV="1">
            <a:off x="6259513" y="2324100"/>
            <a:ext cx="0" cy="25717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4" name="Straight Arrow Connector 43"/>
          <p:cNvCxnSpPr/>
          <p:nvPr/>
        </p:nvCxnSpPr>
        <p:spPr>
          <a:xfrm flipH="1" flipV="1">
            <a:off x="5140325" y="1882775"/>
            <a:ext cx="849313" cy="7302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5" name="Straight Arrow Connector 44"/>
          <p:cNvCxnSpPr/>
          <p:nvPr/>
        </p:nvCxnSpPr>
        <p:spPr>
          <a:xfrm flipV="1">
            <a:off x="4918075" y="1566863"/>
            <a:ext cx="0" cy="25717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6" name="Straight Arrow Connector 45"/>
          <p:cNvCxnSpPr/>
          <p:nvPr/>
        </p:nvCxnSpPr>
        <p:spPr>
          <a:xfrm flipV="1">
            <a:off x="2305050" y="4051300"/>
            <a:ext cx="239713" cy="1588"/>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80985" name="Straight Arrow Connector 46"/>
          <p:cNvCxnSpPr>
            <a:cxnSpLocks noChangeShapeType="1"/>
          </p:cNvCxnSpPr>
          <p:nvPr/>
        </p:nvCxnSpPr>
        <p:spPr bwMode="auto">
          <a:xfrm>
            <a:off x="2886075" y="4057650"/>
            <a:ext cx="239713" cy="0"/>
          </a:xfrm>
          <a:prstGeom prst="straightConnector1">
            <a:avLst/>
          </a:prstGeom>
          <a:noFill/>
          <a:ln w="12700" algn="ctr">
            <a:solidFill>
              <a:srgbClr val="84AA33"/>
            </a:solidFill>
            <a:round/>
            <a:headEnd type="oval" w="med" len="med"/>
            <a:tailEnd type="triangle" w="med" len="med"/>
          </a:ln>
        </p:spPr>
      </p:cxnSp>
      <p:cxnSp>
        <p:nvCxnSpPr>
          <p:cNvPr id="48" name="Straight Arrow Connector 47"/>
          <p:cNvCxnSpPr/>
          <p:nvPr/>
        </p:nvCxnSpPr>
        <p:spPr>
          <a:xfrm flipH="1">
            <a:off x="2817813" y="3868738"/>
            <a:ext cx="234950"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9" name="Straight Arrow Connector 48"/>
          <p:cNvCxnSpPr/>
          <p:nvPr/>
        </p:nvCxnSpPr>
        <p:spPr>
          <a:xfrm flipH="1">
            <a:off x="2260600" y="3868738"/>
            <a:ext cx="231775"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80992" name="Straight Arrow Connector 53"/>
          <p:cNvCxnSpPr>
            <a:cxnSpLocks noChangeShapeType="1"/>
          </p:cNvCxnSpPr>
          <p:nvPr/>
        </p:nvCxnSpPr>
        <p:spPr bwMode="auto">
          <a:xfrm>
            <a:off x="4948238" y="4048125"/>
            <a:ext cx="238125" cy="0"/>
          </a:xfrm>
          <a:prstGeom prst="straightConnector1">
            <a:avLst/>
          </a:prstGeom>
          <a:noFill/>
          <a:ln w="12700" algn="ctr">
            <a:solidFill>
              <a:srgbClr val="84AA33"/>
            </a:solidFill>
            <a:round/>
            <a:headEnd type="oval" w="med" len="med"/>
            <a:tailEnd type="triangle" w="med" len="med"/>
          </a:ln>
        </p:spPr>
      </p:cxnSp>
      <p:cxnSp>
        <p:nvCxnSpPr>
          <p:cNvPr id="55" name="Straight Arrow Connector 54"/>
          <p:cNvCxnSpPr/>
          <p:nvPr/>
        </p:nvCxnSpPr>
        <p:spPr>
          <a:xfrm flipV="1">
            <a:off x="5526088" y="4052888"/>
            <a:ext cx="239712" cy="3175"/>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6" name="Straight Arrow Connector 55"/>
          <p:cNvCxnSpPr/>
          <p:nvPr/>
        </p:nvCxnSpPr>
        <p:spPr>
          <a:xfrm flipH="1">
            <a:off x="5461000" y="3863975"/>
            <a:ext cx="231775"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7" name="Straight Arrow Connector 56"/>
          <p:cNvCxnSpPr/>
          <p:nvPr/>
        </p:nvCxnSpPr>
        <p:spPr>
          <a:xfrm flipH="1">
            <a:off x="4900613" y="3863975"/>
            <a:ext cx="234950"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8" name="Straight Arrow Connector 57"/>
          <p:cNvCxnSpPr/>
          <p:nvPr/>
        </p:nvCxnSpPr>
        <p:spPr>
          <a:xfrm flipV="1">
            <a:off x="6259513" y="4051300"/>
            <a:ext cx="239712" cy="1588"/>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9" name="Straight Arrow Connector 58"/>
          <p:cNvCxnSpPr/>
          <p:nvPr/>
        </p:nvCxnSpPr>
        <p:spPr>
          <a:xfrm flipV="1">
            <a:off x="6840538" y="4056063"/>
            <a:ext cx="239712" cy="1587"/>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60" name="Straight Arrow Connector 59"/>
          <p:cNvCxnSpPr/>
          <p:nvPr/>
        </p:nvCxnSpPr>
        <p:spPr>
          <a:xfrm flipH="1">
            <a:off x="6772275" y="3867150"/>
            <a:ext cx="234950"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61" name="Straight Arrow Connector 60"/>
          <p:cNvCxnSpPr/>
          <p:nvPr/>
        </p:nvCxnSpPr>
        <p:spPr>
          <a:xfrm flipH="1">
            <a:off x="6215063" y="3867150"/>
            <a:ext cx="231775"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9" name="TextBox 8"/>
          <p:cNvSpPr txBox="1"/>
          <p:nvPr/>
        </p:nvSpPr>
        <p:spPr>
          <a:xfrm>
            <a:off x="0" y="6446838"/>
            <a:ext cx="8031163" cy="411162"/>
          </a:xfrm>
          <a:prstGeom prst="rect">
            <a:avLst/>
          </a:prstGeom>
          <a:solidFill>
            <a:schemeClr val="accent6">
              <a:lumMod val="60000"/>
              <a:lumOff val="40000"/>
            </a:schemeClr>
          </a:solidFill>
        </p:spPr>
        <p:txBody>
          <a:bodyPr anchor="ctr"/>
          <a:lstStyle/>
          <a:p>
            <a:r>
              <a:rPr lang="en-US" sz="1800"/>
              <a:t>Tree-based Reparameterization (Wainwright et al. 2001); also see Residual Splash</a:t>
            </a:r>
          </a:p>
        </p:txBody>
      </p:sp>
      <p:sp>
        <p:nvSpPr>
          <p:cNvPr id="81001" name="Text Box 105"/>
          <p:cNvSpPr txBox="1">
            <a:spLocks noChangeArrowheads="1"/>
          </p:cNvSpPr>
          <p:nvPr/>
        </p:nvSpPr>
        <p:spPr bwMode="auto">
          <a:xfrm>
            <a:off x="73025" y="1282700"/>
            <a:ext cx="3087688" cy="1187450"/>
          </a:xfrm>
          <a:prstGeom prst="rect">
            <a:avLst/>
          </a:prstGeom>
          <a:noFill/>
          <a:ln w="9525">
            <a:noFill/>
            <a:miter lim="800000"/>
            <a:headEnd/>
            <a:tailEnd/>
          </a:ln>
          <a:effectLst/>
        </p:spPr>
        <p:txBody>
          <a:bodyPr wrap="none">
            <a:spAutoFit/>
          </a:bodyPr>
          <a:lstStyle/>
          <a:p>
            <a:r>
              <a:rPr lang="en-US" sz="2400">
                <a:solidFill>
                  <a:srgbClr val="FF0000"/>
                </a:solidFill>
              </a:rPr>
              <a:t>Another subgraph;</a:t>
            </a:r>
          </a:p>
          <a:p>
            <a:r>
              <a:rPr lang="en-US" sz="2400">
                <a:solidFill>
                  <a:srgbClr val="FF0000"/>
                </a:solidFill>
              </a:rPr>
              <a:t>update leaves to root, </a:t>
            </a:r>
            <a:br>
              <a:rPr lang="en-US" sz="2400">
                <a:solidFill>
                  <a:srgbClr val="FF0000"/>
                </a:solidFill>
              </a:rPr>
            </a:br>
            <a:r>
              <a:rPr lang="en-US" sz="2400">
                <a:solidFill>
                  <a:srgbClr val="FF0000"/>
                </a:solidFill>
              </a:rPr>
              <a:t>then root to leaves</a:t>
            </a:r>
          </a:p>
        </p:txBody>
      </p:sp>
      <p:sp>
        <p:nvSpPr>
          <p:cNvPr id="81002" name="Text Box 106"/>
          <p:cNvSpPr txBox="1">
            <a:spLocks noChangeArrowheads="1"/>
          </p:cNvSpPr>
          <p:nvPr/>
        </p:nvSpPr>
        <p:spPr bwMode="auto">
          <a:xfrm>
            <a:off x="563563" y="5160963"/>
            <a:ext cx="4010025" cy="1187450"/>
          </a:xfrm>
          <a:prstGeom prst="rect">
            <a:avLst/>
          </a:prstGeom>
          <a:noFill/>
          <a:ln w="9525">
            <a:noFill/>
            <a:miter lim="800000"/>
            <a:headEnd/>
            <a:tailEnd/>
          </a:ln>
          <a:effectLst/>
        </p:spPr>
        <p:txBody>
          <a:bodyPr wrap="none">
            <a:spAutoFit/>
          </a:bodyPr>
          <a:lstStyle/>
          <a:p>
            <a:r>
              <a:rPr lang="en-US" sz="2400">
                <a:solidFill>
                  <a:srgbClr val="FF0000"/>
                </a:solidFill>
              </a:rPr>
              <a:t>At every step, pick a spanning</a:t>
            </a:r>
            <a:br>
              <a:rPr lang="en-US" sz="2400">
                <a:solidFill>
                  <a:srgbClr val="FF0000"/>
                </a:solidFill>
              </a:rPr>
            </a:br>
            <a:r>
              <a:rPr lang="en-US" sz="2400">
                <a:solidFill>
                  <a:srgbClr val="FF0000"/>
                </a:solidFill>
              </a:rPr>
              <a:t>tree (or spanning forest)</a:t>
            </a:r>
            <a:br>
              <a:rPr lang="en-US" sz="2400">
                <a:solidFill>
                  <a:srgbClr val="FF0000"/>
                </a:solidFill>
              </a:rPr>
            </a:br>
            <a:r>
              <a:rPr lang="en-US" sz="2400">
                <a:solidFill>
                  <a:srgbClr val="FF0000"/>
                </a:solidFill>
              </a:rPr>
              <a:t>that covers </a:t>
            </a:r>
            <a:r>
              <a:rPr lang="en-US" sz="2400" b="1">
                <a:solidFill>
                  <a:srgbClr val="FF0000"/>
                </a:solidFill>
              </a:rPr>
              <a:t>many stale edges</a:t>
            </a:r>
          </a:p>
        </p:txBody>
      </p:sp>
      <p:sp>
        <p:nvSpPr>
          <p:cNvPr id="81003" name="Text Box 107"/>
          <p:cNvSpPr txBox="1">
            <a:spLocks noChangeArrowheads="1"/>
          </p:cNvSpPr>
          <p:nvPr/>
        </p:nvSpPr>
        <p:spPr bwMode="auto">
          <a:xfrm>
            <a:off x="5067300" y="5254625"/>
            <a:ext cx="3619500" cy="1006475"/>
          </a:xfrm>
          <a:prstGeom prst="rect">
            <a:avLst/>
          </a:prstGeom>
          <a:noFill/>
          <a:ln w="9525">
            <a:noFill/>
            <a:miter lim="800000"/>
            <a:headEnd/>
            <a:tailEnd/>
          </a:ln>
          <a:effectLst/>
        </p:spPr>
        <p:txBody>
          <a:bodyPr>
            <a:spAutoFit/>
          </a:bodyPr>
          <a:lstStyle/>
          <a:p>
            <a:r>
              <a:rPr lang="en-US" sz="2000">
                <a:solidFill>
                  <a:srgbClr val="FF0000"/>
                </a:solidFill>
              </a:rPr>
              <a:t>As we update messages in the tree, it affects staleness of messages outside the tree</a:t>
            </a:r>
            <a:endParaRPr lang="en-US" sz="2000" b="1">
              <a:solidFill>
                <a:srgbClr val="FF0000"/>
              </a:solidFill>
            </a:endParaRPr>
          </a:p>
        </p:txBody>
      </p:sp>
    </p:spTree>
    <p:extLst>
      <p:ext uri="{BB962C8B-B14F-4D97-AF65-F5344CB8AC3E}">
        <p14:creationId xmlns:p14="http://schemas.microsoft.com/office/powerpoint/2010/main" val="412993347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1002"/>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100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002" grpId="0"/>
      <p:bldP spid="81003" grpId="0"/>
    </p:bldLst>
  </p:timing>
</p:sld>
</file>

<file path=ppt/slides/slide2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Title 2"/>
          <p:cNvSpPr>
            <a:spLocks noGrp="1"/>
          </p:cNvSpPr>
          <p:nvPr>
            <p:ph type="title" idx="4294967295"/>
          </p:nvPr>
        </p:nvSpPr>
        <p:spPr/>
        <p:txBody>
          <a:bodyPr/>
          <a:lstStyle/>
          <a:p>
            <a:pPr eaLnBrk="1" hangingPunct="1"/>
            <a:r>
              <a:rPr lang="en-US" sz="3600" smtClean="0"/>
              <a:t>Acyclic Belief Propagation</a:t>
            </a:r>
          </a:p>
        </p:txBody>
      </p:sp>
      <p:sp>
        <p:nvSpPr>
          <p:cNvPr id="2" name="Slide Number Placeholder 1"/>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E620D1CE-F8E6-4909-A83A-FD2F3D6931DE}" type="slidenum">
              <a:rPr lang="en-US" sz="1200">
                <a:solidFill>
                  <a:schemeClr val="tx1">
                    <a:tint val="75000"/>
                  </a:schemeClr>
                </a:solidFill>
                <a:latin typeface="+mn-lt"/>
                <a:cs typeface="+mn-cs"/>
              </a:rPr>
              <a:pPr algn="r" fontAlgn="auto">
                <a:spcBef>
                  <a:spcPts val="0"/>
                </a:spcBef>
                <a:spcAft>
                  <a:spcPts val="0"/>
                </a:spcAft>
                <a:defRPr/>
              </a:pPr>
              <a:t>289</a:t>
            </a:fld>
            <a:endParaRPr lang="en-US" sz="1200">
              <a:solidFill>
                <a:schemeClr val="tx1">
                  <a:tint val="75000"/>
                </a:schemeClr>
              </a:solidFill>
              <a:latin typeface="+mn-lt"/>
              <a:cs typeface="+mn-cs"/>
            </a:endParaRPr>
          </a:p>
        </p:txBody>
      </p:sp>
      <p:sp>
        <p:nvSpPr>
          <p:cNvPr id="74" name="Content Placeholder 2"/>
          <p:cNvSpPr txBox="1">
            <a:spLocks/>
          </p:cNvSpPr>
          <p:nvPr/>
        </p:nvSpPr>
        <p:spPr>
          <a:xfrm>
            <a:off x="457200" y="1044575"/>
            <a:ext cx="8389938" cy="1506538"/>
          </a:xfrm>
          <a:prstGeom prst="rect">
            <a:avLst/>
          </a:prstGeom>
          <a:solidFill>
            <a:schemeClr val="bg1"/>
          </a:solidFill>
          <a:ln w="12700" cmpd="sng">
            <a:solidFill>
              <a:schemeClr val="tx1"/>
            </a:solidFill>
          </a:ln>
          <a:effectLst>
            <a:outerShdw blurRad="50800" dist="38100" dir="5400000" algn="t" rotWithShape="0">
              <a:prstClr val="black">
                <a:alpha val="40000"/>
              </a:prstClr>
            </a:outerShdw>
          </a:effectLst>
        </p:spPr>
        <p:txBody>
          <a:bodyPr>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defRPr/>
            </a:pPr>
            <a:r>
              <a:rPr lang="en-US" dirty="0" smtClean="0"/>
              <a:t>In a graph with no cycles:</a:t>
            </a:r>
          </a:p>
          <a:p>
            <a:pPr marL="514350" indent="-514350" fontAlgn="auto">
              <a:spcAft>
                <a:spcPts val="0"/>
              </a:spcAft>
              <a:buFont typeface="+mj-lt"/>
              <a:buAutoNum type="arabicPeriod"/>
              <a:defRPr/>
            </a:pPr>
            <a:r>
              <a:rPr lang="en-US" dirty="0" smtClean="0"/>
              <a:t>Send </a:t>
            </a:r>
            <a:r>
              <a:rPr lang="en-US" dirty="0"/>
              <a:t>messages from the </a:t>
            </a:r>
            <a:r>
              <a:rPr lang="en-US" b="1" dirty="0"/>
              <a:t>leaves</a:t>
            </a:r>
            <a:r>
              <a:rPr lang="en-US" dirty="0"/>
              <a:t> to the </a:t>
            </a:r>
            <a:r>
              <a:rPr lang="en-US" b="1" dirty="0" smtClean="0"/>
              <a:t>root</a:t>
            </a:r>
            <a:r>
              <a:rPr lang="en-US" dirty="0" smtClean="0"/>
              <a:t>.</a:t>
            </a:r>
            <a:endParaRPr lang="en-US" b="1" dirty="0" smtClean="0"/>
          </a:p>
          <a:p>
            <a:pPr marL="514350" indent="-514350" fontAlgn="auto">
              <a:spcAft>
                <a:spcPts val="0"/>
              </a:spcAft>
              <a:buFont typeface="+mj-lt"/>
              <a:buAutoNum type="arabicPeriod"/>
              <a:defRPr/>
            </a:pPr>
            <a:r>
              <a:rPr lang="en-US" dirty="0" smtClean="0"/>
              <a:t>Send </a:t>
            </a:r>
            <a:r>
              <a:rPr lang="en-US" dirty="0"/>
              <a:t>messages from the </a:t>
            </a:r>
            <a:r>
              <a:rPr lang="en-US" b="1" dirty="0"/>
              <a:t>root</a:t>
            </a:r>
            <a:r>
              <a:rPr lang="en-US" dirty="0"/>
              <a:t> to the </a:t>
            </a:r>
            <a:r>
              <a:rPr lang="en-US" b="1" dirty="0"/>
              <a:t>leaves</a:t>
            </a:r>
            <a:r>
              <a:rPr lang="en-US" dirty="0" smtClean="0"/>
              <a:t>.</a:t>
            </a:r>
          </a:p>
          <a:p>
            <a:pPr marL="0" indent="0" fontAlgn="auto">
              <a:spcAft>
                <a:spcPts val="0"/>
              </a:spcAft>
              <a:buFont typeface="Arial"/>
              <a:buNone/>
              <a:defRPr/>
            </a:pPr>
            <a:r>
              <a:rPr lang="en-US" dirty="0"/>
              <a:t>Each </a:t>
            </a:r>
            <a:r>
              <a:rPr lang="en-US" dirty="0" smtClean="0"/>
              <a:t>outgoing message </a:t>
            </a:r>
            <a:r>
              <a:rPr lang="en-US" dirty="0"/>
              <a:t>is sent only </a:t>
            </a:r>
            <a:r>
              <a:rPr lang="en-US" dirty="0" smtClean="0"/>
              <a:t>after all </a:t>
            </a:r>
            <a:r>
              <a:rPr lang="en-US" dirty="0"/>
              <a:t>its incoming </a:t>
            </a:r>
            <a:r>
              <a:rPr lang="en-US" dirty="0" smtClean="0"/>
              <a:t>messages have been received.</a:t>
            </a:r>
            <a:endParaRPr lang="en-US" dirty="0"/>
          </a:p>
          <a:p>
            <a:pPr marL="0" indent="0" fontAlgn="auto">
              <a:spcAft>
                <a:spcPts val="0"/>
              </a:spcAft>
              <a:buFont typeface="Arial"/>
              <a:buNone/>
              <a:defRPr/>
            </a:pPr>
            <a:endParaRPr lang="en-US" dirty="0"/>
          </a:p>
          <a:p>
            <a:pPr marL="0" indent="0" fontAlgn="auto">
              <a:spcAft>
                <a:spcPts val="0"/>
              </a:spcAft>
              <a:buFont typeface="Arial"/>
              <a:buNone/>
              <a:defRPr/>
            </a:pPr>
            <a:endParaRPr lang="en-US" dirty="0"/>
          </a:p>
        </p:txBody>
      </p:sp>
      <p:grpSp>
        <p:nvGrpSpPr>
          <p:cNvPr id="45060" name="Group 3"/>
          <p:cNvGrpSpPr>
            <a:grpSpLocks/>
          </p:cNvGrpSpPr>
          <p:nvPr/>
        </p:nvGrpSpPr>
        <p:grpSpPr bwMode="auto">
          <a:xfrm>
            <a:off x="1524000" y="2716213"/>
            <a:ext cx="6096000" cy="3754437"/>
            <a:chOff x="619510" y="1501169"/>
            <a:chExt cx="8067290" cy="4970132"/>
          </a:xfrm>
        </p:grpSpPr>
        <p:sp>
          <p:nvSpPr>
            <p:cNvPr id="84" name="Oval 83"/>
            <p:cNvSpPr/>
            <p:nvPr/>
          </p:nvSpPr>
          <p:spPr>
            <a:xfrm>
              <a:off x="1014471" y="4584122"/>
              <a:ext cx="539921" cy="54850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1</a:t>
              </a:r>
              <a:endParaRPr lang="en-US" sz="1200" i="1" dirty="0">
                <a:solidFill>
                  <a:schemeClr val="tx1"/>
                </a:solidFill>
                <a:latin typeface="Times New Roman"/>
                <a:cs typeface="Times New Roman"/>
              </a:endParaRPr>
            </a:p>
          </p:txBody>
        </p:sp>
        <p:sp>
          <p:nvSpPr>
            <p:cNvPr id="85" name="Rectangle 84"/>
            <p:cNvSpPr/>
            <p:nvPr/>
          </p:nvSpPr>
          <p:spPr>
            <a:xfrm>
              <a:off x="1163633" y="5687429"/>
              <a:ext cx="264708" cy="2668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200" i="1">
                <a:solidFill>
                  <a:schemeClr val="bg1"/>
                </a:solidFill>
                <a:latin typeface="Times New Roman" pitchFamily="18" charset="0"/>
                <a:cs typeface="Times New Roman" pitchFamily="18" charset="0"/>
              </a:endParaRPr>
            </a:p>
          </p:txBody>
        </p:sp>
        <p:cxnSp>
          <p:nvCxnSpPr>
            <p:cNvPr id="87" name="Straight Connector 86"/>
            <p:cNvCxnSpPr>
              <a:stCxn id="84" idx="4"/>
              <a:endCxn id="85" idx="0"/>
            </p:cNvCxnSpPr>
            <p:nvPr/>
          </p:nvCxnSpPr>
          <p:spPr>
            <a:xfrm>
              <a:off x="1285482" y="5132623"/>
              <a:ext cx="10504" cy="5548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Oval 87"/>
            <p:cNvSpPr/>
            <p:nvPr/>
          </p:nvSpPr>
          <p:spPr>
            <a:xfrm>
              <a:off x="2667846" y="4584122"/>
              <a:ext cx="539920" cy="54850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2</a:t>
              </a:r>
              <a:endParaRPr lang="en-US" sz="1200" i="1" dirty="0">
                <a:solidFill>
                  <a:schemeClr val="tx1"/>
                </a:solidFill>
                <a:latin typeface="Times New Roman"/>
                <a:cs typeface="Times New Roman"/>
              </a:endParaRPr>
            </a:p>
          </p:txBody>
        </p:sp>
        <p:sp>
          <p:nvSpPr>
            <p:cNvPr id="89" name="Rectangle 88"/>
            <p:cNvSpPr/>
            <p:nvPr/>
          </p:nvSpPr>
          <p:spPr>
            <a:xfrm>
              <a:off x="2817006" y="5687429"/>
              <a:ext cx="264708" cy="2668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200" i="1">
                <a:solidFill>
                  <a:schemeClr val="bg1"/>
                </a:solidFill>
                <a:latin typeface="Times New Roman" pitchFamily="18" charset="0"/>
                <a:cs typeface="Times New Roman" pitchFamily="18" charset="0"/>
              </a:endParaRPr>
            </a:p>
          </p:txBody>
        </p:sp>
        <p:cxnSp>
          <p:nvCxnSpPr>
            <p:cNvPr id="94" name="Straight Connector 93"/>
            <p:cNvCxnSpPr>
              <a:stCxn id="88" idx="4"/>
              <a:endCxn id="89" idx="0"/>
            </p:cNvCxnSpPr>
            <p:nvPr/>
          </p:nvCxnSpPr>
          <p:spPr>
            <a:xfrm>
              <a:off x="2936756" y="5132623"/>
              <a:ext cx="12605" cy="5548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5" name="Oval 94"/>
            <p:cNvSpPr/>
            <p:nvPr/>
          </p:nvSpPr>
          <p:spPr>
            <a:xfrm>
              <a:off x="4346430" y="4582021"/>
              <a:ext cx="539921" cy="5485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3</a:t>
              </a:r>
              <a:endParaRPr lang="en-US" sz="1200" i="1" dirty="0">
                <a:solidFill>
                  <a:schemeClr val="tx1"/>
                </a:solidFill>
                <a:latin typeface="Times New Roman"/>
                <a:cs typeface="Times New Roman"/>
              </a:endParaRPr>
            </a:p>
          </p:txBody>
        </p:sp>
        <p:sp>
          <p:nvSpPr>
            <p:cNvPr id="96" name="Rectangle 95"/>
            <p:cNvSpPr/>
            <p:nvPr/>
          </p:nvSpPr>
          <p:spPr>
            <a:xfrm>
              <a:off x="4495591" y="5685327"/>
              <a:ext cx="264708" cy="2647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200" i="1">
                <a:solidFill>
                  <a:schemeClr val="bg1"/>
                </a:solidFill>
                <a:latin typeface="Times New Roman" pitchFamily="18" charset="0"/>
                <a:cs typeface="Times New Roman" pitchFamily="18" charset="0"/>
              </a:endParaRPr>
            </a:p>
          </p:txBody>
        </p:sp>
        <p:cxnSp>
          <p:nvCxnSpPr>
            <p:cNvPr id="97" name="Straight Connector 96"/>
            <p:cNvCxnSpPr>
              <a:stCxn id="95" idx="4"/>
              <a:endCxn id="96" idx="0"/>
            </p:cNvCxnSpPr>
            <p:nvPr/>
          </p:nvCxnSpPr>
          <p:spPr>
            <a:xfrm>
              <a:off x="4615340" y="5130521"/>
              <a:ext cx="12605" cy="5548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8" name="Oval 97"/>
            <p:cNvSpPr/>
            <p:nvPr/>
          </p:nvSpPr>
          <p:spPr>
            <a:xfrm>
              <a:off x="6006107" y="4584122"/>
              <a:ext cx="542021" cy="54850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4</a:t>
              </a:r>
              <a:endParaRPr lang="en-US" sz="1200" i="1" dirty="0">
                <a:solidFill>
                  <a:schemeClr val="tx1"/>
                </a:solidFill>
                <a:latin typeface="Times New Roman"/>
                <a:cs typeface="Times New Roman"/>
              </a:endParaRPr>
            </a:p>
          </p:txBody>
        </p:sp>
        <p:sp>
          <p:nvSpPr>
            <p:cNvPr id="99" name="Rectangle 98"/>
            <p:cNvSpPr/>
            <p:nvPr/>
          </p:nvSpPr>
          <p:spPr>
            <a:xfrm>
              <a:off x="6155268" y="5687429"/>
              <a:ext cx="266808" cy="2668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200" i="1">
                <a:solidFill>
                  <a:schemeClr val="bg1"/>
                </a:solidFill>
                <a:latin typeface="Times New Roman" pitchFamily="18" charset="0"/>
                <a:cs typeface="Times New Roman" pitchFamily="18" charset="0"/>
              </a:endParaRPr>
            </a:p>
          </p:txBody>
        </p:sp>
        <p:cxnSp>
          <p:nvCxnSpPr>
            <p:cNvPr id="100" name="Straight Connector 99"/>
            <p:cNvCxnSpPr>
              <a:stCxn id="98" idx="4"/>
              <a:endCxn id="99" idx="0"/>
            </p:cNvCxnSpPr>
            <p:nvPr/>
          </p:nvCxnSpPr>
          <p:spPr>
            <a:xfrm>
              <a:off x="6277118" y="5132623"/>
              <a:ext cx="10504" cy="5548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1" name="Oval 100"/>
            <p:cNvSpPr/>
            <p:nvPr/>
          </p:nvSpPr>
          <p:spPr>
            <a:xfrm>
              <a:off x="7659482" y="4582021"/>
              <a:ext cx="542021" cy="5485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5</a:t>
              </a:r>
              <a:endParaRPr lang="en-US" sz="1200" i="1" dirty="0">
                <a:solidFill>
                  <a:schemeClr val="tx1"/>
                </a:solidFill>
                <a:latin typeface="Times New Roman"/>
                <a:cs typeface="Times New Roman"/>
              </a:endParaRPr>
            </a:p>
          </p:txBody>
        </p:sp>
        <p:sp>
          <p:nvSpPr>
            <p:cNvPr id="102" name="Rectangle 101"/>
            <p:cNvSpPr/>
            <p:nvPr/>
          </p:nvSpPr>
          <p:spPr>
            <a:xfrm>
              <a:off x="7808642" y="5685327"/>
              <a:ext cx="264708" cy="2647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200" i="1">
                <a:solidFill>
                  <a:schemeClr val="bg1"/>
                </a:solidFill>
                <a:latin typeface="Times New Roman" pitchFamily="18" charset="0"/>
                <a:cs typeface="Times New Roman" pitchFamily="18" charset="0"/>
              </a:endParaRPr>
            </a:p>
          </p:txBody>
        </p:sp>
        <p:cxnSp>
          <p:nvCxnSpPr>
            <p:cNvPr id="103" name="Straight Connector 102"/>
            <p:cNvCxnSpPr>
              <a:stCxn id="101" idx="4"/>
              <a:endCxn id="102" idx="0"/>
            </p:cNvCxnSpPr>
            <p:nvPr/>
          </p:nvCxnSpPr>
          <p:spPr>
            <a:xfrm>
              <a:off x="7930492" y="5130521"/>
              <a:ext cx="10505" cy="5548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5093" name="Group 103"/>
            <p:cNvGrpSpPr>
              <a:grpSpLocks/>
            </p:cNvGrpSpPr>
            <p:nvPr/>
          </p:nvGrpSpPr>
          <p:grpSpPr bwMode="auto">
            <a:xfrm>
              <a:off x="619510" y="6100343"/>
              <a:ext cx="8067290" cy="370958"/>
              <a:chOff x="492120" y="3950977"/>
              <a:chExt cx="8067290" cy="370958"/>
            </a:xfrm>
          </p:grpSpPr>
          <p:sp>
            <p:nvSpPr>
              <p:cNvPr id="45114" name="TextBox 104"/>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200" dirty="0">
                    <a:latin typeface="Rockwell"/>
                    <a:ea typeface="Rockwell"/>
                    <a:cs typeface="Rockwell"/>
                  </a:rPr>
                  <a:t>time</a:t>
                </a:r>
              </a:p>
            </p:txBody>
          </p:sp>
          <p:sp>
            <p:nvSpPr>
              <p:cNvPr id="45115" name="TextBox 105"/>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200" dirty="0">
                    <a:latin typeface="Rockwell"/>
                    <a:ea typeface="Rockwell"/>
                    <a:cs typeface="Rockwell"/>
                  </a:rPr>
                  <a:t>like</a:t>
                </a:r>
              </a:p>
            </p:txBody>
          </p:sp>
          <p:sp>
            <p:nvSpPr>
              <p:cNvPr id="45116" name="TextBox 106"/>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200" dirty="0">
                    <a:latin typeface="Rockwell"/>
                    <a:ea typeface="Rockwell"/>
                    <a:cs typeface="Rockwell"/>
                  </a:rPr>
                  <a:t>flies</a:t>
                </a:r>
              </a:p>
            </p:txBody>
          </p:sp>
          <p:sp>
            <p:nvSpPr>
              <p:cNvPr id="45117" name="TextBox 107"/>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200" dirty="0">
                    <a:latin typeface="Rockwell"/>
                    <a:ea typeface="Rockwell"/>
                    <a:cs typeface="Rockwell"/>
                  </a:rPr>
                  <a:t>an</a:t>
                </a:r>
              </a:p>
            </p:txBody>
          </p:sp>
          <p:sp>
            <p:nvSpPr>
              <p:cNvPr id="45118" name="TextBox 108"/>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200" dirty="0">
                    <a:latin typeface="Rockwell"/>
                    <a:ea typeface="Rockwell"/>
                    <a:cs typeface="Rockwell"/>
                  </a:rPr>
                  <a:t>arrow</a:t>
                </a:r>
              </a:p>
            </p:txBody>
          </p:sp>
        </p:grpSp>
        <p:sp>
          <p:nvSpPr>
            <p:cNvPr id="110" name="Oval 109"/>
            <p:cNvSpPr/>
            <p:nvPr/>
          </p:nvSpPr>
          <p:spPr>
            <a:xfrm>
              <a:off x="6829643" y="3472410"/>
              <a:ext cx="539921" cy="5485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6</a:t>
              </a:r>
              <a:endParaRPr lang="en-US" sz="1200" i="1" dirty="0">
                <a:solidFill>
                  <a:schemeClr val="tx1"/>
                </a:solidFill>
                <a:latin typeface="Times New Roman"/>
                <a:cs typeface="Times New Roman"/>
              </a:endParaRPr>
            </a:p>
          </p:txBody>
        </p:sp>
        <p:sp>
          <p:nvSpPr>
            <p:cNvPr id="111" name="Rectangle 110"/>
            <p:cNvSpPr/>
            <p:nvPr/>
          </p:nvSpPr>
          <p:spPr>
            <a:xfrm>
              <a:off x="6970401" y="4161714"/>
              <a:ext cx="264708" cy="2647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200" i="1">
                <a:solidFill>
                  <a:schemeClr val="bg1"/>
                </a:solidFill>
                <a:latin typeface="Times New Roman" pitchFamily="18" charset="0"/>
                <a:cs typeface="Times New Roman" pitchFamily="18" charset="0"/>
              </a:endParaRPr>
            </a:p>
          </p:txBody>
        </p:sp>
        <p:cxnSp>
          <p:nvCxnSpPr>
            <p:cNvPr id="112" name="Straight Connector 111"/>
            <p:cNvCxnSpPr>
              <a:stCxn id="111" idx="1"/>
              <a:endCxn id="98" idx="0"/>
            </p:cNvCxnSpPr>
            <p:nvPr/>
          </p:nvCxnSpPr>
          <p:spPr>
            <a:xfrm flipH="1">
              <a:off x="6277118" y="4294110"/>
              <a:ext cx="693283" cy="29001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3" name="Straight Connector 112"/>
            <p:cNvCxnSpPr>
              <a:stCxn id="111" idx="0"/>
              <a:endCxn id="110" idx="4"/>
            </p:cNvCxnSpPr>
            <p:nvPr/>
          </p:nvCxnSpPr>
          <p:spPr>
            <a:xfrm flipH="1" flipV="1">
              <a:off x="7098552" y="4020910"/>
              <a:ext cx="4202" cy="14080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111" idx="3"/>
              <a:endCxn id="101" idx="0"/>
            </p:cNvCxnSpPr>
            <p:nvPr/>
          </p:nvCxnSpPr>
          <p:spPr>
            <a:xfrm>
              <a:off x="7235109" y="4294110"/>
              <a:ext cx="695383" cy="28791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5" name="Oval 114"/>
            <p:cNvSpPr/>
            <p:nvPr/>
          </p:nvSpPr>
          <p:spPr>
            <a:xfrm>
              <a:off x="4359035" y="1501169"/>
              <a:ext cx="539921" cy="5485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8</a:t>
              </a:r>
              <a:endParaRPr lang="en-US" sz="1200" i="1" dirty="0">
                <a:solidFill>
                  <a:schemeClr val="tx1"/>
                </a:solidFill>
                <a:latin typeface="Times New Roman"/>
                <a:cs typeface="Times New Roman"/>
              </a:endParaRPr>
            </a:p>
          </p:txBody>
        </p:sp>
        <p:sp>
          <p:nvSpPr>
            <p:cNvPr id="116" name="Rectangle 115"/>
            <p:cNvSpPr/>
            <p:nvPr/>
          </p:nvSpPr>
          <p:spPr>
            <a:xfrm>
              <a:off x="4499793" y="2190473"/>
              <a:ext cx="264708" cy="2668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200" i="1">
                <a:solidFill>
                  <a:schemeClr val="bg1"/>
                </a:solidFill>
                <a:latin typeface="Times New Roman" pitchFamily="18" charset="0"/>
                <a:cs typeface="Times New Roman" pitchFamily="18" charset="0"/>
              </a:endParaRPr>
            </a:p>
          </p:txBody>
        </p:sp>
        <p:cxnSp>
          <p:nvCxnSpPr>
            <p:cNvPr id="117" name="Straight Connector 116"/>
            <p:cNvCxnSpPr>
              <a:stCxn id="116" idx="1"/>
              <a:endCxn id="125" idx="0"/>
            </p:cNvCxnSpPr>
            <p:nvPr/>
          </p:nvCxnSpPr>
          <p:spPr>
            <a:xfrm flipH="1">
              <a:off x="2096413" y="2324971"/>
              <a:ext cx="2403380" cy="114113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8" name="Straight Connector 117"/>
            <p:cNvCxnSpPr>
              <a:stCxn id="116" idx="0"/>
              <a:endCxn id="115" idx="4"/>
            </p:cNvCxnSpPr>
            <p:nvPr/>
          </p:nvCxnSpPr>
          <p:spPr>
            <a:xfrm flipH="1" flipV="1">
              <a:off x="4630046" y="2049669"/>
              <a:ext cx="2100" cy="14080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116" idx="3"/>
              <a:endCxn id="120" idx="0"/>
            </p:cNvCxnSpPr>
            <p:nvPr/>
          </p:nvCxnSpPr>
          <p:spPr>
            <a:xfrm>
              <a:off x="4764501" y="2324971"/>
              <a:ext cx="1567239" cy="12609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0" name="Oval 119"/>
            <p:cNvSpPr/>
            <p:nvPr/>
          </p:nvSpPr>
          <p:spPr>
            <a:xfrm>
              <a:off x="6060729" y="2451063"/>
              <a:ext cx="539921" cy="5485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7</a:t>
              </a:r>
              <a:endParaRPr lang="en-US" sz="1200" i="1" dirty="0">
                <a:solidFill>
                  <a:schemeClr val="tx1"/>
                </a:solidFill>
                <a:latin typeface="Times New Roman"/>
                <a:cs typeface="Times New Roman"/>
              </a:endParaRPr>
            </a:p>
          </p:txBody>
        </p:sp>
        <p:sp>
          <p:nvSpPr>
            <p:cNvPr id="121" name="Rectangle 120"/>
            <p:cNvSpPr/>
            <p:nvPr/>
          </p:nvSpPr>
          <p:spPr>
            <a:xfrm>
              <a:off x="6201487" y="3161382"/>
              <a:ext cx="264708" cy="2647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200" i="1">
                <a:solidFill>
                  <a:schemeClr val="bg1"/>
                </a:solidFill>
                <a:latin typeface="Times New Roman" pitchFamily="18" charset="0"/>
                <a:cs typeface="Times New Roman" pitchFamily="18" charset="0"/>
              </a:endParaRPr>
            </a:p>
          </p:txBody>
        </p:sp>
        <p:cxnSp>
          <p:nvCxnSpPr>
            <p:cNvPr id="122" name="Straight Connector 121"/>
            <p:cNvCxnSpPr>
              <a:stCxn id="121" idx="1"/>
              <a:endCxn id="95" idx="0"/>
            </p:cNvCxnSpPr>
            <p:nvPr/>
          </p:nvCxnSpPr>
          <p:spPr>
            <a:xfrm flipH="1">
              <a:off x="4615340" y="3293779"/>
              <a:ext cx="1586148" cy="128824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3" name="Straight Connector 122"/>
            <p:cNvCxnSpPr>
              <a:stCxn id="121" idx="0"/>
              <a:endCxn id="120" idx="4"/>
            </p:cNvCxnSpPr>
            <p:nvPr/>
          </p:nvCxnSpPr>
          <p:spPr>
            <a:xfrm flipH="1" flipV="1">
              <a:off x="6331740" y="2999564"/>
              <a:ext cx="2100" cy="1618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4" name="Straight Connector 123"/>
            <p:cNvCxnSpPr>
              <a:stCxn id="121" idx="3"/>
              <a:endCxn id="110" idx="0"/>
            </p:cNvCxnSpPr>
            <p:nvPr/>
          </p:nvCxnSpPr>
          <p:spPr>
            <a:xfrm>
              <a:off x="6466195" y="3293779"/>
              <a:ext cx="632357" cy="17863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5" name="Oval 124"/>
            <p:cNvSpPr/>
            <p:nvPr/>
          </p:nvSpPr>
          <p:spPr>
            <a:xfrm>
              <a:off x="1825402" y="3466105"/>
              <a:ext cx="542021" cy="5463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9</a:t>
              </a:r>
              <a:endParaRPr lang="en-US" sz="1200" i="1" dirty="0">
                <a:solidFill>
                  <a:schemeClr val="tx1"/>
                </a:solidFill>
                <a:latin typeface="Times New Roman"/>
                <a:cs typeface="Times New Roman"/>
              </a:endParaRPr>
            </a:p>
          </p:txBody>
        </p:sp>
        <p:sp>
          <p:nvSpPr>
            <p:cNvPr id="126" name="Rectangle 125"/>
            <p:cNvSpPr/>
            <p:nvPr/>
          </p:nvSpPr>
          <p:spPr>
            <a:xfrm>
              <a:off x="1968260" y="4155408"/>
              <a:ext cx="264708" cy="2647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200" i="1">
                <a:solidFill>
                  <a:schemeClr val="bg1"/>
                </a:solidFill>
                <a:latin typeface="Times New Roman" pitchFamily="18" charset="0"/>
                <a:cs typeface="Times New Roman" pitchFamily="18" charset="0"/>
              </a:endParaRPr>
            </a:p>
          </p:txBody>
        </p:sp>
        <p:cxnSp>
          <p:nvCxnSpPr>
            <p:cNvPr id="127" name="Straight Connector 126"/>
            <p:cNvCxnSpPr>
              <a:stCxn id="126" idx="1"/>
              <a:endCxn id="84" idx="0"/>
            </p:cNvCxnSpPr>
            <p:nvPr/>
          </p:nvCxnSpPr>
          <p:spPr>
            <a:xfrm flipH="1">
              <a:off x="1285482" y="4287806"/>
              <a:ext cx="682778" cy="29631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8" name="Straight Connector 127"/>
            <p:cNvCxnSpPr>
              <a:stCxn id="126" idx="0"/>
              <a:endCxn id="125" idx="4"/>
            </p:cNvCxnSpPr>
            <p:nvPr/>
          </p:nvCxnSpPr>
          <p:spPr>
            <a:xfrm flipH="1" flipV="1">
              <a:off x="2096413" y="4012504"/>
              <a:ext cx="4202" cy="14290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9" name="Straight Connector 128"/>
            <p:cNvCxnSpPr>
              <a:stCxn id="126" idx="3"/>
              <a:endCxn id="88" idx="0"/>
            </p:cNvCxnSpPr>
            <p:nvPr/>
          </p:nvCxnSpPr>
          <p:spPr>
            <a:xfrm>
              <a:off x="2232968" y="4287806"/>
              <a:ext cx="703788" cy="29631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130" name="Straight Arrow Connector 129"/>
          <p:cNvCxnSpPr/>
          <p:nvPr/>
        </p:nvCxnSpPr>
        <p:spPr>
          <a:xfrm flipH="1" flipV="1">
            <a:off x="1933575" y="5521325"/>
            <a:ext cx="4763" cy="320675"/>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31" name="Straight Arrow Connector 130"/>
          <p:cNvCxnSpPr/>
          <p:nvPr/>
        </p:nvCxnSpPr>
        <p:spPr>
          <a:xfrm flipH="1" flipV="1">
            <a:off x="3175000" y="5519738"/>
            <a:ext cx="3175" cy="319087"/>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32" name="Straight Arrow Connector 131"/>
          <p:cNvCxnSpPr/>
          <p:nvPr/>
        </p:nvCxnSpPr>
        <p:spPr>
          <a:xfrm flipH="1" flipV="1">
            <a:off x="4452938" y="5519738"/>
            <a:ext cx="3175" cy="319087"/>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33" name="Straight Arrow Connector 132"/>
          <p:cNvCxnSpPr/>
          <p:nvPr/>
        </p:nvCxnSpPr>
        <p:spPr>
          <a:xfrm flipH="1" flipV="1">
            <a:off x="5699125" y="5526088"/>
            <a:ext cx="4763" cy="319087"/>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34" name="Straight Arrow Connector 133"/>
          <p:cNvCxnSpPr/>
          <p:nvPr/>
        </p:nvCxnSpPr>
        <p:spPr>
          <a:xfrm flipH="1" flipV="1">
            <a:off x="6953250" y="5526088"/>
            <a:ext cx="4763" cy="319087"/>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35" name="Straight Arrow Connector 134"/>
          <p:cNvCxnSpPr/>
          <p:nvPr/>
        </p:nvCxnSpPr>
        <p:spPr>
          <a:xfrm flipV="1">
            <a:off x="1933575" y="4826000"/>
            <a:ext cx="360363" cy="171450"/>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36" name="Straight Arrow Connector 135"/>
          <p:cNvCxnSpPr/>
          <p:nvPr/>
        </p:nvCxnSpPr>
        <p:spPr>
          <a:xfrm flipH="1" flipV="1">
            <a:off x="2844800" y="4973638"/>
            <a:ext cx="255588" cy="106362"/>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37" name="Straight Arrow Connector 136"/>
          <p:cNvCxnSpPr/>
          <p:nvPr/>
        </p:nvCxnSpPr>
        <p:spPr>
          <a:xfrm flipV="1">
            <a:off x="2462213" y="4619625"/>
            <a:ext cx="0" cy="217488"/>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39" name="Straight Arrow Connector 138"/>
          <p:cNvCxnSpPr/>
          <p:nvPr/>
        </p:nvCxnSpPr>
        <p:spPr>
          <a:xfrm flipV="1">
            <a:off x="4600575" y="4244975"/>
            <a:ext cx="771525" cy="627063"/>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0" name="Straight Arrow Connector 139"/>
          <p:cNvCxnSpPr/>
          <p:nvPr/>
        </p:nvCxnSpPr>
        <p:spPr>
          <a:xfrm flipV="1">
            <a:off x="5811838" y="4837113"/>
            <a:ext cx="258762" cy="125412"/>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1" name="Straight Arrow Connector 140"/>
          <p:cNvCxnSpPr/>
          <p:nvPr/>
        </p:nvCxnSpPr>
        <p:spPr>
          <a:xfrm flipH="1" flipV="1">
            <a:off x="6618288" y="4956175"/>
            <a:ext cx="257175" cy="123825"/>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2" name="Straight Arrow Connector 141"/>
          <p:cNvCxnSpPr/>
          <p:nvPr/>
        </p:nvCxnSpPr>
        <p:spPr>
          <a:xfrm flipV="1">
            <a:off x="6224588" y="4598988"/>
            <a:ext cx="0" cy="247650"/>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4" name="Straight Arrow Connector 143"/>
          <p:cNvCxnSpPr/>
          <p:nvPr/>
        </p:nvCxnSpPr>
        <p:spPr>
          <a:xfrm flipV="1">
            <a:off x="2998788" y="3430588"/>
            <a:ext cx="1046162" cy="511175"/>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5" name="Straight Arrow Connector 144"/>
          <p:cNvCxnSpPr/>
          <p:nvPr/>
        </p:nvCxnSpPr>
        <p:spPr>
          <a:xfrm flipH="1" flipV="1">
            <a:off x="6021388" y="4184650"/>
            <a:ext cx="209550" cy="74613"/>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6" name="Straight Arrow Connector 145"/>
          <p:cNvCxnSpPr/>
          <p:nvPr/>
        </p:nvCxnSpPr>
        <p:spPr>
          <a:xfrm flipV="1">
            <a:off x="5656263" y="3846513"/>
            <a:ext cx="0" cy="246062"/>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7" name="Straight Arrow Connector 146"/>
          <p:cNvCxnSpPr/>
          <p:nvPr/>
        </p:nvCxnSpPr>
        <p:spPr>
          <a:xfrm flipH="1" flipV="1">
            <a:off x="4838700" y="3446463"/>
            <a:ext cx="809625" cy="68262"/>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8" name="Straight Arrow Connector 147"/>
          <p:cNvCxnSpPr/>
          <p:nvPr/>
        </p:nvCxnSpPr>
        <p:spPr>
          <a:xfrm flipV="1">
            <a:off x="4291013" y="3067050"/>
            <a:ext cx="0" cy="246063"/>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571314422"/>
      </p:ext>
    </p:extLst>
  </p:cSld>
  <p:clrMapOvr>
    <a:masterClrMapping/>
  </p:clrMapOvr>
  <p:timing>
    <p:tnLst>
      <p:par>
        <p:cTn xmlns:p14="http://schemas.microsoft.com/office/powerpoint/2010/main" id="1" dur="indefinite" restart="never" nodeType="tmRoot"/>
      </p:par>
    </p:tn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a:t>Annotating a Tree</a:t>
            </a:r>
          </a:p>
        </p:txBody>
      </p:sp>
      <p:sp>
        <p:nvSpPr>
          <p:cNvPr id="4" name="Slide Number Placeholder 3"/>
          <p:cNvSpPr>
            <a:spLocks noGrp="1"/>
          </p:cNvSpPr>
          <p:nvPr>
            <p:ph type="sldNum" sz="quarter" idx="12"/>
          </p:nvPr>
        </p:nvSpPr>
        <p:spPr/>
        <p:txBody>
          <a:bodyPr/>
          <a:lstStyle/>
          <a:p>
            <a:pPr>
              <a:defRPr/>
            </a:pPr>
            <a:fld id="{F90AA004-E38E-493E-839B-D8900E619D2A}" type="slidenum">
              <a:rPr lang="en-US"/>
              <a:pPr>
                <a:defRPr/>
              </a:pPr>
              <a:t>29</a:t>
            </a:fld>
            <a:endParaRPr lang="en-US"/>
          </a:p>
        </p:txBody>
      </p:sp>
      <p:grpSp>
        <p:nvGrpSpPr>
          <p:cNvPr id="64515" name="Group 4"/>
          <p:cNvGrpSpPr>
            <a:grpSpLocks/>
          </p:cNvGrpSpPr>
          <p:nvPr/>
        </p:nvGrpSpPr>
        <p:grpSpPr bwMode="auto">
          <a:xfrm>
            <a:off x="4217988" y="1296988"/>
            <a:ext cx="4400550" cy="3203575"/>
            <a:chOff x="2243302" y="1613365"/>
            <a:chExt cx="4401149" cy="3204211"/>
          </a:xfrm>
        </p:grpSpPr>
        <p:sp>
          <p:nvSpPr>
            <p:cNvPr id="6" name="Oval 5"/>
            <p:cNvSpPr/>
            <p:nvPr/>
          </p:nvSpPr>
          <p:spPr>
            <a:xfrm>
              <a:off x="2459231" y="3788672"/>
              <a:ext cx="295315" cy="298509"/>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7" name="Rectangle 6"/>
            <p:cNvSpPr/>
            <p:nvPr/>
          </p:nvSpPr>
          <p:spPr>
            <a:xfrm>
              <a:off x="2540204" y="4390453"/>
              <a:ext cx="144483"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8" name="Straight Connector 7"/>
            <p:cNvCxnSpPr>
              <a:stCxn id="6" idx="4"/>
              <a:endCxn id="7" idx="0"/>
            </p:cNvCxnSpPr>
            <p:nvPr/>
          </p:nvCxnSpPr>
          <p:spPr>
            <a:xfrm>
              <a:off x="2606888" y="4087181"/>
              <a:ext cx="4764" cy="3032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a:stCxn id="6" idx="6"/>
              <a:endCxn id="11" idx="2"/>
            </p:cNvCxnSpPr>
            <p:nvPr/>
          </p:nvCxnSpPr>
          <p:spPr>
            <a:xfrm>
              <a:off x="2754547" y="3937926"/>
              <a:ext cx="606508"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 name="Rectangle 9"/>
            <p:cNvSpPr/>
            <p:nvPr/>
          </p:nvSpPr>
          <p:spPr>
            <a:xfrm>
              <a:off x="2984765" y="3858536"/>
              <a:ext cx="144483" cy="14449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11" name="Oval 10"/>
            <p:cNvSpPr/>
            <p:nvPr/>
          </p:nvSpPr>
          <p:spPr>
            <a:xfrm>
              <a:off x="3361054" y="3788672"/>
              <a:ext cx="293727" cy="298509"/>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v</a:t>
              </a:r>
            </a:p>
          </p:txBody>
        </p:sp>
        <p:sp>
          <p:nvSpPr>
            <p:cNvPr id="12" name="Rectangle 11"/>
            <p:cNvSpPr/>
            <p:nvPr/>
          </p:nvSpPr>
          <p:spPr>
            <a:xfrm>
              <a:off x="3442027" y="4390453"/>
              <a:ext cx="144483"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13" name="Straight Connector 12"/>
            <p:cNvCxnSpPr>
              <a:stCxn id="11" idx="4"/>
              <a:endCxn id="12" idx="0"/>
            </p:cNvCxnSpPr>
            <p:nvPr/>
          </p:nvCxnSpPr>
          <p:spPr>
            <a:xfrm>
              <a:off x="3508711" y="4087181"/>
              <a:ext cx="4764" cy="3032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a:stCxn id="11" idx="6"/>
              <a:endCxn id="16" idx="2"/>
            </p:cNvCxnSpPr>
            <p:nvPr/>
          </p:nvCxnSpPr>
          <p:spPr>
            <a:xfrm flipV="1">
              <a:off x="3654781" y="3936338"/>
              <a:ext cx="620797"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3886588" y="3858536"/>
              <a:ext cx="144483" cy="14449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16" name="Oval 15"/>
            <p:cNvSpPr/>
            <p:nvPr/>
          </p:nvSpPr>
          <p:spPr>
            <a:xfrm>
              <a:off x="4275579" y="3787083"/>
              <a:ext cx="295315" cy="298509"/>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p</a:t>
              </a:r>
            </a:p>
          </p:txBody>
        </p:sp>
        <p:sp>
          <p:nvSpPr>
            <p:cNvPr id="17" name="Rectangle 16"/>
            <p:cNvSpPr/>
            <p:nvPr/>
          </p:nvSpPr>
          <p:spPr>
            <a:xfrm>
              <a:off x="4358140" y="4388866"/>
              <a:ext cx="144482" cy="14449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18" name="Straight Connector 17"/>
            <p:cNvCxnSpPr>
              <a:stCxn id="16" idx="4"/>
              <a:endCxn id="17" idx="0"/>
            </p:cNvCxnSpPr>
            <p:nvPr/>
          </p:nvCxnSpPr>
          <p:spPr>
            <a:xfrm>
              <a:off x="4423236" y="4085593"/>
              <a:ext cx="6351" cy="3032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a:stCxn id="16" idx="6"/>
              <a:endCxn id="21" idx="2"/>
            </p:cNvCxnSpPr>
            <p:nvPr/>
          </p:nvCxnSpPr>
          <p:spPr>
            <a:xfrm>
              <a:off x="4570894" y="3936338"/>
              <a:ext cx="611270"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0" name="Rectangle 19"/>
            <p:cNvSpPr/>
            <p:nvPr/>
          </p:nvSpPr>
          <p:spPr>
            <a:xfrm>
              <a:off x="4801112" y="3856947"/>
              <a:ext cx="146070"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21" name="Oval 20"/>
            <p:cNvSpPr/>
            <p:nvPr/>
          </p:nvSpPr>
          <p:spPr>
            <a:xfrm>
              <a:off x="5182164" y="3788672"/>
              <a:ext cx="295315" cy="298509"/>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d</a:t>
              </a:r>
            </a:p>
          </p:txBody>
        </p:sp>
        <p:sp>
          <p:nvSpPr>
            <p:cNvPr id="22" name="Rectangle 21"/>
            <p:cNvSpPr/>
            <p:nvPr/>
          </p:nvSpPr>
          <p:spPr>
            <a:xfrm>
              <a:off x="5263138" y="4390453"/>
              <a:ext cx="144482"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23" name="Straight Connector 22"/>
            <p:cNvCxnSpPr>
              <a:stCxn id="21" idx="4"/>
              <a:endCxn id="22" idx="0"/>
            </p:cNvCxnSpPr>
            <p:nvPr/>
          </p:nvCxnSpPr>
          <p:spPr>
            <a:xfrm>
              <a:off x="5329822" y="4087181"/>
              <a:ext cx="6351" cy="3032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a:stCxn id="21" idx="6"/>
              <a:endCxn id="26" idx="2"/>
            </p:cNvCxnSpPr>
            <p:nvPr/>
          </p:nvCxnSpPr>
          <p:spPr>
            <a:xfrm flipV="1">
              <a:off x="5477479" y="3936338"/>
              <a:ext cx="606508"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5" name="Rectangle 24"/>
            <p:cNvSpPr/>
            <p:nvPr/>
          </p:nvSpPr>
          <p:spPr>
            <a:xfrm>
              <a:off x="5707699" y="3858536"/>
              <a:ext cx="144482" cy="14449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26" name="Oval 25"/>
            <p:cNvSpPr/>
            <p:nvPr/>
          </p:nvSpPr>
          <p:spPr>
            <a:xfrm>
              <a:off x="6083987" y="3787083"/>
              <a:ext cx="295315" cy="298509"/>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27" name="Rectangle 26"/>
            <p:cNvSpPr/>
            <p:nvPr/>
          </p:nvSpPr>
          <p:spPr>
            <a:xfrm>
              <a:off x="6164961" y="4388866"/>
              <a:ext cx="144482" cy="14449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28" name="Straight Connector 27"/>
            <p:cNvCxnSpPr>
              <a:stCxn id="26" idx="4"/>
              <a:endCxn id="27" idx="0"/>
            </p:cNvCxnSpPr>
            <p:nvPr/>
          </p:nvCxnSpPr>
          <p:spPr>
            <a:xfrm>
              <a:off x="6231645" y="4085593"/>
              <a:ext cx="6351" cy="3032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64541" name="Group 28"/>
            <p:cNvGrpSpPr>
              <a:grpSpLocks/>
            </p:cNvGrpSpPr>
            <p:nvPr/>
          </p:nvGrpSpPr>
          <p:grpSpPr bwMode="auto">
            <a:xfrm>
              <a:off x="2243302" y="4615198"/>
              <a:ext cx="4401149" cy="202378"/>
              <a:chOff x="492120" y="3950977"/>
              <a:chExt cx="8067290" cy="370958"/>
            </a:xfrm>
          </p:grpSpPr>
          <p:sp>
            <p:nvSpPr>
              <p:cNvPr id="64562" name="TextBox 49"/>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600">
                    <a:latin typeface="Rockwell"/>
                    <a:ea typeface="Rockwell"/>
                    <a:cs typeface="Rockwell"/>
                  </a:rPr>
                  <a:t>time</a:t>
                </a:r>
              </a:p>
            </p:txBody>
          </p:sp>
          <p:sp>
            <p:nvSpPr>
              <p:cNvPr id="64563" name="TextBox 50"/>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like</a:t>
                </a:r>
              </a:p>
            </p:txBody>
          </p:sp>
          <p:sp>
            <p:nvSpPr>
              <p:cNvPr id="64564" name="TextBox 51"/>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flies</a:t>
                </a:r>
              </a:p>
            </p:txBody>
          </p:sp>
          <p:sp>
            <p:nvSpPr>
              <p:cNvPr id="64565" name="TextBox 52"/>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an</a:t>
                </a:r>
              </a:p>
            </p:txBody>
          </p:sp>
          <p:sp>
            <p:nvSpPr>
              <p:cNvPr id="64566" name="TextBox 53"/>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arrow</a:t>
                </a:r>
              </a:p>
            </p:txBody>
          </p:sp>
        </p:grpSp>
        <p:sp>
          <p:nvSpPr>
            <p:cNvPr id="30" name="Oval 29"/>
            <p:cNvSpPr/>
            <p:nvPr/>
          </p:nvSpPr>
          <p:spPr>
            <a:xfrm>
              <a:off x="5506058" y="3180538"/>
              <a:ext cx="295315" cy="300098"/>
            </a:xfrm>
            <a:prstGeom prst="ellipse">
              <a:avLst/>
            </a:prstGeom>
            <a:solidFill>
              <a:schemeClr val="accent5">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np</a:t>
              </a:r>
              <a:endParaRPr lang="en-US" sz="1600" dirty="0">
                <a:solidFill>
                  <a:schemeClr val="tx1"/>
                </a:solidFill>
                <a:latin typeface="Rockwell"/>
                <a:cs typeface="Rockwell"/>
              </a:endParaRPr>
            </a:p>
          </p:txBody>
        </p:sp>
        <p:sp>
          <p:nvSpPr>
            <p:cNvPr id="31" name="Rectangle 30"/>
            <p:cNvSpPr/>
            <p:nvPr/>
          </p:nvSpPr>
          <p:spPr>
            <a:xfrm>
              <a:off x="5583857" y="3558438"/>
              <a:ext cx="144482"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32" name="Straight Connector 31"/>
            <p:cNvCxnSpPr>
              <a:stCxn id="31" idx="1"/>
              <a:endCxn id="21" idx="0"/>
            </p:cNvCxnSpPr>
            <p:nvPr/>
          </p:nvCxnSpPr>
          <p:spPr>
            <a:xfrm flipH="1">
              <a:off x="5329822" y="3629890"/>
              <a:ext cx="254035" cy="15878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3" name="Straight Connector 32"/>
            <p:cNvCxnSpPr>
              <a:stCxn id="31" idx="0"/>
              <a:endCxn id="30" idx="4"/>
            </p:cNvCxnSpPr>
            <p:nvPr/>
          </p:nvCxnSpPr>
          <p:spPr>
            <a:xfrm flipH="1" flipV="1">
              <a:off x="5653716" y="3480636"/>
              <a:ext cx="3175" cy="7780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4" name="Straight Connector 33"/>
            <p:cNvCxnSpPr>
              <a:stCxn id="31" idx="3"/>
              <a:endCxn id="26" idx="0"/>
            </p:cNvCxnSpPr>
            <p:nvPr/>
          </p:nvCxnSpPr>
          <p:spPr>
            <a:xfrm>
              <a:off x="5728338" y="3629890"/>
              <a:ext cx="503307" cy="15719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5" name="Oval 34"/>
            <p:cNvSpPr/>
            <p:nvPr/>
          </p:nvSpPr>
          <p:spPr>
            <a:xfrm>
              <a:off x="4370842" y="2105588"/>
              <a:ext cx="295315" cy="300097"/>
            </a:xfrm>
            <a:prstGeom prst="ellipse">
              <a:avLst/>
            </a:prstGeom>
            <a:solidFill>
              <a:schemeClr val="accent3">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vp</a:t>
              </a:r>
              <a:endParaRPr lang="en-US" sz="1600" dirty="0">
                <a:solidFill>
                  <a:schemeClr val="tx1"/>
                </a:solidFill>
                <a:latin typeface="Rockwell"/>
                <a:cs typeface="Rockwell"/>
              </a:endParaRPr>
            </a:p>
          </p:txBody>
        </p:sp>
        <p:sp>
          <p:nvSpPr>
            <p:cNvPr id="36" name="Rectangle 35"/>
            <p:cNvSpPr/>
            <p:nvPr/>
          </p:nvSpPr>
          <p:spPr>
            <a:xfrm>
              <a:off x="4447052" y="2483488"/>
              <a:ext cx="144482" cy="14449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37" name="Straight Connector 36"/>
            <p:cNvCxnSpPr>
              <a:stCxn id="36" idx="1"/>
              <a:endCxn id="11" idx="0"/>
            </p:cNvCxnSpPr>
            <p:nvPr/>
          </p:nvCxnSpPr>
          <p:spPr>
            <a:xfrm flipH="1">
              <a:off x="3508711" y="2554939"/>
              <a:ext cx="938341" cy="123373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8" name="Straight Connector 37"/>
            <p:cNvCxnSpPr>
              <a:stCxn id="36" idx="0"/>
              <a:endCxn id="35" idx="4"/>
            </p:cNvCxnSpPr>
            <p:nvPr/>
          </p:nvCxnSpPr>
          <p:spPr>
            <a:xfrm flipH="1" flipV="1">
              <a:off x="4518499" y="2405684"/>
              <a:ext cx="1588" cy="7780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39" name="Straight Connector 38"/>
            <p:cNvCxnSpPr>
              <a:stCxn id="36" idx="3"/>
              <a:endCxn id="40" idx="0"/>
            </p:cNvCxnSpPr>
            <p:nvPr/>
          </p:nvCxnSpPr>
          <p:spPr>
            <a:xfrm>
              <a:off x="4591534" y="2554939"/>
              <a:ext cx="509657" cy="6986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0" name="Oval 39"/>
            <p:cNvSpPr/>
            <p:nvPr/>
          </p:nvSpPr>
          <p:spPr>
            <a:xfrm>
              <a:off x="4953533" y="2624803"/>
              <a:ext cx="295315" cy="298509"/>
            </a:xfrm>
            <a:prstGeom prst="ellipse">
              <a:avLst/>
            </a:prstGeom>
            <a:solidFill>
              <a:schemeClr val="bg2">
                <a:lumMod val="5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pp</a:t>
              </a:r>
              <a:endParaRPr lang="en-US" sz="1600" dirty="0">
                <a:solidFill>
                  <a:schemeClr val="tx1"/>
                </a:solidFill>
                <a:latin typeface="Rockwell"/>
                <a:cs typeface="Rockwell"/>
              </a:endParaRPr>
            </a:p>
          </p:txBody>
        </p:sp>
        <p:sp>
          <p:nvSpPr>
            <p:cNvPr id="41" name="Rectangle 40"/>
            <p:cNvSpPr/>
            <p:nvPr/>
          </p:nvSpPr>
          <p:spPr>
            <a:xfrm>
              <a:off x="5029743" y="3012230"/>
              <a:ext cx="144483"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cxnSp>
          <p:nvCxnSpPr>
            <p:cNvPr id="42" name="Straight Connector 41"/>
            <p:cNvCxnSpPr>
              <a:stCxn id="41" idx="1"/>
              <a:endCxn id="16" idx="0"/>
            </p:cNvCxnSpPr>
            <p:nvPr/>
          </p:nvCxnSpPr>
          <p:spPr>
            <a:xfrm flipH="1">
              <a:off x="4423236" y="3083682"/>
              <a:ext cx="606508" cy="70340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3" name="Straight Connector 42"/>
            <p:cNvCxnSpPr>
              <a:stCxn id="41" idx="0"/>
              <a:endCxn id="40" idx="4"/>
            </p:cNvCxnSpPr>
            <p:nvPr/>
          </p:nvCxnSpPr>
          <p:spPr>
            <a:xfrm flipH="1" flipV="1">
              <a:off x="5101191" y="2923312"/>
              <a:ext cx="0" cy="8891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4" name="Straight Connector 43"/>
            <p:cNvCxnSpPr>
              <a:stCxn id="41" idx="3"/>
              <a:endCxn id="30" idx="0"/>
            </p:cNvCxnSpPr>
            <p:nvPr/>
          </p:nvCxnSpPr>
          <p:spPr>
            <a:xfrm>
              <a:off x="5174226" y="3083682"/>
              <a:ext cx="479490" cy="9685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Oval 44"/>
            <p:cNvSpPr/>
            <p:nvPr/>
          </p:nvSpPr>
          <p:spPr>
            <a:xfrm>
              <a:off x="3748457" y="1613365"/>
              <a:ext cx="295315" cy="298509"/>
            </a:xfrm>
            <a:prstGeom prst="ellipse">
              <a:avLst/>
            </a:prstGeom>
            <a:solidFill>
              <a:schemeClr val="accent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s</a:t>
              </a:r>
            </a:p>
          </p:txBody>
        </p:sp>
        <p:sp>
          <p:nvSpPr>
            <p:cNvPr id="46" name="Rectangle 45"/>
            <p:cNvSpPr/>
            <p:nvPr/>
          </p:nvSpPr>
          <p:spPr>
            <a:xfrm>
              <a:off x="3826254" y="1989677"/>
              <a:ext cx="144483"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cxnSp>
          <p:nvCxnSpPr>
            <p:cNvPr id="47" name="Straight Connector 46"/>
            <p:cNvCxnSpPr>
              <a:stCxn id="46" idx="1"/>
              <a:endCxn id="6" idx="0"/>
            </p:cNvCxnSpPr>
            <p:nvPr/>
          </p:nvCxnSpPr>
          <p:spPr>
            <a:xfrm flipH="1">
              <a:off x="2606888" y="2062716"/>
              <a:ext cx="1219366" cy="172595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p:cNvCxnSpPr>
              <a:stCxn id="46" idx="0"/>
              <a:endCxn id="45" idx="4"/>
            </p:cNvCxnSpPr>
            <p:nvPr/>
          </p:nvCxnSpPr>
          <p:spPr>
            <a:xfrm flipH="1" flipV="1">
              <a:off x="3896114" y="1911874"/>
              <a:ext cx="1588" cy="7780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9" name="Straight Connector 48"/>
            <p:cNvCxnSpPr>
              <a:stCxn id="46" idx="3"/>
              <a:endCxn id="35" idx="0"/>
            </p:cNvCxnSpPr>
            <p:nvPr/>
          </p:nvCxnSpPr>
          <p:spPr>
            <a:xfrm>
              <a:off x="3970737" y="2062716"/>
              <a:ext cx="547762" cy="42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55" name="Content Placeholder 2"/>
          <p:cNvSpPr txBox="1">
            <a:spLocks/>
          </p:cNvSpPr>
          <p:nvPr/>
        </p:nvSpPr>
        <p:spPr>
          <a:xfrm>
            <a:off x="457200" y="1211263"/>
            <a:ext cx="3756025" cy="5145087"/>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p>
            <a:pPr>
              <a:spcBef>
                <a:spcPct val="20000"/>
              </a:spcBef>
              <a:buFont typeface="Arial" charset="0"/>
              <a:buNone/>
              <a:defRPr/>
            </a:pPr>
            <a:r>
              <a:rPr lang="en-US" sz="2600">
                <a:latin typeface="Candara" pitchFamily="34" charset="0"/>
              </a:rPr>
              <a:t>Given: a </a:t>
            </a:r>
            <a:r>
              <a:rPr lang="en-US" sz="2600" b="1">
                <a:latin typeface="Candara" pitchFamily="34" charset="0"/>
              </a:rPr>
              <a:t>sentence</a:t>
            </a:r>
            <a:r>
              <a:rPr lang="en-US" sz="2600">
                <a:latin typeface="Candara" pitchFamily="34" charset="0"/>
              </a:rPr>
              <a:t> and unlabeled </a:t>
            </a:r>
            <a:r>
              <a:rPr lang="en-US" sz="2600" b="1">
                <a:latin typeface="Candara" pitchFamily="34" charset="0"/>
              </a:rPr>
              <a:t>parse </a:t>
            </a:r>
            <a:r>
              <a:rPr lang="en-US" sz="2600">
                <a:latin typeface="Candara" pitchFamily="34" charset="0"/>
              </a:rPr>
              <a:t>tree.</a:t>
            </a:r>
          </a:p>
          <a:p>
            <a:pPr>
              <a:spcBef>
                <a:spcPct val="20000"/>
              </a:spcBef>
              <a:buFont typeface="Arial" charset="0"/>
              <a:buNone/>
              <a:defRPr/>
            </a:pPr>
            <a:endParaRPr lang="en-US" sz="2600">
              <a:latin typeface="Candara" pitchFamily="34" charset="0"/>
            </a:endParaRPr>
          </a:p>
          <a:p>
            <a:pPr>
              <a:spcBef>
                <a:spcPct val="20000"/>
              </a:spcBef>
              <a:buFont typeface="Arial" charset="0"/>
              <a:buNone/>
              <a:defRPr/>
            </a:pPr>
            <a:r>
              <a:rPr lang="en-US" sz="2600">
                <a:latin typeface="Candara" pitchFamily="34" charset="0"/>
              </a:rPr>
              <a:t>Construct a factor graph which mimics the tree structure, to </a:t>
            </a:r>
            <a:r>
              <a:rPr lang="en-US" sz="2600" b="1">
                <a:latin typeface="Candara" pitchFamily="34" charset="0"/>
              </a:rPr>
              <a:t>predict </a:t>
            </a:r>
            <a:r>
              <a:rPr lang="en-US" sz="2600">
                <a:latin typeface="Candara" pitchFamily="34" charset="0"/>
              </a:rPr>
              <a:t>the tags / nonterminals.</a:t>
            </a:r>
          </a:p>
        </p:txBody>
      </p:sp>
      <p:sp>
        <p:nvSpPr>
          <p:cNvPr id="66" name="Content Placeholder 2"/>
          <p:cNvSpPr txBox="1">
            <a:spLocks/>
          </p:cNvSpPr>
          <p:nvPr/>
        </p:nvSpPr>
        <p:spPr>
          <a:xfrm>
            <a:off x="4349750" y="4654550"/>
            <a:ext cx="4268788" cy="1701800"/>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defRPr/>
            </a:pPr>
            <a:r>
              <a:rPr lang="en-US" sz="2600" dirty="0" smtClean="0"/>
              <a:t>We could add a </a:t>
            </a:r>
            <a:r>
              <a:rPr lang="en-US" sz="2600" b="1" dirty="0" smtClean="0"/>
              <a:t>linear chain </a:t>
            </a:r>
            <a:r>
              <a:rPr lang="en-US" sz="2600" dirty="0" smtClean="0"/>
              <a:t>structure between tags.</a:t>
            </a:r>
          </a:p>
          <a:p>
            <a:pPr marL="0" indent="0" fontAlgn="auto">
              <a:spcAft>
                <a:spcPts val="0"/>
              </a:spcAft>
              <a:buFont typeface="Arial"/>
              <a:buNone/>
              <a:defRPr/>
            </a:pPr>
            <a:r>
              <a:rPr lang="en-US" sz="2600" dirty="0" smtClean="0"/>
              <a:t>(This creates </a:t>
            </a:r>
            <a:r>
              <a:rPr lang="en-US" sz="2600" b="1" dirty="0" smtClean="0"/>
              <a:t>cycles</a:t>
            </a:r>
            <a:r>
              <a:rPr lang="en-US" sz="2600" dirty="0" smtClean="0"/>
              <a:t>!)</a:t>
            </a:r>
          </a:p>
        </p:txBody>
      </p:sp>
    </p:spTree>
    <p:extLst>
      <p:ext uri="{BB962C8B-B14F-4D97-AF65-F5344CB8AC3E}">
        <p14:creationId xmlns:p14="http://schemas.microsoft.com/office/powerpoint/2010/main" val="57841232"/>
      </p:ext>
    </p:extLst>
  </p:cSld>
  <p:clrMapOvr>
    <a:masterClrMapping/>
  </p:clrMapOvr>
  <p:timing>
    <p:tnLst>
      <p:par>
        <p:cTn xmlns:p14="http://schemas.microsoft.com/office/powerpoint/2010/main" id="1" dur="indefinite" restart="never" nodeType="tmRoot"/>
      </p:par>
    </p:tnLst>
  </p:timing>
</p:sld>
</file>

<file path=ppt/slides/slide2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Content Placeholder 2"/>
          <p:cNvSpPr txBox="1">
            <a:spLocks/>
          </p:cNvSpPr>
          <p:nvPr/>
        </p:nvSpPr>
        <p:spPr>
          <a:xfrm>
            <a:off x="4845050" y="2193925"/>
            <a:ext cx="4183063" cy="1381125"/>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bIns="182880">
            <a:normAutofit lnSpcReduction="10000"/>
          </a:bodyPr>
          <a:lstStyle/>
          <a:p>
            <a:pPr algn="ctr">
              <a:lnSpc>
                <a:spcPct val="70000"/>
              </a:lnSpc>
              <a:spcBef>
                <a:spcPct val="20000"/>
              </a:spcBef>
              <a:buFont typeface="Arial" charset="0"/>
              <a:buNone/>
              <a:defRPr/>
            </a:pPr>
            <a:r>
              <a:rPr lang="en-US" sz="2400" dirty="0">
                <a:solidFill>
                  <a:srgbClr val="C32D2E"/>
                </a:solidFill>
              </a:rPr>
              <a:t>Don’t update a message if its </a:t>
            </a:r>
            <a:r>
              <a:rPr lang="en-US" sz="2400" dirty="0" smtClean="0">
                <a:solidFill>
                  <a:srgbClr val="C32D2E"/>
                </a:solidFill>
              </a:rPr>
              <a:t>antecedents will </a:t>
            </a:r>
            <a:r>
              <a:rPr lang="en-US" sz="2400" dirty="0">
                <a:solidFill>
                  <a:srgbClr val="C32D2E"/>
                </a:solidFill>
              </a:rPr>
              <a:t>get a big update.</a:t>
            </a:r>
          </a:p>
          <a:p>
            <a:pPr algn="ctr">
              <a:lnSpc>
                <a:spcPct val="70000"/>
              </a:lnSpc>
              <a:spcBef>
                <a:spcPct val="20000"/>
              </a:spcBef>
              <a:buFont typeface="Arial" charset="0"/>
              <a:buNone/>
              <a:defRPr/>
            </a:pPr>
            <a:endParaRPr lang="en-US" sz="900" dirty="0">
              <a:solidFill>
                <a:srgbClr val="C32D2E"/>
              </a:solidFill>
            </a:endParaRPr>
          </a:p>
          <a:p>
            <a:pPr algn="ctr">
              <a:lnSpc>
                <a:spcPct val="70000"/>
              </a:lnSpc>
              <a:spcBef>
                <a:spcPct val="20000"/>
              </a:spcBef>
              <a:buFont typeface="Arial" charset="0"/>
              <a:buNone/>
              <a:defRPr/>
            </a:pPr>
            <a:r>
              <a:rPr lang="en-US" sz="2000" i="1" dirty="0">
                <a:solidFill>
                  <a:srgbClr val="C32D2E"/>
                </a:solidFill>
              </a:rPr>
              <a:t>Otherwise, will have to re-update.</a:t>
            </a:r>
          </a:p>
        </p:txBody>
      </p:sp>
      <p:sp>
        <p:nvSpPr>
          <p:cNvPr id="2" name="Title 1"/>
          <p:cNvSpPr>
            <a:spLocks noGrp="1"/>
          </p:cNvSpPr>
          <p:nvPr>
            <p:ph type="title" idx="4294967295"/>
          </p:nvPr>
        </p:nvSpPr>
        <p:spPr/>
        <p:txBody>
          <a:bodyPr>
            <a:normAutofit/>
          </a:bodyPr>
          <a:lstStyle/>
          <a:p>
            <a:pPr eaLnBrk="1" hangingPunct="1"/>
            <a:r>
              <a:rPr lang="en-US" sz="4000" smtClean="0"/>
              <a:t>Summary of Update Ordering</a:t>
            </a:r>
          </a:p>
        </p:txBody>
      </p:sp>
      <p:sp>
        <p:nvSpPr>
          <p:cNvPr id="46083" name="Content Placeholder 2"/>
          <p:cNvSpPr>
            <a:spLocks noGrp="1"/>
          </p:cNvSpPr>
          <p:nvPr>
            <p:ph sz="half" idx="4294967295"/>
          </p:nvPr>
        </p:nvSpPr>
        <p:spPr>
          <a:xfrm>
            <a:off x="457200" y="1600200"/>
            <a:ext cx="4191000" cy="4525963"/>
          </a:xfrm>
        </p:spPr>
        <p:txBody>
          <a:bodyPr/>
          <a:lstStyle/>
          <a:p>
            <a:pPr eaLnBrk="1" hangingPunct="1">
              <a:lnSpc>
                <a:spcPct val="90000"/>
              </a:lnSpc>
            </a:pPr>
            <a:r>
              <a:rPr lang="en-US" sz="2600" smtClean="0"/>
              <a:t>Asynchronous</a:t>
            </a:r>
          </a:p>
          <a:p>
            <a:pPr lvl="1" eaLnBrk="1" hangingPunct="1">
              <a:lnSpc>
                <a:spcPct val="90000"/>
              </a:lnSpc>
            </a:pPr>
            <a:r>
              <a:rPr lang="en-US" sz="2200" smtClean="0"/>
              <a:t>Pick a directed edge: update its message</a:t>
            </a:r>
          </a:p>
          <a:p>
            <a:pPr lvl="1" eaLnBrk="1" hangingPunct="1">
              <a:lnSpc>
                <a:spcPct val="90000"/>
              </a:lnSpc>
            </a:pPr>
            <a:r>
              <a:rPr lang="en-US" sz="2200" smtClean="0"/>
              <a:t>Or, pick a vertex: update </a:t>
            </a:r>
            <a:r>
              <a:rPr lang="en-US" sz="2200" i="1" smtClean="0"/>
              <a:t>all </a:t>
            </a:r>
            <a:r>
              <a:rPr lang="en-US" sz="2200" smtClean="0"/>
              <a:t>its outgoing messages at once</a:t>
            </a:r>
          </a:p>
        </p:txBody>
      </p:sp>
      <p:sp>
        <p:nvSpPr>
          <p:cNvPr id="4" name="Slide Number Placeholder 3"/>
          <p:cNvSpPr txBox="1">
            <a:spLocks noGrp="1"/>
          </p:cNvSpPr>
          <p:nvPr/>
        </p:nvSpPr>
        <p:spPr>
          <a:xfrm>
            <a:off x="6553200" y="6461125"/>
            <a:ext cx="2133600" cy="365125"/>
          </a:xfrm>
          <a:prstGeom prst="rect">
            <a:avLst/>
          </a:prstGeom>
          <a:noFill/>
        </p:spPr>
        <p:txBody>
          <a:bodyPr anchor="ctr"/>
          <a:lstStyle/>
          <a:p>
            <a:pPr algn="r" fontAlgn="auto">
              <a:spcBef>
                <a:spcPts val="0"/>
              </a:spcBef>
              <a:spcAft>
                <a:spcPts val="0"/>
              </a:spcAft>
              <a:defRPr/>
            </a:pPr>
            <a:fld id="{6568EEE0-408D-40DE-A604-FA0377F4CB0B}" type="slidenum">
              <a:rPr lang="en-US" sz="1200">
                <a:solidFill>
                  <a:schemeClr val="tx1">
                    <a:tint val="75000"/>
                  </a:schemeClr>
                </a:solidFill>
                <a:latin typeface="+mn-lt"/>
                <a:cs typeface="+mn-cs"/>
              </a:rPr>
              <a:pPr algn="r" fontAlgn="auto">
                <a:spcBef>
                  <a:spcPts val="0"/>
                </a:spcBef>
                <a:spcAft>
                  <a:spcPts val="0"/>
                </a:spcAft>
                <a:defRPr/>
              </a:pPr>
              <a:t>290</a:t>
            </a:fld>
            <a:endParaRPr lang="en-US" sz="1200">
              <a:solidFill>
                <a:schemeClr val="tx1">
                  <a:tint val="75000"/>
                </a:schemeClr>
              </a:solidFill>
              <a:latin typeface="+mn-lt"/>
              <a:cs typeface="+mn-cs"/>
            </a:endParaRPr>
          </a:p>
        </p:txBody>
      </p:sp>
      <p:sp>
        <p:nvSpPr>
          <p:cNvPr id="11" name="TextBox 10"/>
          <p:cNvSpPr txBox="1"/>
          <p:nvPr/>
        </p:nvSpPr>
        <p:spPr>
          <a:xfrm>
            <a:off x="690563" y="1122363"/>
            <a:ext cx="7834312" cy="466725"/>
          </a:xfrm>
          <a:prstGeom prst="rect">
            <a:avLst/>
          </a:prstGeom>
          <a:solidFill>
            <a:schemeClr val="accent6">
              <a:lumMod val="40000"/>
              <a:lumOff val="60000"/>
            </a:schemeClr>
          </a:solidFill>
          <a:ln>
            <a:solidFill>
              <a:schemeClr val="accent6"/>
            </a:solidFill>
          </a:ln>
        </p:spPr>
        <p:txBody>
          <a:bodyPr anchor="ctr"/>
          <a:lstStyle/>
          <a:p>
            <a:pPr algn="ctr" fontAlgn="auto">
              <a:spcBef>
                <a:spcPts val="0"/>
              </a:spcBef>
              <a:spcAft>
                <a:spcPts val="0"/>
              </a:spcAft>
              <a:defRPr/>
            </a:pPr>
            <a:r>
              <a:rPr lang="en-US" sz="2400" dirty="0">
                <a:solidFill>
                  <a:schemeClr val="tx2"/>
                </a:solidFill>
                <a:latin typeface="+mn-lt"/>
                <a:cs typeface="+mn-cs"/>
              </a:rPr>
              <a:t>In what order do we send messages for Loopy BP?</a:t>
            </a:r>
          </a:p>
        </p:txBody>
      </p:sp>
      <p:grpSp>
        <p:nvGrpSpPr>
          <p:cNvPr id="46086" name="Group 115"/>
          <p:cNvGrpSpPr>
            <a:grpSpLocks/>
          </p:cNvGrpSpPr>
          <p:nvPr/>
        </p:nvGrpSpPr>
        <p:grpSpPr bwMode="auto">
          <a:xfrm>
            <a:off x="396875" y="4075113"/>
            <a:ext cx="4013200" cy="2471737"/>
            <a:chOff x="250" y="2567"/>
            <a:chExt cx="2528" cy="1557"/>
          </a:xfrm>
        </p:grpSpPr>
        <p:cxnSp>
          <p:nvCxnSpPr>
            <p:cNvPr id="12" name="Straight Arrow Connector 11"/>
            <p:cNvCxnSpPr/>
            <p:nvPr/>
          </p:nvCxnSpPr>
          <p:spPr>
            <a:xfrm flipH="1" flipV="1">
              <a:off x="420" y="3736"/>
              <a:ext cx="1" cy="132"/>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3" name="Straight Arrow Connector 12"/>
            <p:cNvCxnSpPr/>
            <p:nvPr/>
          </p:nvCxnSpPr>
          <p:spPr>
            <a:xfrm flipH="1" flipV="1">
              <a:off x="934" y="3735"/>
              <a:ext cx="2" cy="132"/>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 name="Straight Arrow Connector 13"/>
            <p:cNvCxnSpPr/>
            <p:nvPr/>
          </p:nvCxnSpPr>
          <p:spPr>
            <a:xfrm flipH="1" flipV="1">
              <a:off x="1465" y="3735"/>
              <a:ext cx="1" cy="132"/>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5" name="Straight Arrow Connector 14"/>
            <p:cNvCxnSpPr/>
            <p:nvPr/>
          </p:nvCxnSpPr>
          <p:spPr>
            <a:xfrm flipH="1" flipV="1">
              <a:off x="1982" y="3737"/>
              <a:ext cx="1" cy="133"/>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6" name="Straight Arrow Connector 15"/>
            <p:cNvCxnSpPr/>
            <p:nvPr/>
          </p:nvCxnSpPr>
          <p:spPr>
            <a:xfrm flipH="1" flipV="1">
              <a:off x="2502" y="3737"/>
              <a:ext cx="1" cy="133"/>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7" name="Straight Arrow Connector 16"/>
            <p:cNvCxnSpPr/>
            <p:nvPr/>
          </p:nvCxnSpPr>
          <p:spPr>
            <a:xfrm flipV="1">
              <a:off x="420" y="3447"/>
              <a:ext cx="149" cy="71"/>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8" name="Straight Arrow Connector 17"/>
            <p:cNvCxnSpPr/>
            <p:nvPr/>
          </p:nvCxnSpPr>
          <p:spPr>
            <a:xfrm flipH="1" flipV="1">
              <a:off x="797" y="3508"/>
              <a:ext cx="107" cy="44"/>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9" name="Straight Arrow Connector 18"/>
            <p:cNvCxnSpPr/>
            <p:nvPr/>
          </p:nvCxnSpPr>
          <p:spPr>
            <a:xfrm flipV="1">
              <a:off x="639" y="3361"/>
              <a:ext cx="0" cy="91"/>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0" name="Straight Arrow Connector 19"/>
            <p:cNvCxnSpPr/>
            <p:nvPr/>
          </p:nvCxnSpPr>
          <p:spPr>
            <a:xfrm flipV="1">
              <a:off x="1526" y="3206"/>
              <a:ext cx="320" cy="260"/>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1" name="Straight Arrow Connector 20"/>
            <p:cNvCxnSpPr/>
            <p:nvPr/>
          </p:nvCxnSpPr>
          <p:spPr>
            <a:xfrm flipV="1">
              <a:off x="2029" y="3452"/>
              <a:ext cx="107" cy="52"/>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2" name="Straight Arrow Connector 21"/>
            <p:cNvCxnSpPr/>
            <p:nvPr/>
          </p:nvCxnSpPr>
          <p:spPr>
            <a:xfrm flipH="1" flipV="1">
              <a:off x="2363" y="3501"/>
              <a:ext cx="106" cy="51"/>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3" name="Straight Arrow Connector 22"/>
            <p:cNvCxnSpPr/>
            <p:nvPr/>
          </p:nvCxnSpPr>
          <p:spPr>
            <a:xfrm flipV="1">
              <a:off x="2199" y="3353"/>
              <a:ext cx="0" cy="103"/>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4" name="Straight Arrow Connector 23"/>
            <p:cNvCxnSpPr/>
            <p:nvPr/>
          </p:nvCxnSpPr>
          <p:spPr>
            <a:xfrm flipV="1">
              <a:off x="861" y="2868"/>
              <a:ext cx="435" cy="212"/>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5" name="Straight Arrow Connector 24"/>
            <p:cNvCxnSpPr/>
            <p:nvPr/>
          </p:nvCxnSpPr>
          <p:spPr>
            <a:xfrm flipH="1" flipV="1">
              <a:off x="2115" y="3181"/>
              <a:ext cx="87" cy="31"/>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flipV="1">
              <a:off x="1964" y="3041"/>
              <a:ext cx="0" cy="102"/>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7" name="Straight Arrow Connector 26"/>
            <p:cNvCxnSpPr/>
            <p:nvPr/>
          </p:nvCxnSpPr>
          <p:spPr>
            <a:xfrm flipH="1" flipV="1">
              <a:off x="1624" y="2875"/>
              <a:ext cx="337" cy="28"/>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28" name="Straight Arrow Connector 27"/>
            <p:cNvCxnSpPr/>
            <p:nvPr/>
          </p:nvCxnSpPr>
          <p:spPr>
            <a:xfrm flipV="1">
              <a:off x="1397" y="2718"/>
              <a:ext cx="0" cy="102"/>
            </a:xfrm>
            <a:prstGeom prst="straightConnector1">
              <a:avLst/>
            </a:prstGeom>
            <a:ln w="127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grpSp>
          <p:nvGrpSpPr>
            <p:cNvPr id="46113" name="Group 28"/>
            <p:cNvGrpSpPr>
              <a:grpSpLocks/>
            </p:cNvGrpSpPr>
            <p:nvPr/>
          </p:nvGrpSpPr>
          <p:grpSpPr bwMode="auto">
            <a:xfrm>
              <a:off x="250" y="2567"/>
              <a:ext cx="2528" cy="1557"/>
              <a:chOff x="1523902" y="2715529"/>
              <a:chExt cx="6096196" cy="3755772"/>
            </a:xfrm>
          </p:grpSpPr>
          <p:sp>
            <p:nvSpPr>
              <p:cNvPr id="62" name="Oval 61"/>
              <p:cNvSpPr/>
              <p:nvPr/>
            </p:nvSpPr>
            <p:spPr>
              <a:xfrm>
                <a:off x="1822924" y="5045700"/>
                <a:ext cx="407539" cy="414896"/>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sp>
            <p:nvSpPr>
              <p:cNvPr id="63" name="Rectangle 62"/>
              <p:cNvSpPr/>
              <p:nvPr/>
            </p:nvSpPr>
            <p:spPr>
              <a:xfrm>
                <a:off x="1933852" y="5880316"/>
                <a:ext cx="202563" cy="20021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64" name="Straight Connector 63"/>
              <p:cNvCxnSpPr>
                <a:stCxn id="62" idx="4"/>
                <a:endCxn id="63" idx="0"/>
              </p:cNvCxnSpPr>
              <p:nvPr/>
            </p:nvCxnSpPr>
            <p:spPr>
              <a:xfrm>
                <a:off x="2025488" y="5460596"/>
                <a:ext cx="9646" cy="41972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Oval 64"/>
              <p:cNvSpPr/>
              <p:nvPr/>
            </p:nvSpPr>
            <p:spPr>
              <a:xfrm>
                <a:off x="3072066" y="5045700"/>
                <a:ext cx="407539" cy="414896"/>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5" name="Rectangle 65"/>
              <p:cNvSpPr/>
              <p:nvPr/>
            </p:nvSpPr>
            <p:spPr>
              <a:xfrm>
                <a:off x="3182993" y="5880316"/>
                <a:ext cx="202563" cy="20021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67" name="Straight Connector 66"/>
              <p:cNvCxnSpPr>
                <a:stCxn id="65" idx="4"/>
              </p:cNvCxnSpPr>
              <p:nvPr/>
            </p:nvCxnSpPr>
            <p:spPr>
              <a:xfrm>
                <a:off x="3274629" y="5460596"/>
                <a:ext cx="9646" cy="41972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8" name="Oval 67"/>
              <p:cNvSpPr/>
              <p:nvPr/>
            </p:nvSpPr>
            <p:spPr>
              <a:xfrm>
                <a:off x="4340499" y="5043287"/>
                <a:ext cx="407539" cy="414896"/>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sp>
            <p:nvSpPr>
              <p:cNvPr id="69" name="Rectangle 68"/>
              <p:cNvSpPr/>
              <p:nvPr/>
            </p:nvSpPr>
            <p:spPr>
              <a:xfrm>
                <a:off x="4451427" y="5877903"/>
                <a:ext cx="200153" cy="2002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0" name="Straight Connector 69"/>
              <p:cNvCxnSpPr>
                <a:stCxn id="68" idx="4"/>
                <a:endCxn id="69" idx="0"/>
              </p:cNvCxnSpPr>
              <p:nvPr/>
            </p:nvCxnSpPr>
            <p:spPr>
              <a:xfrm>
                <a:off x="4543062" y="5458183"/>
                <a:ext cx="9646" cy="41972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1" name="Oval 70"/>
              <p:cNvSpPr/>
              <p:nvPr/>
            </p:nvSpPr>
            <p:spPr>
              <a:xfrm>
                <a:off x="5594463" y="5045700"/>
                <a:ext cx="409950" cy="414896"/>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72" name="Rectangle 71"/>
              <p:cNvSpPr/>
              <p:nvPr/>
            </p:nvSpPr>
            <p:spPr>
              <a:xfrm>
                <a:off x="5707803" y="5880316"/>
                <a:ext cx="200151" cy="20021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3" name="Straight Connector 72"/>
              <p:cNvCxnSpPr>
                <a:stCxn id="71" idx="4"/>
                <a:endCxn id="72" idx="0"/>
              </p:cNvCxnSpPr>
              <p:nvPr/>
            </p:nvCxnSpPr>
            <p:spPr>
              <a:xfrm>
                <a:off x="5799439" y="5460596"/>
                <a:ext cx="7234" cy="41972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4" name="Oval 73"/>
              <p:cNvSpPr/>
              <p:nvPr/>
            </p:nvSpPr>
            <p:spPr>
              <a:xfrm>
                <a:off x="6843605" y="5043287"/>
                <a:ext cx="409950" cy="414896"/>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sp>
            <p:nvSpPr>
              <p:cNvPr id="75" name="Rectangle 74"/>
              <p:cNvSpPr/>
              <p:nvPr/>
            </p:nvSpPr>
            <p:spPr>
              <a:xfrm>
                <a:off x="6956945" y="5877903"/>
                <a:ext cx="200151" cy="2002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76" name="Straight Connector 75"/>
              <p:cNvCxnSpPr>
                <a:stCxn id="74" idx="4"/>
                <a:endCxn id="75" idx="0"/>
              </p:cNvCxnSpPr>
              <p:nvPr/>
            </p:nvCxnSpPr>
            <p:spPr>
              <a:xfrm>
                <a:off x="7048580" y="5458183"/>
                <a:ext cx="7234" cy="41972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6161" name="Group 76"/>
              <p:cNvGrpSpPr>
                <a:grpSpLocks/>
              </p:cNvGrpSpPr>
              <p:nvPr/>
            </p:nvGrpSpPr>
            <p:grpSpPr bwMode="auto">
              <a:xfrm>
                <a:off x="1523902" y="6190980"/>
                <a:ext cx="6096196" cy="280321"/>
                <a:chOff x="492120" y="3950977"/>
                <a:chExt cx="8067290" cy="370958"/>
              </a:xfrm>
            </p:grpSpPr>
            <p:sp>
              <p:nvSpPr>
                <p:cNvPr id="46190" name="TextBox 10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800" dirty="0">
                      <a:latin typeface="Rockwell"/>
                      <a:ea typeface="Rockwell"/>
                      <a:cs typeface="Rockwell"/>
                    </a:rPr>
                    <a:t>time</a:t>
                  </a:r>
                </a:p>
              </p:txBody>
            </p:sp>
            <p:sp>
              <p:nvSpPr>
                <p:cNvPr id="46191" name="TextBox 10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like</a:t>
                  </a:r>
                </a:p>
              </p:txBody>
            </p:sp>
            <p:sp>
              <p:nvSpPr>
                <p:cNvPr id="46192" name="TextBox 10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flies</a:t>
                  </a:r>
                </a:p>
              </p:txBody>
            </p:sp>
            <p:sp>
              <p:nvSpPr>
                <p:cNvPr id="46193" name="TextBox 10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an</a:t>
                  </a:r>
                </a:p>
              </p:txBody>
            </p:sp>
            <p:sp>
              <p:nvSpPr>
                <p:cNvPr id="46194" name="TextBox 10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800" dirty="0">
                      <a:latin typeface="Rockwell"/>
                      <a:ea typeface="Rockwell"/>
                      <a:cs typeface="Rockwell"/>
                    </a:rPr>
                    <a:t>arrow</a:t>
                  </a:r>
                </a:p>
              </p:txBody>
            </p:sp>
          </p:grpSp>
          <p:sp>
            <p:nvSpPr>
              <p:cNvPr id="78" name="Oval 77"/>
              <p:cNvSpPr/>
              <p:nvPr/>
            </p:nvSpPr>
            <p:spPr>
              <a:xfrm>
                <a:off x="6216622" y="4203847"/>
                <a:ext cx="407539" cy="414896"/>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79" name="Rectangle 78"/>
              <p:cNvSpPr/>
              <p:nvPr/>
            </p:nvSpPr>
            <p:spPr>
              <a:xfrm>
                <a:off x="6322727" y="4727292"/>
                <a:ext cx="200153" cy="20021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80" name="Straight Connector 79"/>
              <p:cNvCxnSpPr>
                <a:stCxn id="79" idx="1"/>
                <a:endCxn id="71" idx="0"/>
              </p:cNvCxnSpPr>
              <p:nvPr/>
            </p:nvCxnSpPr>
            <p:spPr>
              <a:xfrm flipH="1">
                <a:off x="5799439" y="4826191"/>
                <a:ext cx="523288" cy="2195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p:cNvCxnSpPr>
                <a:stCxn id="79" idx="0"/>
                <a:endCxn id="78" idx="4"/>
              </p:cNvCxnSpPr>
              <p:nvPr/>
            </p:nvCxnSpPr>
            <p:spPr>
              <a:xfrm flipH="1" flipV="1">
                <a:off x="6421598" y="4618743"/>
                <a:ext cx="2411" cy="10854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a:stCxn id="79" idx="3"/>
                <a:endCxn id="74" idx="0"/>
              </p:cNvCxnSpPr>
              <p:nvPr/>
            </p:nvCxnSpPr>
            <p:spPr>
              <a:xfrm>
                <a:off x="6522880" y="4826191"/>
                <a:ext cx="525700" cy="21709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3" name="Oval 82"/>
              <p:cNvSpPr/>
              <p:nvPr/>
            </p:nvSpPr>
            <p:spPr>
              <a:xfrm>
                <a:off x="4350145" y="2715529"/>
                <a:ext cx="407539" cy="414896"/>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84" name="Rectangle 83"/>
              <p:cNvSpPr/>
              <p:nvPr/>
            </p:nvSpPr>
            <p:spPr>
              <a:xfrm>
                <a:off x="4456249" y="3236561"/>
                <a:ext cx="200153" cy="20021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85" name="Straight Connector 84"/>
              <p:cNvCxnSpPr>
                <a:stCxn id="84" idx="1"/>
                <a:endCxn id="93" idx="0"/>
              </p:cNvCxnSpPr>
              <p:nvPr/>
            </p:nvCxnSpPr>
            <p:spPr>
              <a:xfrm flipH="1">
                <a:off x="2640413" y="3337873"/>
                <a:ext cx="1815836" cy="86114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a:stCxn id="84" idx="0"/>
                <a:endCxn id="83" idx="4"/>
              </p:cNvCxnSpPr>
              <p:nvPr/>
            </p:nvCxnSpPr>
            <p:spPr>
              <a:xfrm flipH="1" flipV="1">
                <a:off x="4552708" y="3130425"/>
                <a:ext cx="2412" cy="10613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a:stCxn id="84" idx="3"/>
                <a:endCxn id="88" idx="0"/>
              </p:cNvCxnSpPr>
              <p:nvPr/>
            </p:nvCxnSpPr>
            <p:spPr>
              <a:xfrm>
                <a:off x="4656402" y="3337873"/>
                <a:ext cx="1184031" cy="9648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Oval 87"/>
              <p:cNvSpPr/>
              <p:nvPr/>
            </p:nvSpPr>
            <p:spPr>
              <a:xfrm>
                <a:off x="5635459" y="3434360"/>
                <a:ext cx="409950" cy="41248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sp>
            <p:nvSpPr>
              <p:cNvPr id="89" name="Rectangle 88"/>
              <p:cNvSpPr/>
              <p:nvPr/>
            </p:nvSpPr>
            <p:spPr>
              <a:xfrm>
                <a:off x="5741564" y="3969865"/>
                <a:ext cx="200151" cy="20021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90" name="Straight Connector 89"/>
              <p:cNvCxnSpPr>
                <a:stCxn id="89" idx="1"/>
                <a:endCxn id="68" idx="0"/>
              </p:cNvCxnSpPr>
              <p:nvPr/>
            </p:nvCxnSpPr>
            <p:spPr>
              <a:xfrm flipH="1">
                <a:off x="4543062" y="4071177"/>
                <a:ext cx="1198501" cy="9721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1" name="Straight Connector 90"/>
              <p:cNvCxnSpPr>
                <a:stCxn id="89" idx="0"/>
                <a:endCxn id="88" idx="4"/>
              </p:cNvCxnSpPr>
              <p:nvPr/>
            </p:nvCxnSpPr>
            <p:spPr>
              <a:xfrm flipH="1" flipV="1">
                <a:off x="5840433" y="3846843"/>
                <a:ext cx="0" cy="12302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p:cNvCxnSpPr>
                <a:stCxn id="89" idx="3"/>
                <a:endCxn id="78" idx="0"/>
              </p:cNvCxnSpPr>
              <p:nvPr/>
            </p:nvCxnSpPr>
            <p:spPr>
              <a:xfrm>
                <a:off x="5941715" y="4071177"/>
                <a:ext cx="479883" cy="13266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2435438" y="4199022"/>
                <a:ext cx="407539" cy="414896"/>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sp>
            <p:nvSpPr>
              <p:cNvPr id="94" name="Rectangle 93"/>
              <p:cNvSpPr/>
              <p:nvPr/>
            </p:nvSpPr>
            <p:spPr>
              <a:xfrm>
                <a:off x="2541542" y="4720054"/>
                <a:ext cx="200153" cy="20262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95" name="Straight Connector 94"/>
              <p:cNvCxnSpPr>
                <a:stCxn id="94" idx="1"/>
                <a:endCxn id="62" idx="0"/>
              </p:cNvCxnSpPr>
              <p:nvPr/>
            </p:nvCxnSpPr>
            <p:spPr>
              <a:xfrm flipH="1">
                <a:off x="2025488" y="4821366"/>
                <a:ext cx="516055" cy="22433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6" name="Straight Connector 95"/>
              <p:cNvCxnSpPr>
                <a:stCxn id="94" idx="0"/>
                <a:endCxn id="93" idx="4"/>
              </p:cNvCxnSpPr>
              <p:nvPr/>
            </p:nvCxnSpPr>
            <p:spPr>
              <a:xfrm flipH="1" flipV="1">
                <a:off x="2640413" y="4613918"/>
                <a:ext cx="2411" cy="10613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7" name="Straight Connector 96"/>
              <p:cNvCxnSpPr>
                <a:stCxn id="94" idx="3"/>
                <a:endCxn id="65" idx="0"/>
              </p:cNvCxnSpPr>
              <p:nvPr/>
            </p:nvCxnSpPr>
            <p:spPr>
              <a:xfrm>
                <a:off x="2741695" y="4821366"/>
                <a:ext cx="532934" cy="22433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8" name="Straight Connector 97"/>
              <p:cNvCxnSpPr/>
              <p:nvPr/>
            </p:nvCxnSpPr>
            <p:spPr>
              <a:xfrm>
                <a:off x="2225641" y="5272446"/>
                <a:ext cx="841602"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 name="Rectangle 98"/>
              <p:cNvSpPr/>
              <p:nvPr/>
            </p:nvSpPr>
            <p:spPr>
              <a:xfrm>
                <a:off x="2546365" y="5161485"/>
                <a:ext cx="200153" cy="20021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00" name="Straight Connector 99"/>
              <p:cNvCxnSpPr/>
              <p:nvPr/>
            </p:nvCxnSpPr>
            <p:spPr>
              <a:xfrm flipV="1">
                <a:off x="3474782" y="5270033"/>
                <a:ext cx="860894" cy="241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1" name="Rectangle 100"/>
              <p:cNvSpPr/>
              <p:nvPr/>
            </p:nvSpPr>
            <p:spPr>
              <a:xfrm>
                <a:off x="3795507" y="5161485"/>
                <a:ext cx="200153" cy="20021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02" name="Straight Connector 101"/>
              <p:cNvCxnSpPr/>
              <p:nvPr/>
            </p:nvCxnSpPr>
            <p:spPr>
              <a:xfrm>
                <a:off x="4743215" y="5270033"/>
                <a:ext cx="848837" cy="241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3" name="Rectangle 102"/>
              <p:cNvSpPr/>
              <p:nvPr/>
            </p:nvSpPr>
            <p:spPr>
              <a:xfrm>
                <a:off x="5063940" y="5159072"/>
                <a:ext cx="200153" cy="2002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04" name="Straight Connector 103"/>
              <p:cNvCxnSpPr/>
              <p:nvPr/>
            </p:nvCxnSpPr>
            <p:spPr>
              <a:xfrm flipV="1">
                <a:off x="5999590" y="5270033"/>
                <a:ext cx="841604" cy="241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5" name="Rectangle 104"/>
              <p:cNvSpPr/>
              <p:nvPr/>
            </p:nvSpPr>
            <p:spPr>
              <a:xfrm>
                <a:off x="6320316" y="5161485"/>
                <a:ext cx="200151" cy="20021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grpSp>
        <p:cxnSp>
          <p:nvCxnSpPr>
            <p:cNvPr id="30" name="Straight Arrow Connector 29"/>
            <p:cNvCxnSpPr/>
            <p:nvPr/>
          </p:nvCxnSpPr>
          <p:spPr>
            <a:xfrm flipH="1" flipV="1">
              <a:off x="493" y="3716"/>
              <a:ext cx="1" cy="133"/>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1" name="Straight Arrow Connector 30"/>
            <p:cNvCxnSpPr/>
            <p:nvPr/>
          </p:nvCxnSpPr>
          <p:spPr>
            <a:xfrm flipH="1" flipV="1">
              <a:off x="1538" y="3710"/>
              <a:ext cx="1" cy="13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2" name="Straight Arrow Connector 31"/>
            <p:cNvCxnSpPr/>
            <p:nvPr/>
          </p:nvCxnSpPr>
          <p:spPr>
            <a:xfrm flipH="1" flipV="1">
              <a:off x="2055" y="3718"/>
              <a:ext cx="1" cy="133"/>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3" name="Straight Arrow Connector 32"/>
            <p:cNvCxnSpPr/>
            <p:nvPr/>
          </p:nvCxnSpPr>
          <p:spPr>
            <a:xfrm flipH="1" flipV="1">
              <a:off x="2583" y="3718"/>
              <a:ext cx="1" cy="133"/>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 name="Straight Arrow Connector 33"/>
            <p:cNvCxnSpPr/>
            <p:nvPr/>
          </p:nvCxnSpPr>
          <p:spPr>
            <a:xfrm flipV="1">
              <a:off x="539" y="3487"/>
              <a:ext cx="121" cy="54"/>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5" name="Straight Arrow Connector 34"/>
            <p:cNvCxnSpPr/>
            <p:nvPr/>
          </p:nvCxnSpPr>
          <p:spPr>
            <a:xfrm flipH="1" flipV="1">
              <a:off x="831" y="3447"/>
              <a:ext cx="156" cy="59"/>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6" name="Straight Arrow Connector 35"/>
            <p:cNvCxnSpPr/>
            <p:nvPr/>
          </p:nvCxnSpPr>
          <p:spPr>
            <a:xfrm flipV="1">
              <a:off x="797" y="3315"/>
              <a:ext cx="0" cy="91"/>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7" name="Straight Arrow Connector 36"/>
            <p:cNvCxnSpPr/>
            <p:nvPr/>
          </p:nvCxnSpPr>
          <p:spPr>
            <a:xfrm flipV="1">
              <a:off x="1624" y="3220"/>
              <a:ext cx="320" cy="26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8" name="Straight Arrow Connector 37"/>
            <p:cNvCxnSpPr/>
            <p:nvPr/>
          </p:nvCxnSpPr>
          <p:spPr>
            <a:xfrm flipV="1">
              <a:off x="2108" y="3489"/>
              <a:ext cx="107" cy="5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9" name="Straight Arrow Connector 38"/>
            <p:cNvCxnSpPr/>
            <p:nvPr/>
          </p:nvCxnSpPr>
          <p:spPr>
            <a:xfrm flipH="1" flipV="1">
              <a:off x="2401" y="3445"/>
              <a:ext cx="162" cy="61"/>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0" name="Straight Arrow Connector 39"/>
            <p:cNvCxnSpPr/>
            <p:nvPr/>
          </p:nvCxnSpPr>
          <p:spPr>
            <a:xfrm flipV="1">
              <a:off x="2377" y="3301"/>
              <a:ext cx="0" cy="103"/>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1" name="Straight Arrow Connector 40"/>
            <p:cNvCxnSpPr/>
            <p:nvPr/>
          </p:nvCxnSpPr>
          <p:spPr>
            <a:xfrm flipV="1">
              <a:off x="977" y="2892"/>
              <a:ext cx="434" cy="21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2" name="Straight Arrow Connector 41"/>
            <p:cNvCxnSpPr/>
            <p:nvPr/>
          </p:nvCxnSpPr>
          <p:spPr>
            <a:xfrm flipH="1" flipV="1">
              <a:off x="2165" y="3122"/>
              <a:ext cx="158" cy="44"/>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3" name="Straight Arrow Connector 42"/>
            <p:cNvCxnSpPr/>
            <p:nvPr/>
          </p:nvCxnSpPr>
          <p:spPr>
            <a:xfrm flipV="1">
              <a:off x="2133" y="2983"/>
              <a:ext cx="0" cy="10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4" name="Straight Arrow Connector 43"/>
            <p:cNvCxnSpPr/>
            <p:nvPr/>
          </p:nvCxnSpPr>
          <p:spPr>
            <a:xfrm flipH="1" flipV="1">
              <a:off x="1689" y="2808"/>
              <a:ext cx="337" cy="29"/>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5" name="Straight Arrow Connector 44"/>
            <p:cNvCxnSpPr/>
            <p:nvPr/>
          </p:nvCxnSpPr>
          <p:spPr>
            <a:xfrm flipV="1">
              <a:off x="1601" y="2683"/>
              <a:ext cx="0" cy="102"/>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6" name="Straight Arrow Connector 45"/>
            <p:cNvCxnSpPr/>
            <p:nvPr/>
          </p:nvCxnSpPr>
          <p:spPr>
            <a:xfrm flipV="1">
              <a:off x="565" y="3668"/>
              <a:ext cx="95" cy="1"/>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6131" name="Straight Arrow Connector 46"/>
            <p:cNvCxnSpPr>
              <a:cxnSpLocks noChangeShapeType="1"/>
            </p:cNvCxnSpPr>
            <p:nvPr/>
          </p:nvCxnSpPr>
          <p:spPr bwMode="auto">
            <a:xfrm>
              <a:off x="795" y="3671"/>
              <a:ext cx="95" cy="0"/>
            </a:xfrm>
            <a:prstGeom prst="straightConnector1">
              <a:avLst/>
            </a:prstGeom>
            <a:noFill/>
            <a:ln w="12700" algn="ctr">
              <a:solidFill>
                <a:srgbClr val="84AA33"/>
              </a:solidFill>
              <a:round/>
              <a:headEnd type="oval" w="med" len="med"/>
              <a:tailEnd type="triangle" w="med" len="med"/>
            </a:ln>
          </p:spPr>
        </p:cxnSp>
        <p:cxnSp>
          <p:nvCxnSpPr>
            <p:cNvPr id="48" name="Straight Arrow Connector 47"/>
            <p:cNvCxnSpPr/>
            <p:nvPr/>
          </p:nvCxnSpPr>
          <p:spPr>
            <a:xfrm flipH="1">
              <a:off x="768" y="3596"/>
              <a:ext cx="93"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9" name="Straight Arrow Connector 48"/>
            <p:cNvCxnSpPr/>
            <p:nvPr/>
          </p:nvCxnSpPr>
          <p:spPr>
            <a:xfrm flipH="1">
              <a:off x="547" y="3596"/>
              <a:ext cx="92"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6134" name="Straight Arrow Connector 49"/>
            <p:cNvCxnSpPr>
              <a:cxnSpLocks noChangeShapeType="1"/>
            </p:cNvCxnSpPr>
            <p:nvPr/>
          </p:nvCxnSpPr>
          <p:spPr bwMode="auto">
            <a:xfrm>
              <a:off x="1086" y="3666"/>
              <a:ext cx="94" cy="0"/>
            </a:xfrm>
            <a:prstGeom prst="straightConnector1">
              <a:avLst/>
            </a:prstGeom>
            <a:noFill/>
            <a:ln w="12700" algn="ctr">
              <a:solidFill>
                <a:srgbClr val="84AA33"/>
              </a:solidFill>
              <a:round/>
              <a:headEnd type="oval" w="med" len="med"/>
              <a:tailEnd type="triangle" w="med" len="med"/>
            </a:ln>
          </p:spPr>
        </p:cxnSp>
        <p:cxnSp>
          <p:nvCxnSpPr>
            <p:cNvPr id="51" name="Straight Arrow Connector 50"/>
            <p:cNvCxnSpPr/>
            <p:nvPr/>
          </p:nvCxnSpPr>
          <p:spPr>
            <a:xfrm flipV="1">
              <a:off x="1315" y="3668"/>
              <a:ext cx="95" cy="1"/>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2" name="Straight Arrow Connector 51"/>
            <p:cNvCxnSpPr/>
            <p:nvPr/>
          </p:nvCxnSpPr>
          <p:spPr>
            <a:xfrm flipH="1">
              <a:off x="1289" y="3593"/>
              <a:ext cx="92"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3" name="Straight Arrow Connector 52"/>
            <p:cNvCxnSpPr/>
            <p:nvPr/>
          </p:nvCxnSpPr>
          <p:spPr>
            <a:xfrm flipH="1">
              <a:off x="1067" y="3593"/>
              <a:ext cx="93"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6138" name="Straight Arrow Connector 53"/>
            <p:cNvCxnSpPr>
              <a:cxnSpLocks noChangeShapeType="1"/>
            </p:cNvCxnSpPr>
            <p:nvPr/>
          </p:nvCxnSpPr>
          <p:spPr bwMode="auto">
            <a:xfrm>
              <a:off x="1613" y="3667"/>
              <a:ext cx="94" cy="0"/>
            </a:xfrm>
            <a:prstGeom prst="straightConnector1">
              <a:avLst/>
            </a:prstGeom>
            <a:noFill/>
            <a:ln w="12700" algn="ctr">
              <a:solidFill>
                <a:srgbClr val="84AA33"/>
              </a:solidFill>
              <a:round/>
              <a:headEnd type="oval" w="med" len="med"/>
              <a:tailEnd type="triangle" w="med" len="med"/>
            </a:ln>
          </p:spPr>
        </p:cxnSp>
        <p:cxnSp>
          <p:nvCxnSpPr>
            <p:cNvPr id="55" name="Straight Arrow Connector 54"/>
            <p:cNvCxnSpPr/>
            <p:nvPr/>
          </p:nvCxnSpPr>
          <p:spPr>
            <a:xfrm flipV="1">
              <a:off x="1842" y="3669"/>
              <a:ext cx="95" cy="1"/>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6" name="Straight Arrow Connector 55"/>
            <p:cNvCxnSpPr/>
            <p:nvPr/>
          </p:nvCxnSpPr>
          <p:spPr>
            <a:xfrm flipH="1">
              <a:off x="1816" y="3594"/>
              <a:ext cx="92"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7" name="Straight Arrow Connector 56"/>
            <p:cNvCxnSpPr/>
            <p:nvPr/>
          </p:nvCxnSpPr>
          <p:spPr>
            <a:xfrm flipH="1">
              <a:off x="1594" y="3594"/>
              <a:ext cx="93"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8" name="Straight Arrow Connector 57"/>
            <p:cNvCxnSpPr/>
            <p:nvPr/>
          </p:nvCxnSpPr>
          <p:spPr>
            <a:xfrm flipV="1">
              <a:off x="2133" y="3668"/>
              <a:ext cx="95" cy="1"/>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9" name="Straight Arrow Connector 58"/>
            <p:cNvCxnSpPr/>
            <p:nvPr/>
          </p:nvCxnSpPr>
          <p:spPr>
            <a:xfrm flipV="1">
              <a:off x="2363" y="3670"/>
              <a:ext cx="95" cy="1"/>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60" name="Straight Arrow Connector 59"/>
            <p:cNvCxnSpPr/>
            <p:nvPr/>
          </p:nvCxnSpPr>
          <p:spPr>
            <a:xfrm flipH="1">
              <a:off x="2336" y="3595"/>
              <a:ext cx="93"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61" name="Straight Arrow Connector 60"/>
            <p:cNvCxnSpPr/>
            <p:nvPr/>
          </p:nvCxnSpPr>
          <p:spPr>
            <a:xfrm flipH="1">
              <a:off x="2115" y="3595"/>
              <a:ext cx="92" cy="0"/>
            </a:xfrm>
            <a:prstGeom prst="straightConnector1">
              <a:avLst/>
            </a:prstGeom>
            <a:ln w="127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sp>
        <p:nvSpPr>
          <p:cNvPr id="6" name="Content Placeholder 2"/>
          <p:cNvSpPr txBox="1">
            <a:spLocks/>
          </p:cNvSpPr>
          <p:nvPr/>
        </p:nvSpPr>
        <p:spPr>
          <a:xfrm>
            <a:off x="4816475" y="3984625"/>
            <a:ext cx="4183063" cy="2584450"/>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bIns="182880">
            <a:normAutofit lnSpcReduction="10000"/>
          </a:bodyPr>
          <a:lstStyle/>
          <a:p>
            <a:pPr marL="227013" indent="-227013">
              <a:spcBef>
                <a:spcPct val="30000"/>
              </a:spcBef>
              <a:buFont typeface="Arial" charset="0"/>
              <a:buChar char="•"/>
              <a:defRPr/>
            </a:pPr>
            <a:r>
              <a:rPr lang="en-US" sz="2000" b="1">
                <a:solidFill>
                  <a:srgbClr val="C32D2E"/>
                </a:solidFill>
              </a:rPr>
              <a:t>Size</a:t>
            </a:r>
            <a:r>
              <a:rPr lang="en-US" sz="2000">
                <a:solidFill>
                  <a:srgbClr val="C32D2E"/>
                </a:solidFill>
              </a:rPr>
              <a:t>.  Send big updates first.</a:t>
            </a:r>
          </a:p>
          <a:p>
            <a:pPr marL="742950" lvl="1" indent="-285750">
              <a:spcBef>
                <a:spcPct val="30000"/>
              </a:spcBef>
              <a:buFont typeface="Arial" charset="0"/>
              <a:buChar char="•"/>
              <a:defRPr/>
            </a:pPr>
            <a:r>
              <a:rPr lang="en-US" sz="2000">
                <a:solidFill>
                  <a:srgbClr val="C32D2E"/>
                </a:solidFill>
              </a:rPr>
              <a:t>Forces other messages to wait for them.</a:t>
            </a:r>
          </a:p>
          <a:p>
            <a:pPr marL="227013" indent="-227013">
              <a:spcBef>
                <a:spcPct val="30000"/>
              </a:spcBef>
              <a:buFont typeface="Arial" charset="0"/>
              <a:buChar char="•"/>
              <a:defRPr/>
            </a:pPr>
            <a:r>
              <a:rPr lang="en-US" sz="2000" b="1">
                <a:solidFill>
                  <a:srgbClr val="C32D2E"/>
                </a:solidFill>
              </a:rPr>
              <a:t>Topology.  </a:t>
            </a:r>
            <a:r>
              <a:rPr lang="en-US" sz="2000">
                <a:solidFill>
                  <a:srgbClr val="C32D2E"/>
                </a:solidFill>
              </a:rPr>
              <a:t>Use graph structure.</a:t>
            </a:r>
          </a:p>
          <a:p>
            <a:pPr marL="742950" lvl="1" indent="-285750">
              <a:spcBef>
                <a:spcPct val="30000"/>
              </a:spcBef>
              <a:buFont typeface="Arial" charset="0"/>
              <a:buChar char="•"/>
              <a:defRPr/>
            </a:pPr>
            <a:r>
              <a:rPr lang="en-US" sz="2000">
                <a:solidFill>
                  <a:srgbClr val="C32D2E"/>
                </a:solidFill>
              </a:rPr>
              <a:t>E.g., in an acyclic graph, a message can wait for </a:t>
            </a:r>
            <a:r>
              <a:rPr lang="en-US" sz="2000" i="1">
                <a:solidFill>
                  <a:srgbClr val="C32D2E"/>
                </a:solidFill>
              </a:rPr>
              <a:t>all</a:t>
            </a:r>
            <a:r>
              <a:rPr lang="en-US" sz="2000">
                <a:solidFill>
                  <a:srgbClr val="C32D2E"/>
                </a:solidFill>
              </a:rPr>
              <a:t> updates before sending.</a:t>
            </a:r>
          </a:p>
        </p:txBody>
      </p:sp>
      <p:sp>
        <p:nvSpPr>
          <p:cNvPr id="18542" name="AutoShape 110"/>
          <p:cNvSpPr>
            <a:spLocks noChangeArrowheads="1"/>
          </p:cNvSpPr>
          <p:nvPr/>
        </p:nvSpPr>
        <p:spPr bwMode="auto">
          <a:xfrm>
            <a:off x="6724650" y="3600450"/>
            <a:ext cx="368300" cy="374650"/>
          </a:xfrm>
          <a:prstGeom prst="downArrow">
            <a:avLst>
              <a:gd name="adj1" fmla="val 50000"/>
              <a:gd name="adj2" fmla="val 37930"/>
            </a:avLst>
          </a:prstGeom>
          <a:solidFill>
            <a:srgbClr val="CC0000"/>
          </a:solidFill>
          <a:ln w="9525">
            <a:solidFill>
              <a:schemeClr val="tx1"/>
            </a:solidFill>
            <a:miter lim="800000"/>
            <a:headEnd/>
            <a:tailEnd/>
          </a:ln>
        </p:spPr>
        <p:txBody>
          <a:bodyPr vert="eaVert" wrap="none" anchor="ctr"/>
          <a:lstStyle/>
          <a:p>
            <a:endParaRPr lang="en-US" sz="1800">
              <a:latin typeface="Arial" charset="0"/>
            </a:endParaRPr>
          </a:p>
        </p:txBody>
      </p:sp>
      <p:grpSp>
        <p:nvGrpSpPr>
          <p:cNvPr id="18548" name="Group 116"/>
          <p:cNvGrpSpPr>
            <a:grpSpLocks/>
          </p:cNvGrpSpPr>
          <p:nvPr/>
        </p:nvGrpSpPr>
        <p:grpSpPr bwMode="auto">
          <a:xfrm>
            <a:off x="4348165" y="2400303"/>
            <a:ext cx="3613152" cy="2794000"/>
            <a:chOff x="2739" y="1446"/>
            <a:chExt cx="2276" cy="1760"/>
          </a:xfrm>
        </p:grpSpPr>
        <p:sp>
          <p:nvSpPr>
            <p:cNvPr id="46094" name="AutoShape 111"/>
            <p:cNvSpPr>
              <a:spLocks noChangeArrowheads="1"/>
            </p:cNvSpPr>
            <p:nvPr/>
          </p:nvSpPr>
          <p:spPr bwMode="auto">
            <a:xfrm>
              <a:off x="3172" y="1446"/>
              <a:ext cx="1843" cy="206"/>
            </a:xfrm>
            <a:prstGeom prst="roundRect">
              <a:avLst>
                <a:gd name="adj" fmla="val 16667"/>
              </a:avLst>
            </a:prstGeom>
            <a:noFill/>
            <a:ln w="38100">
              <a:solidFill>
                <a:schemeClr val="bg2"/>
              </a:solidFill>
              <a:round/>
              <a:headEnd/>
              <a:tailEnd/>
            </a:ln>
          </p:spPr>
          <p:txBody>
            <a:bodyPr wrap="none" anchor="ctr"/>
            <a:lstStyle/>
            <a:p>
              <a:endParaRPr lang="en-US" sz="1800">
                <a:latin typeface="Arial" charset="0"/>
              </a:endParaRPr>
            </a:p>
          </p:txBody>
        </p:sp>
        <p:sp>
          <p:nvSpPr>
            <p:cNvPr id="46095" name="Freeform 112"/>
            <p:cNvSpPr>
              <a:spLocks/>
            </p:cNvSpPr>
            <p:nvPr/>
          </p:nvSpPr>
          <p:spPr bwMode="auto">
            <a:xfrm>
              <a:off x="2739" y="1548"/>
              <a:ext cx="526" cy="1658"/>
            </a:xfrm>
            <a:custGeom>
              <a:avLst/>
              <a:gdLst>
                <a:gd name="T0" fmla="*/ 360 w 445"/>
                <a:gd name="T1" fmla="*/ 0 h 1591"/>
                <a:gd name="T2" fmla="*/ 131 w 445"/>
                <a:gd name="T3" fmla="*/ 359 h 1591"/>
                <a:gd name="T4" fmla="*/ 52 w 445"/>
                <a:gd name="T5" fmla="*/ 1312 h 1591"/>
                <a:gd name="T6" fmla="*/ 445 w 445"/>
                <a:gd name="T7" fmla="*/ 1591 h 1591"/>
                <a:gd name="T8" fmla="*/ 0 60000 65536"/>
                <a:gd name="T9" fmla="*/ 0 60000 65536"/>
                <a:gd name="T10" fmla="*/ 0 60000 65536"/>
                <a:gd name="T11" fmla="*/ 0 60000 65536"/>
                <a:gd name="T12" fmla="*/ 0 w 445"/>
                <a:gd name="T13" fmla="*/ 0 h 1591"/>
                <a:gd name="T14" fmla="*/ 445 w 445"/>
                <a:gd name="T15" fmla="*/ 1591 h 1591"/>
              </a:gdLst>
              <a:ahLst/>
              <a:cxnLst>
                <a:cxn ang="T8">
                  <a:pos x="T0" y="T1"/>
                </a:cxn>
                <a:cxn ang="T9">
                  <a:pos x="T2" y="T3"/>
                </a:cxn>
                <a:cxn ang="T10">
                  <a:pos x="T4" y="T5"/>
                </a:cxn>
                <a:cxn ang="T11">
                  <a:pos x="T6" y="T7"/>
                </a:cxn>
              </a:cxnLst>
              <a:rect l="T12" t="T13" r="T14" b="T15"/>
              <a:pathLst>
                <a:path w="445" h="1591">
                  <a:moveTo>
                    <a:pt x="360" y="0"/>
                  </a:moveTo>
                  <a:cubicBezTo>
                    <a:pt x="322" y="60"/>
                    <a:pt x="182" y="140"/>
                    <a:pt x="131" y="359"/>
                  </a:cubicBezTo>
                  <a:cubicBezTo>
                    <a:pt x="80" y="578"/>
                    <a:pt x="0" y="1107"/>
                    <a:pt x="52" y="1312"/>
                  </a:cubicBezTo>
                  <a:cubicBezTo>
                    <a:pt x="104" y="1517"/>
                    <a:pt x="363" y="1533"/>
                    <a:pt x="445" y="1591"/>
                  </a:cubicBezTo>
                </a:path>
              </a:pathLst>
            </a:custGeom>
            <a:noFill/>
            <a:ln w="38100" cmpd="sng">
              <a:solidFill>
                <a:schemeClr val="bg2"/>
              </a:solidFill>
              <a:round/>
              <a:headEnd type="none" w="med" len="med"/>
              <a:tailEnd type="arrow" w="med" len="med"/>
            </a:ln>
          </p:spPr>
          <p:txBody>
            <a:bodyPr/>
            <a:lstStyle/>
            <a:p>
              <a:endParaRPr lang="en-US"/>
            </a:p>
          </p:txBody>
        </p:sp>
      </p:grpSp>
      <p:grpSp>
        <p:nvGrpSpPr>
          <p:cNvPr id="18549" name="Group 117"/>
          <p:cNvGrpSpPr>
            <a:grpSpLocks/>
          </p:cNvGrpSpPr>
          <p:nvPr/>
        </p:nvGrpSpPr>
        <p:grpSpPr bwMode="auto">
          <a:xfrm>
            <a:off x="4289418" y="2386014"/>
            <a:ext cx="4325930" cy="1790702"/>
            <a:chOff x="2702" y="1437"/>
            <a:chExt cx="2725" cy="1128"/>
          </a:xfrm>
        </p:grpSpPr>
        <p:sp>
          <p:nvSpPr>
            <p:cNvPr id="46092" name="AutoShape 113"/>
            <p:cNvSpPr>
              <a:spLocks noChangeArrowheads="1"/>
            </p:cNvSpPr>
            <p:nvPr/>
          </p:nvSpPr>
          <p:spPr bwMode="auto">
            <a:xfrm>
              <a:off x="5139" y="1437"/>
              <a:ext cx="288" cy="206"/>
            </a:xfrm>
            <a:prstGeom prst="roundRect">
              <a:avLst>
                <a:gd name="adj" fmla="val 16667"/>
              </a:avLst>
            </a:prstGeom>
            <a:noFill/>
            <a:ln w="38100">
              <a:solidFill>
                <a:schemeClr val="bg2"/>
              </a:solidFill>
              <a:round/>
              <a:headEnd/>
              <a:tailEnd/>
            </a:ln>
          </p:spPr>
          <p:txBody>
            <a:bodyPr wrap="none" anchor="ctr"/>
            <a:lstStyle/>
            <a:p>
              <a:endParaRPr lang="en-US" sz="1800">
                <a:latin typeface="Arial" charset="0"/>
              </a:endParaRPr>
            </a:p>
          </p:txBody>
        </p:sp>
        <p:sp>
          <p:nvSpPr>
            <p:cNvPr id="46093" name="Freeform 115"/>
            <p:cNvSpPr>
              <a:spLocks/>
            </p:cNvSpPr>
            <p:nvPr/>
          </p:nvSpPr>
          <p:spPr bwMode="auto">
            <a:xfrm>
              <a:off x="2702" y="1643"/>
              <a:ext cx="2527" cy="922"/>
            </a:xfrm>
            <a:custGeom>
              <a:avLst/>
              <a:gdLst>
                <a:gd name="T0" fmla="*/ 1807 w 1807"/>
                <a:gd name="T1" fmla="*/ 0 h 895"/>
                <a:gd name="T2" fmla="*/ 278 w 1807"/>
                <a:gd name="T3" fmla="*/ 519 h 895"/>
                <a:gd name="T4" fmla="*/ 141 w 1807"/>
                <a:gd name="T5" fmla="*/ 741 h 895"/>
                <a:gd name="T6" fmla="*/ 392 w 1807"/>
                <a:gd name="T7" fmla="*/ 895 h 895"/>
                <a:gd name="T8" fmla="*/ 0 60000 65536"/>
                <a:gd name="T9" fmla="*/ 0 60000 65536"/>
                <a:gd name="T10" fmla="*/ 0 60000 65536"/>
                <a:gd name="T11" fmla="*/ 0 60000 65536"/>
                <a:gd name="T12" fmla="*/ 0 w 1807"/>
                <a:gd name="T13" fmla="*/ 0 h 895"/>
                <a:gd name="T14" fmla="*/ 1807 w 1807"/>
                <a:gd name="T15" fmla="*/ 895 h 895"/>
              </a:gdLst>
              <a:ahLst/>
              <a:cxnLst>
                <a:cxn ang="T8">
                  <a:pos x="T0" y="T1"/>
                </a:cxn>
                <a:cxn ang="T9">
                  <a:pos x="T2" y="T3"/>
                </a:cxn>
                <a:cxn ang="T10">
                  <a:pos x="T4" y="T5"/>
                </a:cxn>
                <a:cxn ang="T11">
                  <a:pos x="T6" y="T7"/>
                </a:cxn>
              </a:cxnLst>
              <a:rect l="T12" t="T13" r="T14" b="T15"/>
              <a:pathLst>
                <a:path w="1807" h="895">
                  <a:moveTo>
                    <a:pt x="1807" y="0"/>
                  </a:moveTo>
                  <a:cubicBezTo>
                    <a:pt x="1552" y="86"/>
                    <a:pt x="556" y="395"/>
                    <a:pt x="278" y="519"/>
                  </a:cubicBezTo>
                  <a:cubicBezTo>
                    <a:pt x="0" y="643"/>
                    <a:pt x="107" y="684"/>
                    <a:pt x="141" y="741"/>
                  </a:cubicBezTo>
                  <a:cubicBezTo>
                    <a:pt x="175" y="798"/>
                    <a:pt x="340" y="863"/>
                    <a:pt x="392" y="895"/>
                  </a:cubicBezTo>
                </a:path>
              </a:pathLst>
            </a:custGeom>
            <a:noFill/>
            <a:ln w="38100" cap="flat" cmpd="sng">
              <a:solidFill>
                <a:schemeClr val="bg2"/>
              </a:solidFill>
              <a:prstDash val="solid"/>
              <a:round/>
              <a:headEnd type="none" w="med" len="med"/>
              <a:tailEnd type="arrow" w="med" len="med"/>
            </a:ln>
          </p:spPr>
          <p:txBody>
            <a:bodyPr/>
            <a:lstStyle/>
            <a:p>
              <a:endParaRPr lang="en-US"/>
            </a:p>
          </p:txBody>
        </p:sp>
      </p:grpSp>
      <p:sp>
        <p:nvSpPr>
          <p:cNvPr id="18551" name="Rectangle 119"/>
          <p:cNvSpPr>
            <a:spLocks noChangeArrowheads="1"/>
          </p:cNvSpPr>
          <p:nvPr/>
        </p:nvSpPr>
        <p:spPr bwMode="auto">
          <a:xfrm>
            <a:off x="5109172" y="1704975"/>
            <a:ext cx="3634328" cy="461665"/>
          </a:xfrm>
          <a:prstGeom prst="rect">
            <a:avLst/>
          </a:prstGeom>
          <a:noFill/>
          <a:ln w="9525">
            <a:noFill/>
            <a:miter lim="800000"/>
            <a:headEnd/>
            <a:tailEnd/>
          </a:ln>
        </p:spPr>
        <p:txBody>
          <a:bodyPr wrap="none">
            <a:spAutoFit/>
          </a:bodyPr>
          <a:lstStyle/>
          <a:p>
            <a:pPr defTabSz="914400"/>
            <a:r>
              <a:rPr lang="en-US" sz="2400" b="1" dirty="0">
                <a:solidFill>
                  <a:srgbClr val="C32D2E"/>
                </a:solidFill>
              </a:rPr>
              <a:t>Wait for your </a:t>
            </a:r>
            <a:r>
              <a:rPr lang="en-US" sz="2400" b="1" dirty="0" smtClean="0">
                <a:solidFill>
                  <a:srgbClr val="C32D2E"/>
                </a:solidFill>
              </a:rPr>
              <a:t>antecedents</a:t>
            </a:r>
            <a:endParaRPr lang="en-US" sz="2400" b="1" dirty="0">
              <a:solidFill>
                <a:srgbClr val="C32D2E"/>
              </a:solidFill>
            </a:endParaRPr>
          </a:p>
        </p:txBody>
      </p:sp>
    </p:spTree>
    <p:extLst>
      <p:ext uri="{BB962C8B-B14F-4D97-AF65-F5344CB8AC3E}">
        <p14:creationId xmlns:p14="http://schemas.microsoft.com/office/powerpoint/2010/main" val="100431743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8551"/>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22" presetClass="entr" presetSubtype="1" fill="hold" grpId="0" nodeType="clickEffect">
                                  <p:stCondLst>
                                    <p:cond delay="0"/>
                                  </p:stCondLst>
                                  <p:childTnLst>
                                    <p:set>
                                      <p:cBhvr>
                                        <p:cTn id="10" dur="1" fill="hold">
                                          <p:stCondLst>
                                            <p:cond delay="0"/>
                                          </p:stCondLst>
                                        </p:cTn>
                                        <p:tgtEl>
                                          <p:spTgt spid="66"/>
                                        </p:tgtEl>
                                        <p:attrNameLst>
                                          <p:attrName>style.visibility</p:attrName>
                                        </p:attrNameLst>
                                      </p:cBhvr>
                                      <p:to>
                                        <p:strVal val="visible"/>
                                      </p:to>
                                    </p:set>
                                    <p:animEffect transition="in" filter="wipe(up)">
                                      <p:cBhvr>
                                        <p:cTn id="11" dur="500"/>
                                        <p:tgtEl>
                                          <p:spTgt spid="66"/>
                                        </p:tgtEl>
                                      </p:cBhvr>
                                    </p:animEffect>
                                  </p:childTnLst>
                                </p:cTn>
                              </p:par>
                            </p:childTnLst>
                          </p:cTn>
                        </p:par>
                      </p:childTnLst>
                    </p:cTn>
                  </p:par>
                  <p:par>
                    <p:cTn id="12" fill="hold">
                      <p:stCondLst>
                        <p:cond delay="indefinite"/>
                      </p:stCondLst>
                      <p:childTnLst>
                        <p:par>
                          <p:cTn id="13" fill="hold">
                            <p:stCondLst>
                              <p:cond delay="0"/>
                            </p:stCondLst>
                            <p:childTnLst>
                              <p:par>
                                <p:cTn id="14" presetID="22" presetClass="entr" presetSubtype="1" fill="hold" grpId="0" nodeType="clickEffect">
                                  <p:stCondLst>
                                    <p:cond delay="0"/>
                                  </p:stCondLst>
                                  <p:childTnLst>
                                    <p:set>
                                      <p:cBhvr>
                                        <p:cTn id="15" dur="1" fill="hold">
                                          <p:stCondLst>
                                            <p:cond delay="0"/>
                                          </p:stCondLst>
                                        </p:cTn>
                                        <p:tgtEl>
                                          <p:spTgt spid="18542"/>
                                        </p:tgtEl>
                                        <p:attrNameLst>
                                          <p:attrName>style.visibility</p:attrName>
                                        </p:attrNameLst>
                                      </p:cBhvr>
                                      <p:to>
                                        <p:strVal val="visible"/>
                                      </p:to>
                                    </p:set>
                                    <p:animEffect transition="in" filter="wipe(up)">
                                      <p:cBhvr>
                                        <p:cTn id="16" dur="500"/>
                                        <p:tgtEl>
                                          <p:spTgt spid="18542"/>
                                        </p:tgtEl>
                                      </p:cBhvr>
                                    </p:animEffect>
                                  </p:childTnLst>
                                </p:cTn>
                              </p:par>
                            </p:childTnLst>
                          </p:cTn>
                        </p:par>
                        <p:par>
                          <p:cTn id="17" fill="hold">
                            <p:stCondLst>
                              <p:cond delay="500"/>
                            </p:stCondLst>
                            <p:childTnLst>
                              <p:par>
                                <p:cTn id="18" presetID="22" presetClass="entr" presetSubtype="1" fill="hold" grpId="0" nodeType="afterEffect">
                                  <p:stCondLst>
                                    <p:cond delay="0"/>
                                  </p:stCondLst>
                                  <p:childTnLst>
                                    <p:set>
                                      <p:cBhvr>
                                        <p:cTn id="19" dur="1" fill="hold">
                                          <p:stCondLst>
                                            <p:cond delay="0"/>
                                          </p:stCondLst>
                                        </p:cTn>
                                        <p:tgtEl>
                                          <p:spTgt spid="6">
                                            <p:bg/>
                                          </p:spTgt>
                                        </p:tgtEl>
                                        <p:attrNameLst>
                                          <p:attrName>style.visibility</p:attrName>
                                        </p:attrNameLst>
                                      </p:cBhvr>
                                      <p:to>
                                        <p:strVal val="visible"/>
                                      </p:to>
                                    </p:set>
                                    <p:animEffect transition="in" filter="wipe(up)">
                                      <p:cBhvr>
                                        <p:cTn id="20" dur="500"/>
                                        <p:tgtEl>
                                          <p:spTgt spid="6">
                                            <p:bg/>
                                          </p:spTgt>
                                        </p:tgtEl>
                                      </p:cBhvr>
                                    </p:animEffect>
                                  </p:childTnLst>
                                </p:cTn>
                              </p:par>
                              <p:par>
                                <p:cTn id="21" presetID="22" presetClass="entr" presetSubtype="1" fill="hold" grpId="0" nodeType="withEffect">
                                  <p:stCondLst>
                                    <p:cond delay="0"/>
                                  </p:stCondLst>
                                  <p:childTnLst>
                                    <p:set>
                                      <p:cBhvr>
                                        <p:cTn id="22" dur="1" fill="hold">
                                          <p:stCondLst>
                                            <p:cond delay="0"/>
                                          </p:stCondLst>
                                        </p:cTn>
                                        <p:tgtEl>
                                          <p:spTgt spid="6">
                                            <p:txEl>
                                              <p:pRg st="0" end="0"/>
                                            </p:txEl>
                                          </p:spTgt>
                                        </p:tgtEl>
                                        <p:attrNameLst>
                                          <p:attrName>style.visibility</p:attrName>
                                        </p:attrNameLst>
                                      </p:cBhvr>
                                      <p:to>
                                        <p:strVal val="visible"/>
                                      </p:to>
                                    </p:set>
                                    <p:animEffect transition="in" filter="wipe(up)">
                                      <p:cBhvr>
                                        <p:cTn id="23" dur="500"/>
                                        <p:tgtEl>
                                          <p:spTgt spid="6">
                                            <p:txEl>
                                              <p:pRg st="0" end="0"/>
                                            </p:txEl>
                                          </p:spTgt>
                                        </p:tgtEl>
                                      </p:cBhvr>
                                    </p:animEffect>
                                  </p:childTnLst>
                                </p:cTn>
                              </p:par>
                            </p:childTnLst>
                          </p:cTn>
                        </p:par>
                        <p:par>
                          <p:cTn id="24" fill="hold">
                            <p:stCondLst>
                              <p:cond delay="1000"/>
                            </p:stCondLst>
                            <p:childTnLst>
                              <p:par>
                                <p:cTn id="25" presetID="22" presetClass="entr" presetSubtype="1" fill="hold" grpId="0" nodeType="afterEffect">
                                  <p:stCondLst>
                                    <p:cond delay="0"/>
                                  </p:stCondLst>
                                  <p:childTnLst>
                                    <p:set>
                                      <p:cBhvr>
                                        <p:cTn id="26" dur="1" fill="hold">
                                          <p:stCondLst>
                                            <p:cond delay="0"/>
                                          </p:stCondLst>
                                        </p:cTn>
                                        <p:tgtEl>
                                          <p:spTgt spid="6">
                                            <p:txEl>
                                              <p:pRg st="1" end="1"/>
                                            </p:txEl>
                                          </p:spTgt>
                                        </p:tgtEl>
                                        <p:attrNameLst>
                                          <p:attrName>style.visibility</p:attrName>
                                        </p:attrNameLst>
                                      </p:cBhvr>
                                      <p:to>
                                        <p:strVal val="visible"/>
                                      </p:to>
                                    </p:set>
                                    <p:animEffect transition="in" filter="wipe(up)">
                                      <p:cBhvr>
                                        <p:cTn id="27" dur="500"/>
                                        <p:tgtEl>
                                          <p:spTgt spid="6">
                                            <p:txEl>
                                              <p:pRg st="1" end="1"/>
                                            </p:txEl>
                                          </p:spTgt>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1" fill="hold" grpId="0" nodeType="clickEffect">
                                  <p:stCondLst>
                                    <p:cond delay="0"/>
                                  </p:stCondLst>
                                  <p:childTnLst>
                                    <p:set>
                                      <p:cBhvr>
                                        <p:cTn id="31" dur="1" fill="hold">
                                          <p:stCondLst>
                                            <p:cond delay="0"/>
                                          </p:stCondLst>
                                        </p:cTn>
                                        <p:tgtEl>
                                          <p:spTgt spid="6">
                                            <p:txEl>
                                              <p:pRg st="2" end="2"/>
                                            </p:txEl>
                                          </p:spTgt>
                                        </p:tgtEl>
                                        <p:attrNameLst>
                                          <p:attrName>style.visibility</p:attrName>
                                        </p:attrNameLst>
                                      </p:cBhvr>
                                      <p:to>
                                        <p:strVal val="visible"/>
                                      </p:to>
                                    </p:set>
                                    <p:animEffect transition="in" filter="wipe(up)">
                                      <p:cBhvr>
                                        <p:cTn id="32" dur="500"/>
                                        <p:tgtEl>
                                          <p:spTgt spid="6">
                                            <p:txEl>
                                              <p:pRg st="2" end="2"/>
                                            </p:txEl>
                                          </p:spTgt>
                                        </p:tgtEl>
                                      </p:cBhvr>
                                    </p:animEffect>
                                  </p:childTnLst>
                                </p:cTn>
                              </p:par>
                            </p:childTnLst>
                          </p:cTn>
                        </p:par>
                        <p:par>
                          <p:cTn id="33" fill="hold">
                            <p:stCondLst>
                              <p:cond delay="500"/>
                            </p:stCondLst>
                            <p:childTnLst>
                              <p:par>
                                <p:cTn id="34" presetID="22" presetClass="entr" presetSubtype="1" fill="hold" grpId="0" nodeType="afterEffect">
                                  <p:stCondLst>
                                    <p:cond delay="0"/>
                                  </p:stCondLst>
                                  <p:childTnLst>
                                    <p:set>
                                      <p:cBhvr>
                                        <p:cTn id="35" dur="1" fill="hold">
                                          <p:stCondLst>
                                            <p:cond delay="0"/>
                                          </p:stCondLst>
                                        </p:cTn>
                                        <p:tgtEl>
                                          <p:spTgt spid="6">
                                            <p:txEl>
                                              <p:pRg st="3" end="3"/>
                                            </p:txEl>
                                          </p:spTgt>
                                        </p:tgtEl>
                                        <p:attrNameLst>
                                          <p:attrName>style.visibility</p:attrName>
                                        </p:attrNameLst>
                                      </p:cBhvr>
                                      <p:to>
                                        <p:strVal val="visible"/>
                                      </p:to>
                                    </p:set>
                                    <p:animEffect transition="in" filter="wipe(up)">
                                      <p:cBhvr>
                                        <p:cTn id="36" dur="500"/>
                                        <p:tgtEl>
                                          <p:spTgt spid="6">
                                            <p:txEl>
                                              <p:pRg st="3" end="3"/>
                                            </p:txEl>
                                          </p:spTgt>
                                        </p:tgtEl>
                                      </p:cBhvr>
                                    </p:animEffect>
                                  </p:childTnLst>
                                </p:cTn>
                              </p:par>
                            </p:childTnLst>
                          </p:cTn>
                        </p:par>
                      </p:childTnLst>
                    </p:cTn>
                  </p:par>
                  <p:par>
                    <p:cTn id="37" fill="hold">
                      <p:stCondLst>
                        <p:cond delay="indefinite"/>
                      </p:stCondLst>
                      <p:childTnLst>
                        <p:par>
                          <p:cTn id="38" fill="hold">
                            <p:stCondLst>
                              <p:cond delay="0"/>
                            </p:stCondLst>
                            <p:childTnLst>
                              <p:par>
                                <p:cTn id="39" presetID="22" presetClass="entr" presetSubtype="1" fill="hold" nodeType="clickEffect">
                                  <p:stCondLst>
                                    <p:cond delay="0"/>
                                  </p:stCondLst>
                                  <p:childTnLst>
                                    <p:set>
                                      <p:cBhvr>
                                        <p:cTn id="40" dur="1" fill="hold">
                                          <p:stCondLst>
                                            <p:cond delay="0"/>
                                          </p:stCondLst>
                                        </p:cTn>
                                        <p:tgtEl>
                                          <p:spTgt spid="18549"/>
                                        </p:tgtEl>
                                        <p:attrNameLst>
                                          <p:attrName>style.visibility</p:attrName>
                                        </p:attrNameLst>
                                      </p:cBhvr>
                                      <p:to>
                                        <p:strVal val="visible"/>
                                      </p:to>
                                    </p:set>
                                    <p:animEffect transition="in" filter="wipe(up)">
                                      <p:cBhvr>
                                        <p:cTn id="41" dur="500"/>
                                        <p:tgtEl>
                                          <p:spTgt spid="18549"/>
                                        </p:tgtEl>
                                      </p:cBhvr>
                                    </p:animEffect>
                                  </p:childTnLst>
                                </p:cTn>
                              </p:par>
                            </p:childTnLst>
                          </p:cTn>
                        </p:par>
                        <p:par>
                          <p:cTn id="42" fill="hold">
                            <p:stCondLst>
                              <p:cond delay="500"/>
                            </p:stCondLst>
                            <p:childTnLst>
                              <p:par>
                                <p:cTn id="43" presetID="22" presetClass="entr" presetSubtype="1" fill="hold" nodeType="afterEffect">
                                  <p:stCondLst>
                                    <p:cond delay="0"/>
                                  </p:stCondLst>
                                  <p:childTnLst>
                                    <p:set>
                                      <p:cBhvr>
                                        <p:cTn id="44" dur="1" fill="hold">
                                          <p:stCondLst>
                                            <p:cond delay="0"/>
                                          </p:stCondLst>
                                        </p:cTn>
                                        <p:tgtEl>
                                          <p:spTgt spid="18548"/>
                                        </p:tgtEl>
                                        <p:attrNameLst>
                                          <p:attrName>style.visibility</p:attrName>
                                        </p:attrNameLst>
                                      </p:cBhvr>
                                      <p:to>
                                        <p:strVal val="visible"/>
                                      </p:to>
                                    </p:set>
                                    <p:animEffect transition="in" filter="wipe(up)">
                                      <p:cBhvr>
                                        <p:cTn id="45" dur="500"/>
                                        <p:tgtEl>
                                          <p:spTgt spid="185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6" grpId="0" build="p" animBg="1"/>
      <p:bldP spid="18542" grpId="0" animBg="1"/>
      <p:bldP spid="18551" grpId="0"/>
    </p:bldLst>
  </p:timing>
</p:sld>
</file>

<file path=ppt/slides/slide2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a:t>Message </a:t>
            </a:r>
            <a:r>
              <a:rPr lang="en-US" dirty="0" smtClean="0"/>
              <a:t>Scheduling</a:t>
            </a:r>
            <a:endParaRPr lang="en-US" dirty="0"/>
          </a:p>
        </p:txBody>
      </p:sp>
      <p:sp>
        <p:nvSpPr>
          <p:cNvPr id="3" name="Content Placeholder 2"/>
          <p:cNvSpPr>
            <a:spLocks noGrp="1"/>
          </p:cNvSpPr>
          <p:nvPr>
            <p:ph sz="half" idx="1"/>
          </p:nvPr>
        </p:nvSpPr>
        <p:spPr>
          <a:xfrm>
            <a:off x="457200" y="2055813"/>
            <a:ext cx="4191000" cy="4525962"/>
          </a:xfrm>
        </p:spPr>
        <p:txBody>
          <a:bodyPr>
            <a:normAutofit/>
          </a:bodyPr>
          <a:lstStyle/>
          <a:p>
            <a:pPr eaLnBrk="1" hangingPunct="1">
              <a:lnSpc>
                <a:spcPct val="80000"/>
              </a:lnSpc>
            </a:pPr>
            <a:r>
              <a:rPr lang="en-US" sz="2000" smtClean="0">
                <a:solidFill>
                  <a:srgbClr val="FA00EC"/>
                </a:solidFill>
              </a:rPr>
              <a:t>Synchronous (bad  idea)</a:t>
            </a:r>
          </a:p>
          <a:p>
            <a:pPr lvl="1" eaLnBrk="1" hangingPunct="1">
              <a:lnSpc>
                <a:spcPct val="80000"/>
              </a:lnSpc>
            </a:pPr>
            <a:r>
              <a:rPr lang="en-US" sz="1700" smtClean="0">
                <a:solidFill>
                  <a:srgbClr val="FA00EC"/>
                </a:solidFill>
              </a:rPr>
              <a:t>Compute all the messages</a:t>
            </a:r>
          </a:p>
          <a:p>
            <a:pPr lvl="1" eaLnBrk="1" hangingPunct="1">
              <a:lnSpc>
                <a:spcPct val="80000"/>
              </a:lnSpc>
            </a:pPr>
            <a:r>
              <a:rPr lang="en-US" sz="1700" smtClean="0">
                <a:solidFill>
                  <a:srgbClr val="FA00EC"/>
                </a:solidFill>
              </a:rPr>
              <a:t>Send all the messages</a:t>
            </a:r>
          </a:p>
          <a:p>
            <a:pPr eaLnBrk="1" hangingPunct="1">
              <a:lnSpc>
                <a:spcPct val="80000"/>
              </a:lnSpc>
            </a:pPr>
            <a:r>
              <a:rPr lang="en-US" sz="2000" smtClean="0">
                <a:solidFill>
                  <a:srgbClr val="FF0000"/>
                </a:solidFill>
              </a:rPr>
              <a:t>Asynchronous</a:t>
            </a:r>
          </a:p>
          <a:p>
            <a:pPr lvl="1" eaLnBrk="1" hangingPunct="1">
              <a:lnSpc>
                <a:spcPct val="80000"/>
              </a:lnSpc>
            </a:pPr>
            <a:r>
              <a:rPr lang="en-US" sz="1700" smtClean="0">
                <a:solidFill>
                  <a:srgbClr val="FF0000"/>
                </a:solidFill>
              </a:rPr>
              <a:t>Pick an edge: compute and send that message</a:t>
            </a:r>
          </a:p>
          <a:p>
            <a:pPr eaLnBrk="1" hangingPunct="1">
              <a:lnSpc>
                <a:spcPct val="80000"/>
              </a:lnSpc>
            </a:pPr>
            <a:r>
              <a:rPr lang="en-US" sz="2000" smtClean="0">
                <a:solidFill>
                  <a:srgbClr val="0000FF"/>
                </a:solidFill>
              </a:rPr>
              <a:t>Tree-based Reparameterization </a:t>
            </a:r>
          </a:p>
          <a:p>
            <a:pPr lvl="1" eaLnBrk="1" hangingPunct="1">
              <a:lnSpc>
                <a:spcPct val="80000"/>
              </a:lnSpc>
            </a:pPr>
            <a:r>
              <a:rPr lang="en-US" sz="1700" smtClean="0">
                <a:solidFill>
                  <a:srgbClr val="0000FF"/>
                </a:solidFill>
              </a:rPr>
              <a:t>Successively update embedded spanning trees </a:t>
            </a:r>
          </a:p>
          <a:p>
            <a:pPr lvl="1" eaLnBrk="1" hangingPunct="1">
              <a:lnSpc>
                <a:spcPct val="80000"/>
              </a:lnSpc>
            </a:pPr>
            <a:r>
              <a:rPr lang="en-US" sz="1700" smtClean="0">
                <a:solidFill>
                  <a:srgbClr val="0000FF"/>
                </a:solidFill>
              </a:rPr>
              <a:t>Choose spanning trees such that each edge is included in at least one</a:t>
            </a:r>
          </a:p>
          <a:p>
            <a:pPr eaLnBrk="1" hangingPunct="1">
              <a:lnSpc>
                <a:spcPct val="80000"/>
              </a:lnSpc>
            </a:pPr>
            <a:r>
              <a:rPr lang="en-US" sz="2000" smtClean="0"/>
              <a:t>Residual BP </a:t>
            </a:r>
          </a:p>
          <a:p>
            <a:pPr lvl="1" eaLnBrk="1" hangingPunct="1">
              <a:lnSpc>
                <a:spcPct val="80000"/>
              </a:lnSpc>
            </a:pPr>
            <a:r>
              <a:rPr lang="en-US" sz="1700" smtClean="0"/>
              <a:t>Pick the edge whose message would change the most if sent: compute and send that message</a:t>
            </a:r>
          </a:p>
        </p:txBody>
      </p:sp>
      <p:sp>
        <p:nvSpPr>
          <p:cNvPr id="4" name="Slide Number Placeholder 3"/>
          <p:cNvSpPr>
            <a:spLocks noGrp="1"/>
          </p:cNvSpPr>
          <p:nvPr>
            <p:ph type="sldNum" sz="quarter" idx="12"/>
          </p:nvPr>
        </p:nvSpPr>
        <p:spPr/>
        <p:txBody>
          <a:bodyPr/>
          <a:lstStyle/>
          <a:p>
            <a:pPr>
              <a:defRPr/>
            </a:pPr>
            <a:fld id="{7AE6A99C-A3C3-4239-B845-87204D6E9BAC}" type="slidenum">
              <a:rPr lang="en-US"/>
              <a:pPr>
                <a:defRPr/>
              </a:pPr>
              <a:t>291</a:t>
            </a:fld>
            <a:endParaRPr lang="en-US"/>
          </a:p>
        </p:txBody>
      </p:sp>
      <p:pic>
        <p:nvPicPr>
          <p:cNvPr id="10" name="Picture 9"/>
          <p:cNvPicPr>
            <a:picLocks noChangeAspect="1"/>
          </p:cNvPicPr>
          <p:nvPr/>
        </p:nvPicPr>
        <p:blipFill>
          <a:blip r:embed="rId2"/>
          <a:srcRect/>
          <a:stretch>
            <a:fillRect/>
          </a:stretch>
        </p:blipFill>
        <p:spPr bwMode="auto">
          <a:xfrm>
            <a:off x="4648200" y="2141538"/>
            <a:ext cx="4259263" cy="3554412"/>
          </a:xfrm>
          <a:prstGeom prst="rect">
            <a:avLst/>
          </a:prstGeom>
          <a:noFill/>
          <a:ln w="9525">
            <a:noFill/>
            <a:miter lim="800000"/>
            <a:headEnd/>
            <a:tailEnd/>
          </a:ln>
        </p:spPr>
      </p:pic>
      <p:sp>
        <p:nvSpPr>
          <p:cNvPr id="48134" name="TextBox 12"/>
          <p:cNvSpPr txBox="1">
            <a:spLocks noChangeArrowheads="1"/>
          </p:cNvSpPr>
          <p:nvPr/>
        </p:nvSpPr>
        <p:spPr bwMode="auto">
          <a:xfrm>
            <a:off x="8408988" y="2260600"/>
            <a:ext cx="333375" cy="2897188"/>
          </a:xfrm>
          <a:prstGeom prst="rect">
            <a:avLst/>
          </a:prstGeom>
          <a:solidFill>
            <a:schemeClr val="bg1">
              <a:alpha val="94901"/>
            </a:schemeClr>
          </a:solidFill>
          <a:ln w="9525">
            <a:noFill/>
            <a:miter lim="800000"/>
            <a:headEnd/>
            <a:tailEnd/>
          </a:ln>
        </p:spPr>
        <p:txBody>
          <a:bodyPr anchor="ctr"/>
          <a:lstStyle/>
          <a:p>
            <a:endParaRPr lang="en-US" sz="1800"/>
          </a:p>
        </p:txBody>
      </p:sp>
      <p:sp>
        <p:nvSpPr>
          <p:cNvPr id="48135" name="TextBox 13"/>
          <p:cNvSpPr txBox="1">
            <a:spLocks noChangeArrowheads="1"/>
          </p:cNvSpPr>
          <p:nvPr/>
        </p:nvSpPr>
        <p:spPr bwMode="auto">
          <a:xfrm>
            <a:off x="7456488" y="3944938"/>
            <a:ext cx="808037" cy="374650"/>
          </a:xfrm>
          <a:prstGeom prst="rect">
            <a:avLst/>
          </a:prstGeom>
          <a:solidFill>
            <a:schemeClr val="bg1">
              <a:alpha val="94901"/>
            </a:schemeClr>
          </a:solidFill>
          <a:ln w="9525">
            <a:noFill/>
            <a:miter lim="800000"/>
            <a:headEnd/>
            <a:tailEnd/>
          </a:ln>
        </p:spPr>
        <p:txBody>
          <a:bodyPr anchor="ctr"/>
          <a:lstStyle/>
          <a:p>
            <a:endParaRPr lang="en-US" sz="1800"/>
          </a:p>
        </p:txBody>
      </p:sp>
      <p:sp>
        <p:nvSpPr>
          <p:cNvPr id="15" name="TextBox 14"/>
          <p:cNvSpPr txBox="1"/>
          <p:nvPr/>
        </p:nvSpPr>
        <p:spPr>
          <a:xfrm>
            <a:off x="0" y="6446838"/>
            <a:ext cx="4873625" cy="411162"/>
          </a:xfrm>
          <a:prstGeom prst="rect">
            <a:avLst/>
          </a:prstGeom>
          <a:solidFill>
            <a:schemeClr val="accent6">
              <a:lumMod val="60000"/>
              <a:lumOff val="40000"/>
            </a:schemeClr>
          </a:solidFill>
        </p:spPr>
        <p:txBody>
          <a:bodyPr anchor="ctr"/>
          <a:lstStyle/>
          <a:p>
            <a:pPr fontAlgn="auto">
              <a:spcBef>
                <a:spcPts val="0"/>
              </a:spcBef>
              <a:spcAft>
                <a:spcPts val="0"/>
              </a:spcAft>
              <a:defRPr/>
            </a:pPr>
            <a:r>
              <a:rPr lang="en-US" sz="1800" dirty="0">
                <a:latin typeface="+mn-lt"/>
                <a:cs typeface="+mn-cs"/>
              </a:rPr>
              <a:t>Figure from (</a:t>
            </a:r>
            <a:r>
              <a:rPr lang="en-US" sz="1800" dirty="0" err="1">
                <a:latin typeface="+mn-lt"/>
                <a:cs typeface="+mn-cs"/>
              </a:rPr>
              <a:t>Elidan</a:t>
            </a:r>
            <a:r>
              <a:rPr lang="en-US" sz="1800" dirty="0">
                <a:latin typeface="+mn-lt"/>
                <a:cs typeface="+mn-cs"/>
              </a:rPr>
              <a:t>, McGraw, &amp; </a:t>
            </a:r>
            <a:r>
              <a:rPr lang="en-US" sz="1800" dirty="0" err="1">
                <a:latin typeface="+mn-lt"/>
                <a:cs typeface="+mn-cs"/>
              </a:rPr>
              <a:t>Koller</a:t>
            </a:r>
            <a:r>
              <a:rPr lang="en-US" sz="1800" dirty="0">
                <a:latin typeface="+mn-lt"/>
                <a:cs typeface="+mn-cs"/>
              </a:rPr>
              <a:t>, 2006)</a:t>
            </a:r>
          </a:p>
        </p:txBody>
      </p:sp>
      <p:sp>
        <p:nvSpPr>
          <p:cNvPr id="17" name="Content Placeholder 2"/>
          <p:cNvSpPr txBox="1">
            <a:spLocks/>
          </p:cNvSpPr>
          <p:nvPr/>
        </p:nvSpPr>
        <p:spPr>
          <a:xfrm>
            <a:off x="457200" y="1019175"/>
            <a:ext cx="8229600" cy="479425"/>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bIns="182880">
            <a:normAutofit fontScale="5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fontAlgn="auto">
              <a:spcAft>
                <a:spcPts val="0"/>
              </a:spcAft>
              <a:buFont typeface="Arial"/>
              <a:buNone/>
              <a:defRPr/>
            </a:pPr>
            <a:r>
              <a:rPr lang="en-US" dirty="0"/>
              <a:t>The order in which messages are sent has a </a:t>
            </a:r>
            <a:r>
              <a:rPr lang="en-US" dirty="0" smtClean="0"/>
              <a:t>significant effect </a:t>
            </a:r>
            <a:r>
              <a:rPr lang="en-US" dirty="0"/>
              <a:t>on convergence</a:t>
            </a:r>
          </a:p>
        </p:txBody>
      </p:sp>
    </p:spTree>
    <p:extLst>
      <p:ext uri="{BB962C8B-B14F-4D97-AF65-F5344CB8AC3E}">
        <p14:creationId xmlns:p14="http://schemas.microsoft.com/office/powerpoint/2010/main" val="74263191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Message Scheduling</a:t>
            </a:r>
            <a:endParaRPr lang="en-US" dirty="0"/>
          </a:p>
        </p:txBody>
      </p:sp>
      <p:sp>
        <p:nvSpPr>
          <p:cNvPr id="5" name="Slide Number Placeholder 4"/>
          <p:cNvSpPr>
            <a:spLocks noGrp="1"/>
          </p:cNvSpPr>
          <p:nvPr>
            <p:ph type="sldNum" sz="quarter" idx="12"/>
          </p:nvPr>
        </p:nvSpPr>
        <p:spPr/>
        <p:txBody>
          <a:bodyPr/>
          <a:lstStyle/>
          <a:p>
            <a:pPr>
              <a:defRPr/>
            </a:pPr>
            <a:fld id="{CED322FC-479E-4950-8FE4-62DF54279043}" type="slidenum">
              <a:rPr lang="en-US"/>
              <a:pPr>
                <a:defRPr/>
              </a:pPr>
              <a:t>292</a:t>
            </a:fld>
            <a:endParaRPr lang="en-US"/>
          </a:p>
        </p:txBody>
      </p:sp>
      <p:sp>
        <p:nvSpPr>
          <p:cNvPr id="9" name="TextBox 8"/>
          <p:cNvSpPr txBox="1"/>
          <p:nvPr/>
        </p:nvSpPr>
        <p:spPr>
          <a:xfrm>
            <a:off x="0" y="6446838"/>
            <a:ext cx="4459288" cy="411162"/>
          </a:xfrm>
          <a:prstGeom prst="rect">
            <a:avLst/>
          </a:prstGeom>
          <a:solidFill>
            <a:schemeClr val="accent6">
              <a:lumMod val="60000"/>
              <a:lumOff val="40000"/>
            </a:schemeClr>
          </a:solidFill>
        </p:spPr>
        <p:txBody>
          <a:bodyPr anchor="ctr"/>
          <a:lstStyle/>
          <a:p>
            <a:pPr fontAlgn="auto">
              <a:spcBef>
                <a:spcPts val="0"/>
              </a:spcBef>
              <a:spcAft>
                <a:spcPts val="0"/>
              </a:spcAft>
              <a:defRPr/>
            </a:pPr>
            <a:r>
              <a:rPr lang="en-US" sz="1800" dirty="0">
                <a:latin typeface="+mn-lt"/>
                <a:cs typeface="+mn-cs"/>
              </a:rPr>
              <a:t>(Jiang, Moon, </a:t>
            </a:r>
            <a:r>
              <a:rPr lang="en-US" sz="1800" dirty="0" err="1">
                <a:latin typeface="+mn-lt"/>
                <a:cs typeface="+mn-cs"/>
              </a:rPr>
              <a:t>Daumé</a:t>
            </a:r>
            <a:r>
              <a:rPr lang="en-US" sz="1800" dirty="0">
                <a:latin typeface="+mn-lt"/>
                <a:cs typeface="+mn-cs"/>
              </a:rPr>
              <a:t> III, &amp; Eisner, 2013)</a:t>
            </a:r>
          </a:p>
        </p:txBody>
      </p:sp>
      <p:sp>
        <p:nvSpPr>
          <p:cNvPr id="10" name="Rectangle 9"/>
          <p:cNvSpPr/>
          <p:nvPr/>
        </p:nvSpPr>
        <p:spPr>
          <a:xfrm>
            <a:off x="4227513" y="2011363"/>
            <a:ext cx="958850" cy="4344987"/>
          </a:xfrm>
          <a:prstGeom prst="rect">
            <a:avLst/>
          </a:prstGeom>
          <a:solidFill>
            <a:schemeClr val="accent1">
              <a:alpha val="62000"/>
            </a:schemeClr>
          </a:solid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pic>
        <p:nvPicPr>
          <p:cNvPr id="50181" name="Picture 5" descr="jiang-13-plot.png"/>
          <p:cNvPicPr>
            <a:picLocks noChangeAspect="1"/>
          </p:cNvPicPr>
          <p:nvPr/>
        </p:nvPicPr>
        <p:blipFill>
          <a:blip r:embed="rId2"/>
          <a:srcRect/>
          <a:stretch>
            <a:fillRect/>
          </a:stretch>
        </p:blipFill>
        <p:spPr bwMode="auto">
          <a:xfrm>
            <a:off x="703263" y="2190750"/>
            <a:ext cx="4713287" cy="4002088"/>
          </a:xfrm>
          <a:prstGeom prst="rect">
            <a:avLst/>
          </a:prstGeom>
          <a:noFill/>
          <a:ln w="9525">
            <a:noFill/>
            <a:miter lim="800000"/>
            <a:headEnd/>
            <a:tailEnd/>
          </a:ln>
        </p:spPr>
      </p:pic>
      <p:sp>
        <p:nvSpPr>
          <p:cNvPr id="8" name="Content Placeholder 2"/>
          <p:cNvSpPr txBox="1">
            <a:spLocks/>
          </p:cNvSpPr>
          <p:nvPr/>
        </p:nvSpPr>
        <p:spPr>
          <a:xfrm>
            <a:off x="4540250" y="1336675"/>
            <a:ext cx="4314825" cy="1144588"/>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bIns="182880">
            <a:normAutofit/>
          </a:bodyPr>
          <a:lstStyle/>
          <a:p>
            <a:pPr>
              <a:lnSpc>
                <a:spcPct val="80000"/>
              </a:lnSpc>
              <a:spcBef>
                <a:spcPct val="20000"/>
              </a:spcBef>
              <a:buFont typeface="Arial" charset="0"/>
              <a:buNone/>
            </a:pPr>
            <a:r>
              <a:rPr lang="en-US" sz="1800"/>
              <a:t>Even better </a:t>
            </a:r>
            <a:r>
              <a:rPr lang="en-US" sz="1800">
                <a:solidFill>
                  <a:srgbClr val="C32D2E"/>
                </a:solidFill>
              </a:rPr>
              <a:t>dynamic scheduling </a:t>
            </a:r>
            <a:r>
              <a:rPr lang="en-US" sz="1800">
                <a:cs typeface="Times New Roman" pitchFamily="18" charset="0"/>
              </a:rPr>
              <a:t>may be possible by </a:t>
            </a:r>
            <a:r>
              <a:rPr lang="en-US" sz="1800" b="1">
                <a:solidFill>
                  <a:schemeClr val="accent1"/>
                </a:solidFill>
                <a:cs typeface="Times New Roman" pitchFamily="18" charset="0"/>
              </a:rPr>
              <a:t>reinforcement learning </a:t>
            </a:r>
            <a:r>
              <a:rPr lang="en-US" sz="1800">
                <a:cs typeface="Times New Roman" pitchFamily="18" charset="0"/>
              </a:rPr>
              <a:t>of a problem-specific heuristic for choosing which edge to update next.</a:t>
            </a:r>
          </a:p>
          <a:p>
            <a:pPr marL="1143000" lvl="2" indent="-228600">
              <a:lnSpc>
                <a:spcPct val="80000"/>
              </a:lnSpc>
              <a:spcBef>
                <a:spcPct val="20000"/>
              </a:spcBef>
              <a:buFont typeface="Arial" charset="0"/>
              <a:buChar char="•"/>
            </a:pPr>
            <a:endParaRPr lang="en-US" sz="1300"/>
          </a:p>
        </p:txBody>
      </p:sp>
    </p:spTree>
    <p:extLst>
      <p:ext uri="{BB962C8B-B14F-4D97-AF65-F5344CB8AC3E}">
        <p14:creationId xmlns:p14="http://schemas.microsoft.com/office/powerpoint/2010/main" val="71056677"/>
      </p:ext>
    </p:extLst>
  </p:cSld>
  <p:clrMapOvr>
    <a:masterClrMapping/>
  </p:clrMapOvr>
  <p:timing>
    <p:tnLst>
      <p:par>
        <p:cTn xmlns:p14="http://schemas.microsoft.com/office/powerpoint/2010/main" id="1" dur="indefinite" restart="never" nodeType="tmRoot"/>
      </p:par>
    </p:tnLst>
  </p:timing>
</p:sld>
</file>

<file path=ppt/slides/slide2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73" name="Rectangle 5"/>
          <p:cNvSpPr>
            <a:spLocks noChangeArrowheads="1"/>
          </p:cNvSpPr>
          <p:nvPr/>
        </p:nvSpPr>
        <p:spPr bwMode="auto">
          <a:xfrm>
            <a:off x="2317750" y="4554538"/>
            <a:ext cx="4427538" cy="496887"/>
          </a:xfrm>
          <a:prstGeom prst="rect">
            <a:avLst/>
          </a:prstGeom>
          <a:noFill/>
          <a:ln w="38100">
            <a:solidFill>
              <a:srgbClr val="FF0000"/>
            </a:solidFill>
            <a:miter lim="800000"/>
            <a:headEnd/>
            <a:tailEnd/>
          </a:ln>
          <a:effectLst/>
        </p:spPr>
        <p:txBody>
          <a:bodyPr wrap="none" anchor="ctr"/>
          <a:lstStyle/>
          <a:p>
            <a:endParaRPr lang="en-US"/>
          </a:p>
        </p:txBody>
      </p:sp>
      <p:sp>
        <p:nvSpPr>
          <p:cNvPr id="83970" name="Title 1"/>
          <p:cNvSpPr>
            <a:spLocks noGrp="1"/>
          </p:cNvSpPr>
          <p:nvPr>
            <p:ph type="ctrTitle" idx="4294967295"/>
          </p:nvPr>
        </p:nvSpPr>
        <p:spPr>
          <a:xfrm>
            <a:off x="685800" y="2130425"/>
            <a:ext cx="7772400" cy="1470025"/>
          </a:xfrm>
        </p:spPr>
        <p:txBody>
          <a:bodyPr/>
          <a:lstStyle/>
          <a:p>
            <a:pPr eaLnBrk="1" hangingPunct="1"/>
            <a:r>
              <a:rPr lang="en-US" smtClean="0"/>
              <a:t>Section 5:</a:t>
            </a:r>
            <a:br>
              <a:rPr lang="en-US" smtClean="0"/>
            </a:br>
            <a:r>
              <a:rPr lang="en-US" smtClean="0"/>
              <a:t>What if even BP is slow?</a:t>
            </a:r>
          </a:p>
        </p:txBody>
      </p:sp>
      <p:sp>
        <p:nvSpPr>
          <p:cNvPr id="83971" name="Subtitle 2"/>
          <p:cNvSpPr>
            <a:spLocks noGrp="1"/>
          </p:cNvSpPr>
          <p:nvPr>
            <p:ph type="subTitle" idx="4294967295"/>
          </p:nvPr>
        </p:nvSpPr>
        <p:spPr>
          <a:xfrm>
            <a:off x="1371600" y="3886200"/>
            <a:ext cx="6400800" cy="1752600"/>
          </a:xfrm>
        </p:spPr>
        <p:txBody>
          <a:bodyPr/>
          <a:lstStyle/>
          <a:p>
            <a:pPr marL="0" indent="0" algn="ctr" eaLnBrk="1" hangingPunct="1">
              <a:buFont typeface="Arial" charset="0"/>
              <a:buNone/>
            </a:pPr>
            <a:r>
              <a:rPr lang="en-US" smtClean="0">
                <a:solidFill>
                  <a:srgbClr val="898989"/>
                </a:solidFill>
              </a:rPr>
              <a:t>Computing fewer message updates</a:t>
            </a:r>
          </a:p>
          <a:p>
            <a:pPr marL="0" indent="0" algn="ctr" eaLnBrk="1" hangingPunct="1">
              <a:buFont typeface="Arial" charset="0"/>
              <a:buNone/>
            </a:pPr>
            <a:r>
              <a:rPr lang="en-US" smtClean="0">
                <a:solidFill>
                  <a:srgbClr val="898989"/>
                </a:solidFill>
              </a:rPr>
              <a:t>Computing them faster</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54B5162C-0315-4ABB-A948-EA0521D1D303}" type="slidenum">
              <a:rPr lang="en-US" sz="1200">
                <a:solidFill>
                  <a:schemeClr val="tx1">
                    <a:tint val="75000"/>
                  </a:schemeClr>
                </a:solidFill>
                <a:latin typeface="+mn-lt"/>
                <a:cs typeface="+mn-cs"/>
              </a:rPr>
              <a:pPr algn="r" fontAlgn="auto">
                <a:spcBef>
                  <a:spcPts val="0"/>
                </a:spcBef>
                <a:spcAft>
                  <a:spcPts val="0"/>
                </a:spcAft>
                <a:defRPr/>
              </a:pPr>
              <a:t>293</a:t>
            </a:fld>
            <a:endParaRPr lang="en-US" sz="1200">
              <a:solidFill>
                <a:schemeClr val="tx1">
                  <a:tint val="75000"/>
                </a:schemeClr>
              </a:solidFill>
              <a:latin typeface="+mn-lt"/>
              <a:cs typeface="+mn-cs"/>
            </a:endParaRPr>
          </a:p>
        </p:txBody>
      </p:sp>
      <p:sp>
        <p:nvSpPr>
          <p:cNvPr id="83974" name="Text Box 6"/>
          <p:cNvSpPr txBox="1">
            <a:spLocks noChangeArrowheads="1"/>
          </p:cNvSpPr>
          <p:nvPr/>
        </p:nvSpPr>
        <p:spPr bwMode="auto">
          <a:xfrm>
            <a:off x="3529013" y="5259388"/>
            <a:ext cx="4776787" cy="946150"/>
          </a:xfrm>
          <a:prstGeom prst="rect">
            <a:avLst/>
          </a:prstGeom>
          <a:noFill/>
          <a:ln w="9525">
            <a:noFill/>
            <a:miter lim="800000"/>
            <a:headEnd/>
            <a:tailEnd/>
          </a:ln>
          <a:effectLst/>
        </p:spPr>
        <p:txBody>
          <a:bodyPr wrap="none">
            <a:spAutoFit/>
          </a:bodyPr>
          <a:lstStyle/>
          <a:p>
            <a:pPr defTabSz="914400"/>
            <a:r>
              <a:rPr lang="en-US" i="1">
                <a:solidFill>
                  <a:srgbClr val="FF0000"/>
                </a:solidFill>
              </a:rPr>
              <a:t>A variable has k possible values.</a:t>
            </a:r>
            <a:br>
              <a:rPr lang="en-US" i="1">
                <a:solidFill>
                  <a:srgbClr val="FF0000"/>
                </a:solidFill>
              </a:rPr>
            </a:br>
            <a:r>
              <a:rPr lang="en-US" i="1">
                <a:solidFill>
                  <a:srgbClr val="FF0000"/>
                </a:solidFill>
              </a:rPr>
              <a:t>What if k is large or infinite?</a:t>
            </a:r>
          </a:p>
        </p:txBody>
      </p:sp>
    </p:spTree>
    <p:extLst>
      <p:ext uri="{BB962C8B-B14F-4D97-AF65-F5344CB8AC3E}">
        <p14:creationId xmlns:p14="http://schemas.microsoft.com/office/powerpoint/2010/main" val="1211230187"/>
      </p:ext>
    </p:extLst>
  </p:cSld>
  <p:clrMapOvr>
    <a:masterClrMapping/>
  </p:clrMapOvr>
  <p:timing>
    <p:tnLst>
      <p:par>
        <p:cTn xmlns:p14="http://schemas.microsoft.com/office/powerpoint/2010/main" id="1" dur="indefinite" restart="never" nodeType="tmRoot"/>
      </p:par>
    </p:tnLst>
  </p:timing>
</p:sld>
</file>

<file path=ppt/slides/slide2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Computing Variable Beliefs</a:t>
            </a:r>
            <a:endParaRPr lang="en-US" dirty="0"/>
          </a:p>
        </p:txBody>
      </p:sp>
      <p:sp>
        <p:nvSpPr>
          <p:cNvPr id="4" name="Slide Number Placeholder 3"/>
          <p:cNvSpPr>
            <a:spLocks noGrp="1"/>
          </p:cNvSpPr>
          <p:nvPr>
            <p:ph type="sldNum" sz="quarter" idx="12"/>
          </p:nvPr>
        </p:nvSpPr>
        <p:spPr/>
        <p:txBody>
          <a:bodyPr/>
          <a:lstStyle/>
          <a:p>
            <a:pPr>
              <a:defRPr/>
            </a:pPr>
            <a:fld id="{696C4A54-5C0A-48A1-9610-A6223FC756CF}" type="slidenum">
              <a:rPr lang="en-US"/>
              <a:pPr>
                <a:defRPr/>
              </a:pPr>
              <a:t>294</a:t>
            </a:fld>
            <a:endParaRPr lang="en-US"/>
          </a:p>
        </p:txBody>
      </p:sp>
      <p:grpSp>
        <p:nvGrpSpPr>
          <p:cNvPr id="51203" name="Group 4"/>
          <p:cNvGrpSpPr>
            <a:grpSpLocks/>
          </p:cNvGrpSpPr>
          <p:nvPr/>
        </p:nvGrpSpPr>
        <p:grpSpPr bwMode="auto">
          <a:xfrm>
            <a:off x="4583113" y="1624013"/>
            <a:ext cx="4894262" cy="2535237"/>
            <a:chOff x="1905350" y="2310891"/>
            <a:chExt cx="3408955" cy="1766010"/>
          </a:xfrm>
        </p:grpSpPr>
        <p:grpSp>
          <p:nvGrpSpPr>
            <p:cNvPr id="51222" name="Group 5"/>
            <p:cNvGrpSpPr>
              <a:grpSpLocks/>
            </p:cNvGrpSpPr>
            <p:nvPr/>
          </p:nvGrpSpPr>
          <p:grpSpPr bwMode="auto">
            <a:xfrm>
              <a:off x="1905350" y="2310891"/>
              <a:ext cx="3408955" cy="1766010"/>
              <a:chOff x="1121630" y="4033430"/>
              <a:chExt cx="3408955" cy="1766010"/>
            </a:xfrm>
          </p:grpSpPr>
          <p:sp>
            <p:nvSpPr>
              <p:cNvPr id="10" name="Oval 9"/>
              <p:cNvSpPr/>
              <p:nvPr/>
            </p:nvSpPr>
            <p:spPr>
              <a:xfrm>
                <a:off x="2487202" y="5250948"/>
                <a:ext cx="541806" cy="54849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p>
            </p:txBody>
          </p:sp>
          <p:sp>
            <p:nvSpPr>
              <p:cNvPr id="11" name="Rectangle 10"/>
              <p:cNvSpPr/>
              <p:nvPr/>
            </p:nvSpPr>
            <p:spPr>
              <a:xfrm>
                <a:off x="2625418" y="4340851"/>
                <a:ext cx="265374" cy="26539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2" name="Straight Connector 11"/>
              <p:cNvCxnSpPr>
                <a:stCxn id="10" idx="0"/>
                <a:endCxn id="11" idx="2"/>
              </p:cNvCxnSpPr>
              <p:nvPr/>
            </p:nvCxnSpPr>
            <p:spPr>
              <a:xfrm flipV="1">
                <a:off x="2758105" y="4606250"/>
                <a:ext cx="0" cy="64469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p:cNvCxnSpPr>
                <a:stCxn id="10" idx="6"/>
                <a:endCxn id="14" idx="1"/>
              </p:cNvCxnSpPr>
              <p:nvPr/>
            </p:nvCxnSpPr>
            <p:spPr>
              <a:xfrm flipV="1">
                <a:off x="3029008" y="5522983"/>
                <a:ext cx="730886" cy="221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4" name="Rectangle 13"/>
              <p:cNvSpPr/>
              <p:nvPr/>
            </p:nvSpPr>
            <p:spPr>
              <a:xfrm>
                <a:off x="3759894" y="5391389"/>
                <a:ext cx="265374" cy="26429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5" name="Rectangle 14"/>
              <p:cNvSpPr/>
              <p:nvPr/>
            </p:nvSpPr>
            <p:spPr>
              <a:xfrm>
                <a:off x="1432339" y="5392495"/>
                <a:ext cx="265374" cy="26539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6" name="Straight Connector 15"/>
              <p:cNvCxnSpPr>
                <a:stCxn id="10" idx="2"/>
                <a:endCxn id="15" idx="3"/>
              </p:cNvCxnSpPr>
              <p:nvPr/>
            </p:nvCxnSpPr>
            <p:spPr>
              <a:xfrm flipH="1">
                <a:off x="1697713" y="5525194"/>
                <a:ext cx="789489"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1233" name="Group 16"/>
              <p:cNvGrpSpPr>
                <a:grpSpLocks/>
              </p:cNvGrpSpPr>
              <p:nvPr/>
            </p:nvGrpSpPr>
            <p:grpSpPr bwMode="auto">
              <a:xfrm>
                <a:off x="1121630" y="5417906"/>
                <a:ext cx="302121" cy="238132"/>
                <a:chOff x="2363562" y="5361805"/>
                <a:chExt cx="230016" cy="238132"/>
              </a:xfrm>
            </p:grpSpPr>
            <p:cxnSp>
              <p:nvCxnSpPr>
                <p:cNvPr id="26" name="Straight Connector 25"/>
                <p:cNvCxnSpPr/>
                <p:nvPr/>
              </p:nvCxnSpPr>
              <p:spPr>
                <a:xfrm flipH="1" flipV="1">
                  <a:off x="2363562" y="5361805"/>
                  <a:ext cx="230016" cy="109951"/>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flipH="1">
                  <a:off x="2363562" y="5355679"/>
                  <a:ext cx="230016"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a:off x="2363562" y="5471756"/>
                  <a:ext cx="230016" cy="128181"/>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1234" name="Group 17"/>
              <p:cNvGrpSpPr>
                <a:grpSpLocks/>
              </p:cNvGrpSpPr>
              <p:nvPr/>
            </p:nvGrpSpPr>
            <p:grpSpPr bwMode="auto">
              <a:xfrm rot="10800000">
                <a:off x="4027665" y="5382492"/>
                <a:ext cx="502920" cy="286902"/>
                <a:chOff x="3345037" y="5465825"/>
                <a:chExt cx="382892" cy="286902"/>
              </a:xfrm>
            </p:grpSpPr>
            <p:cxnSp>
              <p:nvCxnSpPr>
                <p:cNvPr id="23" name="Straight Connector 22"/>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p:nvPr/>
              </p:nvCxnSpPr>
              <p:spPr>
                <a:xfrm flipH="1">
                  <a:off x="3345037" y="5447424"/>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1235" name="Group 18"/>
              <p:cNvGrpSpPr>
                <a:grpSpLocks/>
              </p:cNvGrpSpPr>
              <p:nvPr/>
            </p:nvGrpSpPr>
            <p:grpSpPr bwMode="auto">
              <a:xfrm rot="5400000">
                <a:off x="2613669" y="4045236"/>
                <a:ext cx="294754" cy="271141"/>
                <a:chOff x="3503523" y="5465825"/>
                <a:chExt cx="224408" cy="271141"/>
              </a:xfrm>
            </p:grpSpPr>
            <p:cxnSp>
              <p:nvCxnSpPr>
                <p:cNvPr id="20" name="Straight Connector 19"/>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cxnSp>
          <p:nvCxnSpPr>
            <p:cNvPr id="7" name="Straight Arrow Connector 6"/>
            <p:cNvCxnSpPr/>
            <p:nvPr/>
          </p:nvCxnSpPr>
          <p:spPr>
            <a:xfrm>
              <a:off x="2611909" y="3693178"/>
              <a:ext cx="593776" cy="2212"/>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8" name="Straight Arrow Connector 7"/>
            <p:cNvCxnSpPr/>
            <p:nvPr/>
          </p:nvCxnSpPr>
          <p:spPr>
            <a:xfrm>
              <a:off x="3655715" y="2986553"/>
              <a:ext cx="0" cy="527481"/>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9" name="Straight Arrow Connector 8"/>
            <p:cNvCxnSpPr/>
            <p:nvPr/>
          </p:nvCxnSpPr>
          <p:spPr>
            <a:xfrm flipH="1">
              <a:off x="3833737" y="3690967"/>
              <a:ext cx="593775"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graphicFrame>
        <p:nvGraphicFramePr>
          <p:cNvPr id="29" name="Table 28"/>
          <p:cNvGraphicFramePr>
            <a:graphicFrameLocks noGrp="1"/>
          </p:cNvGraphicFramePr>
          <p:nvPr/>
        </p:nvGraphicFramePr>
        <p:xfrm>
          <a:off x="5584524" y="2593539"/>
          <a:ext cx="866202" cy="802383"/>
        </p:xfrm>
        <a:graphic>
          <a:graphicData uri="http://schemas.openxmlformats.org/drawingml/2006/table">
            <a:tbl>
              <a:tblPr bandRow="1">
                <a:tableStyleId>{775DCB02-9BB8-47FD-8907-85C794F793BA}</a:tableStyleId>
              </a:tblPr>
              <a:tblGrid>
                <a:gridCol w="529115"/>
                <a:gridCol w="337087"/>
              </a:tblGrid>
              <a:tr h="267461">
                <a:tc>
                  <a:txBody>
                    <a:bodyPr/>
                    <a:lstStyle/>
                    <a:p>
                      <a:pPr algn="ctr"/>
                      <a:r>
                        <a:rPr lang="en-US" sz="1600" dirty="0" smtClean="0">
                          <a:latin typeface="Rockwell"/>
                          <a:cs typeface="Rockwell"/>
                        </a:rPr>
                        <a:t>ring</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r>
              <a:tr h="267461">
                <a:tc>
                  <a:txBody>
                    <a:bodyPr/>
                    <a:lstStyle/>
                    <a:p>
                      <a:pPr algn="ctr"/>
                      <a:r>
                        <a:rPr lang="en-US" sz="1600" dirty="0" smtClean="0">
                          <a:latin typeface="Rockwell"/>
                          <a:cs typeface="Rockwell"/>
                        </a:rPr>
                        <a:t>rang</a:t>
                      </a:r>
                      <a:endParaRPr lang="en-US" sz="1600" dirty="0">
                        <a:latin typeface="Rockwell"/>
                        <a:cs typeface="Rockwell"/>
                      </a:endParaRPr>
                    </a:p>
                  </a:txBody>
                  <a:tcPr marL="0" marR="0" marT="0" marB="0" anchor="ct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rung</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bl>
          </a:graphicData>
        </a:graphic>
      </p:graphicFrame>
      <p:sp>
        <p:nvSpPr>
          <p:cNvPr id="32" name="Cloud Callout 31"/>
          <p:cNvSpPr/>
          <p:nvPr/>
        </p:nvSpPr>
        <p:spPr>
          <a:xfrm>
            <a:off x="6519863" y="4013200"/>
            <a:ext cx="1249362" cy="1104900"/>
          </a:xfrm>
          <a:prstGeom prst="cloudCallout">
            <a:avLst>
              <a:gd name="adj1" fmla="val -24912"/>
              <a:gd name="adj2" fmla="val -56825"/>
            </a:avLst>
          </a:prstGeom>
          <a:solidFill>
            <a:schemeClr val="accent2">
              <a:lumMod val="60000"/>
              <a:lumOff val="40000"/>
            </a:schemeClr>
          </a:solidFill>
          <a:ln>
            <a:solidFill>
              <a:schemeClr val="accent2">
                <a:lumMod val="75000"/>
              </a:schemeClr>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aphicFrame>
        <p:nvGraphicFramePr>
          <p:cNvPr id="33" name="Table 32"/>
          <p:cNvGraphicFramePr>
            <a:graphicFrameLocks noGrp="1"/>
          </p:cNvGraphicFramePr>
          <p:nvPr/>
        </p:nvGraphicFramePr>
        <p:xfrm>
          <a:off x="6629400" y="4127500"/>
          <a:ext cx="953122" cy="802383"/>
        </p:xfrm>
        <a:graphic>
          <a:graphicData uri="http://schemas.openxmlformats.org/drawingml/2006/table">
            <a:tbl>
              <a:tblPr bandRow="1">
                <a:tableStyleId>{5940675A-B579-460E-94D1-54222C63F5DA}</a:tableStyleId>
              </a:tblPr>
              <a:tblGrid>
                <a:gridCol w="604485"/>
                <a:gridCol w="348637"/>
              </a:tblGrid>
              <a:tr h="267461">
                <a:tc>
                  <a:txBody>
                    <a:bodyPr/>
                    <a:lstStyle/>
                    <a:p>
                      <a:pPr algn="ctr"/>
                      <a:r>
                        <a:rPr lang="en-US" sz="1600" dirty="0" smtClean="0">
                          <a:latin typeface="Rockwell"/>
                          <a:cs typeface="Rockwell"/>
                        </a:rPr>
                        <a:t>ring</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600" dirty="0" smtClean="0"/>
                        <a:t>.4</a:t>
                      </a:r>
                      <a:endParaRPr lang="en-US" sz="1600" dirty="0"/>
                    </a:p>
                  </a:txBody>
                  <a:tcPr marL="0" marR="0" marT="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267461">
                <a:tc>
                  <a:txBody>
                    <a:bodyPr/>
                    <a:lstStyle/>
                    <a:p>
                      <a:pPr algn="ctr"/>
                      <a:r>
                        <a:rPr lang="en-US" sz="1600" dirty="0" smtClean="0">
                          <a:latin typeface="Rockwell"/>
                          <a:cs typeface="Rockwell"/>
                        </a:rPr>
                        <a:t>rang</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600" dirty="0" smtClean="0"/>
                        <a:t>6</a:t>
                      </a:r>
                      <a:endParaRPr lang="en-US" sz="1600" dirty="0"/>
                    </a:p>
                  </a:txBody>
                  <a:tcPr marL="0" marR="0" marT="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267461">
                <a:tc>
                  <a:txBody>
                    <a:bodyPr/>
                    <a:lstStyle/>
                    <a:p>
                      <a:pPr algn="ctr"/>
                      <a:r>
                        <a:rPr lang="en-US" sz="1600" dirty="0" smtClean="0">
                          <a:latin typeface="Rockwell"/>
                          <a:cs typeface="Rockwell"/>
                        </a:rPr>
                        <a:t>rung</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US" sz="1600" dirty="0" smtClean="0"/>
                        <a:t>0</a:t>
                      </a:r>
                      <a:endParaRPr lang="en-US" sz="1600" dirty="0"/>
                    </a:p>
                  </a:txBody>
                  <a:tcPr marL="0" marR="0" marT="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r>
            </a:tbl>
          </a:graphicData>
        </a:graphic>
      </p:graphicFrame>
      <p:graphicFrame>
        <p:nvGraphicFramePr>
          <p:cNvPr id="35" name="Table 34"/>
          <p:cNvGraphicFramePr>
            <a:graphicFrameLocks noGrp="1"/>
          </p:cNvGraphicFramePr>
          <p:nvPr/>
        </p:nvGraphicFramePr>
        <p:xfrm>
          <a:off x="7208287" y="1688147"/>
          <a:ext cx="866202" cy="802383"/>
        </p:xfrm>
        <a:graphic>
          <a:graphicData uri="http://schemas.openxmlformats.org/drawingml/2006/table">
            <a:tbl>
              <a:tblPr bandRow="1">
                <a:tableStyleId>{775DCB02-9BB8-47FD-8907-85C794F793BA}</a:tableStyleId>
              </a:tblPr>
              <a:tblGrid>
                <a:gridCol w="524035"/>
                <a:gridCol w="342167"/>
              </a:tblGrid>
              <a:tr h="267461">
                <a:tc>
                  <a:txBody>
                    <a:bodyPr/>
                    <a:lstStyle/>
                    <a:p>
                      <a:pPr algn="ctr"/>
                      <a:r>
                        <a:rPr lang="en-US" sz="1600" dirty="0" smtClean="0">
                          <a:latin typeface="Rockwell"/>
                          <a:cs typeface="Rockwell"/>
                        </a:rPr>
                        <a:t>ring</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r h="267461">
                <a:tc>
                  <a:txBody>
                    <a:bodyPr/>
                    <a:lstStyle/>
                    <a:p>
                      <a:pPr algn="ctr"/>
                      <a:r>
                        <a:rPr lang="en-US" sz="1600" dirty="0" smtClean="0">
                          <a:latin typeface="Rockwell"/>
                          <a:cs typeface="Rockwell"/>
                        </a:rPr>
                        <a:t>rang</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r>
              <a:tr h="267461">
                <a:tc>
                  <a:txBody>
                    <a:bodyPr/>
                    <a:lstStyle/>
                    <a:p>
                      <a:pPr algn="ctr"/>
                      <a:r>
                        <a:rPr lang="en-US" sz="1600" dirty="0" smtClean="0">
                          <a:latin typeface="Rockwell"/>
                          <a:cs typeface="Rockwell"/>
                        </a:rPr>
                        <a:t>rung</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r>
            </a:tbl>
          </a:graphicData>
        </a:graphic>
      </p:graphicFrame>
      <p:graphicFrame>
        <p:nvGraphicFramePr>
          <p:cNvPr id="36" name="Table 35"/>
          <p:cNvGraphicFramePr>
            <a:graphicFrameLocks noGrp="1"/>
          </p:cNvGraphicFramePr>
          <p:nvPr/>
        </p:nvGraphicFramePr>
        <p:xfrm>
          <a:off x="8074489" y="2613413"/>
          <a:ext cx="866202" cy="802383"/>
        </p:xfrm>
        <a:graphic>
          <a:graphicData uri="http://schemas.openxmlformats.org/drawingml/2006/table">
            <a:tbl>
              <a:tblPr bandRow="1">
                <a:tableStyleId>{775DCB02-9BB8-47FD-8907-85C794F793BA}</a:tableStyleId>
              </a:tblPr>
              <a:tblGrid>
                <a:gridCol w="529431"/>
                <a:gridCol w="336771"/>
              </a:tblGrid>
              <a:tr h="267461">
                <a:tc>
                  <a:txBody>
                    <a:bodyPr/>
                    <a:lstStyle/>
                    <a:p>
                      <a:pPr algn="ctr"/>
                      <a:r>
                        <a:rPr lang="en-US" sz="1600" dirty="0" smtClean="0">
                          <a:latin typeface="Rockwell"/>
                          <a:cs typeface="Rockwell"/>
                        </a:rPr>
                        <a:t>ring</a:t>
                      </a:r>
                      <a:endParaRPr lang="en-US" sz="1600" dirty="0">
                        <a:latin typeface="Rockwell"/>
                        <a:cs typeface="Rockwell"/>
                      </a:endParaRPr>
                    </a:p>
                  </a:txBody>
                  <a:tcPr marL="0" marR="0" marT="0" marB="0" anchor="ctr"/>
                </a:tc>
                <a:tc>
                  <a:txBody>
                    <a:bodyPr/>
                    <a:lstStyle/>
                    <a:p>
                      <a:pPr algn="ctr"/>
                      <a:r>
                        <a:rPr lang="en-US" sz="1600" dirty="0" smtClean="0"/>
                        <a:t>4</a:t>
                      </a:r>
                      <a:endParaRPr lang="en-US" sz="1600" dirty="0"/>
                    </a:p>
                  </a:txBody>
                  <a:tcPr marL="0" marR="0" marT="0" marB="0" anchor="ctr"/>
                </a:tc>
              </a:tr>
              <a:tr h="267461">
                <a:tc>
                  <a:txBody>
                    <a:bodyPr/>
                    <a:lstStyle/>
                    <a:p>
                      <a:pPr algn="ctr"/>
                      <a:r>
                        <a:rPr lang="en-US" sz="1600" dirty="0" smtClean="0">
                          <a:latin typeface="Rockwell"/>
                          <a:cs typeface="Rockwell"/>
                        </a:rPr>
                        <a:t>rang</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r h="267461">
                <a:tc>
                  <a:txBody>
                    <a:bodyPr/>
                    <a:lstStyle/>
                    <a:p>
                      <a:pPr algn="ctr"/>
                      <a:r>
                        <a:rPr lang="en-US" sz="1600" dirty="0" smtClean="0">
                          <a:latin typeface="Rockwell"/>
                          <a:cs typeface="Rockwell"/>
                        </a:rPr>
                        <a:t>rung</a:t>
                      </a:r>
                      <a:endParaRPr lang="en-US" sz="1600" dirty="0">
                        <a:latin typeface="Rockwell"/>
                        <a:cs typeface="Rockwell"/>
                      </a:endParaRPr>
                    </a:p>
                  </a:txBody>
                  <a:tcPr marL="0" marR="0" marT="0" marB="0" anchor="ctr"/>
                </a:tc>
                <a:tc>
                  <a:txBody>
                    <a:bodyPr/>
                    <a:lstStyle/>
                    <a:p>
                      <a:pPr algn="ctr"/>
                      <a:r>
                        <a:rPr lang="en-US" sz="1600" dirty="0" smtClean="0"/>
                        <a:t>0</a:t>
                      </a:r>
                      <a:endParaRPr lang="en-US" sz="1600" dirty="0"/>
                    </a:p>
                  </a:txBody>
                  <a:tcPr marL="0" marR="0" marT="0" marB="0" anchor="ctr"/>
                </a:tc>
              </a:tr>
            </a:tbl>
          </a:graphicData>
        </a:graphic>
      </p:graphicFrame>
      <p:sp>
        <p:nvSpPr>
          <p:cNvPr id="38" name="Content Placeholder 2"/>
          <p:cNvSpPr txBox="1">
            <a:spLocks/>
          </p:cNvSpPr>
          <p:nvPr/>
        </p:nvSpPr>
        <p:spPr>
          <a:xfrm>
            <a:off x="457200" y="1211263"/>
            <a:ext cx="4108450" cy="4773612"/>
          </a:xfrm>
          <a:prstGeom prst="rect">
            <a:avLst/>
          </a:prstGeom>
        </p:spPr>
        <p:txBody>
          <a:bodyPr>
            <a:normAutofit fontScale="925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defRPr/>
            </a:pPr>
            <a:r>
              <a:rPr lang="en-US" dirty="0" smtClean="0"/>
              <a:t>Suppose…</a:t>
            </a:r>
          </a:p>
          <a:p>
            <a:pPr lvl="1" fontAlgn="auto">
              <a:spcAft>
                <a:spcPts val="0"/>
              </a:spcAft>
              <a:defRPr/>
            </a:pPr>
            <a:r>
              <a:rPr lang="en-US" i="1" dirty="0" smtClean="0">
                <a:latin typeface="Times New Roman"/>
                <a:cs typeface="Times New Roman"/>
              </a:rPr>
              <a:t>X</a:t>
            </a:r>
            <a:r>
              <a:rPr lang="en-US" i="1" baseline="-25000" dirty="0" smtClean="0">
                <a:latin typeface="Times New Roman"/>
                <a:cs typeface="Times New Roman"/>
              </a:rPr>
              <a:t>i</a:t>
            </a:r>
            <a:r>
              <a:rPr lang="en-US" dirty="0" smtClean="0"/>
              <a:t> is a discrete variable</a:t>
            </a:r>
          </a:p>
          <a:p>
            <a:pPr lvl="1" fontAlgn="auto">
              <a:spcAft>
                <a:spcPts val="0"/>
              </a:spcAft>
              <a:defRPr/>
            </a:pPr>
            <a:r>
              <a:rPr lang="en-US" dirty="0" smtClean="0"/>
              <a:t>Each incoming messages is a Multinomial</a:t>
            </a:r>
          </a:p>
          <a:p>
            <a:pPr marL="0" indent="0" fontAlgn="auto">
              <a:spcAft>
                <a:spcPts val="0"/>
              </a:spcAft>
              <a:buFont typeface="Arial"/>
              <a:buNone/>
              <a:defRPr/>
            </a:pPr>
            <a:endParaRPr lang="en-US" dirty="0" smtClean="0"/>
          </a:p>
          <a:p>
            <a:pPr marL="0" indent="0" fontAlgn="auto">
              <a:spcAft>
                <a:spcPts val="0"/>
              </a:spcAft>
              <a:buFont typeface="Arial"/>
              <a:buNone/>
              <a:defRPr/>
            </a:pPr>
            <a:r>
              <a:rPr lang="en-US" dirty="0" err="1" smtClean="0"/>
              <a:t>Pointwise</a:t>
            </a:r>
            <a:r>
              <a:rPr lang="en-US" dirty="0" smtClean="0"/>
              <a:t> </a:t>
            </a:r>
            <a:r>
              <a:rPr lang="en-US" dirty="0"/>
              <a:t>product is easy when the variable’s domain is small and discrete</a:t>
            </a:r>
          </a:p>
        </p:txBody>
      </p:sp>
      <p:grpSp>
        <p:nvGrpSpPr>
          <p:cNvPr id="51219" name="Group 36"/>
          <p:cNvGrpSpPr>
            <a:grpSpLocks/>
          </p:cNvGrpSpPr>
          <p:nvPr/>
        </p:nvGrpSpPr>
        <p:grpSpPr bwMode="auto">
          <a:xfrm>
            <a:off x="4799013" y="5262563"/>
            <a:ext cx="4205287" cy="1093787"/>
            <a:chOff x="1823167" y="4697111"/>
            <a:chExt cx="2136379" cy="555701"/>
          </a:xfrm>
        </p:grpSpPr>
        <p:pic>
          <p:nvPicPr>
            <p:cNvPr id="51220" name="Picture 38" descr="latex-image-1.pdf"/>
            <p:cNvPicPr>
              <a:picLocks noChangeAspect="1"/>
            </p:cNvPicPr>
            <p:nvPr/>
          </p:nvPicPr>
          <p:blipFill>
            <a:blip r:embed="rId2"/>
            <a:srcRect/>
            <a:stretch>
              <a:fillRect/>
            </a:stretch>
          </p:blipFill>
          <p:spPr bwMode="auto">
            <a:xfrm>
              <a:off x="1905000" y="4754256"/>
              <a:ext cx="1952625" cy="444500"/>
            </a:xfrm>
            <a:prstGeom prst="rect">
              <a:avLst/>
            </a:prstGeom>
            <a:noFill/>
            <a:ln w="9525">
              <a:noFill/>
              <a:miter lim="800000"/>
              <a:headEnd/>
              <a:tailEnd/>
            </a:ln>
          </p:spPr>
        </p:pic>
        <p:sp>
          <p:nvSpPr>
            <p:cNvPr id="41" name="Rectangle 40"/>
            <p:cNvSpPr/>
            <p:nvPr/>
          </p:nvSpPr>
          <p:spPr>
            <a:xfrm>
              <a:off x="1823167" y="4697111"/>
              <a:ext cx="2136379" cy="555701"/>
            </a:xfrm>
            <a:prstGeom prst="rect">
              <a:avLst/>
            </a:prstGeom>
            <a:noFill/>
            <a:ln>
              <a:solidFill>
                <a:schemeClr val="accent2">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spTree>
    <p:extLst>
      <p:ext uri="{BB962C8B-B14F-4D97-AF65-F5344CB8AC3E}">
        <p14:creationId xmlns:p14="http://schemas.microsoft.com/office/powerpoint/2010/main" val="307988181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fade">
                                      <p:cBhvr>
                                        <p:cTn id="10" dur="500"/>
                                        <p:tgtEl>
                                          <p:spTgt spid="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Lst>
  </p:timing>
</p:sld>
</file>

<file path=ppt/slides/slide2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Computing Variable Beliefs</a:t>
            </a:r>
            <a:endParaRPr lang="en-US" dirty="0"/>
          </a:p>
        </p:txBody>
      </p:sp>
      <p:sp>
        <p:nvSpPr>
          <p:cNvPr id="3" name="Content Placeholder 2"/>
          <p:cNvSpPr>
            <a:spLocks noGrp="1"/>
          </p:cNvSpPr>
          <p:nvPr>
            <p:ph idx="1"/>
          </p:nvPr>
        </p:nvSpPr>
        <p:spPr>
          <a:xfrm>
            <a:off x="457200" y="1211263"/>
            <a:ext cx="4108450" cy="4168775"/>
          </a:xfrm>
        </p:spPr>
        <p:txBody>
          <a:bodyPr rtlCol="0">
            <a:normAutofit fontScale="92500" lnSpcReduction="10000"/>
          </a:bodyPr>
          <a:lstStyle/>
          <a:p>
            <a:pPr marL="0" indent="0" eaLnBrk="1" fontAlgn="auto" hangingPunct="1">
              <a:spcAft>
                <a:spcPts val="0"/>
              </a:spcAft>
              <a:buFont typeface="Arial"/>
              <a:buNone/>
              <a:defRPr/>
            </a:pPr>
            <a:r>
              <a:rPr lang="en-US" dirty="0" smtClean="0"/>
              <a:t>Suppose…</a:t>
            </a:r>
          </a:p>
          <a:p>
            <a:pPr lvl="1" eaLnBrk="1" fontAlgn="auto" hangingPunct="1">
              <a:spcAft>
                <a:spcPts val="0"/>
              </a:spcAft>
              <a:buFont typeface="Arial"/>
              <a:buChar char="–"/>
              <a:defRPr/>
            </a:pPr>
            <a:r>
              <a:rPr lang="en-US" i="1" dirty="0" smtClean="0">
                <a:latin typeface="Times New Roman"/>
                <a:cs typeface="Times New Roman"/>
              </a:rPr>
              <a:t>X</a:t>
            </a:r>
            <a:r>
              <a:rPr lang="en-US" i="1" baseline="-25000" dirty="0" smtClean="0">
                <a:latin typeface="Times New Roman"/>
                <a:cs typeface="Times New Roman"/>
              </a:rPr>
              <a:t>i</a:t>
            </a:r>
            <a:r>
              <a:rPr lang="en-US" dirty="0" smtClean="0"/>
              <a:t> is a real-valued variable</a:t>
            </a:r>
          </a:p>
          <a:p>
            <a:pPr lvl="1" eaLnBrk="1" fontAlgn="auto" hangingPunct="1">
              <a:spcAft>
                <a:spcPts val="0"/>
              </a:spcAft>
              <a:buFont typeface="Arial"/>
              <a:buChar char="–"/>
              <a:defRPr/>
            </a:pPr>
            <a:r>
              <a:rPr lang="en-US" dirty="0" smtClean="0"/>
              <a:t>Each incoming message is a Gaussian</a:t>
            </a:r>
          </a:p>
          <a:p>
            <a:pPr marL="0" indent="0" eaLnBrk="1" fontAlgn="auto" hangingPunct="1">
              <a:spcAft>
                <a:spcPts val="0"/>
              </a:spcAft>
              <a:buFont typeface="Arial"/>
              <a:buNone/>
              <a:defRPr/>
            </a:pPr>
            <a:endParaRPr lang="en-US" dirty="0"/>
          </a:p>
          <a:p>
            <a:pPr marL="0" indent="0" eaLnBrk="1" fontAlgn="auto" hangingPunct="1">
              <a:spcAft>
                <a:spcPts val="0"/>
              </a:spcAft>
              <a:buFont typeface="Arial"/>
              <a:buNone/>
              <a:defRPr/>
            </a:pPr>
            <a:r>
              <a:rPr lang="en-US" dirty="0" smtClean="0"/>
              <a:t>The </a:t>
            </a:r>
            <a:r>
              <a:rPr lang="en-US" dirty="0" err="1" smtClean="0"/>
              <a:t>pointwise</a:t>
            </a:r>
            <a:r>
              <a:rPr lang="en-US" dirty="0" smtClean="0"/>
              <a:t> product of </a:t>
            </a:r>
            <a:r>
              <a:rPr lang="en-US" i="1" dirty="0" smtClean="0">
                <a:latin typeface="Times New Roman"/>
                <a:cs typeface="Times New Roman"/>
              </a:rPr>
              <a:t>n</a:t>
            </a:r>
            <a:r>
              <a:rPr lang="en-US" dirty="0" smtClean="0"/>
              <a:t> Gaussians is…</a:t>
            </a:r>
          </a:p>
          <a:p>
            <a:pPr marL="0" indent="0" eaLnBrk="1" fontAlgn="auto" hangingPunct="1">
              <a:spcAft>
                <a:spcPts val="0"/>
              </a:spcAft>
              <a:buFont typeface="Arial"/>
              <a:buNone/>
              <a:defRPr/>
            </a:pPr>
            <a:r>
              <a:rPr lang="en-US" dirty="0" smtClean="0"/>
              <a:t>…a Gaussian!</a:t>
            </a:r>
          </a:p>
          <a:p>
            <a:pPr eaLnBrk="1" fontAlgn="auto" hangingPunct="1">
              <a:spcAft>
                <a:spcPts val="0"/>
              </a:spcAft>
              <a:buFont typeface="Arial"/>
              <a:buChar char="•"/>
              <a:defRPr/>
            </a:pPr>
            <a:endParaRPr lang="en-US" dirty="0" smtClean="0"/>
          </a:p>
          <a:p>
            <a:pPr eaLnBrk="1" fontAlgn="auto" hangingPunct="1">
              <a:spcAft>
                <a:spcPts val="0"/>
              </a:spcAft>
              <a:buFont typeface="Arial"/>
              <a:buChar char="•"/>
              <a:defRPr/>
            </a:pPr>
            <a:endParaRPr lang="en-US" dirty="0"/>
          </a:p>
        </p:txBody>
      </p:sp>
      <p:sp>
        <p:nvSpPr>
          <p:cNvPr id="4" name="Slide Number Placeholder 3"/>
          <p:cNvSpPr>
            <a:spLocks noGrp="1"/>
          </p:cNvSpPr>
          <p:nvPr>
            <p:ph type="sldNum" sz="quarter" idx="12"/>
          </p:nvPr>
        </p:nvSpPr>
        <p:spPr/>
        <p:txBody>
          <a:bodyPr/>
          <a:lstStyle/>
          <a:p>
            <a:pPr>
              <a:defRPr/>
            </a:pPr>
            <a:fld id="{274DD299-D882-4392-9774-A1AEC561D4A5}" type="slidenum">
              <a:rPr lang="en-US"/>
              <a:pPr>
                <a:defRPr/>
              </a:pPr>
              <a:t>295</a:t>
            </a:fld>
            <a:endParaRPr lang="en-US"/>
          </a:p>
        </p:txBody>
      </p:sp>
      <p:grpSp>
        <p:nvGrpSpPr>
          <p:cNvPr id="52228" name="Group 4"/>
          <p:cNvGrpSpPr>
            <a:grpSpLocks/>
          </p:cNvGrpSpPr>
          <p:nvPr/>
        </p:nvGrpSpPr>
        <p:grpSpPr bwMode="auto">
          <a:xfrm>
            <a:off x="4583113" y="1624013"/>
            <a:ext cx="4894262" cy="2535237"/>
            <a:chOff x="1905350" y="2310891"/>
            <a:chExt cx="3408955" cy="1766010"/>
          </a:xfrm>
        </p:grpSpPr>
        <p:grpSp>
          <p:nvGrpSpPr>
            <p:cNvPr id="52237" name="Group 5"/>
            <p:cNvGrpSpPr>
              <a:grpSpLocks/>
            </p:cNvGrpSpPr>
            <p:nvPr/>
          </p:nvGrpSpPr>
          <p:grpSpPr bwMode="auto">
            <a:xfrm>
              <a:off x="1905350" y="2310891"/>
              <a:ext cx="3408955" cy="1766010"/>
              <a:chOff x="1121630" y="4033430"/>
              <a:chExt cx="3408955" cy="1766010"/>
            </a:xfrm>
          </p:grpSpPr>
          <p:sp>
            <p:nvSpPr>
              <p:cNvPr id="10" name="Oval 9"/>
              <p:cNvSpPr/>
              <p:nvPr/>
            </p:nvSpPr>
            <p:spPr>
              <a:xfrm>
                <a:off x="2487202" y="5250948"/>
                <a:ext cx="541806" cy="54849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p>
            </p:txBody>
          </p:sp>
          <p:sp>
            <p:nvSpPr>
              <p:cNvPr id="11" name="Rectangle 10"/>
              <p:cNvSpPr/>
              <p:nvPr/>
            </p:nvSpPr>
            <p:spPr>
              <a:xfrm>
                <a:off x="2625418" y="4340851"/>
                <a:ext cx="265374" cy="26539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2" name="Straight Connector 11"/>
              <p:cNvCxnSpPr>
                <a:stCxn id="10" idx="0"/>
                <a:endCxn id="11" idx="2"/>
              </p:cNvCxnSpPr>
              <p:nvPr/>
            </p:nvCxnSpPr>
            <p:spPr>
              <a:xfrm flipV="1">
                <a:off x="2758105" y="4606250"/>
                <a:ext cx="0" cy="64469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p:cNvCxnSpPr>
                <a:stCxn id="10" idx="6"/>
                <a:endCxn id="14" idx="1"/>
              </p:cNvCxnSpPr>
              <p:nvPr/>
            </p:nvCxnSpPr>
            <p:spPr>
              <a:xfrm flipV="1">
                <a:off x="3029008" y="5522983"/>
                <a:ext cx="730886" cy="221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4" name="Rectangle 13"/>
              <p:cNvSpPr/>
              <p:nvPr/>
            </p:nvSpPr>
            <p:spPr>
              <a:xfrm>
                <a:off x="3759894" y="5391389"/>
                <a:ext cx="265374" cy="26429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5" name="Rectangle 14"/>
              <p:cNvSpPr/>
              <p:nvPr/>
            </p:nvSpPr>
            <p:spPr>
              <a:xfrm>
                <a:off x="1432339" y="5392495"/>
                <a:ext cx="265374" cy="26539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6" name="Straight Connector 15"/>
              <p:cNvCxnSpPr>
                <a:stCxn id="10" idx="2"/>
                <a:endCxn id="15" idx="3"/>
              </p:cNvCxnSpPr>
              <p:nvPr/>
            </p:nvCxnSpPr>
            <p:spPr>
              <a:xfrm flipH="1">
                <a:off x="1697713" y="5525194"/>
                <a:ext cx="789489"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2248" name="Group 16"/>
              <p:cNvGrpSpPr>
                <a:grpSpLocks/>
              </p:cNvGrpSpPr>
              <p:nvPr/>
            </p:nvGrpSpPr>
            <p:grpSpPr bwMode="auto">
              <a:xfrm>
                <a:off x="1121630" y="5417906"/>
                <a:ext cx="302121" cy="238132"/>
                <a:chOff x="2363562" y="5361805"/>
                <a:chExt cx="230016" cy="238132"/>
              </a:xfrm>
            </p:grpSpPr>
            <p:cxnSp>
              <p:nvCxnSpPr>
                <p:cNvPr id="26" name="Straight Connector 25"/>
                <p:cNvCxnSpPr/>
                <p:nvPr/>
              </p:nvCxnSpPr>
              <p:spPr>
                <a:xfrm flipH="1" flipV="1">
                  <a:off x="2363562" y="5361805"/>
                  <a:ext cx="230016" cy="109951"/>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flipH="1">
                  <a:off x="2363562" y="5355679"/>
                  <a:ext cx="230016"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a:off x="2363562" y="5471756"/>
                  <a:ext cx="230016" cy="128181"/>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2249" name="Group 17"/>
              <p:cNvGrpSpPr>
                <a:grpSpLocks/>
              </p:cNvGrpSpPr>
              <p:nvPr/>
            </p:nvGrpSpPr>
            <p:grpSpPr bwMode="auto">
              <a:xfrm rot="10800000">
                <a:off x="4027665" y="5382492"/>
                <a:ext cx="502920" cy="286902"/>
                <a:chOff x="3345037" y="5465825"/>
                <a:chExt cx="382892" cy="286902"/>
              </a:xfrm>
            </p:grpSpPr>
            <p:cxnSp>
              <p:nvCxnSpPr>
                <p:cNvPr id="23" name="Straight Connector 22"/>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p:nvPr/>
              </p:nvCxnSpPr>
              <p:spPr>
                <a:xfrm flipH="1">
                  <a:off x="3345037" y="5447424"/>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2250" name="Group 18"/>
              <p:cNvGrpSpPr>
                <a:grpSpLocks/>
              </p:cNvGrpSpPr>
              <p:nvPr/>
            </p:nvGrpSpPr>
            <p:grpSpPr bwMode="auto">
              <a:xfrm rot="5400000">
                <a:off x="2613669" y="4045236"/>
                <a:ext cx="294754" cy="271141"/>
                <a:chOff x="3503523" y="5465825"/>
                <a:chExt cx="224408" cy="271141"/>
              </a:xfrm>
            </p:grpSpPr>
            <p:cxnSp>
              <p:nvCxnSpPr>
                <p:cNvPr id="20" name="Straight Connector 19"/>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cxnSp>
          <p:nvCxnSpPr>
            <p:cNvPr id="7" name="Straight Arrow Connector 6"/>
            <p:cNvCxnSpPr/>
            <p:nvPr/>
          </p:nvCxnSpPr>
          <p:spPr>
            <a:xfrm>
              <a:off x="2611909" y="3693178"/>
              <a:ext cx="593776" cy="2212"/>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8" name="Straight Arrow Connector 7"/>
            <p:cNvCxnSpPr/>
            <p:nvPr/>
          </p:nvCxnSpPr>
          <p:spPr>
            <a:xfrm>
              <a:off x="3655715" y="2986553"/>
              <a:ext cx="0" cy="527481"/>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9" name="Straight Arrow Connector 8"/>
            <p:cNvCxnSpPr/>
            <p:nvPr/>
          </p:nvCxnSpPr>
          <p:spPr>
            <a:xfrm flipH="1">
              <a:off x="3833737" y="3690967"/>
              <a:ext cx="593775"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sp>
        <p:nvSpPr>
          <p:cNvPr id="32" name="Cloud Callout 31"/>
          <p:cNvSpPr/>
          <p:nvPr/>
        </p:nvSpPr>
        <p:spPr>
          <a:xfrm>
            <a:off x="6450013" y="4013200"/>
            <a:ext cx="998537" cy="985838"/>
          </a:xfrm>
          <a:prstGeom prst="cloudCallout">
            <a:avLst>
              <a:gd name="adj1" fmla="val -24912"/>
              <a:gd name="adj2" fmla="val -56825"/>
            </a:avLst>
          </a:prstGeom>
          <a:solidFill>
            <a:schemeClr val="accent2">
              <a:lumMod val="60000"/>
              <a:lumOff val="40000"/>
            </a:schemeClr>
          </a:solidFill>
          <a:ln>
            <a:solidFill>
              <a:schemeClr val="accent2">
                <a:lumMod val="75000"/>
              </a:schemeClr>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60" name="Freeform 59"/>
          <p:cNvSpPr/>
          <p:nvPr/>
        </p:nvSpPr>
        <p:spPr>
          <a:xfrm>
            <a:off x="5646738" y="3165475"/>
            <a:ext cx="628650" cy="298450"/>
          </a:xfrm>
          <a:custGeom>
            <a:avLst/>
            <a:gdLst>
              <a:gd name="connsiteX0" fmla="*/ 0 w 9064623"/>
              <a:gd name="connsiteY0" fmla="*/ 4295989 h 4308441"/>
              <a:gd name="connsiteX1" fmla="*/ 2564990 w 9064623"/>
              <a:gd name="connsiteY1" fmla="*/ 3611123 h 4308441"/>
              <a:gd name="connsiteX2" fmla="*/ 4569666 w 9064623"/>
              <a:gd name="connsiteY2" fmla="*/ 10 h 4308441"/>
              <a:gd name="connsiteX3" fmla="*/ 6636599 w 9064623"/>
              <a:gd name="connsiteY3" fmla="*/ 3573766 h 4308441"/>
              <a:gd name="connsiteX4" fmla="*/ 9064623 w 9064623"/>
              <a:gd name="connsiteY4" fmla="*/ 4308441 h 430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623" h="4308441">
                <a:moveTo>
                  <a:pt x="0" y="4295989"/>
                </a:moveTo>
                <a:cubicBezTo>
                  <a:pt x="901689" y="4311554"/>
                  <a:pt x="1803379" y="4327120"/>
                  <a:pt x="2564990" y="3611123"/>
                </a:cubicBezTo>
                <a:cubicBezTo>
                  <a:pt x="3326601" y="2895126"/>
                  <a:pt x="3891065" y="6236"/>
                  <a:pt x="4569666" y="10"/>
                </a:cubicBezTo>
                <a:cubicBezTo>
                  <a:pt x="5248267" y="-6216"/>
                  <a:pt x="5887440" y="2855694"/>
                  <a:pt x="6636599" y="3573766"/>
                </a:cubicBezTo>
                <a:cubicBezTo>
                  <a:pt x="7385759" y="4291838"/>
                  <a:pt x="9064623" y="4308441"/>
                  <a:pt x="9064623" y="4308441"/>
                </a:cubicBezTo>
              </a:path>
            </a:pathLst>
          </a:custGeom>
          <a:solidFill>
            <a:schemeClr val="accent4"/>
          </a:solidFill>
          <a:ln>
            <a:solidFill>
              <a:schemeClr val="accent4">
                <a:lumMod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sp>
        <p:nvSpPr>
          <p:cNvPr id="61" name="Freeform 60"/>
          <p:cNvSpPr/>
          <p:nvPr/>
        </p:nvSpPr>
        <p:spPr>
          <a:xfrm>
            <a:off x="6450013" y="2593975"/>
            <a:ext cx="628650" cy="298450"/>
          </a:xfrm>
          <a:custGeom>
            <a:avLst/>
            <a:gdLst>
              <a:gd name="connsiteX0" fmla="*/ 0 w 9064623"/>
              <a:gd name="connsiteY0" fmla="*/ 4295989 h 4308441"/>
              <a:gd name="connsiteX1" fmla="*/ 2564990 w 9064623"/>
              <a:gd name="connsiteY1" fmla="*/ 3611123 h 4308441"/>
              <a:gd name="connsiteX2" fmla="*/ 4569666 w 9064623"/>
              <a:gd name="connsiteY2" fmla="*/ 10 h 4308441"/>
              <a:gd name="connsiteX3" fmla="*/ 6636599 w 9064623"/>
              <a:gd name="connsiteY3" fmla="*/ 3573766 h 4308441"/>
              <a:gd name="connsiteX4" fmla="*/ 9064623 w 9064623"/>
              <a:gd name="connsiteY4" fmla="*/ 4308441 h 430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623" h="4308441">
                <a:moveTo>
                  <a:pt x="0" y="4295989"/>
                </a:moveTo>
                <a:cubicBezTo>
                  <a:pt x="901689" y="4311554"/>
                  <a:pt x="1803379" y="4327120"/>
                  <a:pt x="2564990" y="3611123"/>
                </a:cubicBezTo>
                <a:cubicBezTo>
                  <a:pt x="3326601" y="2895126"/>
                  <a:pt x="3891065" y="6236"/>
                  <a:pt x="4569666" y="10"/>
                </a:cubicBezTo>
                <a:cubicBezTo>
                  <a:pt x="5248267" y="-6216"/>
                  <a:pt x="5887440" y="2855694"/>
                  <a:pt x="6636599" y="3573766"/>
                </a:cubicBezTo>
                <a:cubicBezTo>
                  <a:pt x="7385759" y="4291838"/>
                  <a:pt x="9064623" y="4308441"/>
                  <a:pt x="9064623" y="4308441"/>
                </a:cubicBezTo>
              </a:path>
            </a:pathLst>
          </a:custGeom>
          <a:solidFill>
            <a:schemeClr val="accent4"/>
          </a:solidFill>
          <a:ln>
            <a:solidFill>
              <a:schemeClr val="accent4">
                <a:lumMod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sp>
        <p:nvSpPr>
          <p:cNvPr id="62" name="Freeform 61"/>
          <p:cNvSpPr/>
          <p:nvPr/>
        </p:nvSpPr>
        <p:spPr>
          <a:xfrm>
            <a:off x="7527925" y="3165475"/>
            <a:ext cx="628650" cy="298450"/>
          </a:xfrm>
          <a:custGeom>
            <a:avLst/>
            <a:gdLst>
              <a:gd name="connsiteX0" fmla="*/ 0 w 9064623"/>
              <a:gd name="connsiteY0" fmla="*/ 4295989 h 4308441"/>
              <a:gd name="connsiteX1" fmla="*/ 2564990 w 9064623"/>
              <a:gd name="connsiteY1" fmla="*/ 3611123 h 4308441"/>
              <a:gd name="connsiteX2" fmla="*/ 4569666 w 9064623"/>
              <a:gd name="connsiteY2" fmla="*/ 10 h 4308441"/>
              <a:gd name="connsiteX3" fmla="*/ 6636599 w 9064623"/>
              <a:gd name="connsiteY3" fmla="*/ 3573766 h 4308441"/>
              <a:gd name="connsiteX4" fmla="*/ 9064623 w 9064623"/>
              <a:gd name="connsiteY4" fmla="*/ 4308441 h 430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623" h="4308441">
                <a:moveTo>
                  <a:pt x="0" y="4295989"/>
                </a:moveTo>
                <a:cubicBezTo>
                  <a:pt x="901689" y="4311554"/>
                  <a:pt x="1803379" y="4327120"/>
                  <a:pt x="2564990" y="3611123"/>
                </a:cubicBezTo>
                <a:cubicBezTo>
                  <a:pt x="3326601" y="2895126"/>
                  <a:pt x="3891065" y="6236"/>
                  <a:pt x="4569666" y="10"/>
                </a:cubicBezTo>
                <a:cubicBezTo>
                  <a:pt x="5248267" y="-6216"/>
                  <a:pt x="5887440" y="2855694"/>
                  <a:pt x="6636599" y="3573766"/>
                </a:cubicBezTo>
                <a:cubicBezTo>
                  <a:pt x="7385759" y="4291838"/>
                  <a:pt x="9064623" y="4308441"/>
                  <a:pt x="9064623" y="4308441"/>
                </a:cubicBezTo>
              </a:path>
            </a:pathLst>
          </a:custGeom>
          <a:solidFill>
            <a:schemeClr val="accent4"/>
          </a:solidFill>
          <a:ln>
            <a:solidFill>
              <a:schemeClr val="accent4">
                <a:lumMod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sp>
        <p:nvSpPr>
          <p:cNvPr id="63" name="Freeform 62"/>
          <p:cNvSpPr/>
          <p:nvPr/>
        </p:nvSpPr>
        <p:spPr>
          <a:xfrm>
            <a:off x="6618288" y="4300538"/>
            <a:ext cx="628650" cy="300037"/>
          </a:xfrm>
          <a:custGeom>
            <a:avLst/>
            <a:gdLst>
              <a:gd name="connsiteX0" fmla="*/ 0 w 9064623"/>
              <a:gd name="connsiteY0" fmla="*/ 4295989 h 4308441"/>
              <a:gd name="connsiteX1" fmla="*/ 2564990 w 9064623"/>
              <a:gd name="connsiteY1" fmla="*/ 3611123 h 4308441"/>
              <a:gd name="connsiteX2" fmla="*/ 4569666 w 9064623"/>
              <a:gd name="connsiteY2" fmla="*/ 10 h 4308441"/>
              <a:gd name="connsiteX3" fmla="*/ 6636599 w 9064623"/>
              <a:gd name="connsiteY3" fmla="*/ 3573766 h 4308441"/>
              <a:gd name="connsiteX4" fmla="*/ 9064623 w 9064623"/>
              <a:gd name="connsiteY4" fmla="*/ 4308441 h 430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623" h="4308441">
                <a:moveTo>
                  <a:pt x="0" y="4295989"/>
                </a:moveTo>
                <a:cubicBezTo>
                  <a:pt x="901689" y="4311554"/>
                  <a:pt x="1803379" y="4327120"/>
                  <a:pt x="2564990" y="3611123"/>
                </a:cubicBezTo>
                <a:cubicBezTo>
                  <a:pt x="3326601" y="2895126"/>
                  <a:pt x="3891065" y="6236"/>
                  <a:pt x="4569666" y="10"/>
                </a:cubicBezTo>
                <a:cubicBezTo>
                  <a:pt x="5248267" y="-6216"/>
                  <a:pt x="5887440" y="2855694"/>
                  <a:pt x="6636599" y="3573766"/>
                </a:cubicBezTo>
                <a:cubicBezTo>
                  <a:pt x="7385759" y="4291838"/>
                  <a:pt x="9064623" y="4308441"/>
                  <a:pt x="9064623" y="4308441"/>
                </a:cubicBezTo>
              </a:path>
            </a:pathLst>
          </a:custGeom>
          <a:solidFill>
            <a:schemeClr val="accent2">
              <a:lumMod val="75000"/>
            </a:schemeClr>
          </a:solidFill>
          <a:ln>
            <a:solidFill>
              <a:schemeClr val="accent2">
                <a:lumMod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grpSp>
        <p:nvGrpSpPr>
          <p:cNvPr id="52234" name="Group 37"/>
          <p:cNvGrpSpPr>
            <a:grpSpLocks/>
          </p:cNvGrpSpPr>
          <p:nvPr/>
        </p:nvGrpSpPr>
        <p:grpSpPr bwMode="auto">
          <a:xfrm>
            <a:off x="4799013" y="5262563"/>
            <a:ext cx="4205287" cy="1093787"/>
            <a:chOff x="1823167" y="4697111"/>
            <a:chExt cx="2136379" cy="555701"/>
          </a:xfrm>
        </p:grpSpPr>
        <p:pic>
          <p:nvPicPr>
            <p:cNvPr id="52235" name="Picture 38" descr="latex-image-1.pdf"/>
            <p:cNvPicPr>
              <a:picLocks noChangeAspect="1"/>
            </p:cNvPicPr>
            <p:nvPr/>
          </p:nvPicPr>
          <p:blipFill>
            <a:blip r:embed="rId2"/>
            <a:srcRect/>
            <a:stretch>
              <a:fillRect/>
            </a:stretch>
          </p:blipFill>
          <p:spPr bwMode="auto">
            <a:xfrm>
              <a:off x="1905000" y="4754256"/>
              <a:ext cx="1952625" cy="444500"/>
            </a:xfrm>
            <a:prstGeom prst="rect">
              <a:avLst/>
            </a:prstGeom>
            <a:noFill/>
            <a:ln w="9525">
              <a:noFill/>
              <a:miter lim="800000"/>
              <a:headEnd/>
              <a:tailEnd/>
            </a:ln>
          </p:spPr>
        </p:pic>
        <p:sp>
          <p:nvSpPr>
            <p:cNvPr id="40" name="Rectangle 39"/>
            <p:cNvSpPr/>
            <p:nvPr/>
          </p:nvSpPr>
          <p:spPr>
            <a:xfrm>
              <a:off x="1823167" y="4697111"/>
              <a:ext cx="2136379" cy="555701"/>
            </a:xfrm>
            <a:prstGeom prst="rect">
              <a:avLst/>
            </a:prstGeom>
            <a:noFill/>
            <a:ln>
              <a:solidFill>
                <a:schemeClr val="accent2">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spTree>
    <p:extLst>
      <p:ext uri="{BB962C8B-B14F-4D97-AF65-F5344CB8AC3E}">
        <p14:creationId xmlns:p14="http://schemas.microsoft.com/office/powerpoint/2010/main" val="113934519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fade">
                                      <p:cBhvr>
                                        <p:cTn id="7" dur="500"/>
                                        <p:tgtEl>
                                          <p:spTgt spid="6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fade">
                                      <p:cBhvr>
                                        <p:cTn id="10" dur="500"/>
                                        <p:tgtEl>
                                          <p:spTgt spid="32"/>
                                        </p:tgtEl>
                                      </p:cBhvr>
                                    </p:animEffect>
                                  </p:childTnLst>
                                </p:cTn>
                              </p:par>
                              <p:par>
                                <p:cTn id="11" presetID="10" presetClass="entr" presetSubtype="0" fill="hold" nodeType="withEffect">
                                  <p:stCondLst>
                                    <p:cond delay="0"/>
                                  </p:stCondLst>
                                  <p:childTnLst>
                                    <p:set>
                                      <p:cBhvr>
                                        <p:cTn id="12" dur="1" fill="hold">
                                          <p:stCondLst>
                                            <p:cond delay="0"/>
                                          </p:stCondLst>
                                        </p:cTn>
                                        <p:tgtEl>
                                          <p:spTgt spid="3">
                                            <p:txEl>
                                              <p:pRg st="5" end="5"/>
                                            </p:txEl>
                                          </p:spTgt>
                                        </p:tgtEl>
                                        <p:attrNameLst>
                                          <p:attrName>style.visibility</p:attrName>
                                        </p:attrNameLst>
                                      </p:cBhvr>
                                      <p:to>
                                        <p:strVal val="visible"/>
                                      </p:to>
                                    </p:set>
                                    <p:animEffect transition="in" filter="fade">
                                      <p:cBhvr>
                                        <p:cTn id="13" dur="500"/>
                                        <p:tgtEl>
                                          <p:spTgt spid="3">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Lst>
  </p:timing>
</p:sld>
</file>

<file path=ppt/slides/slide2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Computing Variable Beliefs</a:t>
            </a:r>
            <a:endParaRPr lang="en-US" dirty="0"/>
          </a:p>
        </p:txBody>
      </p:sp>
      <p:sp>
        <p:nvSpPr>
          <p:cNvPr id="3" name="Content Placeholder 2"/>
          <p:cNvSpPr>
            <a:spLocks noGrp="1"/>
          </p:cNvSpPr>
          <p:nvPr>
            <p:ph idx="1"/>
          </p:nvPr>
        </p:nvSpPr>
        <p:spPr>
          <a:xfrm>
            <a:off x="457200" y="1211263"/>
            <a:ext cx="4108450" cy="3582987"/>
          </a:xfrm>
        </p:spPr>
        <p:txBody>
          <a:bodyPr rtlCol="0">
            <a:normAutofit fontScale="92500" lnSpcReduction="20000"/>
          </a:bodyPr>
          <a:lstStyle/>
          <a:p>
            <a:pPr marL="0" indent="0" eaLnBrk="1" fontAlgn="auto" hangingPunct="1">
              <a:spcAft>
                <a:spcPts val="0"/>
              </a:spcAft>
              <a:buFont typeface="Arial"/>
              <a:buNone/>
              <a:defRPr/>
            </a:pPr>
            <a:r>
              <a:rPr lang="en-US" dirty="0" smtClean="0"/>
              <a:t>Suppose…</a:t>
            </a:r>
          </a:p>
          <a:p>
            <a:pPr lvl="1" eaLnBrk="1" fontAlgn="auto" hangingPunct="1">
              <a:spcAft>
                <a:spcPts val="0"/>
              </a:spcAft>
              <a:buFont typeface="Arial"/>
              <a:buChar char="–"/>
              <a:defRPr/>
            </a:pPr>
            <a:r>
              <a:rPr lang="en-US" i="1" dirty="0" smtClean="0">
                <a:latin typeface="Times New Roman"/>
                <a:cs typeface="Times New Roman"/>
              </a:rPr>
              <a:t>X</a:t>
            </a:r>
            <a:r>
              <a:rPr lang="en-US" i="1" baseline="-25000" dirty="0" smtClean="0">
                <a:latin typeface="Times New Roman"/>
                <a:cs typeface="Times New Roman"/>
              </a:rPr>
              <a:t>i</a:t>
            </a:r>
            <a:r>
              <a:rPr lang="en-US" dirty="0" smtClean="0"/>
              <a:t> is a real-valued variable</a:t>
            </a:r>
          </a:p>
          <a:p>
            <a:pPr lvl="1" eaLnBrk="1" fontAlgn="auto" hangingPunct="1">
              <a:spcAft>
                <a:spcPts val="0"/>
              </a:spcAft>
              <a:buFont typeface="Arial"/>
              <a:buChar char="–"/>
              <a:defRPr/>
            </a:pPr>
            <a:r>
              <a:rPr lang="en-US" dirty="0" smtClean="0"/>
              <a:t>Each incoming messages is a mixture of </a:t>
            </a:r>
            <a:r>
              <a:rPr lang="en-US" i="1" dirty="0" smtClean="0">
                <a:latin typeface="Times New Roman"/>
                <a:cs typeface="Times New Roman"/>
              </a:rPr>
              <a:t>k</a:t>
            </a:r>
            <a:r>
              <a:rPr lang="en-US" dirty="0" smtClean="0"/>
              <a:t> Gaussians</a:t>
            </a:r>
          </a:p>
          <a:p>
            <a:pPr marL="0" indent="0" eaLnBrk="1" fontAlgn="auto" hangingPunct="1">
              <a:spcAft>
                <a:spcPts val="0"/>
              </a:spcAft>
              <a:buFont typeface="Arial"/>
              <a:buNone/>
              <a:defRPr/>
            </a:pPr>
            <a:endParaRPr lang="en-US" dirty="0" smtClean="0"/>
          </a:p>
          <a:p>
            <a:pPr marL="0" indent="0" eaLnBrk="1" fontAlgn="auto" hangingPunct="1">
              <a:spcAft>
                <a:spcPts val="0"/>
              </a:spcAft>
              <a:buFont typeface="Arial"/>
              <a:buNone/>
              <a:defRPr/>
            </a:pPr>
            <a:r>
              <a:rPr lang="en-US" dirty="0" smtClean="0"/>
              <a:t>The </a:t>
            </a:r>
            <a:r>
              <a:rPr lang="en-US" dirty="0" err="1"/>
              <a:t>pointwise</a:t>
            </a:r>
            <a:r>
              <a:rPr lang="en-US" dirty="0"/>
              <a:t> product explodes</a:t>
            </a:r>
            <a:r>
              <a:rPr lang="en-US" dirty="0" smtClean="0"/>
              <a:t>!</a:t>
            </a:r>
            <a:endParaRPr lang="en-US" dirty="0"/>
          </a:p>
        </p:txBody>
      </p:sp>
      <p:sp>
        <p:nvSpPr>
          <p:cNvPr id="4" name="Slide Number Placeholder 3"/>
          <p:cNvSpPr>
            <a:spLocks noGrp="1"/>
          </p:cNvSpPr>
          <p:nvPr>
            <p:ph type="sldNum" sz="quarter" idx="12"/>
          </p:nvPr>
        </p:nvSpPr>
        <p:spPr/>
        <p:txBody>
          <a:bodyPr/>
          <a:lstStyle/>
          <a:p>
            <a:pPr>
              <a:defRPr/>
            </a:pPr>
            <a:fld id="{C68AAA7D-5A8B-4938-B36F-E5A1AD3E7377}" type="slidenum">
              <a:rPr lang="en-US"/>
              <a:pPr>
                <a:defRPr/>
              </a:pPr>
              <a:t>296</a:t>
            </a:fld>
            <a:endParaRPr lang="en-US"/>
          </a:p>
        </p:txBody>
      </p:sp>
      <p:grpSp>
        <p:nvGrpSpPr>
          <p:cNvPr id="53252" name="Group 4"/>
          <p:cNvGrpSpPr>
            <a:grpSpLocks/>
          </p:cNvGrpSpPr>
          <p:nvPr/>
        </p:nvGrpSpPr>
        <p:grpSpPr bwMode="auto">
          <a:xfrm>
            <a:off x="4583113" y="1624013"/>
            <a:ext cx="4894262" cy="2535237"/>
            <a:chOff x="1905350" y="2310891"/>
            <a:chExt cx="3408955" cy="1766010"/>
          </a:xfrm>
        </p:grpSpPr>
        <p:grpSp>
          <p:nvGrpSpPr>
            <p:cNvPr id="53275" name="Group 5"/>
            <p:cNvGrpSpPr>
              <a:grpSpLocks/>
            </p:cNvGrpSpPr>
            <p:nvPr/>
          </p:nvGrpSpPr>
          <p:grpSpPr bwMode="auto">
            <a:xfrm>
              <a:off x="1905350" y="2310891"/>
              <a:ext cx="3408955" cy="1766010"/>
              <a:chOff x="1121630" y="4033430"/>
              <a:chExt cx="3408955" cy="1766010"/>
            </a:xfrm>
          </p:grpSpPr>
          <p:sp>
            <p:nvSpPr>
              <p:cNvPr id="10" name="Oval 9"/>
              <p:cNvSpPr/>
              <p:nvPr/>
            </p:nvSpPr>
            <p:spPr>
              <a:xfrm>
                <a:off x="2487202" y="5250948"/>
                <a:ext cx="541806" cy="54849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p>
            </p:txBody>
          </p:sp>
          <p:sp>
            <p:nvSpPr>
              <p:cNvPr id="11" name="Rectangle 10"/>
              <p:cNvSpPr/>
              <p:nvPr/>
            </p:nvSpPr>
            <p:spPr>
              <a:xfrm>
                <a:off x="2625418" y="4340851"/>
                <a:ext cx="265374" cy="26539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2" name="Straight Connector 11"/>
              <p:cNvCxnSpPr>
                <a:stCxn id="10" idx="0"/>
                <a:endCxn id="11" idx="2"/>
              </p:cNvCxnSpPr>
              <p:nvPr/>
            </p:nvCxnSpPr>
            <p:spPr>
              <a:xfrm flipV="1">
                <a:off x="2758105" y="4606250"/>
                <a:ext cx="0" cy="64469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p:cNvCxnSpPr>
                <a:stCxn id="10" idx="6"/>
                <a:endCxn id="14" idx="1"/>
              </p:cNvCxnSpPr>
              <p:nvPr/>
            </p:nvCxnSpPr>
            <p:spPr>
              <a:xfrm flipV="1">
                <a:off x="3029008" y="5522983"/>
                <a:ext cx="730886" cy="221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4" name="Rectangle 13"/>
              <p:cNvSpPr/>
              <p:nvPr/>
            </p:nvSpPr>
            <p:spPr>
              <a:xfrm>
                <a:off x="3759894" y="5391389"/>
                <a:ext cx="265374" cy="26429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5" name="Rectangle 14"/>
              <p:cNvSpPr/>
              <p:nvPr/>
            </p:nvSpPr>
            <p:spPr>
              <a:xfrm>
                <a:off x="1432339" y="5392495"/>
                <a:ext cx="265374" cy="26539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6" name="Straight Connector 15"/>
              <p:cNvCxnSpPr>
                <a:stCxn id="10" idx="2"/>
                <a:endCxn id="15" idx="3"/>
              </p:cNvCxnSpPr>
              <p:nvPr/>
            </p:nvCxnSpPr>
            <p:spPr>
              <a:xfrm flipH="1">
                <a:off x="1697713" y="5525194"/>
                <a:ext cx="789489"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3286" name="Group 16"/>
              <p:cNvGrpSpPr>
                <a:grpSpLocks/>
              </p:cNvGrpSpPr>
              <p:nvPr/>
            </p:nvGrpSpPr>
            <p:grpSpPr bwMode="auto">
              <a:xfrm>
                <a:off x="1121630" y="5417906"/>
                <a:ext cx="302121" cy="238132"/>
                <a:chOff x="2363562" y="5361805"/>
                <a:chExt cx="230016" cy="238132"/>
              </a:xfrm>
            </p:grpSpPr>
            <p:cxnSp>
              <p:nvCxnSpPr>
                <p:cNvPr id="26" name="Straight Connector 25"/>
                <p:cNvCxnSpPr/>
                <p:nvPr/>
              </p:nvCxnSpPr>
              <p:spPr>
                <a:xfrm flipH="1" flipV="1">
                  <a:off x="2363562" y="5361805"/>
                  <a:ext cx="230016" cy="109951"/>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flipH="1">
                  <a:off x="2363562" y="5355679"/>
                  <a:ext cx="230016"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a:off x="2363562" y="5471756"/>
                  <a:ext cx="230016" cy="128181"/>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3287" name="Group 17"/>
              <p:cNvGrpSpPr>
                <a:grpSpLocks/>
              </p:cNvGrpSpPr>
              <p:nvPr/>
            </p:nvGrpSpPr>
            <p:grpSpPr bwMode="auto">
              <a:xfrm rot="10800000">
                <a:off x="4027665" y="5382492"/>
                <a:ext cx="502920" cy="286902"/>
                <a:chOff x="3345037" y="5465825"/>
                <a:chExt cx="382892" cy="286902"/>
              </a:xfrm>
            </p:grpSpPr>
            <p:cxnSp>
              <p:nvCxnSpPr>
                <p:cNvPr id="23" name="Straight Connector 22"/>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p:nvPr/>
              </p:nvCxnSpPr>
              <p:spPr>
                <a:xfrm flipH="1">
                  <a:off x="3345037" y="5447424"/>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3288" name="Group 18"/>
              <p:cNvGrpSpPr>
                <a:grpSpLocks/>
              </p:cNvGrpSpPr>
              <p:nvPr/>
            </p:nvGrpSpPr>
            <p:grpSpPr bwMode="auto">
              <a:xfrm rot="5400000">
                <a:off x="2613669" y="4045236"/>
                <a:ext cx="294754" cy="271141"/>
                <a:chOff x="3503523" y="5465825"/>
                <a:chExt cx="224408" cy="271141"/>
              </a:xfrm>
            </p:grpSpPr>
            <p:cxnSp>
              <p:nvCxnSpPr>
                <p:cNvPr id="20" name="Straight Connector 19"/>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cxnSp>
          <p:nvCxnSpPr>
            <p:cNvPr id="7" name="Straight Arrow Connector 6"/>
            <p:cNvCxnSpPr/>
            <p:nvPr/>
          </p:nvCxnSpPr>
          <p:spPr>
            <a:xfrm>
              <a:off x="2611909" y="3693178"/>
              <a:ext cx="593776" cy="2212"/>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8" name="Straight Arrow Connector 7"/>
            <p:cNvCxnSpPr/>
            <p:nvPr/>
          </p:nvCxnSpPr>
          <p:spPr>
            <a:xfrm>
              <a:off x="3655715" y="2986553"/>
              <a:ext cx="0" cy="527481"/>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9" name="Straight Arrow Connector 8"/>
            <p:cNvCxnSpPr/>
            <p:nvPr/>
          </p:nvCxnSpPr>
          <p:spPr>
            <a:xfrm flipH="1">
              <a:off x="3833737" y="3690967"/>
              <a:ext cx="593775"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sp>
        <p:nvSpPr>
          <p:cNvPr id="60" name="Freeform 59"/>
          <p:cNvSpPr/>
          <p:nvPr/>
        </p:nvSpPr>
        <p:spPr>
          <a:xfrm>
            <a:off x="5646738" y="3165475"/>
            <a:ext cx="628650" cy="298450"/>
          </a:xfrm>
          <a:custGeom>
            <a:avLst/>
            <a:gdLst>
              <a:gd name="connsiteX0" fmla="*/ 0 w 9064623"/>
              <a:gd name="connsiteY0" fmla="*/ 4295989 h 4308441"/>
              <a:gd name="connsiteX1" fmla="*/ 2564990 w 9064623"/>
              <a:gd name="connsiteY1" fmla="*/ 3611123 h 4308441"/>
              <a:gd name="connsiteX2" fmla="*/ 4569666 w 9064623"/>
              <a:gd name="connsiteY2" fmla="*/ 10 h 4308441"/>
              <a:gd name="connsiteX3" fmla="*/ 6636599 w 9064623"/>
              <a:gd name="connsiteY3" fmla="*/ 3573766 h 4308441"/>
              <a:gd name="connsiteX4" fmla="*/ 9064623 w 9064623"/>
              <a:gd name="connsiteY4" fmla="*/ 4308441 h 430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623" h="4308441">
                <a:moveTo>
                  <a:pt x="0" y="4295989"/>
                </a:moveTo>
                <a:cubicBezTo>
                  <a:pt x="901689" y="4311554"/>
                  <a:pt x="1803379" y="4327120"/>
                  <a:pt x="2564990" y="3611123"/>
                </a:cubicBezTo>
                <a:cubicBezTo>
                  <a:pt x="3326601" y="2895126"/>
                  <a:pt x="3891065" y="6236"/>
                  <a:pt x="4569666" y="10"/>
                </a:cubicBezTo>
                <a:cubicBezTo>
                  <a:pt x="5248267" y="-6216"/>
                  <a:pt x="5887440" y="2855694"/>
                  <a:pt x="6636599" y="3573766"/>
                </a:cubicBezTo>
                <a:cubicBezTo>
                  <a:pt x="7385759" y="4291838"/>
                  <a:pt x="9064623" y="4308441"/>
                  <a:pt x="9064623" y="4308441"/>
                </a:cubicBezTo>
              </a:path>
            </a:pathLst>
          </a:custGeom>
          <a:solidFill>
            <a:schemeClr val="accent4"/>
          </a:solidFill>
          <a:ln>
            <a:solidFill>
              <a:schemeClr val="accent4">
                <a:lumMod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sp>
        <p:nvSpPr>
          <p:cNvPr id="61" name="Freeform 60"/>
          <p:cNvSpPr/>
          <p:nvPr/>
        </p:nvSpPr>
        <p:spPr>
          <a:xfrm>
            <a:off x="6450013" y="2593975"/>
            <a:ext cx="628650" cy="298450"/>
          </a:xfrm>
          <a:custGeom>
            <a:avLst/>
            <a:gdLst>
              <a:gd name="connsiteX0" fmla="*/ 0 w 9064623"/>
              <a:gd name="connsiteY0" fmla="*/ 4295989 h 4308441"/>
              <a:gd name="connsiteX1" fmla="*/ 2564990 w 9064623"/>
              <a:gd name="connsiteY1" fmla="*/ 3611123 h 4308441"/>
              <a:gd name="connsiteX2" fmla="*/ 4569666 w 9064623"/>
              <a:gd name="connsiteY2" fmla="*/ 10 h 4308441"/>
              <a:gd name="connsiteX3" fmla="*/ 6636599 w 9064623"/>
              <a:gd name="connsiteY3" fmla="*/ 3573766 h 4308441"/>
              <a:gd name="connsiteX4" fmla="*/ 9064623 w 9064623"/>
              <a:gd name="connsiteY4" fmla="*/ 4308441 h 430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623" h="4308441">
                <a:moveTo>
                  <a:pt x="0" y="4295989"/>
                </a:moveTo>
                <a:cubicBezTo>
                  <a:pt x="901689" y="4311554"/>
                  <a:pt x="1803379" y="4327120"/>
                  <a:pt x="2564990" y="3611123"/>
                </a:cubicBezTo>
                <a:cubicBezTo>
                  <a:pt x="3326601" y="2895126"/>
                  <a:pt x="3891065" y="6236"/>
                  <a:pt x="4569666" y="10"/>
                </a:cubicBezTo>
                <a:cubicBezTo>
                  <a:pt x="5248267" y="-6216"/>
                  <a:pt x="5887440" y="2855694"/>
                  <a:pt x="6636599" y="3573766"/>
                </a:cubicBezTo>
                <a:cubicBezTo>
                  <a:pt x="7385759" y="4291838"/>
                  <a:pt x="9064623" y="4308441"/>
                  <a:pt x="9064623" y="4308441"/>
                </a:cubicBezTo>
              </a:path>
            </a:pathLst>
          </a:custGeom>
          <a:solidFill>
            <a:schemeClr val="accent4"/>
          </a:solidFill>
          <a:ln>
            <a:solidFill>
              <a:schemeClr val="accent4">
                <a:lumMod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sp>
        <p:nvSpPr>
          <p:cNvPr id="62" name="Freeform 61"/>
          <p:cNvSpPr/>
          <p:nvPr/>
        </p:nvSpPr>
        <p:spPr>
          <a:xfrm>
            <a:off x="7527925" y="3165475"/>
            <a:ext cx="628650" cy="298450"/>
          </a:xfrm>
          <a:custGeom>
            <a:avLst/>
            <a:gdLst>
              <a:gd name="connsiteX0" fmla="*/ 0 w 9064623"/>
              <a:gd name="connsiteY0" fmla="*/ 4295989 h 4308441"/>
              <a:gd name="connsiteX1" fmla="*/ 2564990 w 9064623"/>
              <a:gd name="connsiteY1" fmla="*/ 3611123 h 4308441"/>
              <a:gd name="connsiteX2" fmla="*/ 4569666 w 9064623"/>
              <a:gd name="connsiteY2" fmla="*/ 10 h 4308441"/>
              <a:gd name="connsiteX3" fmla="*/ 6636599 w 9064623"/>
              <a:gd name="connsiteY3" fmla="*/ 3573766 h 4308441"/>
              <a:gd name="connsiteX4" fmla="*/ 9064623 w 9064623"/>
              <a:gd name="connsiteY4" fmla="*/ 4308441 h 430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623" h="4308441">
                <a:moveTo>
                  <a:pt x="0" y="4295989"/>
                </a:moveTo>
                <a:cubicBezTo>
                  <a:pt x="901689" y="4311554"/>
                  <a:pt x="1803379" y="4327120"/>
                  <a:pt x="2564990" y="3611123"/>
                </a:cubicBezTo>
                <a:cubicBezTo>
                  <a:pt x="3326601" y="2895126"/>
                  <a:pt x="3891065" y="6236"/>
                  <a:pt x="4569666" y="10"/>
                </a:cubicBezTo>
                <a:cubicBezTo>
                  <a:pt x="5248267" y="-6216"/>
                  <a:pt x="5887440" y="2855694"/>
                  <a:pt x="6636599" y="3573766"/>
                </a:cubicBezTo>
                <a:cubicBezTo>
                  <a:pt x="7385759" y="4291838"/>
                  <a:pt x="9064623" y="4308441"/>
                  <a:pt x="9064623" y="4308441"/>
                </a:cubicBezTo>
              </a:path>
            </a:pathLst>
          </a:custGeom>
          <a:solidFill>
            <a:schemeClr val="accent4"/>
          </a:solidFill>
          <a:ln>
            <a:solidFill>
              <a:schemeClr val="accent4">
                <a:lumMod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sp>
        <p:nvSpPr>
          <p:cNvPr id="35" name="Freeform 34"/>
          <p:cNvSpPr/>
          <p:nvPr/>
        </p:nvSpPr>
        <p:spPr>
          <a:xfrm>
            <a:off x="5799138" y="3165475"/>
            <a:ext cx="628650" cy="298450"/>
          </a:xfrm>
          <a:custGeom>
            <a:avLst/>
            <a:gdLst>
              <a:gd name="connsiteX0" fmla="*/ 0 w 9064623"/>
              <a:gd name="connsiteY0" fmla="*/ 4295989 h 4308441"/>
              <a:gd name="connsiteX1" fmla="*/ 2564990 w 9064623"/>
              <a:gd name="connsiteY1" fmla="*/ 3611123 h 4308441"/>
              <a:gd name="connsiteX2" fmla="*/ 4569666 w 9064623"/>
              <a:gd name="connsiteY2" fmla="*/ 10 h 4308441"/>
              <a:gd name="connsiteX3" fmla="*/ 6636599 w 9064623"/>
              <a:gd name="connsiteY3" fmla="*/ 3573766 h 4308441"/>
              <a:gd name="connsiteX4" fmla="*/ 9064623 w 9064623"/>
              <a:gd name="connsiteY4" fmla="*/ 4308441 h 430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623" h="4308441">
                <a:moveTo>
                  <a:pt x="0" y="4295989"/>
                </a:moveTo>
                <a:cubicBezTo>
                  <a:pt x="901689" y="4311554"/>
                  <a:pt x="1803379" y="4327120"/>
                  <a:pt x="2564990" y="3611123"/>
                </a:cubicBezTo>
                <a:cubicBezTo>
                  <a:pt x="3326601" y="2895126"/>
                  <a:pt x="3891065" y="6236"/>
                  <a:pt x="4569666" y="10"/>
                </a:cubicBezTo>
                <a:cubicBezTo>
                  <a:pt x="5248267" y="-6216"/>
                  <a:pt x="5887440" y="2855694"/>
                  <a:pt x="6636599" y="3573766"/>
                </a:cubicBezTo>
                <a:cubicBezTo>
                  <a:pt x="7385759" y="4291838"/>
                  <a:pt x="9064623" y="4308441"/>
                  <a:pt x="9064623" y="4308441"/>
                </a:cubicBezTo>
              </a:path>
            </a:pathLst>
          </a:custGeom>
          <a:solidFill>
            <a:schemeClr val="accent4"/>
          </a:solidFill>
          <a:ln>
            <a:solidFill>
              <a:schemeClr val="accent4">
                <a:lumMod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sp>
        <p:nvSpPr>
          <p:cNvPr id="36" name="Freeform 35"/>
          <p:cNvSpPr/>
          <p:nvPr/>
        </p:nvSpPr>
        <p:spPr>
          <a:xfrm>
            <a:off x="7693025" y="3168650"/>
            <a:ext cx="628650" cy="298450"/>
          </a:xfrm>
          <a:custGeom>
            <a:avLst/>
            <a:gdLst>
              <a:gd name="connsiteX0" fmla="*/ 0 w 9064623"/>
              <a:gd name="connsiteY0" fmla="*/ 4295989 h 4308441"/>
              <a:gd name="connsiteX1" fmla="*/ 2564990 w 9064623"/>
              <a:gd name="connsiteY1" fmla="*/ 3611123 h 4308441"/>
              <a:gd name="connsiteX2" fmla="*/ 4569666 w 9064623"/>
              <a:gd name="connsiteY2" fmla="*/ 10 h 4308441"/>
              <a:gd name="connsiteX3" fmla="*/ 6636599 w 9064623"/>
              <a:gd name="connsiteY3" fmla="*/ 3573766 h 4308441"/>
              <a:gd name="connsiteX4" fmla="*/ 9064623 w 9064623"/>
              <a:gd name="connsiteY4" fmla="*/ 4308441 h 430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623" h="4308441">
                <a:moveTo>
                  <a:pt x="0" y="4295989"/>
                </a:moveTo>
                <a:cubicBezTo>
                  <a:pt x="901689" y="4311554"/>
                  <a:pt x="1803379" y="4327120"/>
                  <a:pt x="2564990" y="3611123"/>
                </a:cubicBezTo>
                <a:cubicBezTo>
                  <a:pt x="3326601" y="2895126"/>
                  <a:pt x="3891065" y="6236"/>
                  <a:pt x="4569666" y="10"/>
                </a:cubicBezTo>
                <a:cubicBezTo>
                  <a:pt x="5248267" y="-6216"/>
                  <a:pt x="5887440" y="2855694"/>
                  <a:pt x="6636599" y="3573766"/>
                </a:cubicBezTo>
                <a:cubicBezTo>
                  <a:pt x="7385759" y="4291838"/>
                  <a:pt x="9064623" y="4308441"/>
                  <a:pt x="9064623" y="4308441"/>
                </a:cubicBezTo>
              </a:path>
            </a:pathLst>
          </a:custGeom>
          <a:solidFill>
            <a:schemeClr val="accent4"/>
          </a:solidFill>
          <a:ln>
            <a:solidFill>
              <a:schemeClr val="accent4">
                <a:lumMod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sp>
        <p:nvSpPr>
          <p:cNvPr id="37" name="Freeform 36"/>
          <p:cNvSpPr/>
          <p:nvPr/>
        </p:nvSpPr>
        <p:spPr>
          <a:xfrm>
            <a:off x="6310313" y="2597150"/>
            <a:ext cx="628650" cy="298450"/>
          </a:xfrm>
          <a:custGeom>
            <a:avLst/>
            <a:gdLst>
              <a:gd name="connsiteX0" fmla="*/ 0 w 9064623"/>
              <a:gd name="connsiteY0" fmla="*/ 4295989 h 4308441"/>
              <a:gd name="connsiteX1" fmla="*/ 2564990 w 9064623"/>
              <a:gd name="connsiteY1" fmla="*/ 3611123 h 4308441"/>
              <a:gd name="connsiteX2" fmla="*/ 4569666 w 9064623"/>
              <a:gd name="connsiteY2" fmla="*/ 10 h 4308441"/>
              <a:gd name="connsiteX3" fmla="*/ 6636599 w 9064623"/>
              <a:gd name="connsiteY3" fmla="*/ 3573766 h 4308441"/>
              <a:gd name="connsiteX4" fmla="*/ 9064623 w 9064623"/>
              <a:gd name="connsiteY4" fmla="*/ 4308441 h 430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623" h="4308441">
                <a:moveTo>
                  <a:pt x="0" y="4295989"/>
                </a:moveTo>
                <a:cubicBezTo>
                  <a:pt x="901689" y="4311554"/>
                  <a:pt x="1803379" y="4327120"/>
                  <a:pt x="2564990" y="3611123"/>
                </a:cubicBezTo>
                <a:cubicBezTo>
                  <a:pt x="3326601" y="2895126"/>
                  <a:pt x="3891065" y="6236"/>
                  <a:pt x="4569666" y="10"/>
                </a:cubicBezTo>
                <a:cubicBezTo>
                  <a:pt x="5248267" y="-6216"/>
                  <a:pt x="5887440" y="2855694"/>
                  <a:pt x="6636599" y="3573766"/>
                </a:cubicBezTo>
                <a:cubicBezTo>
                  <a:pt x="7385759" y="4291838"/>
                  <a:pt x="9064623" y="4308441"/>
                  <a:pt x="9064623" y="4308441"/>
                </a:cubicBezTo>
              </a:path>
            </a:pathLst>
          </a:custGeom>
          <a:solidFill>
            <a:schemeClr val="accent4"/>
          </a:solidFill>
          <a:ln>
            <a:solidFill>
              <a:schemeClr val="accent4">
                <a:lumMod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grpSp>
        <p:nvGrpSpPr>
          <p:cNvPr id="30" name="Group 29"/>
          <p:cNvGrpSpPr>
            <a:grpSpLocks/>
          </p:cNvGrpSpPr>
          <p:nvPr/>
        </p:nvGrpSpPr>
        <p:grpSpPr bwMode="auto">
          <a:xfrm>
            <a:off x="6427788" y="4013200"/>
            <a:ext cx="1268412" cy="985838"/>
            <a:chOff x="6428303" y="4012808"/>
            <a:chExt cx="1268232" cy="985930"/>
          </a:xfrm>
        </p:grpSpPr>
        <p:sp>
          <p:nvSpPr>
            <p:cNvPr id="32" name="Cloud Callout 31"/>
            <p:cNvSpPr/>
            <p:nvPr/>
          </p:nvSpPr>
          <p:spPr>
            <a:xfrm>
              <a:off x="6450525" y="4012808"/>
              <a:ext cx="998395" cy="985930"/>
            </a:xfrm>
            <a:prstGeom prst="cloudCallout">
              <a:avLst>
                <a:gd name="adj1" fmla="val -24912"/>
                <a:gd name="adj2" fmla="val -56825"/>
              </a:avLst>
            </a:prstGeom>
            <a:solidFill>
              <a:schemeClr val="accent2">
                <a:lumMod val="60000"/>
                <a:lumOff val="40000"/>
              </a:schemeClr>
            </a:solidFill>
            <a:ln>
              <a:solidFill>
                <a:schemeClr val="accent2">
                  <a:lumMod val="75000"/>
                </a:schemeClr>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63" name="Freeform 62"/>
            <p:cNvSpPr/>
            <p:nvPr/>
          </p:nvSpPr>
          <p:spPr>
            <a:xfrm>
              <a:off x="6618776" y="4301760"/>
              <a:ext cx="628561" cy="298478"/>
            </a:xfrm>
            <a:custGeom>
              <a:avLst/>
              <a:gdLst>
                <a:gd name="connsiteX0" fmla="*/ 0 w 9064623"/>
                <a:gd name="connsiteY0" fmla="*/ 4295989 h 4308441"/>
                <a:gd name="connsiteX1" fmla="*/ 2564990 w 9064623"/>
                <a:gd name="connsiteY1" fmla="*/ 3611123 h 4308441"/>
                <a:gd name="connsiteX2" fmla="*/ 4569666 w 9064623"/>
                <a:gd name="connsiteY2" fmla="*/ 10 h 4308441"/>
                <a:gd name="connsiteX3" fmla="*/ 6636599 w 9064623"/>
                <a:gd name="connsiteY3" fmla="*/ 3573766 h 4308441"/>
                <a:gd name="connsiteX4" fmla="*/ 9064623 w 9064623"/>
                <a:gd name="connsiteY4" fmla="*/ 4308441 h 430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623" h="4308441">
                  <a:moveTo>
                    <a:pt x="0" y="4295989"/>
                  </a:moveTo>
                  <a:cubicBezTo>
                    <a:pt x="901689" y="4311554"/>
                    <a:pt x="1803379" y="4327120"/>
                    <a:pt x="2564990" y="3611123"/>
                  </a:cubicBezTo>
                  <a:cubicBezTo>
                    <a:pt x="3326601" y="2895126"/>
                    <a:pt x="3891065" y="6236"/>
                    <a:pt x="4569666" y="10"/>
                  </a:cubicBezTo>
                  <a:cubicBezTo>
                    <a:pt x="5248267" y="-6216"/>
                    <a:pt x="5887440" y="2855694"/>
                    <a:pt x="6636599" y="3573766"/>
                  </a:cubicBezTo>
                  <a:cubicBezTo>
                    <a:pt x="7385759" y="4291838"/>
                    <a:pt x="9064623" y="4308441"/>
                    <a:pt x="9064623" y="4308441"/>
                  </a:cubicBezTo>
                </a:path>
              </a:pathLst>
            </a:custGeom>
            <a:solidFill>
              <a:schemeClr val="accent2">
                <a:lumMod val="75000"/>
              </a:schemeClr>
            </a:solidFill>
            <a:ln>
              <a:solidFill>
                <a:schemeClr val="accent2">
                  <a:lumMod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sp>
          <p:nvSpPr>
            <p:cNvPr id="38" name="Freeform 37"/>
            <p:cNvSpPr/>
            <p:nvPr/>
          </p:nvSpPr>
          <p:spPr>
            <a:xfrm>
              <a:off x="6782265" y="4304935"/>
              <a:ext cx="628561" cy="298478"/>
            </a:xfrm>
            <a:custGeom>
              <a:avLst/>
              <a:gdLst>
                <a:gd name="connsiteX0" fmla="*/ 0 w 9064623"/>
                <a:gd name="connsiteY0" fmla="*/ 4295989 h 4308441"/>
                <a:gd name="connsiteX1" fmla="*/ 2564990 w 9064623"/>
                <a:gd name="connsiteY1" fmla="*/ 3611123 h 4308441"/>
                <a:gd name="connsiteX2" fmla="*/ 4569666 w 9064623"/>
                <a:gd name="connsiteY2" fmla="*/ 10 h 4308441"/>
                <a:gd name="connsiteX3" fmla="*/ 6636599 w 9064623"/>
                <a:gd name="connsiteY3" fmla="*/ 3573766 h 4308441"/>
                <a:gd name="connsiteX4" fmla="*/ 9064623 w 9064623"/>
                <a:gd name="connsiteY4" fmla="*/ 4308441 h 430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623" h="4308441">
                  <a:moveTo>
                    <a:pt x="0" y="4295989"/>
                  </a:moveTo>
                  <a:cubicBezTo>
                    <a:pt x="901689" y="4311554"/>
                    <a:pt x="1803379" y="4327120"/>
                    <a:pt x="2564990" y="3611123"/>
                  </a:cubicBezTo>
                  <a:cubicBezTo>
                    <a:pt x="3326601" y="2895126"/>
                    <a:pt x="3891065" y="6236"/>
                    <a:pt x="4569666" y="10"/>
                  </a:cubicBezTo>
                  <a:cubicBezTo>
                    <a:pt x="5248267" y="-6216"/>
                    <a:pt x="5887440" y="2855694"/>
                    <a:pt x="6636599" y="3573766"/>
                  </a:cubicBezTo>
                  <a:cubicBezTo>
                    <a:pt x="7385759" y="4291838"/>
                    <a:pt x="9064623" y="4308441"/>
                    <a:pt x="9064623" y="4308441"/>
                  </a:cubicBezTo>
                </a:path>
              </a:pathLst>
            </a:custGeom>
            <a:solidFill>
              <a:schemeClr val="accent2">
                <a:lumMod val="75000"/>
              </a:schemeClr>
            </a:solidFill>
            <a:ln>
              <a:solidFill>
                <a:schemeClr val="accent2">
                  <a:lumMod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sp>
          <p:nvSpPr>
            <p:cNvPr id="39" name="Freeform 38"/>
            <p:cNvSpPr/>
            <p:nvPr/>
          </p:nvSpPr>
          <p:spPr>
            <a:xfrm>
              <a:off x="6428303" y="4308111"/>
              <a:ext cx="628561" cy="298478"/>
            </a:xfrm>
            <a:custGeom>
              <a:avLst/>
              <a:gdLst>
                <a:gd name="connsiteX0" fmla="*/ 0 w 9064623"/>
                <a:gd name="connsiteY0" fmla="*/ 4295989 h 4308441"/>
                <a:gd name="connsiteX1" fmla="*/ 2564990 w 9064623"/>
                <a:gd name="connsiteY1" fmla="*/ 3611123 h 4308441"/>
                <a:gd name="connsiteX2" fmla="*/ 4569666 w 9064623"/>
                <a:gd name="connsiteY2" fmla="*/ 10 h 4308441"/>
                <a:gd name="connsiteX3" fmla="*/ 6636599 w 9064623"/>
                <a:gd name="connsiteY3" fmla="*/ 3573766 h 4308441"/>
                <a:gd name="connsiteX4" fmla="*/ 9064623 w 9064623"/>
                <a:gd name="connsiteY4" fmla="*/ 4308441 h 430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623" h="4308441">
                  <a:moveTo>
                    <a:pt x="0" y="4295989"/>
                  </a:moveTo>
                  <a:cubicBezTo>
                    <a:pt x="901689" y="4311554"/>
                    <a:pt x="1803379" y="4327120"/>
                    <a:pt x="2564990" y="3611123"/>
                  </a:cubicBezTo>
                  <a:cubicBezTo>
                    <a:pt x="3326601" y="2895126"/>
                    <a:pt x="3891065" y="6236"/>
                    <a:pt x="4569666" y="10"/>
                  </a:cubicBezTo>
                  <a:cubicBezTo>
                    <a:pt x="5248267" y="-6216"/>
                    <a:pt x="5887440" y="2855694"/>
                    <a:pt x="6636599" y="3573766"/>
                  </a:cubicBezTo>
                  <a:cubicBezTo>
                    <a:pt x="7385759" y="4291838"/>
                    <a:pt x="9064623" y="4308441"/>
                    <a:pt x="9064623" y="4308441"/>
                  </a:cubicBezTo>
                </a:path>
              </a:pathLst>
            </a:custGeom>
            <a:solidFill>
              <a:schemeClr val="accent2">
                <a:lumMod val="75000"/>
              </a:schemeClr>
            </a:solidFill>
            <a:ln>
              <a:solidFill>
                <a:schemeClr val="accent2">
                  <a:lumMod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sp>
          <p:nvSpPr>
            <p:cNvPr id="40" name="Freeform 39"/>
            <p:cNvSpPr/>
            <p:nvPr/>
          </p:nvSpPr>
          <p:spPr>
            <a:xfrm>
              <a:off x="6933056" y="4311286"/>
              <a:ext cx="626973" cy="298478"/>
            </a:xfrm>
            <a:custGeom>
              <a:avLst/>
              <a:gdLst>
                <a:gd name="connsiteX0" fmla="*/ 0 w 9064623"/>
                <a:gd name="connsiteY0" fmla="*/ 4295989 h 4308441"/>
                <a:gd name="connsiteX1" fmla="*/ 2564990 w 9064623"/>
                <a:gd name="connsiteY1" fmla="*/ 3611123 h 4308441"/>
                <a:gd name="connsiteX2" fmla="*/ 4569666 w 9064623"/>
                <a:gd name="connsiteY2" fmla="*/ 10 h 4308441"/>
                <a:gd name="connsiteX3" fmla="*/ 6636599 w 9064623"/>
                <a:gd name="connsiteY3" fmla="*/ 3573766 h 4308441"/>
                <a:gd name="connsiteX4" fmla="*/ 9064623 w 9064623"/>
                <a:gd name="connsiteY4" fmla="*/ 4308441 h 430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623" h="4308441">
                  <a:moveTo>
                    <a:pt x="0" y="4295989"/>
                  </a:moveTo>
                  <a:cubicBezTo>
                    <a:pt x="901689" y="4311554"/>
                    <a:pt x="1803379" y="4327120"/>
                    <a:pt x="2564990" y="3611123"/>
                  </a:cubicBezTo>
                  <a:cubicBezTo>
                    <a:pt x="3326601" y="2895126"/>
                    <a:pt x="3891065" y="6236"/>
                    <a:pt x="4569666" y="10"/>
                  </a:cubicBezTo>
                  <a:cubicBezTo>
                    <a:pt x="5248267" y="-6216"/>
                    <a:pt x="5887440" y="2855694"/>
                    <a:pt x="6636599" y="3573766"/>
                  </a:cubicBezTo>
                  <a:cubicBezTo>
                    <a:pt x="7385759" y="4291838"/>
                    <a:pt x="9064623" y="4308441"/>
                    <a:pt x="9064623" y="4308441"/>
                  </a:cubicBezTo>
                </a:path>
              </a:pathLst>
            </a:custGeom>
            <a:solidFill>
              <a:schemeClr val="accent2">
                <a:lumMod val="75000"/>
              </a:schemeClr>
            </a:solidFill>
            <a:ln>
              <a:solidFill>
                <a:schemeClr val="accent2">
                  <a:lumMod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sp>
          <p:nvSpPr>
            <p:cNvPr id="41" name="Freeform 40"/>
            <p:cNvSpPr/>
            <p:nvPr/>
          </p:nvSpPr>
          <p:spPr>
            <a:xfrm>
              <a:off x="6693377" y="4314461"/>
              <a:ext cx="626974" cy="298478"/>
            </a:xfrm>
            <a:custGeom>
              <a:avLst/>
              <a:gdLst>
                <a:gd name="connsiteX0" fmla="*/ 0 w 9064623"/>
                <a:gd name="connsiteY0" fmla="*/ 4295989 h 4308441"/>
                <a:gd name="connsiteX1" fmla="*/ 2564990 w 9064623"/>
                <a:gd name="connsiteY1" fmla="*/ 3611123 h 4308441"/>
                <a:gd name="connsiteX2" fmla="*/ 4569666 w 9064623"/>
                <a:gd name="connsiteY2" fmla="*/ 10 h 4308441"/>
                <a:gd name="connsiteX3" fmla="*/ 6636599 w 9064623"/>
                <a:gd name="connsiteY3" fmla="*/ 3573766 h 4308441"/>
                <a:gd name="connsiteX4" fmla="*/ 9064623 w 9064623"/>
                <a:gd name="connsiteY4" fmla="*/ 4308441 h 430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623" h="4308441">
                  <a:moveTo>
                    <a:pt x="0" y="4295989"/>
                  </a:moveTo>
                  <a:cubicBezTo>
                    <a:pt x="901689" y="4311554"/>
                    <a:pt x="1803379" y="4327120"/>
                    <a:pt x="2564990" y="3611123"/>
                  </a:cubicBezTo>
                  <a:cubicBezTo>
                    <a:pt x="3326601" y="2895126"/>
                    <a:pt x="3891065" y="6236"/>
                    <a:pt x="4569666" y="10"/>
                  </a:cubicBezTo>
                  <a:cubicBezTo>
                    <a:pt x="5248267" y="-6216"/>
                    <a:pt x="5887440" y="2855694"/>
                    <a:pt x="6636599" y="3573766"/>
                  </a:cubicBezTo>
                  <a:cubicBezTo>
                    <a:pt x="7385759" y="4291838"/>
                    <a:pt x="9064623" y="4308441"/>
                    <a:pt x="9064623" y="4308441"/>
                  </a:cubicBezTo>
                </a:path>
              </a:pathLst>
            </a:custGeom>
            <a:solidFill>
              <a:schemeClr val="accent2">
                <a:lumMod val="75000"/>
              </a:schemeClr>
            </a:solidFill>
            <a:ln>
              <a:solidFill>
                <a:schemeClr val="accent2">
                  <a:lumMod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sp>
          <p:nvSpPr>
            <p:cNvPr id="42" name="Freeform 41"/>
            <p:cNvSpPr/>
            <p:nvPr/>
          </p:nvSpPr>
          <p:spPr>
            <a:xfrm>
              <a:off x="7067974" y="4304935"/>
              <a:ext cx="628561" cy="298478"/>
            </a:xfrm>
            <a:custGeom>
              <a:avLst/>
              <a:gdLst>
                <a:gd name="connsiteX0" fmla="*/ 0 w 9064623"/>
                <a:gd name="connsiteY0" fmla="*/ 4295989 h 4308441"/>
                <a:gd name="connsiteX1" fmla="*/ 2564990 w 9064623"/>
                <a:gd name="connsiteY1" fmla="*/ 3611123 h 4308441"/>
                <a:gd name="connsiteX2" fmla="*/ 4569666 w 9064623"/>
                <a:gd name="connsiteY2" fmla="*/ 10 h 4308441"/>
                <a:gd name="connsiteX3" fmla="*/ 6636599 w 9064623"/>
                <a:gd name="connsiteY3" fmla="*/ 3573766 h 4308441"/>
                <a:gd name="connsiteX4" fmla="*/ 9064623 w 9064623"/>
                <a:gd name="connsiteY4" fmla="*/ 4308441 h 430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623" h="4308441">
                  <a:moveTo>
                    <a:pt x="0" y="4295989"/>
                  </a:moveTo>
                  <a:cubicBezTo>
                    <a:pt x="901689" y="4311554"/>
                    <a:pt x="1803379" y="4327120"/>
                    <a:pt x="2564990" y="3611123"/>
                  </a:cubicBezTo>
                  <a:cubicBezTo>
                    <a:pt x="3326601" y="2895126"/>
                    <a:pt x="3891065" y="6236"/>
                    <a:pt x="4569666" y="10"/>
                  </a:cubicBezTo>
                  <a:cubicBezTo>
                    <a:pt x="5248267" y="-6216"/>
                    <a:pt x="5887440" y="2855694"/>
                    <a:pt x="6636599" y="3573766"/>
                  </a:cubicBezTo>
                  <a:cubicBezTo>
                    <a:pt x="7385759" y="4291838"/>
                    <a:pt x="9064623" y="4308441"/>
                    <a:pt x="9064623" y="4308441"/>
                  </a:cubicBezTo>
                </a:path>
              </a:pathLst>
            </a:custGeom>
            <a:solidFill>
              <a:schemeClr val="accent2">
                <a:lumMod val="75000"/>
              </a:schemeClr>
            </a:solidFill>
            <a:ln>
              <a:solidFill>
                <a:schemeClr val="accent2">
                  <a:lumMod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grpSp>
      <p:sp>
        <p:nvSpPr>
          <p:cNvPr id="43" name="Content Placeholder 2"/>
          <p:cNvSpPr txBox="1">
            <a:spLocks/>
          </p:cNvSpPr>
          <p:nvPr/>
        </p:nvSpPr>
        <p:spPr bwMode="auto">
          <a:xfrm>
            <a:off x="457200" y="4821238"/>
            <a:ext cx="4424363" cy="682625"/>
          </a:xfrm>
          <a:prstGeom prst="rect">
            <a:avLst/>
          </a:prstGeom>
          <a:noFill/>
          <a:ln w="9525">
            <a:noFill/>
            <a:miter lim="800000"/>
            <a:headEnd/>
            <a:tailEnd/>
          </a:ln>
        </p:spPr>
        <p:txBody>
          <a:bodyPr/>
          <a:lstStyle/>
          <a:p>
            <a:pPr>
              <a:spcBef>
                <a:spcPct val="20000"/>
              </a:spcBef>
              <a:buFont typeface="Arial" charset="0"/>
              <a:buNone/>
            </a:pPr>
            <a:r>
              <a:rPr lang="en-US" sz="3200" i="1">
                <a:latin typeface="Times New Roman" pitchFamily="18" charset="0"/>
                <a:cs typeface="Times New Roman" pitchFamily="18" charset="0"/>
              </a:rPr>
              <a:t>p(x) = p</a:t>
            </a:r>
            <a:r>
              <a:rPr lang="en-US" sz="3200" i="1" baseline="-25000">
                <a:latin typeface="Times New Roman" pitchFamily="18" charset="0"/>
                <a:cs typeface="Times New Roman" pitchFamily="18" charset="0"/>
              </a:rPr>
              <a:t>1</a:t>
            </a:r>
            <a:r>
              <a:rPr lang="en-US" sz="3200" i="1">
                <a:latin typeface="Times New Roman" pitchFamily="18" charset="0"/>
                <a:cs typeface="Times New Roman" pitchFamily="18" charset="0"/>
              </a:rPr>
              <a:t>(x) p</a:t>
            </a:r>
            <a:r>
              <a:rPr lang="en-US" sz="3200" i="1" baseline="-25000">
                <a:latin typeface="Times New Roman" pitchFamily="18" charset="0"/>
                <a:cs typeface="Times New Roman" pitchFamily="18" charset="0"/>
              </a:rPr>
              <a:t>2</a:t>
            </a:r>
            <a:r>
              <a:rPr lang="en-US" sz="3200" i="1">
                <a:latin typeface="Times New Roman" pitchFamily="18" charset="0"/>
                <a:cs typeface="Times New Roman" pitchFamily="18" charset="0"/>
              </a:rPr>
              <a:t>(x)…p</a:t>
            </a:r>
            <a:r>
              <a:rPr lang="en-US" sz="3200" i="1" baseline="-25000">
                <a:latin typeface="Times New Roman" pitchFamily="18" charset="0"/>
                <a:cs typeface="Times New Roman" pitchFamily="18" charset="0"/>
              </a:rPr>
              <a:t>n</a:t>
            </a:r>
            <a:r>
              <a:rPr lang="en-US" sz="3200" i="1">
                <a:latin typeface="Times New Roman" pitchFamily="18" charset="0"/>
                <a:cs typeface="Times New Roman" pitchFamily="18" charset="0"/>
              </a:rPr>
              <a:t>(x)</a:t>
            </a:r>
          </a:p>
        </p:txBody>
      </p:sp>
      <p:sp>
        <p:nvSpPr>
          <p:cNvPr id="44" name="Content Placeholder 2"/>
          <p:cNvSpPr txBox="1">
            <a:spLocks/>
          </p:cNvSpPr>
          <p:nvPr/>
        </p:nvSpPr>
        <p:spPr>
          <a:xfrm>
            <a:off x="1093788" y="5868988"/>
            <a:ext cx="1460500" cy="682625"/>
          </a:xfrm>
          <a:prstGeom prst="rect">
            <a:avLst/>
          </a:prstGeom>
        </p:spPr>
        <p:txBody>
          <a:bodyPr>
            <a:normAutofit fontScale="5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defRPr/>
            </a:pPr>
            <a:r>
              <a:rPr lang="en-US" i="1" dirty="0" smtClean="0">
                <a:latin typeface="Times New Roman"/>
                <a:cs typeface="Times New Roman"/>
              </a:rPr>
              <a:t>(  0.3 q</a:t>
            </a:r>
            <a:r>
              <a:rPr lang="en-US" i="1" baseline="-25000" dirty="0" smtClean="0">
                <a:latin typeface="Times New Roman"/>
                <a:cs typeface="Times New Roman"/>
              </a:rPr>
              <a:t>1,1</a:t>
            </a:r>
            <a:r>
              <a:rPr lang="en-US" i="1" dirty="0" smtClean="0">
                <a:latin typeface="Times New Roman"/>
                <a:cs typeface="Times New Roman"/>
              </a:rPr>
              <a:t>(x)</a:t>
            </a:r>
          </a:p>
          <a:p>
            <a:pPr marL="0" indent="0" fontAlgn="auto">
              <a:spcAft>
                <a:spcPts val="0"/>
              </a:spcAft>
              <a:buFont typeface="Arial"/>
              <a:buNone/>
              <a:defRPr/>
            </a:pPr>
            <a:r>
              <a:rPr lang="en-US" i="1" dirty="0">
                <a:latin typeface="Times New Roman"/>
                <a:cs typeface="Times New Roman"/>
              </a:rPr>
              <a:t>+</a:t>
            </a:r>
            <a:r>
              <a:rPr lang="en-US" i="1" dirty="0" smtClean="0">
                <a:latin typeface="Times New Roman"/>
                <a:cs typeface="Times New Roman"/>
              </a:rPr>
              <a:t> 0.7 q</a:t>
            </a:r>
            <a:r>
              <a:rPr lang="en-US" i="1" baseline="-25000" dirty="0" smtClean="0">
                <a:latin typeface="Times New Roman"/>
                <a:cs typeface="Times New Roman"/>
              </a:rPr>
              <a:t>1,2</a:t>
            </a:r>
            <a:r>
              <a:rPr lang="en-US" i="1" dirty="0" smtClean="0">
                <a:latin typeface="Times New Roman"/>
                <a:cs typeface="Times New Roman"/>
              </a:rPr>
              <a:t>(</a:t>
            </a:r>
            <a:r>
              <a:rPr lang="en-US" i="1" dirty="0">
                <a:latin typeface="Times New Roman"/>
                <a:cs typeface="Times New Roman"/>
              </a:rPr>
              <a:t>x</a:t>
            </a:r>
            <a:r>
              <a:rPr lang="en-US" i="1" dirty="0" smtClean="0">
                <a:latin typeface="Times New Roman"/>
                <a:cs typeface="Times New Roman"/>
              </a:rPr>
              <a:t>))</a:t>
            </a:r>
            <a:endParaRPr lang="en-US" i="1" dirty="0">
              <a:latin typeface="Times New Roman"/>
              <a:cs typeface="Times New Roman"/>
            </a:endParaRPr>
          </a:p>
        </p:txBody>
      </p:sp>
      <p:sp>
        <p:nvSpPr>
          <p:cNvPr id="45" name="Content Placeholder 2"/>
          <p:cNvSpPr txBox="1">
            <a:spLocks/>
          </p:cNvSpPr>
          <p:nvPr/>
        </p:nvSpPr>
        <p:spPr>
          <a:xfrm>
            <a:off x="2444750" y="5868988"/>
            <a:ext cx="1458913" cy="682625"/>
          </a:xfrm>
          <a:prstGeom prst="rect">
            <a:avLst/>
          </a:prstGeom>
        </p:spPr>
        <p:txBody>
          <a:bodyPr>
            <a:normAutofit fontScale="5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defRPr/>
            </a:pPr>
            <a:r>
              <a:rPr lang="en-US" i="1" dirty="0" smtClean="0">
                <a:latin typeface="Times New Roman"/>
                <a:cs typeface="Times New Roman"/>
              </a:rPr>
              <a:t>(  0.5 q</a:t>
            </a:r>
            <a:r>
              <a:rPr lang="en-US" i="1" baseline="-25000" dirty="0">
                <a:latin typeface="Times New Roman"/>
                <a:cs typeface="Times New Roman"/>
              </a:rPr>
              <a:t>2</a:t>
            </a:r>
            <a:r>
              <a:rPr lang="en-US" i="1" baseline="-25000" dirty="0" smtClean="0">
                <a:latin typeface="Times New Roman"/>
                <a:cs typeface="Times New Roman"/>
              </a:rPr>
              <a:t>,1</a:t>
            </a:r>
            <a:r>
              <a:rPr lang="en-US" i="1" dirty="0" smtClean="0">
                <a:latin typeface="Times New Roman"/>
                <a:cs typeface="Times New Roman"/>
              </a:rPr>
              <a:t>(x)</a:t>
            </a:r>
          </a:p>
          <a:p>
            <a:pPr marL="0" indent="0" fontAlgn="auto">
              <a:spcAft>
                <a:spcPts val="0"/>
              </a:spcAft>
              <a:buFont typeface="Arial"/>
              <a:buNone/>
              <a:defRPr/>
            </a:pPr>
            <a:r>
              <a:rPr lang="en-US" i="1" dirty="0">
                <a:latin typeface="Times New Roman"/>
                <a:cs typeface="Times New Roman"/>
              </a:rPr>
              <a:t>+</a:t>
            </a:r>
            <a:r>
              <a:rPr lang="en-US" i="1" dirty="0" smtClean="0">
                <a:latin typeface="Times New Roman"/>
                <a:cs typeface="Times New Roman"/>
              </a:rPr>
              <a:t> 0.5 q</a:t>
            </a:r>
            <a:r>
              <a:rPr lang="en-US" i="1" baseline="-25000" dirty="0">
                <a:latin typeface="Times New Roman"/>
                <a:cs typeface="Times New Roman"/>
              </a:rPr>
              <a:t>2</a:t>
            </a:r>
            <a:r>
              <a:rPr lang="en-US" i="1" baseline="-25000" dirty="0" smtClean="0">
                <a:latin typeface="Times New Roman"/>
                <a:cs typeface="Times New Roman"/>
              </a:rPr>
              <a:t>,2</a:t>
            </a:r>
            <a:r>
              <a:rPr lang="en-US" i="1" dirty="0" smtClean="0">
                <a:latin typeface="Times New Roman"/>
                <a:cs typeface="Times New Roman"/>
              </a:rPr>
              <a:t>(</a:t>
            </a:r>
            <a:r>
              <a:rPr lang="en-US" i="1" dirty="0">
                <a:latin typeface="Times New Roman"/>
                <a:cs typeface="Times New Roman"/>
              </a:rPr>
              <a:t>x</a:t>
            </a:r>
            <a:r>
              <a:rPr lang="en-US" i="1" dirty="0" smtClean="0">
                <a:latin typeface="Times New Roman"/>
                <a:cs typeface="Times New Roman"/>
              </a:rPr>
              <a:t>))</a:t>
            </a:r>
            <a:endParaRPr lang="en-US" i="1" dirty="0">
              <a:latin typeface="Times New Roman"/>
              <a:cs typeface="Times New Roman"/>
            </a:endParaRPr>
          </a:p>
        </p:txBody>
      </p:sp>
      <p:sp>
        <p:nvSpPr>
          <p:cNvPr id="47" name="Right Brace 46"/>
          <p:cNvSpPr/>
          <p:nvPr/>
        </p:nvSpPr>
        <p:spPr>
          <a:xfrm rot="5400000">
            <a:off x="2709863" y="5262562"/>
            <a:ext cx="438150" cy="765175"/>
          </a:xfrm>
          <a:prstGeom prst="rightBrace">
            <a:avLst/>
          </a:prstGeom>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sp>
        <p:nvSpPr>
          <p:cNvPr id="48" name="Right Brace 47"/>
          <p:cNvSpPr/>
          <p:nvPr/>
        </p:nvSpPr>
        <p:spPr>
          <a:xfrm rot="5400000">
            <a:off x="1793876" y="5267325"/>
            <a:ext cx="438150" cy="765175"/>
          </a:xfrm>
          <a:prstGeom prst="rightBrace">
            <a:avLst/>
          </a:prstGeom>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grpSp>
        <p:nvGrpSpPr>
          <p:cNvPr id="53265" name="Group 51"/>
          <p:cNvGrpSpPr>
            <a:grpSpLocks/>
          </p:cNvGrpSpPr>
          <p:nvPr/>
        </p:nvGrpSpPr>
        <p:grpSpPr bwMode="auto">
          <a:xfrm>
            <a:off x="4799013" y="5262563"/>
            <a:ext cx="4205287" cy="1093787"/>
            <a:chOff x="1823167" y="4697111"/>
            <a:chExt cx="2136379" cy="555701"/>
          </a:xfrm>
        </p:grpSpPr>
        <p:pic>
          <p:nvPicPr>
            <p:cNvPr id="53266" name="Picture 52" descr="latex-image-1.pdf"/>
            <p:cNvPicPr>
              <a:picLocks noChangeAspect="1"/>
            </p:cNvPicPr>
            <p:nvPr/>
          </p:nvPicPr>
          <p:blipFill>
            <a:blip r:embed="rId2"/>
            <a:srcRect/>
            <a:stretch>
              <a:fillRect/>
            </a:stretch>
          </p:blipFill>
          <p:spPr bwMode="auto">
            <a:xfrm>
              <a:off x="1905000" y="4754256"/>
              <a:ext cx="1952625" cy="444500"/>
            </a:xfrm>
            <a:prstGeom prst="rect">
              <a:avLst/>
            </a:prstGeom>
            <a:noFill/>
            <a:ln w="9525">
              <a:noFill/>
              <a:miter lim="800000"/>
              <a:headEnd/>
              <a:tailEnd/>
            </a:ln>
          </p:spPr>
        </p:pic>
        <p:sp>
          <p:nvSpPr>
            <p:cNvPr id="54" name="Rectangle 53"/>
            <p:cNvSpPr/>
            <p:nvPr/>
          </p:nvSpPr>
          <p:spPr>
            <a:xfrm>
              <a:off x="1823167" y="4697111"/>
              <a:ext cx="2136379" cy="555701"/>
            </a:xfrm>
            <a:prstGeom prst="rect">
              <a:avLst/>
            </a:prstGeom>
            <a:noFill/>
            <a:ln>
              <a:solidFill>
                <a:schemeClr val="accent2">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spTree>
    <p:extLst>
      <p:ext uri="{BB962C8B-B14F-4D97-AF65-F5344CB8AC3E}">
        <p14:creationId xmlns:p14="http://schemas.microsoft.com/office/powerpoint/2010/main" val="286698090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fade">
                                      <p:cBhvr>
                                        <p:cTn id="7" dur="500"/>
                                        <p:tgtEl>
                                          <p:spTgt spid="30"/>
                                        </p:tgtEl>
                                      </p:cBhvr>
                                    </p:animEffect>
                                  </p:childTnLst>
                                </p:cTn>
                              </p:par>
                              <p:par>
                                <p:cTn id="8" presetID="10" presetClass="entr" presetSubtype="0" fill="hold" nodeType="withEffect">
                                  <p:stCondLst>
                                    <p:cond delay="0"/>
                                  </p:stCondLst>
                                  <p:childTnLst>
                                    <p:set>
                                      <p:cBhvr>
                                        <p:cTn id="9" dur="1" fill="hold">
                                          <p:stCondLst>
                                            <p:cond delay="0"/>
                                          </p:stCondLst>
                                        </p:cTn>
                                        <p:tgtEl>
                                          <p:spTgt spid="3">
                                            <p:txEl>
                                              <p:pRg st="4" end="4"/>
                                            </p:txEl>
                                          </p:spTgt>
                                        </p:tgtEl>
                                        <p:attrNameLst>
                                          <p:attrName>style.visibility</p:attrName>
                                        </p:attrNameLst>
                                      </p:cBhvr>
                                      <p:to>
                                        <p:strVal val="visible"/>
                                      </p:to>
                                    </p:set>
                                    <p:animEffect transition="in" filter="fade">
                                      <p:cBhvr>
                                        <p:cTn id="10" dur="500"/>
                                        <p:tgtEl>
                                          <p:spTgt spid="3">
                                            <p:txEl>
                                              <p:pRg st="4" end="4"/>
                                            </p:txEl>
                                          </p:spTgt>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44"/>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45"/>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47"/>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P spid="44" grpId="0"/>
      <p:bldP spid="45" grpId="0"/>
      <p:bldP spid="47" grpId="0" animBg="1"/>
      <p:bldP spid="48" grpId="0" animBg="1"/>
    </p:bldLst>
  </p:timing>
</p:sld>
</file>

<file path=ppt/slides/slide2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Computing Variable Beliefs</a:t>
            </a:r>
            <a:endParaRPr lang="en-US" dirty="0"/>
          </a:p>
        </p:txBody>
      </p:sp>
      <p:sp>
        <p:nvSpPr>
          <p:cNvPr id="4" name="Slide Number Placeholder 3"/>
          <p:cNvSpPr>
            <a:spLocks noGrp="1"/>
          </p:cNvSpPr>
          <p:nvPr>
            <p:ph type="sldNum" sz="quarter" idx="12"/>
          </p:nvPr>
        </p:nvSpPr>
        <p:spPr/>
        <p:txBody>
          <a:bodyPr/>
          <a:lstStyle/>
          <a:p>
            <a:pPr>
              <a:defRPr/>
            </a:pPr>
            <a:fld id="{AD96CAE0-3794-44E6-9251-56EC814C506C}" type="slidenum">
              <a:rPr lang="en-US"/>
              <a:pPr>
                <a:defRPr/>
              </a:pPr>
              <a:t>297</a:t>
            </a:fld>
            <a:endParaRPr lang="en-US"/>
          </a:p>
        </p:txBody>
      </p:sp>
      <p:grpSp>
        <p:nvGrpSpPr>
          <p:cNvPr id="54275" name="Group 4"/>
          <p:cNvGrpSpPr>
            <a:grpSpLocks/>
          </p:cNvGrpSpPr>
          <p:nvPr/>
        </p:nvGrpSpPr>
        <p:grpSpPr bwMode="auto">
          <a:xfrm>
            <a:off x="4583113" y="1624013"/>
            <a:ext cx="4894262" cy="2535237"/>
            <a:chOff x="1905350" y="2310891"/>
            <a:chExt cx="3408955" cy="1766010"/>
          </a:xfrm>
        </p:grpSpPr>
        <p:grpSp>
          <p:nvGrpSpPr>
            <p:cNvPr id="54354" name="Group 5"/>
            <p:cNvGrpSpPr>
              <a:grpSpLocks/>
            </p:cNvGrpSpPr>
            <p:nvPr/>
          </p:nvGrpSpPr>
          <p:grpSpPr bwMode="auto">
            <a:xfrm>
              <a:off x="1905350" y="2310891"/>
              <a:ext cx="3408955" cy="1766010"/>
              <a:chOff x="1121630" y="4033430"/>
              <a:chExt cx="3408955" cy="1766010"/>
            </a:xfrm>
          </p:grpSpPr>
          <p:sp>
            <p:nvSpPr>
              <p:cNvPr id="10" name="Oval 9"/>
              <p:cNvSpPr/>
              <p:nvPr/>
            </p:nvSpPr>
            <p:spPr>
              <a:xfrm>
                <a:off x="2487202" y="5250948"/>
                <a:ext cx="541806" cy="54849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p>
            </p:txBody>
          </p:sp>
          <p:sp>
            <p:nvSpPr>
              <p:cNvPr id="11" name="Rectangle 10"/>
              <p:cNvSpPr/>
              <p:nvPr/>
            </p:nvSpPr>
            <p:spPr>
              <a:xfrm>
                <a:off x="2625418" y="4340851"/>
                <a:ext cx="265374" cy="26539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2" name="Straight Connector 11"/>
              <p:cNvCxnSpPr>
                <a:stCxn id="10" idx="0"/>
                <a:endCxn id="11" idx="2"/>
              </p:cNvCxnSpPr>
              <p:nvPr/>
            </p:nvCxnSpPr>
            <p:spPr>
              <a:xfrm flipV="1">
                <a:off x="2758105" y="4606250"/>
                <a:ext cx="0" cy="64469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3" name="Straight Connector 12"/>
              <p:cNvCxnSpPr>
                <a:stCxn id="10" idx="6"/>
                <a:endCxn id="14" idx="1"/>
              </p:cNvCxnSpPr>
              <p:nvPr/>
            </p:nvCxnSpPr>
            <p:spPr>
              <a:xfrm flipV="1">
                <a:off x="3029008" y="5522983"/>
                <a:ext cx="730886" cy="221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4" name="Rectangle 13"/>
              <p:cNvSpPr/>
              <p:nvPr/>
            </p:nvSpPr>
            <p:spPr>
              <a:xfrm>
                <a:off x="3759894" y="5391389"/>
                <a:ext cx="265374" cy="26429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5" name="Rectangle 14"/>
              <p:cNvSpPr/>
              <p:nvPr/>
            </p:nvSpPr>
            <p:spPr>
              <a:xfrm>
                <a:off x="1432339" y="5392495"/>
                <a:ext cx="265374" cy="265399"/>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6" name="Straight Connector 15"/>
              <p:cNvCxnSpPr>
                <a:stCxn id="10" idx="2"/>
                <a:endCxn id="15" idx="3"/>
              </p:cNvCxnSpPr>
              <p:nvPr/>
            </p:nvCxnSpPr>
            <p:spPr>
              <a:xfrm flipH="1">
                <a:off x="1697713" y="5525194"/>
                <a:ext cx="789489"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4365" name="Group 16"/>
              <p:cNvGrpSpPr>
                <a:grpSpLocks/>
              </p:cNvGrpSpPr>
              <p:nvPr/>
            </p:nvGrpSpPr>
            <p:grpSpPr bwMode="auto">
              <a:xfrm>
                <a:off x="1121630" y="5417906"/>
                <a:ext cx="302121" cy="238132"/>
                <a:chOff x="2363562" y="5361805"/>
                <a:chExt cx="230016" cy="238132"/>
              </a:xfrm>
            </p:grpSpPr>
            <p:cxnSp>
              <p:nvCxnSpPr>
                <p:cNvPr id="26" name="Straight Connector 25"/>
                <p:cNvCxnSpPr/>
                <p:nvPr/>
              </p:nvCxnSpPr>
              <p:spPr>
                <a:xfrm flipH="1" flipV="1">
                  <a:off x="2363562" y="5361805"/>
                  <a:ext cx="230016" cy="109951"/>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7" name="Straight Connector 26"/>
                <p:cNvCxnSpPr/>
                <p:nvPr/>
              </p:nvCxnSpPr>
              <p:spPr>
                <a:xfrm flipH="1">
                  <a:off x="2363562" y="5355679"/>
                  <a:ext cx="230016"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8" name="Straight Connector 27"/>
                <p:cNvCxnSpPr/>
                <p:nvPr/>
              </p:nvCxnSpPr>
              <p:spPr>
                <a:xfrm flipH="1">
                  <a:off x="2363562" y="5471756"/>
                  <a:ext cx="230016" cy="128181"/>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4366" name="Group 17"/>
              <p:cNvGrpSpPr>
                <a:grpSpLocks/>
              </p:cNvGrpSpPr>
              <p:nvPr/>
            </p:nvGrpSpPr>
            <p:grpSpPr bwMode="auto">
              <a:xfrm rot="10800000">
                <a:off x="4027665" y="5382492"/>
                <a:ext cx="502920" cy="286902"/>
                <a:chOff x="3345037" y="5465825"/>
                <a:chExt cx="382892" cy="286902"/>
              </a:xfrm>
            </p:grpSpPr>
            <p:cxnSp>
              <p:nvCxnSpPr>
                <p:cNvPr id="23" name="Straight Connector 22"/>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p:nvPr/>
              </p:nvCxnSpPr>
              <p:spPr>
                <a:xfrm flipH="1">
                  <a:off x="3345037" y="5447424"/>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5" name="Straight Connector 24"/>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4367" name="Group 18"/>
              <p:cNvGrpSpPr>
                <a:grpSpLocks/>
              </p:cNvGrpSpPr>
              <p:nvPr/>
            </p:nvGrpSpPr>
            <p:grpSpPr bwMode="auto">
              <a:xfrm rot="5400000">
                <a:off x="2613669" y="4045236"/>
                <a:ext cx="294754" cy="271141"/>
                <a:chOff x="3503523" y="5465825"/>
                <a:chExt cx="224408" cy="271141"/>
              </a:xfrm>
            </p:grpSpPr>
            <p:cxnSp>
              <p:nvCxnSpPr>
                <p:cNvPr id="20" name="Straight Connector 19"/>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1" name="Straight Connector 20"/>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 name="Straight Connector 21"/>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cxnSp>
          <p:nvCxnSpPr>
            <p:cNvPr id="7" name="Straight Arrow Connector 6"/>
            <p:cNvCxnSpPr/>
            <p:nvPr/>
          </p:nvCxnSpPr>
          <p:spPr>
            <a:xfrm>
              <a:off x="2611909" y="3693178"/>
              <a:ext cx="593776" cy="2212"/>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8" name="Straight Arrow Connector 7"/>
            <p:cNvCxnSpPr/>
            <p:nvPr/>
          </p:nvCxnSpPr>
          <p:spPr>
            <a:xfrm>
              <a:off x="3655715" y="2986553"/>
              <a:ext cx="0" cy="527481"/>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9" name="Straight Arrow Connector 8"/>
            <p:cNvCxnSpPr/>
            <p:nvPr/>
          </p:nvCxnSpPr>
          <p:spPr>
            <a:xfrm flipH="1">
              <a:off x="3833737" y="3690967"/>
              <a:ext cx="593775"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sp>
        <p:nvSpPr>
          <p:cNvPr id="32" name="Cloud Callout 31"/>
          <p:cNvSpPr/>
          <p:nvPr/>
        </p:nvSpPr>
        <p:spPr>
          <a:xfrm>
            <a:off x="6519863" y="4013200"/>
            <a:ext cx="1249362" cy="1104900"/>
          </a:xfrm>
          <a:prstGeom prst="cloudCallout">
            <a:avLst>
              <a:gd name="adj1" fmla="val -24912"/>
              <a:gd name="adj2" fmla="val -56825"/>
            </a:avLst>
          </a:prstGeom>
          <a:solidFill>
            <a:schemeClr val="accent2">
              <a:lumMod val="60000"/>
              <a:lumOff val="40000"/>
            </a:schemeClr>
          </a:solidFill>
          <a:ln>
            <a:solidFill>
              <a:schemeClr val="accent2">
                <a:lumMod val="75000"/>
              </a:schemeClr>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38" name="Content Placeholder 2"/>
          <p:cNvSpPr txBox="1">
            <a:spLocks/>
          </p:cNvSpPr>
          <p:nvPr/>
        </p:nvSpPr>
        <p:spPr>
          <a:xfrm>
            <a:off x="457200" y="1211263"/>
            <a:ext cx="4108450" cy="4773612"/>
          </a:xfrm>
          <a:prstGeom prst="rect">
            <a:avLst/>
          </a:prstGeom>
        </p:spPr>
        <p:txBody>
          <a:bodyPr>
            <a:normAutofit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defRPr/>
            </a:pPr>
            <a:r>
              <a:rPr lang="en-US" dirty="0" smtClean="0"/>
              <a:t>Suppose…</a:t>
            </a:r>
          </a:p>
          <a:p>
            <a:pPr lvl="1" fontAlgn="auto">
              <a:spcAft>
                <a:spcPts val="0"/>
              </a:spcAft>
              <a:defRPr/>
            </a:pPr>
            <a:r>
              <a:rPr lang="en-US" i="1" dirty="0" smtClean="0">
                <a:latin typeface="Times New Roman"/>
                <a:cs typeface="Times New Roman"/>
              </a:rPr>
              <a:t>X</a:t>
            </a:r>
            <a:r>
              <a:rPr lang="en-US" i="1" baseline="-25000" dirty="0" smtClean="0">
                <a:latin typeface="Times New Roman"/>
                <a:cs typeface="Times New Roman"/>
              </a:rPr>
              <a:t>i</a:t>
            </a:r>
            <a:r>
              <a:rPr lang="en-US" dirty="0" smtClean="0"/>
              <a:t> is a string-valued variable (i.e. its domain is the set of all strings)</a:t>
            </a:r>
          </a:p>
          <a:p>
            <a:pPr lvl="1" fontAlgn="auto">
              <a:spcAft>
                <a:spcPts val="0"/>
              </a:spcAft>
              <a:defRPr/>
            </a:pPr>
            <a:r>
              <a:rPr lang="en-US" dirty="0" smtClean="0"/>
              <a:t>Each incoming messages is a FSA</a:t>
            </a:r>
          </a:p>
          <a:p>
            <a:pPr marL="0" indent="0" fontAlgn="auto">
              <a:spcAft>
                <a:spcPts val="0"/>
              </a:spcAft>
              <a:buFont typeface="Arial"/>
              <a:buNone/>
              <a:defRPr/>
            </a:pPr>
            <a:endParaRPr lang="en-US" dirty="0" smtClean="0"/>
          </a:p>
          <a:p>
            <a:pPr marL="0" indent="0" fontAlgn="auto">
              <a:spcAft>
                <a:spcPts val="0"/>
              </a:spcAft>
              <a:buFont typeface="Arial"/>
              <a:buNone/>
              <a:defRPr/>
            </a:pPr>
            <a:r>
              <a:rPr lang="en-US" dirty="0"/>
              <a:t>The </a:t>
            </a:r>
            <a:r>
              <a:rPr lang="en-US" dirty="0" err="1"/>
              <a:t>pointwise</a:t>
            </a:r>
            <a:r>
              <a:rPr lang="en-US" dirty="0"/>
              <a:t> product explodes!</a:t>
            </a:r>
          </a:p>
        </p:txBody>
      </p:sp>
      <p:grpSp>
        <p:nvGrpSpPr>
          <p:cNvPr id="54278" name="Group 36"/>
          <p:cNvGrpSpPr>
            <a:grpSpLocks/>
          </p:cNvGrpSpPr>
          <p:nvPr/>
        </p:nvGrpSpPr>
        <p:grpSpPr bwMode="auto">
          <a:xfrm>
            <a:off x="5592763" y="3221038"/>
            <a:ext cx="742950" cy="119062"/>
            <a:chOff x="4116671" y="3421689"/>
            <a:chExt cx="1105184" cy="177042"/>
          </a:xfrm>
        </p:grpSpPr>
        <p:sp>
          <p:nvSpPr>
            <p:cNvPr id="39" name="Oval 38"/>
            <p:cNvSpPr/>
            <p:nvPr/>
          </p:nvSpPr>
          <p:spPr>
            <a:xfrm>
              <a:off x="4116671" y="3421689"/>
              <a:ext cx="179474" cy="174682"/>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40" name="Straight Arrow Connector 39"/>
            <p:cNvCxnSpPr/>
            <p:nvPr/>
          </p:nvCxnSpPr>
          <p:spPr>
            <a:xfrm>
              <a:off x="4763723" y="3506670"/>
              <a:ext cx="273934" cy="0"/>
            </a:xfrm>
            <a:prstGeom prst="straightConnector1">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41" name="Oval 40"/>
            <p:cNvSpPr/>
            <p:nvPr/>
          </p:nvSpPr>
          <p:spPr>
            <a:xfrm>
              <a:off x="5042381" y="3424049"/>
              <a:ext cx="179474" cy="174682"/>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42" name="Oval 41"/>
            <p:cNvSpPr/>
            <p:nvPr/>
          </p:nvSpPr>
          <p:spPr>
            <a:xfrm>
              <a:off x="5094334" y="3468900"/>
              <a:ext cx="73206" cy="73177"/>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43" name="Straight Arrow Connector 42"/>
            <p:cNvCxnSpPr>
              <a:endCxn id="44" idx="2"/>
            </p:cNvCxnSpPr>
            <p:nvPr/>
          </p:nvCxnSpPr>
          <p:spPr>
            <a:xfrm>
              <a:off x="4296145" y="3509029"/>
              <a:ext cx="273934" cy="0"/>
            </a:xfrm>
            <a:prstGeom prst="straightConnector1">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44" name="Oval 43"/>
            <p:cNvSpPr/>
            <p:nvPr/>
          </p:nvSpPr>
          <p:spPr>
            <a:xfrm>
              <a:off x="4570080" y="3421689"/>
              <a:ext cx="177112" cy="174682"/>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45" name="Straight Arrow Connector 140"/>
            <p:cNvCxnSpPr>
              <a:stCxn id="39" idx="4"/>
              <a:endCxn id="41" idx="4"/>
            </p:cNvCxnSpPr>
            <p:nvPr/>
          </p:nvCxnSpPr>
          <p:spPr>
            <a:xfrm rot="16200000" flipH="1">
              <a:off x="4668082" y="3134697"/>
              <a:ext cx="2360" cy="925710"/>
            </a:xfrm>
            <a:prstGeom prst="curvedConnector3">
              <a:avLst>
                <a:gd name="adj1" fmla="val 14964044"/>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46" name="Straight Arrow Connector 140"/>
            <p:cNvCxnSpPr>
              <a:stCxn id="39" idx="0"/>
              <a:endCxn id="44" idx="0"/>
            </p:cNvCxnSpPr>
            <p:nvPr/>
          </p:nvCxnSpPr>
          <p:spPr>
            <a:xfrm rot="16200000" flipH="1">
              <a:off x="4433113" y="3194985"/>
              <a:ext cx="0" cy="453409"/>
            </a:xfrm>
            <a:prstGeom prst="curvedConnector3">
              <a:avLst>
                <a:gd name="adj1" fmla="val -96864407"/>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grpSp>
        <p:nvGrpSpPr>
          <p:cNvPr id="54279" name="Group 46"/>
          <p:cNvGrpSpPr>
            <a:grpSpLocks/>
          </p:cNvGrpSpPr>
          <p:nvPr/>
        </p:nvGrpSpPr>
        <p:grpSpPr bwMode="auto">
          <a:xfrm>
            <a:off x="6267450" y="2700338"/>
            <a:ext cx="742950" cy="119062"/>
            <a:chOff x="4116671" y="3421689"/>
            <a:chExt cx="1105184" cy="177042"/>
          </a:xfrm>
        </p:grpSpPr>
        <p:sp>
          <p:nvSpPr>
            <p:cNvPr id="48" name="Oval 47"/>
            <p:cNvSpPr/>
            <p:nvPr/>
          </p:nvSpPr>
          <p:spPr>
            <a:xfrm>
              <a:off x="4116671" y="3421689"/>
              <a:ext cx="179474" cy="174682"/>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49" name="Straight Arrow Connector 48"/>
            <p:cNvCxnSpPr/>
            <p:nvPr/>
          </p:nvCxnSpPr>
          <p:spPr>
            <a:xfrm>
              <a:off x="4763723" y="3506670"/>
              <a:ext cx="273934" cy="0"/>
            </a:xfrm>
            <a:prstGeom prst="straightConnector1">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0" name="Oval 49"/>
            <p:cNvSpPr/>
            <p:nvPr/>
          </p:nvSpPr>
          <p:spPr>
            <a:xfrm>
              <a:off x="5042381" y="3424049"/>
              <a:ext cx="179474" cy="174682"/>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51" name="Oval 50"/>
            <p:cNvSpPr/>
            <p:nvPr/>
          </p:nvSpPr>
          <p:spPr>
            <a:xfrm>
              <a:off x="5094334" y="3468900"/>
              <a:ext cx="73207" cy="73177"/>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52" name="Straight Arrow Connector 51"/>
            <p:cNvCxnSpPr>
              <a:endCxn id="53" idx="2"/>
            </p:cNvCxnSpPr>
            <p:nvPr/>
          </p:nvCxnSpPr>
          <p:spPr>
            <a:xfrm>
              <a:off x="4296145" y="3509029"/>
              <a:ext cx="273934" cy="0"/>
            </a:xfrm>
            <a:prstGeom prst="straightConnector1">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3" name="Oval 52"/>
            <p:cNvSpPr/>
            <p:nvPr/>
          </p:nvSpPr>
          <p:spPr>
            <a:xfrm>
              <a:off x="4570080" y="3421689"/>
              <a:ext cx="177114" cy="174682"/>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54" name="Straight Arrow Connector 140"/>
            <p:cNvCxnSpPr>
              <a:stCxn id="53" idx="4"/>
              <a:endCxn id="50" idx="4"/>
            </p:cNvCxnSpPr>
            <p:nvPr/>
          </p:nvCxnSpPr>
          <p:spPr>
            <a:xfrm rot="16200000" flipH="1">
              <a:off x="4894787" y="3361401"/>
              <a:ext cx="2360" cy="472301"/>
            </a:xfrm>
            <a:prstGeom prst="curvedConnector3">
              <a:avLst>
                <a:gd name="adj1" fmla="val 19293955"/>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55" name="Straight Arrow Connector 140"/>
            <p:cNvCxnSpPr>
              <a:stCxn id="48" idx="0"/>
              <a:endCxn id="53" idx="0"/>
            </p:cNvCxnSpPr>
            <p:nvPr/>
          </p:nvCxnSpPr>
          <p:spPr>
            <a:xfrm rot="16200000" flipH="1">
              <a:off x="4433113" y="3194985"/>
              <a:ext cx="0" cy="453409"/>
            </a:xfrm>
            <a:prstGeom prst="curvedConnector3">
              <a:avLst>
                <a:gd name="adj1" fmla="val -96864407"/>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grpSp>
        <p:nvGrpSpPr>
          <p:cNvPr id="54280" name="Group 55"/>
          <p:cNvGrpSpPr>
            <a:grpSpLocks/>
          </p:cNvGrpSpPr>
          <p:nvPr/>
        </p:nvGrpSpPr>
        <p:grpSpPr bwMode="auto">
          <a:xfrm>
            <a:off x="7461250" y="3138488"/>
            <a:ext cx="742950" cy="119062"/>
            <a:chOff x="4116671" y="3421689"/>
            <a:chExt cx="1105184" cy="177042"/>
          </a:xfrm>
        </p:grpSpPr>
        <p:sp>
          <p:nvSpPr>
            <p:cNvPr id="57" name="Oval 56"/>
            <p:cNvSpPr/>
            <p:nvPr/>
          </p:nvSpPr>
          <p:spPr>
            <a:xfrm>
              <a:off x="4116671" y="3421689"/>
              <a:ext cx="179474" cy="174682"/>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58" name="Straight Arrow Connector 57"/>
            <p:cNvCxnSpPr/>
            <p:nvPr/>
          </p:nvCxnSpPr>
          <p:spPr>
            <a:xfrm>
              <a:off x="4763723" y="3506670"/>
              <a:ext cx="273934" cy="0"/>
            </a:xfrm>
            <a:prstGeom prst="straightConnector1">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9" name="Oval 58"/>
            <p:cNvSpPr/>
            <p:nvPr/>
          </p:nvSpPr>
          <p:spPr>
            <a:xfrm>
              <a:off x="5042381" y="3424049"/>
              <a:ext cx="179474" cy="174682"/>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60" name="Oval 59"/>
            <p:cNvSpPr/>
            <p:nvPr/>
          </p:nvSpPr>
          <p:spPr>
            <a:xfrm>
              <a:off x="5094334" y="3468900"/>
              <a:ext cx="73207" cy="73177"/>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61" name="Straight Arrow Connector 60"/>
            <p:cNvCxnSpPr>
              <a:endCxn id="62" idx="2"/>
            </p:cNvCxnSpPr>
            <p:nvPr/>
          </p:nvCxnSpPr>
          <p:spPr>
            <a:xfrm>
              <a:off x="4296145" y="3509029"/>
              <a:ext cx="273934" cy="0"/>
            </a:xfrm>
            <a:prstGeom prst="straightConnector1">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2" name="Oval 61"/>
            <p:cNvSpPr/>
            <p:nvPr/>
          </p:nvSpPr>
          <p:spPr>
            <a:xfrm>
              <a:off x="4570080" y="3421689"/>
              <a:ext cx="177114" cy="174682"/>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63" name="Straight Arrow Connector 140"/>
            <p:cNvCxnSpPr>
              <a:stCxn id="57" idx="4"/>
              <a:endCxn id="59" idx="4"/>
            </p:cNvCxnSpPr>
            <p:nvPr/>
          </p:nvCxnSpPr>
          <p:spPr>
            <a:xfrm rot="16200000" flipH="1">
              <a:off x="4668082" y="3134697"/>
              <a:ext cx="2360" cy="925710"/>
            </a:xfrm>
            <a:prstGeom prst="curvedConnector3">
              <a:avLst>
                <a:gd name="adj1" fmla="val 14964044"/>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64" name="Straight Arrow Connector 140"/>
            <p:cNvCxnSpPr>
              <a:stCxn id="62" idx="0"/>
              <a:endCxn id="59" idx="0"/>
            </p:cNvCxnSpPr>
            <p:nvPr/>
          </p:nvCxnSpPr>
          <p:spPr>
            <a:xfrm rot="16200000" flipH="1">
              <a:off x="4894787" y="3186719"/>
              <a:ext cx="2360" cy="472301"/>
            </a:xfrm>
            <a:prstGeom prst="curvedConnector3">
              <a:avLst>
                <a:gd name="adj1" fmla="val -19193955"/>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grpSp>
        <p:nvGrpSpPr>
          <p:cNvPr id="110" name="Group 109"/>
          <p:cNvGrpSpPr>
            <a:grpSpLocks/>
          </p:cNvGrpSpPr>
          <p:nvPr/>
        </p:nvGrpSpPr>
        <p:grpSpPr bwMode="auto">
          <a:xfrm>
            <a:off x="6600825" y="4333875"/>
            <a:ext cx="1281113" cy="498475"/>
            <a:chOff x="6601571" y="4333856"/>
            <a:chExt cx="1280256" cy="498451"/>
          </a:xfrm>
        </p:grpSpPr>
        <p:grpSp>
          <p:nvGrpSpPr>
            <p:cNvPr id="54285" name="Group 64"/>
            <p:cNvGrpSpPr>
              <a:grpSpLocks/>
            </p:cNvGrpSpPr>
            <p:nvPr/>
          </p:nvGrpSpPr>
          <p:grpSpPr bwMode="auto">
            <a:xfrm>
              <a:off x="6621757" y="4411004"/>
              <a:ext cx="743195" cy="119054"/>
              <a:chOff x="4116671" y="3421689"/>
              <a:chExt cx="1105184" cy="177042"/>
            </a:xfrm>
          </p:grpSpPr>
          <p:sp>
            <p:nvSpPr>
              <p:cNvPr id="66" name="Oval 65"/>
              <p:cNvSpPr/>
              <p:nvPr/>
            </p:nvSpPr>
            <p:spPr>
              <a:xfrm>
                <a:off x="4117322" y="3422635"/>
                <a:ext cx="179295" cy="174685"/>
              </a:xfrm>
              <a:prstGeom prst="ellipse">
                <a:avLst/>
              </a:prstGeom>
              <a:noFill/>
              <a:ln w="38100" cmpd="sng">
                <a:solidFill>
                  <a:schemeClr val="accent2">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67" name="Straight Arrow Connector 66"/>
              <p:cNvCxnSpPr/>
              <p:nvPr/>
            </p:nvCxnSpPr>
            <p:spPr>
              <a:xfrm>
                <a:off x="4763728" y="3507617"/>
                <a:ext cx="273661" cy="0"/>
              </a:xfrm>
              <a:prstGeom prst="straightConnector1">
                <a:avLst/>
              </a:prstGeom>
              <a:ln w="38100" cmpd="sng">
                <a:solidFill>
                  <a:schemeClr val="accent2">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8" name="Oval 67"/>
              <p:cNvSpPr/>
              <p:nvPr/>
            </p:nvSpPr>
            <p:spPr>
              <a:xfrm>
                <a:off x="5042108" y="3424995"/>
                <a:ext cx="179295" cy="174685"/>
              </a:xfrm>
              <a:prstGeom prst="ellipse">
                <a:avLst/>
              </a:prstGeom>
              <a:noFill/>
              <a:ln w="38100" cmpd="sng">
                <a:solidFill>
                  <a:schemeClr val="accent2">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69" name="Oval 68"/>
              <p:cNvSpPr/>
              <p:nvPr/>
            </p:nvSpPr>
            <p:spPr>
              <a:xfrm>
                <a:off x="5094009" y="3469847"/>
                <a:ext cx="73133" cy="73178"/>
              </a:xfrm>
              <a:prstGeom prst="ellipse">
                <a:avLst/>
              </a:prstGeom>
              <a:noFill/>
              <a:ln w="38100" cmpd="sng">
                <a:solidFill>
                  <a:schemeClr val="accent2">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70" name="Straight Arrow Connector 69"/>
              <p:cNvCxnSpPr>
                <a:endCxn id="71" idx="2"/>
              </p:cNvCxnSpPr>
              <p:nvPr/>
            </p:nvCxnSpPr>
            <p:spPr>
              <a:xfrm>
                <a:off x="4296617" y="3509977"/>
                <a:ext cx="273661" cy="0"/>
              </a:xfrm>
              <a:prstGeom prst="straightConnector1">
                <a:avLst/>
              </a:prstGeom>
              <a:ln w="38100" cmpd="sng">
                <a:solidFill>
                  <a:schemeClr val="accent2">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71" name="Oval 70"/>
              <p:cNvSpPr/>
              <p:nvPr/>
            </p:nvSpPr>
            <p:spPr>
              <a:xfrm>
                <a:off x="4570278" y="3422635"/>
                <a:ext cx="176935" cy="174685"/>
              </a:xfrm>
              <a:prstGeom prst="ellipse">
                <a:avLst/>
              </a:prstGeom>
              <a:noFill/>
              <a:ln w="38100" cmpd="sng">
                <a:solidFill>
                  <a:schemeClr val="accent2">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72" name="Straight Arrow Connector 140"/>
              <p:cNvCxnSpPr>
                <a:stCxn id="66" idx="4"/>
                <a:endCxn id="68" idx="4"/>
              </p:cNvCxnSpPr>
              <p:nvPr/>
            </p:nvCxnSpPr>
            <p:spPr>
              <a:xfrm rot="16200000" flipH="1">
                <a:off x="4668182" y="3136107"/>
                <a:ext cx="2360" cy="924786"/>
              </a:xfrm>
              <a:prstGeom prst="curvedConnector3">
                <a:avLst>
                  <a:gd name="adj1" fmla="val 14964044"/>
                </a:avLst>
              </a:prstGeom>
              <a:ln w="38100" cmpd="sng">
                <a:solidFill>
                  <a:schemeClr val="accent2">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3" name="Straight Arrow Connector 140"/>
              <p:cNvCxnSpPr>
                <a:stCxn id="66" idx="0"/>
                <a:endCxn id="71" idx="0"/>
              </p:cNvCxnSpPr>
              <p:nvPr/>
            </p:nvCxnSpPr>
            <p:spPr>
              <a:xfrm rot="16200000" flipH="1">
                <a:off x="4433448" y="3196157"/>
                <a:ext cx="0" cy="452956"/>
              </a:xfrm>
              <a:prstGeom prst="curvedConnector3">
                <a:avLst>
                  <a:gd name="adj1" fmla="val -96864407"/>
                </a:avLst>
              </a:prstGeom>
              <a:ln w="38100" cmpd="sng">
                <a:solidFill>
                  <a:schemeClr val="accent2">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grpSp>
          <p:nvGrpSpPr>
            <p:cNvPr id="54286" name="Group 73"/>
            <p:cNvGrpSpPr>
              <a:grpSpLocks/>
            </p:cNvGrpSpPr>
            <p:nvPr/>
          </p:nvGrpSpPr>
          <p:grpSpPr bwMode="auto">
            <a:xfrm>
              <a:off x="6774157" y="4563404"/>
              <a:ext cx="743195" cy="119054"/>
              <a:chOff x="4116671" y="3421689"/>
              <a:chExt cx="1105184" cy="177042"/>
            </a:xfrm>
          </p:grpSpPr>
          <p:sp>
            <p:nvSpPr>
              <p:cNvPr id="75" name="Oval 74"/>
              <p:cNvSpPr/>
              <p:nvPr/>
            </p:nvSpPr>
            <p:spPr>
              <a:xfrm>
                <a:off x="4117170" y="3422624"/>
                <a:ext cx="179295" cy="174685"/>
              </a:xfrm>
              <a:prstGeom prst="ellipse">
                <a:avLst/>
              </a:prstGeom>
              <a:noFill/>
              <a:ln w="38100" cmpd="sng">
                <a:solidFill>
                  <a:schemeClr val="accent2">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76" name="Straight Arrow Connector 75"/>
              <p:cNvCxnSpPr/>
              <p:nvPr/>
            </p:nvCxnSpPr>
            <p:spPr>
              <a:xfrm>
                <a:off x="4763577" y="3507606"/>
                <a:ext cx="273661" cy="0"/>
              </a:xfrm>
              <a:prstGeom prst="straightConnector1">
                <a:avLst/>
              </a:prstGeom>
              <a:ln w="38100" cmpd="sng">
                <a:solidFill>
                  <a:schemeClr val="accent2">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77" name="Oval 76"/>
              <p:cNvSpPr/>
              <p:nvPr/>
            </p:nvSpPr>
            <p:spPr>
              <a:xfrm>
                <a:off x="5041956" y="3424984"/>
                <a:ext cx="179295" cy="174685"/>
              </a:xfrm>
              <a:prstGeom prst="ellipse">
                <a:avLst/>
              </a:prstGeom>
              <a:noFill/>
              <a:ln w="38100" cmpd="sng">
                <a:solidFill>
                  <a:schemeClr val="accent2">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78" name="Oval 77"/>
              <p:cNvSpPr/>
              <p:nvPr/>
            </p:nvSpPr>
            <p:spPr>
              <a:xfrm>
                <a:off x="5093858" y="3469837"/>
                <a:ext cx="73133" cy="73178"/>
              </a:xfrm>
              <a:prstGeom prst="ellipse">
                <a:avLst/>
              </a:prstGeom>
              <a:noFill/>
              <a:ln w="38100" cmpd="sng">
                <a:solidFill>
                  <a:schemeClr val="accent2">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79" name="Straight Arrow Connector 78"/>
              <p:cNvCxnSpPr>
                <a:endCxn id="80" idx="2"/>
              </p:cNvCxnSpPr>
              <p:nvPr/>
            </p:nvCxnSpPr>
            <p:spPr>
              <a:xfrm>
                <a:off x="4296466" y="3509966"/>
                <a:ext cx="273661" cy="0"/>
              </a:xfrm>
              <a:prstGeom prst="straightConnector1">
                <a:avLst/>
              </a:prstGeom>
              <a:ln w="38100" cmpd="sng">
                <a:solidFill>
                  <a:schemeClr val="accent2">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0" name="Oval 79"/>
              <p:cNvSpPr/>
              <p:nvPr/>
            </p:nvSpPr>
            <p:spPr>
              <a:xfrm>
                <a:off x="4570127" y="3422624"/>
                <a:ext cx="176935" cy="174685"/>
              </a:xfrm>
              <a:prstGeom prst="ellipse">
                <a:avLst/>
              </a:prstGeom>
              <a:noFill/>
              <a:ln w="38100" cmpd="sng">
                <a:solidFill>
                  <a:schemeClr val="accent2">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81" name="Straight Arrow Connector 140"/>
              <p:cNvCxnSpPr>
                <a:stCxn id="75" idx="4"/>
                <a:endCxn id="77" idx="4"/>
              </p:cNvCxnSpPr>
              <p:nvPr/>
            </p:nvCxnSpPr>
            <p:spPr>
              <a:xfrm rot="16200000" flipH="1">
                <a:off x="4668030" y="3136097"/>
                <a:ext cx="2360" cy="924786"/>
              </a:xfrm>
              <a:prstGeom prst="curvedConnector3">
                <a:avLst>
                  <a:gd name="adj1" fmla="val 14964044"/>
                </a:avLst>
              </a:prstGeom>
              <a:ln w="38100" cmpd="sng">
                <a:solidFill>
                  <a:schemeClr val="accent2">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140"/>
              <p:cNvCxnSpPr>
                <a:stCxn id="75" idx="0"/>
                <a:endCxn id="80" idx="0"/>
              </p:cNvCxnSpPr>
              <p:nvPr/>
            </p:nvCxnSpPr>
            <p:spPr>
              <a:xfrm rot="16200000" flipH="1">
                <a:off x="4433296" y="3196146"/>
                <a:ext cx="0" cy="452956"/>
              </a:xfrm>
              <a:prstGeom prst="curvedConnector3">
                <a:avLst>
                  <a:gd name="adj1" fmla="val -96864407"/>
                </a:avLst>
              </a:prstGeom>
              <a:ln w="38100" cmpd="sng">
                <a:solidFill>
                  <a:schemeClr val="accent2">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grpSp>
          <p:nvGrpSpPr>
            <p:cNvPr id="54287" name="Group 82"/>
            <p:cNvGrpSpPr>
              <a:grpSpLocks/>
            </p:cNvGrpSpPr>
            <p:nvPr/>
          </p:nvGrpSpPr>
          <p:grpSpPr bwMode="auto">
            <a:xfrm>
              <a:off x="6866334" y="4485814"/>
              <a:ext cx="743195" cy="119054"/>
              <a:chOff x="4116671" y="3421689"/>
              <a:chExt cx="1105184" cy="177042"/>
            </a:xfrm>
          </p:grpSpPr>
          <p:sp>
            <p:nvSpPr>
              <p:cNvPr id="84" name="Oval 83"/>
              <p:cNvSpPr/>
              <p:nvPr/>
            </p:nvSpPr>
            <p:spPr>
              <a:xfrm>
                <a:off x="4116928" y="3422336"/>
                <a:ext cx="179295" cy="174685"/>
              </a:xfrm>
              <a:prstGeom prst="ellipse">
                <a:avLst/>
              </a:prstGeom>
              <a:noFill/>
              <a:ln w="38100" cmpd="sng">
                <a:solidFill>
                  <a:schemeClr val="accent2">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85" name="Straight Arrow Connector 84"/>
              <p:cNvCxnSpPr/>
              <p:nvPr/>
            </p:nvCxnSpPr>
            <p:spPr>
              <a:xfrm>
                <a:off x="4763335" y="3507318"/>
                <a:ext cx="273661" cy="0"/>
              </a:xfrm>
              <a:prstGeom prst="straightConnector1">
                <a:avLst/>
              </a:prstGeom>
              <a:ln w="38100" cmpd="sng">
                <a:solidFill>
                  <a:schemeClr val="accent2">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6" name="Oval 85"/>
              <p:cNvSpPr/>
              <p:nvPr/>
            </p:nvSpPr>
            <p:spPr>
              <a:xfrm>
                <a:off x="5041714" y="3424697"/>
                <a:ext cx="179295" cy="174685"/>
              </a:xfrm>
              <a:prstGeom prst="ellipse">
                <a:avLst/>
              </a:prstGeom>
              <a:noFill/>
              <a:ln w="38100" cmpd="sng">
                <a:solidFill>
                  <a:schemeClr val="accent2">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87" name="Oval 86"/>
              <p:cNvSpPr/>
              <p:nvPr/>
            </p:nvSpPr>
            <p:spPr>
              <a:xfrm>
                <a:off x="5093615" y="3469548"/>
                <a:ext cx="73133" cy="73180"/>
              </a:xfrm>
              <a:prstGeom prst="ellipse">
                <a:avLst/>
              </a:prstGeom>
              <a:noFill/>
              <a:ln w="38100" cmpd="sng">
                <a:solidFill>
                  <a:schemeClr val="accent2">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88" name="Straight Arrow Connector 87"/>
              <p:cNvCxnSpPr>
                <a:endCxn id="89" idx="2"/>
              </p:cNvCxnSpPr>
              <p:nvPr/>
            </p:nvCxnSpPr>
            <p:spPr>
              <a:xfrm>
                <a:off x="4296223" y="3509679"/>
                <a:ext cx="273661" cy="0"/>
              </a:xfrm>
              <a:prstGeom prst="straightConnector1">
                <a:avLst/>
              </a:prstGeom>
              <a:ln w="38100" cmpd="sng">
                <a:solidFill>
                  <a:schemeClr val="accent2">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9" name="Oval 88"/>
              <p:cNvSpPr/>
              <p:nvPr/>
            </p:nvSpPr>
            <p:spPr>
              <a:xfrm>
                <a:off x="4569885" y="3422336"/>
                <a:ext cx="176935" cy="174685"/>
              </a:xfrm>
              <a:prstGeom prst="ellipse">
                <a:avLst/>
              </a:prstGeom>
              <a:noFill/>
              <a:ln w="38100" cmpd="sng">
                <a:solidFill>
                  <a:schemeClr val="accent2">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90" name="Straight Arrow Connector 140"/>
              <p:cNvCxnSpPr>
                <a:stCxn id="84" idx="4"/>
                <a:endCxn id="86" idx="4"/>
              </p:cNvCxnSpPr>
              <p:nvPr/>
            </p:nvCxnSpPr>
            <p:spPr>
              <a:xfrm rot="16200000" flipH="1">
                <a:off x="4667788" y="3135809"/>
                <a:ext cx="2361" cy="924786"/>
              </a:xfrm>
              <a:prstGeom prst="curvedConnector3">
                <a:avLst>
                  <a:gd name="adj1" fmla="val 14964044"/>
                </a:avLst>
              </a:prstGeom>
              <a:ln w="38100" cmpd="sng">
                <a:solidFill>
                  <a:schemeClr val="accent2">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91" name="Straight Arrow Connector 140"/>
              <p:cNvCxnSpPr>
                <a:stCxn id="84" idx="0"/>
                <a:endCxn id="89" idx="0"/>
              </p:cNvCxnSpPr>
              <p:nvPr/>
            </p:nvCxnSpPr>
            <p:spPr>
              <a:xfrm rot="16200000" flipH="1">
                <a:off x="4433054" y="3195858"/>
                <a:ext cx="0" cy="452956"/>
              </a:xfrm>
              <a:prstGeom prst="curvedConnector3">
                <a:avLst>
                  <a:gd name="adj1" fmla="val -96864407"/>
                </a:avLst>
              </a:prstGeom>
              <a:ln w="38100" cmpd="sng">
                <a:solidFill>
                  <a:schemeClr val="accent2">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grpSp>
          <p:nvGrpSpPr>
            <p:cNvPr id="54288" name="Group 91"/>
            <p:cNvGrpSpPr>
              <a:grpSpLocks/>
            </p:cNvGrpSpPr>
            <p:nvPr/>
          </p:nvGrpSpPr>
          <p:grpSpPr bwMode="auto">
            <a:xfrm>
              <a:off x="6601571" y="4713253"/>
              <a:ext cx="743195" cy="119054"/>
              <a:chOff x="4116671" y="3421689"/>
              <a:chExt cx="1105184" cy="177042"/>
            </a:xfrm>
          </p:grpSpPr>
          <p:sp>
            <p:nvSpPr>
              <p:cNvPr id="93" name="Oval 92"/>
              <p:cNvSpPr/>
              <p:nvPr/>
            </p:nvSpPr>
            <p:spPr>
              <a:xfrm>
                <a:off x="4116671" y="3421686"/>
                <a:ext cx="179295" cy="174685"/>
              </a:xfrm>
              <a:prstGeom prst="ellipse">
                <a:avLst/>
              </a:prstGeom>
              <a:noFill/>
              <a:ln w="38100" cmpd="sng">
                <a:solidFill>
                  <a:schemeClr val="accent2">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94" name="Straight Arrow Connector 93"/>
              <p:cNvCxnSpPr/>
              <p:nvPr/>
            </p:nvCxnSpPr>
            <p:spPr>
              <a:xfrm>
                <a:off x="4763078" y="3506668"/>
                <a:ext cx="273661" cy="0"/>
              </a:xfrm>
              <a:prstGeom prst="straightConnector1">
                <a:avLst/>
              </a:prstGeom>
              <a:ln w="38100" cmpd="sng">
                <a:solidFill>
                  <a:schemeClr val="accent2">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5" name="Oval 94"/>
              <p:cNvSpPr/>
              <p:nvPr/>
            </p:nvSpPr>
            <p:spPr>
              <a:xfrm>
                <a:off x="5041457" y="3424046"/>
                <a:ext cx="179295" cy="174685"/>
              </a:xfrm>
              <a:prstGeom prst="ellipse">
                <a:avLst/>
              </a:prstGeom>
              <a:noFill/>
              <a:ln w="38100" cmpd="sng">
                <a:solidFill>
                  <a:schemeClr val="accent2">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96" name="Oval 95"/>
              <p:cNvSpPr/>
              <p:nvPr/>
            </p:nvSpPr>
            <p:spPr>
              <a:xfrm>
                <a:off x="5093358" y="3468898"/>
                <a:ext cx="73134" cy="73178"/>
              </a:xfrm>
              <a:prstGeom prst="ellipse">
                <a:avLst/>
              </a:prstGeom>
              <a:noFill/>
              <a:ln w="38100" cmpd="sng">
                <a:solidFill>
                  <a:schemeClr val="accent2">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97" name="Straight Arrow Connector 96"/>
              <p:cNvCxnSpPr>
                <a:endCxn id="98" idx="2"/>
              </p:cNvCxnSpPr>
              <p:nvPr/>
            </p:nvCxnSpPr>
            <p:spPr>
              <a:xfrm>
                <a:off x="4295966" y="3509028"/>
                <a:ext cx="273661" cy="0"/>
              </a:xfrm>
              <a:prstGeom prst="straightConnector1">
                <a:avLst/>
              </a:prstGeom>
              <a:ln w="38100" cmpd="sng">
                <a:solidFill>
                  <a:schemeClr val="accent2">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8" name="Oval 97"/>
              <p:cNvSpPr/>
              <p:nvPr/>
            </p:nvSpPr>
            <p:spPr>
              <a:xfrm>
                <a:off x="4569627" y="3421686"/>
                <a:ext cx="176937" cy="174685"/>
              </a:xfrm>
              <a:prstGeom prst="ellipse">
                <a:avLst/>
              </a:prstGeom>
              <a:noFill/>
              <a:ln w="38100" cmpd="sng">
                <a:solidFill>
                  <a:schemeClr val="accent2">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99" name="Straight Arrow Connector 140"/>
              <p:cNvCxnSpPr>
                <a:stCxn id="93" idx="4"/>
                <a:endCxn id="95" idx="4"/>
              </p:cNvCxnSpPr>
              <p:nvPr/>
            </p:nvCxnSpPr>
            <p:spPr>
              <a:xfrm rot="16200000" flipH="1">
                <a:off x="4667531" y="3135159"/>
                <a:ext cx="2360" cy="924786"/>
              </a:xfrm>
              <a:prstGeom prst="curvedConnector3">
                <a:avLst>
                  <a:gd name="adj1" fmla="val 14964044"/>
                </a:avLst>
              </a:prstGeom>
              <a:ln w="38100" cmpd="sng">
                <a:solidFill>
                  <a:schemeClr val="accent2">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0" name="Straight Arrow Connector 140"/>
              <p:cNvCxnSpPr>
                <a:stCxn id="93" idx="0"/>
                <a:endCxn id="98" idx="0"/>
              </p:cNvCxnSpPr>
              <p:nvPr/>
            </p:nvCxnSpPr>
            <p:spPr>
              <a:xfrm rot="16200000" flipH="1">
                <a:off x="4432797" y="3195208"/>
                <a:ext cx="0" cy="452956"/>
              </a:xfrm>
              <a:prstGeom prst="curvedConnector3">
                <a:avLst>
                  <a:gd name="adj1" fmla="val -96864407"/>
                </a:avLst>
              </a:prstGeom>
              <a:ln w="38100" cmpd="sng">
                <a:solidFill>
                  <a:schemeClr val="accent2">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grpSp>
          <p:nvGrpSpPr>
            <p:cNvPr id="54289" name="Group 100"/>
            <p:cNvGrpSpPr>
              <a:grpSpLocks/>
            </p:cNvGrpSpPr>
            <p:nvPr/>
          </p:nvGrpSpPr>
          <p:grpSpPr bwMode="auto">
            <a:xfrm>
              <a:off x="7138632" y="4333856"/>
              <a:ext cx="743195" cy="119054"/>
              <a:chOff x="4116671" y="3421689"/>
              <a:chExt cx="1105184" cy="177042"/>
            </a:xfrm>
          </p:grpSpPr>
          <p:sp>
            <p:nvSpPr>
              <p:cNvPr id="102" name="Oval 101"/>
              <p:cNvSpPr/>
              <p:nvPr/>
            </p:nvSpPr>
            <p:spPr>
              <a:xfrm>
                <a:off x="4117774" y="3421689"/>
                <a:ext cx="179295" cy="174685"/>
              </a:xfrm>
              <a:prstGeom prst="ellipse">
                <a:avLst/>
              </a:prstGeom>
              <a:noFill/>
              <a:ln w="38100" cmpd="sng">
                <a:solidFill>
                  <a:schemeClr val="accent2">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103" name="Straight Arrow Connector 102"/>
              <p:cNvCxnSpPr/>
              <p:nvPr/>
            </p:nvCxnSpPr>
            <p:spPr>
              <a:xfrm>
                <a:off x="4764180" y="3506671"/>
                <a:ext cx="273661" cy="0"/>
              </a:xfrm>
              <a:prstGeom prst="straightConnector1">
                <a:avLst/>
              </a:prstGeom>
              <a:ln w="38100" cmpd="sng">
                <a:solidFill>
                  <a:schemeClr val="accent2">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04" name="Oval 103"/>
              <p:cNvSpPr/>
              <p:nvPr/>
            </p:nvSpPr>
            <p:spPr>
              <a:xfrm>
                <a:off x="5042560" y="3424050"/>
                <a:ext cx="179295" cy="174685"/>
              </a:xfrm>
              <a:prstGeom prst="ellipse">
                <a:avLst/>
              </a:prstGeom>
              <a:noFill/>
              <a:ln w="38100" cmpd="sng">
                <a:solidFill>
                  <a:schemeClr val="accent2">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05" name="Oval 104"/>
              <p:cNvSpPr/>
              <p:nvPr/>
            </p:nvSpPr>
            <p:spPr>
              <a:xfrm>
                <a:off x="5094461" y="3468901"/>
                <a:ext cx="73133" cy="73180"/>
              </a:xfrm>
              <a:prstGeom prst="ellipse">
                <a:avLst/>
              </a:prstGeom>
              <a:noFill/>
              <a:ln w="38100" cmpd="sng">
                <a:solidFill>
                  <a:schemeClr val="accent2">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106" name="Straight Arrow Connector 105"/>
              <p:cNvCxnSpPr>
                <a:endCxn id="107" idx="2"/>
              </p:cNvCxnSpPr>
              <p:nvPr/>
            </p:nvCxnSpPr>
            <p:spPr>
              <a:xfrm>
                <a:off x="4297069" y="3509032"/>
                <a:ext cx="273661" cy="0"/>
              </a:xfrm>
              <a:prstGeom prst="straightConnector1">
                <a:avLst/>
              </a:prstGeom>
              <a:ln w="38100" cmpd="sng">
                <a:solidFill>
                  <a:schemeClr val="accent2">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07" name="Oval 106"/>
              <p:cNvSpPr/>
              <p:nvPr/>
            </p:nvSpPr>
            <p:spPr>
              <a:xfrm>
                <a:off x="4570730" y="3421689"/>
                <a:ext cx="176935" cy="174685"/>
              </a:xfrm>
              <a:prstGeom prst="ellipse">
                <a:avLst/>
              </a:prstGeom>
              <a:noFill/>
              <a:ln w="38100" cmpd="sng">
                <a:solidFill>
                  <a:schemeClr val="accent2">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108" name="Straight Arrow Connector 140"/>
              <p:cNvCxnSpPr>
                <a:stCxn id="102" idx="4"/>
                <a:endCxn id="104" idx="4"/>
              </p:cNvCxnSpPr>
              <p:nvPr/>
            </p:nvCxnSpPr>
            <p:spPr>
              <a:xfrm rot="16200000" flipH="1">
                <a:off x="4668634" y="3135162"/>
                <a:ext cx="2361" cy="924786"/>
              </a:xfrm>
              <a:prstGeom prst="curvedConnector3">
                <a:avLst>
                  <a:gd name="adj1" fmla="val 14964044"/>
                </a:avLst>
              </a:prstGeom>
              <a:ln w="38100" cmpd="sng">
                <a:solidFill>
                  <a:schemeClr val="accent2">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09" name="Straight Arrow Connector 140"/>
              <p:cNvCxnSpPr>
                <a:stCxn id="102" idx="0"/>
                <a:endCxn id="107" idx="0"/>
              </p:cNvCxnSpPr>
              <p:nvPr/>
            </p:nvCxnSpPr>
            <p:spPr>
              <a:xfrm rot="16200000" flipH="1">
                <a:off x="4433900" y="3195211"/>
                <a:ext cx="0" cy="452956"/>
              </a:xfrm>
              <a:prstGeom prst="curvedConnector3">
                <a:avLst>
                  <a:gd name="adj1" fmla="val -96864407"/>
                </a:avLst>
              </a:prstGeom>
              <a:ln w="38100" cmpd="sng">
                <a:solidFill>
                  <a:schemeClr val="accent2">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grpSp>
      <p:grpSp>
        <p:nvGrpSpPr>
          <p:cNvPr id="54282" name="Group 110"/>
          <p:cNvGrpSpPr>
            <a:grpSpLocks/>
          </p:cNvGrpSpPr>
          <p:nvPr/>
        </p:nvGrpSpPr>
        <p:grpSpPr bwMode="auto">
          <a:xfrm>
            <a:off x="4799013" y="5262563"/>
            <a:ext cx="4205287" cy="1093787"/>
            <a:chOff x="1823167" y="4697111"/>
            <a:chExt cx="2136379" cy="555701"/>
          </a:xfrm>
        </p:grpSpPr>
        <p:pic>
          <p:nvPicPr>
            <p:cNvPr id="54283" name="Picture 111" descr="latex-image-1.pdf"/>
            <p:cNvPicPr>
              <a:picLocks noChangeAspect="1"/>
            </p:cNvPicPr>
            <p:nvPr/>
          </p:nvPicPr>
          <p:blipFill>
            <a:blip r:embed="rId2"/>
            <a:srcRect/>
            <a:stretch>
              <a:fillRect/>
            </a:stretch>
          </p:blipFill>
          <p:spPr bwMode="auto">
            <a:xfrm>
              <a:off x="1905000" y="4754256"/>
              <a:ext cx="1952625" cy="444500"/>
            </a:xfrm>
            <a:prstGeom prst="rect">
              <a:avLst/>
            </a:prstGeom>
            <a:noFill/>
            <a:ln w="9525">
              <a:noFill/>
              <a:miter lim="800000"/>
              <a:headEnd/>
              <a:tailEnd/>
            </a:ln>
          </p:spPr>
        </p:pic>
        <p:sp>
          <p:nvSpPr>
            <p:cNvPr id="114" name="Rectangle 113"/>
            <p:cNvSpPr/>
            <p:nvPr/>
          </p:nvSpPr>
          <p:spPr>
            <a:xfrm>
              <a:off x="1823167" y="4697111"/>
              <a:ext cx="2136379" cy="555701"/>
            </a:xfrm>
            <a:prstGeom prst="rect">
              <a:avLst/>
            </a:prstGeom>
            <a:noFill/>
            <a:ln>
              <a:solidFill>
                <a:schemeClr val="accent2">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spTree>
    <p:extLst>
      <p:ext uri="{BB962C8B-B14F-4D97-AF65-F5344CB8AC3E}">
        <p14:creationId xmlns:p14="http://schemas.microsoft.com/office/powerpoint/2010/main" val="41745129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10"/>
                                        </p:tgtEl>
                                        <p:attrNameLst>
                                          <p:attrName>style.visibility</p:attrName>
                                        </p:attrNameLst>
                                      </p:cBhvr>
                                      <p:to>
                                        <p:strVal val="visible"/>
                                      </p:to>
                                    </p:set>
                                    <p:animEffect transition="in" filter="fade">
                                      <p:cBhvr>
                                        <p:cTn id="7" dur="500"/>
                                        <p:tgtEl>
                                          <p:spTgt spid="11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2"/>
                                        </p:tgtEl>
                                        <p:attrNameLst>
                                          <p:attrName>style.visibility</p:attrName>
                                        </p:attrNameLst>
                                      </p:cBhvr>
                                      <p:to>
                                        <p:strVal val="visible"/>
                                      </p:to>
                                    </p:set>
                                    <p:animEffect transition="in" filter="fade">
                                      <p:cBhvr>
                                        <p:cTn id="10" dur="500"/>
                                        <p:tgtEl>
                                          <p:spTgt spid="32"/>
                                        </p:tgtEl>
                                      </p:cBhvr>
                                    </p:animEffect>
                                  </p:childTnLst>
                                </p:cTn>
                              </p:par>
                              <p:par>
                                <p:cTn id="11" presetID="10" presetClass="entr" presetSubtype="0" fill="hold" nodeType="withEffect">
                                  <p:stCondLst>
                                    <p:cond delay="0"/>
                                  </p:stCondLst>
                                  <p:childTnLst>
                                    <p:set>
                                      <p:cBhvr>
                                        <p:cTn id="12" dur="1" fill="hold">
                                          <p:stCondLst>
                                            <p:cond delay="0"/>
                                          </p:stCondLst>
                                        </p:cTn>
                                        <p:tgtEl>
                                          <p:spTgt spid="38">
                                            <p:txEl>
                                              <p:pRg st="4" end="4"/>
                                            </p:txEl>
                                          </p:spTgt>
                                        </p:tgtEl>
                                        <p:attrNameLst>
                                          <p:attrName>style.visibility</p:attrName>
                                        </p:attrNameLst>
                                      </p:cBhvr>
                                      <p:to>
                                        <p:strVal val="visible"/>
                                      </p:to>
                                    </p:set>
                                    <p:animEffect transition="in" filter="fade">
                                      <p:cBhvr>
                                        <p:cTn id="13" dur="500"/>
                                        <p:tgtEl>
                                          <p:spTgt spid="3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Lst>
  </p:timing>
</p:sld>
</file>

<file path=ppt/slides/slide2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Example: String-valued Variables</a:t>
            </a:r>
            <a:endParaRPr lang="en-US" dirty="0"/>
          </a:p>
        </p:txBody>
      </p:sp>
      <p:sp>
        <p:nvSpPr>
          <p:cNvPr id="3" name="Content Placeholder 2"/>
          <p:cNvSpPr>
            <a:spLocks noGrp="1"/>
          </p:cNvSpPr>
          <p:nvPr>
            <p:ph idx="1"/>
          </p:nvPr>
        </p:nvSpPr>
        <p:spPr>
          <a:xfrm>
            <a:off x="625475" y="3848100"/>
            <a:ext cx="8061325" cy="2408238"/>
          </a:xfrm>
        </p:spPr>
        <p:txBody>
          <a:bodyPr rtlCol="0">
            <a:normAutofit lnSpcReduction="10000"/>
          </a:bodyPr>
          <a:lstStyle/>
          <a:p>
            <a:pPr eaLnBrk="1" fontAlgn="auto" hangingPunct="1">
              <a:spcAft>
                <a:spcPts val="0"/>
              </a:spcAft>
              <a:buFont typeface="Arial"/>
              <a:buChar char="•"/>
              <a:defRPr/>
            </a:pPr>
            <a:r>
              <a:rPr lang="en-US" dirty="0" smtClean="0"/>
              <a:t>Messages can </a:t>
            </a:r>
            <a:r>
              <a:rPr lang="en-US" b="1" dirty="0" smtClean="0"/>
              <a:t>grow</a:t>
            </a:r>
            <a:r>
              <a:rPr lang="en-US" dirty="0" smtClean="0"/>
              <a:t> </a:t>
            </a:r>
            <a:r>
              <a:rPr lang="en-US" b="1" dirty="0" smtClean="0"/>
              <a:t>larger </a:t>
            </a:r>
            <a:r>
              <a:rPr lang="en-US" dirty="0" smtClean="0"/>
              <a:t>when sent through a transducer factor</a:t>
            </a:r>
          </a:p>
          <a:p>
            <a:pPr eaLnBrk="1" fontAlgn="auto" hangingPunct="1">
              <a:spcAft>
                <a:spcPts val="0"/>
              </a:spcAft>
              <a:buFont typeface="Arial"/>
              <a:buChar char="•"/>
              <a:defRPr/>
            </a:pPr>
            <a:r>
              <a:rPr lang="en-US" dirty="0" smtClean="0"/>
              <a:t>Repeatedly sending messages through a transducer can cause them to </a:t>
            </a:r>
            <a:r>
              <a:rPr lang="en-US" b="1" dirty="0" smtClean="0"/>
              <a:t>grow to unbounded size</a:t>
            </a:r>
            <a:r>
              <a:rPr lang="en-US" dirty="0" smtClean="0"/>
              <a:t>!</a:t>
            </a:r>
            <a:endParaRPr lang="en-US" dirty="0"/>
          </a:p>
        </p:txBody>
      </p:sp>
      <p:sp>
        <p:nvSpPr>
          <p:cNvPr id="4" name="Slide Number Placeholder 3"/>
          <p:cNvSpPr>
            <a:spLocks noGrp="1"/>
          </p:cNvSpPr>
          <p:nvPr>
            <p:ph type="sldNum" sz="quarter" idx="12"/>
          </p:nvPr>
        </p:nvSpPr>
        <p:spPr/>
        <p:txBody>
          <a:bodyPr/>
          <a:lstStyle/>
          <a:p>
            <a:pPr>
              <a:defRPr/>
            </a:pPr>
            <a:fld id="{41C4EFEC-B5FB-4D29-AD38-A3D379E688A3}" type="slidenum">
              <a:rPr lang="en-US"/>
              <a:pPr>
                <a:defRPr/>
              </a:pPr>
              <a:t>298</a:t>
            </a:fld>
            <a:endParaRPr lang="en-US"/>
          </a:p>
        </p:txBody>
      </p:sp>
      <p:sp>
        <p:nvSpPr>
          <p:cNvPr id="6" name="Oval 5"/>
          <p:cNvSpPr/>
          <p:nvPr/>
        </p:nvSpPr>
        <p:spPr>
          <a:xfrm>
            <a:off x="1133475" y="2816225"/>
            <a:ext cx="495300" cy="501650"/>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accent1"/>
                </a:solidFill>
                <a:latin typeface="Times New Roman"/>
                <a:cs typeface="Times New Roman"/>
              </a:rPr>
              <a:t>X</a:t>
            </a:r>
            <a:r>
              <a:rPr lang="en-US" sz="1600" i="1" baseline="-25000" dirty="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10" name="Oval 9"/>
          <p:cNvSpPr/>
          <p:nvPr/>
        </p:nvSpPr>
        <p:spPr>
          <a:xfrm>
            <a:off x="1133475" y="1581150"/>
            <a:ext cx="495300" cy="50323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accent3"/>
                </a:solidFill>
                <a:latin typeface="Times New Roman"/>
                <a:cs typeface="Times New Roman"/>
              </a:rPr>
              <a:t>X</a:t>
            </a:r>
            <a:r>
              <a:rPr lang="en-US" sz="1600" i="1" baseline="-25000" dirty="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cxnSp>
        <p:nvCxnSpPr>
          <p:cNvPr id="11" name="Straight Connector 10"/>
          <p:cNvCxnSpPr>
            <a:stCxn id="12" idx="2"/>
            <a:endCxn id="6" idx="7"/>
          </p:cNvCxnSpPr>
          <p:nvPr/>
        </p:nvCxnSpPr>
        <p:spPr>
          <a:xfrm flipH="1">
            <a:off x="1557338" y="2554288"/>
            <a:ext cx="193675" cy="334962"/>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 name="Rectangle 11"/>
          <p:cNvSpPr/>
          <p:nvPr/>
        </p:nvSpPr>
        <p:spPr>
          <a:xfrm>
            <a:off x="1628775" y="2311400"/>
            <a:ext cx="244475" cy="242888"/>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sp>
        <p:nvSpPr>
          <p:cNvPr id="18" name="AutoShape 180"/>
          <p:cNvSpPr>
            <a:spLocks noChangeArrowheads="1"/>
          </p:cNvSpPr>
          <p:nvPr/>
        </p:nvSpPr>
        <p:spPr bwMode="auto">
          <a:xfrm>
            <a:off x="1828800" y="1103313"/>
            <a:ext cx="2132013" cy="654050"/>
          </a:xfrm>
          <a:prstGeom prst="cloudCallout">
            <a:avLst>
              <a:gd name="adj1" fmla="val -60809"/>
              <a:gd name="adj2" fmla="val 48788"/>
            </a:avLst>
          </a:prstGeom>
          <a:solidFill>
            <a:schemeClr val="accent2">
              <a:lumMod val="60000"/>
              <a:lumOff val="40000"/>
            </a:schemeClr>
          </a:solidFill>
          <a:ln w="9525">
            <a:solidFill>
              <a:schemeClr val="tx1"/>
            </a:solidFill>
            <a:round/>
            <a:headEnd/>
            <a:tailEnd/>
          </a:ln>
          <a:effectLst/>
          <a:extLst/>
        </p:spPr>
        <p:txBody>
          <a:bodyPr/>
          <a:lstStyle/>
          <a:p>
            <a:pPr fontAlgn="auto">
              <a:spcBef>
                <a:spcPts val="0"/>
              </a:spcBef>
              <a:spcAft>
                <a:spcPts val="0"/>
              </a:spcAft>
              <a:defRPr/>
            </a:pPr>
            <a:endParaRPr lang="en-US" sz="1800">
              <a:latin typeface="+mn-lt"/>
              <a:cs typeface="+mn-cs"/>
            </a:endParaRPr>
          </a:p>
        </p:txBody>
      </p:sp>
      <p:sp>
        <p:nvSpPr>
          <p:cNvPr id="34" name="Oval 33"/>
          <p:cNvSpPr/>
          <p:nvPr/>
        </p:nvSpPr>
        <p:spPr>
          <a:xfrm>
            <a:off x="2249488" y="1362075"/>
            <a:ext cx="220662" cy="21907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35" name="Straight Arrow Connector 34"/>
          <p:cNvCxnSpPr>
            <a:stCxn id="34" idx="6"/>
            <a:endCxn id="38" idx="2"/>
          </p:cNvCxnSpPr>
          <p:nvPr/>
        </p:nvCxnSpPr>
        <p:spPr>
          <a:xfrm flipV="1">
            <a:off x="2470150" y="1468438"/>
            <a:ext cx="346075"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36" name="TextBox 35"/>
          <p:cNvSpPr txBox="1"/>
          <p:nvPr/>
        </p:nvSpPr>
        <p:spPr>
          <a:xfrm>
            <a:off x="2457450" y="1181100"/>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55308" name="Group 36"/>
          <p:cNvGrpSpPr>
            <a:grpSpLocks/>
          </p:cNvGrpSpPr>
          <p:nvPr/>
        </p:nvGrpSpPr>
        <p:grpSpPr bwMode="auto">
          <a:xfrm>
            <a:off x="2816225" y="1358900"/>
            <a:ext cx="225425" cy="220663"/>
            <a:chOff x="2829108" y="3040558"/>
            <a:chExt cx="224572" cy="219456"/>
          </a:xfrm>
        </p:grpSpPr>
        <p:sp>
          <p:nvSpPr>
            <p:cNvPr id="38" name="Oval 37"/>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39" name="Oval 38"/>
            <p:cNvSpPr/>
            <p:nvPr/>
          </p:nvSpPr>
          <p:spPr>
            <a:xfrm>
              <a:off x="2893950" y="3097395"/>
              <a:ext cx="90145" cy="91571"/>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40" name="AutoShape 180"/>
          <p:cNvSpPr>
            <a:spLocks noChangeArrowheads="1"/>
          </p:cNvSpPr>
          <p:nvPr/>
        </p:nvSpPr>
        <p:spPr bwMode="auto">
          <a:xfrm>
            <a:off x="1828800" y="2990850"/>
            <a:ext cx="2406650" cy="654050"/>
          </a:xfrm>
          <a:prstGeom prst="cloudCallout">
            <a:avLst>
              <a:gd name="adj1" fmla="val -59535"/>
              <a:gd name="adj2" fmla="val -30114"/>
            </a:avLst>
          </a:prstGeom>
          <a:solidFill>
            <a:schemeClr val="accent2">
              <a:lumMod val="60000"/>
              <a:lumOff val="40000"/>
            </a:schemeClr>
          </a:solidFill>
          <a:ln w="9525">
            <a:solidFill>
              <a:schemeClr val="tx1"/>
            </a:solidFill>
            <a:round/>
            <a:headEnd/>
            <a:tailEnd/>
          </a:ln>
          <a:effectLst/>
          <a:extLst/>
        </p:spPr>
        <p:txBody>
          <a:bodyPr/>
          <a:lstStyle/>
          <a:p>
            <a:pPr fontAlgn="auto">
              <a:spcBef>
                <a:spcPts val="0"/>
              </a:spcBef>
              <a:spcAft>
                <a:spcPts val="0"/>
              </a:spcAft>
              <a:defRPr/>
            </a:pPr>
            <a:endParaRPr lang="en-US" sz="1800">
              <a:latin typeface="+mn-lt"/>
              <a:cs typeface="+mn-cs"/>
            </a:endParaRPr>
          </a:p>
        </p:txBody>
      </p:sp>
      <p:sp>
        <p:nvSpPr>
          <p:cNvPr id="41" name="Oval 40"/>
          <p:cNvSpPr/>
          <p:nvPr/>
        </p:nvSpPr>
        <p:spPr>
          <a:xfrm>
            <a:off x="2249488" y="3251200"/>
            <a:ext cx="220662" cy="21907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cxnSp>
        <p:nvCxnSpPr>
          <p:cNvPr id="42" name="Straight Arrow Connector 41"/>
          <p:cNvCxnSpPr>
            <a:stCxn id="41" idx="6"/>
            <a:endCxn id="45" idx="2"/>
          </p:cNvCxnSpPr>
          <p:nvPr/>
        </p:nvCxnSpPr>
        <p:spPr>
          <a:xfrm flipV="1">
            <a:off x="2470150" y="3357563"/>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43" name="TextBox 42"/>
          <p:cNvSpPr txBox="1">
            <a:spLocks noChangeArrowheads="1"/>
          </p:cNvSpPr>
          <p:nvPr/>
        </p:nvSpPr>
        <p:spPr bwMode="auto">
          <a:xfrm>
            <a:off x="2457450" y="3070225"/>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44" name="Group 43"/>
          <p:cNvGrpSpPr>
            <a:grpSpLocks/>
          </p:cNvGrpSpPr>
          <p:nvPr/>
        </p:nvGrpSpPr>
        <p:grpSpPr bwMode="auto">
          <a:xfrm>
            <a:off x="2816225" y="3248025"/>
            <a:ext cx="225425" cy="219075"/>
            <a:chOff x="2829108" y="3040558"/>
            <a:chExt cx="224572" cy="219456"/>
          </a:xfrm>
        </p:grpSpPr>
        <p:sp>
          <p:nvSpPr>
            <p:cNvPr id="45" name="Oval 44"/>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46" name="Oval 45"/>
            <p:cNvSpPr/>
            <p:nvPr/>
          </p:nvSpPr>
          <p:spPr>
            <a:xfrm>
              <a:off x="2893950" y="3097807"/>
              <a:ext cx="90145"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48" name="Straight Arrow Connector 47"/>
          <p:cNvCxnSpPr>
            <a:stCxn id="47" idx="6"/>
            <a:endCxn id="51" idx="2"/>
          </p:cNvCxnSpPr>
          <p:nvPr/>
        </p:nvCxnSpPr>
        <p:spPr>
          <a:xfrm flipV="1">
            <a:off x="2598738" y="2438400"/>
            <a:ext cx="346075" cy="3175"/>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49" name="TextBox 48"/>
          <p:cNvSpPr txBox="1"/>
          <p:nvPr/>
        </p:nvSpPr>
        <p:spPr>
          <a:xfrm>
            <a:off x="2598738" y="2171700"/>
            <a:ext cx="311150" cy="217488"/>
          </a:xfrm>
          <a:prstGeom prst="rect">
            <a:avLst/>
          </a:prstGeom>
          <a:noFill/>
        </p:spPr>
        <p:txBody>
          <a:bodyPr anchor="ctr"/>
          <a:lstStyle/>
          <a:p>
            <a:pPr algn="ctr" fontAlgn="auto">
              <a:spcBef>
                <a:spcPts val="0"/>
              </a:spcBef>
              <a:spcAft>
                <a:spcPts val="0"/>
              </a:spcAft>
              <a:defRPr/>
            </a:pPr>
            <a:r>
              <a:rPr lang="en-US" sz="2200" dirty="0" err="1">
                <a:solidFill>
                  <a:schemeClr val="accent3"/>
                </a:solidFill>
                <a:latin typeface="+mn-lt"/>
                <a:cs typeface="+mn-cs"/>
              </a:rPr>
              <a:t>ε</a:t>
            </a:r>
            <a:endParaRPr lang="en-US" sz="2200" dirty="0">
              <a:solidFill>
                <a:schemeClr val="accent3"/>
              </a:solidFill>
              <a:latin typeface="+mn-lt"/>
              <a:cs typeface="+mn-cs"/>
            </a:endParaRPr>
          </a:p>
        </p:txBody>
      </p:sp>
      <p:grpSp>
        <p:nvGrpSpPr>
          <p:cNvPr id="55316" name="Group 49"/>
          <p:cNvGrpSpPr>
            <a:grpSpLocks/>
          </p:cNvGrpSpPr>
          <p:nvPr/>
        </p:nvGrpSpPr>
        <p:grpSpPr bwMode="auto">
          <a:xfrm>
            <a:off x="2944813" y="2328863"/>
            <a:ext cx="223837" cy="219075"/>
            <a:chOff x="2829108" y="3040558"/>
            <a:chExt cx="224572" cy="219456"/>
          </a:xfrm>
        </p:grpSpPr>
        <p:sp>
          <p:nvSpPr>
            <p:cNvPr id="51" name="Oval 50"/>
            <p:cNvSpPr/>
            <p:nvPr/>
          </p:nvSpPr>
          <p:spPr>
            <a:xfrm>
              <a:off x="2829108" y="3040558"/>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52" name="Oval 51"/>
            <p:cNvSpPr/>
            <p:nvPr/>
          </p:nvSpPr>
          <p:spPr>
            <a:xfrm>
              <a:off x="2892817" y="3097807"/>
              <a:ext cx="92377" cy="92235"/>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55317" name="TextBox 52"/>
          <p:cNvSpPr txBox="1">
            <a:spLocks noChangeArrowheads="1"/>
          </p:cNvSpPr>
          <p:nvPr/>
        </p:nvSpPr>
        <p:spPr bwMode="auto">
          <a:xfrm>
            <a:off x="2586038" y="2416175"/>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cxnSp>
        <p:nvCxnSpPr>
          <p:cNvPr id="54" name="Straight Arrow Connector 53"/>
          <p:cNvCxnSpPr>
            <a:stCxn id="47" idx="0"/>
            <a:endCxn id="47" idx="2"/>
          </p:cNvCxnSpPr>
          <p:nvPr/>
        </p:nvCxnSpPr>
        <p:spPr>
          <a:xfrm rot="16200000" flipH="1" flipV="1">
            <a:off x="2378869" y="2331244"/>
            <a:ext cx="109537" cy="111125"/>
          </a:xfrm>
          <a:prstGeom prst="curvedConnector4">
            <a:avLst>
              <a:gd name="adj1" fmla="val -208333"/>
              <a:gd name="adj2" fmla="val 307097"/>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7" name="TextBox 56"/>
          <p:cNvSpPr txBox="1"/>
          <p:nvPr/>
        </p:nvSpPr>
        <p:spPr>
          <a:xfrm>
            <a:off x="2143125" y="1800225"/>
            <a:ext cx="350838"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sp>
        <p:nvSpPr>
          <p:cNvPr id="55320" name="TextBox 57"/>
          <p:cNvSpPr txBox="1">
            <a:spLocks noChangeArrowheads="1"/>
          </p:cNvSpPr>
          <p:nvPr/>
        </p:nvSpPr>
        <p:spPr bwMode="auto">
          <a:xfrm>
            <a:off x="2143125" y="2078038"/>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55321" name="Group 59"/>
          <p:cNvGrpSpPr>
            <a:grpSpLocks/>
          </p:cNvGrpSpPr>
          <p:nvPr/>
        </p:nvGrpSpPr>
        <p:grpSpPr bwMode="auto">
          <a:xfrm>
            <a:off x="2378075" y="2332038"/>
            <a:ext cx="220663" cy="219075"/>
            <a:chOff x="1996251" y="2401023"/>
            <a:chExt cx="220766" cy="219456"/>
          </a:xfrm>
        </p:grpSpPr>
        <p:sp>
          <p:nvSpPr>
            <p:cNvPr id="47" name="Oval 46"/>
            <p:cNvSpPr/>
            <p:nvPr/>
          </p:nvSpPr>
          <p:spPr>
            <a:xfrm>
              <a:off x="1996251" y="2401023"/>
              <a:ext cx="220766"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59" name="Oval 58"/>
            <p:cNvSpPr/>
            <p:nvPr/>
          </p:nvSpPr>
          <p:spPr>
            <a:xfrm>
              <a:off x="2061369" y="2464633"/>
              <a:ext cx="90529" cy="92235"/>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64" name="Straight Arrow Connector 63"/>
          <p:cNvCxnSpPr>
            <a:endCxn id="67" idx="2"/>
          </p:cNvCxnSpPr>
          <p:nvPr/>
        </p:nvCxnSpPr>
        <p:spPr>
          <a:xfrm flipV="1">
            <a:off x="3033713" y="3351213"/>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5" name="TextBox 64"/>
          <p:cNvSpPr txBox="1">
            <a:spLocks noChangeArrowheads="1"/>
          </p:cNvSpPr>
          <p:nvPr/>
        </p:nvSpPr>
        <p:spPr bwMode="auto">
          <a:xfrm>
            <a:off x="3019425" y="3063875"/>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66" name="Group 65"/>
          <p:cNvGrpSpPr>
            <a:grpSpLocks/>
          </p:cNvGrpSpPr>
          <p:nvPr/>
        </p:nvGrpSpPr>
        <p:grpSpPr bwMode="auto">
          <a:xfrm>
            <a:off x="3379788" y="3241675"/>
            <a:ext cx="223837" cy="219075"/>
            <a:chOff x="2829108" y="3040558"/>
            <a:chExt cx="224572" cy="219456"/>
          </a:xfrm>
        </p:grpSpPr>
        <p:sp>
          <p:nvSpPr>
            <p:cNvPr id="67" name="Oval 66"/>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68" name="Oval 67"/>
            <p:cNvSpPr/>
            <p:nvPr/>
          </p:nvSpPr>
          <p:spPr>
            <a:xfrm>
              <a:off x="2892817" y="3097807"/>
              <a:ext cx="92377"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sp>
        <p:nvSpPr>
          <p:cNvPr id="55" name="TextBox 54"/>
          <p:cNvSpPr txBox="1"/>
          <p:nvPr/>
        </p:nvSpPr>
        <p:spPr>
          <a:xfrm>
            <a:off x="0" y="6446838"/>
            <a:ext cx="2438400" cy="411162"/>
          </a:xfrm>
          <a:prstGeom prst="rect">
            <a:avLst/>
          </a:prstGeom>
          <a:solidFill>
            <a:schemeClr val="accent6">
              <a:lumMod val="60000"/>
              <a:lumOff val="40000"/>
            </a:schemeClr>
          </a:solidFill>
        </p:spPr>
        <p:txBody>
          <a:bodyPr anchor="ctr"/>
          <a:lstStyle/>
          <a:p>
            <a:pPr fontAlgn="auto">
              <a:spcBef>
                <a:spcPts val="0"/>
              </a:spcBef>
              <a:spcAft>
                <a:spcPts val="0"/>
              </a:spcAft>
              <a:defRPr/>
            </a:pPr>
            <a:r>
              <a:rPr lang="en-US" sz="1800" dirty="0">
                <a:latin typeface="+mn-lt"/>
                <a:cs typeface="+mn-cs"/>
              </a:rPr>
              <a:t>(Dreyer &amp; Eisner, 2009)</a:t>
            </a:r>
          </a:p>
        </p:txBody>
      </p:sp>
      <p:cxnSp>
        <p:nvCxnSpPr>
          <p:cNvPr id="56" name="Straight Connector 55"/>
          <p:cNvCxnSpPr>
            <a:stCxn id="12" idx="0"/>
            <a:endCxn id="10" idx="5"/>
          </p:cNvCxnSpPr>
          <p:nvPr/>
        </p:nvCxnSpPr>
        <p:spPr>
          <a:xfrm flipH="1" flipV="1">
            <a:off x="1557338" y="2011363"/>
            <a:ext cx="193675" cy="30003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2" name="Straight Connector 61"/>
          <p:cNvCxnSpPr>
            <a:stCxn id="63" idx="2"/>
            <a:endCxn id="6" idx="1"/>
          </p:cNvCxnSpPr>
          <p:nvPr/>
        </p:nvCxnSpPr>
        <p:spPr>
          <a:xfrm>
            <a:off x="998538" y="2557463"/>
            <a:ext cx="207962" cy="33178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3" name="Rectangle 62"/>
          <p:cNvSpPr/>
          <p:nvPr/>
        </p:nvSpPr>
        <p:spPr>
          <a:xfrm>
            <a:off x="876300" y="2314575"/>
            <a:ext cx="242888" cy="242888"/>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69" name="Straight Connector 68"/>
          <p:cNvCxnSpPr>
            <a:stCxn id="63" idx="0"/>
            <a:endCxn id="10" idx="3"/>
          </p:cNvCxnSpPr>
          <p:nvPr/>
        </p:nvCxnSpPr>
        <p:spPr>
          <a:xfrm flipV="1">
            <a:off x="998538" y="2011363"/>
            <a:ext cx="207962" cy="303212"/>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Arrow Connector 53"/>
          <p:cNvCxnSpPr>
            <a:stCxn id="85" idx="0"/>
            <a:endCxn id="85" idx="2"/>
          </p:cNvCxnSpPr>
          <p:nvPr/>
        </p:nvCxnSpPr>
        <p:spPr>
          <a:xfrm rot="16200000" flipH="1" flipV="1">
            <a:off x="367506" y="2337594"/>
            <a:ext cx="111125" cy="109538"/>
          </a:xfrm>
          <a:prstGeom prst="curvedConnector4">
            <a:avLst>
              <a:gd name="adj1" fmla="val -208333"/>
              <a:gd name="adj2" fmla="val 307097"/>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2" name="TextBox 81"/>
          <p:cNvSpPr txBox="1"/>
          <p:nvPr/>
        </p:nvSpPr>
        <p:spPr>
          <a:xfrm>
            <a:off x="131763" y="1804988"/>
            <a:ext cx="350837" cy="217487"/>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sp>
        <p:nvSpPr>
          <p:cNvPr id="55332" name="TextBox 82"/>
          <p:cNvSpPr txBox="1">
            <a:spLocks noChangeArrowheads="1"/>
          </p:cNvSpPr>
          <p:nvPr/>
        </p:nvSpPr>
        <p:spPr bwMode="auto">
          <a:xfrm>
            <a:off x="131763" y="2084388"/>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55333" name="Group 83"/>
          <p:cNvGrpSpPr>
            <a:grpSpLocks/>
          </p:cNvGrpSpPr>
          <p:nvPr/>
        </p:nvGrpSpPr>
        <p:grpSpPr bwMode="auto">
          <a:xfrm>
            <a:off x="368300" y="2336800"/>
            <a:ext cx="220663" cy="220663"/>
            <a:chOff x="1996251" y="2401023"/>
            <a:chExt cx="220766" cy="219456"/>
          </a:xfrm>
        </p:grpSpPr>
        <p:sp>
          <p:nvSpPr>
            <p:cNvPr id="85" name="Oval 84"/>
            <p:cNvSpPr/>
            <p:nvPr/>
          </p:nvSpPr>
          <p:spPr>
            <a:xfrm>
              <a:off x="1996251" y="2401023"/>
              <a:ext cx="220766"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86" name="Oval 85"/>
            <p:cNvSpPr/>
            <p:nvPr/>
          </p:nvSpPr>
          <p:spPr>
            <a:xfrm>
              <a:off x="2061369" y="2465755"/>
              <a:ext cx="90529" cy="89992"/>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26" name="Freeform 25"/>
          <p:cNvSpPr/>
          <p:nvPr/>
        </p:nvSpPr>
        <p:spPr>
          <a:xfrm>
            <a:off x="1739900" y="1995488"/>
            <a:ext cx="285750" cy="982662"/>
          </a:xfrm>
          <a:custGeom>
            <a:avLst/>
            <a:gdLst>
              <a:gd name="connsiteX0" fmla="*/ 0 w 286097"/>
              <a:gd name="connsiteY0" fmla="*/ 0 h 984005"/>
              <a:gd name="connsiteX1" fmla="*/ 286018 w 286097"/>
              <a:gd name="connsiteY1" fmla="*/ 503444 h 984005"/>
              <a:gd name="connsiteX2" fmla="*/ 22882 w 286097"/>
              <a:gd name="connsiteY2" fmla="*/ 984005 h 984005"/>
            </a:gdLst>
            <a:ahLst/>
            <a:cxnLst>
              <a:cxn ang="0">
                <a:pos x="connsiteX0" y="connsiteY0"/>
              </a:cxn>
              <a:cxn ang="0">
                <a:pos x="connsiteX1" y="connsiteY1"/>
              </a:cxn>
              <a:cxn ang="0">
                <a:pos x="connsiteX2" y="connsiteY2"/>
              </a:cxn>
            </a:cxnLst>
            <a:rect l="l" t="t" r="r" b="b"/>
            <a:pathLst>
              <a:path w="286097" h="984005">
                <a:moveTo>
                  <a:pt x="0" y="0"/>
                </a:moveTo>
                <a:cubicBezTo>
                  <a:pt x="141102" y="169721"/>
                  <a:pt x="282204" y="339443"/>
                  <a:pt x="286018" y="503444"/>
                </a:cubicBezTo>
                <a:cubicBezTo>
                  <a:pt x="289832" y="667445"/>
                  <a:pt x="156357" y="825725"/>
                  <a:pt x="22882" y="984005"/>
                </a:cubicBezTo>
              </a:path>
            </a:pathLst>
          </a:cu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ln>
                <a:solidFill>
                  <a:schemeClr val="accent4"/>
                </a:solidFill>
              </a:ln>
            </a:endParaRPr>
          </a:p>
        </p:txBody>
      </p:sp>
    </p:spTree>
    <p:extLst>
      <p:ext uri="{BB962C8B-B14F-4D97-AF65-F5344CB8AC3E}">
        <p14:creationId xmlns:p14="http://schemas.microsoft.com/office/powerpoint/2010/main" val="260033244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randombar(horizontal)">
                                      <p:cBhvr>
                                        <p:cTn id="7" dur="500"/>
                                        <p:tgtEl>
                                          <p:spTgt spid="40"/>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randombar(horizontal)">
                                      <p:cBhvr>
                                        <p:cTn id="10" dur="500"/>
                                        <p:tgtEl>
                                          <p:spTgt spid="41"/>
                                        </p:tgtEl>
                                      </p:cBhvr>
                                    </p:animEffect>
                                  </p:childTnLst>
                                </p:cTn>
                              </p:par>
                              <p:par>
                                <p:cTn id="11" presetID="14" presetClass="entr" presetSubtype="10" fill="hold"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randombar(horizontal)">
                                      <p:cBhvr>
                                        <p:cTn id="13" dur="500"/>
                                        <p:tgtEl>
                                          <p:spTgt spid="42"/>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randombar(horizontal)">
                                      <p:cBhvr>
                                        <p:cTn id="16" dur="500"/>
                                        <p:tgtEl>
                                          <p:spTgt spid="43"/>
                                        </p:tgtEl>
                                      </p:cBhvr>
                                    </p:animEffect>
                                  </p:childTnLst>
                                </p:cTn>
                              </p:par>
                              <p:par>
                                <p:cTn id="17" presetID="14" presetClass="entr" presetSubtype="10" fill="hold" nodeType="with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randombar(horizontal)">
                                      <p:cBhvr>
                                        <p:cTn id="19" dur="500"/>
                                        <p:tgtEl>
                                          <p:spTgt spid="44"/>
                                        </p:tgtEl>
                                      </p:cBhvr>
                                    </p:animEffect>
                                  </p:childTnLst>
                                </p:cTn>
                              </p:par>
                              <p:par>
                                <p:cTn id="20" presetID="14" presetClass="entr" presetSubtype="10" fill="hold" nodeType="withEffect">
                                  <p:stCondLst>
                                    <p:cond delay="0"/>
                                  </p:stCondLst>
                                  <p:childTnLst>
                                    <p:set>
                                      <p:cBhvr>
                                        <p:cTn id="21" dur="1" fill="hold">
                                          <p:stCondLst>
                                            <p:cond delay="0"/>
                                          </p:stCondLst>
                                        </p:cTn>
                                        <p:tgtEl>
                                          <p:spTgt spid="64"/>
                                        </p:tgtEl>
                                        <p:attrNameLst>
                                          <p:attrName>style.visibility</p:attrName>
                                        </p:attrNameLst>
                                      </p:cBhvr>
                                      <p:to>
                                        <p:strVal val="visible"/>
                                      </p:to>
                                    </p:set>
                                    <p:animEffect transition="in" filter="randombar(horizontal)">
                                      <p:cBhvr>
                                        <p:cTn id="22" dur="500"/>
                                        <p:tgtEl>
                                          <p:spTgt spid="64"/>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65"/>
                                        </p:tgtEl>
                                        <p:attrNameLst>
                                          <p:attrName>style.visibility</p:attrName>
                                        </p:attrNameLst>
                                      </p:cBhvr>
                                      <p:to>
                                        <p:strVal val="visible"/>
                                      </p:to>
                                    </p:set>
                                    <p:animEffect transition="in" filter="randombar(horizontal)">
                                      <p:cBhvr>
                                        <p:cTn id="25" dur="500"/>
                                        <p:tgtEl>
                                          <p:spTgt spid="65"/>
                                        </p:tgtEl>
                                      </p:cBhvr>
                                    </p:animEffect>
                                  </p:childTnLst>
                                </p:cTn>
                              </p:par>
                              <p:par>
                                <p:cTn id="26" presetID="14" presetClass="entr" presetSubtype="10" fill="hold" nodeType="withEffect">
                                  <p:stCondLst>
                                    <p:cond delay="0"/>
                                  </p:stCondLst>
                                  <p:childTnLst>
                                    <p:set>
                                      <p:cBhvr>
                                        <p:cTn id="27" dur="1" fill="hold">
                                          <p:stCondLst>
                                            <p:cond delay="0"/>
                                          </p:stCondLst>
                                        </p:cTn>
                                        <p:tgtEl>
                                          <p:spTgt spid="66"/>
                                        </p:tgtEl>
                                        <p:attrNameLst>
                                          <p:attrName>style.visibility</p:attrName>
                                        </p:attrNameLst>
                                      </p:cBhvr>
                                      <p:to>
                                        <p:strVal val="visible"/>
                                      </p:to>
                                    </p:set>
                                    <p:animEffect transition="in" filter="randombar(horizontal)">
                                      <p:cBhvr>
                                        <p:cTn id="28" dur="500"/>
                                        <p:tgtEl>
                                          <p:spTgt spid="6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P spid="41" grpId="0" animBg="1"/>
      <p:bldP spid="43" grpId="0"/>
      <p:bldP spid="65" grpId="0"/>
    </p:bldLst>
  </p:timing>
</p:sld>
</file>

<file path=ppt/slides/slide2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Example: String-valued Variables</a:t>
            </a:r>
            <a:endParaRPr lang="en-US" dirty="0"/>
          </a:p>
        </p:txBody>
      </p:sp>
      <p:sp>
        <p:nvSpPr>
          <p:cNvPr id="3" name="Content Placeholder 2"/>
          <p:cNvSpPr>
            <a:spLocks noGrp="1"/>
          </p:cNvSpPr>
          <p:nvPr>
            <p:ph idx="1"/>
          </p:nvPr>
        </p:nvSpPr>
        <p:spPr>
          <a:xfrm>
            <a:off x="625475" y="3848100"/>
            <a:ext cx="8061325" cy="2408238"/>
          </a:xfrm>
        </p:spPr>
        <p:txBody>
          <a:bodyPr rtlCol="0">
            <a:normAutofit lnSpcReduction="10000"/>
          </a:bodyPr>
          <a:lstStyle/>
          <a:p>
            <a:pPr eaLnBrk="1" fontAlgn="auto" hangingPunct="1">
              <a:spcAft>
                <a:spcPts val="0"/>
              </a:spcAft>
              <a:buFont typeface="Arial"/>
              <a:buChar char="•"/>
              <a:defRPr/>
            </a:pPr>
            <a:r>
              <a:rPr lang="en-US" dirty="0" smtClean="0"/>
              <a:t>Messages can </a:t>
            </a:r>
            <a:r>
              <a:rPr lang="en-US" b="1" dirty="0" smtClean="0"/>
              <a:t>grow</a:t>
            </a:r>
            <a:r>
              <a:rPr lang="en-US" dirty="0" smtClean="0"/>
              <a:t> </a:t>
            </a:r>
            <a:r>
              <a:rPr lang="en-US" b="1" dirty="0" smtClean="0"/>
              <a:t>larger </a:t>
            </a:r>
            <a:r>
              <a:rPr lang="en-US" dirty="0" smtClean="0"/>
              <a:t>when sent through a transducer factor</a:t>
            </a:r>
          </a:p>
          <a:p>
            <a:pPr eaLnBrk="1" fontAlgn="auto" hangingPunct="1">
              <a:spcAft>
                <a:spcPts val="0"/>
              </a:spcAft>
              <a:buFont typeface="Arial"/>
              <a:buChar char="•"/>
              <a:defRPr/>
            </a:pPr>
            <a:r>
              <a:rPr lang="en-US" dirty="0" smtClean="0"/>
              <a:t>Repeatedly sending messages through a transducer can cause them to </a:t>
            </a:r>
            <a:r>
              <a:rPr lang="en-US" b="1" dirty="0" smtClean="0"/>
              <a:t>grow to unbounded size</a:t>
            </a:r>
            <a:r>
              <a:rPr lang="en-US" dirty="0" smtClean="0"/>
              <a:t>!</a:t>
            </a:r>
            <a:endParaRPr lang="en-US" dirty="0"/>
          </a:p>
        </p:txBody>
      </p:sp>
      <p:sp>
        <p:nvSpPr>
          <p:cNvPr id="4" name="Slide Number Placeholder 3"/>
          <p:cNvSpPr>
            <a:spLocks noGrp="1"/>
          </p:cNvSpPr>
          <p:nvPr>
            <p:ph type="sldNum" sz="quarter" idx="12"/>
          </p:nvPr>
        </p:nvSpPr>
        <p:spPr/>
        <p:txBody>
          <a:bodyPr/>
          <a:lstStyle/>
          <a:p>
            <a:pPr>
              <a:defRPr/>
            </a:pPr>
            <a:fld id="{BAB49D3D-24CD-43A1-B675-AF7705A8EF60}" type="slidenum">
              <a:rPr lang="en-US"/>
              <a:pPr>
                <a:defRPr/>
              </a:pPr>
              <a:t>299</a:t>
            </a:fld>
            <a:endParaRPr lang="en-US"/>
          </a:p>
        </p:txBody>
      </p:sp>
      <p:sp>
        <p:nvSpPr>
          <p:cNvPr id="6" name="Oval 5"/>
          <p:cNvSpPr/>
          <p:nvPr/>
        </p:nvSpPr>
        <p:spPr>
          <a:xfrm>
            <a:off x="1133475" y="2816225"/>
            <a:ext cx="495300" cy="501650"/>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accent1"/>
                </a:solidFill>
                <a:latin typeface="Times New Roman"/>
                <a:cs typeface="Times New Roman"/>
              </a:rPr>
              <a:t>X</a:t>
            </a:r>
            <a:r>
              <a:rPr lang="en-US" sz="1600" i="1" baseline="-25000" dirty="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10" name="Oval 9"/>
          <p:cNvSpPr/>
          <p:nvPr/>
        </p:nvSpPr>
        <p:spPr>
          <a:xfrm>
            <a:off x="1133475" y="1581150"/>
            <a:ext cx="495300" cy="50323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accent3"/>
                </a:solidFill>
                <a:latin typeface="Times New Roman"/>
                <a:cs typeface="Times New Roman"/>
              </a:rPr>
              <a:t>X</a:t>
            </a:r>
            <a:r>
              <a:rPr lang="en-US" sz="1600" i="1" baseline="-25000" dirty="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cxnSp>
        <p:nvCxnSpPr>
          <p:cNvPr id="11" name="Straight Connector 10"/>
          <p:cNvCxnSpPr>
            <a:stCxn id="12" idx="2"/>
            <a:endCxn id="6" idx="7"/>
          </p:cNvCxnSpPr>
          <p:nvPr/>
        </p:nvCxnSpPr>
        <p:spPr>
          <a:xfrm flipH="1">
            <a:off x="1557338" y="2554288"/>
            <a:ext cx="193675" cy="334962"/>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 name="Rectangle 11"/>
          <p:cNvSpPr/>
          <p:nvPr/>
        </p:nvSpPr>
        <p:spPr>
          <a:xfrm>
            <a:off x="1628775" y="2311400"/>
            <a:ext cx="244475" cy="242888"/>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sp>
        <p:nvSpPr>
          <p:cNvPr id="40" name="AutoShape 180"/>
          <p:cNvSpPr>
            <a:spLocks noChangeArrowheads="1"/>
          </p:cNvSpPr>
          <p:nvPr/>
        </p:nvSpPr>
        <p:spPr bwMode="auto">
          <a:xfrm>
            <a:off x="1828800" y="2990850"/>
            <a:ext cx="2406650" cy="654050"/>
          </a:xfrm>
          <a:prstGeom prst="cloudCallout">
            <a:avLst>
              <a:gd name="adj1" fmla="val -59535"/>
              <a:gd name="adj2" fmla="val -30114"/>
            </a:avLst>
          </a:prstGeom>
          <a:solidFill>
            <a:schemeClr val="accent2">
              <a:lumMod val="60000"/>
              <a:lumOff val="40000"/>
            </a:schemeClr>
          </a:solidFill>
          <a:ln w="9525">
            <a:solidFill>
              <a:schemeClr val="tx1"/>
            </a:solidFill>
            <a:round/>
            <a:headEnd/>
            <a:tailEnd/>
          </a:ln>
          <a:effectLst/>
          <a:extLst/>
        </p:spPr>
        <p:txBody>
          <a:bodyPr/>
          <a:lstStyle/>
          <a:p>
            <a:pPr fontAlgn="auto">
              <a:spcBef>
                <a:spcPts val="0"/>
              </a:spcBef>
              <a:spcAft>
                <a:spcPts val="0"/>
              </a:spcAft>
              <a:defRPr/>
            </a:pPr>
            <a:endParaRPr lang="en-US" sz="1800">
              <a:latin typeface="+mn-lt"/>
              <a:cs typeface="+mn-cs"/>
            </a:endParaRPr>
          </a:p>
        </p:txBody>
      </p:sp>
      <p:sp>
        <p:nvSpPr>
          <p:cNvPr id="41" name="Oval 40"/>
          <p:cNvSpPr/>
          <p:nvPr/>
        </p:nvSpPr>
        <p:spPr>
          <a:xfrm>
            <a:off x="2249488" y="3251200"/>
            <a:ext cx="220662" cy="21907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cxnSp>
        <p:nvCxnSpPr>
          <p:cNvPr id="42" name="Straight Arrow Connector 41"/>
          <p:cNvCxnSpPr>
            <a:stCxn id="41" idx="6"/>
            <a:endCxn id="45" idx="2"/>
          </p:cNvCxnSpPr>
          <p:nvPr/>
        </p:nvCxnSpPr>
        <p:spPr>
          <a:xfrm flipV="1">
            <a:off x="2470150" y="3357563"/>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6331" name="TextBox 42"/>
          <p:cNvSpPr txBox="1">
            <a:spLocks noChangeArrowheads="1"/>
          </p:cNvSpPr>
          <p:nvPr/>
        </p:nvSpPr>
        <p:spPr bwMode="auto">
          <a:xfrm>
            <a:off x="2457450" y="3070225"/>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56332" name="Group 43"/>
          <p:cNvGrpSpPr>
            <a:grpSpLocks/>
          </p:cNvGrpSpPr>
          <p:nvPr/>
        </p:nvGrpSpPr>
        <p:grpSpPr bwMode="auto">
          <a:xfrm>
            <a:off x="2816225" y="3248025"/>
            <a:ext cx="225425" cy="219075"/>
            <a:chOff x="2829108" y="3040558"/>
            <a:chExt cx="224572" cy="219456"/>
          </a:xfrm>
        </p:grpSpPr>
        <p:sp>
          <p:nvSpPr>
            <p:cNvPr id="45" name="Oval 44"/>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46" name="Oval 45"/>
            <p:cNvSpPr/>
            <p:nvPr/>
          </p:nvSpPr>
          <p:spPr>
            <a:xfrm>
              <a:off x="2893950" y="3097807"/>
              <a:ext cx="90145"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48" name="Straight Arrow Connector 47"/>
          <p:cNvCxnSpPr>
            <a:stCxn id="47" idx="6"/>
            <a:endCxn id="51" idx="2"/>
          </p:cNvCxnSpPr>
          <p:nvPr/>
        </p:nvCxnSpPr>
        <p:spPr>
          <a:xfrm flipV="1">
            <a:off x="2598738" y="2438400"/>
            <a:ext cx="346075" cy="3175"/>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49" name="TextBox 48"/>
          <p:cNvSpPr txBox="1"/>
          <p:nvPr/>
        </p:nvSpPr>
        <p:spPr>
          <a:xfrm>
            <a:off x="2598738" y="2171700"/>
            <a:ext cx="311150" cy="217488"/>
          </a:xfrm>
          <a:prstGeom prst="rect">
            <a:avLst/>
          </a:prstGeom>
          <a:noFill/>
        </p:spPr>
        <p:txBody>
          <a:bodyPr anchor="ctr"/>
          <a:lstStyle/>
          <a:p>
            <a:pPr algn="ctr" fontAlgn="auto">
              <a:spcBef>
                <a:spcPts val="0"/>
              </a:spcBef>
              <a:spcAft>
                <a:spcPts val="0"/>
              </a:spcAft>
              <a:defRPr/>
            </a:pPr>
            <a:r>
              <a:rPr lang="en-US" sz="2200" dirty="0" err="1">
                <a:solidFill>
                  <a:schemeClr val="accent3"/>
                </a:solidFill>
                <a:latin typeface="+mn-lt"/>
                <a:cs typeface="+mn-cs"/>
              </a:rPr>
              <a:t>ε</a:t>
            </a:r>
            <a:endParaRPr lang="en-US" sz="2200" dirty="0">
              <a:solidFill>
                <a:schemeClr val="accent3"/>
              </a:solidFill>
              <a:latin typeface="+mn-lt"/>
              <a:cs typeface="+mn-cs"/>
            </a:endParaRPr>
          </a:p>
        </p:txBody>
      </p:sp>
      <p:grpSp>
        <p:nvGrpSpPr>
          <p:cNvPr id="56335" name="Group 49"/>
          <p:cNvGrpSpPr>
            <a:grpSpLocks/>
          </p:cNvGrpSpPr>
          <p:nvPr/>
        </p:nvGrpSpPr>
        <p:grpSpPr bwMode="auto">
          <a:xfrm>
            <a:off x="2944813" y="2328863"/>
            <a:ext cx="223837" cy="219075"/>
            <a:chOff x="2829108" y="3040558"/>
            <a:chExt cx="224572" cy="219456"/>
          </a:xfrm>
        </p:grpSpPr>
        <p:sp>
          <p:nvSpPr>
            <p:cNvPr id="51" name="Oval 50"/>
            <p:cNvSpPr/>
            <p:nvPr/>
          </p:nvSpPr>
          <p:spPr>
            <a:xfrm>
              <a:off x="2829108" y="3040558"/>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52" name="Oval 51"/>
            <p:cNvSpPr/>
            <p:nvPr/>
          </p:nvSpPr>
          <p:spPr>
            <a:xfrm>
              <a:off x="2892817" y="3097807"/>
              <a:ext cx="92377" cy="92235"/>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56336" name="TextBox 52"/>
          <p:cNvSpPr txBox="1">
            <a:spLocks noChangeArrowheads="1"/>
          </p:cNvSpPr>
          <p:nvPr/>
        </p:nvSpPr>
        <p:spPr bwMode="auto">
          <a:xfrm>
            <a:off x="2586038" y="2416175"/>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cxnSp>
        <p:nvCxnSpPr>
          <p:cNvPr id="54" name="Straight Arrow Connector 53"/>
          <p:cNvCxnSpPr>
            <a:stCxn id="47" idx="0"/>
            <a:endCxn id="47" idx="2"/>
          </p:cNvCxnSpPr>
          <p:nvPr/>
        </p:nvCxnSpPr>
        <p:spPr>
          <a:xfrm rot="16200000" flipH="1" flipV="1">
            <a:off x="2378869" y="2331244"/>
            <a:ext cx="109537" cy="111125"/>
          </a:xfrm>
          <a:prstGeom prst="curvedConnector4">
            <a:avLst>
              <a:gd name="adj1" fmla="val -208333"/>
              <a:gd name="adj2" fmla="val 307097"/>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7" name="TextBox 56"/>
          <p:cNvSpPr txBox="1"/>
          <p:nvPr/>
        </p:nvSpPr>
        <p:spPr>
          <a:xfrm>
            <a:off x="2143125" y="1800225"/>
            <a:ext cx="350838"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sp>
        <p:nvSpPr>
          <p:cNvPr id="56339" name="TextBox 57"/>
          <p:cNvSpPr txBox="1">
            <a:spLocks noChangeArrowheads="1"/>
          </p:cNvSpPr>
          <p:nvPr/>
        </p:nvSpPr>
        <p:spPr bwMode="auto">
          <a:xfrm>
            <a:off x="2143125" y="2078038"/>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56340" name="Group 59"/>
          <p:cNvGrpSpPr>
            <a:grpSpLocks/>
          </p:cNvGrpSpPr>
          <p:nvPr/>
        </p:nvGrpSpPr>
        <p:grpSpPr bwMode="auto">
          <a:xfrm>
            <a:off x="2378075" y="2332038"/>
            <a:ext cx="220663" cy="219075"/>
            <a:chOff x="1996251" y="2401023"/>
            <a:chExt cx="220766" cy="219456"/>
          </a:xfrm>
        </p:grpSpPr>
        <p:sp>
          <p:nvSpPr>
            <p:cNvPr id="47" name="Oval 46"/>
            <p:cNvSpPr/>
            <p:nvPr/>
          </p:nvSpPr>
          <p:spPr>
            <a:xfrm>
              <a:off x="1996251" y="2401023"/>
              <a:ext cx="220766"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59" name="Oval 58"/>
            <p:cNvSpPr/>
            <p:nvPr/>
          </p:nvSpPr>
          <p:spPr>
            <a:xfrm>
              <a:off x="2061369" y="2464633"/>
              <a:ext cx="90529" cy="92235"/>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64" name="Straight Arrow Connector 63"/>
          <p:cNvCxnSpPr>
            <a:endCxn id="67" idx="2"/>
          </p:cNvCxnSpPr>
          <p:nvPr/>
        </p:nvCxnSpPr>
        <p:spPr>
          <a:xfrm flipV="1">
            <a:off x="3033713" y="3351213"/>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6342" name="TextBox 64"/>
          <p:cNvSpPr txBox="1">
            <a:spLocks noChangeArrowheads="1"/>
          </p:cNvSpPr>
          <p:nvPr/>
        </p:nvSpPr>
        <p:spPr bwMode="auto">
          <a:xfrm>
            <a:off x="3019425" y="3063875"/>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56343" name="Group 65"/>
          <p:cNvGrpSpPr>
            <a:grpSpLocks/>
          </p:cNvGrpSpPr>
          <p:nvPr/>
        </p:nvGrpSpPr>
        <p:grpSpPr bwMode="auto">
          <a:xfrm>
            <a:off x="3379788" y="3241675"/>
            <a:ext cx="223837" cy="219075"/>
            <a:chOff x="2829108" y="3040558"/>
            <a:chExt cx="224572" cy="219456"/>
          </a:xfrm>
        </p:grpSpPr>
        <p:sp>
          <p:nvSpPr>
            <p:cNvPr id="67" name="Oval 66"/>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68" name="Oval 67"/>
            <p:cNvSpPr/>
            <p:nvPr/>
          </p:nvSpPr>
          <p:spPr>
            <a:xfrm>
              <a:off x="2892817" y="3097807"/>
              <a:ext cx="92377"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sp>
        <p:nvSpPr>
          <p:cNvPr id="55" name="TextBox 54"/>
          <p:cNvSpPr txBox="1"/>
          <p:nvPr/>
        </p:nvSpPr>
        <p:spPr>
          <a:xfrm>
            <a:off x="0" y="6446838"/>
            <a:ext cx="2438400" cy="411162"/>
          </a:xfrm>
          <a:prstGeom prst="rect">
            <a:avLst/>
          </a:prstGeom>
          <a:solidFill>
            <a:schemeClr val="accent6">
              <a:lumMod val="60000"/>
              <a:lumOff val="40000"/>
            </a:schemeClr>
          </a:solidFill>
        </p:spPr>
        <p:txBody>
          <a:bodyPr anchor="ctr"/>
          <a:lstStyle/>
          <a:p>
            <a:pPr fontAlgn="auto">
              <a:spcBef>
                <a:spcPts val="0"/>
              </a:spcBef>
              <a:spcAft>
                <a:spcPts val="0"/>
              </a:spcAft>
              <a:defRPr/>
            </a:pPr>
            <a:r>
              <a:rPr lang="en-US" sz="1800" dirty="0">
                <a:latin typeface="+mn-lt"/>
                <a:cs typeface="+mn-cs"/>
              </a:rPr>
              <a:t>(Dreyer &amp; Eisner, 2009)</a:t>
            </a:r>
          </a:p>
        </p:txBody>
      </p:sp>
      <p:cxnSp>
        <p:nvCxnSpPr>
          <p:cNvPr id="56" name="Straight Connector 55"/>
          <p:cNvCxnSpPr>
            <a:stCxn id="12" idx="0"/>
            <a:endCxn id="10" idx="5"/>
          </p:cNvCxnSpPr>
          <p:nvPr/>
        </p:nvCxnSpPr>
        <p:spPr>
          <a:xfrm flipH="1" flipV="1">
            <a:off x="1557338" y="2011363"/>
            <a:ext cx="193675" cy="30003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2" name="Straight Connector 61"/>
          <p:cNvCxnSpPr>
            <a:stCxn id="63" idx="2"/>
            <a:endCxn id="6" idx="1"/>
          </p:cNvCxnSpPr>
          <p:nvPr/>
        </p:nvCxnSpPr>
        <p:spPr>
          <a:xfrm>
            <a:off x="998538" y="2557463"/>
            <a:ext cx="207962" cy="33178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3" name="Rectangle 62"/>
          <p:cNvSpPr/>
          <p:nvPr/>
        </p:nvSpPr>
        <p:spPr>
          <a:xfrm>
            <a:off x="876300" y="2314575"/>
            <a:ext cx="242888" cy="242888"/>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69" name="Straight Connector 68"/>
          <p:cNvCxnSpPr>
            <a:stCxn id="63" idx="0"/>
            <a:endCxn id="10" idx="3"/>
          </p:cNvCxnSpPr>
          <p:nvPr/>
        </p:nvCxnSpPr>
        <p:spPr>
          <a:xfrm flipV="1">
            <a:off x="998538" y="2011363"/>
            <a:ext cx="207962" cy="303212"/>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Arrow Connector 53"/>
          <p:cNvCxnSpPr>
            <a:stCxn id="85" idx="0"/>
            <a:endCxn id="85" idx="2"/>
          </p:cNvCxnSpPr>
          <p:nvPr/>
        </p:nvCxnSpPr>
        <p:spPr>
          <a:xfrm rot="16200000" flipH="1" flipV="1">
            <a:off x="367506" y="2337594"/>
            <a:ext cx="111125" cy="109538"/>
          </a:xfrm>
          <a:prstGeom prst="curvedConnector4">
            <a:avLst>
              <a:gd name="adj1" fmla="val -208333"/>
              <a:gd name="adj2" fmla="val 307097"/>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2" name="TextBox 81"/>
          <p:cNvSpPr txBox="1"/>
          <p:nvPr/>
        </p:nvSpPr>
        <p:spPr>
          <a:xfrm>
            <a:off x="131763" y="1804988"/>
            <a:ext cx="350837" cy="217487"/>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sp>
        <p:nvSpPr>
          <p:cNvPr id="56351" name="TextBox 82"/>
          <p:cNvSpPr txBox="1">
            <a:spLocks noChangeArrowheads="1"/>
          </p:cNvSpPr>
          <p:nvPr/>
        </p:nvSpPr>
        <p:spPr bwMode="auto">
          <a:xfrm>
            <a:off x="131763" y="2084388"/>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56352" name="Group 83"/>
          <p:cNvGrpSpPr>
            <a:grpSpLocks/>
          </p:cNvGrpSpPr>
          <p:nvPr/>
        </p:nvGrpSpPr>
        <p:grpSpPr bwMode="auto">
          <a:xfrm>
            <a:off x="368300" y="2336800"/>
            <a:ext cx="220663" cy="220663"/>
            <a:chOff x="1996251" y="2401023"/>
            <a:chExt cx="220766" cy="219456"/>
          </a:xfrm>
        </p:grpSpPr>
        <p:sp>
          <p:nvSpPr>
            <p:cNvPr id="85" name="Oval 84"/>
            <p:cNvSpPr/>
            <p:nvPr/>
          </p:nvSpPr>
          <p:spPr>
            <a:xfrm>
              <a:off x="1996251" y="2401023"/>
              <a:ext cx="220766"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86" name="Oval 85"/>
            <p:cNvSpPr/>
            <p:nvPr/>
          </p:nvSpPr>
          <p:spPr>
            <a:xfrm>
              <a:off x="2061369" y="2465755"/>
              <a:ext cx="90529" cy="89992"/>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88" name="Freeform 87"/>
          <p:cNvSpPr/>
          <p:nvPr/>
        </p:nvSpPr>
        <p:spPr>
          <a:xfrm rot="11206186">
            <a:off x="735013" y="1893888"/>
            <a:ext cx="285750" cy="984250"/>
          </a:xfrm>
          <a:custGeom>
            <a:avLst/>
            <a:gdLst>
              <a:gd name="connsiteX0" fmla="*/ 0 w 286097"/>
              <a:gd name="connsiteY0" fmla="*/ 0 h 984005"/>
              <a:gd name="connsiteX1" fmla="*/ 286018 w 286097"/>
              <a:gd name="connsiteY1" fmla="*/ 503444 h 984005"/>
              <a:gd name="connsiteX2" fmla="*/ 22882 w 286097"/>
              <a:gd name="connsiteY2" fmla="*/ 984005 h 984005"/>
            </a:gdLst>
            <a:ahLst/>
            <a:cxnLst>
              <a:cxn ang="0">
                <a:pos x="connsiteX0" y="connsiteY0"/>
              </a:cxn>
              <a:cxn ang="0">
                <a:pos x="connsiteX1" y="connsiteY1"/>
              </a:cxn>
              <a:cxn ang="0">
                <a:pos x="connsiteX2" y="connsiteY2"/>
              </a:cxn>
            </a:cxnLst>
            <a:rect l="l" t="t" r="r" b="b"/>
            <a:pathLst>
              <a:path w="286097" h="984005">
                <a:moveTo>
                  <a:pt x="0" y="0"/>
                </a:moveTo>
                <a:cubicBezTo>
                  <a:pt x="141102" y="169721"/>
                  <a:pt x="282204" y="339443"/>
                  <a:pt x="286018" y="503444"/>
                </a:cubicBezTo>
                <a:cubicBezTo>
                  <a:pt x="289832" y="667445"/>
                  <a:pt x="156357" y="825725"/>
                  <a:pt x="22882" y="984005"/>
                </a:cubicBezTo>
              </a:path>
            </a:pathLst>
          </a:cu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ln>
                <a:solidFill>
                  <a:schemeClr val="accent4"/>
                </a:solidFill>
              </a:ln>
            </a:endParaRPr>
          </a:p>
        </p:txBody>
      </p:sp>
      <p:sp>
        <p:nvSpPr>
          <p:cNvPr id="61" name="AutoShape 180"/>
          <p:cNvSpPr>
            <a:spLocks noChangeArrowheads="1"/>
          </p:cNvSpPr>
          <p:nvPr/>
        </p:nvSpPr>
        <p:spPr bwMode="auto">
          <a:xfrm>
            <a:off x="1851025" y="1103313"/>
            <a:ext cx="2255838" cy="654050"/>
          </a:xfrm>
          <a:prstGeom prst="cloudCallout">
            <a:avLst>
              <a:gd name="adj1" fmla="val -56028"/>
              <a:gd name="adj2" fmla="val 47039"/>
            </a:avLst>
          </a:prstGeom>
          <a:solidFill>
            <a:schemeClr val="accent2">
              <a:lumMod val="60000"/>
              <a:lumOff val="40000"/>
            </a:schemeClr>
          </a:solidFill>
          <a:ln w="9525">
            <a:solidFill>
              <a:schemeClr val="tx1"/>
            </a:solidFill>
            <a:round/>
            <a:headEnd/>
            <a:tailEnd/>
          </a:ln>
          <a:effectLst/>
          <a:extLst/>
        </p:spPr>
        <p:txBody>
          <a:bodyPr/>
          <a:lstStyle/>
          <a:p>
            <a:pPr fontAlgn="auto">
              <a:spcBef>
                <a:spcPts val="0"/>
              </a:spcBef>
              <a:spcAft>
                <a:spcPts val="0"/>
              </a:spcAft>
              <a:defRPr/>
            </a:pPr>
            <a:endParaRPr lang="en-US" sz="1800">
              <a:latin typeface="+mn-lt"/>
              <a:cs typeface="+mn-cs"/>
            </a:endParaRPr>
          </a:p>
        </p:txBody>
      </p:sp>
      <p:sp>
        <p:nvSpPr>
          <p:cNvPr id="70" name="Oval 69"/>
          <p:cNvSpPr/>
          <p:nvPr/>
        </p:nvSpPr>
        <p:spPr>
          <a:xfrm>
            <a:off x="2249488" y="1362075"/>
            <a:ext cx="220662" cy="21907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71" name="Straight Arrow Connector 70"/>
          <p:cNvCxnSpPr>
            <a:stCxn id="70" idx="6"/>
            <a:endCxn id="74" idx="2"/>
          </p:cNvCxnSpPr>
          <p:nvPr/>
        </p:nvCxnSpPr>
        <p:spPr>
          <a:xfrm flipV="1">
            <a:off x="2470150" y="1468438"/>
            <a:ext cx="346075"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72" name="TextBox 71"/>
          <p:cNvSpPr txBox="1"/>
          <p:nvPr/>
        </p:nvSpPr>
        <p:spPr>
          <a:xfrm>
            <a:off x="2457450" y="1181100"/>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73" name="Group 72"/>
          <p:cNvGrpSpPr>
            <a:grpSpLocks/>
          </p:cNvGrpSpPr>
          <p:nvPr/>
        </p:nvGrpSpPr>
        <p:grpSpPr bwMode="auto">
          <a:xfrm>
            <a:off x="2816225" y="1358900"/>
            <a:ext cx="225425" cy="220663"/>
            <a:chOff x="2829108" y="3040558"/>
            <a:chExt cx="224572" cy="219456"/>
          </a:xfrm>
        </p:grpSpPr>
        <p:sp>
          <p:nvSpPr>
            <p:cNvPr id="74" name="Oval 73"/>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75" name="Oval 74"/>
            <p:cNvSpPr/>
            <p:nvPr/>
          </p:nvSpPr>
          <p:spPr>
            <a:xfrm>
              <a:off x="2893950" y="3097395"/>
              <a:ext cx="90145" cy="91571"/>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76" name="Straight Arrow Connector 75"/>
          <p:cNvCxnSpPr>
            <a:endCxn id="79" idx="2"/>
          </p:cNvCxnSpPr>
          <p:nvPr/>
        </p:nvCxnSpPr>
        <p:spPr>
          <a:xfrm flipV="1">
            <a:off x="3033713" y="1458913"/>
            <a:ext cx="346075"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77" name="TextBox 76"/>
          <p:cNvSpPr txBox="1"/>
          <p:nvPr/>
        </p:nvSpPr>
        <p:spPr>
          <a:xfrm>
            <a:off x="3019425" y="1171575"/>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78" name="Group 77"/>
          <p:cNvGrpSpPr>
            <a:grpSpLocks/>
          </p:cNvGrpSpPr>
          <p:nvPr/>
        </p:nvGrpSpPr>
        <p:grpSpPr bwMode="auto">
          <a:xfrm>
            <a:off x="3379788" y="1349375"/>
            <a:ext cx="223837" cy="219075"/>
            <a:chOff x="2829108" y="3040558"/>
            <a:chExt cx="224572" cy="219456"/>
          </a:xfrm>
        </p:grpSpPr>
        <p:sp>
          <p:nvSpPr>
            <p:cNvPr id="79" name="Oval 78"/>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80" name="Oval 79"/>
            <p:cNvSpPr/>
            <p:nvPr/>
          </p:nvSpPr>
          <p:spPr>
            <a:xfrm>
              <a:off x="2892817" y="3097807"/>
              <a:ext cx="92377"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Tree>
    <p:extLst>
      <p:ext uri="{BB962C8B-B14F-4D97-AF65-F5344CB8AC3E}">
        <p14:creationId xmlns:p14="http://schemas.microsoft.com/office/powerpoint/2010/main" val="139150321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randombar(horizontal)">
                                      <p:cBhvr>
                                        <p:cTn id="7" dur="500"/>
                                        <p:tgtEl>
                                          <p:spTgt spid="61"/>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70"/>
                                        </p:tgtEl>
                                        <p:attrNameLst>
                                          <p:attrName>style.visibility</p:attrName>
                                        </p:attrNameLst>
                                      </p:cBhvr>
                                      <p:to>
                                        <p:strVal val="visible"/>
                                      </p:to>
                                    </p:set>
                                    <p:animEffect transition="in" filter="randombar(horizontal)">
                                      <p:cBhvr>
                                        <p:cTn id="10" dur="500"/>
                                        <p:tgtEl>
                                          <p:spTgt spid="70"/>
                                        </p:tgtEl>
                                      </p:cBhvr>
                                    </p:animEffect>
                                  </p:childTnLst>
                                </p:cTn>
                              </p:par>
                              <p:par>
                                <p:cTn id="11" presetID="14" presetClass="entr" presetSubtype="10" fill="hold" nodeType="withEffect">
                                  <p:stCondLst>
                                    <p:cond delay="0"/>
                                  </p:stCondLst>
                                  <p:childTnLst>
                                    <p:set>
                                      <p:cBhvr>
                                        <p:cTn id="12" dur="1" fill="hold">
                                          <p:stCondLst>
                                            <p:cond delay="0"/>
                                          </p:stCondLst>
                                        </p:cTn>
                                        <p:tgtEl>
                                          <p:spTgt spid="71"/>
                                        </p:tgtEl>
                                        <p:attrNameLst>
                                          <p:attrName>style.visibility</p:attrName>
                                        </p:attrNameLst>
                                      </p:cBhvr>
                                      <p:to>
                                        <p:strVal val="visible"/>
                                      </p:to>
                                    </p:set>
                                    <p:animEffect transition="in" filter="randombar(horizontal)">
                                      <p:cBhvr>
                                        <p:cTn id="13" dur="500"/>
                                        <p:tgtEl>
                                          <p:spTgt spid="71"/>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72"/>
                                        </p:tgtEl>
                                        <p:attrNameLst>
                                          <p:attrName>style.visibility</p:attrName>
                                        </p:attrNameLst>
                                      </p:cBhvr>
                                      <p:to>
                                        <p:strVal val="visible"/>
                                      </p:to>
                                    </p:set>
                                    <p:animEffect transition="in" filter="randombar(horizontal)">
                                      <p:cBhvr>
                                        <p:cTn id="16" dur="500"/>
                                        <p:tgtEl>
                                          <p:spTgt spid="72"/>
                                        </p:tgtEl>
                                      </p:cBhvr>
                                    </p:animEffect>
                                  </p:childTnLst>
                                </p:cTn>
                              </p:par>
                              <p:par>
                                <p:cTn id="17" presetID="14" presetClass="entr" presetSubtype="10" fill="hold" nodeType="with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randombar(horizontal)">
                                      <p:cBhvr>
                                        <p:cTn id="19" dur="500"/>
                                        <p:tgtEl>
                                          <p:spTgt spid="73"/>
                                        </p:tgtEl>
                                      </p:cBhvr>
                                    </p:animEffect>
                                  </p:childTnLst>
                                </p:cTn>
                              </p:par>
                              <p:par>
                                <p:cTn id="20" presetID="14" presetClass="entr" presetSubtype="10" fill="hold" nodeType="withEffect">
                                  <p:stCondLst>
                                    <p:cond delay="0"/>
                                  </p:stCondLst>
                                  <p:childTnLst>
                                    <p:set>
                                      <p:cBhvr>
                                        <p:cTn id="21" dur="1" fill="hold">
                                          <p:stCondLst>
                                            <p:cond delay="0"/>
                                          </p:stCondLst>
                                        </p:cTn>
                                        <p:tgtEl>
                                          <p:spTgt spid="76"/>
                                        </p:tgtEl>
                                        <p:attrNameLst>
                                          <p:attrName>style.visibility</p:attrName>
                                        </p:attrNameLst>
                                      </p:cBhvr>
                                      <p:to>
                                        <p:strVal val="visible"/>
                                      </p:to>
                                    </p:set>
                                    <p:animEffect transition="in" filter="randombar(horizontal)">
                                      <p:cBhvr>
                                        <p:cTn id="22" dur="500"/>
                                        <p:tgtEl>
                                          <p:spTgt spid="76"/>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77"/>
                                        </p:tgtEl>
                                        <p:attrNameLst>
                                          <p:attrName>style.visibility</p:attrName>
                                        </p:attrNameLst>
                                      </p:cBhvr>
                                      <p:to>
                                        <p:strVal val="visible"/>
                                      </p:to>
                                    </p:set>
                                    <p:animEffect transition="in" filter="randombar(horizontal)">
                                      <p:cBhvr>
                                        <p:cTn id="25" dur="500"/>
                                        <p:tgtEl>
                                          <p:spTgt spid="77"/>
                                        </p:tgtEl>
                                      </p:cBhvr>
                                    </p:animEffect>
                                  </p:childTnLst>
                                </p:cTn>
                              </p:par>
                              <p:par>
                                <p:cTn id="26" presetID="14" presetClass="entr" presetSubtype="10" fill="hold" nodeType="withEffect">
                                  <p:stCondLst>
                                    <p:cond delay="0"/>
                                  </p:stCondLst>
                                  <p:childTnLst>
                                    <p:set>
                                      <p:cBhvr>
                                        <p:cTn id="27" dur="1" fill="hold">
                                          <p:stCondLst>
                                            <p:cond delay="0"/>
                                          </p:stCondLst>
                                        </p:cTn>
                                        <p:tgtEl>
                                          <p:spTgt spid="78"/>
                                        </p:tgtEl>
                                        <p:attrNameLst>
                                          <p:attrName>style.visibility</p:attrName>
                                        </p:attrNameLst>
                                      </p:cBhvr>
                                      <p:to>
                                        <p:strVal val="visible"/>
                                      </p:to>
                                    </p:set>
                                    <p:animEffect transition="in" filter="randombar(horizontal)">
                                      <p:cBhvr>
                                        <p:cTn id="28"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70" grpId="0" animBg="1"/>
      <p:bldP spid="72" grpId="0"/>
      <p:bldP spid="77"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457" name="Title 1"/>
          <p:cNvSpPr>
            <a:spLocks noGrp="1"/>
          </p:cNvSpPr>
          <p:nvPr>
            <p:ph type="title"/>
          </p:nvPr>
        </p:nvSpPr>
        <p:spPr/>
        <p:txBody>
          <a:bodyPr>
            <a:normAutofit fontScale="90000"/>
          </a:bodyPr>
          <a:lstStyle/>
          <a:p>
            <a:r>
              <a:rPr lang="en-US" smtClean="0"/>
              <a:t>Outline</a:t>
            </a:r>
          </a:p>
        </p:txBody>
      </p:sp>
      <p:sp>
        <p:nvSpPr>
          <p:cNvPr id="3" name="Content Placeholder 2"/>
          <p:cNvSpPr>
            <a:spLocks noGrp="1"/>
          </p:cNvSpPr>
          <p:nvPr>
            <p:ph idx="1"/>
          </p:nvPr>
        </p:nvSpPr>
        <p:spPr/>
        <p:txBody>
          <a:bodyPr>
            <a:normAutofit fontScale="70000" lnSpcReduction="20000"/>
          </a:bodyPr>
          <a:lstStyle/>
          <a:p>
            <a:pPr>
              <a:defRPr/>
            </a:pPr>
            <a:r>
              <a:rPr lang="en-US" dirty="0"/>
              <a:t>Do you want to push past the simple NLP models (logistic regression, PCFG, etc.) that we've all been using for 20 years?</a:t>
            </a:r>
          </a:p>
          <a:p>
            <a:pPr>
              <a:defRPr/>
            </a:pPr>
            <a:r>
              <a:rPr lang="en-US" dirty="0"/>
              <a:t>Then this tutorial is extremely practical for you!</a:t>
            </a:r>
          </a:p>
          <a:p>
            <a:pPr marL="971550" lvl="1" indent="-514350">
              <a:buFont typeface="+mj-lt"/>
              <a:buAutoNum type="arabicPeriod"/>
              <a:defRPr/>
            </a:pPr>
            <a:r>
              <a:rPr lang="en-US" b="1" dirty="0"/>
              <a:t>Models:</a:t>
            </a:r>
            <a:r>
              <a:rPr lang="en-US" dirty="0"/>
              <a:t> Factor graphs can express interactions among linguistic structures.</a:t>
            </a:r>
          </a:p>
          <a:p>
            <a:pPr marL="971550" lvl="1" indent="-514350">
              <a:buFont typeface="+mj-lt"/>
              <a:buAutoNum type="arabicPeriod"/>
              <a:defRPr/>
            </a:pPr>
            <a:r>
              <a:rPr lang="en-US" b="1" dirty="0"/>
              <a:t>Algorithm: </a:t>
            </a:r>
            <a:r>
              <a:rPr lang="en-US" dirty="0"/>
              <a:t>BP estimates the global effect of these interactions on each variable, using local computations.</a:t>
            </a:r>
          </a:p>
          <a:p>
            <a:pPr marL="971550" lvl="1" indent="-514350">
              <a:buFont typeface="+mj-lt"/>
              <a:buAutoNum type="arabicPeriod"/>
              <a:defRPr/>
            </a:pPr>
            <a:r>
              <a:rPr lang="en-US" b="1" dirty="0"/>
              <a:t>Intuitions: </a:t>
            </a:r>
            <a:r>
              <a:rPr lang="en-US" dirty="0"/>
              <a:t>What’s going on here?  Can we trust BP’s estimates?</a:t>
            </a:r>
          </a:p>
          <a:p>
            <a:pPr marL="971550" lvl="1" indent="-514350">
              <a:buFont typeface="+mj-lt"/>
              <a:buAutoNum type="arabicPeriod"/>
              <a:defRPr/>
            </a:pPr>
            <a:r>
              <a:rPr lang="en-US" b="1" dirty="0"/>
              <a:t>Fancier Models: </a:t>
            </a:r>
            <a:r>
              <a:rPr lang="en-US" dirty="0"/>
              <a:t>Hide a whole grammar and dynamic programming algorithm within a single factor.  BP coordinates multiple factors. </a:t>
            </a:r>
          </a:p>
          <a:p>
            <a:pPr marL="971550" lvl="1" indent="-514350">
              <a:buFont typeface="+mj-lt"/>
              <a:buAutoNum type="arabicPeriod"/>
              <a:defRPr/>
            </a:pPr>
            <a:r>
              <a:rPr lang="en-US" b="1" dirty="0"/>
              <a:t>Tweaked Algorithm: </a:t>
            </a:r>
            <a:r>
              <a:rPr lang="en-US" dirty="0"/>
              <a:t>Finish in fewer steps and make the steps faster.</a:t>
            </a:r>
          </a:p>
          <a:p>
            <a:pPr marL="971550" lvl="1" indent="-514350">
              <a:buFont typeface="+mj-lt"/>
              <a:buAutoNum type="arabicPeriod"/>
              <a:defRPr/>
            </a:pPr>
            <a:r>
              <a:rPr lang="en-US" b="1" dirty="0"/>
              <a:t>Learning: </a:t>
            </a:r>
            <a:r>
              <a:rPr lang="en-US" dirty="0"/>
              <a:t>Tune the parameters.  Approximately improve the true predictions -- or truly improve the approximate predictions</a:t>
            </a:r>
            <a:r>
              <a:rPr lang="en-US" dirty="0" smtClean="0"/>
              <a:t>.</a:t>
            </a:r>
          </a:p>
          <a:p>
            <a:pPr marL="971550" lvl="1" indent="-514350">
              <a:buFont typeface="+mj-lt"/>
              <a:buAutoNum type="arabicPeriod"/>
              <a:defRPr/>
            </a:pPr>
            <a:r>
              <a:rPr lang="en-US" b="1" dirty="0" smtClean="0"/>
              <a:t>Software: </a:t>
            </a:r>
            <a:r>
              <a:rPr lang="en-US" dirty="0" smtClean="0"/>
              <a:t>Build the model you want!</a:t>
            </a:r>
            <a:endParaRPr lang="en-US" b="1" dirty="0"/>
          </a:p>
        </p:txBody>
      </p:sp>
      <p:sp>
        <p:nvSpPr>
          <p:cNvPr id="4" name="Slide Number Placeholder 3"/>
          <p:cNvSpPr>
            <a:spLocks noGrp="1"/>
          </p:cNvSpPr>
          <p:nvPr>
            <p:ph type="sldNum" sz="quarter" idx="12"/>
          </p:nvPr>
        </p:nvSpPr>
        <p:spPr/>
        <p:txBody>
          <a:bodyPr/>
          <a:lstStyle/>
          <a:p>
            <a:pPr>
              <a:defRPr/>
            </a:pPr>
            <a:fld id="{AE3EEBE7-9511-4358-ACE6-BD7988D82AC1}" type="slidenum">
              <a:rPr lang="en-US" smtClean="0"/>
              <a:pPr>
                <a:defRPr/>
              </a:pPr>
              <a:t>3</a:t>
            </a:fld>
            <a:endParaRPr lang="en-US"/>
          </a:p>
        </p:txBody>
      </p:sp>
    </p:spTree>
    <p:extLst>
      <p:ext uri="{BB962C8B-B14F-4D97-AF65-F5344CB8AC3E}">
        <p14:creationId xmlns:p14="http://schemas.microsoft.com/office/powerpoint/2010/main" val="2337644265"/>
      </p:ext>
    </p:extLst>
  </p:cSld>
  <p:clrMapOvr>
    <a:masterClrMapping/>
  </p:clrMapOvr>
  <p:timing>
    <p:tnLst>
      <p:par>
        <p:cTn xmlns:p14="http://schemas.microsoft.com/office/powerpoint/2010/main" id="1" dur="indefinite" restart="never" nodeType="tmRoot"/>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Constituency Parsing</a:t>
            </a:r>
            <a:endParaRPr lang="en-US" dirty="0"/>
          </a:p>
        </p:txBody>
      </p:sp>
      <p:sp>
        <p:nvSpPr>
          <p:cNvPr id="4" name="Slide Number Placeholder 3"/>
          <p:cNvSpPr>
            <a:spLocks noGrp="1"/>
          </p:cNvSpPr>
          <p:nvPr>
            <p:ph type="sldNum" sz="quarter" idx="12"/>
          </p:nvPr>
        </p:nvSpPr>
        <p:spPr/>
        <p:txBody>
          <a:bodyPr/>
          <a:lstStyle/>
          <a:p>
            <a:pPr>
              <a:defRPr/>
            </a:pPr>
            <a:fld id="{25124834-1130-49FD-B727-EDDBDAC7ADA7}" type="slidenum">
              <a:rPr lang="en-US"/>
              <a:pPr>
                <a:defRPr/>
              </a:pPr>
              <a:t>30</a:t>
            </a:fld>
            <a:endParaRPr lang="en-US"/>
          </a:p>
        </p:txBody>
      </p:sp>
      <p:sp>
        <p:nvSpPr>
          <p:cNvPr id="6" name="Oval 5"/>
          <p:cNvSpPr/>
          <p:nvPr/>
        </p:nvSpPr>
        <p:spPr>
          <a:xfrm>
            <a:off x="4432300" y="3471863"/>
            <a:ext cx="295275" cy="300037"/>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7" name="Rectangle 6"/>
          <p:cNvSpPr/>
          <p:nvPr/>
        </p:nvSpPr>
        <p:spPr>
          <a:xfrm>
            <a:off x="4514850" y="4073525"/>
            <a:ext cx="144463"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8" name="Straight Connector 7"/>
          <p:cNvCxnSpPr>
            <a:stCxn id="6" idx="4"/>
            <a:endCxn id="7" idx="0"/>
          </p:cNvCxnSpPr>
          <p:nvPr/>
        </p:nvCxnSpPr>
        <p:spPr>
          <a:xfrm>
            <a:off x="4579938" y="3771900"/>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a:stCxn id="6" idx="6"/>
            <a:endCxn id="11" idx="2"/>
          </p:cNvCxnSpPr>
          <p:nvPr/>
        </p:nvCxnSpPr>
        <p:spPr>
          <a:xfrm>
            <a:off x="4727575" y="3621088"/>
            <a:ext cx="606425"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 name="Rectangle 9"/>
          <p:cNvSpPr/>
          <p:nvPr/>
        </p:nvSpPr>
        <p:spPr>
          <a:xfrm>
            <a:off x="4957763" y="3541713"/>
            <a:ext cx="146050" cy="14446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11" name="Oval 10"/>
          <p:cNvSpPr/>
          <p:nvPr/>
        </p:nvSpPr>
        <p:spPr>
          <a:xfrm>
            <a:off x="5334000" y="3471863"/>
            <a:ext cx="295275" cy="300037"/>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v</a:t>
            </a:r>
          </a:p>
        </p:txBody>
      </p:sp>
      <p:sp>
        <p:nvSpPr>
          <p:cNvPr id="12" name="Rectangle 11"/>
          <p:cNvSpPr/>
          <p:nvPr/>
        </p:nvSpPr>
        <p:spPr>
          <a:xfrm>
            <a:off x="5416550" y="4073525"/>
            <a:ext cx="144463"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13" name="Straight Connector 12"/>
          <p:cNvCxnSpPr>
            <a:stCxn id="11" idx="4"/>
            <a:endCxn id="12" idx="0"/>
          </p:cNvCxnSpPr>
          <p:nvPr/>
        </p:nvCxnSpPr>
        <p:spPr>
          <a:xfrm>
            <a:off x="5481638" y="3771900"/>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a:stCxn id="11" idx="6"/>
            <a:endCxn id="16" idx="2"/>
          </p:cNvCxnSpPr>
          <p:nvPr/>
        </p:nvCxnSpPr>
        <p:spPr>
          <a:xfrm flipV="1">
            <a:off x="5629275" y="3619500"/>
            <a:ext cx="620713"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5859463" y="3541713"/>
            <a:ext cx="146050" cy="14446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16" name="Oval 15"/>
          <p:cNvSpPr/>
          <p:nvPr/>
        </p:nvSpPr>
        <p:spPr>
          <a:xfrm>
            <a:off x="6249988" y="3470275"/>
            <a:ext cx="295275" cy="300038"/>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p</a:t>
            </a:r>
          </a:p>
        </p:txBody>
      </p:sp>
      <p:sp>
        <p:nvSpPr>
          <p:cNvPr id="17" name="Rectangle 16"/>
          <p:cNvSpPr/>
          <p:nvPr/>
        </p:nvSpPr>
        <p:spPr>
          <a:xfrm>
            <a:off x="6330950" y="4071938"/>
            <a:ext cx="144463" cy="1460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18" name="Straight Connector 17"/>
          <p:cNvCxnSpPr>
            <a:stCxn id="16" idx="4"/>
            <a:endCxn id="17" idx="0"/>
          </p:cNvCxnSpPr>
          <p:nvPr/>
        </p:nvCxnSpPr>
        <p:spPr>
          <a:xfrm>
            <a:off x="6397625" y="3770313"/>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a:stCxn id="16" idx="6"/>
            <a:endCxn id="21" idx="2"/>
          </p:cNvCxnSpPr>
          <p:nvPr/>
        </p:nvCxnSpPr>
        <p:spPr>
          <a:xfrm>
            <a:off x="6545263" y="3619500"/>
            <a:ext cx="611187"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0" name="Rectangle 19"/>
          <p:cNvSpPr/>
          <p:nvPr/>
        </p:nvSpPr>
        <p:spPr>
          <a:xfrm>
            <a:off x="6775450" y="3540125"/>
            <a:ext cx="144463"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21" name="Oval 20"/>
          <p:cNvSpPr/>
          <p:nvPr/>
        </p:nvSpPr>
        <p:spPr>
          <a:xfrm>
            <a:off x="7156450" y="3471863"/>
            <a:ext cx="295275" cy="30003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d</a:t>
            </a:r>
          </a:p>
        </p:txBody>
      </p:sp>
      <p:sp>
        <p:nvSpPr>
          <p:cNvPr id="22" name="Rectangle 21"/>
          <p:cNvSpPr/>
          <p:nvPr/>
        </p:nvSpPr>
        <p:spPr>
          <a:xfrm>
            <a:off x="7237413" y="4073525"/>
            <a:ext cx="144462"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23" name="Straight Connector 22"/>
          <p:cNvCxnSpPr>
            <a:stCxn id="21" idx="4"/>
            <a:endCxn id="22" idx="0"/>
          </p:cNvCxnSpPr>
          <p:nvPr/>
        </p:nvCxnSpPr>
        <p:spPr>
          <a:xfrm>
            <a:off x="7304088" y="3771900"/>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a:stCxn id="21" idx="6"/>
            <a:endCxn id="26" idx="2"/>
          </p:cNvCxnSpPr>
          <p:nvPr/>
        </p:nvCxnSpPr>
        <p:spPr>
          <a:xfrm flipV="1">
            <a:off x="7451725" y="3619500"/>
            <a:ext cx="606425"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5" name="Rectangle 24"/>
          <p:cNvSpPr/>
          <p:nvPr/>
        </p:nvSpPr>
        <p:spPr>
          <a:xfrm>
            <a:off x="7681913" y="3541713"/>
            <a:ext cx="144462" cy="14446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26" name="Oval 25"/>
          <p:cNvSpPr/>
          <p:nvPr/>
        </p:nvSpPr>
        <p:spPr>
          <a:xfrm>
            <a:off x="8058150" y="3470275"/>
            <a:ext cx="295275" cy="300038"/>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27" name="Rectangle 26"/>
          <p:cNvSpPr/>
          <p:nvPr/>
        </p:nvSpPr>
        <p:spPr>
          <a:xfrm>
            <a:off x="8139113" y="4071938"/>
            <a:ext cx="144462" cy="1460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28" name="Straight Connector 27"/>
          <p:cNvCxnSpPr>
            <a:stCxn id="26" idx="4"/>
            <a:endCxn id="27" idx="0"/>
          </p:cNvCxnSpPr>
          <p:nvPr/>
        </p:nvCxnSpPr>
        <p:spPr>
          <a:xfrm>
            <a:off x="8205788" y="3770313"/>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66586" name="Group 28"/>
          <p:cNvGrpSpPr>
            <a:grpSpLocks/>
          </p:cNvGrpSpPr>
          <p:nvPr/>
        </p:nvGrpSpPr>
        <p:grpSpPr bwMode="auto">
          <a:xfrm>
            <a:off x="4217988" y="4298950"/>
            <a:ext cx="4400550" cy="201613"/>
            <a:chOff x="492120" y="3950977"/>
            <a:chExt cx="8067290" cy="370958"/>
          </a:xfrm>
        </p:grpSpPr>
        <p:sp>
          <p:nvSpPr>
            <p:cNvPr id="66625" name="TextBox 49"/>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600">
                  <a:latin typeface="Rockwell"/>
                  <a:ea typeface="Rockwell"/>
                  <a:cs typeface="Rockwell"/>
                </a:rPr>
                <a:t>time</a:t>
              </a:r>
            </a:p>
          </p:txBody>
        </p:sp>
        <p:sp>
          <p:nvSpPr>
            <p:cNvPr id="66626" name="TextBox 50"/>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like</a:t>
              </a:r>
            </a:p>
          </p:txBody>
        </p:sp>
        <p:sp>
          <p:nvSpPr>
            <p:cNvPr id="66627" name="TextBox 51"/>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flies</a:t>
              </a:r>
            </a:p>
          </p:txBody>
        </p:sp>
        <p:sp>
          <p:nvSpPr>
            <p:cNvPr id="66628" name="TextBox 52"/>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an</a:t>
              </a:r>
            </a:p>
          </p:txBody>
        </p:sp>
        <p:sp>
          <p:nvSpPr>
            <p:cNvPr id="66629" name="TextBox 53"/>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arrow</a:t>
              </a:r>
            </a:p>
          </p:txBody>
        </p:sp>
      </p:grpSp>
      <p:grpSp>
        <p:nvGrpSpPr>
          <p:cNvPr id="66587" name="Group 2"/>
          <p:cNvGrpSpPr>
            <a:grpSpLocks/>
          </p:cNvGrpSpPr>
          <p:nvPr/>
        </p:nvGrpSpPr>
        <p:grpSpPr bwMode="auto">
          <a:xfrm>
            <a:off x="7602538" y="2865438"/>
            <a:ext cx="295275" cy="520700"/>
            <a:chOff x="7602439" y="2864737"/>
            <a:chExt cx="295048" cy="521272"/>
          </a:xfrm>
        </p:grpSpPr>
        <p:sp>
          <p:nvSpPr>
            <p:cNvPr id="30" name="Oval 29"/>
            <p:cNvSpPr/>
            <p:nvPr/>
          </p:nvSpPr>
          <p:spPr>
            <a:xfrm>
              <a:off x="7602439" y="2864737"/>
              <a:ext cx="295048" cy="298778"/>
            </a:xfrm>
            <a:prstGeom prst="ellipse">
              <a:avLst/>
            </a:prstGeom>
            <a:solidFill>
              <a:schemeClr val="accent5">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np</a:t>
              </a:r>
              <a:endParaRPr lang="en-US" sz="1600" dirty="0">
                <a:solidFill>
                  <a:schemeClr val="tx1"/>
                </a:solidFill>
                <a:latin typeface="Rockwell"/>
                <a:cs typeface="Rockwell"/>
              </a:endParaRPr>
            </a:p>
          </p:txBody>
        </p:sp>
        <p:sp>
          <p:nvSpPr>
            <p:cNvPr id="31" name="Rectangle 30"/>
            <p:cNvSpPr/>
            <p:nvPr/>
          </p:nvSpPr>
          <p:spPr>
            <a:xfrm>
              <a:off x="7680166" y="3241387"/>
              <a:ext cx="144352" cy="14462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33" name="Straight Connector 32"/>
            <p:cNvCxnSpPr>
              <a:stCxn id="31" idx="0"/>
              <a:endCxn id="30" idx="4"/>
            </p:cNvCxnSpPr>
            <p:nvPr/>
          </p:nvCxnSpPr>
          <p:spPr>
            <a:xfrm flipH="1" flipV="1">
              <a:off x="7749963" y="3163515"/>
              <a:ext cx="1587" cy="77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35" name="Oval 34"/>
          <p:cNvSpPr/>
          <p:nvPr/>
        </p:nvSpPr>
        <p:spPr>
          <a:xfrm>
            <a:off x="6702425" y="1789113"/>
            <a:ext cx="295275" cy="300037"/>
          </a:xfrm>
          <a:prstGeom prst="ellipse">
            <a:avLst/>
          </a:prstGeom>
          <a:solidFill>
            <a:schemeClr val="accent3">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vp</a:t>
            </a:r>
            <a:endParaRPr lang="en-US" sz="1600" dirty="0">
              <a:solidFill>
                <a:schemeClr val="tx1"/>
              </a:solidFill>
              <a:latin typeface="Rockwell"/>
              <a:cs typeface="Rockwell"/>
            </a:endParaRPr>
          </a:p>
        </p:txBody>
      </p:sp>
      <p:sp>
        <p:nvSpPr>
          <p:cNvPr id="36" name="Rectangle 35"/>
          <p:cNvSpPr/>
          <p:nvPr/>
        </p:nvSpPr>
        <p:spPr>
          <a:xfrm>
            <a:off x="6778625" y="2166938"/>
            <a:ext cx="144463" cy="14446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38" name="Straight Connector 37"/>
          <p:cNvCxnSpPr>
            <a:stCxn id="36" idx="0"/>
            <a:endCxn id="35" idx="4"/>
          </p:cNvCxnSpPr>
          <p:nvPr/>
        </p:nvCxnSpPr>
        <p:spPr>
          <a:xfrm flipH="1" flipV="1">
            <a:off x="6850063" y="2089150"/>
            <a:ext cx="0" cy="777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0" name="Oval 39"/>
          <p:cNvSpPr/>
          <p:nvPr/>
        </p:nvSpPr>
        <p:spPr>
          <a:xfrm>
            <a:off x="7164388" y="2308225"/>
            <a:ext cx="293687" cy="298450"/>
          </a:xfrm>
          <a:prstGeom prst="ellipse">
            <a:avLst/>
          </a:prstGeom>
          <a:solidFill>
            <a:schemeClr val="bg2">
              <a:lumMod val="5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pp</a:t>
            </a:r>
            <a:endParaRPr lang="en-US" sz="1600" dirty="0">
              <a:solidFill>
                <a:schemeClr val="tx1"/>
              </a:solidFill>
              <a:latin typeface="Rockwell"/>
              <a:cs typeface="Rockwell"/>
            </a:endParaRPr>
          </a:p>
        </p:txBody>
      </p:sp>
      <p:sp>
        <p:nvSpPr>
          <p:cNvPr id="41" name="Rectangle 40"/>
          <p:cNvSpPr/>
          <p:nvPr/>
        </p:nvSpPr>
        <p:spPr>
          <a:xfrm>
            <a:off x="7240588" y="2695575"/>
            <a:ext cx="144462"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cxnSp>
        <p:nvCxnSpPr>
          <p:cNvPr id="43" name="Straight Connector 42"/>
          <p:cNvCxnSpPr>
            <a:stCxn id="41" idx="0"/>
            <a:endCxn id="40" idx="4"/>
          </p:cNvCxnSpPr>
          <p:nvPr/>
        </p:nvCxnSpPr>
        <p:spPr>
          <a:xfrm flipH="1" flipV="1">
            <a:off x="7312025" y="2606675"/>
            <a:ext cx="0" cy="8890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Oval 44"/>
          <p:cNvSpPr/>
          <p:nvPr/>
        </p:nvSpPr>
        <p:spPr>
          <a:xfrm>
            <a:off x="6249988" y="1296988"/>
            <a:ext cx="295275" cy="298450"/>
          </a:xfrm>
          <a:prstGeom prst="ellipse">
            <a:avLst/>
          </a:prstGeom>
          <a:solidFill>
            <a:schemeClr val="accent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s</a:t>
            </a:r>
          </a:p>
        </p:txBody>
      </p:sp>
      <p:sp>
        <p:nvSpPr>
          <p:cNvPr id="46" name="Rectangle 45"/>
          <p:cNvSpPr/>
          <p:nvPr/>
        </p:nvSpPr>
        <p:spPr>
          <a:xfrm>
            <a:off x="6327775" y="1673225"/>
            <a:ext cx="144463"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cxnSp>
        <p:nvCxnSpPr>
          <p:cNvPr id="48" name="Straight Connector 47"/>
          <p:cNvCxnSpPr>
            <a:stCxn id="46" idx="0"/>
            <a:endCxn id="45" idx="4"/>
          </p:cNvCxnSpPr>
          <p:nvPr/>
        </p:nvCxnSpPr>
        <p:spPr>
          <a:xfrm flipH="1" flipV="1">
            <a:off x="6397625" y="1595438"/>
            <a:ext cx="1588" cy="7778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5" name="Content Placeholder 2"/>
          <p:cNvSpPr txBox="1">
            <a:spLocks/>
          </p:cNvSpPr>
          <p:nvPr/>
        </p:nvSpPr>
        <p:spPr>
          <a:xfrm>
            <a:off x="457200" y="1211263"/>
            <a:ext cx="3756025" cy="5145087"/>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p>
            <a:pPr>
              <a:spcBef>
                <a:spcPct val="20000"/>
              </a:spcBef>
              <a:buFont typeface="Arial" charset="0"/>
              <a:buNone/>
              <a:defRPr/>
            </a:pPr>
            <a:r>
              <a:rPr lang="en-US" sz="2600">
                <a:latin typeface="Candara" pitchFamily="34" charset="0"/>
              </a:rPr>
              <a:t>What if we needed to predict the tree structure too? </a:t>
            </a:r>
          </a:p>
          <a:p>
            <a:pPr>
              <a:spcBef>
                <a:spcPct val="20000"/>
              </a:spcBef>
              <a:buFont typeface="Arial" charset="0"/>
              <a:buNone/>
              <a:defRPr/>
            </a:pPr>
            <a:endParaRPr lang="en-US" sz="2600">
              <a:latin typeface="Candara" pitchFamily="34" charset="0"/>
            </a:endParaRPr>
          </a:p>
          <a:p>
            <a:pPr>
              <a:spcBef>
                <a:spcPct val="20000"/>
              </a:spcBef>
              <a:buFont typeface="Arial" charset="0"/>
              <a:buNone/>
              <a:defRPr/>
            </a:pPr>
            <a:r>
              <a:rPr lang="en-US" sz="2600" b="1">
                <a:latin typeface="Candara" pitchFamily="34" charset="0"/>
              </a:rPr>
              <a:t>Use more variables:</a:t>
            </a:r>
            <a:r>
              <a:rPr lang="en-US" sz="2600">
                <a:latin typeface="Candara" pitchFamily="34" charset="0"/>
              </a:rPr>
              <a:t> Predict the nonterminal of each substring, or ∅ if it’s not a constituent.</a:t>
            </a:r>
          </a:p>
        </p:txBody>
      </p:sp>
      <p:grpSp>
        <p:nvGrpSpPr>
          <p:cNvPr id="66598" name="Group 72"/>
          <p:cNvGrpSpPr>
            <a:grpSpLocks/>
          </p:cNvGrpSpPr>
          <p:nvPr/>
        </p:nvGrpSpPr>
        <p:grpSpPr bwMode="auto">
          <a:xfrm>
            <a:off x="6702425" y="2865438"/>
            <a:ext cx="295275" cy="520700"/>
            <a:chOff x="7602439" y="2864737"/>
            <a:chExt cx="295048" cy="521272"/>
          </a:xfrm>
        </p:grpSpPr>
        <p:sp>
          <p:nvSpPr>
            <p:cNvPr id="74" name="Oval 73"/>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75" name="Rectangle 74"/>
            <p:cNvSpPr/>
            <p:nvPr/>
          </p:nvSpPr>
          <p:spPr>
            <a:xfrm>
              <a:off x="7680167" y="3241387"/>
              <a:ext cx="144351" cy="14462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76" name="Straight Connector 75"/>
            <p:cNvCxnSpPr>
              <a:stCxn id="75" idx="0"/>
              <a:endCxn id="74" idx="4"/>
            </p:cNvCxnSpPr>
            <p:nvPr/>
          </p:nvCxnSpPr>
          <p:spPr>
            <a:xfrm flipH="1" flipV="1">
              <a:off x="7749963" y="3163515"/>
              <a:ext cx="1586" cy="77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66599" name="Group 76"/>
          <p:cNvGrpSpPr>
            <a:grpSpLocks/>
          </p:cNvGrpSpPr>
          <p:nvPr/>
        </p:nvGrpSpPr>
        <p:grpSpPr bwMode="auto">
          <a:xfrm>
            <a:off x="5789613" y="2840038"/>
            <a:ext cx="295275" cy="520700"/>
            <a:chOff x="7602439" y="2864737"/>
            <a:chExt cx="295048" cy="521272"/>
          </a:xfrm>
        </p:grpSpPr>
        <p:sp>
          <p:nvSpPr>
            <p:cNvPr id="78" name="Oval 77"/>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79" name="Rectangle 78"/>
            <p:cNvSpPr/>
            <p:nvPr/>
          </p:nvSpPr>
          <p:spPr>
            <a:xfrm>
              <a:off x="7680166" y="3241387"/>
              <a:ext cx="144352" cy="14462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0" name="Straight Connector 79"/>
            <p:cNvCxnSpPr>
              <a:stCxn id="79" idx="0"/>
              <a:endCxn id="78" idx="4"/>
            </p:cNvCxnSpPr>
            <p:nvPr/>
          </p:nvCxnSpPr>
          <p:spPr>
            <a:xfrm flipH="1" flipV="1">
              <a:off x="7749963" y="3163515"/>
              <a:ext cx="1587" cy="77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66600" name="Group 80"/>
          <p:cNvGrpSpPr>
            <a:grpSpLocks/>
          </p:cNvGrpSpPr>
          <p:nvPr/>
        </p:nvGrpSpPr>
        <p:grpSpPr bwMode="auto">
          <a:xfrm>
            <a:off x="4886325" y="2865438"/>
            <a:ext cx="295275" cy="520700"/>
            <a:chOff x="7602439" y="2864737"/>
            <a:chExt cx="295048" cy="521272"/>
          </a:xfrm>
        </p:grpSpPr>
        <p:sp>
          <p:nvSpPr>
            <p:cNvPr id="82" name="Oval 81"/>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83" name="Rectangle 82"/>
            <p:cNvSpPr/>
            <p:nvPr/>
          </p:nvSpPr>
          <p:spPr>
            <a:xfrm>
              <a:off x="7680167" y="3241387"/>
              <a:ext cx="144351" cy="14462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4" name="Straight Connector 83"/>
            <p:cNvCxnSpPr>
              <a:stCxn id="83" idx="0"/>
              <a:endCxn id="82" idx="4"/>
            </p:cNvCxnSpPr>
            <p:nvPr/>
          </p:nvCxnSpPr>
          <p:spPr>
            <a:xfrm flipH="1" flipV="1">
              <a:off x="7749963" y="3163515"/>
              <a:ext cx="1586" cy="77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66601" name="Group 84"/>
          <p:cNvGrpSpPr>
            <a:grpSpLocks/>
          </p:cNvGrpSpPr>
          <p:nvPr/>
        </p:nvGrpSpPr>
        <p:grpSpPr bwMode="auto">
          <a:xfrm>
            <a:off x="5334000" y="2308225"/>
            <a:ext cx="295275" cy="520700"/>
            <a:chOff x="7602439" y="2864737"/>
            <a:chExt cx="295048" cy="521272"/>
          </a:xfrm>
        </p:grpSpPr>
        <p:sp>
          <p:nvSpPr>
            <p:cNvPr id="86" name="Oval 85"/>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87" name="Rectangle 86"/>
            <p:cNvSpPr/>
            <p:nvPr/>
          </p:nvSpPr>
          <p:spPr>
            <a:xfrm>
              <a:off x="7680167" y="3241388"/>
              <a:ext cx="144351" cy="1446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8" name="Straight Connector 87"/>
            <p:cNvCxnSpPr>
              <a:stCxn id="87" idx="0"/>
              <a:endCxn id="86" idx="4"/>
            </p:cNvCxnSpPr>
            <p:nvPr/>
          </p:nvCxnSpPr>
          <p:spPr>
            <a:xfrm flipH="1" flipV="1">
              <a:off x="7749963" y="3163515"/>
              <a:ext cx="1586" cy="778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66602" name="Group 88"/>
          <p:cNvGrpSpPr>
            <a:grpSpLocks/>
          </p:cNvGrpSpPr>
          <p:nvPr/>
        </p:nvGrpSpPr>
        <p:grpSpPr bwMode="auto">
          <a:xfrm>
            <a:off x="6249988" y="2308225"/>
            <a:ext cx="295275" cy="520700"/>
            <a:chOff x="7602439" y="2864737"/>
            <a:chExt cx="295048" cy="521272"/>
          </a:xfrm>
        </p:grpSpPr>
        <p:sp>
          <p:nvSpPr>
            <p:cNvPr id="90" name="Oval 89"/>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91" name="Rectangle 90"/>
            <p:cNvSpPr/>
            <p:nvPr/>
          </p:nvSpPr>
          <p:spPr>
            <a:xfrm>
              <a:off x="7680166" y="3241388"/>
              <a:ext cx="144352" cy="1446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2" name="Straight Connector 91"/>
            <p:cNvCxnSpPr>
              <a:stCxn id="91" idx="0"/>
              <a:endCxn id="90" idx="4"/>
            </p:cNvCxnSpPr>
            <p:nvPr/>
          </p:nvCxnSpPr>
          <p:spPr>
            <a:xfrm flipH="1" flipV="1">
              <a:off x="7749963" y="3163515"/>
              <a:ext cx="1587" cy="778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66603" name="Group 92"/>
          <p:cNvGrpSpPr>
            <a:grpSpLocks/>
          </p:cNvGrpSpPr>
          <p:nvPr/>
        </p:nvGrpSpPr>
        <p:grpSpPr bwMode="auto">
          <a:xfrm>
            <a:off x="5789613" y="1787525"/>
            <a:ext cx="295275" cy="520700"/>
            <a:chOff x="7602439" y="2864737"/>
            <a:chExt cx="295048" cy="521272"/>
          </a:xfrm>
        </p:grpSpPr>
        <p:sp>
          <p:nvSpPr>
            <p:cNvPr id="94" name="Oval 93"/>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95" name="Rectangle 94"/>
            <p:cNvSpPr/>
            <p:nvPr/>
          </p:nvSpPr>
          <p:spPr>
            <a:xfrm>
              <a:off x="7680166" y="3241388"/>
              <a:ext cx="144352" cy="1446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6" name="Straight Connector 95"/>
            <p:cNvCxnSpPr>
              <a:stCxn id="95" idx="0"/>
              <a:endCxn id="94" idx="4"/>
            </p:cNvCxnSpPr>
            <p:nvPr/>
          </p:nvCxnSpPr>
          <p:spPr>
            <a:xfrm flipH="1" flipV="1">
              <a:off x="7749963" y="3163515"/>
              <a:ext cx="1587" cy="778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1322856577"/>
      </p:ext>
    </p:extLst>
  </p:cSld>
  <p:clrMapOvr>
    <a:masterClrMapping/>
  </p:clrMapOvr>
  <p:timing>
    <p:tnLst>
      <p:par>
        <p:cTn xmlns:p14="http://schemas.microsoft.com/office/powerpoint/2010/main" id="1" dur="indefinite" restart="never" nodeType="tmRoot"/>
      </p:par>
    </p:tnLst>
  </p:timing>
</p:sld>
</file>

<file path=ppt/slides/slide3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Example: String-valued Variables</a:t>
            </a:r>
            <a:endParaRPr lang="en-US" dirty="0"/>
          </a:p>
        </p:txBody>
      </p:sp>
      <p:sp>
        <p:nvSpPr>
          <p:cNvPr id="3" name="Content Placeholder 2"/>
          <p:cNvSpPr>
            <a:spLocks noGrp="1"/>
          </p:cNvSpPr>
          <p:nvPr>
            <p:ph idx="1"/>
          </p:nvPr>
        </p:nvSpPr>
        <p:spPr>
          <a:xfrm>
            <a:off x="625475" y="3848100"/>
            <a:ext cx="8061325" cy="2408238"/>
          </a:xfrm>
        </p:spPr>
        <p:txBody>
          <a:bodyPr rtlCol="0">
            <a:normAutofit lnSpcReduction="10000"/>
          </a:bodyPr>
          <a:lstStyle/>
          <a:p>
            <a:pPr eaLnBrk="1" fontAlgn="auto" hangingPunct="1">
              <a:spcAft>
                <a:spcPts val="0"/>
              </a:spcAft>
              <a:buFont typeface="Arial"/>
              <a:buChar char="•"/>
              <a:defRPr/>
            </a:pPr>
            <a:r>
              <a:rPr lang="en-US" dirty="0" smtClean="0"/>
              <a:t>Messages can </a:t>
            </a:r>
            <a:r>
              <a:rPr lang="en-US" b="1" dirty="0" smtClean="0"/>
              <a:t>grow</a:t>
            </a:r>
            <a:r>
              <a:rPr lang="en-US" dirty="0" smtClean="0"/>
              <a:t> </a:t>
            </a:r>
            <a:r>
              <a:rPr lang="en-US" b="1" dirty="0" smtClean="0"/>
              <a:t>larger </a:t>
            </a:r>
            <a:r>
              <a:rPr lang="en-US" dirty="0" smtClean="0"/>
              <a:t>when sent through a transducer factor</a:t>
            </a:r>
          </a:p>
          <a:p>
            <a:pPr eaLnBrk="1" fontAlgn="auto" hangingPunct="1">
              <a:spcAft>
                <a:spcPts val="0"/>
              </a:spcAft>
              <a:buFont typeface="Arial"/>
              <a:buChar char="•"/>
              <a:defRPr/>
            </a:pPr>
            <a:r>
              <a:rPr lang="en-US" dirty="0" smtClean="0"/>
              <a:t>Repeatedly sending messages through a transducer can cause them to </a:t>
            </a:r>
            <a:r>
              <a:rPr lang="en-US" b="1" dirty="0" smtClean="0"/>
              <a:t>grow to unbounded size</a:t>
            </a:r>
            <a:r>
              <a:rPr lang="en-US" dirty="0" smtClean="0"/>
              <a:t>!</a:t>
            </a:r>
            <a:endParaRPr lang="en-US" dirty="0"/>
          </a:p>
        </p:txBody>
      </p:sp>
      <p:sp>
        <p:nvSpPr>
          <p:cNvPr id="4" name="Slide Number Placeholder 3"/>
          <p:cNvSpPr>
            <a:spLocks noGrp="1"/>
          </p:cNvSpPr>
          <p:nvPr>
            <p:ph type="sldNum" sz="quarter" idx="12"/>
          </p:nvPr>
        </p:nvSpPr>
        <p:spPr/>
        <p:txBody>
          <a:bodyPr/>
          <a:lstStyle/>
          <a:p>
            <a:pPr>
              <a:defRPr/>
            </a:pPr>
            <a:fld id="{37EE11BA-E93C-4BCE-A666-694A8BE3C7EE}" type="slidenum">
              <a:rPr lang="en-US"/>
              <a:pPr>
                <a:defRPr/>
              </a:pPr>
              <a:t>300</a:t>
            </a:fld>
            <a:endParaRPr lang="en-US"/>
          </a:p>
        </p:txBody>
      </p:sp>
      <p:sp>
        <p:nvSpPr>
          <p:cNvPr id="6" name="Oval 5"/>
          <p:cNvSpPr/>
          <p:nvPr/>
        </p:nvSpPr>
        <p:spPr>
          <a:xfrm>
            <a:off x="1133475" y="2816225"/>
            <a:ext cx="495300" cy="501650"/>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accent1"/>
                </a:solidFill>
                <a:latin typeface="Times New Roman"/>
                <a:cs typeface="Times New Roman"/>
              </a:rPr>
              <a:t>X</a:t>
            </a:r>
            <a:r>
              <a:rPr lang="en-US" sz="1600" i="1" baseline="-25000" dirty="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10" name="Oval 9"/>
          <p:cNvSpPr/>
          <p:nvPr/>
        </p:nvSpPr>
        <p:spPr>
          <a:xfrm>
            <a:off x="1133475" y="1581150"/>
            <a:ext cx="495300" cy="50323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accent3"/>
                </a:solidFill>
                <a:latin typeface="Times New Roman"/>
                <a:cs typeface="Times New Roman"/>
              </a:rPr>
              <a:t>X</a:t>
            </a:r>
            <a:r>
              <a:rPr lang="en-US" sz="1600" i="1" baseline="-25000" dirty="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cxnSp>
        <p:nvCxnSpPr>
          <p:cNvPr id="11" name="Straight Connector 10"/>
          <p:cNvCxnSpPr>
            <a:stCxn id="12" idx="2"/>
            <a:endCxn id="6" idx="7"/>
          </p:cNvCxnSpPr>
          <p:nvPr/>
        </p:nvCxnSpPr>
        <p:spPr>
          <a:xfrm flipH="1">
            <a:off x="1557338" y="2554288"/>
            <a:ext cx="193675" cy="334962"/>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 name="Rectangle 11"/>
          <p:cNvSpPr/>
          <p:nvPr/>
        </p:nvSpPr>
        <p:spPr>
          <a:xfrm>
            <a:off x="1628775" y="2311400"/>
            <a:ext cx="244475" cy="242888"/>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cxnSp>
        <p:nvCxnSpPr>
          <p:cNvPr id="48" name="Straight Arrow Connector 47"/>
          <p:cNvCxnSpPr>
            <a:stCxn id="47" idx="6"/>
            <a:endCxn id="51" idx="2"/>
          </p:cNvCxnSpPr>
          <p:nvPr/>
        </p:nvCxnSpPr>
        <p:spPr>
          <a:xfrm flipV="1">
            <a:off x="2598738" y="2438400"/>
            <a:ext cx="346075" cy="3175"/>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49" name="TextBox 48"/>
          <p:cNvSpPr txBox="1"/>
          <p:nvPr/>
        </p:nvSpPr>
        <p:spPr>
          <a:xfrm>
            <a:off x="2598738" y="2171700"/>
            <a:ext cx="311150" cy="217488"/>
          </a:xfrm>
          <a:prstGeom prst="rect">
            <a:avLst/>
          </a:prstGeom>
          <a:noFill/>
        </p:spPr>
        <p:txBody>
          <a:bodyPr anchor="ctr"/>
          <a:lstStyle/>
          <a:p>
            <a:pPr algn="ctr" fontAlgn="auto">
              <a:spcBef>
                <a:spcPts val="0"/>
              </a:spcBef>
              <a:spcAft>
                <a:spcPts val="0"/>
              </a:spcAft>
              <a:defRPr/>
            </a:pPr>
            <a:r>
              <a:rPr lang="en-US" sz="2200" dirty="0" err="1">
                <a:solidFill>
                  <a:schemeClr val="accent3"/>
                </a:solidFill>
                <a:latin typeface="+mn-lt"/>
                <a:cs typeface="+mn-cs"/>
              </a:rPr>
              <a:t>ε</a:t>
            </a:r>
            <a:endParaRPr lang="en-US" sz="2200" dirty="0">
              <a:solidFill>
                <a:schemeClr val="accent3"/>
              </a:solidFill>
              <a:latin typeface="+mn-lt"/>
              <a:cs typeface="+mn-cs"/>
            </a:endParaRPr>
          </a:p>
        </p:txBody>
      </p:sp>
      <p:grpSp>
        <p:nvGrpSpPr>
          <p:cNvPr id="57354" name="Group 49"/>
          <p:cNvGrpSpPr>
            <a:grpSpLocks/>
          </p:cNvGrpSpPr>
          <p:nvPr/>
        </p:nvGrpSpPr>
        <p:grpSpPr bwMode="auto">
          <a:xfrm>
            <a:off x="2944813" y="2328863"/>
            <a:ext cx="223837" cy="219075"/>
            <a:chOff x="2829108" y="3040558"/>
            <a:chExt cx="224572" cy="219456"/>
          </a:xfrm>
        </p:grpSpPr>
        <p:sp>
          <p:nvSpPr>
            <p:cNvPr id="51" name="Oval 50"/>
            <p:cNvSpPr/>
            <p:nvPr/>
          </p:nvSpPr>
          <p:spPr>
            <a:xfrm>
              <a:off x="2829108" y="3040558"/>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52" name="Oval 51"/>
            <p:cNvSpPr/>
            <p:nvPr/>
          </p:nvSpPr>
          <p:spPr>
            <a:xfrm>
              <a:off x="2892817" y="3097807"/>
              <a:ext cx="92377" cy="92235"/>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57355" name="TextBox 52"/>
          <p:cNvSpPr txBox="1">
            <a:spLocks noChangeArrowheads="1"/>
          </p:cNvSpPr>
          <p:nvPr/>
        </p:nvSpPr>
        <p:spPr bwMode="auto">
          <a:xfrm>
            <a:off x="2586038" y="2416175"/>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cxnSp>
        <p:nvCxnSpPr>
          <p:cNvPr id="54" name="Straight Arrow Connector 53"/>
          <p:cNvCxnSpPr>
            <a:stCxn id="47" idx="0"/>
            <a:endCxn id="47" idx="2"/>
          </p:cNvCxnSpPr>
          <p:nvPr/>
        </p:nvCxnSpPr>
        <p:spPr>
          <a:xfrm rot="16200000" flipH="1" flipV="1">
            <a:off x="2378869" y="2331244"/>
            <a:ext cx="109537" cy="111125"/>
          </a:xfrm>
          <a:prstGeom prst="curvedConnector4">
            <a:avLst>
              <a:gd name="adj1" fmla="val -208333"/>
              <a:gd name="adj2" fmla="val 307097"/>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7" name="TextBox 56"/>
          <p:cNvSpPr txBox="1"/>
          <p:nvPr/>
        </p:nvSpPr>
        <p:spPr>
          <a:xfrm>
            <a:off x="2143125" y="1800225"/>
            <a:ext cx="350838"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sp>
        <p:nvSpPr>
          <p:cNvPr id="57358" name="TextBox 57"/>
          <p:cNvSpPr txBox="1">
            <a:spLocks noChangeArrowheads="1"/>
          </p:cNvSpPr>
          <p:nvPr/>
        </p:nvSpPr>
        <p:spPr bwMode="auto">
          <a:xfrm>
            <a:off x="2143125" y="2078038"/>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57359" name="Group 59"/>
          <p:cNvGrpSpPr>
            <a:grpSpLocks/>
          </p:cNvGrpSpPr>
          <p:nvPr/>
        </p:nvGrpSpPr>
        <p:grpSpPr bwMode="auto">
          <a:xfrm>
            <a:off x="2378075" y="2332038"/>
            <a:ext cx="220663" cy="219075"/>
            <a:chOff x="1996251" y="2401023"/>
            <a:chExt cx="220766" cy="219456"/>
          </a:xfrm>
        </p:grpSpPr>
        <p:sp>
          <p:nvSpPr>
            <p:cNvPr id="47" name="Oval 46"/>
            <p:cNvSpPr/>
            <p:nvPr/>
          </p:nvSpPr>
          <p:spPr>
            <a:xfrm>
              <a:off x="1996251" y="2401023"/>
              <a:ext cx="220766"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59" name="Oval 58"/>
            <p:cNvSpPr/>
            <p:nvPr/>
          </p:nvSpPr>
          <p:spPr>
            <a:xfrm>
              <a:off x="2061369" y="2464633"/>
              <a:ext cx="90529" cy="92235"/>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55" name="TextBox 54"/>
          <p:cNvSpPr txBox="1"/>
          <p:nvPr/>
        </p:nvSpPr>
        <p:spPr>
          <a:xfrm>
            <a:off x="0" y="6446838"/>
            <a:ext cx="2438400" cy="411162"/>
          </a:xfrm>
          <a:prstGeom prst="rect">
            <a:avLst/>
          </a:prstGeom>
          <a:solidFill>
            <a:schemeClr val="accent6">
              <a:lumMod val="60000"/>
              <a:lumOff val="40000"/>
            </a:schemeClr>
          </a:solidFill>
        </p:spPr>
        <p:txBody>
          <a:bodyPr anchor="ctr"/>
          <a:lstStyle/>
          <a:p>
            <a:pPr fontAlgn="auto">
              <a:spcBef>
                <a:spcPts val="0"/>
              </a:spcBef>
              <a:spcAft>
                <a:spcPts val="0"/>
              </a:spcAft>
              <a:defRPr/>
            </a:pPr>
            <a:r>
              <a:rPr lang="en-US" sz="1800" dirty="0">
                <a:latin typeface="+mn-lt"/>
                <a:cs typeface="+mn-cs"/>
              </a:rPr>
              <a:t>(Dreyer &amp; Eisner, 2009)</a:t>
            </a:r>
          </a:p>
        </p:txBody>
      </p:sp>
      <p:cxnSp>
        <p:nvCxnSpPr>
          <p:cNvPr id="56" name="Straight Connector 55"/>
          <p:cNvCxnSpPr>
            <a:stCxn id="12" idx="0"/>
            <a:endCxn id="10" idx="5"/>
          </p:cNvCxnSpPr>
          <p:nvPr/>
        </p:nvCxnSpPr>
        <p:spPr>
          <a:xfrm flipH="1" flipV="1">
            <a:off x="1557338" y="2011363"/>
            <a:ext cx="193675" cy="30003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2" name="Straight Connector 61"/>
          <p:cNvCxnSpPr>
            <a:stCxn id="63" idx="2"/>
            <a:endCxn id="6" idx="1"/>
          </p:cNvCxnSpPr>
          <p:nvPr/>
        </p:nvCxnSpPr>
        <p:spPr>
          <a:xfrm>
            <a:off x="998538" y="2557463"/>
            <a:ext cx="207962" cy="33178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3" name="Rectangle 62"/>
          <p:cNvSpPr/>
          <p:nvPr/>
        </p:nvSpPr>
        <p:spPr>
          <a:xfrm>
            <a:off x="876300" y="2314575"/>
            <a:ext cx="242888" cy="242888"/>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69" name="Straight Connector 68"/>
          <p:cNvCxnSpPr>
            <a:stCxn id="63" idx="0"/>
            <a:endCxn id="10" idx="3"/>
          </p:cNvCxnSpPr>
          <p:nvPr/>
        </p:nvCxnSpPr>
        <p:spPr>
          <a:xfrm flipV="1">
            <a:off x="998538" y="2011363"/>
            <a:ext cx="207962" cy="303212"/>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Arrow Connector 53"/>
          <p:cNvCxnSpPr>
            <a:stCxn id="85" idx="0"/>
            <a:endCxn id="85" idx="2"/>
          </p:cNvCxnSpPr>
          <p:nvPr/>
        </p:nvCxnSpPr>
        <p:spPr>
          <a:xfrm rot="16200000" flipH="1" flipV="1">
            <a:off x="367506" y="2337594"/>
            <a:ext cx="111125" cy="109538"/>
          </a:xfrm>
          <a:prstGeom prst="curvedConnector4">
            <a:avLst>
              <a:gd name="adj1" fmla="val -208333"/>
              <a:gd name="adj2" fmla="val 307097"/>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2" name="TextBox 81"/>
          <p:cNvSpPr txBox="1"/>
          <p:nvPr/>
        </p:nvSpPr>
        <p:spPr>
          <a:xfrm>
            <a:off x="131763" y="1804988"/>
            <a:ext cx="350837" cy="217487"/>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sp>
        <p:nvSpPr>
          <p:cNvPr id="57367" name="TextBox 82"/>
          <p:cNvSpPr txBox="1">
            <a:spLocks noChangeArrowheads="1"/>
          </p:cNvSpPr>
          <p:nvPr/>
        </p:nvSpPr>
        <p:spPr bwMode="auto">
          <a:xfrm>
            <a:off x="131763" y="2084388"/>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57368" name="Group 83"/>
          <p:cNvGrpSpPr>
            <a:grpSpLocks/>
          </p:cNvGrpSpPr>
          <p:nvPr/>
        </p:nvGrpSpPr>
        <p:grpSpPr bwMode="auto">
          <a:xfrm>
            <a:off x="368300" y="2336800"/>
            <a:ext cx="220663" cy="220663"/>
            <a:chOff x="1996251" y="2401023"/>
            <a:chExt cx="220766" cy="219456"/>
          </a:xfrm>
        </p:grpSpPr>
        <p:sp>
          <p:nvSpPr>
            <p:cNvPr id="85" name="Oval 84"/>
            <p:cNvSpPr/>
            <p:nvPr/>
          </p:nvSpPr>
          <p:spPr>
            <a:xfrm>
              <a:off x="1996251" y="2401023"/>
              <a:ext cx="220766"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86" name="Oval 85"/>
            <p:cNvSpPr/>
            <p:nvPr/>
          </p:nvSpPr>
          <p:spPr>
            <a:xfrm>
              <a:off x="2061369" y="2465755"/>
              <a:ext cx="90529" cy="89992"/>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61" name="AutoShape 180"/>
          <p:cNvSpPr>
            <a:spLocks noChangeArrowheads="1"/>
          </p:cNvSpPr>
          <p:nvPr/>
        </p:nvSpPr>
        <p:spPr bwMode="auto">
          <a:xfrm>
            <a:off x="1851025" y="1103313"/>
            <a:ext cx="2255838" cy="654050"/>
          </a:xfrm>
          <a:prstGeom prst="cloudCallout">
            <a:avLst>
              <a:gd name="adj1" fmla="val -56028"/>
              <a:gd name="adj2" fmla="val 47039"/>
            </a:avLst>
          </a:prstGeom>
          <a:solidFill>
            <a:schemeClr val="accent2">
              <a:lumMod val="60000"/>
              <a:lumOff val="40000"/>
            </a:schemeClr>
          </a:solidFill>
          <a:ln w="9525">
            <a:solidFill>
              <a:schemeClr val="tx1"/>
            </a:solidFill>
            <a:round/>
            <a:headEnd/>
            <a:tailEnd/>
          </a:ln>
          <a:effectLst/>
          <a:extLst/>
        </p:spPr>
        <p:txBody>
          <a:bodyPr/>
          <a:lstStyle/>
          <a:p>
            <a:pPr fontAlgn="auto">
              <a:spcBef>
                <a:spcPts val="0"/>
              </a:spcBef>
              <a:spcAft>
                <a:spcPts val="0"/>
              </a:spcAft>
              <a:defRPr/>
            </a:pPr>
            <a:endParaRPr lang="en-US" sz="1800">
              <a:latin typeface="+mn-lt"/>
              <a:cs typeface="+mn-cs"/>
            </a:endParaRPr>
          </a:p>
        </p:txBody>
      </p:sp>
      <p:sp>
        <p:nvSpPr>
          <p:cNvPr id="70" name="Oval 69"/>
          <p:cNvSpPr/>
          <p:nvPr/>
        </p:nvSpPr>
        <p:spPr>
          <a:xfrm>
            <a:off x="2249488" y="1362075"/>
            <a:ext cx="220662" cy="21907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71" name="Straight Arrow Connector 70"/>
          <p:cNvCxnSpPr>
            <a:stCxn id="70" idx="6"/>
            <a:endCxn id="74" idx="2"/>
          </p:cNvCxnSpPr>
          <p:nvPr/>
        </p:nvCxnSpPr>
        <p:spPr>
          <a:xfrm flipV="1">
            <a:off x="2470150" y="1468438"/>
            <a:ext cx="346075"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72" name="TextBox 71"/>
          <p:cNvSpPr txBox="1"/>
          <p:nvPr/>
        </p:nvSpPr>
        <p:spPr>
          <a:xfrm>
            <a:off x="2457450" y="1181100"/>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57373" name="Group 72"/>
          <p:cNvGrpSpPr>
            <a:grpSpLocks/>
          </p:cNvGrpSpPr>
          <p:nvPr/>
        </p:nvGrpSpPr>
        <p:grpSpPr bwMode="auto">
          <a:xfrm>
            <a:off x="2816225" y="1358900"/>
            <a:ext cx="225425" cy="220663"/>
            <a:chOff x="2829108" y="3040558"/>
            <a:chExt cx="224572" cy="219456"/>
          </a:xfrm>
        </p:grpSpPr>
        <p:sp>
          <p:nvSpPr>
            <p:cNvPr id="74" name="Oval 73"/>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75" name="Oval 74"/>
            <p:cNvSpPr/>
            <p:nvPr/>
          </p:nvSpPr>
          <p:spPr>
            <a:xfrm>
              <a:off x="2893950" y="3097395"/>
              <a:ext cx="90145" cy="91571"/>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76" name="Straight Arrow Connector 75"/>
          <p:cNvCxnSpPr>
            <a:endCxn id="79" idx="2"/>
          </p:cNvCxnSpPr>
          <p:nvPr/>
        </p:nvCxnSpPr>
        <p:spPr>
          <a:xfrm flipV="1">
            <a:off x="3033713" y="1458913"/>
            <a:ext cx="346075"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77" name="TextBox 76"/>
          <p:cNvSpPr txBox="1"/>
          <p:nvPr/>
        </p:nvSpPr>
        <p:spPr>
          <a:xfrm>
            <a:off x="3019425" y="1171575"/>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57376" name="Group 77"/>
          <p:cNvGrpSpPr>
            <a:grpSpLocks/>
          </p:cNvGrpSpPr>
          <p:nvPr/>
        </p:nvGrpSpPr>
        <p:grpSpPr bwMode="auto">
          <a:xfrm>
            <a:off x="3379788" y="1349375"/>
            <a:ext cx="223837" cy="219075"/>
            <a:chOff x="2829108" y="3040558"/>
            <a:chExt cx="224572" cy="219456"/>
          </a:xfrm>
        </p:grpSpPr>
        <p:sp>
          <p:nvSpPr>
            <p:cNvPr id="79" name="Oval 78"/>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80" name="Oval 79"/>
            <p:cNvSpPr/>
            <p:nvPr/>
          </p:nvSpPr>
          <p:spPr>
            <a:xfrm>
              <a:off x="2892817" y="3097807"/>
              <a:ext cx="92377"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87" name="Freeform 86"/>
          <p:cNvSpPr/>
          <p:nvPr/>
        </p:nvSpPr>
        <p:spPr>
          <a:xfrm>
            <a:off x="1739900" y="1995488"/>
            <a:ext cx="285750" cy="982662"/>
          </a:xfrm>
          <a:custGeom>
            <a:avLst/>
            <a:gdLst>
              <a:gd name="connsiteX0" fmla="*/ 0 w 286097"/>
              <a:gd name="connsiteY0" fmla="*/ 0 h 984005"/>
              <a:gd name="connsiteX1" fmla="*/ 286018 w 286097"/>
              <a:gd name="connsiteY1" fmla="*/ 503444 h 984005"/>
              <a:gd name="connsiteX2" fmla="*/ 22882 w 286097"/>
              <a:gd name="connsiteY2" fmla="*/ 984005 h 984005"/>
            </a:gdLst>
            <a:ahLst/>
            <a:cxnLst>
              <a:cxn ang="0">
                <a:pos x="connsiteX0" y="connsiteY0"/>
              </a:cxn>
              <a:cxn ang="0">
                <a:pos x="connsiteX1" y="connsiteY1"/>
              </a:cxn>
              <a:cxn ang="0">
                <a:pos x="connsiteX2" y="connsiteY2"/>
              </a:cxn>
            </a:cxnLst>
            <a:rect l="l" t="t" r="r" b="b"/>
            <a:pathLst>
              <a:path w="286097" h="984005">
                <a:moveTo>
                  <a:pt x="0" y="0"/>
                </a:moveTo>
                <a:cubicBezTo>
                  <a:pt x="141102" y="169721"/>
                  <a:pt x="282204" y="339443"/>
                  <a:pt x="286018" y="503444"/>
                </a:cubicBezTo>
                <a:cubicBezTo>
                  <a:pt x="289832" y="667445"/>
                  <a:pt x="156357" y="825725"/>
                  <a:pt x="22882" y="984005"/>
                </a:cubicBezTo>
              </a:path>
            </a:pathLst>
          </a:cu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ln>
                <a:solidFill>
                  <a:schemeClr val="accent4"/>
                </a:solidFill>
              </a:ln>
            </a:endParaRPr>
          </a:p>
        </p:txBody>
      </p:sp>
      <p:sp>
        <p:nvSpPr>
          <p:cNvPr id="89" name="AutoShape 180"/>
          <p:cNvSpPr>
            <a:spLocks noChangeArrowheads="1"/>
          </p:cNvSpPr>
          <p:nvPr/>
        </p:nvSpPr>
        <p:spPr bwMode="auto">
          <a:xfrm>
            <a:off x="1771650" y="2990850"/>
            <a:ext cx="2987675" cy="654050"/>
          </a:xfrm>
          <a:prstGeom prst="cloudCallout">
            <a:avLst>
              <a:gd name="adj1" fmla="val -53245"/>
              <a:gd name="adj2" fmla="val -33612"/>
            </a:avLst>
          </a:prstGeom>
          <a:solidFill>
            <a:schemeClr val="accent2">
              <a:lumMod val="60000"/>
              <a:lumOff val="40000"/>
            </a:schemeClr>
          </a:solidFill>
          <a:ln w="9525">
            <a:solidFill>
              <a:schemeClr val="tx1"/>
            </a:solidFill>
            <a:round/>
            <a:headEnd/>
            <a:tailEnd/>
          </a:ln>
          <a:effectLst/>
          <a:extLst/>
        </p:spPr>
        <p:txBody>
          <a:bodyPr/>
          <a:lstStyle/>
          <a:p>
            <a:pPr fontAlgn="auto">
              <a:spcBef>
                <a:spcPts val="0"/>
              </a:spcBef>
              <a:spcAft>
                <a:spcPts val="0"/>
              </a:spcAft>
              <a:defRPr/>
            </a:pPr>
            <a:endParaRPr lang="en-US" sz="1800">
              <a:latin typeface="+mn-lt"/>
              <a:cs typeface="+mn-cs"/>
            </a:endParaRPr>
          </a:p>
        </p:txBody>
      </p:sp>
      <p:sp>
        <p:nvSpPr>
          <p:cNvPr id="90" name="Oval 89"/>
          <p:cNvSpPr/>
          <p:nvPr/>
        </p:nvSpPr>
        <p:spPr>
          <a:xfrm>
            <a:off x="2249488" y="3251200"/>
            <a:ext cx="220662" cy="21907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cxnSp>
        <p:nvCxnSpPr>
          <p:cNvPr id="91" name="Straight Arrow Connector 90"/>
          <p:cNvCxnSpPr>
            <a:stCxn id="90" idx="6"/>
            <a:endCxn id="94" idx="2"/>
          </p:cNvCxnSpPr>
          <p:nvPr/>
        </p:nvCxnSpPr>
        <p:spPr>
          <a:xfrm flipV="1">
            <a:off x="2470150" y="3357563"/>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2" name="TextBox 91"/>
          <p:cNvSpPr txBox="1">
            <a:spLocks noChangeArrowheads="1"/>
          </p:cNvSpPr>
          <p:nvPr/>
        </p:nvSpPr>
        <p:spPr bwMode="auto">
          <a:xfrm>
            <a:off x="2457450" y="3070225"/>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93" name="Group 92"/>
          <p:cNvGrpSpPr>
            <a:grpSpLocks/>
          </p:cNvGrpSpPr>
          <p:nvPr/>
        </p:nvGrpSpPr>
        <p:grpSpPr bwMode="auto">
          <a:xfrm>
            <a:off x="2816225" y="3248025"/>
            <a:ext cx="225425" cy="219075"/>
            <a:chOff x="2829108" y="3040558"/>
            <a:chExt cx="224572" cy="219456"/>
          </a:xfrm>
        </p:grpSpPr>
        <p:sp>
          <p:nvSpPr>
            <p:cNvPr id="94" name="Oval 93"/>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95" name="Oval 94"/>
            <p:cNvSpPr/>
            <p:nvPr/>
          </p:nvSpPr>
          <p:spPr>
            <a:xfrm>
              <a:off x="2893950" y="3097807"/>
              <a:ext cx="90145"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96" name="Straight Arrow Connector 95"/>
          <p:cNvCxnSpPr>
            <a:endCxn id="99" idx="2"/>
          </p:cNvCxnSpPr>
          <p:nvPr/>
        </p:nvCxnSpPr>
        <p:spPr>
          <a:xfrm flipV="1">
            <a:off x="3033713" y="3351213"/>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97" name="TextBox 96"/>
          <p:cNvSpPr txBox="1">
            <a:spLocks noChangeArrowheads="1"/>
          </p:cNvSpPr>
          <p:nvPr/>
        </p:nvSpPr>
        <p:spPr bwMode="auto">
          <a:xfrm>
            <a:off x="3019425" y="3063875"/>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98" name="Group 97"/>
          <p:cNvGrpSpPr>
            <a:grpSpLocks/>
          </p:cNvGrpSpPr>
          <p:nvPr/>
        </p:nvGrpSpPr>
        <p:grpSpPr bwMode="auto">
          <a:xfrm>
            <a:off x="3379788" y="3241675"/>
            <a:ext cx="223837" cy="219075"/>
            <a:chOff x="2829108" y="3040558"/>
            <a:chExt cx="224572" cy="219456"/>
          </a:xfrm>
        </p:grpSpPr>
        <p:sp>
          <p:nvSpPr>
            <p:cNvPr id="99" name="Oval 98"/>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100" name="Oval 99"/>
            <p:cNvSpPr/>
            <p:nvPr/>
          </p:nvSpPr>
          <p:spPr>
            <a:xfrm>
              <a:off x="2892817" y="3097807"/>
              <a:ext cx="92377"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101" name="Straight Arrow Connector 100"/>
          <p:cNvCxnSpPr>
            <a:endCxn id="104" idx="2"/>
          </p:cNvCxnSpPr>
          <p:nvPr/>
        </p:nvCxnSpPr>
        <p:spPr>
          <a:xfrm flipV="1">
            <a:off x="3619500" y="3332163"/>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02" name="TextBox 101"/>
          <p:cNvSpPr txBox="1">
            <a:spLocks noChangeArrowheads="1"/>
          </p:cNvSpPr>
          <p:nvPr/>
        </p:nvSpPr>
        <p:spPr bwMode="auto">
          <a:xfrm>
            <a:off x="3605213" y="3044825"/>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103" name="Group 102"/>
          <p:cNvGrpSpPr>
            <a:grpSpLocks/>
          </p:cNvGrpSpPr>
          <p:nvPr/>
        </p:nvGrpSpPr>
        <p:grpSpPr bwMode="auto">
          <a:xfrm>
            <a:off x="3965575" y="3222625"/>
            <a:ext cx="223838" cy="220663"/>
            <a:chOff x="2829108" y="3040558"/>
            <a:chExt cx="224572" cy="219456"/>
          </a:xfrm>
        </p:grpSpPr>
        <p:sp>
          <p:nvSpPr>
            <p:cNvPr id="104" name="Oval 103"/>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105" name="Oval 104"/>
            <p:cNvSpPr/>
            <p:nvPr/>
          </p:nvSpPr>
          <p:spPr>
            <a:xfrm>
              <a:off x="2892816" y="3097395"/>
              <a:ext cx="92377" cy="91571"/>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spTree>
    <p:extLst>
      <p:ext uri="{BB962C8B-B14F-4D97-AF65-F5344CB8AC3E}">
        <p14:creationId xmlns:p14="http://schemas.microsoft.com/office/powerpoint/2010/main" val="114946657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89"/>
                                        </p:tgtEl>
                                        <p:attrNameLst>
                                          <p:attrName>style.visibility</p:attrName>
                                        </p:attrNameLst>
                                      </p:cBhvr>
                                      <p:to>
                                        <p:strVal val="visible"/>
                                      </p:to>
                                    </p:set>
                                    <p:animEffect transition="in" filter="randombar(horizontal)">
                                      <p:cBhvr>
                                        <p:cTn id="7" dur="500"/>
                                        <p:tgtEl>
                                          <p:spTgt spid="89"/>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90"/>
                                        </p:tgtEl>
                                        <p:attrNameLst>
                                          <p:attrName>style.visibility</p:attrName>
                                        </p:attrNameLst>
                                      </p:cBhvr>
                                      <p:to>
                                        <p:strVal val="visible"/>
                                      </p:to>
                                    </p:set>
                                    <p:animEffect transition="in" filter="randombar(horizontal)">
                                      <p:cBhvr>
                                        <p:cTn id="10" dur="500"/>
                                        <p:tgtEl>
                                          <p:spTgt spid="90"/>
                                        </p:tgtEl>
                                      </p:cBhvr>
                                    </p:animEffect>
                                  </p:childTnLst>
                                </p:cTn>
                              </p:par>
                              <p:par>
                                <p:cTn id="11" presetID="14" presetClass="entr" presetSubtype="10" fill="hold" nodeType="withEffect">
                                  <p:stCondLst>
                                    <p:cond delay="0"/>
                                  </p:stCondLst>
                                  <p:childTnLst>
                                    <p:set>
                                      <p:cBhvr>
                                        <p:cTn id="12" dur="1" fill="hold">
                                          <p:stCondLst>
                                            <p:cond delay="0"/>
                                          </p:stCondLst>
                                        </p:cTn>
                                        <p:tgtEl>
                                          <p:spTgt spid="91"/>
                                        </p:tgtEl>
                                        <p:attrNameLst>
                                          <p:attrName>style.visibility</p:attrName>
                                        </p:attrNameLst>
                                      </p:cBhvr>
                                      <p:to>
                                        <p:strVal val="visible"/>
                                      </p:to>
                                    </p:set>
                                    <p:animEffect transition="in" filter="randombar(horizontal)">
                                      <p:cBhvr>
                                        <p:cTn id="13" dur="500"/>
                                        <p:tgtEl>
                                          <p:spTgt spid="91"/>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92"/>
                                        </p:tgtEl>
                                        <p:attrNameLst>
                                          <p:attrName>style.visibility</p:attrName>
                                        </p:attrNameLst>
                                      </p:cBhvr>
                                      <p:to>
                                        <p:strVal val="visible"/>
                                      </p:to>
                                    </p:set>
                                    <p:animEffect transition="in" filter="randombar(horizontal)">
                                      <p:cBhvr>
                                        <p:cTn id="16" dur="500"/>
                                        <p:tgtEl>
                                          <p:spTgt spid="92"/>
                                        </p:tgtEl>
                                      </p:cBhvr>
                                    </p:animEffect>
                                  </p:childTnLst>
                                </p:cTn>
                              </p:par>
                              <p:par>
                                <p:cTn id="17" presetID="14" presetClass="entr" presetSubtype="10" fill="hold" nodeType="withEffect">
                                  <p:stCondLst>
                                    <p:cond delay="0"/>
                                  </p:stCondLst>
                                  <p:childTnLst>
                                    <p:set>
                                      <p:cBhvr>
                                        <p:cTn id="18" dur="1" fill="hold">
                                          <p:stCondLst>
                                            <p:cond delay="0"/>
                                          </p:stCondLst>
                                        </p:cTn>
                                        <p:tgtEl>
                                          <p:spTgt spid="93"/>
                                        </p:tgtEl>
                                        <p:attrNameLst>
                                          <p:attrName>style.visibility</p:attrName>
                                        </p:attrNameLst>
                                      </p:cBhvr>
                                      <p:to>
                                        <p:strVal val="visible"/>
                                      </p:to>
                                    </p:set>
                                    <p:animEffect transition="in" filter="randombar(horizontal)">
                                      <p:cBhvr>
                                        <p:cTn id="19" dur="500"/>
                                        <p:tgtEl>
                                          <p:spTgt spid="93"/>
                                        </p:tgtEl>
                                      </p:cBhvr>
                                    </p:animEffect>
                                  </p:childTnLst>
                                </p:cTn>
                              </p:par>
                              <p:par>
                                <p:cTn id="20" presetID="14" presetClass="entr" presetSubtype="10" fill="hold" nodeType="withEffect">
                                  <p:stCondLst>
                                    <p:cond delay="0"/>
                                  </p:stCondLst>
                                  <p:childTnLst>
                                    <p:set>
                                      <p:cBhvr>
                                        <p:cTn id="21" dur="1" fill="hold">
                                          <p:stCondLst>
                                            <p:cond delay="0"/>
                                          </p:stCondLst>
                                        </p:cTn>
                                        <p:tgtEl>
                                          <p:spTgt spid="96"/>
                                        </p:tgtEl>
                                        <p:attrNameLst>
                                          <p:attrName>style.visibility</p:attrName>
                                        </p:attrNameLst>
                                      </p:cBhvr>
                                      <p:to>
                                        <p:strVal val="visible"/>
                                      </p:to>
                                    </p:set>
                                    <p:animEffect transition="in" filter="randombar(horizontal)">
                                      <p:cBhvr>
                                        <p:cTn id="22" dur="500"/>
                                        <p:tgtEl>
                                          <p:spTgt spid="96"/>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97"/>
                                        </p:tgtEl>
                                        <p:attrNameLst>
                                          <p:attrName>style.visibility</p:attrName>
                                        </p:attrNameLst>
                                      </p:cBhvr>
                                      <p:to>
                                        <p:strVal val="visible"/>
                                      </p:to>
                                    </p:set>
                                    <p:animEffect transition="in" filter="randombar(horizontal)">
                                      <p:cBhvr>
                                        <p:cTn id="25" dur="500"/>
                                        <p:tgtEl>
                                          <p:spTgt spid="97"/>
                                        </p:tgtEl>
                                      </p:cBhvr>
                                    </p:animEffect>
                                  </p:childTnLst>
                                </p:cTn>
                              </p:par>
                              <p:par>
                                <p:cTn id="26" presetID="14" presetClass="entr" presetSubtype="10" fill="hold" nodeType="withEffect">
                                  <p:stCondLst>
                                    <p:cond delay="0"/>
                                  </p:stCondLst>
                                  <p:childTnLst>
                                    <p:set>
                                      <p:cBhvr>
                                        <p:cTn id="27" dur="1" fill="hold">
                                          <p:stCondLst>
                                            <p:cond delay="0"/>
                                          </p:stCondLst>
                                        </p:cTn>
                                        <p:tgtEl>
                                          <p:spTgt spid="98"/>
                                        </p:tgtEl>
                                        <p:attrNameLst>
                                          <p:attrName>style.visibility</p:attrName>
                                        </p:attrNameLst>
                                      </p:cBhvr>
                                      <p:to>
                                        <p:strVal val="visible"/>
                                      </p:to>
                                    </p:set>
                                    <p:animEffect transition="in" filter="randombar(horizontal)">
                                      <p:cBhvr>
                                        <p:cTn id="28" dur="500"/>
                                        <p:tgtEl>
                                          <p:spTgt spid="98"/>
                                        </p:tgtEl>
                                      </p:cBhvr>
                                    </p:animEffect>
                                  </p:childTnLst>
                                </p:cTn>
                              </p:par>
                              <p:par>
                                <p:cTn id="29" presetID="14" presetClass="entr" presetSubtype="10" fill="hold" nodeType="withEffect">
                                  <p:stCondLst>
                                    <p:cond delay="0"/>
                                  </p:stCondLst>
                                  <p:childTnLst>
                                    <p:set>
                                      <p:cBhvr>
                                        <p:cTn id="30" dur="1" fill="hold">
                                          <p:stCondLst>
                                            <p:cond delay="0"/>
                                          </p:stCondLst>
                                        </p:cTn>
                                        <p:tgtEl>
                                          <p:spTgt spid="101"/>
                                        </p:tgtEl>
                                        <p:attrNameLst>
                                          <p:attrName>style.visibility</p:attrName>
                                        </p:attrNameLst>
                                      </p:cBhvr>
                                      <p:to>
                                        <p:strVal val="visible"/>
                                      </p:to>
                                    </p:set>
                                    <p:animEffect transition="in" filter="randombar(horizontal)">
                                      <p:cBhvr>
                                        <p:cTn id="31" dur="500"/>
                                        <p:tgtEl>
                                          <p:spTgt spid="101"/>
                                        </p:tgtEl>
                                      </p:cBhvr>
                                    </p:animEffect>
                                  </p:childTnLst>
                                </p:cTn>
                              </p:par>
                              <p:par>
                                <p:cTn id="32" presetID="14" presetClass="entr" presetSubtype="10" fill="hold" grpId="0" nodeType="withEffect">
                                  <p:stCondLst>
                                    <p:cond delay="0"/>
                                  </p:stCondLst>
                                  <p:childTnLst>
                                    <p:set>
                                      <p:cBhvr>
                                        <p:cTn id="33" dur="1" fill="hold">
                                          <p:stCondLst>
                                            <p:cond delay="0"/>
                                          </p:stCondLst>
                                        </p:cTn>
                                        <p:tgtEl>
                                          <p:spTgt spid="102"/>
                                        </p:tgtEl>
                                        <p:attrNameLst>
                                          <p:attrName>style.visibility</p:attrName>
                                        </p:attrNameLst>
                                      </p:cBhvr>
                                      <p:to>
                                        <p:strVal val="visible"/>
                                      </p:to>
                                    </p:set>
                                    <p:animEffect transition="in" filter="randombar(horizontal)">
                                      <p:cBhvr>
                                        <p:cTn id="34" dur="500"/>
                                        <p:tgtEl>
                                          <p:spTgt spid="102"/>
                                        </p:tgtEl>
                                      </p:cBhvr>
                                    </p:animEffect>
                                  </p:childTnLst>
                                </p:cTn>
                              </p:par>
                              <p:par>
                                <p:cTn id="35" presetID="14" presetClass="entr" presetSubtype="10" fill="hold" nodeType="withEffect">
                                  <p:stCondLst>
                                    <p:cond delay="0"/>
                                  </p:stCondLst>
                                  <p:childTnLst>
                                    <p:set>
                                      <p:cBhvr>
                                        <p:cTn id="36" dur="1" fill="hold">
                                          <p:stCondLst>
                                            <p:cond delay="0"/>
                                          </p:stCondLst>
                                        </p:cTn>
                                        <p:tgtEl>
                                          <p:spTgt spid="103"/>
                                        </p:tgtEl>
                                        <p:attrNameLst>
                                          <p:attrName>style.visibility</p:attrName>
                                        </p:attrNameLst>
                                      </p:cBhvr>
                                      <p:to>
                                        <p:strVal val="visible"/>
                                      </p:to>
                                    </p:set>
                                    <p:animEffect transition="in" filter="randombar(horizontal)">
                                      <p:cBhvr>
                                        <p:cTn id="37" dur="5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9" grpId="0" animBg="1"/>
      <p:bldP spid="90" grpId="0" animBg="1"/>
      <p:bldP spid="92" grpId="0"/>
      <p:bldP spid="97" grpId="0"/>
      <p:bldP spid="102" grpId="0"/>
    </p:bldLst>
  </p:timing>
</p:sld>
</file>

<file path=ppt/slides/slide3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Example: String-valued Variables</a:t>
            </a:r>
            <a:endParaRPr lang="en-US" dirty="0"/>
          </a:p>
        </p:txBody>
      </p:sp>
      <p:sp>
        <p:nvSpPr>
          <p:cNvPr id="3" name="Content Placeholder 2"/>
          <p:cNvSpPr>
            <a:spLocks noGrp="1"/>
          </p:cNvSpPr>
          <p:nvPr>
            <p:ph idx="1"/>
          </p:nvPr>
        </p:nvSpPr>
        <p:spPr>
          <a:xfrm>
            <a:off x="625475" y="3848100"/>
            <a:ext cx="8061325" cy="2408238"/>
          </a:xfrm>
        </p:spPr>
        <p:txBody>
          <a:bodyPr rtlCol="0">
            <a:normAutofit lnSpcReduction="10000"/>
          </a:bodyPr>
          <a:lstStyle/>
          <a:p>
            <a:pPr eaLnBrk="1" fontAlgn="auto" hangingPunct="1">
              <a:spcAft>
                <a:spcPts val="0"/>
              </a:spcAft>
              <a:buFont typeface="Arial"/>
              <a:buChar char="•"/>
              <a:defRPr/>
            </a:pPr>
            <a:r>
              <a:rPr lang="en-US" dirty="0" smtClean="0"/>
              <a:t>Messages can </a:t>
            </a:r>
            <a:r>
              <a:rPr lang="en-US" b="1" dirty="0" smtClean="0"/>
              <a:t>grow</a:t>
            </a:r>
            <a:r>
              <a:rPr lang="en-US" dirty="0" smtClean="0"/>
              <a:t> </a:t>
            </a:r>
            <a:r>
              <a:rPr lang="en-US" b="1" dirty="0" smtClean="0"/>
              <a:t>larger </a:t>
            </a:r>
            <a:r>
              <a:rPr lang="en-US" dirty="0" smtClean="0"/>
              <a:t>when sent through a transducer factor</a:t>
            </a:r>
          </a:p>
          <a:p>
            <a:pPr eaLnBrk="1" fontAlgn="auto" hangingPunct="1">
              <a:spcAft>
                <a:spcPts val="0"/>
              </a:spcAft>
              <a:buFont typeface="Arial"/>
              <a:buChar char="•"/>
              <a:defRPr/>
            </a:pPr>
            <a:r>
              <a:rPr lang="en-US" dirty="0" smtClean="0"/>
              <a:t>Repeatedly sending messages through a transducer can cause them to </a:t>
            </a:r>
            <a:r>
              <a:rPr lang="en-US" b="1" dirty="0" smtClean="0"/>
              <a:t>grow to unbounded size</a:t>
            </a:r>
            <a:r>
              <a:rPr lang="en-US" dirty="0" smtClean="0"/>
              <a:t>!</a:t>
            </a:r>
            <a:endParaRPr lang="en-US" dirty="0"/>
          </a:p>
        </p:txBody>
      </p:sp>
      <p:sp>
        <p:nvSpPr>
          <p:cNvPr id="4" name="Slide Number Placeholder 3"/>
          <p:cNvSpPr>
            <a:spLocks noGrp="1"/>
          </p:cNvSpPr>
          <p:nvPr>
            <p:ph type="sldNum" sz="quarter" idx="12"/>
          </p:nvPr>
        </p:nvSpPr>
        <p:spPr/>
        <p:txBody>
          <a:bodyPr/>
          <a:lstStyle/>
          <a:p>
            <a:pPr>
              <a:defRPr/>
            </a:pPr>
            <a:fld id="{5F9A9F78-D2FC-4329-9AAD-1A2A930F5AA5}" type="slidenum">
              <a:rPr lang="en-US"/>
              <a:pPr>
                <a:defRPr/>
              </a:pPr>
              <a:t>301</a:t>
            </a:fld>
            <a:endParaRPr lang="en-US"/>
          </a:p>
        </p:txBody>
      </p:sp>
      <p:sp>
        <p:nvSpPr>
          <p:cNvPr id="6" name="Oval 5"/>
          <p:cNvSpPr/>
          <p:nvPr/>
        </p:nvSpPr>
        <p:spPr>
          <a:xfrm>
            <a:off x="1133475" y="2816225"/>
            <a:ext cx="495300" cy="501650"/>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accent1"/>
                </a:solidFill>
                <a:latin typeface="Times New Roman"/>
                <a:cs typeface="Times New Roman"/>
              </a:rPr>
              <a:t>X</a:t>
            </a:r>
            <a:r>
              <a:rPr lang="en-US" sz="1600" i="1" baseline="-25000" dirty="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10" name="Oval 9"/>
          <p:cNvSpPr/>
          <p:nvPr/>
        </p:nvSpPr>
        <p:spPr>
          <a:xfrm>
            <a:off x="1133475" y="1581150"/>
            <a:ext cx="495300" cy="50323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accent3"/>
                </a:solidFill>
                <a:latin typeface="Times New Roman"/>
                <a:cs typeface="Times New Roman"/>
              </a:rPr>
              <a:t>X</a:t>
            </a:r>
            <a:r>
              <a:rPr lang="en-US" sz="1600" i="1" baseline="-25000" dirty="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cxnSp>
        <p:nvCxnSpPr>
          <p:cNvPr id="11" name="Straight Connector 10"/>
          <p:cNvCxnSpPr>
            <a:stCxn id="12" idx="2"/>
            <a:endCxn id="6" idx="7"/>
          </p:cNvCxnSpPr>
          <p:nvPr/>
        </p:nvCxnSpPr>
        <p:spPr>
          <a:xfrm flipH="1">
            <a:off x="1557338" y="2554288"/>
            <a:ext cx="193675" cy="334962"/>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 name="Rectangle 11"/>
          <p:cNvSpPr/>
          <p:nvPr/>
        </p:nvSpPr>
        <p:spPr>
          <a:xfrm>
            <a:off x="1628775" y="2311400"/>
            <a:ext cx="244475" cy="242888"/>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cxnSp>
        <p:nvCxnSpPr>
          <p:cNvPr id="48" name="Straight Arrow Connector 47"/>
          <p:cNvCxnSpPr>
            <a:stCxn id="47" idx="6"/>
            <a:endCxn id="51" idx="2"/>
          </p:cNvCxnSpPr>
          <p:nvPr/>
        </p:nvCxnSpPr>
        <p:spPr>
          <a:xfrm flipV="1">
            <a:off x="2598738" y="2438400"/>
            <a:ext cx="346075" cy="3175"/>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49" name="TextBox 48"/>
          <p:cNvSpPr txBox="1"/>
          <p:nvPr/>
        </p:nvSpPr>
        <p:spPr>
          <a:xfrm>
            <a:off x="2598738" y="2171700"/>
            <a:ext cx="311150" cy="217488"/>
          </a:xfrm>
          <a:prstGeom prst="rect">
            <a:avLst/>
          </a:prstGeom>
          <a:noFill/>
        </p:spPr>
        <p:txBody>
          <a:bodyPr anchor="ctr"/>
          <a:lstStyle/>
          <a:p>
            <a:pPr algn="ctr" fontAlgn="auto">
              <a:spcBef>
                <a:spcPts val="0"/>
              </a:spcBef>
              <a:spcAft>
                <a:spcPts val="0"/>
              </a:spcAft>
              <a:defRPr/>
            </a:pPr>
            <a:r>
              <a:rPr lang="en-US" sz="2200" dirty="0" err="1">
                <a:solidFill>
                  <a:schemeClr val="accent3"/>
                </a:solidFill>
                <a:latin typeface="+mn-lt"/>
                <a:cs typeface="+mn-cs"/>
              </a:rPr>
              <a:t>ε</a:t>
            </a:r>
            <a:endParaRPr lang="en-US" sz="2200" dirty="0">
              <a:solidFill>
                <a:schemeClr val="accent3"/>
              </a:solidFill>
              <a:latin typeface="+mn-lt"/>
              <a:cs typeface="+mn-cs"/>
            </a:endParaRPr>
          </a:p>
        </p:txBody>
      </p:sp>
      <p:grpSp>
        <p:nvGrpSpPr>
          <p:cNvPr id="58378" name="Group 49"/>
          <p:cNvGrpSpPr>
            <a:grpSpLocks/>
          </p:cNvGrpSpPr>
          <p:nvPr/>
        </p:nvGrpSpPr>
        <p:grpSpPr bwMode="auto">
          <a:xfrm>
            <a:off x="2944813" y="2328863"/>
            <a:ext cx="223837" cy="219075"/>
            <a:chOff x="2829108" y="3040558"/>
            <a:chExt cx="224572" cy="219456"/>
          </a:xfrm>
        </p:grpSpPr>
        <p:sp>
          <p:nvSpPr>
            <p:cNvPr id="51" name="Oval 50"/>
            <p:cNvSpPr/>
            <p:nvPr/>
          </p:nvSpPr>
          <p:spPr>
            <a:xfrm>
              <a:off x="2829108" y="3040558"/>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52" name="Oval 51"/>
            <p:cNvSpPr/>
            <p:nvPr/>
          </p:nvSpPr>
          <p:spPr>
            <a:xfrm>
              <a:off x="2892817" y="3097807"/>
              <a:ext cx="92377" cy="92235"/>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58379" name="TextBox 52"/>
          <p:cNvSpPr txBox="1">
            <a:spLocks noChangeArrowheads="1"/>
          </p:cNvSpPr>
          <p:nvPr/>
        </p:nvSpPr>
        <p:spPr bwMode="auto">
          <a:xfrm>
            <a:off x="2586038" y="2416175"/>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cxnSp>
        <p:nvCxnSpPr>
          <p:cNvPr id="54" name="Straight Arrow Connector 53"/>
          <p:cNvCxnSpPr>
            <a:stCxn id="47" idx="0"/>
            <a:endCxn id="47" idx="2"/>
          </p:cNvCxnSpPr>
          <p:nvPr/>
        </p:nvCxnSpPr>
        <p:spPr>
          <a:xfrm rot="16200000" flipH="1" flipV="1">
            <a:off x="2378869" y="2331244"/>
            <a:ext cx="109537" cy="111125"/>
          </a:xfrm>
          <a:prstGeom prst="curvedConnector4">
            <a:avLst>
              <a:gd name="adj1" fmla="val -208333"/>
              <a:gd name="adj2" fmla="val 307097"/>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7" name="TextBox 56"/>
          <p:cNvSpPr txBox="1"/>
          <p:nvPr/>
        </p:nvSpPr>
        <p:spPr>
          <a:xfrm>
            <a:off x="2143125" y="1800225"/>
            <a:ext cx="350838"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sp>
        <p:nvSpPr>
          <p:cNvPr id="58382" name="TextBox 57"/>
          <p:cNvSpPr txBox="1">
            <a:spLocks noChangeArrowheads="1"/>
          </p:cNvSpPr>
          <p:nvPr/>
        </p:nvSpPr>
        <p:spPr bwMode="auto">
          <a:xfrm>
            <a:off x="2143125" y="2078038"/>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58383" name="Group 59"/>
          <p:cNvGrpSpPr>
            <a:grpSpLocks/>
          </p:cNvGrpSpPr>
          <p:nvPr/>
        </p:nvGrpSpPr>
        <p:grpSpPr bwMode="auto">
          <a:xfrm>
            <a:off x="2378075" y="2332038"/>
            <a:ext cx="220663" cy="219075"/>
            <a:chOff x="1996251" y="2401023"/>
            <a:chExt cx="220766" cy="219456"/>
          </a:xfrm>
        </p:grpSpPr>
        <p:sp>
          <p:nvSpPr>
            <p:cNvPr id="47" name="Oval 46"/>
            <p:cNvSpPr/>
            <p:nvPr/>
          </p:nvSpPr>
          <p:spPr>
            <a:xfrm>
              <a:off x="1996251" y="2401023"/>
              <a:ext cx="220766"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59" name="Oval 58"/>
            <p:cNvSpPr/>
            <p:nvPr/>
          </p:nvSpPr>
          <p:spPr>
            <a:xfrm>
              <a:off x="2061369" y="2464633"/>
              <a:ext cx="90529" cy="92235"/>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55" name="TextBox 54"/>
          <p:cNvSpPr txBox="1"/>
          <p:nvPr/>
        </p:nvSpPr>
        <p:spPr>
          <a:xfrm>
            <a:off x="0" y="6446838"/>
            <a:ext cx="2438400" cy="411162"/>
          </a:xfrm>
          <a:prstGeom prst="rect">
            <a:avLst/>
          </a:prstGeom>
          <a:solidFill>
            <a:schemeClr val="accent6">
              <a:lumMod val="60000"/>
              <a:lumOff val="40000"/>
            </a:schemeClr>
          </a:solidFill>
        </p:spPr>
        <p:txBody>
          <a:bodyPr anchor="ctr"/>
          <a:lstStyle/>
          <a:p>
            <a:pPr fontAlgn="auto">
              <a:spcBef>
                <a:spcPts val="0"/>
              </a:spcBef>
              <a:spcAft>
                <a:spcPts val="0"/>
              </a:spcAft>
              <a:defRPr/>
            </a:pPr>
            <a:r>
              <a:rPr lang="en-US" sz="1800" dirty="0">
                <a:latin typeface="+mn-lt"/>
                <a:cs typeface="+mn-cs"/>
              </a:rPr>
              <a:t>(Dreyer &amp; Eisner, 2009)</a:t>
            </a:r>
          </a:p>
        </p:txBody>
      </p:sp>
      <p:cxnSp>
        <p:nvCxnSpPr>
          <p:cNvPr id="56" name="Straight Connector 55"/>
          <p:cNvCxnSpPr>
            <a:stCxn id="12" idx="0"/>
            <a:endCxn id="10" idx="5"/>
          </p:cNvCxnSpPr>
          <p:nvPr/>
        </p:nvCxnSpPr>
        <p:spPr>
          <a:xfrm flipH="1" flipV="1">
            <a:off x="1557338" y="2011363"/>
            <a:ext cx="193675" cy="30003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2" name="Straight Connector 61"/>
          <p:cNvCxnSpPr>
            <a:stCxn id="63" idx="2"/>
            <a:endCxn id="6" idx="1"/>
          </p:cNvCxnSpPr>
          <p:nvPr/>
        </p:nvCxnSpPr>
        <p:spPr>
          <a:xfrm>
            <a:off x="998538" y="2557463"/>
            <a:ext cx="207962" cy="33178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3" name="Rectangle 62"/>
          <p:cNvSpPr/>
          <p:nvPr/>
        </p:nvSpPr>
        <p:spPr>
          <a:xfrm>
            <a:off x="876300" y="2314575"/>
            <a:ext cx="242888" cy="242888"/>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69" name="Straight Connector 68"/>
          <p:cNvCxnSpPr>
            <a:stCxn id="63" idx="0"/>
            <a:endCxn id="10" idx="3"/>
          </p:cNvCxnSpPr>
          <p:nvPr/>
        </p:nvCxnSpPr>
        <p:spPr>
          <a:xfrm flipV="1">
            <a:off x="998538" y="2011363"/>
            <a:ext cx="207962" cy="303212"/>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Arrow Connector 53"/>
          <p:cNvCxnSpPr>
            <a:stCxn id="85" idx="0"/>
            <a:endCxn id="85" idx="2"/>
          </p:cNvCxnSpPr>
          <p:nvPr/>
        </p:nvCxnSpPr>
        <p:spPr>
          <a:xfrm rot="16200000" flipH="1" flipV="1">
            <a:off x="367506" y="2337594"/>
            <a:ext cx="111125" cy="109538"/>
          </a:xfrm>
          <a:prstGeom prst="curvedConnector4">
            <a:avLst>
              <a:gd name="adj1" fmla="val -208333"/>
              <a:gd name="adj2" fmla="val 307097"/>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2" name="TextBox 81"/>
          <p:cNvSpPr txBox="1"/>
          <p:nvPr/>
        </p:nvSpPr>
        <p:spPr>
          <a:xfrm>
            <a:off x="131763" y="1804988"/>
            <a:ext cx="350837" cy="217487"/>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sp>
        <p:nvSpPr>
          <p:cNvPr id="58391" name="TextBox 82"/>
          <p:cNvSpPr txBox="1">
            <a:spLocks noChangeArrowheads="1"/>
          </p:cNvSpPr>
          <p:nvPr/>
        </p:nvSpPr>
        <p:spPr bwMode="auto">
          <a:xfrm>
            <a:off x="131763" y="2084388"/>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58392" name="Group 83"/>
          <p:cNvGrpSpPr>
            <a:grpSpLocks/>
          </p:cNvGrpSpPr>
          <p:nvPr/>
        </p:nvGrpSpPr>
        <p:grpSpPr bwMode="auto">
          <a:xfrm>
            <a:off x="368300" y="2336800"/>
            <a:ext cx="220663" cy="220663"/>
            <a:chOff x="1996251" y="2401023"/>
            <a:chExt cx="220766" cy="219456"/>
          </a:xfrm>
        </p:grpSpPr>
        <p:sp>
          <p:nvSpPr>
            <p:cNvPr id="85" name="Oval 84"/>
            <p:cNvSpPr/>
            <p:nvPr/>
          </p:nvSpPr>
          <p:spPr>
            <a:xfrm>
              <a:off x="1996251" y="2401023"/>
              <a:ext cx="220766"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86" name="Oval 85"/>
            <p:cNvSpPr/>
            <p:nvPr/>
          </p:nvSpPr>
          <p:spPr>
            <a:xfrm>
              <a:off x="2061369" y="2465755"/>
              <a:ext cx="90529" cy="89992"/>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61" name="AutoShape 180"/>
          <p:cNvSpPr>
            <a:spLocks noChangeArrowheads="1"/>
          </p:cNvSpPr>
          <p:nvPr/>
        </p:nvSpPr>
        <p:spPr bwMode="auto">
          <a:xfrm>
            <a:off x="1851025" y="1103313"/>
            <a:ext cx="2908300" cy="654050"/>
          </a:xfrm>
          <a:prstGeom prst="cloudCallout">
            <a:avLst>
              <a:gd name="adj1" fmla="val -56028"/>
              <a:gd name="adj2" fmla="val 47039"/>
            </a:avLst>
          </a:prstGeom>
          <a:solidFill>
            <a:schemeClr val="accent2">
              <a:lumMod val="60000"/>
              <a:lumOff val="40000"/>
            </a:schemeClr>
          </a:solidFill>
          <a:ln w="9525">
            <a:solidFill>
              <a:schemeClr val="tx1"/>
            </a:solidFill>
            <a:round/>
            <a:headEnd/>
            <a:tailEnd/>
          </a:ln>
          <a:effectLst/>
          <a:extLst/>
        </p:spPr>
        <p:txBody>
          <a:bodyPr/>
          <a:lstStyle/>
          <a:p>
            <a:pPr fontAlgn="auto">
              <a:spcBef>
                <a:spcPts val="0"/>
              </a:spcBef>
              <a:spcAft>
                <a:spcPts val="0"/>
              </a:spcAft>
              <a:defRPr/>
            </a:pPr>
            <a:endParaRPr lang="en-US" sz="1800">
              <a:latin typeface="+mn-lt"/>
              <a:cs typeface="+mn-cs"/>
            </a:endParaRPr>
          </a:p>
        </p:txBody>
      </p:sp>
      <p:sp>
        <p:nvSpPr>
          <p:cNvPr id="89" name="AutoShape 180"/>
          <p:cNvSpPr>
            <a:spLocks noChangeArrowheads="1"/>
          </p:cNvSpPr>
          <p:nvPr/>
        </p:nvSpPr>
        <p:spPr bwMode="auto">
          <a:xfrm>
            <a:off x="1771650" y="2990850"/>
            <a:ext cx="2987675" cy="654050"/>
          </a:xfrm>
          <a:prstGeom prst="cloudCallout">
            <a:avLst>
              <a:gd name="adj1" fmla="val -53245"/>
              <a:gd name="adj2" fmla="val -33612"/>
            </a:avLst>
          </a:prstGeom>
          <a:solidFill>
            <a:schemeClr val="accent2">
              <a:lumMod val="60000"/>
              <a:lumOff val="40000"/>
            </a:schemeClr>
          </a:solidFill>
          <a:ln w="9525">
            <a:solidFill>
              <a:schemeClr val="tx1"/>
            </a:solidFill>
            <a:round/>
            <a:headEnd/>
            <a:tailEnd/>
          </a:ln>
          <a:effectLst/>
          <a:extLst/>
        </p:spPr>
        <p:txBody>
          <a:bodyPr/>
          <a:lstStyle/>
          <a:p>
            <a:pPr fontAlgn="auto">
              <a:spcBef>
                <a:spcPts val="0"/>
              </a:spcBef>
              <a:spcAft>
                <a:spcPts val="0"/>
              </a:spcAft>
              <a:defRPr/>
            </a:pPr>
            <a:endParaRPr lang="en-US" sz="1800">
              <a:latin typeface="+mn-lt"/>
              <a:cs typeface="+mn-cs"/>
            </a:endParaRPr>
          </a:p>
        </p:txBody>
      </p:sp>
      <p:sp>
        <p:nvSpPr>
          <p:cNvPr id="90" name="Oval 89"/>
          <p:cNvSpPr/>
          <p:nvPr/>
        </p:nvSpPr>
        <p:spPr>
          <a:xfrm>
            <a:off x="2249488" y="3251200"/>
            <a:ext cx="220662" cy="21907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cxnSp>
        <p:nvCxnSpPr>
          <p:cNvPr id="91" name="Straight Arrow Connector 90"/>
          <p:cNvCxnSpPr>
            <a:stCxn id="90" idx="6"/>
            <a:endCxn id="94" idx="2"/>
          </p:cNvCxnSpPr>
          <p:nvPr/>
        </p:nvCxnSpPr>
        <p:spPr>
          <a:xfrm flipV="1">
            <a:off x="2470150" y="3357563"/>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8397" name="TextBox 91"/>
          <p:cNvSpPr txBox="1">
            <a:spLocks noChangeArrowheads="1"/>
          </p:cNvSpPr>
          <p:nvPr/>
        </p:nvSpPr>
        <p:spPr bwMode="auto">
          <a:xfrm>
            <a:off x="2457450" y="3070225"/>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58398" name="Group 92"/>
          <p:cNvGrpSpPr>
            <a:grpSpLocks/>
          </p:cNvGrpSpPr>
          <p:nvPr/>
        </p:nvGrpSpPr>
        <p:grpSpPr bwMode="auto">
          <a:xfrm>
            <a:off x="2816225" y="3248025"/>
            <a:ext cx="225425" cy="219075"/>
            <a:chOff x="2829108" y="3040558"/>
            <a:chExt cx="224572" cy="219456"/>
          </a:xfrm>
        </p:grpSpPr>
        <p:sp>
          <p:nvSpPr>
            <p:cNvPr id="94" name="Oval 93"/>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95" name="Oval 94"/>
            <p:cNvSpPr/>
            <p:nvPr/>
          </p:nvSpPr>
          <p:spPr>
            <a:xfrm>
              <a:off x="2893950" y="3097807"/>
              <a:ext cx="90145"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96" name="Straight Arrow Connector 95"/>
          <p:cNvCxnSpPr>
            <a:endCxn id="99" idx="2"/>
          </p:cNvCxnSpPr>
          <p:nvPr/>
        </p:nvCxnSpPr>
        <p:spPr>
          <a:xfrm flipV="1">
            <a:off x="3033713" y="3351213"/>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8400" name="TextBox 96"/>
          <p:cNvSpPr txBox="1">
            <a:spLocks noChangeArrowheads="1"/>
          </p:cNvSpPr>
          <p:nvPr/>
        </p:nvSpPr>
        <p:spPr bwMode="auto">
          <a:xfrm>
            <a:off x="3019425" y="3063875"/>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58401" name="Group 97"/>
          <p:cNvGrpSpPr>
            <a:grpSpLocks/>
          </p:cNvGrpSpPr>
          <p:nvPr/>
        </p:nvGrpSpPr>
        <p:grpSpPr bwMode="auto">
          <a:xfrm>
            <a:off x="3379788" y="3241675"/>
            <a:ext cx="223837" cy="219075"/>
            <a:chOff x="2829108" y="3040558"/>
            <a:chExt cx="224572" cy="219456"/>
          </a:xfrm>
        </p:grpSpPr>
        <p:sp>
          <p:nvSpPr>
            <p:cNvPr id="99" name="Oval 98"/>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100" name="Oval 99"/>
            <p:cNvSpPr/>
            <p:nvPr/>
          </p:nvSpPr>
          <p:spPr>
            <a:xfrm>
              <a:off x="2892817" y="3097807"/>
              <a:ext cx="92377"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101" name="Straight Arrow Connector 100"/>
          <p:cNvCxnSpPr>
            <a:endCxn id="104" idx="2"/>
          </p:cNvCxnSpPr>
          <p:nvPr/>
        </p:nvCxnSpPr>
        <p:spPr>
          <a:xfrm flipV="1">
            <a:off x="3619500" y="3332163"/>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8403" name="TextBox 101"/>
          <p:cNvSpPr txBox="1">
            <a:spLocks noChangeArrowheads="1"/>
          </p:cNvSpPr>
          <p:nvPr/>
        </p:nvSpPr>
        <p:spPr bwMode="auto">
          <a:xfrm>
            <a:off x="3605213" y="3044825"/>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58404" name="Group 102"/>
          <p:cNvGrpSpPr>
            <a:grpSpLocks/>
          </p:cNvGrpSpPr>
          <p:nvPr/>
        </p:nvGrpSpPr>
        <p:grpSpPr bwMode="auto">
          <a:xfrm>
            <a:off x="3965575" y="3222625"/>
            <a:ext cx="223838" cy="220663"/>
            <a:chOff x="2829108" y="3040558"/>
            <a:chExt cx="224572" cy="219456"/>
          </a:xfrm>
        </p:grpSpPr>
        <p:sp>
          <p:nvSpPr>
            <p:cNvPr id="104" name="Oval 103"/>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105" name="Oval 104"/>
            <p:cNvSpPr/>
            <p:nvPr/>
          </p:nvSpPr>
          <p:spPr>
            <a:xfrm>
              <a:off x="2892816" y="3097395"/>
              <a:ext cx="92377" cy="91571"/>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sp>
        <p:nvSpPr>
          <p:cNvPr id="64" name="Freeform 63"/>
          <p:cNvSpPr/>
          <p:nvPr/>
        </p:nvSpPr>
        <p:spPr>
          <a:xfrm rot="11206186">
            <a:off x="735013" y="1893888"/>
            <a:ext cx="285750" cy="984250"/>
          </a:xfrm>
          <a:custGeom>
            <a:avLst/>
            <a:gdLst>
              <a:gd name="connsiteX0" fmla="*/ 0 w 286097"/>
              <a:gd name="connsiteY0" fmla="*/ 0 h 984005"/>
              <a:gd name="connsiteX1" fmla="*/ 286018 w 286097"/>
              <a:gd name="connsiteY1" fmla="*/ 503444 h 984005"/>
              <a:gd name="connsiteX2" fmla="*/ 22882 w 286097"/>
              <a:gd name="connsiteY2" fmla="*/ 984005 h 984005"/>
            </a:gdLst>
            <a:ahLst/>
            <a:cxnLst>
              <a:cxn ang="0">
                <a:pos x="connsiteX0" y="connsiteY0"/>
              </a:cxn>
              <a:cxn ang="0">
                <a:pos x="connsiteX1" y="connsiteY1"/>
              </a:cxn>
              <a:cxn ang="0">
                <a:pos x="connsiteX2" y="connsiteY2"/>
              </a:cxn>
            </a:cxnLst>
            <a:rect l="l" t="t" r="r" b="b"/>
            <a:pathLst>
              <a:path w="286097" h="984005">
                <a:moveTo>
                  <a:pt x="0" y="0"/>
                </a:moveTo>
                <a:cubicBezTo>
                  <a:pt x="141102" y="169721"/>
                  <a:pt x="282204" y="339443"/>
                  <a:pt x="286018" y="503444"/>
                </a:cubicBezTo>
                <a:cubicBezTo>
                  <a:pt x="289832" y="667445"/>
                  <a:pt x="156357" y="825725"/>
                  <a:pt x="22882" y="984005"/>
                </a:cubicBezTo>
              </a:path>
            </a:pathLst>
          </a:cu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ln>
                <a:solidFill>
                  <a:schemeClr val="accent4"/>
                </a:solidFill>
              </a:ln>
            </a:endParaRPr>
          </a:p>
        </p:txBody>
      </p:sp>
      <p:sp>
        <p:nvSpPr>
          <p:cNvPr id="118" name="Oval 117"/>
          <p:cNvSpPr/>
          <p:nvPr/>
        </p:nvSpPr>
        <p:spPr>
          <a:xfrm>
            <a:off x="2249488" y="1362075"/>
            <a:ext cx="220662" cy="21907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119" name="Straight Arrow Connector 118"/>
          <p:cNvCxnSpPr>
            <a:stCxn id="118" idx="6"/>
            <a:endCxn id="122" idx="2"/>
          </p:cNvCxnSpPr>
          <p:nvPr/>
        </p:nvCxnSpPr>
        <p:spPr>
          <a:xfrm flipV="1">
            <a:off x="2470150" y="1468438"/>
            <a:ext cx="346075"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0" name="TextBox 119"/>
          <p:cNvSpPr txBox="1"/>
          <p:nvPr/>
        </p:nvSpPr>
        <p:spPr>
          <a:xfrm>
            <a:off x="2457450" y="1181100"/>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121" name="Group 120"/>
          <p:cNvGrpSpPr>
            <a:grpSpLocks/>
          </p:cNvGrpSpPr>
          <p:nvPr/>
        </p:nvGrpSpPr>
        <p:grpSpPr bwMode="auto">
          <a:xfrm>
            <a:off x="2816225" y="1358900"/>
            <a:ext cx="225425" cy="220663"/>
            <a:chOff x="2829108" y="3040558"/>
            <a:chExt cx="224572" cy="219456"/>
          </a:xfrm>
        </p:grpSpPr>
        <p:sp>
          <p:nvSpPr>
            <p:cNvPr id="122" name="Oval 121"/>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23" name="Oval 122"/>
            <p:cNvSpPr/>
            <p:nvPr/>
          </p:nvSpPr>
          <p:spPr>
            <a:xfrm>
              <a:off x="2893950" y="3097395"/>
              <a:ext cx="90145" cy="91571"/>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124" name="Straight Arrow Connector 123"/>
          <p:cNvCxnSpPr>
            <a:endCxn id="127" idx="2"/>
          </p:cNvCxnSpPr>
          <p:nvPr/>
        </p:nvCxnSpPr>
        <p:spPr>
          <a:xfrm flipV="1">
            <a:off x="3033713" y="1458913"/>
            <a:ext cx="346075"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5" name="TextBox 124"/>
          <p:cNvSpPr txBox="1"/>
          <p:nvPr/>
        </p:nvSpPr>
        <p:spPr>
          <a:xfrm>
            <a:off x="3019425" y="1171575"/>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126" name="Group 125"/>
          <p:cNvGrpSpPr>
            <a:grpSpLocks/>
          </p:cNvGrpSpPr>
          <p:nvPr/>
        </p:nvGrpSpPr>
        <p:grpSpPr bwMode="auto">
          <a:xfrm>
            <a:off x="3379788" y="1349375"/>
            <a:ext cx="223837" cy="219075"/>
            <a:chOff x="2829108" y="3040558"/>
            <a:chExt cx="224572" cy="219456"/>
          </a:xfrm>
        </p:grpSpPr>
        <p:sp>
          <p:nvSpPr>
            <p:cNvPr id="127" name="Oval 126"/>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28" name="Oval 127"/>
            <p:cNvSpPr/>
            <p:nvPr/>
          </p:nvSpPr>
          <p:spPr>
            <a:xfrm>
              <a:off x="2892817" y="3097807"/>
              <a:ext cx="92377"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129" name="Straight Arrow Connector 128"/>
          <p:cNvCxnSpPr>
            <a:endCxn id="132" idx="2"/>
          </p:cNvCxnSpPr>
          <p:nvPr/>
        </p:nvCxnSpPr>
        <p:spPr>
          <a:xfrm flipV="1">
            <a:off x="3582988" y="1449388"/>
            <a:ext cx="346075"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0" name="TextBox 129"/>
          <p:cNvSpPr txBox="1"/>
          <p:nvPr/>
        </p:nvSpPr>
        <p:spPr>
          <a:xfrm>
            <a:off x="3568700" y="1162050"/>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131" name="Group 130"/>
          <p:cNvGrpSpPr>
            <a:grpSpLocks/>
          </p:cNvGrpSpPr>
          <p:nvPr/>
        </p:nvGrpSpPr>
        <p:grpSpPr bwMode="auto">
          <a:xfrm>
            <a:off x="3929063" y="1339850"/>
            <a:ext cx="223837" cy="219075"/>
            <a:chOff x="2829108" y="3040558"/>
            <a:chExt cx="224572" cy="219456"/>
          </a:xfrm>
        </p:grpSpPr>
        <p:sp>
          <p:nvSpPr>
            <p:cNvPr id="132" name="Oval 131"/>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33" name="Oval 132"/>
            <p:cNvSpPr/>
            <p:nvPr/>
          </p:nvSpPr>
          <p:spPr>
            <a:xfrm>
              <a:off x="2892817" y="3097807"/>
              <a:ext cx="92377"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Tree>
    <p:extLst>
      <p:ext uri="{BB962C8B-B14F-4D97-AF65-F5344CB8AC3E}">
        <p14:creationId xmlns:p14="http://schemas.microsoft.com/office/powerpoint/2010/main" val="408822835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4" presetClass="entr" presetSubtype="10" fill="hold" grpId="0" nodeType="clickEffect">
                                  <p:stCondLst>
                                    <p:cond delay="0"/>
                                  </p:stCondLst>
                                  <p:childTnLst>
                                    <p:set>
                                      <p:cBhvr>
                                        <p:cTn id="6" dur="1" fill="hold">
                                          <p:stCondLst>
                                            <p:cond delay="0"/>
                                          </p:stCondLst>
                                        </p:cTn>
                                        <p:tgtEl>
                                          <p:spTgt spid="61"/>
                                        </p:tgtEl>
                                        <p:attrNameLst>
                                          <p:attrName>style.visibility</p:attrName>
                                        </p:attrNameLst>
                                      </p:cBhvr>
                                      <p:to>
                                        <p:strVal val="visible"/>
                                      </p:to>
                                    </p:set>
                                    <p:animEffect transition="in" filter="randombar(horizontal)">
                                      <p:cBhvr>
                                        <p:cTn id="7" dur="500"/>
                                        <p:tgtEl>
                                          <p:spTgt spid="61"/>
                                        </p:tgtEl>
                                      </p:cBhvr>
                                    </p:animEffect>
                                  </p:childTnLst>
                                </p:cTn>
                              </p:par>
                              <p:par>
                                <p:cTn id="8" presetID="14" presetClass="entr" presetSubtype="10" fill="hold" grpId="0" nodeType="withEffect">
                                  <p:stCondLst>
                                    <p:cond delay="0"/>
                                  </p:stCondLst>
                                  <p:childTnLst>
                                    <p:set>
                                      <p:cBhvr>
                                        <p:cTn id="9" dur="1" fill="hold">
                                          <p:stCondLst>
                                            <p:cond delay="0"/>
                                          </p:stCondLst>
                                        </p:cTn>
                                        <p:tgtEl>
                                          <p:spTgt spid="118"/>
                                        </p:tgtEl>
                                        <p:attrNameLst>
                                          <p:attrName>style.visibility</p:attrName>
                                        </p:attrNameLst>
                                      </p:cBhvr>
                                      <p:to>
                                        <p:strVal val="visible"/>
                                      </p:to>
                                    </p:set>
                                    <p:animEffect transition="in" filter="randombar(horizontal)">
                                      <p:cBhvr>
                                        <p:cTn id="10" dur="500"/>
                                        <p:tgtEl>
                                          <p:spTgt spid="118"/>
                                        </p:tgtEl>
                                      </p:cBhvr>
                                    </p:animEffect>
                                  </p:childTnLst>
                                </p:cTn>
                              </p:par>
                              <p:par>
                                <p:cTn id="11" presetID="14" presetClass="entr" presetSubtype="10" fill="hold" nodeType="withEffect">
                                  <p:stCondLst>
                                    <p:cond delay="0"/>
                                  </p:stCondLst>
                                  <p:childTnLst>
                                    <p:set>
                                      <p:cBhvr>
                                        <p:cTn id="12" dur="1" fill="hold">
                                          <p:stCondLst>
                                            <p:cond delay="0"/>
                                          </p:stCondLst>
                                        </p:cTn>
                                        <p:tgtEl>
                                          <p:spTgt spid="119"/>
                                        </p:tgtEl>
                                        <p:attrNameLst>
                                          <p:attrName>style.visibility</p:attrName>
                                        </p:attrNameLst>
                                      </p:cBhvr>
                                      <p:to>
                                        <p:strVal val="visible"/>
                                      </p:to>
                                    </p:set>
                                    <p:animEffect transition="in" filter="randombar(horizontal)">
                                      <p:cBhvr>
                                        <p:cTn id="13" dur="500"/>
                                        <p:tgtEl>
                                          <p:spTgt spid="119"/>
                                        </p:tgtEl>
                                      </p:cBhvr>
                                    </p:animEffect>
                                  </p:childTnLst>
                                </p:cTn>
                              </p:par>
                              <p:par>
                                <p:cTn id="14" presetID="14" presetClass="entr" presetSubtype="10" fill="hold" grpId="0" nodeType="withEffect">
                                  <p:stCondLst>
                                    <p:cond delay="0"/>
                                  </p:stCondLst>
                                  <p:childTnLst>
                                    <p:set>
                                      <p:cBhvr>
                                        <p:cTn id="15" dur="1" fill="hold">
                                          <p:stCondLst>
                                            <p:cond delay="0"/>
                                          </p:stCondLst>
                                        </p:cTn>
                                        <p:tgtEl>
                                          <p:spTgt spid="120"/>
                                        </p:tgtEl>
                                        <p:attrNameLst>
                                          <p:attrName>style.visibility</p:attrName>
                                        </p:attrNameLst>
                                      </p:cBhvr>
                                      <p:to>
                                        <p:strVal val="visible"/>
                                      </p:to>
                                    </p:set>
                                    <p:animEffect transition="in" filter="randombar(horizontal)">
                                      <p:cBhvr>
                                        <p:cTn id="16" dur="500"/>
                                        <p:tgtEl>
                                          <p:spTgt spid="120"/>
                                        </p:tgtEl>
                                      </p:cBhvr>
                                    </p:animEffect>
                                  </p:childTnLst>
                                </p:cTn>
                              </p:par>
                              <p:par>
                                <p:cTn id="17" presetID="14" presetClass="entr" presetSubtype="10" fill="hold" nodeType="withEffect">
                                  <p:stCondLst>
                                    <p:cond delay="0"/>
                                  </p:stCondLst>
                                  <p:childTnLst>
                                    <p:set>
                                      <p:cBhvr>
                                        <p:cTn id="18" dur="1" fill="hold">
                                          <p:stCondLst>
                                            <p:cond delay="0"/>
                                          </p:stCondLst>
                                        </p:cTn>
                                        <p:tgtEl>
                                          <p:spTgt spid="121"/>
                                        </p:tgtEl>
                                        <p:attrNameLst>
                                          <p:attrName>style.visibility</p:attrName>
                                        </p:attrNameLst>
                                      </p:cBhvr>
                                      <p:to>
                                        <p:strVal val="visible"/>
                                      </p:to>
                                    </p:set>
                                    <p:animEffect transition="in" filter="randombar(horizontal)">
                                      <p:cBhvr>
                                        <p:cTn id="19" dur="500"/>
                                        <p:tgtEl>
                                          <p:spTgt spid="121"/>
                                        </p:tgtEl>
                                      </p:cBhvr>
                                    </p:animEffect>
                                  </p:childTnLst>
                                </p:cTn>
                              </p:par>
                              <p:par>
                                <p:cTn id="20" presetID="14" presetClass="entr" presetSubtype="10" fill="hold" nodeType="withEffect">
                                  <p:stCondLst>
                                    <p:cond delay="0"/>
                                  </p:stCondLst>
                                  <p:childTnLst>
                                    <p:set>
                                      <p:cBhvr>
                                        <p:cTn id="21" dur="1" fill="hold">
                                          <p:stCondLst>
                                            <p:cond delay="0"/>
                                          </p:stCondLst>
                                        </p:cTn>
                                        <p:tgtEl>
                                          <p:spTgt spid="124"/>
                                        </p:tgtEl>
                                        <p:attrNameLst>
                                          <p:attrName>style.visibility</p:attrName>
                                        </p:attrNameLst>
                                      </p:cBhvr>
                                      <p:to>
                                        <p:strVal val="visible"/>
                                      </p:to>
                                    </p:set>
                                    <p:animEffect transition="in" filter="randombar(horizontal)">
                                      <p:cBhvr>
                                        <p:cTn id="22" dur="500"/>
                                        <p:tgtEl>
                                          <p:spTgt spid="124"/>
                                        </p:tgtEl>
                                      </p:cBhvr>
                                    </p:animEffect>
                                  </p:childTnLst>
                                </p:cTn>
                              </p:par>
                              <p:par>
                                <p:cTn id="23" presetID="14" presetClass="entr" presetSubtype="10" fill="hold" grpId="0" nodeType="withEffect">
                                  <p:stCondLst>
                                    <p:cond delay="0"/>
                                  </p:stCondLst>
                                  <p:childTnLst>
                                    <p:set>
                                      <p:cBhvr>
                                        <p:cTn id="24" dur="1" fill="hold">
                                          <p:stCondLst>
                                            <p:cond delay="0"/>
                                          </p:stCondLst>
                                        </p:cTn>
                                        <p:tgtEl>
                                          <p:spTgt spid="125"/>
                                        </p:tgtEl>
                                        <p:attrNameLst>
                                          <p:attrName>style.visibility</p:attrName>
                                        </p:attrNameLst>
                                      </p:cBhvr>
                                      <p:to>
                                        <p:strVal val="visible"/>
                                      </p:to>
                                    </p:set>
                                    <p:animEffect transition="in" filter="randombar(horizontal)">
                                      <p:cBhvr>
                                        <p:cTn id="25" dur="500"/>
                                        <p:tgtEl>
                                          <p:spTgt spid="125"/>
                                        </p:tgtEl>
                                      </p:cBhvr>
                                    </p:animEffect>
                                  </p:childTnLst>
                                </p:cTn>
                              </p:par>
                              <p:par>
                                <p:cTn id="26" presetID="14" presetClass="entr" presetSubtype="10" fill="hold" nodeType="withEffect">
                                  <p:stCondLst>
                                    <p:cond delay="0"/>
                                  </p:stCondLst>
                                  <p:childTnLst>
                                    <p:set>
                                      <p:cBhvr>
                                        <p:cTn id="27" dur="1" fill="hold">
                                          <p:stCondLst>
                                            <p:cond delay="0"/>
                                          </p:stCondLst>
                                        </p:cTn>
                                        <p:tgtEl>
                                          <p:spTgt spid="126"/>
                                        </p:tgtEl>
                                        <p:attrNameLst>
                                          <p:attrName>style.visibility</p:attrName>
                                        </p:attrNameLst>
                                      </p:cBhvr>
                                      <p:to>
                                        <p:strVal val="visible"/>
                                      </p:to>
                                    </p:set>
                                    <p:animEffect transition="in" filter="randombar(horizontal)">
                                      <p:cBhvr>
                                        <p:cTn id="28" dur="500"/>
                                        <p:tgtEl>
                                          <p:spTgt spid="126"/>
                                        </p:tgtEl>
                                      </p:cBhvr>
                                    </p:animEffect>
                                  </p:childTnLst>
                                </p:cTn>
                              </p:par>
                              <p:par>
                                <p:cTn id="29" presetID="14" presetClass="entr" presetSubtype="10" fill="hold" nodeType="withEffect">
                                  <p:stCondLst>
                                    <p:cond delay="0"/>
                                  </p:stCondLst>
                                  <p:childTnLst>
                                    <p:set>
                                      <p:cBhvr>
                                        <p:cTn id="30" dur="1" fill="hold">
                                          <p:stCondLst>
                                            <p:cond delay="0"/>
                                          </p:stCondLst>
                                        </p:cTn>
                                        <p:tgtEl>
                                          <p:spTgt spid="129"/>
                                        </p:tgtEl>
                                        <p:attrNameLst>
                                          <p:attrName>style.visibility</p:attrName>
                                        </p:attrNameLst>
                                      </p:cBhvr>
                                      <p:to>
                                        <p:strVal val="visible"/>
                                      </p:to>
                                    </p:set>
                                    <p:animEffect transition="in" filter="randombar(horizontal)">
                                      <p:cBhvr>
                                        <p:cTn id="31" dur="500"/>
                                        <p:tgtEl>
                                          <p:spTgt spid="129"/>
                                        </p:tgtEl>
                                      </p:cBhvr>
                                    </p:animEffect>
                                  </p:childTnLst>
                                </p:cTn>
                              </p:par>
                              <p:par>
                                <p:cTn id="32" presetID="14" presetClass="entr" presetSubtype="10" fill="hold" grpId="0" nodeType="withEffect">
                                  <p:stCondLst>
                                    <p:cond delay="0"/>
                                  </p:stCondLst>
                                  <p:childTnLst>
                                    <p:set>
                                      <p:cBhvr>
                                        <p:cTn id="33" dur="1" fill="hold">
                                          <p:stCondLst>
                                            <p:cond delay="0"/>
                                          </p:stCondLst>
                                        </p:cTn>
                                        <p:tgtEl>
                                          <p:spTgt spid="130"/>
                                        </p:tgtEl>
                                        <p:attrNameLst>
                                          <p:attrName>style.visibility</p:attrName>
                                        </p:attrNameLst>
                                      </p:cBhvr>
                                      <p:to>
                                        <p:strVal val="visible"/>
                                      </p:to>
                                    </p:set>
                                    <p:animEffect transition="in" filter="randombar(horizontal)">
                                      <p:cBhvr>
                                        <p:cTn id="34" dur="500"/>
                                        <p:tgtEl>
                                          <p:spTgt spid="130"/>
                                        </p:tgtEl>
                                      </p:cBhvr>
                                    </p:animEffect>
                                  </p:childTnLst>
                                </p:cTn>
                              </p:par>
                              <p:par>
                                <p:cTn id="35" presetID="14" presetClass="entr" presetSubtype="10" fill="hold" nodeType="withEffect">
                                  <p:stCondLst>
                                    <p:cond delay="0"/>
                                  </p:stCondLst>
                                  <p:childTnLst>
                                    <p:set>
                                      <p:cBhvr>
                                        <p:cTn id="36" dur="1" fill="hold">
                                          <p:stCondLst>
                                            <p:cond delay="0"/>
                                          </p:stCondLst>
                                        </p:cTn>
                                        <p:tgtEl>
                                          <p:spTgt spid="131"/>
                                        </p:tgtEl>
                                        <p:attrNameLst>
                                          <p:attrName>style.visibility</p:attrName>
                                        </p:attrNameLst>
                                      </p:cBhvr>
                                      <p:to>
                                        <p:strVal val="visible"/>
                                      </p:to>
                                    </p:set>
                                    <p:animEffect transition="in" filter="randombar(horizontal)">
                                      <p:cBhvr>
                                        <p:cTn id="37" dur="500"/>
                                        <p:tgtEl>
                                          <p:spTgt spid="1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1" grpId="0" animBg="1"/>
      <p:bldP spid="118" grpId="0" animBg="1"/>
      <p:bldP spid="120" grpId="0"/>
      <p:bldP spid="125" grpId="0"/>
      <p:bldP spid="130" grpId="0"/>
    </p:bldLst>
  </p:timing>
</p:sld>
</file>

<file path=ppt/slides/slide3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Example: String-valued Variables</a:t>
            </a:r>
            <a:endParaRPr lang="en-US" dirty="0"/>
          </a:p>
        </p:txBody>
      </p:sp>
      <p:sp>
        <p:nvSpPr>
          <p:cNvPr id="3" name="Content Placeholder 2"/>
          <p:cNvSpPr>
            <a:spLocks noGrp="1"/>
          </p:cNvSpPr>
          <p:nvPr>
            <p:ph idx="1"/>
          </p:nvPr>
        </p:nvSpPr>
        <p:spPr>
          <a:xfrm>
            <a:off x="625475" y="3848100"/>
            <a:ext cx="8061325" cy="2408238"/>
          </a:xfrm>
        </p:spPr>
        <p:txBody>
          <a:bodyPr rtlCol="0">
            <a:normAutofit lnSpcReduction="10000"/>
          </a:bodyPr>
          <a:lstStyle/>
          <a:p>
            <a:pPr eaLnBrk="1" fontAlgn="auto" hangingPunct="1">
              <a:spcAft>
                <a:spcPts val="0"/>
              </a:spcAft>
              <a:buFont typeface="Arial"/>
              <a:buChar char="•"/>
              <a:defRPr/>
            </a:pPr>
            <a:r>
              <a:rPr lang="en-US" dirty="0" smtClean="0"/>
              <a:t>Messages can </a:t>
            </a:r>
            <a:r>
              <a:rPr lang="en-US" b="1" dirty="0" smtClean="0"/>
              <a:t>grow</a:t>
            </a:r>
            <a:r>
              <a:rPr lang="en-US" dirty="0" smtClean="0"/>
              <a:t> </a:t>
            </a:r>
            <a:r>
              <a:rPr lang="en-US" b="1" dirty="0" smtClean="0"/>
              <a:t>larger </a:t>
            </a:r>
            <a:r>
              <a:rPr lang="en-US" dirty="0" smtClean="0"/>
              <a:t>when sent through a transducer factor</a:t>
            </a:r>
          </a:p>
          <a:p>
            <a:pPr eaLnBrk="1" fontAlgn="auto" hangingPunct="1">
              <a:spcAft>
                <a:spcPts val="0"/>
              </a:spcAft>
              <a:buFont typeface="Arial"/>
              <a:buChar char="•"/>
              <a:defRPr/>
            </a:pPr>
            <a:r>
              <a:rPr lang="en-US" dirty="0" smtClean="0"/>
              <a:t>Repeatedly sending messages through a transducer can cause them to </a:t>
            </a:r>
            <a:r>
              <a:rPr lang="en-US" b="1" dirty="0" smtClean="0"/>
              <a:t>grow to unbounded size</a:t>
            </a:r>
            <a:r>
              <a:rPr lang="en-US" dirty="0" smtClean="0"/>
              <a:t>!</a:t>
            </a:r>
            <a:endParaRPr lang="en-US" dirty="0"/>
          </a:p>
        </p:txBody>
      </p:sp>
      <p:sp>
        <p:nvSpPr>
          <p:cNvPr id="4" name="Slide Number Placeholder 3"/>
          <p:cNvSpPr>
            <a:spLocks noGrp="1"/>
          </p:cNvSpPr>
          <p:nvPr>
            <p:ph type="sldNum" sz="quarter" idx="12"/>
          </p:nvPr>
        </p:nvSpPr>
        <p:spPr/>
        <p:txBody>
          <a:bodyPr/>
          <a:lstStyle/>
          <a:p>
            <a:pPr>
              <a:defRPr/>
            </a:pPr>
            <a:fld id="{9B796BF5-82AF-40F8-A763-F52A913F9366}" type="slidenum">
              <a:rPr lang="en-US"/>
              <a:pPr>
                <a:defRPr/>
              </a:pPr>
              <a:t>302</a:t>
            </a:fld>
            <a:endParaRPr lang="en-US"/>
          </a:p>
        </p:txBody>
      </p:sp>
      <p:sp>
        <p:nvSpPr>
          <p:cNvPr id="6" name="Oval 5"/>
          <p:cNvSpPr/>
          <p:nvPr/>
        </p:nvSpPr>
        <p:spPr>
          <a:xfrm>
            <a:off x="1133475" y="2816225"/>
            <a:ext cx="495300" cy="501650"/>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accent1"/>
                </a:solidFill>
                <a:latin typeface="Times New Roman"/>
                <a:cs typeface="Times New Roman"/>
              </a:rPr>
              <a:t>X</a:t>
            </a:r>
            <a:r>
              <a:rPr lang="en-US" sz="1600" i="1" baseline="-25000" dirty="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10" name="Oval 9"/>
          <p:cNvSpPr/>
          <p:nvPr/>
        </p:nvSpPr>
        <p:spPr>
          <a:xfrm>
            <a:off x="1133475" y="1581150"/>
            <a:ext cx="495300" cy="50323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accent3"/>
                </a:solidFill>
                <a:latin typeface="Times New Roman"/>
                <a:cs typeface="Times New Roman"/>
              </a:rPr>
              <a:t>X</a:t>
            </a:r>
            <a:r>
              <a:rPr lang="en-US" sz="1600" i="1" baseline="-25000" dirty="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cxnSp>
        <p:nvCxnSpPr>
          <p:cNvPr id="11" name="Straight Connector 10"/>
          <p:cNvCxnSpPr>
            <a:stCxn id="12" idx="2"/>
            <a:endCxn id="6" idx="7"/>
          </p:cNvCxnSpPr>
          <p:nvPr/>
        </p:nvCxnSpPr>
        <p:spPr>
          <a:xfrm flipH="1">
            <a:off x="1557338" y="2554288"/>
            <a:ext cx="193675" cy="334962"/>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 name="Rectangle 11"/>
          <p:cNvSpPr/>
          <p:nvPr/>
        </p:nvSpPr>
        <p:spPr>
          <a:xfrm>
            <a:off x="1628775" y="2311400"/>
            <a:ext cx="244475" cy="242888"/>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cxnSp>
        <p:nvCxnSpPr>
          <p:cNvPr id="48" name="Straight Arrow Connector 47"/>
          <p:cNvCxnSpPr>
            <a:stCxn id="47" idx="6"/>
            <a:endCxn id="51" idx="2"/>
          </p:cNvCxnSpPr>
          <p:nvPr/>
        </p:nvCxnSpPr>
        <p:spPr>
          <a:xfrm flipV="1">
            <a:off x="2598738" y="2438400"/>
            <a:ext cx="346075" cy="3175"/>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49" name="TextBox 48"/>
          <p:cNvSpPr txBox="1"/>
          <p:nvPr/>
        </p:nvSpPr>
        <p:spPr>
          <a:xfrm>
            <a:off x="2598738" y="2171700"/>
            <a:ext cx="311150" cy="217488"/>
          </a:xfrm>
          <a:prstGeom prst="rect">
            <a:avLst/>
          </a:prstGeom>
          <a:noFill/>
        </p:spPr>
        <p:txBody>
          <a:bodyPr anchor="ctr"/>
          <a:lstStyle/>
          <a:p>
            <a:pPr algn="ctr" fontAlgn="auto">
              <a:spcBef>
                <a:spcPts val="0"/>
              </a:spcBef>
              <a:spcAft>
                <a:spcPts val="0"/>
              </a:spcAft>
              <a:defRPr/>
            </a:pPr>
            <a:r>
              <a:rPr lang="en-US" sz="2200" dirty="0" err="1">
                <a:solidFill>
                  <a:schemeClr val="accent3"/>
                </a:solidFill>
                <a:latin typeface="+mn-lt"/>
                <a:cs typeface="+mn-cs"/>
              </a:rPr>
              <a:t>ε</a:t>
            </a:r>
            <a:endParaRPr lang="en-US" sz="2200" dirty="0">
              <a:solidFill>
                <a:schemeClr val="accent3"/>
              </a:solidFill>
              <a:latin typeface="+mn-lt"/>
              <a:cs typeface="+mn-cs"/>
            </a:endParaRPr>
          </a:p>
        </p:txBody>
      </p:sp>
      <p:grpSp>
        <p:nvGrpSpPr>
          <p:cNvPr id="59402" name="Group 49"/>
          <p:cNvGrpSpPr>
            <a:grpSpLocks/>
          </p:cNvGrpSpPr>
          <p:nvPr/>
        </p:nvGrpSpPr>
        <p:grpSpPr bwMode="auto">
          <a:xfrm>
            <a:off x="2944813" y="2328863"/>
            <a:ext cx="223837" cy="219075"/>
            <a:chOff x="2829108" y="3040558"/>
            <a:chExt cx="224572" cy="219456"/>
          </a:xfrm>
        </p:grpSpPr>
        <p:sp>
          <p:nvSpPr>
            <p:cNvPr id="51" name="Oval 50"/>
            <p:cNvSpPr/>
            <p:nvPr/>
          </p:nvSpPr>
          <p:spPr>
            <a:xfrm>
              <a:off x="2829108" y="3040558"/>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52" name="Oval 51"/>
            <p:cNvSpPr/>
            <p:nvPr/>
          </p:nvSpPr>
          <p:spPr>
            <a:xfrm>
              <a:off x="2892817" y="3097807"/>
              <a:ext cx="92377" cy="92235"/>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59403" name="TextBox 52"/>
          <p:cNvSpPr txBox="1">
            <a:spLocks noChangeArrowheads="1"/>
          </p:cNvSpPr>
          <p:nvPr/>
        </p:nvSpPr>
        <p:spPr bwMode="auto">
          <a:xfrm>
            <a:off x="2586038" y="2416175"/>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cxnSp>
        <p:nvCxnSpPr>
          <p:cNvPr id="54" name="Straight Arrow Connector 53"/>
          <p:cNvCxnSpPr>
            <a:stCxn id="47" idx="0"/>
            <a:endCxn id="47" idx="2"/>
          </p:cNvCxnSpPr>
          <p:nvPr/>
        </p:nvCxnSpPr>
        <p:spPr>
          <a:xfrm rot="16200000" flipH="1" flipV="1">
            <a:off x="2378869" y="2331244"/>
            <a:ext cx="109537" cy="111125"/>
          </a:xfrm>
          <a:prstGeom prst="curvedConnector4">
            <a:avLst>
              <a:gd name="adj1" fmla="val -208333"/>
              <a:gd name="adj2" fmla="val 307097"/>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7" name="TextBox 56"/>
          <p:cNvSpPr txBox="1"/>
          <p:nvPr/>
        </p:nvSpPr>
        <p:spPr>
          <a:xfrm>
            <a:off x="2143125" y="1800225"/>
            <a:ext cx="350838"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sp>
        <p:nvSpPr>
          <p:cNvPr id="59406" name="TextBox 57"/>
          <p:cNvSpPr txBox="1">
            <a:spLocks noChangeArrowheads="1"/>
          </p:cNvSpPr>
          <p:nvPr/>
        </p:nvSpPr>
        <p:spPr bwMode="auto">
          <a:xfrm>
            <a:off x="2143125" y="2078038"/>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59407" name="Group 59"/>
          <p:cNvGrpSpPr>
            <a:grpSpLocks/>
          </p:cNvGrpSpPr>
          <p:nvPr/>
        </p:nvGrpSpPr>
        <p:grpSpPr bwMode="auto">
          <a:xfrm>
            <a:off x="2378075" y="2332038"/>
            <a:ext cx="220663" cy="219075"/>
            <a:chOff x="1996251" y="2401023"/>
            <a:chExt cx="220766" cy="219456"/>
          </a:xfrm>
        </p:grpSpPr>
        <p:sp>
          <p:nvSpPr>
            <p:cNvPr id="47" name="Oval 46"/>
            <p:cNvSpPr/>
            <p:nvPr/>
          </p:nvSpPr>
          <p:spPr>
            <a:xfrm>
              <a:off x="1996251" y="2401023"/>
              <a:ext cx="220766"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59" name="Oval 58"/>
            <p:cNvSpPr/>
            <p:nvPr/>
          </p:nvSpPr>
          <p:spPr>
            <a:xfrm>
              <a:off x="2061369" y="2464633"/>
              <a:ext cx="90529" cy="92235"/>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55" name="TextBox 54"/>
          <p:cNvSpPr txBox="1"/>
          <p:nvPr/>
        </p:nvSpPr>
        <p:spPr>
          <a:xfrm>
            <a:off x="0" y="6446838"/>
            <a:ext cx="2438400" cy="411162"/>
          </a:xfrm>
          <a:prstGeom prst="rect">
            <a:avLst/>
          </a:prstGeom>
          <a:solidFill>
            <a:schemeClr val="accent6">
              <a:lumMod val="60000"/>
              <a:lumOff val="40000"/>
            </a:schemeClr>
          </a:solidFill>
        </p:spPr>
        <p:txBody>
          <a:bodyPr anchor="ctr"/>
          <a:lstStyle/>
          <a:p>
            <a:pPr fontAlgn="auto">
              <a:spcBef>
                <a:spcPts val="0"/>
              </a:spcBef>
              <a:spcAft>
                <a:spcPts val="0"/>
              </a:spcAft>
              <a:defRPr/>
            </a:pPr>
            <a:r>
              <a:rPr lang="en-US" sz="1800" dirty="0">
                <a:latin typeface="+mn-lt"/>
                <a:cs typeface="+mn-cs"/>
              </a:rPr>
              <a:t>(Dreyer &amp; Eisner, 2009)</a:t>
            </a:r>
          </a:p>
        </p:txBody>
      </p:sp>
      <p:cxnSp>
        <p:nvCxnSpPr>
          <p:cNvPr id="56" name="Straight Connector 55"/>
          <p:cNvCxnSpPr>
            <a:stCxn id="12" idx="0"/>
            <a:endCxn id="10" idx="5"/>
          </p:cNvCxnSpPr>
          <p:nvPr/>
        </p:nvCxnSpPr>
        <p:spPr>
          <a:xfrm flipH="1" flipV="1">
            <a:off x="1557338" y="2011363"/>
            <a:ext cx="193675" cy="30003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2" name="Straight Connector 61"/>
          <p:cNvCxnSpPr>
            <a:stCxn id="63" idx="2"/>
            <a:endCxn id="6" idx="1"/>
          </p:cNvCxnSpPr>
          <p:nvPr/>
        </p:nvCxnSpPr>
        <p:spPr>
          <a:xfrm>
            <a:off x="998538" y="2557463"/>
            <a:ext cx="207962" cy="33178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3" name="Rectangle 62"/>
          <p:cNvSpPr/>
          <p:nvPr/>
        </p:nvSpPr>
        <p:spPr>
          <a:xfrm>
            <a:off x="876300" y="2314575"/>
            <a:ext cx="242888" cy="242888"/>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69" name="Straight Connector 68"/>
          <p:cNvCxnSpPr>
            <a:stCxn id="63" idx="0"/>
            <a:endCxn id="10" idx="3"/>
          </p:cNvCxnSpPr>
          <p:nvPr/>
        </p:nvCxnSpPr>
        <p:spPr>
          <a:xfrm flipV="1">
            <a:off x="998538" y="2011363"/>
            <a:ext cx="207962" cy="303212"/>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Arrow Connector 53"/>
          <p:cNvCxnSpPr>
            <a:stCxn id="85" idx="0"/>
            <a:endCxn id="85" idx="2"/>
          </p:cNvCxnSpPr>
          <p:nvPr/>
        </p:nvCxnSpPr>
        <p:spPr>
          <a:xfrm rot="16200000" flipH="1" flipV="1">
            <a:off x="367506" y="2337594"/>
            <a:ext cx="111125" cy="109538"/>
          </a:xfrm>
          <a:prstGeom prst="curvedConnector4">
            <a:avLst>
              <a:gd name="adj1" fmla="val -208333"/>
              <a:gd name="adj2" fmla="val 307097"/>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2" name="TextBox 81"/>
          <p:cNvSpPr txBox="1"/>
          <p:nvPr/>
        </p:nvSpPr>
        <p:spPr>
          <a:xfrm>
            <a:off x="131763" y="1804988"/>
            <a:ext cx="350837" cy="217487"/>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sp>
        <p:nvSpPr>
          <p:cNvPr id="59415" name="TextBox 82"/>
          <p:cNvSpPr txBox="1">
            <a:spLocks noChangeArrowheads="1"/>
          </p:cNvSpPr>
          <p:nvPr/>
        </p:nvSpPr>
        <p:spPr bwMode="auto">
          <a:xfrm>
            <a:off x="131763" y="2084388"/>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59416" name="Group 83"/>
          <p:cNvGrpSpPr>
            <a:grpSpLocks/>
          </p:cNvGrpSpPr>
          <p:nvPr/>
        </p:nvGrpSpPr>
        <p:grpSpPr bwMode="auto">
          <a:xfrm>
            <a:off x="368300" y="2336800"/>
            <a:ext cx="220663" cy="220663"/>
            <a:chOff x="1996251" y="2401023"/>
            <a:chExt cx="220766" cy="219456"/>
          </a:xfrm>
        </p:grpSpPr>
        <p:sp>
          <p:nvSpPr>
            <p:cNvPr id="85" name="Oval 84"/>
            <p:cNvSpPr/>
            <p:nvPr/>
          </p:nvSpPr>
          <p:spPr>
            <a:xfrm>
              <a:off x="1996251" y="2401023"/>
              <a:ext cx="220766"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86" name="Oval 85"/>
            <p:cNvSpPr/>
            <p:nvPr/>
          </p:nvSpPr>
          <p:spPr>
            <a:xfrm>
              <a:off x="2061369" y="2465755"/>
              <a:ext cx="90529" cy="89992"/>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64" name="Freeform 63"/>
          <p:cNvSpPr/>
          <p:nvPr/>
        </p:nvSpPr>
        <p:spPr>
          <a:xfrm rot="11206186">
            <a:off x="735013" y="1893888"/>
            <a:ext cx="285750" cy="984250"/>
          </a:xfrm>
          <a:custGeom>
            <a:avLst/>
            <a:gdLst>
              <a:gd name="connsiteX0" fmla="*/ 0 w 286097"/>
              <a:gd name="connsiteY0" fmla="*/ 0 h 984005"/>
              <a:gd name="connsiteX1" fmla="*/ 286018 w 286097"/>
              <a:gd name="connsiteY1" fmla="*/ 503444 h 984005"/>
              <a:gd name="connsiteX2" fmla="*/ 22882 w 286097"/>
              <a:gd name="connsiteY2" fmla="*/ 984005 h 984005"/>
            </a:gdLst>
            <a:ahLst/>
            <a:cxnLst>
              <a:cxn ang="0">
                <a:pos x="connsiteX0" y="connsiteY0"/>
              </a:cxn>
              <a:cxn ang="0">
                <a:pos x="connsiteX1" y="connsiteY1"/>
              </a:cxn>
              <a:cxn ang="0">
                <a:pos x="connsiteX2" y="connsiteY2"/>
              </a:cxn>
            </a:cxnLst>
            <a:rect l="l" t="t" r="r" b="b"/>
            <a:pathLst>
              <a:path w="286097" h="984005">
                <a:moveTo>
                  <a:pt x="0" y="0"/>
                </a:moveTo>
                <a:cubicBezTo>
                  <a:pt x="141102" y="169721"/>
                  <a:pt x="282204" y="339443"/>
                  <a:pt x="286018" y="503444"/>
                </a:cubicBezTo>
                <a:cubicBezTo>
                  <a:pt x="289832" y="667445"/>
                  <a:pt x="156357" y="825725"/>
                  <a:pt x="22882" y="984005"/>
                </a:cubicBezTo>
              </a:path>
            </a:pathLst>
          </a:cu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ln>
                <a:solidFill>
                  <a:schemeClr val="accent4"/>
                </a:solidFill>
              </a:ln>
            </a:endParaRPr>
          </a:p>
        </p:txBody>
      </p:sp>
      <p:sp>
        <p:nvSpPr>
          <p:cNvPr id="67" name="AutoShape 180"/>
          <p:cNvSpPr>
            <a:spLocks noChangeArrowheads="1"/>
          </p:cNvSpPr>
          <p:nvPr/>
        </p:nvSpPr>
        <p:spPr bwMode="auto">
          <a:xfrm>
            <a:off x="1633538" y="1103313"/>
            <a:ext cx="9028112" cy="654050"/>
          </a:xfrm>
          <a:prstGeom prst="cloudCallout">
            <a:avLst>
              <a:gd name="adj1" fmla="val -52693"/>
              <a:gd name="adj2" fmla="val 54761"/>
            </a:avLst>
          </a:prstGeom>
          <a:solidFill>
            <a:schemeClr val="accent2">
              <a:lumMod val="60000"/>
              <a:lumOff val="40000"/>
            </a:schemeClr>
          </a:solidFill>
          <a:ln w="9525">
            <a:solidFill>
              <a:schemeClr val="tx1"/>
            </a:solidFill>
            <a:round/>
            <a:headEnd/>
            <a:tailEnd/>
          </a:ln>
          <a:effectLst/>
          <a:extLst/>
        </p:spPr>
        <p:txBody>
          <a:bodyPr/>
          <a:lstStyle/>
          <a:p>
            <a:pPr fontAlgn="auto">
              <a:spcBef>
                <a:spcPts val="0"/>
              </a:spcBef>
              <a:spcAft>
                <a:spcPts val="0"/>
              </a:spcAft>
              <a:defRPr/>
            </a:pPr>
            <a:endParaRPr lang="en-US" sz="1800">
              <a:latin typeface="+mn-lt"/>
              <a:cs typeface="+mn-cs"/>
            </a:endParaRPr>
          </a:p>
        </p:txBody>
      </p:sp>
      <p:sp>
        <p:nvSpPr>
          <p:cNvPr id="68" name="Oval 67"/>
          <p:cNvSpPr/>
          <p:nvPr/>
        </p:nvSpPr>
        <p:spPr>
          <a:xfrm>
            <a:off x="2249488" y="1362075"/>
            <a:ext cx="220662" cy="21907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70" name="Straight Arrow Connector 69"/>
          <p:cNvCxnSpPr>
            <a:stCxn id="68" idx="6"/>
            <a:endCxn id="73" idx="2"/>
          </p:cNvCxnSpPr>
          <p:nvPr/>
        </p:nvCxnSpPr>
        <p:spPr>
          <a:xfrm flipV="1">
            <a:off x="2470150" y="1468438"/>
            <a:ext cx="346075"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71" name="TextBox 70"/>
          <p:cNvSpPr txBox="1"/>
          <p:nvPr/>
        </p:nvSpPr>
        <p:spPr>
          <a:xfrm>
            <a:off x="2457450" y="1181100"/>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59422" name="Group 71"/>
          <p:cNvGrpSpPr>
            <a:grpSpLocks/>
          </p:cNvGrpSpPr>
          <p:nvPr/>
        </p:nvGrpSpPr>
        <p:grpSpPr bwMode="auto">
          <a:xfrm>
            <a:off x="2816225" y="1358900"/>
            <a:ext cx="225425" cy="220663"/>
            <a:chOff x="2829108" y="3040558"/>
            <a:chExt cx="224572" cy="219456"/>
          </a:xfrm>
        </p:grpSpPr>
        <p:sp>
          <p:nvSpPr>
            <p:cNvPr id="73" name="Oval 72"/>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74" name="Oval 73"/>
            <p:cNvSpPr/>
            <p:nvPr/>
          </p:nvSpPr>
          <p:spPr>
            <a:xfrm>
              <a:off x="2893950" y="3097395"/>
              <a:ext cx="90145" cy="91571"/>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75" name="Straight Arrow Connector 74"/>
          <p:cNvCxnSpPr>
            <a:endCxn id="78" idx="2"/>
          </p:cNvCxnSpPr>
          <p:nvPr/>
        </p:nvCxnSpPr>
        <p:spPr>
          <a:xfrm flipV="1">
            <a:off x="3033713" y="1458913"/>
            <a:ext cx="346075"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76" name="TextBox 75"/>
          <p:cNvSpPr txBox="1"/>
          <p:nvPr/>
        </p:nvSpPr>
        <p:spPr>
          <a:xfrm>
            <a:off x="3019425" y="1171575"/>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59425" name="Group 76"/>
          <p:cNvGrpSpPr>
            <a:grpSpLocks/>
          </p:cNvGrpSpPr>
          <p:nvPr/>
        </p:nvGrpSpPr>
        <p:grpSpPr bwMode="auto">
          <a:xfrm>
            <a:off x="3379788" y="1349375"/>
            <a:ext cx="223837" cy="219075"/>
            <a:chOff x="2829108" y="3040558"/>
            <a:chExt cx="224572" cy="219456"/>
          </a:xfrm>
        </p:grpSpPr>
        <p:sp>
          <p:nvSpPr>
            <p:cNvPr id="78" name="Oval 77"/>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79" name="Oval 78"/>
            <p:cNvSpPr/>
            <p:nvPr/>
          </p:nvSpPr>
          <p:spPr>
            <a:xfrm>
              <a:off x="2892817" y="3097807"/>
              <a:ext cx="92377"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80" name="Straight Arrow Connector 79"/>
          <p:cNvCxnSpPr>
            <a:endCxn id="106" idx="2"/>
          </p:cNvCxnSpPr>
          <p:nvPr/>
        </p:nvCxnSpPr>
        <p:spPr>
          <a:xfrm flipV="1">
            <a:off x="3582988" y="1449388"/>
            <a:ext cx="346075"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7" name="TextBox 86"/>
          <p:cNvSpPr txBox="1"/>
          <p:nvPr/>
        </p:nvSpPr>
        <p:spPr>
          <a:xfrm>
            <a:off x="3568700" y="1162050"/>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59428" name="Group 87"/>
          <p:cNvGrpSpPr>
            <a:grpSpLocks/>
          </p:cNvGrpSpPr>
          <p:nvPr/>
        </p:nvGrpSpPr>
        <p:grpSpPr bwMode="auto">
          <a:xfrm>
            <a:off x="3929063" y="1339850"/>
            <a:ext cx="223837" cy="219075"/>
            <a:chOff x="2829108" y="3040558"/>
            <a:chExt cx="224572" cy="219456"/>
          </a:xfrm>
        </p:grpSpPr>
        <p:sp>
          <p:nvSpPr>
            <p:cNvPr id="106" name="Oval 105"/>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07" name="Oval 106"/>
            <p:cNvSpPr/>
            <p:nvPr/>
          </p:nvSpPr>
          <p:spPr>
            <a:xfrm>
              <a:off x="2892817" y="3097807"/>
              <a:ext cx="92377"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108" name="Straight Arrow Connector 107"/>
          <p:cNvCxnSpPr>
            <a:endCxn id="111" idx="2"/>
          </p:cNvCxnSpPr>
          <p:nvPr/>
        </p:nvCxnSpPr>
        <p:spPr>
          <a:xfrm flipV="1">
            <a:off x="4152900" y="1428750"/>
            <a:ext cx="346075" cy="1588"/>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09" name="TextBox 108"/>
          <p:cNvSpPr txBox="1"/>
          <p:nvPr/>
        </p:nvSpPr>
        <p:spPr>
          <a:xfrm>
            <a:off x="4140200" y="1139825"/>
            <a:ext cx="346075" cy="217488"/>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59431" name="Group 109"/>
          <p:cNvGrpSpPr>
            <a:grpSpLocks/>
          </p:cNvGrpSpPr>
          <p:nvPr/>
        </p:nvGrpSpPr>
        <p:grpSpPr bwMode="auto">
          <a:xfrm>
            <a:off x="4498975" y="1319213"/>
            <a:ext cx="225425" cy="219075"/>
            <a:chOff x="2829108" y="3040558"/>
            <a:chExt cx="224572" cy="219456"/>
          </a:xfrm>
        </p:grpSpPr>
        <p:sp>
          <p:nvSpPr>
            <p:cNvPr id="111" name="Oval 110"/>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12" name="Oval 111"/>
            <p:cNvSpPr/>
            <p:nvPr/>
          </p:nvSpPr>
          <p:spPr>
            <a:xfrm>
              <a:off x="2893950" y="3097807"/>
              <a:ext cx="90145"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113" name="Straight Arrow Connector 112"/>
          <p:cNvCxnSpPr>
            <a:endCxn id="116" idx="2"/>
          </p:cNvCxnSpPr>
          <p:nvPr/>
        </p:nvCxnSpPr>
        <p:spPr>
          <a:xfrm flipV="1">
            <a:off x="4702175" y="1419225"/>
            <a:ext cx="346075" cy="1588"/>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14" name="TextBox 113"/>
          <p:cNvSpPr txBox="1"/>
          <p:nvPr/>
        </p:nvSpPr>
        <p:spPr>
          <a:xfrm>
            <a:off x="4689475" y="1130300"/>
            <a:ext cx="346075" cy="217488"/>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59434" name="Group 114"/>
          <p:cNvGrpSpPr>
            <a:grpSpLocks/>
          </p:cNvGrpSpPr>
          <p:nvPr/>
        </p:nvGrpSpPr>
        <p:grpSpPr bwMode="auto">
          <a:xfrm>
            <a:off x="5048250" y="1308100"/>
            <a:ext cx="225425" cy="220663"/>
            <a:chOff x="2829108" y="3040558"/>
            <a:chExt cx="224572" cy="219456"/>
          </a:xfrm>
        </p:grpSpPr>
        <p:sp>
          <p:nvSpPr>
            <p:cNvPr id="116" name="Oval 115"/>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17" name="Oval 116"/>
            <p:cNvSpPr/>
            <p:nvPr/>
          </p:nvSpPr>
          <p:spPr>
            <a:xfrm>
              <a:off x="2893950" y="3097395"/>
              <a:ext cx="90145" cy="91571"/>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134" name="Straight Arrow Connector 133"/>
          <p:cNvCxnSpPr>
            <a:endCxn id="137" idx="2"/>
          </p:cNvCxnSpPr>
          <p:nvPr/>
        </p:nvCxnSpPr>
        <p:spPr>
          <a:xfrm flipV="1">
            <a:off x="5286375" y="1408113"/>
            <a:ext cx="344488" cy="1587"/>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5" name="TextBox 134"/>
          <p:cNvSpPr txBox="1"/>
          <p:nvPr/>
        </p:nvSpPr>
        <p:spPr>
          <a:xfrm>
            <a:off x="5272088" y="1119188"/>
            <a:ext cx="346075" cy="217487"/>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59437" name="Group 135"/>
          <p:cNvGrpSpPr>
            <a:grpSpLocks/>
          </p:cNvGrpSpPr>
          <p:nvPr/>
        </p:nvGrpSpPr>
        <p:grpSpPr bwMode="auto">
          <a:xfrm>
            <a:off x="5630863" y="1298575"/>
            <a:ext cx="225425" cy="219075"/>
            <a:chOff x="2829108" y="3040558"/>
            <a:chExt cx="224572" cy="219456"/>
          </a:xfrm>
        </p:grpSpPr>
        <p:sp>
          <p:nvSpPr>
            <p:cNvPr id="137" name="Oval 136"/>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38" name="Oval 137"/>
            <p:cNvSpPr/>
            <p:nvPr/>
          </p:nvSpPr>
          <p:spPr>
            <a:xfrm>
              <a:off x="2893949" y="3097807"/>
              <a:ext cx="90146"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139" name="Straight Arrow Connector 138"/>
          <p:cNvCxnSpPr>
            <a:endCxn id="142" idx="2"/>
          </p:cNvCxnSpPr>
          <p:nvPr/>
        </p:nvCxnSpPr>
        <p:spPr>
          <a:xfrm flipV="1">
            <a:off x="5848350" y="1397000"/>
            <a:ext cx="346075"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40" name="TextBox 139"/>
          <p:cNvSpPr txBox="1"/>
          <p:nvPr/>
        </p:nvSpPr>
        <p:spPr>
          <a:xfrm>
            <a:off x="5835650" y="1109663"/>
            <a:ext cx="344488"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59440" name="Group 140"/>
          <p:cNvGrpSpPr>
            <a:grpSpLocks/>
          </p:cNvGrpSpPr>
          <p:nvPr/>
        </p:nvGrpSpPr>
        <p:grpSpPr bwMode="auto">
          <a:xfrm>
            <a:off x="6194425" y="1287463"/>
            <a:ext cx="223838" cy="220662"/>
            <a:chOff x="2829108" y="3040558"/>
            <a:chExt cx="224572" cy="219456"/>
          </a:xfrm>
        </p:grpSpPr>
        <p:sp>
          <p:nvSpPr>
            <p:cNvPr id="142" name="Oval 141"/>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43" name="Oval 142"/>
            <p:cNvSpPr/>
            <p:nvPr/>
          </p:nvSpPr>
          <p:spPr>
            <a:xfrm>
              <a:off x="2892816" y="3097396"/>
              <a:ext cx="92377" cy="91572"/>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144" name="Straight Arrow Connector 143"/>
          <p:cNvCxnSpPr>
            <a:endCxn id="147" idx="2"/>
          </p:cNvCxnSpPr>
          <p:nvPr/>
        </p:nvCxnSpPr>
        <p:spPr>
          <a:xfrm flipV="1">
            <a:off x="6397625" y="1387475"/>
            <a:ext cx="346075"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45" name="TextBox 144"/>
          <p:cNvSpPr txBox="1"/>
          <p:nvPr/>
        </p:nvSpPr>
        <p:spPr>
          <a:xfrm>
            <a:off x="6384925" y="1100138"/>
            <a:ext cx="344488"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59443" name="Group 145"/>
          <p:cNvGrpSpPr>
            <a:grpSpLocks/>
          </p:cNvGrpSpPr>
          <p:nvPr/>
        </p:nvGrpSpPr>
        <p:grpSpPr bwMode="auto">
          <a:xfrm>
            <a:off x="6743700" y="1277938"/>
            <a:ext cx="225425" cy="219075"/>
            <a:chOff x="2829108" y="3040558"/>
            <a:chExt cx="224572" cy="219456"/>
          </a:xfrm>
        </p:grpSpPr>
        <p:sp>
          <p:nvSpPr>
            <p:cNvPr id="147" name="Oval 146"/>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48" name="Oval 147"/>
            <p:cNvSpPr/>
            <p:nvPr/>
          </p:nvSpPr>
          <p:spPr>
            <a:xfrm>
              <a:off x="2893950" y="3097807"/>
              <a:ext cx="90145"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149" name="Straight Arrow Connector 148"/>
          <p:cNvCxnSpPr>
            <a:endCxn id="152" idx="2"/>
          </p:cNvCxnSpPr>
          <p:nvPr/>
        </p:nvCxnSpPr>
        <p:spPr>
          <a:xfrm flipV="1">
            <a:off x="6969125" y="1376363"/>
            <a:ext cx="344488"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50" name="TextBox 149"/>
          <p:cNvSpPr txBox="1"/>
          <p:nvPr/>
        </p:nvSpPr>
        <p:spPr>
          <a:xfrm>
            <a:off x="6954838" y="1089025"/>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59446" name="Group 150"/>
          <p:cNvGrpSpPr>
            <a:grpSpLocks/>
          </p:cNvGrpSpPr>
          <p:nvPr/>
        </p:nvGrpSpPr>
        <p:grpSpPr bwMode="auto">
          <a:xfrm>
            <a:off x="7313613" y="1266825"/>
            <a:ext cx="225425" cy="219075"/>
            <a:chOff x="2829108" y="3040558"/>
            <a:chExt cx="224572" cy="219456"/>
          </a:xfrm>
        </p:grpSpPr>
        <p:sp>
          <p:nvSpPr>
            <p:cNvPr id="152" name="Oval 151"/>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53" name="Oval 152"/>
            <p:cNvSpPr/>
            <p:nvPr/>
          </p:nvSpPr>
          <p:spPr>
            <a:xfrm>
              <a:off x="2893949" y="3097807"/>
              <a:ext cx="90146"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154" name="Straight Arrow Connector 153"/>
          <p:cNvCxnSpPr>
            <a:endCxn id="157" idx="2"/>
          </p:cNvCxnSpPr>
          <p:nvPr/>
        </p:nvCxnSpPr>
        <p:spPr>
          <a:xfrm flipV="1">
            <a:off x="7518400" y="1366838"/>
            <a:ext cx="344488"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55" name="TextBox 154"/>
          <p:cNvSpPr txBox="1"/>
          <p:nvPr/>
        </p:nvSpPr>
        <p:spPr>
          <a:xfrm>
            <a:off x="7504113" y="1079500"/>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59449" name="Group 155"/>
          <p:cNvGrpSpPr>
            <a:grpSpLocks/>
          </p:cNvGrpSpPr>
          <p:nvPr/>
        </p:nvGrpSpPr>
        <p:grpSpPr bwMode="auto">
          <a:xfrm>
            <a:off x="7862888" y="1257300"/>
            <a:ext cx="225425" cy="219075"/>
            <a:chOff x="2829108" y="3040558"/>
            <a:chExt cx="224572" cy="219456"/>
          </a:xfrm>
        </p:grpSpPr>
        <p:sp>
          <p:nvSpPr>
            <p:cNvPr id="157" name="Oval 156"/>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58" name="Oval 157"/>
            <p:cNvSpPr/>
            <p:nvPr/>
          </p:nvSpPr>
          <p:spPr>
            <a:xfrm>
              <a:off x="2893949" y="3097807"/>
              <a:ext cx="90146"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159" name="Straight Arrow Connector 158"/>
          <p:cNvCxnSpPr>
            <a:endCxn id="162" idx="2"/>
          </p:cNvCxnSpPr>
          <p:nvPr/>
        </p:nvCxnSpPr>
        <p:spPr>
          <a:xfrm flipV="1">
            <a:off x="8097838" y="1354138"/>
            <a:ext cx="346075"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60" name="TextBox 159"/>
          <p:cNvSpPr txBox="1"/>
          <p:nvPr/>
        </p:nvSpPr>
        <p:spPr>
          <a:xfrm>
            <a:off x="8083550" y="1066800"/>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59452" name="Group 160"/>
          <p:cNvGrpSpPr>
            <a:grpSpLocks/>
          </p:cNvGrpSpPr>
          <p:nvPr/>
        </p:nvGrpSpPr>
        <p:grpSpPr bwMode="auto">
          <a:xfrm>
            <a:off x="8443913" y="1244600"/>
            <a:ext cx="223837" cy="219075"/>
            <a:chOff x="2829108" y="3040558"/>
            <a:chExt cx="224572" cy="219456"/>
          </a:xfrm>
        </p:grpSpPr>
        <p:sp>
          <p:nvSpPr>
            <p:cNvPr id="162" name="Oval 161"/>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63" name="Oval 162"/>
            <p:cNvSpPr/>
            <p:nvPr/>
          </p:nvSpPr>
          <p:spPr>
            <a:xfrm>
              <a:off x="2892817" y="3097807"/>
              <a:ext cx="92377"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164" name="Straight Arrow Connector 163"/>
          <p:cNvCxnSpPr>
            <a:endCxn id="167" idx="2"/>
          </p:cNvCxnSpPr>
          <p:nvPr/>
        </p:nvCxnSpPr>
        <p:spPr>
          <a:xfrm flipV="1">
            <a:off x="8659813" y="1344613"/>
            <a:ext cx="346075"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65" name="TextBox 164"/>
          <p:cNvSpPr txBox="1"/>
          <p:nvPr/>
        </p:nvSpPr>
        <p:spPr>
          <a:xfrm>
            <a:off x="8647113" y="1057275"/>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59455" name="Group 165"/>
          <p:cNvGrpSpPr>
            <a:grpSpLocks/>
          </p:cNvGrpSpPr>
          <p:nvPr/>
        </p:nvGrpSpPr>
        <p:grpSpPr bwMode="auto">
          <a:xfrm>
            <a:off x="9005888" y="1235075"/>
            <a:ext cx="225425" cy="219075"/>
            <a:chOff x="2829108" y="3040558"/>
            <a:chExt cx="224572" cy="219456"/>
          </a:xfrm>
        </p:grpSpPr>
        <p:sp>
          <p:nvSpPr>
            <p:cNvPr id="167" name="Oval 166"/>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68" name="Oval 167"/>
            <p:cNvSpPr/>
            <p:nvPr/>
          </p:nvSpPr>
          <p:spPr>
            <a:xfrm>
              <a:off x="2893949" y="3097807"/>
              <a:ext cx="90146"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169" name="Straight Arrow Connector 168"/>
          <p:cNvCxnSpPr>
            <a:endCxn id="172" idx="2"/>
          </p:cNvCxnSpPr>
          <p:nvPr/>
        </p:nvCxnSpPr>
        <p:spPr>
          <a:xfrm flipV="1">
            <a:off x="9209088" y="1335088"/>
            <a:ext cx="346075" cy="1587"/>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0" name="TextBox 169"/>
          <p:cNvSpPr txBox="1"/>
          <p:nvPr/>
        </p:nvSpPr>
        <p:spPr>
          <a:xfrm>
            <a:off x="9196388" y="1047750"/>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59458" name="Group 170"/>
          <p:cNvGrpSpPr>
            <a:grpSpLocks/>
          </p:cNvGrpSpPr>
          <p:nvPr/>
        </p:nvGrpSpPr>
        <p:grpSpPr bwMode="auto">
          <a:xfrm>
            <a:off x="9555163" y="1225550"/>
            <a:ext cx="225425" cy="219075"/>
            <a:chOff x="2829108" y="3040558"/>
            <a:chExt cx="224572" cy="219456"/>
          </a:xfrm>
        </p:grpSpPr>
        <p:sp>
          <p:nvSpPr>
            <p:cNvPr id="172" name="Oval 171"/>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73" name="Oval 172"/>
            <p:cNvSpPr/>
            <p:nvPr/>
          </p:nvSpPr>
          <p:spPr>
            <a:xfrm>
              <a:off x="2893949" y="3097807"/>
              <a:ext cx="90146"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174" name="Freeform 173"/>
          <p:cNvSpPr/>
          <p:nvPr/>
        </p:nvSpPr>
        <p:spPr>
          <a:xfrm>
            <a:off x="1739900" y="1995488"/>
            <a:ext cx="285750" cy="982662"/>
          </a:xfrm>
          <a:custGeom>
            <a:avLst/>
            <a:gdLst>
              <a:gd name="connsiteX0" fmla="*/ 0 w 286097"/>
              <a:gd name="connsiteY0" fmla="*/ 0 h 984005"/>
              <a:gd name="connsiteX1" fmla="*/ 286018 w 286097"/>
              <a:gd name="connsiteY1" fmla="*/ 503444 h 984005"/>
              <a:gd name="connsiteX2" fmla="*/ 22882 w 286097"/>
              <a:gd name="connsiteY2" fmla="*/ 984005 h 984005"/>
            </a:gdLst>
            <a:ahLst/>
            <a:cxnLst>
              <a:cxn ang="0">
                <a:pos x="connsiteX0" y="connsiteY0"/>
              </a:cxn>
              <a:cxn ang="0">
                <a:pos x="connsiteX1" y="connsiteY1"/>
              </a:cxn>
              <a:cxn ang="0">
                <a:pos x="connsiteX2" y="connsiteY2"/>
              </a:cxn>
            </a:cxnLst>
            <a:rect l="l" t="t" r="r" b="b"/>
            <a:pathLst>
              <a:path w="286097" h="984005">
                <a:moveTo>
                  <a:pt x="0" y="0"/>
                </a:moveTo>
                <a:cubicBezTo>
                  <a:pt x="141102" y="169721"/>
                  <a:pt x="282204" y="339443"/>
                  <a:pt x="286018" y="503444"/>
                </a:cubicBezTo>
                <a:cubicBezTo>
                  <a:pt x="289832" y="667445"/>
                  <a:pt x="156357" y="825725"/>
                  <a:pt x="22882" y="984005"/>
                </a:cubicBezTo>
              </a:path>
            </a:pathLst>
          </a:cu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ln>
                <a:solidFill>
                  <a:schemeClr val="accent4"/>
                </a:solidFill>
              </a:ln>
            </a:endParaRPr>
          </a:p>
        </p:txBody>
      </p:sp>
      <p:sp>
        <p:nvSpPr>
          <p:cNvPr id="175" name="AutoShape 180"/>
          <p:cNvSpPr>
            <a:spLocks noChangeArrowheads="1"/>
          </p:cNvSpPr>
          <p:nvPr/>
        </p:nvSpPr>
        <p:spPr bwMode="auto">
          <a:xfrm>
            <a:off x="1633538" y="2990850"/>
            <a:ext cx="8975725" cy="654050"/>
          </a:xfrm>
          <a:prstGeom prst="cloudCallout">
            <a:avLst>
              <a:gd name="adj1" fmla="val -53222"/>
              <a:gd name="adj2" fmla="val -34594"/>
            </a:avLst>
          </a:prstGeom>
          <a:solidFill>
            <a:schemeClr val="accent2">
              <a:lumMod val="60000"/>
              <a:lumOff val="40000"/>
            </a:schemeClr>
          </a:solidFill>
          <a:ln w="9525">
            <a:solidFill>
              <a:schemeClr val="tx1"/>
            </a:solidFill>
            <a:round/>
            <a:headEnd/>
            <a:tailEnd/>
          </a:ln>
          <a:effectLst/>
          <a:extLst/>
        </p:spPr>
        <p:txBody>
          <a:bodyPr/>
          <a:lstStyle/>
          <a:p>
            <a:pPr fontAlgn="auto">
              <a:spcBef>
                <a:spcPts val="0"/>
              </a:spcBef>
              <a:spcAft>
                <a:spcPts val="0"/>
              </a:spcAft>
              <a:defRPr/>
            </a:pPr>
            <a:endParaRPr lang="en-US" sz="1800">
              <a:latin typeface="+mn-lt"/>
              <a:cs typeface="+mn-cs"/>
            </a:endParaRPr>
          </a:p>
        </p:txBody>
      </p:sp>
      <p:sp>
        <p:nvSpPr>
          <p:cNvPr id="176" name="Oval 175"/>
          <p:cNvSpPr/>
          <p:nvPr/>
        </p:nvSpPr>
        <p:spPr>
          <a:xfrm>
            <a:off x="2249488" y="3251200"/>
            <a:ext cx="220662" cy="21907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cxnSp>
        <p:nvCxnSpPr>
          <p:cNvPr id="177" name="Straight Arrow Connector 176"/>
          <p:cNvCxnSpPr>
            <a:stCxn id="176" idx="6"/>
            <a:endCxn id="180" idx="2"/>
          </p:cNvCxnSpPr>
          <p:nvPr/>
        </p:nvCxnSpPr>
        <p:spPr>
          <a:xfrm flipV="1">
            <a:off x="2470150" y="3357563"/>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9463" name="TextBox 177"/>
          <p:cNvSpPr txBox="1">
            <a:spLocks noChangeArrowheads="1"/>
          </p:cNvSpPr>
          <p:nvPr/>
        </p:nvSpPr>
        <p:spPr bwMode="auto">
          <a:xfrm>
            <a:off x="2457450" y="3070225"/>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59464" name="Group 178"/>
          <p:cNvGrpSpPr>
            <a:grpSpLocks/>
          </p:cNvGrpSpPr>
          <p:nvPr/>
        </p:nvGrpSpPr>
        <p:grpSpPr bwMode="auto">
          <a:xfrm>
            <a:off x="2816225" y="3248025"/>
            <a:ext cx="225425" cy="219075"/>
            <a:chOff x="2829108" y="3040558"/>
            <a:chExt cx="224572" cy="219456"/>
          </a:xfrm>
        </p:grpSpPr>
        <p:sp>
          <p:nvSpPr>
            <p:cNvPr id="180" name="Oval 179"/>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181" name="Oval 180"/>
            <p:cNvSpPr/>
            <p:nvPr/>
          </p:nvSpPr>
          <p:spPr>
            <a:xfrm>
              <a:off x="2893950" y="3097807"/>
              <a:ext cx="90145"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182" name="Straight Arrow Connector 181"/>
          <p:cNvCxnSpPr>
            <a:endCxn id="185" idx="2"/>
          </p:cNvCxnSpPr>
          <p:nvPr/>
        </p:nvCxnSpPr>
        <p:spPr>
          <a:xfrm flipV="1">
            <a:off x="3033713" y="3351213"/>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9466" name="TextBox 182"/>
          <p:cNvSpPr txBox="1">
            <a:spLocks noChangeArrowheads="1"/>
          </p:cNvSpPr>
          <p:nvPr/>
        </p:nvSpPr>
        <p:spPr bwMode="auto">
          <a:xfrm>
            <a:off x="3019425" y="3063875"/>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59467" name="Group 183"/>
          <p:cNvGrpSpPr>
            <a:grpSpLocks/>
          </p:cNvGrpSpPr>
          <p:nvPr/>
        </p:nvGrpSpPr>
        <p:grpSpPr bwMode="auto">
          <a:xfrm>
            <a:off x="3379788" y="3241675"/>
            <a:ext cx="223837" cy="219075"/>
            <a:chOff x="2829108" y="3040558"/>
            <a:chExt cx="224572" cy="219456"/>
          </a:xfrm>
        </p:grpSpPr>
        <p:sp>
          <p:nvSpPr>
            <p:cNvPr id="185" name="Oval 184"/>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186" name="Oval 185"/>
            <p:cNvSpPr/>
            <p:nvPr/>
          </p:nvSpPr>
          <p:spPr>
            <a:xfrm>
              <a:off x="2892817" y="3097807"/>
              <a:ext cx="92377"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187" name="Straight Arrow Connector 186"/>
          <p:cNvCxnSpPr>
            <a:endCxn id="189" idx="2"/>
          </p:cNvCxnSpPr>
          <p:nvPr/>
        </p:nvCxnSpPr>
        <p:spPr>
          <a:xfrm flipV="1">
            <a:off x="3619500" y="3332163"/>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59469" name="Group 187"/>
          <p:cNvGrpSpPr>
            <a:grpSpLocks/>
          </p:cNvGrpSpPr>
          <p:nvPr/>
        </p:nvGrpSpPr>
        <p:grpSpPr bwMode="auto">
          <a:xfrm>
            <a:off x="3965575" y="3222625"/>
            <a:ext cx="223838" cy="220663"/>
            <a:chOff x="2829108" y="3040558"/>
            <a:chExt cx="224572" cy="219456"/>
          </a:xfrm>
        </p:grpSpPr>
        <p:sp>
          <p:nvSpPr>
            <p:cNvPr id="189" name="Oval 188"/>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190" name="Oval 189"/>
            <p:cNvSpPr/>
            <p:nvPr/>
          </p:nvSpPr>
          <p:spPr>
            <a:xfrm>
              <a:off x="2892816" y="3097395"/>
              <a:ext cx="92377" cy="91571"/>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191" name="Straight Arrow Connector 190"/>
          <p:cNvCxnSpPr>
            <a:endCxn id="193" idx="2"/>
          </p:cNvCxnSpPr>
          <p:nvPr/>
        </p:nvCxnSpPr>
        <p:spPr>
          <a:xfrm flipV="1">
            <a:off x="4186238" y="3321050"/>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59471" name="Group 191"/>
          <p:cNvGrpSpPr>
            <a:grpSpLocks/>
          </p:cNvGrpSpPr>
          <p:nvPr/>
        </p:nvGrpSpPr>
        <p:grpSpPr bwMode="auto">
          <a:xfrm>
            <a:off x="4532313" y="3211513"/>
            <a:ext cx="223837" cy="219075"/>
            <a:chOff x="2829108" y="3040558"/>
            <a:chExt cx="224572" cy="219456"/>
          </a:xfrm>
        </p:grpSpPr>
        <p:sp>
          <p:nvSpPr>
            <p:cNvPr id="193" name="Oval 192"/>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194" name="Oval 193"/>
            <p:cNvSpPr/>
            <p:nvPr/>
          </p:nvSpPr>
          <p:spPr>
            <a:xfrm>
              <a:off x="2892817" y="3097807"/>
              <a:ext cx="92377"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195" name="Straight Arrow Connector 194"/>
          <p:cNvCxnSpPr>
            <a:endCxn id="197" idx="2"/>
          </p:cNvCxnSpPr>
          <p:nvPr/>
        </p:nvCxnSpPr>
        <p:spPr>
          <a:xfrm flipV="1">
            <a:off x="4770438" y="3317875"/>
            <a:ext cx="346075" cy="1588"/>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59473" name="Group 195"/>
          <p:cNvGrpSpPr>
            <a:grpSpLocks/>
          </p:cNvGrpSpPr>
          <p:nvPr/>
        </p:nvGrpSpPr>
        <p:grpSpPr bwMode="auto">
          <a:xfrm>
            <a:off x="5116513" y="3208338"/>
            <a:ext cx="223837" cy="219075"/>
            <a:chOff x="2829108" y="3040558"/>
            <a:chExt cx="224572" cy="219456"/>
          </a:xfrm>
        </p:grpSpPr>
        <p:sp>
          <p:nvSpPr>
            <p:cNvPr id="197" name="Oval 196"/>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198" name="Oval 197"/>
            <p:cNvSpPr/>
            <p:nvPr/>
          </p:nvSpPr>
          <p:spPr>
            <a:xfrm>
              <a:off x="2892817" y="3097807"/>
              <a:ext cx="92377"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199" name="Straight Arrow Connector 198"/>
          <p:cNvCxnSpPr>
            <a:endCxn id="201" idx="2"/>
          </p:cNvCxnSpPr>
          <p:nvPr/>
        </p:nvCxnSpPr>
        <p:spPr>
          <a:xfrm flipV="1">
            <a:off x="5332413" y="3311525"/>
            <a:ext cx="346075" cy="1588"/>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59475" name="Group 199"/>
          <p:cNvGrpSpPr>
            <a:grpSpLocks/>
          </p:cNvGrpSpPr>
          <p:nvPr/>
        </p:nvGrpSpPr>
        <p:grpSpPr bwMode="auto">
          <a:xfrm>
            <a:off x="5678488" y="3200400"/>
            <a:ext cx="225425" cy="220663"/>
            <a:chOff x="2829108" y="3040558"/>
            <a:chExt cx="224572" cy="219456"/>
          </a:xfrm>
        </p:grpSpPr>
        <p:sp>
          <p:nvSpPr>
            <p:cNvPr id="201" name="Oval 200"/>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202" name="Oval 201"/>
            <p:cNvSpPr/>
            <p:nvPr/>
          </p:nvSpPr>
          <p:spPr>
            <a:xfrm>
              <a:off x="2893949" y="3097395"/>
              <a:ext cx="90146" cy="91571"/>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203" name="Straight Arrow Connector 202"/>
          <p:cNvCxnSpPr>
            <a:endCxn id="205" idx="2"/>
          </p:cNvCxnSpPr>
          <p:nvPr/>
        </p:nvCxnSpPr>
        <p:spPr>
          <a:xfrm flipV="1">
            <a:off x="5919788" y="3292475"/>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59477" name="Group 203"/>
          <p:cNvGrpSpPr>
            <a:grpSpLocks/>
          </p:cNvGrpSpPr>
          <p:nvPr/>
        </p:nvGrpSpPr>
        <p:grpSpPr bwMode="auto">
          <a:xfrm>
            <a:off x="6265863" y="3182938"/>
            <a:ext cx="223837" cy="219075"/>
            <a:chOff x="2829108" y="3040558"/>
            <a:chExt cx="224572" cy="219456"/>
          </a:xfrm>
        </p:grpSpPr>
        <p:sp>
          <p:nvSpPr>
            <p:cNvPr id="205" name="Oval 204"/>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206" name="Oval 205"/>
            <p:cNvSpPr/>
            <p:nvPr/>
          </p:nvSpPr>
          <p:spPr>
            <a:xfrm>
              <a:off x="2892817" y="3097807"/>
              <a:ext cx="92377"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207" name="Straight Arrow Connector 206"/>
          <p:cNvCxnSpPr>
            <a:endCxn id="209" idx="2"/>
          </p:cNvCxnSpPr>
          <p:nvPr/>
        </p:nvCxnSpPr>
        <p:spPr>
          <a:xfrm flipV="1">
            <a:off x="6484938" y="3281363"/>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59479" name="Group 207"/>
          <p:cNvGrpSpPr>
            <a:grpSpLocks/>
          </p:cNvGrpSpPr>
          <p:nvPr/>
        </p:nvGrpSpPr>
        <p:grpSpPr bwMode="auto">
          <a:xfrm>
            <a:off x="6831013" y="3171825"/>
            <a:ext cx="225425" cy="219075"/>
            <a:chOff x="2829108" y="3040558"/>
            <a:chExt cx="224572" cy="219456"/>
          </a:xfrm>
        </p:grpSpPr>
        <p:sp>
          <p:nvSpPr>
            <p:cNvPr id="209" name="Oval 208"/>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210" name="Oval 209"/>
            <p:cNvSpPr/>
            <p:nvPr/>
          </p:nvSpPr>
          <p:spPr>
            <a:xfrm>
              <a:off x="2893949" y="3097807"/>
              <a:ext cx="90146"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211" name="Straight Arrow Connector 210"/>
          <p:cNvCxnSpPr>
            <a:endCxn id="213" idx="2"/>
          </p:cNvCxnSpPr>
          <p:nvPr/>
        </p:nvCxnSpPr>
        <p:spPr>
          <a:xfrm flipV="1">
            <a:off x="7062788" y="3286125"/>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59481" name="Group 211"/>
          <p:cNvGrpSpPr>
            <a:grpSpLocks/>
          </p:cNvGrpSpPr>
          <p:nvPr/>
        </p:nvGrpSpPr>
        <p:grpSpPr bwMode="auto">
          <a:xfrm>
            <a:off x="7408863" y="3176588"/>
            <a:ext cx="223837" cy="219075"/>
            <a:chOff x="2829108" y="3040558"/>
            <a:chExt cx="224572" cy="219456"/>
          </a:xfrm>
        </p:grpSpPr>
        <p:sp>
          <p:nvSpPr>
            <p:cNvPr id="213" name="Oval 212"/>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214" name="Oval 213"/>
            <p:cNvSpPr/>
            <p:nvPr/>
          </p:nvSpPr>
          <p:spPr>
            <a:xfrm>
              <a:off x="2892817" y="3097807"/>
              <a:ext cx="92377"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215" name="Straight Arrow Connector 214"/>
          <p:cNvCxnSpPr>
            <a:endCxn id="217" idx="2"/>
          </p:cNvCxnSpPr>
          <p:nvPr/>
        </p:nvCxnSpPr>
        <p:spPr>
          <a:xfrm flipV="1">
            <a:off x="7626350" y="3279775"/>
            <a:ext cx="344488" cy="1588"/>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59483" name="Group 215"/>
          <p:cNvGrpSpPr>
            <a:grpSpLocks/>
          </p:cNvGrpSpPr>
          <p:nvPr/>
        </p:nvGrpSpPr>
        <p:grpSpPr bwMode="auto">
          <a:xfrm>
            <a:off x="7970838" y="3170238"/>
            <a:ext cx="225425" cy="219075"/>
            <a:chOff x="2829108" y="3040558"/>
            <a:chExt cx="224572" cy="219456"/>
          </a:xfrm>
        </p:grpSpPr>
        <p:sp>
          <p:nvSpPr>
            <p:cNvPr id="217" name="Oval 216"/>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218" name="Oval 217"/>
            <p:cNvSpPr/>
            <p:nvPr/>
          </p:nvSpPr>
          <p:spPr>
            <a:xfrm>
              <a:off x="2893949" y="3097807"/>
              <a:ext cx="90146"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219" name="Straight Arrow Connector 218"/>
          <p:cNvCxnSpPr>
            <a:endCxn id="221" idx="2"/>
          </p:cNvCxnSpPr>
          <p:nvPr/>
        </p:nvCxnSpPr>
        <p:spPr>
          <a:xfrm flipV="1">
            <a:off x="8212138" y="3260725"/>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59485" name="Group 219"/>
          <p:cNvGrpSpPr>
            <a:grpSpLocks/>
          </p:cNvGrpSpPr>
          <p:nvPr/>
        </p:nvGrpSpPr>
        <p:grpSpPr bwMode="auto">
          <a:xfrm>
            <a:off x="8558213" y="3151188"/>
            <a:ext cx="223837" cy="219075"/>
            <a:chOff x="2829108" y="3040558"/>
            <a:chExt cx="224572" cy="219456"/>
          </a:xfrm>
        </p:grpSpPr>
        <p:sp>
          <p:nvSpPr>
            <p:cNvPr id="221" name="Oval 220"/>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222" name="Oval 221"/>
            <p:cNvSpPr/>
            <p:nvPr/>
          </p:nvSpPr>
          <p:spPr>
            <a:xfrm>
              <a:off x="2892817" y="3097807"/>
              <a:ext cx="92377"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223" name="Straight Arrow Connector 222"/>
          <p:cNvCxnSpPr>
            <a:endCxn id="225" idx="2"/>
          </p:cNvCxnSpPr>
          <p:nvPr/>
        </p:nvCxnSpPr>
        <p:spPr>
          <a:xfrm flipV="1">
            <a:off x="8778875" y="3249613"/>
            <a:ext cx="344488"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59487" name="Group 223"/>
          <p:cNvGrpSpPr>
            <a:grpSpLocks/>
          </p:cNvGrpSpPr>
          <p:nvPr/>
        </p:nvGrpSpPr>
        <p:grpSpPr bwMode="auto">
          <a:xfrm>
            <a:off x="9123363" y="3140075"/>
            <a:ext cx="225425" cy="219075"/>
            <a:chOff x="2829108" y="3040558"/>
            <a:chExt cx="224572" cy="219456"/>
          </a:xfrm>
        </p:grpSpPr>
        <p:sp>
          <p:nvSpPr>
            <p:cNvPr id="225" name="Oval 224"/>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226" name="Oval 225"/>
            <p:cNvSpPr/>
            <p:nvPr/>
          </p:nvSpPr>
          <p:spPr>
            <a:xfrm>
              <a:off x="2893949" y="3097807"/>
              <a:ext cx="90146"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227" name="Straight Arrow Connector 226"/>
          <p:cNvCxnSpPr>
            <a:endCxn id="229" idx="2"/>
          </p:cNvCxnSpPr>
          <p:nvPr/>
        </p:nvCxnSpPr>
        <p:spPr>
          <a:xfrm flipV="1">
            <a:off x="9363075" y="3246438"/>
            <a:ext cx="346075" cy="1587"/>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59489" name="Group 227"/>
          <p:cNvGrpSpPr>
            <a:grpSpLocks/>
          </p:cNvGrpSpPr>
          <p:nvPr/>
        </p:nvGrpSpPr>
        <p:grpSpPr bwMode="auto">
          <a:xfrm>
            <a:off x="9709150" y="3135313"/>
            <a:ext cx="223838" cy="220662"/>
            <a:chOff x="2829108" y="3040558"/>
            <a:chExt cx="224572" cy="219456"/>
          </a:xfrm>
        </p:grpSpPr>
        <p:sp>
          <p:nvSpPr>
            <p:cNvPr id="229" name="Oval 228"/>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230" name="Oval 229"/>
            <p:cNvSpPr/>
            <p:nvPr/>
          </p:nvSpPr>
          <p:spPr>
            <a:xfrm>
              <a:off x="2892816" y="3097396"/>
              <a:ext cx="92377" cy="91572"/>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231" name="Straight Arrow Connector 230"/>
          <p:cNvCxnSpPr/>
          <p:nvPr/>
        </p:nvCxnSpPr>
        <p:spPr>
          <a:xfrm flipV="1">
            <a:off x="9925050" y="3238500"/>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2645625790"/>
      </p:ext>
    </p:extLst>
  </p:cSld>
  <p:clrMapOvr>
    <a:masterClrMapping/>
  </p:clrMapOvr>
  <p:timing>
    <p:tnLst>
      <p:par>
        <p:cTn xmlns:p14="http://schemas.microsoft.com/office/powerpoint/2010/main" id="1" dur="indefinite" restart="never" nodeType="tmRoot"/>
      </p:par>
    </p:tnLst>
  </p:timing>
</p:sld>
</file>

<file path=ppt/slides/slide3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Example: String-valued Variables</a:t>
            </a:r>
            <a:endParaRPr lang="en-US" dirty="0"/>
          </a:p>
        </p:txBody>
      </p:sp>
      <p:sp>
        <p:nvSpPr>
          <p:cNvPr id="3" name="Content Placeholder 2"/>
          <p:cNvSpPr>
            <a:spLocks noGrp="1"/>
          </p:cNvSpPr>
          <p:nvPr>
            <p:ph idx="1"/>
          </p:nvPr>
        </p:nvSpPr>
        <p:spPr>
          <a:xfrm>
            <a:off x="625475" y="3848100"/>
            <a:ext cx="8061325" cy="2408238"/>
          </a:xfrm>
        </p:spPr>
        <p:txBody>
          <a:bodyPr rtlCol="0">
            <a:normAutofit lnSpcReduction="10000"/>
          </a:bodyPr>
          <a:lstStyle/>
          <a:p>
            <a:pPr eaLnBrk="1" fontAlgn="auto" hangingPunct="1">
              <a:spcAft>
                <a:spcPts val="0"/>
              </a:spcAft>
              <a:buFont typeface="Arial"/>
              <a:buChar char="•"/>
              <a:defRPr/>
            </a:pPr>
            <a:r>
              <a:rPr lang="en-US" dirty="0" smtClean="0"/>
              <a:t>Messages can </a:t>
            </a:r>
            <a:r>
              <a:rPr lang="en-US" b="1" dirty="0" smtClean="0"/>
              <a:t>grow</a:t>
            </a:r>
            <a:r>
              <a:rPr lang="en-US" dirty="0" smtClean="0"/>
              <a:t> </a:t>
            </a:r>
            <a:r>
              <a:rPr lang="en-US" b="1" dirty="0" smtClean="0"/>
              <a:t>larger </a:t>
            </a:r>
            <a:r>
              <a:rPr lang="en-US" dirty="0" smtClean="0"/>
              <a:t>when sent through a transducer factor</a:t>
            </a:r>
          </a:p>
          <a:p>
            <a:pPr eaLnBrk="1" fontAlgn="auto" hangingPunct="1">
              <a:spcAft>
                <a:spcPts val="0"/>
              </a:spcAft>
              <a:buFont typeface="Arial"/>
              <a:buChar char="•"/>
              <a:defRPr/>
            </a:pPr>
            <a:r>
              <a:rPr lang="en-US" dirty="0" smtClean="0"/>
              <a:t>Repeatedly sending messages through a transducer can cause them to </a:t>
            </a:r>
            <a:r>
              <a:rPr lang="en-US" b="1" dirty="0" smtClean="0"/>
              <a:t>grow to unbounded size</a:t>
            </a:r>
            <a:r>
              <a:rPr lang="en-US" dirty="0" smtClean="0"/>
              <a:t>!</a:t>
            </a:r>
            <a:endParaRPr lang="en-US" dirty="0"/>
          </a:p>
        </p:txBody>
      </p:sp>
      <p:sp>
        <p:nvSpPr>
          <p:cNvPr id="4" name="Slide Number Placeholder 3"/>
          <p:cNvSpPr>
            <a:spLocks noGrp="1"/>
          </p:cNvSpPr>
          <p:nvPr>
            <p:ph type="sldNum" sz="quarter" idx="12"/>
          </p:nvPr>
        </p:nvSpPr>
        <p:spPr/>
        <p:txBody>
          <a:bodyPr/>
          <a:lstStyle/>
          <a:p>
            <a:pPr>
              <a:defRPr/>
            </a:pPr>
            <a:fld id="{5D7CB960-31B6-4C2E-87FD-390FB176C731}" type="slidenum">
              <a:rPr lang="en-US"/>
              <a:pPr>
                <a:defRPr/>
              </a:pPr>
              <a:t>303</a:t>
            </a:fld>
            <a:endParaRPr lang="en-US"/>
          </a:p>
        </p:txBody>
      </p:sp>
      <p:sp>
        <p:nvSpPr>
          <p:cNvPr id="6" name="Oval 5"/>
          <p:cNvSpPr/>
          <p:nvPr/>
        </p:nvSpPr>
        <p:spPr>
          <a:xfrm>
            <a:off x="1133475" y="2816225"/>
            <a:ext cx="495300" cy="501650"/>
          </a:xfrm>
          <a:prstGeom prst="ellipse">
            <a:avLst/>
          </a:prstGeom>
          <a:solidFill>
            <a:schemeClr val="bg2"/>
          </a:solidFill>
          <a:ln w="28575"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accent1"/>
                </a:solidFill>
                <a:latin typeface="Times New Roman"/>
                <a:cs typeface="Times New Roman"/>
              </a:rPr>
              <a:t>X</a:t>
            </a:r>
            <a:r>
              <a:rPr lang="en-US" sz="1600" i="1" baseline="-25000" dirty="0">
                <a:solidFill>
                  <a:schemeClr val="accent1"/>
                </a:solidFill>
                <a:latin typeface="Times New Roman"/>
                <a:cs typeface="Times New Roman"/>
              </a:rPr>
              <a:t>2</a:t>
            </a:r>
            <a:endParaRPr lang="en-US" sz="1600" i="1" dirty="0">
              <a:solidFill>
                <a:schemeClr val="accent1"/>
              </a:solidFill>
              <a:latin typeface="Times New Roman"/>
              <a:cs typeface="Times New Roman"/>
            </a:endParaRPr>
          </a:p>
        </p:txBody>
      </p:sp>
      <p:sp>
        <p:nvSpPr>
          <p:cNvPr id="10" name="Oval 9"/>
          <p:cNvSpPr/>
          <p:nvPr/>
        </p:nvSpPr>
        <p:spPr>
          <a:xfrm>
            <a:off x="1133475" y="1581150"/>
            <a:ext cx="495300" cy="503238"/>
          </a:xfrm>
          <a:prstGeom prst="ellipse">
            <a:avLst/>
          </a:prstGeom>
          <a:solidFill>
            <a:schemeClr val="bg2"/>
          </a:solidFill>
          <a:ln w="28575"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accent3"/>
                </a:solidFill>
                <a:latin typeface="Times New Roman"/>
                <a:cs typeface="Times New Roman"/>
              </a:rPr>
              <a:t>X</a:t>
            </a:r>
            <a:r>
              <a:rPr lang="en-US" sz="1600" i="1" baseline="-25000" dirty="0">
                <a:solidFill>
                  <a:schemeClr val="accent3"/>
                </a:solidFill>
                <a:latin typeface="Times New Roman"/>
                <a:cs typeface="Times New Roman"/>
              </a:rPr>
              <a:t>1</a:t>
            </a:r>
            <a:endParaRPr lang="en-US" sz="1600" i="1" dirty="0">
              <a:solidFill>
                <a:schemeClr val="accent3"/>
              </a:solidFill>
              <a:latin typeface="Times New Roman"/>
              <a:cs typeface="Times New Roman"/>
            </a:endParaRPr>
          </a:p>
        </p:txBody>
      </p:sp>
      <p:cxnSp>
        <p:nvCxnSpPr>
          <p:cNvPr id="11" name="Straight Connector 10"/>
          <p:cNvCxnSpPr>
            <a:stCxn id="12" idx="2"/>
            <a:endCxn id="6" idx="7"/>
          </p:cNvCxnSpPr>
          <p:nvPr/>
        </p:nvCxnSpPr>
        <p:spPr>
          <a:xfrm flipH="1">
            <a:off x="1557338" y="2554288"/>
            <a:ext cx="193675" cy="334962"/>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 name="Rectangle 11"/>
          <p:cNvSpPr/>
          <p:nvPr/>
        </p:nvSpPr>
        <p:spPr>
          <a:xfrm>
            <a:off x="1628775" y="2311400"/>
            <a:ext cx="244475" cy="242888"/>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cxnSp>
        <p:nvCxnSpPr>
          <p:cNvPr id="48" name="Straight Arrow Connector 47"/>
          <p:cNvCxnSpPr>
            <a:stCxn id="47" idx="6"/>
            <a:endCxn id="51" idx="2"/>
          </p:cNvCxnSpPr>
          <p:nvPr/>
        </p:nvCxnSpPr>
        <p:spPr>
          <a:xfrm flipV="1">
            <a:off x="2598738" y="2438400"/>
            <a:ext cx="346075" cy="3175"/>
          </a:xfrm>
          <a:prstGeom prst="straightConnector1">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49" name="TextBox 48"/>
          <p:cNvSpPr txBox="1"/>
          <p:nvPr/>
        </p:nvSpPr>
        <p:spPr>
          <a:xfrm>
            <a:off x="2598738" y="2171700"/>
            <a:ext cx="311150" cy="217488"/>
          </a:xfrm>
          <a:prstGeom prst="rect">
            <a:avLst/>
          </a:prstGeom>
          <a:noFill/>
        </p:spPr>
        <p:txBody>
          <a:bodyPr anchor="ctr"/>
          <a:lstStyle/>
          <a:p>
            <a:pPr algn="ctr" fontAlgn="auto">
              <a:spcBef>
                <a:spcPts val="0"/>
              </a:spcBef>
              <a:spcAft>
                <a:spcPts val="0"/>
              </a:spcAft>
              <a:defRPr/>
            </a:pPr>
            <a:r>
              <a:rPr lang="en-US" sz="2200" dirty="0" err="1">
                <a:solidFill>
                  <a:schemeClr val="accent3"/>
                </a:solidFill>
                <a:latin typeface="+mn-lt"/>
                <a:cs typeface="+mn-cs"/>
              </a:rPr>
              <a:t>ε</a:t>
            </a:r>
            <a:endParaRPr lang="en-US" sz="2200" dirty="0">
              <a:solidFill>
                <a:schemeClr val="accent3"/>
              </a:solidFill>
              <a:latin typeface="+mn-lt"/>
              <a:cs typeface="+mn-cs"/>
            </a:endParaRPr>
          </a:p>
        </p:txBody>
      </p:sp>
      <p:grpSp>
        <p:nvGrpSpPr>
          <p:cNvPr id="60426" name="Group 49"/>
          <p:cNvGrpSpPr>
            <a:grpSpLocks/>
          </p:cNvGrpSpPr>
          <p:nvPr/>
        </p:nvGrpSpPr>
        <p:grpSpPr bwMode="auto">
          <a:xfrm>
            <a:off x="2944813" y="2328863"/>
            <a:ext cx="223837" cy="219075"/>
            <a:chOff x="2829108" y="3040558"/>
            <a:chExt cx="224572" cy="219456"/>
          </a:xfrm>
        </p:grpSpPr>
        <p:sp>
          <p:nvSpPr>
            <p:cNvPr id="51" name="Oval 50"/>
            <p:cNvSpPr/>
            <p:nvPr/>
          </p:nvSpPr>
          <p:spPr>
            <a:xfrm>
              <a:off x="2829108" y="3040558"/>
              <a:ext cx="224572"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52" name="Oval 51"/>
            <p:cNvSpPr/>
            <p:nvPr/>
          </p:nvSpPr>
          <p:spPr>
            <a:xfrm>
              <a:off x="2892817" y="3097807"/>
              <a:ext cx="92377" cy="92235"/>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60427" name="TextBox 52"/>
          <p:cNvSpPr txBox="1">
            <a:spLocks noChangeArrowheads="1"/>
          </p:cNvSpPr>
          <p:nvPr/>
        </p:nvSpPr>
        <p:spPr bwMode="auto">
          <a:xfrm>
            <a:off x="2586038" y="2416175"/>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cxnSp>
        <p:nvCxnSpPr>
          <p:cNvPr id="54" name="Straight Arrow Connector 53"/>
          <p:cNvCxnSpPr>
            <a:stCxn id="47" idx="0"/>
            <a:endCxn id="47" idx="2"/>
          </p:cNvCxnSpPr>
          <p:nvPr/>
        </p:nvCxnSpPr>
        <p:spPr>
          <a:xfrm rot="16200000" flipH="1" flipV="1">
            <a:off x="2378869" y="2331244"/>
            <a:ext cx="109537" cy="111125"/>
          </a:xfrm>
          <a:prstGeom prst="curvedConnector4">
            <a:avLst>
              <a:gd name="adj1" fmla="val -208333"/>
              <a:gd name="adj2" fmla="val 307097"/>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57" name="TextBox 56"/>
          <p:cNvSpPr txBox="1"/>
          <p:nvPr/>
        </p:nvSpPr>
        <p:spPr>
          <a:xfrm>
            <a:off x="2143125" y="1800225"/>
            <a:ext cx="350838"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sp>
        <p:nvSpPr>
          <p:cNvPr id="60430" name="TextBox 57"/>
          <p:cNvSpPr txBox="1">
            <a:spLocks noChangeArrowheads="1"/>
          </p:cNvSpPr>
          <p:nvPr/>
        </p:nvSpPr>
        <p:spPr bwMode="auto">
          <a:xfrm>
            <a:off x="2143125" y="2078038"/>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60431" name="Group 59"/>
          <p:cNvGrpSpPr>
            <a:grpSpLocks/>
          </p:cNvGrpSpPr>
          <p:nvPr/>
        </p:nvGrpSpPr>
        <p:grpSpPr bwMode="auto">
          <a:xfrm>
            <a:off x="2378075" y="2332038"/>
            <a:ext cx="220663" cy="219075"/>
            <a:chOff x="1996251" y="2401023"/>
            <a:chExt cx="220766" cy="219456"/>
          </a:xfrm>
        </p:grpSpPr>
        <p:sp>
          <p:nvSpPr>
            <p:cNvPr id="47" name="Oval 46"/>
            <p:cNvSpPr/>
            <p:nvPr/>
          </p:nvSpPr>
          <p:spPr>
            <a:xfrm>
              <a:off x="1996251" y="2401023"/>
              <a:ext cx="220766"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59" name="Oval 58"/>
            <p:cNvSpPr/>
            <p:nvPr/>
          </p:nvSpPr>
          <p:spPr>
            <a:xfrm>
              <a:off x="2061369" y="2464633"/>
              <a:ext cx="90529" cy="92235"/>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55" name="TextBox 54"/>
          <p:cNvSpPr txBox="1"/>
          <p:nvPr/>
        </p:nvSpPr>
        <p:spPr>
          <a:xfrm>
            <a:off x="0" y="6446838"/>
            <a:ext cx="2438400" cy="411162"/>
          </a:xfrm>
          <a:prstGeom prst="rect">
            <a:avLst/>
          </a:prstGeom>
          <a:solidFill>
            <a:schemeClr val="accent6">
              <a:lumMod val="60000"/>
              <a:lumOff val="40000"/>
            </a:schemeClr>
          </a:solidFill>
        </p:spPr>
        <p:txBody>
          <a:bodyPr anchor="ctr"/>
          <a:lstStyle/>
          <a:p>
            <a:pPr fontAlgn="auto">
              <a:spcBef>
                <a:spcPts val="0"/>
              </a:spcBef>
              <a:spcAft>
                <a:spcPts val="0"/>
              </a:spcAft>
              <a:defRPr/>
            </a:pPr>
            <a:r>
              <a:rPr lang="en-US" sz="1800" dirty="0">
                <a:latin typeface="+mn-lt"/>
                <a:cs typeface="+mn-cs"/>
              </a:rPr>
              <a:t>(Dreyer &amp; Eisner, 2009)</a:t>
            </a:r>
          </a:p>
        </p:txBody>
      </p:sp>
      <p:cxnSp>
        <p:nvCxnSpPr>
          <p:cNvPr id="56" name="Straight Connector 55"/>
          <p:cNvCxnSpPr>
            <a:stCxn id="12" idx="0"/>
            <a:endCxn id="10" idx="5"/>
          </p:cNvCxnSpPr>
          <p:nvPr/>
        </p:nvCxnSpPr>
        <p:spPr>
          <a:xfrm flipH="1" flipV="1">
            <a:off x="1557338" y="2011363"/>
            <a:ext cx="193675" cy="30003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2" name="Straight Connector 61"/>
          <p:cNvCxnSpPr>
            <a:stCxn id="63" idx="2"/>
            <a:endCxn id="6" idx="1"/>
          </p:cNvCxnSpPr>
          <p:nvPr/>
        </p:nvCxnSpPr>
        <p:spPr>
          <a:xfrm>
            <a:off x="998538" y="2557463"/>
            <a:ext cx="207962" cy="33178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3" name="Rectangle 62"/>
          <p:cNvSpPr/>
          <p:nvPr/>
        </p:nvSpPr>
        <p:spPr>
          <a:xfrm>
            <a:off x="876300" y="2314575"/>
            <a:ext cx="242888" cy="242888"/>
          </a:xfrm>
          <a:prstGeom prst="rect">
            <a:avLst/>
          </a:prstGeom>
          <a:solidFill>
            <a:schemeClr val="bg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69" name="Straight Connector 68"/>
          <p:cNvCxnSpPr>
            <a:stCxn id="63" idx="0"/>
            <a:endCxn id="10" idx="3"/>
          </p:cNvCxnSpPr>
          <p:nvPr/>
        </p:nvCxnSpPr>
        <p:spPr>
          <a:xfrm flipV="1">
            <a:off x="998538" y="2011363"/>
            <a:ext cx="207962" cy="303212"/>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Arrow Connector 53"/>
          <p:cNvCxnSpPr>
            <a:stCxn id="85" idx="0"/>
            <a:endCxn id="85" idx="2"/>
          </p:cNvCxnSpPr>
          <p:nvPr/>
        </p:nvCxnSpPr>
        <p:spPr>
          <a:xfrm rot="16200000" flipH="1" flipV="1">
            <a:off x="367506" y="2337594"/>
            <a:ext cx="111125" cy="109538"/>
          </a:xfrm>
          <a:prstGeom prst="curvedConnector4">
            <a:avLst>
              <a:gd name="adj1" fmla="val -208333"/>
              <a:gd name="adj2" fmla="val 307097"/>
            </a:avLst>
          </a:prstGeom>
          <a:ln w="38100" cmpd="sng">
            <a:solidFill>
              <a:schemeClr val="tx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2" name="TextBox 81"/>
          <p:cNvSpPr txBox="1"/>
          <p:nvPr/>
        </p:nvSpPr>
        <p:spPr>
          <a:xfrm>
            <a:off x="131763" y="1804988"/>
            <a:ext cx="350837" cy="217487"/>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sp>
        <p:nvSpPr>
          <p:cNvPr id="60439" name="TextBox 82"/>
          <p:cNvSpPr txBox="1">
            <a:spLocks noChangeArrowheads="1"/>
          </p:cNvSpPr>
          <p:nvPr/>
        </p:nvSpPr>
        <p:spPr bwMode="auto">
          <a:xfrm>
            <a:off x="131763" y="2084388"/>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60440" name="Group 83"/>
          <p:cNvGrpSpPr>
            <a:grpSpLocks/>
          </p:cNvGrpSpPr>
          <p:nvPr/>
        </p:nvGrpSpPr>
        <p:grpSpPr bwMode="auto">
          <a:xfrm>
            <a:off x="368300" y="2336800"/>
            <a:ext cx="220663" cy="220663"/>
            <a:chOff x="1996251" y="2401023"/>
            <a:chExt cx="220766" cy="219456"/>
          </a:xfrm>
        </p:grpSpPr>
        <p:sp>
          <p:nvSpPr>
            <p:cNvPr id="85" name="Oval 84"/>
            <p:cNvSpPr/>
            <p:nvPr/>
          </p:nvSpPr>
          <p:spPr>
            <a:xfrm>
              <a:off x="1996251" y="2401023"/>
              <a:ext cx="220766" cy="219456"/>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86" name="Oval 85"/>
            <p:cNvSpPr/>
            <p:nvPr/>
          </p:nvSpPr>
          <p:spPr>
            <a:xfrm>
              <a:off x="2061369" y="2465755"/>
              <a:ext cx="90529" cy="89992"/>
            </a:xfrm>
            <a:prstGeom prst="ellipse">
              <a:avLst/>
            </a:prstGeom>
            <a:noFill/>
            <a:ln w="38100"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64" name="Freeform 63"/>
          <p:cNvSpPr/>
          <p:nvPr/>
        </p:nvSpPr>
        <p:spPr>
          <a:xfrm rot="11206186">
            <a:off x="735013" y="1893888"/>
            <a:ext cx="285750" cy="984250"/>
          </a:xfrm>
          <a:custGeom>
            <a:avLst/>
            <a:gdLst>
              <a:gd name="connsiteX0" fmla="*/ 0 w 286097"/>
              <a:gd name="connsiteY0" fmla="*/ 0 h 984005"/>
              <a:gd name="connsiteX1" fmla="*/ 286018 w 286097"/>
              <a:gd name="connsiteY1" fmla="*/ 503444 h 984005"/>
              <a:gd name="connsiteX2" fmla="*/ 22882 w 286097"/>
              <a:gd name="connsiteY2" fmla="*/ 984005 h 984005"/>
            </a:gdLst>
            <a:ahLst/>
            <a:cxnLst>
              <a:cxn ang="0">
                <a:pos x="connsiteX0" y="connsiteY0"/>
              </a:cxn>
              <a:cxn ang="0">
                <a:pos x="connsiteX1" y="connsiteY1"/>
              </a:cxn>
              <a:cxn ang="0">
                <a:pos x="connsiteX2" y="connsiteY2"/>
              </a:cxn>
            </a:cxnLst>
            <a:rect l="l" t="t" r="r" b="b"/>
            <a:pathLst>
              <a:path w="286097" h="984005">
                <a:moveTo>
                  <a:pt x="0" y="0"/>
                </a:moveTo>
                <a:cubicBezTo>
                  <a:pt x="141102" y="169721"/>
                  <a:pt x="282204" y="339443"/>
                  <a:pt x="286018" y="503444"/>
                </a:cubicBezTo>
                <a:cubicBezTo>
                  <a:pt x="289832" y="667445"/>
                  <a:pt x="156357" y="825725"/>
                  <a:pt x="22882" y="984005"/>
                </a:cubicBezTo>
              </a:path>
            </a:pathLst>
          </a:cu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ln>
                <a:solidFill>
                  <a:schemeClr val="accent4"/>
                </a:solidFill>
              </a:ln>
            </a:endParaRPr>
          </a:p>
        </p:txBody>
      </p:sp>
      <p:sp>
        <p:nvSpPr>
          <p:cNvPr id="67" name="AutoShape 180"/>
          <p:cNvSpPr>
            <a:spLocks noChangeArrowheads="1"/>
          </p:cNvSpPr>
          <p:nvPr/>
        </p:nvSpPr>
        <p:spPr bwMode="auto">
          <a:xfrm>
            <a:off x="1633538" y="1103313"/>
            <a:ext cx="9028112" cy="654050"/>
          </a:xfrm>
          <a:prstGeom prst="cloudCallout">
            <a:avLst>
              <a:gd name="adj1" fmla="val -52693"/>
              <a:gd name="adj2" fmla="val 54761"/>
            </a:avLst>
          </a:prstGeom>
          <a:solidFill>
            <a:schemeClr val="accent2">
              <a:lumMod val="60000"/>
              <a:lumOff val="40000"/>
            </a:schemeClr>
          </a:solidFill>
          <a:ln w="9525">
            <a:solidFill>
              <a:schemeClr val="tx1"/>
            </a:solidFill>
            <a:round/>
            <a:headEnd/>
            <a:tailEnd/>
          </a:ln>
          <a:effectLst/>
          <a:extLst/>
        </p:spPr>
        <p:txBody>
          <a:bodyPr/>
          <a:lstStyle/>
          <a:p>
            <a:pPr fontAlgn="auto">
              <a:spcBef>
                <a:spcPts val="0"/>
              </a:spcBef>
              <a:spcAft>
                <a:spcPts val="0"/>
              </a:spcAft>
              <a:defRPr/>
            </a:pPr>
            <a:endParaRPr lang="en-US" sz="1800">
              <a:latin typeface="+mn-lt"/>
              <a:cs typeface="+mn-cs"/>
            </a:endParaRPr>
          </a:p>
        </p:txBody>
      </p:sp>
      <p:sp>
        <p:nvSpPr>
          <p:cNvPr id="68" name="Oval 67"/>
          <p:cNvSpPr/>
          <p:nvPr/>
        </p:nvSpPr>
        <p:spPr>
          <a:xfrm>
            <a:off x="2249488" y="1362075"/>
            <a:ext cx="220662" cy="21907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cxnSp>
        <p:nvCxnSpPr>
          <p:cNvPr id="70" name="Straight Arrow Connector 69"/>
          <p:cNvCxnSpPr>
            <a:stCxn id="68" idx="6"/>
            <a:endCxn id="73" idx="2"/>
          </p:cNvCxnSpPr>
          <p:nvPr/>
        </p:nvCxnSpPr>
        <p:spPr>
          <a:xfrm flipV="1">
            <a:off x="2470150" y="1468438"/>
            <a:ext cx="346075"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71" name="TextBox 70"/>
          <p:cNvSpPr txBox="1"/>
          <p:nvPr/>
        </p:nvSpPr>
        <p:spPr>
          <a:xfrm>
            <a:off x="2457450" y="1181100"/>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60446" name="Group 71"/>
          <p:cNvGrpSpPr>
            <a:grpSpLocks/>
          </p:cNvGrpSpPr>
          <p:nvPr/>
        </p:nvGrpSpPr>
        <p:grpSpPr bwMode="auto">
          <a:xfrm>
            <a:off x="2816225" y="1358900"/>
            <a:ext cx="225425" cy="220663"/>
            <a:chOff x="2829108" y="3040558"/>
            <a:chExt cx="224572" cy="219456"/>
          </a:xfrm>
        </p:grpSpPr>
        <p:sp>
          <p:nvSpPr>
            <p:cNvPr id="73" name="Oval 72"/>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74" name="Oval 73"/>
            <p:cNvSpPr/>
            <p:nvPr/>
          </p:nvSpPr>
          <p:spPr>
            <a:xfrm>
              <a:off x="2893950" y="3097395"/>
              <a:ext cx="90145" cy="91571"/>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75" name="Straight Arrow Connector 74"/>
          <p:cNvCxnSpPr>
            <a:endCxn id="78" idx="2"/>
          </p:cNvCxnSpPr>
          <p:nvPr/>
        </p:nvCxnSpPr>
        <p:spPr>
          <a:xfrm flipV="1">
            <a:off x="3033713" y="1458913"/>
            <a:ext cx="346075"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76" name="TextBox 75"/>
          <p:cNvSpPr txBox="1"/>
          <p:nvPr/>
        </p:nvSpPr>
        <p:spPr>
          <a:xfrm>
            <a:off x="3019425" y="1171575"/>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60449" name="Group 76"/>
          <p:cNvGrpSpPr>
            <a:grpSpLocks/>
          </p:cNvGrpSpPr>
          <p:nvPr/>
        </p:nvGrpSpPr>
        <p:grpSpPr bwMode="auto">
          <a:xfrm>
            <a:off x="3379788" y="1349375"/>
            <a:ext cx="223837" cy="219075"/>
            <a:chOff x="2829108" y="3040558"/>
            <a:chExt cx="224572" cy="219456"/>
          </a:xfrm>
        </p:grpSpPr>
        <p:sp>
          <p:nvSpPr>
            <p:cNvPr id="78" name="Oval 77"/>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79" name="Oval 78"/>
            <p:cNvSpPr/>
            <p:nvPr/>
          </p:nvSpPr>
          <p:spPr>
            <a:xfrm>
              <a:off x="2892817" y="3097807"/>
              <a:ext cx="92377"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80" name="Straight Arrow Connector 79"/>
          <p:cNvCxnSpPr>
            <a:endCxn id="106" idx="2"/>
          </p:cNvCxnSpPr>
          <p:nvPr/>
        </p:nvCxnSpPr>
        <p:spPr>
          <a:xfrm flipV="1">
            <a:off x="3582988" y="1449388"/>
            <a:ext cx="346075"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87" name="TextBox 86"/>
          <p:cNvSpPr txBox="1"/>
          <p:nvPr/>
        </p:nvSpPr>
        <p:spPr>
          <a:xfrm>
            <a:off x="3568700" y="1162050"/>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60452" name="Group 87"/>
          <p:cNvGrpSpPr>
            <a:grpSpLocks/>
          </p:cNvGrpSpPr>
          <p:nvPr/>
        </p:nvGrpSpPr>
        <p:grpSpPr bwMode="auto">
          <a:xfrm>
            <a:off x="3929063" y="1339850"/>
            <a:ext cx="223837" cy="219075"/>
            <a:chOff x="2829108" y="3040558"/>
            <a:chExt cx="224572" cy="219456"/>
          </a:xfrm>
        </p:grpSpPr>
        <p:sp>
          <p:nvSpPr>
            <p:cNvPr id="106" name="Oval 105"/>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07" name="Oval 106"/>
            <p:cNvSpPr/>
            <p:nvPr/>
          </p:nvSpPr>
          <p:spPr>
            <a:xfrm>
              <a:off x="2892817" y="3097807"/>
              <a:ext cx="92377"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108" name="Straight Arrow Connector 107"/>
          <p:cNvCxnSpPr>
            <a:endCxn id="111" idx="2"/>
          </p:cNvCxnSpPr>
          <p:nvPr/>
        </p:nvCxnSpPr>
        <p:spPr>
          <a:xfrm flipV="1">
            <a:off x="4152900" y="1428750"/>
            <a:ext cx="346075" cy="1588"/>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09" name="TextBox 108"/>
          <p:cNvSpPr txBox="1"/>
          <p:nvPr/>
        </p:nvSpPr>
        <p:spPr>
          <a:xfrm>
            <a:off x="4140200" y="1139825"/>
            <a:ext cx="346075" cy="217488"/>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60455" name="Group 109"/>
          <p:cNvGrpSpPr>
            <a:grpSpLocks/>
          </p:cNvGrpSpPr>
          <p:nvPr/>
        </p:nvGrpSpPr>
        <p:grpSpPr bwMode="auto">
          <a:xfrm>
            <a:off x="4498975" y="1319213"/>
            <a:ext cx="225425" cy="219075"/>
            <a:chOff x="2829108" y="3040558"/>
            <a:chExt cx="224572" cy="219456"/>
          </a:xfrm>
        </p:grpSpPr>
        <p:sp>
          <p:nvSpPr>
            <p:cNvPr id="111" name="Oval 110"/>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12" name="Oval 111"/>
            <p:cNvSpPr/>
            <p:nvPr/>
          </p:nvSpPr>
          <p:spPr>
            <a:xfrm>
              <a:off x="2893950" y="3097807"/>
              <a:ext cx="90145"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113" name="Straight Arrow Connector 112"/>
          <p:cNvCxnSpPr>
            <a:endCxn id="116" idx="2"/>
          </p:cNvCxnSpPr>
          <p:nvPr/>
        </p:nvCxnSpPr>
        <p:spPr>
          <a:xfrm flipV="1">
            <a:off x="4702175" y="1419225"/>
            <a:ext cx="346075" cy="1588"/>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14" name="TextBox 113"/>
          <p:cNvSpPr txBox="1"/>
          <p:nvPr/>
        </p:nvSpPr>
        <p:spPr>
          <a:xfrm>
            <a:off x="4689475" y="1130300"/>
            <a:ext cx="346075" cy="217488"/>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60458" name="Group 114"/>
          <p:cNvGrpSpPr>
            <a:grpSpLocks/>
          </p:cNvGrpSpPr>
          <p:nvPr/>
        </p:nvGrpSpPr>
        <p:grpSpPr bwMode="auto">
          <a:xfrm>
            <a:off x="5048250" y="1308100"/>
            <a:ext cx="225425" cy="220663"/>
            <a:chOff x="2829108" y="3040558"/>
            <a:chExt cx="224572" cy="219456"/>
          </a:xfrm>
        </p:grpSpPr>
        <p:sp>
          <p:nvSpPr>
            <p:cNvPr id="116" name="Oval 115"/>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17" name="Oval 116"/>
            <p:cNvSpPr/>
            <p:nvPr/>
          </p:nvSpPr>
          <p:spPr>
            <a:xfrm>
              <a:off x="2893950" y="3097395"/>
              <a:ext cx="90145" cy="91571"/>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134" name="Straight Arrow Connector 133"/>
          <p:cNvCxnSpPr>
            <a:endCxn id="137" idx="2"/>
          </p:cNvCxnSpPr>
          <p:nvPr/>
        </p:nvCxnSpPr>
        <p:spPr>
          <a:xfrm flipV="1">
            <a:off x="5286375" y="1408113"/>
            <a:ext cx="344488" cy="1587"/>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5" name="TextBox 134"/>
          <p:cNvSpPr txBox="1"/>
          <p:nvPr/>
        </p:nvSpPr>
        <p:spPr>
          <a:xfrm>
            <a:off x="5272088" y="1119188"/>
            <a:ext cx="346075" cy="217487"/>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60461" name="Group 135"/>
          <p:cNvGrpSpPr>
            <a:grpSpLocks/>
          </p:cNvGrpSpPr>
          <p:nvPr/>
        </p:nvGrpSpPr>
        <p:grpSpPr bwMode="auto">
          <a:xfrm>
            <a:off x="5630863" y="1298575"/>
            <a:ext cx="225425" cy="219075"/>
            <a:chOff x="2829108" y="3040558"/>
            <a:chExt cx="224572" cy="219456"/>
          </a:xfrm>
        </p:grpSpPr>
        <p:sp>
          <p:nvSpPr>
            <p:cNvPr id="137" name="Oval 136"/>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38" name="Oval 137"/>
            <p:cNvSpPr/>
            <p:nvPr/>
          </p:nvSpPr>
          <p:spPr>
            <a:xfrm>
              <a:off x="2893949" y="3097807"/>
              <a:ext cx="90146"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139" name="Straight Arrow Connector 138"/>
          <p:cNvCxnSpPr>
            <a:endCxn id="142" idx="2"/>
          </p:cNvCxnSpPr>
          <p:nvPr/>
        </p:nvCxnSpPr>
        <p:spPr>
          <a:xfrm flipV="1">
            <a:off x="5848350" y="1397000"/>
            <a:ext cx="346075"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40" name="TextBox 139"/>
          <p:cNvSpPr txBox="1"/>
          <p:nvPr/>
        </p:nvSpPr>
        <p:spPr>
          <a:xfrm>
            <a:off x="5835650" y="1109663"/>
            <a:ext cx="344488"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60464" name="Group 140"/>
          <p:cNvGrpSpPr>
            <a:grpSpLocks/>
          </p:cNvGrpSpPr>
          <p:nvPr/>
        </p:nvGrpSpPr>
        <p:grpSpPr bwMode="auto">
          <a:xfrm>
            <a:off x="6194425" y="1287463"/>
            <a:ext cx="223838" cy="220662"/>
            <a:chOff x="2829108" y="3040558"/>
            <a:chExt cx="224572" cy="219456"/>
          </a:xfrm>
        </p:grpSpPr>
        <p:sp>
          <p:nvSpPr>
            <p:cNvPr id="142" name="Oval 141"/>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43" name="Oval 142"/>
            <p:cNvSpPr/>
            <p:nvPr/>
          </p:nvSpPr>
          <p:spPr>
            <a:xfrm>
              <a:off x="2892816" y="3097396"/>
              <a:ext cx="92377" cy="91572"/>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144" name="Straight Arrow Connector 143"/>
          <p:cNvCxnSpPr>
            <a:endCxn id="147" idx="2"/>
          </p:cNvCxnSpPr>
          <p:nvPr/>
        </p:nvCxnSpPr>
        <p:spPr>
          <a:xfrm flipV="1">
            <a:off x="6397625" y="1387475"/>
            <a:ext cx="346075"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45" name="TextBox 144"/>
          <p:cNvSpPr txBox="1"/>
          <p:nvPr/>
        </p:nvSpPr>
        <p:spPr>
          <a:xfrm>
            <a:off x="6384925" y="1100138"/>
            <a:ext cx="344488"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60467" name="Group 145"/>
          <p:cNvGrpSpPr>
            <a:grpSpLocks/>
          </p:cNvGrpSpPr>
          <p:nvPr/>
        </p:nvGrpSpPr>
        <p:grpSpPr bwMode="auto">
          <a:xfrm>
            <a:off x="6743700" y="1277938"/>
            <a:ext cx="225425" cy="219075"/>
            <a:chOff x="2829108" y="3040558"/>
            <a:chExt cx="224572" cy="219456"/>
          </a:xfrm>
        </p:grpSpPr>
        <p:sp>
          <p:nvSpPr>
            <p:cNvPr id="147" name="Oval 146"/>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48" name="Oval 147"/>
            <p:cNvSpPr/>
            <p:nvPr/>
          </p:nvSpPr>
          <p:spPr>
            <a:xfrm>
              <a:off x="2893950" y="3097807"/>
              <a:ext cx="90145"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149" name="Straight Arrow Connector 148"/>
          <p:cNvCxnSpPr>
            <a:endCxn id="152" idx="2"/>
          </p:cNvCxnSpPr>
          <p:nvPr/>
        </p:nvCxnSpPr>
        <p:spPr>
          <a:xfrm flipV="1">
            <a:off x="6969125" y="1376363"/>
            <a:ext cx="344488"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50" name="TextBox 149"/>
          <p:cNvSpPr txBox="1"/>
          <p:nvPr/>
        </p:nvSpPr>
        <p:spPr>
          <a:xfrm>
            <a:off x="6954838" y="1089025"/>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60470" name="Group 150"/>
          <p:cNvGrpSpPr>
            <a:grpSpLocks/>
          </p:cNvGrpSpPr>
          <p:nvPr/>
        </p:nvGrpSpPr>
        <p:grpSpPr bwMode="auto">
          <a:xfrm>
            <a:off x="7313613" y="1266825"/>
            <a:ext cx="225425" cy="219075"/>
            <a:chOff x="2829108" y="3040558"/>
            <a:chExt cx="224572" cy="219456"/>
          </a:xfrm>
        </p:grpSpPr>
        <p:sp>
          <p:nvSpPr>
            <p:cNvPr id="152" name="Oval 151"/>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53" name="Oval 152"/>
            <p:cNvSpPr/>
            <p:nvPr/>
          </p:nvSpPr>
          <p:spPr>
            <a:xfrm>
              <a:off x="2893949" y="3097807"/>
              <a:ext cx="90146"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154" name="Straight Arrow Connector 153"/>
          <p:cNvCxnSpPr>
            <a:endCxn id="157" idx="2"/>
          </p:cNvCxnSpPr>
          <p:nvPr/>
        </p:nvCxnSpPr>
        <p:spPr>
          <a:xfrm flipV="1">
            <a:off x="7518400" y="1366838"/>
            <a:ext cx="344488"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55" name="TextBox 154"/>
          <p:cNvSpPr txBox="1"/>
          <p:nvPr/>
        </p:nvSpPr>
        <p:spPr>
          <a:xfrm>
            <a:off x="7504113" y="1079500"/>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60473" name="Group 155"/>
          <p:cNvGrpSpPr>
            <a:grpSpLocks/>
          </p:cNvGrpSpPr>
          <p:nvPr/>
        </p:nvGrpSpPr>
        <p:grpSpPr bwMode="auto">
          <a:xfrm>
            <a:off x="7862888" y="1257300"/>
            <a:ext cx="225425" cy="219075"/>
            <a:chOff x="2829108" y="3040558"/>
            <a:chExt cx="224572" cy="219456"/>
          </a:xfrm>
        </p:grpSpPr>
        <p:sp>
          <p:nvSpPr>
            <p:cNvPr id="157" name="Oval 156"/>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58" name="Oval 157"/>
            <p:cNvSpPr/>
            <p:nvPr/>
          </p:nvSpPr>
          <p:spPr>
            <a:xfrm>
              <a:off x="2893949" y="3097807"/>
              <a:ext cx="90146"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159" name="Straight Arrow Connector 158"/>
          <p:cNvCxnSpPr>
            <a:endCxn id="162" idx="2"/>
          </p:cNvCxnSpPr>
          <p:nvPr/>
        </p:nvCxnSpPr>
        <p:spPr>
          <a:xfrm flipV="1">
            <a:off x="8097838" y="1354138"/>
            <a:ext cx="346075"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60" name="TextBox 159"/>
          <p:cNvSpPr txBox="1"/>
          <p:nvPr/>
        </p:nvSpPr>
        <p:spPr>
          <a:xfrm>
            <a:off x="8083550" y="1066800"/>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60476" name="Group 160"/>
          <p:cNvGrpSpPr>
            <a:grpSpLocks/>
          </p:cNvGrpSpPr>
          <p:nvPr/>
        </p:nvGrpSpPr>
        <p:grpSpPr bwMode="auto">
          <a:xfrm>
            <a:off x="8443913" y="1244600"/>
            <a:ext cx="223837" cy="219075"/>
            <a:chOff x="2829108" y="3040558"/>
            <a:chExt cx="224572" cy="219456"/>
          </a:xfrm>
        </p:grpSpPr>
        <p:sp>
          <p:nvSpPr>
            <p:cNvPr id="162" name="Oval 161"/>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63" name="Oval 162"/>
            <p:cNvSpPr/>
            <p:nvPr/>
          </p:nvSpPr>
          <p:spPr>
            <a:xfrm>
              <a:off x="2892817" y="3097807"/>
              <a:ext cx="92377"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164" name="Straight Arrow Connector 163"/>
          <p:cNvCxnSpPr>
            <a:endCxn id="167" idx="2"/>
          </p:cNvCxnSpPr>
          <p:nvPr/>
        </p:nvCxnSpPr>
        <p:spPr>
          <a:xfrm flipV="1">
            <a:off x="8659813" y="1344613"/>
            <a:ext cx="346075" cy="3175"/>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65" name="TextBox 164"/>
          <p:cNvSpPr txBox="1"/>
          <p:nvPr/>
        </p:nvSpPr>
        <p:spPr>
          <a:xfrm>
            <a:off x="8647113" y="1057275"/>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60479" name="Group 165"/>
          <p:cNvGrpSpPr>
            <a:grpSpLocks/>
          </p:cNvGrpSpPr>
          <p:nvPr/>
        </p:nvGrpSpPr>
        <p:grpSpPr bwMode="auto">
          <a:xfrm>
            <a:off x="9005888" y="1235075"/>
            <a:ext cx="225425" cy="219075"/>
            <a:chOff x="2829108" y="3040558"/>
            <a:chExt cx="224572" cy="219456"/>
          </a:xfrm>
        </p:grpSpPr>
        <p:sp>
          <p:nvSpPr>
            <p:cNvPr id="167" name="Oval 166"/>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68" name="Oval 167"/>
            <p:cNvSpPr/>
            <p:nvPr/>
          </p:nvSpPr>
          <p:spPr>
            <a:xfrm>
              <a:off x="2893949" y="3097807"/>
              <a:ext cx="90146"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cxnSp>
        <p:nvCxnSpPr>
          <p:cNvPr id="169" name="Straight Arrow Connector 168"/>
          <p:cNvCxnSpPr>
            <a:endCxn id="172" idx="2"/>
          </p:cNvCxnSpPr>
          <p:nvPr/>
        </p:nvCxnSpPr>
        <p:spPr>
          <a:xfrm flipV="1">
            <a:off x="9209088" y="1335088"/>
            <a:ext cx="346075" cy="1587"/>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0" name="TextBox 169"/>
          <p:cNvSpPr txBox="1"/>
          <p:nvPr/>
        </p:nvSpPr>
        <p:spPr>
          <a:xfrm>
            <a:off x="9196388" y="1047750"/>
            <a:ext cx="346075" cy="215900"/>
          </a:xfrm>
          <a:prstGeom prst="rect">
            <a:avLst/>
          </a:prstGeom>
          <a:noFill/>
        </p:spPr>
        <p:txBody>
          <a:bodyPr anchor="ctr"/>
          <a:lstStyle/>
          <a:p>
            <a:pPr algn="ctr" fontAlgn="auto">
              <a:spcBef>
                <a:spcPts val="0"/>
              </a:spcBef>
              <a:spcAft>
                <a:spcPts val="0"/>
              </a:spcAft>
              <a:defRPr/>
            </a:pPr>
            <a:r>
              <a:rPr lang="en-US" sz="2200" dirty="0">
                <a:solidFill>
                  <a:schemeClr val="accent3"/>
                </a:solidFill>
                <a:latin typeface="+mn-lt"/>
                <a:cs typeface="+mn-cs"/>
              </a:rPr>
              <a:t>a</a:t>
            </a:r>
          </a:p>
        </p:txBody>
      </p:sp>
      <p:grpSp>
        <p:nvGrpSpPr>
          <p:cNvPr id="60482" name="Group 170"/>
          <p:cNvGrpSpPr>
            <a:grpSpLocks/>
          </p:cNvGrpSpPr>
          <p:nvPr/>
        </p:nvGrpSpPr>
        <p:grpSpPr bwMode="auto">
          <a:xfrm>
            <a:off x="9555163" y="1225550"/>
            <a:ext cx="225425" cy="219075"/>
            <a:chOff x="2829108" y="3040558"/>
            <a:chExt cx="224572" cy="219456"/>
          </a:xfrm>
        </p:grpSpPr>
        <p:sp>
          <p:nvSpPr>
            <p:cNvPr id="172" name="Oval 171"/>
            <p:cNvSpPr/>
            <p:nvPr/>
          </p:nvSpPr>
          <p:spPr>
            <a:xfrm>
              <a:off x="2829108" y="3040558"/>
              <a:ext cx="224572" cy="219456"/>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73" name="Oval 172"/>
            <p:cNvSpPr/>
            <p:nvPr/>
          </p:nvSpPr>
          <p:spPr>
            <a:xfrm>
              <a:off x="2893949" y="3097807"/>
              <a:ext cx="90146" cy="92235"/>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174" name="Freeform 173"/>
          <p:cNvSpPr/>
          <p:nvPr/>
        </p:nvSpPr>
        <p:spPr>
          <a:xfrm>
            <a:off x="1739900" y="1995488"/>
            <a:ext cx="285750" cy="982662"/>
          </a:xfrm>
          <a:custGeom>
            <a:avLst/>
            <a:gdLst>
              <a:gd name="connsiteX0" fmla="*/ 0 w 286097"/>
              <a:gd name="connsiteY0" fmla="*/ 0 h 984005"/>
              <a:gd name="connsiteX1" fmla="*/ 286018 w 286097"/>
              <a:gd name="connsiteY1" fmla="*/ 503444 h 984005"/>
              <a:gd name="connsiteX2" fmla="*/ 22882 w 286097"/>
              <a:gd name="connsiteY2" fmla="*/ 984005 h 984005"/>
            </a:gdLst>
            <a:ahLst/>
            <a:cxnLst>
              <a:cxn ang="0">
                <a:pos x="connsiteX0" y="connsiteY0"/>
              </a:cxn>
              <a:cxn ang="0">
                <a:pos x="connsiteX1" y="connsiteY1"/>
              </a:cxn>
              <a:cxn ang="0">
                <a:pos x="connsiteX2" y="connsiteY2"/>
              </a:cxn>
            </a:cxnLst>
            <a:rect l="l" t="t" r="r" b="b"/>
            <a:pathLst>
              <a:path w="286097" h="984005">
                <a:moveTo>
                  <a:pt x="0" y="0"/>
                </a:moveTo>
                <a:cubicBezTo>
                  <a:pt x="141102" y="169721"/>
                  <a:pt x="282204" y="339443"/>
                  <a:pt x="286018" y="503444"/>
                </a:cubicBezTo>
                <a:cubicBezTo>
                  <a:pt x="289832" y="667445"/>
                  <a:pt x="156357" y="825725"/>
                  <a:pt x="22882" y="984005"/>
                </a:cubicBezTo>
              </a:path>
            </a:pathLst>
          </a:custGeom>
          <a:ln w="5715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ln>
                <a:solidFill>
                  <a:schemeClr val="accent4"/>
                </a:solidFill>
              </a:ln>
            </a:endParaRPr>
          </a:p>
        </p:txBody>
      </p:sp>
      <p:sp>
        <p:nvSpPr>
          <p:cNvPr id="175" name="AutoShape 180"/>
          <p:cNvSpPr>
            <a:spLocks noChangeArrowheads="1"/>
          </p:cNvSpPr>
          <p:nvPr/>
        </p:nvSpPr>
        <p:spPr bwMode="auto">
          <a:xfrm>
            <a:off x="1633538" y="2990850"/>
            <a:ext cx="8975725" cy="654050"/>
          </a:xfrm>
          <a:prstGeom prst="cloudCallout">
            <a:avLst>
              <a:gd name="adj1" fmla="val -53222"/>
              <a:gd name="adj2" fmla="val -34594"/>
            </a:avLst>
          </a:prstGeom>
          <a:solidFill>
            <a:schemeClr val="accent2">
              <a:lumMod val="60000"/>
              <a:lumOff val="40000"/>
            </a:schemeClr>
          </a:solidFill>
          <a:ln w="9525">
            <a:solidFill>
              <a:schemeClr val="tx1"/>
            </a:solidFill>
            <a:round/>
            <a:headEnd/>
            <a:tailEnd/>
          </a:ln>
          <a:effectLst/>
          <a:extLst/>
        </p:spPr>
        <p:txBody>
          <a:bodyPr/>
          <a:lstStyle/>
          <a:p>
            <a:pPr fontAlgn="auto">
              <a:spcBef>
                <a:spcPts val="0"/>
              </a:spcBef>
              <a:spcAft>
                <a:spcPts val="0"/>
              </a:spcAft>
              <a:defRPr/>
            </a:pPr>
            <a:endParaRPr lang="en-US" sz="1800">
              <a:latin typeface="+mn-lt"/>
              <a:cs typeface="+mn-cs"/>
            </a:endParaRPr>
          </a:p>
        </p:txBody>
      </p:sp>
      <p:sp>
        <p:nvSpPr>
          <p:cNvPr id="176" name="Oval 175"/>
          <p:cNvSpPr/>
          <p:nvPr/>
        </p:nvSpPr>
        <p:spPr>
          <a:xfrm>
            <a:off x="2249488" y="3251200"/>
            <a:ext cx="220662" cy="21907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cxnSp>
        <p:nvCxnSpPr>
          <p:cNvPr id="177" name="Straight Arrow Connector 176"/>
          <p:cNvCxnSpPr>
            <a:stCxn id="176" idx="6"/>
            <a:endCxn id="180" idx="2"/>
          </p:cNvCxnSpPr>
          <p:nvPr/>
        </p:nvCxnSpPr>
        <p:spPr>
          <a:xfrm flipV="1">
            <a:off x="2470150" y="3357563"/>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0487" name="TextBox 177"/>
          <p:cNvSpPr txBox="1">
            <a:spLocks noChangeArrowheads="1"/>
          </p:cNvSpPr>
          <p:nvPr/>
        </p:nvSpPr>
        <p:spPr bwMode="auto">
          <a:xfrm>
            <a:off x="2457450" y="3070225"/>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60488" name="Group 178"/>
          <p:cNvGrpSpPr>
            <a:grpSpLocks/>
          </p:cNvGrpSpPr>
          <p:nvPr/>
        </p:nvGrpSpPr>
        <p:grpSpPr bwMode="auto">
          <a:xfrm>
            <a:off x="2816225" y="3248025"/>
            <a:ext cx="225425" cy="219075"/>
            <a:chOff x="2829108" y="3040558"/>
            <a:chExt cx="224572" cy="219456"/>
          </a:xfrm>
        </p:grpSpPr>
        <p:sp>
          <p:nvSpPr>
            <p:cNvPr id="180" name="Oval 179"/>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181" name="Oval 180"/>
            <p:cNvSpPr/>
            <p:nvPr/>
          </p:nvSpPr>
          <p:spPr>
            <a:xfrm>
              <a:off x="2893950" y="3097807"/>
              <a:ext cx="90145"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182" name="Straight Arrow Connector 181"/>
          <p:cNvCxnSpPr>
            <a:endCxn id="185" idx="2"/>
          </p:cNvCxnSpPr>
          <p:nvPr/>
        </p:nvCxnSpPr>
        <p:spPr>
          <a:xfrm flipV="1">
            <a:off x="3033713" y="3351213"/>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0490" name="TextBox 182"/>
          <p:cNvSpPr txBox="1">
            <a:spLocks noChangeArrowheads="1"/>
          </p:cNvSpPr>
          <p:nvPr/>
        </p:nvSpPr>
        <p:spPr bwMode="auto">
          <a:xfrm>
            <a:off x="3019425" y="3063875"/>
            <a:ext cx="346075" cy="215900"/>
          </a:xfrm>
          <a:prstGeom prst="rect">
            <a:avLst/>
          </a:prstGeom>
          <a:noFill/>
          <a:ln w="9525">
            <a:noFill/>
            <a:miter lim="800000"/>
            <a:headEnd/>
            <a:tailEnd/>
          </a:ln>
        </p:spPr>
        <p:txBody>
          <a:bodyPr anchor="ctr"/>
          <a:lstStyle/>
          <a:p>
            <a:pPr algn="ctr"/>
            <a:r>
              <a:rPr lang="en-US" sz="2200">
                <a:solidFill>
                  <a:schemeClr val="accent1"/>
                </a:solidFill>
              </a:rPr>
              <a:t>a</a:t>
            </a:r>
          </a:p>
        </p:txBody>
      </p:sp>
      <p:grpSp>
        <p:nvGrpSpPr>
          <p:cNvPr id="60491" name="Group 183"/>
          <p:cNvGrpSpPr>
            <a:grpSpLocks/>
          </p:cNvGrpSpPr>
          <p:nvPr/>
        </p:nvGrpSpPr>
        <p:grpSpPr bwMode="auto">
          <a:xfrm>
            <a:off x="3379788" y="3241675"/>
            <a:ext cx="223837" cy="219075"/>
            <a:chOff x="2829108" y="3040558"/>
            <a:chExt cx="224572" cy="219456"/>
          </a:xfrm>
        </p:grpSpPr>
        <p:sp>
          <p:nvSpPr>
            <p:cNvPr id="185" name="Oval 184"/>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186" name="Oval 185"/>
            <p:cNvSpPr/>
            <p:nvPr/>
          </p:nvSpPr>
          <p:spPr>
            <a:xfrm>
              <a:off x="2892817" y="3097807"/>
              <a:ext cx="92377"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187" name="Straight Arrow Connector 186"/>
          <p:cNvCxnSpPr>
            <a:endCxn id="189" idx="2"/>
          </p:cNvCxnSpPr>
          <p:nvPr/>
        </p:nvCxnSpPr>
        <p:spPr>
          <a:xfrm flipV="1">
            <a:off x="3619500" y="3332163"/>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60493" name="Group 187"/>
          <p:cNvGrpSpPr>
            <a:grpSpLocks/>
          </p:cNvGrpSpPr>
          <p:nvPr/>
        </p:nvGrpSpPr>
        <p:grpSpPr bwMode="auto">
          <a:xfrm>
            <a:off x="3965575" y="3222625"/>
            <a:ext cx="223838" cy="220663"/>
            <a:chOff x="2829108" y="3040558"/>
            <a:chExt cx="224572" cy="219456"/>
          </a:xfrm>
        </p:grpSpPr>
        <p:sp>
          <p:nvSpPr>
            <p:cNvPr id="189" name="Oval 188"/>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190" name="Oval 189"/>
            <p:cNvSpPr/>
            <p:nvPr/>
          </p:nvSpPr>
          <p:spPr>
            <a:xfrm>
              <a:off x="2892816" y="3097395"/>
              <a:ext cx="92377" cy="91571"/>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191" name="Straight Arrow Connector 190"/>
          <p:cNvCxnSpPr>
            <a:endCxn id="193" idx="2"/>
          </p:cNvCxnSpPr>
          <p:nvPr/>
        </p:nvCxnSpPr>
        <p:spPr>
          <a:xfrm flipV="1">
            <a:off x="4186238" y="3321050"/>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60495" name="Group 191"/>
          <p:cNvGrpSpPr>
            <a:grpSpLocks/>
          </p:cNvGrpSpPr>
          <p:nvPr/>
        </p:nvGrpSpPr>
        <p:grpSpPr bwMode="auto">
          <a:xfrm>
            <a:off x="4532313" y="3211513"/>
            <a:ext cx="223837" cy="219075"/>
            <a:chOff x="2829108" y="3040558"/>
            <a:chExt cx="224572" cy="219456"/>
          </a:xfrm>
        </p:grpSpPr>
        <p:sp>
          <p:nvSpPr>
            <p:cNvPr id="193" name="Oval 192"/>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194" name="Oval 193"/>
            <p:cNvSpPr/>
            <p:nvPr/>
          </p:nvSpPr>
          <p:spPr>
            <a:xfrm>
              <a:off x="2892817" y="3097807"/>
              <a:ext cx="92377"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195" name="Straight Arrow Connector 194"/>
          <p:cNvCxnSpPr>
            <a:endCxn id="197" idx="2"/>
          </p:cNvCxnSpPr>
          <p:nvPr/>
        </p:nvCxnSpPr>
        <p:spPr>
          <a:xfrm flipV="1">
            <a:off x="4770438" y="3317875"/>
            <a:ext cx="346075" cy="1588"/>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60497" name="Group 195"/>
          <p:cNvGrpSpPr>
            <a:grpSpLocks/>
          </p:cNvGrpSpPr>
          <p:nvPr/>
        </p:nvGrpSpPr>
        <p:grpSpPr bwMode="auto">
          <a:xfrm>
            <a:off x="5116513" y="3208338"/>
            <a:ext cx="223837" cy="219075"/>
            <a:chOff x="2829108" y="3040558"/>
            <a:chExt cx="224572" cy="219456"/>
          </a:xfrm>
        </p:grpSpPr>
        <p:sp>
          <p:nvSpPr>
            <p:cNvPr id="197" name="Oval 196"/>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198" name="Oval 197"/>
            <p:cNvSpPr/>
            <p:nvPr/>
          </p:nvSpPr>
          <p:spPr>
            <a:xfrm>
              <a:off x="2892817" y="3097807"/>
              <a:ext cx="92377"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199" name="Straight Arrow Connector 198"/>
          <p:cNvCxnSpPr>
            <a:endCxn id="201" idx="2"/>
          </p:cNvCxnSpPr>
          <p:nvPr/>
        </p:nvCxnSpPr>
        <p:spPr>
          <a:xfrm flipV="1">
            <a:off x="5332413" y="3311525"/>
            <a:ext cx="346075" cy="1588"/>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60499" name="Group 199"/>
          <p:cNvGrpSpPr>
            <a:grpSpLocks/>
          </p:cNvGrpSpPr>
          <p:nvPr/>
        </p:nvGrpSpPr>
        <p:grpSpPr bwMode="auto">
          <a:xfrm>
            <a:off x="5678488" y="3200400"/>
            <a:ext cx="225425" cy="220663"/>
            <a:chOff x="2829108" y="3040558"/>
            <a:chExt cx="224572" cy="219456"/>
          </a:xfrm>
        </p:grpSpPr>
        <p:sp>
          <p:nvSpPr>
            <p:cNvPr id="201" name="Oval 200"/>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202" name="Oval 201"/>
            <p:cNvSpPr/>
            <p:nvPr/>
          </p:nvSpPr>
          <p:spPr>
            <a:xfrm>
              <a:off x="2893949" y="3097395"/>
              <a:ext cx="90146" cy="91571"/>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203" name="Straight Arrow Connector 202"/>
          <p:cNvCxnSpPr>
            <a:endCxn id="205" idx="2"/>
          </p:cNvCxnSpPr>
          <p:nvPr/>
        </p:nvCxnSpPr>
        <p:spPr>
          <a:xfrm flipV="1">
            <a:off x="5919788" y="3292475"/>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60501" name="Group 203"/>
          <p:cNvGrpSpPr>
            <a:grpSpLocks/>
          </p:cNvGrpSpPr>
          <p:nvPr/>
        </p:nvGrpSpPr>
        <p:grpSpPr bwMode="auto">
          <a:xfrm>
            <a:off x="6265863" y="3182938"/>
            <a:ext cx="223837" cy="219075"/>
            <a:chOff x="2829108" y="3040558"/>
            <a:chExt cx="224572" cy="219456"/>
          </a:xfrm>
        </p:grpSpPr>
        <p:sp>
          <p:nvSpPr>
            <p:cNvPr id="205" name="Oval 204"/>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206" name="Oval 205"/>
            <p:cNvSpPr/>
            <p:nvPr/>
          </p:nvSpPr>
          <p:spPr>
            <a:xfrm>
              <a:off x="2892817" y="3097807"/>
              <a:ext cx="92377"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207" name="Straight Arrow Connector 206"/>
          <p:cNvCxnSpPr>
            <a:endCxn id="209" idx="2"/>
          </p:cNvCxnSpPr>
          <p:nvPr/>
        </p:nvCxnSpPr>
        <p:spPr>
          <a:xfrm flipV="1">
            <a:off x="6484938" y="3281363"/>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60503" name="Group 207"/>
          <p:cNvGrpSpPr>
            <a:grpSpLocks/>
          </p:cNvGrpSpPr>
          <p:nvPr/>
        </p:nvGrpSpPr>
        <p:grpSpPr bwMode="auto">
          <a:xfrm>
            <a:off x="6831013" y="3171825"/>
            <a:ext cx="225425" cy="219075"/>
            <a:chOff x="2829108" y="3040558"/>
            <a:chExt cx="224572" cy="219456"/>
          </a:xfrm>
        </p:grpSpPr>
        <p:sp>
          <p:nvSpPr>
            <p:cNvPr id="209" name="Oval 208"/>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210" name="Oval 209"/>
            <p:cNvSpPr/>
            <p:nvPr/>
          </p:nvSpPr>
          <p:spPr>
            <a:xfrm>
              <a:off x="2893949" y="3097807"/>
              <a:ext cx="90146"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211" name="Straight Arrow Connector 210"/>
          <p:cNvCxnSpPr>
            <a:endCxn id="213" idx="2"/>
          </p:cNvCxnSpPr>
          <p:nvPr/>
        </p:nvCxnSpPr>
        <p:spPr>
          <a:xfrm flipV="1">
            <a:off x="7062788" y="3286125"/>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60505" name="Group 211"/>
          <p:cNvGrpSpPr>
            <a:grpSpLocks/>
          </p:cNvGrpSpPr>
          <p:nvPr/>
        </p:nvGrpSpPr>
        <p:grpSpPr bwMode="auto">
          <a:xfrm>
            <a:off x="7408863" y="3176588"/>
            <a:ext cx="223837" cy="219075"/>
            <a:chOff x="2829108" y="3040558"/>
            <a:chExt cx="224572" cy="219456"/>
          </a:xfrm>
        </p:grpSpPr>
        <p:sp>
          <p:nvSpPr>
            <p:cNvPr id="213" name="Oval 212"/>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214" name="Oval 213"/>
            <p:cNvSpPr/>
            <p:nvPr/>
          </p:nvSpPr>
          <p:spPr>
            <a:xfrm>
              <a:off x="2892817" y="3097807"/>
              <a:ext cx="92377"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215" name="Straight Arrow Connector 214"/>
          <p:cNvCxnSpPr>
            <a:endCxn id="217" idx="2"/>
          </p:cNvCxnSpPr>
          <p:nvPr/>
        </p:nvCxnSpPr>
        <p:spPr>
          <a:xfrm flipV="1">
            <a:off x="7626350" y="3279775"/>
            <a:ext cx="344488" cy="1588"/>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60507" name="Group 215"/>
          <p:cNvGrpSpPr>
            <a:grpSpLocks/>
          </p:cNvGrpSpPr>
          <p:nvPr/>
        </p:nvGrpSpPr>
        <p:grpSpPr bwMode="auto">
          <a:xfrm>
            <a:off x="7970838" y="3170238"/>
            <a:ext cx="225425" cy="219075"/>
            <a:chOff x="2829108" y="3040558"/>
            <a:chExt cx="224572" cy="219456"/>
          </a:xfrm>
        </p:grpSpPr>
        <p:sp>
          <p:nvSpPr>
            <p:cNvPr id="217" name="Oval 216"/>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218" name="Oval 217"/>
            <p:cNvSpPr/>
            <p:nvPr/>
          </p:nvSpPr>
          <p:spPr>
            <a:xfrm>
              <a:off x="2893949" y="3097807"/>
              <a:ext cx="90146"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219" name="Straight Arrow Connector 218"/>
          <p:cNvCxnSpPr>
            <a:endCxn id="221" idx="2"/>
          </p:cNvCxnSpPr>
          <p:nvPr/>
        </p:nvCxnSpPr>
        <p:spPr>
          <a:xfrm flipV="1">
            <a:off x="8212138" y="3260725"/>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60509" name="Group 219"/>
          <p:cNvGrpSpPr>
            <a:grpSpLocks/>
          </p:cNvGrpSpPr>
          <p:nvPr/>
        </p:nvGrpSpPr>
        <p:grpSpPr bwMode="auto">
          <a:xfrm>
            <a:off x="8558213" y="3151188"/>
            <a:ext cx="223837" cy="219075"/>
            <a:chOff x="2829108" y="3040558"/>
            <a:chExt cx="224572" cy="219456"/>
          </a:xfrm>
        </p:grpSpPr>
        <p:sp>
          <p:nvSpPr>
            <p:cNvPr id="221" name="Oval 220"/>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222" name="Oval 221"/>
            <p:cNvSpPr/>
            <p:nvPr/>
          </p:nvSpPr>
          <p:spPr>
            <a:xfrm>
              <a:off x="2892817" y="3097807"/>
              <a:ext cx="92377"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223" name="Straight Arrow Connector 222"/>
          <p:cNvCxnSpPr>
            <a:endCxn id="225" idx="2"/>
          </p:cNvCxnSpPr>
          <p:nvPr/>
        </p:nvCxnSpPr>
        <p:spPr>
          <a:xfrm flipV="1">
            <a:off x="8778875" y="3249613"/>
            <a:ext cx="344488"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60511" name="Group 223"/>
          <p:cNvGrpSpPr>
            <a:grpSpLocks/>
          </p:cNvGrpSpPr>
          <p:nvPr/>
        </p:nvGrpSpPr>
        <p:grpSpPr bwMode="auto">
          <a:xfrm>
            <a:off x="9123363" y="3140075"/>
            <a:ext cx="225425" cy="219075"/>
            <a:chOff x="2829108" y="3040558"/>
            <a:chExt cx="224572" cy="219456"/>
          </a:xfrm>
        </p:grpSpPr>
        <p:sp>
          <p:nvSpPr>
            <p:cNvPr id="225" name="Oval 224"/>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226" name="Oval 225"/>
            <p:cNvSpPr/>
            <p:nvPr/>
          </p:nvSpPr>
          <p:spPr>
            <a:xfrm>
              <a:off x="2893949" y="3097807"/>
              <a:ext cx="90146" cy="92235"/>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227" name="Straight Arrow Connector 226"/>
          <p:cNvCxnSpPr>
            <a:endCxn id="229" idx="2"/>
          </p:cNvCxnSpPr>
          <p:nvPr/>
        </p:nvCxnSpPr>
        <p:spPr>
          <a:xfrm flipV="1">
            <a:off x="9363075" y="3246438"/>
            <a:ext cx="346075" cy="1587"/>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60513" name="Group 227"/>
          <p:cNvGrpSpPr>
            <a:grpSpLocks/>
          </p:cNvGrpSpPr>
          <p:nvPr/>
        </p:nvGrpSpPr>
        <p:grpSpPr bwMode="auto">
          <a:xfrm>
            <a:off x="9709150" y="3135313"/>
            <a:ext cx="223838" cy="220662"/>
            <a:chOff x="2829108" y="3040558"/>
            <a:chExt cx="224572" cy="219456"/>
          </a:xfrm>
        </p:grpSpPr>
        <p:sp>
          <p:nvSpPr>
            <p:cNvPr id="229" name="Oval 228"/>
            <p:cNvSpPr/>
            <p:nvPr/>
          </p:nvSpPr>
          <p:spPr>
            <a:xfrm>
              <a:off x="2829108" y="3040558"/>
              <a:ext cx="224572" cy="219456"/>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sp>
          <p:nvSpPr>
            <p:cNvPr id="230" name="Oval 229"/>
            <p:cNvSpPr/>
            <p:nvPr/>
          </p:nvSpPr>
          <p:spPr>
            <a:xfrm>
              <a:off x="2892816" y="3097396"/>
              <a:ext cx="92377" cy="91572"/>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solidFill>
                  <a:schemeClr val="accent1"/>
                </a:solidFill>
              </a:endParaRPr>
            </a:p>
          </p:txBody>
        </p:sp>
      </p:grpSp>
      <p:cxnSp>
        <p:nvCxnSpPr>
          <p:cNvPr id="231" name="Straight Arrow Connector 230"/>
          <p:cNvCxnSpPr/>
          <p:nvPr/>
        </p:nvCxnSpPr>
        <p:spPr>
          <a:xfrm flipV="1">
            <a:off x="9925050" y="3238500"/>
            <a:ext cx="346075" cy="3175"/>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32" name="Content Placeholder 2"/>
          <p:cNvSpPr txBox="1">
            <a:spLocks/>
          </p:cNvSpPr>
          <p:nvPr/>
        </p:nvSpPr>
        <p:spPr>
          <a:xfrm>
            <a:off x="4357688" y="1211263"/>
            <a:ext cx="3854450" cy="2532062"/>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a:normAutofit fontScale="85000"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fontAlgn="auto">
              <a:spcAft>
                <a:spcPts val="0"/>
              </a:spcAft>
              <a:defRPr/>
            </a:pPr>
            <a:r>
              <a:rPr lang="en-US" sz="2500" dirty="0" smtClean="0"/>
              <a:t>The domain of these variables is </a:t>
            </a:r>
            <a:r>
              <a:rPr lang="en-US" sz="2500" b="1" dirty="0" smtClean="0"/>
              <a:t>infinite</a:t>
            </a:r>
            <a:r>
              <a:rPr lang="en-US" sz="2500" dirty="0" smtClean="0"/>
              <a:t> (i.e. </a:t>
            </a:r>
            <a:r>
              <a:rPr lang="en-US" sz="2500" dirty="0" err="1" smtClean="0">
                <a:latin typeface="Times New Roman"/>
                <a:cs typeface="Times New Roman"/>
              </a:rPr>
              <a:t>Σ</a:t>
            </a:r>
            <a:r>
              <a:rPr lang="en-US" sz="2500" baseline="30000" dirty="0" smtClean="0">
                <a:latin typeface="Times New Roman"/>
                <a:cs typeface="Times New Roman"/>
              </a:rPr>
              <a:t>*</a:t>
            </a:r>
            <a:r>
              <a:rPr lang="en-US" sz="2500" dirty="0" smtClean="0"/>
              <a:t>); </a:t>
            </a:r>
          </a:p>
          <a:p>
            <a:pPr fontAlgn="auto">
              <a:spcAft>
                <a:spcPts val="0"/>
              </a:spcAft>
              <a:defRPr/>
            </a:pPr>
            <a:r>
              <a:rPr lang="en-US" sz="2500" dirty="0" smtClean="0"/>
              <a:t>WSFA’s representation is </a:t>
            </a:r>
            <a:r>
              <a:rPr lang="en-US" sz="2500" b="1" dirty="0" smtClean="0"/>
              <a:t>finite – </a:t>
            </a:r>
            <a:r>
              <a:rPr lang="en-US" sz="2500" dirty="0" smtClean="0"/>
              <a:t>but</a:t>
            </a:r>
            <a:r>
              <a:rPr lang="en-US" sz="2500" b="1" dirty="0" smtClean="0"/>
              <a:t> </a:t>
            </a:r>
            <a:r>
              <a:rPr lang="en-US" sz="2500" dirty="0" smtClean="0"/>
              <a:t>the size of the </a:t>
            </a:r>
            <a:r>
              <a:rPr lang="en-US" sz="2500" b="1" dirty="0" smtClean="0"/>
              <a:t>representation</a:t>
            </a:r>
            <a:r>
              <a:rPr lang="en-US" sz="2500" dirty="0" smtClean="0"/>
              <a:t> can grow</a:t>
            </a:r>
          </a:p>
          <a:p>
            <a:pPr fontAlgn="auto">
              <a:spcAft>
                <a:spcPts val="0"/>
              </a:spcAft>
              <a:defRPr/>
            </a:pPr>
            <a:r>
              <a:rPr lang="en-US" sz="2500" dirty="0" smtClean="0"/>
              <a:t>In cases where the domain of each variable is </a:t>
            </a:r>
            <a:r>
              <a:rPr lang="en-US" sz="2500" b="1" dirty="0" smtClean="0"/>
              <a:t>small and finite</a:t>
            </a:r>
            <a:r>
              <a:rPr lang="en-US" sz="2500" dirty="0" smtClean="0"/>
              <a:t> this is not an issue</a:t>
            </a:r>
            <a:endParaRPr lang="en-US" sz="2500" dirty="0"/>
          </a:p>
        </p:txBody>
      </p:sp>
    </p:spTree>
    <p:extLst>
      <p:ext uri="{BB962C8B-B14F-4D97-AF65-F5344CB8AC3E}">
        <p14:creationId xmlns:p14="http://schemas.microsoft.com/office/powerpoint/2010/main" val="2352747004"/>
      </p:ext>
    </p:extLst>
  </p:cSld>
  <p:clrMapOvr>
    <a:masterClrMapping/>
  </p:clrMapOvr>
  <p:timing>
    <p:tnLst>
      <p:par>
        <p:cTn xmlns:p14="http://schemas.microsoft.com/office/powerpoint/2010/main" id="1" dur="indefinite" restart="never" nodeType="tmRoot"/>
      </p:par>
    </p:tnLst>
  </p:timing>
</p:sld>
</file>

<file path=ppt/slides/slide3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Message Approximations</a:t>
            </a:r>
            <a:endParaRPr lang="en-US" dirty="0"/>
          </a:p>
        </p:txBody>
      </p:sp>
      <p:sp>
        <p:nvSpPr>
          <p:cNvPr id="61442" name="Content Placeholder 2"/>
          <p:cNvSpPr>
            <a:spLocks noGrp="1"/>
          </p:cNvSpPr>
          <p:nvPr>
            <p:ph idx="1"/>
          </p:nvPr>
        </p:nvSpPr>
        <p:spPr/>
        <p:txBody>
          <a:bodyPr/>
          <a:lstStyle/>
          <a:p>
            <a:pPr marL="0" indent="0" eaLnBrk="1" hangingPunct="1">
              <a:buFont typeface="Arial" charset="0"/>
              <a:buNone/>
            </a:pPr>
            <a:r>
              <a:rPr lang="en-US" smtClean="0"/>
              <a:t>Three approaches to dealing with </a:t>
            </a:r>
            <a:r>
              <a:rPr lang="en-US" b="1" smtClean="0"/>
              <a:t>complex messages:</a:t>
            </a:r>
          </a:p>
          <a:p>
            <a:pPr marL="971550" lvl="1" indent="-514350" eaLnBrk="1" hangingPunct="1">
              <a:buFont typeface="Candara" pitchFamily="34" charset="0"/>
              <a:buAutoNum type="arabicPeriod"/>
            </a:pPr>
            <a:r>
              <a:rPr lang="en-US" smtClean="0"/>
              <a:t>Particle Belief Propagation </a:t>
            </a:r>
            <a:r>
              <a:rPr lang="en-US" smtClean="0">
                <a:solidFill>
                  <a:schemeClr val="accent1"/>
                </a:solidFill>
              </a:rPr>
              <a:t>(see Section 3)</a:t>
            </a:r>
          </a:p>
          <a:p>
            <a:pPr marL="971550" lvl="1" indent="-514350" eaLnBrk="1" hangingPunct="1">
              <a:buFont typeface="Candara" pitchFamily="34" charset="0"/>
              <a:buAutoNum type="arabicPeriod"/>
            </a:pPr>
            <a:r>
              <a:rPr lang="en-US" b="1" smtClean="0"/>
              <a:t>Message pruning</a:t>
            </a:r>
          </a:p>
          <a:p>
            <a:pPr marL="971550" lvl="1" indent="-514350" eaLnBrk="1" hangingPunct="1">
              <a:buFont typeface="Candara" pitchFamily="34" charset="0"/>
              <a:buAutoNum type="arabicPeriod"/>
            </a:pPr>
            <a:r>
              <a:rPr lang="en-US" b="1" smtClean="0"/>
              <a:t>Expectation propagation</a:t>
            </a:r>
          </a:p>
        </p:txBody>
      </p:sp>
      <p:sp>
        <p:nvSpPr>
          <p:cNvPr id="4" name="Slide Number Placeholder 3"/>
          <p:cNvSpPr>
            <a:spLocks noGrp="1"/>
          </p:cNvSpPr>
          <p:nvPr>
            <p:ph type="sldNum" sz="quarter" idx="12"/>
          </p:nvPr>
        </p:nvSpPr>
        <p:spPr/>
        <p:txBody>
          <a:bodyPr/>
          <a:lstStyle/>
          <a:p>
            <a:pPr>
              <a:defRPr/>
            </a:pPr>
            <a:fld id="{2D52AEA4-BF06-4D1C-8B02-88D2F9AAA0F4}" type="slidenum">
              <a:rPr lang="en-US"/>
              <a:pPr>
                <a:defRPr/>
              </a:pPr>
              <a:t>304</a:t>
            </a:fld>
            <a:endParaRPr lang="en-US"/>
          </a:p>
        </p:txBody>
      </p:sp>
    </p:spTree>
    <p:extLst>
      <p:ext uri="{BB962C8B-B14F-4D97-AF65-F5344CB8AC3E}">
        <p14:creationId xmlns:p14="http://schemas.microsoft.com/office/powerpoint/2010/main" val="3523502737"/>
      </p:ext>
    </p:extLst>
  </p:cSld>
  <p:clrMapOvr>
    <a:masterClrMapping/>
  </p:clrMapOvr>
  <p:timing>
    <p:tnLst>
      <p:par>
        <p:cTn xmlns:p14="http://schemas.microsoft.com/office/powerpoint/2010/main" id="1" dur="indefinite" restart="never" nodeType="tmRoot"/>
      </p:par>
    </p:tnLst>
  </p:timing>
</p:sld>
</file>

<file path=ppt/slides/slide3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6" name="Content Placeholder 2"/>
          <p:cNvSpPr txBox="1">
            <a:spLocks/>
          </p:cNvSpPr>
          <p:nvPr/>
        </p:nvSpPr>
        <p:spPr>
          <a:xfrm>
            <a:off x="533400" y="2557463"/>
            <a:ext cx="8153400" cy="3798887"/>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bIns="182880">
            <a:normAutofit/>
          </a:bodyPr>
          <a:lstStyle/>
          <a:p>
            <a:pPr>
              <a:lnSpc>
                <a:spcPct val="80000"/>
              </a:lnSpc>
              <a:spcBef>
                <a:spcPct val="20000"/>
              </a:spcBef>
              <a:buFont typeface="Arial" charset="0"/>
              <a:buNone/>
              <a:defRPr/>
            </a:pPr>
            <a:r>
              <a:rPr lang="en-US" sz="2400" dirty="0">
                <a:solidFill>
                  <a:srgbClr val="C32D2E"/>
                </a:solidFill>
              </a:rPr>
              <a:t>For </a:t>
            </a:r>
            <a:r>
              <a:rPr lang="en-US" sz="2400" b="1" dirty="0">
                <a:solidFill>
                  <a:srgbClr val="C32D2E"/>
                </a:solidFill>
              </a:rPr>
              <a:t>real variables</a:t>
            </a:r>
            <a:r>
              <a:rPr lang="en-US" sz="2400" dirty="0">
                <a:solidFill>
                  <a:srgbClr val="C32D2E"/>
                </a:solidFill>
              </a:rPr>
              <a:t>, try a mixture of </a:t>
            </a:r>
            <a:r>
              <a:rPr lang="en-US" sz="2400" i="1" dirty="0" smtClean="0">
                <a:solidFill>
                  <a:srgbClr val="C32D2E"/>
                </a:solidFill>
                <a:latin typeface="Times New Roman"/>
                <a:cs typeface="Times New Roman"/>
              </a:rPr>
              <a:t>K</a:t>
            </a:r>
            <a:r>
              <a:rPr lang="en-US" sz="2400" dirty="0" smtClean="0">
                <a:solidFill>
                  <a:srgbClr val="C32D2E"/>
                </a:solidFill>
              </a:rPr>
              <a:t> </a:t>
            </a:r>
            <a:r>
              <a:rPr lang="en-US" sz="2400" dirty="0">
                <a:solidFill>
                  <a:srgbClr val="C32D2E"/>
                </a:solidFill>
              </a:rPr>
              <a:t>Gaussians:</a:t>
            </a:r>
          </a:p>
          <a:p>
            <a:pPr marL="742950" lvl="1" indent="-285750">
              <a:lnSpc>
                <a:spcPct val="80000"/>
              </a:lnSpc>
              <a:spcBef>
                <a:spcPct val="20000"/>
              </a:spcBef>
              <a:buFont typeface="Arial" charset="0"/>
              <a:buChar char="–"/>
              <a:defRPr/>
            </a:pPr>
            <a:r>
              <a:rPr lang="en-US" sz="2000" dirty="0"/>
              <a:t>E.g., true product is a mixture of </a:t>
            </a:r>
            <a:r>
              <a:rPr lang="en-US" sz="2000" i="1" dirty="0" err="1">
                <a:latin typeface="Times New Roman"/>
                <a:cs typeface="Times New Roman"/>
              </a:rPr>
              <a:t>K</a:t>
            </a:r>
            <a:r>
              <a:rPr lang="en-US" sz="2000" i="1" baseline="30000" dirty="0" err="1">
                <a:latin typeface="Times New Roman"/>
                <a:cs typeface="Times New Roman"/>
              </a:rPr>
              <a:t>d</a:t>
            </a:r>
            <a:r>
              <a:rPr lang="en-US" sz="2000" dirty="0"/>
              <a:t> Gaussians</a:t>
            </a:r>
          </a:p>
          <a:p>
            <a:pPr marL="1143000" lvl="2" indent="-228600">
              <a:lnSpc>
                <a:spcPct val="80000"/>
              </a:lnSpc>
              <a:spcBef>
                <a:spcPct val="20000"/>
              </a:spcBef>
              <a:buFont typeface="Arial" charset="0"/>
              <a:buChar char="–"/>
              <a:defRPr/>
            </a:pPr>
            <a:r>
              <a:rPr lang="en-US" sz="2000" b="1" dirty="0"/>
              <a:t>Prune back: Randomly keep just </a:t>
            </a:r>
            <a:r>
              <a:rPr lang="en-US" sz="2000" i="1" dirty="0" smtClean="0">
                <a:latin typeface="Times New Roman"/>
                <a:cs typeface="Times New Roman"/>
              </a:rPr>
              <a:t>K</a:t>
            </a:r>
            <a:r>
              <a:rPr lang="en-US" sz="2000" b="1" dirty="0" smtClean="0"/>
              <a:t> </a:t>
            </a:r>
            <a:r>
              <a:rPr lang="en-US" sz="2000" b="1" dirty="0"/>
              <a:t>of them</a:t>
            </a:r>
            <a:endParaRPr lang="en-US" sz="2000" dirty="0"/>
          </a:p>
          <a:p>
            <a:pPr marL="1143000" lvl="2" indent="-228600">
              <a:lnSpc>
                <a:spcPct val="80000"/>
              </a:lnSpc>
              <a:spcBef>
                <a:spcPct val="20000"/>
              </a:spcBef>
              <a:buFont typeface="Arial" charset="0"/>
              <a:buChar char="–"/>
              <a:defRPr/>
            </a:pPr>
            <a:r>
              <a:rPr lang="en-US" sz="2000" dirty="0"/>
              <a:t>Chosen in proportion to weight in full mixture</a:t>
            </a:r>
          </a:p>
          <a:p>
            <a:pPr marL="1143000" lvl="2" indent="-228600">
              <a:lnSpc>
                <a:spcPct val="80000"/>
              </a:lnSpc>
              <a:spcBef>
                <a:spcPct val="20000"/>
              </a:spcBef>
              <a:buFont typeface="Arial" charset="0"/>
              <a:buChar char="–"/>
              <a:defRPr/>
            </a:pPr>
            <a:r>
              <a:rPr lang="en-US" sz="2000" dirty="0">
                <a:solidFill>
                  <a:schemeClr val="accent1"/>
                </a:solidFill>
              </a:rPr>
              <a:t>Gibbs sampling to efficiently choose them</a:t>
            </a:r>
          </a:p>
          <a:p>
            <a:pPr marL="1143000" lvl="2" indent="-228600">
              <a:lnSpc>
                <a:spcPct val="80000"/>
              </a:lnSpc>
              <a:spcBef>
                <a:spcPct val="20000"/>
              </a:spcBef>
              <a:buFont typeface="Arial" charset="0"/>
              <a:buChar char="–"/>
              <a:defRPr/>
            </a:pPr>
            <a:endParaRPr lang="en-US" sz="2000" b="1" dirty="0">
              <a:solidFill>
                <a:srgbClr val="FF6600"/>
              </a:solidFill>
            </a:endParaRPr>
          </a:p>
          <a:p>
            <a:pPr marL="1143000" lvl="2" indent="-228600">
              <a:lnSpc>
                <a:spcPct val="80000"/>
              </a:lnSpc>
              <a:spcBef>
                <a:spcPct val="20000"/>
              </a:spcBef>
              <a:buFont typeface="Arial" charset="0"/>
              <a:buChar char="–"/>
              <a:defRPr/>
            </a:pPr>
            <a:endParaRPr lang="en-US" sz="2000" b="1" dirty="0">
              <a:solidFill>
                <a:srgbClr val="FF6600"/>
              </a:solidFill>
            </a:endParaRPr>
          </a:p>
          <a:p>
            <a:pPr marL="1143000" lvl="2" indent="-228600">
              <a:lnSpc>
                <a:spcPct val="80000"/>
              </a:lnSpc>
              <a:spcBef>
                <a:spcPct val="20000"/>
              </a:spcBef>
              <a:buFont typeface="Arial" charset="0"/>
              <a:buChar char="–"/>
              <a:defRPr/>
            </a:pPr>
            <a:endParaRPr lang="en-US" sz="1000" b="1" dirty="0">
              <a:solidFill>
                <a:srgbClr val="FF6600"/>
              </a:solidFill>
            </a:endParaRPr>
          </a:p>
          <a:p>
            <a:pPr marL="742950" lvl="1" indent="-285750">
              <a:lnSpc>
                <a:spcPct val="80000"/>
              </a:lnSpc>
              <a:spcBef>
                <a:spcPct val="20000"/>
              </a:spcBef>
              <a:buFont typeface="Arial" charset="0"/>
              <a:buChar char="–"/>
              <a:defRPr/>
            </a:pPr>
            <a:r>
              <a:rPr lang="en-US" sz="2000" dirty="0">
                <a:solidFill>
                  <a:srgbClr val="777777"/>
                </a:solidFill>
              </a:rPr>
              <a:t>What if incoming messages are </a:t>
            </a:r>
            <a:r>
              <a:rPr lang="en-US" sz="2000" i="1" dirty="0">
                <a:solidFill>
                  <a:srgbClr val="777777"/>
                </a:solidFill>
              </a:rPr>
              <a:t>not </a:t>
            </a:r>
            <a:r>
              <a:rPr lang="en-US" sz="2000" dirty="0">
                <a:solidFill>
                  <a:srgbClr val="777777"/>
                </a:solidFill>
              </a:rPr>
              <a:t>Gaussian mixtures?</a:t>
            </a:r>
          </a:p>
          <a:p>
            <a:pPr marL="1143000" lvl="2" indent="-228600">
              <a:lnSpc>
                <a:spcPct val="80000"/>
              </a:lnSpc>
              <a:spcBef>
                <a:spcPct val="20000"/>
              </a:spcBef>
              <a:buFont typeface="Arial" charset="0"/>
              <a:buChar char="–"/>
              <a:defRPr/>
            </a:pPr>
            <a:r>
              <a:rPr lang="en-US" sz="2000" dirty="0">
                <a:solidFill>
                  <a:srgbClr val="777777"/>
                </a:solidFill>
              </a:rPr>
              <a:t>Could be anything sent by the factors …</a:t>
            </a:r>
          </a:p>
          <a:p>
            <a:pPr marL="1143000" lvl="2" indent="-228600">
              <a:lnSpc>
                <a:spcPct val="80000"/>
              </a:lnSpc>
              <a:spcBef>
                <a:spcPct val="20000"/>
              </a:spcBef>
              <a:buFont typeface="Arial" charset="0"/>
              <a:buChar char="–"/>
              <a:defRPr/>
            </a:pPr>
            <a:r>
              <a:rPr lang="en-US" sz="2000" dirty="0">
                <a:solidFill>
                  <a:srgbClr val="777777"/>
                </a:solidFill>
              </a:rPr>
              <a:t>Can extend technique to this case.</a:t>
            </a:r>
          </a:p>
        </p:txBody>
      </p:sp>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Message Pruning</a:t>
            </a:r>
            <a:endParaRPr lang="en-US" dirty="0"/>
          </a:p>
        </p:txBody>
      </p:sp>
      <p:sp>
        <p:nvSpPr>
          <p:cNvPr id="27737" name="Rectangle 89"/>
          <p:cNvSpPr>
            <a:spLocks noGrp="1"/>
          </p:cNvSpPr>
          <p:nvPr>
            <p:ph type="body" idx="4294967295"/>
          </p:nvPr>
        </p:nvSpPr>
        <p:spPr>
          <a:xfrm>
            <a:off x="457200" y="1211264"/>
            <a:ext cx="8229600" cy="1346200"/>
          </a:xfrm>
        </p:spPr>
        <p:txBody>
          <a:bodyPr/>
          <a:lstStyle/>
          <a:p>
            <a:r>
              <a:rPr lang="en-US" sz="2400" b="1" dirty="0" smtClean="0"/>
              <a:t>Problem: </a:t>
            </a:r>
            <a:r>
              <a:rPr lang="en-US" sz="2400" dirty="0" smtClean="0"/>
              <a:t>Product of </a:t>
            </a:r>
            <a:r>
              <a:rPr lang="en-US" sz="2400" i="1" dirty="0" smtClean="0">
                <a:latin typeface="Times New Roman"/>
                <a:cs typeface="Times New Roman"/>
              </a:rPr>
              <a:t>d</a:t>
            </a:r>
            <a:r>
              <a:rPr lang="en-US" sz="2400" dirty="0" smtClean="0"/>
              <a:t> messages = complex distribution.</a:t>
            </a:r>
          </a:p>
          <a:p>
            <a:pPr lvl="1"/>
            <a:r>
              <a:rPr lang="en-US" sz="2000" b="1" dirty="0" smtClean="0"/>
              <a:t>Solution: </a:t>
            </a:r>
            <a:r>
              <a:rPr lang="en-US" sz="2000" dirty="0" smtClean="0"/>
              <a:t>Approximate with a simpler distribution.</a:t>
            </a:r>
          </a:p>
          <a:p>
            <a:pPr lvl="1"/>
            <a:r>
              <a:rPr lang="en-US" sz="2000" dirty="0" smtClean="0">
                <a:solidFill>
                  <a:schemeClr val="accent1"/>
                </a:solidFill>
              </a:rPr>
              <a:t>For speed, compute approximation </a:t>
            </a:r>
            <a:r>
              <a:rPr lang="en-US" sz="2000" i="1" dirty="0" smtClean="0">
                <a:solidFill>
                  <a:schemeClr val="accent1"/>
                </a:solidFill>
              </a:rPr>
              <a:t>without </a:t>
            </a:r>
            <a:r>
              <a:rPr lang="en-US" sz="2000" dirty="0" smtClean="0">
                <a:solidFill>
                  <a:schemeClr val="accent1"/>
                </a:solidFill>
              </a:rPr>
              <a:t>computing full product.</a:t>
            </a:r>
          </a:p>
        </p:txBody>
      </p:sp>
      <p:sp>
        <p:nvSpPr>
          <p:cNvPr id="4" name="Slide Number Placeholder 3"/>
          <p:cNvSpPr>
            <a:spLocks noGrp="1"/>
          </p:cNvSpPr>
          <p:nvPr>
            <p:ph type="sldNum" sz="quarter" idx="12"/>
          </p:nvPr>
        </p:nvSpPr>
        <p:spPr/>
        <p:txBody>
          <a:bodyPr/>
          <a:lstStyle/>
          <a:p>
            <a:pPr>
              <a:defRPr/>
            </a:pPr>
            <a:fld id="{F765D6CC-5571-4531-B23E-9B87382A8ED5}" type="slidenum">
              <a:rPr lang="en-US"/>
              <a:pPr>
                <a:defRPr/>
              </a:pPr>
              <a:t>305</a:t>
            </a:fld>
            <a:endParaRPr lang="en-US"/>
          </a:p>
        </p:txBody>
      </p:sp>
      <p:sp>
        <p:nvSpPr>
          <p:cNvPr id="27" name="TextBox 26"/>
          <p:cNvSpPr txBox="1"/>
          <p:nvPr/>
        </p:nvSpPr>
        <p:spPr>
          <a:xfrm>
            <a:off x="4143375" y="5943600"/>
            <a:ext cx="4548188" cy="411163"/>
          </a:xfrm>
          <a:prstGeom prst="rect">
            <a:avLst/>
          </a:prstGeom>
          <a:solidFill>
            <a:schemeClr val="accent6">
              <a:lumMod val="60000"/>
              <a:lumOff val="40000"/>
            </a:schemeClr>
          </a:solidFill>
        </p:spPr>
        <p:txBody>
          <a:bodyPr anchor="ctr"/>
          <a:lstStyle/>
          <a:p>
            <a:pPr algn="r">
              <a:defRPr/>
            </a:pPr>
            <a:r>
              <a:rPr lang="en-US" sz="1800"/>
              <a:t>(Sudderth et al., 2002 –“Nonparametric BP”)</a:t>
            </a:r>
          </a:p>
        </p:txBody>
      </p:sp>
      <p:grpSp>
        <p:nvGrpSpPr>
          <p:cNvPr id="27738" name="Group 90"/>
          <p:cNvGrpSpPr>
            <a:grpSpLocks/>
          </p:cNvGrpSpPr>
          <p:nvPr/>
        </p:nvGrpSpPr>
        <p:grpSpPr bwMode="auto">
          <a:xfrm>
            <a:off x="5984875" y="3317875"/>
            <a:ext cx="2547938" cy="1319213"/>
            <a:chOff x="4155" y="1342"/>
            <a:chExt cx="1605" cy="831"/>
          </a:xfrm>
        </p:grpSpPr>
        <p:grpSp>
          <p:nvGrpSpPr>
            <p:cNvPr id="43015" name="Group 113"/>
            <p:cNvGrpSpPr>
              <a:grpSpLocks/>
            </p:cNvGrpSpPr>
            <p:nvPr/>
          </p:nvGrpSpPr>
          <p:grpSpPr bwMode="auto">
            <a:xfrm>
              <a:off x="4155" y="1342"/>
              <a:ext cx="1605" cy="831"/>
              <a:chOff x="1121630" y="4033430"/>
              <a:chExt cx="3408955" cy="1766010"/>
            </a:xfrm>
          </p:grpSpPr>
          <p:sp>
            <p:nvSpPr>
              <p:cNvPr id="118" name="Oval 117"/>
              <p:cNvSpPr/>
              <p:nvPr/>
            </p:nvSpPr>
            <p:spPr>
              <a:xfrm>
                <a:off x="2487336" y="5251148"/>
                <a:ext cx="541609" cy="54829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p>
            </p:txBody>
          </p:sp>
          <p:sp>
            <p:nvSpPr>
              <p:cNvPr id="119" name="Rectangle 118"/>
              <p:cNvSpPr/>
              <p:nvPr/>
            </p:nvSpPr>
            <p:spPr>
              <a:xfrm>
                <a:off x="2625393" y="4341579"/>
                <a:ext cx="265496" cy="2635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20" name="Straight Connector 119"/>
              <p:cNvCxnSpPr>
                <a:stCxn id="118" idx="0"/>
                <a:endCxn id="119" idx="2"/>
              </p:cNvCxnSpPr>
              <p:nvPr/>
            </p:nvCxnSpPr>
            <p:spPr>
              <a:xfrm flipV="1">
                <a:off x="2757078" y="4605099"/>
                <a:ext cx="0" cy="64604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1" name="Straight Connector 120"/>
              <p:cNvCxnSpPr>
                <a:stCxn id="118" idx="6"/>
                <a:endCxn id="122" idx="1"/>
              </p:cNvCxnSpPr>
              <p:nvPr/>
            </p:nvCxnSpPr>
            <p:spPr>
              <a:xfrm flipV="1">
                <a:off x="3028945" y="5523169"/>
                <a:ext cx="730642" cy="212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2" name="Rectangle 121"/>
              <p:cNvSpPr/>
              <p:nvPr/>
            </p:nvSpPr>
            <p:spPr>
              <a:xfrm>
                <a:off x="3759587" y="5391409"/>
                <a:ext cx="265496" cy="26564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123" name="Rectangle 122"/>
              <p:cNvSpPr/>
              <p:nvPr/>
            </p:nvSpPr>
            <p:spPr>
              <a:xfrm>
                <a:off x="1431728" y="5393533"/>
                <a:ext cx="265496" cy="2635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24" name="Straight Connector 123"/>
              <p:cNvCxnSpPr>
                <a:stCxn id="118" idx="2"/>
                <a:endCxn id="123" idx="3"/>
              </p:cNvCxnSpPr>
              <p:nvPr/>
            </p:nvCxnSpPr>
            <p:spPr>
              <a:xfrm flipH="1">
                <a:off x="1697224" y="5525293"/>
                <a:ext cx="790113"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3032" name="Group 124"/>
              <p:cNvGrpSpPr>
                <a:grpSpLocks/>
              </p:cNvGrpSpPr>
              <p:nvPr/>
            </p:nvGrpSpPr>
            <p:grpSpPr bwMode="auto">
              <a:xfrm>
                <a:off x="1121630" y="5417906"/>
                <a:ext cx="302121" cy="238132"/>
                <a:chOff x="2363562" y="5361805"/>
                <a:chExt cx="230016" cy="238132"/>
              </a:xfrm>
            </p:grpSpPr>
            <p:cxnSp>
              <p:nvCxnSpPr>
                <p:cNvPr id="134" name="Straight Connector 133"/>
                <p:cNvCxnSpPr/>
                <p:nvPr/>
              </p:nvCxnSpPr>
              <p:spPr>
                <a:xfrm flipH="1" flipV="1">
                  <a:off x="2363562" y="5361805"/>
                  <a:ext cx="230016" cy="109951"/>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35" name="Straight Connector 134"/>
                <p:cNvCxnSpPr/>
                <p:nvPr/>
              </p:nvCxnSpPr>
              <p:spPr>
                <a:xfrm flipH="1">
                  <a:off x="2363562" y="5473989"/>
                  <a:ext cx="230016"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36" name="Straight Connector 135"/>
                <p:cNvCxnSpPr/>
                <p:nvPr/>
              </p:nvCxnSpPr>
              <p:spPr>
                <a:xfrm flipH="1">
                  <a:off x="2363562" y="5471756"/>
                  <a:ext cx="230016" cy="128181"/>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43033" name="Group 125"/>
              <p:cNvGrpSpPr>
                <a:grpSpLocks/>
              </p:cNvGrpSpPr>
              <p:nvPr/>
            </p:nvGrpSpPr>
            <p:grpSpPr bwMode="auto">
              <a:xfrm rot="10800000">
                <a:off x="4027665" y="5382492"/>
                <a:ext cx="502920" cy="286902"/>
                <a:chOff x="3345037" y="5465825"/>
                <a:chExt cx="382892" cy="286902"/>
              </a:xfrm>
            </p:grpSpPr>
            <p:cxnSp>
              <p:nvCxnSpPr>
                <p:cNvPr id="131" name="Straight Connector 130"/>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32" name="Straight Connector 131"/>
                <p:cNvCxnSpPr/>
                <p:nvPr/>
              </p:nvCxnSpPr>
              <p:spPr>
                <a:xfrm flipH="1">
                  <a:off x="3345037" y="5603584"/>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33" name="Straight Connector 132"/>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43034" name="Group 126"/>
              <p:cNvGrpSpPr>
                <a:grpSpLocks/>
              </p:cNvGrpSpPr>
              <p:nvPr/>
            </p:nvGrpSpPr>
            <p:grpSpPr bwMode="auto">
              <a:xfrm rot="5400000">
                <a:off x="2613669" y="4045236"/>
                <a:ext cx="294754" cy="271141"/>
                <a:chOff x="3503523" y="5465825"/>
                <a:chExt cx="224408" cy="271141"/>
              </a:xfrm>
            </p:grpSpPr>
            <p:cxnSp>
              <p:nvCxnSpPr>
                <p:cNvPr id="128" name="Straight Connector 127"/>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29" name="Straight Connector 128"/>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30" name="Straight Connector 129"/>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cxnSp>
          <p:nvCxnSpPr>
            <p:cNvPr id="115" name="Straight Arrow Connector 114"/>
            <p:cNvCxnSpPr/>
            <p:nvPr/>
          </p:nvCxnSpPr>
          <p:spPr>
            <a:xfrm>
              <a:off x="4488" y="1992"/>
              <a:ext cx="279" cy="1"/>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16" name="Straight Arrow Connector 115"/>
            <p:cNvCxnSpPr/>
            <p:nvPr/>
          </p:nvCxnSpPr>
          <p:spPr>
            <a:xfrm>
              <a:off x="4979" y="1660"/>
              <a:ext cx="0" cy="248"/>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17" name="Straight Arrow Connector 116"/>
            <p:cNvCxnSpPr/>
            <p:nvPr/>
          </p:nvCxnSpPr>
          <p:spPr>
            <a:xfrm flipH="1">
              <a:off x="5063" y="1992"/>
              <a:ext cx="280"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137" name="Freeform 136"/>
            <p:cNvSpPr/>
            <p:nvPr/>
          </p:nvSpPr>
          <p:spPr>
            <a:xfrm>
              <a:off x="4504" y="1847"/>
              <a:ext cx="206" cy="98"/>
            </a:xfrm>
            <a:custGeom>
              <a:avLst/>
              <a:gdLst>
                <a:gd name="connsiteX0" fmla="*/ 0 w 9064623"/>
                <a:gd name="connsiteY0" fmla="*/ 4295989 h 4308441"/>
                <a:gd name="connsiteX1" fmla="*/ 2564990 w 9064623"/>
                <a:gd name="connsiteY1" fmla="*/ 3611123 h 4308441"/>
                <a:gd name="connsiteX2" fmla="*/ 4569666 w 9064623"/>
                <a:gd name="connsiteY2" fmla="*/ 10 h 4308441"/>
                <a:gd name="connsiteX3" fmla="*/ 6636599 w 9064623"/>
                <a:gd name="connsiteY3" fmla="*/ 3573766 h 4308441"/>
                <a:gd name="connsiteX4" fmla="*/ 9064623 w 9064623"/>
                <a:gd name="connsiteY4" fmla="*/ 4308441 h 430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623" h="4308441">
                  <a:moveTo>
                    <a:pt x="0" y="4295989"/>
                  </a:moveTo>
                  <a:cubicBezTo>
                    <a:pt x="901689" y="4311554"/>
                    <a:pt x="1803379" y="4327120"/>
                    <a:pt x="2564990" y="3611123"/>
                  </a:cubicBezTo>
                  <a:cubicBezTo>
                    <a:pt x="3326601" y="2895126"/>
                    <a:pt x="3891065" y="6236"/>
                    <a:pt x="4569666" y="10"/>
                  </a:cubicBezTo>
                  <a:cubicBezTo>
                    <a:pt x="5248267" y="-6216"/>
                    <a:pt x="5887440" y="2855694"/>
                    <a:pt x="6636599" y="3573766"/>
                  </a:cubicBezTo>
                  <a:cubicBezTo>
                    <a:pt x="7385759" y="4291838"/>
                    <a:pt x="9064623" y="4308441"/>
                    <a:pt x="9064623" y="4308441"/>
                  </a:cubicBezTo>
                </a:path>
              </a:pathLst>
            </a:custGeom>
            <a:solidFill>
              <a:schemeClr val="accent4"/>
            </a:solidFill>
            <a:ln>
              <a:solidFill>
                <a:schemeClr val="accent4">
                  <a:lumMod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800"/>
            </a:p>
          </p:txBody>
        </p:sp>
        <p:sp>
          <p:nvSpPr>
            <p:cNvPr id="138" name="Freeform 137"/>
            <p:cNvSpPr/>
            <p:nvPr/>
          </p:nvSpPr>
          <p:spPr>
            <a:xfrm>
              <a:off x="4767" y="1660"/>
              <a:ext cx="206" cy="98"/>
            </a:xfrm>
            <a:custGeom>
              <a:avLst/>
              <a:gdLst>
                <a:gd name="connsiteX0" fmla="*/ 0 w 9064623"/>
                <a:gd name="connsiteY0" fmla="*/ 4295989 h 4308441"/>
                <a:gd name="connsiteX1" fmla="*/ 2564990 w 9064623"/>
                <a:gd name="connsiteY1" fmla="*/ 3611123 h 4308441"/>
                <a:gd name="connsiteX2" fmla="*/ 4569666 w 9064623"/>
                <a:gd name="connsiteY2" fmla="*/ 10 h 4308441"/>
                <a:gd name="connsiteX3" fmla="*/ 6636599 w 9064623"/>
                <a:gd name="connsiteY3" fmla="*/ 3573766 h 4308441"/>
                <a:gd name="connsiteX4" fmla="*/ 9064623 w 9064623"/>
                <a:gd name="connsiteY4" fmla="*/ 4308441 h 430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623" h="4308441">
                  <a:moveTo>
                    <a:pt x="0" y="4295989"/>
                  </a:moveTo>
                  <a:cubicBezTo>
                    <a:pt x="901689" y="4311554"/>
                    <a:pt x="1803379" y="4327120"/>
                    <a:pt x="2564990" y="3611123"/>
                  </a:cubicBezTo>
                  <a:cubicBezTo>
                    <a:pt x="3326601" y="2895126"/>
                    <a:pt x="3891065" y="6236"/>
                    <a:pt x="4569666" y="10"/>
                  </a:cubicBezTo>
                  <a:cubicBezTo>
                    <a:pt x="5248267" y="-6216"/>
                    <a:pt x="5887440" y="2855694"/>
                    <a:pt x="6636599" y="3573766"/>
                  </a:cubicBezTo>
                  <a:cubicBezTo>
                    <a:pt x="7385759" y="4291838"/>
                    <a:pt x="9064623" y="4308441"/>
                    <a:pt x="9064623" y="4308441"/>
                  </a:cubicBezTo>
                </a:path>
              </a:pathLst>
            </a:custGeom>
            <a:solidFill>
              <a:schemeClr val="accent4"/>
            </a:solidFill>
            <a:ln>
              <a:solidFill>
                <a:schemeClr val="accent4">
                  <a:lumMod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800"/>
            </a:p>
          </p:txBody>
        </p:sp>
        <p:sp>
          <p:nvSpPr>
            <p:cNvPr id="139" name="Freeform 138"/>
            <p:cNvSpPr/>
            <p:nvPr/>
          </p:nvSpPr>
          <p:spPr>
            <a:xfrm>
              <a:off x="5121" y="1847"/>
              <a:ext cx="206" cy="98"/>
            </a:xfrm>
            <a:custGeom>
              <a:avLst/>
              <a:gdLst>
                <a:gd name="connsiteX0" fmla="*/ 0 w 9064623"/>
                <a:gd name="connsiteY0" fmla="*/ 4295989 h 4308441"/>
                <a:gd name="connsiteX1" fmla="*/ 2564990 w 9064623"/>
                <a:gd name="connsiteY1" fmla="*/ 3611123 h 4308441"/>
                <a:gd name="connsiteX2" fmla="*/ 4569666 w 9064623"/>
                <a:gd name="connsiteY2" fmla="*/ 10 h 4308441"/>
                <a:gd name="connsiteX3" fmla="*/ 6636599 w 9064623"/>
                <a:gd name="connsiteY3" fmla="*/ 3573766 h 4308441"/>
                <a:gd name="connsiteX4" fmla="*/ 9064623 w 9064623"/>
                <a:gd name="connsiteY4" fmla="*/ 4308441 h 430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623" h="4308441">
                  <a:moveTo>
                    <a:pt x="0" y="4295989"/>
                  </a:moveTo>
                  <a:cubicBezTo>
                    <a:pt x="901689" y="4311554"/>
                    <a:pt x="1803379" y="4327120"/>
                    <a:pt x="2564990" y="3611123"/>
                  </a:cubicBezTo>
                  <a:cubicBezTo>
                    <a:pt x="3326601" y="2895126"/>
                    <a:pt x="3891065" y="6236"/>
                    <a:pt x="4569666" y="10"/>
                  </a:cubicBezTo>
                  <a:cubicBezTo>
                    <a:pt x="5248267" y="-6216"/>
                    <a:pt x="5887440" y="2855694"/>
                    <a:pt x="6636599" y="3573766"/>
                  </a:cubicBezTo>
                  <a:cubicBezTo>
                    <a:pt x="7385759" y="4291838"/>
                    <a:pt x="9064623" y="4308441"/>
                    <a:pt x="9064623" y="4308441"/>
                  </a:cubicBezTo>
                </a:path>
              </a:pathLst>
            </a:custGeom>
            <a:solidFill>
              <a:schemeClr val="accent4"/>
            </a:solidFill>
            <a:ln>
              <a:solidFill>
                <a:schemeClr val="accent4">
                  <a:lumMod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800"/>
            </a:p>
          </p:txBody>
        </p:sp>
        <p:sp>
          <p:nvSpPr>
            <p:cNvPr id="140" name="Freeform 139"/>
            <p:cNvSpPr/>
            <p:nvPr/>
          </p:nvSpPr>
          <p:spPr>
            <a:xfrm>
              <a:off x="4554" y="1847"/>
              <a:ext cx="206" cy="98"/>
            </a:xfrm>
            <a:custGeom>
              <a:avLst/>
              <a:gdLst>
                <a:gd name="connsiteX0" fmla="*/ 0 w 9064623"/>
                <a:gd name="connsiteY0" fmla="*/ 4295989 h 4308441"/>
                <a:gd name="connsiteX1" fmla="*/ 2564990 w 9064623"/>
                <a:gd name="connsiteY1" fmla="*/ 3611123 h 4308441"/>
                <a:gd name="connsiteX2" fmla="*/ 4569666 w 9064623"/>
                <a:gd name="connsiteY2" fmla="*/ 10 h 4308441"/>
                <a:gd name="connsiteX3" fmla="*/ 6636599 w 9064623"/>
                <a:gd name="connsiteY3" fmla="*/ 3573766 h 4308441"/>
                <a:gd name="connsiteX4" fmla="*/ 9064623 w 9064623"/>
                <a:gd name="connsiteY4" fmla="*/ 4308441 h 430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623" h="4308441">
                  <a:moveTo>
                    <a:pt x="0" y="4295989"/>
                  </a:moveTo>
                  <a:cubicBezTo>
                    <a:pt x="901689" y="4311554"/>
                    <a:pt x="1803379" y="4327120"/>
                    <a:pt x="2564990" y="3611123"/>
                  </a:cubicBezTo>
                  <a:cubicBezTo>
                    <a:pt x="3326601" y="2895126"/>
                    <a:pt x="3891065" y="6236"/>
                    <a:pt x="4569666" y="10"/>
                  </a:cubicBezTo>
                  <a:cubicBezTo>
                    <a:pt x="5248267" y="-6216"/>
                    <a:pt x="5887440" y="2855694"/>
                    <a:pt x="6636599" y="3573766"/>
                  </a:cubicBezTo>
                  <a:cubicBezTo>
                    <a:pt x="7385759" y="4291838"/>
                    <a:pt x="9064623" y="4308441"/>
                    <a:pt x="9064623" y="4308441"/>
                  </a:cubicBezTo>
                </a:path>
              </a:pathLst>
            </a:custGeom>
            <a:solidFill>
              <a:schemeClr val="accent4"/>
            </a:solidFill>
            <a:ln>
              <a:solidFill>
                <a:schemeClr val="accent4">
                  <a:lumMod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800"/>
            </a:p>
          </p:txBody>
        </p:sp>
        <p:sp>
          <p:nvSpPr>
            <p:cNvPr id="141" name="Freeform 140"/>
            <p:cNvSpPr/>
            <p:nvPr/>
          </p:nvSpPr>
          <p:spPr>
            <a:xfrm>
              <a:off x="5175" y="1848"/>
              <a:ext cx="206" cy="98"/>
            </a:xfrm>
            <a:custGeom>
              <a:avLst/>
              <a:gdLst>
                <a:gd name="connsiteX0" fmla="*/ 0 w 9064623"/>
                <a:gd name="connsiteY0" fmla="*/ 4295989 h 4308441"/>
                <a:gd name="connsiteX1" fmla="*/ 2564990 w 9064623"/>
                <a:gd name="connsiteY1" fmla="*/ 3611123 h 4308441"/>
                <a:gd name="connsiteX2" fmla="*/ 4569666 w 9064623"/>
                <a:gd name="connsiteY2" fmla="*/ 10 h 4308441"/>
                <a:gd name="connsiteX3" fmla="*/ 6636599 w 9064623"/>
                <a:gd name="connsiteY3" fmla="*/ 3573766 h 4308441"/>
                <a:gd name="connsiteX4" fmla="*/ 9064623 w 9064623"/>
                <a:gd name="connsiteY4" fmla="*/ 4308441 h 430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623" h="4308441">
                  <a:moveTo>
                    <a:pt x="0" y="4295989"/>
                  </a:moveTo>
                  <a:cubicBezTo>
                    <a:pt x="901689" y="4311554"/>
                    <a:pt x="1803379" y="4327120"/>
                    <a:pt x="2564990" y="3611123"/>
                  </a:cubicBezTo>
                  <a:cubicBezTo>
                    <a:pt x="3326601" y="2895126"/>
                    <a:pt x="3891065" y="6236"/>
                    <a:pt x="4569666" y="10"/>
                  </a:cubicBezTo>
                  <a:cubicBezTo>
                    <a:pt x="5248267" y="-6216"/>
                    <a:pt x="5887440" y="2855694"/>
                    <a:pt x="6636599" y="3573766"/>
                  </a:cubicBezTo>
                  <a:cubicBezTo>
                    <a:pt x="7385759" y="4291838"/>
                    <a:pt x="9064623" y="4308441"/>
                    <a:pt x="9064623" y="4308441"/>
                  </a:cubicBezTo>
                </a:path>
              </a:pathLst>
            </a:custGeom>
            <a:solidFill>
              <a:schemeClr val="accent4"/>
            </a:solidFill>
            <a:ln>
              <a:solidFill>
                <a:schemeClr val="accent4">
                  <a:lumMod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800"/>
            </a:p>
          </p:txBody>
        </p:sp>
        <p:sp>
          <p:nvSpPr>
            <p:cNvPr id="142" name="Freeform 141"/>
            <p:cNvSpPr/>
            <p:nvPr/>
          </p:nvSpPr>
          <p:spPr>
            <a:xfrm>
              <a:off x="4722" y="1661"/>
              <a:ext cx="205" cy="98"/>
            </a:xfrm>
            <a:custGeom>
              <a:avLst/>
              <a:gdLst>
                <a:gd name="connsiteX0" fmla="*/ 0 w 9064623"/>
                <a:gd name="connsiteY0" fmla="*/ 4295989 h 4308441"/>
                <a:gd name="connsiteX1" fmla="*/ 2564990 w 9064623"/>
                <a:gd name="connsiteY1" fmla="*/ 3611123 h 4308441"/>
                <a:gd name="connsiteX2" fmla="*/ 4569666 w 9064623"/>
                <a:gd name="connsiteY2" fmla="*/ 10 h 4308441"/>
                <a:gd name="connsiteX3" fmla="*/ 6636599 w 9064623"/>
                <a:gd name="connsiteY3" fmla="*/ 3573766 h 4308441"/>
                <a:gd name="connsiteX4" fmla="*/ 9064623 w 9064623"/>
                <a:gd name="connsiteY4" fmla="*/ 4308441 h 43084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064623" h="4308441">
                  <a:moveTo>
                    <a:pt x="0" y="4295989"/>
                  </a:moveTo>
                  <a:cubicBezTo>
                    <a:pt x="901689" y="4311554"/>
                    <a:pt x="1803379" y="4327120"/>
                    <a:pt x="2564990" y="3611123"/>
                  </a:cubicBezTo>
                  <a:cubicBezTo>
                    <a:pt x="3326601" y="2895126"/>
                    <a:pt x="3891065" y="6236"/>
                    <a:pt x="4569666" y="10"/>
                  </a:cubicBezTo>
                  <a:cubicBezTo>
                    <a:pt x="5248267" y="-6216"/>
                    <a:pt x="5887440" y="2855694"/>
                    <a:pt x="6636599" y="3573766"/>
                  </a:cubicBezTo>
                  <a:cubicBezTo>
                    <a:pt x="7385759" y="4291838"/>
                    <a:pt x="9064623" y="4308441"/>
                    <a:pt x="9064623" y="4308441"/>
                  </a:cubicBezTo>
                </a:path>
              </a:pathLst>
            </a:custGeom>
            <a:solidFill>
              <a:schemeClr val="accent4"/>
            </a:solidFill>
            <a:ln>
              <a:solidFill>
                <a:schemeClr val="accent4">
                  <a:lumMod val="50000"/>
                </a:schemeClr>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800"/>
            </a:p>
          </p:txBody>
        </p:sp>
      </p:grpSp>
    </p:spTree>
    <p:extLst>
      <p:ext uri="{BB962C8B-B14F-4D97-AF65-F5344CB8AC3E}">
        <p14:creationId xmlns:p14="http://schemas.microsoft.com/office/powerpoint/2010/main" val="187053990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7737">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6">
                                            <p:bg/>
                                          </p:spTgt>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2773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2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66">
                                            <p:txEl>
                                              <p:pRg st="0" end="0"/>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66">
                                            <p:txEl>
                                              <p:pRg st="1" end="1"/>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66">
                                            <p:txEl>
                                              <p:pRg st="2" end="2"/>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66">
                                            <p:txEl>
                                              <p:pRg st="3" end="3"/>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6">
                                            <p:txEl>
                                              <p:pRg st="4" end="4"/>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6">
                                            <p:txEl>
                                              <p:pRg st="8" end="8"/>
                                            </p:txEl>
                                          </p:spTgt>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66">
                                            <p:txEl>
                                              <p:pRg st="9" end="9"/>
                                            </p:txEl>
                                          </p:spTgt>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66">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build="p" bldLvl="2" animBg="1"/>
      <p:bldP spid="27737" grpId="0" build="p"/>
      <p:bldP spid="27" grpId="0" animBg="1"/>
    </p:bldLst>
  </p:timing>
</p:sld>
</file>

<file path=ppt/slides/slide3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4033" name="Rectangle 4"/>
          <p:cNvSpPr>
            <a:spLocks noGrp="1"/>
          </p:cNvSpPr>
          <p:nvPr>
            <p:ph type="body" idx="1"/>
          </p:nvPr>
        </p:nvSpPr>
        <p:spPr/>
        <p:txBody>
          <a:bodyPr/>
          <a:lstStyle/>
          <a:p>
            <a:r>
              <a:rPr lang="en-US" sz="2400" b="1" smtClean="0"/>
              <a:t>Problem: </a:t>
            </a:r>
            <a:r>
              <a:rPr lang="en-US" sz="2400" smtClean="0"/>
              <a:t>Product of d messages = complex distribution.</a:t>
            </a:r>
          </a:p>
          <a:p>
            <a:pPr lvl="1"/>
            <a:r>
              <a:rPr lang="en-US" sz="2000" b="1" smtClean="0"/>
              <a:t>Solution: </a:t>
            </a:r>
            <a:r>
              <a:rPr lang="en-US" sz="2000" smtClean="0"/>
              <a:t>Approximate with a simpler distribution.</a:t>
            </a:r>
          </a:p>
          <a:p>
            <a:pPr lvl="1"/>
            <a:r>
              <a:rPr lang="en-US" sz="2000" smtClean="0">
                <a:solidFill>
                  <a:schemeClr val="accent1"/>
                </a:solidFill>
              </a:rPr>
              <a:t>For speed, compute approximation </a:t>
            </a:r>
            <a:r>
              <a:rPr lang="en-US" sz="2000" i="1" smtClean="0">
                <a:solidFill>
                  <a:schemeClr val="accent1"/>
                </a:solidFill>
              </a:rPr>
              <a:t>without </a:t>
            </a:r>
            <a:r>
              <a:rPr lang="en-US" sz="2000" smtClean="0">
                <a:solidFill>
                  <a:schemeClr val="accent1"/>
                </a:solidFill>
              </a:rPr>
              <a:t>computing full product.</a:t>
            </a:r>
          </a:p>
        </p:txBody>
      </p:sp>
      <p:sp>
        <p:nvSpPr>
          <p:cNvPr id="66" name="Content Placeholder 2"/>
          <p:cNvSpPr txBox="1">
            <a:spLocks/>
          </p:cNvSpPr>
          <p:nvPr/>
        </p:nvSpPr>
        <p:spPr>
          <a:xfrm>
            <a:off x="533400" y="2557463"/>
            <a:ext cx="8153400" cy="3798887"/>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bIns="182880">
            <a:normAutofit/>
          </a:bodyPr>
          <a:lstStyle/>
          <a:p>
            <a:pPr>
              <a:lnSpc>
                <a:spcPct val="80000"/>
              </a:lnSpc>
              <a:spcBef>
                <a:spcPct val="20000"/>
              </a:spcBef>
              <a:buFont typeface="Arial" charset="0"/>
              <a:buNone/>
              <a:defRPr/>
            </a:pPr>
            <a:r>
              <a:rPr lang="en-US" sz="2400" dirty="0">
                <a:solidFill>
                  <a:srgbClr val="C32D2E"/>
                </a:solidFill>
              </a:rPr>
              <a:t>For </a:t>
            </a:r>
            <a:r>
              <a:rPr lang="en-US" sz="2400" b="1" dirty="0">
                <a:solidFill>
                  <a:srgbClr val="C32D2E"/>
                </a:solidFill>
              </a:rPr>
              <a:t>string</a:t>
            </a:r>
            <a:r>
              <a:rPr lang="en-US" sz="2400" dirty="0">
                <a:solidFill>
                  <a:srgbClr val="C32D2E"/>
                </a:solidFill>
              </a:rPr>
              <a:t> variables, use a small finite set:</a:t>
            </a:r>
          </a:p>
          <a:p>
            <a:pPr marL="742950" lvl="1" indent="-285750">
              <a:lnSpc>
                <a:spcPct val="80000"/>
              </a:lnSpc>
              <a:spcBef>
                <a:spcPct val="20000"/>
              </a:spcBef>
              <a:buFont typeface="Arial" charset="0"/>
              <a:buChar char="–"/>
              <a:defRPr/>
            </a:pPr>
            <a:r>
              <a:rPr lang="en-US" sz="2000" dirty="0"/>
              <a:t>Each message </a:t>
            </a:r>
            <a:r>
              <a:rPr lang="en-US" sz="2000" i="1" dirty="0">
                <a:latin typeface="Times New Roman"/>
                <a:cs typeface="Times New Roman"/>
                <a:sym typeface="Symbol" pitchFamily="18" charset="2"/>
              </a:rPr>
              <a:t>µ</a:t>
            </a:r>
            <a:r>
              <a:rPr lang="en-US" sz="2000" i="1" baseline="-25000" dirty="0" err="1">
                <a:latin typeface="Times New Roman"/>
                <a:cs typeface="Times New Roman"/>
                <a:sym typeface="Symbol" pitchFamily="18" charset="2"/>
              </a:rPr>
              <a:t>i</a:t>
            </a:r>
            <a:r>
              <a:rPr lang="en-US" sz="2000" dirty="0"/>
              <a:t> gives positive probability to </a:t>
            </a:r>
            <a:r>
              <a:rPr lang="en-US" sz="2000" i="1" dirty="0"/>
              <a:t>…</a:t>
            </a:r>
            <a:endParaRPr lang="en-US" sz="2000" dirty="0"/>
          </a:p>
          <a:p>
            <a:pPr marL="1143000" lvl="2" indent="-228600">
              <a:lnSpc>
                <a:spcPct val="80000"/>
              </a:lnSpc>
              <a:spcBef>
                <a:spcPct val="20000"/>
              </a:spcBef>
              <a:buFont typeface="Arial" charset="0"/>
              <a:buChar char="–"/>
              <a:defRPr/>
            </a:pPr>
            <a:r>
              <a:rPr lang="en-US" sz="2000" dirty="0"/>
              <a:t>… every word in a 50,000 word vocabulary</a:t>
            </a:r>
          </a:p>
          <a:p>
            <a:pPr marL="1143000" lvl="2" indent="-228600">
              <a:lnSpc>
                <a:spcPct val="80000"/>
              </a:lnSpc>
              <a:spcBef>
                <a:spcPct val="20000"/>
              </a:spcBef>
              <a:buFont typeface="Arial" charset="0"/>
              <a:buChar char="–"/>
              <a:defRPr/>
            </a:pPr>
            <a:r>
              <a:rPr lang="en-US" sz="2000" dirty="0"/>
              <a:t>… every string in </a:t>
            </a:r>
            <a:r>
              <a:rPr lang="en-US" sz="2000" dirty="0">
                <a:latin typeface="Times New Roman"/>
                <a:cs typeface="Times New Roman"/>
              </a:rPr>
              <a:t>∑*</a:t>
            </a:r>
            <a:r>
              <a:rPr lang="en-US" sz="2000" dirty="0"/>
              <a:t> (using a weighted FSA)</a:t>
            </a:r>
          </a:p>
          <a:p>
            <a:pPr marL="742950" lvl="1" indent="-285750">
              <a:lnSpc>
                <a:spcPct val="80000"/>
              </a:lnSpc>
              <a:spcBef>
                <a:spcPct val="20000"/>
              </a:spcBef>
              <a:buFont typeface="Arial" charset="0"/>
              <a:buChar char="–"/>
              <a:defRPr/>
            </a:pPr>
            <a:endParaRPr lang="en-US" sz="2000" dirty="0"/>
          </a:p>
          <a:p>
            <a:pPr marL="742950" lvl="1" indent="-285750">
              <a:lnSpc>
                <a:spcPct val="80000"/>
              </a:lnSpc>
              <a:spcBef>
                <a:spcPct val="20000"/>
              </a:spcBef>
              <a:buFont typeface="Arial" charset="0"/>
              <a:buChar char="–"/>
              <a:defRPr/>
            </a:pPr>
            <a:endParaRPr lang="en-US" sz="2000" dirty="0"/>
          </a:p>
          <a:p>
            <a:pPr marL="742950" lvl="1" indent="-285750">
              <a:lnSpc>
                <a:spcPct val="80000"/>
              </a:lnSpc>
              <a:spcBef>
                <a:spcPct val="20000"/>
              </a:spcBef>
              <a:buFont typeface="Arial" charset="0"/>
              <a:buChar char="–"/>
              <a:defRPr/>
            </a:pPr>
            <a:endParaRPr lang="en-US" sz="2000" dirty="0"/>
          </a:p>
          <a:p>
            <a:pPr marL="742950" lvl="1" indent="-285750">
              <a:lnSpc>
                <a:spcPct val="80000"/>
              </a:lnSpc>
              <a:spcBef>
                <a:spcPct val="20000"/>
              </a:spcBef>
              <a:buFont typeface="Arial" charset="0"/>
              <a:buChar char="–"/>
              <a:defRPr/>
            </a:pPr>
            <a:r>
              <a:rPr lang="en-US" sz="2000" b="1" dirty="0"/>
              <a:t>Prune back </a:t>
            </a:r>
            <a:r>
              <a:rPr lang="en-US" sz="2000" dirty="0"/>
              <a:t>to a list </a:t>
            </a:r>
            <a:r>
              <a:rPr lang="en-US" sz="2000" i="1" dirty="0">
                <a:latin typeface="Times New Roman"/>
                <a:cs typeface="Times New Roman"/>
              </a:rPr>
              <a:t>L</a:t>
            </a:r>
            <a:r>
              <a:rPr lang="en-US" sz="2000" dirty="0"/>
              <a:t> of a few “good” strings</a:t>
            </a:r>
          </a:p>
          <a:p>
            <a:pPr marL="1143000" lvl="2" indent="-228600">
              <a:lnSpc>
                <a:spcPct val="80000"/>
              </a:lnSpc>
              <a:spcBef>
                <a:spcPct val="20000"/>
              </a:spcBef>
              <a:buFont typeface="Arial" charset="0"/>
              <a:buChar char="–"/>
              <a:defRPr/>
            </a:pPr>
            <a:r>
              <a:rPr lang="en-US" sz="2000" dirty="0">
                <a:solidFill>
                  <a:schemeClr val="accent1"/>
                </a:solidFill>
              </a:rPr>
              <a:t>Each message adds its own </a:t>
            </a:r>
            <a:r>
              <a:rPr lang="en-US" sz="2000" i="1" dirty="0">
                <a:solidFill>
                  <a:schemeClr val="accent1"/>
                </a:solidFill>
                <a:latin typeface="Times New Roman"/>
                <a:cs typeface="Times New Roman"/>
              </a:rPr>
              <a:t>K</a:t>
            </a:r>
            <a:r>
              <a:rPr lang="en-US" sz="2000" dirty="0">
                <a:solidFill>
                  <a:schemeClr val="accent1"/>
                </a:solidFill>
              </a:rPr>
              <a:t> best strings to </a:t>
            </a:r>
            <a:r>
              <a:rPr lang="en-US" sz="2000" i="1" dirty="0">
                <a:solidFill>
                  <a:schemeClr val="accent1"/>
                </a:solidFill>
                <a:latin typeface="Times New Roman"/>
                <a:cs typeface="Times New Roman"/>
              </a:rPr>
              <a:t>L</a:t>
            </a:r>
          </a:p>
          <a:p>
            <a:pPr marL="1143000" lvl="2" indent="-228600">
              <a:lnSpc>
                <a:spcPct val="80000"/>
              </a:lnSpc>
              <a:spcBef>
                <a:spcPct val="20000"/>
              </a:spcBef>
              <a:buFont typeface="Arial" charset="0"/>
              <a:buChar char="–"/>
              <a:defRPr/>
            </a:pPr>
            <a:r>
              <a:rPr lang="en-US" sz="2000" dirty="0">
                <a:solidFill>
                  <a:schemeClr val="accent1"/>
                </a:solidFill>
                <a:latin typeface="Arial" charset="0"/>
              </a:rPr>
              <a:t>For each </a:t>
            </a:r>
            <a:r>
              <a:rPr lang="en-US" sz="2000" i="1" dirty="0">
                <a:solidFill>
                  <a:schemeClr val="accent1"/>
                </a:solidFill>
                <a:latin typeface="Times New Roman"/>
                <a:cs typeface="Times New Roman"/>
              </a:rPr>
              <a:t>x </a:t>
            </a:r>
            <a:r>
              <a:rPr lang="en-US" sz="2000" i="1" dirty="0">
                <a:solidFill>
                  <a:schemeClr val="accent1"/>
                </a:solidFill>
                <a:latin typeface="Times New Roman"/>
                <a:cs typeface="Times New Roman"/>
                <a:sym typeface="Symbol" pitchFamily="18" charset="2"/>
              </a:rPr>
              <a:t> L</a:t>
            </a:r>
            <a:r>
              <a:rPr lang="en-US" sz="2000" dirty="0">
                <a:solidFill>
                  <a:schemeClr val="accent1"/>
                </a:solidFill>
                <a:latin typeface="Arial" charset="0"/>
                <a:sym typeface="Symbol" pitchFamily="18" charset="2"/>
              </a:rPr>
              <a:t>, let </a:t>
            </a:r>
            <a:r>
              <a:rPr lang="en-US" sz="2000" i="1" dirty="0">
                <a:solidFill>
                  <a:schemeClr val="accent1"/>
                </a:solidFill>
                <a:latin typeface="Times New Roman"/>
                <a:cs typeface="Times New Roman"/>
                <a:sym typeface="Symbol" pitchFamily="18" charset="2"/>
              </a:rPr>
              <a:t>µ(x) = </a:t>
            </a:r>
            <a:r>
              <a:rPr lang="en-US" sz="2000" i="1" baseline="-25000" dirty="0" err="1">
                <a:solidFill>
                  <a:schemeClr val="accent1"/>
                </a:solidFill>
                <a:latin typeface="Times New Roman"/>
                <a:cs typeface="Times New Roman"/>
                <a:sym typeface="Symbol" pitchFamily="18" charset="2"/>
              </a:rPr>
              <a:t>i</a:t>
            </a:r>
            <a:r>
              <a:rPr lang="en-US" sz="2000" i="1" dirty="0">
                <a:solidFill>
                  <a:schemeClr val="accent1"/>
                </a:solidFill>
                <a:latin typeface="Times New Roman"/>
                <a:cs typeface="Times New Roman"/>
                <a:sym typeface="Symbol" pitchFamily="18" charset="2"/>
              </a:rPr>
              <a:t> µ</a:t>
            </a:r>
            <a:r>
              <a:rPr lang="en-US" sz="2000" i="1" baseline="-25000" dirty="0" err="1">
                <a:solidFill>
                  <a:schemeClr val="accent1"/>
                </a:solidFill>
                <a:latin typeface="Times New Roman"/>
                <a:cs typeface="Times New Roman"/>
                <a:sym typeface="Symbol" pitchFamily="18" charset="2"/>
              </a:rPr>
              <a:t>i</a:t>
            </a:r>
            <a:r>
              <a:rPr lang="en-US" sz="2000" i="1" dirty="0">
                <a:solidFill>
                  <a:schemeClr val="accent1"/>
                </a:solidFill>
                <a:latin typeface="Times New Roman"/>
                <a:cs typeface="Times New Roman"/>
                <a:sym typeface="Symbol" pitchFamily="18" charset="2"/>
              </a:rPr>
              <a:t>(x</a:t>
            </a:r>
            <a:r>
              <a:rPr lang="en-US" sz="2000" i="1" dirty="0" smtClean="0">
                <a:solidFill>
                  <a:schemeClr val="accent1"/>
                </a:solidFill>
                <a:latin typeface="Times New Roman"/>
                <a:cs typeface="Times New Roman"/>
                <a:sym typeface="Symbol" pitchFamily="18" charset="2"/>
              </a:rPr>
              <a:t>) </a:t>
            </a:r>
            <a:r>
              <a:rPr lang="en-US" sz="2000" dirty="0">
                <a:solidFill>
                  <a:schemeClr val="accent1"/>
                </a:solidFill>
                <a:latin typeface="Candara"/>
                <a:sym typeface="Symbol" pitchFamily="18" charset="2"/>
              </a:rPr>
              <a:t>–</a:t>
            </a:r>
            <a:r>
              <a:rPr lang="en-US" sz="2000" dirty="0">
                <a:solidFill>
                  <a:schemeClr val="accent1"/>
                </a:solidFill>
                <a:latin typeface="Arial" charset="0"/>
                <a:sym typeface="Symbol" pitchFamily="18" charset="2"/>
              </a:rPr>
              <a:t> each message scores </a:t>
            </a:r>
            <a:r>
              <a:rPr lang="en-US" sz="2000" i="1" dirty="0">
                <a:solidFill>
                  <a:schemeClr val="accent1"/>
                </a:solidFill>
                <a:latin typeface="Times New Roman"/>
                <a:cs typeface="Times New Roman"/>
                <a:sym typeface="Symbol" pitchFamily="18" charset="2"/>
              </a:rPr>
              <a:t>x</a:t>
            </a:r>
          </a:p>
          <a:p>
            <a:pPr marL="1143000" lvl="2" indent="-228600">
              <a:lnSpc>
                <a:spcPct val="80000"/>
              </a:lnSpc>
              <a:spcBef>
                <a:spcPct val="20000"/>
              </a:spcBef>
              <a:buFont typeface="Arial" charset="0"/>
              <a:buChar char="–"/>
              <a:defRPr/>
            </a:pPr>
            <a:r>
              <a:rPr lang="en-US" sz="2000" dirty="0">
                <a:solidFill>
                  <a:schemeClr val="accent1"/>
                </a:solidFill>
                <a:latin typeface="Arial" charset="0"/>
                <a:sym typeface="Symbol" pitchFamily="18" charset="2"/>
              </a:rPr>
              <a:t>For each </a:t>
            </a:r>
            <a:r>
              <a:rPr lang="en-US" sz="2000" i="1" dirty="0">
                <a:solidFill>
                  <a:schemeClr val="accent1"/>
                </a:solidFill>
                <a:latin typeface="Times New Roman"/>
                <a:cs typeface="Times New Roman"/>
                <a:sym typeface="Symbol" pitchFamily="18" charset="2"/>
              </a:rPr>
              <a:t>x  L</a:t>
            </a:r>
            <a:r>
              <a:rPr lang="en-US" sz="2000" dirty="0">
                <a:solidFill>
                  <a:schemeClr val="accent1"/>
                </a:solidFill>
                <a:latin typeface="Arial" charset="0"/>
                <a:sym typeface="Symbol" pitchFamily="18" charset="2"/>
              </a:rPr>
              <a:t>, let </a:t>
            </a:r>
            <a:r>
              <a:rPr lang="en-US" sz="2000" i="1" dirty="0">
                <a:solidFill>
                  <a:schemeClr val="accent1"/>
                </a:solidFill>
                <a:latin typeface="Times New Roman"/>
                <a:cs typeface="Times New Roman"/>
                <a:sym typeface="Symbol" pitchFamily="18" charset="2"/>
              </a:rPr>
              <a:t>µ(x) = 0</a:t>
            </a:r>
          </a:p>
        </p:txBody>
      </p:sp>
      <p:sp>
        <p:nvSpPr>
          <p:cNvPr id="2" name="Title 1"/>
          <p:cNvSpPr>
            <a:spLocks noGrp="1"/>
          </p:cNvSpPr>
          <p:nvPr>
            <p:ph type="title" idx="4294967295"/>
          </p:nvPr>
        </p:nvSpPr>
        <p:spPr/>
        <p:txBody>
          <a:bodyPr rtlCol="0">
            <a:normAutofit fontScale="90000"/>
          </a:bodyPr>
          <a:lstStyle/>
          <a:p>
            <a:pPr eaLnBrk="1" fontAlgn="auto" hangingPunct="1">
              <a:spcAft>
                <a:spcPts val="0"/>
              </a:spcAft>
              <a:defRPr/>
            </a:pPr>
            <a:r>
              <a:rPr lang="en-US" dirty="0" smtClean="0"/>
              <a:t>Message Pruning</a:t>
            </a:r>
            <a:endParaRPr lang="en-US" dirty="0"/>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027DD921-6518-4232-AFBB-30D091C95713}" type="slidenum">
              <a:rPr lang="en-US" sz="1200">
                <a:solidFill>
                  <a:schemeClr val="tx1">
                    <a:tint val="75000"/>
                  </a:schemeClr>
                </a:solidFill>
                <a:latin typeface="+mn-lt"/>
                <a:cs typeface="+mn-cs"/>
              </a:rPr>
              <a:pPr algn="r" fontAlgn="auto">
                <a:spcBef>
                  <a:spcPts val="0"/>
                </a:spcBef>
                <a:spcAft>
                  <a:spcPts val="0"/>
                </a:spcAft>
                <a:defRPr/>
              </a:pPr>
              <a:t>306</a:t>
            </a:fld>
            <a:endParaRPr lang="en-US" sz="1200">
              <a:solidFill>
                <a:schemeClr val="tx1">
                  <a:tint val="75000"/>
                </a:schemeClr>
              </a:solidFill>
              <a:latin typeface="+mn-lt"/>
              <a:cs typeface="+mn-cs"/>
            </a:endParaRPr>
          </a:p>
        </p:txBody>
      </p:sp>
      <p:sp>
        <p:nvSpPr>
          <p:cNvPr id="27" name="TextBox 26"/>
          <p:cNvSpPr txBox="1"/>
          <p:nvPr/>
        </p:nvSpPr>
        <p:spPr>
          <a:xfrm>
            <a:off x="6264275" y="5943600"/>
            <a:ext cx="2427288" cy="411163"/>
          </a:xfrm>
          <a:prstGeom prst="rect">
            <a:avLst/>
          </a:prstGeom>
          <a:solidFill>
            <a:schemeClr val="accent6">
              <a:lumMod val="60000"/>
              <a:lumOff val="40000"/>
            </a:schemeClr>
          </a:solidFill>
        </p:spPr>
        <p:txBody>
          <a:bodyPr anchor="ctr"/>
          <a:lstStyle/>
          <a:p>
            <a:pPr algn="r">
              <a:defRPr/>
            </a:pPr>
            <a:r>
              <a:rPr lang="en-US" sz="1800"/>
              <a:t>(Dreyer &amp; Eisner, 2009)</a:t>
            </a:r>
          </a:p>
        </p:txBody>
      </p:sp>
      <p:grpSp>
        <p:nvGrpSpPr>
          <p:cNvPr id="44038" name="Group 28"/>
          <p:cNvGrpSpPr>
            <a:grpSpLocks/>
          </p:cNvGrpSpPr>
          <p:nvPr/>
        </p:nvGrpSpPr>
        <p:grpSpPr bwMode="auto">
          <a:xfrm>
            <a:off x="5978525" y="3252788"/>
            <a:ext cx="2667000" cy="1382712"/>
            <a:chOff x="4583322" y="1623840"/>
            <a:chExt cx="4893978" cy="2535327"/>
          </a:xfrm>
        </p:grpSpPr>
        <p:grpSp>
          <p:nvGrpSpPr>
            <p:cNvPr id="44039" name="Group 150"/>
            <p:cNvGrpSpPr>
              <a:grpSpLocks/>
            </p:cNvGrpSpPr>
            <p:nvPr/>
          </p:nvGrpSpPr>
          <p:grpSpPr bwMode="auto">
            <a:xfrm>
              <a:off x="4583322" y="1623840"/>
              <a:ext cx="4893978" cy="2535327"/>
              <a:chOff x="1905350" y="2310891"/>
              <a:chExt cx="3408955" cy="1766010"/>
            </a:xfrm>
          </p:grpSpPr>
          <p:grpSp>
            <p:nvGrpSpPr>
              <p:cNvPr id="44067" name="Group 151"/>
              <p:cNvGrpSpPr>
                <a:grpSpLocks/>
              </p:cNvGrpSpPr>
              <p:nvPr/>
            </p:nvGrpSpPr>
            <p:grpSpPr bwMode="auto">
              <a:xfrm>
                <a:off x="1905350" y="2310891"/>
                <a:ext cx="3408955" cy="1766010"/>
                <a:chOff x="1121630" y="4033430"/>
                <a:chExt cx="3408955" cy="1766010"/>
              </a:xfrm>
            </p:grpSpPr>
            <p:sp>
              <p:nvSpPr>
                <p:cNvPr id="156" name="Oval 155"/>
                <p:cNvSpPr/>
                <p:nvPr/>
              </p:nvSpPr>
              <p:spPr>
                <a:xfrm>
                  <a:off x="2487242" y="5251997"/>
                  <a:ext cx="541780" cy="54744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X</a:t>
                  </a:r>
                </a:p>
              </p:txBody>
            </p:sp>
            <p:sp>
              <p:nvSpPr>
                <p:cNvPr id="157" name="Rectangle 156"/>
                <p:cNvSpPr/>
                <p:nvPr/>
              </p:nvSpPr>
              <p:spPr>
                <a:xfrm>
                  <a:off x="2625223" y="4341620"/>
                  <a:ext cx="265817" cy="26358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58" name="Straight Connector 157"/>
                <p:cNvCxnSpPr>
                  <a:stCxn id="156" idx="0"/>
                  <a:endCxn id="157" idx="2"/>
                </p:cNvCxnSpPr>
                <p:nvPr/>
              </p:nvCxnSpPr>
              <p:spPr>
                <a:xfrm flipV="1">
                  <a:off x="2757117" y="4605204"/>
                  <a:ext cx="0" cy="64679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59" name="Straight Connector 158"/>
                <p:cNvCxnSpPr>
                  <a:stCxn id="156" idx="6"/>
                  <a:endCxn id="160" idx="1"/>
                </p:cNvCxnSpPr>
                <p:nvPr/>
              </p:nvCxnSpPr>
              <p:spPr>
                <a:xfrm flipV="1">
                  <a:off x="3029021" y="5523691"/>
                  <a:ext cx="730490" cy="202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0" name="Rectangle 159"/>
                <p:cNvSpPr/>
                <p:nvPr/>
              </p:nvSpPr>
              <p:spPr>
                <a:xfrm>
                  <a:off x="3759512" y="5389872"/>
                  <a:ext cx="265818" cy="2656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161" name="Rectangle 160"/>
                <p:cNvSpPr/>
                <p:nvPr/>
              </p:nvSpPr>
              <p:spPr>
                <a:xfrm>
                  <a:off x="1432089" y="5391900"/>
                  <a:ext cx="265817" cy="26561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62" name="Straight Connector 161"/>
                <p:cNvCxnSpPr>
                  <a:stCxn id="156" idx="2"/>
                  <a:endCxn id="161" idx="3"/>
                </p:cNvCxnSpPr>
                <p:nvPr/>
              </p:nvCxnSpPr>
              <p:spPr>
                <a:xfrm flipH="1">
                  <a:off x="1697906" y="5525719"/>
                  <a:ext cx="789336"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44078" name="Group 162"/>
                <p:cNvGrpSpPr>
                  <a:grpSpLocks/>
                </p:cNvGrpSpPr>
                <p:nvPr/>
              </p:nvGrpSpPr>
              <p:grpSpPr bwMode="auto">
                <a:xfrm>
                  <a:off x="1121630" y="5417906"/>
                  <a:ext cx="302121" cy="238132"/>
                  <a:chOff x="2363562" y="5361805"/>
                  <a:chExt cx="230016" cy="238132"/>
                </a:xfrm>
              </p:grpSpPr>
              <p:cxnSp>
                <p:nvCxnSpPr>
                  <p:cNvPr id="172" name="Straight Connector 171"/>
                  <p:cNvCxnSpPr/>
                  <p:nvPr/>
                </p:nvCxnSpPr>
                <p:spPr>
                  <a:xfrm flipH="1" flipV="1">
                    <a:off x="2363562" y="5361805"/>
                    <a:ext cx="230016" cy="109951"/>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73" name="Straight Connector 172"/>
                  <p:cNvCxnSpPr/>
                  <p:nvPr/>
                </p:nvCxnSpPr>
                <p:spPr>
                  <a:xfrm flipH="1">
                    <a:off x="2363562" y="5483459"/>
                    <a:ext cx="230016"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74" name="Straight Connector 173"/>
                  <p:cNvCxnSpPr/>
                  <p:nvPr/>
                </p:nvCxnSpPr>
                <p:spPr>
                  <a:xfrm flipH="1">
                    <a:off x="2363562" y="5471756"/>
                    <a:ext cx="230016" cy="128181"/>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44079" name="Group 163"/>
                <p:cNvGrpSpPr>
                  <a:grpSpLocks/>
                </p:cNvGrpSpPr>
                <p:nvPr/>
              </p:nvGrpSpPr>
              <p:grpSpPr bwMode="auto">
                <a:xfrm rot="10800000">
                  <a:off x="4027665" y="5382492"/>
                  <a:ext cx="502920" cy="286902"/>
                  <a:chOff x="3345037" y="5465825"/>
                  <a:chExt cx="382892" cy="286902"/>
                </a:xfrm>
              </p:grpSpPr>
              <p:cxnSp>
                <p:nvCxnSpPr>
                  <p:cNvPr id="169" name="Straight Connector 168"/>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70" name="Straight Connector 169"/>
                  <p:cNvCxnSpPr/>
                  <p:nvPr/>
                </p:nvCxnSpPr>
                <p:spPr>
                  <a:xfrm flipH="1">
                    <a:off x="3345037" y="5594184"/>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71" name="Straight Connector 170"/>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44080" name="Group 164"/>
                <p:cNvGrpSpPr>
                  <a:grpSpLocks/>
                </p:cNvGrpSpPr>
                <p:nvPr/>
              </p:nvGrpSpPr>
              <p:grpSpPr bwMode="auto">
                <a:xfrm rot="5400000">
                  <a:off x="2613669" y="4045236"/>
                  <a:ext cx="294754" cy="271141"/>
                  <a:chOff x="3503523" y="5465825"/>
                  <a:chExt cx="224408" cy="271141"/>
                </a:xfrm>
              </p:grpSpPr>
              <p:cxnSp>
                <p:nvCxnSpPr>
                  <p:cNvPr id="166" name="Straight Connector 165"/>
                  <p:cNvCxnSpPr/>
                  <p:nvPr/>
                </p:nvCxnSpPr>
                <p:spPr>
                  <a:xfrm rot="16200000" flipV="1">
                    <a:off x="3548475" y="5420873"/>
                    <a:ext cx="134502"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67" name="Straight Connector 166"/>
                  <p:cNvCxnSpPr/>
                  <p:nvPr/>
                </p:nvCxnSpPr>
                <p:spPr>
                  <a:xfrm rot="16200000" flipH="1" flipV="1">
                    <a:off x="3613699" y="5490148"/>
                    <a:ext cx="4055" cy="224408"/>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68" name="Straight Connector 167"/>
                  <p:cNvCxnSpPr/>
                  <p:nvPr/>
                </p:nvCxnSpPr>
                <p:spPr>
                  <a:xfrm rot="16200000" flipH="1" flipV="1">
                    <a:off x="3547406" y="5556443"/>
                    <a:ext cx="136641" cy="224406"/>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cxnSp>
            <p:nvCxnSpPr>
              <p:cNvPr id="153" name="Straight Arrow Connector 152"/>
              <p:cNvCxnSpPr/>
              <p:nvPr/>
            </p:nvCxnSpPr>
            <p:spPr>
              <a:xfrm>
                <a:off x="2611491" y="3693692"/>
                <a:ext cx="594539" cy="2027"/>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54" name="Straight Arrow Connector 153"/>
              <p:cNvCxnSpPr/>
              <p:nvPr/>
            </p:nvCxnSpPr>
            <p:spPr>
              <a:xfrm>
                <a:off x="3656498" y="2986070"/>
                <a:ext cx="0" cy="529196"/>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55" name="Straight Arrow Connector 154"/>
              <p:cNvCxnSpPr/>
              <p:nvPr/>
            </p:nvCxnSpPr>
            <p:spPr>
              <a:xfrm flipH="1">
                <a:off x="3833033" y="3691663"/>
                <a:ext cx="594539"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grpSp>
          <p:nvGrpSpPr>
            <p:cNvPr id="44040" name="Group 174"/>
            <p:cNvGrpSpPr>
              <a:grpSpLocks/>
            </p:cNvGrpSpPr>
            <p:nvPr/>
          </p:nvGrpSpPr>
          <p:grpSpPr bwMode="auto">
            <a:xfrm>
              <a:off x="5593014" y="3220291"/>
              <a:ext cx="743195" cy="119054"/>
              <a:chOff x="4116671" y="3421689"/>
              <a:chExt cx="1105184" cy="177042"/>
            </a:xfrm>
          </p:grpSpPr>
          <p:sp>
            <p:nvSpPr>
              <p:cNvPr id="176" name="Oval 175"/>
              <p:cNvSpPr/>
              <p:nvPr/>
            </p:nvSpPr>
            <p:spPr>
              <a:xfrm>
                <a:off x="4118379" y="3419726"/>
                <a:ext cx="177609" cy="177473"/>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p>
            </p:txBody>
          </p:sp>
          <p:cxnSp>
            <p:nvCxnSpPr>
              <p:cNvPr id="177" name="Straight Arrow Connector 176"/>
              <p:cNvCxnSpPr/>
              <p:nvPr/>
            </p:nvCxnSpPr>
            <p:spPr>
              <a:xfrm>
                <a:off x="4763840" y="3506299"/>
                <a:ext cx="272915" cy="0"/>
              </a:xfrm>
              <a:prstGeom prst="straightConnector1">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8" name="Oval 177"/>
              <p:cNvSpPr/>
              <p:nvPr/>
            </p:nvSpPr>
            <p:spPr>
              <a:xfrm>
                <a:off x="5045419" y="3419726"/>
                <a:ext cx="177609" cy="177473"/>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p>
            </p:txBody>
          </p:sp>
          <p:sp>
            <p:nvSpPr>
              <p:cNvPr id="179" name="Oval 178"/>
              <p:cNvSpPr/>
              <p:nvPr/>
            </p:nvSpPr>
            <p:spPr>
              <a:xfrm>
                <a:off x="5093069" y="3467339"/>
                <a:ext cx="73645" cy="73588"/>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p>
            </p:txBody>
          </p:sp>
          <p:cxnSp>
            <p:nvCxnSpPr>
              <p:cNvPr id="180" name="Straight Arrow Connector 179"/>
              <p:cNvCxnSpPr>
                <a:endCxn id="181" idx="2"/>
              </p:cNvCxnSpPr>
              <p:nvPr/>
            </p:nvCxnSpPr>
            <p:spPr>
              <a:xfrm>
                <a:off x="4295988" y="3506299"/>
                <a:ext cx="272915" cy="0"/>
              </a:xfrm>
              <a:prstGeom prst="straightConnector1">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1" name="Oval 180"/>
              <p:cNvSpPr/>
              <p:nvPr/>
            </p:nvSpPr>
            <p:spPr>
              <a:xfrm>
                <a:off x="4568903" y="3419726"/>
                <a:ext cx="181942" cy="177473"/>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p>
            </p:txBody>
          </p:sp>
          <p:cxnSp>
            <p:nvCxnSpPr>
              <p:cNvPr id="182" name="Straight Arrow Connector 140"/>
              <p:cNvCxnSpPr>
                <a:stCxn id="176" idx="4"/>
                <a:endCxn id="178" idx="4"/>
              </p:cNvCxnSpPr>
              <p:nvPr/>
            </p:nvCxnSpPr>
            <p:spPr>
              <a:xfrm rot="16200000" flipH="1">
                <a:off x="4670704" y="3135844"/>
                <a:ext cx="0" cy="922709"/>
              </a:xfrm>
              <a:prstGeom prst="curvedConnector3">
                <a:avLst>
                  <a:gd name="adj1" fmla="val 14964044"/>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83" name="Straight Arrow Connector 140"/>
              <p:cNvCxnSpPr>
                <a:stCxn id="176" idx="0"/>
                <a:endCxn id="181" idx="0"/>
              </p:cNvCxnSpPr>
              <p:nvPr/>
            </p:nvCxnSpPr>
            <p:spPr>
              <a:xfrm rot="16200000" flipH="1">
                <a:off x="4434611" y="3194464"/>
                <a:ext cx="0" cy="450524"/>
              </a:xfrm>
              <a:prstGeom prst="curvedConnector3">
                <a:avLst>
                  <a:gd name="adj1" fmla="val -96864407"/>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grpSp>
          <p:nvGrpSpPr>
            <p:cNvPr id="44041" name="Group 183"/>
            <p:cNvGrpSpPr>
              <a:grpSpLocks/>
            </p:cNvGrpSpPr>
            <p:nvPr/>
          </p:nvGrpSpPr>
          <p:grpSpPr bwMode="auto">
            <a:xfrm>
              <a:off x="6266996" y="2700277"/>
              <a:ext cx="743195" cy="119054"/>
              <a:chOff x="4116671" y="3421689"/>
              <a:chExt cx="1105184" cy="177042"/>
            </a:xfrm>
          </p:grpSpPr>
          <p:sp>
            <p:nvSpPr>
              <p:cNvPr id="185" name="Oval 184"/>
              <p:cNvSpPr/>
              <p:nvPr/>
            </p:nvSpPr>
            <p:spPr>
              <a:xfrm>
                <a:off x="4116802" y="3422534"/>
                <a:ext cx="177612" cy="177473"/>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p>
            </p:txBody>
          </p:sp>
          <p:cxnSp>
            <p:nvCxnSpPr>
              <p:cNvPr id="186" name="Straight Arrow Connector 185"/>
              <p:cNvCxnSpPr/>
              <p:nvPr/>
            </p:nvCxnSpPr>
            <p:spPr>
              <a:xfrm>
                <a:off x="4762266" y="3509107"/>
                <a:ext cx="272912" cy="0"/>
              </a:xfrm>
              <a:prstGeom prst="straightConnector1">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87" name="Oval 186"/>
              <p:cNvSpPr/>
              <p:nvPr/>
            </p:nvSpPr>
            <p:spPr>
              <a:xfrm>
                <a:off x="5043842" y="3422534"/>
                <a:ext cx="177612" cy="177473"/>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p>
            </p:txBody>
          </p:sp>
          <p:sp>
            <p:nvSpPr>
              <p:cNvPr id="188" name="Oval 187"/>
              <p:cNvSpPr/>
              <p:nvPr/>
            </p:nvSpPr>
            <p:spPr>
              <a:xfrm>
                <a:off x="5091495" y="3470148"/>
                <a:ext cx="73642" cy="73588"/>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p>
            </p:txBody>
          </p:sp>
          <p:cxnSp>
            <p:nvCxnSpPr>
              <p:cNvPr id="189" name="Straight Arrow Connector 188"/>
              <p:cNvCxnSpPr>
                <a:endCxn id="190" idx="2"/>
              </p:cNvCxnSpPr>
              <p:nvPr/>
            </p:nvCxnSpPr>
            <p:spPr>
              <a:xfrm>
                <a:off x="4294414" y="3509107"/>
                <a:ext cx="272912" cy="0"/>
              </a:xfrm>
              <a:prstGeom prst="straightConnector1">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90" name="Oval 189"/>
              <p:cNvSpPr/>
              <p:nvPr/>
            </p:nvSpPr>
            <p:spPr>
              <a:xfrm>
                <a:off x="4567326" y="3422534"/>
                <a:ext cx="181942" cy="177473"/>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p>
            </p:txBody>
          </p:sp>
          <p:cxnSp>
            <p:nvCxnSpPr>
              <p:cNvPr id="191" name="Straight Arrow Connector 140"/>
              <p:cNvCxnSpPr>
                <a:stCxn id="190" idx="4"/>
                <a:endCxn id="187" idx="4"/>
              </p:cNvCxnSpPr>
              <p:nvPr/>
            </p:nvCxnSpPr>
            <p:spPr>
              <a:xfrm rot="16200000" flipH="1">
                <a:off x="4894391" y="3363914"/>
                <a:ext cx="0" cy="472183"/>
              </a:xfrm>
              <a:prstGeom prst="curvedConnector3">
                <a:avLst>
                  <a:gd name="adj1" fmla="val 19293955"/>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92" name="Straight Arrow Connector 140"/>
              <p:cNvCxnSpPr>
                <a:stCxn id="185" idx="0"/>
                <a:endCxn id="190" idx="0"/>
              </p:cNvCxnSpPr>
              <p:nvPr/>
            </p:nvCxnSpPr>
            <p:spPr>
              <a:xfrm rot="16200000" flipH="1">
                <a:off x="4433037" y="3197272"/>
                <a:ext cx="0" cy="450524"/>
              </a:xfrm>
              <a:prstGeom prst="curvedConnector3">
                <a:avLst>
                  <a:gd name="adj1" fmla="val -96864407"/>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grpSp>
          <p:nvGrpSpPr>
            <p:cNvPr id="44042" name="Group 192"/>
            <p:cNvGrpSpPr>
              <a:grpSpLocks/>
            </p:cNvGrpSpPr>
            <p:nvPr/>
          </p:nvGrpSpPr>
          <p:grpSpPr bwMode="auto">
            <a:xfrm>
              <a:off x="7460940" y="3137914"/>
              <a:ext cx="743195" cy="119054"/>
              <a:chOff x="4116671" y="3421689"/>
              <a:chExt cx="1105184" cy="177042"/>
            </a:xfrm>
          </p:grpSpPr>
          <p:sp>
            <p:nvSpPr>
              <p:cNvPr id="194" name="Oval 193"/>
              <p:cNvSpPr/>
              <p:nvPr/>
            </p:nvSpPr>
            <p:spPr>
              <a:xfrm>
                <a:off x="4117424" y="3421026"/>
                <a:ext cx="177612" cy="177473"/>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p>
            </p:txBody>
          </p:sp>
          <p:cxnSp>
            <p:nvCxnSpPr>
              <p:cNvPr id="195" name="Straight Arrow Connector 194"/>
              <p:cNvCxnSpPr/>
              <p:nvPr/>
            </p:nvCxnSpPr>
            <p:spPr>
              <a:xfrm>
                <a:off x="4762888" y="3507599"/>
                <a:ext cx="272912" cy="0"/>
              </a:xfrm>
              <a:prstGeom prst="straightConnector1">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96" name="Oval 195"/>
              <p:cNvSpPr/>
              <p:nvPr/>
            </p:nvSpPr>
            <p:spPr>
              <a:xfrm>
                <a:off x="5044464" y="3421026"/>
                <a:ext cx="177612" cy="177473"/>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p>
            </p:txBody>
          </p:sp>
          <p:sp>
            <p:nvSpPr>
              <p:cNvPr id="197" name="Oval 196"/>
              <p:cNvSpPr/>
              <p:nvPr/>
            </p:nvSpPr>
            <p:spPr>
              <a:xfrm>
                <a:off x="5092117" y="3468640"/>
                <a:ext cx="73642" cy="73588"/>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p>
            </p:txBody>
          </p:sp>
          <p:cxnSp>
            <p:nvCxnSpPr>
              <p:cNvPr id="198" name="Straight Arrow Connector 197"/>
              <p:cNvCxnSpPr>
                <a:endCxn id="199" idx="2"/>
              </p:cNvCxnSpPr>
              <p:nvPr/>
            </p:nvCxnSpPr>
            <p:spPr>
              <a:xfrm>
                <a:off x="4295036" y="3507599"/>
                <a:ext cx="272912" cy="0"/>
              </a:xfrm>
              <a:prstGeom prst="straightConnector1">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99" name="Oval 198"/>
              <p:cNvSpPr/>
              <p:nvPr/>
            </p:nvSpPr>
            <p:spPr>
              <a:xfrm>
                <a:off x="4567948" y="3421026"/>
                <a:ext cx="181942" cy="177473"/>
              </a:xfrm>
              <a:prstGeom prst="ellipse">
                <a:avLst/>
              </a:prstGeom>
              <a:noFill/>
              <a:ln w="38100"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p>
            </p:txBody>
          </p:sp>
          <p:cxnSp>
            <p:nvCxnSpPr>
              <p:cNvPr id="200" name="Straight Arrow Connector 140"/>
              <p:cNvCxnSpPr>
                <a:stCxn id="194" idx="4"/>
                <a:endCxn id="196" idx="4"/>
              </p:cNvCxnSpPr>
              <p:nvPr/>
            </p:nvCxnSpPr>
            <p:spPr>
              <a:xfrm rot="16200000" flipH="1">
                <a:off x="4669751" y="3137145"/>
                <a:ext cx="0" cy="922707"/>
              </a:xfrm>
              <a:prstGeom prst="curvedConnector3">
                <a:avLst>
                  <a:gd name="adj1" fmla="val 14964044"/>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01" name="Straight Arrow Connector 140"/>
              <p:cNvCxnSpPr>
                <a:stCxn id="199" idx="0"/>
                <a:endCxn id="196" idx="0"/>
              </p:cNvCxnSpPr>
              <p:nvPr/>
            </p:nvCxnSpPr>
            <p:spPr>
              <a:xfrm rot="16200000" flipH="1">
                <a:off x="4895014" y="3184934"/>
                <a:ext cx="0" cy="472183"/>
              </a:xfrm>
              <a:prstGeom prst="curvedConnector3">
                <a:avLst>
                  <a:gd name="adj1" fmla="val -19193955"/>
                </a:avLst>
              </a:prstGeom>
              <a:ln w="38100" cmpd="sng">
                <a:solidFill>
                  <a:schemeClr val="accent4">
                    <a:lumMod val="50000"/>
                  </a:schemeClr>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grpSp>
    </p:spTree>
    <p:extLst>
      <p:ext uri="{BB962C8B-B14F-4D97-AF65-F5344CB8AC3E}">
        <p14:creationId xmlns:p14="http://schemas.microsoft.com/office/powerpoint/2010/main" val="58321059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6">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6">
                                            <p:txEl>
                                              <p:pRg st="2" end="2"/>
                                            </p:txEl>
                                          </p:spTgt>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66">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6">
                                            <p:txEl>
                                              <p:pRg st="7" end="7"/>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66">
                                            <p:txEl>
                                              <p:pRg st="8" end="8"/>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66">
                                            <p:txEl>
                                              <p:pRg st="9" end="9"/>
                                            </p:txEl>
                                          </p:spTgt>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66">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057" name="Rectangle 4"/>
          <p:cNvSpPr>
            <a:spLocks noGrp="1"/>
          </p:cNvSpPr>
          <p:nvPr>
            <p:ph type="body" idx="1"/>
          </p:nvPr>
        </p:nvSpPr>
        <p:spPr>
          <a:xfrm>
            <a:off x="457200" y="1211263"/>
            <a:ext cx="8229600" cy="1346200"/>
          </a:xfrm>
        </p:spPr>
        <p:txBody>
          <a:bodyPr/>
          <a:lstStyle/>
          <a:p>
            <a:r>
              <a:rPr lang="en-US" sz="2400" b="1" dirty="0" smtClean="0"/>
              <a:t>Problem: </a:t>
            </a:r>
            <a:r>
              <a:rPr lang="en-US" sz="2400" dirty="0" smtClean="0"/>
              <a:t>Product of </a:t>
            </a:r>
            <a:r>
              <a:rPr lang="en-US" sz="2400" i="1" dirty="0" smtClean="0">
                <a:latin typeface="Times New Roman"/>
                <a:cs typeface="Times New Roman"/>
              </a:rPr>
              <a:t>d</a:t>
            </a:r>
            <a:r>
              <a:rPr lang="en-US" sz="2400" dirty="0" smtClean="0"/>
              <a:t> messages = complex distribution.</a:t>
            </a:r>
          </a:p>
          <a:p>
            <a:pPr lvl="1"/>
            <a:r>
              <a:rPr lang="en-US" sz="2000" b="1" dirty="0" smtClean="0"/>
              <a:t>Solution: </a:t>
            </a:r>
            <a:r>
              <a:rPr lang="en-US" sz="2000" dirty="0" smtClean="0"/>
              <a:t>Approximate with a simpler distribution.</a:t>
            </a:r>
          </a:p>
          <a:p>
            <a:pPr lvl="1"/>
            <a:r>
              <a:rPr lang="en-US" sz="2000" dirty="0" smtClean="0">
                <a:solidFill>
                  <a:schemeClr val="accent1"/>
                </a:solidFill>
              </a:rPr>
              <a:t>For speed, compute approximation </a:t>
            </a:r>
            <a:r>
              <a:rPr lang="en-US" sz="2000" i="1" dirty="0" smtClean="0">
                <a:solidFill>
                  <a:schemeClr val="accent1"/>
                </a:solidFill>
              </a:rPr>
              <a:t>without </a:t>
            </a:r>
            <a:r>
              <a:rPr lang="en-US" sz="2000" dirty="0" smtClean="0">
                <a:solidFill>
                  <a:schemeClr val="accent1"/>
                </a:solidFill>
              </a:rPr>
              <a:t>computing full product.</a:t>
            </a:r>
          </a:p>
        </p:txBody>
      </p:sp>
      <p:sp>
        <p:nvSpPr>
          <p:cNvPr id="66" name="Content Placeholder 2"/>
          <p:cNvSpPr txBox="1">
            <a:spLocks/>
          </p:cNvSpPr>
          <p:nvPr/>
        </p:nvSpPr>
        <p:spPr>
          <a:xfrm>
            <a:off x="538163" y="2557463"/>
            <a:ext cx="8153400" cy="4164012"/>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bIns="182880">
            <a:normAutofit/>
          </a:bodyPr>
          <a:lstStyle/>
          <a:p>
            <a:pPr marL="342900" indent="-342900">
              <a:spcBef>
                <a:spcPct val="20000"/>
              </a:spcBef>
              <a:buFont typeface="Arial" charset="0"/>
              <a:buNone/>
              <a:defRPr/>
            </a:pPr>
            <a:r>
              <a:rPr lang="en-US" sz="2500" dirty="0"/>
              <a:t>EP provides four special advantages over pruning:</a:t>
            </a:r>
          </a:p>
          <a:p>
            <a:pPr marL="342900" indent="-342900">
              <a:spcBef>
                <a:spcPct val="20000"/>
              </a:spcBef>
              <a:buFont typeface="Arial" charset="0"/>
              <a:buNone/>
              <a:defRPr/>
            </a:pPr>
            <a:endParaRPr lang="en-US" sz="900" dirty="0"/>
          </a:p>
          <a:p>
            <a:pPr marL="342900" indent="-342900">
              <a:spcBef>
                <a:spcPct val="20000"/>
              </a:spcBef>
              <a:buFont typeface="Arial" charset="0"/>
              <a:buAutoNum type="arabicPeriod"/>
              <a:defRPr/>
            </a:pPr>
            <a:r>
              <a:rPr lang="en-US" sz="2500" b="1" dirty="0"/>
              <a:t>General recipe </a:t>
            </a:r>
            <a:r>
              <a:rPr lang="en-US" sz="2500" dirty="0"/>
              <a:t>that can be used in many settings.</a:t>
            </a:r>
            <a:endParaRPr lang="en-US" sz="2500" b="1" dirty="0"/>
          </a:p>
          <a:p>
            <a:pPr marL="342900" indent="-342900">
              <a:spcBef>
                <a:spcPct val="20000"/>
              </a:spcBef>
              <a:buFont typeface="Arial" charset="0"/>
              <a:buAutoNum type="arabicPeriod"/>
              <a:defRPr/>
            </a:pPr>
            <a:r>
              <a:rPr lang="en-US" sz="2500" b="1" dirty="0"/>
              <a:t>Efficient.  </a:t>
            </a:r>
            <a:r>
              <a:rPr lang="en-US" sz="2500" dirty="0">
                <a:solidFill>
                  <a:schemeClr val="accent1"/>
                </a:solidFill>
              </a:rPr>
              <a:t>Uses approximations that are very fast.</a:t>
            </a:r>
          </a:p>
          <a:p>
            <a:pPr marL="342900" indent="-342900">
              <a:spcBef>
                <a:spcPct val="20000"/>
              </a:spcBef>
              <a:buFont typeface="Arial" charset="0"/>
              <a:buAutoNum type="arabicPeriod"/>
              <a:defRPr/>
            </a:pPr>
            <a:r>
              <a:rPr lang="en-US" sz="2500" b="1" dirty="0"/>
              <a:t>Conservative.  </a:t>
            </a:r>
            <a:r>
              <a:rPr lang="en-US" sz="2500" dirty="0"/>
              <a:t>Unlike pruning, never forces </a:t>
            </a:r>
            <a:r>
              <a:rPr lang="en-US" sz="2500" i="1" dirty="0" smtClean="0">
                <a:latin typeface="Times New Roman"/>
                <a:cs typeface="Times New Roman"/>
              </a:rPr>
              <a:t>b</a:t>
            </a:r>
            <a:r>
              <a:rPr lang="en-US" sz="2500" dirty="0" smtClean="0">
                <a:latin typeface="Times New Roman"/>
                <a:cs typeface="Times New Roman"/>
              </a:rPr>
              <a:t>(</a:t>
            </a:r>
            <a:r>
              <a:rPr lang="en-US" sz="2500" i="1" dirty="0" smtClean="0">
                <a:latin typeface="Times New Roman"/>
                <a:cs typeface="Times New Roman"/>
              </a:rPr>
              <a:t>x</a:t>
            </a:r>
            <a:r>
              <a:rPr lang="en-US" sz="2500" dirty="0" smtClean="0">
                <a:latin typeface="Times New Roman"/>
                <a:cs typeface="Times New Roman"/>
              </a:rPr>
              <a:t>)</a:t>
            </a:r>
            <a:r>
              <a:rPr lang="en-US" sz="2500" dirty="0" smtClean="0"/>
              <a:t> </a:t>
            </a:r>
            <a:r>
              <a:rPr lang="en-US" sz="2500" dirty="0"/>
              <a:t>to </a:t>
            </a:r>
            <a:r>
              <a:rPr lang="en-US" sz="2500" i="1" dirty="0">
                <a:latin typeface="Times New Roman"/>
                <a:cs typeface="Times New Roman"/>
              </a:rPr>
              <a:t>0</a:t>
            </a:r>
            <a:r>
              <a:rPr lang="en-US" sz="2500" dirty="0"/>
              <a:t>.</a:t>
            </a:r>
          </a:p>
          <a:p>
            <a:pPr marL="800100" lvl="1" indent="-342900">
              <a:spcBef>
                <a:spcPct val="20000"/>
              </a:spcBef>
              <a:buFont typeface="Arial" charset="0"/>
              <a:buChar char="•"/>
              <a:defRPr/>
            </a:pPr>
            <a:r>
              <a:rPr lang="en-US" sz="2500" dirty="0"/>
              <a:t>Never kills off a value x that had been possible.</a:t>
            </a:r>
            <a:endParaRPr lang="en-US" sz="2500" b="1" dirty="0"/>
          </a:p>
          <a:p>
            <a:pPr marL="342900" indent="-342900">
              <a:spcBef>
                <a:spcPct val="20000"/>
              </a:spcBef>
              <a:buFont typeface="Arial" charset="0"/>
              <a:buAutoNum type="arabicPeriod"/>
              <a:defRPr/>
            </a:pPr>
            <a:r>
              <a:rPr lang="en-US" sz="2500" b="1" dirty="0"/>
              <a:t>Adaptive.  </a:t>
            </a:r>
            <a:r>
              <a:rPr lang="en-US" sz="2500" dirty="0"/>
              <a:t>Approximates </a:t>
            </a:r>
            <a:r>
              <a:rPr lang="en-US" sz="2500" i="1" dirty="0">
                <a:latin typeface="Times New Roman"/>
                <a:cs typeface="Times New Roman"/>
              </a:rPr>
              <a:t>µ</a:t>
            </a:r>
            <a:r>
              <a:rPr lang="en-US" sz="2500" dirty="0">
                <a:latin typeface="Times New Roman"/>
                <a:cs typeface="Times New Roman"/>
              </a:rPr>
              <a:t>(</a:t>
            </a:r>
            <a:r>
              <a:rPr lang="en-US" sz="2500" i="1" dirty="0">
                <a:latin typeface="Times New Roman"/>
                <a:cs typeface="Times New Roman"/>
              </a:rPr>
              <a:t>x</a:t>
            </a:r>
            <a:r>
              <a:rPr lang="en-US" sz="2500" dirty="0">
                <a:latin typeface="Times New Roman"/>
                <a:cs typeface="Times New Roman"/>
              </a:rPr>
              <a:t>)</a:t>
            </a:r>
            <a:r>
              <a:rPr lang="en-US" sz="2500" dirty="0"/>
              <a:t> more carefully </a:t>
            </a:r>
            <a:br>
              <a:rPr lang="en-US" sz="2500" dirty="0"/>
            </a:br>
            <a:r>
              <a:rPr lang="en-US" sz="2500" dirty="0"/>
              <a:t>if </a:t>
            </a:r>
            <a:r>
              <a:rPr lang="en-US" sz="2500" i="1" dirty="0">
                <a:latin typeface="Times New Roman"/>
                <a:cs typeface="Times New Roman"/>
              </a:rPr>
              <a:t>x</a:t>
            </a:r>
            <a:r>
              <a:rPr lang="en-US" sz="2500" dirty="0"/>
              <a:t> is favored by the </a:t>
            </a:r>
            <a:r>
              <a:rPr lang="en-US" sz="2500" i="1" dirty="0"/>
              <a:t>other</a:t>
            </a:r>
            <a:r>
              <a:rPr lang="en-US" sz="2500" dirty="0"/>
              <a:t> messages.</a:t>
            </a:r>
          </a:p>
          <a:p>
            <a:pPr marL="800100" lvl="1" indent="-342900">
              <a:spcBef>
                <a:spcPct val="20000"/>
              </a:spcBef>
              <a:buFont typeface="Arial" charset="0"/>
              <a:buChar char="•"/>
              <a:defRPr/>
            </a:pPr>
            <a:r>
              <a:rPr lang="en-US" sz="2500" dirty="0"/>
              <a:t>Tries to be accurate on the most “plausible” values.</a:t>
            </a:r>
          </a:p>
        </p:txBody>
      </p:sp>
      <p:sp>
        <p:nvSpPr>
          <p:cNvPr id="45059" name="Title 1"/>
          <p:cNvSpPr>
            <a:spLocks noGrp="1"/>
          </p:cNvSpPr>
          <p:nvPr>
            <p:ph type="title" idx="4294967295"/>
          </p:nvPr>
        </p:nvSpPr>
        <p:spPr/>
        <p:txBody>
          <a:bodyPr/>
          <a:lstStyle/>
          <a:p>
            <a:pPr eaLnBrk="1" hangingPunct="1"/>
            <a:r>
              <a:rPr lang="en-US" sz="4000" smtClean="0"/>
              <a:t>Expectation Propagation (EP)</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4EA2926C-0297-40ED-908C-0FDCD8C71C8E}" type="slidenum">
              <a:rPr lang="en-US" sz="1200">
                <a:solidFill>
                  <a:schemeClr val="tx1">
                    <a:tint val="75000"/>
                  </a:schemeClr>
                </a:solidFill>
                <a:latin typeface="+mn-lt"/>
                <a:cs typeface="+mn-cs"/>
              </a:rPr>
              <a:pPr algn="r" fontAlgn="auto">
                <a:spcBef>
                  <a:spcPts val="0"/>
                </a:spcBef>
                <a:spcAft>
                  <a:spcPts val="0"/>
                </a:spcAft>
                <a:defRPr/>
              </a:pPr>
              <a:t>307</a:t>
            </a:fld>
            <a:endParaRPr lang="en-US" sz="1200">
              <a:solidFill>
                <a:schemeClr val="tx1">
                  <a:tint val="75000"/>
                </a:schemeClr>
              </a:solidFill>
              <a:latin typeface="+mn-lt"/>
              <a:cs typeface="+mn-cs"/>
            </a:endParaRPr>
          </a:p>
        </p:txBody>
      </p:sp>
      <p:sp>
        <p:nvSpPr>
          <p:cNvPr id="27" name="TextBox 26"/>
          <p:cNvSpPr txBox="1"/>
          <p:nvPr/>
        </p:nvSpPr>
        <p:spPr>
          <a:xfrm>
            <a:off x="4873752" y="6305550"/>
            <a:ext cx="3817811" cy="411163"/>
          </a:xfrm>
          <a:prstGeom prst="rect">
            <a:avLst/>
          </a:prstGeom>
          <a:solidFill>
            <a:schemeClr val="accent6">
              <a:lumMod val="60000"/>
              <a:lumOff val="40000"/>
            </a:schemeClr>
          </a:solidFill>
        </p:spPr>
        <p:txBody>
          <a:bodyPr anchor="ctr"/>
          <a:lstStyle/>
          <a:p>
            <a:pPr algn="r">
              <a:defRPr/>
            </a:pPr>
            <a:r>
              <a:rPr lang="en-US" sz="1800" dirty="0"/>
              <a:t>(</a:t>
            </a:r>
            <a:r>
              <a:rPr lang="en-US" sz="1800" dirty="0" err="1"/>
              <a:t>Minka</a:t>
            </a:r>
            <a:r>
              <a:rPr lang="en-US" sz="1800" dirty="0"/>
              <a:t>, </a:t>
            </a:r>
            <a:r>
              <a:rPr lang="en-US" sz="1800" dirty="0" smtClean="0"/>
              <a:t>2001; </a:t>
            </a:r>
            <a:r>
              <a:rPr lang="en-US" sz="1800" dirty="0" err="1" smtClean="0"/>
              <a:t>Heskes</a:t>
            </a:r>
            <a:r>
              <a:rPr lang="en-US" sz="1800" dirty="0" smtClean="0"/>
              <a:t> &amp; </a:t>
            </a:r>
            <a:r>
              <a:rPr lang="en-US" sz="1800" dirty="0" err="1" smtClean="0"/>
              <a:t>Zoeter</a:t>
            </a:r>
            <a:r>
              <a:rPr lang="en-US" sz="1800" dirty="0" smtClean="0"/>
              <a:t>, 2002) </a:t>
            </a:r>
            <a:endParaRPr lang="en-US" sz="1800" dirty="0"/>
          </a:p>
        </p:txBody>
      </p:sp>
    </p:spTree>
    <p:extLst>
      <p:ext uri="{BB962C8B-B14F-4D97-AF65-F5344CB8AC3E}">
        <p14:creationId xmlns:p14="http://schemas.microsoft.com/office/powerpoint/2010/main" val="317422500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6">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6">
                                            <p:txEl>
                                              <p:pRg st="0" end="0"/>
                                            </p:txEl>
                                          </p:spTgt>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2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66">
                                            <p:txEl>
                                              <p:pRg st="2" end="2"/>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66">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6">
                                            <p:txEl>
                                              <p:pRg st="4" end="4"/>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66">
                                            <p:txEl>
                                              <p:pRg st="5" end="5"/>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66">
                                            <p:txEl>
                                              <p:pRg st="6" end="6"/>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66">
                                            <p:txEl>
                                              <p:pRg st="7" end="7"/>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build="p" animBg="1"/>
      <p:bldP spid="27" grpId="0" animBg="1"/>
    </p:bldLst>
  </p:timing>
</p:sld>
</file>

<file path=ppt/slides/slide3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6081" name="Rectangle 2"/>
          <p:cNvSpPr>
            <a:spLocks noGrp="1"/>
          </p:cNvSpPr>
          <p:nvPr>
            <p:ph type="title"/>
          </p:nvPr>
        </p:nvSpPr>
        <p:spPr/>
        <p:txBody>
          <a:bodyPr/>
          <a:lstStyle/>
          <a:p>
            <a:pPr eaLnBrk="1" hangingPunct="1"/>
            <a:r>
              <a:rPr lang="en-US" sz="4000" smtClean="0"/>
              <a:t>Expectation Propagation (EP)</a:t>
            </a:r>
          </a:p>
        </p:txBody>
      </p:sp>
      <p:sp>
        <p:nvSpPr>
          <p:cNvPr id="160" name="Oval 159"/>
          <p:cNvSpPr/>
          <p:nvPr/>
        </p:nvSpPr>
        <p:spPr>
          <a:xfrm>
            <a:off x="1395413" y="2936875"/>
            <a:ext cx="795337" cy="80803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1</a:t>
            </a:r>
            <a:endParaRPr lang="en-US" sz="2400" i="1">
              <a:solidFill>
                <a:schemeClr val="tx1"/>
              </a:solidFill>
              <a:latin typeface="Times New Roman" pitchFamily="18" charset="0"/>
              <a:cs typeface="Times New Roman" pitchFamily="18" charset="0"/>
            </a:endParaRPr>
          </a:p>
        </p:txBody>
      </p:sp>
      <p:sp>
        <p:nvSpPr>
          <p:cNvPr id="161" name="Rectangle 160"/>
          <p:cNvSpPr/>
          <p:nvPr/>
        </p:nvSpPr>
        <p:spPr>
          <a:xfrm>
            <a:off x="1606550" y="4310063"/>
            <a:ext cx="387350" cy="392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62" name="Straight Connector 161"/>
          <p:cNvCxnSpPr>
            <a:stCxn id="160" idx="4"/>
            <a:endCxn id="161" idx="0"/>
          </p:cNvCxnSpPr>
          <p:nvPr/>
        </p:nvCxnSpPr>
        <p:spPr>
          <a:xfrm>
            <a:off x="1793875" y="3759200"/>
            <a:ext cx="6350" cy="53657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3" name="Straight Connector 162"/>
          <p:cNvCxnSpPr>
            <a:stCxn id="160" idx="6"/>
            <a:endCxn id="165" idx="2"/>
          </p:cNvCxnSpPr>
          <p:nvPr/>
        </p:nvCxnSpPr>
        <p:spPr>
          <a:xfrm>
            <a:off x="2205038" y="3341688"/>
            <a:ext cx="738187" cy="1223962"/>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4" name="Rectangle 163"/>
          <p:cNvSpPr/>
          <p:nvPr/>
        </p:nvSpPr>
        <p:spPr>
          <a:xfrm>
            <a:off x="2352675" y="3694113"/>
            <a:ext cx="390525" cy="3905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165" name="Oval 164"/>
          <p:cNvSpPr/>
          <p:nvPr/>
        </p:nvSpPr>
        <p:spPr>
          <a:xfrm>
            <a:off x="2957513" y="4160838"/>
            <a:ext cx="798512" cy="80803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2</a:t>
            </a:r>
            <a:endParaRPr lang="en-US" sz="2400" i="1">
              <a:solidFill>
                <a:schemeClr val="tx1"/>
              </a:solidFill>
              <a:latin typeface="Times New Roman" pitchFamily="18" charset="0"/>
              <a:cs typeface="Times New Roman" pitchFamily="18" charset="0"/>
            </a:endParaRPr>
          </a:p>
        </p:txBody>
      </p:sp>
      <p:sp>
        <p:nvSpPr>
          <p:cNvPr id="166" name="Rectangle 165"/>
          <p:cNvSpPr/>
          <p:nvPr/>
        </p:nvSpPr>
        <p:spPr>
          <a:xfrm>
            <a:off x="3151188" y="5400675"/>
            <a:ext cx="392112" cy="392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46089" name="Straight Connector 166"/>
          <p:cNvCxnSpPr>
            <a:cxnSpLocks noChangeShapeType="1"/>
            <a:stCxn id="165" idx="4"/>
            <a:endCxn id="166" idx="0"/>
          </p:cNvCxnSpPr>
          <p:nvPr/>
        </p:nvCxnSpPr>
        <p:spPr bwMode="auto">
          <a:xfrm flipH="1">
            <a:off x="3348038" y="4983163"/>
            <a:ext cx="9525" cy="403225"/>
          </a:xfrm>
          <a:prstGeom prst="line">
            <a:avLst/>
          </a:prstGeom>
          <a:noFill/>
          <a:ln w="28575" algn="ctr">
            <a:solidFill>
              <a:schemeClr val="tx1"/>
            </a:solidFill>
            <a:round/>
            <a:headEnd/>
            <a:tailEnd/>
          </a:ln>
        </p:spPr>
      </p:cxnSp>
      <p:cxnSp>
        <p:nvCxnSpPr>
          <p:cNvPr id="168" name="Straight Connector 167"/>
          <p:cNvCxnSpPr>
            <a:stCxn id="165" idx="7"/>
            <a:endCxn id="170" idx="3"/>
          </p:cNvCxnSpPr>
          <p:nvPr/>
        </p:nvCxnSpPr>
        <p:spPr>
          <a:xfrm flipV="1">
            <a:off x="3638550" y="3271838"/>
            <a:ext cx="1428750" cy="99377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9" name="Rectangle 168"/>
          <p:cNvSpPr/>
          <p:nvPr/>
        </p:nvSpPr>
        <p:spPr>
          <a:xfrm>
            <a:off x="4184650" y="3594100"/>
            <a:ext cx="392113" cy="3905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170" name="Oval 169"/>
          <p:cNvSpPr/>
          <p:nvPr/>
        </p:nvSpPr>
        <p:spPr>
          <a:xfrm>
            <a:off x="4951413" y="2570163"/>
            <a:ext cx="795337" cy="80486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3</a:t>
            </a:r>
            <a:endParaRPr lang="en-US" sz="2400" i="1">
              <a:solidFill>
                <a:schemeClr val="tx1"/>
              </a:solidFill>
              <a:latin typeface="Times New Roman" pitchFamily="18" charset="0"/>
              <a:cs typeface="Times New Roman" pitchFamily="18" charset="0"/>
            </a:endParaRPr>
          </a:p>
        </p:txBody>
      </p:sp>
      <p:sp>
        <p:nvSpPr>
          <p:cNvPr id="171" name="Rectangle 170"/>
          <p:cNvSpPr/>
          <p:nvPr/>
        </p:nvSpPr>
        <p:spPr>
          <a:xfrm>
            <a:off x="5172075" y="3943350"/>
            <a:ext cx="390525" cy="392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72" name="Straight Connector 171"/>
          <p:cNvCxnSpPr>
            <a:stCxn id="170" idx="4"/>
            <a:endCxn id="171" idx="0"/>
          </p:cNvCxnSpPr>
          <p:nvPr/>
        </p:nvCxnSpPr>
        <p:spPr>
          <a:xfrm>
            <a:off x="5349875" y="3389313"/>
            <a:ext cx="17463" cy="53975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3" name="Straight Connector 172"/>
          <p:cNvCxnSpPr>
            <a:stCxn id="170" idx="5"/>
            <a:endCxn id="175" idx="2"/>
          </p:cNvCxnSpPr>
          <p:nvPr/>
        </p:nvCxnSpPr>
        <p:spPr>
          <a:xfrm>
            <a:off x="5630863" y="3271838"/>
            <a:ext cx="1717675" cy="735012"/>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4" name="Rectangle 173"/>
          <p:cNvSpPr/>
          <p:nvPr/>
        </p:nvSpPr>
        <p:spPr>
          <a:xfrm>
            <a:off x="6283325" y="3406775"/>
            <a:ext cx="392113" cy="3905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175" name="Oval 174"/>
          <p:cNvSpPr/>
          <p:nvPr/>
        </p:nvSpPr>
        <p:spPr>
          <a:xfrm>
            <a:off x="7362825" y="3602038"/>
            <a:ext cx="795338" cy="80803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4</a:t>
            </a:r>
            <a:endParaRPr lang="en-US" sz="2400" i="1">
              <a:solidFill>
                <a:schemeClr val="tx1"/>
              </a:solidFill>
              <a:latin typeface="Times New Roman" pitchFamily="18" charset="0"/>
              <a:cs typeface="Times New Roman" pitchFamily="18" charset="0"/>
            </a:endParaRPr>
          </a:p>
        </p:txBody>
      </p:sp>
      <p:sp>
        <p:nvSpPr>
          <p:cNvPr id="176" name="Rectangle 175"/>
          <p:cNvSpPr/>
          <p:nvPr/>
        </p:nvSpPr>
        <p:spPr>
          <a:xfrm>
            <a:off x="7578725" y="4984750"/>
            <a:ext cx="392113" cy="392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77" name="Straight Connector 176"/>
          <p:cNvCxnSpPr>
            <a:stCxn id="175" idx="4"/>
            <a:endCxn id="176" idx="0"/>
          </p:cNvCxnSpPr>
          <p:nvPr/>
        </p:nvCxnSpPr>
        <p:spPr>
          <a:xfrm>
            <a:off x="7758113" y="4410075"/>
            <a:ext cx="15875" cy="57467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4" name="Straight Connector 183"/>
          <p:cNvCxnSpPr>
            <a:stCxn id="175" idx="6"/>
          </p:cNvCxnSpPr>
          <p:nvPr/>
        </p:nvCxnSpPr>
        <p:spPr>
          <a:xfrm>
            <a:off x="6477000" y="3810000"/>
            <a:ext cx="20638" cy="9477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8" name="Oval 187"/>
          <p:cNvSpPr/>
          <p:nvPr/>
        </p:nvSpPr>
        <p:spPr>
          <a:xfrm>
            <a:off x="3011488" y="1687513"/>
            <a:ext cx="795337" cy="80803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7</a:t>
            </a:r>
            <a:endParaRPr lang="en-US" sz="2400" i="1">
              <a:solidFill>
                <a:schemeClr val="tx1"/>
              </a:solidFill>
              <a:latin typeface="Times New Roman" pitchFamily="18" charset="0"/>
              <a:cs typeface="Times New Roman" pitchFamily="18" charset="0"/>
            </a:endParaRPr>
          </a:p>
        </p:txBody>
      </p:sp>
      <p:sp>
        <p:nvSpPr>
          <p:cNvPr id="189" name="Rectangle 188"/>
          <p:cNvSpPr/>
          <p:nvPr/>
        </p:nvSpPr>
        <p:spPr>
          <a:xfrm>
            <a:off x="3217863" y="2927350"/>
            <a:ext cx="392112" cy="392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90" name="Straight Connector 189"/>
          <p:cNvCxnSpPr>
            <a:stCxn id="188" idx="4"/>
            <a:endCxn id="189" idx="0"/>
          </p:cNvCxnSpPr>
          <p:nvPr/>
        </p:nvCxnSpPr>
        <p:spPr>
          <a:xfrm>
            <a:off x="3409950" y="2509838"/>
            <a:ext cx="4763" cy="40322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1" name="Straight Connector 190"/>
          <p:cNvCxnSpPr>
            <a:stCxn id="188" idx="5"/>
            <a:endCxn id="170" idx="1"/>
          </p:cNvCxnSpPr>
          <p:nvPr/>
        </p:nvCxnSpPr>
        <p:spPr>
          <a:xfrm>
            <a:off x="3690938" y="2390775"/>
            <a:ext cx="1376362" cy="28257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92" name="Rectangle 191"/>
          <p:cNvSpPr/>
          <p:nvPr/>
        </p:nvSpPr>
        <p:spPr>
          <a:xfrm>
            <a:off x="4192588" y="2298700"/>
            <a:ext cx="392112" cy="392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180" name="Oval 179"/>
          <p:cNvSpPr/>
          <p:nvPr/>
        </p:nvSpPr>
        <p:spPr>
          <a:xfrm>
            <a:off x="6113463" y="4773613"/>
            <a:ext cx="795337" cy="80486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5</a:t>
            </a:r>
            <a:endParaRPr lang="en-US" sz="2400" i="1">
              <a:solidFill>
                <a:schemeClr val="tx1"/>
              </a:solidFill>
              <a:latin typeface="Times New Roman" pitchFamily="18" charset="0"/>
              <a:cs typeface="Times New Roman" pitchFamily="18" charset="0"/>
            </a:endParaRPr>
          </a:p>
        </p:txBody>
      </p:sp>
      <p:sp>
        <p:nvSpPr>
          <p:cNvPr id="181" name="Rectangle 180"/>
          <p:cNvSpPr/>
          <p:nvPr/>
        </p:nvSpPr>
        <p:spPr>
          <a:xfrm>
            <a:off x="6334125" y="6038850"/>
            <a:ext cx="387350" cy="392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82" name="Straight Connector 181"/>
          <p:cNvCxnSpPr>
            <a:stCxn id="180" idx="4"/>
            <a:endCxn id="181" idx="0"/>
          </p:cNvCxnSpPr>
          <p:nvPr/>
        </p:nvCxnSpPr>
        <p:spPr>
          <a:xfrm>
            <a:off x="6511925" y="5592763"/>
            <a:ext cx="15875" cy="43180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29758" name="Group 62"/>
          <p:cNvGrpSpPr>
            <a:grpSpLocks/>
          </p:cNvGrpSpPr>
          <p:nvPr/>
        </p:nvGrpSpPr>
        <p:grpSpPr bwMode="auto">
          <a:xfrm>
            <a:off x="4524375" y="1570038"/>
            <a:ext cx="2640013" cy="2338387"/>
            <a:chOff x="2850" y="989"/>
            <a:chExt cx="1663" cy="1473"/>
          </a:xfrm>
        </p:grpSpPr>
        <p:sp>
          <p:nvSpPr>
            <p:cNvPr id="46118" name="Text Box 40"/>
            <p:cNvSpPr txBox="1">
              <a:spLocks noChangeArrowheads="1"/>
            </p:cNvSpPr>
            <p:nvPr/>
          </p:nvSpPr>
          <p:spPr bwMode="auto">
            <a:xfrm>
              <a:off x="3005" y="989"/>
              <a:ext cx="1508" cy="404"/>
            </a:xfrm>
            <a:prstGeom prst="rect">
              <a:avLst/>
            </a:prstGeom>
            <a:noFill/>
            <a:ln w="9525">
              <a:noFill/>
              <a:miter lim="800000"/>
              <a:headEnd/>
              <a:tailEnd/>
            </a:ln>
          </p:spPr>
          <p:txBody>
            <a:bodyPr wrap="none">
              <a:spAutoFit/>
            </a:bodyPr>
            <a:lstStyle/>
            <a:p>
              <a:pPr defTabSz="914400"/>
              <a:r>
                <a:rPr lang="en-US" sz="1800">
                  <a:solidFill>
                    <a:srgbClr val="FF0000"/>
                  </a:solidFill>
                  <a:latin typeface="Arial" charset="0"/>
                </a:rPr>
                <a:t>exponential-family</a:t>
              </a:r>
              <a:br>
                <a:rPr lang="en-US" sz="1800">
                  <a:solidFill>
                    <a:srgbClr val="FF0000"/>
                  </a:solidFill>
                  <a:latin typeface="Arial" charset="0"/>
                </a:rPr>
              </a:br>
              <a:r>
                <a:rPr lang="en-US" sz="1800">
                  <a:solidFill>
                    <a:srgbClr val="FF0000"/>
                  </a:solidFill>
                  <a:latin typeface="Arial" charset="0"/>
                </a:rPr>
                <a:t>approximations inside</a:t>
              </a:r>
            </a:p>
          </p:txBody>
        </p:sp>
        <p:sp>
          <p:nvSpPr>
            <p:cNvPr id="46119" name="Freeform 39"/>
            <p:cNvSpPr>
              <a:spLocks/>
            </p:cNvSpPr>
            <p:nvPr/>
          </p:nvSpPr>
          <p:spPr bwMode="auto">
            <a:xfrm>
              <a:off x="2850" y="1401"/>
              <a:ext cx="1039" cy="1061"/>
            </a:xfrm>
            <a:custGeom>
              <a:avLst/>
              <a:gdLst>
                <a:gd name="T0" fmla="*/ 31 w 1170"/>
                <a:gd name="T1" fmla="*/ 503 h 1158"/>
                <a:gd name="T2" fmla="*/ 69 w 1170"/>
                <a:gd name="T3" fmla="*/ 590 h 1158"/>
                <a:gd name="T4" fmla="*/ 72 w 1170"/>
                <a:gd name="T5" fmla="*/ 604 h 1158"/>
                <a:gd name="T6" fmla="*/ 101 w 1170"/>
                <a:gd name="T7" fmla="*/ 618 h 1158"/>
                <a:gd name="T8" fmla="*/ 156 w 1170"/>
                <a:gd name="T9" fmla="*/ 638 h 1158"/>
                <a:gd name="T10" fmla="*/ 218 w 1170"/>
                <a:gd name="T11" fmla="*/ 661 h 1158"/>
                <a:gd name="T12" fmla="*/ 288 w 1170"/>
                <a:gd name="T13" fmla="*/ 685 h 1158"/>
                <a:gd name="T14" fmla="*/ 341 w 1170"/>
                <a:gd name="T15" fmla="*/ 661 h 1158"/>
                <a:gd name="T16" fmla="*/ 366 w 1170"/>
                <a:gd name="T17" fmla="*/ 651 h 1158"/>
                <a:gd name="T18" fmla="*/ 402 w 1170"/>
                <a:gd name="T19" fmla="*/ 636 h 1158"/>
                <a:gd name="T20" fmla="*/ 441 w 1170"/>
                <a:gd name="T21" fmla="*/ 614 h 1158"/>
                <a:gd name="T22" fmla="*/ 478 w 1170"/>
                <a:gd name="T23" fmla="*/ 594 h 1158"/>
                <a:gd name="T24" fmla="*/ 486 w 1170"/>
                <a:gd name="T25" fmla="*/ 584 h 1158"/>
                <a:gd name="T26" fmla="*/ 542 w 1170"/>
                <a:gd name="T27" fmla="*/ 506 h 1158"/>
                <a:gd name="T28" fmla="*/ 559 w 1170"/>
                <a:gd name="T29" fmla="*/ 479 h 1158"/>
                <a:gd name="T30" fmla="*/ 570 w 1170"/>
                <a:gd name="T31" fmla="*/ 377 h 1158"/>
                <a:gd name="T32" fmla="*/ 556 w 1170"/>
                <a:gd name="T33" fmla="*/ 175 h 1158"/>
                <a:gd name="T34" fmla="*/ 545 w 1170"/>
                <a:gd name="T35" fmla="*/ 123 h 1158"/>
                <a:gd name="T36" fmla="*/ 531 w 1170"/>
                <a:gd name="T37" fmla="*/ 65 h 1158"/>
                <a:gd name="T38" fmla="*/ 469 w 1170"/>
                <a:gd name="T39" fmla="*/ 41 h 1158"/>
                <a:gd name="T40" fmla="*/ 363 w 1170"/>
                <a:gd name="T41" fmla="*/ 0 h 1158"/>
                <a:gd name="T42" fmla="*/ 241 w 1170"/>
                <a:gd name="T43" fmla="*/ 5 h 1158"/>
                <a:gd name="T44" fmla="*/ 151 w 1170"/>
                <a:gd name="T45" fmla="*/ 24 h 1158"/>
                <a:gd name="T46" fmla="*/ 95 w 1170"/>
                <a:gd name="T47" fmla="*/ 67 h 1158"/>
                <a:gd name="T48" fmla="*/ 69 w 1170"/>
                <a:gd name="T49" fmla="*/ 108 h 1158"/>
                <a:gd name="T50" fmla="*/ 46 w 1170"/>
                <a:gd name="T51" fmla="*/ 189 h 1158"/>
                <a:gd name="T52" fmla="*/ 25 w 1170"/>
                <a:gd name="T53" fmla="*/ 259 h 1158"/>
                <a:gd name="T54" fmla="*/ 22 w 1170"/>
                <a:gd name="T55" fmla="*/ 280 h 1158"/>
                <a:gd name="T56" fmla="*/ 16 w 1170"/>
                <a:gd name="T57" fmla="*/ 300 h 1158"/>
                <a:gd name="T58" fmla="*/ 20 w 1170"/>
                <a:gd name="T59" fmla="*/ 473 h 1158"/>
                <a:gd name="T60" fmla="*/ 31 w 1170"/>
                <a:gd name="T61" fmla="*/ 503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cxnSp>
          <p:nvCxnSpPr>
            <p:cNvPr id="115" name="Straight Arrow Connector 114"/>
            <p:cNvCxnSpPr/>
            <p:nvPr/>
          </p:nvCxnSpPr>
          <p:spPr>
            <a:xfrm>
              <a:off x="3051" y="1585"/>
              <a:ext cx="144" cy="48"/>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6121" name="Straight Arrow Connector 116"/>
            <p:cNvCxnSpPr>
              <a:cxnSpLocks noChangeShapeType="1"/>
            </p:cNvCxnSpPr>
            <p:nvPr/>
          </p:nvCxnSpPr>
          <p:spPr bwMode="auto">
            <a:xfrm flipH="1" flipV="1">
              <a:off x="3657" y="1993"/>
              <a:ext cx="158" cy="105"/>
            </a:xfrm>
            <a:prstGeom prst="straightConnector1">
              <a:avLst/>
            </a:prstGeom>
            <a:noFill/>
            <a:ln w="38100" algn="ctr">
              <a:solidFill>
                <a:srgbClr val="84AA33"/>
              </a:solidFill>
              <a:round/>
              <a:headEnd type="oval" w="med" len="med"/>
              <a:tailEnd type="triangle" w="med" len="med"/>
            </a:ln>
          </p:spPr>
        </p:cxnSp>
        <p:cxnSp>
          <p:nvCxnSpPr>
            <p:cNvPr id="46122" name="Straight Arrow Connector 114"/>
            <p:cNvCxnSpPr>
              <a:cxnSpLocks noChangeShapeType="1"/>
            </p:cNvCxnSpPr>
            <p:nvPr/>
          </p:nvCxnSpPr>
          <p:spPr bwMode="auto">
            <a:xfrm flipV="1">
              <a:off x="2947" y="2041"/>
              <a:ext cx="182" cy="113"/>
            </a:xfrm>
            <a:prstGeom prst="straightConnector1">
              <a:avLst/>
            </a:prstGeom>
            <a:noFill/>
            <a:ln w="38100" algn="ctr">
              <a:solidFill>
                <a:srgbClr val="84AA33"/>
              </a:solidFill>
              <a:round/>
              <a:headEnd type="oval" w="med" len="med"/>
              <a:tailEnd type="triangle" w="med" len="med"/>
            </a:ln>
          </p:spPr>
        </p:cxnSp>
        <p:cxnSp>
          <p:nvCxnSpPr>
            <p:cNvPr id="46123" name="Straight Arrow Connector 116"/>
            <p:cNvCxnSpPr>
              <a:cxnSpLocks noChangeShapeType="1"/>
            </p:cNvCxnSpPr>
            <p:nvPr/>
          </p:nvCxnSpPr>
          <p:spPr bwMode="auto">
            <a:xfrm flipH="1" flipV="1">
              <a:off x="3435" y="2155"/>
              <a:ext cx="30" cy="216"/>
            </a:xfrm>
            <a:prstGeom prst="straightConnector1">
              <a:avLst/>
            </a:prstGeom>
            <a:noFill/>
            <a:ln w="38100" algn="ctr">
              <a:solidFill>
                <a:srgbClr val="84AA33"/>
              </a:solidFill>
              <a:round/>
              <a:headEnd type="oval" w="med" len="med"/>
              <a:tailEnd type="triangle" w="med" len="med"/>
            </a:ln>
          </p:spPr>
        </p:cxnSp>
      </p:grpSp>
      <p:grpSp>
        <p:nvGrpSpPr>
          <p:cNvPr id="39981" name="Group 45"/>
          <p:cNvGrpSpPr>
            <a:grpSpLocks/>
          </p:cNvGrpSpPr>
          <p:nvPr/>
        </p:nvGrpSpPr>
        <p:grpSpPr bwMode="auto">
          <a:xfrm>
            <a:off x="919163" y="1409700"/>
            <a:ext cx="7715250" cy="4581525"/>
            <a:chOff x="579" y="888"/>
            <a:chExt cx="4860" cy="2886"/>
          </a:xfrm>
        </p:grpSpPr>
        <p:sp>
          <p:nvSpPr>
            <p:cNvPr id="46113" name="Freeform 45"/>
            <p:cNvSpPr>
              <a:spLocks/>
            </p:cNvSpPr>
            <p:nvPr/>
          </p:nvSpPr>
          <p:spPr bwMode="auto">
            <a:xfrm rot="-2898264">
              <a:off x="4446" y="1967"/>
              <a:ext cx="760" cy="1226"/>
            </a:xfrm>
            <a:custGeom>
              <a:avLst/>
              <a:gdLst>
                <a:gd name="T0" fmla="*/ 906118090 w 1170"/>
                <a:gd name="T1" fmla="*/ 2147483647 h 1158"/>
                <a:gd name="T2" fmla="*/ 906118090 w 1170"/>
                <a:gd name="T3" fmla="*/ 2147483647 h 1158"/>
                <a:gd name="T4" fmla="*/ 906118090 w 1170"/>
                <a:gd name="T5" fmla="*/ 2147483647 h 1158"/>
                <a:gd name="T6" fmla="*/ 906118090 w 1170"/>
                <a:gd name="T7" fmla="*/ 2147483647 h 1158"/>
                <a:gd name="T8" fmla="*/ 906118090 w 1170"/>
                <a:gd name="T9" fmla="*/ 2147483647 h 1158"/>
                <a:gd name="T10" fmla="*/ 906118090 w 1170"/>
                <a:gd name="T11" fmla="*/ 2147483647 h 1158"/>
                <a:gd name="T12" fmla="*/ 906118090 w 1170"/>
                <a:gd name="T13" fmla="*/ 2147483647 h 1158"/>
                <a:gd name="T14" fmla="*/ 906118090 w 1170"/>
                <a:gd name="T15" fmla="*/ 2147483647 h 1158"/>
                <a:gd name="T16" fmla="*/ 906118090 w 1170"/>
                <a:gd name="T17" fmla="*/ 2147483647 h 1158"/>
                <a:gd name="T18" fmla="*/ 906118090 w 1170"/>
                <a:gd name="T19" fmla="*/ 2147483647 h 1158"/>
                <a:gd name="T20" fmla="*/ 906118090 w 1170"/>
                <a:gd name="T21" fmla="*/ 2147483647 h 1158"/>
                <a:gd name="T22" fmla="*/ 906118090 w 1170"/>
                <a:gd name="T23" fmla="*/ 2147483647 h 1158"/>
                <a:gd name="T24" fmla="*/ 906118090 w 1170"/>
                <a:gd name="T25" fmla="*/ 2147483647 h 1158"/>
                <a:gd name="T26" fmla="*/ 906118090 w 1170"/>
                <a:gd name="T27" fmla="*/ 2147483647 h 1158"/>
                <a:gd name="T28" fmla="*/ 906118090 w 1170"/>
                <a:gd name="T29" fmla="*/ 2147483647 h 1158"/>
                <a:gd name="T30" fmla="*/ 906118090 w 1170"/>
                <a:gd name="T31" fmla="*/ 2147483647 h 1158"/>
                <a:gd name="T32" fmla="*/ 906118090 w 1170"/>
                <a:gd name="T33" fmla="*/ 2147483647 h 1158"/>
                <a:gd name="T34" fmla="*/ 906118090 w 1170"/>
                <a:gd name="T35" fmla="*/ 2147483647 h 1158"/>
                <a:gd name="T36" fmla="*/ 906118090 w 1170"/>
                <a:gd name="T37" fmla="*/ 2147483647 h 1158"/>
                <a:gd name="T38" fmla="*/ 906118090 w 1170"/>
                <a:gd name="T39" fmla="*/ 2147483647 h 1158"/>
                <a:gd name="T40" fmla="*/ 906118090 w 1170"/>
                <a:gd name="T41" fmla="*/ 0 h 1158"/>
                <a:gd name="T42" fmla="*/ 906118090 w 1170"/>
                <a:gd name="T43" fmla="*/ 2147483647 h 1158"/>
                <a:gd name="T44" fmla="*/ 906118090 w 1170"/>
                <a:gd name="T45" fmla="*/ 2147483647 h 1158"/>
                <a:gd name="T46" fmla="*/ 906118090 w 1170"/>
                <a:gd name="T47" fmla="*/ 2147483647 h 1158"/>
                <a:gd name="T48" fmla="*/ 906118090 w 1170"/>
                <a:gd name="T49" fmla="*/ 2147483647 h 1158"/>
                <a:gd name="T50" fmla="*/ 906118090 w 1170"/>
                <a:gd name="T51" fmla="*/ 2147483647 h 1158"/>
                <a:gd name="T52" fmla="*/ 906118090 w 1170"/>
                <a:gd name="T53" fmla="*/ 2147483647 h 1158"/>
                <a:gd name="T54" fmla="*/ 906118090 w 1170"/>
                <a:gd name="T55" fmla="*/ 2147483647 h 1158"/>
                <a:gd name="T56" fmla="*/ 906118090 w 1170"/>
                <a:gd name="T57" fmla="*/ 2147483647 h 1158"/>
                <a:gd name="T58" fmla="*/ 906118090 w 1170"/>
                <a:gd name="T59" fmla="*/ 2147483647 h 1158"/>
                <a:gd name="T60" fmla="*/ 906118090 w 1170"/>
                <a:gd name="T61" fmla="*/ 2147483647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sp>
          <p:nvSpPr>
            <p:cNvPr id="46114" name="Freeform 46"/>
            <p:cNvSpPr>
              <a:spLocks/>
            </p:cNvSpPr>
            <p:nvPr/>
          </p:nvSpPr>
          <p:spPr bwMode="auto">
            <a:xfrm>
              <a:off x="1647" y="2480"/>
              <a:ext cx="873" cy="885"/>
            </a:xfrm>
            <a:custGeom>
              <a:avLst/>
              <a:gdLst>
                <a:gd name="T0" fmla="*/ 1195601086 w 1170"/>
                <a:gd name="T1" fmla="*/ 1254292369 h 1158"/>
                <a:gd name="T2" fmla="*/ 1195601086 w 1170"/>
                <a:gd name="T3" fmla="*/ 1254292369 h 1158"/>
                <a:gd name="T4" fmla="*/ 1195601086 w 1170"/>
                <a:gd name="T5" fmla="*/ 1254292369 h 1158"/>
                <a:gd name="T6" fmla="*/ 1195601086 w 1170"/>
                <a:gd name="T7" fmla="*/ 1254292369 h 1158"/>
                <a:gd name="T8" fmla="*/ 1195601086 w 1170"/>
                <a:gd name="T9" fmla="*/ 1254292369 h 1158"/>
                <a:gd name="T10" fmla="*/ 1195601086 w 1170"/>
                <a:gd name="T11" fmla="*/ 1254292369 h 1158"/>
                <a:gd name="T12" fmla="*/ 1195601086 w 1170"/>
                <a:gd name="T13" fmla="*/ 1254292369 h 1158"/>
                <a:gd name="T14" fmla="*/ 1195601086 w 1170"/>
                <a:gd name="T15" fmla="*/ 1254292369 h 1158"/>
                <a:gd name="T16" fmla="*/ 1195601086 w 1170"/>
                <a:gd name="T17" fmla="*/ 1254292369 h 1158"/>
                <a:gd name="T18" fmla="*/ 1195601086 w 1170"/>
                <a:gd name="T19" fmla="*/ 1254292369 h 1158"/>
                <a:gd name="T20" fmla="*/ 1195601086 w 1170"/>
                <a:gd name="T21" fmla="*/ 1254292369 h 1158"/>
                <a:gd name="T22" fmla="*/ 1195601086 w 1170"/>
                <a:gd name="T23" fmla="*/ 1254292369 h 1158"/>
                <a:gd name="T24" fmla="*/ 1195601086 w 1170"/>
                <a:gd name="T25" fmla="*/ 1254292369 h 1158"/>
                <a:gd name="T26" fmla="*/ 1195601086 w 1170"/>
                <a:gd name="T27" fmla="*/ 1254292369 h 1158"/>
                <a:gd name="T28" fmla="*/ 1195601086 w 1170"/>
                <a:gd name="T29" fmla="*/ 1254292369 h 1158"/>
                <a:gd name="T30" fmla="*/ 1195601086 w 1170"/>
                <a:gd name="T31" fmla="*/ 1254292369 h 1158"/>
                <a:gd name="T32" fmla="*/ 1195601086 w 1170"/>
                <a:gd name="T33" fmla="*/ 1254292369 h 1158"/>
                <a:gd name="T34" fmla="*/ 1195601086 w 1170"/>
                <a:gd name="T35" fmla="*/ 1254292369 h 1158"/>
                <a:gd name="T36" fmla="*/ 1195601086 w 1170"/>
                <a:gd name="T37" fmla="*/ 1254292369 h 1158"/>
                <a:gd name="T38" fmla="*/ 1195601086 w 1170"/>
                <a:gd name="T39" fmla="*/ 1254292369 h 1158"/>
                <a:gd name="T40" fmla="*/ 1195601086 w 1170"/>
                <a:gd name="T41" fmla="*/ 0 h 1158"/>
                <a:gd name="T42" fmla="*/ 1195601086 w 1170"/>
                <a:gd name="T43" fmla="*/ 1254292369 h 1158"/>
                <a:gd name="T44" fmla="*/ 1195601086 w 1170"/>
                <a:gd name="T45" fmla="*/ 1254292369 h 1158"/>
                <a:gd name="T46" fmla="*/ 1195601086 w 1170"/>
                <a:gd name="T47" fmla="*/ 1254292369 h 1158"/>
                <a:gd name="T48" fmla="*/ 1195601086 w 1170"/>
                <a:gd name="T49" fmla="*/ 1254292369 h 1158"/>
                <a:gd name="T50" fmla="*/ 1195601086 w 1170"/>
                <a:gd name="T51" fmla="*/ 1254292369 h 1158"/>
                <a:gd name="T52" fmla="*/ 1195601086 w 1170"/>
                <a:gd name="T53" fmla="*/ 1254292369 h 1158"/>
                <a:gd name="T54" fmla="*/ 1195601086 w 1170"/>
                <a:gd name="T55" fmla="*/ 1254292369 h 1158"/>
                <a:gd name="T56" fmla="*/ 1195601086 w 1170"/>
                <a:gd name="T57" fmla="*/ 1254292369 h 1158"/>
                <a:gd name="T58" fmla="*/ 1195601086 w 1170"/>
                <a:gd name="T59" fmla="*/ 1254292369 h 1158"/>
                <a:gd name="T60" fmla="*/ 1195601086 w 1170"/>
                <a:gd name="T61" fmla="*/ 1254292369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sp>
          <p:nvSpPr>
            <p:cNvPr id="46115" name="Freeform 47"/>
            <p:cNvSpPr>
              <a:spLocks/>
            </p:cNvSpPr>
            <p:nvPr/>
          </p:nvSpPr>
          <p:spPr bwMode="auto">
            <a:xfrm>
              <a:off x="1732" y="888"/>
              <a:ext cx="873" cy="885"/>
            </a:xfrm>
            <a:custGeom>
              <a:avLst/>
              <a:gdLst>
                <a:gd name="T0" fmla="*/ 1195601086 w 1170"/>
                <a:gd name="T1" fmla="*/ 1254292369 h 1158"/>
                <a:gd name="T2" fmla="*/ 1195601086 w 1170"/>
                <a:gd name="T3" fmla="*/ 1254292369 h 1158"/>
                <a:gd name="T4" fmla="*/ 1195601086 w 1170"/>
                <a:gd name="T5" fmla="*/ 1254292369 h 1158"/>
                <a:gd name="T6" fmla="*/ 1195601086 w 1170"/>
                <a:gd name="T7" fmla="*/ 1254292369 h 1158"/>
                <a:gd name="T8" fmla="*/ 1195601086 w 1170"/>
                <a:gd name="T9" fmla="*/ 1254292369 h 1158"/>
                <a:gd name="T10" fmla="*/ 1195601086 w 1170"/>
                <a:gd name="T11" fmla="*/ 1254292369 h 1158"/>
                <a:gd name="T12" fmla="*/ 1195601086 w 1170"/>
                <a:gd name="T13" fmla="*/ 1254292369 h 1158"/>
                <a:gd name="T14" fmla="*/ 1195601086 w 1170"/>
                <a:gd name="T15" fmla="*/ 1254292369 h 1158"/>
                <a:gd name="T16" fmla="*/ 1195601086 w 1170"/>
                <a:gd name="T17" fmla="*/ 1254292369 h 1158"/>
                <a:gd name="T18" fmla="*/ 1195601086 w 1170"/>
                <a:gd name="T19" fmla="*/ 1254292369 h 1158"/>
                <a:gd name="T20" fmla="*/ 1195601086 w 1170"/>
                <a:gd name="T21" fmla="*/ 1254292369 h 1158"/>
                <a:gd name="T22" fmla="*/ 1195601086 w 1170"/>
                <a:gd name="T23" fmla="*/ 1254292369 h 1158"/>
                <a:gd name="T24" fmla="*/ 1195601086 w 1170"/>
                <a:gd name="T25" fmla="*/ 1254292369 h 1158"/>
                <a:gd name="T26" fmla="*/ 1195601086 w 1170"/>
                <a:gd name="T27" fmla="*/ 1254292369 h 1158"/>
                <a:gd name="T28" fmla="*/ 1195601086 w 1170"/>
                <a:gd name="T29" fmla="*/ 1254292369 h 1158"/>
                <a:gd name="T30" fmla="*/ 1195601086 w 1170"/>
                <a:gd name="T31" fmla="*/ 1254292369 h 1158"/>
                <a:gd name="T32" fmla="*/ 1195601086 w 1170"/>
                <a:gd name="T33" fmla="*/ 1254292369 h 1158"/>
                <a:gd name="T34" fmla="*/ 1195601086 w 1170"/>
                <a:gd name="T35" fmla="*/ 1254292369 h 1158"/>
                <a:gd name="T36" fmla="*/ 1195601086 w 1170"/>
                <a:gd name="T37" fmla="*/ 1254292369 h 1158"/>
                <a:gd name="T38" fmla="*/ 1195601086 w 1170"/>
                <a:gd name="T39" fmla="*/ 1254292369 h 1158"/>
                <a:gd name="T40" fmla="*/ 1195601086 w 1170"/>
                <a:gd name="T41" fmla="*/ 0 h 1158"/>
                <a:gd name="T42" fmla="*/ 1195601086 w 1170"/>
                <a:gd name="T43" fmla="*/ 1254292369 h 1158"/>
                <a:gd name="T44" fmla="*/ 1195601086 w 1170"/>
                <a:gd name="T45" fmla="*/ 1254292369 h 1158"/>
                <a:gd name="T46" fmla="*/ 1195601086 w 1170"/>
                <a:gd name="T47" fmla="*/ 1254292369 h 1158"/>
                <a:gd name="T48" fmla="*/ 1195601086 w 1170"/>
                <a:gd name="T49" fmla="*/ 1254292369 h 1158"/>
                <a:gd name="T50" fmla="*/ 1195601086 w 1170"/>
                <a:gd name="T51" fmla="*/ 1254292369 h 1158"/>
                <a:gd name="T52" fmla="*/ 1195601086 w 1170"/>
                <a:gd name="T53" fmla="*/ 1254292369 h 1158"/>
                <a:gd name="T54" fmla="*/ 1195601086 w 1170"/>
                <a:gd name="T55" fmla="*/ 1254292369 h 1158"/>
                <a:gd name="T56" fmla="*/ 1195601086 w 1170"/>
                <a:gd name="T57" fmla="*/ 1254292369 h 1158"/>
                <a:gd name="T58" fmla="*/ 1195601086 w 1170"/>
                <a:gd name="T59" fmla="*/ 1254292369 h 1158"/>
                <a:gd name="T60" fmla="*/ 1195601086 w 1170"/>
                <a:gd name="T61" fmla="*/ 1254292369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sp>
          <p:nvSpPr>
            <p:cNvPr id="46116" name="Freeform 48"/>
            <p:cNvSpPr>
              <a:spLocks/>
            </p:cNvSpPr>
            <p:nvPr/>
          </p:nvSpPr>
          <p:spPr bwMode="auto">
            <a:xfrm>
              <a:off x="579" y="1737"/>
              <a:ext cx="873" cy="885"/>
            </a:xfrm>
            <a:custGeom>
              <a:avLst/>
              <a:gdLst>
                <a:gd name="T0" fmla="*/ 1195601086 w 1170"/>
                <a:gd name="T1" fmla="*/ 1254292369 h 1158"/>
                <a:gd name="T2" fmla="*/ 1195601086 w 1170"/>
                <a:gd name="T3" fmla="*/ 1254292369 h 1158"/>
                <a:gd name="T4" fmla="*/ 1195601086 w 1170"/>
                <a:gd name="T5" fmla="*/ 1254292369 h 1158"/>
                <a:gd name="T6" fmla="*/ 1195601086 w 1170"/>
                <a:gd name="T7" fmla="*/ 1254292369 h 1158"/>
                <a:gd name="T8" fmla="*/ 1195601086 w 1170"/>
                <a:gd name="T9" fmla="*/ 1254292369 h 1158"/>
                <a:gd name="T10" fmla="*/ 1195601086 w 1170"/>
                <a:gd name="T11" fmla="*/ 1254292369 h 1158"/>
                <a:gd name="T12" fmla="*/ 1195601086 w 1170"/>
                <a:gd name="T13" fmla="*/ 1254292369 h 1158"/>
                <a:gd name="T14" fmla="*/ 1195601086 w 1170"/>
                <a:gd name="T15" fmla="*/ 1254292369 h 1158"/>
                <a:gd name="T16" fmla="*/ 1195601086 w 1170"/>
                <a:gd name="T17" fmla="*/ 1254292369 h 1158"/>
                <a:gd name="T18" fmla="*/ 1195601086 w 1170"/>
                <a:gd name="T19" fmla="*/ 1254292369 h 1158"/>
                <a:gd name="T20" fmla="*/ 1195601086 w 1170"/>
                <a:gd name="T21" fmla="*/ 1254292369 h 1158"/>
                <a:gd name="T22" fmla="*/ 1195601086 w 1170"/>
                <a:gd name="T23" fmla="*/ 1254292369 h 1158"/>
                <a:gd name="T24" fmla="*/ 1195601086 w 1170"/>
                <a:gd name="T25" fmla="*/ 1254292369 h 1158"/>
                <a:gd name="T26" fmla="*/ 1195601086 w 1170"/>
                <a:gd name="T27" fmla="*/ 1254292369 h 1158"/>
                <a:gd name="T28" fmla="*/ 1195601086 w 1170"/>
                <a:gd name="T29" fmla="*/ 1254292369 h 1158"/>
                <a:gd name="T30" fmla="*/ 1195601086 w 1170"/>
                <a:gd name="T31" fmla="*/ 1254292369 h 1158"/>
                <a:gd name="T32" fmla="*/ 1195601086 w 1170"/>
                <a:gd name="T33" fmla="*/ 1254292369 h 1158"/>
                <a:gd name="T34" fmla="*/ 1195601086 w 1170"/>
                <a:gd name="T35" fmla="*/ 1254292369 h 1158"/>
                <a:gd name="T36" fmla="*/ 1195601086 w 1170"/>
                <a:gd name="T37" fmla="*/ 1254292369 h 1158"/>
                <a:gd name="T38" fmla="*/ 1195601086 w 1170"/>
                <a:gd name="T39" fmla="*/ 1254292369 h 1158"/>
                <a:gd name="T40" fmla="*/ 1195601086 w 1170"/>
                <a:gd name="T41" fmla="*/ 0 h 1158"/>
                <a:gd name="T42" fmla="*/ 1195601086 w 1170"/>
                <a:gd name="T43" fmla="*/ 1254292369 h 1158"/>
                <a:gd name="T44" fmla="*/ 1195601086 w 1170"/>
                <a:gd name="T45" fmla="*/ 1254292369 h 1158"/>
                <a:gd name="T46" fmla="*/ 1195601086 w 1170"/>
                <a:gd name="T47" fmla="*/ 1254292369 h 1158"/>
                <a:gd name="T48" fmla="*/ 1195601086 w 1170"/>
                <a:gd name="T49" fmla="*/ 1254292369 h 1158"/>
                <a:gd name="T50" fmla="*/ 1195601086 w 1170"/>
                <a:gd name="T51" fmla="*/ 1254292369 h 1158"/>
                <a:gd name="T52" fmla="*/ 1195601086 w 1170"/>
                <a:gd name="T53" fmla="*/ 1254292369 h 1158"/>
                <a:gd name="T54" fmla="*/ 1195601086 w 1170"/>
                <a:gd name="T55" fmla="*/ 1254292369 h 1158"/>
                <a:gd name="T56" fmla="*/ 1195601086 w 1170"/>
                <a:gd name="T57" fmla="*/ 1254292369 h 1158"/>
                <a:gd name="T58" fmla="*/ 1195601086 w 1170"/>
                <a:gd name="T59" fmla="*/ 1254292369 h 1158"/>
                <a:gd name="T60" fmla="*/ 1195601086 w 1170"/>
                <a:gd name="T61" fmla="*/ 1254292369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sp>
          <p:nvSpPr>
            <p:cNvPr id="46117" name="Freeform 53"/>
            <p:cNvSpPr>
              <a:spLocks/>
            </p:cNvSpPr>
            <p:nvPr/>
          </p:nvSpPr>
          <p:spPr bwMode="auto">
            <a:xfrm flipH="1">
              <a:off x="3784" y="2479"/>
              <a:ext cx="617" cy="1295"/>
            </a:xfrm>
            <a:custGeom>
              <a:avLst/>
              <a:gdLst>
                <a:gd name="T0" fmla="*/ 597211403 w 1170"/>
                <a:gd name="T1" fmla="*/ 2147483647 h 1158"/>
                <a:gd name="T2" fmla="*/ 597211403 w 1170"/>
                <a:gd name="T3" fmla="*/ 2147483647 h 1158"/>
                <a:gd name="T4" fmla="*/ 597211403 w 1170"/>
                <a:gd name="T5" fmla="*/ 2147483647 h 1158"/>
                <a:gd name="T6" fmla="*/ 597211403 w 1170"/>
                <a:gd name="T7" fmla="*/ 2147483647 h 1158"/>
                <a:gd name="T8" fmla="*/ 597211403 w 1170"/>
                <a:gd name="T9" fmla="*/ 2147483647 h 1158"/>
                <a:gd name="T10" fmla="*/ 597211403 w 1170"/>
                <a:gd name="T11" fmla="*/ 2147483647 h 1158"/>
                <a:gd name="T12" fmla="*/ 597211403 w 1170"/>
                <a:gd name="T13" fmla="*/ 2147483647 h 1158"/>
                <a:gd name="T14" fmla="*/ 597211403 w 1170"/>
                <a:gd name="T15" fmla="*/ 2147483647 h 1158"/>
                <a:gd name="T16" fmla="*/ 597211403 w 1170"/>
                <a:gd name="T17" fmla="*/ 2147483647 h 1158"/>
                <a:gd name="T18" fmla="*/ 597211403 w 1170"/>
                <a:gd name="T19" fmla="*/ 2147483647 h 1158"/>
                <a:gd name="T20" fmla="*/ 597211403 w 1170"/>
                <a:gd name="T21" fmla="*/ 2147483647 h 1158"/>
                <a:gd name="T22" fmla="*/ 597211403 w 1170"/>
                <a:gd name="T23" fmla="*/ 2147483647 h 1158"/>
                <a:gd name="T24" fmla="*/ 597211403 w 1170"/>
                <a:gd name="T25" fmla="*/ 2147483647 h 1158"/>
                <a:gd name="T26" fmla="*/ 597211403 w 1170"/>
                <a:gd name="T27" fmla="*/ 2147483647 h 1158"/>
                <a:gd name="T28" fmla="*/ 597211403 w 1170"/>
                <a:gd name="T29" fmla="*/ 2147483647 h 1158"/>
                <a:gd name="T30" fmla="*/ 597211403 w 1170"/>
                <a:gd name="T31" fmla="*/ 2147483647 h 1158"/>
                <a:gd name="T32" fmla="*/ 597211403 w 1170"/>
                <a:gd name="T33" fmla="*/ 2147483647 h 1158"/>
                <a:gd name="T34" fmla="*/ 597211403 w 1170"/>
                <a:gd name="T35" fmla="*/ 2147483647 h 1158"/>
                <a:gd name="T36" fmla="*/ 597211403 w 1170"/>
                <a:gd name="T37" fmla="*/ 2147483647 h 1158"/>
                <a:gd name="T38" fmla="*/ 597211403 w 1170"/>
                <a:gd name="T39" fmla="*/ 2147483647 h 1158"/>
                <a:gd name="T40" fmla="*/ 597211403 w 1170"/>
                <a:gd name="T41" fmla="*/ 0 h 1158"/>
                <a:gd name="T42" fmla="*/ 597211403 w 1170"/>
                <a:gd name="T43" fmla="*/ 2147483647 h 1158"/>
                <a:gd name="T44" fmla="*/ 597211403 w 1170"/>
                <a:gd name="T45" fmla="*/ 2147483647 h 1158"/>
                <a:gd name="T46" fmla="*/ 597211403 w 1170"/>
                <a:gd name="T47" fmla="*/ 2147483647 h 1158"/>
                <a:gd name="T48" fmla="*/ 597211403 w 1170"/>
                <a:gd name="T49" fmla="*/ 2147483647 h 1158"/>
                <a:gd name="T50" fmla="*/ 597211403 w 1170"/>
                <a:gd name="T51" fmla="*/ 2147483647 h 1158"/>
                <a:gd name="T52" fmla="*/ 597211403 w 1170"/>
                <a:gd name="T53" fmla="*/ 2147483647 h 1158"/>
                <a:gd name="T54" fmla="*/ 597211403 w 1170"/>
                <a:gd name="T55" fmla="*/ 2147483647 h 1158"/>
                <a:gd name="T56" fmla="*/ 597211403 w 1170"/>
                <a:gd name="T57" fmla="*/ 2147483647 h 1158"/>
                <a:gd name="T58" fmla="*/ 597211403 w 1170"/>
                <a:gd name="T59" fmla="*/ 2147483647 h 1158"/>
                <a:gd name="T60" fmla="*/ 597211403 w 1170"/>
                <a:gd name="T61" fmla="*/ 2147483647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grpSp>
      <p:sp>
        <p:nvSpPr>
          <p:cNvPr id="29756" name="Text Box 60"/>
          <p:cNvSpPr txBox="1">
            <a:spLocks noChangeArrowheads="1"/>
          </p:cNvSpPr>
          <p:nvPr/>
        </p:nvSpPr>
        <p:spPr bwMode="auto">
          <a:xfrm>
            <a:off x="7164388" y="1239838"/>
            <a:ext cx="1752600" cy="1631950"/>
          </a:xfrm>
          <a:prstGeom prst="rect">
            <a:avLst/>
          </a:prstGeom>
          <a:noFill/>
          <a:ln w="28575">
            <a:solidFill>
              <a:srgbClr val="84AA33"/>
            </a:solidFill>
            <a:miter lim="800000"/>
            <a:headEnd/>
            <a:tailEnd/>
          </a:ln>
        </p:spPr>
        <p:txBody>
          <a:bodyPr>
            <a:spAutoFit/>
          </a:bodyPr>
          <a:lstStyle/>
          <a:p>
            <a:pPr defTabSz="914400">
              <a:spcBef>
                <a:spcPct val="50000"/>
              </a:spcBef>
            </a:pPr>
            <a:r>
              <a:rPr lang="en-US" sz="1800" dirty="0">
                <a:solidFill>
                  <a:srgbClr val="84AA33"/>
                </a:solidFill>
                <a:latin typeface="Arial" charset="0"/>
              </a:rPr>
              <a:t>Belief at </a:t>
            </a:r>
            <a:r>
              <a:rPr lang="en-US" sz="1800" i="1" dirty="0">
                <a:solidFill>
                  <a:srgbClr val="84AA33"/>
                </a:solidFill>
                <a:latin typeface="Times New Roman"/>
                <a:cs typeface="Times New Roman"/>
              </a:rPr>
              <a:t>X</a:t>
            </a:r>
            <a:r>
              <a:rPr lang="en-US" sz="1800" i="1" baseline="-25000" dirty="0">
                <a:solidFill>
                  <a:srgbClr val="84AA33"/>
                </a:solidFill>
                <a:latin typeface="Times New Roman"/>
                <a:cs typeface="Times New Roman"/>
              </a:rPr>
              <a:t>3</a:t>
            </a:r>
            <a:r>
              <a:rPr lang="en-US" sz="1800" dirty="0">
                <a:solidFill>
                  <a:srgbClr val="84AA33"/>
                </a:solidFill>
                <a:latin typeface="Arial" charset="0"/>
              </a:rPr>
              <a:t> </a:t>
            </a:r>
            <a:br>
              <a:rPr lang="en-US" sz="1800" dirty="0">
                <a:solidFill>
                  <a:srgbClr val="84AA33"/>
                </a:solidFill>
                <a:latin typeface="Arial" charset="0"/>
              </a:rPr>
            </a:br>
            <a:r>
              <a:rPr lang="en-US" sz="1800" dirty="0">
                <a:solidFill>
                  <a:srgbClr val="84AA33"/>
                </a:solidFill>
                <a:latin typeface="Arial" charset="0"/>
              </a:rPr>
              <a:t>will be simple!</a:t>
            </a:r>
          </a:p>
          <a:p>
            <a:pPr defTabSz="914400">
              <a:spcBef>
                <a:spcPct val="50000"/>
              </a:spcBef>
            </a:pPr>
            <a:r>
              <a:rPr lang="en-US" sz="1800" dirty="0">
                <a:solidFill>
                  <a:srgbClr val="84AA33"/>
                </a:solidFill>
                <a:latin typeface="Arial" charset="0"/>
              </a:rPr>
              <a:t>Messages to </a:t>
            </a:r>
            <a:r>
              <a:rPr lang="en-US" sz="1800" b="1" dirty="0">
                <a:solidFill>
                  <a:srgbClr val="84AA33"/>
                </a:solidFill>
                <a:latin typeface="Arial" charset="0"/>
              </a:rPr>
              <a:t>and </a:t>
            </a:r>
            <a:r>
              <a:rPr lang="en-US" sz="1800" dirty="0">
                <a:solidFill>
                  <a:srgbClr val="84AA33"/>
                </a:solidFill>
                <a:latin typeface="Arial" charset="0"/>
              </a:rPr>
              <a:t>from </a:t>
            </a:r>
            <a:r>
              <a:rPr lang="en-US" sz="1800" i="1" dirty="0">
                <a:solidFill>
                  <a:srgbClr val="84AA33"/>
                </a:solidFill>
                <a:latin typeface="Times New Roman"/>
                <a:cs typeface="Times New Roman"/>
              </a:rPr>
              <a:t>X</a:t>
            </a:r>
            <a:r>
              <a:rPr lang="en-US" sz="1800" i="1" baseline="-25000" dirty="0">
                <a:solidFill>
                  <a:srgbClr val="84AA33"/>
                </a:solidFill>
                <a:latin typeface="Times New Roman"/>
                <a:cs typeface="Times New Roman"/>
              </a:rPr>
              <a:t>3</a:t>
            </a:r>
            <a:r>
              <a:rPr lang="en-US" sz="1800" dirty="0">
                <a:solidFill>
                  <a:srgbClr val="84AA33"/>
                </a:solidFill>
                <a:latin typeface="Arial" charset="0"/>
              </a:rPr>
              <a:t> will be simple!</a:t>
            </a:r>
          </a:p>
        </p:txBody>
      </p:sp>
      <p:pic>
        <p:nvPicPr>
          <p:cNvPr id="39984" name="Picture 48" descr="http://thumbs4.ebaystatic.com/d/l225/m/moE1vqTxs9qw3MxR7xu3_Kw.jpg"/>
          <p:cNvPicPr>
            <a:picLocks noChangeAspect="1" noChangeArrowheads="1"/>
          </p:cNvPicPr>
          <p:nvPr/>
        </p:nvPicPr>
        <p:blipFill>
          <a:blip r:embed="rId2">
            <a:clrChange>
              <a:clrFrom>
                <a:srgbClr val="FFFFFF"/>
              </a:clrFrom>
              <a:clrTo>
                <a:srgbClr val="FFFFFF">
                  <a:alpha val="0"/>
                </a:srgbClr>
              </a:clrTo>
            </a:clrChange>
          </a:blip>
          <a:srcRect/>
          <a:stretch>
            <a:fillRect/>
          </a:stretch>
        </p:blipFill>
        <p:spPr bwMode="auto">
          <a:xfrm>
            <a:off x="0" y="457200"/>
            <a:ext cx="2143125" cy="2143125"/>
          </a:xfrm>
          <a:prstGeom prst="rect">
            <a:avLst/>
          </a:prstGeom>
          <a:noFill/>
          <a:ln w="9525">
            <a:noFill/>
            <a:miter lim="800000"/>
            <a:headEnd/>
            <a:tailEnd/>
          </a:ln>
        </p:spPr>
      </p:pic>
    </p:spTree>
    <p:extLst>
      <p:ext uri="{BB962C8B-B14F-4D97-AF65-F5344CB8AC3E}">
        <p14:creationId xmlns:p14="http://schemas.microsoft.com/office/powerpoint/2010/main" val="74799275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2975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6" presetClass="entr" presetSubtype="32" fill="hold" nodeType="clickEffect">
                                  <p:stCondLst>
                                    <p:cond delay="0"/>
                                  </p:stCondLst>
                                  <p:childTnLst>
                                    <p:set>
                                      <p:cBhvr>
                                        <p:cTn id="10" dur="1" fill="hold">
                                          <p:stCondLst>
                                            <p:cond delay="0"/>
                                          </p:stCondLst>
                                        </p:cTn>
                                        <p:tgtEl>
                                          <p:spTgt spid="39984"/>
                                        </p:tgtEl>
                                        <p:attrNameLst>
                                          <p:attrName>style.visibility</p:attrName>
                                        </p:attrNameLst>
                                      </p:cBhvr>
                                      <p:to>
                                        <p:strVal val="visible"/>
                                      </p:to>
                                    </p:set>
                                    <p:animEffect transition="in" filter="circle(out)">
                                      <p:cBhvr>
                                        <p:cTn id="11" dur="2000"/>
                                        <p:tgtEl>
                                          <p:spTgt spid="39984"/>
                                        </p:tgtEl>
                                      </p:cBhvr>
                                    </p:animEffect>
                                  </p:childTnLst>
                                </p:cTn>
                              </p:par>
                            </p:childTnLst>
                          </p:cTn>
                        </p:par>
                      </p:childTnLst>
                    </p:cTn>
                  </p:par>
                  <p:par>
                    <p:cTn id="12" fill="hold">
                      <p:stCondLst>
                        <p:cond delay="indefinite"/>
                      </p:stCondLst>
                      <p:childTnLst>
                        <p:par>
                          <p:cTn id="13" fill="hold">
                            <p:stCondLst>
                              <p:cond delay="0"/>
                            </p:stCondLst>
                            <p:childTnLst>
                              <p:par>
                                <p:cTn id="14" presetID="2" presetClass="entr" presetSubtype="2" fill="hold" grpId="0" nodeType="clickEffect">
                                  <p:stCondLst>
                                    <p:cond delay="0"/>
                                  </p:stCondLst>
                                  <p:childTnLst>
                                    <p:set>
                                      <p:cBhvr>
                                        <p:cTn id="15" dur="1" fill="hold">
                                          <p:stCondLst>
                                            <p:cond delay="0"/>
                                          </p:stCondLst>
                                        </p:cTn>
                                        <p:tgtEl>
                                          <p:spTgt spid="29756"/>
                                        </p:tgtEl>
                                        <p:attrNameLst>
                                          <p:attrName>style.visibility</p:attrName>
                                        </p:attrNameLst>
                                      </p:cBhvr>
                                      <p:to>
                                        <p:strVal val="visible"/>
                                      </p:to>
                                    </p:set>
                                    <p:anim calcmode="lin" valueType="num">
                                      <p:cBhvr additive="base">
                                        <p:cTn id="16" dur="500" fill="hold"/>
                                        <p:tgtEl>
                                          <p:spTgt spid="29756"/>
                                        </p:tgtEl>
                                        <p:attrNameLst>
                                          <p:attrName>ppt_x</p:attrName>
                                        </p:attrNameLst>
                                      </p:cBhvr>
                                      <p:tavLst>
                                        <p:tav tm="0">
                                          <p:val>
                                            <p:strVal val="1+#ppt_w/2"/>
                                          </p:val>
                                        </p:tav>
                                        <p:tav tm="100000">
                                          <p:val>
                                            <p:strVal val="#ppt_x"/>
                                          </p:val>
                                        </p:tav>
                                      </p:tavLst>
                                    </p:anim>
                                    <p:anim calcmode="lin" valueType="num">
                                      <p:cBhvr additive="base">
                                        <p:cTn id="17" dur="500" fill="hold"/>
                                        <p:tgtEl>
                                          <p:spTgt spid="29756"/>
                                        </p:tgtEl>
                                        <p:attrNameLst>
                                          <p:attrName>ppt_y</p:attrName>
                                        </p:attrNameLst>
                                      </p:cBhvr>
                                      <p:tavLst>
                                        <p:tav tm="0">
                                          <p:val>
                                            <p:strVal val="#ppt_y"/>
                                          </p:val>
                                        </p:tav>
                                        <p:tav tm="100000">
                                          <p:val>
                                            <p:strVal val="#ppt_y"/>
                                          </p:val>
                                        </p:tav>
                                      </p:tavLst>
                                    </p:anim>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3998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56" grpId="0" animBg="1"/>
    </p:bldLst>
  </p:timing>
</p:sld>
</file>

<file path=ppt/slides/slide3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Content Placeholder 2"/>
          <p:cNvSpPr txBox="1">
            <a:spLocks/>
          </p:cNvSpPr>
          <p:nvPr/>
        </p:nvSpPr>
        <p:spPr>
          <a:xfrm>
            <a:off x="471488" y="1250950"/>
            <a:ext cx="8672512" cy="1908175"/>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bIns="182880">
            <a:normAutofit/>
          </a:bodyPr>
          <a:lstStyle/>
          <a:p>
            <a:pPr>
              <a:lnSpc>
                <a:spcPct val="80000"/>
              </a:lnSpc>
              <a:spcBef>
                <a:spcPct val="20000"/>
              </a:spcBef>
              <a:buFont typeface="Arial" charset="0"/>
              <a:buNone/>
              <a:defRPr/>
            </a:pPr>
            <a:r>
              <a:rPr lang="en-US" sz="2500" b="1" dirty="0"/>
              <a:t>Key idea</a:t>
            </a:r>
            <a:r>
              <a:rPr lang="en-US" sz="2500" dirty="0"/>
              <a:t>: Approximate variable </a:t>
            </a:r>
            <a:r>
              <a:rPr lang="en-US" sz="2500" i="1" dirty="0">
                <a:latin typeface="Times New Roman"/>
                <a:cs typeface="Times New Roman"/>
              </a:rPr>
              <a:t>X</a:t>
            </a:r>
            <a:r>
              <a:rPr lang="en-US" sz="2500" dirty="0"/>
              <a:t>’s incoming messages </a:t>
            </a:r>
            <a:r>
              <a:rPr lang="en-US" sz="2500" i="1" dirty="0">
                <a:latin typeface="Times New Roman"/>
                <a:cs typeface="Times New Roman"/>
              </a:rPr>
              <a:t>µ</a:t>
            </a:r>
            <a:r>
              <a:rPr lang="en-US" sz="2500" dirty="0"/>
              <a:t>.</a:t>
            </a:r>
          </a:p>
          <a:p>
            <a:pPr>
              <a:lnSpc>
                <a:spcPct val="80000"/>
              </a:lnSpc>
              <a:spcBef>
                <a:spcPct val="20000"/>
              </a:spcBef>
              <a:buFont typeface="Arial" charset="0"/>
              <a:buNone/>
              <a:defRPr/>
            </a:pPr>
            <a:r>
              <a:rPr lang="en-US" sz="2500" dirty="0"/>
              <a:t>We force them to have a simple parametric form:</a:t>
            </a:r>
            <a:br>
              <a:rPr lang="en-US" sz="2500" dirty="0"/>
            </a:br>
            <a:r>
              <a:rPr lang="en-US" sz="2500" dirty="0"/>
              <a:t> 	    				</a:t>
            </a:r>
            <a:r>
              <a:rPr lang="en-US" sz="2400" i="1" dirty="0" smtClean="0">
                <a:solidFill>
                  <a:srgbClr val="84AA33"/>
                </a:solidFill>
                <a:latin typeface="Times New Roman"/>
                <a:cs typeface="Times New Roman"/>
              </a:rPr>
              <a:t>µ</a:t>
            </a:r>
            <a:r>
              <a:rPr lang="en-US" sz="2400" dirty="0">
                <a:solidFill>
                  <a:srgbClr val="84AA33"/>
                </a:solidFill>
                <a:latin typeface="Times New Roman"/>
                <a:cs typeface="Times New Roman"/>
              </a:rPr>
              <a:t>(</a:t>
            </a:r>
            <a:r>
              <a:rPr lang="en-US" sz="2400" i="1" dirty="0">
                <a:solidFill>
                  <a:srgbClr val="84AA33"/>
                </a:solidFill>
                <a:latin typeface="Times New Roman"/>
                <a:cs typeface="Times New Roman"/>
              </a:rPr>
              <a:t>x</a:t>
            </a:r>
            <a:r>
              <a:rPr lang="en-US" sz="2400" dirty="0">
                <a:solidFill>
                  <a:srgbClr val="84AA33"/>
                </a:solidFill>
                <a:latin typeface="Times New Roman"/>
                <a:cs typeface="Times New Roman"/>
              </a:rPr>
              <a:t>) = </a:t>
            </a:r>
            <a:r>
              <a:rPr lang="en-US" sz="2400" dirty="0" err="1">
                <a:solidFill>
                  <a:srgbClr val="84AA33"/>
                </a:solidFill>
                <a:latin typeface="Times New Roman"/>
                <a:cs typeface="Times New Roman"/>
              </a:rPr>
              <a:t>exp</a:t>
            </a:r>
            <a:r>
              <a:rPr lang="en-US" sz="2400" i="1" dirty="0">
                <a:solidFill>
                  <a:srgbClr val="84AA33"/>
                </a:solidFill>
                <a:latin typeface="Times New Roman"/>
                <a:cs typeface="Times New Roman"/>
              </a:rPr>
              <a:t> </a:t>
            </a:r>
            <a:r>
              <a:rPr lang="en-US" sz="2400" dirty="0">
                <a:solidFill>
                  <a:srgbClr val="84AA33"/>
                </a:solidFill>
                <a:latin typeface="Times New Roman"/>
                <a:cs typeface="Times New Roman"/>
              </a:rPr>
              <a:t>(</a:t>
            </a:r>
            <a:r>
              <a:rPr lang="el-GR" sz="2400" i="1" dirty="0">
                <a:solidFill>
                  <a:srgbClr val="84AA33"/>
                </a:solidFill>
                <a:latin typeface="Times New Roman"/>
                <a:cs typeface="Times New Roman"/>
              </a:rPr>
              <a:t>θ</a:t>
            </a:r>
            <a:r>
              <a:rPr lang="en-US" sz="2400" i="1" dirty="0">
                <a:solidFill>
                  <a:srgbClr val="84AA33"/>
                </a:solidFill>
                <a:latin typeface="Times New Roman"/>
                <a:cs typeface="Times New Roman"/>
              </a:rPr>
              <a:t> </a:t>
            </a:r>
            <a:r>
              <a:rPr lang="el-GR" sz="2400" i="1" dirty="0">
                <a:solidFill>
                  <a:srgbClr val="84AA33"/>
                </a:solidFill>
                <a:latin typeface="Times New Roman"/>
                <a:cs typeface="Times New Roman"/>
              </a:rPr>
              <a:t>∙</a:t>
            </a:r>
            <a:r>
              <a:rPr lang="en-US" sz="2400" i="1" dirty="0">
                <a:solidFill>
                  <a:srgbClr val="84AA33"/>
                </a:solidFill>
                <a:latin typeface="Times New Roman"/>
                <a:cs typeface="Times New Roman"/>
              </a:rPr>
              <a:t> </a:t>
            </a:r>
            <a:r>
              <a:rPr lang="en-US" sz="2400" dirty="0">
                <a:solidFill>
                  <a:srgbClr val="84AA33"/>
                </a:solidFill>
                <a:latin typeface="Times New Roman"/>
                <a:cs typeface="Times New Roman"/>
              </a:rPr>
              <a:t>f(</a:t>
            </a:r>
            <a:r>
              <a:rPr lang="en-US" sz="2400" i="1" dirty="0">
                <a:solidFill>
                  <a:srgbClr val="84AA33"/>
                </a:solidFill>
                <a:latin typeface="Times New Roman"/>
                <a:cs typeface="Times New Roman"/>
              </a:rPr>
              <a:t>x</a:t>
            </a:r>
            <a:r>
              <a:rPr lang="en-US" sz="2400" dirty="0">
                <a:solidFill>
                  <a:srgbClr val="84AA33"/>
                </a:solidFill>
                <a:latin typeface="Times New Roman"/>
                <a:cs typeface="Times New Roman"/>
              </a:rPr>
              <a:t>))</a:t>
            </a:r>
            <a:r>
              <a:rPr lang="en-US" sz="2400" b="1" dirty="0" smtClean="0">
                <a:solidFill>
                  <a:srgbClr val="84AA33"/>
                </a:solidFill>
              </a:rPr>
              <a:t>      </a:t>
            </a:r>
            <a:r>
              <a:rPr lang="en-US" sz="1800" dirty="0">
                <a:solidFill>
                  <a:srgbClr val="84AA33"/>
                </a:solidFill>
              </a:rPr>
              <a:t>“log-linear model” (</a:t>
            </a:r>
            <a:r>
              <a:rPr lang="en-US" sz="1800" dirty="0" err="1">
                <a:solidFill>
                  <a:srgbClr val="84AA33"/>
                </a:solidFill>
              </a:rPr>
              <a:t>unnormalized</a:t>
            </a:r>
            <a:r>
              <a:rPr lang="en-US" sz="1800" dirty="0">
                <a:solidFill>
                  <a:srgbClr val="84AA33"/>
                </a:solidFill>
              </a:rPr>
              <a:t>)</a:t>
            </a:r>
          </a:p>
          <a:p>
            <a:pPr>
              <a:lnSpc>
                <a:spcPct val="80000"/>
              </a:lnSpc>
              <a:spcBef>
                <a:spcPct val="20000"/>
              </a:spcBef>
              <a:buFont typeface="Arial" charset="0"/>
              <a:buNone/>
              <a:defRPr/>
            </a:pPr>
            <a:r>
              <a:rPr lang="en-US" sz="2400" dirty="0"/>
              <a:t>where </a:t>
            </a:r>
            <a:r>
              <a:rPr lang="en-US" sz="2400" dirty="0">
                <a:latin typeface="Times New Roman"/>
                <a:cs typeface="Times New Roman"/>
              </a:rPr>
              <a:t>f</a:t>
            </a:r>
            <a:r>
              <a:rPr lang="en-US" sz="2400" i="1" dirty="0">
                <a:latin typeface="Times New Roman"/>
                <a:cs typeface="Times New Roman"/>
              </a:rPr>
              <a:t>(x)</a:t>
            </a:r>
            <a:r>
              <a:rPr lang="en-US" sz="2400" dirty="0"/>
              <a:t> extracts a feature vector from the </a:t>
            </a:r>
            <a:r>
              <a:rPr lang="en-US" sz="2400" b="1" dirty="0"/>
              <a:t>value</a:t>
            </a:r>
            <a:r>
              <a:rPr lang="en-US" sz="2400" dirty="0"/>
              <a:t> </a:t>
            </a:r>
            <a:r>
              <a:rPr lang="en-US" sz="2400" i="1" dirty="0">
                <a:latin typeface="Times New Roman"/>
                <a:cs typeface="Times New Roman"/>
              </a:rPr>
              <a:t>x</a:t>
            </a:r>
            <a:r>
              <a:rPr lang="en-US" sz="2400" dirty="0"/>
              <a:t>.</a:t>
            </a:r>
          </a:p>
          <a:p>
            <a:pPr>
              <a:lnSpc>
                <a:spcPct val="80000"/>
              </a:lnSpc>
              <a:spcBef>
                <a:spcPct val="20000"/>
              </a:spcBef>
              <a:buFont typeface="Arial" charset="0"/>
              <a:buNone/>
              <a:defRPr/>
            </a:pPr>
            <a:r>
              <a:rPr lang="en-US" sz="2000" i="1" dirty="0"/>
              <a:t>For each variable </a:t>
            </a:r>
            <a:r>
              <a:rPr lang="en-US" sz="2000" i="1" dirty="0">
                <a:latin typeface="Times New Roman"/>
                <a:cs typeface="Times New Roman"/>
              </a:rPr>
              <a:t>X</a:t>
            </a:r>
            <a:r>
              <a:rPr lang="en-US" sz="2000" i="1" dirty="0"/>
              <a:t>, we’ll choose a feature function </a:t>
            </a:r>
            <a:r>
              <a:rPr lang="en-US" sz="2000" dirty="0">
                <a:latin typeface="Times New Roman"/>
                <a:cs typeface="Times New Roman"/>
              </a:rPr>
              <a:t>f</a:t>
            </a:r>
            <a:r>
              <a:rPr lang="en-US" sz="2000" i="1" dirty="0"/>
              <a:t>.</a:t>
            </a:r>
          </a:p>
        </p:txBody>
      </p:sp>
      <p:sp>
        <p:nvSpPr>
          <p:cNvPr id="47106" name="Title 1"/>
          <p:cNvSpPr>
            <a:spLocks noGrp="1"/>
          </p:cNvSpPr>
          <p:nvPr>
            <p:ph type="title" idx="4294967295"/>
          </p:nvPr>
        </p:nvSpPr>
        <p:spPr/>
        <p:txBody>
          <a:bodyPr/>
          <a:lstStyle/>
          <a:p>
            <a:pPr eaLnBrk="1" hangingPunct="1"/>
            <a:r>
              <a:rPr lang="en-US" sz="4000" smtClean="0"/>
              <a:t>Expectation Propagation (EP)</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8F482811-BF5B-4699-A7D1-9467E6EEBDEB}" type="slidenum">
              <a:rPr lang="en-US" sz="1200">
                <a:solidFill>
                  <a:schemeClr val="tx1">
                    <a:tint val="75000"/>
                  </a:schemeClr>
                </a:solidFill>
                <a:latin typeface="+mn-lt"/>
                <a:cs typeface="+mn-cs"/>
              </a:rPr>
              <a:pPr algn="r" fontAlgn="auto">
                <a:spcBef>
                  <a:spcPts val="0"/>
                </a:spcBef>
                <a:spcAft>
                  <a:spcPts val="0"/>
                </a:spcAft>
                <a:defRPr/>
              </a:pPr>
              <a:t>309</a:t>
            </a:fld>
            <a:endParaRPr lang="en-US" sz="1200">
              <a:solidFill>
                <a:schemeClr val="tx1">
                  <a:tint val="75000"/>
                </a:schemeClr>
              </a:solidFill>
              <a:latin typeface="+mn-lt"/>
              <a:cs typeface="+mn-cs"/>
            </a:endParaRPr>
          </a:p>
        </p:txBody>
      </p:sp>
      <p:sp>
        <p:nvSpPr>
          <p:cNvPr id="20" name="Content Placeholder 2"/>
          <p:cNvSpPr txBox="1">
            <a:spLocks/>
          </p:cNvSpPr>
          <p:nvPr/>
        </p:nvSpPr>
        <p:spPr>
          <a:xfrm>
            <a:off x="481013" y="3584575"/>
            <a:ext cx="8672512" cy="3136900"/>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bIns="182880">
            <a:normAutofit/>
          </a:bodyPr>
          <a:lstStyle/>
          <a:p>
            <a:pPr>
              <a:lnSpc>
                <a:spcPct val="80000"/>
              </a:lnSpc>
              <a:spcBef>
                <a:spcPct val="20000"/>
              </a:spcBef>
              <a:buFont typeface="Arial" charset="0"/>
              <a:buNone/>
              <a:defRPr/>
            </a:pPr>
            <a:r>
              <a:rPr lang="en-US" sz="2400" dirty="0"/>
              <a:t>So by storing a few parameters </a:t>
            </a:r>
            <a:r>
              <a:rPr lang="el-GR" sz="2400" i="1" dirty="0">
                <a:latin typeface="Times New Roman"/>
                <a:cs typeface="Times New Roman"/>
              </a:rPr>
              <a:t>θ</a:t>
            </a:r>
            <a:r>
              <a:rPr lang="en-US" sz="2400" dirty="0" smtClean="0"/>
              <a:t>, </a:t>
            </a:r>
            <a:r>
              <a:rPr lang="en-US" sz="2400" dirty="0"/>
              <a:t>we’ve defined </a:t>
            </a:r>
            <a:r>
              <a:rPr lang="en-US" sz="2400" i="1" dirty="0">
                <a:latin typeface="Times New Roman"/>
                <a:cs typeface="Times New Roman"/>
              </a:rPr>
              <a:t>µ(x)</a:t>
            </a:r>
            <a:r>
              <a:rPr lang="en-US" sz="2400" dirty="0"/>
              <a:t> for all </a:t>
            </a:r>
            <a:r>
              <a:rPr lang="en-US" sz="2400" i="1" dirty="0">
                <a:latin typeface="Times New Roman"/>
                <a:cs typeface="Times New Roman"/>
              </a:rPr>
              <a:t>x</a:t>
            </a:r>
            <a:r>
              <a:rPr lang="en-US" sz="2400" dirty="0" smtClean="0"/>
              <a:t>.</a:t>
            </a:r>
            <a:endParaRPr lang="en-US" sz="2400" dirty="0"/>
          </a:p>
          <a:p>
            <a:pPr>
              <a:lnSpc>
                <a:spcPct val="80000"/>
              </a:lnSpc>
              <a:spcBef>
                <a:spcPct val="20000"/>
              </a:spcBef>
              <a:buFont typeface="Arial" charset="0"/>
              <a:buNone/>
              <a:defRPr/>
            </a:pPr>
            <a:r>
              <a:rPr lang="en-US" sz="2400" dirty="0"/>
              <a:t>Now the messages are super-easy to multiply:</a:t>
            </a:r>
          </a:p>
          <a:p>
            <a:pPr>
              <a:lnSpc>
                <a:spcPct val="80000"/>
              </a:lnSpc>
              <a:spcBef>
                <a:spcPct val="20000"/>
              </a:spcBef>
              <a:buFont typeface="Arial" charset="0"/>
              <a:buNone/>
              <a:defRPr/>
            </a:pPr>
            <a:endParaRPr lang="en-US" sz="2400" dirty="0"/>
          </a:p>
          <a:p>
            <a:pPr>
              <a:lnSpc>
                <a:spcPct val="80000"/>
              </a:lnSpc>
              <a:spcBef>
                <a:spcPct val="20000"/>
              </a:spcBef>
              <a:buFont typeface="Arial" charset="0"/>
              <a:buNone/>
              <a:defRPr/>
            </a:pPr>
            <a:r>
              <a:rPr lang="en-US" sz="2400" b="1" dirty="0">
                <a:solidFill>
                  <a:srgbClr val="84AA33"/>
                </a:solidFill>
              </a:rPr>
              <a:t>       </a:t>
            </a:r>
            <a:r>
              <a:rPr lang="en-US" sz="2400" b="1" i="1" dirty="0">
                <a:solidFill>
                  <a:srgbClr val="84AA33"/>
                </a:solidFill>
              </a:rPr>
              <a:t> </a:t>
            </a:r>
            <a:r>
              <a:rPr lang="en-US" sz="2400" b="1" i="1" dirty="0" smtClean="0">
                <a:solidFill>
                  <a:srgbClr val="84AA33"/>
                </a:solidFill>
                <a:latin typeface="Times New Roman"/>
                <a:cs typeface="Times New Roman"/>
              </a:rPr>
              <a:t>µ</a:t>
            </a:r>
            <a:r>
              <a:rPr lang="en-US" sz="2400" b="1" i="1" baseline="-25000" dirty="0" smtClean="0">
                <a:solidFill>
                  <a:srgbClr val="84AA33"/>
                </a:solidFill>
                <a:latin typeface="Times New Roman"/>
                <a:cs typeface="Times New Roman"/>
              </a:rPr>
              <a:t>1</a:t>
            </a:r>
            <a:r>
              <a:rPr lang="en-US" sz="2400" dirty="0">
                <a:solidFill>
                  <a:srgbClr val="84AA33"/>
                </a:solidFill>
                <a:latin typeface="Times New Roman"/>
                <a:cs typeface="Times New Roman"/>
              </a:rPr>
              <a:t>(</a:t>
            </a:r>
            <a:r>
              <a:rPr lang="en-US" sz="2400" b="1" i="1" dirty="0" smtClean="0">
                <a:solidFill>
                  <a:srgbClr val="84AA33"/>
                </a:solidFill>
                <a:latin typeface="Times New Roman"/>
                <a:cs typeface="Times New Roman"/>
              </a:rPr>
              <a:t>x</a:t>
            </a:r>
            <a:r>
              <a:rPr lang="en-US" sz="2400" b="1" dirty="0" smtClean="0">
                <a:solidFill>
                  <a:srgbClr val="84AA33"/>
                </a:solidFill>
                <a:latin typeface="Times New Roman"/>
                <a:cs typeface="Times New Roman"/>
              </a:rPr>
              <a:t>)</a:t>
            </a:r>
            <a:r>
              <a:rPr lang="en-US" sz="2400" b="1" i="1" dirty="0" smtClean="0">
                <a:solidFill>
                  <a:srgbClr val="84AA33"/>
                </a:solidFill>
                <a:latin typeface="Times New Roman"/>
                <a:cs typeface="Times New Roman"/>
              </a:rPr>
              <a:t> µ</a:t>
            </a:r>
            <a:r>
              <a:rPr lang="en-US" sz="2400" b="1" i="1" baseline="-25000" dirty="0" smtClean="0">
                <a:solidFill>
                  <a:srgbClr val="84AA33"/>
                </a:solidFill>
                <a:latin typeface="Times New Roman"/>
                <a:cs typeface="Times New Roman"/>
              </a:rPr>
              <a:t>2</a:t>
            </a:r>
            <a:r>
              <a:rPr lang="en-US" sz="2400" dirty="0">
                <a:solidFill>
                  <a:srgbClr val="84AA33"/>
                </a:solidFill>
                <a:latin typeface="Times New Roman"/>
                <a:cs typeface="Times New Roman"/>
              </a:rPr>
              <a:t>(</a:t>
            </a:r>
            <a:r>
              <a:rPr lang="en-US" sz="2400" b="1" i="1" dirty="0" smtClean="0">
                <a:solidFill>
                  <a:srgbClr val="84AA33"/>
                </a:solidFill>
                <a:latin typeface="Times New Roman"/>
                <a:cs typeface="Times New Roman"/>
              </a:rPr>
              <a:t>x</a:t>
            </a:r>
            <a:r>
              <a:rPr lang="en-US" sz="2400" b="1" dirty="0">
                <a:solidFill>
                  <a:srgbClr val="84AA33"/>
                </a:solidFill>
                <a:latin typeface="Times New Roman"/>
                <a:cs typeface="Times New Roman"/>
              </a:rPr>
              <a:t>)</a:t>
            </a:r>
            <a:r>
              <a:rPr lang="en-US" sz="2400" b="1" i="1" dirty="0">
                <a:solidFill>
                  <a:srgbClr val="84AA33"/>
                </a:solidFill>
                <a:latin typeface="Times New Roman"/>
                <a:cs typeface="Times New Roman"/>
              </a:rPr>
              <a:t> = </a:t>
            </a:r>
            <a:r>
              <a:rPr lang="en-US" sz="2400" dirty="0" err="1">
                <a:solidFill>
                  <a:srgbClr val="84AA33"/>
                </a:solidFill>
                <a:latin typeface="Times New Roman"/>
                <a:cs typeface="Times New Roman"/>
              </a:rPr>
              <a:t>exp</a:t>
            </a:r>
            <a:r>
              <a:rPr lang="en-US" sz="2400" i="1" dirty="0">
                <a:solidFill>
                  <a:srgbClr val="84AA33"/>
                </a:solidFill>
                <a:latin typeface="Times New Roman"/>
                <a:cs typeface="Times New Roman"/>
              </a:rPr>
              <a:t> </a:t>
            </a:r>
            <a:r>
              <a:rPr lang="en-US" sz="2400" dirty="0">
                <a:solidFill>
                  <a:srgbClr val="84AA33"/>
                </a:solidFill>
                <a:latin typeface="Times New Roman"/>
                <a:cs typeface="Times New Roman"/>
              </a:rPr>
              <a:t>(</a:t>
            </a:r>
            <a:r>
              <a:rPr lang="el-GR" sz="2400" b="1" i="1" dirty="0" smtClean="0">
                <a:solidFill>
                  <a:srgbClr val="84AA33"/>
                </a:solidFill>
                <a:latin typeface="Times New Roman"/>
                <a:cs typeface="Times New Roman"/>
              </a:rPr>
              <a:t>θ</a:t>
            </a:r>
            <a:r>
              <a:rPr lang="en-US" sz="2400" b="1" i="1" dirty="0" smtClean="0">
                <a:solidFill>
                  <a:srgbClr val="84AA33"/>
                </a:solidFill>
                <a:latin typeface="Times New Roman"/>
                <a:cs typeface="Times New Roman"/>
              </a:rPr>
              <a:t> </a:t>
            </a:r>
            <a:r>
              <a:rPr lang="el-GR" sz="2400" b="1" i="1" dirty="0">
                <a:solidFill>
                  <a:srgbClr val="84AA33"/>
                </a:solidFill>
                <a:latin typeface="Times New Roman"/>
                <a:cs typeface="Times New Roman"/>
              </a:rPr>
              <a:t>∙</a:t>
            </a:r>
            <a:r>
              <a:rPr lang="en-US" sz="2400" b="1" i="1" dirty="0">
                <a:solidFill>
                  <a:srgbClr val="84AA33"/>
                </a:solidFill>
                <a:latin typeface="Times New Roman"/>
                <a:cs typeface="Times New Roman"/>
              </a:rPr>
              <a:t> </a:t>
            </a:r>
            <a:r>
              <a:rPr lang="en-US" sz="2400" b="1" dirty="0" smtClean="0">
                <a:solidFill>
                  <a:srgbClr val="84AA33"/>
                </a:solidFill>
                <a:latin typeface="Times New Roman"/>
                <a:cs typeface="Times New Roman"/>
              </a:rPr>
              <a:t>f</a:t>
            </a:r>
            <a:r>
              <a:rPr lang="en-US" sz="2400" dirty="0">
                <a:solidFill>
                  <a:srgbClr val="84AA33"/>
                </a:solidFill>
                <a:latin typeface="Times New Roman"/>
                <a:cs typeface="Times New Roman"/>
              </a:rPr>
              <a:t>(</a:t>
            </a:r>
            <a:r>
              <a:rPr lang="en-US" sz="2400" b="1" i="1" dirty="0" smtClean="0">
                <a:solidFill>
                  <a:srgbClr val="84AA33"/>
                </a:solidFill>
                <a:latin typeface="Times New Roman"/>
                <a:cs typeface="Times New Roman"/>
              </a:rPr>
              <a:t>x</a:t>
            </a:r>
            <a:r>
              <a:rPr lang="en-US" sz="2400" b="1" dirty="0">
                <a:solidFill>
                  <a:srgbClr val="84AA33"/>
                </a:solidFill>
                <a:latin typeface="Times New Roman"/>
                <a:cs typeface="Times New Roman"/>
              </a:rPr>
              <a:t>))</a:t>
            </a:r>
            <a:r>
              <a:rPr lang="en-US" sz="2400" b="1" i="1" dirty="0">
                <a:solidFill>
                  <a:srgbClr val="84AA33"/>
                </a:solidFill>
                <a:latin typeface="Times New Roman"/>
                <a:cs typeface="Times New Roman"/>
              </a:rPr>
              <a:t> </a:t>
            </a:r>
            <a:r>
              <a:rPr lang="en-US" sz="2400" dirty="0" err="1">
                <a:solidFill>
                  <a:srgbClr val="84AA33"/>
                </a:solidFill>
                <a:latin typeface="Times New Roman"/>
                <a:cs typeface="Times New Roman"/>
              </a:rPr>
              <a:t>exp</a:t>
            </a:r>
            <a:r>
              <a:rPr lang="en-US" sz="2400" i="1" dirty="0">
                <a:solidFill>
                  <a:srgbClr val="84AA33"/>
                </a:solidFill>
                <a:latin typeface="Times New Roman"/>
                <a:cs typeface="Times New Roman"/>
              </a:rPr>
              <a:t> </a:t>
            </a:r>
            <a:r>
              <a:rPr lang="en-US" sz="2400" dirty="0">
                <a:solidFill>
                  <a:srgbClr val="84AA33"/>
                </a:solidFill>
                <a:latin typeface="Times New Roman"/>
                <a:cs typeface="Times New Roman"/>
              </a:rPr>
              <a:t>(</a:t>
            </a:r>
            <a:r>
              <a:rPr lang="el-GR" sz="2400" b="1" i="1" dirty="0" smtClean="0">
                <a:solidFill>
                  <a:srgbClr val="84AA33"/>
                </a:solidFill>
                <a:latin typeface="Times New Roman"/>
                <a:cs typeface="Times New Roman"/>
              </a:rPr>
              <a:t>θ</a:t>
            </a:r>
            <a:r>
              <a:rPr lang="en-US" sz="2400" b="1" i="1" dirty="0" smtClean="0">
                <a:solidFill>
                  <a:srgbClr val="84AA33"/>
                </a:solidFill>
                <a:latin typeface="Times New Roman"/>
                <a:cs typeface="Times New Roman"/>
              </a:rPr>
              <a:t> </a:t>
            </a:r>
            <a:r>
              <a:rPr lang="el-GR" sz="2400" b="1" i="1" dirty="0">
                <a:solidFill>
                  <a:srgbClr val="84AA33"/>
                </a:solidFill>
                <a:latin typeface="Times New Roman"/>
                <a:cs typeface="Times New Roman"/>
              </a:rPr>
              <a:t>∙</a:t>
            </a:r>
            <a:r>
              <a:rPr lang="en-US" sz="2400" b="1" i="1" dirty="0">
                <a:solidFill>
                  <a:srgbClr val="84AA33"/>
                </a:solidFill>
                <a:latin typeface="Times New Roman"/>
                <a:cs typeface="Times New Roman"/>
              </a:rPr>
              <a:t> </a:t>
            </a:r>
            <a:r>
              <a:rPr lang="en-US" sz="2400" b="1" dirty="0" smtClean="0">
                <a:solidFill>
                  <a:srgbClr val="84AA33"/>
                </a:solidFill>
                <a:latin typeface="Times New Roman"/>
                <a:cs typeface="Times New Roman"/>
              </a:rPr>
              <a:t>f</a:t>
            </a:r>
            <a:r>
              <a:rPr lang="en-US" sz="2400" dirty="0" smtClean="0">
                <a:solidFill>
                  <a:srgbClr val="84AA33"/>
                </a:solidFill>
                <a:latin typeface="Times New Roman"/>
                <a:cs typeface="Times New Roman"/>
              </a:rPr>
              <a:t>(</a:t>
            </a:r>
            <a:r>
              <a:rPr lang="en-US" sz="2400" b="1" i="1" dirty="0" smtClean="0">
                <a:solidFill>
                  <a:srgbClr val="84AA33"/>
                </a:solidFill>
                <a:latin typeface="Times New Roman"/>
                <a:cs typeface="Times New Roman"/>
              </a:rPr>
              <a:t>x</a:t>
            </a:r>
            <a:r>
              <a:rPr lang="en-US" sz="2400" b="1" dirty="0">
                <a:solidFill>
                  <a:srgbClr val="84AA33"/>
                </a:solidFill>
                <a:latin typeface="Times New Roman"/>
                <a:cs typeface="Times New Roman"/>
              </a:rPr>
              <a:t>))</a:t>
            </a:r>
            <a:r>
              <a:rPr lang="en-US" sz="2400" b="1" i="1" dirty="0">
                <a:solidFill>
                  <a:srgbClr val="84AA33"/>
                </a:solidFill>
                <a:latin typeface="Times New Roman"/>
                <a:cs typeface="Times New Roman"/>
              </a:rPr>
              <a:t> = </a:t>
            </a:r>
            <a:r>
              <a:rPr lang="en-US" sz="2400" dirty="0" err="1">
                <a:solidFill>
                  <a:srgbClr val="84AA33"/>
                </a:solidFill>
                <a:latin typeface="Times New Roman"/>
                <a:cs typeface="Times New Roman"/>
              </a:rPr>
              <a:t>exp</a:t>
            </a:r>
            <a:r>
              <a:rPr lang="en-US" sz="2400" i="1" dirty="0">
                <a:solidFill>
                  <a:srgbClr val="84AA33"/>
                </a:solidFill>
                <a:latin typeface="Times New Roman"/>
                <a:cs typeface="Times New Roman"/>
              </a:rPr>
              <a:t> </a:t>
            </a:r>
            <a:r>
              <a:rPr lang="en-US" sz="2400" b="1" dirty="0" smtClean="0">
                <a:solidFill>
                  <a:srgbClr val="84AA33"/>
                </a:solidFill>
                <a:latin typeface="Times New Roman"/>
                <a:cs typeface="Times New Roman"/>
              </a:rPr>
              <a:t>(</a:t>
            </a:r>
            <a:r>
              <a:rPr lang="en-US" sz="2400" b="1" dirty="0">
                <a:solidFill>
                  <a:srgbClr val="84AA33"/>
                </a:solidFill>
                <a:latin typeface="Times New Roman"/>
                <a:cs typeface="Times New Roman"/>
              </a:rPr>
              <a:t>(</a:t>
            </a:r>
            <a:r>
              <a:rPr lang="el-GR" sz="2400" b="1" i="1" dirty="0">
                <a:solidFill>
                  <a:srgbClr val="84AA33"/>
                </a:solidFill>
                <a:latin typeface="Times New Roman"/>
                <a:cs typeface="Times New Roman"/>
              </a:rPr>
              <a:t>θ</a:t>
            </a:r>
            <a:r>
              <a:rPr lang="en-US" sz="2400" b="1" i="1" baseline="-25000" dirty="0">
                <a:solidFill>
                  <a:srgbClr val="84AA33"/>
                </a:solidFill>
                <a:latin typeface="Times New Roman"/>
                <a:cs typeface="Times New Roman"/>
              </a:rPr>
              <a:t>1</a:t>
            </a:r>
            <a:r>
              <a:rPr lang="en-US" sz="2400" b="1" i="1" dirty="0">
                <a:solidFill>
                  <a:srgbClr val="84AA33"/>
                </a:solidFill>
                <a:latin typeface="Times New Roman"/>
                <a:cs typeface="Times New Roman"/>
              </a:rPr>
              <a:t>+</a:t>
            </a:r>
            <a:r>
              <a:rPr lang="el-GR" sz="2400" b="1" i="1" dirty="0">
                <a:solidFill>
                  <a:srgbClr val="84AA33"/>
                </a:solidFill>
                <a:latin typeface="Times New Roman"/>
                <a:cs typeface="Times New Roman"/>
              </a:rPr>
              <a:t>θ</a:t>
            </a:r>
            <a:r>
              <a:rPr lang="en-US" sz="2400" b="1" i="1" baseline="-25000" dirty="0">
                <a:solidFill>
                  <a:srgbClr val="84AA33"/>
                </a:solidFill>
                <a:latin typeface="Times New Roman"/>
                <a:cs typeface="Times New Roman"/>
              </a:rPr>
              <a:t>2</a:t>
            </a:r>
            <a:r>
              <a:rPr lang="en-US" sz="2400" b="1" dirty="0">
                <a:solidFill>
                  <a:srgbClr val="84AA33"/>
                </a:solidFill>
                <a:latin typeface="Times New Roman"/>
                <a:cs typeface="Times New Roman"/>
              </a:rPr>
              <a:t>)</a:t>
            </a:r>
            <a:r>
              <a:rPr lang="en-US" sz="2400" b="1" i="1" dirty="0">
                <a:solidFill>
                  <a:srgbClr val="84AA33"/>
                </a:solidFill>
                <a:latin typeface="Times New Roman"/>
                <a:cs typeface="Times New Roman"/>
              </a:rPr>
              <a:t> ∙ f</a:t>
            </a:r>
            <a:r>
              <a:rPr lang="en-US" sz="2400" b="1" dirty="0">
                <a:solidFill>
                  <a:srgbClr val="84AA33"/>
                </a:solidFill>
                <a:latin typeface="Times New Roman"/>
                <a:cs typeface="Times New Roman"/>
              </a:rPr>
              <a:t>(</a:t>
            </a:r>
            <a:r>
              <a:rPr lang="en-US" sz="2400" b="1" i="1" dirty="0">
                <a:solidFill>
                  <a:srgbClr val="84AA33"/>
                </a:solidFill>
                <a:latin typeface="Times New Roman"/>
                <a:cs typeface="Times New Roman"/>
              </a:rPr>
              <a:t>x</a:t>
            </a:r>
            <a:r>
              <a:rPr lang="en-US" sz="2400" b="1" dirty="0">
                <a:solidFill>
                  <a:srgbClr val="84AA33"/>
                </a:solidFill>
                <a:latin typeface="Times New Roman"/>
                <a:cs typeface="Times New Roman"/>
              </a:rPr>
              <a:t>))</a:t>
            </a:r>
          </a:p>
          <a:p>
            <a:pPr>
              <a:lnSpc>
                <a:spcPct val="80000"/>
              </a:lnSpc>
              <a:spcBef>
                <a:spcPct val="20000"/>
              </a:spcBef>
              <a:buFont typeface="Arial" charset="0"/>
              <a:buNone/>
              <a:defRPr/>
            </a:pPr>
            <a:endParaRPr lang="en-US" sz="2400" b="1" dirty="0">
              <a:solidFill>
                <a:srgbClr val="84AA33"/>
              </a:solidFill>
            </a:endParaRPr>
          </a:p>
          <a:p>
            <a:pPr>
              <a:lnSpc>
                <a:spcPct val="80000"/>
              </a:lnSpc>
              <a:spcBef>
                <a:spcPct val="20000"/>
              </a:spcBef>
              <a:buFont typeface="Arial" charset="0"/>
              <a:buNone/>
              <a:defRPr/>
            </a:pPr>
            <a:r>
              <a:rPr lang="en-US" sz="2400" dirty="0"/>
              <a:t>Represent a message by its parameter vector </a:t>
            </a:r>
            <a:r>
              <a:rPr lang="el-GR" sz="2400" i="1" dirty="0" smtClean="0">
                <a:latin typeface="Times New Roman"/>
                <a:cs typeface="Times New Roman"/>
              </a:rPr>
              <a:t>θ</a:t>
            </a:r>
            <a:r>
              <a:rPr lang="en-US" sz="2400" dirty="0" smtClean="0"/>
              <a:t>.</a:t>
            </a:r>
            <a:endParaRPr lang="en-US" sz="2400" dirty="0"/>
          </a:p>
          <a:p>
            <a:pPr>
              <a:lnSpc>
                <a:spcPct val="80000"/>
              </a:lnSpc>
              <a:spcBef>
                <a:spcPct val="20000"/>
              </a:spcBef>
              <a:buFont typeface="Arial" charset="0"/>
              <a:buNone/>
              <a:defRPr/>
            </a:pPr>
            <a:r>
              <a:rPr lang="en-US" sz="2400" dirty="0"/>
              <a:t>To multiply messages, just add their </a:t>
            </a:r>
            <a:r>
              <a:rPr lang="el-GR" sz="2400" i="1" dirty="0">
                <a:latin typeface="Times New Roman"/>
                <a:cs typeface="Times New Roman"/>
              </a:rPr>
              <a:t>θ</a:t>
            </a:r>
            <a:r>
              <a:rPr lang="en-US" sz="2400" dirty="0" smtClean="0"/>
              <a:t> </a:t>
            </a:r>
            <a:r>
              <a:rPr lang="en-US" sz="2400" dirty="0"/>
              <a:t>vectors!</a:t>
            </a:r>
          </a:p>
          <a:p>
            <a:pPr>
              <a:lnSpc>
                <a:spcPct val="80000"/>
              </a:lnSpc>
              <a:spcBef>
                <a:spcPct val="20000"/>
              </a:spcBef>
              <a:buFont typeface="Arial" charset="0"/>
              <a:buNone/>
              <a:defRPr/>
            </a:pPr>
            <a:r>
              <a:rPr lang="en-US" sz="2400" dirty="0"/>
              <a:t>So beliefs and outgoing messages </a:t>
            </a:r>
            <a:r>
              <a:rPr lang="en-US" sz="2400" i="1" dirty="0"/>
              <a:t>also</a:t>
            </a:r>
            <a:r>
              <a:rPr lang="en-US" sz="2400" dirty="0"/>
              <a:t> have this simple form.</a:t>
            </a:r>
            <a:endParaRPr lang="en-US" sz="2500" b="1" dirty="0">
              <a:solidFill>
                <a:srgbClr val="84AA33"/>
              </a:solidFill>
            </a:endParaRPr>
          </a:p>
        </p:txBody>
      </p:sp>
      <p:grpSp>
        <p:nvGrpSpPr>
          <p:cNvPr id="38921" name="Group 9"/>
          <p:cNvGrpSpPr>
            <a:grpSpLocks/>
          </p:cNvGrpSpPr>
          <p:nvPr/>
        </p:nvGrpSpPr>
        <p:grpSpPr bwMode="auto">
          <a:xfrm>
            <a:off x="6553200" y="2354264"/>
            <a:ext cx="2579688" cy="1090613"/>
            <a:chOff x="4531" y="1483"/>
            <a:chExt cx="1222" cy="687"/>
          </a:xfrm>
        </p:grpSpPr>
        <p:sp>
          <p:nvSpPr>
            <p:cNvPr id="47110" name="AutoShape 10"/>
            <p:cNvSpPr>
              <a:spLocks noChangeArrowheads="1"/>
            </p:cNvSpPr>
            <p:nvPr/>
          </p:nvSpPr>
          <p:spPr bwMode="auto">
            <a:xfrm>
              <a:off x="5121" y="1483"/>
              <a:ext cx="97" cy="216"/>
            </a:xfrm>
            <a:prstGeom prst="upArrow">
              <a:avLst>
                <a:gd name="adj1" fmla="val 50000"/>
                <a:gd name="adj2" fmla="val 55670"/>
              </a:avLst>
            </a:prstGeom>
            <a:solidFill>
              <a:srgbClr val="FFFF66"/>
            </a:solidFill>
            <a:ln w="9525">
              <a:solidFill>
                <a:schemeClr val="tx1"/>
              </a:solidFill>
              <a:miter lim="800000"/>
              <a:headEnd/>
              <a:tailEnd/>
            </a:ln>
          </p:spPr>
          <p:txBody>
            <a:bodyPr vert="eaVert" wrap="none" anchor="ctr"/>
            <a:lstStyle/>
            <a:p>
              <a:endParaRPr lang="en-US" sz="1800">
                <a:latin typeface="Arial" charset="0"/>
              </a:endParaRPr>
            </a:p>
          </p:txBody>
        </p:sp>
        <p:sp>
          <p:nvSpPr>
            <p:cNvPr id="47111" name="Text Box 11"/>
            <p:cNvSpPr txBox="1">
              <a:spLocks noChangeArrowheads="1"/>
            </p:cNvSpPr>
            <p:nvPr/>
          </p:nvSpPr>
          <p:spPr bwMode="auto">
            <a:xfrm>
              <a:off x="4531" y="1687"/>
              <a:ext cx="1222" cy="483"/>
            </a:xfrm>
            <a:prstGeom prst="rect">
              <a:avLst/>
            </a:prstGeom>
            <a:solidFill>
              <a:srgbClr val="FFFF66"/>
            </a:solidFill>
            <a:ln w="9525">
              <a:noFill/>
              <a:miter lim="800000"/>
              <a:headEnd/>
              <a:tailEnd/>
            </a:ln>
          </p:spPr>
          <p:txBody>
            <a:bodyPr lIns="0">
              <a:spAutoFit/>
            </a:bodyPr>
            <a:lstStyle/>
            <a:p>
              <a:pPr algn="r">
                <a:lnSpc>
                  <a:spcPct val="80000"/>
                </a:lnSpc>
              </a:pPr>
              <a:r>
                <a:rPr lang="en-US" sz="1800" i="1" dirty="0"/>
                <a:t>Maybe </a:t>
              </a:r>
              <a:r>
                <a:rPr lang="en-US" sz="1800" i="1" dirty="0" err="1"/>
                <a:t>unnormalizable</a:t>
              </a:r>
              <a:r>
                <a:rPr lang="en-US" sz="1800" i="1" dirty="0"/>
                <a:t>, e.g., initial message </a:t>
              </a:r>
              <a:r>
                <a:rPr lang="el-GR" sz="1800" i="1" dirty="0">
                  <a:latin typeface="Times New Roman"/>
                  <a:cs typeface="Times New Roman"/>
                </a:rPr>
                <a:t>θ</a:t>
              </a:r>
              <a:r>
                <a:rPr lang="en-US" sz="1800" i="1" dirty="0">
                  <a:latin typeface="Times New Roman"/>
                  <a:cs typeface="Times New Roman"/>
                </a:rPr>
                <a:t>=0</a:t>
              </a:r>
              <a:endParaRPr lang="el-GR" sz="1800" i="1" dirty="0">
                <a:latin typeface="Times New Roman"/>
                <a:cs typeface="Times New Roman"/>
              </a:endParaRPr>
            </a:p>
            <a:p>
              <a:pPr algn="r">
                <a:lnSpc>
                  <a:spcPct val="80000"/>
                </a:lnSpc>
              </a:pPr>
              <a:r>
                <a:rPr lang="en-US" sz="1800" i="1" dirty="0"/>
                <a:t>  is uniform “distribution”</a:t>
              </a:r>
              <a:endParaRPr lang="el-GR" sz="1800" i="1" dirty="0"/>
            </a:p>
          </p:txBody>
        </p:sp>
      </p:grpSp>
    </p:spTree>
    <p:extLst>
      <p:ext uri="{BB962C8B-B14F-4D97-AF65-F5344CB8AC3E}">
        <p14:creationId xmlns:p14="http://schemas.microsoft.com/office/powerpoint/2010/main" val="120154549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3">
                                            <p:bg/>
                                          </p:spTgt>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20">
                                            <p:bg/>
                                          </p:spTgt>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20">
                                            <p:txEl>
                                              <p:pRg st="0" end="0"/>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20">
                                            <p:txEl>
                                              <p:pRg st="1" end="1"/>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20">
                                            <p:txEl>
                                              <p:pRg st="3" end="3"/>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20">
                                            <p:txEl>
                                              <p:pRg st="5" end="5"/>
                                            </p:txEl>
                                          </p:spTgt>
                                        </p:tgtEl>
                                        <p:attrNameLst>
                                          <p:attrName>style.visibility</p:attrName>
                                        </p:attrNameLst>
                                      </p:cBhvr>
                                      <p:to>
                                        <p:strVal val="visible"/>
                                      </p:to>
                                    </p:set>
                                  </p:childTnLst>
                                </p:cTn>
                              </p:par>
                            </p:childTnLst>
                          </p:cTn>
                        </p:par>
                      </p:childTnLst>
                    </p:cTn>
                  </p:par>
                  <p:par>
                    <p:cTn id="39" fill="hold">
                      <p:stCondLst>
                        <p:cond delay="indefinite"/>
                      </p:stCondLst>
                      <p:childTnLst>
                        <p:par>
                          <p:cTn id="40" fill="hold">
                            <p:stCondLst>
                              <p:cond delay="0"/>
                            </p:stCondLst>
                            <p:childTnLst>
                              <p:par>
                                <p:cTn id="41" presetID="1" presetClass="entr" presetSubtype="0" fill="hold" grpId="0" nodeType="clickEffect">
                                  <p:stCondLst>
                                    <p:cond delay="0"/>
                                  </p:stCondLst>
                                  <p:childTnLst>
                                    <p:set>
                                      <p:cBhvr>
                                        <p:cTn id="42" dur="1" fill="hold">
                                          <p:stCondLst>
                                            <p:cond delay="0"/>
                                          </p:stCondLst>
                                        </p:cTn>
                                        <p:tgtEl>
                                          <p:spTgt spid="20">
                                            <p:txEl>
                                              <p:pRg st="6" end="6"/>
                                            </p:txEl>
                                          </p:spTgt>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20">
                                            <p:txEl>
                                              <p:pRg st="7" end="7"/>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2" presetClass="entr" presetSubtype="2" fill="hold" nodeType="clickEffect">
                                  <p:stCondLst>
                                    <p:cond delay="0"/>
                                  </p:stCondLst>
                                  <p:childTnLst>
                                    <p:set>
                                      <p:cBhvr>
                                        <p:cTn id="50" dur="1" fill="hold">
                                          <p:stCondLst>
                                            <p:cond delay="0"/>
                                          </p:stCondLst>
                                        </p:cTn>
                                        <p:tgtEl>
                                          <p:spTgt spid="38921"/>
                                        </p:tgtEl>
                                        <p:attrNameLst>
                                          <p:attrName>style.visibility</p:attrName>
                                        </p:attrNameLst>
                                      </p:cBhvr>
                                      <p:to>
                                        <p:strVal val="visible"/>
                                      </p:to>
                                    </p:set>
                                    <p:anim calcmode="lin" valueType="num">
                                      <p:cBhvr additive="base">
                                        <p:cTn id="51" dur="500" fill="hold"/>
                                        <p:tgtEl>
                                          <p:spTgt spid="38921"/>
                                        </p:tgtEl>
                                        <p:attrNameLst>
                                          <p:attrName>ppt_x</p:attrName>
                                        </p:attrNameLst>
                                      </p:cBhvr>
                                      <p:tavLst>
                                        <p:tav tm="0">
                                          <p:val>
                                            <p:strVal val="1+#ppt_w/2"/>
                                          </p:val>
                                        </p:tav>
                                        <p:tav tm="100000">
                                          <p:val>
                                            <p:strVal val="#ppt_x"/>
                                          </p:val>
                                        </p:tav>
                                      </p:tavLst>
                                    </p:anim>
                                    <p:anim calcmode="lin" valueType="num">
                                      <p:cBhvr additive="base">
                                        <p:cTn id="52" dur="500" fill="hold"/>
                                        <p:tgtEl>
                                          <p:spTgt spid="389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build="p" animBg="1"/>
      <p:bldP spid="20" grpId="0" build="p"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a:t>Constituency Parsing</a:t>
            </a:r>
          </a:p>
        </p:txBody>
      </p:sp>
      <p:sp>
        <p:nvSpPr>
          <p:cNvPr id="4" name="Slide Number Placeholder 3"/>
          <p:cNvSpPr>
            <a:spLocks noGrp="1"/>
          </p:cNvSpPr>
          <p:nvPr>
            <p:ph type="sldNum" sz="quarter" idx="12"/>
          </p:nvPr>
        </p:nvSpPr>
        <p:spPr/>
        <p:txBody>
          <a:bodyPr/>
          <a:lstStyle/>
          <a:p>
            <a:pPr>
              <a:defRPr/>
            </a:pPr>
            <a:fld id="{A5C374C1-6C0E-4DA5-903C-12788ACE5AD1}" type="slidenum">
              <a:rPr lang="en-US"/>
              <a:pPr>
                <a:defRPr/>
              </a:pPr>
              <a:t>31</a:t>
            </a:fld>
            <a:endParaRPr lang="en-US"/>
          </a:p>
        </p:txBody>
      </p:sp>
      <p:sp>
        <p:nvSpPr>
          <p:cNvPr id="6" name="Oval 5"/>
          <p:cNvSpPr/>
          <p:nvPr/>
        </p:nvSpPr>
        <p:spPr>
          <a:xfrm>
            <a:off x="4432300" y="3471863"/>
            <a:ext cx="295275" cy="300037"/>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7" name="Rectangle 6"/>
          <p:cNvSpPr/>
          <p:nvPr/>
        </p:nvSpPr>
        <p:spPr>
          <a:xfrm>
            <a:off x="4514850" y="4073525"/>
            <a:ext cx="144463"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8" name="Straight Connector 7"/>
          <p:cNvCxnSpPr>
            <a:stCxn id="6" idx="4"/>
            <a:endCxn id="7" idx="0"/>
          </p:cNvCxnSpPr>
          <p:nvPr/>
        </p:nvCxnSpPr>
        <p:spPr>
          <a:xfrm>
            <a:off x="4579938" y="3771900"/>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a:stCxn id="6" idx="6"/>
            <a:endCxn id="11" idx="2"/>
          </p:cNvCxnSpPr>
          <p:nvPr/>
        </p:nvCxnSpPr>
        <p:spPr>
          <a:xfrm>
            <a:off x="4727575" y="3621088"/>
            <a:ext cx="606425"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 name="Rectangle 9"/>
          <p:cNvSpPr/>
          <p:nvPr/>
        </p:nvSpPr>
        <p:spPr>
          <a:xfrm>
            <a:off x="4957763" y="3541713"/>
            <a:ext cx="146050" cy="14446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11" name="Oval 10"/>
          <p:cNvSpPr/>
          <p:nvPr/>
        </p:nvSpPr>
        <p:spPr>
          <a:xfrm>
            <a:off x="5334000" y="3471863"/>
            <a:ext cx="295275" cy="300037"/>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v</a:t>
            </a:r>
          </a:p>
        </p:txBody>
      </p:sp>
      <p:sp>
        <p:nvSpPr>
          <p:cNvPr id="12" name="Rectangle 11"/>
          <p:cNvSpPr/>
          <p:nvPr/>
        </p:nvSpPr>
        <p:spPr>
          <a:xfrm>
            <a:off x="5416550" y="4073525"/>
            <a:ext cx="144463"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13" name="Straight Connector 12"/>
          <p:cNvCxnSpPr>
            <a:stCxn id="11" idx="4"/>
            <a:endCxn id="12" idx="0"/>
          </p:cNvCxnSpPr>
          <p:nvPr/>
        </p:nvCxnSpPr>
        <p:spPr>
          <a:xfrm>
            <a:off x="5481638" y="3771900"/>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a:stCxn id="11" idx="6"/>
            <a:endCxn id="16" idx="2"/>
          </p:cNvCxnSpPr>
          <p:nvPr/>
        </p:nvCxnSpPr>
        <p:spPr>
          <a:xfrm flipV="1">
            <a:off x="5629275" y="3619500"/>
            <a:ext cx="620713"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5859463" y="3541713"/>
            <a:ext cx="146050" cy="14446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16" name="Oval 15"/>
          <p:cNvSpPr/>
          <p:nvPr/>
        </p:nvSpPr>
        <p:spPr>
          <a:xfrm>
            <a:off x="6249988" y="3470275"/>
            <a:ext cx="295275" cy="300038"/>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p</a:t>
            </a:r>
          </a:p>
        </p:txBody>
      </p:sp>
      <p:sp>
        <p:nvSpPr>
          <p:cNvPr id="17" name="Rectangle 16"/>
          <p:cNvSpPr/>
          <p:nvPr/>
        </p:nvSpPr>
        <p:spPr>
          <a:xfrm>
            <a:off x="6330950" y="4071938"/>
            <a:ext cx="144463" cy="1460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18" name="Straight Connector 17"/>
          <p:cNvCxnSpPr>
            <a:stCxn id="16" idx="4"/>
            <a:endCxn id="17" idx="0"/>
          </p:cNvCxnSpPr>
          <p:nvPr/>
        </p:nvCxnSpPr>
        <p:spPr>
          <a:xfrm>
            <a:off x="6397625" y="3770313"/>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a:stCxn id="16" idx="6"/>
            <a:endCxn id="21" idx="2"/>
          </p:cNvCxnSpPr>
          <p:nvPr/>
        </p:nvCxnSpPr>
        <p:spPr>
          <a:xfrm>
            <a:off x="6545263" y="3619500"/>
            <a:ext cx="611187"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0" name="Rectangle 19"/>
          <p:cNvSpPr/>
          <p:nvPr/>
        </p:nvSpPr>
        <p:spPr>
          <a:xfrm>
            <a:off x="6775450" y="3540125"/>
            <a:ext cx="144463"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21" name="Oval 20"/>
          <p:cNvSpPr/>
          <p:nvPr/>
        </p:nvSpPr>
        <p:spPr>
          <a:xfrm>
            <a:off x="7156450" y="3471863"/>
            <a:ext cx="295275" cy="30003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d</a:t>
            </a:r>
          </a:p>
        </p:txBody>
      </p:sp>
      <p:sp>
        <p:nvSpPr>
          <p:cNvPr id="22" name="Rectangle 21"/>
          <p:cNvSpPr/>
          <p:nvPr/>
        </p:nvSpPr>
        <p:spPr>
          <a:xfrm>
            <a:off x="7237413" y="4073525"/>
            <a:ext cx="144462"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23" name="Straight Connector 22"/>
          <p:cNvCxnSpPr>
            <a:stCxn id="21" idx="4"/>
            <a:endCxn id="22" idx="0"/>
          </p:cNvCxnSpPr>
          <p:nvPr/>
        </p:nvCxnSpPr>
        <p:spPr>
          <a:xfrm>
            <a:off x="7304088" y="3771900"/>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a:stCxn id="21" idx="6"/>
            <a:endCxn id="26" idx="2"/>
          </p:cNvCxnSpPr>
          <p:nvPr/>
        </p:nvCxnSpPr>
        <p:spPr>
          <a:xfrm flipV="1">
            <a:off x="7451725" y="3619500"/>
            <a:ext cx="606425"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5" name="Rectangle 24"/>
          <p:cNvSpPr/>
          <p:nvPr/>
        </p:nvSpPr>
        <p:spPr>
          <a:xfrm>
            <a:off x="7681913" y="3541713"/>
            <a:ext cx="144462" cy="14446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26" name="Oval 25"/>
          <p:cNvSpPr/>
          <p:nvPr/>
        </p:nvSpPr>
        <p:spPr>
          <a:xfrm>
            <a:off x="8058150" y="3470275"/>
            <a:ext cx="295275" cy="300038"/>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27" name="Rectangle 26"/>
          <p:cNvSpPr/>
          <p:nvPr/>
        </p:nvSpPr>
        <p:spPr>
          <a:xfrm>
            <a:off x="8139113" y="4071938"/>
            <a:ext cx="144462" cy="1460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28" name="Straight Connector 27"/>
          <p:cNvCxnSpPr>
            <a:stCxn id="26" idx="4"/>
            <a:endCxn id="27" idx="0"/>
          </p:cNvCxnSpPr>
          <p:nvPr/>
        </p:nvCxnSpPr>
        <p:spPr>
          <a:xfrm>
            <a:off x="8205788" y="3770313"/>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68634" name="Group 28"/>
          <p:cNvGrpSpPr>
            <a:grpSpLocks/>
          </p:cNvGrpSpPr>
          <p:nvPr/>
        </p:nvGrpSpPr>
        <p:grpSpPr bwMode="auto">
          <a:xfrm>
            <a:off x="4217988" y="4298950"/>
            <a:ext cx="4400550" cy="201613"/>
            <a:chOff x="492120" y="3950977"/>
            <a:chExt cx="8067290" cy="370958"/>
          </a:xfrm>
        </p:grpSpPr>
        <p:sp>
          <p:nvSpPr>
            <p:cNvPr id="68673" name="TextBox 49"/>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600">
                  <a:latin typeface="Rockwell"/>
                  <a:ea typeface="Rockwell"/>
                  <a:cs typeface="Rockwell"/>
                </a:rPr>
                <a:t>time</a:t>
              </a:r>
            </a:p>
          </p:txBody>
        </p:sp>
        <p:sp>
          <p:nvSpPr>
            <p:cNvPr id="68674" name="TextBox 50"/>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like</a:t>
              </a:r>
            </a:p>
          </p:txBody>
        </p:sp>
        <p:sp>
          <p:nvSpPr>
            <p:cNvPr id="68675" name="TextBox 51"/>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flies</a:t>
              </a:r>
            </a:p>
          </p:txBody>
        </p:sp>
        <p:sp>
          <p:nvSpPr>
            <p:cNvPr id="68676" name="TextBox 52"/>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an</a:t>
              </a:r>
            </a:p>
          </p:txBody>
        </p:sp>
        <p:sp>
          <p:nvSpPr>
            <p:cNvPr id="68677" name="TextBox 53"/>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arrow</a:t>
              </a:r>
            </a:p>
          </p:txBody>
        </p:sp>
      </p:grpSp>
      <p:grpSp>
        <p:nvGrpSpPr>
          <p:cNvPr id="68635" name="Group 2"/>
          <p:cNvGrpSpPr>
            <a:grpSpLocks/>
          </p:cNvGrpSpPr>
          <p:nvPr/>
        </p:nvGrpSpPr>
        <p:grpSpPr bwMode="auto">
          <a:xfrm>
            <a:off x="7602538" y="2865438"/>
            <a:ext cx="295275" cy="520700"/>
            <a:chOff x="7602439" y="2864737"/>
            <a:chExt cx="295048" cy="521272"/>
          </a:xfrm>
        </p:grpSpPr>
        <p:sp>
          <p:nvSpPr>
            <p:cNvPr id="30" name="Oval 29"/>
            <p:cNvSpPr/>
            <p:nvPr/>
          </p:nvSpPr>
          <p:spPr>
            <a:xfrm>
              <a:off x="7602439" y="2864737"/>
              <a:ext cx="295048" cy="298778"/>
            </a:xfrm>
            <a:prstGeom prst="ellipse">
              <a:avLst/>
            </a:prstGeom>
            <a:solidFill>
              <a:schemeClr val="accent5">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np</a:t>
              </a:r>
              <a:endParaRPr lang="en-US" sz="1600" dirty="0">
                <a:solidFill>
                  <a:schemeClr val="tx1"/>
                </a:solidFill>
                <a:latin typeface="Rockwell"/>
                <a:cs typeface="Rockwell"/>
              </a:endParaRPr>
            </a:p>
          </p:txBody>
        </p:sp>
        <p:sp>
          <p:nvSpPr>
            <p:cNvPr id="31" name="Rectangle 30"/>
            <p:cNvSpPr/>
            <p:nvPr/>
          </p:nvSpPr>
          <p:spPr>
            <a:xfrm>
              <a:off x="7680166" y="3241387"/>
              <a:ext cx="144352" cy="14462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33" name="Straight Connector 32"/>
            <p:cNvCxnSpPr>
              <a:stCxn id="31" idx="0"/>
              <a:endCxn id="30" idx="4"/>
            </p:cNvCxnSpPr>
            <p:nvPr/>
          </p:nvCxnSpPr>
          <p:spPr>
            <a:xfrm flipH="1" flipV="1">
              <a:off x="7749963" y="3163515"/>
              <a:ext cx="1587" cy="77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35" name="Oval 34"/>
          <p:cNvSpPr/>
          <p:nvPr/>
        </p:nvSpPr>
        <p:spPr>
          <a:xfrm>
            <a:off x="6702425" y="1789113"/>
            <a:ext cx="295275" cy="300037"/>
          </a:xfrm>
          <a:prstGeom prst="ellipse">
            <a:avLst/>
          </a:prstGeom>
          <a:solidFill>
            <a:schemeClr val="accent3">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vp</a:t>
            </a:r>
            <a:endParaRPr lang="en-US" sz="1600" dirty="0">
              <a:solidFill>
                <a:schemeClr val="tx1"/>
              </a:solidFill>
              <a:latin typeface="Rockwell"/>
              <a:cs typeface="Rockwell"/>
            </a:endParaRPr>
          </a:p>
        </p:txBody>
      </p:sp>
      <p:sp>
        <p:nvSpPr>
          <p:cNvPr id="36" name="Rectangle 35"/>
          <p:cNvSpPr/>
          <p:nvPr/>
        </p:nvSpPr>
        <p:spPr>
          <a:xfrm>
            <a:off x="6778625" y="2166938"/>
            <a:ext cx="144463" cy="14446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38" name="Straight Connector 37"/>
          <p:cNvCxnSpPr>
            <a:stCxn id="36" idx="0"/>
            <a:endCxn id="35" idx="4"/>
          </p:cNvCxnSpPr>
          <p:nvPr/>
        </p:nvCxnSpPr>
        <p:spPr>
          <a:xfrm flipH="1" flipV="1">
            <a:off x="6850063" y="2089150"/>
            <a:ext cx="0" cy="777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0" name="Oval 39"/>
          <p:cNvSpPr/>
          <p:nvPr/>
        </p:nvSpPr>
        <p:spPr>
          <a:xfrm>
            <a:off x="7164388" y="2308225"/>
            <a:ext cx="293687" cy="298450"/>
          </a:xfrm>
          <a:prstGeom prst="ellipse">
            <a:avLst/>
          </a:prstGeom>
          <a:solidFill>
            <a:schemeClr val="bg2">
              <a:lumMod val="5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pp</a:t>
            </a:r>
            <a:endParaRPr lang="en-US" sz="1600" dirty="0">
              <a:solidFill>
                <a:schemeClr val="tx1"/>
              </a:solidFill>
              <a:latin typeface="Rockwell"/>
              <a:cs typeface="Rockwell"/>
            </a:endParaRPr>
          </a:p>
        </p:txBody>
      </p:sp>
      <p:sp>
        <p:nvSpPr>
          <p:cNvPr id="41" name="Rectangle 40"/>
          <p:cNvSpPr/>
          <p:nvPr/>
        </p:nvSpPr>
        <p:spPr>
          <a:xfrm>
            <a:off x="7240588" y="2695575"/>
            <a:ext cx="144462"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cxnSp>
        <p:nvCxnSpPr>
          <p:cNvPr id="43" name="Straight Connector 42"/>
          <p:cNvCxnSpPr>
            <a:stCxn id="41" idx="0"/>
            <a:endCxn id="40" idx="4"/>
          </p:cNvCxnSpPr>
          <p:nvPr/>
        </p:nvCxnSpPr>
        <p:spPr>
          <a:xfrm flipH="1" flipV="1">
            <a:off x="7312025" y="2606675"/>
            <a:ext cx="0" cy="8890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Oval 44"/>
          <p:cNvSpPr/>
          <p:nvPr/>
        </p:nvSpPr>
        <p:spPr>
          <a:xfrm>
            <a:off x="6249988" y="1296988"/>
            <a:ext cx="295275" cy="298450"/>
          </a:xfrm>
          <a:prstGeom prst="ellipse">
            <a:avLst/>
          </a:prstGeom>
          <a:solidFill>
            <a:schemeClr val="accent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s</a:t>
            </a:r>
          </a:p>
        </p:txBody>
      </p:sp>
      <p:sp>
        <p:nvSpPr>
          <p:cNvPr id="46" name="Rectangle 45"/>
          <p:cNvSpPr/>
          <p:nvPr/>
        </p:nvSpPr>
        <p:spPr>
          <a:xfrm>
            <a:off x="6327775" y="1673225"/>
            <a:ext cx="144463"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cxnSp>
        <p:nvCxnSpPr>
          <p:cNvPr id="48" name="Straight Connector 47"/>
          <p:cNvCxnSpPr>
            <a:stCxn id="46" idx="0"/>
            <a:endCxn id="45" idx="4"/>
          </p:cNvCxnSpPr>
          <p:nvPr/>
        </p:nvCxnSpPr>
        <p:spPr>
          <a:xfrm flipH="1" flipV="1">
            <a:off x="6397625" y="1595438"/>
            <a:ext cx="1588" cy="7778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5" name="Content Placeholder 2"/>
          <p:cNvSpPr txBox="1">
            <a:spLocks/>
          </p:cNvSpPr>
          <p:nvPr/>
        </p:nvSpPr>
        <p:spPr>
          <a:xfrm>
            <a:off x="457200" y="1211263"/>
            <a:ext cx="3756025" cy="5145087"/>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p>
            <a:pPr>
              <a:spcBef>
                <a:spcPct val="20000"/>
              </a:spcBef>
              <a:buFont typeface="Arial" charset="0"/>
              <a:buNone/>
              <a:defRPr/>
            </a:pPr>
            <a:r>
              <a:rPr lang="en-US" sz="2600">
                <a:latin typeface="Candara" pitchFamily="34" charset="0"/>
              </a:rPr>
              <a:t>What if we needed to predict the tree structure too? </a:t>
            </a:r>
          </a:p>
          <a:p>
            <a:pPr>
              <a:spcBef>
                <a:spcPct val="20000"/>
              </a:spcBef>
              <a:buFont typeface="Arial" charset="0"/>
              <a:buNone/>
              <a:defRPr/>
            </a:pPr>
            <a:endParaRPr lang="en-US" sz="2600">
              <a:latin typeface="Candara" pitchFamily="34" charset="0"/>
            </a:endParaRPr>
          </a:p>
          <a:p>
            <a:pPr>
              <a:spcBef>
                <a:spcPct val="20000"/>
              </a:spcBef>
              <a:buFont typeface="Arial" charset="0"/>
              <a:buNone/>
              <a:defRPr/>
            </a:pPr>
            <a:r>
              <a:rPr lang="en-US" sz="2600" b="1">
                <a:latin typeface="Candara" pitchFamily="34" charset="0"/>
              </a:rPr>
              <a:t>Use more variables:</a:t>
            </a:r>
            <a:r>
              <a:rPr lang="en-US" sz="2600">
                <a:latin typeface="Candara" pitchFamily="34" charset="0"/>
              </a:rPr>
              <a:t> Predict the nonterminal of each substring, or ∅ if it’s not a constituent.</a:t>
            </a:r>
          </a:p>
          <a:p>
            <a:pPr>
              <a:spcBef>
                <a:spcPct val="20000"/>
              </a:spcBef>
              <a:buFont typeface="Arial" charset="0"/>
              <a:buNone/>
              <a:defRPr/>
            </a:pPr>
            <a:endParaRPr lang="en-US" sz="2600">
              <a:latin typeface="Candara" pitchFamily="34" charset="0"/>
            </a:endParaRPr>
          </a:p>
          <a:p>
            <a:pPr>
              <a:spcBef>
                <a:spcPct val="20000"/>
              </a:spcBef>
              <a:buFont typeface="Arial" charset="0"/>
              <a:buNone/>
              <a:defRPr/>
            </a:pPr>
            <a:r>
              <a:rPr lang="en-US" sz="2600">
                <a:latin typeface="Candara" pitchFamily="34" charset="0"/>
              </a:rPr>
              <a:t>But nothing prevents non-tree structures.</a:t>
            </a:r>
          </a:p>
        </p:txBody>
      </p:sp>
      <p:grpSp>
        <p:nvGrpSpPr>
          <p:cNvPr id="68646" name="Group 72"/>
          <p:cNvGrpSpPr>
            <a:grpSpLocks/>
          </p:cNvGrpSpPr>
          <p:nvPr/>
        </p:nvGrpSpPr>
        <p:grpSpPr bwMode="auto">
          <a:xfrm>
            <a:off x="6702425" y="2865438"/>
            <a:ext cx="295275" cy="520700"/>
            <a:chOff x="7602439" y="2864737"/>
            <a:chExt cx="295048" cy="521272"/>
          </a:xfrm>
        </p:grpSpPr>
        <p:sp>
          <p:nvSpPr>
            <p:cNvPr id="74" name="Oval 73"/>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75" name="Rectangle 74"/>
            <p:cNvSpPr/>
            <p:nvPr/>
          </p:nvSpPr>
          <p:spPr>
            <a:xfrm>
              <a:off x="7680167" y="3241387"/>
              <a:ext cx="144351" cy="14462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76" name="Straight Connector 75"/>
            <p:cNvCxnSpPr>
              <a:stCxn id="75" idx="0"/>
              <a:endCxn id="74" idx="4"/>
            </p:cNvCxnSpPr>
            <p:nvPr/>
          </p:nvCxnSpPr>
          <p:spPr>
            <a:xfrm flipH="1" flipV="1">
              <a:off x="7749963" y="3163515"/>
              <a:ext cx="1586" cy="77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68647" name="Group 76"/>
          <p:cNvGrpSpPr>
            <a:grpSpLocks/>
          </p:cNvGrpSpPr>
          <p:nvPr/>
        </p:nvGrpSpPr>
        <p:grpSpPr bwMode="auto">
          <a:xfrm>
            <a:off x="5789613" y="2840038"/>
            <a:ext cx="295275" cy="520700"/>
            <a:chOff x="7602439" y="2864737"/>
            <a:chExt cx="295048" cy="521272"/>
          </a:xfrm>
        </p:grpSpPr>
        <p:sp>
          <p:nvSpPr>
            <p:cNvPr id="78" name="Oval 77"/>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79" name="Rectangle 78"/>
            <p:cNvSpPr/>
            <p:nvPr/>
          </p:nvSpPr>
          <p:spPr>
            <a:xfrm>
              <a:off x="7680166" y="3241387"/>
              <a:ext cx="144352" cy="14462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0" name="Straight Connector 79"/>
            <p:cNvCxnSpPr>
              <a:stCxn id="79" idx="0"/>
              <a:endCxn id="78" idx="4"/>
            </p:cNvCxnSpPr>
            <p:nvPr/>
          </p:nvCxnSpPr>
          <p:spPr>
            <a:xfrm flipH="1" flipV="1">
              <a:off x="7749963" y="3163515"/>
              <a:ext cx="1587" cy="77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68648" name="Group 80"/>
          <p:cNvGrpSpPr>
            <a:grpSpLocks/>
          </p:cNvGrpSpPr>
          <p:nvPr/>
        </p:nvGrpSpPr>
        <p:grpSpPr bwMode="auto">
          <a:xfrm>
            <a:off x="4886325" y="2865438"/>
            <a:ext cx="295275" cy="520700"/>
            <a:chOff x="7602439" y="2864737"/>
            <a:chExt cx="295048" cy="521272"/>
          </a:xfrm>
        </p:grpSpPr>
        <p:sp>
          <p:nvSpPr>
            <p:cNvPr id="82" name="Oval 81"/>
            <p:cNvSpPr/>
            <p:nvPr/>
          </p:nvSpPr>
          <p:spPr>
            <a:xfrm>
              <a:off x="7602439" y="2864737"/>
              <a:ext cx="295048" cy="298778"/>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s</a:t>
              </a:r>
            </a:p>
          </p:txBody>
        </p:sp>
        <p:sp>
          <p:nvSpPr>
            <p:cNvPr id="83" name="Rectangle 82"/>
            <p:cNvSpPr/>
            <p:nvPr/>
          </p:nvSpPr>
          <p:spPr>
            <a:xfrm>
              <a:off x="7680167" y="3241387"/>
              <a:ext cx="144351" cy="14462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4" name="Straight Connector 83"/>
            <p:cNvCxnSpPr>
              <a:stCxn id="83" idx="0"/>
              <a:endCxn id="82" idx="4"/>
            </p:cNvCxnSpPr>
            <p:nvPr/>
          </p:nvCxnSpPr>
          <p:spPr>
            <a:xfrm flipH="1" flipV="1">
              <a:off x="7749963" y="3163515"/>
              <a:ext cx="1586" cy="77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68649" name="Group 84"/>
          <p:cNvGrpSpPr>
            <a:grpSpLocks/>
          </p:cNvGrpSpPr>
          <p:nvPr/>
        </p:nvGrpSpPr>
        <p:grpSpPr bwMode="auto">
          <a:xfrm>
            <a:off x="5334000" y="2308225"/>
            <a:ext cx="295275" cy="520700"/>
            <a:chOff x="7602439" y="2864737"/>
            <a:chExt cx="295048" cy="521272"/>
          </a:xfrm>
        </p:grpSpPr>
        <p:sp>
          <p:nvSpPr>
            <p:cNvPr id="86" name="Oval 85"/>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87" name="Rectangle 86"/>
            <p:cNvSpPr/>
            <p:nvPr/>
          </p:nvSpPr>
          <p:spPr>
            <a:xfrm>
              <a:off x="7680167" y="3241388"/>
              <a:ext cx="144351" cy="1446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8" name="Straight Connector 87"/>
            <p:cNvCxnSpPr>
              <a:stCxn id="87" idx="0"/>
              <a:endCxn id="86" idx="4"/>
            </p:cNvCxnSpPr>
            <p:nvPr/>
          </p:nvCxnSpPr>
          <p:spPr>
            <a:xfrm flipH="1" flipV="1">
              <a:off x="7749963" y="3163515"/>
              <a:ext cx="1586" cy="778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68650" name="Group 88"/>
          <p:cNvGrpSpPr>
            <a:grpSpLocks/>
          </p:cNvGrpSpPr>
          <p:nvPr/>
        </p:nvGrpSpPr>
        <p:grpSpPr bwMode="auto">
          <a:xfrm>
            <a:off x="6249988" y="2308225"/>
            <a:ext cx="295275" cy="520700"/>
            <a:chOff x="7602439" y="2864737"/>
            <a:chExt cx="295048" cy="521272"/>
          </a:xfrm>
        </p:grpSpPr>
        <p:sp>
          <p:nvSpPr>
            <p:cNvPr id="90" name="Oval 89"/>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91" name="Rectangle 90"/>
            <p:cNvSpPr/>
            <p:nvPr/>
          </p:nvSpPr>
          <p:spPr>
            <a:xfrm>
              <a:off x="7680166" y="3241388"/>
              <a:ext cx="144352" cy="1446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2" name="Straight Connector 91"/>
            <p:cNvCxnSpPr>
              <a:stCxn id="91" idx="0"/>
              <a:endCxn id="90" idx="4"/>
            </p:cNvCxnSpPr>
            <p:nvPr/>
          </p:nvCxnSpPr>
          <p:spPr>
            <a:xfrm flipH="1" flipV="1">
              <a:off x="7749963" y="3163515"/>
              <a:ext cx="1587" cy="778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68651" name="Group 92"/>
          <p:cNvGrpSpPr>
            <a:grpSpLocks/>
          </p:cNvGrpSpPr>
          <p:nvPr/>
        </p:nvGrpSpPr>
        <p:grpSpPr bwMode="auto">
          <a:xfrm>
            <a:off x="5789613" y="1787525"/>
            <a:ext cx="295275" cy="520700"/>
            <a:chOff x="7602439" y="2864737"/>
            <a:chExt cx="295048" cy="521272"/>
          </a:xfrm>
        </p:grpSpPr>
        <p:sp>
          <p:nvSpPr>
            <p:cNvPr id="94" name="Oval 93"/>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95" name="Rectangle 94"/>
            <p:cNvSpPr/>
            <p:nvPr/>
          </p:nvSpPr>
          <p:spPr>
            <a:xfrm>
              <a:off x="7680166" y="3241388"/>
              <a:ext cx="144352" cy="1446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6" name="Straight Connector 95"/>
            <p:cNvCxnSpPr>
              <a:stCxn id="95" idx="0"/>
              <a:endCxn id="94" idx="4"/>
            </p:cNvCxnSpPr>
            <p:nvPr/>
          </p:nvCxnSpPr>
          <p:spPr>
            <a:xfrm flipH="1" flipV="1">
              <a:off x="7749963" y="3163515"/>
              <a:ext cx="1587" cy="778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1822613666"/>
      </p:ext>
    </p:extLst>
  </p:cSld>
  <p:clrMapOvr>
    <a:masterClrMapping/>
  </p:clrMapOvr>
  <p:timing>
    <p:tnLst>
      <p:par>
        <p:cTn xmlns:p14="http://schemas.microsoft.com/office/powerpoint/2010/main" id="1" dur="indefinite" restart="never" nodeType="tmRoot"/>
      </p:par>
    </p:tnLst>
  </p:timing>
</p:sld>
</file>

<file path=ppt/slides/slide3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129" name="Rectangle 2"/>
          <p:cNvSpPr>
            <a:spLocks noGrp="1"/>
          </p:cNvSpPr>
          <p:nvPr>
            <p:ph type="title"/>
          </p:nvPr>
        </p:nvSpPr>
        <p:spPr/>
        <p:txBody>
          <a:bodyPr/>
          <a:lstStyle/>
          <a:p>
            <a:pPr eaLnBrk="1" hangingPunct="1"/>
            <a:r>
              <a:rPr lang="en-US" sz="4000" smtClean="0"/>
              <a:t>Expectation Propagation</a:t>
            </a:r>
          </a:p>
        </p:txBody>
      </p:sp>
      <p:sp>
        <p:nvSpPr>
          <p:cNvPr id="160" name="Oval 159"/>
          <p:cNvSpPr/>
          <p:nvPr/>
        </p:nvSpPr>
        <p:spPr>
          <a:xfrm>
            <a:off x="1395413" y="2925763"/>
            <a:ext cx="795337" cy="80803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1</a:t>
            </a:r>
            <a:endParaRPr lang="en-US" sz="2400" i="1">
              <a:solidFill>
                <a:schemeClr val="tx1"/>
              </a:solidFill>
              <a:latin typeface="Times New Roman" pitchFamily="18" charset="0"/>
              <a:cs typeface="Times New Roman" pitchFamily="18" charset="0"/>
            </a:endParaRPr>
          </a:p>
        </p:txBody>
      </p:sp>
      <p:sp>
        <p:nvSpPr>
          <p:cNvPr id="161" name="Rectangle 160"/>
          <p:cNvSpPr/>
          <p:nvPr/>
        </p:nvSpPr>
        <p:spPr>
          <a:xfrm>
            <a:off x="1606550" y="4298950"/>
            <a:ext cx="387350" cy="392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62" name="Straight Connector 161"/>
          <p:cNvCxnSpPr>
            <a:stCxn id="160" idx="4"/>
            <a:endCxn id="161" idx="0"/>
          </p:cNvCxnSpPr>
          <p:nvPr/>
        </p:nvCxnSpPr>
        <p:spPr>
          <a:xfrm>
            <a:off x="1793875" y="3748088"/>
            <a:ext cx="6350" cy="53657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3" name="Straight Connector 162"/>
          <p:cNvCxnSpPr>
            <a:stCxn id="160" idx="6"/>
            <a:endCxn id="165" idx="2"/>
          </p:cNvCxnSpPr>
          <p:nvPr/>
        </p:nvCxnSpPr>
        <p:spPr>
          <a:xfrm>
            <a:off x="2205038" y="3330575"/>
            <a:ext cx="738187" cy="122396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4" name="Rectangle 163"/>
          <p:cNvSpPr/>
          <p:nvPr/>
        </p:nvSpPr>
        <p:spPr>
          <a:xfrm>
            <a:off x="2352675" y="3683000"/>
            <a:ext cx="390525" cy="3905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165" name="Oval 164"/>
          <p:cNvSpPr/>
          <p:nvPr/>
        </p:nvSpPr>
        <p:spPr>
          <a:xfrm>
            <a:off x="2957513" y="4149725"/>
            <a:ext cx="798512" cy="80803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2</a:t>
            </a:r>
            <a:endParaRPr lang="en-US" sz="2400" i="1">
              <a:solidFill>
                <a:schemeClr val="tx1"/>
              </a:solidFill>
              <a:latin typeface="Times New Roman" pitchFamily="18" charset="0"/>
              <a:cs typeface="Times New Roman" pitchFamily="18" charset="0"/>
            </a:endParaRPr>
          </a:p>
        </p:txBody>
      </p:sp>
      <p:sp>
        <p:nvSpPr>
          <p:cNvPr id="166" name="Rectangle 165"/>
          <p:cNvSpPr/>
          <p:nvPr/>
        </p:nvSpPr>
        <p:spPr>
          <a:xfrm>
            <a:off x="3151188" y="5389563"/>
            <a:ext cx="392112" cy="392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48137" name="Straight Connector 166"/>
          <p:cNvCxnSpPr>
            <a:cxnSpLocks noChangeShapeType="1"/>
            <a:stCxn id="165" idx="4"/>
            <a:endCxn id="166" idx="0"/>
          </p:cNvCxnSpPr>
          <p:nvPr/>
        </p:nvCxnSpPr>
        <p:spPr bwMode="auto">
          <a:xfrm flipH="1">
            <a:off x="3348038" y="4972050"/>
            <a:ext cx="9525" cy="403225"/>
          </a:xfrm>
          <a:prstGeom prst="line">
            <a:avLst/>
          </a:prstGeom>
          <a:noFill/>
          <a:ln w="28575" algn="ctr">
            <a:solidFill>
              <a:schemeClr val="tx1"/>
            </a:solidFill>
            <a:round/>
            <a:headEnd/>
            <a:tailEnd/>
          </a:ln>
        </p:spPr>
      </p:cxnSp>
      <p:cxnSp>
        <p:nvCxnSpPr>
          <p:cNvPr id="168" name="Straight Connector 167"/>
          <p:cNvCxnSpPr>
            <a:stCxn id="165" idx="7"/>
            <a:endCxn id="170" idx="3"/>
          </p:cNvCxnSpPr>
          <p:nvPr/>
        </p:nvCxnSpPr>
        <p:spPr>
          <a:xfrm flipV="1">
            <a:off x="3638550" y="3260725"/>
            <a:ext cx="1428750" cy="99377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9" name="Rectangle 168"/>
          <p:cNvSpPr/>
          <p:nvPr/>
        </p:nvSpPr>
        <p:spPr>
          <a:xfrm>
            <a:off x="4184650" y="3582988"/>
            <a:ext cx="392113" cy="3905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170" name="Oval 169"/>
          <p:cNvSpPr/>
          <p:nvPr/>
        </p:nvSpPr>
        <p:spPr>
          <a:xfrm>
            <a:off x="4951413" y="2559050"/>
            <a:ext cx="795337" cy="80486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3</a:t>
            </a:r>
            <a:endParaRPr lang="en-US" sz="2400" i="1">
              <a:solidFill>
                <a:schemeClr val="tx1"/>
              </a:solidFill>
              <a:latin typeface="Times New Roman" pitchFamily="18" charset="0"/>
              <a:cs typeface="Times New Roman" pitchFamily="18" charset="0"/>
            </a:endParaRPr>
          </a:p>
        </p:txBody>
      </p:sp>
      <p:sp>
        <p:nvSpPr>
          <p:cNvPr id="171" name="Rectangle 170"/>
          <p:cNvSpPr/>
          <p:nvPr/>
        </p:nvSpPr>
        <p:spPr>
          <a:xfrm>
            <a:off x="5172075" y="3932238"/>
            <a:ext cx="390525" cy="392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72" name="Straight Connector 171"/>
          <p:cNvCxnSpPr>
            <a:stCxn id="170" idx="4"/>
            <a:endCxn id="171" idx="0"/>
          </p:cNvCxnSpPr>
          <p:nvPr/>
        </p:nvCxnSpPr>
        <p:spPr>
          <a:xfrm>
            <a:off x="5349875" y="3378200"/>
            <a:ext cx="17463" cy="53975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3" name="Straight Connector 172"/>
          <p:cNvCxnSpPr>
            <a:stCxn id="170" idx="5"/>
            <a:endCxn id="175" idx="2"/>
          </p:cNvCxnSpPr>
          <p:nvPr/>
        </p:nvCxnSpPr>
        <p:spPr>
          <a:xfrm>
            <a:off x="5630863" y="3260725"/>
            <a:ext cx="1717675" cy="73501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4" name="Rectangle 173"/>
          <p:cNvSpPr/>
          <p:nvPr/>
        </p:nvSpPr>
        <p:spPr>
          <a:xfrm>
            <a:off x="6283325" y="3395663"/>
            <a:ext cx="392113" cy="3905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175" name="Oval 174"/>
          <p:cNvSpPr/>
          <p:nvPr/>
        </p:nvSpPr>
        <p:spPr>
          <a:xfrm>
            <a:off x="7362825" y="3590925"/>
            <a:ext cx="795338" cy="80803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4</a:t>
            </a:r>
            <a:endParaRPr lang="en-US" sz="2400" i="1">
              <a:solidFill>
                <a:schemeClr val="tx1"/>
              </a:solidFill>
              <a:latin typeface="Times New Roman" pitchFamily="18" charset="0"/>
              <a:cs typeface="Times New Roman" pitchFamily="18" charset="0"/>
            </a:endParaRPr>
          </a:p>
        </p:txBody>
      </p:sp>
      <p:sp>
        <p:nvSpPr>
          <p:cNvPr id="176" name="Rectangle 175"/>
          <p:cNvSpPr/>
          <p:nvPr/>
        </p:nvSpPr>
        <p:spPr>
          <a:xfrm>
            <a:off x="7578725" y="4973638"/>
            <a:ext cx="392113" cy="392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77" name="Straight Connector 176"/>
          <p:cNvCxnSpPr>
            <a:stCxn id="175" idx="4"/>
            <a:endCxn id="176" idx="0"/>
          </p:cNvCxnSpPr>
          <p:nvPr/>
        </p:nvCxnSpPr>
        <p:spPr>
          <a:xfrm>
            <a:off x="7758113" y="4398963"/>
            <a:ext cx="15875" cy="57467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4" name="Straight Connector 183"/>
          <p:cNvCxnSpPr>
            <a:stCxn id="175" idx="6"/>
          </p:cNvCxnSpPr>
          <p:nvPr/>
        </p:nvCxnSpPr>
        <p:spPr>
          <a:xfrm>
            <a:off x="6477000" y="3810000"/>
            <a:ext cx="20638" cy="9477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8" name="Oval 187"/>
          <p:cNvSpPr/>
          <p:nvPr/>
        </p:nvSpPr>
        <p:spPr>
          <a:xfrm>
            <a:off x="3011488" y="1676400"/>
            <a:ext cx="795337" cy="80803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7</a:t>
            </a:r>
            <a:endParaRPr lang="en-US" sz="2400" i="1">
              <a:solidFill>
                <a:schemeClr val="tx1"/>
              </a:solidFill>
              <a:latin typeface="Times New Roman" pitchFamily="18" charset="0"/>
              <a:cs typeface="Times New Roman" pitchFamily="18" charset="0"/>
            </a:endParaRPr>
          </a:p>
        </p:txBody>
      </p:sp>
      <p:sp>
        <p:nvSpPr>
          <p:cNvPr id="189" name="Rectangle 188"/>
          <p:cNvSpPr/>
          <p:nvPr/>
        </p:nvSpPr>
        <p:spPr>
          <a:xfrm>
            <a:off x="3217863" y="2916238"/>
            <a:ext cx="392112" cy="392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90" name="Straight Connector 189"/>
          <p:cNvCxnSpPr>
            <a:stCxn id="188" idx="4"/>
            <a:endCxn id="189" idx="0"/>
          </p:cNvCxnSpPr>
          <p:nvPr/>
        </p:nvCxnSpPr>
        <p:spPr>
          <a:xfrm>
            <a:off x="3409950" y="2498725"/>
            <a:ext cx="4763" cy="40322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1" name="Straight Connector 190"/>
          <p:cNvCxnSpPr>
            <a:stCxn id="188" idx="5"/>
            <a:endCxn id="170" idx="1"/>
          </p:cNvCxnSpPr>
          <p:nvPr/>
        </p:nvCxnSpPr>
        <p:spPr>
          <a:xfrm>
            <a:off x="3690938" y="2379663"/>
            <a:ext cx="1376362" cy="28257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92" name="Rectangle 191"/>
          <p:cNvSpPr/>
          <p:nvPr/>
        </p:nvSpPr>
        <p:spPr>
          <a:xfrm>
            <a:off x="4192588" y="2287588"/>
            <a:ext cx="392112" cy="392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48154" name="Freeform 28"/>
          <p:cNvSpPr>
            <a:spLocks/>
          </p:cNvSpPr>
          <p:nvPr/>
        </p:nvSpPr>
        <p:spPr bwMode="auto">
          <a:xfrm>
            <a:off x="4524375" y="2200275"/>
            <a:ext cx="1649413" cy="1684338"/>
          </a:xfrm>
          <a:custGeom>
            <a:avLst/>
            <a:gdLst>
              <a:gd name="T0" fmla="*/ 2147483647 w 1170"/>
              <a:gd name="T1" fmla="*/ 2147483647 h 1158"/>
              <a:gd name="T2" fmla="*/ 2147483647 w 1170"/>
              <a:gd name="T3" fmla="*/ 2147483647 h 1158"/>
              <a:gd name="T4" fmla="*/ 2147483647 w 1170"/>
              <a:gd name="T5" fmla="*/ 2147483647 h 1158"/>
              <a:gd name="T6" fmla="*/ 2147483647 w 1170"/>
              <a:gd name="T7" fmla="*/ 2147483647 h 1158"/>
              <a:gd name="T8" fmla="*/ 2147483647 w 1170"/>
              <a:gd name="T9" fmla="*/ 2147483647 h 1158"/>
              <a:gd name="T10" fmla="*/ 2147483647 w 1170"/>
              <a:gd name="T11" fmla="*/ 2147483647 h 1158"/>
              <a:gd name="T12" fmla="*/ 2147483647 w 1170"/>
              <a:gd name="T13" fmla="*/ 2147483647 h 1158"/>
              <a:gd name="T14" fmla="*/ 2147483647 w 1170"/>
              <a:gd name="T15" fmla="*/ 2147483647 h 1158"/>
              <a:gd name="T16" fmla="*/ 2147483647 w 1170"/>
              <a:gd name="T17" fmla="*/ 2147483647 h 1158"/>
              <a:gd name="T18" fmla="*/ 2147483647 w 1170"/>
              <a:gd name="T19" fmla="*/ 2147483647 h 1158"/>
              <a:gd name="T20" fmla="*/ 2147483647 w 1170"/>
              <a:gd name="T21" fmla="*/ 2147483647 h 1158"/>
              <a:gd name="T22" fmla="*/ 2147483647 w 1170"/>
              <a:gd name="T23" fmla="*/ 2147483647 h 1158"/>
              <a:gd name="T24" fmla="*/ 2147483647 w 1170"/>
              <a:gd name="T25" fmla="*/ 2147483647 h 1158"/>
              <a:gd name="T26" fmla="*/ 2147483647 w 1170"/>
              <a:gd name="T27" fmla="*/ 2147483647 h 1158"/>
              <a:gd name="T28" fmla="*/ 2147483647 w 1170"/>
              <a:gd name="T29" fmla="*/ 2147483647 h 1158"/>
              <a:gd name="T30" fmla="*/ 2147483647 w 1170"/>
              <a:gd name="T31" fmla="*/ 2147483647 h 1158"/>
              <a:gd name="T32" fmla="*/ 2147483647 w 1170"/>
              <a:gd name="T33" fmla="*/ 2147483647 h 1158"/>
              <a:gd name="T34" fmla="*/ 2147483647 w 1170"/>
              <a:gd name="T35" fmla="*/ 2147483647 h 1158"/>
              <a:gd name="T36" fmla="*/ 2147483647 w 1170"/>
              <a:gd name="T37" fmla="*/ 2147483647 h 1158"/>
              <a:gd name="T38" fmla="*/ 2147483647 w 1170"/>
              <a:gd name="T39" fmla="*/ 2147483647 h 1158"/>
              <a:gd name="T40" fmla="*/ 2147483647 w 1170"/>
              <a:gd name="T41" fmla="*/ 0 h 1158"/>
              <a:gd name="T42" fmla="*/ 2147483647 w 1170"/>
              <a:gd name="T43" fmla="*/ 2147483647 h 1158"/>
              <a:gd name="T44" fmla="*/ 2147483647 w 1170"/>
              <a:gd name="T45" fmla="*/ 2147483647 h 1158"/>
              <a:gd name="T46" fmla="*/ 2147483647 w 1170"/>
              <a:gd name="T47" fmla="*/ 2147483647 h 1158"/>
              <a:gd name="T48" fmla="*/ 2147483647 w 1170"/>
              <a:gd name="T49" fmla="*/ 2147483647 h 1158"/>
              <a:gd name="T50" fmla="*/ 2147483647 w 1170"/>
              <a:gd name="T51" fmla="*/ 2147483647 h 1158"/>
              <a:gd name="T52" fmla="*/ 2147483647 w 1170"/>
              <a:gd name="T53" fmla="*/ 2147483647 h 1158"/>
              <a:gd name="T54" fmla="*/ 2147483647 w 1170"/>
              <a:gd name="T55" fmla="*/ 2147483647 h 1158"/>
              <a:gd name="T56" fmla="*/ 2147483647 w 1170"/>
              <a:gd name="T57" fmla="*/ 2147483647 h 1158"/>
              <a:gd name="T58" fmla="*/ 2147483647 w 1170"/>
              <a:gd name="T59" fmla="*/ 2147483647 h 1158"/>
              <a:gd name="T60" fmla="*/ 2147483647 w 1170"/>
              <a:gd name="T61" fmla="*/ 2147483647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sp>
        <p:nvSpPr>
          <p:cNvPr id="48155" name="Text Box 29"/>
          <p:cNvSpPr txBox="1">
            <a:spLocks noChangeArrowheads="1"/>
          </p:cNvSpPr>
          <p:nvPr/>
        </p:nvSpPr>
        <p:spPr bwMode="auto">
          <a:xfrm>
            <a:off x="4770438" y="1558925"/>
            <a:ext cx="2393950" cy="641350"/>
          </a:xfrm>
          <a:prstGeom prst="rect">
            <a:avLst/>
          </a:prstGeom>
          <a:noFill/>
          <a:ln w="9525">
            <a:noFill/>
            <a:miter lim="800000"/>
            <a:headEnd/>
            <a:tailEnd/>
          </a:ln>
        </p:spPr>
        <p:txBody>
          <a:bodyPr wrap="none">
            <a:spAutoFit/>
          </a:bodyPr>
          <a:lstStyle/>
          <a:p>
            <a:pPr defTabSz="914400"/>
            <a:r>
              <a:rPr lang="en-US" sz="1800">
                <a:solidFill>
                  <a:srgbClr val="FF0000"/>
                </a:solidFill>
                <a:latin typeface="Arial" charset="0"/>
              </a:rPr>
              <a:t>exponential-family</a:t>
            </a:r>
            <a:br>
              <a:rPr lang="en-US" sz="1800">
                <a:solidFill>
                  <a:srgbClr val="FF0000"/>
                </a:solidFill>
                <a:latin typeface="Arial" charset="0"/>
              </a:rPr>
            </a:br>
            <a:r>
              <a:rPr lang="en-US" sz="1800">
                <a:solidFill>
                  <a:srgbClr val="FF0000"/>
                </a:solidFill>
                <a:latin typeface="Arial" charset="0"/>
              </a:rPr>
              <a:t>approximations inside</a:t>
            </a:r>
          </a:p>
        </p:txBody>
      </p:sp>
      <p:cxnSp>
        <p:nvCxnSpPr>
          <p:cNvPr id="115" name="Straight Arrow Connector 114"/>
          <p:cNvCxnSpPr/>
          <p:nvPr/>
        </p:nvCxnSpPr>
        <p:spPr>
          <a:xfrm>
            <a:off x="4833938" y="2492375"/>
            <a:ext cx="228600" cy="7620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8157" name="Straight Arrow Connector 116"/>
          <p:cNvCxnSpPr>
            <a:cxnSpLocks noChangeShapeType="1"/>
          </p:cNvCxnSpPr>
          <p:nvPr/>
        </p:nvCxnSpPr>
        <p:spPr bwMode="auto">
          <a:xfrm flipH="1" flipV="1">
            <a:off x="5795963" y="3149600"/>
            <a:ext cx="250825" cy="166688"/>
          </a:xfrm>
          <a:prstGeom prst="straightConnector1">
            <a:avLst/>
          </a:prstGeom>
          <a:noFill/>
          <a:ln w="38100" algn="ctr">
            <a:solidFill>
              <a:srgbClr val="84AA33"/>
            </a:solidFill>
            <a:round/>
            <a:headEnd type="oval" w="med" len="med"/>
            <a:tailEnd type="triangle" w="med" len="med"/>
          </a:ln>
        </p:spPr>
      </p:cxnSp>
      <p:cxnSp>
        <p:nvCxnSpPr>
          <p:cNvPr id="48158" name="Straight Arrow Connector 114"/>
          <p:cNvCxnSpPr>
            <a:cxnSpLocks noChangeShapeType="1"/>
          </p:cNvCxnSpPr>
          <p:nvPr/>
        </p:nvCxnSpPr>
        <p:spPr bwMode="auto">
          <a:xfrm flipV="1">
            <a:off x="4668838" y="3216275"/>
            <a:ext cx="288925" cy="179388"/>
          </a:xfrm>
          <a:prstGeom prst="straightConnector1">
            <a:avLst/>
          </a:prstGeom>
          <a:noFill/>
          <a:ln w="38100" algn="ctr">
            <a:solidFill>
              <a:srgbClr val="84AA33"/>
            </a:solidFill>
            <a:round/>
            <a:headEnd type="oval" w="med" len="med"/>
            <a:tailEnd type="triangle" w="med" len="med"/>
          </a:ln>
        </p:spPr>
      </p:cxnSp>
      <p:cxnSp>
        <p:nvCxnSpPr>
          <p:cNvPr id="48159" name="Straight Arrow Connector 116"/>
          <p:cNvCxnSpPr>
            <a:cxnSpLocks noChangeShapeType="1"/>
          </p:cNvCxnSpPr>
          <p:nvPr/>
        </p:nvCxnSpPr>
        <p:spPr bwMode="auto">
          <a:xfrm flipH="1" flipV="1">
            <a:off x="5443538" y="3406775"/>
            <a:ext cx="47625" cy="342900"/>
          </a:xfrm>
          <a:prstGeom prst="straightConnector1">
            <a:avLst/>
          </a:prstGeom>
          <a:noFill/>
          <a:ln w="38100" algn="ctr">
            <a:solidFill>
              <a:srgbClr val="84AA33"/>
            </a:solidFill>
            <a:round/>
            <a:headEnd type="oval" w="med" len="med"/>
            <a:tailEnd type="triangle" w="med" len="med"/>
          </a:ln>
        </p:spPr>
      </p:cxnSp>
      <p:sp>
        <p:nvSpPr>
          <p:cNvPr id="48160" name="Freeform 35"/>
          <p:cNvSpPr>
            <a:spLocks/>
          </p:cNvSpPr>
          <p:nvPr/>
        </p:nvSpPr>
        <p:spPr bwMode="auto">
          <a:xfrm>
            <a:off x="2614613" y="3916363"/>
            <a:ext cx="1385887" cy="1404937"/>
          </a:xfrm>
          <a:custGeom>
            <a:avLst/>
            <a:gdLst>
              <a:gd name="T0" fmla="*/ 2147483647 w 1170"/>
              <a:gd name="T1" fmla="*/ 2147483647 h 1158"/>
              <a:gd name="T2" fmla="*/ 2147483647 w 1170"/>
              <a:gd name="T3" fmla="*/ 2147483647 h 1158"/>
              <a:gd name="T4" fmla="*/ 2147483647 w 1170"/>
              <a:gd name="T5" fmla="*/ 2147483647 h 1158"/>
              <a:gd name="T6" fmla="*/ 2147483647 w 1170"/>
              <a:gd name="T7" fmla="*/ 2147483647 h 1158"/>
              <a:gd name="T8" fmla="*/ 2147483647 w 1170"/>
              <a:gd name="T9" fmla="*/ 2147483647 h 1158"/>
              <a:gd name="T10" fmla="*/ 2147483647 w 1170"/>
              <a:gd name="T11" fmla="*/ 2147483647 h 1158"/>
              <a:gd name="T12" fmla="*/ 2147483647 w 1170"/>
              <a:gd name="T13" fmla="*/ 2147483647 h 1158"/>
              <a:gd name="T14" fmla="*/ 2147483647 w 1170"/>
              <a:gd name="T15" fmla="*/ 2147483647 h 1158"/>
              <a:gd name="T16" fmla="*/ 2147483647 w 1170"/>
              <a:gd name="T17" fmla="*/ 2147483647 h 1158"/>
              <a:gd name="T18" fmla="*/ 2147483647 w 1170"/>
              <a:gd name="T19" fmla="*/ 2147483647 h 1158"/>
              <a:gd name="T20" fmla="*/ 2147483647 w 1170"/>
              <a:gd name="T21" fmla="*/ 2147483647 h 1158"/>
              <a:gd name="T22" fmla="*/ 2147483647 w 1170"/>
              <a:gd name="T23" fmla="*/ 2147483647 h 1158"/>
              <a:gd name="T24" fmla="*/ 2147483647 w 1170"/>
              <a:gd name="T25" fmla="*/ 2147483647 h 1158"/>
              <a:gd name="T26" fmla="*/ 2147483647 w 1170"/>
              <a:gd name="T27" fmla="*/ 2147483647 h 1158"/>
              <a:gd name="T28" fmla="*/ 2147483647 w 1170"/>
              <a:gd name="T29" fmla="*/ 2147483647 h 1158"/>
              <a:gd name="T30" fmla="*/ 2147483647 w 1170"/>
              <a:gd name="T31" fmla="*/ 2147483647 h 1158"/>
              <a:gd name="T32" fmla="*/ 2147483647 w 1170"/>
              <a:gd name="T33" fmla="*/ 2147483647 h 1158"/>
              <a:gd name="T34" fmla="*/ 2147483647 w 1170"/>
              <a:gd name="T35" fmla="*/ 2147483647 h 1158"/>
              <a:gd name="T36" fmla="*/ 2147483647 w 1170"/>
              <a:gd name="T37" fmla="*/ 2147483647 h 1158"/>
              <a:gd name="T38" fmla="*/ 2147483647 w 1170"/>
              <a:gd name="T39" fmla="*/ 2147483647 h 1158"/>
              <a:gd name="T40" fmla="*/ 2147483647 w 1170"/>
              <a:gd name="T41" fmla="*/ 0 h 1158"/>
              <a:gd name="T42" fmla="*/ 2147483647 w 1170"/>
              <a:gd name="T43" fmla="*/ 2147483647 h 1158"/>
              <a:gd name="T44" fmla="*/ 2147483647 w 1170"/>
              <a:gd name="T45" fmla="*/ 2147483647 h 1158"/>
              <a:gd name="T46" fmla="*/ 2147483647 w 1170"/>
              <a:gd name="T47" fmla="*/ 2147483647 h 1158"/>
              <a:gd name="T48" fmla="*/ 2147483647 w 1170"/>
              <a:gd name="T49" fmla="*/ 2147483647 h 1158"/>
              <a:gd name="T50" fmla="*/ 2147483647 w 1170"/>
              <a:gd name="T51" fmla="*/ 2147483647 h 1158"/>
              <a:gd name="T52" fmla="*/ 2147483647 w 1170"/>
              <a:gd name="T53" fmla="*/ 2147483647 h 1158"/>
              <a:gd name="T54" fmla="*/ 2147483647 w 1170"/>
              <a:gd name="T55" fmla="*/ 2147483647 h 1158"/>
              <a:gd name="T56" fmla="*/ 2147483647 w 1170"/>
              <a:gd name="T57" fmla="*/ 2147483647 h 1158"/>
              <a:gd name="T58" fmla="*/ 2147483647 w 1170"/>
              <a:gd name="T59" fmla="*/ 2147483647 h 1158"/>
              <a:gd name="T60" fmla="*/ 2147483647 w 1170"/>
              <a:gd name="T61" fmla="*/ 2147483647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sp>
        <p:nvSpPr>
          <p:cNvPr id="48161" name="Freeform 36"/>
          <p:cNvSpPr>
            <a:spLocks/>
          </p:cNvSpPr>
          <p:nvPr/>
        </p:nvSpPr>
        <p:spPr bwMode="auto">
          <a:xfrm>
            <a:off x="2749550" y="1389063"/>
            <a:ext cx="1385888" cy="1404937"/>
          </a:xfrm>
          <a:custGeom>
            <a:avLst/>
            <a:gdLst>
              <a:gd name="T0" fmla="*/ 2147483647 w 1170"/>
              <a:gd name="T1" fmla="*/ 2147483647 h 1158"/>
              <a:gd name="T2" fmla="*/ 2147483647 w 1170"/>
              <a:gd name="T3" fmla="*/ 2147483647 h 1158"/>
              <a:gd name="T4" fmla="*/ 2147483647 w 1170"/>
              <a:gd name="T5" fmla="*/ 2147483647 h 1158"/>
              <a:gd name="T6" fmla="*/ 2147483647 w 1170"/>
              <a:gd name="T7" fmla="*/ 2147483647 h 1158"/>
              <a:gd name="T8" fmla="*/ 2147483647 w 1170"/>
              <a:gd name="T9" fmla="*/ 2147483647 h 1158"/>
              <a:gd name="T10" fmla="*/ 2147483647 w 1170"/>
              <a:gd name="T11" fmla="*/ 2147483647 h 1158"/>
              <a:gd name="T12" fmla="*/ 2147483647 w 1170"/>
              <a:gd name="T13" fmla="*/ 2147483647 h 1158"/>
              <a:gd name="T14" fmla="*/ 2147483647 w 1170"/>
              <a:gd name="T15" fmla="*/ 2147483647 h 1158"/>
              <a:gd name="T16" fmla="*/ 2147483647 w 1170"/>
              <a:gd name="T17" fmla="*/ 2147483647 h 1158"/>
              <a:gd name="T18" fmla="*/ 2147483647 w 1170"/>
              <a:gd name="T19" fmla="*/ 2147483647 h 1158"/>
              <a:gd name="T20" fmla="*/ 2147483647 w 1170"/>
              <a:gd name="T21" fmla="*/ 2147483647 h 1158"/>
              <a:gd name="T22" fmla="*/ 2147483647 w 1170"/>
              <a:gd name="T23" fmla="*/ 2147483647 h 1158"/>
              <a:gd name="T24" fmla="*/ 2147483647 w 1170"/>
              <a:gd name="T25" fmla="*/ 2147483647 h 1158"/>
              <a:gd name="T26" fmla="*/ 2147483647 w 1170"/>
              <a:gd name="T27" fmla="*/ 2147483647 h 1158"/>
              <a:gd name="T28" fmla="*/ 2147483647 w 1170"/>
              <a:gd name="T29" fmla="*/ 2147483647 h 1158"/>
              <a:gd name="T30" fmla="*/ 2147483647 w 1170"/>
              <a:gd name="T31" fmla="*/ 2147483647 h 1158"/>
              <a:gd name="T32" fmla="*/ 2147483647 w 1170"/>
              <a:gd name="T33" fmla="*/ 2147483647 h 1158"/>
              <a:gd name="T34" fmla="*/ 2147483647 w 1170"/>
              <a:gd name="T35" fmla="*/ 2147483647 h 1158"/>
              <a:gd name="T36" fmla="*/ 2147483647 w 1170"/>
              <a:gd name="T37" fmla="*/ 2147483647 h 1158"/>
              <a:gd name="T38" fmla="*/ 2147483647 w 1170"/>
              <a:gd name="T39" fmla="*/ 2147483647 h 1158"/>
              <a:gd name="T40" fmla="*/ 2147483647 w 1170"/>
              <a:gd name="T41" fmla="*/ 0 h 1158"/>
              <a:gd name="T42" fmla="*/ 2147483647 w 1170"/>
              <a:gd name="T43" fmla="*/ 2147483647 h 1158"/>
              <a:gd name="T44" fmla="*/ 2147483647 w 1170"/>
              <a:gd name="T45" fmla="*/ 2147483647 h 1158"/>
              <a:gd name="T46" fmla="*/ 2147483647 w 1170"/>
              <a:gd name="T47" fmla="*/ 2147483647 h 1158"/>
              <a:gd name="T48" fmla="*/ 2147483647 w 1170"/>
              <a:gd name="T49" fmla="*/ 2147483647 h 1158"/>
              <a:gd name="T50" fmla="*/ 2147483647 w 1170"/>
              <a:gd name="T51" fmla="*/ 2147483647 h 1158"/>
              <a:gd name="T52" fmla="*/ 2147483647 w 1170"/>
              <a:gd name="T53" fmla="*/ 2147483647 h 1158"/>
              <a:gd name="T54" fmla="*/ 2147483647 w 1170"/>
              <a:gd name="T55" fmla="*/ 2147483647 h 1158"/>
              <a:gd name="T56" fmla="*/ 2147483647 w 1170"/>
              <a:gd name="T57" fmla="*/ 2147483647 h 1158"/>
              <a:gd name="T58" fmla="*/ 2147483647 w 1170"/>
              <a:gd name="T59" fmla="*/ 2147483647 h 1158"/>
              <a:gd name="T60" fmla="*/ 2147483647 w 1170"/>
              <a:gd name="T61" fmla="*/ 2147483647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sp>
        <p:nvSpPr>
          <p:cNvPr id="48162" name="Freeform 37"/>
          <p:cNvSpPr>
            <a:spLocks/>
          </p:cNvSpPr>
          <p:nvPr/>
        </p:nvSpPr>
        <p:spPr bwMode="auto">
          <a:xfrm>
            <a:off x="919163" y="2736850"/>
            <a:ext cx="1385887" cy="1404938"/>
          </a:xfrm>
          <a:custGeom>
            <a:avLst/>
            <a:gdLst>
              <a:gd name="T0" fmla="*/ 2147483647 w 1170"/>
              <a:gd name="T1" fmla="*/ 2147483647 h 1158"/>
              <a:gd name="T2" fmla="*/ 2147483647 w 1170"/>
              <a:gd name="T3" fmla="*/ 2147483647 h 1158"/>
              <a:gd name="T4" fmla="*/ 2147483647 w 1170"/>
              <a:gd name="T5" fmla="*/ 2147483647 h 1158"/>
              <a:gd name="T6" fmla="*/ 2147483647 w 1170"/>
              <a:gd name="T7" fmla="*/ 2147483647 h 1158"/>
              <a:gd name="T8" fmla="*/ 2147483647 w 1170"/>
              <a:gd name="T9" fmla="*/ 2147483647 h 1158"/>
              <a:gd name="T10" fmla="*/ 2147483647 w 1170"/>
              <a:gd name="T11" fmla="*/ 2147483647 h 1158"/>
              <a:gd name="T12" fmla="*/ 2147483647 w 1170"/>
              <a:gd name="T13" fmla="*/ 2147483647 h 1158"/>
              <a:gd name="T14" fmla="*/ 2147483647 w 1170"/>
              <a:gd name="T15" fmla="*/ 2147483647 h 1158"/>
              <a:gd name="T16" fmla="*/ 2147483647 w 1170"/>
              <a:gd name="T17" fmla="*/ 2147483647 h 1158"/>
              <a:gd name="T18" fmla="*/ 2147483647 w 1170"/>
              <a:gd name="T19" fmla="*/ 2147483647 h 1158"/>
              <a:gd name="T20" fmla="*/ 2147483647 w 1170"/>
              <a:gd name="T21" fmla="*/ 2147483647 h 1158"/>
              <a:gd name="T22" fmla="*/ 2147483647 w 1170"/>
              <a:gd name="T23" fmla="*/ 2147483647 h 1158"/>
              <a:gd name="T24" fmla="*/ 2147483647 w 1170"/>
              <a:gd name="T25" fmla="*/ 2147483647 h 1158"/>
              <a:gd name="T26" fmla="*/ 2147483647 w 1170"/>
              <a:gd name="T27" fmla="*/ 2147483647 h 1158"/>
              <a:gd name="T28" fmla="*/ 2147483647 w 1170"/>
              <a:gd name="T29" fmla="*/ 2147483647 h 1158"/>
              <a:gd name="T30" fmla="*/ 2147483647 w 1170"/>
              <a:gd name="T31" fmla="*/ 2147483647 h 1158"/>
              <a:gd name="T32" fmla="*/ 2147483647 w 1170"/>
              <a:gd name="T33" fmla="*/ 2147483647 h 1158"/>
              <a:gd name="T34" fmla="*/ 2147483647 w 1170"/>
              <a:gd name="T35" fmla="*/ 2147483647 h 1158"/>
              <a:gd name="T36" fmla="*/ 2147483647 w 1170"/>
              <a:gd name="T37" fmla="*/ 2147483647 h 1158"/>
              <a:gd name="T38" fmla="*/ 2147483647 w 1170"/>
              <a:gd name="T39" fmla="*/ 2147483647 h 1158"/>
              <a:gd name="T40" fmla="*/ 2147483647 w 1170"/>
              <a:gd name="T41" fmla="*/ 0 h 1158"/>
              <a:gd name="T42" fmla="*/ 2147483647 w 1170"/>
              <a:gd name="T43" fmla="*/ 2147483647 h 1158"/>
              <a:gd name="T44" fmla="*/ 2147483647 w 1170"/>
              <a:gd name="T45" fmla="*/ 2147483647 h 1158"/>
              <a:gd name="T46" fmla="*/ 2147483647 w 1170"/>
              <a:gd name="T47" fmla="*/ 2147483647 h 1158"/>
              <a:gd name="T48" fmla="*/ 2147483647 w 1170"/>
              <a:gd name="T49" fmla="*/ 2147483647 h 1158"/>
              <a:gd name="T50" fmla="*/ 2147483647 w 1170"/>
              <a:gd name="T51" fmla="*/ 2147483647 h 1158"/>
              <a:gd name="T52" fmla="*/ 2147483647 w 1170"/>
              <a:gd name="T53" fmla="*/ 2147483647 h 1158"/>
              <a:gd name="T54" fmla="*/ 2147483647 w 1170"/>
              <a:gd name="T55" fmla="*/ 2147483647 h 1158"/>
              <a:gd name="T56" fmla="*/ 2147483647 w 1170"/>
              <a:gd name="T57" fmla="*/ 2147483647 h 1158"/>
              <a:gd name="T58" fmla="*/ 2147483647 w 1170"/>
              <a:gd name="T59" fmla="*/ 2147483647 h 1158"/>
              <a:gd name="T60" fmla="*/ 2147483647 w 1170"/>
              <a:gd name="T61" fmla="*/ 2147483647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sp>
        <p:nvSpPr>
          <p:cNvPr id="180" name="Oval 179"/>
          <p:cNvSpPr/>
          <p:nvPr/>
        </p:nvSpPr>
        <p:spPr>
          <a:xfrm>
            <a:off x="6113463" y="4762500"/>
            <a:ext cx="795337" cy="80486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5</a:t>
            </a:r>
            <a:endParaRPr lang="en-US" sz="2400" i="1">
              <a:solidFill>
                <a:schemeClr val="tx1"/>
              </a:solidFill>
              <a:latin typeface="Times New Roman" pitchFamily="18" charset="0"/>
              <a:cs typeface="Times New Roman" pitchFamily="18" charset="0"/>
            </a:endParaRPr>
          </a:p>
        </p:txBody>
      </p:sp>
      <p:sp>
        <p:nvSpPr>
          <p:cNvPr id="181" name="Rectangle 180"/>
          <p:cNvSpPr/>
          <p:nvPr/>
        </p:nvSpPr>
        <p:spPr>
          <a:xfrm>
            <a:off x="6334125" y="6027738"/>
            <a:ext cx="387350" cy="392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82" name="Straight Connector 181"/>
          <p:cNvCxnSpPr>
            <a:stCxn id="180" idx="4"/>
            <a:endCxn id="181" idx="0"/>
          </p:cNvCxnSpPr>
          <p:nvPr/>
        </p:nvCxnSpPr>
        <p:spPr>
          <a:xfrm>
            <a:off x="6511925" y="5581650"/>
            <a:ext cx="15875" cy="43180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9974" name="Rectangle 45"/>
          <p:cNvSpPr>
            <a:spLocks noGrp="1"/>
          </p:cNvSpPr>
          <p:nvPr>
            <p:ph type="body" sz="half" idx="1"/>
          </p:nvPr>
        </p:nvSpPr>
        <p:spPr>
          <a:xfrm>
            <a:off x="123825" y="1211263"/>
            <a:ext cx="4295775" cy="5434012"/>
          </a:xfrm>
          <a:solidFill>
            <a:schemeClr val="bg1"/>
          </a:solidFill>
          <a:ln w="25400">
            <a:solidFill>
              <a:srgbClr val="FF0000"/>
            </a:solidFill>
          </a:ln>
        </p:spPr>
        <p:txBody>
          <a:bodyPr/>
          <a:lstStyle/>
          <a:p>
            <a:pPr eaLnBrk="1" hangingPunct="1">
              <a:lnSpc>
                <a:spcPct val="90000"/>
              </a:lnSpc>
            </a:pPr>
            <a:r>
              <a:rPr lang="en-US" sz="2000" dirty="0" smtClean="0"/>
              <a:t>Form of messages/beliefs at </a:t>
            </a:r>
            <a:r>
              <a:rPr lang="en-US" sz="2000" i="1" dirty="0" smtClean="0">
                <a:latin typeface="Times New Roman"/>
                <a:cs typeface="Times New Roman"/>
              </a:rPr>
              <a:t>X</a:t>
            </a:r>
            <a:r>
              <a:rPr lang="en-US" sz="2000" i="1" baseline="-25000" dirty="0" smtClean="0">
                <a:latin typeface="Times New Roman"/>
                <a:cs typeface="Times New Roman"/>
              </a:rPr>
              <a:t>3</a:t>
            </a:r>
            <a:r>
              <a:rPr lang="en-US" sz="2000" dirty="0" smtClean="0"/>
              <a:t>?</a:t>
            </a:r>
          </a:p>
          <a:p>
            <a:pPr lvl="1" eaLnBrk="1" hangingPunct="1">
              <a:lnSpc>
                <a:spcPct val="90000"/>
              </a:lnSpc>
            </a:pPr>
            <a:r>
              <a:rPr lang="en-US" sz="1800" dirty="0" smtClean="0"/>
              <a:t>Always </a:t>
            </a:r>
            <a:r>
              <a:rPr lang="en-US" sz="1800" i="1" dirty="0" smtClean="0">
                <a:solidFill>
                  <a:srgbClr val="84AA33"/>
                </a:solidFill>
                <a:latin typeface="Times New Roman"/>
                <a:cs typeface="Times New Roman"/>
              </a:rPr>
              <a:t>µ</a:t>
            </a:r>
            <a:r>
              <a:rPr lang="en-US" sz="1800" dirty="0">
                <a:solidFill>
                  <a:srgbClr val="84AA33"/>
                </a:solidFill>
                <a:latin typeface="Times New Roman"/>
                <a:cs typeface="Times New Roman"/>
              </a:rPr>
              <a:t>(</a:t>
            </a:r>
            <a:r>
              <a:rPr lang="en-US" sz="1800" i="1" dirty="0">
                <a:solidFill>
                  <a:srgbClr val="84AA33"/>
                </a:solidFill>
                <a:latin typeface="Times New Roman"/>
                <a:cs typeface="Times New Roman"/>
              </a:rPr>
              <a:t>x</a:t>
            </a:r>
            <a:r>
              <a:rPr lang="en-US" sz="1800" dirty="0">
                <a:solidFill>
                  <a:srgbClr val="84AA33"/>
                </a:solidFill>
                <a:latin typeface="Times New Roman"/>
                <a:cs typeface="Times New Roman"/>
              </a:rPr>
              <a:t>) = </a:t>
            </a:r>
            <a:r>
              <a:rPr lang="en-US" sz="1800" dirty="0" err="1">
                <a:solidFill>
                  <a:srgbClr val="84AA33"/>
                </a:solidFill>
                <a:latin typeface="Times New Roman"/>
                <a:cs typeface="Times New Roman"/>
              </a:rPr>
              <a:t>exp</a:t>
            </a:r>
            <a:r>
              <a:rPr lang="en-US" sz="1800" i="1" dirty="0">
                <a:solidFill>
                  <a:srgbClr val="84AA33"/>
                </a:solidFill>
                <a:latin typeface="Times New Roman"/>
                <a:cs typeface="Times New Roman"/>
              </a:rPr>
              <a:t> </a:t>
            </a:r>
            <a:r>
              <a:rPr lang="en-US" sz="1800" dirty="0">
                <a:solidFill>
                  <a:srgbClr val="84AA33"/>
                </a:solidFill>
                <a:latin typeface="Times New Roman"/>
                <a:cs typeface="Times New Roman"/>
              </a:rPr>
              <a:t>(</a:t>
            </a:r>
            <a:r>
              <a:rPr lang="el-GR" sz="1800" i="1" dirty="0">
                <a:solidFill>
                  <a:srgbClr val="84AA33"/>
                </a:solidFill>
                <a:latin typeface="Times New Roman"/>
                <a:cs typeface="Times New Roman"/>
              </a:rPr>
              <a:t>θ</a:t>
            </a:r>
            <a:r>
              <a:rPr lang="en-US" sz="1800" i="1" dirty="0">
                <a:solidFill>
                  <a:srgbClr val="84AA33"/>
                </a:solidFill>
                <a:latin typeface="Times New Roman"/>
                <a:cs typeface="Times New Roman"/>
              </a:rPr>
              <a:t> </a:t>
            </a:r>
            <a:r>
              <a:rPr lang="el-GR" sz="1800" i="1" dirty="0">
                <a:solidFill>
                  <a:srgbClr val="84AA33"/>
                </a:solidFill>
                <a:latin typeface="Times New Roman"/>
                <a:cs typeface="Times New Roman"/>
              </a:rPr>
              <a:t>∙</a:t>
            </a:r>
            <a:r>
              <a:rPr lang="en-US" sz="1800" i="1" dirty="0">
                <a:solidFill>
                  <a:srgbClr val="84AA33"/>
                </a:solidFill>
                <a:latin typeface="Times New Roman"/>
                <a:cs typeface="Times New Roman"/>
              </a:rPr>
              <a:t> </a:t>
            </a:r>
            <a:r>
              <a:rPr lang="en-US" sz="1800" dirty="0">
                <a:solidFill>
                  <a:srgbClr val="84AA33"/>
                </a:solidFill>
                <a:latin typeface="Times New Roman"/>
                <a:cs typeface="Times New Roman"/>
              </a:rPr>
              <a:t>f(</a:t>
            </a:r>
            <a:r>
              <a:rPr lang="en-US" sz="1800" i="1" dirty="0">
                <a:solidFill>
                  <a:srgbClr val="84AA33"/>
                </a:solidFill>
                <a:latin typeface="Times New Roman"/>
                <a:cs typeface="Times New Roman"/>
              </a:rPr>
              <a:t>x</a:t>
            </a:r>
            <a:r>
              <a:rPr lang="en-US" sz="1800" dirty="0">
                <a:solidFill>
                  <a:srgbClr val="84AA33"/>
                </a:solidFill>
                <a:latin typeface="Times New Roman"/>
                <a:cs typeface="Times New Roman"/>
              </a:rPr>
              <a:t>)</a:t>
            </a:r>
            <a:r>
              <a:rPr lang="en-US" sz="1800" dirty="0" smtClean="0">
                <a:solidFill>
                  <a:srgbClr val="84AA33"/>
                </a:solidFill>
                <a:latin typeface="Times New Roman"/>
                <a:cs typeface="Times New Roman"/>
              </a:rPr>
              <a:t>)</a:t>
            </a:r>
            <a:endParaRPr lang="en-US" sz="1800" dirty="0" smtClean="0">
              <a:solidFill>
                <a:srgbClr val="84AA33"/>
              </a:solidFill>
            </a:endParaRPr>
          </a:p>
          <a:p>
            <a:pPr eaLnBrk="1" hangingPunct="1">
              <a:lnSpc>
                <a:spcPct val="90000"/>
              </a:lnSpc>
            </a:pPr>
            <a:r>
              <a:rPr lang="en-US" sz="2000" dirty="0" smtClean="0"/>
              <a:t>If </a:t>
            </a:r>
            <a:r>
              <a:rPr lang="en-US" sz="2000" i="1" dirty="0" smtClean="0">
                <a:latin typeface="Times New Roman"/>
                <a:cs typeface="Times New Roman"/>
              </a:rPr>
              <a:t>x</a:t>
            </a:r>
            <a:r>
              <a:rPr lang="en-US" sz="2000" dirty="0" smtClean="0"/>
              <a:t> is real:</a:t>
            </a:r>
          </a:p>
          <a:p>
            <a:pPr lvl="1" eaLnBrk="1" hangingPunct="1">
              <a:lnSpc>
                <a:spcPct val="90000"/>
              </a:lnSpc>
            </a:pPr>
            <a:r>
              <a:rPr lang="en-US" sz="1800" dirty="0" smtClean="0"/>
              <a:t>Gaussian: Take </a:t>
            </a:r>
            <a:r>
              <a:rPr lang="en-US" sz="1800" dirty="0" smtClean="0">
                <a:solidFill>
                  <a:srgbClr val="84AA33"/>
                </a:solidFill>
                <a:latin typeface="Times New Roman"/>
                <a:cs typeface="Times New Roman"/>
              </a:rPr>
              <a:t>f(</a:t>
            </a:r>
            <a:r>
              <a:rPr lang="en-US" sz="1800" i="1" dirty="0" smtClean="0">
                <a:solidFill>
                  <a:srgbClr val="84AA33"/>
                </a:solidFill>
                <a:latin typeface="Times New Roman"/>
                <a:cs typeface="Times New Roman"/>
              </a:rPr>
              <a:t>x</a:t>
            </a:r>
            <a:r>
              <a:rPr lang="en-US" sz="1800" dirty="0" smtClean="0">
                <a:solidFill>
                  <a:srgbClr val="84AA33"/>
                </a:solidFill>
                <a:latin typeface="Times New Roman"/>
                <a:cs typeface="Times New Roman"/>
              </a:rPr>
              <a:t>) = (</a:t>
            </a:r>
            <a:r>
              <a:rPr lang="en-US" sz="1800" i="1" dirty="0" smtClean="0">
                <a:solidFill>
                  <a:srgbClr val="84AA33"/>
                </a:solidFill>
                <a:latin typeface="Times New Roman"/>
                <a:cs typeface="Times New Roman"/>
              </a:rPr>
              <a:t>x</a:t>
            </a:r>
            <a:r>
              <a:rPr lang="en-US" sz="1800" dirty="0" smtClean="0">
                <a:solidFill>
                  <a:srgbClr val="84AA33"/>
                </a:solidFill>
                <a:latin typeface="Times New Roman"/>
                <a:cs typeface="Times New Roman"/>
              </a:rPr>
              <a:t>,</a:t>
            </a:r>
            <a:r>
              <a:rPr lang="en-US" sz="1800" i="1" dirty="0" smtClean="0">
                <a:solidFill>
                  <a:srgbClr val="84AA33"/>
                </a:solidFill>
                <a:latin typeface="Times New Roman"/>
                <a:cs typeface="Times New Roman"/>
              </a:rPr>
              <a:t>x</a:t>
            </a:r>
            <a:r>
              <a:rPr lang="en-US" sz="1800" baseline="30000" dirty="0" smtClean="0">
                <a:solidFill>
                  <a:srgbClr val="84AA33"/>
                </a:solidFill>
                <a:latin typeface="Times New Roman"/>
                <a:cs typeface="Times New Roman"/>
              </a:rPr>
              <a:t>2</a:t>
            </a:r>
            <a:r>
              <a:rPr lang="en-US" sz="1800" dirty="0" smtClean="0">
                <a:solidFill>
                  <a:srgbClr val="84AA33"/>
                </a:solidFill>
                <a:latin typeface="Times New Roman"/>
                <a:cs typeface="Times New Roman"/>
              </a:rPr>
              <a:t>)</a:t>
            </a:r>
          </a:p>
          <a:p>
            <a:pPr eaLnBrk="1" hangingPunct="1">
              <a:lnSpc>
                <a:spcPct val="90000"/>
              </a:lnSpc>
            </a:pPr>
            <a:r>
              <a:rPr lang="en-US" sz="2000" dirty="0" smtClean="0"/>
              <a:t>If </a:t>
            </a:r>
            <a:r>
              <a:rPr lang="en-US" sz="2000" i="1" dirty="0">
                <a:latin typeface="Times New Roman"/>
                <a:cs typeface="Times New Roman"/>
              </a:rPr>
              <a:t>x</a:t>
            </a:r>
            <a:r>
              <a:rPr lang="en-US" sz="2000" dirty="0" smtClean="0"/>
              <a:t> is string:</a:t>
            </a:r>
          </a:p>
          <a:p>
            <a:pPr lvl="1" eaLnBrk="1" hangingPunct="1">
              <a:lnSpc>
                <a:spcPct val="90000"/>
              </a:lnSpc>
            </a:pPr>
            <a:r>
              <a:rPr lang="en-US" sz="1800" dirty="0" smtClean="0"/>
              <a:t>Globally normalized trigram model: Take </a:t>
            </a:r>
            <a:r>
              <a:rPr lang="en-US" sz="1800" dirty="0" smtClean="0">
                <a:solidFill>
                  <a:srgbClr val="84AA33"/>
                </a:solidFill>
                <a:latin typeface="Times New Roman"/>
                <a:cs typeface="Times New Roman"/>
              </a:rPr>
              <a:t>f(x) = (</a:t>
            </a:r>
            <a:r>
              <a:rPr lang="en-US" sz="1800" dirty="0" smtClean="0">
                <a:solidFill>
                  <a:srgbClr val="84AA33"/>
                </a:solidFill>
              </a:rPr>
              <a:t>count of </a:t>
            </a:r>
            <a:r>
              <a:rPr lang="en-US" sz="1800" dirty="0" err="1" smtClean="0">
                <a:solidFill>
                  <a:srgbClr val="84AA33"/>
                </a:solidFill>
              </a:rPr>
              <a:t>aaa</a:t>
            </a:r>
            <a:r>
              <a:rPr lang="en-US" sz="1800" dirty="0" smtClean="0">
                <a:solidFill>
                  <a:srgbClr val="84AA33"/>
                </a:solidFill>
              </a:rPr>
              <a:t>, count of </a:t>
            </a:r>
            <a:r>
              <a:rPr lang="en-US" sz="1800" dirty="0" err="1" smtClean="0">
                <a:solidFill>
                  <a:srgbClr val="84AA33"/>
                </a:solidFill>
              </a:rPr>
              <a:t>aab</a:t>
            </a:r>
            <a:r>
              <a:rPr lang="en-US" sz="1800" dirty="0" smtClean="0">
                <a:solidFill>
                  <a:srgbClr val="84AA33"/>
                </a:solidFill>
              </a:rPr>
              <a:t>, … count of </a:t>
            </a:r>
            <a:r>
              <a:rPr lang="en-US" sz="1800" dirty="0" err="1" smtClean="0">
                <a:solidFill>
                  <a:srgbClr val="84AA33"/>
                </a:solidFill>
              </a:rPr>
              <a:t>zzz</a:t>
            </a:r>
            <a:r>
              <a:rPr lang="en-US" sz="1800" dirty="0" smtClean="0">
                <a:solidFill>
                  <a:srgbClr val="84AA33"/>
                </a:solidFill>
                <a:latin typeface="Times New Roman"/>
                <a:cs typeface="Times New Roman"/>
              </a:rPr>
              <a:t>)</a:t>
            </a:r>
          </a:p>
          <a:p>
            <a:pPr eaLnBrk="1" hangingPunct="1">
              <a:lnSpc>
                <a:spcPct val="90000"/>
              </a:lnSpc>
            </a:pPr>
            <a:r>
              <a:rPr lang="en-US" sz="2000" dirty="0" smtClean="0"/>
              <a:t>If </a:t>
            </a:r>
            <a:r>
              <a:rPr lang="en-US" sz="2000" i="1" dirty="0">
                <a:latin typeface="Times New Roman"/>
                <a:cs typeface="Times New Roman"/>
              </a:rPr>
              <a:t>x</a:t>
            </a:r>
            <a:r>
              <a:rPr lang="en-US" sz="2000" dirty="0" smtClean="0"/>
              <a:t> is discrete:</a:t>
            </a:r>
          </a:p>
          <a:p>
            <a:pPr lvl="1" eaLnBrk="1" hangingPunct="1">
              <a:lnSpc>
                <a:spcPct val="90000"/>
              </a:lnSpc>
            </a:pPr>
            <a:r>
              <a:rPr lang="en-US" sz="1800" u="sng" dirty="0" smtClean="0"/>
              <a:t>Arbitrary</a:t>
            </a:r>
            <a:r>
              <a:rPr lang="en-US" sz="1800" dirty="0" smtClean="0"/>
              <a:t> discrete distribution </a:t>
            </a:r>
            <a:br>
              <a:rPr lang="en-US" sz="1800" dirty="0" smtClean="0"/>
            </a:br>
            <a:r>
              <a:rPr lang="en-US" sz="1800" dirty="0" smtClean="0"/>
              <a:t>(can exactly represent original message, so we get ordinary BP)</a:t>
            </a:r>
          </a:p>
          <a:p>
            <a:pPr lvl="1" eaLnBrk="1" hangingPunct="1">
              <a:lnSpc>
                <a:spcPct val="90000"/>
              </a:lnSpc>
            </a:pPr>
            <a:r>
              <a:rPr lang="en-US" sz="1800" u="sng" dirty="0" smtClean="0"/>
              <a:t>Coarsened</a:t>
            </a:r>
            <a:r>
              <a:rPr lang="en-US" sz="1800" dirty="0" smtClean="0"/>
              <a:t> discrete distribution, based on features of </a:t>
            </a:r>
            <a:r>
              <a:rPr lang="en-US" sz="1800" i="1" dirty="0">
                <a:latin typeface="Times New Roman"/>
                <a:cs typeface="Times New Roman"/>
              </a:rPr>
              <a:t>x</a:t>
            </a:r>
            <a:r>
              <a:rPr lang="en-US" sz="1800" baseline="-25000" dirty="0" smtClean="0"/>
              <a:t> </a:t>
            </a:r>
          </a:p>
          <a:p>
            <a:pPr lvl="1" eaLnBrk="1" hangingPunct="1">
              <a:lnSpc>
                <a:spcPct val="90000"/>
              </a:lnSpc>
              <a:buFont typeface="Arial" charset="0"/>
              <a:buNone/>
            </a:pPr>
            <a:endParaRPr lang="en-US" sz="1800" baseline="-25000" dirty="0" smtClean="0"/>
          </a:p>
          <a:p>
            <a:pPr eaLnBrk="1" hangingPunct="1">
              <a:lnSpc>
                <a:spcPct val="90000"/>
              </a:lnSpc>
            </a:pPr>
            <a:r>
              <a:rPr lang="en-US" sz="2000" i="1" dirty="0" smtClean="0"/>
              <a:t>Can’t</a:t>
            </a:r>
            <a:r>
              <a:rPr lang="en-US" sz="2000" dirty="0" smtClean="0"/>
              <a:t> use mixture models, or other models that use latent variables </a:t>
            </a:r>
            <a:br>
              <a:rPr lang="en-US" sz="2000" dirty="0" smtClean="0"/>
            </a:br>
            <a:r>
              <a:rPr lang="en-US" sz="2000" dirty="0" smtClean="0"/>
              <a:t>to define </a:t>
            </a:r>
            <a:r>
              <a:rPr lang="en-US" sz="2000" i="1" dirty="0" smtClean="0">
                <a:solidFill>
                  <a:srgbClr val="84AA33"/>
                </a:solidFill>
                <a:latin typeface="Times New Roman"/>
                <a:cs typeface="Times New Roman"/>
              </a:rPr>
              <a:t>µ</a:t>
            </a:r>
            <a:r>
              <a:rPr lang="en-US" sz="2000" dirty="0" smtClean="0">
                <a:solidFill>
                  <a:srgbClr val="84AA33"/>
                </a:solidFill>
                <a:latin typeface="Times New Roman"/>
                <a:cs typeface="Times New Roman"/>
              </a:rPr>
              <a:t>(</a:t>
            </a:r>
            <a:r>
              <a:rPr lang="en-US" sz="2000" i="1" dirty="0" smtClean="0">
                <a:solidFill>
                  <a:srgbClr val="84AA33"/>
                </a:solidFill>
                <a:latin typeface="Times New Roman"/>
                <a:cs typeface="Times New Roman"/>
              </a:rPr>
              <a:t>x</a:t>
            </a:r>
            <a:r>
              <a:rPr lang="en-US" sz="2000" dirty="0" smtClean="0">
                <a:solidFill>
                  <a:srgbClr val="84AA33"/>
                </a:solidFill>
                <a:latin typeface="Times New Roman"/>
                <a:cs typeface="Times New Roman"/>
              </a:rPr>
              <a:t>) = ∑</a:t>
            </a:r>
            <a:r>
              <a:rPr lang="en-US" sz="2000" i="1" baseline="-25000" dirty="0" smtClean="0">
                <a:solidFill>
                  <a:srgbClr val="84AA33"/>
                </a:solidFill>
                <a:latin typeface="Times New Roman"/>
                <a:cs typeface="Times New Roman"/>
              </a:rPr>
              <a:t>y</a:t>
            </a:r>
            <a:r>
              <a:rPr lang="en-US" sz="2000" dirty="0" smtClean="0">
                <a:solidFill>
                  <a:srgbClr val="84AA33"/>
                </a:solidFill>
                <a:latin typeface="Times New Roman"/>
                <a:cs typeface="Times New Roman"/>
              </a:rPr>
              <a:t> </a:t>
            </a:r>
            <a:r>
              <a:rPr lang="en-US" sz="2000" i="1" dirty="0" smtClean="0">
                <a:solidFill>
                  <a:srgbClr val="84AA33"/>
                </a:solidFill>
                <a:latin typeface="Times New Roman"/>
                <a:cs typeface="Times New Roman"/>
              </a:rPr>
              <a:t>p</a:t>
            </a:r>
            <a:r>
              <a:rPr lang="en-US" sz="2000" dirty="0" smtClean="0">
                <a:solidFill>
                  <a:srgbClr val="84AA33"/>
                </a:solidFill>
                <a:latin typeface="Times New Roman"/>
                <a:cs typeface="Times New Roman"/>
              </a:rPr>
              <a:t>(</a:t>
            </a:r>
            <a:r>
              <a:rPr lang="en-US" sz="2000" i="1" dirty="0" smtClean="0">
                <a:solidFill>
                  <a:srgbClr val="84AA33"/>
                </a:solidFill>
                <a:latin typeface="Times New Roman"/>
                <a:cs typeface="Times New Roman"/>
              </a:rPr>
              <a:t>x</a:t>
            </a:r>
            <a:r>
              <a:rPr lang="en-US" sz="2000" dirty="0" smtClean="0">
                <a:solidFill>
                  <a:srgbClr val="84AA33"/>
                </a:solidFill>
                <a:latin typeface="Times New Roman"/>
                <a:cs typeface="Times New Roman"/>
              </a:rPr>
              <a:t>, </a:t>
            </a:r>
            <a:r>
              <a:rPr lang="en-US" sz="2000" i="1" dirty="0" smtClean="0">
                <a:solidFill>
                  <a:srgbClr val="84AA33"/>
                </a:solidFill>
                <a:latin typeface="Times New Roman"/>
                <a:cs typeface="Times New Roman"/>
              </a:rPr>
              <a:t>y</a:t>
            </a:r>
            <a:r>
              <a:rPr lang="en-US" sz="2000" dirty="0" smtClean="0">
                <a:solidFill>
                  <a:srgbClr val="84AA33"/>
                </a:solidFill>
                <a:latin typeface="Times New Roman"/>
                <a:cs typeface="Times New Roman"/>
              </a:rPr>
              <a:t>)</a:t>
            </a:r>
          </a:p>
        </p:txBody>
      </p:sp>
    </p:spTree>
    <p:extLst>
      <p:ext uri="{BB962C8B-B14F-4D97-AF65-F5344CB8AC3E}">
        <p14:creationId xmlns:p14="http://schemas.microsoft.com/office/powerpoint/2010/main" val="201015327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39974">
                                            <p:bg/>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39974">
                                            <p:txEl>
                                              <p:pRg st="0" end="0"/>
                                            </p:txEl>
                                          </p:spTgt>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9974">
                                            <p:txEl>
                                              <p:pRg st="1" end="1"/>
                                            </p:txEl>
                                          </p:spTgt>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grpId="0" nodeType="clickEffect">
                                  <p:stCondLst>
                                    <p:cond delay="0"/>
                                  </p:stCondLst>
                                  <p:childTnLst>
                                    <p:set>
                                      <p:cBhvr>
                                        <p:cTn id="16" dur="1" fill="hold">
                                          <p:stCondLst>
                                            <p:cond delay="0"/>
                                          </p:stCondLst>
                                        </p:cTn>
                                        <p:tgtEl>
                                          <p:spTgt spid="39974">
                                            <p:txEl>
                                              <p:pRg st="2" end="2"/>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39974">
                                            <p:txEl>
                                              <p:pRg st="3" end="3"/>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39974">
                                            <p:txEl>
                                              <p:pRg st="4" end="4"/>
                                            </p:txEl>
                                          </p:spTgt>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9974">
                                            <p:txEl>
                                              <p:pRg st="5" end="5"/>
                                            </p:txEl>
                                          </p:spTgt>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9974">
                                            <p:txEl>
                                              <p:pRg st="6" end="6"/>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9974">
                                            <p:txEl>
                                              <p:pRg st="7" end="7"/>
                                            </p:txEl>
                                          </p:spTgt>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39974">
                                            <p:txEl>
                                              <p:pRg st="8" end="8"/>
                                            </p:txEl>
                                          </p:spTgt>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1" presetClass="entr" presetSubtype="0" fill="hold" grpId="0" nodeType="clickEffect">
                                  <p:stCondLst>
                                    <p:cond delay="0"/>
                                  </p:stCondLst>
                                  <p:childTnLst>
                                    <p:set>
                                      <p:cBhvr>
                                        <p:cTn id="38" dur="1" fill="hold">
                                          <p:stCondLst>
                                            <p:cond delay="0"/>
                                          </p:stCondLst>
                                        </p:cTn>
                                        <p:tgtEl>
                                          <p:spTgt spid="39974">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74" grpId="0" build="p" animBg="1"/>
    </p:bldLst>
  </p:timing>
</p:sld>
</file>

<file path=ppt/slides/slide3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9153" name="Rectangle 2"/>
          <p:cNvSpPr>
            <a:spLocks noGrp="1"/>
          </p:cNvSpPr>
          <p:nvPr>
            <p:ph type="title" idx="4294967295"/>
          </p:nvPr>
        </p:nvSpPr>
        <p:spPr/>
        <p:txBody>
          <a:bodyPr/>
          <a:lstStyle/>
          <a:p>
            <a:pPr eaLnBrk="1" hangingPunct="1"/>
            <a:r>
              <a:rPr lang="en-US" sz="4000" smtClean="0"/>
              <a:t>Expectation Propagation</a:t>
            </a:r>
          </a:p>
        </p:txBody>
      </p:sp>
      <p:sp>
        <p:nvSpPr>
          <p:cNvPr id="160" name="Oval 159"/>
          <p:cNvSpPr/>
          <p:nvPr/>
        </p:nvSpPr>
        <p:spPr>
          <a:xfrm>
            <a:off x="1395413" y="2925763"/>
            <a:ext cx="795337" cy="80803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1</a:t>
            </a:r>
            <a:endParaRPr lang="en-US" sz="2400" i="1">
              <a:solidFill>
                <a:schemeClr val="tx1"/>
              </a:solidFill>
              <a:latin typeface="Times New Roman" pitchFamily="18" charset="0"/>
              <a:cs typeface="Times New Roman" pitchFamily="18" charset="0"/>
            </a:endParaRPr>
          </a:p>
        </p:txBody>
      </p:sp>
      <p:sp>
        <p:nvSpPr>
          <p:cNvPr id="161" name="Rectangle 160"/>
          <p:cNvSpPr/>
          <p:nvPr/>
        </p:nvSpPr>
        <p:spPr>
          <a:xfrm>
            <a:off x="1606550" y="4298950"/>
            <a:ext cx="387350" cy="392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62" name="Straight Connector 161"/>
          <p:cNvCxnSpPr>
            <a:stCxn id="160" idx="4"/>
            <a:endCxn id="161" idx="0"/>
          </p:cNvCxnSpPr>
          <p:nvPr/>
        </p:nvCxnSpPr>
        <p:spPr>
          <a:xfrm>
            <a:off x="1793875" y="3748088"/>
            <a:ext cx="6350" cy="53657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3" name="Straight Connector 162"/>
          <p:cNvCxnSpPr>
            <a:stCxn id="160" idx="6"/>
            <a:endCxn id="165" idx="2"/>
          </p:cNvCxnSpPr>
          <p:nvPr/>
        </p:nvCxnSpPr>
        <p:spPr>
          <a:xfrm>
            <a:off x="2205038" y="3330575"/>
            <a:ext cx="738187" cy="122396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4" name="Rectangle 163"/>
          <p:cNvSpPr/>
          <p:nvPr/>
        </p:nvSpPr>
        <p:spPr>
          <a:xfrm>
            <a:off x="2352675" y="3683000"/>
            <a:ext cx="390525" cy="3905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165" name="Oval 164"/>
          <p:cNvSpPr/>
          <p:nvPr/>
        </p:nvSpPr>
        <p:spPr>
          <a:xfrm>
            <a:off x="2957513" y="4149725"/>
            <a:ext cx="798512" cy="80803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2</a:t>
            </a:r>
            <a:endParaRPr lang="en-US" sz="2400" i="1">
              <a:solidFill>
                <a:schemeClr val="tx1"/>
              </a:solidFill>
              <a:latin typeface="Times New Roman" pitchFamily="18" charset="0"/>
              <a:cs typeface="Times New Roman" pitchFamily="18" charset="0"/>
            </a:endParaRPr>
          </a:p>
        </p:txBody>
      </p:sp>
      <p:sp>
        <p:nvSpPr>
          <p:cNvPr id="166" name="Rectangle 165"/>
          <p:cNvSpPr/>
          <p:nvPr/>
        </p:nvSpPr>
        <p:spPr>
          <a:xfrm>
            <a:off x="3151188" y="5389563"/>
            <a:ext cx="392112" cy="392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49161" name="Straight Connector 166"/>
          <p:cNvCxnSpPr>
            <a:cxnSpLocks noChangeShapeType="1"/>
            <a:stCxn id="165" idx="4"/>
            <a:endCxn id="166" idx="0"/>
          </p:cNvCxnSpPr>
          <p:nvPr/>
        </p:nvCxnSpPr>
        <p:spPr bwMode="auto">
          <a:xfrm flipH="1">
            <a:off x="3348038" y="4972050"/>
            <a:ext cx="9525" cy="403225"/>
          </a:xfrm>
          <a:prstGeom prst="line">
            <a:avLst/>
          </a:prstGeom>
          <a:noFill/>
          <a:ln w="28575" algn="ctr">
            <a:solidFill>
              <a:schemeClr val="tx1"/>
            </a:solidFill>
            <a:round/>
            <a:headEnd/>
            <a:tailEnd/>
          </a:ln>
        </p:spPr>
      </p:cxnSp>
      <p:cxnSp>
        <p:nvCxnSpPr>
          <p:cNvPr id="168" name="Straight Connector 167"/>
          <p:cNvCxnSpPr>
            <a:stCxn id="165" idx="7"/>
            <a:endCxn id="170" idx="3"/>
          </p:cNvCxnSpPr>
          <p:nvPr/>
        </p:nvCxnSpPr>
        <p:spPr>
          <a:xfrm flipV="1">
            <a:off x="3638550" y="3260725"/>
            <a:ext cx="1428750" cy="99377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9" name="Rectangle 168"/>
          <p:cNvSpPr/>
          <p:nvPr/>
        </p:nvSpPr>
        <p:spPr>
          <a:xfrm>
            <a:off x="4184650" y="3582988"/>
            <a:ext cx="392113" cy="3905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170" name="Oval 169"/>
          <p:cNvSpPr/>
          <p:nvPr/>
        </p:nvSpPr>
        <p:spPr>
          <a:xfrm>
            <a:off x="4951413" y="2559050"/>
            <a:ext cx="795337" cy="80486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3</a:t>
            </a:r>
            <a:endParaRPr lang="en-US" sz="2400" i="1">
              <a:solidFill>
                <a:schemeClr val="tx1"/>
              </a:solidFill>
              <a:latin typeface="Times New Roman" pitchFamily="18" charset="0"/>
              <a:cs typeface="Times New Roman" pitchFamily="18" charset="0"/>
            </a:endParaRPr>
          </a:p>
        </p:txBody>
      </p:sp>
      <p:sp>
        <p:nvSpPr>
          <p:cNvPr id="171" name="Rectangle 170"/>
          <p:cNvSpPr/>
          <p:nvPr/>
        </p:nvSpPr>
        <p:spPr>
          <a:xfrm>
            <a:off x="5172075" y="3932238"/>
            <a:ext cx="390525" cy="392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72" name="Straight Connector 171"/>
          <p:cNvCxnSpPr>
            <a:stCxn id="170" idx="4"/>
            <a:endCxn id="171" idx="0"/>
          </p:cNvCxnSpPr>
          <p:nvPr/>
        </p:nvCxnSpPr>
        <p:spPr>
          <a:xfrm>
            <a:off x="5349875" y="3378200"/>
            <a:ext cx="17463" cy="53975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3" name="Straight Connector 172"/>
          <p:cNvCxnSpPr>
            <a:stCxn id="170" idx="5"/>
            <a:endCxn id="175" idx="2"/>
          </p:cNvCxnSpPr>
          <p:nvPr/>
        </p:nvCxnSpPr>
        <p:spPr>
          <a:xfrm>
            <a:off x="5630863" y="3260725"/>
            <a:ext cx="1717675" cy="73501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4" name="Rectangle 173"/>
          <p:cNvSpPr/>
          <p:nvPr/>
        </p:nvSpPr>
        <p:spPr>
          <a:xfrm>
            <a:off x="6283325" y="3395663"/>
            <a:ext cx="392113" cy="3905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175" name="Oval 174"/>
          <p:cNvSpPr/>
          <p:nvPr/>
        </p:nvSpPr>
        <p:spPr>
          <a:xfrm>
            <a:off x="7362825" y="3590925"/>
            <a:ext cx="795338" cy="80803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4</a:t>
            </a:r>
            <a:endParaRPr lang="en-US" sz="2400" i="1">
              <a:solidFill>
                <a:schemeClr val="tx1"/>
              </a:solidFill>
              <a:latin typeface="Times New Roman" pitchFamily="18" charset="0"/>
              <a:cs typeface="Times New Roman" pitchFamily="18" charset="0"/>
            </a:endParaRPr>
          </a:p>
        </p:txBody>
      </p:sp>
      <p:sp>
        <p:nvSpPr>
          <p:cNvPr id="176" name="Rectangle 175"/>
          <p:cNvSpPr/>
          <p:nvPr/>
        </p:nvSpPr>
        <p:spPr>
          <a:xfrm>
            <a:off x="7578725" y="4973638"/>
            <a:ext cx="392113" cy="392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77" name="Straight Connector 176"/>
          <p:cNvCxnSpPr>
            <a:stCxn id="175" idx="4"/>
            <a:endCxn id="176" idx="0"/>
          </p:cNvCxnSpPr>
          <p:nvPr/>
        </p:nvCxnSpPr>
        <p:spPr>
          <a:xfrm>
            <a:off x="7758113" y="4398963"/>
            <a:ext cx="15875" cy="57467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4" name="Straight Connector 183"/>
          <p:cNvCxnSpPr>
            <a:stCxn id="175" idx="6"/>
          </p:cNvCxnSpPr>
          <p:nvPr/>
        </p:nvCxnSpPr>
        <p:spPr>
          <a:xfrm>
            <a:off x="6477000" y="3810000"/>
            <a:ext cx="20638" cy="9477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8" name="Oval 187"/>
          <p:cNvSpPr/>
          <p:nvPr/>
        </p:nvSpPr>
        <p:spPr>
          <a:xfrm>
            <a:off x="3011488" y="1676400"/>
            <a:ext cx="795337" cy="80803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7</a:t>
            </a:r>
            <a:endParaRPr lang="en-US" sz="2400" i="1">
              <a:solidFill>
                <a:schemeClr val="tx1"/>
              </a:solidFill>
              <a:latin typeface="Times New Roman" pitchFamily="18" charset="0"/>
              <a:cs typeface="Times New Roman" pitchFamily="18" charset="0"/>
            </a:endParaRPr>
          </a:p>
        </p:txBody>
      </p:sp>
      <p:sp>
        <p:nvSpPr>
          <p:cNvPr id="189" name="Rectangle 188"/>
          <p:cNvSpPr/>
          <p:nvPr/>
        </p:nvSpPr>
        <p:spPr>
          <a:xfrm>
            <a:off x="3217863" y="2916238"/>
            <a:ext cx="392112" cy="392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90" name="Straight Connector 189"/>
          <p:cNvCxnSpPr>
            <a:stCxn id="188" idx="4"/>
            <a:endCxn id="189" idx="0"/>
          </p:cNvCxnSpPr>
          <p:nvPr/>
        </p:nvCxnSpPr>
        <p:spPr>
          <a:xfrm>
            <a:off x="3409950" y="2498725"/>
            <a:ext cx="4763" cy="40322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1" name="Straight Connector 190"/>
          <p:cNvCxnSpPr>
            <a:stCxn id="188" idx="5"/>
            <a:endCxn id="170" idx="1"/>
          </p:cNvCxnSpPr>
          <p:nvPr/>
        </p:nvCxnSpPr>
        <p:spPr>
          <a:xfrm>
            <a:off x="3690938" y="2379663"/>
            <a:ext cx="1376362" cy="28257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92" name="Rectangle 191"/>
          <p:cNvSpPr/>
          <p:nvPr/>
        </p:nvSpPr>
        <p:spPr>
          <a:xfrm>
            <a:off x="4192588" y="2287588"/>
            <a:ext cx="392112" cy="392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49178" name="Freeform 28"/>
          <p:cNvSpPr>
            <a:spLocks/>
          </p:cNvSpPr>
          <p:nvPr/>
        </p:nvSpPr>
        <p:spPr bwMode="auto">
          <a:xfrm>
            <a:off x="4524375" y="2200275"/>
            <a:ext cx="1649413" cy="1684338"/>
          </a:xfrm>
          <a:custGeom>
            <a:avLst/>
            <a:gdLst>
              <a:gd name="T0" fmla="*/ 2147483647 w 1170"/>
              <a:gd name="T1" fmla="*/ 2147483647 h 1158"/>
              <a:gd name="T2" fmla="*/ 2147483647 w 1170"/>
              <a:gd name="T3" fmla="*/ 2147483647 h 1158"/>
              <a:gd name="T4" fmla="*/ 2147483647 w 1170"/>
              <a:gd name="T5" fmla="*/ 2147483647 h 1158"/>
              <a:gd name="T6" fmla="*/ 2147483647 w 1170"/>
              <a:gd name="T7" fmla="*/ 2147483647 h 1158"/>
              <a:gd name="T8" fmla="*/ 2147483647 w 1170"/>
              <a:gd name="T9" fmla="*/ 2147483647 h 1158"/>
              <a:gd name="T10" fmla="*/ 2147483647 w 1170"/>
              <a:gd name="T11" fmla="*/ 2147483647 h 1158"/>
              <a:gd name="T12" fmla="*/ 2147483647 w 1170"/>
              <a:gd name="T13" fmla="*/ 2147483647 h 1158"/>
              <a:gd name="T14" fmla="*/ 2147483647 w 1170"/>
              <a:gd name="T15" fmla="*/ 2147483647 h 1158"/>
              <a:gd name="T16" fmla="*/ 2147483647 w 1170"/>
              <a:gd name="T17" fmla="*/ 2147483647 h 1158"/>
              <a:gd name="T18" fmla="*/ 2147483647 w 1170"/>
              <a:gd name="T19" fmla="*/ 2147483647 h 1158"/>
              <a:gd name="T20" fmla="*/ 2147483647 w 1170"/>
              <a:gd name="T21" fmla="*/ 2147483647 h 1158"/>
              <a:gd name="T22" fmla="*/ 2147483647 w 1170"/>
              <a:gd name="T23" fmla="*/ 2147483647 h 1158"/>
              <a:gd name="T24" fmla="*/ 2147483647 w 1170"/>
              <a:gd name="T25" fmla="*/ 2147483647 h 1158"/>
              <a:gd name="T26" fmla="*/ 2147483647 w 1170"/>
              <a:gd name="T27" fmla="*/ 2147483647 h 1158"/>
              <a:gd name="T28" fmla="*/ 2147483647 w 1170"/>
              <a:gd name="T29" fmla="*/ 2147483647 h 1158"/>
              <a:gd name="T30" fmla="*/ 2147483647 w 1170"/>
              <a:gd name="T31" fmla="*/ 2147483647 h 1158"/>
              <a:gd name="T32" fmla="*/ 2147483647 w 1170"/>
              <a:gd name="T33" fmla="*/ 2147483647 h 1158"/>
              <a:gd name="T34" fmla="*/ 2147483647 w 1170"/>
              <a:gd name="T35" fmla="*/ 2147483647 h 1158"/>
              <a:gd name="T36" fmla="*/ 2147483647 w 1170"/>
              <a:gd name="T37" fmla="*/ 2147483647 h 1158"/>
              <a:gd name="T38" fmla="*/ 2147483647 w 1170"/>
              <a:gd name="T39" fmla="*/ 2147483647 h 1158"/>
              <a:gd name="T40" fmla="*/ 2147483647 w 1170"/>
              <a:gd name="T41" fmla="*/ 0 h 1158"/>
              <a:gd name="T42" fmla="*/ 2147483647 w 1170"/>
              <a:gd name="T43" fmla="*/ 2147483647 h 1158"/>
              <a:gd name="T44" fmla="*/ 2147483647 w 1170"/>
              <a:gd name="T45" fmla="*/ 2147483647 h 1158"/>
              <a:gd name="T46" fmla="*/ 2147483647 w 1170"/>
              <a:gd name="T47" fmla="*/ 2147483647 h 1158"/>
              <a:gd name="T48" fmla="*/ 2147483647 w 1170"/>
              <a:gd name="T49" fmla="*/ 2147483647 h 1158"/>
              <a:gd name="T50" fmla="*/ 2147483647 w 1170"/>
              <a:gd name="T51" fmla="*/ 2147483647 h 1158"/>
              <a:gd name="T52" fmla="*/ 2147483647 w 1170"/>
              <a:gd name="T53" fmla="*/ 2147483647 h 1158"/>
              <a:gd name="T54" fmla="*/ 2147483647 w 1170"/>
              <a:gd name="T55" fmla="*/ 2147483647 h 1158"/>
              <a:gd name="T56" fmla="*/ 2147483647 w 1170"/>
              <a:gd name="T57" fmla="*/ 2147483647 h 1158"/>
              <a:gd name="T58" fmla="*/ 2147483647 w 1170"/>
              <a:gd name="T59" fmla="*/ 2147483647 h 1158"/>
              <a:gd name="T60" fmla="*/ 2147483647 w 1170"/>
              <a:gd name="T61" fmla="*/ 2147483647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sp>
        <p:nvSpPr>
          <p:cNvPr id="49179" name="Text Box 29"/>
          <p:cNvSpPr txBox="1">
            <a:spLocks noChangeArrowheads="1"/>
          </p:cNvSpPr>
          <p:nvPr/>
        </p:nvSpPr>
        <p:spPr bwMode="auto">
          <a:xfrm>
            <a:off x="4770438" y="1558925"/>
            <a:ext cx="2393950" cy="641350"/>
          </a:xfrm>
          <a:prstGeom prst="rect">
            <a:avLst/>
          </a:prstGeom>
          <a:noFill/>
          <a:ln w="9525">
            <a:noFill/>
            <a:miter lim="800000"/>
            <a:headEnd/>
            <a:tailEnd/>
          </a:ln>
        </p:spPr>
        <p:txBody>
          <a:bodyPr wrap="none">
            <a:spAutoFit/>
          </a:bodyPr>
          <a:lstStyle/>
          <a:p>
            <a:pPr defTabSz="914400"/>
            <a:r>
              <a:rPr lang="en-US" sz="1800">
                <a:solidFill>
                  <a:srgbClr val="FF0000"/>
                </a:solidFill>
                <a:latin typeface="Arial" charset="0"/>
              </a:rPr>
              <a:t>exponential-family</a:t>
            </a:r>
            <a:br>
              <a:rPr lang="en-US" sz="1800">
                <a:solidFill>
                  <a:srgbClr val="FF0000"/>
                </a:solidFill>
                <a:latin typeface="Arial" charset="0"/>
              </a:rPr>
            </a:br>
            <a:r>
              <a:rPr lang="en-US" sz="1800">
                <a:solidFill>
                  <a:srgbClr val="FF0000"/>
                </a:solidFill>
                <a:latin typeface="Arial" charset="0"/>
              </a:rPr>
              <a:t>approximations inside</a:t>
            </a:r>
          </a:p>
        </p:txBody>
      </p:sp>
      <p:cxnSp>
        <p:nvCxnSpPr>
          <p:cNvPr id="115" name="Straight Arrow Connector 114"/>
          <p:cNvCxnSpPr/>
          <p:nvPr/>
        </p:nvCxnSpPr>
        <p:spPr>
          <a:xfrm>
            <a:off x="4833938" y="2492375"/>
            <a:ext cx="228600" cy="7620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49181" name="Straight Arrow Connector 116"/>
          <p:cNvCxnSpPr>
            <a:cxnSpLocks noChangeShapeType="1"/>
          </p:cNvCxnSpPr>
          <p:nvPr/>
        </p:nvCxnSpPr>
        <p:spPr bwMode="auto">
          <a:xfrm flipH="1" flipV="1">
            <a:off x="5795963" y="3149600"/>
            <a:ext cx="250825" cy="166688"/>
          </a:xfrm>
          <a:prstGeom prst="straightConnector1">
            <a:avLst/>
          </a:prstGeom>
          <a:noFill/>
          <a:ln w="38100" algn="ctr">
            <a:solidFill>
              <a:srgbClr val="84AA33"/>
            </a:solidFill>
            <a:round/>
            <a:headEnd type="oval" w="med" len="med"/>
            <a:tailEnd type="triangle" w="med" len="med"/>
          </a:ln>
        </p:spPr>
      </p:cxnSp>
      <p:cxnSp>
        <p:nvCxnSpPr>
          <p:cNvPr id="49182" name="Straight Arrow Connector 114"/>
          <p:cNvCxnSpPr>
            <a:cxnSpLocks noChangeShapeType="1"/>
          </p:cNvCxnSpPr>
          <p:nvPr/>
        </p:nvCxnSpPr>
        <p:spPr bwMode="auto">
          <a:xfrm flipV="1">
            <a:off x="4668838" y="3216275"/>
            <a:ext cx="288925" cy="179388"/>
          </a:xfrm>
          <a:prstGeom prst="straightConnector1">
            <a:avLst/>
          </a:prstGeom>
          <a:noFill/>
          <a:ln w="38100" algn="ctr">
            <a:solidFill>
              <a:srgbClr val="84AA33"/>
            </a:solidFill>
            <a:round/>
            <a:headEnd type="oval" w="med" len="med"/>
            <a:tailEnd type="triangle" w="med" len="med"/>
          </a:ln>
        </p:spPr>
      </p:cxnSp>
      <p:cxnSp>
        <p:nvCxnSpPr>
          <p:cNvPr id="49183" name="Straight Arrow Connector 116"/>
          <p:cNvCxnSpPr>
            <a:cxnSpLocks noChangeShapeType="1"/>
          </p:cNvCxnSpPr>
          <p:nvPr/>
        </p:nvCxnSpPr>
        <p:spPr bwMode="auto">
          <a:xfrm flipH="1" flipV="1">
            <a:off x="5443538" y="3406775"/>
            <a:ext cx="47625" cy="342900"/>
          </a:xfrm>
          <a:prstGeom prst="straightConnector1">
            <a:avLst/>
          </a:prstGeom>
          <a:noFill/>
          <a:ln w="38100" algn="ctr">
            <a:solidFill>
              <a:srgbClr val="84AA33"/>
            </a:solidFill>
            <a:round/>
            <a:headEnd type="oval" w="med" len="med"/>
            <a:tailEnd type="triangle" w="med" len="med"/>
          </a:ln>
        </p:spPr>
      </p:cxnSp>
      <p:sp>
        <p:nvSpPr>
          <p:cNvPr id="49184" name="Freeform 35"/>
          <p:cNvSpPr>
            <a:spLocks/>
          </p:cNvSpPr>
          <p:nvPr/>
        </p:nvSpPr>
        <p:spPr bwMode="auto">
          <a:xfrm>
            <a:off x="2614613" y="3916363"/>
            <a:ext cx="1385887" cy="1404937"/>
          </a:xfrm>
          <a:custGeom>
            <a:avLst/>
            <a:gdLst>
              <a:gd name="T0" fmla="*/ 2147483647 w 1170"/>
              <a:gd name="T1" fmla="*/ 2147483647 h 1158"/>
              <a:gd name="T2" fmla="*/ 2147483647 w 1170"/>
              <a:gd name="T3" fmla="*/ 2147483647 h 1158"/>
              <a:gd name="T4" fmla="*/ 2147483647 w 1170"/>
              <a:gd name="T5" fmla="*/ 2147483647 h 1158"/>
              <a:gd name="T6" fmla="*/ 2147483647 w 1170"/>
              <a:gd name="T7" fmla="*/ 2147483647 h 1158"/>
              <a:gd name="T8" fmla="*/ 2147483647 w 1170"/>
              <a:gd name="T9" fmla="*/ 2147483647 h 1158"/>
              <a:gd name="T10" fmla="*/ 2147483647 w 1170"/>
              <a:gd name="T11" fmla="*/ 2147483647 h 1158"/>
              <a:gd name="T12" fmla="*/ 2147483647 w 1170"/>
              <a:gd name="T13" fmla="*/ 2147483647 h 1158"/>
              <a:gd name="T14" fmla="*/ 2147483647 w 1170"/>
              <a:gd name="T15" fmla="*/ 2147483647 h 1158"/>
              <a:gd name="T16" fmla="*/ 2147483647 w 1170"/>
              <a:gd name="T17" fmla="*/ 2147483647 h 1158"/>
              <a:gd name="T18" fmla="*/ 2147483647 w 1170"/>
              <a:gd name="T19" fmla="*/ 2147483647 h 1158"/>
              <a:gd name="T20" fmla="*/ 2147483647 w 1170"/>
              <a:gd name="T21" fmla="*/ 2147483647 h 1158"/>
              <a:gd name="T22" fmla="*/ 2147483647 w 1170"/>
              <a:gd name="T23" fmla="*/ 2147483647 h 1158"/>
              <a:gd name="T24" fmla="*/ 2147483647 w 1170"/>
              <a:gd name="T25" fmla="*/ 2147483647 h 1158"/>
              <a:gd name="T26" fmla="*/ 2147483647 w 1170"/>
              <a:gd name="T27" fmla="*/ 2147483647 h 1158"/>
              <a:gd name="T28" fmla="*/ 2147483647 w 1170"/>
              <a:gd name="T29" fmla="*/ 2147483647 h 1158"/>
              <a:gd name="T30" fmla="*/ 2147483647 w 1170"/>
              <a:gd name="T31" fmla="*/ 2147483647 h 1158"/>
              <a:gd name="T32" fmla="*/ 2147483647 w 1170"/>
              <a:gd name="T33" fmla="*/ 2147483647 h 1158"/>
              <a:gd name="T34" fmla="*/ 2147483647 w 1170"/>
              <a:gd name="T35" fmla="*/ 2147483647 h 1158"/>
              <a:gd name="T36" fmla="*/ 2147483647 w 1170"/>
              <a:gd name="T37" fmla="*/ 2147483647 h 1158"/>
              <a:gd name="T38" fmla="*/ 2147483647 w 1170"/>
              <a:gd name="T39" fmla="*/ 2147483647 h 1158"/>
              <a:gd name="T40" fmla="*/ 2147483647 w 1170"/>
              <a:gd name="T41" fmla="*/ 0 h 1158"/>
              <a:gd name="T42" fmla="*/ 2147483647 w 1170"/>
              <a:gd name="T43" fmla="*/ 2147483647 h 1158"/>
              <a:gd name="T44" fmla="*/ 2147483647 w 1170"/>
              <a:gd name="T45" fmla="*/ 2147483647 h 1158"/>
              <a:gd name="T46" fmla="*/ 2147483647 w 1170"/>
              <a:gd name="T47" fmla="*/ 2147483647 h 1158"/>
              <a:gd name="T48" fmla="*/ 2147483647 w 1170"/>
              <a:gd name="T49" fmla="*/ 2147483647 h 1158"/>
              <a:gd name="T50" fmla="*/ 2147483647 w 1170"/>
              <a:gd name="T51" fmla="*/ 2147483647 h 1158"/>
              <a:gd name="T52" fmla="*/ 2147483647 w 1170"/>
              <a:gd name="T53" fmla="*/ 2147483647 h 1158"/>
              <a:gd name="T54" fmla="*/ 2147483647 w 1170"/>
              <a:gd name="T55" fmla="*/ 2147483647 h 1158"/>
              <a:gd name="T56" fmla="*/ 2147483647 w 1170"/>
              <a:gd name="T57" fmla="*/ 2147483647 h 1158"/>
              <a:gd name="T58" fmla="*/ 2147483647 w 1170"/>
              <a:gd name="T59" fmla="*/ 2147483647 h 1158"/>
              <a:gd name="T60" fmla="*/ 2147483647 w 1170"/>
              <a:gd name="T61" fmla="*/ 2147483647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sp>
        <p:nvSpPr>
          <p:cNvPr id="49185" name="Freeform 36"/>
          <p:cNvSpPr>
            <a:spLocks/>
          </p:cNvSpPr>
          <p:nvPr/>
        </p:nvSpPr>
        <p:spPr bwMode="auto">
          <a:xfrm>
            <a:off x="2749550" y="1389063"/>
            <a:ext cx="1385888" cy="1404937"/>
          </a:xfrm>
          <a:custGeom>
            <a:avLst/>
            <a:gdLst>
              <a:gd name="T0" fmla="*/ 2147483647 w 1170"/>
              <a:gd name="T1" fmla="*/ 2147483647 h 1158"/>
              <a:gd name="T2" fmla="*/ 2147483647 w 1170"/>
              <a:gd name="T3" fmla="*/ 2147483647 h 1158"/>
              <a:gd name="T4" fmla="*/ 2147483647 w 1170"/>
              <a:gd name="T5" fmla="*/ 2147483647 h 1158"/>
              <a:gd name="T6" fmla="*/ 2147483647 w 1170"/>
              <a:gd name="T7" fmla="*/ 2147483647 h 1158"/>
              <a:gd name="T8" fmla="*/ 2147483647 w 1170"/>
              <a:gd name="T9" fmla="*/ 2147483647 h 1158"/>
              <a:gd name="T10" fmla="*/ 2147483647 w 1170"/>
              <a:gd name="T11" fmla="*/ 2147483647 h 1158"/>
              <a:gd name="T12" fmla="*/ 2147483647 w 1170"/>
              <a:gd name="T13" fmla="*/ 2147483647 h 1158"/>
              <a:gd name="T14" fmla="*/ 2147483647 w 1170"/>
              <a:gd name="T15" fmla="*/ 2147483647 h 1158"/>
              <a:gd name="T16" fmla="*/ 2147483647 w 1170"/>
              <a:gd name="T17" fmla="*/ 2147483647 h 1158"/>
              <a:gd name="T18" fmla="*/ 2147483647 w 1170"/>
              <a:gd name="T19" fmla="*/ 2147483647 h 1158"/>
              <a:gd name="T20" fmla="*/ 2147483647 w 1170"/>
              <a:gd name="T21" fmla="*/ 2147483647 h 1158"/>
              <a:gd name="T22" fmla="*/ 2147483647 w 1170"/>
              <a:gd name="T23" fmla="*/ 2147483647 h 1158"/>
              <a:gd name="T24" fmla="*/ 2147483647 w 1170"/>
              <a:gd name="T25" fmla="*/ 2147483647 h 1158"/>
              <a:gd name="T26" fmla="*/ 2147483647 w 1170"/>
              <a:gd name="T27" fmla="*/ 2147483647 h 1158"/>
              <a:gd name="T28" fmla="*/ 2147483647 w 1170"/>
              <a:gd name="T29" fmla="*/ 2147483647 h 1158"/>
              <a:gd name="T30" fmla="*/ 2147483647 w 1170"/>
              <a:gd name="T31" fmla="*/ 2147483647 h 1158"/>
              <a:gd name="T32" fmla="*/ 2147483647 w 1170"/>
              <a:gd name="T33" fmla="*/ 2147483647 h 1158"/>
              <a:gd name="T34" fmla="*/ 2147483647 w 1170"/>
              <a:gd name="T35" fmla="*/ 2147483647 h 1158"/>
              <a:gd name="T36" fmla="*/ 2147483647 w 1170"/>
              <a:gd name="T37" fmla="*/ 2147483647 h 1158"/>
              <a:gd name="T38" fmla="*/ 2147483647 w 1170"/>
              <a:gd name="T39" fmla="*/ 2147483647 h 1158"/>
              <a:gd name="T40" fmla="*/ 2147483647 w 1170"/>
              <a:gd name="T41" fmla="*/ 0 h 1158"/>
              <a:gd name="T42" fmla="*/ 2147483647 w 1170"/>
              <a:gd name="T43" fmla="*/ 2147483647 h 1158"/>
              <a:gd name="T44" fmla="*/ 2147483647 w 1170"/>
              <a:gd name="T45" fmla="*/ 2147483647 h 1158"/>
              <a:gd name="T46" fmla="*/ 2147483647 w 1170"/>
              <a:gd name="T47" fmla="*/ 2147483647 h 1158"/>
              <a:gd name="T48" fmla="*/ 2147483647 w 1170"/>
              <a:gd name="T49" fmla="*/ 2147483647 h 1158"/>
              <a:gd name="T50" fmla="*/ 2147483647 w 1170"/>
              <a:gd name="T51" fmla="*/ 2147483647 h 1158"/>
              <a:gd name="T52" fmla="*/ 2147483647 w 1170"/>
              <a:gd name="T53" fmla="*/ 2147483647 h 1158"/>
              <a:gd name="T54" fmla="*/ 2147483647 w 1170"/>
              <a:gd name="T55" fmla="*/ 2147483647 h 1158"/>
              <a:gd name="T56" fmla="*/ 2147483647 w 1170"/>
              <a:gd name="T57" fmla="*/ 2147483647 h 1158"/>
              <a:gd name="T58" fmla="*/ 2147483647 w 1170"/>
              <a:gd name="T59" fmla="*/ 2147483647 h 1158"/>
              <a:gd name="T60" fmla="*/ 2147483647 w 1170"/>
              <a:gd name="T61" fmla="*/ 2147483647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sp>
        <p:nvSpPr>
          <p:cNvPr id="49186" name="Freeform 37"/>
          <p:cNvSpPr>
            <a:spLocks/>
          </p:cNvSpPr>
          <p:nvPr/>
        </p:nvSpPr>
        <p:spPr bwMode="auto">
          <a:xfrm>
            <a:off x="919163" y="2736850"/>
            <a:ext cx="1385887" cy="1404938"/>
          </a:xfrm>
          <a:custGeom>
            <a:avLst/>
            <a:gdLst>
              <a:gd name="T0" fmla="*/ 2147483647 w 1170"/>
              <a:gd name="T1" fmla="*/ 2147483647 h 1158"/>
              <a:gd name="T2" fmla="*/ 2147483647 w 1170"/>
              <a:gd name="T3" fmla="*/ 2147483647 h 1158"/>
              <a:gd name="T4" fmla="*/ 2147483647 w 1170"/>
              <a:gd name="T5" fmla="*/ 2147483647 h 1158"/>
              <a:gd name="T6" fmla="*/ 2147483647 w 1170"/>
              <a:gd name="T7" fmla="*/ 2147483647 h 1158"/>
              <a:gd name="T8" fmla="*/ 2147483647 w 1170"/>
              <a:gd name="T9" fmla="*/ 2147483647 h 1158"/>
              <a:gd name="T10" fmla="*/ 2147483647 w 1170"/>
              <a:gd name="T11" fmla="*/ 2147483647 h 1158"/>
              <a:gd name="T12" fmla="*/ 2147483647 w 1170"/>
              <a:gd name="T13" fmla="*/ 2147483647 h 1158"/>
              <a:gd name="T14" fmla="*/ 2147483647 w 1170"/>
              <a:gd name="T15" fmla="*/ 2147483647 h 1158"/>
              <a:gd name="T16" fmla="*/ 2147483647 w 1170"/>
              <a:gd name="T17" fmla="*/ 2147483647 h 1158"/>
              <a:gd name="T18" fmla="*/ 2147483647 w 1170"/>
              <a:gd name="T19" fmla="*/ 2147483647 h 1158"/>
              <a:gd name="T20" fmla="*/ 2147483647 w 1170"/>
              <a:gd name="T21" fmla="*/ 2147483647 h 1158"/>
              <a:gd name="T22" fmla="*/ 2147483647 w 1170"/>
              <a:gd name="T23" fmla="*/ 2147483647 h 1158"/>
              <a:gd name="T24" fmla="*/ 2147483647 w 1170"/>
              <a:gd name="T25" fmla="*/ 2147483647 h 1158"/>
              <a:gd name="T26" fmla="*/ 2147483647 w 1170"/>
              <a:gd name="T27" fmla="*/ 2147483647 h 1158"/>
              <a:gd name="T28" fmla="*/ 2147483647 w 1170"/>
              <a:gd name="T29" fmla="*/ 2147483647 h 1158"/>
              <a:gd name="T30" fmla="*/ 2147483647 w 1170"/>
              <a:gd name="T31" fmla="*/ 2147483647 h 1158"/>
              <a:gd name="T32" fmla="*/ 2147483647 w 1170"/>
              <a:gd name="T33" fmla="*/ 2147483647 h 1158"/>
              <a:gd name="T34" fmla="*/ 2147483647 w 1170"/>
              <a:gd name="T35" fmla="*/ 2147483647 h 1158"/>
              <a:gd name="T36" fmla="*/ 2147483647 w 1170"/>
              <a:gd name="T37" fmla="*/ 2147483647 h 1158"/>
              <a:gd name="T38" fmla="*/ 2147483647 w 1170"/>
              <a:gd name="T39" fmla="*/ 2147483647 h 1158"/>
              <a:gd name="T40" fmla="*/ 2147483647 w 1170"/>
              <a:gd name="T41" fmla="*/ 0 h 1158"/>
              <a:gd name="T42" fmla="*/ 2147483647 w 1170"/>
              <a:gd name="T43" fmla="*/ 2147483647 h 1158"/>
              <a:gd name="T44" fmla="*/ 2147483647 w 1170"/>
              <a:gd name="T45" fmla="*/ 2147483647 h 1158"/>
              <a:gd name="T46" fmla="*/ 2147483647 w 1170"/>
              <a:gd name="T47" fmla="*/ 2147483647 h 1158"/>
              <a:gd name="T48" fmla="*/ 2147483647 w 1170"/>
              <a:gd name="T49" fmla="*/ 2147483647 h 1158"/>
              <a:gd name="T50" fmla="*/ 2147483647 w 1170"/>
              <a:gd name="T51" fmla="*/ 2147483647 h 1158"/>
              <a:gd name="T52" fmla="*/ 2147483647 w 1170"/>
              <a:gd name="T53" fmla="*/ 2147483647 h 1158"/>
              <a:gd name="T54" fmla="*/ 2147483647 w 1170"/>
              <a:gd name="T55" fmla="*/ 2147483647 h 1158"/>
              <a:gd name="T56" fmla="*/ 2147483647 w 1170"/>
              <a:gd name="T57" fmla="*/ 2147483647 h 1158"/>
              <a:gd name="T58" fmla="*/ 2147483647 w 1170"/>
              <a:gd name="T59" fmla="*/ 2147483647 h 1158"/>
              <a:gd name="T60" fmla="*/ 2147483647 w 1170"/>
              <a:gd name="T61" fmla="*/ 2147483647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sp>
        <p:nvSpPr>
          <p:cNvPr id="180" name="Oval 179"/>
          <p:cNvSpPr/>
          <p:nvPr/>
        </p:nvSpPr>
        <p:spPr>
          <a:xfrm>
            <a:off x="6113463" y="4762500"/>
            <a:ext cx="795337" cy="80486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5</a:t>
            </a:r>
            <a:endParaRPr lang="en-US" sz="2400" i="1">
              <a:solidFill>
                <a:schemeClr val="tx1"/>
              </a:solidFill>
              <a:latin typeface="Times New Roman" pitchFamily="18" charset="0"/>
              <a:cs typeface="Times New Roman" pitchFamily="18" charset="0"/>
            </a:endParaRPr>
          </a:p>
        </p:txBody>
      </p:sp>
      <p:sp>
        <p:nvSpPr>
          <p:cNvPr id="181" name="Rectangle 180"/>
          <p:cNvSpPr/>
          <p:nvPr/>
        </p:nvSpPr>
        <p:spPr>
          <a:xfrm>
            <a:off x="6334125" y="6027738"/>
            <a:ext cx="387350" cy="392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82" name="Straight Connector 181"/>
          <p:cNvCxnSpPr>
            <a:stCxn id="180" idx="4"/>
            <a:endCxn id="181" idx="0"/>
          </p:cNvCxnSpPr>
          <p:nvPr/>
        </p:nvCxnSpPr>
        <p:spPr>
          <a:xfrm>
            <a:off x="6511925" y="5581650"/>
            <a:ext cx="15875" cy="43180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8167" name="Rectangle 45"/>
          <p:cNvSpPr>
            <a:spLocks noGrp="1"/>
          </p:cNvSpPr>
          <p:nvPr>
            <p:ph type="body" sz="half" idx="4294967295"/>
          </p:nvPr>
        </p:nvSpPr>
        <p:spPr>
          <a:xfrm>
            <a:off x="123825" y="1211263"/>
            <a:ext cx="4295775" cy="5434012"/>
          </a:xfrm>
          <a:solidFill>
            <a:schemeClr val="bg1"/>
          </a:solidFill>
          <a:ln w="25400">
            <a:solidFill>
              <a:srgbClr val="FF0000"/>
            </a:solidFill>
          </a:ln>
        </p:spPr>
        <p:txBody>
          <a:bodyPr/>
          <a:lstStyle/>
          <a:p>
            <a:pPr eaLnBrk="1" hangingPunct="1"/>
            <a:r>
              <a:rPr lang="en-US" sz="2400" dirty="0" smtClean="0"/>
              <a:t>Each message to </a:t>
            </a:r>
            <a:r>
              <a:rPr lang="en-US" sz="2400" i="1" dirty="0" smtClean="0">
                <a:latin typeface="Times New Roman"/>
                <a:cs typeface="Times New Roman"/>
              </a:rPr>
              <a:t>X</a:t>
            </a:r>
            <a:r>
              <a:rPr lang="en-US" sz="2400" i="1" baseline="-25000" dirty="0" smtClean="0">
                <a:latin typeface="Times New Roman"/>
                <a:cs typeface="Times New Roman"/>
              </a:rPr>
              <a:t>3</a:t>
            </a:r>
            <a:r>
              <a:rPr lang="en-US" sz="2400" dirty="0" smtClean="0"/>
              <a:t> is</a:t>
            </a:r>
            <a:br>
              <a:rPr lang="en-US" sz="2400" dirty="0" smtClean="0"/>
            </a:br>
            <a:r>
              <a:rPr lang="en-US" sz="2400" dirty="0" smtClean="0"/>
              <a:t>        </a:t>
            </a:r>
            <a:r>
              <a:rPr lang="en-US" sz="2400" i="1" dirty="0" smtClean="0">
                <a:solidFill>
                  <a:srgbClr val="84AA33"/>
                </a:solidFill>
                <a:latin typeface="Times New Roman"/>
                <a:cs typeface="Times New Roman"/>
              </a:rPr>
              <a:t>µ</a:t>
            </a:r>
            <a:r>
              <a:rPr lang="en-US" sz="2400" dirty="0" smtClean="0">
                <a:solidFill>
                  <a:srgbClr val="84AA33"/>
                </a:solidFill>
                <a:latin typeface="Times New Roman"/>
                <a:cs typeface="Times New Roman"/>
              </a:rPr>
              <a:t>(</a:t>
            </a:r>
            <a:r>
              <a:rPr lang="en-US" sz="2400" i="1" dirty="0" smtClean="0">
                <a:solidFill>
                  <a:srgbClr val="84AA33"/>
                </a:solidFill>
                <a:latin typeface="Times New Roman"/>
                <a:cs typeface="Times New Roman"/>
              </a:rPr>
              <a:t>x</a:t>
            </a:r>
            <a:r>
              <a:rPr lang="en-US" sz="2400" dirty="0" smtClean="0">
                <a:solidFill>
                  <a:srgbClr val="84AA33"/>
                </a:solidFill>
                <a:latin typeface="Times New Roman"/>
                <a:cs typeface="Times New Roman"/>
              </a:rPr>
              <a:t>) = </a:t>
            </a:r>
            <a:r>
              <a:rPr lang="en-US" sz="2400" dirty="0" err="1">
                <a:solidFill>
                  <a:srgbClr val="84AA33"/>
                </a:solidFill>
                <a:latin typeface="Times New Roman"/>
                <a:cs typeface="Times New Roman"/>
              </a:rPr>
              <a:t>exp</a:t>
            </a:r>
            <a:r>
              <a:rPr lang="en-US" sz="2400" i="1" dirty="0">
                <a:solidFill>
                  <a:srgbClr val="84AA33"/>
                </a:solidFill>
                <a:latin typeface="Times New Roman"/>
                <a:cs typeface="Times New Roman"/>
              </a:rPr>
              <a:t> </a:t>
            </a:r>
            <a:r>
              <a:rPr lang="en-US" sz="2400" dirty="0">
                <a:solidFill>
                  <a:srgbClr val="84AA33"/>
                </a:solidFill>
                <a:latin typeface="Times New Roman"/>
                <a:cs typeface="Times New Roman"/>
              </a:rPr>
              <a:t>(</a:t>
            </a:r>
            <a:r>
              <a:rPr lang="el-GR" sz="2400" i="1" dirty="0">
                <a:solidFill>
                  <a:srgbClr val="84AA33"/>
                </a:solidFill>
                <a:latin typeface="Times New Roman"/>
                <a:cs typeface="Times New Roman"/>
              </a:rPr>
              <a:t>θ</a:t>
            </a:r>
            <a:r>
              <a:rPr lang="en-US" sz="2400" i="1" dirty="0">
                <a:solidFill>
                  <a:srgbClr val="84AA33"/>
                </a:solidFill>
                <a:latin typeface="Times New Roman"/>
                <a:cs typeface="Times New Roman"/>
              </a:rPr>
              <a:t> </a:t>
            </a:r>
            <a:r>
              <a:rPr lang="el-GR" sz="2400" i="1" dirty="0">
                <a:solidFill>
                  <a:srgbClr val="84AA33"/>
                </a:solidFill>
                <a:latin typeface="Times New Roman"/>
                <a:cs typeface="Times New Roman"/>
              </a:rPr>
              <a:t>∙</a:t>
            </a:r>
            <a:r>
              <a:rPr lang="en-US" sz="2400" i="1" dirty="0">
                <a:solidFill>
                  <a:srgbClr val="84AA33"/>
                </a:solidFill>
                <a:latin typeface="Times New Roman"/>
                <a:cs typeface="Times New Roman"/>
              </a:rPr>
              <a:t> f</a:t>
            </a:r>
            <a:r>
              <a:rPr lang="en-US" sz="2400" dirty="0">
                <a:solidFill>
                  <a:srgbClr val="84AA33"/>
                </a:solidFill>
                <a:latin typeface="Times New Roman"/>
                <a:cs typeface="Times New Roman"/>
              </a:rPr>
              <a:t>(</a:t>
            </a:r>
            <a:r>
              <a:rPr lang="en-US" sz="2400" i="1" dirty="0">
                <a:solidFill>
                  <a:srgbClr val="84AA33"/>
                </a:solidFill>
                <a:latin typeface="Times New Roman"/>
                <a:cs typeface="Times New Roman"/>
              </a:rPr>
              <a:t>x</a:t>
            </a:r>
            <a:r>
              <a:rPr lang="en-US" sz="2400" dirty="0">
                <a:solidFill>
                  <a:srgbClr val="84AA33"/>
                </a:solidFill>
                <a:latin typeface="Times New Roman"/>
                <a:cs typeface="Times New Roman"/>
              </a:rPr>
              <a:t>)</a:t>
            </a:r>
            <a:r>
              <a:rPr lang="en-US" sz="2400" dirty="0" smtClean="0">
                <a:solidFill>
                  <a:srgbClr val="84AA33"/>
                </a:solidFill>
                <a:latin typeface="Times New Roman"/>
                <a:cs typeface="Times New Roman"/>
              </a:rPr>
              <a:t>)</a:t>
            </a:r>
            <a:br>
              <a:rPr lang="en-US" sz="2400" dirty="0" smtClean="0">
                <a:solidFill>
                  <a:srgbClr val="84AA33"/>
                </a:solidFill>
                <a:latin typeface="Times New Roman"/>
                <a:cs typeface="Times New Roman"/>
              </a:rPr>
            </a:br>
            <a:r>
              <a:rPr lang="en-US" sz="2400" dirty="0" smtClean="0"/>
              <a:t>for some </a:t>
            </a:r>
            <a:r>
              <a:rPr lang="el-GR" sz="2400" i="1" dirty="0" smtClean="0">
                <a:latin typeface="Times New Roman"/>
                <a:cs typeface="Times New Roman"/>
              </a:rPr>
              <a:t>θ</a:t>
            </a:r>
            <a:r>
              <a:rPr lang="en-US" sz="2400" dirty="0" smtClean="0"/>
              <a:t>.  We only store </a:t>
            </a:r>
            <a:r>
              <a:rPr lang="el-GR" sz="2400" i="1" dirty="0">
                <a:latin typeface="Times New Roman"/>
                <a:cs typeface="Times New Roman"/>
              </a:rPr>
              <a:t>θ</a:t>
            </a:r>
            <a:r>
              <a:rPr lang="en-US" sz="2400" dirty="0" smtClean="0"/>
              <a:t>.</a:t>
            </a:r>
            <a:endParaRPr lang="el-GR" sz="2400" dirty="0" smtClean="0"/>
          </a:p>
          <a:p>
            <a:pPr eaLnBrk="1" hangingPunct="1"/>
            <a:endParaRPr lang="en-US" sz="2400" dirty="0" smtClean="0"/>
          </a:p>
          <a:p>
            <a:pPr eaLnBrk="1" hangingPunct="1"/>
            <a:r>
              <a:rPr lang="en-US" sz="2400" dirty="0" smtClean="0"/>
              <a:t>To take a product of such messages, just add their </a:t>
            </a:r>
            <a:r>
              <a:rPr lang="el-GR" sz="2400" i="1" dirty="0">
                <a:latin typeface="Times New Roman"/>
                <a:cs typeface="Times New Roman"/>
              </a:rPr>
              <a:t>θ</a:t>
            </a:r>
            <a:endParaRPr lang="en-US" sz="2400" dirty="0" smtClean="0"/>
          </a:p>
          <a:p>
            <a:pPr lvl="1" eaLnBrk="1" hangingPunct="1"/>
            <a:r>
              <a:rPr lang="en-US" sz="2000" dirty="0" smtClean="0"/>
              <a:t>Easily compute belief at </a:t>
            </a:r>
            <a:r>
              <a:rPr lang="en-US" sz="2000" i="1" dirty="0" smtClean="0">
                <a:latin typeface="Times New Roman"/>
                <a:cs typeface="Times New Roman"/>
              </a:rPr>
              <a:t>X</a:t>
            </a:r>
            <a:r>
              <a:rPr lang="en-US" sz="2000" i="1" baseline="-25000" dirty="0" smtClean="0">
                <a:latin typeface="Times New Roman"/>
                <a:cs typeface="Times New Roman"/>
              </a:rPr>
              <a:t>3</a:t>
            </a:r>
            <a:r>
              <a:rPr lang="en-US" sz="2000" baseline="-25000" dirty="0" smtClean="0"/>
              <a:t> </a:t>
            </a:r>
            <a:r>
              <a:rPr lang="en-US" sz="2000" dirty="0" smtClean="0"/>
              <a:t>(sum of incoming </a:t>
            </a:r>
            <a:r>
              <a:rPr lang="el-GR" sz="2000" i="1" dirty="0">
                <a:latin typeface="Times New Roman"/>
                <a:cs typeface="Times New Roman"/>
              </a:rPr>
              <a:t>θ</a:t>
            </a:r>
            <a:r>
              <a:rPr lang="en-US" sz="2000" dirty="0" smtClean="0"/>
              <a:t> vectors)</a:t>
            </a:r>
            <a:endParaRPr lang="en-US" sz="2000" baseline="-25000" dirty="0" smtClean="0"/>
          </a:p>
          <a:p>
            <a:pPr lvl="1" eaLnBrk="1" hangingPunct="1"/>
            <a:r>
              <a:rPr lang="en-US" sz="2000" dirty="0" smtClean="0"/>
              <a:t>Then easily compute each outgoing message</a:t>
            </a:r>
            <a:br>
              <a:rPr lang="en-US" sz="2000" dirty="0" smtClean="0"/>
            </a:br>
            <a:r>
              <a:rPr lang="en-US" sz="2000" dirty="0" smtClean="0"/>
              <a:t>(belief minus one incoming </a:t>
            </a:r>
            <a:r>
              <a:rPr lang="el-GR" sz="2000" i="1" dirty="0">
                <a:latin typeface="Times New Roman"/>
                <a:cs typeface="Times New Roman"/>
              </a:rPr>
              <a:t>θ</a:t>
            </a:r>
            <a:r>
              <a:rPr lang="en-US" sz="2000" dirty="0" smtClean="0"/>
              <a:t>)</a:t>
            </a:r>
          </a:p>
          <a:p>
            <a:pPr eaLnBrk="1" hangingPunct="1"/>
            <a:r>
              <a:rPr lang="en-US" sz="2400" dirty="0" smtClean="0"/>
              <a:t>All very easy …</a:t>
            </a:r>
          </a:p>
        </p:txBody>
      </p:sp>
    </p:spTree>
    <p:extLst>
      <p:ext uri="{BB962C8B-B14F-4D97-AF65-F5344CB8AC3E}">
        <p14:creationId xmlns:p14="http://schemas.microsoft.com/office/powerpoint/2010/main" val="230666166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8167">
                                            <p:bg/>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8167">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48167">
                                            <p:txEl>
                                              <p:pRg st="2" end="2"/>
                                            </p:txEl>
                                          </p:spTgt>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48167">
                                            <p:txEl>
                                              <p:pRg st="3" end="3"/>
                                            </p:txEl>
                                          </p:spTgt>
                                        </p:tgtEl>
                                        <p:attrNameLst>
                                          <p:attrName>style.visibility</p:attrName>
                                        </p:attrNameLst>
                                      </p:cBhvr>
                                      <p:to>
                                        <p:strVal val="visible"/>
                                      </p:to>
                                    </p:set>
                                  </p:childTnLst>
                                </p:cTn>
                              </p:par>
                              <p:par>
                                <p:cTn id="17" presetID="1" presetClass="entr" presetSubtype="0" fill="hold" grpId="0" nodeType="withEffect">
                                  <p:stCondLst>
                                    <p:cond delay="0"/>
                                  </p:stCondLst>
                                  <p:childTnLst>
                                    <p:set>
                                      <p:cBhvr>
                                        <p:cTn id="18" dur="1" fill="hold">
                                          <p:stCondLst>
                                            <p:cond delay="0"/>
                                          </p:stCondLst>
                                        </p:cTn>
                                        <p:tgtEl>
                                          <p:spTgt spid="48167">
                                            <p:txEl>
                                              <p:pRg st="4" end="4"/>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48167">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8167" grpId="0" build="p" animBg="1"/>
    </p:bldLst>
  </p:timing>
</p:sld>
</file>

<file path=ppt/slides/slide3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0177" name="Rectangle 2"/>
          <p:cNvSpPr>
            <a:spLocks noGrp="1"/>
          </p:cNvSpPr>
          <p:nvPr>
            <p:ph type="title"/>
          </p:nvPr>
        </p:nvSpPr>
        <p:spPr/>
        <p:txBody>
          <a:bodyPr/>
          <a:lstStyle/>
          <a:p>
            <a:pPr eaLnBrk="1" hangingPunct="1"/>
            <a:r>
              <a:rPr lang="en-US" sz="4000" smtClean="0"/>
              <a:t>Expectation Propagation</a:t>
            </a:r>
          </a:p>
        </p:txBody>
      </p:sp>
      <p:sp>
        <p:nvSpPr>
          <p:cNvPr id="160" name="Oval 159"/>
          <p:cNvSpPr/>
          <p:nvPr/>
        </p:nvSpPr>
        <p:spPr>
          <a:xfrm>
            <a:off x="1395413" y="2925763"/>
            <a:ext cx="795337" cy="808037"/>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1</a:t>
            </a:r>
            <a:endParaRPr lang="en-US" sz="2400" i="1">
              <a:solidFill>
                <a:schemeClr val="tx1"/>
              </a:solidFill>
              <a:latin typeface="Times New Roman" pitchFamily="18" charset="0"/>
              <a:cs typeface="Times New Roman" pitchFamily="18" charset="0"/>
            </a:endParaRPr>
          </a:p>
        </p:txBody>
      </p:sp>
      <p:sp>
        <p:nvSpPr>
          <p:cNvPr id="161" name="Rectangle 160"/>
          <p:cNvSpPr/>
          <p:nvPr/>
        </p:nvSpPr>
        <p:spPr>
          <a:xfrm>
            <a:off x="1606550" y="4298950"/>
            <a:ext cx="387350" cy="392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62" name="Straight Connector 161"/>
          <p:cNvCxnSpPr>
            <a:stCxn id="160" idx="4"/>
            <a:endCxn id="161" idx="0"/>
          </p:cNvCxnSpPr>
          <p:nvPr/>
        </p:nvCxnSpPr>
        <p:spPr>
          <a:xfrm>
            <a:off x="1793875" y="3748088"/>
            <a:ext cx="6350" cy="53657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3" name="Straight Connector 162"/>
          <p:cNvCxnSpPr>
            <a:stCxn id="160" idx="6"/>
            <a:endCxn id="165" idx="2"/>
          </p:cNvCxnSpPr>
          <p:nvPr/>
        </p:nvCxnSpPr>
        <p:spPr>
          <a:xfrm>
            <a:off x="2205038" y="3330575"/>
            <a:ext cx="738187" cy="122396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4" name="Rectangle 163"/>
          <p:cNvSpPr/>
          <p:nvPr/>
        </p:nvSpPr>
        <p:spPr>
          <a:xfrm>
            <a:off x="2352675" y="3683000"/>
            <a:ext cx="390525" cy="3905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165" name="Oval 164"/>
          <p:cNvSpPr/>
          <p:nvPr/>
        </p:nvSpPr>
        <p:spPr>
          <a:xfrm>
            <a:off x="2957513" y="4149725"/>
            <a:ext cx="798512" cy="80803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2</a:t>
            </a:r>
            <a:endParaRPr lang="en-US" sz="2400" i="1">
              <a:solidFill>
                <a:schemeClr val="tx1"/>
              </a:solidFill>
              <a:latin typeface="Times New Roman" pitchFamily="18" charset="0"/>
              <a:cs typeface="Times New Roman" pitchFamily="18" charset="0"/>
            </a:endParaRPr>
          </a:p>
        </p:txBody>
      </p:sp>
      <p:sp>
        <p:nvSpPr>
          <p:cNvPr id="166" name="Rectangle 165"/>
          <p:cNvSpPr/>
          <p:nvPr/>
        </p:nvSpPr>
        <p:spPr>
          <a:xfrm>
            <a:off x="3151188" y="5389563"/>
            <a:ext cx="392112" cy="392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50185" name="Straight Connector 166"/>
          <p:cNvCxnSpPr>
            <a:cxnSpLocks noChangeShapeType="1"/>
            <a:stCxn id="165" idx="4"/>
            <a:endCxn id="166" idx="0"/>
          </p:cNvCxnSpPr>
          <p:nvPr/>
        </p:nvCxnSpPr>
        <p:spPr bwMode="auto">
          <a:xfrm flipH="1">
            <a:off x="3348038" y="4972050"/>
            <a:ext cx="9525" cy="403225"/>
          </a:xfrm>
          <a:prstGeom prst="line">
            <a:avLst/>
          </a:prstGeom>
          <a:noFill/>
          <a:ln w="28575" algn="ctr">
            <a:solidFill>
              <a:schemeClr val="tx1"/>
            </a:solidFill>
            <a:round/>
            <a:headEnd/>
            <a:tailEnd/>
          </a:ln>
        </p:spPr>
      </p:cxnSp>
      <p:cxnSp>
        <p:nvCxnSpPr>
          <p:cNvPr id="168" name="Straight Connector 167"/>
          <p:cNvCxnSpPr>
            <a:stCxn id="165" idx="7"/>
            <a:endCxn id="170" idx="3"/>
          </p:cNvCxnSpPr>
          <p:nvPr/>
        </p:nvCxnSpPr>
        <p:spPr>
          <a:xfrm flipV="1">
            <a:off x="3638550" y="3260725"/>
            <a:ext cx="1428750" cy="99377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9" name="Rectangle 168"/>
          <p:cNvSpPr/>
          <p:nvPr/>
        </p:nvSpPr>
        <p:spPr>
          <a:xfrm>
            <a:off x="4184650" y="3582988"/>
            <a:ext cx="392113" cy="3905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170" name="Oval 169"/>
          <p:cNvSpPr/>
          <p:nvPr/>
        </p:nvSpPr>
        <p:spPr>
          <a:xfrm>
            <a:off x="4951413" y="2559050"/>
            <a:ext cx="795337" cy="80486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3</a:t>
            </a:r>
            <a:endParaRPr lang="en-US" sz="2400" i="1">
              <a:solidFill>
                <a:schemeClr val="tx1"/>
              </a:solidFill>
              <a:latin typeface="Times New Roman" pitchFamily="18" charset="0"/>
              <a:cs typeface="Times New Roman" pitchFamily="18" charset="0"/>
            </a:endParaRPr>
          </a:p>
        </p:txBody>
      </p:sp>
      <p:sp>
        <p:nvSpPr>
          <p:cNvPr id="171" name="Rectangle 170"/>
          <p:cNvSpPr/>
          <p:nvPr/>
        </p:nvSpPr>
        <p:spPr>
          <a:xfrm>
            <a:off x="5172075" y="3932238"/>
            <a:ext cx="390525" cy="392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72" name="Straight Connector 171"/>
          <p:cNvCxnSpPr>
            <a:stCxn id="170" idx="4"/>
            <a:endCxn id="171" idx="0"/>
          </p:cNvCxnSpPr>
          <p:nvPr/>
        </p:nvCxnSpPr>
        <p:spPr>
          <a:xfrm>
            <a:off x="5349875" y="3378200"/>
            <a:ext cx="17463" cy="53975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3" name="Straight Connector 172"/>
          <p:cNvCxnSpPr>
            <a:stCxn id="170" idx="5"/>
            <a:endCxn id="175" idx="2"/>
          </p:cNvCxnSpPr>
          <p:nvPr/>
        </p:nvCxnSpPr>
        <p:spPr>
          <a:xfrm>
            <a:off x="5630863" y="3260725"/>
            <a:ext cx="1717675" cy="73501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4" name="Rectangle 173"/>
          <p:cNvSpPr/>
          <p:nvPr/>
        </p:nvSpPr>
        <p:spPr>
          <a:xfrm>
            <a:off x="6283325" y="3395663"/>
            <a:ext cx="392113" cy="3905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175" name="Oval 174"/>
          <p:cNvSpPr/>
          <p:nvPr/>
        </p:nvSpPr>
        <p:spPr>
          <a:xfrm>
            <a:off x="7362825" y="3590925"/>
            <a:ext cx="795338" cy="80803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4</a:t>
            </a:r>
            <a:endParaRPr lang="en-US" sz="2400" i="1">
              <a:solidFill>
                <a:schemeClr val="tx1"/>
              </a:solidFill>
              <a:latin typeface="Times New Roman" pitchFamily="18" charset="0"/>
              <a:cs typeface="Times New Roman" pitchFamily="18" charset="0"/>
            </a:endParaRPr>
          </a:p>
        </p:txBody>
      </p:sp>
      <p:sp>
        <p:nvSpPr>
          <p:cNvPr id="176" name="Rectangle 175"/>
          <p:cNvSpPr/>
          <p:nvPr/>
        </p:nvSpPr>
        <p:spPr>
          <a:xfrm>
            <a:off x="7578725" y="4973638"/>
            <a:ext cx="392113" cy="392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77" name="Straight Connector 176"/>
          <p:cNvCxnSpPr>
            <a:stCxn id="175" idx="4"/>
            <a:endCxn id="176" idx="0"/>
          </p:cNvCxnSpPr>
          <p:nvPr/>
        </p:nvCxnSpPr>
        <p:spPr>
          <a:xfrm>
            <a:off x="7758113" y="4398963"/>
            <a:ext cx="15875" cy="57467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84" name="Straight Connector 183"/>
          <p:cNvCxnSpPr>
            <a:stCxn id="175" idx="6"/>
          </p:cNvCxnSpPr>
          <p:nvPr/>
        </p:nvCxnSpPr>
        <p:spPr>
          <a:xfrm>
            <a:off x="6477000" y="3810000"/>
            <a:ext cx="20638" cy="9477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8" name="Oval 187"/>
          <p:cNvSpPr/>
          <p:nvPr/>
        </p:nvSpPr>
        <p:spPr>
          <a:xfrm>
            <a:off x="3011488" y="1676400"/>
            <a:ext cx="795337" cy="80803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7</a:t>
            </a:r>
            <a:endParaRPr lang="en-US" sz="2400" i="1">
              <a:solidFill>
                <a:schemeClr val="tx1"/>
              </a:solidFill>
              <a:latin typeface="Times New Roman" pitchFamily="18" charset="0"/>
              <a:cs typeface="Times New Roman" pitchFamily="18" charset="0"/>
            </a:endParaRPr>
          </a:p>
        </p:txBody>
      </p:sp>
      <p:sp>
        <p:nvSpPr>
          <p:cNvPr id="189" name="Rectangle 188"/>
          <p:cNvSpPr/>
          <p:nvPr/>
        </p:nvSpPr>
        <p:spPr>
          <a:xfrm>
            <a:off x="3217863" y="2916238"/>
            <a:ext cx="392112" cy="392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90" name="Straight Connector 189"/>
          <p:cNvCxnSpPr>
            <a:stCxn id="188" idx="4"/>
            <a:endCxn id="189" idx="0"/>
          </p:cNvCxnSpPr>
          <p:nvPr/>
        </p:nvCxnSpPr>
        <p:spPr>
          <a:xfrm>
            <a:off x="3409950" y="2498725"/>
            <a:ext cx="4763" cy="40322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1" name="Straight Connector 190"/>
          <p:cNvCxnSpPr>
            <a:stCxn id="188" idx="5"/>
            <a:endCxn id="170" idx="1"/>
          </p:cNvCxnSpPr>
          <p:nvPr/>
        </p:nvCxnSpPr>
        <p:spPr>
          <a:xfrm>
            <a:off x="3690938" y="2379663"/>
            <a:ext cx="1376362" cy="28257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92" name="Rectangle 191"/>
          <p:cNvSpPr/>
          <p:nvPr/>
        </p:nvSpPr>
        <p:spPr>
          <a:xfrm>
            <a:off x="4192588" y="2287588"/>
            <a:ext cx="392112" cy="392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50202" name="Freeform 27"/>
          <p:cNvSpPr>
            <a:spLocks/>
          </p:cNvSpPr>
          <p:nvPr/>
        </p:nvSpPr>
        <p:spPr bwMode="auto">
          <a:xfrm>
            <a:off x="4524375" y="2200275"/>
            <a:ext cx="1649413" cy="1684338"/>
          </a:xfrm>
          <a:custGeom>
            <a:avLst/>
            <a:gdLst>
              <a:gd name="T0" fmla="*/ 2147483647 w 1170"/>
              <a:gd name="T1" fmla="*/ 2147483647 h 1158"/>
              <a:gd name="T2" fmla="*/ 2147483647 w 1170"/>
              <a:gd name="T3" fmla="*/ 2147483647 h 1158"/>
              <a:gd name="T4" fmla="*/ 2147483647 w 1170"/>
              <a:gd name="T5" fmla="*/ 2147483647 h 1158"/>
              <a:gd name="T6" fmla="*/ 2147483647 w 1170"/>
              <a:gd name="T7" fmla="*/ 2147483647 h 1158"/>
              <a:gd name="T8" fmla="*/ 2147483647 w 1170"/>
              <a:gd name="T9" fmla="*/ 2147483647 h 1158"/>
              <a:gd name="T10" fmla="*/ 2147483647 w 1170"/>
              <a:gd name="T11" fmla="*/ 2147483647 h 1158"/>
              <a:gd name="T12" fmla="*/ 2147483647 w 1170"/>
              <a:gd name="T13" fmla="*/ 2147483647 h 1158"/>
              <a:gd name="T14" fmla="*/ 2147483647 w 1170"/>
              <a:gd name="T15" fmla="*/ 2147483647 h 1158"/>
              <a:gd name="T16" fmla="*/ 2147483647 w 1170"/>
              <a:gd name="T17" fmla="*/ 2147483647 h 1158"/>
              <a:gd name="T18" fmla="*/ 2147483647 w 1170"/>
              <a:gd name="T19" fmla="*/ 2147483647 h 1158"/>
              <a:gd name="T20" fmla="*/ 2147483647 w 1170"/>
              <a:gd name="T21" fmla="*/ 2147483647 h 1158"/>
              <a:gd name="T22" fmla="*/ 2147483647 w 1170"/>
              <a:gd name="T23" fmla="*/ 2147483647 h 1158"/>
              <a:gd name="T24" fmla="*/ 2147483647 w 1170"/>
              <a:gd name="T25" fmla="*/ 2147483647 h 1158"/>
              <a:gd name="T26" fmla="*/ 2147483647 w 1170"/>
              <a:gd name="T27" fmla="*/ 2147483647 h 1158"/>
              <a:gd name="T28" fmla="*/ 2147483647 w 1170"/>
              <a:gd name="T29" fmla="*/ 2147483647 h 1158"/>
              <a:gd name="T30" fmla="*/ 2147483647 w 1170"/>
              <a:gd name="T31" fmla="*/ 2147483647 h 1158"/>
              <a:gd name="T32" fmla="*/ 2147483647 w 1170"/>
              <a:gd name="T33" fmla="*/ 2147483647 h 1158"/>
              <a:gd name="T34" fmla="*/ 2147483647 w 1170"/>
              <a:gd name="T35" fmla="*/ 2147483647 h 1158"/>
              <a:gd name="T36" fmla="*/ 2147483647 w 1170"/>
              <a:gd name="T37" fmla="*/ 2147483647 h 1158"/>
              <a:gd name="T38" fmla="*/ 2147483647 w 1170"/>
              <a:gd name="T39" fmla="*/ 2147483647 h 1158"/>
              <a:gd name="T40" fmla="*/ 2147483647 w 1170"/>
              <a:gd name="T41" fmla="*/ 0 h 1158"/>
              <a:gd name="T42" fmla="*/ 2147483647 w 1170"/>
              <a:gd name="T43" fmla="*/ 2147483647 h 1158"/>
              <a:gd name="T44" fmla="*/ 2147483647 w 1170"/>
              <a:gd name="T45" fmla="*/ 2147483647 h 1158"/>
              <a:gd name="T46" fmla="*/ 2147483647 w 1170"/>
              <a:gd name="T47" fmla="*/ 2147483647 h 1158"/>
              <a:gd name="T48" fmla="*/ 2147483647 w 1170"/>
              <a:gd name="T49" fmla="*/ 2147483647 h 1158"/>
              <a:gd name="T50" fmla="*/ 2147483647 w 1170"/>
              <a:gd name="T51" fmla="*/ 2147483647 h 1158"/>
              <a:gd name="T52" fmla="*/ 2147483647 w 1170"/>
              <a:gd name="T53" fmla="*/ 2147483647 h 1158"/>
              <a:gd name="T54" fmla="*/ 2147483647 w 1170"/>
              <a:gd name="T55" fmla="*/ 2147483647 h 1158"/>
              <a:gd name="T56" fmla="*/ 2147483647 w 1170"/>
              <a:gd name="T57" fmla="*/ 2147483647 h 1158"/>
              <a:gd name="T58" fmla="*/ 2147483647 w 1170"/>
              <a:gd name="T59" fmla="*/ 2147483647 h 1158"/>
              <a:gd name="T60" fmla="*/ 2147483647 w 1170"/>
              <a:gd name="T61" fmla="*/ 2147483647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cxnSp>
        <p:nvCxnSpPr>
          <p:cNvPr id="115" name="Straight Arrow Connector 114"/>
          <p:cNvCxnSpPr/>
          <p:nvPr/>
        </p:nvCxnSpPr>
        <p:spPr>
          <a:xfrm>
            <a:off x="4833938" y="2492375"/>
            <a:ext cx="228600" cy="7620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0204" name="Straight Arrow Connector 116"/>
          <p:cNvCxnSpPr>
            <a:cxnSpLocks noChangeShapeType="1"/>
          </p:cNvCxnSpPr>
          <p:nvPr/>
        </p:nvCxnSpPr>
        <p:spPr bwMode="auto">
          <a:xfrm flipH="1" flipV="1">
            <a:off x="5748338" y="3168650"/>
            <a:ext cx="250825" cy="166688"/>
          </a:xfrm>
          <a:prstGeom prst="straightConnector1">
            <a:avLst/>
          </a:prstGeom>
          <a:noFill/>
          <a:ln w="38100" algn="ctr">
            <a:solidFill>
              <a:srgbClr val="84AA33"/>
            </a:solidFill>
            <a:round/>
            <a:headEnd type="oval" w="med" len="med"/>
            <a:tailEnd type="triangle" w="med" len="med"/>
          </a:ln>
        </p:spPr>
      </p:cxnSp>
      <p:cxnSp>
        <p:nvCxnSpPr>
          <p:cNvPr id="50205" name="Straight Arrow Connector 114"/>
          <p:cNvCxnSpPr>
            <a:cxnSpLocks noChangeShapeType="1"/>
          </p:cNvCxnSpPr>
          <p:nvPr/>
        </p:nvCxnSpPr>
        <p:spPr bwMode="auto">
          <a:xfrm flipV="1">
            <a:off x="4668838" y="3216275"/>
            <a:ext cx="288925" cy="179388"/>
          </a:xfrm>
          <a:prstGeom prst="straightConnector1">
            <a:avLst/>
          </a:prstGeom>
          <a:noFill/>
          <a:ln w="38100" algn="ctr">
            <a:solidFill>
              <a:srgbClr val="84AA33"/>
            </a:solidFill>
            <a:round/>
            <a:headEnd type="oval" w="med" len="med"/>
            <a:tailEnd type="triangle" w="med" len="med"/>
          </a:ln>
        </p:spPr>
      </p:cxnSp>
      <p:cxnSp>
        <p:nvCxnSpPr>
          <p:cNvPr id="50206" name="Straight Arrow Connector 116"/>
          <p:cNvCxnSpPr>
            <a:cxnSpLocks noChangeShapeType="1"/>
          </p:cNvCxnSpPr>
          <p:nvPr/>
        </p:nvCxnSpPr>
        <p:spPr bwMode="auto">
          <a:xfrm flipH="1" flipV="1">
            <a:off x="5443538" y="3406775"/>
            <a:ext cx="47625" cy="342900"/>
          </a:xfrm>
          <a:prstGeom prst="straightConnector1">
            <a:avLst/>
          </a:prstGeom>
          <a:noFill/>
          <a:ln w="38100" algn="ctr">
            <a:solidFill>
              <a:srgbClr val="84AA33"/>
            </a:solidFill>
            <a:round/>
            <a:headEnd type="oval" w="med" len="med"/>
            <a:tailEnd type="triangle" w="med" len="med"/>
          </a:ln>
        </p:spPr>
      </p:cxnSp>
      <p:sp>
        <p:nvSpPr>
          <p:cNvPr id="50207" name="Freeform 33"/>
          <p:cNvSpPr>
            <a:spLocks/>
          </p:cNvSpPr>
          <p:nvPr/>
        </p:nvSpPr>
        <p:spPr bwMode="auto">
          <a:xfrm rot="-2898264">
            <a:off x="7048501" y="3103562"/>
            <a:ext cx="1206500" cy="1946275"/>
          </a:xfrm>
          <a:custGeom>
            <a:avLst/>
            <a:gdLst>
              <a:gd name="T0" fmla="*/ 2147483647 w 1170"/>
              <a:gd name="T1" fmla="*/ 2147483647 h 1158"/>
              <a:gd name="T2" fmla="*/ 2147483647 w 1170"/>
              <a:gd name="T3" fmla="*/ 2147483647 h 1158"/>
              <a:gd name="T4" fmla="*/ 2147483647 w 1170"/>
              <a:gd name="T5" fmla="*/ 2147483647 h 1158"/>
              <a:gd name="T6" fmla="*/ 2147483647 w 1170"/>
              <a:gd name="T7" fmla="*/ 2147483647 h 1158"/>
              <a:gd name="T8" fmla="*/ 2147483647 w 1170"/>
              <a:gd name="T9" fmla="*/ 2147483647 h 1158"/>
              <a:gd name="T10" fmla="*/ 2147483647 w 1170"/>
              <a:gd name="T11" fmla="*/ 2147483647 h 1158"/>
              <a:gd name="T12" fmla="*/ 2147483647 w 1170"/>
              <a:gd name="T13" fmla="*/ 2147483647 h 1158"/>
              <a:gd name="T14" fmla="*/ 2147483647 w 1170"/>
              <a:gd name="T15" fmla="*/ 2147483647 h 1158"/>
              <a:gd name="T16" fmla="*/ 2147483647 w 1170"/>
              <a:gd name="T17" fmla="*/ 2147483647 h 1158"/>
              <a:gd name="T18" fmla="*/ 2147483647 w 1170"/>
              <a:gd name="T19" fmla="*/ 2147483647 h 1158"/>
              <a:gd name="T20" fmla="*/ 2147483647 w 1170"/>
              <a:gd name="T21" fmla="*/ 2147483647 h 1158"/>
              <a:gd name="T22" fmla="*/ 2147483647 w 1170"/>
              <a:gd name="T23" fmla="*/ 2147483647 h 1158"/>
              <a:gd name="T24" fmla="*/ 2147483647 w 1170"/>
              <a:gd name="T25" fmla="*/ 2147483647 h 1158"/>
              <a:gd name="T26" fmla="*/ 2147483647 w 1170"/>
              <a:gd name="T27" fmla="*/ 2147483647 h 1158"/>
              <a:gd name="T28" fmla="*/ 2147483647 w 1170"/>
              <a:gd name="T29" fmla="*/ 2147483647 h 1158"/>
              <a:gd name="T30" fmla="*/ 2147483647 w 1170"/>
              <a:gd name="T31" fmla="*/ 2147483647 h 1158"/>
              <a:gd name="T32" fmla="*/ 2147483647 w 1170"/>
              <a:gd name="T33" fmla="*/ 2147483647 h 1158"/>
              <a:gd name="T34" fmla="*/ 2147483647 w 1170"/>
              <a:gd name="T35" fmla="*/ 2147483647 h 1158"/>
              <a:gd name="T36" fmla="*/ 2147483647 w 1170"/>
              <a:gd name="T37" fmla="*/ 2147483647 h 1158"/>
              <a:gd name="T38" fmla="*/ 2147483647 w 1170"/>
              <a:gd name="T39" fmla="*/ 2147483647 h 1158"/>
              <a:gd name="T40" fmla="*/ 2147483647 w 1170"/>
              <a:gd name="T41" fmla="*/ 0 h 1158"/>
              <a:gd name="T42" fmla="*/ 2147483647 w 1170"/>
              <a:gd name="T43" fmla="*/ 2147483647 h 1158"/>
              <a:gd name="T44" fmla="*/ 2147483647 w 1170"/>
              <a:gd name="T45" fmla="*/ 2147483647 h 1158"/>
              <a:gd name="T46" fmla="*/ 2147483647 w 1170"/>
              <a:gd name="T47" fmla="*/ 2147483647 h 1158"/>
              <a:gd name="T48" fmla="*/ 2147483647 w 1170"/>
              <a:gd name="T49" fmla="*/ 2147483647 h 1158"/>
              <a:gd name="T50" fmla="*/ 2147483647 w 1170"/>
              <a:gd name="T51" fmla="*/ 2147483647 h 1158"/>
              <a:gd name="T52" fmla="*/ 2147483647 w 1170"/>
              <a:gd name="T53" fmla="*/ 2147483647 h 1158"/>
              <a:gd name="T54" fmla="*/ 2147483647 w 1170"/>
              <a:gd name="T55" fmla="*/ 2147483647 h 1158"/>
              <a:gd name="T56" fmla="*/ 2147483647 w 1170"/>
              <a:gd name="T57" fmla="*/ 2147483647 h 1158"/>
              <a:gd name="T58" fmla="*/ 2147483647 w 1170"/>
              <a:gd name="T59" fmla="*/ 2147483647 h 1158"/>
              <a:gd name="T60" fmla="*/ 2147483647 w 1170"/>
              <a:gd name="T61" fmla="*/ 2147483647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sp>
        <p:nvSpPr>
          <p:cNvPr id="50208" name="Freeform 34"/>
          <p:cNvSpPr>
            <a:spLocks/>
          </p:cNvSpPr>
          <p:nvPr/>
        </p:nvSpPr>
        <p:spPr bwMode="auto">
          <a:xfrm>
            <a:off x="2614613" y="3916363"/>
            <a:ext cx="1385887" cy="1404937"/>
          </a:xfrm>
          <a:custGeom>
            <a:avLst/>
            <a:gdLst>
              <a:gd name="T0" fmla="*/ 2147483647 w 1170"/>
              <a:gd name="T1" fmla="*/ 2147483647 h 1158"/>
              <a:gd name="T2" fmla="*/ 2147483647 w 1170"/>
              <a:gd name="T3" fmla="*/ 2147483647 h 1158"/>
              <a:gd name="T4" fmla="*/ 2147483647 w 1170"/>
              <a:gd name="T5" fmla="*/ 2147483647 h 1158"/>
              <a:gd name="T6" fmla="*/ 2147483647 w 1170"/>
              <a:gd name="T7" fmla="*/ 2147483647 h 1158"/>
              <a:gd name="T8" fmla="*/ 2147483647 w 1170"/>
              <a:gd name="T9" fmla="*/ 2147483647 h 1158"/>
              <a:gd name="T10" fmla="*/ 2147483647 w 1170"/>
              <a:gd name="T11" fmla="*/ 2147483647 h 1158"/>
              <a:gd name="T12" fmla="*/ 2147483647 w 1170"/>
              <a:gd name="T13" fmla="*/ 2147483647 h 1158"/>
              <a:gd name="T14" fmla="*/ 2147483647 w 1170"/>
              <a:gd name="T15" fmla="*/ 2147483647 h 1158"/>
              <a:gd name="T16" fmla="*/ 2147483647 w 1170"/>
              <a:gd name="T17" fmla="*/ 2147483647 h 1158"/>
              <a:gd name="T18" fmla="*/ 2147483647 w 1170"/>
              <a:gd name="T19" fmla="*/ 2147483647 h 1158"/>
              <a:gd name="T20" fmla="*/ 2147483647 w 1170"/>
              <a:gd name="T21" fmla="*/ 2147483647 h 1158"/>
              <a:gd name="T22" fmla="*/ 2147483647 w 1170"/>
              <a:gd name="T23" fmla="*/ 2147483647 h 1158"/>
              <a:gd name="T24" fmla="*/ 2147483647 w 1170"/>
              <a:gd name="T25" fmla="*/ 2147483647 h 1158"/>
              <a:gd name="T26" fmla="*/ 2147483647 w 1170"/>
              <a:gd name="T27" fmla="*/ 2147483647 h 1158"/>
              <a:gd name="T28" fmla="*/ 2147483647 w 1170"/>
              <a:gd name="T29" fmla="*/ 2147483647 h 1158"/>
              <a:gd name="T30" fmla="*/ 2147483647 w 1170"/>
              <a:gd name="T31" fmla="*/ 2147483647 h 1158"/>
              <a:gd name="T32" fmla="*/ 2147483647 w 1170"/>
              <a:gd name="T33" fmla="*/ 2147483647 h 1158"/>
              <a:gd name="T34" fmla="*/ 2147483647 w 1170"/>
              <a:gd name="T35" fmla="*/ 2147483647 h 1158"/>
              <a:gd name="T36" fmla="*/ 2147483647 w 1170"/>
              <a:gd name="T37" fmla="*/ 2147483647 h 1158"/>
              <a:gd name="T38" fmla="*/ 2147483647 w 1170"/>
              <a:gd name="T39" fmla="*/ 2147483647 h 1158"/>
              <a:gd name="T40" fmla="*/ 2147483647 w 1170"/>
              <a:gd name="T41" fmla="*/ 0 h 1158"/>
              <a:gd name="T42" fmla="*/ 2147483647 w 1170"/>
              <a:gd name="T43" fmla="*/ 2147483647 h 1158"/>
              <a:gd name="T44" fmla="*/ 2147483647 w 1170"/>
              <a:gd name="T45" fmla="*/ 2147483647 h 1158"/>
              <a:gd name="T46" fmla="*/ 2147483647 w 1170"/>
              <a:gd name="T47" fmla="*/ 2147483647 h 1158"/>
              <a:gd name="T48" fmla="*/ 2147483647 w 1170"/>
              <a:gd name="T49" fmla="*/ 2147483647 h 1158"/>
              <a:gd name="T50" fmla="*/ 2147483647 w 1170"/>
              <a:gd name="T51" fmla="*/ 2147483647 h 1158"/>
              <a:gd name="T52" fmla="*/ 2147483647 w 1170"/>
              <a:gd name="T53" fmla="*/ 2147483647 h 1158"/>
              <a:gd name="T54" fmla="*/ 2147483647 w 1170"/>
              <a:gd name="T55" fmla="*/ 2147483647 h 1158"/>
              <a:gd name="T56" fmla="*/ 2147483647 w 1170"/>
              <a:gd name="T57" fmla="*/ 2147483647 h 1158"/>
              <a:gd name="T58" fmla="*/ 2147483647 w 1170"/>
              <a:gd name="T59" fmla="*/ 2147483647 h 1158"/>
              <a:gd name="T60" fmla="*/ 2147483647 w 1170"/>
              <a:gd name="T61" fmla="*/ 2147483647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sp>
        <p:nvSpPr>
          <p:cNvPr id="50209" name="Freeform 35"/>
          <p:cNvSpPr>
            <a:spLocks/>
          </p:cNvSpPr>
          <p:nvPr/>
        </p:nvSpPr>
        <p:spPr bwMode="auto">
          <a:xfrm>
            <a:off x="2749550" y="1389063"/>
            <a:ext cx="1385888" cy="1404937"/>
          </a:xfrm>
          <a:custGeom>
            <a:avLst/>
            <a:gdLst>
              <a:gd name="T0" fmla="*/ 2147483647 w 1170"/>
              <a:gd name="T1" fmla="*/ 2147483647 h 1158"/>
              <a:gd name="T2" fmla="*/ 2147483647 w 1170"/>
              <a:gd name="T3" fmla="*/ 2147483647 h 1158"/>
              <a:gd name="T4" fmla="*/ 2147483647 w 1170"/>
              <a:gd name="T5" fmla="*/ 2147483647 h 1158"/>
              <a:gd name="T6" fmla="*/ 2147483647 w 1170"/>
              <a:gd name="T7" fmla="*/ 2147483647 h 1158"/>
              <a:gd name="T8" fmla="*/ 2147483647 w 1170"/>
              <a:gd name="T9" fmla="*/ 2147483647 h 1158"/>
              <a:gd name="T10" fmla="*/ 2147483647 w 1170"/>
              <a:gd name="T11" fmla="*/ 2147483647 h 1158"/>
              <a:gd name="T12" fmla="*/ 2147483647 w 1170"/>
              <a:gd name="T13" fmla="*/ 2147483647 h 1158"/>
              <a:gd name="T14" fmla="*/ 2147483647 w 1170"/>
              <a:gd name="T15" fmla="*/ 2147483647 h 1158"/>
              <a:gd name="T16" fmla="*/ 2147483647 w 1170"/>
              <a:gd name="T17" fmla="*/ 2147483647 h 1158"/>
              <a:gd name="T18" fmla="*/ 2147483647 w 1170"/>
              <a:gd name="T19" fmla="*/ 2147483647 h 1158"/>
              <a:gd name="T20" fmla="*/ 2147483647 w 1170"/>
              <a:gd name="T21" fmla="*/ 2147483647 h 1158"/>
              <a:gd name="T22" fmla="*/ 2147483647 w 1170"/>
              <a:gd name="T23" fmla="*/ 2147483647 h 1158"/>
              <a:gd name="T24" fmla="*/ 2147483647 w 1170"/>
              <a:gd name="T25" fmla="*/ 2147483647 h 1158"/>
              <a:gd name="T26" fmla="*/ 2147483647 w 1170"/>
              <a:gd name="T27" fmla="*/ 2147483647 h 1158"/>
              <a:gd name="T28" fmla="*/ 2147483647 w 1170"/>
              <a:gd name="T29" fmla="*/ 2147483647 h 1158"/>
              <a:gd name="T30" fmla="*/ 2147483647 w 1170"/>
              <a:gd name="T31" fmla="*/ 2147483647 h 1158"/>
              <a:gd name="T32" fmla="*/ 2147483647 w 1170"/>
              <a:gd name="T33" fmla="*/ 2147483647 h 1158"/>
              <a:gd name="T34" fmla="*/ 2147483647 w 1170"/>
              <a:gd name="T35" fmla="*/ 2147483647 h 1158"/>
              <a:gd name="T36" fmla="*/ 2147483647 w 1170"/>
              <a:gd name="T37" fmla="*/ 2147483647 h 1158"/>
              <a:gd name="T38" fmla="*/ 2147483647 w 1170"/>
              <a:gd name="T39" fmla="*/ 2147483647 h 1158"/>
              <a:gd name="T40" fmla="*/ 2147483647 w 1170"/>
              <a:gd name="T41" fmla="*/ 0 h 1158"/>
              <a:gd name="T42" fmla="*/ 2147483647 w 1170"/>
              <a:gd name="T43" fmla="*/ 2147483647 h 1158"/>
              <a:gd name="T44" fmla="*/ 2147483647 w 1170"/>
              <a:gd name="T45" fmla="*/ 2147483647 h 1158"/>
              <a:gd name="T46" fmla="*/ 2147483647 w 1170"/>
              <a:gd name="T47" fmla="*/ 2147483647 h 1158"/>
              <a:gd name="T48" fmla="*/ 2147483647 w 1170"/>
              <a:gd name="T49" fmla="*/ 2147483647 h 1158"/>
              <a:gd name="T50" fmla="*/ 2147483647 w 1170"/>
              <a:gd name="T51" fmla="*/ 2147483647 h 1158"/>
              <a:gd name="T52" fmla="*/ 2147483647 w 1170"/>
              <a:gd name="T53" fmla="*/ 2147483647 h 1158"/>
              <a:gd name="T54" fmla="*/ 2147483647 w 1170"/>
              <a:gd name="T55" fmla="*/ 2147483647 h 1158"/>
              <a:gd name="T56" fmla="*/ 2147483647 w 1170"/>
              <a:gd name="T57" fmla="*/ 2147483647 h 1158"/>
              <a:gd name="T58" fmla="*/ 2147483647 w 1170"/>
              <a:gd name="T59" fmla="*/ 2147483647 h 1158"/>
              <a:gd name="T60" fmla="*/ 2147483647 w 1170"/>
              <a:gd name="T61" fmla="*/ 2147483647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sp>
        <p:nvSpPr>
          <p:cNvPr id="50210" name="Freeform 36"/>
          <p:cNvSpPr>
            <a:spLocks/>
          </p:cNvSpPr>
          <p:nvPr/>
        </p:nvSpPr>
        <p:spPr bwMode="auto">
          <a:xfrm>
            <a:off x="919163" y="2736850"/>
            <a:ext cx="1385887" cy="1404938"/>
          </a:xfrm>
          <a:custGeom>
            <a:avLst/>
            <a:gdLst>
              <a:gd name="T0" fmla="*/ 2147483647 w 1170"/>
              <a:gd name="T1" fmla="*/ 2147483647 h 1158"/>
              <a:gd name="T2" fmla="*/ 2147483647 w 1170"/>
              <a:gd name="T3" fmla="*/ 2147483647 h 1158"/>
              <a:gd name="T4" fmla="*/ 2147483647 w 1170"/>
              <a:gd name="T5" fmla="*/ 2147483647 h 1158"/>
              <a:gd name="T6" fmla="*/ 2147483647 w 1170"/>
              <a:gd name="T7" fmla="*/ 2147483647 h 1158"/>
              <a:gd name="T8" fmla="*/ 2147483647 w 1170"/>
              <a:gd name="T9" fmla="*/ 2147483647 h 1158"/>
              <a:gd name="T10" fmla="*/ 2147483647 w 1170"/>
              <a:gd name="T11" fmla="*/ 2147483647 h 1158"/>
              <a:gd name="T12" fmla="*/ 2147483647 w 1170"/>
              <a:gd name="T13" fmla="*/ 2147483647 h 1158"/>
              <a:gd name="T14" fmla="*/ 2147483647 w 1170"/>
              <a:gd name="T15" fmla="*/ 2147483647 h 1158"/>
              <a:gd name="T16" fmla="*/ 2147483647 w 1170"/>
              <a:gd name="T17" fmla="*/ 2147483647 h 1158"/>
              <a:gd name="T18" fmla="*/ 2147483647 w 1170"/>
              <a:gd name="T19" fmla="*/ 2147483647 h 1158"/>
              <a:gd name="T20" fmla="*/ 2147483647 w 1170"/>
              <a:gd name="T21" fmla="*/ 2147483647 h 1158"/>
              <a:gd name="T22" fmla="*/ 2147483647 w 1170"/>
              <a:gd name="T23" fmla="*/ 2147483647 h 1158"/>
              <a:gd name="T24" fmla="*/ 2147483647 w 1170"/>
              <a:gd name="T25" fmla="*/ 2147483647 h 1158"/>
              <a:gd name="T26" fmla="*/ 2147483647 w 1170"/>
              <a:gd name="T27" fmla="*/ 2147483647 h 1158"/>
              <a:gd name="T28" fmla="*/ 2147483647 w 1170"/>
              <a:gd name="T29" fmla="*/ 2147483647 h 1158"/>
              <a:gd name="T30" fmla="*/ 2147483647 w 1170"/>
              <a:gd name="T31" fmla="*/ 2147483647 h 1158"/>
              <a:gd name="T32" fmla="*/ 2147483647 w 1170"/>
              <a:gd name="T33" fmla="*/ 2147483647 h 1158"/>
              <a:gd name="T34" fmla="*/ 2147483647 w 1170"/>
              <a:gd name="T35" fmla="*/ 2147483647 h 1158"/>
              <a:gd name="T36" fmla="*/ 2147483647 w 1170"/>
              <a:gd name="T37" fmla="*/ 2147483647 h 1158"/>
              <a:gd name="T38" fmla="*/ 2147483647 w 1170"/>
              <a:gd name="T39" fmla="*/ 2147483647 h 1158"/>
              <a:gd name="T40" fmla="*/ 2147483647 w 1170"/>
              <a:gd name="T41" fmla="*/ 0 h 1158"/>
              <a:gd name="T42" fmla="*/ 2147483647 w 1170"/>
              <a:gd name="T43" fmla="*/ 2147483647 h 1158"/>
              <a:gd name="T44" fmla="*/ 2147483647 w 1170"/>
              <a:gd name="T45" fmla="*/ 2147483647 h 1158"/>
              <a:gd name="T46" fmla="*/ 2147483647 w 1170"/>
              <a:gd name="T47" fmla="*/ 2147483647 h 1158"/>
              <a:gd name="T48" fmla="*/ 2147483647 w 1170"/>
              <a:gd name="T49" fmla="*/ 2147483647 h 1158"/>
              <a:gd name="T50" fmla="*/ 2147483647 w 1170"/>
              <a:gd name="T51" fmla="*/ 2147483647 h 1158"/>
              <a:gd name="T52" fmla="*/ 2147483647 w 1170"/>
              <a:gd name="T53" fmla="*/ 2147483647 h 1158"/>
              <a:gd name="T54" fmla="*/ 2147483647 w 1170"/>
              <a:gd name="T55" fmla="*/ 2147483647 h 1158"/>
              <a:gd name="T56" fmla="*/ 2147483647 w 1170"/>
              <a:gd name="T57" fmla="*/ 2147483647 h 1158"/>
              <a:gd name="T58" fmla="*/ 2147483647 w 1170"/>
              <a:gd name="T59" fmla="*/ 2147483647 h 1158"/>
              <a:gd name="T60" fmla="*/ 2147483647 w 1170"/>
              <a:gd name="T61" fmla="*/ 2147483647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sp>
        <p:nvSpPr>
          <p:cNvPr id="180" name="Oval 179"/>
          <p:cNvSpPr/>
          <p:nvPr/>
        </p:nvSpPr>
        <p:spPr>
          <a:xfrm>
            <a:off x="6113463" y="4762500"/>
            <a:ext cx="795337" cy="80486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5</a:t>
            </a:r>
            <a:endParaRPr lang="en-US" sz="2400" i="1">
              <a:solidFill>
                <a:schemeClr val="tx1"/>
              </a:solidFill>
              <a:latin typeface="Times New Roman" pitchFamily="18" charset="0"/>
              <a:cs typeface="Times New Roman" pitchFamily="18" charset="0"/>
            </a:endParaRPr>
          </a:p>
        </p:txBody>
      </p:sp>
      <p:sp>
        <p:nvSpPr>
          <p:cNvPr id="181" name="Rectangle 180"/>
          <p:cNvSpPr/>
          <p:nvPr/>
        </p:nvSpPr>
        <p:spPr>
          <a:xfrm>
            <a:off x="6334125" y="6027738"/>
            <a:ext cx="387350" cy="392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82" name="Straight Connector 181"/>
          <p:cNvCxnSpPr>
            <a:stCxn id="180" idx="4"/>
            <a:endCxn id="181" idx="0"/>
          </p:cNvCxnSpPr>
          <p:nvPr/>
        </p:nvCxnSpPr>
        <p:spPr>
          <a:xfrm>
            <a:off x="6511925" y="5581650"/>
            <a:ext cx="15875" cy="43180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0214" name="Freeform 40"/>
          <p:cNvSpPr>
            <a:spLocks/>
          </p:cNvSpPr>
          <p:nvPr/>
        </p:nvSpPr>
        <p:spPr bwMode="auto">
          <a:xfrm flipH="1">
            <a:off x="5997575" y="3917950"/>
            <a:ext cx="979488" cy="2055813"/>
          </a:xfrm>
          <a:custGeom>
            <a:avLst/>
            <a:gdLst>
              <a:gd name="T0" fmla="*/ 2147483647 w 1170"/>
              <a:gd name="T1" fmla="*/ 2147483647 h 1158"/>
              <a:gd name="T2" fmla="*/ 2147483647 w 1170"/>
              <a:gd name="T3" fmla="*/ 2147483647 h 1158"/>
              <a:gd name="T4" fmla="*/ 2147483647 w 1170"/>
              <a:gd name="T5" fmla="*/ 2147483647 h 1158"/>
              <a:gd name="T6" fmla="*/ 2147483647 w 1170"/>
              <a:gd name="T7" fmla="*/ 2147483647 h 1158"/>
              <a:gd name="T8" fmla="*/ 2147483647 w 1170"/>
              <a:gd name="T9" fmla="*/ 2147483647 h 1158"/>
              <a:gd name="T10" fmla="*/ 2147483647 w 1170"/>
              <a:gd name="T11" fmla="*/ 2147483647 h 1158"/>
              <a:gd name="T12" fmla="*/ 2147483647 w 1170"/>
              <a:gd name="T13" fmla="*/ 2147483647 h 1158"/>
              <a:gd name="T14" fmla="*/ 2147483647 w 1170"/>
              <a:gd name="T15" fmla="*/ 2147483647 h 1158"/>
              <a:gd name="T16" fmla="*/ 2147483647 w 1170"/>
              <a:gd name="T17" fmla="*/ 2147483647 h 1158"/>
              <a:gd name="T18" fmla="*/ 2147483647 w 1170"/>
              <a:gd name="T19" fmla="*/ 2147483647 h 1158"/>
              <a:gd name="T20" fmla="*/ 2147483647 w 1170"/>
              <a:gd name="T21" fmla="*/ 2147483647 h 1158"/>
              <a:gd name="T22" fmla="*/ 2147483647 w 1170"/>
              <a:gd name="T23" fmla="*/ 2147483647 h 1158"/>
              <a:gd name="T24" fmla="*/ 2147483647 w 1170"/>
              <a:gd name="T25" fmla="*/ 2147483647 h 1158"/>
              <a:gd name="T26" fmla="*/ 2147483647 w 1170"/>
              <a:gd name="T27" fmla="*/ 2147483647 h 1158"/>
              <a:gd name="T28" fmla="*/ 2147483647 w 1170"/>
              <a:gd name="T29" fmla="*/ 2147483647 h 1158"/>
              <a:gd name="T30" fmla="*/ 2147483647 w 1170"/>
              <a:gd name="T31" fmla="*/ 2147483647 h 1158"/>
              <a:gd name="T32" fmla="*/ 2147483647 w 1170"/>
              <a:gd name="T33" fmla="*/ 2147483647 h 1158"/>
              <a:gd name="T34" fmla="*/ 2147483647 w 1170"/>
              <a:gd name="T35" fmla="*/ 2147483647 h 1158"/>
              <a:gd name="T36" fmla="*/ 2147483647 w 1170"/>
              <a:gd name="T37" fmla="*/ 2147483647 h 1158"/>
              <a:gd name="T38" fmla="*/ 2147483647 w 1170"/>
              <a:gd name="T39" fmla="*/ 2147483647 h 1158"/>
              <a:gd name="T40" fmla="*/ 2147483647 w 1170"/>
              <a:gd name="T41" fmla="*/ 0 h 1158"/>
              <a:gd name="T42" fmla="*/ 2147483647 w 1170"/>
              <a:gd name="T43" fmla="*/ 2147483647 h 1158"/>
              <a:gd name="T44" fmla="*/ 2147483647 w 1170"/>
              <a:gd name="T45" fmla="*/ 2147483647 h 1158"/>
              <a:gd name="T46" fmla="*/ 2147483647 w 1170"/>
              <a:gd name="T47" fmla="*/ 2147483647 h 1158"/>
              <a:gd name="T48" fmla="*/ 2147483647 w 1170"/>
              <a:gd name="T49" fmla="*/ 2147483647 h 1158"/>
              <a:gd name="T50" fmla="*/ 2147483647 w 1170"/>
              <a:gd name="T51" fmla="*/ 2147483647 h 1158"/>
              <a:gd name="T52" fmla="*/ 2147483647 w 1170"/>
              <a:gd name="T53" fmla="*/ 2147483647 h 1158"/>
              <a:gd name="T54" fmla="*/ 2147483647 w 1170"/>
              <a:gd name="T55" fmla="*/ 2147483647 h 1158"/>
              <a:gd name="T56" fmla="*/ 2147483647 w 1170"/>
              <a:gd name="T57" fmla="*/ 2147483647 h 1158"/>
              <a:gd name="T58" fmla="*/ 2147483647 w 1170"/>
              <a:gd name="T59" fmla="*/ 2147483647 h 1158"/>
              <a:gd name="T60" fmla="*/ 2147483647 w 1170"/>
              <a:gd name="T61" fmla="*/ 2147483647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cxnSp>
        <p:nvCxnSpPr>
          <p:cNvPr id="50215" name="Straight Arrow Connector 116"/>
          <p:cNvCxnSpPr>
            <a:cxnSpLocks noChangeShapeType="1"/>
          </p:cNvCxnSpPr>
          <p:nvPr/>
        </p:nvCxnSpPr>
        <p:spPr bwMode="auto">
          <a:xfrm flipH="1" flipV="1">
            <a:off x="6938963" y="3673475"/>
            <a:ext cx="304800" cy="152400"/>
          </a:xfrm>
          <a:prstGeom prst="straightConnector1">
            <a:avLst/>
          </a:prstGeom>
          <a:noFill/>
          <a:ln w="38100" algn="ctr">
            <a:solidFill>
              <a:srgbClr val="84AA33"/>
            </a:solidFill>
            <a:round/>
            <a:headEnd type="oval" w="med" len="med"/>
            <a:tailEnd type="triangle" w="med" len="med"/>
          </a:ln>
        </p:spPr>
      </p:cxnSp>
      <p:sp>
        <p:nvSpPr>
          <p:cNvPr id="44075" name="Rectangle 43"/>
          <p:cNvSpPr>
            <a:spLocks/>
          </p:cNvSpPr>
          <p:nvPr/>
        </p:nvSpPr>
        <p:spPr bwMode="auto">
          <a:xfrm>
            <a:off x="485775" y="1211263"/>
            <a:ext cx="4038600" cy="5487987"/>
          </a:xfrm>
          <a:prstGeom prst="rect">
            <a:avLst/>
          </a:prstGeom>
          <a:solidFill>
            <a:schemeClr val="bg1"/>
          </a:solidFill>
          <a:ln w="25400">
            <a:solidFill>
              <a:srgbClr val="6699FF"/>
            </a:solidFill>
            <a:miter lim="800000"/>
            <a:headEnd/>
            <a:tailEnd/>
          </a:ln>
        </p:spPr>
        <p:txBody>
          <a:bodyPr/>
          <a:lstStyle/>
          <a:p>
            <a:pPr marL="342900" indent="-342900">
              <a:spcBef>
                <a:spcPct val="20000"/>
              </a:spcBef>
              <a:buFont typeface="Arial" charset="0"/>
              <a:buChar char="•"/>
            </a:pPr>
            <a:r>
              <a:rPr lang="en-US" dirty="0"/>
              <a:t>But what about messages from factors?</a:t>
            </a:r>
          </a:p>
          <a:p>
            <a:pPr marL="742950" lvl="1" indent="-285750">
              <a:spcBef>
                <a:spcPct val="20000"/>
              </a:spcBef>
              <a:buFont typeface="Arial" charset="0"/>
              <a:buChar char="–"/>
            </a:pPr>
            <a:r>
              <a:rPr lang="en-US" sz="2400" dirty="0"/>
              <a:t>Like the message </a:t>
            </a:r>
            <a:r>
              <a:rPr lang="en-US" sz="2400" i="1" dirty="0">
                <a:solidFill>
                  <a:srgbClr val="6699FF"/>
                </a:solidFill>
                <a:latin typeface="Times New Roman"/>
                <a:cs typeface="Times New Roman"/>
              </a:rPr>
              <a:t>M</a:t>
            </a:r>
            <a:r>
              <a:rPr lang="en-US" sz="2400" i="1" baseline="-25000" dirty="0">
                <a:solidFill>
                  <a:srgbClr val="6699FF"/>
                </a:solidFill>
                <a:latin typeface="Times New Roman"/>
                <a:cs typeface="Times New Roman"/>
              </a:rPr>
              <a:t>4</a:t>
            </a:r>
            <a:r>
              <a:rPr lang="en-US" sz="2400" dirty="0"/>
              <a:t>.</a:t>
            </a:r>
          </a:p>
          <a:p>
            <a:pPr marL="742950" lvl="1" indent="-285750">
              <a:spcBef>
                <a:spcPct val="20000"/>
              </a:spcBef>
              <a:buFont typeface="Arial" charset="0"/>
              <a:buChar char="–"/>
            </a:pPr>
            <a:r>
              <a:rPr lang="en-US" sz="2400" dirty="0"/>
              <a:t>This is </a:t>
            </a:r>
            <a:r>
              <a:rPr lang="en-US" sz="2400" i="1" dirty="0"/>
              <a:t>not</a:t>
            </a:r>
            <a:r>
              <a:rPr lang="en-US" sz="2400" dirty="0"/>
              <a:t> exponential family!  Uh-oh!</a:t>
            </a:r>
          </a:p>
          <a:p>
            <a:pPr marL="742950" lvl="1" indent="-285750">
              <a:spcBef>
                <a:spcPct val="20000"/>
              </a:spcBef>
              <a:buFont typeface="Arial" charset="0"/>
              <a:buChar char="–"/>
            </a:pPr>
            <a:r>
              <a:rPr lang="en-US" sz="2400" dirty="0"/>
              <a:t>It’s just whatever the factor happens to send.</a:t>
            </a:r>
          </a:p>
          <a:p>
            <a:pPr marL="742950" lvl="1" indent="-285750">
              <a:spcBef>
                <a:spcPct val="20000"/>
              </a:spcBef>
              <a:buFont typeface="Arial" charset="0"/>
              <a:buChar char="–"/>
            </a:pPr>
            <a:endParaRPr lang="en-US" sz="1200" dirty="0"/>
          </a:p>
          <a:p>
            <a:pPr marL="342900" indent="-342900">
              <a:spcBef>
                <a:spcPct val="20000"/>
              </a:spcBef>
              <a:buFont typeface="Arial" charset="0"/>
              <a:buChar char="•"/>
            </a:pPr>
            <a:r>
              <a:rPr lang="en-US" dirty="0"/>
              <a:t>This is where we need to approximate, by </a:t>
            </a:r>
            <a:r>
              <a:rPr lang="en-US" sz="2400" i="1" dirty="0">
                <a:solidFill>
                  <a:srgbClr val="84AA33"/>
                </a:solidFill>
                <a:latin typeface="Times New Roman"/>
                <a:cs typeface="Times New Roman"/>
              </a:rPr>
              <a:t>µ</a:t>
            </a:r>
            <a:r>
              <a:rPr lang="en-US" sz="2400" i="1" baseline="-25000" dirty="0">
                <a:solidFill>
                  <a:srgbClr val="84AA33"/>
                </a:solidFill>
                <a:latin typeface="Times New Roman"/>
                <a:cs typeface="Times New Roman"/>
              </a:rPr>
              <a:t>4</a:t>
            </a:r>
            <a:r>
              <a:rPr lang="en-US" sz="2400" baseline="-25000" dirty="0">
                <a:solidFill>
                  <a:srgbClr val="84AA33"/>
                </a:solidFill>
              </a:rPr>
              <a:t> </a:t>
            </a:r>
            <a:r>
              <a:rPr lang="en-US" dirty="0"/>
              <a:t>.</a:t>
            </a:r>
          </a:p>
        </p:txBody>
      </p:sp>
      <p:grpSp>
        <p:nvGrpSpPr>
          <p:cNvPr id="32822" name="Group 54"/>
          <p:cNvGrpSpPr>
            <a:grpSpLocks/>
          </p:cNvGrpSpPr>
          <p:nvPr/>
        </p:nvGrpSpPr>
        <p:grpSpPr bwMode="auto">
          <a:xfrm>
            <a:off x="6129331" y="2900363"/>
            <a:ext cx="823911" cy="654050"/>
            <a:chOff x="3861" y="1827"/>
            <a:chExt cx="519" cy="412"/>
          </a:xfrm>
        </p:grpSpPr>
        <p:cxnSp>
          <p:nvCxnSpPr>
            <p:cNvPr id="50221" name="Straight Arrow Connector 116"/>
            <p:cNvCxnSpPr>
              <a:cxnSpLocks noChangeShapeType="1"/>
            </p:cNvCxnSpPr>
            <p:nvPr/>
          </p:nvCxnSpPr>
          <p:spPr bwMode="auto">
            <a:xfrm flipH="1" flipV="1">
              <a:off x="3861" y="2134"/>
              <a:ext cx="158" cy="105"/>
            </a:xfrm>
            <a:prstGeom prst="straightConnector1">
              <a:avLst/>
            </a:prstGeom>
            <a:noFill/>
            <a:ln w="38100" algn="ctr">
              <a:solidFill>
                <a:srgbClr val="6699FF"/>
              </a:solidFill>
              <a:round/>
              <a:headEnd type="oval" w="med" len="med"/>
              <a:tailEnd type="triangle" w="med" len="med"/>
            </a:ln>
          </p:spPr>
        </p:cxnSp>
        <p:sp>
          <p:nvSpPr>
            <p:cNvPr id="50222" name="Rectangle 53"/>
            <p:cNvSpPr>
              <a:spLocks noChangeArrowheads="1"/>
            </p:cNvSpPr>
            <p:nvPr/>
          </p:nvSpPr>
          <p:spPr bwMode="auto">
            <a:xfrm>
              <a:off x="3942" y="1827"/>
              <a:ext cx="438" cy="330"/>
            </a:xfrm>
            <a:prstGeom prst="rect">
              <a:avLst/>
            </a:prstGeom>
            <a:noFill/>
            <a:ln w="9525">
              <a:noFill/>
              <a:miter lim="800000"/>
              <a:headEnd/>
              <a:tailEnd/>
            </a:ln>
          </p:spPr>
          <p:txBody>
            <a:bodyPr wrap="none">
              <a:spAutoFit/>
            </a:bodyPr>
            <a:lstStyle/>
            <a:p>
              <a:r>
                <a:rPr lang="en-US" i="1">
                  <a:solidFill>
                    <a:srgbClr val="6699FF"/>
                  </a:solidFill>
                  <a:latin typeface="Times New Roman"/>
                  <a:cs typeface="Times New Roman"/>
                </a:rPr>
                <a:t>M</a:t>
              </a:r>
              <a:r>
                <a:rPr lang="en-US" i="1" baseline="-25000">
                  <a:solidFill>
                    <a:srgbClr val="6699FF"/>
                  </a:solidFill>
                  <a:latin typeface="Times New Roman"/>
                  <a:cs typeface="Times New Roman"/>
                </a:rPr>
                <a:t>4</a:t>
              </a:r>
            </a:p>
          </p:txBody>
        </p:sp>
      </p:grpSp>
      <p:sp>
        <p:nvSpPr>
          <p:cNvPr id="32823" name="Rectangle 55"/>
          <p:cNvSpPr>
            <a:spLocks noChangeArrowheads="1"/>
          </p:cNvSpPr>
          <p:nvPr/>
        </p:nvSpPr>
        <p:spPr bwMode="auto">
          <a:xfrm>
            <a:off x="5715000" y="2757488"/>
            <a:ext cx="602883" cy="523220"/>
          </a:xfrm>
          <a:prstGeom prst="rect">
            <a:avLst/>
          </a:prstGeom>
          <a:noFill/>
          <a:ln w="9525">
            <a:noFill/>
            <a:miter lim="800000"/>
            <a:headEnd/>
            <a:tailEnd/>
          </a:ln>
        </p:spPr>
        <p:txBody>
          <a:bodyPr wrap="none">
            <a:spAutoFit/>
          </a:bodyPr>
          <a:lstStyle/>
          <a:p>
            <a:r>
              <a:rPr lang="en-US" i="1" dirty="0">
                <a:solidFill>
                  <a:srgbClr val="84AA33"/>
                </a:solidFill>
                <a:latin typeface="Times New Roman"/>
                <a:cs typeface="Times New Roman"/>
              </a:rPr>
              <a:t>µ</a:t>
            </a:r>
            <a:r>
              <a:rPr lang="en-US" i="1" baseline="-25000" dirty="0">
                <a:solidFill>
                  <a:srgbClr val="84AA33"/>
                </a:solidFill>
                <a:latin typeface="Times New Roman"/>
                <a:cs typeface="Times New Roman"/>
              </a:rPr>
              <a:t>4</a:t>
            </a:r>
          </a:p>
        </p:txBody>
      </p:sp>
      <p:cxnSp>
        <p:nvCxnSpPr>
          <p:cNvPr id="5" name="Straight Arrow Connector 116"/>
          <p:cNvCxnSpPr/>
          <p:nvPr/>
        </p:nvCxnSpPr>
        <p:spPr>
          <a:xfrm flipH="1">
            <a:off x="6400800" y="4114800"/>
            <a:ext cx="0" cy="53340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pic>
        <p:nvPicPr>
          <p:cNvPr id="44080" name="Picture 48" descr="http://thumbs4.ebaystatic.com/d/l225/m/moE1vqTxs9qw3MxR7xu3_Kw.jpg"/>
          <p:cNvPicPr>
            <a:picLocks noChangeAspect="1" noChangeArrowheads="1"/>
          </p:cNvPicPr>
          <p:nvPr/>
        </p:nvPicPr>
        <p:blipFill>
          <a:blip r:embed="rId2">
            <a:clrChange>
              <a:clrFrom>
                <a:srgbClr val="FFFFFF"/>
              </a:clrFrom>
              <a:clrTo>
                <a:srgbClr val="FFFFFF">
                  <a:alpha val="0"/>
                </a:srgbClr>
              </a:clrTo>
            </a:clrChange>
          </a:blip>
          <a:srcRect/>
          <a:stretch>
            <a:fillRect/>
          </a:stretch>
        </p:blipFill>
        <p:spPr bwMode="auto">
          <a:xfrm>
            <a:off x="1981200" y="5638800"/>
            <a:ext cx="1066800" cy="1066800"/>
          </a:xfrm>
          <a:prstGeom prst="rect">
            <a:avLst/>
          </a:prstGeom>
          <a:noFill/>
          <a:ln w="9525">
            <a:noFill/>
            <a:miter lim="800000"/>
            <a:headEnd/>
            <a:tailEnd/>
          </a:ln>
        </p:spPr>
      </p:pic>
    </p:spTree>
    <p:extLst>
      <p:ext uri="{BB962C8B-B14F-4D97-AF65-F5344CB8AC3E}">
        <p14:creationId xmlns:p14="http://schemas.microsoft.com/office/powerpoint/2010/main" val="21484304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44075">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4075">
                                            <p:txEl>
                                              <p:pRg st="1" end="1"/>
                                            </p:txEl>
                                          </p:spTgt>
                                        </p:tgtEl>
                                        <p:attrNameLst>
                                          <p:attrName>style.visibility</p:attrName>
                                        </p:attrNameLst>
                                      </p:cBhvr>
                                      <p:to>
                                        <p:strVal val="visible"/>
                                      </p:to>
                                    </p:set>
                                  </p:childTnLst>
                                </p:cTn>
                              </p:par>
                              <p:par>
                                <p:cTn id="11" presetID="51" presetClass="entr" presetSubtype="0" fill="hold" nodeType="withEffect">
                                  <p:stCondLst>
                                    <p:cond delay="0"/>
                                  </p:stCondLst>
                                  <p:childTnLst>
                                    <p:set>
                                      <p:cBhvr>
                                        <p:cTn id="12" dur="1" fill="hold">
                                          <p:stCondLst>
                                            <p:cond delay="0"/>
                                          </p:stCondLst>
                                        </p:cTn>
                                        <p:tgtEl>
                                          <p:spTgt spid="32822"/>
                                        </p:tgtEl>
                                        <p:attrNameLst>
                                          <p:attrName>style.visibility</p:attrName>
                                        </p:attrNameLst>
                                      </p:cBhvr>
                                      <p:to>
                                        <p:strVal val="visible"/>
                                      </p:to>
                                    </p:set>
                                    <p:animEffect transition="in" filter="fade">
                                      <p:cBhvr>
                                        <p:cTn id="13" dur="770" decel="100000"/>
                                        <p:tgtEl>
                                          <p:spTgt spid="32822"/>
                                        </p:tgtEl>
                                      </p:cBhvr>
                                    </p:animEffect>
                                    <p:animScale>
                                      <p:cBhvr>
                                        <p:cTn id="14" dur="770" decel="100000"/>
                                        <p:tgtEl>
                                          <p:spTgt spid="32822"/>
                                        </p:tgtEl>
                                      </p:cBhvr>
                                      <p:from x="10000" y="10000"/>
                                      <p:to x="200000" y="450000"/>
                                    </p:animScale>
                                    <p:animScale>
                                      <p:cBhvr>
                                        <p:cTn id="15" dur="1230" accel="100000" fill="hold">
                                          <p:stCondLst>
                                            <p:cond delay="770"/>
                                          </p:stCondLst>
                                        </p:cTn>
                                        <p:tgtEl>
                                          <p:spTgt spid="32822"/>
                                        </p:tgtEl>
                                      </p:cBhvr>
                                      <p:from x="200000" y="450000"/>
                                      <p:to x="100000" y="100000"/>
                                    </p:animScale>
                                    <p:set>
                                      <p:cBhvr>
                                        <p:cTn id="16" dur="770" fill="hold"/>
                                        <p:tgtEl>
                                          <p:spTgt spid="32822"/>
                                        </p:tgtEl>
                                        <p:attrNameLst>
                                          <p:attrName>ppt_x</p:attrName>
                                        </p:attrNameLst>
                                      </p:cBhvr>
                                      <p:to>
                                        <p:strVal val="(0.5)"/>
                                      </p:to>
                                    </p:set>
                                    <p:anim from="(0.5)" to="(#ppt_x)" calcmode="lin" valueType="num">
                                      <p:cBhvr>
                                        <p:cTn id="17" dur="1230" accel="100000" fill="hold">
                                          <p:stCondLst>
                                            <p:cond delay="770"/>
                                          </p:stCondLst>
                                        </p:cTn>
                                        <p:tgtEl>
                                          <p:spTgt spid="32822"/>
                                        </p:tgtEl>
                                        <p:attrNameLst>
                                          <p:attrName>ppt_x</p:attrName>
                                        </p:attrNameLst>
                                      </p:cBhvr>
                                    </p:anim>
                                    <p:set>
                                      <p:cBhvr>
                                        <p:cTn id="18" dur="770" fill="hold"/>
                                        <p:tgtEl>
                                          <p:spTgt spid="32822"/>
                                        </p:tgtEl>
                                        <p:attrNameLst>
                                          <p:attrName>ppt_y</p:attrName>
                                        </p:attrNameLst>
                                      </p:cBhvr>
                                      <p:to>
                                        <p:strVal val="(#ppt_y+0.4)"/>
                                      </p:to>
                                    </p:set>
                                    <p:anim from="(#ppt_y+0.4)" to="(#ppt_y)" calcmode="lin" valueType="num">
                                      <p:cBhvr>
                                        <p:cTn id="19" dur="1230" accel="100000" fill="hold">
                                          <p:stCondLst>
                                            <p:cond delay="770"/>
                                          </p:stCondLst>
                                        </p:cTn>
                                        <p:tgtEl>
                                          <p:spTgt spid="32822"/>
                                        </p:tgtEl>
                                        <p:attrNameLst>
                                          <p:attrName>ppt_y</p:attrName>
                                        </p:attrNameLst>
                                      </p:cBhvr>
                                    </p:anim>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44075">
                                            <p:txEl>
                                              <p:pRg st="2" end="2"/>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44075">
                                            <p:txEl>
                                              <p:pRg st="3" end="3"/>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1" presetClass="entr" presetSubtype="0" fill="hold" grpId="0" nodeType="clickEffect">
                                  <p:stCondLst>
                                    <p:cond delay="0"/>
                                  </p:stCondLst>
                                  <p:childTnLst>
                                    <p:set>
                                      <p:cBhvr>
                                        <p:cTn id="29" dur="1" fill="hold">
                                          <p:stCondLst>
                                            <p:cond delay="0"/>
                                          </p:stCondLst>
                                        </p:cTn>
                                        <p:tgtEl>
                                          <p:spTgt spid="44075">
                                            <p:txEl>
                                              <p:pRg st="5" end="5"/>
                                            </p:txEl>
                                          </p:spTgt>
                                        </p:tgtEl>
                                        <p:attrNameLst>
                                          <p:attrName>style.visibility</p:attrName>
                                        </p:attrNameLst>
                                      </p:cBhvr>
                                      <p:to>
                                        <p:strVal val="visible"/>
                                      </p:to>
                                    </p:set>
                                  </p:childTnLst>
                                </p:cTn>
                              </p:par>
                              <p:par>
                                <p:cTn id="30" presetID="51" presetClass="entr" presetSubtype="0" fill="hold" grpId="0" nodeType="withEffect">
                                  <p:stCondLst>
                                    <p:cond delay="0"/>
                                  </p:stCondLst>
                                  <p:childTnLst>
                                    <p:set>
                                      <p:cBhvr>
                                        <p:cTn id="31" dur="1" fill="hold">
                                          <p:stCondLst>
                                            <p:cond delay="0"/>
                                          </p:stCondLst>
                                        </p:cTn>
                                        <p:tgtEl>
                                          <p:spTgt spid="32823"/>
                                        </p:tgtEl>
                                        <p:attrNameLst>
                                          <p:attrName>style.visibility</p:attrName>
                                        </p:attrNameLst>
                                      </p:cBhvr>
                                      <p:to>
                                        <p:strVal val="visible"/>
                                      </p:to>
                                    </p:set>
                                    <p:animEffect transition="in" filter="fade">
                                      <p:cBhvr>
                                        <p:cTn id="32" dur="770" decel="100000"/>
                                        <p:tgtEl>
                                          <p:spTgt spid="32823"/>
                                        </p:tgtEl>
                                      </p:cBhvr>
                                    </p:animEffect>
                                    <p:animScale>
                                      <p:cBhvr>
                                        <p:cTn id="33" dur="770" decel="100000"/>
                                        <p:tgtEl>
                                          <p:spTgt spid="32823"/>
                                        </p:tgtEl>
                                      </p:cBhvr>
                                      <p:from x="10000" y="10000"/>
                                      <p:to x="200000" y="450000"/>
                                    </p:animScale>
                                    <p:animScale>
                                      <p:cBhvr>
                                        <p:cTn id="34" dur="1230" accel="100000" fill="hold">
                                          <p:stCondLst>
                                            <p:cond delay="770"/>
                                          </p:stCondLst>
                                        </p:cTn>
                                        <p:tgtEl>
                                          <p:spTgt spid="32823"/>
                                        </p:tgtEl>
                                      </p:cBhvr>
                                      <p:from x="200000" y="450000"/>
                                      <p:to x="100000" y="100000"/>
                                    </p:animScale>
                                    <p:set>
                                      <p:cBhvr>
                                        <p:cTn id="35" dur="770" fill="hold"/>
                                        <p:tgtEl>
                                          <p:spTgt spid="32823"/>
                                        </p:tgtEl>
                                        <p:attrNameLst>
                                          <p:attrName>ppt_x</p:attrName>
                                        </p:attrNameLst>
                                      </p:cBhvr>
                                      <p:to>
                                        <p:strVal val="(0.5)"/>
                                      </p:to>
                                    </p:set>
                                    <p:anim from="(0.5)" to="(#ppt_x)" calcmode="lin" valueType="num">
                                      <p:cBhvr>
                                        <p:cTn id="36" dur="1230" accel="100000" fill="hold">
                                          <p:stCondLst>
                                            <p:cond delay="770"/>
                                          </p:stCondLst>
                                        </p:cTn>
                                        <p:tgtEl>
                                          <p:spTgt spid="32823"/>
                                        </p:tgtEl>
                                        <p:attrNameLst>
                                          <p:attrName>ppt_x</p:attrName>
                                        </p:attrNameLst>
                                      </p:cBhvr>
                                    </p:anim>
                                    <p:set>
                                      <p:cBhvr>
                                        <p:cTn id="37" dur="770" fill="hold"/>
                                        <p:tgtEl>
                                          <p:spTgt spid="32823"/>
                                        </p:tgtEl>
                                        <p:attrNameLst>
                                          <p:attrName>ppt_y</p:attrName>
                                        </p:attrNameLst>
                                      </p:cBhvr>
                                      <p:to>
                                        <p:strVal val="(#ppt_y+0.4)"/>
                                      </p:to>
                                    </p:set>
                                    <p:anim from="(#ppt_y+0.4)" to="(#ppt_y)" calcmode="lin" valueType="num">
                                      <p:cBhvr>
                                        <p:cTn id="38" dur="1230" accel="100000" fill="hold">
                                          <p:stCondLst>
                                            <p:cond delay="770"/>
                                          </p:stCondLst>
                                        </p:cTn>
                                        <p:tgtEl>
                                          <p:spTgt spid="32823"/>
                                        </p:tgtEl>
                                        <p:attrNameLst>
                                          <p:attrName>ppt_y</p:attrName>
                                        </p:attrNameLst>
                                      </p:cBhvr>
                                    </p:anim>
                                  </p:childTnLst>
                                </p:cTn>
                              </p:par>
                            </p:childTnLst>
                          </p:cTn>
                        </p:par>
                      </p:childTnLst>
                    </p:cTn>
                  </p:par>
                  <p:par>
                    <p:cTn id="39" fill="hold">
                      <p:stCondLst>
                        <p:cond delay="indefinite"/>
                      </p:stCondLst>
                      <p:childTnLst>
                        <p:par>
                          <p:cTn id="40" fill="hold">
                            <p:stCondLst>
                              <p:cond delay="0"/>
                            </p:stCondLst>
                            <p:childTnLst>
                              <p:par>
                                <p:cTn id="41" presetID="6" presetClass="entr" presetSubtype="32" fill="hold" nodeType="clickEffect">
                                  <p:stCondLst>
                                    <p:cond delay="0"/>
                                  </p:stCondLst>
                                  <p:childTnLst>
                                    <p:set>
                                      <p:cBhvr>
                                        <p:cTn id="42" dur="1" fill="hold">
                                          <p:stCondLst>
                                            <p:cond delay="0"/>
                                          </p:stCondLst>
                                        </p:cTn>
                                        <p:tgtEl>
                                          <p:spTgt spid="44080"/>
                                        </p:tgtEl>
                                        <p:attrNameLst>
                                          <p:attrName>style.visibility</p:attrName>
                                        </p:attrNameLst>
                                      </p:cBhvr>
                                      <p:to>
                                        <p:strVal val="visible"/>
                                      </p:to>
                                    </p:set>
                                    <p:animEffect transition="in" filter="circle(out)">
                                      <p:cBhvr>
                                        <p:cTn id="43" dur="2000"/>
                                        <p:tgtEl>
                                          <p:spTgt spid="440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075" grpId="0" build="p"/>
      <p:bldP spid="32823" grpId="0"/>
    </p:bldLst>
  </p:timing>
</p:sld>
</file>

<file path=ppt/slides/slide3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1" name="Rectangle 180"/>
          <p:cNvSpPr/>
          <p:nvPr/>
        </p:nvSpPr>
        <p:spPr>
          <a:xfrm>
            <a:off x="7510463" y="7353300"/>
            <a:ext cx="498475" cy="5048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82" name="Straight Connector 181"/>
          <p:cNvCxnSpPr>
            <a:stCxn id="180" idx="4"/>
            <a:endCxn id="181" idx="0"/>
          </p:cNvCxnSpPr>
          <p:nvPr/>
        </p:nvCxnSpPr>
        <p:spPr>
          <a:xfrm>
            <a:off x="7739063" y="6780213"/>
            <a:ext cx="20637" cy="55562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6" name="Rectangle 175"/>
          <p:cNvSpPr/>
          <p:nvPr/>
        </p:nvSpPr>
        <p:spPr>
          <a:xfrm>
            <a:off x="9112250" y="5999163"/>
            <a:ext cx="503238" cy="50323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180" name="Oval 179"/>
          <p:cNvSpPr/>
          <p:nvPr/>
        </p:nvSpPr>
        <p:spPr>
          <a:xfrm>
            <a:off x="7227888" y="5727700"/>
            <a:ext cx="1022350" cy="103346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5</a:t>
            </a:r>
            <a:endParaRPr lang="en-US" sz="2400" i="1">
              <a:solidFill>
                <a:schemeClr val="tx1"/>
              </a:solidFill>
              <a:latin typeface="Times New Roman" pitchFamily="18" charset="0"/>
              <a:cs typeface="Times New Roman" pitchFamily="18" charset="0"/>
            </a:endParaRPr>
          </a:p>
        </p:txBody>
      </p:sp>
      <p:sp>
        <p:nvSpPr>
          <p:cNvPr id="51205" name="Rectangle 2"/>
          <p:cNvSpPr>
            <a:spLocks noGrp="1"/>
          </p:cNvSpPr>
          <p:nvPr>
            <p:ph type="title" idx="4294967295"/>
          </p:nvPr>
        </p:nvSpPr>
        <p:spPr/>
        <p:txBody>
          <a:bodyPr/>
          <a:lstStyle/>
          <a:p>
            <a:pPr eaLnBrk="1" hangingPunct="1"/>
            <a:r>
              <a:rPr lang="en-US" sz="4000" smtClean="0"/>
              <a:t>Expectation Propagation</a:t>
            </a:r>
          </a:p>
        </p:txBody>
      </p:sp>
      <p:sp>
        <p:nvSpPr>
          <p:cNvPr id="160" name="Oval 159"/>
          <p:cNvSpPr/>
          <p:nvPr/>
        </p:nvSpPr>
        <p:spPr>
          <a:xfrm>
            <a:off x="1160463" y="3365500"/>
            <a:ext cx="1022350" cy="1038225"/>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1</a:t>
            </a:r>
            <a:endParaRPr lang="en-US" sz="2400" i="1">
              <a:solidFill>
                <a:schemeClr val="tx1"/>
              </a:solidFill>
              <a:latin typeface="Times New Roman" pitchFamily="18" charset="0"/>
              <a:cs typeface="Times New Roman" pitchFamily="18" charset="0"/>
            </a:endParaRPr>
          </a:p>
        </p:txBody>
      </p:sp>
      <p:sp>
        <p:nvSpPr>
          <p:cNvPr id="161" name="Rectangle 160"/>
          <p:cNvSpPr/>
          <p:nvPr/>
        </p:nvSpPr>
        <p:spPr>
          <a:xfrm>
            <a:off x="1431925" y="5130800"/>
            <a:ext cx="498475" cy="5048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62" name="Straight Connector 161"/>
          <p:cNvCxnSpPr>
            <a:stCxn id="160" idx="4"/>
            <a:endCxn id="161" idx="0"/>
          </p:cNvCxnSpPr>
          <p:nvPr/>
        </p:nvCxnSpPr>
        <p:spPr>
          <a:xfrm>
            <a:off x="1673225" y="4422775"/>
            <a:ext cx="7938" cy="68897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63" name="Straight Connector 162"/>
          <p:cNvCxnSpPr>
            <a:stCxn id="160" idx="6"/>
            <a:endCxn id="165" idx="2"/>
          </p:cNvCxnSpPr>
          <p:nvPr/>
        </p:nvCxnSpPr>
        <p:spPr>
          <a:xfrm>
            <a:off x="2201863" y="3886200"/>
            <a:ext cx="949325" cy="1573213"/>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4" name="Rectangle 163"/>
          <p:cNvSpPr/>
          <p:nvPr/>
        </p:nvSpPr>
        <p:spPr>
          <a:xfrm>
            <a:off x="2390775" y="4338638"/>
            <a:ext cx="503238" cy="5016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165" name="Oval 164"/>
          <p:cNvSpPr/>
          <p:nvPr/>
        </p:nvSpPr>
        <p:spPr>
          <a:xfrm>
            <a:off x="3168650" y="4938713"/>
            <a:ext cx="1027113" cy="103981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2</a:t>
            </a:r>
            <a:endParaRPr lang="en-US" sz="2400" i="1">
              <a:solidFill>
                <a:schemeClr val="tx1"/>
              </a:solidFill>
              <a:latin typeface="Times New Roman" pitchFamily="18" charset="0"/>
              <a:cs typeface="Times New Roman" pitchFamily="18" charset="0"/>
            </a:endParaRPr>
          </a:p>
        </p:txBody>
      </p:sp>
      <p:sp>
        <p:nvSpPr>
          <p:cNvPr id="51212" name="Rectangle 165"/>
          <p:cNvSpPr>
            <a:spLocks noChangeArrowheads="1"/>
          </p:cNvSpPr>
          <p:nvPr/>
        </p:nvSpPr>
        <p:spPr bwMode="auto">
          <a:xfrm>
            <a:off x="3417888" y="6532563"/>
            <a:ext cx="504825" cy="504825"/>
          </a:xfrm>
          <a:prstGeom prst="rect">
            <a:avLst/>
          </a:prstGeom>
          <a:noFill/>
          <a:ln w="28575" algn="ctr">
            <a:noFill/>
            <a:miter lim="800000"/>
            <a:headEnd/>
            <a:tailEnd/>
          </a:ln>
        </p:spPr>
        <p:txBody>
          <a:bodyPr wrap="none" lIns="0" tIns="0" rIns="0" bIns="0" anchorCtr="1"/>
          <a:lstStyle/>
          <a:p>
            <a:pPr algn="ctr"/>
            <a:endParaRPr lang="en-US" sz="800" i="1">
              <a:solidFill>
                <a:schemeClr val="bg1"/>
              </a:solidFill>
              <a:latin typeface="Times New Roman" pitchFamily="18" charset="0"/>
              <a:cs typeface="Times New Roman" pitchFamily="18" charset="0"/>
            </a:endParaRPr>
          </a:p>
        </p:txBody>
      </p:sp>
      <p:cxnSp>
        <p:nvCxnSpPr>
          <p:cNvPr id="51213" name="Straight Connector 166"/>
          <p:cNvCxnSpPr>
            <a:cxnSpLocks noChangeShapeType="1"/>
            <a:stCxn id="165" idx="4"/>
            <a:endCxn id="51212" idx="0"/>
          </p:cNvCxnSpPr>
          <p:nvPr/>
        </p:nvCxnSpPr>
        <p:spPr bwMode="auto">
          <a:xfrm flipH="1">
            <a:off x="3671888" y="5995988"/>
            <a:ext cx="11112" cy="519112"/>
          </a:xfrm>
          <a:prstGeom prst="line">
            <a:avLst/>
          </a:prstGeom>
          <a:noFill/>
          <a:ln w="28575" algn="ctr">
            <a:solidFill>
              <a:schemeClr val="tx1"/>
            </a:solidFill>
            <a:round/>
            <a:headEnd/>
            <a:tailEnd/>
          </a:ln>
        </p:spPr>
      </p:cxnSp>
      <p:cxnSp>
        <p:nvCxnSpPr>
          <p:cNvPr id="168" name="Straight Connector 167"/>
          <p:cNvCxnSpPr>
            <a:stCxn id="165" idx="7"/>
            <a:endCxn id="170" idx="3"/>
          </p:cNvCxnSpPr>
          <p:nvPr/>
        </p:nvCxnSpPr>
        <p:spPr>
          <a:xfrm flipV="1">
            <a:off x="4044950" y="3795713"/>
            <a:ext cx="1836738" cy="127793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9" name="Rectangle 168"/>
          <p:cNvSpPr/>
          <p:nvPr/>
        </p:nvSpPr>
        <p:spPr>
          <a:xfrm>
            <a:off x="4746625" y="4210050"/>
            <a:ext cx="504825" cy="5016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170" name="Oval 169"/>
          <p:cNvSpPr/>
          <p:nvPr/>
        </p:nvSpPr>
        <p:spPr>
          <a:xfrm>
            <a:off x="5732463" y="2894013"/>
            <a:ext cx="1023937" cy="103505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3</a:t>
            </a:r>
            <a:endParaRPr lang="en-US" sz="2400" i="1">
              <a:solidFill>
                <a:schemeClr val="tx1"/>
              </a:solidFill>
              <a:latin typeface="Times New Roman" pitchFamily="18" charset="0"/>
              <a:cs typeface="Times New Roman" pitchFamily="18" charset="0"/>
            </a:endParaRPr>
          </a:p>
        </p:txBody>
      </p:sp>
      <p:sp>
        <p:nvSpPr>
          <p:cNvPr id="171" name="Rectangle 170"/>
          <p:cNvSpPr/>
          <p:nvPr/>
        </p:nvSpPr>
        <p:spPr>
          <a:xfrm>
            <a:off x="6016625" y="4659313"/>
            <a:ext cx="501650" cy="5048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72" name="Straight Connector 171"/>
          <p:cNvCxnSpPr>
            <a:stCxn id="170" idx="4"/>
            <a:endCxn id="171" idx="0"/>
          </p:cNvCxnSpPr>
          <p:nvPr/>
        </p:nvCxnSpPr>
        <p:spPr>
          <a:xfrm>
            <a:off x="6245225" y="3946525"/>
            <a:ext cx="22225" cy="69373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73" name="Straight Connector 172"/>
          <p:cNvCxnSpPr>
            <a:stCxn id="170" idx="5"/>
            <a:endCxn id="175" idx="2"/>
          </p:cNvCxnSpPr>
          <p:nvPr/>
        </p:nvCxnSpPr>
        <p:spPr>
          <a:xfrm>
            <a:off x="6607175" y="3795713"/>
            <a:ext cx="2208213" cy="944562"/>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74" name="Rectangle 173"/>
          <p:cNvSpPr/>
          <p:nvPr/>
        </p:nvSpPr>
        <p:spPr>
          <a:xfrm>
            <a:off x="7445375" y="3968750"/>
            <a:ext cx="504825" cy="50323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175" name="Oval 174"/>
          <p:cNvSpPr/>
          <p:nvPr/>
        </p:nvSpPr>
        <p:spPr>
          <a:xfrm>
            <a:off x="8834438" y="4221163"/>
            <a:ext cx="1022350" cy="1038225"/>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4</a:t>
            </a:r>
            <a:endParaRPr lang="en-US" sz="2400" i="1">
              <a:solidFill>
                <a:schemeClr val="tx1"/>
              </a:solidFill>
              <a:latin typeface="Times New Roman" pitchFamily="18" charset="0"/>
              <a:cs typeface="Times New Roman" pitchFamily="18" charset="0"/>
            </a:endParaRPr>
          </a:p>
        </p:txBody>
      </p:sp>
      <p:cxnSp>
        <p:nvCxnSpPr>
          <p:cNvPr id="184" name="Straight Connector 183"/>
          <p:cNvCxnSpPr>
            <a:stCxn id="175" idx="6"/>
          </p:cNvCxnSpPr>
          <p:nvPr/>
        </p:nvCxnSpPr>
        <p:spPr>
          <a:xfrm>
            <a:off x="7696200" y="4495800"/>
            <a:ext cx="26988" cy="121920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88" name="Oval 187"/>
          <p:cNvSpPr/>
          <p:nvPr/>
        </p:nvSpPr>
        <p:spPr>
          <a:xfrm>
            <a:off x="3238500" y="1758950"/>
            <a:ext cx="1022350" cy="1038225"/>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2400" i="1">
                <a:solidFill>
                  <a:schemeClr val="tx1"/>
                </a:solidFill>
                <a:latin typeface="Times New Roman" pitchFamily="18" charset="0"/>
                <a:cs typeface="Times New Roman" pitchFamily="18" charset="0"/>
              </a:rPr>
              <a:t>X</a:t>
            </a:r>
            <a:r>
              <a:rPr lang="en-US" sz="2400" i="1" baseline="-25000">
                <a:solidFill>
                  <a:schemeClr val="tx1"/>
                </a:solidFill>
                <a:latin typeface="Times New Roman" pitchFamily="18" charset="0"/>
                <a:cs typeface="Times New Roman" pitchFamily="18" charset="0"/>
              </a:rPr>
              <a:t>7</a:t>
            </a:r>
            <a:endParaRPr lang="en-US" sz="2400" i="1">
              <a:solidFill>
                <a:schemeClr val="tx1"/>
              </a:solidFill>
              <a:latin typeface="Times New Roman" pitchFamily="18" charset="0"/>
              <a:cs typeface="Times New Roman" pitchFamily="18" charset="0"/>
            </a:endParaRPr>
          </a:p>
        </p:txBody>
      </p:sp>
      <p:sp>
        <p:nvSpPr>
          <p:cNvPr id="189" name="Rectangle 188"/>
          <p:cNvSpPr/>
          <p:nvPr/>
        </p:nvSpPr>
        <p:spPr>
          <a:xfrm>
            <a:off x="3503613" y="3352800"/>
            <a:ext cx="504825" cy="5048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90" name="Straight Connector 189"/>
          <p:cNvCxnSpPr>
            <a:stCxn id="188" idx="4"/>
            <a:endCxn id="189" idx="0"/>
          </p:cNvCxnSpPr>
          <p:nvPr/>
        </p:nvCxnSpPr>
        <p:spPr>
          <a:xfrm>
            <a:off x="3751263" y="2816225"/>
            <a:ext cx="6350" cy="51752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1" name="Straight Connector 190"/>
          <p:cNvCxnSpPr>
            <a:stCxn id="188" idx="5"/>
            <a:endCxn id="170" idx="1"/>
          </p:cNvCxnSpPr>
          <p:nvPr/>
        </p:nvCxnSpPr>
        <p:spPr>
          <a:xfrm>
            <a:off x="4111625" y="2662238"/>
            <a:ext cx="1770063" cy="363537"/>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92" name="Rectangle 191"/>
          <p:cNvSpPr/>
          <p:nvPr/>
        </p:nvSpPr>
        <p:spPr>
          <a:xfrm>
            <a:off x="4757738" y="2544763"/>
            <a:ext cx="503237" cy="50323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51228" name="Freeform 27"/>
          <p:cNvSpPr>
            <a:spLocks/>
          </p:cNvSpPr>
          <p:nvPr/>
        </p:nvSpPr>
        <p:spPr bwMode="auto">
          <a:xfrm>
            <a:off x="5183188" y="2432050"/>
            <a:ext cx="2120900" cy="2165350"/>
          </a:xfrm>
          <a:custGeom>
            <a:avLst/>
            <a:gdLst>
              <a:gd name="T0" fmla="*/ 2147483647 w 1170"/>
              <a:gd name="T1" fmla="*/ 2147483647 h 1158"/>
              <a:gd name="T2" fmla="*/ 2147483647 w 1170"/>
              <a:gd name="T3" fmla="*/ 2147483647 h 1158"/>
              <a:gd name="T4" fmla="*/ 2147483647 w 1170"/>
              <a:gd name="T5" fmla="*/ 2147483647 h 1158"/>
              <a:gd name="T6" fmla="*/ 2147483647 w 1170"/>
              <a:gd name="T7" fmla="*/ 2147483647 h 1158"/>
              <a:gd name="T8" fmla="*/ 2147483647 w 1170"/>
              <a:gd name="T9" fmla="*/ 2147483647 h 1158"/>
              <a:gd name="T10" fmla="*/ 2147483647 w 1170"/>
              <a:gd name="T11" fmla="*/ 2147483647 h 1158"/>
              <a:gd name="T12" fmla="*/ 2147483647 w 1170"/>
              <a:gd name="T13" fmla="*/ 2147483647 h 1158"/>
              <a:gd name="T14" fmla="*/ 2147483647 w 1170"/>
              <a:gd name="T15" fmla="*/ 2147483647 h 1158"/>
              <a:gd name="T16" fmla="*/ 2147483647 w 1170"/>
              <a:gd name="T17" fmla="*/ 2147483647 h 1158"/>
              <a:gd name="T18" fmla="*/ 2147483647 w 1170"/>
              <a:gd name="T19" fmla="*/ 2147483647 h 1158"/>
              <a:gd name="T20" fmla="*/ 2147483647 w 1170"/>
              <a:gd name="T21" fmla="*/ 2147483647 h 1158"/>
              <a:gd name="T22" fmla="*/ 2147483647 w 1170"/>
              <a:gd name="T23" fmla="*/ 2147483647 h 1158"/>
              <a:gd name="T24" fmla="*/ 2147483647 w 1170"/>
              <a:gd name="T25" fmla="*/ 2147483647 h 1158"/>
              <a:gd name="T26" fmla="*/ 2147483647 w 1170"/>
              <a:gd name="T27" fmla="*/ 2147483647 h 1158"/>
              <a:gd name="T28" fmla="*/ 2147483647 w 1170"/>
              <a:gd name="T29" fmla="*/ 2147483647 h 1158"/>
              <a:gd name="T30" fmla="*/ 2147483647 w 1170"/>
              <a:gd name="T31" fmla="*/ 2147483647 h 1158"/>
              <a:gd name="T32" fmla="*/ 2147483647 w 1170"/>
              <a:gd name="T33" fmla="*/ 2147483647 h 1158"/>
              <a:gd name="T34" fmla="*/ 2147483647 w 1170"/>
              <a:gd name="T35" fmla="*/ 2147483647 h 1158"/>
              <a:gd name="T36" fmla="*/ 2147483647 w 1170"/>
              <a:gd name="T37" fmla="*/ 2147483647 h 1158"/>
              <a:gd name="T38" fmla="*/ 2147483647 w 1170"/>
              <a:gd name="T39" fmla="*/ 2147483647 h 1158"/>
              <a:gd name="T40" fmla="*/ 2147483647 w 1170"/>
              <a:gd name="T41" fmla="*/ 0 h 1158"/>
              <a:gd name="T42" fmla="*/ 2147483647 w 1170"/>
              <a:gd name="T43" fmla="*/ 2147483647 h 1158"/>
              <a:gd name="T44" fmla="*/ 2147483647 w 1170"/>
              <a:gd name="T45" fmla="*/ 2147483647 h 1158"/>
              <a:gd name="T46" fmla="*/ 2147483647 w 1170"/>
              <a:gd name="T47" fmla="*/ 2147483647 h 1158"/>
              <a:gd name="T48" fmla="*/ 2147483647 w 1170"/>
              <a:gd name="T49" fmla="*/ 2147483647 h 1158"/>
              <a:gd name="T50" fmla="*/ 2147483647 w 1170"/>
              <a:gd name="T51" fmla="*/ 2147483647 h 1158"/>
              <a:gd name="T52" fmla="*/ 2147483647 w 1170"/>
              <a:gd name="T53" fmla="*/ 2147483647 h 1158"/>
              <a:gd name="T54" fmla="*/ 2147483647 w 1170"/>
              <a:gd name="T55" fmla="*/ 2147483647 h 1158"/>
              <a:gd name="T56" fmla="*/ 2147483647 w 1170"/>
              <a:gd name="T57" fmla="*/ 2147483647 h 1158"/>
              <a:gd name="T58" fmla="*/ 2147483647 w 1170"/>
              <a:gd name="T59" fmla="*/ 2147483647 h 1158"/>
              <a:gd name="T60" fmla="*/ 2147483647 w 1170"/>
              <a:gd name="T61" fmla="*/ 2147483647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cxnSp>
        <p:nvCxnSpPr>
          <p:cNvPr id="115" name="Straight Arrow Connector 114"/>
          <p:cNvCxnSpPr/>
          <p:nvPr/>
        </p:nvCxnSpPr>
        <p:spPr>
          <a:xfrm>
            <a:off x="5581650" y="2808288"/>
            <a:ext cx="293688" cy="96837"/>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1230" name="Straight Arrow Connector 116"/>
          <p:cNvCxnSpPr>
            <a:cxnSpLocks noChangeShapeType="1"/>
          </p:cNvCxnSpPr>
          <p:nvPr/>
        </p:nvCxnSpPr>
        <p:spPr bwMode="auto">
          <a:xfrm flipH="1" flipV="1">
            <a:off x="6757988" y="3676650"/>
            <a:ext cx="322262" cy="215900"/>
          </a:xfrm>
          <a:prstGeom prst="straightConnector1">
            <a:avLst/>
          </a:prstGeom>
          <a:noFill/>
          <a:ln w="38100" algn="ctr">
            <a:solidFill>
              <a:srgbClr val="84AA33"/>
            </a:solidFill>
            <a:round/>
            <a:headEnd type="oval" w="med" len="med"/>
            <a:tailEnd type="triangle" w="med" len="med"/>
          </a:ln>
        </p:spPr>
      </p:cxnSp>
      <p:cxnSp>
        <p:nvCxnSpPr>
          <p:cNvPr id="51231" name="Straight Arrow Connector 114"/>
          <p:cNvCxnSpPr>
            <a:cxnSpLocks noChangeShapeType="1"/>
          </p:cNvCxnSpPr>
          <p:nvPr/>
        </p:nvCxnSpPr>
        <p:spPr bwMode="auto">
          <a:xfrm flipV="1">
            <a:off x="5368925" y="3738563"/>
            <a:ext cx="371475" cy="230187"/>
          </a:xfrm>
          <a:prstGeom prst="straightConnector1">
            <a:avLst/>
          </a:prstGeom>
          <a:noFill/>
          <a:ln w="38100" algn="ctr">
            <a:solidFill>
              <a:srgbClr val="84AA33"/>
            </a:solidFill>
            <a:round/>
            <a:headEnd type="oval" w="med" len="med"/>
            <a:tailEnd type="triangle" w="med" len="med"/>
          </a:ln>
        </p:spPr>
      </p:cxnSp>
      <p:cxnSp>
        <p:nvCxnSpPr>
          <p:cNvPr id="51232" name="Straight Arrow Connector 116"/>
          <p:cNvCxnSpPr>
            <a:cxnSpLocks noChangeShapeType="1"/>
          </p:cNvCxnSpPr>
          <p:nvPr/>
        </p:nvCxnSpPr>
        <p:spPr bwMode="auto">
          <a:xfrm flipH="1" flipV="1">
            <a:off x="6365875" y="3983038"/>
            <a:ext cx="61913" cy="441325"/>
          </a:xfrm>
          <a:prstGeom prst="straightConnector1">
            <a:avLst/>
          </a:prstGeom>
          <a:noFill/>
          <a:ln w="38100" algn="ctr">
            <a:solidFill>
              <a:srgbClr val="84AA33"/>
            </a:solidFill>
            <a:round/>
            <a:headEnd type="oval" w="med" len="med"/>
            <a:tailEnd type="triangle" w="med" len="med"/>
          </a:ln>
        </p:spPr>
      </p:cxnSp>
      <p:sp>
        <p:nvSpPr>
          <p:cNvPr id="51233" name="Freeform 34"/>
          <p:cNvSpPr>
            <a:spLocks/>
          </p:cNvSpPr>
          <p:nvPr/>
        </p:nvSpPr>
        <p:spPr bwMode="auto">
          <a:xfrm>
            <a:off x="2727325" y="4638675"/>
            <a:ext cx="1782763" cy="1806575"/>
          </a:xfrm>
          <a:custGeom>
            <a:avLst/>
            <a:gdLst>
              <a:gd name="T0" fmla="*/ 2147483647 w 1170"/>
              <a:gd name="T1" fmla="*/ 2147483647 h 1158"/>
              <a:gd name="T2" fmla="*/ 2147483647 w 1170"/>
              <a:gd name="T3" fmla="*/ 2147483647 h 1158"/>
              <a:gd name="T4" fmla="*/ 2147483647 w 1170"/>
              <a:gd name="T5" fmla="*/ 2147483647 h 1158"/>
              <a:gd name="T6" fmla="*/ 2147483647 w 1170"/>
              <a:gd name="T7" fmla="*/ 2147483647 h 1158"/>
              <a:gd name="T8" fmla="*/ 2147483647 w 1170"/>
              <a:gd name="T9" fmla="*/ 2147483647 h 1158"/>
              <a:gd name="T10" fmla="*/ 2147483647 w 1170"/>
              <a:gd name="T11" fmla="*/ 2147483647 h 1158"/>
              <a:gd name="T12" fmla="*/ 2147483647 w 1170"/>
              <a:gd name="T13" fmla="*/ 2147483647 h 1158"/>
              <a:gd name="T14" fmla="*/ 2147483647 w 1170"/>
              <a:gd name="T15" fmla="*/ 2147483647 h 1158"/>
              <a:gd name="T16" fmla="*/ 2147483647 w 1170"/>
              <a:gd name="T17" fmla="*/ 2147483647 h 1158"/>
              <a:gd name="T18" fmla="*/ 2147483647 w 1170"/>
              <a:gd name="T19" fmla="*/ 2147483647 h 1158"/>
              <a:gd name="T20" fmla="*/ 2147483647 w 1170"/>
              <a:gd name="T21" fmla="*/ 2147483647 h 1158"/>
              <a:gd name="T22" fmla="*/ 2147483647 w 1170"/>
              <a:gd name="T23" fmla="*/ 2147483647 h 1158"/>
              <a:gd name="T24" fmla="*/ 2147483647 w 1170"/>
              <a:gd name="T25" fmla="*/ 2147483647 h 1158"/>
              <a:gd name="T26" fmla="*/ 2147483647 w 1170"/>
              <a:gd name="T27" fmla="*/ 2147483647 h 1158"/>
              <a:gd name="T28" fmla="*/ 2147483647 w 1170"/>
              <a:gd name="T29" fmla="*/ 2147483647 h 1158"/>
              <a:gd name="T30" fmla="*/ 2147483647 w 1170"/>
              <a:gd name="T31" fmla="*/ 2147483647 h 1158"/>
              <a:gd name="T32" fmla="*/ 2147483647 w 1170"/>
              <a:gd name="T33" fmla="*/ 2147483647 h 1158"/>
              <a:gd name="T34" fmla="*/ 2147483647 w 1170"/>
              <a:gd name="T35" fmla="*/ 2147483647 h 1158"/>
              <a:gd name="T36" fmla="*/ 2147483647 w 1170"/>
              <a:gd name="T37" fmla="*/ 2147483647 h 1158"/>
              <a:gd name="T38" fmla="*/ 2147483647 w 1170"/>
              <a:gd name="T39" fmla="*/ 2147483647 h 1158"/>
              <a:gd name="T40" fmla="*/ 2147483647 w 1170"/>
              <a:gd name="T41" fmla="*/ 0 h 1158"/>
              <a:gd name="T42" fmla="*/ 2147483647 w 1170"/>
              <a:gd name="T43" fmla="*/ 2147483647 h 1158"/>
              <a:gd name="T44" fmla="*/ 2147483647 w 1170"/>
              <a:gd name="T45" fmla="*/ 2147483647 h 1158"/>
              <a:gd name="T46" fmla="*/ 2147483647 w 1170"/>
              <a:gd name="T47" fmla="*/ 2147483647 h 1158"/>
              <a:gd name="T48" fmla="*/ 2147483647 w 1170"/>
              <a:gd name="T49" fmla="*/ 2147483647 h 1158"/>
              <a:gd name="T50" fmla="*/ 2147483647 w 1170"/>
              <a:gd name="T51" fmla="*/ 2147483647 h 1158"/>
              <a:gd name="T52" fmla="*/ 2147483647 w 1170"/>
              <a:gd name="T53" fmla="*/ 2147483647 h 1158"/>
              <a:gd name="T54" fmla="*/ 2147483647 w 1170"/>
              <a:gd name="T55" fmla="*/ 2147483647 h 1158"/>
              <a:gd name="T56" fmla="*/ 2147483647 w 1170"/>
              <a:gd name="T57" fmla="*/ 2147483647 h 1158"/>
              <a:gd name="T58" fmla="*/ 2147483647 w 1170"/>
              <a:gd name="T59" fmla="*/ 2147483647 h 1158"/>
              <a:gd name="T60" fmla="*/ 2147483647 w 1170"/>
              <a:gd name="T61" fmla="*/ 2147483647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sp>
        <p:nvSpPr>
          <p:cNvPr id="51234" name="Freeform 35"/>
          <p:cNvSpPr>
            <a:spLocks/>
          </p:cNvSpPr>
          <p:nvPr/>
        </p:nvSpPr>
        <p:spPr bwMode="auto">
          <a:xfrm>
            <a:off x="2901950" y="1389063"/>
            <a:ext cx="1781175" cy="1806575"/>
          </a:xfrm>
          <a:custGeom>
            <a:avLst/>
            <a:gdLst>
              <a:gd name="T0" fmla="*/ 2147483647 w 1170"/>
              <a:gd name="T1" fmla="*/ 2147483647 h 1158"/>
              <a:gd name="T2" fmla="*/ 2147483647 w 1170"/>
              <a:gd name="T3" fmla="*/ 2147483647 h 1158"/>
              <a:gd name="T4" fmla="*/ 2147483647 w 1170"/>
              <a:gd name="T5" fmla="*/ 2147483647 h 1158"/>
              <a:gd name="T6" fmla="*/ 2147483647 w 1170"/>
              <a:gd name="T7" fmla="*/ 2147483647 h 1158"/>
              <a:gd name="T8" fmla="*/ 2147483647 w 1170"/>
              <a:gd name="T9" fmla="*/ 2147483647 h 1158"/>
              <a:gd name="T10" fmla="*/ 2147483647 w 1170"/>
              <a:gd name="T11" fmla="*/ 2147483647 h 1158"/>
              <a:gd name="T12" fmla="*/ 2147483647 w 1170"/>
              <a:gd name="T13" fmla="*/ 2147483647 h 1158"/>
              <a:gd name="T14" fmla="*/ 2147483647 w 1170"/>
              <a:gd name="T15" fmla="*/ 2147483647 h 1158"/>
              <a:gd name="T16" fmla="*/ 2147483647 w 1170"/>
              <a:gd name="T17" fmla="*/ 2147483647 h 1158"/>
              <a:gd name="T18" fmla="*/ 2147483647 w 1170"/>
              <a:gd name="T19" fmla="*/ 2147483647 h 1158"/>
              <a:gd name="T20" fmla="*/ 2147483647 w 1170"/>
              <a:gd name="T21" fmla="*/ 2147483647 h 1158"/>
              <a:gd name="T22" fmla="*/ 2147483647 w 1170"/>
              <a:gd name="T23" fmla="*/ 2147483647 h 1158"/>
              <a:gd name="T24" fmla="*/ 2147483647 w 1170"/>
              <a:gd name="T25" fmla="*/ 2147483647 h 1158"/>
              <a:gd name="T26" fmla="*/ 2147483647 w 1170"/>
              <a:gd name="T27" fmla="*/ 2147483647 h 1158"/>
              <a:gd name="T28" fmla="*/ 2147483647 w 1170"/>
              <a:gd name="T29" fmla="*/ 2147483647 h 1158"/>
              <a:gd name="T30" fmla="*/ 2147483647 w 1170"/>
              <a:gd name="T31" fmla="*/ 2147483647 h 1158"/>
              <a:gd name="T32" fmla="*/ 2147483647 w 1170"/>
              <a:gd name="T33" fmla="*/ 2147483647 h 1158"/>
              <a:gd name="T34" fmla="*/ 2147483647 w 1170"/>
              <a:gd name="T35" fmla="*/ 2147483647 h 1158"/>
              <a:gd name="T36" fmla="*/ 2147483647 w 1170"/>
              <a:gd name="T37" fmla="*/ 2147483647 h 1158"/>
              <a:gd name="T38" fmla="*/ 2147483647 w 1170"/>
              <a:gd name="T39" fmla="*/ 2147483647 h 1158"/>
              <a:gd name="T40" fmla="*/ 2147483647 w 1170"/>
              <a:gd name="T41" fmla="*/ 0 h 1158"/>
              <a:gd name="T42" fmla="*/ 2147483647 w 1170"/>
              <a:gd name="T43" fmla="*/ 2147483647 h 1158"/>
              <a:gd name="T44" fmla="*/ 2147483647 w 1170"/>
              <a:gd name="T45" fmla="*/ 2147483647 h 1158"/>
              <a:gd name="T46" fmla="*/ 2147483647 w 1170"/>
              <a:gd name="T47" fmla="*/ 2147483647 h 1158"/>
              <a:gd name="T48" fmla="*/ 2147483647 w 1170"/>
              <a:gd name="T49" fmla="*/ 2147483647 h 1158"/>
              <a:gd name="T50" fmla="*/ 2147483647 w 1170"/>
              <a:gd name="T51" fmla="*/ 2147483647 h 1158"/>
              <a:gd name="T52" fmla="*/ 2147483647 w 1170"/>
              <a:gd name="T53" fmla="*/ 2147483647 h 1158"/>
              <a:gd name="T54" fmla="*/ 2147483647 w 1170"/>
              <a:gd name="T55" fmla="*/ 2147483647 h 1158"/>
              <a:gd name="T56" fmla="*/ 2147483647 w 1170"/>
              <a:gd name="T57" fmla="*/ 2147483647 h 1158"/>
              <a:gd name="T58" fmla="*/ 2147483647 w 1170"/>
              <a:gd name="T59" fmla="*/ 2147483647 h 1158"/>
              <a:gd name="T60" fmla="*/ 2147483647 w 1170"/>
              <a:gd name="T61" fmla="*/ 2147483647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sp>
        <p:nvSpPr>
          <p:cNvPr id="51235" name="Freeform 36"/>
          <p:cNvSpPr>
            <a:spLocks/>
          </p:cNvSpPr>
          <p:nvPr/>
        </p:nvSpPr>
        <p:spPr bwMode="auto">
          <a:xfrm>
            <a:off x="547688" y="3122613"/>
            <a:ext cx="1782762" cy="1806575"/>
          </a:xfrm>
          <a:custGeom>
            <a:avLst/>
            <a:gdLst>
              <a:gd name="T0" fmla="*/ 2147483647 w 1170"/>
              <a:gd name="T1" fmla="*/ 2147483647 h 1158"/>
              <a:gd name="T2" fmla="*/ 2147483647 w 1170"/>
              <a:gd name="T3" fmla="*/ 2147483647 h 1158"/>
              <a:gd name="T4" fmla="*/ 2147483647 w 1170"/>
              <a:gd name="T5" fmla="*/ 2147483647 h 1158"/>
              <a:gd name="T6" fmla="*/ 2147483647 w 1170"/>
              <a:gd name="T7" fmla="*/ 2147483647 h 1158"/>
              <a:gd name="T8" fmla="*/ 2147483647 w 1170"/>
              <a:gd name="T9" fmla="*/ 2147483647 h 1158"/>
              <a:gd name="T10" fmla="*/ 2147483647 w 1170"/>
              <a:gd name="T11" fmla="*/ 2147483647 h 1158"/>
              <a:gd name="T12" fmla="*/ 2147483647 w 1170"/>
              <a:gd name="T13" fmla="*/ 2147483647 h 1158"/>
              <a:gd name="T14" fmla="*/ 2147483647 w 1170"/>
              <a:gd name="T15" fmla="*/ 2147483647 h 1158"/>
              <a:gd name="T16" fmla="*/ 2147483647 w 1170"/>
              <a:gd name="T17" fmla="*/ 2147483647 h 1158"/>
              <a:gd name="T18" fmla="*/ 2147483647 w 1170"/>
              <a:gd name="T19" fmla="*/ 2147483647 h 1158"/>
              <a:gd name="T20" fmla="*/ 2147483647 w 1170"/>
              <a:gd name="T21" fmla="*/ 2147483647 h 1158"/>
              <a:gd name="T22" fmla="*/ 2147483647 w 1170"/>
              <a:gd name="T23" fmla="*/ 2147483647 h 1158"/>
              <a:gd name="T24" fmla="*/ 2147483647 w 1170"/>
              <a:gd name="T25" fmla="*/ 2147483647 h 1158"/>
              <a:gd name="T26" fmla="*/ 2147483647 w 1170"/>
              <a:gd name="T27" fmla="*/ 2147483647 h 1158"/>
              <a:gd name="T28" fmla="*/ 2147483647 w 1170"/>
              <a:gd name="T29" fmla="*/ 2147483647 h 1158"/>
              <a:gd name="T30" fmla="*/ 2147483647 w 1170"/>
              <a:gd name="T31" fmla="*/ 2147483647 h 1158"/>
              <a:gd name="T32" fmla="*/ 2147483647 w 1170"/>
              <a:gd name="T33" fmla="*/ 2147483647 h 1158"/>
              <a:gd name="T34" fmla="*/ 2147483647 w 1170"/>
              <a:gd name="T35" fmla="*/ 2147483647 h 1158"/>
              <a:gd name="T36" fmla="*/ 2147483647 w 1170"/>
              <a:gd name="T37" fmla="*/ 2147483647 h 1158"/>
              <a:gd name="T38" fmla="*/ 2147483647 w 1170"/>
              <a:gd name="T39" fmla="*/ 2147483647 h 1158"/>
              <a:gd name="T40" fmla="*/ 2147483647 w 1170"/>
              <a:gd name="T41" fmla="*/ 0 h 1158"/>
              <a:gd name="T42" fmla="*/ 2147483647 w 1170"/>
              <a:gd name="T43" fmla="*/ 2147483647 h 1158"/>
              <a:gd name="T44" fmla="*/ 2147483647 w 1170"/>
              <a:gd name="T45" fmla="*/ 2147483647 h 1158"/>
              <a:gd name="T46" fmla="*/ 2147483647 w 1170"/>
              <a:gd name="T47" fmla="*/ 2147483647 h 1158"/>
              <a:gd name="T48" fmla="*/ 2147483647 w 1170"/>
              <a:gd name="T49" fmla="*/ 2147483647 h 1158"/>
              <a:gd name="T50" fmla="*/ 2147483647 w 1170"/>
              <a:gd name="T51" fmla="*/ 2147483647 h 1158"/>
              <a:gd name="T52" fmla="*/ 2147483647 w 1170"/>
              <a:gd name="T53" fmla="*/ 2147483647 h 1158"/>
              <a:gd name="T54" fmla="*/ 2147483647 w 1170"/>
              <a:gd name="T55" fmla="*/ 2147483647 h 1158"/>
              <a:gd name="T56" fmla="*/ 2147483647 w 1170"/>
              <a:gd name="T57" fmla="*/ 2147483647 h 1158"/>
              <a:gd name="T58" fmla="*/ 2147483647 w 1170"/>
              <a:gd name="T59" fmla="*/ 2147483647 h 1158"/>
              <a:gd name="T60" fmla="*/ 2147483647 w 1170"/>
              <a:gd name="T61" fmla="*/ 2147483647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cxnSp>
        <p:nvCxnSpPr>
          <p:cNvPr id="51236" name="Straight Arrow Connector 116"/>
          <p:cNvCxnSpPr>
            <a:cxnSpLocks noChangeShapeType="1"/>
          </p:cNvCxnSpPr>
          <p:nvPr/>
        </p:nvCxnSpPr>
        <p:spPr bwMode="auto">
          <a:xfrm flipH="1" flipV="1">
            <a:off x="8288338" y="4325938"/>
            <a:ext cx="392112" cy="196850"/>
          </a:xfrm>
          <a:prstGeom prst="straightConnector1">
            <a:avLst/>
          </a:prstGeom>
          <a:noFill/>
          <a:ln w="38100" algn="ctr">
            <a:solidFill>
              <a:srgbClr val="84AA33"/>
            </a:solidFill>
            <a:round/>
            <a:headEnd type="oval" w="med" len="med"/>
            <a:tailEnd type="triangle" w="med" len="med"/>
          </a:ln>
        </p:spPr>
      </p:cxnSp>
      <p:cxnSp>
        <p:nvCxnSpPr>
          <p:cNvPr id="51237" name="Straight Arrow Connector 116"/>
          <p:cNvCxnSpPr>
            <a:cxnSpLocks noChangeShapeType="1"/>
          </p:cNvCxnSpPr>
          <p:nvPr/>
        </p:nvCxnSpPr>
        <p:spPr bwMode="auto">
          <a:xfrm flipH="1" flipV="1">
            <a:off x="7246938" y="3959225"/>
            <a:ext cx="323850" cy="214313"/>
          </a:xfrm>
          <a:prstGeom prst="straightConnector1">
            <a:avLst/>
          </a:prstGeom>
          <a:noFill/>
          <a:ln w="38100" algn="ctr">
            <a:solidFill>
              <a:srgbClr val="6699FF"/>
            </a:solidFill>
            <a:round/>
            <a:headEnd type="oval" w="med" len="med"/>
            <a:tailEnd type="triangle" w="med" len="med"/>
          </a:ln>
        </p:spPr>
      </p:cxnSp>
      <p:sp>
        <p:nvSpPr>
          <p:cNvPr id="51238" name="Rectangle 47"/>
          <p:cNvSpPr>
            <a:spLocks noChangeArrowheads="1"/>
          </p:cNvSpPr>
          <p:nvPr/>
        </p:nvSpPr>
        <p:spPr bwMode="auto">
          <a:xfrm>
            <a:off x="5562600" y="2324100"/>
            <a:ext cx="602883" cy="523220"/>
          </a:xfrm>
          <a:prstGeom prst="rect">
            <a:avLst/>
          </a:prstGeom>
          <a:noFill/>
          <a:ln w="9525">
            <a:noFill/>
            <a:miter lim="800000"/>
            <a:headEnd/>
            <a:tailEnd/>
          </a:ln>
        </p:spPr>
        <p:txBody>
          <a:bodyPr wrap="none">
            <a:spAutoFit/>
          </a:bodyPr>
          <a:lstStyle/>
          <a:p>
            <a:pPr defTabSz="914400"/>
            <a:r>
              <a:rPr lang="en-US" i="1" dirty="0">
                <a:solidFill>
                  <a:srgbClr val="84AA33"/>
                </a:solidFill>
                <a:latin typeface="Times New Roman"/>
                <a:cs typeface="Times New Roman"/>
              </a:rPr>
              <a:t>µ</a:t>
            </a:r>
            <a:r>
              <a:rPr lang="en-US" i="1" baseline="-25000" dirty="0">
                <a:solidFill>
                  <a:srgbClr val="84AA33"/>
                </a:solidFill>
                <a:latin typeface="Times New Roman"/>
                <a:cs typeface="Times New Roman"/>
              </a:rPr>
              <a:t>1</a:t>
            </a:r>
          </a:p>
        </p:txBody>
      </p:sp>
      <p:sp>
        <p:nvSpPr>
          <p:cNvPr id="51239" name="Rectangle 48"/>
          <p:cNvSpPr>
            <a:spLocks noChangeArrowheads="1"/>
          </p:cNvSpPr>
          <p:nvPr/>
        </p:nvSpPr>
        <p:spPr bwMode="auto">
          <a:xfrm>
            <a:off x="5276850" y="3248025"/>
            <a:ext cx="602883" cy="523220"/>
          </a:xfrm>
          <a:prstGeom prst="rect">
            <a:avLst/>
          </a:prstGeom>
          <a:noFill/>
          <a:ln w="9525">
            <a:noFill/>
            <a:miter lim="800000"/>
            <a:headEnd/>
            <a:tailEnd/>
          </a:ln>
        </p:spPr>
        <p:txBody>
          <a:bodyPr wrap="none">
            <a:spAutoFit/>
          </a:bodyPr>
          <a:lstStyle/>
          <a:p>
            <a:r>
              <a:rPr lang="en-US" i="1" dirty="0">
                <a:solidFill>
                  <a:srgbClr val="84AA33"/>
                </a:solidFill>
                <a:latin typeface="Times New Roman"/>
                <a:cs typeface="Times New Roman"/>
              </a:rPr>
              <a:t>µ</a:t>
            </a:r>
            <a:r>
              <a:rPr lang="en-US" i="1" baseline="-25000" dirty="0">
                <a:solidFill>
                  <a:srgbClr val="84AA33"/>
                </a:solidFill>
                <a:latin typeface="Times New Roman"/>
                <a:cs typeface="Times New Roman"/>
              </a:rPr>
              <a:t>2</a:t>
            </a:r>
          </a:p>
        </p:txBody>
      </p:sp>
      <p:sp>
        <p:nvSpPr>
          <p:cNvPr id="51240" name="Rectangle 49"/>
          <p:cNvSpPr>
            <a:spLocks noChangeArrowheads="1"/>
          </p:cNvSpPr>
          <p:nvPr/>
        </p:nvSpPr>
        <p:spPr bwMode="auto">
          <a:xfrm>
            <a:off x="5772150" y="3905250"/>
            <a:ext cx="602883" cy="523220"/>
          </a:xfrm>
          <a:prstGeom prst="rect">
            <a:avLst/>
          </a:prstGeom>
          <a:noFill/>
          <a:ln w="9525">
            <a:noFill/>
            <a:miter lim="800000"/>
            <a:headEnd/>
            <a:tailEnd/>
          </a:ln>
        </p:spPr>
        <p:txBody>
          <a:bodyPr wrap="none">
            <a:spAutoFit/>
          </a:bodyPr>
          <a:lstStyle/>
          <a:p>
            <a:r>
              <a:rPr lang="en-US" i="1">
                <a:solidFill>
                  <a:srgbClr val="84AA33"/>
                </a:solidFill>
                <a:latin typeface="Times New Roman"/>
                <a:cs typeface="Times New Roman"/>
              </a:rPr>
              <a:t>µ</a:t>
            </a:r>
            <a:r>
              <a:rPr lang="en-US" i="1" baseline="-25000">
                <a:solidFill>
                  <a:srgbClr val="84AA33"/>
                </a:solidFill>
                <a:latin typeface="Times New Roman"/>
                <a:cs typeface="Times New Roman"/>
              </a:rPr>
              <a:t>3</a:t>
            </a:r>
          </a:p>
        </p:txBody>
      </p:sp>
      <p:sp>
        <p:nvSpPr>
          <p:cNvPr id="51241" name="Rectangle 50"/>
          <p:cNvSpPr>
            <a:spLocks noChangeArrowheads="1"/>
          </p:cNvSpPr>
          <p:nvPr/>
        </p:nvSpPr>
        <p:spPr bwMode="auto">
          <a:xfrm>
            <a:off x="6829425" y="3195638"/>
            <a:ext cx="602883" cy="523220"/>
          </a:xfrm>
          <a:prstGeom prst="rect">
            <a:avLst/>
          </a:prstGeom>
          <a:noFill/>
          <a:ln w="9525">
            <a:noFill/>
            <a:miter lim="800000"/>
            <a:headEnd/>
            <a:tailEnd/>
          </a:ln>
        </p:spPr>
        <p:txBody>
          <a:bodyPr wrap="none">
            <a:spAutoFit/>
          </a:bodyPr>
          <a:lstStyle/>
          <a:p>
            <a:r>
              <a:rPr lang="en-US" i="1">
                <a:solidFill>
                  <a:srgbClr val="84AA33"/>
                </a:solidFill>
                <a:latin typeface="Times New Roman"/>
                <a:cs typeface="Times New Roman"/>
              </a:rPr>
              <a:t>µ</a:t>
            </a:r>
            <a:r>
              <a:rPr lang="en-US" i="1" baseline="-25000">
                <a:solidFill>
                  <a:srgbClr val="84AA33"/>
                </a:solidFill>
                <a:latin typeface="Times New Roman"/>
                <a:cs typeface="Times New Roman"/>
              </a:rPr>
              <a:t>4</a:t>
            </a:r>
          </a:p>
        </p:txBody>
      </p:sp>
      <p:sp>
        <p:nvSpPr>
          <p:cNvPr id="51242" name="Rectangle 51"/>
          <p:cNvSpPr>
            <a:spLocks noChangeArrowheads="1"/>
          </p:cNvSpPr>
          <p:nvPr/>
        </p:nvSpPr>
        <p:spPr bwMode="auto">
          <a:xfrm>
            <a:off x="7353300" y="3405188"/>
            <a:ext cx="695106" cy="523220"/>
          </a:xfrm>
          <a:prstGeom prst="rect">
            <a:avLst/>
          </a:prstGeom>
          <a:noFill/>
          <a:ln w="9525">
            <a:noFill/>
            <a:miter lim="800000"/>
            <a:headEnd/>
            <a:tailEnd/>
          </a:ln>
        </p:spPr>
        <p:txBody>
          <a:bodyPr wrap="none">
            <a:spAutoFit/>
          </a:bodyPr>
          <a:lstStyle/>
          <a:p>
            <a:r>
              <a:rPr lang="en-US" i="1">
                <a:solidFill>
                  <a:srgbClr val="6699FF"/>
                </a:solidFill>
                <a:latin typeface="Times New Roman"/>
                <a:cs typeface="Times New Roman"/>
              </a:rPr>
              <a:t>M</a:t>
            </a:r>
            <a:r>
              <a:rPr lang="en-US" i="1" baseline="-25000">
                <a:solidFill>
                  <a:srgbClr val="6699FF"/>
                </a:solidFill>
                <a:latin typeface="Times New Roman"/>
                <a:cs typeface="Times New Roman"/>
              </a:rPr>
              <a:t>4</a:t>
            </a:r>
          </a:p>
        </p:txBody>
      </p:sp>
      <p:sp>
        <p:nvSpPr>
          <p:cNvPr id="2" name="Rectangle 43"/>
          <p:cNvSpPr>
            <a:spLocks/>
          </p:cNvSpPr>
          <p:nvPr/>
        </p:nvSpPr>
        <p:spPr bwMode="auto">
          <a:xfrm>
            <a:off x="304800" y="1211263"/>
            <a:ext cx="4800600" cy="5487987"/>
          </a:xfrm>
          <a:prstGeom prst="rect">
            <a:avLst/>
          </a:prstGeom>
          <a:solidFill>
            <a:schemeClr val="bg1"/>
          </a:solidFill>
          <a:ln w="25400">
            <a:solidFill>
              <a:srgbClr val="6699FF"/>
            </a:solidFill>
            <a:miter lim="800000"/>
            <a:headEnd/>
            <a:tailEnd/>
          </a:ln>
        </p:spPr>
        <p:txBody>
          <a:bodyPr/>
          <a:lstStyle/>
          <a:p>
            <a:pPr marL="342900" indent="-342900">
              <a:spcBef>
                <a:spcPct val="20000"/>
              </a:spcBef>
              <a:buFont typeface="Arial" charset="0"/>
              <a:buChar char="•"/>
            </a:pPr>
            <a:r>
              <a:rPr lang="en-US" sz="2000" dirty="0">
                <a:solidFill>
                  <a:srgbClr val="6699FF"/>
                </a:solidFill>
              </a:rPr>
              <a:t>blue    = arbitrary distribution</a:t>
            </a:r>
            <a:r>
              <a:rPr lang="en-US" sz="2000" dirty="0"/>
              <a:t>, </a:t>
            </a:r>
            <a:br>
              <a:rPr lang="en-US" sz="2000" dirty="0"/>
            </a:br>
            <a:r>
              <a:rPr lang="en-US" sz="2000" dirty="0">
                <a:solidFill>
                  <a:srgbClr val="84AA33"/>
                </a:solidFill>
              </a:rPr>
              <a:t>green = simple distribution </a:t>
            </a:r>
            <a:r>
              <a:rPr lang="en-US" sz="1800" dirty="0" err="1" smtClean="0">
                <a:solidFill>
                  <a:srgbClr val="84AA33"/>
                </a:solidFill>
                <a:latin typeface="Times New Roman"/>
                <a:cs typeface="Times New Roman"/>
              </a:rPr>
              <a:t>exp</a:t>
            </a:r>
            <a:r>
              <a:rPr lang="en-US" sz="1800" i="1" dirty="0" smtClean="0">
                <a:solidFill>
                  <a:srgbClr val="84AA33"/>
                </a:solidFill>
                <a:latin typeface="Times New Roman"/>
                <a:cs typeface="Times New Roman"/>
              </a:rPr>
              <a:t> </a:t>
            </a:r>
            <a:r>
              <a:rPr lang="en-US" sz="1800" dirty="0" smtClean="0">
                <a:solidFill>
                  <a:srgbClr val="84AA33"/>
                </a:solidFill>
                <a:latin typeface="Times New Roman"/>
                <a:cs typeface="Times New Roman"/>
              </a:rPr>
              <a:t>(</a:t>
            </a:r>
            <a:r>
              <a:rPr lang="el-GR" sz="1800" i="1" dirty="0" smtClean="0">
                <a:solidFill>
                  <a:srgbClr val="84AA33"/>
                </a:solidFill>
                <a:latin typeface="Times New Roman"/>
                <a:cs typeface="Times New Roman"/>
              </a:rPr>
              <a:t>θ</a:t>
            </a:r>
            <a:r>
              <a:rPr lang="en-US" sz="1800" i="1" dirty="0" smtClean="0">
                <a:solidFill>
                  <a:srgbClr val="84AA33"/>
                </a:solidFill>
                <a:latin typeface="Times New Roman"/>
                <a:cs typeface="Times New Roman"/>
              </a:rPr>
              <a:t> </a:t>
            </a:r>
            <a:r>
              <a:rPr lang="el-GR" sz="1800" i="1" dirty="0">
                <a:solidFill>
                  <a:srgbClr val="84AA33"/>
                </a:solidFill>
                <a:latin typeface="Times New Roman"/>
                <a:cs typeface="Times New Roman"/>
              </a:rPr>
              <a:t>∙</a:t>
            </a:r>
            <a:r>
              <a:rPr lang="en-US" sz="1800" i="1" dirty="0">
                <a:solidFill>
                  <a:srgbClr val="84AA33"/>
                </a:solidFill>
                <a:latin typeface="Times New Roman"/>
                <a:cs typeface="Times New Roman"/>
              </a:rPr>
              <a:t> f</a:t>
            </a:r>
            <a:r>
              <a:rPr lang="en-US" sz="1800" dirty="0">
                <a:solidFill>
                  <a:srgbClr val="84AA33"/>
                </a:solidFill>
                <a:latin typeface="Times New Roman"/>
                <a:cs typeface="Times New Roman"/>
              </a:rPr>
              <a:t>(</a:t>
            </a:r>
            <a:r>
              <a:rPr lang="en-US" sz="1800" i="1" dirty="0">
                <a:solidFill>
                  <a:srgbClr val="84AA33"/>
                </a:solidFill>
                <a:latin typeface="Times New Roman"/>
                <a:cs typeface="Times New Roman"/>
              </a:rPr>
              <a:t>x</a:t>
            </a:r>
            <a:r>
              <a:rPr lang="en-US" sz="1800" dirty="0">
                <a:solidFill>
                  <a:srgbClr val="84AA33"/>
                </a:solidFill>
                <a:latin typeface="Times New Roman"/>
                <a:cs typeface="Times New Roman"/>
              </a:rPr>
              <a:t>))</a:t>
            </a:r>
            <a:r>
              <a:rPr lang="en-US" sz="2000" i="1" dirty="0">
                <a:solidFill>
                  <a:srgbClr val="84AA33"/>
                </a:solidFill>
                <a:latin typeface="Times New Roman"/>
                <a:cs typeface="Times New Roman"/>
              </a:rPr>
              <a:t> </a:t>
            </a:r>
            <a:endParaRPr lang="en-US" sz="2000" i="1" dirty="0">
              <a:solidFill>
                <a:srgbClr val="6699FF"/>
              </a:solidFill>
              <a:latin typeface="Times New Roman"/>
              <a:cs typeface="Times New Roman"/>
            </a:endParaRPr>
          </a:p>
          <a:p>
            <a:pPr marL="342900" indent="-342900">
              <a:spcBef>
                <a:spcPct val="20000"/>
              </a:spcBef>
              <a:buFont typeface="Arial" charset="0"/>
              <a:buChar char="•"/>
            </a:pPr>
            <a:endParaRPr lang="en-US" sz="700" dirty="0"/>
          </a:p>
          <a:p>
            <a:pPr marL="342900" indent="-342900">
              <a:spcBef>
                <a:spcPct val="20000"/>
              </a:spcBef>
              <a:buFont typeface="Arial" charset="0"/>
              <a:buChar char="•"/>
            </a:pPr>
            <a:r>
              <a:rPr lang="en-US" dirty="0"/>
              <a:t>The </a:t>
            </a:r>
            <a:r>
              <a:rPr lang="en-US" b="1" dirty="0"/>
              <a:t>belief</a:t>
            </a:r>
            <a:r>
              <a:rPr lang="en-US" dirty="0"/>
              <a:t> at </a:t>
            </a:r>
            <a:r>
              <a:rPr lang="en-US" i="1" dirty="0">
                <a:latin typeface="Times New Roman"/>
                <a:cs typeface="Times New Roman"/>
              </a:rPr>
              <a:t>x</a:t>
            </a:r>
            <a:r>
              <a:rPr lang="en-US" dirty="0"/>
              <a:t> “should” be</a:t>
            </a:r>
            <a:br>
              <a:rPr lang="en-US" dirty="0"/>
            </a:br>
            <a:r>
              <a:rPr lang="en-US" sz="2400" i="1" dirty="0">
                <a:solidFill>
                  <a:srgbClr val="6699FF"/>
                </a:solidFill>
                <a:latin typeface="Times New Roman"/>
                <a:cs typeface="Times New Roman"/>
              </a:rPr>
              <a:t>p</a:t>
            </a:r>
            <a:r>
              <a:rPr lang="en-US" sz="2400" dirty="0">
                <a:latin typeface="Times New Roman"/>
                <a:cs typeface="Times New Roman"/>
              </a:rPr>
              <a:t>(</a:t>
            </a:r>
            <a:r>
              <a:rPr lang="en-US" sz="2400" i="1" dirty="0" smtClean="0">
                <a:latin typeface="Times New Roman"/>
                <a:cs typeface="Times New Roman"/>
              </a:rPr>
              <a:t>x</a:t>
            </a:r>
            <a:r>
              <a:rPr lang="en-US" sz="2400" dirty="0" smtClean="0">
                <a:latin typeface="Times New Roman"/>
                <a:cs typeface="Times New Roman"/>
              </a:rPr>
              <a:t>)</a:t>
            </a:r>
            <a:r>
              <a:rPr lang="en-US" sz="2400" i="1" dirty="0" smtClean="0">
                <a:latin typeface="Times New Roman"/>
                <a:cs typeface="Times New Roman"/>
              </a:rPr>
              <a:t> </a:t>
            </a:r>
            <a:r>
              <a:rPr lang="en-US" sz="2400" i="1" dirty="0">
                <a:latin typeface="Times New Roman"/>
                <a:cs typeface="Times New Roman"/>
              </a:rPr>
              <a:t>= </a:t>
            </a:r>
            <a:r>
              <a:rPr lang="en-US" sz="2400" i="1" dirty="0">
                <a:solidFill>
                  <a:srgbClr val="84AA33"/>
                </a:solidFill>
                <a:latin typeface="Times New Roman"/>
                <a:cs typeface="Times New Roman"/>
              </a:rPr>
              <a:t>µ</a:t>
            </a:r>
            <a:r>
              <a:rPr lang="en-US" sz="2400" i="1" baseline="-25000" dirty="0">
                <a:solidFill>
                  <a:srgbClr val="84AA33"/>
                </a:solidFill>
                <a:latin typeface="Times New Roman"/>
                <a:cs typeface="Times New Roman"/>
              </a:rPr>
              <a:t>1</a:t>
            </a:r>
            <a:r>
              <a:rPr lang="en-US" sz="2400" dirty="0">
                <a:latin typeface="Times New Roman"/>
                <a:cs typeface="Times New Roman"/>
              </a:rPr>
              <a:t>(</a:t>
            </a:r>
            <a:r>
              <a:rPr lang="en-US" sz="2400" i="1" dirty="0">
                <a:latin typeface="Times New Roman"/>
                <a:cs typeface="Times New Roman"/>
              </a:rPr>
              <a:t>x</a:t>
            </a:r>
            <a:r>
              <a:rPr lang="en-US" sz="2400" dirty="0">
                <a:latin typeface="Times New Roman"/>
                <a:cs typeface="Times New Roman"/>
              </a:rPr>
              <a:t>)</a:t>
            </a:r>
            <a:r>
              <a:rPr lang="en-US" sz="2400" i="1" dirty="0">
                <a:latin typeface="Times New Roman"/>
                <a:cs typeface="Times New Roman"/>
              </a:rPr>
              <a:t> ∙ </a:t>
            </a:r>
            <a:r>
              <a:rPr lang="en-US" sz="2400" i="1" dirty="0">
                <a:solidFill>
                  <a:srgbClr val="84AA33"/>
                </a:solidFill>
                <a:latin typeface="Times New Roman"/>
                <a:cs typeface="Times New Roman"/>
              </a:rPr>
              <a:t>µ</a:t>
            </a:r>
            <a:r>
              <a:rPr lang="en-US" sz="2400" i="1" baseline="-25000" dirty="0">
                <a:solidFill>
                  <a:srgbClr val="84AA33"/>
                </a:solidFill>
                <a:latin typeface="Times New Roman"/>
                <a:cs typeface="Times New Roman"/>
              </a:rPr>
              <a:t>2</a:t>
            </a:r>
            <a:r>
              <a:rPr lang="en-US" sz="2400" dirty="0">
                <a:latin typeface="Times New Roman"/>
                <a:cs typeface="Times New Roman"/>
              </a:rPr>
              <a:t>(</a:t>
            </a:r>
            <a:r>
              <a:rPr lang="en-US" sz="2400" i="1" dirty="0">
                <a:latin typeface="Times New Roman"/>
                <a:cs typeface="Times New Roman"/>
              </a:rPr>
              <a:t>x</a:t>
            </a:r>
            <a:r>
              <a:rPr lang="en-US" sz="2400" dirty="0">
                <a:latin typeface="Times New Roman"/>
                <a:cs typeface="Times New Roman"/>
              </a:rPr>
              <a:t>)</a:t>
            </a:r>
            <a:r>
              <a:rPr lang="en-US" sz="2400" i="1" dirty="0">
                <a:latin typeface="Times New Roman"/>
                <a:cs typeface="Times New Roman"/>
              </a:rPr>
              <a:t> ∙ </a:t>
            </a:r>
            <a:r>
              <a:rPr lang="en-US" sz="2400" i="1" dirty="0">
                <a:solidFill>
                  <a:srgbClr val="84AA33"/>
                </a:solidFill>
                <a:latin typeface="Times New Roman"/>
                <a:cs typeface="Times New Roman"/>
              </a:rPr>
              <a:t>µ</a:t>
            </a:r>
            <a:r>
              <a:rPr lang="en-US" sz="2400" i="1" baseline="-25000" dirty="0">
                <a:solidFill>
                  <a:srgbClr val="84AA33"/>
                </a:solidFill>
                <a:latin typeface="Times New Roman"/>
                <a:cs typeface="Times New Roman"/>
              </a:rPr>
              <a:t>3</a:t>
            </a:r>
            <a:r>
              <a:rPr lang="en-US" sz="2400" i="1" baseline="-25000" dirty="0">
                <a:latin typeface="Times New Roman"/>
                <a:cs typeface="Times New Roman"/>
              </a:rPr>
              <a:t> </a:t>
            </a:r>
            <a:r>
              <a:rPr lang="en-US" sz="2400" dirty="0">
                <a:latin typeface="Times New Roman"/>
                <a:cs typeface="Times New Roman"/>
              </a:rPr>
              <a:t>(</a:t>
            </a:r>
            <a:r>
              <a:rPr lang="en-US" sz="2400" i="1" dirty="0">
                <a:latin typeface="Times New Roman"/>
                <a:cs typeface="Times New Roman"/>
              </a:rPr>
              <a:t>x</a:t>
            </a:r>
            <a:r>
              <a:rPr lang="en-US" sz="2400" dirty="0">
                <a:latin typeface="Times New Roman"/>
                <a:cs typeface="Times New Roman"/>
              </a:rPr>
              <a:t>)</a:t>
            </a:r>
            <a:r>
              <a:rPr lang="en-US" sz="2400" i="1" dirty="0">
                <a:latin typeface="Times New Roman"/>
                <a:cs typeface="Times New Roman"/>
              </a:rPr>
              <a:t> ∙ </a:t>
            </a:r>
            <a:r>
              <a:rPr lang="en-US" sz="2400" i="1" dirty="0">
                <a:solidFill>
                  <a:srgbClr val="6699FF"/>
                </a:solidFill>
                <a:latin typeface="Times New Roman"/>
                <a:cs typeface="Times New Roman"/>
              </a:rPr>
              <a:t>M</a:t>
            </a:r>
            <a:r>
              <a:rPr lang="en-US" sz="2400" i="1" baseline="-25000" dirty="0">
                <a:solidFill>
                  <a:srgbClr val="6699FF"/>
                </a:solidFill>
                <a:latin typeface="Times New Roman"/>
                <a:cs typeface="Times New Roman"/>
              </a:rPr>
              <a:t>4</a:t>
            </a:r>
            <a:r>
              <a:rPr lang="en-US" sz="2400" dirty="0">
                <a:latin typeface="Times New Roman"/>
                <a:cs typeface="Times New Roman"/>
              </a:rPr>
              <a:t>(</a:t>
            </a:r>
            <a:r>
              <a:rPr lang="en-US" sz="2400" i="1" dirty="0" smtClean="0">
                <a:latin typeface="Times New Roman"/>
                <a:cs typeface="Times New Roman"/>
              </a:rPr>
              <a:t>x</a:t>
            </a:r>
            <a:r>
              <a:rPr lang="en-US" sz="2400" dirty="0">
                <a:latin typeface="Times New Roman"/>
                <a:cs typeface="Times New Roman"/>
              </a:rPr>
              <a:t>)</a:t>
            </a:r>
          </a:p>
          <a:p>
            <a:pPr marL="342900" indent="-342900">
              <a:spcBef>
                <a:spcPct val="20000"/>
              </a:spcBef>
              <a:buFont typeface="Arial" charset="0"/>
              <a:buChar char="•"/>
            </a:pPr>
            <a:r>
              <a:rPr lang="en-US" dirty="0"/>
              <a:t>But we’ll be using</a:t>
            </a:r>
            <a:br>
              <a:rPr lang="en-US" dirty="0"/>
            </a:br>
            <a:r>
              <a:rPr lang="en-US" sz="2400" i="1" dirty="0" smtClean="0">
                <a:solidFill>
                  <a:srgbClr val="84AA33"/>
                </a:solidFill>
                <a:latin typeface="Times New Roman"/>
                <a:cs typeface="Times New Roman"/>
              </a:rPr>
              <a:t>b</a:t>
            </a:r>
            <a:r>
              <a:rPr lang="en-US" sz="2400" dirty="0">
                <a:latin typeface="Times New Roman"/>
                <a:cs typeface="Times New Roman"/>
              </a:rPr>
              <a:t>(</a:t>
            </a:r>
            <a:r>
              <a:rPr lang="en-US" sz="2400" i="1" dirty="0" smtClean="0">
                <a:latin typeface="Times New Roman"/>
                <a:cs typeface="Times New Roman"/>
              </a:rPr>
              <a:t>x</a:t>
            </a:r>
            <a:r>
              <a:rPr lang="en-US" sz="2400" dirty="0">
                <a:latin typeface="Times New Roman"/>
                <a:cs typeface="Times New Roman"/>
              </a:rPr>
              <a:t>)</a:t>
            </a:r>
            <a:r>
              <a:rPr lang="en-US" sz="2400" i="1" dirty="0" smtClean="0">
                <a:latin typeface="Times New Roman"/>
                <a:cs typeface="Times New Roman"/>
              </a:rPr>
              <a:t> </a:t>
            </a:r>
            <a:r>
              <a:rPr lang="en-US" sz="2400" i="1" dirty="0">
                <a:latin typeface="Times New Roman"/>
                <a:cs typeface="Times New Roman"/>
              </a:rPr>
              <a:t>= </a:t>
            </a:r>
            <a:r>
              <a:rPr lang="en-US" sz="2400" i="1" dirty="0" smtClean="0">
                <a:solidFill>
                  <a:srgbClr val="84AA33"/>
                </a:solidFill>
                <a:latin typeface="Times New Roman"/>
                <a:cs typeface="Times New Roman"/>
              </a:rPr>
              <a:t>µ</a:t>
            </a:r>
            <a:r>
              <a:rPr lang="en-US" sz="2400" i="1" baseline="-25000" dirty="0" smtClean="0">
                <a:solidFill>
                  <a:srgbClr val="84AA33"/>
                </a:solidFill>
                <a:latin typeface="Times New Roman"/>
                <a:cs typeface="Times New Roman"/>
              </a:rPr>
              <a:t>1</a:t>
            </a:r>
            <a:r>
              <a:rPr lang="en-US" sz="2400" dirty="0">
                <a:latin typeface="Times New Roman"/>
                <a:cs typeface="Times New Roman"/>
              </a:rPr>
              <a:t>(</a:t>
            </a:r>
            <a:r>
              <a:rPr lang="en-US" sz="2400" i="1" dirty="0" smtClean="0">
                <a:latin typeface="Times New Roman"/>
                <a:cs typeface="Times New Roman"/>
              </a:rPr>
              <a:t>x</a:t>
            </a:r>
            <a:r>
              <a:rPr lang="en-US" sz="2400" dirty="0">
                <a:latin typeface="Times New Roman"/>
                <a:cs typeface="Times New Roman"/>
              </a:rPr>
              <a:t>)</a:t>
            </a:r>
            <a:r>
              <a:rPr lang="en-US" sz="2400" i="1" dirty="0" smtClean="0">
                <a:latin typeface="Times New Roman"/>
                <a:cs typeface="Times New Roman"/>
              </a:rPr>
              <a:t> </a:t>
            </a:r>
            <a:r>
              <a:rPr lang="en-US" sz="2400" i="1" dirty="0">
                <a:latin typeface="Times New Roman"/>
                <a:cs typeface="Times New Roman"/>
              </a:rPr>
              <a:t>∙ </a:t>
            </a:r>
            <a:r>
              <a:rPr lang="en-US" sz="2400" i="1" dirty="0" smtClean="0">
                <a:solidFill>
                  <a:srgbClr val="84AA33"/>
                </a:solidFill>
                <a:latin typeface="Times New Roman"/>
                <a:cs typeface="Times New Roman"/>
              </a:rPr>
              <a:t>µ</a:t>
            </a:r>
            <a:r>
              <a:rPr lang="en-US" sz="2400" i="1" baseline="-25000" dirty="0" smtClean="0">
                <a:solidFill>
                  <a:srgbClr val="84AA33"/>
                </a:solidFill>
                <a:latin typeface="Times New Roman"/>
                <a:cs typeface="Times New Roman"/>
              </a:rPr>
              <a:t>2</a:t>
            </a:r>
            <a:r>
              <a:rPr lang="en-US" sz="2400" dirty="0">
                <a:latin typeface="Times New Roman"/>
                <a:cs typeface="Times New Roman"/>
              </a:rPr>
              <a:t>(</a:t>
            </a:r>
            <a:r>
              <a:rPr lang="en-US" sz="2400" i="1" dirty="0" smtClean="0">
                <a:latin typeface="Times New Roman"/>
                <a:cs typeface="Times New Roman"/>
              </a:rPr>
              <a:t>x</a:t>
            </a:r>
            <a:r>
              <a:rPr lang="en-US" sz="2400" dirty="0">
                <a:latin typeface="Times New Roman"/>
                <a:cs typeface="Times New Roman"/>
              </a:rPr>
              <a:t>)</a:t>
            </a:r>
            <a:r>
              <a:rPr lang="en-US" sz="2400" i="1" dirty="0" smtClean="0">
                <a:latin typeface="Times New Roman"/>
                <a:cs typeface="Times New Roman"/>
              </a:rPr>
              <a:t> </a:t>
            </a:r>
            <a:r>
              <a:rPr lang="en-US" sz="2400" i="1" dirty="0">
                <a:latin typeface="Times New Roman"/>
                <a:cs typeface="Times New Roman"/>
              </a:rPr>
              <a:t>∙ </a:t>
            </a:r>
            <a:r>
              <a:rPr lang="en-US" sz="2400" i="1" dirty="0">
                <a:solidFill>
                  <a:srgbClr val="84AA33"/>
                </a:solidFill>
                <a:latin typeface="Times New Roman"/>
                <a:cs typeface="Times New Roman"/>
              </a:rPr>
              <a:t>µ</a:t>
            </a:r>
            <a:r>
              <a:rPr lang="en-US" sz="2400" i="1" baseline="-25000" dirty="0">
                <a:solidFill>
                  <a:srgbClr val="84AA33"/>
                </a:solidFill>
                <a:latin typeface="Times New Roman"/>
                <a:cs typeface="Times New Roman"/>
              </a:rPr>
              <a:t>3</a:t>
            </a:r>
            <a:r>
              <a:rPr lang="en-US" sz="2400" i="1" baseline="-25000" dirty="0">
                <a:latin typeface="Times New Roman"/>
                <a:cs typeface="Times New Roman"/>
              </a:rPr>
              <a:t> </a:t>
            </a:r>
            <a:r>
              <a:rPr lang="en-US" sz="2400" dirty="0">
                <a:latin typeface="Times New Roman"/>
                <a:cs typeface="Times New Roman"/>
              </a:rPr>
              <a:t>(</a:t>
            </a:r>
            <a:r>
              <a:rPr lang="en-US" sz="2400" i="1" dirty="0" smtClean="0">
                <a:latin typeface="Times New Roman"/>
                <a:cs typeface="Times New Roman"/>
              </a:rPr>
              <a:t>x</a:t>
            </a:r>
            <a:r>
              <a:rPr lang="en-US" sz="2400" dirty="0">
                <a:latin typeface="Times New Roman"/>
                <a:cs typeface="Times New Roman"/>
              </a:rPr>
              <a:t>)</a:t>
            </a:r>
            <a:r>
              <a:rPr lang="en-US" sz="2400" i="1" dirty="0" smtClean="0">
                <a:latin typeface="Times New Roman"/>
                <a:cs typeface="Times New Roman"/>
              </a:rPr>
              <a:t> </a:t>
            </a:r>
            <a:r>
              <a:rPr lang="en-US" sz="2400" i="1" dirty="0">
                <a:latin typeface="Times New Roman"/>
                <a:cs typeface="Times New Roman"/>
              </a:rPr>
              <a:t>∙ </a:t>
            </a:r>
            <a:r>
              <a:rPr lang="en-US" sz="2400" i="1" dirty="0" smtClean="0">
                <a:solidFill>
                  <a:srgbClr val="84AA33"/>
                </a:solidFill>
                <a:latin typeface="Times New Roman"/>
                <a:cs typeface="Times New Roman"/>
              </a:rPr>
              <a:t>µ</a:t>
            </a:r>
            <a:r>
              <a:rPr lang="en-US" sz="2400" i="1" baseline="-25000" dirty="0" smtClean="0">
                <a:solidFill>
                  <a:srgbClr val="84AA33"/>
                </a:solidFill>
                <a:latin typeface="Times New Roman"/>
                <a:cs typeface="Times New Roman"/>
              </a:rPr>
              <a:t>4</a:t>
            </a:r>
            <a:r>
              <a:rPr lang="en-US" sz="2400" dirty="0">
                <a:latin typeface="Times New Roman"/>
                <a:cs typeface="Times New Roman"/>
              </a:rPr>
              <a:t>(</a:t>
            </a:r>
            <a:r>
              <a:rPr lang="en-US" sz="2400" i="1" dirty="0" smtClean="0">
                <a:latin typeface="Times New Roman"/>
                <a:cs typeface="Times New Roman"/>
              </a:rPr>
              <a:t>x</a:t>
            </a:r>
            <a:r>
              <a:rPr lang="en-US" sz="2400" dirty="0">
                <a:latin typeface="Times New Roman"/>
                <a:cs typeface="Times New Roman"/>
              </a:rPr>
              <a:t>)</a:t>
            </a:r>
            <a:endParaRPr lang="en-US" sz="2400" i="1" dirty="0">
              <a:latin typeface="Times New Roman"/>
              <a:cs typeface="Times New Roman"/>
            </a:endParaRPr>
          </a:p>
          <a:p>
            <a:pPr marL="342900" indent="-342900">
              <a:spcBef>
                <a:spcPct val="20000"/>
              </a:spcBef>
              <a:buFont typeface="Arial" charset="0"/>
              <a:buChar char="•"/>
            </a:pPr>
            <a:endParaRPr lang="en-US" sz="1200" dirty="0"/>
          </a:p>
          <a:p>
            <a:pPr marL="342900" indent="-342900">
              <a:spcBef>
                <a:spcPct val="20000"/>
              </a:spcBef>
              <a:buFont typeface="Arial" charset="0"/>
              <a:buChar char="•"/>
            </a:pPr>
            <a:r>
              <a:rPr lang="en-US" sz="2400" b="1" dirty="0"/>
              <a:t>Choose the simple distribution </a:t>
            </a:r>
            <a:r>
              <a:rPr lang="en-US" sz="2400" b="1" i="1" dirty="0">
                <a:solidFill>
                  <a:srgbClr val="84AA33"/>
                </a:solidFill>
                <a:latin typeface="Times New Roman"/>
                <a:cs typeface="Times New Roman"/>
              </a:rPr>
              <a:t>b</a:t>
            </a:r>
            <a:r>
              <a:rPr lang="en-US" sz="2400" b="1" dirty="0">
                <a:solidFill>
                  <a:srgbClr val="84AA33"/>
                </a:solidFill>
              </a:rPr>
              <a:t> </a:t>
            </a:r>
            <a:r>
              <a:rPr lang="en-US" sz="2400" b="1" dirty="0"/>
              <a:t>that minimizes </a:t>
            </a:r>
            <a:r>
              <a:rPr lang="en-US" sz="2400" b="1" i="1" dirty="0">
                <a:latin typeface="Times New Roman"/>
                <a:cs typeface="Times New Roman"/>
              </a:rPr>
              <a:t>KL(</a:t>
            </a:r>
            <a:r>
              <a:rPr lang="en-US" sz="2400" b="1" i="1" dirty="0">
                <a:solidFill>
                  <a:srgbClr val="6699FF"/>
                </a:solidFill>
                <a:latin typeface="Times New Roman"/>
                <a:cs typeface="Times New Roman"/>
              </a:rPr>
              <a:t>p</a:t>
            </a:r>
            <a:r>
              <a:rPr lang="en-US" sz="2400" b="1" i="1" dirty="0">
                <a:latin typeface="Times New Roman"/>
                <a:cs typeface="Times New Roman"/>
              </a:rPr>
              <a:t> || </a:t>
            </a:r>
            <a:r>
              <a:rPr lang="en-US" sz="2400" b="1" i="1" dirty="0">
                <a:solidFill>
                  <a:srgbClr val="84AA33"/>
                </a:solidFill>
                <a:latin typeface="Times New Roman"/>
                <a:cs typeface="Times New Roman"/>
              </a:rPr>
              <a:t>b</a:t>
            </a:r>
            <a:r>
              <a:rPr lang="en-US" sz="2400" b="1" i="1" dirty="0">
                <a:latin typeface="Times New Roman"/>
                <a:cs typeface="Times New Roman"/>
              </a:rPr>
              <a:t>)</a:t>
            </a:r>
            <a:r>
              <a:rPr lang="en-US" sz="2400" b="1" dirty="0"/>
              <a:t>.</a:t>
            </a:r>
          </a:p>
          <a:p>
            <a:pPr marL="342900" indent="-342900">
              <a:spcBef>
                <a:spcPct val="20000"/>
              </a:spcBef>
              <a:buFont typeface="Arial" charset="0"/>
              <a:buChar char="•"/>
            </a:pPr>
            <a:r>
              <a:rPr lang="en-US" sz="2400" dirty="0"/>
              <a:t>Then, work backward from belief </a:t>
            </a:r>
            <a:r>
              <a:rPr lang="en-US" sz="2400" b="1" i="1" dirty="0">
                <a:solidFill>
                  <a:srgbClr val="84AA33"/>
                </a:solidFill>
                <a:latin typeface="Times New Roman"/>
                <a:cs typeface="Times New Roman"/>
              </a:rPr>
              <a:t>b</a:t>
            </a:r>
            <a:r>
              <a:rPr lang="en-US" sz="2400" dirty="0">
                <a:solidFill>
                  <a:srgbClr val="84AA33"/>
                </a:solidFill>
              </a:rPr>
              <a:t> </a:t>
            </a:r>
            <a:r>
              <a:rPr lang="en-US" sz="2400" dirty="0"/>
              <a:t>to message </a:t>
            </a:r>
            <a:r>
              <a:rPr lang="en-US" sz="2400" i="1" dirty="0">
                <a:solidFill>
                  <a:srgbClr val="84AA33"/>
                </a:solidFill>
                <a:latin typeface="Times New Roman"/>
                <a:cs typeface="Times New Roman"/>
              </a:rPr>
              <a:t>µ</a:t>
            </a:r>
            <a:r>
              <a:rPr lang="en-US" sz="2400" i="1" baseline="-25000" dirty="0">
                <a:solidFill>
                  <a:srgbClr val="84AA33"/>
                </a:solidFill>
                <a:latin typeface="Times New Roman"/>
                <a:cs typeface="Times New Roman"/>
              </a:rPr>
              <a:t>4</a:t>
            </a:r>
            <a:r>
              <a:rPr lang="en-US" sz="2400" dirty="0"/>
              <a:t>.  </a:t>
            </a:r>
          </a:p>
          <a:p>
            <a:pPr marL="742950" lvl="1" indent="-285750">
              <a:spcBef>
                <a:spcPct val="20000"/>
              </a:spcBef>
              <a:buFont typeface="Arial" charset="0"/>
              <a:buChar char="–"/>
            </a:pPr>
            <a:r>
              <a:rPr lang="en-US" sz="2000" dirty="0"/>
              <a:t>Take </a:t>
            </a:r>
            <a:r>
              <a:rPr lang="el-GR" sz="2000" i="1" dirty="0">
                <a:latin typeface="Times New Roman"/>
                <a:cs typeface="Times New Roman"/>
              </a:rPr>
              <a:t>θ</a:t>
            </a:r>
            <a:r>
              <a:rPr lang="en-US" sz="2000" dirty="0"/>
              <a:t> vector of </a:t>
            </a:r>
            <a:r>
              <a:rPr lang="en-US" sz="2000" b="1" i="1" dirty="0">
                <a:solidFill>
                  <a:srgbClr val="84AA33"/>
                </a:solidFill>
                <a:latin typeface="Times New Roman"/>
                <a:cs typeface="Times New Roman"/>
              </a:rPr>
              <a:t>b</a:t>
            </a:r>
            <a:r>
              <a:rPr lang="en-US" sz="2000" dirty="0" smtClean="0"/>
              <a:t> </a:t>
            </a:r>
            <a:r>
              <a:rPr lang="en-US" sz="2000" dirty="0"/>
              <a:t>and subtract </a:t>
            </a:r>
            <a:br>
              <a:rPr lang="en-US" sz="2000" dirty="0"/>
            </a:br>
            <a:r>
              <a:rPr lang="en-US" sz="2000" dirty="0"/>
              <a:t>off the </a:t>
            </a:r>
            <a:r>
              <a:rPr lang="el-GR" sz="2000" i="1" dirty="0" smtClean="0">
                <a:latin typeface="Times New Roman"/>
                <a:cs typeface="Times New Roman"/>
              </a:rPr>
              <a:t>θ</a:t>
            </a:r>
            <a:r>
              <a:rPr lang="en-US" sz="2000" dirty="0" smtClean="0"/>
              <a:t> </a:t>
            </a:r>
            <a:r>
              <a:rPr lang="en-US" sz="2000" dirty="0"/>
              <a:t>vectors of </a:t>
            </a:r>
            <a:r>
              <a:rPr lang="en-US" sz="2000" i="1" dirty="0">
                <a:solidFill>
                  <a:srgbClr val="84AA33"/>
                </a:solidFill>
                <a:latin typeface="Times New Roman"/>
                <a:cs typeface="Times New Roman"/>
              </a:rPr>
              <a:t>µ</a:t>
            </a:r>
            <a:r>
              <a:rPr lang="en-US" sz="2000" i="1" baseline="-25000" dirty="0">
                <a:solidFill>
                  <a:srgbClr val="84AA33"/>
                </a:solidFill>
                <a:latin typeface="Times New Roman"/>
                <a:cs typeface="Times New Roman"/>
              </a:rPr>
              <a:t>1</a:t>
            </a:r>
            <a:r>
              <a:rPr lang="en-US" sz="2000" i="1" dirty="0">
                <a:latin typeface="Times New Roman"/>
                <a:cs typeface="Times New Roman"/>
              </a:rPr>
              <a:t>, </a:t>
            </a:r>
            <a:r>
              <a:rPr lang="en-US" sz="2000" i="1" dirty="0">
                <a:solidFill>
                  <a:srgbClr val="84AA33"/>
                </a:solidFill>
                <a:latin typeface="Times New Roman"/>
                <a:cs typeface="Times New Roman"/>
              </a:rPr>
              <a:t>µ</a:t>
            </a:r>
            <a:r>
              <a:rPr lang="en-US" sz="2000" i="1" baseline="-25000" dirty="0">
                <a:solidFill>
                  <a:srgbClr val="84AA33"/>
                </a:solidFill>
                <a:latin typeface="Times New Roman"/>
                <a:cs typeface="Times New Roman"/>
              </a:rPr>
              <a:t>2</a:t>
            </a:r>
            <a:r>
              <a:rPr lang="en-US" sz="2000" i="1" dirty="0">
                <a:latin typeface="Times New Roman"/>
                <a:cs typeface="Times New Roman"/>
              </a:rPr>
              <a:t>, </a:t>
            </a:r>
            <a:r>
              <a:rPr lang="en-US" sz="2000" i="1" dirty="0">
                <a:solidFill>
                  <a:srgbClr val="84AA33"/>
                </a:solidFill>
                <a:latin typeface="Times New Roman"/>
                <a:cs typeface="Times New Roman"/>
              </a:rPr>
              <a:t>µ</a:t>
            </a:r>
            <a:r>
              <a:rPr lang="en-US" sz="2000" i="1" baseline="-25000" dirty="0">
                <a:solidFill>
                  <a:srgbClr val="84AA33"/>
                </a:solidFill>
                <a:latin typeface="Times New Roman"/>
                <a:cs typeface="Times New Roman"/>
              </a:rPr>
              <a:t>3</a:t>
            </a:r>
            <a:r>
              <a:rPr lang="en-US" sz="2000" dirty="0"/>
              <a:t>.  </a:t>
            </a:r>
          </a:p>
          <a:p>
            <a:pPr marL="342900" indent="-342900">
              <a:spcBef>
                <a:spcPct val="20000"/>
              </a:spcBef>
              <a:buFont typeface="Arial" charset="0"/>
              <a:buChar char="–"/>
            </a:pPr>
            <a:r>
              <a:rPr lang="en-US" sz="2000" dirty="0"/>
              <a:t>Chooses </a:t>
            </a:r>
            <a:r>
              <a:rPr lang="en-US" sz="2000" i="1" dirty="0">
                <a:solidFill>
                  <a:srgbClr val="84AA33"/>
                </a:solidFill>
                <a:latin typeface="Times New Roman"/>
                <a:cs typeface="Times New Roman"/>
              </a:rPr>
              <a:t>µ</a:t>
            </a:r>
            <a:r>
              <a:rPr lang="en-US" sz="2000" i="1" baseline="-25000" dirty="0">
                <a:solidFill>
                  <a:srgbClr val="84AA33"/>
                </a:solidFill>
                <a:latin typeface="Times New Roman"/>
                <a:cs typeface="Times New Roman"/>
              </a:rPr>
              <a:t>4</a:t>
            </a:r>
            <a:r>
              <a:rPr lang="en-US" sz="2000" dirty="0"/>
              <a:t> to preserve </a:t>
            </a:r>
            <a:r>
              <a:rPr lang="en-US" sz="2000" i="1" dirty="0"/>
              <a:t>belief</a:t>
            </a:r>
            <a:r>
              <a:rPr lang="en-US" sz="2000" dirty="0"/>
              <a:t> well.</a:t>
            </a:r>
          </a:p>
        </p:txBody>
      </p:sp>
      <p:sp>
        <p:nvSpPr>
          <p:cNvPr id="51244" name="Line 49"/>
          <p:cNvSpPr>
            <a:spLocks noChangeShapeType="1"/>
          </p:cNvSpPr>
          <p:nvPr/>
        </p:nvSpPr>
        <p:spPr bwMode="auto">
          <a:xfrm>
            <a:off x="304800" y="1992313"/>
            <a:ext cx="4800600" cy="0"/>
          </a:xfrm>
          <a:prstGeom prst="line">
            <a:avLst/>
          </a:prstGeom>
          <a:noFill/>
          <a:ln w="19050">
            <a:solidFill>
              <a:srgbClr val="6699FF"/>
            </a:solidFill>
            <a:round/>
            <a:headEnd/>
            <a:tailEnd/>
          </a:ln>
        </p:spPr>
        <p:txBody>
          <a:bodyPr/>
          <a:lstStyle/>
          <a:p>
            <a:endParaRPr lang="en-US"/>
          </a:p>
        </p:txBody>
      </p:sp>
      <p:cxnSp>
        <p:nvCxnSpPr>
          <p:cNvPr id="5" name="Straight Arrow Connector 116"/>
          <p:cNvCxnSpPr/>
          <p:nvPr/>
        </p:nvCxnSpPr>
        <p:spPr>
          <a:xfrm flipH="1">
            <a:off x="7620000" y="4953000"/>
            <a:ext cx="0" cy="53340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43062" name="Group 54"/>
          <p:cNvGrpSpPr>
            <a:grpSpLocks/>
          </p:cNvGrpSpPr>
          <p:nvPr/>
        </p:nvGrpSpPr>
        <p:grpSpPr bwMode="auto">
          <a:xfrm>
            <a:off x="4794250" y="4471988"/>
            <a:ext cx="4057650" cy="2289175"/>
            <a:chOff x="3020" y="2817"/>
            <a:chExt cx="2556" cy="1442"/>
          </a:xfrm>
        </p:grpSpPr>
        <p:sp>
          <p:nvSpPr>
            <p:cNvPr id="51249" name="Rectangle 43"/>
            <p:cNvSpPr>
              <a:spLocks/>
            </p:cNvSpPr>
            <p:nvPr/>
          </p:nvSpPr>
          <p:spPr bwMode="auto">
            <a:xfrm>
              <a:off x="3274" y="2817"/>
              <a:ext cx="2302" cy="1442"/>
            </a:xfrm>
            <a:prstGeom prst="rect">
              <a:avLst/>
            </a:prstGeom>
            <a:solidFill>
              <a:schemeClr val="bg1"/>
            </a:solidFill>
            <a:ln w="25400">
              <a:solidFill>
                <a:srgbClr val="6699FF"/>
              </a:solidFill>
              <a:miter lim="800000"/>
              <a:headEnd/>
              <a:tailEnd/>
            </a:ln>
          </p:spPr>
          <p:txBody>
            <a:bodyPr/>
            <a:lstStyle/>
            <a:p>
              <a:pPr marL="342900" indent="-342900">
                <a:spcBef>
                  <a:spcPct val="20000"/>
                </a:spcBef>
                <a:buFont typeface="Arial" charset="0"/>
                <a:buNone/>
              </a:pPr>
              <a:r>
                <a:rPr lang="en-US" sz="2400" dirty="0"/>
                <a:t>That is, choose </a:t>
              </a:r>
              <a:r>
                <a:rPr lang="en-US" sz="2400" b="1" i="1" dirty="0">
                  <a:solidFill>
                    <a:srgbClr val="84AA33"/>
                  </a:solidFill>
                  <a:latin typeface="Times New Roman"/>
                  <a:cs typeface="Times New Roman"/>
                </a:rPr>
                <a:t>b</a:t>
              </a:r>
              <a:r>
                <a:rPr lang="en-US" sz="2400" dirty="0"/>
                <a:t> that assigns high probability to samples from </a:t>
              </a:r>
              <a:r>
                <a:rPr lang="en-US" sz="2400" b="1" i="1" dirty="0">
                  <a:solidFill>
                    <a:srgbClr val="6699FF"/>
                  </a:solidFill>
                  <a:latin typeface="Times New Roman"/>
                  <a:cs typeface="Times New Roman"/>
                </a:rPr>
                <a:t>p</a:t>
              </a:r>
              <a:r>
                <a:rPr lang="en-US" sz="2400" dirty="0" smtClean="0"/>
                <a:t>.</a:t>
              </a:r>
              <a:endParaRPr lang="en-US" sz="2400" dirty="0"/>
            </a:p>
            <a:p>
              <a:pPr marL="342900" indent="-342900">
                <a:spcBef>
                  <a:spcPct val="20000"/>
                </a:spcBef>
                <a:buFont typeface="Arial" charset="0"/>
                <a:buNone/>
              </a:pPr>
              <a:endParaRPr lang="el-GR" sz="2400" dirty="0"/>
            </a:p>
          </p:txBody>
        </p:sp>
        <p:sp>
          <p:nvSpPr>
            <p:cNvPr id="51250" name="AutoShape 50"/>
            <p:cNvSpPr>
              <a:spLocks noChangeArrowheads="1"/>
            </p:cNvSpPr>
            <p:nvPr/>
          </p:nvSpPr>
          <p:spPr bwMode="auto">
            <a:xfrm rot="1789912">
              <a:off x="3020" y="3025"/>
              <a:ext cx="385" cy="176"/>
            </a:xfrm>
            <a:prstGeom prst="leftArrow">
              <a:avLst>
                <a:gd name="adj1" fmla="val 50000"/>
                <a:gd name="adj2" fmla="val 54688"/>
              </a:avLst>
            </a:prstGeom>
            <a:solidFill>
              <a:srgbClr val="6699FF"/>
            </a:solidFill>
            <a:ln w="9525">
              <a:solidFill>
                <a:schemeClr val="tx1"/>
              </a:solidFill>
              <a:miter lim="800000"/>
              <a:headEnd/>
              <a:tailEnd/>
            </a:ln>
          </p:spPr>
          <p:txBody>
            <a:bodyPr wrap="none" anchor="ctr"/>
            <a:lstStyle/>
            <a:p>
              <a:pPr algn="ctr" defTabSz="914400"/>
              <a:endParaRPr lang="en-US" sz="1800">
                <a:latin typeface="Arial" charset="0"/>
              </a:endParaRPr>
            </a:p>
          </p:txBody>
        </p:sp>
      </p:grpSp>
      <p:cxnSp>
        <p:nvCxnSpPr>
          <p:cNvPr id="177" name="Straight Connector 176"/>
          <p:cNvCxnSpPr>
            <a:stCxn id="175" idx="4"/>
            <a:endCxn id="176" idx="0"/>
          </p:cNvCxnSpPr>
          <p:nvPr/>
        </p:nvCxnSpPr>
        <p:spPr>
          <a:xfrm>
            <a:off x="9342438" y="5259388"/>
            <a:ext cx="20637" cy="73977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3061" name="Rectangle 53"/>
          <p:cNvSpPr>
            <a:spLocks noChangeArrowheads="1"/>
          </p:cNvSpPr>
          <p:nvPr/>
        </p:nvSpPr>
        <p:spPr bwMode="auto">
          <a:xfrm>
            <a:off x="5543550" y="5610225"/>
            <a:ext cx="3244147" cy="1077218"/>
          </a:xfrm>
          <a:prstGeom prst="rect">
            <a:avLst/>
          </a:prstGeom>
          <a:noFill/>
          <a:ln w="9525">
            <a:noFill/>
            <a:miter lim="800000"/>
            <a:headEnd/>
            <a:tailEnd/>
          </a:ln>
        </p:spPr>
        <p:txBody>
          <a:bodyPr wrap="none">
            <a:spAutoFit/>
          </a:bodyPr>
          <a:lstStyle/>
          <a:p>
            <a:pPr defTabSz="914400"/>
            <a:r>
              <a:rPr lang="en-US" sz="2000" dirty="0"/>
              <a:t>Find </a:t>
            </a:r>
            <a:r>
              <a:rPr lang="en-US" sz="2000" b="1" i="1" dirty="0" smtClean="0">
                <a:solidFill>
                  <a:srgbClr val="84AA33"/>
                </a:solidFill>
                <a:latin typeface="Times New Roman"/>
                <a:cs typeface="Times New Roman"/>
              </a:rPr>
              <a:t>b</a:t>
            </a:r>
            <a:r>
              <a:rPr lang="en-US" sz="2000" dirty="0" smtClean="0"/>
              <a:t>’s </a:t>
            </a:r>
            <a:r>
              <a:rPr lang="en-US" sz="2000" dirty="0" err="1"/>
              <a:t>params</a:t>
            </a:r>
            <a:r>
              <a:rPr lang="en-US" sz="2000" dirty="0"/>
              <a:t> </a:t>
            </a:r>
            <a:r>
              <a:rPr lang="el-GR" sz="2000" i="1" dirty="0">
                <a:latin typeface="Times New Roman"/>
                <a:cs typeface="Times New Roman"/>
              </a:rPr>
              <a:t>θ</a:t>
            </a:r>
            <a:r>
              <a:rPr lang="en-US" sz="2000" dirty="0" smtClean="0"/>
              <a:t> </a:t>
            </a:r>
            <a:r>
              <a:rPr lang="en-US" sz="2000" dirty="0"/>
              <a:t>in closed </a:t>
            </a:r>
            <a:br>
              <a:rPr lang="en-US" sz="2000" dirty="0"/>
            </a:br>
            <a:r>
              <a:rPr lang="en-US" sz="2000" dirty="0"/>
              <a:t>form – or follow gradient:</a:t>
            </a:r>
            <a:br>
              <a:rPr lang="en-US" sz="2000" dirty="0"/>
            </a:br>
            <a:r>
              <a:rPr lang="en-US" sz="2400" b="1" i="1" dirty="0" err="1">
                <a:latin typeface="Times New Roman"/>
                <a:cs typeface="Times New Roman"/>
              </a:rPr>
              <a:t>E</a:t>
            </a:r>
            <a:r>
              <a:rPr lang="en-US" sz="3600" i="1" baseline="-25000" dirty="0" err="1">
                <a:latin typeface="Times New Roman"/>
                <a:cs typeface="Times New Roman"/>
              </a:rPr>
              <a:t>x~</a:t>
            </a:r>
            <a:r>
              <a:rPr lang="en-US" sz="3600" b="1" i="1" baseline="-25000" dirty="0" err="1">
                <a:solidFill>
                  <a:srgbClr val="6699FF"/>
                </a:solidFill>
                <a:latin typeface="Times New Roman"/>
                <a:cs typeface="Times New Roman"/>
              </a:rPr>
              <a:t>p</a:t>
            </a:r>
            <a:r>
              <a:rPr lang="en-US" sz="2400" dirty="0">
                <a:latin typeface="Times New Roman"/>
                <a:cs typeface="Times New Roman"/>
              </a:rPr>
              <a:t>[</a:t>
            </a:r>
            <a:r>
              <a:rPr lang="en-US" sz="2400" i="1" dirty="0">
                <a:latin typeface="Times New Roman"/>
                <a:cs typeface="Times New Roman"/>
              </a:rPr>
              <a:t>f</a:t>
            </a:r>
            <a:r>
              <a:rPr lang="en-US" sz="2400" dirty="0">
                <a:latin typeface="Times New Roman"/>
                <a:cs typeface="Times New Roman"/>
              </a:rPr>
              <a:t>(</a:t>
            </a:r>
            <a:r>
              <a:rPr lang="en-US" sz="2400" i="1" dirty="0">
                <a:latin typeface="Times New Roman"/>
                <a:cs typeface="Times New Roman"/>
              </a:rPr>
              <a:t>x</a:t>
            </a:r>
            <a:r>
              <a:rPr lang="en-US" sz="2400" dirty="0">
                <a:latin typeface="Times New Roman"/>
                <a:cs typeface="Times New Roman"/>
              </a:rPr>
              <a:t>)]</a:t>
            </a:r>
            <a:r>
              <a:rPr lang="en-US" sz="2400" i="1" dirty="0">
                <a:latin typeface="Times New Roman"/>
                <a:cs typeface="Times New Roman"/>
              </a:rPr>
              <a:t> – </a:t>
            </a:r>
            <a:r>
              <a:rPr lang="en-US" sz="2400" b="1" i="1" dirty="0" err="1">
                <a:latin typeface="Times New Roman"/>
                <a:cs typeface="Times New Roman"/>
              </a:rPr>
              <a:t>E</a:t>
            </a:r>
            <a:r>
              <a:rPr lang="en-US" sz="3600" i="1" baseline="-25000" dirty="0" err="1">
                <a:latin typeface="Times New Roman"/>
                <a:cs typeface="Times New Roman"/>
              </a:rPr>
              <a:t>x~</a:t>
            </a:r>
            <a:r>
              <a:rPr lang="en-US" sz="3600" b="1" i="1" baseline="-25000" dirty="0" err="1">
                <a:solidFill>
                  <a:srgbClr val="84AA33"/>
                </a:solidFill>
                <a:latin typeface="Times New Roman"/>
                <a:cs typeface="Times New Roman"/>
              </a:rPr>
              <a:t>b</a:t>
            </a:r>
            <a:r>
              <a:rPr lang="en-US" sz="2400" dirty="0">
                <a:latin typeface="Times New Roman"/>
                <a:cs typeface="Times New Roman"/>
              </a:rPr>
              <a:t>[</a:t>
            </a:r>
            <a:r>
              <a:rPr lang="en-US" sz="2400" i="1" dirty="0">
                <a:latin typeface="Times New Roman"/>
                <a:cs typeface="Times New Roman"/>
              </a:rPr>
              <a:t>f</a:t>
            </a:r>
            <a:r>
              <a:rPr lang="en-US" sz="2400" dirty="0">
                <a:latin typeface="Times New Roman"/>
                <a:cs typeface="Times New Roman"/>
              </a:rPr>
              <a:t>(</a:t>
            </a:r>
            <a:r>
              <a:rPr lang="en-US" sz="2400" i="1" dirty="0">
                <a:latin typeface="Times New Roman"/>
                <a:cs typeface="Times New Roman"/>
              </a:rPr>
              <a:t>x</a:t>
            </a:r>
            <a:r>
              <a:rPr lang="en-US" sz="2400" dirty="0">
                <a:latin typeface="Times New Roman"/>
                <a:cs typeface="Times New Roman"/>
              </a:rPr>
              <a:t>)]</a:t>
            </a:r>
          </a:p>
        </p:txBody>
      </p:sp>
      <p:pic>
        <p:nvPicPr>
          <p:cNvPr id="44080" name="Picture 48" descr="http://thumbs4.ebaystatic.com/d/l225/m/moE1vqTxs9qw3MxR7xu3_Kw.jpg"/>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6781800" y="2819400"/>
            <a:ext cx="428625" cy="428625"/>
          </a:xfrm>
          <a:prstGeom prst="rect">
            <a:avLst/>
          </a:prstGeom>
          <a:noFill/>
          <a:ln w="9525">
            <a:noFill/>
            <a:miter lim="800000"/>
            <a:headEnd/>
            <a:tailEnd/>
          </a:ln>
        </p:spPr>
      </p:pic>
    </p:spTree>
    <p:extLst>
      <p:ext uri="{BB962C8B-B14F-4D97-AF65-F5344CB8AC3E}">
        <p14:creationId xmlns:p14="http://schemas.microsoft.com/office/powerpoint/2010/main" val="125699606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 presetClass="entr" presetSubtype="32" fill="hold" nodeType="clickEffect">
                                  <p:stCondLst>
                                    <p:cond delay="0"/>
                                  </p:stCondLst>
                                  <p:childTnLst>
                                    <p:set>
                                      <p:cBhvr>
                                        <p:cTn id="6" dur="1" fill="hold">
                                          <p:stCondLst>
                                            <p:cond delay="0"/>
                                          </p:stCondLst>
                                        </p:cTn>
                                        <p:tgtEl>
                                          <p:spTgt spid="44080"/>
                                        </p:tgtEl>
                                        <p:attrNameLst>
                                          <p:attrName>style.visibility</p:attrName>
                                        </p:attrNameLst>
                                      </p:cBhvr>
                                      <p:to>
                                        <p:strVal val="visible"/>
                                      </p:to>
                                    </p:set>
                                    <p:animEffect transition="in" filter="circle(out)">
                                      <p:cBhvr>
                                        <p:cTn id="7" dur="2000"/>
                                        <p:tgtEl>
                                          <p:spTgt spid="44080"/>
                                        </p:tgtEl>
                                      </p:cBhvr>
                                    </p:animEffect>
                                  </p:childTnLst>
                                </p:cTn>
                              </p:par>
                            </p:childTnLst>
                          </p:cTn>
                        </p:par>
                      </p:childTnLst>
                    </p:cTn>
                  </p:par>
                  <p:par>
                    <p:cTn id="8" fill="hold">
                      <p:stCondLst>
                        <p:cond delay="indefinite"/>
                      </p:stCondLst>
                      <p:childTnLst>
                        <p:par>
                          <p:cTn id="9" fill="hold">
                            <p:stCondLst>
                              <p:cond delay="0"/>
                            </p:stCondLst>
                            <p:childTnLst>
                              <p:par>
                                <p:cTn id="10" presetID="1" presetClass="entr" presetSubtype="0" fill="hold" grpId="0" nodeType="clickEffect">
                                  <p:stCondLst>
                                    <p:cond delay="0"/>
                                  </p:stCondLst>
                                  <p:childTnLst>
                                    <p:set>
                                      <p:cBhvr>
                                        <p:cTn id="11" dur="1" fill="hold">
                                          <p:stCondLst>
                                            <p:cond delay="0"/>
                                          </p:stCondLst>
                                        </p:cTn>
                                        <p:tgtEl>
                                          <p:spTgt spid="2">
                                            <p:txEl>
                                              <p:pRg st="2" end="2"/>
                                            </p:txEl>
                                          </p:spTgt>
                                        </p:tgtEl>
                                        <p:attrNameLst>
                                          <p:attrName>style.visibility</p:attrName>
                                        </p:attrNameLst>
                                      </p:cBhvr>
                                      <p:to>
                                        <p:strVal val="visible"/>
                                      </p:to>
                                    </p:set>
                                  </p:childTnLst>
                                </p:cTn>
                              </p:par>
                            </p:childTnLst>
                          </p:cTn>
                        </p:par>
                      </p:childTnLst>
                    </p:cTn>
                  </p:par>
                  <p:par>
                    <p:cTn id="12" fill="hold">
                      <p:stCondLst>
                        <p:cond delay="indefinite"/>
                      </p:stCondLst>
                      <p:childTnLst>
                        <p:par>
                          <p:cTn id="13" fill="hold">
                            <p:stCondLst>
                              <p:cond delay="0"/>
                            </p:stCondLst>
                            <p:childTnLst>
                              <p:par>
                                <p:cTn id="14" presetID="1" presetClass="entr" presetSubtype="0" fill="hold" grpId="0" nodeType="clickEffect">
                                  <p:stCondLst>
                                    <p:cond delay="0"/>
                                  </p:stCondLst>
                                  <p:childTnLst>
                                    <p:set>
                                      <p:cBhvr>
                                        <p:cTn id="15" dur="1" fill="hold">
                                          <p:stCondLst>
                                            <p:cond delay="0"/>
                                          </p:stCondLst>
                                        </p:cTn>
                                        <p:tgtEl>
                                          <p:spTgt spid="2">
                                            <p:txEl>
                                              <p:pRg st="3" end="3"/>
                                            </p:txEl>
                                          </p:spTgt>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grpId="0" nodeType="clickEffect">
                                  <p:stCondLst>
                                    <p:cond delay="0"/>
                                  </p:stCondLst>
                                  <p:childTnLst>
                                    <p:set>
                                      <p:cBhvr>
                                        <p:cTn id="19" dur="1" fill="hold">
                                          <p:stCondLst>
                                            <p:cond delay="0"/>
                                          </p:stCondLst>
                                        </p:cTn>
                                        <p:tgtEl>
                                          <p:spTgt spid="2">
                                            <p:txEl>
                                              <p:pRg st="5" end="5"/>
                                            </p:txEl>
                                          </p:spTgt>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ntr" presetSubtype="0" fill="hold" grpId="0" nodeType="clickEffect">
                                  <p:stCondLst>
                                    <p:cond delay="0"/>
                                  </p:stCondLst>
                                  <p:childTnLst>
                                    <p:set>
                                      <p:cBhvr>
                                        <p:cTn id="23" dur="1" fill="hold">
                                          <p:stCondLst>
                                            <p:cond delay="0"/>
                                          </p:stCondLst>
                                        </p:cTn>
                                        <p:tgtEl>
                                          <p:spTgt spid="2">
                                            <p:txEl>
                                              <p:pRg st="6" end="6"/>
                                            </p:txEl>
                                          </p:spTgt>
                                        </p:tgtEl>
                                        <p:attrNameLst>
                                          <p:attrName>style.visibility</p:attrName>
                                        </p:attrNameLst>
                                      </p:cBhvr>
                                      <p:to>
                                        <p:strVal val="visible"/>
                                      </p:to>
                                    </p:set>
                                  </p:childTnLst>
                                </p:cTn>
                              </p:par>
                              <p:par>
                                <p:cTn id="24" presetID="1" presetClass="entr" presetSubtype="0" fill="hold" grpId="0" nodeType="withEffect">
                                  <p:stCondLst>
                                    <p:cond delay="0"/>
                                  </p:stCondLst>
                                  <p:childTnLst>
                                    <p:set>
                                      <p:cBhvr>
                                        <p:cTn id="25" dur="1" fill="hold">
                                          <p:stCondLst>
                                            <p:cond delay="0"/>
                                          </p:stCondLst>
                                        </p:cTn>
                                        <p:tgtEl>
                                          <p:spTgt spid="2">
                                            <p:txEl>
                                              <p:pRg st="7" end="7"/>
                                            </p:txEl>
                                          </p:spTgt>
                                        </p:tgtEl>
                                        <p:attrNameLst>
                                          <p:attrName>style.visibility</p:attrName>
                                        </p:attrNameLst>
                                      </p:cBhvr>
                                      <p:to>
                                        <p:strVal val="visible"/>
                                      </p:to>
                                    </p:set>
                                  </p:childTnLst>
                                </p:cTn>
                              </p:par>
                            </p:childTnLst>
                          </p:cTn>
                        </p:par>
                      </p:childTnLst>
                    </p:cTn>
                  </p:par>
                  <p:par>
                    <p:cTn id="26" fill="hold">
                      <p:stCondLst>
                        <p:cond delay="indefinite"/>
                      </p:stCondLst>
                      <p:childTnLst>
                        <p:par>
                          <p:cTn id="27" fill="hold">
                            <p:stCondLst>
                              <p:cond delay="0"/>
                            </p:stCondLst>
                            <p:childTnLst>
                              <p:par>
                                <p:cTn id="28" presetID="2" presetClass="entr" presetSubtype="6" fill="hold" nodeType="clickEffect">
                                  <p:stCondLst>
                                    <p:cond delay="0"/>
                                  </p:stCondLst>
                                  <p:childTnLst>
                                    <p:set>
                                      <p:cBhvr>
                                        <p:cTn id="29" dur="1" fill="hold">
                                          <p:stCondLst>
                                            <p:cond delay="0"/>
                                          </p:stCondLst>
                                        </p:cTn>
                                        <p:tgtEl>
                                          <p:spTgt spid="43062"/>
                                        </p:tgtEl>
                                        <p:attrNameLst>
                                          <p:attrName>style.visibility</p:attrName>
                                        </p:attrNameLst>
                                      </p:cBhvr>
                                      <p:to>
                                        <p:strVal val="visible"/>
                                      </p:to>
                                    </p:set>
                                    <p:anim calcmode="lin" valueType="num">
                                      <p:cBhvr additive="base">
                                        <p:cTn id="30" dur="500" fill="hold"/>
                                        <p:tgtEl>
                                          <p:spTgt spid="43062"/>
                                        </p:tgtEl>
                                        <p:attrNameLst>
                                          <p:attrName>ppt_x</p:attrName>
                                        </p:attrNameLst>
                                      </p:cBhvr>
                                      <p:tavLst>
                                        <p:tav tm="0">
                                          <p:val>
                                            <p:strVal val="1+#ppt_w/2"/>
                                          </p:val>
                                        </p:tav>
                                        <p:tav tm="100000">
                                          <p:val>
                                            <p:strVal val="#ppt_x"/>
                                          </p:val>
                                        </p:tav>
                                      </p:tavLst>
                                    </p:anim>
                                    <p:anim calcmode="lin" valueType="num">
                                      <p:cBhvr additive="base">
                                        <p:cTn id="31" dur="500" fill="hold"/>
                                        <p:tgtEl>
                                          <p:spTgt spid="43062"/>
                                        </p:tgtEl>
                                        <p:attrNameLst>
                                          <p:attrName>ppt_y</p:attrName>
                                        </p:attrNameLst>
                                      </p:cBhvr>
                                      <p:tavLst>
                                        <p:tav tm="0">
                                          <p:val>
                                            <p:strVal val="1+#ppt_h/2"/>
                                          </p:val>
                                        </p:tav>
                                        <p:tav tm="100000">
                                          <p:val>
                                            <p:strVal val="#ppt_y"/>
                                          </p:val>
                                        </p:tav>
                                      </p:tavLst>
                                    </p:anim>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grpId="0" nodeType="clickEffect">
                                  <p:stCondLst>
                                    <p:cond delay="0"/>
                                  </p:stCondLst>
                                  <p:childTnLst>
                                    <p:set>
                                      <p:cBhvr>
                                        <p:cTn id="35" dur="1" fill="hold">
                                          <p:stCondLst>
                                            <p:cond delay="0"/>
                                          </p:stCondLst>
                                        </p:cTn>
                                        <p:tgtEl>
                                          <p:spTgt spid="43061"/>
                                        </p:tgtEl>
                                        <p:attrNameLst>
                                          <p:attrName>style.visibility</p:attrName>
                                        </p:attrNameLst>
                                      </p:cBhvr>
                                      <p:to>
                                        <p:strVal val="visible"/>
                                      </p:to>
                                    </p:set>
                                  </p:childTnLst>
                                </p:cTn>
                              </p:par>
                            </p:childTnLst>
                          </p:cTn>
                        </p:par>
                      </p:childTnLst>
                    </p:cTn>
                  </p:par>
                  <p:par>
                    <p:cTn id="36" fill="hold">
                      <p:stCondLst>
                        <p:cond delay="indefinite"/>
                      </p:stCondLst>
                      <p:childTnLst>
                        <p:par>
                          <p:cTn id="37" fill="hold">
                            <p:stCondLst>
                              <p:cond delay="0"/>
                            </p:stCondLst>
                            <p:childTnLst>
                              <p:par>
                                <p:cTn id="38" presetID="2" presetClass="entr" presetSubtype="4" fill="hold" grpId="0" nodeType="clickEffect">
                                  <p:stCondLst>
                                    <p:cond delay="0"/>
                                  </p:stCondLst>
                                  <p:childTnLst>
                                    <p:set>
                                      <p:cBhvr>
                                        <p:cTn id="39" dur="1" fill="hold">
                                          <p:stCondLst>
                                            <p:cond delay="0"/>
                                          </p:stCondLst>
                                        </p:cTn>
                                        <p:tgtEl>
                                          <p:spTgt spid="2">
                                            <p:txEl>
                                              <p:pRg st="8" end="8"/>
                                            </p:txEl>
                                          </p:spTgt>
                                        </p:tgtEl>
                                        <p:attrNameLst>
                                          <p:attrName>style.visibility</p:attrName>
                                        </p:attrNameLst>
                                      </p:cBhvr>
                                      <p:to>
                                        <p:strVal val="visible"/>
                                      </p:to>
                                    </p:set>
                                    <p:anim calcmode="lin" valueType="num">
                                      <p:cBhvr additive="base">
                                        <p:cTn id="40" dur="500" fill="hold"/>
                                        <p:tgtEl>
                                          <p:spTgt spid="2">
                                            <p:txEl>
                                              <p:pRg st="8" end="8"/>
                                            </p:txEl>
                                          </p:spTgt>
                                        </p:tgtEl>
                                        <p:attrNameLst>
                                          <p:attrName>ppt_x</p:attrName>
                                        </p:attrNameLst>
                                      </p:cBhvr>
                                      <p:tavLst>
                                        <p:tav tm="0">
                                          <p:val>
                                            <p:strVal val="#ppt_x"/>
                                          </p:val>
                                        </p:tav>
                                        <p:tav tm="100000">
                                          <p:val>
                                            <p:strVal val="#ppt_x"/>
                                          </p:val>
                                        </p:tav>
                                      </p:tavLst>
                                    </p:anim>
                                    <p:anim calcmode="lin" valueType="num">
                                      <p:cBhvr additive="base">
                                        <p:cTn id="41" dur="500" fill="hold"/>
                                        <p:tgtEl>
                                          <p:spTgt spid="2">
                                            <p:txEl>
                                              <p:pRg st="8" end="8"/>
                                            </p:txEl>
                                          </p:spTgt>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build="p"/>
      <p:bldP spid="43061" grpId="0"/>
    </p:bldLst>
  </p:timing>
</p:sld>
</file>

<file path=ppt/slides/slide3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64" name="Picture 163"/>
          <p:cNvPicPr>
            <a:picLocks noChangeAspect="1"/>
          </p:cNvPicPr>
          <p:nvPr/>
        </p:nvPicPr>
        <p:blipFill>
          <a:blip r:embed="rId3"/>
          <a:stretch>
            <a:fillRect/>
          </a:stretch>
        </p:blipFill>
        <p:spPr>
          <a:xfrm>
            <a:off x="6866736" y="1260987"/>
            <a:ext cx="1092036" cy="1565938"/>
          </a:xfrm>
          <a:prstGeom prst="rect">
            <a:avLst/>
          </a:prstGeom>
        </p:spPr>
      </p:pic>
      <p:sp>
        <p:nvSpPr>
          <p:cNvPr id="165" name="Rounded Rectangle 164"/>
          <p:cNvSpPr/>
          <p:nvPr/>
        </p:nvSpPr>
        <p:spPr>
          <a:xfrm>
            <a:off x="6984365" y="2644091"/>
            <a:ext cx="1588770" cy="1777215"/>
          </a:xfrm>
          <a:prstGeom prst="roundRect">
            <a:avLst/>
          </a:prstGeom>
          <a:solidFill>
            <a:schemeClr val="accent3"/>
          </a:solidFill>
          <a:ln>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graphicFrame>
        <p:nvGraphicFramePr>
          <p:cNvPr id="48" name="Table 47"/>
          <p:cNvGraphicFramePr>
            <a:graphicFrameLocks noGrp="1"/>
          </p:cNvGraphicFramePr>
          <p:nvPr>
            <p:extLst>
              <p:ext uri="{D42A27DB-BD31-4B8C-83A1-F6EECF244321}">
                <p14:modId xmlns:p14="http://schemas.microsoft.com/office/powerpoint/2010/main" val="2022711543"/>
              </p:ext>
            </p:extLst>
          </p:nvPr>
        </p:nvGraphicFramePr>
        <p:xfrm>
          <a:off x="7048950" y="2733364"/>
          <a:ext cx="1430032" cy="1633770"/>
        </p:xfrm>
        <a:graphic>
          <a:graphicData uri="http://schemas.openxmlformats.org/drawingml/2006/table">
            <a:tbl>
              <a:tblPr bandRow="1">
                <a:tableStyleId>{69C7853C-536D-4A76-A0AE-DD22124D55A5}</a:tableStyleId>
              </a:tblPr>
              <a:tblGrid>
                <a:gridCol w="874049"/>
                <a:gridCol w="555983"/>
              </a:tblGrid>
              <a:tr h="326754">
                <a:tc>
                  <a:txBody>
                    <a:bodyPr/>
                    <a:lstStyle/>
                    <a:p>
                      <a:pPr algn="ctr"/>
                      <a:r>
                        <a:rPr lang="en-US" sz="1600" dirty="0" err="1" smtClean="0"/>
                        <a:t>fo</a:t>
                      </a:r>
                      <a:endParaRPr lang="en-US" sz="1600" dirty="0">
                        <a:latin typeface="Handwriting - Dakota"/>
                        <a:cs typeface="Handwriting - Dakota"/>
                      </a:endParaRPr>
                    </a:p>
                  </a:txBody>
                  <a:tcPr marL="0" marR="0" marT="0" marB="0" anchor="ctr"/>
                </a:tc>
                <a:tc>
                  <a:txBody>
                    <a:bodyPr/>
                    <a:lstStyle/>
                    <a:p>
                      <a:pPr algn="ctr"/>
                      <a:r>
                        <a:rPr lang="en-US" sz="1600" dirty="0" smtClean="0"/>
                        <a:t>2.6</a:t>
                      </a:r>
                      <a:endParaRPr lang="en-US" sz="1600" dirty="0"/>
                    </a:p>
                  </a:txBody>
                  <a:tcPr marL="0" marR="0" marT="0" marB="0" anchor="ctr"/>
                </a:tc>
              </a:tr>
              <a:tr h="326754">
                <a:tc>
                  <a:txBody>
                    <a:bodyPr/>
                    <a:lstStyle/>
                    <a:p>
                      <a:pPr algn="ctr"/>
                      <a:r>
                        <a:rPr lang="en-US" sz="1600" dirty="0" smtClean="0"/>
                        <a:t>foo</a:t>
                      </a:r>
                      <a:endParaRPr lang="en-US" sz="1600" dirty="0">
                        <a:latin typeface="Handwriting - Dakota"/>
                        <a:cs typeface="Handwriting - Dakota"/>
                      </a:endParaRPr>
                    </a:p>
                  </a:txBody>
                  <a:tcPr marL="0" marR="0" marT="0" marB="0" anchor="ctr"/>
                </a:tc>
                <a:tc>
                  <a:txBody>
                    <a:bodyPr/>
                    <a:lstStyle/>
                    <a:p>
                      <a:pPr algn="ctr"/>
                      <a:r>
                        <a:rPr lang="en-US" sz="1600" dirty="0" smtClean="0"/>
                        <a:t>-0.5</a:t>
                      </a:r>
                      <a:endParaRPr lang="en-US" sz="1600" dirty="0"/>
                    </a:p>
                  </a:txBody>
                  <a:tcPr marL="0" marR="0" marT="0" marB="0" anchor="ctr"/>
                </a:tc>
              </a:tr>
              <a:tr h="326754">
                <a:tc>
                  <a:txBody>
                    <a:bodyPr/>
                    <a:lstStyle/>
                    <a:p>
                      <a:pPr algn="ctr"/>
                      <a:r>
                        <a:rPr lang="en-US" sz="1600" dirty="0" smtClean="0"/>
                        <a:t>bar</a:t>
                      </a:r>
                      <a:endParaRPr lang="en-US" sz="1600" dirty="0">
                        <a:latin typeface="Handwriting - Dakota"/>
                        <a:cs typeface="Handwriting - Dakota"/>
                      </a:endParaRPr>
                    </a:p>
                  </a:txBody>
                  <a:tcPr marL="0" marR="0" marT="0" marB="0" anchor="ctr"/>
                </a:tc>
                <a:tc>
                  <a:txBody>
                    <a:bodyPr/>
                    <a:lstStyle/>
                    <a:p>
                      <a:pPr algn="ctr"/>
                      <a:r>
                        <a:rPr lang="en-US" sz="1600" dirty="0" smtClean="0"/>
                        <a:t>1.2</a:t>
                      </a:r>
                      <a:endParaRPr lang="en-US" sz="1600" dirty="0"/>
                    </a:p>
                  </a:txBody>
                  <a:tcPr marL="0" marR="0" marT="0" marB="0" anchor="ctr"/>
                </a:tc>
              </a:tr>
              <a:tr h="326754">
                <a:tc>
                  <a:txBody>
                    <a:bodyPr/>
                    <a:lstStyle/>
                    <a:p>
                      <a:pPr algn="ctr"/>
                      <a:r>
                        <a:rPr lang="en-US" sz="1600" dirty="0" err="1" smtClean="0"/>
                        <a:t>az</a:t>
                      </a:r>
                      <a:endParaRPr lang="en-US" sz="1600" dirty="0">
                        <a:latin typeface="Handwriting - Dakota"/>
                        <a:cs typeface="Handwriting - Dakota"/>
                      </a:endParaRPr>
                    </a:p>
                  </a:txBody>
                  <a:tcPr marL="0" marR="0" marT="0" marB="0" anchor="ctr"/>
                </a:tc>
                <a:tc>
                  <a:txBody>
                    <a:bodyPr/>
                    <a:lstStyle/>
                    <a:p>
                      <a:pPr algn="ctr"/>
                      <a:r>
                        <a:rPr lang="en-US" sz="1600" dirty="0" smtClean="0"/>
                        <a:t>3.1</a:t>
                      </a:r>
                      <a:endParaRPr lang="en-US" sz="1600" dirty="0"/>
                    </a:p>
                  </a:txBody>
                  <a:tcPr marL="0" marR="0" marT="0" marB="0" anchor="ctr"/>
                </a:tc>
              </a:tr>
              <a:tr h="326754">
                <a:tc>
                  <a:txBody>
                    <a:bodyPr/>
                    <a:lstStyle/>
                    <a:p>
                      <a:pPr algn="ctr"/>
                      <a:r>
                        <a:rPr lang="en-US" sz="1600" dirty="0" err="1" smtClean="0"/>
                        <a:t>xy</a:t>
                      </a:r>
                      <a:endParaRPr lang="en-US" sz="1600" dirty="0">
                        <a:latin typeface="Handwriting - Dakota"/>
                        <a:cs typeface="Handwriting - Dakota"/>
                      </a:endParaRPr>
                    </a:p>
                  </a:txBody>
                  <a:tcPr marL="0" marR="0" marT="0" marB="0" anchor="ctr"/>
                </a:tc>
                <a:tc>
                  <a:txBody>
                    <a:bodyPr/>
                    <a:lstStyle/>
                    <a:p>
                      <a:pPr algn="ctr"/>
                      <a:r>
                        <a:rPr lang="en-US" sz="1600" dirty="0" smtClean="0"/>
                        <a:t>-6.0</a:t>
                      </a:r>
                      <a:endParaRPr lang="en-US" sz="1600" dirty="0"/>
                    </a:p>
                  </a:txBody>
                  <a:tcPr marL="0" marR="0" marT="0" marB="0" anchor="ctr"/>
                </a:tc>
              </a:tr>
            </a:tbl>
          </a:graphicData>
        </a:graphic>
      </p:graphicFrame>
      <p:pic>
        <p:nvPicPr>
          <p:cNvPr id="7" name="Picture 6"/>
          <p:cNvPicPr>
            <a:picLocks noChangeAspect="1"/>
          </p:cNvPicPr>
          <p:nvPr/>
        </p:nvPicPr>
        <p:blipFill>
          <a:blip r:embed="rId4"/>
          <a:stretch>
            <a:fillRect/>
          </a:stretch>
        </p:blipFill>
        <p:spPr>
          <a:xfrm>
            <a:off x="34460" y="2916759"/>
            <a:ext cx="1770185" cy="1982607"/>
          </a:xfrm>
          <a:prstGeom prst="rect">
            <a:avLst/>
          </a:prstGeom>
        </p:spPr>
      </p:pic>
      <p:pic>
        <p:nvPicPr>
          <p:cNvPr id="163" name="Picture 162"/>
          <p:cNvPicPr>
            <a:picLocks noChangeAspect="1"/>
          </p:cNvPicPr>
          <p:nvPr/>
        </p:nvPicPr>
        <p:blipFill>
          <a:blip r:embed="rId5"/>
          <a:stretch>
            <a:fillRect/>
          </a:stretch>
        </p:blipFill>
        <p:spPr>
          <a:xfrm rot="10593341">
            <a:off x="6094304" y="4496231"/>
            <a:ext cx="3235039" cy="2653197"/>
          </a:xfrm>
          <a:prstGeom prst="rect">
            <a:avLst/>
          </a:prstGeom>
        </p:spPr>
      </p:pic>
      <p:pic>
        <p:nvPicPr>
          <p:cNvPr id="75" name="Picture 74"/>
          <p:cNvPicPr>
            <a:picLocks noChangeAspect="1"/>
          </p:cNvPicPr>
          <p:nvPr/>
        </p:nvPicPr>
        <p:blipFill>
          <a:blip r:embed="rId6"/>
          <a:stretch>
            <a:fillRect/>
          </a:stretch>
        </p:blipFill>
        <p:spPr>
          <a:xfrm>
            <a:off x="566866" y="2049365"/>
            <a:ext cx="1089181" cy="985409"/>
          </a:xfrm>
          <a:prstGeom prst="rect">
            <a:avLst/>
          </a:prstGeom>
        </p:spPr>
      </p:pic>
      <p:sp>
        <p:nvSpPr>
          <p:cNvPr id="161" name="TextBox 160"/>
          <p:cNvSpPr txBox="1"/>
          <p:nvPr/>
        </p:nvSpPr>
        <p:spPr>
          <a:xfrm>
            <a:off x="6760948" y="5138086"/>
            <a:ext cx="1896915" cy="923330"/>
          </a:xfrm>
          <a:prstGeom prst="rect">
            <a:avLst/>
          </a:prstGeom>
          <a:solidFill>
            <a:schemeClr val="bg1"/>
          </a:solidFill>
          <a:ln w="31750">
            <a:solidFill>
              <a:schemeClr val="tx1"/>
            </a:solidFill>
          </a:ln>
        </p:spPr>
        <p:txBody>
          <a:bodyPr wrap="square" rtlCol="0">
            <a:spAutoFit/>
          </a:bodyPr>
          <a:lstStyle/>
          <a:p>
            <a:r>
              <a:rPr lang="en-US" sz="1800" dirty="0" smtClean="0">
                <a:solidFill>
                  <a:prstClr val="black"/>
                </a:solidFill>
                <a:latin typeface="Cambria"/>
                <a:ea typeface="ＭＳ Ｐゴシック" charset="0"/>
                <a:cs typeface="Cambria"/>
              </a:rPr>
              <a:t>Fit model that predicts same counts</a:t>
            </a:r>
            <a:endParaRPr lang="en-US" sz="1800" dirty="0">
              <a:solidFill>
                <a:prstClr val="black"/>
              </a:solidFill>
              <a:latin typeface="Cambria"/>
              <a:ea typeface="ＭＳ Ｐゴシック" charset="0"/>
              <a:cs typeface="Cambria"/>
            </a:endParaRPr>
          </a:p>
        </p:txBody>
      </p:sp>
      <p:sp>
        <p:nvSpPr>
          <p:cNvPr id="96" name="TextBox 95"/>
          <p:cNvSpPr txBox="1"/>
          <p:nvPr/>
        </p:nvSpPr>
        <p:spPr>
          <a:xfrm>
            <a:off x="416195" y="5132345"/>
            <a:ext cx="2131873" cy="646331"/>
          </a:xfrm>
          <a:prstGeom prst="rect">
            <a:avLst/>
          </a:prstGeom>
          <a:noFill/>
          <a:ln w="31750">
            <a:solidFill>
              <a:schemeClr val="tx1"/>
            </a:solidFill>
          </a:ln>
        </p:spPr>
        <p:txBody>
          <a:bodyPr wrap="square" rtlCol="0">
            <a:spAutoFit/>
          </a:bodyPr>
          <a:lstStyle/>
          <a:p>
            <a:r>
              <a:rPr lang="en-US" sz="1800" dirty="0" smtClean="0">
                <a:solidFill>
                  <a:prstClr val="black"/>
                </a:solidFill>
                <a:latin typeface="Cambria"/>
                <a:ea typeface="ＭＳ Ｐゴシック" charset="0"/>
                <a:cs typeface="Cambria"/>
              </a:rPr>
              <a:t>Broadcast </a:t>
            </a:r>
            <a:r>
              <a:rPr lang="en-US" sz="1800" i="1" dirty="0" smtClean="0">
                <a:solidFill>
                  <a:prstClr val="black"/>
                </a:solidFill>
                <a:latin typeface="Cambria"/>
                <a:ea typeface="ＭＳ Ｐゴシック" charset="0"/>
                <a:cs typeface="Cambria"/>
              </a:rPr>
              <a:t>n</a:t>
            </a:r>
            <a:r>
              <a:rPr lang="en-US" sz="1800" dirty="0" smtClean="0">
                <a:solidFill>
                  <a:prstClr val="black"/>
                </a:solidFill>
                <a:latin typeface="Cambria"/>
                <a:ea typeface="ＭＳ Ｐゴシック" charset="0"/>
                <a:cs typeface="Cambria"/>
              </a:rPr>
              <a:t>-gram counts </a:t>
            </a:r>
            <a:endParaRPr lang="en-US" sz="1800" dirty="0">
              <a:solidFill>
                <a:prstClr val="black"/>
              </a:solidFill>
              <a:latin typeface="Cambria"/>
              <a:ea typeface="ＭＳ Ｐゴシック" charset="0"/>
              <a:cs typeface="Cambria"/>
            </a:endParaRPr>
          </a:p>
        </p:txBody>
      </p:sp>
      <p:sp>
        <p:nvSpPr>
          <p:cNvPr id="159" name="Title 1"/>
          <p:cNvSpPr txBox="1">
            <a:spLocks/>
          </p:cNvSpPr>
          <p:nvPr/>
        </p:nvSpPr>
        <p:spPr>
          <a:xfrm>
            <a:off x="343535" y="81000"/>
            <a:ext cx="8229600" cy="1143000"/>
          </a:xfrm>
          <a:prstGeom prst="rect">
            <a:avLst/>
          </a:prstGeom>
        </p:spPr>
        <p:txBody>
          <a:bodyPr vert="horz" lIns="91440" tIns="45720" rIns="91440" bIns="45720" rtlCol="0" anchor="ctr">
            <a:normAutofit fontScale="92500"/>
          </a:bodyPr>
          <a:lstStyle>
            <a:lvl1pPr algn="ctr" defTabSz="457200" rtl="0" eaLnBrk="1" latinLnBrk="0" hangingPunct="1">
              <a:spcBef>
                <a:spcPct val="0"/>
              </a:spcBef>
              <a:buNone/>
              <a:defRPr sz="4400" b="0" i="0" kern="1200">
                <a:solidFill>
                  <a:schemeClr val="tx1"/>
                </a:solidFill>
                <a:latin typeface="Cambria"/>
                <a:ea typeface="+mj-ea"/>
                <a:cs typeface="Cambria"/>
              </a:defRPr>
            </a:lvl1pPr>
          </a:lstStyle>
          <a:p>
            <a:r>
              <a:rPr lang="en-US" dirty="0" smtClean="0">
                <a:solidFill>
                  <a:prstClr val="black"/>
                </a:solidFill>
              </a:rPr>
              <a:t>ML Estimation = Moment Matching</a:t>
            </a:r>
            <a:endParaRPr lang="en-US" dirty="0">
              <a:solidFill>
                <a:prstClr val="black"/>
              </a:solidFill>
            </a:endParaRPr>
          </a:p>
        </p:txBody>
      </p:sp>
      <p:grpSp>
        <p:nvGrpSpPr>
          <p:cNvPr id="2" name="Group 1"/>
          <p:cNvGrpSpPr/>
          <p:nvPr/>
        </p:nvGrpSpPr>
        <p:grpSpPr>
          <a:xfrm>
            <a:off x="2139857" y="1726058"/>
            <a:ext cx="1738015" cy="2881232"/>
            <a:chOff x="2139857" y="1726058"/>
            <a:chExt cx="1738015" cy="2881232"/>
          </a:xfrm>
        </p:grpSpPr>
        <p:sp>
          <p:nvSpPr>
            <p:cNvPr id="44" name="TextBox 43"/>
            <p:cNvSpPr txBox="1"/>
            <p:nvPr/>
          </p:nvSpPr>
          <p:spPr>
            <a:xfrm rot="21139816">
              <a:off x="2218720" y="1821697"/>
              <a:ext cx="1100820" cy="553998"/>
            </a:xfrm>
            <a:prstGeom prst="rect">
              <a:avLst/>
            </a:prstGeom>
            <a:noFill/>
          </p:spPr>
          <p:txBody>
            <a:bodyPr wrap="none" rtlCol="0">
              <a:spAutoFit/>
            </a:bodyPr>
            <a:lstStyle/>
            <a:p>
              <a:r>
                <a:rPr lang="en-US" sz="3000" dirty="0" err="1" smtClean="0">
                  <a:solidFill>
                    <a:prstClr val="black"/>
                  </a:solidFill>
                  <a:latin typeface="Cambria"/>
                  <a:ea typeface="ＭＳ Ｐゴシック" charset="0"/>
                  <a:cs typeface="Cambria"/>
                </a:rPr>
                <a:t>fo</a:t>
              </a:r>
              <a:r>
                <a:rPr lang="en-US" sz="3000" dirty="0" smtClean="0">
                  <a:solidFill>
                    <a:prstClr val="black"/>
                  </a:solidFill>
                  <a:latin typeface="Cambria"/>
                  <a:ea typeface="ＭＳ Ｐゴシック" charset="0"/>
                  <a:cs typeface="Cambria"/>
                </a:rPr>
                <a:t> = 3</a:t>
              </a:r>
              <a:endParaRPr lang="en-US" sz="3000" dirty="0">
                <a:solidFill>
                  <a:prstClr val="black"/>
                </a:solidFill>
                <a:latin typeface="Cambria"/>
                <a:ea typeface="ＭＳ Ｐゴシック" charset="0"/>
                <a:cs typeface="Cambria"/>
              </a:endParaRPr>
            </a:p>
          </p:txBody>
        </p:sp>
        <p:sp>
          <p:nvSpPr>
            <p:cNvPr id="45" name="TextBox 44"/>
            <p:cNvSpPr txBox="1"/>
            <p:nvPr/>
          </p:nvSpPr>
          <p:spPr>
            <a:xfrm>
              <a:off x="2532529" y="3175118"/>
              <a:ext cx="1337701" cy="553998"/>
            </a:xfrm>
            <a:prstGeom prst="rect">
              <a:avLst/>
            </a:prstGeom>
            <a:noFill/>
          </p:spPr>
          <p:txBody>
            <a:bodyPr wrap="none" rtlCol="0">
              <a:spAutoFit/>
            </a:bodyPr>
            <a:lstStyle/>
            <a:p>
              <a:r>
                <a:rPr lang="en-US" sz="3000" dirty="0" smtClean="0">
                  <a:solidFill>
                    <a:prstClr val="black"/>
                  </a:solidFill>
                  <a:latin typeface="Cambria"/>
                  <a:ea typeface="ＭＳ Ｐゴシック" charset="0"/>
                  <a:cs typeface="Cambria"/>
                </a:rPr>
                <a:t>bar = 2</a:t>
              </a:r>
              <a:endParaRPr lang="en-US" sz="3000" dirty="0">
                <a:solidFill>
                  <a:prstClr val="black"/>
                </a:solidFill>
                <a:latin typeface="Cambria"/>
                <a:ea typeface="ＭＳ Ｐゴシック" charset="0"/>
                <a:cs typeface="Cambria"/>
              </a:endParaRPr>
            </a:p>
          </p:txBody>
        </p:sp>
        <p:sp>
          <p:nvSpPr>
            <p:cNvPr id="46" name="TextBox 45"/>
            <p:cNvSpPr txBox="1"/>
            <p:nvPr/>
          </p:nvSpPr>
          <p:spPr>
            <a:xfrm rot="696683">
              <a:off x="2274734" y="4053292"/>
              <a:ext cx="1142898" cy="553998"/>
            </a:xfrm>
            <a:prstGeom prst="rect">
              <a:avLst/>
            </a:prstGeom>
            <a:noFill/>
          </p:spPr>
          <p:txBody>
            <a:bodyPr wrap="none" rtlCol="0">
              <a:spAutoFit/>
            </a:bodyPr>
            <a:lstStyle/>
            <a:p>
              <a:r>
                <a:rPr lang="en-US" sz="3000" dirty="0" err="1" smtClean="0">
                  <a:solidFill>
                    <a:prstClr val="black"/>
                  </a:solidFill>
                  <a:latin typeface="Cambria"/>
                  <a:ea typeface="ＭＳ Ｐゴシック" charset="0"/>
                  <a:cs typeface="Cambria"/>
                </a:rPr>
                <a:t>az</a:t>
              </a:r>
              <a:r>
                <a:rPr lang="en-US" sz="3000" dirty="0" smtClean="0">
                  <a:solidFill>
                    <a:prstClr val="black"/>
                  </a:solidFill>
                  <a:latin typeface="Cambria"/>
                  <a:ea typeface="ＭＳ Ｐゴシック" charset="0"/>
                  <a:cs typeface="Cambria"/>
                </a:rPr>
                <a:t> = 4</a:t>
              </a:r>
              <a:endParaRPr lang="en-US" sz="3000" dirty="0">
                <a:solidFill>
                  <a:prstClr val="black"/>
                </a:solidFill>
                <a:latin typeface="Cambria"/>
                <a:ea typeface="ＭＳ Ｐゴシック" charset="0"/>
                <a:cs typeface="Cambria"/>
              </a:endParaRPr>
            </a:p>
          </p:txBody>
        </p:sp>
        <p:sp>
          <p:nvSpPr>
            <p:cNvPr id="47" name="TextBox 46"/>
            <p:cNvSpPr txBox="1"/>
            <p:nvPr/>
          </p:nvSpPr>
          <p:spPr>
            <a:xfrm rot="20952436">
              <a:off x="2572857" y="2546420"/>
              <a:ext cx="1305015" cy="553998"/>
            </a:xfrm>
            <a:prstGeom prst="rect">
              <a:avLst/>
            </a:prstGeom>
            <a:noFill/>
          </p:spPr>
          <p:txBody>
            <a:bodyPr wrap="none" rtlCol="0">
              <a:spAutoFit/>
            </a:bodyPr>
            <a:lstStyle/>
            <a:p>
              <a:r>
                <a:rPr lang="en-US" sz="3000" dirty="0" smtClean="0">
                  <a:solidFill>
                    <a:prstClr val="black"/>
                  </a:solidFill>
                  <a:latin typeface="Cambria"/>
                  <a:ea typeface="ＭＳ Ｐゴシック" charset="0"/>
                  <a:cs typeface="Cambria"/>
                </a:rPr>
                <a:t>foo = 1</a:t>
              </a:r>
              <a:endParaRPr lang="en-US" sz="3000" dirty="0">
                <a:solidFill>
                  <a:prstClr val="black"/>
                </a:solidFill>
                <a:latin typeface="Cambria"/>
                <a:ea typeface="ＭＳ Ｐゴシック" charset="0"/>
                <a:cs typeface="Cambria"/>
              </a:endParaRPr>
            </a:p>
          </p:txBody>
        </p:sp>
        <p:sp>
          <p:nvSpPr>
            <p:cNvPr id="166" name="Freeform 165"/>
            <p:cNvSpPr/>
            <p:nvPr/>
          </p:nvSpPr>
          <p:spPr>
            <a:xfrm>
              <a:off x="2139857" y="1726058"/>
              <a:ext cx="1035693" cy="308225"/>
            </a:xfrm>
            <a:custGeom>
              <a:avLst/>
              <a:gdLst>
                <a:gd name="connsiteX0" fmla="*/ 0 w 1035693"/>
                <a:gd name="connsiteY0" fmla="*/ 308225 h 308225"/>
                <a:gd name="connsiteX1" fmla="*/ 110967 w 1035693"/>
                <a:gd name="connsiteY1" fmla="*/ 271238 h 308225"/>
                <a:gd name="connsiteX2" fmla="*/ 258923 w 1035693"/>
                <a:gd name="connsiteY2" fmla="*/ 283567 h 308225"/>
                <a:gd name="connsiteX3" fmla="*/ 345231 w 1035693"/>
                <a:gd name="connsiteY3" fmla="*/ 271238 h 308225"/>
                <a:gd name="connsiteX4" fmla="*/ 382220 w 1035693"/>
                <a:gd name="connsiteY4" fmla="*/ 246580 h 308225"/>
                <a:gd name="connsiteX5" fmla="*/ 480857 w 1035693"/>
                <a:gd name="connsiteY5" fmla="*/ 209593 h 308225"/>
                <a:gd name="connsiteX6" fmla="*/ 579495 w 1035693"/>
                <a:gd name="connsiteY6" fmla="*/ 135619 h 308225"/>
                <a:gd name="connsiteX7" fmla="*/ 616484 w 1035693"/>
                <a:gd name="connsiteY7" fmla="*/ 110961 h 308225"/>
                <a:gd name="connsiteX8" fmla="*/ 887737 w 1035693"/>
                <a:gd name="connsiteY8" fmla="*/ 98632 h 308225"/>
                <a:gd name="connsiteX9" fmla="*/ 961715 w 1035693"/>
                <a:gd name="connsiteY9" fmla="*/ 73974 h 308225"/>
                <a:gd name="connsiteX10" fmla="*/ 1011034 w 1035693"/>
                <a:gd name="connsiteY10" fmla="*/ 12329 h 308225"/>
                <a:gd name="connsiteX11" fmla="*/ 1035693 w 1035693"/>
                <a:gd name="connsiteY11" fmla="*/ 0 h 30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5693" h="308225">
                  <a:moveTo>
                    <a:pt x="0" y="308225"/>
                  </a:moveTo>
                  <a:cubicBezTo>
                    <a:pt x="19596" y="300387"/>
                    <a:pt x="84420" y="271238"/>
                    <a:pt x="110967" y="271238"/>
                  </a:cubicBezTo>
                  <a:cubicBezTo>
                    <a:pt x="160457" y="271238"/>
                    <a:pt x="209604" y="279457"/>
                    <a:pt x="258923" y="283567"/>
                  </a:cubicBezTo>
                  <a:cubicBezTo>
                    <a:pt x="287692" y="279457"/>
                    <a:pt x="317395" y="279588"/>
                    <a:pt x="345231" y="271238"/>
                  </a:cubicBezTo>
                  <a:cubicBezTo>
                    <a:pt x="359424" y="266980"/>
                    <a:pt x="368966" y="253207"/>
                    <a:pt x="382220" y="246580"/>
                  </a:cubicBezTo>
                  <a:cubicBezTo>
                    <a:pt x="411707" y="231837"/>
                    <a:pt x="448843" y="220264"/>
                    <a:pt x="480857" y="209593"/>
                  </a:cubicBezTo>
                  <a:cubicBezTo>
                    <a:pt x="599816" y="90642"/>
                    <a:pt x="493417" y="178656"/>
                    <a:pt x="579495" y="135619"/>
                  </a:cubicBezTo>
                  <a:cubicBezTo>
                    <a:pt x="592749" y="128992"/>
                    <a:pt x="601771" y="112726"/>
                    <a:pt x="616484" y="110961"/>
                  </a:cubicBezTo>
                  <a:cubicBezTo>
                    <a:pt x="706350" y="100178"/>
                    <a:pt x="797319" y="102742"/>
                    <a:pt x="887737" y="98632"/>
                  </a:cubicBezTo>
                  <a:cubicBezTo>
                    <a:pt x="912396" y="90413"/>
                    <a:pt x="947296" y="95601"/>
                    <a:pt x="961715" y="73974"/>
                  </a:cubicBezTo>
                  <a:cubicBezTo>
                    <a:pt x="977894" y="49707"/>
                    <a:pt x="987607" y="29898"/>
                    <a:pt x="1011034" y="12329"/>
                  </a:cubicBezTo>
                  <a:cubicBezTo>
                    <a:pt x="1018386" y="6815"/>
                    <a:pt x="1027473" y="4110"/>
                    <a:pt x="1035693" y="0"/>
                  </a:cubicBezTo>
                </a:path>
              </a:pathLst>
            </a:cu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800">
                <a:solidFill>
                  <a:prstClr val="black"/>
                </a:solidFill>
              </a:endParaRPr>
            </a:p>
          </p:txBody>
        </p:sp>
        <p:sp>
          <p:nvSpPr>
            <p:cNvPr id="167" name="Freeform 166"/>
            <p:cNvSpPr/>
            <p:nvPr/>
          </p:nvSpPr>
          <p:spPr>
            <a:xfrm>
              <a:off x="2213835" y="2514969"/>
              <a:ext cx="1011530" cy="234395"/>
            </a:xfrm>
            <a:custGeom>
              <a:avLst/>
              <a:gdLst>
                <a:gd name="connsiteX0" fmla="*/ 0 w 1011530"/>
                <a:gd name="connsiteY0" fmla="*/ 234395 h 234395"/>
                <a:gd name="connsiteX1" fmla="*/ 61648 w 1011530"/>
                <a:gd name="connsiteY1" fmla="*/ 197409 h 234395"/>
                <a:gd name="connsiteX2" fmla="*/ 98637 w 1011530"/>
                <a:gd name="connsiteY2" fmla="*/ 172751 h 234395"/>
                <a:gd name="connsiteX3" fmla="*/ 172615 w 1011530"/>
                <a:gd name="connsiteY3" fmla="*/ 148093 h 234395"/>
                <a:gd name="connsiteX4" fmla="*/ 271253 w 1011530"/>
                <a:gd name="connsiteY4" fmla="*/ 160422 h 234395"/>
                <a:gd name="connsiteX5" fmla="*/ 345231 w 1011530"/>
                <a:gd name="connsiteY5" fmla="*/ 185080 h 234395"/>
                <a:gd name="connsiteX6" fmla="*/ 443868 w 1011530"/>
                <a:gd name="connsiteY6" fmla="*/ 209738 h 234395"/>
                <a:gd name="connsiteX7" fmla="*/ 604154 w 1011530"/>
                <a:gd name="connsiteY7" fmla="*/ 185080 h 234395"/>
                <a:gd name="connsiteX8" fmla="*/ 628814 w 1011530"/>
                <a:gd name="connsiteY8" fmla="*/ 160422 h 234395"/>
                <a:gd name="connsiteX9" fmla="*/ 702792 w 1011530"/>
                <a:gd name="connsiteY9" fmla="*/ 61790 h 234395"/>
                <a:gd name="connsiteX10" fmla="*/ 739781 w 1011530"/>
                <a:gd name="connsiteY10" fmla="*/ 37132 h 234395"/>
                <a:gd name="connsiteX11" fmla="*/ 974045 w 1011530"/>
                <a:gd name="connsiteY11" fmla="*/ 24803 h 234395"/>
                <a:gd name="connsiteX12" fmla="*/ 986374 w 1011530"/>
                <a:gd name="connsiteY12" fmla="*/ 12474 h 2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0" h="234395">
                  <a:moveTo>
                    <a:pt x="0" y="234395"/>
                  </a:moveTo>
                  <a:cubicBezTo>
                    <a:pt x="20549" y="222066"/>
                    <a:pt x="41326" y="210109"/>
                    <a:pt x="61648" y="197409"/>
                  </a:cubicBezTo>
                  <a:cubicBezTo>
                    <a:pt x="74214" y="189556"/>
                    <a:pt x="85096" y="178769"/>
                    <a:pt x="98637" y="172751"/>
                  </a:cubicBezTo>
                  <a:cubicBezTo>
                    <a:pt x="122390" y="162195"/>
                    <a:pt x="172615" y="148093"/>
                    <a:pt x="172615" y="148093"/>
                  </a:cubicBezTo>
                  <a:cubicBezTo>
                    <a:pt x="205494" y="152203"/>
                    <a:pt x="238853" y="153480"/>
                    <a:pt x="271253" y="160422"/>
                  </a:cubicBezTo>
                  <a:cubicBezTo>
                    <a:pt x="296669" y="165868"/>
                    <a:pt x="319743" y="179983"/>
                    <a:pt x="345231" y="185080"/>
                  </a:cubicBezTo>
                  <a:cubicBezTo>
                    <a:pt x="419623" y="199958"/>
                    <a:pt x="386998" y="190782"/>
                    <a:pt x="443868" y="209738"/>
                  </a:cubicBezTo>
                  <a:cubicBezTo>
                    <a:pt x="450986" y="209026"/>
                    <a:pt x="568606" y="206408"/>
                    <a:pt x="604154" y="185080"/>
                  </a:cubicBezTo>
                  <a:cubicBezTo>
                    <a:pt x="614122" y="179100"/>
                    <a:pt x="621839" y="169721"/>
                    <a:pt x="628814" y="160422"/>
                  </a:cubicBezTo>
                  <a:cubicBezTo>
                    <a:pt x="658403" y="120973"/>
                    <a:pt x="667444" y="90067"/>
                    <a:pt x="702792" y="61790"/>
                  </a:cubicBezTo>
                  <a:cubicBezTo>
                    <a:pt x="714363" y="52534"/>
                    <a:pt x="725099" y="39134"/>
                    <a:pt x="739781" y="37132"/>
                  </a:cubicBezTo>
                  <a:cubicBezTo>
                    <a:pt x="817260" y="26567"/>
                    <a:pt x="895957" y="28913"/>
                    <a:pt x="974045" y="24803"/>
                  </a:cubicBezTo>
                  <a:cubicBezTo>
                    <a:pt x="1018681" y="-4953"/>
                    <a:pt x="1024288" y="-6481"/>
                    <a:pt x="986374" y="12474"/>
                  </a:cubicBezTo>
                </a:path>
              </a:pathLst>
            </a:cu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800">
                <a:solidFill>
                  <a:prstClr val="black"/>
                </a:solidFill>
              </a:endParaRPr>
            </a:p>
          </p:txBody>
        </p:sp>
        <p:sp>
          <p:nvSpPr>
            <p:cNvPr id="168" name="Freeform 167"/>
            <p:cNvSpPr/>
            <p:nvPr/>
          </p:nvSpPr>
          <p:spPr>
            <a:xfrm rot="704806">
              <a:off x="2343572" y="2927438"/>
              <a:ext cx="1011530" cy="234395"/>
            </a:xfrm>
            <a:custGeom>
              <a:avLst/>
              <a:gdLst>
                <a:gd name="connsiteX0" fmla="*/ 0 w 1011530"/>
                <a:gd name="connsiteY0" fmla="*/ 234395 h 234395"/>
                <a:gd name="connsiteX1" fmla="*/ 61648 w 1011530"/>
                <a:gd name="connsiteY1" fmla="*/ 197409 h 234395"/>
                <a:gd name="connsiteX2" fmla="*/ 98637 w 1011530"/>
                <a:gd name="connsiteY2" fmla="*/ 172751 h 234395"/>
                <a:gd name="connsiteX3" fmla="*/ 172615 w 1011530"/>
                <a:gd name="connsiteY3" fmla="*/ 148093 h 234395"/>
                <a:gd name="connsiteX4" fmla="*/ 271253 w 1011530"/>
                <a:gd name="connsiteY4" fmla="*/ 160422 h 234395"/>
                <a:gd name="connsiteX5" fmla="*/ 345231 w 1011530"/>
                <a:gd name="connsiteY5" fmla="*/ 185080 h 234395"/>
                <a:gd name="connsiteX6" fmla="*/ 443868 w 1011530"/>
                <a:gd name="connsiteY6" fmla="*/ 209738 h 234395"/>
                <a:gd name="connsiteX7" fmla="*/ 604154 w 1011530"/>
                <a:gd name="connsiteY7" fmla="*/ 185080 h 234395"/>
                <a:gd name="connsiteX8" fmla="*/ 628814 w 1011530"/>
                <a:gd name="connsiteY8" fmla="*/ 160422 h 234395"/>
                <a:gd name="connsiteX9" fmla="*/ 702792 w 1011530"/>
                <a:gd name="connsiteY9" fmla="*/ 61790 h 234395"/>
                <a:gd name="connsiteX10" fmla="*/ 739781 w 1011530"/>
                <a:gd name="connsiteY10" fmla="*/ 37132 h 234395"/>
                <a:gd name="connsiteX11" fmla="*/ 974045 w 1011530"/>
                <a:gd name="connsiteY11" fmla="*/ 24803 h 234395"/>
                <a:gd name="connsiteX12" fmla="*/ 986374 w 1011530"/>
                <a:gd name="connsiteY12" fmla="*/ 12474 h 2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0" h="234395">
                  <a:moveTo>
                    <a:pt x="0" y="234395"/>
                  </a:moveTo>
                  <a:cubicBezTo>
                    <a:pt x="20549" y="222066"/>
                    <a:pt x="41326" y="210109"/>
                    <a:pt x="61648" y="197409"/>
                  </a:cubicBezTo>
                  <a:cubicBezTo>
                    <a:pt x="74214" y="189556"/>
                    <a:pt x="85096" y="178769"/>
                    <a:pt x="98637" y="172751"/>
                  </a:cubicBezTo>
                  <a:cubicBezTo>
                    <a:pt x="122390" y="162195"/>
                    <a:pt x="172615" y="148093"/>
                    <a:pt x="172615" y="148093"/>
                  </a:cubicBezTo>
                  <a:cubicBezTo>
                    <a:pt x="205494" y="152203"/>
                    <a:pt x="238853" y="153480"/>
                    <a:pt x="271253" y="160422"/>
                  </a:cubicBezTo>
                  <a:cubicBezTo>
                    <a:pt x="296669" y="165868"/>
                    <a:pt x="319743" y="179983"/>
                    <a:pt x="345231" y="185080"/>
                  </a:cubicBezTo>
                  <a:cubicBezTo>
                    <a:pt x="419623" y="199958"/>
                    <a:pt x="386998" y="190782"/>
                    <a:pt x="443868" y="209738"/>
                  </a:cubicBezTo>
                  <a:cubicBezTo>
                    <a:pt x="450986" y="209026"/>
                    <a:pt x="568606" y="206408"/>
                    <a:pt x="604154" y="185080"/>
                  </a:cubicBezTo>
                  <a:cubicBezTo>
                    <a:pt x="614122" y="179100"/>
                    <a:pt x="621839" y="169721"/>
                    <a:pt x="628814" y="160422"/>
                  </a:cubicBezTo>
                  <a:cubicBezTo>
                    <a:pt x="658403" y="120973"/>
                    <a:pt x="667444" y="90067"/>
                    <a:pt x="702792" y="61790"/>
                  </a:cubicBezTo>
                  <a:cubicBezTo>
                    <a:pt x="714363" y="52534"/>
                    <a:pt x="725099" y="39134"/>
                    <a:pt x="739781" y="37132"/>
                  </a:cubicBezTo>
                  <a:cubicBezTo>
                    <a:pt x="817260" y="26567"/>
                    <a:pt x="895957" y="28913"/>
                    <a:pt x="974045" y="24803"/>
                  </a:cubicBezTo>
                  <a:cubicBezTo>
                    <a:pt x="1018681" y="-4953"/>
                    <a:pt x="1024288" y="-6481"/>
                    <a:pt x="986374" y="12474"/>
                  </a:cubicBezTo>
                </a:path>
              </a:pathLst>
            </a:cu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800">
                <a:solidFill>
                  <a:prstClr val="black"/>
                </a:solidFill>
              </a:endParaRPr>
            </a:p>
          </p:txBody>
        </p:sp>
        <p:sp>
          <p:nvSpPr>
            <p:cNvPr id="169" name="Freeform 168"/>
            <p:cNvSpPr/>
            <p:nvPr/>
          </p:nvSpPr>
          <p:spPr>
            <a:xfrm rot="1693194">
              <a:off x="2344754" y="3516902"/>
              <a:ext cx="1011530" cy="234395"/>
            </a:xfrm>
            <a:custGeom>
              <a:avLst/>
              <a:gdLst>
                <a:gd name="connsiteX0" fmla="*/ 0 w 1011530"/>
                <a:gd name="connsiteY0" fmla="*/ 234395 h 234395"/>
                <a:gd name="connsiteX1" fmla="*/ 61648 w 1011530"/>
                <a:gd name="connsiteY1" fmla="*/ 197409 h 234395"/>
                <a:gd name="connsiteX2" fmla="*/ 98637 w 1011530"/>
                <a:gd name="connsiteY2" fmla="*/ 172751 h 234395"/>
                <a:gd name="connsiteX3" fmla="*/ 172615 w 1011530"/>
                <a:gd name="connsiteY3" fmla="*/ 148093 h 234395"/>
                <a:gd name="connsiteX4" fmla="*/ 271253 w 1011530"/>
                <a:gd name="connsiteY4" fmla="*/ 160422 h 234395"/>
                <a:gd name="connsiteX5" fmla="*/ 345231 w 1011530"/>
                <a:gd name="connsiteY5" fmla="*/ 185080 h 234395"/>
                <a:gd name="connsiteX6" fmla="*/ 443868 w 1011530"/>
                <a:gd name="connsiteY6" fmla="*/ 209738 h 234395"/>
                <a:gd name="connsiteX7" fmla="*/ 604154 w 1011530"/>
                <a:gd name="connsiteY7" fmla="*/ 185080 h 234395"/>
                <a:gd name="connsiteX8" fmla="*/ 628814 w 1011530"/>
                <a:gd name="connsiteY8" fmla="*/ 160422 h 234395"/>
                <a:gd name="connsiteX9" fmla="*/ 702792 w 1011530"/>
                <a:gd name="connsiteY9" fmla="*/ 61790 h 234395"/>
                <a:gd name="connsiteX10" fmla="*/ 739781 w 1011530"/>
                <a:gd name="connsiteY10" fmla="*/ 37132 h 234395"/>
                <a:gd name="connsiteX11" fmla="*/ 974045 w 1011530"/>
                <a:gd name="connsiteY11" fmla="*/ 24803 h 234395"/>
                <a:gd name="connsiteX12" fmla="*/ 986374 w 1011530"/>
                <a:gd name="connsiteY12" fmla="*/ 12474 h 2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0" h="234395">
                  <a:moveTo>
                    <a:pt x="0" y="234395"/>
                  </a:moveTo>
                  <a:cubicBezTo>
                    <a:pt x="20549" y="222066"/>
                    <a:pt x="41326" y="210109"/>
                    <a:pt x="61648" y="197409"/>
                  </a:cubicBezTo>
                  <a:cubicBezTo>
                    <a:pt x="74214" y="189556"/>
                    <a:pt x="85096" y="178769"/>
                    <a:pt x="98637" y="172751"/>
                  </a:cubicBezTo>
                  <a:cubicBezTo>
                    <a:pt x="122390" y="162195"/>
                    <a:pt x="172615" y="148093"/>
                    <a:pt x="172615" y="148093"/>
                  </a:cubicBezTo>
                  <a:cubicBezTo>
                    <a:pt x="205494" y="152203"/>
                    <a:pt x="238853" y="153480"/>
                    <a:pt x="271253" y="160422"/>
                  </a:cubicBezTo>
                  <a:cubicBezTo>
                    <a:pt x="296669" y="165868"/>
                    <a:pt x="319743" y="179983"/>
                    <a:pt x="345231" y="185080"/>
                  </a:cubicBezTo>
                  <a:cubicBezTo>
                    <a:pt x="419623" y="199958"/>
                    <a:pt x="386998" y="190782"/>
                    <a:pt x="443868" y="209738"/>
                  </a:cubicBezTo>
                  <a:cubicBezTo>
                    <a:pt x="450986" y="209026"/>
                    <a:pt x="568606" y="206408"/>
                    <a:pt x="604154" y="185080"/>
                  </a:cubicBezTo>
                  <a:cubicBezTo>
                    <a:pt x="614122" y="179100"/>
                    <a:pt x="621839" y="169721"/>
                    <a:pt x="628814" y="160422"/>
                  </a:cubicBezTo>
                  <a:cubicBezTo>
                    <a:pt x="658403" y="120973"/>
                    <a:pt x="667444" y="90067"/>
                    <a:pt x="702792" y="61790"/>
                  </a:cubicBezTo>
                  <a:cubicBezTo>
                    <a:pt x="714363" y="52534"/>
                    <a:pt x="725099" y="39134"/>
                    <a:pt x="739781" y="37132"/>
                  </a:cubicBezTo>
                  <a:cubicBezTo>
                    <a:pt x="817260" y="26567"/>
                    <a:pt x="895957" y="28913"/>
                    <a:pt x="974045" y="24803"/>
                  </a:cubicBezTo>
                  <a:cubicBezTo>
                    <a:pt x="1018681" y="-4953"/>
                    <a:pt x="1024288" y="-6481"/>
                    <a:pt x="986374" y="12474"/>
                  </a:cubicBezTo>
                </a:path>
              </a:pathLst>
            </a:cu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800">
                <a:solidFill>
                  <a:prstClr val="black"/>
                </a:solidFill>
              </a:endParaRPr>
            </a:p>
          </p:txBody>
        </p:sp>
        <p:sp>
          <p:nvSpPr>
            <p:cNvPr id="170" name="Freeform 169"/>
            <p:cNvSpPr/>
            <p:nvPr/>
          </p:nvSpPr>
          <p:spPr>
            <a:xfrm rot="1693194">
              <a:off x="2384323" y="3907514"/>
              <a:ext cx="1011530" cy="234395"/>
            </a:xfrm>
            <a:custGeom>
              <a:avLst/>
              <a:gdLst>
                <a:gd name="connsiteX0" fmla="*/ 0 w 1011530"/>
                <a:gd name="connsiteY0" fmla="*/ 234395 h 234395"/>
                <a:gd name="connsiteX1" fmla="*/ 61648 w 1011530"/>
                <a:gd name="connsiteY1" fmla="*/ 197409 h 234395"/>
                <a:gd name="connsiteX2" fmla="*/ 98637 w 1011530"/>
                <a:gd name="connsiteY2" fmla="*/ 172751 h 234395"/>
                <a:gd name="connsiteX3" fmla="*/ 172615 w 1011530"/>
                <a:gd name="connsiteY3" fmla="*/ 148093 h 234395"/>
                <a:gd name="connsiteX4" fmla="*/ 271253 w 1011530"/>
                <a:gd name="connsiteY4" fmla="*/ 160422 h 234395"/>
                <a:gd name="connsiteX5" fmla="*/ 345231 w 1011530"/>
                <a:gd name="connsiteY5" fmla="*/ 185080 h 234395"/>
                <a:gd name="connsiteX6" fmla="*/ 443868 w 1011530"/>
                <a:gd name="connsiteY6" fmla="*/ 209738 h 234395"/>
                <a:gd name="connsiteX7" fmla="*/ 604154 w 1011530"/>
                <a:gd name="connsiteY7" fmla="*/ 185080 h 234395"/>
                <a:gd name="connsiteX8" fmla="*/ 628814 w 1011530"/>
                <a:gd name="connsiteY8" fmla="*/ 160422 h 234395"/>
                <a:gd name="connsiteX9" fmla="*/ 702792 w 1011530"/>
                <a:gd name="connsiteY9" fmla="*/ 61790 h 234395"/>
                <a:gd name="connsiteX10" fmla="*/ 739781 w 1011530"/>
                <a:gd name="connsiteY10" fmla="*/ 37132 h 234395"/>
                <a:gd name="connsiteX11" fmla="*/ 974045 w 1011530"/>
                <a:gd name="connsiteY11" fmla="*/ 24803 h 234395"/>
                <a:gd name="connsiteX12" fmla="*/ 986374 w 1011530"/>
                <a:gd name="connsiteY12" fmla="*/ 12474 h 2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0" h="234395">
                  <a:moveTo>
                    <a:pt x="0" y="234395"/>
                  </a:moveTo>
                  <a:cubicBezTo>
                    <a:pt x="20549" y="222066"/>
                    <a:pt x="41326" y="210109"/>
                    <a:pt x="61648" y="197409"/>
                  </a:cubicBezTo>
                  <a:cubicBezTo>
                    <a:pt x="74214" y="189556"/>
                    <a:pt x="85096" y="178769"/>
                    <a:pt x="98637" y="172751"/>
                  </a:cubicBezTo>
                  <a:cubicBezTo>
                    <a:pt x="122390" y="162195"/>
                    <a:pt x="172615" y="148093"/>
                    <a:pt x="172615" y="148093"/>
                  </a:cubicBezTo>
                  <a:cubicBezTo>
                    <a:pt x="205494" y="152203"/>
                    <a:pt x="238853" y="153480"/>
                    <a:pt x="271253" y="160422"/>
                  </a:cubicBezTo>
                  <a:cubicBezTo>
                    <a:pt x="296669" y="165868"/>
                    <a:pt x="319743" y="179983"/>
                    <a:pt x="345231" y="185080"/>
                  </a:cubicBezTo>
                  <a:cubicBezTo>
                    <a:pt x="419623" y="199958"/>
                    <a:pt x="386998" y="190782"/>
                    <a:pt x="443868" y="209738"/>
                  </a:cubicBezTo>
                  <a:cubicBezTo>
                    <a:pt x="450986" y="209026"/>
                    <a:pt x="568606" y="206408"/>
                    <a:pt x="604154" y="185080"/>
                  </a:cubicBezTo>
                  <a:cubicBezTo>
                    <a:pt x="614122" y="179100"/>
                    <a:pt x="621839" y="169721"/>
                    <a:pt x="628814" y="160422"/>
                  </a:cubicBezTo>
                  <a:cubicBezTo>
                    <a:pt x="658403" y="120973"/>
                    <a:pt x="667444" y="90067"/>
                    <a:pt x="702792" y="61790"/>
                  </a:cubicBezTo>
                  <a:cubicBezTo>
                    <a:pt x="714363" y="52534"/>
                    <a:pt x="725099" y="39134"/>
                    <a:pt x="739781" y="37132"/>
                  </a:cubicBezTo>
                  <a:cubicBezTo>
                    <a:pt x="817260" y="26567"/>
                    <a:pt x="895957" y="28913"/>
                    <a:pt x="974045" y="24803"/>
                  </a:cubicBezTo>
                  <a:cubicBezTo>
                    <a:pt x="1018681" y="-4953"/>
                    <a:pt x="1024288" y="-6481"/>
                    <a:pt x="986374" y="12474"/>
                  </a:cubicBezTo>
                </a:path>
              </a:pathLst>
            </a:cu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800">
                <a:solidFill>
                  <a:prstClr val="black"/>
                </a:solidFill>
              </a:endParaRPr>
            </a:p>
          </p:txBody>
        </p:sp>
      </p:grpSp>
    </p:spTree>
    <p:extLst>
      <p:ext uri="{BB962C8B-B14F-4D97-AF65-F5344CB8AC3E}">
        <p14:creationId xmlns:p14="http://schemas.microsoft.com/office/powerpoint/2010/main" val="250888094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5"/>
                                        </p:tgtEl>
                                        <p:attrNameLst>
                                          <p:attrName>style.visibility</p:attrName>
                                        </p:attrNameLst>
                                      </p:cBhvr>
                                      <p:to>
                                        <p:strVal val="visible"/>
                                      </p:to>
                                    </p:set>
                                  </p:childTnLst>
                                </p:cTn>
                              </p:par>
                            </p:childTnLst>
                          </p:cTn>
                        </p:par>
                        <p:par>
                          <p:cTn id="11" fill="hold">
                            <p:stCondLst>
                              <p:cond delay="0"/>
                            </p:stCondLst>
                            <p:childTnLst>
                              <p:par>
                                <p:cTn id="12" presetID="22" presetClass="entr" presetSubtype="8" fill="hold" nodeType="after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wipe(left)">
                                      <p:cBhvr>
                                        <p:cTn id="14" dur="500"/>
                                        <p:tgtEl>
                                          <p:spTgt spid="2"/>
                                        </p:tgtEl>
                                      </p:cBhvr>
                                    </p:animEffec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63"/>
                                        </p:tgtEl>
                                        <p:attrNameLst>
                                          <p:attrName>style.visibility</p:attrName>
                                        </p:attrNameLst>
                                      </p:cBhvr>
                                      <p:to>
                                        <p:strVal val="visible"/>
                                      </p:to>
                                    </p:set>
                                  </p:childTnLst>
                                </p:cTn>
                              </p:par>
                              <p:par>
                                <p:cTn id="19" presetID="1" presetClass="entr" presetSubtype="0" fill="hold" grpId="0" nodeType="withEffect">
                                  <p:stCondLst>
                                    <p:cond delay="0"/>
                                  </p:stCondLst>
                                  <p:childTnLst>
                                    <p:set>
                                      <p:cBhvr>
                                        <p:cTn id="20" dur="1" fill="hold">
                                          <p:stCondLst>
                                            <p:cond delay="0"/>
                                          </p:stCondLst>
                                        </p:cTn>
                                        <p:tgtEl>
                                          <p:spTgt spid="161"/>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nodeType="clickEffect">
                                  <p:stCondLst>
                                    <p:cond delay="0"/>
                                  </p:stCondLst>
                                  <p:childTnLst>
                                    <p:set>
                                      <p:cBhvr>
                                        <p:cTn id="24" dur="1" fill="hold">
                                          <p:stCondLst>
                                            <p:cond delay="0"/>
                                          </p:stCondLst>
                                        </p:cTn>
                                        <p:tgtEl>
                                          <p:spTgt spid="164"/>
                                        </p:tgtEl>
                                        <p:attrNameLst>
                                          <p:attrName>style.visibility</p:attrName>
                                        </p:attrNameLst>
                                      </p:cBhvr>
                                      <p:to>
                                        <p:strVal val="visible"/>
                                      </p:to>
                                    </p:set>
                                  </p:childTnLst>
                                </p:cTn>
                              </p:par>
                            </p:childTnLst>
                          </p:cTn>
                        </p:par>
                        <p:par>
                          <p:cTn id="25" fill="hold">
                            <p:stCondLst>
                              <p:cond delay="0"/>
                            </p:stCondLst>
                            <p:childTnLst>
                              <p:par>
                                <p:cTn id="26" presetID="22" presetClass="entr" presetSubtype="8" fill="hold" nodeType="afterEffect">
                                  <p:stCondLst>
                                    <p:cond delay="0"/>
                                  </p:stCondLst>
                                  <p:childTnLst>
                                    <p:set>
                                      <p:cBhvr>
                                        <p:cTn id="27" dur="1" fill="hold">
                                          <p:stCondLst>
                                            <p:cond delay="0"/>
                                          </p:stCondLst>
                                        </p:cTn>
                                        <p:tgtEl>
                                          <p:spTgt spid="48"/>
                                        </p:tgtEl>
                                        <p:attrNameLst>
                                          <p:attrName>style.visibility</p:attrName>
                                        </p:attrNameLst>
                                      </p:cBhvr>
                                      <p:to>
                                        <p:strVal val="visible"/>
                                      </p:to>
                                    </p:set>
                                    <p:animEffect transition="in" filter="wipe(left)">
                                      <p:cBhvr>
                                        <p:cTn id="28" dur="500"/>
                                        <p:tgtEl>
                                          <p:spTgt spid="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 grpId="0" animBg="1"/>
      <p:bldP spid="96" grpId="0" animBg="1"/>
    </p:bldLst>
  </p:timing>
</p:sld>
</file>

<file path=ppt/slides/slide3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a:xfrm>
            <a:off x="343535" y="81000"/>
            <a:ext cx="8229600" cy="1143000"/>
          </a:xfrm>
        </p:spPr>
        <p:txBody>
          <a:bodyPr>
            <a:normAutofit/>
          </a:bodyPr>
          <a:lstStyle/>
          <a:p>
            <a:r>
              <a:rPr lang="en-US" dirty="0" smtClean="0"/>
              <a:t>FSA Approx. = Moment Matching</a:t>
            </a:r>
            <a:endParaRPr lang="en-US" dirty="0">
              <a:latin typeface="Cambria"/>
              <a:cs typeface="Cambria"/>
            </a:endParaRPr>
          </a:p>
        </p:txBody>
      </p:sp>
      <p:pic>
        <p:nvPicPr>
          <p:cNvPr id="75" name="Picture 74"/>
          <p:cNvPicPr>
            <a:picLocks noChangeAspect="1"/>
          </p:cNvPicPr>
          <p:nvPr/>
        </p:nvPicPr>
        <p:blipFill>
          <a:blip r:embed="rId3"/>
          <a:stretch>
            <a:fillRect/>
          </a:stretch>
        </p:blipFill>
        <p:spPr>
          <a:xfrm>
            <a:off x="566866" y="2049365"/>
            <a:ext cx="1089181" cy="985409"/>
          </a:xfrm>
          <a:prstGeom prst="rect">
            <a:avLst/>
          </a:prstGeom>
        </p:spPr>
      </p:pic>
      <p:sp>
        <p:nvSpPr>
          <p:cNvPr id="91" name="TextBox 90"/>
          <p:cNvSpPr txBox="1"/>
          <p:nvPr/>
        </p:nvSpPr>
        <p:spPr>
          <a:xfrm>
            <a:off x="2567228" y="5319238"/>
            <a:ext cx="2131873" cy="646331"/>
          </a:xfrm>
          <a:prstGeom prst="rect">
            <a:avLst/>
          </a:prstGeom>
          <a:noFill/>
          <a:ln w="31750">
            <a:solidFill>
              <a:schemeClr val="tx1"/>
            </a:solidFill>
          </a:ln>
        </p:spPr>
        <p:txBody>
          <a:bodyPr wrap="square" rtlCol="0">
            <a:spAutoFit/>
          </a:bodyPr>
          <a:lstStyle/>
          <a:p>
            <a:r>
              <a:rPr lang="en-US" sz="1800" dirty="0" smtClean="0">
                <a:solidFill>
                  <a:prstClr val="black"/>
                </a:solidFill>
                <a:latin typeface="Cambria"/>
                <a:ea typeface="ＭＳ Ｐゴシック" charset="0"/>
                <a:cs typeface="Cambria"/>
              </a:rPr>
              <a:t>(can compute with forward-backward)</a:t>
            </a:r>
            <a:endParaRPr lang="en-US" sz="1800" dirty="0">
              <a:solidFill>
                <a:prstClr val="black"/>
              </a:solidFill>
              <a:latin typeface="Cambria"/>
              <a:ea typeface="ＭＳ Ｐゴシック" charset="0"/>
              <a:cs typeface="Cambria"/>
            </a:endParaRPr>
          </a:p>
        </p:txBody>
      </p:sp>
      <p:grpSp>
        <p:nvGrpSpPr>
          <p:cNvPr id="6" name="Group 5"/>
          <p:cNvGrpSpPr/>
          <p:nvPr/>
        </p:nvGrpSpPr>
        <p:grpSpPr>
          <a:xfrm>
            <a:off x="2213867" y="1821697"/>
            <a:ext cx="1940823" cy="3360477"/>
            <a:chOff x="2213867" y="1821697"/>
            <a:chExt cx="1940823" cy="3360477"/>
          </a:xfrm>
        </p:grpSpPr>
        <p:sp>
          <p:nvSpPr>
            <p:cNvPr id="5" name="Rectangle 4"/>
            <p:cNvSpPr/>
            <p:nvPr/>
          </p:nvSpPr>
          <p:spPr>
            <a:xfrm rot="1087238">
              <a:off x="2421278" y="4812842"/>
              <a:ext cx="940281" cy="369332"/>
            </a:xfrm>
            <a:prstGeom prst="rect">
              <a:avLst/>
            </a:prstGeom>
          </p:spPr>
          <p:txBody>
            <a:bodyPr wrap="none">
              <a:spAutoFit/>
            </a:bodyPr>
            <a:lstStyle/>
            <a:p>
              <a:r>
                <a:rPr lang="en-US" sz="1800" dirty="0" smtClean="0">
                  <a:solidFill>
                    <a:prstClr val="black"/>
                  </a:solidFill>
                  <a:latin typeface="Cambria"/>
                  <a:ea typeface="ＭＳ Ｐゴシック" charset="0"/>
                  <a:cs typeface="Cambria"/>
                </a:rPr>
                <a:t>xx = 0.1</a:t>
              </a:r>
              <a:endParaRPr lang="en-US" sz="1800" dirty="0">
                <a:solidFill>
                  <a:prstClr val="black"/>
                </a:solidFill>
                <a:latin typeface="Cambria"/>
                <a:ea typeface="ＭＳ Ｐゴシック" charset="0"/>
                <a:cs typeface="Cambria"/>
              </a:endParaRPr>
            </a:p>
          </p:txBody>
        </p:sp>
        <p:sp>
          <p:nvSpPr>
            <p:cNvPr id="98" name="Rectangle 97"/>
            <p:cNvSpPr/>
            <p:nvPr/>
          </p:nvSpPr>
          <p:spPr>
            <a:xfrm rot="463803">
              <a:off x="2605371" y="3729116"/>
              <a:ext cx="876149" cy="369332"/>
            </a:xfrm>
            <a:prstGeom prst="rect">
              <a:avLst/>
            </a:prstGeom>
          </p:spPr>
          <p:txBody>
            <a:bodyPr wrap="none">
              <a:spAutoFit/>
            </a:bodyPr>
            <a:lstStyle/>
            <a:p>
              <a:r>
                <a:rPr lang="en-US" sz="1800" dirty="0" err="1" smtClean="0">
                  <a:solidFill>
                    <a:prstClr val="black"/>
                  </a:solidFill>
                  <a:latin typeface="Cambria"/>
                  <a:ea typeface="ＭＳ Ｐゴシック" charset="0"/>
                  <a:cs typeface="Cambria"/>
                </a:rPr>
                <a:t>zz</a:t>
              </a:r>
              <a:r>
                <a:rPr lang="en-US" sz="1800" dirty="0" smtClean="0">
                  <a:solidFill>
                    <a:prstClr val="black"/>
                  </a:solidFill>
                  <a:latin typeface="Cambria"/>
                  <a:ea typeface="ＭＳ Ｐゴシック" charset="0"/>
                  <a:cs typeface="Cambria"/>
                </a:rPr>
                <a:t>= 0.1</a:t>
              </a:r>
              <a:endParaRPr lang="en-US" sz="1800" dirty="0">
                <a:solidFill>
                  <a:prstClr val="black"/>
                </a:solidFill>
                <a:latin typeface="Cambria"/>
                <a:ea typeface="ＭＳ Ｐゴシック" charset="0"/>
                <a:cs typeface="Cambria"/>
              </a:endParaRPr>
            </a:p>
          </p:txBody>
        </p:sp>
        <p:sp>
          <p:nvSpPr>
            <p:cNvPr id="118" name="TextBox 117"/>
            <p:cNvSpPr txBox="1"/>
            <p:nvPr/>
          </p:nvSpPr>
          <p:spPr>
            <a:xfrm rot="21139816">
              <a:off x="2213867" y="1821697"/>
              <a:ext cx="1096903" cy="553998"/>
            </a:xfrm>
            <a:prstGeom prst="rect">
              <a:avLst/>
            </a:prstGeom>
            <a:noFill/>
          </p:spPr>
          <p:txBody>
            <a:bodyPr wrap="none" rtlCol="0">
              <a:noAutofit/>
            </a:bodyPr>
            <a:lstStyle/>
            <a:p>
              <a:r>
                <a:rPr lang="en-US" sz="3000" dirty="0" err="1" smtClean="0">
                  <a:solidFill>
                    <a:prstClr val="black"/>
                  </a:solidFill>
                  <a:latin typeface="Cambria"/>
                  <a:ea typeface="ＭＳ Ｐゴシック" charset="0"/>
                  <a:cs typeface="Cambria"/>
                </a:rPr>
                <a:t>fo</a:t>
              </a:r>
              <a:r>
                <a:rPr lang="en-US" sz="3000" dirty="0" smtClean="0">
                  <a:solidFill>
                    <a:prstClr val="black"/>
                  </a:solidFill>
                  <a:latin typeface="Cambria"/>
                  <a:ea typeface="ＭＳ Ｐゴシック" charset="0"/>
                  <a:cs typeface="Cambria"/>
                </a:rPr>
                <a:t> = 3.1</a:t>
              </a:r>
              <a:endParaRPr lang="en-US" sz="3000" dirty="0">
                <a:solidFill>
                  <a:prstClr val="black"/>
                </a:solidFill>
                <a:latin typeface="Cambria"/>
                <a:ea typeface="ＭＳ Ｐゴシック" charset="0"/>
                <a:cs typeface="Cambria"/>
              </a:endParaRPr>
            </a:p>
          </p:txBody>
        </p:sp>
        <p:sp>
          <p:nvSpPr>
            <p:cNvPr id="119" name="TextBox 118"/>
            <p:cNvSpPr txBox="1"/>
            <p:nvPr/>
          </p:nvSpPr>
          <p:spPr>
            <a:xfrm>
              <a:off x="2525718" y="3175118"/>
              <a:ext cx="1628972" cy="553998"/>
            </a:xfrm>
            <a:prstGeom prst="rect">
              <a:avLst/>
            </a:prstGeom>
            <a:noFill/>
          </p:spPr>
          <p:txBody>
            <a:bodyPr wrap="none" rtlCol="0">
              <a:spAutoFit/>
            </a:bodyPr>
            <a:lstStyle/>
            <a:p>
              <a:r>
                <a:rPr lang="en-US" sz="3000" dirty="0" smtClean="0">
                  <a:solidFill>
                    <a:prstClr val="black"/>
                  </a:solidFill>
                  <a:latin typeface="Cambria"/>
                  <a:ea typeface="ＭＳ Ｐゴシック" charset="0"/>
                  <a:cs typeface="Cambria"/>
                </a:rPr>
                <a:t>bar = 2.2</a:t>
              </a:r>
              <a:endParaRPr lang="en-US" sz="3000" dirty="0">
                <a:solidFill>
                  <a:prstClr val="black"/>
                </a:solidFill>
                <a:latin typeface="Cambria"/>
                <a:ea typeface="ＭＳ Ｐゴシック" charset="0"/>
                <a:cs typeface="Cambria"/>
              </a:endParaRPr>
            </a:p>
          </p:txBody>
        </p:sp>
        <p:sp>
          <p:nvSpPr>
            <p:cNvPr id="120" name="TextBox 119"/>
            <p:cNvSpPr txBox="1"/>
            <p:nvPr/>
          </p:nvSpPr>
          <p:spPr>
            <a:xfrm rot="696683">
              <a:off x="2267741" y="4053292"/>
              <a:ext cx="1143262" cy="553998"/>
            </a:xfrm>
            <a:prstGeom prst="rect">
              <a:avLst/>
            </a:prstGeom>
            <a:noFill/>
          </p:spPr>
          <p:txBody>
            <a:bodyPr wrap="none" rtlCol="0">
              <a:noAutofit/>
            </a:bodyPr>
            <a:lstStyle/>
            <a:p>
              <a:r>
                <a:rPr lang="en-US" sz="3000" dirty="0" err="1" smtClean="0">
                  <a:solidFill>
                    <a:prstClr val="black"/>
                  </a:solidFill>
                  <a:latin typeface="Cambria"/>
                  <a:ea typeface="ＭＳ Ｐゴシック" charset="0"/>
                  <a:cs typeface="Cambria"/>
                </a:rPr>
                <a:t>az</a:t>
              </a:r>
              <a:r>
                <a:rPr lang="en-US" sz="3000" dirty="0" smtClean="0">
                  <a:solidFill>
                    <a:prstClr val="black"/>
                  </a:solidFill>
                  <a:latin typeface="Cambria"/>
                  <a:ea typeface="ＭＳ Ｐゴシック" charset="0"/>
                  <a:cs typeface="Cambria"/>
                </a:rPr>
                <a:t> = 4.1</a:t>
              </a:r>
              <a:endParaRPr lang="en-US" sz="3000" dirty="0">
                <a:solidFill>
                  <a:prstClr val="black"/>
                </a:solidFill>
                <a:latin typeface="Cambria"/>
                <a:ea typeface="ＭＳ Ｐゴシック" charset="0"/>
                <a:cs typeface="Cambria"/>
              </a:endParaRPr>
            </a:p>
          </p:txBody>
        </p:sp>
        <p:sp>
          <p:nvSpPr>
            <p:cNvPr id="121" name="TextBox 120"/>
            <p:cNvSpPr txBox="1"/>
            <p:nvPr/>
          </p:nvSpPr>
          <p:spPr>
            <a:xfrm rot="20952436">
              <a:off x="2566046" y="2546420"/>
              <a:ext cx="1305015" cy="553998"/>
            </a:xfrm>
            <a:prstGeom prst="rect">
              <a:avLst/>
            </a:prstGeom>
            <a:noFill/>
          </p:spPr>
          <p:txBody>
            <a:bodyPr wrap="none" rtlCol="0">
              <a:noAutofit/>
            </a:bodyPr>
            <a:lstStyle/>
            <a:p>
              <a:r>
                <a:rPr lang="en-US" sz="3000" dirty="0" smtClean="0">
                  <a:solidFill>
                    <a:prstClr val="black"/>
                  </a:solidFill>
                  <a:latin typeface="Cambria"/>
                  <a:ea typeface="ＭＳ Ｐゴシック" charset="0"/>
                  <a:cs typeface="Cambria"/>
                </a:rPr>
                <a:t>foo = 0.9</a:t>
              </a:r>
              <a:endParaRPr lang="en-US" sz="3000" dirty="0">
                <a:solidFill>
                  <a:prstClr val="black"/>
                </a:solidFill>
                <a:latin typeface="Cambria"/>
                <a:ea typeface="ＭＳ Ｐゴシック" charset="0"/>
                <a:cs typeface="Cambria"/>
              </a:endParaRPr>
            </a:p>
          </p:txBody>
        </p:sp>
      </p:grpSp>
      <p:sp>
        <p:nvSpPr>
          <p:cNvPr id="122" name="Freeform 121"/>
          <p:cNvSpPr/>
          <p:nvPr/>
        </p:nvSpPr>
        <p:spPr>
          <a:xfrm>
            <a:off x="2133046" y="1726058"/>
            <a:ext cx="1035693" cy="308225"/>
          </a:xfrm>
          <a:custGeom>
            <a:avLst/>
            <a:gdLst>
              <a:gd name="connsiteX0" fmla="*/ 0 w 1035693"/>
              <a:gd name="connsiteY0" fmla="*/ 308225 h 308225"/>
              <a:gd name="connsiteX1" fmla="*/ 110967 w 1035693"/>
              <a:gd name="connsiteY1" fmla="*/ 271238 h 308225"/>
              <a:gd name="connsiteX2" fmla="*/ 258923 w 1035693"/>
              <a:gd name="connsiteY2" fmla="*/ 283567 h 308225"/>
              <a:gd name="connsiteX3" fmla="*/ 345231 w 1035693"/>
              <a:gd name="connsiteY3" fmla="*/ 271238 h 308225"/>
              <a:gd name="connsiteX4" fmla="*/ 382220 w 1035693"/>
              <a:gd name="connsiteY4" fmla="*/ 246580 h 308225"/>
              <a:gd name="connsiteX5" fmla="*/ 480857 w 1035693"/>
              <a:gd name="connsiteY5" fmla="*/ 209593 h 308225"/>
              <a:gd name="connsiteX6" fmla="*/ 579495 w 1035693"/>
              <a:gd name="connsiteY6" fmla="*/ 135619 h 308225"/>
              <a:gd name="connsiteX7" fmla="*/ 616484 w 1035693"/>
              <a:gd name="connsiteY7" fmla="*/ 110961 h 308225"/>
              <a:gd name="connsiteX8" fmla="*/ 887737 w 1035693"/>
              <a:gd name="connsiteY8" fmla="*/ 98632 h 308225"/>
              <a:gd name="connsiteX9" fmla="*/ 961715 w 1035693"/>
              <a:gd name="connsiteY9" fmla="*/ 73974 h 308225"/>
              <a:gd name="connsiteX10" fmla="*/ 1011034 w 1035693"/>
              <a:gd name="connsiteY10" fmla="*/ 12329 h 308225"/>
              <a:gd name="connsiteX11" fmla="*/ 1035693 w 1035693"/>
              <a:gd name="connsiteY11" fmla="*/ 0 h 3082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035693" h="308225">
                <a:moveTo>
                  <a:pt x="0" y="308225"/>
                </a:moveTo>
                <a:cubicBezTo>
                  <a:pt x="19596" y="300387"/>
                  <a:pt x="84420" y="271238"/>
                  <a:pt x="110967" y="271238"/>
                </a:cubicBezTo>
                <a:cubicBezTo>
                  <a:pt x="160457" y="271238"/>
                  <a:pt x="209604" y="279457"/>
                  <a:pt x="258923" y="283567"/>
                </a:cubicBezTo>
                <a:cubicBezTo>
                  <a:pt x="287692" y="279457"/>
                  <a:pt x="317395" y="279588"/>
                  <a:pt x="345231" y="271238"/>
                </a:cubicBezTo>
                <a:cubicBezTo>
                  <a:pt x="359424" y="266980"/>
                  <a:pt x="368966" y="253207"/>
                  <a:pt x="382220" y="246580"/>
                </a:cubicBezTo>
                <a:cubicBezTo>
                  <a:pt x="411707" y="231837"/>
                  <a:pt x="448843" y="220264"/>
                  <a:pt x="480857" y="209593"/>
                </a:cubicBezTo>
                <a:cubicBezTo>
                  <a:pt x="599816" y="90642"/>
                  <a:pt x="493417" y="178656"/>
                  <a:pt x="579495" y="135619"/>
                </a:cubicBezTo>
                <a:cubicBezTo>
                  <a:pt x="592749" y="128992"/>
                  <a:pt x="601771" y="112726"/>
                  <a:pt x="616484" y="110961"/>
                </a:cubicBezTo>
                <a:cubicBezTo>
                  <a:pt x="706350" y="100178"/>
                  <a:pt x="797319" y="102742"/>
                  <a:pt x="887737" y="98632"/>
                </a:cubicBezTo>
                <a:cubicBezTo>
                  <a:pt x="912396" y="90413"/>
                  <a:pt x="947296" y="95601"/>
                  <a:pt x="961715" y="73974"/>
                </a:cubicBezTo>
                <a:cubicBezTo>
                  <a:pt x="977894" y="49707"/>
                  <a:pt x="987607" y="29898"/>
                  <a:pt x="1011034" y="12329"/>
                </a:cubicBezTo>
                <a:cubicBezTo>
                  <a:pt x="1018386" y="6815"/>
                  <a:pt x="1027473" y="4110"/>
                  <a:pt x="1035693" y="0"/>
                </a:cubicBezTo>
              </a:path>
            </a:pathLst>
          </a:cu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800">
              <a:solidFill>
                <a:prstClr val="black"/>
              </a:solidFill>
            </a:endParaRPr>
          </a:p>
        </p:txBody>
      </p:sp>
      <p:sp>
        <p:nvSpPr>
          <p:cNvPr id="123" name="Freeform 122"/>
          <p:cNvSpPr/>
          <p:nvPr/>
        </p:nvSpPr>
        <p:spPr>
          <a:xfrm>
            <a:off x="2207024" y="2514969"/>
            <a:ext cx="1011530" cy="234395"/>
          </a:xfrm>
          <a:custGeom>
            <a:avLst/>
            <a:gdLst>
              <a:gd name="connsiteX0" fmla="*/ 0 w 1011530"/>
              <a:gd name="connsiteY0" fmla="*/ 234395 h 234395"/>
              <a:gd name="connsiteX1" fmla="*/ 61648 w 1011530"/>
              <a:gd name="connsiteY1" fmla="*/ 197409 h 234395"/>
              <a:gd name="connsiteX2" fmla="*/ 98637 w 1011530"/>
              <a:gd name="connsiteY2" fmla="*/ 172751 h 234395"/>
              <a:gd name="connsiteX3" fmla="*/ 172615 w 1011530"/>
              <a:gd name="connsiteY3" fmla="*/ 148093 h 234395"/>
              <a:gd name="connsiteX4" fmla="*/ 271253 w 1011530"/>
              <a:gd name="connsiteY4" fmla="*/ 160422 h 234395"/>
              <a:gd name="connsiteX5" fmla="*/ 345231 w 1011530"/>
              <a:gd name="connsiteY5" fmla="*/ 185080 h 234395"/>
              <a:gd name="connsiteX6" fmla="*/ 443868 w 1011530"/>
              <a:gd name="connsiteY6" fmla="*/ 209738 h 234395"/>
              <a:gd name="connsiteX7" fmla="*/ 604154 w 1011530"/>
              <a:gd name="connsiteY7" fmla="*/ 185080 h 234395"/>
              <a:gd name="connsiteX8" fmla="*/ 628814 w 1011530"/>
              <a:gd name="connsiteY8" fmla="*/ 160422 h 234395"/>
              <a:gd name="connsiteX9" fmla="*/ 702792 w 1011530"/>
              <a:gd name="connsiteY9" fmla="*/ 61790 h 234395"/>
              <a:gd name="connsiteX10" fmla="*/ 739781 w 1011530"/>
              <a:gd name="connsiteY10" fmla="*/ 37132 h 234395"/>
              <a:gd name="connsiteX11" fmla="*/ 974045 w 1011530"/>
              <a:gd name="connsiteY11" fmla="*/ 24803 h 234395"/>
              <a:gd name="connsiteX12" fmla="*/ 986374 w 1011530"/>
              <a:gd name="connsiteY12" fmla="*/ 12474 h 2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0" h="234395">
                <a:moveTo>
                  <a:pt x="0" y="234395"/>
                </a:moveTo>
                <a:cubicBezTo>
                  <a:pt x="20549" y="222066"/>
                  <a:pt x="41326" y="210109"/>
                  <a:pt x="61648" y="197409"/>
                </a:cubicBezTo>
                <a:cubicBezTo>
                  <a:pt x="74214" y="189556"/>
                  <a:pt x="85096" y="178769"/>
                  <a:pt x="98637" y="172751"/>
                </a:cubicBezTo>
                <a:cubicBezTo>
                  <a:pt x="122390" y="162195"/>
                  <a:pt x="172615" y="148093"/>
                  <a:pt x="172615" y="148093"/>
                </a:cubicBezTo>
                <a:cubicBezTo>
                  <a:pt x="205494" y="152203"/>
                  <a:pt x="238853" y="153480"/>
                  <a:pt x="271253" y="160422"/>
                </a:cubicBezTo>
                <a:cubicBezTo>
                  <a:pt x="296669" y="165868"/>
                  <a:pt x="319743" y="179983"/>
                  <a:pt x="345231" y="185080"/>
                </a:cubicBezTo>
                <a:cubicBezTo>
                  <a:pt x="419623" y="199958"/>
                  <a:pt x="386998" y="190782"/>
                  <a:pt x="443868" y="209738"/>
                </a:cubicBezTo>
                <a:cubicBezTo>
                  <a:pt x="450986" y="209026"/>
                  <a:pt x="568606" y="206408"/>
                  <a:pt x="604154" y="185080"/>
                </a:cubicBezTo>
                <a:cubicBezTo>
                  <a:pt x="614122" y="179100"/>
                  <a:pt x="621839" y="169721"/>
                  <a:pt x="628814" y="160422"/>
                </a:cubicBezTo>
                <a:cubicBezTo>
                  <a:pt x="658403" y="120973"/>
                  <a:pt x="667444" y="90067"/>
                  <a:pt x="702792" y="61790"/>
                </a:cubicBezTo>
                <a:cubicBezTo>
                  <a:pt x="714363" y="52534"/>
                  <a:pt x="725099" y="39134"/>
                  <a:pt x="739781" y="37132"/>
                </a:cubicBezTo>
                <a:cubicBezTo>
                  <a:pt x="817260" y="26567"/>
                  <a:pt x="895957" y="28913"/>
                  <a:pt x="974045" y="24803"/>
                </a:cubicBezTo>
                <a:cubicBezTo>
                  <a:pt x="1018681" y="-4953"/>
                  <a:pt x="1024288" y="-6481"/>
                  <a:pt x="986374" y="12474"/>
                </a:cubicBezTo>
              </a:path>
            </a:pathLst>
          </a:cu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800">
              <a:solidFill>
                <a:prstClr val="black"/>
              </a:solidFill>
            </a:endParaRPr>
          </a:p>
        </p:txBody>
      </p:sp>
      <p:sp>
        <p:nvSpPr>
          <p:cNvPr id="124" name="Freeform 123"/>
          <p:cNvSpPr/>
          <p:nvPr/>
        </p:nvSpPr>
        <p:spPr>
          <a:xfrm rot="704806">
            <a:off x="2336761" y="2927438"/>
            <a:ext cx="1011530" cy="234395"/>
          </a:xfrm>
          <a:custGeom>
            <a:avLst/>
            <a:gdLst>
              <a:gd name="connsiteX0" fmla="*/ 0 w 1011530"/>
              <a:gd name="connsiteY0" fmla="*/ 234395 h 234395"/>
              <a:gd name="connsiteX1" fmla="*/ 61648 w 1011530"/>
              <a:gd name="connsiteY1" fmla="*/ 197409 h 234395"/>
              <a:gd name="connsiteX2" fmla="*/ 98637 w 1011530"/>
              <a:gd name="connsiteY2" fmla="*/ 172751 h 234395"/>
              <a:gd name="connsiteX3" fmla="*/ 172615 w 1011530"/>
              <a:gd name="connsiteY3" fmla="*/ 148093 h 234395"/>
              <a:gd name="connsiteX4" fmla="*/ 271253 w 1011530"/>
              <a:gd name="connsiteY4" fmla="*/ 160422 h 234395"/>
              <a:gd name="connsiteX5" fmla="*/ 345231 w 1011530"/>
              <a:gd name="connsiteY5" fmla="*/ 185080 h 234395"/>
              <a:gd name="connsiteX6" fmla="*/ 443868 w 1011530"/>
              <a:gd name="connsiteY6" fmla="*/ 209738 h 234395"/>
              <a:gd name="connsiteX7" fmla="*/ 604154 w 1011530"/>
              <a:gd name="connsiteY7" fmla="*/ 185080 h 234395"/>
              <a:gd name="connsiteX8" fmla="*/ 628814 w 1011530"/>
              <a:gd name="connsiteY8" fmla="*/ 160422 h 234395"/>
              <a:gd name="connsiteX9" fmla="*/ 702792 w 1011530"/>
              <a:gd name="connsiteY9" fmla="*/ 61790 h 234395"/>
              <a:gd name="connsiteX10" fmla="*/ 739781 w 1011530"/>
              <a:gd name="connsiteY10" fmla="*/ 37132 h 234395"/>
              <a:gd name="connsiteX11" fmla="*/ 974045 w 1011530"/>
              <a:gd name="connsiteY11" fmla="*/ 24803 h 234395"/>
              <a:gd name="connsiteX12" fmla="*/ 986374 w 1011530"/>
              <a:gd name="connsiteY12" fmla="*/ 12474 h 2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0" h="234395">
                <a:moveTo>
                  <a:pt x="0" y="234395"/>
                </a:moveTo>
                <a:cubicBezTo>
                  <a:pt x="20549" y="222066"/>
                  <a:pt x="41326" y="210109"/>
                  <a:pt x="61648" y="197409"/>
                </a:cubicBezTo>
                <a:cubicBezTo>
                  <a:pt x="74214" y="189556"/>
                  <a:pt x="85096" y="178769"/>
                  <a:pt x="98637" y="172751"/>
                </a:cubicBezTo>
                <a:cubicBezTo>
                  <a:pt x="122390" y="162195"/>
                  <a:pt x="172615" y="148093"/>
                  <a:pt x="172615" y="148093"/>
                </a:cubicBezTo>
                <a:cubicBezTo>
                  <a:pt x="205494" y="152203"/>
                  <a:pt x="238853" y="153480"/>
                  <a:pt x="271253" y="160422"/>
                </a:cubicBezTo>
                <a:cubicBezTo>
                  <a:pt x="296669" y="165868"/>
                  <a:pt x="319743" y="179983"/>
                  <a:pt x="345231" y="185080"/>
                </a:cubicBezTo>
                <a:cubicBezTo>
                  <a:pt x="419623" y="199958"/>
                  <a:pt x="386998" y="190782"/>
                  <a:pt x="443868" y="209738"/>
                </a:cubicBezTo>
                <a:cubicBezTo>
                  <a:pt x="450986" y="209026"/>
                  <a:pt x="568606" y="206408"/>
                  <a:pt x="604154" y="185080"/>
                </a:cubicBezTo>
                <a:cubicBezTo>
                  <a:pt x="614122" y="179100"/>
                  <a:pt x="621839" y="169721"/>
                  <a:pt x="628814" y="160422"/>
                </a:cubicBezTo>
                <a:cubicBezTo>
                  <a:pt x="658403" y="120973"/>
                  <a:pt x="667444" y="90067"/>
                  <a:pt x="702792" y="61790"/>
                </a:cubicBezTo>
                <a:cubicBezTo>
                  <a:pt x="714363" y="52534"/>
                  <a:pt x="725099" y="39134"/>
                  <a:pt x="739781" y="37132"/>
                </a:cubicBezTo>
                <a:cubicBezTo>
                  <a:pt x="817260" y="26567"/>
                  <a:pt x="895957" y="28913"/>
                  <a:pt x="974045" y="24803"/>
                </a:cubicBezTo>
                <a:cubicBezTo>
                  <a:pt x="1018681" y="-4953"/>
                  <a:pt x="1024288" y="-6481"/>
                  <a:pt x="986374" y="12474"/>
                </a:cubicBezTo>
              </a:path>
            </a:pathLst>
          </a:cu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800">
              <a:solidFill>
                <a:prstClr val="black"/>
              </a:solidFill>
            </a:endParaRPr>
          </a:p>
        </p:txBody>
      </p:sp>
      <p:sp>
        <p:nvSpPr>
          <p:cNvPr id="125" name="Freeform 124"/>
          <p:cNvSpPr/>
          <p:nvPr/>
        </p:nvSpPr>
        <p:spPr>
          <a:xfrm rot="1693194">
            <a:off x="2337943" y="3516902"/>
            <a:ext cx="1011530" cy="234395"/>
          </a:xfrm>
          <a:custGeom>
            <a:avLst/>
            <a:gdLst>
              <a:gd name="connsiteX0" fmla="*/ 0 w 1011530"/>
              <a:gd name="connsiteY0" fmla="*/ 234395 h 234395"/>
              <a:gd name="connsiteX1" fmla="*/ 61648 w 1011530"/>
              <a:gd name="connsiteY1" fmla="*/ 197409 h 234395"/>
              <a:gd name="connsiteX2" fmla="*/ 98637 w 1011530"/>
              <a:gd name="connsiteY2" fmla="*/ 172751 h 234395"/>
              <a:gd name="connsiteX3" fmla="*/ 172615 w 1011530"/>
              <a:gd name="connsiteY3" fmla="*/ 148093 h 234395"/>
              <a:gd name="connsiteX4" fmla="*/ 271253 w 1011530"/>
              <a:gd name="connsiteY4" fmla="*/ 160422 h 234395"/>
              <a:gd name="connsiteX5" fmla="*/ 345231 w 1011530"/>
              <a:gd name="connsiteY5" fmla="*/ 185080 h 234395"/>
              <a:gd name="connsiteX6" fmla="*/ 443868 w 1011530"/>
              <a:gd name="connsiteY6" fmla="*/ 209738 h 234395"/>
              <a:gd name="connsiteX7" fmla="*/ 604154 w 1011530"/>
              <a:gd name="connsiteY7" fmla="*/ 185080 h 234395"/>
              <a:gd name="connsiteX8" fmla="*/ 628814 w 1011530"/>
              <a:gd name="connsiteY8" fmla="*/ 160422 h 234395"/>
              <a:gd name="connsiteX9" fmla="*/ 702792 w 1011530"/>
              <a:gd name="connsiteY9" fmla="*/ 61790 h 234395"/>
              <a:gd name="connsiteX10" fmla="*/ 739781 w 1011530"/>
              <a:gd name="connsiteY10" fmla="*/ 37132 h 234395"/>
              <a:gd name="connsiteX11" fmla="*/ 974045 w 1011530"/>
              <a:gd name="connsiteY11" fmla="*/ 24803 h 234395"/>
              <a:gd name="connsiteX12" fmla="*/ 986374 w 1011530"/>
              <a:gd name="connsiteY12" fmla="*/ 12474 h 2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0" h="234395">
                <a:moveTo>
                  <a:pt x="0" y="234395"/>
                </a:moveTo>
                <a:cubicBezTo>
                  <a:pt x="20549" y="222066"/>
                  <a:pt x="41326" y="210109"/>
                  <a:pt x="61648" y="197409"/>
                </a:cubicBezTo>
                <a:cubicBezTo>
                  <a:pt x="74214" y="189556"/>
                  <a:pt x="85096" y="178769"/>
                  <a:pt x="98637" y="172751"/>
                </a:cubicBezTo>
                <a:cubicBezTo>
                  <a:pt x="122390" y="162195"/>
                  <a:pt x="172615" y="148093"/>
                  <a:pt x="172615" y="148093"/>
                </a:cubicBezTo>
                <a:cubicBezTo>
                  <a:pt x="205494" y="152203"/>
                  <a:pt x="238853" y="153480"/>
                  <a:pt x="271253" y="160422"/>
                </a:cubicBezTo>
                <a:cubicBezTo>
                  <a:pt x="296669" y="165868"/>
                  <a:pt x="319743" y="179983"/>
                  <a:pt x="345231" y="185080"/>
                </a:cubicBezTo>
                <a:cubicBezTo>
                  <a:pt x="419623" y="199958"/>
                  <a:pt x="386998" y="190782"/>
                  <a:pt x="443868" y="209738"/>
                </a:cubicBezTo>
                <a:cubicBezTo>
                  <a:pt x="450986" y="209026"/>
                  <a:pt x="568606" y="206408"/>
                  <a:pt x="604154" y="185080"/>
                </a:cubicBezTo>
                <a:cubicBezTo>
                  <a:pt x="614122" y="179100"/>
                  <a:pt x="621839" y="169721"/>
                  <a:pt x="628814" y="160422"/>
                </a:cubicBezTo>
                <a:cubicBezTo>
                  <a:pt x="658403" y="120973"/>
                  <a:pt x="667444" y="90067"/>
                  <a:pt x="702792" y="61790"/>
                </a:cubicBezTo>
                <a:cubicBezTo>
                  <a:pt x="714363" y="52534"/>
                  <a:pt x="725099" y="39134"/>
                  <a:pt x="739781" y="37132"/>
                </a:cubicBezTo>
                <a:cubicBezTo>
                  <a:pt x="817260" y="26567"/>
                  <a:pt x="895957" y="28913"/>
                  <a:pt x="974045" y="24803"/>
                </a:cubicBezTo>
                <a:cubicBezTo>
                  <a:pt x="1018681" y="-4953"/>
                  <a:pt x="1024288" y="-6481"/>
                  <a:pt x="986374" y="12474"/>
                </a:cubicBezTo>
              </a:path>
            </a:pathLst>
          </a:cu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800">
              <a:solidFill>
                <a:prstClr val="black"/>
              </a:solidFill>
            </a:endParaRPr>
          </a:p>
        </p:txBody>
      </p:sp>
      <p:sp>
        <p:nvSpPr>
          <p:cNvPr id="126" name="Freeform 125"/>
          <p:cNvSpPr/>
          <p:nvPr/>
        </p:nvSpPr>
        <p:spPr>
          <a:xfrm rot="1693194">
            <a:off x="2377512" y="3907514"/>
            <a:ext cx="1011530" cy="234395"/>
          </a:xfrm>
          <a:custGeom>
            <a:avLst/>
            <a:gdLst>
              <a:gd name="connsiteX0" fmla="*/ 0 w 1011530"/>
              <a:gd name="connsiteY0" fmla="*/ 234395 h 234395"/>
              <a:gd name="connsiteX1" fmla="*/ 61648 w 1011530"/>
              <a:gd name="connsiteY1" fmla="*/ 197409 h 234395"/>
              <a:gd name="connsiteX2" fmla="*/ 98637 w 1011530"/>
              <a:gd name="connsiteY2" fmla="*/ 172751 h 234395"/>
              <a:gd name="connsiteX3" fmla="*/ 172615 w 1011530"/>
              <a:gd name="connsiteY3" fmla="*/ 148093 h 234395"/>
              <a:gd name="connsiteX4" fmla="*/ 271253 w 1011530"/>
              <a:gd name="connsiteY4" fmla="*/ 160422 h 234395"/>
              <a:gd name="connsiteX5" fmla="*/ 345231 w 1011530"/>
              <a:gd name="connsiteY5" fmla="*/ 185080 h 234395"/>
              <a:gd name="connsiteX6" fmla="*/ 443868 w 1011530"/>
              <a:gd name="connsiteY6" fmla="*/ 209738 h 234395"/>
              <a:gd name="connsiteX7" fmla="*/ 604154 w 1011530"/>
              <a:gd name="connsiteY7" fmla="*/ 185080 h 234395"/>
              <a:gd name="connsiteX8" fmla="*/ 628814 w 1011530"/>
              <a:gd name="connsiteY8" fmla="*/ 160422 h 234395"/>
              <a:gd name="connsiteX9" fmla="*/ 702792 w 1011530"/>
              <a:gd name="connsiteY9" fmla="*/ 61790 h 234395"/>
              <a:gd name="connsiteX10" fmla="*/ 739781 w 1011530"/>
              <a:gd name="connsiteY10" fmla="*/ 37132 h 234395"/>
              <a:gd name="connsiteX11" fmla="*/ 974045 w 1011530"/>
              <a:gd name="connsiteY11" fmla="*/ 24803 h 234395"/>
              <a:gd name="connsiteX12" fmla="*/ 986374 w 1011530"/>
              <a:gd name="connsiteY12" fmla="*/ 12474 h 2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0" h="234395">
                <a:moveTo>
                  <a:pt x="0" y="234395"/>
                </a:moveTo>
                <a:cubicBezTo>
                  <a:pt x="20549" y="222066"/>
                  <a:pt x="41326" y="210109"/>
                  <a:pt x="61648" y="197409"/>
                </a:cubicBezTo>
                <a:cubicBezTo>
                  <a:pt x="74214" y="189556"/>
                  <a:pt x="85096" y="178769"/>
                  <a:pt x="98637" y="172751"/>
                </a:cubicBezTo>
                <a:cubicBezTo>
                  <a:pt x="122390" y="162195"/>
                  <a:pt x="172615" y="148093"/>
                  <a:pt x="172615" y="148093"/>
                </a:cubicBezTo>
                <a:cubicBezTo>
                  <a:pt x="205494" y="152203"/>
                  <a:pt x="238853" y="153480"/>
                  <a:pt x="271253" y="160422"/>
                </a:cubicBezTo>
                <a:cubicBezTo>
                  <a:pt x="296669" y="165868"/>
                  <a:pt x="319743" y="179983"/>
                  <a:pt x="345231" y="185080"/>
                </a:cubicBezTo>
                <a:cubicBezTo>
                  <a:pt x="419623" y="199958"/>
                  <a:pt x="386998" y="190782"/>
                  <a:pt x="443868" y="209738"/>
                </a:cubicBezTo>
                <a:cubicBezTo>
                  <a:pt x="450986" y="209026"/>
                  <a:pt x="568606" y="206408"/>
                  <a:pt x="604154" y="185080"/>
                </a:cubicBezTo>
                <a:cubicBezTo>
                  <a:pt x="614122" y="179100"/>
                  <a:pt x="621839" y="169721"/>
                  <a:pt x="628814" y="160422"/>
                </a:cubicBezTo>
                <a:cubicBezTo>
                  <a:pt x="658403" y="120973"/>
                  <a:pt x="667444" y="90067"/>
                  <a:pt x="702792" y="61790"/>
                </a:cubicBezTo>
                <a:cubicBezTo>
                  <a:pt x="714363" y="52534"/>
                  <a:pt x="725099" y="39134"/>
                  <a:pt x="739781" y="37132"/>
                </a:cubicBezTo>
                <a:cubicBezTo>
                  <a:pt x="817260" y="26567"/>
                  <a:pt x="895957" y="28913"/>
                  <a:pt x="974045" y="24803"/>
                </a:cubicBezTo>
                <a:cubicBezTo>
                  <a:pt x="1018681" y="-4953"/>
                  <a:pt x="1024288" y="-6481"/>
                  <a:pt x="986374" y="12474"/>
                </a:cubicBezTo>
              </a:path>
            </a:pathLst>
          </a:cu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800">
              <a:solidFill>
                <a:prstClr val="black"/>
              </a:solidFill>
            </a:endParaRPr>
          </a:p>
        </p:txBody>
      </p:sp>
      <p:sp>
        <p:nvSpPr>
          <p:cNvPr id="127" name="Freeform 126"/>
          <p:cNvSpPr/>
          <p:nvPr/>
        </p:nvSpPr>
        <p:spPr>
          <a:xfrm rot="1693194">
            <a:off x="2474687" y="4554424"/>
            <a:ext cx="1011530" cy="234395"/>
          </a:xfrm>
          <a:custGeom>
            <a:avLst/>
            <a:gdLst>
              <a:gd name="connsiteX0" fmla="*/ 0 w 1011530"/>
              <a:gd name="connsiteY0" fmla="*/ 234395 h 234395"/>
              <a:gd name="connsiteX1" fmla="*/ 61648 w 1011530"/>
              <a:gd name="connsiteY1" fmla="*/ 197409 h 234395"/>
              <a:gd name="connsiteX2" fmla="*/ 98637 w 1011530"/>
              <a:gd name="connsiteY2" fmla="*/ 172751 h 234395"/>
              <a:gd name="connsiteX3" fmla="*/ 172615 w 1011530"/>
              <a:gd name="connsiteY3" fmla="*/ 148093 h 234395"/>
              <a:gd name="connsiteX4" fmla="*/ 271253 w 1011530"/>
              <a:gd name="connsiteY4" fmla="*/ 160422 h 234395"/>
              <a:gd name="connsiteX5" fmla="*/ 345231 w 1011530"/>
              <a:gd name="connsiteY5" fmla="*/ 185080 h 234395"/>
              <a:gd name="connsiteX6" fmla="*/ 443868 w 1011530"/>
              <a:gd name="connsiteY6" fmla="*/ 209738 h 234395"/>
              <a:gd name="connsiteX7" fmla="*/ 604154 w 1011530"/>
              <a:gd name="connsiteY7" fmla="*/ 185080 h 234395"/>
              <a:gd name="connsiteX8" fmla="*/ 628814 w 1011530"/>
              <a:gd name="connsiteY8" fmla="*/ 160422 h 234395"/>
              <a:gd name="connsiteX9" fmla="*/ 702792 w 1011530"/>
              <a:gd name="connsiteY9" fmla="*/ 61790 h 234395"/>
              <a:gd name="connsiteX10" fmla="*/ 739781 w 1011530"/>
              <a:gd name="connsiteY10" fmla="*/ 37132 h 234395"/>
              <a:gd name="connsiteX11" fmla="*/ 974045 w 1011530"/>
              <a:gd name="connsiteY11" fmla="*/ 24803 h 234395"/>
              <a:gd name="connsiteX12" fmla="*/ 986374 w 1011530"/>
              <a:gd name="connsiteY12" fmla="*/ 12474 h 2343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11530" h="234395">
                <a:moveTo>
                  <a:pt x="0" y="234395"/>
                </a:moveTo>
                <a:cubicBezTo>
                  <a:pt x="20549" y="222066"/>
                  <a:pt x="41326" y="210109"/>
                  <a:pt x="61648" y="197409"/>
                </a:cubicBezTo>
                <a:cubicBezTo>
                  <a:pt x="74214" y="189556"/>
                  <a:pt x="85096" y="178769"/>
                  <a:pt x="98637" y="172751"/>
                </a:cubicBezTo>
                <a:cubicBezTo>
                  <a:pt x="122390" y="162195"/>
                  <a:pt x="172615" y="148093"/>
                  <a:pt x="172615" y="148093"/>
                </a:cubicBezTo>
                <a:cubicBezTo>
                  <a:pt x="205494" y="152203"/>
                  <a:pt x="238853" y="153480"/>
                  <a:pt x="271253" y="160422"/>
                </a:cubicBezTo>
                <a:cubicBezTo>
                  <a:pt x="296669" y="165868"/>
                  <a:pt x="319743" y="179983"/>
                  <a:pt x="345231" y="185080"/>
                </a:cubicBezTo>
                <a:cubicBezTo>
                  <a:pt x="419623" y="199958"/>
                  <a:pt x="386998" y="190782"/>
                  <a:pt x="443868" y="209738"/>
                </a:cubicBezTo>
                <a:cubicBezTo>
                  <a:pt x="450986" y="209026"/>
                  <a:pt x="568606" y="206408"/>
                  <a:pt x="604154" y="185080"/>
                </a:cubicBezTo>
                <a:cubicBezTo>
                  <a:pt x="614122" y="179100"/>
                  <a:pt x="621839" y="169721"/>
                  <a:pt x="628814" y="160422"/>
                </a:cubicBezTo>
                <a:cubicBezTo>
                  <a:pt x="658403" y="120973"/>
                  <a:pt x="667444" y="90067"/>
                  <a:pt x="702792" y="61790"/>
                </a:cubicBezTo>
                <a:cubicBezTo>
                  <a:pt x="714363" y="52534"/>
                  <a:pt x="725099" y="39134"/>
                  <a:pt x="739781" y="37132"/>
                </a:cubicBezTo>
                <a:cubicBezTo>
                  <a:pt x="817260" y="26567"/>
                  <a:pt x="895957" y="28913"/>
                  <a:pt x="974045" y="24803"/>
                </a:cubicBezTo>
                <a:cubicBezTo>
                  <a:pt x="1018681" y="-4953"/>
                  <a:pt x="1024288" y="-6481"/>
                  <a:pt x="986374" y="12474"/>
                </a:cubicBezTo>
              </a:path>
            </a:pathLst>
          </a:cu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sz="1800">
              <a:solidFill>
                <a:prstClr val="black"/>
              </a:solidFill>
            </a:endParaRPr>
          </a:p>
        </p:txBody>
      </p:sp>
      <p:pic>
        <p:nvPicPr>
          <p:cNvPr id="128" name="Picture 127"/>
          <p:cNvPicPr>
            <a:picLocks noChangeAspect="1"/>
          </p:cNvPicPr>
          <p:nvPr/>
        </p:nvPicPr>
        <p:blipFill>
          <a:blip r:embed="rId4"/>
          <a:stretch>
            <a:fillRect/>
          </a:stretch>
        </p:blipFill>
        <p:spPr>
          <a:xfrm>
            <a:off x="6866736" y="1260987"/>
            <a:ext cx="1092036" cy="1565938"/>
          </a:xfrm>
          <a:prstGeom prst="rect">
            <a:avLst/>
          </a:prstGeom>
        </p:spPr>
      </p:pic>
      <p:pic>
        <p:nvPicPr>
          <p:cNvPr id="94" name="Picture 93"/>
          <p:cNvPicPr>
            <a:picLocks noChangeAspect="1"/>
          </p:cNvPicPr>
          <p:nvPr/>
        </p:nvPicPr>
        <p:blipFill>
          <a:blip r:embed="rId5"/>
          <a:stretch>
            <a:fillRect/>
          </a:stretch>
        </p:blipFill>
        <p:spPr>
          <a:xfrm rot="10593341">
            <a:off x="6094304" y="4496231"/>
            <a:ext cx="3235039" cy="2653197"/>
          </a:xfrm>
          <a:prstGeom prst="rect">
            <a:avLst/>
          </a:prstGeom>
        </p:spPr>
      </p:pic>
      <p:sp>
        <p:nvSpPr>
          <p:cNvPr id="96" name="Rounded Rectangle 95"/>
          <p:cNvSpPr/>
          <p:nvPr/>
        </p:nvSpPr>
        <p:spPr>
          <a:xfrm>
            <a:off x="6984365" y="2644091"/>
            <a:ext cx="1588770" cy="1777215"/>
          </a:xfrm>
          <a:prstGeom prst="roundRect">
            <a:avLst/>
          </a:prstGeom>
          <a:solidFill>
            <a:schemeClr val="accent3"/>
          </a:solidFill>
          <a:ln>
            <a:solidFill>
              <a:schemeClr val="accent3"/>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graphicFrame>
        <p:nvGraphicFramePr>
          <p:cNvPr id="97" name="Table 96"/>
          <p:cNvGraphicFramePr>
            <a:graphicFrameLocks noGrp="1"/>
          </p:cNvGraphicFramePr>
          <p:nvPr>
            <p:extLst>
              <p:ext uri="{D42A27DB-BD31-4B8C-83A1-F6EECF244321}">
                <p14:modId xmlns:p14="http://schemas.microsoft.com/office/powerpoint/2010/main" val="2501618047"/>
              </p:ext>
            </p:extLst>
          </p:nvPr>
        </p:nvGraphicFramePr>
        <p:xfrm>
          <a:off x="7048950" y="2733364"/>
          <a:ext cx="1430032" cy="1633770"/>
        </p:xfrm>
        <a:graphic>
          <a:graphicData uri="http://schemas.openxmlformats.org/drawingml/2006/table">
            <a:tbl>
              <a:tblPr bandRow="1">
                <a:tableStyleId>{69C7853C-536D-4A76-A0AE-DD22124D55A5}</a:tableStyleId>
              </a:tblPr>
              <a:tblGrid>
                <a:gridCol w="874049"/>
                <a:gridCol w="555983"/>
              </a:tblGrid>
              <a:tr h="326754">
                <a:tc>
                  <a:txBody>
                    <a:bodyPr/>
                    <a:lstStyle/>
                    <a:p>
                      <a:pPr algn="ctr"/>
                      <a:r>
                        <a:rPr lang="en-US" sz="1600" dirty="0" err="1" smtClean="0"/>
                        <a:t>fo</a:t>
                      </a:r>
                      <a:endParaRPr lang="en-US" sz="1600" dirty="0">
                        <a:latin typeface="Handwriting - Dakota"/>
                        <a:cs typeface="Handwriting - Dakota"/>
                      </a:endParaRPr>
                    </a:p>
                  </a:txBody>
                  <a:tcPr marL="0" marR="0" marT="0" marB="0" anchor="ctr"/>
                </a:tc>
                <a:tc>
                  <a:txBody>
                    <a:bodyPr/>
                    <a:lstStyle/>
                    <a:p>
                      <a:pPr algn="ctr"/>
                      <a:r>
                        <a:rPr lang="en-US" sz="1600" dirty="0" smtClean="0"/>
                        <a:t>2.6</a:t>
                      </a:r>
                      <a:endParaRPr lang="en-US" sz="1600" dirty="0"/>
                    </a:p>
                  </a:txBody>
                  <a:tcPr marL="0" marR="0" marT="0" marB="0" anchor="ctr"/>
                </a:tc>
              </a:tr>
              <a:tr h="326754">
                <a:tc>
                  <a:txBody>
                    <a:bodyPr/>
                    <a:lstStyle/>
                    <a:p>
                      <a:pPr algn="ctr"/>
                      <a:r>
                        <a:rPr lang="en-US" sz="1600" dirty="0" smtClean="0"/>
                        <a:t>foo</a:t>
                      </a:r>
                      <a:endParaRPr lang="en-US" sz="1600" dirty="0">
                        <a:latin typeface="Handwriting - Dakota"/>
                        <a:cs typeface="Handwriting - Dakota"/>
                      </a:endParaRPr>
                    </a:p>
                  </a:txBody>
                  <a:tcPr marL="0" marR="0" marT="0" marB="0" anchor="ctr"/>
                </a:tc>
                <a:tc>
                  <a:txBody>
                    <a:bodyPr/>
                    <a:lstStyle/>
                    <a:p>
                      <a:pPr algn="ctr"/>
                      <a:r>
                        <a:rPr lang="en-US" sz="1600" dirty="0" smtClean="0"/>
                        <a:t>-0.5</a:t>
                      </a:r>
                      <a:endParaRPr lang="en-US" sz="1600" dirty="0"/>
                    </a:p>
                  </a:txBody>
                  <a:tcPr marL="0" marR="0" marT="0" marB="0" anchor="ctr"/>
                </a:tc>
              </a:tr>
              <a:tr h="326754">
                <a:tc>
                  <a:txBody>
                    <a:bodyPr/>
                    <a:lstStyle/>
                    <a:p>
                      <a:pPr algn="ctr"/>
                      <a:r>
                        <a:rPr lang="en-US" sz="1600" dirty="0" smtClean="0"/>
                        <a:t>bar</a:t>
                      </a:r>
                      <a:endParaRPr lang="en-US" sz="1600" dirty="0">
                        <a:latin typeface="Handwriting - Dakota"/>
                        <a:cs typeface="Handwriting - Dakota"/>
                      </a:endParaRPr>
                    </a:p>
                  </a:txBody>
                  <a:tcPr marL="0" marR="0" marT="0" marB="0" anchor="ctr"/>
                </a:tc>
                <a:tc>
                  <a:txBody>
                    <a:bodyPr/>
                    <a:lstStyle/>
                    <a:p>
                      <a:pPr algn="ctr"/>
                      <a:r>
                        <a:rPr lang="en-US" sz="1600" dirty="0" smtClean="0"/>
                        <a:t>1.2</a:t>
                      </a:r>
                      <a:endParaRPr lang="en-US" sz="1600" dirty="0"/>
                    </a:p>
                  </a:txBody>
                  <a:tcPr marL="0" marR="0" marT="0" marB="0" anchor="ctr"/>
                </a:tc>
              </a:tr>
              <a:tr h="326754">
                <a:tc>
                  <a:txBody>
                    <a:bodyPr/>
                    <a:lstStyle/>
                    <a:p>
                      <a:pPr algn="ctr"/>
                      <a:r>
                        <a:rPr lang="en-US" sz="1600" dirty="0" err="1" smtClean="0"/>
                        <a:t>az</a:t>
                      </a:r>
                      <a:endParaRPr lang="en-US" sz="1600" dirty="0">
                        <a:latin typeface="Handwriting - Dakota"/>
                        <a:cs typeface="Handwriting - Dakota"/>
                      </a:endParaRPr>
                    </a:p>
                  </a:txBody>
                  <a:tcPr marL="0" marR="0" marT="0" marB="0" anchor="ctr"/>
                </a:tc>
                <a:tc>
                  <a:txBody>
                    <a:bodyPr/>
                    <a:lstStyle/>
                    <a:p>
                      <a:pPr algn="ctr"/>
                      <a:r>
                        <a:rPr lang="en-US" sz="1600" dirty="0" smtClean="0"/>
                        <a:t>3.1</a:t>
                      </a:r>
                      <a:endParaRPr lang="en-US" sz="1600" dirty="0"/>
                    </a:p>
                  </a:txBody>
                  <a:tcPr marL="0" marR="0" marT="0" marB="0" anchor="ctr"/>
                </a:tc>
              </a:tr>
              <a:tr h="326754">
                <a:tc>
                  <a:txBody>
                    <a:bodyPr/>
                    <a:lstStyle/>
                    <a:p>
                      <a:pPr algn="ctr"/>
                      <a:r>
                        <a:rPr lang="en-US" sz="1600" dirty="0" err="1" smtClean="0"/>
                        <a:t>xy</a:t>
                      </a:r>
                      <a:endParaRPr lang="en-US" sz="1600" dirty="0">
                        <a:latin typeface="Handwriting - Dakota"/>
                        <a:cs typeface="Handwriting - Dakota"/>
                      </a:endParaRPr>
                    </a:p>
                  </a:txBody>
                  <a:tcPr marL="0" marR="0" marT="0" marB="0" anchor="ctr"/>
                </a:tc>
                <a:tc>
                  <a:txBody>
                    <a:bodyPr/>
                    <a:lstStyle/>
                    <a:p>
                      <a:pPr algn="ctr"/>
                      <a:r>
                        <a:rPr lang="en-US" sz="1600" dirty="0" smtClean="0"/>
                        <a:t>-6.0</a:t>
                      </a:r>
                      <a:endParaRPr lang="en-US" sz="1600" dirty="0"/>
                    </a:p>
                  </a:txBody>
                  <a:tcPr marL="0" marR="0" marT="0" marB="0" anchor="ctr"/>
                </a:tc>
              </a:tr>
            </a:tbl>
          </a:graphicData>
        </a:graphic>
      </p:graphicFrame>
      <p:grpSp>
        <p:nvGrpSpPr>
          <p:cNvPr id="4" name="Group 3"/>
          <p:cNvGrpSpPr/>
          <p:nvPr/>
        </p:nvGrpSpPr>
        <p:grpSpPr>
          <a:xfrm>
            <a:off x="23563" y="3153401"/>
            <a:ext cx="2132920" cy="2493222"/>
            <a:chOff x="23563" y="3153401"/>
            <a:chExt cx="2132920" cy="2493222"/>
          </a:xfrm>
        </p:grpSpPr>
        <p:grpSp>
          <p:nvGrpSpPr>
            <p:cNvPr id="3" name="Group 2"/>
            <p:cNvGrpSpPr/>
            <p:nvPr/>
          </p:nvGrpSpPr>
          <p:grpSpPr>
            <a:xfrm>
              <a:off x="148959" y="3153401"/>
              <a:ext cx="2007524" cy="1470832"/>
              <a:chOff x="4740337" y="2148814"/>
              <a:chExt cx="1327554" cy="949650"/>
            </a:xfrm>
          </p:grpSpPr>
          <p:grpSp>
            <p:nvGrpSpPr>
              <p:cNvPr id="101" name="Group 100"/>
              <p:cNvGrpSpPr/>
              <p:nvPr/>
            </p:nvGrpSpPr>
            <p:grpSpPr>
              <a:xfrm>
                <a:off x="4740337" y="2330260"/>
                <a:ext cx="1185825" cy="768204"/>
                <a:chOff x="6977611" y="4298857"/>
                <a:chExt cx="1816644" cy="1219047"/>
              </a:xfrm>
            </p:grpSpPr>
            <p:sp>
              <p:nvSpPr>
                <p:cNvPr id="102" name="Oval 101"/>
                <p:cNvSpPr/>
                <p:nvPr/>
              </p:nvSpPr>
              <p:spPr>
                <a:xfrm>
                  <a:off x="6977611" y="4777724"/>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03" name="Straight Arrow Connector 102"/>
                <p:cNvCxnSpPr>
                  <a:endCxn id="104" idx="2"/>
                </p:cNvCxnSpPr>
                <p:nvPr/>
              </p:nvCxnSpPr>
              <p:spPr>
                <a:xfrm>
                  <a:off x="7140664" y="4859068"/>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04" name="Oval 103"/>
                <p:cNvSpPr/>
                <p:nvPr/>
              </p:nvSpPr>
              <p:spPr>
                <a:xfrm>
                  <a:off x="7390170" y="4779399"/>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05" name="Straight Arrow Connector 104"/>
                <p:cNvCxnSpPr>
                  <a:endCxn id="106" idx="2"/>
                </p:cNvCxnSpPr>
                <p:nvPr/>
              </p:nvCxnSpPr>
              <p:spPr>
                <a:xfrm>
                  <a:off x="7536852" y="4856528"/>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06" name="Oval 105"/>
                <p:cNvSpPr/>
                <p:nvPr/>
              </p:nvSpPr>
              <p:spPr>
                <a:xfrm>
                  <a:off x="7786357" y="4776859"/>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07" name="Straight Arrow Connector 106"/>
                <p:cNvCxnSpPr>
                  <a:endCxn id="108" idx="2"/>
                </p:cNvCxnSpPr>
                <p:nvPr/>
              </p:nvCxnSpPr>
              <p:spPr>
                <a:xfrm>
                  <a:off x="7959274" y="4856528"/>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08" name="Oval 107"/>
                <p:cNvSpPr/>
                <p:nvPr/>
              </p:nvSpPr>
              <p:spPr>
                <a:xfrm>
                  <a:off x="8208779" y="4776859"/>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09" name="Straight Arrow Connector 108"/>
                <p:cNvCxnSpPr>
                  <a:endCxn id="110" idx="2"/>
                </p:cNvCxnSpPr>
                <p:nvPr/>
              </p:nvCxnSpPr>
              <p:spPr>
                <a:xfrm>
                  <a:off x="8381696" y="4855566"/>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10" name="Oval 109"/>
                <p:cNvSpPr/>
                <p:nvPr/>
              </p:nvSpPr>
              <p:spPr>
                <a:xfrm>
                  <a:off x="8631201" y="4775896"/>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1" name="Straight Arrow Connector 44"/>
                <p:cNvCxnSpPr>
                  <a:stCxn id="104" idx="5"/>
                  <a:endCxn id="106" idx="4"/>
                </p:cNvCxnSpPr>
                <p:nvPr/>
              </p:nvCxnSpPr>
              <p:spPr>
                <a:xfrm rot="16200000" flipH="1">
                  <a:off x="7688218" y="4756531"/>
                  <a:ext cx="20795" cy="338538"/>
                </a:xfrm>
                <a:prstGeom prst="curvedConnector3">
                  <a:avLst>
                    <a:gd name="adj1" fmla="val 139874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12" name="Oval 111"/>
                <p:cNvSpPr/>
                <p:nvPr/>
              </p:nvSpPr>
              <p:spPr>
                <a:xfrm>
                  <a:off x="7612418" y="5358564"/>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3" name="Straight Arrow Connector 44"/>
                <p:cNvCxnSpPr>
                  <a:stCxn id="104" idx="3"/>
                  <a:endCxn id="112" idx="2"/>
                </p:cNvCxnSpPr>
                <p:nvPr/>
              </p:nvCxnSpPr>
              <p:spPr>
                <a:xfrm rot="16200000" flipH="1">
                  <a:off x="7251819" y="5077633"/>
                  <a:ext cx="522830" cy="198368"/>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14" name="Straight Arrow Connector 44"/>
                <p:cNvCxnSpPr>
                  <a:stCxn id="112" idx="6"/>
                  <a:endCxn id="108" idx="4"/>
                </p:cNvCxnSpPr>
                <p:nvPr/>
              </p:nvCxnSpPr>
              <p:spPr>
                <a:xfrm flipV="1">
                  <a:off x="7775472" y="4936199"/>
                  <a:ext cx="514834" cy="502035"/>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15" name="Straight Arrow Connector 44"/>
                <p:cNvCxnSpPr>
                  <a:stCxn id="102" idx="0"/>
                  <a:endCxn id="104" idx="1"/>
                </p:cNvCxnSpPr>
                <p:nvPr/>
              </p:nvCxnSpPr>
              <p:spPr>
                <a:xfrm rot="16200000" flipH="1">
                  <a:off x="7224088" y="4612773"/>
                  <a:ext cx="25010" cy="354912"/>
                </a:xfrm>
                <a:prstGeom prst="curvedConnector3">
                  <a:avLst>
                    <a:gd name="adj1" fmla="val -83209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16" name="Straight Arrow Connector 44"/>
                <p:cNvCxnSpPr>
                  <a:stCxn id="104" idx="0"/>
                  <a:endCxn id="108" idx="1"/>
                </p:cNvCxnSpPr>
                <p:nvPr/>
              </p:nvCxnSpPr>
              <p:spPr>
                <a:xfrm rot="16200000" flipH="1">
                  <a:off x="7841780" y="4409316"/>
                  <a:ext cx="20795" cy="760961"/>
                </a:xfrm>
                <a:prstGeom prst="curvedConnector3">
                  <a:avLst>
                    <a:gd name="adj1" fmla="val -81037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17" name="Straight Arrow Connector 44"/>
                <p:cNvCxnSpPr>
                  <a:stCxn id="108" idx="0"/>
                  <a:endCxn id="110" idx="0"/>
                </p:cNvCxnSpPr>
                <p:nvPr/>
              </p:nvCxnSpPr>
              <p:spPr>
                <a:xfrm rot="5400000" flipH="1" flipV="1">
                  <a:off x="8501035" y="4565167"/>
                  <a:ext cx="963" cy="422422"/>
                </a:xfrm>
                <a:prstGeom prst="curvedConnector3">
                  <a:avLst>
                    <a:gd name="adj1" fmla="val 21706805"/>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0" name="Oval 129"/>
                <p:cNvSpPr/>
                <p:nvPr/>
              </p:nvSpPr>
              <p:spPr>
                <a:xfrm>
                  <a:off x="8679532" y="4817646"/>
                  <a:ext cx="66392" cy="66392"/>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32" name="Straight Arrow Connector 44"/>
                <p:cNvCxnSpPr>
                  <a:stCxn id="104" idx="7"/>
                  <a:endCxn id="106" idx="0"/>
                </p:cNvCxnSpPr>
                <p:nvPr/>
              </p:nvCxnSpPr>
              <p:spPr>
                <a:xfrm rot="5400000" flipH="1" flipV="1">
                  <a:off x="7685678" y="4620528"/>
                  <a:ext cx="25874" cy="338539"/>
                </a:xfrm>
                <a:prstGeom prst="curvedConnector3">
                  <a:avLst>
                    <a:gd name="adj1" fmla="val 1152517"/>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33" name="Group 132"/>
                <p:cNvGrpSpPr/>
                <p:nvPr/>
              </p:nvGrpSpPr>
              <p:grpSpPr>
                <a:xfrm>
                  <a:off x="7091131" y="4298857"/>
                  <a:ext cx="1531869" cy="1066556"/>
                  <a:chOff x="2954628" y="1188732"/>
                  <a:chExt cx="1682752" cy="1171608"/>
                </a:xfrm>
              </p:grpSpPr>
              <p:grpSp>
                <p:nvGrpSpPr>
                  <p:cNvPr id="134" name="Group 133"/>
                  <p:cNvGrpSpPr/>
                  <p:nvPr/>
                </p:nvGrpSpPr>
                <p:grpSpPr>
                  <a:xfrm>
                    <a:off x="2954628" y="1252724"/>
                    <a:ext cx="1682752" cy="1107616"/>
                    <a:chOff x="3029436" y="2887849"/>
                    <a:chExt cx="2109824" cy="1388726"/>
                  </a:xfrm>
                </p:grpSpPr>
                <p:sp>
                  <p:nvSpPr>
                    <p:cNvPr id="136" name="TextBox 135"/>
                    <p:cNvSpPr txBox="1"/>
                    <p:nvPr/>
                  </p:nvSpPr>
                  <p:spPr>
                    <a:xfrm>
                      <a:off x="3084075" y="3301126"/>
                      <a:ext cx="345928" cy="216347"/>
                    </a:xfrm>
                    <a:prstGeom prst="rect">
                      <a:avLst/>
                    </a:prstGeom>
                    <a:noFill/>
                  </p:spPr>
                  <p:txBody>
                    <a:bodyPr wrap="square" rtlCol="0" anchor="ctr">
                      <a:noAutofit/>
                    </a:bodyPr>
                    <a:lstStyle/>
                    <a:p>
                      <a:pPr algn="ctr"/>
                      <a:r>
                        <a:rPr lang="en-US" sz="2200" dirty="0" smtClean="0">
                          <a:solidFill>
                            <a:schemeClr val="accent1"/>
                          </a:solidFill>
                          <a:latin typeface="Handwriting - Dakota"/>
                          <a:cs typeface="Handwriting - Dakota"/>
                        </a:rPr>
                        <a:t>r</a:t>
                      </a:r>
                    </a:p>
                  </p:txBody>
                </p:sp>
                <p:sp>
                  <p:nvSpPr>
                    <p:cNvPr id="137" name="TextBox 136"/>
                    <p:cNvSpPr txBox="1"/>
                    <p:nvPr/>
                  </p:nvSpPr>
                  <p:spPr>
                    <a:xfrm>
                      <a:off x="3629738" y="3297628"/>
                      <a:ext cx="345928" cy="216347"/>
                    </a:xfrm>
                    <a:prstGeom prst="rect">
                      <a:avLst/>
                    </a:prstGeom>
                    <a:noFill/>
                  </p:spPr>
                  <p:txBody>
                    <a:bodyPr wrap="square" rtlCol="0" anchor="ctr">
                      <a:noAutofit/>
                    </a:bodyPr>
                    <a:lstStyle/>
                    <a:p>
                      <a:pPr algn="ctr"/>
                      <a:r>
                        <a:rPr lang="en-US" sz="2200" dirty="0" err="1" smtClean="0">
                          <a:solidFill>
                            <a:schemeClr val="accent1"/>
                          </a:solidFill>
                          <a:latin typeface="Handwriting - Dakota"/>
                          <a:cs typeface="Handwriting - Dakota"/>
                        </a:rPr>
                        <a:t>i</a:t>
                      </a:r>
                      <a:endParaRPr lang="en-US" sz="2200" dirty="0" smtClean="0">
                        <a:solidFill>
                          <a:schemeClr val="accent1"/>
                        </a:solidFill>
                        <a:latin typeface="Handwriting - Dakota"/>
                        <a:cs typeface="Handwriting - Dakota"/>
                      </a:endParaRPr>
                    </a:p>
                  </p:txBody>
                </p:sp>
                <p:sp>
                  <p:nvSpPr>
                    <p:cNvPr id="138" name="TextBox 137"/>
                    <p:cNvSpPr txBox="1"/>
                    <p:nvPr/>
                  </p:nvSpPr>
                  <p:spPr>
                    <a:xfrm>
                      <a:off x="4211535" y="3297628"/>
                      <a:ext cx="345928" cy="216347"/>
                    </a:xfrm>
                    <a:prstGeom prst="rect">
                      <a:avLst/>
                    </a:prstGeom>
                    <a:noFill/>
                  </p:spPr>
                  <p:txBody>
                    <a:bodyPr wrap="square" rtlCol="0" anchor="ctr">
                      <a:noAutofit/>
                    </a:bodyPr>
                    <a:lstStyle/>
                    <a:p>
                      <a:pPr algn="ctr"/>
                      <a:r>
                        <a:rPr lang="en-US" sz="2200" dirty="0">
                          <a:solidFill>
                            <a:schemeClr val="accent1"/>
                          </a:solidFill>
                          <a:latin typeface="Handwriting - Dakota"/>
                          <a:cs typeface="Handwriting - Dakota"/>
                        </a:rPr>
                        <a:t>n</a:t>
                      </a:r>
                      <a:endParaRPr lang="en-US" sz="2200" dirty="0" smtClean="0">
                        <a:solidFill>
                          <a:schemeClr val="accent1"/>
                        </a:solidFill>
                        <a:latin typeface="Handwriting - Dakota"/>
                        <a:cs typeface="Handwriting - Dakota"/>
                      </a:endParaRPr>
                    </a:p>
                  </p:txBody>
                </p:sp>
                <p:sp>
                  <p:nvSpPr>
                    <p:cNvPr id="139" name="TextBox 138"/>
                    <p:cNvSpPr txBox="1"/>
                    <p:nvPr/>
                  </p:nvSpPr>
                  <p:spPr>
                    <a:xfrm>
                      <a:off x="4793332" y="3296302"/>
                      <a:ext cx="345928" cy="216347"/>
                    </a:xfrm>
                    <a:prstGeom prst="rect">
                      <a:avLst/>
                    </a:prstGeom>
                    <a:noFill/>
                  </p:spPr>
                  <p:txBody>
                    <a:bodyPr wrap="square" rtlCol="0" anchor="ctr">
                      <a:noAutofit/>
                    </a:bodyPr>
                    <a:lstStyle/>
                    <a:p>
                      <a:pPr algn="ctr"/>
                      <a:r>
                        <a:rPr lang="en-US" sz="2200" dirty="0" smtClean="0">
                          <a:solidFill>
                            <a:schemeClr val="accent1"/>
                          </a:solidFill>
                          <a:latin typeface="Handwriting - Dakota"/>
                          <a:cs typeface="Handwriting - Dakota"/>
                        </a:rPr>
                        <a:t>g</a:t>
                      </a:r>
                    </a:p>
                  </p:txBody>
                </p:sp>
                <p:sp>
                  <p:nvSpPr>
                    <p:cNvPr id="140" name="TextBox 139"/>
                    <p:cNvSpPr txBox="1"/>
                    <p:nvPr/>
                  </p:nvSpPr>
                  <p:spPr>
                    <a:xfrm>
                      <a:off x="3637149" y="3777646"/>
                      <a:ext cx="345928" cy="216347"/>
                    </a:xfrm>
                    <a:prstGeom prst="rect">
                      <a:avLst/>
                    </a:prstGeom>
                    <a:noFill/>
                  </p:spPr>
                  <p:txBody>
                    <a:bodyPr wrap="square" rtlCol="0" anchor="ctr">
                      <a:noAutofit/>
                    </a:bodyPr>
                    <a:lstStyle/>
                    <a:p>
                      <a:pPr algn="ctr"/>
                      <a:r>
                        <a:rPr lang="en-US" sz="2200" dirty="0" smtClean="0">
                          <a:solidFill>
                            <a:schemeClr val="accent1"/>
                          </a:solidFill>
                          <a:latin typeface="Handwriting - Dakota"/>
                          <a:cs typeface="Handwriting - Dakota"/>
                        </a:rPr>
                        <a:t>u</a:t>
                      </a:r>
                    </a:p>
                  </p:txBody>
                </p:sp>
                <p:sp>
                  <p:nvSpPr>
                    <p:cNvPr id="141" name="TextBox 140"/>
                    <p:cNvSpPr txBox="1"/>
                    <p:nvPr/>
                  </p:nvSpPr>
                  <p:spPr>
                    <a:xfrm>
                      <a:off x="3257039" y="3952056"/>
                      <a:ext cx="345928" cy="216347"/>
                    </a:xfrm>
                    <a:prstGeom prst="rect">
                      <a:avLst/>
                    </a:prstGeom>
                    <a:noFill/>
                  </p:spPr>
                  <p:txBody>
                    <a:bodyPr wrap="square" rtlCol="0" anchor="ctr">
                      <a:noAutofit/>
                    </a:bodyPr>
                    <a:lstStyle/>
                    <a:p>
                      <a:pPr algn="ctr"/>
                      <a:r>
                        <a:rPr lang="en-US" sz="2200" dirty="0">
                          <a:solidFill>
                            <a:schemeClr val="accent1"/>
                          </a:solidFill>
                          <a:latin typeface="Handwriting - Dakota"/>
                          <a:cs typeface="Handwriting - Dakota"/>
                        </a:rPr>
                        <a:t>e</a:t>
                      </a:r>
                      <a:endParaRPr lang="en-US" sz="2200" dirty="0" smtClean="0">
                        <a:solidFill>
                          <a:schemeClr val="accent1"/>
                        </a:solidFill>
                        <a:latin typeface="Handwriting - Dakota"/>
                        <a:cs typeface="Handwriting - Dakota"/>
                      </a:endParaRPr>
                    </a:p>
                  </p:txBody>
                </p:sp>
                <p:sp>
                  <p:nvSpPr>
                    <p:cNvPr id="142" name="TextBox 141"/>
                    <p:cNvSpPr txBox="1"/>
                    <p:nvPr/>
                  </p:nvSpPr>
                  <p:spPr>
                    <a:xfrm>
                      <a:off x="4409234" y="4060229"/>
                      <a:ext cx="345928" cy="216346"/>
                    </a:xfrm>
                    <a:prstGeom prst="rect">
                      <a:avLst/>
                    </a:prstGeom>
                    <a:noFill/>
                  </p:spPr>
                  <p:txBody>
                    <a:bodyPr wrap="square" rtlCol="0" anchor="ctr">
                      <a:noAutofit/>
                    </a:bodyPr>
                    <a:lstStyle/>
                    <a:p>
                      <a:pPr algn="ctr"/>
                      <a:r>
                        <a:rPr lang="el-GR" sz="2200" dirty="0">
                          <a:solidFill>
                            <a:schemeClr val="accent1"/>
                          </a:solidFill>
                          <a:latin typeface="Handwriting - Dakota"/>
                          <a:cs typeface="Handwriting - Dakota"/>
                        </a:rPr>
                        <a:t>ε</a:t>
                      </a:r>
                      <a:endParaRPr lang="en-US" sz="2200" dirty="0">
                        <a:solidFill>
                          <a:schemeClr val="accent1"/>
                        </a:solidFill>
                        <a:latin typeface="Handwriting - Dakota"/>
                        <a:cs typeface="Handwriting - Dakota"/>
                      </a:endParaRPr>
                    </a:p>
                  </p:txBody>
                </p:sp>
                <p:sp>
                  <p:nvSpPr>
                    <p:cNvPr id="143" name="TextBox 142"/>
                    <p:cNvSpPr txBox="1"/>
                    <p:nvPr/>
                  </p:nvSpPr>
                  <p:spPr>
                    <a:xfrm>
                      <a:off x="3029436" y="2887849"/>
                      <a:ext cx="345928" cy="216347"/>
                    </a:xfrm>
                    <a:prstGeom prst="rect">
                      <a:avLst/>
                    </a:prstGeom>
                    <a:noFill/>
                  </p:spPr>
                  <p:txBody>
                    <a:bodyPr wrap="square" rtlCol="0" anchor="ctr">
                      <a:noAutofit/>
                    </a:bodyPr>
                    <a:lstStyle/>
                    <a:p>
                      <a:pPr algn="ctr"/>
                      <a:r>
                        <a:rPr lang="en-US" sz="2200" dirty="0" smtClean="0">
                          <a:solidFill>
                            <a:schemeClr val="accent1"/>
                          </a:solidFill>
                          <a:latin typeface="Handwriting - Dakota"/>
                          <a:cs typeface="Handwriting - Dakota"/>
                        </a:rPr>
                        <a:t>s</a:t>
                      </a:r>
                    </a:p>
                  </p:txBody>
                </p:sp>
                <p:sp>
                  <p:nvSpPr>
                    <p:cNvPr id="144" name="TextBox 143"/>
                    <p:cNvSpPr txBox="1"/>
                    <p:nvPr/>
                  </p:nvSpPr>
                  <p:spPr>
                    <a:xfrm>
                      <a:off x="3971970" y="2975750"/>
                      <a:ext cx="345928" cy="216347"/>
                    </a:xfrm>
                    <a:prstGeom prst="rect">
                      <a:avLst/>
                    </a:prstGeom>
                    <a:noFill/>
                  </p:spPr>
                  <p:txBody>
                    <a:bodyPr wrap="square" rtlCol="0" anchor="ctr">
                      <a:noAutofit/>
                    </a:bodyPr>
                    <a:lstStyle/>
                    <a:p>
                      <a:pPr algn="ctr"/>
                      <a:r>
                        <a:rPr lang="en-US" sz="2200" dirty="0" smtClean="0">
                          <a:solidFill>
                            <a:schemeClr val="accent1"/>
                          </a:solidFill>
                          <a:latin typeface="Handwriting - Dakota"/>
                          <a:cs typeface="Handwriting - Dakota"/>
                        </a:rPr>
                        <a:t>e</a:t>
                      </a:r>
                    </a:p>
                  </p:txBody>
                </p:sp>
                <p:sp>
                  <p:nvSpPr>
                    <p:cNvPr id="145" name="TextBox 144"/>
                    <p:cNvSpPr txBox="1"/>
                    <p:nvPr/>
                  </p:nvSpPr>
                  <p:spPr>
                    <a:xfrm>
                      <a:off x="4788295" y="2896084"/>
                      <a:ext cx="345928" cy="216348"/>
                    </a:xfrm>
                    <a:prstGeom prst="rect">
                      <a:avLst/>
                    </a:prstGeom>
                    <a:noFill/>
                  </p:spPr>
                  <p:txBody>
                    <a:bodyPr wrap="square" rtlCol="0" anchor="ctr">
                      <a:noAutofit/>
                    </a:bodyPr>
                    <a:lstStyle/>
                    <a:p>
                      <a:pPr algn="ctr"/>
                      <a:r>
                        <a:rPr lang="en-US" sz="2200" dirty="0" smtClean="0">
                          <a:solidFill>
                            <a:schemeClr val="accent1"/>
                          </a:solidFill>
                          <a:latin typeface="Handwriting - Dakota"/>
                          <a:cs typeface="Handwriting - Dakota"/>
                        </a:rPr>
                        <a:t>h</a:t>
                      </a:r>
                    </a:p>
                  </p:txBody>
                </p:sp>
              </p:grpSp>
              <p:sp>
                <p:nvSpPr>
                  <p:cNvPr id="135" name="TextBox 134"/>
                  <p:cNvSpPr txBox="1"/>
                  <p:nvPr/>
                </p:nvSpPr>
                <p:spPr>
                  <a:xfrm>
                    <a:off x="3449633" y="1188732"/>
                    <a:ext cx="275905" cy="172553"/>
                  </a:xfrm>
                  <a:prstGeom prst="rect">
                    <a:avLst/>
                  </a:prstGeom>
                  <a:noFill/>
                </p:spPr>
                <p:txBody>
                  <a:bodyPr wrap="square" rtlCol="0" anchor="ctr">
                    <a:noAutofit/>
                  </a:bodyPr>
                  <a:lstStyle/>
                  <a:p>
                    <a:pPr algn="ctr"/>
                    <a:r>
                      <a:rPr lang="en-US" sz="2200" dirty="0" smtClean="0">
                        <a:solidFill>
                          <a:schemeClr val="accent1"/>
                        </a:solidFill>
                        <a:latin typeface="Handwriting - Dakota"/>
                        <a:cs typeface="Handwriting - Dakota"/>
                      </a:rPr>
                      <a:t>a</a:t>
                    </a:r>
                  </a:p>
                </p:txBody>
              </p:sp>
            </p:grpSp>
          </p:grpSp>
          <p:grpSp>
            <p:nvGrpSpPr>
              <p:cNvPr id="146" name="Group 145"/>
              <p:cNvGrpSpPr/>
              <p:nvPr/>
            </p:nvGrpSpPr>
            <p:grpSpPr>
              <a:xfrm>
                <a:off x="4882066" y="2148814"/>
                <a:ext cx="1185825" cy="768204"/>
                <a:chOff x="6977611" y="4298857"/>
                <a:chExt cx="1816644" cy="1219047"/>
              </a:xfrm>
            </p:grpSpPr>
            <p:sp>
              <p:nvSpPr>
                <p:cNvPr id="147" name="Oval 146"/>
                <p:cNvSpPr/>
                <p:nvPr/>
              </p:nvSpPr>
              <p:spPr>
                <a:xfrm>
                  <a:off x="6977611" y="4777724"/>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48" name="Straight Arrow Connector 147"/>
                <p:cNvCxnSpPr>
                  <a:endCxn id="149" idx="2"/>
                </p:cNvCxnSpPr>
                <p:nvPr/>
              </p:nvCxnSpPr>
              <p:spPr>
                <a:xfrm>
                  <a:off x="7140664" y="4859068"/>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49" name="Oval 148"/>
                <p:cNvSpPr/>
                <p:nvPr/>
              </p:nvSpPr>
              <p:spPr>
                <a:xfrm>
                  <a:off x="7390170" y="4779399"/>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50" name="Straight Arrow Connector 149"/>
                <p:cNvCxnSpPr>
                  <a:endCxn id="151" idx="2"/>
                </p:cNvCxnSpPr>
                <p:nvPr/>
              </p:nvCxnSpPr>
              <p:spPr>
                <a:xfrm>
                  <a:off x="7536852" y="4856528"/>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51" name="Oval 150"/>
                <p:cNvSpPr/>
                <p:nvPr/>
              </p:nvSpPr>
              <p:spPr>
                <a:xfrm>
                  <a:off x="7786357" y="4776859"/>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52" name="Straight Arrow Connector 151"/>
                <p:cNvCxnSpPr>
                  <a:endCxn id="153" idx="2"/>
                </p:cNvCxnSpPr>
                <p:nvPr/>
              </p:nvCxnSpPr>
              <p:spPr>
                <a:xfrm>
                  <a:off x="7959274" y="4856528"/>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53" name="Oval 152"/>
                <p:cNvSpPr/>
                <p:nvPr/>
              </p:nvSpPr>
              <p:spPr>
                <a:xfrm>
                  <a:off x="8208779" y="4776859"/>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54" name="Straight Arrow Connector 153"/>
                <p:cNvCxnSpPr>
                  <a:endCxn id="155" idx="2"/>
                </p:cNvCxnSpPr>
                <p:nvPr/>
              </p:nvCxnSpPr>
              <p:spPr>
                <a:xfrm>
                  <a:off x="8381696" y="4855566"/>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55" name="Oval 154"/>
                <p:cNvSpPr/>
                <p:nvPr/>
              </p:nvSpPr>
              <p:spPr>
                <a:xfrm>
                  <a:off x="8631201" y="4775896"/>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56" name="Straight Arrow Connector 44"/>
                <p:cNvCxnSpPr>
                  <a:stCxn id="149" idx="5"/>
                  <a:endCxn id="151" idx="4"/>
                </p:cNvCxnSpPr>
                <p:nvPr/>
              </p:nvCxnSpPr>
              <p:spPr>
                <a:xfrm rot="16200000" flipH="1">
                  <a:off x="7688218" y="4756531"/>
                  <a:ext cx="20795" cy="338538"/>
                </a:xfrm>
                <a:prstGeom prst="curvedConnector3">
                  <a:avLst>
                    <a:gd name="adj1" fmla="val 139874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57" name="Oval 156"/>
                <p:cNvSpPr/>
                <p:nvPr/>
              </p:nvSpPr>
              <p:spPr>
                <a:xfrm>
                  <a:off x="7612418" y="5358564"/>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58" name="Straight Arrow Connector 44"/>
                <p:cNvCxnSpPr>
                  <a:stCxn id="149" idx="3"/>
                  <a:endCxn id="157" idx="2"/>
                </p:cNvCxnSpPr>
                <p:nvPr/>
              </p:nvCxnSpPr>
              <p:spPr>
                <a:xfrm rot="16200000" flipH="1">
                  <a:off x="7251819" y="5077633"/>
                  <a:ext cx="522830" cy="198368"/>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59" name="Straight Arrow Connector 44"/>
                <p:cNvCxnSpPr>
                  <a:stCxn id="157" idx="6"/>
                  <a:endCxn id="153" idx="4"/>
                </p:cNvCxnSpPr>
                <p:nvPr/>
              </p:nvCxnSpPr>
              <p:spPr>
                <a:xfrm flipV="1">
                  <a:off x="7775472" y="4936199"/>
                  <a:ext cx="514834" cy="502035"/>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60" name="Straight Arrow Connector 44"/>
                <p:cNvCxnSpPr>
                  <a:stCxn id="147" idx="0"/>
                  <a:endCxn id="149" idx="1"/>
                </p:cNvCxnSpPr>
                <p:nvPr/>
              </p:nvCxnSpPr>
              <p:spPr>
                <a:xfrm rot="16200000" flipH="1">
                  <a:off x="7224088" y="4612773"/>
                  <a:ext cx="25010" cy="354912"/>
                </a:xfrm>
                <a:prstGeom prst="curvedConnector3">
                  <a:avLst>
                    <a:gd name="adj1" fmla="val -83209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61" name="Straight Arrow Connector 44"/>
                <p:cNvCxnSpPr>
                  <a:stCxn id="149" idx="0"/>
                  <a:endCxn id="153" idx="1"/>
                </p:cNvCxnSpPr>
                <p:nvPr/>
              </p:nvCxnSpPr>
              <p:spPr>
                <a:xfrm rot="16200000" flipH="1">
                  <a:off x="7841780" y="4409316"/>
                  <a:ext cx="20795" cy="760961"/>
                </a:xfrm>
                <a:prstGeom prst="curvedConnector3">
                  <a:avLst>
                    <a:gd name="adj1" fmla="val -81037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62" name="Straight Arrow Connector 44"/>
                <p:cNvCxnSpPr>
                  <a:stCxn id="153" idx="0"/>
                  <a:endCxn id="155" idx="0"/>
                </p:cNvCxnSpPr>
                <p:nvPr/>
              </p:nvCxnSpPr>
              <p:spPr>
                <a:xfrm rot="5400000" flipH="1" flipV="1">
                  <a:off x="8501035" y="4565167"/>
                  <a:ext cx="963" cy="422422"/>
                </a:xfrm>
                <a:prstGeom prst="curvedConnector3">
                  <a:avLst>
                    <a:gd name="adj1" fmla="val 21706805"/>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63" name="Oval 162"/>
                <p:cNvSpPr/>
                <p:nvPr/>
              </p:nvSpPr>
              <p:spPr>
                <a:xfrm>
                  <a:off x="8679532" y="4817646"/>
                  <a:ext cx="66392" cy="66392"/>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64" name="Straight Arrow Connector 44"/>
                <p:cNvCxnSpPr>
                  <a:stCxn id="149" idx="7"/>
                  <a:endCxn id="151" idx="0"/>
                </p:cNvCxnSpPr>
                <p:nvPr/>
              </p:nvCxnSpPr>
              <p:spPr>
                <a:xfrm rot="5400000" flipH="1" flipV="1">
                  <a:off x="7685678" y="4620528"/>
                  <a:ext cx="25874" cy="338539"/>
                </a:xfrm>
                <a:prstGeom prst="curvedConnector3">
                  <a:avLst>
                    <a:gd name="adj1" fmla="val 1152517"/>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65" name="Group 164"/>
                <p:cNvGrpSpPr/>
                <p:nvPr/>
              </p:nvGrpSpPr>
              <p:grpSpPr>
                <a:xfrm>
                  <a:off x="7091131" y="4298857"/>
                  <a:ext cx="1531869" cy="1066556"/>
                  <a:chOff x="2954628" y="1188732"/>
                  <a:chExt cx="1682752" cy="1171608"/>
                </a:xfrm>
              </p:grpSpPr>
              <p:grpSp>
                <p:nvGrpSpPr>
                  <p:cNvPr id="166" name="Group 165"/>
                  <p:cNvGrpSpPr/>
                  <p:nvPr/>
                </p:nvGrpSpPr>
                <p:grpSpPr>
                  <a:xfrm>
                    <a:off x="2954628" y="1252724"/>
                    <a:ext cx="1682752" cy="1107616"/>
                    <a:chOff x="3029436" y="2887849"/>
                    <a:chExt cx="2109824" cy="1388726"/>
                  </a:xfrm>
                </p:grpSpPr>
                <p:sp>
                  <p:nvSpPr>
                    <p:cNvPr id="168" name="TextBox 167"/>
                    <p:cNvSpPr txBox="1"/>
                    <p:nvPr/>
                  </p:nvSpPr>
                  <p:spPr>
                    <a:xfrm>
                      <a:off x="3084075" y="3301126"/>
                      <a:ext cx="345928" cy="216347"/>
                    </a:xfrm>
                    <a:prstGeom prst="rect">
                      <a:avLst/>
                    </a:prstGeom>
                    <a:noFill/>
                  </p:spPr>
                  <p:txBody>
                    <a:bodyPr wrap="square" rtlCol="0" anchor="ctr">
                      <a:noAutofit/>
                    </a:bodyPr>
                    <a:lstStyle/>
                    <a:p>
                      <a:pPr algn="ctr"/>
                      <a:r>
                        <a:rPr lang="en-US" sz="2200" dirty="0" smtClean="0">
                          <a:solidFill>
                            <a:schemeClr val="accent1"/>
                          </a:solidFill>
                          <a:latin typeface="Handwriting - Dakota"/>
                          <a:cs typeface="Handwriting - Dakota"/>
                        </a:rPr>
                        <a:t>r</a:t>
                      </a:r>
                    </a:p>
                  </p:txBody>
                </p:sp>
                <p:sp>
                  <p:nvSpPr>
                    <p:cNvPr id="169" name="TextBox 168"/>
                    <p:cNvSpPr txBox="1"/>
                    <p:nvPr/>
                  </p:nvSpPr>
                  <p:spPr>
                    <a:xfrm>
                      <a:off x="3629738" y="3297628"/>
                      <a:ext cx="345928" cy="216347"/>
                    </a:xfrm>
                    <a:prstGeom prst="rect">
                      <a:avLst/>
                    </a:prstGeom>
                    <a:noFill/>
                  </p:spPr>
                  <p:txBody>
                    <a:bodyPr wrap="square" rtlCol="0" anchor="ctr">
                      <a:noAutofit/>
                    </a:bodyPr>
                    <a:lstStyle/>
                    <a:p>
                      <a:pPr algn="ctr"/>
                      <a:r>
                        <a:rPr lang="en-US" sz="2200" dirty="0" err="1" smtClean="0">
                          <a:solidFill>
                            <a:schemeClr val="accent1"/>
                          </a:solidFill>
                          <a:latin typeface="Handwriting - Dakota"/>
                          <a:cs typeface="Handwriting - Dakota"/>
                        </a:rPr>
                        <a:t>i</a:t>
                      </a:r>
                      <a:endParaRPr lang="en-US" sz="2200" dirty="0" smtClean="0">
                        <a:solidFill>
                          <a:schemeClr val="accent1"/>
                        </a:solidFill>
                        <a:latin typeface="Handwriting - Dakota"/>
                        <a:cs typeface="Handwriting - Dakota"/>
                      </a:endParaRPr>
                    </a:p>
                  </p:txBody>
                </p:sp>
                <p:sp>
                  <p:nvSpPr>
                    <p:cNvPr id="170" name="TextBox 169"/>
                    <p:cNvSpPr txBox="1"/>
                    <p:nvPr/>
                  </p:nvSpPr>
                  <p:spPr>
                    <a:xfrm>
                      <a:off x="4211535" y="3297628"/>
                      <a:ext cx="345928" cy="216347"/>
                    </a:xfrm>
                    <a:prstGeom prst="rect">
                      <a:avLst/>
                    </a:prstGeom>
                    <a:noFill/>
                  </p:spPr>
                  <p:txBody>
                    <a:bodyPr wrap="square" rtlCol="0" anchor="ctr">
                      <a:noAutofit/>
                    </a:bodyPr>
                    <a:lstStyle/>
                    <a:p>
                      <a:pPr algn="ctr"/>
                      <a:r>
                        <a:rPr lang="en-US" sz="2200" dirty="0">
                          <a:solidFill>
                            <a:schemeClr val="accent1"/>
                          </a:solidFill>
                          <a:latin typeface="Handwriting - Dakota"/>
                          <a:cs typeface="Handwriting - Dakota"/>
                        </a:rPr>
                        <a:t>n</a:t>
                      </a:r>
                      <a:endParaRPr lang="en-US" sz="2200" dirty="0" smtClean="0">
                        <a:solidFill>
                          <a:schemeClr val="accent1"/>
                        </a:solidFill>
                        <a:latin typeface="Handwriting - Dakota"/>
                        <a:cs typeface="Handwriting - Dakota"/>
                      </a:endParaRPr>
                    </a:p>
                  </p:txBody>
                </p:sp>
                <p:sp>
                  <p:nvSpPr>
                    <p:cNvPr id="171" name="TextBox 170"/>
                    <p:cNvSpPr txBox="1"/>
                    <p:nvPr/>
                  </p:nvSpPr>
                  <p:spPr>
                    <a:xfrm>
                      <a:off x="4793332" y="3296302"/>
                      <a:ext cx="345928" cy="216347"/>
                    </a:xfrm>
                    <a:prstGeom prst="rect">
                      <a:avLst/>
                    </a:prstGeom>
                    <a:noFill/>
                  </p:spPr>
                  <p:txBody>
                    <a:bodyPr wrap="square" rtlCol="0" anchor="ctr">
                      <a:noAutofit/>
                    </a:bodyPr>
                    <a:lstStyle/>
                    <a:p>
                      <a:pPr algn="ctr"/>
                      <a:r>
                        <a:rPr lang="en-US" sz="2200" dirty="0" smtClean="0">
                          <a:solidFill>
                            <a:schemeClr val="accent1"/>
                          </a:solidFill>
                          <a:latin typeface="Handwriting - Dakota"/>
                          <a:cs typeface="Handwriting - Dakota"/>
                        </a:rPr>
                        <a:t>g</a:t>
                      </a:r>
                    </a:p>
                  </p:txBody>
                </p:sp>
                <p:sp>
                  <p:nvSpPr>
                    <p:cNvPr id="172" name="TextBox 171"/>
                    <p:cNvSpPr txBox="1"/>
                    <p:nvPr/>
                  </p:nvSpPr>
                  <p:spPr>
                    <a:xfrm>
                      <a:off x="3637149" y="3777646"/>
                      <a:ext cx="345928" cy="216347"/>
                    </a:xfrm>
                    <a:prstGeom prst="rect">
                      <a:avLst/>
                    </a:prstGeom>
                    <a:noFill/>
                  </p:spPr>
                  <p:txBody>
                    <a:bodyPr wrap="square" rtlCol="0" anchor="ctr">
                      <a:noAutofit/>
                    </a:bodyPr>
                    <a:lstStyle/>
                    <a:p>
                      <a:pPr algn="ctr"/>
                      <a:r>
                        <a:rPr lang="en-US" sz="2200" dirty="0" smtClean="0">
                          <a:solidFill>
                            <a:schemeClr val="accent1"/>
                          </a:solidFill>
                          <a:latin typeface="Handwriting - Dakota"/>
                          <a:cs typeface="Handwriting - Dakota"/>
                        </a:rPr>
                        <a:t>u</a:t>
                      </a:r>
                    </a:p>
                  </p:txBody>
                </p:sp>
                <p:sp>
                  <p:nvSpPr>
                    <p:cNvPr id="173" name="TextBox 172"/>
                    <p:cNvSpPr txBox="1"/>
                    <p:nvPr/>
                  </p:nvSpPr>
                  <p:spPr>
                    <a:xfrm>
                      <a:off x="3257039" y="3952056"/>
                      <a:ext cx="345928" cy="216347"/>
                    </a:xfrm>
                    <a:prstGeom prst="rect">
                      <a:avLst/>
                    </a:prstGeom>
                    <a:noFill/>
                  </p:spPr>
                  <p:txBody>
                    <a:bodyPr wrap="square" rtlCol="0" anchor="ctr">
                      <a:noAutofit/>
                    </a:bodyPr>
                    <a:lstStyle/>
                    <a:p>
                      <a:pPr algn="ctr"/>
                      <a:r>
                        <a:rPr lang="en-US" sz="2200" dirty="0">
                          <a:solidFill>
                            <a:schemeClr val="accent1"/>
                          </a:solidFill>
                          <a:latin typeface="Handwriting - Dakota"/>
                          <a:cs typeface="Handwriting - Dakota"/>
                        </a:rPr>
                        <a:t>e</a:t>
                      </a:r>
                      <a:endParaRPr lang="en-US" sz="2200" dirty="0" smtClean="0">
                        <a:solidFill>
                          <a:schemeClr val="accent1"/>
                        </a:solidFill>
                        <a:latin typeface="Handwriting - Dakota"/>
                        <a:cs typeface="Handwriting - Dakota"/>
                      </a:endParaRPr>
                    </a:p>
                  </p:txBody>
                </p:sp>
                <p:sp>
                  <p:nvSpPr>
                    <p:cNvPr id="174" name="TextBox 173"/>
                    <p:cNvSpPr txBox="1"/>
                    <p:nvPr/>
                  </p:nvSpPr>
                  <p:spPr>
                    <a:xfrm>
                      <a:off x="4409234" y="4060229"/>
                      <a:ext cx="345928" cy="216346"/>
                    </a:xfrm>
                    <a:prstGeom prst="rect">
                      <a:avLst/>
                    </a:prstGeom>
                    <a:noFill/>
                  </p:spPr>
                  <p:txBody>
                    <a:bodyPr wrap="square" rtlCol="0" anchor="ctr">
                      <a:noAutofit/>
                    </a:bodyPr>
                    <a:lstStyle/>
                    <a:p>
                      <a:pPr algn="ctr"/>
                      <a:r>
                        <a:rPr lang="el-GR" sz="2200" dirty="0">
                          <a:solidFill>
                            <a:schemeClr val="accent1"/>
                          </a:solidFill>
                          <a:latin typeface="Handwriting - Dakota"/>
                          <a:cs typeface="Handwriting - Dakota"/>
                        </a:rPr>
                        <a:t>ε</a:t>
                      </a:r>
                      <a:endParaRPr lang="en-US" sz="2200" dirty="0">
                        <a:solidFill>
                          <a:schemeClr val="accent1"/>
                        </a:solidFill>
                        <a:latin typeface="Handwriting - Dakota"/>
                        <a:cs typeface="Handwriting - Dakota"/>
                      </a:endParaRPr>
                    </a:p>
                  </p:txBody>
                </p:sp>
                <p:sp>
                  <p:nvSpPr>
                    <p:cNvPr id="175" name="TextBox 174"/>
                    <p:cNvSpPr txBox="1"/>
                    <p:nvPr/>
                  </p:nvSpPr>
                  <p:spPr>
                    <a:xfrm>
                      <a:off x="3029436" y="2887849"/>
                      <a:ext cx="345928" cy="216347"/>
                    </a:xfrm>
                    <a:prstGeom prst="rect">
                      <a:avLst/>
                    </a:prstGeom>
                    <a:noFill/>
                  </p:spPr>
                  <p:txBody>
                    <a:bodyPr wrap="square" rtlCol="0" anchor="ctr">
                      <a:noAutofit/>
                    </a:bodyPr>
                    <a:lstStyle/>
                    <a:p>
                      <a:pPr algn="ctr"/>
                      <a:r>
                        <a:rPr lang="en-US" sz="2200" dirty="0" smtClean="0">
                          <a:solidFill>
                            <a:schemeClr val="accent1"/>
                          </a:solidFill>
                          <a:latin typeface="Handwriting - Dakota"/>
                          <a:cs typeface="Handwriting - Dakota"/>
                        </a:rPr>
                        <a:t>s</a:t>
                      </a:r>
                    </a:p>
                  </p:txBody>
                </p:sp>
                <p:sp>
                  <p:nvSpPr>
                    <p:cNvPr id="176" name="TextBox 175"/>
                    <p:cNvSpPr txBox="1"/>
                    <p:nvPr/>
                  </p:nvSpPr>
                  <p:spPr>
                    <a:xfrm>
                      <a:off x="3971970" y="2975750"/>
                      <a:ext cx="345928" cy="216347"/>
                    </a:xfrm>
                    <a:prstGeom prst="rect">
                      <a:avLst/>
                    </a:prstGeom>
                    <a:noFill/>
                  </p:spPr>
                  <p:txBody>
                    <a:bodyPr wrap="square" rtlCol="0" anchor="ctr">
                      <a:noAutofit/>
                    </a:bodyPr>
                    <a:lstStyle/>
                    <a:p>
                      <a:pPr algn="ctr"/>
                      <a:r>
                        <a:rPr lang="en-US" sz="2200" dirty="0" smtClean="0">
                          <a:solidFill>
                            <a:schemeClr val="accent1"/>
                          </a:solidFill>
                          <a:latin typeface="Handwriting - Dakota"/>
                          <a:cs typeface="Handwriting - Dakota"/>
                        </a:rPr>
                        <a:t>e</a:t>
                      </a:r>
                    </a:p>
                  </p:txBody>
                </p:sp>
                <p:sp>
                  <p:nvSpPr>
                    <p:cNvPr id="177" name="TextBox 176"/>
                    <p:cNvSpPr txBox="1"/>
                    <p:nvPr/>
                  </p:nvSpPr>
                  <p:spPr>
                    <a:xfrm>
                      <a:off x="4788295" y="2896084"/>
                      <a:ext cx="345928" cy="216348"/>
                    </a:xfrm>
                    <a:prstGeom prst="rect">
                      <a:avLst/>
                    </a:prstGeom>
                    <a:noFill/>
                  </p:spPr>
                  <p:txBody>
                    <a:bodyPr wrap="square" rtlCol="0" anchor="ctr">
                      <a:noAutofit/>
                    </a:bodyPr>
                    <a:lstStyle/>
                    <a:p>
                      <a:pPr algn="ctr"/>
                      <a:r>
                        <a:rPr lang="en-US" sz="2200" dirty="0" smtClean="0">
                          <a:solidFill>
                            <a:schemeClr val="accent1"/>
                          </a:solidFill>
                          <a:latin typeface="Handwriting - Dakota"/>
                          <a:cs typeface="Handwriting - Dakota"/>
                        </a:rPr>
                        <a:t>h</a:t>
                      </a:r>
                    </a:p>
                  </p:txBody>
                </p:sp>
              </p:grpSp>
              <p:sp>
                <p:nvSpPr>
                  <p:cNvPr id="167" name="TextBox 166"/>
                  <p:cNvSpPr txBox="1"/>
                  <p:nvPr/>
                </p:nvSpPr>
                <p:spPr>
                  <a:xfrm>
                    <a:off x="3449633" y="1188732"/>
                    <a:ext cx="275905" cy="172553"/>
                  </a:xfrm>
                  <a:prstGeom prst="rect">
                    <a:avLst/>
                  </a:prstGeom>
                  <a:noFill/>
                </p:spPr>
                <p:txBody>
                  <a:bodyPr wrap="square" rtlCol="0" anchor="ctr">
                    <a:noAutofit/>
                  </a:bodyPr>
                  <a:lstStyle/>
                  <a:p>
                    <a:pPr algn="ctr"/>
                    <a:r>
                      <a:rPr lang="en-US" sz="2200" dirty="0" smtClean="0">
                        <a:solidFill>
                          <a:schemeClr val="accent1"/>
                        </a:solidFill>
                        <a:latin typeface="Handwriting - Dakota"/>
                        <a:cs typeface="Handwriting - Dakota"/>
                      </a:rPr>
                      <a:t>a</a:t>
                    </a:r>
                  </a:p>
                </p:txBody>
              </p:sp>
            </p:grpSp>
          </p:grpSp>
        </p:grpSp>
        <p:sp>
          <p:nvSpPr>
            <p:cNvPr id="87" name="TextBox 86"/>
            <p:cNvSpPr txBox="1"/>
            <p:nvPr/>
          </p:nvSpPr>
          <p:spPr>
            <a:xfrm>
              <a:off x="23563" y="5000292"/>
              <a:ext cx="2131873" cy="646331"/>
            </a:xfrm>
            <a:prstGeom prst="rect">
              <a:avLst/>
            </a:prstGeom>
            <a:noFill/>
            <a:ln w="31750">
              <a:solidFill>
                <a:schemeClr val="accent1"/>
              </a:solidFill>
            </a:ln>
          </p:spPr>
          <p:txBody>
            <a:bodyPr wrap="square" rtlCol="0">
              <a:spAutoFit/>
            </a:bodyPr>
            <a:lstStyle/>
            <a:p>
              <a:r>
                <a:rPr lang="en-US" sz="1800" dirty="0" smtClean="0">
                  <a:solidFill>
                    <a:schemeClr val="accent1">
                      <a:lumMod val="75000"/>
                    </a:schemeClr>
                  </a:solidFill>
                  <a:latin typeface="Cambria"/>
                  <a:ea typeface="ＭＳ Ｐゴシック" charset="0"/>
                  <a:cs typeface="Cambria"/>
                </a:rPr>
                <a:t>A distribution over strings</a:t>
              </a:r>
              <a:endParaRPr lang="en-US" sz="1800" dirty="0">
                <a:solidFill>
                  <a:schemeClr val="accent1">
                    <a:lumMod val="75000"/>
                  </a:schemeClr>
                </a:solidFill>
                <a:latin typeface="Cambria"/>
                <a:ea typeface="ＭＳ Ｐゴシック" charset="0"/>
                <a:cs typeface="Cambria"/>
              </a:endParaRPr>
            </a:p>
          </p:txBody>
        </p:sp>
      </p:grpSp>
      <p:sp>
        <p:nvSpPr>
          <p:cNvPr id="90" name="TextBox 89"/>
          <p:cNvSpPr txBox="1"/>
          <p:nvPr/>
        </p:nvSpPr>
        <p:spPr>
          <a:xfrm>
            <a:off x="6760948" y="5138086"/>
            <a:ext cx="1896915" cy="923330"/>
          </a:xfrm>
          <a:prstGeom prst="rect">
            <a:avLst/>
          </a:prstGeom>
          <a:solidFill>
            <a:schemeClr val="bg1"/>
          </a:solidFill>
          <a:ln w="31750">
            <a:solidFill>
              <a:schemeClr val="tx1"/>
            </a:solidFill>
          </a:ln>
        </p:spPr>
        <p:txBody>
          <a:bodyPr wrap="square" rtlCol="0">
            <a:spAutoFit/>
          </a:bodyPr>
          <a:lstStyle/>
          <a:p>
            <a:r>
              <a:rPr lang="en-US" sz="1800" dirty="0" smtClean="0">
                <a:solidFill>
                  <a:prstClr val="black"/>
                </a:solidFill>
                <a:latin typeface="Cambria"/>
                <a:ea typeface="ＭＳ Ｐゴシック" charset="0"/>
                <a:cs typeface="Cambria"/>
              </a:rPr>
              <a:t>Fit model that predicts same fractional counts</a:t>
            </a:r>
            <a:endParaRPr lang="en-US" sz="1800" dirty="0">
              <a:solidFill>
                <a:prstClr val="black"/>
              </a:solidFill>
              <a:latin typeface="Cambria"/>
              <a:ea typeface="ＭＳ Ｐゴシック" charset="0"/>
              <a:cs typeface="Cambria"/>
            </a:endParaRPr>
          </a:p>
        </p:txBody>
      </p:sp>
    </p:spTree>
    <p:extLst>
      <p:ext uri="{BB962C8B-B14F-4D97-AF65-F5344CB8AC3E}">
        <p14:creationId xmlns:p14="http://schemas.microsoft.com/office/powerpoint/2010/main" val="422933835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additive="base">
                                        <p:cTn id="7" dur="500" fill="hold"/>
                                        <p:tgtEl>
                                          <p:spTgt spid="4"/>
                                        </p:tgtEl>
                                        <p:attrNameLst>
                                          <p:attrName>ppt_x</p:attrName>
                                        </p:attrNameLst>
                                      </p:cBhvr>
                                      <p:tavLst>
                                        <p:tav tm="0">
                                          <p:val>
                                            <p:strVal val="0-#ppt_w/2"/>
                                          </p:val>
                                        </p:tav>
                                        <p:tav tm="100000">
                                          <p:val>
                                            <p:strVal val="#ppt_x"/>
                                          </p:val>
                                        </p:tav>
                                      </p:tavLst>
                                    </p:anim>
                                    <p:anim calcmode="lin" valueType="num">
                                      <p:cBhvr additive="base">
                                        <p:cTn id="8" dur="500" fill="hold"/>
                                        <p:tgtEl>
                                          <p:spTgt spid="4"/>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8" fill="hold" nodeType="clickEffect">
                                  <p:stCondLst>
                                    <p:cond delay="0"/>
                                  </p:stCondLst>
                                  <p:childTnLst>
                                    <p:set>
                                      <p:cBhvr>
                                        <p:cTn id="12" dur="1" fill="hold">
                                          <p:stCondLst>
                                            <p:cond delay="0"/>
                                          </p:stCondLst>
                                        </p:cTn>
                                        <p:tgtEl>
                                          <p:spTgt spid="6"/>
                                        </p:tgtEl>
                                        <p:attrNameLst>
                                          <p:attrName>style.visibility</p:attrName>
                                        </p:attrNameLst>
                                      </p:cBhvr>
                                      <p:to>
                                        <p:strVal val="visible"/>
                                      </p:to>
                                    </p:set>
                                    <p:animEffect transition="in" filter="wipe(left)">
                                      <p:cBhvr>
                                        <p:cTn id="13" dur="500"/>
                                        <p:tgtEl>
                                          <p:spTgt spid="6"/>
                                        </p:tgtEl>
                                      </p:cBhvr>
                                    </p:animEffect>
                                  </p:childTnLst>
                                </p:cTn>
                              </p:par>
                            </p:childTnLst>
                          </p:cTn>
                        </p:par>
                      </p:childTnLst>
                    </p:cTn>
                  </p:par>
                  <p:par>
                    <p:cTn id="14" fill="hold">
                      <p:stCondLst>
                        <p:cond delay="indefinite"/>
                      </p:stCondLst>
                      <p:childTnLst>
                        <p:par>
                          <p:cTn id="15" fill="hold">
                            <p:stCondLst>
                              <p:cond delay="0"/>
                            </p:stCondLst>
                            <p:childTnLst>
                              <p:par>
                                <p:cTn id="16" presetID="1" presetClass="entr" presetSubtype="0" fill="hold" grpId="0" nodeType="clickEffect">
                                  <p:stCondLst>
                                    <p:cond delay="0"/>
                                  </p:stCondLst>
                                  <p:childTnLst>
                                    <p:set>
                                      <p:cBhvr>
                                        <p:cTn id="17" dur="1" fill="hold">
                                          <p:stCondLst>
                                            <p:cond delay="0"/>
                                          </p:stCondLst>
                                        </p:cTn>
                                        <p:tgtEl>
                                          <p:spTgt spid="91"/>
                                        </p:tgtEl>
                                        <p:attrNameLst>
                                          <p:attrName>style.visibility</p:attrName>
                                        </p:attrNameLst>
                                      </p:cBhvr>
                                      <p:to>
                                        <p:strVal val="visible"/>
                                      </p:to>
                                    </p:set>
                                  </p:childTnLst>
                                </p:cTn>
                              </p:par>
                            </p:childTnLst>
                          </p:cTn>
                        </p:par>
                      </p:childTnLst>
                    </p:cTn>
                  </p:par>
                  <p:par>
                    <p:cTn id="18" fill="hold">
                      <p:stCondLst>
                        <p:cond delay="indefinite"/>
                      </p:stCondLst>
                      <p:childTnLst>
                        <p:par>
                          <p:cTn id="19" fill="hold">
                            <p:stCondLst>
                              <p:cond delay="0"/>
                            </p:stCondLst>
                            <p:childTnLst>
                              <p:par>
                                <p:cTn id="20" presetID="1" presetClass="entr" presetSubtype="0" fill="hold" nodeType="clickEffect">
                                  <p:stCondLst>
                                    <p:cond delay="0"/>
                                  </p:stCondLst>
                                  <p:childTnLst>
                                    <p:set>
                                      <p:cBhvr>
                                        <p:cTn id="21" dur="1" fill="hold">
                                          <p:stCondLst>
                                            <p:cond delay="0"/>
                                          </p:stCondLst>
                                        </p:cTn>
                                        <p:tgtEl>
                                          <p:spTgt spid="9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1" grpId="0" animBg="1"/>
    </p:bldLst>
  </p:timing>
</p:sld>
</file>

<file path=ppt/slides/slide3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5" name="Oval 44"/>
          <p:cNvSpPr/>
          <p:nvPr/>
        </p:nvSpPr>
        <p:spPr>
          <a:xfrm>
            <a:off x="6252574" y="2694601"/>
            <a:ext cx="905785" cy="93144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endParaRPr lang="en-US" sz="2400" i="1" dirty="0">
              <a:solidFill>
                <a:prstClr val="black"/>
              </a:solidFill>
              <a:latin typeface="Times New Roman" pitchFamily="18" charset="0"/>
              <a:cs typeface="Times New Roman" pitchFamily="18" charset="0"/>
            </a:endParaRPr>
          </a:p>
        </p:txBody>
      </p:sp>
      <p:graphicFrame>
        <p:nvGraphicFramePr>
          <p:cNvPr id="158" name="Table 157"/>
          <p:cNvGraphicFramePr>
            <a:graphicFrameLocks noGrp="1"/>
          </p:cNvGraphicFramePr>
          <p:nvPr>
            <p:extLst>
              <p:ext uri="{D42A27DB-BD31-4B8C-83A1-F6EECF244321}">
                <p14:modId xmlns:p14="http://schemas.microsoft.com/office/powerpoint/2010/main" val="2544067944"/>
              </p:ext>
            </p:extLst>
          </p:nvPr>
        </p:nvGraphicFramePr>
        <p:xfrm>
          <a:off x="6362937" y="2736620"/>
          <a:ext cx="757532" cy="785662"/>
        </p:xfrm>
        <a:graphic>
          <a:graphicData uri="http://schemas.openxmlformats.org/drawingml/2006/table">
            <a:tbl>
              <a:tblPr bandRow="1">
                <a:tableStyleId>{69C7853C-536D-4A76-A0AE-DD22124D55A5}</a:tableStyleId>
              </a:tblPr>
              <a:tblGrid>
                <a:gridCol w="429749"/>
                <a:gridCol w="327783"/>
              </a:tblGrid>
              <a:tr h="297982">
                <a:tc>
                  <a:txBody>
                    <a:bodyPr/>
                    <a:lstStyle/>
                    <a:p>
                      <a:pPr algn="ctr"/>
                      <a:r>
                        <a:rPr lang="en-US" sz="1600" dirty="0" err="1" smtClean="0"/>
                        <a:t>fo</a:t>
                      </a:r>
                      <a:endParaRPr lang="en-US" sz="1600" dirty="0">
                        <a:latin typeface="Handwriting - Dakota"/>
                        <a:cs typeface="Handwriting - Dakota"/>
                      </a:endParaRPr>
                    </a:p>
                  </a:txBody>
                  <a:tcPr marL="0" marR="0" marT="0" marB="0" anchor="ctr"/>
                </a:tc>
                <a:tc>
                  <a:txBody>
                    <a:bodyPr/>
                    <a:lstStyle/>
                    <a:p>
                      <a:pPr algn="ctr"/>
                      <a:endParaRPr lang="en-US" sz="1600" dirty="0"/>
                    </a:p>
                  </a:txBody>
                  <a:tcPr marL="0" marR="0" marT="0" marB="0" anchor="ctr"/>
                </a:tc>
              </a:tr>
              <a:tr h="186966">
                <a:tc>
                  <a:txBody>
                    <a:bodyPr/>
                    <a:lstStyle/>
                    <a:p>
                      <a:pPr algn="ctr"/>
                      <a:r>
                        <a:rPr lang="en-US" sz="1600" dirty="0" smtClean="0"/>
                        <a:t>bar</a:t>
                      </a:r>
                      <a:endParaRPr lang="en-US" sz="1600" dirty="0">
                        <a:latin typeface="Handwriting - Dakota"/>
                        <a:cs typeface="Handwriting - Dakota"/>
                      </a:endParaRPr>
                    </a:p>
                  </a:txBody>
                  <a:tcPr marL="0" marR="0" marT="0" marB="0" anchor="ctr"/>
                </a:tc>
                <a:tc>
                  <a:txBody>
                    <a:bodyPr/>
                    <a:lstStyle/>
                    <a:p>
                      <a:pPr algn="ctr"/>
                      <a:endParaRPr lang="en-US" sz="1600" dirty="0"/>
                    </a:p>
                  </a:txBody>
                  <a:tcPr marL="0" marR="0" marT="0" marB="0" anchor="ctr"/>
                </a:tc>
              </a:tr>
              <a:tr h="186966">
                <a:tc>
                  <a:txBody>
                    <a:bodyPr/>
                    <a:lstStyle/>
                    <a:p>
                      <a:pPr algn="ctr"/>
                      <a:r>
                        <a:rPr lang="en-US" sz="1600" dirty="0" err="1" smtClean="0"/>
                        <a:t>az</a:t>
                      </a:r>
                      <a:endParaRPr lang="en-US" sz="1600" dirty="0">
                        <a:latin typeface="Handwriting - Dakota"/>
                        <a:cs typeface="Handwriting - Dakota"/>
                      </a:endParaRPr>
                    </a:p>
                  </a:txBody>
                  <a:tcPr marL="0" marR="0" marT="0" marB="0" anchor="ctr"/>
                </a:tc>
                <a:tc>
                  <a:txBody>
                    <a:bodyPr/>
                    <a:lstStyle/>
                    <a:p>
                      <a:pPr algn="ctr"/>
                      <a:endParaRPr lang="en-US" sz="1600" dirty="0"/>
                    </a:p>
                  </a:txBody>
                  <a:tcPr marL="0" marR="0" marT="0" marB="0" anchor="ctr"/>
                </a:tc>
              </a:tr>
            </a:tbl>
          </a:graphicData>
        </a:graphic>
      </p:graphicFrame>
      <p:sp>
        <p:nvSpPr>
          <p:cNvPr id="8" name="TextBox 7"/>
          <p:cNvSpPr txBox="1"/>
          <p:nvPr/>
        </p:nvSpPr>
        <p:spPr>
          <a:xfrm>
            <a:off x="0" y="2200207"/>
            <a:ext cx="8852711" cy="1938992"/>
          </a:xfrm>
          <a:prstGeom prst="rect">
            <a:avLst/>
          </a:prstGeom>
          <a:noFill/>
        </p:spPr>
        <p:txBody>
          <a:bodyPr wrap="square" rtlCol="0">
            <a:spAutoFit/>
          </a:bodyPr>
          <a:lstStyle/>
          <a:p>
            <a:r>
              <a:rPr lang="en-US" sz="12000" dirty="0" smtClean="0">
                <a:solidFill>
                  <a:prstClr val="black"/>
                </a:solidFill>
                <a:latin typeface="Calibri" charset="0"/>
                <a:ea typeface="ＭＳ Ｐゴシック" charset="0"/>
              </a:rPr>
              <a:t>KL(       ||       </a:t>
            </a:r>
            <a:r>
              <a:rPr lang="en-US" sz="12000" dirty="0">
                <a:solidFill>
                  <a:prstClr val="black"/>
                </a:solidFill>
                <a:latin typeface="Calibri" charset="0"/>
                <a:ea typeface="ＭＳ Ｐゴシック" charset="0"/>
              </a:rPr>
              <a:t>)</a:t>
            </a:r>
          </a:p>
        </p:txBody>
      </p:sp>
      <p:sp>
        <p:nvSpPr>
          <p:cNvPr id="39" name="Oval 38"/>
          <p:cNvSpPr/>
          <p:nvPr/>
        </p:nvSpPr>
        <p:spPr>
          <a:xfrm>
            <a:off x="2865532" y="2780904"/>
            <a:ext cx="905785" cy="93144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endParaRPr lang="en-US" sz="2400" i="1" dirty="0">
              <a:solidFill>
                <a:prstClr val="black"/>
              </a:solidFill>
              <a:latin typeface="Times New Roman" pitchFamily="18" charset="0"/>
              <a:cs typeface="Times New Roman" pitchFamily="18" charset="0"/>
            </a:endParaRPr>
          </a:p>
        </p:txBody>
      </p:sp>
      <p:sp>
        <p:nvSpPr>
          <p:cNvPr id="92" name="TextBox 91"/>
          <p:cNvSpPr txBox="1"/>
          <p:nvPr/>
        </p:nvSpPr>
        <p:spPr>
          <a:xfrm>
            <a:off x="4847879" y="5524826"/>
            <a:ext cx="4125409" cy="830997"/>
          </a:xfrm>
          <a:prstGeom prst="rect">
            <a:avLst/>
          </a:prstGeom>
          <a:solidFill>
            <a:schemeClr val="bg1"/>
          </a:solidFill>
          <a:ln w="63500">
            <a:solidFill>
              <a:srgbClr val="008000"/>
            </a:solidFill>
          </a:ln>
        </p:spPr>
        <p:txBody>
          <a:bodyPr wrap="square" rtlCol="0">
            <a:spAutoFit/>
          </a:bodyPr>
          <a:lstStyle/>
          <a:p>
            <a:pPr algn="ctr"/>
            <a:r>
              <a:rPr lang="en-US" sz="2400" dirty="0" smtClean="0">
                <a:solidFill>
                  <a:srgbClr val="008000"/>
                </a:solidFill>
                <a:latin typeface="Calibri" charset="0"/>
                <a:ea typeface="ＭＳ Ｐゴシック" charset="0"/>
              </a:rPr>
              <a:t>Finds parameters θ that minimize KL “error” in belief</a:t>
            </a:r>
            <a:endParaRPr lang="en-US" sz="2400" b="1" dirty="0">
              <a:solidFill>
                <a:srgbClr val="008000"/>
              </a:solidFill>
              <a:latin typeface="Calibri" charset="0"/>
              <a:ea typeface="ＭＳ Ｐゴシック" charset="0"/>
            </a:endParaRPr>
          </a:p>
        </p:txBody>
      </p:sp>
      <p:grpSp>
        <p:nvGrpSpPr>
          <p:cNvPr id="124" name="Group 123"/>
          <p:cNvGrpSpPr/>
          <p:nvPr/>
        </p:nvGrpSpPr>
        <p:grpSpPr>
          <a:xfrm>
            <a:off x="2796892" y="2775456"/>
            <a:ext cx="1185825" cy="768204"/>
            <a:chOff x="6977611" y="4298857"/>
            <a:chExt cx="1816644" cy="1219047"/>
          </a:xfrm>
        </p:grpSpPr>
        <p:sp>
          <p:nvSpPr>
            <p:cNvPr id="125" name="Oval 124"/>
            <p:cNvSpPr/>
            <p:nvPr/>
          </p:nvSpPr>
          <p:spPr>
            <a:xfrm>
              <a:off x="6977611" y="4777724"/>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cxnSp>
          <p:nvCxnSpPr>
            <p:cNvPr id="126" name="Straight Arrow Connector 125"/>
            <p:cNvCxnSpPr>
              <a:endCxn id="127" idx="2"/>
            </p:cNvCxnSpPr>
            <p:nvPr/>
          </p:nvCxnSpPr>
          <p:spPr>
            <a:xfrm>
              <a:off x="7140664" y="4859068"/>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7" name="Oval 126"/>
            <p:cNvSpPr/>
            <p:nvPr/>
          </p:nvSpPr>
          <p:spPr>
            <a:xfrm>
              <a:off x="7390170" y="4779399"/>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cxnSp>
          <p:nvCxnSpPr>
            <p:cNvPr id="128" name="Straight Arrow Connector 127"/>
            <p:cNvCxnSpPr>
              <a:endCxn id="129" idx="2"/>
            </p:cNvCxnSpPr>
            <p:nvPr/>
          </p:nvCxnSpPr>
          <p:spPr>
            <a:xfrm>
              <a:off x="7536852" y="4856528"/>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9" name="Oval 128"/>
            <p:cNvSpPr/>
            <p:nvPr/>
          </p:nvSpPr>
          <p:spPr>
            <a:xfrm>
              <a:off x="7786357" y="4776859"/>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cxnSp>
          <p:nvCxnSpPr>
            <p:cNvPr id="130" name="Straight Arrow Connector 129"/>
            <p:cNvCxnSpPr>
              <a:endCxn id="131" idx="2"/>
            </p:cNvCxnSpPr>
            <p:nvPr/>
          </p:nvCxnSpPr>
          <p:spPr>
            <a:xfrm>
              <a:off x="7959274" y="4856528"/>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1" name="Oval 130"/>
            <p:cNvSpPr/>
            <p:nvPr/>
          </p:nvSpPr>
          <p:spPr>
            <a:xfrm>
              <a:off x="8208779" y="4776859"/>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cxnSp>
          <p:nvCxnSpPr>
            <p:cNvPr id="132" name="Straight Arrow Connector 131"/>
            <p:cNvCxnSpPr>
              <a:endCxn id="133" idx="2"/>
            </p:cNvCxnSpPr>
            <p:nvPr/>
          </p:nvCxnSpPr>
          <p:spPr>
            <a:xfrm>
              <a:off x="8381696" y="4855566"/>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3" name="Oval 132"/>
            <p:cNvSpPr/>
            <p:nvPr/>
          </p:nvSpPr>
          <p:spPr>
            <a:xfrm>
              <a:off x="8631201" y="4775896"/>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cxnSp>
          <p:nvCxnSpPr>
            <p:cNvPr id="134" name="Straight Arrow Connector 44"/>
            <p:cNvCxnSpPr>
              <a:stCxn id="127" idx="5"/>
              <a:endCxn id="129" idx="4"/>
            </p:cNvCxnSpPr>
            <p:nvPr/>
          </p:nvCxnSpPr>
          <p:spPr>
            <a:xfrm rot="16200000" flipH="1">
              <a:off x="7688218" y="4756531"/>
              <a:ext cx="20795" cy="338538"/>
            </a:xfrm>
            <a:prstGeom prst="curvedConnector3">
              <a:avLst>
                <a:gd name="adj1" fmla="val 139874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5" name="Oval 134"/>
            <p:cNvSpPr/>
            <p:nvPr/>
          </p:nvSpPr>
          <p:spPr>
            <a:xfrm>
              <a:off x="7612418" y="5358564"/>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cxnSp>
          <p:nvCxnSpPr>
            <p:cNvPr id="136" name="Straight Arrow Connector 44"/>
            <p:cNvCxnSpPr>
              <a:stCxn id="127" idx="3"/>
              <a:endCxn id="135" idx="2"/>
            </p:cNvCxnSpPr>
            <p:nvPr/>
          </p:nvCxnSpPr>
          <p:spPr>
            <a:xfrm rot="16200000" flipH="1">
              <a:off x="7251819" y="5077633"/>
              <a:ext cx="522830" cy="198368"/>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37" name="Straight Arrow Connector 44"/>
            <p:cNvCxnSpPr>
              <a:stCxn id="135" idx="6"/>
              <a:endCxn id="131" idx="4"/>
            </p:cNvCxnSpPr>
            <p:nvPr/>
          </p:nvCxnSpPr>
          <p:spPr>
            <a:xfrm flipV="1">
              <a:off x="7775472" y="4936199"/>
              <a:ext cx="514834" cy="502035"/>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38" name="Straight Arrow Connector 44"/>
            <p:cNvCxnSpPr>
              <a:stCxn id="125" idx="0"/>
              <a:endCxn id="127" idx="1"/>
            </p:cNvCxnSpPr>
            <p:nvPr/>
          </p:nvCxnSpPr>
          <p:spPr>
            <a:xfrm rot="16200000" flipH="1">
              <a:off x="7224088" y="4612773"/>
              <a:ext cx="25010" cy="354912"/>
            </a:xfrm>
            <a:prstGeom prst="curvedConnector3">
              <a:avLst>
                <a:gd name="adj1" fmla="val -83209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39" name="Straight Arrow Connector 44"/>
            <p:cNvCxnSpPr>
              <a:stCxn id="127" idx="0"/>
              <a:endCxn id="131" idx="1"/>
            </p:cNvCxnSpPr>
            <p:nvPr/>
          </p:nvCxnSpPr>
          <p:spPr>
            <a:xfrm rot="16200000" flipH="1">
              <a:off x="7841780" y="4409316"/>
              <a:ext cx="20795" cy="760961"/>
            </a:xfrm>
            <a:prstGeom prst="curvedConnector3">
              <a:avLst>
                <a:gd name="adj1" fmla="val -81037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40" name="Straight Arrow Connector 44"/>
            <p:cNvCxnSpPr>
              <a:stCxn id="131" idx="0"/>
              <a:endCxn id="133" idx="0"/>
            </p:cNvCxnSpPr>
            <p:nvPr/>
          </p:nvCxnSpPr>
          <p:spPr>
            <a:xfrm rot="5400000" flipH="1" flipV="1">
              <a:off x="8501035" y="4565167"/>
              <a:ext cx="963" cy="422422"/>
            </a:xfrm>
            <a:prstGeom prst="curvedConnector3">
              <a:avLst>
                <a:gd name="adj1" fmla="val 21706805"/>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41" name="Oval 140"/>
            <p:cNvSpPr/>
            <p:nvPr/>
          </p:nvSpPr>
          <p:spPr>
            <a:xfrm>
              <a:off x="8679532" y="4817646"/>
              <a:ext cx="66392" cy="66392"/>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cxnSp>
          <p:nvCxnSpPr>
            <p:cNvPr id="142" name="Straight Arrow Connector 44"/>
            <p:cNvCxnSpPr>
              <a:stCxn id="127" idx="7"/>
              <a:endCxn id="129" idx="0"/>
            </p:cNvCxnSpPr>
            <p:nvPr/>
          </p:nvCxnSpPr>
          <p:spPr>
            <a:xfrm rot="5400000" flipH="1" flipV="1">
              <a:off x="7685678" y="4620528"/>
              <a:ext cx="25874" cy="338539"/>
            </a:xfrm>
            <a:prstGeom prst="curvedConnector3">
              <a:avLst>
                <a:gd name="adj1" fmla="val 1152517"/>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43" name="Group 142"/>
            <p:cNvGrpSpPr/>
            <p:nvPr/>
          </p:nvGrpSpPr>
          <p:grpSpPr>
            <a:xfrm>
              <a:off x="7091131" y="4298857"/>
              <a:ext cx="1531869" cy="1066556"/>
              <a:chOff x="2954628" y="1188732"/>
              <a:chExt cx="1682752" cy="1171608"/>
            </a:xfrm>
          </p:grpSpPr>
          <p:grpSp>
            <p:nvGrpSpPr>
              <p:cNvPr id="144" name="Group 143"/>
              <p:cNvGrpSpPr/>
              <p:nvPr/>
            </p:nvGrpSpPr>
            <p:grpSpPr>
              <a:xfrm>
                <a:off x="2954628" y="1252724"/>
                <a:ext cx="1682752" cy="1107616"/>
                <a:chOff x="3029436" y="2887849"/>
                <a:chExt cx="2109824" cy="1388726"/>
              </a:xfrm>
            </p:grpSpPr>
            <p:sp>
              <p:nvSpPr>
                <p:cNvPr id="146" name="TextBox 145"/>
                <p:cNvSpPr txBox="1"/>
                <p:nvPr/>
              </p:nvSpPr>
              <p:spPr>
                <a:xfrm>
                  <a:off x="3084075" y="3301126"/>
                  <a:ext cx="345928" cy="216347"/>
                </a:xfrm>
                <a:prstGeom prst="ellipse">
                  <a:avLst/>
                </a:prstGeom>
                <a:noFill/>
              </p:spPr>
              <p:txBody>
                <a:bodyPr wrap="square" rtlCol="0" anchor="ctr">
                  <a:noAutofit/>
                </a:bodyPr>
                <a:lstStyle/>
                <a:p>
                  <a:pPr algn="ctr"/>
                  <a:r>
                    <a:rPr lang="en-US" sz="2200" dirty="0" smtClean="0">
                      <a:solidFill>
                        <a:srgbClr val="31B6FD"/>
                      </a:solidFill>
                      <a:latin typeface="Handwriting - Dakota"/>
                      <a:ea typeface="ＭＳ Ｐゴシック" charset="0"/>
                      <a:cs typeface="Handwriting - Dakota"/>
                    </a:rPr>
                    <a:t>r</a:t>
                  </a:r>
                </a:p>
              </p:txBody>
            </p:sp>
            <p:sp>
              <p:nvSpPr>
                <p:cNvPr id="147" name="TextBox 146"/>
                <p:cNvSpPr txBox="1"/>
                <p:nvPr/>
              </p:nvSpPr>
              <p:spPr>
                <a:xfrm>
                  <a:off x="3629738" y="3297628"/>
                  <a:ext cx="345928" cy="216347"/>
                </a:xfrm>
                <a:prstGeom prst="ellipse">
                  <a:avLst/>
                </a:prstGeom>
                <a:noFill/>
              </p:spPr>
              <p:txBody>
                <a:bodyPr wrap="square" rtlCol="0" anchor="ctr">
                  <a:noAutofit/>
                </a:bodyPr>
                <a:lstStyle/>
                <a:p>
                  <a:pPr algn="ctr"/>
                  <a:r>
                    <a:rPr lang="en-US" sz="2200" dirty="0" err="1" smtClean="0">
                      <a:solidFill>
                        <a:srgbClr val="31B6FD"/>
                      </a:solidFill>
                      <a:latin typeface="Handwriting - Dakota"/>
                      <a:ea typeface="ＭＳ Ｐゴシック" charset="0"/>
                      <a:cs typeface="Handwriting - Dakota"/>
                    </a:rPr>
                    <a:t>i</a:t>
                  </a:r>
                  <a:endParaRPr lang="en-US" sz="2200" dirty="0" smtClean="0">
                    <a:solidFill>
                      <a:srgbClr val="31B6FD"/>
                    </a:solidFill>
                    <a:latin typeface="Handwriting - Dakota"/>
                    <a:ea typeface="ＭＳ Ｐゴシック" charset="0"/>
                    <a:cs typeface="Handwriting - Dakota"/>
                  </a:endParaRPr>
                </a:p>
              </p:txBody>
            </p:sp>
            <p:sp>
              <p:nvSpPr>
                <p:cNvPr id="148" name="TextBox 147"/>
                <p:cNvSpPr txBox="1"/>
                <p:nvPr/>
              </p:nvSpPr>
              <p:spPr>
                <a:xfrm>
                  <a:off x="4211535" y="3297628"/>
                  <a:ext cx="345928" cy="216347"/>
                </a:xfrm>
                <a:prstGeom prst="ellipse">
                  <a:avLst/>
                </a:prstGeom>
                <a:noFill/>
              </p:spPr>
              <p:txBody>
                <a:bodyPr wrap="square" rtlCol="0" anchor="ctr">
                  <a:noAutofit/>
                </a:bodyPr>
                <a:lstStyle/>
                <a:p>
                  <a:pPr algn="ctr"/>
                  <a:r>
                    <a:rPr lang="en-US" sz="2200" dirty="0">
                      <a:solidFill>
                        <a:srgbClr val="31B6FD"/>
                      </a:solidFill>
                      <a:latin typeface="Handwriting - Dakota"/>
                      <a:ea typeface="ＭＳ Ｐゴシック" charset="0"/>
                      <a:cs typeface="Handwriting - Dakota"/>
                    </a:rPr>
                    <a:t>n</a:t>
                  </a:r>
                  <a:endParaRPr lang="en-US" sz="2200" dirty="0" smtClean="0">
                    <a:solidFill>
                      <a:srgbClr val="31B6FD"/>
                    </a:solidFill>
                    <a:latin typeface="Handwriting - Dakota"/>
                    <a:ea typeface="ＭＳ Ｐゴシック" charset="0"/>
                    <a:cs typeface="Handwriting - Dakota"/>
                  </a:endParaRPr>
                </a:p>
              </p:txBody>
            </p:sp>
            <p:sp>
              <p:nvSpPr>
                <p:cNvPr id="149" name="TextBox 148"/>
                <p:cNvSpPr txBox="1"/>
                <p:nvPr/>
              </p:nvSpPr>
              <p:spPr>
                <a:xfrm>
                  <a:off x="4793332" y="3296302"/>
                  <a:ext cx="345928" cy="216347"/>
                </a:xfrm>
                <a:prstGeom prst="ellipse">
                  <a:avLst/>
                </a:prstGeom>
                <a:noFill/>
              </p:spPr>
              <p:txBody>
                <a:bodyPr wrap="square" rtlCol="0" anchor="ctr">
                  <a:noAutofit/>
                </a:bodyPr>
                <a:lstStyle/>
                <a:p>
                  <a:pPr algn="ctr"/>
                  <a:r>
                    <a:rPr lang="en-US" sz="2200" dirty="0" smtClean="0">
                      <a:solidFill>
                        <a:srgbClr val="31B6FD"/>
                      </a:solidFill>
                      <a:latin typeface="Handwriting - Dakota"/>
                      <a:ea typeface="ＭＳ Ｐゴシック" charset="0"/>
                      <a:cs typeface="Handwriting - Dakota"/>
                    </a:rPr>
                    <a:t>g</a:t>
                  </a:r>
                </a:p>
              </p:txBody>
            </p:sp>
            <p:sp>
              <p:nvSpPr>
                <p:cNvPr id="150" name="TextBox 149"/>
                <p:cNvSpPr txBox="1"/>
                <p:nvPr/>
              </p:nvSpPr>
              <p:spPr>
                <a:xfrm>
                  <a:off x="3637149" y="3777646"/>
                  <a:ext cx="345928" cy="216347"/>
                </a:xfrm>
                <a:prstGeom prst="ellipse">
                  <a:avLst/>
                </a:prstGeom>
                <a:noFill/>
              </p:spPr>
              <p:txBody>
                <a:bodyPr wrap="square" rtlCol="0" anchor="ctr">
                  <a:noAutofit/>
                </a:bodyPr>
                <a:lstStyle/>
                <a:p>
                  <a:pPr algn="ctr"/>
                  <a:r>
                    <a:rPr lang="en-US" sz="2200" dirty="0" smtClean="0">
                      <a:solidFill>
                        <a:srgbClr val="31B6FD"/>
                      </a:solidFill>
                      <a:latin typeface="Handwriting - Dakota"/>
                      <a:ea typeface="ＭＳ Ｐゴシック" charset="0"/>
                      <a:cs typeface="Handwriting - Dakota"/>
                    </a:rPr>
                    <a:t>u</a:t>
                  </a:r>
                </a:p>
              </p:txBody>
            </p:sp>
            <p:sp>
              <p:nvSpPr>
                <p:cNvPr id="151" name="TextBox 150"/>
                <p:cNvSpPr txBox="1"/>
                <p:nvPr/>
              </p:nvSpPr>
              <p:spPr>
                <a:xfrm>
                  <a:off x="3257039" y="3952056"/>
                  <a:ext cx="345928" cy="216347"/>
                </a:xfrm>
                <a:prstGeom prst="ellipse">
                  <a:avLst/>
                </a:prstGeom>
                <a:noFill/>
              </p:spPr>
              <p:txBody>
                <a:bodyPr wrap="square" rtlCol="0" anchor="ctr">
                  <a:noAutofit/>
                </a:bodyPr>
                <a:lstStyle/>
                <a:p>
                  <a:pPr algn="ctr"/>
                  <a:r>
                    <a:rPr lang="en-US" sz="2200" dirty="0">
                      <a:solidFill>
                        <a:srgbClr val="31B6FD"/>
                      </a:solidFill>
                      <a:latin typeface="Handwriting - Dakota"/>
                      <a:ea typeface="ＭＳ Ｐゴシック" charset="0"/>
                      <a:cs typeface="Handwriting - Dakota"/>
                    </a:rPr>
                    <a:t>e</a:t>
                  </a:r>
                  <a:endParaRPr lang="en-US" sz="2200" dirty="0" smtClean="0">
                    <a:solidFill>
                      <a:srgbClr val="31B6FD"/>
                    </a:solidFill>
                    <a:latin typeface="Handwriting - Dakota"/>
                    <a:ea typeface="ＭＳ Ｐゴシック" charset="0"/>
                    <a:cs typeface="Handwriting - Dakota"/>
                  </a:endParaRPr>
                </a:p>
              </p:txBody>
            </p:sp>
            <p:sp>
              <p:nvSpPr>
                <p:cNvPr id="152" name="TextBox 151"/>
                <p:cNvSpPr txBox="1"/>
                <p:nvPr/>
              </p:nvSpPr>
              <p:spPr>
                <a:xfrm>
                  <a:off x="4409234" y="4060229"/>
                  <a:ext cx="345928" cy="216346"/>
                </a:xfrm>
                <a:prstGeom prst="ellipse">
                  <a:avLst/>
                </a:prstGeom>
                <a:noFill/>
              </p:spPr>
              <p:txBody>
                <a:bodyPr wrap="square" rtlCol="0" anchor="ctr">
                  <a:noAutofit/>
                </a:bodyPr>
                <a:lstStyle/>
                <a:p>
                  <a:pPr algn="ctr"/>
                  <a:r>
                    <a:rPr lang="el-GR" sz="2200" dirty="0">
                      <a:solidFill>
                        <a:srgbClr val="31B6FD"/>
                      </a:solidFill>
                      <a:latin typeface="Handwriting - Dakota"/>
                      <a:ea typeface="ＭＳ Ｐゴシック" charset="0"/>
                      <a:cs typeface="Handwriting - Dakota"/>
                    </a:rPr>
                    <a:t>ε</a:t>
                  </a:r>
                  <a:endParaRPr lang="en-US" sz="2200" dirty="0">
                    <a:solidFill>
                      <a:srgbClr val="31B6FD"/>
                    </a:solidFill>
                    <a:latin typeface="Handwriting - Dakota"/>
                    <a:ea typeface="ＭＳ Ｐゴシック" charset="0"/>
                    <a:cs typeface="Handwriting - Dakota"/>
                  </a:endParaRPr>
                </a:p>
              </p:txBody>
            </p:sp>
            <p:sp>
              <p:nvSpPr>
                <p:cNvPr id="153" name="TextBox 152"/>
                <p:cNvSpPr txBox="1"/>
                <p:nvPr/>
              </p:nvSpPr>
              <p:spPr>
                <a:xfrm>
                  <a:off x="3029436" y="2887849"/>
                  <a:ext cx="345928" cy="216347"/>
                </a:xfrm>
                <a:prstGeom prst="ellipse">
                  <a:avLst/>
                </a:prstGeom>
                <a:noFill/>
              </p:spPr>
              <p:txBody>
                <a:bodyPr wrap="square" rtlCol="0" anchor="ctr">
                  <a:noAutofit/>
                </a:bodyPr>
                <a:lstStyle/>
                <a:p>
                  <a:pPr algn="ctr"/>
                  <a:r>
                    <a:rPr lang="en-US" sz="2200" dirty="0" smtClean="0">
                      <a:solidFill>
                        <a:srgbClr val="31B6FD"/>
                      </a:solidFill>
                      <a:latin typeface="Handwriting - Dakota"/>
                      <a:ea typeface="ＭＳ Ｐゴシック" charset="0"/>
                      <a:cs typeface="Handwriting - Dakota"/>
                    </a:rPr>
                    <a:t>s</a:t>
                  </a:r>
                </a:p>
              </p:txBody>
            </p:sp>
            <p:sp>
              <p:nvSpPr>
                <p:cNvPr id="154" name="TextBox 153"/>
                <p:cNvSpPr txBox="1"/>
                <p:nvPr/>
              </p:nvSpPr>
              <p:spPr>
                <a:xfrm>
                  <a:off x="3971970" y="2975750"/>
                  <a:ext cx="345928" cy="216347"/>
                </a:xfrm>
                <a:prstGeom prst="ellipse">
                  <a:avLst/>
                </a:prstGeom>
                <a:noFill/>
              </p:spPr>
              <p:txBody>
                <a:bodyPr wrap="square" rtlCol="0" anchor="ctr">
                  <a:noAutofit/>
                </a:bodyPr>
                <a:lstStyle/>
                <a:p>
                  <a:pPr algn="ctr"/>
                  <a:r>
                    <a:rPr lang="en-US" sz="2200" dirty="0" smtClean="0">
                      <a:solidFill>
                        <a:srgbClr val="31B6FD"/>
                      </a:solidFill>
                      <a:latin typeface="Handwriting - Dakota"/>
                      <a:ea typeface="ＭＳ Ｐゴシック" charset="0"/>
                      <a:cs typeface="Handwriting - Dakota"/>
                    </a:rPr>
                    <a:t>e</a:t>
                  </a:r>
                </a:p>
              </p:txBody>
            </p:sp>
            <p:sp>
              <p:nvSpPr>
                <p:cNvPr id="155" name="TextBox 154"/>
                <p:cNvSpPr txBox="1"/>
                <p:nvPr/>
              </p:nvSpPr>
              <p:spPr>
                <a:xfrm>
                  <a:off x="4788295" y="2896084"/>
                  <a:ext cx="345928" cy="216348"/>
                </a:xfrm>
                <a:prstGeom prst="ellipse">
                  <a:avLst/>
                </a:prstGeom>
                <a:noFill/>
              </p:spPr>
              <p:txBody>
                <a:bodyPr wrap="square" rtlCol="0" anchor="ctr">
                  <a:noAutofit/>
                </a:bodyPr>
                <a:lstStyle/>
                <a:p>
                  <a:pPr algn="ctr"/>
                  <a:r>
                    <a:rPr lang="en-US" sz="2200" dirty="0" smtClean="0">
                      <a:solidFill>
                        <a:srgbClr val="31B6FD"/>
                      </a:solidFill>
                      <a:latin typeface="Handwriting - Dakota"/>
                      <a:ea typeface="ＭＳ Ｐゴシック" charset="0"/>
                      <a:cs typeface="Handwriting - Dakota"/>
                    </a:rPr>
                    <a:t>h</a:t>
                  </a:r>
                </a:p>
              </p:txBody>
            </p:sp>
          </p:grpSp>
          <p:sp>
            <p:nvSpPr>
              <p:cNvPr id="145" name="TextBox 144"/>
              <p:cNvSpPr txBox="1"/>
              <p:nvPr/>
            </p:nvSpPr>
            <p:spPr>
              <a:xfrm>
                <a:off x="3449633" y="1188732"/>
                <a:ext cx="275905" cy="172553"/>
              </a:xfrm>
              <a:prstGeom prst="ellipse">
                <a:avLst/>
              </a:prstGeom>
              <a:noFill/>
            </p:spPr>
            <p:txBody>
              <a:bodyPr wrap="square" rtlCol="0" anchor="ctr">
                <a:noAutofit/>
              </a:bodyPr>
              <a:lstStyle/>
              <a:p>
                <a:pPr algn="ctr"/>
                <a:r>
                  <a:rPr lang="en-US" sz="2200" dirty="0" smtClean="0">
                    <a:solidFill>
                      <a:srgbClr val="31B6FD"/>
                    </a:solidFill>
                    <a:latin typeface="Handwriting - Dakota"/>
                    <a:ea typeface="ＭＳ Ｐゴシック" charset="0"/>
                    <a:cs typeface="Handwriting - Dakota"/>
                  </a:rPr>
                  <a:t>a</a:t>
                </a:r>
              </a:p>
            </p:txBody>
          </p:sp>
        </p:grpSp>
      </p:grpSp>
      <p:sp>
        <p:nvSpPr>
          <p:cNvPr id="160" name="Rectangle 159"/>
          <p:cNvSpPr/>
          <p:nvPr/>
        </p:nvSpPr>
        <p:spPr>
          <a:xfrm>
            <a:off x="6757015" y="2865407"/>
            <a:ext cx="402875" cy="584776"/>
          </a:xfrm>
          <a:prstGeom prst="rect">
            <a:avLst/>
          </a:prstGeom>
        </p:spPr>
        <p:txBody>
          <a:bodyPr wrap="none">
            <a:spAutoFit/>
          </a:bodyPr>
          <a:lstStyle/>
          <a:p>
            <a:r>
              <a:rPr lang="en-US" sz="3200" dirty="0" smtClean="0">
                <a:solidFill>
                  <a:prstClr val="black"/>
                </a:solidFill>
                <a:latin typeface="Calibri" charset="0"/>
                <a:ea typeface="ＭＳ Ｐゴシック" charset="0"/>
              </a:rPr>
              <a:t>θ</a:t>
            </a:r>
            <a:endParaRPr lang="en-US" sz="3200" dirty="0">
              <a:solidFill>
                <a:prstClr val="black"/>
              </a:solidFill>
              <a:latin typeface="Calibri" charset="0"/>
              <a:ea typeface="ＭＳ Ｐゴシック" charset="0"/>
            </a:endParaRPr>
          </a:p>
        </p:txBody>
      </p:sp>
      <p:pic>
        <p:nvPicPr>
          <p:cNvPr id="237" name="Picture 236"/>
          <p:cNvPicPr>
            <a:picLocks noChangeAspect="1"/>
          </p:cNvPicPr>
          <p:nvPr/>
        </p:nvPicPr>
        <p:blipFill>
          <a:blip r:embed="rId3"/>
          <a:stretch>
            <a:fillRect/>
          </a:stretch>
        </p:blipFill>
        <p:spPr>
          <a:xfrm>
            <a:off x="5763278" y="2768021"/>
            <a:ext cx="489296" cy="701632"/>
          </a:xfrm>
          <a:prstGeom prst="rect">
            <a:avLst/>
          </a:prstGeom>
        </p:spPr>
      </p:pic>
      <p:pic>
        <p:nvPicPr>
          <p:cNvPr id="238" name="Picture 237"/>
          <p:cNvPicPr>
            <a:picLocks noChangeAspect="1"/>
          </p:cNvPicPr>
          <p:nvPr/>
        </p:nvPicPr>
        <p:blipFill>
          <a:blip r:embed="rId4"/>
          <a:stretch>
            <a:fillRect/>
          </a:stretch>
        </p:blipFill>
        <p:spPr>
          <a:xfrm>
            <a:off x="3960015" y="3048122"/>
            <a:ext cx="488017" cy="441521"/>
          </a:xfrm>
          <a:prstGeom prst="rect">
            <a:avLst/>
          </a:prstGeom>
        </p:spPr>
      </p:pic>
      <p:sp>
        <p:nvSpPr>
          <p:cNvPr id="157" name="Title 1"/>
          <p:cNvSpPr>
            <a:spLocks noGrp="1"/>
          </p:cNvSpPr>
          <p:nvPr>
            <p:ph type="title"/>
          </p:nvPr>
        </p:nvSpPr>
        <p:spPr>
          <a:xfrm>
            <a:off x="343535" y="81000"/>
            <a:ext cx="8229600" cy="1143000"/>
          </a:xfrm>
        </p:spPr>
        <p:txBody>
          <a:bodyPr>
            <a:normAutofit/>
          </a:bodyPr>
          <a:lstStyle/>
          <a:p>
            <a:r>
              <a:rPr lang="en-US" dirty="0" smtClean="0"/>
              <a:t>FSA Approx. = Moment Matching</a:t>
            </a:r>
            <a:endParaRPr lang="en-US" dirty="0">
              <a:latin typeface="Cambria"/>
              <a:cs typeface="Cambria"/>
            </a:endParaRPr>
          </a:p>
        </p:txBody>
      </p:sp>
      <p:sp>
        <p:nvSpPr>
          <p:cNvPr id="5" name="Rectangle 4"/>
          <p:cNvSpPr/>
          <p:nvPr/>
        </p:nvSpPr>
        <p:spPr>
          <a:xfrm>
            <a:off x="146486" y="965845"/>
            <a:ext cx="2534668" cy="1569660"/>
          </a:xfrm>
          <a:prstGeom prst="rect">
            <a:avLst/>
          </a:prstGeom>
        </p:spPr>
        <p:txBody>
          <a:bodyPr wrap="none">
            <a:spAutoFit/>
          </a:bodyPr>
          <a:lstStyle/>
          <a:p>
            <a:r>
              <a:rPr lang="en-US" sz="9600" dirty="0" smtClean="0">
                <a:solidFill>
                  <a:prstClr val="black"/>
                </a:solidFill>
                <a:latin typeface="Calibri" charset="0"/>
                <a:ea typeface="ＭＳ Ｐゴシック" charset="0"/>
              </a:rPr>
              <a:t>min</a:t>
            </a:r>
            <a:r>
              <a:rPr lang="el-GR" sz="9600" baseline="-25000" dirty="0" smtClean="0">
                <a:solidFill>
                  <a:prstClr val="black"/>
                </a:solidFill>
                <a:latin typeface="Calibri" charset="0"/>
                <a:ea typeface="ＭＳ Ｐゴシック" charset="0"/>
              </a:rPr>
              <a:t>θ</a:t>
            </a:r>
            <a:endParaRPr lang="en-US" baseline="-25000" dirty="0"/>
          </a:p>
        </p:txBody>
      </p:sp>
    </p:spTree>
    <p:extLst>
      <p:ext uri="{BB962C8B-B14F-4D97-AF65-F5344CB8AC3E}">
        <p14:creationId xmlns:p14="http://schemas.microsoft.com/office/powerpoint/2010/main" val="1359576684"/>
      </p:ext>
    </p:extLst>
  </p:cSld>
  <p:clrMapOvr>
    <a:masterClrMapping/>
  </p:clrMapOvr>
  <p:timing>
    <p:tnLst>
      <p:par>
        <p:cTn xmlns:p14="http://schemas.microsoft.com/office/powerpoint/2010/main" id="1" dur="indefinite" restart="never" nodeType="tmRoot"/>
      </p:par>
    </p:tnLst>
  </p:timing>
</p:sld>
</file>

<file path=ppt/slides/slide3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8" name="Table 57"/>
          <p:cNvGraphicFramePr>
            <a:graphicFrameLocks noGrp="1"/>
          </p:cNvGraphicFramePr>
          <p:nvPr>
            <p:extLst>
              <p:ext uri="{D42A27DB-BD31-4B8C-83A1-F6EECF244321}">
                <p14:modId xmlns:p14="http://schemas.microsoft.com/office/powerpoint/2010/main" val="1632809265"/>
              </p:ext>
            </p:extLst>
          </p:nvPr>
        </p:nvGraphicFramePr>
        <p:xfrm>
          <a:off x="5995255" y="1660770"/>
          <a:ext cx="706664" cy="731520"/>
        </p:xfrm>
        <a:graphic>
          <a:graphicData uri="http://schemas.openxmlformats.org/drawingml/2006/table">
            <a:tbl>
              <a:tblPr bandRow="1">
                <a:tableStyleId>{69C7853C-536D-4A76-A0AE-DD22124D55A5}</a:tableStyleId>
              </a:tblPr>
              <a:tblGrid>
                <a:gridCol w="449390"/>
                <a:gridCol w="257274"/>
              </a:tblGrid>
              <a:tr h="186966">
                <a:tc>
                  <a:txBody>
                    <a:bodyPr/>
                    <a:lstStyle/>
                    <a:p>
                      <a:pPr algn="ctr"/>
                      <a:r>
                        <a:rPr lang="en-US" sz="1600" dirty="0" err="1" smtClean="0"/>
                        <a:t>fo</a:t>
                      </a:r>
                      <a:endParaRPr lang="en-US" sz="1600" dirty="0">
                        <a:latin typeface="Handwriting - Dakota"/>
                        <a:cs typeface="Handwriting - Dakota"/>
                      </a:endParaRPr>
                    </a:p>
                  </a:txBody>
                  <a:tcPr marL="0" marR="0" marT="0" marB="0" anchor="ctr"/>
                </a:tc>
                <a:tc>
                  <a:txBody>
                    <a:bodyPr/>
                    <a:lstStyle/>
                    <a:p>
                      <a:pPr algn="ctr"/>
                      <a:endParaRPr lang="en-US" sz="1600" dirty="0"/>
                    </a:p>
                  </a:txBody>
                  <a:tcPr marL="0" marR="0" marT="0" marB="0" anchor="ctr"/>
                </a:tc>
              </a:tr>
              <a:tr h="186966">
                <a:tc>
                  <a:txBody>
                    <a:bodyPr/>
                    <a:lstStyle/>
                    <a:p>
                      <a:pPr algn="ctr"/>
                      <a:r>
                        <a:rPr lang="en-US" sz="1600" dirty="0" smtClean="0"/>
                        <a:t>bar</a:t>
                      </a:r>
                      <a:endParaRPr lang="en-US" sz="1600" dirty="0">
                        <a:latin typeface="Handwriting - Dakota"/>
                        <a:cs typeface="Handwriting - Dakota"/>
                      </a:endParaRPr>
                    </a:p>
                  </a:txBody>
                  <a:tcPr marL="0" marR="0" marT="0" marB="0" anchor="ctr"/>
                </a:tc>
                <a:tc>
                  <a:txBody>
                    <a:bodyPr/>
                    <a:lstStyle/>
                    <a:p>
                      <a:pPr algn="ctr"/>
                      <a:endParaRPr lang="en-US" sz="1600" dirty="0"/>
                    </a:p>
                  </a:txBody>
                  <a:tcPr marL="0" marR="0" marT="0" marB="0" anchor="ctr"/>
                </a:tc>
              </a:tr>
              <a:tr h="186966">
                <a:tc>
                  <a:txBody>
                    <a:bodyPr/>
                    <a:lstStyle/>
                    <a:p>
                      <a:pPr algn="ctr"/>
                      <a:r>
                        <a:rPr lang="en-US" sz="1600" dirty="0" err="1" smtClean="0"/>
                        <a:t>az</a:t>
                      </a:r>
                      <a:endParaRPr lang="en-US" sz="1600" dirty="0">
                        <a:latin typeface="Handwriting - Dakota"/>
                        <a:cs typeface="Handwriting - Dakota"/>
                      </a:endParaRPr>
                    </a:p>
                  </a:txBody>
                  <a:tcPr marL="0" marR="0" marT="0" marB="0" anchor="ctr"/>
                </a:tc>
                <a:tc>
                  <a:txBody>
                    <a:bodyPr/>
                    <a:lstStyle/>
                    <a:p>
                      <a:pPr algn="ctr"/>
                      <a:endParaRPr lang="en-US" sz="1600" dirty="0"/>
                    </a:p>
                  </a:txBody>
                  <a:tcPr marL="0" marR="0" marT="0" marB="0" anchor="ctr"/>
                </a:tc>
              </a:tr>
            </a:tbl>
          </a:graphicData>
        </a:graphic>
      </p:graphicFrame>
      <p:sp>
        <p:nvSpPr>
          <p:cNvPr id="3" name="TextBox 2"/>
          <p:cNvSpPr txBox="1"/>
          <p:nvPr/>
        </p:nvSpPr>
        <p:spPr>
          <a:xfrm>
            <a:off x="6351263" y="1680797"/>
            <a:ext cx="479618" cy="769441"/>
          </a:xfrm>
          <a:prstGeom prst="rect">
            <a:avLst/>
          </a:prstGeom>
          <a:noFill/>
        </p:spPr>
        <p:txBody>
          <a:bodyPr wrap="none" rtlCol="0">
            <a:spAutoFit/>
          </a:bodyPr>
          <a:lstStyle/>
          <a:p>
            <a:r>
              <a:rPr lang="en-US" sz="4400" dirty="0" smtClean="0">
                <a:solidFill>
                  <a:srgbClr val="FF0000"/>
                </a:solidFill>
                <a:latin typeface="Comic Sans MS" panose="030F0702030302020204" pitchFamily="66" charset="0"/>
                <a:ea typeface="ＭＳ Ｐゴシック" charset="0"/>
              </a:rPr>
              <a:t>?</a:t>
            </a:r>
            <a:endParaRPr lang="en-US" sz="1800" dirty="0">
              <a:solidFill>
                <a:srgbClr val="FF0000"/>
              </a:solidFill>
              <a:latin typeface="Comic Sans MS" panose="030F0702030302020204" pitchFamily="66" charset="0"/>
              <a:ea typeface="ＭＳ Ｐゴシック" charset="0"/>
            </a:endParaRPr>
          </a:p>
        </p:txBody>
      </p:sp>
      <p:sp>
        <p:nvSpPr>
          <p:cNvPr id="8" name="TextBox 7"/>
          <p:cNvSpPr txBox="1"/>
          <p:nvPr/>
        </p:nvSpPr>
        <p:spPr>
          <a:xfrm>
            <a:off x="0" y="2200207"/>
            <a:ext cx="8852711" cy="1938992"/>
          </a:xfrm>
          <a:prstGeom prst="rect">
            <a:avLst/>
          </a:prstGeom>
          <a:noFill/>
        </p:spPr>
        <p:txBody>
          <a:bodyPr wrap="square" rtlCol="0">
            <a:spAutoFit/>
          </a:bodyPr>
          <a:lstStyle/>
          <a:p>
            <a:r>
              <a:rPr lang="en-US" sz="12000" dirty="0" smtClean="0">
                <a:solidFill>
                  <a:prstClr val="black"/>
                </a:solidFill>
                <a:latin typeface="Calibri" charset="0"/>
                <a:ea typeface="ＭＳ Ｐゴシック" charset="0"/>
              </a:rPr>
              <a:t>KL(       ||       )</a:t>
            </a:r>
            <a:endParaRPr lang="en-US" sz="12000" dirty="0">
              <a:solidFill>
                <a:prstClr val="black"/>
              </a:solidFill>
              <a:latin typeface="Calibri" charset="0"/>
              <a:ea typeface="ＭＳ Ｐゴシック" charset="0"/>
            </a:endParaRPr>
          </a:p>
        </p:txBody>
      </p:sp>
      <p:sp>
        <p:nvSpPr>
          <p:cNvPr id="2" name="Title 1"/>
          <p:cNvSpPr>
            <a:spLocks noGrp="1"/>
          </p:cNvSpPr>
          <p:nvPr>
            <p:ph type="title"/>
          </p:nvPr>
        </p:nvSpPr>
        <p:spPr/>
        <p:txBody>
          <a:bodyPr>
            <a:normAutofit fontScale="90000"/>
          </a:bodyPr>
          <a:lstStyle/>
          <a:p>
            <a:r>
              <a:rPr lang="en-US" dirty="0" smtClean="0"/>
              <a:t>How to approximate a </a:t>
            </a:r>
            <a:r>
              <a:rPr lang="en-US" i="1" dirty="0" smtClean="0"/>
              <a:t>message</a:t>
            </a:r>
            <a:r>
              <a:rPr lang="en-US" dirty="0" smtClean="0"/>
              <a:t>?</a:t>
            </a:r>
            <a:endParaRPr lang="en-US" dirty="0"/>
          </a:p>
        </p:txBody>
      </p:sp>
      <p:cxnSp>
        <p:nvCxnSpPr>
          <p:cNvPr id="38" name="Straight Connector 37"/>
          <p:cNvCxnSpPr>
            <a:endCxn id="39" idx="3"/>
          </p:cNvCxnSpPr>
          <p:nvPr/>
        </p:nvCxnSpPr>
        <p:spPr>
          <a:xfrm flipV="1">
            <a:off x="1992290" y="3575946"/>
            <a:ext cx="1005890" cy="615910"/>
          </a:xfrm>
          <a:prstGeom prst="line">
            <a:avLst/>
          </a:prstGeom>
          <a:ln w="28575" cmpd="sng">
            <a:solidFill>
              <a:schemeClr val="tx1"/>
            </a:solid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cxnSp>
      <p:sp>
        <p:nvSpPr>
          <p:cNvPr id="39" name="Oval 38"/>
          <p:cNvSpPr/>
          <p:nvPr/>
        </p:nvSpPr>
        <p:spPr>
          <a:xfrm>
            <a:off x="2865532" y="2780904"/>
            <a:ext cx="905785" cy="93144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endParaRPr lang="en-US" sz="2400" i="1" dirty="0">
              <a:solidFill>
                <a:prstClr val="black"/>
              </a:solidFill>
              <a:latin typeface="Times New Roman" pitchFamily="18" charset="0"/>
              <a:cs typeface="Times New Roman" pitchFamily="18" charset="0"/>
            </a:endParaRPr>
          </a:p>
        </p:txBody>
      </p:sp>
      <p:cxnSp>
        <p:nvCxnSpPr>
          <p:cNvPr id="40" name="Straight Connector 39"/>
          <p:cNvCxnSpPr>
            <a:stCxn id="39" idx="5"/>
          </p:cNvCxnSpPr>
          <p:nvPr/>
        </p:nvCxnSpPr>
        <p:spPr>
          <a:xfrm>
            <a:off x="3638668" y="3575946"/>
            <a:ext cx="1190302" cy="615910"/>
          </a:xfrm>
          <a:prstGeom prst="line">
            <a:avLst/>
          </a:prstGeom>
          <a:ln w="28575" cmpd="sng">
            <a:solidFill>
              <a:schemeClr val="tx1"/>
            </a:solidFill>
            <a:headEnd type="arrow"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1" name="Straight Connector 40"/>
          <p:cNvCxnSpPr>
            <a:endCxn id="39" idx="1"/>
          </p:cNvCxnSpPr>
          <p:nvPr/>
        </p:nvCxnSpPr>
        <p:spPr>
          <a:xfrm>
            <a:off x="2077278" y="2104318"/>
            <a:ext cx="920903" cy="812994"/>
          </a:xfrm>
          <a:prstGeom prst="line">
            <a:avLst/>
          </a:prstGeom>
          <a:ln w="28575" cmpd="sng">
            <a:solidFill>
              <a:schemeClr val="tx1"/>
            </a:solid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cxnSp>
      <p:sp>
        <p:nvSpPr>
          <p:cNvPr id="42" name="Rectangle 41"/>
          <p:cNvSpPr/>
          <p:nvPr/>
        </p:nvSpPr>
        <p:spPr>
          <a:xfrm>
            <a:off x="1630714" y="1650534"/>
            <a:ext cx="446564" cy="45378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prstClr val="white"/>
              </a:solidFill>
              <a:latin typeface="Times New Roman" pitchFamily="18" charset="0"/>
              <a:cs typeface="Times New Roman" pitchFamily="18" charset="0"/>
            </a:endParaRPr>
          </a:p>
        </p:txBody>
      </p:sp>
      <p:cxnSp>
        <p:nvCxnSpPr>
          <p:cNvPr id="44" name="Straight Connector 43"/>
          <p:cNvCxnSpPr>
            <a:endCxn id="45" idx="3"/>
          </p:cNvCxnSpPr>
          <p:nvPr/>
        </p:nvCxnSpPr>
        <p:spPr>
          <a:xfrm flipV="1">
            <a:off x="5379332" y="3489643"/>
            <a:ext cx="1005890" cy="615910"/>
          </a:xfrm>
          <a:prstGeom prst="line">
            <a:avLst/>
          </a:prstGeom>
          <a:ln w="28575" cmpd="sng">
            <a:solidFill>
              <a:schemeClr val="tx1"/>
            </a:solid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cxnSp>
      <p:sp>
        <p:nvSpPr>
          <p:cNvPr id="45" name="Oval 44"/>
          <p:cNvSpPr/>
          <p:nvPr/>
        </p:nvSpPr>
        <p:spPr>
          <a:xfrm>
            <a:off x="6252574" y="2694601"/>
            <a:ext cx="905785" cy="93144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endParaRPr lang="en-US" sz="2400" i="1" dirty="0">
              <a:solidFill>
                <a:prstClr val="black"/>
              </a:solidFill>
              <a:latin typeface="Times New Roman" pitchFamily="18" charset="0"/>
              <a:cs typeface="Times New Roman" pitchFamily="18" charset="0"/>
            </a:endParaRPr>
          </a:p>
        </p:txBody>
      </p:sp>
      <p:cxnSp>
        <p:nvCxnSpPr>
          <p:cNvPr id="46" name="Straight Connector 45"/>
          <p:cNvCxnSpPr>
            <a:stCxn id="45" idx="5"/>
          </p:cNvCxnSpPr>
          <p:nvPr/>
        </p:nvCxnSpPr>
        <p:spPr>
          <a:xfrm>
            <a:off x="7025710" y="3489643"/>
            <a:ext cx="1190302" cy="615910"/>
          </a:xfrm>
          <a:prstGeom prst="line">
            <a:avLst/>
          </a:prstGeom>
          <a:ln w="28575" cmpd="sng">
            <a:solidFill>
              <a:schemeClr val="tx1"/>
            </a:solidFill>
            <a:headEnd type="arrow"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7" name="Straight Connector 46"/>
          <p:cNvCxnSpPr>
            <a:endCxn id="45" idx="1"/>
          </p:cNvCxnSpPr>
          <p:nvPr/>
        </p:nvCxnSpPr>
        <p:spPr>
          <a:xfrm>
            <a:off x="5517327" y="2104848"/>
            <a:ext cx="867896" cy="726161"/>
          </a:xfrm>
          <a:prstGeom prst="line">
            <a:avLst/>
          </a:prstGeom>
          <a:ln w="28575" cmpd="sng">
            <a:solidFill>
              <a:schemeClr val="tx1"/>
            </a:solid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5070763" y="1660770"/>
            <a:ext cx="446564" cy="45378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prstClr val="white"/>
              </a:solidFill>
              <a:latin typeface="Times New Roman" pitchFamily="18" charset="0"/>
              <a:cs typeface="Times New Roman" pitchFamily="18" charset="0"/>
            </a:endParaRPr>
          </a:p>
        </p:txBody>
      </p:sp>
      <p:graphicFrame>
        <p:nvGraphicFramePr>
          <p:cNvPr id="49" name="Table 48"/>
          <p:cNvGraphicFramePr>
            <a:graphicFrameLocks noGrp="1"/>
          </p:cNvGraphicFramePr>
          <p:nvPr>
            <p:extLst>
              <p:ext uri="{D42A27DB-BD31-4B8C-83A1-F6EECF244321}">
                <p14:modId xmlns:p14="http://schemas.microsoft.com/office/powerpoint/2010/main" val="2590473928"/>
              </p:ext>
            </p:extLst>
          </p:nvPr>
        </p:nvGraphicFramePr>
        <p:xfrm>
          <a:off x="2112451" y="3982263"/>
          <a:ext cx="735247" cy="731520"/>
        </p:xfrm>
        <a:graphic>
          <a:graphicData uri="http://schemas.openxmlformats.org/drawingml/2006/table">
            <a:tbl>
              <a:tblPr bandRow="1">
                <a:tableStyleId>{69C7853C-536D-4A76-A0AE-DD22124D55A5}</a:tableStyleId>
              </a:tblPr>
              <a:tblGrid>
                <a:gridCol w="449390"/>
                <a:gridCol w="285857"/>
              </a:tblGrid>
              <a:tr h="238923">
                <a:tc>
                  <a:txBody>
                    <a:bodyPr/>
                    <a:lstStyle/>
                    <a:p>
                      <a:pPr algn="ctr"/>
                      <a:r>
                        <a:rPr lang="en-US" sz="1600" dirty="0" err="1" smtClean="0"/>
                        <a:t>fo</a:t>
                      </a:r>
                      <a:endParaRPr lang="en-US" sz="1600" dirty="0">
                        <a:latin typeface="Handwriting - Dakota"/>
                        <a:cs typeface="Handwriting - Dakota"/>
                      </a:endParaRPr>
                    </a:p>
                  </a:txBody>
                  <a:tcPr marL="0" marR="0" marT="0" marB="0" anchor="ctr"/>
                </a:tc>
                <a:tc>
                  <a:txBody>
                    <a:bodyPr/>
                    <a:lstStyle/>
                    <a:p>
                      <a:pPr algn="ctr"/>
                      <a:r>
                        <a:rPr lang="en-US" sz="1600" dirty="0" smtClean="0"/>
                        <a:t>1.2</a:t>
                      </a:r>
                      <a:endParaRPr lang="en-US" sz="1600" dirty="0"/>
                    </a:p>
                  </a:txBody>
                  <a:tcPr marL="0" marR="0" marT="0" marB="0" anchor="ctr"/>
                </a:tc>
              </a:tr>
              <a:tr h="186966">
                <a:tc>
                  <a:txBody>
                    <a:bodyPr/>
                    <a:lstStyle/>
                    <a:p>
                      <a:pPr algn="ctr"/>
                      <a:r>
                        <a:rPr lang="en-US" sz="1600" dirty="0" smtClean="0"/>
                        <a:t>bar</a:t>
                      </a:r>
                      <a:endParaRPr lang="en-US" sz="1600" dirty="0">
                        <a:latin typeface="Handwriting - Dakota"/>
                        <a:cs typeface="Handwriting - Dakota"/>
                      </a:endParaRPr>
                    </a:p>
                  </a:txBody>
                  <a:tcPr marL="0" marR="0" marT="0" marB="0" anchor="ctr"/>
                </a:tc>
                <a:tc>
                  <a:txBody>
                    <a:bodyPr/>
                    <a:lstStyle/>
                    <a:p>
                      <a:pPr algn="ctr"/>
                      <a:r>
                        <a:rPr lang="en-US" sz="1600" dirty="0" smtClean="0"/>
                        <a:t>0.5</a:t>
                      </a:r>
                      <a:endParaRPr lang="en-US" sz="1600" dirty="0"/>
                    </a:p>
                  </a:txBody>
                  <a:tcPr marL="0" marR="0" marT="0" marB="0" anchor="ctr"/>
                </a:tc>
              </a:tr>
              <a:tr h="186966">
                <a:tc>
                  <a:txBody>
                    <a:bodyPr/>
                    <a:lstStyle/>
                    <a:p>
                      <a:pPr algn="ctr"/>
                      <a:r>
                        <a:rPr lang="en-US" sz="1600" dirty="0" err="1" smtClean="0"/>
                        <a:t>az</a:t>
                      </a:r>
                      <a:endParaRPr lang="en-US" sz="1600" dirty="0">
                        <a:latin typeface="Handwriting - Dakota"/>
                        <a:cs typeface="Handwriting - Dakota"/>
                      </a:endParaRPr>
                    </a:p>
                  </a:txBody>
                  <a:tcPr marL="0" marR="0" marT="0" marB="0" anchor="ctr"/>
                </a:tc>
                <a:tc>
                  <a:txBody>
                    <a:bodyPr/>
                    <a:lstStyle/>
                    <a:p>
                      <a:pPr algn="ctr"/>
                      <a:r>
                        <a:rPr lang="en-US" sz="1600" dirty="0" smtClean="0"/>
                        <a:t>4.3</a:t>
                      </a:r>
                      <a:endParaRPr lang="en-US" sz="1600" dirty="0"/>
                    </a:p>
                  </a:txBody>
                  <a:tcPr marL="0" marR="0" marT="0" marB="0" anchor="ctr"/>
                </a:tc>
              </a:tr>
            </a:tbl>
          </a:graphicData>
        </a:graphic>
      </p:graphicFrame>
      <p:graphicFrame>
        <p:nvGraphicFramePr>
          <p:cNvPr id="51" name="Table 50"/>
          <p:cNvGraphicFramePr>
            <a:graphicFrameLocks noGrp="1"/>
          </p:cNvGraphicFramePr>
          <p:nvPr>
            <p:extLst>
              <p:ext uri="{D42A27DB-BD31-4B8C-83A1-F6EECF244321}">
                <p14:modId xmlns:p14="http://schemas.microsoft.com/office/powerpoint/2010/main" val="1755183259"/>
              </p:ext>
            </p:extLst>
          </p:nvPr>
        </p:nvGraphicFramePr>
        <p:xfrm>
          <a:off x="3653761" y="4028238"/>
          <a:ext cx="897363" cy="731520"/>
        </p:xfrm>
        <a:graphic>
          <a:graphicData uri="http://schemas.openxmlformats.org/drawingml/2006/table">
            <a:tbl>
              <a:tblPr bandRow="1">
                <a:tableStyleId>{69C7853C-536D-4A76-A0AE-DD22124D55A5}</a:tableStyleId>
              </a:tblPr>
              <a:tblGrid>
                <a:gridCol w="548477"/>
                <a:gridCol w="348886"/>
              </a:tblGrid>
              <a:tr h="186966">
                <a:tc>
                  <a:txBody>
                    <a:bodyPr/>
                    <a:lstStyle/>
                    <a:p>
                      <a:pPr algn="ctr"/>
                      <a:r>
                        <a:rPr lang="en-US" sz="1600" dirty="0" err="1" smtClean="0"/>
                        <a:t>fo</a:t>
                      </a:r>
                      <a:endParaRPr lang="en-US" sz="1600" dirty="0">
                        <a:latin typeface="Handwriting - Dakota"/>
                        <a:cs typeface="Handwriting - Dakota"/>
                      </a:endParaRPr>
                    </a:p>
                  </a:txBody>
                  <a:tcPr marL="0" marR="0" marT="0" marB="0" anchor="ctr"/>
                </a:tc>
                <a:tc>
                  <a:txBody>
                    <a:bodyPr/>
                    <a:lstStyle/>
                    <a:p>
                      <a:pPr algn="ctr"/>
                      <a:r>
                        <a:rPr lang="en-US" sz="1600" dirty="0" smtClean="0"/>
                        <a:t>0.2</a:t>
                      </a:r>
                      <a:endParaRPr lang="en-US" sz="1600" dirty="0"/>
                    </a:p>
                  </a:txBody>
                  <a:tcPr marL="0" marR="0" marT="0" marB="0" anchor="ctr"/>
                </a:tc>
              </a:tr>
              <a:tr h="186966">
                <a:tc>
                  <a:txBody>
                    <a:bodyPr/>
                    <a:lstStyle/>
                    <a:p>
                      <a:pPr algn="ctr"/>
                      <a:r>
                        <a:rPr lang="en-US" sz="1600" dirty="0" smtClean="0"/>
                        <a:t>bar</a:t>
                      </a:r>
                      <a:endParaRPr lang="en-US" sz="1600" dirty="0">
                        <a:latin typeface="Handwriting - Dakota"/>
                        <a:cs typeface="Handwriting - Dakota"/>
                      </a:endParaRPr>
                    </a:p>
                  </a:txBody>
                  <a:tcPr marL="0" marR="0" marT="0" marB="0" anchor="ctr"/>
                </a:tc>
                <a:tc>
                  <a:txBody>
                    <a:bodyPr/>
                    <a:lstStyle/>
                    <a:p>
                      <a:pPr algn="ctr"/>
                      <a:r>
                        <a:rPr lang="en-US" sz="1600" dirty="0" smtClean="0"/>
                        <a:t>1.1</a:t>
                      </a:r>
                      <a:endParaRPr lang="en-US" sz="1600" dirty="0"/>
                    </a:p>
                  </a:txBody>
                  <a:tcPr marL="0" marR="0" marT="0" marB="0" anchor="ctr"/>
                </a:tc>
              </a:tr>
              <a:tr h="186966">
                <a:tc>
                  <a:txBody>
                    <a:bodyPr/>
                    <a:lstStyle/>
                    <a:p>
                      <a:pPr algn="ctr"/>
                      <a:r>
                        <a:rPr lang="en-US" sz="1600" dirty="0" err="1" smtClean="0"/>
                        <a:t>az</a:t>
                      </a:r>
                      <a:endParaRPr lang="en-US" sz="1600" dirty="0">
                        <a:latin typeface="Handwriting - Dakota"/>
                        <a:cs typeface="Handwriting - Dakota"/>
                      </a:endParaRPr>
                    </a:p>
                  </a:txBody>
                  <a:tcPr marL="0" marR="0" marT="0" marB="0" anchor="ctr"/>
                </a:tc>
                <a:tc>
                  <a:txBody>
                    <a:bodyPr/>
                    <a:lstStyle/>
                    <a:p>
                      <a:pPr algn="ctr"/>
                      <a:r>
                        <a:rPr lang="en-US" sz="1600" dirty="0" smtClean="0"/>
                        <a:t>-0.3</a:t>
                      </a:r>
                      <a:endParaRPr lang="en-US" sz="1600" dirty="0"/>
                    </a:p>
                  </a:txBody>
                  <a:tcPr marL="0" marR="0" marT="0" marB="0" anchor="ctr"/>
                </a:tc>
              </a:tr>
            </a:tbl>
          </a:graphicData>
        </a:graphic>
      </p:graphicFrame>
      <p:graphicFrame>
        <p:nvGraphicFramePr>
          <p:cNvPr id="53" name="Table 52"/>
          <p:cNvGraphicFramePr>
            <a:graphicFrameLocks noGrp="1"/>
          </p:cNvGraphicFramePr>
          <p:nvPr>
            <p:extLst>
              <p:ext uri="{D42A27DB-BD31-4B8C-83A1-F6EECF244321}">
                <p14:modId xmlns:p14="http://schemas.microsoft.com/office/powerpoint/2010/main" val="675230523"/>
              </p:ext>
            </p:extLst>
          </p:nvPr>
        </p:nvGraphicFramePr>
        <p:xfrm>
          <a:off x="5616016" y="3982263"/>
          <a:ext cx="735247" cy="731520"/>
        </p:xfrm>
        <a:graphic>
          <a:graphicData uri="http://schemas.openxmlformats.org/drawingml/2006/table">
            <a:tbl>
              <a:tblPr bandRow="1">
                <a:tableStyleId>{69C7853C-536D-4A76-A0AE-DD22124D55A5}</a:tableStyleId>
              </a:tblPr>
              <a:tblGrid>
                <a:gridCol w="449390"/>
                <a:gridCol w="285857"/>
              </a:tblGrid>
              <a:tr h="186966">
                <a:tc>
                  <a:txBody>
                    <a:bodyPr/>
                    <a:lstStyle/>
                    <a:p>
                      <a:pPr algn="ctr"/>
                      <a:r>
                        <a:rPr lang="en-US" sz="1600" dirty="0" err="1" smtClean="0"/>
                        <a:t>fo</a:t>
                      </a:r>
                      <a:endParaRPr lang="en-US" sz="1600" dirty="0">
                        <a:latin typeface="Handwriting - Dakota"/>
                        <a:cs typeface="Handwriting - Dakota"/>
                      </a:endParaRPr>
                    </a:p>
                  </a:txBody>
                  <a:tcPr marL="0" marR="0" marT="0" marB="0" anchor="ctr"/>
                </a:tc>
                <a:tc>
                  <a:txBody>
                    <a:bodyPr/>
                    <a:lstStyle/>
                    <a:p>
                      <a:pPr algn="ctr"/>
                      <a:r>
                        <a:rPr lang="en-US" sz="1600" dirty="0" smtClean="0"/>
                        <a:t>1.2</a:t>
                      </a:r>
                      <a:endParaRPr lang="en-US" sz="1600" dirty="0"/>
                    </a:p>
                  </a:txBody>
                  <a:tcPr marL="0" marR="0" marT="0" marB="0" anchor="ctr"/>
                </a:tc>
              </a:tr>
              <a:tr h="186966">
                <a:tc>
                  <a:txBody>
                    <a:bodyPr/>
                    <a:lstStyle/>
                    <a:p>
                      <a:pPr algn="ctr"/>
                      <a:r>
                        <a:rPr lang="en-US" sz="1600" dirty="0" smtClean="0"/>
                        <a:t>bar</a:t>
                      </a:r>
                      <a:endParaRPr lang="en-US" sz="1600" dirty="0">
                        <a:latin typeface="Handwriting - Dakota"/>
                        <a:cs typeface="Handwriting - Dakota"/>
                      </a:endParaRPr>
                    </a:p>
                  </a:txBody>
                  <a:tcPr marL="0" marR="0" marT="0" marB="0" anchor="ctr"/>
                </a:tc>
                <a:tc>
                  <a:txBody>
                    <a:bodyPr/>
                    <a:lstStyle/>
                    <a:p>
                      <a:pPr algn="ctr"/>
                      <a:r>
                        <a:rPr lang="en-US" sz="1600" dirty="0" smtClean="0"/>
                        <a:t>0.5</a:t>
                      </a:r>
                      <a:endParaRPr lang="en-US" sz="1600" dirty="0"/>
                    </a:p>
                  </a:txBody>
                  <a:tcPr marL="0" marR="0" marT="0" marB="0" anchor="ctr"/>
                </a:tc>
              </a:tr>
              <a:tr h="186966">
                <a:tc>
                  <a:txBody>
                    <a:bodyPr/>
                    <a:lstStyle/>
                    <a:p>
                      <a:pPr algn="ctr"/>
                      <a:r>
                        <a:rPr lang="en-US" sz="1600" dirty="0" err="1" smtClean="0"/>
                        <a:t>az</a:t>
                      </a:r>
                      <a:endParaRPr lang="en-US" sz="1600" dirty="0">
                        <a:latin typeface="Handwriting - Dakota"/>
                        <a:cs typeface="Handwriting - Dakota"/>
                      </a:endParaRPr>
                    </a:p>
                  </a:txBody>
                  <a:tcPr marL="0" marR="0" marT="0" marB="0" anchor="ctr"/>
                </a:tc>
                <a:tc>
                  <a:txBody>
                    <a:bodyPr/>
                    <a:lstStyle/>
                    <a:p>
                      <a:pPr algn="ctr"/>
                      <a:r>
                        <a:rPr lang="en-US" sz="1600" dirty="0" smtClean="0"/>
                        <a:t>4.3</a:t>
                      </a:r>
                      <a:endParaRPr lang="en-US" sz="1600" dirty="0"/>
                    </a:p>
                  </a:txBody>
                  <a:tcPr marL="0" marR="0" marT="0" marB="0" anchor="ctr"/>
                </a:tc>
              </a:tr>
            </a:tbl>
          </a:graphicData>
        </a:graphic>
      </p:graphicFrame>
      <p:grpSp>
        <p:nvGrpSpPr>
          <p:cNvPr id="60" name="Group 59"/>
          <p:cNvGrpSpPr/>
          <p:nvPr/>
        </p:nvGrpSpPr>
        <p:grpSpPr>
          <a:xfrm>
            <a:off x="2325954" y="2005860"/>
            <a:ext cx="1111724" cy="672110"/>
            <a:chOff x="7091131" y="4298857"/>
            <a:chExt cx="1703124" cy="1066556"/>
          </a:xfrm>
        </p:grpSpPr>
        <p:sp>
          <p:nvSpPr>
            <p:cNvPr id="63" name="Oval 62"/>
            <p:cNvSpPr/>
            <p:nvPr/>
          </p:nvSpPr>
          <p:spPr>
            <a:xfrm>
              <a:off x="7390170" y="4779399"/>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cxnSp>
          <p:nvCxnSpPr>
            <p:cNvPr id="64" name="Straight Arrow Connector 63"/>
            <p:cNvCxnSpPr>
              <a:endCxn id="65" idx="2"/>
            </p:cNvCxnSpPr>
            <p:nvPr/>
          </p:nvCxnSpPr>
          <p:spPr>
            <a:xfrm>
              <a:off x="7536852" y="4856528"/>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5" name="Oval 64"/>
            <p:cNvSpPr/>
            <p:nvPr/>
          </p:nvSpPr>
          <p:spPr>
            <a:xfrm>
              <a:off x="7786357" y="4776859"/>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cxnSp>
          <p:nvCxnSpPr>
            <p:cNvPr id="66" name="Straight Arrow Connector 65"/>
            <p:cNvCxnSpPr>
              <a:endCxn id="67" idx="2"/>
            </p:cNvCxnSpPr>
            <p:nvPr/>
          </p:nvCxnSpPr>
          <p:spPr>
            <a:xfrm>
              <a:off x="7959274" y="4856528"/>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7" name="Oval 66"/>
            <p:cNvSpPr/>
            <p:nvPr/>
          </p:nvSpPr>
          <p:spPr>
            <a:xfrm>
              <a:off x="8208779" y="4776859"/>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cxnSp>
          <p:nvCxnSpPr>
            <p:cNvPr id="68" name="Straight Arrow Connector 67"/>
            <p:cNvCxnSpPr>
              <a:endCxn id="69" idx="2"/>
            </p:cNvCxnSpPr>
            <p:nvPr/>
          </p:nvCxnSpPr>
          <p:spPr>
            <a:xfrm>
              <a:off x="8381696" y="4855566"/>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69" name="Oval 68"/>
            <p:cNvSpPr/>
            <p:nvPr/>
          </p:nvSpPr>
          <p:spPr>
            <a:xfrm>
              <a:off x="8631201" y="4775896"/>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cxnSp>
          <p:nvCxnSpPr>
            <p:cNvPr id="75" name="Straight Arrow Connector 44"/>
            <p:cNvCxnSpPr>
              <a:stCxn id="63" idx="0"/>
              <a:endCxn id="67" idx="1"/>
            </p:cNvCxnSpPr>
            <p:nvPr/>
          </p:nvCxnSpPr>
          <p:spPr>
            <a:xfrm rot="16200000" flipH="1">
              <a:off x="7841780" y="4409316"/>
              <a:ext cx="20795" cy="760961"/>
            </a:xfrm>
            <a:prstGeom prst="curvedConnector3">
              <a:avLst>
                <a:gd name="adj1" fmla="val -81037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76" name="Straight Arrow Connector 44"/>
            <p:cNvCxnSpPr>
              <a:stCxn id="67" idx="0"/>
              <a:endCxn id="69" idx="0"/>
            </p:cNvCxnSpPr>
            <p:nvPr/>
          </p:nvCxnSpPr>
          <p:spPr>
            <a:xfrm rot="5400000" flipH="1" flipV="1">
              <a:off x="8501035" y="4565167"/>
              <a:ext cx="963" cy="422422"/>
            </a:xfrm>
            <a:prstGeom prst="curvedConnector3">
              <a:avLst>
                <a:gd name="adj1" fmla="val 21706805"/>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77" name="Oval 76"/>
            <p:cNvSpPr/>
            <p:nvPr/>
          </p:nvSpPr>
          <p:spPr>
            <a:xfrm>
              <a:off x="8679532" y="4817646"/>
              <a:ext cx="66392" cy="66392"/>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cxnSp>
          <p:nvCxnSpPr>
            <p:cNvPr id="78" name="Straight Arrow Connector 44"/>
            <p:cNvCxnSpPr>
              <a:stCxn id="63" idx="7"/>
              <a:endCxn id="65" idx="0"/>
            </p:cNvCxnSpPr>
            <p:nvPr/>
          </p:nvCxnSpPr>
          <p:spPr>
            <a:xfrm rot="5400000" flipH="1" flipV="1">
              <a:off x="7685678" y="4620528"/>
              <a:ext cx="25874" cy="338539"/>
            </a:xfrm>
            <a:prstGeom prst="curvedConnector3">
              <a:avLst>
                <a:gd name="adj1" fmla="val 1152517"/>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79" name="Group 78"/>
            <p:cNvGrpSpPr/>
            <p:nvPr/>
          </p:nvGrpSpPr>
          <p:grpSpPr>
            <a:xfrm>
              <a:off x="7091131" y="4298857"/>
              <a:ext cx="1531869" cy="1066556"/>
              <a:chOff x="2954628" y="1188732"/>
              <a:chExt cx="1682752" cy="1171608"/>
            </a:xfrm>
          </p:grpSpPr>
          <p:grpSp>
            <p:nvGrpSpPr>
              <p:cNvPr id="80" name="Group 79"/>
              <p:cNvGrpSpPr/>
              <p:nvPr/>
            </p:nvGrpSpPr>
            <p:grpSpPr>
              <a:xfrm>
                <a:off x="2954628" y="1252724"/>
                <a:ext cx="1682752" cy="1107616"/>
                <a:chOff x="3029436" y="2887849"/>
                <a:chExt cx="2109824" cy="1388726"/>
              </a:xfrm>
            </p:grpSpPr>
            <p:sp>
              <p:nvSpPr>
                <p:cNvPr id="83" name="TextBox 82"/>
                <p:cNvSpPr txBox="1"/>
                <p:nvPr/>
              </p:nvSpPr>
              <p:spPr>
                <a:xfrm>
                  <a:off x="3629738" y="3297628"/>
                  <a:ext cx="345928" cy="216347"/>
                </a:xfrm>
                <a:prstGeom prst="ellipse">
                  <a:avLst/>
                </a:prstGeom>
                <a:noFill/>
              </p:spPr>
              <p:txBody>
                <a:bodyPr wrap="square" rtlCol="0" anchor="ctr">
                  <a:noAutofit/>
                </a:bodyPr>
                <a:lstStyle/>
                <a:p>
                  <a:pPr algn="ctr"/>
                  <a:r>
                    <a:rPr lang="en-US" sz="2200" dirty="0" err="1" smtClean="0">
                      <a:solidFill>
                        <a:srgbClr val="31B6FD"/>
                      </a:solidFill>
                      <a:latin typeface="Handwriting - Dakota"/>
                      <a:ea typeface="ＭＳ Ｐゴシック" charset="0"/>
                      <a:cs typeface="Handwriting - Dakota"/>
                    </a:rPr>
                    <a:t>i</a:t>
                  </a:r>
                  <a:endParaRPr lang="en-US" sz="2200" dirty="0" smtClean="0">
                    <a:solidFill>
                      <a:srgbClr val="31B6FD"/>
                    </a:solidFill>
                    <a:latin typeface="Handwriting - Dakota"/>
                    <a:ea typeface="ＭＳ Ｐゴシック" charset="0"/>
                    <a:cs typeface="Handwriting - Dakota"/>
                  </a:endParaRPr>
                </a:p>
              </p:txBody>
            </p:sp>
            <p:sp>
              <p:nvSpPr>
                <p:cNvPr id="84" name="TextBox 83"/>
                <p:cNvSpPr txBox="1"/>
                <p:nvPr/>
              </p:nvSpPr>
              <p:spPr>
                <a:xfrm>
                  <a:off x="4211535" y="3297628"/>
                  <a:ext cx="345928" cy="216347"/>
                </a:xfrm>
                <a:prstGeom prst="ellipse">
                  <a:avLst/>
                </a:prstGeom>
                <a:noFill/>
              </p:spPr>
              <p:txBody>
                <a:bodyPr wrap="square" rtlCol="0" anchor="ctr">
                  <a:noAutofit/>
                </a:bodyPr>
                <a:lstStyle/>
                <a:p>
                  <a:pPr algn="ctr"/>
                  <a:r>
                    <a:rPr lang="en-US" sz="2200" dirty="0">
                      <a:solidFill>
                        <a:srgbClr val="31B6FD"/>
                      </a:solidFill>
                      <a:latin typeface="Handwriting - Dakota"/>
                      <a:ea typeface="ＭＳ Ｐゴシック" charset="0"/>
                      <a:cs typeface="Handwriting - Dakota"/>
                    </a:rPr>
                    <a:t>n</a:t>
                  </a:r>
                  <a:endParaRPr lang="en-US" sz="2200" dirty="0" smtClean="0">
                    <a:solidFill>
                      <a:srgbClr val="31B6FD"/>
                    </a:solidFill>
                    <a:latin typeface="Handwriting - Dakota"/>
                    <a:ea typeface="ＭＳ Ｐゴシック" charset="0"/>
                    <a:cs typeface="Handwriting - Dakota"/>
                  </a:endParaRPr>
                </a:p>
              </p:txBody>
            </p:sp>
            <p:sp>
              <p:nvSpPr>
                <p:cNvPr id="85" name="TextBox 84"/>
                <p:cNvSpPr txBox="1"/>
                <p:nvPr/>
              </p:nvSpPr>
              <p:spPr>
                <a:xfrm>
                  <a:off x="4793332" y="3296302"/>
                  <a:ext cx="345928" cy="216347"/>
                </a:xfrm>
                <a:prstGeom prst="ellipse">
                  <a:avLst/>
                </a:prstGeom>
                <a:noFill/>
              </p:spPr>
              <p:txBody>
                <a:bodyPr wrap="square" rtlCol="0" anchor="ctr">
                  <a:noAutofit/>
                </a:bodyPr>
                <a:lstStyle/>
                <a:p>
                  <a:pPr algn="ctr"/>
                  <a:r>
                    <a:rPr lang="en-US" sz="2200" dirty="0" smtClean="0">
                      <a:solidFill>
                        <a:srgbClr val="31B6FD"/>
                      </a:solidFill>
                      <a:latin typeface="Handwriting - Dakota"/>
                      <a:ea typeface="ＭＳ Ｐゴシック" charset="0"/>
                      <a:cs typeface="Handwriting - Dakota"/>
                    </a:rPr>
                    <a:t>g</a:t>
                  </a:r>
                </a:p>
              </p:txBody>
            </p:sp>
            <p:sp>
              <p:nvSpPr>
                <p:cNvPr id="86" name="TextBox 85"/>
                <p:cNvSpPr txBox="1"/>
                <p:nvPr/>
              </p:nvSpPr>
              <p:spPr>
                <a:xfrm>
                  <a:off x="3637149" y="3777646"/>
                  <a:ext cx="345928" cy="216347"/>
                </a:xfrm>
                <a:prstGeom prst="ellipse">
                  <a:avLst/>
                </a:prstGeom>
                <a:noFill/>
              </p:spPr>
              <p:txBody>
                <a:bodyPr wrap="square" rtlCol="0" anchor="ctr">
                  <a:noAutofit/>
                </a:bodyPr>
                <a:lstStyle/>
                <a:p>
                  <a:pPr algn="ctr"/>
                  <a:r>
                    <a:rPr lang="en-US" sz="2200" dirty="0" smtClean="0">
                      <a:solidFill>
                        <a:srgbClr val="31B6FD"/>
                      </a:solidFill>
                      <a:latin typeface="Handwriting - Dakota"/>
                      <a:ea typeface="ＭＳ Ｐゴシック" charset="0"/>
                      <a:cs typeface="Handwriting - Dakota"/>
                    </a:rPr>
                    <a:t>u</a:t>
                  </a:r>
                </a:p>
              </p:txBody>
            </p:sp>
            <p:sp>
              <p:nvSpPr>
                <p:cNvPr id="88" name="TextBox 87"/>
                <p:cNvSpPr txBox="1"/>
                <p:nvPr/>
              </p:nvSpPr>
              <p:spPr>
                <a:xfrm>
                  <a:off x="4409234" y="4060229"/>
                  <a:ext cx="345928" cy="216346"/>
                </a:xfrm>
                <a:prstGeom prst="ellipse">
                  <a:avLst/>
                </a:prstGeom>
                <a:noFill/>
              </p:spPr>
              <p:txBody>
                <a:bodyPr wrap="square" rtlCol="0" anchor="ctr">
                  <a:noAutofit/>
                </a:bodyPr>
                <a:lstStyle/>
                <a:p>
                  <a:pPr algn="ctr"/>
                  <a:r>
                    <a:rPr lang="el-GR" sz="2200" dirty="0">
                      <a:solidFill>
                        <a:srgbClr val="31B6FD"/>
                      </a:solidFill>
                      <a:latin typeface="Handwriting - Dakota"/>
                      <a:ea typeface="ＭＳ Ｐゴシック" charset="0"/>
                      <a:cs typeface="Handwriting - Dakota"/>
                    </a:rPr>
                    <a:t>ε</a:t>
                  </a:r>
                  <a:endParaRPr lang="en-US" sz="2200" dirty="0">
                    <a:solidFill>
                      <a:srgbClr val="31B6FD"/>
                    </a:solidFill>
                    <a:latin typeface="Handwriting - Dakota"/>
                    <a:ea typeface="ＭＳ Ｐゴシック" charset="0"/>
                    <a:cs typeface="Handwriting - Dakota"/>
                  </a:endParaRPr>
                </a:p>
              </p:txBody>
            </p:sp>
            <p:sp>
              <p:nvSpPr>
                <p:cNvPr id="89" name="TextBox 88"/>
                <p:cNvSpPr txBox="1"/>
                <p:nvPr/>
              </p:nvSpPr>
              <p:spPr>
                <a:xfrm>
                  <a:off x="3029436" y="2887849"/>
                  <a:ext cx="345928" cy="216347"/>
                </a:xfrm>
                <a:prstGeom prst="ellipse">
                  <a:avLst/>
                </a:prstGeom>
                <a:noFill/>
              </p:spPr>
              <p:txBody>
                <a:bodyPr wrap="square" rtlCol="0" anchor="ctr">
                  <a:noAutofit/>
                </a:bodyPr>
                <a:lstStyle/>
                <a:p>
                  <a:pPr algn="ctr"/>
                  <a:r>
                    <a:rPr lang="en-US" sz="2200" dirty="0" smtClean="0">
                      <a:solidFill>
                        <a:srgbClr val="31B6FD"/>
                      </a:solidFill>
                      <a:latin typeface="Handwriting - Dakota"/>
                      <a:ea typeface="ＭＳ Ｐゴシック" charset="0"/>
                      <a:cs typeface="Handwriting - Dakota"/>
                    </a:rPr>
                    <a:t>s</a:t>
                  </a:r>
                </a:p>
              </p:txBody>
            </p:sp>
            <p:sp>
              <p:nvSpPr>
                <p:cNvPr id="90" name="TextBox 89"/>
                <p:cNvSpPr txBox="1"/>
                <p:nvPr/>
              </p:nvSpPr>
              <p:spPr>
                <a:xfrm>
                  <a:off x="3971970" y="2975750"/>
                  <a:ext cx="345928" cy="216347"/>
                </a:xfrm>
                <a:prstGeom prst="ellipse">
                  <a:avLst/>
                </a:prstGeom>
                <a:noFill/>
              </p:spPr>
              <p:txBody>
                <a:bodyPr wrap="square" rtlCol="0" anchor="ctr">
                  <a:noAutofit/>
                </a:bodyPr>
                <a:lstStyle/>
                <a:p>
                  <a:pPr algn="ctr"/>
                  <a:r>
                    <a:rPr lang="en-US" sz="2200" dirty="0" smtClean="0">
                      <a:solidFill>
                        <a:srgbClr val="31B6FD"/>
                      </a:solidFill>
                      <a:latin typeface="Handwriting - Dakota"/>
                      <a:ea typeface="ＭＳ Ｐゴシック" charset="0"/>
                      <a:cs typeface="Handwriting - Dakota"/>
                    </a:rPr>
                    <a:t>e</a:t>
                  </a:r>
                </a:p>
              </p:txBody>
            </p:sp>
            <p:sp>
              <p:nvSpPr>
                <p:cNvPr id="91" name="TextBox 90"/>
                <p:cNvSpPr txBox="1"/>
                <p:nvPr/>
              </p:nvSpPr>
              <p:spPr>
                <a:xfrm>
                  <a:off x="4788295" y="2896084"/>
                  <a:ext cx="345928" cy="216348"/>
                </a:xfrm>
                <a:prstGeom prst="ellipse">
                  <a:avLst/>
                </a:prstGeom>
                <a:noFill/>
              </p:spPr>
              <p:txBody>
                <a:bodyPr wrap="square" rtlCol="0" anchor="ctr">
                  <a:noAutofit/>
                </a:bodyPr>
                <a:lstStyle/>
                <a:p>
                  <a:pPr algn="ctr"/>
                  <a:r>
                    <a:rPr lang="en-US" sz="2200" dirty="0" smtClean="0">
                      <a:solidFill>
                        <a:srgbClr val="31B6FD"/>
                      </a:solidFill>
                      <a:latin typeface="Handwriting - Dakota"/>
                      <a:ea typeface="ＭＳ Ｐゴシック" charset="0"/>
                      <a:cs typeface="Handwriting - Dakota"/>
                    </a:rPr>
                    <a:t>h</a:t>
                  </a:r>
                </a:p>
              </p:txBody>
            </p:sp>
          </p:grpSp>
          <p:sp>
            <p:nvSpPr>
              <p:cNvPr id="81" name="TextBox 80"/>
              <p:cNvSpPr txBox="1"/>
              <p:nvPr/>
            </p:nvSpPr>
            <p:spPr>
              <a:xfrm>
                <a:off x="3449633" y="1188732"/>
                <a:ext cx="275905" cy="172553"/>
              </a:xfrm>
              <a:prstGeom prst="ellipse">
                <a:avLst/>
              </a:prstGeom>
              <a:noFill/>
            </p:spPr>
            <p:txBody>
              <a:bodyPr wrap="square" rtlCol="0" anchor="ctr">
                <a:noAutofit/>
              </a:bodyPr>
              <a:lstStyle/>
              <a:p>
                <a:pPr algn="ctr"/>
                <a:r>
                  <a:rPr lang="en-US" sz="2200" dirty="0" smtClean="0">
                    <a:solidFill>
                      <a:srgbClr val="31B6FD"/>
                    </a:solidFill>
                    <a:latin typeface="Handwriting - Dakota"/>
                    <a:ea typeface="ＭＳ Ｐゴシック" charset="0"/>
                    <a:cs typeface="Handwriting - Dakota"/>
                  </a:rPr>
                  <a:t>a</a:t>
                </a:r>
              </a:p>
            </p:txBody>
          </p:sp>
        </p:grpSp>
      </p:grpSp>
      <p:sp>
        <p:nvSpPr>
          <p:cNvPr id="92" name="TextBox 91"/>
          <p:cNvSpPr txBox="1"/>
          <p:nvPr/>
        </p:nvSpPr>
        <p:spPr>
          <a:xfrm>
            <a:off x="4847879" y="5524826"/>
            <a:ext cx="4125409" cy="1200329"/>
          </a:xfrm>
          <a:prstGeom prst="rect">
            <a:avLst/>
          </a:prstGeom>
          <a:solidFill>
            <a:schemeClr val="bg1"/>
          </a:solidFill>
          <a:ln w="63500">
            <a:solidFill>
              <a:srgbClr val="008000"/>
            </a:solidFill>
          </a:ln>
        </p:spPr>
        <p:txBody>
          <a:bodyPr wrap="square" rtlCol="0">
            <a:spAutoFit/>
          </a:bodyPr>
          <a:lstStyle/>
          <a:p>
            <a:pPr algn="ctr"/>
            <a:r>
              <a:rPr lang="en-US" sz="2400" dirty="0" smtClean="0">
                <a:solidFill>
                  <a:srgbClr val="008000"/>
                </a:solidFill>
                <a:latin typeface="Calibri" charset="0"/>
                <a:ea typeface="ＭＳ Ｐゴシック" charset="0"/>
              </a:rPr>
              <a:t>Finds </a:t>
            </a:r>
            <a:r>
              <a:rPr lang="en-US" sz="2400" b="1" i="1" dirty="0" smtClean="0">
                <a:solidFill>
                  <a:srgbClr val="008000"/>
                </a:solidFill>
                <a:latin typeface="Calibri" charset="0"/>
                <a:ea typeface="ＭＳ Ｐゴシック" charset="0"/>
              </a:rPr>
              <a:t>message</a:t>
            </a:r>
            <a:r>
              <a:rPr lang="en-US" sz="2400" i="1" dirty="0" smtClean="0">
                <a:solidFill>
                  <a:srgbClr val="008000"/>
                </a:solidFill>
                <a:latin typeface="Calibri" charset="0"/>
                <a:ea typeface="ＭＳ Ｐゴシック" charset="0"/>
              </a:rPr>
              <a:t> </a:t>
            </a:r>
            <a:r>
              <a:rPr lang="en-US" sz="2400" dirty="0" smtClean="0">
                <a:solidFill>
                  <a:srgbClr val="008000"/>
                </a:solidFill>
                <a:latin typeface="Calibri" charset="0"/>
                <a:ea typeface="ＭＳ Ｐゴシック" charset="0"/>
              </a:rPr>
              <a:t>parameters θ that minimize KL “error” </a:t>
            </a:r>
            <a:br>
              <a:rPr lang="en-US" sz="2400" dirty="0" smtClean="0">
                <a:solidFill>
                  <a:srgbClr val="008000"/>
                </a:solidFill>
                <a:latin typeface="Calibri" charset="0"/>
                <a:ea typeface="ＭＳ Ｐゴシック" charset="0"/>
              </a:rPr>
            </a:br>
            <a:r>
              <a:rPr lang="en-US" sz="2400" dirty="0" smtClean="0">
                <a:solidFill>
                  <a:srgbClr val="008000"/>
                </a:solidFill>
                <a:latin typeface="Calibri" charset="0"/>
                <a:ea typeface="ＭＳ Ｐゴシック" charset="0"/>
              </a:rPr>
              <a:t>of resulting </a:t>
            </a:r>
            <a:r>
              <a:rPr lang="en-US" sz="2400" b="1" i="1" dirty="0" smtClean="0">
                <a:solidFill>
                  <a:srgbClr val="008000"/>
                </a:solidFill>
                <a:latin typeface="Calibri" charset="0"/>
                <a:ea typeface="ＭＳ Ｐゴシック" charset="0"/>
              </a:rPr>
              <a:t>belief</a:t>
            </a:r>
            <a:endParaRPr lang="en-US" sz="2400" b="1" dirty="0">
              <a:solidFill>
                <a:srgbClr val="008000"/>
              </a:solidFill>
              <a:latin typeface="Calibri" charset="0"/>
              <a:ea typeface="ＭＳ Ｐゴシック" charset="0"/>
            </a:endParaRPr>
          </a:p>
        </p:txBody>
      </p:sp>
      <p:grpSp>
        <p:nvGrpSpPr>
          <p:cNvPr id="124" name="Group 123"/>
          <p:cNvGrpSpPr/>
          <p:nvPr/>
        </p:nvGrpSpPr>
        <p:grpSpPr>
          <a:xfrm>
            <a:off x="2796892" y="2775456"/>
            <a:ext cx="1185825" cy="768204"/>
            <a:chOff x="6977611" y="4298857"/>
            <a:chExt cx="1816644" cy="1219047"/>
          </a:xfrm>
        </p:grpSpPr>
        <p:sp>
          <p:nvSpPr>
            <p:cNvPr id="125" name="Oval 124"/>
            <p:cNvSpPr/>
            <p:nvPr/>
          </p:nvSpPr>
          <p:spPr>
            <a:xfrm>
              <a:off x="6977611" y="4777724"/>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cxnSp>
          <p:nvCxnSpPr>
            <p:cNvPr id="126" name="Straight Arrow Connector 125"/>
            <p:cNvCxnSpPr>
              <a:endCxn id="127" idx="2"/>
            </p:cNvCxnSpPr>
            <p:nvPr/>
          </p:nvCxnSpPr>
          <p:spPr>
            <a:xfrm>
              <a:off x="7140664" y="4859068"/>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7" name="Oval 126"/>
            <p:cNvSpPr/>
            <p:nvPr/>
          </p:nvSpPr>
          <p:spPr>
            <a:xfrm>
              <a:off x="7390170" y="4779399"/>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cxnSp>
          <p:nvCxnSpPr>
            <p:cNvPr id="128" name="Straight Arrow Connector 127"/>
            <p:cNvCxnSpPr>
              <a:endCxn id="129" idx="2"/>
            </p:cNvCxnSpPr>
            <p:nvPr/>
          </p:nvCxnSpPr>
          <p:spPr>
            <a:xfrm>
              <a:off x="7536852" y="4856528"/>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29" name="Oval 128"/>
            <p:cNvSpPr/>
            <p:nvPr/>
          </p:nvSpPr>
          <p:spPr>
            <a:xfrm>
              <a:off x="7786357" y="4776859"/>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cxnSp>
          <p:nvCxnSpPr>
            <p:cNvPr id="130" name="Straight Arrow Connector 129"/>
            <p:cNvCxnSpPr>
              <a:endCxn id="131" idx="2"/>
            </p:cNvCxnSpPr>
            <p:nvPr/>
          </p:nvCxnSpPr>
          <p:spPr>
            <a:xfrm>
              <a:off x="7959274" y="4856528"/>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1" name="Oval 130"/>
            <p:cNvSpPr/>
            <p:nvPr/>
          </p:nvSpPr>
          <p:spPr>
            <a:xfrm>
              <a:off x="8208779" y="4776859"/>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cxnSp>
          <p:nvCxnSpPr>
            <p:cNvPr id="132" name="Straight Arrow Connector 131"/>
            <p:cNvCxnSpPr>
              <a:endCxn id="133" idx="2"/>
            </p:cNvCxnSpPr>
            <p:nvPr/>
          </p:nvCxnSpPr>
          <p:spPr>
            <a:xfrm>
              <a:off x="8381696" y="4855566"/>
              <a:ext cx="249506" cy="0"/>
            </a:xfrm>
            <a:prstGeom prst="straightConnector1">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3" name="Oval 132"/>
            <p:cNvSpPr/>
            <p:nvPr/>
          </p:nvSpPr>
          <p:spPr>
            <a:xfrm>
              <a:off x="8631201" y="4775896"/>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cxnSp>
          <p:nvCxnSpPr>
            <p:cNvPr id="134" name="Straight Arrow Connector 44"/>
            <p:cNvCxnSpPr>
              <a:stCxn id="127" idx="5"/>
              <a:endCxn id="129" idx="4"/>
            </p:cNvCxnSpPr>
            <p:nvPr/>
          </p:nvCxnSpPr>
          <p:spPr>
            <a:xfrm rot="16200000" flipH="1">
              <a:off x="7688218" y="4756531"/>
              <a:ext cx="20795" cy="338538"/>
            </a:xfrm>
            <a:prstGeom prst="curvedConnector3">
              <a:avLst>
                <a:gd name="adj1" fmla="val 139874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35" name="Oval 134"/>
            <p:cNvSpPr/>
            <p:nvPr/>
          </p:nvSpPr>
          <p:spPr>
            <a:xfrm>
              <a:off x="7612418" y="5358564"/>
              <a:ext cx="163054" cy="159340"/>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cxnSp>
          <p:nvCxnSpPr>
            <p:cNvPr id="136" name="Straight Arrow Connector 44"/>
            <p:cNvCxnSpPr>
              <a:stCxn id="127" idx="3"/>
              <a:endCxn id="135" idx="2"/>
            </p:cNvCxnSpPr>
            <p:nvPr/>
          </p:nvCxnSpPr>
          <p:spPr>
            <a:xfrm rot="16200000" flipH="1">
              <a:off x="7251819" y="5077633"/>
              <a:ext cx="522830" cy="198368"/>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37" name="Straight Arrow Connector 44"/>
            <p:cNvCxnSpPr>
              <a:stCxn id="135" idx="6"/>
              <a:endCxn id="131" idx="4"/>
            </p:cNvCxnSpPr>
            <p:nvPr/>
          </p:nvCxnSpPr>
          <p:spPr>
            <a:xfrm flipV="1">
              <a:off x="7775472" y="4936199"/>
              <a:ext cx="514834" cy="502035"/>
            </a:xfrm>
            <a:prstGeom prst="curvedConnector2">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38" name="Straight Arrow Connector 44"/>
            <p:cNvCxnSpPr>
              <a:stCxn id="125" idx="0"/>
              <a:endCxn id="127" idx="1"/>
            </p:cNvCxnSpPr>
            <p:nvPr/>
          </p:nvCxnSpPr>
          <p:spPr>
            <a:xfrm rot="16200000" flipH="1">
              <a:off x="7224088" y="4612773"/>
              <a:ext cx="25010" cy="354912"/>
            </a:xfrm>
            <a:prstGeom prst="curvedConnector3">
              <a:avLst>
                <a:gd name="adj1" fmla="val -83209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39" name="Straight Arrow Connector 44"/>
            <p:cNvCxnSpPr>
              <a:stCxn id="127" idx="0"/>
              <a:endCxn id="131" idx="1"/>
            </p:cNvCxnSpPr>
            <p:nvPr/>
          </p:nvCxnSpPr>
          <p:spPr>
            <a:xfrm rot="16200000" flipH="1">
              <a:off x="7841780" y="4409316"/>
              <a:ext cx="20795" cy="760961"/>
            </a:xfrm>
            <a:prstGeom prst="curvedConnector3">
              <a:avLst>
                <a:gd name="adj1" fmla="val -810370"/>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40" name="Straight Arrow Connector 44"/>
            <p:cNvCxnSpPr>
              <a:stCxn id="131" idx="0"/>
              <a:endCxn id="133" idx="0"/>
            </p:cNvCxnSpPr>
            <p:nvPr/>
          </p:nvCxnSpPr>
          <p:spPr>
            <a:xfrm rot="5400000" flipH="1" flipV="1">
              <a:off x="8501035" y="4565167"/>
              <a:ext cx="963" cy="422422"/>
            </a:xfrm>
            <a:prstGeom prst="curvedConnector3">
              <a:avLst>
                <a:gd name="adj1" fmla="val 21706805"/>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41" name="Oval 140"/>
            <p:cNvSpPr/>
            <p:nvPr/>
          </p:nvSpPr>
          <p:spPr>
            <a:xfrm>
              <a:off x="8679532" y="4817646"/>
              <a:ext cx="66392" cy="66392"/>
            </a:xfrm>
            <a:prstGeom prst="ellipse">
              <a:avLst/>
            </a:prstGeom>
            <a:noFill/>
            <a:ln w="38100" cmpd="sng">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prstClr val="white"/>
                </a:solidFill>
              </a:endParaRPr>
            </a:p>
          </p:txBody>
        </p:sp>
        <p:cxnSp>
          <p:nvCxnSpPr>
            <p:cNvPr id="142" name="Straight Arrow Connector 44"/>
            <p:cNvCxnSpPr>
              <a:stCxn id="127" idx="7"/>
              <a:endCxn id="129" idx="0"/>
            </p:cNvCxnSpPr>
            <p:nvPr/>
          </p:nvCxnSpPr>
          <p:spPr>
            <a:xfrm rot="5400000" flipH="1" flipV="1">
              <a:off x="7685678" y="4620528"/>
              <a:ext cx="25874" cy="338539"/>
            </a:xfrm>
            <a:prstGeom prst="curvedConnector3">
              <a:avLst>
                <a:gd name="adj1" fmla="val 1152517"/>
              </a:avLst>
            </a:prstGeom>
            <a:ln w="38100" cmpd="sng">
              <a:solidFill>
                <a:schemeClr val="accent1"/>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43" name="Group 142"/>
            <p:cNvGrpSpPr/>
            <p:nvPr/>
          </p:nvGrpSpPr>
          <p:grpSpPr>
            <a:xfrm>
              <a:off x="7091131" y="4298857"/>
              <a:ext cx="1531869" cy="1066556"/>
              <a:chOff x="2954628" y="1188732"/>
              <a:chExt cx="1682752" cy="1171608"/>
            </a:xfrm>
          </p:grpSpPr>
          <p:grpSp>
            <p:nvGrpSpPr>
              <p:cNvPr id="144" name="Group 143"/>
              <p:cNvGrpSpPr/>
              <p:nvPr/>
            </p:nvGrpSpPr>
            <p:grpSpPr>
              <a:xfrm>
                <a:off x="2954628" y="1252724"/>
                <a:ext cx="1682752" cy="1107616"/>
                <a:chOff x="3029436" y="2887849"/>
                <a:chExt cx="2109824" cy="1388726"/>
              </a:xfrm>
            </p:grpSpPr>
            <p:sp>
              <p:nvSpPr>
                <p:cNvPr id="146" name="TextBox 145"/>
                <p:cNvSpPr txBox="1"/>
                <p:nvPr/>
              </p:nvSpPr>
              <p:spPr>
                <a:xfrm>
                  <a:off x="3084075" y="3301126"/>
                  <a:ext cx="345928" cy="216347"/>
                </a:xfrm>
                <a:prstGeom prst="ellipse">
                  <a:avLst/>
                </a:prstGeom>
                <a:noFill/>
              </p:spPr>
              <p:txBody>
                <a:bodyPr wrap="square" rtlCol="0" anchor="ctr">
                  <a:noAutofit/>
                </a:bodyPr>
                <a:lstStyle/>
                <a:p>
                  <a:pPr algn="ctr"/>
                  <a:r>
                    <a:rPr lang="en-US" sz="2200" dirty="0" smtClean="0">
                      <a:solidFill>
                        <a:srgbClr val="31B6FD"/>
                      </a:solidFill>
                      <a:latin typeface="Handwriting - Dakota"/>
                      <a:ea typeface="ＭＳ Ｐゴシック" charset="0"/>
                      <a:cs typeface="Handwriting - Dakota"/>
                    </a:rPr>
                    <a:t>r</a:t>
                  </a:r>
                </a:p>
              </p:txBody>
            </p:sp>
            <p:sp>
              <p:nvSpPr>
                <p:cNvPr id="147" name="TextBox 146"/>
                <p:cNvSpPr txBox="1"/>
                <p:nvPr/>
              </p:nvSpPr>
              <p:spPr>
                <a:xfrm>
                  <a:off x="3629738" y="3297628"/>
                  <a:ext cx="345928" cy="216347"/>
                </a:xfrm>
                <a:prstGeom prst="ellipse">
                  <a:avLst/>
                </a:prstGeom>
                <a:noFill/>
              </p:spPr>
              <p:txBody>
                <a:bodyPr wrap="square" rtlCol="0" anchor="ctr">
                  <a:noAutofit/>
                </a:bodyPr>
                <a:lstStyle/>
                <a:p>
                  <a:pPr algn="ctr"/>
                  <a:r>
                    <a:rPr lang="en-US" sz="2200" dirty="0" err="1" smtClean="0">
                      <a:solidFill>
                        <a:srgbClr val="31B6FD"/>
                      </a:solidFill>
                      <a:latin typeface="Handwriting - Dakota"/>
                      <a:ea typeface="ＭＳ Ｐゴシック" charset="0"/>
                      <a:cs typeface="Handwriting - Dakota"/>
                    </a:rPr>
                    <a:t>i</a:t>
                  </a:r>
                  <a:endParaRPr lang="en-US" sz="2200" dirty="0" smtClean="0">
                    <a:solidFill>
                      <a:srgbClr val="31B6FD"/>
                    </a:solidFill>
                    <a:latin typeface="Handwriting - Dakota"/>
                    <a:ea typeface="ＭＳ Ｐゴシック" charset="0"/>
                    <a:cs typeface="Handwriting - Dakota"/>
                  </a:endParaRPr>
                </a:p>
              </p:txBody>
            </p:sp>
            <p:sp>
              <p:nvSpPr>
                <p:cNvPr id="148" name="TextBox 147"/>
                <p:cNvSpPr txBox="1"/>
                <p:nvPr/>
              </p:nvSpPr>
              <p:spPr>
                <a:xfrm>
                  <a:off x="4211535" y="3297628"/>
                  <a:ext cx="345928" cy="216347"/>
                </a:xfrm>
                <a:prstGeom prst="ellipse">
                  <a:avLst/>
                </a:prstGeom>
                <a:noFill/>
              </p:spPr>
              <p:txBody>
                <a:bodyPr wrap="square" rtlCol="0" anchor="ctr">
                  <a:noAutofit/>
                </a:bodyPr>
                <a:lstStyle/>
                <a:p>
                  <a:pPr algn="ctr"/>
                  <a:r>
                    <a:rPr lang="en-US" sz="2200" dirty="0">
                      <a:solidFill>
                        <a:srgbClr val="31B6FD"/>
                      </a:solidFill>
                      <a:latin typeface="Handwriting - Dakota"/>
                      <a:ea typeface="ＭＳ Ｐゴシック" charset="0"/>
                      <a:cs typeface="Handwriting - Dakota"/>
                    </a:rPr>
                    <a:t>n</a:t>
                  </a:r>
                  <a:endParaRPr lang="en-US" sz="2200" dirty="0" smtClean="0">
                    <a:solidFill>
                      <a:srgbClr val="31B6FD"/>
                    </a:solidFill>
                    <a:latin typeface="Handwriting - Dakota"/>
                    <a:ea typeface="ＭＳ Ｐゴシック" charset="0"/>
                    <a:cs typeface="Handwriting - Dakota"/>
                  </a:endParaRPr>
                </a:p>
              </p:txBody>
            </p:sp>
            <p:sp>
              <p:nvSpPr>
                <p:cNvPr id="149" name="TextBox 148"/>
                <p:cNvSpPr txBox="1"/>
                <p:nvPr/>
              </p:nvSpPr>
              <p:spPr>
                <a:xfrm>
                  <a:off x="4793332" y="3296302"/>
                  <a:ext cx="345928" cy="216347"/>
                </a:xfrm>
                <a:prstGeom prst="ellipse">
                  <a:avLst/>
                </a:prstGeom>
                <a:noFill/>
              </p:spPr>
              <p:txBody>
                <a:bodyPr wrap="square" rtlCol="0" anchor="ctr">
                  <a:noAutofit/>
                </a:bodyPr>
                <a:lstStyle/>
                <a:p>
                  <a:pPr algn="ctr"/>
                  <a:r>
                    <a:rPr lang="en-US" sz="2200" dirty="0" smtClean="0">
                      <a:solidFill>
                        <a:srgbClr val="31B6FD"/>
                      </a:solidFill>
                      <a:latin typeface="Handwriting - Dakota"/>
                      <a:ea typeface="ＭＳ Ｐゴシック" charset="0"/>
                      <a:cs typeface="Handwriting - Dakota"/>
                    </a:rPr>
                    <a:t>g</a:t>
                  </a:r>
                </a:p>
              </p:txBody>
            </p:sp>
            <p:sp>
              <p:nvSpPr>
                <p:cNvPr id="150" name="TextBox 149"/>
                <p:cNvSpPr txBox="1"/>
                <p:nvPr/>
              </p:nvSpPr>
              <p:spPr>
                <a:xfrm>
                  <a:off x="3637149" y="3777646"/>
                  <a:ext cx="345928" cy="216347"/>
                </a:xfrm>
                <a:prstGeom prst="ellipse">
                  <a:avLst/>
                </a:prstGeom>
                <a:noFill/>
              </p:spPr>
              <p:txBody>
                <a:bodyPr wrap="square" rtlCol="0" anchor="ctr">
                  <a:noAutofit/>
                </a:bodyPr>
                <a:lstStyle/>
                <a:p>
                  <a:pPr algn="ctr"/>
                  <a:r>
                    <a:rPr lang="en-US" sz="2200" dirty="0" smtClean="0">
                      <a:solidFill>
                        <a:srgbClr val="31B6FD"/>
                      </a:solidFill>
                      <a:latin typeface="Handwriting - Dakota"/>
                      <a:ea typeface="ＭＳ Ｐゴシック" charset="0"/>
                      <a:cs typeface="Handwriting - Dakota"/>
                    </a:rPr>
                    <a:t>u</a:t>
                  </a:r>
                </a:p>
              </p:txBody>
            </p:sp>
            <p:sp>
              <p:nvSpPr>
                <p:cNvPr id="151" name="TextBox 150"/>
                <p:cNvSpPr txBox="1"/>
                <p:nvPr/>
              </p:nvSpPr>
              <p:spPr>
                <a:xfrm>
                  <a:off x="3257039" y="3952056"/>
                  <a:ext cx="345928" cy="216347"/>
                </a:xfrm>
                <a:prstGeom prst="ellipse">
                  <a:avLst/>
                </a:prstGeom>
                <a:noFill/>
              </p:spPr>
              <p:txBody>
                <a:bodyPr wrap="square" rtlCol="0" anchor="ctr">
                  <a:noAutofit/>
                </a:bodyPr>
                <a:lstStyle/>
                <a:p>
                  <a:pPr algn="ctr"/>
                  <a:r>
                    <a:rPr lang="en-US" sz="2200" dirty="0">
                      <a:solidFill>
                        <a:srgbClr val="31B6FD"/>
                      </a:solidFill>
                      <a:latin typeface="Handwriting - Dakota"/>
                      <a:ea typeface="ＭＳ Ｐゴシック" charset="0"/>
                      <a:cs typeface="Handwriting - Dakota"/>
                    </a:rPr>
                    <a:t>e</a:t>
                  </a:r>
                  <a:endParaRPr lang="en-US" sz="2200" dirty="0" smtClean="0">
                    <a:solidFill>
                      <a:srgbClr val="31B6FD"/>
                    </a:solidFill>
                    <a:latin typeface="Handwriting - Dakota"/>
                    <a:ea typeface="ＭＳ Ｐゴシック" charset="0"/>
                    <a:cs typeface="Handwriting - Dakota"/>
                  </a:endParaRPr>
                </a:p>
              </p:txBody>
            </p:sp>
            <p:sp>
              <p:nvSpPr>
                <p:cNvPr id="152" name="TextBox 151"/>
                <p:cNvSpPr txBox="1"/>
                <p:nvPr/>
              </p:nvSpPr>
              <p:spPr>
                <a:xfrm>
                  <a:off x="4409234" y="4060229"/>
                  <a:ext cx="345928" cy="216346"/>
                </a:xfrm>
                <a:prstGeom prst="ellipse">
                  <a:avLst/>
                </a:prstGeom>
                <a:noFill/>
              </p:spPr>
              <p:txBody>
                <a:bodyPr wrap="square" rtlCol="0" anchor="ctr">
                  <a:noAutofit/>
                </a:bodyPr>
                <a:lstStyle/>
                <a:p>
                  <a:pPr algn="ctr"/>
                  <a:r>
                    <a:rPr lang="el-GR" sz="2200" dirty="0">
                      <a:solidFill>
                        <a:srgbClr val="31B6FD"/>
                      </a:solidFill>
                      <a:latin typeface="Handwriting - Dakota"/>
                      <a:ea typeface="ＭＳ Ｐゴシック" charset="0"/>
                      <a:cs typeface="Handwriting - Dakota"/>
                    </a:rPr>
                    <a:t>ε</a:t>
                  </a:r>
                  <a:endParaRPr lang="en-US" sz="2200" dirty="0">
                    <a:solidFill>
                      <a:srgbClr val="31B6FD"/>
                    </a:solidFill>
                    <a:latin typeface="Handwriting - Dakota"/>
                    <a:ea typeface="ＭＳ Ｐゴシック" charset="0"/>
                    <a:cs typeface="Handwriting - Dakota"/>
                  </a:endParaRPr>
                </a:p>
              </p:txBody>
            </p:sp>
            <p:sp>
              <p:nvSpPr>
                <p:cNvPr id="153" name="TextBox 152"/>
                <p:cNvSpPr txBox="1"/>
                <p:nvPr/>
              </p:nvSpPr>
              <p:spPr>
                <a:xfrm>
                  <a:off x="3029436" y="2887849"/>
                  <a:ext cx="345928" cy="216347"/>
                </a:xfrm>
                <a:prstGeom prst="ellipse">
                  <a:avLst/>
                </a:prstGeom>
                <a:noFill/>
              </p:spPr>
              <p:txBody>
                <a:bodyPr wrap="square" rtlCol="0" anchor="ctr">
                  <a:noAutofit/>
                </a:bodyPr>
                <a:lstStyle/>
                <a:p>
                  <a:pPr algn="ctr"/>
                  <a:r>
                    <a:rPr lang="en-US" sz="2200" dirty="0" smtClean="0">
                      <a:solidFill>
                        <a:srgbClr val="31B6FD"/>
                      </a:solidFill>
                      <a:latin typeface="Handwriting - Dakota"/>
                      <a:ea typeface="ＭＳ Ｐゴシック" charset="0"/>
                      <a:cs typeface="Handwriting - Dakota"/>
                    </a:rPr>
                    <a:t>s</a:t>
                  </a:r>
                </a:p>
              </p:txBody>
            </p:sp>
            <p:sp>
              <p:nvSpPr>
                <p:cNvPr id="154" name="TextBox 153"/>
                <p:cNvSpPr txBox="1"/>
                <p:nvPr/>
              </p:nvSpPr>
              <p:spPr>
                <a:xfrm>
                  <a:off x="3971970" y="2975750"/>
                  <a:ext cx="345928" cy="216347"/>
                </a:xfrm>
                <a:prstGeom prst="ellipse">
                  <a:avLst/>
                </a:prstGeom>
                <a:noFill/>
              </p:spPr>
              <p:txBody>
                <a:bodyPr wrap="square" rtlCol="0" anchor="ctr">
                  <a:noAutofit/>
                </a:bodyPr>
                <a:lstStyle/>
                <a:p>
                  <a:pPr algn="ctr"/>
                  <a:r>
                    <a:rPr lang="en-US" sz="2200" dirty="0" smtClean="0">
                      <a:solidFill>
                        <a:srgbClr val="31B6FD"/>
                      </a:solidFill>
                      <a:latin typeface="Handwriting - Dakota"/>
                      <a:ea typeface="ＭＳ Ｐゴシック" charset="0"/>
                      <a:cs typeface="Handwriting - Dakota"/>
                    </a:rPr>
                    <a:t>e</a:t>
                  </a:r>
                </a:p>
              </p:txBody>
            </p:sp>
            <p:sp>
              <p:nvSpPr>
                <p:cNvPr id="155" name="TextBox 154"/>
                <p:cNvSpPr txBox="1"/>
                <p:nvPr/>
              </p:nvSpPr>
              <p:spPr>
                <a:xfrm>
                  <a:off x="4788295" y="2896084"/>
                  <a:ext cx="345928" cy="216348"/>
                </a:xfrm>
                <a:prstGeom prst="ellipse">
                  <a:avLst/>
                </a:prstGeom>
                <a:noFill/>
              </p:spPr>
              <p:txBody>
                <a:bodyPr wrap="square" rtlCol="0" anchor="ctr">
                  <a:noAutofit/>
                </a:bodyPr>
                <a:lstStyle/>
                <a:p>
                  <a:pPr algn="ctr"/>
                  <a:r>
                    <a:rPr lang="en-US" sz="2200" dirty="0" smtClean="0">
                      <a:solidFill>
                        <a:srgbClr val="31B6FD"/>
                      </a:solidFill>
                      <a:latin typeface="Handwriting - Dakota"/>
                      <a:ea typeface="ＭＳ Ｐゴシック" charset="0"/>
                      <a:cs typeface="Handwriting - Dakota"/>
                    </a:rPr>
                    <a:t>h</a:t>
                  </a:r>
                </a:p>
              </p:txBody>
            </p:sp>
          </p:grpSp>
          <p:sp>
            <p:nvSpPr>
              <p:cNvPr id="145" name="TextBox 144"/>
              <p:cNvSpPr txBox="1"/>
              <p:nvPr/>
            </p:nvSpPr>
            <p:spPr>
              <a:xfrm>
                <a:off x="3449633" y="1188732"/>
                <a:ext cx="275905" cy="172553"/>
              </a:xfrm>
              <a:prstGeom prst="ellipse">
                <a:avLst/>
              </a:prstGeom>
              <a:noFill/>
            </p:spPr>
            <p:txBody>
              <a:bodyPr wrap="square" rtlCol="0" anchor="ctr">
                <a:noAutofit/>
              </a:bodyPr>
              <a:lstStyle/>
              <a:p>
                <a:pPr algn="ctr"/>
                <a:r>
                  <a:rPr lang="en-US" sz="2200" dirty="0" smtClean="0">
                    <a:solidFill>
                      <a:srgbClr val="31B6FD"/>
                    </a:solidFill>
                    <a:latin typeface="Handwriting - Dakota"/>
                    <a:ea typeface="ＭＳ Ｐゴシック" charset="0"/>
                    <a:cs typeface="Handwriting - Dakota"/>
                  </a:rPr>
                  <a:t>a</a:t>
                </a:r>
              </a:p>
            </p:txBody>
          </p:sp>
        </p:grpSp>
      </p:grpSp>
      <p:sp>
        <p:nvSpPr>
          <p:cNvPr id="160" name="Rectangle 159"/>
          <p:cNvSpPr/>
          <p:nvPr/>
        </p:nvSpPr>
        <p:spPr>
          <a:xfrm>
            <a:off x="6757015" y="1771904"/>
            <a:ext cx="402875" cy="584776"/>
          </a:xfrm>
          <a:prstGeom prst="rect">
            <a:avLst/>
          </a:prstGeom>
        </p:spPr>
        <p:txBody>
          <a:bodyPr wrap="none">
            <a:spAutoFit/>
          </a:bodyPr>
          <a:lstStyle/>
          <a:p>
            <a:r>
              <a:rPr lang="en-US" sz="3200" dirty="0" smtClean="0">
                <a:solidFill>
                  <a:prstClr val="black"/>
                </a:solidFill>
                <a:latin typeface="Calibri" charset="0"/>
                <a:ea typeface="ＭＳ Ｐゴシック" charset="0"/>
              </a:rPr>
              <a:t>θ</a:t>
            </a:r>
            <a:endParaRPr lang="en-US" sz="3200" dirty="0">
              <a:solidFill>
                <a:prstClr val="black"/>
              </a:solidFill>
              <a:latin typeface="Calibri" charset="0"/>
              <a:ea typeface="ＭＳ Ｐゴシック" charset="0"/>
            </a:endParaRPr>
          </a:p>
        </p:txBody>
      </p:sp>
      <p:graphicFrame>
        <p:nvGraphicFramePr>
          <p:cNvPr id="162" name="Table 161"/>
          <p:cNvGraphicFramePr>
            <a:graphicFrameLocks noGrp="1"/>
          </p:cNvGraphicFramePr>
          <p:nvPr>
            <p:extLst>
              <p:ext uri="{D42A27DB-BD31-4B8C-83A1-F6EECF244321}">
                <p14:modId xmlns:p14="http://schemas.microsoft.com/office/powerpoint/2010/main" val="2125362924"/>
              </p:ext>
            </p:extLst>
          </p:nvPr>
        </p:nvGraphicFramePr>
        <p:xfrm>
          <a:off x="7158359" y="3982263"/>
          <a:ext cx="897363" cy="731520"/>
        </p:xfrm>
        <a:graphic>
          <a:graphicData uri="http://schemas.openxmlformats.org/drawingml/2006/table">
            <a:tbl>
              <a:tblPr bandRow="1">
                <a:tableStyleId>{69C7853C-536D-4A76-A0AE-DD22124D55A5}</a:tableStyleId>
              </a:tblPr>
              <a:tblGrid>
                <a:gridCol w="548477"/>
                <a:gridCol w="348886"/>
              </a:tblGrid>
              <a:tr h="186966">
                <a:tc>
                  <a:txBody>
                    <a:bodyPr/>
                    <a:lstStyle/>
                    <a:p>
                      <a:pPr algn="ctr"/>
                      <a:r>
                        <a:rPr lang="en-US" sz="1600" dirty="0" err="1" smtClean="0"/>
                        <a:t>fo</a:t>
                      </a:r>
                      <a:endParaRPr lang="en-US" sz="1600" dirty="0">
                        <a:latin typeface="Handwriting - Dakota"/>
                        <a:cs typeface="Handwriting - Dakota"/>
                      </a:endParaRPr>
                    </a:p>
                  </a:txBody>
                  <a:tcPr marL="0" marR="0" marT="0" marB="0" anchor="ctr"/>
                </a:tc>
                <a:tc>
                  <a:txBody>
                    <a:bodyPr/>
                    <a:lstStyle/>
                    <a:p>
                      <a:pPr algn="ctr"/>
                      <a:r>
                        <a:rPr lang="en-US" sz="1600" dirty="0" smtClean="0"/>
                        <a:t>0.2</a:t>
                      </a:r>
                      <a:endParaRPr lang="en-US" sz="1600" dirty="0"/>
                    </a:p>
                  </a:txBody>
                  <a:tcPr marL="0" marR="0" marT="0" marB="0" anchor="ctr"/>
                </a:tc>
              </a:tr>
              <a:tr h="186966">
                <a:tc>
                  <a:txBody>
                    <a:bodyPr/>
                    <a:lstStyle/>
                    <a:p>
                      <a:pPr algn="ctr"/>
                      <a:r>
                        <a:rPr lang="en-US" sz="1600" dirty="0" smtClean="0"/>
                        <a:t>bar</a:t>
                      </a:r>
                      <a:endParaRPr lang="en-US" sz="1600" dirty="0">
                        <a:latin typeface="Handwriting - Dakota"/>
                        <a:cs typeface="Handwriting - Dakota"/>
                      </a:endParaRPr>
                    </a:p>
                  </a:txBody>
                  <a:tcPr marL="0" marR="0" marT="0" marB="0" anchor="ctr"/>
                </a:tc>
                <a:tc>
                  <a:txBody>
                    <a:bodyPr/>
                    <a:lstStyle/>
                    <a:p>
                      <a:pPr algn="ctr"/>
                      <a:r>
                        <a:rPr lang="en-US" sz="1600" dirty="0" smtClean="0"/>
                        <a:t>1.1</a:t>
                      </a:r>
                      <a:endParaRPr lang="en-US" sz="1600" dirty="0"/>
                    </a:p>
                  </a:txBody>
                  <a:tcPr marL="0" marR="0" marT="0" marB="0" anchor="ctr"/>
                </a:tc>
              </a:tr>
              <a:tr h="186966">
                <a:tc>
                  <a:txBody>
                    <a:bodyPr/>
                    <a:lstStyle/>
                    <a:p>
                      <a:pPr algn="ctr"/>
                      <a:r>
                        <a:rPr lang="en-US" sz="1600" dirty="0" err="1" smtClean="0"/>
                        <a:t>az</a:t>
                      </a:r>
                      <a:endParaRPr lang="en-US" sz="1600" dirty="0">
                        <a:latin typeface="Handwriting - Dakota"/>
                        <a:cs typeface="Handwriting - Dakota"/>
                      </a:endParaRPr>
                    </a:p>
                  </a:txBody>
                  <a:tcPr marL="0" marR="0" marT="0" marB="0" anchor="ctr"/>
                </a:tc>
                <a:tc>
                  <a:txBody>
                    <a:bodyPr/>
                    <a:lstStyle/>
                    <a:p>
                      <a:pPr algn="ctr"/>
                      <a:r>
                        <a:rPr lang="en-US" sz="1600" dirty="0" smtClean="0"/>
                        <a:t>-0.3</a:t>
                      </a:r>
                      <a:endParaRPr lang="en-US" sz="1600" dirty="0"/>
                    </a:p>
                  </a:txBody>
                  <a:tcPr marL="0" marR="0" marT="0" marB="0" anchor="ctr"/>
                </a:tc>
              </a:tr>
            </a:tbl>
          </a:graphicData>
        </a:graphic>
      </p:graphicFrame>
      <p:grpSp>
        <p:nvGrpSpPr>
          <p:cNvPr id="211" name="Group 210"/>
          <p:cNvGrpSpPr/>
          <p:nvPr/>
        </p:nvGrpSpPr>
        <p:grpSpPr>
          <a:xfrm>
            <a:off x="1628789" y="4768746"/>
            <a:ext cx="1347339" cy="672110"/>
            <a:chOff x="1628789" y="4768746"/>
            <a:chExt cx="1347339" cy="672110"/>
          </a:xfrm>
        </p:grpSpPr>
        <p:grpSp>
          <p:nvGrpSpPr>
            <p:cNvPr id="164" name="Group 163"/>
            <p:cNvGrpSpPr/>
            <p:nvPr/>
          </p:nvGrpSpPr>
          <p:grpSpPr>
            <a:xfrm>
              <a:off x="1864404" y="4768746"/>
              <a:ext cx="1111724" cy="672110"/>
              <a:chOff x="7091131" y="4298857"/>
              <a:chExt cx="1703124" cy="1066556"/>
            </a:xfrm>
          </p:grpSpPr>
          <p:sp>
            <p:nvSpPr>
              <p:cNvPr id="165" name="Oval 164"/>
              <p:cNvSpPr/>
              <p:nvPr/>
            </p:nvSpPr>
            <p:spPr>
              <a:xfrm>
                <a:off x="7390170" y="4779399"/>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accent3"/>
                  </a:solidFill>
                </a:endParaRPr>
              </a:p>
            </p:txBody>
          </p:sp>
          <p:cxnSp>
            <p:nvCxnSpPr>
              <p:cNvPr id="166" name="Straight Arrow Connector 165"/>
              <p:cNvCxnSpPr>
                <a:endCxn id="167" idx="2"/>
              </p:cNvCxnSpPr>
              <p:nvPr/>
            </p:nvCxnSpPr>
            <p:spPr>
              <a:xfrm>
                <a:off x="7536852" y="4856528"/>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67" name="Oval 166"/>
              <p:cNvSpPr/>
              <p:nvPr/>
            </p:nvSpPr>
            <p:spPr>
              <a:xfrm>
                <a:off x="7786357" y="4776859"/>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accent3"/>
                  </a:solidFill>
                </a:endParaRPr>
              </a:p>
            </p:txBody>
          </p:sp>
          <p:cxnSp>
            <p:nvCxnSpPr>
              <p:cNvPr id="168" name="Straight Arrow Connector 167"/>
              <p:cNvCxnSpPr>
                <a:endCxn id="169" idx="2"/>
              </p:cNvCxnSpPr>
              <p:nvPr/>
            </p:nvCxnSpPr>
            <p:spPr>
              <a:xfrm>
                <a:off x="7959274" y="4856528"/>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69" name="Oval 168"/>
              <p:cNvSpPr/>
              <p:nvPr/>
            </p:nvSpPr>
            <p:spPr>
              <a:xfrm>
                <a:off x="8208779" y="4776859"/>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accent3"/>
                  </a:solidFill>
                </a:endParaRPr>
              </a:p>
            </p:txBody>
          </p:sp>
          <p:cxnSp>
            <p:nvCxnSpPr>
              <p:cNvPr id="170" name="Straight Arrow Connector 169"/>
              <p:cNvCxnSpPr>
                <a:endCxn id="171" idx="2"/>
              </p:cNvCxnSpPr>
              <p:nvPr/>
            </p:nvCxnSpPr>
            <p:spPr>
              <a:xfrm>
                <a:off x="8381696" y="4855566"/>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1" name="Oval 170"/>
              <p:cNvSpPr/>
              <p:nvPr/>
            </p:nvSpPr>
            <p:spPr>
              <a:xfrm>
                <a:off x="8631201" y="4775896"/>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accent3"/>
                  </a:solidFill>
                </a:endParaRPr>
              </a:p>
            </p:txBody>
          </p:sp>
          <p:cxnSp>
            <p:nvCxnSpPr>
              <p:cNvPr id="172" name="Straight Arrow Connector 44"/>
              <p:cNvCxnSpPr>
                <a:stCxn id="165" idx="0"/>
                <a:endCxn id="169" idx="1"/>
              </p:cNvCxnSpPr>
              <p:nvPr/>
            </p:nvCxnSpPr>
            <p:spPr>
              <a:xfrm rot="16200000" flipH="1">
                <a:off x="7841780" y="4409316"/>
                <a:ext cx="20795" cy="760961"/>
              </a:xfrm>
              <a:prstGeom prst="curvedConnector3">
                <a:avLst>
                  <a:gd name="adj1" fmla="val -810370"/>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173" name="Straight Arrow Connector 44"/>
              <p:cNvCxnSpPr>
                <a:stCxn id="169" idx="0"/>
                <a:endCxn id="171" idx="0"/>
              </p:cNvCxnSpPr>
              <p:nvPr/>
            </p:nvCxnSpPr>
            <p:spPr>
              <a:xfrm rot="5400000" flipH="1" flipV="1">
                <a:off x="8501035" y="4565167"/>
                <a:ext cx="963" cy="422422"/>
              </a:xfrm>
              <a:prstGeom prst="curvedConnector3">
                <a:avLst>
                  <a:gd name="adj1" fmla="val 21706805"/>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174" name="Oval 173"/>
              <p:cNvSpPr/>
              <p:nvPr/>
            </p:nvSpPr>
            <p:spPr>
              <a:xfrm>
                <a:off x="8679532" y="4817646"/>
                <a:ext cx="66392" cy="66392"/>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accent3"/>
                  </a:solidFill>
                </a:endParaRPr>
              </a:p>
            </p:txBody>
          </p:sp>
          <p:cxnSp>
            <p:nvCxnSpPr>
              <p:cNvPr id="175" name="Straight Arrow Connector 44"/>
              <p:cNvCxnSpPr>
                <a:stCxn id="165" idx="7"/>
                <a:endCxn id="167" idx="0"/>
              </p:cNvCxnSpPr>
              <p:nvPr/>
            </p:nvCxnSpPr>
            <p:spPr>
              <a:xfrm rot="5400000" flipH="1" flipV="1">
                <a:off x="7685678" y="4620528"/>
                <a:ext cx="25874" cy="338539"/>
              </a:xfrm>
              <a:prstGeom prst="curvedConnector3">
                <a:avLst>
                  <a:gd name="adj1" fmla="val 1152517"/>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176" name="Group 175"/>
              <p:cNvGrpSpPr/>
              <p:nvPr/>
            </p:nvGrpSpPr>
            <p:grpSpPr>
              <a:xfrm>
                <a:off x="7091131" y="4298857"/>
                <a:ext cx="1531869" cy="1066556"/>
                <a:chOff x="2954628" y="1188732"/>
                <a:chExt cx="1682752" cy="1171608"/>
              </a:xfrm>
            </p:grpSpPr>
            <p:grpSp>
              <p:nvGrpSpPr>
                <p:cNvPr id="177" name="Group 176"/>
                <p:cNvGrpSpPr/>
                <p:nvPr/>
              </p:nvGrpSpPr>
              <p:grpSpPr>
                <a:xfrm>
                  <a:off x="2954628" y="1252724"/>
                  <a:ext cx="1682752" cy="1107616"/>
                  <a:chOff x="3029436" y="2887849"/>
                  <a:chExt cx="2109824" cy="1388726"/>
                </a:xfrm>
              </p:grpSpPr>
              <p:sp>
                <p:nvSpPr>
                  <p:cNvPr id="179" name="TextBox 178"/>
                  <p:cNvSpPr txBox="1"/>
                  <p:nvPr/>
                </p:nvSpPr>
                <p:spPr>
                  <a:xfrm>
                    <a:off x="3629738" y="3297628"/>
                    <a:ext cx="345928" cy="216347"/>
                  </a:xfrm>
                  <a:prstGeom prst="ellipse">
                    <a:avLst/>
                  </a:prstGeom>
                  <a:noFill/>
                </p:spPr>
                <p:txBody>
                  <a:bodyPr wrap="square" rtlCol="0" anchor="ctr">
                    <a:noAutofit/>
                  </a:bodyPr>
                  <a:lstStyle/>
                  <a:p>
                    <a:pPr algn="ctr"/>
                    <a:r>
                      <a:rPr lang="en-US" sz="2200" dirty="0" err="1" smtClean="0">
                        <a:solidFill>
                          <a:schemeClr val="accent3"/>
                        </a:solidFill>
                        <a:latin typeface="Handwriting - Dakota"/>
                        <a:ea typeface="ＭＳ Ｐゴシック" charset="0"/>
                        <a:cs typeface="Handwriting - Dakota"/>
                      </a:rPr>
                      <a:t>i</a:t>
                    </a:r>
                    <a:endParaRPr lang="en-US" sz="2200" dirty="0" smtClean="0">
                      <a:solidFill>
                        <a:schemeClr val="accent3"/>
                      </a:solidFill>
                      <a:latin typeface="Handwriting - Dakota"/>
                      <a:ea typeface="ＭＳ Ｐゴシック" charset="0"/>
                      <a:cs typeface="Handwriting - Dakota"/>
                    </a:endParaRPr>
                  </a:p>
                </p:txBody>
              </p:sp>
              <p:sp>
                <p:nvSpPr>
                  <p:cNvPr id="180" name="TextBox 179"/>
                  <p:cNvSpPr txBox="1"/>
                  <p:nvPr/>
                </p:nvSpPr>
                <p:spPr>
                  <a:xfrm>
                    <a:off x="4211535" y="3297628"/>
                    <a:ext cx="345928" cy="216347"/>
                  </a:xfrm>
                  <a:prstGeom prst="ellipse">
                    <a:avLst/>
                  </a:prstGeom>
                  <a:noFill/>
                </p:spPr>
                <p:txBody>
                  <a:bodyPr wrap="square" rtlCol="0" anchor="ctr">
                    <a:noAutofit/>
                  </a:bodyPr>
                  <a:lstStyle/>
                  <a:p>
                    <a:pPr algn="ctr"/>
                    <a:r>
                      <a:rPr lang="en-US" sz="2200" dirty="0">
                        <a:solidFill>
                          <a:schemeClr val="accent3"/>
                        </a:solidFill>
                        <a:latin typeface="Handwriting - Dakota"/>
                        <a:ea typeface="ＭＳ Ｐゴシック" charset="0"/>
                        <a:cs typeface="Handwriting - Dakota"/>
                      </a:rPr>
                      <a:t>n</a:t>
                    </a:r>
                    <a:endParaRPr lang="en-US" sz="2200" dirty="0" smtClean="0">
                      <a:solidFill>
                        <a:schemeClr val="accent3"/>
                      </a:solidFill>
                      <a:latin typeface="Handwriting - Dakota"/>
                      <a:ea typeface="ＭＳ Ｐゴシック" charset="0"/>
                      <a:cs typeface="Handwriting - Dakota"/>
                    </a:endParaRPr>
                  </a:p>
                </p:txBody>
              </p:sp>
              <p:sp>
                <p:nvSpPr>
                  <p:cNvPr id="181" name="TextBox 180"/>
                  <p:cNvSpPr txBox="1"/>
                  <p:nvPr/>
                </p:nvSpPr>
                <p:spPr>
                  <a:xfrm>
                    <a:off x="4793332" y="3296302"/>
                    <a:ext cx="345928" cy="216347"/>
                  </a:xfrm>
                  <a:prstGeom prst="ellipse">
                    <a:avLst/>
                  </a:prstGeom>
                  <a:noFill/>
                </p:spPr>
                <p:txBody>
                  <a:bodyPr wrap="square" rtlCol="0" anchor="ctr">
                    <a:noAutofit/>
                  </a:bodyPr>
                  <a:lstStyle/>
                  <a:p>
                    <a:pPr algn="ctr"/>
                    <a:r>
                      <a:rPr lang="en-US" sz="2200" dirty="0" smtClean="0">
                        <a:solidFill>
                          <a:schemeClr val="accent3"/>
                        </a:solidFill>
                        <a:latin typeface="Handwriting - Dakota"/>
                        <a:ea typeface="ＭＳ Ｐゴシック" charset="0"/>
                        <a:cs typeface="Handwriting - Dakota"/>
                      </a:rPr>
                      <a:t>g</a:t>
                    </a:r>
                  </a:p>
                </p:txBody>
              </p:sp>
              <p:sp>
                <p:nvSpPr>
                  <p:cNvPr id="182" name="TextBox 181"/>
                  <p:cNvSpPr txBox="1"/>
                  <p:nvPr/>
                </p:nvSpPr>
                <p:spPr>
                  <a:xfrm>
                    <a:off x="3637149" y="3777646"/>
                    <a:ext cx="345928" cy="216347"/>
                  </a:xfrm>
                  <a:prstGeom prst="ellipse">
                    <a:avLst/>
                  </a:prstGeom>
                  <a:noFill/>
                </p:spPr>
                <p:txBody>
                  <a:bodyPr wrap="square" rtlCol="0" anchor="ctr">
                    <a:noAutofit/>
                  </a:bodyPr>
                  <a:lstStyle/>
                  <a:p>
                    <a:pPr algn="ctr"/>
                    <a:r>
                      <a:rPr lang="en-US" sz="2200" dirty="0" smtClean="0">
                        <a:solidFill>
                          <a:schemeClr val="accent3"/>
                        </a:solidFill>
                        <a:latin typeface="Handwriting - Dakota"/>
                        <a:ea typeface="ＭＳ Ｐゴシック" charset="0"/>
                        <a:cs typeface="Handwriting - Dakota"/>
                      </a:rPr>
                      <a:t>u</a:t>
                    </a:r>
                  </a:p>
                </p:txBody>
              </p:sp>
              <p:sp>
                <p:nvSpPr>
                  <p:cNvPr id="183" name="TextBox 182"/>
                  <p:cNvSpPr txBox="1"/>
                  <p:nvPr/>
                </p:nvSpPr>
                <p:spPr>
                  <a:xfrm>
                    <a:off x="4409234" y="4060229"/>
                    <a:ext cx="345928" cy="216346"/>
                  </a:xfrm>
                  <a:prstGeom prst="ellipse">
                    <a:avLst/>
                  </a:prstGeom>
                  <a:noFill/>
                </p:spPr>
                <p:txBody>
                  <a:bodyPr wrap="square" rtlCol="0" anchor="ctr">
                    <a:noAutofit/>
                  </a:bodyPr>
                  <a:lstStyle/>
                  <a:p>
                    <a:pPr algn="ctr"/>
                    <a:r>
                      <a:rPr lang="el-GR" sz="2200" dirty="0">
                        <a:solidFill>
                          <a:schemeClr val="accent3"/>
                        </a:solidFill>
                        <a:latin typeface="Handwriting - Dakota"/>
                        <a:ea typeface="ＭＳ Ｐゴシック" charset="0"/>
                        <a:cs typeface="Handwriting - Dakota"/>
                      </a:rPr>
                      <a:t>ε</a:t>
                    </a:r>
                    <a:endParaRPr lang="en-US" sz="2200" dirty="0">
                      <a:solidFill>
                        <a:schemeClr val="accent3"/>
                      </a:solidFill>
                      <a:latin typeface="Handwriting - Dakota"/>
                      <a:ea typeface="ＭＳ Ｐゴシック" charset="0"/>
                      <a:cs typeface="Handwriting - Dakota"/>
                    </a:endParaRPr>
                  </a:p>
                </p:txBody>
              </p:sp>
              <p:sp>
                <p:nvSpPr>
                  <p:cNvPr id="184" name="TextBox 183"/>
                  <p:cNvSpPr txBox="1"/>
                  <p:nvPr/>
                </p:nvSpPr>
                <p:spPr>
                  <a:xfrm>
                    <a:off x="3029436" y="2887849"/>
                    <a:ext cx="345928" cy="216347"/>
                  </a:xfrm>
                  <a:prstGeom prst="ellipse">
                    <a:avLst/>
                  </a:prstGeom>
                  <a:noFill/>
                </p:spPr>
                <p:txBody>
                  <a:bodyPr wrap="square" rtlCol="0" anchor="ctr">
                    <a:noAutofit/>
                  </a:bodyPr>
                  <a:lstStyle/>
                  <a:p>
                    <a:pPr algn="ctr"/>
                    <a:r>
                      <a:rPr lang="en-US" sz="2200" dirty="0" smtClean="0">
                        <a:solidFill>
                          <a:schemeClr val="accent3"/>
                        </a:solidFill>
                        <a:latin typeface="Handwriting - Dakota"/>
                        <a:ea typeface="ＭＳ Ｐゴシック" charset="0"/>
                        <a:cs typeface="Handwriting - Dakota"/>
                      </a:rPr>
                      <a:t>s</a:t>
                    </a:r>
                  </a:p>
                </p:txBody>
              </p:sp>
              <p:sp>
                <p:nvSpPr>
                  <p:cNvPr id="185" name="TextBox 184"/>
                  <p:cNvSpPr txBox="1"/>
                  <p:nvPr/>
                </p:nvSpPr>
                <p:spPr>
                  <a:xfrm>
                    <a:off x="3971970" y="2975750"/>
                    <a:ext cx="345928" cy="216347"/>
                  </a:xfrm>
                  <a:prstGeom prst="ellipse">
                    <a:avLst/>
                  </a:prstGeom>
                  <a:noFill/>
                </p:spPr>
                <p:txBody>
                  <a:bodyPr wrap="square" rtlCol="0" anchor="ctr">
                    <a:noAutofit/>
                  </a:bodyPr>
                  <a:lstStyle/>
                  <a:p>
                    <a:pPr algn="ctr"/>
                    <a:r>
                      <a:rPr lang="en-US" sz="2200" dirty="0" smtClean="0">
                        <a:solidFill>
                          <a:schemeClr val="accent3"/>
                        </a:solidFill>
                        <a:latin typeface="Handwriting - Dakota"/>
                        <a:ea typeface="ＭＳ Ｐゴシック" charset="0"/>
                        <a:cs typeface="Handwriting - Dakota"/>
                      </a:rPr>
                      <a:t>e</a:t>
                    </a:r>
                  </a:p>
                </p:txBody>
              </p:sp>
              <p:sp>
                <p:nvSpPr>
                  <p:cNvPr id="186" name="TextBox 185"/>
                  <p:cNvSpPr txBox="1"/>
                  <p:nvPr/>
                </p:nvSpPr>
                <p:spPr>
                  <a:xfrm>
                    <a:off x="4788295" y="2896084"/>
                    <a:ext cx="345928" cy="216348"/>
                  </a:xfrm>
                  <a:prstGeom prst="ellipse">
                    <a:avLst/>
                  </a:prstGeom>
                  <a:noFill/>
                </p:spPr>
                <p:txBody>
                  <a:bodyPr wrap="square" rtlCol="0" anchor="ctr">
                    <a:noAutofit/>
                  </a:bodyPr>
                  <a:lstStyle/>
                  <a:p>
                    <a:pPr algn="ctr"/>
                    <a:r>
                      <a:rPr lang="en-US" sz="2200" dirty="0" smtClean="0">
                        <a:solidFill>
                          <a:schemeClr val="accent3"/>
                        </a:solidFill>
                        <a:latin typeface="Handwriting - Dakota"/>
                        <a:ea typeface="ＭＳ Ｐゴシック" charset="0"/>
                        <a:cs typeface="Handwriting - Dakota"/>
                      </a:rPr>
                      <a:t>h</a:t>
                    </a:r>
                  </a:p>
                </p:txBody>
              </p:sp>
            </p:grpSp>
            <p:sp>
              <p:nvSpPr>
                <p:cNvPr id="178" name="TextBox 177"/>
                <p:cNvSpPr txBox="1"/>
                <p:nvPr/>
              </p:nvSpPr>
              <p:spPr>
                <a:xfrm>
                  <a:off x="3449633" y="1188732"/>
                  <a:ext cx="275905" cy="172553"/>
                </a:xfrm>
                <a:prstGeom prst="ellipse">
                  <a:avLst/>
                </a:prstGeom>
                <a:noFill/>
              </p:spPr>
              <p:txBody>
                <a:bodyPr wrap="square" rtlCol="0" anchor="ctr">
                  <a:noAutofit/>
                </a:bodyPr>
                <a:lstStyle/>
                <a:p>
                  <a:pPr algn="ctr"/>
                  <a:r>
                    <a:rPr lang="en-US" sz="2200" dirty="0" smtClean="0">
                      <a:solidFill>
                        <a:schemeClr val="accent3"/>
                      </a:solidFill>
                      <a:latin typeface="Handwriting - Dakota"/>
                      <a:ea typeface="ＭＳ Ｐゴシック" charset="0"/>
                      <a:cs typeface="Handwriting - Dakota"/>
                    </a:rPr>
                    <a:t>a</a:t>
                  </a:r>
                </a:p>
              </p:txBody>
            </p:sp>
          </p:grpSp>
        </p:grpSp>
        <p:sp>
          <p:nvSpPr>
            <p:cNvPr id="210" name="TextBox 209"/>
            <p:cNvSpPr txBox="1"/>
            <p:nvPr/>
          </p:nvSpPr>
          <p:spPr>
            <a:xfrm>
              <a:off x="1628789" y="4791856"/>
              <a:ext cx="363501" cy="523220"/>
            </a:xfrm>
            <a:prstGeom prst="rect">
              <a:avLst/>
            </a:prstGeom>
            <a:noFill/>
          </p:spPr>
          <p:txBody>
            <a:bodyPr wrap="none" rtlCol="0">
              <a:spAutoFit/>
            </a:bodyPr>
            <a:lstStyle/>
            <a:p>
              <a:r>
                <a:rPr lang="en-US" dirty="0" smtClean="0">
                  <a:solidFill>
                    <a:schemeClr val="accent3"/>
                  </a:solidFill>
                  <a:latin typeface="Calibri" charset="0"/>
                  <a:ea typeface="ＭＳ Ｐゴシック" charset="0"/>
                </a:rPr>
                <a:t>=</a:t>
              </a:r>
              <a:endParaRPr lang="en-US" dirty="0">
                <a:solidFill>
                  <a:schemeClr val="accent3"/>
                </a:solidFill>
                <a:latin typeface="Calibri" charset="0"/>
                <a:ea typeface="ＭＳ Ｐゴシック" charset="0"/>
              </a:endParaRPr>
            </a:p>
          </p:txBody>
        </p:sp>
      </p:grpSp>
      <p:grpSp>
        <p:nvGrpSpPr>
          <p:cNvPr id="212" name="Group 211"/>
          <p:cNvGrpSpPr/>
          <p:nvPr/>
        </p:nvGrpSpPr>
        <p:grpSpPr>
          <a:xfrm>
            <a:off x="3264919" y="4759615"/>
            <a:ext cx="1347339" cy="672110"/>
            <a:chOff x="1628789" y="4768746"/>
            <a:chExt cx="1347339" cy="672110"/>
          </a:xfrm>
        </p:grpSpPr>
        <p:grpSp>
          <p:nvGrpSpPr>
            <p:cNvPr id="213" name="Group 212"/>
            <p:cNvGrpSpPr/>
            <p:nvPr/>
          </p:nvGrpSpPr>
          <p:grpSpPr>
            <a:xfrm>
              <a:off x="1864404" y="4768746"/>
              <a:ext cx="1111724" cy="672110"/>
              <a:chOff x="7091131" y="4298857"/>
              <a:chExt cx="1703124" cy="1066556"/>
            </a:xfrm>
          </p:grpSpPr>
          <p:sp>
            <p:nvSpPr>
              <p:cNvPr id="215" name="Oval 214"/>
              <p:cNvSpPr/>
              <p:nvPr/>
            </p:nvSpPr>
            <p:spPr>
              <a:xfrm>
                <a:off x="7390170" y="4779399"/>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accent3"/>
                  </a:solidFill>
                </a:endParaRPr>
              </a:p>
            </p:txBody>
          </p:sp>
          <p:cxnSp>
            <p:nvCxnSpPr>
              <p:cNvPr id="216" name="Straight Arrow Connector 215"/>
              <p:cNvCxnSpPr>
                <a:endCxn id="217" idx="2"/>
              </p:cNvCxnSpPr>
              <p:nvPr/>
            </p:nvCxnSpPr>
            <p:spPr>
              <a:xfrm>
                <a:off x="7536852" y="4856528"/>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17" name="Oval 216"/>
              <p:cNvSpPr/>
              <p:nvPr/>
            </p:nvSpPr>
            <p:spPr>
              <a:xfrm>
                <a:off x="7786357" y="4776859"/>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accent3"/>
                  </a:solidFill>
                </a:endParaRPr>
              </a:p>
            </p:txBody>
          </p:sp>
          <p:cxnSp>
            <p:nvCxnSpPr>
              <p:cNvPr id="218" name="Straight Arrow Connector 217"/>
              <p:cNvCxnSpPr>
                <a:endCxn id="219" idx="2"/>
              </p:cNvCxnSpPr>
              <p:nvPr/>
            </p:nvCxnSpPr>
            <p:spPr>
              <a:xfrm>
                <a:off x="7959274" y="4856528"/>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19" name="Oval 218"/>
              <p:cNvSpPr/>
              <p:nvPr/>
            </p:nvSpPr>
            <p:spPr>
              <a:xfrm>
                <a:off x="8208779" y="4776859"/>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accent3"/>
                  </a:solidFill>
                </a:endParaRPr>
              </a:p>
            </p:txBody>
          </p:sp>
          <p:cxnSp>
            <p:nvCxnSpPr>
              <p:cNvPr id="220" name="Straight Arrow Connector 219"/>
              <p:cNvCxnSpPr>
                <a:endCxn id="221" idx="2"/>
              </p:cNvCxnSpPr>
              <p:nvPr/>
            </p:nvCxnSpPr>
            <p:spPr>
              <a:xfrm>
                <a:off x="8381696" y="4855566"/>
                <a:ext cx="249506" cy="0"/>
              </a:xfrm>
              <a:prstGeom prst="straightConnector1">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21" name="Oval 220"/>
              <p:cNvSpPr/>
              <p:nvPr/>
            </p:nvSpPr>
            <p:spPr>
              <a:xfrm>
                <a:off x="8631201" y="4775896"/>
                <a:ext cx="163054" cy="159340"/>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accent3"/>
                  </a:solidFill>
                </a:endParaRPr>
              </a:p>
            </p:txBody>
          </p:sp>
          <p:cxnSp>
            <p:nvCxnSpPr>
              <p:cNvPr id="222" name="Straight Arrow Connector 44"/>
              <p:cNvCxnSpPr>
                <a:stCxn id="215" idx="0"/>
                <a:endCxn id="219" idx="1"/>
              </p:cNvCxnSpPr>
              <p:nvPr/>
            </p:nvCxnSpPr>
            <p:spPr>
              <a:xfrm rot="16200000" flipH="1">
                <a:off x="7841780" y="4409316"/>
                <a:ext cx="20795" cy="760961"/>
              </a:xfrm>
              <a:prstGeom prst="curvedConnector3">
                <a:avLst>
                  <a:gd name="adj1" fmla="val -810370"/>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cxnSp>
            <p:nvCxnSpPr>
              <p:cNvPr id="223" name="Straight Arrow Connector 44"/>
              <p:cNvCxnSpPr>
                <a:stCxn id="219" idx="0"/>
                <a:endCxn id="221" idx="0"/>
              </p:cNvCxnSpPr>
              <p:nvPr/>
            </p:nvCxnSpPr>
            <p:spPr>
              <a:xfrm rot="5400000" flipH="1" flipV="1">
                <a:off x="8501035" y="4565167"/>
                <a:ext cx="963" cy="422422"/>
              </a:xfrm>
              <a:prstGeom prst="curvedConnector3">
                <a:avLst>
                  <a:gd name="adj1" fmla="val 21706805"/>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sp>
            <p:nvSpPr>
              <p:cNvPr id="224" name="Oval 223"/>
              <p:cNvSpPr/>
              <p:nvPr/>
            </p:nvSpPr>
            <p:spPr>
              <a:xfrm>
                <a:off x="8679532" y="4817646"/>
                <a:ext cx="66392" cy="66392"/>
              </a:xfrm>
              <a:prstGeom prst="ellipse">
                <a:avLst/>
              </a:prstGeom>
              <a:noFill/>
              <a:ln w="38100" cmpd="sng">
                <a:solidFill>
                  <a:schemeClr val="accent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sz="1800">
                  <a:solidFill>
                    <a:schemeClr val="accent3"/>
                  </a:solidFill>
                </a:endParaRPr>
              </a:p>
            </p:txBody>
          </p:sp>
          <p:cxnSp>
            <p:nvCxnSpPr>
              <p:cNvPr id="225" name="Straight Arrow Connector 44"/>
              <p:cNvCxnSpPr>
                <a:stCxn id="215" idx="7"/>
                <a:endCxn id="217" idx="0"/>
              </p:cNvCxnSpPr>
              <p:nvPr/>
            </p:nvCxnSpPr>
            <p:spPr>
              <a:xfrm rot="5400000" flipH="1" flipV="1">
                <a:off x="7685678" y="4620528"/>
                <a:ext cx="25874" cy="338539"/>
              </a:xfrm>
              <a:prstGeom prst="curvedConnector3">
                <a:avLst>
                  <a:gd name="adj1" fmla="val 1152517"/>
                </a:avLst>
              </a:prstGeom>
              <a:ln w="38100" cmpd="sng">
                <a:solidFill>
                  <a:schemeClr val="accent3"/>
                </a:solidFill>
                <a:headEnd type="none"/>
                <a:tailEnd type="triangle"/>
              </a:ln>
              <a:effectLst/>
            </p:spPr>
            <p:style>
              <a:lnRef idx="2">
                <a:schemeClr val="accent1"/>
              </a:lnRef>
              <a:fillRef idx="0">
                <a:schemeClr val="accent1"/>
              </a:fillRef>
              <a:effectRef idx="1">
                <a:schemeClr val="accent1"/>
              </a:effectRef>
              <a:fontRef idx="minor">
                <a:schemeClr val="tx1"/>
              </a:fontRef>
            </p:style>
          </p:cxnSp>
          <p:grpSp>
            <p:nvGrpSpPr>
              <p:cNvPr id="226" name="Group 225"/>
              <p:cNvGrpSpPr/>
              <p:nvPr/>
            </p:nvGrpSpPr>
            <p:grpSpPr>
              <a:xfrm>
                <a:off x="7091131" y="4298857"/>
                <a:ext cx="1531869" cy="1066556"/>
                <a:chOff x="2954628" y="1188732"/>
                <a:chExt cx="1682752" cy="1171608"/>
              </a:xfrm>
            </p:grpSpPr>
            <p:grpSp>
              <p:nvGrpSpPr>
                <p:cNvPr id="227" name="Group 226"/>
                <p:cNvGrpSpPr/>
                <p:nvPr/>
              </p:nvGrpSpPr>
              <p:grpSpPr>
                <a:xfrm>
                  <a:off x="2954628" y="1252724"/>
                  <a:ext cx="1682752" cy="1107616"/>
                  <a:chOff x="3029436" y="2887849"/>
                  <a:chExt cx="2109824" cy="1388726"/>
                </a:xfrm>
              </p:grpSpPr>
              <p:sp>
                <p:nvSpPr>
                  <p:cNvPr id="229" name="TextBox 228"/>
                  <p:cNvSpPr txBox="1"/>
                  <p:nvPr/>
                </p:nvSpPr>
                <p:spPr>
                  <a:xfrm>
                    <a:off x="3629738" y="3297628"/>
                    <a:ext cx="345928" cy="216347"/>
                  </a:xfrm>
                  <a:prstGeom prst="ellipse">
                    <a:avLst/>
                  </a:prstGeom>
                  <a:noFill/>
                </p:spPr>
                <p:txBody>
                  <a:bodyPr wrap="square" rtlCol="0" anchor="ctr">
                    <a:noAutofit/>
                  </a:bodyPr>
                  <a:lstStyle/>
                  <a:p>
                    <a:pPr algn="ctr"/>
                    <a:r>
                      <a:rPr lang="en-US" sz="2200" dirty="0" err="1" smtClean="0">
                        <a:solidFill>
                          <a:schemeClr val="accent3"/>
                        </a:solidFill>
                        <a:latin typeface="Handwriting - Dakota"/>
                        <a:ea typeface="ＭＳ Ｐゴシック" charset="0"/>
                        <a:cs typeface="Handwriting - Dakota"/>
                      </a:rPr>
                      <a:t>i</a:t>
                    </a:r>
                    <a:endParaRPr lang="en-US" sz="2200" dirty="0" smtClean="0">
                      <a:solidFill>
                        <a:schemeClr val="accent3"/>
                      </a:solidFill>
                      <a:latin typeface="Handwriting - Dakota"/>
                      <a:ea typeface="ＭＳ Ｐゴシック" charset="0"/>
                      <a:cs typeface="Handwriting - Dakota"/>
                    </a:endParaRPr>
                  </a:p>
                </p:txBody>
              </p:sp>
              <p:sp>
                <p:nvSpPr>
                  <p:cNvPr id="230" name="TextBox 229"/>
                  <p:cNvSpPr txBox="1"/>
                  <p:nvPr/>
                </p:nvSpPr>
                <p:spPr>
                  <a:xfrm>
                    <a:off x="4211535" y="3297628"/>
                    <a:ext cx="345928" cy="216347"/>
                  </a:xfrm>
                  <a:prstGeom prst="ellipse">
                    <a:avLst/>
                  </a:prstGeom>
                  <a:noFill/>
                </p:spPr>
                <p:txBody>
                  <a:bodyPr wrap="square" rtlCol="0" anchor="ctr">
                    <a:noAutofit/>
                  </a:bodyPr>
                  <a:lstStyle/>
                  <a:p>
                    <a:pPr algn="ctr"/>
                    <a:r>
                      <a:rPr lang="en-US" sz="2200" dirty="0">
                        <a:solidFill>
                          <a:schemeClr val="accent3"/>
                        </a:solidFill>
                        <a:latin typeface="Handwriting - Dakota"/>
                        <a:ea typeface="ＭＳ Ｐゴシック" charset="0"/>
                        <a:cs typeface="Handwriting - Dakota"/>
                      </a:rPr>
                      <a:t>n</a:t>
                    </a:r>
                    <a:endParaRPr lang="en-US" sz="2200" dirty="0" smtClean="0">
                      <a:solidFill>
                        <a:schemeClr val="accent3"/>
                      </a:solidFill>
                      <a:latin typeface="Handwriting - Dakota"/>
                      <a:ea typeface="ＭＳ Ｐゴシック" charset="0"/>
                      <a:cs typeface="Handwriting - Dakota"/>
                    </a:endParaRPr>
                  </a:p>
                </p:txBody>
              </p:sp>
              <p:sp>
                <p:nvSpPr>
                  <p:cNvPr id="231" name="TextBox 230"/>
                  <p:cNvSpPr txBox="1"/>
                  <p:nvPr/>
                </p:nvSpPr>
                <p:spPr>
                  <a:xfrm>
                    <a:off x="4793332" y="3296302"/>
                    <a:ext cx="345928" cy="216347"/>
                  </a:xfrm>
                  <a:prstGeom prst="ellipse">
                    <a:avLst/>
                  </a:prstGeom>
                  <a:noFill/>
                </p:spPr>
                <p:txBody>
                  <a:bodyPr wrap="square" rtlCol="0" anchor="ctr">
                    <a:noAutofit/>
                  </a:bodyPr>
                  <a:lstStyle/>
                  <a:p>
                    <a:pPr algn="ctr"/>
                    <a:r>
                      <a:rPr lang="en-US" sz="2200" dirty="0" smtClean="0">
                        <a:solidFill>
                          <a:schemeClr val="accent3"/>
                        </a:solidFill>
                        <a:latin typeface="Handwriting - Dakota"/>
                        <a:ea typeface="ＭＳ Ｐゴシック" charset="0"/>
                        <a:cs typeface="Handwriting - Dakota"/>
                      </a:rPr>
                      <a:t>g</a:t>
                    </a:r>
                  </a:p>
                </p:txBody>
              </p:sp>
              <p:sp>
                <p:nvSpPr>
                  <p:cNvPr id="232" name="TextBox 231"/>
                  <p:cNvSpPr txBox="1"/>
                  <p:nvPr/>
                </p:nvSpPr>
                <p:spPr>
                  <a:xfrm>
                    <a:off x="3637149" y="3777646"/>
                    <a:ext cx="345928" cy="216347"/>
                  </a:xfrm>
                  <a:prstGeom prst="ellipse">
                    <a:avLst/>
                  </a:prstGeom>
                  <a:noFill/>
                </p:spPr>
                <p:txBody>
                  <a:bodyPr wrap="square" rtlCol="0" anchor="ctr">
                    <a:noAutofit/>
                  </a:bodyPr>
                  <a:lstStyle/>
                  <a:p>
                    <a:pPr algn="ctr"/>
                    <a:r>
                      <a:rPr lang="en-US" sz="2200" dirty="0" smtClean="0">
                        <a:solidFill>
                          <a:schemeClr val="accent3"/>
                        </a:solidFill>
                        <a:latin typeface="Handwriting - Dakota"/>
                        <a:ea typeface="ＭＳ Ｐゴシック" charset="0"/>
                        <a:cs typeface="Handwriting - Dakota"/>
                      </a:rPr>
                      <a:t>u</a:t>
                    </a:r>
                  </a:p>
                </p:txBody>
              </p:sp>
              <p:sp>
                <p:nvSpPr>
                  <p:cNvPr id="233" name="TextBox 232"/>
                  <p:cNvSpPr txBox="1"/>
                  <p:nvPr/>
                </p:nvSpPr>
                <p:spPr>
                  <a:xfrm>
                    <a:off x="4409234" y="4060229"/>
                    <a:ext cx="345928" cy="216346"/>
                  </a:xfrm>
                  <a:prstGeom prst="ellipse">
                    <a:avLst/>
                  </a:prstGeom>
                  <a:noFill/>
                </p:spPr>
                <p:txBody>
                  <a:bodyPr wrap="square" rtlCol="0" anchor="ctr">
                    <a:noAutofit/>
                  </a:bodyPr>
                  <a:lstStyle/>
                  <a:p>
                    <a:pPr algn="ctr"/>
                    <a:r>
                      <a:rPr lang="el-GR" sz="2200" dirty="0">
                        <a:solidFill>
                          <a:schemeClr val="accent3"/>
                        </a:solidFill>
                        <a:latin typeface="Handwriting - Dakota"/>
                        <a:ea typeface="ＭＳ Ｐゴシック" charset="0"/>
                        <a:cs typeface="Handwriting - Dakota"/>
                      </a:rPr>
                      <a:t>ε</a:t>
                    </a:r>
                    <a:endParaRPr lang="en-US" sz="2200" dirty="0">
                      <a:solidFill>
                        <a:schemeClr val="accent3"/>
                      </a:solidFill>
                      <a:latin typeface="Handwriting - Dakota"/>
                      <a:ea typeface="ＭＳ Ｐゴシック" charset="0"/>
                      <a:cs typeface="Handwriting - Dakota"/>
                    </a:endParaRPr>
                  </a:p>
                </p:txBody>
              </p:sp>
              <p:sp>
                <p:nvSpPr>
                  <p:cNvPr id="234" name="TextBox 233"/>
                  <p:cNvSpPr txBox="1"/>
                  <p:nvPr/>
                </p:nvSpPr>
                <p:spPr>
                  <a:xfrm>
                    <a:off x="3029436" y="2887849"/>
                    <a:ext cx="345928" cy="216347"/>
                  </a:xfrm>
                  <a:prstGeom prst="ellipse">
                    <a:avLst/>
                  </a:prstGeom>
                  <a:noFill/>
                </p:spPr>
                <p:txBody>
                  <a:bodyPr wrap="square" rtlCol="0" anchor="ctr">
                    <a:noAutofit/>
                  </a:bodyPr>
                  <a:lstStyle/>
                  <a:p>
                    <a:pPr algn="ctr"/>
                    <a:r>
                      <a:rPr lang="en-US" sz="2200" dirty="0" smtClean="0">
                        <a:solidFill>
                          <a:schemeClr val="accent3"/>
                        </a:solidFill>
                        <a:latin typeface="Handwriting - Dakota"/>
                        <a:ea typeface="ＭＳ Ｐゴシック" charset="0"/>
                        <a:cs typeface="Handwriting - Dakota"/>
                      </a:rPr>
                      <a:t>s</a:t>
                    </a:r>
                  </a:p>
                </p:txBody>
              </p:sp>
              <p:sp>
                <p:nvSpPr>
                  <p:cNvPr id="235" name="TextBox 234"/>
                  <p:cNvSpPr txBox="1"/>
                  <p:nvPr/>
                </p:nvSpPr>
                <p:spPr>
                  <a:xfrm>
                    <a:off x="3971970" y="2975750"/>
                    <a:ext cx="345928" cy="216347"/>
                  </a:xfrm>
                  <a:prstGeom prst="ellipse">
                    <a:avLst/>
                  </a:prstGeom>
                  <a:noFill/>
                </p:spPr>
                <p:txBody>
                  <a:bodyPr wrap="square" rtlCol="0" anchor="ctr">
                    <a:noAutofit/>
                  </a:bodyPr>
                  <a:lstStyle/>
                  <a:p>
                    <a:pPr algn="ctr"/>
                    <a:r>
                      <a:rPr lang="en-US" sz="2200" dirty="0" smtClean="0">
                        <a:solidFill>
                          <a:schemeClr val="accent3"/>
                        </a:solidFill>
                        <a:latin typeface="Handwriting - Dakota"/>
                        <a:ea typeface="ＭＳ Ｐゴシック" charset="0"/>
                        <a:cs typeface="Handwriting - Dakota"/>
                      </a:rPr>
                      <a:t>e</a:t>
                    </a:r>
                  </a:p>
                </p:txBody>
              </p:sp>
              <p:sp>
                <p:nvSpPr>
                  <p:cNvPr id="236" name="TextBox 235"/>
                  <p:cNvSpPr txBox="1"/>
                  <p:nvPr/>
                </p:nvSpPr>
                <p:spPr>
                  <a:xfrm>
                    <a:off x="4788295" y="2896084"/>
                    <a:ext cx="345928" cy="216348"/>
                  </a:xfrm>
                  <a:prstGeom prst="ellipse">
                    <a:avLst/>
                  </a:prstGeom>
                  <a:noFill/>
                </p:spPr>
                <p:txBody>
                  <a:bodyPr wrap="square" rtlCol="0" anchor="ctr">
                    <a:noAutofit/>
                  </a:bodyPr>
                  <a:lstStyle/>
                  <a:p>
                    <a:pPr algn="ctr"/>
                    <a:r>
                      <a:rPr lang="en-US" sz="2200" dirty="0" smtClean="0">
                        <a:solidFill>
                          <a:schemeClr val="accent3"/>
                        </a:solidFill>
                        <a:latin typeface="Handwriting - Dakota"/>
                        <a:ea typeface="ＭＳ Ｐゴシック" charset="0"/>
                        <a:cs typeface="Handwriting - Dakota"/>
                      </a:rPr>
                      <a:t>h</a:t>
                    </a:r>
                  </a:p>
                </p:txBody>
              </p:sp>
            </p:grpSp>
            <p:sp>
              <p:nvSpPr>
                <p:cNvPr id="228" name="TextBox 227"/>
                <p:cNvSpPr txBox="1"/>
                <p:nvPr/>
              </p:nvSpPr>
              <p:spPr>
                <a:xfrm>
                  <a:off x="3449633" y="1188732"/>
                  <a:ext cx="275905" cy="172553"/>
                </a:xfrm>
                <a:prstGeom prst="ellipse">
                  <a:avLst/>
                </a:prstGeom>
                <a:noFill/>
              </p:spPr>
              <p:txBody>
                <a:bodyPr wrap="square" rtlCol="0" anchor="ctr">
                  <a:noAutofit/>
                </a:bodyPr>
                <a:lstStyle/>
                <a:p>
                  <a:pPr algn="ctr"/>
                  <a:r>
                    <a:rPr lang="en-US" sz="2200" dirty="0" smtClean="0">
                      <a:solidFill>
                        <a:schemeClr val="accent3"/>
                      </a:solidFill>
                      <a:latin typeface="Handwriting - Dakota"/>
                      <a:ea typeface="ＭＳ Ｐゴシック" charset="0"/>
                      <a:cs typeface="Handwriting - Dakota"/>
                    </a:rPr>
                    <a:t>a</a:t>
                  </a:r>
                </a:p>
              </p:txBody>
            </p:sp>
          </p:grpSp>
        </p:grpSp>
        <p:sp>
          <p:nvSpPr>
            <p:cNvPr id="214" name="TextBox 213"/>
            <p:cNvSpPr txBox="1"/>
            <p:nvPr/>
          </p:nvSpPr>
          <p:spPr>
            <a:xfrm>
              <a:off x="1628789" y="4791856"/>
              <a:ext cx="363501" cy="523220"/>
            </a:xfrm>
            <a:prstGeom prst="rect">
              <a:avLst/>
            </a:prstGeom>
            <a:noFill/>
          </p:spPr>
          <p:txBody>
            <a:bodyPr wrap="none" rtlCol="0">
              <a:spAutoFit/>
            </a:bodyPr>
            <a:lstStyle/>
            <a:p>
              <a:r>
                <a:rPr lang="en-US" dirty="0" smtClean="0">
                  <a:solidFill>
                    <a:schemeClr val="accent3"/>
                  </a:solidFill>
                  <a:latin typeface="Calibri" charset="0"/>
                  <a:ea typeface="ＭＳ Ｐゴシック" charset="0"/>
                </a:rPr>
                <a:t>=</a:t>
              </a:r>
              <a:endParaRPr lang="en-US" dirty="0">
                <a:solidFill>
                  <a:schemeClr val="accent3"/>
                </a:solidFill>
                <a:latin typeface="Calibri" charset="0"/>
                <a:ea typeface="ＭＳ Ｐゴシック" charset="0"/>
              </a:endParaRPr>
            </a:p>
          </p:txBody>
        </p:sp>
      </p:grpSp>
      <p:pic>
        <p:nvPicPr>
          <p:cNvPr id="237" name="Picture 236"/>
          <p:cNvPicPr>
            <a:picLocks noChangeAspect="1"/>
          </p:cNvPicPr>
          <p:nvPr/>
        </p:nvPicPr>
        <p:blipFill>
          <a:blip r:embed="rId3"/>
          <a:stretch>
            <a:fillRect/>
          </a:stretch>
        </p:blipFill>
        <p:spPr>
          <a:xfrm>
            <a:off x="5763278" y="2768021"/>
            <a:ext cx="489296" cy="701632"/>
          </a:xfrm>
          <a:prstGeom prst="rect">
            <a:avLst/>
          </a:prstGeom>
        </p:spPr>
      </p:pic>
      <p:pic>
        <p:nvPicPr>
          <p:cNvPr id="238" name="Picture 237"/>
          <p:cNvPicPr>
            <a:picLocks noChangeAspect="1"/>
          </p:cNvPicPr>
          <p:nvPr/>
        </p:nvPicPr>
        <p:blipFill>
          <a:blip r:embed="rId4"/>
          <a:stretch>
            <a:fillRect/>
          </a:stretch>
        </p:blipFill>
        <p:spPr>
          <a:xfrm>
            <a:off x="3960015" y="3048122"/>
            <a:ext cx="488017" cy="441521"/>
          </a:xfrm>
          <a:prstGeom prst="rect">
            <a:avLst/>
          </a:prstGeom>
        </p:spPr>
      </p:pic>
      <p:graphicFrame>
        <p:nvGraphicFramePr>
          <p:cNvPr id="156" name="Table 155"/>
          <p:cNvGraphicFramePr>
            <a:graphicFrameLocks noGrp="1"/>
          </p:cNvGraphicFramePr>
          <p:nvPr>
            <p:extLst>
              <p:ext uri="{D42A27DB-BD31-4B8C-83A1-F6EECF244321}">
                <p14:modId xmlns:p14="http://schemas.microsoft.com/office/powerpoint/2010/main" val="460335133"/>
              </p:ext>
            </p:extLst>
          </p:nvPr>
        </p:nvGraphicFramePr>
        <p:xfrm>
          <a:off x="6006983" y="1682546"/>
          <a:ext cx="783992" cy="731520"/>
        </p:xfrm>
        <a:graphic>
          <a:graphicData uri="http://schemas.openxmlformats.org/drawingml/2006/table">
            <a:tbl>
              <a:tblPr bandRow="1">
                <a:tableStyleId>{69C7853C-536D-4A76-A0AE-DD22124D55A5}</a:tableStyleId>
              </a:tblPr>
              <a:tblGrid>
                <a:gridCol w="444059"/>
                <a:gridCol w="339933"/>
              </a:tblGrid>
              <a:tr h="186966">
                <a:tc>
                  <a:txBody>
                    <a:bodyPr/>
                    <a:lstStyle/>
                    <a:p>
                      <a:pPr algn="ctr"/>
                      <a:r>
                        <a:rPr lang="en-US" sz="1600" dirty="0" err="1" smtClean="0"/>
                        <a:t>fo</a:t>
                      </a:r>
                      <a:endParaRPr lang="en-US" sz="1600" dirty="0">
                        <a:latin typeface="Handwriting - Dakota"/>
                        <a:cs typeface="Handwriting - Dakota"/>
                      </a:endParaRPr>
                    </a:p>
                  </a:txBody>
                  <a:tcPr marL="0" marR="0" marT="0" marB="0" anchor="ctr"/>
                </a:tc>
                <a:tc>
                  <a:txBody>
                    <a:bodyPr/>
                    <a:lstStyle/>
                    <a:p>
                      <a:pPr algn="ctr"/>
                      <a:r>
                        <a:rPr lang="en-US" sz="1600" smtClean="0"/>
                        <a:t>0.6</a:t>
                      </a:r>
                      <a:endParaRPr lang="en-US" sz="1600" dirty="0"/>
                    </a:p>
                  </a:txBody>
                  <a:tcPr marL="0" marR="0" marT="0" marB="0" anchor="ctr"/>
                </a:tc>
              </a:tr>
              <a:tr h="186966">
                <a:tc>
                  <a:txBody>
                    <a:bodyPr/>
                    <a:lstStyle/>
                    <a:p>
                      <a:pPr algn="ctr"/>
                      <a:r>
                        <a:rPr lang="en-US" sz="1600" dirty="0" smtClean="0"/>
                        <a:t>bar</a:t>
                      </a:r>
                      <a:endParaRPr lang="en-US" sz="1600" dirty="0">
                        <a:latin typeface="Handwriting - Dakota"/>
                        <a:cs typeface="Handwriting - Dakota"/>
                      </a:endParaRPr>
                    </a:p>
                  </a:txBody>
                  <a:tcPr marL="0" marR="0" marT="0" marB="0" anchor="ctr"/>
                </a:tc>
                <a:tc>
                  <a:txBody>
                    <a:bodyPr/>
                    <a:lstStyle/>
                    <a:p>
                      <a:pPr algn="ctr"/>
                      <a:r>
                        <a:rPr lang="en-US" sz="1600" smtClean="0"/>
                        <a:t>0.6</a:t>
                      </a:r>
                      <a:endParaRPr lang="en-US" sz="1600" dirty="0"/>
                    </a:p>
                  </a:txBody>
                  <a:tcPr marL="0" marR="0" marT="0" marB="0" anchor="ctr"/>
                </a:tc>
              </a:tr>
              <a:tr h="186966">
                <a:tc>
                  <a:txBody>
                    <a:bodyPr/>
                    <a:lstStyle/>
                    <a:p>
                      <a:pPr algn="ctr"/>
                      <a:r>
                        <a:rPr lang="en-US" sz="1600" dirty="0" err="1" smtClean="0"/>
                        <a:t>az</a:t>
                      </a:r>
                      <a:endParaRPr lang="en-US" sz="1600" dirty="0">
                        <a:latin typeface="Handwriting - Dakota"/>
                        <a:cs typeface="Handwriting - Dakota"/>
                      </a:endParaRPr>
                    </a:p>
                  </a:txBody>
                  <a:tcPr marL="0" marR="0" marT="0" marB="0" anchor="ctr"/>
                </a:tc>
                <a:tc>
                  <a:txBody>
                    <a:bodyPr/>
                    <a:lstStyle/>
                    <a:p>
                      <a:pPr algn="ctr"/>
                      <a:r>
                        <a:rPr lang="en-US" sz="1600" dirty="0" smtClean="0"/>
                        <a:t>-1.0</a:t>
                      </a:r>
                      <a:endParaRPr lang="en-US" sz="1600" dirty="0"/>
                    </a:p>
                  </a:txBody>
                  <a:tcPr marL="0" marR="0" marT="0" marB="0" anchor="ctr"/>
                </a:tc>
              </a:tr>
            </a:tbl>
          </a:graphicData>
        </a:graphic>
      </p:graphicFrame>
      <p:graphicFrame>
        <p:nvGraphicFramePr>
          <p:cNvPr id="163" name="Table 162"/>
          <p:cNvGraphicFramePr>
            <a:graphicFrameLocks noGrp="1"/>
          </p:cNvGraphicFramePr>
          <p:nvPr>
            <p:extLst>
              <p:ext uri="{D42A27DB-BD31-4B8C-83A1-F6EECF244321}">
                <p14:modId xmlns:p14="http://schemas.microsoft.com/office/powerpoint/2010/main" val="2019404775"/>
              </p:ext>
            </p:extLst>
          </p:nvPr>
        </p:nvGraphicFramePr>
        <p:xfrm>
          <a:off x="6362937" y="2736620"/>
          <a:ext cx="757532" cy="785662"/>
        </p:xfrm>
        <a:graphic>
          <a:graphicData uri="http://schemas.openxmlformats.org/drawingml/2006/table">
            <a:tbl>
              <a:tblPr bandRow="1">
                <a:tableStyleId>{69C7853C-536D-4A76-A0AE-DD22124D55A5}</a:tableStyleId>
              </a:tblPr>
              <a:tblGrid>
                <a:gridCol w="429749"/>
                <a:gridCol w="327783"/>
              </a:tblGrid>
              <a:tr h="297982">
                <a:tc>
                  <a:txBody>
                    <a:bodyPr/>
                    <a:lstStyle/>
                    <a:p>
                      <a:pPr algn="ctr"/>
                      <a:r>
                        <a:rPr lang="en-US" sz="1600" dirty="0" err="1" smtClean="0"/>
                        <a:t>fo</a:t>
                      </a:r>
                      <a:endParaRPr lang="en-US" sz="1600" dirty="0">
                        <a:latin typeface="Handwriting - Dakota"/>
                        <a:cs typeface="Handwriting - Dakota"/>
                      </a:endParaRPr>
                    </a:p>
                  </a:txBody>
                  <a:tcPr marL="0" marR="0" marT="0" marB="0" anchor="ctr"/>
                </a:tc>
                <a:tc>
                  <a:txBody>
                    <a:bodyPr/>
                    <a:lstStyle/>
                    <a:p>
                      <a:pPr algn="ctr"/>
                      <a:r>
                        <a:rPr lang="en-US" sz="1600" dirty="0" smtClean="0"/>
                        <a:t>2.0</a:t>
                      </a:r>
                      <a:endParaRPr lang="en-US" sz="1600" dirty="0"/>
                    </a:p>
                  </a:txBody>
                  <a:tcPr marL="0" marR="0" marT="0" marB="0" anchor="ctr"/>
                </a:tc>
              </a:tr>
              <a:tr h="186966">
                <a:tc>
                  <a:txBody>
                    <a:bodyPr/>
                    <a:lstStyle/>
                    <a:p>
                      <a:pPr algn="ctr"/>
                      <a:r>
                        <a:rPr lang="en-US" sz="1600" dirty="0" smtClean="0"/>
                        <a:t>bar</a:t>
                      </a:r>
                      <a:endParaRPr lang="en-US" sz="1600" dirty="0">
                        <a:latin typeface="Handwriting - Dakota"/>
                        <a:cs typeface="Handwriting - Dakota"/>
                      </a:endParaRPr>
                    </a:p>
                  </a:txBody>
                  <a:tcPr marL="0" marR="0" marT="0" marB="0" anchor="ctr"/>
                </a:tc>
                <a:tc>
                  <a:txBody>
                    <a:bodyPr/>
                    <a:lstStyle/>
                    <a:p>
                      <a:pPr algn="ctr"/>
                      <a:r>
                        <a:rPr lang="en-US" sz="1600" dirty="0" smtClean="0"/>
                        <a:t>-1.0</a:t>
                      </a:r>
                      <a:endParaRPr lang="en-US" sz="1600" dirty="0"/>
                    </a:p>
                  </a:txBody>
                  <a:tcPr marL="0" marR="0" marT="0" marB="0" anchor="ctr"/>
                </a:tc>
              </a:tr>
              <a:tr h="186966">
                <a:tc>
                  <a:txBody>
                    <a:bodyPr/>
                    <a:lstStyle/>
                    <a:p>
                      <a:pPr algn="ctr"/>
                      <a:r>
                        <a:rPr lang="en-US" sz="1600" dirty="0" err="1" smtClean="0"/>
                        <a:t>az</a:t>
                      </a:r>
                      <a:endParaRPr lang="en-US" sz="1600" dirty="0">
                        <a:latin typeface="Handwriting - Dakota"/>
                        <a:cs typeface="Handwriting - Dakota"/>
                      </a:endParaRPr>
                    </a:p>
                  </a:txBody>
                  <a:tcPr marL="0" marR="0" marT="0" marB="0" anchor="ctr"/>
                </a:tc>
                <a:tc>
                  <a:txBody>
                    <a:bodyPr/>
                    <a:lstStyle/>
                    <a:p>
                      <a:pPr algn="ctr"/>
                      <a:r>
                        <a:rPr lang="en-US" sz="1600" dirty="0" smtClean="0"/>
                        <a:t>3.0</a:t>
                      </a:r>
                      <a:endParaRPr lang="en-US" sz="1600" dirty="0"/>
                    </a:p>
                  </a:txBody>
                  <a:tcPr marL="0" marR="0" marT="0" marB="0" anchor="ctr"/>
                </a:tc>
              </a:tr>
            </a:tbl>
          </a:graphicData>
        </a:graphic>
      </p:graphicFrame>
      <p:sp>
        <p:nvSpPr>
          <p:cNvPr id="157" name="TextBox 156"/>
          <p:cNvSpPr txBox="1"/>
          <p:nvPr/>
        </p:nvSpPr>
        <p:spPr>
          <a:xfrm>
            <a:off x="64571" y="5524826"/>
            <a:ext cx="4525256" cy="1200329"/>
          </a:xfrm>
          <a:prstGeom prst="rect">
            <a:avLst/>
          </a:prstGeom>
          <a:solidFill>
            <a:schemeClr val="bg1"/>
          </a:solidFill>
          <a:ln w="63500">
            <a:solidFill>
              <a:schemeClr val="accent5"/>
            </a:solidFill>
          </a:ln>
        </p:spPr>
        <p:txBody>
          <a:bodyPr wrap="square" rtlCol="0">
            <a:spAutoFit/>
          </a:bodyPr>
          <a:lstStyle/>
          <a:p>
            <a:pPr algn="ctr"/>
            <a:r>
              <a:rPr lang="en-US" sz="2400" dirty="0" smtClean="0">
                <a:solidFill>
                  <a:schemeClr val="accent5">
                    <a:lumMod val="50000"/>
                  </a:schemeClr>
                </a:solidFill>
                <a:latin typeface="Calibri" charset="0"/>
                <a:ea typeface="ＭＳ Ｐゴシック" charset="0"/>
              </a:rPr>
              <a:t>Wisely, KL doesn’t insist on good </a:t>
            </a:r>
            <a:r>
              <a:rPr lang="en-US" sz="2400" dirty="0" smtClean="0">
                <a:solidFill>
                  <a:schemeClr val="accent4">
                    <a:lumMod val="75000"/>
                  </a:schemeClr>
                </a:solidFill>
                <a:latin typeface="Calibri" charset="0"/>
                <a:ea typeface="ＭＳ Ｐゴシック" charset="0"/>
              </a:rPr>
              <a:t>approximations </a:t>
            </a:r>
            <a:r>
              <a:rPr lang="en-US" sz="2400" dirty="0" smtClean="0">
                <a:solidFill>
                  <a:schemeClr val="accent5">
                    <a:lumMod val="50000"/>
                  </a:schemeClr>
                </a:solidFill>
                <a:latin typeface="Calibri" charset="0"/>
                <a:ea typeface="ＭＳ Ｐゴシック" charset="0"/>
              </a:rPr>
              <a:t>for values that are low-probability in the </a:t>
            </a:r>
            <a:r>
              <a:rPr lang="en-US" sz="2400" dirty="0" smtClean="0">
                <a:solidFill>
                  <a:schemeClr val="accent1">
                    <a:lumMod val="75000"/>
                  </a:schemeClr>
                </a:solidFill>
                <a:latin typeface="Calibri" charset="0"/>
                <a:ea typeface="ＭＳ Ｐゴシック" charset="0"/>
              </a:rPr>
              <a:t>belief </a:t>
            </a:r>
            <a:endParaRPr lang="en-US" sz="2400" b="1" dirty="0">
              <a:solidFill>
                <a:schemeClr val="accent1">
                  <a:lumMod val="75000"/>
                </a:schemeClr>
              </a:solidFill>
              <a:latin typeface="Calibri" charset="0"/>
              <a:ea typeface="ＭＳ Ｐゴシック" charset="0"/>
            </a:endParaRPr>
          </a:p>
        </p:txBody>
      </p:sp>
    </p:spTree>
    <p:extLst>
      <p:ext uri="{BB962C8B-B14F-4D97-AF65-F5344CB8AC3E}">
        <p14:creationId xmlns:p14="http://schemas.microsoft.com/office/powerpoint/2010/main" val="387133302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8"/>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3"/>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nodeType="clickEffect">
                                  <p:stCondLst>
                                    <p:cond delay="0"/>
                                  </p:stCondLst>
                                  <p:childTnLst>
                                    <p:set>
                                      <p:cBhvr>
                                        <p:cTn id="16" dur="1" fill="hold">
                                          <p:stCondLst>
                                            <p:cond delay="0"/>
                                          </p:stCondLst>
                                        </p:cTn>
                                        <p:tgtEl>
                                          <p:spTgt spid="58"/>
                                        </p:tgtEl>
                                        <p:attrNameLst>
                                          <p:attrName>style.visibility</p:attrName>
                                        </p:attrNameLst>
                                      </p:cBhvr>
                                      <p:to>
                                        <p:strVal val="hidden"/>
                                      </p:to>
                                    </p:se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49"/>
                                        </p:tgtEl>
                                        <p:attrNameLst>
                                          <p:attrName>style.visibility</p:attrName>
                                        </p:attrNameLst>
                                      </p:cBhvr>
                                      <p:to>
                                        <p:strVal val="visible"/>
                                      </p:to>
                                    </p:set>
                                    <p:anim calcmode="lin" valueType="num">
                                      <p:cBhvr additive="base">
                                        <p:cTn id="21" dur="500" fill="hold"/>
                                        <p:tgtEl>
                                          <p:spTgt spid="49"/>
                                        </p:tgtEl>
                                        <p:attrNameLst>
                                          <p:attrName>ppt_x</p:attrName>
                                        </p:attrNameLst>
                                      </p:cBhvr>
                                      <p:tavLst>
                                        <p:tav tm="0">
                                          <p:val>
                                            <p:strVal val="#ppt_x"/>
                                          </p:val>
                                        </p:tav>
                                        <p:tav tm="100000">
                                          <p:val>
                                            <p:strVal val="#ppt_x"/>
                                          </p:val>
                                        </p:tav>
                                      </p:tavLst>
                                    </p:anim>
                                    <p:anim calcmode="lin" valueType="num">
                                      <p:cBhvr additive="base">
                                        <p:cTn id="22" dur="500" fill="hold"/>
                                        <p:tgtEl>
                                          <p:spTgt spid="49"/>
                                        </p:tgtEl>
                                        <p:attrNameLst>
                                          <p:attrName>ppt_y</p:attrName>
                                        </p:attrNameLst>
                                      </p:cBhvr>
                                      <p:tavLst>
                                        <p:tav tm="0">
                                          <p:val>
                                            <p:strVal val="1+#ppt_h/2"/>
                                          </p:val>
                                        </p:tav>
                                        <p:tav tm="100000">
                                          <p:val>
                                            <p:strVal val="#ppt_y"/>
                                          </p:val>
                                        </p:tav>
                                      </p:tavLst>
                                    </p:anim>
                                  </p:childTnLst>
                                </p:cTn>
                              </p:par>
                              <p:par>
                                <p:cTn id="23" presetID="2" presetClass="entr" presetSubtype="4" fill="hold" nodeType="withEffect">
                                  <p:stCondLst>
                                    <p:cond delay="0"/>
                                  </p:stCondLst>
                                  <p:childTnLst>
                                    <p:set>
                                      <p:cBhvr>
                                        <p:cTn id="24" dur="1" fill="hold">
                                          <p:stCondLst>
                                            <p:cond delay="0"/>
                                          </p:stCondLst>
                                        </p:cTn>
                                        <p:tgtEl>
                                          <p:spTgt spid="51"/>
                                        </p:tgtEl>
                                        <p:attrNameLst>
                                          <p:attrName>style.visibility</p:attrName>
                                        </p:attrNameLst>
                                      </p:cBhvr>
                                      <p:to>
                                        <p:strVal val="visible"/>
                                      </p:to>
                                    </p:set>
                                    <p:anim calcmode="lin" valueType="num">
                                      <p:cBhvr additive="base">
                                        <p:cTn id="25" dur="500" fill="hold"/>
                                        <p:tgtEl>
                                          <p:spTgt spid="51"/>
                                        </p:tgtEl>
                                        <p:attrNameLst>
                                          <p:attrName>ppt_x</p:attrName>
                                        </p:attrNameLst>
                                      </p:cBhvr>
                                      <p:tavLst>
                                        <p:tav tm="0">
                                          <p:val>
                                            <p:strVal val="#ppt_x"/>
                                          </p:val>
                                        </p:tav>
                                        <p:tav tm="100000">
                                          <p:val>
                                            <p:strVal val="#ppt_x"/>
                                          </p:val>
                                        </p:tav>
                                      </p:tavLst>
                                    </p:anim>
                                    <p:anim calcmode="lin" valueType="num">
                                      <p:cBhvr additive="base">
                                        <p:cTn id="26" dur="500" fill="hold"/>
                                        <p:tgtEl>
                                          <p:spTgt spid="51"/>
                                        </p:tgtEl>
                                        <p:attrNameLst>
                                          <p:attrName>ppt_y</p:attrName>
                                        </p:attrNameLst>
                                      </p:cBhvr>
                                      <p:tavLst>
                                        <p:tav tm="0">
                                          <p:val>
                                            <p:strVal val="1+#ppt_h/2"/>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211"/>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212"/>
                                        </p:tgtEl>
                                        <p:attrNameLst>
                                          <p:attrName>style.visibility</p:attrName>
                                        </p:attrNameLst>
                                      </p:cBhvr>
                                      <p:to>
                                        <p:strVal val="visible"/>
                                      </p:to>
                                    </p:set>
                                  </p:childTnLst>
                                </p:cTn>
                              </p:par>
                            </p:childTnLst>
                          </p:cTn>
                        </p:par>
                      </p:childTnLst>
                    </p:cTn>
                  </p:par>
                  <p:par>
                    <p:cTn id="33" fill="hold">
                      <p:stCondLst>
                        <p:cond delay="indefinite"/>
                      </p:stCondLst>
                      <p:childTnLst>
                        <p:par>
                          <p:cTn id="34" fill="hold">
                            <p:stCondLst>
                              <p:cond delay="0"/>
                            </p:stCondLst>
                            <p:childTnLst>
                              <p:par>
                                <p:cTn id="35" presetID="42" presetClass="path" presetSubtype="0" accel="50000" decel="50000" fill="hold" nodeType="clickEffect">
                                  <p:stCondLst>
                                    <p:cond delay="0"/>
                                  </p:stCondLst>
                                  <p:childTnLst>
                                    <p:animMotion origin="layout" path="M 3.88889E-6 -2.96296E-6 L 0.10538 -0.26736 " pathEditMode="relative" rAng="0" ptsTypes="AA">
                                      <p:cBhvr>
                                        <p:cTn id="36" dur="2000" fill="hold"/>
                                        <p:tgtEl>
                                          <p:spTgt spid="211"/>
                                        </p:tgtEl>
                                        <p:attrNameLst>
                                          <p:attrName>ppt_x</p:attrName>
                                          <p:attrName>ppt_y</p:attrName>
                                        </p:attrNameLst>
                                      </p:cBhvr>
                                      <p:rCtr x="5260" y="-13380"/>
                                    </p:animMotion>
                                  </p:childTnLst>
                                </p:cTn>
                              </p:par>
                              <p:par>
                                <p:cTn id="37" presetID="42" presetClass="path" presetSubtype="0" accel="50000" decel="50000" fill="hold" nodeType="withEffect">
                                  <p:stCondLst>
                                    <p:cond delay="0"/>
                                  </p:stCondLst>
                                  <p:childTnLst>
                                    <p:animMotion origin="layout" path="M 8.33333E-7 4.44444E-6 L -0.06372 -0.25487 " pathEditMode="relative" rAng="0" ptsTypes="AA">
                                      <p:cBhvr>
                                        <p:cTn id="38" dur="2000" fill="hold"/>
                                        <p:tgtEl>
                                          <p:spTgt spid="212"/>
                                        </p:tgtEl>
                                        <p:attrNameLst>
                                          <p:attrName>ppt_x</p:attrName>
                                          <p:attrName>ppt_y</p:attrName>
                                        </p:attrNameLst>
                                      </p:cBhvr>
                                      <p:rCtr x="-3194" y="-12755"/>
                                    </p:animMotion>
                                  </p:childTnLst>
                                </p:cTn>
                              </p:par>
                            </p:childTnLst>
                          </p:cTn>
                        </p:par>
                        <p:par>
                          <p:cTn id="39" fill="hold">
                            <p:stCondLst>
                              <p:cond delay="2000"/>
                            </p:stCondLst>
                            <p:childTnLst>
                              <p:par>
                                <p:cTn id="40" presetID="10" presetClass="exit" presetSubtype="0" fill="hold" nodeType="afterEffect">
                                  <p:stCondLst>
                                    <p:cond delay="0"/>
                                  </p:stCondLst>
                                  <p:childTnLst>
                                    <p:animEffect transition="out" filter="fade">
                                      <p:cBhvr>
                                        <p:cTn id="41" dur="500"/>
                                        <p:tgtEl>
                                          <p:spTgt spid="211"/>
                                        </p:tgtEl>
                                      </p:cBhvr>
                                    </p:animEffect>
                                    <p:set>
                                      <p:cBhvr>
                                        <p:cTn id="42" dur="1" fill="hold">
                                          <p:stCondLst>
                                            <p:cond delay="499"/>
                                          </p:stCondLst>
                                        </p:cTn>
                                        <p:tgtEl>
                                          <p:spTgt spid="211"/>
                                        </p:tgtEl>
                                        <p:attrNameLst>
                                          <p:attrName>style.visibility</p:attrName>
                                        </p:attrNameLst>
                                      </p:cBhvr>
                                      <p:to>
                                        <p:strVal val="hidden"/>
                                      </p:to>
                                    </p:set>
                                  </p:childTnLst>
                                </p:cTn>
                              </p:par>
                              <p:par>
                                <p:cTn id="43" presetID="10" presetClass="exit" presetSubtype="0" fill="hold" nodeType="withEffect">
                                  <p:stCondLst>
                                    <p:cond delay="0"/>
                                  </p:stCondLst>
                                  <p:childTnLst>
                                    <p:animEffect transition="out" filter="fade">
                                      <p:cBhvr>
                                        <p:cTn id="44" dur="500"/>
                                        <p:tgtEl>
                                          <p:spTgt spid="212"/>
                                        </p:tgtEl>
                                      </p:cBhvr>
                                    </p:animEffect>
                                    <p:set>
                                      <p:cBhvr>
                                        <p:cTn id="45" dur="1" fill="hold">
                                          <p:stCondLst>
                                            <p:cond delay="499"/>
                                          </p:stCondLst>
                                        </p:cTn>
                                        <p:tgtEl>
                                          <p:spTgt spid="212"/>
                                        </p:tgtEl>
                                        <p:attrNameLst>
                                          <p:attrName>style.visibility</p:attrName>
                                        </p:attrNameLst>
                                      </p:cBhvr>
                                      <p:to>
                                        <p:strVal val="hidden"/>
                                      </p:to>
                                    </p:set>
                                  </p:childTnLst>
                                </p:cTn>
                              </p:par>
                              <p:par>
                                <p:cTn id="46" presetID="10" presetClass="entr" presetSubtype="0" fill="hold" nodeType="withEffect">
                                  <p:stCondLst>
                                    <p:cond delay="0"/>
                                  </p:stCondLst>
                                  <p:childTnLst>
                                    <p:set>
                                      <p:cBhvr>
                                        <p:cTn id="47" dur="1" fill="hold">
                                          <p:stCondLst>
                                            <p:cond delay="0"/>
                                          </p:stCondLst>
                                        </p:cTn>
                                        <p:tgtEl>
                                          <p:spTgt spid="124"/>
                                        </p:tgtEl>
                                        <p:attrNameLst>
                                          <p:attrName>style.visibility</p:attrName>
                                        </p:attrNameLst>
                                      </p:cBhvr>
                                      <p:to>
                                        <p:strVal val="visible"/>
                                      </p:to>
                                    </p:set>
                                    <p:animEffect transition="in" filter="fade">
                                      <p:cBhvr>
                                        <p:cTn id="48" dur="500"/>
                                        <p:tgtEl>
                                          <p:spTgt spid="124"/>
                                        </p:tgtEl>
                                      </p:cBhvr>
                                    </p:animEffect>
                                  </p:childTnLst>
                                </p:cTn>
                              </p:par>
                            </p:childTnLst>
                          </p:cTn>
                        </p:par>
                      </p:childTnLst>
                    </p:cTn>
                  </p:par>
                  <p:par>
                    <p:cTn id="49" fill="hold">
                      <p:stCondLst>
                        <p:cond delay="indefinite"/>
                      </p:stCondLst>
                      <p:childTnLst>
                        <p:par>
                          <p:cTn id="50" fill="hold">
                            <p:stCondLst>
                              <p:cond delay="0"/>
                            </p:stCondLst>
                            <p:childTnLst>
                              <p:par>
                                <p:cTn id="51" presetID="1" presetClass="entr" presetSubtype="0" fill="hold" nodeType="clickEffect">
                                  <p:stCondLst>
                                    <p:cond delay="0"/>
                                  </p:stCondLst>
                                  <p:childTnLst>
                                    <p:set>
                                      <p:cBhvr>
                                        <p:cTn id="52" dur="1" fill="hold">
                                          <p:stCondLst>
                                            <p:cond delay="0"/>
                                          </p:stCondLst>
                                        </p:cTn>
                                        <p:tgtEl>
                                          <p:spTgt spid="238"/>
                                        </p:tgtEl>
                                        <p:attrNameLst>
                                          <p:attrName>style.visibility</p:attrName>
                                        </p:attrNameLst>
                                      </p:cBhvr>
                                      <p:to>
                                        <p:strVal val="visible"/>
                                      </p:to>
                                    </p:set>
                                  </p:childTnLst>
                                </p:cTn>
                              </p:par>
                            </p:childTnLst>
                          </p:cTn>
                        </p:par>
                      </p:childTnLst>
                    </p:cTn>
                  </p:par>
                  <p:par>
                    <p:cTn id="53" fill="hold">
                      <p:stCondLst>
                        <p:cond delay="indefinite"/>
                      </p:stCondLst>
                      <p:childTnLst>
                        <p:par>
                          <p:cTn id="54" fill="hold">
                            <p:stCondLst>
                              <p:cond delay="0"/>
                            </p:stCondLst>
                            <p:childTnLst>
                              <p:par>
                                <p:cTn id="55" presetID="1" presetClass="entr" presetSubtype="0" fill="hold" nodeType="clickEffect">
                                  <p:stCondLst>
                                    <p:cond delay="0"/>
                                  </p:stCondLst>
                                  <p:childTnLst>
                                    <p:set>
                                      <p:cBhvr>
                                        <p:cTn id="56" dur="1" fill="hold">
                                          <p:stCondLst>
                                            <p:cond delay="0"/>
                                          </p:stCondLst>
                                        </p:cTn>
                                        <p:tgtEl>
                                          <p:spTgt spid="237"/>
                                        </p:tgtEl>
                                        <p:attrNameLst>
                                          <p:attrName>style.visibility</p:attrName>
                                        </p:attrNameLst>
                                      </p:cBhvr>
                                      <p:to>
                                        <p:strVal val="visible"/>
                                      </p:to>
                                    </p:set>
                                  </p:childTnLst>
                                </p:cTn>
                              </p:par>
                            </p:childTnLst>
                          </p:cTn>
                        </p:par>
                      </p:childTnLst>
                    </p:cTn>
                  </p:par>
                  <p:par>
                    <p:cTn id="57" fill="hold">
                      <p:stCondLst>
                        <p:cond delay="indefinite"/>
                      </p:stCondLst>
                      <p:childTnLst>
                        <p:par>
                          <p:cTn id="58" fill="hold">
                            <p:stCondLst>
                              <p:cond delay="0"/>
                            </p:stCondLst>
                            <p:childTnLst>
                              <p:par>
                                <p:cTn id="59" presetID="1" presetClass="entr" presetSubtype="0" fill="hold" nodeType="clickEffect">
                                  <p:stCondLst>
                                    <p:cond delay="0"/>
                                  </p:stCondLst>
                                  <p:childTnLst>
                                    <p:set>
                                      <p:cBhvr>
                                        <p:cTn id="60" dur="1" fill="hold">
                                          <p:stCondLst>
                                            <p:cond delay="0"/>
                                          </p:stCondLst>
                                        </p:cTn>
                                        <p:tgtEl>
                                          <p:spTgt spid="163"/>
                                        </p:tgtEl>
                                        <p:attrNameLst>
                                          <p:attrName>style.visibility</p:attrName>
                                        </p:attrNameLst>
                                      </p:cBhvr>
                                      <p:to>
                                        <p:strVal val="visible"/>
                                      </p:to>
                                    </p:set>
                                  </p:childTnLst>
                                </p:cTn>
                              </p:par>
                            </p:childTnLst>
                          </p:cTn>
                        </p:par>
                      </p:childTnLst>
                    </p:cTn>
                  </p:par>
                  <p:par>
                    <p:cTn id="61" fill="hold">
                      <p:stCondLst>
                        <p:cond delay="indefinite"/>
                      </p:stCondLst>
                      <p:childTnLst>
                        <p:par>
                          <p:cTn id="62" fill="hold">
                            <p:stCondLst>
                              <p:cond delay="0"/>
                            </p:stCondLst>
                            <p:childTnLst>
                              <p:par>
                                <p:cTn id="63" presetID="2" presetClass="entr" presetSubtype="4" fill="hold" nodeType="clickEffect">
                                  <p:stCondLst>
                                    <p:cond delay="0"/>
                                  </p:stCondLst>
                                  <p:childTnLst>
                                    <p:set>
                                      <p:cBhvr>
                                        <p:cTn id="64" dur="1" fill="hold">
                                          <p:stCondLst>
                                            <p:cond delay="0"/>
                                          </p:stCondLst>
                                        </p:cTn>
                                        <p:tgtEl>
                                          <p:spTgt spid="53"/>
                                        </p:tgtEl>
                                        <p:attrNameLst>
                                          <p:attrName>style.visibility</p:attrName>
                                        </p:attrNameLst>
                                      </p:cBhvr>
                                      <p:to>
                                        <p:strVal val="visible"/>
                                      </p:to>
                                    </p:set>
                                    <p:anim calcmode="lin" valueType="num">
                                      <p:cBhvr additive="base">
                                        <p:cTn id="65" dur="500" fill="hold"/>
                                        <p:tgtEl>
                                          <p:spTgt spid="53"/>
                                        </p:tgtEl>
                                        <p:attrNameLst>
                                          <p:attrName>ppt_x</p:attrName>
                                        </p:attrNameLst>
                                      </p:cBhvr>
                                      <p:tavLst>
                                        <p:tav tm="0">
                                          <p:val>
                                            <p:strVal val="#ppt_x"/>
                                          </p:val>
                                        </p:tav>
                                        <p:tav tm="100000">
                                          <p:val>
                                            <p:strVal val="#ppt_x"/>
                                          </p:val>
                                        </p:tav>
                                      </p:tavLst>
                                    </p:anim>
                                    <p:anim calcmode="lin" valueType="num">
                                      <p:cBhvr additive="base">
                                        <p:cTn id="66" dur="500" fill="hold"/>
                                        <p:tgtEl>
                                          <p:spTgt spid="53"/>
                                        </p:tgtEl>
                                        <p:attrNameLst>
                                          <p:attrName>ppt_y</p:attrName>
                                        </p:attrNameLst>
                                      </p:cBhvr>
                                      <p:tavLst>
                                        <p:tav tm="0">
                                          <p:val>
                                            <p:strVal val="1+#ppt_h/2"/>
                                          </p:val>
                                        </p:tav>
                                        <p:tav tm="100000">
                                          <p:val>
                                            <p:strVal val="#ppt_y"/>
                                          </p:val>
                                        </p:tav>
                                      </p:tavLst>
                                    </p:anim>
                                  </p:childTnLst>
                                </p:cTn>
                              </p:par>
                              <p:par>
                                <p:cTn id="67" presetID="2" presetClass="entr" presetSubtype="4" fill="hold" nodeType="withEffect">
                                  <p:stCondLst>
                                    <p:cond delay="0"/>
                                  </p:stCondLst>
                                  <p:childTnLst>
                                    <p:set>
                                      <p:cBhvr>
                                        <p:cTn id="68" dur="1" fill="hold">
                                          <p:stCondLst>
                                            <p:cond delay="0"/>
                                          </p:stCondLst>
                                        </p:cTn>
                                        <p:tgtEl>
                                          <p:spTgt spid="162"/>
                                        </p:tgtEl>
                                        <p:attrNameLst>
                                          <p:attrName>style.visibility</p:attrName>
                                        </p:attrNameLst>
                                      </p:cBhvr>
                                      <p:to>
                                        <p:strVal val="visible"/>
                                      </p:to>
                                    </p:set>
                                    <p:anim calcmode="lin" valueType="num">
                                      <p:cBhvr additive="base">
                                        <p:cTn id="69" dur="500" fill="hold"/>
                                        <p:tgtEl>
                                          <p:spTgt spid="162"/>
                                        </p:tgtEl>
                                        <p:attrNameLst>
                                          <p:attrName>ppt_x</p:attrName>
                                        </p:attrNameLst>
                                      </p:cBhvr>
                                      <p:tavLst>
                                        <p:tav tm="0">
                                          <p:val>
                                            <p:strVal val="#ppt_x"/>
                                          </p:val>
                                        </p:tav>
                                        <p:tav tm="100000">
                                          <p:val>
                                            <p:strVal val="#ppt_x"/>
                                          </p:val>
                                        </p:tav>
                                      </p:tavLst>
                                    </p:anim>
                                    <p:anim calcmode="lin" valueType="num">
                                      <p:cBhvr additive="base">
                                        <p:cTn id="70" dur="500" fill="hold"/>
                                        <p:tgtEl>
                                          <p:spTgt spid="162"/>
                                        </p:tgtEl>
                                        <p:attrNameLst>
                                          <p:attrName>ppt_y</p:attrName>
                                        </p:attrNameLst>
                                      </p:cBhvr>
                                      <p:tavLst>
                                        <p:tav tm="0">
                                          <p:val>
                                            <p:strVal val="1+#ppt_h/2"/>
                                          </p:val>
                                        </p:tav>
                                        <p:tav tm="100000">
                                          <p:val>
                                            <p:strVal val="#ppt_y"/>
                                          </p:val>
                                        </p:tav>
                                      </p:tavLst>
                                    </p:anim>
                                  </p:childTnLst>
                                </p:cTn>
                              </p:par>
                            </p:childTnLst>
                          </p:cTn>
                        </p:par>
                      </p:childTnLst>
                    </p:cTn>
                  </p:par>
                  <p:par>
                    <p:cTn id="71" fill="hold">
                      <p:stCondLst>
                        <p:cond delay="indefinite"/>
                      </p:stCondLst>
                      <p:childTnLst>
                        <p:par>
                          <p:cTn id="72" fill="hold">
                            <p:stCondLst>
                              <p:cond delay="0"/>
                            </p:stCondLst>
                            <p:childTnLst>
                              <p:par>
                                <p:cTn id="73" presetID="1" presetClass="entr" presetSubtype="0" fill="hold" nodeType="clickEffect">
                                  <p:stCondLst>
                                    <p:cond delay="0"/>
                                  </p:stCondLst>
                                  <p:childTnLst>
                                    <p:set>
                                      <p:cBhvr>
                                        <p:cTn id="74" dur="1" fill="hold">
                                          <p:stCondLst>
                                            <p:cond delay="0"/>
                                          </p:stCondLst>
                                        </p:cTn>
                                        <p:tgtEl>
                                          <p:spTgt spid="156"/>
                                        </p:tgtEl>
                                        <p:attrNameLst>
                                          <p:attrName>style.visibility</p:attrName>
                                        </p:attrNameLst>
                                      </p:cBhvr>
                                      <p:to>
                                        <p:strVal val="visible"/>
                                      </p:to>
                                    </p:set>
                                  </p:childTnLst>
                                </p:cTn>
                              </p:par>
                              <p:par>
                                <p:cTn id="75" presetID="42" presetClass="path" presetSubtype="0" accel="50000" decel="50000" fill="hold" nodeType="withEffect">
                                  <p:stCondLst>
                                    <p:cond delay="0"/>
                                  </p:stCondLst>
                                  <p:childTnLst>
                                    <p:animMotion origin="layout" path="M 3.61111E-6 -1.11111E-6 L 0.03316 0.15764 " pathEditMode="relative" rAng="0" ptsTypes="AA">
                                      <p:cBhvr>
                                        <p:cTn id="76" dur="2000" spd="-100000" fill="hold"/>
                                        <p:tgtEl>
                                          <p:spTgt spid="156"/>
                                        </p:tgtEl>
                                        <p:attrNameLst>
                                          <p:attrName>ppt_x</p:attrName>
                                          <p:attrName>ppt_y</p:attrName>
                                        </p:attrNameLst>
                                      </p:cBhvr>
                                      <p:rCtr x="1649" y="7870"/>
                                    </p:animMotion>
                                  </p:childTnLst>
                                </p:cTn>
                              </p:par>
                            </p:childTnLst>
                          </p:cTn>
                        </p:par>
                      </p:childTnLst>
                    </p:cTn>
                  </p:par>
                  <p:par>
                    <p:cTn id="77" fill="hold">
                      <p:stCondLst>
                        <p:cond delay="indefinite"/>
                      </p:stCondLst>
                      <p:childTnLst>
                        <p:par>
                          <p:cTn id="78" fill="hold">
                            <p:stCondLst>
                              <p:cond delay="0"/>
                            </p:stCondLst>
                            <p:childTnLst>
                              <p:par>
                                <p:cTn id="79" presetID="1" presetClass="entr" presetSubtype="0" fill="hold" grpId="0" nodeType="clickEffect">
                                  <p:stCondLst>
                                    <p:cond delay="0"/>
                                  </p:stCondLst>
                                  <p:childTnLst>
                                    <p:set>
                                      <p:cBhvr>
                                        <p:cTn id="80" dur="1" fill="hold">
                                          <p:stCondLst>
                                            <p:cond delay="0"/>
                                          </p:stCondLst>
                                        </p:cTn>
                                        <p:tgtEl>
                                          <p:spTgt spid="160"/>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92"/>
                                        </p:tgtEl>
                                        <p:attrNameLst>
                                          <p:attrName>style.visibility</p:attrName>
                                        </p:attrNameLst>
                                      </p:cBhvr>
                                      <p:to>
                                        <p:strVal val="visible"/>
                                      </p:to>
                                    </p:set>
                                  </p:childTnLst>
                                </p:cTn>
                              </p:par>
                            </p:childTnLst>
                          </p:cTn>
                        </p:par>
                      </p:childTnLst>
                    </p:cTn>
                  </p:par>
                  <p:par>
                    <p:cTn id="83" fill="hold">
                      <p:stCondLst>
                        <p:cond delay="indefinite"/>
                      </p:stCondLst>
                      <p:childTnLst>
                        <p:par>
                          <p:cTn id="84" fill="hold">
                            <p:stCondLst>
                              <p:cond delay="0"/>
                            </p:stCondLst>
                            <p:childTnLst>
                              <p:par>
                                <p:cTn id="85" presetID="2" presetClass="entr" presetSubtype="4" fill="hold" grpId="0" nodeType="clickEffect">
                                  <p:stCondLst>
                                    <p:cond delay="0"/>
                                  </p:stCondLst>
                                  <p:childTnLst>
                                    <p:set>
                                      <p:cBhvr>
                                        <p:cTn id="86" dur="1" fill="hold">
                                          <p:stCondLst>
                                            <p:cond delay="0"/>
                                          </p:stCondLst>
                                        </p:cTn>
                                        <p:tgtEl>
                                          <p:spTgt spid="157"/>
                                        </p:tgtEl>
                                        <p:attrNameLst>
                                          <p:attrName>style.visibility</p:attrName>
                                        </p:attrNameLst>
                                      </p:cBhvr>
                                      <p:to>
                                        <p:strVal val="visible"/>
                                      </p:to>
                                    </p:set>
                                    <p:anim calcmode="lin" valueType="num">
                                      <p:cBhvr additive="base">
                                        <p:cTn id="87" dur="500" fill="hold"/>
                                        <p:tgtEl>
                                          <p:spTgt spid="157"/>
                                        </p:tgtEl>
                                        <p:attrNameLst>
                                          <p:attrName>ppt_x</p:attrName>
                                        </p:attrNameLst>
                                      </p:cBhvr>
                                      <p:tavLst>
                                        <p:tav tm="0">
                                          <p:val>
                                            <p:strVal val="#ppt_x"/>
                                          </p:val>
                                        </p:tav>
                                        <p:tav tm="100000">
                                          <p:val>
                                            <p:strVal val="#ppt_x"/>
                                          </p:val>
                                        </p:tav>
                                      </p:tavLst>
                                    </p:anim>
                                    <p:anim calcmode="lin" valueType="num">
                                      <p:cBhvr additive="base">
                                        <p:cTn id="88" dur="500" fill="hold"/>
                                        <p:tgtEl>
                                          <p:spTgt spid="1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92" grpId="0" animBg="1"/>
      <p:bldP spid="160" grpId="0"/>
      <p:bldP spid="157" grpId="0" animBg="1"/>
    </p:bldLst>
  </p:timing>
</p:sld>
</file>

<file path=ppt/slides/slide3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0" y="2200207"/>
            <a:ext cx="8852711" cy="1938992"/>
          </a:xfrm>
          <a:prstGeom prst="rect">
            <a:avLst/>
          </a:prstGeom>
          <a:noFill/>
        </p:spPr>
        <p:txBody>
          <a:bodyPr wrap="square" rtlCol="0">
            <a:spAutoFit/>
          </a:bodyPr>
          <a:lstStyle/>
          <a:p>
            <a:r>
              <a:rPr lang="en-US" sz="12000" dirty="0" smtClean="0">
                <a:solidFill>
                  <a:prstClr val="black"/>
                </a:solidFill>
                <a:latin typeface="Calibri" charset="0"/>
                <a:ea typeface="ＭＳ Ｐゴシック" charset="0"/>
              </a:rPr>
              <a:t>KL(       ||       )</a:t>
            </a:r>
            <a:endParaRPr lang="en-US" sz="12000" dirty="0">
              <a:solidFill>
                <a:prstClr val="black"/>
              </a:solidFill>
              <a:latin typeface="Calibri" charset="0"/>
              <a:ea typeface="ＭＳ Ｐゴシック" charset="0"/>
            </a:endParaRPr>
          </a:p>
        </p:txBody>
      </p:sp>
      <p:sp>
        <p:nvSpPr>
          <p:cNvPr id="2" name="Title 1"/>
          <p:cNvSpPr>
            <a:spLocks noGrp="1"/>
          </p:cNvSpPr>
          <p:nvPr>
            <p:ph type="title"/>
          </p:nvPr>
        </p:nvSpPr>
        <p:spPr/>
        <p:txBody>
          <a:bodyPr>
            <a:normAutofit fontScale="90000"/>
          </a:bodyPr>
          <a:lstStyle/>
          <a:p>
            <a:r>
              <a:rPr lang="en-US" dirty="0" smtClean="0"/>
              <a:t>Analogy: Scheduling by </a:t>
            </a:r>
            <a:br>
              <a:rPr lang="en-US" dirty="0" smtClean="0"/>
            </a:br>
            <a:r>
              <a:rPr lang="en-US" dirty="0" smtClean="0"/>
              <a:t>approximate email messages</a:t>
            </a:r>
            <a:endParaRPr lang="en-US" dirty="0"/>
          </a:p>
        </p:txBody>
      </p:sp>
      <p:cxnSp>
        <p:nvCxnSpPr>
          <p:cNvPr id="38" name="Straight Connector 37"/>
          <p:cNvCxnSpPr>
            <a:endCxn id="39" idx="3"/>
          </p:cNvCxnSpPr>
          <p:nvPr/>
        </p:nvCxnSpPr>
        <p:spPr>
          <a:xfrm flipV="1">
            <a:off x="1992290" y="3575946"/>
            <a:ext cx="1005890" cy="615910"/>
          </a:xfrm>
          <a:prstGeom prst="line">
            <a:avLst/>
          </a:prstGeom>
          <a:ln w="28575" cmpd="sng">
            <a:solidFill>
              <a:schemeClr val="tx1"/>
            </a:solid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cxnSp>
      <p:sp>
        <p:nvSpPr>
          <p:cNvPr id="39" name="Oval 38"/>
          <p:cNvSpPr/>
          <p:nvPr/>
        </p:nvSpPr>
        <p:spPr>
          <a:xfrm>
            <a:off x="2865532" y="2780904"/>
            <a:ext cx="905785" cy="93144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endParaRPr lang="en-US" sz="2400" i="1" dirty="0">
              <a:solidFill>
                <a:prstClr val="black"/>
              </a:solidFill>
              <a:latin typeface="Times New Roman" pitchFamily="18" charset="0"/>
              <a:cs typeface="Times New Roman" pitchFamily="18" charset="0"/>
            </a:endParaRPr>
          </a:p>
        </p:txBody>
      </p:sp>
      <p:cxnSp>
        <p:nvCxnSpPr>
          <p:cNvPr id="40" name="Straight Connector 39"/>
          <p:cNvCxnSpPr>
            <a:stCxn id="39" idx="5"/>
          </p:cNvCxnSpPr>
          <p:nvPr/>
        </p:nvCxnSpPr>
        <p:spPr>
          <a:xfrm>
            <a:off x="3638668" y="3575946"/>
            <a:ext cx="1190302" cy="615910"/>
          </a:xfrm>
          <a:prstGeom prst="line">
            <a:avLst/>
          </a:prstGeom>
          <a:ln w="28575" cmpd="sng">
            <a:solidFill>
              <a:schemeClr val="tx1"/>
            </a:solidFill>
            <a:headEnd type="arrow"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1" name="Straight Connector 40"/>
          <p:cNvCxnSpPr>
            <a:endCxn id="39" idx="1"/>
          </p:cNvCxnSpPr>
          <p:nvPr/>
        </p:nvCxnSpPr>
        <p:spPr>
          <a:xfrm>
            <a:off x="2077278" y="2104318"/>
            <a:ext cx="920903" cy="812994"/>
          </a:xfrm>
          <a:prstGeom prst="line">
            <a:avLst/>
          </a:prstGeom>
          <a:ln w="28575" cmpd="sng">
            <a:solidFill>
              <a:schemeClr val="tx1"/>
            </a:solid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cxnSp>
      <p:sp>
        <p:nvSpPr>
          <p:cNvPr id="42" name="Rectangle 41"/>
          <p:cNvSpPr/>
          <p:nvPr/>
        </p:nvSpPr>
        <p:spPr>
          <a:xfrm>
            <a:off x="1630714" y="1650534"/>
            <a:ext cx="446564" cy="45378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prstClr val="white"/>
              </a:solidFill>
              <a:latin typeface="Times New Roman" pitchFamily="18" charset="0"/>
              <a:cs typeface="Times New Roman" pitchFamily="18" charset="0"/>
            </a:endParaRPr>
          </a:p>
        </p:txBody>
      </p:sp>
      <p:cxnSp>
        <p:nvCxnSpPr>
          <p:cNvPr id="44" name="Straight Connector 43"/>
          <p:cNvCxnSpPr>
            <a:endCxn id="45" idx="3"/>
          </p:cNvCxnSpPr>
          <p:nvPr/>
        </p:nvCxnSpPr>
        <p:spPr>
          <a:xfrm flipV="1">
            <a:off x="5379332" y="3489643"/>
            <a:ext cx="1005890" cy="615910"/>
          </a:xfrm>
          <a:prstGeom prst="line">
            <a:avLst/>
          </a:prstGeom>
          <a:ln w="28575" cmpd="sng">
            <a:solidFill>
              <a:schemeClr val="tx1"/>
            </a:solid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cxnSp>
      <p:sp>
        <p:nvSpPr>
          <p:cNvPr id="45" name="Oval 44"/>
          <p:cNvSpPr/>
          <p:nvPr/>
        </p:nvSpPr>
        <p:spPr>
          <a:xfrm>
            <a:off x="6252574" y="2694601"/>
            <a:ext cx="905785" cy="93144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endParaRPr lang="en-US" sz="2400" i="1" dirty="0">
              <a:solidFill>
                <a:prstClr val="black"/>
              </a:solidFill>
              <a:latin typeface="Times New Roman" pitchFamily="18" charset="0"/>
              <a:cs typeface="Times New Roman" pitchFamily="18" charset="0"/>
            </a:endParaRPr>
          </a:p>
        </p:txBody>
      </p:sp>
      <p:cxnSp>
        <p:nvCxnSpPr>
          <p:cNvPr id="46" name="Straight Connector 45"/>
          <p:cNvCxnSpPr>
            <a:stCxn id="45" idx="5"/>
          </p:cNvCxnSpPr>
          <p:nvPr/>
        </p:nvCxnSpPr>
        <p:spPr>
          <a:xfrm>
            <a:off x="7025710" y="3489643"/>
            <a:ext cx="1190302" cy="615910"/>
          </a:xfrm>
          <a:prstGeom prst="line">
            <a:avLst/>
          </a:prstGeom>
          <a:ln w="28575" cmpd="sng">
            <a:solidFill>
              <a:schemeClr val="tx1"/>
            </a:solidFill>
            <a:headEnd type="arrow" w="med" len="med"/>
            <a:tailEnd type="none" w="med" len="med"/>
          </a:ln>
          <a:effectLst/>
        </p:spPr>
        <p:style>
          <a:lnRef idx="2">
            <a:schemeClr val="accent1"/>
          </a:lnRef>
          <a:fillRef idx="0">
            <a:schemeClr val="accent1"/>
          </a:fillRef>
          <a:effectRef idx="1">
            <a:schemeClr val="accent1"/>
          </a:effectRef>
          <a:fontRef idx="minor">
            <a:schemeClr val="tx1"/>
          </a:fontRef>
        </p:style>
      </p:cxnSp>
      <p:cxnSp>
        <p:nvCxnSpPr>
          <p:cNvPr id="47" name="Straight Connector 46"/>
          <p:cNvCxnSpPr>
            <a:endCxn id="45" idx="1"/>
          </p:cNvCxnSpPr>
          <p:nvPr/>
        </p:nvCxnSpPr>
        <p:spPr>
          <a:xfrm>
            <a:off x="5517327" y="2104848"/>
            <a:ext cx="867896" cy="726161"/>
          </a:xfrm>
          <a:prstGeom prst="line">
            <a:avLst/>
          </a:prstGeom>
          <a:ln w="28575" cmpd="sng">
            <a:solidFill>
              <a:schemeClr val="tx1"/>
            </a:solidFill>
            <a:headEnd type="none" w="med" len="med"/>
            <a:tailEnd type="arrow" w="med" len="med"/>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5070763" y="1660770"/>
            <a:ext cx="446564" cy="45378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prstClr val="white"/>
              </a:solidFill>
              <a:latin typeface="Times New Roman" pitchFamily="18" charset="0"/>
              <a:cs typeface="Times New Roman" pitchFamily="18" charset="0"/>
            </a:endParaRPr>
          </a:p>
        </p:txBody>
      </p:sp>
      <p:pic>
        <p:nvPicPr>
          <p:cNvPr id="237" name="Picture 236"/>
          <p:cNvPicPr>
            <a:picLocks noChangeAspect="1"/>
          </p:cNvPicPr>
          <p:nvPr/>
        </p:nvPicPr>
        <p:blipFill>
          <a:blip r:embed="rId3"/>
          <a:stretch>
            <a:fillRect/>
          </a:stretch>
        </p:blipFill>
        <p:spPr>
          <a:xfrm>
            <a:off x="5763278" y="2768021"/>
            <a:ext cx="489296" cy="701632"/>
          </a:xfrm>
          <a:prstGeom prst="rect">
            <a:avLst/>
          </a:prstGeom>
        </p:spPr>
      </p:pic>
      <p:pic>
        <p:nvPicPr>
          <p:cNvPr id="238" name="Picture 237"/>
          <p:cNvPicPr>
            <a:picLocks noChangeAspect="1"/>
          </p:cNvPicPr>
          <p:nvPr/>
        </p:nvPicPr>
        <p:blipFill>
          <a:blip r:embed="rId4"/>
          <a:stretch>
            <a:fillRect/>
          </a:stretch>
        </p:blipFill>
        <p:spPr>
          <a:xfrm>
            <a:off x="3960015" y="3048122"/>
            <a:ext cx="488017" cy="441521"/>
          </a:xfrm>
          <a:prstGeom prst="rect">
            <a:avLst/>
          </a:prstGeom>
        </p:spPr>
      </p:pic>
      <p:sp>
        <p:nvSpPr>
          <p:cNvPr id="157" name="TextBox 156"/>
          <p:cNvSpPr txBox="1"/>
          <p:nvPr/>
        </p:nvSpPr>
        <p:spPr>
          <a:xfrm>
            <a:off x="64571" y="5524826"/>
            <a:ext cx="4525256" cy="1200329"/>
          </a:xfrm>
          <a:prstGeom prst="rect">
            <a:avLst/>
          </a:prstGeom>
          <a:solidFill>
            <a:schemeClr val="bg1"/>
          </a:solidFill>
          <a:ln w="63500">
            <a:solidFill>
              <a:schemeClr val="accent5"/>
            </a:solidFill>
          </a:ln>
        </p:spPr>
        <p:txBody>
          <a:bodyPr wrap="square" rtlCol="0">
            <a:spAutoFit/>
          </a:bodyPr>
          <a:lstStyle/>
          <a:p>
            <a:pPr algn="ctr"/>
            <a:r>
              <a:rPr lang="en-US" sz="2400" dirty="0" smtClean="0">
                <a:solidFill>
                  <a:schemeClr val="accent5">
                    <a:lumMod val="50000"/>
                  </a:schemeClr>
                </a:solidFill>
                <a:latin typeface="Calibri" charset="0"/>
                <a:ea typeface="ＭＳ Ｐゴシック" charset="0"/>
              </a:rPr>
              <a:t>Wisely, KL doesn’t insist on good </a:t>
            </a:r>
            <a:r>
              <a:rPr lang="en-US" sz="2400" dirty="0" smtClean="0">
                <a:solidFill>
                  <a:schemeClr val="accent4">
                    <a:lumMod val="75000"/>
                  </a:schemeClr>
                </a:solidFill>
                <a:latin typeface="Calibri" charset="0"/>
                <a:ea typeface="ＭＳ Ｐゴシック" charset="0"/>
              </a:rPr>
              <a:t>approximations </a:t>
            </a:r>
            <a:r>
              <a:rPr lang="en-US" sz="2400" dirty="0" smtClean="0">
                <a:solidFill>
                  <a:schemeClr val="accent5">
                    <a:lumMod val="50000"/>
                  </a:schemeClr>
                </a:solidFill>
                <a:latin typeface="Calibri" charset="0"/>
                <a:ea typeface="ＭＳ Ｐゴシック" charset="0"/>
              </a:rPr>
              <a:t>for values that are low-probability in the </a:t>
            </a:r>
            <a:r>
              <a:rPr lang="en-US" sz="2400" dirty="0" smtClean="0">
                <a:solidFill>
                  <a:schemeClr val="accent1">
                    <a:lumMod val="75000"/>
                  </a:schemeClr>
                </a:solidFill>
                <a:latin typeface="Calibri" charset="0"/>
                <a:ea typeface="ＭＳ Ｐゴシック" charset="0"/>
              </a:rPr>
              <a:t>belief </a:t>
            </a:r>
            <a:endParaRPr lang="en-US" sz="2400" b="1" dirty="0">
              <a:solidFill>
                <a:schemeClr val="accent1">
                  <a:lumMod val="75000"/>
                </a:schemeClr>
              </a:solidFill>
              <a:latin typeface="Calibri" charset="0"/>
              <a:ea typeface="ＭＳ Ｐゴシック" charset="0"/>
            </a:endParaRPr>
          </a:p>
        </p:txBody>
      </p:sp>
      <p:sp>
        <p:nvSpPr>
          <p:cNvPr id="5" name="TextBox 4"/>
          <p:cNvSpPr txBox="1"/>
          <p:nvPr/>
        </p:nvSpPr>
        <p:spPr>
          <a:xfrm>
            <a:off x="6898476" y="1483480"/>
            <a:ext cx="2158897" cy="1015663"/>
          </a:xfrm>
          <a:prstGeom prst="rect">
            <a:avLst/>
          </a:prstGeom>
          <a:noFill/>
        </p:spPr>
        <p:txBody>
          <a:bodyPr wrap="square" rtlCol="0">
            <a:spAutoFit/>
          </a:bodyPr>
          <a:lstStyle/>
          <a:p>
            <a:r>
              <a:rPr lang="en-US" sz="2000" dirty="0" smtClean="0">
                <a:solidFill>
                  <a:schemeClr val="accent4">
                    <a:lumMod val="75000"/>
                  </a:schemeClr>
                </a:solidFill>
              </a:rPr>
              <a:t>“I prefer Tue/Thu, and I’m away the last week of July.”</a:t>
            </a:r>
            <a:endParaRPr lang="en-US" sz="2000" dirty="0">
              <a:solidFill>
                <a:schemeClr val="accent4">
                  <a:lumMod val="75000"/>
                </a:schemeClr>
              </a:solidFill>
            </a:endParaRPr>
          </a:p>
        </p:txBody>
      </p:sp>
      <p:graphicFrame>
        <p:nvGraphicFramePr>
          <p:cNvPr id="158" name="Table 157"/>
          <p:cNvGraphicFramePr>
            <a:graphicFrameLocks noGrp="1"/>
          </p:cNvGraphicFramePr>
          <p:nvPr>
            <p:extLst>
              <p:ext uri="{D42A27DB-BD31-4B8C-83A1-F6EECF244321}">
                <p14:modId xmlns:p14="http://schemas.microsoft.com/office/powerpoint/2010/main" val="2925489571"/>
              </p:ext>
            </p:extLst>
          </p:nvPr>
        </p:nvGraphicFramePr>
        <p:xfrm>
          <a:off x="6006983" y="1682546"/>
          <a:ext cx="783992" cy="731520"/>
        </p:xfrm>
        <a:graphic>
          <a:graphicData uri="http://schemas.openxmlformats.org/drawingml/2006/table">
            <a:tbl>
              <a:tblPr bandRow="1">
                <a:tableStyleId>{69C7853C-536D-4A76-A0AE-DD22124D55A5}</a:tableStyleId>
              </a:tblPr>
              <a:tblGrid>
                <a:gridCol w="444059"/>
                <a:gridCol w="339933"/>
              </a:tblGrid>
              <a:tr h="186966">
                <a:tc>
                  <a:txBody>
                    <a:bodyPr/>
                    <a:lstStyle/>
                    <a:p>
                      <a:pPr algn="ctr"/>
                      <a:r>
                        <a:rPr kumimoji="0" lang="en-US" sz="1600" b="0" i="0" u="none" strike="noStrike" kern="1200" cap="none" spc="0" normalizeH="0" baseline="0" noProof="0" dirty="0" smtClean="0">
                          <a:ln>
                            <a:noFill/>
                          </a:ln>
                          <a:solidFill>
                            <a:prstClr val="black"/>
                          </a:solidFill>
                          <a:effectLst/>
                          <a:uLnTx/>
                          <a:uFillTx/>
                          <a:latin typeface="+mn-lt"/>
                        </a:rPr>
                        <a:t>Tue</a:t>
                      </a:r>
                      <a:endParaRPr lang="en-US" sz="1600" dirty="0">
                        <a:latin typeface="Handwriting - Dakota"/>
                        <a:cs typeface="Handwriting - Dakota"/>
                      </a:endParaRPr>
                    </a:p>
                  </a:txBody>
                  <a:tcPr marL="0" marR="0" marT="0" marB="0" anchor="ctr"/>
                </a:tc>
                <a:tc>
                  <a:txBody>
                    <a:bodyPr/>
                    <a:lstStyle/>
                    <a:p>
                      <a:pPr algn="ctr"/>
                      <a:r>
                        <a:rPr lang="en-US" sz="1600" dirty="0" smtClean="0"/>
                        <a:t>1.0</a:t>
                      </a:r>
                      <a:endParaRPr lang="en-US" sz="1600" dirty="0"/>
                    </a:p>
                  </a:txBody>
                  <a:tcPr marL="0" marR="0" marT="0" marB="0" anchor="ctr"/>
                </a:tc>
              </a:tr>
              <a:tr h="186966">
                <a:tc>
                  <a:txBody>
                    <a:bodyPr/>
                    <a:lstStyle/>
                    <a:p>
                      <a:pPr algn="ctr"/>
                      <a:r>
                        <a:rPr lang="en-US" sz="1600" dirty="0" smtClean="0"/>
                        <a:t>Thu</a:t>
                      </a:r>
                      <a:endParaRPr lang="en-US" sz="1600" dirty="0">
                        <a:latin typeface="Handwriting - Dakota"/>
                        <a:cs typeface="Handwriting - Dakota"/>
                      </a:endParaRPr>
                    </a:p>
                  </a:txBody>
                  <a:tcPr marL="0" marR="0" marT="0" marB="0" anchor="ctr"/>
                </a:tc>
                <a:tc>
                  <a:txBody>
                    <a:bodyPr/>
                    <a:lstStyle/>
                    <a:p>
                      <a:pPr algn="ctr"/>
                      <a:r>
                        <a:rPr lang="en-US" sz="1600" dirty="0" smtClean="0"/>
                        <a:t>1.0</a:t>
                      </a:r>
                      <a:endParaRPr lang="en-US" sz="1600" dirty="0"/>
                    </a:p>
                  </a:txBody>
                  <a:tcPr marL="0" marR="0" marT="0" marB="0" anchor="ctr"/>
                </a:tc>
              </a:tr>
              <a:tr h="186966">
                <a:tc>
                  <a:txBody>
                    <a:bodyPr/>
                    <a:lstStyle/>
                    <a:p>
                      <a:pPr algn="ctr"/>
                      <a:r>
                        <a:rPr lang="en-US" sz="1600" dirty="0" smtClean="0"/>
                        <a:t>last</a:t>
                      </a:r>
                      <a:endParaRPr lang="en-US" sz="1600" dirty="0">
                        <a:latin typeface="Handwriting - Dakota"/>
                        <a:cs typeface="Handwriting - Dakota"/>
                      </a:endParaRPr>
                    </a:p>
                  </a:txBody>
                  <a:tcPr marL="0" marR="0" marT="0" marB="0" anchor="ctr"/>
                </a:tc>
                <a:tc>
                  <a:txBody>
                    <a:bodyPr/>
                    <a:lstStyle/>
                    <a:p>
                      <a:pPr algn="ctr"/>
                      <a:r>
                        <a:rPr lang="en-US" sz="1600" dirty="0" smtClean="0"/>
                        <a:t>-3.0</a:t>
                      </a:r>
                      <a:endParaRPr lang="en-US" sz="1600" dirty="0"/>
                    </a:p>
                  </a:txBody>
                  <a:tcPr marL="0" marR="0" marT="0" marB="0" anchor="ctr"/>
                </a:tc>
              </a:tr>
            </a:tbl>
          </a:graphicData>
        </a:graphic>
      </p:graphicFrame>
      <p:sp>
        <p:nvSpPr>
          <p:cNvPr id="159" name="TextBox 158"/>
          <p:cNvSpPr txBox="1"/>
          <p:nvPr/>
        </p:nvSpPr>
        <p:spPr>
          <a:xfrm>
            <a:off x="5558959" y="4860357"/>
            <a:ext cx="3498414" cy="2000548"/>
          </a:xfrm>
          <a:prstGeom prst="rect">
            <a:avLst/>
          </a:prstGeom>
          <a:noFill/>
        </p:spPr>
        <p:txBody>
          <a:bodyPr wrap="square" rtlCol="0">
            <a:spAutoFit/>
          </a:bodyPr>
          <a:lstStyle/>
          <a:p>
            <a:r>
              <a:rPr lang="en-US" sz="2000" dirty="0" smtClean="0">
                <a:solidFill>
                  <a:schemeClr val="accent5">
                    <a:lumMod val="50000"/>
                  </a:schemeClr>
                </a:solidFill>
              </a:rPr>
              <a:t>(This is an </a:t>
            </a:r>
            <a:r>
              <a:rPr lang="en-US" sz="2000" dirty="0" smtClean="0">
                <a:solidFill>
                  <a:schemeClr val="accent4">
                    <a:lumMod val="75000"/>
                  </a:schemeClr>
                </a:solidFill>
              </a:rPr>
              <a:t>approximation</a:t>
            </a:r>
            <a:r>
              <a:rPr lang="en-US" sz="2000" dirty="0" smtClean="0">
                <a:solidFill>
                  <a:schemeClr val="accent5">
                    <a:lumMod val="50000"/>
                  </a:schemeClr>
                </a:solidFill>
              </a:rPr>
              <a:t> to my </a:t>
            </a:r>
            <a:r>
              <a:rPr lang="en-US" sz="2000" dirty="0" smtClean="0">
                <a:solidFill>
                  <a:schemeClr val="accent1">
                    <a:lumMod val="75000"/>
                  </a:schemeClr>
                </a:solidFill>
                <a:latin typeface="Calibri" charset="0"/>
                <a:ea typeface="ＭＳ Ｐゴシック" charset="0"/>
              </a:rPr>
              <a:t>true schedule</a:t>
            </a:r>
            <a:r>
              <a:rPr lang="en-US" sz="2000" dirty="0" smtClean="0">
                <a:solidFill>
                  <a:schemeClr val="accent5">
                    <a:lumMod val="50000"/>
                  </a:schemeClr>
                </a:solidFill>
              </a:rPr>
              <a:t>.  I’m not actually free on all Tue/Thu, but the bad Tue/Thu dates have already been ruled out by messages from other folks.) </a:t>
            </a:r>
            <a:endParaRPr lang="en-US" sz="2000" dirty="0">
              <a:solidFill>
                <a:schemeClr val="accent5">
                  <a:lumMod val="50000"/>
                </a:schemeClr>
              </a:solidFill>
            </a:endParaRPr>
          </a:p>
        </p:txBody>
      </p:sp>
      <p:pic>
        <p:nvPicPr>
          <p:cNvPr id="10" name="Picture 9"/>
          <p:cNvPicPr>
            <a:picLocks noChangeAspect="1"/>
          </p:cNvPicPr>
          <p:nvPr/>
        </p:nvPicPr>
        <p:blipFill>
          <a:blip r:embed="rId5">
            <a:clrChange>
              <a:clrFrom>
                <a:srgbClr val="FFFFFF"/>
              </a:clrFrom>
              <a:clrTo>
                <a:srgbClr val="FFFFFF">
                  <a:alpha val="0"/>
                </a:srgbClr>
              </a:clrTo>
            </a:clrChange>
            <a:duotone>
              <a:schemeClr val="accent1">
                <a:shade val="45000"/>
                <a:satMod val="135000"/>
              </a:schemeClr>
              <a:prstClr val="white"/>
            </a:duotone>
            <a:extLst>
              <a:ext uri="{28A0092B-C50C-407E-A947-70E740481C1C}">
                <a14:useLocalDpi xmlns:a14="http://schemas.microsoft.com/office/drawing/2010/main" val="0"/>
              </a:ext>
            </a:extLst>
          </a:blip>
          <a:stretch>
            <a:fillRect/>
          </a:stretch>
        </p:blipFill>
        <p:spPr>
          <a:xfrm>
            <a:off x="2532247" y="1587433"/>
            <a:ext cx="1166992" cy="1166992"/>
          </a:xfrm>
          <a:prstGeom prst="rect">
            <a:avLst/>
          </a:prstGeom>
        </p:spPr>
      </p:pic>
    </p:spTree>
    <p:extLst>
      <p:ext uri="{BB962C8B-B14F-4D97-AF65-F5344CB8AC3E}">
        <p14:creationId xmlns:p14="http://schemas.microsoft.com/office/powerpoint/2010/main" val="34740668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8"/>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2" presetClass="entr" presetSubtype="2" fill="hold" grpId="0" nodeType="clickEffect">
                                  <p:stCondLst>
                                    <p:cond delay="0"/>
                                  </p:stCondLst>
                                  <p:childTnLst>
                                    <p:set>
                                      <p:cBhvr>
                                        <p:cTn id="14" dur="1" fill="hold">
                                          <p:stCondLst>
                                            <p:cond delay="0"/>
                                          </p:stCondLst>
                                        </p:cTn>
                                        <p:tgtEl>
                                          <p:spTgt spid="5"/>
                                        </p:tgtEl>
                                        <p:attrNameLst>
                                          <p:attrName>style.visibility</p:attrName>
                                        </p:attrNameLst>
                                      </p:cBhvr>
                                      <p:to>
                                        <p:strVal val="visible"/>
                                      </p:to>
                                    </p:set>
                                    <p:anim calcmode="lin" valueType="num">
                                      <p:cBhvr additive="base">
                                        <p:cTn id="15" dur="500" fill="hold"/>
                                        <p:tgtEl>
                                          <p:spTgt spid="5"/>
                                        </p:tgtEl>
                                        <p:attrNameLst>
                                          <p:attrName>ppt_x</p:attrName>
                                        </p:attrNameLst>
                                      </p:cBhvr>
                                      <p:tavLst>
                                        <p:tav tm="0">
                                          <p:val>
                                            <p:strVal val="1+#ppt_w/2"/>
                                          </p:val>
                                        </p:tav>
                                        <p:tav tm="100000">
                                          <p:val>
                                            <p:strVal val="#ppt_x"/>
                                          </p:val>
                                        </p:tav>
                                      </p:tavLst>
                                    </p:anim>
                                    <p:anim calcmode="lin" valueType="num">
                                      <p:cBhvr additive="base">
                                        <p:cTn id="16" dur="500" fill="hold"/>
                                        <p:tgtEl>
                                          <p:spTgt spid="5"/>
                                        </p:tgtEl>
                                        <p:attrNameLst>
                                          <p:attrName>ppt_y</p:attrName>
                                        </p:attrNameLst>
                                      </p:cBhvr>
                                      <p:tavLst>
                                        <p:tav tm="0">
                                          <p:val>
                                            <p:strVal val="#ppt_y"/>
                                          </p:val>
                                        </p:tav>
                                        <p:tav tm="100000">
                                          <p:val>
                                            <p:strVal val="#ppt_y"/>
                                          </p:val>
                                        </p:tav>
                                      </p:tavLst>
                                    </p:anim>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grpId="0" nodeType="clickEffect">
                                  <p:stCondLst>
                                    <p:cond delay="0"/>
                                  </p:stCondLst>
                                  <p:childTnLst>
                                    <p:set>
                                      <p:cBhvr>
                                        <p:cTn id="20" dur="1" fill="hold">
                                          <p:stCondLst>
                                            <p:cond delay="0"/>
                                          </p:stCondLst>
                                        </p:cTn>
                                        <p:tgtEl>
                                          <p:spTgt spid="159"/>
                                        </p:tgtEl>
                                        <p:attrNameLst>
                                          <p:attrName>style.visibility</p:attrName>
                                        </p:attrNameLst>
                                      </p:cBhvr>
                                      <p:to>
                                        <p:strVal val="visible"/>
                                      </p:to>
                                    </p:set>
                                    <p:anim calcmode="lin" valueType="num">
                                      <p:cBhvr additive="base">
                                        <p:cTn id="21" dur="500" fill="hold"/>
                                        <p:tgtEl>
                                          <p:spTgt spid="159"/>
                                        </p:tgtEl>
                                        <p:attrNameLst>
                                          <p:attrName>ppt_x</p:attrName>
                                        </p:attrNameLst>
                                      </p:cBhvr>
                                      <p:tavLst>
                                        <p:tav tm="0">
                                          <p:val>
                                            <p:strVal val="#ppt_x"/>
                                          </p:val>
                                        </p:tav>
                                        <p:tav tm="100000">
                                          <p:val>
                                            <p:strVal val="#ppt_x"/>
                                          </p:val>
                                        </p:tav>
                                      </p:tavLst>
                                    </p:anim>
                                    <p:anim calcmode="lin" valueType="num">
                                      <p:cBhvr additive="base">
                                        <p:cTn id="22" dur="500" fill="hold"/>
                                        <p:tgtEl>
                                          <p:spTgt spid="159"/>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159" grpId="0"/>
    </p:bldLst>
  </p:timing>
</p:sld>
</file>

<file path=ppt/slides/slide3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2705" name="Title 1"/>
          <p:cNvSpPr>
            <a:spLocks noGrp="1"/>
          </p:cNvSpPr>
          <p:nvPr>
            <p:ph type="title" idx="4294967295"/>
          </p:nvPr>
        </p:nvSpPr>
        <p:spPr/>
        <p:txBody>
          <a:bodyPr/>
          <a:lstStyle/>
          <a:p>
            <a:r>
              <a:rPr lang="en-US" sz="4000" smtClean="0"/>
              <a:t>Expectation Propagation</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B6F51967-4C92-4401-8C19-6228DD9CFF8E}" type="slidenum">
              <a:rPr lang="en-US" sz="1200">
                <a:solidFill>
                  <a:schemeClr val="tx1">
                    <a:tint val="75000"/>
                  </a:schemeClr>
                </a:solidFill>
                <a:latin typeface="+mn-lt"/>
                <a:cs typeface="+mn-cs"/>
              </a:rPr>
              <a:pPr algn="r" fontAlgn="auto">
                <a:spcBef>
                  <a:spcPts val="0"/>
                </a:spcBef>
                <a:spcAft>
                  <a:spcPts val="0"/>
                </a:spcAft>
                <a:defRPr/>
              </a:pPr>
              <a:t>319</a:t>
            </a:fld>
            <a:endParaRPr lang="en-US" sz="1200">
              <a:solidFill>
                <a:schemeClr val="tx1">
                  <a:tint val="75000"/>
                </a:schemeClr>
              </a:solidFill>
              <a:latin typeface="+mn-lt"/>
              <a:cs typeface="+mn-cs"/>
            </a:endParaRPr>
          </a:p>
        </p:txBody>
      </p:sp>
      <p:sp>
        <p:nvSpPr>
          <p:cNvPr id="5" name="TextBox 4"/>
          <p:cNvSpPr txBox="1"/>
          <p:nvPr/>
        </p:nvSpPr>
        <p:spPr>
          <a:xfrm>
            <a:off x="0" y="6446838"/>
            <a:ext cx="2308225" cy="411162"/>
          </a:xfrm>
          <a:prstGeom prst="rect">
            <a:avLst/>
          </a:prstGeom>
          <a:solidFill>
            <a:schemeClr val="accent6">
              <a:lumMod val="60000"/>
              <a:lumOff val="40000"/>
            </a:schemeClr>
          </a:solidFill>
        </p:spPr>
        <p:txBody>
          <a:bodyPr anchor="ctr"/>
          <a:lstStyle/>
          <a:p>
            <a:pPr fontAlgn="auto">
              <a:spcBef>
                <a:spcPts val="0"/>
              </a:spcBef>
              <a:spcAft>
                <a:spcPts val="0"/>
              </a:spcAft>
              <a:defRPr/>
            </a:pPr>
            <a:r>
              <a:rPr lang="en-US" sz="1800" dirty="0">
                <a:latin typeface="+mn-lt"/>
                <a:cs typeface="+mn-cs"/>
              </a:rPr>
              <a:t>(Hall &amp; Klein, 2012)</a:t>
            </a:r>
          </a:p>
        </p:txBody>
      </p:sp>
      <p:sp>
        <p:nvSpPr>
          <p:cNvPr id="7" name="TextBox 6"/>
          <p:cNvSpPr txBox="1"/>
          <p:nvPr/>
        </p:nvSpPr>
        <p:spPr>
          <a:xfrm>
            <a:off x="0" y="0"/>
            <a:ext cx="3568700" cy="411163"/>
          </a:xfrm>
          <a:prstGeom prst="rect">
            <a:avLst/>
          </a:prstGeom>
          <a:solidFill>
            <a:schemeClr val="accent6">
              <a:lumMod val="60000"/>
              <a:lumOff val="40000"/>
            </a:schemeClr>
          </a:solidFill>
        </p:spPr>
        <p:txBody>
          <a:bodyPr anchor="ctr"/>
          <a:lstStyle/>
          <a:p>
            <a:pPr fontAlgn="auto">
              <a:spcBef>
                <a:spcPts val="0"/>
              </a:spcBef>
              <a:spcAft>
                <a:spcPts val="0"/>
              </a:spcAft>
              <a:defRPr/>
            </a:pPr>
            <a:r>
              <a:rPr lang="en-US" sz="2200" dirty="0">
                <a:latin typeface="+mn-lt"/>
                <a:cs typeface="+mn-cs"/>
              </a:rPr>
              <a:t>Example: Factored PCFGs</a:t>
            </a:r>
          </a:p>
        </p:txBody>
      </p:sp>
      <p:pic>
        <p:nvPicPr>
          <p:cNvPr id="72709" name="Picture 7" descr="hall-12-ep-factors.png"/>
          <p:cNvPicPr>
            <a:picLocks noChangeAspect="1"/>
          </p:cNvPicPr>
          <p:nvPr/>
        </p:nvPicPr>
        <p:blipFill>
          <a:blip r:embed="rId2">
            <a:clrChange>
              <a:clrFrom>
                <a:srgbClr val="FFFFFF"/>
              </a:clrFrom>
              <a:clrTo>
                <a:srgbClr val="FFFFFF">
                  <a:alpha val="0"/>
                </a:srgbClr>
              </a:clrTo>
            </a:clrChange>
          </a:blip>
          <a:srcRect/>
          <a:stretch>
            <a:fillRect/>
          </a:stretch>
        </p:blipFill>
        <p:spPr bwMode="auto">
          <a:xfrm>
            <a:off x="4329113" y="3692525"/>
            <a:ext cx="4014787" cy="3097213"/>
          </a:xfrm>
          <a:prstGeom prst="rect">
            <a:avLst/>
          </a:prstGeom>
          <a:noFill/>
          <a:ln w="9525">
            <a:noFill/>
            <a:miter lim="800000"/>
            <a:headEnd/>
            <a:tailEnd/>
          </a:ln>
        </p:spPr>
      </p:pic>
      <p:sp>
        <p:nvSpPr>
          <p:cNvPr id="72710" name="Content Placeholder 2"/>
          <p:cNvSpPr>
            <a:spLocks noGrp="1"/>
          </p:cNvSpPr>
          <p:nvPr>
            <p:ph idx="4294967295"/>
          </p:nvPr>
        </p:nvSpPr>
        <p:spPr>
          <a:xfrm>
            <a:off x="457200" y="1211263"/>
            <a:ext cx="3748088" cy="5045075"/>
          </a:xfrm>
        </p:spPr>
        <p:txBody>
          <a:bodyPr/>
          <a:lstStyle/>
          <a:p>
            <a:pPr>
              <a:lnSpc>
                <a:spcPct val="80000"/>
              </a:lnSpc>
            </a:pPr>
            <a:r>
              <a:rPr lang="en-US" sz="2500" smtClean="0"/>
              <a:t>Task: Constituency parsing, with factored annotations</a:t>
            </a:r>
          </a:p>
          <a:p>
            <a:pPr lvl="1">
              <a:lnSpc>
                <a:spcPct val="80000"/>
              </a:lnSpc>
            </a:pPr>
            <a:r>
              <a:rPr lang="en-US" sz="2200" smtClean="0"/>
              <a:t>Lexical annotations</a:t>
            </a:r>
          </a:p>
          <a:p>
            <a:pPr lvl="1">
              <a:lnSpc>
                <a:spcPct val="80000"/>
              </a:lnSpc>
            </a:pPr>
            <a:r>
              <a:rPr lang="en-US" sz="2200" smtClean="0"/>
              <a:t>Parent annotations</a:t>
            </a:r>
          </a:p>
          <a:p>
            <a:pPr lvl="1">
              <a:lnSpc>
                <a:spcPct val="80000"/>
              </a:lnSpc>
            </a:pPr>
            <a:r>
              <a:rPr lang="en-US" sz="2200" smtClean="0"/>
              <a:t>Latent annotations</a:t>
            </a:r>
          </a:p>
          <a:p>
            <a:pPr>
              <a:lnSpc>
                <a:spcPct val="80000"/>
              </a:lnSpc>
            </a:pPr>
            <a:r>
              <a:rPr lang="en-US" sz="2500" smtClean="0"/>
              <a:t>Approach:</a:t>
            </a:r>
          </a:p>
          <a:p>
            <a:pPr lvl="1">
              <a:lnSpc>
                <a:spcPct val="80000"/>
              </a:lnSpc>
            </a:pPr>
            <a:r>
              <a:rPr lang="en-US" sz="2200" smtClean="0"/>
              <a:t>Sentence specific approximation is an anchored grammar:</a:t>
            </a:r>
            <a:br>
              <a:rPr lang="en-US" sz="2200" smtClean="0"/>
            </a:br>
            <a:r>
              <a:rPr lang="en-US" sz="2200" i="1" smtClean="0">
                <a:latin typeface="Times New Roman" pitchFamily="18" charset="0"/>
                <a:cs typeface="Times New Roman" pitchFamily="18" charset="0"/>
              </a:rPr>
              <a:t>q(A </a:t>
            </a:r>
            <a:r>
              <a:rPr lang="en-US" sz="2200" i="1" smtClean="0">
                <a:latin typeface="Times New Roman" pitchFamily="18" charset="0"/>
                <a:cs typeface="Times New Roman" pitchFamily="18" charset="0"/>
                <a:sym typeface="Wingdings" pitchFamily="2" charset="2"/>
              </a:rPr>
              <a:t> B C, i, j, k)</a:t>
            </a:r>
          </a:p>
          <a:p>
            <a:pPr lvl="1">
              <a:lnSpc>
                <a:spcPct val="80000"/>
              </a:lnSpc>
            </a:pPr>
            <a:r>
              <a:rPr lang="en-US" sz="2200" smtClean="0">
                <a:cs typeface="Times New Roman" pitchFamily="18" charset="0"/>
                <a:sym typeface="Wingdings" pitchFamily="2" charset="2"/>
              </a:rPr>
              <a:t>Sending messages is equivalent to marginalizing out the annotations</a:t>
            </a:r>
            <a:endParaRPr lang="en-US" sz="2200" smtClean="0">
              <a:cs typeface="Times New Roman" pitchFamily="18" charset="0"/>
            </a:endParaRPr>
          </a:p>
        </p:txBody>
      </p:sp>
      <p:cxnSp>
        <p:nvCxnSpPr>
          <p:cNvPr id="168" name="Straight Connector 167"/>
          <p:cNvCxnSpPr>
            <a:endCxn id="170" idx="3"/>
          </p:cNvCxnSpPr>
          <p:nvPr/>
        </p:nvCxnSpPr>
        <p:spPr>
          <a:xfrm flipV="1">
            <a:off x="6638925" y="1344613"/>
            <a:ext cx="882650" cy="466725"/>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69" name="Rectangle 168"/>
          <p:cNvSpPr/>
          <p:nvPr/>
        </p:nvSpPr>
        <p:spPr>
          <a:xfrm>
            <a:off x="7521575" y="1073150"/>
            <a:ext cx="392113" cy="39052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170" name="Oval 169"/>
          <p:cNvSpPr/>
          <p:nvPr/>
        </p:nvSpPr>
        <p:spPr>
          <a:xfrm>
            <a:off x="5875338" y="1552575"/>
            <a:ext cx="795337" cy="80486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endParaRPr lang="en-US" sz="2400" i="1">
              <a:solidFill>
                <a:schemeClr val="tx1"/>
              </a:solidFill>
              <a:latin typeface="Times New Roman" pitchFamily="18" charset="0"/>
              <a:cs typeface="Times New Roman" pitchFamily="18" charset="0"/>
            </a:endParaRPr>
          </a:p>
        </p:txBody>
      </p:sp>
      <p:sp>
        <p:nvSpPr>
          <p:cNvPr id="171" name="Rectangle 170"/>
          <p:cNvSpPr/>
          <p:nvPr/>
        </p:nvSpPr>
        <p:spPr>
          <a:xfrm>
            <a:off x="6096000" y="3230563"/>
            <a:ext cx="390525" cy="392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cxnSp>
        <p:nvCxnSpPr>
          <p:cNvPr id="172" name="Straight Connector 171"/>
          <p:cNvCxnSpPr>
            <a:stCxn id="170" idx="4"/>
            <a:endCxn id="171" idx="0"/>
          </p:cNvCxnSpPr>
          <p:nvPr/>
        </p:nvCxnSpPr>
        <p:spPr>
          <a:xfrm>
            <a:off x="6273800" y="2371725"/>
            <a:ext cx="17463" cy="844550"/>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1" name="Straight Connector 190"/>
          <p:cNvCxnSpPr>
            <a:endCxn id="170" idx="1"/>
          </p:cNvCxnSpPr>
          <p:nvPr/>
        </p:nvCxnSpPr>
        <p:spPr>
          <a:xfrm>
            <a:off x="5334000" y="1371600"/>
            <a:ext cx="661988" cy="268288"/>
          </a:xfrm>
          <a:prstGeom prst="line">
            <a:avLst/>
          </a:prstGeom>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92" name="Rectangle 191"/>
          <p:cNvSpPr/>
          <p:nvPr/>
        </p:nvSpPr>
        <p:spPr>
          <a:xfrm>
            <a:off x="4916488" y="1119188"/>
            <a:ext cx="392112" cy="392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800" i="1">
              <a:solidFill>
                <a:schemeClr val="bg1"/>
              </a:solidFill>
              <a:latin typeface="Times New Roman" pitchFamily="18" charset="0"/>
              <a:cs typeface="Times New Roman" pitchFamily="18" charset="0"/>
            </a:endParaRPr>
          </a:p>
        </p:txBody>
      </p:sp>
      <p:sp>
        <p:nvSpPr>
          <p:cNvPr id="72759" name="Freeform 39"/>
          <p:cNvSpPr>
            <a:spLocks/>
          </p:cNvSpPr>
          <p:nvPr/>
        </p:nvSpPr>
        <p:spPr bwMode="auto">
          <a:xfrm>
            <a:off x="5448300" y="1206500"/>
            <a:ext cx="1649413" cy="1684338"/>
          </a:xfrm>
          <a:custGeom>
            <a:avLst/>
            <a:gdLst>
              <a:gd name="T0" fmla="*/ 28 w 1170"/>
              <a:gd name="T1" fmla="*/ 461 h 1158"/>
              <a:gd name="T2" fmla="*/ 61 w 1170"/>
              <a:gd name="T3" fmla="*/ 541 h 1158"/>
              <a:gd name="T4" fmla="*/ 64 w 1170"/>
              <a:gd name="T5" fmla="*/ 553 h 1158"/>
              <a:gd name="T6" fmla="*/ 90 w 1170"/>
              <a:gd name="T7" fmla="*/ 566 h 1158"/>
              <a:gd name="T8" fmla="*/ 139 w 1170"/>
              <a:gd name="T9" fmla="*/ 585 h 1158"/>
              <a:gd name="T10" fmla="*/ 194 w 1170"/>
              <a:gd name="T11" fmla="*/ 606 h 1158"/>
              <a:gd name="T12" fmla="*/ 256 w 1170"/>
              <a:gd name="T13" fmla="*/ 628 h 1158"/>
              <a:gd name="T14" fmla="*/ 303 w 1170"/>
              <a:gd name="T15" fmla="*/ 606 h 1158"/>
              <a:gd name="T16" fmla="*/ 325 w 1170"/>
              <a:gd name="T17" fmla="*/ 596 h 1158"/>
              <a:gd name="T18" fmla="*/ 357 w 1170"/>
              <a:gd name="T19" fmla="*/ 583 h 1158"/>
              <a:gd name="T20" fmla="*/ 392 w 1170"/>
              <a:gd name="T21" fmla="*/ 563 h 1158"/>
              <a:gd name="T22" fmla="*/ 424 w 1170"/>
              <a:gd name="T23" fmla="*/ 544 h 1158"/>
              <a:gd name="T24" fmla="*/ 432 w 1170"/>
              <a:gd name="T25" fmla="*/ 535 h 1158"/>
              <a:gd name="T26" fmla="*/ 481 w 1170"/>
              <a:gd name="T27" fmla="*/ 464 h 1158"/>
              <a:gd name="T28" fmla="*/ 496 w 1170"/>
              <a:gd name="T29" fmla="*/ 439 h 1158"/>
              <a:gd name="T30" fmla="*/ 506 w 1170"/>
              <a:gd name="T31" fmla="*/ 345 h 1158"/>
              <a:gd name="T32" fmla="*/ 494 w 1170"/>
              <a:gd name="T33" fmla="*/ 160 h 1158"/>
              <a:gd name="T34" fmla="*/ 484 w 1170"/>
              <a:gd name="T35" fmla="*/ 113 h 1158"/>
              <a:gd name="T36" fmla="*/ 472 w 1170"/>
              <a:gd name="T37" fmla="*/ 60 h 1158"/>
              <a:gd name="T38" fmla="*/ 416 w 1170"/>
              <a:gd name="T39" fmla="*/ 38 h 1158"/>
              <a:gd name="T40" fmla="*/ 322 w 1170"/>
              <a:gd name="T41" fmla="*/ 0 h 1158"/>
              <a:gd name="T42" fmla="*/ 214 w 1170"/>
              <a:gd name="T43" fmla="*/ 5 h 1158"/>
              <a:gd name="T44" fmla="*/ 134 w 1170"/>
              <a:gd name="T45" fmla="*/ 22 h 1158"/>
              <a:gd name="T46" fmla="*/ 84 w 1170"/>
              <a:gd name="T47" fmla="*/ 61 h 1158"/>
              <a:gd name="T48" fmla="*/ 61 w 1170"/>
              <a:gd name="T49" fmla="*/ 99 h 1158"/>
              <a:gd name="T50" fmla="*/ 41 w 1170"/>
              <a:gd name="T51" fmla="*/ 173 h 1158"/>
              <a:gd name="T52" fmla="*/ 22 w 1170"/>
              <a:gd name="T53" fmla="*/ 237 h 1158"/>
              <a:gd name="T54" fmla="*/ 20 w 1170"/>
              <a:gd name="T55" fmla="*/ 257 h 1158"/>
              <a:gd name="T56" fmla="*/ 14 w 1170"/>
              <a:gd name="T57" fmla="*/ 275 h 1158"/>
              <a:gd name="T58" fmla="*/ 18 w 1170"/>
              <a:gd name="T59" fmla="*/ 433 h 1158"/>
              <a:gd name="T60" fmla="*/ 28 w 1170"/>
              <a:gd name="T61" fmla="*/ 461 h 1158"/>
              <a:gd name="T62" fmla="*/ 0 60000 65536"/>
              <a:gd name="T63" fmla="*/ 0 60000 65536"/>
              <a:gd name="T64" fmla="*/ 0 60000 65536"/>
              <a:gd name="T65" fmla="*/ 0 60000 65536"/>
              <a:gd name="T66" fmla="*/ 0 60000 65536"/>
              <a:gd name="T67" fmla="*/ 0 60000 65536"/>
              <a:gd name="T68" fmla="*/ 0 60000 65536"/>
              <a:gd name="T69" fmla="*/ 0 60000 65536"/>
              <a:gd name="T70" fmla="*/ 0 60000 65536"/>
              <a:gd name="T71" fmla="*/ 0 60000 65536"/>
              <a:gd name="T72" fmla="*/ 0 60000 65536"/>
              <a:gd name="T73" fmla="*/ 0 60000 65536"/>
              <a:gd name="T74" fmla="*/ 0 60000 65536"/>
              <a:gd name="T75" fmla="*/ 0 60000 65536"/>
              <a:gd name="T76" fmla="*/ 0 60000 65536"/>
              <a:gd name="T77" fmla="*/ 0 60000 65536"/>
              <a:gd name="T78" fmla="*/ 0 60000 65536"/>
              <a:gd name="T79" fmla="*/ 0 60000 65536"/>
              <a:gd name="T80" fmla="*/ 0 60000 65536"/>
              <a:gd name="T81" fmla="*/ 0 60000 65536"/>
              <a:gd name="T82" fmla="*/ 0 60000 65536"/>
              <a:gd name="T83" fmla="*/ 0 60000 65536"/>
              <a:gd name="T84" fmla="*/ 0 60000 65536"/>
              <a:gd name="T85" fmla="*/ 0 60000 65536"/>
              <a:gd name="T86" fmla="*/ 0 60000 65536"/>
              <a:gd name="T87" fmla="*/ 0 60000 65536"/>
              <a:gd name="T88" fmla="*/ 0 60000 65536"/>
              <a:gd name="T89" fmla="*/ 0 60000 65536"/>
              <a:gd name="T90" fmla="*/ 0 60000 65536"/>
              <a:gd name="T91" fmla="*/ 0 60000 65536"/>
              <a:gd name="T92" fmla="*/ 0 60000 65536"/>
              <a:gd name="T93" fmla="*/ 0 w 1170"/>
              <a:gd name="T94" fmla="*/ 0 h 1158"/>
              <a:gd name="T95" fmla="*/ 1170 w 1170"/>
              <a:gd name="T96" fmla="*/ 1158 h 1158"/>
            </a:gdLst>
            <a:ahLst/>
            <a:cxnLst>
              <a:cxn ang="T62">
                <a:pos x="T0" y="T1"/>
              </a:cxn>
              <a:cxn ang="T63">
                <a:pos x="T2" y="T3"/>
              </a:cxn>
              <a:cxn ang="T64">
                <a:pos x="T4" y="T5"/>
              </a:cxn>
              <a:cxn ang="T65">
                <a:pos x="T6" y="T7"/>
              </a:cxn>
              <a:cxn ang="T66">
                <a:pos x="T8" y="T9"/>
              </a:cxn>
              <a:cxn ang="T67">
                <a:pos x="T10" y="T11"/>
              </a:cxn>
              <a:cxn ang="T68">
                <a:pos x="T12" y="T13"/>
              </a:cxn>
              <a:cxn ang="T69">
                <a:pos x="T14" y="T15"/>
              </a:cxn>
              <a:cxn ang="T70">
                <a:pos x="T16" y="T17"/>
              </a:cxn>
              <a:cxn ang="T71">
                <a:pos x="T18" y="T19"/>
              </a:cxn>
              <a:cxn ang="T72">
                <a:pos x="T20" y="T21"/>
              </a:cxn>
              <a:cxn ang="T73">
                <a:pos x="T22" y="T23"/>
              </a:cxn>
              <a:cxn ang="T74">
                <a:pos x="T24" y="T25"/>
              </a:cxn>
              <a:cxn ang="T75">
                <a:pos x="T26" y="T27"/>
              </a:cxn>
              <a:cxn ang="T76">
                <a:pos x="T28" y="T29"/>
              </a:cxn>
              <a:cxn ang="T77">
                <a:pos x="T30" y="T31"/>
              </a:cxn>
              <a:cxn ang="T78">
                <a:pos x="T32" y="T33"/>
              </a:cxn>
              <a:cxn ang="T79">
                <a:pos x="T34" y="T35"/>
              </a:cxn>
              <a:cxn ang="T80">
                <a:pos x="T36" y="T37"/>
              </a:cxn>
              <a:cxn ang="T81">
                <a:pos x="T38" y="T39"/>
              </a:cxn>
              <a:cxn ang="T82">
                <a:pos x="T40" y="T41"/>
              </a:cxn>
              <a:cxn ang="T83">
                <a:pos x="T42" y="T43"/>
              </a:cxn>
              <a:cxn ang="T84">
                <a:pos x="T44" y="T45"/>
              </a:cxn>
              <a:cxn ang="T85">
                <a:pos x="T46" y="T47"/>
              </a:cxn>
              <a:cxn ang="T86">
                <a:pos x="T48" y="T49"/>
              </a:cxn>
              <a:cxn ang="T87">
                <a:pos x="T50" y="T51"/>
              </a:cxn>
              <a:cxn ang="T88">
                <a:pos x="T52" y="T53"/>
              </a:cxn>
              <a:cxn ang="T89">
                <a:pos x="T54" y="T55"/>
              </a:cxn>
              <a:cxn ang="T90">
                <a:pos x="T56" y="T57"/>
              </a:cxn>
              <a:cxn ang="T91">
                <a:pos x="T58" y="T59"/>
              </a:cxn>
              <a:cxn ang="T92">
                <a:pos x="T60" y="T61"/>
              </a:cxn>
            </a:cxnLst>
            <a:rect l="T93" t="T94" r="T95" b="T96"/>
            <a:pathLst>
              <a:path w="1170" h="1158">
                <a:moveTo>
                  <a:pt x="62" y="850"/>
                </a:moveTo>
                <a:cubicBezTo>
                  <a:pt x="84" y="887"/>
                  <a:pt x="113" y="971"/>
                  <a:pt x="142" y="998"/>
                </a:cubicBezTo>
                <a:cubicBezTo>
                  <a:pt x="144" y="1006"/>
                  <a:pt x="143" y="1015"/>
                  <a:pt x="148" y="1021"/>
                </a:cubicBezTo>
                <a:cubicBezTo>
                  <a:pt x="152" y="1027"/>
                  <a:pt x="198" y="1042"/>
                  <a:pt x="205" y="1044"/>
                </a:cubicBezTo>
                <a:cubicBezTo>
                  <a:pt x="244" y="1056"/>
                  <a:pt x="278" y="1071"/>
                  <a:pt x="319" y="1078"/>
                </a:cubicBezTo>
                <a:cubicBezTo>
                  <a:pt x="359" y="1092"/>
                  <a:pt x="402" y="1109"/>
                  <a:pt x="444" y="1118"/>
                </a:cubicBezTo>
                <a:cubicBezTo>
                  <a:pt x="488" y="1141"/>
                  <a:pt x="539" y="1146"/>
                  <a:pt x="587" y="1158"/>
                </a:cubicBezTo>
                <a:cubicBezTo>
                  <a:pt x="626" y="1150"/>
                  <a:pt x="658" y="1132"/>
                  <a:pt x="695" y="1118"/>
                </a:cubicBezTo>
                <a:cubicBezTo>
                  <a:pt x="744" y="1099"/>
                  <a:pt x="690" y="1128"/>
                  <a:pt x="746" y="1101"/>
                </a:cubicBezTo>
                <a:cubicBezTo>
                  <a:pt x="775" y="1087"/>
                  <a:pt x="786" y="1078"/>
                  <a:pt x="820" y="1073"/>
                </a:cubicBezTo>
                <a:cubicBezTo>
                  <a:pt x="846" y="1055"/>
                  <a:pt x="872" y="1050"/>
                  <a:pt x="900" y="1038"/>
                </a:cubicBezTo>
                <a:cubicBezTo>
                  <a:pt x="926" y="1027"/>
                  <a:pt x="947" y="1013"/>
                  <a:pt x="974" y="1004"/>
                </a:cubicBezTo>
                <a:cubicBezTo>
                  <a:pt x="988" y="991"/>
                  <a:pt x="982" y="997"/>
                  <a:pt x="992" y="987"/>
                </a:cubicBezTo>
                <a:cubicBezTo>
                  <a:pt x="1033" y="953"/>
                  <a:pt x="1074" y="901"/>
                  <a:pt x="1106" y="856"/>
                </a:cubicBezTo>
                <a:cubicBezTo>
                  <a:pt x="1111" y="838"/>
                  <a:pt x="1140" y="810"/>
                  <a:pt x="1140" y="810"/>
                </a:cubicBezTo>
                <a:cubicBezTo>
                  <a:pt x="1158" y="759"/>
                  <a:pt x="1153" y="694"/>
                  <a:pt x="1163" y="639"/>
                </a:cubicBezTo>
                <a:cubicBezTo>
                  <a:pt x="1160" y="500"/>
                  <a:pt x="1170" y="416"/>
                  <a:pt x="1134" y="297"/>
                </a:cubicBezTo>
                <a:cubicBezTo>
                  <a:pt x="1120" y="179"/>
                  <a:pt x="1140" y="306"/>
                  <a:pt x="1111" y="206"/>
                </a:cubicBezTo>
                <a:cubicBezTo>
                  <a:pt x="1105" y="186"/>
                  <a:pt x="1105" y="128"/>
                  <a:pt x="1083" y="109"/>
                </a:cubicBezTo>
                <a:cubicBezTo>
                  <a:pt x="1054" y="84"/>
                  <a:pt x="992" y="76"/>
                  <a:pt x="957" y="69"/>
                </a:cubicBezTo>
                <a:cubicBezTo>
                  <a:pt x="906" y="30"/>
                  <a:pt x="804" y="13"/>
                  <a:pt x="741" y="0"/>
                </a:cubicBezTo>
                <a:cubicBezTo>
                  <a:pt x="657" y="2"/>
                  <a:pt x="574" y="3"/>
                  <a:pt x="490" y="6"/>
                </a:cubicBezTo>
                <a:cubicBezTo>
                  <a:pt x="427" y="9"/>
                  <a:pt x="368" y="29"/>
                  <a:pt x="307" y="40"/>
                </a:cubicBezTo>
                <a:cubicBezTo>
                  <a:pt x="263" y="56"/>
                  <a:pt x="232" y="89"/>
                  <a:pt x="193" y="114"/>
                </a:cubicBezTo>
                <a:cubicBezTo>
                  <a:pt x="184" y="141"/>
                  <a:pt x="161" y="162"/>
                  <a:pt x="142" y="183"/>
                </a:cubicBezTo>
                <a:cubicBezTo>
                  <a:pt x="130" y="230"/>
                  <a:pt x="110" y="274"/>
                  <a:pt x="96" y="320"/>
                </a:cubicBezTo>
                <a:cubicBezTo>
                  <a:pt x="84" y="360"/>
                  <a:pt x="74" y="404"/>
                  <a:pt x="51" y="439"/>
                </a:cubicBezTo>
                <a:cubicBezTo>
                  <a:pt x="49" y="451"/>
                  <a:pt x="48" y="463"/>
                  <a:pt x="45" y="474"/>
                </a:cubicBezTo>
                <a:cubicBezTo>
                  <a:pt x="42" y="486"/>
                  <a:pt x="33" y="508"/>
                  <a:pt x="33" y="508"/>
                </a:cubicBezTo>
                <a:cubicBezTo>
                  <a:pt x="28" y="572"/>
                  <a:pt x="0" y="757"/>
                  <a:pt x="39" y="799"/>
                </a:cubicBezTo>
                <a:cubicBezTo>
                  <a:pt x="53" y="839"/>
                  <a:pt x="44" y="823"/>
                  <a:pt x="62" y="850"/>
                </a:cubicBezTo>
                <a:close/>
              </a:path>
            </a:pathLst>
          </a:custGeom>
          <a:noFill/>
          <a:ln w="38100" cap="flat" cmpd="sng">
            <a:solidFill>
              <a:srgbClr val="FF0000"/>
            </a:solidFill>
            <a:prstDash val="sysDot"/>
            <a:round/>
            <a:headEnd/>
            <a:tailEnd/>
          </a:ln>
        </p:spPr>
        <p:txBody>
          <a:bodyPr/>
          <a:lstStyle/>
          <a:p>
            <a:endParaRPr lang="en-US"/>
          </a:p>
        </p:txBody>
      </p:sp>
      <p:sp>
        <p:nvSpPr>
          <p:cNvPr id="42040" name="Line 24"/>
          <p:cNvSpPr>
            <a:spLocks noChangeShapeType="1"/>
          </p:cNvSpPr>
          <p:nvPr/>
        </p:nvSpPr>
        <p:spPr bwMode="auto">
          <a:xfrm>
            <a:off x="5791200" y="1447800"/>
            <a:ext cx="238125" cy="125413"/>
          </a:xfrm>
          <a:prstGeom prst="line">
            <a:avLst/>
          </a:prstGeom>
          <a:noFill/>
          <a:ln w="38100">
            <a:solidFill>
              <a:srgbClr val="84AA33"/>
            </a:solidFill>
            <a:round/>
            <a:headEnd/>
            <a:tailEnd type="arrow" w="med" len="med"/>
          </a:ln>
        </p:spPr>
        <p:txBody>
          <a:bodyPr wrap="none" anchor="ctr"/>
          <a:lstStyle/>
          <a:p>
            <a:endParaRPr lang="en-US"/>
          </a:p>
        </p:txBody>
      </p:sp>
      <p:sp>
        <p:nvSpPr>
          <p:cNvPr id="2" name="Line 24"/>
          <p:cNvSpPr>
            <a:spLocks noChangeShapeType="1"/>
          </p:cNvSpPr>
          <p:nvPr/>
        </p:nvSpPr>
        <p:spPr bwMode="auto">
          <a:xfrm flipH="1">
            <a:off x="6638925" y="1524000"/>
            <a:ext cx="295275" cy="134938"/>
          </a:xfrm>
          <a:prstGeom prst="line">
            <a:avLst/>
          </a:prstGeom>
          <a:noFill/>
          <a:ln w="38100">
            <a:solidFill>
              <a:srgbClr val="84AA33"/>
            </a:solidFill>
            <a:round/>
            <a:headEnd/>
            <a:tailEnd type="arrow" w="med" len="med"/>
          </a:ln>
        </p:spPr>
        <p:txBody>
          <a:bodyPr wrap="none" anchor="ctr"/>
          <a:lstStyle/>
          <a:p>
            <a:endParaRPr lang="en-US"/>
          </a:p>
        </p:txBody>
      </p:sp>
      <p:sp>
        <p:nvSpPr>
          <p:cNvPr id="3" name="Line 24"/>
          <p:cNvSpPr>
            <a:spLocks noChangeShapeType="1"/>
          </p:cNvSpPr>
          <p:nvPr/>
        </p:nvSpPr>
        <p:spPr bwMode="auto">
          <a:xfrm flipH="1" flipV="1">
            <a:off x="6410325" y="2487613"/>
            <a:ext cx="0" cy="304800"/>
          </a:xfrm>
          <a:prstGeom prst="line">
            <a:avLst/>
          </a:prstGeom>
          <a:noFill/>
          <a:ln w="38100">
            <a:solidFill>
              <a:srgbClr val="84AA33"/>
            </a:solidFill>
            <a:round/>
            <a:headEnd/>
            <a:tailEnd type="arrow" w="med" len="med"/>
          </a:ln>
        </p:spPr>
        <p:txBody>
          <a:bodyPr wrap="none" anchor="ctr"/>
          <a:lstStyle/>
          <a:p>
            <a:endParaRPr lang="en-US"/>
          </a:p>
        </p:txBody>
      </p:sp>
      <p:sp>
        <p:nvSpPr>
          <p:cNvPr id="6" name="Line 24"/>
          <p:cNvSpPr>
            <a:spLocks noChangeShapeType="1"/>
          </p:cNvSpPr>
          <p:nvPr/>
        </p:nvSpPr>
        <p:spPr bwMode="auto">
          <a:xfrm>
            <a:off x="5410200" y="1295400"/>
            <a:ext cx="228600" cy="76200"/>
          </a:xfrm>
          <a:prstGeom prst="line">
            <a:avLst/>
          </a:prstGeom>
          <a:noFill/>
          <a:ln w="38100">
            <a:solidFill>
              <a:srgbClr val="6699FF"/>
            </a:solidFill>
            <a:round/>
            <a:headEnd/>
            <a:tailEnd type="arrow" w="med" len="med"/>
          </a:ln>
        </p:spPr>
        <p:txBody>
          <a:bodyPr wrap="none" anchor="ctr"/>
          <a:lstStyle/>
          <a:p>
            <a:endParaRPr lang="en-US"/>
          </a:p>
        </p:txBody>
      </p:sp>
      <p:sp>
        <p:nvSpPr>
          <p:cNvPr id="8" name="Line 24"/>
          <p:cNvSpPr>
            <a:spLocks noChangeShapeType="1"/>
          </p:cNvSpPr>
          <p:nvPr/>
        </p:nvSpPr>
        <p:spPr bwMode="auto">
          <a:xfrm flipH="1">
            <a:off x="7086600" y="1295400"/>
            <a:ext cx="381000" cy="152400"/>
          </a:xfrm>
          <a:prstGeom prst="line">
            <a:avLst/>
          </a:prstGeom>
          <a:noFill/>
          <a:ln w="38100">
            <a:solidFill>
              <a:srgbClr val="6699FF"/>
            </a:solidFill>
            <a:round/>
            <a:headEnd/>
            <a:tailEnd type="arrow" w="med" len="med"/>
          </a:ln>
        </p:spPr>
        <p:txBody>
          <a:bodyPr wrap="none" anchor="ctr"/>
          <a:lstStyle/>
          <a:p>
            <a:endParaRPr lang="en-US"/>
          </a:p>
        </p:txBody>
      </p:sp>
      <p:sp>
        <p:nvSpPr>
          <p:cNvPr id="9" name="Line 24"/>
          <p:cNvSpPr>
            <a:spLocks noChangeShapeType="1"/>
          </p:cNvSpPr>
          <p:nvPr/>
        </p:nvSpPr>
        <p:spPr bwMode="auto">
          <a:xfrm flipH="1" flipV="1">
            <a:off x="6410325" y="2878138"/>
            <a:ext cx="0" cy="304800"/>
          </a:xfrm>
          <a:prstGeom prst="line">
            <a:avLst/>
          </a:prstGeom>
          <a:noFill/>
          <a:ln w="38100">
            <a:solidFill>
              <a:srgbClr val="6699FF"/>
            </a:solidFill>
            <a:round/>
            <a:headEnd/>
            <a:tailEnd type="arrow" w="med" len="med"/>
          </a:ln>
        </p:spPr>
        <p:txBody>
          <a:bodyPr wrap="none" anchor="ctr"/>
          <a:lstStyle/>
          <a:p>
            <a:endParaRPr lang="en-US"/>
          </a:p>
        </p:txBody>
      </p:sp>
      <p:sp>
        <p:nvSpPr>
          <p:cNvPr id="72766" name="Text Box 62"/>
          <p:cNvSpPr txBox="1">
            <a:spLocks noChangeArrowheads="1"/>
          </p:cNvSpPr>
          <p:nvPr/>
        </p:nvSpPr>
        <p:spPr bwMode="auto">
          <a:xfrm>
            <a:off x="7280275" y="1765300"/>
            <a:ext cx="1766888" cy="701675"/>
          </a:xfrm>
          <a:prstGeom prst="rect">
            <a:avLst/>
          </a:prstGeom>
          <a:noFill/>
          <a:ln w="9525">
            <a:noFill/>
            <a:miter lim="800000"/>
            <a:headEnd/>
            <a:tailEnd/>
          </a:ln>
          <a:effectLst/>
        </p:spPr>
        <p:txBody>
          <a:bodyPr wrap="none">
            <a:spAutoFit/>
          </a:bodyPr>
          <a:lstStyle/>
          <a:p>
            <a:pPr defTabSz="914400"/>
            <a:r>
              <a:rPr lang="en-US" sz="2000">
                <a:solidFill>
                  <a:srgbClr val="84AA33"/>
                </a:solidFill>
              </a:rPr>
              <a:t>adaptive</a:t>
            </a:r>
          </a:p>
          <a:p>
            <a:pPr defTabSz="914400"/>
            <a:r>
              <a:rPr lang="en-US" sz="2000">
                <a:solidFill>
                  <a:srgbClr val="84AA33"/>
                </a:solidFill>
              </a:rPr>
              <a:t>approximation</a:t>
            </a:r>
          </a:p>
        </p:txBody>
      </p:sp>
    </p:spTree>
    <p:extLst>
      <p:ext uri="{BB962C8B-B14F-4D97-AF65-F5344CB8AC3E}">
        <p14:creationId xmlns:p14="http://schemas.microsoft.com/office/powerpoint/2010/main" val="52015691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grpId="0" nodeType="clickEffect">
                                  <p:stCondLst>
                                    <p:cond delay="0"/>
                                  </p:stCondLst>
                                  <p:childTnLst>
                                    <p:set>
                                      <p:cBhvr>
                                        <p:cTn id="6" dur="1" fill="hold">
                                          <p:stCondLst>
                                            <p:cond delay="0"/>
                                          </p:stCondLst>
                                        </p:cTn>
                                        <p:tgtEl>
                                          <p:spTgt spid="42040"/>
                                        </p:tgtEl>
                                        <p:attrNameLst>
                                          <p:attrName>style.visibility</p:attrName>
                                        </p:attrNameLst>
                                      </p:cBhvr>
                                      <p:to>
                                        <p:strVal val="visible"/>
                                      </p:to>
                                    </p:set>
                                    <p:animEffect transition="in" filter="wipe(left)">
                                      <p:cBhvr>
                                        <p:cTn id="7" dur="500"/>
                                        <p:tgtEl>
                                          <p:spTgt spid="42040"/>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8"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wipe(left)">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22" presetClass="entr" presetSubtype="8" fill="hold" grpId="0" nodeType="clickEffect">
                                  <p:stCondLst>
                                    <p:cond delay="0"/>
                                  </p:stCondLst>
                                  <p:childTnLst>
                                    <p:set>
                                      <p:cBhvr>
                                        <p:cTn id="16" dur="1" fill="hold">
                                          <p:stCondLst>
                                            <p:cond delay="0"/>
                                          </p:stCondLst>
                                        </p:cTn>
                                        <p:tgtEl>
                                          <p:spTgt spid="3"/>
                                        </p:tgtEl>
                                        <p:attrNameLst>
                                          <p:attrName>style.visibility</p:attrName>
                                        </p:attrNameLst>
                                      </p:cBhvr>
                                      <p:to>
                                        <p:strVal val="visible"/>
                                      </p:to>
                                    </p:set>
                                    <p:animEffect transition="in" filter="wipe(left)">
                                      <p:cBhvr>
                                        <p:cTn id="17" dur="500"/>
                                        <p:tgtEl>
                                          <p:spTgt spid="3"/>
                                        </p:tgtEl>
                                      </p:cBhvr>
                                    </p:animEffect>
                                  </p:childTnLst>
                                </p:cTn>
                              </p:par>
                            </p:childTnLst>
                          </p:cTn>
                        </p:par>
                      </p:childTnLst>
                    </p:cTn>
                  </p:par>
                  <p:par>
                    <p:cTn id="18" fill="hold">
                      <p:stCondLst>
                        <p:cond delay="indefinite"/>
                      </p:stCondLst>
                      <p:childTnLst>
                        <p:par>
                          <p:cTn id="19" fill="hold">
                            <p:stCondLst>
                              <p:cond delay="0"/>
                            </p:stCondLst>
                            <p:childTnLst>
                              <p:par>
                                <p:cTn id="20" presetID="22" presetClass="entr" presetSubtype="8" fill="hold" grpId="0" nodeType="clickEffect">
                                  <p:stCondLst>
                                    <p:cond delay="0"/>
                                  </p:stCondLst>
                                  <p:childTnLst>
                                    <p:set>
                                      <p:cBhvr>
                                        <p:cTn id="21" dur="1" fill="hold">
                                          <p:stCondLst>
                                            <p:cond delay="0"/>
                                          </p:stCondLst>
                                        </p:cTn>
                                        <p:tgtEl>
                                          <p:spTgt spid="6"/>
                                        </p:tgtEl>
                                        <p:attrNameLst>
                                          <p:attrName>style.visibility</p:attrName>
                                        </p:attrNameLst>
                                      </p:cBhvr>
                                      <p:to>
                                        <p:strVal val="visible"/>
                                      </p:to>
                                    </p:set>
                                    <p:animEffect transition="in" filter="wipe(left)">
                                      <p:cBhvr>
                                        <p:cTn id="22" dur="500"/>
                                        <p:tgtEl>
                                          <p:spTgt spid="6"/>
                                        </p:tgtEl>
                                      </p:cBhvr>
                                    </p:animEffect>
                                  </p:childTnLst>
                                </p:cTn>
                              </p:par>
                            </p:childTnLst>
                          </p:cTn>
                        </p:par>
                      </p:childTnLst>
                    </p:cTn>
                  </p:par>
                  <p:par>
                    <p:cTn id="23" fill="hold">
                      <p:stCondLst>
                        <p:cond delay="indefinite"/>
                      </p:stCondLst>
                      <p:childTnLst>
                        <p:par>
                          <p:cTn id="24" fill="hold">
                            <p:stCondLst>
                              <p:cond delay="0"/>
                            </p:stCondLst>
                            <p:childTnLst>
                              <p:par>
                                <p:cTn id="25" presetID="22" presetClass="entr" presetSubtype="8" fill="hold" grpId="0" nodeType="clickEffect">
                                  <p:stCondLst>
                                    <p:cond delay="0"/>
                                  </p:stCondLst>
                                  <p:childTnLst>
                                    <p:set>
                                      <p:cBhvr>
                                        <p:cTn id="26" dur="1" fill="hold">
                                          <p:stCondLst>
                                            <p:cond delay="0"/>
                                          </p:stCondLst>
                                        </p:cTn>
                                        <p:tgtEl>
                                          <p:spTgt spid="8"/>
                                        </p:tgtEl>
                                        <p:attrNameLst>
                                          <p:attrName>style.visibility</p:attrName>
                                        </p:attrNameLst>
                                      </p:cBhvr>
                                      <p:to>
                                        <p:strVal val="visible"/>
                                      </p:to>
                                    </p:set>
                                    <p:animEffect transition="in" filter="wipe(left)">
                                      <p:cBhvr>
                                        <p:cTn id="27" dur="500"/>
                                        <p:tgtEl>
                                          <p:spTgt spid="8"/>
                                        </p:tgtEl>
                                      </p:cBhvr>
                                    </p:animEffect>
                                  </p:childTnLst>
                                </p:cTn>
                              </p:par>
                            </p:childTnLst>
                          </p:cTn>
                        </p:par>
                      </p:childTnLst>
                    </p:cTn>
                  </p:par>
                  <p:par>
                    <p:cTn id="28" fill="hold">
                      <p:stCondLst>
                        <p:cond delay="indefinite"/>
                      </p:stCondLst>
                      <p:childTnLst>
                        <p:par>
                          <p:cTn id="29" fill="hold">
                            <p:stCondLst>
                              <p:cond delay="0"/>
                            </p:stCondLst>
                            <p:childTnLst>
                              <p:par>
                                <p:cTn id="30" presetID="22" presetClass="entr" presetSubtype="8" fill="hold" grpId="0" nodeType="clickEffect">
                                  <p:stCondLst>
                                    <p:cond delay="0"/>
                                  </p:stCondLst>
                                  <p:childTnLst>
                                    <p:set>
                                      <p:cBhvr>
                                        <p:cTn id="31" dur="1" fill="hold">
                                          <p:stCondLst>
                                            <p:cond delay="0"/>
                                          </p:stCondLst>
                                        </p:cTn>
                                        <p:tgtEl>
                                          <p:spTgt spid="9"/>
                                        </p:tgtEl>
                                        <p:attrNameLst>
                                          <p:attrName>style.visibility</p:attrName>
                                        </p:attrNameLst>
                                      </p:cBhvr>
                                      <p:to>
                                        <p:strVal val="visible"/>
                                      </p:to>
                                    </p:set>
                                    <p:animEffect transition="in" filter="wipe(left)">
                                      <p:cBhvr>
                                        <p:cTn id="32"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40" grpId="0" animBg="1"/>
      <p:bldP spid="2" grpId="0" animBg="1"/>
      <p:bldP spid="3" grpId="0" animBg="1"/>
      <p:bldP spid="6" grpId="0" animBg="1"/>
      <p:bldP spid="8" grpId="0" animBg="1"/>
      <p:bldP spid="9" grpId="0" animBg="1"/>
    </p:bldLst>
  </p:timing>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a:t>Constituency Parsing</a:t>
            </a:r>
          </a:p>
        </p:txBody>
      </p:sp>
      <p:sp>
        <p:nvSpPr>
          <p:cNvPr id="4" name="Slide Number Placeholder 3"/>
          <p:cNvSpPr>
            <a:spLocks noGrp="1"/>
          </p:cNvSpPr>
          <p:nvPr>
            <p:ph type="sldNum" sz="quarter" idx="12"/>
          </p:nvPr>
        </p:nvSpPr>
        <p:spPr/>
        <p:txBody>
          <a:bodyPr/>
          <a:lstStyle/>
          <a:p>
            <a:pPr>
              <a:defRPr/>
            </a:pPr>
            <a:fld id="{8309000E-41F5-4A59-A97B-61711AC8A405}" type="slidenum">
              <a:rPr lang="en-US"/>
              <a:pPr>
                <a:defRPr/>
              </a:pPr>
              <a:t>32</a:t>
            </a:fld>
            <a:endParaRPr lang="en-US"/>
          </a:p>
        </p:txBody>
      </p:sp>
      <p:sp>
        <p:nvSpPr>
          <p:cNvPr id="6" name="Oval 5"/>
          <p:cNvSpPr/>
          <p:nvPr/>
        </p:nvSpPr>
        <p:spPr>
          <a:xfrm>
            <a:off x="4432300" y="3471863"/>
            <a:ext cx="295275" cy="300037"/>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7" name="Rectangle 6"/>
          <p:cNvSpPr/>
          <p:nvPr/>
        </p:nvSpPr>
        <p:spPr>
          <a:xfrm>
            <a:off x="4514850" y="4073525"/>
            <a:ext cx="144463"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8" name="Straight Connector 7"/>
          <p:cNvCxnSpPr>
            <a:stCxn id="6" idx="4"/>
            <a:endCxn id="7" idx="0"/>
          </p:cNvCxnSpPr>
          <p:nvPr/>
        </p:nvCxnSpPr>
        <p:spPr>
          <a:xfrm>
            <a:off x="4579938" y="3771900"/>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a:stCxn id="6" idx="6"/>
            <a:endCxn id="11" idx="2"/>
          </p:cNvCxnSpPr>
          <p:nvPr/>
        </p:nvCxnSpPr>
        <p:spPr>
          <a:xfrm>
            <a:off x="4727575" y="3621088"/>
            <a:ext cx="606425"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 name="Rectangle 9"/>
          <p:cNvSpPr/>
          <p:nvPr/>
        </p:nvSpPr>
        <p:spPr>
          <a:xfrm>
            <a:off x="4957763" y="3541713"/>
            <a:ext cx="146050" cy="14446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11" name="Oval 10"/>
          <p:cNvSpPr/>
          <p:nvPr/>
        </p:nvSpPr>
        <p:spPr>
          <a:xfrm>
            <a:off x="5334000" y="3471863"/>
            <a:ext cx="295275" cy="300037"/>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v</a:t>
            </a:r>
          </a:p>
        </p:txBody>
      </p:sp>
      <p:sp>
        <p:nvSpPr>
          <p:cNvPr id="12" name="Rectangle 11"/>
          <p:cNvSpPr/>
          <p:nvPr/>
        </p:nvSpPr>
        <p:spPr>
          <a:xfrm>
            <a:off x="5416550" y="4073525"/>
            <a:ext cx="144463"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13" name="Straight Connector 12"/>
          <p:cNvCxnSpPr>
            <a:stCxn id="11" idx="4"/>
            <a:endCxn id="12" idx="0"/>
          </p:cNvCxnSpPr>
          <p:nvPr/>
        </p:nvCxnSpPr>
        <p:spPr>
          <a:xfrm>
            <a:off x="5481638" y="3771900"/>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a:stCxn id="11" idx="6"/>
            <a:endCxn id="16" idx="2"/>
          </p:cNvCxnSpPr>
          <p:nvPr/>
        </p:nvCxnSpPr>
        <p:spPr>
          <a:xfrm flipV="1">
            <a:off x="5629275" y="3619500"/>
            <a:ext cx="620713"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5859463" y="3541713"/>
            <a:ext cx="146050" cy="14446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16" name="Oval 15"/>
          <p:cNvSpPr/>
          <p:nvPr/>
        </p:nvSpPr>
        <p:spPr>
          <a:xfrm>
            <a:off x="6249988" y="3470275"/>
            <a:ext cx="295275" cy="300038"/>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p</a:t>
            </a:r>
          </a:p>
        </p:txBody>
      </p:sp>
      <p:sp>
        <p:nvSpPr>
          <p:cNvPr id="17" name="Rectangle 16"/>
          <p:cNvSpPr/>
          <p:nvPr/>
        </p:nvSpPr>
        <p:spPr>
          <a:xfrm>
            <a:off x="6330950" y="4071938"/>
            <a:ext cx="144463" cy="1460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18" name="Straight Connector 17"/>
          <p:cNvCxnSpPr>
            <a:stCxn id="16" idx="4"/>
            <a:endCxn id="17" idx="0"/>
          </p:cNvCxnSpPr>
          <p:nvPr/>
        </p:nvCxnSpPr>
        <p:spPr>
          <a:xfrm>
            <a:off x="6397625" y="3770313"/>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a:stCxn id="16" idx="6"/>
            <a:endCxn id="21" idx="2"/>
          </p:cNvCxnSpPr>
          <p:nvPr/>
        </p:nvCxnSpPr>
        <p:spPr>
          <a:xfrm>
            <a:off x="6545263" y="3619500"/>
            <a:ext cx="611187"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0" name="Rectangle 19"/>
          <p:cNvSpPr/>
          <p:nvPr/>
        </p:nvSpPr>
        <p:spPr>
          <a:xfrm>
            <a:off x="6775450" y="3540125"/>
            <a:ext cx="144463"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21" name="Oval 20"/>
          <p:cNvSpPr/>
          <p:nvPr/>
        </p:nvSpPr>
        <p:spPr>
          <a:xfrm>
            <a:off x="7156450" y="3471863"/>
            <a:ext cx="295275" cy="30003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d</a:t>
            </a:r>
          </a:p>
        </p:txBody>
      </p:sp>
      <p:sp>
        <p:nvSpPr>
          <p:cNvPr id="22" name="Rectangle 21"/>
          <p:cNvSpPr/>
          <p:nvPr/>
        </p:nvSpPr>
        <p:spPr>
          <a:xfrm>
            <a:off x="7237413" y="4073525"/>
            <a:ext cx="144462"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23" name="Straight Connector 22"/>
          <p:cNvCxnSpPr>
            <a:stCxn id="21" idx="4"/>
            <a:endCxn id="22" idx="0"/>
          </p:cNvCxnSpPr>
          <p:nvPr/>
        </p:nvCxnSpPr>
        <p:spPr>
          <a:xfrm>
            <a:off x="7304088" y="3771900"/>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a:stCxn id="21" idx="6"/>
            <a:endCxn id="26" idx="2"/>
          </p:cNvCxnSpPr>
          <p:nvPr/>
        </p:nvCxnSpPr>
        <p:spPr>
          <a:xfrm flipV="1">
            <a:off x="7451725" y="3619500"/>
            <a:ext cx="606425"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5" name="Rectangle 24"/>
          <p:cNvSpPr/>
          <p:nvPr/>
        </p:nvSpPr>
        <p:spPr>
          <a:xfrm>
            <a:off x="7681913" y="3541713"/>
            <a:ext cx="144462" cy="14446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26" name="Oval 25"/>
          <p:cNvSpPr/>
          <p:nvPr/>
        </p:nvSpPr>
        <p:spPr>
          <a:xfrm>
            <a:off x="8058150" y="3470275"/>
            <a:ext cx="295275" cy="300038"/>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27" name="Rectangle 26"/>
          <p:cNvSpPr/>
          <p:nvPr/>
        </p:nvSpPr>
        <p:spPr>
          <a:xfrm>
            <a:off x="8139113" y="4071938"/>
            <a:ext cx="144462" cy="1460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28" name="Straight Connector 27"/>
          <p:cNvCxnSpPr>
            <a:stCxn id="26" idx="4"/>
            <a:endCxn id="27" idx="0"/>
          </p:cNvCxnSpPr>
          <p:nvPr/>
        </p:nvCxnSpPr>
        <p:spPr>
          <a:xfrm>
            <a:off x="8205788" y="3770313"/>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70682" name="Group 28"/>
          <p:cNvGrpSpPr>
            <a:grpSpLocks/>
          </p:cNvGrpSpPr>
          <p:nvPr/>
        </p:nvGrpSpPr>
        <p:grpSpPr bwMode="auto">
          <a:xfrm>
            <a:off x="4217988" y="4298950"/>
            <a:ext cx="4400550" cy="201613"/>
            <a:chOff x="492120" y="3950977"/>
            <a:chExt cx="8067290" cy="370958"/>
          </a:xfrm>
        </p:grpSpPr>
        <p:sp>
          <p:nvSpPr>
            <p:cNvPr id="70723" name="TextBox 49"/>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600">
                  <a:latin typeface="Rockwell"/>
                  <a:ea typeface="Rockwell"/>
                  <a:cs typeface="Rockwell"/>
                </a:rPr>
                <a:t>time</a:t>
              </a:r>
            </a:p>
          </p:txBody>
        </p:sp>
        <p:sp>
          <p:nvSpPr>
            <p:cNvPr id="70724" name="TextBox 50"/>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like</a:t>
              </a:r>
            </a:p>
          </p:txBody>
        </p:sp>
        <p:sp>
          <p:nvSpPr>
            <p:cNvPr id="70725" name="TextBox 51"/>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flies</a:t>
              </a:r>
            </a:p>
          </p:txBody>
        </p:sp>
        <p:sp>
          <p:nvSpPr>
            <p:cNvPr id="70726" name="TextBox 52"/>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an</a:t>
              </a:r>
            </a:p>
          </p:txBody>
        </p:sp>
        <p:sp>
          <p:nvSpPr>
            <p:cNvPr id="70727" name="TextBox 53"/>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arrow</a:t>
              </a:r>
            </a:p>
          </p:txBody>
        </p:sp>
      </p:grpSp>
      <p:grpSp>
        <p:nvGrpSpPr>
          <p:cNvPr id="70683" name="Group 2"/>
          <p:cNvGrpSpPr>
            <a:grpSpLocks/>
          </p:cNvGrpSpPr>
          <p:nvPr/>
        </p:nvGrpSpPr>
        <p:grpSpPr bwMode="auto">
          <a:xfrm>
            <a:off x="7602538" y="2865438"/>
            <a:ext cx="295275" cy="520700"/>
            <a:chOff x="7602439" y="2864737"/>
            <a:chExt cx="295048" cy="521272"/>
          </a:xfrm>
        </p:grpSpPr>
        <p:sp>
          <p:nvSpPr>
            <p:cNvPr id="30" name="Oval 29"/>
            <p:cNvSpPr/>
            <p:nvPr/>
          </p:nvSpPr>
          <p:spPr>
            <a:xfrm>
              <a:off x="7602439" y="2864737"/>
              <a:ext cx="295048" cy="298778"/>
            </a:xfrm>
            <a:prstGeom prst="ellipse">
              <a:avLst/>
            </a:prstGeom>
            <a:solidFill>
              <a:schemeClr val="accent5">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np</a:t>
              </a:r>
              <a:endParaRPr lang="en-US" sz="1600" dirty="0">
                <a:solidFill>
                  <a:schemeClr val="tx1"/>
                </a:solidFill>
                <a:latin typeface="Rockwell"/>
                <a:cs typeface="Rockwell"/>
              </a:endParaRPr>
            </a:p>
          </p:txBody>
        </p:sp>
        <p:sp>
          <p:nvSpPr>
            <p:cNvPr id="31" name="Rectangle 30"/>
            <p:cNvSpPr/>
            <p:nvPr/>
          </p:nvSpPr>
          <p:spPr>
            <a:xfrm>
              <a:off x="7680166" y="3241387"/>
              <a:ext cx="144352" cy="14462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33" name="Straight Connector 32"/>
            <p:cNvCxnSpPr>
              <a:stCxn id="31" idx="0"/>
              <a:endCxn id="30" idx="4"/>
            </p:cNvCxnSpPr>
            <p:nvPr/>
          </p:nvCxnSpPr>
          <p:spPr>
            <a:xfrm flipH="1" flipV="1">
              <a:off x="7749963" y="3163515"/>
              <a:ext cx="1587" cy="77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35" name="Oval 34"/>
          <p:cNvSpPr/>
          <p:nvPr/>
        </p:nvSpPr>
        <p:spPr>
          <a:xfrm>
            <a:off x="6702425" y="1789113"/>
            <a:ext cx="295275" cy="300037"/>
          </a:xfrm>
          <a:prstGeom prst="ellipse">
            <a:avLst/>
          </a:prstGeom>
          <a:solidFill>
            <a:schemeClr val="accent3">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vp</a:t>
            </a:r>
            <a:endParaRPr lang="en-US" sz="1600" dirty="0">
              <a:solidFill>
                <a:schemeClr val="tx1"/>
              </a:solidFill>
              <a:latin typeface="Rockwell"/>
              <a:cs typeface="Rockwell"/>
            </a:endParaRPr>
          </a:p>
        </p:txBody>
      </p:sp>
      <p:sp>
        <p:nvSpPr>
          <p:cNvPr id="36" name="Rectangle 35"/>
          <p:cNvSpPr/>
          <p:nvPr/>
        </p:nvSpPr>
        <p:spPr>
          <a:xfrm>
            <a:off x="6778625" y="2166938"/>
            <a:ext cx="144463" cy="14446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38" name="Straight Connector 37"/>
          <p:cNvCxnSpPr>
            <a:stCxn id="36" idx="0"/>
            <a:endCxn id="35" idx="4"/>
          </p:cNvCxnSpPr>
          <p:nvPr/>
        </p:nvCxnSpPr>
        <p:spPr>
          <a:xfrm flipH="1" flipV="1">
            <a:off x="6850063" y="2089150"/>
            <a:ext cx="0" cy="777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0" name="Oval 39"/>
          <p:cNvSpPr/>
          <p:nvPr/>
        </p:nvSpPr>
        <p:spPr>
          <a:xfrm>
            <a:off x="7164388" y="2308225"/>
            <a:ext cx="293687" cy="298450"/>
          </a:xfrm>
          <a:prstGeom prst="ellipse">
            <a:avLst/>
          </a:prstGeom>
          <a:solidFill>
            <a:schemeClr val="bg2">
              <a:lumMod val="5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pp</a:t>
            </a:r>
            <a:endParaRPr lang="en-US" sz="1600" dirty="0">
              <a:solidFill>
                <a:schemeClr val="tx1"/>
              </a:solidFill>
              <a:latin typeface="Rockwell"/>
              <a:cs typeface="Rockwell"/>
            </a:endParaRPr>
          </a:p>
        </p:txBody>
      </p:sp>
      <p:sp>
        <p:nvSpPr>
          <p:cNvPr id="41" name="Rectangle 40"/>
          <p:cNvSpPr/>
          <p:nvPr/>
        </p:nvSpPr>
        <p:spPr>
          <a:xfrm>
            <a:off x="7240588" y="2695575"/>
            <a:ext cx="144462"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cxnSp>
        <p:nvCxnSpPr>
          <p:cNvPr id="43" name="Straight Connector 42"/>
          <p:cNvCxnSpPr>
            <a:stCxn id="41" idx="0"/>
            <a:endCxn id="40" idx="4"/>
          </p:cNvCxnSpPr>
          <p:nvPr/>
        </p:nvCxnSpPr>
        <p:spPr>
          <a:xfrm flipH="1" flipV="1">
            <a:off x="7312025" y="2606675"/>
            <a:ext cx="0" cy="8890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Oval 44"/>
          <p:cNvSpPr/>
          <p:nvPr/>
        </p:nvSpPr>
        <p:spPr>
          <a:xfrm>
            <a:off x="6249988" y="1296988"/>
            <a:ext cx="295275" cy="298450"/>
          </a:xfrm>
          <a:prstGeom prst="ellipse">
            <a:avLst/>
          </a:prstGeom>
          <a:solidFill>
            <a:schemeClr val="accent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s</a:t>
            </a:r>
          </a:p>
        </p:txBody>
      </p:sp>
      <p:sp>
        <p:nvSpPr>
          <p:cNvPr id="46" name="Rectangle 45"/>
          <p:cNvSpPr/>
          <p:nvPr/>
        </p:nvSpPr>
        <p:spPr>
          <a:xfrm>
            <a:off x="6327775" y="1673225"/>
            <a:ext cx="144463"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cxnSp>
        <p:nvCxnSpPr>
          <p:cNvPr id="48" name="Straight Connector 47"/>
          <p:cNvCxnSpPr>
            <a:stCxn id="46" idx="0"/>
            <a:endCxn id="45" idx="4"/>
          </p:cNvCxnSpPr>
          <p:nvPr/>
        </p:nvCxnSpPr>
        <p:spPr>
          <a:xfrm flipH="1" flipV="1">
            <a:off x="6397625" y="1595438"/>
            <a:ext cx="1588" cy="7778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5" name="Content Placeholder 2"/>
          <p:cNvSpPr txBox="1">
            <a:spLocks/>
          </p:cNvSpPr>
          <p:nvPr/>
        </p:nvSpPr>
        <p:spPr>
          <a:xfrm>
            <a:off x="457200" y="1211263"/>
            <a:ext cx="3756025" cy="5145087"/>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p>
            <a:pPr>
              <a:spcBef>
                <a:spcPct val="20000"/>
              </a:spcBef>
              <a:buFont typeface="Arial" charset="0"/>
              <a:buNone/>
              <a:defRPr/>
            </a:pPr>
            <a:r>
              <a:rPr lang="en-US" sz="2600">
                <a:latin typeface="Candara" pitchFamily="34" charset="0"/>
              </a:rPr>
              <a:t>What if we needed to predict the tree structure too? </a:t>
            </a:r>
          </a:p>
          <a:p>
            <a:pPr>
              <a:spcBef>
                <a:spcPct val="20000"/>
              </a:spcBef>
              <a:buFont typeface="Arial" charset="0"/>
              <a:buNone/>
              <a:defRPr/>
            </a:pPr>
            <a:endParaRPr lang="en-US" sz="2600">
              <a:latin typeface="Candara" pitchFamily="34" charset="0"/>
            </a:endParaRPr>
          </a:p>
          <a:p>
            <a:pPr>
              <a:spcBef>
                <a:spcPct val="20000"/>
              </a:spcBef>
              <a:buFont typeface="Arial" charset="0"/>
              <a:buNone/>
              <a:defRPr/>
            </a:pPr>
            <a:r>
              <a:rPr lang="en-US" sz="2600" b="1">
                <a:latin typeface="Candara" pitchFamily="34" charset="0"/>
              </a:rPr>
              <a:t>Use more variables:</a:t>
            </a:r>
            <a:r>
              <a:rPr lang="en-US" sz="2600">
                <a:latin typeface="Candara" pitchFamily="34" charset="0"/>
              </a:rPr>
              <a:t> Predict the nonterminal of each substring, or ∅ if it’s not a constituent.</a:t>
            </a:r>
          </a:p>
          <a:p>
            <a:pPr>
              <a:spcBef>
                <a:spcPct val="20000"/>
              </a:spcBef>
              <a:buFont typeface="Arial" charset="0"/>
              <a:buNone/>
              <a:defRPr/>
            </a:pPr>
            <a:endParaRPr lang="en-US" sz="2600">
              <a:latin typeface="Candara" pitchFamily="34" charset="0"/>
            </a:endParaRPr>
          </a:p>
          <a:p>
            <a:pPr>
              <a:spcBef>
                <a:spcPct val="20000"/>
              </a:spcBef>
              <a:buFont typeface="Arial" charset="0"/>
              <a:buNone/>
              <a:defRPr/>
            </a:pPr>
            <a:r>
              <a:rPr lang="en-US" sz="2600">
                <a:latin typeface="Candara" pitchFamily="34" charset="0"/>
              </a:rPr>
              <a:t>But nothing prevents non-tree structures.</a:t>
            </a:r>
          </a:p>
          <a:p>
            <a:pPr>
              <a:spcBef>
                <a:spcPct val="20000"/>
              </a:spcBef>
              <a:buFont typeface="Arial" charset="0"/>
              <a:buNone/>
              <a:defRPr/>
            </a:pPr>
            <a:endParaRPr lang="en-US" sz="2600">
              <a:latin typeface="Candara" pitchFamily="34" charset="0"/>
            </a:endParaRPr>
          </a:p>
        </p:txBody>
      </p:sp>
      <p:grpSp>
        <p:nvGrpSpPr>
          <p:cNvPr id="70694" name="Group 72"/>
          <p:cNvGrpSpPr>
            <a:grpSpLocks/>
          </p:cNvGrpSpPr>
          <p:nvPr/>
        </p:nvGrpSpPr>
        <p:grpSpPr bwMode="auto">
          <a:xfrm>
            <a:off x="6702425" y="2865438"/>
            <a:ext cx="295275" cy="520700"/>
            <a:chOff x="7602439" y="2864737"/>
            <a:chExt cx="295048" cy="521272"/>
          </a:xfrm>
        </p:grpSpPr>
        <p:sp>
          <p:nvSpPr>
            <p:cNvPr id="74" name="Oval 73"/>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75" name="Rectangle 74"/>
            <p:cNvSpPr/>
            <p:nvPr/>
          </p:nvSpPr>
          <p:spPr>
            <a:xfrm>
              <a:off x="7680167" y="3241387"/>
              <a:ext cx="144351" cy="14462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76" name="Straight Connector 75"/>
            <p:cNvCxnSpPr>
              <a:stCxn id="75" idx="0"/>
              <a:endCxn id="74" idx="4"/>
            </p:cNvCxnSpPr>
            <p:nvPr/>
          </p:nvCxnSpPr>
          <p:spPr>
            <a:xfrm flipH="1" flipV="1">
              <a:off x="7749963" y="3163515"/>
              <a:ext cx="1586" cy="77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0695" name="Group 76"/>
          <p:cNvGrpSpPr>
            <a:grpSpLocks/>
          </p:cNvGrpSpPr>
          <p:nvPr/>
        </p:nvGrpSpPr>
        <p:grpSpPr bwMode="auto">
          <a:xfrm>
            <a:off x="5789613" y="2840038"/>
            <a:ext cx="295275" cy="520700"/>
            <a:chOff x="7602439" y="2864737"/>
            <a:chExt cx="295048" cy="521272"/>
          </a:xfrm>
        </p:grpSpPr>
        <p:sp>
          <p:nvSpPr>
            <p:cNvPr id="78" name="Oval 77"/>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79" name="Rectangle 78"/>
            <p:cNvSpPr/>
            <p:nvPr/>
          </p:nvSpPr>
          <p:spPr>
            <a:xfrm>
              <a:off x="7680166" y="3241387"/>
              <a:ext cx="144352" cy="14462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0" name="Straight Connector 79"/>
            <p:cNvCxnSpPr>
              <a:stCxn id="79" idx="0"/>
              <a:endCxn id="78" idx="4"/>
            </p:cNvCxnSpPr>
            <p:nvPr/>
          </p:nvCxnSpPr>
          <p:spPr>
            <a:xfrm flipH="1" flipV="1">
              <a:off x="7749963" y="3163515"/>
              <a:ext cx="1587" cy="77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0696" name="Group 80"/>
          <p:cNvGrpSpPr>
            <a:grpSpLocks/>
          </p:cNvGrpSpPr>
          <p:nvPr/>
        </p:nvGrpSpPr>
        <p:grpSpPr bwMode="auto">
          <a:xfrm>
            <a:off x="4886325" y="2865438"/>
            <a:ext cx="295275" cy="520700"/>
            <a:chOff x="7602439" y="2864737"/>
            <a:chExt cx="295048" cy="521272"/>
          </a:xfrm>
        </p:grpSpPr>
        <p:sp>
          <p:nvSpPr>
            <p:cNvPr id="82" name="Oval 81"/>
            <p:cNvSpPr/>
            <p:nvPr/>
          </p:nvSpPr>
          <p:spPr>
            <a:xfrm>
              <a:off x="7602439" y="2864737"/>
              <a:ext cx="295048" cy="298778"/>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s</a:t>
              </a:r>
            </a:p>
          </p:txBody>
        </p:sp>
        <p:sp>
          <p:nvSpPr>
            <p:cNvPr id="83" name="Rectangle 82"/>
            <p:cNvSpPr/>
            <p:nvPr/>
          </p:nvSpPr>
          <p:spPr>
            <a:xfrm>
              <a:off x="7680167" y="3241387"/>
              <a:ext cx="144351" cy="14462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4" name="Straight Connector 83"/>
            <p:cNvCxnSpPr>
              <a:stCxn id="83" idx="0"/>
              <a:endCxn id="82" idx="4"/>
            </p:cNvCxnSpPr>
            <p:nvPr/>
          </p:nvCxnSpPr>
          <p:spPr>
            <a:xfrm flipH="1" flipV="1">
              <a:off x="7749963" y="3163515"/>
              <a:ext cx="1586" cy="77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0697" name="Group 84"/>
          <p:cNvGrpSpPr>
            <a:grpSpLocks/>
          </p:cNvGrpSpPr>
          <p:nvPr/>
        </p:nvGrpSpPr>
        <p:grpSpPr bwMode="auto">
          <a:xfrm>
            <a:off x="5334000" y="2308225"/>
            <a:ext cx="295275" cy="520700"/>
            <a:chOff x="7602439" y="2864737"/>
            <a:chExt cx="295048" cy="521272"/>
          </a:xfrm>
        </p:grpSpPr>
        <p:sp>
          <p:nvSpPr>
            <p:cNvPr id="86" name="Oval 85"/>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87" name="Rectangle 86"/>
            <p:cNvSpPr/>
            <p:nvPr/>
          </p:nvSpPr>
          <p:spPr>
            <a:xfrm>
              <a:off x="7680167" y="3241388"/>
              <a:ext cx="144351" cy="1446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8" name="Straight Connector 87"/>
            <p:cNvCxnSpPr>
              <a:stCxn id="87" idx="0"/>
              <a:endCxn id="86" idx="4"/>
            </p:cNvCxnSpPr>
            <p:nvPr/>
          </p:nvCxnSpPr>
          <p:spPr>
            <a:xfrm flipH="1" flipV="1">
              <a:off x="7749963" y="3163515"/>
              <a:ext cx="1586" cy="778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0698" name="Group 88"/>
          <p:cNvGrpSpPr>
            <a:grpSpLocks/>
          </p:cNvGrpSpPr>
          <p:nvPr/>
        </p:nvGrpSpPr>
        <p:grpSpPr bwMode="auto">
          <a:xfrm>
            <a:off x="6249988" y="2308225"/>
            <a:ext cx="295275" cy="520700"/>
            <a:chOff x="7602439" y="2864737"/>
            <a:chExt cx="295048" cy="521272"/>
          </a:xfrm>
        </p:grpSpPr>
        <p:sp>
          <p:nvSpPr>
            <p:cNvPr id="90" name="Oval 89"/>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91" name="Rectangle 90"/>
            <p:cNvSpPr/>
            <p:nvPr/>
          </p:nvSpPr>
          <p:spPr>
            <a:xfrm>
              <a:off x="7680166" y="3241388"/>
              <a:ext cx="144352" cy="1446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2" name="Straight Connector 91"/>
            <p:cNvCxnSpPr>
              <a:stCxn id="91" idx="0"/>
              <a:endCxn id="90" idx="4"/>
            </p:cNvCxnSpPr>
            <p:nvPr/>
          </p:nvCxnSpPr>
          <p:spPr>
            <a:xfrm flipH="1" flipV="1">
              <a:off x="7749963" y="3163515"/>
              <a:ext cx="1587" cy="778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0699" name="Group 92"/>
          <p:cNvGrpSpPr>
            <a:grpSpLocks/>
          </p:cNvGrpSpPr>
          <p:nvPr/>
        </p:nvGrpSpPr>
        <p:grpSpPr bwMode="auto">
          <a:xfrm>
            <a:off x="5789613" y="1787525"/>
            <a:ext cx="295275" cy="520700"/>
            <a:chOff x="7602439" y="2864737"/>
            <a:chExt cx="295048" cy="521272"/>
          </a:xfrm>
        </p:grpSpPr>
        <p:sp>
          <p:nvSpPr>
            <p:cNvPr id="94" name="Oval 93"/>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95" name="Rectangle 94"/>
            <p:cNvSpPr/>
            <p:nvPr/>
          </p:nvSpPr>
          <p:spPr>
            <a:xfrm>
              <a:off x="7680166" y="3241388"/>
              <a:ext cx="144352" cy="1446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6" name="Straight Connector 95"/>
            <p:cNvCxnSpPr>
              <a:stCxn id="95" idx="0"/>
              <a:endCxn id="94" idx="4"/>
            </p:cNvCxnSpPr>
            <p:nvPr/>
          </p:nvCxnSpPr>
          <p:spPr>
            <a:xfrm flipH="1" flipV="1">
              <a:off x="7749963" y="3163515"/>
              <a:ext cx="1587" cy="778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5" name="Isosceles Triangle 4"/>
          <p:cNvSpPr/>
          <p:nvPr/>
        </p:nvSpPr>
        <p:spPr>
          <a:xfrm>
            <a:off x="4244975" y="2487613"/>
            <a:ext cx="1614488" cy="1309687"/>
          </a:xfrm>
          <a:prstGeom prst="triangle">
            <a:avLst/>
          </a:prstGeom>
          <a:solidFill>
            <a:schemeClr val="accent2">
              <a:alpha val="48000"/>
            </a:schemeClr>
          </a:solidFill>
          <a:ln w="28575"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72" name="Isosceles Triangle 71"/>
          <p:cNvSpPr/>
          <p:nvPr/>
        </p:nvSpPr>
        <p:spPr>
          <a:xfrm>
            <a:off x="5156200" y="1420813"/>
            <a:ext cx="3436938" cy="2376487"/>
          </a:xfrm>
          <a:prstGeom prst="triangle">
            <a:avLst/>
          </a:prstGeom>
          <a:solidFill>
            <a:schemeClr val="accent3">
              <a:alpha val="48000"/>
            </a:schemeClr>
          </a:solidFill>
          <a:ln w="28575" cmpd="sng">
            <a:solidFill>
              <a:schemeClr val="tx1"/>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Tree>
    <p:extLst>
      <p:ext uri="{BB962C8B-B14F-4D97-AF65-F5344CB8AC3E}">
        <p14:creationId xmlns:p14="http://schemas.microsoft.com/office/powerpoint/2010/main" val="3120186544"/>
      </p:ext>
    </p:extLst>
  </p:cSld>
  <p:clrMapOvr>
    <a:masterClrMapping/>
  </p:clrMapOvr>
  <p:timing>
    <p:tnLst>
      <p:par>
        <p:cTn xmlns:p14="http://schemas.microsoft.com/office/powerpoint/2010/main" id="1" dur="indefinite" restart="never" nodeType="tmRoot"/>
      </p:par>
    </p:tnLst>
  </p:timing>
</p:sld>
</file>

<file path=ppt/slides/slide3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a:bodyPr>
          <a:lstStyle/>
          <a:p>
            <a:r>
              <a:rPr lang="en-US" dirty="0" smtClean="0"/>
              <a:t>Section 6:</a:t>
            </a:r>
            <a:br>
              <a:rPr lang="en-US" dirty="0" smtClean="0"/>
            </a:br>
            <a:r>
              <a:rPr lang="en-US" dirty="0" smtClean="0"/>
              <a:t>Approximation-aware Training</a:t>
            </a:r>
            <a:endParaRPr lang="en-US" dirty="0"/>
          </a:p>
        </p:txBody>
      </p:sp>
      <p:sp>
        <p:nvSpPr>
          <p:cNvPr id="3" name="Subtitle 2"/>
          <p:cNvSpPr>
            <a:spLocks noGrp="1"/>
          </p:cNvSpPr>
          <p:nvPr>
            <p:ph type="subTitle" idx="1"/>
          </p:nvPr>
        </p:nvSpPr>
        <p:spPr/>
        <p:txBody>
          <a:bodyPr/>
          <a:lstStyle/>
          <a:p>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320</a:t>
            </a:fld>
            <a:endParaRPr lang="en-US"/>
          </a:p>
        </p:txBody>
      </p:sp>
    </p:spTree>
    <p:extLst>
      <p:ext uri="{BB962C8B-B14F-4D97-AF65-F5344CB8AC3E}">
        <p14:creationId xmlns:p14="http://schemas.microsoft.com/office/powerpoint/2010/main" val="4183065593"/>
      </p:ext>
    </p:extLst>
  </p:cSld>
  <p:clrMapOvr>
    <a:masterClrMapping/>
  </p:clrMapOvr>
  <p:timing>
    <p:tnLst>
      <p:par>
        <p:cTn xmlns:p14="http://schemas.microsoft.com/office/powerpoint/2010/main" id="1" dur="indefinite" restart="never" nodeType="tmRoot"/>
      </p:par>
    </p:tnLst>
  </p:timing>
</p:sld>
</file>

<file path=ppt/slides/slide3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Outline</a:t>
            </a:r>
            <a:endParaRPr lang="en-US" dirty="0"/>
          </a:p>
        </p:txBody>
      </p:sp>
      <p:sp>
        <p:nvSpPr>
          <p:cNvPr id="3" name="Content Placeholder 2"/>
          <p:cNvSpPr>
            <a:spLocks noGrp="1"/>
          </p:cNvSpPr>
          <p:nvPr>
            <p:ph idx="1"/>
          </p:nvPr>
        </p:nvSpPr>
        <p:spPr/>
        <p:txBody>
          <a:bodyPr>
            <a:normAutofit fontScale="70000" lnSpcReduction="20000"/>
          </a:bodyPr>
          <a:lstStyle/>
          <a:p>
            <a:r>
              <a:rPr lang="en-US" dirty="0"/>
              <a:t>Do you want to push past the simple NLP models (logistic regression, PCFG, etc.) that we've all been using for 20 years?</a:t>
            </a:r>
          </a:p>
          <a:p>
            <a:r>
              <a:rPr lang="en-US" dirty="0"/>
              <a:t>Then this tutorial is extremely practical for you!</a:t>
            </a:r>
          </a:p>
          <a:p>
            <a:pPr marL="971550" lvl="1" indent="-514350">
              <a:buFont typeface="+mj-lt"/>
              <a:buAutoNum type="arabicPeriod"/>
            </a:pPr>
            <a:r>
              <a:rPr lang="en-US" b="1" dirty="0"/>
              <a:t>Models:</a:t>
            </a:r>
            <a:r>
              <a:rPr lang="en-US" dirty="0"/>
              <a:t> Factor graphs can express interactions among linguistic structures.</a:t>
            </a:r>
          </a:p>
          <a:p>
            <a:pPr marL="971550" lvl="1" indent="-514350">
              <a:buFont typeface="+mj-lt"/>
              <a:buAutoNum type="arabicPeriod"/>
            </a:pPr>
            <a:r>
              <a:rPr lang="en-US" b="1" dirty="0"/>
              <a:t>Algorithm: </a:t>
            </a:r>
            <a:r>
              <a:rPr lang="en-US" dirty="0"/>
              <a:t>BP estimates the global effect of these interactions on each variable, using local computations.</a:t>
            </a:r>
          </a:p>
          <a:p>
            <a:pPr marL="971550" lvl="1" indent="-514350">
              <a:buFont typeface="+mj-lt"/>
              <a:buAutoNum type="arabicPeriod"/>
            </a:pPr>
            <a:r>
              <a:rPr lang="en-US" b="1" dirty="0"/>
              <a:t>Intuitions: </a:t>
            </a:r>
            <a:r>
              <a:rPr lang="en-US" dirty="0"/>
              <a:t>What’s going on here?  Can we trust BP’s estimates?</a:t>
            </a:r>
          </a:p>
          <a:p>
            <a:pPr marL="971550" lvl="1" indent="-514350">
              <a:buFont typeface="+mj-lt"/>
              <a:buAutoNum type="arabicPeriod"/>
            </a:pPr>
            <a:r>
              <a:rPr lang="en-US" b="1" dirty="0"/>
              <a:t>Fancier Models: </a:t>
            </a:r>
            <a:r>
              <a:rPr lang="en-US" dirty="0"/>
              <a:t>Hide a whole grammar and dynamic programming algorithm within a single factor.  BP coordinates multiple factors. </a:t>
            </a:r>
          </a:p>
          <a:p>
            <a:pPr marL="971550" lvl="1" indent="-514350">
              <a:buFont typeface="+mj-lt"/>
              <a:buAutoNum type="arabicPeriod"/>
            </a:pPr>
            <a:r>
              <a:rPr lang="en-US" b="1" dirty="0"/>
              <a:t>Tweaked Algorithm: </a:t>
            </a:r>
            <a:r>
              <a:rPr lang="en-US" dirty="0"/>
              <a:t>Finish in fewer steps and make the steps faster.</a:t>
            </a:r>
          </a:p>
          <a:p>
            <a:pPr marL="971550" lvl="1" indent="-514350">
              <a:buFont typeface="+mj-lt"/>
              <a:buAutoNum type="arabicPeriod"/>
            </a:pPr>
            <a:r>
              <a:rPr lang="en-US" b="1" dirty="0"/>
              <a:t>Learning: </a:t>
            </a:r>
            <a:r>
              <a:rPr lang="en-US" dirty="0"/>
              <a:t>Tune the parameters.  Approximately improve the true predictions -- or truly improve the approximate predictions</a:t>
            </a:r>
            <a:r>
              <a:rPr lang="en-US" dirty="0" smtClean="0"/>
              <a:t>.</a:t>
            </a:r>
          </a:p>
          <a:p>
            <a:pPr marL="971550" lvl="1" indent="-514350">
              <a:buFont typeface="+mj-lt"/>
              <a:buAutoNum type="arabicPeriod"/>
            </a:pPr>
            <a:r>
              <a:rPr lang="en-US" b="1" dirty="0" smtClean="0"/>
              <a:t>Software: </a:t>
            </a:r>
            <a:r>
              <a:rPr lang="en-US" dirty="0" smtClean="0"/>
              <a:t>Build the model you want!</a:t>
            </a:r>
            <a:endParaRPr lang="en-US" b="1" dirty="0"/>
          </a:p>
        </p:txBody>
      </p:sp>
      <p:sp>
        <p:nvSpPr>
          <p:cNvPr id="4" name="Slide Number Placeholder 3"/>
          <p:cNvSpPr>
            <a:spLocks noGrp="1"/>
          </p:cNvSpPr>
          <p:nvPr>
            <p:ph type="sldNum" sz="quarter" idx="12"/>
          </p:nvPr>
        </p:nvSpPr>
        <p:spPr/>
        <p:txBody>
          <a:bodyPr/>
          <a:lstStyle/>
          <a:p>
            <a:pPr>
              <a:defRPr/>
            </a:pPr>
            <a:fld id="{A1387547-F98D-4DA8-9FD8-FAD81F8EC66A}" type="slidenum">
              <a:rPr lang="en-US" smtClean="0"/>
              <a:pPr>
                <a:defRPr/>
              </a:pPr>
              <a:t>321</a:t>
            </a:fld>
            <a:endParaRPr lang="en-US"/>
          </a:p>
        </p:txBody>
      </p:sp>
    </p:spTree>
    <p:extLst>
      <p:ext uri="{BB962C8B-B14F-4D97-AF65-F5344CB8AC3E}">
        <p14:creationId xmlns:p14="http://schemas.microsoft.com/office/powerpoint/2010/main" val="2746443873"/>
      </p:ext>
    </p:extLst>
  </p:cSld>
  <p:clrMapOvr>
    <a:masterClrMapping/>
  </p:clrMapOvr>
  <p:timing>
    <p:tnLst>
      <p:par>
        <p:cTn xmlns:p14="http://schemas.microsoft.com/office/powerpoint/2010/main" id="1" dur="indefinite" restart="never" nodeType="tmRoot"/>
      </p:par>
    </p:tnLst>
  </p:timing>
</p:sld>
</file>

<file path=ppt/slides/slide3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Outline</a:t>
            </a:r>
            <a:endParaRPr lang="en-US" dirty="0"/>
          </a:p>
        </p:txBody>
      </p:sp>
      <p:sp>
        <p:nvSpPr>
          <p:cNvPr id="3" name="Content Placeholder 2"/>
          <p:cNvSpPr>
            <a:spLocks noGrp="1"/>
          </p:cNvSpPr>
          <p:nvPr>
            <p:ph idx="1"/>
          </p:nvPr>
        </p:nvSpPr>
        <p:spPr/>
        <p:txBody>
          <a:bodyPr>
            <a:normAutofit fontScale="70000" lnSpcReduction="20000"/>
          </a:bodyPr>
          <a:lstStyle/>
          <a:p>
            <a:r>
              <a:rPr lang="en-US" dirty="0">
                <a:solidFill>
                  <a:srgbClr val="BFBFBF"/>
                </a:solidFill>
              </a:rPr>
              <a:t>Do you want to push past the simple NLP models (logistic regression, PCFG, etc.) that we've all been using for 20 years?</a:t>
            </a:r>
          </a:p>
          <a:p>
            <a:r>
              <a:rPr lang="en-US" dirty="0">
                <a:solidFill>
                  <a:srgbClr val="BFBFBF"/>
                </a:solidFill>
              </a:rPr>
              <a:t>Then this tutorial is extremely practical for you!</a:t>
            </a:r>
          </a:p>
          <a:p>
            <a:pPr marL="971550" lvl="1" indent="-514350">
              <a:buFont typeface="+mj-lt"/>
              <a:buAutoNum type="arabicPeriod"/>
            </a:pPr>
            <a:r>
              <a:rPr lang="en-US" b="1" dirty="0">
                <a:solidFill>
                  <a:srgbClr val="BFBFBF"/>
                </a:solidFill>
              </a:rPr>
              <a:t>Models:</a:t>
            </a:r>
            <a:r>
              <a:rPr lang="en-US" dirty="0">
                <a:solidFill>
                  <a:srgbClr val="BFBFBF"/>
                </a:solidFill>
              </a:rPr>
              <a:t> Factor graphs can express interactions among linguistic structures.</a:t>
            </a:r>
          </a:p>
          <a:p>
            <a:pPr marL="971550" lvl="1" indent="-514350">
              <a:buFont typeface="+mj-lt"/>
              <a:buAutoNum type="arabicPeriod"/>
            </a:pPr>
            <a:r>
              <a:rPr lang="en-US" b="1" dirty="0">
                <a:solidFill>
                  <a:srgbClr val="BFBFBF"/>
                </a:solidFill>
              </a:rPr>
              <a:t>Algorithm: </a:t>
            </a:r>
            <a:r>
              <a:rPr lang="en-US" dirty="0">
                <a:solidFill>
                  <a:srgbClr val="BFBFBF"/>
                </a:solidFill>
              </a:rPr>
              <a:t>BP estimates the global effect of these interactions on each variable, using local computations.</a:t>
            </a:r>
          </a:p>
          <a:p>
            <a:pPr marL="971550" lvl="1" indent="-514350">
              <a:buFont typeface="+mj-lt"/>
              <a:buAutoNum type="arabicPeriod"/>
            </a:pPr>
            <a:r>
              <a:rPr lang="en-US" b="1" dirty="0">
                <a:solidFill>
                  <a:srgbClr val="BFBFBF"/>
                </a:solidFill>
              </a:rPr>
              <a:t>Intuitions: </a:t>
            </a:r>
            <a:r>
              <a:rPr lang="en-US" dirty="0">
                <a:solidFill>
                  <a:srgbClr val="BFBFBF"/>
                </a:solidFill>
              </a:rPr>
              <a:t>What’s going on here?  Can we trust BP’s estimates?</a:t>
            </a:r>
          </a:p>
          <a:p>
            <a:pPr marL="971550" lvl="1" indent="-514350">
              <a:buFont typeface="+mj-lt"/>
              <a:buAutoNum type="arabicPeriod"/>
            </a:pPr>
            <a:r>
              <a:rPr lang="en-US" b="1" dirty="0">
                <a:solidFill>
                  <a:srgbClr val="BFBFBF"/>
                </a:solidFill>
              </a:rPr>
              <a:t>Fancier Models: </a:t>
            </a:r>
            <a:r>
              <a:rPr lang="en-US" dirty="0">
                <a:solidFill>
                  <a:srgbClr val="BFBFBF"/>
                </a:solidFill>
              </a:rPr>
              <a:t>Hide a whole grammar and dynamic programming algorithm within a single factor.  BP coordinates multiple factors. </a:t>
            </a:r>
          </a:p>
          <a:p>
            <a:pPr marL="971550" lvl="1" indent="-514350">
              <a:buFont typeface="+mj-lt"/>
              <a:buAutoNum type="arabicPeriod"/>
            </a:pPr>
            <a:r>
              <a:rPr lang="en-US" b="1" dirty="0">
                <a:solidFill>
                  <a:srgbClr val="BFBFBF"/>
                </a:solidFill>
              </a:rPr>
              <a:t>Tweaked Algorithm: </a:t>
            </a:r>
            <a:r>
              <a:rPr lang="en-US" dirty="0">
                <a:solidFill>
                  <a:srgbClr val="BFBFBF"/>
                </a:solidFill>
              </a:rPr>
              <a:t>Finish in fewer steps and make the steps faster.</a:t>
            </a:r>
          </a:p>
          <a:p>
            <a:pPr marL="971550" lvl="1" indent="-514350">
              <a:buFont typeface="+mj-lt"/>
              <a:buAutoNum type="arabicPeriod"/>
            </a:pPr>
            <a:r>
              <a:rPr lang="en-US" b="1" dirty="0"/>
              <a:t>Learning: </a:t>
            </a:r>
            <a:r>
              <a:rPr lang="en-US" dirty="0"/>
              <a:t>Tune the parameters.  Approximately improve the true predictions -- or truly improve the approximate predictions</a:t>
            </a:r>
            <a:r>
              <a:rPr lang="en-US" dirty="0" smtClean="0"/>
              <a:t>.</a:t>
            </a:r>
          </a:p>
          <a:p>
            <a:pPr marL="971550" lvl="1" indent="-514350">
              <a:buFont typeface="+mj-lt"/>
              <a:buAutoNum type="arabicPeriod"/>
            </a:pPr>
            <a:r>
              <a:rPr lang="en-US" b="1" dirty="0" smtClean="0">
                <a:solidFill>
                  <a:srgbClr val="BFBFBF"/>
                </a:solidFill>
              </a:rPr>
              <a:t>Software: </a:t>
            </a:r>
            <a:r>
              <a:rPr lang="en-US" dirty="0" smtClean="0">
                <a:solidFill>
                  <a:srgbClr val="BFBFBF"/>
                </a:solidFill>
              </a:rPr>
              <a:t>Build the model you want!</a:t>
            </a:r>
            <a:endParaRPr lang="en-US" b="1" dirty="0">
              <a:solidFill>
                <a:srgbClr val="BFBFBF"/>
              </a:solidFill>
            </a:endParaRPr>
          </a:p>
        </p:txBody>
      </p:sp>
      <p:sp>
        <p:nvSpPr>
          <p:cNvPr id="4" name="Slide Number Placeholder 3"/>
          <p:cNvSpPr>
            <a:spLocks noGrp="1"/>
          </p:cNvSpPr>
          <p:nvPr>
            <p:ph type="sldNum" sz="quarter" idx="12"/>
          </p:nvPr>
        </p:nvSpPr>
        <p:spPr/>
        <p:txBody>
          <a:bodyPr/>
          <a:lstStyle/>
          <a:p>
            <a:pPr>
              <a:defRPr/>
            </a:pPr>
            <a:fld id="{A1387547-F98D-4DA8-9FD8-FAD81F8EC66A}" type="slidenum">
              <a:rPr lang="en-US" smtClean="0"/>
              <a:pPr>
                <a:defRPr/>
              </a:pPr>
              <a:t>322</a:t>
            </a:fld>
            <a:endParaRPr lang="en-US"/>
          </a:p>
        </p:txBody>
      </p:sp>
    </p:spTree>
    <p:extLst>
      <p:ext uri="{BB962C8B-B14F-4D97-AF65-F5344CB8AC3E}">
        <p14:creationId xmlns:p14="http://schemas.microsoft.com/office/powerpoint/2010/main" val="3422809981"/>
      </p:ext>
    </p:extLst>
  </p:cSld>
  <p:clrMapOvr>
    <a:masterClrMapping/>
  </p:clrMapOvr>
  <p:timing>
    <p:tnLst>
      <p:par>
        <p:cTn xmlns:p14="http://schemas.microsoft.com/office/powerpoint/2010/main" id="1" dur="indefinite" restart="never" nodeType="tmRoot"/>
      </p:par>
    </p:tnLst>
  </p:timing>
</p:sld>
</file>

<file path=ppt/slides/slide3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Modern NLP</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323</a:t>
            </a:fld>
            <a:endParaRPr lang="en-US"/>
          </a:p>
        </p:txBody>
      </p:sp>
      <p:grpSp>
        <p:nvGrpSpPr>
          <p:cNvPr id="3" name="Group 2"/>
          <p:cNvGrpSpPr/>
          <p:nvPr/>
        </p:nvGrpSpPr>
        <p:grpSpPr>
          <a:xfrm>
            <a:off x="1787124" y="933909"/>
            <a:ext cx="3105888" cy="4276343"/>
            <a:chOff x="1787124" y="933909"/>
            <a:chExt cx="3105888" cy="4276343"/>
          </a:xfrm>
        </p:grpSpPr>
        <p:sp>
          <p:nvSpPr>
            <p:cNvPr id="8" name="Oval 7"/>
            <p:cNvSpPr/>
            <p:nvPr/>
          </p:nvSpPr>
          <p:spPr>
            <a:xfrm rot="18911076">
              <a:off x="2031178" y="933909"/>
              <a:ext cx="2861834" cy="4276343"/>
            </a:xfrm>
            <a:prstGeom prst="ellipse">
              <a:avLst/>
            </a:prstGeom>
            <a:solidFill>
              <a:srgbClr val="008000">
                <a:alpha val="61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TextBox 8"/>
            <p:cNvSpPr txBox="1"/>
            <p:nvPr/>
          </p:nvSpPr>
          <p:spPr>
            <a:xfrm>
              <a:off x="1787124" y="1904320"/>
              <a:ext cx="2396548" cy="1115421"/>
            </a:xfrm>
            <a:prstGeom prst="rect">
              <a:avLst/>
            </a:prstGeom>
            <a:noFill/>
          </p:spPr>
          <p:txBody>
            <a:bodyPr wrap="square" rtlCol="0" anchor="t">
              <a:noAutofit/>
            </a:bodyPr>
            <a:lstStyle/>
            <a:p>
              <a:pPr algn="ctr"/>
              <a:r>
                <a:rPr lang="en-US" sz="3000" b="1" dirty="0" smtClean="0"/>
                <a:t>Linguistics</a:t>
              </a:r>
              <a:endParaRPr lang="en-US" sz="3000" dirty="0" smtClean="0"/>
            </a:p>
          </p:txBody>
        </p:sp>
      </p:grpSp>
      <p:grpSp>
        <p:nvGrpSpPr>
          <p:cNvPr id="5" name="Group 4"/>
          <p:cNvGrpSpPr/>
          <p:nvPr/>
        </p:nvGrpSpPr>
        <p:grpSpPr>
          <a:xfrm>
            <a:off x="3504907" y="1641164"/>
            <a:ext cx="4276343" cy="2861834"/>
            <a:chOff x="3504907" y="1641164"/>
            <a:chExt cx="4276343" cy="2861834"/>
          </a:xfrm>
        </p:grpSpPr>
        <p:sp>
          <p:nvSpPr>
            <p:cNvPr id="10" name="Oval 9"/>
            <p:cNvSpPr/>
            <p:nvPr/>
          </p:nvSpPr>
          <p:spPr>
            <a:xfrm rot="2711175">
              <a:off x="4212162" y="933909"/>
              <a:ext cx="2861834" cy="4276343"/>
            </a:xfrm>
            <a:prstGeom prst="ellipse">
              <a:avLst/>
            </a:prstGeom>
            <a:solidFill>
              <a:srgbClr val="FF6600">
                <a:alpha val="63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TextBox 12"/>
            <p:cNvSpPr txBox="1"/>
            <p:nvPr/>
          </p:nvSpPr>
          <p:spPr>
            <a:xfrm>
              <a:off x="5027472" y="1904320"/>
              <a:ext cx="2505628" cy="1115421"/>
            </a:xfrm>
            <a:prstGeom prst="rect">
              <a:avLst/>
            </a:prstGeom>
            <a:noFill/>
          </p:spPr>
          <p:txBody>
            <a:bodyPr wrap="square" rtlCol="0" anchor="t">
              <a:noAutofit/>
            </a:bodyPr>
            <a:lstStyle/>
            <a:p>
              <a:pPr algn="ctr"/>
              <a:r>
                <a:rPr lang="en-US" sz="3000" b="1" dirty="0" smtClean="0"/>
                <a:t>Mathematical Modeling</a:t>
              </a:r>
              <a:endParaRPr lang="en-US" sz="3000" dirty="0" smtClean="0"/>
            </a:p>
          </p:txBody>
        </p:sp>
      </p:grpSp>
      <p:grpSp>
        <p:nvGrpSpPr>
          <p:cNvPr id="19" name="Group 18"/>
          <p:cNvGrpSpPr/>
          <p:nvPr/>
        </p:nvGrpSpPr>
        <p:grpSpPr>
          <a:xfrm>
            <a:off x="4212163" y="3282271"/>
            <a:ext cx="3271133" cy="4276343"/>
            <a:chOff x="4212163" y="3282271"/>
            <a:chExt cx="3271133" cy="4276343"/>
          </a:xfrm>
        </p:grpSpPr>
        <p:sp>
          <p:nvSpPr>
            <p:cNvPr id="11" name="Oval 10"/>
            <p:cNvSpPr/>
            <p:nvPr/>
          </p:nvSpPr>
          <p:spPr>
            <a:xfrm rot="18911076">
              <a:off x="4212163" y="3282271"/>
              <a:ext cx="2861834" cy="4276343"/>
            </a:xfrm>
            <a:prstGeom prst="ellipse">
              <a:avLst/>
            </a:prstGeom>
            <a:solidFill>
              <a:srgbClr val="FF0000">
                <a:alpha val="59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TextBox 14"/>
            <p:cNvSpPr txBox="1"/>
            <p:nvPr/>
          </p:nvSpPr>
          <p:spPr>
            <a:xfrm>
              <a:off x="4934348" y="5417176"/>
              <a:ext cx="2548948" cy="1115421"/>
            </a:xfrm>
            <a:prstGeom prst="rect">
              <a:avLst/>
            </a:prstGeom>
            <a:noFill/>
          </p:spPr>
          <p:txBody>
            <a:bodyPr wrap="square" rtlCol="0" anchor="t">
              <a:noAutofit/>
            </a:bodyPr>
            <a:lstStyle/>
            <a:p>
              <a:pPr algn="ctr"/>
              <a:r>
                <a:rPr lang="en-US" sz="3000" b="1" dirty="0"/>
                <a:t>Machine </a:t>
              </a:r>
              <a:r>
                <a:rPr lang="en-US" sz="3000" b="1" dirty="0" smtClean="0"/>
                <a:t>Learning</a:t>
              </a:r>
              <a:endParaRPr lang="en-US" sz="3000" dirty="0"/>
            </a:p>
          </p:txBody>
        </p:sp>
      </p:grpSp>
      <p:grpSp>
        <p:nvGrpSpPr>
          <p:cNvPr id="18" name="Group 17"/>
          <p:cNvGrpSpPr/>
          <p:nvPr/>
        </p:nvGrpSpPr>
        <p:grpSpPr>
          <a:xfrm>
            <a:off x="1323924" y="3989526"/>
            <a:ext cx="4276343" cy="2861834"/>
            <a:chOff x="1323924" y="3989526"/>
            <a:chExt cx="4276343" cy="2861834"/>
          </a:xfrm>
        </p:grpSpPr>
        <p:sp>
          <p:nvSpPr>
            <p:cNvPr id="12" name="Oval 11"/>
            <p:cNvSpPr/>
            <p:nvPr/>
          </p:nvSpPr>
          <p:spPr>
            <a:xfrm rot="2711175">
              <a:off x="2031179" y="3282271"/>
              <a:ext cx="2861834" cy="4276343"/>
            </a:xfrm>
            <a:prstGeom prst="ellipse">
              <a:avLst/>
            </a:prstGeom>
            <a:solidFill>
              <a:srgbClr val="0000FF">
                <a:alpha val="58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TextBox 15"/>
            <p:cNvSpPr txBox="1"/>
            <p:nvPr/>
          </p:nvSpPr>
          <p:spPr>
            <a:xfrm>
              <a:off x="1634724" y="5443096"/>
              <a:ext cx="2548948" cy="1115421"/>
            </a:xfrm>
            <a:prstGeom prst="rect">
              <a:avLst/>
            </a:prstGeom>
            <a:noFill/>
          </p:spPr>
          <p:txBody>
            <a:bodyPr wrap="square" rtlCol="0" anchor="t">
              <a:noAutofit/>
            </a:bodyPr>
            <a:lstStyle/>
            <a:p>
              <a:pPr algn="ctr"/>
              <a:r>
                <a:rPr lang="en-US" sz="3000" b="1" dirty="0"/>
                <a:t>Combinatorial Optimization</a:t>
              </a:r>
              <a:endParaRPr lang="en-US" sz="3000" dirty="0"/>
            </a:p>
          </p:txBody>
        </p:sp>
      </p:grpSp>
      <p:sp>
        <p:nvSpPr>
          <p:cNvPr id="14" name="TextBox 13"/>
          <p:cNvSpPr txBox="1"/>
          <p:nvPr/>
        </p:nvSpPr>
        <p:spPr>
          <a:xfrm>
            <a:off x="3698763" y="3632189"/>
            <a:ext cx="1687583" cy="1115421"/>
          </a:xfrm>
          <a:prstGeom prst="rect">
            <a:avLst/>
          </a:prstGeom>
          <a:noFill/>
        </p:spPr>
        <p:txBody>
          <a:bodyPr wrap="square" rtlCol="0" anchor="ctr">
            <a:noAutofit/>
          </a:bodyPr>
          <a:lstStyle/>
          <a:p>
            <a:pPr algn="ctr"/>
            <a:r>
              <a:rPr lang="en-US" sz="4000" b="1" dirty="0" smtClean="0">
                <a:solidFill>
                  <a:schemeClr val="bg1"/>
                </a:solidFill>
              </a:rPr>
              <a:t>NLP</a:t>
            </a:r>
            <a:endParaRPr lang="en-US" sz="4000" dirty="0" smtClean="0">
              <a:solidFill>
                <a:schemeClr val="bg1"/>
              </a:solidFill>
            </a:endParaRPr>
          </a:p>
        </p:txBody>
      </p:sp>
    </p:spTree>
    <p:extLst>
      <p:ext uri="{BB962C8B-B14F-4D97-AF65-F5344CB8AC3E}">
        <p14:creationId xmlns:p14="http://schemas.microsoft.com/office/powerpoint/2010/main" val="261171469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9"/>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8"/>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1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p:bldLst>
  </p:timing>
</p:sld>
</file>

<file path=ppt/slides/slide3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Machine Learning for NLP</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324</a:t>
            </a:fld>
            <a:endParaRPr lang="en-US"/>
          </a:p>
        </p:txBody>
      </p:sp>
      <p:grpSp>
        <p:nvGrpSpPr>
          <p:cNvPr id="3" name="Group 2"/>
          <p:cNvGrpSpPr/>
          <p:nvPr/>
        </p:nvGrpSpPr>
        <p:grpSpPr>
          <a:xfrm>
            <a:off x="-395" y="773466"/>
            <a:ext cx="1275904" cy="1557344"/>
            <a:chOff x="1423754" y="933909"/>
            <a:chExt cx="3469258" cy="4276343"/>
          </a:xfrm>
        </p:grpSpPr>
        <p:sp>
          <p:nvSpPr>
            <p:cNvPr id="8" name="Oval 7"/>
            <p:cNvSpPr/>
            <p:nvPr/>
          </p:nvSpPr>
          <p:spPr>
            <a:xfrm rot="18911076">
              <a:off x="2031178" y="933909"/>
              <a:ext cx="2861834" cy="4276343"/>
            </a:xfrm>
            <a:prstGeom prst="ellipse">
              <a:avLst/>
            </a:prstGeom>
            <a:solidFill>
              <a:srgbClr val="008000">
                <a:alpha val="61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TextBox 8"/>
            <p:cNvSpPr txBox="1"/>
            <p:nvPr/>
          </p:nvSpPr>
          <p:spPr>
            <a:xfrm>
              <a:off x="1423754" y="1904323"/>
              <a:ext cx="2759918" cy="807172"/>
            </a:xfrm>
            <a:prstGeom prst="rect">
              <a:avLst/>
            </a:prstGeom>
            <a:noFill/>
          </p:spPr>
          <p:txBody>
            <a:bodyPr wrap="square" rtlCol="0" anchor="t">
              <a:noAutofit/>
            </a:bodyPr>
            <a:lstStyle/>
            <a:p>
              <a:pPr algn="ctr"/>
              <a:r>
                <a:rPr lang="en-US" sz="1000" b="1" dirty="0" smtClean="0"/>
                <a:t>Linguistics</a:t>
              </a:r>
              <a:endParaRPr lang="en-US" sz="1000" dirty="0" smtClean="0"/>
            </a:p>
          </p:txBody>
        </p:sp>
      </p:grpSp>
      <p:grpSp>
        <p:nvGrpSpPr>
          <p:cNvPr id="15" name="Group 14"/>
          <p:cNvGrpSpPr/>
          <p:nvPr/>
        </p:nvGrpSpPr>
        <p:grpSpPr>
          <a:xfrm>
            <a:off x="2083374" y="997096"/>
            <a:ext cx="6517502" cy="1404506"/>
            <a:chOff x="2083374" y="997096"/>
            <a:chExt cx="6517502" cy="1404506"/>
          </a:xfrm>
        </p:grpSpPr>
        <p:pic>
          <p:nvPicPr>
            <p:cNvPr id="10" name="Picture 9"/>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a:off x="6580892" y="1126868"/>
              <a:ext cx="1486639" cy="1207894"/>
            </a:xfrm>
            <a:prstGeom prst="rect">
              <a:avLst/>
            </a:prstGeom>
          </p:spPr>
        </p:pic>
        <p:sp>
          <p:nvSpPr>
            <p:cNvPr id="14" name="Rectangle 13"/>
            <p:cNvSpPr/>
            <p:nvPr/>
          </p:nvSpPr>
          <p:spPr>
            <a:xfrm>
              <a:off x="2083374" y="997096"/>
              <a:ext cx="6517502" cy="1404506"/>
            </a:xfrm>
            <a:prstGeom prst="rect">
              <a:avLst/>
            </a:prstGeom>
            <a:noFill/>
            <a:ln>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2" name="Picture 31" descr="time-flies.pdf"/>
            <p:cNvPicPr>
              <a:picLocks noChangeAspect="1"/>
            </p:cNvPicPr>
            <p:nvPr/>
          </p:nvPicPr>
          <p:blipFill rotWithShape="1">
            <a:blip r:embed="rId3">
              <a:extLst>
                <a:ext uri="{28A0092B-C50C-407E-A947-70E740481C1C}">
                  <a14:useLocalDpi xmlns:a14="http://schemas.microsoft.com/office/drawing/2010/main"/>
                </a:ext>
              </a:extLst>
            </a:blip>
            <a:srcRect t="10984" b="76836"/>
            <a:stretch/>
          </p:blipFill>
          <p:spPr>
            <a:xfrm>
              <a:off x="2405968" y="1637565"/>
              <a:ext cx="3409649" cy="697197"/>
            </a:xfrm>
            <a:prstGeom prst="rect">
              <a:avLst/>
            </a:prstGeom>
          </p:spPr>
        </p:pic>
      </p:grpSp>
      <p:grpSp>
        <p:nvGrpSpPr>
          <p:cNvPr id="16" name="Group 15"/>
          <p:cNvGrpSpPr/>
          <p:nvPr/>
        </p:nvGrpSpPr>
        <p:grpSpPr>
          <a:xfrm>
            <a:off x="2083374" y="2401602"/>
            <a:ext cx="6517501" cy="1485401"/>
            <a:chOff x="2083374" y="2401602"/>
            <a:chExt cx="6517501" cy="1485401"/>
          </a:xfrm>
        </p:grpSpPr>
        <p:pic>
          <p:nvPicPr>
            <p:cNvPr id="7" name="Picture 6"/>
            <p:cNvPicPr>
              <a:picLocks noChangeAspect="1"/>
            </p:cNvPicPr>
            <p:nvPr/>
          </p:nvPicPr>
          <p:blipFill>
            <a:blip r:embed="rId4" cstate="print">
              <a:extLst>
                <a:ext uri="{28A0092B-C50C-407E-A947-70E740481C1C}">
                  <a14:useLocalDpi xmlns:a14="http://schemas.microsoft.com/office/drawing/2010/main"/>
                </a:ext>
              </a:extLst>
            </a:blip>
            <a:stretch>
              <a:fillRect/>
            </a:stretch>
          </p:blipFill>
          <p:spPr>
            <a:xfrm>
              <a:off x="6253362" y="2712714"/>
              <a:ext cx="2090745" cy="1174289"/>
            </a:xfrm>
            <a:prstGeom prst="rect">
              <a:avLst/>
            </a:prstGeom>
          </p:spPr>
        </p:pic>
        <p:sp>
          <p:nvSpPr>
            <p:cNvPr id="29" name="Rectangle 28"/>
            <p:cNvSpPr/>
            <p:nvPr/>
          </p:nvSpPr>
          <p:spPr>
            <a:xfrm>
              <a:off x="2083374" y="2401602"/>
              <a:ext cx="6517501" cy="1404506"/>
            </a:xfrm>
            <a:prstGeom prst="rect">
              <a:avLst/>
            </a:prstGeom>
            <a:noFill/>
            <a:ln>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3" name="Picture 32" descr="time-flies.pdf"/>
            <p:cNvPicPr>
              <a:picLocks noChangeAspect="1"/>
            </p:cNvPicPr>
            <p:nvPr/>
          </p:nvPicPr>
          <p:blipFill rotWithShape="1">
            <a:blip r:embed="rId3">
              <a:extLst>
                <a:ext uri="{28A0092B-C50C-407E-A947-70E740481C1C}">
                  <a14:useLocalDpi xmlns:a14="http://schemas.microsoft.com/office/drawing/2010/main"/>
                </a:ext>
              </a:extLst>
            </a:blip>
            <a:srcRect t="36631" b="51693"/>
            <a:stretch/>
          </p:blipFill>
          <p:spPr>
            <a:xfrm>
              <a:off x="2405968" y="3074612"/>
              <a:ext cx="3409649" cy="668329"/>
            </a:xfrm>
            <a:prstGeom prst="rect">
              <a:avLst/>
            </a:prstGeom>
          </p:spPr>
        </p:pic>
      </p:grpSp>
      <p:grpSp>
        <p:nvGrpSpPr>
          <p:cNvPr id="17" name="Group 16"/>
          <p:cNvGrpSpPr/>
          <p:nvPr/>
        </p:nvGrpSpPr>
        <p:grpSpPr>
          <a:xfrm>
            <a:off x="2083374" y="3802378"/>
            <a:ext cx="6517501" cy="1404506"/>
            <a:chOff x="2083374" y="3813518"/>
            <a:chExt cx="6517501" cy="1404506"/>
          </a:xfrm>
        </p:grpSpPr>
        <p:grpSp>
          <p:nvGrpSpPr>
            <p:cNvPr id="13" name="Group 12"/>
            <p:cNvGrpSpPr/>
            <p:nvPr/>
          </p:nvGrpSpPr>
          <p:grpSpPr>
            <a:xfrm>
              <a:off x="6279400" y="3914656"/>
              <a:ext cx="2064707" cy="1303368"/>
              <a:chOff x="6238976" y="3887003"/>
              <a:chExt cx="2383656" cy="1504708"/>
            </a:xfrm>
          </p:grpSpPr>
          <p:pic>
            <p:nvPicPr>
              <p:cNvPr id="12" name="Picture 11"/>
              <p:cNvPicPr>
                <a:picLocks noChangeAspect="1"/>
              </p:cNvPicPr>
              <p:nvPr/>
            </p:nvPicPr>
            <p:blipFill>
              <a:blip r:embed="rId5"/>
              <a:stretch>
                <a:fillRect/>
              </a:stretch>
            </p:blipFill>
            <p:spPr>
              <a:xfrm>
                <a:off x="7602737" y="4555397"/>
                <a:ext cx="1019895" cy="836314"/>
              </a:xfrm>
              <a:prstGeom prst="rect">
                <a:avLst/>
              </a:prstGeom>
            </p:spPr>
          </p:pic>
          <p:pic>
            <p:nvPicPr>
              <p:cNvPr id="11" name="Picture 10"/>
              <p:cNvPicPr>
                <a:picLocks noChangeAspect="1"/>
              </p:cNvPicPr>
              <p:nvPr/>
            </p:nvPicPr>
            <p:blipFill rotWithShape="1">
              <a:blip r:embed="rId6"/>
              <a:srcRect b="13397"/>
              <a:stretch/>
            </p:blipFill>
            <p:spPr>
              <a:xfrm>
                <a:off x="6238976" y="3887003"/>
                <a:ext cx="1455742" cy="1304190"/>
              </a:xfrm>
              <a:prstGeom prst="rect">
                <a:avLst/>
              </a:prstGeom>
            </p:spPr>
          </p:pic>
        </p:grpSp>
        <p:sp>
          <p:nvSpPr>
            <p:cNvPr id="30" name="Rectangle 29"/>
            <p:cNvSpPr/>
            <p:nvPr/>
          </p:nvSpPr>
          <p:spPr>
            <a:xfrm>
              <a:off x="2083374" y="3813518"/>
              <a:ext cx="6517501" cy="1404506"/>
            </a:xfrm>
            <a:prstGeom prst="rect">
              <a:avLst/>
            </a:prstGeom>
            <a:noFill/>
            <a:ln>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4" name="Picture 33" descr="time-flies.pdf"/>
            <p:cNvPicPr>
              <a:picLocks noChangeAspect="1"/>
            </p:cNvPicPr>
            <p:nvPr/>
          </p:nvPicPr>
          <p:blipFill rotWithShape="1">
            <a:blip r:embed="rId3">
              <a:extLst>
                <a:ext uri="{28A0092B-C50C-407E-A947-70E740481C1C}">
                  <a14:useLocalDpi xmlns:a14="http://schemas.microsoft.com/office/drawing/2010/main"/>
                </a:ext>
              </a:extLst>
            </a:blip>
            <a:srcRect t="61261" b="26083"/>
            <a:stretch/>
          </p:blipFill>
          <p:spPr>
            <a:xfrm>
              <a:off x="2405968" y="4457158"/>
              <a:ext cx="3409649" cy="724410"/>
            </a:xfrm>
            <a:prstGeom prst="rect">
              <a:avLst/>
            </a:prstGeom>
          </p:spPr>
        </p:pic>
      </p:grpSp>
      <p:grpSp>
        <p:nvGrpSpPr>
          <p:cNvPr id="5" name="Group 4"/>
          <p:cNvGrpSpPr/>
          <p:nvPr/>
        </p:nvGrpSpPr>
        <p:grpSpPr>
          <a:xfrm>
            <a:off x="2083374" y="4821509"/>
            <a:ext cx="6517501" cy="1888524"/>
            <a:chOff x="2083374" y="4821509"/>
            <a:chExt cx="6517501" cy="1888524"/>
          </a:xfrm>
        </p:grpSpPr>
        <p:grpSp>
          <p:nvGrpSpPr>
            <p:cNvPr id="37" name="Group 36"/>
            <p:cNvGrpSpPr/>
            <p:nvPr/>
          </p:nvGrpSpPr>
          <p:grpSpPr>
            <a:xfrm>
              <a:off x="2083374" y="5536530"/>
              <a:ext cx="6517501" cy="1173503"/>
              <a:chOff x="2083374" y="5536530"/>
              <a:chExt cx="6517501" cy="1173503"/>
            </a:xfrm>
          </p:grpSpPr>
          <p:grpSp>
            <p:nvGrpSpPr>
              <p:cNvPr id="18" name="Group 17"/>
              <p:cNvGrpSpPr/>
              <p:nvPr/>
            </p:nvGrpSpPr>
            <p:grpSpPr>
              <a:xfrm>
                <a:off x="2083374" y="5536530"/>
                <a:ext cx="6517501" cy="1173503"/>
                <a:chOff x="2083374" y="5547670"/>
                <a:chExt cx="6517501" cy="1173503"/>
              </a:xfrm>
            </p:grpSpPr>
            <p:sp>
              <p:nvSpPr>
                <p:cNvPr id="31" name="Rectangle 30"/>
                <p:cNvSpPr/>
                <p:nvPr/>
              </p:nvSpPr>
              <p:spPr>
                <a:xfrm>
                  <a:off x="2083374" y="5547670"/>
                  <a:ext cx="6517501" cy="1074860"/>
                </a:xfrm>
                <a:prstGeom prst="rect">
                  <a:avLst/>
                </a:prstGeom>
                <a:noFill/>
                <a:ln>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36" name="Picture 35" descr="time-flies.pdf"/>
                <p:cNvPicPr>
                  <a:picLocks noChangeAspect="1"/>
                </p:cNvPicPr>
                <p:nvPr/>
              </p:nvPicPr>
              <p:blipFill rotWithShape="1">
                <a:blip r:embed="rId3">
                  <a:extLst>
                    <a:ext uri="{28A0092B-C50C-407E-A947-70E740481C1C}">
                      <a14:useLocalDpi xmlns:a14="http://schemas.microsoft.com/office/drawing/2010/main"/>
                    </a:ext>
                  </a:extLst>
                </a:blip>
                <a:srcRect t="80861"/>
                <a:stretch/>
              </p:blipFill>
              <p:spPr>
                <a:xfrm>
                  <a:off x="2405968" y="5625649"/>
                  <a:ext cx="3409649" cy="1095524"/>
                </a:xfrm>
                <a:prstGeom prst="rect">
                  <a:avLst/>
                </a:prstGeom>
              </p:spPr>
            </p:pic>
          </p:grpSp>
          <p:sp>
            <p:nvSpPr>
              <p:cNvPr id="19" name="TextBox 18"/>
              <p:cNvSpPr txBox="1"/>
              <p:nvPr/>
            </p:nvSpPr>
            <p:spPr>
              <a:xfrm>
                <a:off x="6383810" y="5536530"/>
                <a:ext cx="1960297" cy="819820"/>
              </a:xfrm>
              <a:prstGeom prst="rect">
                <a:avLst/>
              </a:prstGeom>
              <a:noFill/>
            </p:spPr>
            <p:txBody>
              <a:bodyPr wrap="square" rtlCol="0" anchor="ctr">
                <a:noAutofit/>
              </a:bodyPr>
              <a:lstStyle/>
              <a:p>
                <a:pPr algn="ctr"/>
                <a:r>
                  <a:rPr lang="en-US" b="1" dirty="0" smtClean="0"/>
                  <a:t>No semantic interpretation</a:t>
                </a:r>
              </a:p>
            </p:txBody>
          </p:sp>
        </p:grpSp>
        <p:sp>
          <p:nvSpPr>
            <p:cNvPr id="44" name="TextBox 43"/>
            <p:cNvSpPr txBox="1"/>
            <p:nvPr/>
          </p:nvSpPr>
          <p:spPr>
            <a:xfrm>
              <a:off x="3822874" y="4821509"/>
              <a:ext cx="835577" cy="846632"/>
            </a:xfrm>
            <a:prstGeom prst="rect">
              <a:avLst/>
            </a:prstGeom>
            <a:noFill/>
          </p:spPr>
          <p:txBody>
            <a:bodyPr wrap="square" rtlCol="0" anchor="ctr">
              <a:noAutofit/>
            </a:bodyPr>
            <a:lstStyle/>
            <a:p>
              <a:r>
                <a:rPr lang="en-US" sz="3600" dirty="0" smtClean="0">
                  <a:latin typeface="Times New Roman"/>
                  <a:cs typeface="Times New Roman"/>
                </a:rPr>
                <a:t>…</a:t>
              </a:r>
            </a:p>
          </p:txBody>
        </p:sp>
      </p:grpSp>
      <p:sp>
        <p:nvSpPr>
          <p:cNvPr id="45" name="Content Placeholder 4"/>
          <p:cNvSpPr txBox="1">
            <a:spLocks/>
          </p:cNvSpPr>
          <p:nvPr/>
        </p:nvSpPr>
        <p:spPr>
          <a:xfrm>
            <a:off x="257251" y="3331265"/>
            <a:ext cx="1715301" cy="3025086"/>
          </a:xfrm>
          <a:prstGeom prst="rect">
            <a:avLst/>
          </a:prstGeom>
          <a:solidFill>
            <a:srgbClr val="008000">
              <a:alpha val="46000"/>
            </a:srgbClr>
          </a:solidFill>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600" b="1" dirty="0" smtClean="0"/>
              <a:t>Linguistics</a:t>
            </a:r>
            <a:r>
              <a:rPr lang="en-US" sz="2600" dirty="0" smtClean="0"/>
              <a:t> inspires the structures we want to predict</a:t>
            </a:r>
          </a:p>
        </p:txBody>
      </p:sp>
    </p:spTree>
    <p:extLst>
      <p:ext uri="{BB962C8B-B14F-4D97-AF65-F5344CB8AC3E}">
        <p14:creationId xmlns:p14="http://schemas.microsoft.com/office/powerpoint/2010/main" val="262935115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7"/>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Machine Learning for NLP</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325</a:t>
            </a:fld>
            <a:endParaRPr lang="en-US"/>
          </a:p>
        </p:txBody>
      </p:sp>
      <p:grpSp>
        <p:nvGrpSpPr>
          <p:cNvPr id="3" name="Group 2"/>
          <p:cNvGrpSpPr/>
          <p:nvPr/>
        </p:nvGrpSpPr>
        <p:grpSpPr>
          <a:xfrm>
            <a:off x="-395" y="773466"/>
            <a:ext cx="1275904" cy="1557344"/>
            <a:chOff x="1423754" y="933909"/>
            <a:chExt cx="3469258" cy="4276343"/>
          </a:xfrm>
        </p:grpSpPr>
        <p:sp>
          <p:nvSpPr>
            <p:cNvPr id="8" name="Oval 7"/>
            <p:cNvSpPr/>
            <p:nvPr/>
          </p:nvSpPr>
          <p:spPr>
            <a:xfrm rot="18911076">
              <a:off x="2031178" y="933909"/>
              <a:ext cx="2861834" cy="4276343"/>
            </a:xfrm>
            <a:prstGeom prst="ellipse">
              <a:avLst/>
            </a:prstGeom>
            <a:solidFill>
              <a:srgbClr val="008000">
                <a:alpha val="61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TextBox 8"/>
            <p:cNvSpPr txBox="1"/>
            <p:nvPr/>
          </p:nvSpPr>
          <p:spPr>
            <a:xfrm>
              <a:off x="1423754" y="1904323"/>
              <a:ext cx="2759918" cy="807172"/>
            </a:xfrm>
            <a:prstGeom prst="rect">
              <a:avLst/>
            </a:prstGeom>
            <a:noFill/>
          </p:spPr>
          <p:txBody>
            <a:bodyPr wrap="square" rtlCol="0" anchor="t">
              <a:noAutofit/>
            </a:bodyPr>
            <a:lstStyle/>
            <a:p>
              <a:pPr algn="ctr"/>
              <a:r>
                <a:rPr lang="en-US" sz="1000" b="1" dirty="0" smtClean="0"/>
                <a:t>Linguistics</a:t>
              </a:r>
              <a:endParaRPr lang="en-US" sz="1000" dirty="0" smtClean="0"/>
            </a:p>
          </p:txBody>
        </p:sp>
      </p:grpSp>
      <p:pic>
        <p:nvPicPr>
          <p:cNvPr id="32" name="Picture 31" descr="time-flies.pdf"/>
          <p:cNvPicPr>
            <a:picLocks noChangeAspect="1"/>
          </p:cNvPicPr>
          <p:nvPr/>
        </p:nvPicPr>
        <p:blipFill rotWithShape="1">
          <a:blip r:embed="rId2">
            <a:extLst>
              <a:ext uri="{28A0092B-C50C-407E-A947-70E740481C1C}">
                <a14:useLocalDpi xmlns:a14="http://schemas.microsoft.com/office/drawing/2010/main"/>
              </a:ext>
            </a:extLst>
          </a:blip>
          <a:srcRect t="10984" b="76836"/>
          <a:stretch/>
        </p:blipFill>
        <p:spPr>
          <a:xfrm>
            <a:off x="2405968" y="1637565"/>
            <a:ext cx="3409649" cy="697197"/>
          </a:xfrm>
          <a:prstGeom prst="rect">
            <a:avLst/>
          </a:prstGeom>
        </p:spPr>
      </p:pic>
      <p:pic>
        <p:nvPicPr>
          <p:cNvPr id="33" name="Picture 32" descr="time-flies.pdf"/>
          <p:cNvPicPr>
            <a:picLocks noChangeAspect="1"/>
          </p:cNvPicPr>
          <p:nvPr/>
        </p:nvPicPr>
        <p:blipFill rotWithShape="1">
          <a:blip r:embed="rId2">
            <a:extLst>
              <a:ext uri="{28A0092B-C50C-407E-A947-70E740481C1C}">
                <a14:useLocalDpi xmlns:a14="http://schemas.microsoft.com/office/drawing/2010/main"/>
              </a:ext>
            </a:extLst>
          </a:blip>
          <a:srcRect t="36631" b="51693"/>
          <a:stretch/>
        </p:blipFill>
        <p:spPr>
          <a:xfrm>
            <a:off x="2405968" y="3074612"/>
            <a:ext cx="3409649" cy="668329"/>
          </a:xfrm>
          <a:prstGeom prst="rect">
            <a:avLst/>
          </a:prstGeom>
        </p:spPr>
      </p:pic>
      <p:pic>
        <p:nvPicPr>
          <p:cNvPr id="34" name="Picture 33" descr="time-flies.pdf"/>
          <p:cNvPicPr>
            <a:picLocks noChangeAspect="1"/>
          </p:cNvPicPr>
          <p:nvPr/>
        </p:nvPicPr>
        <p:blipFill rotWithShape="1">
          <a:blip r:embed="rId2">
            <a:extLst>
              <a:ext uri="{28A0092B-C50C-407E-A947-70E740481C1C}">
                <a14:useLocalDpi xmlns:a14="http://schemas.microsoft.com/office/drawing/2010/main"/>
              </a:ext>
            </a:extLst>
          </a:blip>
          <a:srcRect t="61261" b="26083"/>
          <a:stretch/>
        </p:blipFill>
        <p:spPr>
          <a:xfrm>
            <a:off x="2405968" y="4482474"/>
            <a:ext cx="3409649" cy="724410"/>
          </a:xfrm>
          <a:prstGeom prst="rect">
            <a:avLst/>
          </a:prstGeom>
        </p:spPr>
      </p:pic>
      <p:pic>
        <p:nvPicPr>
          <p:cNvPr id="36" name="Picture 35" descr="time-flies.pdf"/>
          <p:cNvPicPr>
            <a:picLocks noChangeAspect="1"/>
          </p:cNvPicPr>
          <p:nvPr/>
        </p:nvPicPr>
        <p:blipFill rotWithShape="1">
          <a:blip r:embed="rId2">
            <a:extLst>
              <a:ext uri="{28A0092B-C50C-407E-A947-70E740481C1C}">
                <a14:useLocalDpi xmlns:a14="http://schemas.microsoft.com/office/drawing/2010/main"/>
              </a:ext>
            </a:extLst>
          </a:blip>
          <a:srcRect t="80861"/>
          <a:stretch/>
        </p:blipFill>
        <p:spPr>
          <a:xfrm>
            <a:off x="2405968" y="5614509"/>
            <a:ext cx="3409649" cy="1095524"/>
          </a:xfrm>
          <a:prstGeom prst="rect">
            <a:avLst/>
          </a:prstGeom>
        </p:spPr>
      </p:pic>
      <p:grpSp>
        <p:nvGrpSpPr>
          <p:cNvPr id="26" name="Group 25"/>
          <p:cNvGrpSpPr/>
          <p:nvPr/>
        </p:nvGrpSpPr>
        <p:grpSpPr>
          <a:xfrm>
            <a:off x="765000" y="1031032"/>
            <a:ext cx="1572729" cy="1042213"/>
            <a:chOff x="3504907" y="1641164"/>
            <a:chExt cx="4276343" cy="2861834"/>
          </a:xfrm>
        </p:grpSpPr>
        <p:sp>
          <p:nvSpPr>
            <p:cNvPr id="27" name="Oval 26"/>
            <p:cNvSpPr/>
            <p:nvPr/>
          </p:nvSpPr>
          <p:spPr>
            <a:xfrm rot="2711175">
              <a:off x="4212162" y="933909"/>
              <a:ext cx="2861834" cy="4276343"/>
            </a:xfrm>
            <a:prstGeom prst="ellipse">
              <a:avLst/>
            </a:prstGeom>
            <a:solidFill>
              <a:srgbClr val="FF6600">
                <a:alpha val="63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TextBox 27"/>
            <p:cNvSpPr txBox="1"/>
            <p:nvPr/>
          </p:nvSpPr>
          <p:spPr>
            <a:xfrm>
              <a:off x="4739743" y="1904319"/>
              <a:ext cx="3014531" cy="807174"/>
            </a:xfrm>
            <a:prstGeom prst="rect">
              <a:avLst/>
            </a:prstGeom>
            <a:noFill/>
          </p:spPr>
          <p:txBody>
            <a:bodyPr wrap="square" rtlCol="0" anchor="t">
              <a:noAutofit/>
            </a:bodyPr>
            <a:lstStyle/>
            <a:p>
              <a:pPr algn="ctr"/>
              <a:r>
                <a:rPr lang="en-US" sz="1000" b="1" dirty="0" smtClean="0"/>
                <a:t>Mathematical Modeling</a:t>
              </a:r>
              <a:endParaRPr lang="en-US" sz="1000" dirty="0" smtClean="0"/>
            </a:p>
          </p:txBody>
        </p:sp>
      </p:grpSp>
      <p:grpSp>
        <p:nvGrpSpPr>
          <p:cNvPr id="6" name="Group 5"/>
          <p:cNvGrpSpPr/>
          <p:nvPr/>
        </p:nvGrpSpPr>
        <p:grpSpPr>
          <a:xfrm>
            <a:off x="1954756" y="1420821"/>
            <a:ext cx="5186644" cy="846632"/>
            <a:chOff x="1954756" y="1420821"/>
            <a:chExt cx="5186644" cy="846632"/>
          </a:xfrm>
        </p:grpSpPr>
        <p:sp>
          <p:nvSpPr>
            <p:cNvPr id="5" name="TextBox 4"/>
            <p:cNvSpPr txBox="1"/>
            <p:nvPr/>
          </p:nvSpPr>
          <p:spPr>
            <a:xfrm>
              <a:off x="1954756" y="1420821"/>
              <a:ext cx="835577" cy="846632"/>
            </a:xfrm>
            <a:prstGeom prst="rect">
              <a:avLst/>
            </a:prstGeom>
            <a:noFill/>
          </p:spPr>
          <p:txBody>
            <a:bodyPr wrap="square" rtlCol="0" anchor="ctr">
              <a:noAutofit/>
            </a:bodyPr>
            <a:lstStyle/>
            <a:p>
              <a:r>
                <a:rPr lang="en-US" sz="3600" dirty="0" err="1" smtClean="0">
                  <a:latin typeface="Times New Roman"/>
                  <a:cs typeface="Times New Roman"/>
                </a:rPr>
                <a:t>p</a:t>
              </a:r>
              <a:r>
                <a:rPr lang="en-US" sz="3600" baseline="-25000" dirty="0" err="1" smtClean="0">
                  <a:latin typeface="Times New Roman"/>
                  <a:cs typeface="Times New Roman"/>
                </a:rPr>
                <a:t>θ</a:t>
              </a:r>
              <a:r>
                <a:rPr lang="en-US" sz="3600" dirty="0" smtClean="0">
                  <a:latin typeface="Times New Roman"/>
                  <a:cs typeface="Times New Roman"/>
                </a:rPr>
                <a:t>(</a:t>
              </a:r>
            </a:p>
          </p:txBody>
        </p:sp>
        <p:sp>
          <p:nvSpPr>
            <p:cNvPr id="35" name="TextBox 34"/>
            <p:cNvSpPr txBox="1"/>
            <p:nvPr/>
          </p:nvSpPr>
          <p:spPr>
            <a:xfrm>
              <a:off x="5493856" y="1420821"/>
              <a:ext cx="1647544" cy="846632"/>
            </a:xfrm>
            <a:prstGeom prst="rect">
              <a:avLst/>
            </a:prstGeom>
            <a:noFill/>
          </p:spPr>
          <p:txBody>
            <a:bodyPr wrap="square" rtlCol="0" anchor="ctr">
              <a:noAutofit/>
            </a:bodyPr>
            <a:lstStyle/>
            <a:p>
              <a:r>
                <a:rPr lang="en-US" sz="3600" dirty="0" smtClean="0">
                  <a:latin typeface="Times New Roman"/>
                  <a:cs typeface="Times New Roman"/>
                </a:rPr>
                <a:t>) = 0.50</a:t>
              </a:r>
            </a:p>
          </p:txBody>
        </p:sp>
      </p:grpSp>
      <p:grpSp>
        <p:nvGrpSpPr>
          <p:cNvPr id="48" name="Group 47"/>
          <p:cNvGrpSpPr/>
          <p:nvPr/>
        </p:nvGrpSpPr>
        <p:grpSpPr>
          <a:xfrm>
            <a:off x="1954756" y="2865878"/>
            <a:ext cx="5186644" cy="846632"/>
            <a:chOff x="1954756" y="1420821"/>
            <a:chExt cx="5186644" cy="846632"/>
          </a:xfrm>
        </p:grpSpPr>
        <p:sp>
          <p:nvSpPr>
            <p:cNvPr id="49" name="TextBox 48"/>
            <p:cNvSpPr txBox="1"/>
            <p:nvPr/>
          </p:nvSpPr>
          <p:spPr>
            <a:xfrm>
              <a:off x="1954756" y="1420821"/>
              <a:ext cx="835577" cy="846632"/>
            </a:xfrm>
            <a:prstGeom prst="rect">
              <a:avLst/>
            </a:prstGeom>
            <a:noFill/>
          </p:spPr>
          <p:txBody>
            <a:bodyPr wrap="square" rtlCol="0" anchor="ctr">
              <a:noAutofit/>
            </a:bodyPr>
            <a:lstStyle/>
            <a:p>
              <a:r>
                <a:rPr lang="en-US" sz="3600" dirty="0" err="1" smtClean="0">
                  <a:latin typeface="Times New Roman"/>
                  <a:cs typeface="Times New Roman"/>
                </a:rPr>
                <a:t>p</a:t>
              </a:r>
              <a:r>
                <a:rPr lang="en-US" sz="3600" baseline="-25000" dirty="0" err="1" smtClean="0">
                  <a:latin typeface="Times New Roman"/>
                  <a:cs typeface="Times New Roman"/>
                </a:rPr>
                <a:t>θ</a:t>
              </a:r>
              <a:r>
                <a:rPr lang="en-US" sz="3600" dirty="0" smtClean="0">
                  <a:latin typeface="Times New Roman"/>
                  <a:cs typeface="Times New Roman"/>
                </a:rPr>
                <a:t>(</a:t>
              </a:r>
            </a:p>
          </p:txBody>
        </p:sp>
        <p:sp>
          <p:nvSpPr>
            <p:cNvPr id="50" name="TextBox 49"/>
            <p:cNvSpPr txBox="1"/>
            <p:nvPr/>
          </p:nvSpPr>
          <p:spPr>
            <a:xfrm>
              <a:off x="5493856" y="1420821"/>
              <a:ext cx="1647544" cy="846632"/>
            </a:xfrm>
            <a:prstGeom prst="rect">
              <a:avLst/>
            </a:prstGeom>
            <a:noFill/>
          </p:spPr>
          <p:txBody>
            <a:bodyPr wrap="square" rtlCol="0" anchor="ctr">
              <a:noAutofit/>
            </a:bodyPr>
            <a:lstStyle/>
            <a:p>
              <a:r>
                <a:rPr lang="en-US" sz="3600" dirty="0" smtClean="0">
                  <a:latin typeface="Times New Roman"/>
                  <a:cs typeface="Times New Roman"/>
                </a:rPr>
                <a:t>) = 0.25</a:t>
              </a:r>
            </a:p>
          </p:txBody>
        </p:sp>
      </p:grpSp>
      <p:grpSp>
        <p:nvGrpSpPr>
          <p:cNvPr id="51" name="Group 50"/>
          <p:cNvGrpSpPr/>
          <p:nvPr/>
        </p:nvGrpSpPr>
        <p:grpSpPr>
          <a:xfrm>
            <a:off x="1954756" y="4277087"/>
            <a:ext cx="5186644" cy="846632"/>
            <a:chOff x="1954756" y="1420821"/>
            <a:chExt cx="5186644" cy="846632"/>
          </a:xfrm>
        </p:grpSpPr>
        <p:sp>
          <p:nvSpPr>
            <p:cNvPr id="52" name="TextBox 51"/>
            <p:cNvSpPr txBox="1"/>
            <p:nvPr/>
          </p:nvSpPr>
          <p:spPr>
            <a:xfrm>
              <a:off x="1954756" y="1420821"/>
              <a:ext cx="835577" cy="846632"/>
            </a:xfrm>
            <a:prstGeom prst="rect">
              <a:avLst/>
            </a:prstGeom>
            <a:noFill/>
          </p:spPr>
          <p:txBody>
            <a:bodyPr wrap="square" rtlCol="0" anchor="ctr">
              <a:noAutofit/>
            </a:bodyPr>
            <a:lstStyle/>
            <a:p>
              <a:r>
                <a:rPr lang="en-US" sz="3600" dirty="0" err="1" smtClean="0">
                  <a:latin typeface="Times New Roman"/>
                  <a:cs typeface="Times New Roman"/>
                </a:rPr>
                <a:t>p</a:t>
              </a:r>
              <a:r>
                <a:rPr lang="en-US" sz="3600" baseline="-25000" dirty="0" err="1" smtClean="0">
                  <a:latin typeface="Times New Roman"/>
                  <a:cs typeface="Times New Roman"/>
                </a:rPr>
                <a:t>θ</a:t>
              </a:r>
              <a:r>
                <a:rPr lang="en-US" sz="3600" dirty="0" smtClean="0">
                  <a:latin typeface="Times New Roman"/>
                  <a:cs typeface="Times New Roman"/>
                </a:rPr>
                <a:t>(</a:t>
              </a:r>
            </a:p>
          </p:txBody>
        </p:sp>
        <p:sp>
          <p:nvSpPr>
            <p:cNvPr id="53" name="TextBox 52"/>
            <p:cNvSpPr txBox="1"/>
            <p:nvPr/>
          </p:nvSpPr>
          <p:spPr>
            <a:xfrm>
              <a:off x="5493856" y="1420821"/>
              <a:ext cx="1647544" cy="846632"/>
            </a:xfrm>
            <a:prstGeom prst="rect">
              <a:avLst/>
            </a:prstGeom>
            <a:noFill/>
          </p:spPr>
          <p:txBody>
            <a:bodyPr wrap="square" rtlCol="0" anchor="ctr">
              <a:noAutofit/>
            </a:bodyPr>
            <a:lstStyle/>
            <a:p>
              <a:r>
                <a:rPr lang="en-US" sz="3600" dirty="0" smtClean="0">
                  <a:latin typeface="Times New Roman"/>
                  <a:cs typeface="Times New Roman"/>
                </a:rPr>
                <a:t>) = 0.10</a:t>
              </a:r>
            </a:p>
          </p:txBody>
        </p:sp>
      </p:grpSp>
      <p:grpSp>
        <p:nvGrpSpPr>
          <p:cNvPr id="54" name="Group 53"/>
          <p:cNvGrpSpPr/>
          <p:nvPr/>
        </p:nvGrpSpPr>
        <p:grpSpPr>
          <a:xfrm>
            <a:off x="1954756" y="5727889"/>
            <a:ext cx="5186644" cy="846632"/>
            <a:chOff x="1954756" y="1420821"/>
            <a:chExt cx="5186644" cy="846632"/>
          </a:xfrm>
        </p:grpSpPr>
        <p:sp>
          <p:nvSpPr>
            <p:cNvPr id="55" name="TextBox 54"/>
            <p:cNvSpPr txBox="1"/>
            <p:nvPr/>
          </p:nvSpPr>
          <p:spPr>
            <a:xfrm>
              <a:off x="1954756" y="1420821"/>
              <a:ext cx="835577" cy="846632"/>
            </a:xfrm>
            <a:prstGeom prst="rect">
              <a:avLst/>
            </a:prstGeom>
            <a:noFill/>
          </p:spPr>
          <p:txBody>
            <a:bodyPr wrap="square" rtlCol="0" anchor="ctr">
              <a:noAutofit/>
            </a:bodyPr>
            <a:lstStyle/>
            <a:p>
              <a:r>
                <a:rPr lang="en-US" sz="3600" dirty="0" err="1" smtClean="0">
                  <a:latin typeface="Times New Roman"/>
                  <a:cs typeface="Times New Roman"/>
                </a:rPr>
                <a:t>p</a:t>
              </a:r>
              <a:r>
                <a:rPr lang="en-US" sz="3600" baseline="-25000" dirty="0" err="1" smtClean="0">
                  <a:latin typeface="Times New Roman"/>
                  <a:cs typeface="Times New Roman"/>
                </a:rPr>
                <a:t>θ</a:t>
              </a:r>
              <a:r>
                <a:rPr lang="en-US" sz="3600" dirty="0" smtClean="0">
                  <a:latin typeface="Times New Roman"/>
                  <a:cs typeface="Times New Roman"/>
                </a:rPr>
                <a:t>(</a:t>
              </a:r>
            </a:p>
          </p:txBody>
        </p:sp>
        <p:sp>
          <p:nvSpPr>
            <p:cNvPr id="56" name="TextBox 55"/>
            <p:cNvSpPr txBox="1"/>
            <p:nvPr/>
          </p:nvSpPr>
          <p:spPr>
            <a:xfrm>
              <a:off x="5493856" y="1420821"/>
              <a:ext cx="1647544" cy="846632"/>
            </a:xfrm>
            <a:prstGeom prst="rect">
              <a:avLst/>
            </a:prstGeom>
            <a:noFill/>
          </p:spPr>
          <p:txBody>
            <a:bodyPr wrap="square" rtlCol="0" anchor="ctr">
              <a:noAutofit/>
            </a:bodyPr>
            <a:lstStyle/>
            <a:p>
              <a:r>
                <a:rPr lang="en-US" sz="3600" dirty="0" smtClean="0">
                  <a:latin typeface="Times New Roman"/>
                  <a:cs typeface="Times New Roman"/>
                </a:rPr>
                <a:t>) = 0.01</a:t>
              </a:r>
            </a:p>
          </p:txBody>
        </p:sp>
      </p:grpSp>
      <p:sp>
        <p:nvSpPr>
          <p:cNvPr id="57" name="Content Placeholder 4"/>
          <p:cNvSpPr txBox="1">
            <a:spLocks/>
          </p:cNvSpPr>
          <p:nvPr/>
        </p:nvSpPr>
        <p:spPr>
          <a:xfrm>
            <a:off x="239455" y="2334762"/>
            <a:ext cx="1715301" cy="2243736"/>
          </a:xfrm>
          <a:prstGeom prst="rect">
            <a:avLst/>
          </a:prstGeom>
          <a:solidFill>
            <a:srgbClr val="FF6600">
              <a:alpha val="64000"/>
            </a:srgbClr>
          </a:solidFill>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600" dirty="0" smtClean="0"/>
              <a:t>Our </a:t>
            </a:r>
            <a:r>
              <a:rPr lang="en-US" sz="2600" b="1" dirty="0" smtClean="0"/>
              <a:t>model</a:t>
            </a:r>
            <a:r>
              <a:rPr lang="en-US" sz="2600" dirty="0" smtClean="0"/>
              <a:t> defines a score for each structure</a:t>
            </a:r>
          </a:p>
        </p:txBody>
      </p:sp>
      <p:sp>
        <p:nvSpPr>
          <p:cNvPr id="59" name="TextBox 58"/>
          <p:cNvSpPr txBox="1"/>
          <p:nvPr/>
        </p:nvSpPr>
        <p:spPr>
          <a:xfrm>
            <a:off x="3822874" y="4821509"/>
            <a:ext cx="835577" cy="846632"/>
          </a:xfrm>
          <a:prstGeom prst="rect">
            <a:avLst/>
          </a:prstGeom>
          <a:noFill/>
        </p:spPr>
        <p:txBody>
          <a:bodyPr wrap="square" rtlCol="0" anchor="ctr">
            <a:noAutofit/>
          </a:bodyPr>
          <a:lstStyle/>
          <a:p>
            <a:r>
              <a:rPr lang="en-US" sz="3600" dirty="0" smtClean="0">
                <a:latin typeface="Times New Roman"/>
                <a:cs typeface="Times New Roman"/>
              </a:rPr>
              <a:t>…</a:t>
            </a:r>
          </a:p>
        </p:txBody>
      </p:sp>
    </p:spTree>
    <p:extLst>
      <p:ext uri="{BB962C8B-B14F-4D97-AF65-F5344CB8AC3E}">
        <p14:creationId xmlns:p14="http://schemas.microsoft.com/office/powerpoint/2010/main" val="2868683947"/>
      </p:ext>
    </p:extLst>
  </p:cSld>
  <p:clrMapOvr>
    <a:masterClrMapping/>
  </p:clrMapOvr>
  <p:timing>
    <p:tnLst>
      <p:par>
        <p:cTn xmlns:p14="http://schemas.microsoft.com/office/powerpoint/2010/main" id="1" dur="indefinite" restart="never" nodeType="tmRoot"/>
      </p:par>
    </p:tnLst>
  </p:timing>
</p:sld>
</file>

<file path=ppt/slides/slide3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Machine Learning for NLP</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326</a:t>
            </a:fld>
            <a:endParaRPr lang="en-US"/>
          </a:p>
        </p:txBody>
      </p:sp>
      <p:grpSp>
        <p:nvGrpSpPr>
          <p:cNvPr id="3" name="Group 2"/>
          <p:cNvGrpSpPr/>
          <p:nvPr/>
        </p:nvGrpSpPr>
        <p:grpSpPr>
          <a:xfrm>
            <a:off x="-395" y="773466"/>
            <a:ext cx="1275904" cy="1557344"/>
            <a:chOff x="1423754" y="933909"/>
            <a:chExt cx="3469258" cy="4276343"/>
          </a:xfrm>
        </p:grpSpPr>
        <p:sp>
          <p:nvSpPr>
            <p:cNvPr id="8" name="Oval 7"/>
            <p:cNvSpPr/>
            <p:nvPr/>
          </p:nvSpPr>
          <p:spPr>
            <a:xfrm rot="18911076">
              <a:off x="2031178" y="933909"/>
              <a:ext cx="2861834" cy="4276343"/>
            </a:xfrm>
            <a:prstGeom prst="ellipse">
              <a:avLst/>
            </a:prstGeom>
            <a:solidFill>
              <a:srgbClr val="008000">
                <a:alpha val="61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TextBox 8"/>
            <p:cNvSpPr txBox="1"/>
            <p:nvPr/>
          </p:nvSpPr>
          <p:spPr>
            <a:xfrm>
              <a:off x="1423754" y="1904323"/>
              <a:ext cx="2759918" cy="807172"/>
            </a:xfrm>
            <a:prstGeom prst="rect">
              <a:avLst/>
            </a:prstGeom>
            <a:noFill/>
          </p:spPr>
          <p:txBody>
            <a:bodyPr wrap="square" rtlCol="0" anchor="t">
              <a:noAutofit/>
            </a:bodyPr>
            <a:lstStyle/>
            <a:p>
              <a:pPr algn="ctr"/>
              <a:r>
                <a:rPr lang="en-US" sz="1000" b="1" dirty="0" smtClean="0"/>
                <a:t>Linguistics</a:t>
              </a:r>
              <a:endParaRPr lang="en-US" sz="1000" dirty="0" smtClean="0"/>
            </a:p>
          </p:txBody>
        </p:sp>
      </p:grpSp>
      <p:pic>
        <p:nvPicPr>
          <p:cNvPr id="32" name="Picture 31" descr="time-flies.pdf"/>
          <p:cNvPicPr>
            <a:picLocks noChangeAspect="1"/>
          </p:cNvPicPr>
          <p:nvPr/>
        </p:nvPicPr>
        <p:blipFill rotWithShape="1">
          <a:blip r:embed="rId2">
            <a:extLst>
              <a:ext uri="{28A0092B-C50C-407E-A947-70E740481C1C}">
                <a14:useLocalDpi xmlns:a14="http://schemas.microsoft.com/office/drawing/2010/main"/>
              </a:ext>
            </a:extLst>
          </a:blip>
          <a:srcRect t="10984" b="76836"/>
          <a:stretch/>
        </p:blipFill>
        <p:spPr>
          <a:xfrm>
            <a:off x="2405968" y="1637565"/>
            <a:ext cx="3409649" cy="697197"/>
          </a:xfrm>
          <a:prstGeom prst="rect">
            <a:avLst/>
          </a:prstGeom>
        </p:spPr>
      </p:pic>
      <p:pic>
        <p:nvPicPr>
          <p:cNvPr id="33" name="Picture 32" descr="time-flies.pdf"/>
          <p:cNvPicPr>
            <a:picLocks noChangeAspect="1"/>
          </p:cNvPicPr>
          <p:nvPr/>
        </p:nvPicPr>
        <p:blipFill rotWithShape="1">
          <a:blip r:embed="rId2">
            <a:extLst>
              <a:ext uri="{28A0092B-C50C-407E-A947-70E740481C1C}">
                <a14:useLocalDpi xmlns:a14="http://schemas.microsoft.com/office/drawing/2010/main"/>
              </a:ext>
            </a:extLst>
          </a:blip>
          <a:srcRect t="36631" b="51693"/>
          <a:stretch/>
        </p:blipFill>
        <p:spPr>
          <a:xfrm>
            <a:off x="2405968" y="3074612"/>
            <a:ext cx="3409649" cy="668329"/>
          </a:xfrm>
          <a:prstGeom prst="rect">
            <a:avLst/>
          </a:prstGeom>
        </p:spPr>
      </p:pic>
      <p:pic>
        <p:nvPicPr>
          <p:cNvPr id="34" name="Picture 33" descr="time-flies.pdf"/>
          <p:cNvPicPr>
            <a:picLocks noChangeAspect="1"/>
          </p:cNvPicPr>
          <p:nvPr/>
        </p:nvPicPr>
        <p:blipFill rotWithShape="1">
          <a:blip r:embed="rId2">
            <a:extLst>
              <a:ext uri="{28A0092B-C50C-407E-A947-70E740481C1C}">
                <a14:useLocalDpi xmlns:a14="http://schemas.microsoft.com/office/drawing/2010/main"/>
              </a:ext>
            </a:extLst>
          </a:blip>
          <a:srcRect t="61261" b="26083"/>
          <a:stretch/>
        </p:blipFill>
        <p:spPr>
          <a:xfrm>
            <a:off x="2405968" y="4482474"/>
            <a:ext cx="3409649" cy="724410"/>
          </a:xfrm>
          <a:prstGeom prst="rect">
            <a:avLst/>
          </a:prstGeom>
        </p:spPr>
      </p:pic>
      <p:pic>
        <p:nvPicPr>
          <p:cNvPr id="36" name="Picture 35" descr="time-flies.pdf"/>
          <p:cNvPicPr>
            <a:picLocks noChangeAspect="1"/>
          </p:cNvPicPr>
          <p:nvPr/>
        </p:nvPicPr>
        <p:blipFill rotWithShape="1">
          <a:blip r:embed="rId2">
            <a:extLst>
              <a:ext uri="{28A0092B-C50C-407E-A947-70E740481C1C}">
                <a14:useLocalDpi xmlns:a14="http://schemas.microsoft.com/office/drawing/2010/main"/>
              </a:ext>
            </a:extLst>
          </a:blip>
          <a:srcRect t="80861"/>
          <a:stretch/>
        </p:blipFill>
        <p:spPr>
          <a:xfrm>
            <a:off x="2405968" y="5614509"/>
            <a:ext cx="3409649" cy="1095524"/>
          </a:xfrm>
          <a:prstGeom prst="rect">
            <a:avLst/>
          </a:prstGeom>
        </p:spPr>
      </p:pic>
      <p:grpSp>
        <p:nvGrpSpPr>
          <p:cNvPr id="26" name="Group 25"/>
          <p:cNvGrpSpPr/>
          <p:nvPr/>
        </p:nvGrpSpPr>
        <p:grpSpPr>
          <a:xfrm>
            <a:off x="765000" y="1031032"/>
            <a:ext cx="1572729" cy="1042213"/>
            <a:chOff x="3504907" y="1641164"/>
            <a:chExt cx="4276343" cy="2861834"/>
          </a:xfrm>
        </p:grpSpPr>
        <p:sp>
          <p:nvSpPr>
            <p:cNvPr id="27" name="Oval 26"/>
            <p:cNvSpPr/>
            <p:nvPr/>
          </p:nvSpPr>
          <p:spPr>
            <a:xfrm rot="2711175">
              <a:off x="4212162" y="933909"/>
              <a:ext cx="2861834" cy="4276343"/>
            </a:xfrm>
            <a:prstGeom prst="ellipse">
              <a:avLst/>
            </a:prstGeom>
            <a:solidFill>
              <a:srgbClr val="FF6600">
                <a:alpha val="63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TextBox 27"/>
            <p:cNvSpPr txBox="1"/>
            <p:nvPr/>
          </p:nvSpPr>
          <p:spPr>
            <a:xfrm>
              <a:off x="4739743" y="1904319"/>
              <a:ext cx="3014531" cy="807174"/>
            </a:xfrm>
            <a:prstGeom prst="rect">
              <a:avLst/>
            </a:prstGeom>
            <a:noFill/>
          </p:spPr>
          <p:txBody>
            <a:bodyPr wrap="square" rtlCol="0" anchor="t">
              <a:noAutofit/>
            </a:bodyPr>
            <a:lstStyle/>
            <a:p>
              <a:pPr algn="ctr"/>
              <a:r>
                <a:rPr lang="en-US" sz="1000" b="1" dirty="0" smtClean="0"/>
                <a:t>Mathematical Modeling</a:t>
              </a:r>
              <a:endParaRPr lang="en-US" sz="1000" dirty="0" smtClean="0"/>
            </a:p>
          </p:txBody>
        </p:sp>
      </p:grpSp>
      <p:grpSp>
        <p:nvGrpSpPr>
          <p:cNvPr id="6" name="Group 5"/>
          <p:cNvGrpSpPr/>
          <p:nvPr/>
        </p:nvGrpSpPr>
        <p:grpSpPr>
          <a:xfrm>
            <a:off x="1954756" y="1420821"/>
            <a:ext cx="5186644" cy="846632"/>
            <a:chOff x="1954756" y="1420821"/>
            <a:chExt cx="5186644" cy="846632"/>
          </a:xfrm>
        </p:grpSpPr>
        <p:sp>
          <p:nvSpPr>
            <p:cNvPr id="5" name="TextBox 4"/>
            <p:cNvSpPr txBox="1"/>
            <p:nvPr/>
          </p:nvSpPr>
          <p:spPr>
            <a:xfrm>
              <a:off x="1954756" y="1420821"/>
              <a:ext cx="835577" cy="846632"/>
            </a:xfrm>
            <a:prstGeom prst="rect">
              <a:avLst/>
            </a:prstGeom>
            <a:noFill/>
          </p:spPr>
          <p:txBody>
            <a:bodyPr wrap="square" rtlCol="0" anchor="ctr">
              <a:noAutofit/>
            </a:bodyPr>
            <a:lstStyle/>
            <a:p>
              <a:r>
                <a:rPr lang="en-US" sz="3600" dirty="0" err="1" smtClean="0">
                  <a:latin typeface="Times New Roman"/>
                  <a:cs typeface="Times New Roman"/>
                </a:rPr>
                <a:t>p</a:t>
              </a:r>
              <a:r>
                <a:rPr lang="en-US" sz="3600" baseline="-25000" dirty="0" err="1" smtClean="0">
                  <a:latin typeface="Times New Roman"/>
                  <a:cs typeface="Times New Roman"/>
                </a:rPr>
                <a:t>θ</a:t>
              </a:r>
              <a:r>
                <a:rPr lang="en-US" sz="3600" dirty="0" smtClean="0">
                  <a:latin typeface="Times New Roman"/>
                  <a:cs typeface="Times New Roman"/>
                </a:rPr>
                <a:t>(</a:t>
              </a:r>
            </a:p>
          </p:txBody>
        </p:sp>
        <p:sp>
          <p:nvSpPr>
            <p:cNvPr id="35" name="TextBox 34"/>
            <p:cNvSpPr txBox="1"/>
            <p:nvPr/>
          </p:nvSpPr>
          <p:spPr>
            <a:xfrm>
              <a:off x="5493856" y="1420821"/>
              <a:ext cx="1647544" cy="846632"/>
            </a:xfrm>
            <a:prstGeom prst="rect">
              <a:avLst/>
            </a:prstGeom>
            <a:noFill/>
          </p:spPr>
          <p:txBody>
            <a:bodyPr wrap="square" rtlCol="0" anchor="ctr">
              <a:noAutofit/>
            </a:bodyPr>
            <a:lstStyle/>
            <a:p>
              <a:r>
                <a:rPr lang="en-US" sz="3600" dirty="0" smtClean="0">
                  <a:latin typeface="Times New Roman"/>
                  <a:cs typeface="Times New Roman"/>
                </a:rPr>
                <a:t>) = 0.50</a:t>
              </a:r>
            </a:p>
          </p:txBody>
        </p:sp>
      </p:grpSp>
      <p:grpSp>
        <p:nvGrpSpPr>
          <p:cNvPr id="48" name="Group 47"/>
          <p:cNvGrpSpPr/>
          <p:nvPr/>
        </p:nvGrpSpPr>
        <p:grpSpPr>
          <a:xfrm>
            <a:off x="1954756" y="2865878"/>
            <a:ext cx="5186644" cy="846632"/>
            <a:chOff x="1954756" y="1420821"/>
            <a:chExt cx="5186644" cy="846632"/>
          </a:xfrm>
        </p:grpSpPr>
        <p:sp>
          <p:nvSpPr>
            <p:cNvPr id="49" name="TextBox 48"/>
            <p:cNvSpPr txBox="1"/>
            <p:nvPr/>
          </p:nvSpPr>
          <p:spPr>
            <a:xfrm>
              <a:off x="1954756" y="1420821"/>
              <a:ext cx="835577" cy="846632"/>
            </a:xfrm>
            <a:prstGeom prst="rect">
              <a:avLst/>
            </a:prstGeom>
            <a:noFill/>
          </p:spPr>
          <p:txBody>
            <a:bodyPr wrap="square" rtlCol="0" anchor="ctr">
              <a:noAutofit/>
            </a:bodyPr>
            <a:lstStyle/>
            <a:p>
              <a:r>
                <a:rPr lang="en-US" sz="3600" dirty="0" err="1" smtClean="0">
                  <a:latin typeface="Times New Roman"/>
                  <a:cs typeface="Times New Roman"/>
                </a:rPr>
                <a:t>p</a:t>
              </a:r>
              <a:r>
                <a:rPr lang="en-US" sz="3600" baseline="-25000" dirty="0" err="1" smtClean="0">
                  <a:latin typeface="Times New Roman"/>
                  <a:cs typeface="Times New Roman"/>
                </a:rPr>
                <a:t>θ</a:t>
              </a:r>
              <a:r>
                <a:rPr lang="en-US" sz="3600" dirty="0" smtClean="0">
                  <a:latin typeface="Times New Roman"/>
                  <a:cs typeface="Times New Roman"/>
                </a:rPr>
                <a:t>(</a:t>
              </a:r>
            </a:p>
          </p:txBody>
        </p:sp>
        <p:sp>
          <p:nvSpPr>
            <p:cNvPr id="50" name="TextBox 49"/>
            <p:cNvSpPr txBox="1"/>
            <p:nvPr/>
          </p:nvSpPr>
          <p:spPr>
            <a:xfrm>
              <a:off x="5493856" y="1420821"/>
              <a:ext cx="1647544" cy="846632"/>
            </a:xfrm>
            <a:prstGeom prst="rect">
              <a:avLst/>
            </a:prstGeom>
            <a:noFill/>
          </p:spPr>
          <p:txBody>
            <a:bodyPr wrap="square" rtlCol="0" anchor="ctr">
              <a:noAutofit/>
            </a:bodyPr>
            <a:lstStyle/>
            <a:p>
              <a:r>
                <a:rPr lang="en-US" sz="3600" dirty="0" smtClean="0">
                  <a:latin typeface="Times New Roman"/>
                  <a:cs typeface="Times New Roman"/>
                </a:rPr>
                <a:t>) = 0.25</a:t>
              </a:r>
            </a:p>
          </p:txBody>
        </p:sp>
      </p:grpSp>
      <p:grpSp>
        <p:nvGrpSpPr>
          <p:cNvPr id="51" name="Group 50"/>
          <p:cNvGrpSpPr/>
          <p:nvPr/>
        </p:nvGrpSpPr>
        <p:grpSpPr>
          <a:xfrm>
            <a:off x="1954756" y="4277087"/>
            <a:ext cx="5186644" cy="846632"/>
            <a:chOff x="1954756" y="1420821"/>
            <a:chExt cx="5186644" cy="846632"/>
          </a:xfrm>
        </p:grpSpPr>
        <p:sp>
          <p:nvSpPr>
            <p:cNvPr id="52" name="TextBox 51"/>
            <p:cNvSpPr txBox="1"/>
            <p:nvPr/>
          </p:nvSpPr>
          <p:spPr>
            <a:xfrm>
              <a:off x="1954756" y="1420821"/>
              <a:ext cx="835577" cy="846632"/>
            </a:xfrm>
            <a:prstGeom prst="rect">
              <a:avLst/>
            </a:prstGeom>
            <a:noFill/>
          </p:spPr>
          <p:txBody>
            <a:bodyPr wrap="square" rtlCol="0" anchor="ctr">
              <a:noAutofit/>
            </a:bodyPr>
            <a:lstStyle/>
            <a:p>
              <a:r>
                <a:rPr lang="en-US" sz="3600" dirty="0" err="1" smtClean="0">
                  <a:latin typeface="Times New Roman"/>
                  <a:cs typeface="Times New Roman"/>
                </a:rPr>
                <a:t>p</a:t>
              </a:r>
              <a:r>
                <a:rPr lang="en-US" sz="3600" baseline="-25000" dirty="0" err="1" smtClean="0">
                  <a:latin typeface="Times New Roman"/>
                  <a:cs typeface="Times New Roman"/>
                </a:rPr>
                <a:t>θ</a:t>
              </a:r>
              <a:r>
                <a:rPr lang="en-US" sz="3600" dirty="0" smtClean="0">
                  <a:latin typeface="Times New Roman"/>
                  <a:cs typeface="Times New Roman"/>
                </a:rPr>
                <a:t>(</a:t>
              </a:r>
            </a:p>
          </p:txBody>
        </p:sp>
        <p:sp>
          <p:nvSpPr>
            <p:cNvPr id="53" name="TextBox 52"/>
            <p:cNvSpPr txBox="1"/>
            <p:nvPr/>
          </p:nvSpPr>
          <p:spPr>
            <a:xfrm>
              <a:off x="5493856" y="1420821"/>
              <a:ext cx="1647544" cy="846632"/>
            </a:xfrm>
            <a:prstGeom prst="rect">
              <a:avLst/>
            </a:prstGeom>
            <a:noFill/>
          </p:spPr>
          <p:txBody>
            <a:bodyPr wrap="square" rtlCol="0" anchor="ctr">
              <a:noAutofit/>
            </a:bodyPr>
            <a:lstStyle/>
            <a:p>
              <a:r>
                <a:rPr lang="en-US" sz="3600" dirty="0" smtClean="0">
                  <a:latin typeface="Times New Roman"/>
                  <a:cs typeface="Times New Roman"/>
                </a:rPr>
                <a:t>) = 0.10</a:t>
              </a:r>
            </a:p>
          </p:txBody>
        </p:sp>
      </p:grpSp>
      <p:grpSp>
        <p:nvGrpSpPr>
          <p:cNvPr id="54" name="Group 53"/>
          <p:cNvGrpSpPr/>
          <p:nvPr/>
        </p:nvGrpSpPr>
        <p:grpSpPr>
          <a:xfrm>
            <a:off x="1954756" y="5727889"/>
            <a:ext cx="5186644" cy="846632"/>
            <a:chOff x="1954756" y="1420821"/>
            <a:chExt cx="5186644" cy="846632"/>
          </a:xfrm>
        </p:grpSpPr>
        <p:sp>
          <p:nvSpPr>
            <p:cNvPr id="55" name="TextBox 54"/>
            <p:cNvSpPr txBox="1"/>
            <p:nvPr/>
          </p:nvSpPr>
          <p:spPr>
            <a:xfrm>
              <a:off x="1954756" y="1420821"/>
              <a:ext cx="835577" cy="846632"/>
            </a:xfrm>
            <a:prstGeom prst="rect">
              <a:avLst/>
            </a:prstGeom>
            <a:noFill/>
          </p:spPr>
          <p:txBody>
            <a:bodyPr wrap="square" rtlCol="0" anchor="ctr">
              <a:noAutofit/>
            </a:bodyPr>
            <a:lstStyle/>
            <a:p>
              <a:r>
                <a:rPr lang="en-US" sz="3600" dirty="0" err="1" smtClean="0">
                  <a:latin typeface="Times New Roman"/>
                  <a:cs typeface="Times New Roman"/>
                </a:rPr>
                <a:t>p</a:t>
              </a:r>
              <a:r>
                <a:rPr lang="en-US" sz="3600" baseline="-25000" dirty="0" err="1" smtClean="0">
                  <a:latin typeface="Times New Roman"/>
                  <a:cs typeface="Times New Roman"/>
                </a:rPr>
                <a:t>θ</a:t>
              </a:r>
              <a:r>
                <a:rPr lang="en-US" sz="3600" dirty="0" smtClean="0">
                  <a:latin typeface="Times New Roman"/>
                  <a:cs typeface="Times New Roman"/>
                </a:rPr>
                <a:t>(</a:t>
              </a:r>
            </a:p>
          </p:txBody>
        </p:sp>
        <p:sp>
          <p:nvSpPr>
            <p:cNvPr id="56" name="TextBox 55"/>
            <p:cNvSpPr txBox="1"/>
            <p:nvPr/>
          </p:nvSpPr>
          <p:spPr>
            <a:xfrm>
              <a:off x="5493856" y="1420821"/>
              <a:ext cx="1647544" cy="846632"/>
            </a:xfrm>
            <a:prstGeom prst="rect">
              <a:avLst/>
            </a:prstGeom>
            <a:noFill/>
          </p:spPr>
          <p:txBody>
            <a:bodyPr wrap="square" rtlCol="0" anchor="ctr">
              <a:noAutofit/>
            </a:bodyPr>
            <a:lstStyle/>
            <a:p>
              <a:r>
                <a:rPr lang="en-US" sz="3600" dirty="0" smtClean="0">
                  <a:latin typeface="Times New Roman"/>
                  <a:cs typeface="Times New Roman"/>
                </a:rPr>
                <a:t>) = 0.01</a:t>
              </a:r>
            </a:p>
          </p:txBody>
        </p:sp>
      </p:grpSp>
      <p:sp>
        <p:nvSpPr>
          <p:cNvPr id="57" name="Content Placeholder 4"/>
          <p:cNvSpPr txBox="1">
            <a:spLocks/>
          </p:cNvSpPr>
          <p:nvPr/>
        </p:nvSpPr>
        <p:spPr>
          <a:xfrm>
            <a:off x="257251" y="4701037"/>
            <a:ext cx="1715301" cy="1655313"/>
          </a:xfrm>
          <a:prstGeom prst="rect">
            <a:avLst/>
          </a:prstGeom>
          <a:solidFill>
            <a:srgbClr val="FF6600">
              <a:alpha val="64000"/>
            </a:srgbClr>
          </a:solidFill>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600" dirty="0" smtClean="0"/>
              <a:t>It also tells us what to optimize</a:t>
            </a:r>
          </a:p>
        </p:txBody>
      </p:sp>
      <p:sp>
        <p:nvSpPr>
          <p:cNvPr id="29" name="Content Placeholder 4"/>
          <p:cNvSpPr txBox="1">
            <a:spLocks/>
          </p:cNvSpPr>
          <p:nvPr/>
        </p:nvSpPr>
        <p:spPr>
          <a:xfrm>
            <a:off x="239455" y="2334762"/>
            <a:ext cx="1715301" cy="2243736"/>
          </a:xfrm>
          <a:prstGeom prst="rect">
            <a:avLst/>
          </a:prstGeom>
          <a:solidFill>
            <a:srgbClr val="FF6600">
              <a:alpha val="64000"/>
            </a:srgbClr>
          </a:solidFill>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600" dirty="0" smtClean="0"/>
              <a:t>Our </a:t>
            </a:r>
            <a:r>
              <a:rPr lang="en-US" sz="2600" b="1" dirty="0" smtClean="0"/>
              <a:t>model</a:t>
            </a:r>
            <a:r>
              <a:rPr lang="en-US" sz="2600" dirty="0" smtClean="0"/>
              <a:t> defines a score for each structure</a:t>
            </a:r>
          </a:p>
        </p:txBody>
      </p:sp>
      <p:sp>
        <p:nvSpPr>
          <p:cNvPr id="30" name="TextBox 29"/>
          <p:cNvSpPr txBox="1"/>
          <p:nvPr/>
        </p:nvSpPr>
        <p:spPr>
          <a:xfrm>
            <a:off x="3822874" y="4821509"/>
            <a:ext cx="835577" cy="846632"/>
          </a:xfrm>
          <a:prstGeom prst="rect">
            <a:avLst/>
          </a:prstGeom>
          <a:noFill/>
        </p:spPr>
        <p:txBody>
          <a:bodyPr wrap="square" rtlCol="0" anchor="ctr">
            <a:noAutofit/>
          </a:bodyPr>
          <a:lstStyle/>
          <a:p>
            <a:r>
              <a:rPr lang="en-US" sz="3600" dirty="0" smtClean="0">
                <a:latin typeface="Times New Roman"/>
                <a:cs typeface="Times New Roman"/>
              </a:rPr>
              <a:t>…</a:t>
            </a:r>
          </a:p>
        </p:txBody>
      </p:sp>
    </p:spTree>
    <p:extLst>
      <p:ext uri="{BB962C8B-B14F-4D97-AF65-F5344CB8AC3E}">
        <p14:creationId xmlns:p14="http://schemas.microsoft.com/office/powerpoint/2010/main" val="2881635152"/>
      </p:ext>
    </p:extLst>
  </p:cSld>
  <p:clrMapOvr>
    <a:masterClrMapping/>
  </p:clrMapOvr>
  <p:timing>
    <p:tnLst>
      <p:par>
        <p:cTn xmlns:p14="http://schemas.microsoft.com/office/powerpoint/2010/main" id="1" dur="indefinite" restart="never" nodeType="tmRoot"/>
      </p:par>
    </p:tnLst>
  </p:timing>
</p:sld>
</file>

<file path=ppt/slides/slide3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Machine Learning for NLP</a:t>
            </a:r>
          </a:p>
        </p:txBody>
      </p:sp>
      <p:sp>
        <p:nvSpPr>
          <p:cNvPr id="4" name="Slide Number Placeholder 3"/>
          <p:cNvSpPr>
            <a:spLocks noGrp="1"/>
          </p:cNvSpPr>
          <p:nvPr>
            <p:ph type="sldNum" sz="quarter" idx="12"/>
          </p:nvPr>
        </p:nvSpPr>
        <p:spPr/>
        <p:txBody>
          <a:bodyPr/>
          <a:lstStyle/>
          <a:p>
            <a:fld id="{E5445004-F4FB-5345-992E-498B4C43F562}" type="slidenum">
              <a:rPr lang="en-US" smtClean="0"/>
              <a:t>327</a:t>
            </a:fld>
            <a:endParaRPr lang="en-US"/>
          </a:p>
        </p:txBody>
      </p:sp>
      <p:grpSp>
        <p:nvGrpSpPr>
          <p:cNvPr id="3" name="Group 2"/>
          <p:cNvGrpSpPr/>
          <p:nvPr/>
        </p:nvGrpSpPr>
        <p:grpSpPr>
          <a:xfrm>
            <a:off x="-395" y="773466"/>
            <a:ext cx="1275904" cy="1557344"/>
            <a:chOff x="1423754" y="933909"/>
            <a:chExt cx="3469258" cy="4276343"/>
          </a:xfrm>
        </p:grpSpPr>
        <p:sp>
          <p:nvSpPr>
            <p:cNvPr id="8" name="Oval 7"/>
            <p:cNvSpPr/>
            <p:nvPr/>
          </p:nvSpPr>
          <p:spPr>
            <a:xfrm rot="18911076">
              <a:off x="2031178" y="933909"/>
              <a:ext cx="2861834" cy="4276343"/>
            </a:xfrm>
            <a:prstGeom prst="ellipse">
              <a:avLst/>
            </a:prstGeom>
            <a:solidFill>
              <a:srgbClr val="008000">
                <a:alpha val="61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TextBox 8"/>
            <p:cNvSpPr txBox="1"/>
            <p:nvPr/>
          </p:nvSpPr>
          <p:spPr>
            <a:xfrm>
              <a:off x="1423754" y="1904323"/>
              <a:ext cx="2759918" cy="807172"/>
            </a:xfrm>
            <a:prstGeom prst="rect">
              <a:avLst/>
            </a:prstGeom>
            <a:noFill/>
          </p:spPr>
          <p:txBody>
            <a:bodyPr wrap="square" rtlCol="0" anchor="t">
              <a:noAutofit/>
            </a:bodyPr>
            <a:lstStyle/>
            <a:p>
              <a:pPr algn="ctr"/>
              <a:r>
                <a:rPr lang="en-US" sz="1000" b="1" dirty="0" smtClean="0"/>
                <a:t>Linguistics</a:t>
              </a:r>
              <a:endParaRPr lang="en-US" sz="1000" dirty="0" smtClean="0"/>
            </a:p>
          </p:txBody>
        </p:sp>
      </p:grpSp>
      <p:grpSp>
        <p:nvGrpSpPr>
          <p:cNvPr id="5" name="Group 4"/>
          <p:cNvGrpSpPr/>
          <p:nvPr/>
        </p:nvGrpSpPr>
        <p:grpSpPr>
          <a:xfrm>
            <a:off x="765000" y="1031032"/>
            <a:ext cx="1572729" cy="1042213"/>
            <a:chOff x="3504907" y="1641164"/>
            <a:chExt cx="4276343" cy="2861834"/>
          </a:xfrm>
        </p:grpSpPr>
        <p:sp>
          <p:nvSpPr>
            <p:cNvPr id="10" name="Oval 9"/>
            <p:cNvSpPr/>
            <p:nvPr/>
          </p:nvSpPr>
          <p:spPr>
            <a:xfrm rot="2711175">
              <a:off x="4212162" y="933909"/>
              <a:ext cx="2861834" cy="4276343"/>
            </a:xfrm>
            <a:prstGeom prst="ellipse">
              <a:avLst/>
            </a:prstGeom>
            <a:solidFill>
              <a:srgbClr val="FF6600">
                <a:alpha val="63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TextBox 12"/>
            <p:cNvSpPr txBox="1"/>
            <p:nvPr/>
          </p:nvSpPr>
          <p:spPr>
            <a:xfrm>
              <a:off x="4739743" y="1904319"/>
              <a:ext cx="3014531" cy="807174"/>
            </a:xfrm>
            <a:prstGeom prst="rect">
              <a:avLst/>
            </a:prstGeom>
            <a:noFill/>
          </p:spPr>
          <p:txBody>
            <a:bodyPr wrap="square" rtlCol="0" anchor="t">
              <a:noAutofit/>
            </a:bodyPr>
            <a:lstStyle/>
            <a:p>
              <a:pPr algn="ctr"/>
              <a:r>
                <a:rPr lang="en-US" sz="1000" b="1" dirty="0" smtClean="0"/>
                <a:t>Mathematical Modeling</a:t>
              </a:r>
              <a:endParaRPr lang="en-US" sz="1000" dirty="0" smtClean="0"/>
            </a:p>
          </p:txBody>
        </p:sp>
      </p:grpSp>
      <p:grpSp>
        <p:nvGrpSpPr>
          <p:cNvPr id="21" name="Group 20"/>
          <p:cNvGrpSpPr/>
          <p:nvPr/>
        </p:nvGrpSpPr>
        <p:grpSpPr>
          <a:xfrm>
            <a:off x="1025110" y="1628685"/>
            <a:ext cx="1272462" cy="1557344"/>
            <a:chOff x="4212163" y="3282271"/>
            <a:chExt cx="3459899" cy="4276343"/>
          </a:xfrm>
        </p:grpSpPr>
        <p:sp>
          <p:nvSpPr>
            <p:cNvPr id="22" name="Oval 21"/>
            <p:cNvSpPr/>
            <p:nvPr/>
          </p:nvSpPr>
          <p:spPr>
            <a:xfrm rot="18911076">
              <a:off x="4212163" y="3282271"/>
              <a:ext cx="2861834" cy="4276343"/>
            </a:xfrm>
            <a:prstGeom prst="ellipse">
              <a:avLst/>
            </a:prstGeom>
            <a:solidFill>
              <a:srgbClr val="FF0000">
                <a:alpha val="59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TextBox 22"/>
            <p:cNvSpPr txBox="1"/>
            <p:nvPr/>
          </p:nvSpPr>
          <p:spPr>
            <a:xfrm>
              <a:off x="4852129" y="5417178"/>
              <a:ext cx="2819933" cy="792673"/>
            </a:xfrm>
            <a:prstGeom prst="rect">
              <a:avLst/>
            </a:prstGeom>
            <a:noFill/>
          </p:spPr>
          <p:txBody>
            <a:bodyPr wrap="square" rtlCol="0" anchor="t">
              <a:noAutofit/>
            </a:bodyPr>
            <a:lstStyle/>
            <a:p>
              <a:pPr algn="ctr"/>
              <a:r>
                <a:rPr lang="en-US" sz="1000" b="1" dirty="0"/>
                <a:t>Machine </a:t>
              </a:r>
              <a:r>
                <a:rPr lang="en-US" sz="1000" b="1" dirty="0" smtClean="0"/>
                <a:t>Learning</a:t>
              </a:r>
              <a:endParaRPr lang="en-US" sz="1000" dirty="0"/>
            </a:p>
          </p:txBody>
        </p:sp>
      </p:grpSp>
      <p:sp>
        <p:nvSpPr>
          <p:cNvPr id="27" name="Content Placeholder 4"/>
          <p:cNvSpPr txBox="1">
            <a:spLocks/>
          </p:cNvSpPr>
          <p:nvPr/>
        </p:nvSpPr>
        <p:spPr>
          <a:xfrm>
            <a:off x="257251" y="3331265"/>
            <a:ext cx="1715301" cy="3025086"/>
          </a:xfrm>
          <a:prstGeom prst="rect">
            <a:avLst/>
          </a:prstGeom>
          <a:solidFill>
            <a:srgbClr val="FF0000">
              <a:alpha val="64000"/>
            </a:srgbClr>
          </a:solidFill>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400" b="1" dirty="0" smtClean="0"/>
              <a:t>Learning</a:t>
            </a:r>
            <a:r>
              <a:rPr lang="en-US" sz="2400" dirty="0" smtClean="0"/>
              <a:t> tunes the parameters of the model</a:t>
            </a:r>
          </a:p>
        </p:txBody>
      </p:sp>
      <p:grpSp>
        <p:nvGrpSpPr>
          <p:cNvPr id="14" name="Group 13"/>
          <p:cNvGrpSpPr/>
          <p:nvPr/>
        </p:nvGrpSpPr>
        <p:grpSpPr>
          <a:xfrm>
            <a:off x="2805069" y="1418244"/>
            <a:ext cx="3937505" cy="789196"/>
            <a:chOff x="2530683" y="1126867"/>
            <a:chExt cx="3937505" cy="789196"/>
          </a:xfrm>
        </p:grpSpPr>
        <p:sp>
          <p:nvSpPr>
            <p:cNvPr id="31" name="TextBox 30"/>
            <p:cNvSpPr txBox="1"/>
            <p:nvPr/>
          </p:nvSpPr>
          <p:spPr>
            <a:xfrm>
              <a:off x="2530683" y="1594409"/>
              <a:ext cx="3937505" cy="321654"/>
            </a:xfrm>
            <a:prstGeom prst="rect">
              <a:avLst/>
            </a:prstGeom>
            <a:solidFill>
              <a:schemeClr val="accent2">
                <a:lumMod val="40000"/>
                <a:lumOff val="60000"/>
              </a:schemeClr>
            </a:solidFill>
            <a:ln>
              <a:noFill/>
            </a:ln>
            <a:effectLst>
              <a:outerShdw blurRad="127000" dist="127000" dir="12540000" algn="tl" rotWithShape="0">
                <a:srgbClr val="000000">
                  <a:alpha val="43000"/>
                </a:srgbClr>
              </a:outerShdw>
            </a:effectLst>
          </p:spPr>
          <p:txBody>
            <a:bodyPr wrap="square" rtlCol="0" anchor="ctr">
              <a:noAutofit/>
            </a:bodyPr>
            <a:lstStyle/>
            <a:p>
              <a:r>
                <a:rPr lang="en-US" dirty="0" smtClean="0">
                  <a:latin typeface="Times New Roman"/>
                  <a:cs typeface="Times New Roman"/>
                </a:rPr>
                <a:t>x</a:t>
              </a:r>
              <a:r>
                <a:rPr lang="en-US" baseline="-25000" dirty="0" smtClean="0">
                  <a:latin typeface="Times New Roman"/>
                  <a:cs typeface="Times New Roman"/>
                </a:rPr>
                <a:t>1</a:t>
              </a:r>
              <a:r>
                <a:rPr lang="en-US" dirty="0" smtClean="0">
                  <a:latin typeface="Times New Roman"/>
                  <a:cs typeface="Times New Roman"/>
                </a:rPr>
                <a:t>:</a:t>
              </a:r>
              <a:endParaRPr lang="en-US" dirty="0">
                <a:latin typeface="Times New Roman"/>
                <a:cs typeface="Times New Roman"/>
              </a:endParaRPr>
            </a:p>
          </p:txBody>
        </p:sp>
        <p:sp>
          <p:nvSpPr>
            <p:cNvPr id="32" name="TextBox 31"/>
            <p:cNvSpPr txBox="1"/>
            <p:nvPr/>
          </p:nvSpPr>
          <p:spPr>
            <a:xfrm>
              <a:off x="2530683" y="1126867"/>
              <a:ext cx="3937505" cy="467542"/>
            </a:xfrm>
            <a:prstGeom prst="rect">
              <a:avLst/>
            </a:prstGeom>
            <a:solidFill>
              <a:schemeClr val="accent6">
                <a:lumMod val="40000"/>
                <a:lumOff val="60000"/>
              </a:schemeClr>
            </a:solidFill>
            <a:ln>
              <a:noFill/>
            </a:ln>
            <a:effectLst>
              <a:outerShdw blurRad="127000" dist="127000" dir="12540000" algn="tl" rotWithShape="0">
                <a:srgbClr val="000000">
                  <a:alpha val="43000"/>
                </a:srgbClr>
              </a:outerShdw>
            </a:effectLst>
          </p:spPr>
          <p:txBody>
            <a:bodyPr wrap="square" rtlCol="0" anchor="b">
              <a:noAutofit/>
            </a:bodyPr>
            <a:lstStyle/>
            <a:p>
              <a:r>
                <a:rPr lang="en-US" dirty="0" smtClean="0">
                  <a:latin typeface="Times New Roman"/>
                  <a:cs typeface="Times New Roman"/>
                </a:rPr>
                <a:t>y</a:t>
              </a:r>
              <a:r>
                <a:rPr lang="en-US" baseline="-25000" dirty="0" smtClean="0">
                  <a:latin typeface="Times New Roman"/>
                  <a:cs typeface="Times New Roman"/>
                </a:rPr>
                <a:t>1</a:t>
              </a:r>
              <a:r>
                <a:rPr lang="en-US" dirty="0" smtClean="0">
                  <a:latin typeface="Times New Roman"/>
                  <a:cs typeface="Times New Roman"/>
                </a:rPr>
                <a:t>:</a:t>
              </a:r>
              <a:endParaRPr lang="en-US" sz="1600" dirty="0">
                <a:latin typeface="Courier New"/>
                <a:cs typeface="Courier New"/>
              </a:endParaRPr>
            </a:p>
          </p:txBody>
        </p:sp>
        <p:pic>
          <p:nvPicPr>
            <p:cNvPr id="36" name="Picture 35" descr="time-flies.pdf"/>
            <p:cNvPicPr>
              <a:picLocks noChangeAspect="1"/>
            </p:cNvPicPr>
            <p:nvPr/>
          </p:nvPicPr>
          <p:blipFill rotWithShape="1">
            <a:blip r:embed="rId3">
              <a:extLst>
                <a:ext uri="{28A0092B-C50C-407E-A947-70E740481C1C}">
                  <a14:useLocalDpi xmlns:a14="http://schemas.microsoft.com/office/drawing/2010/main"/>
                </a:ext>
              </a:extLst>
            </a:blip>
            <a:srcRect t="10984" b="76836"/>
            <a:stretch/>
          </p:blipFill>
          <p:spPr>
            <a:xfrm>
              <a:off x="2784153" y="1153766"/>
              <a:ext cx="3409649" cy="697197"/>
            </a:xfrm>
            <a:prstGeom prst="rect">
              <a:avLst/>
            </a:prstGeom>
          </p:spPr>
        </p:pic>
        <p:sp>
          <p:nvSpPr>
            <p:cNvPr id="12" name="Rectangle 11"/>
            <p:cNvSpPr/>
            <p:nvPr/>
          </p:nvSpPr>
          <p:spPr>
            <a:xfrm>
              <a:off x="2530683" y="1126867"/>
              <a:ext cx="3937505" cy="789196"/>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46" name="Group 45"/>
          <p:cNvGrpSpPr/>
          <p:nvPr/>
        </p:nvGrpSpPr>
        <p:grpSpPr>
          <a:xfrm>
            <a:off x="3411517" y="1725063"/>
            <a:ext cx="3937505" cy="789994"/>
            <a:chOff x="2530683" y="2208575"/>
            <a:chExt cx="3937505" cy="789994"/>
          </a:xfrm>
        </p:grpSpPr>
        <p:sp>
          <p:nvSpPr>
            <p:cNvPr id="40" name="TextBox 39"/>
            <p:cNvSpPr txBox="1"/>
            <p:nvPr/>
          </p:nvSpPr>
          <p:spPr>
            <a:xfrm>
              <a:off x="2530683" y="2665775"/>
              <a:ext cx="3937505" cy="321654"/>
            </a:xfrm>
            <a:prstGeom prst="rect">
              <a:avLst/>
            </a:prstGeom>
            <a:solidFill>
              <a:schemeClr val="accent2">
                <a:lumMod val="40000"/>
                <a:lumOff val="60000"/>
              </a:schemeClr>
            </a:solidFill>
            <a:ln>
              <a:noFill/>
            </a:ln>
            <a:effectLst>
              <a:outerShdw blurRad="127000" dist="127000" dir="12780000" algn="tl" rotWithShape="0">
                <a:srgbClr val="000000">
                  <a:alpha val="43000"/>
                </a:srgbClr>
              </a:outerShdw>
            </a:effectLst>
          </p:spPr>
          <p:txBody>
            <a:bodyPr wrap="square" rtlCol="0" anchor="ctr">
              <a:noAutofit/>
            </a:bodyPr>
            <a:lstStyle/>
            <a:p>
              <a:r>
                <a:rPr lang="en-US" dirty="0" smtClean="0">
                  <a:latin typeface="Times New Roman"/>
                  <a:cs typeface="Times New Roman"/>
                </a:rPr>
                <a:t>x</a:t>
              </a:r>
              <a:r>
                <a:rPr lang="en-US" baseline="-25000" dirty="0">
                  <a:latin typeface="Times New Roman"/>
                  <a:cs typeface="Times New Roman"/>
                </a:rPr>
                <a:t>2</a:t>
              </a:r>
              <a:r>
                <a:rPr lang="en-US" dirty="0" smtClean="0">
                  <a:latin typeface="Times New Roman"/>
                  <a:cs typeface="Times New Roman"/>
                </a:rPr>
                <a:t>:</a:t>
              </a:r>
              <a:endParaRPr lang="en-US" dirty="0">
                <a:latin typeface="Times New Roman"/>
                <a:cs typeface="Times New Roman"/>
              </a:endParaRPr>
            </a:p>
          </p:txBody>
        </p:sp>
        <p:sp>
          <p:nvSpPr>
            <p:cNvPr id="41" name="TextBox 40"/>
            <p:cNvSpPr txBox="1"/>
            <p:nvPr/>
          </p:nvSpPr>
          <p:spPr>
            <a:xfrm>
              <a:off x="2530683" y="2208575"/>
              <a:ext cx="3937505" cy="457200"/>
            </a:xfrm>
            <a:prstGeom prst="rect">
              <a:avLst/>
            </a:prstGeom>
            <a:solidFill>
              <a:schemeClr val="accent6">
                <a:lumMod val="40000"/>
                <a:lumOff val="60000"/>
              </a:schemeClr>
            </a:solidFill>
            <a:ln>
              <a:noFill/>
            </a:ln>
            <a:effectLst>
              <a:outerShdw blurRad="127000" dist="127000" dir="12780000" algn="tl" rotWithShape="0">
                <a:srgbClr val="000000">
                  <a:alpha val="43000"/>
                </a:srgbClr>
              </a:outerShdw>
            </a:effectLst>
          </p:spPr>
          <p:txBody>
            <a:bodyPr wrap="square" rtlCol="0" anchor="b">
              <a:noAutofit/>
            </a:bodyPr>
            <a:lstStyle/>
            <a:p>
              <a:r>
                <a:rPr lang="en-US" dirty="0" smtClean="0">
                  <a:latin typeface="Times New Roman"/>
                  <a:cs typeface="Times New Roman"/>
                </a:rPr>
                <a:t>y</a:t>
              </a:r>
              <a:r>
                <a:rPr lang="en-US" baseline="-25000" dirty="0">
                  <a:latin typeface="Times New Roman"/>
                  <a:cs typeface="Times New Roman"/>
                </a:rPr>
                <a:t>2</a:t>
              </a:r>
              <a:r>
                <a:rPr lang="en-US" dirty="0" smtClean="0">
                  <a:latin typeface="Times New Roman"/>
                  <a:cs typeface="Times New Roman"/>
                </a:rPr>
                <a:t>:</a:t>
              </a:r>
              <a:endParaRPr lang="en-US" sz="1600" dirty="0">
                <a:latin typeface="Courier New"/>
                <a:cs typeface="Courier New"/>
              </a:endParaRPr>
            </a:p>
          </p:txBody>
        </p:sp>
        <p:sp>
          <p:nvSpPr>
            <p:cNvPr id="43" name="Rectangle 42"/>
            <p:cNvSpPr/>
            <p:nvPr/>
          </p:nvSpPr>
          <p:spPr>
            <a:xfrm>
              <a:off x="2530683" y="2208575"/>
              <a:ext cx="3937505" cy="778854"/>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4" name="Picture 43" descr="i-saw-her-duck.pd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2992298" y="2219715"/>
              <a:ext cx="2293292" cy="778854"/>
            </a:xfrm>
            <a:prstGeom prst="rect">
              <a:avLst/>
            </a:prstGeom>
          </p:spPr>
        </p:pic>
      </p:grpSp>
      <p:grpSp>
        <p:nvGrpSpPr>
          <p:cNvPr id="54" name="Group 53"/>
          <p:cNvGrpSpPr/>
          <p:nvPr/>
        </p:nvGrpSpPr>
        <p:grpSpPr>
          <a:xfrm>
            <a:off x="3988219" y="1933139"/>
            <a:ext cx="5071347" cy="1051870"/>
            <a:chOff x="3910813" y="2257115"/>
            <a:chExt cx="5071347" cy="1051870"/>
          </a:xfrm>
        </p:grpSpPr>
        <p:grpSp>
          <p:nvGrpSpPr>
            <p:cNvPr id="52" name="Group 51"/>
            <p:cNvGrpSpPr/>
            <p:nvPr/>
          </p:nvGrpSpPr>
          <p:grpSpPr>
            <a:xfrm>
              <a:off x="3910813" y="2257115"/>
              <a:ext cx="5071347" cy="1051870"/>
              <a:chOff x="3910814" y="2526494"/>
              <a:chExt cx="3937505" cy="778854"/>
            </a:xfrm>
          </p:grpSpPr>
          <p:sp>
            <p:nvSpPr>
              <p:cNvPr id="48" name="TextBox 47"/>
              <p:cNvSpPr txBox="1"/>
              <p:nvPr/>
            </p:nvSpPr>
            <p:spPr>
              <a:xfrm>
                <a:off x="3910814" y="3057571"/>
                <a:ext cx="3937505" cy="247777"/>
              </a:xfrm>
              <a:prstGeom prst="rect">
                <a:avLst/>
              </a:prstGeom>
              <a:solidFill>
                <a:schemeClr val="accent2">
                  <a:lumMod val="40000"/>
                  <a:lumOff val="60000"/>
                </a:schemeClr>
              </a:solidFill>
              <a:ln>
                <a:noFill/>
              </a:ln>
              <a:effectLst>
                <a:outerShdw blurRad="127000" dist="127000" dir="12540000" algn="tl" rotWithShape="0">
                  <a:srgbClr val="000000">
                    <a:alpha val="43000"/>
                  </a:srgbClr>
                </a:outerShdw>
              </a:effectLst>
            </p:spPr>
            <p:txBody>
              <a:bodyPr wrap="square" tIns="0" rtlCol="0" anchor="ctr">
                <a:noAutofit/>
              </a:bodyPr>
              <a:lstStyle/>
              <a:p>
                <a:r>
                  <a:rPr lang="en-US" dirty="0" smtClean="0">
                    <a:latin typeface="Times New Roman"/>
                    <a:cs typeface="Times New Roman"/>
                  </a:rPr>
                  <a:t>x</a:t>
                </a:r>
                <a:r>
                  <a:rPr lang="en-US" baseline="-25000" dirty="0" smtClean="0">
                    <a:latin typeface="Times New Roman"/>
                    <a:cs typeface="Times New Roman"/>
                  </a:rPr>
                  <a:t>3</a:t>
                </a:r>
                <a:r>
                  <a:rPr lang="en-US" dirty="0" smtClean="0">
                    <a:latin typeface="Times New Roman"/>
                    <a:cs typeface="Times New Roman"/>
                  </a:rPr>
                  <a:t>:</a:t>
                </a:r>
                <a:endParaRPr lang="en-US" dirty="0">
                  <a:latin typeface="Times New Roman"/>
                  <a:cs typeface="Times New Roman"/>
                </a:endParaRPr>
              </a:p>
            </p:txBody>
          </p:sp>
          <p:sp>
            <p:nvSpPr>
              <p:cNvPr id="49" name="TextBox 48"/>
              <p:cNvSpPr txBox="1"/>
              <p:nvPr/>
            </p:nvSpPr>
            <p:spPr>
              <a:xfrm>
                <a:off x="3910814" y="2526494"/>
                <a:ext cx="3937505" cy="531077"/>
              </a:xfrm>
              <a:prstGeom prst="rect">
                <a:avLst/>
              </a:prstGeom>
              <a:solidFill>
                <a:schemeClr val="accent6">
                  <a:lumMod val="40000"/>
                  <a:lumOff val="60000"/>
                </a:schemeClr>
              </a:solidFill>
              <a:ln>
                <a:noFill/>
              </a:ln>
              <a:effectLst>
                <a:outerShdw blurRad="127000" dist="127000" dir="12540000" algn="tl" rotWithShape="0">
                  <a:srgbClr val="000000">
                    <a:alpha val="43000"/>
                  </a:srgbClr>
                </a:outerShdw>
              </a:effectLst>
            </p:spPr>
            <p:txBody>
              <a:bodyPr wrap="square" rtlCol="0" anchor="b">
                <a:noAutofit/>
              </a:bodyPr>
              <a:lstStyle/>
              <a:p>
                <a:r>
                  <a:rPr lang="en-US" dirty="0" smtClean="0">
                    <a:latin typeface="Times New Roman"/>
                    <a:cs typeface="Times New Roman"/>
                  </a:rPr>
                  <a:t>y</a:t>
                </a:r>
                <a:r>
                  <a:rPr lang="en-US" baseline="-25000" dirty="0">
                    <a:latin typeface="Times New Roman"/>
                    <a:cs typeface="Times New Roman"/>
                  </a:rPr>
                  <a:t>3</a:t>
                </a:r>
                <a:r>
                  <a:rPr lang="en-US" dirty="0" smtClean="0">
                    <a:latin typeface="Times New Roman"/>
                    <a:cs typeface="Times New Roman"/>
                  </a:rPr>
                  <a:t>:</a:t>
                </a:r>
                <a:endParaRPr lang="en-US" sz="1600" dirty="0">
                  <a:latin typeface="Courier New"/>
                  <a:cs typeface="Courier New"/>
                </a:endParaRPr>
              </a:p>
            </p:txBody>
          </p:sp>
          <p:sp>
            <p:nvSpPr>
              <p:cNvPr id="50" name="Rectangle 49"/>
              <p:cNvSpPr/>
              <p:nvPr/>
            </p:nvSpPr>
            <p:spPr>
              <a:xfrm>
                <a:off x="3910814" y="2526494"/>
                <a:ext cx="3937505" cy="778854"/>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pic>
          <p:nvPicPr>
            <p:cNvPr id="53" name="Picture 52" descr="a-hearing-is-scheduled.pdf"/>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259623" y="2279394"/>
              <a:ext cx="4471131" cy="924482"/>
            </a:xfrm>
            <a:prstGeom prst="rect">
              <a:avLst/>
            </a:prstGeom>
          </p:spPr>
        </p:pic>
      </p:grpSp>
      <p:sp>
        <p:nvSpPr>
          <p:cNvPr id="55" name="Rectangle 54"/>
          <p:cNvSpPr/>
          <p:nvPr/>
        </p:nvSpPr>
        <p:spPr>
          <a:xfrm>
            <a:off x="2297572" y="903521"/>
            <a:ext cx="6872795" cy="461665"/>
          </a:xfrm>
          <a:prstGeom prst="rect">
            <a:avLst/>
          </a:prstGeom>
        </p:spPr>
        <p:txBody>
          <a:bodyPr wrap="none">
            <a:spAutoFit/>
          </a:bodyPr>
          <a:lstStyle/>
          <a:p>
            <a:r>
              <a:rPr lang="en-US" sz="2400" dirty="0" smtClean="0">
                <a:cs typeface="Times New Roman"/>
              </a:rPr>
              <a:t>Given training instances</a:t>
            </a:r>
            <a:r>
              <a:rPr lang="en-US" sz="2400" dirty="0" smtClean="0">
                <a:latin typeface="Times New Roman"/>
                <a:cs typeface="Times New Roman"/>
              </a:rPr>
              <a:t>{(x</a:t>
            </a:r>
            <a:r>
              <a:rPr lang="en-US" sz="2400" baseline="-25000" dirty="0" smtClean="0">
                <a:latin typeface="Times New Roman"/>
                <a:cs typeface="Times New Roman"/>
              </a:rPr>
              <a:t>1</a:t>
            </a:r>
            <a:r>
              <a:rPr lang="en-US" sz="2400" dirty="0" smtClean="0">
                <a:latin typeface="Times New Roman"/>
                <a:cs typeface="Times New Roman"/>
              </a:rPr>
              <a:t>,</a:t>
            </a:r>
            <a:r>
              <a:rPr lang="en-US" sz="2400" dirty="0">
                <a:latin typeface="Times New Roman"/>
                <a:cs typeface="Times New Roman"/>
              </a:rPr>
              <a:t> y</a:t>
            </a:r>
            <a:r>
              <a:rPr lang="en-US" sz="2400" baseline="-25000" dirty="0" smtClean="0">
                <a:latin typeface="Times New Roman"/>
                <a:cs typeface="Times New Roman"/>
              </a:rPr>
              <a:t>1</a:t>
            </a:r>
            <a:r>
              <a:rPr lang="en-US" sz="2400" dirty="0" smtClean="0">
                <a:latin typeface="Times New Roman"/>
                <a:cs typeface="Times New Roman"/>
              </a:rPr>
              <a:t>), </a:t>
            </a:r>
            <a:r>
              <a:rPr lang="en-US" sz="2400" dirty="0">
                <a:latin typeface="Times New Roman"/>
                <a:cs typeface="Times New Roman"/>
              </a:rPr>
              <a:t>(</a:t>
            </a:r>
            <a:r>
              <a:rPr lang="en-US" sz="2400" dirty="0" smtClean="0">
                <a:latin typeface="Times New Roman"/>
                <a:cs typeface="Times New Roman"/>
              </a:rPr>
              <a:t>x</a:t>
            </a:r>
            <a:r>
              <a:rPr lang="en-US" sz="2400" baseline="-25000" dirty="0" smtClean="0">
                <a:latin typeface="Times New Roman"/>
                <a:cs typeface="Times New Roman"/>
              </a:rPr>
              <a:t>2</a:t>
            </a:r>
            <a:r>
              <a:rPr lang="en-US" sz="2400" dirty="0" smtClean="0">
                <a:latin typeface="Times New Roman"/>
                <a:cs typeface="Times New Roman"/>
              </a:rPr>
              <a:t>, y</a:t>
            </a:r>
            <a:r>
              <a:rPr lang="en-US" sz="2400" baseline="-25000" dirty="0" smtClean="0">
                <a:latin typeface="Times New Roman"/>
                <a:cs typeface="Times New Roman"/>
              </a:rPr>
              <a:t>2</a:t>
            </a:r>
            <a:r>
              <a:rPr lang="en-US" sz="2400" dirty="0" smtClean="0">
                <a:latin typeface="Times New Roman"/>
                <a:cs typeface="Times New Roman"/>
              </a:rPr>
              <a:t>)</a:t>
            </a:r>
            <a:r>
              <a:rPr lang="en-US" sz="2400" dirty="0">
                <a:latin typeface="Times New Roman"/>
                <a:cs typeface="Times New Roman"/>
              </a:rPr>
              <a:t>,</a:t>
            </a:r>
            <a:r>
              <a:rPr lang="en-US" sz="2400" dirty="0" smtClean="0">
                <a:latin typeface="Times New Roman"/>
                <a:cs typeface="Times New Roman"/>
              </a:rPr>
              <a:t>…</a:t>
            </a:r>
            <a:r>
              <a:rPr lang="en-US" sz="2400" dirty="0">
                <a:latin typeface="Times New Roman"/>
                <a:cs typeface="Times New Roman"/>
              </a:rPr>
              <a:t>, (</a:t>
            </a:r>
            <a:r>
              <a:rPr lang="en-US" sz="2400" dirty="0" err="1" smtClean="0">
                <a:latin typeface="Times New Roman"/>
                <a:cs typeface="Times New Roman"/>
              </a:rPr>
              <a:t>x</a:t>
            </a:r>
            <a:r>
              <a:rPr lang="en-US" sz="2400" baseline="-25000" dirty="0" err="1" smtClean="0">
                <a:latin typeface="Times New Roman"/>
                <a:cs typeface="Times New Roman"/>
              </a:rPr>
              <a:t>n</a:t>
            </a:r>
            <a:r>
              <a:rPr lang="en-US" sz="2400" dirty="0" smtClean="0">
                <a:latin typeface="Times New Roman"/>
                <a:cs typeface="Times New Roman"/>
              </a:rPr>
              <a:t>, </a:t>
            </a:r>
            <a:r>
              <a:rPr lang="en-US" sz="2400" dirty="0" err="1" smtClean="0">
                <a:latin typeface="Times New Roman"/>
                <a:cs typeface="Times New Roman"/>
              </a:rPr>
              <a:t>y</a:t>
            </a:r>
            <a:r>
              <a:rPr lang="en-US" sz="2400" baseline="-25000" dirty="0" err="1" smtClean="0">
                <a:latin typeface="Times New Roman"/>
                <a:cs typeface="Times New Roman"/>
              </a:rPr>
              <a:t>n</a:t>
            </a:r>
            <a:r>
              <a:rPr lang="en-US" sz="2400" dirty="0" smtClean="0">
                <a:latin typeface="Times New Roman"/>
                <a:cs typeface="Times New Roman"/>
              </a:rPr>
              <a:t>)}</a:t>
            </a:r>
            <a:endParaRPr lang="en-US" sz="2400" dirty="0">
              <a:latin typeface="Times New Roman"/>
              <a:cs typeface="Times New Roman"/>
            </a:endParaRPr>
          </a:p>
        </p:txBody>
      </p:sp>
      <p:pic>
        <p:nvPicPr>
          <p:cNvPr id="56" name="Picture 55" descr="latex-image-1.pdf"/>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2805069" y="3577882"/>
            <a:ext cx="5283200" cy="1257300"/>
          </a:xfrm>
          <a:prstGeom prst="rect">
            <a:avLst/>
          </a:prstGeom>
        </p:spPr>
      </p:pic>
      <p:sp>
        <p:nvSpPr>
          <p:cNvPr id="57" name="Rectangle 56"/>
          <p:cNvSpPr/>
          <p:nvPr/>
        </p:nvSpPr>
        <p:spPr>
          <a:xfrm>
            <a:off x="2327808" y="3116217"/>
            <a:ext cx="4719028" cy="461665"/>
          </a:xfrm>
          <a:prstGeom prst="rect">
            <a:avLst/>
          </a:prstGeom>
        </p:spPr>
        <p:txBody>
          <a:bodyPr wrap="none">
            <a:spAutoFit/>
          </a:bodyPr>
          <a:lstStyle/>
          <a:p>
            <a:r>
              <a:rPr lang="en-US" sz="2400" dirty="0" smtClean="0">
                <a:cs typeface="Times New Roman"/>
              </a:rPr>
              <a:t>Find the best model parameters, </a:t>
            </a:r>
            <a:r>
              <a:rPr lang="en-US" sz="2400" b="1" i="1" dirty="0" err="1" smtClean="0">
                <a:latin typeface="Times New Roman"/>
                <a:cs typeface="Times New Roman"/>
              </a:rPr>
              <a:t>θ</a:t>
            </a:r>
            <a:endParaRPr lang="en-US" sz="2400" b="1" i="1" dirty="0">
              <a:latin typeface="Times New Roman"/>
              <a:cs typeface="Times New Roman"/>
            </a:endParaRPr>
          </a:p>
        </p:txBody>
      </p:sp>
    </p:spTree>
    <p:extLst>
      <p:ext uri="{BB962C8B-B14F-4D97-AF65-F5344CB8AC3E}">
        <p14:creationId xmlns:p14="http://schemas.microsoft.com/office/powerpoint/2010/main" val="295781859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55"/>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4"/>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46"/>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5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5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5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5" grpId="0"/>
      <p:bldP spid="57" grpId="0"/>
    </p:bldLst>
  </p:timing>
</p:sld>
</file>

<file path=ppt/slides/slide3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Machine Learning for NLP</a:t>
            </a:r>
          </a:p>
        </p:txBody>
      </p:sp>
      <p:sp>
        <p:nvSpPr>
          <p:cNvPr id="4" name="Slide Number Placeholder 3"/>
          <p:cNvSpPr>
            <a:spLocks noGrp="1"/>
          </p:cNvSpPr>
          <p:nvPr>
            <p:ph type="sldNum" sz="quarter" idx="12"/>
          </p:nvPr>
        </p:nvSpPr>
        <p:spPr/>
        <p:txBody>
          <a:bodyPr/>
          <a:lstStyle/>
          <a:p>
            <a:fld id="{E5445004-F4FB-5345-992E-498B4C43F562}" type="slidenum">
              <a:rPr lang="en-US" smtClean="0"/>
              <a:t>328</a:t>
            </a:fld>
            <a:endParaRPr lang="en-US"/>
          </a:p>
        </p:txBody>
      </p:sp>
      <p:grpSp>
        <p:nvGrpSpPr>
          <p:cNvPr id="3" name="Group 2"/>
          <p:cNvGrpSpPr/>
          <p:nvPr/>
        </p:nvGrpSpPr>
        <p:grpSpPr>
          <a:xfrm>
            <a:off x="-395" y="773466"/>
            <a:ext cx="1275904" cy="1557344"/>
            <a:chOff x="1423754" y="933909"/>
            <a:chExt cx="3469258" cy="4276343"/>
          </a:xfrm>
        </p:grpSpPr>
        <p:sp>
          <p:nvSpPr>
            <p:cNvPr id="8" name="Oval 7"/>
            <p:cNvSpPr/>
            <p:nvPr/>
          </p:nvSpPr>
          <p:spPr>
            <a:xfrm rot="18911076">
              <a:off x="2031178" y="933909"/>
              <a:ext cx="2861834" cy="4276343"/>
            </a:xfrm>
            <a:prstGeom prst="ellipse">
              <a:avLst/>
            </a:prstGeom>
            <a:solidFill>
              <a:srgbClr val="008000">
                <a:alpha val="61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TextBox 8"/>
            <p:cNvSpPr txBox="1"/>
            <p:nvPr/>
          </p:nvSpPr>
          <p:spPr>
            <a:xfrm>
              <a:off x="1423754" y="1904323"/>
              <a:ext cx="2759918" cy="807172"/>
            </a:xfrm>
            <a:prstGeom prst="rect">
              <a:avLst/>
            </a:prstGeom>
            <a:noFill/>
          </p:spPr>
          <p:txBody>
            <a:bodyPr wrap="square" rtlCol="0" anchor="t">
              <a:noAutofit/>
            </a:bodyPr>
            <a:lstStyle/>
            <a:p>
              <a:pPr algn="ctr"/>
              <a:r>
                <a:rPr lang="en-US" sz="1000" b="1" dirty="0" smtClean="0"/>
                <a:t>Linguistics</a:t>
              </a:r>
              <a:endParaRPr lang="en-US" sz="1000" dirty="0" smtClean="0"/>
            </a:p>
          </p:txBody>
        </p:sp>
      </p:grpSp>
      <p:grpSp>
        <p:nvGrpSpPr>
          <p:cNvPr id="5" name="Group 4"/>
          <p:cNvGrpSpPr/>
          <p:nvPr/>
        </p:nvGrpSpPr>
        <p:grpSpPr>
          <a:xfrm>
            <a:off x="765000" y="1031032"/>
            <a:ext cx="1572729" cy="1042213"/>
            <a:chOff x="3504907" y="1641164"/>
            <a:chExt cx="4276343" cy="2861834"/>
          </a:xfrm>
        </p:grpSpPr>
        <p:sp>
          <p:nvSpPr>
            <p:cNvPr id="10" name="Oval 9"/>
            <p:cNvSpPr/>
            <p:nvPr/>
          </p:nvSpPr>
          <p:spPr>
            <a:xfrm rot="2711175">
              <a:off x="4212162" y="933909"/>
              <a:ext cx="2861834" cy="4276343"/>
            </a:xfrm>
            <a:prstGeom prst="ellipse">
              <a:avLst/>
            </a:prstGeom>
            <a:solidFill>
              <a:srgbClr val="FF6600">
                <a:alpha val="63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TextBox 12"/>
            <p:cNvSpPr txBox="1"/>
            <p:nvPr/>
          </p:nvSpPr>
          <p:spPr>
            <a:xfrm>
              <a:off x="4739743" y="1904319"/>
              <a:ext cx="3014531" cy="807174"/>
            </a:xfrm>
            <a:prstGeom prst="rect">
              <a:avLst/>
            </a:prstGeom>
            <a:noFill/>
          </p:spPr>
          <p:txBody>
            <a:bodyPr wrap="square" rtlCol="0" anchor="t">
              <a:noAutofit/>
            </a:bodyPr>
            <a:lstStyle/>
            <a:p>
              <a:pPr algn="ctr"/>
              <a:r>
                <a:rPr lang="en-US" sz="1000" b="1" dirty="0" smtClean="0"/>
                <a:t>Mathematical Modeling</a:t>
              </a:r>
              <a:endParaRPr lang="en-US" sz="1000" dirty="0" smtClean="0"/>
            </a:p>
          </p:txBody>
        </p:sp>
      </p:grpSp>
      <p:grpSp>
        <p:nvGrpSpPr>
          <p:cNvPr id="21" name="Group 20"/>
          <p:cNvGrpSpPr/>
          <p:nvPr/>
        </p:nvGrpSpPr>
        <p:grpSpPr>
          <a:xfrm>
            <a:off x="1025110" y="1628685"/>
            <a:ext cx="1272462" cy="1557344"/>
            <a:chOff x="4212163" y="3282271"/>
            <a:chExt cx="3459899" cy="4276343"/>
          </a:xfrm>
        </p:grpSpPr>
        <p:sp>
          <p:nvSpPr>
            <p:cNvPr id="22" name="Oval 21"/>
            <p:cNvSpPr/>
            <p:nvPr/>
          </p:nvSpPr>
          <p:spPr>
            <a:xfrm rot="18911076">
              <a:off x="4212163" y="3282271"/>
              <a:ext cx="2861834" cy="4276343"/>
            </a:xfrm>
            <a:prstGeom prst="ellipse">
              <a:avLst/>
            </a:prstGeom>
            <a:solidFill>
              <a:srgbClr val="FF0000">
                <a:alpha val="59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TextBox 22"/>
            <p:cNvSpPr txBox="1"/>
            <p:nvPr/>
          </p:nvSpPr>
          <p:spPr>
            <a:xfrm>
              <a:off x="4852129" y="5417178"/>
              <a:ext cx="2819933" cy="792673"/>
            </a:xfrm>
            <a:prstGeom prst="rect">
              <a:avLst/>
            </a:prstGeom>
            <a:noFill/>
          </p:spPr>
          <p:txBody>
            <a:bodyPr wrap="square" rtlCol="0" anchor="t">
              <a:noAutofit/>
            </a:bodyPr>
            <a:lstStyle/>
            <a:p>
              <a:pPr algn="ctr"/>
              <a:r>
                <a:rPr lang="en-US" sz="1000" b="1" dirty="0"/>
                <a:t>Machine </a:t>
              </a:r>
              <a:r>
                <a:rPr lang="en-US" sz="1000" b="1" dirty="0" smtClean="0"/>
                <a:t>Learning</a:t>
              </a:r>
              <a:endParaRPr lang="en-US" sz="1000" dirty="0"/>
            </a:p>
          </p:txBody>
        </p:sp>
      </p:grpSp>
      <p:sp>
        <p:nvSpPr>
          <p:cNvPr id="27" name="Content Placeholder 4"/>
          <p:cNvSpPr txBox="1">
            <a:spLocks/>
          </p:cNvSpPr>
          <p:nvPr/>
        </p:nvSpPr>
        <p:spPr>
          <a:xfrm>
            <a:off x="257251" y="3331265"/>
            <a:ext cx="1715301" cy="3025086"/>
          </a:xfrm>
          <a:prstGeom prst="rect">
            <a:avLst/>
          </a:prstGeom>
          <a:solidFill>
            <a:srgbClr val="FF0000">
              <a:alpha val="64000"/>
            </a:srgbClr>
          </a:solidFill>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400" b="1" dirty="0" smtClean="0"/>
              <a:t>Learning</a:t>
            </a:r>
            <a:r>
              <a:rPr lang="en-US" sz="2400" dirty="0" smtClean="0"/>
              <a:t> tunes the parameters of the model</a:t>
            </a:r>
          </a:p>
        </p:txBody>
      </p:sp>
      <p:grpSp>
        <p:nvGrpSpPr>
          <p:cNvPr id="14" name="Group 13"/>
          <p:cNvGrpSpPr/>
          <p:nvPr/>
        </p:nvGrpSpPr>
        <p:grpSpPr>
          <a:xfrm>
            <a:off x="2805069" y="1418244"/>
            <a:ext cx="3937505" cy="789196"/>
            <a:chOff x="2530683" y="1126867"/>
            <a:chExt cx="3937505" cy="789196"/>
          </a:xfrm>
        </p:grpSpPr>
        <p:sp>
          <p:nvSpPr>
            <p:cNvPr id="31" name="TextBox 30"/>
            <p:cNvSpPr txBox="1"/>
            <p:nvPr/>
          </p:nvSpPr>
          <p:spPr>
            <a:xfrm>
              <a:off x="2530683" y="1594409"/>
              <a:ext cx="3937505" cy="321654"/>
            </a:xfrm>
            <a:prstGeom prst="rect">
              <a:avLst/>
            </a:prstGeom>
            <a:solidFill>
              <a:schemeClr val="accent2">
                <a:lumMod val="40000"/>
                <a:lumOff val="60000"/>
              </a:schemeClr>
            </a:solidFill>
            <a:ln>
              <a:noFill/>
            </a:ln>
            <a:effectLst>
              <a:outerShdw blurRad="127000" dist="127000" dir="12540000" algn="tl" rotWithShape="0">
                <a:srgbClr val="000000">
                  <a:alpha val="43000"/>
                </a:srgbClr>
              </a:outerShdw>
            </a:effectLst>
          </p:spPr>
          <p:txBody>
            <a:bodyPr wrap="square" rtlCol="0" anchor="ctr">
              <a:noAutofit/>
            </a:bodyPr>
            <a:lstStyle/>
            <a:p>
              <a:r>
                <a:rPr lang="en-US" dirty="0" smtClean="0">
                  <a:latin typeface="Times New Roman"/>
                  <a:cs typeface="Times New Roman"/>
                </a:rPr>
                <a:t>x</a:t>
              </a:r>
              <a:r>
                <a:rPr lang="en-US" baseline="-25000" dirty="0" smtClean="0">
                  <a:latin typeface="Times New Roman"/>
                  <a:cs typeface="Times New Roman"/>
                </a:rPr>
                <a:t>1</a:t>
              </a:r>
              <a:r>
                <a:rPr lang="en-US" dirty="0" smtClean="0">
                  <a:latin typeface="Times New Roman"/>
                  <a:cs typeface="Times New Roman"/>
                </a:rPr>
                <a:t>:</a:t>
              </a:r>
              <a:endParaRPr lang="en-US" dirty="0">
                <a:latin typeface="Times New Roman"/>
                <a:cs typeface="Times New Roman"/>
              </a:endParaRPr>
            </a:p>
          </p:txBody>
        </p:sp>
        <p:sp>
          <p:nvSpPr>
            <p:cNvPr id="32" name="TextBox 31"/>
            <p:cNvSpPr txBox="1"/>
            <p:nvPr/>
          </p:nvSpPr>
          <p:spPr>
            <a:xfrm>
              <a:off x="2530683" y="1126867"/>
              <a:ext cx="3937505" cy="467542"/>
            </a:xfrm>
            <a:prstGeom prst="rect">
              <a:avLst/>
            </a:prstGeom>
            <a:solidFill>
              <a:schemeClr val="accent6">
                <a:lumMod val="40000"/>
                <a:lumOff val="60000"/>
              </a:schemeClr>
            </a:solidFill>
            <a:ln>
              <a:noFill/>
            </a:ln>
            <a:effectLst>
              <a:outerShdw blurRad="127000" dist="127000" dir="12540000" algn="tl" rotWithShape="0">
                <a:srgbClr val="000000">
                  <a:alpha val="43000"/>
                </a:srgbClr>
              </a:outerShdw>
            </a:effectLst>
          </p:spPr>
          <p:txBody>
            <a:bodyPr wrap="square" rtlCol="0" anchor="b">
              <a:noAutofit/>
            </a:bodyPr>
            <a:lstStyle/>
            <a:p>
              <a:r>
                <a:rPr lang="en-US" dirty="0" smtClean="0">
                  <a:latin typeface="Times New Roman"/>
                  <a:cs typeface="Times New Roman"/>
                </a:rPr>
                <a:t>y</a:t>
              </a:r>
              <a:r>
                <a:rPr lang="en-US" baseline="-25000" dirty="0" smtClean="0">
                  <a:latin typeface="Times New Roman"/>
                  <a:cs typeface="Times New Roman"/>
                </a:rPr>
                <a:t>1</a:t>
              </a:r>
              <a:r>
                <a:rPr lang="en-US" dirty="0" smtClean="0">
                  <a:latin typeface="Times New Roman"/>
                  <a:cs typeface="Times New Roman"/>
                </a:rPr>
                <a:t>:</a:t>
              </a:r>
              <a:endParaRPr lang="en-US" sz="1600" dirty="0">
                <a:latin typeface="Courier New"/>
                <a:cs typeface="Courier New"/>
              </a:endParaRPr>
            </a:p>
          </p:txBody>
        </p:sp>
        <p:pic>
          <p:nvPicPr>
            <p:cNvPr id="36" name="Picture 35" descr="time-flies.pdf"/>
            <p:cNvPicPr>
              <a:picLocks noChangeAspect="1"/>
            </p:cNvPicPr>
            <p:nvPr/>
          </p:nvPicPr>
          <p:blipFill rotWithShape="1">
            <a:blip r:embed="rId3">
              <a:extLst>
                <a:ext uri="{28A0092B-C50C-407E-A947-70E740481C1C}">
                  <a14:useLocalDpi xmlns:a14="http://schemas.microsoft.com/office/drawing/2010/main"/>
                </a:ext>
              </a:extLst>
            </a:blip>
            <a:srcRect t="10984" b="76836"/>
            <a:stretch/>
          </p:blipFill>
          <p:spPr>
            <a:xfrm>
              <a:off x="2784153" y="1153766"/>
              <a:ext cx="3409649" cy="697197"/>
            </a:xfrm>
            <a:prstGeom prst="rect">
              <a:avLst/>
            </a:prstGeom>
          </p:spPr>
        </p:pic>
        <p:sp>
          <p:nvSpPr>
            <p:cNvPr id="12" name="Rectangle 11"/>
            <p:cNvSpPr/>
            <p:nvPr/>
          </p:nvSpPr>
          <p:spPr>
            <a:xfrm>
              <a:off x="2530683" y="1126867"/>
              <a:ext cx="3937505" cy="789196"/>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46" name="Group 45"/>
          <p:cNvGrpSpPr/>
          <p:nvPr/>
        </p:nvGrpSpPr>
        <p:grpSpPr>
          <a:xfrm>
            <a:off x="3411517" y="1725063"/>
            <a:ext cx="3937505" cy="789994"/>
            <a:chOff x="2530683" y="2208575"/>
            <a:chExt cx="3937505" cy="789994"/>
          </a:xfrm>
        </p:grpSpPr>
        <p:sp>
          <p:nvSpPr>
            <p:cNvPr id="40" name="TextBox 39"/>
            <p:cNvSpPr txBox="1"/>
            <p:nvPr/>
          </p:nvSpPr>
          <p:spPr>
            <a:xfrm>
              <a:off x="2530683" y="2665775"/>
              <a:ext cx="3937505" cy="321654"/>
            </a:xfrm>
            <a:prstGeom prst="rect">
              <a:avLst/>
            </a:prstGeom>
            <a:solidFill>
              <a:schemeClr val="accent2">
                <a:lumMod val="40000"/>
                <a:lumOff val="60000"/>
              </a:schemeClr>
            </a:solidFill>
            <a:ln>
              <a:noFill/>
            </a:ln>
            <a:effectLst>
              <a:outerShdw blurRad="127000" dist="127000" dir="12780000" algn="tl" rotWithShape="0">
                <a:srgbClr val="000000">
                  <a:alpha val="43000"/>
                </a:srgbClr>
              </a:outerShdw>
            </a:effectLst>
          </p:spPr>
          <p:txBody>
            <a:bodyPr wrap="square" rtlCol="0" anchor="ctr">
              <a:noAutofit/>
            </a:bodyPr>
            <a:lstStyle/>
            <a:p>
              <a:r>
                <a:rPr lang="en-US" dirty="0" smtClean="0">
                  <a:latin typeface="Times New Roman"/>
                  <a:cs typeface="Times New Roman"/>
                </a:rPr>
                <a:t>x</a:t>
              </a:r>
              <a:r>
                <a:rPr lang="en-US" baseline="-25000" dirty="0">
                  <a:latin typeface="Times New Roman"/>
                  <a:cs typeface="Times New Roman"/>
                </a:rPr>
                <a:t>2</a:t>
              </a:r>
              <a:r>
                <a:rPr lang="en-US" dirty="0" smtClean="0">
                  <a:latin typeface="Times New Roman"/>
                  <a:cs typeface="Times New Roman"/>
                </a:rPr>
                <a:t>:</a:t>
              </a:r>
              <a:endParaRPr lang="en-US" dirty="0">
                <a:latin typeface="Times New Roman"/>
                <a:cs typeface="Times New Roman"/>
              </a:endParaRPr>
            </a:p>
          </p:txBody>
        </p:sp>
        <p:sp>
          <p:nvSpPr>
            <p:cNvPr id="41" name="TextBox 40"/>
            <p:cNvSpPr txBox="1"/>
            <p:nvPr/>
          </p:nvSpPr>
          <p:spPr>
            <a:xfrm>
              <a:off x="2530683" y="2208575"/>
              <a:ext cx="3937505" cy="457200"/>
            </a:xfrm>
            <a:prstGeom prst="rect">
              <a:avLst/>
            </a:prstGeom>
            <a:solidFill>
              <a:schemeClr val="accent6">
                <a:lumMod val="40000"/>
                <a:lumOff val="60000"/>
              </a:schemeClr>
            </a:solidFill>
            <a:ln>
              <a:noFill/>
            </a:ln>
            <a:effectLst>
              <a:outerShdw blurRad="127000" dist="127000" dir="12780000" algn="tl" rotWithShape="0">
                <a:srgbClr val="000000">
                  <a:alpha val="43000"/>
                </a:srgbClr>
              </a:outerShdw>
            </a:effectLst>
          </p:spPr>
          <p:txBody>
            <a:bodyPr wrap="square" rtlCol="0" anchor="b">
              <a:noAutofit/>
            </a:bodyPr>
            <a:lstStyle/>
            <a:p>
              <a:r>
                <a:rPr lang="en-US" dirty="0" smtClean="0">
                  <a:latin typeface="Times New Roman"/>
                  <a:cs typeface="Times New Roman"/>
                </a:rPr>
                <a:t>y</a:t>
              </a:r>
              <a:r>
                <a:rPr lang="en-US" baseline="-25000" dirty="0">
                  <a:latin typeface="Times New Roman"/>
                  <a:cs typeface="Times New Roman"/>
                </a:rPr>
                <a:t>2</a:t>
              </a:r>
              <a:r>
                <a:rPr lang="en-US" dirty="0" smtClean="0">
                  <a:latin typeface="Times New Roman"/>
                  <a:cs typeface="Times New Roman"/>
                </a:rPr>
                <a:t>:</a:t>
              </a:r>
              <a:endParaRPr lang="en-US" sz="1600" dirty="0">
                <a:latin typeface="Courier New"/>
                <a:cs typeface="Courier New"/>
              </a:endParaRPr>
            </a:p>
          </p:txBody>
        </p:sp>
        <p:sp>
          <p:nvSpPr>
            <p:cNvPr id="43" name="Rectangle 42"/>
            <p:cNvSpPr/>
            <p:nvPr/>
          </p:nvSpPr>
          <p:spPr>
            <a:xfrm>
              <a:off x="2530683" y="2208575"/>
              <a:ext cx="3937505" cy="778854"/>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4" name="Picture 43" descr="i-saw-her-duck.pd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2992298" y="2219715"/>
              <a:ext cx="2293292" cy="778854"/>
            </a:xfrm>
            <a:prstGeom prst="rect">
              <a:avLst/>
            </a:prstGeom>
          </p:spPr>
        </p:pic>
      </p:grpSp>
      <p:grpSp>
        <p:nvGrpSpPr>
          <p:cNvPr id="54" name="Group 53"/>
          <p:cNvGrpSpPr/>
          <p:nvPr/>
        </p:nvGrpSpPr>
        <p:grpSpPr>
          <a:xfrm>
            <a:off x="3988219" y="1933139"/>
            <a:ext cx="5071347" cy="1051870"/>
            <a:chOff x="3910813" y="2257115"/>
            <a:chExt cx="5071347" cy="1051870"/>
          </a:xfrm>
        </p:grpSpPr>
        <p:grpSp>
          <p:nvGrpSpPr>
            <p:cNvPr id="52" name="Group 51"/>
            <p:cNvGrpSpPr/>
            <p:nvPr/>
          </p:nvGrpSpPr>
          <p:grpSpPr>
            <a:xfrm>
              <a:off x="3910813" y="2257115"/>
              <a:ext cx="5071347" cy="1051870"/>
              <a:chOff x="3910814" y="2526494"/>
              <a:chExt cx="3937505" cy="778854"/>
            </a:xfrm>
          </p:grpSpPr>
          <p:sp>
            <p:nvSpPr>
              <p:cNvPr id="48" name="TextBox 47"/>
              <p:cNvSpPr txBox="1"/>
              <p:nvPr/>
            </p:nvSpPr>
            <p:spPr>
              <a:xfrm>
                <a:off x="3910814" y="3057571"/>
                <a:ext cx="3937505" cy="247777"/>
              </a:xfrm>
              <a:prstGeom prst="rect">
                <a:avLst/>
              </a:prstGeom>
              <a:solidFill>
                <a:schemeClr val="accent2">
                  <a:lumMod val="40000"/>
                  <a:lumOff val="60000"/>
                </a:schemeClr>
              </a:solidFill>
              <a:ln>
                <a:noFill/>
              </a:ln>
              <a:effectLst>
                <a:outerShdw blurRad="127000" dist="127000" dir="12540000" algn="tl" rotWithShape="0">
                  <a:srgbClr val="000000">
                    <a:alpha val="43000"/>
                  </a:srgbClr>
                </a:outerShdw>
              </a:effectLst>
            </p:spPr>
            <p:txBody>
              <a:bodyPr wrap="square" tIns="0" rtlCol="0" anchor="ctr">
                <a:noAutofit/>
              </a:bodyPr>
              <a:lstStyle/>
              <a:p>
                <a:r>
                  <a:rPr lang="en-US" dirty="0" smtClean="0">
                    <a:latin typeface="Times New Roman"/>
                    <a:cs typeface="Times New Roman"/>
                  </a:rPr>
                  <a:t>x</a:t>
                </a:r>
                <a:r>
                  <a:rPr lang="en-US" baseline="-25000" dirty="0" smtClean="0">
                    <a:latin typeface="Times New Roman"/>
                    <a:cs typeface="Times New Roman"/>
                  </a:rPr>
                  <a:t>3</a:t>
                </a:r>
                <a:r>
                  <a:rPr lang="en-US" dirty="0" smtClean="0">
                    <a:latin typeface="Times New Roman"/>
                    <a:cs typeface="Times New Roman"/>
                  </a:rPr>
                  <a:t>:</a:t>
                </a:r>
                <a:endParaRPr lang="en-US" dirty="0">
                  <a:latin typeface="Times New Roman"/>
                  <a:cs typeface="Times New Roman"/>
                </a:endParaRPr>
              </a:p>
            </p:txBody>
          </p:sp>
          <p:sp>
            <p:nvSpPr>
              <p:cNvPr id="49" name="TextBox 48"/>
              <p:cNvSpPr txBox="1"/>
              <p:nvPr/>
            </p:nvSpPr>
            <p:spPr>
              <a:xfrm>
                <a:off x="3910814" y="2526494"/>
                <a:ext cx="3937505" cy="531077"/>
              </a:xfrm>
              <a:prstGeom prst="rect">
                <a:avLst/>
              </a:prstGeom>
              <a:solidFill>
                <a:schemeClr val="accent6">
                  <a:lumMod val="40000"/>
                  <a:lumOff val="60000"/>
                </a:schemeClr>
              </a:solidFill>
              <a:ln>
                <a:noFill/>
              </a:ln>
              <a:effectLst>
                <a:outerShdw blurRad="127000" dist="127000" dir="12540000" algn="tl" rotWithShape="0">
                  <a:srgbClr val="000000">
                    <a:alpha val="43000"/>
                  </a:srgbClr>
                </a:outerShdw>
              </a:effectLst>
            </p:spPr>
            <p:txBody>
              <a:bodyPr wrap="square" rtlCol="0" anchor="b">
                <a:noAutofit/>
              </a:bodyPr>
              <a:lstStyle/>
              <a:p>
                <a:r>
                  <a:rPr lang="en-US" dirty="0" smtClean="0">
                    <a:latin typeface="Times New Roman"/>
                    <a:cs typeface="Times New Roman"/>
                  </a:rPr>
                  <a:t>y</a:t>
                </a:r>
                <a:r>
                  <a:rPr lang="en-US" baseline="-25000" dirty="0">
                    <a:latin typeface="Times New Roman"/>
                    <a:cs typeface="Times New Roman"/>
                  </a:rPr>
                  <a:t>3</a:t>
                </a:r>
                <a:r>
                  <a:rPr lang="en-US" dirty="0" smtClean="0">
                    <a:latin typeface="Times New Roman"/>
                    <a:cs typeface="Times New Roman"/>
                  </a:rPr>
                  <a:t>:</a:t>
                </a:r>
                <a:endParaRPr lang="en-US" sz="1600" dirty="0">
                  <a:latin typeface="Courier New"/>
                  <a:cs typeface="Courier New"/>
                </a:endParaRPr>
              </a:p>
            </p:txBody>
          </p:sp>
          <p:sp>
            <p:nvSpPr>
              <p:cNvPr id="50" name="Rectangle 49"/>
              <p:cNvSpPr/>
              <p:nvPr/>
            </p:nvSpPr>
            <p:spPr>
              <a:xfrm>
                <a:off x="3910814" y="2526494"/>
                <a:ext cx="3937505" cy="778854"/>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pic>
          <p:nvPicPr>
            <p:cNvPr id="53" name="Picture 52" descr="a-hearing-is-scheduled.pdf"/>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259623" y="2279394"/>
              <a:ext cx="4471131" cy="924482"/>
            </a:xfrm>
            <a:prstGeom prst="rect">
              <a:avLst/>
            </a:prstGeom>
          </p:spPr>
        </p:pic>
      </p:grpSp>
      <p:sp>
        <p:nvSpPr>
          <p:cNvPr id="55" name="Rectangle 54"/>
          <p:cNvSpPr/>
          <p:nvPr/>
        </p:nvSpPr>
        <p:spPr>
          <a:xfrm>
            <a:off x="2297572" y="903521"/>
            <a:ext cx="6872795" cy="461665"/>
          </a:xfrm>
          <a:prstGeom prst="rect">
            <a:avLst/>
          </a:prstGeom>
        </p:spPr>
        <p:txBody>
          <a:bodyPr wrap="none">
            <a:spAutoFit/>
          </a:bodyPr>
          <a:lstStyle/>
          <a:p>
            <a:r>
              <a:rPr lang="en-US" sz="2400" dirty="0" smtClean="0">
                <a:cs typeface="Times New Roman"/>
              </a:rPr>
              <a:t>Given training instances</a:t>
            </a:r>
            <a:r>
              <a:rPr lang="en-US" sz="2400" dirty="0" smtClean="0">
                <a:latin typeface="Times New Roman"/>
                <a:cs typeface="Times New Roman"/>
              </a:rPr>
              <a:t>{(x</a:t>
            </a:r>
            <a:r>
              <a:rPr lang="en-US" sz="2400" baseline="-25000" dirty="0" smtClean="0">
                <a:latin typeface="Times New Roman"/>
                <a:cs typeface="Times New Roman"/>
              </a:rPr>
              <a:t>1</a:t>
            </a:r>
            <a:r>
              <a:rPr lang="en-US" sz="2400" dirty="0" smtClean="0">
                <a:latin typeface="Times New Roman"/>
                <a:cs typeface="Times New Roman"/>
              </a:rPr>
              <a:t>,</a:t>
            </a:r>
            <a:r>
              <a:rPr lang="en-US" sz="2400" dirty="0">
                <a:latin typeface="Times New Roman"/>
                <a:cs typeface="Times New Roman"/>
              </a:rPr>
              <a:t> y</a:t>
            </a:r>
            <a:r>
              <a:rPr lang="en-US" sz="2400" baseline="-25000" dirty="0" smtClean="0">
                <a:latin typeface="Times New Roman"/>
                <a:cs typeface="Times New Roman"/>
              </a:rPr>
              <a:t>1</a:t>
            </a:r>
            <a:r>
              <a:rPr lang="en-US" sz="2400" dirty="0" smtClean="0">
                <a:latin typeface="Times New Roman"/>
                <a:cs typeface="Times New Roman"/>
              </a:rPr>
              <a:t>), </a:t>
            </a:r>
            <a:r>
              <a:rPr lang="en-US" sz="2400" dirty="0">
                <a:latin typeface="Times New Roman"/>
                <a:cs typeface="Times New Roman"/>
              </a:rPr>
              <a:t>(</a:t>
            </a:r>
            <a:r>
              <a:rPr lang="en-US" sz="2400" dirty="0" smtClean="0">
                <a:latin typeface="Times New Roman"/>
                <a:cs typeface="Times New Roman"/>
              </a:rPr>
              <a:t>x</a:t>
            </a:r>
            <a:r>
              <a:rPr lang="en-US" sz="2400" baseline="-25000" dirty="0" smtClean="0">
                <a:latin typeface="Times New Roman"/>
                <a:cs typeface="Times New Roman"/>
              </a:rPr>
              <a:t>2</a:t>
            </a:r>
            <a:r>
              <a:rPr lang="en-US" sz="2400" dirty="0" smtClean="0">
                <a:latin typeface="Times New Roman"/>
                <a:cs typeface="Times New Roman"/>
              </a:rPr>
              <a:t>, y</a:t>
            </a:r>
            <a:r>
              <a:rPr lang="en-US" sz="2400" baseline="-25000" dirty="0" smtClean="0">
                <a:latin typeface="Times New Roman"/>
                <a:cs typeface="Times New Roman"/>
              </a:rPr>
              <a:t>2</a:t>
            </a:r>
            <a:r>
              <a:rPr lang="en-US" sz="2400" dirty="0" smtClean="0">
                <a:latin typeface="Times New Roman"/>
                <a:cs typeface="Times New Roman"/>
              </a:rPr>
              <a:t>)</a:t>
            </a:r>
            <a:r>
              <a:rPr lang="en-US" sz="2400" dirty="0">
                <a:latin typeface="Times New Roman"/>
                <a:cs typeface="Times New Roman"/>
              </a:rPr>
              <a:t>,</a:t>
            </a:r>
            <a:r>
              <a:rPr lang="en-US" sz="2400" dirty="0" smtClean="0">
                <a:latin typeface="Times New Roman"/>
                <a:cs typeface="Times New Roman"/>
              </a:rPr>
              <a:t>…</a:t>
            </a:r>
            <a:r>
              <a:rPr lang="en-US" sz="2400" dirty="0">
                <a:latin typeface="Times New Roman"/>
                <a:cs typeface="Times New Roman"/>
              </a:rPr>
              <a:t>, (</a:t>
            </a:r>
            <a:r>
              <a:rPr lang="en-US" sz="2400" dirty="0" err="1" smtClean="0">
                <a:latin typeface="Times New Roman"/>
                <a:cs typeface="Times New Roman"/>
              </a:rPr>
              <a:t>x</a:t>
            </a:r>
            <a:r>
              <a:rPr lang="en-US" sz="2400" baseline="-25000" dirty="0" err="1" smtClean="0">
                <a:latin typeface="Times New Roman"/>
                <a:cs typeface="Times New Roman"/>
              </a:rPr>
              <a:t>n</a:t>
            </a:r>
            <a:r>
              <a:rPr lang="en-US" sz="2400" dirty="0" smtClean="0">
                <a:latin typeface="Times New Roman"/>
                <a:cs typeface="Times New Roman"/>
              </a:rPr>
              <a:t>, </a:t>
            </a:r>
            <a:r>
              <a:rPr lang="en-US" sz="2400" dirty="0" err="1" smtClean="0">
                <a:latin typeface="Times New Roman"/>
                <a:cs typeface="Times New Roman"/>
              </a:rPr>
              <a:t>y</a:t>
            </a:r>
            <a:r>
              <a:rPr lang="en-US" sz="2400" baseline="-25000" dirty="0" err="1" smtClean="0">
                <a:latin typeface="Times New Roman"/>
                <a:cs typeface="Times New Roman"/>
              </a:rPr>
              <a:t>n</a:t>
            </a:r>
            <a:r>
              <a:rPr lang="en-US" sz="2400" dirty="0" smtClean="0">
                <a:latin typeface="Times New Roman"/>
                <a:cs typeface="Times New Roman"/>
              </a:rPr>
              <a:t>)}</a:t>
            </a:r>
            <a:endParaRPr lang="en-US" sz="2400" dirty="0">
              <a:latin typeface="Times New Roman"/>
              <a:cs typeface="Times New Roman"/>
            </a:endParaRPr>
          </a:p>
        </p:txBody>
      </p:sp>
      <p:sp>
        <p:nvSpPr>
          <p:cNvPr id="57" name="Rectangle 56"/>
          <p:cNvSpPr/>
          <p:nvPr/>
        </p:nvSpPr>
        <p:spPr>
          <a:xfrm>
            <a:off x="2327808" y="3116217"/>
            <a:ext cx="4719028" cy="461665"/>
          </a:xfrm>
          <a:prstGeom prst="rect">
            <a:avLst/>
          </a:prstGeom>
        </p:spPr>
        <p:txBody>
          <a:bodyPr wrap="none">
            <a:spAutoFit/>
          </a:bodyPr>
          <a:lstStyle/>
          <a:p>
            <a:r>
              <a:rPr lang="en-US" sz="2400" dirty="0" smtClean="0">
                <a:cs typeface="Times New Roman"/>
              </a:rPr>
              <a:t>Find the best model parameters, </a:t>
            </a:r>
            <a:r>
              <a:rPr lang="en-US" sz="2400" b="1" i="1" dirty="0" err="1" smtClean="0">
                <a:latin typeface="Times New Roman"/>
                <a:cs typeface="Times New Roman"/>
              </a:rPr>
              <a:t>θ</a:t>
            </a:r>
            <a:endParaRPr lang="en-US" sz="2400" b="1" i="1" dirty="0">
              <a:latin typeface="Times New Roman"/>
              <a:cs typeface="Times New Roman"/>
            </a:endParaRPr>
          </a:p>
        </p:txBody>
      </p:sp>
      <p:grpSp>
        <p:nvGrpSpPr>
          <p:cNvPr id="6" name="Group 5"/>
          <p:cNvGrpSpPr/>
          <p:nvPr/>
        </p:nvGrpSpPr>
        <p:grpSpPr>
          <a:xfrm>
            <a:off x="2805069" y="3612673"/>
            <a:ext cx="4692844" cy="2826188"/>
            <a:chOff x="3233955" y="1962237"/>
            <a:chExt cx="5664200" cy="4394200"/>
          </a:xfrm>
        </p:grpSpPr>
        <p:pic>
          <p:nvPicPr>
            <p:cNvPr id="33" name="Picture 32" descr="nonconvex-surface-zoom2.pdf"/>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3233955" y="1962237"/>
              <a:ext cx="5664200" cy="4394200"/>
            </a:xfrm>
            <a:prstGeom prst="rect">
              <a:avLst/>
            </a:prstGeom>
          </p:spPr>
        </p:pic>
        <p:grpSp>
          <p:nvGrpSpPr>
            <p:cNvPr id="34" name="Group 33"/>
            <p:cNvGrpSpPr/>
            <p:nvPr/>
          </p:nvGrpSpPr>
          <p:grpSpPr>
            <a:xfrm>
              <a:off x="5558248" y="3068752"/>
              <a:ext cx="1173212" cy="2905673"/>
              <a:chOff x="4385036" y="2835074"/>
              <a:chExt cx="1173212" cy="2905673"/>
            </a:xfrm>
          </p:grpSpPr>
          <p:cxnSp>
            <p:nvCxnSpPr>
              <p:cNvPr id="35" name="Straight Arrow Connector 34"/>
              <p:cNvCxnSpPr>
                <a:stCxn id="37" idx="1"/>
                <a:endCxn id="38" idx="5"/>
              </p:cNvCxnSpPr>
              <p:nvPr/>
            </p:nvCxnSpPr>
            <p:spPr>
              <a:xfrm flipH="1" flipV="1">
                <a:off x="4605782" y="5068523"/>
                <a:ext cx="323569" cy="570760"/>
              </a:xfrm>
              <a:prstGeom prst="straightConnector1">
                <a:avLst/>
              </a:prstGeom>
              <a:ln>
                <a:solidFill>
                  <a:srgbClr val="0000FF"/>
                </a:solidFill>
                <a:tailEnd type="arrow"/>
              </a:ln>
            </p:spPr>
            <p:style>
              <a:lnRef idx="2">
                <a:schemeClr val="accent1"/>
              </a:lnRef>
              <a:fillRef idx="0">
                <a:schemeClr val="accent1"/>
              </a:fillRef>
              <a:effectRef idx="1">
                <a:schemeClr val="accent1"/>
              </a:effectRef>
              <a:fontRef idx="minor">
                <a:schemeClr val="tx1"/>
              </a:fontRef>
            </p:style>
          </p:cxnSp>
          <p:sp>
            <p:nvSpPr>
              <p:cNvPr id="37" name="Oval 36"/>
              <p:cNvSpPr>
                <a:spLocks noChangeAspect="1"/>
              </p:cNvSpPr>
              <p:nvPr/>
            </p:nvSpPr>
            <p:spPr>
              <a:xfrm>
                <a:off x="4911646" y="5621875"/>
                <a:ext cx="120897" cy="118872"/>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8" name="Oval 37"/>
              <p:cNvSpPr>
                <a:spLocks noChangeAspect="1"/>
              </p:cNvSpPr>
              <p:nvPr/>
            </p:nvSpPr>
            <p:spPr>
              <a:xfrm>
                <a:off x="4502590" y="4967059"/>
                <a:ext cx="120897" cy="118872"/>
              </a:xfrm>
              <a:prstGeom prst="ellipse">
                <a:avLst/>
              </a:prstGeom>
              <a:solidFill>
                <a:srgbClr val="0000FF"/>
              </a:solidFill>
              <a:ln>
                <a:solidFill>
                  <a:srgbClr val="0000FF"/>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 name="Oval 38"/>
              <p:cNvSpPr>
                <a:spLocks noChangeAspect="1"/>
              </p:cNvSpPr>
              <p:nvPr/>
            </p:nvSpPr>
            <p:spPr>
              <a:xfrm>
                <a:off x="4848146" y="4237575"/>
                <a:ext cx="120897" cy="118872"/>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42" name="Straight Arrow Connector 41"/>
              <p:cNvCxnSpPr>
                <a:stCxn id="38" idx="7"/>
                <a:endCxn id="39" idx="3"/>
              </p:cNvCxnSpPr>
              <p:nvPr/>
            </p:nvCxnSpPr>
            <p:spPr>
              <a:xfrm flipV="1">
                <a:off x="4605782" y="4339039"/>
                <a:ext cx="260069" cy="645428"/>
              </a:xfrm>
              <a:prstGeom prst="straightConnector1">
                <a:avLst/>
              </a:prstGeom>
              <a:ln>
                <a:solidFill>
                  <a:srgbClr val="0000FF"/>
                </a:solidFill>
                <a:tailEnd type="arrow"/>
              </a:ln>
            </p:spPr>
            <p:style>
              <a:lnRef idx="2">
                <a:schemeClr val="accent1"/>
              </a:lnRef>
              <a:fillRef idx="0">
                <a:schemeClr val="accent1"/>
              </a:fillRef>
              <a:effectRef idx="1">
                <a:schemeClr val="accent1"/>
              </a:effectRef>
              <a:fontRef idx="minor">
                <a:schemeClr val="tx1"/>
              </a:fontRef>
            </p:style>
          </p:cxnSp>
          <p:sp>
            <p:nvSpPr>
              <p:cNvPr id="45" name="Oval 44"/>
              <p:cNvSpPr>
                <a:spLocks noChangeAspect="1"/>
              </p:cNvSpPr>
              <p:nvPr/>
            </p:nvSpPr>
            <p:spPr>
              <a:xfrm>
                <a:off x="4385036" y="3813397"/>
                <a:ext cx="120897" cy="118872"/>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47" name="Straight Arrow Connector 46"/>
              <p:cNvCxnSpPr>
                <a:stCxn id="39" idx="1"/>
                <a:endCxn id="45" idx="5"/>
              </p:cNvCxnSpPr>
              <p:nvPr/>
            </p:nvCxnSpPr>
            <p:spPr>
              <a:xfrm flipH="1" flipV="1">
                <a:off x="4488228" y="3914861"/>
                <a:ext cx="377623" cy="340122"/>
              </a:xfrm>
              <a:prstGeom prst="straightConnector1">
                <a:avLst/>
              </a:prstGeom>
              <a:ln>
                <a:solidFill>
                  <a:srgbClr val="0000FF"/>
                </a:solidFill>
                <a:tailEnd type="arrow"/>
              </a:ln>
            </p:spPr>
            <p:style>
              <a:lnRef idx="2">
                <a:schemeClr val="accent1"/>
              </a:lnRef>
              <a:fillRef idx="0">
                <a:schemeClr val="accent1"/>
              </a:fillRef>
              <a:effectRef idx="1">
                <a:schemeClr val="accent1"/>
              </a:effectRef>
              <a:fontRef idx="minor">
                <a:schemeClr val="tx1"/>
              </a:fontRef>
            </p:style>
          </p:cxnSp>
          <p:sp>
            <p:nvSpPr>
              <p:cNvPr id="51" name="Oval 50"/>
              <p:cNvSpPr>
                <a:spLocks noChangeAspect="1"/>
              </p:cNvSpPr>
              <p:nvPr/>
            </p:nvSpPr>
            <p:spPr>
              <a:xfrm>
                <a:off x="4868902" y="3068752"/>
                <a:ext cx="120897" cy="118872"/>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58" name="Straight Arrow Connector 57"/>
              <p:cNvCxnSpPr>
                <a:stCxn id="45" idx="7"/>
                <a:endCxn id="51" idx="3"/>
              </p:cNvCxnSpPr>
              <p:nvPr/>
            </p:nvCxnSpPr>
            <p:spPr>
              <a:xfrm flipV="1">
                <a:off x="4488228" y="3170216"/>
                <a:ext cx="398379" cy="660589"/>
              </a:xfrm>
              <a:prstGeom prst="straightConnector1">
                <a:avLst/>
              </a:prstGeom>
              <a:ln>
                <a:solidFill>
                  <a:srgbClr val="0000FF"/>
                </a:solidFill>
                <a:tailEnd type="arrow"/>
              </a:ln>
            </p:spPr>
            <p:style>
              <a:lnRef idx="2">
                <a:schemeClr val="accent1"/>
              </a:lnRef>
              <a:fillRef idx="0">
                <a:schemeClr val="accent1"/>
              </a:fillRef>
              <a:effectRef idx="1">
                <a:schemeClr val="accent1"/>
              </a:effectRef>
              <a:fontRef idx="minor">
                <a:schemeClr val="tx1"/>
              </a:fontRef>
            </p:style>
          </p:cxnSp>
          <p:sp>
            <p:nvSpPr>
              <p:cNvPr id="59" name="Oval 58"/>
              <p:cNvSpPr>
                <a:spLocks noChangeAspect="1"/>
              </p:cNvSpPr>
              <p:nvPr/>
            </p:nvSpPr>
            <p:spPr>
              <a:xfrm>
                <a:off x="5127546" y="3128188"/>
                <a:ext cx="120897" cy="118872"/>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60" name="Straight Arrow Connector 59"/>
              <p:cNvCxnSpPr>
                <a:stCxn id="51" idx="6"/>
                <a:endCxn id="59" idx="3"/>
              </p:cNvCxnSpPr>
              <p:nvPr/>
            </p:nvCxnSpPr>
            <p:spPr>
              <a:xfrm>
                <a:off x="4989799" y="3128188"/>
                <a:ext cx="155452" cy="101464"/>
              </a:xfrm>
              <a:prstGeom prst="straightConnector1">
                <a:avLst/>
              </a:prstGeom>
              <a:ln>
                <a:solidFill>
                  <a:srgbClr val="0000FF"/>
                </a:solidFill>
                <a:tailEnd type="arrow"/>
              </a:ln>
            </p:spPr>
            <p:style>
              <a:lnRef idx="2">
                <a:schemeClr val="accent1"/>
              </a:lnRef>
              <a:fillRef idx="0">
                <a:schemeClr val="accent1"/>
              </a:fillRef>
              <a:effectRef idx="1">
                <a:schemeClr val="accent1"/>
              </a:effectRef>
              <a:fontRef idx="minor">
                <a:schemeClr val="tx1"/>
              </a:fontRef>
            </p:style>
          </p:cxnSp>
          <p:sp>
            <p:nvSpPr>
              <p:cNvPr id="61" name="Oval 60"/>
              <p:cNvSpPr>
                <a:spLocks noChangeAspect="1"/>
              </p:cNvSpPr>
              <p:nvPr/>
            </p:nvSpPr>
            <p:spPr>
              <a:xfrm>
                <a:off x="5437351" y="2835074"/>
                <a:ext cx="120897" cy="118872"/>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62" name="Straight Arrow Connector 61"/>
              <p:cNvCxnSpPr>
                <a:stCxn id="59" idx="7"/>
                <a:endCxn id="61" idx="3"/>
              </p:cNvCxnSpPr>
              <p:nvPr/>
            </p:nvCxnSpPr>
            <p:spPr>
              <a:xfrm flipV="1">
                <a:off x="5230738" y="2936538"/>
                <a:ext cx="224318" cy="209058"/>
              </a:xfrm>
              <a:prstGeom prst="straightConnector1">
                <a:avLst/>
              </a:prstGeom>
              <a:ln>
                <a:solidFill>
                  <a:srgbClr val="0000FF"/>
                </a:solidFill>
                <a:tailEnd type="arrow"/>
              </a:ln>
            </p:spPr>
            <p:style>
              <a:lnRef idx="2">
                <a:schemeClr val="accent1"/>
              </a:lnRef>
              <a:fillRef idx="0">
                <a:schemeClr val="accent1"/>
              </a:fillRef>
              <a:effectRef idx="1">
                <a:schemeClr val="accent1"/>
              </a:effectRef>
              <a:fontRef idx="minor">
                <a:schemeClr val="tx1"/>
              </a:fontRef>
            </p:style>
          </p:cxnSp>
        </p:grpSp>
      </p:grpSp>
    </p:spTree>
    <p:extLst>
      <p:ext uri="{BB962C8B-B14F-4D97-AF65-F5344CB8AC3E}">
        <p14:creationId xmlns:p14="http://schemas.microsoft.com/office/powerpoint/2010/main" val="1022255230"/>
      </p:ext>
    </p:extLst>
  </p:cSld>
  <p:clrMapOvr>
    <a:masterClrMapping/>
  </p:clrMapOvr>
  <p:timing>
    <p:tnLst>
      <p:par>
        <p:cTn xmlns:p14="http://schemas.microsoft.com/office/powerpoint/2010/main" id="1" dur="indefinite" restart="never" nodeType="tmRoot"/>
      </p:par>
    </p:tnLst>
  </p:timing>
</p:sld>
</file>

<file path=ppt/slides/slide3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Machine Learning for NLP</a:t>
            </a:r>
          </a:p>
        </p:txBody>
      </p:sp>
      <p:sp>
        <p:nvSpPr>
          <p:cNvPr id="4" name="Slide Number Placeholder 3"/>
          <p:cNvSpPr>
            <a:spLocks noGrp="1"/>
          </p:cNvSpPr>
          <p:nvPr>
            <p:ph type="sldNum" sz="quarter" idx="12"/>
          </p:nvPr>
        </p:nvSpPr>
        <p:spPr/>
        <p:txBody>
          <a:bodyPr/>
          <a:lstStyle/>
          <a:p>
            <a:fld id="{E5445004-F4FB-5345-992E-498B4C43F562}" type="slidenum">
              <a:rPr lang="en-US" smtClean="0"/>
              <a:t>329</a:t>
            </a:fld>
            <a:endParaRPr lang="en-US"/>
          </a:p>
        </p:txBody>
      </p:sp>
      <p:grpSp>
        <p:nvGrpSpPr>
          <p:cNvPr id="3" name="Group 2"/>
          <p:cNvGrpSpPr/>
          <p:nvPr/>
        </p:nvGrpSpPr>
        <p:grpSpPr>
          <a:xfrm>
            <a:off x="-395" y="773466"/>
            <a:ext cx="1275904" cy="1557344"/>
            <a:chOff x="1423754" y="933909"/>
            <a:chExt cx="3469258" cy="4276343"/>
          </a:xfrm>
        </p:grpSpPr>
        <p:sp>
          <p:nvSpPr>
            <p:cNvPr id="8" name="Oval 7"/>
            <p:cNvSpPr/>
            <p:nvPr/>
          </p:nvSpPr>
          <p:spPr>
            <a:xfrm rot="18911076">
              <a:off x="2031178" y="933909"/>
              <a:ext cx="2861834" cy="4276343"/>
            </a:xfrm>
            <a:prstGeom prst="ellipse">
              <a:avLst/>
            </a:prstGeom>
            <a:solidFill>
              <a:srgbClr val="008000">
                <a:alpha val="61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TextBox 8"/>
            <p:cNvSpPr txBox="1"/>
            <p:nvPr/>
          </p:nvSpPr>
          <p:spPr>
            <a:xfrm>
              <a:off x="1423754" y="1904323"/>
              <a:ext cx="2759918" cy="807172"/>
            </a:xfrm>
            <a:prstGeom prst="rect">
              <a:avLst/>
            </a:prstGeom>
            <a:noFill/>
          </p:spPr>
          <p:txBody>
            <a:bodyPr wrap="square" rtlCol="0" anchor="t">
              <a:noAutofit/>
            </a:bodyPr>
            <a:lstStyle/>
            <a:p>
              <a:pPr algn="ctr"/>
              <a:r>
                <a:rPr lang="en-US" sz="1000" b="1" dirty="0" smtClean="0"/>
                <a:t>Linguistics</a:t>
              </a:r>
              <a:endParaRPr lang="en-US" sz="1000" dirty="0" smtClean="0"/>
            </a:p>
          </p:txBody>
        </p:sp>
      </p:grpSp>
      <p:grpSp>
        <p:nvGrpSpPr>
          <p:cNvPr id="5" name="Group 4"/>
          <p:cNvGrpSpPr/>
          <p:nvPr/>
        </p:nvGrpSpPr>
        <p:grpSpPr>
          <a:xfrm>
            <a:off x="765000" y="1031032"/>
            <a:ext cx="1572729" cy="1042213"/>
            <a:chOff x="3504907" y="1641164"/>
            <a:chExt cx="4276343" cy="2861834"/>
          </a:xfrm>
        </p:grpSpPr>
        <p:sp>
          <p:nvSpPr>
            <p:cNvPr id="10" name="Oval 9"/>
            <p:cNvSpPr/>
            <p:nvPr/>
          </p:nvSpPr>
          <p:spPr>
            <a:xfrm rot="2711175">
              <a:off x="4212162" y="933909"/>
              <a:ext cx="2861834" cy="4276343"/>
            </a:xfrm>
            <a:prstGeom prst="ellipse">
              <a:avLst/>
            </a:prstGeom>
            <a:solidFill>
              <a:srgbClr val="FF6600">
                <a:alpha val="63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TextBox 12"/>
            <p:cNvSpPr txBox="1"/>
            <p:nvPr/>
          </p:nvSpPr>
          <p:spPr>
            <a:xfrm>
              <a:off x="4739743" y="1904319"/>
              <a:ext cx="3014531" cy="807174"/>
            </a:xfrm>
            <a:prstGeom prst="rect">
              <a:avLst/>
            </a:prstGeom>
            <a:noFill/>
          </p:spPr>
          <p:txBody>
            <a:bodyPr wrap="square" rtlCol="0" anchor="t">
              <a:noAutofit/>
            </a:bodyPr>
            <a:lstStyle/>
            <a:p>
              <a:pPr algn="ctr"/>
              <a:r>
                <a:rPr lang="en-US" sz="1000" b="1" dirty="0" smtClean="0"/>
                <a:t>Mathematical Modeling</a:t>
              </a:r>
              <a:endParaRPr lang="en-US" sz="1000" dirty="0" smtClean="0"/>
            </a:p>
          </p:txBody>
        </p:sp>
      </p:grpSp>
      <p:grpSp>
        <p:nvGrpSpPr>
          <p:cNvPr id="21" name="Group 20"/>
          <p:cNvGrpSpPr/>
          <p:nvPr/>
        </p:nvGrpSpPr>
        <p:grpSpPr>
          <a:xfrm>
            <a:off x="1025110" y="1628685"/>
            <a:ext cx="1272462" cy="1557344"/>
            <a:chOff x="4212163" y="3282271"/>
            <a:chExt cx="3459899" cy="4276343"/>
          </a:xfrm>
        </p:grpSpPr>
        <p:sp>
          <p:nvSpPr>
            <p:cNvPr id="22" name="Oval 21"/>
            <p:cNvSpPr/>
            <p:nvPr/>
          </p:nvSpPr>
          <p:spPr>
            <a:xfrm rot="18911076">
              <a:off x="4212163" y="3282271"/>
              <a:ext cx="2861834" cy="4276343"/>
            </a:xfrm>
            <a:prstGeom prst="ellipse">
              <a:avLst/>
            </a:prstGeom>
            <a:solidFill>
              <a:srgbClr val="FF0000">
                <a:alpha val="59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TextBox 22"/>
            <p:cNvSpPr txBox="1"/>
            <p:nvPr/>
          </p:nvSpPr>
          <p:spPr>
            <a:xfrm>
              <a:off x="4852129" y="5417178"/>
              <a:ext cx="2819933" cy="792673"/>
            </a:xfrm>
            <a:prstGeom prst="rect">
              <a:avLst/>
            </a:prstGeom>
            <a:noFill/>
          </p:spPr>
          <p:txBody>
            <a:bodyPr wrap="square" rtlCol="0" anchor="t">
              <a:noAutofit/>
            </a:bodyPr>
            <a:lstStyle/>
            <a:p>
              <a:pPr algn="ctr"/>
              <a:r>
                <a:rPr lang="en-US" sz="1000" b="1" dirty="0"/>
                <a:t>Machine </a:t>
              </a:r>
              <a:r>
                <a:rPr lang="en-US" sz="1000" b="1" dirty="0" smtClean="0"/>
                <a:t>Learning</a:t>
              </a:r>
              <a:endParaRPr lang="en-US" sz="1000" dirty="0"/>
            </a:p>
          </p:txBody>
        </p:sp>
      </p:grpSp>
      <p:sp>
        <p:nvSpPr>
          <p:cNvPr id="27" name="Content Placeholder 4"/>
          <p:cNvSpPr txBox="1">
            <a:spLocks/>
          </p:cNvSpPr>
          <p:nvPr/>
        </p:nvSpPr>
        <p:spPr>
          <a:xfrm>
            <a:off x="257251" y="3331265"/>
            <a:ext cx="1715301" cy="3025086"/>
          </a:xfrm>
          <a:prstGeom prst="rect">
            <a:avLst/>
          </a:prstGeom>
          <a:solidFill>
            <a:srgbClr val="FF0000">
              <a:alpha val="64000"/>
            </a:srgbClr>
          </a:solidFill>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400" b="1" dirty="0" smtClean="0"/>
              <a:t>Learning</a:t>
            </a:r>
            <a:r>
              <a:rPr lang="en-US" sz="2400" dirty="0" smtClean="0"/>
              <a:t> tunes the parameters of the model</a:t>
            </a:r>
          </a:p>
        </p:txBody>
      </p:sp>
      <p:grpSp>
        <p:nvGrpSpPr>
          <p:cNvPr id="14" name="Group 13"/>
          <p:cNvGrpSpPr/>
          <p:nvPr/>
        </p:nvGrpSpPr>
        <p:grpSpPr>
          <a:xfrm>
            <a:off x="2805069" y="1418244"/>
            <a:ext cx="3937505" cy="789196"/>
            <a:chOff x="2530683" y="1126867"/>
            <a:chExt cx="3937505" cy="789196"/>
          </a:xfrm>
        </p:grpSpPr>
        <p:sp>
          <p:nvSpPr>
            <p:cNvPr id="31" name="TextBox 30"/>
            <p:cNvSpPr txBox="1"/>
            <p:nvPr/>
          </p:nvSpPr>
          <p:spPr>
            <a:xfrm>
              <a:off x="2530683" y="1594409"/>
              <a:ext cx="3937505" cy="321654"/>
            </a:xfrm>
            <a:prstGeom prst="rect">
              <a:avLst/>
            </a:prstGeom>
            <a:solidFill>
              <a:schemeClr val="accent2">
                <a:lumMod val="40000"/>
                <a:lumOff val="60000"/>
              </a:schemeClr>
            </a:solidFill>
            <a:ln>
              <a:noFill/>
            </a:ln>
            <a:effectLst>
              <a:outerShdw blurRad="127000" dist="127000" dir="12540000" algn="tl" rotWithShape="0">
                <a:srgbClr val="000000">
                  <a:alpha val="43000"/>
                </a:srgbClr>
              </a:outerShdw>
            </a:effectLst>
          </p:spPr>
          <p:txBody>
            <a:bodyPr wrap="square" rtlCol="0" anchor="ctr">
              <a:noAutofit/>
            </a:bodyPr>
            <a:lstStyle/>
            <a:p>
              <a:r>
                <a:rPr lang="en-US" dirty="0" smtClean="0">
                  <a:latin typeface="Times New Roman"/>
                  <a:cs typeface="Times New Roman"/>
                </a:rPr>
                <a:t>x</a:t>
              </a:r>
              <a:r>
                <a:rPr lang="en-US" baseline="-25000" dirty="0" smtClean="0">
                  <a:latin typeface="Times New Roman"/>
                  <a:cs typeface="Times New Roman"/>
                </a:rPr>
                <a:t>1</a:t>
              </a:r>
              <a:r>
                <a:rPr lang="en-US" dirty="0" smtClean="0">
                  <a:latin typeface="Times New Roman"/>
                  <a:cs typeface="Times New Roman"/>
                </a:rPr>
                <a:t>:</a:t>
              </a:r>
              <a:endParaRPr lang="en-US" dirty="0">
                <a:latin typeface="Times New Roman"/>
                <a:cs typeface="Times New Roman"/>
              </a:endParaRPr>
            </a:p>
          </p:txBody>
        </p:sp>
        <p:sp>
          <p:nvSpPr>
            <p:cNvPr id="32" name="TextBox 31"/>
            <p:cNvSpPr txBox="1"/>
            <p:nvPr/>
          </p:nvSpPr>
          <p:spPr>
            <a:xfrm>
              <a:off x="2530683" y="1126867"/>
              <a:ext cx="3937505" cy="467542"/>
            </a:xfrm>
            <a:prstGeom prst="rect">
              <a:avLst/>
            </a:prstGeom>
            <a:solidFill>
              <a:schemeClr val="accent6">
                <a:lumMod val="40000"/>
                <a:lumOff val="60000"/>
              </a:schemeClr>
            </a:solidFill>
            <a:ln>
              <a:noFill/>
            </a:ln>
            <a:effectLst>
              <a:outerShdw blurRad="127000" dist="127000" dir="12540000" algn="tl" rotWithShape="0">
                <a:srgbClr val="000000">
                  <a:alpha val="43000"/>
                </a:srgbClr>
              </a:outerShdw>
            </a:effectLst>
          </p:spPr>
          <p:txBody>
            <a:bodyPr wrap="square" rtlCol="0" anchor="b">
              <a:noAutofit/>
            </a:bodyPr>
            <a:lstStyle/>
            <a:p>
              <a:r>
                <a:rPr lang="en-US" dirty="0" smtClean="0">
                  <a:latin typeface="Times New Roman"/>
                  <a:cs typeface="Times New Roman"/>
                </a:rPr>
                <a:t>y</a:t>
              </a:r>
              <a:r>
                <a:rPr lang="en-US" baseline="-25000" dirty="0" smtClean="0">
                  <a:latin typeface="Times New Roman"/>
                  <a:cs typeface="Times New Roman"/>
                </a:rPr>
                <a:t>1</a:t>
              </a:r>
              <a:r>
                <a:rPr lang="en-US" dirty="0" smtClean="0">
                  <a:latin typeface="Times New Roman"/>
                  <a:cs typeface="Times New Roman"/>
                </a:rPr>
                <a:t>:</a:t>
              </a:r>
              <a:endParaRPr lang="en-US" sz="1600" dirty="0">
                <a:latin typeface="Courier New"/>
                <a:cs typeface="Courier New"/>
              </a:endParaRPr>
            </a:p>
          </p:txBody>
        </p:sp>
        <p:pic>
          <p:nvPicPr>
            <p:cNvPr id="36" name="Picture 35" descr="time-flies.pdf"/>
            <p:cNvPicPr>
              <a:picLocks noChangeAspect="1"/>
            </p:cNvPicPr>
            <p:nvPr/>
          </p:nvPicPr>
          <p:blipFill rotWithShape="1">
            <a:blip r:embed="rId3">
              <a:extLst>
                <a:ext uri="{28A0092B-C50C-407E-A947-70E740481C1C}">
                  <a14:useLocalDpi xmlns:a14="http://schemas.microsoft.com/office/drawing/2010/main"/>
                </a:ext>
              </a:extLst>
            </a:blip>
            <a:srcRect t="10984" b="76836"/>
            <a:stretch/>
          </p:blipFill>
          <p:spPr>
            <a:xfrm>
              <a:off x="2784153" y="1153766"/>
              <a:ext cx="3409649" cy="697197"/>
            </a:xfrm>
            <a:prstGeom prst="rect">
              <a:avLst/>
            </a:prstGeom>
          </p:spPr>
        </p:pic>
        <p:sp>
          <p:nvSpPr>
            <p:cNvPr id="12" name="Rectangle 11"/>
            <p:cNvSpPr/>
            <p:nvPr/>
          </p:nvSpPr>
          <p:spPr>
            <a:xfrm>
              <a:off x="2530683" y="1126867"/>
              <a:ext cx="3937505" cy="789196"/>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46" name="Group 45"/>
          <p:cNvGrpSpPr/>
          <p:nvPr/>
        </p:nvGrpSpPr>
        <p:grpSpPr>
          <a:xfrm>
            <a:off x="3411517" y="1725063"/>
            <a:ext cx="3937505" cy="789994"/>
            <a:chOff x="2530683" y="2208575"/>
            <a:chExt cx="3937505" cy="789994"/>
          </a:xfrm>
        </p:grpSpPr>
        <p:sp>
          <p:nvSpPr>
            <p:cNvPr id="40" name="TextBox 39"/>
            <p:cNvSpPr txBox="1"/>
            <p:nvPr/>
          </p:nvSpPr>
          <p:spPr>
            <a:xfrm>
              <a:off x="2530683" y="2665775"/>
              <a:ext cx="3937505" cy="321654"/>
            </a:xfrm>
            <a:prstGeom prst="rect">
              <a:avLst/>
            </a:prstGeom>
            <a:solidFill>
              <a:schemeClr val="accent2">
                <a:lumMod val="40000"/>
                <a:lumOff val="60000"/>
              </a:schemeClr>
            </a:solidFill>
            <a:ln>
              <a:noFill/>
            </a:ln>
            <a:effectLst>
              <a:outerShdw blurRad="127000" dist="127000" dir="12780000" algn="tl" rotWithShape="0">
                <a:srgbClr val="000000">
                  <a:alpha val="43000"/>
                </a:srgbClr>
              </a:outerShdw>
            </a:effectLst>
          </p:spPr>
          <p:txBody>
            <a:bodyPr wrap="square" rtlCol="0" anchor="ctr">
              <a:noAutofit/>
            </a:bodyPr>
            <a:lstStyle/>
            <a:p>
              <a:r>
                <a:rPr lang="en-US" dirty="0" smtClean="0">
                  <a:latin typeface="Times New Roman"/>
                  <a:cs typeface="Times New Roman"/>
                </a:rPr>
                <a:t>x</a:t>
              </a:r>
              <a:r>
                <a:rPr lang="en-US" baseline="-25000" dirty="0">
                  <a:latin typeface="Times New Roman"/>
                  <a:cs typeface="Times New Roman"/>
                </a:rPr>
                <a:t>2</a:t>
              </a:r>
              <a:r>
                <a:rPr lang="en-US" dirty="0" smtClean="0">
                  <a:latin typeface="Times New Roman"/>
                  <a:cs typeface="Times New Roman"/>
                </a:rPr>
                <a:t>:</a:t>
              </a:r>
              <a:endParaRPr lang="en-US" dirty="0">
                <a:latin typeface="Times New Roman"/>
                <a:cs typeface="Times New Roman"/>
              </a:endParaRPr>
            </a:p>
          </p:txBody>
        </p:sp>
        <p:sp>
          <p:nvSpPr>
            <p:cNvPr id="41" name="TextBox 40"/>
            <p:cNvSpPr txBox="1"/>
            <p:nvPr/>
          </p:nvSpPr>
          <p:spPr>
            <a:xfrm>
              <a:off x="2530683" y="2208575"/>
              <a:ext cx="3937505" cy="457200"/>
            </a:xfrm>
            <a:prstGeom prst="rect">
              <a:avLst/>
            </a:prstGeom>
            <a:solidFill>
              <a:schemeClr val="accent6">
                <a:lumMod val="40000"/>
                <a:lumOff val="60000"/>
              </a:schemeClr>
            </a:solidFill>
            <a:ln>
              <a:noFill/>
            </a:ln>
            <a:effectLst>
              <a:outerShdw blurRad="127000" dist="127000" dir="12780000" algn="tl" rotWithShape="0">
                <a:srgbClr val="000000">
                  <a:alpha val="43000"/>
                </a:srgbClr>
              </a:outerShdw>
            </a:effectLst>
          </p:spPr>
          <p:txBody>
            <a:bodyPr wrap="square" rtlCol="0" anchor="b">
              <a:noAutofit/>
            </a:bodyPr>
            <a:lstStyle/>
            <a:p>
              <a:r>
                <a:rPr lang="en-US" dirty="0" smtClean="0">
                  <a:latin typeface="Times New Roman"/>
                  <a:cs typeface="Times New Roman"/>
                </a:rPr>
                <a:t>y</a:t>
              </a:r>
              <a:r>
                <a:rPr lang="en-US" baseline="-25000" dirty="0">
                  <a:latin typeface="Times New Roman"/>
                  <a:cs typeface="Times New Roman"/>
                </a:rPr>
                <a:t>2</a:t>
              </a:r>
              <a:r>
                <a:rPr lang="en-US" dirty="0" smtClean="0">
                  <a:latin typeface="Times New Roman"/>
                  <a:cs typeface="Times New Roman"/>
                </a:rPr>
                <a:t>:</a:t>
              </a:r>
              <a:endParaRPr lang="en-US" sz="1600" dirty="0">
                <a:latin typeface="Courier New"/>
                <a:cs typeface="Courier New"/>
              </a:endParaRPr>
            </a:p>
          </p:txBody>
        </p:sp>
        <p:sp>
          <p:nvSpPr>
            <p:cNvPr id="43" name="Rectangle 42"/>
            <p:cNvSpPr/>
            <p:nvPr/>
          </p:nvSpPr>
          <p:spPr>
            <a:xfrm>
              <a:off x="2530683" y="2208575"/>
              <a:ext cx="3937505" cy="778854"/>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4" name="Picture 43" descr="i-saw-her-duck.pd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2992298" y="2219715"/>
              <a:ext cx="2293292" cy="778854"/>
            </a:xfrm>
            <a:prstGeom prst="rect">
              <a:avLst/>
            </a:prstGeom>
          </p:spPr>
        </p:pic>
      </p:grpSp>
      <p:grpSp>
        <p:nvGrpSpPr>
          <p:cNvPr id="54" name="Group 53"/>
          <p:cNvGrpSpPr/>
          <p:nvPr/>
        </p:nvGrpSpPr>
        <p:grpSpPr>
          <a:xfrm>
            <a:off x="3988219" y="1933139"/>
            <a:ext cx="5071347" cy="1051870"/>
            <a:chOff x="3910813" y="2257115"/>
            <a:chExt cx="5071347" cy="1051870"/>
          </a:xfrm>
        </p:grpSpPr>
        <p:grpSp>
          <p:nvGrpSpPr>
            <p:cNvPr id="52" name="Group 51"/>
            <p:cNvGrpSpPr/>
            <p:nvPr/>
          </p:nvGrpSpPr>
          <p:grpSpPr>
            <a:xfrm>
              <a:off x="3910813" y="2257115"/>
              <a:ext cx="5071347" cy="1051870"/>
              <a:chOff x="3910814" y="2526494"/>
              <a:chExt cx="3937505" cy="778854"/>
            </a:xfrm>
          </p:grpSpPr>
          <p:sp>
            <p:nvSpPr>
              <p:cNvPr id="48" name="TextBox 47"/>
              <p:cNvSpPr txBox="1"/>
              <p:nvPr/>
            </p:nvSpPr>
            <p:spPr>
              <a:xfrm>
                <a:off x="3910814" y="3057571"/>
                <a:ext cx="3937505" cy="247777"/>
              </a:xfrm>
              <a:prstGeom prst="rect">
                <a:avLst/>
              </a:prstGeom>
              <a:solidFill>
                <a:schemeClr val="accent2">
                  <a:lumMod val="40000"/>
                  <a:lumOff val="60000"/>
                </a:schemeClr>
              </a:solidFill>
              <a:ln>
                <a:noFill/>
              </a:ln>
              <a:effectLst>
                <a:outerShdw blurRad="127000" dist="127000" dir="12540000" algn="tl" rotWithShape="0">
                  <a:srgbClr val="000000">
                    <a:alpha val="43000"/>
                  </a:srgbClr>
                </a:outerShdw>
              </a:effectLst>
            </p:spPr>
            <p:txBody>
              <a:bodyPr wrap="square" tIns="0" rtlCol="0" anchor="ctr">
                <a:noAutofit/>
              </a:bodyPr>
              <a:lstStyle/>
              <a:p>
                <a:r>
                  <a:rPr lang="en-US" dirty="0" smtClean="0">
                    <a:latin typeface="Times New Roman"/>
                    <a:cs typeface="Times New Roman"/>
                  </a:rPr>
                  <a:t>x</a:t>
                </a:r>
                <a:r>
                  <a:rPr lang="en-US" baseline="-25000" dirty="0" smtClean="0">
                    <a:latin typeface="Times New Roman"/>
                    <a:cs typeface="Times New Roman"/>
                  </a:rPr>
                  <a:t>3</a:t>
                </a:r>
                <a:r>
                  <a:rPr lang="en-US" dirty="0" smtClean="0">
                    <a:latin typeface="Times New Roman"/>
                    <a:cs typeface="Times New Roman"/>
                  </a:rPr>
                  <a:t>:</a:t>
                </a:r>
                <a:endParaRPr lang="en-US" dirty="0">
                  <a:latin typeface="Times New Roman"/>
                  <a:cs typeface="Times New Roman"/>
                </a:endParaRPr>
              </a:p>
            </p:txBody>
          </p:sp>
          <p:sp>
            <p:nvSpPr>
              <p:cNvPr id="49" name="TextBox 48"/>
              <p:cNvSpPr txBox="1"/>
              <p:nvPr/>
            </p:nvSpPr>
            <p:spPr>
              <a:xfrm>
                <a:off x="3910814" y="2526494"/>
                <a:ext cx="3937505" cy="531077"/>
              </a:xfrm>
              <a:prstGeom prst="rect">
                <a:avLst/>
              </a:prstGeom>
              <a:solidFill>
                <a:schemeClr val="accent6">
                  <a:lumMod val="40000"/>
                  <a:lumOff val="60000"/>
                </a:schemeClr>
              </a:solidFill>
              <a:ln>
                <a:noFill/>
              </a:ln>
              <a:effectLst>
                <a:outerShdw blurRad="127000" dist="127000" dir="12540000" algn="tl" rotWithShape="0">
                  <a:srgbClr val="000000">
                    <a:alpha val="43000"/>
                  </a:srgbClr>
                </a:outerShdw>
              </a:effectLst>
            </p:spPr>
            <p:txBody>
              <a:bodyPr wrap="square" rtlCol="0" anchor="b">
                <a:noAutofit/>
              </a:bodyPr>
              <a:lstStyle/>
              <a:p>
                <a:r>
                  <a:rPr lang="en-US" dirty="0" smtClean="0">
                    <a:latin typeface="Times New Roman"/>
                    <a:cs typeface="Times New Roman"/>
                  </a:rPr>
                  <a:t>y</a:t>
                </a:r>
                <a:r>
                  <a:rPr lang="en-US" baseline="-25000" dirty="0">
                    <a:latin typeface="Times New Roman"/>
                    <a:cs typeface="Times New Roman"/>
                  </a:rPr>
                  <a:t>3</a:t>
                </a:r>
                <a:r>
                  <a:rPr lang="en-US" dirty="0" smtClean="0">
                    <a:latin typeface="Times New Roman"/>
                    <a:cs typeface="Times New Roman"/>
                  </a:rPr>
                  <a:t>:</a:t>
                </a:r>
                <a:endParaRPr lang="en-US" sz="1600" dirty="0">
                  <a:latin typeface="Courier New"/>
                  <a:cs typeface="Courier New"/>
                </a:endParaRPr>
              </a:p>
            </p:txBody>
          </p:sp>
          <p:sp>
            <p:nvSpPr>
              <p:cNvPr id="50" name="Rectangle 49"/>
              <p:cNvSpPr/>
              <p:nvPr/>
            </p:nvSpPr>
            <p:spPr>
              <a:xfrm>
                <a:off x="3910814" y="2526494"/>
                <a:ext cx="3937505" cy="778854"/>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pic>
          <p:nvPicPr>
            <p:cNvPr id="53" name="Picture 52" descr="a-hearing-is-scheduled.pdf"/>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259623" y="2279394"/>
              <a:ext cx="4471131" cy="924482"/>
            </a:xfrm>
            <a:prstGeom prst="rect">
              <a:avLst/>
            </a:prstGeom>
          </p:spPr>
        </p:pic>
      </p:grpSp>
      <p:sp>
        <p:nvSpPr>
          <p:cNvPr id="55" name="Rectangle 54"/>
          <p:cNvSpPr/>
          <p:nvPr/>
        </p:nvSpPr>
        <p:spPr>
          <a:xfrm>
            <a:off x="2297572" y="903521"/>
            <a:ext cx="6872795" cy="461665"/>
          </a:xfrm>
          <a:prstGeom prst="rect">
            <a:avLst/>
          </a:prstGeom>
        </p:spPr>
        <p:txBody>
          <a:bodyPr wrap="none">
            <a:spAutoFit/>
          </a:bodyPr>
          <a:lstStyle/>
          <a:p>
            <a:r>
              <a:rPr lang="en-US" sz="2400" dirty="0" smtClean="0">
                <a:cs typeface="Times New Roman"/>
              </a:rPr>
              <a:t>Given training instances</a:t>
            </a:r>
            <a:r>
              <a:rPr lang="en-US" sz="2400" dirty="0" smtClean="0">
                <a:latin typeface="Times New Roman"/>
                <a:cs typeface="Times New Roman"/>
              </a:rPr>
              <a:t>{(x</a:t>
            </a:r>
            <a:r>
              <a:rPr lang="en-US" sz="2400" baseline="-25000" dirty="0" smtClean="0">
                <a:latin typeface="Times New Roman"/>
                <a:cs typeface="Times New Roman"/>
              </a:rPr>
              <a:t>1</a:t>
            </a:r>
            <a:r>
              <a:rPr lang="en-US" sz="2400" dirty="0" smtClean="0">
                <a:latin typeface="Times New Roman"/>
                <a:cs typeface="Times New Roman"/>
              </a:rPr>
              <a:t>,</a:t>
            </a:r>
            <a:r>
              <a:rPr lang="en-US" sz="2400" dirty="0">
                <a:latin typeface="Times New Roman"/>
                <a:cs typeface="Times New Roman"/>
              </a:rPr>
              <a:t> y</a:t>
            </a:r>
            <a:r>
              <a:rPr lang="en-US" sz="2400" baseline="-25000" dirty="0" smtClean="0">
                <a:latin typeface="Times New Roman"/>
                <a:cs typeface="Times New Roman"/>
              </a:rPr>
              <a:t>1</a:t>
            </a:r>
            <a:r>
              <a:rPr lang="en-US" sz="2400" dirty="0" smtClean="0">
                <a:latin typeface="Times New Roman"/>
                <a:cs typeface="Times New Roman"/>
              </a:rPr>
              <a:t>), </a:t>
            </a:r>
            <a:r>
              <a:rPr lang="en-US" sz="2400" dirty="0">
                <a:latin typeface="Times New Roman"/>
                <a:cs typeface="Times New Roman"/>
              </a:rPr>
              <a:t>(</a:t>
            </a:r>
            <a:r>
              <a:rPr lang="en-US" sz="2400" dirty="0" smtClean="0">
                <a:latin typeface="Times New Roman"/>
                <a:cs typeface="Times New Roman"/>
              </a:rPr>
              <a:t>x</a:t>
            </a:r>
            <a:r>
              <a:rPr lang="en-US" sz="2400" baseline="-25000" dirty="0" smtClean="0">
                <a:latin typeface="Times New Roman"/>
                <a:cs typeface="Times New Roman"/>
              </a:rPr>
              <a:t>2</a:t>
            </a:r>
            <a:r>
              <a:rPr lang="en-US" sz="2400" dirty="0" smtClean="0">
                <a:latin typeface="Times New Roman"/>
                <a:cs typeface="Times New Roman"/>
              </a:rPr>
              <a:t>, y</a:t>
            </a:r>
            <a:r>
              <a:rPr lang="en-US" sz="2400" baseline="-25000" dirty="0" smtClean="0">
                <a:latin typeface="Times New Roman"/>
                <a:cs typeface="Times New Roman"/>
              </a:rPr>
              <a:t>2</a:t>
            </a:r>
            <a:r>
              <a:rPr lang="en-US" sz="2400" dirty="0" smtClean="0">
                <a:latin typeface="Times New Roman"/>
                <a:cs typeface="Times New Roman"/>
              </a:rPr>
              <a:t>)</a:t>
            </a:r>
            <a:r>
              <a:rPr lang="en-US" sz="2400" dirty="0">
                <a:latin typeface="Times New Roman"/>
                <a:cs typeface="Times New Roman"/>
              </a:rPr>
              <a:t>,</a:t>
            </a:r>
            <a:r>
              <a:rPr lang="en-US" sz="2400" dirty="0" smtClean="0">
                <a:latin typeface="Times New Roman"/>
                <a:cs typeface="Times New Roman"/>
              </a:rPr>
              <a:t>…</a:t>
            </a:r>
            <a:r>
              <a:rPr lang="en-US" sz="2400" dirty="0">
                <a:latin typeface="Times New Roman"/>
                <a:cs typeface="Times New Roman"/>
              </a:rPr>
              <a:t>, (</a:t>
            </a:r>
            <a:r>
              <a:rPr lang="en-US" sz="2400" dirty="0" err="1" smtClean="0">
                <a:latin typeface="Times New Roman"/>
                <a:cs typeface="Times New Roman"/>
              </a:rPr>
              <a:t>x</a:t>
            </a:r>
            <a:r>
              <a:rPr lang="en-US" sz="2400" baseline="-25000" dirty="0" err="1" smtClean="0">
                <a:latin typeface="Times New Roman"/>
                <a:cs typeface="Times New Roman"/>
              </a:rPr>
              <a:t>n</a:t>
            </a:r>
            <a:r>
              <a:rPr lang="en-US" sz="2400" dirty="0" smtClean="0">
                <a:latin typeface="Times New Roman"/>
                <a:cs typeface="Times New Roman"/>
              </a:rPr>
              <a:t>, </a:t>
            </a:r>
            <a:r>
              <a:rPr lang="en-US" sz="2400" dirty="0" err="1" smtClean="0">
                <a:latin typeface="Times New Roman"/>
                <a:cs typeface="Times New Roman"/>
              </a:rPr>
              <a:t>y</a:t>
            </a:r>
            <a:r>
              <a:rPr lang="en-US" sz="2400" baseline="-25000" dirty="0" err="1" smtClean="0">
                <a:latin typeface="Times New Roman"/>
                <a:cs typeface="Times New Roman"/>
              </a:rPr>
              <a:t>n</a:t>
            </a:r>
            <a:r>
              <a:rPr lang="en-US" sz="2400" dirty="0" smtClean="0">
                <a:latin typeface="Times New Roman"/>
                <a:cs typeface="Times New Roman"/>
              </a:rPr>
              <a:t>)}</a:t>
            </a:r>
            <a:endParaRPr lang="en-US" sz="2400" dirty="0">
              <a:latin typeface="Times New Roman"/>
              <a:cs typeface="Times New Roman"/>
            </a:endParaRPr>
          </a:p>
        </p:txBody>
      </p:sp>
      <p:sp>
        <p:nvSpPr>
          <p:cNvPr id="57" name="Rectangle 56"/>
          <p:cNvSpPr/>
          <p:nvPr/>
        </p:nvSpPr>
        <p:spPr>
          <a:xfrm>
            <a:off x="2327808" y="3116217"/>
            <a:ext cx="4719028" cy="461665"/>
          </a:xfrm>
          <a:prstGeom prst="rect">
            <a:avLst/>
          </a:prstGeom>
        </p:spPr>
        <p:txBody>
          <a:bodyPr wrap="none">
            <a:spAutoFit/>
          </a:bodyPr>
          <a:lstStyle/>
          <a:p>
            <a:r>
              <a:rPr lang="en-US" sz="2400" dirty="0" smtClean="0">
                <a:cs typeface="Times New Roman"/>
              </a:rPr>
              <a:t>Find the best model parameters, </a:t>
            </a:r>
            <a:r>
              <a:rPr lang="en-US" sz="2400" b="1" i="1" dirty="0" err="1" smtClean="0">
                <a:latin typeface="Times New Roman"/>
                <a:cs typeface="Times New Roman"/>
              </a:rPr>
              <a:t>θ</a:t>
            </a:r>
            <a:endParaRPr lang="en-US" sz="2400" b="1" i="1" dirty="0">
              <a:latin typeface="Times New Roman"/>
              <a:cs typeface="Times New Roman"/>
            </a:endParaRPr>
          </a:p>
        </p:txBody>
      </p:sp>
      <p:grpSp>
        <p:nvGrpSpPr>
          <p:cNvPr id="7" name="Group 6"/>
          <p:cNvGrpSpPr/>
          <p:nvPr/>
        </p:nvGrpSpPr>
        <p:grpSpPr>
          <a:xfrm>
            <a:off x="3036246" y="3612673"/>
            <a:ext cx="4261646" cy="2973259"/>
            <a:chOff x="3229143" y="2015808"/>
            <a:chExt cx="5664200" cy="4394200"/>
          </a:xfrm>
        </p:grpSpPr>
        <p:pic>
          <p:nvPicPr>
            <p:cNvPr id="56" name="Picture 55" descr="nonconvex-surface-zoom3.pdf"/>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3229143" y="2015808"/>
              <a:ext cx="5664200" cy="4394200"/>
            </a:xfrm>
            <a:prstGeom prst="rect">
              <a:avLst/>
            </a:prstGeom>
          </p:spPr>
        </p:pic>
        <p:grpSp>
          <p:nvGrpSpPr>
            <p:cNvPr id="63" name="Group 62"/>
            <p:cNvGrpSpPr/>
            <p:nvPr/>
          </p:nvGrpSpPr>
          <p:grpSpPr>
            <a:xfrm>
              <a:off x="6160288" y="3950475"/>
              <a:ext cx="428010" cy="1018378"/>
              <a:chOff x="4385033" y="2835074"/>
              <a:chExt cx="1255018" cy="2986107"/>
            </a:xfrm>
          </p:grpSpPr>
          <p:cxnSp>
            <p:nvCxnSpPr>
              <p:cNvPr id="64" name="Straight Arrow Connector 63"/>
              <p:cNvCxnSpPr>
                <a:stCxn id="65" idx="1"/>
                <a:endCxn id="66" idx="5"/>
              </p:cNvCxnSpPr>
              <p:nvPr/>
            </p:nvCxnSpPr>
            <p:spPr>
              <a:xfrm flipH="1" flipV="1">
                <a:off x="4675604" y="5137176"/>
                <a:ext cx="265726" cy="513886"/>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65" name="Oval 64"/>
              <p:cNvSpPr>
                <a:spLocks noChangeAspect="1"/>
              </p:cNvSpPr>
              <p:nvPr/>
            </p:nvSpPr>
            <p:spPr>
              <a:xfrm>
                <a:off x="4911645" y="5621875"/>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6" name="Oval 65"/>
              <p:cNvSpPr>
                <a:spLocks noChangeAspect="1"/>
              </p:cNvSpPr>
              <p:nvPr/>
            </p:nvSpPr>
            <p:spPr>
              <a:xfrm>
                <a:off x="4502586" y="4967058"/>
                <a:ext cx="202704" cy="199306"/>
              </a:xfrm>
              <a:prstGeom prst="ellipse">
                <a:avLst/>
              </a:prstGeom>
              <a:solidFill>
                <a:srgbClr val="0000FF"/>
              </a:solidFill>
              <a:ln>
                <a:solidFill>
                  <a:srgbClr val="0000FF"/>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7" name="Oval 66"/>
              <p:cNvSpPr>
                <a:spLocks noChangeAspect="1"/>
              </p:cNvSpPr>
              <p:nvPr/>
            </p:nvSpPr>
            <p:spPr>
              <a:xfrm>
                <a:off x="4848144" y="4237575"/>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68" name="Straight Arrow Connector 67"/>
              <p:cNvCxnSpPr>
                <a:stCxn id="66" idx="7"/>
                <a:endCxn id="67" idx="3"/>
              </p:cNvCxnSpPr>
              <p:nvPr/>
            </p:nvCxnSpPr>
            <p:spPr>
              <a:xfrm flipV="1">
                <a:off x="4675604" y="4407693"/>
                <a:ext cx="202226" cy="588552"/>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69" name="Oval 68"/>
              <p:cNvSpPr>
                <a:spLocks noChangeAspect="1"/>
              </p:cNvSpPr>
              <p:nvPr/>
            </p:nvSpPr>
            <p:spPr>
              <a:xfrm>
                <a:off x="4385033" y="3813397"/>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70" name="Straight Arrow Connector 69"/>
              <p:cNvCxnSpPr>
                <a:stCxn id="67" idx="1"/>
                <a:endCxn id="69" idx="5"/>
              </p:cNvCxnSpPr>
              <p:nvPr/>
            </p:nvCxnSpPr>
            <p:spPr>
              <a:xfrm flipH="1" flipV="1">
                <a:off x="4558051" y="3983515"/>
                <a:ext cx="319779" cy="283246"/>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71" name="Oval 70"/>
              <p:cNvSpPr>
                <a:spLocks noChangeAspect="1"/>
              </p:cNvSpPr>
              <p:nvPr/>
            </p:nvSpPr>
            <p:spPr>
              <a:xfrm>
                <a:off x="4868899" y="3068751"/>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72" name="Straight Arrow Connector 71"/>
              <p:cNvCxnSpPr>
                <a:stCxn id="69" idx="7"/>
                <a:endCxn id="71" idx="3"/>
              </p:cNvCxnSpPr>
              <p:nvPr/>
            </p:nvCxnSpPr>
            <p:spPr>
              <a:xfrm flipV="1">
                <a:off x="4558051" y="3238870"/>
                <a:ext cx="340533" cy="603715"/>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73" name="Oval 72"/>
              <p:cNvSpPr>
                <a:spLocks noChangeAspect="1"/>
              </p:cNvSpPr>
              <p:nvPr/>
            </p:nvSpPr>
            <p:spPr>
              <a:xfrm>
                <a:off x="5127544" y="3128187"/>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74" name="Straight Arrow Connector 73"/>
              <p:cNvCxnSpPr>
                <a:stCxn id="71" idx="6"/>
                <a:endCxn id="73" idx="3"/>
              </p:cNvCxnSpPr>
              <p:nvPr/>
            </p:nvCxnSpPr>
            <p:spPr>
              <a:xfrm>
                <a:off x="5071603" y="3168406"/>
                <a:ext cx="85627" cy="129900"/>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sp>
            <p:nvSpPr>
              <p:cNvPr id="75" name="Oval 74"/>
              <p:cNvSpPr>
                <a:spLocks noChangeAspect="1"/>
              </p:cNvSpPr>
              <p:nvPr/>
            </p:nvSpPr>
            <p:spPr>
              <a:xfrm>
                <a:off x="5437347" y="2835074"/>
                <a:ext cx="202704" cy="199306"/>
              </a:xfrm>
              <a:prstGeom prst="ellipse">
                <a:avLst/>
              </a:prstGeom>
              <a:solidFill>
                <a:srgbClr val="0000FF"/>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76" name="Straight Arrow Connector 75"/>
              <p:cNvCxnSpPr>
                <a:stCxn id="73" idx="7"/>
                <a:endCxn id="75" idx="3"/>
              </p:cNvCxnSpPr>
              <p:nvPr/>
            </p:nvCxnSpPr>
            <p:spPr>
              <a:xfrm flipV="1">
                <a:off x="5300562" y="3005193"/>
                <a:ext cx="166471" cy="152182"/>
              </a:xfrm>
              <a:prstGeom prst="straightConnector1">
                <a:avLst/>
              </a:prstGeom>
              <a:ln>
                <a:solidFill>
                  <a:srgbClr val="0000FF"/>
                </a:solidFill>
                <a:headEnd type="none"/>
                <a:tailEnd type="triangle"/>
              </a:ln>
            </p:spPr>
            <p:style>
              <a:lnRef idx="2">
                <a:schemeClr val="accent1"/>
              </a:lnRef>
              <a:fillRef idx="0">
                <a:schemeClr val="accent1"/>
              </a:fillRef>
              <a:effectRef idx="1">
                <a:schemeClr val="accent1"/>
              </a:effectRef>
              <a:fontRef idx="minor">
                <a:schemeClr val="tx1"/>
              </a:fontRef>
            </p:style>
          </p:cxnSp>
        </p:grpSp>
      </p:grpSp>
    </p:spTree>
    <p:extLst>
      <p:ext uri="{BB962C8B-B14F-4D97-AF65-F5344CB8AC3E}">
        <p14:creationId xmlns:p14="http://schemas.microsoft.com/office/powerpoint/2010/main" val="3247051147"/>
      </p:ext>
    </p:extLst>
  </p:cSld>
  <p:clrMapOvr>
    <a:masterClrMapping/>
  </p:clrMapOvr>
  <p:timing>
    <p:tnLst>
      <p:par>
        <p:cTn xmlns:p14="http://schemas.microsoft.com/office/powerpoint/2010/main" id="1" dur="indefinite" restart="never" nodeType="tmRoot"/>
      </p:par>
    </p:tn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a:t>Constituency Parsing</a:t>
            </a:r>
          </a:p>
        </p:txBody>
      </p:sp>
      <p:sp>
        <p:nvSpPr>
          <p:cNvPr id="4" name="Slide Number Placeholder 3"/>
          <p:cNvSpPr>
            <a:spLocks noGrp="1"/>
          </p:cNvSpPr>
          <p:nvPr>
            <p:ph type="sldNum" sz="quarter" idx="12"/>
          </p:nvPr>
        </p:nvSpPr>
        <p:spPr/>
        <p:txBody>
          <a:bodyPr/>
          <a:lstStyle/>
          <a:p>
            <a:pPr>
              <a:defRPr/>
            </a:pPr>
            <a:fld id="{62EC0B8C-2F15-4B18-89BF-5540B2E9E9C0}" type="slidenum">
              <a:rPr lang="en-US"/>
              <a:pPr>
                <a:defRPr/>
              </a:pPr>
              <a:t>33</a:t>
            </a:fld>
            <a:endParaRPr lang="en-US"/>
          </a:p>
        </p:txBody>
      </p:sp>
      <p:sp>
        <p:nvSpPr>
          <p:cNvPr id="6" name="Oval 5"/>
          <p:cNvSpPr/>
          <p:nvPr/>
        </p:nvSpPr>
        <p:spPr>
          <a:xfrm>
            <a:off x="4432300" y="3471863"/>
            <a:ext cx="295275" cy="300037"/>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7" name="Rectangle 6"/>
          <p:cNvSpPr/>
          <p:nvPr/>
        </p:nvSpPr>
        <p:spPr>
          <a:xfrm>
            <a:off x="4514850" y="4073525"/>
            <a:ext cx="144463"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8" name="Straight Connector 7"/>
          <p:cNvCxnSpPr>
            <a:stCxn id="6" idx="4"/>
            <a:endCxn id="7" idx="0"/>
          </p:cNvCxnSpPr>
          <p:nvPr/>
        </p:nvCxnSpPr>
        <p:spPr>
          <a:xfrm>
            <a:off x="4579938" y="3771900"/>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a:stCxn id="6" idx="6"/>
            <a:endCxn id="11" idx="2"/>
          </p:cNvCxnSpPr>
          <p:nvPr/>
        </p:nvCxnSpPr>
        <p:spPr>
          <a:xfrm>
            <a:off x="4727575" y="3621088"/>
            <a:ext cx="606425"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 name="Rectangle 9"/>
          <p:cNvSpPr/>
          <p:nvPr/>
        </p:nvSpPr>
        <p:spPr>
          <a:xfrm>
            <a:off x="4957763" y="3541713"/>
            <a:ext cx="146050" cy="14446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11" name="Oval 10"/>
          <p:cNvSpPr/>
          <p:nvPr/>
        </p:nvSpPr>
        <p:spPr>
          <a:xfrm>
            <a:off x="5334000" y="3471863"/>
            <a:ext cx="295275" cy="300037"/>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v</a:t>
            </a:r>
          </a:p>
        </p:txBody>
      </p:sp>
      <p:sp>
        <p:nvSpPr>
          <p:cNvPr id="12" name="Rectangle 11"/>
          <p:cNvSpPr/>
          <p:nvPr/>
        </p:nvSpPr>
        <p:spPr>
          <a:xfrm>
            <a:off x="5416550" y="4073525"/>
            <a:ext cx="144463"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13" name="Straight Connector 12"/>
          <p:cNvCxnSpPr>
            <a:stCxn id="11" idx="4"/>
            <a:endCxn id="12" idx="0"/>
          </p:cNvCxnSpPr>
          <p:nvPr/>
        </p:nvCxnSpPr>
        <p:spPr>
          <a:xfrm>
            <a:off x="5481638" y="3771900"/>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a:stCxn id="11" idx="6"/>
            <a:endCxn id="16" idx="2"/>
          </p:cNvCxnSpPr>
          <p:nvPr/>
        </p:nvCxnSpPr>
        <p:spPr>
          <a:xfrm flipV="1">
            <a:off x="5629275" y="3619500"/>
            <a:ext cx="620713"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5859463" y="3541713"/>
            <a:ext cx="146050" cy="14446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16" name="Oval 15"/>
          <p:cNvSpPr/>
          <p:nvPr/>
        </p:nvSpPr>
        <p:spPr>
          <a:xfrm>
            <a:off x="6249988" y="3470275"/>
            <a:ext cx="295275" cy="300038"/>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p</a:t>
            </a:r>
          </a:p>
        </p:txBody>
      </p:sp>
      <p:sp>
        <p:nvSpPr>
          <p:cNvPr id="17" name="Rectangle 16"/>
          <p:cNvSpPr/>
          <p:nvPr/>
        </p:nvSpPr>
        <p:spPr>
          <a:xfrm>
            <a:off x="6330950" y="4071938"/>
            <a:ext cx="144463" cy="1460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18" name="Straight Connector 17"/>
          <p:cNvCxnSpPr>
            <a:stCxn id="16" idx="4"/>
            <a:endCxn id="17" idx="0"/>
          </p:cNvCxnSpPr>
          <p:nvPr/>
        </p:nvCxnSpPr>
        <p:spPr>
          <a:xfrm>
            <a:off x="6397625" y="3770313"/>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a:stCxn id="16" idx="6"/>
            <a:endCxn id="21" idx="2"/>
          </p:cNvCxnSpPr>
          <p:nvPr/>
        </p:nvCxnSpPr>
        <p:spPr>
          <a:xfrm>
            <a:off x="6545263" y="3619500"/>
            <a:ext cx="611187"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0" name="Rectangle 19"/>
          <p:cNvSpPr/>
          <p:nvPr/>
        </p:nvSpPr>
        <p:spPr>
          <a:xfrm>
            <a:off x="6775450" y="3540125"/>
            <a:ext cx="144463"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21" name="Oval 20"/>
          <p:cNvSpPr/>
          <p:nvPr/>
        </p:nvSpPr>
        <p:spPr>
          <a:xfrm>
            <a:off x="7156450" y="3471863"/>
            <a:ext cx="295275" cy="30003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d</a:t>
            </a:r>
          </a:p>
        </p:txBody>
      </p:sp>
      <p:sp>
        <p:nvSpPr>
          <p:cNvPr id="22" name="Rectangle 21"/>
          <p:cNvSpPr/>
          <p:nvPr/>
        </p:nvSpPr>
        <p:spPr>
          <a:xfrm>
            <a:off x="7237413" y="4073525"/>
            <a:ext cx="144462"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23" name="Straight Connector 22"/>
          <p:cNvCxnSpPr>
            <a:stCxn id="21" idx="4"/>
            <a:endCxn id="22" idx="0"/>
          </p:cNvCxnSpPr>
          <p:nvPr/>
        </p:nvCxnSpPr>
        <p:spPr>
          <a:xfrm>
            <a:off x="7304088" y="3771900"/>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a:stCxn id="21" idx="6"/>
            <a:endCxn id="26" idx="2"/>
          </p:cNvCxnSpPr>
          <p:nvPr/>
        </p:nvCxnSpPr>
        <p:spPr>
          <a:xfrm flipV="1">
            <a:off x="7451725" y="3619500"/>
            <a:ext cx="606425"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5" name="Rectangle 24"/>
          <p:cNvSpPr/>
          <p:nvPr/>
        </p:nvSpPr>
        <p:spPr>
          <a:xfrm>
            <a:off x="7681913" y="3541713"/>
            <a:ext cx="144462" cy="14446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26" name="Oval 25"/>
          <p:cNvSpPr/>
          <p:nvPr/>
        </p:nvSpPr>
        <p:spPr>
          <a:xfrm>
            <a:off x="8058150" y="3470275"/>
            <a:ext cx="295275" cy="300038"/>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27" name="Rectangle 26"/>
          <p:cNvSpPr/>
          <p:nvPr/>
        </p:nvSpPr>
        <p:spPr>
          <a:xfrm>
            <a:off x="8139113" y="4071938"/>
            <a:ext cx="144462" cy="1460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28" name="Straight Connector 27"/>
          <p:cNvCxnSpPr>
            <a:stCxn id="26" idx="4"/>
            <a:endCxn id="27" idx="0"/>
          </p:cNvCxnSpPr>
          <p:nvPr/>
        </p:nvCxnSpPr>
        <p:spPr>
          <a:xfrm>
            <a:off x="8205788" y="3770313"/>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72730" name="Group 28"/>
          <p:cNvGrpSpPr>
            <a:grpSpLocks/>
          </p:cNvGrpSpPr>
          <p:nvPr/>
        </p:nvGrpSpPr>
        <p:grpSpPr bwMode="auto">
          <a:xfrm>
            <a:off x="4217988" y="4298950"/>
            <a:ext cx="4400550" cy="201613"/>
            <a:chOff x="492120" y="3950977"/>
            <a:chExt cx="8067290" cy="370958"/>
          </a:xfrm>
        </p:grpSpPr>
        <p:sp>
          <p:nvSpPr>
            <p:cNvPr id="72786" name="TextBox 49"/>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600">
                  <a:latin typeface="Rockwell"/>
                  <a:ea typeface="Rockwell"/>
                  <a:cs typeface="Rockwell"/>
                </a:rPr>
                <a:t>time</a:t>
              </a:r>
            </a:p>
          </p:txBody>
        </p:sp>
        <p:sp>
          <p:nvSpPr>
            <p:cNvPr id="72787" name="TextBox 50"/>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like</a:t>
              </a:r>
            </a:p>
          </p:txBody>
        </p:sp>
        <p:sp>
          <p:nvSpPr>
            <p:cNvPr id="72788" name="TextBox 51"/>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flies</a:t>
              </a:r>
            </a:p>
          </p:txBody>
        </p:sp>
        <p:sp>
          <p:nvSpPr>
            <p:cNvPr id="72789" name="TextBox 52"/>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an</a:t>
              </a:r>
            </a:p>
          </p:txBody>
        </p:sp>
        <p:sp>
          <p:nvSpPr>
            <p:cNvPr id="72790" name="TextBox 53"/>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arrow</a:t>
              </a:r>
            </a:p>
          </p:txBody>
        </p:sp>
      </p:grpSp>
      <p:grpSp>
        <p:nvGrpSpPr>
          <p:cNvPr id="72731" name="Group 2"/>
          <p:cNvGrpSpPr>
            <a:grpSpLocks/>
          </p:cNvGrpSpPr>
          <p:nvPr/>
        </p:nvGrpSpPr>
        <p:grpSpPr bwMode="auto">
          <a:xfrm>
            <a:off x="7602538" y="2865438"/>
            <a:ext cx="295275" cy="520700"/>
            <a:chOff x="7602439" y="2864737"/>
            <a:chExt cx="295048" cy="521272"/>
          </a:xfrm>
        </p:grpSpPr>
        <p:sp>
          <p:nvSpPr>
            <p:cNvPr id="30" name="Oval 29"/>
            <p:cNvSpPr/>
            <p:nvPr/>
          </p:nvSpPr>
          <p:spPr>
            <a:xfrm>
              <a:off x="7602439" y="2864737"/>
              <a:ext cx="295048" cy="298778"/>
            </a:xfrm>
            <a:prstGeom prst="ellipse">
              <a:avLst/>
            </a:prstGeom>
            <a:solidFill>
              <a:schemeClr val="accent5">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np</a:t>
              </a:r>
              <a:endParaRPr lang="en-US" sz="1600" dirty="0">
                <a:solidFill>
                  <a:schemeClr val="tx1"/>
                </a:solidFill>
                <a:latin typeface="Rockwell"/>
                <a:cs typeface="Rockwell"/>
              </a:endParaRPr>
            </a:p>
          </p:txBody>
        </p:sp>
        <p:sp>
          <p:nvSpPr>
            <p:cNvPr id="31" name="Rectangle 30"/>
            <p:cNvSpPr/>
            <p:nvPr/>
          </p:nvSpPr>
          <p:spPr>
            <a:xfrm>
              <a:off x="7680166" y="3241387"/>
              <a:ext cx="144352" cy="14462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33" name="Straight Connector 32"/>
            <p:cNvCxnSpPr>
              <a:stCxn id="31" idx="0"/>
              <a:endCxn id="30" idx="4"/>
            </p:cNvCxnSpPr>
            <p:nvPr/>
          </p:nvCxnSpPr>
          <p:spPr>
            <a:xfrm flipH="1" flipV="1">
              <a:off x="7749963" y="3163515"/>
              <a:ext cx="1587" cy="77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35" name="Oval 34"/>
          <p:cNvSpPr/>
          <p:nvPr/>
        </p:nvSpPr>
        <p:spPr>
          <a:xfrm>
            <a:off x="6702425" y="1789113"/>
            <a:ext cx="295275" cy="300037"/>
          </a:xfrm>
          <a:prstGeom prst="ellipse">
            <a:avLst/>
          </a:prstGeom>
          <a:solidFill>
            <a:schemeClr val="accent3">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vp</a:t>
            </a:r>
            <a:endParaRPr lang="en-US" sz="1600" dirty="0">
              <a:solidFill>
                <a:schemeClr val="tx1"/>
              </a:solidFill>
              <a:latin typeface="Rockwell"/>
              <a:cs typeface="Rockwell"/>
            </a:endParaRPr>
          </a:p>
        </p:txBody>
      </p:sp>
      <p:sp>
        <p:nvSpPr>
          <p:cNvPr id="36" name="Rectangle 35"/>
          <p:cNvSpPr/>
          <p:nvPr/>
        </p:nvSpPr>
        <p:spPr>
          <a:xfrm>
            <a:off x="6778625" y="2166938"/>
            <a:ext cx="144463" cy="14446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38" name="Straight Connector 37"/>
          <p:cNvCxnSpPr>
            <a:stCxn id="36" idx="0"/>
            <a:endCxn id="35" idx="4"/>
          </p:cNvCxnSpPr>
          <p:nvPr/>
        </p:nvCxnSpPr>
        <p:spPr>
          <a:xfrm flipH="1" flipV="1">
            <a:off x="6850063" y="2089150"/>
            <a:ext cx="0" cy="777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0" name="Oval 39"/>
          <p:cNvSpPr/>
          <p:nvPr/>
        </p:nvSpPr>
        <p:spPr>
          <a:xfrm>
            <a:off x="7164388" y="2308225"/>
            <a:ext cx="293687" cy="298450"/>
          </a:xfrm>
          <a:prstGeom prst="ellipse">
            <a:avLst/>
          </a:prstGeom>
          <a:solidFill>
            <a:schemeClr val="bg2">
              <a:lumMod val="5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pp</a:t>
            </a:r>
            <a:endParaRPr lang="en-US" sz="1600" dirty="0">
              <a:solidFill>
                <a:schemeClr val="tx1"/>
              </a:solidFill>
              <a:latin typeface="Rockwell"/>
              <a:cs typeface="Rockwell"/>
            </a:endParaRPr>
          </a:p>
        </p:txBody>
      </p:sp>
      <p:sp>
        <p:nvSpPr>
          <p:cNvPr id="41" name="Rectangle 40"/>
          <p:cNvSpPr/>
          <p:nvPr/>
        </p:nvSpPr>
        <p:spPr>
          <a:xfrm>
            <a:off x="7240588" y="2695575"/>
            <a:ext cx="144462"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cxnSp>
        <p:nvCxnSpPr>
          <p:cNvPr id="43" name="Straight Connector 42"/>
          <p:cNvCxnSpPr>
            <a:stCxn id="41" idx="0"/>
            <a:endCxn id="40" idx="4"/>
          </p:cNvCxnSpPr>
          <p:nvPr/>
        </p:nvCxnSpPr>
        <p:spPr>
          <a:xfrm flipH="1" flipV="1">
            <a:off x="7312025" y="2606675"/>
            <a:ext cx="0" cy="8890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Oval 44"/>
          <p:cNvSpPr/>
          <p:nvPr/>
        </p:nvSpPr>
        <p:spPr>
          <a:xfrm>
            <a:off x="6249988" y="1296988"/>
            <a:ext cx="295275" cy="298450"/>
          </a:xfrm>
          <a:prstGeom prst="ellipse">
            <a:avLst/>
          </a:prstGeom>
          <a:solidFill>
            <a:schemeClr val="accent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s</a:t>
            </a:r>
          </a:p>
        </p:txBody>
      </p:sp>
      <p:sp>
        <p:nvSpPr>
          <p:cNvPr id="46" name="Rectangle 45"/>
          <p:cNvSpPr/>
          <p:nvPr/>
        </p:nvSpPr>
        <p:spPr>
          <a:xfrm>
            <a:off x="6327775" y="1673225"/>
            <a:ext cx="144463"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cxnSp>
        <p:nvCxnSpPr>
          <p:cNvPr id="48" name="Straight Connector 47"/>
          <p:cNvCxnSpPr>
            <a:stCxn id="46" idx="0"/>
            <a:endCxn id="45" idx="4"/>
          </p:cNvCxnSpPr>
          <p:nvPr/>
        </p:nvCxnSpPr>
        <p:spPr>
          <a:xfrm flipH="1" flipV="1">
            <a:off x="6397625" y="1595438"/>
            <a:ext cx="1588" cy="7778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5" name="Content Placeholder 2"/>
          <p:cNvSpPr txBox="1">
            <a:spLocks/>
          </p:cNvSpPr>
          <p:nvPr/>
        </p:nvSpPr>
        <p:spPr>
          <a:xfrm>
            <a:off x="457200" y="1211263"/>
            <a:ext cx="3756025" cy="5145087"/>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p>
            <a:pPr>
              <a:spcBef>
                <a:spcPct val="20000"/>
              </a:spcBef>
              <a:buFont typeface="Arial" charset="0"/>
              <a:buNone/>
              <a:defRPr/>
            </a:pPr>
            <a:r>
              <a:rPr lang="en-US" sz="2600">
                <a:latin typeface="Candara" pitchFamily="34" charset="0"/>
              </a:rPr>
              <a:t>What if we needed to predict the tree structure too? </a:t>
            </a:r>
          </a:p>
          <a:p>
            <a:pPr>
              <a:spcBef>
                <a:spcPct val="20000"/>
              </a:spcBef>
              <a:buFont typeface="Arial" charset="0"/>
              <a:buNone/>
              <a:defRPr/>
            </a:pPr>
            <a:endParaRPr lang="en-US" sz="2600">
              <a:latin typeface="Candara" pitchFamily="34" charset="0"/>
            </a:endParaRPr>
          </a:p>
          <a:p>
            <a:pPr>
              <a:spcBef>
                <a:spcPct val="20000"/>
              </a:spcBef>
              <a:buFont typeface="Arial" charset="0"/>
              <a:buNone/>
              <a:defRPr/>
            </a:pPr>
            <a:r>
              <a:rPr lang="en-US" sz="2600" b="1">
                <a:latin typeface="Candara" pitchFamily="34" charset="0"/>
              </a:rPr>
              <a:t>Use more variables:</a:t>
            </a:r>
            <a:r>
              <a:rPr lang="en-US" sz="2600">
                <a:latin typeface="Candara" pitchFamily="34" charset="0"/>
              </a:rPr>
              <a:t> Predict the nonterminal of each substring, or ∅ if it’s not a constituent.</a:t>
            </a:r>
          </a:p>
          <a:p>
            <a:pPr>
              <a:spcBef>
                <a:spcPct val="20000"/>
              </a:spcBef>
              <a:buFont typeface="Arial" charset="0"/>
              <a:buNone/>
              <a:defRPr/>
            </a:pPr>
            <a:endParaRPr lang="en-US" sz="2600">
              <a:latin typeface="Candara" pitchFamily="34" charset="0"/>
            </a:endParaRPr>
          </a:p>
          <a:p>
            <a:pPr>
              <a:spcBef>
                <a:spcPct val="20000"/>
              </a:spcBef>
              <a:buFont typeface="Arial" charset="0"/>
              <a:buNone/>
              <a:defRPr/>
            </a:pPr>
            <a:r>
              <a:rPr lang="en-US" sz="2600">
                <a:latin typeface="Candara" pitchFamily="34" charset="0"/>
              </a:rPr>
              <a:t>But nothing prevents non-tree structures.</a:t>
            </a:r>
          </a:p>
          <a:p>
            <a:pPr>
              <a:spcBef>
                <a:spcPct val="20000"/>
              </a:spcBef>
              <a:buFont typeface="Arial" charset="0"/>
              <a:buNone/>
              <a:defRPr/>
            </a:pPr>
            <a:endParaRPr lang="en-US" sz="2600">
              <a:latin typeface="Candara" pitchFamily="34" charset="0"/>
            </a:endParaRPr>
          </a:p>
        </p:txBody>
      </p:sp>
      <p:grpSp>
        <p:nvGrpSpPr>
          <p:cNvPr id="72742" name="Group 72"/>
          <p:cNvGrpSpPr>
            <a:grpSpLocks/>
          </p:cNvGrpSpPr>
          <p:nvPr/>
        </p:nvGrpSpPr>
        <p:grpSpPr bwMode="auto">
          <a:xfrm>
            <a:off x="6702425" y="2865438"/>
            <a:ext cx="295275" cy="520700"/>
            <a:chOff x="7602439" y="2864737"/>
            <a:chExt cx="295048" cy="521272"/>
          </a:xfrm>
        </p:grpSpPr>
        <p:sp>
          <p:nvSpPr>
            <p:cNvPr id="74" name="Oval 73"/>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75" name="Rectangle 74"/>
            <p:cNvSpPr/>
            <p:nvPr/>
          </p:nvSpPr>
          <p:spPr>
            <a:xfrm>
              <a:off x="7680167" y="3241387"/>
              <a:ext cx="144351" cy="14462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76" name="Straight Connector 75"/>
            <p:cNvCxnSpPr>
              <a:stCxn id="75" idx="0"/>
              <a:endCxn id="74" idx="4"/>
            </p:cNvCxnSpPr>
            <p:nvPr/>
          </p:nvCxnSpPr>
          <p:spPr>
            <a:xfrm flipH="1" flipV="1">
              <a:off x="7749963" y="3163515"/>
              <a:ext cx="1586" cy="77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2743" name="Group 76"/>
          <p:cNvGrpSpPr>
            <a:grpSpLocks/>
          </p:cNvGrpSpPr>
          <p:nvPr/>
        </p:nvGrpSpPr>
        <p:grpSpPr bwMode="auto">
          <a:xfrm>
            <a:off x="5789613" y="2840038"/>
            <a:ext cx="295275" cy="520700"/>
            <a:chOff x="7602439" y="2864737"/>
            <a:chExt cx="295048" cy="521272"/>
          </a:xfrm>
        </p:grpSpPr>
        <p:sp>
          <p:nvSpPr>
            <p:cNvPr id="78" name="Oval 77"/>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79" name="Rectangle 78"/>
            <p:cNvSpPr/>
            <p:nvPr/>
          </p:nvSpPr>
          <p:spPr>
            <a:xfrm>
              <a:off x="7680166" y="3241387"/>
              <a:ext cx="144352" cy="14462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0" name="Straight Connector 79"/>
            <p:cNvCxnSpPr>
              <a:stCxn id="79" idx="0"/>
              <a:endCxn id="78" idx="4"/>
            </p:cNvCxnSpPr>
            <p:nvPr/>
          </p:nvCxnSpPr>
          <p:spPr>
            <a:xfrm flipH="1" flipV="1">
              <a:off x="7749963" y="3163515"/>
              <a:ext cx="1587" cy="77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2744" name="Group 80"/>
          <p:cNvGrpSpPr>
            <a:grpSpLocks/>
          </p:cNvGrpSpPr>
          <p:nvPr/>
        </p:nvGrpSpPr>
        <p:grpSpPr bwMode="auto">
          <a:xfrm>
            <a:off x="4886325" y="2865438"/>
            <a:ext cx="295275" cy="520700"/>
            <a:chOff x="7602439" y="2864737"/>
            <a:chExt cx="295048" cy="521272"/>
          </a:xfrm>
        </p:grpSpPr>
        <p:sp>
          <p:nvSpPr>
            <p:cNvPr id="82" name="Oval 81"/>
            <p:cNvSpPr/>
            <p:nvPr/>
          </p:nvSpPr>
          <p:spPr>
            <a:xfrm>
              <a:off x="7602439" y="2864737"/>
              <a:ext cx="295048" cy="298778"/>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s</a:t>
              </a:r>
            </a:p>
          </p:txBody>
        </p:sp>
        <p:sp>
          <p:nvSpPr>
            <p:cNvPr id="83" name="Rectangle 82"/>
            <p:cNvSpPr/>
            <p:nvPr/>
          </p:nvSpPr>
          <p:spPr>
            <a:xfrm>
              <a:off x="7680167" y="3241387"/>
              <a:ext cx="144351" cy="14462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4" name="Straight Connector 83"/>
            <p:cNvCxnSpPr>
              <a:stCxn id="83" idx="0"/>
              <a:endCxn id="82" idx="4"/>
            </p:cNvCxnSpPr>
            <p:nvPr/>
          </p:nvCxnSpPr>
          <p:spPr>
            <a:xfrm flipH="1" flipV="1">
              <a:off x="7749963" y="3163515"/>
              <a:ext cx="1586" cy="77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2745" name="Group 84"/>
          <p:cNvGrpSpPr>
            <a:grpSpLocks/>
          </p:cNvGrpSpPr>
          <p:nvPr/>
        </p:nvGrpSpPr>
        <p:grpSpPr bwMode="auto">
          <a:xfrm>
            <a:off x="5334000" y="2308225"/>
            <a:ext cx="295275" cy="520700"/>
            <a:chOff x="7602439" y="2864737"/>
            <a:chExt cx="295048" cy="521272"/>
          </a:xfrm>
        </p:grpSpPr>
        <p:sp>
          <p:nvSpPr>
            <p:cNvPr id="86" name="Oval 85"/>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87" name="Rectangle 86"/>
            <p:cNvSpPr/>
            <p:nvPr/>
          </p:nvSpPr>
          <p:spPr>
            <a:xfrm>
              <a:off x="7680167" y="3241388"/>
              <a:ext cx="144351" cy="1446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8" name="Straight Connector 87"/>
            <p:cNvCxnSpPr>
              <a:stCxn id="87" idx="0"/>
              <a:endCxn id="86" idx="4"/>
            </p:cNvCxnSpPr>
            <p:nvPr/>
          </p:nvCxnSpPr>
          <p:spPr>
            <a:xfrm flipH="1" flipV="1">
              <a:off x="7749963" y="3163515"/>
              <a:ext cx="1586" cy="778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2746" name="Group 88"/>
          <p:cNvGrpSpPr>
            <a:grpSpLocks/>
          </p:cNvGrpSpPr>
          <p:nvPr/>
        </p:nvGrpSpPr>
        <p:grpSpPr bwMode="auto">
          <a:xfrm>
            <a:off x="6249988" y="2308225"/>
            <a:ext cx="295275" cy="520700"/>
            <a:chOff x="7602439" y="2864737"/>
            <a:chExt cx="295048" cy="521272"/>
          </a:xfrm>
        </p:grpSpPr>
        <p:sp>
          <p:nvSpPr>
            <p:cNvPr id="90" name="Oval 89"/>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91" name="Rectangle 90"/>
            <p:cNvSpPr/>
            <p:nvPr/>
          </p:nvSpPr>
          <p:spPr>
            <a:xfrm>
              <a:off x="7680166" y="3241388"/>
              <a:ext cx="144352" cy="1446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2" name="Straight Connector 91"/>
            <p:cNvCxnSpPr>
              <a:stCxn id="91" idx="0"/>
              <a:endCxn id="90" idx="4"/>
            </p:cNvCxnSpPr>
            <p:nvPr/>
          </p:nvCxnSpPr>
          <p:spPr>
            <a:xfrm flipH="1" flipV="1">
              <a:off x="7749963" y="3163515"/>
              <a:ext cx="1587" cy="778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2747" name="Group 92"/>
          <p:cNvGrpSpPr>
            <a:grpSpLocks/>
          </p:cNvGrpSpPr>
          <p:nvPr/>
        </p:nvGrpSpPr>
        <p:grpSpPr bwMode="auto">
          <a:xfrm>
            <a:off x="5789613" y="1787525"/>
            <a:ext cx="295275" cy="520700"/>
            <a:chOff x="7602439" y="2864737"/>
            <a:chExt cx="295048" cy="521272"/>
          </a:xfrm>
        </p:grpSpPr>
        <p:sp>
          <p:nvSpPr>
            <p:cNvPr id="94" name="Oval 93"/>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95" name="Rectangle 94"/>
            <p:cNvSpPr/>
            <p:nvPr/>
          </p:nvSpPr>
          <p:spPr>
            <a:xfrm>
              <a:off x="7680166" y="3241388"/>
              <a:ext cx="144352" cy="1446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6" name="Straight Connector 95"/>
            <p:cNvCxnSpPr>
              <a:stCxn id="95" idx="0"/>
              <a:endCxn id="94" idx="4"/>
            </p:cNvCxnSpPr>
            <p:nvPr/>
          </p:nvCxnSpPr>
          <p:spPr>
            <a:xfrm flipH="1" flipV="1">
              <a:off x="7749963" y="3163515"/>
              <a:ext cx="1587" cy="778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97" name="Content Placeholder 2"/>
          <p:cNvSpPr txBox="1">
            <a:spLocks/>
          </p:cNvSpPr>
          <p:nvPr/>
        </p:nvSpPr>
        <p:spPr>
          <a:xfrm>
            <a:off x="4349750" y="4654550"/>
            <a:ext cx="4268788" cy="1701800"/>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defRPr/>
            </a:pPr>
            <a:r>
              <a:rPr lang="en-US" sz="2600" dirty="0" smtClean="0"/>
              <a:t>Add a factor which multiplies in </a:t>
            </a:r>
            <a:r>
              <a:rPr lang="en-US" sz="2600" i="1" dirty="0" smtClean="0">
                <a:latin typeface="Times New Roman"/>
                <a:cs typeface="Times New Roman"/>
              </a:rPr>
              <a:t>1</a:t>
            </a:r>
            <a:r>
              <a:rPr lang="en-US" sz="2600" dirty="0" smtClean="0"/>
              <a:t> if the variables form a tree and </a:t>
            </a:r>
            <a:r>
              <a:rPr lang="en-US" sz="2600" i="1" dirty="0" smtClean="0">
                <a:latin typeface="Times New Roman"/>
                <a:cs typeface="Times New Roman"/>
              </a:rPr>
              <a:t>0</a:t>
            </a:r>
            <a:r>
              <a:rPr lang="en-US" sz="2600" dirty="0" smtClean="0"/>
              <a:t> otherwise.</a:t>
            </a:r>
          </a:p>
        </p:txBody>
      </p:sp>
      <p:cxnSp>
        <p:nvCxnSpPr>
          <p:cNvPr id="98" name="Curved Connector 97"/>
          <p:cNvCxnSpPr>
            <a:stCxn id="107" idx="1"/>
            <a:endCxn id="78" idx="0"/>
          </p:cNvCxnSpPr>
          <p:nvPr/>
        </p:nvCxnSpPr>
        <p:spPr>
          <a:xfrm rot="10800000" flipV="1">
            <a:off x="5937029" y="651983"/>
            <a:ext cx="2558920" cy="218787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99" name="Curved Connector 98"/>
          <p:cNvCxnSpPr>
            <a:stCxn id="107" idx="1"/>
            <a:endCxn id="40" idx="0"/>
          </p:cNvCxnSpPr>
          <p:nvPr/>
        </p:nvCxnSpPr>
        <p:spPr>
          <a:xfrm rot="10800000" flipV="1">
            <a:off x="7311253" y="651983"/>
            <a:ext cx="1184697" cy="165626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0" name="Curved Connector 99"/>
          <p:cNvCxnSpPr>
            <a:stCxn id="107" idx="1"/>
            <a:endCxn id="86" idx="0"/>
          </p:cNvCxnSpPr>
          <p:nvPr/>
        </p:nvCxnSpPr>
        <p:spPr>
          <a:xfrm rot="10800000" flipV="1">
            <a:off x="5482023" y="651983"/>
            <a:ext cx="3013926" cy="165626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1" name="Curved Connector 100"/>
          <p:cNvCxnSpPr>
            <a:stCxn id="107" idx="1"/>
            <a:endCxn id="30" idx="0"/>
          </p:cNvCxnSpPr>
          <p:nvPr/>
        </p:nvCxnSpPr>
        <p:spPr>
          <a:xfrm rot="10800000" flipV="1">
            <a:off x="7749963" y="651983"/>
            <a:ext cx="745986" cy="221275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2" name="Curved Connector 101"/>
          <p:cNvCxnSpPr>
            <a:stCxn id="107" idx="1"/>
            <a:endCxn id="74" idx="0"/>
          </p:cNvCxnSpPr>
          <p:nvPr/>
        </p:nvCxnSpPr>
        <p:spPr>
          <a:xfrm rot="10800000" flipV="1">
            <a:off x="6850643" y="651983"/>
            <a:ext cx="1645306" cy="221275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3" name="Curved Connector 102"/>
          <p:cNvCxnSpPr>
            <a:stCxn id="107" idx="1"/>
            <a:endCxn id="6" idx="0"/>
          </p:cNvCxnSpPr>
          <p:nvPr/>
        </p:nvCxnSpPr>
        <p:spPr>
          <a:xfrm rot="10800000" flipV="1">
            <a:off x="4580223" y="651984"/>
            <a:ext cx="3915727" cy="28201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4" name="Curved Connector 103"/>
          <p:cNvCxnSpPr>
            <a:stCxn id="107" idx="1"/>
            <a:endCxn id="45" idx="0"/>
          </p:cNvCxnSpPr>
          <p:nvPr/>
        </p:nvCxnSpPr>
        <p:spPr>
          <a:xfrm rot="10800000" flipV="1">
            <a:off x="6397499" y="651983"/>
            <a:ext cx="2098450" cy="64497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5" name="Curved Connector 104"/>
          <p:cNvCxnSpPr>
            <a:stCxn id="107" idx="1"/>
            <a:endCxn id="35" idx="0"/>
          </p:cNvCxnSpPr>
          <p:nvPr/>
        </p:nvCxnSpPr>
        <p:spPr>
          <a:xfrm rot="10800000" flipV="1">
            <a:off x="6849483" y="651984"/>
            <a:ext cx="1646467" cy="113770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6" name="Curved Connector 105"/>
          <p:cNvCxnSpPr>
            <a:stCxn id="107" idx="1"/>
            <a:endCxn id="90" idx="0"/>
          </p:cNvCxnSpPr>
          <p:nvPr/>
        </p:nvCxnSpPr>
        <p:spPr>
          <a:xfrm rot="10800000" flipV="1">
            <a:off x="6397499" y="651983"/>
            <a:ext cx="2098450" cy="165626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07" name="Rectangle 106"/>
          <p:cNvSpPr>
            <a:spLocks noChangeAspect="1"/>
          </p:cNvSpPr>
          <p:nvPr/>
        </p:nvSpPr>
        <p:spPr>
          <a:xfrm>
            <a:off x="8496300" y="555625"/>
            <a:ext cx="192088" cy="19208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endParaRPr lang="en-US" sz="1400" i="1" dirty="0">
              <a:solidFill>
                <a:schemeClr val="tx1"/>
              </a:solidFill>
              <a:latin typeface="Times New Roman"/>
              <a:cs typeface="Times New Roman"/>
            </a:endParaRPr>
          </a:p>
        </p:txBody>
      </p:sp>
      <p:cxnSp>
        <p:nvCxnSpPr>
          <p:cNvPr id="108" name="Curved Connector 107"/>
          <p:cNvCxnSpPr>
            <a:stCxn id="107" idx="1"/>
            <a:endCxn id="82" idx="0"/>
          </p:cNvCxnSpPr>
          <p:nvPr/>
        </p:nvCxnSpPr>
        <p:spPr>
          <a:xfrm rot="10800000" flipV="1">
            <a:off x="5033617" y="651983"/>
            <a:ext cx="3462332" cy="221275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9" name="Curved Connector 108"/>
          <p:cNvCxnSpPr>
            <a:stCxn id="107" idx="1"/>
            <a:endCxn id="94" idx="0"/>
          </p:cNvCxnSpPr>
          <p:nvPr/>
        </p:nvCxnSpPr>
        <p:spPr>
          <a:xfrm rot="10800000" flipV="1">
            <a:off x="5937029" y="651983"/>
            <a:ext cx="2558920" cy="113499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0" name="Curved Connector 109"/>
          <p:cNvCxnSpPr>
            <a:stCxn id="107" idx="1"/>
            <a:endCxn id="11" idx="0"/>
          </p:cNvCxnSpPr>
          <p:nvPr/>
        </p:nvCxnSpPr>
        <p:spPr>
          <a:xfrm rot="10800000" flipV="1">
            <a:off x="5482025" y="651984"/>
            <a:ext cx="3013925" cy="28201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24" name="Curved Connector 123"/>
          <p:cNvCxnSpPr>
            <a:stCxn id="107" idx="1"/>
            <a:endCxn id="16" idx="0"/>
          </p:cNvCxnSpPr>
          <p:nvPr/>
        </p:nvCxnSpPr>
        <p:spPr>
          <a:xfrm rot="10800000" flipV="1">
            <a:off x="6397501" y="651983"/>
            <a:ext cx="2098449" cy="281878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25" name="Curved Connector 124"/>
          <p:cNvCxnSpPr>
            <a:stCxn id="107" idx="1"/>
            <a:endCxn id="26" idx="0"/>
          </p:cNvCxnSpPr>
          <p:nvPr/>
        </p:nvCxnSpPr>
        <p:spPr>
          <a:xfrm rot="10800000" flipV="1">
            <a:off x="8205661" y="651983"/>
            <a:ext cx="290288" cy="281878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26" name="Curved Connector 125"/>
          <p:cNvCxnSpPr>
            <a:stCxn id="107" idx="1"/>
            <a:endCxn id="21" idx="0"/>
          </p:cNvCxnSpPr>
          <p:nvPr/>
        </p:nvCxnSpPr>
        <p:spPr>
          <a:xfrm rot="10800000" flipV="1">
            <a:off x="7303859" y="651984"/>
            <a:ext cx="1192090" cy="28201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3381676151"/>
      </p:ext>
    </p:extLst>
  </p:cSld>
  <p:clrMapOvr>
    <a:masterClrMapping/>
  </p:clrMapOvr>
  <p:timing>
    <p:tnLst>
      <p:par>
        <p:cTn xmlns:p14="http://schemas.microsoft.com/office/powerpoint/2010/main" id="1" dur="indefinite" restart="never" nodeType="tmRoot"/>
      </p:par>
    </p:tnLst>
  </p:timing>
</p:sld>
</file>

<file path=ppt/slides/slide3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2651565" y="4328218"/>
            <a:ext cx="5371886" cy="1051870"/>
            <a:chOff x="2651565" y="1360645"/>
            <a:chExt cx="5371886" cy="1051870"/>
          </a:xfrm>
        </p:grpSpPr>
        <p:grpSp>
          <p:nvGrpSpPr>
            <p:cNvPr id="33" name="Group 32"/>
            <p:cNvGrpSpPr/>
            <p:nvPr/>
          </p:nvGrpSpPr>
          <p:grpSpPr>
            <a:xfrm>
              <a:off x="2651565" y="1360645"/>
              <a:ext cx="5371886" cy="1051870"/>
              <a:chOff x="3910814" y="2526494"/>
              <a:chExt cx="3937505" cy="778854"/>
            </a:xfrm>
          </p:grpSpPr>
          <p:sp>
            <p:nvSpPr>
              <p:cNvPr id="34" name="TextBox 33"/>
              <p:cNvSpPr txBox="1"/>
              <p:nvPr/>
            </p:nvSpPr>
            <p:spPr>
              <a:xfrm>
                <a:off x="3910814" y="3057571"/>
                <a:ext cx="3937505" cy="247777"/>
              </a:xfrm>
              <a:prstGeom prst="rect">
                <a:avLst/>
              </a:prstGeom>
              <a:solidFill>
                <a:schemeClr val="accent2">
                  <a:lumMod val="40000"/>
                  <a:lumOff val="60000"/>
                </a:schemeClr>
              </a:solidFill>
              <a:ln>
                <a:noFill/>
              </a:ln>
              <a:effectLst>
                <a:outerShdw blurRad="127000" dist="127000" dir="12540000" algn="tl" rotWithShape="0">
                  <a:srgbClr val="000000">
                    <a:alpha val="43000"/>
                  </a:srgbClr>
                </a:outerShdw>
              </a:effectLst>
            </p:spPr>
            <p:txBody>
              <a:bodyPr wrap="square" tIns="0" rtlCol="0" anchor="ctr">
                <a:noAutofit/>
              </a:bodyPr>
              <a:lstStyle/>
              <a:p>
                <a:r>
                  <a:rPr lang="en-US" dirty="0" err="1" smtClean="0">
                    <a:latin typeface="Times New Roman"/>
                    <a:cs typeface="Times New Roman"/>
                  </a:rPr>
                  <a:t>x</a:t>
                </a:r>
                <a:r>
                  <a:rPr lang="en-US" baseline="-25000" dirty="0" err="1" smtClean="0">
                    <a:latin typeface="Times New Roman"/>
                    <a:cs typeface="Times New Roman"/>
                  </a:rPr>
                  <a:t>new</a:t>
                </a:r>
                <a:r>
                  <a:rPr lang="en-US" dirty="0" smtClean="0">
                    <a:latin typeface="Times New Roman"/>
                    <a:cs typeface="Times New Roman"/>
                  </a:rPr>
                  <a:t>:</a:t>
                </a:r>
                <a:endParaRPr lang="en-US" dirty="0">
                  <a:latin typeface="Times New Roman"/>
                  <a:cs typeface="Times New Roman"/>
                </a:endParaRPr>
              </a:p>
            </p:txBody>
          </p:sp>
          <p:sp>
            <p:nvSpPr>
              <p:cNvPr id="35" name="TextBox 34"/>
              <p:cNvSpPr txBox="1"/>
              <p:nvPr/>
            </p:nvSpPr>
            <p:spPr>
              <a:xfrm>
                <a:off x="3910814" y="2526494"/>
                <a:ext cx="3937505" cy="531077"/>
              </a:xfrm>
              <a:prstGeom prst="rect">
                <a:avLst/>
              </a:prstGeom>
              <a:solidFill>
                <a:schemeClr val="accent6">
                  <a:lumMod val="40000"/>
                  <a:lumOff val="60000"/>
                </a:schemeClr>
              </a:solidFill>
              <a:ln>
                <a:noFill/>
              </a:ln>
              <a:effectLst>
                <a:outerShdw blurRad="127000" dist="127000" dir="12540000" algn="tl" rotWithShape="0">
                  <a:srgbClr val="000000">
                    <a:alpha val="43000"/>
                  </a:srgbClr>
                </a:outerShdw>
              </a:effectLst>
            </p:spPr>
            <p:txBody>
              <a:bodyPr wrap="square" rtlCol="0" anchor="b">
                <a:noAutofit/>
              </a:bodyPr>
              <a:lstStyle/>
              <a:p>
                <a:r>
                  <a:rPr lang="en-US" dirty="0" smtClean="0">
                    <a:latin typeface="Times New Roman"/>
                    <a:cs typeface="Times New Roman"/>
                  </a:rPr>
                  <a:t>y</a:t>
                </a:r>
                <a:r>
                  <a:rPr lang="en-US" baseline="30000" dirty="0" smtClean="0">
                    <a:latin typeface="Times New Roman"/>
                    <a:cs typeface="Times New Roman"/>
                  </a:rPr>
                  <a:t>*</a:t>
                </a:r>
                <a:r>
                  <a:rPr lang="en-US" dirty="0" smtClean="0">
                    <a:latin typeface="Times New Roman"/>
                    <a:cs typeface="Times New Roman"/>
                  </a:rPr>
                  <a:t>:</a:t>
                </a:r>
                <a:endParaRPr lang="en-US" sz="1600" dirty="0">
                  <a:latin typeface="Courier New"/>
                  <a:cs typeface="Courier New"/>
                </a:endParaRPr>
              </a:p>
            </p:txBody>
          </p:sp>
          <p:sp>
            <p:nvSpPr>
              <p:cNvPr id="36" name="Rectangle 35"/>
              <p:cNvSpPr/>
              <p:nvPr/>
            </p:nvSpPr>
            <p:spPr>
              <a:xfrm>
                <a:off x="3910814" y="2526494"/>
                <a:ext cx="3937505" cy="778854"/>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pic>
          <p:nvPicPr>
            <p:cNvPr id="37" name="Picture 36" descr="alice-saw-bob.pdf"/>
            <p:cNvPicPr>
              <a:picLocks noChangeAspect="1"/>
            </p:cNvPicPr>
            <p:nvPr/>
          </p:nvPicPr>
          <p:blipFill rotWithShape="1">
            <a:blip r:embed="rId3">
              <a:extLst>
                <a:ext uri="{28A0092B-C50C-407E-A947-70E740481C1C}">
                  <a14:useLocalDpi xmlns:a14="http://schemas.microsoft.com/office/drawing/2010/main"/>
                </a:ext>
              </a:extLst>
            </a:blip>
            <a:srcRect t="70324"/>
            <a:stretch/>
          </p:blipFill>
          <p:spPr>
            <a:xfrm>
              <a:off x="3222925" y="2077882"/>
              <a:ext cx="4722538" cy="249147"/>
            </a:xfrm>
            <a:prstGeom prst="rect">
              <a:avLst/>
            </a:prstGeom>
          </p:spPr>
        </p:pic>
      </p:grpSp>
      <p:sp>
        <p:nvSpPr>
          <p:cNvPr id="2" name="Title 1"/>
          <p:cNvSpPr>
            <a:spLocks noGrp="1"/>
          </p:cNvSpPr>
          <p:nvPr>
            <p:ph type="title"/>
          </p:nvPr>
        </p:nvSpPr>
        <p:spPr/>
        <p:txBody>
          <a:bodyPr>
            <a:normAutofit fontScale="90000"/>
          </a:bodyPr>
          <a:lstStyle/>
          <a:p>
            <a:r>
              <a:rPr lang="en-US" dirty="0"/>
              <a:t>Machine Learning for NLP</a:t>
            </a:r>
          </a:p>
        </p:txBody>
      </p:sp>
      <p:sp>
        <p:nvSpPr>
          <p:cNvPr id="4" name="Slide Number Placeholder 3"/>
          <p:cNvSpPr>
            <a:spLocks noGrp="1"/>
          </p:cNvSpPr>
          <p:nvPr>
            <p:ph type="sldNum" sz="quarter" idx="12"/>
          </p:nvPr>
        </p:nvSpPr>
        <p:spPr/>
        <p:txBody>
          <a:bodyPr/>
          <a:lstStyle/>
          <a:p>
            <a:fld id="{E5445004-F4FB-5345-992E-498B4C43F562}" type="slidenum">
              <a:rPr lang="en-US" smtClean="0"/>
              <a:t>330</a:t>
            </a:fld>
            <a:endParaRPr lang="en-US"/>
          </a:p>
        </p:txBody>
      </p:sp>
      <p:grpSp>
        <p:nvGrpSpPr>
          <p:cNvPr id="3" name="Group 2"/>
          <p:cNvGrpSpPr/>
          <p:nvPr/>
        </p:nvGrpSpPr>
        <p:grpSpPr>
          <a:xfrm>
            <a:off x="-395" y="773466"/>
            <a:ext cx="1275904" cy="1557344"/>
            <a:chOff x="1423754" y="933909"/>
            <a:chExt cx="3469258" cy="4276343"/>
          </a:xfrm>
        </p:grpSpPr>
        <p:sp>
          <p:nvSpPr>
            <p:cNvPr id="8" name="Oval 7"/>
            <p:cNvSpPr/>
            <p:nvPr/>
          </p:nvSpPr>
          <p:spPr>
            <a:xfrm rot="18911076">
              <a:off x="2031178" y="933909"/>
              <a:ext cx="2861834" cy="4276343"/>
            </a:xfrm>
            <a:prstGeom prst="ellipse">
              <a:avLst/>
            </a:prstGeom>
            <a:solidFill>
              <a:srgbClr val="008000">
                <a:alpha val="61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TextBox 8"/>
            <p:cNvSpPr txBox="1"/>
            <p:nvPr/>
          </p:nvSpPr>
          <p:spPr>
            <a:xfrm>
              <a:off x="1423754" y="1904323"/>
              <a:ext cx="2759918" cy="807172"/>
            </a:xfrm>
            <a:prstGeom prst="rect">
              <a:avLst/>
            </a:prstGeom>
            <a:noFill/>
          </p:spPr>
          <p:txBody>
            <a:bodyPr wrap="square" rtlCol="0" anchor="t">
              <a:noAutofit/>
            </a:bodyPr>
            <a:lstStyle/>
            <a:p>
              <a:pPr algn="ctr"/>
              <a:r>
                <a:rPr lang="en-US" sz="1000" b="1" dirty="0" smtClean="0"/>
                <a:t>Linguistics</a:t>
              </a:r>
              <a:endParaRPr lang="en-US" sz="1000" dirty="0" smtClean="0"/>
            </a:p>
          </p:txBody>
        </p:sp>
      </p:grpSp>
      <p:grpSp>
        <p:nvGrpSpPr>
          <p:cNvPr id="5" name="Group 4"/>
          <p:cNvGrpSpPr/>
          <p:nvPr/>
        </p:nvGrpSpPr>
        <p:grpSpPr>
          <a:xfrm>
            <a:off x="765000" y="1031032"/>
            <a:ext cx="1572729" cy="1042213"/>
            <a:chOff x="3504907" y="1641164"/>
            <a:chExt cx="4276343" cy="2861834"/>
          </a:xfrm>
        </p:grpSpPr>
        <p:sp>
          <p:nvSpPr>
            <p:cNvPr id="10" name="Oval 9"/>
            <p:cNvSpPr/>
            <p:nvPr/>
          </p:nvSpPr>
          <p:spPr>
            <a:xfrm rot="2711175">
              <a:off x="4212162" y="933909"/>
              <a:ext cx="2861834" cy="4276343"/>
            </a:xfrm>
            <a:prstGeom prst="ellipse">
              <a:avLst/>
            </a:prstGeom>
            <a:solidFill>
              <a:srgbClr val="FF6600">
                <a:alpha val="63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TextBox 12"/>
            <p:cNvSpPr txBox="1"/>
            <p:nvPr/>
          </p:nvSpPr>
          <p:spPr>
            <a:xfrm>
              <a:off x="4739743" y="1904319"/>
              <a:ext cx="3014531" cy="807174"/>
            </a:xfrm>
            <a:prstGeom prst="rect">
              <a:avLst/>
            </a:prstGeom>
            <a:noFill/>
          </p:spPr>
          <p:txBody>
            <a:bodyPr wrap="square" rtlCol="0" anchor="t">
              <a:noAutofit/>
            </a:bodyPr>
            <a:lstStyle/>
            <a:p>
              <a:pPr algn="ctr"/>
              <a:r>
                <a:rPr lang="en-US" sz="1000" b="1" dirty="0" smtClean="0"/>
                <a:t>Mathematical Modeling</a:t>
              </a:r>
              <a:endParaRPr lang="en-US" sz="1000" dirty="0" smtClean="0"/>
            </a:p>
          </p:txBody>
        </p:sp>
      </p:grpSp>
      <p:grpSp>
        <p:nvGrpSpPr>
          <p:cNvPr id="16" name="Group 15"/>
          <p:cNvGrpSpPr/>
          <p:nvPr/>
        </p:nvGrpSpPr>
        <p:grpSpPr>
          <a:xfrm>
            <a:off x="1025110" y="1628685"/>
            <a:ext cx="1272462" cy="1557344"/>
            <a:chOff x="4212163" y="3282271"/>
            <a:chExt cx="3459899" cy="4276343"/>
          </a:xfrm>
        </p:grpSpPr>
        <p:sp>
          <p:nvSpPr>
            <p:cNvPr id="17" name="Oval 16"/>
            <p:cNvSpPr/>
            <p:nvPr/>
          </p:nvSpPr>
          <p:spPr>
            <a:xfrm rot="18911076">
              <a:off x="4212163" y="3282271"/>
              <a:ext cx="2861834" cy="4276343"/>
            </a:xfrm>
            <a:prstGeom prst="ellipse">
              <a:avLst/>
            </a:prstGeom>
            <a:solidFill>
              <a:srgbClr val="FF0000">
                <a:alpha val="59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TextBox 17"/>
            <p:cNvSpPr txBox="1"/>
            <p:nvPr/>
          </p:nvSpPr>
          <p:spPr>
            <a:xfrm>
              <a:off x="4852129" y="5417178"/>
              <a:ext cx="2819933" cy="792673"/>
            </a:xfrm>
            <a:prstGeom prst="rect">
              <a:avLst/>
            </a:prstGeom>
            <a:noFill/>
          </p:spPr>
          <p:txBody>
            <a:bodyPr wrap="square" rtlCol="0" anchor="t">
              <a:noAutofit/>
            </a:bodyPr>
            <a:lstStyle/>
            <a:p>
              <a:pPr algn="ctr"/>
              <a:r>
                <a:rPr lang="en-US" sz="1000" b="1" dirty="0"/>
                <a:t>Machine </a:t>
              </a:r>
              <a:r>
                <a:rPr lang="en-US" sz="1000" b="1" dirty="0" smtClean="0"/>
                <a:t>Learning</a:t>
              </a:r>
              <a:endParaRPr lang="en-US" sz="1000" dirty="0"/>
            </a:p>
          </p:txBody>
        </p:sp>
      </p:grpSp>
      <p:grpSp>
        <p:nvGrpSpPr>
          <p:cNvPr id="21" name="Group 20"/>
          <p:cNvGrpSpPr/>
          <p:nvPr/>
        </p:nvGrpSpPr>
        <p:grpSpPr>
          <a:xfrm>
            <a:off x="-37110" y="1886250"/>
            <a:ext cx="1572729" cy="1042213"/>
            <a:chOff x="1323924" y="3989526"/>
            <a:chExt cx="4276343" cy="2861834"/>
          </a:xfrm>
        </p:grpSpPr>
        <p:sp>
          <p:nvSpPr>
            <p:cNvPr id="22" name="Oval 21"/>
            <p:cNvSpPr/>
            <p:nvPr/>
          </p:nvSpPr>
          <p:spPr>
            <a:xfrm rot="2711175">
              <a:off x="2031179" y="3282271"/>
              <a:ext cx="2861834" cy="4276343"/>
            </a:xfrm>
            <a:prstGeom prst="ellipse">
              <a:avLst/>
            </a:prstGeom>
            <a:solidFill>
              <a:srgbClr val="0000FF">
                <a:alpha val="58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TextBox 22"/>
            <p:cNvSpPr txBox="1"/>
            <p:nvPr/>
          </p:nvSpPr>
          <p:spPr>
            <a:xfrm>
              <a:off x="1424828" y="5443098"/>
              <a:ext cx="2758844" cy="766754"/>
            </a:xfrm>
            <a:prstGeom prst="rect">
              <a:avLst/>
            </a:prstGeom>
            <a:noFill/>
          </p:spPr>
          <p:txBody>
            <a:bodyPr wrap="square" rtlCol="0" anchor="t">
              <a:noAutofit/>
            </a:bodyPr>
            <a:lstStyle/>
            <a:p>
              <a:pPr algn="ctr"/>
              <a:r>
                <a:rPr lang="en-US" sz="1000" b="1" dirty="0"/>
                <a:t>Combinatorial Optimization</a:t>
              </a:r>
              <a:endParaRPr lang="en-US" sz="1000" dirty="0"/>
            </a:p>
          </p:txBody>
        </p:sp>
      </p:grpSp>
      <p:sp>
        <p:nvSpPr>
          <p:cNvPr id="25" name="Content Placeholder 4"/>
          <p:cNvSpPr txBox="1">
            <a:spLocks/>
          </p:cNvSpPr>
          <p:nvPr/>
        </p:nvSpPr>
        <p:spPr>
          <a:xfrm>
            <a:off x="257251" y="3186445"/>
            <a:ext cx="1715301" cy="2517182"/>
          </a:xfrm>
          <a:prstGeom prst="rect">
            <a:avLst/>
          </a:prstGeom>
          <a:solidFill>
            <a:srgbClr val="0000FF">
              <a:alpha val="55000"/>
            </a:srgbClr>
          </a:solidFill>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400" b="1" dirty="0" smtClean="0"/>
              <a:t>Inference</a:t>
            </a:r>
            <a:r>
              <a:rPr lang="en-US" sz="2400" dirty="0" smtClean="0"/>
              <a:t> finds the best structure for a new sentence</a:t>
            </a:r>
          </a:p>
        </p:txBody>
      </p:sp>
      <p:pic>
        <p:nvPicPr>
          <p:cNvPr id="7" name="Picture 6" descr="latex-image-1.pd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2774158" y="3258314"/>
            <a:ext cx="4991100" cy="774700"/>
          </a:xfrm>
          <a:prstGeom prst="rect">
            <a:avLst/>
          </a:prstGeom>
        </p:spPr>
      </p:pic>
      <p:grpSp>
        <p:nvGrpSpPr>
          <p:cNvPr id="44" name="Group 43"/>
          <p:cNvGrpSpPr/>
          <p:nvPr/>
        </p:nvGrpSpPr>
        <p:grpSpPr>
          <a:xfrm>
            <a:off x="2651565" y="4328218"/>
            <a:ext cx="5371886" cy="1051870"/>
            <a:chOff x="2651565" y="4328218"/>
            <a:chExt cx="5371886" cy="1051870"/>
          </a:xfrm>
        </p:grpSpPr>
        <p:grpSp>
          <p:nvGrpSpPr>
            <p:cNvPr id="27" name="Group 26"/>
            <p:cNvGrpSpPr/>
            <p:nvPr/>
          </p:nvGrpSpPr>
          <p:grpSpPr>
            <a:xfrm>
              <a:off x="2651565" y="4328218"/>
              <a:ext cx="5371886" cy="1051870"/>
              <a:chOff x="3910814" y="2526494"/>
              <a:chExt cx="3937505" cy="778854"/>
            </a:xfrm>
          </p:grpSpPr>
          <p:sp>
            <p:nvSpPr>
              <p:cNvPr id="29" name="TextBox 28"/>
              <p:cNvSpPr txBox="1"/>
              <p:nvPr/>
            </p:nvSpPr>
            <p:spPr>
              <a:xfrm>
                <a:off x="3910814" y="3057571"/>
                <a:ext cx="3937505" cy="247777"/>
              </a:xfrm>
              <a:prstGeom prst="rect">
                <a:avLst/>
              </a:prstGeom>
              <a:solidFill>
                <a:schemeClr val="accent2">
                  <a:lumMod val="40000"/>
                  <a:lumOff val="60000"/>
                </a:schemeClr>
              </a:solidFill>
              <a:ln>
                <a:noFill/>
              </a:ln>
              <a:effectLst>
                <a:outerShdw blurRad="127000" dist="127000" dir="12540000" algn="tl" rotWithShape="0">
                  <a:srgbClr val="000000">
                    <a:alpha val="43000"/>
                  </a:srgbClr>
                </a:outerShdw>
              </a:effectLst>
            </p:spPr>
            <p:txBody>
              <a:bodyPr wrap="square" tIns="0" rtlCol="0" anchor="ctr">
                <a:noAutofit/>
              </a:bodyPr>
              <a:lstStyle/>
              <a:p>
                <a:r>
                  <a:rPr lang="en-US" dirty="0" err="1" smtClean="0">
                    <a:latin typeface="Times New Roman"/>
                    <a:cs typeface="Times New Roman"/>
                  </a:rPr>
                  <a:t>x</a:t>
                </a:r>
                <a:r>
                  <a:rPr lang="en-US" baseline="-25000" dirty="0" err="1" smtClean="0">
                    <a:latin typeface="Times New Roman"/>
                    <a:cs typeface="Times New Roman"/>
                  </a:rPr>
                  <a:t>new</a:t>
                </a:r>
                <a:r>
                  <a:rPr lang="en-US" dirty="0" smtClean="0">
                    <a:latin typeface="Times New Roman"/>
                    <a:cs typeface="Times New Roman"/>
                  </a:rPr>
                  <a:t>:</a:t>
                </a:r>
                <a:endParaRPr lang="en-US" dirty="0">
                  <a:latin typeface="Times New Roman"/>
                  <a:cs typeface="Times New Roman"/>
                </a:endParaRPr>
              </a:p>
            </p:txBody>
          </p:sp>
          <p:sp>
            <p:nvSpPr>
              <p:cNvPr id="30" name="TextBox 29"/>
              <p:cNvSpPr txBox="1"/>
              <p:nvPr/>
            </p:nvSpPr>
            <p:spPr>
              <a:xfrm>
                <a:off x="3910814" y="2526494"/>
                <a:ext cx="3937505" cy="531077"/>
              </a:xfrm>
              <a:prstGeom prst="rect">
                <a:avLst/>
              </a:prstGeom>
              <a:solidFill>
                <a:schemeClr val="accent6">
                  <a:lumMod val="40000"/>
                  <a:lumOff val="60000"/>
                </a:schemeClr>
              </a:solidFill>
              <a:ln>
                <a:noFill/>
              </a:ln>
              <a:effectLst>
                <a:outerShdw blurRad="127000" dist="127000" dir="12540000" algn="tl" rotWithShape="0">
                  <a:srgbClr val="000000">
                    <a:alpha val="43000"/>
                  </a:srgbClr>
                </a:outerShdw>
              </a:effectLst>
            </p:spPr>
            <p:txBody>
              <a:bodyPr wrap="square" rtlCol="0" anchor="b">
                <a:noAutofit/>
              </a:bodyPr>
              <a:lstStyle/>
              <a:p>
                <a:r>
                  <a:rPr lang="en-US" dirty="0" smtClean="0">
                    <a:latin typeface="Times New Roman"/>
                    <a:cs typeface="Times New Roman"/>
                  </a:rPr>
                  <a:t>y</a:t>
                </a:r>
                <a:r>
                  <a:rPr lang="en-US" baseline="30000" dirty="0" smtClean="0">
                    <a:latin typeface="Times New Roman"/>
                    <a:cs typeface="Times New Roman"/>
                  </a:rPr>
                  <a:t>*</a:t>
                </a:r>
                <a:r>
                  <a:rPr lang="en-US" dirty="0" smtClean="0">
                    <a:latin typeface="Times New Roman"/>
                    <a:cs typeface="Times New Roman"/>
                  </a:rPr>
                  <a:t>:</a:t>
                </a:r>
                <a:endParaRPr lang="en-US" sz="1600" dirty="0">
                  <a:latin typeface="Courier New"/>
                  <a:cs typeface="Courier New"/>
                </a:endParaRPr>
              </a:p>
            </p:txBody>
          </p:sp>
          <p:sp>
            <p:nvSpPr>
              <p:cNvPr id="31" name="Rectangle 30"/>
              <p:cNvSpPr/>
              <p:nvPr/>
            </p:nvSpPr>
            <p:spPr>
              <a:xfrm>
                <a:off x="3910814" y="2526494"/>
                <a:ext cx="3937505" cy="778854"/>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pic>
          <p:nvPicPr>
            <p:cNvPr id="32" name="Picture 31" descr="alice-saw-bob.pd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222925" y="4455041"/>
              <a:ext cx="4722538" cy="839562"/>
            </a:xfrm>
            <a:prstGeom prst="rect">
              <a:avLst/>
            </a:prstGeom>
          </p:spPr>
        </p:pic>
      </p:grpSp>
      <p:sp>
        <p:nvSpPr>
          <p:cNvPr id="43" name="Rectangle 42"/>
          <p:cNvSpPr/>
          <p:nvPr/>
        </p:nvSpPr>
        <p:spPr>
          <a:xfrm>
            <a:off x="2487630" y="1141263"/>
            <a:ext cx="6347205" cy="1938992"/>
          </a:xfrm>
          <a:prstGeom prst="rect">
            <a:avLst/>
          </a:prstGeom>
        </p:spPr>
        <p:txBody>
          <a:bodyPr wrap="square">
            <a:spAutoFit/>
          </a:bodyPr>
          <a:lstStyle/>
          <a:p>
            <a:pPr marL="342900" indent="-342900">
              <a:buFont typeface="Arial"/>
              <a:buChar char="•"/>
            </a:pPr>
            <a:r>
              <a:rPr lang="en-US" sz="2400" dirty="0" smtClean="0">
                <a:cs typeface="Times New Roman"/>
              </a:rPr>
              <a:t>Given a </a:t>
            </a:r>
            <a:r>
              <a:rPr lang="en-US" sz="2400" b="1" dirty="0" smtClean="0">
                <a:cs typeface="Times New Roman"/>
              </a:rPr>
              <a:t>new sentence, </a:t>
            </a:r>
            <a:r>
              <a:rPr lang="en-US" sz="2400" dirty="0" err="1" smtClean="0">
                <a:latin typeface="Times New Roman"/>
                <a:cs typeface="Times New Roman"/>
              </a:rPr>
              <a:t>x</a:t>
            </a:r>
            <a:r>
              <a:rPr lang="en-US" sz="2400" baseline="-25000" dirty="0" err="1" smtClean="0">
                <a:latin typeface="Times New Roman"/>
                <a:cs typeface="Times New Roman"/>
              </a:rPr>
              <a:t>new</a:t>
            </a:r>
            <a:endParaRPr lang="en-US" sz="2400" dirty="0" smtClean="0">
              <a:latin typeface="Times New Roman"/>
              <a:cs typeface="Times New Roman"/>
            </a:endParaRPr>
          </a:p>
          <a:p>
            <a:pPr marL="342900" indent="-342900">
              <a:buFont typeface="Arial"/>
              <a:buChar char="•"/>
            </a:pPr>
            <a:r>
              <a:rPr lang="en-US" sz="2400" dirty="0" smtClean="0">
                <a:cs typeface="Times New Roman"/>
              </a:rPr>
              <a:t>Search over the </a:t>
            </a:r>
            <a:r>
              <a:rPr lang="en-US" sz="2400" b="1" dirty="0" smtClean="0">
                <a:cs typeface="Times New Roman"/>
              </a:rPr>
              <a:t>set of all possible structures </a:t>
            </a:r>
            <a:r>
              <a:rPr lang="en-US" sz="2400" dirty="0" smtClean="0">
                <a:cs typeface="Times New Roman"/>
              </a:rPr>
              <a:t>(often exponential in size of </a:t>
            </a:r>
            <a:r>
              <a:rPr lang="en-US" sz="2400" dirty="0" err="1" smtClean="0">
                <a:latin typeface="Times New Roman"/>
                <a:cs typeface="Times New Roman"/>
              </a:rPr>
              <a:t>x</a:t>
            </a:r>
            <a:r>
              <a:rPr lang="en-US" sz="2400" baseline="-25000" dirty="0" err="1" smtClean="0">
                <a:latin typeface="Times New Roman"/>
                <a:cs typeface="Times New Roman"/>
              </a:rPr>
              <a:t>new</a:t>
            </a:r>
            <a:r>
              <a:rPr lang="en-US" sz="2400" dirty="0" smtClean="0">
                <a:cs typeface="Times New Roman"/>
              </a:rPr>
              <a:t>)</a:t>
            </a:r>
          </a:p>
          <a:p>
            <a:pPr marL="342900" indent="-342900">
              <a:buFont typeface="Arial"/>
              <a:buChar char="•"/>
            </a:pPr>
            <a:r>
              <a:rPr lang="en-US" sz="2400" dirty="0" smtClean="0">
                <a:cs typeface="Times New Roman"/>
              </a:rPr>
              <a:t>Return the </a:t>
            </a:r>
            <a:r>
              <a:rPr lang="en-US" sz="2400" b="1" dirty="0" smtClean="0">
                <a:cs typeface="Times New Roman"/>
              </a:rPr>
              <a:t>highest scoring </a:t>
            </a:r>
            <a:r>
              <a:rPr lang="en-US" sz="2400" dirty="0" smtClean="0">
                <a:cs typeface="Times New Roman"/>
              </a:rPr>
              <a:t>structure, </a:t>
            </a:r>
            <a:r>
              <a:rPr lang="en-US" sz="2400" dirty="0" smtClean="0">
                <a:latin typeface="Times New Roman"/>
                <a:cs typeface="Times New Roman"/>
              </a:rPr>
              <a:t>y</a:t>
            </a:r>
            <a:r>
              <a:rPr lang="en-US" sz="2400" baseline="30000" dirty="0">
                <a:latin typeface="Times New Roman"/>
                <a:cs typeface="Times New Roman"/>
              </a:rPr>
              <a:t>*</a:t>
            </a:r>
            <a:endParaRPr lang="en-US" sz="2400" dirty="0">
              <a:latin typeface="Times New Roman"/>
              <a:cs typeface="Times New Roman"/>
            </a:endParaRPr>
          </a:p>
          <a:p>
            <a:pPr marL="342900" indent="-342900">
              <a:buFont typeface="Arial"/>
              <a:buChar char="•"/>
            </a:pPr>
            <a:endParaRPr lang="en-US" sz="2400" dirty="0" smtClean="0">
              <a:cs typeface="Times New Roman"/>
            </a:endParaRPr>
          </a:p>
        </p:txBody>
      </p:sp>
      <p:sp>
        <p:nvSpPr>
          <p:cNvPr id="46" name="Content Placeholder 4"/>
          <p:cNvSpPr txBox="1">
            <a:spLocks/>
          </p:cNvSpPr>
          <p:nvPr/>
        </p:nvSpPr>
        <p:spPr>
          <a:xfrm>
            <a:off x="259591" y="5803888"/>
            <a:ext cx="1712961" cy="988976"/>
          </a:xfrm>
          <a:prstGeom prst="rect">
            <a:avLst/>
          </a:prstGeom>
          <a:solidFill>
            <a:srgbClr val="0000FF">
              <a:alpha val="55000"/>
            </a:srgbClr>
          </a:solidFill>
        </p:spPr>
        <p:txBody>
          <a:bodyPr anchor="ctr">
            <a:normAutofit fontScale="70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400" b="1" dirty="0" smtClean="0"/>
              <a:t>(</a:t>
            </a:r>
            <a:r>
              <a:rPr lang="en-US" sz="2400" dirty="0" smtClean="0"/>
              <a:t>Inference is usually called as a </a:t>
            </a:r>
            <a:r>
              <a:rPr lang="en-US" sz="2400" b="1" dirty="0" smtClean="0"/>
              <a:t>subroutine</a:t>
            </a:r>
            <a:r>
              <a:rPr lang="en-US" sz="2400" dirty="0" smtClean="0"/>
              <a:t> in learning)</a:t>
            </a:r>
          </a:p>
        </p:txBody>
      </p:sp>
    </p:spTree>
    <p:extLst>
      <p:ext uri="{BB962C8B-B14F-4D97-AF65-F5344CB8AC3E}">
        <p14:creationId xmlns:p14="http://schemas.microsoft.com/office/powerpoint/2010/main" val="144420446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3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2651565" y="4328218"/>
            <a:ext cx="5371886" cy="1051870"/>
            <a:chOff x="2651565" y="1360645"/>
            <a:chExt cx="5371886" cy="1051870"/>
          </a:xfrm>
        </p:grpSpPr>
        <p:grpSp>
          <p:nvGrpSpPr>
            <p:cNvPr id="33" name="Group 32"/>
            <p:cNvGrpSpPr/>
            <p:nvPr/>
          </p:nvGrpSpPr>
          <p:grpSpPr>
            <a:xfrm>
              <a:off x="2651565" y="1360645"/>
              <a:ext cx="5371886" cy="1051870"/>
              <a:chOff x="3910814" y="2526494"/>
              <a:chExt cx="3937505" cy="778854"/>
            </a:xfrm>
          </p:grpSpPr>
          <p:sp>
            <p:nvSpPr>
              <p:cNvPr id="34" name="TextBox 33"/>
              <p:cNvSpPr txBox="1"/>
              <p:nvPr/>
            </p:nvSpPr>
            <p:spPr>
              <a:xfrm>
                <a:off x="3910814" y="3057571"/>
                <a:ext cx="3937505" cy="247777"/>
              </a:xfrm>
              <a:prstGeom prst="rect">
                <a:avLst/>
              </a:prstGeom>
              <a:solidFill>
                <a:schemeClr val="accent2">
                  <a:lumMod val="40000"/>
                  <a:lumOff val="60000"/>
                </a:schemeClr>
              </a:solidFill>
              <a:ln>
                <a:noFill/>
              </a:ln>
              <a:effectLst>
                <a:outerShdw blurRad="127000" dist="127000" dir="12540000" algn="tl" rotWithShape="0">
                  <a:srgbClr val="000000">
                    <a:alpha val="43000"/>
                  </a:srgbClr>
                </a:outerShdw>
              </a:effectLst>
            </p:spPr>
            <p:txBody>
              <a:bodyPr wrap="square" tIns="0" rtlCol="0" anchor="ctr">
                <a:noAutofit/>
              </a:bodyPr>
              <a:lstStyle/>
              <a:p>
                <a:r>
                  <a:rPr lang="en-US" dirty="0" err="1" smtClean="0">
                    <a:latin typeface="Times New Roman"/>
                    <a:cs typeface="Times New Roman"/>
                  </a:rPr>
                  <a:t>x</a:t>
                </a:r>
                <a:r>
                  <a:rPr lang="en-US" baseline="-25000" dirty="0" err="1" smtClean="0">
                    <a:latin typeface="Times New Roman"/>
                    <a:cs typeface="Times New Roman"/>
                  </a:rPr>
                  <a:t>new</a:t>
                </a:r>
                <a:r>
                  <a:rPr lang="en-US" dirty="0" smtClean="0">
                    <a:latin typeface="Times New Roman"/>
                    <a:cs typeface="Times New Roman"/>
                  </a:rPr>
                  <a:t>:</a:t>
                </a:r>
                <a:endParaRPr lang="en-US" dirty="0">
                  <a:latin typeface="Times New Roman"/>
                  <a:cs typeface="Times New Roman"/>
                </a:endParaRPr>
              </a:p>
            </p:txBody>
          </p:sp>
          <p:sp>
            <p:nvSpPr>
              <p:cNvPr id="35" name="TextBox 34"/>
              <p:cNvSpPr txBox="1"/>
              <p:nvPr/>
            </p:nvSpPr>
            <p:spPr>
              <a:xfrm>
                <a:off x="3910814" y="2526494"/>
                <a:ext cx="3937505" cy="531077"/>
              </a:xfrm>
              <a:prstGeom prst="rect">
                <a:avLst/>
              </a:prstGeom>
              <a:solidFill>
                <a:schemeClr val="accent6">
                  <a:lumMod val="40000"/>
                  <a:lumOff val="60000"/>
                </a:schemeClr>
              </a:solidFill>
              <a:ln>
                <a:noFill/>
              </a:ln>
              <a:effectLst>
                <a:outerShdw blurRad="127000" dist="127000" dir="12540000" algn="tl" rotWithShape="0">
                  <a:srgbClr val="000000">
                    <a:alpha val="43000"/>
                  </a:srgbClr>
                </a:outerShdw>
              </a:effectLst>
            </p:spPr>
            <p:txBody>
              <a:bodyPr wrap="square" rtlCol="0" anchor="b">
                <a:noAutofit/>
              </a:bodyPr>
              <a:lstStyle/>
              <a:p>
                <a:r>
                  <a:rPr lang="en-US" dirty="0" smtClean="0">
                    <a:latin typeface="Times New Roman"/>
                    <a:cs typeface="Times New Roman"/>
                  </a:rPr>
                  <a:t>y</a:t>
                </a:r>
                <a:r>
                  <a:rPr lang="en-US" baseline="30000" dirty="0" smtClean="0">
                    <a:latin typeface="Times New Roman"/>
                    <a:cs typeface="Times New Roman"/>
                  </a:rPr>
                  <a:t>*</a:t>
                </a:r>
                <a:r>
                  <a:rPr lang="en-US" dirty="0" smtClean="0">
                    <a:latin typeface="Times New Roman"/>
                    <a:cs typeface="Times New Roman"/>
                  </a:rPr>
                  <a:t>:</a:t>
                </a:r>
                <a:endParaRPr lang="en-US" sz="1600" dirty="0">
                  <a:latin typeface="Courier New"/>
                  <a:cs typeface="Courier New"/>
                </a:endParaRPr>
              </a:p>
            </p:txBody>
          </p:sp>
          <p:sp>
            <p:nvSpPr>
              <p:cNvPr id="36" name="Rectangle 35"/>
              <p:cNvSpPr/>
              <p:nvPr/>
            </p:nvSpPr>
            <p:spPr>
              <a:xfrm>
                <a:off x="3910814" y="2526494"/>
                <a:ext cx="3937505" cy="778854"/>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pic>
          <p:nvPicPr>
            <p:cNvPr id="37" name="Picture 36" descr="alice-saw-bob.pdf"/>
            <p:cNvPicPr>
              <a:picLocks noChangeAspect="1"/>
            </p:cNvPicPr>
            <p:nvPr/>
          </p:nvPicPr>
          <p:blipFill rotWithShape="1">
            <a:blip r:embed="rId3">
              <a:extLst>
                <a:ext uri="{28A0092B-C50C-407E-A947-70E740481C1C}">
                  <a14:useLocalDpi xmlns:a14="http://schemas.microsoft.com/office/drawing/2010/main"/>
                </a:ext>
              </a:extLst>
            </a:blip>
            <a:srcRect t="70324"/>
            <a:stretch/>
          </p:blipFill>
          <p:spPr>
            <a:xfrm>
              <a:off x="3222925" y="2077882"/>
              <a:ext cx="4722538" cy="249147"/>
            </a:xfrm>
            <a:prstGeom prst="rect">
              <a:avLst/>
            </a:prstGeom>
          </p:spPr>
        </p:pic>
      </p:grpSp>
      <p:sp>
        <p:nvSpPr>
          <p:cNvPr id="2" name="Title 1"/>
          <p:cNvSpPr>
            <a:spLocks noGrp="1"/>
          </p:cNvSpPr>
          <p:nvPr>
            <p:ph type="title"/>
          </p:nvPr>
        </p:nvSpPr>
        <p:spPr/>
        <p:txBody>
          <a:bodyPr>
            <a:normAutofit fontScale="90000"/>
          </a:bodyPr>
          <a:lstStyle/>
          <a:p>
            <a:r>
              <a:rPr lang="en-US" dirty="0"/>
              <a:t>Machine Learning for NLP</a:t>
            </a:r>
          </a:p>
        </p:txBody>
      </p:sp>
      <p:sp>
        <p:nvSpPr>
          <p:cNvPr id="4" name="Slide Number Placeholder 3"/>
          <p:cNvSpPr>
            <a:spLocks noGrp="1"/>
          </p:cNvSpPr>
          <p:nvPr>
            <p:ph type="sldNum" sz="quarter" idx="12"/>
          </p:nvPr>
        </p:nvSpPr>
        <p:spPr/>
        <p:txBody>
          <a:bodyPr/>
          <a:lstStyle/>
          <a:p>
            <a:fld id="{E5445004-F4FB-5345-992E-498B4C43F562}" type="slidenum">
              <a:rPr lang="en-US" smtClean="0"/>
              <a:t>331</a:t>
            </a:fld>
            <a:endParaRPr lang="en-US"/>
          </a:p>
        </p:txBody>
      </p:sp>
      <p:grpSp>
        <p:nvGrpSpPr>
          <p:cNvPr id="3" name="Group 2"/>
          <p:cNvGrpSpPr/>
          <p:nvPr/>
        </p:nvGrpSpPr>
        <p:grpSpPr>
          <a:xfrm>
            <a:off x="-395" y="773466"/>
            <a:ext cx="1275904" cy="1557344"/>
            <a:chOff x="1423754" y="933909"/>
            <a:chExt cx="3469258" cy="4276343"/>
          </a:xfrm>
        </p:grpSpPr>
        <p:sp>
          <p:nvSpPr>
            <p:cNvPr id="8" name="Oval 7"/>
            <p:cNvSpPr/>
            <p:nvPr/>
          </p:nvSpPr>
          <p:spPr>
            <a:xfrm rot="18911076">
              <a:off x="2031178" y="933909"/>
              <a:ext cx="2861834" cy="4276343"/>
            </a:xfrm>
            <a:prstGeom prst="ellipse">
              <a:avLst/>
            </a:prstGeom>
            <a:solidFill>
              <a:srgbClr val="008000">
                <a:alpha val="61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TextBox 8"/>
            <p:cNvSpPr txBox="1"/>
            <p:nvPr/>
          </p:nvSpPr>
          <p:spPr>
            <a:xfrm>
              <a:off x="1423754" y="1904323"/>
              <a:ext cx="2759918" cy="807172"/>
            </a:xfrm>
            <a:prstGeom prst="rect">
              <a:avLst/>
            </a:prstGeom>
            <a:noFill/>
          </p:spPr>
          <p:txBody>
            <a:bodyPr wrap="square" rtlCol="0" anchor="t">
              <a:noAutofit/>
            </a:bodyPr>
            <a:lstStyle/>
            <a:p>
              <a:pPr algn="ctr"/>
              <a:r>
                <a:rPr lang="en-US" sz="1000" b="1" dirty="0" smtClean="0"/>
                <a:t>Linguistics</a:t>
              </a:r>
              <a:endParaRPr lang="en-US" sz="1000" dirty="0" smtClean="0"/>
            </a:p>
          </p:txBody>
        </p:sp>
      </p:grpSp>
      <p:grpSp>
        <p:nvGrpSpPr>
          <p:cNvPr id="5" name="Group 4"/>
          <p:cNvGrpSpPr/>
          <p:nvPr/>
        </p:nvGrpSpPr>
        <p:grpSpPr>
          <a:xfrm>
            <a:off x="765000" y="1031032"/>
            <a:ext cx="1572729" cy="1042213"/>
            <a:chOff x="3504907" y="1641164"/>
            <a:chExt cx="4276343" cy="2861834"/>
          </a:xfrm>
        </p:grpSpPr>
        <p:sp>
          <p:nvSpPr>
            <p:cNvPr id="10" name="Oval 9"/>
            <p:cNvSpPr/>
            <p:nvPr/>
          </p:nvSpPr>
          <p:spPr>
            <a:xfrm rot="2711175">
              <a:off x="4212162" y="933909"/>
              <a:ext cx="2861834" cy="4276343"/>
            </a:xfrm>
            <a:prstGeom prst="ellipse">
              <a:avLst/>
            </a:prstGeom>
            <a:solidFill>
              <a:srgbClr val="FF6600">
                <a:alpha val="63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TextBox 12"/>
            <p:cNvSpPr txBox="1"/>
            <p:nvPr/>
          </p:nvSpPr>
          <p:spPr>
            <a:xfrm>
              <a:off x="4739743" y="1904319"/>
              <a:ext cx="3014531" cy="807174"/>
            </a:xfrm>
            <a:prstGeom prst="rect">
              <a:avLst/>
            </a:prstGeom>
            <a:noFill/>
          </p:spPr>
          <p:txBody>
            <a:bodyPr wrap="square" rtlCol="0" anchor="t">
              <a:noAutofit/>
            </a:bodyPr>
            <a:lstStyle/>
            <a:p>
              <a:pPr algn="ctr"/>
              <a:r>
                <a:rPr lang="en-US" sz="1000" b="1" dirty="0" smtClean="0"/>
                <a:t>Mathematical Modeling</a:t>
              </a:r>
              <a:endParaRPr lang="en-US" sz="1000" dirty="0" smtClean="0"/>
            </a:p>
          </p:txBody>
        </p:sp>
      </p:grpSp>
      <p:grpSp>
        <p:nvGrpSpPr>
          <p:cNvPr id="16" name="Group 15"/>
          <p:cNvGrpSpPr/>
          <p:nvPr/>
        </p:nvGrpSpPr>
        <p:grpSpPr>
          <a:xfrm>
            <a:off x="1025110" y="1628685"/>
            <a:ext cx="1272462" cy="1557344"/>
            <a:chOff x="4212163" y="3282271"/>
            <a:chExt cx="3459899" cy="4276343"/>
          </a:xfrm>
        </p:grpSpPr>
        <p:sp>
          <p:nvSpPr>
            <p:cNvPr id="17" name="Oval 16"/>
            <p:cNvSpPr/>
            <p:nvPr/>
          </p:nvSpPr>
          <p:spPr>
            <a:xfrm rot="18911076">
              <a:off x="4212163" y="3282271"/>
              <a:ext cx="2861834" cy="4276343"/>
            </a:xfrm>
            <a:prstGeom prst="ellipse">
              <a:avLst/>
            </a:prstGeom>
            <a:solidFill>
              <a:srgbClr val="FF0000">
                <a:alpha val="59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TextBox 17"/>
            <p:cNvSpPr txBox="1"/>
            <p:nvPr/>
          </p:nvSpPr>
          <p:spPr>
            <a:xfrm>
              <a:off x="4852129" y="5417178"/>
              <a:ext cx="2819933" cy="792673"/>
            </a:xfrm>
            <a:prstGeom prst="rect">
              <a:avLst/>
            </a:prstGeom>
            <a:noFill/>
          </p:spPr>
          <p:txBody>
            <a:bodyPr wrap="square" rtlCol="0" anchor="t">
              <a:noAutofit/>
            </a:bodyPr>
            <a:lstStyle/>
            <a:p>
              <a:pPr algn="ctr"/>
              <a:r>
                <a:rPr lang="en-US" sz="1000" b="1" dirty="0"/>
                <a:t>Machine </a:t>
              </a:r>
              <a:r>
                <a:rPr lang="en-US" sz="1000" b="1" dirty="0" smtClean="0"/>
                <a:t>Learning</a:t>
              </a:r>
              <a:endParaRPr lang="en-US" sz="1000" dirty="0"/>
            </a:p>
          </p:txBody>
        </p:sp>
      </p:grpSp>
      <p:grpSp>
        <p:nvGrpSpPr>
          <p:cNvPr id="21" name="Group 20"/>
          <p:cNvGrpSpPr/>
          <p:nvPr/>
        </p:nvGrpSpPr>
        <p:grpSpPr>
          <a:xfrm>
            <a:off x="-37110" y="1886250"/>
            <a:ext cx="1572729" cy="1042213"/>
            <a:chOff x="1323924" y="3989526"/>
            <a:chExt cx="4276343" cy="2861834"/>
          </a:xfrm>
        </p:grpSpPr>
        <p:sp>
          <p:nvSpPr>
            <p:cNvPr id="22" name="Oval 21"/>
            <p:cNvSpPr/>
            <p:nvPr/>
          </p:nvSpPr>
          <p:spPr>
            <a:xfrm rot="2711175">
              <a:off x="2031179" y="3282271"/>
              <a:ext cx="2861834" cy="4276343"/>
            </a:xfrm>
            <a:prstGeom prst="ellipse">
              <a:avLst/>
            </a:prstGeom>
            <a:solidFill>
              <a:srgbClr val="0000FF">
                <a:alpha val="58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TextBox 22"/>
            <p:cNvSpPr txBox="1"/>
            <p:nvPr/>
          </p:nvSpPr>
          <p:spPr>
            <a:xfrm>
              <a:off x="1424828" y="5443098"/>
              <a:ext cx="2758844" cy="766754"/>
            </a:xfrm>
            <a:prstGeom prst="rect">
              <a:avLst/>
            </a:prstGeom>
            <a:noFill/>
          </p:spPr>
          <p:txBody>
            <a:bodyPr wrap="square" rtlCol="0" anchor="t">
              <a:noAutofit/>
            </a:bodyPr>
            <a:lstStyle/>
            <a:p>
              <a:pPr algn="ctr"/>
              <a:r>
                <a:rPr lang="en-US" sz="1000" b="1" dirty="0"/>
                <a:t>Combinatorial Optimization</a:t>
              </a:r>
              <a:endParaRPr lang="en-US" sz="1000" dirty="0"/>
            </a:p>
          </p:txBody>
        </p:sp>
      </p:grpSp>
      <p:sp>
        <p:nvSpPr>
          <p:cNvPr id="25" name="Content Placeholder 4"/>
          <p:cNvSpPr txBox="1">
            <a:spLocks/>
          </p:cNvSpPr>
          <p:nvPr/>
        </p:nvSpPr>
        <p:spPr>
          <a:xfrm>
            <a:off x="257251" y="3186445"/>
            <a:ext cx="1715301" cy="2517182"/>
          </a:xfrm>
          <a:prstGeom prst="rect">
            <a:avLst/>
          </a:prstGeom>
          <a:solidFill>
            <a:srgbClr val="0000FF">
              <a:alpha val="55000"/>
            </a:srgbClr>
          </a:solidFill>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400" b="1" dirty="0" smtClean="0"/>
              <a:t>Inference</a:t>
            </a:r>
            <a:r>
              <a:rPr lang="en-US" sz="2400" dirty="0" smtClean="0"/>
              <a:t> finds the best structure for a new sentence</a:t>
            </a:r>
          </a:p>
        </p:txBody>
      </p:sp>
      <p:pic>
        <p:nvPicPr>
          <p:cNvPr id="7" name="Picture 6" descr="latex-image-1.pdf"/>
          <p:cNvPicPr>
            <a:picLocks noChangeAspect="1"/>
          </p:cNvPicPr>
          <p:nvPr/>
        </p:nvPicPr>
        <p:blipFill rotWithShape="1">
          <a:blip r:embed="rId4">
            <a:extLst>
              <a:ext uri="{28A0092B-C50C-407E-A947-70E740481C1C}">
                <a14:useLocalDpi xmlns:a14="http://schemas.microsoft.com/office/drawing/2010/main"/>
              </a:ext>
            </a:extLst>
          </a:blip>
          <a:srcRect r="79844"/>
          <a:stretch/>
        </p:blipFill>
        <p:spPr>
          <a:xfrm>
            <a:off x="2774158" y="3258314"/>
            <a:ext cx="1005973" cy="774700"/>
          </a:xfrm>
          <a:prstGeom prst="rect">
            <a:avLst/>
          </a:prstGeom>
        </p:spPr>
      </p:pic>
      <p:grpSp>
        <p:nvGrpSpPr>
          <p:cNvPr id="44" name="Group 43"/>
          <p:cNvGrpSpPr/>
          <p:nvPr/>
        </p:nvGrpSpPr>
        <p:grpSpPr>
          <a:xfrm>
            <a:off x="2651565" y="4328218"/>
            <a:ext cx="5371886" cy="1051870"/>
            <a:chOff x="2651565" y="4328218"/>
            <a:chExt cx="5371886" cy="1051870"/>
          </a:xfrm>
        </p:grpSpPr>
        <p:grpSp>
          <p:nvGrpSpPr>
            <p:cNvPr id="27" name="Group 26"/>
            <p:cNvGrpSpPr/>
            <p:nvPr/>
          </p:nvGrpSpPr>
          <p:grpSpPr>
            <a:xfrm>
              <a:off x="2651565" y="4328218"/>
              <a:ext cx="5371886" cy="1051870"/>
              <a:chOff x="3910814" y="2526494"/>
              <a:chExt cx="3937505" cy="778854"/>
            </a:xfrm>
          </p:grpSpPr>
          <p:sp>
            <p:nvSpPr>
              <p:cNvPr id="29" name="TextBox 28"/>
              <p:cNvSpPr txBox="1"/>
              <p:nvPr/>
            </p:nvSpPr>
            <p:spPr>
              <a:xfrm>
                <a:off x="3910814" y="3057571"/>
                <a:ext cx="3937505" cy="247777"/>
              </a:xfrm>
              <a:prstGeom prst="rect">
                <a:avLst/>
              </a:prstGeom>
              <a:solidFill>
                <a:schemeClr val="accent2">
                  <a:lumMod val="40000"/>
                  <a:lumOff val="60000"/>
                </a:schemeClr>
              </a:solidFill>
              <a:ln>
                <a:noFill/>
              </a:ln>
              <a:effectLst>
                <a:outerShdw blurRad="127000" dist="127000" dir="12540000" algn="tl" rotWithShape="0">
                  <a:srgbClr val="000000">
                    <a:alpha val="43000"/>
                  </a:srgbClr>
                </a:outerShdw>
              </a:effectLst>
            </p:spPr>
            <p:txBody>
              <a:bodyPr wrap="square" tIns="0" rtlCol="0" anchor="ctr">
                <a:noAutofit/>
              </a:bodyPr>
              <a:lstStyle/>
              <a:p>
                <a:r>
                  <a:rPr lang="en-US" dirty="0" err="1" smtClean="0">
                    <a:latin typeface="Times New Roman"/>
                    <a:cs typeface="Times New Roman"/>
                  </a:rPr>
                  <a:t>x</a:t>
                </a:r>
                <a:r>
                  <a:rPr lang="en-US" baseline="-25000" dirty="0" err="1" smtClean="0">
                    <a:latin typeface="Times New Roman"/>
                    <a:cs typeface="Times New Roman"/>
                  </a:rPr>
                  <a:t>new</a:t>
                </a:r>
                <a:r>
                  <a:rPr lang="en-US" dirty="0" smtClean="0">
                    <a:latin typeface="Times New Roman"/>
                    <a:cs typeface="Times New Roman"/>
                  </a:rPr>
                  <a:t>:</a:t>
                </a:r>
                <a:endParaRPr lang="en-US" dirty="0">
                  <a:latin typeface="Times New Roman"/>
                  <a:cs typeface="Times New Roman"/>
                </a:endParaRPr>
              </a:p>
            </p:txBody>
          </p:sp>
          <p:sp>
            <p:nvSpPr>
              <p:cNvPr id="30" name="TextBox 29"/>
              <p:cNvSpPr txBox="1"/>
              <p:nvPr/>
            </p:nvSpPr>
            <p:spPr>
              <a:xfrm>
                <a:off x="3910814" y="2526494"/>
                <a:ext cx="3937505" cy="531077"/>
              </a:xfrm>
              <a:prstGeom prst="rect">
                <a:avLst/>
              </a:prstGeom>
              <a:solidFill>
                <a:schemeClr val="accent6">
                  <a:lumMod val="40000"/>
                  <a:lumOff val="60000"/>
                </a:schemeClr>
              </a:solidFill>
              <a:ln>
                <a:noFill/>
              </a:ln>
              <a:effectLst>
                <a:outerShdw blurRad="127000" dist="127000" dir="12540000" algn="tl" rotWithShape="0">
                  <a:srgbClr val="000000">
                    <a:alpha val="43000"/>
                  </a:srgbClr>
                </a:outerShdw>
              </a:effectLst>
            </p:spPr>
            <p:txBody>
              <a:bodyPr wrap="square" rtlCol="0" anchor="b">
                <a:noAutofit/>
              </a:bodyPr>
              <a:lstStyle/>
              <a:p>
                <a:r>
                  <a:rPr lang="en-US" dirty="0" smtClean="0">
                    <a:latin typeface="Times New Roman"/>
                    <a:cs typeface="Times New Roman"/>
                  </a:rPr>
                  <a:t>y</a:t>
                </a:r>
                <a:r>
                  <a:rPr lang="en-US" baseline="30000" dirty="0" smtClean="0">
                    <a:latin typeface="Times New Roman"/>
                    <a:cs typeface="Times New Roman"/>
                  </a:rPr>
                  <a:t>*</a:t>
                </a:r>
                <a:r>
                  <a:rPr lang="en-US" dirty="0" smtClean="0">
                    <a:latin typeface="Times New Roman"/>
                    <a:cs typeface="Times New Roman"/>
                  </a:rPr>
                  <a:t>:</a:t>
                </a:r>
                <a:endParaRPr lang="en-US" sz="1600" dirty="0">
                  <a:latin typeface="Courier New"/>
                  <a:cs typeface="Courier New"/>
                </a:endParaRPr>
              </a:p>
            </p:txBody>
          </p:sp>
          <p:sp>
            <p:nvSpPr>
              <p:cNvPr id="31" name="Rectangle 30"/>
              <p:cNvSpPr/>
              <p:nvPr/>
            </p:nvSpPr>
            <p:spPr>
              <a:xfrm>
                <a:off x="3910814" y="2526494"/>
                <a:ext cx="3937505" cy="778854"/>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pic>
          <p:nvPicPr>
            <p:cNvPr id="32" name="Picture 31" descr="alice-saw-bob.pd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3222925" y="4455041"/>
              <a:ext cx="4722538" cy="839562"/>
            </a:xfrm>
            <a:prstGeom prst="rect">
              <a:avLst/>
            </a:prstGeom>
          </p:spPr>
        </p:pic>
      </p:grpSp>
      <p:sp>
        <p:nvSpPr>
          <p:cNvPr id="43" name="Rectangle 42"/>
          <p:cNvSpPr/>
          <p:nvPr/>
        </p:nvSpPr>
        <p:spPr>
          <a:xfrm>
            <a:off x="2487630" y="1141263"/>
            <a:ext cx="6347205" cy="2308324"/>
          </a:xfrm>
          <a:prstGeom prst="rect">
            <a:avLst/>
          </a:prstGeom>
        </p:spPr>
        <p:txBody>
          <a:bodyPr wrap="square">
            <a:spAutoFit/>
          </a:bodyPr>
          <a:lstStyle/>
          <a:p>
            <a:pPr marL="342900" indent="-342900">
              <a:buFont typeface="Arial"/>
              <a:buChar char="•"/>
            </a:pPr>
            <a:r>
              <a:rPr lang="en-US" sz="2400" dirty="0" smtClean="0">
                <a:cs typeface="Times New Roman"/>
              </a:rPr>
              <a:t>Given a </a:t>
            </a:r>
            <a:r>
              <a:rPr lang="en-US" sz="2400" b="1" dirty="0" smtClean="0">
                <a:cs typeface="Times New Roman"/>
              </a:rPr>
              <a:t>new sentence, </a:t>
            </a:r>
            <a:r>
              <a:rPr lang="en-US" sz="2400" dirty="0" err="1" smtClean="0">
                <a:latin typeface="Times New Roman"/>
                <a:cs typeface="Times New Roman"/>
              </a:rPr>
              <a:t>x</a:t>
            </a:r>
            <a:r>
              <a:rPr lang="en-US" sz="2400" baseline="-25000" dirty="0" err="1" smtClean="0">
                <a:latin typeface="Times New Roman"/>
                <a:cs typeface="Times New Roman"/>
              </a:rPr>
              <a:t>new</a:t>
            </a:r>
            <a:endParaRPr lang="en-US" sz="2400" dirty="0" smtClean="0">
              <a:latin typeface="Times New Roman"/>
              <a:cs typeface="Times New Roman"/>
            </a:endParaRPr>
          </a:p>
          <a:p>
            <a:pPr marL="342900" indent="-342900">
              <a:buFont typeface="Arial"/>
              <a:buChar char="•"/>
            </a:pPr>
            <a:r>
              <a:rPr lang="en-US" sz="2400" dirty="0" smtClean="0">
                <a:cs typeface="Times New Roman"/>
              </a:rPr>
              <a:t>Search over the </a:t>
            </a:r>
            <a:r>
              <a:rPr lang="en-US" sz="2400" b="1" dirty="0" smtClean="0">
                <a:cs typeface="Times New Roman"/>
              </a:rPr>
              <a:t>set of all possible structures </a:t>
            </a:r>
            <a:r>
              <a:rPr lang="en-US" sz="2400" dirty="0" smtClean="0">
                <a:cs typeface="Times New Roman"/>
              </a:rPr>
              <a:t>(often exponential in size of </a:t>
            </a:r>
            <a:r>
              <a:rPr lang="en-US" sz="2400" dirty="0" err="1" smtClean="0">
                <a:latin typeface="Times New Roman"/>
                <a:cs typeface="Times New Roman"/>
              </a:rPr>
              <a:t>x</a:t>
            </a:r>
            <a:r>
              <a:rPr lang="en-US" sz="2400" baseline="-25000" dirty="0" err="1" smtClean="0">
                <a:latin typeface="Times New Roman"/>
                <a:cs typeface="Times New Roman"/>
              </a:rPr>
              <a:t>new</a:t>
            </a:r>
            <a:r>
              <a:rPr lang="en-US" sz="2400" dirty="0" smtClean="0">
                <a:cs typeface="Times New Roman"/>
              </a:rPr>
              <a:t>)</a:t>
            </a:r>
          </a:p>
          <a:p>
            <a:pPr marL="342900" indent="-342900">
              <a:buFont typeface="Arial"/>
              <a:buChar char="•"/>
            </a:pPr>
            <a:r>
              <a:rPr lang="en-US" sz="2400" dirty="0" smtClean="0">
                <a:cs typeface="Times New Roman"/>
              </a:rPr>
              <a:t>Return the </a:t>
            </a:r>
            <a:r>
              <a:rPr lang="en-US" sz="2400" b="1" dirty="0" smtClean="0">
                <a:cs typeface="Times New Roman"/>
              </a:rPr>
              <a:t>Minimum Bayes Risk (MBR) </a:t>
            </a:r>
            <a:r>
              <a:rPr lang="en-US" sz="2400" dirty="0" smtClean="0">
                <a:cs typeface="Times New Roman"/>
              </a:rPr>
              <a:t>structure, </a:t>
            </a:r>
            <a:r>
              <a:rPr lang="en-US" sz="2400" dirty="0" smtClean="0">
                <a:latin typeface="Times New Roman"/>
                <a:cs typeface="Times New Roman"/>
              </a:rPr>
              <a:t>y</a:t>
            </a:r>
            <a:r>
              <a:rPr lang="en-US" sz="2400" baseline="30000" dirty="0">
                <a:latin typeface="Times New Roman"/>
                <a:cs typeface="Times New Roman"/>
              </a:rPr>
              <a:t>*</a:t>
            </a:r>
            <a:endParaRPr lang="en-US" sz="2400" dirty="0">
              <a:latin typeface="Times New Roman"/>
              <a:cs typeface="Times New Roman"/>
            </a:endParaRPr>
          </a:p>
          <a:p>
            <a:pPr marL="342900" indent="-342900">
              <a:buFont typeface="Arial"/>
              <a:buChar char="•"/>
            </a:pPr>
            <a:endParaRPr lang="en-US" sz="2400" dirty="0" smtClean="0">
              <a:cs typeface="Times New Roman"/>
            </a:endParaRPr>
          </a:p>
        </p:txBody>
      </p:sp>
      <p:sp>
        <p:nvSpPr>
          <p:cNvPr id="46" name="Content Placeholder 4"/>
          <p:cNvSpPr txBox="1">
            <a:spLocks/>
          </p:cNvSpPr>
          <p:nvPr/>
        </p:nvSpPr>
        <p:spPr>
          <a:xfrm>
            <a:off x="259591" y="5803888"/>
            <a:ext cx="1712961" cy="988976"/>
          </a:xfrm>
          <a:prstGeom prst="rect">
            <a:avLst/>
          </a:prstGeom>
          <a:solidFill>
            <a:srgbClr val="0000FF">
              <a:alpha val="55000"/>
            </a:srgbClr>
          </a:solidFill>
        </p:spPr>
        <p:txBody>
          <a:bodyPr anchor="ctr">
            <a:normAutofit fontScale="70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400" b="1" dirty="0" smtClean="0"/>
              <a:t>(</a:t>
            </a:r>
            <a:r>
              <a:rPr lang="en-US" sz="2400" dirty="0" smtClean="0"/>
              <a:t>Inference is usually called as a </a:t>
            </a:r>
            <a:r>
              <a:rPr lang="en-US" sz="2400" b="1" dirty="0" smtClean="0"/>
              <a:t>subroutine</a:t>
            </a:r>
            <a:r>
              <a:rPr lang="en-US" sz="2400" dirty="0" smtClean="0"/>
              <a:t> in learning)</a:t>
            </a:r>
          </a:p>
        </p:txBody>
      </p:sp>
      <p:pic>
        <p:nvPicPr>
          <p:cNvPr id="38" name="Picture 37" descr="latex-image-1.pdf"/>
          <p:cNvPicPr>
            <a:picLocks noChangeAspect="1"/>
          </p:cNvPicPr>
          <p:nvPr/>
        </p:nvPicPr>
        <p:blipFill rotWithShape="1">
          <a:blip r:embed="rId5">
            <a:extLst>
              <a:ext uri="{28A0092B-C50C-407E-A947-70E740481C1C}">
                <a14:useLocalDpi xmlns:a14="http://schemas.microsoft.com/office/drawing/2010/main"/>
              </a:ext>
            </a:extLst>
          </a:blip>
          <a:srcRect l="25265"/>
          <a:stretch/>
        </p:blipFill>
        <p:spPr>
          <a:xfrm>
            <a:off x="3780131" y="3277908"/>
            <a:ext cx="4595237" cy="755106"/>
          </a:xfrm>
          <a:prstGeom prst="rect">
            <a:avLst/>
          </a:prstGeom>
        </p:spPr>
      </p:pic>
    </p:spTree>
    <p:extLst>
      <p:ext uri="{BB962C8B-B14F-4D97-AF65-F5344CB8AC3E}">
        <p14:creationId xmlns:p14="http://schemas.microsoft.com/office/powerpoint/2010/main" val="111431515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4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46"/>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3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Machine Learning for NLP</a:t>
            </a:r>
          </a:p>
        </p:txBody>
      </p:sp>
      <p:sp>
        <p:nvSpPr>
          <p:cNvPr id="4" name="Slide Number Placeholder 3"/>
          <p:cNvSpPr>
            <a:spLocks noGrp="1"/>
          </p:cNvSpPr>
          <p:nvPr>
            <p:ph type="sldNum" sz="quarter" idx="12"/>
          </p:nvPr>
        </p:nvSpPr>
        <p:spPr/>
        <p:txBody>
          <a:bodyPr/>
          <a:lstStyle/>
          <a:p>
            <a:fld id="{E5445004-F4FB-5345-992E-498B4C43F562}" type="slidenum">
              <a:rPr lang="en-US" smtClean="0"/>
              <a:t>332</a:t>
            </a:fld>
            <a:endParaRPr lang="en-US"/>
          </a:p>
        </p:txBody>
      </p:sp>
      <p:grpSp>
        <p:nvGrpSpPr>
          <p:cNvPr id="3" name="Group 2"/>
          <p:cNvGrpSpPr/>
          <p:nvPr/>
        </p:nvGrpSpPr>
        <p:grpSpPr>
          <a:xfrm>
            <a:off x="-395" y="773466"/>
            <a:ext cx="1275904" cy="1557344"/>
            <a:chOff x="1423754" y="933909"/>
            <a:chExt cx="3469258" cy="4276343"/>
          </a:xfrm>
        </p:grpSpPr>
        <p:sp>
          <p:nvSpPr>
            <p:cNvPr id="8" name="Oval 7"/>
            <p:cNvSpPr/>
            <p:nvPr/>
          </p:nvSpPr>
          <p:spPr>
            <a:xfrm rot="18911076">
              <a:off x="2031178" y="933909"/>
              <a:ext cx="2861834" cy="4276343"/>
            </a:xfrm>
            <a:prstGeom prst="ellipse">
              <a:avLst/>
            </a:prstGeom>
            <a:solidFill>
              <a:srgbClr val="008000">
                <a:alpha val="61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TextBox 8"/>
            <p:cNvSpPr txBox="1"/>
            <p:nvPr/>
          </p:nvSpPr>
          <p:spPr>
            <a:xfrm>
              <a:off x="1423754" y="1904323"/>
              <a:ext cx="2759918" cy="807172"/>
            </a:xfrm>
            <a:prstGeom prst="rect">
              <a:avLst/>
            </a:prstGeom>
            <a:noFill/>
          </p:spPr>
          <p:txBody>
            <a:bodyPr wrap="square" rtlCol="0" anchor="t">
              <a:noAutofit/>
            </a:bodyPr>
            <a:lstStyle/>
            <a:p>
              <a:pPr algn="ctr"/>
              <a:r>
                <a:rPr lang="en-US" sz="1000" b="1" dirty="0" smtClean="0"/>
                <a:t>Linguistics</a:t>
              </a:r>
              <a:endParaRPr lang="en-US" sz="1000" dirty="0" smtClean="0"/>
            </a:p>
          </p:txBody>
        </p:sp>
      </p:grpSp>
      <p:grpSp>
        <p:nvGrpSpPr>
          <p:cNvPr id="5" name="Group 4"/>
          <p:cNvGrpSpPr/>
          <p:nvPr/>
        </p:nvGrpSpPr>
        <p:grpSpPr>
          <a:xfrm>
            <a:off x="765000" y="1031032"/>
            <a:ext cx="1572729" cy="1042213"/>
            <a:chOff x="3504907" y="1641164"/>
            <a:chExt cx="4276343" cy="2861834"/>
          </a:xfrm>
        </p:grpSpPr>
        <p:sp>
          <p:nvSpPr>
            <p:cNvPr id="10" name="Oval 9"/>
            <p:cNvSpPr/>
            <p:nvPr/>
          </p:nvSpPr>
          <p:spPr>
            <a:xfrm rot="2711175">
              <a:off x="4212162" y="933909"/>
              <a:ext cx="2861834" cy="4276343"/>
            </a:xfrm>
            <a:prstGeom prst="ellipse">
              <a:avLst/>
            </a:prstGeom>
            <a:solidFill>
              <a:srgbClr val="FF6600">
                <a:alpha val="63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 name="TextBox 12"/>
            <p:cNvSpPr txBox="1"/>
            <p:nvPr/>
          </p:nvSpPr>
          <p:spPr>
            <a:xfrm>
              <a:off x="4739743" y="1904319"/>
              <a:ext cx="3014531" cy="807174"/>
            </a:xfrm>
            <a:prstGeom prst="rect">
              <a:avLst/>
            </a:prstGeom>
            <a:noFill/>
          </p:spPr>
          <p:txBody>
            <a:bodyPr wrap="square" rtlCol="0" anchor="t">
              <a:noAutofit/>
            </a:bodyPr>
            <a:lstStyle/>
            <a:p>
              <a:pPr algn="ctr"/>
              <a:r>
                <a:rPr lang="en-US" sz="1000" b="1" dirty="0" smtClean="0"/>
                <a:t>Mathematical Modeling</a:t>
              </a:r>
              <a:endParaRPr lang="en-US" sz="1000" dirty="0" smtClean="0"/>
            </a:p>
          </p:txBody>
        </p:sp>
      </p:grpSp>
      <p:grpSp>
        <p:nvGrpSpPr>
          <p:cNvPr id="16" name="Group 15"/>
          <p:cNvGrpSpPr/>
          <p:nvPr/>
        </p:nvGrpSpPr>
        <p:grpSpPr>
          <a:xfrm>
            <a:off x="1025110" y="1628685"/>
            <a:ext cx="1272462" cy="1557344"/>
            <a:chOff x="4212163" y="3282271"/>
            <a:chExt cx="3459899" cy="4276343"/>
          </a:xfrm>
        </p:grpSpPr>
        <p:sp>
          <p:nvSpPr>
            <p:cNvPr id="17" name="Oval 16"/>
            <p:cNvSpPr/>
            <p:nvPr/>
          </p:nvSpPr>
          <p:spPr>
            <a:xfrm rot="18911076">
              <a:off x="4212163" y="3282271"/>
              <a:ext cx="2861834" cy="4276343"/>
            </a:xfrm>
            <a:prstGeom prst="ellipse">
              <a:avLst/>
            </a:prstGeom>
            <a:solidFill>
              <a:srgbClr val="FF0000">
                <a:alpha val="59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TextBox 17"/>
            <p:cNvSpPr txBox="1"/>
            <p:nvPr/>
          </p:nvSpPr>
          <p:spPr>
            <a:xfrm>
              <a:off x="4852129" y="5417178"/>
              <a:ext cx="2819933" cy="792673"/>
            </a:xfrm>
            <a:prstGeom prst="rect">
              <a:avLst/>
            </a:prstGeom>
            <a:noFill/>
          </p:spPr>
          <p:txBody>
            <a:bodyPr wrap="square" rtlCol="0" anchor="t">
              <a:noAutofit/>
            </a:bodyPr>
            <a:lstStyle/>
            <a:p>
              <a:pPr algn="ctr"/>
              <a:r>
                <a:rPr lang="en-US" sz="1000" b="1" dirty="0"/>
                <a:t>Machine </a:t>
              </a:r>
              <a:r>
                <a:rPr lang="en-US" sz="1000" b="1" dirty="0" smtClean="0"/>
                <a:t>Learning</a:t>
              </a:r>
              <a:endParaRPr lang="en-US" sz="1000" dirty="0"/>
            </a:p>
          </p:txBody>
        </p:sp>
      </p:grpSp>
      <p:grpSp>
        <p:nvGrpSpPr>
          <p:cNvPr id="21" name="Group 20"/>
          <p:cNvGrpSpPr/>
          <p:nvPr/>
        </p:nvGrpSpPr>
        <p:grpSpPr>
          <a:xfrm>
            <a:off x="-37110" y="1886250"/>
            <a:ext cx="1572729" cy="1042213"/>
            <a:chOff x="1323924" y="3989526"/>
            <a:chExt cx="4276343" cy="2861834"/>
          </a:xfrm>
        </p:grpSpPr>
        <p:sp>
          <p:nvSpPr>
            <p:cNvPr id="22" name="Oval 21"/>
            <p:cNvSpPr/>
            <p:nvPr/>
          </p:nvSpPr>
          <p:spPr>
            <a:xfrm rot="2711175">
              <a:off x="2031179" y="3282271"/>
              <a:ext cx="2861834" cy="4276343"/>
            </a:xfrm>
            <a:prstGeom prst="ellipse">
              <a:avLst/>
            </a:prstGeom>
            <a:solidFill>
              <a:srgbClr val="0000FF">
                <a:alpha val="58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TextBox 22"/>
            <p:cNvSpPr txBox="1"/>
            <p:nvPr/>
          </p:nvSpPr>
          <p:spPr>
            <a:xfrm>
              <a:off x="1424828" y="5443098"/>
              <a:ext cx="2758844" cy="766754"/>
            </a:xfrm>
            <a:prstGeom prst="rect">
              <a:avLst/>
            </a:prstGeom>
            <a:noFill/>
          </p:spPr>
          <p:txBody>
            <a:bodyPr wrap="square" rtlCol="0" anchor="t">
              <a:noAutofit/>
            </a:bodyPr>
            <a:lstStyle/>
            <a:p>
              <a:pPr algn="ctr"/>
              <a:r>
                <a:rPr lang="en-US" sz="1000" b="1" dirty="0"/>
                <a:t>Combinatorial Optimization</a:t>
              </a:r>
              <a:endParaRPr lang="en-US" sz="1000" dirty="0"/>
            </a:p>
          </p:txBody>
        </p:sp>
      </p:grpSp>
      <p:sp>
        <p:nvSpPr>
          <p:cNvPr id="25" name="Content Placeholder 4"/>
          <p:cNvSpPr txBox="1">
            <a:spLocks/>
          </p:cNvSpPr>
          <p:nvPr/>
        </p:nvSpPr>
        <p:spPr>
          <a:xfrm>
            <a:off x="257251" y="3186445"/>
            <a:ext cx="1715301" cy="2517182"/>
          </a:xfrm>
          <a:prstGeom prst="rect">
            <a:avLst/>
          </a:prstGeom>
          <a:solidFill>
            <a:srgbClr val="0000FF">
              <a:alpha val="55000"/>
            </a:srgbClr>
          </a:solidFill>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400" b="1" dirty="0" smtClean="0"/>
              <a:t>Inference</a:t>
            </a:r>
            <a:r>
              <a:rPr lang="en-US" sz="2400" dirty="0" smtClean="0"/>
              <a:t> finds the best structure for a new sentence</a:t>
            </a:r>
          </a:p>
        </p:txBody>
      </p:sp>
      <p:pic>
        <p:nvPicPr>
          <p:cNvPr id="7" name="Picture 6" descr="latex-image-1.pdf"/>
          <p:cNvPicPr>
            <a:picLocks noChangeAspect="1"/>
          </p:cNvPicPr>
          <p:nvPr/>
        </p:nvPicPr>
        <p:blipFill rotWithShape="1">
          <a:blip r:embed="rId3">
            <a:extLst>
              <a:ext uri="{28A0092B-C50C-407E-A947-70E740481C1C}">
                <a14:useLocalDpi xmlns:a14="http://schemas.microsoft.com/office/drawing/2010/main"/>
              </a:ext>
            </a:extLst>
          </a:blip>
          <a:srcRect r="79844"/>
          <a:stretch/>
        </p:blipFill>
        <p:spPr>
          <a:xfrm>
            <a:off x="2774158" y="3258314"/>
            <a:ext cx="1005973" cy="774700"/>
          </a:xfrm>
          <a:prstGeom prst="rect">
            <a:avLst/>
          </a:prstGeom>
        </p:spPr>
      </p:pic>
      <p:sp>
        <p:nvSpPr>
          <p:cNvPr id="43" name="Rectangle 42"/>
          <p:cNvSpPr/>
          <p:nvPr/>
        </p:nvSpPr>
        <p:spPr>
          <a:xfrm>
            <a:off x="2487630" y="1141263"/>
            <a:ext cx="6347205" cy="2308324"/>
          </a:xfrm>
          <a:prstGeom prst="rect">
            <a:avLst/>
          </a:prstGeom>
        </p:spPr>
        <p:txBody>
          <a:bodyPr wrap="square">
            <a:spAutoFit/>
          </a:bodyPr>
          <a:lstStyle/>
          <a:p>
            <a:pPr marL="342900" indent="-342900">
              <a:buFont typeface="Arial"/>
              <a:buChar char="•"/>
            </a:pPr>
            <a:r>
              <a:rPr lang="en-US" sz="2400" dirty="0" smtClean="0">
                <a:cs typeface="Times New Roman"/>
              </a:rPr>
              <a:t>Given a </a:t>
            </a:r>
            <a:r>
              <a:rPr lang="en-US" sz="2400" b="1" dirty="0" smtClean="0">
                <a:cs typeface="Times New Roman"/>
              </a:rPr>
              <a:t>new sentence, </a:t>
            </a:r>
            <a:r>
              <a:rPr lang="en-US" sz="2400" dirty="0" err="1" smtClean="0">
                <a:latin typeface="Times New Roman"/>
                <a:cs typeface="Times New Roman"/>
              </a:rPr>
              <a:t>x</a:t>
            </a:r>
            <a:r>
              <a:rPr lang="en-US" sz="2400" baseline="-25000" dirty="0" err="1" smtClean="0">
                <a:latin typeface="Times New Roman"/>
                <a:cs typeface="Times New Roman"/>
              </a:rPr>
              <a:t>new</a:t>
            </a:r>
            <a:endParaRPr lang="en-US" sz="2400" dirty="0" smtClean="0">
              <a:latin typeface="Times New Roman"/>
              <a:cs typeface="Times New Roman"/>
            </a:endParaRPr>
          </a:p>
          <a:p>
            <a:pPr marL="342900" indent="-342900">
              <a:buFont typeface="Arial"/>
              <a:buChar char="•"/>
            </a:pPr>
            <a:r>
              <a:rPr lang="en-US" sz="2400" dirty="0" smtClean="0">
                <a:cs typeface="Times New Roman"/>
              </a:rPr>
              <a:t>Search over the </a:t>
            </a:r>
            <a:r>
              <a:rPr lang="en-US" sz="2400" b="1" dirty="0" smtClean="0">
                <a:cs typeface="Times New Roman"/>
              </a:rPr>
              <a:t>set of all possible structures </a:t>
            </a:r>
            <a:r>
              <a:rPr lang="en-US" sz="2400" dirty="0" smtClean="0">
                <a:cs typeface="Times New Roman"/>
              </a:rPr>
              <a:t>(often exponential in size of </a:t>
            </a:r>
            <a:r>
              <a:rPr lang="en-US" sz="2400" dirty="0" err="1" smtClean="0">
                <a:latin typeface="Times New Roman"/>
                <a:cs typeface="Times New Roman"/>
              </a:rPr>
              <a:t>x</a:t>
            </a:r>
            <a:r>
              <a:rPr lang="en-US" sz="2400" baseline="-25000" dirty="0" err="1" smtClean="0">
                <a:latin typeface="Times New Roman"/>
                <a:cs typeface="Times New Roman"/>
              </a:rPr>
              <a:t>new</a:t>
            </a:r>
            <a:r>
              <a:rPr lang="en-US" sz="2400" dirty="0" smtClean="0">
                <a:cs typeface="Times New Roman"/>
              </a:rPr>
              <a:t>)</a:t>
            </a:r>
          </a:p>
          <a:p>
            <a:pPr marL="342900" indent="-342900">
              <a:buFont typeface="Arial"/>
              <a:buChar char="•"/>
            </a:pPr>
            <a:r>
              <a:rPr lang="en-US" sz="2400" dirty="0" smtClean="0">
                <a:cs typeface="Times New Roman"/>
              </a:rPr>
              <a:t>Return the </a:t>
            </a:r>
            <a:r>
              <a:rPr lang="en-US" sz="2400" b="1" dirty="0" smtClean="0">
                <a:cs typeface="Times New Roman"/>
              </a:rPr>
              <a:t>Minimum Bayes Risk (MBR) </a:t>
            </a:r>
            <a:r>
              <a:rPr lang="en-US" sz="2400" dirty="0" smtClean="0">
                <a:cs typeface="Times New Roman"/>
              </a:rPr>
              <a:t>structure, </a:t>
            </a:r>
            <a:r>
              <a:rPr lang="en-US" sz="2400" dirty="0" smtClean="0">
                <a:latin typeface="Times New Roman"/>
                <a:cs typeface="Times New Roman"/>
              </a:rPr>
              <a:t>y</a:t>
            </a:r>
            <a:r>
              <a:rPr lang="en-US" sz="2400" baseline="30000" dirty="0">
                <a:latin typeface="Times New Roman"/>
                <a:cs typeface="Times New Roman"/>
              </a:rPr>
              <a:t>*</a:t>
            </a:r>
            <a:endParaRPr lang="en-US" sz="2400" dirty="0">
              <a:latin typeface="Times New Roman"/>
              <a:cs typeface="Times New Roman"/>
            </a:endParaRPr>
          </a:p>
          <a:p>
            <a:pPr marL="342900" indent="-342900">
              <a:buFont typeface="Arial"/>
              <a:buChar char="•"/>
            </a:pPr>
            <a:endParaRPr lang="en-US" sz="2400" dirty="0" smtClean="0">
              <a:cs typeface="Times New Roman"/>
            </a:endParaRPr>
          </a:p>
        </p:txBody>
      </p:sp>
      <p:sp>
        <p:nvSpPr>
          <p:cNvPr id="46" name="Content Placeholder 4"/>
          <p:cNvSpPr txBox="1">
            <a:spLocks/>
          </p:cNvSpPr>
          <p:nvPr/>
        </p:nvSpPr>
        <p:spPr>
          <a:xfrm>
            <a:off x="259591" y="5803888"/>
            <a:ext cx="1712961" cy="988976"/>
          </a:xfrm>
          <a:prstGeom prst="rect">
            <a:avLst/>
          </a:prstGeom>
          <a:solidFill>
            <a:srgbClr val="0000FF">
              <a:alpha val="55000"/>
            </a:srgbClr>
          </a:solidFill>
        </p:spPr>
        <p:txBody>
          <a:bodyPr anchor="ctr">
            <a:normAutofit fontScale="70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400" b="1" dirty="0" smtClean="0"/>
              <a:t>(</a:t>
            </a:r>
            <a:r>
              <a:rPr lang="en-US" sz="2400" dirty="0" smtClean="0"/>
              <a:t>Inference is usually called as a </a:t>
            </a:r>
            <a:r>
              <a:rPr lang="en-US" sz="2400" b="1" dirty="0" smtClean="0"/>
              <a:t>subroutine</a:t>
            </a:r>
            <a:r>
              <a:rPr lang="en-US" sz="2400" dirty="0" smtClean="0"/>
              <a:t> in learning)</a:t>
            </a:r>
          </a:p>
        </p:txBody>
      </p:sp>
      <p:pic>
        <p:nvPicPr>
          <p:cNvPr id="38" name="Picture 37" descr="latex-image-1.pdf"/>
          <p:cNvPicPr>
            <a:picLocks noChangeAspect="1"/>
          </p:cNvPicPr>
          <p:nvPr/>
        </p:nvPicPr>
        <p:blipFill rotWithShape="1">
          <a:blip r:embed="rId4">
            <a:extLst>
              <a:ext uri="{28A0092B-C50C-407E-A947-70E740481C1C}">
                <a14:useLocalDpi xmlns:a14="http://schemas.microsoft.com/office/drawing/2010/main"/>
              </a:ext>
            </a:extLst>
          </a:blip>
          <a:srcRect l="25265"/>
          <a:stretch/>
        </p:blipFill>
        <p:spPr>
          <a:xfrm>
            <a:off x="3780131" y="3277908"/>
            <a:ext cx="4595237" cy="755106"/>
          </a:xfrm>
          <a:prstGeom prst="rect">
            <a:avLst/>
          </a:prstGeom>
        </p:spPr>
      </p:pic>
      <p:pic>
        <p:nvPicPr>
          <p:cNvPr id="39" name="Picture 38"/>
          <p:cNvPicPr>
            <a:picLocks noChangeAspect="1"/>
          </p:cNvPicPr>
          <p:nvPr/>
        </p:nvPicPr>
        <p:blipFill>
          <a:blip r:embed="rId5"/>
          <a:stretch>
            <a:fillRect/>
          </a:stretch>
        </p:blipFill>
        <p:spPr>
          <a:xfrm>
            <a:off x="6858482" y="4838190"/>
            <a:ext cx="2589112" cy="1941834"/>
          </a:xfrm>
          <a:prstGeom prst="rect">
            <a:avLst/>
          </a:prstGeom>
        </p:spPr>
      </p:pic>
      <p:sp>
        <p:nvSpPr>
          <p:cNvPr id="40" name="Slide Number Placeholder 3"/>
          <p:cNvSpPr txBox="1">
            <a:spLocks/>
          </p:cNvSpPr>
          <p:nvPr/>
        </p:nvSpPr>
        <p:spPr>
          <a:xfrm>
            <a:off x="6553200" y="6356350"/>
            <a:ext cx="2133600"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E5445004-F4FB-5345-992E-498B4C43F562}" type="slidenum">
              <a:rPr lang="en-US" smtClean="0"/>
              <a:pPr/>
              <a:t>332</a:t>
            </a:fld>
            <a:endParaRPr lang="en-US"/>
          </a:p>
        </p:txBody>
      </p:sp>
      <p:pic>
        <p:nvPicPr>
          <p:cNvPr id="41" name="Picture 40"/>
          <p:cNvPicPr>
            <a:picLocks noChangeAspect="1"/>
          </p:cNvPicPr>
          <p:nvPr/>
        </p:nvPicPr>
        <p:blipFill>
          <a:blip r:embed="rId6" cstate="print">
            <a:extLst>
              <a:ext uri="{28A0092B-C50C-407E-A947-70E740481C1C}">
                <a14:useLocalDpi xmlns:a14="http://schemas.microsoft.com/office/drawing/2010/main"/>
              </a:ext>
            </a:extLst>
          </a:blip>
          <a:stretch>
            <a:fillRect/>
          </a:stretch>
        </p:blipFill>
        <p:spPr>
          <a:xfrm>
            <a:off x="2186823" y="5926430"/>
            <a:ext cx="805929" cy="582060"/>
          </a:xfrm>
          <a:prstGeom prst="rect">
            <a:avLst/>
          </a:prstGeom>
        </p:spPr>
      </p:pic>
      <p:pic>
        <p:nvPicPr>
          <p:cNvPr id="42" name="Picture 41"/>
          <p:cNvPicPr>
            <a:picLocks noChangeAspect="1"/>
          </p:cNvPicPr>
          <p:nvPr/>
        </p:nvPicPr>
        <p:blipFill>
          <a:blip r:embed="rId7" cstate="print">
            <a:extLst>
              <a:ext uri="{28A0092B-C50C-407E-A947-70E740481C1C}">
                <a14:useLocalDpi xmlns:a14="http://schemas.microsoft.com/office/drawing/2010/main"/>
              </a:ext>
            </a:extLst>
          </a:blip>
          <a:stretch>
            <a:fillRect/>
          </a:stretch>
        </p:blipFill>
        <p:spPr>
          <a:xfrm>
            <a:off x="3114285" y="5480834"/>
            <a:ext cx="910920" cy="1213475"/>
          </a:xfrm>
          <a:prstGeom prst="rect">
            <a:avLst/>
          </a:prstGeom>
        </p:spPr>
      </p:pic>
      <p:pic>
        <p:nvPicPr>
          <p:cNvPr id="45" name="Picture 44"/>
          <p:cNvPicPr>
            <a:picLocks noChangeAspect="1"/>
          </p:cNvPicPr>
          <p:nvPr/>
        </p:nvPicPr>
        <p:blipFill>
          <a:blip r:embed="rId8" cstate="print">
            <a:extLst>
              <a:ext uri="{28A0092B-C50C-407E-A947-70E740481C1C}">
                <a14:useLocalDpi xmlns:a14="http://schemas.microsoft.com/office/drawing/2010/main"/>
              </a:ext>
            </a:extLst>
          </a:blip>
          <a:stretch>
            <a:fillRect/>
          </a:stretch>
        </p:blipFill>
        <p:spPr>
          <a:xfrm>
            <a:off x="5597099" y="5224617"/>
            <a:ext cx="1510848" cy="1510848"/>
          </a:xfrm>
          <a:prstGeom prst="rect">
            <a:avLst/>
          </a:prstGeom>
        </p:spPr>
      </p:pic>
      <p:pic>
        <p:nvPicPr>
          <p:cNvPr id="47" name="Picture 46"/>
          <p:cNvPicPr>
            <a:picLocks noChangeAspect="1"/>
          </p:cNvPicPr>
          <p:nvPr/>
        </p:nvPicPr>
        <p:blipFill>
          <a:blip r:embed="rId9" cstate="print">
            <a:extLst>
              <a:ext uri="{28A0092B-C50C-407E-A947-70E740481C1C}">
                <a14:useLocalDpi xmlns:a14="http://schemas.microsoft.com/office/drawing/2010/main"/>
              </a:ext>
            </a:extLst>
          </a:blip>
          <a:stretch>
            <a:fillRect/>
          </a:stretch>
        </p:blipFill>
        <p:spPr>
          <a:xfrm>
            <a:off x="4270216" y="5480833"/>
            <a:ext cx="1155455" cy="1155455"/>
          </a:xfrm>
          <a:prstGeom prst="rect">
            <a:avLst/>
          </a:prstGeom>
        </p:spPr>
      </p:pic>
      <p:cxnSp>
        <p:nvCxnSpPr>
          <p:cNvPr id="48" name="Straight Connector 47"/>
          <p:cNvCxnSpPr/>
          <p:nvPr/>
        </p:nvCxnSpPr>
        <p:spPr>
          <a:xfrm>
            <a:off x="2297572" y="4938450"/>
            <a:ext cx="6537263" cy="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49" name="Straight Connector 48"/>
          <p:cNvCxnSpPr/>
          <p:nvPr/>
        </p:nvCxnSpPr>
        <p:spPr>
          <a:xfrm>
            <a:off x="3141812" y="4511659"/>
            <a:ext cx="0" cy="108057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cxnSp>
        <p:nvCxnSpPr>
          <p:cNvPr id="50" name="Straight Connector 49"/>
          <p:cNvCxnSpPr/>
          <p:nvPr/>
        </p:nvCxnSpPr>
        <p:spPr>
          <a:xfrm>
            <a:off x="7104415" y="4511659"/>
            <a:ext cx="0" cy="1080570"/>
          </a:xfrm>
          <a:prstGeom prst="line">
            <a:avLst/>
          </a:prstGeom>
          <a:ln>
            <a:solidFill>
              <a:schemeClr val="tx1"/>
            </a:solidFill>
          </a:ln>
        </p:spPr>
        <p:style>
          <a:lnRef idx="2">
            <a:schemeClr val="accent1"/>
          </a:lnRef>
          <a:fillRef idx="0">
            <a:schemeClr val="accent1"/>
          </a:fillRef>
          <a:effectRef idx="1">
            <a:schemeClr val="accent1"/>
          </a:effectRef>
          <a:fontRef idx="minor">
            <a:schemeClr val="tx1"/>
          </a:fontRef>
        </p:style>
      </p:cxnSp>
      <p:sp>
        <p:nvSpPr>
          <p:cNvPr id="51" name="Rectangle 50"/>
          <p:cNvSpPr/>
          <p:nvPr/>
        </p:nvSpPr>
        <p:spPr>
          <a:xfrm>
            <a:off x="2186824" y="4472742"/>
            <a:ext cx="927462" cy="461665"/>
          </a:xfrm>
          <a:prstGeom prst="rect">
            <a:avLst/>
          </a:prstGeom>
        </p:spPr>
        <p:txBody>
          <a:bodyPr wrap="square">
            <a:spAutoFit/>
          </a:bodyPr>
          <a:lstStyle/>
          <a:p>
            <a:pPr algn="ctr"/>
            <a:r>
              <a:rPr lang="en-US" sz="2400" dirty="0" smtClean="0">
                <a:cs typeface="Times New Roman"/>
              </a:rPr>
              <a:t>Easy</a:t>
            </a:r>
          </a:p>
        </p:txBody>
      </p:sp>
      <p:sp>
        <p:nvSpPr>
          <p:cNvPr id="52" name="Rectangle 51"/>
          <p:cNvSpPr/>
          <p:nvPr/>
        </p:nvSpPr>
        <p:spPr>
          <a:xfrm>
            <a:off x="3687681" y="4455960"/>
            <a:ext cx="2774116" cy="461665"/>
          </a:xfrm>
          <a:prstGeom prst="rect">
            <a:avLst/>
          </a:prstGeom>
        </p:spPr>
        <p:txBody>
          <a:bodyPr wrap="square">
            <a:spAutoFit/>
          </a:bodyPr>
          <a:lstStyle/>
          <a:p>
            <a:pPr algn="ctr"/>
            <a:r>
              <a:rPr lang="en-US" sz="2400" dirty="0" smtClean="0">
                <a:cs typeface="Times New Roman"/>
              </a:rPr>
              <a:t>Polynomial time</a:t>
            </a:r>
          </a:p>
        </p:txBody>
      </p:sp>
      <p:sp>
        <p:nvSpPr>
          <p:cNvPr id="53" name="Rectangle 52"/>
          <p:cNvSpPr/>
          <p:nvPr/>
        </p:nvSpPr>
        <p:spPr>
          <a:xfrm>
            <a:off x="7107947" y="4455960"/>
            <a:ext cx="2036053" cy="461665"/>
          </a:xfrm>
          <a:prstGeom prst="rect">
            <a:avLst/>
          </a:prstGeom>
        </p:spPr>
        <p:txBody>
          <a:bodyPr wrap="square">
            <a:spAutoFit/>
          </a:bodyPr>
          <a:lstStyle/>
          <a:p>
            <a:pPr algn="ctr"/>
            <a:r>
              <a:rPr lang="en-US" sz="2400" dirty="0" smtClean="0">
                <a:cs typeface="Times New Roman"/>
              </a:rPr>
              <a:t>NP-hard</a:t>
            </a:r>
          </a:p>
        </p:txBody>
      </p:sp>
    </p:spTree>
    <p:extLst>
      <p:ext uri="{BB962C8B-B14F-4D97-AF65-F5344CB8AC3E}">
        <p14:creationId xmlns:p14="http://schemas.microsoft.com/office/powerpoint/2010/main" val="393375418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46"/>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 grpId="0" animBg="1"/>
    </p:bldLst>
  </p:timing>
</p:sld>
</file>

<file path=ppt/slides/slide3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Modern NLP</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333</a:t>
            </a:fld>
            <a:endParaRPr lang="en-US"/>
          </a:p>
        </p:txBody>
      </p:sp>
      <p:sp>
        <p:nvSpPr>
          <p:cNvPr id="17" name="Content Placeholder 4"/>
          <p:cNvSpPr txBox="1">
            <a:spLocks/>
          </p:cNvSpPr>
          <p:nvPr/>
        </p:nvSpPr>
        <p:spPr>
          <a:xfrm>
            <a:off x="635039" y="997097"/>
            <a:ext cx="2540154" cy="2140347"/>
          </a:xfrm>
          <a:prstGeom prst="rect">
            <a:avLst/>
          </a:prstGeom>
          <a:solidFill>
            <a:srgbClr val="008000">
              <a:alpha val="46000"/>
            </a:srgbClr>
          </a:solidFill>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600" b="1" dirty="0" smtClean="0"/>
              <a:t>Linguistics</a:t>
            </a:r>
            <a:r>
              <a:rPr lang="en-US" sz="2600" dirty="0" smtClean="0"/>
              <a:t> inspires the structures we want to predict</a:t>
            </a:r>
          </a:p>
        </p:txBody>
      </p:sp>
      <p:sp>
        <p:nvSpPr>
          <p:cNvPr id="32" name="Content Placeholder 4"/>
          <p:cNvSpPr txBox="1">
            <a:spLocks/>
          </p:cNvSpPr>
          <p:nvPr/>
        </p:nvSpPr>
        <p:spPr>
          <a:xfrm>
            <a:off x="5991298" y="2605644"/>
            <a:ext cx="2695502" cy="870004"/>
          </a:xfrm>
          <a:prstGeom prst="rect">
            <a:avLst/>
          </a:prstGeom>
          <a:solidFill>
            <a:srgbClr val="FF6600">
              <a:alpha val="64000"/>
            </a:srgbClr>
          </a:solidFill>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600" dirty="0" smtClean="0"/>
              <a:t>It also tells us what to optimize</a:t>
            </a:r>
          </a:p>
        </p:txBody>
      </p:sp>
      <p:sp>
        <p:nvSpPr>
          <p:cNvPr id="33" name="Content Placeholder 4"/>
          <p:cNvSpPr txBox="1">
            <a:spLocks/>
          </p:cNvSpPr>
          <p:nvPr/>
        </p:nvSpPr>
        <p:spPr>
          <a:xfrm>
            <a:off x="5991298" y="997097"/>
            <a:ext cx="2695502" cy="1550245"/>
          </a:xfrm>
          <a:prstGeom prst="rect">
            <a:avLst/>
          </a:prstGeom>
          <a:solidFill>
            <a:srgbClr val="FF6600">
              <a:alpha val="64000"/>
            </a:srgbClr>
          </a:solidFill>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600" dirty="0" smtClean="0"/>
              <a:t>Our </a:t>
            </a:r>
            <a:r>
              <a:rPr lang="en-US" sz="2600" b="1" dirty="0" smtClean="0"/>
              <a:t>model</a:t>
            </a:r>
            <a:r>
              <a:rPr lang="en-US" sz="2600" dirty="0" smtClean="0"/>
              <a:t> defines a score for each structure</a:t>
            </a:r>
          </a:p>
        </p:txBody>
      </p:sp>
      <p:sp>
        <p:nvSpPr>
          <p:cNvPr id="34" name="Content Placeholder 4"/>
          <p:cNvSpPr txBox="1">
            <a:spLocks/>
          </p:cNvSpPr>
          <p:nvPr/>
        </p:nvSpPr>
        <p:spPr>
          <a:xfrm>
            <a:off x="5991298" y="4567358"/>
            <a:ext cx="2695502" cy="2060882"/>
          </a:xfrm>
          <a:prstGeom prst="rect">
            <a:avLst/>
          </a:prstGeom>
          <a:solidFill>
            <a:srgbClr val="FF0000">
              <a:alpha val="64000"/>
            </a:srgbClr>
          </a:solidFill>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400" b="1" dirty="0" smtClean="0"/>
              <a:t>Learning</a:t>
            </a:r>
            <a:r>
              <a:rPr lang="en-US" sz="2400" dirty="0" smtClean="0"/>
              <a:t> tunes the parameters of the model</a:t>
            </a:r>
          </a:p>
        </p:txBody>
      </p:sp>
      <p:sp>
        <p:nvSpPr>
          <p:cNvPr id="35" name="Content Placeholder 4"/>
          <p:cNvSpPr txBox="1">
            <a:spLocks/>
          </p:cNvSpPr>
          <p:nvPr/>
        </p:nvSpPr>
        <p:spPr>
          <a:xfrm>
            <a:off x="635039" y="3614896"/>
            <a:ext cx="2540154" cy="2060883"/>
          </a:xfrm>
          <a:prstGeom prst="rect">
            <a:avLst/>
          </a:prstGeom>
          <a:solidFill>
            <a:srgbClr val="0000FF">
              <a:alpha val="55000"/>
            </a:srgbClr>
          </a:solidFill>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400" b="1" dirty="0" smtClean="0"/>
              <a:t>Inference</a:t>
            </a:r>
            <a:r>
              <a:rPr lang="en-US" sz="2400" dirty="0" smtClean="0"/>
              <a:t> finds the best structure for a new sentence</a:t>
            </a:r>
          </a:p>
        </p:txBody>
      </p:sp>
      <p:grpSp>
        <p:nvGrpSpPr>
          <p:cNvPr id="7" name="Group 6"/>
          <p:cNvGrpSpPr/>
          <p:nvPr/>
        </p:nvGrpSpPr>
        <p:grpSpPr>
          <a:xfrm>
            <a:off x="3418303" y="2493586"/>
            <a:ext cx="2374839" cy="2412563"/>
            <a:chOff x="2634219" y="2203730"/>
            <a:chExt cx="2374839" cy="2412563"/>
          </a:xfrm>
        </p:grpSpPr>
        <p:grpSp>
          <p:nvGrpSpPr>
            <p:cNvPr id="20" name="Group 19"/>
            <p:cNvGrpSpPr/>
            <p:nvPr/>
          </p:nvGrpSpPr>
          <p:grpSpPr>
            <a:xfrm>
              <a:off x="2670934" y="2203730"/>
              <a:ext cx="1275904" cy="1557344"/>
              <a:chOff x="1423754" y="933909"/>
              <a:chExt cx="3469258" cy="4276343"/>
            </a:xfrm>
          </p:grpSpPr>
          <p:sp>
            <p:nvSpPr>
              <p:cNvPr id="21" name="Oval 20"/>
              <p:cNvSpPr/>
              <p:nvPr/>
            </p:nvSpPr>
            <p:spPr>
              <a:xfrm rot="18911076">
                <a:off x="2031178" y="933909"/>
                <a:ext cx="2861834" cy="4276343"/>
              </a:xfrm>
              <a:prstGeom prst="ellipse">
                <a:avLst/>
              </a:prstGeom>
              <a:solidFill>
                <a:srgbClr val="008000">
                  <a:alpha val="61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TextBox 21"/>
              <p:cNvSpPr txBox="1"/>
              <p:nvPr/>
            </p:nvSpPr>
            <p:spPr>
              <a:xfrm>
                <a:off x="1423754" y="1904323"/>
                <a:ext cx="2759918" cy="807172"/>
              </a:xfrm>
              <a:prstGeom prst="rect">
                <a:avLst/>
              </a:prstGeom>
              <a:noFill/>
            </p:spPr>
            <p:txBody>
              <a:bodyPr wrap="square" rtlCol="0" anchor="t">
                <a:noAutofit/>
              </a:bodyPr>
              <a:lstStyle/>
              <a:p>
                <a:pPr algn="ctr"/>
                <a:r>
                  <a:rPr lang="en-US" sz="1000" b="1" dirty="0" smtClean="0"/>
                  <a:t>Linguistics</a:t>
                </a:r>
                <a:endParaRPr lang="en-US" sz="1000" dirty="0" smtClean="0"/>
              </a:p>
            </p:txBody>
          </p:sp>
        </p:grpSp>
        <p:grpSp>
          <p:nvGrpSpPr>
            <p:cNvPr id="23" name="Group 22"/>
            <p:cNvGrpSpPr/>
            <p:nvPr/>
          </p:nvGrpSpPr>
          <p:grpSpPr>
            <a:xfrm>
              <a:off x="3436329" y="2461296"/>
              <a:ext cx="1572729" cy="1042213"/>
              <a:chOff x="3504907" y="1641164"/>
              <a:chExt cx="4276343" cy="2861834"/>
            </a:xfrm>
          </p:grpSpPr>
          <p:sp>
            <p:nvSpPr>
              <p:cNvPr id="24" name="Oval 23"/>
              <p:cNvSpPr/>
              <p:nvPr/>
            </p:nvSpPr>
            <p:spPr>
              <a:xfrm rot="2711175">
                <a:off x="4212162" y="933909"/>
                <a:ext cx="2861834" cy="4276343"/>
              </a:xfrm>
              <a:prstGeom prst="ellipse">
                <a:avLst/>
              </a:prstGeom>
              <a:solidFill>
                <a:srgbClr val="FF6600">
                  <a:alpha val="63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TextBox 24"/>
              <p:cNvSpPr txBox="1"/>
              <p:nvPr/>
            </p:nvSpPr>
            <p:spPr>
              <a:xfrm>
                <a:off x="4739743" y="1904319"/>
                <a:ext cx="3014531" cy="807174"/>
              </a:xfrm>
              <a:prstGeom prst="rect">
                <a:avLst/>
              </a:prstGeom>
              <a:noFill/>
            </p:spPr>
            <p:txBody>
              <a:bodyPr wrap="square" rtlCol="0" anchor="t">
                <a:noAutofit/>
              </a:bodyPr>
              <a:lstStyle/>
              <a:p>
                <a:pPr algn="ctr"/>
                <a:r>
                  <a:rPr lang="en-US" sz="1000" b="1" dirty="0" smtClean="0"/>
                  <a:t>Mathematical Modeling</a:t>
                </a:r>
                <a:endParaRPr lang="en-US" sz="1000" dirty="0" smtClean="0"/>
              </a:p>
            </p:txBody>
          </p:sp>
        </p:grpSp>
        <p:grpSp>
          <p:nvGrpSpPr>
            <p:cNvPr id="26" name="Group 25"/>
            <p:cNvGrpSpPr/>
            <p:nvPr/>
          </p:nvGrpSpPr>
          <p:grpSpPr>
            <a:xfrm>
              <a:off x="3696439" y="3058949"/>
              <a:ext cx="1272462" cy="1557344"/>
              <a:chOff x="4212163" y="3282271"/>
              <a:chExt cx="3459899" cy="4276343"/>
            </a:xfrm>
          </p:grpSpPr>
          <p:sp>
            <p:nvSpPr>
              <p:cNvPr id="27" name="Oval 26"/>
              <p:cNvSpPr/>
              <p:nvPr/>
            </p:nvSpPr>
            <p:spPr>
              <a:xfrm rot="18911076">
                <a:off x="4212163" y="3282271"/>
                <a:ext cx="2861834" cy="4276343"/>
              </a:xfrm>
              <a:prstGeom prst="ellipse">
                <a:avLst/>
              </a:prstGeom>
              <a:solidFill>
                <a:srgbClr val="FF0000">
                  <a:alpha val="59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TextBox 27"/>
              <p:cNvSpPr txBox="1"/>
              <p:nvPr/>
            </p:nvSpPr>
            <p:spPr>
              <a:xfrm>
                <a:off x="4852129" y="5417178"/>
                <a:ext cx="2819933" cy="792673"/>
              </a:xfrm>
              <a:prstGeom prst="rect">
                <a:avLst/>
              </a:prstGeom>
              <a:noFill/>
            </p:spPr>
            <p:txBody>
              <a:bodyPr wrap="square" rtlCol="0" anchor="t">
                <a:noAutofit/>
              </a:bodyPr>
              <a:lstStyle/>
              <a:p>
                <a:pPr algn="ctr"/>
                <a:r>
                  <a:rPr lang="en-US" sz="1000" b="1" dirty="0"/>
                  <a:t>Machine </a:t>
                </a:r>
                <a:r>
                  <a:rPr lang="en-US" sz="1000" b="1" dirty="0" smtClean="0"/>
                  <a:t>Learning</a:t>
                </a:r>
                <a:endParaRPr lang="en-US" sz="1000" dirty="0"/>
              </a:p>
            </p:txBody>
          </p:sp>
        </p:grpSp>
        <p:grpSp>
          <p:nvGrpSpPr>
            <p:cNvPr id="29" name="Group 28"/>
            <p:cNvGrpSpPr/>
            <p:nvPr/>
          </p:nvGrpSpPr>
          <p:grpSpPr>
            <a:xfrm>
              <a:off x="2634219" y="3316514"/>
              <a:ext cx="1572729" cy="1042213"/>
              <a:chOff x="1323924" y="3989526"/>
              <a:chExt cx="4276343" cy="2861834"/>
            </a:xfrm>
          </p:grpSpPr>
          <p:sp>
            <p:nvSpPr>
              <p:cNvPr id="30" name="Oval 29"/>
              <p:cNvSpPr/>
              <p:nvPr/>
            </p:nvSpPr>
            <p:spPr>
              <a:xfrm rot="2711175">
                <a:off x="2031179" y="3282271"/>
                <a:ext cx="2861834" cy="4276343"/>
              </a:xfrm>
              <a:prstGeom prst="ellipse">
                <a:avLst/>
              </a:prstGeom>
              <a:solidFill>
                <a:srgbClr val="0000FF">
                  <a:alpha val="58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1" name="TextBox 30"/>
              <p:cNvSpPr txBox="1"/>
              <p:nvPr/>
            </p:nvSpPr>
            <p:spPr>
              <a:xfrm>
                <a:off x="1424828" y="5443098"/>
                <a:ext cx="2758844" cy="766754"/>
              </a:xfrm>
              <a:prstGeom prst="rect">
                <a:avLst/>
              </a:prstGeom>
              <a:noFill/>
            </p:spPr>
            <p:txBody>
              <a:bodyPr wrap="square" rtlCol="0" anchor="t">
                <a:noAutofit/>
              </a:bodyPr>
              <a:lstStyle/>
              <a:p>
                <a:pPr algn="ctr"/>
                <a:r>
                  <a:rPr lang="en-US" sz="1000" b="1" dirty="0"/>
                  <a:t>Combinatorial Optimization</a:t>
                </a:r>
                <a:endParaRPr lang="en-US" sz="1000" dirty="0"/>
              </a:p>
            </p:txBody>
          </p:sp>
        </p:grpSp>
        <p:sp>
          <p:nvSpPr>
            <p:cNvPr id="36" name="TextBox 35"/>
            <p:cNvSpPr txBox="1"/>
            <p:nvPr/>
          </p:nvSpPr>
          <p:spPr>
            <a:xfrm>
              <a:off x="3397249" y="3162338"/>
              <a:ext cx="880633" cy="582061"/>
            </a:xfrm>
            <a:prstGeom prst="rect">
              <a:avLst/>
            </a:prstGeom>
            <a:noFill/>
          </p:spPr>
          <p:txBody>
            <a:bodyPr wrap="square" rtlCol="0" anchor="ctr">
              <a:normAutofit fontScale="77500" lnSpcReduction="20000"/>
            </a:bodyPr>
            <a:lstStyle/>
            <a:p>
              <a:pPr algn="ctr"/>
              <a:r>
                <a:rPr lang="en-US" sz="4000" b="1" dirty="0" smtClean="0">
                  <a:solidFill>
                    <a:schemeClr val="bg1"/>
                  </a:solidFill>
                </a:rPr>
                <a:t>NLP</a:t>
              </a:r>
              <a:endParaRPr lang="en-US" sz="4000" dirty="0" smtClean="0">
                <a:solidFill>
                  <a:schemeClr val="bg1"/>
                </a:solidFill>
              </a:endParaRPr>
            </a:p>
          </p:txBody>
        </p:sp>
      </p:grpSp>
      <p:sp>
        <p:nvSpPr>
          <p:cNvPr id="37" name="Content Placeholder 4"/>
          <p:cNvSpPr txBox="1">
            <a:spLocks/>
          </p:cNvSpPr>
          <p:nvPr/>
        </p:nvSpPr>
        <p:spPr>
          <a:xfrm>
            <a:off x="635039" y="5755213"/>
            <a:ext cx="2540154" cy="873027"/>
          </a:xfrm>
          <a:prstGeom prst="rect">
            <a:avLst/>
          </a:prstGeom>
          <a:solidFill>
            <a:srgbClr val="0000FF">
              <a:alpha val="55000"/>
            </a:srgbClr>
          </a:solidFill>
        </p:spPr>
        <p:txBody>
          <a:bodyPr anchor="ctr">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400" b="1" dirty="0" smtClean="0"/>
              <a:t>(Inference</a:t>
            </a:r>
            <a:r>
              <a:rPr lang="en-US" sz="2400" dirty="0" smtClean="0"/>
              <a:t> is usually called as a subroutine in learning)</a:t>
            </a:r>
          </a:p>
        </p:txBody>
      </p:sp>
      <p:cxnSp>
        <p:nvCxnSpPr>
          <p:cNvPr id="39" name="Straight Arrow Connector 38"/>
          <p:cNvCxnSpPr/>
          <p:nvPr/>
        </p:nvCxnSpPr>
        <p:spPr>
          <a:xfrm>
            <a:off x="3620835" y="1559586"/>
            <a:ext cx="2027667" cy="0"/>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41" name="Straight Arrow Connector 40"/>
          <p:cNvCxnSpPr/>
          <p:nvPr/>
        </p:nvCxnSpPr>
        <p:spPr>
          <a:xfrm>
            <a:off x="7263951" y="3698446"/>
            <a:ext cx="0" cy="716515"/>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45" name="Straight Arrow Connector 44"/>
          <p:cNvCxnSpPr/>
          <p:nvPr/>
        </p:nvCxnSpPr>
        <p:spPr>
          <a:xfrm flipH="1">
            <a:off x="3620835" y="5555250"/>
            <a:ext cx="2027667" cy="0"/>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837850537"/>
      </p:ext>
    </p:extLst>
  </p:cSld>
  <p:clrMapOvr>
    <a:masterClrMapping/>
  </p:clrMapOvr>
  <p:timing>
    <p:tnLst>
      <p:par>
        <p:cTn xmlns:p14="http://schemas.microsoft.com/office/powerpoint/2010/main" id="1" dur="indefinite" restart="never" nodeType="tmRoot"/>
      </p:par>
    </p:tnLst>
  </p:timing>
</p:sld>
</file>

<file path=ppt/slides/slide3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An Abstraction for Modeling</a:t>
            </a:r>
            <a:endParaRPr lang="en-US" dirty="0"/>
          </a:p>
        </p:txBody>
      </p:sp>
      <p:sp>
        <p:nvSpPr>
          <p:cNvPr id="3" name="Slide Number Placeholder 2"/>
          <p:cNvSpPr>
            <a:spLocks noGrp="1"/>
          </p:cNvSpPr>
          <p:nvPr>
            <p:ph type="sldNum" sz="quarter" idx="12"/>
          </p:nvPr>
        </p:nvSpPr>
        <p:spPr/>
        <p:txBody>
          <a:bodyPr/>
          <a:lstStyle/>
          <a:p>
            <a:fld id="{E5445004-F4FB-5345-992E-498B4C43F562}" type="slidenum">
              <a:rPr lang="en-US" smtClean="0"/>
              <a:t>334</a:t>
            </a:fld>
            <a:endParaRPr lang="en-US"/>
          </a:p>
        </p:txBody>
      </p:sp>
      <p:grpSp>
        <p:nvGrpSpPr>
          <p:cNvPr id="5" name="Group 4"/>
          <p:cNvGrpSpPr/>
          <p:nvPr/>
        </p:nvGrpSpPr>
        <p:grpSpPr>
          <a:xfrm>
            <a:off x="86702" y="217958"/>
            <a:ext cx="1572729" cy="1042213"/>
            <a:chOff x="3504907" y="1641164"/>
            <a:chExt cx="4276343" cy="2861834"/>
          </a:xfrm>
        </p:grpSpPr>
        <p:sp>
          <p:nvSpPr>
            <p:cNvPr id="6" name="Oval 5"/>
            <p:cNvSpPr/>
            <p:nvPr/>
          </p:nvSpPr>
          <p:spPr>
            <a:xfrm rot="2711175">
              <a:off x="4212162" y="933909"/>
              <a:ext cx="2861834" cy="4276343"/>
            </a:xfrm>
            <a:prstGeom prst="ellipse">
              <a:avLst/>
            </a:prstGeom>
            <a:solidFill>
              <a:srgbClr val="FF6600">
                <a:alpha val="63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TextBox 6"/>
            <p:cNvSpPr txBox="1"/>
            <p:nvPr/>
          </p:nvSpPr>
          <p:spPr>
            <a:xfrm>
              <a:off x="4739743" y="1904319"/>
              <a:ext cx="3014531" cy="807174"/>
            </a:xfrm>
            <a:prstGeom prst="rect">
              <a:avLst/>
            </a:prstGeom>
            <a:noFill/>
          </p:spPr>
          <p:txBody>
            <a:bodyPr wrap="square" rtlCol="0" anchor="t">
              <a:noAutofit/>
            </a:bodyPr>
            <a:lstStyle/>
            <a:p>
              <a:pPr algn="ctr"/>
              <a:r>
                <a:rPr lang="en-US" sz="1000" b="1" dirty="0" smtClean="0"/>
                <a:t>Mathematical Modeling</a:t>
              </a:r>
              <a:endParaRPr lang="en-US" sz="1000" dirty="0" smtClean="0"/>
            </a:p>
          </p:txBody>
        </p:sp>
      </p:grpSp>
      <p:cxnSp>
        <p:nvCxnSpPr>
          <p:cNvPr id="27" name="Curved Connector 26"/>
          <p:cNvCxnSpPr>
            <a:stCxn id="41" idx="2"/>
            <a:endCxn id="97" idx="0"/>
          </p:cNvCxnSpPr>
          <p:nvPr/>
        </p:nvCxnSpPr>
        <p:spPr>
          <a:xfrm rot="16200000" flipH="1">
            <a:off x="5749006" y="1857365"/>
            <a:ext cx="865552" cy="3526"/>
          </a:xfrm>
          <a:prstGeom prst="curvedConnector3">
            <a:avLst>
              <a:gd name="adj1" fmla="val 50000"/>
            </a:avLst>
          </a:prstGeom>
          <a:ln w="19050" cmpd="sng">
            <a:gradFill flip="none" rotWithShape="1">
              <a:gsLst>
                <a:gs pos="0">
                  <a:schemeClr val="accent2">
                    <a:lumMod val="50000"/>
                  </a:schemeClr>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29" name="Curved Connector 28"/>
          <p:cNvCxnSpPr>
            <a:stCxn id="41" idx="3"/>
            <a:endCxn id="108" idx="0"/>
          </p:cNvCxnSpPr>
          <p:nvPr/>
        </p:nvCxnSpPr>
        <p:spPr>
          <a:xfrm>
            <a:off x="6274719" y="1331654"/>
            <a:ext cx="906195" cy="1768220"/>
          </a:xfrm>
          <a:prstGeom prst="curvedConnector2">
            <a:avLst/>
          </a:prstGeom>
          <a:ln w="19050" cmpd="sng">
            <a:gradFill flip="none" rotWithShape="1">
              <a:gsLst>
                <a:gs pos="0">
                  <a:schemeClr val="accent2">
                    <a:lumMod val="50000"/>
                  </a:schemeClr>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32" name="Curved Connector 31"/>
          <p:cNvCxnSpPr>
            <a:stCxn id="41" idx="1"/>
            <a:endCxn id="100" idx="0"/>
          </p:cNvCxnSpPr>
          <p:nvPr/>
        </p:nvCxnSpPr>
        <p:spPr>
          <a:xfrm rot="10800000" flipV="1">
            <a:off x="5392488" y="1331654"/>
            <a:ext cx="692833" cy="1762838"/>
          </a:xfrm>
          <a:prstGeom prst="curvedConnector2">
            <a:avLst/>
          </a:prstGeom>
          <a:ln w="19050" cmpd="sng">
            <a:gradFill flip="none" rotWithShape="1">
              <a:gsLst>
                <a:gs pos="0">
                  <a:schemeClr val="accent2">
                    <a:lumMod val="50000"/>
                  </a:schemeClr>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33" name="Curved Connector 32"/>
          <p:cNvCxnSpPr>
            <a:stCxn id="41" idx="1"/>
            <a:endCxn id="94" idx="0"/>
          </p:cNvCxnSpPr>
          <p:nvPr/>
        </p:nvCxnSpPr>
        <p:spPr>
          <a:xfrm rot="10800000" flipV="1">
            <a:off x="4587513" y="1331654"/>
            <a:ext cx="1497809" cy="2563342"/>
          </a:xfrm>
          <a:prstGeom prst="curvedConnector2">
            <a:avLst/>
          </a:prstGeom>
          <a:ln w="19050" cmpd="sng">
            <a:gradFill flip="none" rotWithShape="1">
              <a:gsLst>
                <a:gs pos="0">
                  <a:schemeClr val="accent2">
                    <a:lumMod val="50000"/>
                  </a:schemeClr>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34" name="Curved Connector 33"/>
          <p:cNvCxnSpPr>
            <a:stCxn id="41" idx="3"/>
            <a:endCxn id="114" idx="0"/>
          </p:cNvCxnSpPr>
          <p:nvPr/>
        </p:nvCxnSpPr>
        <p:spPr>
          <a:xfrm>
            <a:off x="6274719" y="1331654"/>
            <a:ext cx="1707732" cy="2566034"/>
          </a:xfrm>
          <a:prstGeom prst="curvedConnector2">
            <a:avLst/>
          </a:prstGeom>
          <a:ln w="19050" cmpd="sng">
            <a:gradFill flip="none" rotWithShape="1">
              <a:gsLst>
                <a:gs pos="0">
                  <a:schemeClr val="accent2">
                    <a:lumMod val="50000"/>
                  </a:schemeClr>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36" name="Curved Connector 35"/>
          <p:cNvCxnSpPr>
            <a:stCxn id="41" idx="3"/>
            <a:endCxn id="120" idx="0"/>
          </p:cNvCxnSpPr>
          <p:nvPr/>
        </p:nvCxnSpPr>
        <p:spPr>
          <a:xfrm>
            <a:off x="6274719" y="1331654"/>
            <a:ext cx="2504912" cy="3365283"/>
          </a:xfrm>
          <a:prstGeom prst="curvedConnector2">
            <a:avLst/>
          </a:prstGeom>
          <a:ln w="19050" cmpd="sng">
            <a:gradFill flip="none" rotWithShape="1">
              <a:gsLst>
                <a:gs pos="0">
                  <a:schemeClr val="accent2">
                    <a:lumMod val="50000"/>
                  </a:schemeClr>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37" name="Curved Connector 36"/>
          <p:cNvCxnSpPr>
            <a:stCxn id="41" idx="1"/>
            <a:endCxn id="103" idx="0"/>
          </p:cNvCxnSpPr>
          <p:nvPr/>
        </p:nvCxnSpPr>
        <p:spPr>
          <a:xfrm rot="10800000" flipV="1">
            <a:off x="3791602" y="1331654"/>
            <a:ext cx="2293720" cy="3349718"/>
          </a:xfrm>
          <a:prstGeom prst="curvedConnector2">
            <a:avLst/>
          </a:prstGeom>
          <a:ln w="19050" cmpd="sng">
            <a:gradFill flip="none" rotWithShape="1">
              <a:gsLst>
                <a:gs pos="0">
                  <a:schemeClr val="accent2">
                    <a:lumMod val="50000"/>
                  </a:schemeClr>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38" name="Curved Connector 37"/>
          <p:cNvCxnSpPr>
            <a:stCxn id="41" idx="1"/>
            <a:endCxn id="139" idx="0"/>
          </p:cNvCxnSpPr>
          <p:nvPr/>
        </p:nvCxnSpPr>
        <p:spPr>
          <a:xfrm rot="10800000" flipV="1">
            <a:off x="5155364" y="1331654"/>
            <a:ext cx="929958" cy="3357897"/>
          </a:xfrm>
          <a:prstGeom prst="curvedConnector2">
            <a:avLst/>
          </a:prstGeom>
          <a:ln w="19050" cmpd="sng">
            <a:gradFill flip="none" rotWithShape="1">
              <a:gsLst>
                <a:gs pos="0">
                  <a:schemeClr val="accent2">
                    <a:lumMod val="50000"/>
                  </a:schemeClr>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39" name="Curved Connector 38"/>
          <p:cNvCxnSpPr>
            <a:stCxn id="41" idx="3"/>
            <a:endCxn id="132" idx="0"/>
          </p:cNvCxnSpPr>
          <p:nvPr/>
        </p:nvCxnSpPr>
        <p:spPr>
          <a:xfrm>
            <a:off x="6274719" y="1331654"/>
            <a:ext cx="902264" cy="3355099"/>
          </a:xfrm>
          <a:prstGeom prst="curvedConnector2">
            <a:avLst/>
          </a:prstGeom>
          <a:ln w="19050" cmpd="sng">
            <a:gradFill flip="none" rotWithShape="1">
              <a:gsLst>
                <a:gs pos="0">
                  <a:schemeClr val="accent2">
                    <a:lumMod val="50000"/>
                  </a:schemeClr>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40" name="Curved Connector 39"/>
          <p:cNvCxnSpPr>
            <a:stCxn id="41" idx="3"/>
            <a:endCxn id="126" idx="0"/>
          </p:cNvCxnSpPr>
          <p:nvPr/>
        </p:nvCxnSpPr>
        <p:spPr>
          <a:xfrm>
            <a:off x="6274719" y="1331654"/>
            <a:ext cx="125075" cy="2576109"/>
          </a:xfrm>
          <a:prstGeom prst="curvedConnector2">
            <a:avLst/>
          </a:prstGeom>
          <a:ln w="19050" cmpd="sng">
            <a:gradFill flip="none" rotWithShape="1">
              <a:gsLst>
                <a:gs pos="0">
                  <a:schemeClr val="accent2">
                    <a:lumMod val="50000"/>
                  </a:schemeClr>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41" name="Rectangle 40"/>
          <p:cNvSpPr/>
          <p:nvPr/>
        </p:nvSpPr>
        <p:spPr>
          <a:xfrm>
            <a:off x="6085321" y="1236955"/>
            <a:ext cx="189396" cy="189398"/>
          </a:xfrm>
          <a:prstGeom prst="rect">
            <a:avLst/>
          </a:prstGeom>
          <a:solidFill>
            <a:schemeClr val="accent2">
              <a:lumMod val="50000"/>
            </a:schemeClr>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cxnSp>
        <p:nvCxnSpPr>
          <p:cNvPr id="42" name="Curved Connector 41"/>
          <p:cNvCxnSpPr>
            <a:stCxn id="41" idx="1"/>
            <a:endCxn id="127" idx="0"/>
          </p:cNvCxnSpPr>
          <p:nvPr/>
        </p:nvCxnSpPr>
        <p:spPr>
          <a:xfrm rot="10800000" flipV="1">
            <a:off x="5966570" y="1331654"/>
            <a:ext cx="118753" cy="2572415"/>
          </a:xfrm>
          <a:prstGeom prst="curvedConnector2">
            <a:avLst/>
          </a:prstGeom>
          <a:ln w="19050" cmpd="sng">
            <a:gradFill flip="none" rotWithShape="1">
              <a:gsLst>
                <a:gs pos="0">
                  <a:schemeClr val="accent2">
                    <a:lumMod val="50000"/>
                  </a:schemeClr>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43" name="Curved Connector 42"/>
          <p:cNvCxnSpPr>
            <a:stCxn id="41" idx="1"/>
            <a:endCxn id="138" idx="0"/>
          </p:cNvCxnSpPr>
          <p:nvPr/>
        </p:nvCxnSpPr>
        <p:spPr>
          <a:xfrm rot="10800000" flipV="1">
            <a:off x="5588590" y="1331654"/>
            <a:ext cx="496732" cy="3361590"/>
          </a:xfrm>
          <a:prstGeom prst="curvedConnector2">
            <a:avLst/>
          </a:prstGeom>
          <a:ln w="19050" cmpd="sng">
            <a:gradFill flip="none" rotWithShape="1">
              <a:gsLst>
                <a:gs pos="0">
                  <a:schemeClr val="accent2">
                    <a:lumMod val="50000"/>
                  </a:schemeClr>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44" name="Curved Connector 43"/>
          <p:cNvCxnSpPr>
            <a:stCxn id="41" idx="3"/>
            <a:endCxn id="121" idx="0"/>
          </p:cNvCxnSpPr>
          <p:nvPr/>
        </p:nvCxnSpPr>
        <p:spPr>
          <a:xfrm>
            <a:off x="6274719" y="1331654"/>
            <a:ext cx="2071687" cy="3361590"/>
          </a:xfrm>
          <a:prstGeom prst="curvedConnector2">
            <a:avLst/>
          </a:prstGeom>
          <a:ln w="19050" cmpd="sng">
            <a:gradFill flip="none" rotWithShape="1">
              <a:gsLst>
                <a:gs pos="0">
                  <a:schemeClr val="accent2">
                    <a:lumMod val="50000"/>
                  </a:schemeClr>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45" name="Curved Connector 44"/>
          <p:cNvCxnSpPr>
            <a:stCxn id="41" idx="3"/>
            <a:endCxn id="115" idx="0"/>
          </p:cNvCxnSpPr>
          <p:nvPr/>
        </p:nvCxnSpPr>
        <p:spPr>
          <a:xfrm>
            <a:off x="6274719" y="1331654"/>
            <a:ext cx="1274507" cy="2562341"/>
          </a:xfrm>
          <a:prstGeom prst="curvedConnector2">
            <a:avLst/>
          </a:prstGeom>
          <a:ln w="19050" cmpd="sng">
            <a:gradFill flip="none" rotWithShape="1">
              <a:gsLst>
                <a:gs pos="0">
                  <a:schemeClr val="accent2">
                    <a:lumMod val="50000"/>
                  </a:schemeClr>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46" name="Curved Connector 45"/>
          <p:cNvCxnSpPr>
            <a:stCxn id="41" idx="3"/>
            <a:endCxn id="109" idx="0"/>
          </p:cNvCxnSpPr>
          <p:nvPr/>
        </p:nvCxnSpPr>
        <p:spPr>
          <a:xfrm>
            <a:off x="6274719" y="1331654"/>
            <a:ext cx="472968" cy="1764526"/>
          </a:xfrm>
          <a:prstGeom prst="curvedConnector2">
            <a:avLst/>
          </a:prstGeom>
          <a:ln w="19050" cmpd="sng">
            <a:gradFill flip="none" rotWithShape="1">
              <a:gsLst>
                <a:gs pos="0">
                  <a:schemeClr val="accent2">
                    <a:lumMod val="50000"/>
                  </a:schemeClr>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47" name="Curved Connector 46"/>
          <p:cNvCxnSpPr>
            <a:stCxn id="41" idx="3"/>
            <a:endCxn id="133" idx="0"/>
          </p:cNvCxnSpPr>
          <p:nvPr/>
        </p:nvCxnSpPr>
        <p:spPr>
          <a:xfrm>
            <a:off x="6274719" y="1331654"/>
            <a:ext cx="469038" cy="3351406"/>
          </a:xfrm>
          <a:prstGeom prst="curvedConnector2">
            <a:avLst/>
          </a:prstGeom>
          <a:ln w="19050" cmpd="sng">
            <a:gradFill flip="none" rotWithShape="1">
              <a:gsLst>
                <a:gs pos="0">
                  <a:schemeClr val="accent2">
                    <a:lumMod val="50000"/>
                  </a:schemeClr>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nvGrpSpPr>
          <p:cNvPr id="48" name="Group 47"/>
          <p:cNvGrpSpPr/>
          <p:nvPr/>
        </p:nvGrpSpPr>
        <p:grpSpPr>
          <a:xfrm>
            <a:off x="5006389" y="4689552"/>
            <a:ext cx="731177" cy="505337"/>
            <a:chOff x="1669583" y="4641148"/>
            <a:chExt cx="761821" cy="526516"/>
          </a:xfrm>
        </p:grpSpPr>
        <p:cxnSp>
          <p:nvCxnSpPr>
            <p:cNvPr id="134" name="Straight Connector 133"/>
            <p:cNvCxnSpPr>
              <a:stCxn id="138" idx="4"/>
              <a:endCxn id="135" idx="0"/>
            </p:cNvCxnSpPr>
            <p:nvPr/>
          </p:nvCxnSpPr>
          <p:spPr>
            <a:xfrm>
              <a:off x="2276185" y="4955914"/>
              <a:ext cx="241" cy="96236"/>
            </a:xfrm>
            <a:prstGeom prst="line">
              <a:avLst/>
            </a:prstGeom>
            <a:ln w="28575" cmpd="sng">
              <a:gradFill flip="none" rotWithShape="1">
                <a:gsLst>
                  <a:gs pos="0">
                    <a:schemeClr val="accent1">
                      <a:lumMod val="75000"/>
                    </a:schemeClr>
                  </a:gs>
                  <a:gs pos="100000">
                    <a:schemeClr val="tx1"/>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135" name="Rectangle 134"/>
            <p:cNvSpPr/>
            <p:nvPr/>
          </p:nvSpPr>
          <p:spPr>
            <a:xfrm>
              <a:off x="2219095" y="5052150"/>
              <a:ext cx="114661" cy="114662"/>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cxnSp>
          <p:nvCxnSpPr>
            <p:cNvPr id="136" name="Straight Connector 135"/>
            <p:cNvCxnSpPr>
              <a:stCxn id="139" idx="4"/>
              <a:endCxn id="137" idx="0"/>
            </p:cNvCxnSpPr>
            <p:nvPr/>
          </p:nvCxnSpPr>
          <p:spPr>
            <a:xfrm flipH="1">
              <a:off x="1824601" y="4952066"/>
              <a:ext cx="202" cy="100936"/>
            </a:xfrm>
            <a:prstGeom prst="line">
              <a:avLst/>
            </a:prstGeom>
            <a:ln w="28575" cmpd="sng">
              <a:gradFill flip="none" rotWithShape="1">
                <a:gsLst>
                  <a:gs pos="0">
                    <a:schemeClr val="accent1">
                      <a:lumMod val="75000"/>
                    </a:schemeClr>
                  </a:gs>
                  <a:gs pos="100000">
                    <a:schemeClr val="tx1"/>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137" name="Rectangle 136"/>
            <p:cNvSpPr/>
            <p:nvPr/>
          </p:nvSpPr>
          <p:spPr>
            <a:xfrm>
              <a:off x="1767270" y="5053002"/>
              <a:ext cx="114661" cy="114662"/>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sp>
          <p:nvSpPr>
            <p:cNvPr id="138" name="Oval 137"/>
            <p:cNvSpPr/>
            <p:nvPr/>
          </p:nvSpPr>
          <p:spPr>
            <a:xfrm>
              <a:off x="2120966" y="4644996"/>
              <a:ext cx="310438" cy="310918"/>
            </a:xfrm>
            <a:prstGeom prst="ellipse">
              <a:avLst/>
            </a:prstGeom>
            <a:solidFill>
              <a:schemeClr val="tx1"/>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bg1"/>
                  </a:solidFill>
                  <a:latin typeface="Zapf Dingbats"/>
                  <a:ea typeface="Zapf Dingbats"/>
                  <a:cs typeface="Zapf Dingbats"/>
                  <a:sym typeface="Zapf Dingbats"/>
                </a:rPr>
                <a:t>✔</a:t>
              </a:r>
              <a:endParaRPr lang="en-US" sz="1200" i="1" dirty="0">
                <a:solidFill>
                  <a:schemeClr val="bg1"/>
                </a:solidFill>
                <a:latin typeface="Times New Roman"/>
                <a:cs typeface="Times New Roman"/>
              </a:endParaRPr>
            </a:p>
          </p:txBody>
        </p:sp>
        <p:sp>
          <p:nvSpPr>
            <p:cNvPr id="139" name="Oval 138"/>
            <p:cNvSpPr/>
            <p:nvPr/>
          </p:nvSpPr>
          <p:spPr>
            <a:xfrm>
              <a:off x="1669583" y="4641148"/>
              <a:ext cx="310438" cy="310918"/>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tx1"/>
                  </a:solidFill>
                  <a:latin typeface="Webdings"/>
                  <a:ea typeface="Webdings"/>
                  <a:cs typeface="Webdings"/>
                  <a:sym typeface="Webdings"/>
                </a:rPr>
                <a:t></a:t>
              </a:r>
              <a:endParaRPr lang="en-US" sz="1200" i="1" dirty="0">
                <a:solidFill>
                  <a:schemeClr val="tx1"/>
                </a:solidFill>
                <a:latin typeface="Times New Roman"/>
                <a:cs typeface="Times New Roman"/>
              </a:endParaRPr>
            </a:p>
          </p:txBody>
        </p:sp>
      </p:grpSp>
      <p:grpSp>
        <p:nvGrpSpPr>
          <p:cNvPr id="49" name="Group 48"/>
          <p:cNvGrpSpPr/>
          <p:nvPr/>
        </p:nvGrpSpPr>
        <p:grpSpPr>
          <a:xfrm>
            <a:off x="6594781" y="4683061"/>
            <a:ext cx="731177" cy="505337"/>
            <a:chOff x="1669583" y="4641148"/>
            <a:chExt cx="761821" cy="526516"/>
          </a:xfrm>
        </p:grpSpPr>
        <p:cxnSp>
          <p:nvCxnSpPr>
            <p:cNvPr id="128" name="Straight Connector 127"/>
            <p:cNvCxnSpPr>
              <a:stCxn id="132" idx="4"/>
              <a:endCxn id="129" idx="0"/>
            </p:cNvCxnSpPr>
            <p:nvPr/>
          </p:nvCxnSpPr>
          <p:spPr>
            <a:xfrm>
              <a:off x="2276185" y="4955914"/>
              <a:ext cx="241" cy="96236"/>
            </a:xfrm>
            <a:prstGeom prst="line">
              <a:avLst/>
            </a:prstGeom>
            <a:ln w="28575" cmpd="sng">
              <a:gradFill flip="none" rotWithShape="1">
                <a:gsLst>
                  <a:gs pos="0">
                    <a:schemeClr val="accent1">
                      <a:lumMod val="75000"/>
                    </a:schemeClr>
                  </a:gs>
                  <a:gs pos="100000">
                    <a:schemeClr val="tx1"/>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129" name="Rectangle 128"/>
            <p:cNvSpPr/>
            <p:nvPr/>
          </p:nvSpPr>
          <p:spPr>
            <a:xfrm>
              <a:off x="2219095" y="5052150"/>
              <a:ext cx="114661" cy="114662"/>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cxnSp>
          <p:nvCxnSpPr>
            <p:cNvPr id="130" name="Straight Connector 129"/>
            <p:cNvCxnSpPr>
              <a:stCxn id="133" idx="4"/>
              <a:endCxn id="131" idx="0"/>
            </p:cNvCxnSpPr>
            <p:nvPr/>
          </p:nvCxnSpPr>
          <p:spPr>
            <a:xfrm flipH="1">
              <a:off x="1824601" y="4952066"/>
              <a:ext cx="202" cy="100936"/>
            </a:xfrm>
            <a:prstGeom prst="line">
              <a:avLst/>
            </a:prstGeom>
            <a:ln w="28575" cmpd="sng">
              <a:gradFill flip="none" rotWithShape="1">
                <a:gsLst>
                  <a:gs pos="0">
                    <a:schemeClr val="accent1">
                      <a:lumMod val="75000"/>
                    </a:schemeClr>
                  </a:gs>
                  <a:gs pos="100000">
                    <a:schemeClr val="tx1"/>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131" name="Rectangle 130"/>
            <p:cNvSpPr/>
            <p:nvPr/>
          </p:nvSpPr>
          <p:spPr>
            <a:xfrm>
              <a:off x="1767270" y="5053002"/>
              <a:ext cx="114661" cy="114662"/>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sp>
          <p:nvSpPr>
            <p:cNvPr id="132" name="Oval 131"/>
            <p:cNvSpPr/>
            <p:nvPr/>
          </p:nvSpPr>
          <p:spPr>
            <a:xfrm>
              <a:off x="2120966" y="4644996"/>
              <a:ext cx="310438" cy="310918"/>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tx1"/>
                  </a:solidFill>
                  <a:latin typeface="Webdings"/>
                  <a:ea typeface="Webdings"/>
                  <a:cs typeface="Webdings"/>
                  <a:sym typeface="Webdings"/>
                </a:rPr>
                <a:t></a:t>
              </a:r>
              <a:endParaRPr lang="en-US" sz="1200" i="1" dirty="0">
                <a:solidFill>
                  <a:schemeClr val="tx1"/>
                </a:solidFill>
                <a:latin typeface="Times New Roman"/>
                <a:cs typeface="Times New Roman"/>
              </a:endParaRPr>
            </a:p>
          </p:txBody>
        </p:sp>
        <p:sp>
          <p:nvSpPr>
            <p:cNvPr id="133" name="Oval 132"/>
            <p:cNvSpPr/>
            <p:nvPr/>
          </p:nvSpPr>
          <p:spPr>
            <a:xfrm>
              <a:off x="1669583" y="4641148"/>
              <a:ext cx="310438" cy="310918"/>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tx1"/>
                  </a:solidFill>
                  <a:latin typeface="Webdings"/>
                  <a:ea typeface="Webdings"/>
                  <a:cs typeface="Webdings"/>
                  <a:sym typeface="Webdings"/>
                </a:rPr>
                <a:t></a:t>
              </a:r>
              <a:endParaRPr lang="en-US" sz="1200" i="1" dirty="0">
                <a:solidFill>
                  <a:schemeClr val="tx1"/>
                </a:solidFill>
                <a:latin typeface="Times New Roman"/>
                <a:cs typeface="Times New Roman"/>
              </a:endParaRPr>
            </a:p>
          </p:txBody>
        </p:sp>
      </p:grpSp>
      <p:grpSp>
        <p:nvGrpSpPr>
          <p:cNvPr id="50" name="Group 49"/>
          <p:cNvGrpSpPr/>
          <p:nvPr/>
        </p:nvGrpSpPr>
        <p:grpSpPr>
          <a:xfrm>
            <a:off x="5817592" y="3904070"/>
            <a:ext cx="731177" cy="505337"/>
            <a:chOff x="1669583" y="4641148"/>
            <a:chExt cx="761821" cy="526516"/>
          </a:xfrm>
        </p:grpSpPr>
        <p:cxnSp>
          <p:nvCxnSpPr>
            <p:cNvPr id="122" name="Straight Connector 121"/>
            <p:cNvCxnSpPr>
              <a:stCxn id="126" idx="4"/>
              <a:endCxn id="123" idx="0"/>
            </p:cNvCxnSpPr>
            <p:nvPr/>
          </p:nvCxnSpPr>
          <p:spPr>
            <a:xfrm>
              <a:off x="2276185" y="4955914"/>
              <a:ext cx="241" cy="96236"/>
            </a:xfrm>
            <a:prstGeom prst="line">
              <a:avLst/>
            </a:prstGeom>
            <a:ln w="28575" cmpd="sng">
              <a:gradFill flip="none" rotWithShape="1">
                <a:gsLst>
                  <a:gs pos="0">
                    <a:schemeClr val="accent1">
                      <a:lumMod val="75000"/>
                    </a:schemeClr>
                  </a:gs>
                  <a:gs pos="100000">
                    <a:schemeClr val="tx1"/>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123" name="Rectangle 122"/>
            <p:cNvSpPr/>
            <p:nvPr/>
          </p:nvSpPr>
          <p:spPr>
            <a:xfrm>
              <a:off x="2219095" y="5052150"/>
              <a:ext cx="114661" cy="114662"/>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cxnSp>
          <p:nvCxnSpPr>
            <p:cNvPr id="124" name="Straight Connector 123"/>
            <p:cNvCxnSpPr>
              <a:stCxn id="127" idx="4"/>
              <a:endCxn id="125" idx="0"/>
            </p:cNvCxnSpPr>
            <p:nvPr/>
          </p:nvCxnSpPr>
          <p:spPr>
            <a:xfrm flipH="1">
              <a:off x="1824601" y="4952066"/>
              <a:ext cx="202" cy="100936"/>
            </a:xfrm>
            <a:prstGeom prst="line">
              <a:avLst/>
            </a:prstGeom>
            <a:ln w="28575" cmpd="sng">
              <a:gradFill flip="none" rotWithShape="1">
                <a:gsLst>
                  <a:gs pos="0">
                    <a:schemeClr val="accent1">
                      <a:lumMod val="75000"/>
                    </a:schemeClr>
                  </a:gs>
                  <a:gs pos="100000">
                    <a:schemeClr val="tx1"/>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125" name="Rectangle 124"/>
            <p:cNvSpPr/>
            <p:nvPr/>
          </p:nvSpPr>
          <p:spPr>
            <a:xfrm>
              <a:off x="1767270" y="5053002"/>
              <a:ext cx="114661" cy="114662"/>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sp>
          <p:nvSpPr>
            <p:cNvPr id="126" name="Oval 125"/>
            <p:cNvSpPr/>
            <p:nvPr/>
          </p:nvSpPr>
          <p:spPr>
            <a:xfrm>
              <a:off x="2120966" y="4644996"/>
              <a:ext cx="310438" cy="310918"/>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tx1"/>
                  </a:solidFill>
                  <a:latin typeface="Webdings"/>
                  <a:ea typeface="Webdings"/>
                  <a:cs typeface="Webdings"/>
                  <a:sym typeface="Webdings"/>
                </a:rPr>
                <a:t></a:t>
              </a:r>
              <a:endParaRPr lang="en-US" sz="1200" i="1" dirty="0">
                <a:solidFill>
                  <a:schemeClr val="tx1"/>
                </a:solidFill>
                <a:latin typeface="Times New Roman"/>
                <a:cs typeface="Times New Roman"/>
              </a:endParaRPr>
            </a:p>
          </p:txBody>
        </p:sp>
        <p:sp>
          <p:nvSpPr>
            <p:cNvPr id="127" name="Oval 126"/>
            <p:cNvSpPr/>
            <p:nvPr/>
          </p:nvSpPr>
          <p:spPr>
            <a:xfrm>
              <a:off x="1669583" y="4641148"/>
              <a:ext cx="310438" cy="310918"/>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tx1"/>
                  </a:solidFill>
                  <a:latin typeface="Webdings"/>
                  <a:ea typeface="Webdings"/>
                  <a:cs typeface="Webdings"/>
                  <a:sym typeface="Webdings"/>
                </a:rPr>
                <a:t></a:t>
              </a:r>
              <a:endParaRPr lang="en-US" sz="1200" i="1" dirty="0">
                <a:solidFill>
                  <a:schemeClr val="tx1"/>
                </a:solidFill>
                <a:latin typeface="Times New Roman"/>
                <a:cs typeface="Times New Roman"/>
              </a:endParaRPr>
            </a:p>
          </p:txBody>
        </p:sp>
      </p:grpSp>
      <p:grpSp>
        <p:nvGrpSpPr>
          <p:cNvPr id="51" name="Group 50"/>
          <p:cNvGrpSpPr/>
          <p:nvPr/>
        </p:nvGrpSpPr>
        <p:grpSpPr>
          <a:xfrm>
            <a:off x="8197430" y="4693244"/>
            <a:ext cx="731177" cy="505337"/>
            <a:chOff x="1669583" y="4641148"/>
            <a:chExt cx="761821" cy="526516"/>
          </a:xfrm>
        </p:grpSpPr>
        <p:cxnSp>
          <p:nvCxnSpPr>
            <p:cNvPr id="116" name="Straight Connector 115"/>
            <p:cNvCxnSpPr>
              <a:stCxn id="120" idx="4"/>
              <a:endCxn id="117" idx="0"/>
            </p:cNvCxnSpPr>
            <p:nvPr/>
          </p:nvCxnSpPr>
          <p:spPr>
            <a:xfrm>
              <a:off x="2276185" y="4955914"/>
              <a:ext cx="241" cy="96236"/>
            </a:xfrm>
            <a:prstGeom prst="line">
              <a:avLst/>
            </a:prstGeom>
            <a:ln w="28575" cmpd="sng">
              <a:gradFill flip="none" rotWithShape="1">
                <a:gsLst>
                  <a:gs pos="0">
                    <a:schemeClr val="accent1">
                      <a:lumMod val="75000"/>
                    </a:schemeClr>
                  </a:gs>
                  <a:gs pos="100000">
                    <a:schemeClr val="tx1"/>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117" name="Rectangle 116"/>
            <p:cNvSpPr/>
            <p:nvPr/>
          </p:nvSpPr>
          <p:spPr>
            <a:xfrm>
              <a:off x="2219095" y="5052150"/>
              <a:ext cx="114661" cy="114662"/>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cxnSp>
          <p:nvCxnSpPr>
            <p:cNvPr id="118" name="Straight Connector 117"/>
            <p:cNvCxnSpPr>
              <a:stCxn id="121" idx="4"/>
              <a:endCxn id="119" idx="0"/>
            </p:cNvCxnSpPr>
            <p:nvPr/>
          </p:nvCxnSpPr>
          <p:spPr>
            <a:xfrm flipH="1">
              <a:off x="1824601" y="4952066"/>
              <a:ext cx="202" cy="100936"/>
            </a:xfrm>
            <a:prstGeom prst="line">
              <a:avLst/>
            </a:prstGeom>
            <a:ln w="28575" cmpd="sng">
              <a:gradFill flip="none" rotWithShape="1">
                <a:gsLst>
                  <a:gs pos="0">
                    <a:schemeClr val="accent1">
                      <a:lumMod val="75000"/>
                    </a:schemeClr>
                  </a:gs>
                  <a:gs pos="100000">
                    <a:schemeClr val="tx1"/>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119" name="Rectangle 118"/>
            <p:cNvSpPr/>
            <p:nvPr/>
          </p:nvSpPr>
          <p:spPr>
            <a:xfrm>
              <a:off x="1767270" y="5053002"/>
              <a:ext cx="114661" cy="114662"/>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sp>
          <p:nvSpPr>
            <p:cNvPr id="120" name="Oval 119"/>
            <p:cNvSpPr/>
            <p:nvPr/>
          </p:nvSpPr>
          <p:spPr>
            <a:xfrm>
              <a:off x="2120966" y="4644996"/>
              <a:ext cx="310438" cy="310918"/>
            </a:xfrm>
            <a:prstGeom prst="ellipse">
              <a:avLst/>
            </a:prstGeom>
            <a:solidFill>
              <a:schemeClr val="tx1"/>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bg1"/>
                  </a:solidFill>
                  <a:latin typeface="Zapf Dingbats"/>
                  <a:ea typeface="Zapf Dingbats"/>
                  <a:cs typeface="Zapf Dingbats"/>
                  <a:sym typeface="Zapf Dingbats"/>
                </a:rPr>
                <a:t>✔</a:t>
              </a:r>
              <a:endParaRPr lang="en-US" sz="1200" i="1" dirty="0">
                <a:solidFill>
                  <a:schemeClr val="bg1"/>
                </a:solidFill>
                <a:latin typeface="Times New Roman"/>
                <a:cs typeface="Times New Roman"/>
              </a:endParaRPr>
            </a:p>
          </p:txBody>
        </p:sp>
        <p:sp>
          <p:nvSpPr>
            <p:cNvPr id="121" name="Oval 120"/>
            <p:cNvSpPr/>
            <p:nvPr/>
          </p:nvSpPr>
          <p:spPr>
            <a:xfrm>
              <a:off x="1669583" y="4641148"/>
              <a:ext cx="310438" cy="310918"/>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tx1"/>
                  </a:solidFill>
                  <a:latin typeface="Webdings"/>
                  <a:ea typeface="Webdings"/>
                  <a:cs typeface="Webdings"/>
                  <a:sym typeface="Webdings"/>
                </a:rPr>
                <a:t></a:t>
              </a:r>
              <a:endParaRPr lang="en-US" sz="1200" i="1" dirty="0">
                <a:solidFill>
                  <a:schemeClr val="tx1"/>
                </a:solidFill>
                <a:latin typeface="Times New Roman"/>
                <a:cs typeface="Times New Roman"/>
              </a:endParaRPr>
            </a:p>
          </p:txBody>
        </p:sp>
      </p:grpSp>
      <p:grpSp>
        <p:nvGrpSpPr>
          <p:cNvPr id="52" name="Group 51"/>
          <p:cNvGrpSpPr/>
          <p:nvPr/>
        </p:nvGrpSpPr>
        <p:grpSpPr>
          <a:xfrm>
            <a:off x="7400250" y="3893996"/>
            <a:ext cx="731177" cy="505337"/>
            <a:chOff x="1669583" y="4641148"/>
            <a:chExt cx="761821" cy="526516"/>
          </a:xfrm>
        </p:grpSpPr>
        <p:cxnSp>
          <p:nvCxnSpPr>
            <p:cNvPr id="110" name="Straight Connector 109"/>
            <p:cNvCxnSpPr>
              <a:stCxn id="114" idx="4"/>
              <a:endCxn id="111" idx="0"/>
            </p:cNvCxnSpPr>
            <p:nvPr/>
          </p:nvCxnSpPr>
          <p:spPr>
            <a:xfrm>
              <a:off x="2276185" y="4955914"/>
              <a:ext cx="241" cy="96236"/>
            </a:xfrm>
            <a:prstGeom prst="line">
              <a:avLst/>
            </a:prstGeom>
            <a:ln w="28575" cmpd="sng">
              <a:gradFill flip="none" rotWithShape="1">
                <a:gsLst>
                  <a:gs pos="0">
                    <a:schemeClr val="accent1">
                      <a:lumMod val="75000"/>
                    </a:schemeClr>
                  </a:gs>
                  <a:gs pos="100000">
                    <a:schemeClr val="tx1"/>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111" name="Rectangle 110"/>
            <p:cNvSpPr/>
            <p:nvPr/>
          </p:nvSpPr>
          <p:spPr>
            <a:xfrm>
              <a:off x="2219095" y="5052150"/>
              <a:ext cx="114661" cy="114662"/>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cxnSp>
          <p:nvCxnSpPr>
            <p:cNvPr id="112" name="Straight Connector 111"/>
            <p:cNvCxnSpPr>
              <a:stCxn id="115" idx="4"/>
              <a:endCxn id="113" idx="0"/>
            </p:cNvCxnSpPr>
            <p:nvPr/>
          </p:nvCxnSpPr>
          <p:spPr>
            <a:xfrm flipH="1">
              <a:off x="1824601" y="4952066"/>
              <a:ext cx="202" cy="100936"/>
            </a:xfrm>
            <a:prstGeom prst="line">
              <a:avLst/>
            </a:prstGeom>
            <a:ln w="28575" cmpd="sng">
              <a:gradFill flip="none" rotWithShape="1">
                <a:gsLst>
                  <a:gs pos="0">
                    <a:schemeClr val="accent1">
                      <a:lumMod val="75000"/>
                    </a:schemeClr>
                  </a:gs>
                  <a:gs pos="100000">
                    <a:schemeClr val="tx1"/>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113" name="Rectangle 112"/>
            <p:cNvSpPr/>
            <p:nvPr/>
          </p:nvSpPr>
          <p:spPr>
            <a:xfrm>
              <a:off x="1767270" y="5053002"/>
              <a:ext cx="114661" cy="114662"/>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sp>
          <p:nvSpPr>
            <p:cNvPr id="114" name="Oval 113"/>
            <p:cNvSpPr/>
            <p:nvPr/>
          </p:nvSpPr>
          <p:spPr>
            <a:xfrm>
              <a:off x="2120966" y="4644996"/>
              <a:ext cx="310438" cy="310918"/>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tx1"/>
                  </a:solidFill>
                  <a:latin typeface="Webdings"/>
                  <a:ea typeface="Webdings"/>
                  <a:cs typeface="Webdings"/>
                  <a:sym typeface="Webdings"/>
                </a:rPr>
                <a:t></a:t>
              </a:r>
              <a:endParaRPr lang="en-US" sz="1200" i="1" dirty="0">
                <a:solidFill>
                  <a:schemeClr val="tx1"/>
                </a:solidFill>
                <a:latin typeface="Times New Roman"/>
                <a:cs typeface="Times New Roman"/>
              </a:endParaRPr>
            </a:p>
          </p:txBody>
        </p:sp>
        <p:sp>
          <p:nvSpPr>
            <p:cNvPr id="115" name="Oval 114"/>
            <p:cNvSpPr/>
            <p:nvPr/>
          </p:nvSpPr>
          <p:spPr>
            <a:xfrm>
              <a:off x="1669583" y="4641148"/>
              <a:ext cx="310438" cy="310918"/>
            </a:xfrm>
            <a:prstGeom prst="ellipse">
              <a:avLst/>
            </a:prstGeom>
            <a:solidFill>
              <a:schemeClr val="tx1"/>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bg1"/>
                  </a:solidFill>
                  <a:latin typeface="Zapf Dingbats"/>
                  <a:ea typeface="Zapf Dingbats"/>
                  <a:cs typeface="Zapf Dingbats"/>
                  <a:sym typeface="Zapf Dingbats"/>
                </a:rPr>
                <a:t>✔</a:t>
              </a:r>
              <a:endParaRPr lang="en-US" sz="1200" i="1" dirty="0">
                <a:solidFill>
                  <a:schemeClr val="bg1"/>
                </a:solidFill>
                <a:latin typeface="Times New Roman"/>
                <a:cs typeface="Times New Roman"/>
              </a:endParaRPr>
            </a:p>
          </p:txBody>
        </p:sp>
      </p:grpSp>
      <p:grpSp>
        <p:nvGrpSpPr>
          <p:cNvPr id="53" name="Group 52"/>
          <p:cNvGrpSpPr/>
          <p:nvPr/>
        </p:nvGrpSpPr>
        <p:grpSpPr>
          <a:xfrm>
            <a:off x="6598712" y="3096182"/>
            <a:ext cx="731177" cy="505337"/>
            <a:chOff x="1669583" y="4641148"/>
            <a:chExt cx="761821" cy="526516"/>
          </a:xfrm>
        </p:grpSpPr>
        <p:cxnSp>
          <p:nvCxnSpPr>
            <p:cNvPr id="104" name="Straight Connector 103"/>
            <p:cNvCxnSpPr>
              <a:stCxn id="108" idx="4"/>
              <a:endCxn id="105" idx="0"/>
            </p:cNvCxnSpPr>
            <p:nvPr/>
          </p:nvCxnSpPr>
          <p:spPr>
            <a:xfrm>
              <a:off x="2276185" y="4955914"/>
              <a:ext cx="241" cy="96236"/>
            </a:xfrm>
            <a:prstGeom prst="line">
              <a:avLst/>
            </a:prstGeom>
            <a:ln w="28575" cmpd="sng">
              <a:gradFill flip="none" rotWithShape="1">
                <a:gsLst>
                  <a:gs pos="0">
                    <a:schemeClr val="accent1">
                      <a:lumMod val="75000"/>
                    </a:schemeClr>
                  </a:gs>
                  <a:gs pos="100000">
                    <a:schemeClr val="tx1"/>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105" name="Rectangle 104"/>
            <p:cNvSpPr/>
            <p:nvPr/>
          </p:nvSpPr>
          <p:spPr>
            <a:xfrm>
              <a:off x="2219095" y="5052150"/>
              <a:ext cx="114661" cy="114662"/>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cxnSp>
          <p:nvCxnSpPr>
            <p:cNvPr id="106" name="Straight Connector 105"/>
            <p:cNvCxnSpPr>
              <a:stCxn id="109" idx="4"/>
              <a:endCxn id="107" idx="0"/>
            </p:cNvCxnSpPr>
            <p:nvPr/>
          </p:nvCxnSpPr>
          <p:spPr>
            <a:xfrm flipH="1">
              <a:off x="1824601" y="4952066"/>
              <a:ext cx="202" cy="100936"/>
            </a:xfrm>
            <a:prstGeom prst="line">
              <a:avLst/>
            </a:prstGeom>
            <a:ln w="28575" cmpd="sng">
              <a:gradFill flip="none" rotWithShape="1">
                <a:gsLst>
                  <a:gs pos="0">
                    <a:schemeClr val="accent1">
                      <a:lumMod val="75000"/>
                    </a:schemeClr>
                  </a:gs>
                  <a:gs pos="100000">
                    <a:schemeClr val="tx1"/>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107" name="Rectangle 106"/>
            <p:cNvSpPr/>
            <p:nvPr/>
          </p:nvSpPr>
          <p:spPr>
            <a:xfrm>
              <a:off x="1767270" y="5053002"/>
              <a:ext cx="114661" cy="114662"/>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sp>
          <p:nvSpPr>
            <p:cNvPr id="108" name="Oval 107"/>
            <p:cNvSpPr/>
            <p:nvPr/>
          </p:nvSpPr>
          <p:spPr>
            <a:xfrm>
              <a:off x="2120966" y="4644996"/>
              <a:ext cx="310438" cy="310918"/>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tx1"/>
                  </a:solidFill>
                  <a:latin typeface="Webdings"/>
                  <a:ea typeface="Webdings"/>
                  <a:cs typeface="Webdings"/>
                  <a:sym typeface="Webdings"/>
                </a:rPr>
                <a:t></a:t>
              </a:r>
              <a:endParaRPr lang="en-US" sz="1200" i="1" dirty="0">
                <a:solidFill>
                  <a:schemeClr val="tx1"/>
                </a:solidFill>
                <a:latin typeface="Times New Roman"/>
                <a:cs typeface="Times New Roman"/>
              </a:endParaRPr>
            </a:p>
          </p:txBody>
        </p:sp>
        <p:sp>
          <p:nvSpPr>
            <p:cNvPr id="109" name="Oval 108"/>
            <p:cNvSpPr/>
            <p:nvPr/>
          </p:nvSpPr>
          <p:spPr>
            <a:xfrm>
              <a:off x="1669583" y="4641148"/>
              <a:ext cx="310438" cy="310918"/>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tx1"/>
                  </a:solidFill>
                  <a:latin typeface="Webdings"/>
                  <a:ea typeface="Webdings"/>
                  <a:cs typeface="Webdings"/>
                  <a:sym typeface="Webdings"/>
                </a:rPr>
                <a:t></a:t>
              </a:r>
              <a:endParaRPr lang="en-US" sz="1200" i="1" dirty="0">
                <a:solidFill>
                  <a:schemeClr val="tx1"/>
                </a:solidFill>
                <a:latin typeface="Times New Roman"/>
                <a:cs typeface="Times New Roman"/>
              </a:endParaRPr>
            </a:p>
          </p:txBody>
        </p:sp>
      </p:grpSp>
      <p:grpSp>
        <p:nvGrpSpPr>
          <p:cNvPr id="54" name="Group 53"/>
          <p:cNvGrpSpPr/>
          <p:nvPr/>
        </p:nvGrpSpPr>
        <p:grpSpPr>
          <a:xfrm>
            <a:off x="3642626" y="4681372"/>
            <a:ext cx="297950" cy="505337"/>
            <a:chOff x="1672758" y="4641148"/>
            <a:chExt cx="310438" cy="526516"/>
          </a:xfrm>
        </p:grpSpPr>
        <p:cxnSp>
          <p:nvCxnSpPr>
            <p:cNvPr id="101" name="Straight Connector 100"/>
            <p:cNvCxnSpPr>
              <a:stCxn id="103" idx="4"/>
              <a:endCxn id="102" idx="0"/>
            </p:cNvCxnSpPr>
            <p:nvPr/>
          </p:nvCxnSpPr>
          <p:spPr>
            <a:xfrm flipH="1">
              <a:off x="1827776" y="4952066"/>
              <a:ext cx="201" cy="100936"/>
            </a:xfrm>
            <a:prstGeom prst="line">
              <a:avLst/>
            </a:prstGeom>
            <a:ln w="28575" cmpd="sng">
              <a:gradFill flip="none" rotWithShape="1">
                <a:gsLst>
                  <a:gs pos="0">
                    <a:schemeClr val="tx1"/>
                  </a:gs>
                  <a:gs pos="100000">
                    <a:schemeClr val="accent1">
                      <a:lumMod val="75000"/>
                    </a:schemeClr>
                  </a:gs>
                </a:gsLst>
                <a:lin ang="16200000" scaled="0"/>
                <a:tileRect/>
              </a:gradFill>
            </a:ln>
            <a:effectLst/>
          </p:spPr>
          <p:style>
            <a:lnRef idx="2">
              <a:schemeClr val="accent1"/>
            </a:lnRef>
            <a:fillRef idx="0">
              <a:schemeClr val="accent1"/>
            </a:fillRef>
            <a:effectRef idx="1">
              <a:schemeClr val="accent1"/>
            </a:effectRef>
            <a:fontRef idx="minor">
              <a:schemeClr val="tx1"/>
            </a:fontRef>
          </p:style>
        </p:cxnSp>
        <p:sp>
          <p:nvSpPr>
            <p:cNvPr id="102" name="Rectangle 101"/>
            <p:cNvSpPr/>
            <p:nvPr/>
          </p:nvSpPr>
          <p:spPr>
            <a:xfrm>
              <a:off x="1770445" y="5053002"/>
              <a:ext cx="114661" cy="114662"/>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sp>
          <p:nvSpPr>
            <p:cNvPr id="103" name="Oval 102"/>
            <p:cNvSpPr/>
            <p:nvPr/>
          </p:nvSpPr>
          <p:spPr>
            <a:xfrm>
              <a:off x="1672758" y="4641148"/>
              <a:ext cx="310438" cy="310918"/>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tx1"/>
                  </a:solidFill>
                  <a:latin typeface="Webdings"/>
                  <a:ea typeface="Webdings"/>
                  <a:cs typeface="Webdings"/>
                  <a:sym typeface="Webdings"/>
                </a:rPr>
                <a:t></a:t>
              </a:r>
              <a:endParaRPr lang="en-US" sz="1200" i="1" dirty="0">
                <a:solidFill>
                  <a:schemeClr val="tx1"/>
                </a:solidFill>
                <a:latin typeface="Times New Roman"/>
                <a:cs typeface="Times New Roman"/>
              </a:endParaRPr>
            </a:p>
          </p:txBody>
        </p:sp>
      </p:grpSp>
      <p:grpSp>
        <p:nvGrpSpPr>
          <p:cNvPr id="55" name="Group 54"/>
          <p:cNvGrpSpPr/>
          <p:nvPr/>
        </p:nvGrpSpPr>
        <p:grpSpPr>
          <a:xfrm>
            <a:off x="5243513" y="3094492"/>
            <a:ext cx="297950" cy="505337"/>
            <a:chOff x="3340741" y="2987760"/>
            <a:chExt cx="310438" cy="526516"/>
          </a:xfrm>
        </p:grpSpPr>
        <p:cxnSp>
          <p:nvCxnSpPr>
            <p:cNvPr id="98" name="Straight Connector 97"/>
            <p:cNvCxnSpPr>
              <a:stCxn id="100" idx="4"/>
              <a:endCxn id="99" idx="0"/>
            </p:cNvCxnSpPr>
            <p:nvPr/>
          </p:nvCxnSpPr>
          <p:spPr>
            <a:xfrm flipH="1">
              <a:off x="3495759" y="3298678"/>
              <a:ext cx="201" cy="100936"/>
            </a:xfrm>
            <a:prstGeom prst="line">
              <a:avLst/>
            </a:prstGeom>
            <a:ln w="28575" cmpd="sng">
              <a:gradFill flip="none" rotWithShape="1">
                <a:gsLst>
                  <a:gs pos="0">
                    <a:schemeClr val="tx1"/>
                  </a:gs>
                  <a:gs pos="100000">
                    <a:schemeClr val="accent1">
                      <a:lumMod val="75000"/>
                    </a:schemeClr>
                  </a:gs>
                </a:gsLst>
                <a:lin ang="16200000" scaled="0"/>
                <a:tileRect/>
              </a:gradFill>
            </a:ln>
            <a:effectLst/>
          </p:spPr>
          <p:style>
            <a:lnRef idx="2">
              <a:schemeClr val="accent1"/>
            </a:lnRef>
            <a:fillRef idx="0">
              <a:schemeClr val="accent1"/>
            </a:fillRef>
            <a:effectRef idx="1">
              <a:schemeClr val="accent1"/>
            </a:effectRef>
            <a:fontRef idx="minor">
              <a:schemeClr val="tx1"/>
            </a:fontRef>
          </p:style>
        </p:cxnSp>
        <p:sp>
          <p:nvSpPr>
            <p:cNvPr id="99" name="Rectangle 98"/>
            <p:cNvSpPr/>
            <p:nvPr/>
          </p:nvSpPr>
          <p:spPr>
            <a:xfrm>
              <a:off x="3438428" y="3399614"/>
              <a:ext cx="114661" cy="114662"/>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sp>
          <p:nvSpPr>
            <p:cNvPr id="100" name="Oval 99"/>
            <p:cNvSpPr/>
            <p:nvPr/>
          </p:nvSpPr>
          <p:spPr>
            <a:xfrm>
              <a:off x="3340741" y="2987760"/>
              <a:ext cx="310438" cy="310918"/>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tx1"/>
                  </a:solidFill>
                  <a:latin typeface="Webdings"/>
                  <a:ea typeface="Webdings"/>
                  <a:cs typeface="Webdings"/>
                  <a:sym typeface="Webdings"/>
                </a:rPr>
                <a:t></a:t>
              </a:r>
              <a:endParaRPr lang="en-US" sz="1200" i="1" dirty="0">
                <a:solidFill>
                  <a:schemeClr val="tx1"/>
                </a:solidFill>
                <a:latin typeface="Times New Roman"/>
                <a:cs typeface="Times New Roman"/>
              </a:endParaRPr>
            </a:p>
          </p:txBody>
        </p:sp>
      </p:grpSp>
      <p:grpSp>
        <p:nvGrpSpPr>
          <p:cNvPr id="56" name="Group 55"/>
          <p:cNvGrpSpPr/>
          <p:nvPr/>
        </p:nvGrpSpPr>
        <p:grpSpPr>
          <a:xfrm>
            <a:off x="6034570" y="2291905"/>
            <a:ext cx="297950" cy="505337"/>
            <a:chOff x="4164954" y="2151534"/>
            <a:chExt cx="310438" cy="526516"/>
          </a:xfrm>
        </p:grpSpPr>
        <p:cxnSp>
          <p:nvCxnSpPr>
            <p:cNvPr id="95" name="Straight Connector 94"/>
            <p:cNvCxnSpPr>
              <a:stCxn id="97" idx="4"/>
              <a:endCxn id="96" idx="0"/>
            </p:cNvCxnSpPr>
            <p:nvPr/>
          </p:nvCxnSpPr>
          <p:spPr>
            <a:xfrm flipH="1">
              <a:off x="4319972" y="2462452"/>
              <a:ext cx="201" cy="100936"/>
            </a:xfrm>
            <a:prstGeom prst="line">
              <a:avLst/>
            </a:prstGeom>
            <a:ln w="28575" cmpd="sng">
              <a:gradFill flip="none" rotWithShape="1">
                <a:gsLst>
                  <a:gs pos="0">
                    <a:schemeClr val="tx1"/>
                  </a:gs>
                  <a:gs pos="100000">
                    <a:schemeClr val="accent1">
                      <a:lumMod val="75000"/>
                    </a:schemeClr>
                  </a:gs>
                </a:gsLst>
                <a:lin ang="16200000" scaled="0"/>
                <a:tileRect/>
              </a:gradFill>
            </a:ln>
            <a:effectLst/>
          </p:spPr>
          <p:style>
            <a:lnRef idx="2">
              <a:schemeClr val="accent1"/>
            </a:lnRef>
            <a:fillRef idx="0">
              <a:schemeClr val="accent1"/>
            </a:fillRef>
            <a:effectRef idx="1">
              <a:schemeClr val="accent1"/>
            </a:effectRef>
            <a:fontRef idx="minor">
              <a:schemeClr val="tx1"/>
            </a:fontRef>
          </p:style>
        </p:cxnSp>
        <p:sp>
          <p:nvSpPr>
            <p:cNvPr id="96" name="Rectangle 95"/>
            <p:cNvSpPr/>
            <p:nvPr/>
          </p:nvSpPr>
          <p:spPr>
            <a:xfrm>
              <a:off x="4262641" y="2563388"/>
              <a:ext cx="114661" cy="114662"/>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sp>
          <p:nvSpPr>
            <p:cNvPr id="97" name="Oval 96"/>
            <p:cNvSpPr/>
            <p:nvPr/>
          </p:nvSpPr>
          <p:spPr>
            <a:xfrm>
              <a:off x="4164954" y="2151534"/>
              <a:ext cx="310438" cy="310918"/>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tx1"/>
                  </a:solidFill>
                  <a:latin typeface="Webdings"/>
                  <a:ea typeface="Webdings"/>
                  <a:cs typeface="Webdings"/>
                  <a:sym typeface="Webdings"/>
                </a:rPr>
                <a:t></a:t>
              </a:r>
              <a:endParaRPr lang="en-US" sz="1200" i="1" dirty="0">
                <a:solidFill>
                  <a:schemeClr val="tx1"/>
                </a:solidFill>
                <a:latin typeface="Times New Roman"/>
                <a:cs typeface="Times New Roman"/>
              </a:endParaRPr>
            </a:p>
          </p:txBody>
        </p:sp>
      </p:grpSp>
      <p:grpSp>
        <p:nvGrpSpPr>
          <p:cNvPr id="57" name="Group 56"/>
          <p:cNvGrpSpPr/>
          <p:nvPr/>
        </p:nvGrpSpPr>
        <p:grpSpPr>
          <a:xfrm>
            <a:off x="4438537" y="3894997"/>
            <a:ext cx="297950" cy="505337"/>
            <a:chOff x="2502031" y="3821812"/>
            <a:chExt cx="310438" cy="526516"/>
          </a:xfrm>
        </p:grpSpPr>
        <p:sp>
          <p:nvSpPr>
            <p:cNvPr id="92" name="Rectangle 91"/>
            <p:cNvSpPr/>
            <p:nvPr/>
          </p:nvSpPr>
          <p:spPr>
            <a:xfrm>
              <a:off x="2599718" y="4233666"/>
              <a:ext cx="114661" cy="114662"/>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cxnSp>
          <p:nvCxnSpPr>
            <p:cNvPr id="93" name="Straight Connector 92"/>
            <p:cNvCxnSpPr>
              <a:stCxn id="94" idx="4"/>
              <a:endCxn id="92" idx="0"/>
            </p:cNvCxnSpPr>
            <p:nvPr/>
          </p:nvCxnSpPr>
          <p:spPr>
            <a:xfrm flipH="1">
              <a:off x="2657049" y="4132730"/>
              <a:ext cx="201" cy="100936"/>
            </a:xfrm>
            <a:prstGeom prst="line">
              <a:avLst/>
            </a:prstGeom>
            <a:ln w="28575" cmpd="sng">
              <a:gradFill flip="none" rotWithShape="1">
                <a:gsLst>
                  <a:gs pos="0">
                    <a:schemeClr val="tx1"/>
                  </a:gs>
                  <a:gs pos="100000">
                    <a:schemeClr val="accent1">
                      <a:lumMod val="75000"/>
                    </a:schemeClr>
                  </a:gs>
                </a:gsLst>
                <a:lin ang="16200000" scaled="0"/>
                <a:tileRect/>
              </a:gradFill>
            </a:ln>
            <a:effectLst/>
          </p:spPr>
          <p:style>
            <a:lnRef idx="2">
              <a:schemeClr val="accent1"/>
            </a:lnRef>
            <a:fillRef idx="0">
              <a:schemeClr val="accent1"/>
            </a:fillRef>
            <a:effectRef idx="1">
              <a:schemeClr val="accent1"/>
            </a:effectRef>
            <a:fontRef idx="minor">
              <a:schemeClr val="tx1"/>
            </a:fontRef>
          </p:style>
        </p:cxnSp>
        <p:sp>
          <p:nvSpPr>
            <p:cNvPr id="94" name="Oval 93"/>
            <p:cNvSpPr/>
            <p:nvPr/>
          </p:nvSpPr>
          <p:spPr>
            <a:xfrm>
              <a:off x="2502031" y="3821812"/>
              <a:ext cx="310438" cy="310918"/>
            </a:xfrm>
            <a:prstGeom prst="ellipse">
              <a:avLst/>
            </a:prstGeom>
            <a:solidFill>
              <a:schemeClr val="tx1"/>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200" i="1" dirty="0">
                  <a:solidFill>
                    <a:schemeClr val="bg1"/>
                  </a:solidFill>
                  <a:latin typeface="Zapf Dingbats"/>
                  <a:ea typeface="Zapf Dingbats"/>
                  <a:cs typeface="Zapf Dingbats"/>
                  <a:sym typeface="Zapf Dingbats"/>
                </a:rPr>
                <a:t>✔</a:t>
              </a:r>
              <a:endParaRPr lang="en-US" sz="1200" i="1" dirty="0">
                <a:solidFill>
                  <a:schemeClr val="bg1"/>
                </a:solidFill>
                <a:latin typeface="Times New Roman"/>
                <a:cs typeface="Times New Roman"/>
              </a:endParaRPr>
            </a:p>
          </p:txBody>
        </p:sp>
      </p:grpSp>
      <p:sp>
        <p:nvSpPr>
          <p:cNvPr id="58" name="Rectangle 57"/>
          <p:cNvSpPr/>
          <p:nvPr/>
        </p:nvSpPr>
        <p:spPr>
          <a:xfrm>
            <a:off x="7614392" y="2986132"/>
            <a:ext cx="110049" cy="110049"/>
          </a:xfrm>
          <a:prstGeom prst="rect">
            <a:avLst/>
          </a:prstGeom>
          <a:solidFill>
            <a:schemeClr val="accent3">
              <a:lumMod val="50000"/>
            </a:schemeClr>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cxnSp>
        <p:nvCxnSpPr>
          <p:cNvPr id="59" name="Straight Connector 125"/>
          <p:cNvCxnSpPr>
            <a:stCxn id="58" idx="3"/>
            <a:endCxn id="114" idx="0"/>
          </p:cNvCxnSpPr>
          <p:nvPr/>
        </p:nvCxnSpPr>
        <p:spPr>
          <a:xfrm>
            <a:off x="7724440" y="3041157"/>
            <a:ext cx="258012" cy="856532"/>
          </a:xfrm>
          <a:prstGeom prst="curvedConnector2">
            <a:avLst/>
          </a:prstGeom>
          <a:ln w="28575" cmpd="sng">
            <a:gradFill flip="none" rotWithShape="1">
              <a:gsLst>
                <a:gs pos="0">
                  <a:schemeClr val="accent3">
                    <a:lumMod val="50000"/>
                  </a:schemeClr>
                </a:gs>
                <a:gs pos="100000">
                  <a:schemeClr val="accent1">
                    <a:lumMod val="75000"/>
                  </a:schemeClr>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129"/>
          <p:cNvCxnSpPr>
            <a:stCxn id="58" idx="1"/>
            <a:endCxn id="108" idx="7"/>
          </p:cNvCxnSpPr>
          <p:nvPr/>
        </p:nvCxnSpPr>
        <p:spPr>
          <a:xfrm rot="10800000" flipV="1">
            <a:off x="7286254" y="3041157"/>
            <a:ext cx="328138" cy="102419"/>
          </a:xfrm>
          <a:prstGeom prst="curvedConnector2">
            <a:avLst/>
          </a:prstGeom>
          <a:ln w="28575" cmpd="sng">
            <a:gradFill flip="none" rotWithShape="1">
              <a:gsLst>
                <a:gs pos="0">
                  <a:schemeClr val="accent3">
                    <a:lumMod val="50000"/>
                  </a:schemeClr>
                </a:gs>
                <a:gs pos="100000">
                  <a:schemeClr val="accent1">
                    <a:lumMod val="75000"/>
                  </a:schemeClr>
                </a:gs>
              </a:gsLst>
              <a:lin ang="0" scaled="0"/>
              <a:tileRect/>
            </a:gradFill>
          </a:ln>
          <a:effectLst/>
        </p:spPr>
        <p:style>
          <a:lnRef idx="2">
            <a:schemeClr val="accent1"/>
          </a:lnRef>
          <a:fillRef idx="0">
            <a:schemeClr val="accent1"/>
          </a:fillRef>
          <a:effectRef idx="1">
            <a:schemeClr val="accent1"/>
          </a:effectRef>
          <a:fontRef idx="minor">
            <a:schemeClr val="tx1"/>
          </a:fontRef>
        </p:style>
      </p:cxnSp>
      <p:sp>
        <p:nvSpPr>
          <p:cNvPr id="61" name="Rectangle 60"/>
          <p:cNvSpPr/>
          <p:nvPr/>
        </p:nvSpPr>
        <p:spPr>
          <a:xfrm>
            <a:off x="8380555" y="2687192"/>
            <a:ext cx="110049" cy="110049"/>
          </a:xfrm>
          <a:prstGeom prst="rect">
            <a:avLst/>
          </a:prstGeom>
          <a:solidFill>
            <a:schemeClr val="accent3">
              <a:lumMod val="50000"/>
            </a:schemeClr>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cxnSp>
        <p:nvCxnSpPr>
          <p:cNvPr id="62" name="Straight Connector 143"/>
          <p:cNvCxnSpPr>
            <a:stCxn id="61" idx="1"/>
            <a:endCxn id="108" idx="7"/>
          </p:cNvCxnSpPr>
          <p:nvPr/>
        </p:nvCxnSpPr>
        <p:spPr>
          <a:xfrm rot="10800000" flipV="1">
            <a:off x="7286255" y="2742216"/>
            <a:ext cx="1094301" cy="401360"/>
          </a:xfrm>
          <a:prstGeom prst="curvedConnector2">
            <a:avLst/>
          </a:prstGeom>
          <a:ln w="28575" cmpd="sng">
            <a:gradFill flip="none" rotWithShape="1">
              <a:gsLst>
                <a:gs pos="0">
                  <a:schemeClr val="accent3">
                    <a:lumMod val="50000"/>
                  </a:schemeClr>
                </a:gs>
                <a:gs pos="100000">
                  <a:schemeClr val="accent1">
                    <a:lumMod val="75000"/>
                  </a:schemeClr>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63" name="Straight Connector 144"/>
          <p:cNvCxnSpPr>
            <a:stCxn id="61" idx="3"/>
            <a:endCxn id="120" idx="0"/>
          </p:cNvCxnSpPr>
          <p:nvPr/>
        </p:nvCxnSpPr>
        <p:spPr>
          <a:xfrm>
            <a:off x="8490603" y="2742216"/>
            <a:ext cx="289029" cy="1954721"/>
          </a:xfrm>
          <a:prstGeom prst="curvedConnector2">
            <a:avLst/>
          </a:prstGeom>
          <a:ln w="28575" cmpd="sng">
            <a:gradFill flip="none" rotWithShape="1">
              <a:gsLst>
                <a:gs pos="0">
                  <a:schemeClr val="accent3">
                    <a:lumMod val="50000"/>
                  </a:schemeClr>
                </a:gs>
                <a:gs pos="100000">
                  <a:schemeClr val="accent1">
                    <a:lumMod val="75000"/>
                  </a:schemeClr>
                </a:gs>
              </a:gsLst>
              <a:lin ang="0" scaled="0"/>
              <a:tileRect/>
            </a:gradFill>
          </a:ln>
          <a:effectLst/>
        </p:spPr>
        <p:style>
          <a:lnRef idx="2">
            <a:schemeClr val="accent1"/>
          </a:lnRef>
          <a:fillRef idx="0">
            <a:schemeClr val="accent1"/>
          </a:fillRef>
          <a:effectRef idx="1">
            <a:schemeClr val="accent1"/>
          </a:effectRef>
          <a:fontRef idx="minor">
            <a:schemeClr val="tx1"/>
          </a:fontRef>
        </p:style>
      </p:cxnSp>
      <p:sp>
        <p:nvSpPr>
          <p:cNvPr id="64" name="Rectangle 63"/>
          <p:cNvSpPr/>
          <p:nvPr/>
        </p:nvSpPr>
        <p:spPr>
          <a:xfrm>
            <a:off x="8411730" y="3776956"/>
            <a:ext cx="110049" cy="110049"/>
          </a:xfrm>
          <a:prstGeom prst="rect">
            <a:avLst/>
          </a:prstGeom>
          <a:solidFill>
            <a:schemeClr val="accent3">
              <a:lumMod val="50000"/>
            </a:schemeClr>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cxnSp>
        <p:nvCxnSpPr>
          <p:cNvPr id="65" name="Straight Connector 148"/>
          <p:cNvCxnSpPr>
            <a:stCxn id="64" idx="3"/>
            <a:endCxn id="120" idx="0"/>
          </p:cNvCxnSpPr>
          <p:nvPr/>
        </p:nvCxnSpPr>
        <p:spPr>
          <a:xfrm>
            <a:off x="8521779" y="3831981"/>
            <a:ext cx="257853" cy="864957"/>
          </a:xfrm>
          <a:prstGeom prst="curvedConnector2">
            <a:avLst/>
          </a:prstGeom>
          <a:ln w="28575" cmpd="sng">
            <a:gradFill flip="none" rotWithShape="1">
              <a:gsLst>
                <a:gs pos="0">
                  <a:schemeClr val="accent3">
                    <a:lumMod val="50000"/>
                  </a:schemeClr>
                </a:gs>
                <a:gs pos="100000">
                  <a:schemeClr val="accent1">
                    <a:lumMod val="75000"/>
                  </a:schemeClr>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66" name="Straight Connector 149"/>
          <p:cNvCxnSpPr>
            <a:stCxn id="64" idx="1"/>
            <a:endCxn id="114" idx="7"/>
          </p:cNvCxnSpPr>
          <p:nvPr/>
        </p:nvCxnSpPr>
        <p:spPr>
          <a:xfrm rot="10800000" flipV="1">
            <a:off x="8087794" y="3831980"/>
            <a:ext cx="323938" cy="109410"/>
          </a:xfrm>
          <a:prstGeom prst="curvedConnector2">
            <a:avLst/>
          </a:prstGeom>
          <a:ln w="28575" cmpd="sng">
            <a:gradFill flip="none" rotWithShape="1">
              <a:gsLst>
                <a:gs pos="0">
                  <a:schemeClr val="accent3">
                    <a:lumMod val="50000"/>
                  </a:schemeClr>
                </a:gs>
                <a:gs pos="100000">
                  <a:schemeClr val="accent1">
                    <a:lumMod val="75000"/>
                  </a:schemeClr>
                </a:gs>
              </a:gsLst>
              <a:lin ang="0" scaled="0"/>
              <a:tileRect/>
            </a:gradFill>
          </a:ln>
          <a:effectLst/>
        </p:spPr>
        <p:style>
          <a:lnRef idx="2">
            <a:schemeClr val="accent1"/>
          </a:lnRef>
          <a:fillRef idx="0">
            <a:schemeClr val="accent1"/>
          </a:fillRef>
          <a:effectRef idx="1">
            <a:schemeClr val="accent1"/>
          </a:effectRef>
          <a:fontRef idx="minor">
            <a:schemeClr val="tx1"/>
          </a:fontRef>
        </p:style>
      </p:cxnSp>
      <p:sp>
        <p:nvSpPr>
          <p:cNvPr id="67" name="Rectangle 66"/>
          <p:cNvSpPr/>
          <p:nvPr/>
        </p:nvSpPr>
        <p:spPr>
          <a:xfrm>
            <a:off x="4802402" y="5090981"/>
            <a:ext cx="110049" cy="110049"/>
          </a:xfrm>
          <a:prstGeom prst="rect">
            <a:avLst/>
          </a:prstGeom>
          <a:solidFill>
            <a:schemeClr val="accent4">
              <a:lumMod val="50000"/>
            </a:schemeClr>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cxnSp>
        <p:nvCxnSpPr>
          <p:cNvPr id="68" name="Straight Connector 164"/>
          <p:cNvCxnSpPr>
            <a:stCxn id="67" idx="1"/>
            <a:endCxn id="103" idx="6"/>
          </p:cNvCxnSpPr>
          <p:nvPr/>
        </p:nvCxnSpPr>
        <p:spPr>
          <a:xfrm rot="10800000">
            <a:off x="3940576" y="4830578"/>
            <a:ext cx="861826" cy="315428"/>
          </a:xfrm>
          <a:prstGeom prst="curvedConnector3">
            <a:avLst>
              <a:gd name="adj1" fmla="val 50000"/>
            </a:avLst>
          </a:prstGeom>
          <a:ln w="28575" cmpd="sng">
            <a:gradFill flip="none" rotWithShape="1">
              <a:gsLst>
                <a:gs pos="0">
                  <a:schemeClr val="accent4">
                    <a:lumMod val="50000"/>
                  </a:schemeClr>
                </a:gs>
                <a:gs pos="100000">
                  <a:schemeClr val="accent1">
                    <a:lumMod val="75000"/>
                  </a:schemeClr>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165"/>
          <p:cNvCxnSpPr>
            <a:stCxn id="67" idx="0"/>
            <a:endCxn id="139" idx="2"/>
          </p:cNvCxnSpPr>
          <p:nvPr/>
        </p:nvCxnSpPr>
        <p:spPr>
          <a:xfrm rot="5400000" flipH="1" flipV="1">
            <a:off x="4805795" y="4890389"/>
            <a:ext cx="252224" cy="148962"/>
          </a:xfrm>
          <a:prstGeom prst="curvedConnector2">
            <a:avLst/>
          </a:prstGeom>
          <a:ln w="28575" cmpd="sng">
            <a:gradFill flip="none" rotWithShape="1">
              <a:gsLst>
                <a:gs pos="0">
                  <a:schemeClr val="accent4">
                    <a:lumMod val="50000"/>
                  </a:schemeClr>
                </a:gs>
                <a:gs pos="100000">
                  <a:schemeClr val="accent1">
                    <a:lumMod val="75000"/>
                  </a:schemeClr>
                </a:gs>
              </a:gsLst>
              <a:lin ang="0" scaled="0"/>
              <a:tileRect/>
            </a:gradFill>
          </a:ln>
          <a:effectLst/>
        </p:spPr>
        <p:style>
          <a:lnRef idx="2">
            <a:schemeClr val="accent1"/>
          </a:lnRef>
          <a:fillRef idx="0">
            <a:schemeClr val="accent1"/>
          </a:fillRef>
          <a:effectRef idx="1">
            <a:schemeClr val="accent1"/>
          </a:effectRef>
          <a:fontRef idx="minor">
            <a:schemeClr val="tx1"/>
          </a:fontRef>
        </p:style>
      </p:cxnSp>
      <p:sp>
        <p:nvSpPr>
          <p:cNvPr id="70" name="Rectangle 69"/>
          <p:cNvSpPr/>
          <p:nvPr/>
        </p:nvSpPr>
        <p:spPr>
          <a:xfrm>
            <a:off x="5643845" y="4308903"/>
            <a:ext cx="110049" cy="110049"/>
          </a:xfrm>
          <a:prstGeom prst="rect">
            <a:avLst/>
          </a:prstGeom>
          <a:solidFill>
            <a:schemeClr val="accent4">
              <a:lumMod val="50000"/>
            </a:schemeClr>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cxnSp>
        <p:nvCxnSpPr>
          <p:cNvPr id="71" name="Straight Connector 164"/>
          <p:cNvCxnSpPr>
            <a:stCxn id="70" idx="1"/>
            <a:endCxn id="103" idx="6"/>
          </p:cNvCxnSpPr>
          <p:nvPr/>
        </p:nvCxnSpPr>
        <p:spPr>
          <a:xfrm rot="10800000" flipV="1">
            <a:off x="3940577" y="4363927"/>
            <a:ext cx="1703269" cy="466650"/>
          </a:xfrm>
          <a:prstGeom prst="curvedConnector3">
            <a:avLst>
              <a:gd name="adj1" fmla="val 42307"/>
            </a:avLst>
          </a:prstGeom>
          <a:ln w="28575" cmpd="sng">
            <a:gradFill flip="none" rotWithShape="1">
              <a:gsLst>
                <a:gs pos="0">
                  <a:schemeClr val="accent4">
                    <a:lumMod val="50000"/>
                  </a:schemeClr>
                </a:gs>
                <a:gs pos="100000">
                  <a:schemeClr val="accent1">
                    <a:lumMod val="75000"/>
                  </a:schemeClr>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72" name="Straight Connector 165"/>
          <p:cNvCxnSpPr>
            <a:stCxn id="70" idx="0"/>
            <a:endCxn id="127" idx="2"/>
          </p:cNvCxnSpPr>
          <p:nvPr/>
        </p:nvCxnSpPr>
        <p:spPr>
          <a:xfrm rot="5400000" flipH="1" flipV="1">
            <a:off x="5630417" y="4121729"/>
            <a:ext cx="255627" cy="118723"/>
          </a:xfrm>
          <a:prstGeom prst="curvedConnector2">
            <a:avLst/>
          </a:prstGeom>
          <a:ln w="28575" cmpd="sng">
            <a:gradFill flip="none" rotWithShape="1">
              <a:gsLst>
                <a:gs pos="0">
                  <a:schemeClr val="accent4">
                    <a:lumMod val="50000"/>
                  </a:schemeClr>
                </a:gs>
                <a:gs pos="100000">
                  <a:schemeClr val="accent1">
                    <a:lumMod val="75000"/>
                  </a:schemeClr>
                </a:gs>
              </a:gsLst>
              <a:lin ang="0" scaled="0"/>
              <a:tileRect/>
            </a:gradFill>
          </a:ln>
          <a:effectLst/>
        </p:spPr>
        <p:style>
          <a:lnRef idx="2">
            <a:schemeClr val="accent1"/>
          </a:lnRef>
          <a:fillRef idx="0">
            <a:schemeClr val="accent1"/>
          </a:fillRef>
          <a:effectRef idx="1">
            <a:schemeClr val="accent1"/>
          </a:effectRef>
          <a:fontRef idx="minor">
            <a:schemeClr val="tx1"/>
          </a:fontRef>
        </p:style>
      </p:cxnSp>
      <p:sp>
        <p:nvSpPr>
          <p:cNvPr id="73" name="Rectangle 72"/>
          <p:cNvSpPr/>
          <p:nvPr/>
        </p:nvSpPr>
        <p:spPr>
          <a:xfrm>
            <a:off x="6438720" y="3491469"/>
            <a:ext cx="110049" cy="110049"/>
          </a:xfrm>
          <a:prstGeom prst="rect">
            <a:avLst/>
          </a:prstGeom>
          <a:solidFill>
            <a:schemeClr val="accent4">
              <a:lumMod val="50000"/>
            </a:schemeClr>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1200" i="1" dirty="0">
              <a:solidFill>
                <a:schemeClr val="tx1"/>
              </a:solidFill>
              <a:cs typeface="Times New Roman"/>
            </a:endParaRPr>
          </a:p>
        </p:txBody>
      </p:sp>
      <p:cxnSp>
        <p:nvCxnSpPr>
          <p:cNvPr id="74" name="Straight Connector 164"/>
          <p:cNvCxnSpPr>
            <a:stCxn id="73" idx="1"/>
            <a:endCxn id="103" idx="6"/>
          </p:cNvCxnSpPr>
          <p:nvPr/>
        </p:nvCxnSpPr>
        <p:spPr>
          <a:xfrm rot="10800000" flipV="1">
            <a:off x="3940576" y="3546494"/>
            <a:ext cx="2498144" cy="1284084"/>
          </a:xfrm>
          <a:prstGeom prst="curvedConnector3">
            <a:avLst>
              <a:gd name="adj1" fmla="val 59242"/>
            </a:avLst>
          </a:prstGeom>
          <a:ln w="28575" cmpd="sng">
            <a:gradFill flip="none" rotWithShape="1">
              <a:gsLst>
                <a:gs pos="0">
                  <a:schemeClr val="accent4">
                    <a:lumMod val="50000"/>
                  </a:schemeClr>
                </a:gs>
                <a:gs pos="100000">
                  <a:schemeClr val="accent1">
                    <a:lumMod val="75000"/>
                  </a:schemeClr>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75" name="Straight Connector 165"/>
          <p:cNvCxnSpPr>
            <a:stCxn id="73" idx="0"/>
            <a:endCxn id="109" idx="2"/>
          </p:cNvCxnSpPr>
          <p:nvPr/>
        </p:nvCxnSpPr>
        <p:spPr>
          <a:xfrm rot="5400000" flipH="1" flipV="1">
            <a:off x="6423188" y="3315946"/>
            <a:ext cx="246081" cy="104966"/>
          </a:xfrm>
          <a:prstGeom prst="curvedConnector2">
            <a:avLst/>
          </a:prstGeom>
          <a:ln w="28575" cmpd="sng">
            <a:gradFill flip="none" rotWithShape="1">
              <a:gsLst>
                <a:gs pos="0">
                  <a:schemeClr val="accent4">
                    <a:lumMod val="50000"/>
                  </a:schemeClr>
                </a:gs>
                <a:gs pos="100000">
                  <a:schemeClr val="accent1">
                    <a:lumMod val="75000"/>
                  </a:schemeClr>
                </a:gs>
              </a:gsLst>
              <a:lin ang="0" scaled="0"/>
              <a:tileRect/>
            </a:gradFill>
          </a:ln>
          <a:effectLst/>
        </p:spPr>
        <p:style>
          <a:lnRef idx="2">
            <a:schemeClr val="accent1"/>
          </a:lnRef>
          <a:fillRef idx="0">
            <a:schemeClr val="accent1"/>
          </a:fillRef>
          <a:effectRef idx="1">
            <a:schemeClr val="accent1"/>
          </a:effectRef>
          <a:fontRef idx="minor">
            <a:schemeClr val="tx1"/>
          </a:fontRef>
        </p:style>
      </p:cxnSp>
      <p:sp>
        <p:nvSpPr>
          <p:cNvPr id="140" name="Content Placeholder 4"/>
          <p:cNvSpPr txBox="1">
            <a:spLocks/>
          </p:cNvSpPr>
          <p:nvPr/>
        </p:nvSpPr>
        <p:spPr>
          <a:xfrm>
            <a:off x="180155" y="1932246"/>
            <a:ext cx="2468126" cy="2107771"/>
          </a:xfrm>
          <a:prstGeom prst="rect">
            <a:avLst/>
          </a:prstGeom>
          <a:solidFill>
            <a:srgbClr val="FF6600">
              <a:alpha val="64000"/>
            </a:srgbClr>
          </a:solidFill>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r>
              <a:rPr lang="en-US" sz="2600" dirty="0" smtClean="0"/>
              <a:t>Now we can work at this level of abstraction.</a:t>
            </a:r>
            <a:endParaRPr lang="en-US" sz="2600" dirty="0"/>
          </a:p>
        </p:txBody>
      </p:sp>
      <p:pic>
        <p:nvPicPr>
          <p:cNvPr id="141" name="Picture 140" descr="latex-image-1.pdf"/>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111645" y="5346683"/>
            <a:ext cx="5121477" cy="1374792"/>
          </a:xfrm>
          <a:prstGeom prst="rect">
            <a:avLst/>
          </a:prstGeom>
        </p:spPr>
      </p:pic>
    </p:spTree>
    <p:extLst>
      <p:ext uri="{BB962C8B-B14F-4D97-AF65-F5344CB8AC3E}">
        <p14:creationId xmlns:p14="http://schemas.microsoft.com/office/powerpoint/2010/main" val="1602707606"/>
      </p:ext>
    </p:extLst>
  </p:cSld>
  <p:clrMapOvr>
    <a:masterClrMapping/>
  </p:clrMapOvr>
  <p:timing>
    <p:tnLst>
      <p:par>
        <p:cTn xmlns:p14="http://schemas.microsoft.com/office/powerpoint/2010/main" id="1" dur="indefinite" restart="never" nodeType="tmRoot"/>
      </p:par>
    </p:tnLst>
  </p:timing>
</p:sld>
</file>

<file path=ppt/slides/slide3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Training</a:t>
            </a:r>
            <a:endParaRPr lang="en-US" dirty="0"/>
          </a:p>
        </p:txBody>
      </p:sp>
      <p:sp>
        <p:nvSpPr>
          <p:cNvPr id="3" name="Content Placeholder 2"/>
          <p:cNvSpPr>
            <a:spLocks noGrp="1"/>
          </p:cNvSpPr>
          <p:nvPr>
            <p:ph idx="1"/>
          </p:nvPr>
        </p:nvSpPr>
        <p:spPr>
          <a:xfrm>
            <a:off x="457200" y="1210760"/>
            <a:ext cx="4999683" cy="5044828"/>
          </a:xfrm>
        </p:spPr>
        <p:txBody>
          <a:bodyPr>
            <a:normAutofit fontScale="85000" lnSpcReduction="10000"/>
          </a:bodyPr>
          <a:lstStyle/>
          <a:p>
            <a:pPr marL="0" indent="0">
              <a:buNone/>
            </a:pPr>
            <a:r>
              <a:rPr lang="en-US" dirty="0" smtClean="0"/>
              <a:t>Thus far, we’ve seen how to compute (approximate) </a:t>
            </a:r>
            <a:r>
              <a:rPr lang="en-US" dirty="0" err="1" smtClean="0"/>
              <a:t>marginals</a:t>
            </a:r>
            <a:r>
              <a:rPr lang="en-US" dirty="0" smtClean="0"/>
              <a:t>, given a factor graph…</a:t>
            </a:r>
          </a:p>
          <a:p>
            <a:pPr marL="0" indent="0">
              <a:buNone/>
            </a:pPr>
            <a:endParaRPr lang="en-US" dirty="0" smtClean="0"/>
          </a:p>
          <a:p>
            <a:pPr marL="0" indent="0">
              <a:buNone/>
            </a:pPr>
            <a:r>
              <a:rPr lang="en-US" dirty="0" smtClean="0"/>
              <a:t>…but where do the potential tables </a:t>
            </a:r>
            <a:r>
              <a:rPr lang="en-US" i="1" dirty="0" err="1" smtClean="0">
                <a:latin typeface="Times New Roman"/>
                <a:cs typeface="Times New Roman"/>
              </a:rPr>
              <a:t>ψ</a:t>
            </a:r>
            <a:r>
              <a:rPr lang="en-US" i="1" baseline="-25000" dirty="0" smtClean="0">
                <a:latin typeface="Times New Roman"/>
                <a:cs typeface="Times New Roman"/>
              </a:rPr>
              <a:t>α </a:t>
            </a:r>
            <a:r>
              <a:rPr lang="en-US" dirty="0" smtClean="0"/>
              <a:t>come from?</a:t>
            </a:r>
          </a:p>
          <a:p>
            <a:pPr lvl="1"/>
            <a:r>
              <a:rPr lang="en-US" dirty="0" smtClean="0"/>
              <a:t>Some have a fixed structure (e.g. </a:t>
            </a:r>
            <a:r>
              <a:rPr lang="en-US" i="1" dirty="0" smtClean="0">
                <a:latin typeface="Times New Roman"/>
                <a:cs typeface="Times New Roman"/>
              </a:rPr>
              <a:t>Exactly1, </a:t>
            </a:r>
            <a:r>
              <a:rPr lang="en-US" i="1" dirty="0" err="1" smtClean="0">
                <a:latin typeface="Times New Roman"/>
                <a:cs typeface="Times New Roman"/>
              </a:rPr>
              <a:t>CKYTree</a:t>
            </a:r>
            <a:r>
              <a:rPr lang="en-US" dirty="0" smtClean="0"/>
              <a:t>)</a:t>
            </a:r>
          </a:p>
          <a:p>
            <a:pPr lvl="1"/>
            <a:r>
              <a:rPr lang="en-US" dirty="0" smtClean="0"/>
              <a:t>Others could be trained ahead of time (e.g. </a:t>
            </a:r>
            <a:r>
              <a:rPr lang="en-US" i="1" dirty="0" err="1" smtClean="0">
                <a:latin typeface="Times New Roman"/>
                <a:cs typeface="Times New Roman"/>
              </a:rPr>
              <a:t>TrigramHMM</a:t>
            </a:r>
            <a:r>
              <a:rPr lang="en-US" dirty="0" smtClean="0"/>
              <a:t>)</a:t>
            </a:r>
          </a:p>
          <a:p>
            <a:pPr lvl="1"/>
            <a:r>
              <a:rPr lang="en-US" dirty="0" smtClean="0"/>
              <a:t>For the rest, we </a:t>
            </a:r>
            <a:r>
              <a:rPr lang="en-US" b="1" dirty="0" smtClean="0">
                <a:solidFill>
                  <a:schemeClr val="accent3">
                    <a:lumMod val="75000"/>
                  </a:schemeClr>
                </a:solidFill>
              </a:rPr>
              <a:t>define them parametrically and learn the parameters!</a:t>
            </a:r>
            <a:endParaRPr lang="en-US" b="1" dirty="0">
              <a:solidFill>
                <a:schemeClr val="accent3">
                  <a:lumMod val="75000"/>
                </a:schemeClr>
              </a:solidFill>
            </a:endParaRPr>
          </a:p>
        </p:txBody>
      </p:sp>
      <p:sp>
        <p:nvSpPr>
          <p:cNvPr id="4" name="Slide Number Placeholder 3"/>
          <p:cNvSpPr>
            <a:spLocks noGrp="1"/>
          </p:cNvSpPr>
          <p:nvPr>
            <p:ph type="sldNum" sz="quarter" idx="12"/>
          </p:nvPr>
        </p:nvSpPr>
        <p:spPr/>
        <p:txBody>
          <a:bodyPr/>
          <a:lstStyle/>
          <a:p>
            <a:fld id="{E5445004-F4FB-5345-992E-498B4C43F562}" type="slidenum">
              <a:rPr lang="en-US" smtClean="0"/>
              <a:t>335</a:t>
            </a:fld>
            <a:endParaRPr lang="en-US"/>
          </a:p>
        </p:txBody>
      </p:sp>
      <p:sp>
        <p:nvSpPr>
          <p:cNvPr id="6" name="Content Placeholder 2"/>
          <p:cNvSpPr txBox="1">
            <a:spLocks/>
          </p:cNvSpPr>
          <p:nvPr/>
        </p:nvSpPr>
        <p:spPr>
          <a:xfrm>
            <a:off x="5582143" y="2043000"/>
            <a:ext cx="2985598" cy="4212209"/>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vert="horz" lIns="91440" tIns="45720" rIns="91440" bIns="45720" rtlCol="0">
            <a:normAutofit fontScale="85000" lnSpcReduction="1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0" b="1" dirty="0" smtClean="0">
                <a:solidFill>
                  <a:schemeClr val="accent3">
                    <a:lumMod val="75000"/>
                  </a:schemeClr>
                </a:solidFill>
              </a:rPr>
              <a:t>Two ways to learn:</a:t>
            </a:r>
            <a:br>
              <a:rPr lang="en-US" sz="2600" b="1" dirty="0" smtClean="0">
                <a:solidFill>
                  <a:schemeClr val="accent3">
                    <a:lumMod val="75000"/>
                  </a:schemeClr>
                </a:solidFill>
              </a:rPr>
            </a:br>
            <a:endParaRPr lang="en-US" sz="2600" b="1" dirty="0" smtClean="0">
              <a:solidFill>
                <a:schemeClr val="accent3">
                  <a:lumMod val="75000"/>
                </a:schemeClr>
              </a:solidFill>
            </a:endParaRPr>
          </a:p>
          <a:p>
            <a:pPr marL="514350" indent="-514350">
              <a:buFont typeface="+mj-lt"/>
              <a:buAutoNum type="arabicPeriod"/>
            </a:pPr>
            <a:r>
              <a:rPr lang="en-US" sz="2600" b="1" dirty="0" smtClean="0">
                <a:solidFill>
                  <a:schemeClr val="accent6">
                    <a:lumMod val="75000"/>
                  </a:schemeClr>
                </a:solidFill>
              </a:rPr>
              <a:t>Standard CRF Training</a:t>
            </a:r>
            <a:r>
              <a:rPr lang="en-US" sz="2600" dirty="0" smtClean="0"/>
              <a:t/>
            </a:r>
            <a:br>
              <a:rPr lang="en-US" sz="2600" dirty="0" smtClean="0"/>
            </a:br>
            <a:r>
              <a:rPr lang="en-US" sz="2600" dirty="0" smtClean="0"/>
              <a:t>(very simple; often yields state-of-the-art results)</a:t>
            </a:r>
          </a:p>
          <a:p>
            <a:pPr marL="514350" indent="-514350">
              <a:buFont typeface="+mj-lt"/>
              <a:buAutoNum type="arabicPeriod"/>
            </a:pPr>
            <a:r>
              <a:rPr lang="en-US" sz="2600" b="1" dirty="0" smtClean="0">
                <a:solidFill>
                  <a:schemeClr val="accent6">
                    <a:lumMod val="75000"/>
                  </a:schemeClr>
                </a:solidFill>
              </a:rPr>
              <a:t>ERMA</a:t>
            </a:r>
            <a:r>
              <a:rPr lang="en-US" sz="2600" dirty="0" smtClean="0"/>
              <a:t> </a:t>
            </a:r>
            <a:br>
              <a:rPr lang="en-US" sz="2600" dirty="0" smtClean="0"/>
            </a:br>
            <a:r>
              <a:rPr lang="en-US" sz="2600" dirty="0" smtClean="0"/>
              <a:t>(less simple; but takes approximations and loss function into account)</a:t>
            </a:r>
            <a:endParaRPr lang="en-US" sz="2600" dirty="0"/>
          </a:p>
          <a:p>
            <a:pPr marL="0" indent="0">
              <a:buNone/>
            </a:pPr>
            <a:endParaRPr lang="en-US" sz="2600" dirty="0"/>
          </a:p>
        </p:txBody>
      </p:sp>
    </p:spTree>
    <p:extLst>
      <p:ext uri="{BB962C8B-B14F-4D97-AF65-F5344CB8AC3E}">
        <p14:creationId xmlns:p14="http://schemas.microsoft.com/office/powerpoint/2010/main" val="65663235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grpId="0" nodeType="clickEffect">
                                  <p:stCondLst>
                                    <p:cond delay="0"/>
                                  </p:stCondLst>
                                  <p:childTnLst>
                                    <p:set>
                                      <p:cBhvr>
                                        <p:cTn id="22" dur="1" fill="hold">
                                          <p:stCondLst>
                                            <p:cond delay="0"/>
                                          </p:stCondLst>
                                        </p:cTn>
                                        <p:tgtEl>
                                          <p:spTgt spid="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3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Standard CRF Parameterization</a:t>
            </a:r>
            <a:endParaRPr lang="en-US" dirty="0"/>
          </a:p>
        </p:txBody>
      </p:sp>
      <p:sp>
        <p:nvSpPr>
          <p:cNvPr id="3" name="Content Placeholder 2"/>
          <p:cNvSpPr>
            <a:spLocks noGrp="1"/>
          </p:cNvSpPr>
          <p:nvPr>
            <p:ph idx="1"/>
          </p:nvPr>
        </p:nvSpPr>
        <p:spPr/>
        <p:txBody>
          <a:bodyPr/>
          <a:lstStyle/>
          <a:p>
            <a:pPr marL="0" indent="0">
              <a:buNone/>
            </a:pPr>
            <a:r>
              <a:rPr lang="en-US" dirty="0" smtClean="0"/>
              <a:t>Define each potential function in terms of a fixed set of feature functions:</a:t>
            </a:r>
          </a:p>
        </p:txBody>
      </p:sp>
      <p:sp>
        <p:nvSpPr>
          <p:cNvPr id="4" name="Slide Number Placeholder 3"/>
          <p:cNvSpPr>
            <a:spLocks noGrp="1"/>
          </p:cNvSpPr>
          <p:nvPr>
            <p:ph type="sldNum" sz="quarter" idx="12"/>
          </p:nvPr>
        </p:nvSpPr>
        <p:spPr/>
        <p:txBody>
          <a:bodyPr/>
          <a:lstStyle/>
          <a:p>
            <a:fld id="{E5445004-F4FB-5345-992E-498B4C43F562}" type="slidenum">
              <a:rPr lang="en-US" smtClean="0"/>
              <a:t>336</a:t>
            </a:fld>
            <a:endParaRPr lang="en-US"/>
          </a:p>
        </p:txBody>
      </p:sp>
      <p:cxnSp>
        <p:nvCxnSpPr>
          <p:cNvPr id="6" name="Straight Arrow Connector 5"/>
          <p:cNvCxnSpPr/>
          <p:nvPr/>
        </p:nvCxnSpPr>
        <p:spPr>
          <a:xfrm flipV="1">
            <a:off x="1687165" y="3573756"/>
            <a:ext cx="0" cy="466954"/>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cxnSp>
        <p:nvCxnSpPr>
          <p:cNvPr id="9" name="Straight Arrow Connector 8"/>
          <p:cNvCxnSpPr/>
          <p:nvPr/>
        </p:nvCxnSpPr>
        <p:spPr>
          <a:xfrm flipV="1">
            <a:off x="2524392" y="3573756"/>
            <a:ext cx="0" cy="466954"/>
          </a:xfrm>
          <a:prstGeom prst="straightConnector1">
            <a:avLst/>
          </a:prstGeom>
          <a:ln>
            <a:tailEnd type="arrow"/>
          </a:ln>
        </p:spPr>
        <p:style>
          <a:lnRef idx="2">
            <a:schemeClr val="accent1"/>
          </a:lnRef>
          <a:fillRef idx="0">
            <a:schemeClr val="accent1"/>
          </a:fillRef>
          <a:effectRef idx="1">
            <a:schemeClr val="accent1"/>
          </a:effectRef>
          <a:fontRef idx="minor">
            <a:schemeClr val="tx1"/>
          </a:fontRef>
        </p:style>
      </p:cxnSp>
      <p:sp>
        <p:nvSpPr>
          <p:cNvPr id="8" name="TextBox 7"/>
          <p:cNvSpPr txBox="1"/>
          <p:nvPr/>
        </p:nvSpPr>
        <p:spPr>
          <a:xfrm>
            <a:off x="249026" y="4096745"/>
            <a:ext cx="1687165" cy="753354"/>
          </a:xfrm>
          <a:prstGeom prst="rect">
            <a:avLst/>
          </a:prstGeom>
          <a:noFill/>
        </p:spPr>
        <p:txBody>
          <a:bodyPr wrap="square" rtlCol="0" anchor="ctr">
            <a:noAutofit/>
          </a:bodyPr>
          <a:lstStyle/>
          <a:p>
            <a:pPr algn="ctr"/>
            <a:r>
              <a:rPr lang="en-US" sz="2600" dirty="0" smtClean="0"/>
              <a:t>Observed</a:t>
            </a:r>
            <a:br>
              <a:rPr lang="en-US" sz="2600" dirty="0" smtClean="0"/>
            </a:br>
            <a:r>
              <a:rPr lang="en-US" sz="2600" dirty="0" smtClean="0"/>
              <a:t>variables</a:t>
            </a:r>
          </a:p>
        </p:txBody>
      </p:sp>
      <p:sp>
        <p:nvSpPr>
          <p:cNvPr id="11" name="TextBox 10"/>
          <p:cNvSpPr txBox="1"/>
          <p:nvPr/>
        </p:nvSpPr>
        <p:spPr>
          <a:xfrm>
            <a:off x="2200655" y="4096745"/>
            <a:ext cx="1790020" cy="753354"/>
          </a:xfrm>
          <a:prstGeom prst="rect">
            <a:avLst/>
          </a:prstGeom>
          <a:noFill/>
        </p:spPr>
        <p:txBody>
          <a:bodyPr wrap="square" rtlCol="0" anchor="ctr">
            <a:noAutofit/>
          </a:bodyPr>
          <a:lstStyle/>
          <a:p>
            <a:pPr algn="ctr"/>
            <a:r>
              <a:rPr lang="en-US" sz="2600" dirty="0" smtClean="0"/>
              <a:t>Predicted</a:t>
            </a:r>
            <a:br>
              <a:rPr lang="en-US" sz="2600" dirty="0" smtClean="0"/>
            </a:br>
            <a:r>
              <a:rPr lang="en-US" sz="2600" dirty="0" smtClean="0"/>
              <a:t>variables</a:t>
            </a:r>
          </a:p>
        </p:txBody>
      </p:sp>
      <p:pic>
        <p:nvPicPr>
          <p:cNvPr id="7" name="Picture 6" descr="latex-image-1.pdf"/>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57200" y="2880293"/>
            <a:ext cx="8240226" cy="542506"/>
          </a:xfrm>
          <a:prstGeom prst="rect">
            <a:avLst/>
          </a:prstGeom>
        </p:spPr>
      </p:pic>
    </p:spTree>
    <p:extLst>
      <p:ext uri="{BB962C8B-B14F-4D97-AF65-F5344CB8AC3E}">
        <p14:creationId xmlns:p14="http://schemas.microsoft.com/office/powerpoint/2010/main" val="150933351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9"/>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1" grpId="0"/>
    </p:bldLst>
  </p:timing>
</p:sld>
</file>

<file path=ppt/slides/slide3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1602067" y="4778361"/>
            <a:ext cx="7095359" cy="1143249"/>
            <a:chOff x="1602067" y="5489733"/>
            <a:chExt cx="7095359" cy="1143249"/>
          </a:xfrm>
        </p:grpSpPr>
        <p:sp>
          <p:nvSpPr>
            <p:cNvPr id="69" name="AutoShape 57"/>
            <p:cNvSpPr>
              <a:spLocks noChangeArrowheads="1"/>
            </p:cNvSpPr>
            <p:nvPr/>
          </p:nvSpPr>
          <p:spPr bwMode="auto">
            <a:xfrm>
              <a:off x="1602067" y="5855107"/>
              <a:ext cx="7095359" cy="777875"/>
            </a:xfrm>
            <a:prstGeom prst="cloudCallout">
              <a:avLst>
                <a:gd name="adj1" fmla="val -15232"/>
                <a:gd name="adj2" fmla="val 46949"/>
              </a:avLst>
            </a:prstGeom>
            <a:solidFill>
              <a:srgbClr val="FFFFCC"/>
            </a:solidFill>
            <a:ln w="9525">
              <a:solidFill>
                <a:schemeClr val="tx1"/>
              </a:solidFill>
              <a:round/>
              <a:headEnd/>
              <a:tailEnd/>
            </a:ln>
          </p:spPr>
          <p:txBody>
            <a:bodyPr/>
            <a:lstStyle/>
            <a:p>
              <a:pPr algn="ctr" defTabSz="914400"/>
              <a:endParaRPr lang="en-US" sz="1800"/>
            </a:p>
          </p:txBody>
        </p:sp>
        <p:pic>
          <p:nvPicPr>
            <p:cNvPr id="70" name="Picture 59" descr="canstock13611836"/>
            <p:cNvPicPr>
              <a:picLocks noChangeAspect="1" noChangeArrowheads="1"/>
            </p:cNvPicPr>
            <p:nvPr/>
          </p:nvPicPr>
          <p:blipFill>
            <a:blip r:embed="rId2">
              <a:clrChange>
                <a:clrFrom>
                  <a:srgbClr val="FFFFFF"/>
                </a:clrFrom>
                <a:clrTo>
                  <a:srgbClr val="FFFFFF">
                    <a:alpha val="0"/>
                  </a:srgbClr>
                </a:clrTo>
              </a:clrChange>
            </a:blip>
            <a:srcRect/>
            <a:stretch>
              <a:fillRect/>
            </a:stretch>
          </p:blipFill>
          <p:spPr bwMode="auto">
            <a:xfrm>
              <a:off x="5341104" y="5489733"/>
              <a:ext cx="1178336" cy="1029080"/>
            </a:xfrm>
            <a:prstGeom prst="rect">
              <a:avLst/>
            </a:prstGeom>
            <a:noFill/>
            <a:ln w="9525">
              <a:noFill/>
              <a:miter lim="800000"/>
              <a:headEnd/>
              <a:tailEnd/>
            </a:ln>
          </p:spPr>
        </p:pic>
      </p:grpSp>
      <p:sp>
        <p:nvSpPr>
          <p:cNvPr id="2" name="Title 1"/>
          <p:cNvSpPr>
            <a:spLocks noGrp="1"/>
          </p:cNvSpPr>
          <p:nvPr>
            <p:ph type="title"/>
          </p:nvPr>
        </p:nvSpPr>
        <p:spPr/>
        <p:txBody>
          <a:bodyPr>
            <a:normAutofit fontScale="90000"/>
          </a:bodyPr>
          <a:lstStyle/>
          <a:p>
            <a:r>
              <a:rPr lang="en-US" dirty="0" smtClean="0"/>
              <a:t>Standard CRF Parameterization</a:t>
            </a:r>
            <a:endParaRPr lang="en-US" dirty="0"/>
          </a:p>
        </p:txBody>
      </p:sp>
      <p:sp>
        <p:nvSpPr>
          <p:cNvPr id="3" name="Content Placeholder 2"/>
          <p:cNvSpPr>
            <a:spLocks noGrp="1"/>
          </p:cNvSpPr>
          <p:nvPr>
            <p:ph idx="1"/>
          </p:nvPr>
        </p:nvSpPr>
        <p:spPr/>
        <p:txBody>
          <a:bodyPr/>
          <a:lstStyle/>
          <a:p>
            <a:pPr marL="0" indent="0">
              <a:buNone/>
            </a:pPr>
            <a:r>
              <a:rPr lang="en-US" dirty="0" smtClean="0"/>
              <a:t>Define each potential function in terms of a fixed set of feature functions:</a:t>
            </a:r>
          </a:p>
        </p:txBody>
      </p:sp>
      <p:sp>
        <p:nvSpPr>
          <p:cNvPr id="4" name="Slide Number Placeholder 3"/>
          <p:cNvSpPr>
            <a:spLocks noGrp="1"/>
          </p:cNvSpPr>
          <p:nvPr>
            <p:ph type="sldNum" sz="quarter" idx="12"/>
          </p:nvPr>
        </p:nvSpPr>
        <p:spPr/>
        <p:txBody>
          <a:bodyPr/>
          <a:lstStyle/>
          <a:p>
            <a:fld id="{E5445004-F4FB-5345-992E-498B4C43F562}" type="slidenum">
              <a:rPr lang="en-US" smtClean="0"/>
              <a:t>337</a:t>
            </a:fld>
            <a:endParaRPr lang="en-US"/>
          </a:p>
        </p:txBody>
      </p:sp>
      <p:pic>
        <p:nvPicPr>
          <p:cNvPr id="7" name="Picture 6" descr="latex-image-1.pd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57200" y="2880293"/>
            <a:ext cx="8240226" cy="542506"/>
          </a:xfrm>
          <a:prstGeom prst="rect">
            <a:avLst/>
          </a:prstGeom>
        </p:spPr>
      </p:pic>
      <p:grpSp>
        <p:nvGrpSpPr>
          <p:cNvPr id="39" name="Group 2"/>
          <p:cNvGrpSpPr>
            <a:grpSpLocks/>
          </p:cNvGrpSpPr>
          <p:nvPr/>
        </p:nvGrpSpPr>
        <p:grpSpPr bwMode="auto">
          <a:xfrm>
            <a:off x="1724037" y="4240041"/>
            <a:ext cx="7260585" cy="1811337"/>
            <a:chOff x="1388485" y="2330663"/>
            <a:chExt cx="7260561" cy="1812059"/>
          </a:xfrm>
        </p:grpSpPr>
        <p:grpSp>
          <p:nvGrpSpPr>
            <p:cNvPr id="40" name="Group 4"/>
            <p:cNvGrpSpPr>
              <a:grpSpLocks/>
            </p:cNvGrpSpPr>
            <p:nvPr/>
          </p:nvGrpSpPr>
          <p:grpSpPr bwMode="auto">
            <a:xfrm>
              <a:off x="1388485" y="3808860"/>
              <a:ext cx="7260561" cy="333862"/>
              <a:chOff x="492120" y="3950977"/>
              <a:chExt cx="8067290" cy="370958"/>
            </a:xfrm>
          </p:grpSpPr>
          <p:sp>
            <p:nvSpPr>
              <p:cNvPr id="72" name="TextBox 40"/>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endParaRPr lang="en-US" sz="1600" dirty="0">
                  <a:latin typeface="Rockwell"/>
                  <a:ea typeface="Rockwell"/>
                  <a:cs typeface="Rockwell"/>
                </a:endParaRPr>
              </a:p>
            </p:txBody>
          </p:sp>
          <p:sp>
            <p:nvSpPr>
              <p:cNvPr id="73" name="TextBox 41"/>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endParaRPr lang="en-US" sz="1600" dirty="0">
                  <a:latin typeface="Rockwell"/>
                  <a:ea typeface="Rockwell"/>
                  <a:cs typeface="Rockwell"/>
                </a:endParaRPr>
              </a:p>
            </p:txBody>
          </p:sp>
          <p:sp>
            <p:nvSpPr>
              <p:cNvPr id="74" name="TextBox 42"/>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endParaRPr lang="en-US" sz="1600" dirty="0">
                  <a:latin typeface="Rockwell"/>
                  <a:ea typeface="Rockwell"/>
                  <a:cs typeface="Rockwell"/>
                </a:endParaRPr>
              </a:p>
            </p:txBody>
          </p:sp>
          <p:sp>
            <p:nvSpPr>
              <p:cNvPr id="75" name="TextBox 43"/>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endParaRPr lang="en-US" sz="1600" dirty="0">
                  <a:latin typeface="Rockwell"/>
                  <a:ea typeface="Rockwell"/>
                  <a:cs typeface="Rockwell"/>
                </a:endParaRPr>
              </a:p>
            </p:txBody>
          </p:sp>
          <p:sp>
            <p:nvSpPr>
              <p:cNvPr id="76" name="TextBox 44"/>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endParaRPr lang="en-US" sz="1600" dirty="0">
                  <a:latin typeface="Rockwell"/>
                  <a:ea typeface="Rockwell"/>
                  <a:cs typeface="Rockwell"/>
                </a:endParaRPr>
              </a:p>
            </p:txBody>
          </p:sp>
        </p:grpSp>
        <p:sp>
          <p:nvSpPr>
            <p:cNvPr id="41" name="Oval 40"/>
            <p:cNvSpPr/>
            <p:nvPr/>
          </p:nvSpPr>
          <p:spPr>
            <a:xfrm>
              <a:off x="1738682" y="3345479"/>
              <a:ext cx="487360" cy="493910"/>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time</a:t>
              </a:r>
            </a:p>
          </p:txBody>
        </p:sp>
        <p:sp>
          <p:nvSpPr>
            <p:cNvPr id="42" name="Oval 41"/>
            <p:cNvSpPr/>
            <p:nvPr/>
          </p:nvSpPr>
          <p:spPr>
            <a:xfrm>
              <a:off x="3226164" y="3345479"/>
              <a:ext cx="487361" cy="493910"/>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flies</a:t>
              </a:r>
            </a:p>
          </p:txBody>
        </p:sp>
        <p:sp>
          <p:nvSpPr>
            <p:cNvPr id="43" name="Oval 42"/>
            <p:cNvSpPr/>
            <p:nvPr/>
          </p:nvSpPr>
          <p:spPr>
            <a:xfrm>
              <a:off x="4737459" y="3343892"/>
              <a:ext cx="485773" cy="493909"/>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like</a:t>
              </a:r>
            </a:p>
          </p:txBody>
        </p:sp>
        <p:sp>
          <p:nvSpPr>
            <p:cNvPr id="44" name="Oval 43"/>
            <p:cNvSpPr/>
            <p:nvPr/>
          </p:nvSpPr>
          <p:spPr>
            <a:xfrm>
              <a:off x="6232879" y="3345479"/>
              <a:ext cx="485773" cy="493910"/>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an</a:t>
              </a:r>
            </a:p>
          </p:txBody>
        </p:sp>
        <p:sp>
          <p:nvSpPr>
            <p:cNvPr id="45" name="Oval 44"/>
            <p:cNvSpPr/>
            <p:nvPr/>
          </p:nvSpPr>
          <p:spPr>
            <a:xfrm>
              <a:off x="7720362" y="3343892"/>
              <a:ext cx="485773" cy="493909"/>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dirty="0">
                  <a:solidFill>
                    <a:schemeClr val="tx1"/>
                  </a:solidFill>
                  <a:latin typeface="Rockwell"/>
                  <a:cs typeface="Rockwell"/>
                </a:rPr>
                <a:t>arrow</a:t>
              </a:r>
            </a:p>
          </p:txBody>
        </p:sp>
        <p:sp>
          <p:nvSpPr>
            <p:cNvPr id="46" name="Oval 45"/>
            <p:cNvSpPr/>
            <p:nvPr/>
          </p:nvSpPr>
          <p:spPr>
            <a:xfrm>
              <a:off x="1729157" y="2332251"/>
              <a:ext cx="485773" cy="493910"/>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cxnSp>
          <p:nvCxnSpPr>
            <p:cNvPr id="47" name="Straight Connector 46"/>
            <p:cNvCxnSpPr>
              <a:stCxn id="46" idx="4"/>
              <a:endCxn id="64" idx="0"/>
            </p:cNvCxnSpPr>
            <p:nvPr/>
          </p:nvCxnSpPr>
          <p:spPr>
            <a:xfrm>
              <a:off x="1972044" y="2826160"/>
              <a:ext cx="1587" cy="15404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p:cNvCxnSpPr>
              <a:stCxn id="46" idx="6"/>
              <a:endCxn id="50" idx="2"/>
            </p:cNvCxnSpPr>
            <p:nvPr/>
          </p:nvCxnSpPr>
          <p:spPr>
            <a:xfrm>
              <a:off x="2214931" y="2579999"/>
              <a:ext cx="1001709"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9" name="Rectangle 48"/>
            <p:cNvSpPr/>
            <p:nvPr/>
          </p:nvSpPr>
          <p:spPr>
            <a:xfrm>
              <a:off x="2595929" y="2468830"/>
              <a:ext cx="239711"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2</a:t>
              </a:r>
              <a:endParaRPr lang="en-US" sz="1400" dirty="0">
                <a:solidFill>
                  <a:schemeClr val="tx1"/>
                </a:solidFill>
                <a:latin typeface="Times New Roman"/>
                <a:cs typeface="Times New Roman"/>
              </a:endParaRPr>
            </a:p>
          </p:txBody>
        </p:sp>
        <p:sp>
          <p:nvSpPr>
            <p:cNvPr id="50" name="Oval 49"/>
            <p:cNvSpPr/>
            <p:nvPr/>
          </p:nvSpPr>
          <p:spPr>
            <a:xfrm>
              <a:off x="3216639" y="2332251"/>
              <a:ext cx="487361" cy="493910"/>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v</a:t>
              </a:r>
            </a:p>
          </p:txBody>
        </p:sp>
        <p:cxnSp>
          <p:nvCxnSpPr>
            <p:cNvPr id="51" name="Straight Connector 50"/>
            <p:cNvCxnSpPr>
              <a:stCxn id="50" idx="4"/>
              <a:endCxn id="65" idx="0"/>
            </p:cNvCxnSpPr>
            <p:nvPr/>
          </p:nvCxnSpPr>
          <p:spPr>
            <a:xfrm>
              <a:off x="3460320" y="2826160"/>
              <a:ext cx="1587" cy="15404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2" name="Straight Connector 51"/>
            <p:cNvCxnSpPr>
              <a:stCxn id="50" idx="6"/>
              <a:endCxn id="54" idx="2"/>
            </p:cNvCxnSpPr>
            <p:nvPr/>
          </p:nvCxnSpPr>
          <p:spPr>
            <a:xfrm flipV="1">
              <a:off x="3704001" y="2576823"/>
              <a:ext cx="1022347" cy="317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3" name="Rectangle 52"/>
            <p:cNvSpPr/>
            <p:nvPr/>
          </p:nvSpPr>
          <p:spPr>
            <a:xfrm>
              <a:off x="4083411" y="2468830"/>
              <a:ext cx="239712"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4</a:t>
              </a:r>
              <a:endParaRPr lang="en-US" sz="1400" dirty="0">
                <a:solidFill>
                  <a:schemeClr val="tx1"/>
                </a:solidFill>
                <a:latin typeface="Times New Roman"/>
                <a:cs typeface="Times New Roman"/>
              </a:endParaRPr>
            </a:p>
          </p:txBody>
        </p:sp>
        <p:sp>
          <p:nvSpPr>
            <p:cNvPr id="54" name="Oval 53"/>
            <p:cNvSpPr/>
            <p:nvPr/>
          </p:nvSpPr>
          <p:spPr>
            <a:xfrm>
              <a:off x="4726347" y="2330663"/>
              <a:ext cx="487360" cy="493909"/>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p</a:t>
              </a:r>
            </a:p>
          </p:txBody>
        </p:sp>
        <p:cxnSp>
          <p:nvCxnSpPr>
            <p:cNvPr id="55" name="Straight Connector 54"/>
            <p:cNvCxnSpPr>
              <a:stCxn id="54" idx="4"/>
              <a:endCxn id="66" idx="0"/>
            </p:cNvCxnSpPr>
            <p:nvPr/>
          </p:nvCxnSpPr>
          <p:spPr>
            <a:xfrm>
              <a:off x="4970027" y="2824572"/>
              <a:ext cx="0" cy="15563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6" name="Straight Connector 55"/>
            <p:cNvCxnSpPr>
              <a:stCxn id="54" idx="6"/>
              <a:endCxn id="58" idx="2"/>
            </p:cNvCxnSpPr>
            <p:nvPr/>
          </p:nvCxnSpPr>
          <p:spPr>
            <a:xfrm>
              <a:off x="5213708" y="2576823"/>
              <a:ext cx="1008060" cy="317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7" name="Rectangle 56"/>
            <p:cNvSpPr/>
            <p:nvPr/>
          </p:nvSpPr>
          <p:spPr>
            <a:xfrm>
              <a:off x="5594706" y="2467242"/>
              <a:ext cx="238124"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6</a:t>
              </a:r>
              <a:endParaRPr lang="en-US" sz="1400" dirty="0">
                <a:solidFill>
                  <a:schemeClr val="tx1"/>
                </a:solidFill>
                <a:latin typeface="Times New Roman"/>
                <a:cs typeface="Times New Roman"/>
              </a:endParaRPr>
            </a:p>
          </p:txBody>
        </p:sp>
        <p:sp>
          <p:nvSpPr>
            <p:cNvPr id="58" name="Oval 57"/>
            <p:cNvSpPr/>
            <p:nvPr/>
          </p:nvSpPr>
          <p:spPr>
            <a:xfrm>
              <a:off x="6221767" y="2332251"/>
              <a:ext cx="487360" cy="493910"/>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d</a:t>
              </a:r>
            </a:p>
          </p:txBody>
        </p:sp>
        <p:cxnSp>
          <p:nvCxnSpPr>
            <p:cNvPr id="59" name="Straight Connector 58"/>
            <p:cNvCxnSpPr>
              <a:stCxn id="58" idx="4"/>
              <a:endCxn id="67" idx="0"/>
            </p:cNvCxnSpPr>
            <p:nvPr/>
          </p:nvCxnSpPr>
          <p:spPr>
            <a:xfrm>
              <a:off x="6465447" y="2826160"/>
              <a:ext cx="1588" cy="15404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0" name="Straight Connector 59"/>
            <p:cNvCxnSpPr>
              <a:stCxn id="58" idx="6"/>
              <a:endCxn id="62" idx="2"/>
            </p:cNvCxnSpPr>
            <p:nvPr/>
          </p:nvCxnSpPr>
          <p:spPr>
            <a:xfrm flipV="1">
              <a:off x="6709128" y="2576823"/>
              <a:ext cx="1000122" cy="317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1" name="Rectangle 60"/>
            <p:cNvSpPr/>
            <p:nvPr/>
          </p:nvSpPr>
          <p:spPr>
            <a:xfrm>
              <a:off x="7090126" y="2468830"/>
              <a:ext cx="238124"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8</a:t>
              </a:r>
              <a:endParaRPr lang="en-US" sz="1400" dirty="0">
                <a:solidFill>
                  <a:schemeClr val="tx1"/>
                </a:solidFill>
                <a:latin typeface="Times New Roman"/>
                <a:cs typeface="Times New Roman"/>
              </a:endParaRPr>
            </a:p>
          </p:txBody>
        </p:sp>
        <p:sp>
          <p:nvSpPr>
            <p:cNvPr id="62" name="Oval 61"/>
            <p:cNvSpPr/>
            <p:nvPr/>
          </p:nvSpPr>
          <p:spPr>
            <a:xfrm>
              <a:off x="7709249" y="2330663"/>
              <a:ext cx="487361" cy="493909"/>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cxnSp>
          <p:nvCxnSpPr>
            <p:cNvPr id="63" name="Straight Connector 62"/>
            <p:cNvCxnSpPr>
              <a:stCxn id="62" idx="4"/>
              <a:endCxn id="68" idx="0"/>
            </p:cNvCxnSpPr>
            <p:nvPr/>
          </p:nvCxnSpPr>
          <p:spPr>
            <a:xfrm>
              <a:off x="7952930" y="2824572"/>
              <a:ext cx="2381" cy="15563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4" name="Rectangle 63"/>
            <p:cNvSpPr/>
            <p:nvPr/>
          </p:nvSpPr>
          <p:spPr>
            <a:xfrm>
              <a:off x="1854569" y="2980209"/>
              <a:ext cx="238124"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1</a:t>
              </a:r>
              <a:endParaRPr lang="en-US" sz="1400" dirty="0">
                <a:solidFill>
                  <a:schemeClr val="tx1"/>
                </a:solidFill>
                <a:latin typeface="Times New Roman"/>
                <a:cs typeface="Times New Roman"/>
              </a:endParaRPr>
            </a:p>
          </p:txBody>
        </p:sp>
        <p:sp>
          <p:nvSpPr>
            <p:cNvPr id="65" name="Rectangle 64"/>
            <p:cNvSpPr/>
            <p:nvPr/>
          </p:nvSpPr>
          <p:spPr>
            <a:xfrm>
              <a:off x="3342052" y="2980209"/>
              <a:ext cx="239711"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3</a:t>
              </a:r>
              <a:endParaRPr lang="en-US" sz="1400" dirty="0">
                <a:solidFill>
                  <a:schemeClr val="tx1"/>
                </a:solidFill>
                <a:latin typeface="Times New Roman"/>
                <a:cs typeface="Times New Roman"/>
              </a:endParaRPr>
            </a:p>
          </p:txBody>
        </p:sp>
        <p:sp>
          <p:nvSpPr>
            <p:cNvPr id="66" name="Rectangle 65"/>
            <p:cNvSpPr/>
            <p:nvPr/>
          </p:nvSpPr>
          <p:spPr>
            <a:xfrm>
              <a:off x="4850172" y="2980209"/>
              <a:ext cx="239711"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5</a:t>
              </a:r>
              <a:endParaRPr lang="en-US" sz="1400" dirty="0">
                <a:solidFill>
                  <a:schemeClr val="tx1"/>
                </a:solidFill>
                <a:latin typeface="Times New Roman"/>
                <a:cs typeface="Times New Roman"/>
              </a:endParaRPr>
            </a:p>
          </p:txBody>
        </p:sp>
        <p:sp>
          <p:nvSpPr>
            <p:cNvPr id="67" name="Rectangle 66"/>
            <p:cNvSpPr/>
            <p:nvPr/>
          </p:nvSpPr>
          <p:spPr>
            <a:xfrm>
              <a:off x="6347179" y="2980209"/>
              <a:ext cx="239712"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7</a:t>
              </a:r>
              <a:endParaRPr lang="en-US" sz="1400" dirty="0">
                <a:solidFill>
                  <a:schemeClr val="tx1"/>
                </a:solidFill>
                <a:latin typeface="Times New Roman"/>
                <a:cs typeface="Times New Roman"/>
              </a:endParaRPr>
            </a:p>
          </p:txBody>
        </p:sp>
        <p:sp>
          <p:nvSpPr>
            <p:cNvPr id="68" name="Rectangle 67"/>
            <p:cNvSpPr/>
            <p:nvPr/>
          </p:nvSpPr>
          <p:spPr>
            <a:xfrm>
              <a:off x="7836249" y="2980209"/>
              <a:ext cx="238124" cy="2382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dirty="0">
                  <a:solidFill>
                    <a:schemeClr val="tx1"/>
                  </a:solidFill>
                  <a:latin typeface="Times New Roman"/>
                  <a:cs typeface="Times New Roman"/>
                </a:rPr>
                <a:t>ψ</a:t>
              </a:r>
              <a:r>
                <a:rPr lang="en-US" sz="1400" baseline="-25000" dirty="0">
                  <a:solidFill>
                    <a:schemeClr val="tx1"/>
                  </a:solidFill>
                  <a:latin typeface="Times New Roman"/>
                  <a:cs typeface="Times New Roman"/>
                </a:rPr>
                <a:t>9</a:t>
              </a:r>
              <a:endParaRPr lang="en-US" sz="1400" dirty="0">
                <a:solidFill>
                  <a:schemeClr val="tx1"/>
                </a:solidFill>
                <a:latin typeface="Times New Roman"/>
                <a:cs typeface="Times New Roman"/>
              </a:endParaRPr>
            </a:p>
          </p:txBody>
        </p:sp>
      </p:grpSp>
      <p:pic>
        <p:nvPicPr>
          <p:cNvPr id="93" name="Picture 92" descr="latex-image-1.pd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697729" y="5387725"/>
            <a:ext cx="508000" cy="292100"/>
          </a:xfrm>
          <a:prstGeom prst="rect">
            <a:avLst/>
          </a:prstGeom>
        </p:spPr>
      </p:pic>
      <p:pic>
        <p:nvPicPr>
          <p:cNvPr id="94" name="Picture 93" descr="latex-image-1.pdf"/>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710429" y="4324178"/>
            <a:ext cx="495300" cy="330200"/>
          </a:xfrm>
          <a:prstGeom prst="rect">
            <a:avLst/>
          </a:prstGeom>
        </p:spPr>
      </p:pic>
      <p:sp>
        <p:nvSpPr>
          <p:cNvPr id="95" name="Left Brace 94"/>
          <p:cNvSpPr/>
          <p:nvPr/>
        </p:nvSpPr>
        <p:spPr>
          <a:xfrm>
            <a:off x="1390876" y="4031894"/>
            <a:ext cx="413231" cy="1095559"/>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96" name="Left Brace 95"/>
          <p:cNvSpPr/>
          <p:nvPr/>
        </p:nvSpPr>
        <p:spPr>
          <a:xfrm>
            <a:off x="1368710" y="5279853"/>
            <a:ext cx="413231" cy="466725"/>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336676842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Group 61"/>
          <p:cNvGrpSpPr/>
          <p:nvPr/>
        </p:nvGrpSpPr>
        <p:grpSpPr>
          <a:xfrm>
            <a:off x="2040170" y="6062765"/>
            <a:ext cx="4646986" cy="934347"/>
            <a:chOff x="1989096" y="5609346"/>
            <a:chExt cx="4646986" cy="934347"/>
          </a:xfrm>
        </p:grpSpPr>
        <p:sp>
          <p:nvSpPr>
            <p:cNvPr id="63" name="AutoShape 57"/>
            <p:cNvSpPr>
              <a:spLocks noChangeArrowheads="1"/>
            </p:cNvSpPr>
            <p:nvPr/>
          </p:nvSpPr>
          <p:spPr bwMode="auto">
            <a:xfrm>
              <a:off x="1989096" y="5965709"/>
              <a:ext cx="4646986" cy="577984"/>
            </a:xfrm>
            <a:prstGeom prst="cloudCallout">
              <a:avLst>
                <a:gd name="adj1" fmla="val -13275"/>
                <a:gd name="adj2" fmla="val 46949"/>
              </a:avLst>
            </a:prstGeom>
            <a:solidFill>
              <a:srgbClr val="FFFFCC"/>
            </a:solidFill>
            <a:ln w="9525">
              <a:solidFill>
                <a:schemeClr val="tx1"/>
              </a:solidFill>
              <a:round/>
              <a:headEnd/>
              <a:tailEnd/>
            </a:ln>
          </p:spPr>
          <p:txBody>
            <a:bodyPr/>
            <a:lstStyle/>
            <a:p>
              <a:pPr algn="ctr" defTabSz="914400"/>
              <a:endParaRPr lang="en-US" sz="1800"/>
            </a:p>
          </p:txBody>
        </p:sp>
        <p:pic>
          <p:nvPicPr>
            <p:cNvPr id="64" name="Picture 59" descr="canstock13611836"/>
            <p:cNvPicPr>
              <a:picLocks noChangeAspect="1" noChangeArrowheads="1"/>
            </p:cNvPicPr>
            <p:nvPr/>
          </p:nvPicPr>
          <p:blipFill>
            <a:blip r:embed="rId2">
              <a:clrChange>
                <a:clrFrom>
                  <a:srgbClr val="FFFFFF"/>
                </a:clrFrom>
                <a:clrTo>
                  <a:srgbClr val="FFFFFF">
                    <a:alpha val="0"/>
                  </a:srgbClr>
                </a:clrTo>
              </a:clrChange>
            </a:blip>
            <a:srcRect/>
            <a:stretch>
              <a:fillRect/>
            </a:stretch>
          </p:blipFill>
          <p:spPr bwMode="auto">
            <a:xfrm>
              <a:off x="4325833" y="5609346"/>
              <a:ext cx="861537" cy="752409"/>
            </a:xfrm>
            <a:prstGeom prst="rect">
              <a:avLst/>
            </a:prstGeom>
            <a:noFill/>
            <a:ln w="9525">
              <a:noFill/>
              <a:miter lim="800000"/>
              <a:headEnd/>
              <a:tailEnd/>
            </a:ln>
          </p:spPr>
        </p:pic>
      </p:grpSp>
      <p:sp>
        <p:nvSpPr>
          <p:cNvPr id="2" name="Title 1"/>
          <p:cNvSpPr>
            <a:spLocks noGrp="1"/>
          </p:cNvSpPr>
          <p:nvPr>
            <p:ph type="title"/>
          </p:nvPr>
        </p:nvSpPr>
        <p:spPr/>
        <p:txBody>
          <a:bodyPr>
            <a:normAutofit fontScale="90000"/>
          </a:bodyPr>
          <a:lstStyle/>
          <a:p>
            <a:r>
              <a:rPr lang="en-US" dirty="0" smtClean="0"/>
              <a:t>Standard CRF Parameterization</a:t>
            </a:r>
            <a:endParaRPr lang="en-US" dirty="0"/>
          </a:p>
        </p:txBody>
      </p:sp>
      <p:sp>
        <p:nvSpPr>
          <p:cNvPr id="3" name="Content Placeholder 2"/>
          <p:cNvSpPr>
            <a:spLocks noGrp="1"/>
          </p:cNvSpPr>
          <p:nvPr>
            <p:ph idx="1"/>
          </p:nvPr>
        </p:nvSpPr>
        <p:spPr/>
        <p:txBody>
          <a:bodyPr/>
          <a:lstStyle/>
          <a:p>
            <a:pPr marL="0" indent="0">
              <a:buNone/>
            </a:pPr>
            <a:r>
              <a:rPr lang="en-US" dirty="0" smtClean="0"/>
              <a:t>Define each potential function in terms of a fixed set of feature functions:</a:t>
            </a:r>
          </a:p>
        </p:txBody>
      </p:sp>
      <p:sp>
        <p:nvSpPr>
          <p:cNvPr id="4" name="Slide Number Placeholder 3"/>
          <p:cNvSpPr>
            <a:spLocks noGrp="1"/>
          </p:cNvSpPr>
          <p:nvPr>
            <p:ph type="sldNum" sz="quarter" idx="12"/>
          </p:nvPr>
        </p:nvSpPr>
        <p:spPr/>
        <p:txBody>
          <a:bodyPr/>
          <a:lstStyle/>
          <a:p>
            <a:fld id="{E5445004-F4FB-5345-992E-498B4C43F562}" type="slidenum">
              <a:rPr lang="en-US" smtClean="0"/>
              <a:t>338</a:t>
            </a:fld>
            <a:endParaRPr lang="en-US"/>
          </a:p>
        </p:txBody>
      </p:sp>
      <p:pic>
        <p:nvPicPr>
          <p:cNvPr id="7" name="Picture 6" descr="latex-image-1.pd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57200" y="2880293"/>
            <a:ext cx="8240226" cy="542506"/>
          </a:xfrm>
          <a:prstGeom prst="rect">
            <a:avLst/>
          </a:prstGeom>
        </p:spPr>
      </p:pic>
      <p:grpSp>
        <p:nvGrpSpPr>
          <p:cNvPr id="69" name="Group 4"/>
          <p:cNvGrpSpPr>
            <a:grpSpLocks/>
          </p:cNvGrpSpPr>
          <p:nvPr/>
        </p:nvGrpSpPr>
        <p:grpSpPr bwMode="auto">
          <a:xfrm>
            <a:off x="2270296" y="3507180"/>
            <a:ext cx="4400550" cy="3203575"/>
            <a:chOff x="2243302" y="1613365"/>
            <a:chExt cx="4401149" cy="3204211"/>
          </a:xfrm>
        </p:grpSpPr>
        <p:sp>
          <p:nvSpPr>
            <p:cNvPr id="70" name="Oval 69"/>
            <p:cNvSpPr/>
            <p:nvPr/>
          </p:nvSpPr>
          <p:spPr>
            <a:xfrm>
              <a:off x="2459231" y="3788672"/>
              <a:ext cx="295315" cy="298509"/>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71" name="Rectangle 70"/>
            <p:cNvSpPr/>
            <p:nvPr/>
          </p:nvSpPr>
          <p:spPr>
            <a:xfrm>
              <a:off x="2540204" y="4390453"/>
              <a:ext cx="144483"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77" name="Straight Connector 76"/>
            <p:cNvCxnSpPr>
              <a:stCxn id="70" idx="4"/>
              <a:endCxn id="71" idx="0"/>
            </p:cNvCxnSpPr>
            <p:nvPr/>
          </p:nvCxnSpPr>
          <p:spPr>
            <a:xfrm>
              <a:off x="2606888" y="4087181"/>
              <a:ext cx="4764" cy="3032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a:stCxn id="70" idx="6"/>
              <a:endCxn id="80" idx="2"/>
            </p:cNvCxnSpPr>
            <p:nvPr/>
          </p:nvCxnSpPr>
          <p:spPr>
            <a:xfrm>
              <a:off x="2754547" y="3937926"/>
              <a:ext cx="606508"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a:off x="2984765" y="3858536"/>
              <a:ext cx="144483" cy="14449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80" name="Oval 79"/>
            <p:cNvSpPr/>
            <p:nvPr/>
          </p:nvSpPr>
          <p:spPr>
            <a:xfrm>
              <a:off x="3361054" y="3788672"/>
              <a:ext cx="293727" cy="298509"/>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v</a:t>
              </a:r>
            </a:p>
          </p:txBody>
        </p:sp>
        <p:sp>
          <p:nvSpPr>
            <p:cNvPr id="81" name="Rectangle 80"/>
            <p:cNvSpPr/>
            <p:nvPr/>
          </p:nvSpPr>
          <p:spPr>
            <a:xfrm>
              <a:off x="3442027" y="4390453"/>
              <a:ext cx="144483"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82" name="Straight Connector 81"/>
            <p:cNvCxnSpPr>
              <a:stCxn id="80" idx="4"/>
              <a:endCxn id="81" idx="0"/>
            </p:cNvCxnSpPr>
            <p:nvPr/>
          </p:nvCxnSpPr>
          <p:spPr>
            <a:xfrm>
              <a:off x="3508711" y="4087181"/>
              <a:ext cx="4764" cy="3032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3" name="Straight Connector 82"/>
            <p:cNvCxnSpPr>
              <a:stCxn id="80" idx="6"/>
              <a:endCxn id="85" idx="2"/>
            </p:cNvCxnSpPr>
            <p:nvPr/>
          </p:nvCxnSpPr>
          <p:spPr>
            <a:xfrm flipV="1">
              <a:off x="3654781" y="3936338"/>
              <a:ext cx="620797"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Rectangle 83"/>
            <p:cNvSpPr/>
            <p:nvPr/>
          </p:nvSpPr>
          <p:spPr>
            <a:xfrm>
              <a:off x="3886588" y="3858536"/>
              <a:ext cx="144483" cy="14449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85" name="Oval 84"/>
            <p:cNvSpPr/>
            <p:nvPr/>
          </p:nvSpPr>
          <p:spPr>
            <a:xfrm>
              <a:off x="4275579" y="3787083"/>
              <a:ext cx="295315" cy="298509"/>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p</a:t>
              </a:r>
            </a:p>
          </p:txBody>
        </p:sp>
        <p:sp>
          <p:nvSpPr>
            <p:cNvPr id="88" name="Rectangle 87"/>
            <p:cNvSpPr/>
            <p:nvPr/>
          </p:nvSpPr>
          <p:spPr>
            <a:xfrm>
              <a:off x="4358140" y="4388866"/>
              <a:ext cx="144482" cy="14449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89" name="Straight Connector 88"/>
            <p:cNvCxnSpPr>
              <a:stCxn id="85" idx="4"/>
              <a:endCxn id="88" idx="0"/>
            </p:cNvCxnSpPr>
            <p:nvPr/>
          </p:nvCxnSpPr>
          <p:spPr>
            <a:xfrm>
              <a:off x="4423236" y="4085593"/>
              <a:ext cx="6351" cy="3032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0" name="Straight Connector 89"/>
            <p:cNvCxnSpPr>
              <a:stCxn id="85" idx="6"/>
              <a:endCxn id="92" idx="2"/>
            </p:cNvCxnSpPr>
            <p:nvPr/>
          </p:nvCxnSpPr>
          <p:spPr>
            <a:xfrm>
              <a:off x="4570894" y="3936338"/>
              <a:ext cx="611270"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1" name="Rectangle 90"/>
            <p:cNvSpPr/>
            <p:nvPr/>
          </p:nvSpPr>
          <p:spPr>
            <a:xfrm>
              <a:off x="4801112" y="3856947"/>
              <a:ext cx="146070"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92" name="Oval 91"/>
            <p:cNvSpPr/>
            <p:nvPr/>
          </p:nvSpPr>
          <p:spPr>
            <a:xfrm>
              <a:off x="5182164" y="3788672"/>
              <a:ext cx="295315" cy="298509"/>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d</a:t>
              </a:r>
            </a:p>
          </p:txBody>
        </p:sp>
        <p:sp>
          <p:nvSpPr>
            <p:cNvPr id="93" name="Rectangle 92"/>
            <p:cNvSpPr/>
            <p:nvPr/>
          </p:nvSpPr>
          <p:spPr>
            <a:xfrm>
              <a:off x="5263138" y="4390453"/>
              <a:ext cx="144482"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94" name="Straight Connector 93"/>
            <p:cNvCxnSpPr>
              <a:stCxn id="92" idx="4"/>
              <a:endCxn id="93" idx="0"/>
            </p:cNvCxnSpPr>
            <p:nvPr/>
          </p:nvCxnSpPr>
          <p:spPr>
            <a:xfrm>
              <a:off x="5329822" y="4087181"/>
              <a:ext cx="6351" cy="3032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5" name="Straight Connector 94"/>
            <p:cNvCxnSpPr>
              <a:stCxn id="92" idx="6"/>
              <a:endCxn id="97" idx="2"/>
            </p:cNvCxnSpPr>
            <p:nvPr/>
          </p:nvCxnSpPr>
          <p:spPr>
            <a:xfrm flipV="1">
              <a:off x="5477479" y="3936338"/>
              <a:ext cx="606508"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6" name="Rectangle 95"/>
            <p:cNvSpPr/>
            <p:nvPr/>
          </p:nvSpPr>
          <p:spPr>
            <a:xfrm>
              <a:off x="5707699" y="3858536"/>
              <a:ext cx="144482" cy="14449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97" name="Oval 96"/>
            <p:cNvSpPr/>
            <p:nvPr/>
          </p:nvSpPr>
          <p:spPr>
            <a:xfrm>
              <a:off x="6083987" y="3787083"/>
              <a:ext cx="295315" cy="298509"/>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98" name="Rectangle 97"/>
            <p:cNvSpPr/>
            <p:nvPr/>
          </p:nvSpPr>
          <p:spPr>
            <a:xfrm>
              <a:off x="6164961" y="4388866"/>
              <a:ext cx="144482" cy="14449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99" name="Straight Connector 98"/>
            <p:cNvCxnSpPr>
              <a:stCxn id="97" idx="4"/>
              <a:endCxn id="98" idx="0"/>
            </p:cNvCxnSpPr>
            <p:nvPr/>
          </p:nvCxnSpPr>
          <p:spPr>
            <a:xfrm>
              <a:off x="6231645" y="4085593"/>
              <a:ext cx="6351" cy="3032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100" name="Group 28"/>
            <p:cNvGrpSpPr>
              <a:grpSpLocks/>
            </p:cNvGrpSpPr>
            <p:nvPr/>
          </p:nvGrpSpPr>
          <p:grpSpPr bwMode="auto">
            <a:xfrm>
              <a:off x="2243302" y="4615198"/>
              <a:ext cx="4401149" cy="202378"/>
              <a:chOff x="492120" y="3950977"/>
              <a:chExt cx="8067290" cy="370958"/>
            </a:xfrm>
          </p:grpSpPr>
          <p:sp>
            <p:nvSpPr>
              <p:cNvPr id="121" name="TextBox 49"/>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600" dirty="0">
                    <a:latin typeface="Rockwell"/>
                    <a:ea typeface="Rockwell"/>
                    <a:cs typeface="Rockwell"/>
                  </a:rPr>
                  <a:t>time</a:t>
                </a:r>
              </a:p>
            </p:txBody>
          </p:sp>
          <p:sp>
            <p:nvSpPr>
              <p:cNvPr id="122" name="TextBox 50"/>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600" dirty="0">
                    <a:latin typeface="Rockwell"/>
                    <a:ea typeface="Rockwell"/>
                    <a:cs typeface="Rockwell"/>
                  </a:rPr>
                  <a:t>like</a:t>
                </a:r>
              </a:p>
            </p:txBody>
          </p:sp>
          <p:sp>
            <p:nvSpPr>
              <p:cNvPr id="123" name="TextBox 51"/>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600" dirty="0">
                    <a:latin typeface="Rockwell"/>
                    <a:ea typeface="Rockwell"/>
                    <a:cs typeface="Rockwell"/>
                  </a:rPr>
                  <a:t>flies</a:t>
                </a:r>
              </a:p>
            </p:txBody>
          </p:sp>
          <p:sp>
            <p:nvSpPr>
              <p:cNvPr id="124" name="TextBox 52"/>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600" dirty="0">
                    <a:latin typeface="Rockwell"/>
                    <a:ea typeface="Rockwell"/>
                    <a:cs typeface="Rockwell"/>
                  </a:rPr>
                  <a:t>an</a:t>
                </a:r>
              </a:p>
            </p:txBody>
          </p:sp>
          <p:sp>
            <p:nvSpPr>
              <p:cNvPr id="125" name="TextBox 53"/>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600" dirty="0">
                    <a:latin typeface="Rockwell"/>
                    <a:ea typeface="Rockwell"/>
                    <a:cs typeface="Rockwell"/>
                  </a:rPr>
                  <a:t>arrow</a:t>
                </a:r>
              </a:p>
            </p:txBody>
          </p:sp>
        </p:grpSp>
        <p:sp>
          <p:nvSpPr>
            <p:cNvPr id="101" name="Oval 100"/>
            <p:cNvSpPr/>
            <p:nvPr/>
          </p:nvSpPr>
          <p:spPr>
            <a:xfrm>
              <a:off x="5506058" y="3180538"/>
              <a:ext cx="295315" cy="300098"/>
            </a:xfrm>
            <a:prstGeom prst="ellipse">
              <a:avLst/>
            </a:prstGeom>
            <a:solidFill>
              <a:schemeClr val="accent5">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np</a:t>
              </a:r>
              <a:endParaRPr lang="en-US" sz="1600" dirty="0">
                <a:solidFill>
                  <a:schemeClr val="tx1"/>
                </a:solidFill>
                <a:latin typeface="Rockwell"/>
                <a:cs typeface="Rockwell"/>
              </a:endParaRPr>
            </a:p>
          </p:txBody>
        </p:sp>
        <p:sp>
          <p:nvSpPr>
            <p:cNvPr id="102" name="Rectangle 101"/>
            <p:cNvSpPr/>
            <p:nvPr/>
          </p:nvSpPr>
          <p:spPr>
            <a:xfrm>
              <a:off x="5583857" y="3558438"/>
              <a:ext cx="144482"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03" name="Straight Connector 102"/>
            <p:cNvCxnSpPr>
              <a:stCxn id="102" idx="1"/>
              <a:endCxn id="92" idx="0"/>
            </p:cNvCxnSpPr>
            <p:nvPr/>
          </p:nvCxnSpPr>
          <p:spPr>
            <a:xfrm flipH="1">
              <a:off x="5329822" y="3629890"/>
              <a:ext cx="254035" cy="15878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4" name="Straight Connector 103"/>
            <p:cNvCxnSpPr>
              <a:stCxn id="102" idx="0"/>
              <a:endCxn id="101" idx="4"/>
            </p:cNvCxnSpPr>
            <p:nvPr/>
          </p:nvCxnSpPr>
          <p:spPr>
            <a:xfrm flipH="1" flipV="1">
              <a:off x="5653716" y="3480636"/>
              <a:ext cx="3175" cy="7780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a:stCxn id="102" idx="3"/>
              <a:endCxn id="97" idx="0"/>
            </p:cNvCxnSpPr>
            <p:nvPr/>
          </p:nvCxnSpPr>
          <p:spPr>
            <a:xfrm>
              <a:off x="5728338" y="3629890"/>
              <a:ext cx="503307" cy="15719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6" name="Oval 105"/>
            <p:cNvSpPr/>
            <p:nvPr/>
          </p:nvSpPr>
          <p:spPr>
            <a:xfrm>
              <a:off x="4370842" y="2105588"/>
              <a:ext cx="295315" cy="300097"/>
            </a:xfrm>
            <a:prstGeom prst="ellipse">
              <a:avLst/>
            </a:prstGeom>
            <a:solidFill>
              <a:schemeClr val="accent3">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vp</a:t>
              </a:r>
              <a:endParaRPr lang="en-US" sz="1600" dirty="0">
                <a:solidFill>
                  <a:schemeClr val="tx1"/>
                </a:solidFill>
                <a:latin typeface="Rockwell"/>
                <a:cs typeface="Rockwell"/>
              </a:endParaRPr>
            </a:p>
          </p:txBody>
        </p:sp>
        <p:sp>
          <p:nvSpPr>
            <p:cNvPr id="107" name="Rectangle 106"/>
            <p:cNvSpPr/>
            <p:nvPr/>
          </p:nvSpPr>
          <p:spPr>
            <a:xfrm>
              <a:off x="4447052" y="2483488"/>
              <a:ext cx="144482" cy="14449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108" name="Straight Connector 107"/>
            <p:cNvCxnSpPr>
              <a:stCxn id="107" idx="1"/>
              <a:endCxn id="80" idx="0"/>
            </p:cNvCxnSpPr>
            <p:nvPr/>
          </p:nvCxnSpPr>
          <p:spPr>
            <a:xfrm flipH="1">
              <a:off x="3508711" y="2554939"/>
              <a:ext cx="938341" cy="123373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a:stCxn id="107" idx="0"/>
              <a:endCxn id="106" idx="4"/>
            </p:cNvCxnSpPr>
            <p:nvPr/>
          </p:nvCxnSpPr>
          <p:spPr>
            <a:xfrm flipH="1" flipV="1">
              <a:off x="4518499" y="2405684"/>
              <a:ext cx="1588" cy="7780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107" idx="3"/>
              <a:endCxn id="111" idx="0"/>
            </p:cNvCxnSpPr>
            <p:nvPr/>
          </p:nvCxnSpPr>
          <p:spPr>
            <a:xfrm>
              <a:off x="4591534" y="2554939"/>
              <a:ext cx="509657" cy="6986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1" name="Oval 110"/>
            <p:cNvSpPr/>
            <p:nvPr/>
          </p:nvSpPr>
          <p:spPr>
            <a:xfrm>
              <a:off x="4953533" y="2624803"/>
              <a:ext cx="295315" cy="298509"/>
            </a:xfrm>
            <a:prstGeom prst="ellipse">
              <a:avLst/>
            </a:prstGeom>
            <a:solidFill>
              <a:schemeClr val="bg2">
                <a:lumMod val="5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pp</a:t>
              </a:r>
              <a:endParaRPr lang="en-US" sz="1600" dirty="0">
                <a:solidFill>
                  <a:schemeClr val="tx1"/>
                </a:solidFill>
                <a:latin typeface="Rockwell"/>
                <a:cs typeface="Rockwell"/>
              </a:endParaRPr>
            </a:p>
          </p:txBody>
        </p:sp>
        <p:sp>
          <p:nvSpPr>
            <p:cNvPr id="112" name="Rectangle 111"/>
            <p:cNvSpPr/>
            <p:nvPr/>
          </p:nvSpPr>
          <p:spPr>
            <a:xfrm>
              <a:off x="5029743" y="3012230"/>
              <a:ext cx="144483"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cxnSp>
          <p:nvCxnSpPr>
            <p:cNvPr id="113" name="Straight Connector 112"/>
            <p:cNvCxnSpPr>
              <a:stCxn id="112" idx="1"/>
              <a:endCxn id="85" idx="0"/>
            </p:cNvCxnSpPr>
            <p:nvPr/>
          </p:nvCxnSpPr>
          <p:spPr>
            <a:xfrm flipH="1">
              <a:off x="4423236" y="3083682"/>
              <a:ext cx="606508" cy="70340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112" idx="0"/>
              <a:endCxn id="111" idx="4"/>
            </p:cNvCxnSpPr>
            <p:nvPr/>
          </p:nvCxnSpPr>
          <p:spPr>
            <a:xfrm flipH="1" flipV="1">
              <a:off x="5101191" y="2923312"/>
              <a:ext cx="0" cy="8891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112" idx="3"/>
              <a:endCxn id="101" idx="0"/>
            </p:cNvCxnSpPr>
            <p:nvPr/>
          </p:nvCxnSpPr>
          <p:spPr>
            <a:xfrm>
              <a:off x="5174226" y="3083682"/>
              <a:ext cx="479490" cy="9685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6" name="Oval 115"/>
            <p:cNvSpPr/>
            <p:nvPr/>
          </p:nvSpPr>
          <p:spPr>
            <a:xfrm>
              <a:off x="3748457" y="1613365"/>
              <a:ext cx="295315" cy="298509"/>
            </a:xfrm>
            <a:prstGeom prst="ellipse">
              <a:avLst/>
            </a:prstGeom>
            <a:solidFill>
              <a:schemeClr val="accent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s</a:t>
              </a:r>
            </a:p>
          </p:txBody>
        </p:sp>
        <p:sp>
          <p:nvSpPr>
            <p:cNvPr id="117" name="Rectangle 116"/>
            <p:cNvSpPr/>
            <p:nvPr/>
          </p:nvSpPr>
          <p:spPr>
            <a:xfrm>
              <a:off x="3826254" y="1989677"/>
              <a:ext cx="144483" cy="14449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cxnSp>
          <p:nvCxnSpPr>
            <p:cNvPr id="118" name="Straight Connector 117"/>
            <p:cNvCxnSpPr>
              <a:stCxn id="117" idx="1"/>
              <a:endCxn id="70" idx="0"/>
            </p:cNvCxnSpPr>
            <p:nvPr/>
          </p:nvCxnSpPr>
          <p:spPr>
            <a:xfrm flipH="1">
              <a:off x="2606888" y="2062716"/>
              <a:ext cx="1219366" cy="172595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117" idx="0"/>
              <a:endCxn id="116" idx="4"/>
            </p:cNvCxnSpPr>
            <p:nvPr/>
          </p:nvCxnSpPr>
          <p:spPr>
            <a:xfrm flipH="1" flipV="1">
              <a:off x="3896114" y="1911874"/>
              <a:ext cx="1588" cy="7780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0" name="Straight Connector 119"/>
            <p:cNvCxnSpPr>
              <a:stCxn id="117" idx="3"/>
              <a:endCxn id="106" idx="0"/>
            </p:cNvCxnSpPr>
            <p:nvPr/>
          </p:nvCxnSpPr>
          <p:spPr>
            <a:xfrm>
              <a:off x="3970737" y="2062716"/>
              <a:ext cx="547762" cy="42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pic>
        <p:nvPicPr>
          <p:cNvPr id="126" name="Picture 125" descr="latex-image-1.pd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114710" y="6429375"/>
            <a:ext cx="508000" cy="292100"/>
          </a:xfrm>
          <a:prstGeom prst="rect">
            <a:avLst/>
          </a:prstGeom>
        </p:spPr>
      </p:pic>
      <p:pic>
        <p:nvPicPr>
          <p:cNvPr id="127" name="Picture 126" descr="latex-image-1.pdf"/>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1114710" y="4610482"/>
            <a:ext cx="495300" cy="330200"/>
          </a:xfrm>
          <a:prstGeom prst="rect">
            <a:avLst/>
          </a:prstGeom>
        </p:spPr>
      </p:pic>
      <p:sp>
        <p:nvSpPr>
          <p:cNvPr id="128" name="Left Brace 127"/>
          <p:cNvSpPr/>
          <p:nvPr/>
        </p:nvSpPr>
        <p:spPr>
          <a:xfrm>
            <a:off x="1804107" y="3581539"/>
            <a:ext cx="413231" cy="2449086"/>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
        <p:nvSpPr>
          <p:cNvPr id="129" name="Left Brace 128"/>
          <p:cNvSpPr/>
          <p:nvPr/>
        </p:nvSpPr>
        <p:spPr>
          <a:xfrm>
            <a:off x="1785691" y="6321503"/>
            <a:ext cx="413231" cy="466725"/>
          </a:xfrm>
          <a:prstGeom prst="leftBrace">
            <a:avLst/>
          </a:prstGeom>
        </p:spPr>
        <p:style>
          <a:lnRef idx="2">
            <a:schemeClr val="accent1"/>
          </a:lnRef>
          <a:fillRef idx="0">
            <a:schemeClr val="accent1"/>
          </a:fillRef>
          <a:effectRef idx="1">
            <a:schemeClr val="accent1"/>
          </a:effectRef>
          <a:fontRef idx="minor">
            <a:schemeClr val="tx1"/>
          </a:fontRef>
        </p:style>
        <p:txBody>
          <a:bodyPr rtlCol="0" anchor="ctr"/>
          <a:lstStyle/>
          <a:p>
            <a:pPr algn="ctr"/>
            <a:endParaRPr lang="en-US"/>
          </a:p>
        </p:txBody>
      </p:sp>
    </p:spTree>
    <p:extLst>
      <p:ext uri="{BB962C8B-B14F-4D97-AF65-F5344CB8AC3E}">
        <p14:creationId xmlns:p14="http://schemas.microsoft.com/office/powerpoint/2010/main" val="250022830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What is Training?</a:t>
            </a:r>
            <a:endParaRPr lang="en-US" dirty="0"/>
          </a:p>
        </p:txBody>
      </p:sp>
      <p:sp>
        <p:nvSpPr>
          <p:cNvPr id="3" name="Content Placeholder 2"/>
          <p:cNvSpPr>
            <a:spLocks noGrp="1"/>
          </p:cNvSpPr>
          <p:nvPr>
            <p:ph idx="1"/>
          </p:nvPr>
        </p:nvSpPr>
        <p:spPr/>
        <p:txBody>
          <a:bodyPr/>
          <a:lstStyle/>
          <a:p>
            <a:pPr marL="0" indent="0" algn="ctr">
              <a:buNone/>
            </a:pPr>
            <a:r>
              <a:rPr lang="en-US" dirty="0" smtClean="0"/>
              <a:t>That’s easy: </a:t>
            </a:r>
          </a:p>
          <a:p>
            <a:pPr marL="0" indent="0" algn="ctr">
              <a:buNone/>
            </a:pPr>
            <a:endParaRPr lang="en-US" dirty="0" smtClean="0"/>
          </a:p>
          <a:p>
            <a:pPr marL="0" indent="0" algn="ctr">
              <a:buNone/>
            </a:pPr>
            <a:r>
              <a:rPr lang="en-US" b="1" dirty="0"/>
              <a:t>	</a:t>
            </a:r>
            <a:r>
              <a:rPr lang="en-US" b="1" dirty="0" smtClean="0"/>
              <a:t>Training</a:t>
            </a:r>
            <a:r>
              <a:rPr lang="en-US" dirty="0" smtClean="0"/>
              <a:t> = picking </a:t>
            </a:r>
            <a:r>
              <a:rPr lang="en-US" b="1" dirty="0" smtClean="0"/>
              <a:t>good</a:t>
            </a:r>
            <a:r>
              <a:rPr lang="en-US" dirty="0" smtClean="0"/>
              <a:t> model parameters!</a:t>
            </a:r>
          </a:p>
          <a:p>
            <a:pPr marL="0" indent="0" algn="ctr">
              <a:buNone/>
            </a:pPr>
            <a:endParaRPr lang="en-US" dirty="0" smtClean="0"/>
          </a:p>
          <a:p>
            <a:pPr marL="0" indent="0" algn="ctr">
              <a:buNone/>
            </a:pPr>
            <a:endParaRPr lang="en-US" dirty="0" smtClean="0"/>
          </a:p>
          <a:p>
            <a:pPr marL="0" indent="0" algn="ctr">
              <a:buNone/>
            </a:pPr>
            <a:r>
              <a:rPr lang="en-US" dirty="0" smtClean="0"/>
              <a:t>But how do we know if the </a:t>
            </a:r>
            <a:br>
              <a:rPr lang="en-US" dirty="0" smtClean="0"/>
            </a:br>
            <a:r>
              <a:rPr lang="en-US" dirty="0" smtClean="0"/>
              <a:t>model parameters are any “good”?</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339</a:t>
            </a:fld>
            <a:endParaRPr lang="en-US"/>
          </a:p>
        </p:txBody>
      </p:sp>
    </p:spTree>
    <p:extLst>
      <p:ext uri="{BB962C8B-B14F-4D97-AF65-F5344CB8AC3E}">
        <p14:creationId xmlns:p14="http://schemas.microsoft.com/office/powerpoint/2010/main" val="231034093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a:t>Constituency Parsing</a:t>
            </a:r>
          </a:p>
        </p:txBody>
      </p:sp>
      <p:sp>
        <p:nvSpPr>
          <p:cNvPr id="4" name="Slide Number Placeholder 3"/>
          <p:cNvSpPr>
            <a:spLocks noGrp="1"/>
          </p:cNvSpPr>
          <p:nvPr>
            <p:ph type="sldNum" sz="quarter" idx="12"/>
          </p:nvPr>
        </p:nvSpPr>
        <p:spPr/>
        <p:txBody>
          <a:bodyPr/>
          <a:lstStyle/>
          <a:p>
            <a:pPr>
              <a:defRPr/>
            </a:pPr>
            <a:fld id="{06254EBB-1208-47D8-86ED-C92A236B5A38}" type="slidenum">
              <a:rPr lang="en-US"/>
              <a:pPr>
                <a:defRPr/>
              </a:pPr>
              <a:t>34</a:t>
            </a:fld>
            <a:endParaRPr lang="en-US"/>
          </a:p>
        </p:txBody>
      </p:sp>
      <p:sp>
        <p:nvSpPr>
          <p:cNvPr id="6" name="Oval 5"/>
          <p:cNvSpPr/>
          <p:nvPr/>
        </p:nvSpPr>
        <p:spPr>
          <a:xfrm>
            <a:off x="4432300" y="3471863"/>
            <a:ext cx="295275" cy="300037"/>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7" name="Rectangle 6"/>
          <p:cNvSpPr/>
          <p:nvPr/>
        </p:nvSpPr>
        <p:spPr>
          <a:xfrm>
            <a:off x="4514850" y="4073525"/>
            <a:ext cx="144463"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8" name="Straight Connector 7"/>
          <p:cNvCxnSpPr>
            <a:stCxn id="6" idx="4"/>
            <a:endCxn id="7" idx="0"/>
          </p:cNvCxnSpPr>
          <p:nvPr/>
        </p:nvCxnSpPr>
        <p:spPr>
          <a:xfrm>
            <a:off x="4579938" y="3771900"/>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 name="Straight Connector 8"/>
          <p:cNvCxnSpPr>
            <a:stCxn id="6" idx="6"/>
            <a:endCxn id="11" idx="2"/>
          </p:cNvCxnSpPr>
          <p:nvPr/>
        </p:nvCxnSpPr>
        <p:spPr>
          <a:xfrm>
            <a:off x="4727575" y="3621088"/>
            <a:ext cx="606425"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 name="Rectangle 9"/>
          <p:cNvSpPr/>
          <p:nvPr/>
        </p:nvSpPr>
        <p:spPr>
          <a:xfrm>
            <a:off x="4957763" y="3541713"/>
            <a:ext cx="146050" cy="14446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11" name="Oval 10"/>
          <p:cNvSpPr/>
          <p:nvPr/>
        </p:nvSpPr>
        <p:spPr>
          <a:xfrm>
            <a:off x="5334000" y="3471863"/>
            <a:ext cx="295275" cy="300037"/>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v</a:t>
            </a:r>
          </a:p>
        </p:txBody>
      </p:sp>
      <p:sp>
        <p:nvSpPr>
          <p:cNvPr id="12" name="Rectangle 11"/>
          <p:cNvSpPr/>
          <p:nvPr/>
        </p:nvSpPr>
        <p:spPr>
          <a:xfrm>
            <a:off x="5416550" y="4073525"/>
            <a:ext cx="144463"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13" name="Straight Connector 12"/>
          <p:cNvCxnSpPr>
            <a:stCxn id="11" idx="4"/>
            <a:endCxn id="12" idx="0"/>
          </p:cNvCxnSpPr>
          <p:nvPr/>
        </p:nvCxnSpPr>
        <p:spPr>
          <a:xfrm>
            <a:off x="5481638" y="3771900"/>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4" name="Straight Connector 13"/>
          <p:cNvCxnSpPr>
            <a:stCxn id="11" idx="6"/>
            <a:endCxn id="16" idx="2"/>
          </p:cNvCxnSpPr>
          <p:nvPr/>
        </p:nvCxnSpPr>
        <p:spPr>
          <a:xfrm flipV="1">
            <a:off x="5629275" y="3619500"/>
            <a:ext cx="620713"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5" name="Rectangle 14"/>
          <p:cNvSpPr/>
          <p:nvPr/>
        </p:nvSpPr>
        <p:spPr>
          <a:xfrm>
            <a:off x="5859463" y="3541713"/>
            <a:ext cx="146050" cy="14446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16" name="Oval 15"/>
          <p:cNvSpPr/>
          <p:nvPr/>
        </p:nvSpPr>
        <p:spPr>
          <a:xfrm>
            <a:off x="6249988" y="3470275"/>
            <a:ext cx="295275" cy="300038"/>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p</a:t>
            </a:r>
          </a:p>
        </p:txBody>
      </p:sp>
      <p:sp>
        <p:nvSpPr>
          <p:cNvPr id="17" name="Rectangle 16"/>
          <p:cNvSpPr/>
          <p:nvPr/>
        </p:nvSpPr>
        <p:spPr>
          <a:xfrm>
            <a:off x="6330950" y="4071938"/>
            <a:ext cx="144463" cy="1460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18" name="Straight Connector 17"/>
          <p:cNvCxnSpPr>
            <a:stCxn id="16" idx="4"/>
            <a:endCxn id="17" idx="0"/>
          </p:cNvCxnSpPr>
          <p:nvPr/>
        </p:nvCxnSpPr>
        <p:spPr>
          <a:xfrm>
            <a:off x="6397625" y="3770313"/>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9" name="Straight Connector 18"/>
          <p:cNvCxnSpPr>
            <a:stCxn id="16" idx="6"/>
            <a:endCxn id="21" idx="2"/>
          </p:cNvCxnSpPr>
          <p:nvPr/>
        </p:nvCxnSpPr>
        <p:spPr>
          <a:xfrm>
            <a:off x="6545263" y="3619500"/>
            <a:ext cx="611187"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0" name="Rectangle 19"/>
          <p:cNvSpPr/>
          <p:nvPr/>
        </p:nvSpPr>
        <p:spPr>
          <a:xfrm>
            <a:off x="6775450" y="3540125"/>
            <a:ext cx="144463"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21" name="Oval 20"/>
          <p:cNvSpPr/>
          <p:nvPr/>
        </p:nvSpPr>
        <p:spPr>
          <a:xfrm>
            <a:off x="7156450" y="3471863"/>
            <a:ext cx="295275" cy="300037"/>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d</a:t>
            </a:r>
          </a:p>
        </p:txBody>
      </p:sp>
      <p:sp>
        <p:nvSpPr>
          <p:cNvPr id="22" name="Rectangle 21"/>
          <p:cNvSpPr/>
          <p:nvPr/>
        </p:nvSpPr>
        <p:spPr>
          <a:xfrm>
            <a:off x="7237413" y="4073525"/>
            <a:ext cx="144462"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23" name="Straight Connector 22"/>
          <p:cNvCxnSpPr>
            <a:stCxn id="21" idx="4"/>
            <a:endCxn id="22" idx="0"/>
          </p:cNvCxnSpPr>
          <p:nvPr/>
        </p:nvCxnSpPr>
        <p:spPr>
          <a:xfrm>
            <a:off x="7304088" y="3771900"/>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4" name="Straight Connector 23"/>
          <p:cNvCxnSpPr>
            <a:stCxn id="21" idx="6"/>
            <a:endCxn id="26" idx="2"/>
          </p:cNvCxnSpPr>
          <p:nvPr/>
        </p:nvCxnSpPr>
        <p:spPr>
          <a:xfrm flipV="1">
            <a:off x="7451725" y="3619500"/>
            <a:ext cx="606425"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5" name="Rectangle 24"/>
          <p:cNvSpPr/>
          <p:nvPr/>
        </p:nvSpPr>
        <p:spPr>
          <a:xfrm>
            <a:off x="7681913" y="3541713"/>
            <a:ext cx="144462" cy="14446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26" name="Oval 25"/>
          <p:cNvSpPr/>
          <p:nvPr/>
        </p:nvSpPr>
        <p:spPr>
          <a:xfrm>
            <a:off x="8058150" y="3470275"/>
            <a:ext cx="295275" cy="300038"/>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n</a:t>
            </a:r>
          </a:p>
        </p:txBody>
      </p:sp>
      <p:sp>
        <p:nvSpPr>
          <p:cNvPr id="27" name="Rectangle 26"/>
          <p:cNvSpPr/>
          <p:nvPr/>
        </p:nvSpPr>
        <p:spPr>
          <a:xfrm>
            <a:off x="8139113" y="4071938"/>
            <a:ext cx="144462" cy="14605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28" name="Straight Connector 27"/>
          <p:cNvCxnSpPr>
            <a:stCxn id="26" idx="4"/>
            <a:endCxn id="27" idx="0"/>
          </p:cNvCxnSpPr>
          <p:nvPr/>
        </p:nvCxnSpPr>
        <p:spPr>
          <a:xfrm>
            <a:off x="8205788" y="3770313"/>
            <a:ext cx="6350" cy="3016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74778" name="Group 28"/>
          <p:cNvGrpSpPr>
            <a:grpSpLocks/>
          </p:cNvGrpSpPr>
          <p:nvPr/>
        </p:nvGrpSpPr>
        <p:grpSpPr bwMode="auto">
          <a:xfrm>
            <a:off x="4217988" y="4298950"/>
            <a:ext cx="4400550" cy="201613"/>
            <a:chOff x="492120" y="3950977"/>
            <a:chExt cx="8067290" cy="370958"/>
          </a:xfrm>
        </p:grpSpPr>
        <p:sp>
          <p:nvSpPr>
            <p:cNvPr id="74834" name="TextBox 49"/>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600">
                  <a:latin typeface="Rockwell"/>
                  <a:ea typeface="Rockwell"/>
                  <a:cs typeface="Rockwell"/>
                </a:rPr>
                <a:t>time</a:t>
              </a:r>
            </a:p>
          </p:txBody>
        </p:sp>
        <p:sp>
          <p:nvSpPr>
            <p:cNvPr id="74835" name="TextBox 50"/>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like</a:t>
              </a:r>
            </a:p>
          </p:txBody>
        </p:sp>
        <p:sp>
          <p:nvSpPr>
            <p:cNvPr id="74836" name="TextBox 51"/>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flies</a:t>
              </a:r>
            </a:p>
          </p:txBody>
        </p:sp>
        <p:sp>
          <p:nvSpPr>
            <p:cNvPr id="74837" name="TextBox 52"/>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an</a:t>
              </a:r>
            </a:p>
          </p:txBody>
        </p:sp>
        <p:sp>
          <p:nvSpPr>
            <p:cNvPr id="74838" name="TextBox 53"/>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600">
                  <a:latin typeface="Rockwell"/>
                  <a:ea typeface="Rockwell"/>
                  <a:cs typeface="Rockwell"/>
                </a:rPr>
                <a:t>arrow</a:t>
              </a:r>
            </a:p>
          </p:txBody>
        </p:sp>
      </p:grpSp>
      <p:grpSp>
        <p:nvGrpSpPr>
          <p:cNvPr id="74779" name="Group 2"/>
          <p:cNvGrpSpPr>
            <a:grpSpLocks/>
          </p:cNvGrpSpPr>
          <p:nvPr/>
        </p:nvGrpSpPr>
        <p:grpSpPr bwMode="auto">
          <a:xfrm>
            <a:off x="7602538" y="2865438"/>
            <a:ext cx="295275" cy="520700"/>
            <a:chOff x="7602439" y="2864737"/>
            <a:chExt cx="295048" cy="521272"/>
          </a:xfrm>
        </p:grpSpPr>
        <p:sp>
          <p:nvSpPr>
            <p:cNvPr id="30" name="Oval 29"/>
            <p:cNvSpPr/>
            <p:nvPr/>
          </p:nvSpPr>
          <p:spPr>
            <a:xfrm>
              <a:off x="7602439" y="2864737"/>
              <a:ext cx="295048" cy="298778"/>
            </a:xfrm>
            <a:prstGeom prst="ellipse">
              <a:avLst/>
            </a:prstGeom>
            <a:solidFill>
              <a:schemeClr val="accent5">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np</a:t>
              </a:r>
              <a:endParaRPr lang="en-US" sz="1600" dirty="0">
                <a:solidFill>
                  <a:schemeClr val="tx1"/>
                </a:solidFill>
                <a:latin typeface="Rockwell"/>
                <a:cs typeface="Rockwell"/>
              </a:endParaRPr>
            </a:p>
          </p:txBody>
        </p:sp>
        <p:sp>
          <p:nvSpPr>
            <p:cNvPr id="31" name="Rectangle 30"/>
            <p:cNvSpPr/>
            <p:nvPr/>
          </p:nvSpPr>
          <p:spPr>
            <a:xfrm>
              <a:off x="7680166" y="3241387"/>
              <a:ext cx="144352" cy="14462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33" name="Straight Connector 32"/>
            <p:cNvCxnSpPr>
              <a:stCxn id="31" idx="0"/>
              <a:endCxn id="30" idx="4"/>
            </p:cNvCxnSpPr>
            <p:nvPr/>
          </p:nvCxnSpPr>
          <p:spPr>
            <a:xfrm flipH="1" flipV="1">
              <a:off x="7749963" y="3163515"/>
              <a:ext cx="1587" cy="77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35" name="Oval 34"/>
          <p:cNvSpPr/>
          <p:nvPr/>
        </p:nvSpPr>
        <p:spPr>
          <a:xfrm>
            <a:off x="6702425" y="1789113"/>
            <a:ext cx="295275" cy="300037"/>
          </a:xfrm>
          <a:prstGeom prst="ellipse">
            <a:avLst/>
          </a:prstGeom>
          <a:solidFill>
            <a:schemeClr val="accent3">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vp</a:t>
            </a:r>
            <a:endParaRPr lang="en-US" sz="1600" dirty="0">
              <a:solidFill>
                <a:schemeClr val="tx1"/>
              </a:solidFill>
              <a:latin typeface="Rockwell"/>
              <a:cs typeface="Rockwell"/>
            </a:endParaRPr>
          </a:p>
        </p:txBody>
      </p:sp>
      <p:sp>
        <p:nvSpPr>
          <p:cNvPr id="36" name="Rectangle 35"/>
          <p:cNvSpPr/>
          <p:nvPr/>
        </p:nvSpPr>
        <p:spPr>
          <a:xfrm>
            <a:off x="6778625" y="2166938"/>
            <a:ext cx="144463" cy="14446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38" name="Straight Connector 37"/>
          <p:cNvCxnSpPr>
            <a:stCxn id="36" idx="0"/>
            <a:endCxn id="35" idx="4"/>
          </p:cNvCxnSpPr>
          <p:nvPr/>
        </p:nvCxnSpPr>
        <p:spPr>
          <a:xfrm flipH="1" flipV="1">
            <a:off x="6850063" y="2089150"/>
            <a:ext cx="0" cy="777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0" name="Oval 39"/>
          <p:cNvSpPr/>
          <p:nvPr/>
        </p:nvSpPr>
        <p:spPr>
          <a:xfrm>
            <a:off x="7164388" y="2308225"/>
            <a:ext cx="293687" cy="298450"/>
          </a:xfrm>
          <a:prstGeom prst="ellipse">
            <a:avLst/>
          </a:prstGeom>
          <a:solidFill>
            <a:schemeClr val="bg2">
              <a:lumMod val="5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err="1">
                <a:solidFill>
                  <a:schemeClr val="tx1"/>
                </a:solidFill>
                <a:latin typeface="Rockwell"/>
                <a:cs typeface="Rockwell"/>
              </a:rPr>
              <a:t>pp</a:t>
            </a:r>
            <a:endParaRPr lang="en-US" sz="1600" dirty="0">
              <a:solidFill>
                <a:schemeClr val="tx1"/>
              </a:solidFill>
              <a:latin typeface="Rockwell"/>
              <a:cs typeface="Rockwell"/>
            </a:endParaRPr>
          </a:p>
        </p:txBody>
      </p:sp>
      <p:sp>
        <p:nvSpPr>
          <p:cNvPr id="41" name="Rectangle 40"/>
          <p:cNvSpPr/>
          <p:nvPr/>
        </p:nvSpPr>
        <p:spPr>
          <a:xfrm>
            <a:off x="7240588" y="2695575"/>
            <a:ext cx="144462"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cxnSp>
        <p:nvCxnSpPr>
          <p:cNvPr id="43" name="Straight Connector 42"/>
          <p:cNvCxnSpPr>
            <a:stCxn id="41" idx="0"/>
            <a:endCxn id="40" idx="4"/>
          </p:cNvCxnSpPr>
          <p:nvPr/>
        </p:nvCxnSpPr>
        <p:spPr>
          <a:xfrm flipH="1" flipV="1">
            <a:off x="7312025" y="2606675"/>
            <a:ext cx="0" cy="8890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5" name="Oval 44"/>
          <p:cNvSpPr/>
          <p:nvPr/>
        </p:nvSpPr>
        <p:spPr>
          <a:xfrm>
            <a:off x="6249988" y="1296988"/>
            <a:ext cx="295275" cy="298450"/>
          </a:xfrm>
          <a:prstGeom prst="ellipse">
            <a:avLst/>
          </a:prstGeom>
          <a:solidFill>
            <a:schemeClr val="accent2">
              <a:lumMod val="60000"/>
              <a:lumOff val="40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dirty="0">
                <a:solidFill>
                  <a:schemeClr val="tx1"/>
                </a:solidFill>
                <a:latin typeface="Rockwell"/>
                <a:cs typeface="Rockwell"/>
              </a:rPr>
              <a:t>s</a:t>
            </a:r>
          </a:p>
        </p:txBody>
      </p:sp>
      <p:sp>
        <p:nvSpPr>
          <p:cNvPr id="46" name="Rectangle 45"/>
          <p:cNvSpPr/>
          <p:nvPr/>
        </p:nvSpPr>
        <p:spPr>
          <a:xfrm>
            <a:off x="6327775" y="1673225"/>
            <a:ext cx="144463" cy="14446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cxnSp>
        <p:nvCxnSpPr>
          <p:cNvPr id="48" name="Straight Connector 47"/>
          <p:cNvCxnSpPr>
            <a:stCxn id="46" idx="0"/>
            <a:endCxn id="45" idx="4"/>
          </p:cNvCxnSpPr>
          <p:nvPr/>
        </p:nvCxnSpPr>
        <p:spPr>
          <a:xfrm flipH="1" flipV="1">
            <a:off x="6397625" y="1595438"/>
            <a:ext cx="1588" cy="7778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5" name="Content Placeholder 2"/>
          <p:cNvSpPr txBox="1">
            <a:spLocks/>
          </p:cNvSpPr>
          <p:nvPr/>
        </p:nvSpPr>
        <p:spPr>
          <a:xfrm>
            <a:off x="457200" y="1211263"/>
            <a:ext cx="3756025" cy="5145087"/>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p>
            <a:pPr>
              <a:spcBef>
                <a:spcPct val="20000"/>
              </a:spcBef>
              <a:buFont typeface="Arial" charset="0"/>
              <a:buNone/>
              <a:defRPr/>
            </a:pPr>
            <a:r>
              <a:rPr lang="en-US" sz="2600">
                <a:latin typeface="Candara" pitchFamily="34" charset="0"/>
              </a:rPr>
              <a:t>What if we needed to predict the tree structure too? </a:t>
            </a:r>
          </a:p>
          <a:p>
            <a:pPr>
              <a:spcBef>
                <a:spcPct val="20000"/>
              </a:spcBef>
              <a:buFont typeface="Arial" charset="0"/>
              <a:buNone/>
              <a:defRPr/>
            </a:pPr>
            <a:endParaRPr lang="en-US" sz="2600">
              <a:latin typeface="Candara" pitchFamily="34" charset="0"/>
            </a:endParaRPr>
          </a:p>
          <a:p>
            <a:pPr>
              <a:spcBef>
                <a:spcPct val="20000"/>
              </a:spcBef>
              <a:buFont typeface="Arial" charset="0"/>
              <a:buNone/>
              <a:defRPr/>
            </a:pPr>
            <a:r>
              <a:rPr lang="en-US" sz="2600" b="1">
                <a:latin typeface="Candara" pitchFamily="34" charset="0"/>
              </a:rPr>
              <a:t>Use more variables:</a:t>
            </a:r>
            <a:r>
              <a:rPr lang="en-US" sz="2600">
                <a:latin typeface="Candara" pitchFamily="34" charset="0"/>
              </a:rPr>
              <a:t> Predict the nonterminal of each substring, or ∅ if it’s not a constituent.</a:t>
            </a:r>
          </a:p>
          <a:p>
            <a:pPr>
              <a:spcBef>
                <a:spcPct val="20000"/>
              </a:spcBef>
              <a:buFont typeface="Arial" charset="0"/>
              <a:buNone/>
              <a:defRPr/>
            </a:pPr>
            <a:endParaRPr lang="en-US" sz="2600">
              <a:latin typeface="Candara" pitchFamily="34" charset="0"/>
            </a:endParaRPr>
          </a:p>
          <a:p>
            <a:pPr>
              <a:spcBef>
                <a:spcPct val="20000"/>
              </a:spcBef>
              <a:buFont typeface="Arial" charset="0"/>
              <a:buNone/>
              <a:defRPr/>
            </a:pPr>
            <a:r>
              <a:rPr lang="en-US" sz="2600">
                <a:latin typeface="Candara" pitchFamily="34" charset="0"/>
              </a:rPr>
              <a:t>But nothing prevents non-tree structures.</a:t>
            </a:r>
          </a:p>
          <a:p>
            <a:pPr>
              <a:spcBef>
                <a:spcPct val="20000"/>
              </a:spcBef>
              <a:buFont typeface="Arial" charset="0"/>
              <a:buNone/>
              <a:defRPr/>
            </a:pPr>
            <a:endParaRPr lang="en-US" sz="2600">
              <a:latin typeface="Candara" pitchFamily="34" charset="0"/>
            </a:endParaRPr>
          </a:p>
        </p:txBody>
      </p:sp>
      <p:grpSp>
        <p:nvGrpSpPr>
          <p:cNvPr id="74790" name="Group 72"/>
          <p:cNvGrpSpPr>
            <a:grpSpLocks/>
          </p:cNvGrpSpPr>
          <p:nvPr/>
        </p:nvGrpSpPr>
        <p:grpSpPr bwMode="auto">
          <a:xfrm>
            <a:off x="6702425" y="2865438"/>
            <a:ext cx="295275" cy="520700"/>
            <a:chOff x="7602439" y="2864737"/>
            <a:chExt cx="295048" cy="521272"/>
          </a:xfrm>
        </p:grpSpPr>
        <p:sp>
          <p:nvSpPr>
            <p:cNvPr id="74" name="Oval 73"/>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75" name="Rectangle 74"/>
            <p:cNvSpPr/>
            <p:nvPr/>
          </p:nvSpPr>
          <p:spPr>
            <a:xfrm>
              <a:off x="7680167" y="3241387"/>
              <a:ext cx="144351" cy="14462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76" name="Straight Connector 75"/>
            <p:cNvCxnSpPr>
              <a:stCxn id="75" idx="0"/>
              <a:endCxn id="74" idx="4"/>
            </p:cNvCxnSpPr>
            <p:nvPr/>
          </p:nvCxnSpPr>
          <p:spPr>
            <a:xfrm flipH="1" flipV="1">
              <a:off x="7749963" y="3163515"/>
              <a:ext cx="1586" cy="77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4791" name="Group 76"/>
          <p:cNvGrpSpPr>
            <a:grpSpLocks/>
          </p:cNvGrpSpPr>
          <p:nvPr/>
        </p:nvGrpSpPr>
        <p:grpSpPr bwMode="auto">
          <a:xfrm>
            <a:off x="5789613" y="2840038"/>
            <a:ext cx="295275" cy="520700"/>
            <a:chOff x="7602439" y="2864737"/>
            <a:chExt cx="295048" cy="521272"/>
          </a:xfrm>
        </p:grpSpPr>
        <p:sp>
          <p:nvSpPr>
            <p:cNvPr id="78" name="Oval 77"/>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79" name="Rectangle 78"/>
            <p:cNvSpPr/>
            <p:nvPr/>
          </p:nvSpPr>
          <p:spPr>
            <a:xfrm>
              <a:off x="7680166" y="3241387"/>
              <a:ext cx="144352" cy="14462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0" name="Straight Connector 79"/>
            <p:cNvCxnSpPr>
              <a:stCxn id="79" idx="0"/>
              <a:endCxn id="78" idx="4"/>
            </p:cNvCxnSpPr>
            <p:nvPr/>
          </p:nvCxnSpPr>
          <p:spPr>
            <a:xfrm flipH="1" flipV="1">
              <a:off x="7749963" y="3163515"/>
              <a:ext cx="1587" cy="77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4792" name="Group 80"/>
          <p:cNvGrpSpPr>
            <a:grpSpLocks/>
          </p:cNvGrpSpPr>
          <p:nvPr/>
        </p:nvGrpSpPr>
        <p:grpSpPr bwMode="auto">
          <a:xfrm>
            <a:off x="4886325" y="2865438"/>
            <a:ext cx="295275" cy="520700"/>
            <a:chOff x="7602439" y="2864737"/>
            <a:chExt cx="295048" cy="521272"/>
          </a:xfrm>
        </p:grpSpPr>
        <p:sp>
          <p:nvSpPr>
            <p:cNvPr id="82" name="Oval 81"/>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83" name="Rectangle 82"/>
            <p:cNvSpPr/>
            <p:nvPr/>
          </p:nvSpPr>
          <p:spPr>
            <a:xfrm>
              <a:off x="7680167" y="3241387"/>
              <a:ext cx="144351" cy="14462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4" name="Straight Connector 83"/>
            <p:cNvCxnSpPr>
              <a:stCxn id="83" idx="0"/>
              <a:endCxn id="82" idx="4"/>
            </p:cNvCxnSpPr>
            <p:nvPr/>
          </p:nvCxnSpPr>
          <p:spPr>
            <a:xfrm flipH="1" flipV="1">
              <a:off x="7749963" y="3163515"/>
              <a:ext cx="1586" cy="778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4793" name="Group 84"/>
          <p:cNvGrpSpPr>
            <a:grpSpLocks/>
          </p:cNvGrpSpPr>
          <p:nvPr/>
        </p:nvGrpSpPr>
        <p:grpSpPr bwMode="auto">
          <a:xfrm>
            <a:off x="5334000" y="2308225"/>
            <a:ext cx="295275" cy="520700"/>
            <a:chOff x="7602439" y="2864737"/>
            <a:chExt cx="295048" cy="521272"/>
          </a:xfrm>
        </p:grpSpPr>
        <p:sp>
          <p:nvSpPr>
            <p:cNvPr id="86" name="Oval 85"/>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87" name="Rectangle 86"/>
            <p:cNvSpPr/>
            <p:nvPr/>
          </p:nvSpPr>
          <p:spPr>
            <a:xfrm>
              <a:off x="7680167" y="3241388"/>
              <a:ext cx="144351" cy="1446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8" name="Straight Connector 87"/>
            <p:cNvCxnSpPr>
              <a:stCxn id="87" idx="0"/>
              <a:endCxn id="86" idx="4"/>
            </p:cNvCxnSpPr>
            <p:nvPr/>
          </p:nvCxnSpPr>
          <p:spPr>
            <a:xfrm flipH="1" flipV="1">
              <a:off x="7749963" y="3163515"/>
              <a:ext cx="1586" cy="778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4794" name="Group 88"/>
          <p:cNvGrpSpPr>
            <a:grpSpLocks/>
          </p:cNvGrpSpPr>
          <p:nvPr/>
        </p:nvGrpSpPr>
        <p:grpSpPr bwMode="auto">
          <a:xfrm>
            <a:off x="6249988" y="2308225"/>
            <a:ext cx="295275" cy="520700"/>
            <a:chOff x="7602439" y="2864737"/>
            <a:chExt cx="295048" cy="521272"/>
          </a:xfrm>
        </p:grpSpPr>
        <p:sp>
          <p:nvSpPr>
            <p:cNvPr id="90" name="Oval 89"/>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91" name="Rectangle 90"/>
            <p:cNvSpPr/>
            <p:nvPr/>
          </p:nvSpPr>
          <p:spPr>
            <a:xfrm>
              <a:off x="7680166" y="3241388"/>
              <a:ext cx="144352" cy="1446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2" name="Straight Connector 91"/>
            <p:cNvCxnSpPr>
              <a:stCxn id="91" idx="0"/>
              <a:endCxn id="90" idx="4"/>
            </p:cNvCxnSpPr>
            <p:nvPr/>
          </p:nvCxnSpPr>
          <p:spPr>
            <a:xfrm flipH="1" flipV="1">
              <a:off x="7749963" y="3163515"/>
              <a:ext cx="1587" cy="778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4795" name="Group 92"/>
          <p:cNvGrpSpPr>
            <a:grpSpLocks/>
          </p:cNvGrpSpPr>
          <p:nvPr/>
        </p:nvGrpSpPr>
        <p:grpSpPr bwMode="auto">
          <a:xfrm>
            <a:off x="5789613" y="1787525"/>
            <a:ext cx="295275" cy="520700"/>
            <a:chOff x="7602439" y="2864737"/>
            <a:chExt cx="295048" cy="521272"/>
          </a:xfrm>
        </p:grpSpPr>
        <p:sp>
          <p:nvSpPr>
            <p:cNvPr id="94" name="Oval 93"/>
            <p:cNvSpPr/>
            <p:nvPr/>
          </p:nvSpPr>
          <p:spPr>
            <a:xfrm>
              <a:off x="7602439" y="2864737"/>
              <a:ext cx="295048" cy="298778"/>
            </a:xfrm>
            <a:prstGeom prst="ellipse">
              <a:avLst/>
            </a:prstGeom>
            <a:solidFill>
              <a:schemeClr val="bg1">
                <a:lumMod val="75000"/>
              </a:schemeClr>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600">
                  <a:solidFill>
                    <a:schemeClr val="tx1"/>
                  </a:solidFill>
                  <a:latin typeface="Rockwell"/>
                  <a:ea typeface="Rockwell"/>
                  <a:cs typeface="Rockwell"/>
                </a:rPr>
                <a:t>∅</a:t>
              </a:r>
            </a:p>
          </p:txBody>
        </p:sp>
        <p:sp>
          <p:nvSpPr>
            <p:cNvPr id="95" name="Rectangle 94"/>
            <p:cNvSpPr/>
            <p:nvPr/>
          </p:nvSpPr>
          <p:spPr>
            <a:xfrm>
              <a:off x="7680166" y="3241388"/>
              <a:ext cx="144352" cy="1446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96" name="Straight Connector 95"/>
            <p:cNvCxnSpPr>
              <a:stCxn id="95" idx="0"/>
              <a:endCxn id="94" idx="4"/>
            </p:cNvCxnSpPr>
            <p:nvPr/>
          </p:nvCxnSpPr>
          <p:spPr>
            <a:xfrm flipH="1" flipV="1">
              <a:off x="7749963" y="3163515"/>
              <a:ext cx="1587" cy="7787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97" name="Content Placeholder 2"/>
          <p:cNvSpPr txBox="1">
            <a:spLocks/>
          </p:cNvSpPr>
          <p:nvPr/>
        </p:nvSpPr>
        <p:spPr>
          <a:xfrm>
            <a:off x="4349750" y="4654550"/>
            <a:ext cx="4268788" cy="1701800"/>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defRPr/>
            </a:pPr>
            <a:r>
              <a:rPr lang="en-US" sz="2600" dirty="0" smtClean="0"/>
              <a:t>Add a factor which multiplies in </a:t>
            </a:r>
            <a:r>
              <a:rPr lang="en-US" sz="2600" i="1" dirty="0" smtClean="0">
                <a:latin typeface="Times New Roman"/>
                <a:cs typeface="Times New Roman"/>
              </a:rPr>
              <a:t>1</a:t>
            </a:r>
            <a:r>
              <a:rPr lang="en-US" sz="2600" dirty="0" smtClean="0"/>
              <a:t> if the variables form a tree and </a:t>
            </a:r>
            <a:r>
              <a:rPr lang="en-US" sz="2600" i="1" dirty="0" smtClean="0">
                <a:latin typeface="Times New Roman"/>
                <a:cs typeface="Times New Roman"/>
              </a:rPr>
              <a:t>0</a:t>
            </a:r>
            <a:r>
              <a:rPr lang="en-US" sz="2600" dirty="0" smtClean="0"/>
              <a:t> otherwise.</a:t>
            </a:r>
          </a:p>
        </p:txBody>
      </p:sp>
      <p:cxnSp>
        <p:nvCxnSpPr>
          <p:cNvPr id="98" name="Curved Connector 97"/>
          <p:cNvCxnSpPr>
            <a:stCxn id="107" idx="1"/>
            <a:endCxn id="78" idx="0"/>
          </p:cNvCxnSpPr>
          <p:nvPr/>
        </p:nvCxnSpPr>
        <p:spPr>
          <a:xfrm rot="10800000" flipV="1">
            <a:off x="5937029" y="651983"/>
            <a:ext cx="2558920" cy="218787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99" name="Curved Connector 98"/>
          <p:cNvCxnSpPr>
            <a:stCxn id="107" idx="1"/>
            <a:endCxn id="40" idx="0"/>
          </p:cNvCxnSpPr>
          <p:nvPr/>
        </p:nvCxnSpPr>
        <p:spPr>
          <a:xfrm rot="10800000" flipV="1">
            <a:off x="7311253" y="651983"/>
            <a:ext cx="1184697" cy="165626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0" name="Curved Connector 99"/>
          <p:cNvCxnSpPr>
            <a:stCxn id="107" idx="1"/>
            <a:endCxn id="86" idx="0"/>
          </p:cNvCxnSpPr>
          <p:nvPr/>
        </p:nvCxnSpPr>
        <p:spPr>
          <a:xfrm rot="10800000" flipV="1">
            <a:off x="5482023" y="651983"/>
            <a:ext cx="3013926" cy="165626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1" name="Curved Connector 100"/>
          <p:cNvCxnSpPr>
            <a:stCxn id="107" idx="1"/>
            <a:endCxn id="30" idx="0"/>
          </p:cNvCxnSpPr>
          <p:nvPr/>
        </p:nvCxnSpPr>
        <p:spPr>
          <a:xfrm rot="10800000" flipV="1">
            <a:off x="7749963" y="651983"/>
            <a:ext cx="745986" cy="221275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2" name="Curved Connector 101"/>
          <p:cNvCxnSpPr>
            <a:stCxn id="107" idx="1"/>
            <a:endCxn id="74" idx="0"/>
          </p:cNvCxnSpPr>
          <p:nvPr/>
        </p:nvCxnSpPr>
        <p:spPr>
          <a:xfrm rot="10800000" flipV="1">
            <a:off x="6850643" y="651983"/>
            <a:ext cx="1645306" cy="221275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3" name="Curved Connector 102"/>
          <p:cNvCxnSpPr>
            <a:stCxn id="107" idx="1"/>
            <a:endCxn id="6" idx="0"/>
          </p:cNvCxnSpPr>
          <p:nvPr/>
        </p:nvCxnSpPr>
        <p:spPr>
          <a:xfrm rot="10800000" flipV="1">
            <a:off x="4580223" y="651984"/>
            <a:ext cx="3915727" cy="28201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4" name="Curved Connector 103"/>
          <p:cNvCxnSpPr>
            <a:stCxn id="107" idx="1"/>
            <a:endCxn id="45" idx="0"/>
          </p:cNvCxnSpPr>
          <p:nvPr/>
        </p:nvCxnSpPr>
        <p:spPr>
          <a:xfrm rot="10800000" flipV="1">
            <a:off x="6397499" y="651983"/>
            <a:ext cx="2098450" cy="64497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5" name="Curved Connector 104"/>
          <p:cNvCxnSpPr>
            <a:stCxn id="107" idx="1"/>
            <a:endCxn id="35" idx="0"/>
          </p:cNvCxnSpPr>
          <p:nvPr/>
        </p:nvCxnSpPr>
        <p:spPr>
          <a:xfrm rot="10800000" flipV="1">
            <a:off x="6849483" y="651984"/>
            <a:ext cx="1646467" cy="113770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6" name="Curved Connector 105"/>
          <p:cNvCxnSpPr>
            <a:stCxn id="107" idx="1"/>
            <a:endCxn id="90" idx="0"/>
          </p:cNvCxnSpPr>
          <p:nvPr/>
        </p:nvCxnSpPr>
        <p:spPr>
          <a:xfrm rot="10800000" flipV="1">
            <a:off x="6397499" y="651983"/>
            <a:ext cx="2098450" cy="165626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07" name="Rectangle 106"/>
          <p:cNvSpPr>
            <a:spLocks noChangeAspect="1"/>
          </p:cNvSpPr>
          <p:nvPr/>
        </p:nvSpPr>
        <p:spPr>
          <a:xfrm>
            <a:off x="8496300" y="555625"/>
            <a:ext cx="192088" cy="19208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endParaRPr lang="en-US" sz="1400" i="1" dirty="0">
              <a:solidFill>
                <a:schemeClr val="tx1"/>
              </a:solidFill>
              <a:latin typeface="Times New Roman"/>
              <a:cs typeface="Times New Roman"/>
            </a:endParaRPr>
          </a:p>
        </p:txBody>
      </p:sp>
      <p:cxnSp>
        <p:nvCxnSpPr>
          <p:cNvPr id="108" name="Curved Connector 107"/>
          <p:cNvCxnSpPr>
            <a:stCxn id="107" idx="1"/>
            <a:endCxn id="82" idx="0"/>
          </p:cNvCxnSpPr>
          <p:nvPr/>
        </p:nvCxnSpPr>
        <p:spPr>
          <a:xfrm rot="10800000" flipV="1">
            <a:off x="5033617" y="651983"/>
            <a:ext cx="3462332" cy="221275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09" name="Curved Connector 108"/>
          <p:cNvCxnSpPr>
            <a:stCxn id="107" idx="1"/>
            <a:endCxn id="94" idx="0"/>
          </p:cNvCxnSpPr>
          <p:nvPr/>
        </p:nvCxnSpPr>
        <p:spPr>
          <a:xfrm rot="10800000" flipV="1">
            <a:off x="5937029" y="651983"/>
            <a:ext cx="2558920" cy="113499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10" name="Curved Connector 109"/>
          <p:cNvCxnSpPr>
            <a:stCxn id="107" idx="1"/>
            <a:endCxn id="11" idx="0"/>
          </p:cNvCxnSpPr>
          <p:nvPr/>
        </p:nvCxnSpPr>
        <p:spPr>
          <a:xfrm rot="10800000" flipV="1">
            <a:off x="5482025" y="651984"/>
            <a:ext cx="3013925" cy="28201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24" name="Curved Connector 123"/>
          <p:cNvCxnSpPr>
            <a:stCxn id="107" idx="1"/>
            <a:endCxn id="16" idx="0"/>
          </p:cNvCxnSpPr>
          <p:nvPr/>
        </p:nvCxnSpPr>
        <p:spPr>
          <a:xfrm rot="10800000" flipV="1">
            <a:off x="6397501" y="651983"/>
            <a:ext cx="2098449" cy="281878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25" name="Curved Connector 124"/>
          <p:cNvCxnSpPr>
            <a:stCxn id="107" idx="1"/>
            <a:endCxn id="26" idx="0"/>
          </p:cNvCxnSpPr>
          <p:nvPr/>
        </p:nvCxnSpPr>
        <p:spPr>
          <a:xfrm rot="10800000" flipV="1">
            <a:off x="8205661" y="651983"/>
            <a:ext cx="290288" cy="281878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26" name="Curved Connector 125"/>
          <p:cNvCxnSpPr>
            <a:stCxn id="107" idx="1"/>
            <a:endCxn id="21" idx="0"/>
          </p:cNvCxnSpPr>
          <p:nvPr/>
        </p:nvCxnSpPr>
        <p:spPr>
          <a:xfrm rot="10800000" flipV="1">
            <a:off x="7303859" y="651984"/>
            <a:ext cx="1192090" cy="28201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4277146057"/>
      </p:ext>
    </p:extLst>
  </p:cSld>
  <p:clrMapOvr>
    <a:masterClrMapping/>
  </p:clrMapOvr>
  <p:timing>
    <p:tnLst>
      <p:par>
        <p:cTn xmlns:p14="http://schemas.microsoft.com/office/powerpoint/2010/main" id="1" dur="indefinite" restart="never" nodeType="tmRoot"/>
      </p:par>
    </p:tnLst>
  </p:timing>
</p:sld>
</file>

<file path=ppt/slides/slide3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4" name="Group 23"/>
          <p:cNvGrpSpPr/>
          <p:nvPr/>
        </p:nvGrpSpPr>
        <p:grpSpPr>
          <a:xfrm>
            <a:off x="-346706" y="-185092"/>
            <a:ext cx="1272462" cy="1557344"/>
            <a:chOff x="4212163" y="3282271"/>
            <a:chExt cx="3459899" cy="4276343"/>
          </a:xfrm>
        </p:grpSpPr>
        <p:sp>
          <p:nvSpPr>
            <p:cNvPr id="25" name="Oval 24"/>
            <p:cNvSpPr/>
            <p:nvPr/>
          </p:nvSpPr>
          <p:spPr>
            <a:xfrm rot="18911076">
              <a:off x="4212163" y="3282271"/>
              <a:ext cx="2861834" cy="4276343"/>
            </a:xfrm>
            <a:prstGeom prst="ellipse">
              <a:avLst/>
            </a:prstGeom>
            <a:solidFill>
              <a:srgbClr val="FF0000">
                <a:alpha val="59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TextBox 25"/>
            <p:cNvSpPr txBox="1"/>
            <p:nvPr/>
          </p:nvSpPr>
          <p:spPr>
            <a:xfrm>
              <a:off x="4852129" y="5417178"/>
              <a:ext cx="2819933" cy="792673"/>
            </a:xfrm>
            <a:prstGeom prst="rect">
              <a:avLst/>
            </a:prstGeom>
            <a:noFill/>
          </p:spPr>
          <p:txBody>
            <a:bodyPr wrap="square" rtlCol="0" anchor="t">
              <a:noAutofit/>
            </a:bodyPr>
            <a:lstStyle/>
            <a:p>
              <a:pPr algn="ctr"/>
              <a:r>
                <a:rPr lang="en-US" sz="1000" b="1" dirty="0"/>
                <a:t>Machine </a:t>
              </a:r>
              <a:r>
                <a:rPr lang="en-US" sz="1000" b="1" dirty="0" smtClean="0"/>
                <a:t>Learning</a:t>
              </a:r>
              <a:endParaRPr lang="en-US" sz="1000" dirty="0"/>
            </a:p>
          </p:txBody>
        </p:sp>
      </p:grpSp>
      <p:sp>
        <p:nvSpPr>
          <p:cNvPr id="2" name="Title 1"/>
          <p:cNvSpPr>
            <a:spLocks noGrp="1"/>
          </p:cNvSpPr>
          <p:nvPr>
            <p:ph type="title"/>
          </p:nvPr>
        </p:nvSpPr>
        <p:spPr/>
        <p:txBody>
          <a:bodyPr>
            <a:normAutofit fontScale="90000"/>
          </a:bodyPr>
          <a:lstStyle/>
          <a:p>
            <a:r>
              <a:rPr lang="en-US" dirty="0" smtClean="0"/>
              <a:t>Conditional Log-likelihood Training</a:t>
            </a:r>
            <a:endParaRPr lang="en-US" dirty="0"/>
          </a:p>
        </p:txBody>
      </p:sp>
      <p:sp>
        <p:nvSpPr>
          <p:cNvPr id="4" name="Text Placeholder 3"/>
          <p:cNvSpPr>
            <a:spLocks noGrp="1"/>
          </p:cNvSpPr>
          <p:nvPr>
            <p:ph idx="1"/>
          </p:nvPr>
        </p:nvSpPr>
        <p:spPr>
          <a:xfrm>
            <a:off x="457200" y="1210761"/>
            <a:ext cx="3929039" cy="2753182"/>
          </a:xfrm>
        </p:spPr>
        <p:txBody>
          <a:bodyPr>
            <a:normAutofit/>
          </a:bodyPr>
          <a:lstStyle/>
          <a:p>
            <a:pPr marL="514350" indent="-514350">
              <a:buFont typeface="+mj-lt"/>
              <a:buAutoNum type="arabicPeriod"/>
            </a:pPr>
            <a:r>
              <a:rPr lang="en-US" sz="2300" dirty="0" smtClean="0"/>
              <a:t>Choose </a:t>
            </a:r>
            <a:r>
              <a:rPr lang="en-US" sz="2300" b="1" dirty="0" smtClean="0"/>
              <a:t>model</a:t>
            </a:r>
            <a:br>
              <a:rPr lang="en-US" sz="2300" b="1" dirty="0" smtClean="0"/>
            </a:br>
            <a:r>
              <a:rPr lang="en-US" sz="1800" dirty="0">
                <a:solidFill>
                  <a:srgbClr val="FFFFFF"/>
                </a:solidFill>
              </a:rPr>
              <a:t>Such that derivative in #3 is </a:t>
            </a:r>
            <a:r>
              <a:rPr lang="en-US" sz="1800" dirty="0" err="1" smtClean="0">
                <a:solidFill>
                  <a:srgbClr val="FFFFFF"/>
                </a:solidFill>
              </a:rPr>
              <a:t>ea</a:t>
            </a:r>
            <a:endParaRPr lang="en-US" sz="2300" dirty="0" smtClean="0">
              <a:solidFill>
                <a:srgbClr val="FFFFFF"/>
              </a:solidFill>
            </a:endParaRPr>
          </a:p>
          <a:p>
            <a:pPr marL="514350" indent="-514350">
              <a:buFont typeface="+mj-lt"/>
              <a:buAutoNum type="arabicPeriod"/>
            </a:pPr>
            <a:r>
              <a:rPr lang="en-US" sz="2300" dirty="0" smtClean="0"/>
              <a:t>Choose </a:t>
            </a:r>
            <a:r>
              <a:rPr lang="en-US" sz="2300" b="1" dirty="0"/>
              <a:t>o</a:t>
            </a:r>
            <a:r>
              <a:rPr lang="en-US" sz="2300" b="1" dirty="0" smtClean="0"/>
              <a:t>bjective</a:t>
            </a:r>
            <a:r>
              <a:rPr lang="en-US" sz="2300" b="1" dirty="0"/>
              <a:t>: </a:t>
            </a:r>
            <a:br>
              <a:rPr lang="en-US" sz="2300" b="1" dirty="0"/>
            </a:br>
            <a:r>
              <a:rPr lang="en-US" sz="1800" dirty="0" smtClean="0"/>
              <a:t>Assign </a:t>
            </a:r>
            <a:r>
              <a:rPr lang="en-US" sz="1800" dirty="0"/>
              <a:t>high probability to </a:t>
            </a:r>
            <a:r>
              <a:rPr lang="en-US" sz="1800" dirty="0" smtClean="0"/>
              <a:t>the things </a:t>
            </a:r>
            <a:r>
              <a:rPr lang="en-US" sz="1800" dirty="0"/>
              <a:t>we observe and low probability to everything </a:t>
            </a:r>
            <a:r>
              <a:rPr lang="en-US" sz="1800" dirty="0" smtClean="0"/>
              <a:t>else</a:t>
            </a:r>
          </a:p>
        </p:txBody>
      </p:sp>
      <p:sp>
        <p:nvSpPr>
          <p:cNvPr id="3" name="Slide Number Placeholder 2"/>
          <p:cNvSpPr>
            <a:spLocks noGrp="1"/>
          </p:cNvSpPr>
          <p:nvPr>
            <p:ph type="sldNum" sz="quarter" idx="12"/>
          </p:nvPr>
        </p:nvSpPr>
        <p:spPr/>
        <p:txBody>
          <a:bodyPr/>
          <a:lstStyle/>
          <a:p>
            <a:fld id="{E5445004-F4FB-5345-992E-498B4C43F562}" type="slidenum">
              <a:rPr lang="en-US" smtClean="0"/>
              <a:t>340</a:t>
            </a:fld>
            <a:endParaRPr lang="en-US"/>
          </a:p>
        </p:txBody>
      </p:sp>
      <p:pic>
        <p:nvPicPr>
          <p:cNvPr id="13" name="Picture 12" descr="latex-image-1.pdf"/>
          <p:cNvPicPr>
            <a:picLocks noChangeAspect="1"/>
          </p:cNvPicPr>
          <p:nvPr/>
        </p:nvPicPr>
        <p:blipFill rotWithShape="1">
          <a:blip r:embed="rId2">
            <a:extLst>
              <a:ext uri="{28A0092B-C50C-407E-A947-70E740481C1C}">
                <a14:useLocalDpi xmlns:a14="http://schemas.microsoft.com/office/drawing/2010/main"/>
              </a:ext>
            </a:extLst>
          </a:blip>
          <a:srcRect b="50801"/>
          <a:stretch/>
        </p:blipFill>
        <p:spPr>
          <a:xfrm>
            <a:off x="3129287" y="3885701"/>
            <a:ext cx="6014713" cy="972186"/>
          </a:xfrm>
          <a:prstGeom prst="rect">
            <a:avLst/>
          </a:prstGeom>
        </p:spPr>
      </p:pic>
      <p:sp>
        <p:nvSpPr>
          <p:cNvPr id="14" name="Text Placeholder 3"/>
          <p:cNvSpPr txBox="1">
            <a:spLocks/>
          </p:cNvSpPr>
          <p:nvPr/>
        </p:nvSpPr>
        <p:spPr>
          <a:xfrm>
            <a:off x="457200" y="3352073"/>
            <a:ext cx="2672087" cy="3295333"/>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514350" indent="-514350">
              <a:buFont typeface="+mj-lt"/>
              <a:buAutoNum type="arabicPeriod" startAt="3"/>
            </a:pPr>
            <a:r>
              <a:rPr lang="en-US" sz="2300" dirty="0"/>
              <a:t>Compute derivative </a:t>
            </a:r>
            <a:r>
              <a:rPr lang="en-US" sz="2300" b="1" dirty="0">
                <a:solidFill>
                  <a:srgbClr val="008000"/>
                </a:solidFill>
              </a:rPr>
              <a:t>by hand </a:t>
            </a:r>
            <a:r>
              <a:rPr lang="en-US" sz="2300" dirty="0"/>
              <a:t>using the chain rule</a:t>
            </a:r>
          </a:p>
          <a:p>
            <a:pPr marL="514350" indent="-514350">
              <a:buFont typeface="+mj-lt"/>
              <a:buAutoNum type="arabicPeriod" startAt="3"/>
            </a:pPr>
            <a:r>
              <a:rPr lang="en-US" sz="2300" dirty="0">
                <a:solidFill>
                  <a:srgbClr val="FFFFFF"/>
                </a:solidFill>
              </a:rPr>
              <a:t>Replace </a:t>
            </a:r>
            <a:r>
              <a:rPr lang="en-US" sz="2300" b="1" dirty="0" smtClean="0">
                <a:solidFill>
                  <a:srgbClr val="FFFFFF"/>
                </a:solidFill>
              </a:rPr>
              <a:t>exact inference </a:t>
            </a:r>
            <a:r>
              <a:rPr lang="en-US" sz="2300" dirty="0">
                <a:solidFill>
                  <a:srgbClr val="FFFFFF"/>
                </a:solidFill>
              </a:rPr>
              <a:t>by </a:t>
            </a:r>
            <a:r>
              <a:rPr lang="en-US" sz="2300" b="1" dirty="0">
                <a:solidFill>
                  <a:srgbClr val="FFFFFF"/>
                </a:solidFill>
              </a:rPr>
              <a:t>approximate inference</a:t>
            </a:r>
          </a:p>
        </p:txBody>
      </p:sp>
      <p:pic>
        <p:nvPicPr>
          <p:cNvPr id="16" name="Picture 15" descr="large-hill-climbing.pdf"/>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8228497" y="2350412"/>
            <a:ext cx="753664" cy="585059"/>
          </a:xfrm>
          <a:prstGeom prst="rect">
            <a:avLst/>
          </a:prstGeom>
          <a:ln>
            <a:solidFill>
              <a:schemeClr val="tx1"/>
            </a:solidFill>
          </a:ln>
        </p:spPr>
      </p:pic>
      <p:pic>
        <p:nvPicPr>
          <p:cNvPr id="17" name="Picture 16" descr="latex-image-1.pd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635014" y="2334028"/>
            <a:ext cx="3076911" cy="805626"/>
          </a:xfrm>
          <a:prstGeom prst="rect">
            <a:avLst/>
          </a:prstGeom>
        </p:spPr>
      </p:pic>
      <p:pic>
        <p:nvPicPr>
          <p:cNvPr id="11" name="Picture 10" descr="latex-image-1.pdf"/>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4477896" y="1309402"/>
            <a:ext cx="3204842" cy="860297"/>
          </a:xfrm>
          <a:prstGeom prst="rect">
            <a:avLst/>
          </a:prstGeom>
        </p:spPr>
      </p:pic>
    </p:spTree>
    <p:extLst>
      <p:ext uri="{BB962C8B-B14F-4D97-AF65-F5344CB8AC3E}">
        <p14:creationId xmlns:p14="http://schemas.microsoft.com/office/powerpoint/2010/main" val="108896525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6"/>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4">
                                            <p:txEl>
                                              <p:pRg st="0" end="0"/>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4">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Conditional Log-likelihood Training</a:t>
            </a:r>
            <a:endParaRPr lang="en-US" dirty="0"/>
          </a:p>
        </p:txBody>
      </p:sp>
      <p:sp>
        <p:nvSpPr>
          <p:cNvPr id="4" name="Text Placeholder 3"/>
          <p:cNvSpPr>
            <a:spLocks noGrp="1"/>
          </p:cNvSpPr>
          <p:nvPr>
            <p:ph idx="1"/>
          </p:nvPr>
        </p:nvSpPr>
        <p:spPr>
          <a:xfrm>
            <a:off x="457200" y="1210761"/>
            <a:ext cx="3929039" cy="2753182"/>
          </a:xfrm>
        </p:spPr>
        <p:txBody>
          <a:bodyPr>
            <a:normAutofit/>
          </a:bodyPr>
          <a:lstStyle/>
          <a:p>
            <a:pPr marL="514350" indent="-514350">
              <a:buFont typeface="+mj-lt"/>
              <a:buAutoNum type="arabicPeriod"/>
            </a:pPr>
            <a:r>
              <a:rPr lang="en-US" sz="2300" dirty="0" smtClean="0"/>
              <a:t>Choose </a:t>
            </a:r>
            <a:r>
              <a:rPr lang="en-US" sz="2300" b="1" dirty="0" smtClean="0"/>
              <a:t>model </a:t>
            </a:r>
            <a:br>
              <a:rPr lang="en-US" sz="2300" b="1" dirty="0" smtClean="0"/>
            </a:br>
            <a:r>
              <a:rPr lang="en-US" sz="1800" dirty="0" smtClean="0"/>
              <a:t>Such that derivative in #3 is easy</a:t>
            </a:r>
          </a:p>
          <a:p>
            <a:pPr marL="514350" indent="-514350">
              <a:buFont typeface="+mj-lt"/>
              <a:buAutoNum type="arabicPeriod"/>
            </a:pPr>
            <a:r>
              <a:rPr lang="en-US" sz="2300" dirty="0" smtClean="0"/>
              <a:t>Choose </a:t>
            </a:r>
            <a:r>
              <a:rPr lang="en-US" sz="2300" b="1" dirty="0"/>
              <a:t>o</a:t>
            </a:r>
            <a:r>
              <a:rPr lang="en-US" sz="2300" b="1" dirty="0" smtClean="0"/>
              <a:t>bjective</a:t>
            </a:r>
            <a:r>
              <a:rPr lang="en-US" sz="2300" b="1" dirty="0"/>
              <a:t>: </a:t>
            </a:r>
            <a:br>
              <a:rPr lang="en-US" sz="2300" b="1" dirty="0"/>
            </a:br>
            <a:r>
              <a:rPr lang="en-US" sz="1800" dirty="0" smtClean="0"/>
              <a:t>Assign </a:t>
            </a:r>
            <a:r>
              <a:rPr lang="en-US" sz="1800" dirty="0"/>
              <a:t>high probability to </a:t>
            </a:r>
            <a:r>
              <a:rPr lang="en-US" sz="1800" dirty="0" smtClean="0"/>
              <a:t>the things </a:t>
            </a:r>
            <a:r>
              <a:rPr lang="en-US" sz="1800" dirty="0"/>
              <a:t>we observe and low probability to everything </a:t>
            </a:r>
            <a:r>
              <a:rPr lang="en-US" sz="1800" dirty="0" smtClean="0"/>
              <a:t>else</a:t>
            </a:r>
          </a:p>
        </p:txBody>
      </p:sp>
      <p:sp>
        <p:nvSpPr>
          <p:cNvPr id="3" name="Slide Number Placeholder 2"/>
          <p:cNvSpPr>
            <a:spLocks noGrp="1"/>
          </p:cNvSpPr>
          <p:nvPr>
            <p:ph type="sldNum" sz="quarter" idx="12"/>
          </p:nvPr>
        </p:nvSpPr>
        <p:spPr/>
        <p:txBody>
          <a:bodyPr/>
          <a:lstStyle/>
          <a:p>
            <a:fld id="{E5445004-F4FB-5345-992E-498B4C43F562}" type="slidenum">
              <a:rPr lang="en-US" smtClean="0"/>
              <a:t>341</a:t>
            </a:fld>
            <a:endParaRPr lang="en-US"/>
          </a:p>
        </p:txBody>
      </p:sp>
      <p:pic>
        <p:nvPicPr>
          <p:cNvPr id="12" name="Picture 11" descr="latex-image-1.pdf"/>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635014" y="2334028"/>
            <a:ext cx="3076911" cy="805626"/>
          </a:xfrm>
          <a:prstGeom prst="rect">
            <a:avLst/>
          </a:prstGeom>
        </p:spPr>
      </p:pic>
      <p:sp>
        <p:nvSpPr>
          <p:cNvPr id="14" name="Text Placeholder 3"/>
          <p:cNvSpPr txBox="1">
            <a:spLocks/>
          </p:cNvSpPr>
          <p:nvPr/>
        </p:nvSpPr>
        <p:spPr>
          <a:xfrm>
            <a:off x="457200" y="3352073"/>
            <a:ext cx="2672087" cy="3295333"/>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514350" indent="-514350">
              <a:buFont typeface="+mj-lt"/>
              <a:buAutoNum type="arabicPeriod" startAt="3"/>
            </a:pPr>
            <a:r>
              <a:rPr lang="en-US" sz="2300" dirty="0" smtClean="0"/>
              <a:t>Compute derivative </a:t>
            </a:r>
            <a:r>
              <a:rPr lang="en-US" sz="2300" b="1" dirty="0" smtClean="0">
                <a:solidFill>
                  <a:srgbClr val="008000"/>
                </a:solidFill>
              </a:rPr>
              <a:t>by hand </a:t>
            </a:r>
            <a:r>
              <a:rPr lang="en-US" sz="2300" dirty="0" smtClean="0"/>
              <a:t>using the chain rule</a:t>
            </a:r>
          </a:p>
          <a:p>
            <a:pPr marL="514350" indent="-514350">
              <a:buFont typeface="+mj-lt"/>
              <a:buAutoNum type="arabicPeriod" startAt="3"/>
            </a:pPr>
            <a:r>
              <a:rPr lang="en-US" sz="2300" dirty="0" smtClean="0"/>
              <a:t>Replace </a:t>
            </a:r>
            <a:r>
              <a:rPr lang="en-US" sz="2300" b="1" dirty="0" smtClean="0">
                <a:solidFill>
                  <a:srgbClr val="0000FF"/>
                </a:solidFill>
              </a:rPr>
              <a:t>exact inference </a:t>
            </a:r>
            <a:r>
              <a:rPr lang="en-US" sz="2300" dirty="0" smtClean="0"/>
              <a:t>by </a:t>
            </a:r>
            <a:r>
              <a:rPr lang="en-US" sz="2300" b="1" dirty="0" smtClean="0">
                <a:solidFill>
                  <a:srgbClr val="FF0000"/>
                </a:solidFill>
              </a:rPr>
              <a:t>approximate inference</a:t>
            </a:r>
            <a:endParaRPr lang="en-US" sz="2300" b="1" dirty="0">
              <a:solidFill>
                <a:srgbClr val="FF0000"/>
              </a:solidFill>
            </a:endParaRPr>
          </a:p>
        </p:txBody>
      </p:sp>
      <p:pic>
        <p:nvPicPr>
          <p:cNvPr id="16" name="Picture 15" descr="large-hill-climbing.pdf"/>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8228497" y="2350412"/>
            <a:ext cx="753664" cy="585059"/>
          </a:xfrm>
          <a:prstGeom prst="rect">
            <a:avLst/>
          </a:prstGeom>
          <a:ln>
            <a:solidFill>
              <a:schemeClr val="tx1"/>
            </a:solidFill>
          </a:ln>
        </p:spPr>
      </p:pic>
      <p:pic>
        <p:nvPicPr>
          <p:cNvPr id="5" name="Picture 4" descr="latex-image-1.pd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504081" y="1322497"/>
            <a:ext cx="4254834" cy="830880"/>
          </a:xfrm>
          <a:prstGeom prst="rect">
            <a:avLst/>
          </a:prstGeom>
        </p:spPr>
      </p:pic>
      <p:pic>
        <p:nvPicPr>
          <p:cNvPr id="19" name="Picture 18" descr="latex-image-1.pdf"/>
          <p:cNvPicPr>
            <a:picLocks noChangeAspect="1"/>
          </p:cNvPicPr>
          <p:nvPr/>
        </p:nvPicPr>
        <p:blipFill rotWithShape="1">
          <a:blip r:embed="rId5">
            <a:extLst>
              <a:ext uri="{28A0092B-C50C-407E-A947-70E740481C1C}">
                <a14:useLocalDpi xmlns:a14="http://schemas.microsoft.com/office/drawing/2010/main"/>
              </a:ext>
            </a:extLst>
          </a:blip>
          <a:srcRect b="50801"/>
          <a:stretch/>
        </p:blipFill>
        <p:spPr>
          <a:xfrm>
            <a:off x="3129287" y="3885701"/>
            <a:ext cx="6014713" cy="972186"/>
          </a:xfrm>
          <a:prstGeom prst="rect">
            <a:avLst/>
          </a:prstGeom>
        </p:spPr>
      </p:pic>
      <p:sp>
        <p:nvSpPr>
          <p:cNvPr id="15" name="Content Placeholder 4"/>
          <p:cNvSpPr txBox="1">
            <a:spLocks/>
          </p:cNvSpPr>
          <p:nvPr/>
        </p:nvSpPr>
        <p:spPr>
          <a:xfrm>
            <a:off x="6994434" y="4013829"/>
            <a:ext cx="940077" cy="713117"/>
          </a:xfrm>
          <a:prstGeom prst="rect">
            <a:avLst/>
          </a:prstGeom>
          <a:noFill/>
          <a:ln w="38100" cmpd="sng">
            <a:solidFill>
              <a:srgbClr val="0000FF"/>
            </a:solidFill>
          </a:ln>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endParaRPr lang="en-US" sz="2600" dirty="0"/>
          </a:p>
        </p:txBody>
      </p:sp>
      <p:sp>
        <p:nvSpPr>
          <p:cNvPr id="17" name="Content Placeholder 4"/>
          <p:cNvSpPr txBox="1">
            <a:spLocks/>
          </p:cNvSpPr>
          <p:nvPr/>
        </p:nvSpPr>
        <p:spPr>
          <a:xfrm>
            <a:off x="6994434" y="5004248"/>
            <a:ext cx="940077" cy="713117"/>
          </a:xfrm>
          <a:prstGeom prst="rect">
            <a:avLst/>
          </a:prstGeom>
          <a:noFill/>
          <a:ln w="38100" cmpd="sng">
            <a:solidFill>
              <a:srgbClr val="FF0000"/>
            </a:solidFill>
          </a:ln>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endParaRPr lang="en-US" sz="2600" dirty="0"/>
          </a:p>
        </p:txBody>
      </p:sp>
      <p:sp>
        <p:nvSpPr>
          <p:cNvPr id="18" name="Content Placeholder 4"/>
          <p:cNvSpPr txBox="1">
            <a:spLocks/>
          </p:cNvSpPr>
          <p:nvPr/>
        </p:nvSpPr>
        <p:spPr>
          <a:xfrm>
            <a:off x="3692297" y="5030436"/>
            <a:ext cx="536823" cy="713117"/>
          </a:xfrm>
          <a:prstGeom prst="rect">
            <a:avLst/>
          </a:prstGeom>
          <a:noFill/>
          <a:ln w="38100" cmpd="sng">
            <a:solidFill>
              <a:srgbClr val="FF0000"/>
            </a:solidFill>
          </a:ln>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endParaRPr lang="en-US" sz="2600" dirty="0"/>
          </a:p>
        </p:txBody>
      </p:sp>
      <p:pic>
        <p:nvPicPr>
          <p:cNvPr id="20" name="Picture 19" descr="latex-image-1.pdf"/>
          <p:cNvPicPr>
            <a:picLocks noChangeAspect="1"/>
          </p:cNvPicPr>
          <p:nvPr/>
        </p:nvPicPr>
        <p:blipFill rotWithShape="1">
          <a:blip r:embed="rId5">
            <a:extLst>
              <a:ext uri="{28A0092B-C50C-407E-A947-70E740481C1C}">
                <a14:useLocalDpi xmlns:a14="http://schemas.microsoft.com/office/drawing/2010/main"/>
              </a:ext>
            </a:extLst>
          </a:blip>
          <a:srcRect t="48775"/>
          <a:stretch/>
        </p:blipFill>
        <p:spPr>
          <a:xfrm>
            <a:off x="3142380" y="4875351"/>
            <a:ext cx="6014713" cy="1012236"/>
          </a:xfrm>
          <a:prstGeom prst="rect">
            <a:avLst/>
          </a:prstGeom>
        </p:spPr>
      </p:pic>
      <p:grpSp>
        <p:nvGrpSpPr>
          <p:cNvPr id="21" name="Group 20"/>
          <p:cNvGrpSpPr/>
          <p:nvPr/>
        </p:nvGrpSpPr>
        <p:grpSpPr>
          <a:xfrm>
            <a:off x="-346706" y="-185092"/>
            <a:ext cx="1272462" cy="1557344"/>
            <a:chOff x="4212163" y="3282271"/>
            <a:chExt cx="3459899" cy="4276343"/>
          </a:xfrm>
        </p:grpSpPr>
        <p:sp>
          <p:nvSpPr>
            <p:cNvPr id="22" name="Oval 21"/>
            <p:cNvSpPr/>
            <p:nvPr/>
          </p:nvSpPr>
          <p:spPr>
            <a:xfrm rot="18911076">
              <a:off x="4212163" y="3282271"/>
              <a:ext cx="2861834" cy="4276343"/>
            </a:xfrm>
            <a:prstGeom prst="ellipse">
              <a:avLst/>
            </a:prstGeom>
            <a:solidFill>
              <a:srgbClr val="FF0000">
                <a:alpha val="59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TextBox 22"/>
            <p:cNvSpPr txBox="1"/>
            <p:nvPr/>
          </p:nvSpPr>
          <p:spPr>
            <a:xfrm>
              <a:off x="4852129" y="5417178"/>
              <a:ext cx="2819933" cy="792673"/>
            </a:xfrm>
            <a:prstGeom prst="rect">
              <a:avLst/>
            </a:prstGeom>
            <a:noFill/>
          </p:spPr>
          <p:txBody>
            <a:bodyPr wrap="square" rtlCol="0" anchor="t">
              <a:noAutofit/>
            </a:bodyPr>
            <a:lstStyle/>
            <a:p>
              <a:pPr algn="ctr"/>
              <a:r>
                <a:rPr lang="en-US" sz="1000" b="1" dirty="0"/>
                <a:t>Machine </a:t>
              </a:r>
              <a:r>
                <a:rPr lang="en-US" sz="1000" b="1" dirty="0" smtClean="0"/>
                <a:t>Learning</a:t>
              </a:r>
              <a:endParaRPr lang="en-US" sz="1000" dirty="0"/>
            </a:p>
          </p:txBody>
        </p:sp>
      </p:grpSp>
      <p:sp>
        <p:nvSpPr>
          <p:cNvPr id="24" name="Content Placeholder 2"/>
          <p:cNvSpPr txBox="1">
            <a:spLocks/>
          </p:cNvSpPr>
          <p:nvPr/>
        </p:nvSpPr>
        <p:spPr>
          <a:xfrm>
            <a:off x="3363492" y="5965603"/>
            <a:ext cx="4348433" cy="876896"/>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vert="horz" lIns="91440" tIns="45720" rIns="91440" bIns="45720" rtlCol="0">
            <a:normAutofit fontScale="77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600" dirty="0" smtClean="0"/>
              <a:t>We can </a:t>
            </a:r>
            <a:r>
              <a:rPr lang="en-US" sz="2600" b="1" dirty="0" smtClean="0"/>
              <a:t>approximate</a:t>
            </a:r>
            <a:r>
              <a:rPr lang="en-US" sz="2600" dirty="0" smtClean="0"/>
              <a:t> the </a:t>
            </a:r>
            <a:br>
              <a:rPr lang="en-US" sz="2600" dirty="0" smtClean="0"/>
            </a:br>
            <a:r>
              <a:rPr lang="en-US" sz="2600" b="1" dirty="0" smtClean="0">
                <a:solidFill>
                  <a:srgbClr val="0000FF"/>
                </a:solidFill>
              </a:rPr>
              <a:t>factor </a:t>
            </a:r>
            <a:r>
              <a:rPr lang="en-US" sz="2600" b="1" dirty="0" err="1" smtClean="0">
                <a:solidFill>
                  <a:srgbClr val="0000FF"/>
                </a:solidFill>
              </a:rPr>
              <a:t>marginals</a:t>
            </a:r>
            <a:r>
              <a:rPr lang="en-US" sz="2600" b="1" dirty="0" smtClean="0">
                <a:solidFill>
                  <a:srgbClr val="0000FF"/>
                </a:solidFill>
              </a:rPr>
              <a:t> </a:t>
            </a:r>
            <a:r>
              <a:rPr lang="en-US" sz="2600" dirty="0" smtClean="0"/>
              <a:t>by the (normalized) </a:t>
            </a:r>
            <a:br>
              <a:rPr lang="en-US" sz="2600" dirty="0" smtClean="0"/>
            </a:br>
            <a:r>
              <a:rPr lang="en-US" sz="2600" b="1" dirty="0" smtClean="0">
                <a:solidFill>
                  <a:srgbClr val="FF0000"/>
                </a:solidFill>
              </a:rPr>
              <a:t>factor beliefs</a:t>
            </a:r>
            <a:r>
              <a:rPr lang="en-US" sz="2600" dirty="0" smtClean="0">
                <a:solidFill>
                  <a:srgbClr val="FF0000"/>
                </a:solidFill>
              </a:rPr>
              <a:t> </a:t>
            </a:r>
            <a:r>
              <a:rPr lang="en-US" sz="2600" dirty="0"/>
              <a:t>f</a:t>
            </a:r>
            <a:r>
              <a:rPr lang="en-US" sz="2600" dirty="0" smtClean="0"/>
              <a:t>rom BP!</a:t>
            </a:r>
            <a:endParaRPr lang="en-US" sz="2600" dirty="0"/>
          </a:p>
          <a:p>
            <a:pPr marL="0" indent="0">
              <a:buNone/>
            </a:pPr>
            <a:endParaRPr lang="en-US" sz="2600" dirty="0"/>
          </a:p>
        </p:txBody>
      </p:sp>
    </p:spTree>
    <p:extLst>
      <p:ext uri="{BB962C8B-B14F-4D97-AF65-F5344CB8AC3E}">
        <p14:creationId xmlns:p14="http://schemas.microsoft.com/office/powerpoint/2010/main" val="264669121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xEl>
                                              <p:pRg st="1" end="1"/>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0"/>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5"/>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7"/>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8"/>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2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animBg="1"/>
      <p:bldP spid="17" grpId="0" animBg="1"/>
      <p:bldP spid="18" grpId="0" animBg="1"/>
      <p:bldP spid="24" grpId="0" animBg="1"/>
    </p:bldLst>
  </p:timing>
</p:sld>
</file>

<file path=ppt/slides/slide3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3200" dirty="0" smtClean="0"/>
              <a:t>Stochastic Gradient Descent</a:t>
            </a:r>
            <a:endParaRPr lang="en-US" sz="3200" dirty="0"/>
          </a:p>
        </p:txBody>
      </p:sp>
      <p:sp>
        <p:nvSpPr>
          <p:cNvPr id="3" name="Content Placeholder 2"/>
          <p:cNvSpPr>
            <a:spLocks noGrp="1"/>
          </p:cNvSpPr>
          <p:nvPr>
            <p:ph idx="1"/>
          </p:nvPr>
        </p:nvSpPr>
        <p:spPr/>
        <p:txBody>
          <a:bodyPr>
            <a:normAutofit fontScale="92500" lnSpcReduction="20000"/>
          </a:bodyPr>
          <a:lstStyle/>
          <a:p>
            <a:pPr marL="0" indent="0">
              <a:buNone/>
            </a:pPr>
            <a:r>
              <a:rPr lang="en-US" b="1" dirty="0" smtClean="0"/>
              <a:t>Input: </a:t>
            </a:r>
          </a:p>
          <a:p>
            <a:pPr lvl="1"/>
            <a:r>
              <a:rPr lang="en-US" dirty="0" smtClean="0"/>
              <a:t>Training data, </a:t>
            </a:r>
            <a:r>
              <a:rPr lang="en-US" dirty="0" smtClean="0">
                <a:latin typeface="Times New Roman"/>
                <a:cs typeface="Times New Roman"/>
              </a:rPr>
              <a:t>{(</a:t>
            </a:r>
            <a:r>
              <a:rPr lang="en-US" i="1" dirty="0" smtClean="0">
                <a:latin typeface="Times New Roman"/>
                <a:cs typeface="Times New Roman"/>
              </a:rPr>
              <a:t>x</a:t>
            </a:r>
            <a:r>
              <a:rPr lang="en-US" i="1" baseline="30000" dirty="0">
                <a:latin typeface="Times New Roman"/>
                <a:cs typeface="Times New Roman"/>
              </a:rPr>
              <a:t>(</a:t>
            </a:r>
            <a:r>
              <a:rPr lang="en-US" i="1" baseline="30000" dirty="0" err="1">
                <a:latin typeface="Times New Roman"/>
                <a:cs typeface="Times New Roman"/>
              </a:rPr>
              <a:t>i</a:t>
            </a:r>
            <a:r>
              <a:rPr lang="en-US" i="1" baseline="30000" dirty="0">
                <a:latin typeface="Times New Roman"/>
                <a:cs typeface="Times New Roman"/>
              </a:rPr>
              <a:t>)</a:t>
            </a:r>
            <a:r>
              <a:rPr lang="en-US" i="1" dirty="0">
                <a:latin typeface="Times New Roman"/>
                <a:cs typeface="Times New Roman"/>
              </a:rPr>
              <a:t>, y</a:t>
            </a:r>
            <a:r>
              <a:rPr lang="en-US" i="1" baseline="30000" dirty="0">
                <a:latin typeface="Times New Roman"/>
                <a:cs typeface="Times New Roman"/>
              </a:rPr>
              <a:t>(</a:t>
            </a:r>
            <a:r>
              <a:rPr lang="en-US" i="1" baseline="30000" dirty="0" err="1">
                <a:latin typeface="Times New Roman"/>
                <a:cs typeface="Times New Roman"/>
              </a:rPr>
              <a:t>i</a:t>
            </a:r>
            <a:r>
              <a:rPr lang="en-US" i="1" baseline="30000" dirty="0" smtClean="0">
                <a:latin typeface="Times New Roman"/>
                <a:cs typeface="Times New Roman"/>
              </a:rPr>
              <a:t>)</a:t>
            </a:r>
            <a:r>
              <a:rPr lang="en-US" dirty="0" smtClean="0">
                <a:latin typeface="Times New Roman"/>
                <a:cs typeface="Times New Roman"/>
              </a:rPr>
              <a:t>) : 1 ≤ </a:t>
            </a:r>
            <a:r>
              <a:rPr lang="en-US" i="1" dirty="0" err="1" smtClean="0">
                <a:latin typeface="Times New Roman"/>
                <a:cs typeface="Times New Roman"/>
              </a:rPr>
              <a:t>i</a:t>
            </a:r>
            <a:r>
              <a:rPr lang="en-US" dirty="0" smtClean="0">
                <a:latin typeface="Times New Roman"/>
                <a:cs typeface="Times New Roman"/>
              </a:rPr>
              <a:t> </a:t>
            </a:r>
            <a:r>
              <a:rPr lang="en-US" dirty="0">
                <a:latin typeface="Times New Roman"/>
                <a:cs typeface="Times New Roman"/>
              </a:rPr>
              <a:t>≤</a:t>
            </a:r>
            <a:r>
              <a:rPr lang="en-US" dirty="0" smtClean="0">
                <a:latin typeface="Times New Roman"/>
                <a:cs typeface="Times New Roman"/>
              </a:rPr>
              <a:t> </a:t>
            </a:r>
            <a:r>
              <a:rPr lang="en-US" i="1" dirty="0" smtClean="0">
                <a:latin typeface="Times New Roman"/>
                <a:cs typeface="Times New Roman"/>
              </a:rPr>
              <a:t>N</a:t>
            </a:r>
            <a:r>
              <a:rPr lang="en-US" dirty="0" smtClean="0">
                <a:latin typeface="Times New Roman"/>
                <a:cs typeface="Times New Roman"/>
              </a:rPr>
              <a:t> }</a:t>
            </a:r>
            <a:endParaRPr lang="en-US" dirty="0" smtClean="0"/>
          </a:p>
          <a:p>
            <a:pPr lvl="1"/>
            <a:r>
              <a:rPr lang="en-US" dirty="0" smtClean="0"/>
              <a:t>Initial model parameters, </a:t>
            </a:r>
            <a:r>
              <a:rPr lang="en-US" i="1" dirty="0" err="1" smtClean="0">
                <a:latin typeface="Times New Roman"/>
                <a:cs typeface="Times New Roman"/>
              </a:rPr>
              <a:t>θ</a:t>
            </a:r>
            <a:endParaRPr lang="en-US" i="1" dirty="0" smtClean="0">
              <a:latin typeface="Times New Roman"/>
              <a:cs typeface="Times New Roman"/>
            </a:endParaRPr>
          </a:p>
          <a:p>
            <a:pPr marL="0" indent="0">
              <a:buNone/>
            </a:pPr>
            <a:r>
              <a:rPr lang="en-US" b="1" dirty="0" smtClean="0"/>
              <a:t>Output: </a:t>
            </a:r>
          </a:p>
          <a:p>
            <a:pPr lvl="1"/>
            <a:r>
              <a:rPr lang="en-US" dirty="0" smtClean="0"/>
              <a:t>Trained model parameters, </a:t>
            </a:r>
            <a:r>
              <a:rPr lang="en-US" i="1" dirty="0" err="1" smtClean="0">
                <a:latin typeface="Times New Roman"/>
                <a:cs typeface="Times New Roman"/>
              </a:rPr>
              <a:t>θ</a:t>
            </a:r>
            <a:r>
              <a:rPr lang="en-US" i="1" dirty="0" smtClean="0">
                <a:latin typeface="Times New Roman"/>
                <a:cs typeface="Times New Roman"/>
              </a:rPr>
              <a:t>.</a:t>
            </a:r>
            <a:endParaRPr lang="en-US" b="1" dirty="0" smtClean="0"/>
          </a:p>
          <a:p>
            <a:pPr marL="0" indent="0">
              <a:buNone/>
            </a:pPr>
            <a:endParaRPr lang="en-US" dirty="0" smtClean="0"/>
          </a:p>
          <a:p>
            <a:pPr marL="0" indent="0">
              <a:buNone/>
            </a:pPr>
            <a:r>
              <a:rPr lang="en-US" b="1" dirty="0" smtClean="0"/>
              <a:t>Algorithm:</a:t>
            </a:r>
          </a:p>
          <a:p>
            <a:pPr marL="0" indent="0">
              <a:buNone/>
            </a:pPr>
            <a:r>
              <a:rPr lang="en-US" dirty="0" smtClean="0"/>
              <a:t>   While not converged:</a:t>
            </a:r>
          </a:p>
          <a:p>
            <a:pPr lvl="1"/>
            <a:r>
              <a:rPr lang="en-US" dirty="0" smtClean="0"/>
              <a:t>Sample a training </a:t>
            </a:r>
            <a:r>
              <a:rPr lang="en-US" dirty="0"/>
              <a:t>example </a:t>
            </a:r>
            <a:r>
              <a:rPr lang="en-US" dirty="0">
                <a:latin typeface="Times New Roman"/>
                <a:cs typeface="Times New Roman"/>
              </a:rPr>
              <a:t>(</a:t>
            </a:r>
            <a:r>
              <a:rPr lang="en-US" i="1" dirty="0">
                <a:latin typeface="Times New Roman"/>
                <a:cs typeface="Times New Roman"/>
              </a:rPr>
              <a:t>x</a:t>
            </a:r>
            <a:r>
              <a:rPr lang="en-US" i="1" baseline="30000" dirty="0">
                <a:latin typeface="Times New Roman"/>
                <a:cs typeface="Times New Roman"/>
              </a:rPr>
              <a:t>(</a:t>
            </a:r>
            <a:r>
              <a:rPr lang="en-US" i="1" baseline="30000" dirty="0" err="1">
                <a:latin typeface="Times New Roman"/>
                <a:cs typeface="Times New Roman"/>
              </a:rPr>
              <a:t>i</a:t>
            </a:r>
            <a:r>
              <a:rPr lang="en-US" i="1" baseline="30000" dirty="0">
                <a:latin typeface="Times New Roman"/>
                <a:cs typeface="Times New Roman"/>
              </a:rPr>
              <a:t>)</a:t>
            </a:r>
            <a:r>
              <a:rPr lang="en-US" i="1" dirty="0">
                <a:latin typeface="Times New Roman"/>
                <a:cs typeface="Times New Roman"/>
              </a:rPr>
              <a:t>, y</a:t>
            </a:r>
            <a:r>
              <a:rPr lang="en-US" i="1" baseline="30000" dirty="0">
                <a:latin typeface="Times New Roman"/>
                <a:cs typeface="Times New Roman"/>
              </a:rPr>
              <a:t>(</a:t>
            </a:r>
            <a:r>
              <a:rPr lang="en-US" i="1" baseline="30000" dirty="0" err="1">
                <a:latin typeface="Times New Roman"/>
                <a:cs typeface="Times New Roman"/>
              </a:rPr>
              <a:t>i</a:t>
            </a:r>
            <a:r>
              <a:rPr lang="en-US" i="1" baseline="30000" dirty="0">
                <a:latin typeface="Times New Roman"/>
                <a:cs typeface="Times New Roman"/>
              </a:rPr>
              <a:t>)</a:t>
            </a:r>
            <a:r>
              <a:rPr lang="en-US" dirty="0" smtClean="0">
                <a:latin typeface="Times New Roman"/>
                <a:cs typeface="Times New Roman"/>
              </a:rPr>
              <a:t>)</a:t>
            </a:r>
            <a:endParaRPr lang="en-US" dirty="0" smtClean="0"/>
          </a:p>
          <a:p>
            <a:pPr lvl="1"/>
            <a:r>
              <a:rPr lang="en-US" dirty="0" smtClean="0"/>
              <a:t>Compute the </a:t>
            </a:r>
            <a:r>
              <a:rPr lang="en-US" dirty="0" smtClean="0">
                <a:solidFill>
                  <a:schemeClr val="accent1"/>
                </a:solidFill>
              </a:rPr>
              <a:t>gradient of </a:t>
            </a:r>
            <a:r>
              <a:rPr lang="en-US" dirty="0" smtClean="0">
                <a:solidFill>
                  <a:schemeClr val="accent1"/>
                </a:solidFill>
                <a:latin typeface="Times New Roman"/>
                <a:cs typeface="Times New Roman"/>
              </a:rPr>
              <a:t>log(</a:t>
            </a:r>
            <a:r>
              <a:rPr lang="en-US" i="1" dirty="0" err="1" smtClean="0">
                <a:solidFill>
                  <a:schemeClr val="accent1"/>
                </a:solidFill>
                <a:latin typeface="Times New Roman"/>
                <a:cs typeface="Times New Roman"/>
              </a:rPr>
              <a:t>p</a:t>
            </a:r>
            <a:r>
              <a:rPr lang="en-US" i="1" baseline="-25000" dirty="0" err="1" smtClean="0">
                <a:solidFill>
                  <a:schemeClr val="accent1"/>
                </a:solidFill>
                <a:latin typeface="Times New Roman"/>
                <a:cs typeface="Times New Roman"/>
              </a:rPr>
              <a:t>θ</a:t>
            </a:r>
            <a:r>
              <a:rPr lang="en-US" dirty="0" smtClean="0">
                <a:solidFill>
                  <a:schemeClr val="accent1"/>
                </a:solidFill>
                <a:latin typeface="Times New Roman"/>
                <a:cs typeface="Times New Roman"/>
              </a:rPr>
              <a:t>(</a:t>
            </a:r>
            <a:r>
              <a:rPr lang="en-US" i="1" dirty="0">
                <a:solidFill>
                  <a:schemeClr val="accent1"/>
                </a:solidFill>
                <a:latin typeface="Times New Roman"/>
                <a:cs typeface="Times New Roman"/>
              </a:rPr>
              <a:t>y</a:t>
            </a:r>
            <a:r>
              <a:rPr lang="en-US" i="1" baseline="30000" dirty="0">
                <a:solidFill>
                  <a:schemeClr val="accent1"/>
                </a:solidFill>
                <a:latin typeface="Times New Roman"/>
                <a:cs typeface="Times New Roman"/>
              </a:rPr>
              <a:t>(</a:t>
            </a:r>
            <a:r>
              <a:rPr lang="en-US" i="1" baseline="30000" dirty="0" err="1">
                <a:solidFill>
                  <a:schemeClr val="accent1"/>
                </a:solidFill>
                <a:latin typeface="Times New Roman"/>
                <a:cs typeface="Times New Roman"/>
              </a:rPr>
              <a:t>i</a:t>
            </a:r>
            <a:r>
              <a:rPr lang="en-US" i="1" baseline="30000" dirty="0" smtClean="0">
                <a:solidFill>
                  <a:schemeClr val="accent1"/>
                </a:solidFill>
                <a:latin typeface="Times New Roman"/>
                <a:cs typeface="Times New Roman"/>
              </a:rPr>
              <a:t>) </a:t>
            </a:r>
            <a:r>
              <a:rPr lang="en-US" i="1" dirty="0" smtClean="0">
                <a:solidFill>
                  <a:schemeClr val="accent1"/>
                </a:solidFill>
                <a:latin typeface="Times New Roman"/>
                <a:cs typeface="Times New Roman"/>
              </a:rPr>
              <a:t>| x</a:t>
            </a:r>
            <a:r>
              <a:rPr lang="en-US" i="1" baseline="30000" dirty="0" smtClean="0">
                <a:solidFill>
                  <a:schemeClr val="accent1"/>
                </a:solidFill>
                <a:latin typeface="Times New Roman"/>
                <a:cs typeface="Times New Roman"/>
              </a:rPr>
              <a:t>(</a:t>
            </a:r>
            <a:r>
              <a:rPr lang="en-US" i="1" baseline="30000" dirty="0" err="1" smtClean="0">
                <a:solidFill>
                  <a:schemeClr val="accent1"/>
                </a:solidFill>
                <a:latin typeface="Times New Roman"/>
                <a:cs typeface="Times New Roman"/>
              </a:rPr>
              <a:t>i</a:t>
            </a:r>
            <a:r>
              <a:rPr lang="en-US" i="1" baseline="30000" dirty="0" smtClean="0">
                <a:solidFill>
                  <a:schemeClr val="accent1"/>
                </a:solidFill>
                <a:latin typeface="Times New Roman"/>
                <a:cs typeface="Times New Roman"/>
              </a:rPr>
              <a:t>)</a:t>
            </a:r>
            <a:r>
              <a:rPr lang="en-US" dirty="0" smtClean="0">
                <a:solidFill>
                  <a:schemeClr val="accent1"/>
                </a:solidFill>
                <a:latin typeface="Times New Roman"/>
                <a:cs typeface="Times New Roman"/>
              </a:rPr>
              <a:t>))</a:t>
            </a:r>
            <a:r>
              <a:rPr lang="en-US" i="1" dirty="0" smtClean="0">
                <a:solidFill>
                  <a:schemeClr val="accent1"/>
                </a:solidFill>
                <a:latin typeface="Times New Roman"/>
                <a:cs typeface="Times New Roman"/>
              </a:rPr>
              <a:t> </a:t>
            </a:r>
            <a:r>
              <a:rPr lang="en-US" dirty="0" smtClean="0"/>
              <a:t>with respect to our model parameters </a:t>
            </a:r>
            <a:r>
              <a:rPr lang="en-US" i="1" dirty="0" err="1" smtClean="0">
                <a:latin typeface="Times New Roman"/>
                <a:cs typeface="Times New Roman"/>
              </a:rPr>
              <a:t>θ</a:t>
            </a:r>
            <a:r>
              <a:rPr lang="en-US" dirty="0" smtClean="0"/>
              <a:t>. </a:t>
            </a:r>
          </a:p>
          <a:p>
            <a:pPr lvl="1"/>
            <a:r>
              <a:rPr lang="en-US" dirty="0" smtClean="0"/>
              <a:t>Take a (small) step in the direction of the gradient.</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342</a:t>
            </a:fld>
            <a:endParaRPr lang="en-US"/>
          </a:p>
        </p:txBody>
      </p:sp>
      <p:grpSp>
        <p:nvGrpSpPr>
          <p:cNvPr id="5" name="Group 4"/>
          <p:cNvGrpSpPr/>
          <p:nvPr/>
        </p:nvGrpSpPr>
        <p:grpSpPr>
          <a:xfrm>
            <a:off x="-346706" y="-185092"/>
            <a:ext cx="1272462" cy="1557344"/>
            <a:chOff x="4212163" y="3282271"/>
            <a:chExt cx="3459899" cy="4276343"/>
          </a:xfrm>
        </p:grpSpPr>
        <p:sp>
          <p:nvSpPr>
            <p:cNvPr id="6" name="Oval 5"/>
            <p:cNvSpPr/>
            <p:nvPr/>
          </p:nvSpPr>
          <p:spPr>
            <a:xfrm rot="18911076">
              <a:off x="4212163" y="3282271"/>
              <a:ext cx="2861834" cy="4276343"/>
            </a:xfrm>
            <a:prstGeom prst="ellipse">
              <a:avLst/>
            </a:prstGeom>
            <a:solidFill>
              <a:srgbClr val="FF0000">
                <a:alpha val="59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7" name="TextBox 6"/>
            <p:cNvSpPr txBox="1"/>
            <p:nvPr/>
          </p:nvSpPr>
          <p:spPr>
            <a:xfrm>
              <a:off x="4852129" y="5417178"/>
              <a:ext cx="2819933" cy="792673"/>
            </a:xfrm>
            <a:prstGeom prst="rect">
              <a:avLst/>
            </a:prstGeom>
            <a:noFill/>
          </p:spPr>
          <p:txBody>
            <a:bodyPr wrap="square" rtlCol="0" anchor="t">
              <a:noAutofit/>
            </a:bodyPr>
            <a:lstStyle/>
            <a:p>
              <a:pPr algn="ctr"/>
              <a:r>
                <a:rPr lang="en-US" sz="1000" b="1" dirty="0"/>
                <a:t>Machine </a:t>
              </a:r>
              <a:r>
                <a:rPr lang="en-US" sz="1000" b="1" dirty="0" smtClean="0"/>
                <a:t>Learning</a:t>
              </a:r>
              <a:endParaRPr lang="en-US" sz="1000" dirty="0"/>
            </a:p>
          </p:txBody>
        </p:sp>
      </p:grpSp>
    </p:spTree>
    <p:extLst>
      <p:ext uri="{BB962C8B-B14F-4D97-AF65-F5344CB8AC3E}">
        <p14:creationId xmlns:p14="http://schemas.microsoft.com/office/powerpoint/2010/main" val="2658344933"/>
      </p:ext>
    </p:extLst>
  </p:cSld>
  <p:clrMapOvr>
    <a:masterClrMapping/>
  </p:clrMapOvr>
  <mc:AlternateContent xmlns:mc="http://schemas.openxmlformats.org/markup-compatibility/2006">
    <mc:Choice xmlns:p14="http://schemas.microsoft.com/office/powerpoint/2010/main" Requires="p14">
      <p:transition spd="slow" p14:dur="2000"/>
    </mc:Choice>
    <mc:Fallback>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3" end="3"/>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3">
                                            <p:txEl>
                                              <p:pRg st="4" end="4"/>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3">
                                            <p:txEl>
                                              <p:pRg st="6" end="6"/>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3">
                                            <p:txEl>
                                              <p:pRg st="7" end="7"/>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8" end="8"/>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9" end="9"/>
                                            </p:txEl>
                                          </p:spTgt>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3">
                                            <p:txEl>
                                              <p:pRg st="10" end="10"/>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600" dirty="0" smtClean="0"/>
              <a:t>What’s wrong with the usual approach?</a:t>
            </a:r>
            <a:endParaRPr lang="en-US" sz="3600" dirty="0"/>
          </a:p>
        </p:txBody>
      </p:sp>
      <p:sp>
        <p:nvSpPr>
          <p:cNvPr id="3" name="Content Placeholder 2"/>
          <p:cNvSpPr>
            <a:spLocks noGrp="1"/>
          </p:cNvSpPr>
          <p:nvPr>
            <p:ph idx="1"/>
          </p:nvPr>
        </p:nvSpPr>
        <p:spPr>
          <a:xfrm>
            <a:off x="0" y="1310376"/>
            <a:ext cx="9144000" cy="5547624"/>
          </a:xfrm>
          <a:solidFill>
            <a:schemeClr val="tx1"/>
          </a:solidFill>
        </p:spPr>
        <p:txBody>
          <a:bodyPr lIns="457200" tIns="457200" rIns="457200" bIns="457200">
            <a:normAutofit/>
          </a:bodyPr>
          <a:lstStyle/>
          <a:p>
            <a:pPr marL="0" indent="0" algn="ctr">
              <a:buNone/>
            </a:pPr>
            <a:r>
              <a:rPr lang="en-US" b="1" dirty="0" smtClean="0">
                <a:solidFill>
                  <a:schemeClr val="bg1"/>
                </a:solidFill>
              </a:rPr>
              <a:t>If you add too many factors, your predictions might get worse!</a:t>
            </a:r>
          </a:p>
          <a:p>
            <a:r>
              <a:rPr lang="en-US" dirty="0" smtClean="0">
                <a:solidFill>
                  <a:schemeClr val="bg1"/>
                </a:solidFill>
              </a:rPr>
              <a:t>The model might be richer, but we replace the </a:t>
            </a:r>
            <a:r>
              <a:rPr lang="en-US" b="1" dirty="0" smtClean="0">
                <a:solidFill>
                  <a:srgbClr val="3366FF"/>
                </a:solidFill>
              </a:rPr>
              <a:t>true </a:t>
            </a:r>
            <a:r>
              <a:rPr lang="en-US" b="1" dirty="0" err="1" smtClean="0">
                <a:solidFill>
                  <a:srgbClr val="3366FF"/>
                </a:solidFill>
              </a:rPr>
              <a:t>marginals</a:t>
            </a:r>
            <a:r>
              <a:rPr lang="en-US" b="1" dirty="0" smtClean="0">
                <a:solidFill>
                  <a:srgbClr val="3366FF"/>
                </a:solidFill>
              </a:rPr>
              <a:t> </a:t>
            </a:r>
            <a:r>
              <a:rPr lang="en-US" dirty="0" smtClean="0">
                <a:solidFill>
                  <a:schemeClr val="bg1"/>
                </a:solidFill>
              </a:rPr>
              <a:t>with </a:t>
            </a:r>
            <a:r>
              <a:rPr lang="en-US" b="1" dirty="0" smtClean="0">
                <a:solidFill>
                  <a:srgbClr val="FF0000"/>
                </a:solidFill>
              </a:rPr>
              <a:t>approximate </a:t>
            </a:r>
            <a:r>
              <a:rPr lang="en-US" b="1" dirty="0" err="1" smtClean="0">
                <a:solidFill>
                  <a:srgbClr val="FF0000"/>
                </a:solidFill>
              </a:rPr>
              <a:t>marginals</a:t>
            </a:r>
            <a:r>
              <a:rPr lang="en-US" b="1" dirty="0" smtClean="0">
                <a:solidFill>
                  <a:srgbClr val="FF0000"/>
                </a:solidFill>
              </a:rPr>
              <a:t> </a:t>
            </a:r>
            <a:r>
              <a:rPr lang="en-US" dirty="0">
                <a:solidFill>
                  <a:schemeClr val="bg1"/>
                </a:solidFill>
              </a:rPr>
              <a:t>(e.g. beliefs computed by BP</a:t>
            </a:r>
            <a:r>
              <a:rPr lang="en-US" dirty="0" smtClean="0">
                <a:solidFill>
                  <a:schemeClr val="bg1"/>
                </a:solidFill>
              </a:rPr>
              <a:t>)</a:t>
            </a:r>
            <a:endParaRPr lang="en-US" dirty="0">
              <a:solidFill>
                <a:schemeClr val="bg1"/>
              </a:solidFill>
            </a:endParaRPr>
          </a:p>
          <a:p>
            <a:r>
              <a:rPr lang="en-US" dirty="0" smtClean="0">
                <a:solidFill>
                  <a:schemeClr val="bg1"/>
                </a:solidFill>
              </a:rPr>
              <a:t>Approximate </a:t>
            </a:r>
            <a:r>
              <a:rPr lang="en-US" dirty="0">
                <a:solidFill>
                  <a:schemeClr val="bg1"/>
                </a:solidFill>
              </a:rPr>
              <a:t>inference can cause gradients for structured learning to go </a:t>
            </a:r>
            <a:r>
              <a:rPr lang="en-US" b="1" dirty="0">
                <a:solidFill>
                  <a:schemeClr val="bg1"/>
                </a:solidFill>
              </a:rPr>
              <a:t>awry</a:t>
            </a:r>
            <a:r>
              <a:rPr lang="en-US" dirty="0">
                <a:solidFill>
                  <a:schemeClr val="bg1"/>
                </a:solidFill>
              </a:rPr>
              <a:t>! (</a:t>
            </a:r>
            <a:r>
              <a:rPr lang="en-US" dirty="0" err="1">
                <a:solidFill>
                  <a:schemeClr val="bg1"/>
                </a:solidFill>
              </a:rPr>
              <a:t>Kulesza</a:t>
            </a:r>
            <a:r>
              <a:rPr lang="en-US" dirty="0">
                <a:solidFill>
                  <a:schemeClr val="bg1"/>
                </a:solidFill>
              </a:rPr>
              <a:t> &amp; Pereira, 2008).</a:t>
            </a:r>
          </a:p>
        </p:txBody>
      </p:sp>
      <p:sp>
        <p:nvSpPr>
          <p:cNvPr id="4" name="Slide Number Placeholder 3"/>
          <p:cNvSpPr>
            <a:spLocks noGrp="1"/>
          </p:cNvSpPr>
          <p:nvPr>
            <p:ph type="sldNum" sz="quarter" idx="12"/>
          </p:nvPr>
        </p:nvSpPr>
        <p:spPr/>
        <p:txBody>
          <a:bodyPr/>
          <a:lstStyle/>
          <a:p>
            <a:fld id="{E5445004-F4FB-5345-992E-498B4C43F562}" type="slidenum">
              <a:rPr lang="en-US" smtClean="0"/>
              <a:t>343</a:t>
            </a:fld>
            <a:endParaRPr lang="en-US"/>
          </a:p>
        </p:txBody>
      </p:sp>
    </p:spTree>
    <p:extLst>
      <p:ext uri="{BB962C8B-B14F-4D97-AF65-F5344CB8AC3E}">
        <p14:creationId xmlns:p14="http://schemas.microsoft.com/office/powerpoint/2010/main" val="247454115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p>
            <a:r>
              <a:rPr lang="en-US" sz="3600" dirty="0" smtClean="0"/>
              <a:t>What’s wrong with the usual approach?</a:t>
            </a:r>
            <a:endParaRPr lang="en-US" sz="3600" dirty="0"/>
          </a:p>
        </p:txBody>
      </p:sp>
      <p:sp>
        <p:nvSpPr>
          <p:cNvPr id="3" name="Content Placeholder 2"/>
          <p:cNvSpPr>
            <a:spLocks noGrp="1"/>
          </p:cNvSpPr>
          <p:nvPr>
            <p:ph idx="1"/>
          </p:nvPr>
        </p:nvSpPr>
        <p:spPr>
          <a:xfrm>
            <a:off x="457200" y="1344828"/>
            <a:ext cx="8229600" cy="4910760"/>
          </a:xfrm>
        </p:spPr>
        <p:txBody>
          <a:bodyPr>
            <a:normAutofit lnSpcReduction="10000"/>
          </a:bodyPr>
          <a:lstStyle/>
          <a:p>
            <a:pPr marL="0" indent="0">
              <a:buNone/>
            </a:pPr>
            <a:r>
              <a:rPr lang="en-US" dirty="0" smtClean="0"/>
              <a:t>Mistakes made by Standard CRF Training:</a:t>
            </a:r>
          </a:p>
          <a:p>
            <a:pPr marL="914400" lvl="1" indent="-514350">
              <a:buFont typeface="+mj-lt"/>
              <a:buAutoNum type="arabicPeriod"/>
            </a:pPr>
            <a:r>
              <a:rPr lang="en-US" dirty="0" smtClean="0"/>
              <a:t>Using BP (approximate)</a:t>
            </a:r>
          </a:p>
          <a:p>
            <a:pPr marL="914400" lvl="1" indent="-514350">
              <a:buFont typeface="+mj-lt"/>
              <a:buAutoNum type="arabicPeriod"/>
            </a:pPr>
            <a:r>
              <a:rPr lang="en-US" dirty="0" smtClean="0"/>
              <a:t>Not taking loss function into account</a:t>
            </a:r>
          </a:p>
          <a:p>
            <a:pPr marL="914400" lvl="1" indent="-514350">
              <a:buFont typeface="+mj-lt"/>
              <a:buAutoNum type="arabicPeriod"/>
            </a:pPr>
            <a:r>
              <a:rPr lang="en-US" dirty="0"/>
              <a:t>Should be doing MBR </a:t>
            </a:r>
            <a:r>
              <a:rPr lang="en-US" dirty="0" smtClean="0"/>
              <a:t>decoding</a:t>
            </a:r>
          </a:p>
          <a:p>
            <a:pPr marL="914400" lvl="1" indent="-514350">
              <a:buFont typeface="+mj-lt"/>
              <a:buAutoNum type="arabicPeriod"/>
            </a:pPr>
            <a:endParaRPr lang="en-US" dirty="0"/>
          </a:p>
          <a:p>
            <a:pPr marL="0" indent="0">
              <a:buNone/>
            </a:pPr>
            <a:r>
              <a:rPr lang="en-US" dirty="0" smtClean="0"/>
              <a:t>Big pile of approximations…</a:t>
            </a:r>
          </a:p>
          <a:p>
            <a:pPr marL="0" indent="0">
              <a:buNone/>
            </a:pPr>
            <a:r>
              <a:rPr lang="en-US" dirty="0"/>
              <a:t>	</a:t>
            </a:r>
            <a:r>
              <a:rPr lang="en-US" dirty="0" smtClean="0"/>
              <a:t>				…which has tunable parameters.</a:t>
            </a:r>
          </a:p>
          <a:p>
            <a:pPr marL="0" indent="0">
              <a:buNone/>
            </a:pPr>
            <a:endParaRPr lang="en-US" dirty="0"/>
          </a:p>
          <a:p>
            <a:pPr marL="0" indent="0">
              <a:buNone/>
            </a:pPr>
            <a:r>
              <a:rPr lang="en-US" dirty="0" smtClean="0"/>
              <a:t>Treat it like a neural net, and run </a:t>
            </a:r>
            <a:r>
              <a:rPr lang="en-US" dirty="0" err="1" smtClean="0"/>
              <a:t>backprop</a:t>
            </a:r>
            <a:r>
              <a:rPr lang="en-US" dirty="0" smtClean="0"/>
              <a:t>!</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344</a:t>
            </a:fld>
            <a:endParaRPr lang="en-US"/>
          </a:p>
        </p:txBody>
      </p:sp>
    </p:spTree>
    <p:extLst>
      <p:ext uri="{BB962C8B-B14F-4D97-AF65-F5344CB8AC3E}">
        <p14:creationId xmlns:p14="http://schemas.microsoft.com/office/powerpoint/2010/main" val="172764418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3">
                                            <p:txEl>
                                              <p:pRg st="2" end="2"/>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3" end="3"/>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3">
                                            <p:txEl>
                                              <p:pRg st="5" end="5"/>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3">
                                            <p:txEl>
                                              <p:pRg st="6" end="6"/>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3">
                                            <p:txEl>
                                              <p:pRg st="8" end="8"/>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Modern NLP</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345</a:t>
            </a:fld>
            <a:endParaRPr lang="en-US"/>
          </a:p>
        </p:txBody>
      </p:sp>
      <p:sp>
        <p:nvSpPr>
          <p:cNvPr id="17" name="Content Placeholder 4"/>
          <p:cNvSpPr txBox="1">
            <a:spLocks/>
          </p:cNvSpPr>
          <p:nvPr/>
        </p:nvSpPr>
        <p:spPr>
          <a:xfrm>
            <a:off x="635039" y="997097"/>
            <a:ext cx="2540154" cy="2140347"/>
          </a:xfrm>
          <a:prstGeom prst="rect">
            <a:avLst/>
          </a:prstGeom>
          <a:solidFill>
            <a:srgbClr val="008000">
              <a:alpha val="46000"/>
            </a:srgbClr>
          </a:solidFill>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600" b="1" dirty="0" smtClean="0"/>
              <a:t>Linguistics</a:t>
            </a:r>
            <a:r>
              <a:rPr lang="en-US" sz="2600" dirty="0" smtClean="0"/>
              <a:t> inspires the structures we want to predict</a:t>
            </a:r>
          </a:p>
        </p:txBody>
      </p:sp>
      <p:sp>
        <p:nvSpPr>
          <p:cNvPr id="32" name="Content Placeholder 4"/>
          <p:cNvSpPr txBox="1">
            <a:spLocks/>
          </p:cNvSpPr>
          <p:nvPr/>
        </p:nvSpPr>
        <p:spPr>
          <a:xfrm>
            <a:off x="5991298" y="2605644"/>
            <a:ext cx="2695502" cy="870004"/>
          </a:xfrm>
          <a:prstGeom prst="rect">
            <a:avLst/>
          </a:prstGeom>
          <a:solidFill>
            <a:srgbClr val="FF6600">
              <a:alpha val="64000"/>
            </a:srgbClr>
          </a:solidFill>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600" dirty="0" smtClean="0"/>
              <a:t>It also tells us what to optimize</a:t>
            </a:r>
          </a:p>
        </p:txBody>
      </p:sp>
      <p:sp>
        <p:nvSpPr>
          <p:cNvPr id="33" name="Content Placeholder 4"/>
          <p:cNvSpPr txBox="1">
            <a:spLocks/>
          </p:cNvSpPr>
          <p:nvPr/>
        </p:nvSpPr>
        <p:spPr>
          <a:xfrm>
            <a:off x="5991298" y="997097"/>
            <a:ext cx="2695502" cy="1550245"/>
          </a:xfrm>
          <a:prstGeom prst="rect">
            <a:avLst/>
          </a:prstGeom>
          <a:solidFill>
            <a:srgbClr val="FF6600">
              <a:alpha val="64000"/>
            </a:srgbClr>
          </a:solidFill>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600" dirty="0" smtClean="0"/>
              <a:t>Our </a:t>
            </a:r>
            <a:r>
              <a:rPr lang="en-US" sz="2600" b="1" dirty="0" smtClean="0"/>
              <a:t>model</a:t>
            </a:r>
            <a:r>
              <a:rPr lang="en-US" sz="2600" dirty="0" smtClean="0"/>
              <a:t> defines a score for each structure</a:t>
            </a:r>
          </a:p>
        </p:txBody>
      </p:sp>
      <p:sp>
        <p:nvSpPr>
          <p:cNvPr id="34" name="Content Placeholder 4"/>
          <p:cNvSpPr txBox="1">
            <a:spLocks/>
          </p:cNvSpPr>
          <p:nvPr/>
        </p:nvSpPr>
        <p:spPr>
          <a:xfrm>
            <a:off x="5991298" y="4567358"/>
            <a:ext cx="2695502" cy="2060882"/>
          </a:xfrm>
          <a:prstGeom prst="rect">
            <a:avLst/>
          </a:prstGeom>
          <a:solidFill>
            <a:srgbClr val="FF0000">
              <a:alpha val="64000"/>
            </a:srgbClr>
          </a:solidFill>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400" b="1" dirty="0" smtClean="0"/>
              <a:t>Learning</a:t>
            </a:r>
            <a:r>
              <a:rPr lang="en-US" sz="2400" dirty="0" smtClean="0"/>
              <a:t> tunes the parameters of the model</a:t>
            </a:r>
          </a:p>
        </p:txBody>
      </p:sp>
      <p:sp>
        <p:nvSpPr>
          <p:cNvPr id="35" name="Content Placeholder 4"/>
          <p:cNvSpPr txBox="1">
            <a:spLocks/>
          </p:cNvSpPr>
          <p:nvPr/>
        </p:nvSpPr>
        <p:spPr>
          <a:xfrm>
            <a:off x="635039" y="3614896"/>
            <a:ext cx="2540154" cy="2060883"/>
          </a:xfrm>
          <a:prstGeom prst="rect">
            <a:avLst/>
          </a:prstGeom>
          <a:solidFill>
            <a:srgbClr val="0000FF">
              <a:alpha val="55000"/>
            </a:srgbClr>
          </a:solidFill>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400" b="1" dirty="0" smtClean="0"/>
              <a:t>Inference</a:t>
            </a:r>
            <a:r>
              <a:rPr lang="en-US" sz="2400" dirty="0" smtClean="0"/>
              <a:t> finds the best structure for a new sentence</a:t>
            </a:r>
          </a:p>
        </p:txBody>
      </p:sp>
      <p:grpSp>
        <p:nvGrpSpPr>
          <p:cNvPr id="7" name="Group 6"/>
          <p:cNvGrpSpPr/>
          <p:nvPr/>
        </p:nvGrpSpPr>
        <p:grpSpPr>
          <a:xfrm>
            <a:off x="3418303" y="2493586"/>
            <a:ext cx="2374839" cy="2412563"/>
            <a:chOff x="2634219" y="2203730"/>
            <a:chExt cx="2374839" cy="2412563"/>
          </a:xfrm>
        </p:grpSpPr>
        <p:grpSp>
          <p:nvGrpSpPr>
            <p:cNvPr id="20" name="Group 19"/>
            <p:cNvGrpSpPr/>
            <p:nvPr/>
          </p:nvGrpSpPr>
          <p:grpSpPr>
            <a:xfrm>
              <a:off x="2670934" y="2203730"/>
              <a:ext cx="1275904" cy="1557344"/>
              <a:chOff x="1423754" y="933909"/>
              <a:chExt cx="3469258" cy="4276343"/>
            </a:xfrm>
          </p:grpSpPr>
          <p:sp>
            <p:nvSpPr>
              <p:cNvPr id="21" name="Oval 20"/>
              <p:cNvSpPr/>
              <p:nvPr/>
            </p:nvSpPr>
            <p:spPr>
              <a:xfrm rot="18911076">
                <a:off x="2031178" y="933909"/>
                <a:ext cx="2861834" cy="4276343"/>
              </a:xfrm>
              <a:prstGeom prst="ellipse">
                <a:avLst/>
              </a:prstGeom>
              <a:solidFill>
                <a:srgbClr val="008000">
                  <a:alpha val="61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2" name="TextBox 21"/>
              <p:cNvSpPr txBox="1"/>
              <p:nvPr/>
            </p:nvSpPr>
            <p:spPr>
              <a:xfrm>
                <a:off x="1423754" y="1904323"/>
                <a:ext cx="2759918" cy="807172"/>
              </a:xfrm>
              <a:prstGeom prst="rect">
                <a:avLst/>
              </a:prstGeom>
              <a:noFill/>
            </p:spPr>
            <p:txBody>
              <a:bodyPr wrap="square" rtlCol="0" anchor="t">
                <a:noAutofit/>
              </a:bodyPr>
              <a:lstStyle/>
              <a:p>
                <a:pPr algn="ctr"/>
                <a:r>
                  <a:rPr lang="en-US" sz="1000" b="1" dirty="0" smtClean="0"/>
                  <a:t>Linguistics</a:t>
                </a:r>
                <a:endParaRPr lang="en-US" sz="1000" dirty="0" smtClean="0"/>
              </a:p>
            </p:txBody>
          </p:sp>
        </p:grpSp>
        <p:grpSp>
          <p:nvGrpSpPr>
            <p:cNvPr id="23" name="Group 22"/>
            <p:cNvGrpSpPr/>
            <p:nvPr/>
          </p:nvGrpSpPr>
          <p:grpSpPr>
            <a:xfrm>
              <a:off x="3436329" y="2461296"/>
              <a:ext cx="1572729" cy="1042213"/>
              <a:chOff x="3504907" y="1641164"/>
              <a:chExt cx="4276343" cy="2861834"/>
            </a:xfrm>
          </p:grpSpPr>
          <p:sp>
            <p:nvSpPr>
              <p:cNvPr id="24" name="Oval 23"/>
              <p:cNvSpPr/>
              <p:nvPr/>
            </p:nvSpPr>
            <p:spPr>
              <a:xfrm rot="2711175">
                <a:off x="4212162" y="933909"/>
                <a:ext cx="2861834" cy="4276343"/>
              </a:xfrm>
              <a:prstGeom prst="ellipse">
                <a:avLst/>
              </a:prstGeom>
              <a:solidFill>
                <a:srgbClr val="FF6600">
                  <a:alpha val="63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TextBox 24"/>
              <p:cNvSpPr txBox="1"/>
              <p:nvPr/>
            </p:nvSpPr>
            <p:spPr>
              <a:xfrm>
                <a:off x="4739743" y="1904319"/>
                <a:ext cx="3014531" cy="807174"/>
              </a:xfrm>
              <a:prstGeom prst="rect">
                <a:avLst/>
              </a:prstGeom>
              <a:noFill/>
            </p:spPr>
            <p:txBody>
              <a:bodyPr wrap="square" rtlCol="0" anchor="t">
                <a:noAutofit/>
              </a:bodyPr>
              <a:lstStyle/>
              <a:p>
                <a:pPr algn="ctr"/>
                <a:r>
                  <a:rPr lang="en-US" sz="1000" b="1" dirty="0" smtClean="0"/>
                  <a:t>Mathematical Modeling</a:t>
                </a:r>
                <a:endParaRPr lang="en-US" sz="1000" dirty="0" smtClean="0"/>
              </a:p>
            </p:txBody>
          </p:sp>
        </p:grpSp>
        <p:grpSp>
          <p:nvGrpSpPr>
            <p:cNvPr id="26" name="Group 25"/>
            <p:cNvGrpSpPr/>
            <p:nvPr/>
          </p:nvGrpSpPr>
          <p:grpSpPr>
            <a:xfrm>
              <a:off x="3696439" y="3058949"/>
              <a:ext cx="1272462" cy="1557344"/>
              <a:chOff x="4212163" y="3282271"/>
              <a:chExt cx="3459899" cy="4276343"/>
            </a:xfrm>
          </p:grpSpPr>
          <p:sp>
            <p:nvSpPr>
              <p:cNvPr id="27" name="Oval 26"/>
              <p:cNvSpPr/>
              <p:nvPr/>
            </p:nvSpPr>
            <p:spPr>
              <a:xfrm rot="18911076">
                <a:off x="4212163" y="3282271"/>
                <a:ext cx="2861834" cy="4276343"/>
              </a:xfrm>
              <a:prstGeom prst="ellipse">
                <a:avLst/>
              </a:prstGeom>
              <a:solidFill>
                <a:srgbClr val="FF0000">
                  <a:alpha val="59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8" name="TextBox 27"/>
              <p:cNvSpPr txBox="1"/>
              <p:nvPr/>
            </p:nvSpPr>
            <p:spPr>
              <a:xfrm>
                <a:off x="4852129" y="5417178"/>
                <a:ext cx="2819933" cy="792673"/>
              </a:xfrm>
              <a:prstGeom prst="rect">
                <a:avLst/>
              </a:prstGeom>
              <a:noFill/>
            </p:spPr>
            <p:txBody>
              <a:bodyPr wrap="square" rtlCol="0" anchor="t">
                <a:noAutofit/>
              </a:bodyPr>
              <a:lstStyle/>
              <a:p>
                <a:pPr algn="ctr"/>
                <a:r>
                  <a:rPr lang="en-US" sz="1000" b="1" dirty="0"/>
                  <a:t>Machine </a:t>
                </a:r>
                <a:r>
                  <a:rPr lang="en-US" sz="1000" b="1" dirty="0" smtClean="0"/>
                  <a:t>Learning</a:t>
                </a:r>
                <a:endParaRPr lang="en-US" sz="1000" dirty="0"/>
              </a:p>
            </p:txBody>
          </p:sp>
        </p:grpSp>
        <p:grpSp>
          <p:nvGrpSpPr>
            <p:cNvPr id="29" name="Group 28"/>
            <p:cNvGrpSpPr/>
            <p:nvPr/>
          </p:nvGrpSpPr>
          <p:grpSpPr>
            <a:xfrm>
              <a:off x="2634219" y="3316514"/>
              <a:ext cx="1572729" cy="1042213"/>
              <a:chOff x="1323924" y="3989526"/>
              <a:chExt cx="4276343" cy="2861834"/>
            </a:xfrm>
          </p:grpSpPr>
          <p:sp>
            <p:nvSpPr>
              <p:cNvPr id="30" name="Oval 29"/>
              <p:cNvSpPr/>
              <p:nvPr/>
            </p:nvSpPr>
            <p:spPr>
              <a:xfrm rot="2711175">
                <a:off x="2031179" y="3282271"/>
                <a:ext cx="2861834" cy="4276343"/>
              </a:xfrm>
              <a:prstGeom prst="ellipse">
                <a:avLst/>
              </a:prstGeom>
              <a:solidFill>
                <a:srgbClr val="0000FF">
                  <a:alpha val="58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1" name="TextBox 30"/>
              <p:cNvSpPr txBox="1"/>
              <p:nvPr/>
            </p:nvSpPr>
            <p:spPr>
              <a:xfrm>
                <a:off x="1424828" y="5443098"/>
                <a:ext cx="2758844" cy="766754"/>
              </a:xfrm>
              <a:prstGeom prst="rect">
                <a:avLst/>
              </a:prstGeom>
              <a:noFill/>
            </p:spPr>
            <p:txBody>
              <a:bodyPr wrap="square" rtlCol="0" anchor="t">
                <a:noAutofit/>
              </a:bodyPr>
              <a:lstStyle/>
              <a:p>
                <a:pPr algn="ctr"/>
                <a:r>
                  <a:rPr lang="en-US" sz="1000" b="1" dirty="0"/>
                  <a:t>Combinatorial Optimization</a:t>
                </a:r>
                <a:endParaRPr lang="en-US" sz="1000" dirty="0"/>
              </a:p>
            </p:txBody>
          </p:sp>
        </p:grpSp>
        <p:sp>
          <p:nvSpPr>
            <p:cNvPr id="36" name="TextBox 35"/>
            <p:cNvSpPr txBox="1"/>
            <p:nvPr/>
          </p:nvSpPr>
          <p:spPr>
            <a:xfrm>
              <a:off x="3397249" y="3162338"/>
              <a:ext cx="880633" cy="582061"/>
            </a:xfrm>
            <a:prstGeom prst="rect">
              <a:avLst/>
            </a:prstGeom>
            <a:noFill/>
          </p:spPr>
          <p:txBody>
            <a:bodyPr wrap="square" rtlCol="0" anchor="ctr">
              <a:normAutofit fontScale="77500" lnSpcReduction="20000"/>
            </a:bodyPr>
            <a:lstStyle/>
            <a:p>
              <a:pPr algn="ctr"/>
              <a:r>
                <a:rPr lang="en-US" sz="4000" b="1" dirty="0" smtClean="0">
                  <a:solidFill>
                    <a:schemeClr val="bg1"/>
                  </a:solidFill>
                </a:rPr>
                <a:t>NLP</a:t>
              </a:r>
              <a:endParaRPr lang="en-US" sz="4000" dirty="0" smtClean="0">
                <a:solidFill>
                  <a:schemeClr val="bg1"/>
                </a:solidFill>
              </a:endParaRPr>
            </a:p>
          </p:txBody>
        </p:sp>
      </p:grpSp>
      <p:sp>
        <p:nvSpPr>
          <p:cNvPr id="37" name="Content Placeholder 4"/>
          <p:cNvSpPr txBox="1">
            <a:spLocks/>
          </p:cNvSpPr>
          <p:nvPr/>
        </p:nvSpPr>
        <p:spPr>
          <a:xfrm>
            <a:off x="635039" y="5755213"/>
            <a:ext cx="2540154" cy="873027"/>
          </a:xfrm>
          <a:prstGeom prst="rect">
            <a:avLst/>
          </a:prstGeom>
          <a:solidFill>
            <a:srgbClr val="0000FF">
              <a:alpha val="55000"/>
            </a:srgbClr>
          </a:solidFill>
        </p:spPr>
        <p:txBody>
          <a:bodyPr anchor="ctr">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Font typeface="Arial"/>
              <a:buNone/>
            </a:pPr>
            <a:r>
              <a:rPr lang="en-US" sz="2400" b="1" dirty="0" smtClean="0"/>
              <a:t>(Inference</a:t>
            </a:r>
            <a:r>
              <a:rPr lang="en-US" sz="2400" dirty="0" smtClean="0"/>
              <a:t> is usually called as a subroutine in learning)</a:t>
            </a:r>
          </a:p>
        </p:txBody>
      </p:sp>
      <p:cxnSp>
        <p:nvCxnSpPr>
          <p:cNvPr id="39" name="Straight Arrow Connector 38"/>
          <p:cNvCxnSpPr/>
          <p:nvPr/>
        </p:nvCxnSpPr>
        <p:spPr>
          <a:xfrm>
            <a:off x="3620835" y="1559586"/>
            <a:ext cx="2027667" cy="0"/>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41" name="Straight Arrow Connector 40"/>
          <p:cNvCxnSpPr/>
          <p:nvPr/>
        </p:nvCxnSpPr>
        <p:spPr>
          <a:xfrm>
            <a:off x="7263951" y="3698446"/>
            <a:ext cx="0" cy="716515"/>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cxnSp>
        <p:nvCxnSpPr>
          <p:cNvPr id="45" name="Straight Arrow Connector 44"/>
          <p:cNvCxnSpPr/>
          <p:nvPr/>
        </p:nvCxnSpPr>
        <p:spPr>
          <a:xfrm flipH="1">
            <a:off x="3620835" y="5555250"/>
            <a:ext cx="2027667" cy="0"/>
          </a:xfrm>
          <a:prstGeom prst="straightConnector1">
            <a:avLst/>
          </a:prstGeom>
          <a:ln>
            <a:solidFill>
              <a:schemeClr val="tx1"/>
            </a:solidFill>
            <a:tailEnd type="arrow"/>
          </a:ln>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577563784"/>
      </p:ext>
    </p:extLst>
  </p:cSld>
  <p:clrMapOvr>
    <a:masterClrMapping/>
  </p:clrMapOvr>
  <p:timing>
    <p:tnLst>
      <p:par>
        <p:cTn xmlns:p14="http://schemas.microsoft.com/office/powerpoint/2010/main" id="1" dur="indefinite" restart="never" nodeType="tmRoot"/>
      </p:par>
    </p:tnLst>
  </p:timing>
</p:sld>
</file>

<file path=ppt/slides/slide3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Rectangle 16"/>
          <p:cNvSpPr/>
          <p:nvPr/>
        </p:nvSpPr>
        <p:spPr>
          <a:xfrm>
            <a:off x="4495799" y="1411045"/>
            <a:ext cx="4648202" cy="2257672"/>
          </a:xfrm>
          <a:prstGeom prst="rect">
            <a:avLst/>
          </a:prstGeom>
          <a:solidFill>
            <a:srgbClr val="FF6600">
              <a:alpha val="62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 name="Rectangle 17"/>
          <p:cNvSpPr/>
          <p:nvPr/>
        </p:nvSpPr>
        <p:spPr>
          <a:xfrm>
            <a:off x="4495799" y="3663550"/>
            <a:ext cx="4648202" cy="3194450"/>
          </a:xfrm>
          <a:prstGeom prst="rect">
            <a:avLst/>
          </a:prstGeom>
          <a:solidFill>
            <a:srgbClr val="FF0000">
              <a:alpha val="59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Rectangle 15"/>
          <p:cNvSpPr/>
          <p:nvPr/>
        </p:nvSpPr>
        <p:spPr>
          <a:xfrm>
            <a:off x="0" y="3180972"/>
            <a:ext cx="4495800" cy="3677028"/>
          </a:xfrm>
          <a:prstGeom prst="rect">
            <a:avLst/>
          </a:prstGeom>
          <a:solidFill>
            <a:srgbClr val="0000FF">
              <a:alpha val="5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5" name="Rectangle 14"/>
          <p:cNvSpPr/>
          <p:nvPr/>
        </p:nvSpPr>
        <p:spPr>
          <a:xfrm>
            <a:off x="0" y="1411045"/>
            <a:ext cx="4495799" cy="1769927"/>
          </a:xfrm>
          <a:prstGeom prst="rect">
            <a:avLst/>
          </a:prstGeom>
          <a:solidFill>
            <a:srgbClr val="008000">
              <a:alpha val="48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normAutofit fontScale="90000"/>
          </a:bodyPr>
          <a:lstStyle/>
          <a:p>
            <a:r>
              <a:rPr lang="en-US" dirty="0"/>
              <a:t>Empirical Risk Minimization</a:t>
            </a:r>
          </a:p>
        </p:txBody>
      </p:sp>
      <p:sp>
        <p:nvSpPr>
          <p:cNvPr id="6" name="Content Placeholder 5"/>
          <p:cNvSpPr>
            <a:spLocks noGrp="1"/>
          </p:cNvSpPr>
          <p:nvPr>
            <p:ph sz="half" idx="1"/>
          </p:nvPr>
        </p:nvSpPr>
        <p:spPr>
          <a:xfrm>
            <a:off x="457200" y="1600201"/>
            <a:ext cx="4038600" cy="1580772"/>
          </a:xfrm>
        </p:spPr>
        <p:txBody>
          <a:bodyPr/>
          <a:lstStyle/>
          <a:p>
            <a:pPr marL="0" indent="0">
              <a:buNone/>
            </a:pPr>
            <a:r>
              <a:rPr lang="en-US" dirty="0" smtClean="0"/>
              <a:t>1. Given </a:t>
            </a:r>
            <a:r>
              <a:rPr lang="en-US" dirty="0"/>
              <a:t>training data</a:t>
            </a:r>
            <a:r>
              <a:rPr lang="en-US" dirty="0" smtClean="0"/>
              <a:t>:</a:t>
            </a:r>
            <a:endParaRPr lang="en-US" dirty="0"/>
          </a:p>
        </p:txBody>
      </p:sp>
      <p:sp>
        <p:nvSpPr>
          <p:cNvPr id="4" name="Slide Number Placeholder 3"/>
          <p:cNvSpPr>
            <a:spLocks noGrp="1"/>
          </p:cNvSpPr>
          <p:nvPr>
            <p:ph type="sldNum" sz="quarter" idx="12"/>
          </p:nvPr>
        </p:nvSpPr>
        <p:spPr/>
        <p:txBody>
          <a:bodyPr/>
          <a:lstStyle/>
          <a:p>
            <a:fld id="{CCF56997-4F5F-5A42-B306-795126905ACA}" type="slidenum">
              <a:rPr lang="en-US" smtClean="0"/>
              <a:pPr/>
              <a:t>346</a:t>
            </a:fld>
            <a:endParaRPr lang="en-US"/>
          </a:p>
        </p:txBody>
      </p:sp>
      <p:sp>
        <p:nvSpPr>
          <p:cNvPr id="19" name="Content Placeholder 5"/>
          <p:cNvSpPr txBox="1">
            <a:spLocks/>
          </p:cNvSpPr>
          <p:nvPr/>
        </p:nvSpPr>
        <p:spPr>
          <a:xfrm>
            <a:off x="457200" y="3180972"/>
            <a:ext cx="4038600" cy="3097591"/>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28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4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0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18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18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18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18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18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1800" kern="1200">
                <a:solidFill>
                  <a:schemeClr val="tx1"/>
                </a:solidFill>
                <a:latin typeface="+mn-lt"/>
                <a:ea typeface="+mn-ea"/>
                <a:cs typeface="+mn-cs"/>
              </a:defRPr>
            </a:lvl9pPr>
          </a:lstStyle>
          <a:p>
            <a:pPr marL="0" indent="0">
              <a:buFont typeface="Arial"/>
              <a:buNone/>
            </a:pPr>
            <a:r>
              <a:rPr lang="en-US" dirty="0" smtClean="0"/>
              <a:t>2. Choose each of these:</a:t>
            </a:r>
          </a:p>
          <a:p>
            <a:pPr lvl="1"/>
            <a:r>
              <a:rPr lang="en-US" dirty="0" smtClean="0"/>
              <a:t>Decision function</a:t>
            </a:r>
            <a:endParaRPr lang="en-US" dirty="0"/>
          </a:p>
          <a:p>
            <a:pPr lvl="1"/>
            <a:endParaRPr lang="en-US" dirty="0" smtClean="0"/>
          </a:p>
          <a:p>
            <a:pPr lvl="1"/>
            <a:endParaRPr lang="en-US" dirty="0" smtClean="0"/>
          </a:p>
          <a:p>
            <a:pPr lvl="1"/>
            <a:r>
              <a:rPr lang="en-US" dirty="0" smtClean="0"/>
              <a:t>Loss function</a:t>
            </a:r>
          </a:p>
          <a:p>
            <a:pPr lvl="1"/>
            <a:endParaRPr lang="en-US" dirty="0" smtClean="0"/>
          </a:p>
          <a:p>
            <a:pPr lvl="1"/>
            <a:endParaRPr lang="en-US" dirty="0" smtClean="0"/>
          </a:p>
          <a:p>
            <a:pPr lvl="1"/>
            <a:endParaRPr lang="en-US" dirty="0" smtClean="0"/>
          </a:p>
          <a:p>
            <a:pPr lvl="1"/>
            <a:endParaRPr lang="en-US" dirty="0" smtClean="0"/>
          </a:p>
        </p:txBody>
      </p:sp>
      <p:pic>
        <p:nvPicPr>
          <p:cNvPr id="3" name="Picture 2" descr="latex-image-1.pd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307293" y="2224285"/>
            <a:ext cx="2082800" cy="533400"/>
          </a:xfrm>
          <a:prstGeom prst="rect">
            <a:avLst/>
          </a:prstGeom>
        </p:spPr>
      </p:pic>
      <p:pic>
        <p:nvPicPr>
          <p:cNvPr id="5" name="Picture 4" descr="latex-image-1.pd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361913" y="4339324"/>
            <a:ext cx="2108200" cy="469900"/>
          </a:xfrm>
          <a:prstGeom prst="rect">
            <a:avLst/>
          </a:prstGeom>
        </p:spPr>
      </p:pic>
      <p:pic>
        <p:nvPicPr>
          <p:cNvPr id="12" name="Picture 11" descr="latex-image-1.pdf"/>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1307293" y="5673701"/>
            <a:ext cx="2349500" cy="469900"/>
          </a:xfrm>
          <a:prstGeom prst="rect">
            <a:avLst/>
          </a:prstGeom>
        </p:spPr>
      </p:pic>
      <p:sp>
        <p:nvSpPr>
          <p:cNvPr id="30" name="TextBox 29"/>
          <p:cNvSpPr txBox="1"/>
          <p:nvPr/>
        </p:nvSpPr>
        <p:spPr>
          <a:xfrm>
            <a:off x="4810409" y="4154658"/>
            <a:ext cx="3698870" cy="646331"/>
          </a:xfrm>
          <a:prstGeom prst="rect">
            <a:avLst/>
          </a:prstGeom>
          <a:noFill/>
        </p:spPr>
        <p:txBody>
          <a:bodyPr wrap="square" rtlCol="0">
            <a:spAutoFit/>
          </a:bodyPr>
          <a:lstStyle/>
          <a:p>
            <a:r>
              <a:rPr lang="en-US" b="1" dirty="0" smtClean="0"/>
              <a:t>Examples</a:t>
            </a:r>
            <a:r>
              <a:rPr lang="en-US" dirty="0" smtClean="0"/>
              <a:t>: Linear regression, Logistic regression, Neural Network</a:t>
            </a:r>
            <a:endParaRPr lang="en-US" dirty="0"/>
          </a:p>
        </p:txBody>
      </p:sp>
      <p:sp>
        <p:nvSpPr>
          <p:cNvPr id="31" name="TextBox 30"/>
          <p:cNvSpPr txBox="1"/>
          <p:nvPr/>
        </p:nvSpPr>
        <p:spPr>
          <a:xfrm>
            <a:off x="4847941" y="5508100"/>
            <a:ext cx="3698870" cy="646331"/>
          </a:xfrm>
          <a:prstGeom prst="rect">
            <a:avLst/>
          </a:prstGeom>
          <a:noFill/>
        </p:spPr>
        <p:txBody>
          <a:bodyPr wrap="square" rtlCol="0">
            <a:spAutoFit/>
          </a:bodyPr>
          <a:lstStyle/>
          <a:p>
            <a:r>
              <a:rPr lang="en-US" b="1" dirty="0" smtClean="0"/>
              <a:t>Examples</a:t>
            </a:r>
            <a:r>
              <a:rPr lang="en-US" dirty="0" smtClean="0"/>
              <a:t>: Mean-squared error, Cross Entropy</a:t>
            </a:r>
            <a:endParaRPr lang="en-US" dirty="0"/>
          </a:p>
        </p:txBody>
      </p:sp>
      <p:grpSp>
        <p:nvGrpSpPr>
          <p:cNvPr id="7" name="Group 6"/>
          <p:cNvGrpSpPr/>
          <p:nvPr/>
        </p:nvGrpSpPr>
        <p:grpSpPr>
          <a:xfrm>
            <a:off x="4749295" y="1812842"/>
            <a:ext cx="6254497" cy="1566765"/>
            <a:chOff x="4749295" y="1812842"/>
            <a:chExt cx="6254497" cy="1566765"/>
          </a:xfrm>
        </p:grpSpPr>
        <p:grpSp>
          <p:nvGrpSpPr>
            <p:cNvPr id="22" name="Group 21"/>
            <p:cNvGrpSpPr/>
            <p:nvPr/>
          </p:nvGrpSpPr>
          <p:grpSpPr>
            <a:xfrm>
              <a:off x="4749295" y="1812842"/>
              <a:ext cx="3937505" cy="789196"/>
              <a:chOff x="2530683" y="1126867"/>
              <a:chExt cx="3937505" cy="789196"/>
            </a:xfrm>
          </p:grpSpPr>
          <p:sp>
            <p:nvSpPr>
              <p:cNvPr id="23" name="TextBox 22"/>
              <p:cNvSpPr txBox="1"/>
              <p:nvPr/>
            </p:nvSpPr>
            <p:spPr>
              <a:xfrm>
                <a:off x="2530683" y="1594409"/>
                <a:ext cx="3937505" cy="321654"/>
              </a:xfrm>
              <a:prstGeom prst="rect">
                <a:avLst/>
              </a:prstGeom>
              <a:solidFill>
                <a:schemeClr val="accent2">
                  <a:lumMod val="40000"/>
                  <a:lumOff val="60000"/>
                </a:schemeClr>
              </a:solidFill>
              <a:ln>
                <a:noFill/>
              </a:ln>
              <a:effectLst>
                <a:outerShdw blurRad="127000" dist="127000" dir="12540000" algn="tl" rotWithShape="0">
                  <a:srgbClr val="000000">
                    <a:alpha val="43000"/>
                  </a:srgbClr>
                </a:outerShdw>
              </a:effectLst>
            </p:spPr>
            <p:txBody>
              <a:bodyPr wrap="square" rtlCol="0" anchor="ctr">
                <a:noAutofit/>
              </a:bodyPr>
              <a:lstStyle/>
              <a:p>
                <a:r>
                  <a:rPr lang="en-US" dirty="0" smtClean="0">
                    <a:latin typeface="Times New Roman"/>
                    <a:cs typeface="Times New Roman"/>
                  </a:rPr>
                  <a:t>x</a:t>
                </a:r>
                <a:r>
                  <a:rPr lang="en-US" baseline="-25000" dirty="0" smtClean="0">
                    <a:latin typeface="Times New Roman"/>
                    <a:cs typeface="Times New Roman"/>
                  </a:rPr>
                  <a:t>1</a:t>
                </a:r>
                <a:r>
                  <a:rPr lang="en-US" dirty="0" smtClean="0">
                    <a:latin typeface="Times New Roman"/>
                    <a:cs typeface="Times New Roman"/>
                  </a:rPr>
                  <a:t>:</a:t>
                </a:r>
                <a:endParaRPr lang="en-US" dirty="0">
                  <a:latin typeface="Times New Roman"/>
                  <a:cs typeface="Times New Roman"/>
                </a:endParaRPr>
              </a:p>
            </p:txBody>
          </p:sp>
          <p:sp>
            <p:nvSpPr>
              <p:cNvPr id="33" name="TextBox 32"/>
              <p:cNvSpPr txBox="1"/>
              <p:nvPr/>
            </p:nvSpPr>
            <p:spPr>
              <a:xfrm>
                <a:off x="2530683" y="1126867"/>
                <a:ext cx="3937505" cy="467542"/>
              </a:xfrm>
              <a:prstGeom prst="rect">
                <a:avLst/>
              </a:prstGeom>
              <a:solidFill>
                <a:schemeClr val="accent6">
                  <a:lumMod val="40000"/>
                  <a:lumOff val="60000"/>
                </a:schemeClr>
              </a:solidFill>
              <a:ln>
                <a:noFill/>
              </a:ln>
              <a:effectLst>
                <a:outerShdw blurRad="127000" dist="127000" dir="12540000" algn="tl" rotWithShape="0">
                  <a:srgbClr val="000000">
                    <a:alpha val="43000"/>
                  </a:srgbClr>
                </a:outerShdw>
              </a:effectLst>
            </p:spPr>
            <p:txBody>
              <a:bodyPr wrap="square" rtlCol="0" anchor="b">
                <a:noAutofit/>
              </a:bodyPr>
              <a:lstStyle/>
              <a:p>
                <a:r>
                  <a:rPr lang="en-US" dirty="0" smtClean="0">
                    <a:latin typeface="Times New Roman"/>
                    <a:cs typeface="Times New Roman"/>
                  </a:rPr>
                  <a:t>y</a:t>
                </a:r>
                <a:r>
                  <a:rPr lang="en-US" baseline="-25000" dirty="0" smtClean="0">
                    <a:latin typeface="Times New Roman"/>
                    <a:cs typeface="Times New Roman"/>
                  </a:rPr>
                  <a:t>1</a:t>
                </a:r>
                <a:r>
                  <a:rPr lang="en-US" dirty="0" smtClean="0">
                    <a:latin typeface="Times New Roman"/>
                    <a:cs typeface="Times New Roman"/>
                  </a:rPr>
                  <a:t>:</a:t>
                </a:r>
                <a:endParaRPr lang="en-US" sz="1600" dirty="0">
                  <a:latin typeface="Courier New"/>
                  <a:cs typeface="Courier New"/>
                </a:endParaRPr>
              </a:p>
            </p:txBody>
          </p:sp>
          <p:pic>
            <p:nvPicPr>
              <p:cNvPr id="34" name="Picture 33" descr="time-flies.pdf"/>
              <p:cNvPicPr>
                <a:picLocks noChangeAspect="1"/>
              </p:cNvPicPr>
              <p:nvPr/>
            </p:nvPicPr>
            <p:blipFill rotWithShape="1">
              <a:blip r:embed="rId6">
                <a:extLst>
                  <a:ext uri="{28A0092B-C50C-407E-A947-70E740481C1C}">
                    <a14:useLocalDpi xmlns:a14="http://schemas.microsoft.com/office/drawing/2010/main"/>
                  </a:ext>
                </a:extLst>
              </a:blip>
              <a:srcRect t="10984" b="76836"/>
              <a:stretch/>
            </p:blipFill>
            <p:spPr>
              <a:xfrm>
                <a:off x="2784153" y="1153766"/>
                <a:ext cx="3409649" cy="697197"/>
              </a:xfrm>
              <a:prstGeom prst="rect">
                <a:avLst/>
              </a:prstGeom>
            </p:spPr>
          </p:pic>
          <p:sp>
            <p:nvSpPr>
              <p:cNvPr id="35" name="Rectangle 34"/>
              <p:cNvSpPr/>
              <p:nvPr/>
            </p:nvSpPr>
            <p:spPr>
              <a:xfrm>
                <a:off x="2530683" y="1126867"/>
                <a:ext cx="3937505" cy="789196"/>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36" name="Group 35"/>
            <p:cNvGrpSpPr/>
            <p:nvPr/>
          </p:nvGrpSpPr>
          <p:grpSpPr>
            <a:xfrm>
              <a:off x="5355743" y="2119661"/>
              <a:ext cx="3937505" cy="789994"/>
              <a:chOff x="2530683" y="2208575"/>
              <a:chExt cx="3937505" cy="789994"/>
            </a:xfrm>
          </p:grpSpPr>
          <p:sp>
            <p:nvSpPr>
              <p:cNvPr id="37" name="TextBox 36"/>
              <p:cNvSpPr txBox="1"/>
              <p:nvPr/>
            </p:nvSpPr>
            <p:spPr>
              <a:xfrm>
                <a:off x="2530683" y="2665775"/>
                <a:ext cx="3937505" cy="321654"/>
              </a:xfrm>
              <a:prstGeom prst="rect">
                <a:avLst/>
              </a:prstGeom>
              <a:solidFill>
                <a:schemeClr val="accent2">
                  <a:lumMod val="40000"/>
                  <a:lumOff val="60000"/>
                </a:schemeClr>
              </a:solidFill>
              <a:ln>
                <a:noFill/>
              </a:ln>
              <a:effectLst>
                <a:outerShdw blurRad="127000" dist="127000" dir="12780000" algn="tl" rotWithShape="0">
                  <a:srgbClr val="000000">
                    <a:alpha val="43000"/>
                  </a:srgbClr>
                </a:outerShdw>
              </a:effectLst>
            </p:spPr>
            <p:txBody>
              <a:bodyPr wrap="square" rtlCol="0" anchor="ctr">
                <a:noAutofit/>
              </a:bodyPr>
              <a:lstStyle/>
              <a:p>
                <a:r>
                  <a:rPr lang="en-US" dirty="0" smtClean="0">
                    <a:latin typeface="Times New Roman"/>
                    <a:cs typeface="Times New Roman"/>
                  </a:rPr>
                  <a:t>x</a:t>
                </a:r>
                <a:r>
                  <a:rPr lang="en-US" baseline="-25000" dirty="0">
                    <a:latin typeface="Times New Roman"/>
                    <a:cs typeface="Times New Roman"/>
                  </a:rPr>
                  <a:t>2</a:t>
                </a:r>
                <a:r>
                  <a:rPr lang="en-US" dirty="0" smtClean="0">
                    <a:latin typeface="Times New Roman"/>
                    <a:cs typeface="Times New Roman"/>
                  </a:rPr>
                  <a:t>:</a:t>
                </a:r>
                <a:endParaRPr lang="en-US" dirty="0">
                  <a:latin typeface="Times New Roman"/>
                  <a:cs typeface="Times New Roman"/>
                </a:endParaRPr>
              </a:p>
            </p:txBody>
          </p:sp>
          <p:sp>
            <p:nvSpPr>
              <p:cNvPr id="38" name="TextBox 37"/>
              <p:cNvSpPr txBox="1"/>
              <p:nvPr/>
            </p:nvSpPr>
            <p:spPr>
              <a:xfrm>
                <a:off x="2530683" y="2208575"/>
                <a:ext cx="3937505" cy="457200"/>
              </a:xfrm>
              <a:prstGeom prst="rect">
                <a:avLst/>
              </a:prstGeom>
              <a:solidFill>
                <a:schemeClr val="accent6">
                  <a:lumMod val="40000"/>
                  <a:lumOff val="60000"/>
                </a:schemeClr>
              </a:solidFill>
              <a:ln>
                <a:noFill/>
              </a:ln>
              <a:effectLst>
                <a:outerShdw blurRad="127000" dist="127000" dir="12780000" algn="tl" rotWithShape="0">
                  <a:srgbClr val="000000">
                    <a:alpha val="43000"/>
                  </a:srgbClr>
                </a:outerShdw>
              </a:effectLst>
            </p:spPr>
            <p:txBody>
              <a:bodyPr wrap="square" rtlCol="0" anchor="b">
                <a:noAutofit/>
              </a:bodyPr>
              <a:lstStyle/>
              <a:p>
                <a:r>
                  <a:rPr lang="en-US" dirty="0" smtClean="0">
                    <a:latin typeface="Times New Roman"/>
                    <a:cs typeface="Times New Roman"/>
                  </a:rPr>
                  <a:t>y</a:t>
                </a:r>
                <a:r>
                  <a:rPr lang="en-US" baseline="-25000" dirty="0">
                    <a:latin typeface="Times New Roman"/>
                    <a:cs typeface="Times New Roman"/>
                  </a:rPr>
                  <a:t>2</a:t>
                </a:r>
                <a:r>
                  <a:rPr lang="en-US" dirty="0" smtClean="0">
                    <a:latin typeface="Times New Roman"/>
                    <a:cs typeface="Times New Roman"/>
                  </a:rPr>
                  <a:t>:</a:t>
                </a:r>
                <a:endParaRPr lang="en-US" sz="1600" dirty="0">
                  <a:latin typeface="Courier New"/>
                  <a:cs typeface="Courier New"/>
                </a:endParaRPr>
              </a:p>
            </p:txBody>
          </p:sp>
          <p:sp>
            <p:nvSpPr>
              <p:cNvPr id="39" name="Rectangle 38"/>
              <p:cNvSpPr/>
              <p:nvPr/>
            </p:nvSpPr>
            <p:spPr>
              <a:xfrm>
                <a:off x="2530683" y="2208575"/>
                <a:ext cx="3937505" cy="778854"/>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40" name="Picture 39" descr="i-saw-her-duck.pdf"/>
              <p:cNvPicPr>
                <a:picLocks noChangeAspect="1"/>
              </p:cNvPicPr>
              <p:nvPr/>
            </p:nvPicPr>
            <p:blipFill>
              <a:blip r:embed="rId7">
                <a:extLst>
                  <a:ext uri="{28A0092B-C50C-407E-A947-70E740481C1C}">
                    <a14:useLocalDpi xmlns:a14="http://schemas.microsoft.com/office/drawing/2010/main"/>
                  </a:ext>
                </a:extLst>
              </a:blip>
              <a:stretch>
                <a:fillRect/>
              </a:stretch>
            </p:blipFill>
            <p:spPr>
              <a:xfrm>
                <a:off x="2992298" y="2219715"/>
                <a:ext cx="2293292" cy="778854"/>
              </a:xfrm>
              <a:prstGeom prst="rect">
                <a:avLst/>
              </a:prstGeom>
            </p:spPr>
          </p:pic>
        </p:grpSp>
        <p:grpSp>
          <p:nvGrpSpPr>
            <p:cNvPr id="41" name="Group 40"/>
            <p:cNvGrpSpPr/>
            <p:nvPr/>
          </p:nvGrpSpPr>
          <p:grpSpPr>
            <a:xfrm>
              <a:off x="5932445" y="2327737"/>
              <a:ext cx="5071347" cy="1051870"/>
              <a:chOff x="3910813" y="2257115"/>
              <a:chExt cx="5071347" cy="1051870"/>
            </a:xfrm>
          </p:grpSpPr>
          <p:grpSp>
            <p:nvGrpSpPr>
              <p:cNvPr id="42" name="Group 41"/>
              <p:cNvGrpSpPr/>
              <p:nvPr/>
            </p:nvGrpSpPr>
            <p:grpSpPr>
              <a:xfrm>
                <a:off x="3910813" y="2257115"/>
                <a:ext cx="5071347" cy="1051870"/>
                <a:chOff x="3910814" y="2526494"/>
                <a:chExt cx="3937505" cy="778854"/>
              </a:xfrm>
            </p:grpSpPr>
            <p:sp>
              <p:nvSpPr>
                <p:cNvPr id="44" name="TextBox 43"/>
                <p:cNvSpPr txBox="1"/>
                <p:nvPr/>
              </p:nvSpPr>
              <p:spPr>
                <a:xfrm>
                  <a:off x="3910814" y="3057571"/>
                  <a:ext cx="3937505" cy="247777"/>
                </a:xfrm>
                <a:prstGeom prst="rect">
                  <a:avLst/>
                </a:prstGeom>
                <a:solidFill>
                  <a:schemeClr val="accent2">
                    <a:lumMod val="40000"/>
                    <a:lumOff val="60000"/>
                  </a:schemeClr>
                </a:solidFill>
                <a:ln>
                  <a:noFill/>
                </a:ln>
                <a:effectLst>
                  <a:outerShdw blurRad="127000" dist="127000" dir="12540000" algn="tl" rotWithShape="0">
                    <a:srgbClr val="000000">
                      <a:alpha val="43000"/>
                    </a:srgbClr>
                  </a:outerShdw>
                </a:effectLst>
              </p:spPr>
              <p:txBody>
                <a:bodyPr wrap="square" tIns="0" rtlCol="0" anchor="ctr">
                  <a:noAutofit/>
                </a:bodyPr>
                <a:lstStyle/>
                <a:p>
                  <a:r>
                    <a:rPr lang="en-US" dirty="0" smtClean="0">
                      <a:latin typeface="Times New Roman"/>
                      <a:cs typeface="Times New Roman"/>
                    </a:rPr>
                    <a:t>x</a:t>
                  </a:r>
                  <a:r>
                    <a:rPr lang="en-US" baseline="-25000" dirty="0" smtClean="0">
                      <a:latin typeface="Times New Roman"/>
                      <a:cs typeface="Times New Roman"/>
                    </a:rPr>
                    <a:t>3</a:t>
                  </a:r>
                  <a:r>
                    <a:rPr lang="en-US" dirty="0" smtClean="0">
                      <a:latin typeface="Times New Roman"/>
                      <a:cs typeface="Times New Roman"/>
                    </a:rPr>
                    <a:t>:</a:t>
                  </a:r>
                  <a:endParaRPr lang="en-US" dirty="0">
                    <a:latin typeface="Times New Roman"/>
                    <a:cs typeface="Times New Roman"/>
                  </a:endParaRPr>
                </a:p>
              </p:txBody>
            </p:sp>
            <p:sp>
              <p:nvSpPr>
                <p:cNvPr id="45" name="TextBox 44"/>
                <p:cNvSpPr txBox="1"/>
                <p:nvPr/>
              </p:nvSpPr>
              <p:spPr>
                <a:xfrm>
                  <a:off x="3910814" y="2526494"/>
                  <a:ext cx="3937505" cy="531077"/>
                </a:xfrm>
                <a:prstGeom prst="rect">
                  <a:avLst/>
                </a:prstGeom>
                <a:solidFill>
                  <a:schemeClr val="accent6">
                    <a:lumMod val="40000"/>
                    <a:lumOff val="60000"/>
                  </a:schemeClr>
                </a:solidFill>
                <a:ln>
                  <a:noFill/>
                </a:ln>
                <a:effectLst>
                  <a:outerShdw blurRad="127000" dist="127000" dir="12540000" algn="tl" rotWithShape="0">
                    <a:srgbClr val="000000">
                      <a:alpha val="43000"/>
                    </a:srgbClr>
                  </a:outerShdw>
                </a:effectLst>
              </p:spPr>
              <p:txBody>
                <a:bodyPr wrap="square" rtlCol="0" anchor="b">
                  <a:noAutofit/>
                </a:bodyPr>
                <a:lstStyle/>
                <a:p>
                  <a:r>
                    <a:rPr lang="en-US" dirty="0" smtClean="0">
                      <a:latin typeface="Times New Roman"/>
                      <a:cs typeface="Times New Roman"/>
                    </a:rPr>
                    <a:t>y</a:t>
                  </a:r>
                  <a:r>
                    <a:rPr lang="en-US" baseline="-25000" dirty="0">
                      <a:latin typeface="Times New Roman"/>
                      <a:cs typeface="Times New Roman"/>
                    </a:rPr>
                    <a:t>3</a:t>
                  </a:r>
                  <a:r>
                    <a:rPr lang="en-US" dirty="0" smtClean="0">
                      <a:latin typeface="Times New Roman"/>
                      <a:cs typeface="Times New Roman"/>
                    </a:rPr>
                    <a:t>:</a:t>
                  </a:r>
                  <a:endParaRPr lang="en-US" sz="1600" dirty="0">
                    <a:latin typeface="Courier New"/>
                    <a:cs typeface="Courier New"/>
                  </a:endParaRPr>
                </a:p>
              </p:txBody>
            </p:sp>
            <p:sp>
              <p:nvSpPr>
                <p:cNvPr id="46" name="Rectangle 45"/>
                <p:cNvSpPr/>
                <p:nvPr/>
              </p:nvSpPr>
              <p:spPr>
                <a:xfrm>
                  <a:off x="3910814" y="2526494"/>
                  <a:ext cx="3937505" cy="778854"/>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pic>
            <p:nvPicPr>
              <p:cNvPr id="43" name="Picture 42" descr="a-hearing-is-scheduled.pdf"/>
              <p:cNvPicPr>
                <a:picLocks noChangeAspect="1"/>
              </p:cNvPicPr>
              <p:nvPr/>
            </p:nvPicPr>
            <p:blipFill>
              <a:blip r:embed="rId8">
                <a:extLst>
                  <a:ext uri="{28A0092B-C50C-407E-A947-70E740481C1C}">
                    <a14:useLocalDpi xmlns:a14="http://schemas.microsoft.com/office/drawing/2010/main"/>
                  </a:ext>
                </a:extLst>
              </a:blip>
              <a:stretch>
                <a:fillRect/>
              </a:stretch>
            </p:blipFill>
            <p:spPr>
              <a:xfrm>
                <a:off x="4259623" y="2279394"/>
                <a:ext cx="4471131" cy="924482"/>
              </a:xfrm>
              <a:prstGeom prst="rect">
                <a:avLst/>
              </a:prstGeom>
            </p:spPr>
          </p:pic>
        </p:grpSp>
      </p:grpSp>
    </p:spTree>
    <p:extLst>
      <p:ext uri="{BB962C8B-B14F-4D97-AF65-F5344CB8AC3E}">
        <p14:creationId xmlns:p14="http://schemas.microsoft.com/office/powerpoint/2010/main" val="147509890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6">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9"/>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5"/>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12"/>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7"/>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30"/>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build="p"/>
      <p:bldP spid="19" grpId="0"/>
      <p:bldP spid="30" grpId="0"/>
      <p:bldP spid="31" grpId="0"/>
    </p:bldLst>
  </p:timing>
</p:sld>
</file>

<file path=ppt/slides/slide3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 name="Rectangle 22"/>
          <p:cNvSpPr/>
          <p:nvPr/>
        </p:nvSpPr>
        <p:spPr>
          <a:xfrm>
            <a:off x="4495799" y="1411045"/>
            <a:ext cx="4648202" cy="2257672"/>
          </a:xfrm>
          <a:prstGeom prst="rect">
            <a:avLst/>
          </a:prstGeom>
          <a:solidFill>
            <a:srgbClr val="FF6600">
              <a:alpha val="62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4" name="Rectangle 23"/>
          <p:cNvSpPr/>
          <p:nvPr/>
        </p:nvSpPr>
        <p:spPr>
          <a:xfrm>
            <a:off x="4495799" y="3663550"/>
            <a:ext cx="4648202" cy="3194450"/>
          </a:xfrm>
          <a:prstGeom prst="rect">
            <a:avLst/>
          </a:prstGeom>
          <a:solidFill>
            <a:srgbClr val="FF0000">
              <a:alpha val="59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Rectangle 24"/>
          <p:cNvSpPr/>
          <p:nvPr/>
        </p:nvSpPr>
        <p:spPr>
          <a:xfrm>
            <a:off x="0" y="3180972"/>
            <a:ext cx="4495800" cy="3677028"/>
          </a:xfrm>
          <a:prstGeom prst="rect">
            <a:avLst/>
          </a:prstGeom>
          <a:solidFill>
            <a:srgbClr val="0000FF">
              <a:alpha val="5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Rectangle 25"/>
          <p:cNvSpPr/>
          <p:nvPr/>
        </p:nvSpPr>
        <p:spPr>
          <a:xfrm>
            <a:off x="0" y="1411045"/>
            <a:ext cx="4495799" cy="1769927"/>
          </a:xfrm>
          <a:prstGeom prst="rect">
            <a:avLst/>
          </a:prstGeom>
          <a:solidFill>
            <a:srgbClr val="008000">
              <a:alpha val="48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Title 1"/>
          <p:cNvSpPr>
            <a:spLocks noGrp="1"/>
          </p:cNvSpPr>
          <p:nvPr>
            <p:ph type="title"/>
          </p:nvPr>
        </p:nvSpPr>
        <p:spPr/>
        <p:txBody>
          <a:bodyPr>
            <a:normAutofit fontScale="90000"/>
          </a:bodyPr>
          <a:lstStyle/>
          <a:p>
            <a:r>
              <a:rPr lang="en-US" dirty="0" smtClean="0"/>
              <a:t>Empirical Risk Minimization</a:t>
            </a:r>
            <a:endParaRPr lang="en-US" dirty="0"/>
          </a:p>
        </p:txBody>
      </p:sp>
      <p:sp>
        <p:nvSpPr>
          <p:cNvPr id="6" name="Content Placeholder 5"/>
          <p:cNvSpPr>
            <a:spLocks noGrp="1"/>
          </p:cNvSpPr>
          <p:nvPr>
            <p:ph sz="half" idx="1"/>
          </p:nvPr>
        </p:nvSpPr>
        <p:spPr>
          <a:xfrm>
            <a:off x="457200" y="1600201"/>
            <a:ext cx="4038600" cy="1580772"/>
          </a:xfrm>
        </p:spPr>
        <p:txBody>
          <a:bodyPr/>
          <a:lstStyle/>
          <a:p>
            <a:pPr marL="0" indent="0">
              <a:buNone/>
            </a:pPr>
            <a:r>
              <a:rPr lang="en-US" dirty="0" smtClean="0"/>
              <a:t>1. Given </a:t>
            </a:r>
            <a:r>
              <a:rPr lang="en-US" dirty="0"/>
              <a:t>training data</a:t>
            </a:r>
            <a:r>
              <a:rPr lang="en-US" dirty="0" smtClean="0"/>
              <a:t>:</a:t>
            </a:r>
            <a:endParaRPr lang="en-US" dirty="0"/>
          </a:p>
        </p:txBody>
      </p:sp>
      <p:sp>
        <p:nvSpPr>
          <p:cNvPr id="7" name="Content Placeholder 6"/>
          <p:cNvSpPr>
            <a:spLocks noGrp="1"/>
          </p:cNvSpPr>
          <p:nvPr>
            <p:ph sz="half" idx="2"/>
          </p:nvPr>
        </p:nvSpPr>
        <p:spPr>
          <a:xfrm>
            <a:off x="4662472" y="1600200"/>
            <a:ext cx="4038600" cy="2068517"/>
          </a:xfrm>
        </p:spPr>
        <p:txBody>
          <a:bodyPr/>
          <a:lstStyle/>
          <a:p>
            <a:pPr marL="0" indent="0">
              <a:buNone/>
            </a:pPr>
            <a:r>
              <a:rPr lang="en-US" dirty="0" smtClean="0"/>
              <a:t>3. Define goal:</a:t>
            </a:r>
            <a:endParaRPr lang="en-US" dirty="0"/>
          </a:p>
        </p:txBody>
      </p:sp>
      <p:sp>
        <p:nvSpPr>
          <p:cNvPr id="4" name="Slide Number Placeholder 3"/>
          <p:cNvSpPr>
            <a:spLocks noGrp="1"/>
          </p:cNvSpPr>
          <p:nvPr>
            <p:ph type="sldNum" sz="quarter" idx="12"/>
          </p:nvPr>
        </p:nvSpPr>
        <p:spPr/>
        <p:txBody>
          <a:bodyPr/>
          <a:lstStyle/>
          <a:p>
            <a:fld id="{CCF56997-4F5F-5A42-B306-795126905ACA}" type="slidenum">
              <a:rPr lang="en-US" smtClean="0"/>
              <a:pPr/>
              <a:t>347</a:t>
            </a:fld>
            <a:endParaRPr lang="en-US"/>
          </a:p>
        </p:txBody>
      </p:sp>
      <p:sp>
        <p:nvSpPr>
          <p:cNvPr id="19" name="Content Placeholder 5"/>
          <p:cNvSpPr txBox="1">
            <a:spLocks/>
          </p:cNvSpPr>
          <p:nvPr/>
        </p:nvSpPr>
        <p:spPr>
          <a:xfrm>
            <a:off x="457200" y="3180972"/>
            <a:ext cx="4038600" cy="3097591"/>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28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4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0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18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18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18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18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18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1800" kern="1200">
                <a:solidFill>
                  <a:schemeClr val="tx1"/>
                </a:solidFill>
                <a:latin typeface="+mn-lt"/>
                <a:ea typeface="+mn-ea"/>
                <a:cs typeface="+mn-cs"/>
              </a:defRPr>
            </a:lvl9pPr>
          </a:lstStyle>
          <a:p>
            <a:pPr marL="0" indent="0">
              <a:buFont typeface="Arial"/>
              <a:buNone/>
            </a:pPr>
            <a:r>
              <a:rPr lang="en-US" dirty="0" smtClean="0"/>
              <a:t>2. Choose each of these:</a:t>
            </a:r>
          </a:p>
          <a:p>
            <a:pPr lvl="1"/>
            <a:r>
              <a:rPr lang="en-US" dirty="0" smtClean="0"/>
              <a:t>Decision function</a:t>
            </a:r>
            <a:endParaRPr lang="en-US" dirty="0"/>
          </a:p>
          <a:p>
            <a:pPr lvl="1"/>
            <a:endParaRPr lang="en-US" dirty="0" smtClean="0"/>
          </a:p>
          <a:p>
            <a:pPr lvl="1"/>
            <a:endParaRPr lang="en-US" dirty="0" smtClean="0"/>
          </a:p>
          <a:p>
            <a:pPr lvl="1"/>
            <a:r>
              <a:rPr lang="en-US" dirty="0" smtClean="0"/>
              <a:t>Loss function</a:t>
            </a:r>
          </a:p>
          <a:p>
            <a:pPr lvl="1"/>
            <a:endParaRPr lang="en-US" dirty="0" smtClean="0"/>
          </a:p>
          <a:p>
            <a:pPr lvl="1"/>
            <a:endParaRPr lang="en-US" dirty="0" smtClean="0"/>
          </a:p>
          <a:p>
            <a:pPr lvl="1"/>
            <a:endParaRPr lang="en-US" dirty="0" smtClean="0"/>
          </a:p>
          <a:p>
            <a:pPr lvl="1"/>
            <a:endParaRPr lang="en-US" dirty="0" smtClean="0"/>
          </a:p>
        </p:txBody>
      </p:sp>
      <p:sp>
        <p:nvSpPr>
          <p:cNvPr id="20" name="Content Placeholder 6"/>
          <p:cNvSpPr txBox="1">
            <a:spLocks/>
          </p:cNvSpPr>
          <p:nvPr/>
        </p:nvSpPr>
        <p:spPr>
          <a:xfrm>
            <a:off x="4662472" y="3668717"/>
            <a:ext cx="4038600" cy="2892444"/>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28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4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0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18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18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18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18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18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1800" kern="1200">
                <a:solidFill>
                  <a:schemeClr val="tx1"/>
                </a:solidFill>
                <a:latin typeface="+mn-lt"/>
                <a:ea typeface="+mn-ea"/>
                <a:cs typeface="+mn-cs"/>
              </a:defRPr>
            </a:lvl9pPr>
          </a:lstStyle>
          <a:p>
            <a:pPr marL="0" indent="0">
              <a:buFont typeface="Arial"/>
              <a:buNone/>
            </a:pPr>
            <a:r>
              <a:rPr lang="en-US" dirty="0" smtClean="0"/>
              <a:t>4. Train with SGD:</a:t>
            </a:r>
          </a:p>
          <a:p>
            <a:pPr marL="0" indent="0">
              <a:buFont typeface="Arial"/>
              <a:buNone/>
            </a:pPr>
            <a:r>
              <a:rPr lang="en-US" dirty="0" smtClean="0"/>
              <a:t>(take small steps opposite the gradient)</a:t>
            </a:r>
            <a:endParaRPr lang="en-US" dirty="0"/>
          </a:p>
        </p:txBody>
      </p:sp>
      <p:pic>
        <p:nvPicPr>
          <p:cNvPr id="3" name="Picture 2" descr="latex-image-1.pd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307293" y="2224285"/>
            <a:ext cx="2082800" cy="533400"/>
          </a:xfrm>
          <a:prstGeom prst="rect">
            <a:avLst/>
          </a:prstGeom>
        </p:spPr>
      </p:pic>
      <p:pic>
        <p:nvPicPr>
          <p:cNvPr id="5" name="Picture 4" descr="latex-image-1.pd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361913" y="4339324"/>
            <a:ext cx="2108200" cy="469900"/>
          </a:xfrm>
          <a:prstGeom prst="rect">
            <a:avLst/>
          </a:prstGeom>
        </p:spPr>
      </p:pic>
      <p:pic>
        <p:nvPicPr>
          <p:cNvPr id="12" name="Picture 11" descr="latex-image-1.pdf"/>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1307293" y="5673701"/>
            <a:ext cx="2349500" cy="469900"/>
          </a:xfrm>
          <a:prstGeom prst="rect">
            <a:avLst/>
          </a:prstGeom>
        </p:spPr>
      </p:pic>
      <p:pic>
        <p:nvPicPr>
          <p:cNvPr id="21" name="Picture 20" descr="latex-image-1.pdf"/>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4962417" y="2265250"/>
            <a:ext cx="4096234" cy="947367"/>
          </a:xfrm>
          <a:prstGeom prst="rect">
            <a:avLst/>
          </a:prstGeom>
        </p:spPr>
      </p:pic>
      <p:pic>
        <p:nvPicPr>
          <p:cNvPr id="22" name="Picture 21" descr="latex-image-1.pdf"/>
          <p:cNvPicPr>
            <a:picLocks noChangeAspect="1"/>
          </p:cNvPicPr>
          <p:nvPr/>
        </p:nvPicPr>
        <p:blipFill>
          <a:blip r:embed="rId7">
            <a:extLst>
              <a:ext uri="{28A0092B-C50C-407E-A947-70E740481C1C}">
                <a14:useLocalDpi xmlns:a14="http://schemas.microsoft.com/office/drawing/2010/main"/>
              </a:ext>
            </a:extLst>
          </a:blip>
          <a:stretch>
            <a:fillRect/>
          </a:stretch>
        </p:blipFill>
        <p:spPr>
          <a:xfrm>
            <a:off x="4962417" y="5609966"/>
            <a:ext cx="4063643" cy="373192"/>
          </a:xfrm>
          <a:prstGeom prst="rect">
            <a:avLst/>
          </a:prstGeom>
        </p:spPr>
      </p:pic>
    </p:spTree>
    <p:extLst>
      <p:ext uri="{BB962C8B-B14F-4D97-AF65-F5344CB8AC3E}">
        <p14:creationId xmlns:p14="http://schemas.microsoft.com/office/powerpoint/2010/main" val="245555537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7">
                                            <p:txEl>
                                              <p:pRg st="0" end="0"/>
                                            </p:txEl>
                                          </p:spTgt>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1"/>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20"/>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build="p"/>
      <p:bldP spid="20" grpId="0"/>
    </p:bldLst>
  </p:timing>
</p:sld>
</file>

<file path=ppt/slides/slide3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Rectangle 23"/>
          <p:cNvSpPr/>
          <p:nvPr/>
        </p:nvSpPr>
        <p:spPr>
          <a:xfrm>
            <a:off x="4495799" y="1411045"/>
            <a:ext cx="4648202" cy="2257672"/>
          </a:xfrm>
          <a:prstGeom prst="rect">
            <a:avLst/>
          </a:prstGeom>
          <a:solidFill>
            <a:srgbClr val="FF6600">
              <a:alpha val="62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5" name="Rectangle 24"/>
          <p:cNvSpPr/>
          <p:nvPr/>
        </p:nvSpPr>
        <p:spPr>
          <a:xfrm>
            <a:off x="4495799" y="3663550"/>
            <a:ext cx="4648202" cy="3194450"/>
          </a:xfrm>
          <a:prstGeom prst="rect">
            <a:avLst/>
          </a:prstGeom>
          <a:solidFill>
            <a:srgbClr val="FF0000">
              <a:alpha val="59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6" name="Rectangle 25"/>
          <p:cNvSpPr/>
          <p:nvPr/>
        </p:nvSpPr>
        <p:spPr>
          <a:xfrm>
            <a:off x="0" y="3180972"/>
            <a:ext cx="4495800" cy="3677028"/>
          </a:xfrm>
          <a:prstGeom prst="rect">
            <a:avLst/>
          </a:prstGeom>
          <a:solidFill>
            <a:srgbClr val="0000FF">
              <a:alpha val="55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 name="Rectangle 26"/>
          <p:cNvSpPr/>
          <p:nvPr/>
        </p:nvSpPr>
        <p:spPr>
          <a:xfrm>
            <a:off x="0" y="1411045"/>
            <a:ext cx="4495799" cy="1769927"/>
          </a:xfrm>
          <a:prstGeom prst="rect">
            <a:avLst/>
          </a:prstGeom>
          <a:solidFill>
            <a:srgbClr val="008000">
              <a:alpha val="48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 name="Content Placeholder 5"/>
          <p:cNvSpPr>
            <a:spLocks noGrp="1"/>
          </p:cNvSpPr>
          <p:nvPr>
            <p:ph sz="half" idx="1"/>
          </p:nvPr>
        </p:nvSpPr>
        <p:spPr>
          <a:xfrm>
            <a:off x="457200" y="1600201"/>
            <a:ext cx="4038600" cy="1580772"/>
          </a:xfrm>
        </p:spPr>
        <p:txBody>
          <a:bodyPr/>
          <a:lstStyle/>
          <a:p>
            <a:pPr marL="0" indent="0">
              <a:buNone/>
            </a:pPr>
            <a:r>
              <a:rPr lang="en-US" dirty="0" smtClean="0"/>
              <a:t>1. Given </a:t>
            </a:r>
            <a:r>
              <a:rPr lang="en-US" dirty="0"/>
              <a:t>training data</a:t>
            </a:r>
            <a:r>
              <a:rPr lang="en-US" dirty="0" smtClean="0"/>
              <a:t>:</a:t>
            </a:r>
            <a:endParaRPr lang="en-US" dirty="0"/>
          </a:p>
        </p:txBody>
      </p:sp>
      <p:sp>
        <p:nvSpPr>
          <p:cNvPr id="7" name="Content Placeholder 6"/>
          <p:cNvSpPr>
            <a:spLocks noGrp="1"/>
          </p:cNvSpPr>
          <p:nvPr>
            <p:ph sz="half" idx="2"/>
          </p:nvPr>
        </p:nvSpPr>
        <p:spPr>
          <a:xfrm>
            <a:off x="4662472" y="1600200"/>
            <a:ext cx="4038600" cy="2068517"/>
          </a:xfrm>
        </p:spPr>
        <p:txBody>
          <a:bodyPr/>
          <a:lstStyle/>
          <a:p>
            <a:pPr marL="0" indent="0">
              <a:buNone/>
            </a:pPr>
            <a:r>
              <a:rPr lang="en-US" dirty="0" smtClean="0"/>
              <a:t>3. Define goal:</a:t>
            </a:r>
            <a:endParaRPr lang="en-US" dirty="0"/>
          </a:p>
        </p:txBody>
      </p:sp>
      <p:sp>
        <p:nvSpPr>
          <p:cNvPr id="4" name="Slide Number Placeholder 3"/>
          <p:cNvSpPr>
            <a:spLocks noGrp="1"/>
          </p:cNvSpPr>
          <p:nvPr>
            <p:ph type="sldNum" sz="quarter" idx="12"/>
          </p:nvPr>
        </p:nvSpPr>
        <p:spPr/>
        <p:txBody>
          <a:bodyPr/>
          <a:lstStyle/>
          <a:p>
            <a:fld id="{CCF56997-4F5F-5A42-B306-795126905ACA}" type="slidenum">
              <a:rPr lang="en-US" smtClean="0"/>
              <a:pPr/>
              <a:t>348</a:t>
            </a:fld>
            <a:endParaRPr lang="en-US"/>
          </a:p>
        </p:txBody>
      </p:sp>
      <p:sp>
        <p:nvSpPr>
          <p:cNvPr id="19" name="Content Placeholder 5"/>
          <p:cNvSpPr txBox="1">
            <a:spLocks/>
          </p:cNvSpPr>
          <p:nvPr/>
        </p:nvSpPr>
        <p:spPr>
          <a:xfrm>
            <a:off x="457200" y="3180972"/>
            <a:ext cx="4038600" cy="3097591"/>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28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4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0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18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18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18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18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18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1800" kern="1200">
                <a:solidFill>
                  <a:schemeClr val="tx1"/>
                </a:solidFill>
                <a:latin typeface="+mn-lt"/>
                <a:ea typeface="+mn-ea"/>
                <a:cs typeface="+mn-cs"/>
              </a:defRPr>
            </a:lvl9pPr>
          </a:lstStyle>
          <a:p>
            <a:pPr marL="0" indent="0">
              <a:buFont typeface="Arial"/>
              <a:buNone/>
            </a:pPr>
            <a:r>
              <a:rPr lang="en-US" dirty="0" smtClean="0"/>
              <a:t>2. Choose each of these:</a:t>
            </a:r>
          </a:p>
          <a:p>
            <a:pPr lvl="1"/>
            <a:r>
              <a:rPr lang="en-US" dirty="0" smtClean="0"/>
              <a:t>Decision </a:t>
            </a:r>
            <a:r>
              <a:rPr lang="en-US" dirty="0"/>
              <a:t>function</a:t>
            </a:r>
          </a:p>
          <a:p>
            <a:pPr lvl="1"/>
            <a:endParaRPr lang="en-US" dirty="0" smtClean="0"/>
          </a:p>
          <a:p>
            <a:pPr lvl="1"/>
            <a:endParaRPr lang="en-US" dirty="0" smtClean="0"/>
          </a:p>
          <a:p>
            <a:pPr lvl="1"/>
            <a:r>
              <a:rPr lang="en-US" dirty="0" smtClean="0"/>
              <a:t>Loss function</a:t>
            </a:r>
          </a:p>
          <a:p>
            <a:pPr lvl="1"/>
            <a:endParaRPr lang="en-US" dirty="0" smtClean="0"/>
          </a:p>
          <a:p>
            <a:pPr lvl="1"/>
            <a:endParaRPr lang="en-US" dirty="0" smtClean="0"/>
          </a:p>
          <a:p>
            <a:pPr lvl="1"/>
            <a:endParaRPr lang="en-US" dirty="0" smtClean="0"/>
          </a:p>
          <a:p>
            <a:pPr lvl="1"/>
            <a:endParaRPr lang="en-US" dirty="0" smtClean="0"/>
          </a:p>
        </p:txBody>
      </p:sp>
      <p:sp>
        <p:nvSpPr>
          <p:cNvPr id="20" name="Content Placeholder 6"/>
          <p:cNvSpPr txBox="1">
            <a:spLocks/>
          </p:cNvSpPr>
          <p:nvPr/>
        </p:nvSpPr>
        <p:spPr>
          <a:xfrm>
            <a:off x="4662472" y="3668717"/>
            <a:ext cx="4038600" cy="2892444"/>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28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4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0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18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18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18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18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18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1800" kern="1200">
                <a:solidFill>
                  <a:schemeClr val="tx1"/>
                </a:solidFill>
                <a:latin typeface="+mn-lt"/>
                <a:ea typeface="+mn-ea"/>
                <a:cs typeface="+mn-cs"/>
              </a:defRPr>
            </a:lvl9pPr>
          </a:lstStyle>
          <a:p>
            <a:pPr marL="0" indent="0">
              <a:buFont typeface="Arial"/>
              <a:buNone/>
            </a:pPr>
            <a:r>
              <a:rPr lang="en-US" dirty="0" smtClean="0"/>
              <a:t>4. Train with SGD:</a:t>
            </a:r>
          </a:p>
          <a:p>
            <a:pPr marL="0" indent="0">
              <a:buFont typeface="Arial"/>
              <a:buNone/>
            </a:pPr>
            <a:r>
              <a:rPr lang="en-US" dirty="0" smtClean="0"/>
              <a:t>(take small steps opposite the gradient)</a:t>
            </a:r>
            <a:endParaRPr lang="en-US" dirty="0"/>
          </a:p>
        </p:txBody>
      </p:sp>
      <p:pic>
        <p:nvPicPr>
          <p:cNvPr id="3" name="Picture 2" descr="latex-image-1.pd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1307293" y="2224285"/>
            <a:ext cx="2082800" cy="533400"/>
          </a:xfrm>
          <a:prstGeom prst="rect">
            <a:avLst/>
          </a:prstGeom>
        </p:spPr>
      </p:pic>
      <p:pic>
        <p:nvPicPr>
          <p:cNvPr id="5" name="Picture 4" descr="latex-image-1.pd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1361913" y="4339324"/>
            <a:ext cx="2108200" cy="469900"/>
          </a:xfrm>
          <a:prstGeom prst="rect">
            <a:avLst/>
          </a:prstGeom>
        </p:spPr>
      </p:pic>
      <p:pic>
        <p:nvPicPr>
          <p:cNvPr id="12" name="Picture 11" descr="latex-image-1.pdf"/>
          <p:cNvPicPr>
            <a:picLocks noChangeAspect="1"/>
          </p:cNvPicPr>
          <p:nvPr/>
        </p:nvPicPr>
        <p:blipFill>
          <a:blip r:embed="rId5">
            <a:extLst>
              <a:ext uri="{28A0092B-C50C-407E-A947-70E740481C1C}">
                <a14:useLocalDpi xmlns:a14="http://schemas.microsoft.com/office/drawing/2010/main"/>
              </a:ext>
            </a:extLst>
          </a:blip>
          <a:stretch>
            <a:fillRect/>
          </a:stretch>
        </p:blipFill>
        <p:spPr>
          <a:xfrm>
            <a:off x="1307293" y="5673701"/>
            <a:ext cx="2349500" cy="469900"/>
          </a:xfrm>
          <a:prstGeom prst="rect">
            <a:avLst/>
          </a:prstGeom>
        </p:spPr>
      </p:pic>
      <p:pic>
        <p:nvPicPr>
          <p:cNvPr id="21" name="Picture 20" descr="latex-image-1.pdf"/>
          <p:cNvPicPr>
            <a:picLocks noChangeAspect="1"/>
          </p:cNvPicPr>
          <p:nvPr/>
        </p:nvPicPr>
        <p:blipFill>
          <a:blip r:embed="rId6">
            <a:extLst>
              <a:ext uri="{28A0092B-C50C-407E-A947-70E740481C1C}">
                <a14:useLocalDpi xmlns:a14="http://schemas.microsoft.com/office/drawing/2010/main"/>
              </a:ext>
            </a:extLst>
          </a:blip>
          <a:stretch>
            <a:fillRect/>
          </a:stretch>
        </p:blipFill>
        <p:spPr>
          <a:xfrm>
            <a:off x="4962417" y="2265250"/>
            <a:ext cx="4096234" cy="947367"/>
          </a:xfrm>
          <a:prstGeom prst="rect">
            <a:avLst/>
          </a:prstGeom>
        </p:spPr>
      </p:pic>
      <p:pic>
        <p:nvPicPr>
          <p:cNvPr id="22" name="Picture 21" descr="latex-image-1.pdf"/>
          <p:cNvPicPr>
            <a:picLocks noChangeAspect="1"/>
          </p:cNvPicPr>
          <p:nvPr/>
        </p:nvPicPr>
        <p:blipFill>
          <a:blip r:embed="rId7">
            <a:extLst>
              <a:ext uri="{28A0092B-C50C-407E-A947-70E740481C1C}">
                <a14:useLocalDpi xmlns:a14="http://schemas.microsoft.com/office/drawing/2010/main"/>
              </a:ext>
            </a:extLst>
          </a:blip>
          <a:stretch>
            <a:fillRect/>
          </a:stretch>
        </p:blipFill>
        <p:spPr>
          <a:xfrm>
            <a:off x="4962417" y="5609966"/>
            <a:ext cx="4063643" cy="373192"/>
          </a:xfrm>
          <a:prstGeom prst="rect">
            <a:avLst/>
          </a:prstGeom>
        </p:spPr>
      </p:pic>
      <p:sp>
        <p:nvSpPr>
          <p:cNvPr id="23" name="Rectangle 26"/>
          <p:cNvSpPr/>
          <p:nvPr/>
        </p:nvSpPr>
        <p:spPr>
          <a:xfrm>
            <a:off x="-692776" y="-461797"/>
            <a:ext cx="10584076" cy="7824887"/>
          </a:xfrm>
          <a:custGeom>
            <a:avLst/>
            <a:gdLst/>
            <a:ahLst/>
            <a:cxnLst/>
            <a:rect l="l" t="t" r="r" b="b"/>
            <a:pathLst>
              <a:path w="10584076" h="7824887">
                <a:moveTo>
                  <a:pt x="8813649" y="5745981"/>
                </a:moveTo>
                <a:cubicBezTo>
                  <a:pt x="8183052" y="5745981"/>
                  <a:pt x="7671852" y="5968581"/>
                  <a:pt x="7671852" y="6243171"/>
                </a:cubicBezTo>
                <a:cubicBezTo>
                  <a:pt x="7671852" y="6517761"/>
                  <a:pt x="8183052" y="6740361"/>
                  <a:pt x="8813649" y="6740361"/>
                </a:cubicBezTo>
                <a:cubicBezTo>
                  <a:pt x="9444246" y="6740361"/>
                  <a:pt x="9955446" y="6517761"/>
                  <a:pt x="9955446" y="6243171"/>
                </a:cubicBezTo>
                <a:cubicBezTo>
                  <a:pt x="9955446" y="5968581"/>
                  <a:pt x="9444246" y="5745981"/>
                  <a:pt x="8813649" y="5745981"/>
                </a:cubicBezTo>
                <a:close/>
                <a:moveTo>
                  <a:pt x="3342003" y="4438200"/>
                </a:moveTo>
                <a:cubicBezTo>
                  <a:pt x="2899168" y="4438200"/>
                  <a:pt x="2540179" y="4678213"/>
                  <a:pt x="2540179" y="4974283"/>
                </a:cubicBezTo>
                <a:cubicBezTo>
                  <a:pt x="2540179" y="5270353"/>
                  <a:pt x="2899168" y="5510366"/>
                  <a:pt x="3342003" y="5510366"/>
                </a:cubicBezTo>
                <a:cubicBezTo>
                  <a:pt x="3784838" y="5510366"/>
                  <a:pt x="4143827" y="5270353"/>
                  <a:pt x="4143827" y="4974283"/>
                </a:cubicBezTo>
                <a:cubicBezTo>
                  <a:pt x="4143827" y="4678213"/>
                  <a:pt x="3784838" y="4438200"/>
                  <a:pt x="3342003" y="4438200"/>
                </a:cubicBezTo>
                <a:close/>
                <a:moveTo>
                  <a:pt x="0" y="0"/>
                </a:moveTo>
                <a:lnTo>
                  <a:pt x="10584076" y="0"/>
                </a:lnTo>
                <a:lnTo>
                  <a:pt x="10584076" y="7824887"/>
                </a:lnTo>
                <a:lnTo>
                  <a:pt x="0" y="7824887"/>
                </a:lnTo>
                <a:close/>
              </a:path>
            </a:pathLst>
          </a:custGeom>
          <a:solidFill>
            <a:schemeClr val="bg1">
              <a:alpha val="77000"/>
            </a:schemeClr>
          </a:solidFill>
          <a:ln>
            <a:noFill/>
          </a:ln>
          <a:effectLst>
            <a:softEdge rad="190500"/>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 name="Title 8"/>
          <p:cNvSpPr>
            <a:spLocks noGrp="1"/>
          </p:cNvSpPr>
          <p:nvPr>
            <p:ph type="title"/>
          </p:nvPr>
        </p:nvSpPr>
        <p:spPr/>
        <p:txBody>
          <a:bodyPr>
            <a:normAutofit fontScale="90000"/>
          </a:bodyPr>
          <a:lstStyle/>
          <a:p>
            <a:r>
              <a:rPr lang="en-US" dirty="0"/>
              <a:t>Empirical Risk Minimization</a:t>
            </a:r>
          </a:p>
        </p:txBody>
      </p:sp>
    </p:spTree>
    <p:extLst>
      <p:ext uri="{BB962C8B-B14F-4D97-AF65-F5344CB8AC3E}">
        <p14:creationId xmlns:p14="http://schemas.microsoft.com/office/powerpoint/2010/main" val="3258172250"/>
      </p:ext>
    </p:extLst>
  </p:cSld>
  <p:clrMapOvr>
    <a:masterClrMapping/>
  </p:clrMapOvr>
  <p:timing>
    <p:tnLst>
      <p:par>
        <p:cTn xmlns:p14="http://schemas.microsoft.com/office/powerpoint/2010/main" id="1" dur="indefinite" restart="never" nodeType="tmRoot"/>
      </p:par>
    </p:tnLst>
  </p:timing>
</p:sld>
</file>

<file path=ppt/slides/slide3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Conditional Log-likelihood Training</a:t>
            </a:r>
            <a:endParaRPr lang="en-US" dirty="0"/>
          </a:p>
        </p:txBody>
      </p:sp>
      <p:sp>
        <p:nvSpPr>
          <p:cNvPr id="4" name="Text Placeholder 3"/>
          <p:cNvSpPr>
            <a:spLocks noGrp="1"/>
          </p:cNvSpPr>
          <p:nvPr>
            <p:ph idx="1"/>
          </p:nvPr>
        </p:nvSpPr>
        <p:spPr>
          <a:xfrm>
            <a:off x="457200" y="1210761"/>
            <a:ext cx="3929039" cy="2753182"/>
          </a:xfrm>
        </p:spPr>
        <p:txBody>
          <a:bodyPr>
            <a:normAutofit/>
          </a:bodyPr>
          <a:lstStyle/>
          <a:p>
            <a:pPr marL="514350" indent="-514350">
              <a:buFont typeface="+mj-lt"/>
              <a:buAutoNum type="arabicPeriod"/>
            </a:pPr>
            <a:r>
              <a:rPr lang="en-US" sz="2300" dirty="0" smtClean="0"/>
              <a:t>Choose </a:t>
            </a:r>
            <a:r>
              <a:rPr lang="en-US" sz="2300" b="1" dirty="0" smtClean="0"/>
              <a:t>model </a:t>
            </a:r>
            <a:br>
              <a:rPr lang="en-US" sz="2300" b="1" dirty="0" smtClean="0"/>
            </a:br>
            <a:r>
              <a:rPr lang="en-US" sz="1800" dirty="0" smtClean="0"/>
              <a:t>Such that derivative in #3 is easy</a:t>
            </a:r>
          </a:p>
          <a:p>
            <a:pPr marL="514350" indent="-514350">
              <a:buFont typeface="+mj-lt"/>
              <a:buAutoNum type="arabicPeriod"/>
            </a:pPr>
            <a:r>
              <a:rPr lang="en-US" sz="2300" dirty="0" smtClean="0"/>
              <a:t>Choose </a:t>
            </a:r>
            <a:r>
              <a:rPr lang="en-US" sz="2300" b="1" dirty="0"/>
              <a:t>o</a:t>
            </a:r>
            <a:r>
              <a:rPr lang="en-US" sz="2300" b="1" dirty="0" smtClean="0"/>
              <a:t>bjective</a:t>
            </a:r>
            <a:r>
              <a:rPr lang="en-US" sz="2300" b="1" dirty="0"/>
              <a:t>: </a:t>
            </a:r>
            <a:br>
              <a:rPr lang="en-US" sz="2300" b="1" dirty="0"/>
            </a:br>
            <a:r>
              <a:rPr lang="en-US" sz="1800" dirty="0" smtClean="0"/>
              <a:t>Assign </a:t>
            </a:r>
            <a:r>
              <a:rPr lang="en-US" sz="1800" dirty="0"/>
              <a:t>high probability to </a:t>
            </a:r>
            <a:r>
              <a:rPr lang="en-US" sz="1800" dirty="0" smtClean="0"/>
              <a:t>the things </a:t>
            </a:r>
            <a:r>
              <a:rPr lang="en-US" sz="1800" dirty="0"/>
              <a:t>we observe and low probability to everything </a:t>
            </a:r>
            <a:r>
              <a:rPr lang="en-US" sz="1800" dirty="0" smtClean="0"/>
              <a:t>else</a:t>
            </a:r>
          </a:p>
        </p:txBody>
      </p:sp>
      <p:sp>
        <p:nvSpPr>
          <p:cNvPr id="3" name="Slide Number Placeholder 2"/>
          <p:cNvSpPr>
            <a:spLocks noGrp="1"/>
          </p:cNvSpPr>
          <p:nvPr>
            <p:ph type="sldNum" sz="quarter" idx="12"/>
          </p:nvPr>
        </p:nvSpPr>
        <p:spPr/>
        <p:txBody>
          <a:bodyPr/>
          <a:lstStyle/>
          <a:p>
            <a:fld id="{E5445004-F4FB-5345-992E-498B4C43F562}" type="slidenum">
              <a:rPr lang="en-US" smtClean="0"/>
              <a:t>349</a:t>
            </a:fld>
            <a:endParaRPr lang="en-US"/>
          </a:p>
        </p:txBody>
      </p:sp>
      <p:pic>
        <p:nvPicPr>
          <p:cNvPr id="12" name="Picture 11" descr="latex-image-1.pdf"/>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635014" y="2334028"/>
            <a:ext cx="3076911" cy="805626"/>
          </a:xfrm>
          <a:prstGeom prst="rect">
            <a:avLst/>
          </a:prstGeom>
        </p:spPr>
      </p:pic>
      <p:sp>
        <p:nvSpPr>
          <p:cNvPr id="14" name="Text Placeholder 3"/>
          <p:cNvSpPr txBox="1">
            <a:spLocks/>
          </p:cNvSpPr>
          <p:nvPr/>
        </p:nvSpPr>
        <p:spPr>
          <a:xfrm>
            <a:off x="457200" y="3352073"/>
            <a:ext cx="2672087" cy="3295333"/>
          </a:xfrm>
          <a:prstGeom prst="rect">
            <a:avLst/>
          </a:prstGeom>
        </p:spPr>
        <p:txBody>
          <a:bodyPr vert="horz" lIns="91440" tIns="45720" rIns="91440" bIns="45720" rtlCol="0">
            <a:no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514350" indent="-514350">
              <a:buFont typeface="+mj-lt"/>
              <a:buAutoNum type="arabicPeriod" startAt="3"/>
            </a:pPr>
            <a:r>
              <a:rPr lang="en-US" sz="2300" dirty="0" smtClean="0"/>
              <a:t>Compute derivative </a:t>
            </a:r>
            <a:r>
              <a:rPr lang="en-US" sz="2300" b="1" dirty="0" smtClean="0">
                <a:solidFill>
                  <a:srgbClr val="008000"/>
                </a:solidFill>
              </a:rPr>
              <a:t>by hand </a:t>
            </a:r>
            <a:r>
              <a:rPr lang="en-US" sz="2300" dirty="0" smtClean="0"/>
              <a:t>using the chain rule</a:t>
            </a:r>
          </a:p>
          <a:p>
            <a:pPr marL="514350" indent="-514350">
              <a:buFont typeface="+mj-lt"/>
              <a:buAutoNum type="arabicPeriod" startAt="3"/>
            </a:pPr>
            <a:r>
              <a:rPr lang="en-US" sz="2300" dirty="0" smtClean="0"/>
              <a:t>Replace </a:t>
            </a:r>
            <a:r>
              <a:rPr lang="en-US" sz="2300" b="1" dirty="0" smtClean="0">
                <a:solidFill>
                  <a:srgbClr val="0000FF"/>
                </a:solidFill>
              </a:rPr>
              <a:t>true inference </a:t>
            </a:r>
            <a:r>
              <a:rPr lang="en-US" sz="2300" dirty="0" smtClean="0"/>
              <a:t>by </a:t>
            </a:r>
            <a:r>
              <a:rPr lang="en-US" sz="2300" b="1" dirty="0" smtClean="0">
                <a:solidFill>
                  <a:srgbClr val="FF0000"/>
                </a:solidFill>
              </a:rPr>
              <a:t>approximate inference</a:t>
            </a:r>
            <a:endParaRPr lang="en-US" sz="2300" b="1" dirty="0">
              <a:solidFill>
                <a:srgbClr val="FF0000"/>
              </a:solidFill>
            </a:endParaRPr>
          </a:p>
        </p:txBody>
      </p:sp>
      <p:pic>
        <p:nvPicPr>
          <p:cNvPr id="16" name="Picture 15" descr="large-hill-climbing.pdf"/>
          <p:cNvPicPr>
            <a:picLocks noChangeAspect="1"/>
          </p:cNvPicPr>
          <p:nvPr/>
        </p:nvPicPr>
        <p:blipFill>
          <a:blip r:embed="rId3" cstate="print">
            <a:extLst>
              <a:ext uri="{28A0092B-C50C-407E-A947-70E740481C1C}">
                <a14:useLocalDpi xmlns:a14="http://schemas.microsoft.com/office/drawing/2010/main"/>
              </a:ext>
            </a:extLst>
          </a:blip>
          <a:stretch>
            <a:fillRect/>
          </a:stretch>
        </p:blipFill>
        <p:spPr>
          <a:xfrm>
            <a:off x="8228497" y="2350412"/>
            <a:ext cx="753664" cy="585059"/>
          </a:xfrm>
          <a:prstGeom prst="rect">
            <a:avLst/>
          </a:prstGeom>
          <a:ln>
            <a:solidFill>
              <a:schemeClr val="tx1"/>
            </a:solidFill>
          </a:ln>
        </p:spPr>
      </p:pic>
      <p:pic>
        <p:nvPicPr>
          <p:cNvPr id="5" name="Picture 4" descr="latex-image-1.pd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504081" y="1322497"/>
            <a:ext cx="4254834" cy="830880"/>
          </a:xfrm>
          <a:prstGeom prst="rect">
            <a:avLst/>
          </a:prstGeom>
        </p:spPr>
      </p:pic>
      <p:sp>
        <p:nvSpPr>
          <p:cNvPr id="15" name="Content Placeholder 4"/>
          <p:cNvSpPr txBox="1">
            <a:spLocks/>
          </p:cNvSpPr>
          <p:nvPr/>
        </p:nvSpPr>
        <p:spPr>
          <a:xfrm>
            <a:off x="6994434" y="4013829"/>
            <a:ext cx="940077" cy="713117"/>
          </a:xfrm>
          <a:prstGeom prst="rect">
            <a:avLst/>
          </a:prstGeom>
          <a:noFill/>
          <a:ln w="38100" cmpd="sng">
            <a:solidFill>
              <a:srgbClr val="0000FF"/>
            </a:solidFill>
          </a:ln>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endParaRPr lang="en-US" sz="2600" dirty="0"/>
          </a:p>
        </p:txBody>
      </p:sp>
      <p:sp>
        <p:nvSpPr>
          <p:cNvPr id="17" name="Content Placeholder 4"/>
          <p:cNvSpPr txBox="1">
            <a:spLocks/>
          </p:cNvSpPr>
          <p:nvPr/>
        </p:nvSpPr>
        <p:spPr>
          <a:xfrm>
            <a:off x="6994434" y="5004248"/>
            <a:ext cx="940077" cy="713117"/>
          </a:xfrm>
          <a:prstGeom prst="rect">
            <a:avLst/>
          </a:prstGeom>
          <a:noFill/>
          <a:ln w="38100" cmpd="sng">
            <a:solidFill>
              <a:srgbClr val="FF0000"/>
            </a:solidFill>
          </a:ln>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endParaRPr lang="en-US" sz="2600" dirty="0"/>
          </a:p>
        </p:txBody>
      </p:sp>
      <p:sp>
        <p:nvSpPr>
          <p:cNvPr id="18" name="Content Placeholder 4"/>
          <p:cNvSpPr txBox="1">
            <a:spLocks/>
          </p:cNvSpPr>
          <p:nvPr/>
        </p:nvSpPr>
        <p:spPr>
          <a:xfrm>
            <a:off x="3692297" y="5030436"/>
            <a:ext cx="536823" cy="713117"/>
          </a:xfrm>
          <a:prstGeom prst="rect">
            <a:avLst/>
          </a:prstGeom>
          <a:noFill/>
          <a:ln w="38100" cmpd="sng">
            <a:solidFill>
              <a:srgbClr val="FF0000"/>
            </a:solidFill>
          </a:ln>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endParaRPr lang="en-US" sz="2600" dirty="0"/>
          </a:p>
        </p:txBody>
      </p:sp>
      <p:pic>
        <p:nvPicPr>
          <p:cNvPr id="19" name="Picture 18" descr="latex-image-1.pdf"/>
          <p:cNvPicPr>
            <a:picLocks noChangeAspect="1"/>
          </p:cNvPicPr>
          <p:nvPr/>
        </p:nvPicPr>
        <p:blipFill rotWithShape="1">
          <a:blip r:embed="rId5">
            <a:extLst>
              <a:ext uri="{28A0092B-C50C-407E-A947-70E740481C1C}">
                <a14:useLocalDpi xmlns:a14="http://schemas.microsoft.com/office/drawing/2010/main"/>
              </a:ext>
            </a:extLst>
          </a:blip>
          <a:srcRect b="50801"/>
          <a:stretch/>
        </p:blipFill>
        <p:spPr>
          <a:xfrm>
            <a:off x="3129287" y="3885701"/>
            <a:ext cx="6014713" cy="972186"/>
          </a:xfrm>
          <a:prstGeom prst="rect">
            <a:avLst/>
          </a:prstGeom>
        </p:spPr>
      </p:pic>
      <p:pic>
        <p:nvPicPr>
          <p:cNvPr id="20" name="Picture 19" descr="latex-image-1.pdf"/>
          <p:cNvPicPr>
            <a:picLocks noChangeAspect="1"/>
          </p:cNvPicPr>
          <p:nvPr/>
        </p:nvPicPr>
        <p:blipFill rotWithShape="1">
          <a:blip r:embed="rId5">
            <a:extLst>
              <a:ext uri="{28A0092B-C50C-407E-A947-70E740481C1C}">
                <a14:useLocalDpi xmlns:a14="http://schemas.microsoft.com/office/drawing/2010/main"/>
              </a:ext>
            </a:extLst>
          </a:blip>
          <a:srcRect t="48775"/>
          <a:stretch/>
        </p:blipFill>
        <p:spPr>
          <a:xfrm>
            <a:off x="3142380" y="4875351"/>
            <a:ext cx="6014713" cy="1012236"/>
          </a:xfrm>
          <a:prstGeom prst="rect">
            <a:avLst/>
          </a:prstGeom>
        </p:spPr>
      </p:pic>
      <p:grpSp>
        <p:nvGrpSpPr>
          <p:cNvPr id="21" name="Group 20"/>
          <p:cNvGrpSpPr/>
          <p:nvPr/>
        </p:nvGrpSpPr>
        <p:grpSpPr>
          <a:xfrm>
            <a:off x="-346706" y="-185092"/>
            <a:ext cx="1272462" cy="1557344"/>
            <a:chOff x="4212163" y="3282271"/>
            <a:chExt cx="3459899" cy="4276343"/>
          </a:xfrm>
        </p:grpSpPr>
        <p:sp>
          <p:nvSpPr>
            <p:cNvPr id="22" name="Oval 21"/>
            <p:cNvSpPr/>
            <p:nvPr/>
          </p:nvSpPr>
          <p:spPr>
            <a:xfrm rot="18911076">
              <a:off x="4212163" y="3282271"/>
              <a:ext cx="2861834" cy="4276343"/>
            </a:xfrm>
            <a:prstGeom prst="ellipse">
              <a:avLst/>
            </a:prstGeom>
            <a:solidFill>
              <a:srgbClr val="FF0000">
                <a:alpha val="59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TextBox 22"/>
            <p:cNvSpPr txBox="1"/>
            <p:nvPr/>
          </p:nvSpPr>
          <p:spPr>
            <a:xfrm>
              <a:off x="4852129" y="5417178"/>
              <a:ext cx="2819933" cy="792673"/>
            </a:xfrm>
            <a:prstGeom prst="rect">
              <a:avLst/>
            </a:prstGeom>
            <a:noFill/>
          </p:spPr>
          <p:txBody>
            <a:bodyPr wrap="square" rtlCol="0" anchor="t">
              <a:noAutofit/>
            </a:bodyPr>
            <a:lstStyle/>
            <a:p>
              <a:pPr algn="ctr"/>
              <a:r>
                <a:rPr lang="en-US" sz="1000" b="1" dirty="0"/>
                <a:t>Machine </a:t>
              </a:r>
              <a:r>
                <a:rPr lang="en-US" sz="1000" b="1" dirty="0" smtClean="0"/>
                <a:t>Learning</a:t>
              </a:r>
              <a:endParaRPr lang="en-US" sz="1000" dirty="0"/>
            </a:p>
          </p:txBody>
        </p:sp>
      </p:grpSp>
    </p:spTree>
    <p:extLst>
      <p:ext uri="{BB962C8B-B14F-4D97-AF65-F5344CB8AC3E}">
        <p14:creationId xmlns:p14="http://schemas.microsoft.com/office/powerpoint/2010/main" val="2787238006"/>
      </p:ext>
    </p:extLst>
  </p:cSld>
  <p:clrMapOvr>
    <a:masterClrMapping/>
  </p:clrMapOvr>
  <p:timing>
    <p:tnLst>
      <p:par>
        <p:cTn xmlns:p14="http://schemas.microsoft.com/office/powerpoint/2010/main" id="1" dur="indefinite" restart="never" nodeType="tmRoot"/>
      </p:par>
    </p:tnLst>
  </p:timing>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rtlCol="0">
            <a:normAutofit fontScale="90000"/>
          </a:bodyPr>
          <a:lstStyle/>
          <a:p>
            <a:pPr eaLnBrk="1" fontAlgn="auto" hangingPunct="1">
              <a:spcAft>
                <a:spcPts val="0"/>
              </a:spcAft>
              <a:defRPr/>
            </a:pPr>
            <a:r>
              <a:rPr lang="en-US" dirty="0"/>
              <a:t>Constituency </a:t>
            </a:r>
            <a:r>
              <a:rPr lang="en-US" dirty="0" smtClean="0"/>
              <a:t>Parsing</a:t>
            </a:r>
            <a:endParaRPr lang="en-US" dirty="0"/>
          </a:p>
        </p:txBody>
      </p:sp>
      <p:sp>
        <p:nvSpPr>
          <p:cNvPr id="75778" name="Content Placeholder 21"/>
          <p:cNvSpPr>
            <a:spLocks noGrp="1"/>
          </p:cNvSpPr>
          <p:nvPr>
            <p:ph idx="1"/>
          </p:nvPr>
        </p:nvSpPr>
        <p:spPr>
          <a:xfrm>
            <a:off x="457200" y="1211263"/>
            <a:ext cx="4392613" cy="5045075"/>
          </a:xfrm>
        </p:spPr>
        <p:txBody>
          <a:bodyPr>
            <a:normAutofit lnSpcReduction="10000"/>
          </a:bodyPr>
          <a:lstStyle/>
          <a:p>
            <a:pPr eaLnBrk="1" hangingPunct="1">
              <a:lnSpc>
                <a:spcPct val="90000"/>
              </a:lnSpc>
            </a:pPr>
            <a:r>
              <a:rPr lang="en-US" b="1" smtClean="0"/>
              <a:t>Variables</a:t>
            </a:r>
            <a:r>
              <a:rPr lang="en-US" smtClean="0"/>
              <a:t>:</a:t>
            </a:r>
            <a:r>
              <a:rPr lang="en-US" b="1" smtClean="0"/>
              <a:t> </a:t>
            </a:r>
          </a:p>
          <a:p>
            <a:pPr lvl="1" eaLnBrk="1" hangingPunct="1">
              <a:lnSpc>
                <a:spcPct val="90000"/>
              </a:lnSpc>
            </a:pPr>
            <a:r>
              <a:rPr lang="en-US" smtClean="0"/>
              <a:t>Constituent type (or ∅) for each of O(n</a:t>
            </a:r>
            <a:r>
              <a:rPr lang="en-US" baseline="30000" smtClean="0"/>
              <a:t>2</a:t>
            </a:r>
            <a:r>
              <a:rPr lang="en-US" smtClean="0"/>
              <a:t>) substrings</a:t>
            </a:r>
          </a:p>
          <a:p>
            <a:pPr eaLnBrk="1" hangingPunct="1">
              <a:lnSpc>
                <a:spcPct val="90000"/>
              </a:lnSpc>
            </a:pPr>
            <a:r>
              <a:rPr lang="en-US" b="1" smtClean="0"/>
              <a:t>Interactions</a:t>
            </a:r>
            <a:r>
              <a:rPr lang="en-US" smtClean="0"/>
              <a:t>:</a:t>
            </a:r>
          </a:p>
          <a:p>
            <a:pPr lvl="1" eaLnBrk="1" hangingPunct="1">
              <a:lnSpc>
                <a:spcPct val="90000"/>
              </a:lnSpc>
            </a:pPr>
            <a:r>
              <a:rPr lang="en-US" smtClean="0"/>
              <a:t>Constituents must describe a binary tree</a:t>
            </a:r>
          </a:p>
          <a:p>
            <a:pPr lvl="1" eaLnBrk="1" hangingPunct="1">
              <a:lnSpc>
                <a:spcPct val="90000"/>
              </a:lnSpc>
            </a:pPr>
            <a:r>
              <a:rPr lang="en-US" smtClean="0"/>
              <a:t>Tag bigrams</a:t>
            </a:r>
          </a:p>
          <a:p>
            <a:pPr lvl="1" eaLnBrk="1" hangingPunct="1">
              <a:lnSpc>
                <a:spcPct val="90000"/>
              </a:lnSpc>
            </a:pPr>
            <a:r>
              <a:rPr lang="en-US" smtClean="0"/>
              <a:t>Nonterminal triples</a:t>
            </a:r>
            <a:r>
              <a:rPr lang="en-US" smtClean="0">
                <a:sym typeface="Wingdings" pitchFamily="2" charset="2"/>
              </a:rPr>
              <a:t> (parent, left-child, right-child)</a:t>
            </a:r>
            <a:r>
              <a:rPr lang="en-US" sz="2000" i="1" smtClean="0">
                <a:sym typeface="Wingdings" pitchFamily="2" charset="2"/>
              </a:rPr>
              <a:t/>
            </a:r>
            <a:br>
              <a:rPr lang="en-US" sz="2000" i="1" smtClean="0">
                <a:sym typeface="Wingdings" pitchFamily="2" charset="2"/>
              </a:rPr>
            </a:br>
            <a:r>
              <a:rPr lang="en-US" sz="2000" i="1" smtClean="0">
                <a:sym typeface="Wingdings" pitchFamily="2" charset="2"/>
              </a:rPr>
              <a:t>        [these factors not shown]</a:t>
            </a:r>
          </a:p>
        </p:txBody>
      </p:sp>
      <p:sp>
        <p:nvSpPr>
          <p:cNvPr id="4" name="Slide Number Placeholder 3"/>
          <p:cNvSpPr>
            <a:spLocks noGrp="1"/>
          </p:cNvSpPr>
          <p:nvPr>
            <p:ph type="sldNum" sz="quarter" idx="12"/>
          </p:nvPr>
        </p:nvSpPr>
        <p:spPr/>
        <p:txBody>
          <a:bodyPr/>
          <a:lstStyle/>
          <a:p>
            <a:pPr>
              <a:defRPr/>
            </a:pPr>
            <a:fld id="{56E508EE-299A-4393-B5D9-0709B7AE55A2}" type="slidenum">
              <a:rPr lang="en-US"/>
              <a:pPr>
                <a:defRPr/>
              </a:pPr>
              <a:t>35</a:t>
            </a:fld>
            <a:endParaRPr lang="en-US"/>
          </a:p>
        </p:txBody>
      </p:sp>
      <p:sp>
        <p:nvSpPr>
          <p:cNvPr id="6" name="TextBox 5"/>
          <p:cNvSpPr txBox="1"/>
          <p:nvPr/>
        </p:nvSpPr>
        <p:spPr>
          <a:xfrm>
            <a:off x="0" y="0"/>
            <a:ext cx="2243138" cy="439738"/>
          </a:xfrm>
          <a:prstGeom prst="rect">
            <a:avLst/>
          </a:prstGeom>
          <a:solidFill>
            <a:schemeClr val="accent6">
              <a:lumMod val="60000"/>
              <a:lumOff val="40000"/>
            </a:schemeClr>
          </a:solidFill>
        </p:spPr>
        <p:txBody>
          <a:bodyPr anchor="ctr"/>
          <a:lstStyle/>
          <a:p>
            <a:pPr algn="ctr" fontAlgn="auto">
              <a:spcBef>
                <a:spcPts val="0"/>
              </a:spcBef>
              <a:spcAft>
                <a:spcPts val="0"/>
              </a:spcAft>
              <a:defRPr/>
            </a:pPr>
            <a:r>
              <a:rPr lang="en-US" sz="2400" dirty="0">
                <a:latin typeface="+mn-lt"/>
                <a:cs typeface="+mn-cs"/>
              </a:rPr>
              <a:t>Example Task:</a:t>
            </a:r>
          </a:p>
        </p:txBody>
      </p:sp>
      <p:sp>
        <p:nvSpPr>
          <p:cNvPr id="24" name="TextBox 23"/>
          <p:cNvSpPr txBox="1"/>
          <p:nvPr/>
        </p:nvSpPr>
        <p:spPr>
          <a:xfrm>
            <a:off x="0" y="6484938"/>
            <a:ext cx="4041775" cy="373062"/>
          </a:xfrm>
          <a:prstGeom prst="rect">
            <a:avLst/>
          </a:prstGeom>
          <a:solidFill>
            <a:schemeClr val="accent6">
              <a:lumMod val="60000"/>
              <a:lumOff val="40000"/>
            </a:schemeClr>
          </a:solidFill>
        </p:spPr>
        <p:txBody>
          <a:bodyPr anchor="ctr"/>
          <a:lstStyle/>
          <a:p>
            <a:pPr algn="ctr">
              <a:defRPr/>
            </a:pPr>
            <a:r>
              <a:rPr lang="en-US">
                <a:latin typeface="Candara" pitchFamily="34" charset="0"/>
              </a:rPr>
              <a:t>(Naradowsky, Vieira, &amp; Smith, 2012)</a:t>
            </a:r>
          </a:p>
        </p:txBody>
      </p:sp>
      <p:grpSp>
        <p:nvGrpSpPr>
          <p:cNvPr id="75782" name="Group 91"/>
          <p:cNvGrpSpPr>
            <a:grpSpLocks/>
          </p:cNvGrpSpPr>
          <p:nvPr/>
        </p:nvGrpSpPr>
        <p:grpSpPr bwMode="auto">
          <a:xfrm>
            <a:off x="4470400" y="1096963"/>
            <a:ext cx="4392613" cy="2239962"/>
            <a:chOff x="619510" y="597995"/>
            <a:chExt cx="8067290" cy="5873306"/>
          </a:xfrm>
        </p:grpSpPr>
        <p:sp>
          <p:nvSpPr>
            <p:cNvPr id="93" name="Oval 92"/>
            <p:cNvSpPr/>
            <p:nvPr/>
          </p:nvSpPr>
          <p:spPr>
            <a:xfrm>
              <a:off x="1013108" y="4585683"/>
              <a:ext cx="542290" cy="549452"/>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300" dirty="0">
                  <a:solidFill>
                    <a:schemeClr val="tx1"/>
                  </a:solidFill>
                  <a:latin typeface="Rockwell"/>
                  <a:cs typeface="Rockwell"/>
                </a:rPr>
                <a:t>n</a:t>
              </a:r>
            </a:p>
          </p:txBody>
        </p:sp>
        <p:cxnSp>
          <p:nvCxnSpPr>
            <p:cNvPr id="94" name="Straight Connector 93"/>
            <p:cNvCxnSpPr>
              <a:stCxn id="93" idx="4"/>
            </p:cNvCxnSpPr>
            <p:nvPr/>
          </p:nvCxnSpPr>
          <p:spPr>
            <a:xfrm>
              <a:off x="1284252" y="5135135"/>
              <a:ext cx="11662" cy="55361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5" name="Oval 94"/>
            <p:cNvSpPr/>
            <p:nvPr/>
          </p:nvSpPr>
          <p:spPr>
            <a:xfrm>
              <a:off x="2666217" y="4585683"/>
              <a:ext cx="542290" cy="549452"/>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300" dirty="0">
                  <a:solidFill>
                    <a:schemeClr val="tx1"/>
                  </a:solidFill>
                  <a:latin typeface="Rockwell"/>
                  <a:cs typeface="Rockwell"/>
                </a:rPr>
                <a:t>v</a:t>
              </a:r>
            </a:p>
          </p:txBody>
        </p:sp>
        <p:cxnSp>
          <p:nvCxnSpPr>
            <p:cNvPr id="96" name="Straight Connector 95"/>
            <p:cNvCxnSpPr>
              <a:stCxn id="95" idx="4"/>
            </p:cNvCxnSpPr>
            <p:nvPr/>
          </p:nvCxnSpPr>
          <p:spPr>
            <a:xfrm>
              <a:off x="2937362" y="5135135"/>
              <a:ext cx="11662" cy="55361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7" name="Oval 96"/>
            <p:cNvSpPr/>
            <p:nvPr/>
          </p:nvSpPr>
          <p:spPr>
            <a:xfrm>
              <a:off x="4345565" y="4581520"/>
              <a:ext cx="539375" cy="549452"/>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300" dirty="0">
                  <a:solidFill>
                    <a:schemeClr val="tx1"/>
                  </a:solidFill>
                  <a:latin typeface="Rockwell"/>
                  <a:cs typeface="Rockwell"/>
                </a:rPr>
                <a:t>p</a:t>
              </a:r>
            </a:p>
          </p:txBody>
        </p:sp>
        <p:cxnSp>
          <p:nvCxnSpPr>
            <p:cNvPr id="98" name="Straight Connector 97"/>
            <p:cNvCxnSpPr>
              <a:stCxn id="97" idx="4"/>
            </p:cNvCxnSpPr>
            <p:nvPr/>
          </p:nvCxnSpPr>
          <p:spPr>
            <a:xfrm>
              <a:off x="4616711" y="5130971"/>
              <a:ext cx="11662" cy="55361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 name="Oval 98"/>
            <p:cNvSpPr/>
            <p:nvPr/>
          </p:nvSpPr>
          <p:spPr>
            <a:xfrm>
              <a:off x="6007421" y="4585683"/>
              <a:ext cx="539375" cy="549452"/>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300" dirty="0">
                  <a:solidFill>
                    <a:schemeClr val="tx1"/>
                  </a:solidFill>
                  <a:latin typeface="Rockwell"/>
                  <a:cs typeface="Rockwell"/>
                </a:rPr>
                <a:t>d</a:t>
              </a:r>
            </a:p>
          </p:txBody>
        </p:sp>
        <p:cxnSp>
          <p:nvCxnSpPr>
            <p:cNvPr id="100" name="Straight Connector 99"/>
            <p:cNvCxnSpPr>
              <a:stCxn id="99" idx="4"/>
            </p:cNvCxnSpPr>
            <p:nvPr/>
          </p:nvCxnSpPr>
          <p:spPr>
            <a:xfrm>
              <a:off x="6278567" y="5135135"/>
              <a:ext cx="8746" cy="55361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1" name="Oval 100"/>
            <p:cNvSpPr/>
            <p:nvPr/>
          </p:nvSpPr>
          <p:spPr>
            <a:xfrm>
              <a:off x="7660531" y="4581520"/>
              <a:ext cx="539373" cy="549452"/>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300" dirty="0">
                  <a:solidFill>
                    <a:schemeClr val="tx1"/>
                  </a:solidFill>
                  <a:latin typeface="Rockwell"/>
                  <a:cs typeface="Rockwell"/>
                </a:rPr>
                <a:t>n</a:t>
              </a:r>
            </a:p>
          </p:txBody>
        </p:sp>
        <p:cxnSp>
          <p:nvCxnSpPr>
            <p:cNvPr id="102" name="Straight Connector 101"/>
            <p:cNvCxnSpPr>
              <a:stCxn id="101" idx="4"/>
            </p:cNvCxnSpPr>
            <p:nvPr/>
          </p:nvCxnSpPr>
          <p:spPr>
            <a:xfrm>
              <a:off x="7928761" y="5130971"/>
              <a:ext cx="11662" cy="55361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75876" name="Group 102"/>
            <p:cNvGrpSpPr>
              <a:grpSpLocks/>
            </p:cNvGrpSpPr>
            <p:nvPr/>
          </p:nvGrpSpPr>
          <p:grpSpPr bwMode="auto">
            <a:xfrm>
              <a:off x="619510" y="6100343"/>
              <a:ext cx="8067290" cy="370958"/>
              <a:chOff x="492120" y="3950977"/>
              <a:chExt cx="8067290" cy="370958"/>
            </a:xfrm>
          </p:grpSpPr>
          <p:sp>
            <p:nvSpPr>
              <p:cNvPr id="75889" name="TextBox 11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300">
                    <a:latin typeface="Rockwell"/>
                    <a:ea typeface="Rockwell"/>
                    <a:cs typeface="Rockwell"/>
                  </a:rPr>
                  <a:t>time</a:t>
                </a:r>
              </a:p>
            </p:txBody>
          </p:sp>
          <p:sp>
            <p:nvSpPr>
              <p:cNvPr id="75890" name="TextBox 11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300">
                    <a:latin typeface="Rockwell"/>
                    <a:ea typeface="Rockwell"/>
                    <a:cs typeface="Rockwell"/>
                  </a:rPr>
                  <a:t>like</a:t>
                </a:r>
              </a:p>
            </p:txBody>
          </p:sp>
          <p:sp>
            <p:nvSpPr>
              <p:cNvPr id="75891" name="TextBox 11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300">
                    <a:latin typeface="Rockwell"/>
                    <a:ea typeface="Rockwell"/>
                    <a:cs typeface="Rockwell"/>
                  </a:rPr>
                  <a:t>flies</a:t>
                </a:r>
              </a:p>
            </p:txBody>
          </p:sp>
          <p:sp>
            <p:nvSpPr>
              <p:cNvPr id="75892" name="TextBox 11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300">
                    <a:latin typeface="Rockwell"/>
                    <a:ea typeface="Rockwell"/>
                    <a:cs typeface="Rockwell"/>
                  </a:rPr>
                  <a:t>an</a:t>
                </a:r>
              </a:p>
            </p:txBody>
          </p:sp>
          <p:sp>
            <p:nvSpPr>
              <p:cNvPr id="75893" name="TextBox 11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300">
                    <a:latin typeface="Rockwell"/>
                    <a:ea typeface="Rockwell"/>
                    <a:cs typeface="Rockwell"/>
                  </a:rPr>
                  <a:t>arrow</a:t>
                </a:r>
              </a:p>
            </p:txBody>
          </p:sp>
        </p:grpSp>
        <p:sp>
          <p:nvSpPr>
            <p:cNvPr id="104" name="Oval 103"/>
            <p:cNvSpPr/>
            <p:nvPr/>
          </p:nvSpPr>
          <p:spPr>
            <a:xfrm>
              <a:off x="6602191" y="3470130"/>
              <a:ext cx="539375" cy="549452"/>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300" dirty="0" err="1">
                  <a:solidFill>
                    <a:schemeClr val="tx1"/>
                  </a:solidFill>
                  <a:latin typeface="Rockwell"/>
                  <a:cs typeface="Rockwell"/>
                </a:rPr>
                <a:t>np</a:t>
              </a:r>
              <a:endParaRPr lang="en-US" sz="1300" dirty="0">
                <a:solidFill>
                  <a:schemeClr val="tx1"/>
                </a:solidFill>
                <a:latin typeface="Rockwell"/>
                <a:cs typeface="Rockwell"/>
              </a:endParaRPr>
            </a:p>
          </p:txBody>
        </p:sp>
        <p:cxnSp>
          <p:nvCxnSpPr>
            <p:cNvPr id="105" name="Straight Connector 104"/>
            <p:cNvCxnSpPr>
              <a:stCxn id="104" idx="4"/>
              <a:endCxn id="99" idx="0"/>
            </p:cNvCxnSpPr>
            <p:nvPr/>
          </p:nvCxnSpPr>
          <p:spPr>
            <a:xfrm flipH="1">
              <a:off x="6278567" y="4019582"/>
              <a:ext cx="594769" cy="56610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a:stCxn id="104" idx="4"/>
              <a:endCxn id="101" idx="0"/>
            </p:cNvCxnSpPr>
            <p:nvPr/>
          </p:nvCxnSpPr>
          <p:spPr>
            <a:xfrm>
              <a:off x="6873336" y="4019582"/>
              <a:ext cx="1055424" cy="56193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7" name="Oval 106"/>
            <p:cNvSpPr/>
            <p:nvPr/>
          </p:nvSpPr>
          <p:spPr>
            <a:xfrm>
              <a:off x="4520498" y="1501259"/>
              <a:ext cx="539375" cy="549452"/>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300" dirty="0" err="1">
                  <a:solidFill>
                    <a:schemeClr val="tx1"/>
                  </a:solidFill>
                  <a:latin typeface="Rockwell"/>
                  <a:cs typeface="Rockwell"/>
                </a:rPr>
                <a:t>vp</a:t>
              </a:r>
              <a:endParaRPr lang="en-US" sz="1300" dirty="0">
                <a:solidFill>
                  <a:schemeClr val="tx1"/>
                </a:solidFill>
                <a:latin typeface="Rockwell"/>
                <a:cs typeface="Rockwell"/>
              </a:endParaRPr>
            </a:p>
          </p:txBody>
        </p:sp>
        <p:cxnSp>
          <p:nvCxnSpPr>
            <p:cNvPr id="108" name="Straight Connector 107"/>
            <p:cNvCxnSpPr>
              <a:stCxn id="107" idx="4"/>
              <a:endCxn id="95" idx="0"/>
            </p:cNvCxnSpPr>
            <p:nvPr/>
          </p:nvCxnSpPr>
          <p:spPr>
            <a:xfrm flipH="1">
              <a:off x="2937362" y="2050711"/>
              <a:ext cx="1851365" cy="253497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a:stCxn id="107" idx="4"/>
              <a:endCxn id="110" idx="0"/>
            </p:cNvCxnSpPr>
            <p:nvPr/>
          </p:nvCxnSpPr>
          <p:spPr>
            <a:xfrm>
              <a:off x="4788727" y="2050711"/>
              <a:ext cx="1067086" cy="39960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0" name="Oval 109"/>
            <p:cNvSpPr/>
            <p:nvPr/>
          </p:nvSpPr>
          <p:spPr>
            <a:xfrm>
              <a:off x="5587584" y="2450312"/>
              <a:ext cx="539375" cy="549452"/>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300" dirty="0" err="1">
                  <a:solidFill>
                    <a:schemeClr val="tx1"/>
                  </a:solidFill>
                  <a:latin typeface="Rockwell"/>
                  <a:cs typeface="Rockwell"/>
                </a:rPr>
                <a:t>pp</a:t>
              </a:r>
              <a:endParaRPr lang="en-US" sz="1300" dirty="0">
                <a:solidFill>
                  <a:schemeClr val="tx1"/>
                </a:solidFill>
                <a:latin typeface="Rockwell"/>
                <a:cs typeface="Rockwell"/>
              </a:endParaRPr>
            </a:p>
          </p:txBody>
        </p:sp>
        <p:cxnSp>
          <p:nvCxnSpPr>
            <p:cNvPr id="111" name="Straight Connector 110"/>
            <p:cNvCxnSpPr>
              <a:stCxn id="110" idx="4"/>
              <a:endCxn id="97" idx="0"/>
            </p:cNvCxnSpPr>
            <p:nvPr/>
          </p:nvCxnSpPr>
          <p:spPr>
            <a:xfrm flipH="1">
              <a:off x="4616711" y="2999764"/>
              <a:ext cx="1239102" cy="158175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 name="Straight Connector 111"/>
            <p:cNvCxnSpPr>
              <a:stCxn id="110" idx="4"/>
              <a:endCxn id="104" idx="0"/>
            </p:cNvCxnSpPr>
            <p:nvPr/>
          </p:nvCxnSpPr>
          <p:spPr>
            <a:xfrm>
              <a:off x="5855813" y="2999764"/>
              <a:ext cx="1017523" cy="47036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3" name="Oval 112"/>
            <p:cNvSpPr/>
            <p:nvPr/>
          </p:nvSpPr>
          <p:spPr>
            <a:xfrm>
              <a:off x="3377607" y="597995"/>
              <a:ext cx="542290" cy="549452"/>
            </a:xfrm>
            <a:prstGeom prst="ellipse">
              <a:avLst/>
            </a:prstGeom>
            <a:no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300" dirty="0">
                  <a:solidFill>
                    <a:schemeClr val="tx1"/>
                  </a:solidFill>
                  <a:latin typeface="Rockwell"/>
                  <a:cs typeface="Rockwell"/>
                </a:rPr>
                <a:t>s</a:t>
              </a:r>
            </a:p>
          </p:txBody>
        </p:sp>
        <p:cxnSp>
          <p:nvCxnSpPr>
            <p:cNvPr id="114" name="Straight Connector 113"/>
            <p:cNvCxnSpPr>
              <a:stCxn id="113" idx="4"/>
              <a:endCxn id="93" idx="0"/>
            </p:cNvCxnSpPr>
            <p:nvPr/>
          </p:nvCxnSpPr>
          <p:spPr>
            <a:xfrm flipH="1">
              <a:off x="1284252" y="1147447"/>
              <a:ext cx="2364501" cy="343823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113" idx="4"/>
              <a:endCxn id="107" idx="0"/>
            </p:cNvCxnSpPr>
            <p:nvPr/>
          </p:nvCxnSpPr>
          <p:spPr>
            <a:xfrm>
              <a:off x="3648753" y="1147447"/>
              <a:ext cx="1139974" cy="35381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5783" name="Group 8"/>
          <p:cNvGrpSpPr>
            <a:grpSpLocks/>
          </p:cNvGrpSpPr>
          <p:nvPr/>
        </p:nvGrpSpPr>
        <p:grpSpPr bwMode="auto">
          <a:xfrm>
            <a:off x="4551363" y="3424238"/>
            <a:ext cx="3741737" cy="3300412"/>
            <a:chOff x="4217289" y="555916"/>
            <a:chExt cx="4470794" cy="3945252"/>
          </a:xfrm>
        </p:grpSpPr>
        <p:sp>
          <p:nvSpPr>
            <p:cNvPr id="51" name="Oval 50"/>
            <p:cNvSpPr/>
            <p:nvPr/>
          </p:nvSpPr>
          <p:spPr>
            <a:xfrm>
              <a:off x="4433526" y="3472632"/>
              <a:ext cx="294006" cy="297935"/>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dirty="0">
                  <a:solidFill>
                    <a:schemeClr val="bg1"/>
                  </a:solidFill>
                  <a:latin typeface="Rockwell"/>
                  <a:cs typeface="Rockwell"/>
                </a:rPr>
                <a:t>n</a:t>
              </a:r>
            </a:p>
          </p:txBody>
        </p:sp>
        <p:sp>
          <p:nvSpPr>
            <p:cNvPr id="52" name="Rectangle 51"/>
            <p:cNvSpPr/>
            <p:nvPr/>
          </p:nvSpPr>
          <p:spPr>
            <a:xfrm>
              <a:off x="4513192" y="4074193"/>
              <a:ext cx="146054" cy="14422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a:t>
              </a:r>
              <a:endParaRPr lang="en-US" sz="800" i="1" dirty="0">
                <a:solidFill>
                  <a:schemeClr val="tx1"/>
                </a:solidFill>
                <a:latin typeface="Times New Roman"/>
                <a:cs typeface="Times New Roman"/>
              </a:endParaRPr>
            </a:p>
          </p:txBody>
        </p:sp>
        <p:cxnSp>
          <p:nvCxnSpPr>
            <p:cNvPr id="53" name="Straight Connector 52"/>
            <p:cNvCxnSpPr>
              <a:stCxn id="51" idx="4"/>
              <a:endCxn id="52" idx="0"/>
            </p:cNvCxnSpPr>
            <p:nvPr/>
          </p:nvCxnSpPr>
          <p:spPr>
            <a:xfrm>
              <a:off x="4579580" y="3770566"/>
              <a:ext cx="7587" cy="30362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4" name="Straight Connector 53"/>
            <p:cNvCxnSpPr>
              <a:stCxn id="51" idx="6"/>
              <a:endCxn id="56" idx="2"/>
            </p:cNvCxnSpPr>
            <p:nvPr/>
          </p:nvCxnSpPr>
          <p:spPr>
            <a:xfrm>
              <a:off x="4727532" y="3622548"/>
              <a:ext cx="606981"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5" name="Rectangle 54"/>
            <p:cNvSpPr/>
            <p:nvPr/>
          </p:nvSpPr>
          <p:spPr>
            <a:xfrm>
              <a:off x="4958943" y="3542846"/>
              <a:ext cx="144158" cy="14422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2</a:t>
              </a:r>
              <a:endParaRPr lang="en-US" sz="800" i="1" dirty="0">
                <a:solidFill>
                  <a:schemeClr val="tx1"/>
                </a:solidFill>
                <a:latin typeface="Times New Roman"/>
                <a:cs typeface="Times New Roman"/>
              </a:endParaRPr>
            </a:p>
          </p:txBody>
        </p:sp>
        <p:sp>
          <p:nvSpPr>
            <p:cNvPr id="56" name="Oval 55"/>
            <p:cNvSpPr/>
            <p:nvPr/>
          </p:nvSpPr>
          <p:spPr>
            <a:xfrm>
              <a:off x="5334513" y="3472632"/>
              <a:ext cx="295903" cy="297935"/>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dirty="0">
                  <a:solidFill>
                    <a:schemeClr val="bg1"/>
                  </a:solidFill>
                  <a:latin typeface="Rockwell"/>
                  <a:cs typeface="Rockwell"/>
                </a:rPr>
                <a:t>v</a:t>
              </a:r>
            </a:p>
          </p:txBody>
        </p:sp>
        <p:sp>
          <p:nvSpPr>
            <p:cNvPr id="57" name="Rectangle 56"/>
            <p:cNvSpPr/>
            <p:nvPr/>
          </p:nvSpPr>
          <p:spPr>
            <a:xfrm>
              <a:off x="5416077" y="4074193"/>
              <a:ext cx="144158" cy="14422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3</a:t>
              </a:r>
              <a:endParaRPr lang="en-US" sz="800" i="1" dirty="0">
                <a:solidFill>
                  <a:schemeClr val="tx1"/>
                </a:solidFill>
                <a:latin typeface="Times New Roman"/>
                <a:cs typeface="Times New Roman"/>
              </a:endParaRPr>
            </a:p>
          </p:txBody>
        </p:sp>
        <p:cxnSp>
          <p:nvCxnSpPr>
            <p:cNvPr id="58" name="Straight Connector 57"/>
            <p:cNvCxnSpPr>
              <a:stCxn id="56" idx="4"/>
              <a:endCxn id="57" idx="0"/>
            </p:cNvCxnSpPr>
            <p:nvPr/>
          </p:nvCxnSpPr>
          <p:spPr>
            <a:xfrm>
              <a:off x="5482464" y="3770566"/>
              <a:ext cx="5691" cy="30362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9" name="Straight Connector 58"/>
            <p:cNvCxnSpPr>
              <a:stCxn id="56" idx="6"/>
              <a:endCxn id="61" idx="2"/>
            </p:cNvCxnSpPr>
            <p:nvPr/>
          </p:nvCxnSpPr>
          <p:spPr>
            <a:xfrm flipV="1">
              <a:off x="5630416" y="3620650"/>
              <a:ext cx="620259" cy="189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0" name="Rectangle 59"/>
            <p:cNvSpPr/>
            <p:nvPr/>
          </p:nvSpPr>
          <p:spPr>
            <a:xfrm>
              <a:off x="5859931" y="3542846"/>
              <a:ext cx="144158" cy="14422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4</a:t>
              </a:r>
              <a:endParaRPr lang="en-US" sz="800" i="1" dirty="0">
                <a:solidFill>
                  <a:schemeClr val="tx1"/>
                </a:solidFill>
                <a:latin typeface="Times New Roman"/>
                <a:cs typeface="Times New Roman"/>
              </a:endParaRPr>
            </a:p>
          </p:txBody>
        </p:sp>
        <p:sp>
          <p:nvSpPr>
            <p:cNvPr id="61" name="Oval 60"/>
            <p:cNvSpPr/>
            <p:nvPr/>
          </p:nvSpPr>
          <p:spPr>
            <a:xfrm>
              <a:off x="6250675" y="3470735"/>
              <a:ext cx="294006" cy="299832"/>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dirty="0">
                  <a:solidFill>
                    <a:schemeClr val="bg1"/>
                  </a:solidFill>
                  <a:latin typeface="Rockwell"/>
                  <a:cs typeface="Rockwell"/>
                </a:rPr>
                <a:t>p</a:t>
              </a:r>
            </a:p>
          </p:txBody>
        </p:sp>
        <p:sp>
          <p:nvSpPr>
            <p:cNvPr id="62" name="Rectangle 61"/>
            <p:cNvSpPr/>
            <p:nvPr/>
          </p:nvSpPr>
          <p:spPr>
            <a:xfrm>
              <a:off x="6332238" y="4072295"/>
              <a:ext cx="144158" cy="14422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5</a:t>
              </a:r>
              <a:endParaRPr lang="en-US" sz="800" i="1" dirty="0">
                <a:solidFill>
                  <a:schemeClr val="tx1"/>
                </a:solidFill>
                <a:latin typeface="Times New Roman"/>
                <a:cs typeface="Times New Roman"/>
              </a:endParaRPr>
            </a:p>
          </p:txBody>
        </p:sp>
        <p:cxnSp>
          <p:nvCxnSpPr>
            <p:cNvPr id="63" name="Straight Connector 62"/>
            <p:cNvCxnSpPr>
              <a:stCxn id="61" idx="4"/>
              <a:endCxn id="62" idx="0"/>
            </p:cNvCxnSpPr>
            <p:nvPr/>
          </p:nvCxnSpPr>
          <p:spPr>
            <a:xfrm>
              <a:off x="6396730" y="3770566"/>
              <a:ext cx="7587" cy="30172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4" name="Straight Connector 63"/>
            <p:cNvCxnSpPr>
              <a:stCxn id="61" idx="6"/>
              <a:endCxn id="66" idx="2"/>
            </p:cNvCxnSpPr>
            <p:nvPr/>
          </p:nvCxnSpPr>
          <p:spPr>
            <a:xfrm>
              <a:off x="6544681" y="3620650"/>
              <a:ext cx="610775" cy="189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5" name="Rectangle 64"/>
            <p:cNvSpPr/>
            <p:nvPr/>
          </p:nvSpPr>
          <p:spPr>
            <a:xfrm>
              <a:off x="6776093" y="3540948"/>
              <a:ext cx="144158" cy="14422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6</a:t>
              </a:r>
              <a:endParaRPr lang="en-US" sz="800" i="1" dirty="0">
                <a:solidFill>
                  <a:schemeClr val="tx1"/>
                </a:solidFill>
                <a:latin typeface="Times New Roman"/>
                <a:cs typeface="Times New Roman"/>
              </a:endParaRPr>
            </a:p>
          </p:txBody>
        </p:sp>
        <p:sp>
          <p:nvSpPr>
            <p:cNvPr id="66" name="Oval 65"/>
            <p:cNvSpPr/>
            <p:nvPr/>
          </p:nvSpPr>
          <p:spPr>
            <a:xfrm>
              <a:off x="7155456" y="3472632"/>
              <a:ext cx="295903" cy="297935"/>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dirty="0">
                  <a:solidFill>
                    <a:schemeClr val="bg1"/>
                  </a:solidFill>
                  <a:latin typeface="Rockwell"/>
                  <a:cs typeface="Rockwell"/>
                </a:rPr>
                <a:t>d</a:t>
              </a:r>
            </a:p>
          </p:txBody>
        </p:sp>
        <p:sp>
          <p:nvSpPr>
            <p:cNvPr id="67" name="Rectangle 66"/>
            <p:cNvSpPr/>
            <p:nvPr/>
          </p:nvSpPr>
          <p:spPr>
            <a:xfrm>
              <a:off x="7237020" y="4074193"/>
              <a:ext cx="146054" cy="14422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7</a:t>
              </a:r>
              <a:endParaRPr lang="en-US" sz="800" i="1" dirty="0">
                <a:solidFill>
                  <a:schemeClr val="tx1"/>
                </a:solidFill>
                <a:latin typeface="Times New Roman"/>
                <a:cs typeface="Times New Roman"/>
              </a:endParaRPr>
            </a:p>
          </p:txBody>
        </p:sp>
        <p:cxnSp>
          <p:nvCxnSpPr>
            <p:cNvPr id="68" name="Straight Connector 67"/>
            <p:cNvCxnSpPr>
              <a:stCxn id="66" idx="4"/>
              <a:endCxn id="67" idx="0"/>
            </p:cNvCxnSpPr>
            <p:nvPr/>
          </p:nvCxnSpPr>
          <p:spPr>
            <a:xfrm>
              <a:off x="7303408" y="3770566"/>
              <a:ext cx="5691" cy="30362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69" name="Straight Connector 68"/>
            <p:cNvCxnSpPr>
              <a:stCxn id="66" idx="6"/>
              <a:endCxn id="71" idx="2"/>
            </p:cNvCxnSpPr>
            <p:nvPr/>
          </p:nvCxnSpPr>
          <p:spPr>
            <a:xfrm flipV="1">
              <a:off x="7451359" y="3620650"/>
              <a:ext cx="606981" cy="189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0" name="Rectangle 69"/>
            <p:cNvSpPr/>
            <p:nvPr/>
          </p:nvSpPr>
          <p:spPr>
            <a:xfrm>
              <a:off x="7682771" y="3542846"/>
              <a:ext cx="144158" cy="14422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8</a:t>
              </a:r>
              <a:endParaRPr lang="en-US" sz="800" i="1" dirty="0">
                <a:solidFill>
                  <a:schemeClr val="tx1"/>
                </a:solidFill>
                <a:latin typeface="Times New Roman"/>
                <a:cs typeface="Times New Roman"/>
              </a:endParaRPr>
            </a:p>
          </p:txBody>
        </p:sp>
        <p:sp>
          <p:nvSpPr>
            <p:cNvPr id="71" name="Oval 70"/>
            <p:cNvSpPr/>
            <p:nvPr/>
          </p:nvSpPr>
          <p:spPr>
            <a:xfrm>
              <a:off x="8058340" y="3470735"/>
              <a:ext cx="294007" cy="299832"/>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dirty="0">
                  <a:solidFill>
                    <a:schemeClr val="bg1"/>
                  </a:solidFill>
                  <a:latin typeface="Rockwell"/>
                  <a:cs typeface="Rockwell"/>
                </a:rPr>
                <a:t>n</a:t>
              </a:r>
            </a:p>
          </p:txBody>
        </p:sp>
        <p:sp>
          <p:nvSpPr>
            <p:cNvPr id="72" name="Rectangle 71"/>
            <p:cNvSpPr/>
            <p:nvPr/>
          </p:nvSpPr>
          <p:spPr>
            <a:xfrm>
              <a:off x="8139904" y="4072295"/>
              <a:ext cx="144158" cy="14422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9</a:t>
              </a:r>
              <a:endParaRPr lang="en-US" sz="800" i="1" dirty="0">
                <a:solidFill>
                  <a:schemeClr val="tx1"/>
                </a:solidFill>
                <a:latin typeface="Times New Roman"/>
                <a:cs typeface="Times New Roman"/>
              </a:endParaRPr>
            </a:p>
          </p:txBody>
        </p:sp>
        <p:cxnSp>
          <p:nvCxnSpPr>
            <p:cNvPr id="73" name="Straight Connector 72"/>
            <p:cNvCxnSpPr>
              <a:stCxn id="71" idx="4"/>
              <a:endCxn id="72" idx="0"/>
            </p:cNvCxnSpPr>
            <p:nvPr/>
          </p:nvCxnSpPr>
          <p:spPr>
            <a:xfrm>
              <a:off x="8206292" y="3770566"/>
              <a:ext cx="5691" cy="30172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75807" name="Group 73"/>
            <p:cNvGrpSpPr>
              <a:grpSpLocks/>
            </p:cNvGrpSpPr>
            <p:nvPr/>
          </p:nvGrpSpPr>
          <p:grpSpPr bwMode="auto">
            <a:xfrm>
              <a:off x="4217289" y="4298790"/>
              <a:ext cx="4401149" cy="202378"/>
              <a:chOff x="492120" y="3950977"/>
              <a:chExt cx="8067290" cy="370958"/>
            </a:xfrm>
          </p:grpSpPr>
          <p:sp>
            <p:nvSpPr>
              <p:cNvPr id="75861" name="TextBox 74"/>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300">
                    <a:latin typeface="Rockwell"/>
                    <a:ea typeface="Rockwell"/>
                    <a:cs typeface="Rockwell"/>
                  </a:rPr>
                  <a:t>time</a:t>
                </a:r>
              </a:p>
            </p:txBody>
          </p:sp>
          <p:sp>
            <p:nvSpPr>
              <p:cNvPr id="75862" name="TextBox 75"/>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300">
                    <a:latin typeface="Rockwell"/>
                    <a:ea typeface="Rockwell"/>
                    <a:cs typeface="Rockwell"/>
                  </a:rPr>
                  <a:t>like</a:t>
                </a:r>
              </a:p>
            </p:txBody>
          </p:sp>
          <p:sp>
            <p:nvSpPr>
              <p:cNvPr id="75863" name="TextBox 76"/>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300">
                    <a:latin typeface="Rockwell"/>
                    <a:ea typeface="Rockwell"/>
                    <a:cs typeface="Rockwell"/>
                  </a:rPr>
                  <a:t>flies</a:t>
                </a:r>
              </a:p>
            </p:txBody>
          </p:sp>
          <p:sp>
            <p:nvSpPr>
              <p:cNvPr id="75864" name="TextBox 77"/>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300">
                    <a:latin typeface="Rockwell"/>
                    <a:ea typeface="Rockwell"/>
                    <a:cs typeface="Rockwell"/>
                  </a:rPr>
                  <a:t>an</a:t>
                </a:r>
              </a:p>
            </p:txBody>
          </p:sp>
          <p:sp>
            <p:nvSpPr>
              <p:cNvPr id="75865" name="TextBox 78"/>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300">
                    <a:latin typeface="Rockwell"/>
                    <a:ea typeface="Rockwell"/>
                    <a:cs typeface="Rockwell"/>
                  </a:rPr>
                  <a:t>arrow</a:t>
                </a:r>
              </a:p>
            </p:txBody>
          </p:sp>
        </p:grpSp>
        <p:grpSp>
          <p:nvGrpSpPr>
            <p:cNvPr id="75808" name="Group 79"/>
            <p:cNvGrpSpPr>
              <a:grpSpLocks/>
            </p:cNvGrpSpPr>
            <p:nvPr/>
          </p:nvGrpSpPr>
          <p:grpSpPr bwMode="auto">
            <a:xfrm>
              <a:off x="7602439" y="2864737"/>
              <a:ext cx="295048" cy="521272"/>
              <a:chOff x="7602439" y="2864737"/>
              <a:chExt cx="295048" cy="521272"/>
            </a:xfrm>
          </p:grpSpPr>
          <p:sp>
            <p:nvSpPr>
              <p:cNvPr id="81" name="Oval 80"/>
              <p:cNvSpPr/>
              <p:nvPr/>
            </p:nvSpPr>
            <p:spPr>
              <a:xfrm>
                <a:off x="7603105" y="2865378"/>
                <a:ext cx="294007" cy="297934"/>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dirty="0" err="1">
                    <a:solidFill>
                      <a:schemeClr val="bg1"/>
                    </a:solidFill>
                    <a:latin typeface="Rockwell"/>
                    <a:cs typeface="Rockwell"/>
                  </a:rPr>
                  <a:t>np</a:t>
                </a:r>
                <a:endParaRPr lang="en-US" sz="800" dirty="0">
                  <a:solidFill>
                    <a:schemeClr val="bg1"/>
                  </a:solidFill>
                  <a:latin typeface="Rockwell"/>
                  <a:cs typeface="Rockwell"/>
                </a:endParaRPr>
              </a:p>
            </p:txBody>
          </p:sp>
          <p:sp>
            <p:nvSpPr>
              <p:cNvPr id="82" name="Rectangle 81"/>
              <p:cNvSpPr/>
              <p:nvPr/>
            </p:nvSpPr>
            <p:spPr>
              <a:xfrm>
                <a:off x="7680875" y="3241116"/>
                <a:ext cx="144158" cy="14422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83" name="Straight Connector 82"/>
              <p:cNvCxnSpPr>
                <a:stCxn id="82" idx="0"/>
                <a:endCxn id="81" idx="4"/>
              </p:cNvCxnSpPr>
              <p:nvPr/>
            </p:nvCxnSpPr>
            <p:spPr>
              <a:xfrm flipH="1" flipV="1">
                <a:off x="7751056" y="3163312"/>
                <a:ext cx="1897" cy="7780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sp>
          <p:nvSpPr>
            <p:cNvPr id="84" name="Oval 83"/>
            <p:cNvSpPr/>
            <p:nvPr/>
          </p:nvSpPr>
          <p:spPr>
            <a:xfrm>
              <a:off x="6702118" y="1789400"/>
              <a:ext cx="294006" cy="299832"/>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dirty="0" err="1">
                  <a:solidFill>
                    <a:schemeClr val="bg1"/>
                  </a:solidFill>
                  <a:latin typeface="Rockwell"/>
                  <a:cs typeface="Rockwell"/>
                </a:rPr>
                <a:t>vp</a:t>
              </a:r>
              <a:endParaRPr lang="en-US" sz="800" dirty="0">
                <a:solidFill>
                  <a:schemeClr val="bg1"/>
                </a:solidFill>
                <a:latin typeface="Rockwell"/>
                <a:cs typeface="Rockwell"/>
              </a:endParaRPr>
            </a:p>
          </p:txBody>
        </p:sp>
        <p:sp>
          <p:nvSpPr>
            <p:cNvPr id="85" name="Rectangle 84"/>
            <p:cNvSpPr/>
            <p:nvPr/>
          </p:nvSpPr>
          <p:spPr>
            <a:xfrm>
              <a:off x="6777990" y="2167036"/>
              <a:ext cx="144158" cy="14422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cxnSp>
          <p:nvCxnSpPr>
            <p:cNvPr id="86" name="Straight Connector 85"/>
            <p:cNvCxnSpPr>
              <a:stCxn id="85" idx="0"/>
              <a:endCxn id="84" idx="4"/>
            </p:cNvCxnSpPr>
            <p:nvPr/>
          </p:nvCxnSpPr>
          <p:spPr>
            <a:xfrm flipH="1" flipV="1">
              <a:off x="6850069" y="2089232"/>
              <a:ext cx="0" cy="7780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7" name="Oval 86"/>
            <p:cNvSpPr/>
            <p:nvPr/>
          </p:nvSpPr>
          <p:spPr>
            <a:xfrm>
              <a:off x="7163043" y="2307463"/>
              <a:ext cx="295903" cy="299832"/>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dirty="0" err="1">
                  <a:solidFill>
                    <a:schemeClr val="bg1"/>
                  </a:solidFill>
                  <a:latin typeface="Rockwell"/>
                  <a:cs typeface="Rockwell"/>
                </a:rPr>
                <a:t>pp</a:t>
              </a:r>
              <a:endParaRPr lang="en-US" sz="800" dirty="0">
                <a:solidFill>
                  <a:schemeClr val="bg1"/>
                </a:solidFill>
                <a:latin typeface="Rockwell"/>
                <a:cs typeface="Rockwell"/>
              </a:endParaRPr>
            </a:p>
          </p:txBody>
        </p:sp>
        <p:sp>
          <p:nvSpPr>
            <p:cNvPr id="88" name="Rectangle 87"/>
            <p:cNvSpPr/>
            <p:nvPr/>
          </p:nvSpPr>
          <p:spPr>
            <a:xfrm>
              <a:off x="7240813" y="2694588"/>
              <a:ext cx="144158" cy="1461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11</a:t>
              </a:r>
              <a:endParaRPr lang="en-US" sz="800" i="1" dirty="0">
                <a:solidFill>
                  <a:schemeClr val="tx1"/>
                </a:solidFill>
                <a:latin typeface="Times New Roman"/>
                <a:cs typeface="Times New Roman"/>
              </a:endParaRPr>
            </a:p>
          </p:txBody>
        </p:sp>
        <p:cxnSp>
          <p:nvCxnSpPr>
            <p:cNvPr id="89" name="Straight Connector 88"/>
            <p:cNvCxnSpPr>
              <a:stCxn id="88" idx="0"/>
              <a:endCxn id="87" idx="4"/>
            </p:cNvCxnSpPr>
            <p:nvPr/>
          </p:nvCxnSpPr>
          <p:spPr>
            <a:xfrm flipH="1" flipV="1">
              <a:off x="7310995" y="2607295"/>
              <a:ext cx="1897" cy="8729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0" name="Oval 89"/>
            <p:cNvSpPr/>
            <p:nvPr/>
          </p:nvSpPr>
          <p:spPr>
            <a:xfrm>
              <a:off x="6250675" y="1297904"/>
              <a:ext cx="294006" cy="297935"/>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dirty="0">
                  <a:solidFill>
                    <a:schemeClr val="bg1"/>
                  </a:solidFill>
                  <a:latin typeface="Rockwell"/>
                  <a:cs typeface="Rockwell"/>
                </a:rPr>
                <a:t>s</a:t>
              </a:r>
            </a:p>
          </p:txBody>
        </p:sp>
        <p:sp>
          <p:nvSpPr>
            <p:cNvPr id="91" name="Rectangle 90"/>
            <p:cNvSpPr/>
            <p:nvPr/>
          </p:nvSpPr>
          <p:spPr>
            <a:xfrm>
              <a:off x="6326548" y="1673642"/>
              <a:ext cx="146054" cy="14422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cxnSp>
          <p:nvCxnSpPr>
            <p:cNvPr id="129" name="Straight Connector 128"/>
            <p:cNvCxnSpPr>
              <a:stCxn id="91" idx="0"/>
              <a:endCxn id="90" idx="4"/>
            </p:cNvCxnSpPr>
            <p:nvPr/>
          </p:nvCxnSpPr>
          <p:spPr>
            <a:xfrm flipH="1" flipV="1">
              <a:off x="6396730" y="1595838"/>
              <a:ext cx="1897" cy="7780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75818" name="Group 129"/>
            <p:cNvGrpSpPr>
              <a:grpSpLocks/>
            </p:cNvGrpSpPr>
            <p:nvPr/>
          </p:nvGrpSpPr>
          <p:grpSpPr bwMode="auto">
            <a:xfrm>
              <a:off x="6703119" y="2864737"/>
              <a:ext cx="295048" cy="521272"/>
              <a:chOff x="7602439" y="2864737"/>
              <a:chExt cx="295048" cy="521272"/>
            </a:xfrm>
          </p:grpSpPr>
          <p:sp>
            <p:nvSpPr>
              <p:cNvPr id="131" name="Oval 130"/>
              <p:cNvSpPr/>
              <p:nvPr/>
            </p:nvSpPr>
            <p:spPr>
              <a:xfrm>
                <a:off x="7603334" y="2865378"/>
                <a:ext cx="294007" cy="297934"/>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800">
                    <a:solidFill>
                      <a:schemeClr val="bg1"/>
                    </a:solidFill>
                    <a:latin typeface="Rockwell"/>
                    <a:ea typeface="Rockwell"/>
                    <a:cs typeface="Rockwell"/>
                  </a:rPr>
                  <a:t>∅</a:t>
                </a:r>
              </a:p>
            </p:txBody>
          </p:sp>
          <p:sp>
            <p:nvSpPr>
              <p:cNvPr id="132" name="Rectangle 131"/>
              <p:cNvSpPr/>
              <p:nvPr/>
            </p:nvSpPr>
            <p:spPr>
              <a:xfrm>
                <a:off x="7681104" y="3241116"/>
                <a:ext cx="144158" cy="14422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33" name="Straight Connector 132"/>
              <p:cNvCxnSpPr>
                <a:stCxn id="132" idx="0"/>
                <a:endCxn id="131" idx="4"/>
              </p:cNvCxnSpPr>
              <p:nvPr/>
            </p:nvCxnSpPr>
            <p:spPr>
              <a:xfrm flipH="1" flipV="1">
                <a:off x="7751286" y="3163312"/>
                <a:ext cx="1897" cy="7780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5819" name="Group 133"/>
            <p:cNvGrpSpPr>
              <a:grpSpLocks/>
            </p:cNvGrpSpPr>
            <p:nvPr/>
          </p:nvGrpSpPr>
          <p:grpSpPr bwMode="auto">
            <a:xfrm>
              <a:off x="5789505" y="2839863"/>
              <a:ext cx="295048" cy="521272"/>
              <a:chOff x="7602439" y="2864737"/>
              <a:chExt cx="295048" cy="521272"/>
            </a:xfrm>
          </p:grpSpPr>
          <p:sp>
            <p:nvSpPr>
              <p:cNvPr id="135" name="Oval 134"/>
              <p:cNvSpPr/>
              <p:nvPr/>
            </p:nvSpPr>
            <p:spPr>
              <a:xfrm>
                <a:off x="7602683" y="2865583"/>
                <a:ext cx="294007" cy="297933"/>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800">
                    <a:solidFill>
                      <a:schemeClr val="bg1"/>
                    </a:solidFill>
                    <a:latin typeface="Rockwell"/>
                    <a:ea typeface="Rockwell"/>
                    <a:cs typeface="Rockwell"/>
                  </a:rPr>
                  <a:t>∅</a:t>
                </a:r>
              </a:p>
            </p:txBody>
          </p:sp>
          <p:sp>
            <p:nvSpPr>
              <p:cNvPr id="136" name="Rectangle 135"/>
              <p:cNvSpPr/>
              <p:nvPr/>
            </p:nvSpPr>
            <p:spPr>
              <a:xfrm>
                <a:off x="7680453" y="3241321"/>
                <a:ext cx="144158" cy="14422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37" name="Straight Connector 136"/>
              <p:cNvCxnSpPr>
                <a:stCxn id="136" idx="0"/>
                <a:endCxn id="135" idx="4"/>
              </p:cNvCxnSpPr>
              <p:nvPr/>
            </p:nvCxnSpPr>
            <p:spPr>
              <a:xfrm flipH="1" flipV="1">
                <a:off x="7750635" y="3163516"/>
                <a:ext cx="1897" cy="778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5820" name="Group 137"/>
            <p:cNvGrpSpPr>
              <a:grpSpLocks/>
            </p:cNvGrpSpPr>
            <p:nvPr/>
          </p:nvGrpSpPr>
          <p:grpSpPr bwMode="auto">
            <a:xfrm>
              <a:off x="4886093" y="2864737"/>
              <a:ext cx="295048" cy="521272"/>
              <a:chOff x="7602439" y="2864737"/>
              <a:chExt cx="295048" cy="521272"/>
            </a:xfrm>
          </p:grpSpPr>
          <p:sp>
            <p:nvSpPr>
              <p:cNvPr id="139" name="Oval 138"/>
              <p:cNvSpPr/>
              <p:nvPr/>
            </p:nvSpPr>
            <p:spPr>
              <a:xfrm>
                <a:off x="7603211" y="2865378"/>
                <a:ext cx="294007" cy="297934"/>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800">
                    <a:solidFill>
                      <a:schemeClr val="bg1"/>
                    </a:solidFill>
                    <a:latin typeface="Rockwell"/>
                    <a:ea typeface="Rockwell"/>
                    <a:cs typeface="Rockwell"/>
                  </a:rPr>
                  <a:t>∅</a:t>
                </a:r>
              </a:p>
            </p:txBody>
          </p:sp>
          <p:sp>
            <p:nvSpPr>
              <p:cNvPr id="140" name="Rectangle 139"/>
              <p:cNvSpPr/>
              <p:nvPr/>
            </p:nvSpPr>
            <p:spPr>
              <a:xfrm>
                <a:off x="7680981" y="3241116"/>
                <a:ext cx="144158" cy="14422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41" name="Straight Connector 140"/>
              <p:cNvCxnSpPr>
                <a:stCxn id="140" idx="0"/>
                <a:endCxn id="139" idx="4"/>
              </p:cNvCxnSpPr>
              <p:nvPr/>
            </p:nvCxnSpPr>
            <p:spPr>
              <a:xfrm flipH="1" flipV="1">
                <a:off x="7751163" y="3163312"/>
                <a:ext cx="1897" cy="7780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5821" name="Group 141"/>
            <p:cNvGrpSpPr>
              <a:grpSpLocks/>
            </p:cNvGrpSpPr>
            <p:nvPr/>
          </p:nvGrpSpPr>
          <p:grpSpPr bwMode="auto">
            <a:xfrm>
              <a:off x="5334499" y="2308251"/>
              <a:ext cx="295048" cy="521272"/>
              <a:chOff x="7602439" y="2864737"/>
              <a:chExt cx="295048" cy="521272"/>
            </a:xfrm>
          </p:grpSpPr>
          <p:sp>
            <p:nvSpPr>
              <p:cNvPr id="143" name="Oval 142"/>
              <p:cNvSpPr/>
              <p:nvPr/>
            </p:nvSpPr>
            <p:spPr>
              <a:xfrm>
                <a:off x="7602453" y="2863949"/>
                <a:ext cx="295904" cy="299831"/>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800">
                    <a:solidFill>
                      <a:schemeClr val="bg1"/>
                    </a:solidFill>
                    <a:latin typeface="Rockwell"/>
                    <a:ea typeface="Rockwell"/>
                    <a:cs typeface="Rockwell"/>
                  </a:rPr>
                  <a:t>∅</a:t>
                </a:r>
              </a:p>
            </p:txBody>
          </p:sp>
          <p:sp>
            <p:nvSpPr>
              <p:cNvPr id="144" name="Rectangle 143"/>
              <p:cNvSpPr/>
              <p:nvPr/>
            </p:nvSpPr>
            <p:spPr>
              <a:xfrm>
                <a:off x="7680223" y="3241586"/>
                <a:ext cx="144158" cy="14422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45" name="Straight Connector 144"/>
              <p:cNvCxnSpPr>
                <a:stCxn id="144" idx="0"/>
                <a:endCxn id="143" idx="4"/>
              </p:cNvCxnSpPr>
              <p:nvPr/>
            </p:nvCxnSpPr>
            <p:spPr>
              <a:xfrm flipH="1" flipV="1">
                <a:off x="7750405" y="3163781"/>
                <a:ext cx="1897" cy="778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5822" name="Group 145"/>
            <p:cNvGrpSpPr>
              <a:grpSpLocks/>
            </p:cNvGrpSpPr>
            <p:nvPr/>
          </p:nvGrpSpPr>
          <p:grpSpPr bwMode="auto">
            <a:xfrm>
              <a:off x="6249975" y="2308251"/>
              <a:ext cx="295048" cy="521272"/>
              <a:chOff x="7602439" y="2864737"/>
              <a:chExt cx="295048" cy="521272"/>
            </a:xfrm>
          </p:grpSpPr>
          <p:sp>
            <p:nvSpPr>
              <p:cNvPr id="147" name="Oval 146"/>
              <p:cNvSpPr/>
              <p:nvPr/>
            </p:nvSpPr>
            <p:spPr>
              <a:xfrm>
                <a:off x="7603139" y="2863949"/>
                <a:ext cx="294006" cy="299831"/>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800">
                    <a:solidFill>
                      <a:schemeClr val="bg1"/>
                    </a:solidFill>
                    <a:latin typeface="Rockwell"/>
                    <a:ea typeface="Rockwell"/>
                    <a:cs typeface="Rockwell"/>
                  </a:rPr>
                  <a:t>∅</a:t>
                </a:r>
              </a:p>
            </p:txBody>
          </p:sp>
          <p:sp>
            <p:nvSpPr>
              <p:cNvPr id="148" name="Rectangle 147"/>
              <p:cNvSpPr/>
              <p:nvPr/>
            </p:nvSpPr>
            <p:spPr>
              <a:xfrm>
                <a:off x="7680908" y="3241586"/>
                <a:ext cx="144158" cy="14422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49" name="Straight Connector 148"/>
              <p:cNvCxnSpPr>
                <a:stCxn id="148" idx="0"/>
                <a:endCxn id="147" idx="4"/>
              </p:cNvCxnSpPr>
              <p:nvPr/>
            </p:nvCxnSpPr>
            <p:spPr>
              <a:xfrm flipH="1" flipV="1">
                <a:off x="7751091" y="3163781"/>
                <a:ext cx="1896" cy="778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75823" name="Group 149"/>
            <p:cNvGrpSpPr>
              <a:grpSpLocks/>
            </p:cNvGrpSpPr>
            <p:nvPr/>
          </p:nvGrpSpPr>
          <p:grpSpPr bwMode="auto">
            <a:xfrm>
              <a:off x="5789505" y="1786979"/>
              <a:ext cx="295048" cy="521272"/>
              <a:chOff x="7602439" y="2864737"/>
              <a:chExt cx="295048" cy="521272"/>
            </a:xfrm>
          </p:grpSpPr>
          <p:sp>
            <p:nvSpPr>
              <p:cNvPr id="151" name="Oval 150"/>
              <p:cNvSpPr/>
              <p:nvPr/>
            </p:nvSpPr>
            <p:spPr>
              <a:xfrm>
                <a:off x="7602683" y="2865261"/>
                <a:ext cx="294007" cy="297934"/>
              </a:xfrm>
              <a:prstGeom prst="ellipse">
                <a:avLst/>
              </a:prstGeom>
              <a:no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800">
                    <a:solidFill>
                      <a:schemeClr val="bg1"/>
                    </a:solidFill>
                    <a:latin typeface="Rockwell"/>
                    <a:ea typeface="Rockwell"/>
                    <a:cs typeface="Rockwell"/>
                  </a:rPr>
                  <a:t>∅</a:t>
                </a:r>
              </a:p>
            </p:txBody>
          </p:sp>
          <p:sp>
            <p:nvSpPr>
              <p:cNvPr id="152" name="Rectangle 151"/>
              <p:cNvSpPr/>
              <p:nvPr/>
            </p:nvSpPr>
            <p:spPr>
              <a:xfrm>
                <a:off x="7680453" y="3240999"/>
                <a:ext cx="144158" cy="14422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800" i="1" dirty="0">
                    <a:solidFill>
                      <a:schemeClr val="tx1"/>
                    </a:solidFill>
                    <a:latin typeface="Times New Roman"/>
                    <a:cs typeface="Times New Roman"/>
                  </a:rPr>
                  <a:t>ψ</a:t>
                </a:r>
                <a:r>
                  <a:rPr lang="en-US" sz="800" i="1" baseline="-25000" dirty="0">
                    <a:solidFill>
                      <a:schemeClr val="tx1"/>
                    </a:solidFill>
                    <a:latin typeface="Times New Roman"/>
                    <a:cs typeface="Times New Roman"/>
                  </a:rPr>
                  <a:t>10</a:t>
                </a:r>
                <a:endParaRPr lang="en-US" sz="800" i="1" dirty="0">
                  <a:solidFill>
                    <a:schemeClr val="tx1"/>
                  </a:solidFill>
                  <a:latin typeface="Times New Roman"/>
                  <a:cs typeface="Times New Roman"/>
                </a:endParaRPr>
              </a:p>
            </p:txBody>
          </p:sp>
          <p:cxnSp>
            <p:nvCxnSpPr>
              <p:cNvPr id="153" name="Straight Connector 152"/>
              <p:cNvCxnSpPr>
                <a:stCxn id="152" idx="0"/>
                <a:endCxn id="151" idx="4"/>
              </p:cNvCxnSpPr>
              <p:nvPr/>
            </p:nvCxnSpPr>
            <p:spPr>
              <a:xfrm flipH="1" flipV="1">
                <a:off x="7750635" y="3163195"/>
                <a:ext cx="1897" cy="7780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154" name="Curved Connector 153"/>
            <p:cNvCxnSpPr>
              <a:stCxn id="163" idx="1"/>
              <a:endCxn id="135" idx="0"/>
            </p:cNvCxnSpPr>
            <p:nvPr/>
          </p:nvCxnSpPr>
          <p:spPr>
            <a:xfrm rot="10800000" flipV="1">
              <a:off x="5937029" y="651983"/>
              <a:ext cx="2558920" cy="218787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55" name="Curved Connector 154"/>
            <p:cNvCxnSpPr>
              <a:stCxn id="163" idx="1"/>
              <a:endCxn id="87" idx="0"/>
            </p:cNvCxnSpPr>
            <p:nvPr/>
          </p:nvCxnSpPr>
          <p:spPr>
            <a:xfrm rot="10800000" flipV="1">
              <a:off x="7311253" y="651983"/>
              <a:ext cx="1184697" cy="165626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56" name="Curved Connector 155"/>
            <p:cNvCxnSpPr>
              <a:stCxn id="163" idx="1"/>
              <a:endCxn id="143" idx="0"/>
            </p:cNvCxnSpPr>
            <p:nvPr/>
          </p:nvCxnSpPr>
          <p:spPr>
            <a:xfrm rot="10800000" flipV="1">
              <a:off x="5482023" y="651983"/>
              <a:ext cx="3013926" cy="165626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57" name="Curved Connector 156"/>
            <p:cNvCxnSpPr>
              <a:stCxn id="163" idx="1"/>
              <a:endCxn id="81" idx="0"/>
            </p:cNvCxnSpPr>
            <p:nvPr/>
          </p:nvCxnSpPr>
          <p:spPr>
            <a:xfrm rot="10800000" flipV="1">
              <a:off x="7749963" y="651983"/>
              <a:ext cx="745986" cy="221275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58" name="Curved Connector 157"/>
            <p:cNvCxnSpPr>
              <a:stCxn id="163" idx="1"/>
              <a:endCxn id="131" idx="0"/>
            </p:cNvCxnSpPr>
            <p:nvPr/>
          </p:nvCxnSpPr>
          <p:spPr>
            <a:xfrm rot="10800000" flipV="1">
              <a:off x="6850643" y="651983"/>
              <a:ext cx="1645306" cy="221275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59" name="Curved Connector 158"/>
            <p:cNvCxnSpPr>
              <a:stCxn id="163" idx="1"/>
              <a:endCxn id="51" idx="0"/>
            </p:cNvCxnSpPr>
            <p:nvPr/>
          </p:nvCxnSpPr>
          <p:spPr>
            <a:xfrm rot="10800000" flipV="1">
              <a:off x="4580223" y="651984"/>
              <a:ext cx="3915727" cy="28201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60" name="Curved Connector 159"/>
            <p:cNvCxnSpPr>
              <a:stCxn id="163" idx="1"/>
              <a:endCxn id="90" idx="0"/>
            </p:cNvCxnSpPr>
            <p:nvPr/>
          </p:nvCxnSpPr>
          <p:spPr>
            <a:xfrm rot="10800000" flipV="1">
              <a:off x="6397499" y="651983"/>
              <a:ext cx="2098450" cy="64497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61" name="Curved Connector 160"/>
            <p:cNvCxnSpPr>
              <a:stCxn id="163" idx="1"/>
              <a:endCxn id="84" idx="0"/>
            </p:cNvCxnSpPr>
            <p:nvPr/>
          </p:nvCxnSpPr>
          <p:spPr>
            <a:xfrm rot="10800000" flipV="1">
              <a:off x="6849483" y="651984"/>
              <a:ext cx="1646467" cy="113770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62" name="Curved Connector 161"/>
            <p:cNvCxnSpPr>
              <a:stCxn id="163" idx="1"/>
              <a:endCxn id="147" idx="0"/>
            </p:cNvCxnSpPr>
            <p:nvPr/>
          </p:nvCxnSpPr>
          <p:spPr>
            <a:xfrm rot="10800000" flipV="1">
              <a:off x="6397499" y="651983"/>
              <a:ext cx="2098450" cy="165626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sp>
          <p:nvSpPr>
            <p:cNvPr id="163" name="Rectangle 162"/>
            <p:cNvSpPr>
              <a:spLocks noChangeAspect="1"/>
            </p:cNvSpPr>
            <p:nvPr/>
          </p:nvSpPr>
          <p:spPr>
            <a:xfrm>
              <a:off x="8496505" y="555916"/>
              <a:ext cx="191578" cy="191664"/>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endParaRPr lang="en-US" sz="1400" i="1" dirty="0">
                <a:solidFill>
                  <a:schemeClr val="tx1"/>
                </a:solidFill>
                <a:latin typeface="Times New Roman"/>
                <a:cs typeface="Times New Roman"/>
              </a:endParaRPr>
            </a:p>
          </p:txBody>
        </p:sp>
        <p:cxnSp>
          <p:nvCxnSpPr>
            <p:cNvPr id="164" name="Curved Connector 163"/>
            <p:cNvCxnSpPr>
              <a:stCxn id="163" idx="1"/>
              <a:endCxn id="139" idx="0"/>
            </p:cNvCxnSpPr>
            <p:nvPr/>
          </p:nvCxnSpPr>
          <p:spPr>
            <a:xfrm rot="10800000" flipV="1">
              <a:off x="5033617" y="651983"/>
              <a:ext cx="3462332" cy="221275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65" name="Curved Connector 164"/>
            <p:cNvCxnSpPr>
              <a:stCxn id="163" idx="1"/>
              <a:endCxn id="151" idx="0"/>
            </p:cNvCxnSpPr>
            <p:nvPr/>
          </p:nvCxnSpPr>
          <p:spPr>
            <a:xfrm rot="10800000" flipV="1">
              <a:off x="5937029" y="651983"/>
              <a:ext cx="2558920" cy="113499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66" name="Curved Connector 165"/>
            <p:cNvCxnSpPr>
              <a:stCxn id="163" idx="1"/>
              <a:endCxn id="56" idx="0"/>
            </p:cNvCxnSpPr>
            <p:nvPr/>
          </p:nvCxnSpPr>
          <p:spPr>
            <a:xfrm rot="10800000" flipV="1">
              <a:off x="5482025" y="651984"/>
              <a:ext cx="3013925" cy="28201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67" name="Curved Connector 166"/>
            <p:cNvCxnSpPr>
              <a:stCxn id="163" idx="1"/>
              <a:endCxn id="61" idx="0"/>
            </p:cNvCxnSpPr>
            <p:nvPr/>
          </p:nvCxnSpPr>
          <p:spPr>
            <a:xfrm rot="10800000" flipV="1">
              <a:off x="6397501" y="651983"/>
              <a:ext cx="2098449" cy="281878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68" name="Curved Connector 167"/>
            <p:cNvCxnSpPr>
              <a:stCxn id="163" idx="1"/>
              <a:endCxn id="71" idx="0"/>
            </p:cNvCxnSpPr>
            <p:nvPr/>
          </p:nvCxnSpPr>
          <p:spPr>
            <a:xfrm rot="10800000" flipV="1">
              <a:off x="8205661" y="651983"/>
              <a:ext cx="290288" cy="2818783"/>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69" name="Curved Connector 168"/>
            <p:cNvCxnSpPr>
              <a:stCxn id="163" idx="1"/>
              <a:endCxn id="66" idx="0"/>
            </p:cNvCxnSpPr>
            <p:nvPr/>
          </p:nvCxnSpPr>
          <p:spPr>
            <a:xfrm rot="10800000" flipV="1">
              <a:off x="7303859" y="651984"/>
              <a:ext cx="1192090" cy="282011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spTree>
    <p:extLst>
      <p:ext uri="{BB962C8B-B14F-4D97-AF65-F5344CB8AC3E}">
        <p14:creationId xmlns:p14="http://schemas.microsoft.com/office/powerpoint/2010/main" val="1033774695"/>
      </p:ext>
    </p:extLst>
  </p:cSld>
  <p:clrMapOvr>
    <a:masterClrMapping/>
  </p:clrMapOvr>
  <p:timing>
    <p:tnLst>
      <p:par>
        <p:cTn xmlns:p14="http://schemas.microsoft.com/office/powerpoint/2010/main" id="1" dur="indefinite" restart="never" nodeType="tmRoot"/>
      </p:par>
    </p:tnLst>
  </p:timing>
</p:sld>
</file>

<file path=ppt/slides/slide3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What went wrong?</a:t>
            </a:r>
            <a:endParaRPr lang="en-US" dirty="0"/>
          </a:p>
        </p:txBody>
      </p:sp>
      <p:sp>
        <p:nvSpPr>
          <p:cNvPr id="3" name="Content Placeholder 2"/>
          <p:cNvSpPr>
            <a:spLocks noGrp="1"/>
          </p:cNvSpPr>
          <p:nvPr>
            <p:ph idx="1"/>
          </p:nvPr>
        </p:nvSpPr>
        <p:spPr>
          <a:xfrm>
            <a:off x="457200" y="1210760"/>
            <a:ext cx="3732641" cy="1397278"/>
          </a:xfrm>
        </p:spPr>
        <p:txBody>
          <a:bodyPr>
            <a:normAutofit fontScale="77500" lnSpcReduction="20000"/>
          </a:bodyPr>
          <a:lstStyle/>
          <a:p>
            <a:pPr marL="0" indent="0">
              <a:buNone/>
            </a:pPr>
            <a:r>
              <a:rPr lang="en-US" dirty="0" smtClean="0"/>
              <a:t>How did we compute these </a:t>
            </a:r>
            <a:r>
              <a:rPr lang="en-US" b="1" dirty="0" smtClean="0"/>
              <a:t>approximate</a:t>
            </a:r>
            <a:r>
              <a:rPr lang="en-US" dirty="0" smtClean="0"/>
              <a:t> marginal probabilities anyway?</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350</a:t>
            </a:fld>
            <a:endParaRPr lang="en-US"/>
          </a:p>
        </p:txBody>
      </p:sp>
      <p:grpSp>
        <p:nvGrpSpPr>
          <p:cNvPr id="7" name="Group 6"/>
          <p:cNvGrpSpPr/>
          <p:nvPr/>
        </p:nvGrpSpPr>
        <p:grpSpPr>
          <a:xfrm>
            <a:off x="1010817" y="2608038"/>
            <a:ext cx="2930252" cy="2222813"/>
            <a:chOff x="3197390" y="2136655"/>
            <a:chExt cx="940077" cy="713118"/>
          </a:xfrm>
        </p:grpSpPr>
        <p:sp>
          <p:nvSpPr>
            <p:cNvPr id="5" name="Content Placeholder 4"/>
            <p:cNvSpPr txBox="1">
              <a:spLocks/>
            </p:cNvSpPr>
            <p:nvPr/>
          </p:nvSpPr>
          <p:spPr>
            <a:xfrm>
              <a:off x="3197390" y="2136655"/>
              <a:ext cx="940077" cy="713117"/>
            </a:xfrm>
            <a:prstGeom prst="rect">
              <a:avLst/>
            </a:prstGeom>
            <a:noFill/>
            <a:ln w="38100" cmpd="sng">
              <a:solidFill>
                <a:srgbClr val="FF0000"/>
              </a:solidFill>
            </a:ln>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endParaRPr lang="en-US" sz="2600" dirty="0"/>
            </a:p>
          </p:txBody>
        </p:sp>
        <p:pic>
          <p:nvPicPr>
            <p:cNvPr id="6" name="Picture 5" descr="latex-image-1.pdf"/>
            <p:cNvPicPr>
              <a:picLocks noChangeAspect="1"/>
            </p:cNvPicPr>
            <p:nvPr/>
          </p:nvPicPr>
          <p:blipFill rotWithShape="1">
            <a:blip r:embed="rId2">
              <a:extLst>
                <a:ext uri="{28A0092B-C50C-407E-A947-70E740481C1C}">
                  <a14:useLocalDpi xmlns:a14="http://schemas.microsoft.com/office/drawing/2010/main"/>
                </a:ext>
              </a:extLst>
            </a:blip>
            <a:srcRect l="64044" t="55298" r="20326" b="8614"/>
            <a:stretch/>
          </p:blipFill>
          <p:spPr>
            <a:xfrm>
              <a:off x="3197390" y="2136655"/>
              <a:ext cx="940077" cy="713118"/>
            </a:xfrm>
            <a:prstGeom prst="rect">
              <a:avLst/>
            </a:prstGeom>
          </p:spPr>
        </p:pic>
      </p:grpSp>
      <p:cxnSp>
        <p:nvCxnSpPr>
          <p:cNvPr id="10" name="Straight Arrow Connector 9"/>
          <p:cNvCxnSpPr>
            <a:stCxn id="6" idx="3"/>
          </p:cNvCxnSpPr>
          <p:nvPr/>
        </p:nvCxnSpPr>
        <p:spPr>
          <a:xfrm flipV="1">
            <a:off x="3941069" y="3338979"/>
            <a:ext cx="1152206" cy="380466"/>
          </a:xfrm>
          <a:prstGeom prst="straightConnector1">
            <a:avLst/>
          </a:prstGeom>
          <a:ln w="38100" cmpd="sng">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11" name="Content Placeholder 2"/>
          <p:cNvSpPr txBox="1">
            <a:spLocks/>
          </p:cNvSpPr>
          <p:nvPr/>
        </p:nvSpPr>
        <p:spPr>
          <a:xfrm>
            <a:off x="4584751" y="1210760"/>
            <a:ext cx="4102049" cy="1397278"/>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dirty="0" smtClean="0"/>
              <a:t>By Belief Propagation of course!</a:t>
            </a:r>
            <a:endParaRPr lang="en-US" dirty="0"/>
          </a:p>
        </p:txBody>
      </p:sp>
      <p:grpSp>
        <p:nvGrpSpPr>
          <p:cNvPr id="14" name="Group 13"/>
          <p:cNvGrpSpPr/>
          <p:nvPr/>
        </p:nvGrpSpPr>
        <p:grpSpPr>
          <a:xfrm>
            <a:off x="-346706" y="-185092"/>
            <a:ext cx="1272462" cy="1557344"/>
            <a:chOff x="4212163" y="3282271"/>
            <a:chExt cx="3459899" cy="4276343"/>
          </a:xfrm>
        </p:grpSpPr>
        <p:sp>
          <p:nvSpPr>
            <p:cNvPr id="15" name="Oval 14"/>
            <p:cNvSpPr/>
            <p:nvPr/>
          </p:nvSpPr>
          <p:spPr>
            <a:xfrm rot="18911076">
              <a:off x="4212163" y="3282271"/>
              <a:ext cx="2861834" cy="4276343"/>
            </a:xfrm>
            <a:prstGeom prst="ellipse">
              <a:avLst/>
            </a:prstGeom>
            <a:solidFill>
              <a:srgbClr val="FF0000">
                <a:alpha val="59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TextBox 15"/>
            <p:cNvSpPr txBox="1"/>
            <p:nvPr/>
          </p:nvSpPr>
          <p:spPr>
            <a:xfrm>
              <a:off x="4852129" y="5417178"/>
              <a:ext cx="2819933" cy="792673"/>
            </a:xfrm>
            <a:prstGeom prst="rect">
              <a:avLst/>
            </a:prstGeom>
            <a:noFill/>
          </p:spPr>
          <p:txBody>
            <a:bodyPr wrap="square" rtlCol="0" anchor="t">
              <a:noAutofit/>
            </a:bodyPr>
            <a:lstStyle/>
            <a:p>
              <a:pPr algn="ctr"/>
              <a:r>
                <a:rPr lang="en-US" sz="1000" b="1" dirty="0"/>
                <a:t>Machine </a:t>
              </a:r>
              <a:r>
                <a:rPr lang="en-US" sz="1000" b="1" dirty="0" smtClean="0"/>
                <a:t>Learning</a:t>
              </a:r>
              <a:endParaRPr lang="en-US" sz="1000" dirty="0"/>
            </a:p>
          </p:txBody>
        </p:sp>
      </p:grpSp>
      <p:pic>
        <p:nvPicPr>
          <p:cNvPr id="17" name="Picture 16" descr="feedforward-bp-only.pd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370743" y="2450526"/>
            <a:ext cx="3600478" cy="4191985"/>
          </a:xfrm>
          <a:prstGeom prst="rect">
            <a:avLst/>
          </a:prstGeom>
        </p:spPr>
      </p:pic>
    </p:spTree>
    <p:extLst>
      <p:ext uri="{BB962C8B-B14F-4D97-AF65-F5344CB8AC3E}">
        <p14:creationId xmlns:p14="http://schemas.microsoft.com/office/powerpoint/2010/main" val="22895453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3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753" name="Title 1"/>
          <p:cNvSpPr>
            <a:spLocks noGrp="1"/>
          </p:cNvSpPr>
          <p:nvPr>
            <p:ph type="title"/>
          </p:nvPr>
        </p:nvSpPr>
        <p:spPr/>
        <p:txBody>
          <a:bodyPr>
            <a:normAutofit fontScale="90000"/>
          </a:bodyPr>
          <a:lstStyle/>
          <a:p>
            <a:r>
              <a:rPr lang="en-US" smtClean="0"/>
              <a:t>Error Back-Propagation</a:t>
            </a:r>
          </a:p>
        </p:txBody>
      </p:sp>
      <p:sp>
        <p:nvSpPr>
          <p:cNvPr id="3" name="Slide Number Placeholder 2"/>
          <p:cNvSpPr>
            <a:spLocks noGrp="1"/>
          </p:cNvSpPr>
          <p:nvPr>
            <p:ph type="sldNum" sz="quarter" idx="12"/>
          </p:nvPr>
        </p:nvSpPr>
        <p:spPr/>
        <p:txBody>
          <a:bodyPr/>
          <a:lstStyle/>
          <a:p>
            <a:pPr>
              <a:defRPr/>
            </a:pPr>
            <a:fld id="{33529122-6B42-4D8B-B200-8A7225FB5CE0}" type="slidenum">
              <a:rPr lang="en-US"/>
              <a:pPr>
                <a:defRPr/>
              </a:pPr>
              <a:t>351</a:t>
            </a:fld>
            <a:endParaRPr lang="en-US"/>
          </a:p>
        </p:txBody>
      </p:sp>
      <p:pic>
        <p:nvPicPr>
          <p:cNvPr id="74755" name="Picture 3" descr="American-style_pool_table_diagram_(empty).pn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373063" y="2522538"/>
            <a:ext cx="5146675" cy="2844800"/>
          </a:xfrm>
          <a:prstGeom prst="rect">
            <a:avLst/>
          </a:prstGeom>
          <a:noFill/>
          <a:ln w="9525">
            <a:noFill/>
            <a:miter lim="800000"/>
            <a:headEnd/>
            <a:tailEnd/>
          </a:ln>
        </p:spPr>
      </p:pic>
      <p:pic>
        <p:nvPicPr>
          <p:cNvPr id="74756" name="Picture 4" descr="C:\Users\ves\AppData\Local\Microsoft\Windows\Temporary Internet Files\Content.IE5\4G6Z4494\MC900437063[1].png"/>
          <p:cNvPicPr>
            <a:picLocks noChangeAspect="1" noChangeArrowheads="1"/>
          </p:cNvPicPr>
          <p:nvPr/>
        </p:nvPicPr>
        <p:blipFill>
          <a:blip r:embed="rId3"/>
          <a:srcRect/>
          <a:stretch>
            <a:fillRect/>
          </a:stretch>
        </p:blipFill>
        <p:spPr bwMode="auto">
          <a:xfrm>
            <a:off x="2057400" y="3429000"/>
            <a:ext cx="533400" cy="533400"/>
          </a:xfrm>
          <a:prstGeom prst="rect">
            <a:avLst/>
          </a:prstGeom>
          <a:noFill/>
          <a:ln w="9525">
            <a:noFill/>
            <a:miter lim="800000"/>
            <a:headEnd/>
            <a:tailEnd/>
          </a:ln>
        </p:spPr>
      </p:pic>
      <p:pic>
        <p:nvPicPr>
          <p:cNvPr id="74757" name="Picture 15" descr="C:\Users\ves\AppData\Local\Microsoft\Windows\Temporary Internet Files\Content.IE5\I92O513V\MC900437065[1].png"/>
          <p:cNvPicPr>
            <a:picLocks noChangeAspect="1" noChangeArrowheads="1"/>
          </p:cNvPicPr>
          <p:nvPr/>
        </p:nvPicPr>
        <p:blipFill>
          <a:blip r:embed="rId4"/>
          <a:srcRect/>
          <a:stretch>
            <a:fillRect/>
          </a:stretch>
        </p:blipFill>
        <p:spPr bwMode="auto">
          <a:xfrm>
            <a:off x="3632200" y="3571875"/>
            <a:ext cx="482600" cy="482600"/>
          </a:xfrm>
          <a:prstGeom prst="rect">
            <a:avLst/>
          </a:prstGeom>
          <a:noFill/>
          <a:ln w="9525">
            <a:noFill/>
            <a:miter lim="800000"/>
            <a:headEnd/>
            <a:tailEnd/>
          </a:ln>
        </p:spPr>
      </p:pic>
      <p:pic>
        <p:nvPicPr>
          <p:cNvPr id="74758" name="Picture 16" descr="C:\Users\ves\AppData\Local\Microsoft\Windows\Temporary Internet Files\Content.IE5\4G6Z4494\MC900437057[1].png"/>
          <p:cNvPicPr>
            <a:picLocks noChangeAspect="1" noChangeArrowheads="1"/>
          </p:cNvPicPr>
          <p:nvPr/>
        </p:nvPicPr>
        <p:blipFill>
          <a:blip r:embed="rId5"/>
          <a:srcRect/>
          <a:stretch>
            <a:fillRect/>
          </a:stretch>
        </p:blipFill>
        <p:spPr bwMode="auto">
          <a:xfrm>
            <a:off x="2971800" y="3581400"/>
            <a:ext cx="533400" cy="533400"/>
          </a:xfrm>
          <a:prstGeom prst="rect">
            <a:avLst/>
          </a:prstGeom>
          <a:noFill/>
          <a:ln w="9525">
            <a:noFill/>
            <a:miter lim="800000"/>
            <a:headEnd/>
            <a:tailEnd/>
          </a:ln>
        </p:spPr>
      </p:pic>
      <p:pic>
        <p:nvPicPr>
          <p:cNvPr id="74759" name="Picture 17" descr="C:\Users\ves\AppData\Local\Microsoft\Windows\Temporary Internet Files\Content.IE5\SHL4N8V3\MC900437062[1].png"/>
          <p:cNvPicPr>
            <a:picLocks noChangeAspect="1" noChangeArrowheads="1"/>
          </p:cNvPicPr>
          <p:nvPr/>
        </p:nvPicPr>
        <p:blipFill>
          <a:blip r:embed="rId6"/>
          <a:srcRect/>
          <a:stretch>
            <a:fillRect/>
          </a:stretch>
        </p:blipFill>
        <p:spPr bwMode="auto">
          <a:xfrm>
            <a:off x="1219200" y="4267200"/>
            <a:ext cx="533400" cy="533400"/>
          </a:xfrm>
          <a:prstGeom prst="rect">
            <a:avLst/>
          </a:prstGeom>
          <a:noFill/>
          <a:ln w="9525">
            <a:noFill/>
            <a:miter lim="800000"/>
            <a:headEnd/>
            <a:tailEnd/>
          </a:ln>
        </p:spPr>
      </p:pic>
      <p:pic>
        <p:nvPicPr>
          <p:cNvPr id="74760" name="Picture 18" descr="C:\Users\ves\AppData\Local\Microsoft\Windows\Temporary Internet Files\Content.IE5\I92O513V\MC900437056[1].png"/>
          <p:cNvPicPr>
            <a:picLocks noChangeAspect="1" noChangeArrowheads="1"/>
          </p:cNvPicPr>
          <p:nvPr/>
        </p:nvPicPr>
        <p:blipFill>
          <a:blip r:embed="rId7"/>
          <a:srcRect/>
          <a:stretch>
            <a:fillRect/>
          </a:stretch>
        </p:blipFill>
        <p:spPr bwMode="auto">
          <a:xfrm>
            <a:off x="2133600" y="4114800"/>
            <a:ext cx="573088" cy="573088"/>
          </a:xfrm>
          <a:prstGeom prst="rect">
            <a:avLst/>
          </a:prstGeom>
          <a:noFill/>
          <a:ln w="9525">
            <a:noFill/>
            <a:miter lim="800000"/>
            <a:headEnd/>
            <a:tailEnd/>
          </a:ln>
        </p:spPr>
      </p:pic>
      <p:cxnSp>
        <p:nvCxnSpPr>
          <p:cNvPr id="25" name="Straight Connector 24"/>
          <p:cNvCxnSpPr/>
          <p:nvPr/>
        </p:nvCxnSpPr>
        <p:spPr>
          <a:xfrm flipH="1" flipV="1">
            <a:off x="4191000" y="4038600"/>
            <a:ext cx="2209800" cy="1371600"/>
          </a:xfrm>
          <a:prstGeom prst="line">
            <a:avLst/>
          </a:prstGeom>
          <a:ln w="50800"/>
        </p:spPr>
        <p:style>
          <a:lnRef idx="3">
            <a:schemeClr val="accent6"/>
          </a:lnRef>
          <a:fillRef idx="0">
            <a:schemeClr val="accent6"/>
          </a:fillRef>
          <a:effectRef idx="2">
            <a:schemeClr val="accent6"/>
          </a:effectRef>
          <a:fontRef idx="minor">
            <a:schemeClr val="tx1"/>
          </a:fontRef>
        </p:style>
      </p:cxnSp>
      <p:sp>
        <p:nvSpPr>
          <p:cNvPr id="11" name="TextBox 10"/>
          <p:cNvSpPr txBox="1"/>
          <p:nvPr/>
        </p:nvSpPr>
        <p:spPr>
          <a:xfrm>
            <a:off x="-1" y="6446664"/>
            <a:ext cx="4160115" cy="411336"/>
          </a:xfrm>
          <a:prstGeom prst="rect">
            <a:avLst/>
          </a:prstGeom>
          <a:solidFill>
            <a:schemeClr val="accent6">
              <a:lumMod val="60000"/>
              <a:lumOff val="40000"/>
            </a:schemeClr>
          </a:solidFill>
        </p:spPr>
        <p:txBody>
          <a:bodyPr wrap="square" rtlCol="0" anchor="ctr">
            <a:noAutofit/>
          </a:bodyPr>
          <a:lstStyle/>
          <a:p>
            <a:r>
              <a:rPr lang="en-US" dirty="0" smtClean="0"/>
              <a:t>Slide from (</a:t>
            </a:r>
            <a:r>
              <a:rPr lang="en-US" dirty="0" err="1" smtClean="0"/>
              <a:t>Stoyanov</a:t>
            </a:r>
            <a:r>
              <a:rPr lang="en-US" dirty="0" smtClean="0"/>
              <a:t> &amp; Eisner, 2012)</a:t>
            </a:r>
          </a:p>
        </p:txBody>
      </p:sp>
    </p:spTree>
    <p:extLst>
      <p:ext uri="{BB962C8B-B14F-4D97-AF65-F5344CB8AC3E}">
        <p14:creationId xmlns:p14="http://schemas.microsoft.com/office/powerpoint/2010/main" val="3260081674"/>
      </p:ext>
    </p:extLst>
  </p:cSld>
  <p:clrMapOvr>
    <a:masterClrMapping/>
  </p:clrMapOvr>
  <p:timing>
    <p:tnLst>
      <p:par>
        <p:cTn xmlns:p14="http://schemas.microsoft.com/office/powerpoint/2010/main" id="1" dur="indefinite" restart="never" nodeType="tmRoot"/>
      </p:par>
    </p:tnLst>
  </p:timing>
</p:sld>
</file>

<file path=ppt/slides/slide3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5777" name="Title 1"/>
          <p:cNvSpPr>
            <a:spLocks noGrp="1"/>
          </p:cNvSpPr>
          <p:nvPr>
            <p:ph type="title"/>
          </p:nvPr>
        </p:nvSpPr>
        <p:spPr/>
        <p:txBody>
          <a:bodyPr>
            <a:normAutofit fontScale="90000"/>
          </a:bodyPr>
          <a:lstStyle/>
          <a:p>
            <a:r>
              <a:rPr lang="en-US" smtClean="0"/>
              <a:t>Error Back-Propagation</a:t>
            </a:r>
          </a:p>
        </p:txBody>
      </p:sp>
      <p:sp>
        <p:nvSpPr>
          <p:cNvPr id="3" name="Slide Number Placeholder 2"/>
          <p:cNvSpPr>
            <a:spLocks noGrp="1"/>
          </p:cNvSpPr>
          <p:nvPr>
            <p:ph type="sldNum" sz="quarter" idx="12"/>
          </p:nvPr>
        </p:nvSpPr>
        <p:spPr/>
        <p:txBody>
          <a:bodyPr/>
          <a:lstStyle/>
          <a:p>
            <a:pPr>
              <a:defRPr/>
            </a:pPr>
            <a:fld id="{7BB7C710-BFDB-426D-AAD3-39173B5E0B19}" type="slidenum">
              <a:rPr lang="en-US"/>
              <a:pPr>
                <a:defRPr/>
              </a:pPr>
              <a:t>352</a:t>
            </a:fld>
            <a:endParaRPr lang="en-US"/>
          </a:p>
        </p:txBody>
      </p:sp>
      <p:pic>
        <p:nvPicPr>
          <p:cNvPr id="75779" name="Picture 3" descr="American-style_pool_table_diagram_(empty).pn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373063" y="2522538"/>
            <a:ext cx="5146675" cy="2844800"/>
          </a:xfrm>
          <a:prstGeom prst="rect">
            <a:avLst/>
          </a:prstGeom>
          <a:noFill/>
          <a:ln w="9525">
            <a:noFill/>
            <a:miter lim="800000"/>
            <a:headEnd/>
            <a:tailEnd/>
          </a:ln>
        </p:spPr>
      </p:pic>
      <p:pic>
        <p:nvPicPr>
          <p:cNvPr id="125956" name="Picture 4" descr="C:\Users\ves\AppData\Local\Microsoft\Windows\Temporary Internet Files\Content.IE5\4G6Z4494\MC900437063[1].png"/>
          <p:cNvPicPr>
            <a:picLocks noChangeAspect="1" noChangeArrowheads="1"/>
          </p:cNvPicPr>
          <p:nvPr/>
        </p:nvPicPr>
        <p:blipFill>
          <a:blip r:embed="rId3"/>
          <a:srcRect/>
          <a:stretch>
            <a:fillRect/>
          </a:stretch>
        </p:blipFill>
        <p:spPr bwMode="auto">
          <a:xfrm>
            <a:off x="2057400" y="3429000"/>
            <a:ext cx="533400" cy="533400"/>
          </a:xfrm>
          <a:prstGeom prst="rect">
            <a:avLst/>
          </a:prstGeom>
          <a:noFill/>
          <a:ln w="9525">
            <a:noFill/>
            <a:miter lim="800000"/>
            <a:headEnd/>
            <a:tailEnd/>
          </a:ln>
        </p:spPr>
      </p:pic>
      <p:pic>
        <p:nvPicPr>
          <p:cNvPr id="125967" name="Picture 15" descr="C:\Users\ves\AppData\Local\Microsoft\Windows\Temporary Internet Files\Content.IE5\I92O513V\MC900437065[1].png"/>
          <p:cNvPicPr>
            <a:picLocks noChangeAspect="1" noChangeArrowheads="1"/>
          </p:cNvPicPr>
          <p:nvPr/>
        </p:nvPicPr>
        <p:blipFill>
          <a:blip r:embed="rId4"/>
          <a:srcRect/>
          <a:stretch>
            <a:fillRect/>
          </a:stretch>
        </p:blipFill>
        <p:spPr bwMode="auto">
          <a:xfrm>
            <a:off x="3632200" y="3571875"/>
            <a:ext cx="482600" cy="482600"/>
          </a:xfrm>
          <a:prstGeom prst="rect">
            <a:avLst/>
          </a:prstGeom>
          <a:noFill/>
          <a:ln w="9525">
            <a:noFill/>
            <a:miter lim="800000"/>
            <a:headEnd/>
            <a:tailEnd/>
          </a:ln>
        </p:spPr>
      </p:pic>
      <p:pic>
        <p:nvPicPr>
          <p:cNvPr id="75782" name="Picture 16" descr="C:\Users\ves\AppData\Local\Microsoft\Windows\Temporary Internet Files\Content.IE5\4G6Z4494\MC900437057[1].png"/>
          <p:cNvPicPr>
            <a:picLocks noChangeAspect="1" noChangeArrowheads="1"/>
          </p:cNvPicPr>
          <p:nvPr/>
        </p:nvPicPr>
        <p:blipFill>
          <a:blip r:embed="rId5"/>
          <a:srcRect/>
          <a:stretch>
            <a:fillRect/>
          </a:stretch>
        </p:blipFill>
        <p:spPr bwMode="auto">
          <a:xfrm>
            <a:off x="2971800" y="3581400"/>
            <a:ext cx="533400" cy="533400"/>
          </a:xfrm>
          <a:prstGeom prst="rect">
            <a:avLst/>
          </a:prstGeom>
          <a:noFill/>
          <a:ln w="9525">
            <a:noFill/>
            <a:miter lim="800000"/>
            <a:headEnd/>
            <a:tailEnd/>
          </a:ln>
        </p:spPr>
      </p:pic>
      <p:pic>
        <p:nvPicPr>
          <p:cNvPr id="125969" name="Picture 17" descr="C:\Users\ves\AppData\Local\Microsoft\Windows\Temporary Internet Files\Content.IE5\SHL4N8V3\MC900437062[1].png"/>
          <p:cNvPicPr>
            <a:picLocks noChangeAspect="1" noChangeArrowheads="1"/>
          </p:cNvPicPr>
          <p:nvPr/>
        </p:nvPicPr>
        <p:blipFill>
          <a:blip r:embed="rId6"/>
          <a:srcRect/>
          <a:stretch>
            <a:fillRect/>
          </a:stretch>
        </p:blipFill>
        <p:spPr bwMode="auto">
          <a:xfrm>
            <a:off x="1219200" y="4267200"/>
            <a:ext cx="533400" cy="533400"/>
          </a:xfrm>
          <a:prstGeom prst="rect">
            <a:avLst/>
          </a:prstGeom>
          <a:noFill/>
          <a:ln w="9525">
            <a:noFill/>
            <a:miter lim="800000"/>
            <a:headEnd/>
            <a:tailEnd/>
          </a:ln>
        </p:spPr>
      </p:pic>
      <p:pic>
        <p:nvPicPr>
          <p:cNvPr id="75784" name="Picture 18" descr="C:\Users\ves\AppData\Local\Microsoft\Windows\Temporary Internet Files\Content.IE5\I92O513V\MC900437056[1].png"/>
          <p:cNvPicPr>
            <a:picLocks noChangeAspect="1" noChangeArrowheads="1"/>
          </p:cNvPicPr>
          <p:nvPr/>
        </p:nvPicPr>
        <p:blipFill>
          <a:blip r:embed="rId7"/>
          <a:srcRect/>
          <a:stretch>
            <a:fillRect/>
          </a:stretch>
        </p:blipFill>
        <p:spPr bwMode="auto">
          <a:xfrm>
            <a:off x="2133600" y="4114800"/>
            <a:ext cx="573088" cy="573088"/>
          </a:xfrm>
          <a:prstGeom prst="rect">
            <a:avLst/>
          </a:prstGeom>
          <a:noFill/>
          <a:ln w="9525">
            <a:noFill/>
            <a:miter lim="800000"/>
            <a:headEnd/>
            <a:tailEnd/>
          </a:ln>
        </p:spPr>
      </p:pic>
      <p:cxnSp>
        <p:nvCxnSpPr>
          <p:cNvPr id="25" name="Straight Connector 24"/>
          <p:cNvCxnSpPr/>
          <p:nvPr/>
        </p:nvCxnSpPr>
        <p:spPr>
          <a:xfrm flipH="1" flipV="1">
            <a:off x="4267200" y="4191000"/>
            <a:ext cx="1752600" cy="1981200"/>
          </a:xfrm>
          <a:prstGeom prst="line">
            <a:avLst/>
          </a:prstGeom>
          <a:ln w="50800"/>
        </p:spPr>
        <p:style>
          <a:lnRef idx="3">
            <a:schemeClr val="accent6"/>
          </a:lnRef>
          <a:fillRef idx="0">
            <a:schemeClr val="accent6"/>
          </a:fillRef>
          <a:effectRef idx="2">
            <a:schemeClr val="accent6"/>
          </a:effectRef>
          <a:fontRef idx="minor">
            <a:schemeClr val="tx1"/>
          </a:fontRef>
        </p:style>
      </p:cxnSp>
      <p:sp>
        <p:nvSpPr>
          <p:cNvPr id="11" name="TextBox 10"/>
          <p:cNvSpPr txBox="1"/>
          <p:nvPr/>
        </p:nvSpPr>
        <p:spPr>
          <a:xfrm>
            <a:off x="-1" y="6446664"/>
            <a:ext cx="4160115" cy="411336"/>
          </a:xfrm>
          <a:prstGeom prst="rect">
            <a:avLst/>
          </a:prstGeom>
          <a:solidFill>
            <a:schemeClr val="accent6">
              <a:lumMod val="60000"/>
              <a:lumOff val="40000"/>
            </a:schemeClr>
          </a:solidFill>
        </p:spPr>
        <p:txBody>
          <a:bodyPr wrap="square" rtlCol="0" anchor="ctr">
            <a:noAutofit/>
          </a:bodyPr>
          <a:lstStyle/>
          <a:p>
            <a:r>
              <a:rPr lang="en-US" dirty="0" smtClean="0"/>
              <a:t>Slide from (</a:t>
            </a:r>
            <a:r>
              <a:rPr lang="en-US" dirty="0" err="1" smtClean="0"/>
              <a:t>Stoyanov</a:t>
            </a:r>
            <a:r>
              <a:rPr lang="en-US" dirty="0" smtClean="0"/>
              <a:t> &amp; Eisner, 2012)</a:t>
            </a:r>
          </a:p>
        </p:txBody>
      </p:sp>
    </p:spTree>
    <p:extLst>
      <p:ext uri="{BB962C8B-B14F-4D97-AF65-F5344CB8AC3E}">
        <p14:creationId xmlns:p14="http://schemas.microsoft.com/office/powerpoint/2010/main" val="291709362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3.33333E-6 8.88067E-7 L -0.02916 -0.0444 " pathEditMode="relative" rAng="0" ptsTypes="AA">
                                      <p:cBhvr>
                                        <p:cTn id="6" dur="500" fill="hold"/>
                                        <p:tgtEl>
                                          <p:spTgt spid="25"/>
                                        </p:tgtEl>
                                        <p:attrNameLst>
                                          <p:attrName>ppt_x</p:attrName>
                                          <p:attrName>ppt_y</p:attrName>
                                        </p:attrNameLst>
                                      </p:cBhvr>
                                      <p:rCtr x="-1500" y="-2200"/>
                                    </p:animMotion>
                                  </p:childTnLst>
                                </p:cTn>
                              </p:par>
                            </p:childTnLst>
                          </p:cTn>
                        </p:par>
                        <p:par>
                          <p:cTn id="7" fill="hold">
                            <p:stCondLst>
                              <p:cond delay="500"/>
                            </p:stCondLst>
                            <p:childTnLst>
                              <p:par>
                                <p:cTn id="8" presetID="0" presetClass="path" presetSubtype="0" accel="50000" decel="50000" fill="hold" nodeType="afterEffect">
                                  <p:stCondLst>
                                    <p:cond delay="0"/>
                                  </p:stCondLst>
                                  <p:childTnLst>
                                    <p:animMotion origin="layout" path="M 4.44444E-6 4.19981E-6 L -0.06667 -0.12211 " pathEditMode="relative" ptsTypes="AA">
                                      <p:cBhvr>
                                        <p:cTn id="9" dur="500" fill="hold"/>
                                        <p:tgtEl>
                                          <p:spTgt spid="125967"/>
                                        </p:tgtEl>
                                        <p:attrNameLst>
                                          <p:attrName>ppt_x</p:attrName>
                                          <p:attrName>ppt_y</p:attrName>
                                        </p:attrNameLst>
                                      </p:cBhvr>
                                    </p:animMotion>
                                  </p:childTnLst>
                                </p:cTn>
                              </p:par>
                            </p:childTnLst>
                          </p:cTn>
                        </p:par>
                        <p:par>
                          <p:cTn id="10" fill="hold">
                            <p:stCondLst>
                              <p:cond delay="1000"/>
                            </p:stCondLst>
                            <p:childTnLst>
                              <p:par>
                                <p:cTn id="11" presetID="0" presetClass="path" presetSubtype="0" accel="50000" decel="50000" fill="hold" nodeType="afterEffect">
                                  <p:stCondLst>
                                    <p:cond delay="0"/>
                                  </p:stCondLst>
                                  <p:childTnLst>
                                    <p:animMotion origin="layout" path="M -0.06667 -0.1221 L -0.14028 -0.05596 " pathEditMode="relative" rAng="0" ptsTypes="AA">
                                      <p:cBhvr>
                                        <p:cTn id="12" dur="500" fill="hold"/>
                                        <p:tgtEl>
                                          <p:spTgt spid="125967"/>
                                        </p:tgtEl>
                                        <p:attrNameLst>
                                          <p:attrName>ppt_x</p:attrName>
                                          <p:attrName>ppt_y</p:attrName>
                                        </p:attrNameLst>
                                      </p:cBhvr>
                                      <p:rCtr x="-3700" y="3300"/>
                                    </p:animMotion>
                                  </p:childTnLst>
                                </p:cTn>
                              </p:par>
                            </p:childTnLst>
                          </p:cTn>
                        </p:par>
                        <p:par>
                          <p:cTn id="13" fill="hold">
                            <p:stCondLst>
                              <p:cond delay="1500"/>
                            </p:stCondLst>
                            <p:childTnLst>
                              <p:par>
                                <p:cTn id="14" presetID="0" presetClass="path" presetSubtype="0" accel="50000" decel="50000" fill="hold" nodeType="afterEffect">
                                  <p:stCondLst>
                                    <p:cond delay="0"/>
                                  </p:stCondLst>
                                  <p:childTnLst>
                                    <p:animMotion origin="layout" path="M 3.33333E-6 -1.62812E-6 L -0.07084 0.07216 " pathEditMode="relative" rAng="0" ptsTypes="AA">
                                      <p:cBhvr>
                                        <p:cTn id="15" dur="500" fill="hold"/>
                                        <p:tgtEl>
                                          <p:spTgt spid="125956"/>
                                        </p:tgtEl>
                                        <p:attrNameLst>
                                          <p:attrName>ppt_x</p:attrName>
                                          <p:attrName>ppt_y</p:attrName>
                                        </p:attrNameLst>
                                      </p:cBhvr>
                                      <p:rCtr x="-3500" y="3600"/>
                                    </p:animMotion>
                                  </p:childTnLst>
                                </p:cTn>
                              </p:par>
                            </p:childTnLst>
                          </p:cTn>
                        </p:par>
                        <p:par>
                          <p:cTn id="16" fill="hold">
                            <p:stCondLst>
                              <p:cond delay="2000"/>
                            </p:stCondLst>
                            <p:childTnLst>
                              <p:par>
                                <p:cTn id="17" presetID="0" presetClass="path" presetSubtype="0" accel="50000" decel="50000" fill="hold" nodeType="afterEffect">
                                  <p:stCondLst>
                                    <p:cond delay="0"/>
                                  </p:stCondLst>
                                  <p:childTnLst>
                                    <p:animMotion origin="layout" path="M 3.33333E-6 -4.16281E-7 L -0.03334 0.0555 " pathEditMode="relative" ptsTypes="AA">
                                      <p:cBhvr>
                                        <p:cTn id="18" dur="500" fill="hold"/>
                                        <p:tgtEl>
                                          <p:spTgt spid="125969"/>
                                        </p:tgtEl>
                                        <p:attrNameLst>
                                          <p:attrName>ppt_x</p:attrName>
                                          <p:attrName>ppt_y</p:attrName>
                                        </p:attrNameLst>
                                      </p:cBhvr>
                                    </p:animMotion>
                                  </p:childTnLst>
                                </p:cTn>
                              </p:par>
                            </p:childTnLst>
                          </p:cTn>
                        </p:par>
                        <p:par>
                          <p:cTn id="19" fill="hold">
                            <p:stCondLst>
                              <p:cond delay="2500"/>
                            </p:stCondLst>
                            <p:childTnLst>
                              <p:par>
                                <p:cTn id="20" presetID="0" presetClass="path" presetSubtype="0" accel="50000" decel="50000" fill="hold" nodeType="afterEffect">
                                  <p:stCondLst>
                                    <p:cond delay="0"/>
                                  </p:stCondLst>
                                  <p:childTnLst>
                                    <p:animMotion origin="layout" path="M -0.03333 0.0555 L -0.06666 -0.0222 " pathEditMode="relative" ptsTypes="AA">
                                      <p:cBhvr>
                                        <p:cTn id="21" dur="500" fill="hold"/>
                                        <p:tgtEl>
                                          <p:spTgt spid="125969"/>
                                        </p:tgtEl>
                                        <p:attrNameLst>
                                          <p:attrName>ppt_x</p:attrName>
                                          <p:attrName>ppt_y</p:attrName>
                                        </p:attrNameLst>
                                      </p:cBhvr>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6801" name="Title 1"/>
          <p:cNvSpPr>
            <a:spLocks noGrp="1"/>
          </p:cNvSpPr>
          <p:nvPr>
            <p:ph type="title"/>
          </p:nvPr>
        </p:nvSpPr>
        <p:spPr/>
        <p:txBody>
          <a:bodyPr>
            <a:normAutofit fontScale="90000"/>
          </a:bodyPr>
          <a:lstStyle/>
          <a:p>
            <a:r>
              <a:rPr lang="en-US" smtClean="0"/>
              <a:t>Error Back-Propagation</a:t>
            </a:r>
          </a:p>
        </p:txBody>
      </p:sp>
      <p:sp>
        <p:nvSpPr>
          <p:cNvPr id="3" name="Slide Number Placeholder 2"/>
          <p:cNvSpPr>
            <a:spLocks noGrp="1"/>
          </p:cNvSpPr>
          <p:nvPr>
            <p:ph type="sldNum" sz="quarter" idx="12"/>
          </p:nvPr>
        </p:nvSpPr>
        <p:spPr/>
        <p:txBody>
          <a:bodyPr/>
          <a:lstStyle/>
          <a:p>
            <a:pPr>
              <a:defRPr/>
            </a:pPr>
            <a:fld id="{BC3C603D-0FF5-43F8-B2F2-399F78162E0E}" type="slidenum">
              <a:rPr lang="en-US"/>
              <a:pPr>
                <a:defRPr/>
              </a:pPr>
              <a:t>353</a:t>
            </a:fld>
            <a:endParaRPr lang="en-US"/>
          </a:p>
        </p:txBody>
      </p:sp>
      <p:pic>
        <p:nvPicPr>
          <p:cNvPr id="76803" name="Picture 3" descr="American-style_pool_table_diagram_(empty).pn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373063" y="2522538"/>
            <a:ext cx="5146675" cy="2844800"/>
          </a:xfrm>
          <a:prstGeom prst="rect">
            <a:avLst/>
          </a:prstGeom>
          <a:noFill/>
          <a:ln w="9525">
            <a:noFill/>
            <a:miter lim="800000"/>
            <a:headEnd/>
            <a:tailEnd/>
          </a:ln>
        </p:spPr>
      </p:pic>
      <p:pic>
        <p:nvPicPr>
          <p:cNvPr id="76804" name="Picture 4" descr="C:\Users\ves\AppData\Local\Microsoft\Windows\Temporary Internet Files\Content.IE5\4G6Z4494\MC900437063[1].png"/>
          <p:cNvPicPr>
            <a:picLocks noChangeAspect="1" noChangeArrowheads="1"/>
          </p:cNvPicPr>
          <p:nvPr/>
        </p:nvPicPr>
        <p:blipFill>
          <a:blip r:embed="rId3"/>
          <a:srcRect/>
          <a:stretch>
            <a:fillRect/>
          </a:stretch>
        </p:blipFill>
        <p:spPr bwMode="auto">
          <a:xfrm>
            <a:off x="2057400" y="3429000"/>
            <a:ext cx="533400" cy="533400"/>
          </a:xfrm>
          <a:prstGeom prst="rect">
            <a:avLst/>
          </a:prstGeom>
          <a:noFill/>
          <a:ln w="9525">
            <a:noFill/>
            <a:miter lim="800000"/>
            <a:headEnd/>
            <a:tailEnd/>
          </a:ln>
        </p:spPr>
      </p:pic>
      <p:pic>
        <p:nvPicPr>
          <p:cNvPr id="76805" name="Picture 15" descr="C:\Users\ves\AppData\Local\Microsoft\Windows\Temporary Internet Files\Content.IE5\I92O513V\MC900437065[1].png"/>
          <p:cNvPicPr>
            <a:picLocks noChangeAspect="1" noChangeArrowheads="1"/>
          </p:cNvPicPr>
          <p:nvPr/>
        </p:nvPicPr>
        <p:blipFill>
          <a:blip r:embed="rId4"/>
          <a:srcRect/>
          <a:stretch>
            <a:fillRect/>
          </a:stretch>
        </p:blipFill>
        <p:spPr bwMode="auto">
          <a:xfrm>
            <a:off x="3632200" y="3571875"/>
            <a:ext cx="482600" cy="482600"/>
          </a:xfrm>
          <a:prstGeom prst="rect">
            <a:avLst/>
          </a:prstGeom>
          <a:noFill/>
          <a:ln w="9525">
            <a:noFill/>
            <a:miter lim="800000"/>
            <a:headEnd/>
            <a:tailEnd/>
          </a:ln>
        </p:spPr>
      </p:pic>
      <p:pic>
        <p:nvPicPr>
          <p:cNvPr id="76806" name="Picture 16" descr="C:\Users\ves\AppData\Local\Microsoft\Windows\Temporary Internet Files\Content.IE5\4G6Z4494\MC900437057[1].png"/>
          <p:cNvPicPr>
            <a:picLocks noChangeAspect="1" noChangeArrowheads="1"/>
          </p:cNvPicPr>
          <p:nvPr/>
        </p:nvPicPr>
        <p:blipFill>
          <a:blip r:embed="rId5"/>
          <a:srcRect/>
          <a:stretch>
            <a:fillRect/>
          </a:stretch>
        </p:blipFill>
        <p:spPr bwMode="auto">
          <a:xfrm>
            <a:off x="2971800" y="3581400"/>
            <a:ext cx="533400" cy="533400"/>
          </a:xfrm>
          <a:prstGeom prst="rect">
            <a:avLst/>
          </a:prstGeom>
          <a:noFill/>
          <a:ln w="9525">
            <a:noFill/>
            <a:miter lim="800000"/>
            <a:headEnd/>
            <a:tailEnd/>
          </a:ln>
        </p:spPr>
      </p:pic>
      <p:pic>
        <p:nvPicPr>
          <p:cNvPr id="76807" name="Picture 17" descr="C:\Users\ves\AppData\Local\Microsoft\Windows\Temporary Internet Files\Content.IE5\SHL4N8V3\MC900437062[1].png"/>
          <p:cNvPicPr>
            <a:picLocks noChangeAspect="1" noChangeArrowheads="1"/>
          </p:cNvPicPr>
          <p:nvPr/>
        </p:nvPicPr>
        <p:blipFill>
          <a:blip r:embed="rId6"/>
          <a:srcRect/>
          <a:stretch>
            <a:fillRect/>
          </a:stretch>
        </p:blipFill>
        <p:spPr bwMode="auto">
          <a:xfrm>
            <a:off x="1219200" y="4267200"/>
            <a:ext cx="533400" cy="533400"/>
          </a:xfrm>
          <a:prstGeom prst="rect">
            <a:avLst/>
          </a:prstGeom>
          <a:noFill/>
          <a:ln w="9525">
            <a:noFill/>
            <a:miter lim="800000"/>
            <a:headEnd/>
            <a:tailEnd/>
          </a:ln>
        </p:spPr>
      </p:pic>
      <p:pic>
        <p:nvPicPr>
          <p:cNvPr id="76808" name="Picture 18" descr="C:\Users\ves\AppData\Local\Microsoft\Windows\Temporary Internet Files\Content.IE5\I92O513V\MC900437056[1].png"/>
          <p:cNvPicPr>
            <a:picLocks noChangeAspect="1" noChangeArrowheads="1"/>
          </p:cNvPicPr>
          <p:nvPr/>
        </p:nvPicPr>
        <p:blipFill>
          <a:blip r:embed="rId7"/>
          <a:srcRect/>
          <a:stretch>
            <a:fillRect/>
          </a:stretch>
        </p:blipFill>
        <p:spPr bwMode="auto">
          <a:xfrm>
            <a:off x="2133600" y="4114800"/>
            <a:ext cx="573088" cy="573088"/>
          </a:xfrm>
          <a:prstGeom prst="rect">
            <a:avLst/>
          </a:prstGeom>
          <a:noFill/>
          <a:ln w="9525">
            <a:noFill/>
            <a:miter lim="800000"/>
            <a:headEnd/>
            <a:tailEnd/>
          </a:ln>
        </p:spPr>
      </p:pic>
      <p:cxnSp>
        <p:nvCxnSpPr>
          <p:cNvPr id="25" name="Straight Connector 24"/>
          <p:cNvCxnSpPr/>
          <p:nvPr/>
        </p:nvCxnSpPr>
        <p:spPr>
          <a:xfrm flipH="1" flipV="1">
            <a:off x="4267200" y="4191000"/>
            <a:ext cx="1752600" cy="1981200"/>
          </a:xfrm>
          <a:prstGeom prst="line">
            <a:avLst/>
          </a:prstGeom>
          <a:ln w="50800"/>
        </p:spPr>
        <p:style>
          <a:lnRef idx="3">
            <a:schemeClr val="accent6"/>
          </a:lnRef>
          <a:fillRef idx="0">
            <a:schemeClr val="accent6"/>
          </a:fillRef>
          <a:effectRef idx="2">
            <a:schemeClr val="accent6"/>
          </a:effectRef>
          <a:fontRef idx="minor">
            <a:schemeClr val="tx1"/>
          </a:fontRef>
        </p:style>
      </p:cxnSp>
      <p:cxnSp>
        <p:nvCxnSpPr>
          <p:cNvPr id="12" name="Straight Connector 11"/>
          <p:cNvCxnSpPr/>
          <p:nvPr/>
        </p:nvCxnSpPr>
        <p:spPr>
          <a:xfrm flipH="1" flipV="1">
            <a:off x="3276600" y="2971800"/>
            <a:ext cx="609600" cy="838200"/>
          </a:xfrm>
          <a:prstGeom prst="line">
            <a:avLst/>
          </a:prstGeom>
        </p:spPr>
        <p:style>
          <a:lnRef idx="2">
            <a:schemeClr val="dk1"/>
          </a:lnRef>
          <a:fillRef idx="0">
            <a:schemeClr val="dk1"/>
          </a:fillRef>
          <a:effectRef idx="1">
            <a:schemeClr val="dk1"/>
          </a:effectRef>
          <a:fontRef idx="minor">
            <a:schemeClr val="tx1"/>
          </a:fontRef>
        </p:style>
      </p:cxnSp>
      <p:cxnSp>
        <p:nvCxnSpPr>
          <p:cNvPr id="16" name="Straight Connector 15"/>
          <p:cNvCxnSpPr/>
          <p:nvPr/>
        </p:nvCxnSpPr>
        <p:spPr>
          <a:xfrm flipV="1">
            <a:off x="2667000" y="2971800"/>
            <a:ext cx="609600" cy="457200"/>
          </a:xfrm>
          <a:prstGeom prst="line">
            <a:avLst/>
          </a:prstGeom>
        </p:spPr>
        <p:style>
          <a:lnRef idx="2">
            <a:schemeClr val="dk1"/>
          </a:lnRef>
          <a:fillRef idx="0">
            <a:schemeClr val="dk1"/>
          </a:fillRef>
          <a:effectRef idx="1">
            <a:schemeClr val="dk1"/>
          </a:effectRef>
          <a:fontRef idx="minor">
            <a:schemeClr val="tx1"/>
          </a:fontRef>
        </p:style>
      </p:cxnSp>
      <p:cxnSp>
        <p:nvCxnSpPr>
          <p:cNvPr id="19" name="Straight Connector 18"/>
          <p:cNvCxnSpPr/>
          <p:nvPr/>
        </p:nvCxnSpPr>
        <p:spPr>
          <a:xfrm flipV="1">
            <a:off x="1676400" y="3733800"/>
            <a:ext cx="609600" cy="457200"/>
          </a:xfrm>
          <a:prstGeom prst="line">
            <a:avLst/>
          </a:prstGeom>
        </p:spPr>
        <p:style>
          <a:lnRef idx="2">
            <a:schemeClr val="dk1"/>
          </a:lnRef>
          <a:fillRef idx="0">
            <a:schemeClr val="dk1"/>
          </a:fillRef>
          <a:effectRef idx="1">
            <a:schemeClr val="dk1"/>
          </a:effectRef>
          <a:fontRef idx="minor">
            <a:schemeClr val="tx1"/>
          </a:fontRef>
        </p:style>
      </p:cxnSp>
      <p:cxnSp>
        <p:nvCxnSpPr>
          <p:cNvPr id="22" name="Straight Connector 21"/>
          <p:cNvCxnSpPr/>
          <p:nvPr/>
        </p:nvCxnSpPr>
        <p:spPr>
          <a:xfrm flipV="1">
            <a:off x="1143000" y="4572000"/>
            <a:ext cx="304800" cy="304800"/>
          </a:xfrm>
          <a:prstGeom prst="line">
            <a:avLst/>
          </a:prstGeom>
        </p:spPr>
        <p:style>
          <a:lnRef idx="2">
            <a:schemeClr val="dk1"/>
          </a:lnRef>
          <a:fillRef idx="0">
            <a:schemeClr val="dk1"/>
          </a:fillRef>
          <a:effectRef idx="1">
            <a:schemeClr val="dk1"/>
          </a:effectRef>
          <a:fontRef idx="minor">
            <a:schemeClr val="tx1"/>
          </a:fontRef>
        </p:style>
      </p:cxnSp>
      <p:sp>
        <p:nvSpPr>
          <p:cNvPr id="15" name="TextBox 14"/>
          <p:cNvSpPr txBox="1"/>
          <p:nvPr/>
        </p:nvSpPr>
        <p:spPr>
          <a:xfrm>
            <a:off x="-1" y="6446664"/>
            <a:ext cx="4160115" cy="411336"/>
          </a:xfrm>
          <a:prstGeom prst="rect">
            <a:avLst/>
          </a:prstGeom>
          <a:solidFill>
            <a:schemeClr val="accent6">
              <a:lumMod val="60000"/>
              <a:lumOff val="40000"/>
            </a:schemeClr>
          </a:solidFill>
        </p:spPr>
        <p:txBody>
          <a:bodyPr wrap="square" rtlCol="0" anchor="ctr">
            <a:noAutofit/>
          </a:bodyPr>
          <a:lstStyle/>
          <a:p>
            <a:r>
              <a:rPr lang="en-US" dirty="0" smtClean="0"/>
              <a:t>Slide from (</a:t>
            </a:r>
            <a:r>
              <a:rPr lang="en-US" dirty="0" err="1" smtClean="0"/>
              <a:t>Stoyanov</a:t>
            </a:r>
            <a:r>
              <a:rPr lang="en-US" dirty="0" smtClean="0"/>
              <a:t> &amp; Eisner, 2012)</a:t>
            </a:r>
          </a:p>
        </p:txBody>
      </p:sp>
    </p:spTree>
    <p:extLst>
      <p:ext uri="{BB962C8B-B14F-4D97-AF65-F5344CB8AC3E}">
        <p14:creationId xmlns:p14="http://schemas.microsoft.com/office/powerpoint/2010/main" val="2349793098"/>
      </p:ext>
    </p:extLst>
  </p:cSld>
  <p:clrMapOvr>
    <a:masterClrMapping/>
  </p:clrMapOvr>
  <p:timing>
    <p:tnLst>
      <p:par>
        <p:cTn xmlns:p14="http://schemas.microsoft.com/office/powerpoint/2010/main" id="1" dur="indefinite" restart="never" nodeType="tmRoot"/>
      </p:par>
    </p:tnLst>
  </p:timing>
</p:sld>
</file>

<file path=ppt/slides/slide3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7825" name="Title 1"/>
          <p:cNvSpPr>
            <a:spLocks noGrp="1"/>
          </p:cNvSpPr>
          <p:nvPr>
            <p:ph type="title"/>
          </p:nvPr>
        </p:nvSpPr>
        <p:spPr/>
        <p:txBody>
          <a:bodyPr>
            <a:normAutofit fontScale="90000"/>
          </a:bodyPr>
          <a:lstStyle/>
          <a:p>
            <a:r>
              <a:rPr lang="en-US" smtClean="0"/>
              <a:t>Error Back-Propagation</a:t>
            </a:r>
          </a:p>
        </p:txBody>
      </p:sp>
      <p:sp>
        <p:nvSpPr>
          <p:cNvPr id="3" name="Slide Number Placeholder 2"/>
          <p:cNvSpPr>
            <a:spLocks noGrp="1"/>
          </p:cNvSpPr>
          <p:nvPr>
            <p:ph type="sldNum" sz="quarter" idx="12"/>
          </p:nvPr>
        </p:nvSpPr>
        <p:spPr/>
        <p:txBody>
          <a:bodyPr/>
          <a:lstStyle/>
          <a:p>
            <a:pPr>
              <a:defRPr/>
            </a:pPr>
            <a:fld id="{2C805C91-E79D-422F-B1B7-D5048DD6B900}" type="slidenum">
              <a:rPr lang="en-US"/>
              <a:pPr>
                <a:defRPr/>
              </a:pPr>
              <a:t>354</a:t>
            </a:fld>
            <a:endParaRPr lang="en-US"/>
          </a:p>
        </p:txBody>
      </p:sp>
      <p:pic>
        <p:nvPicPr>
          <p:cNvPr id="77827" name="Picture 3" descr="American-style_pool_table_diagram_(empty).pn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373063" y="2522538"/>
            <a:ext cx="5146675" cy="2844800"/>
          </a:xfrm>
          <a:prstGeom prst="rect">
            <a:avLst/>
          </a:prstGeom>
          <a:noFill/>
          <a:ln w="9525">
            <a:noFill/>
            <a:miter lim="800000"/>
            <a:headEnd/>
            <a:tailEnd/>
          </a:ln>
        </p:spPr>
      </p:pic>
      <p:pic>
        <p:nvPicPr>
          <p:cNvPr id="77828" name="Picture 4" descr="C:\Users\ves\AppData\Local\Microsoft\Windows\Temporary Internet Files\Content.IE5\4G6Z4494\MC900437063[1].png"/>
          <p:cNvPicPr>
            <a:picLocks noChangeAspect="1" noChangeArrowheads="1"/>
          </p:cNvPicPr>
          <p:nvPr/>
        </p:nvPicPr>
        <p:blipFill>
          <a:blip r:embed="rId3"/>
          <a:srcRect/>
          <a:stretch>
            <a:fillRect/>
          </a:stretch>
        </p:blipFill>
        <p:spPr bwMode="auto">
          <a:xfrm>
            <a:off x="2057400" y="3429000"/>
            <a:ext cx="533400" cy="533400"/>
          </a:xfrm>
          <a:prstGeom prst="rect">
            <a:avLst/>
          </a:prstGeom>
          <a:noFill/>
          <a:ln w="9525">
            <a:noFill/>
            <a:miter lim="800000"/>
            <a:headEnd/>
            <a:tailEnd/>
          </a:ln>
        </p:spPr>
      </p:pic>
      <p:pic>
        <p:nvPicPr>
          <p:cNvPr id="77829" name="Picture 15" descr="C:\Users\ves\AppData\Local\Microsoft\Windows\Temporary Internet Files\Content.IE5\I92O513V\MC900437065[1].png"/>
          <p:cNvPicPr>
            <a:picLocks noChangeAspect="1" noChangeArrowheads="1"/>
          </p:cNvPicPr>
          <p:nvPr/>
        </p:nvPicPr>
        <p:blipFill>
          <a:blip r:embed="rId4"/>
          <a:srcRect/>
          <a:stretch>
            <a:fillRect/>
          </a:stretch>
        </p:blipFill>
        <p:spPr bwMode="auto">
          <a:xfrm>
            <a:off x="3632200" y="3571875"/>
            <a:ext cx="482600" cy="482600"/>
          </a:xfrm>
          <a:prstGeom prst="rect">
            <a:avLst/>
          </a:prstGeom>
          <a:noFill/>
          <a:ln w="9525">
            <a:noFill/>
            <a:miter lim="800000"/>
            <a:headEnd/>
            <a:tailEnd/>
          </a:ln>
        </p:spPr>
      </p:pic>
      <p:pic>
        <p:nvPicPr>
          <p:cNvPr id="77830" name="Picture 16" descr="C:\Users\ves\AppData\Local\Microsoft\Windows\Temporary Internet Files\Content.IE5\4G6Z4494\MC900437057[1].png"/>
          <p:cNvPicPr>
            <a:picLocks noChangeAspect="1" noChangeArrowheads="1"/>
          </p:cNvPicPr>
          <p:nvPr/>
        </p:nvPicPr>
        <p:blipFill>
          <a:blip r:embed="rId5"/>
          <a:srcRect/>
          <a:stretch>
            <a:fillRect/>
          </a:stretch>
        </p:blipFill>
        <p:spPr bwMode="auto">
          <a:xfrm>
            <a:off x="2971800" y="3581400"/>
            <a:ext cx="533400" cy="533400"/>
          </a:xfrm>
          <a:prstGeom prst="rect">
            <a:avLst/>
          </a:prstGeom>
          <a:noFill/>
          <a:ln w="9525">
            <a:noFill/>
            <a:miter lim="800000"/>
            <a:headEnd/>
            <a:tailEnd/>
          </a:ln>
        </p:spPr>
      </p:pic>
      <p:pic>
        <p:nvPicPr>
          <p:cNvPr id="77831" name="Picture 17" descr="C:\Users\ves\AppData\Local\Microsoft\Windows\Temporary Internet Files\Content.IE5\SHL4N8V3\MC900437062[1].png"/>
          <p:cNvPicPr>
            <a:picLocks noChangeAspect="1" noChangeArrowheads="1"/>
          </p:cNvPicPr>
          <p:nvPr/>
        </p:nvPicPr>
        <p:blipFill>
          <a:blip r:embed="rId6"/>
          <a:srcRect/>
          <a:stretch>
            <a:fillRect/>
          </a:stretch>
        </p:blipFill>
        <p:spPr bwMode="auto">
          <a:xfrm>
            <a:off x="1219200" y="4267200"/>
            <a:ext cx="533400" cy="533400"/>
          </a:xfrm>
          <a:prstGeom prst="rect">
            <a:avLst/>
          </a:prstGeom>
          <a:noFill/>
          <a:ln w="9525">
            <a:noFill/>
            <a:miter lim="800000"/>
            <a:headEnd/>
            <a:tailEnd/>
          </a:ln>
        </p:spPr>
      </p:pic>
      <p:pic>
        <p:nvPicPr>
          <p:cNvPr id="77832" name="Picture 18" descr="C:\Users\ves\AppData\Local\Microsoft\Windows\Temporary Internet Files\Content.IE5\I92O513V\MC900437056[1].png"/>
          <p:cNvPicPr>
            <a:picLocks noChangeAspect="1" noChangeArrowheads="1"/>
          </p:cNvPicPr>
          <p:nvPr/>
        </p:nvPicPr>
        <p:blipFill>
          <a:blip r:embed="rId7"/>
          <a:srcRect/>
          <a:stretch>
            <a:fillRect/>
          </a:stretch>
        </p:blipFill>
        <p:spPr bwMode="auto">
          <a:xfrm>
            <a:off x="2133600" y="4114800"/>
            <a:ext cx="573088" cy="573088"/>
          </a:xfrm>
          <a:prstGeom prst="rect">
            <a:avLst/>
          </a:prstGeom>
          <a:noFill/>
          <a:ln w="9525">
            <a:noFill/>
            <a:miter lim="800000"/>
            <a:headEnd/>
            <a:tailEnd/>
          </a:ln>
        </p:spPr>
      </p:pic>
      <p:cxnSp>
        <p:nvCxnSpPr>
          <p:cNvPr id="25" name="Straight Connector 24"/>
          <p:cNvCxnSpPr/>
          <p:nvPr/>
        </p:nvCxnSpPr>
        <p:spPr>
          <a:xfrm flipH="1" flipV="1">
            <a:off x="4267200" y="4191000"/>
            <a:ext cx="1752600" cy="1981200"/>
          </a:xfrm>
          <a:prstGeom prst="line">
            <a:avLst/>
          </a:prstGeom>
          <a:ln w="50800"/>
        </p:spPr>
        <p:style>
          <a:lnRef idx="3">
            <a:schemeClr val="accent6"/>
          </a:lnRef>
          <a:fillRef idx="0">
            <a:schemeClr val="accent6"/>
          </a:fillRef>
          <a:effectRef idx="2">
            <a:schemeClr val="accent6"/>
          </a:effectRef>
          <a:fontRef idx="minor">
            <a:schemeClr val="tx1"/>
          </a:fontRef>
        </p:style>
      </p:cxnSp>
      <p:cxnSp>
        <p:nvCxnSpPr>
          <p:cNvPr id="12" name="Straight Connector 11"/>
          <p:cNvCxnSpPr/>
          <p:nvPr/>
        </p:nvCxnSpPr>
        <p:spPr>
          <a:xfrm flipH="1" flipV="1">
            <a:off x="3276600" y="2971800"/>
            <a:ext cx="609600" cy="838200"/>
          </a:xfrm>
          <a:prstGeom prst="line">
            <a:avLst/>
          </a:prstGeom>
        </p:spPr>
        <p:style>
          <a:lnRef idx="2">
            <a:schemeClr val="dk1"/>
          </a:lnRef>
          <a:fillRef idx="0">
            <a:schemeClr val="dk1"/>
          </a:fillRef>
          <a:effectRef idx="1">
            <a:schemeClr val="dk1"/>
          </a:effectRef>
          <a:fontRef idx="minor">
            <a:schemeClr val="tx1"/>
          </a:fontRef>
        </p:style>
      </p:cxnSp>
      <p:cxnSp>
        <p:nvCxnSpPr>
          <p:cNvPr id="16" name="Straight Connector 15"/>
          <p:cNvCxnSpPr/>
          <p:nvPr/>
        </p:nvCxnSpPr>
        <p:spPr>
          <a:xfrm flipV="1">
            <a:off x="2667000" y="2971800"/>
            <a:ext cx="609600" cy="457200"/>
          </a:xfrm>
          <a:prstGeom prst="line">
            <a:avLst/>
          </a:prstGeom>
        </p:spPr>
        <p:style>
          <a:lnRef idx="2">
            <a:schemeClr val="dk1"/>
          </a:lnRef>
          <a:fillRef idx="0">
            <a:schemeClr val="dk1"/>
          </a:fillRef>
          <a:effectRef idx="1">
            <a:schemeClr val="dk1"/>
          </a:effectRef>
          <a:fontRef idx="minor">
            <a:schemeClr val="tx1"/>
          </a:fontRef>
        </p:style>
      </p:cxnSp>
      <p:cxnSp>
        <p:nvCxnSpPr>
          <p:cNvPr id="19" name="Straight Connector 18"/>
          <p:cNvCxnSpPr/>
          <p:nvPr/>
        </p:nvCxnSpPr>
        <p:spPr>
          <a:xfrm flipV="1">
            <a:off x="1676400" y="3733800"/>
            <a:ext cx="609600" cy="457200"/>
          </a:xfrm>
          <a:prstGeom prst="line">
            <a:avLst/>
          </a:prstGeom>
        </p:spPr>
        <p:style>
          <a:lnRef idx="2">
            <a:schemeClr val="dk1"/>
          </a:lnRef>
          <a:fillRef idx="0">
            <a:schemeClr val="dk1"/>
          </a:fillRef>
          <a:effectRef idx="1">
            <a:schemeClr val="dk1"/>
          </a:effectRef>
          <a:fontRef idx="minor">
            <a:schemeClr val="tx1"/>
          </a:fontRef>
        </p:style>
      </p:cxnSp>
      <p:cxnSp>
        <p:nvCxnSpPr>
          <p:cNvPr id="22" name="Straight Connector 21"/>
          <p:cNvCxnSpPr/>
          <p:nvPr/>
        </p:nvCxnSpPr>
        <p:spPr>
          <a:xfrm flipV="1">
            <a:off x="1143000" y="4572000"/>
            <a:ext cx="304800" cy="304800"/>
          </a:xfrm>
          <a:prstGeom prst="line">
            <a:avLst/>
          </a:prstGeom>
        </p:spPr>
        <p:style>
          <a:lnRef idx="2">
            <a:schemeClr val="dk1"/>
          </a:lnRef>
          <a:fillRef idx="0">
            <a:schemeClr val="dk1"/>
          </a:fillRef>
          <a:effectRef idx="1">
            <a:schemeClr val="dk1"/>
          </a:effectRef>
          <a:fontRef idx="minor">
            <a:schemeClr val="tx1"/>
          </a:fontRef>
        </p:style>
      </p:cxnSp>
      <p:cxnSp>
        <p:nvCxnSpPr>
          <p:cNvPr id="18" name="Straight Connector 17"/>
          <p:cNvCxnSpPr/>
          <p:nvPr/>
        </p:nvCxnSpPr>
        <p:spPr>
          <a:xfrm flipH="1">
            <a:off x="914400" y="4572000"/>
            <a:ext cx="533400" cy="304800"/>
          </a:xfrm>
          <a:prstGeom prst="line">
            <a:avLst/>
          </a:prstGeom>
          <a:ln>
            <a:solidFill>
              <a:srgbClr val="C00000"/>
            </a:solidFill>
          </a:ln>
        </p:spPr>
        <p:style>
          <a:lnRef idx="2">
            <a:schemeClr val="dk1"/>
          </a:lnRef>
          <a:fillRef idx="0">
            <a:schemeClr val="dk1"/>
          </a:fillRef>
          <a:effectRef idx="1">
            <a:schemeClr val="dk1"/>
          </a:effectRef>
          <a:fontRef idx="minor">
            <a:schemeClr val="tx1"/>
          </a:fontRef>
        </p:style>
      </p:cxnSp>
      <p:sp>
        <p:nvSpPr>
          <p:cNvPr id="17" name="TextBox 16"/>
          <p:cNvSpPr txBox="1"/>
          <p:nvPr/>
        </p:nvSpPr>
        <p:spPr>
          <a:xfrm>
            <a:off x="-1" y="6446664"/>
            <a:ext cx="4160115" cy="411336"/>
          </a:xfrm>
          <a:prstGeom prst="rect">
            <a:avLst/>
          </a:prstGeom>
          <a:solidFill>
            <a:schemeClr val="accent6">
              <a:lumMod val="60000"/>
              <a:lumOff val="40000"/>
            </a:schemeClr>
          </a:solidFill>
        </p:spPr>
        <p:txBody>
          <a:bodyPr wrap="square" rtlCol="0" anchor="ctr">
            <a:noAutofit/>
          </a:bodyPr>
          <a:lstStyle/>
          <a:p>
            <a:r>
              <a:rPr lang="en-US" dirty="0" smtClean="0"/>
              <a:t>Slide from (</a:t>
            </a:r>
            <a:r>
              <a:rPr lang="en-US" dirty="0" err="1" smtClean="0"/>
              <a:t>Stoyanov</a:t>
            </a:r>
            <a:r>
              <a:rPr lang="en-US" dirty="0" smtClean="0"/>
              <a:t> &amp; Eisner, 2012)</a:t>
            </a:r>
          </a:p>
        </p:txBody>
      </p:sp>
    </p:spTree>
    <p:extLst>
      <p:ext uri="{BB962C8B-B14F-4D97-AF65-F5344CB8AC3E}">
        <p14:creationId xmlns:p14="http://schemas.microsoft.com/office/powerpoint/2010/main" val="2506429442"/>
      </p:ext>
    </p:extLst>
  </p:cSld>
  <p:clrMapOvr>
    <a:masterClrMapping/>
  </p:clrMapOvr>
  <p:timing>
    <p:tnLst>
      <p:par>
        <p:cTn xmlns:p14="http://schemas.microsoft.com/office/powerpoint/2010/main" id="1" dur="indefinite" restart="never" nodeType="tmRoot"/>
      </p:par>
    </p:tnLst>
  </p:timing>
</p:sld>
</file>

<file path=ppt/slides/slide3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8849" name="Title 1"/>
          <p:cNvSpPr>
            <a:spLocks noGrp="1"/>
          </p:cNvSpPr>
          <p:nvPr>
            <p:ph type="title"/>
          </p:nvPr>
        </p:nvSpPr>
        <p:spPr/>
        <p:txBody>
          <a:bodyPr>
            <a:normAutofit fontScale="90000"/>
          </a:bodyPr>
          <a:lstStyle/>
          <a:p>
            <a:r>
              <a:rPr lang="en-US" smtClean="0"/>
              <a:t>Error Back-Propagation</a:t>
            </a:r>
          </a:p>
        </p:txBody>
      </p:sp>
      <p:sp>
        <p:nvSpPr>
          <p:cNvPr id="3" name="Slide Number Placeholder 2"/>
          <p:cNvSpPr>
            <a:spLocks noGrp="1"/>
          </p:cNvSpPr>
          <p:nvPr>
            <p:ph type="sldNum" sz="quarter" idx="12"/>
          </p:nvPr>
        </p:nvSpPr>
        <p:spPr/>
        <p:txBody>
          <a:bodyPr/>
          <a:lstStyle/>
          <a:p>
            <a:pPr>
              <a:defRPr/>
            </a:pPr>
            <a:fld id="{4C498856-FC45-4152-9A58-9D8E14356349}" type="slidenum">
              <a:rPr lang="en-US"/>
              <a:pPr>
                <a:defRPr/>
              </a:pPr>
              <a:t>355</a:t>
            </a:fld>
            <a:endParaRPr lang="en-US"/>
          </a:p>
        </p:txBody>
      </p:sp>
      <p:pic>
        <p:nvPicPr>
          <p:cNvPr id="78851" name="Picture 3" descr="American-style_pool_table_diagram_(empty).pn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373063" y="2522538"/>
            <a:ext cx="5146675" cy="2844800"/>
          </a:xfrm>
          <a:prstGeom prst="rect">
            <a:avLst/>
          </a:prstGeom>
          <a:noFill/>
          <a:ln w="9525">
            <a:noFill/>
            <a:miter lim="800000"/>
            <a:headEnd/>
            <a:tailEnd/>
          </a:ln>
        </p:spPr>
      </p:pic>
      <p:pic>
        <p:nvPicPr>
          <p:cNvPr id="78852" name="Picture 4" descr="C:\Users\ves\AppData\Local\Microsoft\Windows\Temporary Internet Files\Content.IE5\4G6Z4494\MC900437063[1].png"/>
          <p:cNvPicPr>
            <a:picLocks noChangeAspect="1" noChangeArrowheads="1"/>
          </p:cNvPicPr>
          <p:nvPr/>
        </p:nvPicPr>
        <p:blipFill>
          <a:blip r:embed="rId3"/>
          <a:srcRect/>
          <a:stretch>
            <a:fillRect/>
          </a:stretch>
        </p:blipFill>
        <p:spPr bwMode="auto">
          <a:xfrm>
            <a:off x="2057400" y="3429000"/>
            <a:ext cx="533400" cy="533400"/>
          </a:xfrm>
          <a:prstGeom prst="rect">
            <a:avLst/>
          </a:prstGeom>
          <a:noFill/>
          <a:ln w="9525">
            <a:noFill/>
            <a:miter lim="800000"/>
            <a:headEnd/>
            <a:tailEnd/>
          </a:ln>
        </p:spPr>
      </p:pic>
      <p:pic>
        <p:nvPicPr>
          <p:cNvPr id="78853" name="Picture 15" descr="C:\Users\ves\AppData\Local\Microsoft\Windows\Temporary Internet Files\Content.IE5\I92O513V\MC900437065[1].png"/>
          <p:cNvPicPr>
            <a:picLocks noChangeAspect="1" noChangeArrowheads="1"/>
          </p:cNvPicPr>
          <p:nvPr/>
        </p:nvPicPr>
        <p:blipFill>
          <a:blip r:embed="rId4"/>
          <a:srcRect/>
          <a:stretch>
            <a:fillRect/>
          </a:stretch>
        </p:blipFill>
        <p:spPr bwMode="auto">
          <a:xfrm>
            <a:off x="3632200" y="3571875"/>
            <a:ext cx="482600" cy="482600"/>
          </a:xfrm>
          <a:prstGeom prst="rect">
            <a:avLst/>
          </a:prstGeom>
          <a:noFill/>
          <a:ln w="9525">
            <a:noFill/>
            <a:miter lim="800000"/>
            <a:headEnd/>
            <a:tailEnd/>
          </a:ln>
        </p:spPr>
      </p:pic>
      <p:pic>
        <p:nvPicPr>
          <p:cNvPr id="78854" name="Picture 16" descr="C:\Users\ves\AppData\Local\Microsoft\Windows\Temporary Internet Files\Content.IE5\4G6Z4494\MC900437057[1].png"/>
          <p:cNvPicPr>
            <a:picLocks noChangeAspect="1" noChangeArrowheads="1"/>
          </p:cNvPicPr>
          <p:nvPr/>
        </p:nvPicPr>
        <p:blipFill>
          <a:blip r:embed="rId5"/>
          <a:srcRect/>
          <a:stretch>
            <a:fillRect/>
          </a:stretch>
        </p:blipFill>
        <p:spPr bwMode="auto">
          <a:xfrm>
            <a:off x="2971800" y="3581400"/>
            <a:ext cx="533400" cy="533400"/>
          </a:xfrm>
          <a:prstGeom prst="rect">
            <a:avLst/>
          </a:prstGeom>
          <a:noFill/>
          <a:ln w="9525">
            <a:noFill/>
            <a:miter lim="800000"/>
            <a:headEnd/>
            <a:tailEnd/>
          </a:ln>
        </p:spPr>
      </p:pic>
      <p:pic>
        <p:nvPicPr>
          <p:cNvPr id="78855" name="Picture 17" descr="C:\Users\ves\AppData\Local\Microsoft\Windows\Temporary Internet Files\Content.IE5\SHL4N8V3\MC900437062[1].png"/>
          <p:cNvPicPr>
            <a:picLocks noChangeAspect="1" noChangeArrowheads="1"/>
          </p:cNvPicPr>
          <p:nvPr/>
        </p:nvPicPr>
        <p:blipFill>
          <a:blip r:embed="rId6"/>
          <a:srcRect/>
          <a:stretch>
            <a:fillRect/>
          </a:stretch>
        </p:blipFill>
        <p:spPr bwMode="auto">
          <a:xfrm>
            <a:off x="1219200" y="4267200"/>
            <a:ext cx="533400" cy="533400"/>
          </a:xfrm>
          <a:prstGeom prst="rect">
            <a:avLst/>
          </a:prstGeom>
          <a:noFill/>
          <a:ln w="9525">
            <a:noFill/>
            <a:miter lim="800000"/>
            <a:headEnd/>
            <a:tailEnd/>
          </a:ln>
        </p:spPr>
      </p:pic>
      <p:pic>
        <p:nvPicPr>
          <p:cNvPr id="78856" name="Picture 18" descr="C:\Users\ves\AppData\Local\Microsoft\Windows\Temporary Internet Files\Content.IE5\I92O513V\MC900437056[1].png"/>
          <p:cNvPicPr>
            <a:picLocks noChangeAspect="1" noChangeArrowheads="1"/>
          </p:cNvPicPr>
          <p:nvPr/>
        </p:nvPicPr>
        <p:blipFill>
          <a:blip r:embed="rId7"/>
          <a:srcRect/>
          <a:stretch>
            <a:fillRect/>
          </a:stretch>
        </p:blipFill>
        <p:spPr bwMode="auto">
          <a:xfrm>
            <a:off x="2133600" y="4114800"/>
            <a:ext cx="573088" cy="573088"/>
          </a:xfrm>
          <a:prstGeom prst="rect">
            <a:avLst/>
          </a:prstGeom>
          <a:noFill/>
          <a:ln w="9525">
            <a:noFill/>
            <a:miter lim="800000"/>
            <a:headEnd/>
            <a:tailEnd/>
          </a:ln>
        </p:spPr>
      </p:pic>
      <p:cxnSp>
        <p:nvCxnSpPr>
          <p:cNvPr id="25" name="Straight Connector 24"/>
          <p:cNvCxnSpPr/>
          <p:nvPr/>
        </p:nvCxnSpPr>
        <p:spPr>
          <a:xfrm flipH="1" flipV="1">
            <a:off x="4267200" y="4191000"/>
            <a:ext cx="1752600" cy="1981200"/>
          </a:xfrm>
          <a:prstGeom prst="line">
            <a:avLst/>
          </a:prstGeom>
          <a:ln w="50800"/>
        </p:spPr>
        <p:style>
          <a:lnRef idx="3">
            <a:schemeClr val="accent6"/>
          </a:lnRef>
          <a:fillRef idx="0">
            <a:schemeClr val="accent6"/>
          </a:fillRef>
          <a:effectRef idx="2">
            <a:schemeClr val="accent6"/>
          </a:effectRef>
          <a:fontRef idx="minor">
            <a:schemeClr val="tx1"/>
          </a:fontRef>
        </p:style>
      </p:cxnSp>
      <p:cxnSp>
        <p:nvCxnSpPr>
          <p:cNvPr id="12" name="Straight Connector 11"/>
          <p:cNvCxnSpPr/>
          <p:nvPr/>
        </p:nvCxnSpPr>
        <p:spPr>
          <a:xfrm flipH="1" flipV="1">
            <a:off x="3276600" y="2971800"/>
            <a:ext cx="609600" cy="838200"/>
          </a:xfrm>
          <a:prstGeom prst="line">
            <a:avLst/>
          </a:prstGeom>
        </p:spPr>
        <p:style>
          <a:lnRef idx="2">
            <a:schemeClr val="dk1"/>
          </a:lnRef>
          <a:fillRef idx="0">
            <a:schemeClr val="dk1"/>
          </a:fillRef>
          <a:effectRef idx="1">
            <a:schemeClr val="dk1"/>
          </a:effectRef>
          <a:fontRef idx="minor">
            <a:schemeClr val="tx1"/>
          </a:fontRef>
        </p:style>
      </p:cxnSp>
      <p:cxnSp>
        <p:nvCxnSpPr>
          <p:cNvPr id="16" name="Straight Connector 15"/>
          <p:cNvCxnSpPr/>
          <p:nvPr/>
        </p:nvCxnSpPr>
        <p:spPr>
          <a:xfrm flipV="1">
            <a:off x="2667000" y="2971800"/>
            <a:ext cx="609600" cy="457200"/>
          </a:xfrm>
          <a:prstGeom prst="line">
            <a:avLst/>
          </a:prstGeom>
        </p:spPr>
        <p:style>
          <a:lnRef idx="2">
            <a:schemeClr val="dk1"/>
          </a:lnRef>
          <a:fillRef idx="0">
            <a:schemeClr val="dk1"/>
          </a:fillRef>
          <a:effectRef idx="1">
            <a:schemeClr val="dk1"/>
          </a:effectRef>
          <a:fontRef idx="minor">
            <a:schemeClr val="tx1"/>
          </a:fontRef>
        </p:style>
      </p:cxnSp>
      <p:cxnSp>
        <p:nvCxnSpPr>
          <p:cNvPr id="19" name="Straight Connector 18"/>
          <p:cNvCxnSpPr/>
          <p:nvPr/>
        </p:nvCxnSpPr>
        <p:spPr>
          <a:xfrm flipV="1">
            <a:off x="1676400" y="3733800"/>
            <a:ext cx="609600" cy="457200"/>
          </a:xfrm>
          <a:prstGeom prst="line">
            <a:avLst/>
          </a:prstGeom>
        </p:spPr>
        <p:style>
          <a:lnRef idx="2">
            <a:schemeClr val="dk1"/>
          </a:lnRef>
          <a:fillRef idx="0">
            <a:schemeClr val="dk1"/>
          </a:fillRef>
          <a:effectRef idx="1">
            <a:schemeClr val="dk1"/>
          </a:effectRef>
          <a:fontRef idx="minor">
            <a:schemeClr val="tx1"/>
          </a:fontRef>
        </p:style>
      </p:cxnSp>
      <p:cxnSp>
        <p:nvCxnSpPr>
          <p:cNvPr id="22" name="Straight Connector 21"/>
          <p:cNvCxnSpPr/>
          <p:nvPr/>
        </p:nvCxnSpPr>
        <p:spPr>
          <a:xfrm flipV="1">
            <a:off x="1143000" y="4572000"/>
            <a:ext cx="304800" cy="304800"/>
          </a:xfrm>
          <a:prstGeom prst="line">
            <a:avLst/>
          </a:prstGeom>
        </p:spPr>
        <p:style>
          <a:lnRef idx="2">
            <a:schemeClr val="dk1"/>
          </a:lnRef>
          <a:fillRef idx="0">
            <a:schemeClr val="dk1"/>
          </a:fillRef>
          <a:effectRef idx="1">
            <a:schemeClr val="dk1"/>
          </a:effectRef>
          <a:fontRef idx="minor">
            <a:schemeClr val="tx1"/>
          </a:fontRef>
        </p:style>
      </p:cxnSp>
      <p:cxnSp>
        <p:nvCxnSpPr>
          <p:cNvPr id="18" name="Straight Connector 17"/>
          <p:cNvCxnSpPr/>
          <p:nvPr/>
        </p:nvCxnSpPr>
        <p:spPr>
          <a:xfrm flipH="1">
            <a:off x="914400" y="4572000"/>
            <a:ext cx="533400" cy="304800"/>
          </a:xfrm>
          <a:prstGeom prst="line">
            <a:avLst/>
          </a:prstGeom>
          <a:ln>
            <a:solidFill>
              <a:srgbClr val="C00000"/>
            </a:solidFill>
          </a:ln>
        </p:spPr>
        <p:style>
          <a:lnRef idx="2">
            <a:schemeClr val="dk1"/>
          </a:lnRef>
          <a:fillRef idx="0">
            <a:schemeClr val="dk1"/>
          </a:fillRef>
          <a:effectRef idx="1">
            <a:schemeClr val="dk1"/>
          </a:effectRef>
          <a:fontRef idx="minor">
            <a:schemeClr val="tx1"/>
          </a:fontRef>
        </p:style>
      </p:cxnSp>
      <p:cxnSp>
        <p:nvCxnSpPr>
          <p:cNvPr id="17" name="Straight Connector 16"/>
          <p:cNvCxnSpPr/>
          <p:nvPr/>
        </p:nvCxnSpPr>
        <p:spPr>
          <a:xfrm flipH="1">
            <a:off x="1752600" y="3733800"/>
            <a:ext cx="533400" cy="533400"/>
          </a:xfrm>
          <a:prstGeom prst="line">
            <a:avLst/>
          </a:prstGeom>
          <a:ln>
            <a:solidFill>
              <a:srgbClr val="C00000"/>
            </a:solidFill>
          </a:ln>
        </p:spPr>
        <p:style>
          <a:lnRef idx="2">
            <a:schemeClr val="dk1"/>
          </a:lnRef>
          <a:fillRef idx="0">
            <a:schemeClr val="dk1"/>
          </a:fillRef>
          <a:effectRef idx="1">
            <a:schemeClr val="dk1"/>
          </a:effectRef>
          <a:fontRef idx="minor">
            <a:schemeClr val="tx1"/>
          </a:fontRef>
        </p:style>
      </p:cxnSp>
      <p:sp>
        <p:nvSpPr>
          <p:cNvPr id="20" name="TextBox 19"/>
          <p:cNvSpPr txBox="1"/>
          <p:nvPr/>
        </p:nvSpPr>
        <p:spPr>
          <a:xfrm>
            <a:off x="-1" y="6446664"/>
            <a:ext cx="4160115" cy="411336"/>
          </a:xfrm>
          <a:prstGeom prst="rect">
            <a:avLst/>
          </a:prstGeom>
          <a:solidFill>
            <a:schemeClr val="accent6">
              <a:lumMod val="60000"/>
              <a:lumOff val="40000"/>
            </a:schemeClr>
          </a:solidFill>
        </p:spPr>
        <p:txBody>
          <a:bodyPr wrap="square" rtlCol="0" anchor="ctr">
            <a:noAutofit/>
          </a:bodyPr>
          <a:lstStyle/>
          <a:p>
            <a:r>
              <a:rPr lang="en-US" dirty="0" smtClean="0"/>
              <a:t>Slide from (</a:t>
            </a:r>
            <a:r>
              <a:rPr lang="en-US" dirty="0" err="1" smtClean="0"/>
              <a:t>Stoyanov</a:t>
            </a:r>
            <a:r>
              <a:rPr lang="en-US" dirty="0" smtClean="0"/>
              <a:t> &amp; Eisner, 2012)</a:t>
            </a:r>
          </a:p>
        </p:txBody>
      </p:sp>
    </p:spTree>
    <p:extLst>
      <p:ext uri="{BB962C8B-B14F-4D97-AF65-F5344CB8AC3E}">
        <p14:creationId xmlns:p14="http://schemas.microsoft.com/office/powerpoint/2010/main" val="1472737580"/>
      </p:ext>
    </p:extLst>
  </p:cSld>
  <p:clrMapOvr>
    <a:masterClrMapping/>
  </p:clrMapOvr>
  <p:timing>
    <p:tnLst>
      <p:par>
        <p:cTn xmlns:p14="http://schemas.microsoft.com/office/powerpoint/2010/main" id="1" dur="indefinite" restart="never" nodeType="tmRoot"/>
      </p:par>
    </p:tnLst>
  </p:timing>
</p:sld>
</file>

<file path=ppt/slides/slide3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9873" name="Title 1"/>
          <p:cNvSpPr>
            <a:spLocks noGrp="1"/>
          </p:cNvSpPr>
          <p:nvPr>
            <p:ph type="title"/>
          </p:nvPr>
        </p:nvSpPr>
        <p:spPr/>
        <p:txBody>
          <a:bodyPr>
            <a:normAutofit fontScale="90000"/>
          </a:bodyPr>
          <a:lstStyle/>
          <a:p>
            <a:r>
              <a:rPr lang="en-US" smtClean="0"/>
              <a:t>Error Back-Propagation</a:t>
            </a:r>
          </a:p>
        </p:txBody>
      </p:sp>
      <p:sp>
        <p:nvSpPr>
          <p:cNvPr id="3" name="Slide Number Placeholder 2"/>
          <p:cNvSpPr>
            <a:spLocks noGrp="1"/>
          </p:cNvSpPr>
          <p:nvPr>
            <p:ph type="sldNum" sz="quarter" idx="12"/>
          </p:nvPr>
        </p:nvSpPr>
        <p:spPr/>
        <p:txBody>
          <a:bodyPr/>
          <a:lstStyle/>
          <a:p>
            <a:pPr>
              <a:defRPr/>
            </a:pPr>
            <a:fld id="{446EACB5-68B1-40DC-A6E3-4C8520403B9B}" type="slidenum">
              <a:rPr lang="en-US"/>
              <a:pPr>
                <a:defRPr/>
              </a:pPr>
              <a:t>356</a:t>
            </a:fld>
            <a:endParaRPr lang="en-US"/>
          </a:p>
        </p:txBody>
      </p:sp>
      <p:pic>
        <p:nvPicPr>
          <p:cNvPr id="79875" name="Picture 3" descr="American-style_pool_table_diagram_(empty).pn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373063" y="2522538"/>
            <a:ext cx="5146675" cy="2844800"/>
          </a:xfrm>
          <a:prstGeom prst="rect">
            <a:avLst/>
          </a:prstGeom>
          <a:noFill/>
          <a:ln w="9525">
            <a:noFill/>
            <a:miter lim="800000"/>
            <a:headEnd/>
            <a:tailEnd/>
          </a:ln>
        </p:spPr>
      </p:pic>
      <p:pic>
        <p:nvPicPr>
          <p:cNvPr id="79876" name="Picture 4" descr="C:\Users\ves\AppData\Local\Microsoft\Windows\Temporary Internet Files\Content.IE5\4G6Z4494\MC900437063[1].png"/>
          <p:cNvPicPr>
            <a:picLocks noChangeAspect="1" noChangeArrowheads="1"/>
          </p:cNvPicPr>
          <p:nvPr/>
        </p:nvPicPr>
        <p:blipFill>
          <a:blip r:embed="rId3"/>
          <a:srcRect/>
          <a:stretch>
            <a:fillRect/>
          </a:stretch>
        </p:blipFill>
        <p:spPr bwMode="auto">
          <a:xfrm>
            <a:off x="2057400" y="3429000"/>
            <a:ext cx="533400" cy="533400"/>
          </a:xfrm>
          <a:prstGeom prst="rect">
            <a:avLst/>
          </a:prstGeom>
          <a:noFill/>
          <a:ln w="9525">
            <a:noFill/>
            <a:miter lim="800000"/>
            <a:headEnd/>
            <a:tailEnd/>
          </a:ln>
        </p:spPr>
      </p:pic>
      <p:pic>
        <p:nvPicPr>
          <p:cNvPr id="79877" name="Picture 15" descr="C:\Users\ves\AppData\Local\Microsoft\Windows\Temporary Internet Files\Content.IE5\I92O513V\MC900437065[1].png"/>
          <p:cNvPicPr>
            <a:picLocks noChangeAspect="1" noChangeArrowheads="1"/>
          </p:cNvPicPr>
          <p:nvPr/>
        </p:nvPicPr>
        <p:blipFill>
          <a:blip r:embed="rId4"/>
          <a:srcRect/>
          <a:stretch>
            <a:fillRect/>
          </a:stretch>
        </p:blipFill>
        <p:spPr bwMode="auto">
          <a:xfrm>
            <a:off x="3632200" y="3571875"/>
            <a:ext cx="482600" cy="482600"/>
          </a:xfrm>
          <a:prstGeom prst="rect">
            <a:avLst/>
          </a:prstGeom>
          <a:noFill/>
          <a:ln w="9525">
            <a:noFill/>
            <a:miter lim="800000"/>
            <a:headEnd/>
            <a:tailEnd/>
          </a:ln>
        </p:spPr>
      </p:pic>
      <p:pic>
        <p:nvPicPr>
          <p:cNvPr id="79878" name="Picture 16" descr="C:\Users\ves\AppData\Local\Microsoft\Windows\Temporary Internet Files\Content.IE5\4G6Z4494\MC900437057[1].png"/>
          <p:cNvPicPr>
            <a:picLocks noChangeAspect="1" noChangeArrowheads="1"/>
          </p:cNvPicPr>
          <p:nvPr/>
        </p:nvPicPr>
        <p:blipFill>
          <a:blip r:embed="rId5"/>
          <a:srcRect/>
          <a:stretch>
            <a:fillRect/>
          </a:stretch>
        </p:blipFill>
        <p:spPr bwMode="auto">
          <a:xfrm>
            <a:off x="2971800" y="3581400"/>
            <a:ext cx="533400" cy="533400"/>
          </a:xfrm>
          <a:prstGeom prst="rect">
            <a:avLst/>
          </a:prstGeom>
          <a:noFill/>
          <a:ln w="9525">
            <a:noFill/>
            <a:miter lim="800000"/>
            <a:headEnd/>
            <a:tailEnd/>
          </a:ln>
        </p:spPr>
      </p:pic>
      <p:pic>
        <p:nvPicPr>
          <p:cNvPr id="79879" name="Picture 17" descr="C:\Users\ves\AppData\Local\Microsoft\Windows\Temporary Internet Files\Content.IE5\SHL4N8V3\MC900437062[1].png"/>
          <p:cNvPicPr>
            <a:picLocks noChangeAspect="1" noChangeArrowheads="1"/>
          </p:cNvPicPr>
          <p:nvPr/>
        </p:nvPicPr>
        <p:blipFill>
          <a:blip r:embed="rId6"/>
          <a:srcRect/>
          <a:stretch>
            <a:fillRect/>
          </a:stretch>
        </p:blipFill>
        <p:spPr bwMode="auto">
          <a:xfrm>
            <a:off x="1219200" y="4267200"/>
            <a:ext cx="533400" cy="533400"/>
          </a:xfrm>
          <a:prstGeom prst="rect">
            <a:avLst/>
          </a:prstGeom>
          <a:noFill/>
          <a:ln w="9525">
            <a:noFill/>
            <a:miter lim="800000"/>
            <a:headEnd/>
            <a:tailEnd/>
          </a:ln>
        </p:spPr>
      </p:pic>
      <p:pic>
        <p:nvPicPr>
          <p:cNvPr id="79880" name="Picture 18" descr="C:\Users\ves\AppData\Local\Microsoft\Windows\Temporary Internet Files\Content.IE5\I92O513V\MC900437056[1].png"/>
          <p:cNvPicPr>
            <a:picLocks noChangeAspect="1" noChangeArrowheads="1"/>
          </p:cNvPicPr>
          <p:nvPr/>
        </p:nvPicPr>
        <p:blipFill>
          <a:blip r:embed="rId7"/>
          <a:srcRect/>
          <a:stretch>
            <a:fillRect/>
          </a:stretch>
        </p:blipFill>
        <p:spPr bwMode="auto">
          <a:xfrm>
            <a:off x="2133600" y="4114800"/>
            <a:ext cx="573088" cy="573088"/>
          </a:xfrm>
          <a:prstGeom prst="rect">
            <a:avLst/>
          </a:prstGeom>
          <a:noFill/>
          <a:ln w="9525">
            <a:noFill/>
            <a:miter lim="800000"/>
            <a:headEnd/>
            <a:tailEnd/>
          </a:ln>
        </p:spPr>
      </p:pic>
      <p:cxnSp>
        <p:nvCxnSpPr>
          <p:cNvPr id="25" name="Straight Connector 24"/>
          <p:cNvCxnSpPr/>
          <p:nvPr/>
        </p:nvCxnSpPr>
        <p:spPr>
          <a:xfrm flipH="1" flipV="1">
            <a:off x="4267200" y="4191000"/>
            <a:ext cx="1752600" cy="1981200"/>
          </a:xfrm>
          <a:prstGeom prst="line">
            <a:avLst/>
          </a:prstGeom>
          <a:ln w="50800"/>
        </p:spPr>
        <p:style>
          <a:lnRef idx="3">
            <a:schemeClr val="accent6"/>
          </a:lnRef>
          <a:fillRef idx="0">
            <a:schemeClr val="accent6"/>
          </a:fillRef>
          <a:effectRef idx="2">
            <a:schemeClr val="accent6"/>
          </a:effectRef>
          <a:fontRef idx="minor">
            <a:schemeClr val="tx1"/>
          </a:fontRef>
        </p:style>
      </p:cxnSp>
      <p:cxnSp>
        <p:nvCxnSpPr>
          <p:cNvPr id="12" name="Straight Connector 11"/>
          <p:cNvCxnSpPr/>
          <p:nvPr/>
        </p:nvCxnSpPr>
        <p:spPr>
          <a:xfrm flipH="1" flipV="1">
            <a:off x="3276600" y="2971800"/>
            <a:ext cx="609600" cy="838200"/>
          </a:xfrm>
          <a:prstGeom prst="line">
            <a:avLst/>
          </a:prstGeom>
        </p:spPr>
        <p:style>
          <a:lnRef idx="2">
            <a:schemeClr val="dk1"/>
          </a:lnRef>
          <a:fillRef idx="0">
            <a:schemeClr val="dk1"/>
          </a:fillRef>
          <a:effectRef idx="1">
            <a:schemeClr val="dk1"/>
          </a:effectRef>
          <a:fontRef idx="minor">
            <a:schemeClr val="tx1"/>
          </a:fontRef>
        </p:style>
      </p:cxnSp>
      <p:cxnSp>
        <p:nvCxnSpPr>
          <p:cNvPr id="16" name="Straight Connector 15"/>
          <p:cNvCxnSpPr/>
          <p:nvPr/>
        </p:nvCxnSpPr>
        <p:spPr>
          <a:xfrm flipV="1">
            <a:off x="2667000" y="2971800"/>
            <a:ext cx="609600" cy="457200"/>
          </a:xfrm>
          <a:prstGeom prst="line">
            <a:avLst/>
          </a:prstGeom>
        </p:spPr>
        <p:style>
          <a:lnRef idx="2">
            <a:schemeClr val="dk1"/>
          </a:lnRef>
          <a:fillRef idx="0">
            <a:schemeClr val="dk1"/>
          </a:fillRef>
          <a:effectRef idx="1">
            <a:schemeClr val="dk1"/>
          </a:effectRef>
          <a:fontRef idx="minor">
            <a:schemeClr val="tx1"/>
          </a:fontRef>
        </p:style>
      </p:cxnSp>
      <p:cxnSp>
        <p:nvCxnSpPr>
          <p:cNvPr id="19" name="Straight Connector 18"/>
          <p:cNvCxnSpPr/>
          <p:nvPr/>
        </p:nvCxnSpPr>
        <p:spPr>
          <a:xfrm flipV="1">
            <a:off x="1676400" y="3733800"/>
            <a:ext cx="609600" cy="457200"/>
          </a:xfrm>
          <a:prstGeom prst="line">
            <a:avLst/>
          </a:prstGeom>
        </p:spPr>
        <p:style>
          <a:lnRef idx="2">
            <a:schemeClr val="dk1"/>
          </a:lnRef>
          <a:fillRef idx="0">
            <a:schemeClr val="dk1"/>
          </a:fillRef>
          <a:effectRef idx="1">
            <a:schemeClr val="dk1"/>
          </a:effectRef>
          <a:fontRef idx="minor">
            <a:schemeClr val="tx1"/>
          </a:fontRef>
        </p:style>
      </p:cxnSp>
      <p:cxnSp>
        <p:nvCxnSpPr>
          <p:cNvPr id="22" name="Straight Connector 21"/>
          <p:cNvCxnSpPr/>
          <p:nvPr/>
        </p:nvCxnSpPr>
        <p:spPr>
          <a:xfrm flipV="1">
            <a:off x="1143000" y="4572000"/>
            <a:ext cx="304800" cy="304800"/>
          </a:xfrm>
          <a:prstGeom prst="line">
            <a:avLst/>
          </a:prstGeom>
        </p:spPr>
        <p:style>
          <a:lnRef idx="2">
            <a:schemeClr val="dk1"/>
          </a:lnRef>
          <a:fillRef idx="0">
            <a:schemeClr val="dk1"/>
          </a:fillRef>
          <a:effectRef idx="1">
            <a:schemeClr val="dk1"/>
          </a:effectRef>
          <a:fontRef idx="minor">
            <a:schemeClr val="tx1"/>
          </a:fontRef>
        </p:style>
      </p:cxnSp>
      <p:cxnSp>
        <p:nvCxnSpPr>
          <p:cNvPr id="18" name="Straight Connector 17"/>
          <p:cNvCxnSpPr/>
          <p:nvPr/>
        </p:nvCxnSpPr>
        <p:spPr>
          <a:xfrm flipH="1">
            <a:off x="914400" y="4572000"/>
            <a:ext cx="533400" cy="304800"/>
          </a:xfrm>
          <a:prstGeom prst="line">
            <a:avLst/>
          </a:prstGeom>
          <a:ln>
            <a:solidFill>
              <a:srgbClr val="C00000"/>
            </a:solidFill>
          </a:ln>
        </p:spPr>
        <p:style>
          <a:lnRef idx="2">
            <a:schemeClr val="dk1"/>
          </a:lnRef>
          <a:fillRef idx="0">
            <a:schemeClr val="dk1"/>
          </a:fillRef>
          <a:effectRef idx="1">
            <a:schemeClr val="dk1"/>
          </a:effectRef>
          <a:fontRef idx="minor">
            <a:schemeClr val="tx1"/>
          </a:fontRef>
        </p:style>
      </p:cxnSp>
      <p:cxnSp>
        <p:nvCxnSpPr>
          <p:cNvPr id="17" name="Straight Connector 16"/>
          <p:cNvCxnSpPr/>
          <p:nvPr/>
        </p:nvCxnSpPr>
        <p:spPr>
          <a:xfrm flipH="1">
            <a:off x="1752600" y="3733800"/>
            <a:ext cx="533400" cy="533400"/>
          </a:xfrm>
          <a:prstGeom prst="line">
            <a:avLst/>
          </a:prstGeom>
          <a:ln>
            <a:solidFill>
              <a:srgbClr val="C00000"/>
            </a:solidFill>
          </a:ln>
        </p:spPr>
        <p:style>
          <a:lnRef idx="2">
            <a:schemeClr val="dk1"/>
          </a:lnRef>
          <a:fillRef idx="0">
            <a:schemeClr val="dk1"/>
          </a:fillRef>
          <a:effectRef idx="1">
            <a:schemeClr val="dk1"/>
          </a:effectRef>
          <a:fontRef idx="minor">
            <a:schemeClr val="tx1"/>
          </a:fontRef>
        </p:style>
      </p:cxnSp>
      <p:cxnSp>
        <p:nvCxnSpPr>
          <p:cNvPr id="24" name="Straight Connector 23"/>
          <p:cNvCxnSpPr/>
          <p:nvPr/>
        </p:nvCxnSpPr>
        <p:spPr>
          <a:xfrm flipH="1">
            <a:off x="2590800" y="2971800"/>
            <a:ext cx="838200" cy="381000"/>
          </a:xfrm>
          <a:prstGeom prst="line">
            <a:avLst/>
          </a:prstGeom>
          <a:ln>
            <a:solidFill>
              <a:srgbClr val="C00000"/>
            </a:solidFill>
          </a:ln>
        </p:spPr>
        <p:style>
          <a:lnRef idx="2">
            <a:schemeClr val="dk1"/>
          </a:lnRef>
          <a:fillRef idx="0">
            <a:schemeClr val="dk1"/>
          </a:fillRef>
          <a:effectRef idx="1">
            <a:schemeClr val="dk1"/>
          </a:effectRef>
          <a:fontRef idx="minor">
            <a:schemeClr val="tx1"/>
          </a:fontRef>
        </p:style>
      </p:cxnSp>
      <p:sp>
        <p:nvSpPr>
          <p:cNvPr id="20" name="TextBox 19"/>
          <p:cNvSpPr txBox="1"/>
          <p:nvPr/>
        </p:nvSpPr>
        <p:spPr>
          <a:xfrm>
            <a:off x="-1" y="6446664"/>
            <a:ext cx="4160115" cy="411336"/>
          </a:xfrm>
          <a:prstGeom prst="rect">
            <a:avLst/>
          </a:prstGeom>
          <a:solidFill>
            <a:schemeClr val="accent6">
              <a:lumMod val="60000"/>
              <a:lumOff val="40000"/>
            </a:schemeClr>
          </a:solidFill>
        </p:spPr>
        <p:txBody>
          <a:bodyPr wrap="square" rtlCol="0" anchor="ctr">
            <a:noAutofit/>
          </a:bodyPr>
          <a:lstStyle/>
          <a:p>
            <a:r>
              <a:rPr lang="en-US" dirty="0" smtClean="0"/>
              <a:t>Slide from (</a:t>
            </a:r>
            <a:r>
              <a:rPr lang="en-US" dirty="0" err="1" smtClean="0"/>
              <a:t>Stoyanov</a:t>
            </a:r>
            <a:r>
              <a:rPr lang="en-US" dirty="0" smtClean="0"/>
              <a:t> &amp; Eisner, 2012)</a:t>
            </a:r>
          </a:p>
        </p:txBody>
      </p:sp>
    </p:spTree>
    <p:extLst>
      <p:ext uri="{BB962C8B-B14F-4D97-AF65-F5344CB8AC3E}">
        <p14:creationId xmlns:p14="http://schemas.microsoft.com/office/powerpoint/2010/main" val="3893974631"/>
      </p:ext>
    </p:extLst>
  </p:cSld>
  <p:clrMapOvr>
    <a:masterClrMapping/>
  </p:clrMapOvr>
  <p:timing>
    <p:tnLst>
      <p:par>
        <p:cTn xmlns:p14="http://schemas.microsoft.com/office/powerpoint/2010/main" id="1" dur="indefinite" restart="never" nodeType="tmRoot"/>
      </p:par>
    </p:tnLst>
  </p:timing>
</p:sld>
</file>

<file path=ppt/slides/slide3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0897" name="Title 1"/>
          <p:cNvSpPr>
            <a:spLocks noGrp="1"/>
          </p:cNvSpPr>
          <p:nvPr>
            <p:ph type="title"/>
          </p:nvPr>
        </p:nvSpPr>
        <p:spPr/>
        <p:txBody>
          <a:bodyPr>
            <a:normAutofit fontScale="90000"/>
          </a:bodyPr>
          <a:lstStyle/>
          <a:p>
            <a:r>
              <a:rPr lang="en-US" smtClean="0"/>
              <a:t>Error Back-Propagation</a:t>
            </a:r>
          </a:p>
        </p:txBody>
      </p:sp>
      <p:sp>
        <p:nvSpPr>
          <p:cNvPr id="3" name="Slide Number Placeholder 2"/>
          <p:cNvSpPr>
            <a:spLocks noGrp="1"/>
          </p:cNvSpPr>
          <p:nvPr>
            <p:ph type="sldNum" sz="quarter" idx="12"/>
          </p:nvPr>
        </p:nvSpPr>
        <p:spPr/>
        <p:txBody>
          <a:bodyPr/>
          <a:lstStyle/>
          <a:p>
            <a:pPr>
              <a:defRPr/>
            </a:pPr>
            <a:fld id="{84DCF807-A84D-47D3-87FD-9CEC46CBDB8B}" type="slidenum">
              <a:rPr lang="en-US"/>
              <a:pPr>
                <a:defRPr/>
              </a:pPr>
              <a:t>357</a:t>
            </a:fld>
            <a:endParaRPr lang="en-US"/>
          </a:p>
        </p:txBody>
      </p:sp>
      <p:pic>
        <p:nvPicPr>
          <p:cNvPr id="80899" name="Picture 3" descr="American-style_pool_table_diagram_(empty).pn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373063" y="2522538"/>
            <a:ext cx="5146675" cy="2844800"/>
          </a:xfrm>
          <a:prstGeom prst="rect">
            <a:avLst/>
          </a:prstGeom>
          <a:noFill/>
          <a:ln w="9525">
            <a:noFill/>
            <a:miter lim="800000"/>
            <a:headEnd/>
            <a:tailEnd/>
          </a:ln>
        </p:spPr>
      </p:pic>
      <p:pic>
        <p:nvPicPr>
          <p:cNvPr id="80900" name="Picture 4" descr="C:\Users\ves\AppData\Local\Microsoft\Windows\Temporary Internet Files\Content.IE5\4G6Z4494\MC900437063[1].png"/>
          <p:cNvPicPr>
            <a:picLocks noChangeAspect="1" noChangeArrowheads="1"/>
          </p:cNvPicPr>
          <p:nvPr/>
        </p:nvPicPr>
        <p:blipFill>
          <a:blip r:embed="rId3"/>
          <a:srcRect/>
          <a:stretch>
            <a:fillRect/>
          </a:stretch>
        </p:blipFill>
        <p:spPr bwMode="auto">
          <a:xfrm>
            <a:off x="2057400" y="3429000"/>
            <a:ext cx="533400" cy="533400"/>
          </a:xfrm>
          <a:prstGeom prst="rect">
            <a:avLst/>
          </a:prstGeom>
          <a:noFill/>
          <a:ln w="9525">
            <a:noFill/>
            <a:miter lim="800000"/>
            <a:headEnd/>
            <a:tailEnd/>
          </a:ln>
        </p:spPr>
      </p:pic>
      <p:pic>
        <p:nvPicPr>
          <p:cNvPr id="80901" name="Picture 15" descr="C:\Users\ves\AppData\Local\Microsoft\Windows\Temporary Internet Files\Content.IE5\I92O513V\MC900437065[1].png"/>
          <p:cNvPicPr>
            <a:picLocks noChangeAspect="1" noChangeArrowheads="1"/>
          </p:cNvPicPr>
          <p:nvPr/>
        </p:nvPicPr>
        <p:blipFill>
          <a:blip r:embed="rId4"/>
          <a:srcRect/>
          <a:stretch>
            <a:fillRect/>
          </a:stretch>
        </p:blipFill>
        <p:spPr bwMode="auto">
          <a:xfrm>
            <a:off x="3632200" y="3571875"/>
            <a:ext cx="482600" cy="482600"/>
          </a:xfrm>
          <a:prstGeom prst="rect">
            <a:avLst/>
          </a:prstGeom>
          <a:noFill/>
          <a:ln w="9525">
            <a:noFill/>
            <a:miter lim="800000"/>
            <a:headEnd/>
            <a:tailEnd/>
          </a:ln>
        </p:spPr>
      </p:pic>
      <p:pic>
        <p:nvPicPr>
          <p:cNvPr id="80902" name="Picture 16" descr="C:\Users\ves\AppData\Local\Microsoft\Windows\Temporary Internet Files\Content.IE5\4G6Z4494\MC900437057[1].png"/>
          <p:cNvPicPr>
            <a:picLocks noChangeAspect="1" noChangeArrowheads="1"/>
          </p:cNvPicPr>
          <p:nvPr/>
        </p:nvPicPr>
        <p:blipFill>
          <a:blip r:embed="rId5"/>
          <a:srcRect/>
          <a:stretch>
            <a:fillRect/>
          </a:stretch>
        </p:blipFill>
        <p:spPr bwMode="auto">
          <a:xfrm>
            <a:off x="2971800" y="3581400"/>
            <a:ext cx="533400" cy="533400"/>
          </a:xfrm>
          <a:prstGeom prst="rect">
            <a:avLst/>
          </a:prstGeom>
          <a:noFill/>
          <a:ln w="9525">
            <a:noFill/>
            <a:miter lim="800000"/>
            <a:headEnd/>
            <a:tailEnd/>
          </a:ln>
        </p:spPr>
      </p:pic>
      <p:pic>
        <p:nvPicPr>
          <p:cNvPr id="80903" name="Picture 17" descr="C:\Users\ves\AppData\Local\Microsoft\Windows\Temporary Internet Files\Content.IE5\SHL4N8V3\MC900437062[1].png"/>
          <p:cNvPicPr>
            <a:picLocks noChangeAspect="1" noChangeArrowheads="1"/>
          </p:cNvPicPr>
          <p:nvPr/>
        </p:nvPicPr>
        <p:blipFill>
          <a:blip r:embed="rId6"/>
          <a:srcRect/>
          <a:stretch>
            <a:fillRect/>
          </a:stretch>
        </p:blipFill>
        <p:spPr bwMode="auto">
          <a:xfrm>
            <a:off x="1219200" y="4267200"/>
            <a:ext cx="533400" cy="533400"/>
          </a:xfrm>
          <a:prstGeom prst="rect">
            <a:avLst/>
          </a:prstGeom>
          <a:noFill/>
          <a:ln w="9525">
            <a:noFill/>
            <a:miter lim="800000"/>
            <a:headEnd/>
            <a:tailEnd/>
          </a:ln>
        </p:spPr>
      </p:pic>
      <p:pic>
        <p:nvPicPr>
          <p:cNvPr id="80904" name="Picture 18" descr="C:\Users\ves\AppData\Local\Microsoft\Windows\Temporary Internet Files\Content.IE5\I92O513V\MC900437056[1].png"/>
          <p:cNvPicPr>
            <a:picLocks noChangeAspect="1" noChangeArrowheads="1"/>
          </p:cNvPicPr>
          <p:nvPr/>
        </p:nvPicPr>
        <p:blipFill>
          <a:blip r:embed="rId7"/>
          <a:srcRect/>
          <a:stretch>
            <a:fillRect/>
          </a:stretch>
        </p:blipFill>
        <p:spPr bwMode="auto">
          <a:xfrm>
            <a:off x="2133600" y="4114800"/>
            <a:ext cx="573088" cy="573088"/>
          </a:xfrm>
          <a:prstGeom prst="rect">
            <a:avLst/>
          </a:prstGeom>
          <a:noFill/>
          <a:ln w="9525">
            <a:noFill/>
            <a:miter lim="800000"/>
            <a:headEnd/>
            <a:tailEnd/>
          </a:ln>
        </p:spPr>
      </p:pic>
      <p:cxnSp>
        <p:nvCxnSpPr>
          <p:cNvPr id="25" name="Straight Connector 24"/>
          <p:cNvCxnSpPr/>
          <p:nvPr/>
        </p:nvCxnSpPr>
        <p:spPr>
          <a:xfrm flipH="1" flipV="1">
            <a:off x="4267200" y="4191000"/>
            <a:ext cx="1752600" cy="1981200"/>
          </a:xfrm>
          <a:prstGeom prst="line">
            <a:avLst/>
          </a:prstGeom>
          <a:ln w="50800"/>
        </p:spPr>
        <p:style>
          <a:lnRef idx="3">
            <a:schemeClr val="accent6"/>
          </a:lnRef>
          <a:fillRef idx="0">
            <a:schemeClr val="accent6"/>
          </a:fillRef>
          <a:effectRef idx="2">
            <a:schemeClr val="accent6"/>
          </a:effectRef>
          <a:fontRef idx="minor">
            <a:schemeClr val="tx1"/>
          </a:fontRef>
        </p:style>
      </p:cxnSp>
      <p:cxnSp>
        <p:nvCxnSpPr>
          <p:cNvPr id="12" name="Straight Connector 11"/>
          <p:cNvCxnSpPr/>
          <p:nvPr/>
        </p:nvCxnSpPr>
        <p:spPr>
          <a:xfrm flipH="1" flipV="1">
            <a:off x="3276600" y="2971800"/>
            <a:ext cx="609600" cy="838200"/>
          </a:xfrm>
          <a:prstGeom prst="line">
            <a:avLst/>
          </a:prstGeom>
        </p:spPr>
        <p:style>
          <a:lnRef idx="2">
            <a:schemeClr val="dk1"/>
          </a:lnRef>
          <a:fillRef idx="0">
            <a:schemeClr val="dk1"/>
          </a:fillRef>
          <a:effectRef idx="1">
            <a:schemeClr val="dk1"/>
          </a:effectRef>
          <a:fontRef idx="minor">
            <a:schemeClr val="tx1"/>
          </a:fontRef>
        </p:style>
      </p:cxnSp>
      <p:cxnSp>
        <p:nvCxnSpPr>
          <p:cNvPr id="16" name="Straight Connector 15"/>
          <p:cNvCxnSpPr/>
          <p:nvPr/>
        </p:nvCxnSpPr>
        <p:spPr>
          <a:xfrm flipV="1">
            <a:off x="2667000" y="2971800"/>
            <a:ext cx="609600" cy="457200"/>
          </a:xfrm>
          <a:prstGeom prst="line">
            <a:avLst/>
          </a:prstGeom>
        </p:spPr>
        <p:style>
          <a:lnRef idx="2">
            <a:schemeClr val="dk1"/>
          </a:lnRef>
          <a:fillRef idx="0">
            <a:schemeClr val="dk1"/>
          </a:fillRef>
          <a:effectRef idx="1">
            <a:schemeClr val="dk1"/>
          </a:effectRef>
          <a:fontRef idx="minor">
            <a:schemeClr val="tx1"/>
          </a:fontRef>
        </p:style>
      </p:cxnSp>
      <p:cxnSp>
        <p:nvCxnSpPr>
          <p:cNvPr id="19" name="Straight Connector 18"/>
          <p:cNvCxnSpPr/>
          <p:nvPr/>
        </p:nvCxnSpPr>
        <p:spPr>
          <a:xfrm flipV="1">
            <a:off x="1676400" y="3733800"/>
            <a:ext cx="609600" cy="457200"/>
          </a:xfrm>
          <a:prstGeom prst="line">
            <a:avLst/>
          </a:prstGeom>
        </p:spPr>
        <p:style>
          <a:lnRef idx="2">
            <a:schemeClr val="dk1"/>
          </a:lnRef>
          <a:fillRef idx="0">
            <a:schemeClr val="dk1"/>
          </a:fillRef>
          <a:effectRef idx="1">
            <a:schemeClr val="dk1"/>
          </a:effectRef>
          <a:fontRef idx="minor">
            <a:schemeClr val="tx1"/>
          </a:fontRef>
        </p:style>
      </p:cxnSp>
      <p:cxnSp>
        <p:nvCxnSpPr>
          <p:cNvPr id="22" name="Straight Connector 21"/>
          <p:cNvCxnSpPr/>
          <p:nvPr/>
        </p:nvCxnSpPr>
        <p:spPr>
          <a:xfrm flipV="1">
            <a:off x="1143000" y="4572000"/>
            <a:ext cx="304800" cy="304800"/>
          </a:xfrm>
          <a:prstGeom prst="line">
            <a:avLst/>
          </a:prstGeom>
        </p:spPr>
        <p:style>
          <a:lnRef idx="2">
            <a:schemeClr val="dk1"/>
          </a:lnRef>
          <a:fillRef idx="0">
            <a:schemeClr val="dk1"/>
          </a:fillRef>
          <a:effectRef idx="1">
            <a:schemeClr val="dk1"/>
          </a:effectRef>
          <a:fontRef idx="minor">
            <a:schemeClr val="tx1"/>
          </a:fontRef>
        </p:style>
      </p:cxnSp>
      <p:cxnSp>
        <p:nvCxnSpPr>
          <p:cNvPr id="18" name="Straight Connector 17"/>
          <p:cNvCxnSpPr/>
          <p:nvPr/>
        </p:nvCxnSpPr>
        <p:spPr>
          <a:xfrm flipH="1">
            <a:off x="914400" y="4572000"/>
            <a:ext cx="533400" cy="304800"/>
          </a:xfrm>
          <a:prstGeom prst="line">
            <a:avLst/>
          </a:prstGeom>
          <a:ln>
            <a:solidFill>
              <a:srgbClr val="C00000"/>
            </a:solidFill>
          </a:ln>
        </p:spPr>
        <p:style>
          <a:lnRef idx="2">
            <a:schemeClr val="dk1"/>
          </a:lnRef>
          <a:fillRef idx="0">
            <a:schemeClr val="dk1"/>
          </a:fillRef>
          <a:effectRef idx="1">
            <a:schemeClr val="dk1"/>
          </a:effectRef>
          <a:fontRef idx="minor">
            <a:schemeClr val="tx1"/>
          </a:fontRef>
        </p:style>
      </p:cxnSp>
      <p:cxnSp>
        <p:nvCxnSpPr>
          <p:cNvPr id="17" name="Straight Connector 16"/>
          <p:cNvCxnSpPr/>
          <p:nvPr/>
        </p:nvCxnSpPr>
        <p:spPr>
          <a:xfrm flipH="1">
            <a:off x="1752600" y="3733800"/>
            <a:ext cx="533400" cy="533400"/>
          </a:xfrm>
          <a:prstGeom prst="line">
            <a:avLst/>
          </a:prstGeom>
          <a:ln>
            <a:solidFill>
              <a:srgbClr val="C00000"/>
            </a:solidFill>
          </a:ln>
        </p:spPr>
        <p:style>
          <a:lnRef idx="2">
            <a:schemeClr val="dk1"/>
          </a:lnRef>
          <a:fillRef idx="0">
            <a:schemeClr val="dk1"/>
          </a:fillRef>
          <a:effectRef idx="1">
            <a:schemeClr val="dk1"/>
          </a:effectRef>
          <a:fontRef idx="minor">
            <a:schemeClr val="tx1"/>
          </a:fontRef>
        </p:style>
      </p:cxnSp>
      <p:cxnSp>
        <p:nvCxnSpPr>
          <p:cNvPr id="24" name="Straight Connector 23"/>
          <p:cNvCxnSpPr/>
          <p:nvPr/>
        </p:nvCxnSpPr>
        <p:spPr>
          <a:xfrm flipH="1">
            <a:off x="2590800" y="2971800"/>
            <a:ext cx="838200" cy="381000"/>
          </a:xfrm>
          <a:prstGeom prst="line">
            <a:avLst/>
          </a:prstGeom>
          <a:ln>
            <a:solidFill>
              <a:srgbClr val="C00000"/>
            </a:solidFill>
          </a:ln>
        </p:spPr>
        <p:style>
          <a:lnRef idx="2">
            <a:schemeClr val="dk1"/>
          </a:lnRef>
          <a:fillRef idx="0">
            <a:schemeClr val="dk1"/>
          </a:fillRef>
          <a:effectRef idx="1">
            <a:schemeClr val="dk1"/>
          </a:effectRef>
          <a:fontRef idx="minor">
            <a:schemeClr val="tx1"/>
          </a:fontRef>
        </p:style>
      </p:cxnSp>
      <p:cxnSp>
        <p:nvCxnSpPr>
          <p:cNvPr id="28" name="Straight Connector 27"/>
          <p:cNvCxnSpPr/>
          <p:nvPr/>
        </p:nvCxnSpPr>
        <p:spPr>
          <a:xfrm flipH="1" flipV="1">
            <a:off x="3429000" y="2971800"/>
            <a:ext cx="457200" cy="838200"/>
          </a:xfrm>
          <a:prstGeom prst="line">
            <a:avLst/>
          </a:prstGeom>
          <a:ln>
            <a:solidFill>
              <a:srgbClr val="C00000"/>
            </a:solidFill>
          </a:ln>
        </p:spPr>
        <p:style>
          <a:lnRef idx="2">
            <a:schemeClr val="dk1"/>
          </a:lnRef>
          <a:fillRef idx="0">
            <a:schemeClr val="dk1"/>
          </a:fillRef>
          <a:effectRef idx="1">
            <a:schemeClr val="dk1"/>
          </a:effectRef>
          <a:fontRef idx="minor">
            <a:schemeClr val="tx1"/>
          </a:fontRef>
        </p:style>
      </p:cxnSp>
      <p:sp>
        <p:nvSpPr>
          <p:cNvPr id="20" name="TextBox 19"/>
          <p:cNvSpPr txBox="1"/>
          <p:nvPr/>
        </p:nvSpPr>
        <p:spPr>
          <a:xfrm>
            <a:off x="-1" y="6446664"/>
            <a:ext cx="4160115" cy="411336"/>
          </a:xfrm>
          <a:prstGeom prst="rect">
            <a:avLst/>
          </a:prstGeom>
          <a:solidFill>
            <a:schemeClr val="accent6">
              <a:lumMod val="60000"/>
              <a:lumOff val="40000"/>
            </a:schemeClr>
          </a:solidFill>
        </p:spPr>
        <p:txBody>
          <a:bodyPr wrap="square" rtlCol="0" anchor="ctr">
            <a:noAutofit/>
          </a:bodyPr>
          <a:lstStyle/>
          <a:p>
            <a:r>
              <a:rPr lang="en-US" dirty="0" smtClean="0"/>
              <a:t>Slide from (</a:t>
            </a:r>
            <a:r>
              <a:rPr lang="en-US" dirty="0" err="1" smtClean="0"/>
              <a:t>Stoyanov</a:t>
            </a:r>
            <a:r>
              <a:rPr lang="en-US" dirty="0" smtClean="0"/>
              <a:t> &amp; Eisner, 2012)</a:t>
            </a:r>
          </a:p>
        </p:txBody>
      </p:sp>
    </p:spTree>
    <p:extLst>
      <p:ext uri="{BB962C8B-B14F-4D97-AF65-F5344CB8AC3E}">
        <p14:creationId xmlns:p14="http://schemas.microsoft.com/office/powerpoint/2010/main" val="1608106668"/>
      </p:ext>
    </p:extLst>
  </p:cSld>
  <p:clrMapOvr>
    <a:masterClrMapping/>
  </p:clrMapOvr>
  <p:timing>
    <p:tnLst>
      <p:par>
        <p:cTn xmlns:p14="http://schemas.microsoft.com/office/powerpoint/2010/main" id="1" dur="indefinite" restart="never" nodeType="tmRoot"/>
      </p:par>
    </p:tnLst>
  </p:timing>
</p:sld>
</file>

<file path=ppt/slides/slide3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Title 1"/>
          <p:cNvSpPr>
            <a:spLocks noGrp="1"/>
          </p:cNvSpPr>
          <p:nvPr>
            <p:ph type="title"/>
          </p:nvPr>
        </p:nvSpPr>
        <p:spPr/>
        <p:txBody>
          <a:bodyPr>
            <a:normAutofit fontScale="90000"/>
          </a:bodyPr>
          <a:lstStyle/>
          <a:p>
            <a:r>
              <a:rPr lang="en-US" smtClean="0"/>
              <a:t>Error Back-Propagation</a:t>
            </a:r>
          </a:p>
        </p:txBody>
      </p:sp>
      <p:sp>
        <p:nvSpPr>
          <p:cNvPr id="3" name="Slide Number Placeholder 2"/>
          <p:cNvSpPr>
            <a:spLocks noGrp="1"/>
          </p:cNvSpPr>
          <p:nvPr>
            <p:ph type="sldNum" sz="quarter" idx="12"/>
          </p:nvPr>
        </p:nvSpPr>
        <p:spPr/>
        <p:txBody>
          <a:bodyPr/>
          <a:lstStyle/>
          <a:p>
            <a:pPr>
              <a:defRPr/>
            </a:pPr>
            <a:fld id="{DBB599B5-AE60-4299-BCBE-9BC791E27FB5}" type="slidenum">
              <a:rPr lang="en-US"/>
              <a:pPr>
                <a:defRPr/>
              </a:pPr>
              <a:t>358</a:t>
            </a:fld>
            <a:endParaRPr lang="en-US"/>
          </a:p>
        </p:txBody>
      </p:sp>
      <p:pic>
        <p:nvPicPr>
          <p:cNvPr id="81923" name="Picture 3" descr="American-style_pool_table_diagram_(empty).pn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373063" y="2522538"/>
            <a:ext cx="5146675" cy="2844800"/>
          </a:xfrm>
          <a:prstGeom prst="rect">
            <a:avLst/>
          </a:prstGeom>
          <a:noFill/>
          <a:ln w="9525">
            <a:noFill/>
            <a:miter lim="800000"/>
            <a:headEnd/>
            <a:tailEnd/>
          </a:ln>
        </p:spPr>
      </p:pic>
      <p:pic>
        <p:nvPicPr>
          <p:cNvPr id="81924" name="Picture 4" descr="C:\Users\ves\AppData\Local\Microsoft\Windows\Temporary Internet Files\Content.IE5\4G6Z4494\MC900437063[1].png"/>
          <p:cNvPicPr>
            <a:picLocks noChangeAspect="1" noChangeArrowheads="1"/>
          </p:cNvPicPr>
          <p:nvPr/>
        </p:nvPicPr>
        <p:blipFill>
          <a:blip r:embed="rId3"/>
          <a:srcRect/>
          <a:stretch>
            <a:fillRect/>
          </a:stretch>
        </p:blipFill>
        <p:spPr bwMode="auto">
          <a:xfrm>
            <a:off x="2057400" y="3429000"/>
            <a:ext cx="533400" cy="533400"/>
          </a:xfrm>
          <a:prstGeom prst="rect">
            <a:avLst/>
          </a:prstGeom>
          <a:noFill/>
          <a:ln w="9525">
            <a:noFill/>
            <a:miter lim="800000"/>
            <a:headEnd/>
            <a:tailEnd/>
          </a:ln>
        </p:spPr>
      </p:pic>
      <p:pic>
        <p:nvPicPr>
          <p:cNvPr id="81925" name="Picture 15" descr="C:\Users\ves\AppData\Local\Microsoft\Windows\Temporary Internet Files\Content.IE5\I92O513V\MC900437065[1].png"/>
          <p:cNvPicPr>
            <a:picLocks noChangeAspect="1" noChangeArrowheads="1"/>
          </p:cNvPicPr>
          <p:nvPr/>
        </p:nvPicPr>
        <p:blipFill>
          <a:blip r:embed="rId4"/>
          <a:srcRect/>
          <a:stretch>
            <a:fillRect/>
          </a:stretch>
        </p:blipFill>
        <p:spPr bwMode="auto">
          <a:xfrm>
            <a:off x="3632200" y="3571875"/>
            <a:ext cx="482600" cy="482600"/>
          </a:xfrm>
          <a:prstGeom prst="rect">
            <a:avLst/>
          </a:prstGeom>
          <a:noFill/>
          <a:ln w="9525">
            <a:noFill/>
            <a:miter lim="800000"/>
            <a:headEnd/>
            <a:tailEnd/>
          </a:ln>
        </p:spPr>
      </p:pic>
      <p:pic>
        <p:nvPicPr>
          <p:cNvPr id="81926" name="Picture 16" descr="C:\Users\ves\AppData\Local\Microsoft\Windows\Temporary Internet Files\Content.IE5\4G6Z4494\MC900437057[1].png"/>
          <p:cNvPicPr>
            <a:picLocks noChangeAspect="1" noChangeArrowheads="1"/>
          </p:cNvPicPr>
          <p:nvPr/>
        </p:nvPicPr>
        <p:blipFill>
          <a:blip r:embed="rId5"/>
          <a:srcRect/>
          <a:stretch>
            <a:fillRect/>
          </a:stretch>
        </p:blipFill>
        <p:spPr bwMode="auto">
          <a:xfrm>
            <a:off x="2971800" y="3581400"/>
            <a:ext cx="533400" cy="533400"/>
          </a:xfrm>
          <a:prstGeom prst="rect">
            <a:avLst/>
          </a:prstGeom>
          <a:noFill/>
          <a:ln w="9525">
            <a:noFill/>
            <a:miter lim="800000"/>
            <a:headEnd/>
            <a:tailEnd/>
          </a:ln>
        </p:spPr>
      </p:pic>
      <p:pic>
        <p:nvPicPr>
          <p:cNvPr id="81927" name="Picture 17" descr="C:\Users\ves\AppData\Local\Microsoft\Windows\Temporary Internet Files\Content.IE5\SHL4N8V3\MC900437062[1].png"/>
          <p:cNvPicPr>
            <a:picLocks noChangeAspect="1" noChangeArrowheads="1"/>
          </p:cNvPicPr>
          <p:nvPr/>
        </p:nvPicPr>
        <p:blipFill>
          <a:blip r:embed="rId6"/>
          <a:srcRect/>
          <a:stretch>
            <a:fillRect/>
          </a:stretch>
        </p:blipFill>
        <p:spPr bwMode="auto">
          <a:xfrm>
            <a:off x="1219200" y="4267200"/>
            <a:ext cx="533400" cy="533400"/>
          </a:xfrm>
          <a:prstGeom prst="rect">
            <a:avLst/>
          </a:prstGeom>
          <a:noFill/>
          <a:ln w="9525">
            <a:noFill/>
            <a:miter lim="800000"/>
            <a:headEnd/>
            <a:tailEnd/>
          </a:ln>
        </p:spPr>
      </p:pic>
      <p:pic>
        <p:nvPicPr>
          <p:cNvPr id="81928" name="Picture 18" descr="C:\Users\ves\AppData\Local\Microsoft\Windows\Temporary Internet Files\Content.IE5\I92O513V\MC900437056[1].png"/>
          <p:cNvPicPr>
            <a:picLocks noChangeAspect="1" noChangeArrowheads="1"/>
          </p:cNvPicPr>
          <p:nvPr/>
        </p:nvPicPr>
        <p:blipFill>
          <a:blip r:embed="rId7"/>
          <a:srcRect/>
          <a:stretch>
            <a:fillRect/>
          </a:stretch>
        </p:blipFill>
        <p:spPr bwMode="auto">
          <a:xfrm>
            <a:off x="2133600" y="4114800"/>
            <a:ext cx="573088" cy="573088"/>
          </a:xfrm>
          <a:prstGeom prst="rect">
            <a:avLst/>
          </a:prstGeom>
          <a:noFill/>
          <a:ln w="9525">
            <a:noFill/>
            <a:miter lim="800000"/>
            <a:headEnd/>
            <a:tailEnd/>
          </a:ln>
        </p:spPr>
      </p:pic>
      <p:cxnSp>
        <p:nvCxnSpPr>
          <p:cNvPr id="25" name="Straight Connector 24"/>
          <p:cNvCxnSpPr/>
          <p:nvPr/>
        </p:nvCxnSpPr>
        <p:spPr>
          <a:xfrm flipH="1" flipV="1">
            <a:off x="4267200" y="4191000"/>
            <a:ext cx="1752600" cy="1981200"/>
          </a:xfrm>
          <a:prstGeom prst="line">
            <a:avLst/>
          </a:prstGeom>
          <a:ln w="50800"/>
        </p:spPr>
        <p:style>
          <a:lnRef idx="3">
            <a:schemeClr val="accent6"/>
          </a:lnRef>
          <a:fillRef idx="0">
            <a:schemeClr val="accent6"/>
          </a:fillRef>
          <a:effectRef idx="2">
            <a:schemeClr val="accent6"/>
          </a:effectRef>
          <a:fontRef idx="minor">
            <a:schemeClr val="tx1"/>
          </a:fontRef>
        </p:style>
      </p:cxnSp>
      <p:cxnSp>
        <p:nvCxnSpPr>
          <p:cNvPr id="12" name="Straight Connector 11"/>
          <p:cNvCxnSpPr/>
          <p:nvPr/>
        </p:nvCxnSpPr>
        <p:spPr>
          <a:xfrm flipH="1" flipV="1">
            <a:off x="3276600" y="2971800"/>
            <a:ext cx="609600" cy="838200"/>
          </a:xfrm>
          <a:prstGeom prst="line">
            <a:avLst/>
          </a:prstGeom>
        </p:spPr>
        <p:style>
          <a:lnRef idx="2">
            <a:schemeClr val="dk1"/>
          </a:lnRef>
          <a:fillRef idx="0">
            <a:schemeClr val="dk1"/>
          </a:fillRef>
          <a:effectRef idx="1">
            <a:schemeClr val="dk1"/>
          </a:effectRef>
          <a:fontRef idx="minor">
            <a:schemeClr val="tx1"/>
          </a:fontRef>
        </p:style>
      </p:cxnSp>
      <p:cxnSp>
        <p:nvCxnSpPr>
          <p:cNvPr id="16" name="Straight Connector 15"/>
          <p:cNvCxnSpPr/>
          <p:nvPr/>
        </p:nvCxnSpPr>
        <p:spPr>
          <a:xfrm flipV="1">
            <a:off x="2667000" y="2971800"/>
            <a:ext cx="609600" cy="457200"/>
          </a:xfrm>
          <a:prstGeom prst="line">
            <a:avLst/>
          </a:prstGeom>
        </p:spPr>
        <p:style>
          <a:lnRef idx="2">
            <a:schemeClr val="dk1"/>
          </a:lnRef>
          <a:fillRef idx="0">
            <a:schemeClr val="dk1"/>
          </a:fillRef>
          <a:effectRef idx="1">
            <a:schemeClr val="dk1"/>
          </a:effectRef>
          <a:fontRef idx="minor">
            <a:schemeClr val="tx1"/>
          </a:fontRef>
        </p:style>
      </p:cxnSp>
      <p:cxnSp>
        <p:nvCxnSpPr>
          <p:cNvPr id="19" name="Straight Connector 18"/>
          <p:cNvCxnSpPr/>
          <p:nvPr/>
        </p:nvCxnSpPr>
        <p:spPr>
          <a:xfrm flipV="1">
            <a:off x="1676400" y="3733800"/>
            <a:ext cx="609600" cy="457200"/>
          </a:xfrm>
          <a:prstGeom prst="line">
            <a:avLst/>
          </a:prstGeom>
        </p:spPr>
        <p:style>
          <a:lnRef idx="2">
            <a:schemeClr val="dk1"/>
          </a:lnRef>
          <a:fillRef idx="0">
            <a:schemeClr val="dk1"/>
          </a:fillRef>
          <a:effectRef idx="1">
            <a:schemeClr val="dk1"/>
          </a:effectRef>
          <a:fontRef idx="minor">
            <a:schemeClr val="tx1"/>
          </a:fontRef>
        </p:style>
      </p:cxnSp>
      <p:cxnSp>
        <p:nvCxnSpPr>
          <p:cNvPr id="22" name="Straight Connector 21"/>
          <p:cNvCxnSpPr/>
          <p:nvPr/>
        </p:nvCxnSpPr>
        <p:spPr>
          <a:xfrm flipV="1">
            <a:off x="1143000" y="4572000"/>
            <a:ext cx="304800" cy="304800"/>
          </a:xfrm>
          <a:prstGeom prst="line">
            <a:avLst/>
          </a:prstGeom>
        </p:spPr>
        <p:style>
          <a:lnRef idx="2">
            <a:schemeClr val="dk1"/>
          </a:lnRef>
          <a:fillRef idx="0">
            <a:schemeClr val="dk1"/>
          </a:fillRef>
          <a:effectRef idx="1">
            <a:schemeClr val="dk1"/>
          </a:effectRef>
          <a:fontRef idx="minor">
            <a:schemeClr val="tx1"/>
          </a:fontRef>
        </p:style>
      </p:cxnSp>
      <p:cxnSp>
        <p:nvCxnSpPr>
          <p:cNvPr id="18" name="Straight Connector 17"/>
          <p:cNvCxnSpPr/>
          <p:nvPr/>
        </p:nvCxnSpPr>
        <p:spPr>
          <a:xfrm flipH="1">
            <a:off x="914400" y="4572000"/>
            <a:ext cx="533400" cy="304800"/>
          </a:xfrm>
          <a:prstGeom prst="line">
            <a:avLst/>
          </a:prstGeom>
          <a:ln>
            <a:solidFill>
              <a:srgbClr val="C00000"/>
            </a:solidFill>
          </a:ln>
        </p:spPr>
        <p:style>
          <a:lnRef idx="2">
            <a:schemeClr val="dk1"/>
          </a:lnRef>
          <a:fillRef idx="0">
            <a:schemeClr val="dk1"/>
          </a:fillRef>
          <a:effectRef idx="1">
            <a:schemeClr val="dk1"/>
          </a:effectRef>
          <a:fontRef idx="minor">
            <a:schemeClr val="tx1"/>
          </a:fontRef>
        </p:style>
      </p:cxnSp>
      <p:cxnSp>
        <p:nvCxnSpPr>
          <p:cNvPr id="17" name="Straight Connector 16"/>
          <p:cNvCxnSpPr/>
          <p:nvPr/>
        </p:nvCxnSpPr>
        <p:spPr>
          <a:xfrm flipH="1">
            <a:off x="1752600" y="3733800"/>
            <a:ext cx="533400" cy="533400"/>
          </a:xfrm>
          <a:prstGeom prst="line">
            <a:avLst/>
          </a:prstGeom>
          <a:ln>
            <a:solidFill>
              <a:srgbClr val="C00000"/>
            </a:solidFill>
          </a:ln>
        </p:spPr>
        <p:style>
          <a:lnRef idx="2">
            <a:schemeClr val="dk1"/>
          </a:lnRef>
          <a:fillRef idx="0">
            <a:schemeClr val="dk1"/>
          </a:fillRef>
          <a:effectRef idx="1">
            <a:schemeClr val="dk1"/>
          </a:effectRef>
          <a:fontRef idx="minor">
            <a:schemeClr val="tx1"/>
          </a:fontRef>
        </p:style>
      </p:cxnSp>
      <p:cxnSp>
        <p:nvCxnSpPr>
          <p:cNvPr id="24" name="Straight Connector 23"/>
          <p:cNvCxnSpPr/>
          <p:nvPr/>
        </p:nvCxnSpPr>
        <p:spPr>
          <a:xfrm flipH="1">
            <a:off x="2590800" y="2971800"/>
            <a:ext cx="838200" cy="381000"/>
          </a:xfrm>
          <a:prstGeom prst="line">
            <a:avLst/>
          </a:prstGeom>
          <a:ln>
            <a:solidFill>
              <a:srgbClr val="C00000"/>
            </a:solidFill>
          </a:ln>
        </p:spPr>
        <p:style>
          <a:lnRef idx="2">
            <a:schemeClr val="dk1"/>
          </a:lnRef>
          <a:fillRef idx="0">
            <a:schemeClr val="dk1"/>
          </a:fillRef>
          <a:effectRef idx="1">
            <a:schemeClr val="dk1"/>
          </a:effectRef>
          <a:fontRef idx="minor">
            <a:schemeClr val="tx1"/>
          </a:fontRef>
        </p:style>
      </p:cxnSp>
      <p:cxnSp>
        <p:nvCxnSpPr>
          <p:cNvPr id="28" name="Straight Connector 27"/>
          <p:cNvCxnSpPr/>
          <p:nvPr/>
        </p:nvCxnSpPr>
        <p:spPr>
          <a:xfrm flipH="1" flipV="1">
            <a:off x="3429000" y="2971800"/>
            <a:ext cx="457200" cy="838200"/>
          </a:xfrm>
          <a:prstGeom prst="line">
            <a:avLst/>
          </a:prstGeom>
          <a:ln>
            <a:solidFill>
              <a:srgbClr val="C00000"/>
            </a:solidFill>
          </a:ln>
        </p:spPr>
        <p:style>
          <a:lnRef idx="2">
            <a:schemeClr val="dk1"/>
          </a:lnRef>
          <a:fillRef idx="0">
            <a:schemeClr val="dk1"/>
          </a:fillRef>
          <a:effectRef idx="1">
            <a:schemeClr val="dk1"/>
          </a:effectRef>
          <a:fontRef idx="minor">
            <a:schemeClr val="tx1"/>
          </a:fontRef>
        </p:style>
      </p:cxnSp>
      <p:cxnSp>
        <p:nvCxnSpPr>
          <p:cNvPr id="20" name="Straight Connector 19"/>
          <p:cNvCxnSpPr/>
          <p:nvPr/>
        </p:nvCxnSpPr>
        <p:spPr>
          <a:xfrm flipH="1" flipV="1">
            <a:off x="4191000" y="4267200"/>
            <a:ext cx="1066800" cy="2133600"/>
          </a:xfrm>
          <a:prstGeom prst="line">
            <a:avLst/>
          </a:prstGeom>
          <a:ln w="50800">
            <a:solidFill>
              <a:srgbClr val="C00000"/>
            </a:solidFill>
          </a:ln>
        </p:spPr>
        <p:style>
          <a:lnRef idx="2">
            <a:schemeClr val="dk1"/>
          </a:lnRef>
          <a:fillRef idx="0">
            <a:schemeClr val="dk1"/>
          </a:fillRef>
          <a:effectRef idx="1">
            <a:schemeClr val="dk1"/>
          </a:effectRef>
          <a:fontRef idx="minor">
            <a:schemeClr val="tx1"/>
          </a:fontRef>
        </p:style>
      </p:cxnSp>
      <p:sp>
        <p:nvSpPr>
          <p:cNvPr id="21" name="TextBox 20"/>
          <p:cNvSpPr txBox="1"/>
          <p:nvPr/>
        </p:nvSpPr>
        <p:spPr>
          <a:xfrm>
            <a:off x="-1" y="6446664"/>
            <a:ext cx="4160115" cy="411336"/>
          </a:xfrm>
          <a:prstGeom prst="rect">
            <a:avLst/>
          </a:prstGeom>
          <a:solidFill>
            <a:schemeClr val="accent6">
              <a:lumMod val="60000"/>
              <a:lumOff val="40000"/>
            </a:schemeClr>
          </a:solidFill>
        </p:spPr>
        <p:txBody>
          <a:bodyPr wrap="square" rtlCol="0" anchor="ctr">
            <a:noAutofit/>
          </a:bodyPr>
          <a:lstStyle/>
          <a:p>
            <a:r>
              <a:rPr lang="en-US" dirty="0" smtClean="0"/>
              <a:t>Slide from (</a:t>
            </a:r>
            <a:r>
              <a:rPr lang="en-US" dirty="0" err="1" smtClean="0"/>
              <a:t>Stoyanov</a:t>
            </a:r>
            <a:r>
              <a:rPr lang="en-US" dirty="0" smtClean="0"/>
              <a:t> &amp; Eisner, 2012)</a:t>
            </a:r>
          </a:p>
        </p:txBody>
      </p:sp>
    </p:spTree>
    <p:extLst>
      <p:ext uri="{BB962C8B-B14F-4D97-AF65-F5344CB8AC3E}">
        <p14:creationId xmlns:p14="http://schemas.microsoft.com/office/powerpoint/2010/main" val="866500553"/>
      </p:ext>
    </p:extLst>
  </p:cSld>
  <p:clrMapOvr>
    <a:masterClrMapping/>
  </p:clrMapOvr>
  <p:timing>
    <p:tnLst>
      <p:par>
        <p:cTn xmlns:p14="http://schemas.microsoft.com/office/powerpoint/2010/main" id="1" dur="indefinite" restart="never" nodeType="tmRoot"/>
      </p:par>
    </p:tnLst>
  </p:timing>
</p:sld>
</file>

<file path=ppt/slides/slide3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2945" name="Title 1"/>
          <p:cNvSpPr>
            <a:spLocks noGrp="1"/>
          </p:cNvSpPr>
          <p:nvPr>
            <p:ph type="title"/>
          </p:nvPr>
        </p:nvSpPr>
        <p:spPr/>
        <p:txBody>
          <a:bodyPr>
            <a:normAutofit fontScale="90000"/>
          </a:bodyPr>
          <a:lstStyle/>
          <a:p>
            <a:r>
              <a:rPr lang="en-US" smtClean="0"/>
              <a:t>Error Back-Propagation</a:t>
            </a:r>
          </a:p>
        </p:txBody>
      </p:sp>
      <p:sp>
        <p:nvSpPr>
          <p:cNvPr id="3" name="Slide Number Placeholder 2"/>
          <p:cNvSpPr>
            <a:spLocks noGrp="1"/>
          </p:cNvSpPr>
          <p:nvPr>
            <p:ph type="sldNum" sz="quarter" idx="12"/>
          </p:nvPr>
        </p:nvSpPr>
        <p:spPr/>
        <p:txBody>
          <a:bodyPr/>
          <a:lstStyle/>
          <a:p>
            <a:pPr>
              <a:defRPr/>
            </a:pPr>
            <a:fld id="{CAFF9B11-D44D-4FE7-A34C-5315B87E1E96}" type="slidenum">
              <a:rPr lang="en-US"/>
              <a:pPr>
                <a:defRPr/>
              </a:pPr>
              <a:t>359</a:t>
            </a:fld>
            <a:endParaRPr lang="en-US"/>
          </a:p>
        </p:txBody>
      </p:sp>
      <p:pic>
        <p:nvPicPr>
          <p:cNvPr id="82947" name="Picture 3" descr="American-style_pool_table_diagram_(empty).pn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373063" y="2522538"/>
            <a:ext cx="5146675" cy="2844800"/>
          </a:xfrm>
          <a:prstGeom prst="rect">
            <a:avLst/>
          </a:prstGeom>
          <a:noFill/>
          <a:ln w="9525">
            <a:noFill/>
            <a:miter lim="800000"/>
            <a:headEnd/>
            <a:tailEnd/>
          </a:ln>
        </p:spPr>
      </p:pic>
      <p:pic>
        <p:nvPicPr>
          <p:cNvPr id="125956" name="Picture 4" descr="C:\Users\ves\AppData\Local\Microsoft\Windows\Temporary Internet Files\Content.IE5\4G6Z4494\MC900437063[1].png"/>
          <p:cNvPicPr>
            <a:picLocks noChangeAspect="1" noChangeArrowheads="1"/>
          </p:cNvPicPr>
          <p:nvPr/>
        </p:nvPicPr>
        <p:blipFill>
          <a:blip r:embed="rId3"/>
          <a:srcRect/>
          <a:stretch>
            <a:fillRect/>
          </a:stretch>
        </p:blipFill>
        <p:spPr bwMode="auto">
          <a:xfrm>
            <a:off x="2057400" y="3429000"/>
            <a:ext cx="533400" cy="533400"/>
          </a:xfrm>
          <a:prstGeom prst="rect">
            <a:avLst/>
          </a:prstGeom>
          <a:noFill/>
          <a:ln w="9525">
            <a:noFill/>
            <a:miter lim="800000"/>
            <a:headEnd/>
            <a:tailEnd/>
          </a:ln>
        </p:spPr>
      </p:pic>
      <p:pic>
        <p:nvPicPr>
          <p:cNvPr id="125967" name="Picture 15" descr="C:\Users\ves\AppData\Local\Microsoft\Windows\Temporary Internet Files\Content.IE5\I92O513V\MC900437065[1].png"/>
          <p:cNvPicPr>
            <a:picLocks noChangeAspect="1" noChangeArrowheads="1"/>
          </p:cNvPicPr>
          <p:nvPr/>
        </p:nvPicPr>
        <p:blipFill>
          <a:blip r:embed="rId4"/>
          <a:srcRect/>
          <a:stretch>
            <a:fillRect/>
          </a:stretch>
        </p:blipFill>
        <p:spPr bwMode="auto">
          <a:xfrm>
            <a:off x="3632200" y="3571875"/>
            <a:ext cx="482600" cy="482600"/>
          </a:xfrm>
          <a:prstGeom prst="rect">
            <a:avLst/>
          </a:prstGeom>
          <a:noFill/>
          <a:ln w="9525">
            <a:noFill/>
            <a:miter lim="800000"/>
            <a:headEnd/>
            <a:tailEnd/>
          </a:ln>
        </p:spPr>
      </p:pic>
      <p:pic>
        <p:nvPicPr>
          <p:cNvPr id="82950" name="Picture 16" descr="C:\Users\ves\AppData\Local\Microsoft\Windows\Temporary Internet Files\Content.IE5\4G6Z4494\MC900437057[1].png"/>
          <p:cNvPicPr>
            <a:picLocks noChangeAspect="1" noChangeArrowheads="1"/>
          </p:cNvPicPr>
          <p:nvPr/>
        </p:nvPicPr>
        <p:blipFill>
          <a:blip r:embed="rId5"/>
          <a:srcRect/>
          <a:stretch>
            <a:fillRect/>
          </a:stretch>
        </p:blipFill>
        <p:spPr bwMode="auto">
          <a:xfrm>
            <a:off x="2971800" y="3581400"/>
            <a:ext cx="533400" cy="533400"/>
          </a:xfrm>
          <a:prstGeom prst="rect">
            <a:avLst/>
          </a:prstGeom>
          <a:noFill/>
          <a:ln w="9525">
            <a:noFill/>
            <a:miter lim="800000"/>
            <a:headEnd/>
            <a:tailEnd/>
          </a:ln>
        </p:spPr>
      </p:pic>
      <p:pic>
        <p:nvPicPr>
          <p:cNvPr id="125969" name="Picture 17" descr="C:\Users\ves\AppData\Local\Microsoft\Windows\Temporary Internet Files\Content.IE5\SHL4N8V3\MC900437062[1].png"/>
          <p:cNvPicPr>
            <a:picLocks noChangeAspect="1" noChangeArrowheads="1"/>
          </p:cNvPicPr>
          <p:nvPr/>
        </p:nvPicPr>
        <p:blipFill>
          <a:blip r:embed="rId6"/>
          <a:srcRect/>
          <a:stretch>
            <a:fillRect/>
          </a:stretch>
        </p:blipFill>
        <p:spPr bwMode="auto">
          <a:xfrm>
            <a:off x="1219200" y="4267200"/>
            <a:ext cx="533400" cy="533400"/>
          </a:xfrm>
          <a:prstGeom prst="rect">
            <a:avLst/>
          </a:prstGeom>
          <a:noFill/>
          <a:ln w="9525">
            <a:noFill/>
            <a:miter lim="800000"/>
            <a:headEnd/>
            <a:tailEnd/>
          </a:ln>
        </p:spPr>
      </p:pic>
      <p:pic>
        <p:nvPicPr>
          <p:cNvPr id="82952" name="Picture 18" descr="C:\Users\ves\AppData\Local\Microsoft\Windows\Temporary Internet Files\Content.IE5\I92O513V\MC900437056[1].png"/>
          <p:cNvPicPr>
            <a:picLocks noChangeAspect="1" noChangeArrowheads="1"/>
          </p:cNvPicPr>
          <p:nvPr/>
        </p:nvPicPr>
        <p:blipFill>
          <a:blip r:embed="rId7"/>
          <a:srcRect/>
          <a:stretch>
            <a:fillRect/>
          </a:stretch>
        </p:blipFill>
        <p:spPr bwMode="auto">
          <a:xfrm>
            <a:off x="2133600" y="4114800"/>
            <a:ext cx="573088" cy="573088"/>
          </a:xfrm>
          <a:prstGeom prst="rect">
            <a:avLst/>
          </a:prstGeom>
          <a:noFill/>
          <a:ln w="9525">
            <a:noFill/>
            <a:miter lim="800000"/>
            <a:headEnd/>
            <a:tailEnd/>
          </a:ln>
        </p:spPr>
      </p:pic>
      <p:cxnSp>
        <p:nvCxnSpPr>
          <p:cNvPr id="25" name="Straight Connector 24"/>
          <p:cNvCxnSpPr/>
          <p:nvPr/>
        </p:nvCxnSpPr>
        <p:spPr>
          <a:xfrm flipH="1" flipV="1">
            <a:off x="4191000" y="4267200"/>
            <a:ext cx="1143000" cy="2209800"/>
          </a:xfrm>
          <a:prstGeom prst="line">
            <a:avLst/>
          </a:prstGeom>
          <a:ln w="50800"/>
        </p:spPr>
        <p:style>
          <a:lnRef idx="3">
            <a:schemeClr val="accent6"/>
          </a:lnRef>
          <a:fillRef idx="0">
            <a:schemeClr val="accent6"/>
          </a:fillRef>
          <a:effectRef idx="2">
            <a:schemeClr val="accent6"/>
          </a:effectRef>
          <a:fontRef idx="minor">
            <a:schemeClr val="tx1"/>
          </a:fontRef>
        </p:style>
      </p:cxnSp>
      <p:sp>
        <p:nvSpPr>
          <p:cNvPr id="11" name="TextBox 10"/>
          <p:cNvSpPr txBox="1"/>
          <p:nvPr/>
        </p:nvSpPr>
        <p:spPr>
          <a:xfrm>
            <a:off x="-1" y="6446664"/>
            <a:ext cx="4160115" cy="411336"/>
          </a:xfrm>
          <a:prstGeom prst="rect">
            <a:avLst/>
          </a:prstGeom>
          <a:solidFill>
            <a:schemeClr val="accent6">
              <a:lumMod val="60000"/>
              <a:lumOff val="40000"/>
            </a:schemeClr>
          </a:solidFill>
        </p:spPr>
        <p:txBody>
          <a:bodyPr wrap="square" rtlCol="0" anchor="ctr">
            <a:noAutofit/>
          </a:bodyPr>
          <a:lstStyle/>
          <a:p>
            <a:r>
              <a:rPr lang="en-US" dirty="0" smtClean="0"/>
              <a:t>Slide from (</a:t>
            </a:r>
            <a:r>
              <a:rPr lang="en-US" dirty="0" err="1" smtClean="0"/>
              <a:t>Stoyanov</a:t>
            </a:r>
            <a:r>
              <a:rPr lang="en-US" dirty="0" smtClean="0"/>
              <a:t> &amp; Eisner, 2012)</a:t>
            </a:r>
          </a:p>
        </p:txBody>
      </p:sp>
    </p:spTree>
    <p:extLst>
      <p:ext uri="{BB962C8B-B14F-4D97-AF65-F5344CB8AC3E}">
        <p14:creationId xmlns:p14="http://schemas.microsoft.com/office/powerpoint/2010/main" val="375092152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0" presetClass="path" presetSubtype="0" accel="50000" decel="50000" fill="hold" nodeType="clickEffect">
                                  <p:stCondLst>
                                    <p:cond delay="0"/>
                                  </p:stCondLst>
                                  <p:childTnLst>
                                    <p:animMotion origin="layout" path="M 3.33333E-6 -1.19334E-6 L -0.02084 -0.06105 " pathEditMode="relative" rAng="0" ptsTypes="AA">
                                      <p:cBhvr>
                                        <p:cTn id="6" dur="500" fill="hold"/>
                                        <p:tgtEl>
                                          <p:spTgt spid="25"/>
                                        </p:tgtEl>
                                        <p:attrNameLst>
                                          <p:attrName>ppt_x</p:attrName>
                                          <p:attrName>ppt_y</p:attrName>
                                        </p:attrNameLst>
                                      </p:cBhvr>
                                      <p:rCtr x="-1000" y="-3100"/>
                                    </p:animMotion>
                                  </p:childTnLst>
                                </p:cTn>
                              </p:par>
                            </p:childTnLst>
                          </p:cTn>
                        </p:par>
                        <p:par>
                          <p:cTn id="7" fill="hold">
                            <p:stCondLst>
                              <p:cond delay="500"/>
                            </p:stCondLst>
                            <p:childTnLst>
                              <p:par>
                                <p:cTn id="8" presetID="0" presetClass="path" presetSubtype="0" accel="50000" decel="50000" fill="hold" nodeType="afterEffect">
                                  <p:stCondLst>
                                    <p:cond delay="0"/>
                                  </p:stCondLst>
                                  <p:childTnLst>
                                    <p:animMotion origin="layout" path="M -1.11111E-6 -3.33025E-6 L -0.04861 -0.12257 " pathEditMode="relative" rAng="0" ptsTypes="AA">
                                      <p:cBhvr>
                                        <p:cTn id="9" dur="500" fill="hold"/>
                                        <p:tgtEl>
                                          <p:spTgt spid="125967"/>
                                        </p:tgtEl>
                                        <p:attrNameLst>
                                          <p:attrName>ppt_x</p:attrName>
                                          <p:attrName>ppt_y</p:attrName>
                                        </p:attrNameLst>
                                      </p:cBhvr>
                                      <p:rCtr x="-2400" y="-6100"/>
                                    </p:animMotion>
                                  </p:childTnLst>
                                </p:cTn>
                              </p:par>
                            </p:childTnLst>
                          </p:cTn>
                        </p:par>
                        <p:par>
                          <p:cTn id="10" fill="hold">
                            <p:stCondLst>
                              <p:cond delay="1000"/>
                            </p:stCondLst>
                            <p:childTnLst>
                              <p:par>
                                <p:cTn id="11" presetID="0" presetClass="path" presetSubtype="0" accel="50000" decel="50000" fill="hold" nodeType="afterEffect">
                                  <p:stCondLst>
                                    <p:cond delay="0"/>
                                  </p:stCondLst>
                                  <p:childTnLst>
                                    <p:animMotion origin="layout" path="M -0.04861 -0.12257 L -0.14028 -0.05596 " pathEditMode="relative" rAng="0" ptsTypes="AA">
                                      <p:cBhvr>
                                        <p:cTn id="12" dur="500" fill="hold"/>
                                        <p:tgtEl>
                                          <p:spTgt spid="125967"/>
                                        </p:tgtEl>
                                        <p:attrNameLst>
                                          <p:attrName>ppt_x</p:attrName>
                                          <p:attrName>ppt_y</p:attrName>
                                        </p:attrNameLst>
                                      </p:cBhvr>
                                      <p:rCtr x="-4600" y="3300"/>
                                    </p:animMotion>
                                  </p:childTnLst>
                                </p:cTn>
                              </p:par>
                            </p:childTnLst>
                          </p:cTn>
                        </p:par>
                        <p:par>
                          <p:cTn id="13" fill="hold">
                            <p:stCondLst>
                              <p:cond delay="1500"/>
                            </p:stCondLst>
                            <p:childTnLst>
                              <p:par>
                                <p:cTn id="14" presetID="0" presetClass="path" presetSubtype="0" accel="50000" decel="50000" fill="hold" nodeType="afterEffect">
                                  <p:stCondLst>
                                    <p:cond delay="0"/>
                                  </p:stCondLst>
                                  <p:childTnLst>
                                    <p:animMotion origin="layout" path="M 3.33333E-6 -7.9556E-7 L -0.05417 0.08326 " pathEditMode="relative" rAng="0" ptsTypes="AA">
                                      <p:cBhvr>
                                        <p:cTn id="15" dur="500" fill="hold"/>
                                        <p:tgtEl>
                                          <p:spTgt spid="125956"/>
                                        </p:tgtEl>
                                        <p:attrNameLst>
                                          <p:attrName>ppt_x</p:attrName>
                                          <p:attrName>ppt_y</p:attrName>
                                        </p:attrNameLst>
                                      </p:cBhvr>
                                      <p:rCtr x="-2700" y="4200"/>
                                    </p:animMotion>
                                  </p:childTnLst>
                                </p:cTn>
                              </p:par>
                            </p:childTnLst>
                          </p:cTn>
                        </p:par>
                        <p:par>
                          <p:cTn id="16" fill="hold">
                            <p:stCondLst>
                              <p:cond delay="2000"/>
                            </p:stCondLst>
                            <p:childTnLst>
                              <p:par>
                                <p:cTn id="17" presetID="0" presetClass="path" presetSubtype="0" accel="50000" decel="50000" fill="hold" nodeType="afterEffect">
                                  <p:stCondLst>
                                    <p:cond delay="0"/>
                                  </p:stCondLst>
                                  <p:childTnLst>
                                    <p:animMotion origin="layout" path="M 3.33333E-6 8.78816E-7 L -0.07084 0.03885 " pathEditMode="relative" rAng="0" ptsTypes="AA">
                                      <p:cBhvr>
                                        <p:cTn id="18" dur="500" fill="hold"/>
                                        <p:tgtEl>
                                          <p:spTgt spid="125969"/>
                                        </p:tgtEl>
                                        <p:attrNameLst>
                                          <p:attrName>ppt_x</p:attrName>
                                          <p:attrName>ppt_y</p:attrName>
                                        </p:attrNameLst>
                                      </p:cBhvr>
                                      <p:rCtr x="-3500" y="1900"/>
                                    </p:animMotion>
                                  </p:childTnLst>
                                </p:cTn>
                              </p:par>
                            </p:childTnLst>
                          </p:cTn>
                        </p:par>
                        <p:par>
                          <p:cTn id="19" fill="hold">
                            <p:stCondLst>
                              <p:cond delay="2500"/>
                            </p:stCondLst>
                            <p:childTnLst>
                              <p:par>
                                <p:cTn id="20" presetID="0" presetClass="path" presetSubtype="0" accel="50000" decel="50000" fill="hold" nodeType="afterEffect">
                                  <p:stCondLst>
                                    <p:cond delay="0"/>
                                  </p:stCondLst>
                                  <p:childTnLst>
                                    <p:animMotion origin="layout" path="M -0.07083 0.03885 L -0.0375 0.06105 " pathEditMode="relative" rAng="0" ptsTypes="AA">
                                      <p:cBhvr>
                                        <p:cTn id="21" dur="500" fill="hold"/>
                                        <p:tgtEl>
                                          <p:spTgt spid="125969"/>
                                        </p:tgtEl>
                                        <p:attrNameLst>
                                          <p:attrName>ppt_x</p:attrName>
                                          <p:attrName>ppt_y</p:attrName>
                                        </p:attrNameLst>
                                      </p:cBhvr>
                                      <p:rCtr x="1700" y="110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itle 6"/>
          <p:cNvSpPr>
            <a:spLocks noGrp="1"/>
          </p:cNvSpPr>
          <p:nvPr>
            <p:ph type="title"/>
          </p:nvPr>
        </p:nvSpPr>
        <p:spPr/>
        <p:txBody>
          <a:bodyPr rtlCol="0">
            <a:normAutofit fontScale="90000"/>
          </a:bodyPr>
          <a:lstStyle/>
          <a:p>
            <a:pPr eaLnBrk="1" fontAlgn="auto" hangingPunct="1">
              <a:spcAft>
                <a:spcPts val="0"/>
              </a:spcAft>
              <a:defRPr/>
            </a:pPr>
            <a:r>
              <a:rPr lang="en-US" dirty="0"/>
              <a:t>Dependency </a:t>
            </a:r>
            <a:r>
              <a:rPr lang="en-US" dirty="0" smtClean="0"/>
              <a:t>Parsing</a:t>
            </a:r>
            <a:endParaRPr lang="en-US" dirty="0"/>
          </a:p>
        </p:txBody>
      </p:sp>
      <p:sp>
        <p:nvSpPr>
          <p:cNvPr id="77826" name="Content Placeholder 19"/>
          <p:cNvSpPr>
            <a:spLocks noGrp="1"/>
          </p:cNvSpPr>
          <p:nvPr>
            <p:ph idx="1"/>
          </p:nvPr>
        </p:nvSpPr>
        <p:spPr>
          <a:xfrm>
            <a:off x="457200" y="1033463"/>
            <a:ext cx="4267200" cy="5045075"/>
          </a:xfrm>
        </p:spPr>
        <p:txBody>
          <a:bodyPr/>
          <a:lstStyle/>
          <a:p>
            <a:pPr eaLnBrk="1" hangingPunct="1">
              <a:lnSpc>
                <a:spcPct val="90000"/>
              </a:lnSpc>
            </a:pPr>
            <a:r>
              <a:rPr lang="en-US" sz="3000" b="1" smtClean="0"/>
              <a:t>Variables</a:t>
            </a:r>
            <a:r>
              <a:rPr lang="en-US" sz="3000" smtClean="0"/>
              <a:t>: </a:t>
            </a:r>
          </a:p>
          <a:p>
            <a:pPr lvl="1" eaLnBrk="1" hangingPunct="1">
              <a:lnSpc>
                <a:spcPct val="90000"/>
              </a:lnSpc>
            </a:pPr>
            <a:r>
              <a:rPr lang="en-US" sz="2600" smtClean="0"/>
              <a:t>POS tag for each word</a:t>
            </a:r>
          </a:p>
          <a:p>
            <a:pPr lvl="1" eaLnBrk="1" hangingPunct="1">
              <a:lnSpc>
                <a:spcPct val="90000"/>
              </a:lnSpc>
            </a:pPr>
            <a:r>
              <a:rPr lang="en-US" sz="2600" smtClean="0"/>
              <a:t>Syntactic label (or ∅) for each of O(n</a:t>
            </a:r>
            <a:r>
              <a:rPr lang="en-US" sz="2600" baseline="30000" smtClean="0"/>
              <a:t>2</a:t>
            </a:r>
            <a:r>
              <a:rPr lang="en-US" sz="2600" smtClean="0"/>
              <a:t>) possible directed arcs</a:t>
            </a:r>
          </a:p>
          <a:p>
            <a:pPr eaLnBrk="1" hangingPunct="1">
              <a:lnSpc>
                <a:spcPct val="90000"/>
              </a:lnSpc>
            </a:pPr>
            <a:r>
              <a:rPr lang="en-US" sz="3000" b="1" smtClean="0"/>
              <a:t>Interactions</a:t>
            </a:r>
            <a:r>
              <a:rPr lang="en-US" sz="3000" smtClean="0"/>
              <a:t>:</a:t>
            </a:r>
            <a:r>
              <a:rPr lang="en-US" sz="3000" b="1" smtClean="0"/>
              <a:t> </a:t>
            </a:r>
          </a:p>
          <a:p>
            <a:pPr lvl="1" eaLnBrk="1" hangingPunct="1">
              <a:lnSpc>
                <a:spcPct val="90000"/>
              </a:lnSpc>
            </a:pPr>
            <a:r>
              <a:rPr lang="en-US" sz="2600" smtClean="0"/>
              <a:t>Arcs must form a tree</a:t>
            </a:r>
          </a:p>
          <a:p>
            <a:pPr lvl="1" eaLnBrk="1" hangingPunct="1">
              <a:lnSpc>
                <a:spcPct val="90000"/>
              </a:lnSpc>
            </a:pPr>
            <a:r>
              <a:rPr lang="en-US" sz="2600" smtClean="0"/>
              <a:t>Discourage (or forbid) crossing edges</a:t>
            </a:r>
          </a:p>
          <a:p>
            <a:pPr lvl="1" eaLnBrk="1" hangingPunct="1">
              <a:lnSpc>
                <a:spcPct val="90000"/>
              </a:lnSpc>
            </a:pPr>
            <a:r>
              <a:rPr lang="en-US" sz="2600" smtClean="0"/>
              <a:t>Features on edge pairs that share a vertex</a:t>
            </a:r>
          </a:p>
        </p:txBody>
      </p:sp>
      <p:sp>
        <p:nvSpPr>
          <p:cNvPr id="4" name="Slide Number Placeholder 3"/>
          <p:cNvSpPr>
            <a:spLocks noGrp="1"/>
          </p:cNvSpPr>
          <p:nvPr>
            <p:ph type="sldNum" sz="quarter" idx="12"/>
          </p:nvPr>
        </p:nvSpPr>
        <p:spPr/>
        <p:txBody>
          <a:bodyPr/>
          <a:lstStyle/>
          <a:p>
            <a:pPr>
              <a:defRPr/>
            </a:pPr>
            <a:fld id="{B6E9B05D-918B-4981-86A0-D0E681C18383}" type="slidenum">
              <a:rPr lang="en-US"/>
              <a:pPr>
                <a:defRPr/>
              </a:pPr>
              <a:t>36</a:t>
            </a:fld>
            <a:endParaRPr lang="en-US"/>
          </a:p>
        </p:txBody>
      </p:sp>
      <p:sp>
        <p:nvSpPr>
          <p:cNvPr id="5" name="TextBox 4"/>
          <p:cNvSpPr txBox="1"/>
          <p:nvPr/>
        </p:nvSpPr>
        <p:spPr>
          <a:xfrm>
            <a:off x="0" y="6494463"/>
            <a:ext cx="4040188" cy="379412"/>
          </a:xfrm>
          <a:prstGeom prst="rect">
            <a:avLst/>
          </a:prstGeom>
          <a:solidFill>
            <a:schemeClr val="accent6">
              <a:lumMod val="60000"/>
              <a:lumOff val="40000"/>
            </a:schemeClr>
          </a:solidFill>
        </p:spPr>
        <p:txBody>
          <a:bodyPr anchor="ctr"/>
          <a:lstStyle/>
          <a:p>
            <a:pPr algn="ctr" fontAlgn="auto">
              <a:spcBef>
                <a:spcPts val="0"/>
              </a:spcBef>
              <a:spcAft>
                <a:spcPts val="0"/>
              </a:spcAft>
              <a:defRPr/>
            </a:pPr>
            <a:r>
              <a:rPr lang="en-US" dirty="0">
                <a:latin typeface="+mn-lt"/>
                <a:cs typeface="+mn-cs"/>
              </a:rPr>
              <a:t>(Smith &amp; Eisner, 2008)</a:t>
            </a:r>
          </a:p>
        </p:txBody>
      </p:sp>
      <p:sp>
        <p:nvSpPr>
          <p:cNvPr id="6" name="TextBox 5"/>
          <p:cNvSpPr txBox="1"/>
          <p:nvPr/>
        </p:nvSpPr>
        <p:spPr>
          <a:xfrm>
            <a:off x="0" y="0"/>
            <a:ext cx="2243138" cy="439738"/>
          </a:xfrm>
          <a:prstGeom prst="rect">
            <a:avLst/>
          </a:prstGeom>
          <a:solidFill>
            <a:schemeClr val="accent6">
              <a:lumMod val="60000"/>
              <a:lumOff val="40000"/>
            </a:schemeClr>
          </a:solidFill>
        </p:spPr>
        <p:txBody>
          <a:bodyPr anchor="ctr"/>
          <a:lstStyle/>
          <a:p>
            <a:pPr algn="ctr" fontAlgn="auto">
              <a:spcBef>
                <a:spcPts val="0"/>
              </a:spcBef>
              <a:spcAft>
                <a:spcPts val="0"/>
              </a:spcAft>
              <a:defRPr/>
            </a:pPr>
            <a:r>
              <a:rPr lang="en-US" sz="2400" dirty="0">
                <a:latin typeface="+mn-lt"/>
                <a:cs typeface="+mn-cs"/>
              </a:rPr>
              <a:t>Example Task:</a:t>
            </a:r>
          </a:p>
        </p:txBody>
      </p:sp>
      <p:sp>
        <p:nvSpPr>
          <p:cNvPr id="77830" name="TextBox 120"/>
          <p:cNvSpPr txBox="1">
            <a:spLocks noChangeArrowheads="1"/>
          </p:cNvSpPr>
          <p:nvPr/>
        </p:nvSpPr>
        <p:spPr bwMode="auto">
          <a:xfrm>
            <a:off x="4611688" y="2541588"/>
            <a:ext cx="739775" cy="233362"/>
          </a:xfrm>
          <a:prstGeom prst="rect">
            <a:avLst/>
          </a:prstGeom>
          <a:noFill/>
          <a:ln w="9525">
            <a:noFill/>
            <a:miter lim="800000"/>
            <a:headEnd/>
            <a:tailEnd/>
          </a:ln>
        </p:spPr>
        <p:txBody>
          <a:bodyPr anchor="ctr"/>
          <a:lstStyle/>
          <a:p>
            <a:pPr algn="ctr"/>
            <a:r>
              <a:rPr lang="en-US" sz="1600">
                <a:latin typeface="Rockwell"/>
                <a:ea typeface="Rockwell"/>
                <a:cs typeface="Rockwell"/>
              </a:rPr>
              <a:t>time</a:t>
            </a:r>
          </a:p>
        </p:txBody>
      </p:sp>
      <p:sp>
        <p:nvSpPr>
          <p:cNvPr id="77831" name="TextBox 121"/>
          <p:cNvSpPr txBox="1">
            <a:spLocks noChangeArrowheads="1"/>
          </p:cNvSpPr>
          <p:nvPr/>
        </p:nvSpPr>
        <p:spPr bwMode="auto">
          <a:xfrm>
            <a:off x="6434138" y="2535238"/>
            <a:ext cx="806450" cy="231775"/>
          </a:xfrm>
          <a:prstGeom prst="rect">
            <a:avLst/>
          </a:prstGeom>
          <a:noFill/>
          <a:ln w="9525">
            <a:noFill/>
            <a:miter lim="800000"/>
            <a:headEnd/>
            <a:tailEnd/>
          </a:ln>
        </p:spPr>
        <p:txBody>
          <a:bodyPr anchor="ctr"/>
          <a:lstStyle/>
          <a:p>
            <a:pPr algn="ctr"/>
            <a:r>
              <a:rPr lang="en-US" sz="1600">
                <a:latin typeface="Rockwell"/>
                <a:ea typeface="Rockwell"/>
                <a:cs typeface="Rockwell"/>
              </a:rPr>
              <a:t>like</a:t>
            </a:r>
          </a:p>
        </p:txBody>
      </p:sp>
      <p:sp>
        <p:nvSpPr>
          <p:cNvPr id="77832" name="TextBox 122"/>
          <p:cNvSpPr txBox="1">
            <a:spLocks noChangeArrowheads="1"/>
          </p:cNvSpPr>
          <p:nvPr/>
        </p:nvSpPr>
        <p:spPr bwMode="auto">
          <a:xfrm>
            <a:off x="5497513" y="2538413"/>
            <a:ext cx="806450" cy="233362"/>
          </a:xfrm>
          <a:prstGeom prst="rect">
            <a:avLst/>
          </a:prstGeom>
          <a:noFill/>
          <a:ln w="9525">
            <a:noFill/>
            <a:miter lim="800000"/>
            <a:headEnd/>
            <a:tailEnd/>
          </a:ln>
        </p:spPr>
        <p:txBody>
          <a:bodyPr anchor="ctr"/>
          <a:lstStyle/>
          <a:p>
            <a:pPr algn="ctr"/>
            <a:r>
              <a:rPr lang="en-US" sz="1600">
                <a:latin typeface="Rockwell"/>
                <a:ea typeface="Rockwell"/>
                <a:cs typeface="Rockwell"/>
              </a:rPr>
              <a:t>flies</a:t>
            </a:r>
          </a:p>
        </p:txBody>
      </p:sp>
      <p:sp>
        <p:nvSpPr>
          <p:cNvPr id="77833" name="TextBox 123"/>
          <p:cNvSpPr txBox="1">
            <a:spLocks noChangeArrowheads="1"/>
          </p:cNvSpPr>
          <p:nvPr/>
        </p:nvSpPr>
        <p:spPr bwMode="auto">
          <a:xfrm>
            <a:off x="7367588" y="2541588"/>
            <a:ext cx="806450" cy="233362"/>
          </a:xfrm>
          <a:prstGeom prst="rect">
            <a:avLst/>
          </a:prstGeom>
          <a:noFill/>
          <a:ln w="9525">
            <a:noFill/>
            <a:miter lim="800000"/>
            <a:headEnd/>
            <a:tailEnd/>
          </a:ln>
        </p:spPr>
        <p:txBody>
          <a:bodyPr anchor="ctr"/>
          <a:lstStyle/>
          <a:p>
            <a:pPr algn="ctr"/>
            <a:r>
              <a:rPr lang="en-US" sz="1600">
                <a:latin typeface="Rockwell"/>
                <a:ea typeface="Rockwell"/>
                <a:cs typeface="Rockwell"/>
              </a:rPr>
              <a:t>an</a:t>
            </a:r>
          </a:p>
        </p:txBody>
      </p:sp>
      <p:sp>
        <p:nvSpPr>
          <p:cNvPr id="77834" name="TextBox 124"/>
          <p:cNvSpPr txBox="1">
            <a:spLocks noChangeArrowheads="1"/>
          </p:cNvSpPr>
          <p:nvPr/>
        </p:nvSpPr>
        <p:spPr bwMode="auto">
          <a:xfrm>
            <a:off x="8291513" y="2541588"/>
            <a:ext cx="806450" cy="233362"/>
          </a:xfrm>
          <a:prstGeom prst="rect">
            <a:avLst/>
          </a:prstGeom>
          <a:noFill/>
          <a:ln w="9525">
            <a:noFill/>
            <a:miter lim="800000"/>
            <a:headEnd/>
            <a:tailEnd/>
          </a:ln>
        </p:spPr>
        <p:txBody>
          <a:bodyPr anchor="ctr"/>
          <a:lstStyle/>
          <a:p>
            <a:pPr algn="ctr"/>
            <a:r>
              <a:rPr lang="en-US" sz="1600">
                <a:latin typeface="Rockwell"/>
                <a:ea typeface="Rockwell"/>
                <a:cs typeface="Rockwell"/>
              </a:rPr>
              <a:t>arrow</a:t>
            </a:r>
          </a:p>
        </p:txBody>
      </p:sp>
      <p:cxnSp>
        <p:nvCxnSpPr>
          <p:cNvPr id="8" name="Curved Connector 7"/>
          <p:cNvCxnSpPr>
            <a:stCxn id="77832" idx="0"/>
            <a:endCxn id="77830" idx="0"/>
          </p:cNvCxnSpPr>
          <p:nvPr/>
        </p:nvCxnSpPr>
        <p:spPr>
          <a:xfrm rot="16200000" flipH="1" flipV="1">
            <a:off x="5439569" y="2080419"/>
            <a:ext cx="3175" cy="919163"/>
          </a:xfrm>
          <a:prstGeom prst="curvedConnector3">
            <a:avLst>
              <a:gd name="adj1" fmla="val -15456389"/>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26" name="Curved Connector 125"/>
          <p:cNvCxnSpPr>
            <a:stCxn id="77832" idx="0"/>
            <a:endCxn id="77831" idx="0"/>
          </p:cNvCxnSpPr>
          <p:nvPr/>
        </p:nvCxnSpPr>
        <p:spPr>
          <a:xfrm rot="5400000" flipH="1" flipV="1">
            <a:off x="6367463" y="2068513"/>
            <a:ext cx="3175" cy="936625"/>
          </a:xfrm>
          <a:prstGeom prst="curvedConnector3">
            <a:avLst>
              <a:gd name="adj1" fmla="val 1299340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27" name="Curved Connector 126"/>
          <p:cNvCxnSpPr>
            <a:stCxn id="77831" idx="0"/>
            <a:endCxn id="77834" idx="0"/>
          </p:cNvCxnSpPr>
          <p:nvPr/>
        </p:nvCxnSpPr>
        <p:spPr>
          <a:xfrm rot="16200000" flipH="1">
            <a:off x="7762876" y="1609725"/>
            <a:ext cx="6350" cy="1857375"/>
          </a:xfrm>
          <a:prstGeom prst="curvedConnector3">
            <a:avLst>
              <a:gd name="adj1" fmla="val -13362700"/>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28" name="Curved Connector 127"/>
          <p:cNvCxnSpPr>
            <a:stCxn id="77834" idx="0"/>
            <a:endCxn id="77833" idx="0"/>
          </p:cNvCxnSpPr>
          <p:nvPr/>
        </p:nvCxnSpPr>
        <p:spPr>
          <a:xfrm rot="16200000" flipV="1">
            <a:off x="8225631" y="2080419"/>
            <a:ext cx="30163" cy="923925"/>
          </a:xfrm>
          <a:prstGeom prst="curvedConnector3">
            <a:avLst>
              <a:gd name="adj1" fmla="val 1800000"/>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grpSp>
        <p:nvGrpSpPr>
          <p:cNvPr id="77839" name="Group 53"/>
          <p:cNvGrpSpPr>
            <a:grpSpLocks/>
          </p:cNvGrpSpPr>
          <p:nvPr/>
        </p:nvGrpSpPr>
        <p:grpSpPr bwMode="auto">
          <a:xfrm>
            <a:off x="5635625" y="3333750"/>
            <a:ext cx="2605088" cy="1828800"/>
            <a:chOff x="1195869" y="4290011"/>
            <a:chExt cx="2604957" cy="1829052"/>
          </a:xfrm>
        </p:grpSpPr>
        <p:pic>
          <p:nvPicPr>
            <p:cNvPr id="77850" name="Picture 54" descr="smith-08-fg-from-burkett.png"/>
            <p:cNvPicPr>
              <a:picLocks noChangeAspect="1"/>
            </p:cNvPicPr>
            <p:nvPr/>
          </p:nvPicPr>
          <p:blipFill>
            <a:blip r:embed="rId3"/>
            <a:srcRect/>
            <a:stretch>
              <a:fillRect/>
            </a:stretch>
          </p:blipFill>
          <p:spPr bwMode="auto">
            <a:xfrm>
              <a:off x="1195869" y="4290011"/>
              <a:ext cx="2604957" cy="1687237"/>
            </a:xfrm>
            <a:prstGeom prst="rect">
              <a:avLst/>
            </a:prstGeom>
            <a:noFill/>
            <a:ln w="9525">
              <a:noFill/>
              <a:miter lim="800000"/>
              <a:headEnd/>
              <a:tailEnd/>
            </a:ln>
          </p:spPr>
        </p:pic>
        <p:sp>
          <p:nvSpPr>
            <p:cNvPr id="77851" name="TextBox 55"/>
            <p:cNvSpPr txBox="1">
              <a:spLocks noChangeArrowheads="1"/>
            </p:cNvSpPr>
            <p:nvPr/>
          </p:nvSpPr>
          <p:spPr bwMode="auto">
            <a:xfrm>
              <a:off x="1195869" y="5915108"/>
              <a:ext cx="2540065" cy="203955"/>
            </a:xfrm>
            <a:prstGeom prst="rect">
              <a:avLst/>
            </a:prstGeom>
            <a:noFill/>
            <a:ln w="9525">
              <a:noFill/>
              <a:miter lim="800000"/>
              <a:headEnd/>
              <a:tailEnd/>
            </a:ln>
          </p:spPr>
          <p:txBody>
            <a:bodyPr anchor="ctr"/>
            <a:lstStyle/>
            <a:p>
              <a:pPr algn="ctr"/>
              <a:r>
                <a:rPr lang="en-US" sz="1200">
                  <a:latin typeface="Candara" pitchFamily="34" charset="0"/>
                </a:rPr>
                <a:t>*Figure from Burkett &amp; Klein (2012)</a:t>
              </a:r>
            </a:p>
          </p:txBody>
        </p:sp>
      </p:grpSp>
      <p:sp>
        <p:nvSpPr>
          <p:cNvPr id="77840" name="Content Placeholder 19"/>
          <p:cNvSpPr>
            <a:spLocks/>
          </p:cNvSpPr>
          <p:nvPr/>
        </p:nvSpPr>
        <p:spPr bwMode="auto">
          <a:xfrm>
            <a:off x="400050" y="5724525"/>
            <a:ext cx="8294688" cy="1062038"/>
          </a:xfrm>
          <a:prstGeom prst="rect">
            <a:avLst/>
          </a:prstGeom>
          <a:noFill/>
          <a:ln w="9525">
            <a:noFill/>
            <a:miter lim="800000"/>
            <a:headEnd/>
            <a:tailEnd/>
          </a:ln>
        </p:spPr>
        <p:txBody>
          <a:bodyPr/>
          <a:lstStyle/>
          <a:p>
            <a:pPr marL="1143000" lvl="2" indent="-228600">
              <a:lnSpc>
                <a:spcPct val="90000"/>
              </a:lnSpc>
              <a:spcBef>
                <a:spcPct val="20000"/>
              </a:spcBef>
              <a:buFont typeface="Arial" charset="0"/>
              <a:buChar char="•"/>
            </a:pPr>
            <a:r>
              <a:rPr lang="en-US" sz="2200">
                <a:latin typeface="Candara" pitchFamily="34" charset="0"/>
              </a:rPr>
              <a:t>Learn to </a:t>
            </a:r>
            <a:r>
              <a:rPr lang="en-US" sz="2200" i="1">
                <a:latin typeface="Candara" pitchFamily="34" charset="0"/>
              </a:rPr>
              <a:t>discourage</a:t>
            </a:r>
            <a:r>
              <a:rPr lang="en-US" sz="2200">
                <a:latin typeface="Candara" pitchFamily="34" charset="0"/>
              </a:rPr>
              <a:t> a verb from having 2 objects, etc.</a:t>
            </a:r>
          </a:p>
          <a:p>
            <a:pPr marL="1143000" lvl="2" indent="-228600">
              <a:lnSpc>
                <a:spcPct val="90000"/>
              </a:lnSpc>
              <a:spcBef>
                <a:spcPct val="20000"/>
              </a:spcBef>
              <a:buFont typeface="Arial" charset="0"/>
              <a:buChar char="•"/>
            </a:pPr>
            <a:r>
              <a:rPr lang="en-US" sz="2200">
                <a:latin typeface="Candara" pitchFamily="34" charset="0"/>
              </a:rPr>
              <a:t>Learn to </a:t>
            </a:r>
            <a:r>
              <a:rPr lang="en-US" sz="2200" i="1">
                <a:latin typeface="Candara" pitchFamily="34" charset="0"/>
              </a:rPr>
              <a:t>encourage</a:t>
            </a:r>
            <a:r>
              <a:rPr lang="en-US" sz="2200">
                <a:latin typeface="Candara" pitchFamily="34" charset="0"/>
              </a:rPr>
              <a:t> specific multi-arc constructions</a:t>
            </a:r>
          </a:p>
        </p:txBody>
      </p:sp>
      <p:grpSp>
        <p:nvGrpSpPr>
          <p:cNvPr id="63523" name="Group 35"/>
          <p:cNvGrpSpPr>
            <a:grpSpLocks/>
          </p:cNvGrpSpPr>
          <p:nvPr/>
        </p:nvGrpSpPr>
        <p:grpSpPr bwMode="auto">
          <a:xfrm>
            <a:off x="30163" y="4467225"/>
            <a:ext cx="1069975" cy="266700"/>
            <a:chOff x="0" y="2630"/>
            <a:chExt cx="674" cy="168"/>
          </a:xfrm>
        </p:grpSpPr>
        <p:sp>
          <p:nvSpPr>
            <p:cNvPr id="77848" name="Freeform 33"/>
            <p:cNvSpPr>
              <a:spLocks/>
            </p:cNvSpPr>
            <p:nvPr/>
          </p:nvSpPr>
          <p:spPr bwMode="auto">
            <a:xfrm flipH="1">
              <a:off x="0" y="2630"/>
              <a:ext cx="501" cy="163"/>
            </a:xfrm>
            <a:custGeom>
              <a:avLst/>
              <a:gdLst>
                <a:gd name="T0" fmla="*/ 0 w 501"/>
                <a:gd name="T1" fmla="*/ 162 h 163"/>
                <a:gd name="T2" fmla="*/ 251 w 501"/>
                <a:gd name="T3" fmla="*/ 0 h 163"/>
                <a:gd name="T4" fmla="*/ 501 w 501"/>
                <a:gd name="T5" fmla="*/ 163 h 163"/>
                <a:gd name="T6" fmla="*/ 0 60000 65536"/>
                <a:gd name="T7" fmla="*/ 0 60000 65536"/>
                <a:gd name="T8" fmla="*/ 0 60000 65536"/>
                <a:gd name="T9" fmla="*/ 0 w 501"/>
                <a:gd name="T10" fmla="*/ 0 h 163"/>
                <a:gd name="T11" fmla="*/ 501 w 501"/>
                <a:gd name="T12" fmla="*/ 163 h 163"/>
              </a:gdLst>
              <a:ahLst/>
              <a:cxnLst>
                <a:cxn ang="T6">
                  <a:pos x="T0" y="T1"/>
                </a:cxn>
                <a:cxn ang="T7">
                  <a:pos x="T2" y="T3"/>
                </a:cxn>
                <a:cxn ang="T8">
                  <a:pos x="T4" y="T5"/>
                </a:cxn>
              </a:cxnLst>
              <a:rect l="T9" t="T10" r="T11" b="T12"/>
              <a:pathLst>
                <a:path w="501" h="163">
                  <a:moveTo>
                    <a:pt x="0" y="162"/>
                  </a:moveTo>
                  <a:cubicBezTo>
                    <a:pt x="42" y="135"/>
                    <a:pt x="168" y="0"/>
                    <a:pt x="251" y="0"/>
                  </a:cubicBezTo>
                  <a:cubicBezTo>
                    <a:pt x="334" y="0"/>
                    <a:pt x="449" y="129"/>
                    <a:pt x="501" y="163"/>
                  </a:cubicBezTo>
                </a:path>
              </a:pathLst>
            </a:custGeom>
            <a:noFill/>
            <a:ln w="28575" cmpd="sng">
              <a:solidFill>
                <a:schemeClr val="tx1"/>
              </a:solidFill>
              <a:round/>
              <a:headEnd type="none" w="med" len="med"/>
              <a:tailEnd type="arrow" w="med" len="med"/>
            </a:ln>
          </p:spPr>
          <p:txBody>
            <a:bodyPr/>
            <a:lstStyle/>
            <a:p>
              <a:endParaRPr lang="en-US"/>
            </a:p>
          </p:txBody>
        </p:sp>
        <p:sp>
          <p:nvSpPr>
            <p:cNvPr id="77849" name="Freeform 34"/>
            <p:cNvSpPr>
              <a:spLocks/>
            </p:cNvSpPr>
            <p:nvPr/>
          </p:nvSpPr>
          <p:spPr bwMode="auto">
            <a:xfrm>
              <a:off x="173" y="2635"/>
              <a:ext cx="501" cy="163"/>
            </a:xfrm>
            <a:custGeom>
              <a:avLst/>
              <a:gdLst>
                <a:gd name="T0" fmla="*/ 0 w 501"/>
                <a:gd name="T1" fmla="*/ 162 h 163"/>
                <a:gd name="T2" fmla="*/ 251 w 501"/>
                <a:gd name="T3" fmla="*/ 0 h 163"/>
                <a:gd name="T4" fmla="*/ 501 w 501"/>
                <a:gd name="T5" fmla="*/ 163 h 163"/>
                <a:gd name="T6" fmla="*/ 0 60000 65536"/>
                <a:gd name="T7" fmla="*/ 0 60000 65536"/>
                <a:gd name="T8" fmla="*/ 0 60000 65536"/>
                <a:gd name="T9" fmla="*/ 0 w 501"/>
                <a:gd name="T10" fmla="*/ 0 h 163"/>
                <a:gd name="T11" fmla="*/ 501 w 501"/>
                <a:gd name="T12" fmla="*/ 163 h 163"/>
              </a:gdLst>
              <a:ahLst/>
              <a:cxnLst>
                <a:cxn ang="T6">
                  <a:pos x="T0" y="T1"/>
                </a:cxn>
                <a:cxn ang="T7">
                  <a:pos x="T2" y="T3"/>
                </a:cxn>
                <a:cxn ang="T8">
                  <a:pos x="T4" y="T5"/>
                </a:cxn>
              </a:cxnLst>
              <a:rect l="T9" t="T10" r="T11" b="T12"/>
              <a:pathLst>
                <a:path w="501" h="163">
                  <a:moveTo>
                    <a:pt x="0" y="162"/>
                  </a:moveTo>
                  <a:cubicBezTo>
                    <a:pt x="42" y="135"/>
                    <a:pt x="168" y="0"/>
                    <a:pt x="251" y="0"/>
                  </a:cubicBezTo>
                  <a:cubicBezTo>
                    <a:pt x="334" y="0"/>
                    <a:pt x="449" y="129"/>
                    <a:pt x="501" y="163"/>
                  </a:cubicBezTo>
                </a:path>
              </a:pathLst>
            </a:custGeom>
            <a:noFill/>
            <a:ln w="28575" cmpd="sng">
              <a:solidFill>
                <a:schemeClr val="tx1"/>
              </a:solidFill>
              <a:round/>
              <a:headEnd type="none" w="med" len="med"/>
              <a:tailEnd type="arrow" w="med" len="med"/>
            </a:ln>
          </p:spPr>
          <p:txBody>
            <a:bodyPr/>
            <a:lstStyle/>
            <a:p>
              <a:endParaRPr lang="en-US"/>
            </a:p>
          </p:txBody>
        </p:sp>
      </p:grpSp>
      <p:grpSp>
        <p:nvGrpSpPr>
          <p:cNvPr id="63534" name="Group 46"/>
          <p:cNvGrpSpPr>
            <a:grpSpLocks/>
          </p:cNvGrpSpPr>
          <p:nvPr/>
        </p:nvGrpSpPr>
        <p:grpSpPr bwMode="auto">
          <a:xfrm>
            <a:off x="0" y="5638800"/>
            <a:ext cx="1219200" cy="295275"/>
            <a:chOff x="0" y="3552"/>
            <a:chExt cx="768" cy="186"/>
          </a:xfrm>
        </p:grpSpPr>
        <p:sp>
          <p:nvSpPr>
            <p:cNvPr id="77846" name="Freeform 36"/>
            <p:cNvSpPr>
              <a:spLocks/>
            </p:cNvSpPr>
            <p:nvPr/>
          </p:nvSpPr>
          <p:spPr bwMode="auto">
            <a:xfrm>
              <a:off x="0" y="3648"/>
              <a:ext cx="501" cy="90"/>
            </a:xfrm>
            <a:custGeom>
              <a:avLst/>
              <a:gdLst>
                <a:gd name="T0" fmla="*/ 0 w 501"/>
                <a:gd name="T1" fmla="*/ 162 h 163"/>
                <a:gd name="T2" fmla="*/ 251 w 501"/>
                <a:gd name="T3" fmla="*/ 0 h 163"/>
                <a:gd name="T4" fmla="*/ 501 w 501"/>
                <a:gd name="T5" fmla="*/ 163 h 163"/>
                <a:gd name="T6" fmla="*/ 0 60000 65536"/>
                <a:gd name="T7" fmla="*/ 0 60000 65536"/>
                <a:gd name="T8" fmla="*/ 0 60000 65536"/>
                <a:gd name="T9" fmla="*/ 0 w 501"/>
                <a:gd name="T10" fmla="*/ 0 h 163"/>
                <a:gd name="T11" fmla="*/ 501 w 501"/>
                <a:gd name="T12" fmla="*/ 163 h 163"/>
              </a:gdLst>
              <a:ahLst/>
              <a:cxnLst>
                <a:cxn ang="T6">
                  <a:pos x="T0" y="T1"/>
                </a:cxn>
                <a:cxn ang="T7">
                  <a:pos x="T2" y="T3"/>
                </a:cxn>
                <a:cxn ang="T8">
                  <a:pos x="T4" y="T5"/>
                </a:cxn>
              </a:cxnLst>
              <a:rect l="T9" t="T10" r="T11" b="T12"/>
              <a:pathLst>
                <a:path w="501" h="163">
                  <a:moveTo>
                    <a:pt x="0" y="162"/>
                  </a:moveTo>
                  <a:cubicBezTo>
                    <a:pt x="42" y="135"/>
                    <a:pt x="168" y="0"/>
                    <a:pt x="251" y="0"/>
                  </a:cubicBezTo>
                  <a:cubicBezTo>
                    <a:pt x="334" y="0"/>
                    <a:pt x="449" y="129"/>
                    <a:pt x="501" y="163"/>
                  </a:cubicBezTo>
                </a:path>
              </a:pathLst>
            </a:custGeom>
            <a:noFill/>
            <a:ln w="28575" cmpd="sng">
              <a:solidFill>
                <a:schemeClr val="tx1"/>
              </a:solidFill>
              <a:round/>
              <a:headEnd type="none" w="med" len="med"/>
              <a:tailEnd type="arrow" w="med" len="med"/>
            </a:ln>
          </p:spPr>
          <p:txBody>
            <a:bodyPr/>
            <a:lstStyle/>
            <a:p>
              <a:endParaRPr lang="en-US"/>
            </a:p>
          </p:txBody>
        </p:sp>
        <p:sp>
          <p:nvSpPr>
            <p:cNvPr id="77847" name="Freeform 37"/>
            <p:cNvSpPr>
              <a:spLocks/>
            </p:cNvSpPr>
            <p:nvPr/>
          </p:nvSpPr>
          <p:spPr bwMode="auto">
            <a:xfrm>
              <a:off x="19" y="3552"/>
              <a:ext cx="749" cy="184"/>
            </a:xfrm>
            <a:custGeom>
              <a:avLst/>
              <a:gdLst>
                <a:gd name="T0" fmla="*/ 0 w 501"/>
                <a:gd name="T1" fmla="*/ 162 h 163"/>
                <a:gd name="T2" fmla="*/ 251 w 501"/>
                <a:gd name="T3" fmla="*/ 0 h 163"/>
                <a:gd name="T4" fmla="*/ 501 w 501"/>
                <a:gd name="T5" fmla="*/ 163 h 163"/>
                <a:gd name="T6" fmla="*/ 0 60000 65536"/>
                <a:gd name="T7" fmla="*/ 0 60000 65536"/>
                <a:gd name="T8" fmla="*/ 0 60000 65536"/>
                <a:gd name="T9" fmla="*/ 0 w 501"/>
                <a:gd name="T10" fmla="*/ 0 h 163"/>
                <a:gd name="T11" fmla="*/ 501 w 501"/>
                <a:gd name="T12" fmla="*/ 163 h 163"/>
              </a:gdLst>
              <a:ahLst/>
              <a:cxnLst>
                <a:cxn ang="T6">
                  <a:pos x="T0" y="T1"/>
                </a:cxn>
                <a:cxn ang="T7">
                  <a:pos x="T2" y="T3"/>
                </a:cxn>
                <a:cxn ang="T8">
                  <a:pos x="T4" y="T5"/>
                </a:cxn>
              </a:cxnLst>
              <a:rect l="T9" t="T10" r="T11" b="T12"/>
              <a:pathLst>
                <a:path w="501" h="163">
                  <a:moveTo>
                    <a:pt x="0" y="162"/>
                  </a:moveTo>
                  <a:cubicBezTo>
                    <a:pt x="42" y="135"/>
                    <a:pt x="168" y="0"/>
                    <a:pt x="251" y="0"/>
                  </a:cubicBezTo>
                  <a:cubicBezTo>
                    <a:pt x="334" y="0"/>
                    <a:pt x="449" y="129"/>
                    <a:pt x="501" y="163"/>
                  </a:cubicBezTo>
                </a:path>
              </a:pathLst>
            </a:custGeom>
            <a:noFill/>
            <a:ln w="28575" cmpd="sng">
              <a:solidFill>
                <a:schemeClr val="tx1"/>
              </a:solidFill>
              <a:round/>
              <a:headEnd type="none" w="med" len="med"/>
              <a:tailEnd type="arrow" w="med" len="med"/>
            </a:ln>
          </p:spPr>
          <p:txBody>
            <a:bodyPr/>
            <a:lstStyle/>
            <a:p>
              <a:endParaRPr lang="en-US"/>
            </a:p>
          </p:txBody>
        </p:sp>
      </p:grpSp>
      <p:grpSp>
        <p:nvGrpSpPr>
          <p:cNvPr id="63533" name="Group 45"/>
          <p:cNvGrpSpPr>
            <a:grpSpLocks/>
          </p:cNvGrpSpPr>
          <p:nvPr/>
        </p:nvGrpSpPr>
        <p:grpSpPr bwMode="auto">
          <a:xfrm>
            <a:off x="52388" y="6248400"/>
            <a:ext cx="1263650" cy="157163"/>
            <a:chOff x="33" y="3936"/>
            <a:chExt cx="796" cy="99"/>
          </a:xfrm>
        </p:grpSpPr>
        <p:sp>
          <p:nvSpPr>
            <p:cNvPr id="77844" name="Freeform 42"/>
            <p:cNvSpPr>
              <a:spLocks/>
            </p:cNvSpPr>
            <p:nvPr/>
          </p:nvSpPr>
          <p:spPr bwMode="auto">
            <a:xfrm>
              <a:off x="33" y="3936"/>
              <a:ext cx="399" cy="94"/>
            </a:xfrm>
            <a:custGeom>
              <a:avLst/>
              <a:gdLst>
                <a:gd name="T0" fmla="*/ 0 w 501"/>
                <a:gd name="T1" fmla="*/ 162 h 163"/>
                <a:gd name="T2" fmla="*/ 251 w 501"/>
                <a:gd name="T3" fmla="*/ 0 h 163"/>
                <a:gd name="T4" fmla="*/ 501 w 501"/>
                <a:gd name="T5" fmla="*/ 163 h 163"/>
                <a:gd name="T6" fmla="*/ 0 60000 65536"/>
                <a:gd name="T7" fmla="*/ 0 60000 65536"/>
                <a:gd name="T8" fmla="*/ 0 60000 65536"/>
                <a:gd name="T9" fmla="*/ 0 w 501"/>
                <a:gd name="T10" fmla="*/ 0 h 163"/>
                <a:gd name="T11" fmla="*/ 501 w 501"/>
                <a:gd name="T12" fmla="*/ 163 h 163"/>
              </a:gdLst>
              <a:ahLst/>
              <a:cxnLst>
                <a:cxn ang="T6">
                  <a:pos x="T0" y="T1"/>
                </a:cxn>
                <a:cxn ang="T7">
                  <a:pos x="T2" y="T3"/>
                </a:cxn>
                <a:cxn ang="T8">
                  <a:pos x="T4" y="T5"/>
                </a:cxn>
              </a:cxnLst>
              <a:rect l="T9" t="T10" r="T11" b="T12"/>
              <a:pathLst>
                <a:path w="501" h="163">
                  <a:moveTo>
                    <a:pt x="0" y="162"/>
                  </a:moveTo>
                  <a:cubicBezTo>
                    <a:pt x="42" y="135"/>
                    <a:pt x="168" y="0"/>
                    <a:pt x="251" y="0"/>
                  </a:cubicBezTo>
                  <a:cubicBezTo>
                    <a:pt x="334" y="0"/>
                    <a:pt x="449" y="129"/>
                    <a:pt x="501" y="163"/>
                  </a:cubicBezTo>
                </a:path>
              </a:pathLst>
            </a:custGeom>
            <a:noFill/>
            <a:ln w="28575" cmpd="sng">
              <a:solidFill>
                <a:schemeClr val="tx1"/>
              </a:solidFill>
              <a:round/>
              <a:headEnd type="none" w="med" len="med"/>
              <a:tailEnd type="arrow" w="med" len="med"/>
            </a:ln>
          </p:spPr>
          <p:txBody>
            <a:bodyPr/>
            <a:lstStyle/>
            <a:p>
              <a:endParaRPr lang="en-US"/>
            </a:p>
          </p:txBody>
        </p:sp>
        <p:sp>
          <p:nvSpPr>
            <p:cNvPr id="77845" name="Freeform 44"/>
            <p:cNvSpPr>
              <a:spLocks/>
            </p:cNvSpPr>
            <p:nvPr/>
          </p:nvSpPr>
          <p:spPr bwMode="auto">
            <a:xfrm>
              <a:off x="430" y="3941"/>
              <a:ext cx="399" cy="94"/>
            </a:xfrm>
            <a:custGeom>
              <a:avLst/>
              <a:gdLst>
                <a:gd name="T0" fmla="*/ 0 w 501"/>
                <a:gd name="T1" fmla="*/ 162 h 163"/>
                <a:gd name="T2" fmla="*/ 251 w 501"/>
                <a:gd name="T3" fmla="*/ 0 h 163"/>
                <a:gd name="T4" fmla="*/ 501 w 501"/>
                <a:gd name="T5" fmla="*/ 163 h 163"/>
                <a:gd name="T6" fmla="*/ 0 60000 65536"/>
                <a:gd name="T7" fmla="*/ 0 60000 65536"/>
                <a:gd name="T8" fmla="*/ 0 60000 65536"/>
                <a:gd name="T9" fmla="*/ 0 w 501"/>
                <a:gd name="T10" fmla="*/ 0 h 163"/>
                <a:gd name="T11" fmla="*/ 501 w 501"/>
                <a:gd name="T12" fmla="*/ 163 h 163"/>
              </a:gdLst>
              <a:ahLst/>
              <a:cxnLst>
                <a:cxn ang="T6">
                  <a:pos x="T0" y="T1"/>
                </a:cxn>
                <a:cxn ang="T7">
                  <a:pos x="T2" y="T3"/>
                </a:cxn>
                <a:cxn ang="T8">
                  <a:pos x="T4" y="T5"/>
                </a:cxn>
              </a:cxnLst>
              <a:rect l="T9" t="T10" r="T11" b="T12"/>
              <a:pathLst>
                <a:path w="501" h="163">
                  <a:moveTo>
                    <a:pt x="0" y="162"/>
                  </a:moveTo>
                  <a:cubicBezTo>
                    <a:pt x="42" y="135"/>
                    <a:pt x="168" y="0"/>
                    <a:pt x="251" y="0"/>
                  </a:cubicBezTo>
                  <a:cubicBezTo>
                    <a:pt x="334" y="0"/>
                    <a:pt x="449" y="129"/>
                    <a:pt x="501" y="163"/>
                  </a:cubicBezTo>
                </a:path>
              </a:pathLst>
            </a:custGeom>
            <a:noFill/>
            <a:ln w="28575" cmpd="sng">
              <a:solidFill>
                <a:schemeClr val="tx1"/>
              </a:solidFill>
              <a:round/>
              <a:headEnd type="none" w="med" len="med"/>
              <a:tailEnd type="arrow" w="med" len="med"/>
            </a:ln>
          </p:spPr>
          <p:txBody>
            <a:bodyPr/>
            <a:lstStyle/>
            <a:p>
              <a:endParaRPr lang="en-US"/>
            </a:p>
          </p:txBody>
        </p:sp>
      </p:grpSp>
    </p:spTree>
    <p:extLst>
      <p:ext uri="{BB962C8B-B14F-4D97-AF65-F5344CB8AC3E}">
        <p14:creationId xmlns:p14="http://schemas.microsoft.com/office/powerpoint/2010/main" val="336009935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63523"/>
                                        </p:tgtEl>
                                        <p:attrNameLst>
                                          <p:attrName>style.visibility</p:attrName>
                                        </p:attrNameLst>
                                      </p:cBhvr>
                                      <p:to>
                                        <p:strVal val="visible"/>
                                      </p:to>
                                    </p:set>
                                    <p:anim calcmode="lin" valueType="num">
                                      <p:cBhvr additive="base">
                                        <p:cTn id="7" dur="500" fill="hold"/>
                                        <p:tgtEl>
                                          <p:spTgt spid="63523"/>
                                        </p:tgtEl>
                                        <p:attrNameLst>
                                          <p:attrName>ppt_x</p:attrName>
                                        </p:attrNameLst>
                                      </p:cBhvr>
                                      <p:tavLst>
                                        <p:tav tm="0">
                                          <p:val>
                                            <p:strVal val="0-#ppt_w/2"/>
                                          </p:val>
                                        </p:tav>
                                        <p:tav tm="100000">
                                          <p:val>
                                            <p:strVal val="#ppt_x"/>
                                          </p:val>
                                        </p:tav>
                                      </p:tavLst>
                                    </p:anim>
                                    <p:anim calcmode="lin" valueType="num">
                                      <p:cBhvr additive="base">
                                        <p:cTn id="8" dur="500" fill="hold"/>
                                        <p:tgtEl>
                                          <p:spTgt spid="63523"/>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8" fill="hold" nodeType="clickEffect">
                                  <p:stCondLst>
                                    <p:cond delay="0"/>
                                  </p:stCondLst>
                                  <p:childTnLst>
                                    <p:set>
                                      <p:cBhvr>
                                        <p:cTn id="12" dur="1" fill="hold">
                                          <p:stCondLst>
                                            <p:cond delay="0"/>
                                          </p:stCondLst>
                                        </p:cTn>
                                        <p:tgtEl>
                                          <p:spTgt spid="63534"/>
                                        </p:tgtEl>
                                        <p:attrNameLst>
                                          <p:attrName>style.visibility</p:attrName>
                                        </p:attrNameLst>
                                      </p:cBhvr>
                                      <p:to>
                                        <p:strVal val="visible"/>
                                      </p:to>
                                    </p:set>
                                    <p:anim calcmode="lin" valueType="num">
                                      <p:cBhvr additive="base">
                                        <p:cTn id="13" dur="500" fill="hold"/>
                                        <p:tgtEl>
                                          <p:spTgt spid="63534"/>
                                        </p:tgtEl>
                                        <p:attrNameLst>
                                          <p:attrName>ppt_x</p:attrName>
                                        </p:attrNameLst>
                                      </p:cBhvr>
                                      <p:tavLst>
                                        <p:tav tm="0">
                                          <p:val>
                                            <p:strVal val="0-#ppt_w/2"/>
                                          </p:val>
                                        </p:tav>
                                        <p:tav tm="100000">
                                          <p:val>
                                            <p:strVal val="#ppt_x"/>
                                          </p:val>
                                        </p:tav>
                                      </p:tavLst>
                                    </p:anim>
                                    <p:anim calcmode="lin" valueType="num">
                                      <p:cBhvr additive="base">
                                        <p:cTn id="14" dur="500" fill="hold"/>
                                        <p:tgtEl>
                                          <p:spTgt spid="63534"/>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63533"/>
                                        </p:tgtEl>
                                        <p:attrNameLst>
                                          <p:attrName>style.visibility</p:attrName>
                                        </p:attrNameLst>
                                      </p:cBhvr>
                                      <p:to>
                                        <p:strVal val="visible"/>
                                      </p:to>
                                    </p:set>
                                    <p:anim calcmode="lin" valueType="num">
                                      <p:cBhvr additive="base">
                                        <p:cTn id="19" dur="500" fill="hold"/>
                                        <p:tgtEl>
                                          <p:spTgt spid="63533"/>
                                        </p:tgtEl>
                                        <p:attrNameLst>
                                          <p:attrName>ppt_x</p:attrName>
                                        </p:attrNameLst>
                                      </p:cBhvr>
                                      <p:tavLst>
                                        <p:tav tm="0">
                                          <p:val>
                                            <p:strVal val="0-#ppt_w/2"/>
                                          </p:val>
                                        </p:tav>
                                        <p:tav tm="100000">
                                          <p:val>
                                            <p:strVal val="#ppt_x"/>
                                          </p:val>
                                        </p:tav>
                                      </p:tavLst>
                                    </p:anim>
                                    <p:anim calcmode="lin" valueType="num">
                                      <p:cBhvr additive="base">
                                        <p:cTn id="20" dur="500" fill="hold"/>
                                        <p:tgtEl>
                                          <p:spTgt spid="6353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Title 1"/>
          <p:cNvSpPr>
            <a:spLocks noGrp="1"/>
          </p:cNvSpPr>
          <p:nvPr>
            <p:ph type="title"/>
          </p:nvPr>
        </p:nvSpPr>
        <p:spPr/>
        <p:txBody>
          <a:bodyPr>
            <a:normAutofit fontScale="90000"/>
          </a:bodyPr>
          <a:lstStyle/>
          <a:p>
            <a:r>
              <a:rPr lang="en-US" smtClean="0"/>
              <a:t>Error Back-Propagation</a:t>
            </a:r>
          </a:p>
        </p:txBody>
      </p:sp>
      <p:sp>
        <p:nvSpPr>
          <p:cNvPr id="3" name="Slide Number Placeholder 2"/>
          <p:cNvSpPr>
            <a:spLocks noGrp="1"/>
          </p:cNvSpPr>
          <p:nvPr>
            <p:ph type="sldNum" sz="quarter" idx="12"/>
          </p:nvPr>
        </p:nvSpPr>
        <p:spPr/>
        <p:txBody>
          <a:bodyPr/>
          <a:lstStyle/>
          <a:p>
            <a:pPr>
              <a:defRPr/>
            </a:pPr>
            <a:fld id="{2E143379-DB86-48DA-BCC1-9CA9F45F0B32}" type="slidenum">
              <a:rPr lang="en-US"/>
              <a:pPr>
                <a:defRPr/>
              </a:pPr>
              <a:t>360</a:t>
            </a:fld>
            <a:endParaRPr lang="en-US"/>
          </a:p>
        </p:txBody>
      </p:sp>
      <p:pic>
        <p:nvPicPr>
          <p:cNvPr id="83971" name="Picture 3" descr="American-style_pool_table_diagram_(empty).png"/>
          <p:cNvPicPr>
            <a:picLocks noChangeAspect="1"/>
          </p:cNvPicPr>
          <p:nvPr/>
        </p:nvPicPr>
        <p:blipFill>
          <a:blip r:embed="rId2" cstate="print">
            <a:extLst>
              <a:ext uri="{28A0092B-C50C-407E-A947-70E740481C1C}">
                <a14:useLocalDpi xmlns:a14="http://schemas.microsoft.com/office/drawing/2010/main"/>
              </a:ext>
            </a:extLst>
          </a:blip>
          <a:srcRect/>
          <a:stretch>
            <a:fillRect/>
          </a:stretch>
        </p:blipFill>
        <p:spPr bwMode="auto">
          <a:xfrm>
            <a:off x="373063" y="2522538"/>
            <a:ext cx="5146675" cy="2844800"/>
          </a:xfrm>
          <a:prstGeom prst="rect">
            <a:avLst/>
          </a:prstGeom>
          <a:noFill/>
          <a:ln w="9525">
            <a:noFill/>
            <a:miter lim="800000"/>
            <a:headEnd/>
            <a:tailEnd/>
          </a:ln>
        </p:spPr>
      </p:pic>
      <p:pic>
        <p:nvPicPr>
          <p:cNvPr id="83972" name="Picture 4" descr="C:\Users\ves\AppData\Local\Microsoft\Windows\Temporary Internet Files\Content.IE5\4G6Z4494\MC900437063[1].png"/>
          <p:cNvPicPr>
            <a:picLocks noChangeAspect="1" noChangeArrowheads="1"/>
          </p:cNvPicPr>
          <p:nvPr/>
        </p:nvPicPr>
        <p:blipFill>
          <a:blip r:embed="rId3"/>
          <a:srcRect/>
          <a:stretch>
            <a:fillRect/>
          </a:stretch>
        </p:blipFill>
        <p:spPr bwMode="auto">
          <a:xfrm>
            <a:off x="2057400" y="3429000"/>
            <a:ext cx="533400" cy="533400"/>
          </a:xfrm>
          <a:prstGeom prst="rect">
            <a:avLst/>
          </a:prstGeom>
          <a:noFill/>
          <a:ln w="9525">
            <a:noFill/>
            <a:miter lim="800000"/>
            <a:headEnd/>
            <a:tailEnd/>
          </a:ln>
        </p:spPr>
      </p:pic>
      <p:pic>
        <p:nvPicPr>
          <p:cNvPr id="83973" name="Picture 15" descr="C:\Users\ves\AppData\Local\Microsoft\Windows\Temporary Internet Files\Content.IE5\I92O513V\MC900437065[1].png"/>
          <p:cNvPicPr>
            <a:picLocks noChangeAspect="1" noChangeArrowheads="1"/>
          </p:cNvPicPr>
          <p:nvPr/>
        </p:nvPicPr>
        <p:blipFill>
          <a:blip r:embed="rId4"/>
          <a:srcRect/>
          <a:stretch>
            <a:fillRect/>
          </a:stretch>
        </p:blipFill>
        <p:spPr bwMode="auto">
          <a:xfrm>
            <a:off x="3632200" y="3571875"/>
            <a:ext cx="482600" cy="482600"/>
          </a:xfrm>
          <a:prstGeom prst="rect">
            <a:avLst/>
          </a:prstGeom>
          <a:noFill/>
          <a:ln w="9525">
            <a:noFill/>
            <a:miter lim="800000"/>
            <a:headEnd/>
            <a:tailEnd/>
          </a:ln>
        </p:spPr>
      </p:pic>
      <p:pic>
        <p:nvPicPr>
          <p:cNvPr id="83974" name="Picture 16" descr="C:\Users\ves\AppData\Local\Microsoft\Windows\Temporary Internet Files\Content.IE5\4G6Z4494\MC900437057[1].png"/>
          <p:cNvPicPr>
            <a:picLocks noChangeAspect="1" noChangeArrowheads="1"/>
          </p:cNvPicPr>
          <p:nvPr/>
        </p:nvPicPr>
        <p:blipFill>
          <a:blip r:embed="rId5"/>
          <a:srcRect/>
          <a:stretch>
            <a:fillRect/>
          </a:stretch>
        </p:blipFill>
        <p:spPr bwMode="auto">
          <a:xfrm>
            <a:off x="2971800" y="3581400"/>
            <a:ext cx="533400" cy="533400"/>
          </a:xfrm>
          <a:prstGeom prst="rect">
            <a:avLst/>
          </a:prstGeom>
          <a:noFill/>
          <a:ln w="9525">
            <a:noFill/>
            <a:miter lim="800000"/>
            <a:headEnd/>
            <a:tailEnd/>
          </a:ln>
        </p:spPr>
      </p:pic>
      <p:pic>
        <p:nvPicPr>
          <p:cNvPr id="83975" name="Picture 17" descr="C:\Users\ves\AppData\Local\Microsoft\Windows\Temporary Internet Files\Content.IE5\SHL4N8V3\MC900437062[1].png"/>
          <p:cNvPicPr>
            <a:picLocks noChangeAspect="1" noChangeArrowheads="1"/>
          </p:cNvPicPr>
          <p:nvPr/>
        </p:nvPicPr>
        <p:blipFill>
          <a:blip r:embed="rId6"/>
          <a:srcRect/>
          <a:stretch>
            <a:fillRect/>
          </a:stretch>
        </p:blipFill>
        <p:spPr bwMode="auto">
          <a:xfrm>
            <a:off x="1219200" y="4267200"/>
            <a:ext cx="533400" cy="533400"/>
          </a:xfrm>
          <a:prstGeom prst="rect">
            <a:avLst/>
          </a:prstGeom>
          <a:noFill/>
          <a:ln w="9525">
            <a:noFill/>
            <a:miter lim="800000"/>
            <a:headEnd/>
            <a:tailEnd/>
          </a:ln>
        </p:spPr>
      </p:pic>
      <p:pic>
        <p:nvPicPr>
          <p:cNvPr id="83976" name="Picture 18" descr="C:\Users\ves\AppData\Local\Microsoft\Windows\Temporary Internet Files\Content.IE5\I92O513V\MC900437056[1].png"/>
          <p:cNvPicPr>
            <a:picLocks noChangeAspect="1" noChangeArrowheads="1"/>
          </p:cNvPicPr>
          <p:nvPr/>
        </p:nvPicPr>
        <p:blipFill>
          <a:blip r:embed="rId7"/>
          <a:srcRect/>
          <a:stretch>
            <a:fillRect/>
          </a:stretch>
        </p:blipFill>
        <p:spPr bwMode="auto">
          <a:xfrm>
            <a:off x="2133600" y="4114800"/>
            <a:ext cx="573088" cy="573088"/>
          </a:xfrm>
          <a:prstGeom prst="rect">
            <a:avLst/>
          </a:prstGeom>
          <a:noFill/>
          <a:ln w="9525">
            <a:noFill/>
            <a:miter lim="800000"/>
            <a:headEnd/>
            <a:tailEnd/>
          </a:ln>
        </p:spPr>
      </p:pic>
      <p:cxnSp>
        <p:nvCxnSpPr>
          <p:cNvPr id="25" name="Straight Connector 24"/>
          <p:cNvCxnSpPr/>
          <p:nvPr/>
        </p:nvCxnSpPr>
        <p:spPr>
          <a:xfrm flipH="1" flipV="1">
            <a:off x="4191000" y="4038600"/>
            <a:ext cx="2209800" cy="1371600"/>
          </a:xfrm>
          <a:prstGeom prst="line">
            <a:avLst/>
          </a:prstGeom>
          <a:ln w="50800"/>
        </p:spPr>
        <p:style>
          <a:lnRef idx="3">
            <a:schemeClr val="accent6"/>
          </a:lnRef>
          <a:fillRef idx="0">
            <a:schemeClr val="accent6"/>
          </a:fillRef>
          <a:effectRef idx="2">
            <a:schemeClr val="accent6"/>
          </a:effectRef>
          <a:fontRef idx="minor">
            <a:schemeClr val="tx1"/>
          </a:fontRef>
        </p:style>
      </p:cxnSp>
      <p:grpSp>
        <p:nvGrpSpPr>
          <p:cNvPr id="14" name="Group 13"/>
          <p:cNvGrpSpPr>
            <a:grpSpLocks/>
          </p:cNvGrpSpPr>
          <p:nvPr/>
        </p:nvGrpSpPr>
        <p:grpSpPr bwMode="auto">
          <a:xfrm>
            <a:off x="228600" y="5181600"/>
            <a:ext cx="457200" cy="1147643"/>
            <a:chOff x="228600" y="5181600"/>
            <a:chExt cx="457006" cy="1147345"/>
          </a:xfrm>
        </p:grpSpPr>
        <p:sp>
          <p:nvSpPr>
            <p:cNvPr id="83986" name="TextBox 10"/>
            <p:cNvSpPr txBox="1">
              <a:spLocks noChangeArrowheads="1"/>
            </p:cNvSpPr>
            <p:nvPr/>
          </p:nvSpPr>
          <p:spPr bwMode="auto">
            <a:xfrm>
              <a:off x="228600" y="5867400"/>
              <a:ext cx="453777" cy="461545"/>
            </a:xfrm>
            <a:prstGeom prst="rect">
              <a:avLst/>
            </a:prstGeom>
            <a:noFill/>
            <a:ln w="9525">
              <a:noFill/>
              <a:miter lim="800000"/>
              <a:headEnd/>
              <a:tailEnd/>
            </a:ln>
          </p:spPr>
          <p:txBody>
            <a:bodyPr wrap="none">
              <a:spAutoFit/>
            </a:bodyPr>
            <a:lstStyle/>
            <a:p>
              <a:r>
                <a:rPr lang="en-US" sz="2400" dirty="0" smtClean="0">
                  <a:latin typeface="Times New Roman"/>
                  <a:cs typeface="Times New Roman"/>
                </a:rPr>
                <a:t>y</a:t>
              </a:r>
              <a:r>
                <a:rPr lang="en-US" sz="2400" baseline="-25000" dirty="0" smtClean="0">
                  <a:latin typeface="Times New Roman"/>
                  <a:cs typeface="Times New Roman"/>
                </a:rPr>
                <a:t>3</a:t>
              </a:r>
              <a:endParaRPr lang="en-US" sz="2400" dirty="0">
                <a:latin typeface="Times New Roman"/>
                <a:cs typeface="Times New Roman"/>
              </a:endParaRPr>
            </a:p>
          </p:txBody>
        </p:sp>
        <p:cxnSp>
          <p:nvCxnSpPr>
            <p:cNvPr id="13" name="Straight Connector 12"/>
            <p:cNvCxnSpPr>
              <a:stCxn id="83986" idx="0"/>
            </p:cNvCxnSpPr>
            <p:nvPr/>
          </p:nvCxnSpPr>
          <p:spPr>
            <a:xfrm flipV="1">
              <a:off x="455489" y="5181600"/>
              <a:ext cx="230117" cy="685800"/>
            </a:xfrm>
            <a:prstGeom prst="line">
              <a:avLst/>
            </a:prstGeom>
            <a:ln>
              <a:prstDash val="dash"/>
            </a:ln>
          </p:spPr>
          <p:style>
            <a:lnRef idx="3">
              <a:schemeClr val="dk1"/>
            </a:lnRef>
            <a:fillRef idx="0">
              <a:schemeClr val="dk1"/>
            </a:fillRef>
            <a:effectRef idx="2">
              <a:schemeClr val="dk1"/>
            </a:effectRef>
            <a:fontRef idx="minor">
              <a:schemeClr val="tx1"/>
            </a:fontRef>
          </p:style>
        </p:cxnSp>
      </p:grpSp>
      <p:grpSp>
        <p:nvGrpSpPr>
          <p:cNvPr id="15" name="Group 14"/>
          <p:cNvGrpSpPr>
            <a:grpSpLocks/>
          </p:cNvGrpSpPr>
          <p:nvPr/>
        </p:nvGrpSpPr>
        <p:grpSpPr bwMode="auto">
          <a:xfrm>
            <a:off x="533400" y="1905000"/>
            <a:ext cx="1927797" cy="2590800"/>
            <a:chOff x="228600" y="5867400"/>
            <a:chExt cx="1927664" cy="2590800"/>
          </a:xfrm>
        </p:grpSpPr>
        <p:sp>
          <p:nvSpPr>
            <p:cNvPr id="83984" name="TextBox 15"/>
            <p:cNvSpPr txBox="1">
              <a:spLocks noChangeArrowheads="1"/>
            </p:cNvSpPr>
            <p:nvPr/>
          </p:nvSpPr>
          <p:spPr bwMode="auto">
            <a:xfrm>
              <a:off x="228600" y="5867400"/>
              <a:ext cx="1927664" cy="461665"/>
            </a:xfrm>
            <a:prstGeom prst="rect">
              <a:avLst/>
            </a:prstGeom>
            <a:noFill/>
            <a:ln w="9525">
              <a:noFill/>
              <a:miter lim="800000"/>
              <a:headEnd/>
              <a:tailEnd/>
            </a:ln>
          </p:spPr>
          <p:txBody>
            <a:bodyPr wrap="none">
              <a:spAutoFit/>
            </a:bodyPr>
            <a:lstStyle/>
            <a:p>
              <a:r>
                <a:rPr lang="en-US" sz="2400" dirty="0">
                  <a:latin typeface="Times New Roman"/>
                  <a:cs typeface="Times New Roman"/>
                </a:rPr>
                <a:t>P</a:t>
              </a:r>
              <a:r>
                <a:rPr lang="en-US" sz="2400" dirty="0" smtClean="0">
                  <a:latin typeface="Times New Roman"/>
                  <a:cs typeface="Times New Roman"/>
                </a:rPr>
                <a:t>(y</a:t>
              </a:r>
              <a:r>
                <a:rPr lang="en-US" sz="2400" baseline="-25000" dirty="0" smtClean="0">
                  <a:latin typeface="Times New Roman"/>
                  <a:cs typeface="Times New Roman"/>
                </a:rPr>
                <a:t>3</a:t>
              </a:r>
              <a:r>
                <a:rPr lang="en-US" sz="2400" dirty="0" smtClean="0">
                  <a:latin typeface="Times New Roman"/>
                  <a:cs typeface="Times New Roman"/>
                </a:rPr>
                <a:t>=</a:t>
              </a:r>
              <a:r>
                <a:rPr lang="en-US" sz="2400" dirty="0" err="1" smtClean="0">
                  <a:latin typeface="Rockwell"/>
                  <a:cs typeface="Rockwell"/>
                </a:rPr>
                <a:t>noun</a:t>
              </a:r>
              <a:r>
                <a:rPr lang="en-US" sz="2400" dirty="0" err="1" smtClean="0">
                  <a:latin typeface="Times New Roman"/>
                  <a:cs typeface="Times New Roman"/>
                </a:rPr>
                <a:t>|</a:t>
              </a:r>
              <a:r>
                <a:rPr lang="en-US" sz="2400" b="1" dirty="0" err="1">
                  <a:latin typeface="Times New Roman"/>
                  <a:cs typeface="Times New Roman"/>
                </a:rPr>
                <a:t>x</a:t>
              </a:r>
              <a:r>
                <a:rPr lang="en-US" sz="2400" dirty="0">
                  <a:latin typeface="Times New Roman"/>
                  <a:cs typeface="Times New Roman"/>
                </a:rPr>
                <a:t>)</a:t>
              </a:r>
            </a:p>
          </p:txBody>
        </p:sp>
        <p:cxnSp>
          <p:nvCxnSpPr>
            <p:cNvPr id="17" name="Straight Connector 16"/>
            <p:cNvCxnSpPr>
              <a:stCxn id="83984" idx="2"/>
            </p:cNvCxnSpPr>
            <p:nvPr/>
          </p:nvCxnSpPr>
          <p:spPr>
            <a:xfrm>
              <a:off x="1192432" y="6329065"/>
              <a:ext cx="26701" cy="2129135"/>
            </a:xfrm>
            <a:prstGeom prst="line">
              <a:avLst/>
            </a:prstGeom>
            <a:ln>
              <a:prstDash val="dash"/>
            </a:ln>
          </p:spPr>
          <p:style>
            <a:lnRef idx="3">
              <a:schemeClr val="dk1"/>
            </a:lnRef>
            <a:fillRef idx="0">
              <a:schemeClr val="dk1"/>
            </a:fillRef>
            <a:effectRef idx="2">
              <a:schemeClr val="dk1"/>
            </a:effectRef>
            <a:fontRef idx="minor">
              <a:schemeClr val="tx1"/>
            </a:fontRef>
          </p:style>
        </p:cxnSp>
      </p:grpSp>
      <p:grpSp>
        <p:nvGrpSpPr>
          <p:cNvPr id="22" name="Group 21"/>
          <p:cNvGrpSpPr>
            <a:grpSpLocks/>
          </p:cNvGrpSpPr>
          <p:nvPr/>
        </p:nvGrpSpPr>
        <p:grpSpPr bwMode="auto">
          <a:xfrm>
            <a:off x="2362200" y="3733799"/>
            <a:ext cx="4953000" cy="2233604"/>
            <a:chOff x="-533400" y="5486401"/>
            <a:chExt cx="4854591" cy="1536850"/>
          </a:xfrm>
        </p:grpSpPr>
        <p:sp>
          <p:nvSpPr>
            <p:cNvPr id="83982" name="TextBox 22"/>
            <p:cNvSpPr txBox="1">
              <a:spLocks noChangeArrowheads="1"/>
            </p:cNvSpPr>
            <p:nvPr/>
          </p:nvSpPr>
          <p:spPr bwMode="auto">
            <a:xfrm>
              <a:off x="304800" y="6705599"/>
              <a:ext cx="4016391" cy="317652"/>
            </a:xfrm>
            <a:prstGeom prst="rect">
              <a:avLst/>
            </a:prstGeom>
            <a:noFill/>
            <a:ln w="9525">
              <a:noFill/>
              <a:miter lim="800000"/>
              <a:headEnd/>
              <a:tailEnd/>
            </a:ln>
          </p:spPr>
          <p:txBody>
            <a:bodyPr>
              <a:spAutoFit/>
            </a:bodyPr>
            <a:lstStyle/>
            <a:p>
              <a:r>
                <a:rPr lang="en-US" sz="2400" dirty="0" smtClean="0">
                  <a:latin typeface="Times New Roman"/>
                  <a:ea typeface="Lucida Grande"/>
                  <a:cs typeface="Times New Roman"/>
                </a:rPr>
                <a:t>μ</a:t>
              </a:r>
              <a:r>
                <a:rPr lang="en-US" sz="2400" dirty="0" smtClean="0">
                  <a:latin typeface="Times New Roman"/>
                  <a:cs typeface="Times New Roman"/>
                </a:rPr>
                <a:t>(</a:t>
              </a:r>
              <a:r>
                <a:rPr lang="en-US" sz="2400" dirty="0">
                  <a:latin typeface="Times New Roman"/>
                  <a:cs typeface="Times New Roman"/>
                </a:rPr>
                <a:t>y</a:t>
              </a:r>
              <a:r>
                <a:rPr lang="en-US" sz="2400" baseline="-25000" dirty="0">
                  <a:latin typeface="Times New Roman"/>
                  <a:cs typeface="Times New Roman"/>
                </a:rPr>
                <a:t>1</a:t>
              </a:r>
              <a:r>
                <a:rPr lang="en-US" sz="2400" dirty="0">
                  <a:latin typeface="Times New Roman"/>
                  <a:cs typeface="Times New Roman"/>
                  <a:sym typeface="Symbol" pitchFamily="18" charset="2"/>
                </a:rPr>
                <a:t></a:t>
              </a:r>
              <a:r>
                <a:rPr lang="en-US" sz="2400" dirty="0">
                  <a:latin typeface="Times New Roman"/>
                  <a:cs typeface="Times New Roman"/>
                </a:rPr>
                <a:t>y</a:t>
              </a:r>
              <a:r>
                <a:rPr lang="en-US" sz="2400" baseline="-25000" dirty="0">
                  <a:latin typeface="Times New Roman"/>
                  <a:cs typeface="Times New Roman"/>
                </a:rPr>
                <a:t>2</a:t>
              </a:r>
              <a:r>
                <a:rPr lang="en-US" sz="2400" dirty="0">
                  <a:latin typeface="Times New Roman"/>
                  <a:cs typeface="Times New Roman"/>
                </a:rPr>
                <a:t>)</a:t>
              </a:r>
              <a:r>
                <a:rPr lang="en-US" sz="2400" dirty="0" smtClean="0">
                  <a:latin typeface="Times New Roman"/>
                  <a:cs typeface="Times New Roman"/>
                </a:rPr>
                <a:t>=</a:t>
              </a:r>
              <a:r>
                <a:rPr lang="en-US" sz="2400" dirty="0" smtClean="0">
                  <a:latin typeface="Times New Roman"/>
                  <a:ea typeface="Lucida Grande"/>
                  <a:cs typeface="Times New Roman"/>
                </a:rPr>
                <a:t>μ</a:t>
              </a:r>
              <a:r>
                <a:rPr lang="en-US" sz="2400" dirty="0" smtClean="0">
                  <a:latin typeface="Times New Roman"/>
                  <a:cs typeface="Times New Roman"/>
                </a:rPr>
                <a:t>(</a:t>
              </a:r>
              <a:r>
                <a:rPr lang="en-US" sz="2400" dirty="0">
                  <a:latin typeface="Times New Roman"/>
                  <a:cs typeface="Times New Roman"/>
                </a:rPr>
                <a:t>y</a:t>
              </a:r>
              <a:r>
                <a:rPr lang="en-US" sz="2400" baseline="-25000" dirty="0">
                  <a:latin typeface="Times New Roman"/>
                  <a:cs typeface="Times New Roman"/>
                </a:rPr>
                <a:t>3</a:t>
              </a:r>
              <a:r>
                <a:rPr lang="en-US" sz="2400" dirty="0">
                  <a:latin typeface="Times New Roman"/>
                  <a:cs typeface="Times New Roman"/>
                  <a:sym typeface="Symbol" pitchFamily="18" charset="2"/>
                </a:rPr>
                <a:t></a:t>
              </a:r>
              <a:r>
                <a:rPr lang="en-US" sz="2400" dirty="0">
                  <a:latin typeface="Times New Roman"/>
                  <a:cs typeface="Times New Roman"/>
                </a:rPr>
                <a:t>y</a:t>
              </a:r>
              <a:r>
                <a:rPr lang="en-US" sz="2400" baseline="-25000" dirty="0">
                  <a:latin typeface="Times New Roman"/>
                  <a:cs typeface="Times New Roman"/>
                </a:rPr>
                <a:t>1</a:t>
              </a:r>
              <a:r>
                <a:rPr lang="en-US" sz="2400" dirty="0">
                  <a:latin typeface="Times New Roman"/>
                  <a:cs typeface="Times New Roman"/>
                </a:rPr>
                <a:t>)</a:t>
              </a:r>
              <a:r>
                <a:rPr lang="en-US" sz="2400" dirty="0" smtClean="0">
                  <a:latin typeface="Times New Roman"/>
                  <a:cs typeface="Times New Roman"/>
                </a:rPr>
                <a:t>*</a:t>
              </a:r>
              <a:r>
                <a:rPr lang="en-US" sz="2400" dirty="0" smtClean="0">
                  <a:latin typeface="Times New Roman"/>
                  <a:ea typeface="Lucida Grande"/>
                  <a:cs typeface="Times New Roman"/>
                </a:rPr>
                <a:t>μ</a:t>
              </a:r>
              <a:r>
                <a:rPr lang="en-US" sz="2400" dirty="0" smtClean="0">
                  <a:latin typeface="Times New Roman"/>
                  <a:cs typeface="Times New Roman"/>
                </a:rPr>
                <a:t>(</a:t>
              </a:r>
              <a:r>
                <a:rPr lang="en-US" sz="2400" dirty="0">
                  <a:latin typeface="Times New Roman"/>
                  <a:cs typeface="Times New Roman"/>
                </a:rPr>
                <a:t>y</a:t>
              </a:r>
              <a:r>
                <a:rPr lang="en-US" sz="2400" baseline="-25000" dirty="0">
                  <a:latin typeface="Times New Roman"/>
                  <a:cs typeface="Times New Roman"/>
                </a:rPr>
                <a:t>4</a:t>
              </a:r>
              <a:r>
                <a:rPr lang="en-US" sz="2400" dirty="0">
                  <a:latin typeface="Times New Roman"/>
                  <a:cs typeface="Times New Roman"/>
                  <a:sym typeface="Symbol" pitchFamily="18" charset="2"/>
                </a:rPr>
                <a:t></a:t>
              </a:r>
              <a:r>
                <a:rPr lang="en-US" sz="2400" dirty="0">
                  <a:latin typeface="Times New Roman"/>
                  <a:cs typeface="Times New Roman"/>
                </a:rPr>
                <a:t>y</a:t>
              </a:r>
              <a:r>
                <a:rPr lang="en-US" sz="2400" baseline="-25000" dirty="0">
                  <a:latin typeface="Times New Roman"/>
                  <a:cs typeface="Times New Roman"/>
                </a:rPr>
                <a:t>1</a:t>
              </a:r>
              <a:r>
                <a:rPr lang="en-US" sz="2400" dirty="0">
                  <a:latin typeface="Times New Roman"/>
                  <a:cs typeface="Times New Roman"/>
                </a:rPr>
                <a:t>)</a:t>
              </a:r>
            </a:p>
          </p:txBody>
        </p:sp>
        <p:cxnSp>
          <p:nvCxnSpPr>
            <p:cNvPr id="24" name="Straight Connector 23"/>
            <p:cNvCxnSpPr>
              <a:stCxn id="83982" idx="0"/>
            </p:cNvCxnSpPr>
            <p:nvPr/>
          </p:nvCxnSpPr>
          <p:spPr>
            <a:xfrm flipH="1" flipV="1">
              <a:off x="-533400" y="5486401"/>
              <a:ext cx="2846396" cy="1219198"/>
            </a:xfrm>
            <a:prstGeom prst="line">
              <a:avLst/>
            </a:prstGeom>
            <a:ln>
              <a:prstDash val="dash"/>
            </a:ln>
          </p:spPr>
          <p:style>
            <a:lnRef idx="3">
              <a:schemeClr val="dk1"/>
            </a:lnRef>
            <a:fillRef idx="0">
              <a:schemeClr val="dk1"/>
            </a:fillRef>
            <a:effectRef idx="2">
              <a:schemeClr val="dk1"/>
            </a:effectRef>
            <a:fontRef idx="minor">
              <a:schemeClr val="tx1"/>
            </a:fontRef>
          </p:style>
        </p:cxnSp>
      </p:grpSp>
      <p:sp>
        <p:nvSpPr>
          <p:cNvPr id="34" name="TextBox 33"/>
          <p:cNvSpPr txBox="1">
            <a:spLocks noChangeArrowheads="1"/>
          </p:cNvSpPr>
          <p:nvPr/>
        </p:nvSpPr>
        <p:spPr bwMode="auto">
          <a:xfrm>
            <a:off x="5562600" y="4724400"/>
            <a:ext cx="4097338" cy="708025"/>
          </a:xfrm>
          <a:prstGeom prst="rect">
            <a:avLst/>
          </a:prstGeom>
          <a:noFill/>
          <a:ln w="9525">
            <a:noFill/>
            <a:miter lim="800000"/>
            <a:headEnd/>
            <a:tailEnd/>
          </a:ln>
        </p:spPr>
        <p:txBody>
          <a:bodyPr>
            <a:spAutoFit/>
          </a:bodyPr>
          <a:lstStyle/>
          <a:p>
            <a:r>
              <a:rPr lang="el-GR" sz="4000">
                <a:latin typeface="Cambria" pitchFamily="18" charset="0"/>
                <a:sym typeface="Symbol" pitchFamily="18" charset="2"/>
              </a:rPr>
              <a:t>ϴ</a:t>
            </a:r>
            <a:endParaRPr lang="en-US" sz="2400">
              <a:latin typeface="Gill Sans MT" pitchFamily="34" charset="0"/>
            </a:endParaRPr>
          </a:p>
        </p:txBody>
      </p:sp>
      <p:sp>
        <p:nvSpPr>
          <p:cNvPr id="21" name="TextBox 20"/>
          <p:cNvSpPr txBox="1"/>
          <p:nvPr/>
        </p:nvSpPr>
        <p:spPr>
          <a:xfrm>
            <a:off x="-1" y="6446664"/>
            <a:ext cx="4160115" cy="411336"/>
          </a:xfrm>
          <a:prstGeom prst="rect">
            <a:avLst/>
          </a:prstGeom>
          <a:solidFill>
            <a:schemeClr val="accent6">
              <a:lumMod val="60000"/>
              <a:lumOff val="40000"/>
            </a:schemeClr>
          </a:solidFill>
        </p:spPr>
        <p:txBody>
          <a:bodyPr wrap="square" rtlCol="0" anchor="ctr">
            <a:noAutofit/>
          </a:bodyPr>
          <a:lstStyle/>
          <a:p>
            <a:r>
              <a:rPr lang="en-US" dirty="0" smtClean="0"/>
              <a:t>Slide from (</a:t>
            </a:r>
            <a:r>
              <a:rPr lang="en-US" dirty="0" err="1" smtClean="0"/>
              <a:t>Stoyanov</a:t>
            </a:r>
            <a:r>
              <a:rPr lang="en-US" dirty="0" smtClean="0"/>
              <a:t> &amp; Eisner, 2012)</a:t>
            </a:r>
          </a:p>
        </p:txBody>
      </p:sp>
    </p:spTree>
    <p:extLst>
      <p:ext uri="{BB962C8B-B14F-4D97-AF65-F5344CB8AC3E}">
        <p14:creationId xmlns:p14="http://schemas.microsoft.com/office/powerpoint/2010/main" val="3452036426"/>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4"/>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15"/>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22"/>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 grpId="0"/>
    </p:bldLst>
  </p:timing>
</p:sld>
</file>

<file path=ppt/slides/slide3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4993" name="Title 1"/>
          <p:cNvSpPr>
            <a:spLocks noGrp="1"/>
          </p:cNvSpPr>
          <p:nvPr>
            <p:ph type="title"/>
          </p:nvPr>
        </p:nvSpPr>
        <p:spPr/>
        <p:txBody>
          <a:bodyPr>
            <a:normAutofit fontScale="90000"/>
          </a:bodyPr>
          <a:lstStyle/>
          <a:p>
            <a:r>
              <a:rPr lang="en-US" smtClean="0"/>
              <a:t>Error Back-Propagation</a:t>
            </a:r>
          </a:p>
        </p:txBody>
      </p:sp>
      <p:sp>
        <p:nvSpPr>
          <p:cNvPr id="84994" name="Content Placeholder 2"/>
          <p:cNvSpPr>
            <a:spLocks noGrp="1"/>
          </p:cNvSpPr>
          <p:nvPr>
            <p:ph idx="1"/>
          </p:nvPr>
        </p:nvSpPr>
        <p:spPr/>
        <p:txBody>
          <a:bodyPr/>
          <a:lstStyle/>
          <a:p>
            <a:r>
              <a:rPr lang="en-US" dirty="0" smtClean="0"/>
              <a:t>Applying the chain rule of differentiation over and over.</a:t>
            </a:r>
          </a:p>
          <a:p>
            <a:r>
              <a:rPr lang="en-US" dirty="0" smtClean="0"/>
              <a:t>Forward pass:</a:t>
            </a:r>
          </a:p>
          <a:p>
            <a:pPr lvl="1"/>
            <a:r>
              <a:rPr lang="en-US" dirty="0" smtClean="0"/>
              <a:t>Regular computation (inference + decoding) in the model (+ remember intermediate quantities).</a:t>
            </a:r>
          </a:p>
          <a:p>
            <a:r>
              <a:rPr lang="en-US" dirty="0" smtClean="0"/>
              <a:t>Backward pass:</a:t>
            </a:r>
          </a:p>
          <a:p>
            <a:pPr lvl="1"/>
            <a:r>
              <a:rPr lang="en-US" dirty="0" smtClean="0"/>
              <a:t>Replay the forward pass in reverse, computing gradients.</a:t>
            </a:r>
          </a:p>
        </p:txBody>
      </p:sp>
      <p:sp>
        <p:nvSpPr>
          <p:cNvPr id="5" name="Slide Number Placeholder 4"/>
          <p:cNvSpPr>
            <a:spLocks noGrp="1"/>
          </p:cNvSpPr>
          <p:nvPr>
            <p:ph type="sldNum" sz="quarter" idx="12"/>
          </p:nvPr>
        </p:nvSpPr>
        <p:spPr/>
        <p:txBody>
          <a:bodyPr/>
          <a:lstStyle/>
          <a:p>
            <a:pPr>
              <a:defRPr/>
            </a:pPr>
            <a:fld id="{ACBD2EC9-5E57-4FF7-8EAA-A91AB41566BD}" type="slidenum">
              <a:rPr lang="en-US"/>
              <a:pPr>
                <a:defRPr/>
              </a:pPr>
              <a:t>361</a:t>
            </a:fld>
            <a:endParaRPr lang="en-US"/>
          </a:p>
        </p:txBody>
      </p:sp>
    </p:spTree>
    <p:extLst>
      <p:ext uri="{BB962C8B-B14F-4D97-AF65-F5344CB8AC3E}">
        <p14:creationId xmlns:p14="http://schemas.microsoft.com/office/powerpoint/2010/main" val="1817433839"/>
      </p:ext>
    </p:extLst>
  </p:cSld>
  <p:clrMapOvr>
    <a:masterClrMapping/>
  </p:clrMapOvr>
  <p:timing>
    <p:tnLst>
      <p:par>
        <p:cTn xmlns:p14="http://schemas.microsoft.com/office/powerpoint/2010/main" id="1" dur="indefinite" restart="never" nodeType="tmRoot"/>
      </p:par>
    </p:tnLst>
  </p:timing>
</p:sld>
</file>

<file path=ppt/slides/slide3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Background: </a:t>
            </a:r>
            <a:r>
              <a:rPr lang="en-US" dirty="0" err="1" smtClean="0"/>
              <a:t>Backprop</a:t>
            </a:r>
            <a:r>
              <a:rPr lang="en-US" dirty="0"/>
              <a:t> </a:t>
            </a:r>
            <a:r>
              <a:rPr lang="en-US" dirty="0" smtClean="0"/>
              <a:t>through time</a:t>
            </a:r>
            <a:endParaRPr lang="en-US" dirty="0"/>
          </a:p>
        </p:txBody>
      </p:sp>
      <p:sp>
        <p:nvSpPr>
          <p:cNvPr id="3" name="Content Placeholder 2"/>
          <p:cNvSpPr>
            <a:spLocks noGrp="1"/>
          </p:cNvSpPr>
          <p:nvPr>
            <p:ph sz="half" idx="1"/>
          </p:nvPr>
        </p:nvSpPr>
        <p:spPr>
          <a:xfrm>
            <a:off x="457200" y="1189993"/>
            <a:ext cx="3146956" cy="4762116"/>
          </a:xfrm>
          <a:ln>
            <a:solidFill>
              <a:srgbClr val="000000"/>
            </a:solidFill>
          </a:ln>
        </p:spPr>
        <p:txBody>
          <a:bodyPr>
            <a:normAutofit fontScale="92500" lnSpcReduction="20000"/>
          </a:bodyPr>
          <a:lstStyle/>
          <a:p>
            <a:pPr marL="0" indent="0">
              <a:buNone/>
            </a:pPr>
            <a:r>
              <a:rPr lang="en-US" b="1" dirty="0" smtClean="0"/>
              <a:t>Recurrent neural network:</a:t>
            </a:r>
          </a:p>
          <a:p>
            <a:endParaRPr lang="en-US" dirty="0" smtClean="0"/>
          </a:p>
        </p:txBody>
      </p:sp>
      <p:sp>
        <p:nvSpPr>
          <p:cNvPr id="8" name="Text Placeholder 7"/>
          <p:cNvSpPr>
            <a:spLocks noGrp="1"/>
          </p:cNvSpPr>
          <p:nvPr>
            <p:ph sz="half" idx="2"/>
          </p:nvPr>
        </p:nvSpPr>
        <p:spPr>
          <a:xfrm>
            <a:off x="3604156" y="1189993"/>
            <a:ext cx="2670834" cy="1551679"/>
          </a:xfrm>
        </p:spPr>
        <p:txBody>
          <a:bodyPr>
            <a:normAutofit fontScale="92500" lnSpcReduction="20000"/>
          </a:bodyPr>
          <a:lstStyle/>
          <a:p>
            <a:pPr marL="0" indent="0">
              <a:buNone/>
            </a:pPr>
            <a:r>
              <a:rPr lang="en-US" b="1" dirty="0" smtClean="0"/>
              <a:t>BPTT: </a:t>
            </a:r>
          </a:p>
          <a:p>
            <a:pPr marL="0" indent="0">
              <a:buNone/>
            </a:pPr>
            <a:r>
              <a:rPr lang="en-US" dirty="0" smtClean="0"/>
              <a:t>1. Unroll </a:t>
            </a:r>
            <a:r>
              <a:rPr lang="en-US" dirty="0"/>
              <a:t>the computation over time</a:t>
            </a:r>
          </a:p>
        </p:txBody>
      </p:sp>
      <p:sp>
        <p:nvSpPr>
          <p:cNvPr id="4" name="Slide Number Placeholder 3"/>
          <p:cNvSpPr>
            <a:spLocks noGrp="1"/>
          </p:cNvSpPr>
          <p:nvPr>
            <p:ph type="sldNum" sz="quarter" idx="12"/>
          </p:nvPr>
        </p:nvSpPr>
        <p:spPr/>
        <p:txBody>
          <a:bodyPr/>
          <a:lstStyle/>
          <a:p>
            <a:fld id="{E5445004-F4FB-5345-992E-498B4C43F562}" type="slidenum">
              <a:rPr lang="en-US" smtClean="0"/>
              <a:t>362</a:t>
            </a:fld>
            <a:endParaRPr lang="en-US"/>
          </a:p>
        </p:txBody>
      </p:sp>
      <p:pic>
        <p:nvPicPr>
          <p:cNvPr id="5" name="Picture 4" descr="icon-paper.png"/>
          <p:cNvPicPr>
            <a:picLocks noChangeAspect="1"/>
          </p:cNvPicPr>
          <p:nvPr/>
        </p:nvPicPr>
        <p:blipFill>
          <a:blip r:embed="rId2" cstate="print">
            <a:extLst>
              <a:ext uri="{28A0092B-C50C-407E-A947-70E740481C1C}">
                <a14:useLocalDpi xmlns:a14="http://schemas.microsoft.com/office/drawing/2010/main"/>
              </a:ext>
            </a:extLst>
          </a:blip>
          <a:stretch>
            <a:fillRect/>
          </a:stretch>
        </p:blipFill>
        <p:spPr>
          <a:xfrm rot="20661071">
            <a:off x="8192529" y="1664700"/>
            <a:ext cx="516387" cy="690818"/>
          </a:xfrm>
          <a:prstGeom prst="rect">
            <a:avLst/>
          </a:prstGeom>
          <a:ln>
            <a:solidFill>
              <a:schemeClr val="tx1"/>
            </a:solidFill>
          </a:ln>
          <a:effectLst>
            <a:outerShdw blurRad="127000" dist="127000" dir="2700000" algn="tl" rotWithShape="0">
              <a:prstClr val="black">
                <a:alpha val="40000"/>
              </a:prstClr>
            </a:outerShdw>
          </a:effectLst>
        </p:spPr>
      </p:pic>
      <p:sp>
        <p:nvSpPr>
          <p:cNvPr id="6" name="Subtitle 2"/>
          <p:cNvSpPr txBox="1">
            <a:spLocks/>
          </p:cNvSpPr>
          <p:nvPr/>
        </p:nvSpPr>
        <p:spPr>
          <a:xfrm rot="20612062">
            <a:off x="7146805" y="1022081"/>
            <a:ext cx="2293880" cy="843548"/>
          </a:xfrm>
          <a:prstGeom prst="rect">
            <a:avLst/>
          </a:prstGeom>
        </p:spPr>
        <p:txBody>
          <a:bodyPr vert="horz" lIns="91440" tIns="45720" rIns="91440" bIns="45720" rtlCol="0">
            <a:normAutofit fontScale="40000" lnSpcReduction="20000"/>
          </a:bodyPr>
          <a:lstStyle>
            <a:lvl1pPr marL="0" indent="0" algn="ctr" defTabSz="457200" rtl="0" eaLnBrk="1" latinLnBrk="0" hangingPunct="1">
              <a:spcBef>
                <a:spcPct val="20000"/>
              </a:spcBef>
              <a:buFont typeface="Arial"/>
              <a:buNone/>
              <a:defRPr sz="3200" kern="1200">
                <a:solidFill>
                  <a:schemeClr val="tx1">
                    <a:tint val="75000"/>
                  </a:schemeClr>
                </a:solidFill>
                <a:latin typeface="+mn-lt"/>
                <a:ea typeface="+mn-ea"/>
                <a:cs typeface="+mn-cs"/>
              </a:defRPr>
            </a:lvl1pPr>
            <a:lvl2pPr marL="457200" indent="0" algn="ctr" defTabSz="457200" rtl="0" eaLnBrk="1" latinLnBrk="0" hangingPunct="1">
              <a:spcBef>
                <a:spcPct val="20000"/>
              </a:spcBef>
              <a:buFont typeface="Arial"/>
              <a:buNone/>
              <a:defRPr sz="2800" kern="1200">
                <a:solidFill>
                  <a:schemeClr val="tx1">
                    <a:tint val="75000"/>
                  </a:schemeClr>
                </a:solidFill>
                <a:latin typeface="+mn-lt"/>
                <a:ea typeface="+mn-ea"/>
                <a:cs typeface="+mn-cs"/>
              </a:defRPr>
            </a:lvl2pPr>
            <a:lvl3pPr marL="914400" indent="0" algn="ctr" defTabSz="457200" rtl="0" eaLnBrk="1" latinLnBrk="0" hangingPunct="1">
              <a:spcBef>
                <a:spcPct val="20000"/>
              </a:spcBef>
              <a:buFont typeface="Arial"/>
              <a:buNone/>
              <a:defRPr sz="2400" kern="1200">
                <a:solidFill>
                  <a:schemeClr val="tx1">
                    <a:tint val="75000"/>
                  </a:schemeClr>
                </a:solidFill>
                <a:latin typeface="+mn-lt"/>
                <a:ea typeface="+mn-ea"/>
                <a:cs typeface="+mn-cs"/>
              </a:defRPr>
            </a:lvl3pPr>
            <a:lvl4pPr marL="1371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4pPr>
            <a:lvl5pPr marL="18288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5pPr>
            <a:lvl6pPr marL="22860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6pPr>
            <a:lvl7pPr marL="27432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7pPr>
            <a:lvl8pPr marL="32004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8pPr>
            <a:lvl9pPr marL="3657600" indent="0" algn="ctr" defTabSz="457200" rtl="0" eaLnBrk="1" latinLnBrk="0" hangingPunct="1">
              <a:spcBef>
                <a:spcPct val="20000"/>
              </a:spcBef>
              <a:buFont typeface="Arial"/>
              <a:buNone/>
              <a:defRPr sz="2000" kern="1200">
                <a:solidFill>
                  <a:schemeClr val="tx1">
                    <a:tint val="75000"/>
                  </a:schemeClr>
                </a:solidFill>
                <a:latin typeface="+mn-lt"/>
                <a:ea typeface="+mn-ea"/>
                <a:cs typeface="+mn-cs"/>
              </a:defRPr>
            </a:lvl9pPr>
          </a:lstStyle>
          <a:p>
            <a:r>
              <a:rPr lang="en-US" dirty="0" smtClean="0">
                <a:solidFill>
                  <a:schemeClr val="accent3">
                    <a:lumMod val="50000"/>
                  </a:schemeClr>
                </a:solidFill>
              </a:rPr>
              <a:t>(Robinson &amp; </a:t>
            </a:r>
            <a:r>
              <a:rPr lang="en-US" dirty="0" err="1" smtClean="0">
                <a:solidFill>
                  <a:schemeClr val="accent3">
                    <a:lumMod val="50000"/>
                  </a:schemeClr>
                </a:solidFill>
              </a:rPr>
              <a:t>Fallside</a:t>
            </a:r>
            <a:r>
              <a:rPr lang="en-US" dirty="0" smtClean="0">
                <a:solidFill>
                  <a:schemeClr val="accent3">
                    <a:lumMod val="50000"/>
                  </a:schemeClr>
                </a:solidFill>
              </a:rPr>
              <a:t>, 1987)</a:t>
            </a:r>
          </a:p>
          <a:p>
            <a:r>
              <a:rPr lang="en-US" dirty="0" smtClean="0">
                <a:solidFill>
                  <a:schemeClr val="accent3">
                    <a:lumMod val="50000"/>
                  </a:schemeClr>
                </a:solidFill>
              </a:rPr>
              <a:t>(</a:t>
            </a:r>
            <a:r>
              <a:rPr lang="en-US" dirty="0" err="1" smtClean="0">
                <a:solidFill>
                  <a:schemeClr val="accent3">
                    <a:lumMod val="50000"/>
                  </a:schemeClr>
                </a:solidFill>
              </a:rPr>
              <a:t>Werbos</a:t>
            </a:r>
            <a:r>
              <a:rPr lang="en-US" dirty="0" smtClean="0">
                <a:solidFill>
                  <a:schemeClr val="accent3">
                    <a:lumMod val="50000"/>
                  </a:schemeClr>
                </a:solidFill>
              </a:rPr>
              <a:t>, 1988)</a:t>
            </a:r>
          </a:p>
          <a:p>
            <a:r>
              <a:rPr lang="en-US" dirty="0" smtClean="0">
                <a:solidFill>
                  <a:schemeClr val="accent3">
                    <a:lumMod val="50000"/>
                  </a:schemeClr>
                </a:solidFill>
              </a:rPr>
              <a:t>(</a:t>
            </a:r>
            <a:r>
              <a:rPr lang="en-US" dirty="0" err="1" smtClean="0">
                <a:solidFill>
                  <a:schemeClr val="accent3">
                    <a:lumMod val="50000"/>
                  </a:schemeClr>
                </a:solidFill>
              </a:rPr>
              <a:t>Mozer</a:t>
            </a:r>
            <a:r>
              <a:rPr lang="en-US" dirty="0" smtClean="0">
                <a:solidFill>
                  <a:schemeClr val="accent3">
                    <a:lumMod val="50000"/>
                  </a:schemeClr>
                </a:solidFill>
              </a:rPr>
              <a:t>, 1995)</a:t>
            </a:r>
            <a:endParaRPr lang="en-US" dirty="0">
              <a:solidFill>
                <a:schemeClr val="accent3">
                  <a:lumMod val="50000"/>
                </a:schemeClr>
              </a:solidFill>
            </a:endParaRPr>
          </a:p>
        </p:txBody>
      </p:sp>
      <p:sp>
        <p:nvSpPr>
          <p:cNvPr id="37" name="Rounded Rectangle 36"/>
          <p:cNvSpPr/>
          <p:nvPr/>
        </p:nvSpPr>
        <p:spPr>
          <a:xfrm>
            <a:off x="943065" y="5112524"/>
            <a:ext cx="784438" cy="435824"/>
          </a:xfrm>
          <a:prstGeom prst="round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smtClean="0">
                <a:solidFill>
                  <a:schemeClr val="tx1"/>
                </a:solidFill>
                <a:latin typeface="Times New Roman"/>
                <a:cs typeface="Times New Roman"/>
              </a:rPr>
              <a:t>a</a:t>
            </a:r>
            <a:endParaRPr lang="en-US" b="1" dirty="0">
              <a:solidFill>
                <a:schemeClr val="tx1"/>
              </a:solidFill>
              <a:latin typeface="Times New Roman"/>
              <a:cs typeface="Times New Roman"/>
            </a:endParaRPr>
          </a:p>
        </p:txBody>
      </p:sp>
      <p:sp>
        <p:nvSpPr>
          <p:cNvPr id="40" name="Rounded Rectangle 39"/>
          <p:cNvSpPr/>
          <p:nvPr/>
        </p:nvSpPr>
        <p:spPr>
          <a:xfrm>
            <a:off x="2020111" y="5112524"/>
            <a:ext cx="784438" cy="435824"/>
          </a:xfrm>
          <a:prstGeom prst="round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err="1" smtClean="0">
                <a:solidFill>
                  <a:schemeClr val="tx1"/>
                </a:solidFill>
                <a:latin typeface="Times New Roman"/>
                <a:cs typeface="Times New Roman"/>
              </a:rPr>
              <a:t>x</a:t>
            </a:r>
            <a:r>
              <a:rPr lang="en-US" b="1" baseline="-25000" dirty="0" err="1" smtClean="0">
                <a:solidFill>
                  <a:schemeClr val="tx1"/>
                </a:solidFill>
                <a:latin typeface="Times New Roman"/>
                <a:cs typeface="Times New Roman"/>
              </a:rPr>
              <a:t>t</a:t>
            </a:r>
            <a:endParaRPr lang="en-US" b="1" dirty="0">
              <a:solidFill>
                <a:schemeClr val="tx1"/>
              </a:solidFill>
              <a:latin typeface="Times New Roman"/>
              <a:cs typeface="Times New Roman"/>
            </a:endParaRPr>
          </a:p>
        </p:txBody>
      </p:sp>
      <p:sp>
        <p:nvSpPr>
          <p:cNvPr id="41" name="Rounded Rectangle 40"/>
          <p:cNvSpPr/>
          <p:nvPr/>
        </p:nvSpPr>
        <p:spPr>
          <a:xfrm>
            <a:off x="1391315" y="4124831"/>
            <a:ext cx="784438" cy="435824"/>
          </a:xfrm>
          <a:prstGeom prst="round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err="1" smtClean="0">
                <a:solidFill>
                  <a:schemeClr val="tx1"/>
                </a:solidFill>
                <a:latin typeface="Times New Roman"/>
                <a:cs typeface="Times New Roman"/>
              </a:rPr>
              <a:t>b</a:t>
            </a:r>
            <a:r>
              <a:rPr lang="en-US" b="1" baseline="-25000" dirty="0" err="1" smtClean="0">
                <a:solidFill>
                  <a:schemeClr val="tx1"/>
                </a:solidFill>
                <a:latin typeface="Times New Roman"/>
                <a:cs typeface="Times New Roman"/>
              </a:rPr>
              <a:t>t</a:t>
            </a:r>
            <a:endParaRPr lang="en-US" b="1" dirty="0">
              <a:solidFill>
                <a:schemeClr val="tx1"/>
              </a:solidFill>
              <a:latin typeface="Times New Roman"/>
              <a:cs typeface="Times New Roman"/>
            </a:endParaRPr>
          </a:p>
        </p:txBody>
      </p:sp>
      <p:sp>
        <p:nvSpPr>
          <p:cNvPr id="42" name="Rounded Rectangle 41"/>
          <p:cNvSpPr/>
          <p:nvPr/>
        </p:nvSpPr>
        <p:spPr>
          <a:xfrm>
            <a:off x="2016863" y="3287731"/>
            <a:ext cx="784438" cy="435824"/>
          </a:xfrm>
          <a:prstGeom prst="round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a:solidFill>
                  <a:schemeClr val="tx1"/>
                </a:solidFill>
                <a:latin typeface="Times New Roman"/>
                <a:cs typeface="Times New Roman"/>
              </a:rPr>
              <a:t>x</a:t>
            </a:r>
            <a:r>
              <a:rPr lang="en-US" b="1" baseline="-25000" dirty="0" smtClean="0">
                <a:solidFill>
                  <a:schemeClr val="tx1"/>
                </a:solidFill>
                <a:latin typeface="Times New Roman"/>
                <a:cs typeface="Times New Roman"/>
              </a:rPr>
              <a:t>t+1</a:t>
            </a:r>
            <a:endParaRPr lang="en-US" b="1" dirty="0">
              <a:solidFill>
                <a:schemeClr val="tx1"/>
              </a:solidFill>
              <a:latin typeface="Times New Roman"/>
              <a:cs typeface="Times New Roman"/>
            </a:endParaRPr>
          </a:p>
        </p:txBody>
      </p:sp>
      <p:sp>
        <p:nvSpPr>
          <p:cNvPr id="43" name="Rounded Rectangle 42"/>
          <p:cNvSpPr/>
          <p:nvPr/>
        </p:nvSpPr>
        <p:spPr>
          <a:xfrm>
            <a:off x="2016863" y="2391333"/>
            <a:ext cx="784438" cy="435824"/>
          </a:xfrm>
          <a:prstGeom prst="round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smtClean="0">
                <a:solidFill>
                  <a:schemeClr val="tx1"/>
                </a:solidFill>
                <a:latin typeface="Times New Roman"/>
                <a:cs typeface="Times New Roman"/>
              </a:rPr>
              <a:t>y</a:t>
            </a:r>
            <a:r>
              <a:rPr lang="en-US" b="1" baseline="-25000" dirty="0" smtClean="0">
                <a:solidFill>
                  <a:schemeClr val="tx1"/>
                </a:solidFill>
                <a:latin typeface="Times New Roman"/>
                <a:cs typeface="Times New Roman"/>
              </a:rPr>
              <a:t>t+1</a:t>
            </a:r>
            <a:endParaRPr lang="en-US" b="1" dirty="0">
              <a:solidFill>
                <a:schemeClr val="tx1"/>
              </a:solidFill>
              <a:latin typeface="Times New Roman"/>
              <a:cs typeface="Times New Roman"/>
            </a:endParaRPr>
          </a:p>
        </p:txBody>
      </p:sp>
      <p:cxnSp>
        <p:nvCxnSpPr>
          <p:cNvPr id="45" name="Straight Arrow Connector 44"/>
          <p:cNvCxnSpPr>
            <a:stCxn id="37" idx="0"/>
            <a:endCxn id="41" idx="2"/>
          </p:cNvCxnSpPr>
          <p:nvPr/>
        </p:nvCxnSpPr>
        <p:spPr>
          <a:xfrm flipV="1">
            <a:off x="1335284" y="4560655"/>
            <a:ext cx="448250" cy="551869"/>
          </a:xfrm>
          <a:prstGeom prst="straightConnector1">
            <a:avLst/>
          </a:prstGeom>
          <a:ln w="12700" cmpd="sng">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49" name="Straight Arrow Connector 48"/>
          <p:cNvCxnSpPr>
            <a:stCxn id="41" idx="0"/>
            <a:endCxn id="42" idx="2"/>
          </p:cNvCxnSpPr>
          <p:nvPr/>
        </p:nvCxnSpPr>
        <p:spPr>
          <a:xfrm flipV="1">
            <a:off x="1783534" y="3723555"/>
            <a:ext cx="625548" cy="401276"/>
          </a:xfrm>
          <a:prstGeom prst="straightConnector1">
            <a:avLst/>
          </a:prstGeom>
          <a:ln w="12700" cmpd="sng">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52" name="Straight Arrow Connector 51"/>
          <p:cNvCxnSpPr>
            <a:stCxn id="42" idx="0"/>
            <a:endCxn id="43" idx="2"/>
          </p:cNvCxnSpPr>
          <p:nvPr/>
        </p:nvCxnSpPr>
        <p:spPr>
          <a:xfrm flipV="1">
            <a:off x="2409082" y="2827157"/>
            <a:ext cx="0" cy="460574"/>
          </a:xfrm>
          <a:prstGeom prst="straightConnector1">
            <a:avLst/>
          </a:prstGeom>
          <a:ln w="12700" cmpd="sng">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55" name="Straight Arrow Connector 54"/>
          <p:cNvCxnSpPr>
            <a:stCxn id="42" idx="3"/>
            <a:endCxn id="61" idx="2"/>
          </p:cNvCxnSpPr>
          <p:nvPr/>
        </p:nvCxnSpPr>
        <p:spPr>
          <a:xfrm flipH="1">
            <a:off x="1901817" y="3505643"/>
            <a:ext cx="899484" cy="1055012"/>
          </a:xfrm>
          <a:prstGeom prst="curvedConnector4">
            <a:avLst>
              <a:gd name="adj1" fmla="val -25415"/>
              <a:gd name="adj2" fmla="val 148814"/>
            </a:avLst>
          </a:prstGeom>
          <a:ln w="12700" cmpd="sng">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sp>
        <p:nvSpPr>
          <p:cNvPr id="61" name="TextBox 60"/>
          <p:cNvSpPr txBox="1"/>
          <p:nvPr/>
        </p:nvSpPr>
        <p:spPr>
          <a:xfrm>
            <a:off x="1702594" y="4236900"/>
            <a:ext cx="398445" cy="323755"/>
          </a:xfrm>
          <a:prstGeom prst="rect">
            <a:avLst/>
          </a:prstGeom>
          <a:noFill/>
        </p:spPr>
        <p:txBody>
          <a:bodyPr wrap="square" rtlCol="0" anchor="ctr">
            <a:noAutofit/>
          </a:bodyPr>
          <a:lstStyle/>
          <a:p>
            <a:pPr algn="ctr"/>
            <a:endParaRPr lang="en-US" dirty="0" smtClean="0"/>
          </a:p>
        </p:txBody>
      </p:sp>
      <p:grpSp>
        <p:nvGrpSpPr>
          <p:cNvPr id="133" name="Group 132"/>
          <p:cNvGrpSpPr/>
          <p:nvPr/>
        </p:nvGrpSpPr>
        <p:grpSpPr>
          <a:xfrm>
            <a:off x="4656335" y="5006514"/>
            <a:ext cx="1861484" cy="1772177"/>
            <a:chOff x="4656335" y="5006514"/>
            <a:chExt cx="1861484" cy="1772177"/>
          </a:xfrm>
        </p:grpSpPr>
        <p:sp>
          <p:nvSpPr>
            <p:cNvPr id="76" name="Rounded Rectangle 75"/>
            <p:cNvSpPr/>
            <p:nvPr/>
          </p:nvSpPr>
          <p:spPr>
            <a:xfrm>
              <a:off x="4656335" y="6342867"/>
              <a:ext cx="784438" cy="435824"/>
            </a:xfrm>
            <a:prstGeom prst="round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smtClean="0">
                  <a:solidFill>
                    <a:schemeClr val="tx1"/>
                  </a:solidFill>
                  <a:latin typeface="Times New Roman"/>
                  <a:cs typeface="Times New Roman"/>
                </a:rPr>
                <a:t>a</a:t>
              </a:r>
              <a:endParaRPr lang="en-US" b="1" dirty="0">
                <a:solidFill>
                  <a:schemeClr val="tx1"/>
                </a:solidFill>
                <a:latin typeface="Times New Roman"/>
                <a:cs typeface="Times New Roman"/>
              </a:endParaRPr>
            </a:p>
          </p:txBody>
        </p:sp>
        <p:sp>
          <p:nvSpPr>
            <p:cNvPr id="77" name="Rounded Rectangle 76"/>
            <p:cNvSpPr/>
            <p:nvPr/>
          </p:nvSpPr>
          <p:spPr>
            <a:xfrm>
              <a:off x="5733381" y="6330415"/>
              <a:ext cx="784438" cy="435824"/>
            </a:xfrm>
            <a:prstGeom prst="round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smtClean="0">
                  <a:solidFill>
                    <a:schemeClr val="tx1"/>
                  </a:solidFill>
                  <a:latin typeface="Times New Roman"/>
                  <a:cs typeface="Times New Roman"/>
                </a:rPr>
                <a:t>x</a:t>
              </a:r>
              <a:r>
                <a:rPr lang="en-US" b="1" baseline="-25000" dirty="0">
                  <a:solidFill>
                    <a:schemeClr val="tx1"/>
                  </a:solidFill>
                  <a:latin typeface="Times New Roman"/>
                  <a:cs typeface="Times New Roman"/>
                </a:rPr>
                <a:t>1</a:t>
              </a:r>
              <a:endParaRPr lang="en-US" b="1" dirty="0">
                <a:solidFill>
                  <a:schemeClr val="tx1"/>
                </a:solidFill>
                <a:latin typeface="Times New Roman"/>
                <a:cs typeface="Times New Roman"/>
              </a:endParaRPr>
            </a:p>
          </p:txBody>
        </p:sp>
        <p:sp>
          <p:nvSpPr>
            <p:cNvPr id="78" name="Rounded Rectangle 77"/>
            <p:cNvSpPr/>
            <p:nvPr/>
          </p:nvSpPr>
          <p:spPr>
            <a:xfrm>
              <a:off x="5179291" y="5678926"/>
              <a:ext cx="784438" cy="435824"/>
            </a:xfrm>
            <a:prstGeom prst="round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smtClean="0">
                  <a:solidFill>
                    <a:schemeClr val="tx1"/>
                  </a:solidFill>
                  <a:latin typeface="Times New Roman"/>
                  <a:cs typeface="Times New Roman"/>
                </a:rPr>
                <a:t>b</a:t>
              </a:r>
              <a:r>
                <a:rPr lang="en-US" b="1" baseline="-25000" dirty="0">
                  <a:solidFill>
                    <a:schemeClr val="tx1"/>
                  </a:solidFill>
                  <a:latin typeface="Times New Roman"/>
                  <a:cs typeface="Times New Roman"/>
                </a:rPr>
                <a:t>1</a:t>
              </a:r>
              <a:endParaRPr lang="en-US" b="1" dirty="0">
                <a:solidFill>
                  <a:schemeClr val="tx1"/>
                </a:solidFill>
                <a:latin typeface="Times New Roman"/>
                <a:cs typeface="Times New Roman"/>
              </a:endParaRPr>
            </a:p>
          </p:txBody>
        </p:sp>
        <p:sp>
          <p:nvSpPr>
            <p:cNvPr id="79" name="Rounded Rectangle 78"/>
            <p:cNvSpPr/>
            <p:nvPr/>
          </p:nvSpPr>
          <p:spPr>
            <a:xfrm>
              <a:off x="5733381" y="5006514"/>
              <a:ext cx="784438" cy="435824"/>
            </a:xfrm>
            <a:prstGeom prst="round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smtClean="0">
                  <a:solidFill>
                    <a:schemeClr val="tx1"/>
                  </a:solidFill>
                  <a:latin typeface="Times New Roman"/>
                  <a:cs typeface="Times New Roman"/>
                </a:rPr>
                <a:t>x</a:t>
              </a:r>
              <a:r>
                <a:rPr lang="en-US" b="1" baseline="-25000" dirty="0">
                  <a:solidFill>
                    <a:schemeClr val="tx1"/>
                  </a:solidFill>
                  <a:latin typeface="Times New Roman"/>
                  <a:cs typeface="Times New Roman"/>
                </a:rPr>
                <a:t>2</a:t>
              </a:r>
              <a:endParaRPr lang="en-US" b="1" dirty="0">
                <a:solidFill>
                  <a:schemeClr val="tx1"/>
                </a:solidFill>
                <a:latin typeface="Times New Roman"/>
                <a:cs typeface="Times New Roman"/>
              </a:endParaRPr>
            </a:p>
          </p:txBody>
        </p:sp>
        <p:cxnSp>
          <p:nvCxnSpPr>
            <p:cNvPr id="81" name="Straight Arrow Connector 80"/>
            <p:cNvCxnSpPr>
              <a:stCxn id="76" idx="0"/>
              <a:endCxn id="78" idx="2"/>
            </p:cNvCxnSpPr>
            <p:nvPr/>
          </p:nvCxnSpPr>
          <p:spPr>
            <a:xfrm flipV="1">
              <a:off x="5048554" y="6114750"/>
              <a:ext cx="522956" cy="228117"/>
            </a:xfrm>
            <a:prstGeom prst="straightConnector1">
              <a:avLst/>
            </a:prstGeom>
            <a:ln w="12700" cmpd="sng">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82" name="Straight Arrow Connector 81"/>
            <p:cNvCxnSpPr>
              <a:stCxn id="78" idx="0"/>
              <a:endCxn id="79" idx="2"/>
            </p:cNvCxnSpPr>
            <p:nvPr/>
          </p:nvCxnSpPr>
          <p:spPr>
            <a:xfrm flipV="1">
              <a:off x="5571510" y="5442338"/>
              <a:ext cx="554090" cy="236588"/>
            </a:xfrm>
            <a:prstGeom prst="straightConnector1">
              <a:avLst/>
            </a:prstGeom>
            <a:ln w="12700" cmpd="sng">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86" name="Straight Arrow Connector 85"/>
            <p:cNvCxnSpPr>
              <a:stCxn id="77" idx="0"/>
              <a:endCxn id="78" idx="2"/>
            </p:cNvCxnSpPr>
            <p:nvPr/>
          </p:nvCxnSpPr>
          <p:spPr>
            <a:xfrm flipH="1" flipV="1">
              <a:off x="5571510" y="6114750"/>
              <a:ext cx="554090" cy="215665"/>
            </a:xfrm>
            <a:prstGeom prst="straightConnector1">
              <a:avLst/>
            </a:prstGeom>
            <a:ln w="12700" cmpd="sng">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grpSp>
      <p:grpSp>
        <p:nvGrpSpPr>
          <p:cNvPr id="134" name="Group 133"/>
          <p:cNvGrpSpPr/>
          <p:nvPr/>
        </p:nvGrpSpPr>
        <p:grpSpPr>
          <a:xfrm>
            <a:off x="4656334" y="3708667"/>
            <a:ext cx="1861223" cy="2852113"/>
            <a:chOff x="4656334" y="3708667"/>
            <a:chExt cx="1861223" cy="2852113"/>
          </a:xfrm>
        </p:grpSpPr>
        <p:sp>
          <p:nvSpPr>
            <p:cNvPr id="90" name="Rounded Rectangle 89"/>
            <p:cNvSpPr/>
            <p:nvPr/>
          </p:nvSpPr>
          <p:spPr>
            <a:xfrm>
              <a:off x="5179291" y="4373814"/>
              <a:ext cx="784438" cy="435824"/>
            </a:xfrm>
            <a:prstGeom prst="round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smtClean="0">
                  <a:solidFill>
                    <a:schemeClr val="tx1"/>
                  </a:solidFill>
                  <a:latin typeface="Times New Roman"/>
                  <a:cs typeface="Times New Roman"/>
                </a:rPr>
                <a:t>b</a:t>
              </a:r>
              <a:r>
                <a:rPr lang="en-US" b="1" baseline="-25000" dirty="0" smtClean="0">
                  <a:solidFill>
                    <a:schemeClr val="tx1"/>
                  </a:solidFill>
                  <a:latin typeface="Times New Roman"/>
                  <a:cs typeface="Times New Roman"/>
                </a:rPr>
                <a:t>2</a:t>
              </a:r>
              <a:endParaRPr lang="en-US" b="1" dirty="0">
                <a:solidFill>
                  <a:schemeClr val="tx1"/>
                </a:solidFill>
                <a:latin typeface="Times New Roman"/>
                <a:cs typeface="Times New Roman"/>
              </a:endParaRPr>
            </a:p>
          </p:txBody>
        </p:sp>
        <p:cxnSp>
          <p:nvCxnSpPr>
            <p:cNvPr id="92" name="Straight Arrow Connector 91"/>
            <p:cNvCxnSpPr>
              <a:stCxn id="79" idx="0"/>
              <a:endCxn id="90" idx="2"/>
            </p:cNvCxnSpPr>
            <p:nvPr/>
          </p:nvCxnSpPr>
          <p:spPr>
            <a:xfrm flipH="1" flipV="1">
              <a:off x="5571510" y="4809638"/>
              <a:ext cx="554090" cy="196876"/>
            </a:xfrm>
            <a:prstGeom prst="straightConnector1">
              <a:avLst/>
            </a:prstGeom>
            <a:ln w="12700" cmpd="sng">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93" name="Straight Arrow Connector 54"/>
            <p:cNvCxnSpPr>
              <a:stCxn id="76" idx="1"/>
              <a:endCxn id="90" idx="2"/>
            </p:cNvCxnSpPr>
            <p:nvPr/>
          </p:nvCxnSpPr>
          <p:spPr>
            <a:xfrm rot="10800000" flipH="1">
              <a:off x="4656334" y="4809639"/>
              <a:ext cx="915175" cy="1751141"/>
            </a:xfrm>
            <a:prstGeom prst="curvedConnector4">
              <a:avLst>
                <a:gd name="adj1" fmla="val -12734"/>
                <a:gd name="adj2" fmla="val 73999"/>
              </a:avLst>
            </a:prstGeom>
            <a:ln w="12700" cmpd="sng">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sp>
          <p:nvSpPr>
            <p:cNvPr id="96" name="Rounded Rectangle 95"/>
            <p:cNvSpPr/>
            <p:nvPr/>
          </p:nvSpPr>
          <p:spPr>
            <a:xfrm>
              <a:off x="5733119" y="3708667"/>
              <a:ext cx="784438" cy="435824"/>
            </a:xfrm>
            <a:prstGeom prst="round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smtClean="0">
                  <a:solidFill>
                    <a:schemeClr val="tx1"/>
                  </a:solidFill>
                  <a:latin typeface="Times New Roman"/>
                  <a:cs typeface="Times New Roman"/>
                </a:rPr>
                <a:t>x</a:t>
              </a:r>
              <a:r>
                <a:rPr lang="en-US" b="1" baseline="-25000" dirty="0" smtClean="0">
                  <a:solidFill>
                    <a:schemeClr val="tx1"/>
                  </a:solidFill>
                  <a:latin typeface="Times New Roman"/>
                  <a:cs typeface="Times New Roman"/>
                </a:rPr>
                <a:t>3</a:t>
              </a:r>
              <a:endParaRPr lang="en-US" b="1" dirty="0">
                <a:solidFill>
                  <a:schemeClr val="tx1"/>
                </a:solidFill>
                <a:latin typeface="Times New Roman"/>
                <a:cs typeface="Times New Roman"/>
              </a:endParaRPr>
            </a:p>
          </p:txBody>
        </p:sp>
        <p:cxnSp>
          <p:nvCxnSpPr>
            <p:cNvPr id="97" name="Straight Arrow Connector 96"/>
            <p:cNvCxnSpPr>
              <a:stCxn id="90" idx="0"/>
              <a:endCxn id="96" idx="2"/>
            </p:cNvCxnSpPr>
            <p:nvPr/>
          </p:nvCxnSpPr>
          <p:spPr>
            <a:xfrm flipV="1">
              <a:off x="5571510" y="4144491"/>
              <a:ext cx="553828" cy="229323"/>
            </a:xfrm>
            <a:prstGeom prst="straightConnector1">
              <a:avLst/>
            </a:prstGeom>
            <a:ln w="12700" cmpd="sng">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grpSp>
      <p:grpSp>
        <p:nvGrpSpPr>
          <p:cNvPr id="135" name="Group 134"/>
          <p:cNvGrpSpPr/>
          <p:nvPr/>
        </p:nvGrpSpPr>
        <p:grpSpPr>
          <a:xfrm>
            <a:off x="4656335" y="1721164"/>
            <a:ext cx="1862009" cy="4839616"/>
            <a:chOff x="4656335" y="1721164"/>
            <a:chExt cx="1862009" cy="4839616"/>
          </a:xfrm>
        </p:grpSpPr>
        <p:sp>
          <p:nvSpPr>
            <p:cNvPr id="98" name="Rounded Rectangle 97"/>
            <p:cNvSpPr/>
            <p:nvPr/>
          </p:nvSpPr>
          <p:spPr>
            <a:xfrm>
              <a:off x="5171760" y="3057178"/>
              <a:ext cx="784438" cy="435824"/>
            </a:xfrm>
            <a:prstGeom prst="round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smtClean="0">
                  <a:solidFill>
                    <a:schemeClr val="tx1"/>
                  </a:solidFill>
                  <a:latin typeface="Times New Roman"/>
                  <a:cs typeface="Times New Roman"/>
                </a:rPr>
                <a:t>b</a:t>
              </a:r>
              <a:r>
                <a:rPr lang="en-US" b="1" baseline="-25000" dirty="0">
                  <a:solidFill>
                    <a:schemeClr val="tx1"/>
                  </a:solidFill>
                  <a:latin typeface="Times New Roman"/>
                  <a:cs typeface="Times New Roman"/>
                </a:rPr>
                <a:t>3</a:t>
              </a:r>
              <a:endParaRPr lang="en-US" b="1" dirty="0">
                <a:solidFill>
                  <a:schemeClr val="tx1"/>
                </a:solidFill>
                <a:latin typeface="Times New Roman"/>
                <a:cs typeface="Times New Roman"/>
              </a:endParaRPr>
            </a:p>
          </p:txBody>
        </p:sp>
        <p:cxnSp>
          <p:nvCxnSpPr>
            <p:cNvPr id="99" name="Straight Arrow Connector 98"/>
            <p:cNvCxnSpPr>
              <a:stCxn id="96" idx="0"/>
              <a:endCxn id="98" idx="2"/>
            </p:cNvCxnSpPr>
            <p:nvPr/>
          </p:nvCxnSpPr>
          <p:spPr>
            <a:xfrm flipH="1" flipV="1">
              <a:off x="5563979" y="3493002"/>
              <a:ext cx="561359" cy="215665"/>
            </a:xfrm>
            <a:prstGeom prst="straightConnector1">
              <a:avLst/>
            </a:prstGeom>
            <a:ln w="12700" cmpd="sng">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00" name="Straight Arrow Connector 54"/>
            <p:cNvCxnSpPr>
              <a:stCxn id="76" idx="1"/>
              <a:endCxn id="98" idx="2"/>
            </p:cNvCxnSpPr>
            <p:nvPr/>
          </p:nvCxnSpPr>
          <p:spPr>
            <a:xfrm rot="10800000" flipH="1">
              <a:off x="4656335" y="3493003"/>
              <a:ext cx="907644" cy="3067777"/>
            </a:xfrm>
            <a:prstGeom prst="curvedConnector4">
              <a:avLst>
                <a:gd name="adj1" fmla="val -25186"/>
                <a:gd name="adj2" fmla="val 75065"/>
              </a:avLst>
            </a:prstGeom>
            <a:ln w="12700" cmpd="sng">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sp>
          <p:nvSpPr>
            <p:cNvPr id="116" name="Rounded Rectangle 115"/>
            <p:cNvSpPr/>
            <p:nvPr/>
          </p:nvSpPr>
          <p:spPr>
            <a:xfrm>
              <a:off x="5733906" y="2397557"/>
              <a:ext cx="784438" cy="435824"/>
            </a:xfrm>
            <a:prstGeom prst="round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smtClean="0">
                  <a:solidFill>
                    <a:schemeClr val="tx1"/>
                  </a:solidFill>
                  <a:latin typeface="Times New Roman"/>
                  <a:cs typeface="Times New Roman"/>
                </a:rPr>
                <a:t>x</a:t>
              </a:r>
              <a:r>
                <a:rPr lang="en-US" b="1" baseline="-25000" dirty="0">
                  <a:solidFill>
                    <a:schemeClr val="tx1"/>
                  </a:solidFill>
                  <a:latin typeface="Times New Roman"/>
                  <a:cs typeface="Times New Roman"/>
                </a:rPr>
                <a:t>4</a:t>
              </a:r>
              <a:endParaRPr lang="en-US" b="1" dirty="0">
                <a:solidFill>
                  <a:schemeClr val="tx1"/>
                </a:solidFill>
                <a:latin typeface="Times New Roman"/>
                <a:cs typeface="Times New Roman"/>
              </a:endParaRPr>
            </a:p>
          </p:txBody>
        </p:sp>
        <p:cxnSp>
          <p:nvCxnSpPr>
            <p:cNvPr id="117" name="Straight Arrow Connector 116"/>
            <p:cNvCxnSpPr>
              <a:stCxn id="98" idx="0"/>
              <a:endCxn id="116" idx="2"/>
            </p:cNvCxnSpPr>
            <p:nvPr/>
          </p:nvCxnSpPr>
          <p:spPr>
            <a:xfrm flipV="1">
              <a:off x="5563979" y="2833381"/>
              <a:ext cx="562146" cy="223797"/>
            </a:xfrm>
            <a:prstGeom prst="straightConnector1">
              <a:avLst/>
            </a:prstGeom>
            <a:ln w="12700" cmpd="sng">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sp>
          <p:nvSpPr>
            <p:cNvPr id="118" name="Rounded Rectangle 117"/>
            <p:cNvSpPr/>
            <p:nvPr/>
          </p:nvSpPr>
          <p:spPr>
            <a:xfrm>
              <a:off x="5725850" y="1721164"/>
              <a:ext cx="784438" cy="435824"/>
            </a:xfrm>
            <a:prstGeom prst="round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b="1" dirty="0" smtClean="0">
                  <a:solidFill>
                    <a:schemeClr val="tx1"/>
                  </a:solidFill>
                  <a:latin typeface="Times New Roman"/>
                  <a:cs typeface="Times New Roman"/>
                </a:rPr>
                <a:t>y</a:t>
              </a:r>
              <a:r>
                <a:rPr lang="en-US" b="1" baseline="-25000" dirty="0">
                  <a:solidFill>
                    <a:schemeClr val="tx1"/>
                  </a:solidFill>
                  <a:latin typeface="Times New Roman"/>
                  <a:cs typeface="Times New Roman"/>
                </a:rPr>
                <a:t>4</a:t>
              </a:r>
              <a:endParaRPr lang="en-US" b="1" dirty="0">
                <a:solidFill>
                  <a:schemeClr val="tx1"/>
                </a:solidFill>
                <a:latin typeface="Times New Roman"/>
                <a:cs typeface="Times New Roman"/>
              </a:endParaRPr>
            </a:p>
          </p:txBody>
        </p:sp>
        <p:cxnSp>
          <p:nvCxnSpPr>
            <p:cNvPr id="119" name="Straight Arrow Connector 118"/>
            <p:cNvCxnSpPr>
              <a:stCxn id="116" idx="0"/>
              <a:endCxn id="118" idx="2"/>
            </p:cNvCxnSpPr>
            <p:nvPr/>
          </p:nvCxnSpPr>
          <p:spPr>
            <a:xfrm flipH="1" flipV="1">
              <a:off x="6118069" y="2156988"/>
              <a:ext cx="8056" cy="240569"/>
            </a:xfrm>
            <a:prstGeom prst="straightConnector1">
              <a:avLst/>
            </a:prstGeom>
            <a:ln w="12700" cmpd="sng">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grpSp>
      <p:sp>
        <p:nvSpPr>
          <p:cNvPr id="132" name="Text Placeholder 7"/>
          <p:cNvSpPr txBox="1">
            <a:spLocks/>
          </p:cNvSpPr>
          <p:nvPr/>
        </p:nvSpPr>
        <p:spPr>
          <a:xfrm>
            <a:off x="6636599" y="3079505"/>
            <a:ext cx="2507402" cy="3146549"/>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28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4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0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18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18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18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18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18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1800" kern="1200">
                <a:solidFill>
                  <a:schemeClr val="tx1"/>
                </a:solidFill>
                <a:latin typeface="+mn-lt"/>
                <a:ea typeface="+mn-ea"/>
                <a:cs typeface="+mn-cs"/>
              </a:defRPr>
            </a:lvl9pPr>
          </a:lstStyle>
          <a:p>
            <a:pPr marL="0" indent="0">
              <a:buFont typeface="Arial"/>
              <a:buNone/>
            </a:pPr>
            <a:r>
              <a:rPr lang="en-US" dirty="0" smtClean="0"/>
              <a:t>2. Run </a:t>
            </a:r>
            <a:r>
              <a:rPr lang="en-US" dirty="0" err="1" smtClean="0"/>
              <a:t>backprop</a:t>
            </a:r>
            <a:r>
              <a:rPr lang="en-US" dirty="0" smtClean="0"/>
              <a:t> through the resulting feed-forward network</a:t>
            </a:r>
            <a:endParaRPr lang="en-US" dirty="0"/>
          </a:p>
        </p:txBody>
      </p:sp>
    </p:spTree>
    <p:extLst>
      <p:ext uri="{BB962C8B-B14F-4D97-AF65-F5344CB8AC3E}">
        <p14:creationId xmlns:p14="http://schemas.microsoft.com/office/powerpoint/2010/main" val="384966716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8">
                                            <p:txEl>
                                              <p:pRg st="1" end="1"/>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33"/>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34"/>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135"/>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grpId="0" nodeType="clickEffect">
                                  <p:stCondLst>
                                    <p:cond delay="0"/>
                                  </p:stCondLst>
                                  <p:childTnLst>
                                    <p:set>
                                      <p:cBhvr>
                                        <p:cTn id="26" dur="1" fill="hold">
                                          <p:stCondLst>
                                            <p:cond delay="0"/>
                                          </p:stCondLst>
                                        </p:cTn>
                                        <p:tgtEl>
                                          <p:spTgt spid="1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bldP spid="132" grpId="0"/>
    </p:bldLst>
  </p:timing>
</p:sld>
</file>

<file path=ppt/slides/slide3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What went wrong?</a:t>
            </a:r>
            <a:endParaRPr lang="en-US" dirty="0"/>
          </a:p>
        </p:txBody>
      </p:sp>
      <p:sp>
        <p:nvSpPr>
          <p:cNvPr id="3" name="Content Placeholder 2"/>
          <p:cNvSpPr>
            <a:spLocks noGrp="1"/>
          </p:cNvSpPr>
          <p:nvPr>
            <p:ph idx="1"/>
          </p:nvPr>
        </p:nvSpPr>
        <p:spPr>
          <a:xfrm>
            <a:off x="457200" y="1210760"/>
            <a:ext cx="3732641" cy="1397278"/>
          </a:xfrm>
        </p:spPr>
        <p:txBody>
          <a:bodyPr>
            <a:normAutofit fontScale="77500" lnSpcReduction="20000"/>
          </a:bodyPr>
          <a:lstStyle/>
          <a:p>
            <a:pPr marL="0" indent="0">
              <a:buNone/>
            </a:pPr>
            <a:r>
              <a:rPr lang="en-US" dirty="0" smtClean="0"/>
              <a:t>How did we compute these </a:t>
            </a:r>
            <a:r>
              <a:rPr lang="en-US" b="1" dirty="0" smtClean="0"/>
              <a:t>approximate</a:t>
            </a:r>
            <a:r>
              <a:rPr lang="en-US" dirty="0" smtClean="0"/>
              <a:t> marginal probabilities anyway?</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363</a:t>
            </a:fld>
            <a:endParaRPr lang="en-US"/>
          </a:p>
        </p:txBody>
      </p:sp>
      <p:grpSp>
        <p:nvGrpSpPr>
          <p:cNvPr id="7" name="Group 6"/>
          <p:cNvGrpSpPr/>
          <p:nvPr/>
        </p:nvGrpSpPr>
        <p:grpSpPr>
          <a:xfrm>
            <a:off x="1010817" y="2608038"/>
            <a:ext cx="2930252" cy="2222813"/>
            <a:chOff x="3197390" y="2136655"/>
            <a:chExt cx="940077" cy="713118"/>
          </a:xfrm>
        </p:grpSpPr>
        <p:sp>
          <p:nvSpPr>
            <p:cNvPr id="5" name="Content Placeholder 4"/>
            <p:cNvSpPr txBox="1">
              <a:spLocks/>
            </p:cNvSpPr>
            <p:nvPr/>
          </p:nvSpPr>
          <p:spPr>
            <a:xfrm>
              <a:off x="3197390" y="2136655"/>
              <a:ext cx="940077" cy="713117"/>
            </a:xfrm>
            <a:prstGeom prst="rect">
              <a:avLst/>
            </a:prstGeom>
            <a:noFill/>
            <a:ln w="38100" cmpd="sng">
              <a:solidFill>
                <a:srgbClr val="FF0000"/>
              </a:solidFill>
            </a:ln>
          </p:spPr>
          <p:txBody>
            <a:bodyPr anchor="ct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lgn="ctr">
                <a:buNone/>
              </a:pPr>
              <a:endParaRPr lang="en-US" sz="2600" dirty="0"/>
            </a:p>
          </p:txBody>
        </p:sp>
        <p:pic>
          <p:nvPicPr>
            <p:cNvPr id="6" name="Picture 5" descr="latex-image-1.pdf"/>
            <p:cNvPicPr>
              <a:picLocks noChangeAspect="1"/>
            </p:cNvPicPr>
            <p:nvPr/>
          </p:nvPicPr>
          <p:blipFill rotWithShape="1">
            <a:blip r:embed="rId2">
              <a:extLst>
                <a:ext uri="{28A0092B-C50C-407E-A947-70E740481C1C}">
                  <a14:useLocalDpi xmlns:a14="http://schemas.microsoft.com/office/drawing/2010/main"/>
                </a:ext>
              </a:extLst>
            </a:blip>
            <a:srcRect l="64044" t="55298" r="20326" b="8614"/>
            <a:stretch/>
          </p:blipFill>
          <p:spPr>
            <a:xfrm>
              <a:off x="3197390" y="2136655"/>
              <a:ext cx="940077" cy="713118"/>
            </a:xfrm>
            <a:prstGeom prst="rect">
              <a:avLst/>
            </a:prstGeom>
          </p:spPr>
        </p:pic>
      </p:grpSp>
      <p:cxnSp>
        <p:nvCxnSpPr>
          <p:cNvPr id="10" name="Straight Arrow Connector 9"/>
          <p:cNvCxnSpPr>
            <a:stCxn id="6" idx="3"/>
          </p:cNvCxnSpPr>
          <p:nvPr/>
        </p:nvCxnSpPr>
        <p:spPr>
          <a:xfrm flipV="1">
            <a:off x="3941069" y="3338979"/>
            <a:ext cx="1152206" cy="380466"/>
          </a:xfrm>
          <a:prstGeom prst="straightConnector1">
            <a:avLst/>
          </a:prstGeom>
          <a:ln w="38100" cmpd="sng">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11" name="Content Placeholder 2"/>
          <p:cNvSpPr txBox="1">
            <a:spLocks/>
          </p:cNvSpPr>
          <p:nvPr/>
        </p:nvSpPr>
        <p:spPr>
          <a:xfrm>
            <a:off x="4584751" y="1210760"/>
            <a:ext cx="4102049" cy="1397278"/>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dirty="0" smtClean="0"/>
              <a:t>By Belief Propagation of course!</a:t>
            </a:r>
            <a:endParaRPr lang="en-US" dirty="0"/>
          </a:p>
        </p:txBody>
      </p:sp>
      <p:grpSp>
        <p:nvGrpSpPr>
          <p:cNvPr id="14" name="Group 13"/>
          <p:cNvGrpSpPr/>
          <p:nvPr/>
        </p:nvGrpSpPr>
        <p:grpSpPr>
          <a:xfrm>
            <a:off x="-346706" y="-185092"/>
            <a:ext cx="1272462" cy="1557344"/>
            <a:chOff x="4212163" y="3282271"/>
            <a:chExt cx="3459899" cy="4276343"/>
          </a:xfrm>
        </p:grpSpPr>
        <p:sp>
          <p:nvSpPr>
            <p:cNvPr id="15" name="Oval 14"/>
            <p:cNvSpPr/>
            <p:nvPr/>
          </p:nvSpPr>
          <p:spPr>
            <a:xfrm rot="18911076">
              <a:off x="4212163" y="3282271"/>
              <a:ext cx="2861834" cy="4276343"/>
            </a:xfrm>
            <a:prstGeom prst="ellipse">
              <a:avLst/>
            </a:prstGeom>
            <a:solidFill>
              <a:srgbClr val="FF0000">
                <a:alpha val="59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6" name="TextBox 15"/>
            <p:cNvSpPr txBox="1"/>
            <p:nvPr/>
          </p:nvSpPr>
          <p:spPr>
            <a:xfrm>
              <a:off x="4852129" y="5417178"/>
              <a:ext cx="2819933" cy="792673"/>
            </a:xfrm>
            <a:prstGeom prst="rect">
              <a:avLst/>
            </a:prstGeom>
            <a:noFill/>
          </p:spPr>
          <p:txBody>
            <a:bodyPr wrap="square" rtlCol="0" anchor="t">
              <a:noAutofit/>
            </a:bodyPr>
            <a:lstStyle/>
            <a:p>
              <a:pPr algn="ctr"/>
              <a:r>
                <a:rPr lang="en-US" sz="1000" b="1" dirty="0"/>
                <a:t>Machine </a:t>
              </a:r>
              <a:r>
                <a:rPr lang="en-US" sz="1000" b="1" dirty="0" smtClean="0"/>
                <a:t>Learning</a:t>
              </a:r>
              <a:endParaRPr lang="en-US" sz="1000" dirty="0"/>
            </a:p>
          </p:txBody>
        </p:sp>
      </p:grpSp>
      <p:pic>
        <p:nvPicPr>
          <p:cNvPr id="17" name="Picture 16" descr="feedforward-bp-only.pd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4370743" y="2450526"/>
            <a:ext cx="3600478" cy="4191985"/>
          </a:xfrm>
          <a:prstGeom prst="rect">
            <a:avLst/>
          </a:prstGeom>
        </p:spPr>
      </p:pic>
    </p:spTree>
    <p:extLst>
      <p:ext uri="{BB962C8B-B14F-4D97-AF65-F5344CB8AC3E}">
        <p14:creationId xmlns:p14="http://schemas.microsoft.com/office/powerpoint/2010/main" val="114184078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0"/>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Lst>
  </p:timing>
</p:sld>
</file>

<file path=ppt/slides/slide3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ERMA</a:t>
            </a:r>
            <a:endParaRPr lang="en-US" dirty="0"/>
          </a:p>
        </p:txBody>
      </p:sp>
      <p:sp>
        <p:nvSpPr>
          <p:cNvPr id="6" name="Content Placeholder 5"/>
          <p:cNvSpPr>
            <a:spLocks noGrp="1"/>
          </p:cNvSpPr>
          <p:nvPr>
            <p:ph idx="1"/>
          </p:nvPr>
        </p:nvSpPr>
        <p:spPr>
          <a:xfrm>
            <a:off x="457200" y="1210760"/>
            <a:ext cx="4834647" cy="5044828"/>
          </a:xfrm>
        </p:spPr>
        <p:txBody>
          <a:bodyPr>
            <a:normAutofit fontScale="92500" lnSpcReduction="10000"/>
          </a:bodyPr>
          <a:lstStyle/>
          <a:p>
            <a:pPr marL="0" indent="0">
              <a:buNone/>
            </a:pPr>
            <a:r>
              <a:rPr lang="en-US" b="1" dirty="0" smtClean="0"/>
              <a:t>Empirical Risk Minimization under Approximations (ERMA)</a:t>
            </a:r>
          </a:p>
          <a:p>
            <a:r>
              <a:rPr lang="en-US" dirty="0" smtClean="0"/>
              <a:t>Apply </a:t>
            </a:r>
            <a:r>
              <a:rPr lang="en-US" i="1" dirty="0" err="1" smtClean="0"/>
              <a:t>Backprop</a:t>
            </a:r>
            <a:r>
              <a:rPr lang="en-US" i="1" dirty="0"/>
              <a:t> </a:t>
            </a:r>
            <a:r>
              <a:rPr lang="en-US" i="1" dirty="0" smtClean="0"/>
              <a:t>through time</a:t>
            </a:r>
            <a:r>
              <a:rPr lang="en-US" dirty="0" smtClean="0"/>
              <a:t> to Loopy BP</a:t>
            </a:r>
          </a:p>
          <a:p>
            <a:r>
              <a:rPr lang="en-US" dirty="0" smtClean="0"/>
              <a:t>Unrolls the BP computation graph</a:t>
            </a:r>
          </a:p>
          <a:p>
            <a:r>
              <a:rPr lang="en-US" dirty="0" smtClean="0"/>
              <a:t>Includes inference, decoding, loss and all the approximations along the way</a:t>
            </a:r>
            <a:endParaRPr lang="en-US" dirty="0"/>
          </a:p>
        </p:txBody>
      </p:sp>
      <p:sp>
        <p:nvSpPr>
          <p:cNvPr id="5" name="Slide Number Placeholder 4"/>
          <p:cNvSpPr>
            <a:spLocks noGrp="1"/>
          </p:cNvSpPr>
          <p:nvPr>
            <p:ph type="sldNum" sz="quarter" idx="12"/>
          </p:nvPr>
        </p:nvSpPr>
        <p:spPr/>
        <p:txBody>
          <a:bodyPr/>
          <a:lstStyle/>
          <a:p>
            <a:fld id="{E5445004-F4FB-5345-992E-498B4C43F562}" type="slidenum">
              <a:rPr lang="en-US" smtClean="0"/>
              <a:t>364</a:t>
            </a:fld>
            <a:endParaRPr lang="en-US"/>
          </a:p>
        </p:txBody>
      </p:sp>
      <p:pic>
        <p:nvPicPr>
          <p:cNvPr id="8" name="Picture 7" descr="feedforward-bp-only.pdf"/>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817806" y="1407089"/>
            <a:ext cx="4164355" cy="4848499"/>
          </a:xfrm>
          <a:prstGeom prst="rect">
            <a:avLst/>
          </a:prstGeom>
        </p:spPr>
      </p:pic>
      <p:sp>
        <p:nvSpPr>
          <p:cNvPr id="11" name="TextBox 10"/>
          <p:cNvSpPr txBox="1"/>
          <p:nvPr/>
        </p:nvSpPr>
        <p:spPr>
          <a:xfrm>
            <a:off x="-1" y="6446664"/>
            <a:ext cx="4160115" cy="411336"/>
          </a:xfrm>
          <a:prstGeom prst="rect">
            <a:avLst/>
          </a:prstGeom>
          <a:solidFill>
            <a:schemeClr val="accent6">
              <a:lumMod val="60000"/>
              <a:lumOff val="40000"/>
            </a:schemeClr>
          </a:solidFill>
        </p:spPr>
        <p:txBody>
          <a:bodyPr wrap="square" rtlCol="0" anchor="ctr">
            <a:noAutofit/>
          </a:bodyPr>
          <a:lstStyle/>
          <a:p>
            <a:r>
              <a:rPr lang="en-US" dirty="0" smtClean="0"/>
              <a:t>(</a:t>
            </a:r>
            <a:r>
              <a:rPr lang="en-US" dirty="0" err="1" smtClean="0"/>
              <a:t>Stoyanov</a:t>
            </a:r>
            <a:r>
              <a:rPr lang="en-US" dirty="0" smtClean="0"/>
              <a:t>, </a:t>
            </a:r>
            <a:r>
              <a:rPr lang="en-US" dirty="0" err="1" smtClean="0"/>
              <a:t>Ropson</a:t>
            </a:r>
            <a:r>
              <a:rPr lang="en-US" dirty="0" smtClean="0"/>
              <a:t>, &amp; Eisner, 2011)</a:t>
            </a:r>
          </a:p>
        </p:txBody>
      </p:sp>
    </p:spTree>
    <p:extLst>
      <p:ext uri="{BB962C8B-B14F-4D97-AF65-F5344CB8AC3E}">
        <p14:creationId xmlns:p14="http://schemas.microsoft.com/office/powerpoint/2010/main" val="4055735589"/>
      </p:ext>
    </p:extLst>
  </p:cSld>
  <p:clrMapOvr>
    <a:masterClrMapping/>
  </p:clrMapOvr>
  <p:timing>
    <p:tnLst>
      <p:par>
        <p:cTn xmlns:p14="http://schemas.microsoft.com/office/powerpoint/2010/main" id="1" dur="indefinite" restart="never" nodeType="tmRoot"/>
      </p:par>
    </p:tnLst>
  </p:timing>
</p:sld>
</file>

<file path=ppt/slides/slide3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descr="feedforward-bp-only.pdf"/>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4975961" y="1769805"/>
            <a:ext cx="4006200" cy="4664361"/>
          </a:xfrm>
          <a:prstGeom prst="rect">
            <a:avLst/>
          </a:prstGeom>
        </p:spPr>
      </p:pic>
      <p:sp>
        <p:nvSpPr>
          <p:cNvPr id="2" name="Title 1"/>
          <p:cNvSpPr>
            <a:spLocks noGrp="1"/>
          </p:cNvSpPr>
          <p:nvPr>
            <p:ph type="title"/>
          </p:nvPr>
        </p:nvSpPr>
        <p:spPr/>
        <p:txBody>
          <a:bodyPr>
            <a:noAutofit/>
          </a:bodyPr>
          <a:lstStyle/>
          <a:p>
            <a:r>
              <a:rPr lang="en-US" sz="4000" dirty="0" smtClean="0"/>
              <a:t>ERMA</a:t>
            </a:r>
            <a:endParaRPr lang="en-US" sz="4000" dirty="0"/>
          </a:p>
        </p:txBody>
      </p:sp>
      <p:sp>
        <p:nvSpPr>
          <p:cNvPr id="4" name="Text Placeholder 3"/>
          <p:cNvSpPr>
            <a:spLocks noGrp="1"/>
          </p:cNvSpPr>
          <p:nvPr>
            <p:ph idx="1"/>
          </p:nvPr>
        </p:nvSpPr>
        <p:spPr>
          <a:xfrm>
            <a:off x="457200" y="1210761"/>
            <a:ext cx="3929039" cy="5323162"/>
          </a:xfrm>
        </p:spPr>
        <p:txBody>
          <a:bodyPr>
            <a:normAutofit/>
          </a:bodyPr>
          <a:lstStyle/>
          <a:p>
            <a:pPr marL="514350" indent="-514350">
              <a:buFont typeface="+mj-lt"/>
              <a:buAutoNum type="arabicPeriod"/>
            </a:pPr>
            <a:r>
              <a:rPr lang="en-US" sz="2200" dirty="0"/>
              <a:t>Choose </a:t>
            </a:r>
            <a:r>
              <a:rPr lang="en-US" sz="2200" b="1" dirty="0"/>
              <a:t>model </a:t>
            </a:r>
            <a:r>
              <a:rPr lang="en-US" sz="2200" dirty="0"/>
              <a:t>to be the computation with all its approximations</a:t>
            </a:r>
          </a:p>
          <a:p>
            <a:pPr marL="514350" indent="-514350">
              <a:buFont typeface="+mj-lt"/>
              <a:buAutoNum type="arabicPeriod"/>
            </a:pPr>
            <a:r>
              <a:rPr lang="en-US" sz="2200" dirty="0"/>
              <a:t>Choose </a:t>
            </a:r>
            <a:r>
              <a:rPr lang="en-US" sz="2200" b="1" dirty="0"/>
              <a:t>objective</a:t>
            </a:r>
            <a:br>
              <a:rPr lang="en-US" sz="2200" b="1" dirty="0"/>
            </a:br>
            <a:r>
              <a:rPr lang="en-US" sz="2200" b="1" dirty="0"/>
              <a:t> </a:t>
            </a:r>
            <a:r>
              <a:rPr lang="en-US" sz="2200" dirty="0"/>
              <a:t>to likewise include the approximations</a:t>
            </a:r>
          </a:p>
          <a:p>
            <a:pPr marL="514350" indent="-514350">
              <a:buFont typeface="+mj-lt"/>
              <a:buAutoNum type="arabicPeriod" startAt="3"/>
            </a:pPr>
            <a:r>
              <a:rPr lang="en-US" sz="2200" dirty="0"/>
              <a:t>Compute </a:t>
            </a:r>
            <a:r>
              <a:rPr lang="en-US" sz="2200" b="1" dirty="0"/>
              <a:t>derivative</a:t>
            </a:r>
            <a:r>
              <a:rPr lang="en-US" sz="2200" dirty="0"/>
              <a:t> by </a:t>
            </a:r>
            <a:r>
              <a:rPr lang="en-US" sz="2200" dirty="0" err="1"/>
              <a:t>backpropagation</a:t>
            </a:r>
            <a:r>
              <a:rPr lang="en-US" sz="2200" dirty="0"/>
              <a:t> (treating the entire computation as if it were a neural network)</a:t>
            </a:r>
          </a:p>
          <a:p>
            <a:pPr marL="514350" indent="-514350">
              <a:buFont typeface="+mj-lt"/>
              <a:buAutoNum type="arabicPeriod" startAt="3"/>
            </a:pPr>
            <a:r>
              <a:rPr lang="en-US" sz="2200" dirty="0"/>
              <a:t>Make no approximations</a:t>
            </a:r>
            <a:r>
              <a:rPr lang="en-US" sz="2200" dirty="0" smtClean="0"/>
              <a:t>!</a:t>
            </a:r>
            <a:r>
              <a:rPr lang="en-US" sz="2200" dirty="0"/>
              <a:t/>
            </a:r>
            <a:br>
              <a:rPr lang="en-US" sz="2200" dirty="0"/>
            </a:br>
            <a:r>
              <a:rPr lang="en-US" sz="2200" dirty="0" smtClean="0"/>
              <a:t>(Our gradient is exact)</a:t>
            </a:r>
            <a:endParaRPr lang="en-US" sz="2200" b="1" dirty="0" smtClean="0">
              <a:solidFill>
                <a:srgbClr val="FF0000"/>
              </a:solidFill>
            </a:endParaRPr>
          </a:p>
        </p:txBody>
      </p:sp>
      <p:sp>
        <p:nvSpPr>
          <p:cNvPr id="3" name="Slide Number Placeholder 2"/>
          <p:cNvSpPr>
            <a:spLocks noGrp="1"/>
          </p:cNvSpPr>
          <p:nvPr>
            <p:ph type="sldNum" sz="quarter" idx="12"/>
          </p:nvPr>
        </p:nvSpPr>
        <p:spPr/>
        <p:txBody>
          <a:bodyPr/>
          <a:lstStyle/>
          <a:p>
            <a:fld id="{E5445004-F4FB-5345-992E-498B4C43F562}" type="slidenum">
              <a:rPr lang="en-US" smtClean="0"/>
              <a:t>365</a:t>
            </a:fld>
            <a:endParaRPr lang="en-US"/>
          </a:p>
        </p:txBody>
      </p:sp>
      <p:pic>
        <p:nvPicPr>
          <p:cNvPr id="12" name="Picture 11" descr="latex-image-1.pdf"/>
          <p:cNvPicPr>
            <a:picLocks noChangeAspect="1"/>
          </p:cNvPicPr>
          <p:nvPr/>
        </p:nvPicPr>
        <p:blipFill rotWithShape="1">
          <a:blip r:embed="rId3">
            <a:extLst>
              <a:ext uri="{28A0092B-C50C-407E-A947-70E740481C1C}">
                <a14:useLocalDpi xmlns:a14="http://schemas.microsoft.com/office/drawing/2010/main"/>
              </a:ext>
            </a:extLst>
          </a:blip>
          <a:srcRect r="64255"/>
          <a:stretch/>
        </p:blipFill>
        <p:spPr>
          <a:xfrm>
            <a:off x="4244550" y="2245752"/>
            <a:ext cx="1099830" cy="805626"/>
          </a:xfrm>
          <a:prstGeom prst="rect">
            <a:avLst/>
          </a:prstGeom>
        </p:spPr>
      </p:pic>
      <p:pic>
        <p:nvPicPr>
          <p:cNvPr id="5" name="Picture 4" descr="latex-image-1.pdf"/>
          <p:cNvPicPr>
            <a:picLocks noChangeAspect="1"/>
          </p:cNvPicPr>
          <p:nvPr/>
        </p:nvPicPr>
        <p:blipFill rotWithShape="1">
          <a:blip r:embed="rId4">
            <a:extLst>
              <a:ext uri="{28A0092B-C50C-407E-A947-70E740481C1C}">
                <a14:useLocalDpi xmlns:a14="http://schemas.microsoft.com/office/drawing/2010/main"/>
              </a:ext>
            </a:extLst>
          </a:blip>
          <a:srcRect r="71074"/>
          <a:stretch/>
        </p:blipFill>
        <p:spPr>
          <a:xfrm>
            <a:off x="4113616" y="1373115"/>
            <a:ext cx="1230763" cy="830880"/>
          </a:xfrm>
          <a:prstGeom prst="rect">
            <a:avLst/>
          </a:prstGeom>
        </p:spPr>
      </p:pic>
      <p:grpSp>
        <p:nvGrpSpPr>
          <p:cNvPr id="21" name="Group 20"/>
          <p:cNvGrpSpPr/>
          <p:nvPr/>
        </p:nvGrpSpPr>
        <p:grpSpPr>
          <a:xfrm>
            <a:off x="-346706" y="-185092"/>
            <a:ext cx="1272462" cy="1557344"/>
            <a:chOff x="4212163" y="3282271"/>
            <a:chExt cx="3459899" cy="4276343"/>
          </a:xfrm>
        </p:grpSpPr>
        <p:sp>
          <p:nvSpPr>
            <p:cNvPr id="22" name="Oval 21"/>
            <p:cNvSpPr/>
            <p:nvPr/>
          </p:nvSpPr>
          <p:spPr>
            <a:xfrm rot="18911076">
              <a:off x="4212163" y="3282271"/>
              <a:ext cx="2861834" cy="4276343"/>
            </a:xfrm>
            <a:prstGeom prst="ellipse">
              <a:avLst/>
            </a:prstGeom>
            <a:solidFill>
              <a:srgbClr val="FF0000">
                <a:alpha val="59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TextBox 22"/>
            <p:cNvSpPr txBox="1"/>
            <p:nvPr/>
          </p:nvSpPr>
          <p:spPr>
            <a:xfrm>
              <a:off x="4852129" y="5417178"/>
              <a:ext cx="2819933" cy="792673"/>
            </a:xfrm>
            <a:prstGeom prst="rect">
              <a:avLst/>
            </a:prstGeom>
            <a:noFill/>
          </p:spPr>
          <p:txBody>
            <a:bodyPr wrap="square" rtlCol="0" anchor="t">
              <a:noAutofit/>
            </a:bodyPr>
            <a:lstStyle/>
            <a:p>
              <a:pPr algn="ctr"/>
              <a:r>
                <a:rPr lang="en-US" sz="1000" b="1" dirty="0"/>
                <a:t>Machine </a:t>
              </a:r>
              <a:r>
                <a:rPr lang="en-US" sz="1000" b="1" dirty="0" smtClean="0"/>
                <a:t>Learning</a:t>
              </a:r>
              <a:endParaRPr lang="en-US" sz="1000" dirty="0"/>
            </a:p>
          </p:txBody>
        </p:sp>
      </p:grpSp>
      <p:cxnSp>
        <p:nvCxnSpPr>
          <p:cNvPr id="25" name="Straight Arrow Connector 24"/>
          <p:cNvCxnSpPr/>
          <p:nvPr/>
        </p:nvCxnSpPr>
        <p:spPr>
          <a:xfrm>
            <a:off x="5344380" y="1730121"/>
            <a:ext cx="599954" cy="818075"/>
          </a:xfrm>
          <a:prstGeom prst="straightConnector1">
            <a:avLst/>
          </a:prstGeom>
          <a:ln w="38100" cmpd="sng">
            <a:solidFill>
              <a:srgbClr val="FF0000"/>
            </a:solidFill>
            <a:tailEnd type="arrow"/>
          </a:ln>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flipV="1">
            <a:off x="5357473" y="1872447"/>
            <a:ext cx="752354" cy="610691"/>
          </a:xfrm>
          <a:prstGeom prst="straightConnector1">
            <a:avLst/>
          </a:prstGeom>
          <a:ln w="38100" cmpd="sng">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27" name="Text Placeholder 3"/>
          <p:cNvSpPr txBox="1">
            <a:spLocks/>
          </p:cNvSpPr>
          <p:nvPr/>
        </p:nvSpPr>
        <p:spPr>
          <a:xfrm>
            <a:off x="4870691" y="1116576"/>
            <a:ext cx="4159124" cy="462662"/>
          </a:xfrm>
          <a:prstGeom prst="rect">
            <a:avLst/>
          </a:prstGeom>
          <a:solidFill>
            <a:schemeClr val="tx1"/>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200" b="1" dirty="0" smtClean="0">
                <a:solidFill>
                  <a:srgbClr val="FFFFFF"/>
                </a:solidFill>
              </a:rPr>
              <a:t>Key idea: Open up the black box!</a:t>
            </a:r>
          </a:p>
        </p:txBody>
      </p:sp>
      <p:sp>
        <p:nvSpPr>
          <p:cNvPr id="15" name="TextBox 14"/>
          <p:cNvSpPr txBox="1"/>
          <p:nvPr/>
        </p:nvSpPr>
        <p:spPr>
          <a:xfrm>
            <a:off x="-1" y="6446664"/>
            <a:ext cx="4160115" cy="411336"/>
          </a:xfrm>
          <a:prstGeom prst="rect">
            <a:avLst/>
          </a:prstGeom>
          <a:solidFill>
            <a:schemeClr val="accent6">
              <a:lumMod val="60000"/>
              <a:lumOff val="40000"/>
            </a:schemeClr>
          </a:solidFill>
        </p:spPr>
        <p:txBody>
          <a:bodyPr wrap="square" rtlCol="0" anchor="ctr">
            <a:noAutofit/>
          </a:bodyPr>
          <a:lstStyle/>
          <a:p>
            <a:r>
              <a:rPr lang="en-US" dirty="0" smtClean="0"/>
              <a:t>(</a:t>
            </a:r>
            <a:r>
              <a:rPr lang="en-US" dirty="0" err="1" smtClean="0"/>
              <a:t>Stoyanov</a:t>
            </a:r>
            <a:r>
              <a:rPr lang="en-US" dirty="0" smtClean="0"/>
              <a:t>, </a:t>
            </a:r>
            <a:r>
              <a:rPr lang="en-US" dirty="0" err="1" smtClean="0"/>
              <a:t>Ropson</a:t>
            </a:r>
            <a:r>
              <a:rPr lang="en-US" dirty="0" smtClean="0"/>
              <a:t>, &amp; Eisner, 2011)</a:t>
            </a:r>
          </a:p>
        </p:txBody>
      </p:sp>
    </p:spTree>
    <p:extLst>
      <p:ext uri="{BB962C8B-B14F-4D97-AF65-F5344CB8AC3E}">
        <p14:creationId xmlns:p14="http://schemas.microsoft.com/office/powerpoint/2010/main" val="105466889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12"/>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26"/>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ERMA</a:t>
            </a:r>
            <a:endParaRPr lang="en-US" dirty="0"/>
          </a:p>
        </p:txBody>
      </p:sp>
      <p:sp>
        <p:nvSpPr>
          <p:cNvPr id="4" name="Text Placeholder 3"/>
          <p:cNvSpPr>
            <a:spLocks noGrp="1"/>
          </p:cNvSpPr>
          <p:nvPr>
            <p:ph idx="1"/>
          </p:nvPr>
        </p:nvSpPr>
        <p:spPr>
          <a:xfrm>
            <a:off x="457200" y="1511923"/>
            <a:ext cx="5015779" cy="622403"/>
          </a:xfrm>
        </p:spPr>
        <p:txBody>
          <a:bodyPr>
            <a:normAutofit/>
          </a:bodyPr>
          <a:lstStyle/>
          <a:p>
            <a:pPr marL="0" indent="0">
              <a:buNone/>
            </a:pPr>
            <a:r>
              <a:rPr lang="en-US" sz="2200" b="1" dirty="0" smtClean="0"/>
              <a:t>Empirical Risk Minimization</a:t>
            </a:r>
          </a:p>
        </p:txBody>
      </p:sp>
      <p:sp>
        <p:nvSpPr>
          <p:cNvPr id="3" name="Slide Number Placeholder 2"/>
          <p:cNvSpPr>
            <a:spLocks noGrp="1"/>
          </p:cNvSpPr>
          <p:nvPr>
            <p:ph type="sldNum" sz="quarter" idx="12"/>
          </p:nvPr>
        </p:nvSpPr>
        <p:spPr/>
        <p:txBody>
          <a:bodyPr/>
          <a:lstStyle/>
          <a:p>
            <a:fld id="{E5445004-F4FB-5345-992E-498B4C43F562}" type="slidenum">
              <a:rPr lang="en-US" smtClean="0"/>
              <a:t>366</a:t>
            </a:fld>
            <a:endParaRPr lang="en-US"/>
          </a:p>
        </p:txBody>
      </p:sp>
      <p:grpSp>
        <p:nvGrpSpPr>
          <p:cNvPr id="21" name="Group 20"/>
          <p:cNvGrpSpPr/>
          <p:nvPr/>
        </p:nvGrpSpPr>
        <p:grpSpPr>
          <a:xfrm>
            <a:off x="-346706" y="-185092"/>
            <a:ext cx="1272462" cy="1557344"/>
            <a:chOff x="4212163" y="3282271"/>
            <a:chExt cx="3459899" cy="4276343"/>
          </a:xfrm>
        </p:grpSpPr>
        <p:sp>
          <p:nvSpPr>
            <p:cNvPr id="22" name="Oval 21"/>
            <p:cNvSpPr/>
            <p:nvPr/>
          </p:nvSpPr>
          <p:spPr>
            <a:xfrm rot="18911076">
              <a:off x="4212163" y="3282271"/>
              <a:ext cx="2861834" cy="4276343"/>
            </a:xfrm>
            <a:prstGeom prst="ellipse">
              <a:avLst/>
            </a:prstGeom>
            <a:solidFill>
              <a:srgbClr val="FF0000">
                <a:alpha val="59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TextBox 22"/>
            <p:cNvSpPr txBox="1"/>
            <p:nvPr/>
          </p:nvSpPr>
          <p:spPr>
            <a:xfrm>
              <a:off x="4852129" y="5417178"/>
              <a:ext cx="2819933" cy="792673"/>
            </a:xfrm>
            <a:prstGeom prst="rect">
              <a:avLst/>
            </a:prstGeom>
            <a:noFill/>
          </p:spPr>
          <p:txBody>
            <a:bodyPr wrap="square" rtlCol="0" anchor="t">
              <a:noAutofit/>
            </a:bodyPr>
            <a:lstStyle/>
            <a:p>
              <a:pPr algn="ctr"/>
              <a:r>
                <a:rPr lang="en-US" sz="1000" b="1" dirty="0"/>
                <a:t>Machine </a:t>
              </a:r>
              <a:r>
                <a:rPr lang="en-US" sz="1000" b="1" dirty="0" smtClean="0"/>
                <a:t>Learning</a:t>
              </a:r>
              <a:endParaRPr lang="en-US" sz="1000" dirty="0"/>
            </a:p>
          </p:txBody>
        </p:sp>
      </p:grpSp>
      <p:sp>
        <p:nvSpPr>
          <p:cNvPr id="27" name="Text Placeholder 3"/>
          <p:cNvSpPr txBox="1">
            <a:spLocks/>
          </p:cNvSpPr>
          <p:nvPr/>
        </p:nvSpPr>
        <p:spPr>
          <a:xfrm>
            <a:off x="4870691" y="977682"/>
            <a:ext cx="4159124" cy="462662"/>
          </a:xfrm>
          <a:prstGeom prst="rect">
            <a:avLst/>
          </a:prstGeom>
          <a:solidFill>
            <a:schemeClr val="tx1"/>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200" b="1" dirty="0" smtClean="0">
                <a:solidFill>
                  <a:srgbClr val="FFFFFF"/>
                </a:solidFill>
              </a:rPr>
              <a:t>Key idea: Open up the black box!</a:t>
            </a:r>
          </a:p>
        </p:txBody>
      </p:sp>
      <p:pic>
        <p:nvPicPr>
          <p:cNvPr id="6" name="Picture 5" descr="latex-image-1.pdf"/>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759409" y="2134326"/>
            <a:ext cx="4874538" cy="948075"/>
          </a:xfrm>
          <a:prstGeom prst="rect">
            <a:avLst/>
          </a:prstGeom>
        </p:spPr>
      </p:pic>
      <p:pic>
        <p:nvPicPr>
          <p:cNvPr id="7" name="Picture 6" descr="latex-image-1.pdf"/>
          <p:cNvPicPr>
            <a:picLocks noChangeAspect="1"/>
          </p:cNvPicPr>
          <p:nvPr/>
        </p:nvPicPr>
        <p:blipFill>
          <a:blip r:embed="rId3">
            <a:extLst>
              <a:ext uri="{28A0092B-C50C-407E-A947-70E740481C1C}">
                <a14:useLocalDpi xmlns:a14="http://schemas.microsoft.com/office/drawing/2010/main"/>
              </a:ext>
            </a:extLst>
          </a:blip>
          <a:stretch>
            <a:fillRect/>
          </a:stretch>
        </p:blipFill>
        <p:spPr>
          <a:xfrm>
            <a:off x="759409" y="4119120"/>
            <a:ext cx="4570710" cy="561315"/>
          </a:xfrm>
          <a:prstGeom prst="rect">
            <a:avLst/>
          </a:prstGeom>
        </p:spPr>
      </p:pic>
      <p:sp>
        <p:nvSpPr>
          <p:cNvPr id="18" name="Text Placeholder 3"/>
          <p:cNvSpPr txBox="1">
            <a:spLocks/>
          </p:cNvSpPr>
          <p:nvPr/>
        </p:nvSpPr>
        <p:spPr>
          <a:xfrm>
            <a:off x="457200" y="3314172"/>
            <a:ext cx="5015779" cy="622403"/>
          </a:xfrm>
          <a:prstGeom prst="rect">
            <a:avLst/>
          </a:prstGeom>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Font typeface="Arial"/>
              <a:buNone/>
            </a:pPr>
            <a:r>
              <a:rPr lang="en-US" sz="2200" b="1" dirty="0" smtClean="0"/>
              <a:t>Minimum Bayes Risk (MBR) Decoder</a:t>
            </a:r>
          </a:p>
        </p:txBody>
      </p:sp>
      <p:pic>
        <p:nvPicPr>
          <p:cNvPr id="15" name="Picture 14" descr="feedforward-bp-only.pd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4975961" y="1769805"/>
            <a:ext cx="4006200" cy="4664361"/>
          </a:xfrm>
          <a:prstGeom prst="rect">
            <a:avLst/>
          </a:prstGeom>
        </p:spPr>
      </p:pic>
      <p:sp>
        <p:nvSpPr>
          <p:cNvPr id="19" name="TextBox 18"/>
          <p:cNvSpPr txBox="1"/>
          <p:nvPr/>
        </p:nvSpPr>
        <p:spPr>
          <a:xfrm>
            <a:off x="-1" y="6446664"/>
            <a:ext cx="4160115" cy="411336"/>
          </a:xfrm>
          <a:prstGeom prst="rect">
            <a:avLst/>
          </a:prstGeom>
          <a:solidFill>
            <a:schemeClr val="accent6">
              <a:lumMod val="60000"/>
              <a:lumOff val="40000"/>
            </a:schemeClr>
          </a:solidFill>
        </p:spPr>
        <p:txBody>
          <a:bodyPr wrap="square" rtlCol="0" anchor="ctr">
            <a:noAutofit/>
          </a:bodyPr>
          <a:lstStyle/>
          <a:p>
            <a:r>
              <a:rPr lang="en-US" dirty="0" smtClean="0"/>
              <a:t>(</a:t>
            </a:r>
            <a:r>
              <a:rPr lang="en-US" dirty="0" err="1" smtClean="0"/>
              <a:t>Stoyanov</a:t>
            </a:r>
            <a:r>
              <a:rPr lang="en-US" dirty="0" smtClean="0"/>
              <a:t>, </a:t>
            </a:r>
            <a:r>
              <a:rPr lang="en-US" dirty="0" err="1" smtClean="0"/>
              <a:t>Ropson</a:t>
            </a:r>
            <a:r>
              <a:rPr lang="en-US" dirty="0" smtClean="0"/>
              <a:t>, &amp; Eisner, 2011)</a:t>
            </a:r>
          </a:p>
        </p:txBody>
      </p:sp>
    </p:spTree>
    <p:extLst>
      <p:ext uri="{BB962C8B-B14F-4D97-AF65-F5344CB8AC3E}">
        <p14:creationId xmlns:p14="http://schemas.microsoft.com/office/powerpoint/2010/main" val="3159121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4">
                                            <p:txEl>
                                              <p:pRg st="0" end="0"/>
                                            </p:txEl>
                                          </p:spTgt>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8"/>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build="p"/>
      <p:bldP spid="18" grpId="0"/>
    </p:bldLst>
  </p:timing>
</p:sld>
</file>

<file path=ppt/slides/slide3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Approximation-aware Learning</a:t>
            </a:r>
            <a:endParaRPr lang="en-US" dirty="0"/>
          </a:p>
        </p:txBody>
      </p:sp>
      <p:sp>
        <p:nvSpPr>
          <p:cNvPr id="4" name="Text Placeholder 3"/>
          <p:cNvSpPr>
            <a:spLocks noGrp="1"/>
          </p:cNvSpPr>
          <p:nvPr>
            <p:ph idx="1"/>
          </p:nvPr>
        </p:nvSpPr>
        <p:spPr>
          <a:xfrm>
            <a:off x="457200" y="1210760"/>
            <a:ext cx="3521364" cy="5044828"/>
          </a:xfrm>
        </p:spPr>
        <p:txBody>
          <a:bodyPr>
            <a:normAutofit/>
          </a:bodyPr>
          <a:lstStyle/>
          <a:p>
            <a:pPr marL="0" indent="0">
              <a:buNone/>
            </a:pPr>
            <a:r>
              <a:rPr lang="en-US" sz="2200" b="1" dirty="0" smtClean="0"/>
              <a:t>What if we’re using Structured BP instead of regular BP?</a:t>
            </a:r>
          </a:p>
          <a:p>
            <a:r>
              <a:rPr lang="en-US" sz="2200" dirty="0" smtClean="0"/>
              <a:t>No problem, the same approach still applies!</a:t>
            </a:r>
          </a:p>
          <a:p>
            <a:r>
              <a:rPr lang="en-US" sz="2200" dirty="0" smtClean="0"/>
              <a:t>The only difference is that we </a:t>
            </a:r>
            <a:r>
              <a:rPr lang="en-US" sz="2200" b="1" dirty="0" smtClean="0"/>
              <a:t>embed dynamic programming algorithms </a:t>
            </a:r>
            <a:r>
              <a:rPr lang="en-US" sz="2200" dirty="0" smtClean="0"/>
              <a:t>inside our computation graph.</a:t>
            </a:r>
          </a:p>
          <a:p>
            <a:pPr marL="0" indent="0">
              <a:buNone/>
            </a:pPr>
            <a:endParaRPr lang="en-US" sz="2200" b="1" dirty="0"/>
          </a:p>
          <a:p>
            <a:pPr marL="0" indent="0">
              <a:buNone/>
            </a:pPr>
            <a:endParaRPr lang="en-US" sz="2200" b="1" dirty="0" smtClean="0"/>
          </a:p>
        </p:txBody>
      </p:sp>
      <p:sp>
        <p:nvSpPr>
          <p:cNvPr id="3" name="Slide Number Placeholder 2"/>
          <p:cNvSpPr>
            <a:spLocks noGrp="1"/>
          </p:cNvSpPr>
          <p:nvPr>
            <p:ph type="sldNum" sz="quarter" idx="12"/>
          </p:nvPr>
        </p:nvSpPr>
        <p:spPr/>
        <p:txBody>
          <a:bodyPr/>
          <a:lstStyle/>
          <a:p>
            <a:fld id="{E5445004-F4FB-5345-992E-498B4C43F562}" type="slidenum">
              <a:rPr lang="en-US" smtClean="0"/>
              <a:t>367</a:t>
            </a:fld>
            <a:endParaRPr lang="en-US"/>
          </a:p>
        </p:txBody>
      </p:sp>
      <p:pic>
        <p:nvPicPr>
          <p:cNvPr id="12" name="Picture 11" descr="latex-image-1.pdf"/>
          <p:cNvPicPr>
            <a:picLocks noChangeAspect="1"/>
          </p:cNvPicPr>
          <p:nvPr/>
        </p:nvPicPr>
        <p:blipFill rotWithShape="1">
          <a:blip r:embed="rId2">
            <a:extLst>
              <a:ext uri="{28A0092B-C50C-407E-A947-70E740481C1C}">
                <a14:useLocalDpi xmlns:a14="http://schemas.microsoft.com/office/drawing/2010/main"/>
              </a:ext>
            </a:extLst>
          </a:blip>
          <a:srcRect r="64255"/>
          <a:stretch/>
        </p:blipFill>
        <p:spPr>
          <a:xfrm>
            <a:off x="4244550" y="2245752"/>
            <a:ext cx="1099830" cy="805626"/>
          </a:xfrm>
          <a:prstGeom prst="rect">
            <a:avLst/>
          </a:prstGeom>
        </p:spPr>
      </p:pic>
      <p:pic>
        <p:nvPicPr>
          <p:cNvPr id="5" name="Picture 4" descr="latex-image-1.pdf"/>
          <p:cNvPicPr>
            <a:picLocks noChangeAspect="1"/>
          </p:cNvPicPr>
          <p:nvPr/>
        </p:nvPicPr>
        <p:blipFill rotWithShape="1">
          <a:blip r:embed="rId3">
            <a:extLst>
              <a:ext uri="{28A0092B-C50C-407E-A947-70E740481C1C}">
                <a14:useLocalDpi xmlns:a14="http://schemas.microsoft.com/office/drawing/2010/main"/>
              </a:ext>
            </a:extLst>
          </a:blip>
          <a:srcRect r="71074"/>
          <a:stretch/>
        </p:blipFill>
        <p:spPr>
          <a:xfrm>
            <a:off x="4113616" y="1234221"/>
            <a:ext cx="1230763" cy="830880"/>
          </a:xfrm>
          <a:prstGeom prst="rect">
            <a:avLst/>
          </a:prstGeom>
        </p:spPr>
      </p:pic>
      <p:grpSp>
        <p:nvGrpSpPr>
          <p:cNvPr id="21" name="Group 20"/>
          <p:cNvGrpSpPr/>
          <p:nvPr/>
        </p:nvGrpSpPr>
        <p:grpSpPr>
          <a:xfrm>
            <a:off x="-346706" y="-185092"/>
            <a:ext cx="1272462" cy="1557344"/>
            <a:chOff x="4212163" y="3282271"/>
            <a:chExt cx="3459899" cy="4276343"/>
          </a:xfrm>
        </p:grpSpPr>
        <p:sp>
          <p:nvSpPr>
            <p:cNvPr id="22" name="Oval 21"/>
            <p:cNvSpPr/>
            <p:nvPr/>
          </p:nvSpPr>
          <p:spPr>
            <a:xfrm rot="18911076">
              <a:off x="4212163" y="3282271"/>
              <a:ext cx="2861834" cy="4276343"/>
            </a:xfrm>
            <a:prstGeom prst="ellipse">
              <a:avLst/>
            </a:prstGeom>
            <a:solidFill>
              <a:srgbClr val="FF0000">
                <a:alpha val="59000"/>
              </a:srgbClr>
            </a:solidFill>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 name="TextBox 22"/>
            <p:cNvSpPr txBox="1"/>
            <p:nvPr/>
          </p:nvSpPr>
          <p:spPr>
            <a:xfrm>
              <a:off x="4852129" y="5417178"/>
              <a:ext cx="2819933" cy="792673"/>
            </a:xfrm>
            <a:prstGeom prst="rect">
              <a:avLst/>
            </a:prstGeom>
            <a:noFill/>
          </p:spPr>
          <p:txBody>
            <a:bodyPr wrap="square" rtlCol="0" anchor="t">
              <a:noAutofit/>
            </a:bodyPr>
            <a:lstStyle/>
            <a:p>
              <a:pPr algn="ctr"/>
              <a:r>
                <a:rPr lang="en-US" sz="1000" b="1" dirty="0"/>
                <a:t>Machine </a:t>
              </a:r>
              <a:r>
                <a:rPr lang="en-US" sz="1000" b="1" dirty="0" smtClean="0"/>
                <a:t>Learning</a:t>
              </a:r>
              <a:endParaRPr lang="en-US" sz="1000" dirty="0"/>
            </a:p>
          </p:txBody>
        </p:sp>
      </p:grpSp>
      <p:pic>
        <p:nvPicPr>
          <p:cNvPr id="24" name="Picture 23" descr="structured-bp-feed-forward-topology.pdf"/>
          <p:cNvPicPr>
            <a:picLocks noChangeAspect="1"/>
          </p:cNvPicPr>
          <p:nvPr/>
        </p:nvPicPr>
        <p:blipFill>
          <a:blip r:embed="rId4">
            <a:extLst>
              <a:ext uri="{28A0092B-C50C-407E-A947-70E740481C1C}">
                <a14:useLocalDpi xmlns:a14="http://schemas.microsoft.com/office/drawing/2010/main"/>
              </a:ext>
            </a:extLst>
          </a:blip>
          <a:stretch>
            <a:fillRect/>
          </a:stretch>
        </p:blipFill>
        <p:spPr>
          <a:xfrm>
            <a:off x="5330119" y="1666324"/>
            <a:ext cx="3796065" cy="4595238"/>
          </a:xfrm>
          <a:prstGeom prst="rect">
            <a:avLst/>
          </a:prstGeom>
        </p:spPr>
      </p:pic>
      <p:cxnSp>
        <p:nvCxnSpPr>
          <p:cNvPr id="25" name="Straight Arrow Connector 24"/>
          <p:cNvCxnSpPr/>
          <p:nvPr/>
        </p:nvCxnSpPr>
        <p:spPr>
          <a:xfrm>
            <a:off x="5344380" y="1591227"/>
            <a:ext cx="599954" cy="818075"/>
          </a:xfrm>
          <a:prstGeom prst="straightConnector1">
            <a:avLst/>
          </a:prstGeom>
          <a:ln w="38100" cmpd="sng">
            <a:solidFill>
              <a:srgbClr val="FF0000"/>
            </a:solidFill>
            <a:tailEnd type="arrow"/>
          </a:ln>
        </p:spPr>
        <p:style>
          <a:lnRef idx="2">
            <a:schemeClr val="accent1"/>
          </a:lnRef>
          <a:fillRef idx="0">
            <a:schemeClr val="accent1"/>
          </a:fillRef>
          <a:effectRef idx="1">
            <a:schemeClr val="accent1"/>
          </a:effectRef>
          <a:fontRef idx="minor">
            <a:schemeClr val="tx1"/>
          </a:fontRef>
        </p:style>
      </p:cxnSp>
      <p:cxnSp>
        <p:nvCxnSpPr>
          <p:cNvPr id="26" name="Straight Arrow Connector 25"/>
          <p:cNvCxnSpPr/>
          <p:nvPr/>
        </p:nvCxnSpPr>
        <p:spPr>
          <a:xfrm flipV="1">
            <a:off x="5357473" y="1872447"/>
            <a:ext cx="752354" cy="610691"/>
          </a:xfrm>
          <a:prstGeom prst="straightConnector1">
            <a:avLst/>
          </a:prstGeom>
          <a:ln w="38100" cmpd="sng">
            <a:solidFill>
              <a:srgbClr val="FF0000"/>
            </a:solidFill>
            <a:tailEnd type="arrow"/>
          </a:ln>
        </p:spPr>
        <p:style>
          <a:lnRef idx="2">
            <a:schemeClr val="accent1"/>
          </a:lnRef>
          <a:fillRef idx="0">
            <a:schemeClr val="accent1"/>
          </a:fillRef>
          <a:effectRef idx="1">
            <a:schemeClr val="accent1"/>
          </a:effectRef>
          <a:fontRef idx="minor">
            <a:schemeClr val="tx1"/>
          </a:fontRef>
        </p:style>
      </p:cxnSp>
      <p:sp>
        <p:nvSpPr>
          <p:cNvPr id="27" name="Text Placeholder 3"/>
          <p:cNvSpPr txBox="1">
            <a:spLocks/>
          </p:cNvSpPr>
          <p:nvPr/>
        </p:nvSpPr>
        <p:spPr>
          <a:xfrm>
            <a:off x="4870691" y="977682"/>
            <a:ext cx="4159124" cy="462662"/>
          </a:xfrm>
          <a:prstGeom prst="rect">
            <a:avLst/>
          </a:prstGeom>
          <a:solidFill>
            <a:schemeClr val="tx1"/>
          </a:solidFill>
        </p:spPr>
        <p:txBody>
          <a:bodyPr vert="horz" lIns="91440" tIns="45720" rIns="91440" bIns="45720" rtlCol="0">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sz="2200" b="1" dirty="0" smtClean="0">
                <a:solidFill>
                  <a:srgbClr val="FFFFFF"/>
                </a:solidFill>
              </a:rPr>
              <a:t>Key idea: Open up the black box!</a:t>
            </a:r>
          </a:p>
        </p:txBody>
      </p:sp>
      <p:sp>
        <p:nvSpPr>
          <p:cNvPr id="14" name="TextBox 13"/>
          <p:cNvSpPr txBox="1"/>
          <p:nvPr/>
        </p:nvSpPr>
        <p:spPr>
          <a:xfrm>
            <a:off x="-1" y="6446664"/>
            <a:ext cx="4160115" cy="411336"/>
          </a:xfrm>
          <a:prstGeom prst="rect">
            <a:avLst/>
          </a:prstGeom>
          <a:solidFill>
            <a:schemeClr val="accent6">
              <a:lumMod val="60000"/>
              <a:lumOff val="40000"/>
            </a:schemeClr>
          </a:solidFill>
        </p:spPr>
        <p:txBody>
          <a:bodyPr wrap="square" rtlCol="0" anchor="ctr">
            <a:noAutofit/>
          </a:bodyPr>
          <a:lstStyle/>
          <a:p>
            <a:r>
              <a:rPr lang="en-US" dirty="0" smtClean="0"/>
              <a:t>(Gormley, </a:t>
            </a:r>
            <a:r>
              <a:rPr lang="en-US" dirty="0" err="1" smtClean="0"/>
              <a:t>Dredze</a:t>
            </a:r>
            <a:r>
              <a:rPr lang="en-US" dirty="0" smtClean="0"/>
              <a:t>, &amp; Eisner, 2015)</a:t>
            </a:r>
          </a:p>
        </p:txBody>
      </p:sp>
    </p:spTree>
    <p:extLst>
      <p:ext uri="{BB962C8B-B14F-4D97-AF65-F5344CB8AC3E}">
        <p14:creationId xmlns:p14="http://schemas.microsoft.com/office/powerpoint/2010/main" val="6625208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5"/>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25"/>
                                        </p:tgtEl>
                                        <p:attrNameLst>
                                          <p:attrName>style.visibility</p:attrName>
                                        </p:attrNameLst>
                                      </p:cBhvr>
                                      <p:to>
                                        <p:strVal val="visible"/>
                                      </p:to>
                                    </p:set>
                                  </p:childTnLst>
                                </p:cTn>
                              </p:par>
                              <p:par>
                                <p:cTn id="9" presetID="1" presetClass="entr" presetSubtype="0" fill="hold" nodeType="withEffect">
                                  <p:stCondLst>
                                    <p:cond delay="0"/>
                                  </p:stCondLst>
                                  <p:childTnLst>
                                    <p:set>
                                      <p:cBhvr>
                                        <p:cTn id="10" dur="1" fill="hold">
                                          <p:stCondLst>
                                            <p:cond delay="0"/>
                                          </p:stCondLst>
                                        </p:cTn>
                                        <p:tgtEl>
                                          <p:spTgt spid="24"/>
                                        </p:tgtEl>
                                        <p:attrNameLst>
                                          <p:attrName>style.visibility</p:attrName>
                                        </p:attrNameLst>
                                      </p:cBhvr>
                                      <p:to>
                                        <p:strVal val="visible"/>
                                      </p:to>
                                    </p:set>
                                  </p:childTnLst>
                                </p:cTn>
                              </p:par>
                              <p:par>
                                <p:cTn id="11" presetID="1" presetClass="entr" presetSubtype="0" fill="hold" nodeType="withEffect">
                                  <p:stCondLst>
                                    <p:cond delay="0"/>
                                  </p:stCondLst>
                                  <p:childTnLst>
                                    <p:set>
                                      <p:cBhvr>
                                        <p:cTn id="12" dur="1" fill="hold">
                                          <p:stCondLst>
                                            <p:cond delay="0"/>
                                          </p:stCondLst>
                                        </p:cTn>
                                        <p:tgtEl>
                                          <p:spTgt spid="4">
                                            <p:txEl>
                                              <p:pRg st="0" end="0"/>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4">
                                            <p:txEl>
                                              <p:pRg st="1" end="1"/>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nodeType="clickEffect">
                                  <p:stCondLst>
                                    <p:cond delay="0"/>
                                  </p:stCondLst>
                                  <p:childTnLst>
                                    <p:set>
                                      <p:cBhvr>
                                        <p:cTn id="20" dur="1" fill="hold">
                                          <p:stCondLst>
                                            <p:cond delay="0"/>
                                          </p:stCondLst>
                                        </p:cTn>
                                        <p:tgtEl>
                                          <p:spTgt spid="1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ntr" presetSubtype="0" fill="hold" nodeType="clickEffect">
                                  <p:stCondLst>
                                    <p:cond delay="0"/>
                                  </p:stCondLst>
                                  <p:childTnLst>
                                    <p:set>
                                      <p:cBhvr>
                                        <p:cTn id="26" dur="1" fill="hold">
                                          <p:stCondLst>
                                            <p:cond delay="0"/>
                                          </p:stCondLst>
                                        </p:cTn>
                                        <p:tgtEl>
                                          <p:spTgt spid="4">
                                            <p:txEl>
                                              <p:pRg st="1" end="1"/>
                                            </p:txEl>
                                          </p:spTgt>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nodeType="clickEffect">
                                  <p:stCondLst>
                                    <p:cond delay="0"/>
                                  </p:stCondLst>
                                  <p:childTnLst>
                                    <p:set>
                                      <p:cBhvr>
                                        <p:cTn id="30" dur="1" fill="hold">
                                          <p:stCondLst>
                                            <p:cond delay="0"/>
                                          </p:stCondLst>
                                        </p:cTn>
                                        <p:tgtEl>
                                          <p:spTgt spid="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Title 14"/>
          <p:cNvSpPr>
            <a:spLocks noGrp="1"/>
          </p:cNvSpPr>
          <p:nvPr>
            <p:ph type="title"/>
          </p:nvPr>
        </p:nvSpPr>
        <p:spPr/>
        <p:txBody>
          <a:bodyPr>
            <a:normAutofit fontScale="90000"/>
          </a:bodyPr>
          <a:lstStyle/>
          <a:p>
            <a:r>
              <a:rPr lang="en-US" dirty="0"/>
              <a:t>Connection to Deep Learning</a:t>
            </a:r>
          </a:p>
        </p:txBody>
      </p:sp>
      <p:sp>
        <p:nvSpPr>
          <p:cNvPr id="2" name="Slide Number Placeholder 1"/>
          <p:cNvSpPr>
            <a:spLocks noGrp="1"/>
          </p:cNvSpPr>
          <p:nvPr>
            <p:ph type="sldNum" sz="quarter" idx="12"/>
          </p:nvPr>
        </p:nvSpPr>
        <p:spPr/>
        <p:txBody>
          <a:bodyPr/>
          <a:lstStyle/>
          <a:p>
            <a:fld id="{E5445004-F4FB-5345-992E-498B4C43F562}" type="slidenum">
              <a:rPr lang="en-US" smtClean="0"/>
              <a:t>368</a:t>
            </a:fld>
            <a:endParaRPr lang="en-US"/>
          </a:p>
        </p:txBody>
      </p:sp>
      <p:cxnSp>
        <p:nvCxnSpPr>
          <p:cNvPr id="10" name="Straight Connector 9"/>
          <p:cNvCxnSpPr>
            <a:stCxn id="11" idx="0"/>
            <a:endCxn id="14" idx="0"/>
          </p:cNvCxnSpPr>
          <p:nvPr/>
        </p:nvCxnSpPr>
        <p:spPr>
          <a:xfrm flipH="1">
            <a:off x="2402802" y="1821405"/>
            <a:ext cx="655" cy="582124"/>
          </a:xfrm>
          <a:prstGeom prst="line">
            <a:avLst/>
          </a:prstGeom>
          <a:ln w="28575" cmpd="sng">
            <a:gradFill flip="none" rotWithShape="1">
              <a:gsLst>
                <a:gs pos="0">
                  <a:schemeClr val="accent1">
                    <a:lumMod val="75000"/>
                  </a:schemeClr>
                </a:gs>
                <a:gs pos="100000">
                  <a:schemeClr val="accent3">
                    <a:lumMod val="75000"/>
                  </a:schemeClr>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11" name="Rectangle 10"/>
          <p:cNvSpPr/>
          <p:nvPr/>
        </p:nvSpPr>
        <p:spPr>
          <a:xfrm>
            <a:off x="2246973" y="1821405"/>
            <a:ext cx="312966" cy="31296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2000" i="1" dirty="0">
              <a:solidFill>
                <a:schemeClr val="tx1"/>
              </a:solidFill>
              <a:latin typeface="Times New Roman"/>
              <a:cs typeface="Times New Roman"/>
            </a:endParaRPr>
          </a:p>
        </p:txBody>
      </p:sp>
      <p:sp>
        <p:nvSpPr>
          <p:cNvPr id="14" name="Oval 13"/>
          <p:cNvSpPr/>
          <p:nvPr/>
        </p:nvSpPr>
        <p:spPr>
          <a:xfrm>
            <a:off x="1979133" y="2403529"/>
            <a:ext cx="847336" cy="848649"/>
          </a:xfrm>
          <a:prstGeom prst="ellipse">
            <a:avLst/>
          </a:prstGeom>
          <a:solidFill>
            <a:schemeClr val="accent3">
              <a:lumMod val="40000"/>
              <a:lumOff val="60000"/>
            </a:schemeClr>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2000" i="1" dirty="0" smtClean="0">
                <a:solidFill>
                  <a:schemeClr val="tx1"/>
                </a:solidFill>
                <a:latin typeface="Times New Roman"/>
                <a:cs typeface="Times New Roman"/>
              </a:rPr>
              <a:t>y</a:t>
            </a:r>
            <a:endParaRPr lang="en-US" sz="2000" i="1" dirty="0">
              <a:solidFill>
                <a:schemeClr val="tx1"/>
              </a:solidFill>
              <a:latin typeface="Times New Roman"/>
              <a:cs typeface="Times New Roman"/>
            </a:endParaRPr>
          </a:p>
        </p:txBody>
      </p:sp>
      <p:sp>
        <p:nvSpPr>
          <p:cNvPr id="9" name="Rectangle 8"/>
          <p:cNvSpPr/>
          <p:nvPr/>
        </p:nvSpPr>
        <p:spPr>
          <a:xfrm>
            <a:off x="3513837" y="1501237"/>
            <a:ext cx="1880290" cy="477054"/>
          </a:xfrm>
          <a:prstGeom prst="rect">
            <a:avLst/>
          </a:prstGeom>
        </p:spPr>
        <p:txBody>
          <a:bodyPr wrap="none">
            <a:spAutoFit/>
          </a:bodyPr>
          <a:lstStyle/>
          <a:p>
            <a:r>
              <a:rPr lang="en-US" sz="2500" dirty="0" err="1">
                <a:cs typeface="Times New Roman"/>
              </a:rPr>
              <a:t>exp</a:t>
            </a:r>
            <a:r>
              <a:rPr lang="en-US" sz="2500" dirty="0">
                <a:cs typeface="Times New Roman"/>
              </a:rPr>
              <a:t>(</a:t>
            </a:r>
            <a:r>
              <a:rPr lang="en-US" sz="2500" dirty="0" err="1">
                <a:cs typeface="Times New Roman"/>
              </a:rPr>
              <a:t>Θ</a:t>
            </a:r>
            <a:r>
              <a:rPr lang="en-US" sz="2500" baseline="-25000" dirty="0" err="1">
                <a:solidFill>
                  <a:schemeClr val="accent3">
                    <a:lumMod val="75000"/>
                  </a:schemeClr>
                </a:solidFill>
                <a:cs typeface="Times New Roman"/>
              </a:rPr>
              <a:t>y</a:t>
            </a:r>
            <a:r>
              <a:rPr lang="en-US" sz="2500" dirty="0" err="1">
                <a:ea typeface="Wingdings"/>
                <a:cs typeface="Times New Roman"/>
                <a:sym typeface="Wingdings"/>
              </a:rPr>
              <a:t></a:t>
            </a:r>
            <a:r>
              <a:rPr lang="en-US" sz="2500" dirty="0" err="1" smtClean="0">
                <a:cs typeface="Times New Roman"/>
                <a:sym typeface="Wingdings"/>
              </a:rPr>
              <a:t>f</a:t>
            </a:r>
            <a:r>
              <a:rPr lang="en-US" sz="2500" dirty="0" smtClean="0">
                <a:cs typeface="Times New Roman"/>
                <a:sym typeface="Wingdings"/>
              </a:rPr>
              <a:t>(x))</a:t>
            </a:r>
            <a:endParaRPr lang="en-US" sz="2500" dirty="0">
              <a:cs typeface="Times New Roman"/>
            </a:endParaRPr>
          </a:p>
        </p:txBody>
      </p:sp>
      <p:cxnSp>
        <p:nvCxnSpPr>
          <p:cNvPr id="63" name="Straight Connector 62"/>
          <p:cNvCxnSpPr>
            <a:stCxn id="64" idx="0"/>
            <a:endCxn id="14" idx="4"/>
          </p:cNvCxnSpPr>
          <p:nvPr/>
        </p:nvCxnSpPr>
        <p:spPr>
          <a:xfrm flipH="1" flipV="1">
            <a:off x="2402801" y="3252178"/>
            <a:ext cx="656" cy="340401"/>
          </a:xfrm>
          <a:prstGeom prst="line">
            <a:avLst/>
          </a:prstGeom>
          <a:ln w="28575" cmpd="sng">
            <a:gradFill flip="none" rotWithShape="1">
              <a:gsLst>
                <a:gs pos="0">
                  <a:schemeClr val="accent1">
                    <a:lumMod val="75000"/>
                  </a:schemeClr>
                </a:gs>
                <a:gs pos="100000">
                  <a:schemeClr val="accent3">
                    <a:lumMod val="75000"/>
                  </a:schemeClr>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64" name="Rectangle 63"/>
          <p:cNvSpPr/>
          <p:nvPr/>
        </p:nvSpPr>
        <p:spPr>
          <a:xfrm>
            <a:off x="2246974" y="3592579"/>
            <a:ext cx="312966" cy="312968"/>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t" anchorCtr="1"/>
          <a:lstStyle/>
          <a:p>
            <a:pPr algn="ctr"/>
            <a:endParaRPr lang="en-US" sz="2000" i="1" dirty="0">
              <a:solidFill>
                <a:schemeClr val="tx1"/>
              </a:solidFill>
              <a:latin typeface="Times New Roman"/>
              <a:cs typeface="Times New Roman"/>
            </a:endParaRPr>
          </a:p>
        </p:txBody>
      </p:sp>
      <p:pic>
        <p:nvPicPr>
          <p:cNvPr id="13" name="Picture 12" descr="mlp.pdf"/>
          <p:cNvPicPr>
            <a:picLocks noChangeAspect="1"/>
          </p:cNvPicPr>
          <p:nvPr/>
        </p:nvPicPr>
        <p:blipFill>
          <a:blip r:embed="rId2">
            <a:extLst>
              <a:ext uri="{28A0092B-C50C-407E-A947-70E740481C1C}">
                <a14:useLocalDpi xmlns:a14="http://schemas.microsoft.com/office/drawing/2010/main"/>
              </a:ext>
            </a:extLst>
          </a:blip>
          <a:stretch>
            <a:fillRect/>
          </a:stretch>
        </p:blipFill>
        <p:spPr>
          <a:xfrm>
            <a:off x="3513837" y="2702107"/>
            <a:ext cx="4174956" cy="2150553"/>
          </a:xfrm>
          <a:prstGeom prst="rect">
            <a:avLst/>
          </a:prstGeom>
        </p:spPr>
      </p:pic>
      <p:sp>
        <p:nvSpPr>
          <p:cNvPr id="118" name="Isosceles Triangle 117"/>
          <p:cNvSpPr/>
          <p:nvPr/>
        </p:nvSpPr>
        <p:spPr>
          <a:xfrm rot="16200000">
            <a:off x="2225075" y="3430563"/>
            <a:ext cx="1467147" cy="1110381"/>
          </a:xfrm>
          <a:prstGeom prst="triangle">
            <a:avLst>
              <a:gd name="adj" fmla="val 67045"/>
            </a:avLst>
          </a:prstGeom>
          <a:noFill/>
          <a:ln>
            <a:solidFill>
              <a:schemeClr val="tx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9" name="Isosceles Triangle 118"/>
          <p:cNvSpPr/>
          <p:nvPr/>
        </p:nvSpPr>
        <p:spPr>
          <a:xfrm rot="16200000">
            <a:off x="2542935" y="1163470"/>
            <a:ext cx="752190" cy="1189615"/>
          </a:xfrm>
          <a:prstGeom prst="triangle">
            <a:avLst>
              <a:gd name="adj" fmla="val 15726"/>
            </a:avLst>
          </a:prstGeom>
          <a:noFill/>
          <a:ln>
            <a:solidFill>
              <a:schemeClr val="tx1"/>
            </a:solidFill>
            <a:prstDash val="dash"/>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 name="TextBox 18"/>
          <p:cNvSpPr txBox="1"/>
          <p:nvPr/>
        </p:nvSpPr>
        <p:spPr>
          <a:xfrm>
            <a:off x="-1" y="6446664"/>
            <a:ext cx="4160115" cy="411336"/>
          </a:xfrm>
          <a:prstGeom prst="rect">
            <a:avLst/>
          </a:prstGeom>
          <a:solidFill>
            <a:schemeClr val="accent6">
              <a:lumMod val="60000"/>
              <a:lumOff val="40000"/>
            </a:schemeClr>
          </a:solidFill>
        </p:spPr>
        <p:txBody>
          <a:bodyPr wrap="square" rtlCol="0" anchor="ctr">
            <a:noAutofit/>
          </a:bodyPr>
          <a:lstStyle/>
          <a:p>
            <a:r>
              <a:rPr lang="en-US" dirty="0" smtClean="0"/>
              <a:t>(Gormley, Yu, &amp; </a:t>
            </a:r>
            <a:r>
              <a:rPr lang="en-US" dirty="0" err="1" smtClean="0"/>
              <a:t>Dredze</a:t>
            </a:r>
            <a:r>
              <a:rPr lang="en-US" dirty="0" smtClean="0"/>
              <a:t>, </a:t>
            </a:r>
            <a:r>
              <a:rPr lang="en-US" i="1" dirty="0" smtClean="0"/>
              <a:t>In submission</a:t>
            </a:r>
            <a:r>
              <a:rPr lang="en-US" dirty="0" smtClean="0"/>
              <a:t>)</a:t>
            </a:r>
          </a:p>
        </p:txBody>
      </p:sp>
    </p:spTree>
    <p:extLst>
      <p:ext uri="{BB962C8B-B14F-4D97-AF65-F5344CB8AC3E}">
        <p14:creationId xmlns:p14="http://schemas.microsoft.com/office/powerpoint/2010/main" val="317742089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9"/>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9"/>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63"/>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6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grpId="0" nodeType="clickEffect">
                                  <p:stCondLst>
                                    <p:cond delay="0"/>
                                  </p:stCondLst>
                                  <p:childTnLst>
                                    <p:set>
                                      <p:cBhvr>
                                        <p:cTn id="18" dur="1" fill="hold">
                                          <p:stCondLst>
                                            <p:cond delay="0"/>
                                          </p:stCondLst>
                                        </p:cTn>
                                        <p:tgtEl>
                                          <p:spTgt spid="118"/>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64" grpId="0" animBg="1"/>
      <p:bldP spid="118" grpId="0" animBg="1"/>
      <p:bldP spid="119" grpId="0" animBg="1"/>
    </p:bldLst>
  </p:timing>
</p:sld>
</file>

<file path=ppt/slides/slide3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Autofit/>
          </a:bodyPr>
          <a:lstStyle/>
          <a:p>
            <a:r>
              <a:rPr lang="en-US" sz="3200" dirty="0" smtClean="0"/>
              <a:t>Empirical Risk Minimization under Approximations (ERMA)</a:t>
            </a:r>
            <a:endParaRPr lang="en-US" sz="3200" dirty="0"/>
          </a:p>
        </p:txBody>
      </p:sp>
      <p:sp>
        <p:nvSpPr>
          <p:cNvPr id="4" name="Slide Number Placeholder 3"/>
          <p:cNvSpPr>
            <a:spLocks noGrp="1"/>
          </p:cNvSpPr>
          <p:nvPr>
            <p:ph type="sldNum" sz="quarter" idx="12"/>
          </p:nvPr>
        </p:nvSpPr>
        <p:spPr/>
        <p:txBody>
          <a:bodyPr/>
          <a:lstStyle/>
          <a:p>
            <a:fld id="{E5445004-F4FB-5345-992E-498B4C43F562}" type="slidenum">
              <a:rPr lang="en-US" smtClean="0"/>
              <a:t>369</a:t>
            </a:fld>
            <a:endParaRPr lang="en-US"/>
          </a:p>
        </p:txBody>
      </p:sp>
      <p:graphicFrame>
        <p:nvGraphicFramePr>
          <p:cNvPr id="5" name="Table 4"/>
          <p:cNvGraphicFramePr>
            <a:graphicFrameLocks noGrp="1"/>
          </p:cNvGraphicFramePr>
          <p:nvPr>
            <p:extLst>
              <p:ext uri="{D42A27DB-BD31-4B8C-83A1-F6EECF244321}">
                <p14:modId xmlns:p14="http://schemas.microsoft.com/office/powerpoint/2010/main" val="1090053455"/>
              </p:ext>
            </p:extLst>
          </p:nvPr>
        </p:nvGraphicFramePr>
        <p:xfrm>
          <a:off x="685800" y="1828800"/>
          <a:ext cx="7619999" cy="4038600"/>
        </p:xfrm>
        <a:graphic>
          <a:graphicData uri="http://schemas.openxmlformats.org/drawingml/2006/table">
            <a:tbl>
              <a:tblPr firstRow="1" bandRow="1">
                <a:tableStyleId>{F5AB1C69-6EDB-4FF4-983F-18BD219EF322}</a:tableStyleId>
              </a:tblPr>
              <a:tblGrid>
                <a:gridCol w="1344705"/>
                <a:gridCol w="1045882"/>
                <a:gridCol w="2689411"/>
                <a:gridCol w="2540001"/>
              </a:tblGrid>
              <a:tr h="548239">
                <a:tc>
                  <a:txBody>
                    <a:bodyPr/>
                    <a:lstStyle/>
                    <a:p>
                      <a:endParaRPr lang="en-US" dirty="0"/>
                    </a:p>
                  </a:txBody>
                  <a:tcPr>
                    <a:solidFill>
                      <a:schemeClr val="bg1"/>
                    </a:solidFill>
                  </a:tcPr>
                </a:tc>
                <a:tc>
                  <a:txBody>
                    <a:bodyPr/>
                    <a:lstStyle/>
                    <a:p>
                      <a:endParaRPr lang="en-US" dirty="0"/>
                    </a:p>
                  </a:txBody>
                  <a:tcPr>
                    <a:solidFill>
                      <a:schemeClr val="bg1"/>
                    </a:solidFill>
                  </a:tcPr>
                </a:tc>
                <a:tc gridSpan="2">
                  <a:txBody>
                    <a:bodyPr/>
                    <a:lstStyle/>
                    <a:p>
                      <a:r>
                        <a:rPr lang="en-US" sz="2800" dirty="0" smtClean="0">
                          <a:solidFill>
                            <a:sysClr val="windowText" lastClr="000000"/>
                          </a:solidFill>
                        </a:rPr>
                        <a:t>Approximation Aware</a:t>
                      </a:r>
                      <a:endParaRPr lang="en-US" sz="2800" dirty="0">
                        <a:solidFill>
                          <a:sysClr val="windowText" lastClr="000000"/>
                        </a:solidFill>
                      </a:endParaRPr>
                    </a:p>
                  </a:txBody>
                  <a:tcPr>
                    <a:solidFill>
                      <a:schemeClr val="accent3">
                        <a:lumMod val="40000"/>
                        <a:lumOff val="60000"/>
                      </a:schemeClr>
                    </a:solidFill>
                  </a:tcPr>
                </a:tc>
                <a:tc hMerge="1">
                  <a:txBody>
                    <a:bodyPr/>
                    <a:lstStyle/>
                    <a:p>
                      <a:endParaRPr lang="en-US" dirty="0"/>
                    </a:p>
                  </a:txBody>
                  <a:tcPr/>
                </a:tc>
              </a:tr>
              <a:tr h="526311">
                <a:tc>
                  <a:txBody>
                    <a:bodyPr/>
                    <a:lstStyle/>
                    <a:p>
                      <a:endParaRPr lang="en-US" dirty="0"/>
                    </a:p>
                  </a:txBody>
                  <a:tcPr>
                    <a:solidFill>
                      <a:schemeClr val="bg1"/>
                    </a:solidFill>
                  </a:tcPr>
                </a:tc>
                <a:tc>
                  <a:txBody>
                    <a:bodyPr/>
                    <a:lstStyle/>
                    <a:p>
                      <a:endParaRPr lang="en-US" dirty="0"/>
                    </a:p>
                  </a:txBody>
                  <a:tcPr>
                    <a:solidFill>
                      <a:schemeClr val="bg1"/>
                    </a:solidFill>
                  </a:tcPr>
                </a:tc>
                <a:tc>
                  <a:txBody>
                    <a:bodyPr/>
                    <a:lstStyle/>
                    <a:p>
                      <a:pPr algn="ctr"/>
                      <a:r>
                        <a:rPr lang="en-US" sz="2400" b="1" dirty="0" smtClean="0"/>
                        <a:t>No</a:t>
                      </a:r>
                      <a:endParaRPr lang="en-US" b="1" dirty="0"/>
                    </a:p>
                  </a:txBody>
                  <a:tcPr>
                    <a:solidFill>
                      <a:schemeClr val="accent3">
                        <a:lumMod val="40000"/>
                        <a:lumOff val="60000"/>
                      </a:schemeClr>
                    </a:solidFill>
                  </a:tcPr>
                </a:tc>
                <a:tc>
                  <a:txBody>
                    <a:bodyPr/>
                    <a:lstStyle/>
                    <a:p>
                      <a:pPr algn="ctr"/>
                      <a:r>
                        <a:rPr lang="en-US" sz="2400" b="1" dirty="0" smtClean="0"/>
                        <a:t>Yes</a:t>
                      </a:r>
                      <a:endParaRPr lang="en-US" b="1" dirty="0"/>
                    </a:p>
                  </a:txBody>
                  <a:tcPr>
                    <a:solidFill>
                      <a:schemeClr val="accent3">
                        <a:lumMod val="40000"/>
                        <a:lumOff val="60000"/>
                      </a:schemeClr>
                    </a:solidFill>
                  </a:tcPr>
                </a:tc>
              </a:tr>
              <a:tr h="986831">
                <a:tc rowSpan="2">
                  <a:txBody>
                    <a:bodyPr/>
                    <a:lstStyle/>
                    <a:p>
                      <a:r>
                        <a:rPr lang="en-US" sz="2800" b="1" dirty="0" smtClean="0"/>
                        <a:t>Loss Aware</a:t>
                      </a:r>
                      <a:endParaRPr lang="en-US" sz="2800" b="1" dirty="0"/>
                    </a:p>
                  </a:txBody>
                  <a:tcPr vert="vert270">
                    <a:solidFill>
                      <a:schemeClr val="accent1">
                        <a:lumMod val="40000"/>
                        <a:lumOff val="60000"/>
                      </a:schemeClr>
                    </a:solidFill>
                  </a:tcPr>
                </a:tc>
                <a:tc>
                  <a:txBody>
                    <a:bodyPr/>
                    <a:lstStyle/>
                    <a:p>
                      <a:pPr algn="ctr"/>
                      <a:r>
                        <a:rPr lang="en-US" sz="2800" b="1" dirty="0" smtClean="0"/>
                        <a:t>No</a:t>
                      </a:r>
                      <a:endParaRPr lang="en-US" b="1" dirty="0"/>
                    </a:p>
                  </a:txBody>
                  <a:tcPr vert="vert270">
                    <a:solidFill>
                      <a:schemeClr val="accent1">
                        <a:lumMod val="40000"/>
                        <a:lumOff val="60000"/>
                      </a:schemeClr>
                    </a:solidFill>
                  </a:tcPr>
                </a:tc>
                <a:tc>
                  <a:txBody>
                    <a:bodyPr/>
                    <a:lstStyle/>
                    <a:p>
                      <a:endParaRPr lang="en-US" dirty="0"/>
                    </a:p>
                  </a:txBody>
                  <a:tcPr>
                    <a:solidFill>
                      <a:schemeClr val="bg1"/>
                    </a:solidFill>
                  </a:tcPr>
                </a:tc>
                <a:tc>
                  <a:txBody>
                    <a:bodyPr/>
                    <a:lstStyle/>
                    <a:p>
                      <a:endParaRPr lang="en-US" dirty="0"/>
                    </a:p>
                  </a:txBody>
                  <a:tcPr>
                    <a:solidFill>
                      <a:schemeClr val="accent3">
                        <a:lumMod val="20000"/>
                        <a:lumOff val="80000"/>
                      </a:schemeClr>
                    </a:solidFill>
                  </a:tcPr>
                </a:tc>
              </a:tr>
              <a:tr h="1977219">
                <a:tc vMerge="1">
                  <a:txBody>
                    <a:bodyPr/>
                    <a:lstStyle/>
                    <a:p>
                      <a:endParaRPr lang="en-US" dirty="0"/>
                    </a:p>
                  </a:txBody>
                  <a:tcPr/>
                </a:tc>
                <a:tc>
                  <a:txBody>
                    <a:bodyPr/>
                    <a:lstStyle/>
                    <a:p>
                      <a:pPr algn="ctr"/>
                      <a:r>
                        <a:rPr lang="en-US" sz="2800" b="1" dirty="0" smtClean="0"/>
                        <a:t>Yes</a:t>
                      </a:r>
                      <a:endParaRPr lang="en-US" b="1" dirty="0"/>
                    </a:p>
                  </a:txBody>
                  <a:tcPr vert="vert270">
                    <a:solidFill>
                      <a:schemeClr val="accent1">
                        <a:lumMod val="40000"/>
                        <a:lumOff val="60000"/>
                      </a:schemeClr>
                    </a:solidFill>
                  </a:tcPr>
                </a:tc>
                <a:tc>
                  <a:txBody>
                    <a:bodyPr/>
                    <a:lstStyle/>
                    <a:p>
                      <a:r>
                        <a:rPr lang="en-US" sz="2400" dirty="0" err="1" smtClean="0"/>
                        <a:t>SVM</a:t>
                      </a:r>
                      <a:r>
                        <a:rPr lang="en-US" sz="2400" baseline="30000" dirty="0" err="1" smtClean="0"/>
                        <a:t>struct</a:t>
                      </a:r>
                      <a:r>
                        <a:rPr lang="en-US" sz="2400" baseline="30000" dirty="0" smtClean="0"/>
                        <a:t> </a:t>
                      </a:r>
                    </a:p>
                    <a:p>
                      <a:r>
                        <a:rPr lang="en-US" sz="1600" dirty="0" smtClean="0"/>
                        <a:t>[Finley and </a:t>
                      </a:r>
                      <a:r>
                        <a:rPr lang="en-US" sz="1600" dirty="0" err="1" smtClean="0"/>
                        <a:t>Joachims</a:t>
                      </a:r>
                      <a:r>
                        <a:rPr lang="en-US" sz="1600" dirty="0" smtClean="0"/>
                        <a:t>, 2008]</a:t>
                      </a:r>
                      <a:endParaRPr lang="en-US" sz="1600" baseline="30000" dirty="0" smtClean="0"/>
                    </a:p>
                    <a:p>
                      <a:r>
                        <a:rPr lang="en-US" sz="2400" dirty="0" smtClean="0"/>
                        <a:t>M</a:t>
                      </a:r>
                      <a:r>
                        <a:rPr lang="en-US" sz="2400" baseline="30000" dirty="0" smtClean="0"/>
                        <a:t>3</a:t>
                      </a:r>
                      <a:r>
                        <a:rPr lang="en-US" sz="2400" dirty="0" smtClean="0"/>
                        <a:t>N</a:t>
                      </a:r>
                      <a:r>
                        <a:rPr lang="en-US" sz="1600" dirty="0" smtClean="0"/>
                        <a:t> </a:t>
                      </a:r>
                    </a:p>
                    <a:p>
                      <a:r>
                        <a:rPr lang="en-US" sz="1600" dirty="0" smtClean="0"/>
                        <a:t>[</a:t>
                      </a:r>
                      <a:r>
                        <a:rPr lang="en-US" sz="1600" dirty="0" err="1" smtClean="0"/>
                        <a:t>Taskar</a:t>
                      </a:r>
                      <a:r>
                        <a:rPr lang="en-US" sz="1600" dirty="0" smtClean="0"/>
                        <a:t> et al., 2003]</a:t>
                      </a:r>
                    </a:p>
                    <a:p>
                      <a:r>
                        <a:rPr lang="en-US" sz="2400" dirty="0" err="1" smtClean="0"/>
                        <a:t>Softmax</a:t>
                      </a:r>
                      <a:r>
                        <a:rPr lang="en-US" sz="2400" dirty="0" smtClean="0"/>
                        <a:t>-margin</a:t>
                      </a:r>
                      <a:r>
                        <a:rPr lang="en-US" sz="1600" dirty="0" smtClean="0"/>
                        <a:t> [</a:t>
                      </a:r>
                      <a:r>
                        <a:rPr lang="en-US" sz="1600" dirty="0" err="1" smtClean="0"/>
                        <a:t>Gimpel</a:t>
                      </a:r>
                      <a:r>
                        <a:rPr lang="en-US" sz="1600" dirty="0" smtClean="0"/>
                        <a:t> &amp; Smith, 2010]</a:t>
                      </a:r>
                      <a:endParaRPr lang="en-US" sz="1600" dirty="0"/>
                    </a:p>
                  </a:txBody>
                  <a:tcPr>
                    <a:solidFill>
                      <a:schemeClr val="accent1">
                        <a:lumMod val="20000"/>
                        <a:lumOff val="80000"/>
                      </a:schemeClr>
                    </a:solidFill>
                  </a:tcPr>
                </a:tc>
                <a:tc>
                  <a:txBody>
                    <a:bodyPr/>
                    <a:lstStyle/>
                    <a:p>
                      <a:r>
                        <a:rPr lang="en-US" sz="2400" b="1" dirty="0" smtClean="0"/>
                        <a:t>ERMA</a:t>
                      </a:r>
                      <a:endParaRPr lang="en-US" sz="2400" b="1" dirty="0"/>
                    </a:p>
                  </a:txBody>
                  <a:tcPr>
                    <a:solidFill>
                      <a:schemeClr val="accent6">
                        <a:lumMod val="20000"/>
                        <a:lumOff val="80000"/>
                      </a:schemeClr>
                    </a:solidFill>
                  </a:tcPr>
                </a:tc>
              </a:tr>
            </a:tbl>
          </a:graphicData>
        </a:graphic>
      </p:graphicFrame>
      <p:sp>
        <p:nvSpPr>
          <p:cNvPr id="6" name="TextBox 7"/>
          <p:cNvSpPr txBox="1">
            <a:spLocks noChangeArrowheads="1"/>
          </p:cNvSpPr>
          <p:nvPr/>
        </p:nvSpPr>
        <p:spPr bwMode="auto">
          <a:xfrm>
            <a:off x="5410200" y="3048000"/>
            <a:ext cx="762000" cy="461963"/>
          </a:xfrm>
          <a:prstGeom prst="rect">
            <a:avLst/>
          </a:prstGeom>
          <a:noFill/>
          <a:ln w="9525">
            <a:noFill/>
            <a:miter lim="800000"/>
            <a:headEnd/>
            <a:tailEnd/>
          </a:ln>
        </p:spPr>
        <p:txBody>
          <a:bodyPr>
            <a:spAutoFit/>
          </a:bodyPr>
          <a:lstStyle/>
          <a:p>
            <a:r>
              <a:rPr lang="en-US" sz="2400" dirty="0">
                <a:latin typeface="Gill Sans MT" pitchFamily="34" charset="0"/>
              </a:rPr>
              <a:t>MLE</a:t>
            </a:r>
          </a:p>
        </p:txBody>
      </p:sp>
      <p:sp>
        <p:nvSpPr>
          <p:cNvPr id="7" name="TextBox 6"/>
          <p:cNvSpPr txBox="1"/>
          <p:nvPr/>
        </p:nvSpPr>
        <p:spPr>
          <a:xfrm>
            <a:off x="-1" y="6446664"/>
            <a:ext cx="4160115" cy="411336"/>
          </a:xfrm>
          <a:prstGeom prst="rect">
            <a:avLst/>
          </a:prstGeom>
          <a:solidFill>
            <a:schemeClr val="accent6">
              <a:lumMod val="60000"/>
              <a:lumOff val="40000"/>
            </a:schemeClr>
          </a:solidFill>
        </p:spPr>
        <p:txBody>
          <a:bodyPr wrap="square" rtlCol="0" anchor="ctr">
            <a:noAutofit/>
          </a:bodyPr>
          <a:lstStyle/>
          <a:p>
            <a:r>
              <a:rPr lang="en-US" dirty="0" smtClean="0"/>
              <a:t>Figure from (</a:t>
            </a:r>
            <a:r>
              <a:rPr lang="en-US" dirty="0" err="1" smtClean="0"/>
              <a:t>Stoyanov</a:t>
            </a:r>
            <a:r>
              <a:rPr lang="en-US" dirty="0" smtClean="0"/>
              <a:t> &amp; Eisner, 2012)</a:t>
            </a:r>
          </a:p>
        </p:txBody>
      </p:sp>
    </p:spTree>
    <p:extLst>
      <p:ext uri="{BB962C8B-B14F-4D97-AF65-F5344CB8AC3E}">
        <p14:creationId xmlns:p14="http://schemas.microsoft.com/office/powerpoint/2010/main" val="1510833097"/>
      </p:ext>
    </p:extLst>
  </p:cSld>
  <p:clrMapOvr>
    <a:masterClrMapping/>
  </p:clrMapOvr>
  <mc:AlternateContent xmlns:mc="http://schemas.openxmlformats.org/markup-compatibility/2006" xmlns:p14="http://schemas.microsoft.com/office/powerpoint/2010/main">
    <mc:Choice Requires="p14">
      <p:transition spd="slow" p14:dur="2000"/>
    </mc:Choice>
    <mc:Fallback xmlns="">
      <p:transition xmlns:p14="http://schemas.microsoft.com/office/powerpoint/2010/main" spd="slow"/>
    </mc:Fallback>
  </mc:AlternateContent>
  <p:timing>
    <p:tnLst>
      <p:par>
        <p:cTn xmlns:p14="http://schemas.microsoft.com/office/powerpoint/2010/main" id="1" dur="indefinite" restart="never" nodeType="tmRoot"/>
      </p:par>
    </p:tnLst>
  </p:timing>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9873" name="Picture 6" descr="auli-fig2-factor-graph.png"/>
          <p:cNvPicPr>
            <a:picLocks noChangeAspect="1"/>
          </p:cNvPicPr>
          <p:nvPr/>
        </p:nvPicPr>
        <p:blipFill>
          <a:blip r:embed="rId2"/>
          <a:srcRect/>
          <a:stretch>
            <a:fillRect/>
          </a:stretch>
        </p:blipFill>
        <p:spPr bwMode="auto">
          <a:xfrm>
            <a:off x="5095875" y="3756025"/>
            <a:ext cx="3462338" cy="2365375"/>
          </a:xfrm>
          <a:prstGeom prst="rect">
            <a:avLst/>
          </a:prstGeom>
          <a:noFill/>
          <a:ln w="9525">
            <a:noFill/>
            <a:miter lim="800000"/>
            <a:headEnd/>
            <a:tailEnd/>
          </a:ln>
        </p:spPr>
      </p:pic>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Joint </a:t>
            </a:r>
            <a:r>
              <a:rPr lang="en-US" dirty="0"/>
              <a:t>CCG Parsing and </a:t>
            </a:r>
            <a:r>
              <a:rPr lang="en-US" dirty="0" err="1"/>
              <a:t>Supertagging</a:t>
            </a:r>
            <a:endParaRPr lang="en-US" dirty="0"/>
          </a:p>
        </p:txBody>
      </p:sp>
      <p:sp>
        <p:nvSpPr>
          <p:cNvPr id="3" name="Content Placeholder 2"/>
          <p:cNvSpPr>
            <a:spLocks noGrp="1"/>
          </p:cNvSpPr>
          <p:nvPr>
            <p:ph idx="1"/>
          </p:nvPr>
        </p:nvSpPr>
        <p:spPr>
          <a:xfrm>
            <a:off x="457200" y="1211263"/>
            <a:ext cx="4043363" cy="5045075"/>
          </a:xfrm>
        </p:spPr>
        <p:txBody>
          <a:bodyPr rtlCol="0">
            <a:normAutofit fontScale="92500" lnSpcReduction="20000"/>
          </a:bodyPr>
          <a:lstStyle/>
          <a:p>
            <a:pPr eaLnBrk="1" fontAlgn="auto" hangingPunct="1">
              <a:spcAft>
                <a:spcPts val="0"/>
              </a:spcAft>
              <a:buFont typeface="Arial"/>
              <a:buChar char="•"/>
              <a:defRPr/>
            </a:pPr>
            <a:r>
              <a:rPr lang="en-US" b="1" dirty="0" smtClean="0"/>
              <a:t>Variables</a:t>
            </a:r>
            <a:r>
              <a:rPr lang="en-US" dirty="0" smtClean="0"/>
              <a:t>:</a:t>
            </a:r>
          </a:p>
          <a:p>
            <a:pPr lvl="1" eaLnBrk="1" fontAlgn="auto" hangingPunct="1">
              <a:spcAft>
                <a:spcPts val="0"/>
              </a:spcAft>
              <a:buFont typeface="Arial"/>
              <a:buChar char="–"/>
              <a:defRPr/>
            </a:pPr>
            <a:r>
              <a:rPr lang="en-US" dirty="0" smtClean="0"/>
              <a:t>Spans</a:t>
            </a:r>
          </a:p>
          <a:p>
            <a:pPr lvl="1" eaLnBrk="1" fontAlgn="auto" hangingPunct="1">
              <a:spcAft>
                <a:spcPts val="0"/>
              </a:spcAft>
              <a:buFont typeface="Arial"/>
              <a:buChar char="–"/>
              <a:defRPr/>
            </a:pPr>
            <a:r>
              <a:rPr lang="en-US" dirty="0" smtClean="0"/>
              <a:t>Labels on non-terminals</a:t>
            </a:r>
          </a:p>
          <a:p>
            <a:pPr lvl="1" eaLnBrk="1" fontAlgn="auto" hangingPunct="1">
              <a:spcAft>
                <a:spcPts val="0"/>
              </a:spcAft>
              <a:buFont typeface="Arial"/>
              <a:buChar char="–"/>
              <a:defRPr/>
            </a:pPr>
            <a:r>
              <a:rPr lang="en-US" dirty="0" err="1" smtClean="0"/>
              <a:t>Supertags</a:t>
            </a:r>
            <a:r>
              <a:rPr lang="en-US" dirty="0" smtClean="0"/>
              <a:t> on pre-terminals</a:t>
            </a:r>
          </a:p>
          <a:p>
            <a:pPr eaLnBrk="1" fontAlgn="auto" hangingPunct="1">
              <a:spcAft>
                <a:spcPts val="0"/>
              </a:spcAft>
              <a:buFont typeface="Arial"/>
              <a:buChar char="•"/>
              <a:defRPr/>
            </a:pPr>
            <a:r>
              <a:rPr lang="en-US" b="1" dirty="0" smtClean="0"/>
              <a:t>Interactions</a:t>
            </a:r>
            <a:r>
              <a:rPr lang="en-US" dirty="0" smtClean="0"/>
              <a:t>:</a:t>
            </a:r>
          </a:p>
          <a:p>
            <a:pPr lvl="1" eaLnBrk="1" fontAlgn="auto" hangingPunct="1">
              <a:spcAft>
                <a:spcPts val="0"/>
              </a:spcAft>
              <a:buFont typeface="Arial"/>
              <a:buChar char="–"/>
              <a:defRPr/>
            </a:pPr>
            <a:r>
              <a:rPr lang="en-US" dirty="0" smtClean="0"/>
              <a:t>Spans must form a tree</a:t>
            </a:r>
          </a:p>
          <a:p>
            <a:pPr lvl="1" eaLnBrk="1" fontAlgn="auto" hangingPunct="1">
              <a:spcAft>
                <a:spcPts val="0"/>
              </a:spcAft>
              <a:buFont typeface="Arial"/>
              <a:buChar char="–"/>
              <a:defRPr/>
            </a:pPr>
            <a:r>
              <a:rPr lang="en-US" dirty="0"/>
              <a:t>Triples </a:t>
            </a:r>
            <a:r>
              <a:rPr lang="en-US" dirty="0">
                <a:sym typeface="Wingdings"/>
              </a:rPr>
              <a:t>of labels: parent, left-child, and right-</a:t>
            </a:r>
            <a:r>
              <a:rPr lang="en-US" dirty="0" smtClean="0">
                <a:sym typeface="Wingdings"/>
              </a:rPr>
              <a:t>child</a:t>
            </a:r>
            <a:endParaRPr lang="en-US" dirty="0" smtClean="0"/>
          </a:p>
          <a:p>
            <a:pPr lvl="1" eaLnBrk="1" fontAlgn="auto" hangingPunct="1">
              <a:spcAft>
                <a:spcPts val="0"/>
              </a:spcAft>
              <a:buFont typeface="Arial"/>
              <a:buChar char="–"/>
              <a:defRPr/>
            </a:pPr>
            <a:r>
              <a:rPr lang="en-US" dirty="0" smtClean="0"/>
              <a:t>Adjacent tags</a:t>
            </a:r>
          </a:p>
        </p:txBody>
      </p:sp>
      <p:sp>
        <p:nvSpPr>
          <p:cNvPr id="4" name="Slide Number Placeholder 3"/>
          <p:cNvSpPr>
            <a:spLocks noGrp="1"/>
          </p:cNvSpPr>
          <p:nvPr>
            <p:ph type="sldNum" sz="quarter" idx="12"/>
          </p:nvPr>
        </p:nvSpPr>
        <p:spPr/>
        <p:txBody>
          <a:bodyPr/>
          <a:lstStyle/>
          <a:p>
            <a:pPr>
              <a:defRPr/>
            </a:pPr>
            <a:fld id="{7B6DDF05-6B9B-41F2-A5E5-0902C02CBBD7}" type="slidenum">
              <a:rPr lang="en-US"/>
              <a:pPr>
                <a:defRPr/>
              </a:pPr>
              <a:t>37</a:t>
            </a:fld>
            <a:endParaRPr lang="en-US"/>
          </a:p>
        </p:txBody>
      </p:sp>
      <p:sp>
        <p:nvSpPr>
          <p:cNvPr id="8" name="TextBox 7"/>
          <p:cNvSpPr txBox="1"/>
          <p:nvPr/>
        </p:nvSpPr>
        <p:spPr>
          <a:xfrm>
            <a:off x="0" y="6256338"/>
            <a:ext cx="3497263" cy="601662"/>
          </a:xfrm>
          <a:prstGeom prst="rect">
            <a:avLst/>
          </a:prstGeom>
          <a:solidFill>
            <a:schemeClr val="accent6">
              <a:lumMod val="60000"/>
              <a:lumOff val="40000"/>
            </a:schemeClr>
          </a:solidFill>
        </p:spPr>
        <p:txBody>
          <a:bodyPr anchor="ctr"/>
          <a:lstStyle/>
          <a:p>
            <a:pPr algn="ctr" fontAlgn="auto">
              <a:spcBef>
                <a:spcPts val="0"/>
              </a:spcBef>
              <a:spcAft>
                <a:spcPts val="0"/>
              </a:spcAft>
              <a:defRPr/>
            </a:pPr>
            <a:r>
              <a:rPr lang="en-US" sz="2800" dirty="0">
                <a:latin typeface="+mn-lt"/>
                <a:cs typeface="+mn-cs"/>
              </a:rPr>
              <a:t>(</a:t>
            </a:r>
            <a:r>
              <a:rPr lang="en-US" sz="2800" dirty="0" err="1">
                <a:latin typeface="+mn-lt"/>
                <a:cs typeface="+mn-cs"/>
              </a:rPr>
              <a:t>Auli</a:t>
            </a:r>
            <a:r>
              <a:rPr lang="en-US" sz="2800" dirty="0">
                <a:latin typeface="+mn-lt"/>
                <a:cs typeface="+mn-cs"/>
              </a:rPr>
              <a:t> &amp; Lopez, 2011)</a:t>
            </a:r>
          </a:p>
        </p:txBody>
      </p:sp>
      <p:sp>
        <p:nvSpPr>
          <p:cNvPr id="9" name="TextBox 8"/>
          <p:cNvSpPr txBox="1"/>
          <p:nvPr/>
        </p:nvSpPr>
        <p:spPr>
          <a:xfrm>
            <a:off x="0" y="0"/>
            <a:ext cx="2079625" cy="439738"/>
          </a:xfrm>
          <a:prstGeom prst="rect">
            <a:avLst/>
          </a:prstGeom>
          <a:solidFill>
            <a:schemeClr val="accent6">
              <a:lumMod val="60000"/>
              <a:lumOff val="40000"/>
            </a:schemeClr>
          </a:solidFill>
        </p:spPr>
        <p:txBody>
          <a:bodyPr anchor="ctr"/>
          <a:lstStyle/>
          <a:p>
            <a:pPr algn="ctr" fontAlgn="auto">
              <a:spcBef>
                <a:spcPts val="0"/>
              </a:spcBef>
              <a:spcAft>
                <a:spcPts val="0"/>
              </a:spcAft>
              <a:defRPr/>
            </a:pPr>
            <a:r>
              <a:rPr lang="en-US" sz="2400" dirty="0">
                <a:latin typeface="+mn-lt"/>
                <a:cs typeface="+mn-cs"/>
              </a:rPr>
              <a:t>Example Task:</a:t>
            </a:r>
          </a:p>
        </p:txBody>
      </p:sp>
      <p:pic>
        <p:nvPicPr>
          <p:cNvPr id="79879" name="Picture 4" descr="auli-11-ccg-parse-sentence.png"/>
          <p:cNvPicPr>
            <a:picLocks noChangeAspect="1"/>
          </p:cNvPicPr>
          <p:nvPr/>
        </p:nvPicPr>
        <p:blipFill>
          <a:blip r:embed="rId3"/>
          <a:srcRect/>
          <a:stretch>
            <a:fillRect/>
          </a:stretch>
        </p:blipFill>
        <p:spPr bwMode="auto">
          <a:xfrm>
            <a:off x="4308475" y="1377950"/>
            <a:ext cx="4686300" cy="1958975"/>
          </a:xfrm>
          <a:prstGeom prst="rect">
            <a:avLst/>
          </a:prstGeom>
          <a:noFill/>
          <a:ln w="9525">
            <a:noFill/>
            <a:miter lim="800000"/>
            <a:headEnd/>
            <a:tailEnd/>
          </a:ln>
        </p:spPr>
      </p:pic>
    </p:spTree>
    <p:extLst>
      <p:ext uri="{BB962C8B-B14F-4D97-AF65-F5344CB8AC3E}">
        <p14:creationId xmlns:p14="http://schemas.microsoft.com/office/powerpoint/2010/main" val="4003916867"/>
      </p:ext>
    </p:extLst>
  </p:cSld>
  <p:clrMapOvr>
    <a:masterClrMapping/>
  </p:clrMapOvr>
  <p:timing>
    <p:tnLst>
      <p:par>
        <p:cTn xmlns:p14="http://schemas.microsoft.com/office/powerpoint/2010/main" id="1" dur="indefinite" restart="never" nodeType="tmRoot"/>
      </p:par>
    </p:tnLst>
  </p:timing>
</p:sld>
</file>

<file path=ppt/slides/slide3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p:txBody>
          <a:bodyPr>
            <a:normAutofit/>
          </a:bodyPr>
          <a:lstStyle/>
          <a:p>
            <a:r>
              <a:rPr lang="en-US" dirty="0" smtClean="0"/>
              <a:t>Section 7:</a:t>
            </a:r>
            <a:br>
              <a:rPr lang="en-US" dirty="0" smtClean="0"/>
            </a:br>
            <a:r>
              <a:rPr lang="en-US" dirty="0" smtClean="0"/>
              <a:t>Software</a:t>
            </a:r>
            <a:endParaRPr lang="en-US" dirty="0"/>
          </a:p>
        </p:txBody>
      </p:sp>
      <p:sp>
        <p:nvSpPr>
          <p:cNvPr id="3" name="Subtitle 2"/>
          <p:cNvSpPr>
            <a:spLocks noGrp="1"/>
          </p:cNvSpPr>
          <p:nvPr>
            <p:ph type="subTitle" idx="1"/>
          </p:nvPr>
        </p:nvSpPr>
        <p:spPr/>
        <p:txBody>
          <a:bodyPr/>
          <a:lstStyle/>
          <a:p>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370</a:t>
            </a:fld>
            <a:endParaRPr lang="en-US"/>
          </a:p>
        </p:txBody>
      </p:sp>
    </p:spTree>
    <p:extLst>
      <p:ext uri="{BB962C8B-B14F-4D97-AF65-F5344CB8AC3E}">
        <p14:creationId xmlns:p14="http://schemas.microsoft.com/office/powerpoint/2010/main" val="1131999103"/>
      </p:ext>
    </p:extLst>
  </p:cSld>
  <p:clrMapOvr>
    <a:masterClrMapping/>
  </p:clrMapOvr>
  <p:timing>
    <p:tnLst>
      <p:par>
        <p:cTn xmlns:p14="http://schemas.microsoft.com/office/powerpoint/2010/main" id="1" dur="indefinite" restart="never" nodeType="tmRoot"/>
      </p:par>
    </p:tnLst>
  </p:timing>
</p:sld>
</file>

<file path=ppt/slides/slide3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Outline</a:t>
            </a:r>
            <a:endParaRPr lang="en-US" dirty="0"/>
          </a:p>
        </p:txBody>
      </p:sp>
      <p:sp>
        <p:nvSpPr>
          <p:cNvPr id="3" name="Content Placeholder 2"/>
          <p:cNvSpPr>
            <a:spLocks noGrp="1"/>
          </p:cNvSpPr>
          <p:nvPr>
            <p:ph idx="1"/>
          </p:nvPr>
        </p:nvSpPr>
        <p:spPr/>
        <p:txBody>
          <a:bodyPr>
            <a:normAutofit fontScale="70000" lnSpcReduction="20000"/>
          </a:bodyPr>
          <a:lstStyle/>
          <a:p>
            <a:r>
              <a:rPr lang="en-US" dirty="0"/>
              <a:t>Do you want to push past the simple NLP models (logistic regression, PCFG, etc.) that we've all been using for 20 years?</a:t>
            </a:r>
          </a:p>
          <a:p>
            <a:r>
              <a:rPr lang="en-US" dirty="0"/>
              <a:t>Then this tutorial is extremely practical for you!</a:t>
            </a:r>
          </a:p>
          <a:p>
            <a:pPr marL="971550" lvl="1" indent="-514350">
              <a:buFont typeface="+mj-lt"/>
              <a:buAutoNum type="arabicPeriod"/>
            </a:pPr>
            <a:r>
              <a:rPr lang="en-US" b="1" dirty="0"/>
              <a:t>Models:</a:t>
            </a:r>
            <a:r>
              <a:rPr lang="en-US" dirty="0"/>
              <a:t> Factor graphs can express interactions among linguistic structures.</a:t>
            </a:r>
          </a:p>
          <a:p>
            <a:pPr marL="971550" lvl="1" indent="-514350">
              <a:buFont typeface="+mj-lt"/>
              <a:buAutoNum type="arabicPeriod"/>
            </a:pPr>
            <a:r>
              <a:rPr lang="en-US" b="1" dirty="0"/>
              <a:t>Algorithm: </a:t>
            </a:r>
            <a:r>
              <a:rPr lang="en-US" dirty="0"/>
              <a:t>BP estimates the global effect of these interactions on each variable, using local computations.</a:t>
            </a:r>
          </a:p>
          <a:p>
            <a:pPr marL="971550" lvl="1" indent="-514350">
              <a:buFont typeface="+mj-lt"/>
              <a:buAutoNum type="arabicPeriod"/>
            </a:pPr>
            <a:r>
              <a:rPr lang="en-US" b="1" dirty="0"/>
              <a:t>Intuitions: </a:t>
            </a:r>
            <a:r>
              <a:rPr lang="en-US" dirty="0"/>
              <a:t>What’s going on here?  Can we trust BP’s estimates?</a:t>
            </a:r>
          </a:p>
          <a:p>
            <a:pPr marL="971550" lvl="1" indent="-514350">
              <a:buFont typeface="+mj-lt"/>
              <a:buAutoNum type="arabicPeriod"/>
            </a:pPr>
            <a:r>
              <a:rPr lang="en-US" b="1" dirty="0"/>
              <a:t>Fancier Models: </a:t>
            </a:r>
            <a:r>
              <a:rPr lang="en-US" dirty="0"/>
              <a:t>Hide a whole grammar and dynamic programming algorithm within a single factor.  BP coordinates multiple factors. </a:t>
            </a:r>
          </a:p>
          <a:p>
            <a:pPr marL="971550" lvl="1" indent="-514350">
              <a:buFont typeface="+mj-lt"/>
              <a:buAutoNum type="arabicPeriod"/>
            </a:pPr>
            <a:r>
              <a:rPr lang="en-US" b="1" dirty="0"/>
              <a:t>Tweaked Algorithm: </a:t>
            </a:r>
            <a:r>
              <a:rPr lang="en-US" dirty="0"/>
              <a:t>Finish in fewer steps and make the steps faster.</a:t>
            </a:r>
          </a:p>
          <a:p>
            <a:pPr marL="971550" lvl="1" indent="-514350">
              <a:buFont typeface="+mj-lt"/>
              <a:buAutoNum type="arabicPeriod"/>
            </a:pPr>
            <a:r>
              <a:rPr lang="en-US" b="1" dirty="0"/>
              <a:t>Learning: </a:t>
            </a:r>
            <a:r>
              <a:rPr lang="en-US" dirty="0"/>
              <a:t>Tune the parameters.  Approximately improve the true predictions -- or truly improve the approximate predictions</a:t>
            </a:r>
            <a:r>
              <a:rPr lang="en-US" dirty="0" smtClean="0"/>
              <a:t>.</a:t>
            </a:r>
          </a:p>
          <a:p>
            <a:pPr marL="971550" lvl="1" indent="-514350">
              <a:buFont typeface="+mj-lt"/>
              <a:buAutoNum type="arabicPeriod"/>
            </a:pPr>
            <a:r>
              <a:rPr lang="en-US" b="1" dirty="0" smtClean="0"/>
              <a:t>Software: </a:t>
            </a:r>
            <a:r>
              <a:rPr lang="en-US" dirty="0" smtClean="0"/>
              <a:t>Build the model you want!</a:t>
            </a:r>
            <a:endParaRPr lang="en-US" b="1" dirty="0"/>
          </a:p>
        </p:txBody>
      </p:sp>
      <p:sp>
        <p:nvSpPr>
          <p:cNvPr id="4" name="Slide Number Placeholder 3"/>
          <p:cNvSpPr>
            <a:spLocks noGrp="1"/>
          </p:cNvSpPr>
          <p:nvPr>
            <p:ph type="sldNum" sz="quarter" idx="12"/>
          </p:nvPr>
        </p:nvSpPr>
        <p:spPr/>
        <p:txBody>
          <a:bodyPr/>
          <a:lstStyle/>
          <a:p>
            <a:pPr>
              <a:defRPr/>
            </a:pPr>
            <a:fld id="{A1387547-F98D-4DA8-9FD8-FAD81F8EC66A}" type="slidenum">
              <a:rPr lang="en-US" smtClean="0"/>
              <a:pPr>
                <a:defRPr/>
              </a:pPr>
              <a:t>371</a:t>
            </a:fld>
            <a:endParaRPr lang="en-US"/>
          </a:p>
        </p:txBody>
      </p:sp>
    </p:spTree>
    <p:extLst>
      <p:ext uri="{BB962C8B-B14F-4D97-AF65-F5344CB8AC3E}">
        <p14:creationId xmlns:p14="http://schemas.microsoft.com/office/powerpoint/2010/main" val="1186043029"/>
      </p:ext>
    </p:extLst>
  </p:cSld>
  <p:clrMapOvr>
    <a:masterClrMapping/>
  </p:clrMapOvr>
  <p:timing>
    <p:tnLst>
      <p:par>
        <p:cTn xmlns:p14="http://schemas.microsoft.com/office/powerpoint/2010/main" id="1" dur="indefinite" restart="never" nodeType="tmRoot"/>
      </p:par>
    </p:tnLst>
  </p:timing>
</p:sld>
</file>

<file path=ppt/slides/slide3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Outline</a:t>
            </a:r>
            <a:endParaRPr lang="en-US" dirty="0"/>
          </a:p>
        </p:txBody>
      </p:sp>
      <p:sp>
        <p:nvSpPr>
          <p:cNvPr id="3" name="Content Placeholder 2"/>
          <p:cNvSpPr>
            <a:spLocks noGrp="1"/>
          </p:cNvSpPr>
          <p:nvPr>
            <p:ph idx="1"/>
          </p:nvPr>
        </p:nvSpPr>
        <p:spPr/>
        <p:txBody>
          <a:bodyPr>
            <a:normAutofit fontScale="70000" lnSpcReduction="20000"/>
          </a:bodyPr>
          <a:lstStyle/>
          <a:p>
            <a:r>
              <a:rPr lang="en-US" dirty="0">
                <a:solidFill>
                  <a:srgbClr val="BFBFBF"/>
                </a:solidFill>
              </a:rPr>
              <a:t>Do you want to push past the simple NLP models (logistic regression, PCFG, etc.) that we've all been using for 20 years?</a:t>
            </a:r>
          </a:p>
          <a:p>
            <a:r>
              <a:rPr lang="en-US" dirty="0">
                <a:solidFill>
                  <a:srgbClr val="BFBFBF"/>
                </a:solidFill>
              </a:rPr>
              <a:t>Then this tutorial is extremely practical for you!</a:t>
            </a:r>
          </a:p>
          <a:p>
            <a:pPr marL="971550" lvl="1" indent="-514350">
              <a:buFont typeface="+mj-lt"/>
              <a:buAutoNum type="arabicPeriod"/>
            </a:pPr>
            <a:r>
              <a:rPr lang="en-US" b="1" dirty="0">
                <a:solidFill>
                  <a:srgbClr val="BFBFBF"/>
                </a:solidFill>
              </a:rPr>
              <a:t>Models:</a:t>
            </a:r>
            <a:r>
              <a:rPr lang="en-US" dirty="0">
                <a:solidFill>
                  <a:srgbClr val="BFBFBF"/>
                </a:solidFill>
              </a:rPr>
              <a:t> Factor graphs can express interactions among linguistic structures.</a:t>
            </a:r>
          </a:p>
          <a:p>
            <a:pPr marL="971550" lvl="1" indent="-514350">
              <a:buFont typeface="+mj-lt"/>
              <a:buAutoNum type="arabicPeriod"/>
            </a:pPr>
            <a:r>
              <a:rPr lang="en-US" b="1" dirty="0">
                <a:solidFill>
                  <a:srgbClr val="BFBFBF"/>
                </a:solidFill>
              </a:rPr>
              <a:t>Algorithm: </a:t>
            </a:r>
            <a:r>
              <a:rPr lang="en-US" dirty="0">
                <a:solidFill>
                  <a:srgbClr val="BFBFBF"/>
                </a:solidFill>
              </a:rPr>
              <a:t>BP estimates the global effect of these interactions on each variable, using local computations.</a:t>
            </a:r>
          </a:p>
          <a:p>
            <a:pPr marL="971550" lvl="1" indent="-514350">
              <a:buFont typeface="+mj-lt"/>
              <a:buAutoNum type="arabicPeriod"/>
            </a:pPr>
            <a:r>
              <a:rPr lang="en-US" b="1" dirty="0">
                <a:solidFill>
                  <a:srgbClr val="BFBFBF"/>
                </a:solidFill>
              </a:rPr>
              <a:t>Intuitions: </a:t>
            </a:r>
            <a:r>
              <a:rPr lang="en-US" dirty="0">
                <a:solidFill>
                  <a:srgbClr val="BFBFBF"/>
                </a:solidFill>
              </a:rPr>
              <a:t>What’s going on here?  Can we trust BP’s estimates?</a:t>
            </a:r>
          </a:p>
          <a:p>
            <a:pPr marL="971550" lvl="1" indent="-514350">
              <a:buFont typeface="+mj-lt"/>
              <a:buAutoNum type="arabicPeriod"/>
            </a:pPr>
            <a:r>
              <a:rPr lang="en-US" b="1" dirty="0">
                <a:solidFill>
                  <a:srgbClr val="BFBFBF"/>
                </a:solidFill>
              </a:rPr>
              <a:t>Fancier Models: </a:t>
            </a:r>
            <a:r>
              <a:rPr lang="en-US" dirty="0">
                <a:solidFill>
                  <a:srgbClr val="BFBFBF"/>
                </a:solidFill>
              </a:rPr>
              <a:t>Hide a whole grammar and dynamic programming algorithm within a single factor.  BP coordinates multiple factors. </a:t>
            </a:r>
          </a:p>
          <a:p>
            <a:pPr marL="971550" lvl="1" indent="-514350">
              <a:buFont typeface="+mj-lt"/>
              <a:buAutoNum type="arabicPeriod"/>
            </a:pPr>
            <a:r>
              <a:rPr lang="en-US" b="1" dirty="0">
                <a:solidFill>
                  <a:srgbClr val="BFBFBF"/>
                </a:solidFill>
              </a:rPr>
              <a:t>Tweaked Algorithm: </a:t>
            </a:r>
            <a:r>
              <a:rPr lang="en-US" dirty="0">
                <a:solidFill>
                  <a:srgbClr val="BFBFBF"/>
                </a:solidFill>
              </a:rPr>
              <a:t>Finish in fewer steps and make the steps faster.</a:t>
            </a:r>
          </a:p>
          <a:p>
            <a:pPr marL="971550" lvl="1" indent="-514350">
              <a:buFont typeface="+mj-lt"/>
              <a:buAutoNum type="arabicPeriod"/>
            </a:pPr>
            <a:r>
              <a:rPr lang="en-US" b="1" dirty="0">
                <a:solidFill>
                  <a:srgbClr val="BFBFBF"/>
                </a:solidFill>
              </a:rPr>
              <a:t>Learning: </a:t>
            </a:r>
            <a:r>
              <a:rPr lang="en-US" dirty="0">
                <a:solidFill>
                  <a:srgbClr val="BFBFBF"/>
                </a:solidFill>
              </a:rPr>
              <a:t>Tune the parameters.  Approximately improve the true predictions -- or truly improve the approximate predictions</a:t>
            </a:r>
            <a:r>
              <a:rPr lang="en-US" dirty="0" smtClean="0">
                <a:solidFill>
                  <a:srgbClr val="BFBFBF"/>
                </a:solidFill>
              </a:rPr>
              <a:t>.</a:t>
            </a:r>
          </a:p>
          <a:p>
            <a:pPr marL="971550" lvl="1" indent="-514350">
              <a:buFont typeface="+mj-lt"/>
              <a:buAutoNum type="arabicPeriod"/>
            </a:pPr>
            <a:r>
              <a:rPr lang="en-US" b="1" dirty="0" smtClean="0"/>
              <a:t>Software: </a:t>
            </a:r>
            <a:r>
              <a:rPr lang="en-US" dirty="0" smtClean="0"/>
              <a:t>Build the model you want!</a:t>
            </a:r>
            <a:endParaRPr lang="en-US" b="1" dirty="0"/>
          </a:p>
        </p:txBody>
      </p:sp>
      <p:sp>
        <p:nvSpPr>
          <p:cNvPr id="4" name="Slide Number Placeholder 3"/>
          <p:cNvSpPr>
            <a:spLocks noGrp="1"/>
          </p:cNvSpPr>
          <p:nvPr>
            <p:ph type="sldNum" sz="quarter" idx="12"/>
          </p:nvPr>
        </p:nvSpPr>
        <p:spPr/>
        <p:txBody>
          <a:bodyPr/>
          <a:lstStyle/>
          <a:p>
            <a:pPr>
              <a:defRPr/>
            </a:pPr>
            <a:fld id="{A1387547-F98D-4DA8-9FD8-FAD81F8EC66A}" type="slidenum">
              <a:rPr lang="en-US" smtClean="0"/>
              <a:pPr>
                <a:defRPr/>
              </a:pPr>
              <a:t>372</a:t>
            </a:fld>
            <a:endParaRPr lang="en-US"/>
          </a:p>
        </p:txBody>
      </p:sp>
    </p:spTree>
    <p:extLst>
      <p:ext uri="{BB962C8B-B14F-4D97-AF65-F5344CB8AC3E}">
        <p14:creationId xmlns:p14="http://schemas.microsoft.com/office/powerpoint/2010/main" val="2632171329"/>
      </p:ext>
    </p:extLst>
  </p:cSld>
  <p:clrMapOvr>
    <a:masterClrMapping/>
  </p:clrMapOvr>
</p:sld>
</file>

<file path=ppt/slides/slide3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err="1" smtClean="0"/>
              <a:t>Pacaya</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373</a:t>
            </a:fld>
            <a:endParaRPr lang="en-US"/>
          </a:p>
        </p:txBody>
      </p:sp>
      <p:sp>
        <p:nvSpPr>
          <p:cNvPr id="5" name="Content Placeholder 2"/>
          <p:cNvSpPr txBox="1">
            <a:spLocks/>
          </p:cNvSpPr>
          <p:nvPr/>
        </p:nvSpPr>
        <p:spPr>
          <a:xfrm>
            <a:off x="457200" y="1284524"/>
            <a:ext cx="8332003" cy="4630950"/>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vert="horz" lIns="182880" tIns="182880" rIns="182880" bIns="182880" rtlCol="0">
            <a:normAutofit fontScale="9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b="1" dirty="0" smtClean="0"/>
              <a:t>Features</a:t>
            </a:r>
            <a:r>
              <a:rPr lang="en-US" dirty="0" smtClean="0"/>
              <a:t>: </a:t>
            </a:r>
          </a:p>
          <a:p>
            <a:pPr lvl="1"/>
            <a:r>
              <a:rPr lang="en-US" dirty="0" smtClean="0"/>
              <a:t>Structured Loopy BP over factor graphs with:</a:t>
            </a:r>
          </a:p>
          <a:p>
            <a:pPr lvl="2"/>
            <a:r>
              <a:rPr lang="en-US" dirty="0" smtClean="0"/>
              <a:t>Discrete variables</a:t>
            </a:r>
          </a:p>
          <a:p>
            <a:pPr lvl="2"/>
            <a:r>
              <a:rPr lang="en-US" dirty="0" smtClean="0"/>
              <a:t>Structured constraint factors </a:t>
            </a:r>
            <a:br>
              <a:rPr lang="en-US" dirty="0" smtClean="0"/>
            </a:br>
            <a:r>
              <a:rPr lang="en-US" dirty="0" smtClean="0"/>
              <a:t>(e.g. projective dependency tree constraint factor)</a:t>
            </a:r>
          </a:p>
          <a:p>
            <a:pPr lvl="2"/>
            <a:r>
              <a:rPr lang="en-US" dirty="0" smtClean="0"/>
              <a:t>ERMA training with </a:t>
            </a:r>
            <a:r>
              <a:rPr lang="en-US" dirty="0" err="1" smtClean="0"/>
              <a:t>backpropagation</a:t>
            </a:r>
            <a:endParaRPr lang="en-US" dirty="0" smtClean="0"/>
          </a:p>
          <a:p>
            <a:pPr lvl="2"/>
            <a:r>
              <a:rPr lang="en-US" dirty="0" err="1" smtClean="0"/>
              <a:t>Backprop</a:t>
            </a:r>
            <a:r>
              <a:rPr lang="en-US" dirty="0" smtClean="0"/>
              <a:t> through structured factors </a:t>
            </a:r>
            <a:br>
              <a:rPr lang="en-US" dirty="0" smtClean="0"/>
            </a:br>
            <a:r>
              <a:rPr lang="en-US" dirty="0" smtClean="0"/>
              <a:t>(</a:t>
            </a:r>
            <a:r>
              <a:rPr lang="en-US" dirty="0"/>
              <a:t>Gormley, </a:t>
            </a:r>
            <a:r>
              <a:rPr lang="en-US" dirty="0" err="1"/>
              <a:t>Dredze</a:t>
            </a:r>
            <a:r>
              <a:rPr lang="en-US" dirty="0"/>
              <a:t>, &amp; Eisner, </a:t>
            </a:r>
            <a:r>
              <a:rPr lang="en-US" dirty="0" smtClean="0"/>
              <a:t>2015)</a:t>
            </a:r>
          </a:p>
          <a:p>
            <a:pPr marL="0" indent="0">
              <a:buNone/>
            </a:pPr>
            <a:r>
              <a:rPr lang="en-US" b="1" dirty="0"/>
              <a:t>Language</a:t>
            </a:r>
            <a:r>
              <a:rPr lang="en-US" dirty="0"/>
              <a:t>: </a:t>
            </a:r>
            <a:r>
              <a:rPr lang="en-US" dirty="0" smtClean="0"/>
              <a:t>Java</a:t>
            </a:r>
          </a:p>
          <a:p>
            <a:pPr marL="0" indent="0">
              <a:buNone/>
            </a:pPr>
            <a:r>
              <a:rPr lang="en-US" b="1" dirty="0"/>
              <a:t>Authors</a:t>
            </a:r>
            <a:r>
              <a:rPr lang="en-US" dirty="0"/>
              <a:t>: Gormley, Mitchell, &amp; </a:t>
            </a:r>
            <a:r>
              <a:rPr lang="en-US" dirty="0" smtClean="0"/>
              <a:t>Wolfe</a:t>
            </a:r>
          </a:p>
          <a:p>
            <a:pPr marL="0" indent="0">
              <a:buNone/>
            </a:pPr>
            <a:r>
              <a:rPr lang="en-US" b="1" dirty="0" smtClean="0"/>
              <a:t>URL</a:t>
            </a:r>
            <a:r>
              <a:rPr lang="en-US" dirty="0" smtClean="0"/>
              <a:t>: </a:t>
            </a:r>
            <a:r>
              <a:rPr lang="en-US" dirty="0" smtClean="0">
                <a:hlinkClick r:id="rId2"/>
              </a:rPr>
              <a:t>http://www.cs.jhu.edu/~mrg/software/</a:t>
            </a:r>
            <a:r>
              <a:rPr lang="en-US" dirty="0" smtClean="0"/>
              <a:t> </a:t>
            </a:r>
            <a:endParaRPr lang="en-US" dirty="0"/>
          </a:p>
        </p:txBody>
      </p:sp>
      <p:sp>
        <p:nvSpPr>
          <p:cNvPr id="6" name="TextBox 5"/>
          <p:cNvSpPr txBox="1"/>
          <p:nvPr/>
        </p:nvSpPr>
        <p:spPr>
          <a:xfrm>
            <a:off x="-1" y="6255588"/>
            <a:ext cx="5770159" cy="602412"/>
          </a:xfrm>
          <a:prstGeom prst="rect">
            <a:avLst/>
          </a:prstGeom>
          <a:solidFill>
            <a:schemeClr val="accent6">
              <a:lumMod val="60000"/>
              <a:lumOff val="40000"/>
            </a:schemeClr>
          </a:solidFill>
        </p:spPr>
        <p:txBody>
          <a:bodyPr wrap="square" rtlCol="0" anchor="ctr">
            <a:noAutofit/>
          </a:bodyPr>
          <a:lstStyle/>
          <a:p>
            <a:r>
              <a:rPr lang="en-US" sz="2000" dirty="0" smtClean="0"/>
              <a:t>(Gormley, Mitchell, Van </a:t>
            </a:r>
            <a:r>
              <a:rPr lang="en-US" sz="2000" dirty="0" err="1" smtClean="0"/>
              <a:t>Durme</a:t>
            </a:r>
            <a:r>
              <a:rPr lang="en-US" sz="2000" dirty="0" smtClean="0"/>
              <a:t>, &amp; </a:t>
            </a:r>
            <a:r>
              <a:rPr lang="en-US" sz="2000" dirty="0" err="1" smtClean="0"/>
              <a:t>Dredze</a:t>
            </a:r>
            <a:r>
              <a:rPr lang="en-US" sz="2000" dirty="0" smtClean="0"/>
              <a:t>, 2014)</a:t>
            </a:r>
            <a:br>
              <a:rPr lang="en-US" sz="2000" dirty="0" smtClean="0"/>
            </a:br>
            <a:r>
              <a:rPr lang="en-US" sz="2000" dirty="0" smtClean="0"/>
              <a:t>(Gormley, </a:t>
            </a:r>
            <a:r>
              <a:rPr lang="en-US" sz="2000" dirty="0" err="1" smtClean="0"/>
              <a:t>Dredze</a:t>
            </a:r>
            <a:r>
              <a:rPr lang="en-US" sz="2000" dirty="0" smtClean="0"/>
              <a:t>, &amp; Eisner, 2015)</a:t>
            </a:r>
            <a:endParaRPr lang="en-US" sz="2000" dirty="0"/>
          </a:p>
        </p:txBody>
      </p:sp>
    </p:spTree>
    <p:extLst>
      <p:ext uri="{BB962C8B-B14F-4D97-AF65-F5344CB8AC3E}">
        <p14:creationId xmlns:p14="http://schemas.microsoft.com/office/powerpoint/2010/main" val="1897828434"/>
      </p:ext>
    </p:extLst>
  </p:cSld>
  <p:clrMapOvr>
    <a:masterClrMapping/>
  </p:clrMapOvr>
  <p:timing>
    <p:tnLst>
      <p:par>
        <p:cTn xmlns:p14="http://schemas.microsoft.com/office/powerpoint/2010/main" id="1" dur="indefinite" restart="never" nodeType="tmRoot"/>
      </p:par>
    </p:tnLst>
  </p:timing>
</p:sld>
</file>

<file path=ppt/slides/slide3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ERMA</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374</a:t>
            </a:fld>
            <a:endParaRPr lang="en-US"/>
          </a:p>
        </p:txBody>
      </p:sp>
      <p:sp>
        <p:nvSpPr>
          <p:cNvPr id="5" name="Content Placeholder 2"/>
          <p:cNvSpPr txBox="1">
            <a:spLocks/>
          </p:cNvSpPr>
          <p:nvPr/>
        </p:nvSpPr>
        <p:spPr>
          <a:xfrm>
            <a:off x="457200" y="1284524"/>
            <a:ext cx="8332003" cy="4630950"/>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vert="horz" lIns="182880" tIns="182880" rIns="182880" bIns="182880" rtlCol="0">
            <a:normAutofit fontScale="850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a:buNone/>
            </a:pPr>
            <a:r>
              <a:rPr lang="en-US" b="1" dirty="0" smtClean="0"/>
              <a:t>Features</a:t>
            </a:r>
            <a:r>
              <a:rPr lang="en-US" dirty="0"/>
              <a:t>: </a:t>
            </a:r>
          </a:p>
          <a:p>
            <a:pPr marL="0" indent="0">
              <a:buNone/>
            </a:pPr>
            <a:r>
              <a:rPr lang="en-US" dirty="0"/>
              <a:t>ERMA performs inference and training on CRFs and MRFs with arbitrary model structure over discrete variables. The training regime, Empirical Risk Minimization under Approximations is loss-aware and approximation-aware. ERMA can optimize several loss functions such as Accuracy, MSE and F-score. </a:t>
            </a:r>
            <a:br>
              <a:rPr lang="en-US" dirty="0"/>
            </a:br>
            <a:endParaRPr lang="en-US" dirty="0"/>
          </a:p>
          <a:p>
            <a:pPr marL="0" indent="0">
              <a:buNone/>
            </a:pPr>
            <a:r>
              <a:rPr lang="en-US" b="1" dirty="0" smtClean="0"/>
              <a:t>Language</a:t>
            </a:r>
            <a:r>
              <a:rPr lang="en-US" dirty="0"/>
              <a:t>: </a:t>
            </a:r>
            <a:r>
              <a:rPr lang="en-US" dirty="0" smtClean="0"/>
              <a:t>Java</a:t>
            </a:r>
          </a:p>
          <a:p>
            <a:pPr marL="0" indent="0">
              <a:buNone/>
            </a:pPr>
            <a:r>
              <a:rPr lang="en-US" b="1" dirty="0"/>
              <a:t>Authors</a:t>
            </a:r>
            <a:r>
              <a:rPr lang="en-US" dirty="0"/>
              <a:t>: </a:t>
            </a:r>
            <a:r>
              <a:rPr lang="en-US" dirty="0" err="1" smtClean="0"/>
              <a:t>Stoyanov</a:t>
            </a:r>
            <a:endParaRPr lang="en-US" dirty="0"/>
          </a:p>
          <a:p>
            <a:pPr marL="0" indent="0">
              <a:buNone/>
            </a:pPr>
            <a:r>
              <a:rPr lang="en-US" b="1" dirty="0"/>
              <a:t>URL</a:t>
            </a:r>
            <a:r>
              <a:rPr lang="en-US" dirty="0"/>
              <a:t>: </a:t>
            </a:r>
            <a:r>
              <a:rPr lang="en-US" dirty="0" smtClean="0">
                <a:hlinkClick r:id="rId2"/>
              </a:rPr>
              <a:t>https://sites.google.com/site/ermasoftware/</a:t>
            </a:r>
            <a:r>
              <a:rPr lang="en-US" dirty="0" smtClean="0"/>
              <a:t> </a:t>
            </a:r>
            <a:endParaRPr lang="en-US" dirty="0"/>
          </a:p>
        </p:txBody>
      </p:sp>
      <p:sp>
        <p:nvSpPr>
          <p:cNvPr id="6" name="TextBox 5"/>
          <p:cNvSpPr txBox="1"/>
          <p:nvPr/>
        </p:nvSpPr>
        <p:spPr>
          <a:xfrm>
            <a:off x="-1" y="6255588"/>
            <a:ext cx="4310119" cy="602412"/>
          </a:xfrm>
          <a:prstGeom prst="rect">
            <a:avLst/>
          </a:prstGeom>
          <a:solidFill>
            <a:schemeClr val="accent6">
              <a:lumMod val="60000"/>
              <a:lumOff val="40000"/>
            </a:schemeClr>
          </a:solidFill>
        </p:spPr>
        <p:txBody>
          <a:bodyPr wrap="square" rtlCol="0" anchor="ctr">
            <a:noAutofit/>
          </a:bodyPr>
          <a:lstStyle/>
          <a:p>
            <a:r>
              <a:rPr lang="en-US" sz="2000" dirty="0" smtClean="0"/>
              <a:t>(</a:t>
            </a:r>
            <a:r>
              <a:rPr lang="en-US" sz="2000" dirty="0" err="1" smtClean="0"/>
              <a:t>Stoyanov</a:t>
            </a:r>
            <a:r>
              <a:rPr lang="en-US" sz="2000" dirty="0" smtClean="0"/>
              <a:t>, </a:t>
            </a:r>
            <a:r>
              <a:rPr lang="en-US" sz="2000" dirty="0" err="1" smtClean="0"/>
              <a:t>Ropson</a:t>
            </a:r>
            <a:r>
              <a:rPr lang="en-US" sz="2000" dirty="0" smtClean="0"/>
              <a:t>, &amp; Eisner, 2011)</a:t>
            </a:r>
            <a:br>
              <a:rPr lang="en-US" sz="2000" dirty="0" smtClean="0"/>
            </a:br>
            <a:r>
              <a:rPr lang="en-US" sz="2000" dirty="0" smtClean="0"/>
              <a:t>(</a:t>
            </a:r>
            <a:r>
              <a:rPr lang="en-US" sz="2000" dirty="0" err="1" smtClean="0"/>
              <a:t>Stoyanov</a:t>
            </a:r>
            <a:r>
              <a:rPr lang="en-US" sz="2000" dirty="0" smtClean="0"/>
              <a:t> &amp; Eisner, 2012)</a:t>
            </a:r>
            <a:endParaRPr lang="en-US" sz="2000" dirty="0"/>
          </a:p>
        </p:txBody>
      </p:sp>
    </p:spTree>
    <p:extLst>
      <p:ext uri="{BB962C8B-B14F-4D97-AF65-F5344CB8AC3E}">
        <p14:creationId xmlns:p14="http://schemas.microsoft.com/office/powerpoint/2010/main" val="3389599066"/>
      </p:ext>
    </p:extLst>
  </p:cSld>
  <p:clrMapOvr>
    <a:masterClrMapping/>
  </p:clrMapOvr>
  <p:timing>
    <p:tnLst>
      <p:par>
        <p:cTn xmlns:p14="http://schemas.microsoft.com/office/powerpoint/2010/main" id="1" dur="indefinite" restart="never" nodeType="tmRoot"/>
      </p:par>
    </p:tnLst>
  </p:timing>
</p:sld>
</file>

<file path=ppt/slides/slide3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smtClean="0"/>
              <a:t>Graphical Models Libraries</a:t>
            </a:r>
            <a:endParaRPr lang="en-US" dirty="0"/>
          </a:p>
        </p:txBody>
      </p:sp>
      <p:sp>
        <p:nvSpPr>
          <p:cNvPr id="3" name="Content Placeholder 2"/>
          <p:cNvSpPr>
            <a:spLocks noGrp="1"/>
          </p:cNvSpPr>
          <p:nvPr>
            <p:ph idx="1"/>
          </p:nvPr>
        </p:nvSpPr>
        <p:spPr/>
        <p:txBody>
          <a:bodyPr>
            <a:normAutofit fontScale="47500" lnSpcReduction="20000"/>
          </a:bodyPr>
          <a:lstStyle/>
          <a:p>
            <a:r>
              <a:rPr lang="en-US" b="1" dirty="0" err="1" smtClean="0"/>
              <a:t>Factorie</a:t>
            </a:r>
            <a:r>
              <a:rPr lang="en-US" dirty="0" smtClean="0"/>
              <a:t> (McCallum, Shultz, &amp; Singh, 2012) is a </a:t>
            </a:r>
            <a:r>
              <a:rPr lang="en-US" dirty="0" err="1" smtClean="0"/>
              <a:t>Scala</a:t>
            </a:r>
            <a:r>
              <a:rPr lang="en-US" dirty="0"/>
              <a:t> </a:t>
            </a:r>
            <a:r>
              <a:rPr lang="en-US" dirty="0" smtClean="0"/>
              <a:t>library allowing modular specification of inference, learning, and optimization methods.  Inference algorithms include belief propagation and MCMC. Learning settings include </a:t>
            </a:r>
            <a:r>
              <a:rPr lang="en-US" dirty="0"/>
              <a:t>maximum likelihood learning, maximum margin learning, learning with approximate inference, </a:t>
            </a:r>
            <a:r>
              <a:rPr lang="en-US" dirty="0" err="1"/>
              <a:t>SampleRank</a:t>
            </a:r>
            <a:r>
              <a:rPr lang="en-US" dirty="0"/>
              <a:t>, pseudo-</a:t>
            </a:r>
            <a:r>
              <a:rPr lang="en-US" dirty="0" smtClean="0"/>
              <a:t>likelihood.</a:t>
            </a:r>
            <a:br>
              <a:rPr lang="en-US" dirty="0" smtClean="0"/>
            </a:br>
            <a:r>
              <a:rPr lang="en-US" dirty="0" smtClean="0">
                <a:hlinkClick r:id="rId2"/>
              </a:rPr>
              <a:t>http</a:t>
            </a:r>
            <a:r>
              <a:rPr lang="en-US" dirty="0">
                <a:hlinkClick r:id="rId2"/>
              </a:rPr>
              <a:t>://factorie.cs.umass.edu</a:t>
            </a:r>
            <a:r>
              <a:rPr lang="en-US" dirty="0" smtClean="0">
                <a:hlinkClick r:id="rId2"/>
              </a:rPr>
              <a:t>/</a:t>
            </a:r>
            <a:r>
              <a:rPr lang="en-US" dirty="0" smtClean="0"/>
              <a:t> </a:t>
            </a:r>
          </a:p>
          <a:p>
            <a:endParaRPr lang="en-US" dirty="0" smtClean="0"/>
          </a:p>
          <a:p>
            <a:r>
              <a:rPr lang="en-US" b="1" dirty="0" err="1" smtClean="0"/>
              <a:t>LibDAI</a:t>
            </a:r>
            <a:r>
              <a:rPr lang="en-US" dirty="0" smtClean="0"/>
              <a:t> (</a:t>
            </a:r>
            <a:r>
              <a:rPr lang="en-US" dirty="0" err="1" smtClean="0"/>
              <a:t>Mooij</a:t>
            </a:r>
            <a:r>
              <a:rPr lang="en-US" dirty="0" smtClean="0"/>
              <a:t>, 2010) is a C++ library that supports inference, but not learning, via Loopy BP, Fractional BP, Tree-Reweighted BP, (Double-loop) Generalized BP, variants of Loop Corrected Belief Propagation, Conditioned Belief Propagation, and Tree Expectation Propagation.</a:t>
            </a:r>
            <a:br>
              <a:rPr lang="en-US" dirty="0" smtClean="0"/>
            </a:br>
            <a:r>
              <a:rPr lang="en-US" dirty="0" smtClean="0">
                <a:hlinkClick r:id="rId3"/>
              </a:rPr>
              <a:t>http://www.libdai.org</a:t>
            </a:r>
            <a:r>
              <a:rPr lang="en-US" dirty="0" smtClean="0"/>
              <a:t> </a:t>
            </a:r>
          </a:p>
          <a:p>
            <a:endParaRPr lang="en-US" dirty="0"/>
          </a:p>
          <a:p>
            <a:r>
              <a:rPr lang="en-US" b="1" dirty="0"/>
              <a:t>OpenGM2</a:t>
            </a:r>
            <a:r>
              <a:rPr lang="en-US" dirty="0"/>
              <a:t> (</a:t>
            </a:r>
            <a:r>
              <a:rPr lang="en-US" dirty="0" smtClean="0"/>
              <a:t>Andres, </a:t>
            </a:r>
            <a:r>
              <a:rPr lang="en-US" dirty="0" err="1" smtClean="0"/>
              <a:t>Beier</a:t>
            </a:r>
            <a:r>
              <a:rPr lang="en-US" dirty="0" smtClean="0"/>
              <a:t>, &amp; </a:t>
            </a:r>
            <a:r>
              <a:rPr lang="en-US" dirty="0" err="1" smtClean="0"/>
              <a:t>Kappes</a:t>
            </a:r>
            <a:r>
              <a:rPr lang="en-US" dirty="0" smtClean="0"/>
              <a:t>, </a:t>
            </a:r>
            <a:r>
              <a:rPr lang="en-US" dirty="0"/>
              <a:t>2012) provides a C++ template library for discrete factor graphs with support for learning and </a:t>
            </a:r>
            <a:r>
              <a:rPr lang="en-US" dirty="0" smtClean="0"/>
              <a:t>inference </a:t>
            </a:r>
            <a:r>
              <a:rPr lang="en-US" dirty="0"/>
              <a:t>(including tie-ins to all </a:t>
            </a:r>
            <a:r>
              <a:rPr lang="en-US" dirty="0" err="1"/>
              <a:t>LibDAI</a:t>
            </a:r>
            <a:r>
              <a:rPr lang="en-US" dirty="0"/>
              <a:t> </a:t>
            </a:r>
            <a:r>
              <a:rPr lang="en-US" dirty="0" smtClean="0"/>
              <a:t>inference </a:t>
            </a:r>
            <a:r>
              <a:rPr lang="en-US" dirty="0"/>
              <a:t>algorithms</a:t>
            </a:r>
            <a:r>
              <a:rPr lang="en-US" dirty="0" smtClean="0"/>
              <a:t>).</a:t>
            </a:r>
            <a:br>
              <a:rPr lang="en-US" dirty="0" smtClean="0"/>
            </a:br>
            <a:r>
              <a:rPr lang="en-US" dirty="0" smtClean="0">
                <a:hlinkClick r:id="rId4"/>
              </a:rPr>
              <a:t>http</a:t>
            </a:r>
            <a:r>
              <a:rPr lang="en-US" dirty="0">
                <a:hlinkClick r:id="rId4"/>
              </a:rPr>
              <a:t>://hci.iwr.uni-heidelberg.de/opengm2</a:t>
            </a:r>
            <a:r>
              <a:rPr lang="en-US" dirty="0" smtClean="0">
                <a:hlinkClick r:id="rId4"/>
              </a:rPr>
              <a:t>/</a:t>
            </a:r>
            <a:endParaRPr lang="en-US" dirty="0" smtClean="0"/>
          </a:p>
          <a:p>
            <a:endParaRPr lang="en-US" dirty="0" smtClean="0"/>
          </a:p>
          <a:p>
            <a:r>
              <a:rPr lang="en-US" b="1" dirty="0" err="1" smtClean="0"/>
              <a:t>FastInf</a:t>
            </a:r>
            <a:r>
              <a:rPr lang="en-US" dirty="0" smtClean="0"/>
              <a:t> </a:t>
            </a:r>
            <a:r>
              <a:rPr lang="en-US" dirty="0"/>
              <a:t>(</a:t>
            </a:r>
            <a:r>
              <a:rPr lang="en-US" dirty="0" err="1" smtClean="0"/>
              <a:t>Jaimovich</a:t>
            </a:r>
            <a:r>
              <a:rPr lang="en-US" dirty="0"/>
              <a:t>, </a:t>
            </a:r>
            <a:r>
              <a:rPr lang="en-US" dirty="0" err="1" smtClean="0"/>
              <a:t>Meshi</a:t>
            </a:r>
            <a:r>
              <a:rPr lang="en-US" dirty="0"/>
              <a:t>, </a:t>
            </a:r>
            <a:r>
              <a:rPr lang="en-US" dirty="0" err="1" smtClean="0"/>
              <a:t>Mcgraw</a:t>
            </a:r>
            <a:r>
              <a:rPr lang="en-US" dirty="0"/>
              <a:t>, </a:t>
            </a:r>
            <a:r>
              <a:rPr lang="en-US" dirty="0" err="1"/>
              <a:t>Elidan</a:t>
            </a:r>
            <a:r>
              <a:rPr lang="en-US" dirty="0"/>
              <a:t>) </a:t>
            </a:r>
            <a:r>
              <a:rPr lang="en-US" dirty="0" smtClean="0"/>
              <a:t>is an </a:t>
            </a:r>
            <a:r>
              <a:rPr lang="en-US" dirty="0"/>
              <a:t>efficient Approximate Inference Library </a:t>
            </a:r>
            <a:r>
              <a:rPr lang="en-US" dirty="0" smtClean="0"/>
              <a:t>in C</a:t>
            </a:r>
            <a:r>
              <a:rPr lang="en-US" dirty="0"/>
              <a:t>+</a:t>
            </a:r>
            <a:r>
              <a:rPr lang="en-US" dirty="0" smtClean="0"/>
              <a:t>+.</a:t>
            </a:r>
            <a:br>
              <a:rPr lang="en-US" dirty="0" smtClean="0"/>
            </a:br>
            <a:r>
              <a:rPr lang="en-US" dirty="0" smtClean="0">
                <a:hlinkClick r:id="rId5"/>
              </a:rPr>
              <a:t>http</a:t>
            </a:r>
            <a:r>
              <a:rPr lang="en-US" dirty="0">
                <a:hlinkClick r:id="rId5"/>
              </a:rPr>
              <a:t>://compbio.cs.huji.ac.il/FastInf/fastInf/</a:t>
            </a:r>
            <a:r>
              <a:rPr lang="en-US" dirty="0" smtClean="0">
                <a:hlinkClick r:id="rId5"/>
              </a:rPr>
              <a:t>FastInf_Homepage.html</a:t>
            </a:r>
            <a:r>
              <a:rPr lang="en-US" dirty="0" smtClean="0"/>
              <a:t> </a:t>
            </a:r>
          </a:p>
          <a:p>
            <a:endParaRPr lang="en-US" dirty="0" smtClean="0"/>
          </a:p>
          <a:p>
            <a:r>
              <a:rPr lang="en-US" b="1" dirty="0" err="1"/>
              <a:t>Infer.NET</a:t>
            </a:r>
            <a:r>
              <a:rPr lang="en-US" dirty="0"/>
              <a:t> (</a:t>
            </a:r>
            <a:r>
              <a:rPr lang="en-US" dirty="0" err="1"/>
              <a:t>Minka</a:t>
            </a:r>
            <a:r>
              <a:rPr lang="en-US" dirty="0"/>
              <a:t> et al., 2012) is a .NET language framework for graphical models with support for Expectation Propagation and </a:t>
            </a:r>
            <a:r>
              <a:rPr lang="en-US" dirty="0" err="1"/>
              <a:t>Variational</a:t>
            </a:r>
            <a:r>
              <a:rPr lang="en-US" dirty="0"/>
              <a:t> Message </a:t>
            </a:r>
            <a:r>
              <a:rPr lang="en-US" dirty="0" smtClean="0"/>
              <a:t>Passing.</a:t>
            </a:r>
            <a:br>
              <a:rPr lang="en-US" dirty="0" smtClean="0"/>
            </a:br>
            <a:r>
              <a:rPr lang="en-US" dirty="0" smtClean="0">
                <a:hlinkClick r:id="rId6"/>
              </a:rPr>
              <a:t>http</a:t>
            </a:r>
            <a:r>
              <a:rPr lang="en-US" dirty="0">
                <a:hlinkClick r:id="rId6"/>
              </a:rPr>
              <a:t>://research.microsoft.com/en-us/um/cambridge/projects/</a:t>
            </a:r>
            <a:r>
              <a:rPr lang="en-US" smtClean="0">
                <a:hlinkClick r:id="rId6"/>
              </a:rPr>
              <a:t>infernet</a:t>
            </a:r>
            <a:endParaRPr lang="en-US" dirty="0"/>
          </a:p>
          <a:p>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375</a:t>
            </a:fld>
            <a:endParaRPr lang="en-US"/>
          </a:p>
        </p:txBody>
      </p:sp>
    </p:spTree>
    <p:extLst>
      <p:ext uri="{BB962C8B-B14F-4D97-AF65-F5344CB8AC3E}">
        <p14:creationId xmlns:p14="http://schemas.microsoft.com/office/powerpoint/2010/main" val="74225231"/>
      </p:ext>
    </p:extLst>
  </p:cSld>
  <p:clrMapOvr>
    <a:masterClrMapping/>
  </p:clrMapOvr>
  <p:timing>
    <p:tnLst>
      <p:par>
        <p:cTn xmlns:p14="http://schemas.microsoft.com/office/powerpoint/2010/main" id="1" dur="indefinite" restart="never" nodeType="tmRoot"/>
      </p:par>
    </p:tnLst>
  </p:timing>
</p:sld>
</file>

<file path=ppt/slides/slide3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p:cNvSpPr>
            <a:spLocks noGrp="1"/>
          </p:cNvSpPr>
          <p:nvPr>
            <p:ph type="ctrTitle"/>
          </p:nvPr>
        </p:nvSpPr>
        <p:spPr/>
        <p:txBody>
          <a:bodyPr/>
          <a:lstStyle/>
          <a:p>
            <a:r>
              <a:rPr lang="en-US" dirty="0" smtClean="0"/>
              <a:t>References</a:t>
            </a:r>
            <a:endParaRPr lang="en-US" dirty="0"/>
          </a:p>
        </p:txBody>
      </p:sp>
      <p:sp>
        <p:nvSpPr>
          <p:cNvPr id="6" name="Subtitle 5"/>
          <p:cNvSpPr>
            <a:spLocks noGrp="1"/>
          </p:cNvSpPr>
          <p:nvPr>
            <p:ph type="subTitle" idx="1"/>
          </p:nvPr>
        </p:nvSpPr>
        <p:spPr/>
        <p:txBody>
          <a:bodyPr/>
          <a:lstStyle/>
          <a:p>
            <a:endParaRPr lang="en-US"/>
          </a:p>
        </p:txBody>
      </p:sp>
      <p:sp>
        <p:nvSpPr>
          <p:cNvPr id="4" name="Slide Number Placeholder 3"/>
          <p:cNvSpPr>
            <a:spLocks noGrp="1"/>
          </p:cNvSpPr>
          <p:nvPr>
            <p:ph type="sldNum" sz="quarter" idx="12"/>
          </p:nvPr>
        </p:nvSpPr>
        <p:spPr/>
        <p:txBody>
          <a:bodyPr/>
          <a:lstStyle/>
          <a:p>
            <a:fld id="{E5445004-F4FB-5345-992E-498B4C43F562}" type="slidenum">
              <a:rPr lang="en-US" smtClean="0"/>
              <a:t>376</a:t>
            </a:fld>
            <a:endParaRPr lang="en-US"/>
          </a:p>
        </p:txBody>
      </p:sp>
    </p:spTree>
    <p:extLst>
      <p:ext uri="{BB962C8B-B14F-4D97-AF65-F5344CB8AC3E}">
        <p14:creationId xmlns:p14="http://schemas.microsoft.com/office/powerpoint/2010/main" val="3855325897"/>
      </p:ext>
    </p:extLst>
  </p:cSld>
  <p:clrMapOvr>
    <a:masterClrMapping/>
  </p:clrMapOvr>
  <p:timing>
    <p:tnLst>
      <p:par>
        <p:cTn xmlns:p14="http://schemas.microsoft.com/office/powerpoint/2010/main" id="1" dur="indefinite" restart="never" nodeType="tmRoot"/>
      </p:par>
    </p:tnLst>
  </p:timing>
</p:sld>
</file>

<file path=ppt/slides/slide3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endParaRPr lang="en-US"/>
          </a:p>
        </p:txBody>
      </p:sp>
      <p:sp>
        <p:nvSpPr>
          <p:cNvPr id="3" name="Content Placeholder 2"/>
          <p:cNvSpPr>
            <a:spLocks noGrp="1"/>
          </p:cNvSpPr>
          <p:nvPr>
            <p:ph idx="1"/>
          </p:nvPr>
        </p:nvSpPr>
        <p:spPr/>
        <p:txBody>
          <a:bodyPr>
            <a:normAutofit fontScale="40000" lnSpcReduction="20000"/>
          </a:bodyPr>
          <a:lstStyle/>
          <a:p>
            <a:r>
              <a:rPr lang="en-US" dirty="0"/>
              <a:t>M. </a:t>
            </a:r>
            <a:r>
              <a:rPr lang="en-US" dirty="0" err="1"/>
              <a:t>Auli</a:t>
            </a:r>
            <a:r>
              <a:rPr lang="en-US" dirty="0"/>
              <a:t> and A. Lopez, “A Comparison of Loopy Belief Propagation and Dual Decomposition for Integrated CCG </a:t>
            </a:r>
            <a:r>
              <a:rPr lang="en-US" dirty="0" err="1"/>
              <a:t>Supertagging</a:t>
            </a:r>
            <a:r>
              <a:rPr lang="en-US" dirty="0"/>
              <a:t> and Parsing,” in Proceedings of the 49th Annual Meeting of the Association for Computational Linguistics: Human Language Technologies, Portland, Oregon, USA, 2011, pp. 470–480.</a:t>
            </a:r>
          </a:p>
          <a:p>
            <a:r>
              <a:rPr lang="en-US" dirty="0"/>
              <a:t>M. </a:t>
            </a:r>
            <a:r>
              <a:rPr lang="en-US" dirty="0" err="1"/>
              <a:t>Auli</a:t>
            </a:r>
            <a:r>
              <a:rPr lang="en-US" dirty="0"/>
              <a:t> and A. Lopez, “Training a Log-Linear Parser with Loss Functions via </a:t>
            </a:r>
            <a:r>
              <a:rPr lang="en-US" dirty="0" err="1"/>
              <a:t>Softmax</a:t>
            </a:r>
            <a:r>
              <a:rPr lang="en-US" dirty="0"/>
              <a:t>-Margin,” in Proceedings of the 2011 Conference on Empirical Methods in Natural Language Processing, Edinburgh, Scotland, UK., 2011, pp. 333–343.</a:t>
            </a:r>
          </a:p>
          <a:p>
            <a:r>
              <a:rPr lang="en-US" dirty="0"/>
              <a:t>Y. </a:t>
            </a:r>
            <a:r>
              <a:rPr lang="en-US" dirty="0" err="1"/>
              <a:t>Bengio</a:t>
            </a:r>
            <a:r>
              <a:rPr lang="en-US" dirty="0"/>
              <a:t>, “Training a neural network with a financial criterion rather than a prediction criterion,” in Decision Technologies for Financial Engineering: Proceedings of the Fourth International Conference on Neural Networks in the Capital Markets (NNCM’96), World Scientific Publishing, 1997, pp. 36–48.</a:t>
            </a:r>
          </a:p>
          <a:p>
            <a:r>
              <a:rPr lang="en-US" dirty="0"/>
              <a:t>D. P. </a:t>
            </a:r>
            <a:r>
              <a:rPr lang="en-US" dirty="0" err="1"/>
              <a:t>Bertsekas</a:t>
            </a:r>
            <a:r>
              <a:rPr lang="en-US" dirty="0"/>
              <a:t> and J. N. </a:t>
            </a:r>
            <a:r>
              <a:rPr lang="en-US" dirty="0" err="1"/>
              <a:t>Tsitsiklis</a:t>
            </a:r>
            <a:r>
              <a:rPr lang="en-US" dirty="0"/>
              <a:t>, Parallel and distributed computation: numerical methods. Prentice-Hall, Inc., 1989.</a:t>
            </a:r>
          </a:p>
          <a:p>
            <a:r>
              <a:rPr lang="en-US" dirty="0"/>
              <a:t>D. P. </a:t>
            </a:r>
            <a:r>
              <a:rPr lang="en-US" dirty="0" err="1"/>
              <a:t>Bertsekas</a:t>
            </a:r>
            <a:r>
              <a:rPr lang="en-US" dirty="0"/>
              <a:t> and J. N. </a:t>
            </a:r>
            <a:r>
              <a:rPr lang="en-US" dirty="0" err="1"/>
              <a:t>Tsitsiklis</a:t>
            </a:r>
            <a:r>
              <a:rPr lang="en-US" dirty="0"/>
              <a:t>, Parallel and distributed computation: numerical methods. Athena Scientific, 1997.</a:t>
            </a:r>
          </a:p>
          <a:p>
            <a:r>
              <a:rPr lang="en-US" dirty="0"/>
              <a:t>L. </a:t>
            </a:r>
            <a:r>
              <a:rPr lang="en-US" dirty="0" err="1"/>
              <a:t>Bottou</a:t>
            </a:r>
            <a:r>
              <a:rPr lang="en-US" dirty="0"/>
              <a:t> and P. </a:t>
            </a:r>
            <a:r>
              <a:rPr lang="en-US" dirty="0" err="1"/>
              <a:t>Gallinari</a:t>
            </a:r>
            <a:r>
              <a:rPr lang="en-US" dirty="0"/>
              <a:t>, “A Framework for the Cooperation of Learning Algorithms,” in Advances in Neural Information Processing Systems, vol. 3, D. </a:t>
            </a:r>
            <a:r>
              <a:rPr lang="en-US" dirty="0" err="1"/>
              <a:t>Touretzky</a:t>
            </a:r>
            <a:r>
              <a:rPr lang="en-US" dirty="0"/>
              <a:t> and R. Lippmann, Eds. Denver: Morgan Kaufmann, 1991.</a:t>
            </a:r>
          </a:p>
          <a:p>
            <a:r>
              <a:rPr lang="en-US" dirty="0"/>
              <a:t>R. </a:t>
            </a:r>
            <a:r>
              <a:rPr lang="en-US" dirty="0" err="1"/>
              <a:t>Bunescu</a:t>
            </a:r>
            <a:r>
              <a:rPr lang="en-US" dirty="0"/>
              <a:t> and R. J. Mooney, “Collective information extraction with relational Markov networks,” 2004, p. 438–</a:t>
            </a:r>
            <a:r>
              <a:rPr lang="en-US" dirty="0" err="1"/>
              <a:t>es</a:t>
            </a:r>
            <a:r>
              <a:rPr lang="en-US" dirty="0"/>
              <a:t>.</a:t>
            </a:r>
          </a:p>
          <a:p>
            <a:r>
              <a:rPr lang="en-US" dirty="0"/>
              <a:t>C. </a:t>
            </a:r>
            <a:r>
              <a:rPr lang="en-US" dirty="0" err="1"/>
              <a:t>Burfoot</a:t>
            </a:r>
            <a:r>
              <a:rPr lang="en-US" dirty="0"/>
              <a:t>, S. Bird, and T. Baldwin, “Collective Classification of Congressional Floor-Debate Transcripts,” presented at the Proceedings of the 49th Annual Meeting of the Association for Computational Linguistics: Human Language </a:t>
            </a:r>
            <a:r>
              <a:rPr lang="en-US" dirty="0" err="1"/>
              <a:t>Techologies</a:t>
            </a:r>
            <a:r>
              <a:rPr lang="en-US" dirty="0"/>
              <a:t>, 2011, pp. 1506–1515.</a:t>
            </a:r>
          </a:p>
          <a:p>
            <a:r>
              <a:rPr lang="en-US" dirty="0"/>
              <a:t>D. Burkett and D. Klein, “Fast Inference in Phrase Extraction Models with Belief Propagation,” presented at the Proceedings of the 2012 Conference of the North American Chapter of the Association for Computational Linguistics: Human Language Technologies, 2012, pp. 29–38.</a:t>
            </a:r>
          </a:p>
          <a:p>
            <a:r>
              <a:rPr lang="en-US" dirty="0"/>
              <a:t>T. Cohn and P. </a:t>
            </a:r>
            <a:r>
              <a:rPr lang="en-US" dirty="0" err="1"/>
              <a:t>Blunsom</a:t>
            </a:r>
            <a:r>
              <a:rPr lang="en-US" dirty="0"/>
              <a:t>, “Semantic Role </a:t>
            </a:r>
            <a:r>
              <a:rPr lang="en-US" dirty="0" err="1"/>
              <a:t>Labelling</a:t>
            </a:r>
            <a:r>
              <a:rPr lang="en-US" dirty="0"/>
              <a:t> with Tree Conditional Random Fields,” presented at the Proceedings of the Ninth Conference on Computational Natural Language Learning (CoNLL-2005), 2005, pp. 169–172</a:t>
            </a:r>
            <a:r>
              <a:rPr lang="en-US" dirty="0" smtClean="0"/>
              <a:t>.</a:t>
            </a:r>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377</a:t>
            </a:fld>
            <a:endParaRPr lang="en-US"/>
          </a:p>
        </p:txBody>
      </p:sp>
    </p:spTree>
    <p:extLst>
      <p:ext uri="{BB962C8B-B14F-4D97-AF65-F5344CB8AC3E}">
        <p14:creationId xmlns:p14="http://schemas.microsoft.com/office/powerpoint/2010/main" val="1900672160"/>
      </p:ext>
    </p:extLst>
  </p:cSld>
  <p:clrMapOvr>
    <a:masterClrMapping/>
  </p:clrMapOvr>
  <p:timing>
    <p:tnLst>
      <p:par>
        <p:cTn xmlns:p14="http://schemas.microsoft.com/office/powerpoint/2010/main" id="1" dur="indefinite" restart="never" nodeType="tmRoot"/>
      </p:par>
    </p:tnLst>
  </p:timing>
</p:sld>
</file>

<file path=ppt/slides/slide3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endParaRPr lang="en-US"/>
          </a:p>
        </p:txBody>
      </p:sp>
      <p:sp>
        <p:nvSpPr>
          <p:cNvPr id="3" name="Content Placeholder 2"/>
          <p:cNvSpPr>
            <a:spLocks noGrp="1"/>
          </p:cNvSpPr>
          <p:nvPr>
            <p:ph idx="1"/>
          </p:nvPr>
        </p:nvSpPr>
        <p:spPr/>
        <p:txBody>
          <a:bodyPr>
            <a:normAutofit fontScale="40000" lnSpcReduction="20000"/>
          </a:bodyPr>
          <a:lstStyle/>
          <a:p>
            <a:r>
              <a:rPr lang="en-US" dirty="0"/>
              <a:t>F. </a:t>
            </a:r>
            <a:r>
              <a:rPr lang="en-US" dirty="0" err="1"/>
              <a:t>Cromierès</a:t>
            </a:r>
            <a:r>
              <a:rPr lang="en-US" dirty="0"/>
              <a:t> and S. </a:t>
            </a:r>
            <a:r>
              <a:rPr lang="en-US" dirty="0" err="1"/>
              <a:t>Kurohashi</a:t>
            </a:r>
            <a:r>
              <a:rPr lang="en-US" dirty="0"/>
              <a:t>, “An Alignment Algorithm Using Belief Propagation and a Structure-Based Distortion Model,” in Proceedings of the 12th Conference of the European Chapter of the ACL (EACL 2009), Athens, Greece, 2009, pp. 166–174.</a:t>
            </a:r>
          </a:p>
          <a:p>
            <a:r>
              <a:rPr lang="en-US" dirty="0"/>
              <a:t>M. Dreyer, “A non-parametric model for the discovery of inflectional paradigms from plain text using graphical models over strings,” Johns Hopkins University, Baltimore, MD, USA, 2011.</a:t>
            </a:r>
          </a:p>
          <a:p>
            <a:r>
              <a:rPr lang="en-US" dirty="0"/>
              <a:t>M. Dreyer and J. Eisner, “Graphical Models over Multiple Strings,” presented at the Proceedings of the 2009 Conference on Empirical Methods in Natural Language Processing, 2009, pp. 101–110.</a:t>
            </a:r>
          </a:p>
          <a:p>
            <a:r>
              <a:rPr lang="en-US" dirty="0"/>
              <a:t>M. Dreyer and J. Eisner, “Discovering Morphological Paradigms from Plain Text Using a </a:t>
            </a:r>
            <a:r>
              <a:rPr lang="en-US" dirty="0" err="1"/>
              <a:t>Dirichlet</a:t>
            </a:r>
            <a:r>
              <a:rPr lang="en-US" dirty="0"/>
              <a:t> Process Mixture Model,” presented at the Proceedings of the 2011 Conference on Empirical Methods in Natural Language Processing, 2011, pp. 616–627.</a:t>
            </a:r>
          </a:p>
          <a:p>
            <a:r>
              <a:rPr lang="en-US" dirty="0"/>
              <a:t>J. </a:t>
            </a:r>
            <a:r>
              <a:rPr lang="en-US" dirty="0" err="1"/>
              <a:t>Duchi</a:t>
            </a:r>
            <a:r>
              <a:rPr lang="en-US" dirty="0"/>
              <a:t>, D. </a:t>
            </a:r>
            <a:r>
              <a:rPr lang="en-US" dirty="0" err="1"/>
              <a:t>Tarlow</a:t>
            </a:r>
            <a:r>
              <a:rPr lang="en-US" dirty="0"/>
              <a:t>, G. </a:t>
            </a:r>
            <a:r>
              <a:rPr lang="en-US" dirty="0" err="1"/>
              <a:t>Elidan</a:t>
            </a:r>
            <a:r>
              <a:rPr lang="en-US" dirty="0"/>
              <a:t>, and D. </a:t>
            </a:r>
            <a:r>
              <a:rPr lang="en-US" dirty="0" err="1"/>
              <a:t>Koller</a:t>
            </a:r>
            <a:r>
              <a:rPr lang="en-US" dirty="0"/>
              <a:t>, “Using Combinatorial Optimization within Max-Product Belief Propagation,” Advances in neural information processing systems, 2006.</a:t>
            </a:r>
          </a:p>
          <a:p>
            <a:r>
              <a:rPr lang="en-US" dirty="0"/>
              <a:t>G. </a:t>
            </a:r>
            <a:r>
              <a:rPr lang="en-US" dirty="0" err="1"/>
              <a:t>Durrett</a:t>
            </a:r>
            <a:r>
              <a:rPr lang="en-US" dirty="0"/>
              <a:t>, D. Hall, and D. Klein, “Decentralized Entity-Level Modeling for </a:t>
            </a:r>
            <a:r>
              <a:rPr lang="en-US" dirty="0" err="1"/>
              <a:t>Coreference</a:t>
            </a:r>
            <a:r>
              <a:rPr lang="en-US" dirty="0"/>
              <a:t> Resolution,” presented at the Proceedings of the 51st Annual Meeting of the Association for Computational Linguistics (Volume 1: Long Papers), 2013, pp. 114–124.</a:t>
            </a:r>
          </a:p>
          <a:p>
            <a:r>
              <a:rPr lang="en-US" dirty="0"/>
              <a:t>G. </a:t>
            </a:r>
            <a:r>
              <a:rPr lang="en-US" dirty="0" err="1"/>
              <a:t>Elidan</a:t>
            </a:r>
            <a:r>
              <a:rPr lang="en-US" dirty="0"/>
              <a:t>, I. McGraw, and D. </a:t>
            </a:r>
            <a:r>
              <a:rPr lang="en-US" dirty="0" err="1"/>
              <a:t>Koller</a:t>
            </a:r>
            <a:r>
              <a:rPr lang="en-US" dirty="0"/>
              <a:t>, “Residual belief propagation: Informed scheduling for asynchronous message passing,” in Proceedings of the Twenty-second Conference on Uncertainty in AI (UAI, 2006.</a:t>
            </a:r>
          </a:p>
          <a:p>
            <a:r>
              <a:rPr lang="en-US" dirty="0"/>
              <a:t>K. </a:t>
            </a:r>
            <a:r>
              <a:rPr lang="en-US" dirty="0" err="1"/>
              <a:t>Gimpel</a:t>
            </a:r>
            <a:r>
              <a:rPr lang="en-US" dirty="0"/>
              <a:t> and N. A. Smith, “</a:t>
            </a:r>
            <a:r>
              <a:rPr lang="en-US" dirty="0" err="1"/>
              <a:t>Softmax</a:t>
            </a:r>
            <a:r>
              <a:rPr lang="en-US" dirty="0"/>
              <a:t>-Margin CRFs: Training Log-Linear Models with Cost Functions,” in Human Language Technologies: The 2010 Annual Conference of the North American Chapter of the Association for Computational Linguistics, Los Angeles, California, 2010, pp. 733–736.</a:t>
            </a:r>
          </a:p>
          <a:p>
            <a:r>
              <a:rPr lang="en-US" dirty="0"/>
              <a:t>J. Gonzalez, Y. Low, and C. </a:t>
            </a:r>
            <a:r>
              <a:rPr lang="en-US" dirty="0" err="1"/>
              <a:t>Guestrin</a:t>
            </a:r>
            <a:r>
              <a:rPr lang="en-US" dirty="0"/>
              <a:t>, “Residual splash for optimally parallelizing belief propagation,” in International Conference on Artificial Intelligence and Statistics, 2009, pp. 177–184.</a:t>
            </a:r>
          </a:p>
          <a:p>
            <a:r>
              <a:rPr lang="en-US" dirty="0"/>
              <a:t>D. Hall and D. Klein, “Training Factored PCFGs with Expectation Propagation,” presented at the Proceedings of the 2012 Joint Conference on Empirical Methods in Natural Language Processing and Computational Natural Language Learning, 2012, pp. 1146–1156.</a:t>
            </a:r>
          </a:p>
          <a:p>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378</a:t>
            </a:fld>
            <a:endParaRPr lang="en-US"/>
          </a:p>
        </p:txBody>
      </p:sp>
    </p:spTree>
    <p:extLst>
      <p:ext uri="{BB962C8B-B14F-4D97-AF65-F5344CB8AC3E}">
        <p14:creationId xmlns:p14="http://schemas.microsoft.com/office/powerpoint/2010/main" val="393588131"/>
      </p:ext>
    </p:extLst>
  </p:cSld>
  <p:clrMapOvr>
    <a:masterClrMapping/>
  </p:clrMapOvr>
</p:sld>
</file>

<file path=ppt/slides/slide3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endParaRPr lang="en-US"/>
          </a:p>
        </p:txBody>
      </p:sp>
      <p:sp>
        <p:nvSpPr>
          <p:cNvPr id="3" name="Content Placeholder 2"/>
          <p:cNvSpPr>
            <a:spLocks noGrp="1"/>
          </p:cNvSpPr>
          <p:nvPr>
            <p:ph idx="1"/>
          </p:nvPr>
        </p:nvSpPr>
        <p:spPr/>
        <p:txBody>
          <a:bodyPr>
            <a:normAutofit fontScale="40000" lnSpcReduction="20000"/>
          </a:bodyPr>
          <a:lstStyle/>
          <a:p>
            <a:r>
              <a:rPr lang="en-US" dirty="0"/>
              <a:t>T. </a:t>
            </a:r>
            <a:r>
              <a:rPr lang="en-US" dirty="0" err="1"/>
              <a:t>Heskes</a:t>
            </a:r>
            <a:r>
              <a:rPr lang="en-US" dirty="0"/>
              <a:t>, “Stable fixed points of loopy belief propagation are minima of the Bethe free energy,” Advances in </a:t>
            </a:r>
            <a:r>
              <a:rPr lang="en-US" dirty="0" smtClean="0"/>
              <a:t>Neural Information Processing </a:t>
            </a:r>
            <a:r>
              <a:rPr lang="en-US" dirty="0"/>
              <a:t>S</a:t>
            </a:r>
            <a:r>
              <a:rPr lang="en-US" dirty="0" smtClean="0"/>
              <a:t>ystems</a:t>
            </a:r>
            <a:r>
              <a:rPr lang="en-US" dirty="0"/>
              <a:t>, vol. 15, pp. 359–366, 2003</a:t>
            </a:r>
            <a:r>
              <a:rPr lang="en-US" dirty="0" smtClean="0"/>
              <a:t>.</a:t>
            </a:r>
          </a:p>
          <a:p>
            <a:r>
              <a:rPr lang="en-US" dirty="0" smtClean="0"/>
              <a:t>T. </a:t>
            </a:r>
            <a:r>
              <a:rPr lang="en-US" dirty="0" err="1" smtClean="0"/>
              <a:t>Heskes</a:t>
            </a:r>
            <a:r>
              <a:rPr lang="en-US" dirty="0" smtClean="0"/>
              <a:t> and O. </a:t>
            </a:r>
            <a:r>
              <a:rPr lang="en-US" dirty="0" err="1" smtClean="0"/>
              <a:t>Zoeter</a:t>
            </a:r>
            <a:r>
              <a:rPr lang="en-US" dirty="0" smtClean="0"/>
              <a:t>, “Expectation propagation for approximate inference in dynamic Bayesian networks,” Uncertainty in Artificial Intelligence, 2002, pp. 216-233.</a:t>
            </a:r>
            <a:endParaRPr lang="en-US" dirty="0"/>
          </a:p>
          <a:p>
            <a:r>
              <a:rPr lang="en-US" dirty="0"/>
              <a:t>A. T. </a:t>
            </a:r>
            <a:r>
              <a:rPr lang="en-US" dirty="0" err="1"/>
              <a:t>Ihler</a:t>
            </a:r>
            <a:r>
              <a:rPr lang="en-US" dirty="0"/>
              <a:t>, J. W. Fisher III, A. S. </a:t>
            </a:r>
            <a:r>
              <a:rPr lang="en-US" dirty="0" err="1"/>
              <a:t>Willsky</a:t>
            </a:r>
            <a:r>
              <a:rPr lang="en-US" dirty="0"/>
              <a:t>, and D. M. </a:t>
            </a:r>
            <a:r>
              <a:rPr lang="en-US" dirty="0" err="1"/>
              <a:t>Chickering</a:t>
            </a:r>
            <a:r>
              <a:rPr lang="en-US" dirty="0"/>
              <a:t>, “Loopy belief propagation: convergence and effects of message errors.,” Journal of Machine Learning Research, vol. 6, no. 5, 2005.</a:t>
            </a:r>
          </a:p>
          <a:p>
            <a:r>
              <a:rPr lang="en-US" dirty="0"/>
              <a:t>A. T. </a:t>
            </a:r>
            <a:r>
              <a:rPr lang="en-US" dirty="0" err="1"/>
              <a:t>Ihler</a:t>
            </a:r>
            <a:r>
              <a:rPr lang="en-US" dirty="0"/>
              <a:t> and D. A. </a:t>
            </a:r>
            <a:r>
              <a:rPr lang="en-US" dirty="0" err="1" smtClean="0"/>
              <a:t>McAllester</a:t>
            </a:r>
            <a:r>
              <a:rPr lang="en-US" dirty="0"/>
              <a:t>, “Particle belief propagation,” in International Conference on Artificial Intelligence and Statistics, 2009, pp. 256–263.</a:t>
            </a:r>
          </a:p>
          <a:p>
            <a:r>
              <a:rPr lang="en-US" dirty="0"/>
              <a:t>J. </a:t>
            </a:r>
            <a:r>
              <a:rPr lang="en-US" dirty="0" err="1"/>
              <a:t>Jancsary</a:t>
            </a:r>
            <a:r>
              <a:rPr lang="en-US" dirty="0"/>
              <a:t>, J. </a:t>
            </a:r>
            <a:r>
              <a:rPr lang="en-US" dirty="0" err="1"/>
              <a:t>Matiasek</a:t>
            </a:r>
            <a:r>
              <a:rPr lang="en-US" dirty="0"/>
              <a:t>, and H. </a:t>
            </a:r>
            <a:r>
              <a:rPr lang="en-US" dirty="0" err="1"/>
              <a:t>Trost</a:t>
            </a:r>
            <a:r>
              <a:rPr lang="en-US" dirty="0"/>
              <a:t>, “Revealing the Structure of Medical Dictations with Conditional Random Fields,” presented at the Proceedings of the 2008 Conference on Empirical Methods in Natural Language Processing, 2008, pp. 1–10.</a:t>
            </a:r>
          </a:p>
          <a:p>
            <a:r>
              <a:rPr lang="en-US" dirty="0"/>
              <a:t>J. Jiang, T. Moon, H. </a:t>
            </a:r>
            <a:r>
              <a:rPr lang="en-US" dirty="0" err="1"/>
              <a:t>Daumé</a:t>
            </a:r>
            <a:r>
              <a:rPr lang="en-US" dirty="0"/>
              <a:t> III, and J. Eisner, “Prioritized Asynchronous Belief Propagation,” in ICML Workshop on </a:t>
            </a:r>
            <a:r>
              <a:rPr lang="en-US" dirty="0" err="1"/>
              <a:t>Inferning</a:t>
            </a:r>
            <a:r>
              <a:rPr lang="en-US" dirty="0"/>
              <a:t>, 2013.</a:t>
            </a:r>
          </a:p>
          <a:p>
            <a:r>
              <a:rPr lang="en-US" dirty="0"/>
              <a:t>A. </a:t>
            </a:r>
            <a:r>
              <a:rPr lang="en-US" dirty="0" err="1"/>
              <a:t>Kazantseva</a:t>
            </a:r>
            <a:r>
              <a:rPr lang="en-US" dirty="0"/>
              <a:t> and S. </a:t>
            </a:r>
            <a:r>
              <a:rPr lang="en-US" dirty="0" err="1"/>
              <a:t>Szpakowicz</a:t>
            </a:r>
            <a:r>
              <a:rPr lang="en-US" dirty="0"/>
              <a:t>, “Linear Text Segmentation Using Affinity Propagation,” presented at the Proceedings of the 2011 Conference on Empirical Methods in Natural Language Processing, 2011, pp. 284–293.</a:t>
            </a:r>
          </a:p>
          <a:p>
            <a:r>
              <a:rPr lang="en-US" dirty="0"/>
              <a:t>T. Koo and M. Collins, “Hidden-Variable Models for Discriminative </a:t>
            </a:r>
            <a:r>
              <a:rPr lang="en-US" dirty="0" err="1"/>
              <a:t>Reranking</a:t>
            </a:r>
            <a:r>
              <a:rPr lang="en-US" dirty="0"/>
              <a:t>,” presented at the Proceedings of Human Language Technology Conference and Conference on Empirical Methods in Natural Language Processing, 2005, pp. 507–514.</a:t>
            </a:r>
          </a:p>
          <a:p>
            <a:r>
              <a:rPr lang="en-US" dirty="0"/>
              <a:t>A. </a:t>
            </a:r>
            <a:r>
              <a:rPr lang="en-US" dirty="0" err="1"/>
              <a:t>Kulesza</a:t>
            </a:r>
            <a:r>
              <a:rPr lang="en-US" dirty="0"/>
              <a:t> and F. Pereira, “Structured Learning with Approximate Inference.,” in NIPS, 2007, vol. 20, pp. 785–792.</a:t>
            </a:r>
          </a:p>
          <a:p>
            <a:r>
              <a:rPr lang="en-US" dirty="0"/>
              <a:t>J. Lee, J. </a:t>
            </a:r>
            <a:r>
              <a:rPr lang="en-US" dirty="0" err="1"/>
              <a:t>Naradowsky</a:t>
            </a:r>
            <a:r>
              <a:rPr lang="en-US" dirty="0"/>
              <a:t>, and D. A. Smith, “A Discriminative Model for Joint Morphological Disambiguation and Dependency Parsing,” in Proceedings of the 49th Annual Meeting of the Association for Computational Linguistics: Human Language Technologies, Portland, Oregon, USA, 2011, pp. 885–894.</a:t>
            </a:r>
          </a:p>
          <a:p>
            <a:r>
              <a:rPr lang="en-US" dirty="0"/>
              <a:t>S. Lee, “Structured Discriminative Model For Dialog State Tracking,” presented at the Proceedings of the SIGDIAL 2013 Conference, 2013, pp. 442–451.</a:t>
            </a:r>
          </a:p>
          <a:p>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379</a:t>
            </a:fld>
            <a:endParaRPr lang="en-US"/>
          </a:p>
        </p:txBody>
      </p:sp>
    </p:spTree>
    <p:extLst>
      <p:ext uri="{BB962C8B-B14F-4D97-AF65-F5344CB8AC3E}">
        <p14:creationId xmlns:p14="http://schemas.microsoft.com/office/powerpoint/2010/main" val="3935613507"/>
      </p:ext>
    </p:extLst>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p:cNvSpPr>
            <a:spLocks noGrp="1"/>
          </p:cNvSpPr>
          <p:nvPr>
            <p:ph type="sldNum" sz="quarter" idx="12"/>
          </p:nvPr>
        </p:nvSpPr>
        <p:spPr/>
        <p:txBody>
          <a:bodyPr/>
          <a:lstStyle/>
          <a:p>
            <a:pPr>
              <a:defRPr/>
            </a:pPr>
            <a:fld id="{2C61A947-B47C-4FE9-BF6B-846DDB827C37}" type="slidenum">
              <a:rPr lang="en-US"/>
              <a:pPr>
                <a:defRPr/>
              </a:pPr>
              <a:t>38</a:t>
            </a:fld>
            <a:endParaRPr lang="en-US"/>
          </a:p>
        </p:txBody>
      </p:sp>
      <p:sp>
        <p:nvSpPr>
          <p:cNvPr id="5" name="TextBox 4"/>
          <p:cNvSpPr txBox="1"/>
          <p:nvPr/>
        </p:nvSpPr>
        <p:spPr>
          <a:xfrm>
            <a:off x="0" y="6256338"/>
            <a:ext cx="5281613" cy="601662"/>
          </a:xfrm>
          <a:prstGeom prst="rect">
            <a:avLst/>
          </a:prstGeom>
          <a:solidFill>
            <a:schemeClr val="accent6">
              <a:lumMod val="60000"/>
              <a:lumOff val="40000"/>
            </a:schemeClr>
          </a:solidFill>
        </p:spPr>
        <p:txBody>
          <a:bodyPr anchor="ctr"/>
          <a:lstStyle/>
          <a:p>
            <a:pPr algn="ctr">
              <a:defRPr/>
            </a:pPr>
            <a:r>
              <a:rPr lang="en-US" sz="2800">
                <a:latin typeface="Candara" pitchFamily="34" charset="0"/>
              </a:rPr>
              <a:t>Figure thanks to Markus Dreyer</a:t>
            </a:r>
          </a:p>
        </p:txBody>
      </p:sp>
      <p:sp>
        <p:nvSpPr>
          <p:cNvPr id="6" name="TextBox 5"/>
          <p:cNvSpPr txBox="1"/>
          <p:nvPr/>
        </p:nvSpPr>
        <p:spPr>
          <a:xfrm>
            <a:off x="0" y="0"/>
            <a:ext cx="2079625" cy="439738"/>
          </a:xfrm>
          <a:prstGeom prst="rect">
            <a:avLst/>
          </a:prstGeom>
          <a:solidFill>
            <a:schemeClr val="accent6">
              <a:lumMod val="60000"/>
              <a:lumOff val="40000"/>
            </a:schemeClr>
          </a:solidFill>
        </p:spPr>
        <p:txBody>
          <a:bodyPr anchor="ctr"/>
          <a:lstStyle/>
          <a:p>
            <a:pPr algn="ctr">
              <a:defRPr/>
            </a:pPr>
            <a:r>
              <a:rPr lang="en-US" sz="2400">
                <a:latin typeface="Candara" pitchFamily="34" charset="0"/>
              </a:rPr>
              <a:t>Example task:</a:t>
            </a:r>
          </a:p>
        </p:txBody>
      </p:sp>
      <p:sp>
        <p:nvSpPr>
          <p:cNvPr id="80900" name="Title 7"/>
          <p:cNvSpPr>
            <a:spLocks noGrp="1"/>
          </p:cNvSpPr>
          <p:nvPr>
            <p:ph type="title"/>
          </p:nvPr>
        </p:nvSpPr>
        <p:spPr>
          <a:xfrm>
            <a:off x="457200" y="274638"/>
            <a:ext cx="8569325" cy="722312"/>
          </a:xfrm>
        </p:spPr>
        <p:txBody>
          <a:bodyPr/>
          <a:lstStyle/>
          <a:p>
            <a:pPr eaLnBrk="1" hangingPunct="1"/>
            <a:r>
              <a:rPr lang="en-US" sz="4000" smtClean="0"/>
              <a:t>Transliteration or Back-Transliteration</a:t>
            </a:r>
          </a:p>
        </p:txBody>
      </p:sp>
      <p:pic>
        <p:nvPicPr>
          <p:cNvPr id="80901" name="Picture 9"/>
          <p:cNvPicPr>
            <a:picLocks noChangeAspect="1" noChangeArrowheads="1"/>
          </p:cNvPicPr>
          <p:nvPr/>
        </p:nvPicPr>
        <p:blipFill>
          <a:blip r:embed="rId2"/>
          <a:srcRect/>
          <a:stretch>
            <a:fillRect/>
          </a:stretch>
        </p:blipFill>
        <p:spPr bwMode="auto">
          <a:xfrm>
            <a:off x="1903413" y="3351213"/>
            <a:ext cx="7123112" cy="2816225"/>
          </a:xfrm>
          <a:prstGeom prst="rect">
            <a:avLst/>
          </a:prstGeom>
          <a:noFill/>
          <a:ln w="9525">
            <a:noFill/>
            <a:miter lim="800000"/>
            <a:headEnd/>
            <a:tailEnd/>
          </a:ln>
        </p:spPr>
      </p:pic>
      <p:sp>
        <p:nvSpPr>
          <p:cNvPr id="80902" name="Content Placeholder 2"/>
          <p:cNvSpPr>
            <a:spLocks/>
          </p:cNvSpPr>
          <p:nvPr/>
        </p:nvSpPr>
        <p:spPr bwMode="auto">
          <a:xfrm>
            <a:off x="457200" y="1211263"/>
            <a:ext cx="7621588" cy="5045075"/>
          </a:xfrm>
          <a:prstGeom prst="rect">
            <a:avLst/>
          </a:prstGeom>
          <a:noFill/>
          <a:ln w="9525">
            <a:noFill/>
            <a:miter lim="800000"/>
            <a:headEnd/>
            <a:tailEnd/>
          </a:ln>
        </p:spPr>
        <p:txBody>
          <a:bodyPr/>
          <a:lstStyle/>
          <a:p>
            <a:pPr marL="342900" indent="-342900">
              <a:lnSpc>
                <a:spcPct val="80000"/>
              </a:lnSpc>
              <a:spcBef>
                <a:spcPct val="20000"/>
              </a:spcBef>
              <a:buFont typeface="Arial" charset="0"/>
              <a:buChar char="•"/>
            </a:pPr>
            <a:r>
              <a:rPr lang="en-US" sz="3000" b="1">
                <a:latin typeface="Candara" pitchFamily="34" charset="0"/>
              </a:rPr>
              <a:t>Variables (string)</a:t>
            </a:r>
            <a:r>
              <a:rPr lang="en-US" sz="3000">
                <a:latin typeface="Candara" pitchFamily="34" charset="0"/>
              </a:rPr>
              <a:t>:</a:t>
            </a:r>
          </a:p>
          <a:p>
            <a:pPr marL="742950" lvl="1" indent="-285750">
              <a:lnSpc>
                <a:spcPct val="80000"/>
              </a:lnSpc>
              <a:spcBef>
                <a:spcPct val="20000"/>
              </a:spcBef>
              <a:buFont typeface="Arial" charset="0"/>
              <a:buChar char="–"/>
            </a:pPr>
            <a:r>
              <a:rPr lang="en-US" sz="2600">
                <a:latin typeface="Candara" pitchFamily="34" charset="0"/>
              </a:rPr>
              <a:t>English and Japanese orthographic strings</a:t>
            </a:r>
          </a:p>
          <a:p>
            <a:pPr marL="742950" lvl="1" indent="-285750">
              <a:lnSpc>
                <a:spcPct val="80000"/>
              </a:lnSpc>
              <a:spcBef>
                <a:spcPct val="20000"/>
              </a:spcBef>
              <a:buFont typeface="Arial" charset="0"/>
              <a:buChar char="–"/>
            </a:pPr>
            <a:r>
              <a:rPr lang="en-US" sz="2600">
                <a:latin typeface="Candara" pitchFamily="34" charset="0"/>
              </a:rPr>
              <a:t>English and Japanese phonological strings</a:t>
            </a:r>
          </a:p>
          <a:p>
            <a:pPr marL="342900" indent="-342900">
              <a:lnSpc>
                <a:spcPct val="80000"/>
              </a:lnSpc>
              <a:spcBef>
                <a:spcPct val="20000"/>
              </a:spcBef>
              <a:buFont typeface="Arial" charset="0"/>
              <a:buChar char="•"/>
            </a:pPr>
            <a:r>
              <a:rPr lang="en-US" sz="3000" b="1">
                <a:latin typeface="Candara" pitchFamily="34" charset="0"/>
              </a:rPr>
              <a:t>Interactions</a:t>
            </a:r>
            <a:r>
              <a:rPr lang="en-US" sz="3000">
                <a:latin typeface="Candara" pitchFamily="34" charset="0"/>
              </a:rPr>
              <a:t>:</a:t>
            </a:r>
          </a:p>
          <a:p>
            <a:pPr marL="742950" lvl="1" indent="-285750">
              <a:lnSpc>
                <a:spcPct val="80000"/>
              </a:lnSpc>
              <a:spcBef>
                <a:spcPct val="20000"/>
              </a:spcBef>
              <a:buFont typeface="Arial" charset="0"/>
              <a:buChar char="–"/>
            </a:pPr>
            <a:r>
              <a:rPr lang="en-US" sz="2600">
                <a:latin typeface="Candara" pitchFamily="34" charset="0"/>
              </a:rPr>
              <a:t>All pairs of strings could be relevant</a:t>
            </a:r>
          </a:p>
        </p:txBody>
      </p:sp>
    </p:spTree>
    <p:extLst>
      <p:ext uri="{BB962C8B-B14F-4D97-AF65-F5344CB8AC3E}">
        <p14:creationId xmlns:p14="http://schemas.microsoft.com/office/powerpoint/2010/main" val="4163392358"/>
      </p:ext>
    </p:extLst>
  </p:cSld>
  <p:clrMapOvr>
    <a:masterClrMapping/>
  </p:clrMapOvr>
  <p:timing>
    <p:tnLst>
      <p:par>
        <p:cTn xmlns:p14="http://schemas.microsoft.com/office/powerpoint/2010/main" id="1" dur="indefinite" restart="never" nodeType="tmRoot"/>
      </p:par>
    </p:tnLst>
  </p:timing>
</p:sld>
</file>

<file path=ppt/slides/slide3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endParaRPr lang="en-US"/>
          </a:p>
        </p:txBody>
      </p:sp>
      <p:sp>
        <p:nvSpPr>
          <p:cNvPr id="3" name="Content Placeholder 2"/>
          <p:cNvSpPr>
            <a:spLocks noGrp="1"/>
          </p:cNvSpPr>
          <p:nvPr>
            <p:ph idx="1"/>
          </p:nvPr>
        </p:nvSpPr>
        <p:spPr/>
        <p:txBody>
          <a:bodyPr>
            <a:normAutofit fontScale="40000" lnSpcReduction="20000"/>
          </a:bodyPr>
          <a:lstStyle/>
          <a:p>
            <a:r>
              <a:rPr lang="en-US" dirty="0"/>
              <a:t>X. Liu, M. Zhou, X. Zhou, Z. Fu, and F. Wei, “Joint Inference of Named Entity Recognition and Normalization for Tweets,” presented at the Proceedings of the 50th Annual Meeting of the Association for Computational Linguistics (Volume 1: Long Papers), 2012, pp. 526–535.</a:t>
            </a:r>
          </a:p>
          <a:p>
            <a:r>
              <a:rPr lang="en-US" dirty="0"/>
              <a:t>D. J. C. MacKay, J. S. </a:t>
            </a:r>
            <a:r>
              <a:rPr lang="en-US" dirty="0" err="1"/>
              <a:t>Yedidia</a:t>
            </a:r>
            <a:r>
              <a:rPr lang="en-US" dirty="0"/>
              <a:t>, W. T. Freeman, and Y. Weiss, “A Conversation about the Bethe Free Energy and Sum-Product,” MERL, TR2001-18, 2001.</a:t>
            </a:r>
          </a:p>
          <a:p>
            <a:r>
              <a:rPr lang="en-US" dirty="0"/>
              <a:t>A. Martins, N. Smith, E. Xing, P. </a:t>
            </a:r>
            <a:r>
              <a:rPr lang="en-US" dirty="0" err="1"/>
              <a:t>Aguiar</a:t>
            </a:r>
            <a:r>
              <a:rPr lang="en-US" dirty="0"/>
              <a:t>, and M. </a:t>
            </a:r>
            <a:r>
              <a:rPr lang="en-US" dirty="0" err="1"/>
              <a:t>Figueiredo</a:t>
            </a:r>
            <a:r>
              <a:rPr lang="en-US" dirty="0"/>
              <a:t>, “Turbo Parsers: Dependency Parsing by Approximate </a:t>
            </a:r>
            <a:r>
              <a:rPr lang="en-US" dirty="0" err="1"/>
              <a:t>Variational</a:t>
            </a:r>
            <a:r>
              <a:rPr lang="en-US" dirty="0"/>
              <a:t> Inference,” presented at the Proceedings of the 2010 Conference on Empirical Methods in Natural Language Processing, 2010, pp. 34–44.</a:t>
            </a:r>
          </a:p>
          <a:p>
            <a:r>
              <a:rPr lang="en-US" dirty="0"/>
              <a:t>D. </a:t>
            </a:r>
            <a:r>
              <a:rPr lang="en-US" dirty="0" err="1"/>
              <a:t>McAllester</a:t>
            </a:r>
            <a:r>
              <a:rPr lang="en-US" dirty="0"/>
              <a:t>, M. Collins, and F. Pereira, “Case-Factor Diagrams for Structured Probabilistic Modeling,” in In Proceedings of the Twentieth Conference on Uncertainty in Artificial Intelligence (UAI’04), 2004.</a:t>
            </a:r>
          </a:p>
          <a:p>
            <a:r>
              <a:rPr lang="en-US" dirty="0"/>
              <a:t>T. </a:t>
            </a:r>
            <a:r>
              <a:rPr lang="en-US" dirty="0" err="1"/>
              <a:t>Minka</a:t>
            </a:r>
            <a:r>
              <a:rPr lang="en-US" dirty="0"/>
              <a:t>, “Divergence measures and message passing,” Technical report, Microsoft Research, 2005</a:t>
            </a:r>
            <a:r>
              <a:rPr lang="en-US" dirty="0" smtClean="0"/>
              <a:t>.</a:t>
            </a:r>
          </a:p>
          <a:p>
            <a:r>
              <a:rPr lang="en-US" dirty="0"/>
              <a:t>T. P. </a:t>
            </a:r>
            <a:r>
              <a:rPr lang="en-US" dirty="0" err="1"/>
              <a:t>Minka</a:t>
            </a:r>
            <a:r>
              <a:rPr lang="en-US" dirty="0"/>
              <a:t>, “Expectation propagation for approximate Bayesian inference,” in Uncertainty in Artificial Intelligence, 2001, vol. 17, pp. 362–369</a:t>
            </a:r>
            <a:r>
              <a:rPr lang="en-US" dirty="0" smtClean="0"/>
              <a:t>.</a:t>
            </a:r>
            <a:endParaRPr lang="en-US" dirty="0"/>
          </a:p>
          <a:p>
            <a:r>
              <a:rPr lang="en-US" dirty="0"/>
              <a:t>M. Mitchell, J. Aguilar, T. Wilson, and B. Van </a:t>
            </a:r>
            <a:r>
              <a:rPr lang="en-US" dirty="0" err="1"/>
              <a:t>Durme</a:t>
            </a:r>
            <a:r>
              <a:rPr lang="en-US" dirty="0"/>
              <a:t>, “Open Domain Targeted Sentiment,” presented at the Proceedings of the 2013 Conference on Empirical Methods in Natural Language Processing, 2013, pp. 1643–1654</a:t>
            </a:r>
            <a:r>
              <a:rPr lang="en-US" dirty="0" smtClean="0"/>
              <a:t>.</a:t>
            </a:r>
          </a:p>
          <a:p>
            <a:r>
              <a:rPr lang="en-US" smtClean="0"/>
              <a:t>K</a:t>
            </a:r>
            <a:r>
              <a:rPr lang="en-US" dirty="0"/>
              <a:t>. P. Murphy, Y. Weiss, and M. I. Jordan, “Loopy belief propagation for approximate inference: An empirical study,” in </a:t>
            </a:r>
            <a:r>
              <a:rPr lang="en-US" i="1" dirty="0"/>
              <a:t>Proceedings of the Fifteenth conference on Uncertainty in artificial intelligence</a:t>
            </a:r>
            <a:r>
              <a:rPr lang="en-US" dirty="0"/>
              <a:t>, 1999, pp. 467–475</a:t>
            </a:r>
            <a:r>
              <a:rPr lang="en-US" dirty="0" smtClean="0"/>
              <a:t>.</a:t>
            </a:r>
            <a:endParaRPr lang="en-US" dirty="0"/>
          </a:p>
          <a:p>
            <a:r>
              <a:rPr lang="en-US" dirty="0"/>
              <a:t>T. Nakagawa, K. Inui, and S. </a:t>
            </a:r>
            <a:r>
              <a:rPr lang="en-US" dirty="0" err="1"/>
              <a:t>Kurohashi</a:t>
            </a:r>
            <a:r>
              <a:rPr lang="en-US" dirty="0"/>
              <a:t>, “Dependency Tree-based Sentiment Classification using CRFs with Hidden Variables,” presented at the Human Language Technologies: The 2010 Annual Conference of the North American Chapter of the Association for Computational Linguistics, 2010, pp. 786–794.</a:t>
            </a:r>
          </a:p>
          <a:p>
            <a:r>
              <a:rPr lang="en-US" dirty="0"/>
              <a:t>J. </a:t>
            </a:r>
            <a:r>
              <a:rPr lang="en-US" dirty="0" err="1"/>
              <a:t>Naradowsky</a:t>
            </a:r>
            <a:r>
              <a:rPr lang="en-US" dirty="0"/>
              <a:t>, S. Riedel, and D. Smith, “Improving NLP through Marginalization of Hidden Syntactic Structure,” in Proceedings of the 2012 Joint Conference on Empirical Methods in Natural Language Processing and Computational Natural Language Learning, 2012, pp. 810–820.</a:t>
            </a:r>
          </a:p>
          <a:p>
            <a:r>
              <a:rPr lang="en-US" dirty="0"/>
              <a:t>J. </a:t>
            </a:r>
            <a:r>
              <a:rPr lang="en-US" dirty="0" err="1"/>
              <a:t>Naradowsky</a:t>
            </a:r>
            <a:r>
              <a:rPr lang="en-US" dirty="0"/>
              <a:t>, T. Vieira, and D. A. Smith, Grammarless Parsing for Joint Inference. Mumbai, India, 2012.</a:t>
            </a:r>
          </a:p>
          <a:p>
            <a:r>
              <a:rPr lang="en-US" dirty="0"/>
              <a:t>J. </a:t>
            </a:r>
            <a:r>
              <a:rPr lang="en-US" dirty="0" err="1"/>
              <a:t>Niehues</a:t>
            </a:r>
            <a:r>
              <a:rPr lang="en-US" dirty="0"/>
              <a:t> and S. Vogel, “Discriminative Word Alignment via Alignment Matrix Modeling,” presented at the Proceedings of the Third Workshop on Statistical Machine Translation, 2008, pp. 18–25.</a:t>
            </a:r>
          </a:p>
          <a:p>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380</a:t>
            </a:fld>
            <a:endParaRPr lang="en-US"/>
          </a:p>
        </p:txBody>
      </p:sp>
    </p:spTree>
    <p:extLst>
      <p:ext uri="{BB962C8B-B14F-4D97-AF65-F5344CB8AC3E}">
        <p14:creationId xmlns:p14="http://schemas.microsoft.com/office/powerpoint/2010/main" val="2223289890"/>
      </p:ext>
    </p:extLst>
  </p:cSld>
  <p:clrMapOvr>
    <a:masterClrMapping/>
  </p:clrMapOvr>
  <p:timing>
    <p:tnLst>
      <p:par>
        <p:cTn xmlns:p14="http://schemas.microsoft.com/office/powerpoint/2010/main" id="1" dur="indefinite" restart="never" nodeType="tmRoot"/>
      </p:par>
    </p:tnLst>
  </p:timing>
</p:sld>
</file>

<file path=ppt/slides/slide3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endParaRPr lang="en-US"/>
          </a:p>
        </p:txBody>
      </p:sp>
      <p:sp>
        <p:nvSpPr>
          <p:cNvPr id="3" name="Content Placeholder 2"/>
          <p:cNvSpPr>
            <a:spLocks noGrp="1"/>
          </p:cNvSpPr>
          <p:nvPr>
            <p:ph idx="1"/>
          </p:nvPr>
        </p:nvSpPr>
        <p:spPr/>
        <p:txBody>
          <a:bodyPr>
            <a:normAutofit fontScale="40000" lnSpcReduction="20000"/>
          </a:bodyPr>
          <a:lstStyle/>
          <a:p>
            <a:r>
              <a:rPr lang="en-US" dirty="0"/>
              <a:t>J. Pearl, Probabilistic reasoning in intelligent systems: networks of plausible inference. Morgan Kaufmann, 1988.</a:t>
            </a:r>
          </a:p>
          <a:p>
            <a:r>
              <a:rPr lang="en-US" dirty="0"/>
              <a:t>X. </a:t>
            </a:r>
            <a:r>
              <a:rPr lang="en-US" dirty="0" err="1"/>
              <a:t>Pitkow</a:t>
            </a:r>
            <a:r>
              <a:rPr lang="en-US" dirty="0"/>
              <a:t>, Y. </a:t>
            </a:r>
            <a:r>
              <a:rPr lang="en-US" dirty="0" err="1"/>
              <a:t>Ahmadian</a:t>
            </a:r>
            <a:r>
              <a:rPr lang="en-US" dirty="0"/>
              <a:t>, and K. D. Miller, “Learning unbelievable probabilities,” in Advances in Neural Information Processing Systems 24, J. </a:t>
            </a:r>
            <a:r>
              <a:rPr lang="en-US" dirty="0" err="1"/>
              <a:t>Shawe</a:t>
            </a:r>
            <a:r>
              <a:rPr lang="en-US" dirty="0"/>
              <a:t>-Taylor, R. S. </a:t>
            </a:r>
            <a:r>
              <a:rPr lang="en-US" dirty="0" err="1"/>
              <a:t>Zemel</a:t>
            </a:r>
            <a:r>
              <a:rPr lang="en-US" dirty="0"/>
              <a:t>, P. L. Bartlett, F. Pereira, and K. Q. Weinberger, Eds. Curran Associates, Inc., 2011, pp. 738–746.</a:t>
            </a:r>
          </a:p>
          <a:p>
            <a:r>
              <a:rPr lang="en-US" dirty="0"/>
              <a:t>V. </a:t>
            </a:r>
            <a:r>
              <a:rPr lang="en-US" dirty="0" err="1"/>
              <a:t>Qazvinian</a:t>
            </a:r>
            <a:r>
              <a:rPr lang="en-US" dirty="0"/>
              <a:t> and D. R. </a:t>
            </a:r>
            <a:r>
              <a:rPr lang="en-US" dirty="0" err="1"/>
              <a:t>Radev</a:t>
            </a:r>
            <a:r>
              <a:rPr lang="en-US" dirty="0"/>
              <a:t>, “Identifying Non-Explicit Citing Sentences for Citation-Based Summarization.,” presented at the Proceedings of the 48th Annual Meeting of the Association for Computational Linguistics, 2010, pp. 555–564.</a:t>
            </a:r>
          </a:p>
          <a:p>
            <a:r>
              <a:rPr lang="en-US" dirty="0"/>
              <a:t>H. </a:t>
            </a:r>
            <a:r>
              <a:rPr lang="en-US" dirty="0" err="1"/>
              <a:t>Ren</a:t>
            </a:r>
            <a:r>
              <a:rPr lang="en-US" dirty="0"/>
              <a:t>, W. </a:t>
            </a:r>
            <a:r>
              <a:rPr lang="en-US" dirty="0" err="1"/>
              <a:t>Xu</a:t>
            </a:r>
            <a:r>
              <a:rPr lang="en-US" dirty="0"/>
              <a:t>, Y. Zhang, and Y. Yan, “Dialog State Tracking using Conditional Random Fields,” presented at the Proceedings of the SIGDIAL 2013 Conference, 2013, pp. 457–461.</a:t>
            </a:r>
          </a:p>
          <a:p>
            <a:r>
              <a:rPr lang="en-US" dirty="0"/>
              <a:t>D. Roth and W. </a:t>
            </a:r>
            <a:r>
              <a:rPr lang="en-US" dirty="0" err="1"/>
              <a:t>Yih</a:t>
            </a:r>
            <a:r>
              <a:rPr lang="en-US" dirty="0"/>
              <a:t>, “Probabilistic Reasoning for Entity &amp; Relation Recognition,” presented at the COLING 2002: The 19th International Conference on Computational Linguistics, 2002.</a:t>
            </a:r>
          </a:p>
          <a:p>
            <a:r>
              <a:rPr lang="en-US" dirty="0"/>
              <a:t>A. Rudnick, C. Liu, and M. Gasser, “HLTDI: CL-WSD Using Markov Random Fields for SemEval-2013 Task 10,” presented at the Second Joint Conference on Lexical and Computational Semantics (*SEM), Volume 2: Proceedings of the Seventh International Workshop on Semantic Evaluation (</a:t>
            </a:r>
            <a:r>
              <a:rPr lang="en-US" dirty="0" err="1"/>
              <a:t>SemEval</a:t>
            </a:r>
            <a:r>
              <a:rPr lang="en-US" dirty="0"/>
              <a:t> 2013), 2013, pp. 171–177.</a:t>
            </a:r>
          </a:p>
          <a:p>
            <a:r>
              <a:rPr lang="en-US" dirty="0"/>
              <a:t>T. Sato, “Inside-Outside Probability Computation for Belief Propagation.,” in IJCAI, 2007, pp. 2605–2610.</a:t>
            </a:r>
          </a:p>
          <a:p>
            <a:r>
              <a:rPr lang="en-US" dirty="0"/>
              <a:t>D. A. Smith and J. Eisner, “Dependency Parsing by Belief Propagation,” in Proceedings of the Conference on Empirical Methods in Natural Language Processing (EMNLP), Honolulu, 2008, pp. 145–156.</a:t>
            </a:r>
          </a:p>
          <a:p>
            <a:r>
              <a:rPr lang="en-US" dirty="0"/>
              <a:t>V. </a:t>
            </a:r>
            <a:r>
              <a:rPr lang="en-US" dirty="0" err="1"/>
              <a:t>Stoyanov</a:t>
            </a:r>
            <a:r>
              <a:rPr lang="en-US" dirty="0"/>
              <a:t> and J. Eisner, “Fast and Accurate Prediction via Evidence-Specific MRF Structure,” in ICML Workshop on </a:t>
            </a:r>
            <a:r>
              <a:rPr lang="en-US" dirty="0" err="1"/>
              <a:t>Inferning</a:t>
            </a:r>
            <a:r>
              <a:rPr lang="en-US" dirty="0"/>
              <a:t>: Interactions between Inference and Learning, Edinburgh, 2012.</a:t>
            </a:r>
          </a:p>
          <a:p>
            <a:r>
              <a:rPr lang="en-US" dirty="0"/>
              <a:t>V. </a:t>
            </a:r>
            <a:r>
              <a:rPr lang="en-US" dirty="0" err="1"/>
              <a:t>Stoyanov</a:t>
            </a:r>
            <a:r>
              <a:rPr lang="en-US" dirty="0"/>
              <a:t> and J. Eisner, “Minimum-Risk Training of Approximate CRF-Based NLP Systems,” in Proceedings of NAACL-HLT, 2012, pp. 120–130.</a:t>
            </a:r>
          </a:p>
          <a:p>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381</a:t>
            </a:fld>
            <a:endParaRPr lang="en-US"/>
          </a:p>
        </p:txBody>
      </p:sp>
    </p:spTree>
    <p:extLst>
      <p:ext uri="{BB962C8B-B14F-4D97-AF65-F5344CB8AC3E}">
        <p14:creationId xmlns:p14="http://schemas.microsoft.com/office/powerpoint/2010/main" val="3948509741"/>
      </p:ext>
    </p:extLst>
  </p:cSld>
  <p:clrMapOvr>
    <a:masterClrMapping/>
  </p:clrMapOvr>
  <p:timing>
    <p:tnLst>
      <p:par>
        <p:cTn xmlns:p14="http://schemas.microsoft.com/office/powerpoint/2010/main" id="1" dur="indefinite" restart="never" nodeType="tmRoot"/>
      </p:par>
    </p:tnLst>
  </p:timing>
</p:sld>
</file>

<file path=ppt/slides/slide3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endParaRPr lang="en-US"/>
          </a:p>
        </p:txBody>
      </p:sp>
      <p:sp>
        <p:nvSpPr>
          <p:cNvPr id="3" name="Content Placeholder 2"/>
          <p:cNvSpPr>
            <a:spLocks noGrp="1"/>
          </p:cNvSpPr>
          <p:nvPr>
            <p:ph idx="1"/>
          </p:nvPr>
        </p:nvSpPr>
        <p:spPr/>
        <p:txBody>
          <a:bodyPr>
            <a:normAutofit fontScale="40000" lnSpcReduction="20000"/>
          </a:bodyPr>
          <a:lstStyle/>
          <a:p>
            <a:r>
              <a:rPr lang="en-US" dirty="0"/>
              <a:t>V. </a:t>
            </a:r>
            <a:r>
              <a:rPr lang="en-US" dirty="0" err="1"/>
              <a:t>Stoyanov</a:t>
            </a:r>
            <a:r>
              <a:rPr lang="en-US" dirty="0"/>
              <a:t>, A. </a:t>
            </a:r>
            <a:r>
              <a:rPr lang="en-US" dirty="0" err="1"/>
              <a:t>Ropson</a:t>
            </a:r>
            <a:r>
              <a:rPr lang="en-US" dirty="0"/>
              <a:t>, and J. Eisner, “Empirical Risk Minimization of Graphical Model Parameters Given Approximate Inference, Decoding, and Model Structure,” in Proceedings of the 14th International Conference on Artificial Intelligence and Statistics (AISTATS), Fort Lauderdale, 2011, vol. 15, pp. 725–733.</a:t>
            </a:r>
          </a:p>
          <a:p>
            <a:r>
              <a:rPr lang="en-US" dirty="0"/>
              <a:t>E. B. </a:t>
            </a:r>
            <a:r>
              <a:rPr lang="en-US" dirty="0" err="1"/>
              <a:t>Sudderth</a:t>
            </a:r>
            <a:r>
              <a:rPr lang="en-US" dirty="0"/>
              <a:t>, A. T. </a:t>
            </a:r>
            <a:r>
              <a:rPr lang="en-US" dirty="0" err="1"/>
              <a:t>Ihler</a:t>
            </a:r>
            <a:r>
              <a:rPr lang="en-US" dirty="0"/>
              <a:t>, W. T. Freeman, and A. S. </a:t>
            </a:r>
            <a:r>
              <a:rPr lang="en-US" dirty="0" err="1"/>
              <a:t>Willsky</a:t>
            </a:r>
            <a:r>
              <a:rPr lang="en-US" dirty="0"/>
              <a:t>, “Nonparametric belief propagation,” MIT, Technical Report 2551, 2002.</a:t>
            </a:r>
          </a:p>
          <a:p>
            <a:r>
              <a:rPr lang="en-US" dirty="0"/>
              <a:t>E. B. </a:t>
            </a:r>
            <a:r>
              <a:rPr lang="en-US" dirty="0" err="1"/>
              <a:t>Sudderth</a:t>
            </a:r>
            <a:r>
              <a:rPr lang="en-US" dirty="0"/>
              <a:t>, A. T. </a:t>
            </a:r>
            <a:r>
              <a:rPr lang="en-US" dirty="0" err="1"/>
              <a:t>Ihler</a:t>
            </a:r>
            <a:r>
              <a:rPr lang="en-US" dirty="0"/>
              <a:t>, W. T. Freeman, and A. S. </a:t>
            </a:r>
            <a:r>
              <a:rPr lang="en-US" dirty="0" err="1"/>
              <a:t>Willsky</a:t>
            </a:r>
            <a:r>
              <a:rPr lang="en-US" dirty="0"/>
              <a:t>, “Nonparametric belief propagation,” in In Proceedings of CVPR, 2003.</a:t>
            </a:r>
          </a:p>
          <a:p>
            <a:r>
              <a:rPr lang="en-US" dirty="0"/>
              <a:t>E. B. </a:t>
            </a:r>
            <a:r>
              <a:rPr lang="en-US" dirty="0" err="1"/>
              <a:t>Sudderth</a:t>
            </a:r>
            <a:r>
              <a:rPr lang="en-US" dirty="0"/>
              <a:t>, A. T. </a:t>
            </a:r>
            <a:r>
              <a:rPr lang="en-US" dirty="0" err="1"/>
              <a:t>Ihler</a:t>
            </a:r>
            <a:r>
              <a:rPr lang="en-US" dirty="0"/>
              <a:t>, M. </a:t>
            </a:r>
            <a:r>
              <a:rPr lang="en-US" dirty="0" err="1"/>
              <a:t>Isard</a:t>
            </a:r>
            <a:r>
              <a:rPr lang="en-US" dirty="0"/>
              <a:t>, W. T. Freeman, and A. S. </a:t>
            </a:r>
            <a:r>
              <a:rPr lang="en-US" dirty="0" err="1"/>
              <a:t>Willsky</a:t>
            </a:r>
            <a:r>
              <a:rPr lang="en-US" dirty="0"/>
              <a:t>, “Nonparametric belief propagation,” Communications of the ACM, vol. 53, no. 10, pp. 95–103, 2010.</a:t>
            </a:r>
          </a:p>
          <a:p>
            <a:r>
              <a:rPr lang="en-US" dirty="0"/>
              <a:t>C. Sutton and A. McCallum, “Collective Segmentation and Labeling of Distant Entities in Information Extraction,” in ICML Workshop on Statistical Relational Learning and Its Connections to Other Fields, 2004.</a:t>
            </a:r>
          </a:p>
          <a:p>
            <a:r>
              <a:rPr lang="en-US" dirty="0"/>
              <a:t>C. Sutton and A. McCallum, “Piecewise Training of Undirected Models,” in Conference on Uncertainty in Artificial Intelligence (UAI), 2005.</a:t>
            </a:r>
          </a:p>
          <a:p>
            <a:r>
              <a:rPr lang="en-US" dirty="0"/>
              <a:t>C. Sutton and A. McCallum, “Improved dynamic schedules for belief propagation,” UAI, 2007.</a:t>
            </a:r>
          </a:p>
          <a:p>
            <a:r>
              <a:rPr lang="en-US" dirty="0"/>
              <a:t>M. J. Wainwright, T. </a:t>
            </a:r>
            <a:r>
              <a:rPr lang="en-US" dirty="0" err="1"/>
              <a:t>Jaakkola</a:t>
            </a:r>
            <a:r>
              <a:rPr lang="en-US" dirty="0"/>
              <a:t>, and A. S. </a:t>
            </a:r>
            <a:r>
              <a:rPr lang="en-US" dirty="0" err="1"/>
              <a:t>Willsky</a:t>
            </a:r>
            <a:r>
              <a:rPr lang="en-US" dirty="0"/>
              <a:t>, “Tree-based </a:t>
            </a:r>
            <a:r>
              <a:rPr lang="en-US" dirty="0" err="1"/>
              <a:t>reparameterization</a:t>
            </a:r>
            <a:r>
              <a:rPr lang="en-US" dirty="0"/>
              <a:t> for approximate inference on loopy graphs.,” in NIPS, 2001, pp. 1001–1008.</a:t>
            </a:r>
          </a:p>
          <a:p>
            <a:r>
              <a:rPr lang="en-US" dirty="0"/>
              <a:t>Z. Wang, S. Li, F. Kong, and G. Zhou, “Collective Personal Profile Summarization with Social Networks,” presented at the Proceedings of the 2013 Conference on Empirical Methods in Natural Language Processing, 2013, pp. 715–725.</a:t>
            </a:r>
          </a:p>
          <a:p>
            <a:r>
              <a:rPr lang="en-US" dirty="0"/>
              <a:t>Y. Watanabe, M. </a:t>
            </a:r>
            <a:r>
              <a:rPr lang="en-US" dirty="0" err="1"/>
              <a:t>Asahara</a:t>
            </a:r>
            <a:r>
              <a:rPr lang="en-US" dirty="0"/>
              <a:t>, and Y. Matsumoto, “A Graph-Based Approach to Named Entity Categorization in Wikipedia Using Conditional Random Fields,” presented at the Proceedings of the 2007 Joint Conference on Empirical Methods in Natural Language Processing and Computational Natural Language Learning (EMNLP-</a:t>
            </a:r>
            <a:r>
              <a:rPr lang="en-US" dirty="0" err="1"/>
              <a:t>CoNLL</a:t>
            </a:r>
            <a:r>
              <a:rPr lang="en-US" dirty="0"/>
              <a:t>), 2007, pp. 649–657.</a:t>
            </a:r>
          </a:p>
          <a:p>
            <a:endParaRPr lang="en-US" dirty="0"/>
          </a:p>
        </p:txBody>
      </p:sp>
      <p:sp>
        <p:nvSpPr>
          <p:cNvPr id="4" name="Slide Number Placeholder 3"/>
          <p:cNvSpPr>
            <a:spLocks noGrp="1"/>
          </p:cNvSpPr>
          <p:nvPr>
            <p:ph type="sldNum" sz="quarter" idx="12"/>
          </p:nvPr>
        </p:nvSpPr>
        <p:spPr/>
        <p:txBody>
          <a:bodyPr/>
          <a:lstStyle/>
          <a:p>
            <a:fld id="{E5445004-F4FB-5345-992E-498B4C43F562}" type="slidenum">
              <a:rPr lang="en-US" smtClean="0"/>
              <a:t>382</a:t>
            </a:fld>
            <a:endParaRPr lang="en-US"/>
          </a:p>
        </p:txBody>
      </p:sp>
    </p:spTree>
    <p:extLst>
      <p:ext uri="{BB962C8B-B14F-4D97-AF65-F5344CB8AC3E}">
        <p14:creationId xmlns:p14="http://schemas.microsoft.com/office/powerpoint/2010/main" val="3457674216"/>
      </p:ext>
    </p:extLst>
  </p:cSld>
  <p:clrMapOvr>
    <a:masterClrMapping/>
  </p:clrMapOvr>
</p:sld>
</file>

<file path=ppt/slides/slide3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endParaRPr lang="en-US"/>
          </a:p>
        </p:txBody>
      </p:sp>
      <p:sp>
        <p:nvSpPr>
          <p:cNvPr id="3" name="Content Placeholder 2"/>
          <p:cNvSpPr>
            <a:spLocks noGrp="1"/>
          </p:cNvSpPr>
          <p:nvPr>
            <p:ph idx="1"/>
          </p:nvPr>
        </p:nvSpPr>
        <p:spPr/>
        <p:txBody>
          <a:bodyPr>
            <a:normAutofit/>
          </a:bodyPr>
          <a:lstStyle/>
          <a:p>
            <a:r>
              <a:rPr lang="en-US" sz="1300" dirty="0"/>
              <a:t>Y. Weiss and W. T. Freeman, “On the optimality of solutions of the max-product belief-propagation algorithm in arbitrary graphs,” Information Theory, IEEE Transactions on, vol. 47, no. 2, pp. 736–744, 2001.</a:t>
            </a:r>
          </a:p>
          <a:p>
            <a:r>
              <a:rPr lang="en-US" sz="1300" dirty="0"/>
              <a:t>J. S. </a:t>
            </a:r>
            <a:r>
              <a:rPr lang="en-US" sz="1300" dirty="0" err="1"/>
              <a:t>Yedidia</a:t>
            </a:r>
            <a:r>
              <a:rPr lang="en-US" sz="1300" dirty="0"/>
              <a:t>, W. T. Freeman, and Y. Weiss, “Bethe free energy, Kikuchi approximations, and belief propagation algorithms,” MERL, TR2001-16, 2001.</a:t>
            </a:r>
          </a:p>
          <a:p>
            <a:r>
              <a:rPr lang="en-US" sz="1300" dirty="0"/>
              <a:t>J. S. </a:t>
            </a:r>
            <a:r>
              <a:rPr lang="en-US" sz="1300" dirty="0" err="1"/>
              <a:t>Yedidia</a:t>
            </a:r>
            <a:r>
              <a:rPr lang="en-US" sz="1300" dirty="0"/>
              <a:t>, W. T. Freeman, and Y. Weiss, “Constructing free-energy approximations and generalized belief propagation algorithms,” IEEE Transactions on Information Theory, vol. 51, no. 7, pp. 2282–2312, Jul. 2005.</a:t>
            </a:r>
          </a:p>
          <a:p>
            <a:r>
              <a:rPr lang="en-US" sz="1300" dirty="0"/>
              <a:t>J. S. </a:t>
            </a:r>
            <a:r>
              <a:rPr lang="en-US" sz="1300" dirty="0" err="1"/>
              <a:t>Yedidia</a:t>
            </a:r>
            <a:r>
              <a:rPr lang="en-US" sz="1300" dirty="0"/>
              <a:t>, W. T. Freeman, and Y. Weiss, “Generalized belief propagation,” in NIPS, 2000, vol. 13, pp. 689–695.</a:t>
            </a:r>
          </a:p>
          <a:p>
            <a:r>
              <a:rPr lang="en-US" sz="1300" dirty="0"/>
              <a:t>J. S. </a:t>
            </a:r>
            <a:r>
              <a:rPr lang="en-US" sz="1300" dirty="0" err="1"/>
              <a:t>Yedidia</a:t>
            </a:r>
            <a:r>
              <a:rPr lang="en-US" sz="1300" dirty="0"/>
              <a:t>, W. T. Freeman, and Y. Weiss, “Understanding belief propagation and its generalizations,” Exploring artificial intelligence in the new millennium, vol. 8, pp. 236–239, 2003.</a:t>
            </a:r>
          </a:p>
          <a:p>
            <a:r>
              <a:rPr lang="en-US" sz="1300" dirty="0"/>
              <a:t>J. S. </a:t>
            </a:r>
            <a:r>
              <a:rPr lang="en-US" sz="1300" dirty="0" err="1"/>
              <a:t>Yedidia</a:t>
            </a:r>
            <a:r>
              <a:rPr lang="en-US" sz="1300" dirty="0"/>
              <a:t>, W. T. Freeman, and Y. Weiss, “Constructing Free Energy Approximations and Generalized Belief Propagation Algorithms,” MERL, TR-2004-040, 2004.</a:t>
            </a:r>
          </a:p>
          <a:p>
            <a:r>
              <a:rPr lang="en-US" sz="1300" dirty="0"/>
              <a:t>J. S. </a:t>
            </a:r>
            <a:r>
              <a:rPr lang="en-US" sz="1300" dirty="0" err="1"/>
              <a:t>Yedidia</a:t>
            </a:r>
            <a:r>
              <a:rPr lang="en-US" sz="1300" dirty="0"/>
              <a:t>, W. T. Freeman, and Y. Weiss, “Constructing free-energy approximations and generalized belief propagation algorithms,” Information Theory, IEEE Transactions on, vol. 51, no. 7, pp. 2282–2312, 2005.</a:t>
            </a:r>
          </a:p>
          <a:p>
            <a:endParaRPr lang="en-US" sz="1300" dirty="0"/>
          </a:p>
        </p:txBody>
      </p:sp>
      <p:sp>
        <p:nvSpPr>
          <p:cNvPr id="4" name="Slide Number Placeholder 3"/>
          <p:cNvSpPr>
            <a:spLocks noGrp="1"/>
          </p:cNvSpPr>
          <p:nvPr>
            <p:ph type="sldNum" sz="quarter" idx="12"/>
          </p:nvPr>
        </p:nvSpPr>
        <p:spPr/>
        <p:txBody>
          <a:bodyPr/>
          <a:lstStyle/>
          <a:p>
            <a:fld id="{E5445004-F4FB-5345-992E-498B4C43F562}" type="slidenum">
              <a:rPr lang="en-US" smtClean="0"/>
              <a:t>383</a:t>
            </a:fld>
            <a:endParaRPr lang="en-US"/>
          </a:p>
        </p:txBody>
      </p:sp>
    </p:spTree>
    <p:extLst>
      <p:ext uri="{BB962C8B-B14F-4D97-AF65-F5344CB8AC3E}">
        <p14:creationId xmlns:p14="http://schemas.microsoft.com/office/powerpoint/2010/main" val="1752086457"/>
      </p:ext>
    </p:extLst>
  </p:cSld>
  <p:clrMapOvr>
    <a:masterClrMapping/>
  </p:clrMapOvr>
  <p:timing>
    <p:tnLst>
      <p:par>
        <p:cTn xmlns:p14="http://schemas.microsoft.com/office/powerpoint/2010/mai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1" name="Content Placeholder 6"/>
          <p:cNvSpPr>
            <a:spLocks noGrp="1"/>
          </p:cNvSpPr>
          <p:nvPr>
            <p:ph idx="4294967295"/>
          </p:nvPr>
        </p:nvSpPr>
        <p:spPr>
          <a:xfrm>
            <a:off x="457200" y="1211263"/>
            <a:ext cx="3695700" cy="5045075"/>
          </a:xfrm>
        </p:spPr>
        <p:txBody>
          <a:bodyPr/>
          <a:lstStyle/>
          <a:p>
            <a:pPr eaLnBrk="1" hangingPunct="1">
              <a:lnSpc>
                <a:spcPct val="90000"/>
              </a:lnSpc>
            </a:pPr>
            <a:r>
              <a:rPr lang="en-US" b="1" smtClean="0"/>
              <a:t>Variables (string)</a:t>
            </a:r>
            <a:r>
              <a:rPr lang="en-US" smtClean="0"/>
              <a:t>: </a:t>
            </a:r>
          </a:p>
          <a:p>
            <a:pPr lvl="1" eaLnBrk="1" hangingPunct="1">
              <a:lnSpc>
                <a:spcPct val="90000"/>
              </a:lnSpc>
            </a:pPr>
            <a:r>
              <a:rPr lang="en-US" smtClean="0"/>
              <a:t>Inflected forms </a:t>
            </a:r>
            <a:br>
              <a:rPr lang="en-US" smtClean="0"/>
            </a:br>
            <a:r>
              <a:rPr lang="en-US" smtClean="0"/>
              <a:t>of the same verb</a:t>
            </a:r>
          </a:p>
          <a:p>
            <a:pPr eaLnBrk="1" hangingPunct="1">
              <a:lnSpc>
                <a:spcPct val="90000"/>
              </a:lnSpc>
            </a:pPr>
            <a:r>
              <a:rPr lang="en-US" b="1" smtClean="0"/>
              <a:t>Interactions</a:t>
            </a:r>
            <a:r>
              <a:rPr lang="en-US" smtClean="0"/>
              <a:t>: </a:t>
            </a:r>
          </a:p>
          <a:p>
            <a:pPr lvl="1" eaLnBrk="1" hangingPunct="1">
              <a:lnSpc>
                <a:spcPct val="90000"/>
              </a:lnSpc>
            </a:pPr>
            <a:r>
              <a:rPr lang="en-US" smtClean="0"/>
              <a:t>Between pairs of entries in the table </a:t>
            </a:r>
            <a:br>
              <a:rPr lang="en-US" smtClean="0"/>
            </a:br>
            <a:r>
              <a:rPr lang="en-US" sz="2400" smtClean="0"/>
              <a:t>(e.g. infinitive form affects present-singular)</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C2E46DA0-E485-47D6-9C27-8E219BF7869A}" type="slidenum">
              <a:rPr lang="en-US" sz="1200">
                <a:solidFill>
                  <a:schemeClr val="tx1">
                    <a:tint val="75000"/>
                  </a:schemeClr>
                </a:solidFill>
                <a:latin typeface="+mn-lt"/>
                <a:cs typeface="+mn-cs"/>
              </a:rPr>
              <a:pPr algn="r" fontAlgn="auto">
                <a:spcBef>
                  <a:spcPts val="0"/>
                </a:spcBef>
                <a:spcAft>
                  <a:spcPts val="0"/>
                </a:spcAft>
                <a:defRPr/>
              </a:pPr>
              <a:t>39</a:t>
            </a:fld>
            <a:endParaRPr lang="en-US" sz="1200">
              <a:solidFill>
                <a:schemeClr val="tx1">
                  <a:tint val="75000"/>
                </a:schemeClr>
              </a:solidFill>
              <a:latin typeface="+mn-lt"/>
              <a:cs typeface="+mn-cs"/>
            </a:endParaRPr>
          </a:p>
        </p:txBody>
      </p:sp>
      <p:sp>
        <p:nvSpPr>
          <p:cNvPr id="5" name="TextBox 4"/>
          <p:cNvSpPr txBox="1"/>
          <p:nvPr/>
        </p:nvSpPr>
        <p:spPr>
          <a:xfrm>
            <a:off x="0" y="6256338"/>
            <a:ext cx="3740150" cy="601662"/>
          </a:xfrm>
          <a:prstGeom prst="rect">
            <a:avLst/>
          </a:prstGeom>
          <a:solidFill>
            <a:schemeClr val="accent6">
              <a:lumMod val="60000"/>
              <a:lumOff val="40000"/>
            </a:schemeClr>
          </a:solidFill>
        </p:spPr>
        <p:txBody>
          <a:bodyPr anchor="ctr"/>
          <a:lstStyle/>
          <a:p>
            <a:pPr algn="ctr" fontAlgn="auto">
              <a:spcBef>
                <a:spcPts val="0"/>
              </a:spcBef>
              <a:spcAft>
                <a:spcPts val="0"/>
              </a:spcAft>
              <a:defRPr/>
            </a:pPr>
            <a:r>
              <a:rPr lang="en-US" sz="2800" dirty="0">
                <a:latin typeface="+mn-lt"/>
                <a:cs typeface="+mn-cs"/>
              </a:rPr>
              <a:t>(Dreyer &amp; Eisner, 2009)</a:t>
            </a:r>
          </a:p>
        </p:txBody>
      </p:sp>
      <p:sp>
        <p:nvSpPr>
          <p:cNvPr id="6" name="TextBox 5"/>
          <p:cNvSpPr txBox="1"/>
          <p:nvPr/>
        </p:nvSpPr>
        <p:spPr>
          <a:xfrm>
            <a:off x="0" y="0"/>
            <a:ext cx="2079625" cy="439738"/>
          </a:xfrm>
          <a:prstGeom prst="rect">
            <a:avLst/>
          </a:prstGeom>
          <a:solidFill>
            <a:schemeClr val="accent6">
              <a:lumMod val="60000"/>
              <a:lumOff val="40000"/>
            </a:schemeClr>
          </a:solidFill>
        </p:spPr>
        <p:txBody>
          <a:bodyPr anchor="ctr"/>
          <a:lstStyle/>
          <a:p>
            <a:pPr algn="ctr">
              <a:defRPr/>
            </a:pPr>
            <a:r>
              <a:rPr lang="en-US" sz="2400">
                <a:latin typeface="Candara" pitchFamily="34" charset="0"/>
              </a:rPr>
              <a:t>Example task:</a:t>
            </a:r>
          </a:p>
        </p:txBody>
      </p:sp>
      <p:sp>
        <p:nvSpPr>
          <p:cNvPr id="8" name="Title 7"/>
          <p:cNvSpPr>
            <a:spLocks noGrp="1"/>
          </p:cNvSpPr>
          <p:nvPr>
            <p:ph type="title" idx="4294967295"/>
          </p:nvPr>
        </p:nvSpPr>
        <p:spPr/>
        <p:txBody>
          <a:bodyPr rtlCol="0">
            <a:normAutofit fontScale="90000"/>
          </a:bodyPr>
          <a:lstStyle/>
          <a:p>
            <a:pPr eaLnBrk="1" fontAlgn="auto" hangingPunct="1">
              <a:spcAft>
                <a:spcPts val="0"/>
              </a:spcAft>
              <a:defRPr/>
            </a:pPr>
            <a:r>
              <a:rPr lang="en-US" dirty="0"/>
              <a:t>Morphological </a:t>
            </a:r>
            <a:r>
              <a:rPr lang="en-US" dirty="0" smtClean="0"/>
              <a:t>Paradigms</a:t>
            </a:r>
            <a:endParaRPr lang="en-US" dirty="0"/>
          </a:p>
        </p:txBody>
      </p:sp>
      <p:pic>
        <p:nvPicPr>
          <p:cNvPr id="81926" name="Picture 10"/>
          <p:cNvPicPr>
            <a:picLocks noChangeAspect="1" noChangeArrowheads="1"/>
          </p:cNvPicPr>
          <p:nvPr/>
        </p:nvPicPr>
        <p:blipFill>
          <a:blip r:embed="rId3"/>
          <a:srcRect/>
          <a:stretch>
            <a:fillRect/>
          </a:stretch>
        </p:blipFill>
        <p:spPr bwMode="auto">
          <a:xfrm>
            <a:off x="4391025" y="996950"/>
            <a:ext cx="4064000" cy="3233738"/>
          </a:xfrm>
          <a:prstGeom prst="rect">
            <a:avLst/>
          </a:prstGeom>
          <a:noFill/>
          <a:ln w="9525">
            <a:noFill/>
            <a:miter lim="800000"/>
            <a:headEnd/>
            <a:tailEnd/>
          </a:ln>
        </p:spPr>
      </p:pic>
      <p:pic>
        <p:nvPicPr>
          <p:cNvPr id="81927" name="Picture 12"/>
          <p:cNvPicPr>
            <a:picLocks noChangeAspect="1" noChangeArrowheads="1"/>
          </p:cNvPicPr>
          <p:nvPr/>
        </p:nvPicPr>
        <p:blipFill>
          <a:blip r:embed="rId4"/>
          <a:srcRect/>
          <a:stretch>
            <a:fillRect/>
          </a:stretch>
        </p:blipFill>
        <p:spPr bwMode="auto">
          <a:xfrm>
            <a:off x="5119688" y="4260850"/>
            <a:ext cx="2865437" cy="2460625"/>
          </a:xfrm>
          <a:prstGeom prst="rect">
            <a:avLst/>
          </a:prstGeom>
          <a:noFill/>
          <a:ln w="9525">
            <a:noFill/>
            <a:miter lim="800000"/>
            <a:headEnd/>
            <a:tailEnd/>
          </a:ln>
        </p:spPr>
      </p:pic>
    </p:spTree>
    <p:extLst>
      <p:ext uri="{BB962C8B-B14F-4D97-AF65-F5344CB8AC3E}">
        <p14:creationId xmlns:p14="http://schemas.microsoft.com/office/powerpoint/2010/main" val="3560810075"/>
      </p:ext>
    </p:extLst>
  </p:cSld>
  <p:clrMapOvr>
    <a:masterClrMapping/>
  </p:clrMapOvr>
  <p:timing>
    <p:tnLst>
      <p:par>
        <p:cTn xmlns:p14="http://schemas.microsoft.com/office/powerpoint/2010/main" id="1" dur="indefinite" restart="never" nodeType="tmRoot"/>
      </p:par>
    </p:tn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1505" name="Title 1"/>
          <p:cNvSpPr>
            <a:spLocks noGrp="1"/>
          </p:cNvSpPr>
          <p:nvPr>
            <p:ph type="title"/>
          </p:nvPr>
        </p:nvSpPr>
        <p:spPr/>
        <p:txBody>
          <a:bodyPr>
            <a:normAutofit fontScale="90000"/>
          </a:bodyPr>
          <a:lstStyle/>
          <a:p>
            <a:r>
              <a:rPr lang="en-US" smtClean="0"/>
              <a:t>Outline</a:t>
            </a:r>
          </a:p>
        </p:txBody>
      </p:sp>
      <p:sp>
        <p:nvSpPr>
          <p:cNvPr id="3" name="Content Placeholder 2"/>
          <p:cNvSpPr>
            <a:spLocks noGrp="1"/>
          </p:cNvSpPr>
          <p:nvPr>
            <p:ph idx="1"/>
          </p:nvPr>
        </p:nvSpPr>
        <p:spPr/>
        <p:txBody>
          <a:bodyPr>
            <a:normAutofit fontScale="70000" lnSpcReduction="20000"/>
          </a:bodyPr>
          <a:lstStyle/>
          <a:p>
            <a:pPr>
              <a:defRPr/>
            </a:pPr>
            <a:r>
              <a:rPr lang="en-US" dirty="0">
                <a:solidFill>
                  <a:srgbClr val="BFBFBF"/>
                </a:solidFill>
              </a:rPr>
              <a:t>Do you want to push past the simple NLP models (logistic regression, PCFG, etc.) that we've all been using for 20 years?</a:t>
            </a:r>
          </a:p>
          <a:p>
            <a:pPr>
              <a:defRPr/>
            </a:pPr>
            <a:r>
              <a:rPr lang="en-US" dirty="0">
                <a:solidFill>
                  <a:srgbClr val="BFBFBF"/>
                </a:solidFill>
              </a:rPr>
              <a:t>Then this tutorial is extremely practical for you!</a:t>
            </a:r>
          </a:p>
          <a:p>
            <a:pPr marL="971550" lvl="1" indent="-514350">
              <a:buFont typeface="+mj-lt"/>
              <a:buAutoNum type="arabicPeriod"/>
              <a:defRPr/>
            </a:pPr>
            <a:r>
              <a:rPr lang="en-US" b="1" dirty="0"/>
              <a:t>Models:</a:t>
            </a:r>
            <a:r>
              <a:rPr lang="en-US" dirty="0"/>
              <a:t> Factor graphs can express interactions among linguistic structures.</a:t>
            </a:r>
          </a:p>
          <a:p>
            <a:pPr marL="971550" lvl="1" indent="-514350">
              <a:buFont typeface="+mj-lt"/>
              <a:buAutoNum type="arabicPeriod"/>
              <a:defRPr/>
            </a:pPr>
            <a:r>
              <a:rPr lang="en-US" b="1" dirty="0">
                <a:solidFill>
                  <a:schemeClr val="bg1">
                    <a:lumMod val="75000"/>
                  </a:schemeClr>
                </a:solidFill>
              </a:rPr>
              <a:t>Algorithm: </a:t>
            </a:r>
            <a:r>
              <a:rPr lang="en-US" dirty="0">
                <a:solidFill>
                  <a:schemeClr val="bg1">
                    <a:lumMod val="75000"/>
                  </a:schemeClr>
                </a:solidFill>
              </a:rPr>
              <a:t>BP estimates the global effect of these interactions on each variable, using local computations.</a:t>
            </a:r>
          </a:p>
          <a:p>
            <a:pPr marL="971550" lvl="1" indent="-514350">
              <a:buFont typeface="+mj-lt"/>
              <a:buAutoNum type="arabicPeriod"/>
              <a:defRPr/>
            </a:pPr>
            <a:r>
              <a:rPr lang="en-US" b="1" dirty="0">
                <a:solidFill>
                  <a:schemeClr val="bg1">
                    <a:lumMod val="75000"/>
                  </a:schemeClr>
                </a:solidFill>
              </a:rPr>
              <a:t>Intuitions: </a:t>
            </a:r>
            <a:r>
              <a:rPr lang="en-US" dirty="0">
                <a:solidFill>
                  <a:schemeClr val="bg1">
                    <a:lumMod val="75000"/>
                  </a:schemeClr>
                </a:solidFill>
              </a:rPr>
              <a:t>What’s going on here?  Can we trust BP’s estimates?</a:t>
            </a:r>
          </a:p>
          <a:p>
            <a:pPr marL="971550" lvl="1" indent="-514350">
              <a:buFont typeface="+mj-lt"/>
              <a:buAutoNum type="arabicPeriod"/>
              <a:defRPr/>
            </a:pPr>
            <a:r>
              <a:rPr lang="en-US" b="1" dirty="0">
                <a:solidFill>
                  <a:schemeClr val="bg1">
                    <a:lumMod val="75000"/>
                  </a:schemeClr>
                </a:solidFill>
              </a:rPr>
              <a:t>Fancier Models: </a:t>
            </a:r>
            <a:r>
              <a:rPr lang="en-US" dirty="0">
                <a:solidFill>
                  <a:schemeClr val="bg1">
                    <a:lumMod val="75000"/>
                  </a:schemeClr>
                </a:solidFill>
              </a:rPr>
              <a:t>Hide a whole grammar and dynamic programming algorithm within a single factor.  BP coordinates multiple factors. </a:t>
            </a:r>
          </a:p>
          <a:p>
            <a:pPr marL="971550" lvl="1" indent="-514350">
              <a:buFont typeface="+mj-lt"/>
              <a:buAutoNum type="arabicPeriod"/>
              <a:defRPr/>
            </a:pPr>
            <a:r>
              <a:rPr lang="en-US" b="1" dirty="0">
                <a:solidFill>
                  <a:schemeClr val="bg1">
                    <a:lumMod val="75000"/>
                  </a:schemeClr>
                </a:solidFill>
              </a:rPr>
              <a:t>Tweaked Algorithm: </a:t>
            </a:r>
            <a:r>
              <a:rPr lang="en-US" dirty="0">
                <a:solidFill>
                  <a:schemeClr val="bg1">
                    <a:lumMod val="75000"/>
                  </a:schemeClr>
                </a:solidFill>
              </a:rPr>
              <a:t>Finish in fewer steps and make the steps faster.</a:t>
            </a:r>
          </a:p>
          <a:p>
            <a:pPr marL="971550" lvl="1" indent="-514350">
              <a:buFont typeface="+mj-lt"/>
              <a:buAutoNum type="arabicPeriod"/>
              <a:defRPr/>
            </a:pPr>
            <a:r>
              <a:rPr lang="en-US" b="1" dirty="0">
                <a:solidFill>
                  <a:schemeClr val="bg1">
                    <a:lumMod val="75000"/>
                  </a:schemeClr>
                </a:solidFill>
              </a:rPr>
              <a:t>Learning: </a:t>
            </a:r>
            <a:r>
              <a:rPr lang="en-US" dirty="0">
                <a:solidFill>
                  <a:schemeClr val="bg1">
                    <a:lumMod val="75000"/>
                  </a:schemeClr>
                </a:solidFill>
              </a:rPr>
              <a:t>Tune the parameters.  Approximately improve the true predictions -- or truly improve the approximate predictions</a:t>
            </a:r>
            <a:r>
              <a:rPr lang="en-US" dirty="0" smtClean="0">
                <a:solidFill>
                  <a:schemeClr val="bg1">
                    <a:lumMod val="75000"/>
                  </a:schemeClr>
                </a:solidFill>
              </a:rPr>
              <a:t>.</a:t>
            </a:r>
          </a:p>
          <a:p>
            <a:pPr marL="971550" lvl="1" indent="-514350">
              <a:buFont typeface="+mj-lt"/>
              <a:buAutoNum type="arabicPeriod"/>
              <a:defRPr/>
            </a:pPr>
            <a:r>
              <a:rPr lang="en-US" b="1" dirty="0" smtClean="0">
                <a:solidFill>
                  <a:schemeClr val="bg1">
                    <a:lumMod val="75000"/>
                  </a:schemeClr>
                </a:solidFill>
              </a:rPr>
              <a:t>Software: </a:t>
            </a:r>
            <a:r>
              <a:rPr lang="en-US" dirty="0" smtClean="0">
                <a:solidFill>
                  <a:schemeClr val="bg1">
                    <a:lumMod val="75000"/>
                  </a:schemeClr>
                </a:solidFill>
              </a:rPr>
              <a:t>Build the model you want!</a:t>
            </a:r>
            <a:endParaRPr lang="en-US" b="1" dirty="0">
              <a:solidFill>
                <a:schemeClr val="bg1">
                  <a:lumMod val="75000"/>
                </a:schemeClr>
              </a:solidFill>
            </a:endParaRPr>
          </a:p>
        </p:txBody>
      </p:sp>
      <p:sp>
        <p:nvSpPr>
          <p:cNvPr id="4" name="Slide Number Placeholder 3"/>
          <p:cNvSpPr>
            <a:spLocks noGrp="1"/>
          </p:cNvSpPr>
          <p:nvPr>
            <p:ph type="sldNum" sz="quarter" idx="12"/>
          </p:nvPr>
        </p:nvSpPr>
        <p:spPr/>
        <p:txBody>
          <a:bodyPr/>
          <a:lstStyle/>
          <a:p>
            <a:pPr>
              <a:defRPr/>
            </a:pPr>
            <a:fld id="{C821CC85-66DF-4BCF-AD2B-B2972002ECBB}" type="slidenum">
              <a:rPr lang="en-US" smtClean="0"/>
              <a:pPr>
                <a:defRPr/>
              </a:pPr>
              <a:t>4</a:t>
            </a:fld>
            <a:endParaRPr lang="en-US"/>
          </a:p>
        </p:txBody>
      </p:sp>
    </p:spTree>
    <p:extLst>
      <p:ext uri="{BB962C8B-B14F-4D97-AF65-F5344CB8AC3E}">
        <p14:creationId xmlns:p14="http://schemas.microsoft.com/office/powerpoint/2010/main" val="933311203"/>
      </p:ext>
    </p:extLst>
  </p:cSld>
  <p:clrMapOvr>
    <a:masterClrMapping/>
  </p:clrMapOvr>
  <p:timing>
    <p:tnLst>
      <p:par>
        <p:cTn xmlns:p14="http://schemas.microsoft.com/office/powerpoint/2010/main" id="1" dur="indefinite" restart="never" nodeType="tmRoot"/>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Word Alignment / Phrase Extraction</a:t>
            </a:r>
            <a:endParaRPr lang="en-US" dirty="0"/>
          </a:p>
        </p:txBody>
      </p:sp>
      <p:sp>
        <p:nvSpPr>
          <p:cNvPr id="83970" name="Content Placeholder 2"/>
          <p:cNvSpPr>
            <a:spLocks noGrp="1"/>
          </p:cNvSpPr>
          <p:nvPr>
            <p:ph idx="1"/>
          </p:nvPr>
        </p:nvSpPr>
        <p:spPr>
          <a:xfrm>
            <a:off x="457200" y="1211263"/>
            <a:ext cx="5105400" cy="5003800"/>
          </a:xfrm>
        </p:spPr>
        <p:txBody>
          <a:bodyPr/>
          <a:lstStyle/>
          <a:p>
            <a:pPr eaLnBrk="1" hangingPunct="1"/>
            <a:r>
              <a:rPr lang="en-US" sz="3000" b="1" smtClean="0"/>
              <a:t>Variables (boolean)</a:t>
            </a:r>
            <a:r>
              <a:rPr lang="en-US" sz="3000" smtClean="0"/>
              <a:t>:</a:t>
            </a:r>
          </a:p>
          <a:p>
            <a:pPr lvl="1" eaLnBrk="1" hangingPunct="1"/>
            <a:r>
              <a:rPr lang="en-US" sz="2600" smtClean="0"/>
              <a:t>For each (Chinese phrase, English phrase) pair, </a:t>
            </a:r>
            <a:br>
              <a:rPr lang="en-US" sz="2600" smtClean="0"/>
            </a:br>
            <a:r>
              <a:rPr lang="en-US" sz="2600" smtClean="0"/>
              <a:t>are they linked?</a:t>
            </a:r>
          </a:p>
          <a:p>
            <a:pPr eaLnBrk="1" hangingPunct="1"/>
            <a:r>
              <a:rPr lang="en-US" sz="3000" b="1" smtClean="0"/>
              <a:t>Interactions</a:t>
            </a:r>
            <a:r>
              <a:rPr lang="en-US" sz="3000" smtClean="0"/>
              <a:t>:</a:t>
            </a:r>
          </a:p>
          <a:p>
            <a:pPr lvl="1" eaLnBrk="1" hangingPunct="1"/>
            <a:r>
              <a:rPr lang="en-US" sz="2600" smtClean="0"/>
              <a:t>Word fertilities</a:t>
            </a:r>
          </a:p>
          <a:p>
            <a:pPr lvl="1" eaLnBrk="1" hangingPunct="1"/>
            <a:r>
              <a:rPr lang="en-US" sz="2600" smtClean="0"/>
              <a:t>Few “jumps” (discontinuities)</a:t>
            </a:r>
          </a:p>
          <a:p>
            <a:pPr lvl="1" eaLnBrk="1" hangingPunct="1"/>
            <a:r>
              <a:rPr lang="en-US" sz="2600" smtClean="0"/>
              <a:t>Syntactic reorderings</a:t>
            </a:r>
          </a:p>
          <a:p>
            <a:pPr lvl="1" eaLnBrk="1" hangingPunct="1"/>
            <a:r>
              <a:rPr lang="en-US" sz="2600" smtClean="0"/>
              <a:t>“ITG contraint” on alignment</a:t>
            </a:r>
          </a:p>
          <a:p>
            <a:pPr lvl="1" eaLnBrk="1" hangingPunct="1"/>
            <a:r>
              <a:rPr lang="en-US" sz="2600" smtClean="0"/>
              <a:t>Phrases are disjoint (?)</a:t>
            </a:r>
          </a:p>
          <a:p>
            <a:pPr lvl="1" eaLnBrk="1" hangingPunct="1"/>
            <a:endParaRPr lang="en-US" sz="2600" smtClean="0"/>
          </a:p>
        </p:txBody>
      </p:sp>
      <p:sp>
        <p:nvSpPr>
          <p:cNvPr id="4" name="Slide Number Placeholder 3"/>
          <p:cNvSpPr>
            <a:spLocks noGrp="1"/>
          </p:cNvSpPr>
          <p:nvPr>
            <p:ph type="sldNum" sz="quarter" idx="12"/>
          </p:nvPr>
        </p:nvSpPr>
        <p:spPr/>
        <p:txBody>
          <a:bodyPr/>
          <a:lstStyle/>
          <a:p>
            <a:pPr>
              <a:defRPr/>
            </a:pPr>
            <a:fld id="{798A6A8A-31C4-462B-93E6-CD07883F9488}" type="slidenum">
              <a:rPr lang="en-US"/>
              <a:pPr>
                <a:defRPr/>
              </a:pPr>
              <a:t>40</a:t>
            </a:fld>
            <a:endParaRPr lang="en-US"/>
          </a:p>
        </p:txBody>
      </p:sp>
      <p:sp>
        <p:nvSpPr>
          <p:cNvPr id="5" name="TextBox 4"/>
          <p:cNvSpPr txBox="1"/>
          <p:nvPr/>
        </p:nvSpPr>
        <p:spPr>
          <a:xfrm>
            <a:off x="0" y="6256338"/>
            <a:ext cx="3740150" cy="601662"/>
          </a:xfrm>
          <a:prstGeom prst="rect">
            <a:avLst/>
          </a:prstGeom>
          <a:solidFill>
            <a:schemeClr val="accent6">
              <a:lumMod val="60000"/>
              <a:lumOff val="40000"/>
            </a:schemeClr>
          </a:solidFill>
        </p:spPr>
        <p:txBody>
          <a:bodyPr anchor="ctr"/>
          <a:lstStyle/>
          <a:p>
            <a:pPr algn="ctr" fontAlgn="auto">
              <a:spcBef>
                <a:spcPts val="0"/>
              </a:spcBef>
              <a:spcAft>
                <a:spcPts val="0"/>
              </a:spcAft>
              <a:defRPr/>
            </a:pPr>
            <a:r>
              <a:rPr lang="en-US" sz="2800" dirty="0">
                <a:latin typeface="+mn-lt"/>
                <a:cs typeface="+mn-cs"/>
              </a:rPr>
              <a:t>(Burkett &amp; Klein, 2012)</a:t>
            </a:r>
          </a:p>
        </p:txBody>
      </p:sp>
      <p:sp>
        <p:nvSpPr>
          <p:cNvPr id="6" name="TextBox 5"/>
          <p:cNvSpPr txBox="1"/>
          <p:nvPr/>
        </p:nvSpPr>
        <p:spPr>
          <a:xfrm>
            <a:off x="0" y="0"/>
            <a:ext cx="2079625" cy="439738"/>
          </a:xfrm>
          <a:prstGeom prst="rect">
            <a:avLst/>
          </a:prstGeom>
          <a:solidFill>
            <a:schemeClr val="accent6">
              <a:lumMod val="60000"/>
              <a:lumOff val="40000"/>
            </a:schemeClr>
          </a:solidFill>
        </p:spPr>
        <p:txBody>
          <a:bodyPr anchor="ctr"/>
          <a:lstStyle/>
          <a:p>
            <a:pPr algn="ctr" fontAlgn="auto">
              <a:spcBef>
                <a:spcPts val="0"/>
              </a:spcBef>
              <a:spcAft>
                <a:spcPts val="0"/>
              </a:spcAft>
              <a:defRPr/>
            </a:pPr>
            <a:r>
              <a:rPr lang="en-US" sz="2400" dirty="0">
                <a:latin typeface="+mn-lt"/>
                <a:cs typeface="+mn-cs"/>
              </a:rPr>
              <a:t>Application:</a:t>
            </a:r>
          </a:p>
        </p:txBody>
      </p:sp>
      <p:pic>
        <p:nvPicPr>
          <p:cNvPr id="83974" name="Picture 6" descr="burkett-12-align-example.png"/>
          <p:cNvPicPr>
            <a:picLocks noChangeAspect="1"/>
          </p:cNvPicPr>
          <p:nvPr/>
        </p:nvPicPr>
        <p:blipFill>
          <a:blip r:embed="rId3"/>
          <a:srcRect/>
          <a:stretch>
            <a:fillRect/>
          </a:stretch>
        </p:blipFill>
        <p:spPr bwMode="auto">
          <a:xfrm>
            <a:off x="5492750" y="1211263"/>
            <a:ext cx="3162300" cy="1992312"/>
          </a:xfrm>
          <a:prstGeom prst="rect">
            <a:avLst/>
          </a:prstGeom>
          <a:noFill/>
          <a:ln w="9525">
            <a:solidFill>
              <a:schemeClr val="tx1"/>
            </a:solidFill>
            <a:miter lim="800000"/>
            <a:headEnd/>
            <a:tailEnd/>
          </a:ln>
        </p:spPr>
      </p:pic>
      <p:pic>
        <p:nvPicPr>
          <p:cNvPr id="83975" name="Picture 8" descr="burkett-12-fg-full.png"/>
          <p:cNvPicPr>
            <a:picLocks noChangeAspect="1"/>
          </p:cNvPicPr>
          <p:nvPr/>
        </p:nvPicPr>
        <p:blipFill>
          <a:blip r:embed="rId4"/>
          <a:srcRect/>
          <a:stretch>
            <a:fillRect/>
          </a:stretch>
        </p:blipFill>
        <p:spPr bwMode="auto">
          <a:xfrm>
            <a:off x="5976938" y="3581400"/>
            <a:ext cx="2709862" cy="2633663"/>
          </a:xfrm>
          <a:prstGeom prst="rect">
            <a:avLst/>
          </a:prstGeom>
          <a:noFill/>
          <a:ln w="9525">
            <a:noFill/>
            <a:miter lim="800000"/>
            <a:headEnd/>
            <a:tailEnd/>
          </a:ln>
        </p:spPr>
      </p:pic>
    </p:spTree>
    <p:extLst>
      <p:ext uri="{BB962C8B-B14F-4D97-AF65-F5344CB8AC3E}">
        <p14:creationId xmlns:p14="http://schemas.microsoft.com/office/powerpoint/2010/main" val="3574417418"/>
      </p:ext>
    </p:extLst>
  </p:cSld>
  <p:clrMapOvr>
    <a:masterClrMapping/>
  </p:clrMapOvr>
  <p:timing>
    <p:tnLst>
      <p:par>
        <p:cTn xmlns:p14="http://schemas.microsoft.com/office/powerpoint/2010/main" id="1" dur="indefinite" restart="never" nodeType="tmRoot"/>
      </p:par>
    </p:tn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6017" name="Picture 10" descr="con-vote-fg.pdf"/>
          <p:cNvPicPr>
            <a:picLocks noChangeAspect="1"/>
          </p:cNvPicPr>
          <p:nvPr/>
        </p:nvPicPr>
        <p:blipFill>
          <a:blip r:embed="rId3"/>
          <a:srcRect/>
          <a:stretch>
            <a:fillRect/>
          </a:stretch>
        </p:blipFill>
        <p:spPr bwMode="auto">
          <a:xfrm>
            <a:off x="-388938" y="630238"/>
            <a:ext cx="9885363" cy="8080375"/>
          </a:xfrm>
          <a:prstGeom prst="rect">
            <a:avLst/>
          </a:prstGeom>
          <a:noFill/>
          <a:ln w="9525">
            <a:noFill/>
            <a:miter lim="800000"/>
            <a:headEnd/>
            <a:tailEnd/>
          </a:ln>
        </p:spPr>
      </p:pic>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Congressional Voting</a:t>
            </a:r>
            <a:endParaRPr lang="en-US" dirty="0"/>
          </a:p>
        </p:txBody>
      </p:sp>
      <p:sp>
        <p:nvSpPr>
          <p:cNvPr id="4" name="Slide Number Placeholder 3"/>
          <p:cNvSpPr>
            <a:spLocks noGrp="1"/>
          </p:cNvSpPr>
          <p:nvPr>
            <p:ph type="sldNum" sz="quarter" idx="12"/>
          </p:nvPr>
        </p:nvSpPr>
        <p:spPr/>
        <p:txBody>
          <a:bodyPr/>
          <a:lstStyle/>
          <a:p>
            <a:pPr>
              <a:defRPr/>
            </a:pPr>
            <a:fld id="{36FAA404-2445-4BF7-9484-7809C5767FA4}" type="slidenum">
              <a:rPr lang="en-US"/>
              <a:pPr>
                <a:defRPr/>
              </a:pPr>
              <a:t>41</a:t>
            </a:fld>
            <a:endParaRPr lang="en-US"/>
          </a:p>
        </p:txBody>
      </p:sp>
      <p:sp>
        <p:nvSpPr>
          <p:cNvPr id="9" name="TextBox 8"/>
          <p:cNvSpPr txBox="1"/>
          <p:nvPr/>
        </p:nvSpPr>
        <p:spPr>
          <a:xfrm>
            <a:off x="0" y="6256338"/>
            <a:ext cx="4256088" cy="601662"/>
          </a:xfrm>
          <a:prstGeom prst="rect">
            <a:avLst/>
          </a:prstGeom>
          <a:solidFill>
            <a:schemeClr val="accent6">
              <a:lumMod val="60000"/>
              <a:lumOff val="40000"/>
            </a:schemeClr>
          </a:solidFill>
        </p:spPr>
        <p:txBody>
          <a:bodyPr anchor="ctr"/>
          <a:lstStyle/>
          <a:p>
            <a:pPr algn="ctr" fontAlgn="auto">
              <a:spcBef>
                <a:spcPts val="0"/>
              </a:spcBef>
              <a:spcAft>
                <a:spcPts val="0"/>
              </a:spcAft>
              <a:defRPr/>
            </a:pPr>
            <a:r>
              <a:rPr lang="en-US" sz="2800" dirty="0">
                <a:latin typeface="+mn-lt"/>
                <a:cs typeface="+mn-cs"/>
              </a:rPr>
              <a:t>(</a:t>
            </a:r>
            <a:r>
              <a:rPr lang="en-US" sz="2800" dirty="0" err="1">
                <a:latin typeface="+mn-lt"/>
                <a:cs typeface="+mn-cs"/>
              </a:rPr>
              <a:t>Stoyanov</a:t>
            </a:r>
            <a:r>
              <a:rPr lang="en-US" sz="2800" dirty="0">
                <a:latin typeface="+mn-lt"/>
                <a:cs typeface="+mn-cs"/>
              </a:rPr>
              <a:t> &amp; Eisner, 2012)</a:t>
            </a:r>
          </a:p>
        </p:txBody>
      </p:sp>
      <p:sp>
        <p:nvSpPr>
          <p:cNvPr id="10" name="TextBox 9"/>
          <p:cNvSpPr txBox="1"/>
          <p:nvPr/>
        </p:nvSpPr>
        <p:spPr>
          <a:xfrm>
            <a:off x="0" y="0"/>
            <a:ext cx="2079625" cy="439738"/>
          </a:xfrm>
          <a:prstGeom prst="rect">
            <a:avLst/>
          </a:prstGeom>
          <a:solidFill>
            <a:schemeClr val="accent6">
              <a:lumMod val="60000"/>
              <a:lumOff val="40000"/>
            </a:schemeClr>
          </a:solidFill>
        </p:spPr>
        <p:txBody>
          <a:bodyPr anchor="ctr"/>
          <a:lstStyle/>
          <a:p>
            <a:pPr algn="ctr" fontAlgn="auto">
              <a:spcBef>
                <a:spcPts val="0"/>
              </a:spcBef>
              <a:spcAft>
                <a:spcPts val="0"/>
              </a:spcAft>
              <a:defRPr/>
            </a:pPr>
            <a:r>
              <a:rPr lang="en-US" sz="2400" dirty="0">
                <a:latin typeface="+mn-lt"/>
                <a:cs typeface="+mn-cs"/>
              </a:rPr>
              <a:t>Application:</a:t>
            </a:r>
          </a:p>
        </p:txBody>
      </p:sp>
      <p:sp>
        <p:nvSpPr>
          <p:cNvPr id="14" name="Content Placeholder 13"/>
          <p:cNvSpPr>
            <a:spLocks noGrp="1"/>
          </p:cNvSpPr>
          <p:nvPr>
            <p:ph idx="1"/>
          </p:nvPr>
        </p:nvSpPr>
        <p:spPr>
          <a:xfrm>
            <a:off x="4521517" y="1168726"/>
            <a:ext cx="4393668" cy="4487315"/>
          </a:xfrm>
          <a:solidFill>
            <a:schemeClr val="bg1"/>
          </a:solidFill>
          <a:ln>
            <a:solidFill>
              <a:schemeClr val="tx1"/>
            </a:solidFill>
          </a:ln>
          <a:effectLst>
            <a:outerShdw blurRad="50800" dist="38100" dir="5400000" algn="t" rotWithShape="0">
              <a:prstClr val="black">
                <a:alpha val="40000"/>
              </a:prstClr>
            </a:outerShdw>
          </a:effectLst>
        </p:spPr>
        <p:txBody>
          <a:bodyPr rtlCol="0">
            <a:normAutofit fontScale="85000" lnSpcReduction="20000"/>
          </a:bodyPr>
          <a:lstStyle/>
          <a:p>
            <a:pPr eaLnBrk="1" fontAlgn="auto" hangingPunct="1">
              <a:spcAft>
                <a:spcPts val="0"/>
              </a:spcAft>
              <a:buFont typeface="Arial"/>
              <a:buChar char="•"/>
              <a:defRPr/>
            </a:pPr>
            <a:r>
              <a:rPr lang="en-US" b="1" dirty="0" smtClean="0"/>
              <a:t>Variables</a:t>
            </a:r>
            <a:r>
              <a:rPr lang="en-US" dirty="0" smtClean="0"/>
              <a:t>:</a:t>
            </a:r>
            <a:endParaRPr lang="en-US" b="1" dirty="0" smtClean="0">
              <a:ln>
                <a:solidFill>
                  <a:schemeClr val="tx1"/>
                </a:solidFill>
              </a:ln>
              <a:solidFill>
                <a:schemeClr val="bg1"/>
              </a:solidFill>
            </a:endParaRPr>
          </a:p>
          <a:p>
            <a:pPr lvl="1" eaLnBrk="1" fontAlgn="auto" hangingPunct="1">
              <a:spcAft>
                <a:spcPts val="0"/>
              </a:spcAft>
              <a:buFont typeface="Arial"/>
              <a:buChar char="–"/>
              <a:defRPr/>
            </a:pPr>
            <a:r>
              <a:rPr lang="en-US" b="1" dirty="0" smtClean="0">
                <a:ln>
                  <a:solidFill>
                    <a:schemeClr val="tx1"/>
                  </a:solidFill>
                </a:ln>
                <a:solidFill>
                  <a:schemeClr val="bg1"/>
                </a:solidFill>
              </a:rPr>
              <a:t>Representative’s vote</a:t>
            </a:r>
          </a:p>
          <a:p>
            <a:pPr lvl="1" eaLnBrk="1" fontAlgn="auto" hangingPunct="1">
              <a:spcAft>
                <a:spcPts val="0"/>
              </a:spcAft>
              <a:buFont typeface="Arial"/>
              <a:buChar char="–"/>
              <a:defRPr/>
            </a:pPr>
            <a:r>
              <a:rPr lang="en-US" b="1" dirty="0" smtClean="0">
                <a:solidFill>
                  <a:schemeClr val="tx1">
                    <a:lumMod val="65000"/>
                    <a:lumOff val="35000"/>
                  </a:schemeClr>
                </a:solidFill>
              </a:rPr>
              <a:t>Text of all speeches of a representative </a:t>
            </a:r>
          </a:p>
          <a:p>
            <a:pPr lvl="1" eaLnBrk="1" fontAlgn="auto" hangingPunct="1">
              <a:spcAft>
                <a:spcPts val="0"/>
              </a:spcAft>
              <a:buFont typeface="Arial"/>
              <a:buChar char="–"/>
              <a:defRPr/>
            </a:pPr>
            <a:r>
              <a:rPr lang="en-US" dirty="0" smtClean="0">
                <a:solidFill>
                  <a:schemeClr val="bg1">
                    <a:lumMod val="65000"/>
                  </a:schemeClr>
                </a:solidFill>
              </a:rPr>
              <a:t>Local contexts of references between two representatives</a:t>
            </a:r>
            <a:endParaRPr lang="en-US" dirty="0" smtClean="0"/>
          </a:p>
          <a:p>
            <a:pPr eaLnBrk="1" fontAlgn="auto" hangingPunct="1">
              <a:spcAft>
                <a:spcPts val="0"/>
              </a:spcAft>
              <a:buFont typeface="Arial"/>
              <a:buChar char="•"/>
              <a:defRPr/>
            </a:pPr>
            <a:r>
              <a:rPr lang="en-US" b="1" dirty="0" smtClean="0"/>
              <a:t>Interactions</a:t>
            </a:r>
            <a:r>
              <a:rPr lang="en-US" dirty="0" smtClean="0"/>
              <a:t>:</a:t>
            </a:r>
          </a:p>
          <a:p>
            <a:pPr lvl="1" eaLnBrk="1" fontAlgn="auto" hangingPunct="1">
              <a:spcAft>
                <a:spcPts val="0"/>
              </a:spcAft>
              <a:buFont typeface="Arial"/>
              <a:buChar char="–"/>
              <a:defRPr/>
            </a:pPr>
            <a:r>
              <a:rPr lang="en-US" dirty="0" smtClean="0"/>
              <a:t>Words used by representative and their vote</a:t>
            </a:r>
          </a:p>
          <a:p>
            <a:pPr lvl="1" eaLnBrk="1" fontAlgn="auto" hangingPunct="1">
              <a:spcAft>
                <a:spcPts val="0"/>
              </a:spcAft>
              <a:buFont typeface="Arial"/>
              <a:buChar char="–"/>
              <a:defRPr/>
            </a:pPr>
            <a:r>
              <a:rPr lang="en-US" dirty="0" smtClean="0"/>
              <a:t>Pairs of representatives and their local context</a:t>
            </a:r>
          </a:p>
          <a:p>
            <a:pPr lvl="1" eaLnBrk="1" fontAlgn="auto" hangingPunct="1">
              <a:spcAft>
                <a:spcPts val="0"/>
              </a:spcAft>
              <a:buFont typeface="Arial"/>
              <a:buChar char="–"/>
              <a:defRPr/>
            </a:pPr>
            <a:endParaRPr lang="en-US" dirty="0" smtClean="0"/>
          </a:p>
          <a:p>
            <a:pPr lvl="1" eaLnBrk="1" fontAlgn="auto" hangingPunct="1">
              <a:spcAft>
                <a:spcPts val="0"/>
              </a:spcAft>
              <a:buFont typeface="Arial"/>
              <a:buChar char="–"/>
              <a:defRPr/>
            </a:pPr>
            <a:endParaRPr lang="en-US" dirty="0"/>
          </a:p>
          <a:p>
            <a:pPr eaLnBrk="1" fontAlgn="auto" hangingPunct="1">
              <a:spcAft>
                <a:spcPts val="0"/>
              </a:spcAft>
              <a:buFont typeface="Arial"/>
              <a:buChar char="•"/>
              <a:defRPr/>
            </a:pPr>
            <a:endParaRPr lang="en-US" dirty="0"/>
          </a:p>
        </p:txBody>
      </p:sp>
    </p:spTree>
    <p:extLst>
      <p:ext uri="{BB962C8B-B14F-4D97-AF65-F5344CB8AC3E}">
        <p14:creationId xmlns:p14="http://schemas.microsoft.com/office/powerpoint/2010/main" val="3640667136"/>
      </p:ext>
    </p:extLst>
  </p:cSld>
  <p:clrMapOvr>
    <a:masterClrMapping/>
  </p:clrMapOvr>
  <p:timing>
    <p:tnLst>
      <p:par>
        <p:cTn xmlns:p14="http://schemas.microsoft.com/office/powerpoint/2010/main" id="1" dur="indefinite" restart="never" nodeType="tmRoot"/>
      </p:par>
    </p:tn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sz="3600" dirty="0" smtClean="0"/>
              <a:t>Semantic Role Labeling with Latent Syntax</a:t>
            </a:r>
            <a:endParaRPr lang="en-US" sz="3600" dirty="0"/>
          </a:p>
        </p:txBody>
      </p:sp>
      <p:sp>
        <p:nvSpPr>
          <p:cNvPr id="3" name="Content Placeholder 2"/>
          <p:cNvSpPr>
            <a:spLocks noGrp="1"/>
          </p:cNvSpPr>
          <p:nvPr>
            <p:ph idx="1"/>
          </p:nvPr>
        </p:nvSpPr>
        <p:spPr>
          <a:xfrm>
            <a:off x="457200" y="1211263"/>
            <a:ext cx="4252913" cy="5045075"/>
          </a:xfrm>
        </p:spPr>
        <p:txBody>
          <a:bodyPr rtlCol="0">
            <a:normAutofit fontScale="92500" lnSpcReduction="20000"/>
          </a:bodyPr>
          <a:lstStyle/>
          <a:p>
            <a:pPr eaLnBrk="1" fontAlgn="auto" hangingPunct="1">
              <a:spcAft>
                <a:spcPts val="0"/>
              </a:spcAft>
              <a:buFont typeface="Arial"/>
              <a:buChar char="•"/>
              <a:defRPr/>
            </a:pPr>
            <a:r>
              <a:rPr lang="en-US" b="1" dirty="0" smtClean="0"/>
              <a:t>Variables</a:t>
            </a:r>
            <a:r>
              <a:rPr lang="en-US" dirty="0" smtClean="0"/>
              <a:t>:</a:t>
            </a:r>
          </a:p>
          <a:p>
            <a:pPr lvl="1" eaLnBrk="1" fontAlgn="auto" hangingPunct="1">
              <a:spcAft>
                <a:spcPts val="0"/>
              </a:spcAft>
              <a:buFont typeface="Arial"/>
              <a:buChar char="–"/>
              <a:defRPr/>
            </a:pPr>
            <a:r>
              <a:rPr lang="en-US" dirty="0" smtClean="0"/>
              <a:t>Semantic predicate sense</a:t>
            </a:r>
          </a:p>
          <a:p>
            <a:pPr lvl="1" eaLnBrk="1" fontAlgn="auto" hangingPunct="1">
              <a:spcAft>
                <a:spcPts val="0"/>
              </a:spcAft>
              <a:buFont typeface="Arial"/>
              <a:buChar char="–"/>
              <a:defRPr/>
            </a:pPr>
            <a:r>
              <a:rPr lang="en-US" dirty="0" smtClean="0"/>
              <a:t>Semantic dependency arcs</a:t>
            </a:r>
          </a:p>
          <a:p>
            <a:pPr lvl="1" eaLnBrk="1" fontAlgn="auto" hangingPunct="1">
              <a:spcAft>
                <a:spcPts val="0"/>
              </a:spcAft>
              <a:buFont typeface="Arial"/>
              <a:buChar char="–"/>
              <a:defRPr/>
            </a:pPr>
            <a:r>
              <a:rPr lang="en-US" dirty="0" smtClean="0"/>
              <a:t>Labels of semantic arcs</a:t>
            </a:r>
          </a:p>
          <a:p>
            <a:pPr lvl="1" eaLnBrk="1" fontAlgn="auto" hangingPunct="1">
              <a:spcAft>
                <a:spcPts val="0"/>
              </a:spcAft>
              <a:buFont typeface="Arial"/>
              <a:buChar char="–"/>
              <a:defRPr/>
            </a:pPr>
            <a:r>
              <a:rPr lang="en-US" dirty="0" smtClean="0"/>
              <a:t>Latent syntactic dependency arcs</a:t>
            </a:r>
          </a:p>
          <a:p>
            <a:pPr eaLnBrk="1" fontAlgn="auto" hangingPunct="1">
              <a:spcAft>
                <a:spcPts val="0"/>
              </a:spcAft>
              <a:buFont typeface="Arial"/>
              <a:buChar char="•"/>
              <a:defRPr/>
            </a:pPr>
            <a:r>
              <a:rPr lang="en-US" b="1" dirty="0" smtClean="0"/>
              <a:t>Interactions</a:t>
            </a:r>
            <a:r>
              <a:rPr lang="en-US" dirty="0" smtClean="0"/>
              <a:t>:</a:t>
            </a:r>
          </a:p>
          <a:p>
            <a:pPr lvl="1" eaLnBrk="1" fontAlgn="auto" hangingPunct="1">
              <a:spcAft>
                <a:spcPts val="0"/>
              </a:spcAft>
              <a:buFont typeface="Arial"/>
              <a:buChar char="–"/>
              <a:defRPr/>
            </a:pPr>
            <a:r>
              <a:rPr lang="en-US" dirty="0" smtClean="0"/>
              <a:t>Pairs of syntactic and semantic dependencies</a:t>
            </a:r>
          </a:p>
          <a:p>
            <a:pPr lvl="1" eaLnBrk="1" fontAlgn="auto" hangingPunct="1">
              <a:spcAft>
                <a:spcPts val="0"/>
              </a:spcAft>
              <a:buFont typeface="Arial"/>
              <a:buChar char="–"/>
              <a:defRPr/>
            </a:pPr>
            <a:r>
              <a:rPr lang="en-US" dirty="0" smtClean="0"/>
              <a:t>Syntactic dependency arcs must form a tree</a:t>
            </a:r>
            <a:endParaRPr lang="en-US" dirty="0"/>
          </a:p>
        </p:txBody>
      </p:sp>
      <p:sp>
        <p:nvSpPr>
          <p:cNvPr id="4" name="Slide Number Placeholder 3"/>
          <p:cNvSpPr>
            <a:spLocks noGrp="1"/>
          </p:cNvSpPr>
          <p:nvPr>
            <p:ph type="sldNum" sz="quarter" idx="12"/>
          </p:nvPr>
        </p:nvSpPr>
        <p:spPr/>
        <p:txBody>
          <a:bodyPr/>
          <a:lstStyle/>
          <a:p>
            <a:pPr>
              <a:defRPr/>
            </a:pPr>
            <a:fld id="{7D9BE4FD-5C8F-47AC-A778-1D580FB34FF8}" type="slidenum">
              <a:rPr lang="en-US"/>
              <a:pPr>
                <a:defRPr/>
              </a:pPr>
              <a:t>42</a:t>
            </a:fld>
            <a:endParaRPr lang="en-US"/>
          </a:p>
        </p:txBody>
      </p:sp>
      <p:sp>
        <p:nvSpPr>
          <p:cNvPr id="5" name="TextBox 4"/>
          <p:cNvSpPr txBox="1"/>
          <p:nvPr/>
        </p:nvSpPr>
        <p:spPr>
          <a:xfrm>
            <a:off x="0" y="6256338"/>
            <a:ext cx="5770563" cy="601662"/>
          </a:xfrm>
          <a:prstGeom prst="rect">
            <a:avLst/>
          </a:prstGeom>
          <a:solidFill>
            <a:schemeClr val="accent6">
              <a:lumMod val="60000"/>
              <a:lumOff val="40000"/>
            </a:schemeClr>
          </a:solidFill>
        </p:spPr>
        <p:txBody>
          <a:bodyPr anchor="ctr"/>
          <a:lstStyle/>
          <a:p>
            <a:pPr fontAlgn="auto">
              <a:spcBef>
                <a:spcPts val="0"/>
              </a:spcBef>
              <a:spcAft>
                <a:spcPts val="0"/>
              </a:spcAft>
              <a:defRPr/>
            </a:pPr>
            <a:r>
              <a:rPr lang="en-US" dirty="0">
                <a:latin typeface="+mn-lt"/>
                <a:cs typeface="+mn-cs"/>
              </a:rPr>
              <a:t>   (</a:t>
            </a:r>
            <a:r>
              <a:rPr lang="en-US" dirty="0" err="1">
                <a:latin typeface="+mn-lt"/>
                <a:cs typeface="+mn-cs"/>
              </a:rPr>
              <a:t>Naradowsky</a:t>
            </a:r>
            <a:r>
              <a:rPr lang="en-US" dirty="0">
                <a:latin typeface="+mn-lt"/>
                <a:cs typeface="+mn-cs"/>
              </a:rPr>
              <a:t>, Riedel, &amp; Smith, 2012)</a:t>
            </a:r>
          </a:p>
          <a:p>
            <a:pPr fontAlgn="auto">
              <a:spcBef>
                <a:spcPts val="0"/>
              </a:spcBef>
              <a:spcAft>
                <a:spcPts val="0"/>
              </a:spcAft>
              <a:defRPr/>
            </a:pPr>
            <a:r>
              <a:rPr lang="en-US" dirty="0">
                <a:latin typeface="+mn-lt"/>
                <a:cs typeface="+mn-cs"/>
              </a:rPr>
              <a:t>   (Gormley, Mitchell, Van </a:t>
            </a:r>
            <a:r>
              <a:rPr lang="en-US" dirty="0" err="1">
                <a:latin typeface="+mn-lt"/>
                <a:cs typeface="+mn-cs"/>
              </a:rPr>
              <a:t>Durme</a:t>
            </a:r>
            <a:r>
              <a:rPr lang="en-US" dirty="0">
                <a:latin typeface="+mn-lt"/>
                <a:cs typeface="+mn-cs"/>
              </a:rPr>
              <a:t>, &amp; </a:t>
            </a:r>
            <a:r>
              <a:rPr lang="en-US" dirty="0" err="1">
                <a:latin typeface="+mn-lt"/>
                <a:cs typeface="+mn-cs"/>
              </a:rPr>
              <a:t>Dredze</a:t>
            </a:r>
            <a:r>
              <a:rPr lang="en-US" dirty="0">
                <a:latin typeface="+mn-lt"/>
                <a:cs typeface="+mn-cs"/>
              </a:rPr>
              <a:t>, 2014)</a:t>
            </a:r>
          </a:p>
        </p:txBody>
      </p:sp>
      <p:sp>
        <p:nvSpPr>
          <p:cNvPr id="6" name="TextBox 5"/>
          <p:cNvSpPr txBox="1"/>
          <p:nvPr/>
        </p:nvSpPr>
        <p:spPr>
          <a:xfrm>
            <a:off x="0" y="0"/>
            <a:ext cx="2079625" cy="439738"/>
          </a:xfrm>
          <a:prstGeom prst="rect">
            <a:avLst/>
          </a:prstGeom>
          <a:solidFill>
            <a:schemeClr val="accent6">
              <a:lumMod val="60000"/>
              <a:lumOff val="40000"/>
            </a:schemeClr>
          </a:solidFill>
        </p:spPr>
        <p:txBody>
          <a:bodyPr anchor="ctr"/>
          <a:lstStyle/>
          <a:p>
            <a:pPr algn="ctr" fontAlgn="auto">
              <a:spcBef>
                <a:spcPts val="0"/>
              </a:spcBef>
              <a:spcAft>
                <a:spcPts val="0"/>
              </a:spcAft>
              <a:defRPr/>
            </a:pPr>
            <a:r>
              <a:rPr lang="en-US" sz="2400" dirty="0">
                <a:latin typeface="+mn-lt"/>
                <a:cs typeface="+mn-cs"/>
              </a:rPr>
              <a:t>Application:</a:t>
            </a:r>
          </a:p>
        </p:txBody>
      </p:sp>
      <p:sp>
        <p:nvSpPr>
          <p:cNvPr id="88070" name="TextBox 8"/>
          <p:cNvSpPr txBox="1">
            <a:spLocks noChangeArrowheads="1"/>
          </p:cNvSpPr>
          <p:nvPr/>
        </p:nvSpPr>
        <p:spPr bwMode="auto">
          <a:xfrm>
            <a:off x="4910138" y="2174875"/>
            <a:ext cx="619125" cy="100013"/>
          </a:xfrm>
          <a:prstGeom prst="rect">
            <a:avLst/>
          </a:prstGeom>
          <a:noFill/>
          <a:ln w="9525">
            <a:noFill/>
            <a:miter lim="800000"/>
            <a:headEnd/>
            <a:tailEnd/>
          </a:ln>
        </p:spPr>
        <p:txBody>
          <a:bodyPr anchor="ctr"/>
          <a:lstStyle/>
          <a:p>
            <a:pPr algn="ctr"/>
            <a:r>
              <a:rPr lang="en-US" sz="1100">
                <a:latin typeface="Rockwell"/>
                <a:ea typeface="Rockwell"/>
                <a:cs typeface="Rockwell"/>
              </a:rPr>
              <a:t>time</a:t>
            </a:r>
          </a:p>
        </p:txBody>
      </p:sp>
      <p:sp>
        <p:nvSpPr>
          <p:cNvPr id="88071" name="TextBox 9"/>
          <p:cNvSpPr txBox="1">
            <a:spLocks noChangeArrowheads="1"/>
          </p:cNvSpPr>
          <p:nvPr/>
        </p:nvSpPr>
        <p:spPr bwMode="auto">
          <a:xfrm>
            <a:off x="6434138" y="2171700"/>
            <a:ext cx="676275" cy="100013"/>
          </a:xfrm>
          <a:prstGeom prst="rect">
            <a:avLst/>
          </a:prstGeom>
          <a:noFill/>
          <a:ln w="9525">
            <a:noFill/>
            <a:miter lim="800000"/>
            <a:headEnd/>
            <a:tailEnd/>
          </a:ln>
        </p:spPr>
        <p:txBody>
          <a:bodyPr anchor="ctr"/>
          <a:lstStyle/>
          <a:p>
            <a:pPr algn="ctr"/>
            <a:r>
              <a:rPr lang="en-US" sz="1100">
                <a:latin typeface="Rockwell"/>
                <a:ea typeface="Rockwell"/>
                <a:cs typeface="Rockwell"/>
              </a:rPr>
              <a:t>like</a:t>
            </a:r>
          </a:p>
        </p:txBody>
      </p:sp>
      <p:sp>
        <p:nvSpPr>
          <p:cNvPr id="88072" name="TextBox 10"/>
          <p:cNvSpPr txBox="1">
            <a:spLocks noChangeArrowheads="1"/>
          </p:cNvSpPr>
          <p:nvPr/>
        </p:nvSpPr>
        <p:spPr bwMode="auto">
          <a:xfrm>
            <a:off x="5649913" y="2173288"/>
            <a:ext cx="676275" cy="100012"/>
          </a:xfrm>
          <a:prstGeom prst="rect">
            <a:avLst/>
          </a:prstGeom>
          <a:noFill/>
          <a:ln w="9525">
            <a:noFill/>
            <a:miter lim="800000"/>
            <a:headEnd/>
            <a:tailEnd/>
          </a:ln>
        </p:spPr>
        <p:txBody>
          <a:bodyPr anchor="ctr"/>
          <a:lstStyle/>
          <a:p>
            <a:pPr algn="ctr"/>
            <a:r>
              <a:rPr lang="en-US" sz="1100">
                <a:latin typeface="Rockwell"/>
                <a:ea typeface="Rockwell"/>
                <a:cs typeface="Rockwell"/>
              </a:rPr>
              <a:t>flies</a:t>
            </a:r>
          </a:p>
        </p:txBody>
      </p:sp>
      <p:sp>
        <p:nvSpPr>
          <p:cNvPr id="88073" name="TextBox 11"/>
          <p:cNvSpPr txBox="1">
            <a:spLocks noChangeArrowheads="1"/>
          </p:cNvSpPr>
          <p:nvPr/>
        </p:nvSpPr>
        <p:spPr bwMode="auto">
          <a:xfrm>
            <a:off x="7215188" y="2174875"/>
            <a:ext cx="676275" cy="100013"/>
          </a:xfrm>
          <a:prstGeom prst="rect">
            <a:avLst/>
          </a:prstGeom>
          <a:noFill/>
          <a:ln w="9525">
            <a:noFill/>
            <a:miter lim="800000"/>
            <a:headEnd/>
            <a:tailEnd/>
          </a:ln>
        </p:spPr>
        <p:txBody>
          <a:bodyPr anchor="ctr"/>
          <a:lstStyle/>
          <a:p>
            <a:pPr algn="ctr"/>
            <a:r>
              <a:rPr lang="en-US" sz="1100">
                <a:latin typeface="Rockwell"/>
                <a:ea typeface="Rockwell"/>
                <a:cs typeface="Rockwell"/>
              </a:rPr>
              <a:t>an</a:t>
            </a:r>
          </a:p>
        </p:txBody>
      </p:sp>
      <p:sp>
        <p:nvSpPr>
          <p:cNvPr id="88074" name="TextBox 12"/>
          <p:cNvSpPr txBox="1">
            <a:spLocks noChangeArrowheads="1"/>
          </p:cNvSpPr>
          <p:nvPr/>
        </p:nvSpPr>
        <p:spPr bwMode="auto">
          <a:xfrm>
            <a:off x="7988300" y="2174875"/>
            <a:ext cx="676275" cy="100013"/>
          </a:xfrm>
          <a:prstGeom prst="rect">
            <a:avLst/>
          </a:prstGeom>
          <a:noFill/>
          <a:ln w="9525">
            <a:noFill/>
            <a:miter lim="800000"/>
            <a:headEnd/>
            <a:tailEnd/>
          </a:ln>
        </p:spPr>
        <p:txBody>
          <a:bodyPr anchor="ctr"/>
          <a:lstStyle/>
          <a:p>
            <a:pPr algn="ctr"/>
            <a:r>
              <a:rPr lang="en-US" sz="1100">
                <a:latin typeface="Rockwell"/>
                <a:ea typeface="Rockwell"/>
                <a:cs typeface="Rockwell"/>
              </a:rPr>
              <a:t>arrow</a:t>
            </a:r>
          </a:p>
        </p:txBody>
      </p:sp>
      <p:cxnSp>
        <p:nvCxnSpPr>
          <p:cNvPr id="15" name="Curved Connector 14"/>
          <p:cNvCxnSpPr>
            <a:stCxn id="88071" idx="0"/>
            <a:endCxn id="88072" idx="0"/>
          </p:cNvCxnSpPr>
          <p:nvPr/>
        </p:nvCxnSpPr>
        <p:spPr>
          <a:xfrm rot="16200000" flipH="1" flipV="1">
            <a:off x="6379369" y="1780381"/>
            <a:ext cx="1588" cy="784225"/>
          </a:xfrm>
          <a:prstGeom prst="curvedConnector3">
            <a:avLst>
              <a:gd name="adj1" fmla="val -12893401"/>
            </a:avLst>
          </a:prstGeom>
          <a:ln>
            <a:solidFill>
              <a:schemeClr val="accent3"/>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16" name="Curved Connector 15"/>
          <p:cNvCxnSpPr>
            <a:stCxn id="88071" idx="0"/>
            <a:endCxn id="88074" idx="0"/>
          </p:cNvCxnSpPr>
          <p:nvPr/>
        </p:nvCxnSpPr>
        <p:spPr>
          <a:xfrm rot="16200000" flipH="1">
            <a:off x="7547769" y="1396206"/>
            <a:ext cx="3175" cy="1554163"/>
          </a:xfrm>
          <a:prstGeom prst="curvedConnector3">
            <a:avLst>
              <a:gd name="adj1" fmla="val -13362700"/>
            </a:avLst>
          </a:prstGeom>
          <a:ln>
            <a:solidFill>
              <a:schemeClr val="accent1"/>
            </a:solidFill>
            <a:tailEnd type="arrow"/>
          </a:ln>
          <a:effectLst/>
        </p:spPr>
        <p:style>
          <a:lnRef idx="2">
            <a:schemeClr val="accent1"/>
          </a:lnRef>
          <a:fillRef idx="0">
            <a:schemeClr val="accent1"/>
          </a:fillRef>
          <a:effectRef idx="1">
            <a:schemeClr val="accent1"/>
          </a:effectRef>
          <a:fontRef idx="minor">
            <a:schemeClr val="tx1"/>
          </a:fontRef>
        </p:style>
      </p:cxnSp>
      <p:grpSp>
        <p:nvGrpSpPr>
          <p:cNvPr id="88077" name="Group 23"/>
          <p:cNvGrpSpPr>
            <a:grpSpLocks/>
          </p:cNvGrpSpPr>
          <p:nvPr/>
        </p:nvGrpSpPr>
        <p:grpSpPr bwMode="auto">
          <a:xfrm flipV="1">
            <a:off x="5219700" y="2390775"/>
            <a:ext cx="3113088" cy="17463"/>
            <a:chOff x="5000768" y="2835157"/>
            <a:chExt cx="3113915" cy="12700"/>
          </a:xfrm>
        </p:grpSpPr>
        <p:cxnSp>
          <p:nvCxnSpPr>
            <p:cNvPr id="20" name="Curved Connector 19"/>
            <p:cNvCxnSpPr/>
            <p:nvPr/>
          </p:nvCxnSpPr>
          <p:spPr>
            <a:xfrm rot="16200000" flipH="1" flipV="1">
              <a:off x="5385262" y="2455281"/>
              <a:ext cx="1155" cy="770143"/>
            </a:xfrm>
            <a:prstGeom prst="curvedConnector3">
              <a:avLst>
                <a:gd name="adj1" fmla="val -15456389"/>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21" name="Curved Connector 20"/>
            <p:cNvCxnSpPr/>
            <p:nvPr/>
          </p:nvCxnSpPr>
          <p:spPr>
            <a:xfrm rot="16200000" flipH="1" flipV="1">
              <a:off x="6161756" y="2447776"/>
              <a:ext cx="1154" cy="782845"/>
            </a:xfrm>
            <a:prstGeom prst="curvedConnector3">
              <a:avLst>
                <a:gd name="adj1" fmla="val -12893401"/>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22" name="Curved Connector 21"/>
            <p:cNvCxnSpPr/>
            <p:nvPr/>
          </p:nvCxnSpPr>
          <p:spPr>
            <a:xfrm rot="16200000" flipH="1">
              <a:off x="7329889" y="2062487"/>
              <a:ext cx="2309" cy="1554576"/>
            </a:xfrm>
            <a:prstGeom prst="curvedConnector3">
              <a:avLst>
                <a:gd name="adj1" fmla="val -13362700"/>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cxnSp>
          <p:nvCxnSpPr>
            <p:cNvPr id="23" name="Curved Connector 22"/>
            <p:cNvCxnSpPr/>
            <p:nvPr/>
          </p:nvCxnSpPr>
          <p:spPr>
            <a:xfrm rot="16200000" flipV="1">
              <a:off x="7721674" y="2454848"/>
              <a:ext cx="12700" cy="773318"/>
            </a:xfrm>
            <a:prstGeom prst="curvedConnector3">
              <a:avLst>
                <a:gd name="adj1" fmla="val 1800000"/>
              </a:avLst>
            </a:prstGeom>
            <a:ln>
              <a:solidFill>
                <a:schemeClr val="tx1"/>
              </a:solidFill>
              <a:tailEnd type="arrow"/>
            </a:ln>
            <a:effectLst/>
          </p:spPr>
          <p:style>
            <a:lnRef idx="2">
              <a:schemeClr val="accent1"/>
            </a:lnRef>
            <a:fillRef idx="0">
              <a:schemeClr val="accent1"/>
            </a:fillRef>
            <a:effectRef idx="1">
              <a:schemeClr val="accent1"/>
            </a:effectRef>
            <a:fontRef idx="minor">
              <a:schemeClr val="tx1"/>
            </a:fontRef>
          </p:style>
        </p:cxnSp>
      </p:grpSp>
      <p:sp>
        <p:nvSpPr>
          <p:cNvPr id="88078" name="TextBox 24"/>
          <p:cNvSpPr txBox="1">
            <a:spLocks noChangeArrowheads="1"/>
          </p:cNvSpPr>
          <p:nvPr/>
        </p:nvSpPr>
        <p:spPr bwMode="auto">
          <a:xfrm>
            <a:off x="6059488" y="1682750"/>
            <a:ext cx="695325" cy="193675"/>
          </a:xfrm>
          <a:prstGeom prst="rect">
            <a:avLst/>
          </a:prstGeom>
          <a:noFill/>
          <a:ln w="9525">
            <a:noFill/>
            <a:miter lim="800000"/>
            <a:headEnd/>
            <a:tailEnd/>
          </a:ln>
        </p:spPr>
        <p:txBody>
          <a:bodyPr anchor="ctr"/>
          <a:lstStyle/>
          <a:p>
            <a:pPr algn="ctr"/>
            <a:r>
              <a:rPr lang="en-US" sz="1100">
                <a:latin typeface="Courier New" pitchFamily="49" charset="0"/>
                <a:cs typeface="Courier New" pitchFamily="49" charset="0"/>
              </a:rPr>
              <a:t>arg0</a:t>
            </a:r>
          </a:p>
        </p:txBody>
      </p:sp>
      <p:sp>
        <p:nvSpPr>
          <p:cNvPr id="88079" name="TextBox 25"/>
          <p:cNvSpPr txBox="1">
            <a:spLocks noChangeArrowheads="1"/>
          </p:cNvSpPr>
          <p:nvPr/>
        </p:nvSpPr>
        <p:spPr bwMode="auto">
          <a:xfrm>
            <a:off x="7196138" y="1536700"/>
            <a:ext cx="695325" cy="195263"/>
          </a:xfrm>
          <a:prstGeom prst="rect">
            <a:avLst/>
          </a:prstGeom>
          <a:noFill/>
          <a:ln w="9525">
            <a:noFill/>
            <a:miter lim="800000"/>
            <a:headEnd/>
            <a:tailEnd/>
          </a:ln>
        </p:spPr>
        <p:txBody>
          <a:bodyPr anchor="ctr"/>
          <a:lstStyle/>
          <a:p>
            <a:pPr algn="ctr"/>
            <a:r>
              <a:rPr lang="en-US" sz="1100">
                <a:latin typeface="Courier New" pitchFamily="49" charset="0"/>
                <a:cs typeface="Courier New" pitchFamily="49" charset="0"/>
              </a:rPr>
              <a:t>arg1</a:t>
            </a:r>
          </a:p>
        </p:txBody>
      </p:sp>
      <p:grpSp>
        <p:nvGrpSpPr>
          <p:cNvPr id="88080" name="Group 130"/>
          <p:cNvGrpSpPr>
            <a:grpSpLocks/>
          </p:cNvGrpSpPr>
          <p:nvPr/>
        </p:nvGrpSpPr>
        <p:grpSpPr bwMode="auto">
          <a:xfrm>
            <a:off x="4073525" y="3038475"/>
            <a:ext cx="5484813" cy="3162300"/>
            <a:chOff x="66647" y="1046762"/>
            <a:chExt cx="8961700" cy="5166671"/>
          </a:xfrm>
        </p:grpSpPr>
        <p:sp>
          <p:nvSpPr>
            <p:cNvPr id="132" name="Rectangle 131"/>
            <p:cNvSpPr/>
            <p:nvPr/>
          </p:nvSpPr>
          <p:spPr>
            <a:xfrm rot="2700000">
              <a:off x="3438745" y="3279919"/>
              <a:ext cx="4692021" cy="1175008"/>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p>
          </p:txBody>
        </p:sp>
        <p:sp>
          <p:nvSpPr>
            <p:cNvPr id="133" name="Rectangle 132"/>
            <p:cNvSpPr/>
            <p:nvPr/>
          </p:nvSpPr>
          <p:spPr>
            <a:xfrm rot="2700000">
              <a:off x="3192303" y="2696305"/>
              <a:ext cx="3519666" cy="2347420"/>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p>
          </p:txBody>
        </p:sp>
        <p:sp>
          <p:nvSpPr>
            <p:cNvPr id="134" name="Rectangle 133"/>
            <p:cNvSpPr/>
            <p:nvPr/>
          </p:nvSpPr>
          <p:spPr>
            <a:xfrm rot="2700000">
              <a:off x="2949752" y="2111396"/>
              <a:ext cx="2344714" cy="3519833"/>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p>
          </p:txBody>
        </p:sp>
        <p:sp>
          <p:nvSpPr>
            <p:cNvPr id="135" name="Rectangle 134"/>
            <p:cNvSpPr/>
            <p:nvPr/>
          </p:nvSpPr>
          <p:spPr>
            <a:xfrm rot="2700000">
              <a:off x="2709794" y="1521299"/>
              <a:ext cx="1174950" cy="4692246"/>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800"/>
            </a:p>
          </p:txBody>
        </p:sp>
        <p:cxnSp>
          <p:nvCxnSpPr>
            <p:cNvPr id="136" name="Curved Connector 135"/>
            <p:cNvCxnSpPr>
              <a:stCxn id="147" idx="2"/>
              <a:endCxn id="170" idx="0"/>
            </p:cNvCxnSpPr>
            <p:nvPr/>
          </p:nvCxnSpPr>
          <p:spPr>
            <a:xfrm rot="16200000" flipH="1">
              <a:off x="3964223" y="1832948"/>
              <a:ext cx="1181378" cy="3675"/>
            </a:xfrm>
            <a:prstGeom prst="curvedConnector3">
              <a:avLst>
                <a:gd name="adj1" fmla="val 50000"/>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7" name="Curved Connector 136"/>
            <p:cNvCxnSpPr>
              <a:stCxn id="147" idx="3"/>
              <a:endCxn id="182" idx="0"/>
            </p:cNvCxnSpPr>
            <p:nvPr/>
          </p:nvCxnSpPr>
          <p:spPr>
            <a:xfrm>
              <a:off x="4651742" y="1145430"/>
              <a:ext cx="944176" cy="184232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8" name="Curved Connector 137"/>
            <p:cNvCxnSpPr>
              <a:stCxn id="147" idx="1"/>
              <a:endCxn id="173" idx="0"/>
            </p:cNvCxnSpPr>
            <p:nvPr/>
          </p:nvCxnSpPr>
          <p:spPr>
            <a:xfrm rot="10800000" flipV="1">
              <a:off x="3732536" y="1145429"/>
              <a:ext cx="721871" cy="211627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39" name="Curved Connector 138"/>
            <p:cNvCxnSpPr>
              <a:stCxn id="147" idx="1"/>
              <a:endCxn id="167" idx="0"/>
            </p:cNvCxnSpPr>
            <p:nvPr/>
          </p:nvCxnSpPr>
          <p:spPr>
            <a:xfrm rot="10800000" flipV="1">
              <a:off x="2893824" y="1145429"/>
              <a:ext cx="1560582" cy="2950322"/>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0" name="Curved Connector 139"/>
            <p:cNvCxnSpPr>
              <a:stCxn id="147" idx="3"/>
              <a:endCxn id="190" idx="0"/>
            </p:cNvCxnSpPr>
            <p:nvPr/>
          </p:nvCxnSpPr>
          <p:spPr>
            <a:xfrm>
              <a:off x="4651742" y="1145430"/>
              <a:ext cx="1779309" cy="267357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1" name="Curved Connector 140"/>
            <p:cNvCxnSpPr>
              <a:stCxn id="147" idx="3"/>
              <a:endCxn id="198" idx="0"/>
            </p:cNvCxnSpPr>
            <p:nvPr/>
          </p:nvCxnSpPr>
          <p:spPr>
            <a:xfrm>
              <a:off x="4651742" y="1145430"/>
              <a:ext cx="2609901" cy="350632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2" name="Curved Connector 141"/>
            <p:cNvCxnSpPr>
              <a:stCxn id="147" idx="1"/>
              <a:endCxn id="176" idx="0"/>
            </p:cNvCxnSpPr>
            <p:nvPr/>
          </p:nvCxnSpPr>
          <p:spPr>
            <a:xfrm rot="10800000" flipV="1">
              <a:off x="2064551" y="1145429"/>
              <a:ext cx="2389857" cy="3769658"/>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3" name="Curved Connector 142"/>
            <p:cNvCxnSpPr>
              <a:stCxn id="147" idx="1"/>
              <a:endCxn id="224" idx="0"/>
            </p:cNvCxnSpPr>
            <p:nvPr/>
          </p:nvCxnSpPr>
          <p:spPr>
            <a:xfrm rot="10800000" flipV="1">
              <a:off x="3485471" y="1145430"/>
              <a:ext cx="968935" cy="349862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4" name="Curved Connector 143"/>
            <p:cNvCxnSpPr>
              <a:stCxn id="147" idx="3"/>
              <a:endCxn id="214" idx="0"/>
            </p:cNvCxnSpPr>
            <p:nvPr/>
          </p:nvCxnSpPr>
          <p:spPr>
            <a:xfrm>
              <a:off x="4651742" y="1145430"/>
              <a:ext cx="940081" cy="3495714"/>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5" name="Curved Connector 144"/>
            <p:cNvCxnSpPr>
              <a:stCxn id="147" idx="3"/>
              <a:endCxn id="206" idx="0"/>
            </p:cNvCxnSpPr>
            <p:nvPr/>
          </p:nvCxnSpPr>
          <p:spPr>
            <a:xfrm>
              <a:off x="4651742" y="1145430"/>
              <a:ext cx="130317" cy="2684075"/>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nvGrpSpPr>
            <p:cNvPr id="88095" name="Group 145"/>
            <p:cNvGrpSpPr>
              <a:grpSpLocks/>
            </p:cNvGrpSpPr>
            <p:nvPr/>
          </p:nvGrpSpPr>
          <p:grpSpPr bwMode="auto">
            <a:xfrm>
              <a:off x="463679" y="5284024"/>
              <a:ext cx="8223135" cy="587309"/>
              <a:chOff x="1363044" y="4631175"/>
              <a:chExt cx="3226517" cy="361375"/>
            </a:xfrm>
          </p:grpSpPr>
          <p:sp>
            <p:nvSpPr>
              <p:cNvPr id="88179" name="TextBox 229"/>
              <p:cNvSpPr txBox="1">
                <a:spLocks noChangeArrowheads="1"/>
              </p:cNvSpPr>
              <p:nvPr/>
            </p:nvSpPr>
            <p:spPr bwMode="auto">
              <a:xfrm>
                <a:off x="1363044" y="4631175"/>
                <a:ext cx="611286" cy="359298"/>
              </a:xfrm>
              <a:prstGeom prst="rect">
                <a:avLst/>
              </a:prstGeom>
              <a:noFill/>
              <a:ln w="9525">
                <a:noFill/>
                <a:miter lim="800000"/>
                <a:headEnd/>
                <a:tailEnd/>
              </a:ln>
            </p:spPr>
            <p:txBody>
              <a:bodyPr anchor="ctr"/>
              <a:lstStyle/>
              <a:p>
                <a:pPr algn="ctr"/>
                <a:r>
                  <a:rPr lang="en-US" sz="800">
                    <a:latin typeface="Candara" pitchFamily="34" charset="0"/>
                  </a:rPr>
                  <a:t>0</a:t>
                </a:r>
              </a:p>
            </p:txBody>
          </p:sp>
          <p:sp>
            <p:nvSpPr>
              <p:cNvPr id="88180" name="TextBox 230"/>
              <p:cNvSpPr txBox="1">
                <a:spLocks noChangeArrowheads="1"/>
              </p:cNvSpPr>
              <p:nvPr/>
            </p:nvSpPr>
            <p:spPr bwMode="auto">
              <a:xfrm>
                <a:off x="2630830" y="4631175"/>
                <a:ext cx="666711" cy="359298"/>
              </a:xfrm>
              <a:prstGeom prst="rect">
                <a:avLst/>
              </a:prstGeom>
              <a:noFill/>
              <a:ln w="9525">
                <a:noFill/>
                <a:miter lim="800000"/>
                <a:headEnd/>
                <a:tailEnd/>
              </a:ln>
            </p:spPr>
            <p:txBody>
              <a:bodyPr anchor="ctr"/>
              <a:lstStyle/>
              <a:p>
                <a:pPr algn="ctr"/>
                <a:r>
                  <a:rPr lang="en-US" sz="800">
                    <a:latin typeface="Candara" pitchFamily="34" charset="0"/>
                  </a:rPr>
                  <a:t>2</a:t>
                </a:r>
              </a:p>
            </p:txBody>
          </p:sp>
          <p:sp>
            <p:nvSpPr>
              <p:cNvPr id="88181" name="TextBox 231"/>
              <p:cNvSpPr txBox="1">
                <a:spLocks noChangeArrowheads="1"/>
              </p:cNvSpPr>
              <p:nvPr/>
            </p:nvSpPr>
            <p:spPr bwMode="auto">
              <a:xfrm>
                <a:off x="1967156" y="4633252"/>
                <a:ext cx="666711" cy="359298"/>
              </a:xfrm>
              <a:prstGeom prst="rect">
                <a:avLst/>
              </a:prstGeom>
              <a:noFill/>
              <a:ln w="9525">
                <a:noFill/>
                <a:miter lim="800000"/>
                <a:headEnd/>
                <a:tailEnd/>
              </a:ln>
            </p:spPr>
            <p:txBody>
              <a:bodyPr anchor="ctr"/>
              <a:lstStyle/>
              <a:p>
                <a:pPr algn="ctr"/>
                <a:r>
                  <a:rPr lang="en-US" sz="800">
                    <a:latin typeface="Candara" pitchFamily="34" charset="0"/>
                  </a:rPr>
                  <a:t>1</a:t>
                </a:r>
              </a:p>
            </p:txBody>
          </p:sp>
          <p:sp>
            <p:nvSpPr>
              <p:cNvPr id="88182" name="TextBox 232"/>
              <p:cNvSpPr txBox="1">
                <a:spLocks noChangeArrowheads="1"/>
              </p:cNvSpPr>
              <p:nvPr/>
            </p:nvSpPr>
            <p:spPr bwMode="auto">
              <a:xfrm>
                <a:off x="3279218" y="4633252"/>
                <a:ext cx="666711" cy="359298"/>
              </a:xfrm>
              <a:prstGeom prst="rect">
                <a:avLst/>
              </a:prstGeom>
              <a:noFill/>
              <a:ln w="9525">
                <a:noFill/>
                <a:miter lim="800000"/>
                <a:headEnd/>
                <a:tailEnd/>
              </a:ln>
            </p:spPr>
            <p:txBody>
              <a:bodyPr anchor="ctr"/>
              <a:lstStyle/>
              <a:p>
                <a:pPr algn="ctr"/>
                <a:r>
                  <a:rPr lang="en-US" sz="800">
                    <a:latin typeface="Candara" pitchFamily="34" charset="0"/>
                  </a:rPr>
                  <a:t>3</a:t>
                </a:r>
              </a:p>
            </p:txBody>
          </p:sp>
          <p:sp>
            <p:nvSpPr>
              <p:cNvPr id="88183" name="TextBox 233"/>
              <p:cNvSpPr txBox="1">
                <a:spLocks noChangeArrowheads="1"/>
              </p:cNvSpPr>
              <p:nvPr/>
            </p:nvSpPr>
            <p:spPr bwMode="auto">
              <a:xfrm>
                <a:off x="3922850" y="4633252"/>
                <a:ext cx="666711" cy="359298"/>
              </a:xfrm>
              <a:prstGeom prst="rect">
                <a:avLst/>
              </a:prstGeom>
              <a:noFill/>
              <a:ln w="9525">
                <a:noFill/>
                <a:miter lim="800000"/>
                <a:headEnd/>
                <a:tailEnd/>
              </a:ln>
            </p:spPr>
            <p:txBody>
              <a:bodyPr anchor="ctr"/>
              <a:lstStyle/>
              <a:p>
                <a:pPr algn="ctr"/>
                <a:r>
                  <a:rPr lang="en-US" sz="800">
                    <a:latin typeface="Candara" pitchFamily="34" charset="0"/>
                  </a:rPr>
                  <a:t>4</a:t>
                </a:r>
              </a:p>
            </p:txBody>
          </p:sp>
        </p:grpSp>
        <p:sp>
          <p:nvSpPr>
            <p:cNvPr id="147" name="Rectangle 146"/>
            <p:cNvSpPr/>
            <p:nvPr/>
          </p:nvSpPr>
          <p:spPr>
            <a:xfrm>
              <a:off x="4455415" y="1046762"/>
              <a:ext cx="197131" cy="197122"/>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endParaRPr lang="en-US" sz="800" i="1" dirty="0">
                <a:solidFill>
                  <a:schemeClr val="tx1"/>
                </a:solidFill>
                <a:latin typeface="Times New Roman"/>
                <a:cs typeface="Times New Roman"/>
              </a:endParaRPr>
            </a:p>
          </p:txBody>
        </p:sp>
        <p:cxnSp>
          <p:nvCxnSpPr>
            <p:cNvPr id="148" name="Curved Connector 147"/>
            <p:cNvCxnSpPr>
              <a:stCxn id="147" idx="1"/>
              <a:endCxn id="208" idx="0"/>
            </p:cNvCxnSpPr>
            <p:nvPr/>
          </p:nvCxnSpPr>
          <p:spPr>
            <a:xfrm rot="10800000" flipV="1">
              <a:off x="4330677" y="1145430"/>
              <a:ext cx="123731" cy="268022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49" name="Curved Connector 148"/>
            <p:cNvCxnSpPr>
              <a:stCxn id="147" idx="1"/>
              <a:endCxn id="222" idx="0"/>
            </p:cNvCxnSpPr>
            <p:nvPr/>
          </p:nvCxnSpPr>
          <p:spPr>
            <a:xfrm rot="10800000" flipV="1">
              <a:off x="3936855" y="1145430"/>
              <a:ext cx="517552" cy="350247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nvGrpSpPr>
            <p:cNvPr id="88099" name="Group 149"/>
            <p:cNvGrpSpPr>
              <a:grpSpLocks/>
            </p:cNvGrpSpPr>
            <p:nvPr/>
          </p:nvGrpSpPr>
          <p:grpSpPr bwMode="auto">
            <a:xfrm>
              <a:off x="66647" y="5517336"/>
              <a:ext cx="8961700" cy="593466"/>
              <a:chOff x="-1589083" y="5508719"/>
              <a:chExt cx="8961687" cy="593467"/>
            </a:xfrm>
          </p:grpSpPr>
          <p:sp>
            <p:nvSpPr>
              <p:cNvPr id="88174" name="TextBox 224"/>
              <p:cNvSpPr txBox="1">
                <a:spLocks noChangeArrowheads="1"/>
              </p:cNvSpPr>
              <p:nvPr/>
            </p:nvSpPr>
            <p:spPr bwMode="auto">
              <a:xfrm>
                <a:off x="135032" y="5513172"/>
                <a:ext cx="2162351" cy="583933"/>
              </a:xfrm>
              <a:prstGeom prst="rect">
                <a:avLst/>
              </a:prstGeom>
              <a:noFill/>
              <a:ln w="9525">
                <a:noFill/>
                <a:miter lim="800000"/>
                <a:headEnd/>
                <a:tailEnd/>
              </a:ln>
            </p:spPr>
            <p:txBody>
              <a:bodyPr anchor="ctr"/>
              <a:lstStyle/>
              <a:p>
                <a:pPr algn="ctr"/>
                <a:r>
                  <a:rPr lang="en-US" sz="800">
                    <a:latin typeface="Candara" pitchFamily="34" charset="0"/>
                  </a:rPr>
                  <a:t>The</a:t>
                </a:r>
              </a:p>
            </p:txBody>
          </p:sp>
          <p:sp>
            <p:nvSpPr>
              <p:cNvPr id="88175" name="TextBox 225"/>
              <p:cNvSpPr txBox="1">
                <a:spLocks noChangeArrowheads="1"/>
              </p:cNvSpPr>
              <p:nvPr/>
            </p:nvSpPr>
            <p:spPr bwMode="auto">
              <a:xfrm>
                <a:off x="3361290" y="5509631"/>
                <a:ext cx="2358411" cy="583933"/>
              </a:xfrm>
              <a:prstGeom prst="rect">
                <a:avLst/>
              </a:prstGeom>
              <a:noFill/>
              <a:ln w="9525">
                <a:noFill/>
                <a:miter lim="800000"/>
                <a:headEnd/>
                <a:tailEnd/>
              </a:ln>
            </p:spPr>
            <p:txBody>
              <a:bodyPr anchor="ctr"/>
              <a:lstStyle/>
              <a:p>
                <a:pPr algn="ctr"/>
                <a:r>
                  <a:rPr lang="en-US" sz="800">
                    <a:latin typeface="Candara" pitchFamily="34" charset="0"/>
                  </a:rPr>
                  <a:t>made</a:t>
                </a:r>
              </a:p>
            </p:txBody>
          </p:sp>
          <p:sp>
            <p:nvSpPr>
              <p:cNvPr id="88176" name="TextBox 226"/>
              <p:cNvSpPr txBox="1">
                <a:spLocks noChangeArrowheads="1"/>
              </p:cNvSpPr>
              <p:nvPr/>
            </p:nvSpPr>
            <p:spPr bwMode="auto">
              <a:xfrm>
                <a:off x="1696497" y="5513007"/>
                <a:ext cx="2358411" cy="583933"/>
              </a:xfrm>
              <a:prstGeom prst="rect">
                <a:avLst/>
              </a:prstGeom>
              <a:noFill/>
              <a:ln w="9525">
                <a:noFill/>
                <a:miter lim="800000"/>
                <a:headEnd/>
                <a:tailEnd/>
              </a:ln>
            </p:spPr>
            <p:txBody>
              <a:bodyPr anchor="ctr"/>
              <a:lstStyle/>
              <a:p>
                <a:pPr algn="ctr"/>
                <a:r>
                  <a:rPr lang="en-US" sz="800">
                    <a:latin typeface="Candara" pitchFamily="34" charset="0"/>
                  </a:rPr>
                  <a:t>barista</a:t>
                </a:r>
              </a:p>
            </p:txBody>
          </p:sp>
          <p:sp>
            <p:nvSpPr>
              <p:cNvPr id="88177" name="TextBox 227"/>
              <p:cNvSpPr txBox="1">
                <a:spLocks noChangeArrowheads="1"/>
              </p:cNvSpPr>
              <p:nvPr/>
            </p:nvSpPr>
            <p:spPr bwMode="auto">
              <a:xfrm>
                <a:off x="5014193" y="5518253"/>
                <a:ext cx="2358411" cy="583933"/>
              </a:xfrm>
              <a:prstGeom prst="rect">
                <a:avLst/>
              </a:prstGeom>
              <a:noFill/>
              <a:ln w="9525">
                <a:noFill/>
                <a:miter lim="800000"/>
                <a:headEnd/>
                <a:tailEnd/>
              </a:ln>
            </p:spPr>
            <p:txBody>
              <a:bodyPr anchor="ctr"/>
              <a:lstStyle/>
              <a:p>
                <a:pPr algn="ctr"/>
                <a:r>
                  <a:rPr lang="en-US" sz="800">
                    <a:latin typeface="Candara" pitchFamily="34" charset="0"/>
                  </a:rPr>
                  <a:t>coffee</a:t>
                </a:r>
              </a:p>
            </p:txBody>
          </p:sp>
          <p:sp>
            <p:nvSpPr>
              <p:cNvPr id="88178" name="TextBox 228"/>
              <p:cNvSpPr txBox="1">
                <a:spLocks noChangeArrowheads="1"/>
              </p:cNvSpPr>
              <p:nvPr/>
            </p:nvSpPr>
            <p:spPr bwMode="auto">
              <a:xfrm>
                <a:off x="-1589083" y="5508719"/>
                <a:ext cx="2358411" cy="583933"/>
              </a:xfrm>
              <a:prstGeom prst="rect">
                <a:avLst/>
              </a:prstGeom>
              <a:noFill/>
              <a:ln w="9525">
                <a:noFill/>
                <a:miter lim="800000"/>
                <a:headEnd/>
                <a:tailEnd/>
              </a:ln>
            </p:spPr>
            <p:txBody>
              <a:bodyPr anchor="ctr"/>
              <a:lstStyle/>
              <a:p>
                <a:pPr algn="ctr"/>
                <a:r>
                  <a:rPr lang="en-US" sz="800">
                    <a:latin typeface="Candara" pitchFamily="34" charset="0"/>
                  </a:rPr>
                  <a:t>&lt;WALL&gt;</a:t>
                </a:r>
              </a:p>
            </p:txBody>
          </p:sp>
        </p:grpSp>
        <p:cxnSp>
          <p:nvCxnSpPr>
            <p:cNvPr id="151" name="Curved Connector 150"/>
            <p:cNvCxnSpPr>
              <a:stCxn id="147" idx="3"/>
              <a:endCxn id="200" idx="0"/>
            </p:cNvCxnSpPr>
            <p:nvPr/>
          </p:nvCxnSpPr>
          <p:spPr>
            <a:xfrm>
              <a:off x="4651742" y="1145430"/>
              <a:ext cx="2158518" cy="3502477"/>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52" name="Curved Connector 151"/>
            <p:cNvCxnSpPr>
              <a:stCxn id="147" idx="3"/>
              <a:endCxn id="192" idx="0"/>
            </p:cNvCxnSpPr>
            <p:nvPr/>
          </p:nvCxnSpPr>
          <p:spPr>
            <a:xfrm>
              <a:off x="4651742" y="1145430"/>
              <a:ext cx="1327925" cy="2669731"/>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53" name="Curved Connector 152"/>
            <p:cNvCxnSpPr>
              <a:stCxn id="147" idx="3"/>
              <a:endCxn id="184" idx="0"/>
            </p:cNvCxnSpPr>
            <p:nvPr/>
          </p:nvCxnSpPr>
          <p:spPr>
            <a:xfrm>
              <a:off x="4651742" y="1145430"/>
              <a:ext cx="492792" cy="1838479"/>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cxnSp>
          <p:nvCxnSpPr>
            <p:cNvPr id="154" name="Curved Connector 153"/>
            <p:cNvCxnSpPr>
              <a:stCxn id="147" idx="3"/>
              <a:endCxn id="216" idx="0"/>
            </p:cNvCxnSpPr>
            <p:nvPr/>
          </p:nvCxnSpPr>
          <p:spPr>
            <a:xfrm>
              <a:off x="4651742" y="1145430"/>
              <a:ext cx="488696" cy="3491866"/>
            </a:xfrm>
            <a:prstGeom prst="curvedConnector2">
              <a:avLst/>
            </a:prstGeom>
            <a:ln w="19050" cmpd="sng">
              <a:gradFill flip="none" rotWithShape="1">
                <a:gsLst>
                  <a:gs pos="0">
                    <a:schemeClr val="tx1"/>
                  </a:gs>
                  <a:gs pos="100000">
                    <a:schemeClr val="accent1"/>
                  </a:gs>
                </a:gsLst>
                <a:lin ang="0" scaled="1"/>
                <a:tileRect/>
              </a:gradFill>
            </a:ln>
            <a:effectLst/>
          </p:spPr>
          <p:style>
            <a:lnRef idx="2">
              <a:schemeClr val="accent1"/>
            </a:lnRef>
            <a:fillRef idx="0">
              <a:schemeClr val="accent1"/>
            </a:fillRef>
            <a:effectRef idx="1">
              <a:schemeClr val="accent1"/>
            </a:effectRef>
            <a:fontRef idx="minor">
              <a:schemeClr val="tx1"/>
            </a:fontRef>
          </p:style>
        </p:cxnSp>
        <p:grpSp>
          <p:nvGrpSpPr>
            <p:cNvPr id="88104" name="Group 154"/>
            <p:cNvGrpSpPr>
              <a:grpSpLocks/>
            </p:cNvGrpSpPr>
            <p:nvPr/>
          </p:nvGrpSpPr>
          <p:grpSpPr bwMode="auto">
            <a:xfrm>
              <a:off x="3329692" y="4644240"/>
              <a:ext cx="762586" cy="933736"/>
              <a:chOff x="1669023" y="4641328"/>
              <a:chExt cx="762585" cy="933736"/>
            </a:xfrm>
          </p:grpSpPr>
          <p:cxnSp>
            <p:nvCxnSpPr>
              <p:cNvPr id="217" name="Straight Connector 216"/>
              <p:cNvCxnSpPr/>
              <p:nvPr/>
            </p:nvCxnSpPr>
            <p:spPr>
              <a:xfrm>
                <a:off x="2271895" y="4955915"/>
                <a:ext cx="0" cy="309509"/>
              </a:xfrm>
              <a:prstGeom prst="line">
                <a:avLst/>
              </a:prstGeom>
              <a:ln w="28575" cmpd="sng">
                <a:gradFill flip="none" rotWithShape="1">
                  <a:gsLst>
                    <a:gs pos="0">
                      <a:schemeClr val="accent1">
                        <a:lumMod val="75000"/>
                      </a:schemeClr>
                    </a:gs>
                    <a:gs pos="100000">
                      <a:schemeClr val="accent3">
                        <a:lumMod val="75000"/>
                      </a:schemeClr>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218" name="Rectangle 217"/>
              <p:cNvSpPr/>
              <p:nvPr/>
            </p:nvSpPr>
            <p:spPr>
              <a:xfrm>
                <a:off x="2218914" y="5051134"/>
                <a:ext cx="114128" cy="114123"/>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endParaRPr lang="en-US" sz="800" i="1" dirty="0">
                  <a:solidFill>
                    <a:schemeClr val="tx1"/>
                  </a:solidFill>
                  <a:latin typeface="Times New Roman"/>
                  <a:cs typeface="Times New Roman"/>
                </a:endParaRPr>
              </a:p>
            </p:txBody>
          </p:sp>
          <p:cxnSp>
            <p:nvCxnSpPr>
              <p:cNvPr id="219" name="Straight Connector 218"/>
              <p:cNvCxnSpPr/>
              <p:nvPr/>
            </p:nvCxnSpPr>
            <p:spPr>
              <a:xfrm>
                <a:off x="1813720" y="4952067"/>
                <a:ext cx="0" cy="309509"/>
              </a:xfrm>
              <a:prstGeom prst="line">
                <a:avLst/>
              </a:prstGeom>
              <a:ln w="28575" cmpd="sng">
                <a:gradFill flip="none" rotWithShape="1">
                  <a:gsLst>
                    <a:gs pos="0">
                      <a:schemeClr val="accent1">
                        <a:lumMod val="75000"/>
                      </a:schemeClr>
                    </a:gs>
                    <a:gs pos="100000">
                      <a:schemeClr val="accent3">
                        <a:lumMod val="75000"/>
                      </a:schemeClr>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220" name="Rectangle 219"/>
              <p:cNvSpPr/>
              <p:nvPr/>
            </p:nvSpPr>
            <p:spPr>
              <a:xfrm>
                <a:off x="1767588" y="5053727"/>
                <a:ext cx="114128" cy="114123"/>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221" name="Oval 220"/>
              <p:cNvSpPr/>
              <p:nvPr/>
            </p:nvSpPr>
            <p:spPr>
              <a:xfrm>
                <a:off x="2120349" y="5263819"/>
                <a:ext cx="311259" cy="311245"/>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R</a:t>
                </a:r>
                <a:r>
                  <a:rPr lang="en-US" sz="800" i="1" baseline="-25000" dirty="0">
                    <a:solidFill>
                      <a:schemeClr val="tx1"/>
                    </a:solidFill>
                    <a:latin typeface="Times New Roman"/>
                    <a:cs typeface="Times New Roman"/>
                  </a:rPr>
                  <a:t>2,1</a:t>
                </a:r>
                <a:endParaRPr lang="en-US" sz="800" i="1" dirty="0">
                  <a:solidFill>
                    <a:schemeClr val="tx1"/>
                  </a:solidFill>
                  <a:latin typeface="Times New Roman"/>
                  <a:cs typeface="Times New Roman"/>
                </a:endParaRPr>
              </a:p>
            </p:txBody>
          </p:sp>
          <p:sp>
            <p:nvSpPr>
              <p:cNvPr id="222" name="Oval 221"/>
              <p:cNvSpPr/>
              <p:nvPr/>
            </p:nvSpPr>
            <p:spPr>
              <a:xfrm>
                <a:off x="2120349" y="4643921"/>
                <a:ext cx="311259" cy="311245"/>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L</a:t>
                </a:r>
                <a:r>
                  <a:rPr lang="en-US" sz="800" i="1" baseline="-25000" dirty="0">
                    <a:solidFill>
                      <a:schemeClr val="tx1"/>
                    </a:solidFill>
                    <a:latin typeface="Times New Roman"/>
                    <a:cs typeface="Times New Roman"/>
                  </a:rPr>
                  <a:t>2,1</a:t>
                </a:r>
                <a:endParaRPr lang="en-US" sz="800" i="1" dirty="0">
                  <a:solidFill>
                    <a:schemeClr val="tx1"/>
                  </a:solidFill>
                  <a:latin typeface="Times New Roman"/>
                  <a:cs typeface="Times New Roman"/>
                </a:endParaRPr>
              </a:p>
            </p:txBody>
          </p:sp>
          <p:sp>
            <p:nvSpPr>
              <p:cNvPr id="223" name="Oval 222"/>
              <p:cNvSpPr/>
              <p:nvPr/>
            </p:nvSpPr>
            <p:spPr>
              <a:xfrm>
                <a:off x="1669023" y="5261224"/>
                <a:ext cx="311259" cy="311245"/>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R</a:t>
                </a:r>
                <a:r>
                  <a:rPr lang="en-US" sz="800" i="1" baseline="-25000" dirty="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sp>
            <p:nvSpPr>
              <p:cNvPr id="224" name="Oval 223"/>
              <p:cNvSpPr/>
              <p:nvPr/>
            </p:nvSpPr>
            <p:spPr>
              <a:xfrm>
                <a:off x="1669023" y="4641328"/>
                <a:ext cx="311259" cy="311245"/>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L</a:t>
                </a:r>
                <a:r>
                  <a:rPr lang="en-US" sz="800" i="1" baseline="-25000" dirty="0">
                    <a:solidFill>
                      <a:schemeClr val="tx1"/>
                    </a:solidFill>
                    <a:latin typeface="Times New Roman"/>
                    <a:cs typeface="Times New Roman"/>
                  </a:rPr>
                  <a:t>1,2</a:t>
                </a:r>
                <a:endParaRPr lang="en-US" sz="800" i="1" dirty="0">
                  <a:solidFill>
                    <a:schemeClr val="tx1"/>
                  </a:solidFill>
                  <a:latin typeface="Times New Roman"/>
                  <a:cs typeface="Times New Roman"/>
                </a:endParaRPr>
              </a:p>
            </p:txBody>
          </p:sp>
        </p:grpSp>
        <p:grpSp>
          <p:nvGrpSpPr>
            <p:cNvPr id="88105" name="Group 155"/>
            <p:cNvGrpSpPr>
              <a:grpSpLocks/>
            </p:cNvGrpSpPr>
            <p:nvPr/>
          </p:nvGrpSpPr>
          <p:grpSpPr bwMode="auto">
            <a:xfrm>
              <a:off x="4984557" y="4636457"/>
              <a:ext cx="762586" cy="936331"/>
              <a:chOff x="1668921" y="4640308"/>
              <a:chExt cx="762585" cy="936331"/>
            </a:xfrm>
          </p:grpSpPr>
          <p:cxnSp>
            <p:nvCxnSpPr>
              <p:cNvPr id="209" name="Straight Connector 208"/>
              <p:cNvCxnSpPr/>
              <p:nvPr/>
            </p:nvCxnSpPr>
            <p:spPr>
              <a:xfrm>
                <a:off x="2270340" y="4955914"/>
                <a:ext cx="0" cy="309509"/>
              </a:xfrm>
              <a:prstGeom prst="line">
                <a:avLst/>
              </a:prstGeom>
              <a:ln w="28575" cmpd="sng">
                <a:gradFill flip="none" rotWithShape="1">
                  <a:gsLst>
                    <a:gs pos="0">
                      <a:schemeClr val="accent1">
                        <a:lumMod val="75000"/>
                      </a:schemeClr>
                    </a:gs>
                    <a:gs pos="100000">
                      <a:schemeClr val="accent3">
                        <a:lumMod val="75000"/>
                      </a:schemeClr>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210" name="Rectangle 209"/>
              <p:cNvSpPr/>
              <p:nvPr/>
            </p:nvSpPr>
            <p:spPr>
              <a:xfrm>
                <a:off x="2218813" y="5052709"/>
                <a:ext cx="114128" cy="114123"/>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endParaRPr lang="en-US" sz="800" i="1" dirty="0">
                  <a:solidFill>
                    <a:schemeClr val="tx1"/>
                  </a:solidFill>
                  <a:latin typeface="Times New Roman"/>
                  <a:cs typeface="Times New Roman"/>
                </a:endParaRPr>
              </a:p>
            </p:txBody>
          </p:sp>
          <p:cxnSp>
            <p:nvCxnSpPr>
              <p:cNvPr id="211" name="Straight Connector 210"/>
              <p:cNvCxnSpPr/>
              <p:nvPr/>
            </p:nvCxnSpPr>
            <p:spPr>
              <a:xfrm>
                <a:off x="1822126" y="4952067"/>
                <a:ext cx="0" cy="309509"/>
              </a:xfrm>
              <a:prstGeom prst="line">
                <a:avLst/>
              </a:prstGeom>
              <a:ln w="28575" cmpd="sng">
                <a:gradFill flip="none" rotWithShape="1">
                  <a:gsLst>
                    <a:gs pos="0">
                      <a:schemeClr val="accent1">
                        <a:lumMod val="75000"/>
                      </a:schemeClr>
                    </a:gs>
                    <a:gs pos="100000">
                      <a:schemeClr val="accent3">
                        <a:lumMod val="75000"/>
                      </a:schemeClr>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212" name="Rectangle 211"/>
              <p:cNvSpPr/>
              <p:nvPr/>
            </p:nvSpPr>
            <p:spPr>
              <a:xfrm>
                <a:off x="1767487" y="5052709"/>
                <a:ext cx="114128" cy="114123"/>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213" name="Oval 212"/>
              <p:cNvSpPr/>
              <p:nvPr/>
            </p:nvSpPr>
            <p:spPr>
              <a:xfrm>
                <a:off x="2120247" y="5265394"/>
                <a:ext cx="311259" cy="311245"/>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R</a:t>
                </a:r>
                <a:r>
                  <a:rPr lang="en-US" sz="800" i="1" baseline="-25000" dirty="0">
                    <a:solidFill>
                      <a:schemeClr val="tx1"/>
                    </a:solidFill>
                    <a:latin typeface="Times New Roman"/>
                    <a:cs typeface="Times New Roman"/>
                  </a:rPr>
                  <a:t>3,2</a:t>
                </a:r>
                <a:endParaRPr lang="en-US" sz="800" i="1" dirty="0">
                  <a:solidFill>
                    <a:schemeClr val="tx1"/>
                  </a:solidFill>
                  <a:latin typeface="Times New Roman"/>
                  <a:cs typeface="Times New Roman"/>
                </a:endParaRPr>
              </a:p>
            </p:txBody>
          </p:sp>
          <p:sp>
            <p:nvSpPr>
              <p:cNvPr id="214" name="Oval 213"/>
              <p:cNvSpPr/>
              <p:nvPr/>
            </p:nvSpPr>
            <p:spPr>
              <a:xfrm>
                <a:off x="2120247" y="4642903"/>
                <a:ext cx="311259" cy="313838"/>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L</a:t>
                </a:r>
                <a:r>
                  <a:rPr lang="en-US" sz="800" i="1" baseline="-25000" dirty="0">
                    <a:solidFill>
                      <a:schemeClr val="tx1"/>
                    </a:solidFill>
                    <a:latin typeface="Times New Roman"/>
                    <a:cs typeface="Times New Roman"/>
                  </a:rPr>
                  <a:t>3,2</a:t>
                </a:r>
                <a:endParaRPr lang="en-US" sz="800" i="1" dirty="0">
                  <a:solidFill>
                    <a:schemeClr val="tx1"/>
                  </a:solidFill>
                  <a:latin typeface="Times New Roman"/>
                  <a:cs typeface="Times New Roman"/>
                </a:endParaRPr>
              </a:p>
            </p:txBody>
          </p:sp>
          <p:sp>
            <p:nvSpPr>
              <p:cNvPr id="215" name="Oval 214"/>
              <p:cNvSpPr/>
              <p:nvPr/>
            </p:nvSpPr>
            <p:spPr>
              <a:xfrm>
                <a:off x="1668921" y="5260206"/>
                <a:ext cx="311259" cy="313838"/>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R</a:t>
                </a:r>
                <a:r>
                  <a:rPr lang="en-US" sz="800" i="1" baseline="-25000" dirty="0">
                    <a:solidFill>
                      <a:schemeClr val="tx1"/>
                    </a:solidFill>
                    <a:latin typeface="Times New Roman"/>
                    <a:cs typeface="Times New Roman"/>
                  </a:rPr>
                  <a:t>2,3</a:t>
                </a:r>
                <a:endParaRPr lang="en-US" sz="800" i="1" dirty="0">
                  <a:solidFill>
                    <a:schemeClr val="tx1"/>
                  </a:solidFill>
                  <a:latin typeface="Times New Roman"/>
                  <a:cs typeface="Times New Roman"/>
                </a:endParaRPr>
              </a:p>
            </p:txBody>
          </p:sp>
          <p:sp>
            <p:nvSpPr>
              <p:cNvPr id="216" name="Oval 215"/>
              <p:cNvSpPr/>
              <p:nvPr/>
            </p:nvSpPr>
            <p:spPr>
              <a:xfrm>
                <a:off x="1668921" y="4640308"/>
                <a:ext cx="311259" cy="311245"/>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L</a:t>
                </a:r>
                <a:r>
                  <a:rPr lang="en-US" sz="800" i="1" baseline="-25000" dirty="0">
                    <a:solidFill>
                      <a:schemeClr val="tx1"/>
                    </a:solidFill>
                    <a:latin typeface="Times New Roman"/>
                    <a:cs typeface="Times New Roman"/>
                  </a:rPr>
                  <a:t>2,3</a:t>
                </a:r>
                <a:endParaRPr lang="en-US" sz="800" i="1" dirty="0">
                  <a:solidFill>
                    <a:schemeClr val="tx1"/>
                  </a:solidFill>
                  <a:latin typeface="Times New Roman"/>
                  <a:cs typeface="Times New Roman"/>
                </a:endParaRPr>
              </a:p>
            </p:txBody>
          </p:sp>
        </p:grpSp>
        <p:grpSp>
          <p:nvGrpSpPr>
            <p:cNvPr id="88106" name="Group 156"/>
            <p:cNvGrpSpPr>
              <a:grpSpLocks/>
            </p:cNvGrpSpPr>
            <p:nvPr/>
          </p:nvGrpSpPr>
          <p:grpSpPr bwMode="auto">
            <a:xfrm>
              <a:off x="4175281" y="3824627"/>
              <a:ext cx="762586" cy="936329"/>
              <a:chOff x="1669408" y="4640117"/>
              <a:chExt cx="762585" cy="936329"/>
            </a:xfrm>
          </p:grpSpPr>
          <p:cxnSp>
            <p:nvCxnSpPr>
              <p:cNvPr id="201" name="Straight Connector 200"/>
              <p:cNvCxnSpPr/>
              <p:nvPr/>
            </p:nvCxnSpPr>
            <p:spPr>
              <a:xfrm>
                <a:off x="2273317" y="4955914"/>
                <a:ext cx="0" cy="309509"/>
              </a:xfrm>
              <a:prstGeom prst="line">
                <a:avLst/>
              </a:prstGeom>
              <a:ln w="28575" cmpd="sng">
                <a:gradFill flip="none" rotWithShape="1">
                  <a:gsLst>
                    <a:gs pos="0">
                      <a:schemeClr val="accent1">
                        <a:lumMod val="75000"/>
                      </a:schemeClr>
                    </a:gs>
                    <a:gs pos="100000">
                      <a:schemeClr val="accent3">
                        <a:lumMod val="75000"/>
                      </a:schemeClr>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202" name="Rectangle 201"/>
              <p:cNvSpPr/>
              <p:nvPr/>
            </p:nvSpPr>
            <p:spPr>
              <a:xfrm>
                <a:off x="2219300" y="5052516"/>
                <a:ext cx="114128" cy="114123"/>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endParaRPr lang="en-US" sz="800" i="1" dirty="0">
                  <a:solidFill>
                    <a:schemeClr val="tx1"/>
                  </a:solidFill>
                  <a:latin typeface="Times New Roman"/>
                  <a:cs typeface="Times New Roman"/>
                </a:endParaRPr>
              </a:p>
            </p:txBody>
          </p:sp>
          <p:cxnSp>
            <p:nvCxnSpPr>
              <p:cNvPr id="203" name="Straight Connector 202"/>
              <p:cNvCxnSpPr/>
              <p:nvPr/>
            </p:nvCxnSpPr>
            <p:spPr>
              <a:xfrm>
                <a:off x="1815143" y="4952067"/>
                <a:ext cx="0" cy="309509"/>
              </a:xfrm>
              <a:prstGeom prst="line">
                <a:avLst/>
              </a:prstGeom>
              <a:ln w="28575" cmpd="sng">
                <a:gradFill flip="none" rotWithShape="1">
                  <a:gsLst>
                    <a:gs pos="0">
                      <a:schemeClr val="accent1">
                        <a:lumMod val="75000"/>
                      </a:schemeClr>
                    </a:gs>
                    <a:gs pos="100000">
                      <a:schemeClr val="accent3">
                        <a:lumMod val="75000"/>
                      </a:schemeClr>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204" name="Rectangle 203"/>
              <p:cNvSpPr/>
              <p:nvPr/>
            </p:nvSpPr>
            <p:spPr>
              <a:xfrm>
                <a:off x="1767974" y="5052516"/>
                <a:ext cx="114128" cy="114123"/>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205" name="Oval 204"/>
              <p:cNvSpPr/>
              <p:nvPr/>
            </p:nvSpPr>
            <p:spPr>
              <a:xfrm>
                <a:off x="2120734" y="5265201"/>
                <a:ext cx="311259" cy="311245"/>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R</a:t>
                </a:r>
                <a:r>
                  <a:rPr lang="en-US" sz="800" i="1" baseline="-25000" dirty="0">
                    <a:solidFill>
                      <a:schemeClr val="tx1"/>
                    </a:solidFill>
                    <a:latin typeface="Times New Roman"/>
                    <a:cs typeface="Times New Roman"/>
                  </a:rPr>
                  <a:t>3,1</a:t>
                </a:r>
                <a:endParaRPr lang="en-US" sz="800" i="1" dirty="0">
                  <a:solidFill>
                    <a:schemeClr val="tx1"/>
                  </a:solidFill>
                  <a:latin typeface="Times New Roman"/>
                  <a:cs typeface="Times New Roman"/>
                </a:endParaRPr>
              </a:p>
            </p:txBody>
          </p:sp>
          <p:sp>
            <p:nvSpPr>
              <p:cNvPr id="206" name="Oval 205"/>
              <p:cNvSpPr/>
              <p:nvPr/>
            </p:nvSpPr>
            <p:spPr>
              <a:xfrm>
                <a:off x="2120734" y="4642710"/>
                <a:ext cx="311259" cy="313840"/>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L</a:t>
                </a:r>
                <a:r>
                  <a:rPr lang="en-US" sz="800" i="1" baseline="-25000" dirty="0">
                    <a:solidFill>
                      <a:schemeClr val="tx1"/>
                    </a:solidFill>
                    <a:latin typeface="Times New Roman"/>
                    <a:cs typeface="Times New Roman"/>
                  </a:rPr>
                  <a:t>3,1</a:t>
                </a:r>
                <a:endParaRPr lang="en-US" sz="800" i="1" dirty="0">
                  <a:solidFill>
                    <a:schemeClr val="tx1"/>
                  </a:solidFill>
                  <a:latin typeface="Times New Roman"/>
                  <a:cs typeface="Times New Roman"/>
                </a:endParaRPr>
              </a:p>
            </p:txBody>
          </p:sp>
          <p:sp>
            <p:nvSpPr>
              <p:cNvPr id="207" name="Oval 206"/>
              <p:cNvSpPr/>
              <p:nvPr/>
            </p:nvSpPr>
            <p:spPr>
              <a:xfrm>
                <a:off x="1669408" y="5260013"/>
                <a:ext cx="311259" cy="313840"/>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R</a:t>
                </a:r>
                <a:r>
                  <a:rPr lang="en-US" sz="800" i="1" baseline="-25000" dirty="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sp>
            <p:nvSpPr>
              <p:cNvPr id="208" name="Oval 207"/>
              <p:cNvSpPr/>
              <p:nvPr/>
            </p:nvSpPr>
            <p:spPr>
              <a:xfrm>
                <a:off x="1669408" y="4640117"/>
                <a:ext cx="311259" cy="311245"/>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L</a:t>
                </a:r>
                <a:r>
                  <a:rPr lang="en-US" sz="800" i="1" baseline="-25000" dirty="0">
                    <a:solidFill>
                      <a:schemeClr val="tx1"/>
                    </a:solidFill>
                    <a:latin typeface="Times New Roman"/>
                    <a:cs typeface="Times New Roman"/>
                  </a:rPr>
                  <a:t>1,3</a:t>
                </a:r>
                <a:endParaRPr lang="en-US" sz="800" i="1" dirty="0">
                  <a:solidFill>
                    <a:schemeClr val="tx1"/>
                  </a:solidFill>
                  <a:latin typeface="Times New Roman"/>
                  <a:cs typeface="Times New Roman"/>
                </a:endParaRPr>
              </a:p>
            </p:txBody>
          </p:sp>
        </p:grpSp>
        <p:grpSp>
          <p:nvGrpSpPr>
            <p:cNvPr id="88107" name="Group 157"/>
            <p:cNvGrpSpPr>
              <a:grpSpLocks/>
            </p:cNvGrpSpPr>
            <p:nvPr/>
          </p:nvGrpSpPr>
          <p:grpSpPr bwMode="auto">
            <a:xfrm>
              <a:off x="6654988" y="4646832"/>
              <a:ext cx="762586" cy="936330"/>
              <a:chOff x="1669531" y="4640073"/>
              <a:chExt cx="762585" cy="936330"/>
            </a:xfrm>
          </p:grpSpPr>
          <p:cxnSp>
            <p:nvCxnSpPr>
              <p:cNvPr id="193" name="Straight Connector 192"/>
              <p:cNvCxnSpPr/>
              <p:nvPr/>
            </p:nvCxnSpPr>
            <p:spPr>
              <a:xfrm>
                <a:off x="2273854" y="4955914"/>
                <a:ext cx="0" cy="309508"/>
              </a:xfrm>
              <a:prstGeom prst="line">
                <a:avLst/>
              </a:prstGeom>
              <a:ln w="28575" cmpd="sng">
                <a:gradFill flip="none" rotWithShape="1">
                  <a:gsLst>
                    <a:gs pos="0">
                      <a:schemeClr val="accent1">
                        <a:lumMod val="75000"/>
                      </a:schemeClr>
                    </a:gs>
                    <a:gs pos="100000">
                      <a:schemeClr val="accent3">
                        <a:lumMod val="75000"/>
                      </a:schemeClr>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194" name="Rectangle 193"/>
              <p:cNvSpPr/>
              <p:nvPr/>
            </p:nvSpPr>
            <p:spPr>
              <a:xfrm>
                <a:off x="2219422" y="5052474"/>
                <a:ext cx="114128" cy="114123"/>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endParaRPr lang="en-US" sz="800" i="1" dirty="0">
                  <a:solidFill>
                    <a:schemeClr val="tx1"/>
                  </a:solidFill>
                  <a:latin typeface="Times New Roman"/>
                  <a:cs typeface="Times New Roman"/>
                </a:endParaRPr>
              </a:p>
            </p:txBody>
          </p:sp>
          <p:cxnSp>
            <p:nvCxnSpPr>
              <p:cNvPr id="195" name="Straight Connector 194"/>
              <p:cNvCxnSpPr/>
              <p:nvPr/>
            </p:nvCxnSpPr>
            <p:spPr>
              <a:xfrm>
                <a:off x="1815681" y="4952066"/>
                <a:ext cx="0" cy="309508"/>
              </a:xfrm>
              <a:prstGeom prst="line">
                <a:avLst/>
              </a:prstGeom>
              <a:ln w="28575" cmpd="sng">
                <a:gradFill flip="none" rotWithShape="1">
                  <a:gsLst>
                    <a:gs pos="0">
                      <a:schemeClr val="accent1">
                        <a:lumMod val="75000"/>
                      </a:schemeClr>
                    </a:gs>
                    <a:gs pos="100000">
                      <a:schemeClr val="accent3">
                        <a:lumMod val="75000"/>
                      </a:schemeClr>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196" name="Rectangle 195"/>
              <p:cNvSpPr/>
              <p:nvPr/>
            </p:nvSpPr>
            <p:spPr>
              <a:xfrm>
                <a:off x="1768096" y="5052474"/>
                <a:ext cx="114128" cy="114123"/>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197" name="Oval 196"/>
              <p:cNvSpPr/>
              <p:nvPr/>
            </p:nvSpPr>
            <p:spPr>
              <a:xfrm>
                <a:off x="2120857" y="5265158"/>
                <a:ext cx="311259" cy="311245"/>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R</a:t>
                </a:r>
                <a:r>
                  <a:rPr lang="en-US" sz="800" i="1" baseline="-25000" dirty="0">
                    <a:solidFill>
                      <a:schemeClr val="tx1"/>
                    </a:solidFill>
                    <a:latin typeface="Times New Roman"/>
                    <a:cs typeface="Times New Roman"/>
                  </a:rPr>
                  <a:t>4,3</a:t>
                </a:r>
                <a:endParaRPr lang="en-US" sz="800" i="1" dirty="0">
                  <a:solidFill>
                    <a:schemeClr val="tx1"/>
                  </a:solidFill>
                  <a:latin typeface="Times New Roman"/>
                  <a:cs typeface="Times New Roman"/>
                </a:endParaRPr>
              </a:p>
            </p:txBody>
          </p:sp>
          <p:sp>
            <p:nvSpPr>
              <p:cNvPr id="198" name="Oval 197"/>
              <p:cNvSpPr/>
              <p:nvPr/>
            </p:nvSpPr>
            <p:spPr>
              <a:xfrm>
                <a:off x="2120857" y="4642667"/>
                <a:ext cx="311259" cy="313838"/>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L</a:t>
                </a:r>
                <a:r>
                  <a:rPr lang="en-US" sz="800" i="1" baseline="-25000" dirty="0">
                    <a:solidFill>
                      <a:schemeClr val="tx1"/>
                    </a:solidFill>
                    <a:latin typeface="Times New Roman"/>
                    <a:cs typeface="Times New Roman"/>
                  </a:rPr>
                  <a:t>4,3</a:t>
                </a:r>
                <a:endParaRPr lang="en-US" sz="800" i="1" dirty="0">
                  <a:solidFill>
                    <a:schemeClr val="tx1"/>
                  </a:solidFill>
                  <a:latin typeface="Times New Roman"/>
                  <a:cs typeface="Times New Roman"/>
                </a:endParaRPr>
              </a:p>
            </p:txBody>
          </p:sp>
          <p:sp>
            <p:nvSpPr>
              <p:cNvPr id="199" name="Oval 198"/>
              <p:cNvSpPr/>
              <p:nvPr/>
            </p:nvSpPr>
            <p:spPr>
              <a:xfrm>
                <a:off x="1669531" y="5259971"/>
                <a:ext cx="311259" cy="313838"/>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R</a:t>
                </a:r>
                <a:r>
                  <a:rPr lang="en-US" sz="800" i="1" baseline="-25000" dirty="0">
                    <a:solidFill>
                      <a:schemeClr val="tx1"/>
                    </a:solidFill>
                    <a:latin typeface="Times New Roman"/>
                    <a:cs typeface="Times New Roman"/>
                  </a:rPr>
                  <a:t>3,4</a:t>
                </a:r>
                <a:endParaRPr lang="en-US" sz="800" i="1" dirty="0">
                  <a:solidFill>
                    <a:schemeClr val="tx1"/>
                  </a:solidFill>
                  <a:latin typeface="Times New Roman"/>
                  <a:cs typeface="Times New Roman"/>
                </a:endParaRPr>
              </a:p>
            </p:txBody>
          </p:sp>
          <p:sp>
            <p:nvSpPr>
              <p:cNvPr id="200" name="Oval 199"/>
              <p:cNvSpPr/>
              <p:nvPr/>
            </p:nvSpPr>
            <p:spPr>
              <a:xfrm>
                <a:off x="1669531" y="4640073"/>
                <a:ext cx="311259" cy="311245"/>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L</a:t>
                </a:r>
                <a:r>
                  <a:rPr lang="en-US" sz="800" i="1" baseline="-25000" dirty="0">
                    <a:solidFill>
                      <a:schemeClr val="tx1"/>
                    </a:solidFill>
                    <a:latin typeface="Times New Roman"/>
                    <a:cs typeface="Times New Roman"/>
                  </a:rPr>
                  <a:t>3,4</a:t>
                </a:r>
                <a:endParaRPr lang="en-US" sz="800" i="1" dirty="0">
                  <a:solidFill>
                    <a:schemeClr val="tx1"/>
                  </a:solidFill>
                  <a:latin typeface="Times New Roman"/>
                  <a:cs typeface="Times New Roman"/>
                </a:endParaRPr>
              </a:p>
            </p:txBody>
          </p:sp>
        </p:grpSp>
        <p:grpSp>
          <p:nvGrpSpPr>
            <p:cNvPr id="88108" name="Group 158"/>
            <p:cNvGrpSpPr>
              <a:grpSpLocks/>
            </p:cNvGrpSpPr>
            <p:nvPr/>
          </p:nvGrpSpPr>
          <p:grpSpPr bwMode="auto">
            <a:xfrm>
              <a:off x="5824959" y="3814251"/>
              <a:ext cx="762587" cy="936329"/>
              <a:chOff x="1670094" y="4640238"/>
              <a:chExt cx="762586" cy="936329"/>
            </a:xfrm>
          </p:grpSpPr>
          <p:cxnSp>
            <p:nvCxnSpPr>
              <p:cNvPr id="185" name="Straight Connector 184"/>
              <p:cNvCxnSpPr/>
              <p:nvPr/>
            </p:nvCxnSpPr>
            <p:spPr>
              <a:xfrm>
                <a:off x="2267778" y="4955914"/>
                <a:ext cx="0" cy="309509"/>
              </a:xfrm>
              <a:prstGeom prst="line">
                <a:avLst/>
              </a:prstGeom>
              <a:ln w="28575" cmpd="sng">
                <a:gradFill flip="none" rotWithShape="1">
                  <a:gsLst>
                    <a:gs pos="0">
                      <a:schemeClr val="accent1">
                        <a:lumMod val="75000"/>
                      </a:schemeClr>
                    </a:gs>
                    <a:gs pos="100000">
                      <a:schemeClr val="accent3">
                        <a:lumMod val="75000"/>
                      </a:schemeClr>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186" name="Rectangle 185"/>
              <p:cNvSpPr/>
              <p:nvPr/>
            </p:nvSpPr>
            <p:spPr>
              <a:xfrm>
                <a:off x="2219986" y="5052637"/>
                <a:ext cx="114128" cy="114123"/>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endParaRPr lang="en-US" sz="800" i="1" dirty="0">
                  <a:solidFill>
                    <a:schemeClr val="tx1"/>
                  </a:solidFill>
                  <a:latin typeface="Times New Roman"/>
                  <a:cs typeface="Times New Roman"/>
                </a:endParaRPr>
              </a:p>
            </p:txBody>
          </p:sp>
          <p:cxnSp>
            <p:nvCxnSpPr>
              <p:cNvPr id="187" name="Straight Connector 186"/>
              <p:cNvCxnSpPr/>
              <p:nvPr/>
            </p:nvCxnSpPr>
            <p:spPr>
              <a:xfrm>
                <a:off x="1819564" y="4952067"/>
                <a:ext cx="0" cy="309509"/>
              </a:xfrm>
              <a:prstGeom prst="line">
                <a:avLst/>
              </a:prstGeom>
              <a:ln w="28575" cmpd="sng">
                <a:gradFill flip="none" rotWithShape="1">
                  <a:gsLst>
                    <a:gs pos="0">
                      <a:schemeClr val="accent1">
                        <a:lumMod val="75000"/>
                      </a:schemeClr>
                    </a:gs>
                    <a:gs pos="100000">
                      <a:schemeClr val="accent3">
                        <a:lumMod val="75000"/>
                      </a:schemeClr>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188" name="Rectangle 187"/>
              <p:cNvSpPr/>
              <p:nvPr/>
            </p:nvSpPr>
            <p:spPr>
              <a:xfrm>
                <a:off x="1768660" y="5052637"/>
                <a:ext cx="114128" cy="114123"/>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189" name="Oval 188"/>
              <p:cNvSpPr/>
              <p:nvPr/>
            </p:nvSpPr>
            <p:spPr>
              <a:xfrm>
                <a:off x="2121421" y="5265322"/>
                <a:ext cx="311259" cy="311245"/>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R</a:t>
                </a:r>
                <a:r>
                  <a:rPr lang="en-US" sz="800" i="1" baseline="-25000" dirty="0">
                    <a:solidFill>
                      <a:schemeClr val="tx1"/>
                    </a:solidFill>
                    <a:latin typeface="Times New Roman"/>
                    <a:cs typeface="Times New Roman"/>
                  </a:rPr>
                  <a:t>4,2</a:t>
                </a:r>
                <a:endParaRPr lang="en-US" sz="800" i="1" dirty="0">
                  <a:solidFill>
                    <a:schemeClr val="tx1"/>
                  </a:solidFill>
                  <a:latin typeface="Times New Roman"/>
                  <a:cs typeface="Times New Roman"/>
                </a:endParaRPr>
              </a:p>
            </p:txBody>
          </p:sp>
          <p:sp>
            <p:nvSpPr>
              <p:cNvPr id="190" name="Oval 189"/>
              <p:cNvSpPr/>
              <p:nvPr/>
            </p:nvSpPr>
            <p:spPr>
              <a:xfrm>
                <a:off x="2121421" y="4642831"/>
                <a:ext cx="311259" cy="313840"/>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L</a:t>
                </a:r>
                <a:r>
                  <a:rPr lang="en-US" sz="800" i="1" baseline="-25000" dirty="0">
                    <a:solidFill>
                      <a:schemeClr val="tx1"/>
                    </a:solidFill>
                    <a:latin typeface="Times New Roman"/>
                    <a:cs typeface="Times New Roman"/>
                  </a:rPr>
                  <a:t>4,2</a:t>
                </a:r>
                <a:endParaRPr lang="en-US" sz="800" i="1" dirty="0">
                  <a:solidFill>
                    <a:schemeClr val="tx1"/>
                  </a:solidFill>
                  <a:latin typeface="Times New Roman"/>
                  <a:cs typeface="Times New Roman"/>
                </a:endParaRPr>
              </a:p>
            </p:txBody>
          </p:sp>
          <p:sp>
            <p:nvSpPr>
              <p:cNvPr id="191" name="Oval 190"/>
              <p:cNvSpPr/>
              <p:nvPr/>
            </p:nvSpPr>
            <p:spPr>
              <a:xfrm>
                <a:off x="1670094" y="5260134"/>
                <a:ext cx="311259" cy="313840"/>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R</a:t>
                </a:r>
                <a:r>
                  <a:rPr lang="en-US" sz="800" i="1" baseline="-25000" dirty="0">
                    <a:solidFill>
                      <a:schemeClr val="tx1"/>
                    </a:solidFill>
                    <a:latin typeface="Times New Roman"/>
                    <a:cs typeface="Times New Roman"/>
                  </a:rPr>
                  <a:t>2,4</a:t>
                </a:r>
                <a:endParaRPr lang="en-US" sz="800" i="1" dirty="0">
                  <a:solidFill>
                    <a:schemeClr val="tx1"/>
                  </a:solidFill>
                  <a:latin typeface="Times New Roman"/>
                  <a:cs typeface="Times New Roman"/>
                </a:endParaRPr>
              </a:p>
            </p:txBody>
          </p:sp>
          <p:sp>
            <p:nvSpPr>
              <p:cNvPr id="192" name="Oval 191"/>
              <p:cNvSpPr/>
              <p:nvPr/>
            </p:nvSpPr>
            <p:spPr>
              <a:xfrm>
                <a:off x="1670094" y="4640238"/>
                <a:ext cx="311259" cy="311245"/>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L</a:t>
                </a:r>
                <a:r>
                  <a:rPr lang="en-US" sz="800" i="1" baseline="-25000" dirty="0">
                    <a:solidFill>
                      <a:schemeClr val="tx1"/>
                    </a:solidFill>
                    <a:latin typeface="Times New Roman"/>
                    <a:cs typeface="Times New Roman"/>
                  </a:rPr>
                  <a:t>2,4</a:t>
                </a:r>
                <a:endParaRPr lang="en-US" sz="800" i="1" dirty="0">
                  <a:solidFill>
                    <a:schemeClr val="tx1"/>
                  </a:solidFill>
                  <a:latin typeface="Times New Roman"/>
                  <a:cs typeface="Times New Roman"/>
                </a:endParaRPr>
              </a:p>
            </p:txBody>
          </p:sp>
        </p:grpSp>
        <p:grpSp>
          <p:nvGrpSpPr>
            <p:cNvPr id="88109" name="Group 159"/>
            <p:cNvGrpSpPr>
              <a:grpSpLocks/>
            </p:cNvGrpSpPr>
            <p:nvPr/>
          </p:nvGrpSpPr>
          <p:grpSpPr bwMode="auto">
            <a:xfrm>
              <a:off x="4989745" y="2984265"/>
              <a:ext cx="762587" cy="933735"/>
              <a:chOff x="1670014" y="4641503"/>
              <a:chExt cx="762586" cy="933735"/>
            </a:xfrm>
          </p:grpSpPr>
          <p:cxnSp>
            <p:nvCxnSpPr>
              <p:cNvPr id="177" name="Straight Connector 176"/>
              <p:cNvCxnSpPr/>
              <p:nvPr/>
            </p:nvCxnSpPr>
            <p:spPr>
              <a:xfrm>
                <a:off x="2266245" y="4955914"/>
                <a:ext cx="0" cy="309508"/>
              </a:xfrm>
              <a:prstGeom prst="line">
                <a:avLst/>
              </a:prstGeom>
              <a:ln w="28575" cmpd="sng">
                <a:gradFill flip="none" rotWithShape="1">
                  <a:gsLst>
                    <a:gs pos="0">
                      <a:schemeClr val="accent1">
                        <a:lumMod val="75000"/>
                      </a:schemeClr>
                    </a:gs>
                    <a:gs pos="100000">
                      <a:schemeClr val="accent3">
                        <a:lumMod val="75000"/>
                      </a:schemeClr>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178" name="Rectangle 177"/>
              <p:cNvSpPr/>
              <p:nvPr/>
            </p:nvSpPr>
            <p:spPr>
              <a:xfrm>
                <a:off x="2219906" y="5051309"/>
                <a:ext cx="114128" cy="114123"/>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endParaRPr lang="en-US" sz="800" i="1" dirty="0">
                  <a:solidFill>
                    <a:schemeClr val="tx1"/>
                  </a:solidFill>
                  <a:latin typeface="Times New Roman"/>
                  <a:cs typeface="Times New Roman"/>
                </a:endParaRPr>
              </a:p>
            </p:txBody>
          </p:sp>
          <p:cxnSp>
            <p:nvCxnSpPr>
              <p:cNvPr id="179" name="Straight Connector 178"/>
              <p:cNvCxnSpPr/>
              <p:nvPr/>
            </p:nvCxnSpPr>
            <p:spPr>
              <a:xfrm>
                <a:off x="1818031" y="4952067"/>
                <a:ext cx="0" cy="309508"/>
              </a:xfrm>
              <a:prstGeom prst="line">
                <a:avLst/>
              </a:prstGeom>
              <a:ln w="28575" cmpd="sng">
                <a:gradFill flip="none" rotWithShape="1">
                  <a:gsLst>
                    <a:gs pos="0">
                      <a:schemeClr val="accent1">
                        <a:lumMod val="75000"/>
                      </a:schemeClr>
                    </a:gs>
                    <a:gs pos="100000">
                      <a:schemeClr val="accent3">
                        <a:lumMod val="75000"/>
                      </a:schemeClr>
                    </a:gs>
                  </a:gsLst>
                  <a:lin ang="5400000" scaled="0"/>
                  <a:tileRect/>
                </a:gradFill>
              </a:ln>
              <a:effectLst/>
            </p:spPr>
            <p:style>
              <a:lnRef idx="2">
                <a:schemeClr val="accent1"/>
              </a:lnRef>
              <a:fillRef idx="0">
                <a:schemeClr val="accent1"/>
              </a:fillRef>
              <a:effectRef idx="1">
                <a:schemeClr val="accent1"/>
              </a:effectRef>
              <a:fontRef idx="minor">
                <a:schemeClr val="tx1"/>
              </a:fontRef>
            </p:style>
          </p:cxnSp>
          <p:sp>
            <p:nvSpPr>
              <p:cNvPr id="180" name="Rectangle 179"/>
              <p:cNvSpPr/>
              <p:nvPr/>
            </p:nvSpPr>
            <p:spPr>
              <a:xfrm>
                <a:off x="1768580" y="5053902"/>
                <a:ext cx="114128" cy="114123"/>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181" name="Oval 180"/>
              <p:cNvSpPr/>
              <p:nvPr/>
            </p:nvSpPr>
            <p:spPr>
              <a:xfrm>
                <a:off x="2121341" y="5263993"/>
                <a:ext cx="311259" cy="311245"/>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R</a:t>
                </a:r>
                <a:r>
                  <a:rPr lang="en-US" sz="800" i="1" baseline="-25000" dirty="0">
                    <a:solidFill>
                      <a:schemeClr val="tx1"/>
                    </a:solidFill>
                    <a:latin typeface="Times New Roman"/>
                    <a:cs typeface="Times New Roman"/>
                  </a:rPr>
                  <a:t>4,1</a:t>
                </a:r>
                <a:endParaRPr lang="en-US" sz="800" i="1" dirty="0">
                  <a:solidFill>
                    <a:schemeClr val="tx1"/>
                  </a:solidFill>
                  <a:latin typeface="Times New Roman"/>
                  <a:cs typeface="Times New Roman"/>
                </a:endParaRPr>
              </a:p>
            </p:txBody>
          </p:sp>
          <p:sp>
            <p:nvSpPr>
              <p:cNvPr id="182" name="Oval 181"/>
              <p:cNvSpPr/>
              <p:nvPr/>
            </p:nvSpPr>
            <p:spPr>
              <a:xfrm>
                <a:off x="2121341" y="4644095"/>
                <a:ext cx="311259" cy="311245"/>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L</a:t>
                </a:r>
                <a:r>
                  <a:rPr lang="en-US" sz="800" i="1" baseline="-25000" dirty="0">
                    <a:solidFill>
                      <a:schemeClr val="tx1"/>
                    </a:solidFill>
                    <a:latin typeface="Times New Roman"/>
                    <a:cs typeface="Times New Roman"/>
                  </a:rPr>
                  <a:t>4,1</a:t>
                </a:r>
                <a:endParaRPr lang="en-US" sz="800" i="1" dirty="0">
                  <a:solidFill>
                    <a:schemeClr val="tx1"/>
                  </a:solidFill>
                  <a:latin typeface="Times New Roman"/>
                  <a:cs typeface="Times New Roman"/>
                </a:endParaRPr>
              </a:p>
            </p:txBody>
          </p:sp>
          <p:sp>
            <p:nvSpPr>
              <p:cNvPr id="183" name="Oval 182"/>
              <p:cNvSpPr/>
              <p:nvPr/>
            </p:nvSpPr>
            <p:spPr>
              <a:xfrm>
                <a:off x="1670014" y="5261399"/>
                <a:ext cx="311259" cy="311245"/>
              </a:xfrm>
              <a:prstGeom prst="ellipse">
                <a:avLst/>
              </a:prstGeom>
              <a:solidFill>
                <a:schemeClr val="bg2"/>
              </a:solidFill>
              <a:ln w="28575" cmpd="sng">
                <a:solidFill>
                  <a:schemeClr val="accent3">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R</a:t>
                </a:r>
                <a:r>
                  <a:rPr lang="en-US" sz="800" i="1" baseline="-25000" dirty="0">
                    <a:solidFill>
                      <a:schemeClr val="tx1"/>
                    </a:solidFill>
                    <a:latin typeface="Times New Roman"/>
                    <a:cs typeface="Times New Roman"/>
                  </a:rPr>
                  <a:t>1,4</a:t>
                </a:r>
                <a:endParaRPr lang="en-US" sz="800" i="1" dirty="0">
                  <a:solidFill>
                    <a:schemeClr val="tx1"/>
                  </a:solidFill>
                  <a:latin typeface="Times New Roman"/>
                  <a:cs typeface="Times New Roman"/>
                </a:endParaRPr>
              </a:p>
            </p:txBody>
          </p:sp>
          <p:sp>
            <p:nvSpPr>
              <p:cNvPr id="184" name="Oval 183"/>
              <p:cNvSpPr/>
              <p:nvPr/>
            </p:nvSpPr>
            <p:spPr>
              <a:xfrm>
                <a:off x="1670014" y="4641503"/>
                <a:ext cx="311259" cy="311245"/>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L</a:t>
                </a:r>
                <a:r>
                  <a:rPr lang="en-US" sz="800" i="1" baseline="-25000" dirty="0">
                    <a:solidFill>
                      <a:schemeClr val="tx1"/>
                    </a:solidFill>
                    <a:latin typeface="Times New Roman"/>
                    <a:cs typeface="Times New Roman"/>
                  </a:rPr>
                  <a:t>1,4</a:t>
                </a:r>
                <a:endParaRPr lang="en-US" sz="800" i="1" dirty="0">
                  <a:solidFill>
                    <a:schemeClr val="tx1"/>
                  </a:solidFill>
                  <a:latin typeface="Times New Roman"/>
                  <a:cs typeface="Times New Roman"/>
                </a:endParaRPr>
              </a:p>
            </p:txBody>
          </p:sp>
        </p:grpSp>
        <p:grpSp>
          <p:nvGrpSpPr>
            <p:cNvPr id="88110" name="Group 160"/>
            <p:cNvGrpSpPr>
              <a:grpSpLocks/>
            </p:cNvGrpSpPr>
            <p:nvPr/>
          </p:nvGrpSpPr>
          <p:grpSpPr bwMode="auto">
            <a:xfrm>
              <a:off x="1909330" y="4915089"/>
              <a:ext cx="310438" cy="526516"/>
              <a:chOff x="1672758" y="4641148"/>
              <a:chExt cx="310438" cy="526516"/>
            </a:xfrm>
          </p:grpSpPr>
          <p:cxnSp>
            <p:nvCxnSpPr>
              <p:cNvPr id="174" name="Straight Connector 173"/>
              <p:cNvCxnSpPr>
                <a:stCxn id="176" idx="4"/>
                <a:endCxn id="175" idx="0"/>
              </p:cNvCxnSpPr>
              <p:nvPr/>
            </p:nvCxnSpPr>
            <p:spPr>
              <a:xfrm flipH="1">
                <a:off x="1827776" y="4952066"/>
                <a:ext cx="201" cy="100936"/>
              </a:xfrm>
              <a:prstGeom prst="line">
                <a:avLst/>
              </a:prstGeom>
              <a:ln w="28575" cmpd="sng">
                <a:gradFill flip="none" rotWithShape="1">
                  <a:gsLst>
                    <a:gs pos="0">
                      <a:schemeClr val="tx1"/>
                    </a:gs>
                    <a:gs pos="100000">
                      <a:schemeClr val="accent1">
                        <a:lumMod val="75000"/>
                      </a:schemeClr>
                    </a:gs>
                  </a:gsLst>
                  <a:lin ang="16200000" scaled="0"/>
                  <a:tileRect/>
                </a:gradFill>
              </a:ln>
              <a:effectLst/>
            </p:spPr>
            <p:style>
              <a:lnRef idx="2">
                <a:schemeClr val="accent1"/>
              </a:lnRef>
              <a:fillRef idx="0">
                <a:schemeClr val="accent1"/>
              </a:fillRef>
              <a:effectRef idx="1">
                <a:schemeClr val="accent1"/>
              </a:effectRef>
              <a:fontRef idx="minor">
                <a:schemeClr val="tx1"/>
              </a:fontRef>
            </p:style>
          </p:cxnSp>
          <p:sp>
            <p:nvSpPr>
              <p:cNvPr id="175" name="Rectangle 174"/>
              <p:cNvSpPr/>
              <p:nvPr/>
            </p:nvSpPr>
            <p:spPr>
              <a:xfrm>
                <a:off x="1770263" y="5052443"/>
                <a:ext cx="114129" cy="114123"/>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176" name="Oval 175"/>
              <p:cNvSpPr/>
              <p:nvPr/>
            </p:nvSpPr>
            <p:spPr>
              <a:xfrm>
                <a:off x="1671698" y="4640044"/>
                <a:ext cx="311260" cy="311245"/>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L</a:t>
                </a:r>
                <a:r>
                  <a:rPr lang="en-US" sz="800" i="1" baseline="-25000" dirty="0">
                    <a:solidFill>
                      <a:schemeClr val="tx1"/>
                    </a:solidFill>
                    <a:latin typeface="Times New Roman"/>
                    <a:cs typeface="Times New Roman"/>
                  </a:rPr>
                  <a:t>0,1</a:t>
                </a:r>
                <a:endParaRPr lang="en-US" sz="800" i="1" dirty="0">
                  <a:solidFill>
                    <a:schemeClr val="tx1"/>
                  </a:solidFill>
                  <a:latin typeface="Times New Roman"/>
                  <a:cs typeface="Times New Roman"/>
                </a:endParaRPr>
              </a:p>
            </p:txBody>
          </p:sp>
        </p:grpSp>
        <p:grpSp>
          <p:nvGrpSpPr>
            <p:cNvPr id="88111" name="Group 161"/>
            <p:cNvGrpSpPr>
              <a:grpSpLocks/>
            </p:cNvGrpSpPr>
            <p:nvPr/>
          </p:nvGrpSpPr>
          <p:grpSpPr bwMode="auto">
            <a:xfrm>
              <a:off x="3577315" y="3261701"/>
              <a:ext cx="310438" cy="526516"/>
              <a:chOff x="3340741" y="2987760"/>
              <a:chExt cx="310438" cy="526516"/>
            </a:xfrm>
          </p:grpSpPr>
          <p:cxnSp>
            <p:nvCxnSpPr>
              <p:cNvPr id="171" name="Straight Connector 170"/>
              <p:cNvCxnSpPr>
                <a:stCxn id="173" idx="4"/>
                <a:endCxn id="172" idx="0"/>
              </p:cNvCxnSpPr>
              <p:nvPr/>
            </p:nvCxnSpPr>
            <p:spPr>
              <a:xfrm flipH="1">
                <a:off x="3495759" y="3298678"/>
                <a:ext cx="201" cy="100936"/>
              </a:xfrm>
              <a:prstGeom prst="line">
                <a:avLst/>
              </a:prstGeom>
              <a:ln w="28575" cmpd="sng">
                <a:gradFill flip="none" rotWithShape="1">
                  <a:gsLst>
                    <a:gs pos="0">
                      <a:schemeClr val="tx1"/>
                    </a:gs>
                    <a:gs pos="100000">
                      <a:schemeClr val="accent1">
                        <a:lumMod val="75000"/>
                      </a:schemeClr>
                    </a:gs>
                  </a:gsLst>
                  <a:lin ang="16200000" scaled="0"/>
                  <a:tileRect/>
                </a:gradFill>
              </a:ln>
              <a:effectLst/>
            </p:spPr>
            <p:style>
              <a:lnRef idx="2">
                <a:schemeClr val="accent1"/>
              </a:lnRef>
              <a:fillRef idx="0">
                <a:schemeClr val="accent1"/>
              </a:fillRef>
              <a:effectRef idx="1">
                <a:schemeClr val="accent1"/>
              </a:effectRef>
              <a:fontRef idx="minor">
                <a:schemeClr val="tx1"/>
              </a:fontRef>
            </p:style>
          </p:cxnSp>
          <p:sp>
            <p:nvSpPr>
              <p:cNvPr id="172" name="Rectangle 171"/>
              <p:cNvSpPr/>
              <p:nvPr/>
            </p:nvSpPr>
            <p:spPr>
              <a:xfrm>
                <a:off x="3438098" y="3400251"/>
                <a:ext cx="114129" cy="114123"/>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173" name="Oval 172"/>
              <p:cNvSpPr/>
              <p:nvPr/>
            </p:nvSpPr>
            <p:spPr>
              <a:xfrm>
                <a:off x="3339532" y="2987850"/>
                <a:ext cx="311260" cy="311245"/>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L</a:t>
                </a:r>
                <a:r>
                  <a:rPr lang="en-US" sz="800" i="1" baseline="-25000" dirty="0">
                    <a:solidFill>
                      <a:schemeClr val="tx1"/>
                    </a:solidFill>
                    <a:latin typeface="Times New Roman"/>
                    <a:cs typeface="Times New Roman"/>
                  </a:rPr>
                  <a:t>0,3</a:t>
                </a:r>
                <a:endParaRPr lang="en-US" sz="800" i="1" dirty="0">
                  <a:solidFill>
                    <a:schemeClr val="tx1"/>
                  </a:solidFill>
                  <a:latin typeface="Times New Roman"/>
                  <a:cs typeface="Times New Roman"/>
                </a:endParaRPr>
              </a:p>
            </p:txBody>
          </p:sp>
        </p:grpSp>
        <p:grpSp>
          <p:nvGrpSpPr>
            <p:cNvPr id="88112" name="Group 162"/>
            <p:cNvGrpSpPr>
              <a:grpSpLocks/>
            </p:cNvGrpSpPr>
            <p:nvPr/>
          </p:nvGrpSpPr>
          <p:grpSpPr bwMode="auto">
            <a:xfrm>
              <a:off x="4401528" y="2425477"/>
              <a:ext cx="310438" cy="526516"/>
              <a:chOff x="4164954" y="2151534"/>
              <a:chExt cx="310438" cy="526516"/>
            </a:xfrm>
          </p:grpSpPr>
          <p:cxnSp>
            <p:nvCxnSpPr>
              <p:cNvPr id="168" name="Straight Connector 167"/>
              <p:cNvCxnSpPr>
                <a:stCxn id="170" idx="4"/>
                <a:endCxn id="169" idx="0"/>
              </p:cNvCxnSpPr>
              <p:nvPr/>
            </p:nvCxnSpPr>
            <p:spPr>
              <a:xfrm flipH="1">
                <a:off x="4319972" y="2462452"/>
                <a:ext cx="201" cy="100936"/>
              </a:xfrm>
              <a:prstGeom prst="line">
                <a:avLst/>
              </a:prstGeom>
              <a:ln w="28575" cmpd="sng">
                <a:gradFill flip="none" rotWithShape="1">
                  <a:gsLst>
                    <a:gs pos="0">
                      <a:schemeClr val="tx1"/>
                    </a:gs>
                    <a:gs pos="100000">
                      <a:schemeClr val="accent1">
                        <a:lumMod val="75000"/>
                      </a:schemeClr>
                    </a:gs>
                  </a:gsLst>
                  <a:lin ang="16200000" scaled="0"/>
                  <a:tileRect/>
                </a:gradFill>
              </a:ln>
              <a:effectLst/>
            </p:spPr>
            <p:style>
              <a:lnRef idx="2">
                <a:schemeClr val="accent1"/>
              </a:lnRef>
              <a:fillRef idx="0">
                <a:schemeClr val="accent1"/>
              </a:fillRef>
              <a:effectRef idx="1">
                <a:schemeClr val="accent1"/>
              </a:effectRef>
              <a:fontRef idx="minor">
                <a:schemeClr val="tx1"/>
              </a:fontRef>
            </p:style>
          </p:cxnSp>
          <p:sp>
            <p:nvSpPr>
              <p:cNvPr id="169" name="Rectangle 168"/>
              <p:cNvSpPr/>
              <p:nvPr/>
            </p:nvSpPr>
            <p:spPr>
              <a:xfrm>
                <a:off x="4262938" y="2565074"/>
                <a:ext cx="114129" cy="114123"/>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endParaRPr lang="en-US" sz="800" i="1" dirty="0">
                  <a:solidFill>
                    <a:schemeClr val="tx1"/>
                  </a:solidFill>
                  <a:latin typeface="Times New Roman"/>
                  <a:cs typeface="Times New Roman"/>
                </a:endParaRPr>
              </a:p>
            </p:txBody>
          </p:sp>
          <p:sp>
            <p:nvSpPr>
              <p:cNvPr id="170" name="Oval 169"/>
              <p:cNvSpPr/>
              <p:nvPr/>
            </p:nvSpPr>
            <p:spPr>
              <a:xfrm>
                <a:off x="4164372" y="2152673"/>
                <a:ext cx="311260" cy="311245"/>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L</a:t>
                </a:r>
                <a:r>
                  <a:rPr lang="en-US" sz="800" i="1" baseline="-25000" dirty="0">
                    <a:solidFill>
                      <a:schemeClr val="tx1"/>
                    </a:solidFill>
                    <a:latin typeface="Times New Roman"/>
                    <a:cs typeface="Times New Roman"/>
                  </a:rPr>
                  <a:t>0,4</a:t>
                </a:r>
                <a:endParaRPr lang="en-US" sz="800" i="1" dirty="0">
                  <a:solidFill>
                    <a:schemeClr val="tx1"/>
                  </a:solidFill>
                  <a:latin typeface="Times New Roman"/>
                  <a:cs typeface="Times New Roman"/>
                </a:endParaRPr>
              </a:p>
            </p:txBody>
          </p:sp>
        </p:grpSp>
        <p:grpSp>
          <p:nvGrpSpPr>
            <p:cNvPr id="88113" name="Group 163"/>
            <p:cNvGrpSpPr>
              <a:grpSpLocks/>
            </p:cNvGrpSpPr>
            <p:nvPr/>
          </p:nvGrpSpPr>
          <p:grpSpPr bwMode="auto">
            <a:xfrm>
              <a:off x="2738600" y="4095756"/>
              <a:ext cx="310438" cy="526516"/>
              <a:chOff x="2502031" y="3821812"/>
              <a:chExt cx="310438" cy="526516"/>
            </a:xfrm>
          </p:grpSpPr>
          <p:sp>
            <p:nvSpPr>
              <p:cNvPr id="165" name="Rectangle 164"/>
              <p:cNvSpPr/>
              <p:nvPr/>
            </p:nvSpPr>
            <p:spPr>
              <a:xfrm>
                <a:off x="2600293" y="4235422"/>
                <a:ext cx="114129" cy="114123"/>
              </a:xfrm>
              <a:prstGeom prst="rect">
                <a:avLst/>
              </a:prstGeom>
              <a:solidFill>
                <a:schemeClr val="tx1"/>
              </a:solidFill>
              <a:ln w="28575" cmpd="sng">
                <a:no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endParaRPr lang="en-US" sz="800" i="1" dirty="0">
                  <a:solidFill>
                    <a:schemeClr val="tx1"/>
                  </a:solidFill>
                  <a:latin typeface="Times New Roman"/>
                  <a:cs typeface="Times New Roman"/>
                </a:endParaRPr>
              </a:p>
            </p:txBody>
          </p:sp>
          <p:cxnSp>
            <p:nvCxnSpPr>
              <p:cNvPr id="166" name="Straight Connector 165"/>
              <p:cNvCxnSpPr>
                <a:stCxn id="167" idx="4"/>
                <a:endCxn id="165" idx="0"/>
              </p:cNvCxnSpPr>
              <p:nvPr/>
            </p:nvCxnSpPr>
            <p:spPr>
              <a:xfrm flipH="1">
                <a:off x="2657049" y="4132730"/>
                <a:ext cx="201" cy="100936"/>
              </a:xfrm>
              <a:prstGeom prst="line">
                <a:avLst/>
              </a:prstGeom>
              <a:ln w="28575" cmpd="sng">
                <a:gradFill flip="none" rotWithShape="1">
                  <a:gsLst>
                    <a:gs pos="0">
                      <a:schemeClr val="tx1"/>
                    </a:gs>
                    <a:gs pos="100000">
                      <a:schemeClr val="accent1">
                        <a:lumMod val="75000"/>
                      </a:schemeClr>
                    </a:gs>
                  </a:gsLst>
                  <a:lin ang="16200000" scaled="0"/>
                  <a:tileRect/>
                </a:gradFill>
              </a:ln>
              <a:effectLst/>
            </p:spPr>
            <p:style>
              <a:lnRef idx="2">
                <a:schemeClr val="accent1"/>
              </a:lnRef>
              <a:fillRef idx="0">
                <a:schemeClr val="accent1"/>
              </a:fillRef>
              <a:effectRef idx="1">
                <a:schemeClr val="accent1"/>
              </a:effectRef>
              <a:fontRef idx="minor">
                <a:schemeClr val="tx1"/>
              </a:fontRef>
            </p:style>
          </p:cxnSp>
          <p:sp>
            <p:nvSpPr>
              <p:cNvPr id="167" name="Oval 166"/>
              <p:cNvSpPr/>
              <p:nvPr/>
            </p:nvSpPr>
            <p:spPr>
              <a:xfrm>
                <a:off x="2501727" y="3823021"/>
                <a:ext cx="311260" cy="311245"/>
              </a:xfrm>
              <a:prstGeom prst="ellipse">
                <a:avLst/>
              </a:prstGeom>
              <a:solidFill>
                <a:schemeClr val="bg2"/>
              </a:solidFill>
              <a:ln w="28575" cmpd="sng">
                <a:solidFill>
                  <a:schemeClr val="accent1">
                    <a:lumMod val="75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800" i="1" dirty="0">
                    <a:solidFill>
                      <a:schemeClr val="tx1"/>
                    </a:solidFill>
                    <a:latin typeface="Times New Roman"/>
                    <a:cs typeface="Times New Roman"/>
                  </a:rPr>
                  <a:t>L</a:t>
                </a:r>
                <a:r>
                  <a:rPr lang="en-US" sz="800" i="1" baseline="-25000" dirty="0">
                    <a:solidFill>
                      <a:schemeClr val="tx1"/>
                    </a:solidFill>
                    <a:latin typeface="Times New Roman"/>
                    <a:cs typeface="Times New Roman"/>
                  </a:rPr>
                  <a:t>0,2</a:t>
                </a:r>
                <a:endParaRPr lang="en-US" sz="800" i="1" dirty="0">
                  <a:solidFill>
                    <a:schemeClr val="tx1"/>
                  </a:solidFill>
                  <a:latin typeface="Times New Roman"/>
                  <a:cs typeface="Times New Roman"/>
                </a:endParaRPr>
              </a:p>
            </p:txBody>
          </p:sp>
        </p:grpSp>
      </p:grpSp>
    </p:spTree>
    <p:extLst>
      <p:ext uri="{BB962C8B-B14F-4D97-AF65-F5344CB8AC3E}">
        <p14:creationId xmlns:p14="http://schemas.microsoft.com/office/powerpoint/2010/main" val="737107855"/>
      </p:ext>
    </p:extLst>
  </p:cSld>
  <p:clrMapOvr>
    <a:masterClrMapping/>
  </p:clrMapOvr>
  <p:timing>
    <p:tnLst>
      <p:par>
        <p:cTn xmlns:p14="http://schemas.microsoft.com/office/powerpoint/2010/main" id="1" dur="indefinite" restart="never" nodeType="tmRoot"/>
      </p:par>
    </p:tn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Joint NER &amp; Sentiment Analysis</a:t>
            </a:r>
            <a:endParaRPr lang="en-US" dirty="0"/>
          </a:p>
        </p:txBody>
      </p:sp>
      <p:sp>
        <p:nvSpPr>
          <p:cNvPr id="90114" name="Content Placeholder 2"/>
          <p:cNvSpPr>
            <a:spLocks noGrp="1"/>
          </p:cNvSpPr>
          <p:nvPr>
            <p:ph idx="1"/>
          </p:nvPr>
        </p:nvSpPr>
        <p:spPr>
          <a:xfrm>
            <a:off x="457200" y="1211263"/>
            <a:ext cx="4168775" cy="5045075"/>
          </a:xfrm>
        </p:spPr>
        <p:txBody>
          <a:bodyPr/>
          <a:lstStyle/>
          <a:p>
            <a:pPr eaLnBrk="1" hangingPunct="1"/>
            <a:r>
              <a:rPr lang="en-US" b="1" smtClean="0"/>
              <a:t>Variables</a:t>
            </a:r>
            <a:r>
              <a:rPr lang="en-US" smtClean="0"/>
              <a:t>:</a:t>
            </a:r>
          </a:p>
          <a:p>
            <a:pPr lvl="1" eaLnBrk="1" hangingPunct="1"/>
            <a:r>
              <a:rPr lang="en-US" smtClean="0"/>
              <a:t>Named entity spans</a:t>
            </a:r>
          </a:p>
          <a:p>
            <a:pPr lvl="1" eaLnBrk="1" hangingPunct="1"/>
            <a:r>
              <a:rPr lang="en-US" smtClean="0"/>
              <a:t>Sentiment directed toward each entity</a:t>
            </a:r>
          </a:p>
          <a:p>
            <a:pPr eaLnBrk="1" hangingPunct="1"/>
            <a:r>
              <a:rPr lang="en-US" b="1" smtClean="0"/>
              <a:t>Interactions</a:t>
            </a:r>
            <a:r>
              <a:rPr lang="en-US" smtClean="0"/>
              <a:t>:</a:t>
            </a:r>
          </a:p>
          <a:p>
            <a:pPr lvl="1" eaLnBrk="1" hangingPunct="1"/>
            <a:r>
              <a:rPr lang="en-US" smtClean="0"/>
              <a:t>Words and entities</a:t>
            </a:r>
          </a:p>
          <a:p>
            <a:pPr lvl="1" eaLnBrk="1" hangingPunct="1"/>
            <a:r>
              <a:rPr lang="en-US" smtClean="0"/>
              <a:t>Entities and sentiment</a:t>
            </a:r>
          </a:p>
        </p:txBody>
      </p:sp>
      <p:sp>
        <p:nvSpPr>
          <p:cNvPr id="4" name="Slide Number Placeholder 3"/>
          <p:cNvSpPr>
            <a:spLocks noGrp="1"/>
          </p:cNvSpPr>
          <p:nvPr>
            <p:ph type="sldNum" sz="quarter" idx="12"/>
          </p:nvPr>
        </p:nvSpPr>
        <p:spPr/>
        <p:txBody>
          <a:bodyPr/>
          <a:lstStyle/>
          <a:p>
            <a:pPr>
              <a:defRPr/>
            </a:pPr>
            <a:fld id="{E6DB7533-E66C-4895-AC79-32FFBB6738CA}" type="slidenum">
              <a:rPr lang="en-US"/>
              <a:pPr>
                <a:defRPr/>
              </a:pPr>
              <a:t>43</a:t>
            </a:fld>
            <a:endParaRPr lang="en-US"/>
          </a:p>
        </p:txBody>
      </p:sp>
      <p:sp>
        <p:nvSpPr>
          <p:cNvPr id="5" name="TextBox 4"/>
          <p:cNvSpPr txBox="1"/>
          <p:nvPr/>
        </p:nvSpPr>
        <p:spPr>
          <a:xfrm>
            <a:off x="0" y="6256338"/>
            <a:ext cx="7042150" cy="601662"/>
          </a:xfrm>
          <a:prstGeom prst="rect">
            <a:avLst/>
          </a:prstGeom>
          <a:solidFill>
            <a:schemeClr val="accent6">
              <a:lumMod val="60000"/>
              <a:lumOff val="40000"/>
            </a:schemeClr>
          </a:solidFill>
        </p:spPr>
        <p:txBody>
          <a:bodyPr anchor="ctr"/>
          <a:lstStyle/>
          <a:p>
            <a:pPr algn="ctr" fontAlgn="auto">
              <a:spcBef>
                <a:spcPts val="0"/>
              </a:spcBef>
              <a:spcAft>
                <a:spcPts val="0"/>
              </a:spcAft>
              <a:defRPr/>
            </a:pPr>
            <a:r>
              <a:rPr lang="en-US" sz="2800" dirty="0">
                <a:latin typeface="+mn-lt"/>
                <a:cs typeface="+mn-cs"/>
              </a:rPr>
              <a:t>(Mitchell, Aguilar, Wilson, &amp; Van </a:t>
            </a:r>
            <a:r>
              <a:rPr lang="en-US" sz="2800" dirty="0" err="1">
                <a:latin typeface="+mn-lt"/>
                <a:cs typeface="+mn-cs"/>
              </a:rPr>
              <a:t>Durme</a:t>
            </a:r>
            <a:r>
              <a:rPr lang="en-US" sz="2800" dirty="0">
                <a:latin typeface="+mn-lt"/>
                <a:cs typeface="+mn-cs"/>
              </a:rPr>
              <a:t>, 2013)</a:t>
            </a:r>
          </a:p>
        </p:txBody>
      </p:sp>
      <p:sp>
        <p:nvSpPr>
          <p:cNvPr id="6" name="TextBox 5"/>
          <p:cNvSpPr txBox="1"/>
          <p:nvPr/>
        </p:nvSpPr>
        <p:spPr>
          <a:xfrm>
            <a:off x="0" y="0"/>
            <a:ext cx="2079625" cy="439738"/>
          </a:xfrm>
          <a:prstGeom prst="rect">
            <a:avLst/>
          </a:prstGeom>
          <a:solidFill>
            <a:schemeClr val="accent6">
              <a:lumMod val="60000"/>
              <a:lumOff val="40000"/>
            </a:schemeClr>
          </a:solidFill>
        </p:spPr>
        <p:txBody>
          <a:bodyPr anchor="ctr"/>
          <a:lstStyle/>
          <a:p>
            <a:pPr algn="ctr" fontAlgn="auto">
              <a:spcBef>
                <a:spcPts val="0"/>
              </a:spcBef>
              <a:spcAft>
                <a:spcPts val="0"/>
              </a:spcAft>
              <a:defRPr/>
            </a:pPr>
            <a:r>
              <a:rPr lang="en-US" sz="2400" dirty="0">
                <a:latin typeface="+mn-lt"/>
                <a:cs typeface="+mn-cs"/>
              </a:rPr>
              <a:t>Application:</a:t>
            </a:r>
          </a:p>
        </p:txBody>
      </p:sp>
      <p:pic>
        <p:nvPicPr>
          <p:cNvPr id="90118" name="Picture 7" descr="mitchell-13-fg.png"/>
          <p:cNvPicPr>
            <a:picLocks noChangeAspect="1"/>
          </p:cNvPicPr>
          <p:nvPr/>
        </p:nvPicPr>
        <p:blipFill>
          <a:blip r:embed="rId3"/>
          <a:srcRect/>
          <a:stretch>
            <a:fillRect/>
          </a:stretch>
        </p:blipFill>
        <p:spPr bwMode="auto">
          <a:xfrm>
            <a:off x="5330825" y="3687763"/>
            <a:ext cx="3057525" cy="2112962"/>
          </a:xfrm>
          <a:prstGeom prst="rect">
            <a:avLst/>
          </a:prstGeom>
          <a:noFill/>
          <a:ln w="9525">
            <a:noFill/>
            <a:miter lim="800000"/>
            <a:headEnd/>
            <a:tailEnd/>
          </a:ln>
        </p:spPr>
      </p:pic>
      <p:grpSp>
        <p:nvGrpSpPr>
          <p:cNvPr id="90119" name="Group 6"/>
          <p:cNvGrpSpPr>
            <a:grpSpLocks/>
          </p:cNvGrpSpPr>
          <p:nvPr/>
        </p:nvGrpSpPr>
        <p:grpSpPr bwMode="auto">
          <a:xfrm>
            <a:off x="5151438" y="2171700"/>
            <a:ext cx="3459162" cy="103188"/>
            <a:chOff x="5650689" y="2170968"/>
            <a:chExt cx="3013612" cy="103471"/>
          </a:xfrm>
        </p:grpSpPr>
        <p:sp>
          <p:nvSpPr>
            <p:cNvPr id="90124" name="TextBox 9"/>
            <p:cNvSpPr txBox="1">
              <a:spLocks noChangeArrowheads="1"/>
            </p:cNvSpPr>
            <p:nvPr/>
          </p:nvSpPr>
          <p:spPr bwMode="auto">
            <a:xfrm>
              <a:off x="6434722" y="2170968"/>
              <a:ext cx="675437" cy="100219"/>
            </a:xfrm>
            <a:prstGeom prst="rect">
              <a:avLst/>
            </a:prstGeom>
            <a:noFill/>
            <a:ln w="9525">
              <a:noFill/>
              <a:miter lim="800000"/>
              <a:headEnd/>
              <a:tailEnd/>
            </a:ln>
          </p:spPr>
          <p:txBody>
            <a:bodyPr anchor="ctr"/>
            <a:lstStyle/>
            <a:p>
              <a:pPr algn="ctr"/>
              <a:r>
                <a:rPr lang="en-US" sz="1400">
                  <a:latin typeface="Rockwell"/>
                  <a:ea typeface="Rockwell"/>
                  <a:cs typeface="Rockwell"/>
                </a:rPr>
                <a:t>love</a:t>
              </a:r>
            </a:p>
          </p:txBody>
        </p:sp>
        <p:sp>
          <p:nvSpPr>
            <p:cNvPr id="90125" name="TextBox 10"/>
            <p:cNvSpPr txBox="1">
              <a:spLocks noChangeArrowheads="1"/>
            </p:cNvSpPr>
            <p:nvPr/>
          </p:nvSpPr>
          <p:spPr bwMode="auto">
            <a:xfrm>
              <a:off x="5650689" y="2172741"/>
              <a:ext cx="675437" cy="100219"/>
            </a:xfrm>
            <a:prstGeom prst="rect">
              <a:avLst/>
            </a:prstGeom>
            <a:noFill/>
            <a:ln w="9525">
              <a:noFill/>
              <a:miter lim="800000"/>
              <a:headEnd/>
              <a:tailEnd/>
            </a:ln>
          </p:spPr>
          <p:txBody>
            <a:bodyPr anchor="ctr"/>
            <a:lstStyle/>
            <a:p>
              <a:pPr algn="ctr"/>
              <a:r>
                <a:rPr lang="en-US" sz="1400">
                  <a:latin typeface="Rockwell"/>
                  <a:ea typeface="Rockwell"/>
                  <a:cs typeface="Rockwell"/>
                </a:rPr>
                <a:t>I</a:t>
              </a:r>
            </a:p>
          </p:txBody>
        </p:sp>
        <p:sp>
          <p:nvSpPr>
            <p:cNvPr id="90126" name="TextBox 11"/>
            <p:cNvSpPr txBox="1">
              <a:spLocks noChangeArrowheads="1"/>
            </p:cNvSpPr>
            <p:nvPr/>
          </p:nvSpPr>
          <p:spPr bwMode="auto">
            <a:xfrm>
              <a:off x="7215585" y="2174220"/>
              <a:ext cx="675437" cy="100219"/>
            </a:xfrm>
            <a:prstGeom prst="rect">
              <a:avLst/>
            </a:prstGeom>
            <a:noFill/>
            <a:ln w="9525">
              <a:noFill/>
              <a:miter lim="800000"/>
              <a:headEnd/>
              <a:tailEnd/>
            </a:ln>
          </p:spPr>
          <p:txBody>
            <a:bodyPr anchor="ctr"/>
            <a:lstStyle/>
            <a:p>
              <a:pPr algn="ctr"/>
              <a:r>
                <a:rPr lang="en-US" sz="1400">
                  <a:latin typeface="Rockwell"/>
                  <a:ea typeface="Rockwell"/>
                  <a:cs typeface="Rockwell"/>
                </a:rPr>
                <a:t>Mark</a:t>
              </a:r>
            </a:p>
          </p:txBody>
        </p:sp>
        <p:sp>
          <p:nvSpPr>
            <p:cNvPr id="90127" name="TextBox 12"/>
            <p:cNvSpPr txBox="1">
              <a:spLocks noChangeArrowheads="1"/>
            </p:cNvSpPr>
            <p:nvPr/>
          </p:nvSpPr>
          <p:spPr bwMode="auto">
            <a:xfrm>
              <a:off x="7988864" y="2174220"/>
              <a:ext cx="675437" cy="100219"/>
            </a:xfrm>
            <a:prstGeom prst="rect">
              <a:avLst/>
            </a:prstGeom>
            <a:noFill/>
            <a:ln w="9525">
              <a:noFill/>
              <a:miter lim="800000"/>
              <a:headEnd/>
              <a:tailEnd/>
            </a:ln>
          </p:spPr>
          <p:txBody>
            <a:bodyPr anchor="ctr"/>
            <a:lstStyle/>
            <a:p>
              <a:pPr algn="ctr"/>
              <a:r>
                <a:rPr lang="en-US" sz="1400">
                  <a:latin typeface="Rockwell"/>
                  <a:ea typeface="Rockwell"/>
                  <a:cs typeface="Rockwell"/>
                </a:rPr>
                <a:t>Twain</a:t>
              </a:r>
            </a:p>
          </p:txBody>
        </p:sp>
      </p:grpSp>
      <p:sp>
        <p:nvSpPr>
          <p:cNvPr id="14" name="Left Bracket 13"/>
          <p:cNvSpPr/>
          <p:nvPr/>
        </p:nvSpPr>
        <p:spPr>
          <a:xfrm rot="5400000">
            <a:off x="7745413" y="1300162"/>
            <a:ext cx="152400" cy="1558925"/>
          </a:xfrm>
          <a:prstGeom prst="leftBracket">
            <a:avLst/>
          </a:prstGeom>
          <a:ln>
            <a:solidFill>
              <a:schemeClr val="accent4"/>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sp>
        <p:nvSpPr>
          <p:cNvPr id="90121" name="TextBox 14"/>
          <p:cNvSpPr txBox="1">
            <a:spLocks noChangeArrowheads="1"/>
          </p:cNvSpPr>
          <p:nvPr/>
        </p:nvSpPr>
        <p:spPr bwMode="auto">
          <a:xfrm>
            <a:off x="7308850" y="1755775"/>
            <a:ext cx="1052513" cy="166688"/>
          </a:xfrm>
          <a:prstGeom prst="rect">
            <a:avLst/>
          </a:prstGeom>
          <a:noFill/>
          <a:ln w="9525">
            <a:noFill/>
            <a:miter lim="800000"/>
            <a:headEnd/>
            <a:tailEnd/>
          </a:ln>
        </p:spPr>
        <p:txBody>
          <a:bodyPr anchor="ctr"/>
          <a:lstStyle/>
          <a:p>
            <a:pPr algn="ctr"/>
            <a:r>
              <a:rPr lang="en-US" sz="1400">
                <a:latin typeface="Courier New" pitchFamily="49" charset="0"/>
                <a:cs typeface="Courier New" pitchFamily="49" charset="0"/>
              </a:rPr>
              <a:t>PERSON</a:t>
            </a:r>
          </a:p>
        </p:txBody>
      </p:sp>
      <p:sp>
        <p:nvSpPr>
          <p:cNvPr id="90122" name="TextBox 16"/>
          <p:cNvSpPr txBox="1">
            <a:spLocks noChangeArrowheads="1"/>
          </p:cNvSpPr>
          <p:nvPr/>
        </p:nvSpPr>
        <p:spPr bwMode="auto">
          <a:xfrm>
            <a:off x="7316788" y="2703513"/>
            <a:ext cx="1052512" cy="166687"/>
          </a:xfrm>
          <a:prstGeom prst="rect">
            <a:avLst/>
          </a:prstGeom>
          <a:noFill/>
          <a:ln w="9525">
            <a:noFill/>
            <a:miter lim="800000"/>
            <a:headEnd/>
            <a:tailEnd/>
          </a:ln>
        </p:spPr>
        <p:txBody>
          <a:bodyPr anchor="ctr"/>
          <a:lstStyle/>
          <a:p>
            <a:pPr algn="ctr"/>
            <a:r>
              <a:rPr lang="en-US" sz="1400">
                <a:latin typeface="Courier New" pitchFamily="49" charset="0"/>
                <a:cs typeface="Courier New" pitchFamily="49" charset="0"/>
              </a:rPr>
              <a:t>POSITIVE</a:t>
            </a:r>
          </a:p>
        </p:txBody>
      </p:sp>
      <p:sp>
        <p:nvSpPr>
          <p:cNvPr id="18" name="Right Brace 17"/>
          <p:cNvSpPr/>
          <p:nvPr/>
        </p:nvSpPr>
        <p:spPr>
          <a:xfrm rot="5400000">
            <a:off x="7740650" y="1817688"/>
            <a:ext cx="233363" cy="1506537"/>
          </a:xfrm>
          <a:prstGeom prst="rightBrace">
            <a:avLst/>
          </a:prstGeom>
          <a:ln>
            <a:solidFill>
              <a:schemeClr val="accent3"/>
            </a:solidFill>
          </a:ln>
          <a:effectLst/>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spTree>
    <p:extLst>
      <p:ext uri="{BB962C8B-B14F-4D97-AF65-F5344CB8AC3E}">
        <p14:creationId xmlns:p14="http://schemas.microsoft.com/office/powerpoint/2010/main" val="3376536920"/>
      </p:ext>
    </p:extLst>
  </p:cSld>
  <p:clrMapOvr>
    <a:masterClrMapping/>
  </p:clrMapOvr>
  <p:timing>
    <p:tnLst>
      <p:par>
        <p:cTn xmlns:p14="http://schemas.microsoft.com/office/powerpoint/2010/main" id="1" dur="indefinite" restart="never" nodeType="tmRoot"/>
      </p:par>
    </p:tn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6"/>
          <p:cNvSpPr>
            <a:spLocks noGrp="1" noChangeArrowheads="1"/>
          </p:cNvSpPr>
          <p:nvPr>
            <p:ph type="sldNum" sz="quarter" idx="12"/>
          </p:nvPr>
        </p:nvSpPr>
        <p:spPr>
          <a:xfrm>
            <a:off x="3124200" y="6356350"/>
            <a:ext cx="2895600" cy="365125"/>
          </a:xfrm>
        </p:spPr>
        <p:txBody>
          <a:bodyPr/>
          <a:lstStyle/>
          <a:p>
            <a:pPr algn="ctr">
              <a:defRPr/>
            </a:pPr>
            <a:fld id="{BE1147F6-5CD3-4463-B618-72AC38190F4B}" type="slidenum">
              <a:rPr lang="en-US"/>
              <a:pPr algn="ctr">
                <a:defRPr/>
              </a:pPr>
              <a:t>44</a:t>
            </a:fld>
            <a:endParaRPr lang="en-US"/>
          </a:p>
        </p:txBody>
      </p:sp>
      <p:sp>
        <p:nvSpPr>
          <p:cNvPr id="92162" name="Rectangle 2"/>
          <p:cNvSpPr>
            <a:spLocks noChangeArrowheads="1"/>
          </p:cNvSpPr>
          <p:nvPr/>
        </p:nvSpPr>
        <p:spPr bwMode="auto">
          <a:xfrm>
            <a:off x="152400" y="5943600"/>
            <a:ext cx="8763000" cy="685800"/>
          </a:xfrm>
          <a:prstGeom prst="rect">
            <a:avLst/>
          </a:prstGeom>
          <a:solidFill>
            <a:schemeClr val="bg1"/>
          </a:solidFill>
          <a:ln w="9525">
            <a:noFill/>
            <a:miter lim="800000"/>
            <a:headEnd/>
            <a:tailEnd/>
          </a:ln>
        </p:spPr>
        <p:txBody>
          <a:bodyPr wrap="none" anchor="ctr"/>
          <a:lstStyle/>
          <a:p>
            <a:endParaRPr lang="en-US" sz="1800">
              <a:latin typeface="Candara" pitchFamily="34" charset="0"/>
            </a:endParaRPr>
          </a:p>
        </p:txBody>
      </p:sp>
      <p:sp>
        <p:nvSpPr>
          <p:cNvPr id="1461251" name="Rectangle 3"/>
          <p:cNvSpPr>
            <a:spLocks noGrp="1" noChangeArrowheads="1"/>
          </p:cNvSpPr>
          <p:nvPr>
            <p:ph type="title"/>
          </p:nvPr>
        </p:nvSpPr>
        <p:spPr>
          <a:xfrm>
            <a:off x="457200" y="277813"/>
            <a:ext cx="8458200" cy="1139825"/>
          </a:xfrm>
        </p:spPr>
        <p:txBody>
          <a:bodyPr rtlCol="0">
            <a:normAutofit fontScale="90000"/>
          </a:bodyPr>
          <a:lstStyle/>
          <a:p>
            <a:pPr eaLnBrk="1" fontAlgn="auto" hangingPunct="1">
              <a:spcAft>
                <a:spcPts val="0"/>
              </a:spcAft>
              <a:defRPr/>
            </a:pPr>
            <a:r>
              <a:rPr lang="en-US" sz="3800" dirty="0">
                <a:cs typeface="Arial" charset="0"/>
              </a:rPr>
              <a:t>Variable-centric view of the world</a:t>
            </a:r>
            <a:br>
              <a:rPr lang="en-US" sz="3800" dirty="0">
                <a:cs typeface="Arial" charset="0"/>
              </a:rPr>
            </a:br>
            <a:endParaRPr lang="en-US" sz="3800" dirty="0">
              <a:cs typeface="Arial" charset="0"/>
            </a:endParaRPr>
          </a:p>
        </p:txBody>
      </p:sp>
      <p:sp>
        <p:nvSpPr>
          <p:cNvPr id="1461252" name="Rectangle 4"/>
          <p:cNvSpPr>
            <a:spLocks noChangeArrowheads="1"/>
          </p:cNvSpPr>
          <p:nvPr/>
        </p:nvSpPr>
        <p:spPr bwMode="auto">
          <a:xfrm>
            <a:off x="501650" y="6096000"/>
            <a:ext cx="8448675" cy="762000"/>
          </a:xfrm>
          <a:prstGeom prst="rect">
            <a:avLst/>
          </a:prstGeom>
          <a:noFill/>
          <a:ln w="9525">
            <a:noFill/>
            <a:miter lim="800000"/>
            <a:headEnd/>
            <a:tailEnd/>
          </a:ln>
        </p:spPr>
        <p:txBody>
          <a:bodyPr wrap="none">
            <a:spAutoFit/>
          </a:bodyPr>
          <a:lstStyle/>
          <a:p>
            <a:r>
              <a:rPr lang="en-US" sz="2200">
                <a:solidFill>
                  <a:srgbClr val="FF0000"/>
                </a:solidFill>
                <a:latin typeface="Candara" pitchFamily="34" charset="0"/>
              </a:rPr>
              <a:t>When we deeply understand language, what representations </a:t>
            </a:r>
            <a:br>
              <a:rPr lang="en-US" sz="2200">
                <a:solidFill>
                  <a:srgbClr val="FF0000"/>
                </a:solidFill>
                <a:latin typeface="Candara" pitchFamily="34" charset="0"/>
              </a:rPr>
            </a:br>
            <a:r>
              <a:rPr lang="en-US" sz="2200">
                <a:solidFill>
                  <a:srgbClr val="FF0000"/>
                </a:solidFill>
                <a:latin typeface="Candara" pitchFamily="34" charset="0"/>
              </a:rPr>
              <a:t>(type and token) does that understanding comprise?  </a:t>
            </a:r>
          </a:p>
        </p:txBody>
      </p:sp>
      <p:pic>
        <p:nvPicPr>
          <p:cNvPr id="92165" name="Picture 5" descr="Picture1"/>
          <p:cNvPicPr>
            <a:picLocks noChangeAspect="1" noChangeArrowheads="1"/>
          </p:cNvPicPr>
          <p:nvPr/>
        </p:nvPicPr>
        <p:blipFill>
          <a:blip r:embed="rId3"/>
          <a:srcRect/>
          <a:stretch>
            <a:fillRect/>
          </a:stretch>
        </p:blipFill>
        <p:spPr bwMode="auto">
          <a:xfrm>
            <a:off x="990600" y="987425"/>
            <a:ext cx="7162800" cy="5108575"/>
          </a:xfrm>
          <a:prstGeom prst="rect">
            <a:avLst/>
          </a:prstGeom>
          <a:noFill/>
          <a:ln w="9525">
            <a:noFill/>
            <a:miter lim="800000"/>
            <a:headEnd/>
            <a:tailEnd/>
          </a:ln>
        </p:spPr>
      </p:pic>
    </p:spTree>
    <p:extLst>
      <p:ext uri="{BB962C8B-B14F-4D97-AF65-F5344CB8AC3E}">
        <p14:creationId xmlns:p14="http://schemas.microsoft.com/office/powerpoint/2010/main" val="226781644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461252"/>
                                        </p:tgtEl>
                                        <p:attrNameLst>
                                          <p:attrName>style.visibility</p:attrName>
                                        </p:attrNameLst>
                                      </p:cBhvr>
                                      <p:to>
                                        <p:strVal val="visible"/>
                                      </p:to>
                                    </p:set>
                                    <p:animEffect transition="in" filter="wipe(down)">
                                      <p:cBhvr>
                                        <p:cTn id="7" dur="580">
                                          <p:stCondLst>
                                            <p:cond delay="0"/>
                                          </p:stCondLst>
                                        </p:cTn>
                                        <p:tgtEl>
                                          <p:spTgt spid="1461252"/>
                                        </p:tgtEl>
                                      </p:cBhvr>
                                    </p:animEffect>
                                    <p:anim calcmode="lin" valueType="num">
                                      <p:cBhvr>
                                        <p:cTn id="8" dur="1822" tmFilter="0,0; 0.14,0.36; 0.43,0.73; 0.71,0.91; 1.0,1.0">
                                          <p:stCondLst>
                                            <p:cond delay="0"/>
                                          </p:stCondLst>
                                        </p:cTn>
                                        <p:tgtEl>
                                          <p:spTgt spid="1461252"/>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461252"/>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461252"/>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461252"/>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461252"/>
                                        </p:tgtEl>
                                        <p:attrNameLst>
                                          <p:attrName>ppt_y</p:attrName>
                                        </p:attrNameLst>
                                      </p:cBhvr>
                                      <p:tavLst>
                                        <p:tav tm="0" fmla="#ppt_y-sin(pi*$)/81">
                                          <p:val>
                                            <p:fltVal val="0"/>
                                          </p:val>
                                        </p:tav>
                                        <p:tav tm="100000">
                                          <p:val>
                                            <p:fltVal val="1"/>
                                          </p:val>
                                        </p:tav>
                                      </p:tavLst>
                                    </p:anim>
                                    <p:animScale>
                                      <p:cBhvr>
                                        <p:cTn id="13" dur="26">
                                          <p:stCondLst>
                                            <p:cond delay="650"/>
                                          </p:stCondLst>
                                        </p:cTn>
                                        <p:tgtEl>
                                          <p:spTgt spid="1461252"/>
                                        </p:tgtEl>
                                      </p:cBhvr>
                                      <p:to x="100000" y="60000"/>
                                    </p:animScale>
                                    <p:animScale>
                                      <p:cBhvr>
                                        <p:cTn id="14" dur="166" decel="50000">
                                          <p:stCondLst>
                                            <p:cond delay="676"/>
                                          </p:stCondLst>
                                        </p:cTn>
                                        <p:tgtEl>
                                          <p:spTgt spid="1461252"/>
                                        </p:tgtEl>
                                      </p:cBhvr>
                                      <p:to x="100000" y="100000"/>
                                    </p:animScale>
                                    <p:animScale>
                                      <p:cBhvr>
                                        <p:cTn id="15" dur="26">
                                          <p:stCondLst>
                                            <p:cond delay="1312"/>
                                          </p:stCondLst>
                                        </p:cTn>
                                        <p:tgtEl>
                                          <p:spTgt spid="1461252"/>
                                        </p:tgtEl>
                                      </p:cBhvr>
                                      <p:to x="100000" y="80000"/>
                                    </p:animScale>
                                    <p:animScale>
                                      <p:cBhvr>
                                        <p:cTn id="16" dur="166" decel="50000">
                                          <p:stCondLst>
                                            <p:cond delay="1338"/>
                                          </p:stCondLst>
                                        </p:cTn>
                                        <p:tgtEl>
                                          <p:spTgt spid="1461252"/>
                                        </p:tgtEl>
                                      </p:cBhvr>
                                      <p:to x="100000" y="100000"/>
                                    </p:animScale>
                                    <p:animScale>
                                      <p:cBhvr>
                                        <p:cTn id="17" dur="26">
                                          <p:stCondLst>
                                            <p:cond delay="1642"/>
                                          </p:stCondLst>
                                        </p:cTn>
                                        <p:tgtEl>
                                          <p:spTgt spid="1461252"/>
                                        </p:tgtEl>
                                      </p:cBhvr>
                                      <p:to x="100000" y="90000"/>
                                    </p:animScale>
                                    <p:animScale>
                                      <p:cBhvr>
                                        <p:cTn id="18" dur="166" decel="50000">
                                          <p:stCondLst>
                                            <p:cond delay="1668"/>
                                          </p:stCondLst>
                                        </p:cTn>
                                        <p:tgtEl>
                                          <p:spTgt spid="1461252"/>
                                        </p:tgtEl>
                                      </p:cBhvr>
                                      <p:to x="100000" y="100000"/>
                                    </p:animScale>
                                    <p:animScale>
                                      <p:cBhvr>
                                        <p:cTn id="19" dur="26">
                                          <p:stCondLst>
                                            <p:cond delay="1808"/>
                                          </p:stCondLst>
                                        </p:cTn>
                                        <p:tgtEl>
                                          <p:spTgt spid="1461252"/>
                                        </p:tgtEl>
                                      </p:cBhvr>
                                      <p:to x="100000" y="95000"/>
                                    </p:animScale>
                                    <p:animScale>
                                      <p:cBhvr>
                                        <p:cTn id="20" dur="166" decel="50000">
                                          <p:stCondLst>
                                            <p:cond delay="1834"/>
                                          </p:stCondLst>
                                        </p:cTn>
                                        <p:tgtEl>
                                          <p:spTgt spid="1461252"/>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61252" grpId="0"/>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4" name="Rectangle 6"/>
          <p:cNvSpPr>
            <a:spLocks noGrp="1" noChangeArrowheads="1"/>
          </p:cNvSpPr>
          <p:nvPr>
            <p:ph type="sldNum" sz="quarter" idx="12"/>
          </p:nvPr>
        </p:nvSpPr>
        <p:spPr>
          <a:xfrm>
            <a:off x="3124200" y="6356350"/>
            <a:ext cx="2895600" cy="365125"/>
          </a:xfrm>
        </p:spPr>
        <p:txBody>
          <a:bodyPr/>
          <a:lstStyle/>
          <a:p>
            <a:pPr algn="ctr">
              <a:defRPr/>
            </a:pPr>
            <a:fld id="{2EF75E43-07D5-434C-9CB7-91DA87C57ED0}" type="slidenum">
              <a:rPr lang="en-US"/>
              <a:pPr algn="ctr">
                <a:defRPr/>
              </a:pPr>
              <a:t>45</a:t>
            </a:fld>
            <a:endParaRPr lang="en-US"/>
          </a:p>
        </p:txBody>
      </p:sp>
      <p:sp>
        <p:nvSpPr>
          <p:cNvPr id="94210" name="Rectangle 2"/>
          <p:cNvSpPr>
            <a:spLocks noChangeArrowheads="1"/>
          </p:cNvSpPr>
          <p:nvPr/>
        </p:nvSpPr>
        <p:spPr bwMode="auto">
          <a:xfrm>
            <a:off x="304800" y="76200"/>
            <a:ext cx="8763000" cy="685800"/>
          </a:xfrm>
          <a:prstGeom prst="rect">
            <a:avLst/>
          </a:prstGeom>
          <a:noFill/>
          <a:ln w="9525">
            <a:noFill/>
            <a:miter lim="800000"/>
            <a:headEnd/>
            <a:tailEnd/>
          </a:ln>
        </p:spPr>
        <p:txBody>
          <a:bodyPr wrap="none" anchor="ctr"/>
          <a:lstStyle/>
          <a:p>
            <a:endParaRPr lang="en-US" sz="1800">
              <a:latin typeface="Candara" pitchFamily="34" charset="0"/>
            </a:endParaRPr>
          </a:p>
        </p:txBody>
      </p:sp>
      <p:sp>
        <p:nvSpPr>
          <p:cNvPr id="94211" name="Rectangle 3"/>
          <p:cNvSpPr>
            <a:spLocks noChangeArrowheads="1"/>
          </p:cNvSpPr>
          <p:nvPr/>
        </p:nvSpPr>
        <p:spPr bwMode="auto">
          <a:xfrm>
            <a:off x="152400" y="5867400"/>
            <a:ext cx="8763000" cy="685800"/>
          </a:xfrm>
          <a:prstGeom prst="rect">
            <a:avLst/>
          </a:prstGeom>
          <a:solidFill>
            <a:schemeClr val="bg1"/>
          </a:solidFill>
          <a:ln w="9525">
            <a:noFill/>
            <a:miter lim="800000"/>
            <a:headEnd/>
            <a:tailEnd/>
          </a:ln>
        </p:spPr>
        <p:txBody>
          <a:bodyPr wrap="none" anchor="ctr"/>
          <a:lstStyle/>
          <a:p>
            <a:endParaRPr lang="en-US" sz="1800">
              <a:latin typeface="Candara" pitchFamily="34" charset="0"/>
            </a:endParaRPr>
          </a:p>
        </p:txBody>
      </p:sp>
      <p:grpSp>
        <p:nvGrpSpPr>
          <p:cNvPr id="94212" name="Group 4"/>
          <p:cNvGrpSpPr>
            <a:grpSpLocks/>
          </p:cNvGrpSpPr>
          <p:nvPr/>
        </p:nvGrpSpPr>
        <p:grpSpPr bwMode="auto">
          <a:xfrm>
            <a:off x="4038600" y="228600"/>
            <a:ext cx="2438400" cy="1868488"/>
            <a:chOff x="2352" y="192"/>
            <a:chExt cx="1536" cy="1177"/>
          </a:xfrm>
        </p:grpSpPr>
        <p:pic>
          <p:nvPicPr>
            <p:cNvPr id="94260" name="Picture 5"/>
            <p:cNvPicPr>
              <a:picLocks noChangeAspect="1" noChangeArrowheads="1"/>
            </p:cNvPicPr>
            <p:nvPr/>
          </p:nvPicPr>
          <p:blipFill>
            <a:blip r:embed="rId3"/>
            <a:srcRect l="7172" t="25249" r="8788" b="14641"/>
            <a:stretch>
              <a:fillRect/>
            </a:stretch>
          </p:blipFill>
          <p:spPr bwMode="auto">
            <a:xfrm>
              <a:off x="2435" y="432"/>
              <a:ext cx="1453" cy="937"/>
            </a:xfrm>
            <a:prstGeom prst="rect">
              <a:avLst/>
            </a:prstGeom>
            <a:noFill/>
            <a:ln w="9525">
              <a:noFill/>
              <a:miter lim="800000"/>
              <a:headEnd/>
              <a:tailEnd/>
            </a:ln>
          </p:spPr>
        </p:pic>
        <p:sp>
          <p:nvSpPr>
            <p:cNvPr id="1459206" name="Text Box 6"/>
            <p:cNvSpPr txBox="1">
              <a:spLocks noChangeArrowheads="1"/>
            </p:cNvSpPr>
            <p:nvPr/>
          </p:nvSpPr>
          <p:spPr bwMode="auto">
            <a:xfrm>
              <a:off x="2352" y="192"/>
              <a:ext cx="1483" cy="252"/>
            </a:xfrm>
            <a:prstGeom prst="rect">
              <a:avLst/>
            </a:prstGeom>
            <a:noFill/>
            <a:ln>
              <a:noFill/>
            </a:ln>
            <a:effectLst/>
            <a:extLst/>
          </p:spPr>
          <p:txBody>
            <a:bodyPr wrap="none">
              <a:spAutoFit/>
            </a:bodyPr>
            <a:lstStyle/>
            <a:p>
              <a:pPr fontAlgn="auto">
                <a:spcBef>
                  <a:spcPts val="0"/>
                </a:spcBef>
                <a:spcAft>
                  <a:spcPts val="0"/>
                </a:spcAft>
                <a:defRPr/>
              </a:pPr>
              <a:r>
                <a:rPr lang="en-US" b="1" dirty="0">
                  <a:solidFill>
                    <a:schemeClr val="accent5">
                      <a:lumMod val="75000"/>
                    </a:schemeClr>
                  </a:solidFill>
                  <a:latin typeface="+mn-lt"/>
                  <a:cs typeface="+mn-cs"/>
                </a:rPr>
                <a:t>lexicon (word types)</a:t>
              </a:r>
            </a:p>
          </p:txBody>
        </p:sp>
      </p:grpSp>
      <p:grpSp>
        <p:nvGrpSpPr>
          <p:cNvPr id="94213" name="Group 7"/>
          <p:cNvGrpSpPr>
            <a:grpSpLocks/>
          </p:cNvGrpSpPr>
          <p:nvPr/>
        </p:nvGrpSpPr>
        <p:grpSpPr bwMode="auto">
          <a:xfrm>
            <a:off x="1654175" y="258763"/>
            <a:ext cx="2003425" cy="1798637"/>
            <a:chOff x="418" y="211"/>
            <a:chExt cx="1262" cy="1133"/>
          </a:xfrm>
        </p:grpSpPr>
        <p:sp>
          <p:nvSpPr>
            <p:cNvPr id="1459208" name="Text Box 8"/>
            <p:cNvSpPr txBox="1">
              <a:spLocks noChangeArrowheads="1"/>
            </p:cNvSpPr>
            <p:nvPr/>
          </p:nvSpPr>
          <p:spPr bwMode="auto">
            <a:xfrm>
              <a:off x="418" y="211"/>
              <a:ext cx="787" cy="252"/>
            </a:xfrm>
            <a:prstGeom prst="rect">
              <a:avLst/>
            </a:prstGeom>
            <a:noFill/>
            <a:ln>
              <a:noFill/>
            </a:ln>
            <a:effectLst/>
            <a:extLst/>
          </p:spPr>
          <p:txBody>
            <a:bodyPr wrap="none">
              <a:spAutoFit/>
            </a:bodyPr>
            <a:lstStyle/>
            <a:p>
              <a:pPr fontAlgn="auto">
                <a:spcBef>
                  <a:spcPts val="0"/>
                </a:spcBef>
                <a:spcAft>
                  <a:spcPts val="0"/>
                </a:spcAft>
                <a:defRPr/>
              </a:pPr>
              <a:r>
                <a:rPr lang="en-US" b="1">
                  <a:solidFill>
                    <a:schemeClr val="accent5">
                      <a:lumMod val="75000"/>
                    </a:schemeClr>
                  </a:solidFill>
                  <a:latin typeface="+mn-lt"/>
                  <a:cs typeface="+mn-cs"/>
                </a:rPr>
                <a:t>semantics</a:t>
              </a:r>
            </a:p>
          </p:txBody>
        </p:sp>
        <p:pic>
          <p:nvPicPr>
            <p:cNvPr id="94259" name="Picture 9"/>
            <p:cNvPicPr>
              <a:picLocks noChangeAspect="1" noChangeArrowheads="1"/>
            </p:cNvPicPr>
            <p:nvPr/>
          </p:nvPicPr>
          <p:blipFill>
            <a:blip r:embed="rId4"/>
            <a:srcRect l="10403" t="23520" r="13637" b="22719"/>
            <a:stretch>
              <a:fillRect/>
            </a:stretch>
          </p:blipFill>
          <p:spPr bwMode="auto">
            <a:xfrm>
              <a:off x="468" y="444"/>
              <a:ext cx="1212" cy="900"/>
            </a:xfrm>
            <a:prstGeom prst="rect">
              <a:avLst/>
            </a:prstGeom>
            <a:noFill/>
            <a:ln w="9525">
              <a:noFill/>
              <a:miter lim="800000"/>
              <a:headEnd/>
              <a:tailEnd/>
            </a:ln>
          </p:spPr>
        </p:pic>
      </p:grpSp>
      <p:grpSp>
        <p:nvGrpSpPr>
          <p:cNvPr id="94214" name="Group 10"/>
          <p:cNvGrpSpPr>
            <a:grpSpLocks/>
          </p:cNvGrpSpPr>
          <p:nvPr/>
        </p:nvGrpSpPr>
        <p:grpSpPr bwMode="auto">
          <a:xfrm>
            <a:off x="2057400" y="2819400"/>
            <a:ext cx="2590800" cy="1524000"/>
            <a:chOff x="2352" y="1776"/>
            <a:chExt cx="1632" cy="960"/>
          </a:xfrm>
        </p:grpSpPr>
        <p:pic>
          <p:nvPicPr>
            <p:cNvPr id="94256" name="Picture 11"/>
            <p:cNvPicPr>
              <a:picLocks noChangeAspect="1" noChangeArrowheads="1"/>
            </p:cNvPicPr>
            <p:nvPr/>
          </p:nvPicPr>
          <p:blipFill>
            <a:blip r:embed="rId5"/>
            <a:srcRect l="6767" t="33150" r="8923" b="31544"/>
            <a:stretch>
              <a:fillRect/>
            </a:stretch>
          </p:blipFill>
          <p:spPr bwMode="auto">
            <a:xfrm>
              <a:off x="2395" y="2021"/>
              <a:ext cx="1589" cy="715"/>
            </a:xfrm>
            <a:prstGeom prst="rect">
              <a:avLst/>
            </a:prstGeom>
            <a:noFill/>
            <a:ln w="9525">
              <a:noFill/>
              <a:miter lim="800000"/>
              <a:headEnd/>
              <a:tailEnd/>
            </a:ln>
          </p:spPr>
        </p:pic>
        <p:sp>
          <p:nvSpPr>
            <p:cNvPr id="1459212" name="Rectangle 12"/>
            <p:cNvSpPr>
              <a:spLocks noChangeArrowheads="1"/>
            </p:cNvSpPr>
            <p:nvPr/>
          </p:nvSpPr>
          <p:spPr bwMode="auto">
            <a:xfrm>
              <a:off x="2352" y="1776"/>
              <a:ext cx="787" cy="252"/>
            </a:xfrm>
            <a:prstGeom prst="rect">
              <a:avLst/>
            </a:prstGeom>
            <a:noFill/>
            <a:ln>
              <a:noFill/>
            </a:ln>
            <a:effectLst/>
            <a:extLst/>
          </p:spPr>
          <p:txBody>
            <a:bodyPr wrap="none">
              <a:spAutoFit/>
            </a:bodyPr>
            <a:lstStyle/>
            <a:p>
              <a:pPr fontAlgn="auto">
                <a:spcBef>
                  <a:spcPts val="0"/>
                </a:spcBef>
                <a:spcAft>
                  <a:spcPts val="0"/>
                </a:spcAft>
                <a:defRPr/>
              </a:pPr>
              <a:r>
                <a:rPr lang="en-US" b="1">
                  <a:solidFill>
                    <a:schemeClr val="accent5">
                      <a:lumMod val="75000"/>
                    </a:schemeClr>
                  </a:solidFill>
                  <a:latin typeface="+mn-lt"/>
                  <a:cs typeface="+mn-cs"/>
                </a:rPr>
                <a:t>sentences</a:t>
              </a:r>
            </a:p>
          </p:txBody>
        </p:sp>
      </p:grpSp>
      <p:grpSp>
        <p:nvGrpSpPr>
          <p:cNvPr id="94215" name="Group 13"/>
          <p:cNvGrpSpPr>
            <a:grpSpLocks/>
          </p:cNvGrpSpPr>
          <p:nvPr/>
        </p:nvGrpSpPr>
        <p:grpSpPr bwMode="auto">
          <a:xfrm>
            <a:off x="381000" y="4800600"/>
            <a:ext cx="2209800" cy="1524000"/>
            <a:chOff x="240" y="2592"/>
            <a:chExt cx="1392" cy="960"/>
          </a:xfrm>
        </p:grpSpPr>
        <p:pic>
          <p:nvPicPr>
            <p:cNvPr id="94254" name="Picture 14"/>
            <p:cNvPicPr>
              <a:picLocks noChangeAspect="1" noChangeArrowheads="1"/>
            </p:cNvPicPr>
            <p:nvPr/>
          </p:nvPicPr>
          <p:blipFill>
            <a:blip r:embed="rId6"/>
            <a:srcRect l="7224" t="31438" r="8788" b="20828"/>
            <a:stretch>
              <a:fillRect/>
            </a:stretch>
          </p:blipFill>
          <p:spPr bwMode="auto">
            <a:xfrm>
              <a:off x="283" y="2827"/>
              <a:ext cx="1349" cy="725"/>
            </a:xfrm>
            <a:prstGeom prst="rect">
              <a:avLst/>
            </a:prstGeom>
            <a:noFill/>
            <a:ln w="9525">
              <a:noFill/>
              <a:miter lim="800000"/>
              <a:headEnd/>
              <a:tailEnd/>
            </a:ln>
          </p:spPr>
        </p:pic>
        <p:sp>
          <p:nvSpPr>
            <p:cNvPr id="1459215" name="Rectangle 15"/>
            <p:cNvSpPr>
              <a:spLocks noChangeArrowheads="1"/>
            </p:cNvSpPr>
            <p:nvPr/>
          </p:nvSpPr>
          <p:spPr bwMode="auto">
            <a:xfrm>
              <a:off x="240" y="2592"/>
              <a:ext cx="1297" cy="252"/>
            </a:xfrm>
            <a:prstGeom prst="rect">
              <a:avLst/>
            </a:prstGeom>
            <a:noFill/>
            <a:ln>
              <a:noFill/>
            </a:ln>
            <a:effectLst/>
            <a:extLst/>
          </p:spPr>
          <p:txBody>
            <a:bodyPr wrap="none">
              <a:spAutoFit/>
            </a:bodyPr>
            <a:lstStyle/>
            <a:p>
              <a:pPr fontAlgn="auto">
                <a:spcBef>
                  <a:spcPts val="0"/>
                </a:spcBef>
                <a:spcAft>
                  <a:spcPts val="0"/>
                </a:spcAft>
                <a:defRPr/>
              </a:pPr>
              <a:r>
                <a:rPr lang="en-US" b="1" dirty="0">
                  <a:solidFill>
                    <a:schemeClr val="accent5">
                      <a:lumMod val="75000"/>
                    </a:schemeClr>
                  </a:solidFill>
                  <a:latin typeface="+mn-lt"/>
                  <a:cs typeface="+mn-cs"/>
                </a:rPr>
                <a:t>discourse context</a:t>
              </a:r>
            </a:p>
          </p:txBody>
        </p:sp>
      </p:grpSp>
      <p:pic>
        <p:nvPicPr>
          <p:cNvPr id="94216" name="Picture 16"/>
          <p:cNvPicPr>
            <a:picLocks noChangeAspect="1" noChangeArrowheads="1"/>
          </p:cNvPicPr>
          <p:nvPr/>
        </p:nvPicPr>
        <p:blipFill>
          <a:blip r:embed="rId7"/>
          <a:srcRect l="6920" t="38098" r="9074" b="38432"/>
          <a:stretch>
            <a:fillRect/>
          </a:stretch>
        </p:blipFill>
        <p:spPr bwMode="auto">
          <a:xfrm>
            <a:off x="3810000" y="6137275"/>
            <a:ext cx="1752600" cy="492125"/>
          </a:xfrm>
          <a:prstGeom prst="rect">
            <a:avLst/>
          </a:prstGeom>
          <a:noFill/>
          <a:ln w="9525">
            <a:noFill/>
            <a:miter lim="800000"/>
            <a:headEnd/>
            <a:tailEnd/>
          </a:ln>
        </p:spPr>
      </p:pic>
      <p:grpSp>
        <p:nvGrpSpPr>
          <p:cNvPr id="94217" name="Group 17"/>
          <p:cNvGrpSpPr>
            <a:grpSpLocks/>
          </p:cNvGrpSpPr>
          <p:nvPr/>
        </p:nvGrpSpPr>
        <p:grpSpPr bwMode="auto">
          <a:xfrm>
            <a:off x="6265863" y="3721100"/>
            <a:ext cx="2801937" cy="1689100"/>
            <a:chOff x="3467" y="3014"/>
            <a:chExt cx="1765" cy="1064"/>
          </a:xfrm>
        </p:grpSpPr>
        <p:pic>
          <p:nvPicPr>
            <p:cNvPr id="94252" name="Picture 18"/>
            <p:cNvPicPr>
              <a:picLocks noChangeAspect="1" noChangeArrowheads="1"/>
            </p:cNvPicPr>
            <p:nvPr/>
          </p:nvPicPr>
          <p:blipFill>
            <a:blip r:embed="rId8"/>
            <a:srcRect l="7172" t="30742" r="8788" b="29939"/>
            <a:stretch>
              <a:fillRect/>
            </a:stretch>
          </p:blipFill>
          <p:spPr bwMode="auto">
            <a:xfrm>
              <a:off x="3504" y="3264"/>
              <a:ext cx="1728" cy="814"/>
            </a:xfrm>
            <a:prstGeom prst="rect">
              <a:avLst/>
            </a:prstGeom>
            <a:noFill/>
            <a:ln w="9525">
              <a:noFill/>
              <a:miter lim="800000"/>
              <a:headEnd/>
              <a:tailEnd/>
            </a:ln>
          </p:spPr>
        </p:pic>
        <p:sp>
          <p:nvSpPr>
            <p:cNvPr id="1459219" name="Rectangle 19"/>
            <p:cNvSpPr>
              <a:spLocks noChangeArrowheads="1"/>
            </p:cNvSpPr>
            <p:nvPr/>
          </p:nvSpPr>
          <p:spPr bwMode="auto">
            <a:xfrm>
              <a:off x="3467" y="3014"/>
              <a:ext cx="764" cy="252"/>
            </a:xfrm>
            <a:prstGeom prst="rect">
              <a:avLst/>
            </a:prstGeom>
            <a:noFill/>
            <a:ln>
              <a:noFill/>
            </a:ln>
            <a:effectLst/>
            <a:extLst/>
          </p:spPr>
          <p:txBody>
            <a:bodyPr wrap="none">
              <a:spAutoFit/>
            </a:bodyPr>
            <a:lstStyle/>
            <a:p>
              <a:pPr fontAlgn="auto">
                <a:spcBef>
                  <a:spcPts val="0"/>
                </a:spcBef>
                <a:spcAft>
                  <a:spcPts val="0"/>
                </a:spcAft>
                <a:defRPr/>
              </a:pPr>
              <a:r>
                <a:rPr lang="en-US" b="1">
                  <a:solidFill>
                    <a:schemeClr val="accent5">
                      <a:lumMod val="75000"/>
                    </a:schemeClr>
                  </a:solidFill>
                  <a:latin typeface="+mn-lt"/>
                  <a:cs typeface="+mn-cs"/>
                </a:rPr>
                <a:t>resources</a:t>
              </a:r>
            </a:p>
          </p:txBody>
        </p:sp>
      </p:grpSp>
      <p:grpSp>
        <p:nvGrpSpPr>
          <p:cNvPr id="94218" name="Group 20"/>
          <p:cNvGrpSpPr>
            <a:grpSpLocks/>
          </p:cNvGrpSpPr>
          <p:nvPr/>
        </p:nvGrpSpPr>
        <p:grpSpPr bwMode="auto">
          <a:xfrm>
            <a:off x="1219200" y="974725"/>
            <a:ext cx="533400" cy="793750"/>
            <a:chOff x="768" y="662"/>
            <a:chExt cx="336" cy="500"/>
          </a:xfrm>
        </p:grpSpPr>
        <p:sp>
          <p:nvSpPr>
            <p:cNvPr id="94249" name="Rectangle 21"/>
            <p:cNvSpPr>
              <a:spLocks noChangeArrowheads="1"/>
            </p:cNvSpPr>
            <p:nvPr/>
          </p:nvSpPr>
          <p:spPr bwMode="auto">
            <a:xfrm>
              <a:off x="768" y="864"/>
              <a:ext cx="96" cy="96"/>
            </a:xfrm>
            <a:prstGeom prst="rect">
              <a:avLst/>
            </a:prstGeom>
            <a:solidFill>
              <a:schemeClr val="tx1"/>
            </a:solidFill>
            <a:ln w="9525">
              <a:noFill/>
              <a:miter lim="800000"/>
              <a:headEnd/>
              <a:tailEnd/>
            </a:ln>
          </p:spPr>
          <p:txBody>
            <a:bodyPr wrap="none" anchor="ctr"/>
            <a:lstStyle/>
            <a:p>
              <a:endParaRPr lang="en-US" sz="1800">
                <a:latin typeface="Candara" pitchFamily="34" charset="0"/>
              </a:endParaRPr>
            </a:p>
          </p:txBody>
        </p:sp>
        <p:sp>
          <p:nvSpPr>
            <p:cNvPr id="1459222" name="Freeform 22"/>
            <p:cNvSpPr>
              <a:spLocks/>
            </p:cNvSpPr>
            <p:nvPr/>
          </p:nvSpPr>
          <p:spPr bwMode="auto">
            <a:xfrm>
              <a:off x="816" y="662"/>
              <a:ext cx="288" cy="202"/>
            </a:xfrm>
            <a:custGeom>
              <a:avLst/>
              <a:gdLst>
                <a:gd name="T0" fmla="*/ 0 w 288"/>
                <a:gd name="T1" fmla="*/ 202 h 202"/>
                <a:gd name="T2" fmla="*/ 61 w 288"/>
                <a:gd name="T3" fmla="*/ 32 h 202"/>
                <a:gd name="T4" fmla="*/ 288 w 288"/>
                <a:gd name="T5" fmla="*/ 10 h 202"/>
              </a:gdLst>
              <a:ahLst/>
              <a:cxnLst>
                <a:cxn ang="0">
                  <a:pos x="T0" y="T1"/>
                </a:cxn>
                <a:cxn ang="0">
                  <a:pos x="T2" y="T3"/>
                </a:cxn>
                <a:cxn ang="0">
                  <a:pos x="T4" y="T5"/>
                </a:cxn>
              </a:cxnLst>
              <a:rect l="0" t="0" r="r" b="b"/>
              <a:pathLst>
                <a:path w="288" h="202">
                  <a:moveTo>
                    <a:pt x="0" y="202"/>
                  </a:moveTo>
                  <a:cubicBezTo>
                    <a:pt x="10" y="174"/>
                    <a:pt x="13" y="64"/>
                    <a:pt x="61" y="32"/>
                  </a:cubicBezTo>
                  <a:cubicBezTo>
                    <a:pt x="109" y="0"/>
                    <a:pt x="241" y="15"/>
                    <a:pt x="288" y="10"/>
                  </a:cubicBezTo>
                </a:path>
              </a:pathLst>
            </a:custGeom>
            <a:noFill/>
            <a:ln w="28575" cap="flat" cmpd="sng">
              <a:solidFill>
                <a:schemeClr val="accent5"/>
              </a:solidFill>
              <a:prstDash val="solid"/>
              <a:round/>
              <a:headEnd type="none" w="med" len="med"/>
              <a:tailEnd type="none" w="med" len="med"/>
            </a:ln>
            <a:effectLst/>
            <a:extLst/>
          </p:spPr>
          <p:txBody>
            <a:bodyPr wrap="none" anchor="ctr"/>
            <a:lstStyle/>
            <a:p>
              <a:pPr fontAlgn="auto">
                <a:spcBef>
                  <a:spcPts val="0"/>
                </a:spcBef>
                <a:spcAft>
                  <a:spcPts val="0"/>
                </a:spcAft>
                <a:defRPr/>
              </a:pPr>
              <a:endParaRPr lang="en-US" sz="1800">
                <a:latin typeface="+mn-lt"/>
                <a:cs typeface="+mn-cs"/>
              </a:endParaRPr>
            </a:p>
          </p:txBody>
        </p:sp>
        <p:sp>
          <p:nvSpPr>
            <p:cNvPr id="1459223" name="Freeform 23"/>
            <p:cNvSpPr>
              <a:spLocks/>
            </p:cNvSpPr>
            <p:nvPr/>
          </p:nvSpPr>
          <p:spPr bwMode="auto">
            <a:xfrm flipV="1">
              <a:off x="816" y="960"/>
              <a:ext cx="288" cy="202"/>
            </a:xfrm>
            <a:custGeom>
              <a:avLst/>
              <a:gdLst>
                <a:gd name="T0" fmla="*/ 0 w 288"/>
                <a:gd name="T1" fmla="*/ 202 h 202"/>
                <a:gd name="T2" fmla="*/ 61 w 288"/>
                <a:gd name="T3" fmla="*/ 32 h 202"/>
                <a:gd name="T4" fmla="*/ 288 w 288"/>
                <a:gd name="T5" fmla="*/ 10 h 202"/>
              </a:gdLst>
              <a:ahLst/>
              <a:cxnLst>
                <a:cxn ang="0">
                  <a:pos x="T0" y="T1"/>
                </a:cxn>
                <a:cxn ang="0">
                  <a:pos x="T2" y="T3"/>
                </a:cxn>
                <a:cxn ang="0">
                  <a:pos x="T4" y="T5"/>
                </a:cxn>
              </a:cxnLst>
              <a:rect l="0" t="0" r="r" b="b"/>
              <a:pathLst>
                <a:path w="288" h="202">
                  <a:moveTo>
                    <a:pt x="0" y="202"/>
                  </a:moveTo>
                  <a:cubicBezTo>
                    <a:pt x="10" y="174"/>
                    <a:pt x="13" y="64"/>
                    <a:pt x="61" y="32"/>
                  </a:cubicBezTo>
                  <a:cubicBezTo>
                    <a:pt x="109" y="0"/>
                    <a:pt x="241" y="15"/>
                    <a:pt x="288" y="10"/>
                  </a:cubicBezTo>
                </a:path>
              </a:pathLst>
            </a:custGeom>
            <a:noFill/>
            <a:ln w="28575" cap="flat" cmpd="sng">
              <a:solidFill>
                <a:schemeClr val="accent5"/>
              </a:solidFill>
              <a:prstDash val="solid"/>
              <a:round/>
              <a:headEnd type="none" w="med" len="med"/>
              <a:tailEnd type="none" w="med" len="med"/>
            </a:ln>
            <a:effectLst/>
            <a:extLst/>
          </p:spPr>
          <p:txBody>
            <a:bodyPr wrap="none" anchor="ctr"/>
            <a:lstStyle/>
            <a:p>
              <a:pPr fontAlgn="auto">
                <a:spcBef>
                  <a:spcPts val="0"/>
                </a:spcBef>
                <a:spcAft>
                  <a:spcPts val="0"/>
                </a:spcAft>
                <a:defRPr/>
              </a:pPr>
              <a:endParaRPr lang="en-US" sz="1800">
                <a:latin typeface="+mn-lt"/>
                <a:cs typeface="+mn-cs"/>
              </a:endParaRPr>
            </a:p>
          </p:txBody>
        </p:sp>
      </p:grpSp>
      <p:sp>
        <p:nvSpPr>
          <p:cNvPr id="94219" name="Text Box 24"/>
          <p:cNvSpPr txBox="1">
            <a:spLocks noChangeArrowheads="1"/>
          </p:cNvSpPr>
          <p:nvPr/>
        </p:nvSpPr>
        <p:spPr bwMode="auto">
          <a:xfrm>
            <a:off x="0" y="1066800"/>
            <a:ext cx="1239838" cy="581025"/>
          </a:xfrm>
          <a:prstGeom prst="rect">
            <a:avLst/>
          </a:prstGeom>
          <a:noFill/>
          <a:ln w="9525">
            <a:noFill/>
            <a:miter lim="800000"/>
            <a:headEnd/>
            <a:tailEnd/>
          </a:ln>
        </p:spPr>
        <p:txBody>
          <a:bodyPr wrap="none">
            <a:spAutoFit/>
          </a:bodyPr>
          <a:lstStyle/>
          <a:p>
            <a:r>
              <a:rPr lang="en-US" sz="1600">
                <a:latin typeface="Candara" pitchFamily="34" charset="0"/>
              </a:rPr>
              <a:t>entailment</a:t>
            </a:r>
          </a:p>
          <a:p>
            <a:r>
              <a:rPr lang="en-US" sz="1600">
                <a:latin typeface="Candara" pitchFamily="34" charset="0"/>
              </a:rPr>
              <a:t>correlation</a:t>
            </a:r>
          </a:p>
        </p:txBody>
      </p:sp>
      <p:sp>
        <p:nvSpPr>
          <p:cNvPr id="94220" name="Rectangle 25"/>
          <p:cNvSpPr>
            <a:spLocks noChangeArrowheads="1"/>
          </p:cNvSpPr>
          <p:nvPr/>
        </p:nvSpPr>
        <p:spPr bwMode="auto">
          <a:xfrm>
            <a:off x="7086600" y="457200"/>
            <a:ext cx="2057400" cy="1558925"/>
          </a:xfrm>
          <a:prstGeom prst="rect">
            <a:avLst/>
          </a:prstGeom>
          <a:noFill/>
          <a:ln w="9525">
            <a:noFill/>
            <a:miter lim="800000"/>
            <a:headEnd/>
            <a:tailEnd/>
          </a:ln>
        </p:spPr>
        <p:txBody>
          <a:bodyPr>
            <a:spAutoFit/>
          </a:bodyPr>
          <a:lstStyle/>
          <a:p>
            <a:r>
              <a:rPr lang="en-US" sz="1600">
                <a:latin typeface="Candara" pitchFamily="34" charset="0"/>
              </a:rPr>
              <a:t>inflection</a:t>
            </a:r>
          </a:p>
          <a:p>
            <a:r>
              <a:rPr lang="en-US" sz="1600">
                <a:latin typeface="Candara" pitchFamily="34" charset="0"/>
              </a:rPr>
              <a:t>cognates</a:t>
            </a:r>
          </a:p>
          <a:p>
            <a:r>
              <a:rPr lang="en-US" sz="1600">
                <a:latin typeface="Candara" pitchFamily="34" charset="0"/>
              </a:rPr>
              <a:t>transliteration</a:t>
            </a:r>
          </a:p>
          <a:p>
            <a:r>
              <a:rPr lang="en-US" sz="1600">
                <a:latin typeface="Candara" pitchFamily="34" charset="0"/>
              </a:rPr>
              <a:t>abbreviation</a:t>
            </a:r>
          </a:p>
          <a:p>
            <a:r>
              <a:rPr lang="en-US" sz="1600">
                <a:latin typeface="Candara" pitchFamily="34" charset="0"/>
              </a:rPr>
              <a:t>neologism</a:t>
            </a:r>
          </a:p>
          <a:p>
            <a:r>
              <a:rPr lang="en-US" sz="1600">
                <a:latin typeface="Candara" pitchFamily="34" charset="0"/>
              </a:rPr>
              <a:t>language evolution</a:t>
            </a:r>
          </a:p>
        </p:txBody>
      </p:sp>
      <p:grpSp>
        <p:nvGrpSpPr>
          <p:cNvPr id="94221" name="Group 26"/>
          <p:cNvGrpSpPr>
            <a:grpSpLocks/>
          </p:cNvGrpSpPr>
          <p:nvPr/>
        </p:nvGrpSpPr>
        <p:grpSpPr bwMode="auto">
          <a:xfrm flipH="1">
            <a:off x="6477000" y="990600"/>
            <a:ext cx="533400" cy="793750"/>
            <a:chOff x="768" y="662"/>
            <a:chExt cx="336" cy="500"/>
          </a:xfrm>
        </p:grpSpPr>
        <p:sp>
          <p:nvSpPr>
            <p:cNvPr id="94246" name="Rectangle 27"/>
            <p:cNvSpPr>
              <a:spLocks noChangeArrowheads="1"/>
            </p:cNvSpPr>
            <p:nvPr/>
          </p:nvSpPr>
          <p:spPr bwMode="auto">
            <a:xfrm>
              <a:off x="768" y="864"/>
              <a:ext cx="96" cy="96"/>
            </a:xfrm>
            <a:prstGeom prst="rect">
              <a:avLst/>
            </a:prstGeom>
            <a:solidFill>
              <a:schemeClr val="tx1"/>
            </a:solidFill>
            <a:ln w="9525">
              <a:noFill/>
              <a:miter lim="800000"/>
              <a:headEnd/>
              <a:tailEnd/>
            </a:ln>
          </p:spPr>
          <p:txBody>
            <a:bodyPr wrap="none" anchor="ctr"/>
            <a:lstStyle/>
            <a:p>
              <a:endParaRPr lang="en-US" sz="1800">
                <a:latin typeface="Candara" pitchFamily="34" charset="0"/>
              </a:endParaRPr>
            </a:p>
          </p:txBody>
        </p:sp>
        <p:sp>
          <p:nvSpPr>
            <p:cNvPr id="1459228" name="Freeform 28"/>
            <p:cNvSpPr>
              <a:spLocks/>
            </p:cNvSpPr>
            <p:nvPr/>
          </p:nvSpPr>
          <p:spPr bwMode="auto">
            <a:xfrm>
              <a:off x="816" y="662"/>
              <a:ext cx="288" cy="202"/>
            </a:xfrm>
            <a:custGeom>
              <a:avLst/>
              <a:gdLst>
                <a:gd name="T0" fmla="*/ 0 w 288"/>
                <a:gd name="T1" fmla="*/ 202 h 202"/>
                <a:gd name="T2" fmla="*/ 61 w 288"/>
                <a:gd name="T3" fmla="*/ 32 h 202"/>
                <a:gd name="T4" fmla="*/ 288 w 288"/>
                <a:gd name="T5" fmla="*/ 10 h 202"/>
              </a:gdLst>
              <a:ahLst/>
              <a:cxnLst>
                <a:cxn ang="0">
                  <a:pos x="T0" y="T1"/>
                </a:cxn>
                <a:cxn ang="0">
                  <a:pos x="T2" y="T3"/>
                </a:cxn>
                <a:cxn ang="0">
                  <a:pos x="T4" y="T5"/>
                </a:cxn>
              </a:cxnLst>
              <a:rect l="0" t="0" r="r" b="b"/>
              <a:pathLst>
                <a:path w="288" h="202">
                  <a:moveTo>
                    <a:pt x="0" y="202"/>
                  </a:moveTo>
                  <a:cubicBezTo>
                    <a:pt x="10" y="174"/>
                    <a:pt x="13" y="64"/>
                    <a:pt x="61" y="32"/>
                  </a:cubicBezTo>
                  <a:cubicBezTo>
                    <a:pt x="109" y="0"/>
                    <a:pt x="241" y="15"/>
                    <a:pt x="288" y="10"/>
                  </a:cubicBezTo>
                </a:path>
              </a:pathLst>
            </a:custGeom>
            <a:noFill/>
            <a:ln w="28575" cap="flat" cmpd="sng">
              <a:solidFill>
                <a:schemeClr val="accent5"/>
              </a:solidFill>
              <a:prstDash val="solid"/>
              <a:round/>
              <a:headEnd type="none" w="med" len="med"/>
              <a:tailEnd type="none" w="med" len="med"/>
            </a:ln>
            <a:effectLst/>
            <a:extLst/>
          </p:spPr>
          <p:txBody>
            <a:bodyPr wrap="none" anchor="ctr"/>
            <a:lstStyle/>
            <a:p>
              <a:pPr fontAlgn="auto">
                <a:spcBef>
                  <a:spcPts val="0"/>
                </a:spcBef>
                <a:spcAft>
                  <a:spcPts val="0"/>
                </a:spcAft>
                <a:defRPr/>
              </a:pPr>
              <a:endParaRPr lang="en-US" sz="1800">
                <a:latin typeface="+mn-lt"/>
                <a:cs typeface="+mn-cs"/>
              </a:endParaRPr>
            </a:p>
          </p:txBody>
        </p:sp>
        <p:sp>
          <p:nvSpPr>
            <p:cNvPr id="1459229" name="Freeform 29"/>
            <p:cNvSpPr>
              <a:spLocks/>
            </p:cNvSpPr>
            <p:nvPr/>
          </p:nvSpPr>
          <p:spPr bwMode="auto">
            <a:xfrm flipV="1">
              <a:off x="816" y="960"/>
              <a:ext cx="288" cy="202"/>
            </a:xfrm>
            <a:custGeom>
              <a:avLst/>
              <a:gdLst>
                <a:gd name="T0" fmla="*/ 0 w 288"/>
                <a:gd name="T1" fmla="*/ 202 h 202"/>
                <a:gd name="T2" fmla="*/ 61 w 288"/>
                <a:gd name="T3" fmla="*/ 32 h 202"/>
                <a:gd name="T4" fmla="*/ 288 w 288"/>
                <a:gd name="T5" fmla="*/ 10 h 202"/>
              </a:gdLst>
              <a:ahLst/>
              <a:cxnLst>
                <a:cxn ang="0">
                  <a:pos x="T0" y="T1"/>
                </a:cxn>
                <a:cxn ang="0">
                  <a:pos x="T2" y="T3"/>
                </a:cxn>
                <a:cxn ang="0">
                  <a:pos x="T4" y="T5"/>
                </a:cxn>
              </a:cxnLst>
              <a:rect l="0" t="0" r="r" b="b"/>
              <a:pathLst>
                <a:path w="288" h="202">
                  <a:moveTo>
                    <a:pt x="0" y="202"/>
                  </a:moveTo>
                  <a:cubicBezTo>
                    <a:pt x="10" y="174"/>
                    <a:pt x="13" y="64"/>
                    <a:pt x="61" y="32"/>
                  </a:cubicBezTo>
                  <a:cubicBezTo>
                    <a:pt x="109" y="0"/>
                    <a:pt x="241" y="15"/>
                    <a:pt x="288" y="10"/>
                  </a:cubicBezTo>
                </a:path>
              </a:pathLst>
            </a:custGeom>
            <a:noFill/>
            <a:ln w="28575" cap="flat" cmpd="sng">
              <a:solidFill>
                <a:schemeClr val="accent5"/>
              </a:solidFill>
              <a:prstDash val="solid"/>
              <a:round/>
              <a:headEnd type="none" w="med" len="med"/>
              <a:tailEnd type="none" w="med" len="med"/>
            </a:ln>
            <a:effectLst/>
            <a:extLst/>
          </p:spPr>
          <p:txBody>
            <a:bodyPr wrap="none" anchor="ctr"/>
            <a:lstStyle/>
            <a:p>
              <a:pPr fontAlgn="auto">
                <a:spcBef>
                  <a:spcPts val="0"/>
                </a:spcBef>
                <a:spcAft>
                  <a:spcPts val="0"/>
                </a:spcAft>
                <a:defRPr/>
              </a:pPr>
              <a:endParaRPr lang="en-US" sz="1800">
                <a:latin typeface="+mn-lt"/>
                <a:cs typeface="+mn-cs"/>
              </a:endParaRPr>
            </a:p>
          </p:txBody>
        </p:sp>
      </p:grpSp>
      <p:sp>
        <p:nvSpPr>
          <p:cNvPr id="94222" name="Rectangle 30"/>
          <p:cNvSpPr>
            <a:spLocks noChangeArrowheads="1"/>
          </p:cNvSpPr>
          <p:nvPr/>
        </p:nvSpPr>
        <p:spPr bwMode="auto">
          <a:xfrm>
            <a:off x="0" y="3198813"/>
            <a:ext cx="1600200" cy="1068387"/>
          </a:xfrm>
          <a:prstGeom prst="rect">
            <a:avLst/>
          </a:prstGeom>
          <a:noFill/>
          <a:ln w="9525">
            <a:noFill/>
            <a:miter lim="800000"/>
            <a:headEnd/>
            <a:tailEnd/>
          </a:ln>
        </p:spPr>
        <p:txBody>
          <a:bodyPr>
            <a:spAutoFit/>
          </a:bodyPr>
          <a:lstStyle/>
          <a:p>
            <a:pPr algn="r"/>
            <a:r>
              <a:rPr lang="en-US" sz="1600">
                <a:latin typeface="Candara" pitchFamily="34" charset="0"/>
              </a:rPr>
              <a:t>translation</a:t>
            </a:r>
          </a:p>
          <a:p>
            <a:pPr algn="r"/>
            <a:r>
              <a:rPr lang="en-US" sz="1600">
                <a:latin typeface="Candara" pitchFamily="34" charset="0"/>
              </a:rPr>
              <a:t>alignment</a:t>
            </a:r>
          </a:p>
          <a:p>
            <a:pPr algn="r"/>
            <a:r>
              <a:rPr lang="en-US" sz="1600">
                <a:latin typeface="Candara" pitchFamily="34" charset="0"/>
              </a:rPr>
              <a:t>editing</a:t>
            </a:r>
          </a:p>
          <a:p>
            <a:pPr algn="r"/>
            <a:r>
              <a:rPr lang="en-US" sz="1600">
                <a:latin typeface="Candara" pitchFamily="34" charset="0"/>
              </a:rPr>
              <a:t>quotation</a:t>
            </a:r>
          </a:p>
        </p:txBody>
      </p:sp>
      <p:grpSp>
        <p:nvGrpSpPr>
          <p:cNvPr id="94223" name="Group 31"/>
          <p:cNvGrpSpPr>
            <a:grpSpLocks/>
          </p:cNvGrpSpPr>
          <p:nvPr/>
        </p:nvGrpSpPr>
        <p:grpSpPr bwMode="auto">
          <a:xfrm>
            <a:off x="1600200" y="3397250"/>
            <a:ext cx="533400" cy="793750"/>
            <a:chOff x="768" y="662"/>
            <a:chExt cx="336" cy="500"/>
          </a:xfrm>
        </p:grpSpPr>
        <p:sp>
          <p:nvSpPr>
            <p:cNvPr id="94243" name="Rectangle 32"/>
            <p:cNvSpPr>
              <a:spLocks noChangeArrowheads="1"/>
            </p:cNvSpPr>
            <p:nvPr/>
          </p:nvSpPr>
          <p:spPr bwMode="auto">
            <a:xfrm>
              <a:off x="768" y="864"/>
              <a:ext cx="96" cy="96"/>
            </a:xfrm>
            <a:prstGeom prst="rect">
              <a:avLst/>
            </a:prstGeom>
            <a:solidFill>
              <a:schemeClr val="tx1"/>
            </a:solidFill>
            <a:ln w="9525">
              <a:noFill/>
              <a:miter lim="800000"/>
              <a:headEnd/>
              <a:tailEnd/>
            </a:ln>
          </p:spPr>
          <p:txBody>
            <a:bodyPr wrap="none" anchor="ctr"/>
            <a:lstStyle/>
            <a:p>
              <a:endParaRPr lang="en-US" sz="1800">
                <a:latin typeface="Candara" pitchFamily="34" charset="0"/>
              </a:endParaRPr>
            </a:p>
          </p:txBody>
        </p:sp>
        <p:sp>
          <p:nvSpPr>
            <p:cNvPr id="1459233" name="Freeform 33"/>
            <p:cNvSpPr>
              <a:spLocks/>
            </p:cNvSpPr>
            <p:nvPr/>
          </p:nvSpPr>
          <p:spPr bwMode="auto">
            <a:xfrm>
              <a:off x="816" y="662"/>
              <a:ext cx="288" cy="202"/>
            </a:xfrm>
            <a:custGeom>
              <a:avLst/>
              <a:gdLst>
                <a:gd name="T0" fmla="*/ 0 w 288"/>
                <a:gd name="T1" fmla="*/ 202 h 202"/>
                <a:gd name="T2" fmla="*/ 61 w 288"/>
                <a:gd name="T3" fmla="*/ 32 h 202"/>
                <a:gd name="T4" fmla="*/ 288 w 288"/>
                <a:gd name="T5" fmla="*/ 10 h 202"/>
              </a:gdLst>
              <a:ahLst/>
              <a:cxnLst>
                <a:cxn ang="0">
                  <a:pos x="T0" y="T1"/>
                </a:cxn>
                <a:cxn ang="0">
                  <a:pos x="T2" y="T3"/>
                </a:cxn>
                <a:cxn ang="0">
                  <a:pos x="T4" y="T5"/>
                </a:cxn>
              </a:cxnLst>
              <a:rect l="0" t="0" r="r" b="b"/>
              <a:pathLst>
                <a:path w="288" h="202">
                  <a:moveTo>
                    <a:pt x="0" y="202"/>
                  </a:moveTo>
                  <a:cubicBezTo>
                    <a:pt x="10" y="174"/>
                    <a:pt x="13" y="64"/>
                    <a:pt x="61" y="32"/>
                  </a:cubicBezTo>
                  <a:cubicBezTo>
                    <a:pt x="109" y="0"/>
                    <a:pt x="241" y="15"/>
                    <a:pt x="288" y="10"/>
                  </a:cubicBezTo>
                </a:path>
              </a:pathLst>
            </a:custGeom>
            <a:noFill/>
            <a:ln w="28575" cap="flat" cmpd="sng">
              <a:solidFill>
                <a:schemeClr val="accent5"/>
              </a:solidFill>
              <a:prstDash val="solid"/>
              <a:round/>
              <a:headEnd type="none" w="med" len="med"/>
              <a:tailEnd type="none" w="med" len="med"/>
            </a:ln>
            <a:effectLst/>
            <a:extLst/>
          </p:spPr>
          <p:txBody>
            <a:bodyPr wrap="none" anchor="ctr"/>
            <a:lstStyle/>
            <a:p>
              <a:pPr fontAlgn="auto">
                <a:spcBef>
                  <a:spcPts val="0"/>
                </a:spcBef>
                <a:spcAft>
                  <a:spcPts val="0"/>
                </a:spcAft>
                <a:defRPr/>
              </a:pPr>
              <a:endParaRPr lang="en-US" sz="1800">
                <a:latin typeface="+mn-lt"/>
                <a:cs typeface="+mn-cs"/>
              </a:endParaRPr>
            </a:p>
          </p:txBody>
        </p:sp>
        <p:sp>
          <p:nvSpPr>
            <p:cNvPr id="1459234" name="Freeform 34"/>
            <p:cNvSpPr>
              <a:spLocks/>
            </p:cNvSpPr>
            <p:nvPr/>
          </p:nvSpPr>
          <p:spPr bwMode="auto">
            <a:xfrm flipV="1">
              <a:off x="816" y="960"/>
              <a:ext cx="288" cy="202"/>
            </a:xfrm>
            <a:custGeom>
              <a:avLst/>
              <a:gdLst>
                <a:gd name="T0" fmla="*/ 0 w 288"/>
                <a:gd name="T1" fmla="*/ 202 h 202"/>
                <a:gd name="T2" fmla="*/ 61 w 288"/>
                <a:gd name="T3" fmla="*/ 32 h 202"/>
                <a:gd name="T4" fmla="*/ 288 w 288"/>
                <a:gd name="T5" fmla="*/ 10 h 202"/>
              </a:gdLst>
              <a:ahLst/>
              <a:cxnLst>
                <a:cxn ang="0">
                  <a:pos x="T0" y="T1"/>
                </a:cxn>
                <a:cxn ang="0">
                  <a:pos x="T2" y="T3"/>
                </a:cxn>
                <a:cxn ang="0">
                  <a:pos x="T4" y="T5"/>
                </a:cxn>
              </a:cxnLst>
              <a:rect l="0" t="0" r="r" b="b"/>
              <a:pathLst>
                <a:path w="288" h="202">
                  <a:moveTo>
                    <a:pt x="0" y="202"/>
                  </a:moveTo>
                  <a:cubicBezTo>
                    <a:pt x="10" y="174"/>
                    <a:pt x="13" y="64"/>
                    <a:pt x="61" y="32"/>
                  </a:cubicBezTo>
                  <a:cubicBezTo>
                    <a:pt x="109" y="0"/>
                    <a:pt x="241" y="15"/>
                    <a:pt x="288" y="10"/>
                  </a:cubicBezTo>
                </a:path>
              </a:pathLst>
            </a:custGeom>
            <a:noFill/>
            <a:ln w="28575" cap="flat" cmpd="sng">
              <a:solidFill>
                <a:schemeClr val="accent5"/>
              </a:solidFill>
              <a:prstDash val="solid"/>
              <a:round/>
              <a:headEnd type="none" w="med" len="med"/>
              <a:tailEnd type="none" w="med" len="med"/>
            </a:ln>
            <a:effectLst/>
            <a:extLst/>
          </p:spPr>
          <p:txBody>
            <a:bodyPr wrap="none" anchor="ctr"/>
            <a:lstStyle/>
            <a:p>
              <a:pPr fontAlgn="auto">
                <a:spcBef>
                  <a:spcPts val="0"/>
                </a:spcBef>
                <a:spcAft>
                  <a:spcPts val="0"/>
                </a:spcAft>
                <a:defRPr/>
              </a:pPr>
              <a:endParaRPr lang="en-US" sz="1800">
                <a:latin typeface="+mn-lt"/>
                <a:cs typeface="+mn-cs"/>
              </a:endParaRPr>
            </a:p>
          </p:txBody>
        </p:sp>
      </p:grpSp>
      <p:sp>
        <p:nvSpPr>
          <p:cNvPr id="94224" name="Rectangle 35"/>
          <p:cNvSpPr>
            <a:spLocks noChangeArrowheads="1"/>
          </p:cNvSpPr>
          <p:nvPr/>
        </p:nvSpPr>
        <p:spPr bwMode="auto">
          <a:xfrm>
            <a:off x="3810000" y="2514600"/>
            <a:ext cx="152400" cy="152400"/>
          </a:xfrm>
          <a:prstGeom prst="rect">
            <a:avLst/>
          </a:prstGeom>
          <a:solidFill>
            <a:schemeClr val="tx1"/>
          </a:solidFill>
          <a:ln w="9525">
            <a:noFill/>
            <a:miter lim="800000"/>
            <a:headEnd/>
            <a:tailEnd/>
          </a:ln>
        </p:spPr>
        <p:txBody>
          <a:bodyPr wrap="none" anchor="ctr"/>
          <a:lstStyle/>
          <a:p>
            <a:endParaRPr lang="en-US" sz="1800">
              <a:latin typeface="Candara" pitchFamily="34" charset="0"/>
            </a:endParaRPr>
          </a:p>
        </p:txBody>
      </p:sp>
      <p:sp>
        <p:nvSpPr>
          <p:cNvPr id="1459236" name="Freeform 36"/>
          <p:cNvSpPr>
            <a:spLocks/>
          </p:cNvSpPr>
          <p:nvPr/>
        </p:nvSpPr>
        <p:spPr bwMode="auto">
          <a:xfrm>
            <a:off x="3525838" y="2667000"/>
            <a:ext cx="360362" cy="546100"/>
          </a:xfrm>
          <a:custGeom>
            <a:avLst/>
            <a:gdLst>
              <a:gd name="T0" fmla="*/ 467 w 467"/>
              <a:gd name="T1" fmla="*/ 0 h 354"/>
              <a:gd name="T2" fmla="*/ 0 w 467"/>
              <a:gd name="T3" fmla="*/ 354 h 354"/>
            </a:gdLst>
            <a:ahLst/>
            <a:cxnLst>
              <a:cxn ang="0">
                <a:pos x="T0" y="T1"/>
              </a:cxn>
              <a:cxn ang="0">
                <a:pos x="T2" y="T3"/>
              </a:cxn>
            </a:cxnLst>
            <a:rect l="0" t="0" r="r" b="b"/>
            <a:pathLst>
              <a:path w="467" h="354">
                <a:moveTo>
                  <a:pt x="467" y="0"/>
                </a:moveTo>
                <a:cubicBezTo>
                  <a:pt x="389" y="59"/>
                  <a:pt x="97" y="280"/>
                  <a:pt x="0" y="354"/>
                </a:cubicBezTo>
              </a:path>
            </a:pathLst>
          </a:custGeom>
          <a:noFill/>
          <a:ln w="28575" cap="flat" cmpd="sng">
            <a:solidFill>
              <a:schemeClr val="accent5"/>
            </a:solidFill>
            <a:prstDash val="solid"/>
            <a:round/>
            <a:headEnd type="none" w="med" len="med"/>
            <a:tailEnd type="none" w="med" len="med"/>
          </a:ln>
          <a:effectLst/>
          <a:extLst/>
        </p:spPr>
        <p:txBody>
          <a:bodyPr wrap="none" anchor="ctr"/>
          <a:lstStyle/>
          <a:p>
            <a:pPr fontAlgn="auto">
              <a:spcBef>
                <a:spcPts val="0"/>
              </a:spcBef>
              <a:spcAft>
                <a:spcPts val="0"/>
              </a:spcAft>
              <a:defRPr/>
            </a:pPr>
            <a:endParaRPr lang="en-US" sz="1800">
              <a:latin typeface="+mn-lt"/>
              <a:cs typeface="+mn-cs"/>
            </a:endParaRPr>
          </a:p>
        </p:txBody>
      </p:sp>
      <p:sp>
        <p:nvSpPr>
          <p:cNvPr id="1459237" name="Freeform 37"/>
          <p:cNvSpPr>
            <a:spLocks/>
          </p:cNvSpPr>
          <p:nvPr/>
        </p:nvSpPr>
        <p:spPr bwMode="auto">
          <a:xfrm>
            <a:off x="3959225" y="2101850"/>
            <a:ext cx="725488" cy="474663"/>
          </a:xfrm>
          <a:custGeom>
            <a:avLst/>
            <a:gdLst>
              <a:gd name="T0" fmla="*/ 467 w 467"/>
              <a:gd name="T1" fmla="*/ 0 h 354"/>
              <a:gd name="T2" fmla="*/ 0 w 467"/>
              <a:gd name="T3" fmla="*/ 354 h 354"/>
            </a:gdLst>
            <a:ahLst/>
            <a:cxnLst>
              <a:cxn ang="0">
                <a:pos x="T0" y="T1"/>
              </a:cxn>
              <a:cxn ang="0">
                <a:pos x="T2" y="T3"/>
              </a:cxn>
            </a:cxnLst>
            <a:rect l="0" t="0" r="r" b="b"/>
            <a:pathLst>
              <a:path w="467" h="354">
                <a:moveTo>
                  <a:pt x="467" y="0"/>
                </a:moveTo>
                <a:cubicBezTo>
                  <a:pt x="389" y="59"/>
                  <a:pt x="97" y="280"/>
                  <a:pt x="0" y="354"/>
                </a:cubicBezTo>
              </a:path>
            </a:pathLst>
          </a:custGeom>
          <a:noFill/>
          <a:ln w="28575" cap="flat" cmpd="sng">
            <a:solidFill>
              <a:schemeClr val="accent5"/>
            </a:solidFill>
            <a:prstDash val="solid"/>
            <a:round/>
            <a:headEnd type="none" w="med" len="med"/>
            <a:tailEnd type="none" w="med" len="med"/>
          </a:ln>
          <a:effectLst/>
          <a:extLst/>
        </p:spPr>
        <p:txBody>
          <a:bodyPr wrap="none" anchor="ctr"/>
          <a:lstStyle/>
          <a:p>
            <a:pPr fontAlgn="auto">
              <a:spcBef>
                <a:spcPts val="0"/>
              </a:spcBef>
              <a:spcAft>
                <a:spcPts val="0"/>
              </a:spcAft>
              <a:defRPr/>
            </a:pPr>
            <a:endParaRPr lang="en-US" sz="1800">
              <a:latin typeface="+mn-lt"/>
              <a:cs typeface="+mn-cs"/>
            </a:endParaRPr>
          </a:p>
        </p:txBody>
      </p:sp>
      <p:sp>
        <p:nvSpPr>
          <p:cNvPr id="1459238" name="Freeform 38"/>
          <p:cNvSpPr>
            <a:spLocks/>
          </p:cNvSpPr>
          <p:nvPr/>
        </p:nvSpPr>
        <p:spPr bwMode="auto">
          <a:xfrm flipH="1">
            <a:off x="3087688" y="2057400"/>
            <a:ext cx="722312" cy="501650"/>
          </a:xfrm>
          <a:custGeom>
            <a:avLst/>
            <a:gdLst>
              <a:gd name="T0" fmla="*/ 467 w 467"/>
              <a:gd name="T1" fmla="*/ 0 h 354"/>
              <a:gd name="T2" fmla="*/ 0 w 467"/>
              <a:gd name="T3" fmla="*/ 354 h 354"/>
            </a:gdLst>
            <a:ahLst/>
            <a:cxnLst>
              <a:cxn ang="0">
                <a:pos x="T0" y="T1"/>
              </a:cxn>
              <a:cxn ang="0">
                <a:pos x="T2" y="T3"/>
              </a:cxn>
            </a:cxnLst>
            <a:rect l="0" t="0" r="r" b="b"/>
            <a:pathLst>
              <a:path w="467" h="354">
                <a:moveTo>
                  <a:pt x="467" y="0"/>
                </a:moveTo>
                <a:cubicBezTo>
                  <a:pt x="389" y="59"/>
                  <a:pt x="97" y="280"/>
                  <a:pt x="0" y="354"/>
                </a:cubicBezTo>
              </a:path>
            </a:pathLst>
          </a:custGeom>
          <a:noFill/>
          <a:ln w="28575" cap="flat" cmpd="sng">
            <a:solidFill>
              <a:schemeClr val="accent5"/>
            </a:solidFill>
            <a:prstDash val="solid"/>
            <a:round/>
            <a:headEnd type="none" w="med" len="med"/>
            <a:tailEnd type="none" w="med" len="med"/>
          </a:ln>
          <a:effectLst/>
          <a:extLst/>
        </p:spPr>
        <p:txBody>
          <a:bodyPr wrap="none" anchor="ctr"/>
          <a:lstStyle/>
          <a:p>
            <a:pPr fontAlgn="auto">
              <a:spcBef>
                <a:spcPts val="0"/>
              </a:spcBef>
              <a:spcAft>
                <a:spcPts val="0"/>
              </a:spcAft>
              <a:defRPr/>
            </a:pPr>
            <a:endParaRPr lang="en-US" sz="1800">
              <a:latin typeface="+mn-lt"/>
              <a:cs typeface="+mn-cs"/>
            </a:endParaRPr>
          </a:p>
        </p:txBody>
      </p:sp>
      <p:sp>
        <p:nvSpPr>
          <p:cNvPr id="1459239" name="Freeform 39"/>
          <p:cNvSpPr>
            <a:spLocks/>
          </p:cNvSpPr>
          <p:nvPr/>
        </p:nvSpPr>
        <p:spPr bwMode="auto">
          <a:xfrm>
            <a:off x="2590800" y="4864100"/>
            <a:ext cx="360363" cy="546100"/>
          </a:xfrm>
          <a:custGeom>
            <a:avLst/>
            <a:gdLst>
              <a:gd name="T0" fmla="*/ 467 w 467"/>
              <a:gd name="T1" fmla="*/ 0 h 354"/>
              <a:gd name="T2" fmla="*/ 0 w 467"/>
              <a:gd name="T3" fmla="*/ 354 h 354"/>
            </a:gdLst>
            <a:ahLst/>
            <a:cxnLst>
              <a:cxn ang="0">
                <a:pos x="T0" y="T1"/>
              </a:cxn>
              <a:cxn ang="0">
                <a:pos x="T2" y="T3"/>
              </a:cxn>
            </a:cxnLst>
            <a:rect l="0" t="0" r="r" b="b"/>
            <a:pathLst>
              <a:path w="467" h="354">
                <a:moveTo>
                  <a:pt x="467" y="0"/>
                </a:moveTo>
                <a:cubicBezTo>
                  <a:pt x="389" y="59"/>
                  <a:pt x="97" y="280"/>
                  <a:pt x="0" y="354"/>
                </a:cubicBezTo>
              </a:path>
            </a:pathLst>
          </a:custGeom>
          <a:noFill/>
          <a:ln w="28575" cap="flat" cmpd="sng">
            <a:solidFill>
              <a:schemeClr val="accent5"/>
            </a:solidFill>
            <a:prstDash val="solid"/>
            <a:round/>
            <a:headEnd type="none" w="med" len="med"/>
            <a:tailEnd type="none" w="med" len="med"/>
          </a:ln>
          <a:effectLst/>
          <a:extLst/>
        </p:spPr>
        <p:txBody>
          <a:bodyPr wrap="none" anchor="ctr"/>
          <a:lstStyle/>
          <a:p>
            <a:pPr fontAlgn="auto">
              <a:spcBef>
                <a:spcPts val="0"/>
              </a:spcBef>
              <a:spcAft>
                <a:spcPts val="0"/>
              </a:spcAft>
              <a:defRPr/>
            </a:pPr>
            <a:endParaRPr lang="en-US" sz="1800">
              <a:latin typeface="+mn-lt"/>
              <a:cs typeface="+mn-cs"/>
            </a:endParaRPr>
          </a:p>
        </p:txBody>
      </p:sp>
      <p:sp>
        <p:nvSpPr>
          <p:cNvPr id="1459240" name="Freeform 40"/>
          <p:cNvSpPr>
            <a:spLocks/>
          </p:cNvSpPr>
          <p:nvPr/>
        </p:nvSpPr>
        <p:spPr bwMode="auto">
          <a:xfrm>
            <a:off x="3048000" y="4332288"/>
            <a:ext cx="268288" cy="392112"/>
          </a:xfrm>
          <a:custGeom>
            <a:avLst/>
            <a:gdLst>
              <a:gd name="T0" fmla="*/ 467 w 467"/>
              <a:gd name="T1" fmla="*/ 0 h 354"/>
              <a:gd name="T2" fmla="*/ 0 w 467"/>
              <a:gd name="T3" fmla="*/ 354 h 354"/>
            </a:gdLst>
            <a:ahLst/>
            <a:cxnLst>
              <a:cxn ang="0">
                <a:pos x="T0" y="T1"/>
              </a:cxn>
              <a:cxn ang="0">
                <a:pos x="T2" y="T3"/>
              </a:cxn>
            </a:cxnLst>
            <a:rect l="0" t="0" r="r" b="b"/>
            <a:pathLst>
              <a:path w="467" h="354">
                <a:moveTo>
                  <a:pt x="467" y="0"/>
                </a:moveTo>
                <a:cubicBezTo>
                  <a:pt x="389" y="59"/>
                  <a:pt x="97" y="280"/>
                  <a:pt x="0" y="354"/>
                </a:cubicBezTo>
              </a:path>
            </a:pathLst>
          </a:custGeom>
          <a:noFill/>
          <a:ln w="28575" cap="flat" cmpd="sng">
            <a:solidFill>
              <a:schemeClr val="accent5"/>
            </a:solidFill>
            <a:prstDash val="solid"/>
            <a:round/>
            <a:headEnd type="none" w="med" len="med"/>
            <a:tailEnd type="none" w="med" len="med"/>
          </a:ln>
          <a:effectLst/>
          <a:extLst/>
        </p:spPr>
        <p:txBody>
          <a:bodyPr wrap="none" anchor="ctr"/>
          <a:lstStyle/>
          <a:p>
            <a:pPr fontAlgn="auto">
              <a:spcBef>
                <a:spcPts val="0"/>
              </a:spcBef>
              <a:spcAft>
                <a:spcPts val="0"/>
              </a:spcAft>
              <a:defRPr/>
            </a:pPr>
            <a:endParaRPr lang="en-US" sz="1800">
              <a:latin typeface="+mn-lt"/>
              <a:cs typeface="+mn-cs"/>
            </a:endParaRPr>
          </a:p>
        </p:txBody>
      </p:sp>
      <p:sp>
        <p:nvSpPr>
          <p:cNvPr id="94230" name="Rectangle 41"/>
          <p:cNvSpPr>
            <a:spLocks noChangeArrowheads="1"/>
          </p:cNvSpPr>
          <p:nvPr/>
        </p:nvSpPr>
        <p:spPr bwMode="auto">
          <a:xfrm>
            <a:off x="2895600" y="4724400"/>
            <a:ext cx="152400" cy="152400"/>
          </a:xfrm>
          <a:prstGeom prst="rect">
            <a:avLst/>
          </a:prstGeom>
          <a:solidFill>
            <a:schemeClr val="tx1"/>
          </a:solidFill>
          <a:ln w="9525">
            <a:noFill/>
            <a:miter lim="800000"/>
            <a:headEnd/>
            <a:tailEnd/>
          </a:ln>
        </p:spPr>
        <p:txBody>
          <a:bodyPr wrap="none" anchor="ctr"/>
          <a:lstStyle/>
          <a:p>
            <a:endParaRPr lang="en-US" sz="1800">
              <a:latin typeface="Candara" pitchFamily="34" charset="0"/>
            </a:endParaRPr>
          </a:p>
        </p:txBody>
      </p:sp>
      <p:sp>
        <p:nvSpPr>
          <p:cNvPr id="1459242" name="Freeform 42"/>
          <p:cNvSpPr>
            <a:spLocks/>
          </p:cNvSpPr>
          <p:nvPr/>
        </p:nvSpPr>
        <p:spPr bwMode="auto">
          <a:xfrm flipH="1">
            <a:off x="4059238" y="5181600"/>
            <a:ext cx="409575" cy="968375"/>
          </a:xfrm>
          <a:custGeom>
            <a:avLst/>
            <a:gdLst>
              <a:gd name="T0" fmla="*/ 467 w 467"/>
              <a:gd name="T1" fmla="*/ 0 h 354"/>
              <a:gd name="T2" fmla="*/ 0 w 467"/>
              <a:gd name="T3" fmla="*/ 354 h 354"/>
            </a:gdLst>
            <a:ahLst/>
            <a:cxnLst>
              <a:cxn ang="0">
                <a:pos x="T0" y="T1"/>
              </a:cxn>
              <a:cxn ang="0">
                <a:pos x="T2" y="T3"/>
              </a:cxn>
            </a:cxnLst>
            <a:rect l="0" t="0" r="r" b="b"/>
            <a:pathLst>
              <a:path w="467" h="354">
                <a:moveTo>
                  <a:pt x="467" y="0"/>
                </a:moveTo>
                <a:cubicBezTo>
                  <a:pt x="389" y="59"/>
                  <a:pt x="97" y="280"/>
                  <a:pt x="0" y="354"/>
                </a:cubicBezTo>
              </a:path>
            </a:pathLst>
          </a:custGeom>
          <a:noFill/>
          <a:ln w="28575" cap="flat" cmpd="sng">
            <a:solidFill>
              <a:schemeClr val="accent5"/>
            </a:solidFill>
            <a:prstDash val="solid"/>
            <a:round/>
            <a:headEnd type="none" w="med" len="med"/>
            <a:tailEnd type="none" w="med" len="med"/>
          </a:ln>
          <a:effectLst/>
          <a:extLst/>
        </p:spPr>
        <p:txBody>
          <a:bodyPr wrap="none" anchor="ctr"/>
          <a:lstStyle/>
          <a:p>
            <a:pPr fontAlgn="auto">
              <a:spcBef>
                <a:spcPts val="0"/>
              </a:spcBef>
              <a:spcAft>
                <a:spcPts val="0"/>
              </a:spcAft>
              <a:defRPr/>
            </a:pPr>
            <a:endParaRPr lang="en-US" sz="1800">
              <a:latin typeface="+mn-lt"/>
              <a:cs typeface="+mn-cs"/>
            </a:endParaRPr>
          </a:p>
        </p:txBody>
      </p:sp>
      <p:sp>
        <p:nvSpPr>
          <p:cNvPr id="1459243" name="Freeform 43"/>
          <p:cNvSpPr>
            <a:spLocks/>
          </p:cNvSpPr>
          <p:nvPr/>
        </p:nvSpPr>
        <p:spPr bwMode="auto">
          <a:xfrm flipH="1">
            <a:off x="3694113" y="4343400"/>
            <a:ext cx="307975" cy="685800"/>
          </a:xfrm>
          <a:custGeom>
            <a:avLst/>
            <a:gdLst>
              <a:gd name="T0" fmla="*/ 467 w 467"/>
              <a:gd name="T1" fmla="*/ 0 h 354"/>
              <a:gd name="T2" fmla="*/ 0 w 467"/>
              <a:gd name="T3" fmla="*/ 354 h 354"/>
            </a:gdLst>
            <a:ahLst/>
            <a:cxnLst>
              <a:cxn ang="0">
                <a:pos x="T0" y="T1"/>
              </a:cxn>
              <a:cxn ang="0">
                <a:pos x="T2" y="T3"/>
              </a:cxn>
            </a:cxnLst>
            <a:rect l="0" t="0" r="r" b="b"/>
            <a:pathLst>
              <a:path w="467" h="354">
                <a:moveTo>
                  <a:pt x="467" y="0"/>
                </a:moveTo>
                <a:cubicBezTo>
                  <a:pt x="389" y="59"/>
                  <a:pt x="97" y="280"/>
                  <a:pt x="0" y="354"/>
                </a:cubicBezTo>
              </a:path>
            </a:pathLst>
          </a:custGeom>
          <a:noFill/>
          <a:ln w="28575" cap="flat" cmpd="sng">
            <a:solidFill>
              <a:schemeClr val="accent5"/>
            </a:solidFill>
            <a:prstDash val="solid"/>
            <a:round/>
            <a:headEnd type="none" w="med" len="med"/>
            <a:tailEnd type="none" w="med" len="med"/>
          </a:ln>
          <a:effectLst/>
          <a:extLst/>
        </p:spPr>
        <p:txBody>
          <a:bodyPr wrap="none" anchor="ctr"/>
          <a:lstStyle/>
          <a:p>
            <a:pPr fontAlgn="auto">
              <a:spcBef>
                <a:spcPts val="0"/>
              </a:spcBef>
              <a:spcAft>
                <a:spcPts val="0"/>
              </a:spcAft>
              <a:defRPr/>
            </a:pPr>
            <a:endParaRPr lang="en-US" sz="1800">
              <a:latin typeface="+mn-lt"/>
              <a:cs typeface="+mn-cs"/>
            </a:endParaRPr>
          </a:p>
        </p:txBody>
      </p:sp>
      <p:sp>
        <p:nvSpPr>
          <p:cNvPr id="94233" name="Rectangle 44"/>
          <p:cNvSpPr>
            <a:spLocks noChangeArrowheads="1"/>
          </p:cNvSpPr>
          <p:nvPr/>
        </p:nvSpPr>
        <p:spPr bwMode="auto">
          <a:xfrm flipH="1">
            <a:off x="3962400" y="5029200"/>
            <a:ext cx="152400" cy="152400"/>
          </a:xfrm>
          <a:prstGeom prst="rect">
            <a:avLst/>
          </a:prstGeom>
          <a:solidFill>
            <a:schemeClr val="tx1"/>
          </a:solidFill>
          <a:ln w="9525">
            <a:noFill/>
            <a:miter lim="800000"/>
            <a:headEnd/>
            <a:tailEnd/>
          </a:ln>
        </p:spPr>
        <p:txBody>
          <a:bodyPr wrap="none" anchor="ctr"/>
          <a:lstStyle/>
          <a:p>
            <a:endParaRPr lang="en-US" sz="1800">
              <a:latin typeface="Candara" pitchFamily="34" charset="0"/>
            </a:endParaRPr>
          </a:p>
        </p:txBody>
      </p:sp>
      <p:sp>
        <p:nvSpPr>
          <p:cNvPr id="94234" name="Rectangle 45"/>
          <p:cNvSpPr>
            <a:spLocks noChangeArrowheads="1"/>
          </p:cNvSpPr>
          <p:nvPr/>
        </p:nvSpPr>
        <p:spPr bwMode="auto">
          <a:xfrm>
            <a:off x="3962400" y="4419600"/>
            <a:ext cx="2133600" cy="1314450"/>
          </a:xfrm>
          <a:prstGeom prst="rect">
            <a:avLst/>
          </a:prstGeom>
          <a:noFill/>
          <a:ln w="9525">
            <a:noFill/>
            <a:miter lim="800000"/>
            <a:headEnd/>
            <a:tailEnd/>
          </a:ln>
        </p:spPr>
        <p:txBody>
          <a:bodyPr>
            <a:spAutoFit/>
          </a:bodyPr>
          <a:lstStyle/>
          <a:p>
            <a:r>
              <a:rPr lang="en-US" sz="1600">
                <a:latin typeface="Candara" pitchFamily="34" charset="0"/>
              </a:rPr>
              <a:t>speech</a:t>
            </a:r>
          </a:p>
          <a:p>
            <a:r>
              <a:rPr lang="en-US" sz="1600">
                <a:latin typeface="Candara" pitchFamily="34" charset="0"/>
              </a:rPr>
              <a:t> misspellings,typos </a:t>
            </a:r>
          </a:p>
          <a:p>
            <a:r>
              <a:rPr lang="en-US" sz="1600">
                <a:latin typeface="Candara" pitchFamily="34" charset="0"/>
              </a:rPr>
              <a:t>  formatting</a:t>
            </a:r>
          </a:p>
          <a:p>
            <a:r>
              <a:rPr lang="en-US" sz="1600">
                <a:latin typeface="Candara" pitchFamily="34" charset="0"/>
              </a:rPr>
              <a:t>   entanglement</a:t>
            </a:r>
          </a:p>
          <a:p>
            <a:r>
              <a:rPr lang="en-US" sz="1600">
                <a:latin typeface="Candara" pitchFamily="34" charset="0"/>
              </a:rPr>
              <a:t>    annotation</a:t>
            </a:r>
          </a:p>
        </p:txBody>
      </p:sp>
      <p:sp>
        <p:nvSpPr>
          <p:cNvPr id="94235" name="Rectangle 46"/>
          <p:cNvSpPr>
            <a:spLocks noChangeArrowheads="1"/>
          </p:cNvSpPr>
          <p:nvPr/>
        </p:nvSpPr>
        <p:spPr bwMode="auto">
          <a:xfrm>
            <a:off x="6553200" y="2743200"/>
            <a:ext cx="152400" cy="152400"/>
          </a:xfrm>
          <a:prstGeom prst="rect">
            <a:avLst/>
          </a:prstGeom>
          <a:solidFill>
            <a:schemeClr val="tx1"/>
          </a:solidFill>
          <a:ln w="9525">
            <a:noFill/>
            <a:miter lim="800000"/>
            <a:headEnd/>
            <a:tailEnd/>
          </a:ln>
        </p:spPr>
        <p:txBody>
          <a:bodyPr wrap="none" anchor="ctr"/>
          <a:lstStyle/>
          <a:p>
            <a:endParaRPr lang="en-US" sz="1800">
              <a:latin typeface="Candara" pitchFamily="34" charset="0"/>
            </a:endParaRPr>
          </a:p>
        </p:txBody>
      </p:sp>
      <p:sp>
        <p:nvSpPr>
          <p:cNvPr id="1459247" name="Freeform 47"/>
          <p:cNvSpPr>
            <a:spLocks/>
          </p:cNvSpPr>
          <p:nvPr/>
        </p:nvSpPr>
        <p:spPr bwMode="auto">
          <a:xfrm>
            <a:off x="3657600" y="2006600"/>
            <a:ext cx="2911475" cy="809625"/>
          </a:xfrm>
          <a:custGeom>
            <a:avLst/>
            <a:gdLst>
              <a:gd name="T0" fmla="*/ 0 w 1834"/>
              <a:gd name="T1" fmla="*/ 0 h 510"/>
              <a:gd name="T2" fmla="*/ 1834 w 1834"/>
              <a:gd name="T3" fmla="*/ 510 h 510"/>
            </a:gdLst>
            <a:ahLst/>
            <a:cxnLst>
              <a:cxn ang="0">
                <a:pos x="T0" y="T1"/>
              </a:cxn>
              <a:cxn ang="0">
                <a:pos x="T2" y="T3"/>
              </a:cxn>
            </a:cxnLst>
            <a:rect l="0" t="0" r="r" b="b"/>
            <a:pathLst>
              <a:path w="1834" h="510">
                <a:moveTo>
                  <a:pt x="0" y="0"/>
                </a:moveTo>
                <a:cubicBezTo>
                  <a:pt x="306" y="86"/>
                  <a:pt x="1452" y="404"/>
                  <a:pt x="1834" y="510"/>
                </a:cubicBezTo>
              </a:path>
            </a:pathLst>
          </a:custGeom>
          <a:noFill/>
          <a:ln w="28575" cap="flat" cmpd="sng">
            <a:solidFill>
              <a:schemeClr val="accent5"/>
            </a:solidFill>
            <a:prstDash val="solid"/>
            <a:round/>
            <a:headEnd type="none" w="med" len="med"/>
            <a:tailEnd type="none" w="med" len="med"/>
          </a:ln>
          <a:effectLst/>
          <a:extLst/>
        </p:spPr>
        <p:txBody>
          <a:bodyPr wrap="none" anchor="ctr"/>
          <a:lstStyle/>
          <a:p>
            <a:pPr fontAlgn="auto">
              <a:spcBef>
                <a:spcPts val="0"/>
              </a:spcBef>
              <a:spcAft>
                <a:spcPts val="0"/>
              </a:spcAft>
              <a:defRPr/>
            </a:pPr>
            <a:endParaRPr lang="en-US" sz="1800">
              <a:latin typeface="+mn-lt"/>
              <a:cs typeface="+mn-cs"/>
            </a:endParaRPr>
          </a:p>
        </p:txBody>
      </p:sp>
      <p:sp>
        <p:nvSpPr>
          <p:cNvPr id="1459248" name="Freeform 48"/>
          <p:cNvSpPr>
            <a:spLocks/>
          </p:cNvSpPr>
          <p:nvPr/>
        </p:nvSpPr>
        <p:spPr bwMode="auto">
          <a:xfrm>
            <a:off x="5999163" y="2116138"/>
            <a:ext cx="615950" cy="615950"/>
          </a:xfrm>
          <a:custGeom>
            <a:avLst/>
            <a:gdLst>
              <a:gd name="T0" fmla="*/ 0 w 388"/>
              <a:gd name="T1" fmla="*/ 0 h 388"/>
              <a:gd name="T2" fmla="*/ 388 w 388"/>
              <a:gd name="T3" fmla="*/ 388 h 388"/>
            </a:gdLst>
            <a:ahLst/>
            <a:cxnLst>
              <a:cxn ang="0">
                <a:pos x="T0" y="T1"/>
              </a:cxn>
              <a:cxn ang="0">
                <a:pos x="T2" y="T3"/>
              </a:cxn>
            </a:cxnLst>
            <a:rect l="0" t="0" r="r" b="b"/>
            <a:pathLst>
              <a:path w="388" h="388">
                <a:moveTo>
                  <a:pt x="0" y="0"/>
                </a:moveTo>
                <a:cubicBezTo>
                  <a:pt x="65" y="65"/>
                  <a:pt x="307" y="307"/>
                  <a:pt x="388" y="388"/>
                </a:cubicBezTo>
              </a:path>
            </a:pathLst>
          </a:custGeom>
          <a:noFill/>
          <a:ln w="28575" cap="flat" cmpd="sng">
            <a:solidFill>
              <a:schemeClr val="accent5"/>
            </a:solidFill>
            <a:prstDash val="solid"/>
            <a:round/>
            <a:headEnd type="none" w="med" len="med"/>
            <a:tailEnd type="none" w="med" len="med"/>
          </a:ln>
          <a:effectLst/>
          <a:extLst/>
        </p:spPr>
        <p:txBody>
          <a:bodyPr wrap="none" anchor="ctr"/>
          <a:lstStyle/>
          <a:p>
            <a:pPr fontAlgn="auto">
              <a:spcBef>
                <a:spcPts val="0"/>
              </a:spcBef>
              <a:spcAft>
                <a:spcPts val="0"/>
              </a:spcAft>
              <a:defRPr/>
            </a:pPr>
            <a:endParaRPr lang="en-US" sz="1800">
              <a:latin typeface="+mn-lt"/>
              <a:cs typeface="+mn-cs"/>
            </a:endParaRPr>
          </a:p>
        </p:txBody>
      </p:sp>
      <p:sp>
        <p:nvSpPr>
          <p:cNvPr id="1459249" name="Freeform 49"/>
          <p:cNvSpPr>
            <a:spLocks/>
          </p:cNvSpPr>
          <p:nvPr/>
        </p:nvSpPr>
        <p:spPr bwMode="auto">
          <a:xfrm>
            <a:off x="6708775" y="2909888"/>
            <a:ext cx="1474788" cy="1203325"/>
          </a:xfrm>
          <a:custGeom>
            <a:avLst/>
            <a:gdLst>
              <a:gd name="T0" fmla="*/ 0 w 929"/>
              <a:gd name="T1" fmla="*/ 0 h 758"/>
              <a:gd name="T2" fmla="*/ 929 w 929"/>
              <a:gd name="T3" fmla="*/ 758 h 758"/>
            </a:gdLst>
            <a:ahLst/>
            <a:cxnLst>
              <a:cxn ang="0">
                <a:pos x="T0" y="T1"/>
              </a:cxn>
              <a:cxn ang="0">
                <a:pos x="T2" y="T3"/>
              </a:cxn>
            </a:cxnLst>
            <a:rect l="0" t="0" r="r" b="b"/>
            <a:pathLst>
              <a:path w="929" h="758">
                <a:moveTo>
                  <a:pt x="0" y="0"/>
                </a:moveTo>
                <a:cubicBezTo>
                  <a:pt x="155" y="126"/>
                  <a:pt x="735" y="600"/>
                  <a:pt x="929" y="758"/>
                </a:cubicBezTo>
              </a:path>
            </a:pathLst>
          </a:custGeom>
          <a:noFill/>
          <a:ln w="28575" cap="flat" cmpd="sng">
            <a:solidFill>
              <a:schemeClr val="accent5"/>
            </a:solidFill>
            <a:prstDash val="solid"/>
            <a:round/>
            <a:headEnd type="none" w="med" len="med"/>
            <a:tailEnd type="none" w="med" len="med"/>
          </a:ln>
          <a:effectLst/>
          <a:extLst/>
        </p:spPr>
        <p:txBody>
          <a:bodyPr wrap="none" anchor="ctr"/>
          <a:lstStyle/>
          <a:p>
            <a:pPr fontAlgn="auto">
              <a:spcBef>
                <a:spcPts val="0"/>
              </a:spcBef>
              <a:spcAft>
                <a:spcPts val="0"/>
              </a:spcAft>
              <a:defRPr/>
            </a:pPr>
            <a:endParaRPr lang="en-US" sz="1800">
              <a:latin typeface="+mn-lt"/>
              <a:cs typeface="+mn-cs"/>
            </a:endParaRPr>
          </a:p>
        </p:txBody>
      </p:sp>
      <p:sp>
        <p:nvSpPr>
          <p:cNvPr id="94239" name="Text Box 50"/>
          <p:cNvSpPr txBox="1">
            <a:spLocks noChangeArrowheads="1"/>
          </p:cNvSpPr>
          <p:nvPr/>
        </p:nvSpPr>
        <p:spPr bwMode="auto">
          <a:xfrm>
            <a:off x="5638800" y="2819400"/>
            <a:ext cx="369888" cy="366713"/>
          </a:xfrm>
          <a:prstGeom prst="rect">
            <a:avLst/>
          </a:prstGeom>
          <a:noFill/>
          <a:ln w="9525">
            <a:noFill/>
            <a:miter lim="800000"/>
            <a:headEnd/>
            <a:tailEnd/>
          </a:ln>
        </p:spPr>
        <p:txBody>
          <a:bodyPr wrap="none">
            <a:spAutoFit/>
          </a:bodyPr>
          <a:lstStyle/>
          <a:p>
            <a:r>
              <a:rPr lang="en-US" sz="1800">
                <a:latin typeface="Candara" pitchFamily="34" charset="0"/>
              </a:rPr>
              <a:t>N</a:t>
            </a:r>
          </a:p>
        </p:txBody>
      </p:sp>
      <p:sp>
        <p:nvSpPr>
          <p:cNvPr id="94240" name="Text Box 51"/>
          <p:cNvSpPr txBox="1">
            <a:spLocks noChangeArrowheads="1"/>
          </p:cNvSpPr>
          <p:nvPr/>
        </p:nvSpPr>
        <p:spPr bwMode="auto">
          <a:xfrm>
            <a:off x="1841500" y="2408238"/>
            <a:ext cx="1047750" cy="461962"/>
          </a:xfrm>
          <a:prstGeom prst="rect">
            <a:avLst/>
          </a:prstGeom>
          <a:noFill/>
          <a:ln w="9525">
            <a:noFill/>
            <a:miter lim="800000"/>
            <a:headEnd/>
            <a:tailEnd/>
          </a:ln>
        </p:spPr>
        <p:txBody>
          <a:bodyPr wrap="none">
            <a:spAutoFit/>
          </a:bodyPr>
          <a:lstStyle/>
          <a:p>
            <a:r>
              <a:rPr lang="en-US" sz="2400" b="1">
                <a:latin typeface="Candara" pitchFamily="34" charset="0"/>
              </a:rPr>
              <a:t>tokens</a:t>
            </a:r>
          </a:p>
        </p:txBody>
      </p:sp>
      <p:sp>
        <p:nvSpPr>
          <p:cNvPr id="94241" name="Freeform 52"/>
          <p:cNvSpPr>
            <a:spLocks/>
          </p:cNvSpPr>
          <p:nvPr/>
        </p:nvSpPr>
        <p:spPr bwMode="auto">
          <a:xfrm>
            <a:off x="76200" y="2819400"/>
            <a:ext cx="5943600" cy="3886200"/>
          </a:xfrm>
          <a:custGeom>
            <a:avLst/>
            <a:gdLst>
              <a:gd name="T0" fmla="*/ 2147483647 w 3744"/>
              <a:gd name="T1" fmla="*/ 0 h 2448"/>
              <a:gd name="T2" fmla="*/ 2147483647 w 3744"/>
              <a:gd name="T3" fmla="*/ 2147483647 h 2448"/>
              <a:gd name="T4" fmla="*/ 0 w 3744"/>
              <a:gd name="T5" fmla="*/ 2147483647 h 2448"/>
              <a:gd name="T6" fmla="*/ 0 w 3744"/>
              <a:gd name="T7" fmla="*/ 2147483647 h 2448"/>
              <a:gd name="T8" fmla="*/ 2147483647 w 3744"/>
              <a:gd name="T9" fmla="*/ 2147483647 h 2448"/>
              <a:gd name="T10" fmla="*/ 2147483647 w 3744"/>
              <a:gd name="T11" fmla="*/ 0 h 2448"/>
              <a:gd name="T12" fmla="*/ 2147483647 w 3744"/>
              <a:gd name="T13" fmla="*/ 0 h 2448"/>
              <a:gd name="T14" fmla="*/ 0 60000 65536"/>
              <a:gd name="T15" fmla="*/ 0 60000 65536"/>
              <a:gd name="T16" fmla="*/ 0 60000 65536"/>
              <a:gd name="T17" fmla="*/ 0 60000 65536"/>
              <a:gd name="T18" fmla="*/ 0 60000 65536"/>
              <a:gd name="T19" fmla="*/ 0 60000 65536"/>
              <a:gd name="T20" fmla="*/ 0 60000 65536"/>
              <a:gd name="T21" fmla="*/ 0 w 3744"/>
              <a:gd name="T22" fmla="*/ 0 h 2448"/>
              <a:gd name="T23" fmla="*/ 3744 w 3744"/>
              <a:gd name="T24" fmla="*/ 2448 h 2448"/>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3744" h="2448">
                <a:moveTo>
                  <a:pt x="3744" y="0"/>
                </a:moveTo>
                <a:lnTo>
                  <a:pt x="3744" y="2448"/>
                </a:lnTo>
                <a:lnTo>
                  <a:pt x="0" y="2448"/>
                </a:lnTo>
                <a:lnTo>
                  <a:pt x="0" y="1152"/>
                </a:lnTo>
                <a:lnTo>
                  <a:pt x="1152" y="1152"/>
                </a:lnTo>
                <a:lnTo>
                  <a:pt x="1152" y="0"/>
                </a:lnTo>
                <a:lnTo>
                  <a:pt x="3744" y="0"/>
                </a:lnTo>
                <a:close/>
              </a:path>
            </a:pathLst>
          </a:custGeom>
          <a:noFill/>
          <a:ln w="28575" cap="flat" cmpd="sng">
            <a:solidFill>
              <a:schemeClr val="tx1"/>
            </a:solidFill>
            <a:prstDash val="solid"/>
            <a:round/>
            <a:headEnd type="none" w="med" len="med"/>
            <a:tailEnd type="none" w="med" len="med"/>
          </a:ln>
        </p:spPr>
        <p:txBody>
          <a:bodyPr wrap="none" anchor="ctr"/>
          <a:lstStyle/>
          <a:p>
            <a:endParaRPr lang="en-US"/>
          </a:p>
        </p:txBody>
      </p:sp>
      <p:sp>
        <p:nvSpPr>
          <p:cNvPr id="1459253" name="Rectangle 53"/>
          <p:cNvSpPr>
            <a:spLocks noChangeArrowheads="1"/>
          </p:cNvSpPr>
          <p:nvPr/>
        </p:nvSpPr>
        <p:spPr bwMode="auto">
          <a:xfrm>
            <a:off x="6078538" y="5638800"/>
            <a:ext cx="3209925" cy="1096963"/>
          </a:xfrm>
          <a:prstGeom prst="rect">
            <a:avLst/>
          </a:prstGeom>
          <a:noFill/>
          <a:ln w="9525">
            <a:noFill/>
            <a:miter lim="800000"/>
            <a:headEnd/>
            <a:tailEnd/>
          </a:ln>
        </p:spPr>
        <p:txBody>
          <a:bodyPr wrap="none">
            <a:spAutoFit/>
          </a:bodyPr>
          <a:lstStyle/>
          <a:p>
            <a:r>
              <a:rPr lang="en-US" sz="2200">
                <a:solidFill>
                  <a:srgbClr val="FF0000"/>
                </a:solidFill>
                <a:latin typeface="Candara" pitchFamily="34" charset="0"/>
              </a:rPr>
              <a:t>To recover variables, </a:t>
            </a:r>
            <a:br>
              <a:rPr lang="en-US" sz="2200">
                <a:solidFill>
                  <a:srgbClr val="FF0000"/>
                </a:solidFill>
                <a:latin typeface="Candara" pitchFamily="34" charset="0"/>
              </a:rPr>
            </a:br>
            <a:r>
              <a:rPr lang="en-US" sz="2200">
                <a:solidFill>
                  <a:srgbClr val="FF0000"/>
                </a:solidFill>
                <a:latin typeface="Candara" pitchFamily="34" charset="0"/>
              </a:rPr>
              <a:t>model and exploit</a:t>
            </a:r>
            <a:br>
              <a:rPr lang="en-US" sz="2200">
                <a:solidFill>
                  <a:srgbClr val="FF0000"/>
                </a:solidFill>
                <a:latin typeface="Candara" pitchFamily="34" charset="0"/>
              </a:rPr>
            </a:br>
            <a:r>
              <a:rPr lang="en-US" sz="2200">
                <a:solidFill>
                  <a:srgbClr val="FF0000"/>
                </a:solidFill>
                <a:latin typeface="Candara" pitchFamily="34" charset="0"/>
              </a:rPr>
              <a:t> their correlations</a:t>
            </a:r>
          </a:p>
        </p:txBody>
      </p:sp>
    </p:spTree>
    <p:extLst>
      <p:ext uri="{BB962C8B-B14F-4D97-AF65-F5344CB8AC3E}">
        <p14:creationId xmlns:p14="http://schemas.microsoft.com/office/powerpoint/2010/main" val="96350520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6" presetClass="entr" presetSubtype="0" fill="hold" grpId="0" nodeType="clickEffect">
                                  <p:stCondLst>
                                    <p:cond delay="0"/>
                                  </p:stCondLst>
                                  <p:childTnLst>
                                    <p:set>
                                      <p:cBhvr>
                                        <p:cTn id="6" dur="1" fill="hold">
                                          <p:stCondLst>
                                            <p:cond delay="0"/>
                                          </p:stCondLst>
                                        </p:cTn>
                                        <p:tgtEl>
                                          <p:spTgt spid="1459253"/>
                                        </p:tgtEl>
                                        <p:attrNameLst>
                                          <p:attrName>style.visibility</p:attrName>
                                        </p:attrNameLst>
                                      </p:cBhvr>
                                      <p:to>
                                        <p:strVal val="visible"/>
                                      </p:to>
                                    </p:set>
                                    <p:animEffect transition="in" filter="wipe(down)">
                                      <p:cBhvr>
                                        <p:cTn id="7" dur="580">
                                          <p:stCondLst>
                                            <p:cond delay="0"/>
                                          </p:stCondLst>
                                        </p:cTn>
                                        <p:tgtEl>
                                          <p:spTgt spid="1459253"/>
                                        </p:tgtEl>
                                      </p:cBhvr>
                                    </p:animEffect>
                                    <p:anim calcmode="lin" valueType="num">
                                      <p:cBhvr>
                                        <p:cTn id="8" dur="1822" tmFilter="0,0; 0.14,0.36; 0.43,0.73; 0.71,0.91; 1.0,1.0">
                                          <p:stCondLst>
                                            <p:cond delay="0"/>
                                          </p:stCondLst>
                                        </p:cTn>
                                        <p:tgtEl>
                                          <p:spTgt spid="1459253"/>
                                        </p:tgtEl>
                                        <p:attrNameLst>
                                          <p:attrName>ppt_x</p:attrName>
                                        </p:attrNameLst>
                                      </p:cBhvr>
                                      <p:tavLst>
                                        <p:tav tm="0">
                                          <p:val>
                                            <p:strVal val="#ppt_x-0.25"/>
                                          </p:val>
                                        </p:tav>
                                        <p:tav tm="100000">
                                          <p:val>
                                            <p:strVal val="#ppt_x"/>
                                          </p:val>
                                        </p:tav>
                                      </p:tavLst>
                                    </p:anim>
                                    <p:anim calcmode="lin" valueType="num">
                                      <p:cBhvr>
                                        <p:cTn id="9" dur="664" tmFilter="0.0,0.0; 0.25,0.07; 0.50,0.2; 0.75,0.467; 1.0,1.0">
                                          <p:stCondLst>
                                            <p:cond delay="0"/>
                                          </p:stCondLst>
                                        </p:cTn>
                                        <p:tgtEl>
                                          <p:spTgt spid="1459253"/>
                                        </p:tgtEl>
                                        <p:attrNameLst>
                                          <p:attrName>ppt_y</p:attrName>
                                        </p:attrNameLst>
                                      </p:cBhvr>
                                      <p:tavLst>
                                        <p:tav tm="0" fmla="#ppt_y-sin(pi*$)/3">
                                          <p:val>
                                            <p:fltVal val="0.5"/>
                                          </p:val>
                                        </p:tav>
                                        <p:tav tm="100000">
                                          <p:val>
                                            <p:fltVal val="1"/>
                                          </p:val>
                                        </p:tav>
                                      </p:tavLst>
                                    </p:anim>
                                    <p:anim calcmode="lin" valueType="num">
                                      <p:cBhvr>
                                        <p:cTn id="10" dur="664" tmFilter="0, 0; 0.125,0.2665; 0.25,0.4; 0.375,0.465; 0.5,0.5;  0.625,0.535; 0.75,0.6; 0.875,0.7335; 1,1">
                                          <p:stCondLst>
                                            <p:cond delay="664"/>
                                          </p:stCondLst>
                                        </p:cTn>
                                        <p:tgtEl>
                                          <p:spTgt spid="1459253"/>
                                        </p:tgtEl>
                                        <p:attrNameLst>
                                          <p:attrName>ppt_y</p:attrName>
                                        </p:attrNameLst>
                                      </p:cBhvr>
                                      <p:tavLst>
                                        <p:tav tm="0" fmla="#ppt_y-sin(pi*$)/9">
                                          <p:val>
                                            <p:fltVal val="0"/>
                                          </p:val>
                                        </p:tav>
                                        <p:tav tm="100000">
                                          <p:val>
                                            <p:fltVal val="1"/>
                                          </p:val>
                                        </p:tav>
                                      </p:tavLst>
                                    </p:anim>
                                    <p:anim calcmode="lin" valueType="num">
                                      <p:cBhvr>
                                        <p:cTn id="11" dur="332" tmFilter="0, 0; 0.125,0.2665; 0.25,0.4; 0.375,0.465; 0.5,0.5;  0.625,0.535; 0.75,0.6; 0.875,0.7335; 1,1">
                                          <p:stCondLst>
                                            <p:cond delay="1324"/>
                                          </p:stCondLst>
                                        </p:cTn>
                                        <p:tgtEl>
                                          <p:spTgt spid="1459253"/>
                                        </p:tgtEl>
                                        <p:attrNameLst>
                                          <p:attrName>ppt_y</p:attrName>
                                        </p:attrNameLst>
                                      </p:cBhvr>
                                      <p:tavLst>
                                        <p:tav tm="0" fmla="#ppt_y-sin(pi*$)/27">
                                          <p:val>
                                            <p:fltVal val="0"/>
                                          </p:val>
                                        </p:tav>
                                        <p:tav tm="100000">
                                          <p:val>
                                            <p:fltVal val="1"/>
                                          </p:val>
                                        </p:tav>
                                      </p:tavLst>
                                    </p:anim>
                                    <p:anim calcmode="lin" valueType="num">
                                      <p:cBhvr>
                                        <p:cTn id="12" dur="164" tmFilter="0, 0; 0.125,0.2665; 0.25,0.4; 0.375,0.465; 0.5,0.5;  0.625,0.535; 0.75,0.6; 0.875,0.7335; 1,1">
                                          <p:stCondLst>
                                            <p:cond delay="1656"/>
                                          </p:stCondLst>
                                        </p:cTn>
                                        <p:tgtEl>
                                          <p:spTgt spid="1459253"/>
                                        </p:tgtEl>
                                        <p:attrNameLst>
                                          <p:attrName>ppt_y</p:attrName>
                                        </p:attrNameLst>
                                      </p:cBhvr>
                                      <p:tavLst>
                                        <p:tav tm="0" fmla="#ppt_y-sin(pi*$)/81">
                                          <p:val>
                                            <p:fltVal val="0"/>
                                          </p:val>
                                        </p:tav>
                                        <p:tav tm="100000">
                                          <p:val>
                                            <p:fltVal val="1"/>
                                          </p:val>
                                        </p:tav>
                                      </p:tavLst>
                                    </p:anim>
                                    <p:animScale>
                                      <p:cBhvr>
                                        <p:cTn id="13" dur="26">
                                          <p:stCondLst>
                                            <p:cond delay="650"/>
                                          </p:stCondLst>
                                        </p:cTn>
                                        <p:tgtEl>
                                          <p:spTgt spid="1459253"/>
                                        </p:tgtEl>
                                      </p:cBhvr>
                                      <p:to x="100000" y="60000"/>
                                    </p:animScale>
                                    <p:animScale>
                                      <p:cBhvr>
                                        <p:cTn id="14" dur="166" decel="50000">
                                          <p:stCondLst>
                                            <p:cond delay="676"/>
                                          </p:stCondLst>
                                        </p:cTn>
                                        <p:tgtEl>
                                          <p:spTgt spid="1459253"/>
                                        </p:tgtEl>
                                      </p:cBhvr>
                                      <p:to x="100000" y="100000"/>
                                    </p:animScale>
                                    <p:animScale>
                                      <p:cBhvr>
                                        <p:cTn id="15" dur="26">
                                          <p:stCondLst>
                                            <p:cond delay="1312"/>
                                          </p:stCondLst>
                                        </p:cTn>
                                        <p:tgtEl>
                                          <p:spTgt spid="1459253"/>
                                        </p:tgtEl>
                                      </p:cBhvr>
                                      <p:to x="100000" y="80000"/>
                                    </p:animScale>
                                    <p:animScale>
                                      <p:cBhvr>
                                        <p:cTn id="16" dur="166" decel="50000">
                                          <p:stCondLst>
                                            <p:cond delay="1338"/>
                                          </p:stCondLst>
                                        </p:cTn>
                                        <p:tgtEl>
                                          <p:spTgt spid="1459253"/>
                                        </p:tgtEl>
                                      </p:cBhvr>
                                      <p:to x="100000" y="100000"/>
                                    </p:animScale>
                                    <p:animScale>
                                      <p:cBhvr>
                                        <p:cTn id="17" dur="26">
                                          <p:stCondLst>
                                            <p:cond delay="1642"/>
                                          </p:stCondLst>
                                        </p:cTn>
                                        <p:tgtEl>
                                          <p:spTgt spid="1459253"/>
                                        </p:tgtEl>
                                      </p:cBhvr>
                                      <p:to x="100000" y="90000"/>
                                    </p:animScale>
                                    <p:animScale>
                                      <p:cBhvr>
                                        <p:cTn id="18" dur="166" decel="50000">
                                          <p:stCondLst>
                                            <p:cond delay="1668"/>
                                          </p:stCondLst>
                                        </p:cTn>
                                        <p:tgtEl>
                                          <p:spTgt spid="1459253"/>
                                        </p:tgtEl>
                                      </p:cBhvr>
                                      <p:to x="100000" y="100000"/>
                                    </p:animScale>
                                    <p:animScale>
                                      <p:cBhvr>
                                        <p:cTn id="19" dur="26">
                                          <p:stCondLst>
                                            <p:cond delay="1808"/>
                                          </p:stCondLst>
                                        </p:cTn>
                                        <p:tgtEl>
                                          <p:spTgt spid="1459253"/>
                                        </p:tgtEl>
                                      </p:cBhvr>
                                      <p:to x="100000" y="95000"/>
                                    </p:animScale>
                                    <p:animScale>
                                      <p:cBhvr>
                                        <p:cTn id="20" dur="166" decel="50000">
                                          <p:stCondLst>
                                            <p:cond delay="1834"/>
                                          </p:stCondLst>
                                        </p:cTn>
                                        <p:tgtEl>
                                          <p:spTgt spid="1459253"/>
                                        </p:tgtEl>
                                      </p:cBhvr>
                                      <p:to x="100000" y="100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59253" grpId="0"/>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649" name="Title 1"/>
          <p:cNvSpPr>
            <a:spLocks noGrp="1"/>
          </p:cNvSpPr>
          <p:nvPr>
            <p:ph type="ctrTitle"/>
          </p:nvPr>
        </p:nvSpPr>
        <p:spPr/>
        <p:txBody>
          <a:bodyPr/>
          <a:lstStyle/>
          <a:p>
            <a:pPr eaLnBrk="1" hangingPunct="1"/>
            <a:r>
              <a:rPr lang="en-US" smtClean="0"/>
              <a:t>Section 2:</a:t>
            </a:r>
            <a:br>
              <a:rPr lang="en-US" smtClean="0"/>
            </a:br>
            <a:r>
              <a:rPr lang="en-US" smtClean="0"/>
              <a:t>Belief Propagation Basics</a:t>
            </a:r>
          </a:p>
        </p:txBody>
      </p:sp>
      <p:sp>
        <p:nvSpPr>
          <p:cNvPr id="3" name="Subtitle 2"/>
          <p:cNvSpPr>
            <a:spLocks noGrp="1"/>
          </p:cNvSpPr>
          <p:nvPr>
            <p:ph type="subTitle" idx="1"/>
          </p:nvPr>
        </p:nvSpPr>
        <p:spPr/>
        <p:txBody>
          <a:bodyPr rtlCol="0">
            <a:normAutofit/>
          </a:bodyPr>
          <a:lstStyle/>
          <a:p>
            <a:pPr eaLnBrk="1" fontAlgn="auto" hangingPunct="1">
              <a:spcAft>
                <a:spcPts val="0"/>
              </a:spcAft>
              <a:buFont typeface="Arial"/>
              <a:buNone/>
              <a:defRPr/>
            </a:pPr>
            <a:endParaRPr lang="en-US" dirty="0"/>
          </a:p>
        </p:txBody>
      </p:sp>
      <p:sp>
        <p:nvSpPr>
          <p:cNvPr id="4" name="Slide Number Placeholder 3"/>
          <p:cNvSpPr>
            <a:spLocks noGrp="1"/>
          </p:cNvSpPr>
          <p:nvPr>
            <p:ph type="sldNum" sz="quarter" idx="12"/>
          </p:nvPr>
        </p:nvSpPr>
        <p:spPr/>
        <p:txBody>
          <a:bodyPr/>
          <a:lstStyle/>
          <a:p>
            <a:pPr>
              <a:defRPr/>
            </a:pPr>
            <a:fld id="{69B64C34-CA67-4B04-90A6-05F5A078875C}" type="slidenum">
              <a:rPr lang="en-US"/>
              <a:pPr>
                <a:defRPr/>
              </a:pPr>
              <a:t>46</a:t>
            </a:fld>
            <a:endParaRPr lang="en-US"/>
          </a:p>
        </p:txBody>
      </p:sp>
    </p:spTree>
    <p:extLst>
      <p:ext uri="{BB962C8B-B14F-4D97-AF65-F5344CB8AC3E}">
        <p14:creationId xmlns:p14="http://schemas.microsoft.com/office/powerpoint/2010/main" val="2248030023"/>
      </p:ext>
    </p:extLst>
  </p:cSld>
  <p:clrMapOvr>
    <a:masterClrMapping/>
  </p:clrMapOvr>
  <p:timing>
    <p:tnLst>
      <p:par>
        <p:cTn xmlns:p14="http://schemas.microsoft.com/office/powerpoint/2010/main" id="1" dur="indefinite" restart="never" nodeType="tmRoot"/>
      </p:par>
    </p:tnLst>
  </p:timing>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673" name="Title 1"/>
          <p:cNvSpPr>
            <a:spLocks noGrp="1"/>
          </p:cNvSpPr>
          <p:nvPr>
            <p:ph type="title"/>
          </p:nvPr>
        </p:nvSpPr>
        <p:spPr/>
        <p:txBody>
          <a:bodyPr>
            <a:normAutofit fontScale="90000"/>
          </a:bodyPr>
          <a:lstStyle/>
          <a:p>
            <a:r>
              <a:rPr lang="en-US" smtClean="0"/>
              <a:t>Outline</a:t>
            </a:r>
          </a:p>
        </p:txBody>
      </p:sp>
      <p:sp>
        <p:nvSpPr>
          <p:cNvPr id="3" name="Content Placeholder 2"/>
          <p:cNvSpPr>
            <a:spLocks noGrp="1"/>
          </p:cNvSpPr>
          <p:nvPr>
            <p:ph idx="1"/>
          </p:nvPr>
        </p:nvSpPr>
        <p:spPr/>
        <p:txBody>
          <a:bodyPr>
            <a:normAutofit fontScale="70000" lnSpcReduction="20000"/>
          </a:bodyPr>
          <a:lstStyle/>
          <a:p>
            <a:pPr>
              <a:defRPr/>
            </a:pPr>
            <a:r>
              <a:rPr lang="en-US" dirty="0"/>
              <a:t>Do you want to push past the simple NLP models (logistic regression, PCFG, etc.) that we've all been using for 20 years?</a:t>
            </a:r>
          </a:p>
          <a:p>
            <a:pPr>
              <a:defRPr/>
            </a:pPr>
            <a:r>
              <a:rPr lang="en-US" dirty="0"/>
              <a:t>Then this tutorial is extremely practical for you!</a:t>
            </a:r>
          </a:p>
          <a:p>
            <a:pPr marL="971550" lvl="1" indent="-514350">
              <a:buFont typeface="+mj-lt"/>
              <a:buAutoNum type="arabicPeriod"/>
              <a:defRPr/>
            </a:pPr>
            <a:r>
              <a:rPr lang="en-US" b="1" dirty="0"/>
              <a:t>Models:</a:t>
            </a:r>
            <a:r>
              <a:rPr lang="en-US" dirty="0"/>
              <a:t> Factor graphs can express interactions among linguistic structures.</a:t>
            </a:r>
          </a:p>
          <a:p>
            <a:pPr marL="971550" lvl="1" indent="-514350">
              <a:buFont typeface="+mj-lt"/>
              <a:buAutoNum type="arabicPeriod"/>
              <a:defRPr/>
            </a:pPr>
            <a:r>
              <a:rPr lang="en-US" b="1" dirty="0"/>
              <a:t>Algorithm: </a:t>
            </a:r>
            <a:r>
              <a:rPr lang="en-US" dirty="0"/>
              <a:t>BP estimates the global effect of these interactions on each variable, using local computations.</a:t>
            </a:r>
          </a:p>
          <a:p>
            <a:pPr marL="971550" lvl="1" indent="-514350">
              <a:buFont typeface="+mj-lt"/>
              <a:buAutoNum type="arabicPeriod"/>
              <a:defRPr/>
            </a:pPr>
            <a:r>
              <a:rPr lang="en-US" b="1" dirty="0"/>
              <a:t>Intuitions: </a:t>
            </a:r>
            <a:r>
              <a:rPr lang="en-US" dirty="0"/>
              <a:t>What’s going on here?  Can we trust BP’s estimates?</a:t>
            </a:r>
          </a:p>
          <a:p>
            <a:pPr marL="971550" lvl="1" indent="-514350">
              <a:buFont typeface="+mj-lt"/>
              <a:buAutoNum type="arabicPeriod"/>
              <a:defRPr/>
            </a:pPr>
            <a:r>
              <a:rPr lang="en-US" b="1" dirty="0"/>
              <a:t>Fancier Models: </a:t>
            </a:r>
            <a:r>
              <a:rPr lang="en-US" dirty="0"/>
              <a:t>Hide a whole grammar and dynamic programming algorithm within a single factor.  BP coordinates multiple factors. </a:t>
            </a:r>
          </a:p>
          <a:p>
            <a:pPr marL="971550" lvl="1" indent="-514350">
              <a:buFont typeface="+mj-lt"/>
              <a:buAutoNum type="arabicPeriod"/>
              <a:defRPr/>
            </a:pPr>
            <a:r>
              <a:rPr lang="en-US" b="1" dirty="0"/>
              <a:t>Tweaked Algorithm: </a:t>
            </a:r>
            <a:r>
              <a:rPr lang="en-US" dirty="0"/>
              <a:t>Finish in fewer steps and make the steps faster.</a:t>
            </a:r>
          </a:p>
          <a:p>
            <a:pPr marL="971550" lvl="1" indent="-514350">
              <a:buFont typeface="+mj-lt"/>
              <a:buAutoNum type="arabicPeriod"/>
              <a:defRPr/>
            </a:pPr>
            <a:r>
              <a:rPr lang="en-US" b="1" dirty="0"/>
              <a:t>Learning: </a:t>
            </a:r>
            <a:r>
              <a:rPr lang="en-US" dirty="0"/>
              <a:t>Tune the parameters.  Approximately improve the true predictions -- or truly improve the approximate predictions</a:t>
            </a:r>
            <a:r>
              <a:rPr lang="en-US" dirty="0" smtClean="0"/>
              <a:t>.</a:t>
            </a:r>
          </a:p>
          <a:p>
            <a:pPr marL="971550" lvl="1" indent="-514350">
              <a:buFont typeface="+mj-lt"/>
              <a:buAutoNum type="arabicPeriod"/>
              <a:defRPr/>
            </a:pPr>
            <a:r>
              <a:rPr lang="en-US" b="1" dirty="0" smtClean="0"/>
              <a:t>Software: </a:t>
            </a:r>
            <a:r>
              <a:rPr lang="en-US" dirty="0" smtClean="0"/>
              <a:t>Build the model you want!</a:t>
            </a:r>
            <a:endParaRPr lang="en-US" b="1" dirty="0"/>
          </a:p>
        </p:txBody>
      </p:sp>
      <p:sp>
        <p:nvSpPr>
          <p:cNvPr id="4" name="Slide Number Placeholder 3"/>
          <p:cNvSpPr>
            <a:spLocks noGrp="1"/>
          </p:cNvSpPr>
          <p:nvPr>
            <p:ph type="sldNum" sz="quarter" idx="12"/>
          </p:nvPr>
        </p:nvSpPr>
        <p:spPr/>
        <p:txBody>
          <a:bodyPr/>
          <a:lstStyle/>
          <a:p>
            <a:pPr>
              <a:defRPr/>
            </a:pPr>
            <a:fld id="{911BF5F9-76E1-427E-B26B-5D509C69B37C}" type="slidenum">
              <a:rPr lang="en-US" smtClean="0"/>
              <a:pPr>
                <a:defRPr/>
              </a:pPr>
              <a:t>47</a:t>
            </a:fld>
            <a:endParaRPr lang="en-US"/>
          </a:p>
        </p:txBody>
      </p:sp>
    </p:spTree>
    <p:extLst>
      <p:ext uri="{BB962C8B-B14F-4D97-AF65-F5344CB8AC3E}">
        <p14:creationId xmlns:p14="http://schemas.microsoft.com/office/powerpoint/2010/main" val="3172387633"/>
      </p:ext>
    </p:extLst>
  </p:cSld>
  <p:clrMapOvr>
    <a:masterClrMapping/>
  </p:clrMapOvr>
  <p:timing>
    <p:tnLst>
      <p:par>
        <p:cTn xmlns:p14="http://schemas.microsoft.com/office/powerpoint/2010/main" id="1" dur="indefinite" restart="never" nodeType="tmRoot"/>
      </p:par>
    </p:tn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721" name="Title 1"/>
          <p:cNvSpPr>
            <a:spLocks noGrp="1"/>
          </p:cNvSpPr>
          <p:nvPr>
            <p:ph type="title"/>
          </p:nvPr>
        </p:nvSpPr>
        <p:spPr/>
        <p:txBody>
          <a:bodyPr>
            <a:normAutofit fontScale="90000"/>
          </a:bodyPr>
          <a:lstStyle/>
          <a:p>
            <a:r>
              <a:rPr lang="en-US" smtClean="0"/>
              <a:t>Outline</a:t>
            </a:r>
          </a:p>
        </p:txBody>
      </p:sp>
      <p:sp>
        <p:nvSpPr>
          <p:cNvPr id="3" name="Content Placeholder 2"/>
          <p:cNvSpPr>
            <a:spLocks noGrp="1"/>
          </p:cNvSpPr>
          <p:nvPr>
            <p:ph idx="1"/>
          </p:nvPr>
        </p:nvSpPr>
        <p:spPr/>
        <p:txBody>
          <a:bodyPr>
            <a:normAutofit fontScale="70000" lnSpcReduction="20000"/>
          </a:bodyPr>
          <a:lstStyle/>
          <a:p>
            <a:pPr>
              <a:defRPr/>
            </a:pPr>
            <a:r>
              <a:rPr lang="en-US" dirty="0">
                <a:solidFill>
                  <a:schemeClr val="bg1">
                    <a:lumMod val="75000"/>
                  </a:schemeClr>
                </a:solidFill>
              </a:rPr>
              <a:t>Do you want to push past the simple NLP models (logistic regression, PCFG, etc.) that we've all been using for 20 years?</a:t>
            </a:r>
          </a:p>
          <a:p>
            <a:pPr>
              <a:defRPr/>
            </a:pPr>
            <a:r>
              <a:rPr lang="en-US" dirty="0">
                <a:solidFill>
                  <a:schemeClr val="bg1">
                    <a:lumMod val="75000"/>
                  </a:schemeClr>
                </a:solidFill>
              </a:rPr>
              <a:t>Then this tutorial is extremely practical for you!</a:t>
            </a:r>
          </a:p>
          <a:p>
            <a:pPr marL="971550" lvl="1" indent="-514350">
              <a:buFont typeface="+mj-lt"/>
              <a:buAutoNum type="arabicPeriod"/>
              <a:defRPr/>
            </a:pPr>
            <a:r>
              <a:rPr lang="en-US" b="1" dirty="0">
                <a:solidFill>
                  <a:schemeClr val="bg1">
                    <a:lumMod val="75000"/>
                  </a:schemeClr>
                </a:solidFill>
              </a:rPr>
              <a:t>Models:</a:t>
            </a:r>
            <a:r>
              <a:rPr lang="en-US" dirty="0">
                <a:solidFill>
                  <a:schemeClr val="bg1">
                    <a:lumMod val="75000"/>
                  </a:schemeClr>
                </a:solidFill>
              </a:rPr>
              <a:t> Factor graphs can express interactions among linguistic structures.</a:t>
            </a:r>
          </a:p>
          <a:p>
            <a:pPr marL="971550" lvl="1" indent="-514350">
              <a:buFont typeface="+mj-lt"/>
              <a:buAutoNum type="arabicPeriod"/>
              <a:defRPr/>
            </a:pPr>
            <a:r>
              <a:rPr lang="en-US" b="1" dirty="0"/>
              <a:t>Algorithm: </a:t>
            </a:r>
            <a:r>
              <a:rPr lang="en-US" dirty="0"/>
              <a:t>BP estimates the global effect of these interactions on each variable, using local computations.</a:t>
            </a:r>
          </a:p>
          <a:p>
            <a:pPr marL="971550" lvl="1" indent="-514350">
              <a:buFont typeface="+mj-lt"/>
              <a:buAutoNum type="arabicPeriod"/>
              <a:defRPr/>
            </a:pPr>
            <a:r>
              <a:rPr lang="en-US" b="1" dirty="0">
                <a:solidFill>
                  <a:schemeClr val="bg1">
                    <a:lumMod val="75000"/>
                  </a:schemeClr>
                </a:solidFill>
              </a:rPr>
              <a:t>Intuitions: </a:t>
            </a:r>
            <a:r>
              <a:rPr lang="en-US" dirty="0">
                <a:solidFill>
                  <a:schemeClr val="bg1">
                    <a:lumMod val="75000"/>
                  </a:schemeClr>
                </a:solidFill>
              </a:rPr>
              <a:t>What’s going on here?  Can we trust BP’s estimates?</a:t>
            </a:r>
          </a:p>
          <a:p>
            <a:pPr marL="971550" lvl="1" indent="-514350">
              <a:buFont typeface="+mj-lt"/>
              <a:buAutoNum type="arabicPeriod"/>
              <a:defRPr/>
            </a:pPr>
            <a:r>
              <a:rPr lang="en-US" b="1" dirty="0">
                <a:solidFill>
                  <a:schemeClr val="bg1">
                    <a:lumMod val="75000"/>
                  </a:schemeClr>
                </a:solidFill>
              </a:rPr>
              <a:t>Fancier Models: </a:t>
            </a:r>
            <a:r>
              <a:rPr lang="en-US" dirty="0">
                <a:solidFill>
                  <a:schemeClr val="bg1">
                    <a:lumMod val="75000"/>
                  </a:schemeClr>
                </a:solidFill>
              </a:rPr>
              <a:t>Hide a whole grammar and dynamic programming algorithm within a single factor.  BP coordinates multiple factors. </a:t>
            </a:r>
          </a:p>
          <a:p>
            <a:pPr marL="971550" lvl="1" indent="-514350">
              <a:buFont typeface="+mj-lt"/>
              <a:buAutoNum type="arabicPeriod"/>
              <a:defRPr/>
            </a:pPr>
            <a:r>
              <a:rPr lang="en-US" b="1" dirty="0">
                <a:solidFill>
                  <a:schemeClr val="bg1">
                    <a:lumMod val="75000"/>
                  </a:schemeClr>
                </a:solidFill>
              </a:rPr>
              <a:t>Tweaked Algorithm: </a:t>
            </a:r>
            <a:r>
              <a:rPr lang="en-US" dirty="0">
                <a:solidFill>
                  <a:schemeClr val="bg1">
                    <a:lumMod val="75000"/>
                  </a:schemeClr>
                </a:solidFill>
              </a:rPr>
              <a:t>Finish in fewer steps and make the steps faster.</a:t>
            </a:r>
          </a:p>
          <a:p>
            <a:pPr marL="971550" lvl="1" indent="-514350">
              <a:buFont typeface="+mj-lt"/>
              <a:buAutoNum type="arabicPeriod"/>
              <a:defRPr/>
            </a:pPr>
            <a:r>
              <a:rPr lang="en-US" b="1" dirty="0">
                <a:solidFill>
                  <a:schemeClr val="bg1">
                    <a:lumMod val="75000"/>
                  </a:schemeClr>
                </a:solidFill>
              </a:rPr>
              <a:t>Learning: </a:t>
            </a:r>
            <a:r>
              <a:rPr lang="en-US" dirty="0">
                <a:solidFill>
                  <a:schemeClr val="bg1">
                    <a:lumMod val="75000"/>
                  </a:schemeClr>
                </a:solidFill>
              </a:rPr>
              <a:t>Tune the parameters.  Approximately improve the true predictions -- or truly improve the approximate predictions</a:t>
            </a:r>
            <a:r>
              <a:rPr lang="en-US" dirty="0" smtClean="0">
                <a:solidFill>
                  <a:schemeClr val="bg1">
                    <a:lumMod val="75000"/>
                  </a:schemeClr>
                </a:solidFill>
              </a:rPr>
              <a:t>.</a:t>
            </a:r>
          </a:p>
          <a:p>
            <a:pPr marL="971550" lvl="1" indent="-514350">
              <a:buFont typeface="+mj-lt"/>
              <a:buAutoNum type="arabicPeriod"/>
              <a:defRPr/>
            </a:pPr>
            <a:r>
              <a:rPr lang="en-US" b="1" dirty="0" smtClean="0">
                <a:solidFill>
                  <a:schemeClr val="bg1">
                    <a:lumMod val="75000"/>
                  </a:schemeClr>
                </a:solidFill>
              </a:rPr>
              <a:t>Software: </a:t>
            </a:r>
            <a:r>
              <a:rPr lang="en-US" dirty="0" smtClean="0">
                <a:solidFill>
                  <a:schemeClr val="bg1">
                    <a:lumMod val="75000"/>
                  </a:schemeClr>
                </a:solidFill>
              </a:rPr>
              <a:t>Build the model you want!</a:t>
            </a:r>
            <a:endParaRPr lang="en-US" b="1" dirty="0">
              <a:solidFill>
                <a:schemeClr val="bg1">
                  <a:lumMod val="75000"/>
                </a:schemeClr>
              </a:solidFill>
            </a:endParaRPr>
          </a:p>
        </p:txBody>
      </p:sp>
      <p:sp>
        <p:nvSpPr>
          <p:cNvPr id="4" name="Slide Number Placeholder 3"/>
          <p:cNvSpPr>
            <a:spLocks noGrp="1"/>
          </p:cNvSpPr>
          <p:nvPr>
            <p:ph type="sldNum" sz="quarter" idx="12"/>
          </p:nvPr>
        </p:nvSpPr>
        <p:spPr/>
        <p:txBody>
          <a:bodyPr/>
          <a:lstStyle/>
          <a:p>
            <a:pPr>
              <a:defRPr/>
            </a:pPr>
            <a:fld id="{BC523CFD-8382-4814-8836-ACA167E60B4D}" type="slidenum">
              <a:rPr lang="en-US" smtClean="0"/>
              <a:pPr>
                <a:defRPr/>
              </a:pPr>
              <a:t>48</a:t>
            </a:fld>
            <a:endParaRPr lang="en-US"/>
          </a:p>
        </p:txBody>
      </p:sp>
    </p:spTree>
    <p:extLst>
      <p:ext uri="{BB962C8B-B14F-4D97-AF65-F5344CB8AC3E}">
        <p14:creationId xmlns:p14="http://schemas.microsoft.com/office/powerpoint/2010/main" val="349668220"/>
      </p:ext>
    </p:extLst>
  </p:cSld>
  <p:clrMapOvr>
    <a:masterClrMapping/>
  </p:clrMapOvr>
  <p:timing>
    <p:tnLst>
      <p:par>
        <p:cTn xmlns:p14="http://schemas.microsoft.com/office/powerpoint/2010/main" id="1" dur="indefinite" restart="never" nodeType="tmRoot"/>
      </p:par>
    </p:tnLst>
  </p:timing>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p:txBody>
          <a:bodyPr rtlCol="0">
            <a:normAutofit fontScale="90000"/>
          </a:bodyPr>
          <a:lstStyle/>
          <a:p>
            <a:pPr eaLnBrk="1" fontAlgn="auto" hangingPunct="1">
              <a:spcAft>
                <a:spcPts val="0"/>
              </a:spcAft>
              <a:defRPr/>
            </a:pPr>
            <a:r>
              <a:rPr lang="en-US" dirty="0" smtClean="0"/>
              <a:t>Factor Graph Notation</a:t>
            </a:r>
            <a:endParaRPr lang="en-US" dirty="0"/>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F9C83BD1-0745-42AC-A90E-770F6A43ABD5}" type="slidenum">
              <a:rPr lang="en-US" sz="1200">
                <a:solidFill>
                  <a:schemeClr val="tx1">
                    <a:tint val="75000"/>
                  </a:schemeClr>
                </a:solidFill>
                <a:latin typeface="+mn-lt"/>
                <a:cs typeface="+mn-cs"/>
              </a:rPr>
              <a:pPr algn="r" fontAlgn="auto">
                <a:spcBef>
                  <a:spcPts val="0"/>
                </a:spcBef>
                <a:spcAft>
                  <a:spcPts val="0"/>
                </a:spcAft>
                <a:defRPr/>
              </a:pPr>
              <a:t>49</a:t>
            </a:fld>
            <a:endParaRPr lang="en-US" sz="1200">
              <a:solidFill>
                <a:schemeClr val="tx1">
                  <a:tint val="75000"/>
                </a:schemeClr>
              </a:solidFill>
              <a:latin typeface="+mn-lt"/>
              <a:cs typeface="+mn-cs"/>
            </a:endParaRPr>
          </a:p>
        </p:txBody>
      </p:sp>
      <p:sp>
        <p:nvSpPr>
          <p:cNvPr id="67" name="Content Placeholder 110"/>
          <p:cNvSpPr>
            <a:spLocks noGrp="1"/>
          </p:cNvSpPr>
          <p:nvPr>
            <p:ph idx="4294967295"/>
          </p:nvPr>
        </p:nvSpPr>
        <p:spPr/>
        <p:txBody>
          <a:bodyPr rtlCol="0">
            <a:normAutofit/>
          </a:bodyPr>
          <a:lstStyle/>
          <a:p>
            <a:pPr eaLnBrk="1" fontAlgn="auto" hangingPunct="1">
              <a:spcAft>
                <a:spcPts val="0"/>
              </a:spcAft>
              <a:buFont typeface="Arial"/>
              <a:buChar char="•"/>
              <a:defRPr/>
            </a:pPr>
            <a:r>
              <a:rPr lang="en-US" dirty="0" smtClean="0">
                <a:solidFill>
                  <a:schemeClr val="accent6"/>
                </a:solidFill>
              </a:rPr>
              <a:t>Variables</a:t>
            </a:r>
            <a:r>
              <a:rPr lang="en-US" dirty="0" smtClean="0"/>
              <a:t>:</a:t>
            </a:r>
          </a:p>
          <a:p>
            <a:pPr eaLnBrk="1" fontAlgn="auto" hangingPunct="1">
              <a:spcAft>
                <a:spcPts val="0"/>
              </a:spcAft>
              <a:buFont typeface="Arial"/>
              <a:buChar char="•"/>
              <a:defRPr/>
            </a:pPr>
            <a:endParaRPr lang="en-US" dirty="0" smtClean="0">
              <a:solidFill>
                <a:schemeClr val="accent3"/>
              </a:solidFill>
            </a:endParaRPr>
          </a:p>
          <a:p>
            <a:pPr eaLnBrk="1" fontAlgn="auto" hangingPunct="1">
              <a:spcAft>
                <a:spcPts val="0"/>
              </a:spcAft>
              <a:buFont typeface="Arial"/>
              <a:buChar char="•"/>
              <a:defRPr/>
            </a:pPr>
            <a:r>
              <a:rPr lang="en-US" dirty="0" smtClean="0">
                <a:solidFill>
                  <a:schemeClr val="accent3"/>
                </a:solidFill>
              </a:rPr>
              <a:t>Factors</a:t>
            </a:r>
            <a:r>
              <a:rPr lang="en-US" dirty="0" smtClean="0"/>
              <a:t>:</a:t>
            </a:r>
          </a:p>
          <a:p>
            <a:pPr lvl="1" eaLnBrk="1" fontAlgn="auto" hangingPunct="1">
              <a:spcAft>
                <a:spcPts val="0"/>
              </a:spcAft>
              <a:buFont typeface="Arial"/>
              <a:buChar char="–"/>
              <a:defRPr/>
            </a:pPr>
            <a:endParaRPr lang="en-US" dirty="0"/>
          </a:p>
        </p:txBody>
      </p:sp>
      <p:grpSp>
        <p:nvGrpSpPr>
          <p:cNvPr id="68" name="Group 67"/>
          <p:cNvGrpSpPr/>
          <p:nvPr/>
        </p:nvGrpSpPr>
        <p:grpSpPr>
          <a:xfrm>
            <a:off x="96288" y="4122935"/>
            <a:ext cx="4121001" cy="2688352"/>
            <a:chOff x="96288" y="3943547"/>
            <a:chExt cx="4283891" cy="2794614"/>
          </a:xfrm>
          <a:solidFill>
            <a:schemeClr val="bg1"/>
          </a:solidFill>
        </p:grpSpPr>
        <p:sp>
          <p:nvSpPr>
            <p:cNvPr id="69" name="TextBox 68"/>
            <p:cNvSpPr txBox="1"/>
            <p:nvPr/>
          </p:nvSpPr>
          <p:spPr>
            <a:xfrm>
              <a:off x="96288" y="3943547"/>
              <a:ext cx="4283891" cy="2794614"/>
            </a:xfrm>
            <a:prstGeom prst="rect">
              <a:avLst/>
            </a:prstGeom>
            <a:grpFill/>
            <a:ln>
              <a:solidFill>
                <a:schemeClr val="tx1"/>
              </a:solidFill>
            </a:ln>
            <a:effectLst>
              <a:outerShdw blurRad="50800" dist="38100" dir="2700000" algn="tl" rotWithShape="0">
                <a:prstClr val="black">
                  <a:alpha val="40000"/>
                </a:prstClr>
              </a:outerShdw>
            </a:effectLst>
          </p:spPr>
          <p:txBody>
            <a:bodyPr/>
            <a:lstStyle/>
            <a:p>
              <a:pPr algn="ctr" fontAlgn="auto">
                <a:spcBef>
                  <a:spcPts val="0"/>
                </a:spcBef>
                <a:spcAft>
                  <a:spcPts val="0"/>
                </a:spcAft>
                <a:defRPr/>
              </a:pPr>
              <a:r>
                <a:rPr lang="en-US" sz="3600" b="1" dirty="0">
                  <a:latin typeface="+mn-lt"/>
                  <a:cs typeface="+mn-cs"/>
                </a:rPr>
                <a:t>Joint Distribution</a:t>
              </a:r>
            </a:p>
          </p:txBody>
        </p:sp>
        <p:pic>
          <p:nvPicPr>
            <p:cNvPr id="70" name="Picture 69" descr="latex-image-1.pdf"/>
            <p:cNvPicPr>
              <a:picLocks noChangeAspect="1"/>
            </p:cNvPicPr>
            <p:nvPr/>
          </p:nvPicPr>
          <p:blipFill>
            <a:blip r:embed="rId2">
              <a:extLst/>
            </a:blip>
            <a:stretch>
              <a:fillRect/>
            </a:stretch>
          </p:blipFill>
          <p:spPr>
            <a:xfrm>
              <a:off x="170247" y="4907755"/>
              <a:ext cx="4178300" cy="1155700"/>
            </a:xfrm>
            <a:prstGeom prst="rect">
              <a:avLst/>
            </a:prstGeom>
            <a:grpFill/>
            <a:ln>
              <a:noFill/>
            </a:ln>
          </p:spPr>
        </p:pic>
      </p:grpSp>
      <p:pic>
        <p:nvPicPr>
          <p:cNvPr id="32773" name="Picture 71" descr="latex-image-1.pdf"/>
          <p:cNvPicPr>
            <a:picLocks noChangeAspect="1"/>
          </p:cNvPicPr>
          <p:nvPr/>
        </p:nvPicPr>
        <p:blipFill>
          <a:blip r:embed="rId3"/>
          <a:srcRect/>
          <a:stretch>
            <a:fillRect/>
          </a:stretch>
        </p:blipFill>
        <p:spPr bwMode="auto">
          <a:xfrm>
            <a:off x="1409700" y="2938463"/>
            <a:ext cx="2730500" cy="469900"/>
          </a:xfrm>
          <a:prstGeom prst="rect">
            <a:avLst/>
          </a:prstGeom>
          <a:noFill/>
          <a:ln w="9525">
            <a:noFill/>
            <a:miter lim="800000"/>
            <a:headEnd/>
            <a:tailEnd/>
          </a:ln>
        </p:spPr>
      </p:pic>
      <p:pic>
        <p:nvPicPr>
          <p:cNvPr id="32774" name="Picture 67" descr="ql_47aa2ee3f53a16ed3701df244e894c0b_l3"/>
          <p:cNvPicPr>
            <a:picLocks noChangeAspect="1" noChangeArrowheads="1"/>
          </p:cNvPicPr>
          <p:nvPr/>
        </p:nvPicPr>
        <p:blipFill>
          <a:blip r:embed="rId4"/>
          <a:srcRect/>
          <a:stretch>
            <a:fillRect/>
          </a:stretch>
        </p:blipFill>
        <p:spPr bwMode="auto">
          <a:xfrm>
            <a:off x="1363663" y="1803400"/>
            <a:ext cx="4791075" cy="438150"/>
          </a:xfrm>
          <a:prstGeom prst="rect">
            <a:avLst/>
          </a:prstGeom>
          <a:noFill/>
          <a:ln w="9525">
            <a:noFill/>
            <a:miter lim="800000"/>
            <a:headEnd/>
            <a:tailEnd/>
          </a:ln>
        </p:spPr>
      </p:pic>
      <p:pic>
        <p:nvPicPr>
          <p:cNvPr id="32775" name="Picture 152" descr="ql_7fe5f871dee48758d09424a2f757ce33_l3"/>
          <p:cNvPicPr>
            <a:picLocks noChangeAspect="1" noChangeArrowheads="1"/>
          </p:cNvPicPr>
          <p:nvPr/>
        </p:nvPicPr>
        <p:blipFill>
          <a:blip r:embed="rId5"/>
          <a:srcRect/>
          <a:stretch>
            <a:fillRect/>
          </a:stretch>
        </p:blipFill>
        <p:spPr bwMode="auto">
          <a:xfrm>
            <a:off x="633413" y="3568700"/>
            <a:ext cx="4486275" cy="361950"/>
          </a:xfrm>
          <a:prstGeom prst="rect">
            <a:avLst/>
          </a:prstGeom>
          <a:noFill/>
          <a:ln w="9525">
            <a:noFill/>
            <a:miter lim="800000"/>
            <a:headEnd/>
            <a:tailEnd/>
          </a:ln>
        </p:spPr>
      </p:pic>
      <p:grpSp>
        <p:nvGrpSpPr>
          <p:cNvPr id="32776" name="Group 158"/>
          <p:cNvGrpSpPr>
            <a:grpSpLocks/>
          </p:cNvGrpSpPr>
          <p:nvPr/>
        </p:nvGrpSpPr>
        <p:grpSpPr bwMode="auto">
          <a:xfrm>
            <a:off x="4217988" y="1296988"/>
            <a:ext cx="7113587" cy="5178425"/>
            <a:chOff x="2657" y="817"/>
            <a:chExt cx="4481" cy="3262"/>
          </a:xfrm>
        </p:grpSpPr>
        <p:sp>
          <p:nvSpPr>
            <p:cNvPr id="74" name="Oval 73"/>
            <p:cNvSpPr/>
            <p:nvPr/>
          </p:nvSpPr>
          <p:spPr>
            <a:xfrm>
              <a:off x="2876" y="3031"/>
              <a:ext cx="301" cy="305"/>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i="1" dirty="0">
                  <a:solidFill>
                    <a:schemeClr val="tx1"/>
                  </a:solidFill>
                  <a:latin typeface="Times New Roman"/>
                  <a:cs typeface="Times New Roman"/>
                </a:rPr>
                <a:t>X</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75" name="Rectangle 74"/>
            <p:cNvSpPr/>
            <p:nvPr/>
          </p:nvSpPr>
          <p:spPr>
            <a:xfrm>
              <a:off x="2959"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cxnSp>
          <p:nvCxnSpPr>
            <p:cNvPr id="76" name="Straight Connector 75"/>
            <p:cNvCxnSpPr>
              <a:stCxn id="74" idx="4"/>
              <a:endCxn id="75" idx="0"/>
            </p:cNvCxnSpPr>
            <p:nvPr/>
          </p:nvCxnSpPr>
          <p:spPr>
            <a:xfrm>
              <a:off x="3027" y="3336"/>
              <a:ext cx="6" cy="30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a:stCxn id="74" idx="6"/>
              <a:endCxn id="79" idx="2"/>
            </p:cNvCxnSpPr>
            <p:nvPr/>
          </p:nvCxnSpPr>
          <p:spPr>
            <a:xfrm>
              <a:off x="3177" y="3184"/>
              <a:ext cx="617"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8" name="Rectangle 77"/>
            <p:cNvSpPr/>
            <p:nvPr/>
          </p:nvSpPr>
          <p:spPr>
            <a:xfrm>
              <a:off x="3412"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79" name="Oval 78"/>
            <p:cNvSpPr/>
            <p:nvPr/>
          </p:nvSpPr>
          <p:spPr>
            <a:xfrm>
              <a:off x="3794" y="3031"/>
              <a:ext cx="301" cy="305"/>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i="1" dirty="0">
                  <a:solidFill>
                    <a:schemeClr val="tx1"/>
                  </a:solidFill>
                  <a:latin typeface="Times New Roman"/>
                  <a:cs typeface="Times New Roman"/>
                </a:rPr>
                <a:t>X</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sp>
          <p:nvSpPr>
            <p:cNvPr id="80" name="Rectangle 79"/>
            <p:cNvSpPr/>
            <p:nvPr/>
          </p:nvSpPr>
          <p:spPr>
            <a:xfrm>
              <a:off x="3877" y="3644"/>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cxnSp>
          <p:nvCxnSpPr>
            <p:cNvPr id="81" name="Straight Connector 80"/>
            <p:cNvCxnSpPr>
              <a:stCxn id="79" idx="4"/>
              <a:endCxn id="80" idx="0"/>
            </p:cNvCxnSpPr>
            <p:nvPr/>
          </p:nvCxnSpPr>
          <p:spPr>
            <a:xfrm>
              <a:off x="3945" y="3336"/>
              <a:ext cx="6" cy="30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a:stCxn id="79" idx="6"/>
              <a:endCxn id="84" idx="2"/>
            </p:cNvCxnSpPr>
            <p:nvPr/>
          </p:nvCxnSpPr>
          <p:spPr>
            <a:xfrm flipV="1">
              <a:off x="4095" y="3182"/>
              <a:ext cx="632" cy="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Oval 83"/>
            <p:cNvSpPr/>
            <p:nvPr/>
          </p:nvSpPr>
          <p:spPr>
            <a:xfrm>
              <a:off x="4727" y="3030"/>
              <a:ext cx="300" cy="3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i="1" dirty="0">
                  <a:solidFill>
                    <a:schemeClr val="tx1"/>
                  </a:solidFill>
                  <a:latin typeface="Times New Roman"/>
                  <a:cs typeface="Times New Roman"/>
                </a:rPr>
                <a:t>X</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sp>
          <p:nvSpPr>
            <p:cNvPr id="85" name="Rectangle 84"/>
            <p:cNvSpPr/>
            <p:nvPr/>
          </p:nvSpPr>
          <p:spPr>
            <a:xfrm>
              <a:off x="4809"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5</a:t>
              </a:r>
              <a:endParaRPr lang="en-US" sz="1400" i="1" dirty="0">
                <a:solidFill>
                  <a:schemeClr val="bg1"/>
                </a:solidFill>
                <a:latin typeface="Times New Roman"/>
                <a:cs typeface="Times New Roman"/>
              </a:endParaRPr>
            </a:p>
          </p:txBody>
        </p:sp>
        <p:cxnSp>
          <p:nvCxnSpPr>
            <p:cNvPr id="86" name="Straight Connector 85"/>
            <p:cNvCxnSpPr>
              <a:stCxn id="84" idx="4"/>
              <a:endCxn id="85" idx="0"/>
            </p:cNvCxnSpPr>
            <p:nvPr/>
          </p:nvCxnSpPr>
          <p:spPr>
            <a:xfrm>
              <a:off x="4877" y="3334"/>
              <a:ext cx="6" cy="30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a:stCxn id="84" idx="6"/>
              <a:endCxn id="89" idx="2"/>
            </p:cNvCxnSpPr>
            <p:nvPr/>
          </p:nvCxnSpPr>
          <p:spPr>
            <a:xfrm>
              <a:off x="5027" y="3182"/>
              <a:ext cx="622" cy="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9" name="Oval 88"/>
            <p:cNvSpPr/>
            <p:nvPr/>
          </p:nvSpPr>
          <p:spPr>
            <a:xfrm>
              <a:off x="5649" y="3031"/>
              <a:ext cx="301" cy="305"/>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i="1" dirty="0">
                  <a:solidFill>
                    <a:schemeClr val="tx1"/>
                  </a:solidFill>
                  <a:latin typeface="Times New Roman"/>
                  <a:cs typeface="Times New Roman"/>
                </a:rPr>
                <a:t>X</a:t>
              </a:r>
              <a:r>
                <a:rPr lang="en-US" sz="1400" i="1" baseline="-25000" dirty="0">
                  <a:solidFill>
                    <a:schemeClr val="tx1"/>
                  </a:solidFill>
                  <a:latin typeface="Times New Roman"/>
                  <a:cs typeface="Times New Roman"/>
                </a:rPr>
                <a:t>4</a:t>
              </a:r>
              <a:endParaRPr lang="en-US" sz="1400" i="1" dirty="0">
                <a:solidFill>
                  <a:schemeClr val="tx1"/>
                </a:solidFill>
                <a:latin typeface="Times New Roman"/>
                <a:cs typeface="Times New Roman"/>
              </a:endParaRPr>
            </a:p>
          </p:txBody>
        </p:sp>
        <p:sp>
          <p:nvSpPr>
            <p:cNvPr id="90" name="Rectangle 89"/>
            <p:cNvSpPr/>
            <p:nvPr/>
          </p:nvSpPr>
          <p:spPr>
            <a:xfrm>
              <a:off x="5732"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7</a:t>
              </a:r>
              <a:endParaRPr lang="en-US" sz="1400" i="1" dirty="0">
                <a:solidFill>
                  <a:schemeClr val="bg1"/>
                </a:solidFill>
                <a:latin typeface="Times New Roman"/>
                <a:cs typeface="Times New Roman"/>
              </a:endParaRPr>
            </a:p>
          </p:txBody>
        </p:sp>
        <p:cxnSp>
          <p:nvCxnSpPr>
            <p:cNvPr id="91" name="Straight Connector 90"/>
            <p:cNvCxnSpPr>
              <a:stCxn id="89" idx="4"/>
              <a:endCxn id="90" idx="0"/>
            </p:cNvCxnSpPr>
            <p:nvPr/>
          </p:nvCxnSpPr>
          <p:spPr>
            <a:xfrm>
              <a:off x="5800" y="3336"/>
              <a:ext cx="6" cy="30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p:cNvCxnSpPr>
              <a:stCxn id="89" idx="6"/>
              <a:endCxn id="94" idx="2"/>
            </p:cNvCxnSpPr>
            <p:nvPr/>
          </p:nvCxnSpPr>
          <p:spPr>
            <a:xfrm flipV="1">
              <a:off x="5950" y="3182"/>
              <a:ext cx="618" cy="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3" name="Rectangle 92"/>
            <p:cNvSpPr/>
            <p:nvPr/>
          </p:nvSpPr>
          <p:spPr>
            <a:xfrm>
              <a:off x="6185"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8</a:t>
              </a:r>
              <a:endParaRPr lang="en-US" sz="1400" i="1" dirty="0">
                <a:solidFill>
                  <a:schemeClr val="bg1"/>
                </a:solidFill>
                <a:latin typeface="Times New Roman"/>
                <a:cs typeface="Times New Roman"/>
              </a:endParaRPr>
            </a:p>
          </p:txBody>
        </p:sp>
        <p:sp>
          <p:nvSpPr>
            <p:cNvPr id="94" name="Oval 93"/>
            <p:cNvSpPr/>
            <p:nvPr/>
          </p:nvSpPr>
          <p:spPr>
            <a:xfrm>
              <a:off x="6568" y="3030"/>
              <a:ext cx="300" cy="3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i="1" dirty="0">
                  <a:solidFill>
                    <a:schemeClr val="tx1"/>
                  </a:solidFill>
                  <a:latin typeface="Times New Roman"/>
                  <a:cs typeface="Times New Roman"/>
                </a:rPr>
                <a:t>X</a:t>
              </a:r>
              <a:r>
                <a:rPr lang="en-US" sz="1400" i="1" baseline="-25000" dirty="0">
                  <a:solidFill>
                    <a:schemeClr val="tx1"/>
                  </a:solidFill>
                  <a:latin typeface="Times New Roman"/>
                  <a:cs typeface="Times New Roman"/>
                </a:rPr>
                <a:t>5</a:t>
              </a:r>
              <a:endParaRPr lang="en-US" sz="1400" i="1" dirty="0">
                <a:solidFill>
                  <a:schemeClr val="tx1"/>
                </a:solidFill>
                <a:latin typeface="Times New Roman"/>
                <a:cs typeface="Times New Roman"/>
              </a:endParaRPr>
            </a:p>
          </p:txBody>
        </p:sp>
        <p:sp>
          <p:nvSpPr>
            <p:cNvPr id="95" name="Rectangle 94"/>
            <p:cNvSpPr/>
            <p:nvPr/>
          </p:nvSpPr>
          <p:spPr>
            <a:xfrm>
              <a:off x="6650"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9</a:t>
              </a:r>
              <a:endParaRPr lang="en-US" sz="1400" i="1" dirty="0">
                <a:solidFill>
                  <a:schemeClr val="bg1"/>
                </a:solidFill>
                <a:latin typeface="Times New Roman"/>
                <a:cs typeface="Times New Roman"/>
              </a:endParaRPr>
            </a:p>
          </p:txBody>
        </p:sp>
        <p:cxnSp>
          <p:nvCxnSpPr>
            <p:cNvPr id="96" name="Straight Connector 95"/>
            <p:cNvCxnSpPr>
              <a:stCxn id="94" idx="4"/>
              <a:endCxn id="95" idx="0"/>
            </p:cNvCxnSpPr>
            <p:nvPr/>
          </p:nvCxnSpPr>
          <p:spPr>
            <a:xfrm>
              <a:off x="6718" y="3334"/>
              <a:ext cx="6" cy="30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2798" name="Group 96"/>
            <p:cNvGrpSpPr>
              <a:grpSpLocks/>
            </p:cNvGrpSpPr>
            <p:nvPr/>
          </p:nvGrpSpPr>
          <p:grpSpPr bwMode="auto">
            <a:xfrm>
              <a:off x="2657" y="3873"/>
              <a:ext cx="4481" cy="206"/>
              <a:chOff x="492120" y="3950977"/>
              <a:chExt cx="8067290" cy="370958"/>
            </a:xfrm>
          </p:grpSpPr>
          <p:sp>
            <p:nvSpPr>
              <p:cNvPr id="32886" name="TextBox 117"/>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400" dirty="0">
                    <a:latin typeface="Rockwell"/>
                    <a:ea typeface="Rockwell"/>
                    <a:cs typeface="Rockwell"/>
                  </a:rPr>
                  <a:t>time</a:t>
                </a:r>
              </a:p>
            </p:txBody>
          </p:sp>
          <p:sp>
            <p:nvSpPr>
              <p:cNvPr id="32887" name="TextBox 118"/>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400" dirty="0">
                    <a:latin typeface="Rockwell"/>
                    <a:ea typeface="Rockwell"/>
                    <a:cs typeface="Rockwell"/>
                  </a:rPr>
                  <a:t>like</a:t>
                </a:r>
              </a:p>
            </p:txBody>
          </p:sp>
          <p:sp>
            <p:nvSpPr>
              <p:cNvPr id="32888" name="TextBox 119"/>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400" dirty="0">
                    <a:latin typeface="Rockwell"/>
                    <a:ea typeface="Rockwell"/>
                    <a:cs typeface="Rockwell"/>
                  </a:rPr>
                  <a:t>flies</a:t>
                </a:r>
              </a:p>
            </p:txBody>
          </p:sp>
          <p:sp>
            <p:nvSpPr>
              <p:cNvPr id="32889" name="TextBox 120"/>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400" dirty="0">
                    <a:latin typeface="Rockwell"/>
                    <a:ea typeface="Rockwell"/>
                    <a:cs typeface="Rockwell"/>
                  </a:rPr>
                  <a:t>an</a:t>
                </a:r>
              </a:p>
            </p:txBody>
          </p:sp>
          <p:sp>
            <p:nvSpPr>
              <p:cNvPr id="32890" name="TextBox 121"/>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400" dirty="0">
                    <a:latin typeface="Rockwell"/>
                    <a:ea typeface="Rockwell"/>
                    <a:cs typeface="Rockwell"/>
                  </a:rPr>
                  <a:t>arrow</a:t>
                </a:r>
              </a:p>
            </p:txBody>
          </p:sp>
        </p:grpSp>
        <p:sp>
          <p:nvSpPr>
            <p:cNvPr id="98" name="Oval 97"/>
            <p:cNvSpPr/>
            <p:nvPr/>
          </p:nvSpPr>
          <p:spPr>
            <a:xfrm>
              <a:off x="5980" y="2413"/>
              <a:ext cx="300" cy="3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i="1" dirty="0">
                  <a:solidFill>
                    <a:schemeClr val="tx1"/>
                  </a:solidFill>
                  <a:latin typeface="Times New Roman"/>
                  <a:cs typeface="Times New Roman"/>
                </a:rPr>
                <a:t>X</a:t>
              </a:r>
              <a:r>
                <a:rPr lang="en-US" sz="1400" i="1" baseline="-25000" dirty="0">
                  <a:solidFill>
                    <a:schemeClr val="tx1"/>
                  </a:solidFill>
                  <a:latin typeface="Times New Roman"/>
                  <a:cs typeface="Times New Roman"/>
                </a:rPr>
                <a:t>6</a:t>
              </a:r>
              <a:endParaRPr lang="en-US" sz="1400" i="1" dirty="0">
                <a:solidFill>
                  <a:schemeClr val="tx1"/>
                </a:solidFill>
                <a:latin typeface="Times New Roman"/>
                <a:cs typeface="Times New Roman"/>
              </a:endParaRPr>
            </a:p>
          </p:txBody>
        </p:sp>
        <p:sp>
          <p:nvSpPr>
            <p:cNvPr id="99" name="Rectangle 98"/>
            <p:cNvSpPr/>
            <p:nvPr/>
          </p:nvSpPr>
          <p:spPr>
            <a:xfrm>
              <a:off x="6058" y="2796"/>
              <a:ext cx="148"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10</a:t>
              </a:r>
              <a:endParaRPr lang="en-US" sz="1400" i="1" dirty="0">
                <a:solidFill>
                  <a:schemeClr val="bg1"/>
                </a:solidFill>
                <a:latin typeface="Times New Roman"/>
                <a:cs typeface="Times New Roman"/>
              </a:endParaRPr>
            </a:p>
          </p:txBody>
        </p:sp>
        <p:cxnSp>
          <p:nvCxnSpPr>
            <p:cNvPr id="100" name="Straight Connector 99"/>
            <p:cNvCxnSpPr>
              <a:stCxn id="99" idx="1"/>
              <a:endCxn id="89" idx="0"/>
            </p:cNvCxnSpPr>
            <p:nvPr/>
          </p:nvCxnSpPr>
          <p:spPr>
            <a:xfrm flipH="1">
              <a:off x="5800" y="2870"/>
              <a:ext cx="258" cy="16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a:stCxn id="99" idx="0"/>
              <a:endCxn id="98" idx="4"/>
            </p:cNvCxnSpPr>
            <p:nvPr/>
          </p:nvCxnSpPr>
          <p:spPr>
            <a:xfrm flipH="1" flipV="1">
              <a:off x="6130" y="2717"/>
              <a:ext cx="2" cy="7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2" name="Straight Connector 101"/>
            <p:cNvCxnSpPr>
              <a:stCxn id="99" idx="3"/>
              <a:endCxn id="94" idx="0"/>
            </p:cNvCxnSpPr>
            <p:nvPr/>
          </p:nvCxnSpPr>
          <p:spPr>
            <a:xfrm>
              <a:off x="6206" y="2870"/>
              <a:ext cx="512" cy="16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3" name="Oval 102"/>
            <p:cNvSpPr/>
            <p:nvPr/>
          </p:nvSpPr>
          <p:spPr>
            <a:xfrm>
              <a:off x="4823" y="1319"/>
              <a:ext cx="301" cy="3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i="1" dirty="0">
                  <a:solidFill>
                    <a:schemeClr val="tx1"/>
                  </a:solidFill>
                  <a:latin typeface="Times New Roman"/>
                  <a:cs typeface="Times New Roman"/>
                </a:rPr>
                <a:t>X</a:t>
              </a:r>
              <a:r>
                <a:rPr lang="en-US" sz="1400" i="1" baseline="-25000" dirty="0">
                  <a:solidFill>
                    <a:schemeClr val="tx1"/>
                  </a:solidFill>
                  <a:latin typeface="Times New Roman"/>
                  <a:cs typeface="Times New Roman"/>
                </a:rPr>
                <a:t>8</a:t>
              </a:r>
              <a:endParaRPr lang="en-US" sz="1400" i="1" dirty="0">
                <a:solidFill>
                  <a:schemeClr val="tx1"/>
                </a:solidFill>
                <a:latin typeface="Times New Roman"/>
                <a:cs typeface="Times New Roman"/>
              </a:endParaRPr>
            </a:p>
          </p:txBody>
        </p:sp>
        <p:cxnSp>
          <p:nvCxnSpPr>
            <p:cNvPr id="105" name="Straight Connector 104"/>
            <p:cNvCxnSpPr>
              <a:stCxn id="104" idx="1"/>
              <a:endCxn id="79" idx="0"/>
            </p:cNvCxnSpPr>
            <p:nvPr/>
          </p:nvCxnSpPr>
          <p:spPr>
            <a:xfrm flipH="1">
              <a:off x="3945" y="1776"/>
              <a:ext cx="956" cy="125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a:stCxn id="104" idx="0"/>
              <a:endCxn id="103" idx="4"/>
            </p:cNvCxnSpPr>
            <p:nvPr/>
          </p:nvCxnSpPr>
          <p:spPr>
            <a:xfrm flipH="1" flipV="1">
              <a:off x="4973" y="1623"/>
              <a:ext cx="2" cy="7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7" name="Straight Connector 106"/>
            <p:cNvCxnSpPr>
              <a:stCxn id="104" idx="3"/>
              <a:endCxn id="108" idx="0"/>
            </p:cNvCxnSpPr>
            <p:nvPr/>
          </p:nvCxnSpPr>
          <p:spPr>
            <a:xfrm>
              <a:off x="5048" y="1776"/>
              <a:ext cx="518" cy="7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8" name="Oval 107"/>
            <p:cNvSpPr/>
            <p:nvPr/>
          </p:nvSpPr>
          <p:spPr>
            <a:xfrm>
              <a:off x="5416" y="1847"/>
              <a:ext cx="300" cy="3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i="1" dirty="0">
                  <a:solidFill>
                    <a:schemeClr val="tx1"/>
                  </a:solidFill>
                  <a:latin typeface="Times New Roman"/>
                  <a:cs typeface="Times New Roman"/>
                </a:rPr>
                <a:t>X</a:t>
              </a:r>
              <a:r>
                <a:rPr lang="en-US" sz="1400" i="1" baseline="-25000" dirty="0">
                  <a:solidFill>
                    <a:schemeClr val="tx1"/>
                  </a:solidFill>
                  <a:latin typeface="Times New Roman"/>
                  <a:cs typeface="Times New Roman"/>
                </a:rPr>
                <a:t>7</a:t>
              </a:r>
              <a:endParaRPr lang="en-US" sz="1400" i="1" dirty="0">
                <a:solidFill>
                  <a:schemeClr val="tx1"/>
                </a:solidFill>
                <a:latin typeface="Times New Roman"/>
                <a:cs typeface="Times New Roman"/>
              </a:endParaRPr>
            </a:p>
          </p:txBody>
        </p:sp>
        <p:cxnSp>
          <p:nvCxnSpPr>
            <p:cNvPr id="110" name="Straight Connector 109"/>
            <p:cNvCxnSpPr>
              <a:stCxn id="109" idx="1"/>
              <a:endCxn id="84" idx="0"/>
            </p:cNvCxnSpPr>
            <p:nvPr/>
          </p:nvCxnSpPr>
          <p:spPr>
            <a:xfrm flipH="1">
              <a:off x="4877" y="2314"/>
              <a:ext cx="617" cy="71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 name="Straight Connector 110"/>
            <p:cNvCxnSpPr>
              <a:stCxn id="109" idx="0"/>
              <a:endCxn id="108" idx="4"/>
            </p:cNvCxnSpPr>
            <p:nvPr/>
          </p:nvCxnSpPr>
          <p:spPr>
            <a:xfrm flipH="1" flipV="1">
              <a:off x="5566" y="2151"/>
              <a:ext cx="1" cy="8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 name="Straight Connector 111"/>
            <p:cNvCxnSpPr>
              <a:stCxn id="109" idx="3"/>
              <a:endCxn id="98" idx="0"/>
            </p:cNvCxnSpPr>
            <p:nvPr/>
          </p:nvCxnSpPr>
          <p:spPr>
            <a:xfrm>
              <a:off x="5641" y="2314"/>
              <a:ext cx="489" cy="9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3" name="Oval 112"/>
            <p:cNvSpPr/>
            <p:nvPr/>
          </p:nvSpPr>
          <p:spPr>
            <a:xfrm>
              <a:off x="4190" y="817"/>
              <a:ext cx="300" cy="3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i="1" dirty="0">
                  <a:solidFill>
                    <a:schemeClr val="tx1"/>
                  </a:solidFill>
                  <a:latin typeface="Times New Roman"/>
                  <a:cs typeface="Times New Roman"/>
                </a:rPr>
                <a:t>X</a:t>
              </a:r>
              <a:r>
                <a:rPr lang="en-US" sz="1400" i="1" baseline="-25000" dirty="0">
                  <a:solidFill>
                    <a:schemeClr val="tx1"/>
                  </a:solidFill>
                  <a:latin typeface="Times New Roman"/>
                  <a:cs typeface="Times New Roman"/>
                </a:rPr>
                <a:t>9</a:t>
              </a:r>
              <a:endParaRPr lang="en-US" sz="1400" i="1" dirty="0">
                <a:solidFill>
                  <a:schemeClr val="tx1"/>
                </a:solidFill>
                <a:latin typeface="Times New Roman"/>
                <a:cs typeface="Times New Roman"/>
              </a:endParaRPr>
            </a:p>
          </p:txBody>
        </p:sp>
        <p:sp>
          <p:nvSpPr>
            <p:cNvPr id="114" name="Rectangle 113"/>
            <p:cNvSpPr/>
            <p:nvPr/>
          </p:nvSpPr>
          <p:spPr>
            <a:xfrm>
              <a:off x="4268" y="1200"/>
              <a:ext cx="147"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cxnSp>
          <p:nvCxnSpPr>
            <p:cNvPr id="115" name="Straight Connector 114"/>
            <p:cNvCxnSpPr>
              <a:stCxn id="114" idx="1"/>
              <a:endCxn id="74" idx="0"/>
            </p:cNvCxnSpPr>
            <p:nvPr/>
          </p:nvCxnSpPr>
          <p:spPr>
            <a:xfrm flipH="1">
              <a:off x="3027" y="1274"/>
              <a:ext cx="1241" cy="17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6" name="Straight Connector 115"/>
            <p:cNvCxnSpPr>
              <a:stCxn id="114" idx="0"/>
              <a:endCxn id="113" idx="4"/>
            </p:cNvCxnSpPr>
            <p:nvPr/>
          </p:nvCxnSpPr>
          <p:spPr>
            <a:xfrm flipH="1" flipV="1">
              <a:off x="4340" y="1121"/>
              <a:ext cx="2" cy="7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7" name="Straight Connector 116"/>
            <p:cNvCxnSpPr>
              <a:stCxn id="114" idx="3"/>
              <a:endCxn id="103" idx="0"/>
            </p:cNvCxnSpPr>
            <p:nvPr/>
          </p:nvCxnSpPr>
          <p:spPr>
            <a:xfrm>
              <a:off x="4415" y="1274"/>
              <a:ext cx="558" cy="4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 name="Rectangle 74"/>
            <p:cNvSpPr/>
            <p:nvPr/>
          </p:nvSpPr>
          <p:spPr>
            <a:xfrm>
              <a:off x="2959"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5" name="Rectangle 113"/>
            <p:cNvSpPr/>
            <p:nvPr/>
          </p:nvSpPr>
          <p:spPr>
            <a:xfrm>
              <a:off x="4268" y="1200"/>
              <a:ext cx="147"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sp>
          <p:nvSpPr>
            <p:cNvPr id="6" name="Rectangle 77"/>
            <p:cNvSpPr/>
            <p:nvPr/>
          </p:nvSpPr>
          <p:spPr>
            <a:xfrm>
              <a:off x="3412"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7" name="Rectangle 74"/>
            <p:cNvSpPr/>
            <p:nvPr/>
          </p:nvSpPr>
          <p:spPr>
            <a:xfrm>
              <a:off x="2959"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8" name="Rectangle 113"/>
            <p:cNvSpPr/>
            <p:nvPr/>
          </p:nvSpPr>
          <p:spPr>
            <a:xfrm>
              <a:off x="4268" y="1200"/>
              <a:ext cx="147"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sp>
          <p:nvSpPr>
            <p:cNvPr id="9" name="Rectangle 79"/>
            <p:cNvSpPr/>
            <p:nvPr/>
          </p:nvSpPr>
          <p:spPr>
            <a:xfrm>
              <a:off x="3877" y="3644"/>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10" name="Rectangle 77"/>
            <p:cNvSpPr/>
            <p:nvPr/>
          </p:nvSpPr>
          <p:spPr>
            <a:xfrm>
              <a:off x="3412"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11" name="Rectangle 74"/>
            <p:cNvSpPr/>
            <p:nvPr/>
          </p:nvSpPr>
          <p:spPr>
            <a:xfrm>
              <a:off x="2959"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12" name="Rectangle 113"/>
            <p:cNvSpPr/>
            <p:nvPr/>
          </p:nvSpPr>
          <p:spPr>
            <a:xfrm>
              <a:off x="4268" y="1200"/>
              <a:ext cx="147"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sp>
          <p:nvSpPr>
            <p:cNvPr id="13" name="Rectangle 79"/>
            <p:cNvSpPr/>
            <p:nvPr/>
          </p:nvSpPr>
          <p:spPr>
            <a:xfrm>
              <a:off x="3877" y="3644"/>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14" name="Rectangle 77"/>
            <p:cNvSpPr/>
            <p:nvPr/>
          </p:nvSpPr>
          <p:spPr>
            <a:xfrm>
              <a:off x="3412"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15" name="Rectangle 74"/>
            <p:cNvSpPr/>
            <p:nvPr/>
          </p:nvSpPr>
          <p:spPr>
            <a:xfrm>
              <a:off x="2959"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16" name="Rectangle 113"/>
            <p:cNvSpPr/>
            <p:nvPr/>
          </p:nvSpPr>
          <p:spPr>
            <a:xfrm>
              <a:off x="4268" y="1200"/>
              <a:ext cx="147"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sp>
          <p:nvSpPr>
            <p:cNvPr id="17" name="Rectangle 84"/>
            <p:cNvSpPr/>
            <p:nvPr/>
          </p:nvSpPr>
          <p:spPr>
            <a:xfrm>
              <a:off x="4809"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5</a:t>
              </a:r>
              <a:endParaRPr lang="en-US" sz="1400" i="1" dirty="0">
                <a:solidFill>
                  <a:schemeClr val="bg1"/>
                </a:solidFill>
                <a:latin typeface="Times New Roman"/>
                <a:cs typeface="Times New Roman"/>
              </a:endParaRPr>
            </a:p>
          </p:txBody>
        </p:sp>
        <p:sp>
          <p:nvSpPr>
            <p:cNvPr id="18" name="Rectangle 79"/>
            <p:cNvSpPr/>
            <p:nvPr/>
          </p:nvSpPr>
          <p:spPr>
            <a:xfrm>
              <a:off x="3877" y="3644"/>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19" name="Rectangle 77"/>
            <p:cNvSpPr/>
            <p:nvPr/>
          </p:nvSpPr>
          <p:spPr>
            <a:xfrm>
              <a:off x="3412"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20" name="Rectangle 74"/>
            <p:cNvSpPr/>
            <p:nvPr/>
          </p:nvSpPr>
          <p:spPr>
            <a:xfrm>
              <a:off x="2959"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21" name="Rectangle 113"/>
            <p:cNvSpPr/>
            <p:nvPr/>
          </p:nvSpPr>
          <p:spPr>
            <a:xfrm>
              <a:off x="4268" y="1200"/>
              <a:ext cx="147"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sp>
          <p:nvSpPr>
            <p:cNvPr id="22" name="Rectangle 89"/>
            <p:cNvSpPr/>
            <p:nvPr/>
          </p:nvSpPr>
          <p:spPr>
            <a:xfrm>
              <a:off x="5732"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7</a:t>
              </a:r>
              <a:endParaRPr lang="en-US" sz="1400" i="1" dirty="0">
                <a:solidFill>
                  <a:schemeClr val="bg1"/>
                </a:solidFill>
                <a:latin typeface="Times New Roman"/>
                <a:cs typeface="Times New Roman"/>
              </a:endParaRPr>
            </a:p>
          </p:txBody>
        </p:sp>
        <p:sp>
          <p:nvSpPr>
            <p:cNvPr id="23" name="Rectangle 84"/>
            <p:cNvSpPr/>
            <p:nvPr/>
          </p:nvSpPr>
          <p:spPr>
            <a:xfrm>
              <a:off x="4809"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5</a:t>
              </a:r>
              <a:endParaRPr lang="en-US" sz="1400" i="1" dirty="0">
                <a:solidFill>
                  <a:schemeClr val="bg1"/>
                </a:solidFill>
                <a:latin typeface="Times New Roman"/>
                <a:cs typeface="Times New Roman"/>
              </a:endParaRPr>
            </a:p>
          </p:txBody>
        </p:sp>
        <p:sp>
          <p:nvSpPr>
            <p:cNvPr id="24" name="Rectangle 79"/>
            <p:cNvSpPr/>
            <p:nvPr/>
          </p:nvSpPr>
          <p:spPr>
            <a:xfrm>
              <a:off x="3877" y="3644"/>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25" name="Rectangle 77"/>
            <p:cNvSpPr/>
            <p:nvPr/>
          </p:nvSpPr>
          <p:spPr>
            <a:xfrm>
              <a:off x="3412"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26" name="Rectangle 74"/>
            <p:cNvSpPr/>
            <p:nvPr/>
          </p:nvSpPr>
          <p:spPr>
            <a:xfrm>
              <a:off x="2959"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27" name="Rectangle 113"/>
            <p:cNvSpPr/>
            <p:nvPr/>
          </p:nvSpPr>
          <p:spPr>
            <a:xfrm>
              <a:off x="4268" y="1200"/>
              <a:ext cx="147"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sp>
          <p:nvSpPr>
            <p:cNvPr id="28" name="Rectangle 94"/>
            <p:cNvSpPr/>
            <p:nvPr/>
          </p:nvSpPr>
          <p:spPr>
            <a:xfrm>
              <a:off x="6650"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9</a:t>
              </a:r>
              <a:endParaRPr lang="en-US" sz="1400" i="1" dirty="0">
                <a:solidFill>
                  <a:schemeClr val="bg1"/>
                </a:solidFill>
                <a:latin typeface="Times New Roman"/>
                <a:cs typeface="Times New Roman"/>
              </a:endParaRPr>
            </a:p>
          </p:txBody>
        </p:sp>
        <p:sp>
          <p:nvSpPr>
            <p:cNvPr id="29" name="Rectangle 89"/>
            <p:cNvSpPr/>
            <p:nvPr/>
          </p:nvSpPr>
          <p:spPr>
            <a:xfrm>
              <a:off x="5732"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7</a:t>
              </a:r>
              <a:endParaRPr lang="en-US" sz="1400" i="1" dirty="0">
                <a:solidFill>
                  <a:schemeClr val="bg1"/>
                </a:solidFill>
                <a:latin typeface="Times New Roman"/>
                <a:cs typeface="Times New Roman"/>
              </a:endParaRPr>
            </a:p>
          </p:txBody>
        </p:sp>
        <p:sp>
          <p:nvSpPr>
            <p:cNvPr id="30" name="Rectangle 84"/>
            <p:cNvSpPr/>
            <p:nvPr/>
          </p:nvSpPr>
          <p:spPr>
            <a:xfrm>
              <a:off x="4809"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5</a:t>
              </a:r>
              <a:endParaRPr lang="en-US" sz="1400" i="1" dirty="0">
                <a:solidFill>
                  <a:schemeClr val="bg1"/>
                </a:solidFill>
                <a:latin typeface="Times New Roman"/>
                <a:cs typeface="Times New Roman"/>
              </a:endParaRPr>
            </a:p>
          </p:txBody>
        </p:sp>
        <p:sp>
          <p:nvSpPr>
            <p:cNvPr id="31" name="Rectangle 79"/>
            <p:cNvSpPr/>
            <p:nvPr/>
          </p:nvSpPr>
          <p:spPr>
            <a:xfrm>
              <a:off x="3877" y="3644"/>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80000" name="Rectangle 77"/>
            <p:cNvSpPr/>
            <p:nvPr/>
          </p:nvSpPr>
          <p:spPr>
            <a:xfrm>
              <a:off x="3412"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80001" name="Rectangle 74"/>
            <p:cNvSpPr/>
            <p:nvPr/>
          </p:nvSpPr>
          <p:spPr>
            <a:xfrm>
              <a:off x="2959"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80002" name="Rectangle 113"/>
            <p:cNvSpPr/>
            <p:nvPr/>
          </p:nvSpPr>
          <p:spPr>
            <a:xfrm>
              <a:off x="4268" y="1200"/>
              <a:ext cx="147"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sp>
          <p:nvSpPr>
            <p:cNvPr id="80003" name="Rectangle 92"/>
            <p:cNvSpPr/>
            <p:nvPr/>
          </p:nvSpPr>
          <p:spPr>
            <a:xfrm>
              <a:off x="6185"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8</a:t>
              </a:r>
              <a:endParaRPr lang="en-US" sz="1400" i="1" dirty="0">
                <a:solidFill>
                  <a:schemeClr val="bg1"/>
                </a:solidFill>
                <a:latin typeface="Times New Roman"/>
                <a:cs typeface="Times New Roman"/>
              </a:endParaRPr>
            </a:p>
          </p:txBody>
        </p:sp>
        <p:sp>
          <p:nvSpPr>
            <p:cNvPr id="80004" name="Rectangle 94"/>
            <p:cNvSpPr/>
            <p:nvPr/>
          </p:nvSpPr>
          <p:spPr>
            <a:xfrm>
              <a:off x="6650"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9</a:t>
              </a:r>
              <a:endParaRPr lang="en-US" sz="1400" i="1" dirty="0">
                <a:solidFill>
                  <a:schemeClr val="bg1"/>
                </a:solidFill>
                <a:latin typeface="Times New Roman"/>
                <a:cs typeface="Times New Roman"/>
              </a:endParaRPr>
            </a:p>
          </p:txBody>
        </p:sp>
        <p:sp>
          <p:nvSpPr>
            <p:cNvPr id="80005" name="Rectangle 89"/>
            <p:cNvSpPr/>
            <p:nvPr/>
          </p:nvSpPr>
          <p:spPr>
            <a:xfrm>
              <a:off x="5732"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7</a:t>
              </a:r>
              <a:endParaRPr lang="en-US" sz="1400" i="1" dirty="0">
                <a:solidFill>
                  <a:schemeClr val="bg1"/>
                </a:solidFill>
                <a:latin typeface="Times New Roman"/>
                <a:cs typeface="Times New Roman"/>
              </a:endParaRPr>
            </a:p>
          </p:txBody>
        </p:sp>
        <p:sp>
          <p:nvSpPr>
            <p:cNvPr id="80006" name="Rectangle 84"/>
            <p:cNvSpPr/>
            <p:nvPr/>
          </p:nvSpPr>
          <p:spPr>
            <a:xfrm>
              <a:off x="4809"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5</a:t>
              </a:r>
              <a:endParaRPr lang="en-US" sz="1400" i="1" dirty="0">
                <a:solidFill>
                  <a:schemeClr val="bg1"/>
                </a:solidFill>
                <a:latin typeface="Times New Roman"/>
                <a:cs typeface="Times New Roman"/>
              </a:endParaRPr>
            </a:p>
          </p:txBody>
        </p:sp>
        <p:sp>
          <p:nvSpPr>
            <p:cNvPr id="80007" name="Rectangle 79"/>
            <p:cNvSpPr/>
            <p:nvPr/>
          </p:nvSpPr>
          <p:spPr>
            <a:xfrm>
              <a:off x="3877" y="3644"/>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80008" name="Rectangle 77"/>
            <p:cNvSpPr/>
            <p:nvPr/>
          </p:nvSpPr>
          <p:spPr>
            <a:xfrm>
              <a:off x="3412"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80009" name="Rectangle 74"/>
            <p:cNvSpPr/>
            <p:nvPr/>
          </p:nvSpPr>
          <p:spPr>
            <a:xfrm>
              <a:off x="2959"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80010" name="Rectangle 113"/>
            <p:cNvSpPr/>
            <p:nvPr/>
          </p:nvSpPr>
          <p:spPr>
            <a:xfrm>
              <a:off x="4268" y="1200"/>
              <a:ext cx="147"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sp>
          <p:nvSpPr>
            <p:cNvPr id="80011" name="Rectangle 98"/>
            <p:cNvSpPr/>
            <p:nvPr/>
          </p:nvSpPr>
          <p:spPr>
            <a:xfrm>
              <a:off x="6067" y="2796"/>
              <a:ext cx="148"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10</a:t>
              </a:r>
              <a:endParaRPr lang="en-US" sz="1400" i="1" dirty="0">
                <a:solidFill>
                  <a:schemeClr val="bg1"/>
                </a:solidFill>
                <a:latin typeface="Times New Roman"/>
                <a:cs typeface="Times New Roman"/>
              </a:endParaRPr>
            </a:p>
          </p:txBody>
        </p:sp>
        <p:sp>
          <p:nvSpPr>
            <p:cNvPr id="80012" name="Rectangle 92"/>
            <p:cNvSpPr/>
            <p:nvPr/>
          </p:nvSpPr>
          <p:spPr>
            <a:xfrm>
              <a:off x="6194"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8</a:t>
              </a:r>
              <a:endParaRPr lang="en-US" sz="1400" i="1" dirty="0">
                <a:solidFill>
                  <a:schemeClr val="bg1"/>
                </a:solidFill>
                <a:latin typeface="Times New Roman"/>
                <a:cs typeface="Times New Roman"/>
              </a:endParaRPr>
            </a:p>
          </p:txBody>
        </p:sp>
        <p:sp>
          <p:nvSpPr>
            <p:cNvPr id="80013" name="Rectangle 94"/>
            <p:cNvSpPr/>
            <p:nvPr/>
          </p:nvSpPr>
          <p:spPr>
            <a:xfrm>
              <a:off x="6659"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9</a:t>
              </a:r>
              <a:endParaRPr lang="en-US" sz="1400" i="1" dirty="0">
                <a:solidFill>
                  <a:schemeClr val="bg1"/>
                </a:solidFill>
                <a:latin typeface="Times New Roman"/>
                <a:cs typeface="Times New Roman"/>
              </a:endParaRPr>
            </a:p>
          </p:txBody>
        </p:sp>
        <p:sp>
          <p:nvSpPr>
            <p:cNvPr id="80014" name="Rectangle 89"/>
            <p:cNvSpPr/>
            <p:nvPr/>
          </p:nvSpPr>
          <p:spPr>
            <a:xfrm>
              <a:off x="5741"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7</a:t>
              </a:r>
              <a:endParaRPr lang="en-US" sz="1400" i="1" dirty="0">
                <a:solidFill>
                  <a:schemeClr val="bg1"/>
                </a:solidFill>
                <a:latin typeface="Times New Roman"/>
                <a:cs typeface="Times New Roman"/>
              </a:endParaRPr>
            </a:p>
          </p:txBody>
        </p:sp>
        <p:sp>
          <p:nvSpPr>
            <p:cNvPr id="80015" name="Rectangle 84"/>
            <p:cNvSpPr/>
            <p:nvPr/>
          </p:nvSpPr>
          <p:spPr>
            <a:xfrm>
              <a:off x="4818"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5</a:t>
              </a:r>
              <a:endParaRPr lang="en-US" sz="1400" i="1" dirty="0">
                <a:solidFill>
                  <a:schemeClr val="bg1"/>
                </a:solidFill>
                <a:latin typeface="Times New Roman"/>
                <a:cs typeface="Times New Roman"/>
              </a:endParaRPr>
            </a:p>
          </p:txBody>
        </p:sp>
        <p:sp>
          <p:nvSpPr>
            <p:cNvPr id="80016" name="Rectangle 79"/>
            <p:cNvSpPr/>
            <p:nvPr/>
          </p:nvSpPr>
          <p:spPr>
            <a:xfrm>
              <a:off x="3886" y="3644"/>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80017" name="Rectangle 77"/>
            <p:cNvSpPr/>
            <p:nvPr/>
          </p:nvSpPr>
          <p:spPr>
            <a:xfrm>
              <a:off x="3421"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80018" name="Rectangle 74"/>
            <p:cNvSpPr/>
            <p:nvPr/>
          </p:nvSpPr>
          <p:spPr>
            <a:xfrm>
              <a:off x="2968"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80019" name="Rectangle 113"/>
            <p:cNvSpPr/>
            <p:nvPr/>
          </p:nvSpPr>
          <p:spPr>
            <a:xfrm>
              <a:off x="4277" y="1200"/>
              <a:ext cx="147"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sp>
          <p:nvSpPr>
            <p:cNvPr id="80020" name="Rectangle 98"/>
            <p:cNvSpPr/>
            <p:nvPr/>
          </p:nvSpPr>
          <p:spPr>
            <a:xfrm>
              <a:off x="6075" y="2796"/>
              <a:ext cx="148"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10</a:t>
              </a:r>
              <a:endParaRPr lang="en-US" sz="1400" i="1" dirty="0">
                <a:solidFill>
                  <a:schemeClr val="bg1"/>
                </a:solidFill>
                <a:latin typeface="Times New Roman"/>
                <a:cs typeface="Times New Roman"/>
              </a:endParaRPr>
            </a:p>
          </p:txBody>
        </p:sp>
        <p:sp>
          <p:nvSpPr>
            <p:cNvPr id="80021" name="Rectangle 92"/>
            <p:cNvSpPr/>
            <p:nvPr/>
          </p:nvSpPr>
          <p:spPr>
            <a:xfrm>
              <a:off x="6202"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8</a:t>
              </a:r>
              <a:endParaRPr lang="en-US" sz="1400" i="1" dirty="0">
                <a:solidFill>
                  <a:schemeClr val="bg1"/>
                </a:solidFill>
                <a:latin typeface="Times New Roman"/>
                <a:cs typeface="Times New Roman"/>
              </a:endParaRPr>
            </a:p>
          </p:txBody>
        </p:sp>
        <p:sp>
          <p:nvSpPr>
            <p:cNvPr id="80022" name="Rectangle 94"/>
            <p:cNvSpPr/>
            <p:nvPr/>
          </p:nvSpPr>
          <p:spPr>
            <a:xfrm>
              <a:off x="6667"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0023" name="Rectangle 89"/>
            <p:cNvSpPr/>
            <p:nvPr/>
          </p:nvSpPr>
          <p:spPr>
            <a:xfrm>
              <a:off x="5749"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7</a:t>
              </a:r>
              <a:endParaRPr lang="en-US" sz="1400" i="1" dirty="0">
                <a:solidFill>
                  <a:schemeClr val="bg1"/>
                </a:solidFill>
                <a:latin typeface="Times New Roman"/>
                <a:cs typeface="Times New Roman"/>
              </a:endParaRPr>
            </a:p>
          </p:txBody>
        </p:sp>
        <p:sp>
          <p:nvSpPr>
            <p:cNvPr id="80025" name="Rectangle 84"/>
            <p:cNvSpPr/>
            <p:nvPr/>
          </p:nvSpPr>
          <p:spPr>
            <a:xfrm>
              <a:off x="4826"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5</a:t>
              </a:r>
              <a:endParaRPr lang="en-US" sz="1400" i="1" dirty="0">
                <a:solidFill>
                  <a:schemeClr val="bg1"/>
                </a:solidFill>
                <a:latin typeface="Times New Roman"/>
                <a:cs typeface="Times New Roman"/>
              </a:endParaRPr>
            </a:p>
          </p:txBody>
        </p:sp>
        <p:sp>
          <p:nvSpPr>
            <p:cNvPr id="80026" name="Rectangle 79"/>
            <p:cNvSpPr/>
            <p:nvPr/>
          </p:nvSpPr>
          <p:spPr>
            <a:xfrm>
              <a:off x="3894" y="3644"/>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80027" name="Rectangle 77"/>
            <p:cNvSpPr/>
            <p:nvPr/>
          </p:nvSpPr>
          <p:spPr>
            <a:xfrm>
              <a:off x="3429"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80028" name="Rectangle 74"/>
            <p:cNvSpPr/>
            <p:nvPr/>
          </p:nvSpPr>
          <p:spPr>
            <a:xfrm>
              <a:off x="2976"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80029" name="Rectangle 113"/>
            <p:cNvSpPr/>
            <p:nvPr/>
          </p:nvSpPr>
          <p:spPr>
            <a:xfrm>
              <a:off x="4285" y="1200"/>
              <a:ext cx="147"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sp>
          <p:nvSpPr>
            <p:cNvPr id="80031" name="Rectangle 98"/>
            <p:cNvSpPr/>
            <p:nvPr/>
          </p:nvSpPr>
          <p:spPr>
            <a:xfrm>
              <a:off x="6075" y="2798"/>
              <a:ext cx="148"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64" name="Rectangle 92"/>
            <p:cNvSpPr/>
            <p:nvPr/>
          </p:nvSpPr>
          <p:spPr>
            <a:xfrm>
              <a:off x="6202" y="3105"/>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65" name="Rectangle 89"/>
            <p:cNvSpPr/>
            <p:nvPr/>
          </p:nvSpPr>
          <p:spPr>
            <a:xfrm>
              <a:off x="5749" y="3646"/>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66" name="Rectangle 84"/>
            <p:cNvSpPr/>
            <p:nvPr/>
          </p:nvSpPr>
          <p:spPr>
            <a:xfrm>
              <a:off x="4826" y="3645"/>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{3}</a:t>
              </a:r>
              <a:endParaRPr lang="en-US" sz="1400" i="1">
                <a:solidFill>
                  <a:schemeClr val="bg1"/>
                </a:solidFill>
                <a:latin typeface="Times New Roman" pitchFamily="18" charset="0"/>
                <a:cs typeface="Times New Roman" pitchFamily="18" charset="0"/>
              </a:endParaRPr>
            </a:p>
          </p:txBody>
        </p:sp>
        <p:sp>
          <p:nvSpPr>
            <p:cNvPr id="71" name="Rectangle 79"/>
            <p:cNvSpPr/>
            <p:nvPr/>
          </p:nvSpPr>
          <p:spPr>
            <a:xfrm>
              <a:off x="3894" y="3646"/>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{2}</a:t>
              </a:r>
              <a:endParaRPr lang="en-US" sz="1400" i="1">
                <a:solidFill>
                  <a:schemeClr val="bg1"/>
                </a:solidFill>
                <a:latin typeface="Times New Roman" pitchFamily="18" charset="0"/>
                <a:cs typeface="Times New Roman" pitchFamily="18" charset="0"/>
              </a:endParaRPr>
            </a:p>
          </p:txBody>
        </p:sp>
        <p:sp>
          <p:nvSpPr>
            <p:cNvPr id="72" name="Rectangle 77"/>
            <p:cNvSpPr/>
            <p:nvPr/>
          </p:nvSpPr>
          <p:spPr>
            <a:xfrm>
              <a:off x="3356" y="3105"/>
              <a:ext cx="292"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{1,2}</a:t>
              </a:r>
              <a:endParaRPr lang="en-US" sz="1400" i="1">
                <a:solidFill>
                  <a:schemeClr val="bg1"/>
                </a:solidFill>
                <a:latin typeface="Times New Roman" pitchFamily="18" charset="0"/>
                <a:cs typeface="Times New Roman" pitchFamily="18" charset="0"/>
              </a:endParaRPr>
            </a:p>
          </p:txBody>
        </p:sp>
        <p:sp>
          <p:nvSpPr>
            <p:cNvPr id="73" name="Rectangle 74"/>
            <p:cNvSpPr/>
            <p:nvPr/>
          </p:nvSpPr>
          <p:spPr>
            <a:xfrm>
              <a:off x="2976" y="3646"/>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a:t>
              </a:r>
              <a:endParaRPr lang="en-US" sz="1400" i="1">
                <a:solidFill>
                  <a:schemeClr val="bg1"/>
                </a:solidFill>
                <a:latin typeface="Times New Roman" pitchFamily="18" charset="0"/>
                <a:cs typeface="Times New Roman" pitchFamily="18" charset="0"/>
              </a:endParaRPr>
            </a:p>
          </p:txBody>
        </p:sp>
        <p:sp>
          <p:nvSpPr>
            <p:cNvPr id="83" name="Rectangle 113"/>
            <p:cNvSpPr/>
            <p:nvPr/>
          </p:nvSpPr>
          <p:spPr>
            <a:xfrm>
              <a:off x="4222" y="1202"/>
              <a:ext cx="272"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sp>
          <p:nvSpPr>
            <p:cNvPr id="88" name="Rectangle 113"/>
            <p:cNvSpPr/>
            <p:nvPr/>
          </p:nvSpPr>
          <p:spPr>
            <a:xfrm>
              <a:off x="4838" y="1699"/>
              <a:ext cx="272"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{2,7,8}</a:t>
              </a:r>
              <a:endParaRPr lang="en-US" sz="1400" i="1">
                <a:solidFill>
                  <a:schemeClr val="bg1"/>
                </a:solidFill>
                <a:latin typeface="Times New Roman" pitchFamily="18" charset="0"/>
                <a:cs typeface="Times New Roman" pitchFamily="18" charset="0"/>
              </a:endParaRPr>
            </a:p>
          </p:txBody>
        </p:sp>
        <p:sp>
          <p:nvSpPr>
            <p:cNvPr id="97" name="Rectangle 113"/>
            <p:cNvSpPr/>
            <p:nvPr/>
          </p:nvSpPr>
          <p:spPr>
            <a:xfrm>
              <a:off x="5424" y="2208"/>
              <a:ext cx="272"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{3,6,7}</a:t>
              </a:r>
              <a:endParaRPr lang="en-US" sz="1400" i="1">
                <a:solidFill>
                  <a:schemeClr val="bg1"/>
                </a:solidFill>
                <a:latin typeface="Times New Roman" pitchFamily="18" charset="0"/>
                <a:cs typeface="Times New Roman" pitchFamily="18" charset="0"/>
              </a:endParaRPr>
            </a:p>
          </p:txBody>
        </p:sp>
        <p:sp>
          <p:nvSpPr>
            <p:cNvPr id="104" name="Rectangle 77"/>
            <p:cNvSpPr/>
            <p:nvPr/>
          </p:nvSpPr>
          <p:spPr>
            <a:xfrm>
              <a:off x="4272" y="3108"/>
              <a:ext cx="292"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{2,3}</a:t>
              </a:r>
              <a:endParaRPr lang="en-US" sz="1400" i="1">
                <a:solidFill>
                  <a:schemeClr val="bg1"/>
                </a:solidFill>
                <a:latin typeface="Times New Roman" pitchFamily="18" charset="0"/>
                <a:cs typeface="Times New Roman" pitchFamily="18" charset="0"/>
              </a:endParaRPr>
            </a:p>
          </p:txBody>
        </p:sp>
        <p:sp>
          <p:nvSpPr>
            <p:cNvPr id="109" name="Rectangle 77"/>
            <p:cNvSpPr/>
            <p:nvPr/>
          </p:nvSpPr>
          <p:spPr>
            <a:xfrm>
              <a:off x="5184" y="3102"/>
              <a:ext cx="292"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{3,4}</a:t>
              </a:r>
              <a:endParaRPr lang="en-US" sz="1400" i="1">
                <a:solidFill>
                  <a:schemeClr val="bg1"/>
                </a:solidFill>
                <a:latin typeface="Times New Roman" pitchFamily="18" charset="0"/>
                <a:cs typeface="Times New Roman" pitchFamily="18" charset="0"/>
              </a:endParaRPr>
            </a:p>
          </p:txBody>
        </p:sp>
      </p:grpSp>
    </p:spTree>
    <p:extLst>
      <p:ext uri="{BB962C8B-B14F-4D97-AF65-F5344CB8AC3E}">
        <p14:creationId xmlns:p14="http://schemas.microsoft.com/office/powerpoint/2010/main" val="1975567421"/>
      </p:ext>
    </p:extLst>
  </p:cSld>
  <p:clrMapOvr>
    <a:masterClrMapping/>
  </p:clrMapOvr>
  <p:timing>
    <p:tnLst>
      <p:par>
        <p:cTn xmlns:p14="http://schemas.microsoft.com/office/powerpoint/2010/main" id="1" dur="indefinite" restart="never" nodeType="tmRoot"/>
      </p:par>
    </p:tn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3553" name="Title 1"/>
          <p:cNvSpPr>
            <a:spLocks noGrp="1"/>
          </p:cNvSpPr>
          <p:nvPr>
            <p:ph type="title"/>
          </p:nvPr>
        </p:nvSpPr>
        <p:spPr/>
        <p:txBody>
          <a:bodyPr>
            <a:normAutofit fontScale="90000"/>
          </a:bodyPr>
          <a:lstStyle/>
          <a:p>
            <a:r>
              <a:rPr lang="en-US" smtClean="0"/>
              <a:t>Outline</a:t>
            </a:r>
          </a:p>
        </p:txBody>
      </p:sp>
      <p:sp>
        <p:nvSpPr>
          <p:cNvPr id="3" name="Content Placeholder 2"/>
          <p:cNvSpPr>
            <a:spLocks noGrp="1"/>
          </p:cNvSpPr>
          <p:nvPr>
            <p:ph idx="1"/>
          </p:nvPr>
        </p:nvSpPr>
        <p:spPr/>
        <p:txBody>
          <a:bodyPr>
            <a:normAutofit fontScale="70000" lnSpcReduction="20000"/>
          </a:bodyPr>
          <a:lstStyle/>
          <a:p>
            <a:pPr>
              <a:defRPr/>
            </a:pPr>
            <a:r>
              <a:rPr lang="en-US" dirty="0">
                <a:solidFill>
                  <a:schemeClr val="bg1">
                    <a:lumMod val="75000"/>
                  </a:schemeClr>
                </a:solidFill>
              </a:rPr>
              <a:t>Do you want to push past the simple NLP models (logistic regression, PCFG, etc.) that we've all been using for 20 years?</a:t>
            </a:r>
          </a:p>
          <a:p>
            <a:pPr>
              <a:defRPr/>
            </a:pPr>
            <a:r>
              <a:rPr lang="en-US" dirty="0">
                <a:solidFill>
                  <a:schemeClr val="bg1">
                    <a:lumMod val="75000"/>
                  </a:schemeClr>
                </a:solidFill>
              </a:rPr>
              <a:t>Then this tutorial is extremely practical for you!</a:t>
            </a:r>
          </a:p>
          <a:p>
            <a:pPr marL="971550" lvl="1" indent="-514350">
              <a:buFont typeface="+mj-lt"/>
              <a:buAutoNum type="arabicPeriod"/>
              <a:defRPr/>
            </a:pPr>
            <a:r>
              <a:rPr lang="en-US" b="1" dirty="0">
                <a:solidFill>
                  <a:schemeClr val="bg1">
                    <a:lumMod val="75000"/>
                  </a:schemeClr>
                </a:solidFill>
              </a:rPr>
              <a:t>Models:</a:t>
            </a:r>
            <a:r>
              <a:rPr lang="en-US" dirty="0">
                <a:solidFill>
                  <a:schemeClr val="bg1">
                    <a:lumMod val="75000"/>
                  </a:schemeClr>
                </a:solidFill>
              </a:rPr>
              <a:t> Factor graphs can express interactions among linguistic structures.</a:t>
            </a:r>
          </a:p>
          <a:p>
            <a:pPr marL="971550" lvl="1" indent="-514350">
              <a:buFont typeface="+mj-lt"/>
              <a:buAutoNum type="arabicPeriod"/>
              <a:defRPr/>
            </a:pPr>
            <a:r>
              <a:rPr lang="en-US" b="1" dirty="0"/>
              <a:t>Algorithm: </a:t>
            </a:r>
            <a:r>
              <a:rPr lang="en-US" dirty="0"/>
              <a:t>BP estimates the global effect of these interactions on each variable, using local computations.</a:t>
            </a:r>
          </a:p>
          <a:p>
            <a:pPr marL="971550" lvl="1" indent="-514350">
              <a:buFont typeface="+mj-lt"/>
              <a:buAutoNum type="arabicPeriod"/>
              <a:defRPr/>
            </a:pPr>
            <a:r>
              <a:rPr lang="en-US" b="1" dirty="0">
                <a:solidFill>
                  <a:schemeClr val="bg1">
                    <a:lumMod val="75000"/>
                  </a:schemeClr>
                </a:solidFill>
              </a:rPr>
              <a:t>Intuitions: </a:t>
            </a:r>
            <a:r>
              <a:rPr lang="en-US" dirty="0">
                <a:solidFill>
                  <a:schemeClr val="bg1">
                    <a:lumMod val="75000"/>
                  </a:schemeClr>
                </a:solidFill>
              </a:rPr>
              <a:t>What’s going on here?  Can we trust BP’s estimates?</a:t>
            </a:r>
          </a:p>
          <a:p>
            <a:pPr marL="971550" lvl="1" indent="-514350">
              <a:buFont typeface="+mj-lt"/>
              <a:buAutoNum type="arabicPeriod"/>
              <a:defRPr/>
            </a:pPr>
            <a:r>
              <a:rPr lang="en-US" b="1" dirty="0">
                <a:solidFill>
                  <a:schemeClr val="bg1">
                    <a:lumMod val="75000"/>
                  </a:schemeClr>
                </a:solidFill>
              </a:rPr>
              <a:t>Fancier Models: </a:t>
            </a:r>
            <a:r>
              <a:rPr lang="en-US" dirty="0">
                <a:solidFill>
                  <a:schemeClr val="bg1">
                    <a:lumMod val="75000"/>
                  </a:schemeClr>
                </a:solidFill>
              </a:rPr>
              <a:t>Hide a whole grammar and dynamic programming algorithm within a single factor.  BP coordinates multiple factors. </a:t>
            </a:r>
          </a:p>
          <a:p>
            <a:pPr marL="971550" lvl="1" indent="-514350">
              <a:buFont typeface="+mj-lt"/>
              <a:buAutoNum type="arabicPeriod"/>
              <a:defRPr/>
            </a:pPr>
            <a:r>
              <a:rPr lang="en-US" b="1" dirty="0">
                <a:solidFill>
                  <a:schemeClr val="bg1">
                    <a:lumMod val="75000"/>
                  </a:schemeClr>
                </a:solidFill>
              </a:rPr>
              <a:t>Tweaked Algorithm: </a:t>
            </a:r>
            <a:r>
              <a:rPr lang="en-US" dirty="0">
                <a:solidFill>
                  <a:schemeClr val="bg1">
                    <a:lumMod val="75000"/>
                  </a:schemeClr>
                </a:solidFill>
              </a:rPr>
              <a:t>Finish in fewer steps and make the steps faster.</a:t>
            </a:r>
          </a:p>
          <a:p>
            <a:pPr marL="971550" lvl="1" indent="-514350">
              <a:buFont typeface="+mj-lt"/>
              <a:buAutoNum type="arabicPeriod"/>
              <a:defRPr/>
            </a:pPr>
            <a:r>
              <a:rPr lang="en-US" b="1" dirty="0">
                <a:solidFill>
                  <a:schemeClr val="bg1">
                    <a:lumMod val="75000"/>
                  </a:schemeClr>
                </a:solidFill>
              </a:rPr>
              <a:t>Learning: </a:t>
            </a:r>
            <a:r>
              <a:rPr lang="en-US" dirty="0">
                <a:solidFill>
                  <a:schemeClr val="bg1">
                    <a:lumMod val="75000"/>
                  </a:schemeClr>
                </a:solidFill>
              </a:rPr>
              <a:t>Tune the parameters.  Approximately improve the true predictions -- or truly improve the approximate predictions</a:t>
            </a:r>
            <a:r>
              <a:rPr lang="en-US" dirty="0" smtClean="0">
                <a:solidFill>
                  <a:schemeClr val="bg1">
                    <a:lumMod val="75000"/>
                  </a:schemeClr>
                </a:solidFill>
              </a:rPr>
              <a:t>.</a:t>
            </a:r>
          </a:p>
          <a:p>
            <a:pPr marL="971550" lvl="1" indent="-514350">
              <a:buFont typeface="+mj-lt"/>
              <a:buAutoNum type="arabicPeriod"/>
              <a:defRPr/>
            </a:pPr>
            <a:r>
              <a:rPr lang="en-US" b="1" dirty="0" smtClean="0">
                <a:solidFill>
                  <a:schemeClr val="bg1">
                    <a:lumMod val="75000"/>
                  </a:schemeClr>
                </a:solidFill>
              </a:rPr>
              <a:t>Software: </a:t>
            </a:r>
            <a:r>
              <a:rPr lang="en-US" dirty="0" smtClean="0">
                <a:solidFill>
                  <a:schemeClr val="bg1">
                    <a:lumMod val="75000"/>
                  </a:schemeClr>
                </a:solidFill>
              </a:rPr>
              <a:t>Build the model you want!</a:t>
            </a:r>
            <a:endParaRPr lang="en-US" b="1" dirty="0">
              <a:solidFill>
                <a:schemeClr val="bg1">
                  <a:lumMod val="75000"/>
                </a:schemeClr>
              </a:solidFill>
            </a:endParaRPr>
          </a:p>
        </p:txBody>
      </p:sp>
      <p:sp>
        <p:nvSpPr>
          <p:cNvPr id="4" name="Slide Number Placeholder 3"/>
          <p:cNvSpPr>
            <a:spLocks noGrp="1"/>
          </p:cNvSpPr>
          <p:nvPr>
            <p:ph type="sldNum" sz="quarter" idx="12"/>
          </p:nvPr>
        </p:nvSpPr>
        <p:spPr/>
        <p:txBody>
          <a:bodyPr/>
          <a:lstStyle/>
          <a:p>
            <a:pPr>
              <a:defRPr/>
            </a:pPr>
            <a:fld id="{C935BC9E-BDD2-44CC-A122-09E2469D8A57}" type="slidenum">
              <a:rPr lang="en-US" smtClean="0"/>
              <a:pPr>
                <a:defRPr/>
              </a:pPr>
              <a:t>5</a:t>
            </a:fld>
            <a:endParaRPr lang="en-US"/>
          </a:p>
        </p:txBody>
      </p:sp>
    </p:spTree>
    <p:extLst>
      <p:ext uri="{BB962C8B-B14F-4D97-AF65-F5344CB8AC3E}">
        <p14:creationId xmlns:p14="http://schemas.microsoft.com/office/powerpoint/2010/main" val="3226355722"/>
      </p:ext>
    </p:extLst>
  </p:cSld>
  <p:clrMapOvr>
    <a:masterClrMapping/>
  </p:clrMapOvr>
  <p:timing>
    <p:tnLst>
      <p:par>
        <p:cTn xmlns:p14="http://schemas.microsoft.com/office/powerpoint/2010/main" id="1" dur="indefinite" restart="never" nodeType="tmRoot"/>
      </p:par>
    </p:tn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3793" name="Group 70"/>
          <p:cNvGrpSpPr>
            <a:grpSpLocks/>
          </p:cNvGrpSpPr>
          <p:nvPr/>
        </p:nvGrpSpPr>
        <p:grpSpPr bwMode="auto">
          <a:xfrm>
            <a:off x="4217988" y="1296988"/>
            <a:ext cx="7113587" cy="5178425"/>
            <a:chOff x="2657" y="817"/>
            <a:chExt cx="4481" cy="3262"/>
          </a:xfrm>
        </p:grpSpPr>
        <p:sp>
          <p:nvSpPr>
            <p:cNvPr id="74" name="Oval 73"/>
            <p:cNvSpPr/>
            <p:nvPr/>
          </p:nvSpPr>
          <p:spPr>
            <a:xfrm>
              <a:off x="2876" y="3031"/>
              <a:ext cx="301" cy="305"/>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i="1" dirty="0">
                  <a:solidFill>
                    <a:schemeClr val="tx1"/>
                  </a:solidFill>
                  <a:latin typeface="Times New Roman"/>
                  <a:cs typeface="Times New Roman"/>
                </a:rPr>
                <a:t>X</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sp>
          <p:nvSpPr>
            <p:cNvPr id="75" name="Rectangle 74"/>
            <p:cNvSpPr/>
            <p:nvPr/>
          </p:nvSpPr>
          <p:spPr>
            <a:xfrm>
              <a:off x="2959"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cxnSp>
          <p:nvCxnSpPr>
            <p:cNvPr id="76" name="Straight Connector 75"/>
            <p:cNvCxnSpPr>
              <a:stCxn id="74" idx="4"/>
              <a:endCxn id="75" idx="0"/>
            </p:cNvCxnSpPr>
            <p:nvPr/>
          </p:nvCxnSpPr>
          <p:spPr>
            <a:xfrm>
              <a:off x="3027" y="3336"/>
              <a:ext cx="6" cy="30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a:stCxn id="74" idx="6"/>
              <a:endCxn id="79" idx="2"/>
            </p:cNvCxnSpPr>
            <p:nvPr/>
          </p:nvCxnSpPr>
          <p:spPr>
            <a:xfrm>
              <a:off x="3177" y="3184"/>
              <a:ext cx="617"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8" name="Rectangle 77"/>
            <p:cNvSpPr/>
            <p:nvPr/>
          </p:nvSpPr>
          <p:spPr>
            <a:xfrm>
              <a:off x="3412"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79" name="Oval 78"/>
            <p:cNvSpPr/>
            <p:nvPr/>
          </p:nvSpPr>
          <p:spPr>
            <a:xfrm>
              <a:off x="3794" y="3031"/>
              <a:ext cx="301" cy="305"/>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i="1" dirty="0">
                  <a:solidFill>
                    <a:schemeClr val="tx1"/>
                  </a:solidFill>
                  <a:latin typeface="Times New Roman"/>
                  <a:cs typeface="Times New Roman"/>
                </a:rPr>
                <a:t>X</a:t>
              </a:r>
              <a:r>
                <a:rPr lang="en-US" sz="1400" i="1" baseline="-25000" dirty="0">
                  <a:solidFill>
                    <a:schemeClr val="tx1"/>
                  </a:solidFill>
                  <a:latin typeface="Times New Roman"/>
                  <a:cs typeface="Times New Roman"/>
                </a:rPr>
                <a:t>2</a:t>
              </a:r>
              <a:endParaRPr lang="en-US" sz="1400" i="1" dirty="0">
                <a:solidFill>
                  <a:schemeClr val="tx1"/>
                </a:solidFill>
                <a:latin typeface="Times New Roman"/>
                <a:cs typeface="Times New Roman"/>
              </a:endParaRPr>
            </a:p>
          </p:txBody>
        </p:sp>
        <p:sp>
          <p:nvSpPr>
            <p:cNvPr id="80" name="Rectangle 79"/>
            <p:cNvSpPr/>
            <p:nvPr/>
          </p:nvSpPr>
          <p:spPr>
            <a:xfrm>
              <a:off x="3877" y="3644"/>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cxnSp>
          <p:nvCxnSpPr>
            <p:cNvPr id="81" name="Straight Connector 80"/>
            <p:cNvCxnSpPr>
              <a:stCxn id="79" idx="4"/>
              <a:endCxn id="80" idx="0"/>
            </p:cNvCxnSpPr>
            <p:nvPr/>
          </p:nvCxnSpPr>
          <p:spPr>
            <a:xfrm>
              <a:off x="3945" y="3336"/>
              <a:ext cx="6" cy="30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2" name="Straight Connector 81"/>
            <p:cNvCxnSpPr>
              <a:stCxn id="79" idx="6"/>
              <a:endCxn id="84" idx="2"/>
            </p:cNvCxnSpPr>
            <p:nvPr/>
          </p:nvCxnSpPr>
          <p:spPr>
            <a:xfrm flipV="1">
              <a:off x="4095" y="3182"/>
              <a:ext cx="632" cy="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4" name="Oval 83"/>
            <p:cNvSpPr/>
            <p:nvPr/>
          </p:nvSpPr>
          <p:spPr>
            <a:xfrm>
              <a:off x="4727" y="3030"/>
              <a:ext cx="300" cy="3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i="1" dirty="0">
                  <a:solidFill>
                    <a:schemeClr val="tx1"/>
                  </a:solidFill>
                  <a:latin typeface="Times New Roman"/>
                  <a:cs typeface="Times New Roman"/>
                </a:rPr>
                <a:t>X</a:t>
              </a:r>
              <a:r>
                <a:rPr lang="en-US" sz="1400" i="1" baseline="-25000" dirty="0">
                  <a:solidFill>
                    <a:schemeClr val="tx1"/>
                  </a:solidFill>
                  <a:latin typeface="Times New Roman"/>
                  <a:cs typeface="Times New Roman"/>
                </a:rPr>
                <a:t>3</a:t>
              </a:r>
              <a:endParaRPr lang="en-US" sz="1400" i="1" dirty="0">
                <a:solidFill>
                  <a:schemeClr val="tx1"/>
                </a:solidFill>
                <a:latin typeface="Times New Roman"/>
                <a:cs typeface="Times New Roman"/>
              </a:endParaRPr>
            </a:p>
          </p:txBody>
        </p:sp>
        <p:sp>
          <p:nvSpPr>
            <p:cNvPr id="85" name="Rectangle 84"/>
            <p:cNvSpPr/>
            <p:nvPr/>
          </p:nvSpPr>
          <p:spPr>
            <a:xfrm>
              <a:off x="4809"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5</a:t>
              </a:r>
              <a:endParaRPr lang="en-US" sz="1400" i="1" dirty="0">
                <a:solidFill>
                  <a:schemeClr val="bg1"/>
                </a:solidFill>
                <a:latin typeface="Times New Roman"/>
                <a:cs typeface="Times New Roman"/>
              </a:endParaRPr>
            </a:p>
          </p:txBody>
        </p:sp>
        <p:cxnSp>
          <p:nvCxnSpPr>
            <p:cNvPr id="86" name="Straight Connector 85"/>
            <p:cNvCxnSpPr>
              <a:stCxn id="84" idx="4"/>
              <a:endCxn id="85" idx="0"/>
            </p:cNvCxnSpPr>
            <p:nvPr/>
          </p:nvCxnSpPr>
          <p:spPr>
            <a:xfrm>
              <a:off x="4877" y="3334"/>
              <a:ext cx="6" cy="30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a:stCxn id="84" idx="6"/>
              <a:endCxn id="89" idx="2"/>
            </p:cNvCxnSpPr>
            <p:nvPr/>
          </p:nvCxnSpPr>
          <p:spPr>
            <a:xfrm>
              <a:off x="5027" y="3182"/>
              <a:ext cx="622" cy="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9" name="Oval 88"/>
            <p:cNvSpPr/>
            <p:nvPr/>
          </p:nvSpPr>
          <p:spPr>
            <a:xfrm>
              <a:off x="5649" y="3031"/>
              <a:ext cx="301" cy="305"/>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i="1" dirty="0">
                  <a:solidFill>
                    <a:schemeClr val="tx1"/>
                  </a:solidFill>
                  <a:latin typeface="Times New Roman"/>
                  <a:cs typeface="Times New Roman"/>
                </a:rPr>
                <a:t>X</a:t>
              </a:r>
              <a:r>
                <a:rPr lang="en-US" sz="1400" i="1" baseline="-25000" dirty="0">
                  <a:solidFill>
                    <a:schemeClr val="tx1"/>
                  </a:solidFill>
                  <a:latin typeface="Times New Roman"/>
                  <a:cs typeface="Times New Roman"/>
                </a:rPr>
                <a:t>4</a:t>
              </a:r>
              <a:endParaRPr lang="en-US" sz="1400" i="1" dirty="0">
                <a:solidFill>
                  <a:schemeClr val="tx1"/>
                </a:solidFill>
                <a:latin typeface="Times New Roman"/>
                <a:cs typeface="Times New Roman"/>
              </a:endParaRPr>
            </a:p>
          </p:txBody>
        </p:sp>
        <p:sp>
          <p:nvSpPr>
            <p:cNvPr id="90" name="Rectangle 89"/>
            <p:cNvSpPr/>
            <p:nvPr/>
          </p:nvSpPr>
          <p:spPr>
            <a:xfrm>
              <a:off x="5732"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7</a:t>
              </a:r>
              <a:endParaRPr lang="en-US" sz="1400" i="1" dirty="0">
                <a:solidFill>
                  <a:schemeClr val="bg1"/>
                </a:solidFill>
                <a:latin typeface="Times New Roman"/>
                <a:cs typeface="Times New Roman"/>
              </a:endParaRPr>
            </a:p>
          </p:txBody>
        </p:sp>
        <p:cxnSp>
          <p:nvCxnSpPr>
            <p:cNvPr id="91" name="Straight Connector 90"/>
            <p:cNvCxnSpPr>
              <a:stCxn id="89" idx="4"/>
              <a:endCxn id="90" idx="0"/>
            </p:cNvCxnSpPr>
            <p:nvPr/>
          </p:nvCxnSpPr>
          <p:spPr>
            <a:xfrm>
              <a:off x="5800" y="3336"/>
              <a:ext cx="6" cy="30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92" name="Straight Connector 91"/>
            <p:cNvCxnSpPr>
              <a:stCxn id="89" idx="6"/>
              <a:endCxn id="94" idx="2"/>
            </p:cNvCxnSpPr>
            <p:nvPr/>
          </p:nvCxnSpPr>
          <p:spPr>
            <a:xfrm flipV="1">
              <a:off x="5950" y="3182"/>
              <a:ext cx="618" cy="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3" name="Rectangle 92"/>
            <p:cNvSpPr/>
            <p:nvPr/>
          </p:nvSpPr>
          <p:spPr>
            <a:xfrm>
              <a:off x="6185"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8</a:t>
              </a:r>
              <a:endParaRPr lang="en-US" sz="1400" i="1" dirty="0">
                <a:solidFill>
                  <a:schemeClr val="bg1"/>
                </a:solidFill>
                <a:latin typeface="Times New Roman"/>
                <a:cs typeface="Times New Roman"/>
              </a:endParaRPr>
            </a:p>
          </p:txBody>
        </p:sp>
        <p:sp>
          <p:nvSpPr>
            <p:cNvPr id="94" name="Oval 93"/>
            <p:cNvSpPr/>
            <p:nvPr/>
          </p:nvSpPr>
          <p:spPr>
            <a:xfrm>
              <a:off x="6568" y="3030"/>
              <a:ext cx="300" cy="3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i="1" dirty="0">
                  <a:solidFill>
                    <a:schemeClr val="tx1"/>
                  </a:solidFill>
                  <a:latin typeface="Times New Roman"/>
                  <a:cs typeface="Times New Roman"/>
                </a:rPr>
                <a:t>X</a:t>
              </a:r>
              <a:r>
                <a:rPr lang="en-US" sz="1400" i="1" baseline="-25000" dirty="0">
                  <a:solidFill>
                    <a:schemeClr val="tx1"/>
                  </a:solidFill>
                  <a:latin typeface="Times New Roman"/>
                  <a:cs typeface="Times New Roman"/>
                </a:rPr>
                <a:t>5</a:t>
              </a:r>
              <a:endParaRPr lang="en-US" sz="1400" i="1" dirty="0">
                <a:solidFill>
                  <a:schemeClr val="tx1"/>
                </a:solidFill>
                <a:latin typeface="Times New Roman"/>
                <a:cs typeface="Times New Roman"/>
              </a:endParaRPr>
            </a:p>
          </p:txBody>
        </p:sp>
        <p:sp>
          <p:nvSpPr>
            <p:cNvPr id="95" name="Rectangle 94"/>
            <p:cNvSpPr/>
            <p:nvPr/>
          </p:nvSpPr>
          <p:spPr>
            <a:xfrm>
              <a:off x="6650"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9</a:t>
              </a:r>
              <a:endParaRPr lang="en-US" sz="1400" i="1" dirty="0">
                <a:solidFill>
                  <a:schemeClr val="bg1"/>
                </a:solidFill>
                <a:latin typeface="Times New Roman"/>
                <a:cs typeface="Times New Roman"/>
              </a:endParaRPr>
            </a:p>
          </p:txBody>
        </p:sp>
        <p:cxnSp>
          <p:nvCxnSpPr>
            <p:cNvPr id="96" name="Straight Connector 95"/>
            <p:cNvCxnSpPr>
              <a:stCxn id="94" idx="4"/>
              <a:endCxn id="95" idx="0"/>
            </p:cNvCxnSpPr>
            <p:nvPr/>
          </p:nvCxnSpPr>
          <p:spPr>
            <a:xfrm>
              <a:off x="6718" y="3334"/>
              <a:ext cx="6" cy="30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33832" name="Group 96"/>
            <p:cNvGrpSpPr>
              <a:grpSpLocks/>
            </p:cNvGrpSpPr>
            <p:nvPr/>
          </p:nvGrpSpPr>
          <p:grpSpPr bwMode="auto">
            <a:xfrm>
              <a:off x="2657" y="3873"/>
              <a:ext cx="4481" cy="206"/>
              <a:chOff x="492120" y="3950977"/>
              <a:chExt cx="8067290" cy="370958"/>
            </a:xfrm>
          </p:grpSpPr>
          <p:sp>
            <p:nvSpPr>
              <p:cNvPr id="33920" name="TextBox 117"/>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400" dirty="0">
                    <a:latin typeface="Rockwell"/>
                    <a:ea typeface="Rockwell"/>
                    <a:cs typeface="Rockwell"/>
                  </a:rPr>
                  <a:t>time</a:t>
                </a:r>
              </a:p>
            </p:txBody>
          </p:sp>
          <p:sp>
            <p:nvSpPr>
              <p:cNvPr id="33921" name="TextBox 118"/>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400" dirty="0">
                    <a:latin typeface="Rockwell"/>
                    <a:ea typeface="Rockwell"/>
                    <a:cs typeface="Rockwell"/>
                  </a:rPr>
                  <a:t>like</a:t>
                </a:r>
              </a:p>
            </p:txBody>
          </p:sp>
          <p:sp>
            <p:nvSpPr>
              <p:cNvPr id="33922" name="TextBox 119"/>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400" dirty="0">
                    <a:latin typeface="Rockwell"/>
                    <a:ea typeface="Rockwell"/>
                    <a:cs typeface="Rockwell"/>
                  </a:rPr>
                  <a:t>flies</a:t>
                </a:r>
              </a:p>
            </p:txBody>
          </p:sp>
          <p:sp>
            <p:nvSpPr>
              <p:cNvPr id="33923" name="TextBox 120"/>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400" dirty="0">
                    <a:latin typeface="Rockwell"/>
                    <a:ea typeface="Rockwell"/>
                    <a:cs typeface="Rockwell"/>
                  </a:rPr>
                  <a:t>an</a:t>
                </a:r>
              </a:p>
            </p:txBody>
          </p:sp>
          <p:sp>
            <p:nvSpPr>
              <p:cNvPr id="33924" name="TextBox 121"/>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400" dirty="0">
                    <a:latin typeface="Rockwell"/>
                    <a:ea typeface="Rockwell"/>
                    <a:cs typeface="Rockwell"/>
                  </a:rPr>
                  <a:t>arrow</a:t>
                </a:r>
              </a:p>
            </p:txBody>
          </p:sp>
        </p:grpSp>
        <p:sp>
          <p:nvSpPr>
            <p:cNvPr id="98" name="Oval 97"/>
            <p:cNvSpPr/>
            <p:nvPr/>
          </p:nvSpPr>
          <p:spPr>
            <a:xfrm>
              <a:off x="5980" y="2413"/>
              <a:ext cx="300" cy="3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i="1" dirty="0">
                  <a:solidFill>
                    <a:schemeClr val="tx1"/>
                  </a:solidFill>
                  <a:latin typeface="Times New Roman"/>
                  <a:cs typeface="Times New Roman"/>
                </a:rPr>
                <a:t>X</a:t>
              </a:r>
              <a:r>
                <a:rPr lang="en-US" sz="1400" i="1" baseline="-25000" dirty="0">
                  <a:solidFill>
                    <a:schemeClr val="tx1"/>
                  </a:solidFill>
                  <a:latin typeface="Times New Roman"/>
                  <a:cs typeface="Times New Roman"/>
                </a:rPr>
                <a:t>6</a:t>
              </a:r>
              <a:endParaRPr lang="en-US" sz="1400" i="1" dirty="0">
                <a:solidFill>
                  <a:schemeClr val="tx1"/>
                </a:solidFill>
                <a:latin typeface="Times New Roman"/>
                <a:cs typeface="Times New Roman"/>
              </a:endParaRPr>
            </a:p>
          </p:txBody>
        </p:sp>
        <p:sp>
          <p:nvSpPr>
            <p:cNvPr id="99" name="Rectangle 98"/>
            <p:cNvSpPr/>
            <p:nvPr/>
          </p:nvSpPr>
          <p:spPr>
            <a:xfrm>
              <a:off x="6058" y="2796"/>
              <a:ext cx="148"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10</a:t>
              </a:r>
              <a:endParaRPr lang="en-US" sz="1400" i="1" dirty="0">
                <a:solidFill>
                  <a:schemeClr val="bg1"/>
                </a:solidFill>
                <a:latin typeface="Times New Roman"/>
                <a:cs typeface="Times New Roman"/>
              </a:endParaRPr>
            </a:p>
          </p:txBody>
        </p:sp>
        <p:cxnSp>
          <p:nvCxnSpPr>
            <p:cNvPr id="100" name="Straight Connector 99"/>
            <p:cNvCxnSpPr>
              <a:stCxn id="99" idx="1"/>
              <a:endCxn id="89" idx="0"/>
            </p:cNvCxnSpPr>
            <p:nvPr/>
          </p:nvCxnSpPr>
          <p:spPr>
            <a:xfrm flipH="1">
              <a:off x="5800" y="2870"/>
              <a:ext cx="258" cy="16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a:stCxn id="99" idx="0"/>
              <a:endCxn id="98" idx="4"/>
            </p:cNvCxnSpPr>
            <p:nvPr/>
          </p:nvCxnSpPr>
          <p:spPr>
            <a:xfrm flipH="1" flipV="1">
              <a:off x="6130" y="2717"/>
              <a:ext cx="2" cy="7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2" name="Straight Connector 101"/>
            <p:cNvCxnSpPr>
              <a:stCxn id="99" idx="3"/>
              <a:endCxn id="94" idx="0"/>
            </p:cNvCxnSpPr>
            <p:nvPr/>
          </p:nvCxnSpPr>
          <p:spPr>
            <a:xfrm>
              <a:off x="6206" y="2870"/>
              <a:ext cx="512" cy="16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3" name="Oval 102"/>
            <p:cNvSpPr/>
            <p:nvPr/>
          </p:nvSpPr>
          <p:spPr>
            <a:xfrm>
              <a:off x="4823" y="1319"/>
              <a:ext cx="301" cy="3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i="1" dirty="0">
                  <a:solidFill>
                    <a:schemeClr val="tx1"/>
                  </a:solidFill>
                  <a:latin typeface="Times New Roman"/>
                  <a:cs typeface="Times New Roman"/>
                </a:rPr>
                <a:t>X</a:t>
              </a:r>
              <a:r>
                <a:rPr lang="en-US" sz="1400" i="1" baseline="-25000" dirty="0">
                  <a:solidFill>
                    <a:schemeClr val="tx1"/>
                  </a:solidFill>
                  <a:latin typeface="Times New Roman"/>
                  <a:cs typeface="Times New Roman"/>
                </a:rPr>
                <a:t>8</a:t>
              </a:r>
              <a:endParaRPr lang="en-US" sz="1400" i="1" dirty="0">
                <a:solidFill>
                  <a:schemeClr val="tx1"/>
                </a:solidFill>
                <a:latin typeface="Times New Roman"/>
                <a:cs typeface="Times New Roman"/>
              </a:endParaRPr>
            </a:p>
          </p:txBody>
        </p:sp>
        <p:cxnSp>
          <p:nvCxnSpPr>
            <p:cNvPr id="105" name="Straight Connector 104"/>
            <p:cNvCxnSpPr>
              <a:endCxn id="79" idx="0"/>
            </p:cNvCxnSpPr>
            <p:nvPr/>
          </p:nvCxnSpPr>
          <p:spPr>
            <a:xfrm flipH="1">
              <a:off x="3945" y="1776"/>
              <a:ext cx="956" cy="125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a:endCxn id="103" idx="4"/>
            </p:cNvCxnSpPr>
            <p:nvPr/>
          </p:nvCxnSpPr>
          <p:spPr>
            <a:xfrm flipH="1" flipV="1">
              <a:off x="4973" y="1623"/>
              <a:ext cx="2" cy="7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07" name="Straight Connector 106"/>
            <p:cNvCxnSpPr>
              <a:endCxn id="108" idx="0"/>
            </p:cNvCxnSpPr>
            <p:nvPr/>
          </p:nvCxnSpPr>
          <p:spPr>
            <a:xfrm>
              <a:off x="5048" y="1776"/>
              <a:ext cx="518" cy="7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8" name="Oval 107"/>
            <p:cNvSpPr/>
            <p:nvPr/>
          </p:nvSpPr>
          <p:spPr>
            <a:xfrm>
              <a:off x="5416" y="1847"/>
              <a:ext cx="300" cy="3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i="1" dirty="0">
                  <a:solidFill>
                    <a:schemeClr val="tx1"/>
                  </a:solidFill>
                  <a:latin typeface="Times New Roman"/>
                  <a:cs typeface="Times New Roman"/>
                </a:rPr>
                <a:t>X</a:t>
              </a:r>
              <a:r>
                <a:rPr lang="en-US" sz="1400" i="1" baseline="-25000" dirty="0">
                  <a:solidFill>
                    <a:schemeClr val="tx1"/>
                  </a:solidFill>
                  <a:latin typeface="Times New Roman"/>
                  <a:cs typeface="Times New Roman"/>
                </a:rPr>
                <a:t>7</a:t>
              </a:r>
              <a:endParaRPr lang="en-US" sz="1400" i="1" dirty="0">
                <a:solidFill>
                  <a:schemeClr val="tx1"/>
                </a:solidFill>
                <a:latin typeface="Times New Roman"/>
                <a:cs typeface="Times New Roman"/>
              </a:endParaRPr>
            </a:p>
          </p:txBody>
        </p:sp>
        <p:cxnSp>
          <p:nvCxnSpPr>
            <p:cNvPr id="110" name="Straight Connector 109"/>
            <p:cNvCxnSpPr>
              <a:endCxn id="84" idx="0"/>
            </p:cNvCxnSpPr>
            <p:nvPr/>
          </p:nvCxnSpPr>
          <p:spPr>
            <a:xfrm flipH="1">
              <a:off x="4877" y="2314"/>
              <a:ext cx="617" cy="71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1" name="Straight Connector 110"/>
            <p:cNvCxnSpPr>
              <a:endCxn id="108" idx="4"/>
            </p:cNvCxnSpPr>
            <p:nvPr/>
          </p:nvCxnSpPr>
          <p:spPr>
            <a:xfrm flipH="1" flipV="1">
              <a:off x="5566" y="2151"/>
              <a:ext cx="1" cy="8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2" name="Straight Connector 111"/>
            <p:cNvCxnSpPr>
              <a:endCxn id="98" idx="0"/>
            </p:cNvCxnSpPr>
            <p:nvPr/>
          </p:nvCxnSpPr>
          <p:spPr>
            <a:xfrm>
              <a:off x="5641" y="2314"/>
              <a:ext cx="489" cy="9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3" name="Oval 112"/>
            <p:cNvSpPr/>
            <p:nvPr/>
          </p:nvSpPr>
          <p:spPr>
            <a:xfrm>
              <a:off x="4190" y="817"/>
              <a:ext cx="300" cy="30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400" i="1" dirty="0">
                  <a:solidFill>
                    <a:schemeClr val="tx1"/>
                  </a:solidFill>
                  <a:latin typeface="Times New Roman"/>
                  <a:cs typeface="Times New Roman"/>
                </a:rPr>
                <a:t>X</a:t>
              </a:r>
              <a:r>
                <a:rPr lang="en-US" sz="1400" i="1" baseline="-25000" dirty="0">
                  <a:solidFill>
                    <a:schemeClr val="tx1"/>
                  </a:solidFill>
                  <a:latin typeface="Times New Roman"/>
                  <a:cs typeface="Times New Roman"/>
                </a:rPr>
                <a:t>9</a:t>
              </a:r>
              <a:endParaRPr lang="en-US" sz="1400" i="1" dirty="0">
                <a:solidFill>
                  <a:schemeClr val="tx1"/>
                </a:solidFill>
                <a:latin typeface="Times New Roman"/>
                <a:cs typeface="Times New Roman"/>
              </a:endParaRPr>
            </a:p>
          </p:txBody>
        </p:sp>
        <p:sp>
          <p:nvSpPr>
            <p:cNvPr id="114" name="Rectangle 113"/>
            <p:cNvSpPr/>
            <p:nvPr/>
          </p:nvSpPr>
          <p:spPr>
            <a:xfrm>
              <a:off x="4268" y="1200"/>
              <a:ext cx="147"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cxnSp>
          <p:nvCxnSpPr>
            <p:cNvPr id="115" name="Straight Connector 114"/>
            <p:cNvCxnSpPr>
              <a:stCxn id="114" idx="1"/>
              <a:endCxn id="74" idx="0"/>
            </p:cNvCxnSpPr>
            <p:nvPr/>
          </p:nvCxnSpPr>
          <p:spPr>
            <a:xfrm flipH="1">
              <a:off x="3027" y="1274"/>
              <a:ext cx="1241" cy="17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6" name="Straight Connector 115"/>
            <p:cNvCxnSpPr>
              <a:stCxn id="114" idx="0"/>
              <a:endCxn id="113" idx="4"/>
            </p:cNvCxnSpPr>
            <p:nvPr/>
          </p:nvCxnSpPr>
          <p:spPr>
            <a:xfrm flipH="1" flipV="1">
              <a:off x="4340" y="1121"/>
              <a:ext cx="2" cy="7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7" name="Straight Connector 116"/>
            <p:cNvCxnSpPr>
              <a:stCxn id="114" idx="3"/>
              <a:endCxn id="103" idx="0"/>
            </p:cNvCxnSpPr>
            <p:nvPr/>
          </p:nvCxnSpPr>
          <p:spPr>
            <a:xfrm>
              <a:off x="4415" y="1274"/>
              <a:ext cx="558" cy="4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 name="Rectangle 74"/>
            <p:cNvSpPr/>
            <p:nvPr/>
          </p:nvSpPr>
          <p:spPr>
            <a:xfrm>
              <a:off x="2959"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7" name="Rectangle 113"/>
            <p:cNvSpPr/>
            <p:nvPr/>
          </p:nvSpPr>
          <p:spPr>
            <a:xfrm>
              <a:off x="4268" y="1200"/>
              <a:ext cx="147"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sp>
          <p:nvSpPr>
            <p:cNvPr id="8" name="Rectangle 77"/>
            <p:cNvSpPr/>
            <p:nvPr/>
          </p:nvSpPr>
          <p:spPr>
            <a:xfrm>
              <a:off x="3412"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9" name="Rectangle 74"/>
            <p:cNvSpPr/>
            <p:nvPr/>
          </p:nvSpPr>
          <p:spPr>
            <a:xfrm>
              <a:off x="2959"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10" name="Rectangle 113"/>
            <p:cNvSpPr/>
            <p:nvPr/>
          </p:nvSpPr>
          <p:spPr>
            <a:xfrm>
              <a:off x="4268" y="1200"/>
              <a:ext cx="147"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sp>
          <p:nvSpPr>
            <p:cNvPr id="11" name="Rectangle 79"/>
            <p:cNvSpPr/>
            <p:nvPr/>
          </p:nvSpPr>
          <p:spPr>
            <a:xfrm>
              <a:off x="3877" y="3644"/>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12" name="Rectangle 77"/>
            <p:cNvSpPr/>
            <p:nvPr/>
          </p:nvSpPr>
          <p:spPr>
            <a:xfrm>
              <a:off x="3412"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13" name="Rectangle 74"/>
            <p:cNvSpPr/>
            <p:nvPr/>
          </p:nvSpPr>
          <p:spPr>
            <a:xfrm>
              <a:off x="2959"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14" name="Rectangle 113"/>
            <p:cNvSpPr/>
            <p:nvPr/>
          </p:nvSpPr>
          <p:spPr>
            <a:xfrm>
              <a:off x="4268" y="1200"/>
              <a:ext cx="147"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sp>
          <p:nvSpPr>
            <p:cNvPr id="15" name="Rectangle 79"/>
            <p:cNvSpPr/>
            <p:nvPr/>
          </p:nvSpPr>
          <p:spPr>
            <a:xfrm>
              <a:off x="3877" y="3644"/>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16" name="Rectangle 77"/>
            <p:cNvSpPr/>
            <p:nvPr/>
          </p:nvSpPr>
          <p:spPr>
            <a:xfrm>
              <a:off x="3412"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17" name="Rectangle 74"/>
            <p:cNvSpPr/>
            <p:nvPr/>
          </p:nvSpPr>
          <p:spPr>
            <a:xfrm>
              <a:off x="2959"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18" name="Rectangle 113"/>
            <p:cNvSpPr/>
            <p:nvPr/>
          </p:nvSpPr>
          <p:spPr>
            <a:xfrm>
              <a:off x="4268" y="1200"/>
              <a:ext cx="147"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sp>
          <p:nvSpPr>
            <p:cNvPr id="19" name="Rectangle 84"/>
            <p:cNvSpPr/>
            <p:nvPr/>
          </p:nvSpPr>
          <p:spPr>
            <a:xfrm>
              <a:off x="4809"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5</a:t>
              </a:r>
              <a:endParaRPr lang="en-US" sz="1400" i="1" dirty="0">
                <a:solidFill>
                  <a:schemeClr val="bg1"/>
                </a:solidFill>
                <a:latin typeface="Times New Roman"/>
                <a:cs typeface="Times New Roman"/>
              </a:endParaRPr>
            </a:p>
          </p:txBody>
        </p:sp>
        <p:sp>
          <p:nvSpPr>
            <p:cNvPr id="20" name="Rectangle 79"/>
            <p:cNvSpPr/>
            <p:nvPr/>
          </p:nvSpPr>
          <p:spPr>
            <a:xfrm>
              <a:off x="3877" y="3644"/>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21" name="Rectangle 77"/>
            <p:cNvSpPr/>
            <p:nvPr/>
          </p:nvSpPr>
          <p:spPr>
            <a:xfrm>
              <a:off x="3412"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22" name="Rectangle 74"/>
            <p:cNvSpPr/>
            <p:nvPr/>
          </p:nvSpPr>
          <p:spPr>
            <a:xfrm>
              <a:off x="2959"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23" name="Rectangle 113"/>
            <p:cNvSpPr/>
            <p:nvPr/>
          </p:nvSpPr>
          <p:spPr>
            <a:xfrm>
              <a:off x="4268" y="1200"/>
              <a:ext cx="147"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sp>
          <p:nvSpPr>
            <p:cNvPr id="24" name="Rectangle 89"/>
            <p:cNvSpPr/>
            <p:nvPr/>
          </p:nvSpPr>
          <p:spPr>
            <a:xfrm>
              <a:off x="5732"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7</a:t>
              </a:r>
              <a:endParaRPr lang="en-US" sz="1400" i="1" dirty="0">
                <a:solidFill>
                  <a:schemeClr val="bg1"/>
                </a:solidFill>
                <a:latin typeface="Times New Roman"/>
                <a:cs typeface="Times New Roman"/>
              </a:endParaRPr>
            </a:p>
          </p:txBody>
        </p:sp>
        <p:sp>
          <p:nvSpPr>
            <p:cNvPr id="25" name="Rectangle 84"/>
            <p:cNvSpPr/>
            <p:nvPr/>
          </p:nvSpPr>
          <p:spPr>
            <a:xfrm>
              <a:off x="4809"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5</a:t>
              </a:r>
              <a:endParaRPr lang="en-US" sz="1400" i="1" dirty="0">
                <a:solidFill>
                  <a:schemeClr val="bg1"/>
                </a:solidFill>
                <a:latin typeface="Times New Roman"/>
                <a:cs typeface="Times New Roman"/>
              </a:endParaRPr>
            </a:p>
          </p:txBody>
        </p:sp>
        <p:sp>
          <p:nvSpPr>
            <p:cNvPr id="26" name="Rectangle 79"/>
            <p:cNvSpPr/>
            <p:nvPr/>
          </p:nvSpPr>
          <p:spPr>
            <a:xfrm>
              <a:off x="3877" y="3644"/>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27" name="Rectangle 77"/>
            <p:cNvSpPr/>
            <p:nvPr/>
          </p:nvSpPr>
          <p:spPr>
            <a:xfrm>
              <a:off x="3412"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28" name="Rectangle 74"/>
            <p:cNvSpPr/>
            <p:nvPr/>
          </p:nvSpPr>
          <p:spPr>
            <a:xfrm>
              <a:off x="2959"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29" name="Rectangle 113"/>
            <p:cNvSpPr/>
            <p:nvPr/>
          </p:nvSpPr>
          <p:spPr>
            <a:xfrm>
              <a:off x="4268" y="1200"/>
              <a:ext cx="147"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sp>
          <p:nvSpPr>
            <p:cNvPr id="30" name="Rectangle 94"/>
            <p:cNvSpPr/>
            <p:nvPr/>
          </p:nvSpPr>
          <p:spPr>
            <a:xfrm>
              <a:off x="6650"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9</a:t>
              </a:r>
              <a:endParaRPr lang="en-US" sz="1400" i="1" dirty="0">
                <a:solidFill>
                  <a:schemeClr val="bg1"/>
                </a:solidFill>
                <a:latin typeface="Times New Roman"/>
                <a:cs typeface="Times New Roman"/>
              </a:endParaRPr>
            </a:p>
          </p:txBody>
        </p:sp>
        <p:sp>
          <p:nvSpPr>
            <p:cNvPr id="31" name="Rectangle 89"/>
            <p:cNvSpPr/>
            <p:nvPr/>
          </p:nvSpPr>
          <p:spPr>
            <a:xfrm>
              <a:off x="5732"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7</a:t>
              </a:r>
              <a:endParaRPr lang="en-US" sz="1400" i="1" dirty="0">
                <a:solidFill>
                  <a:schemeClr val="bg1"/>
                </a:solidFill>
                <a:latin typeface="Times New Roman"/>
                <a:cs typeface="Times New Roman"/>
              </a:endParaRPr>
            </a:p>
          </p:txBody>
        </p:sp>
        <p:sp>
          <p:nvSpPr>
            <p:cNvPr id="32" name="Rectangle 84"/>
            <p:cNvSpPr/>
            <p:nvPr/>
          </p:nvSpPr>
          <p:spPr>
            <a:xfrm>
              <a:off x="4809"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5</a:t>
              </a:r>
              <a:endParaRPr lang="en-US" sz="1400" i="1" dirty="0">
                <a:solidFill>
                  <a:schemeClr val="bg1"/>
                </a:solidFill>
                <a:latin typeface="Times New Roman"/>
                <a:cs typeface="Times New Roman"/>
              </a:endParaRPr>
            </a:p>
          </p:txBody>
        </p:sp>
        <p:sp>
          <p:nvSpPr>
            <p:cNvPr id="33" name="Rectangle 79"/>
            <p:cNvSpPr/>
            <p:nvPr/>
          </p:nvSpPr>
          <p:spPr>
            <a:xfrm>
              <a:off x="3877" y="3644"/>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34" name="Rectangle 77"/>
            <p:cNvSpPr/>
            <p:nvPr/>
          </p:nvSpPr>
          <p:spPr>
            <a:xfrm>
              <a:off x="3412"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35" name="Rectangle 74"/>
            <p:cNvSpPr/>
            <p:nvPr/>
          </p:nvSpPr>
          <p:spPr>
            <a:xfrm>
              <a:off x="2959"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36" name="Rectangle 113"/>
            <p:cNvSpPr/>
            <p:nvPr/>
          </p:nvSpPr>
          <p:spPr>
            <a:xfrm>
              <a:off x="4268" y="1200"/>
              <a:ext cx="147"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sp>
          <p:nvSpPr>
            <p:cNvPr id="37" name="Rectangle 92"/>
            <p:cNvSpPr/>
            <p:nvPr/>
          </p:nvSpPr>
          <p:spPr>
            <a:xfrm>
              <a:off x="6185"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8</a:t>
              </a:r>
              <a:endParaRPr lang="en-US" sz="1400" i="1" dirty="0">
                <a:solidFill>
                  <a:schemeClr val="bg1"/>
                </a:solidFill>
                <a:latin typeface="Times New Roman"/>
                <a:cs typeface="Times New Roman"/>
              </a:endParaRPr>
            </a:p>
          </p:txBody>
        </p:sp>
        <p:sp>
          <p:nvSpPr>
            <p:cNvPr id="38" name="Rectangle 94"/>
            <p:cNvSpPr/>
            <p:nvPr/>
          </p:nvSpPr>
          <p:spPr>
            <a:xfrm>
              <a:off x="6650"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9</a:t>
              </a:r>
              <a:endParaRPr lang="en-US" sz="1400" i="1" dirty="0">
                <a:solidFill>
                  <a:schemeClr val="bg1"/>
                </a:solidFill>
                <a:latin typeface="Times New Roman"/>
                <a:cs typeface="Times New Roman"/>
              </a:endParaRPr>
            </a:p>
          </p:txBody>
        </p:sp>
        <p:sp>
          <p:nvSpPr>
            <p:cNvPr id="39" name="Rectangle 89"/>
            <p:cNvSpPr/>
            <p:nvPr/>
          </p:nvSpPr>
          <p:spPr>
            <a:xfrm>
              <a:off x="5732"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7</a:t>
              </a:r>
              <a:endParaRPr lang="en-US" sz="1400" i="1" dirty="0">
                <a:solidFill>
                  <a:schemeClr val="bg1"/>
                </a:solidFill>
                <a:latin typeface="Times New Roman"/>
                <a:cs typeface="Times New Roman"/>
              </a:endParaRPr>
            </a:p>
          </p:txBody>
        </p:sp>
        <p:sp>
          <p:nvSpPr>
            <p:cNvPr id="40" name="Rectangle 84"/>
            <p:cNvSpPr/>
            <p:nvPr/>
          </p:nvSpPr>
          <p:spPr>
            <a:xfrm>
              <a:off x="4809"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5</a:t>
              </a:r>
              <a:endParaRPr lang="en-US" sz="1400" i="1" dirty="0">
                <a:solidFill>
                  <a:schemeClr val="bg1"/>
                </a:solidFill>
                <a:latin typeface="Times New Roman"/>
                <a:cs typeface="Times New Roman"/>
              </a:endParaRPr>
            </a:p>
          </p:txBody>
        </p:sp>
        <p:sp>
          <p:nvSpPr>
            <p:cNvPr id="41" name="Rectangle 79"/>
            <p:cNvSpPr/>
            <p:nvPr/>
          </p:nvSpPr>
          <p:spPr>
            <a:xfrm>
              <a:off x="3877" y="3644"/>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42" name="Rectangle 77"/>
            <p:cNvSpPr/>
            <p:nvPr/>
          </p:nvSpPr>
          <p:spPr>
            <a:xfrm>
              <a:off x="3412"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43" name="Rectangle 74"/>
            <p:cNvSpPr/>
            <p:nvPr/>
          </p:nvSpPr>
          <p:spPr>
            <a:xfrm>
              <a:off x="2959"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44" name="Rectangle 113"/>
            <p:cNvSpPr/>
            <p:nvPr/>
          </p:nvSpPr>
          <p:spPr>
            <a:xfrm>
              <a:off x="4268" y="1200"/>
              <a:ext cx="147"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sp>
          <p:nvSpPr>
            <p:cNvPr id="45" name="Rectangle 98"/>
            <p:cNvSpPr/>
            <p:nvPr/>
          </p:nvSpPr>
          <p:spPr>
            <a:xfrm>
              <a:off x="6067" y="2796"/>
              <a:ext cx="148"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10</a:t>
              </a:r>
              <a:endParaRPr lang="en-US" sz="1400" i="1" dirty="0">
                <a:solidFill>
                  <a:schemeClr val="bg1"/>
                </a:solidFill>
                <a:latin typeface="Times New Roman"/>
                <a:cs typeface="Times New Roman"/>
              </a:endParaRPr>
            </a:p>
          </p:txBody>
        </p:sp>
        <p:sp>
          <p:nvSpPr>
            <p:cNvPr id="46" name="Rectangle 92"/>
            <p:cNvSpPr/>
            <p:nvPr/>
          </p:nvSpPr>
          <p:spPr>
            <a:xfrm>
              <a:off x="6194"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8</a:t>
              </a:r>
              <a:endParaRPr lang="en-US" sz="1400" i="1" dirty="0">
                <a:solidFill>
                  <a:schemeClr val="bg1"/>
                </a:solidFill>
                <a:latin typeface="Times New Roman"/>
                <a:cs typeface="Times New Roman"/>
              </a:endParaRPr>
            </a:p>
          </p:txBody>
        </p:sp>
        <p:sp>
          <p:nvSpPr>
            <p:cNvPr id="47" name="Rectangle 94"/>
            <p:cNvSpPr/>
            <p:nvPr/>
          </p:nvSpPr>
          <p:spPr>
            <a:xfrm>
              <a:off x="6659"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9</a:t>
              </a:r>
              <a:endParaRPr lang="en-US" sz="1400" i="1" dirty="0">
                <a:solidFill>
                  <a:schemeClr val="bg1"/>
                </a:solidFill>
                <a:latin typeface="Times New Roman"/>
                <a:cs typeface="Times New Roman"/>
              </a:endParaRPr>
            </a:p>
          </p:txBody>
        </p:sp>
        <p:sp>
          <p:nvSpPr>
            <p:cNvPr id="48" name="Rectangle 89"/>
            <p:cNvSpPr/>
            <p:nvPr/>
          </p:nvSpPr>
          <p:spPr>
            <a:xfrm>
              <a:off x="5741"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7</a:t>
              </a:r>
              <a:endParaRPr lang="en-US" sz="1400" i="1" dirty="0">
                <a:solidFill>
                  <a:schemeClr val="bg1"/>
                </a:solidFill>
                <a:latin typeface="Times New Roman"/>
                <a:cs typeface="Times New Roman"/>
              </a:endParaRPr>
            </a:p>
          </p:txBody>
        </p:sp>
        <p:sp>
          <p:nvSpPr>
            <p:cNvPr id="49" name="Rectangle 84"/>
            <p:cNvSpPr/>
            <p:nvPr/>
          </p:nvSpPr>
          <p:spPr>
            <a:xfrm>
              <a:off x="4818"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5</a:t>
              </a:r>
              <a:endParaRPr lang="en-US" sz="1400" i="1" dirty="0">
                <a:solidFill>
                  <a:schemeClr val="bg1"/>
                </a:solidFill>
                <a:latin typeface="Times New Roman"/>
                <a:cs typeface="Times New Roman"/>
              </a:endParaRPr>
            </a:p>
          </p:txBody>
        </p:sp>
        <p:sp>
          <p:nvSpPr>
            <p:cNvPr id="50" name="Rectangle 79"/>
            <p:cNvSpPr/>
            <p:nvPr/>
          </p:nvSpPr>
          <p:spPr>
            <a:xfrm>
              <a:off x="3886" y="3644"/>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51" name="Rectangle 77"/>
            <p:cNvSpPr/>
            <p:nvPr/>
          </p:nvSpPr>
          <p:spPr>
            <a:xfrm>
              <a:off x="3421"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52" name="Rectangle 74"/>
            <p:cNvSpPr/>
            <p:nvPr/>
          </p:nvSpPr>
          <p:spPr>
            <a:xfrm>
              <a:off x="2968"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53" name="Rectangle 113"/>
            <p:cNvSpPr/>
            <p:nvPr/>
          </p:nvSpPr>
          <p:spPr>
            <a:xfrm>
              <a:off x="4277" y="1200"/>
              <a:ext cx="147"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sp>
          <p:nvSpPr>
            <p:cNvPr id="54" name="Rectangle 98"/>
            <p:cNvSpPr/>
            <p:nvPr/>
          </p:nvSpPr>
          <p:spPr>
            <a:xfrm>
              <a:off x="6075" y="2796"/>
              <a:ext cx="148"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10</a:t>
              </a:r>
              <a:endParaRPr lang="en-US" sz="1400" i="1" dirty="0">
                <a:solidFill>
                  <a:schemeClr val="bg1"/>
                </a:solidFill>
                <a:latin typeface="Times New Roman"/>
                <a:cs typeface="Times New Roman"/>
              </a:endParaRPr>
            </a:p>
          </p:txBody>
        </p:sp>
        <p:sp>
          <p:nvSpPr>
            <p:cNvPr id="55" name="Rectangle 92"/>
            <p:cNvSpPr/>
            <p:nvPr/>
          </p:nvSpPr>
          <p:spPr>
            <a:xfrm>
              <a:off x="6202"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8</a:t>
              </a:r>
              <a:endParaRPr lang="en-US" sz="1400" i="1" dirty="0">
                <a:solidFill>
                  <a:schemeClr val="bg1"/>
                </a:solidFill>
                <a:latin typeface="Times New Roman"/>
                <a:cs typeface="Times New Roman"/>
              </a:endParaRPr>
            </a:p>
          </p:txBody>
        </p:sp>
        <p:sp>
          <p:nvSpPr>
            <p:cNvPr id="56" name="Rectangle 94"/>
            <p:cNvSpPr/>
            <p:nvPr/>
          </p:nvSpPr>
          <p:spPr>
            <a:xfrm>
              <a:off x="6667"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57" name="Rectangle 89"/>
            <p:cNvSpPr/>
            <p:nvPr/>
          </p:nvSpPr>
          <p:spPr>
            <a:xfrm>
              <a:off x="5749"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7</a:t>
              </a:r>
              <a:endParaRPr lang="en-US" sz="1400" i="1" dirty="0">
                <a:solidFill>
                  <a:schemeClr val="bg1"/>
                </a:solidFill>
                <a:latin typeface="Times New Roman"/>
                <a:cs typeface="Times New Roman"/>
              </a:endParaRPr>
            </a:p>
          </p:txBody>
        </p:sp>
        <p:sp>
          <p:nvSpPr>
            <p:cNvPr id="58" name="Rectangle 84"/>
            <p:cNvSpPr/>
            <p:nvPr/>
          </p:nvSpPr>
          <p:spPr>
            <a:xfrm>
              <a:off x="4826" y="3643"/>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5</a:t>
              </a:r>
              <a:endParaRPr lang="en-US" sz="1400" i="1" dirty="0">
                <a:solidFill>
                  <a:schemeClr val="bg1"/>
                </a:solidFill>
                <a:latin typeface="Times New Roman"/>
                <a:cs typeface="Times New Roman"/>
              </a:endParaRPr>
            </a:p>
          </p:txBody>
        </p:sp>
        <p:sp>
          <p:nvSpPr>
            <p:cNvPr id="59" name="Rectangle 79"/>
            <p:cNvSpPr/>
            <p:nvPr/>
          </p:nvSpPr>
          <p:spPr>
            <a:xfrm>
              <a:off x="3894" y="3644"/>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61" name="Rectangle 77"/>
            <p:cNvSpPr/>
            <p:nvPr/>
          </p:nvSpPr>
          <p:spPr>
            <a:xfrm>
              <a:off x="3429" y="3103"/>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62" name="Rectangle 74"/>
            <p:cNvSpPr/>
            <p:nvPr/>
          </p:nvSpPr>
          <p:spPr>
            <a:xfrm>
              <a:off x="2976" y="3644"/>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63" name="Rectangle 113"/>
            <p:cNvSpPr/>
            <p:nvPr/>
          </p:nvSpPr>
          <p:spPr>
            <a:xfrm>
              <a:off x="4285" y="1200"/>
              <a:ext cx="147"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sp>
          <p:nvSpPr>
            <p:cNvPr id="64" name="Rectangle 98"/>
            <p:cNvSpPr/>
            <p:nvPr/>
          </p:nvSpPr>
          <p:spPr>
            <a:xfrm>
              <a:off x="6075" y="2798"/>
              <a:ext cx="148"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65" name="Rectangle 92"/>
            <p:cNvSpPr/>
            <p:nvPr/>
          </p:nvSpPr>
          <p:spPr>
            <a:xfrm>
              <a:off x="6202" y="3105"/>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68" name="Rectangle 89"/>
            <p:cNvSpPr/>
            <p:nvPr/>
          </p:nvSpPr>
          <p:spPr>
            <a:xfrm>
              <a:off x="5749" y="3646"/>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69" name="Rectangle 84"/>
            <p:cNvSpPr/>
            <p:nvPr/>
          </p:nvSpPr>
          <p:spPr>
            <a:xfrm>
              <a:off x="4826" y="3645"/>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{3}</a:t>
              </a:r>
              <a:endParaRPr lang="en-US" sz="1400" i="1">
                <a:solidFill>
                  <a:schemeClr val="bg1"/>
                </a:solidFill>
                <a:latin typeface="Times New Roman" pitchFamily="18" charset="0"/>
                <a:cs typeface="Times New Roman" pitchFamily="18" charset="0"/>
              </a:endParaRPr>
            </a:p>
          </p:txBody>
        </p:sp>
        <p:sp>
          <p:nvSpPr>
            <p:cNvPr id="70" name="Rectangle 79"/>
            <p:cNvSpPr/>
            <p:nvPr/>
          </p:nvSpPr>
          <p:spPr>
            <a:xfrm>
              <a:off x="3894" y="3646"/>
              <a:ext cx="148"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{2}</a:t>
              </a:r>
              <a:endParaRPr lang="en-US" sz="1400" i="1">
                <a:solidFill>
                  <a:schemeClr val="bg1"/>
                </a:solidFill>
                <a:latin typeface="Times New Roman" pitchFamily="18" charset="0"/>
                <a:cs typeface="Times New Roman" pitchFamily="18" charset="0"/>
              </a:endParaRPr>
            </a:p>
          </p:txBody>
        </p:sp>
        <p:sp>
          <p:nvSpPr>
            <p:cNvPr id="71" name="Rectangle 77"/>
            <p:cNvSpPr/>
            <p:nvPr/>
          </p:nvSpPr>
          <p:spPr>
            <a:xfrm>
              <a:off x="3356" y="3105"/>
              <a:ext cx="292"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{1,2}</a:t>
              </a:r>
              <a:endParaRPr lang="en-US" sz="1400" i="1">
                <a:solidFill>
                  <a:schemeClr val="bg1"/>
                </a:solidFill>
                <a:latin typeface="Times New Roman" pitchFamily="18" charset="0"/>
                <a:cs typeface="Times New Roman" pitchFamily="18" charset="0"/>
              </a:endParaRPr>
            </a:p>
          </p:txBody>
        </p:sp>
        <p:sp>
          <p:nvSpPr>
            <p:cNvPr id="72" name="Rectangle 74"/>
            <p:cNvSpPr/>
            <p:nvPr/>
          </p:nvSpPr>
          <p:spPr>
            <a:xfrm>
              <a:off x="2976" y="3646"/>
              <a:ext cx="147"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a:t>
              </a:r>
              <a:endParaRPr lang="en-US" sz="1400" i="1">
                <a:solidFill>
                  <a:schemeClr val="bg1"/>
                </a:solidFill>
                <a:latin typeface="Times New Roman" pitchFamily="18" charset="0"/>
                <a:cs typeface="Times New Roman" pitchFamily="18" charset="0"/>
              </a:endParaRPr>
            </a:p>
          </p:txBody>
        </p:sp>
        <p:sp>
          <p:nvSpPr>
            <p:cNvPr id="73" name="Rectangle 113"/>
            <p:cNvSpPr/>
            <p:nvPr/>
          </p:nvSpPr>
          <p:spPr>
            <a:xfrm>
              <a:off x="4222" y="1202"/>
              <a:ext cx="272"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{1,8,9}</a:t>
              </a:r>
              <a:endParaRPr lang="en-US" sz="1400" i="1">
                <a:solidFill>
                  <a:schemeClr val="bg1"/>
                </a:solidFill>
                <a:latin typeface="Times New Roman" pitchFamily="18" charset="0"/>
                <a:cs typeface="Times New Roman" pitchFamily="18" charset="0"/>
              </a:endParaRPr>
            </a:p>
          </p:txBody>
        </p:sp>
        <p:sp>
          <p:nvSpPr>
            <p:cNvPr id="83" name="Rectangle 113"/>
            <p:cNvSpPr/>
            <p:nvPr/>
          </p:nvSpPr>
          <p:spPr>
            <a:xfrm>
              <a:off x="4838" y="1699"/>
              <a:ext cx="272"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{2,7,8}</a:t>
              </a:r>
              <a:endParaRPr lang="en-US" sz="1400" i="1">
                <a:solidFill>
                  <a:schemeClr val="bg1"/>
                </a:solidFill>
                <a:latin typeface="Times New Roman" pitchFamily="18" charset="0"/>
                <a:cs typeface="Times New Roman" pitchFamily="18" charset="0"/>
              </a:endParaRPr>
            </a:p>
          </p:txBody>
        </p:sp>
        <p:sp>
          <p:nvSpPr>
            <p:cNvPr id="88" name="Rectangle 113"/>
            <p:cNvSpPr/>
            <p:nvPr/>
          </p:nvSpPr>
          <p:spPr>
            <a:xfrm>
              <a:off x="5424" y="2208"/>
              <a:ext cx="272" cy="148"/>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{3,6,7}</a:t>
              </a:r>
              <a:endParaRPr lang="en-US" sz="1400" i="1">
                <a:solidFill>
                  <a:schemeClr val="bg1"/>
                </a:solidFill>
                <a:latin typeface="Times New Roman" pitchFamily="18" charset="0"/>
                <a:cs typeface="Times New Roman" pitchFamily="18" charset="0"/>
              </a:endParaRPr>
            </a:p>
          </p:txBody>
        </p:sp>
        <p:sp>
          <p:nvSpPr>
            <p:cNvPr id="80960" name="Rectangle 77"/>
            <p:cNvSpPr/>
            <p:nvPr/>
          </p:nvSpPr>
          <p:spPr>
            <a:xfrm>
              <a:off x="4272" y="3108"/>
              <a:ext cx="292"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{2,3}</a:t>
              </a:r>
              <a:endParaRPr lang="en-US" sz="1400" i="1">
                <a:solidFill>
                  <a:schemeClr val="bg1"/>
                </a:solidFill>
                <a:latin typeface="Times New Roman" pitchFamily="18" charset="0"/>
                <a:cs typeface="Times New Roman" pitchFamily="18" charset="0"/>
              </a:endParaRPr>
            </a:p>
          </p:txBody>
        </p:sp>
        <p:sp>
          <p:nvSpPr>
            <p:cNvPr id="80961" name="Rectangle 77"/>
            <p:cNvSpPr/>
            <p:nvPr/>
          </p:nvSpPr>
          <p:spPr>
            <a:xfrm>
              <a:off x="5184" y="3102"/>
              <a:ext cx="292" cy="14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r>
                <a:rPr lang="en-US" sz="1400" i="1">
                  <a:solidFill>
                    <a:schemeClr val="bg1"/>
                  </a:solidFill>
                  <a:latin typeface="Times New Roman" pitchFamily="18" charset="0"/>
                  <a:cs typeface="Times New Roman" pitchFamily="18" charset="0"/>
                </a:rPr>
                <a:t>ψ</a:t>
              </a:r>
              <a:r>
                <a:rPr lang="en-US" sz="1400" i="1" baseline="-25000">
                  <a:solidFill>
                    <a:schemeClr val="bg1"/>
                  </a:solidFill>
                  <a:latin typeface="Times New Roman" pitchFamily="18" charset="0"/>
                  <a:cs typeface="Times New Roman" pitchFamily="18" charset="0"/>
                </a:rPr>
                <a:t>{3,4}</a:t>
              </a:r>
              <a:endParaRPr lang="en-US" sz="1400" i="1">
                <a:solidFill>
                  <a:schemeClr val="bg1"/>
                </a:solidFill>
                <a:latin typeface="Times New Roman" pitchFamily="18" charset="0"/>
                <a:cs typeface="Times New Roman" pitchFamily="18" charset="0"/>
              </a:endParaRPr>
            </a:p>
          </p:txBody>
        </p:sp>
      </p:grpSp>
      <p:sp>
        <p:nvSpPr>
          <p:cNvPr id="2" name="Title 1"/>
          <p:cNvSpPr>
            <a:spLocks noGrp="1"/>
          </p:cNvSpPr>
          <p:nvPr>
            <p:ph type="title" idx="4294967295"/>
          </p:nvPr>
        </p:nvSpPr>
        <p:spPr/>
        <p:txBody>
          <a:bodyPr rtlCol="0">
            <a:normAutofit fontScale="90000"/>
          </a:bodyPr>
          <a:lstStyle/>
          <a:p>
            <a:pPr eaLnBrk="1" fontAlgn="auto" hangingPunct="1">
              <a:spcAft>
                <a:spcPts val="0"/>
              </a:spcAft>
              <a:defRPr/>
            </a:pPr>
            <a:r>
              <a:rPr lang="en-US" dirty="0" smtClean="0"/>
              <a:t>Factors are Tensors</a:t>
            </a:r>
            <a:endParaRPr lang="en-US" dirty="0"/>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C282C339-2A7B-4C6B-A79B-A0FED35D44FA}" type="slidenum">
              <a:rPr lang="en-US" sz="1200">
                <a:solidFill>
                  <a:schemeClr val="tx1">
                    <a:tint val="75000"/>
                  </a:schemeClr>
                </a:solidFill>
                <a:latin typeface="+mn-lt"/>
                <a:cs typeface="+mn-cs"/>
              </a:rPr>
              <a:pPr algn="r" fontAlgn="auto">
                <a:spcBef>
                  <a:spcPts val="0"/>
                </a:spcBef>
                <a:spcAft>
                  <a:spcPts val="0"/>
                </a:spcAft>
                <a:defRPr/>
              </a:pPr>
              <a:t>50</a:t>
            </a:fld>
            <a:endParaRPr lang="en-US" sz="1200">
              <a:solidFill>
                <a:schemeClr val="tx1">
                  <a:tint val="75000"/>
                </a:schemeClr>
              </a:solidFill>
              <a:latin typeface="+mn-lt"/>
              <a:cs typeface="+mn-cs"/>
            </a:endParaRPr>
          </a:p>
        </p:txBody>
      </p:sp>
      <p:sp>
        <p:nvSpPr>
          <p:cNvPr id="33796" name="Content Placeholder 110"/>
          <p:cNvSpPr>
            <a:spLocks noGrp="1"/>
          </p:cNvSpPr>
          <p:nvPr>
            <p:ph idx="4294967295"/>
          </p:nvPr>
        </p:nvSpPr>
        <p:spPr/>
        <p:txBody>
          <a:bodyPr/>
          <a:lstStyle/>
          <a:p>
            <a:pPr eaLnBrk="1" hangingPunct="1"/>
            <a:endParaRPr lang="en-US" smtClean="0"/>
          </a:p>
          <a:p>
            <a:pPr eaLnBrk="1" hangingPunct="1"/>
            <a:endParaRPr lang="en-US" smtClean="0">
              <a:solidFill>
                <a:srgbClr val="C32D2E"/>
              </a:solidFill>
            </a:endParaRPr>
          </a:p>
          <a:p>
            <a:pPr eaLnBrk="1" hangingPunct="1"/>
            <a:r>
              <a:rPr lang="en-US" smtClean="0">
                <a:solidFill>
                  <a:srgbClr val="C32D2E"/>
                </a:solidFill>
              </a:rPr>
              <a:t>Factors</a:t>
            </a:r>
            <a:r>
              <a:rPr lang="en-US" smtClean="0"/>
              <a:t>:</a:t>
            </a:r>
          </a:p>
          <a:p>
            <a:pPr lvl="1" eaLnBrk="1" hangingPunct="1"/>
            <a:endParaRPr lang="en-US" smtClean="0"/>
          </a:p>
        </p:txBody>
      </p:sp>
      <p:sp>
        <p:nvSpPr>
          <p:cNvPr id="66" name="Isosceles Triangle 65"/>
          <p:cNvSpPr/>
          <p:nvPr/>
        </p:nvSpPr>
        <p:spPr>
          <a:xfrm rot="5400000">
            <a:off x="3898900" y="5499101"/>
            <a:ext cx="1069975" cy="412750"/>
          </a:xfrm>
          <a:prstGeom prst="triangle">
            <a:avLst>
              <a:gd name="adj" fmla="val 75213"/>
            </a:avLst>
          </a:prstGeom>
          <a:gradFill>
            <a:gsLst>
              <a:gs pos="0">
                <a:schemeClr val="accent3"/>
              </a:gs>
              <a:gs pos="100000">
                <a:schemeClr val="bg1"/>
              </a:gs>
            </a:gsLst>
          </a:gradFill>
          <a:ln>
            <a:no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23" name="Trapezoid 122"/>
          <p:cNvSpPr/>
          <p:nvPr/>
        </p:nvSpPr>
        <p:spPr>
          <a:xfrm flipV="1">
            <a:off x="4824413" y="4592638"/>
            <a:ext cx="1393825" cy="300037"/>
          </a:xfrm>
          <a:prstGeom prst="trapezoid">
            <a:avLst>
              <a:gd name="adj" fmla="val 194940"/>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aphicFrame>
        <p:nvGraphicFramePr>
          <p:cNvPr id="124" name="Table 123"/>
          <p:cNvGraphicFramePr>
            <a:graphicFrameLocks noGrp="1"/>
          </p:cNvGraphicFramePr>
          <p:nvPr/>
        </p:nvGraphicFramePr>
        <p:xfrm>
          <a:off x="3676492" y="5170098"/>
          <a:ext cx="557426" cy="1069844"/>
        </p:xfrm>
        <a:graphic>
          <a:graphicData uri="http://schemas.openxmlformats.org/drawingml/2006/table">
            <a:tbl>
              <a:tblPr bandRow="1">
                <a:tableStyleId>{69C7853C-536D-4A76-A0AE-DD22124D55A5}</a:tableStyleId>
              </a:tblPr>
              <a:tblGrid>
                <a:gridCol w="278713"/>
                <a:gridCol w="278713"/>
              </a:tblGrid>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latin typeface="+mn-lt"/>
                          <a:cs typeface="Rockwell"/>
                        </a:rPr>
                        <a:t>3</a:t>
                      </a:r>
                      <a:endParaRPr lang="en-US" sz="1600" dirty="0">
                        <a:latin typeface="+mn-lt"/>
                        <a:cs typeface="Rockwell"/>
                      </a:endParaRPr>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latin typeface="+mn-lt"/>
                          <a:cs typeface="Rockwell"/>
                        </a:rPr>
                        <a:t>4</a:t>
                      </a:r>
                      <a:endParaRPr lang="en-US" sz="1600" dirty="0">
                        <a:latin typeface="+mn-lt"/>
                        <a:cs typeface="Rockwell"/>
                      </a:endParaRPr>
                    </a:p>
                  </a:txBody>
                  <a:tcPr marL="0" marR="0" marT="0" marB="0" anchor="ctr">
                    <a:solidFill>
                      <a:schemeClr val="accent3">
                        <a:lumMod val="20000"/>
                        <a:lumOff val="80000"/>
                      </a:schemeClr>
                    </a:solidFill>
                  </a:tcP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latin typeface="+mn-lt"/>
                          <a:cs typeface="Rockwell"/>
                        </a:rPr>
                        <a:t>0.1</a:t>
                      </a:r>
                      <a:endParaRPr lang="en-US" sz="1600" dirty="0">
                        <a:latin typeface="+mn-lt"/>
                        <a:cs typeface="Rockwell"/>
                      </a:endParaRPr>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latin typeface="+mn-lt"/>
                          <a:cs typeface="Rockwell"/>
                        </a:rPr>
                        <a:t>0.1</a:t>
                      </a:r>
                      <a:endParaRPr lang="en-US" sz="1600" dirty="0">
                        <a:latin typeface="+mn-lt"/>
                        <a:cs typeface="Rockwell"/>
                      </a:endParaRPr>
                    </a:p>
                  </a:txBody>
                  <a:tcPr marL="0" marR="0" marT="0" marB="0" anchor="ctr"/>
                </a:tc>
              </a:tr>
            </a:tbl>
          </a:graphicData>
        </a:graphic>
      </p:graphicFrame>
      <p:graphicFrame>
        <p:nvGraphicFramePr>
          <p:cNvPr id="125" name="Table 124"/>
          <p:cNvGraphicFramePr>
            <a:graphicFrameLocks noGrp="1"/>
          </p:cNvGraphicFramePr>
          <p:nvPr/>
        </p:nvGraphicFramePr>
        <p:xfrm>
          <a:off x="4824387" y="3250891"/>
          <a:ext cx="1393565" cy="1337305"/>
        </p:xfrm>
        <a:graphic>
          <a:graphicData uri="http://schemas.openxmlformats.org/drawingml/2006/table">
            <a:tbl>
              <a:tblPr bandRow="1">
                <a:tableStyleId>{69C7853C-536D-4A76-A0AE-DD22124D55A5}</a:tableStyleId>
              </a:tblPr>
              <a:tblGrid>
                <a:gridCol w="278713"/>
                <a:gridCol w="278713"/>
                <a:gridCol w="278713"/>
                <a:gridCol w="278713"/>
                <a:gridCol w="278713"/>
              </a:tblGrid>
              <a:tr h="267461">
                <a:tc>
                  <a:txBody>
                    <a:bodyPr/>
                    <a:lstStyle/>
                    <a:p>
                      <a:pPr algn="ct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6</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4</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b="0" dirty="0" smtClean="0">
                          <a:solidFill>
                            <a:schemeClr val="tx1"/>
                          </a:solidFill>
                        </a:rPr>
                        <a:t>8</a:t>
                      </a:r>
                      <a:endParaRPr lang="en-US" sz="1600" b="0" dirty="0">
                        <a:solidFill>
                          <a:schemeClr val="tx1"/>
                        </a:solidFill>
                      </a:endParaRPr>
                    </a:p>
                  </a:txBody>
                  <a:tcPr marL="0" marR="0" marT="0" marB="0" anchor="ctr">
                    <a:solidFill>
                      <a:schemeClr val="accent3">
                        <a:alpha val="40000"/>
                      </a:schemeClr>
                    </a:solidFill>
                  </a:tcP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0.1</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8</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r>
            </a:tbl>
          </a:graphicData>
        </a:graphic>
      </p:graphicFrame>
      <p:grpSp>
        <p:nvGrpSpPr>
          <p:cNvPr id="5" name="Group 4"/>
          <p:cNvGrpSpPr>
            <a:grpSpLocks/>
          </p:cNvGrpSpPr>
          <p:nvPr/>
        </p:nvGrpSpPr>
        <p:grpSpPr bwMode="auto">
          <a:xfrm>
            <a:off x="4602163" y="1181100"/>
            <a:ext cx="2071687" cy="1717675"/>
            <a:chOff x="4696973" y="1181500"/>
            <a:chExt cx="2071756" cy="1716903"/>
          </a:xfrm>
        </p:grpSpPr>
        <p:sp>
          <p:nvSpPr>
            <p:cNvPr id="60" name="Cube 59"/>
            <p:cNvSpPr/>
            <p:nvPr/>
          </p:nvSpPr>
          <p:spPr>
            <a:xfrm flipH="1">
              <a:off x="4696973" y="1181500"/>
              <a:ext cx="1774884" cy="1716903"/>
            </a:xfrm>
            <a:prstGeom prst="cube">
              <a:avLst>
                <a:gd name="adj" fmla="val 22251"/>
              </a:avLst>
            </a:prstGeom>
            <a:solidFill>
              <a:schemeClr val="accent3">
                <a:lumMod val="40000"/>
                <a:lumOff val="60000"/>
              </a:schemeClr>
            </a:solidFill>
            <a:ln>
              <a:solidFill>
                <a:schemeClr val="accent3"/>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126" name="Trapezoid 125"/>
            <p:cNvSpPr/>
            <p:nvPr/>
          </p:nvSpPr>
          <p:spPr>
            <a:xfrm rot="16200000" flipV="1">
              <a:off x="6093479" y="1912143"/>
              <a:ext cx="1048865" cy="301635"/>
            </a:xfrm>
            <a:prstGeom prst="trapezoid">
              <a:avLst>
                <a:gd name="adj" fmla="val 146202"/>
              </a:avLst>
            </a:prstGeom>
            <a:gradFill>
              <a:gsLst>
                <a:gs pos="0">
                  <a:schemeClr val="accent3"/>
                </a:gs>
                <a:gs pos="100000">
                  <a:schemeClr val="bg1"/>
                </a:gs>
              </a:gsLst>
            </a:gra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graphicFrame>
        <p:nvGraphicFramePr>
          <p:cNvPr id="129" name="Table 128"/>
          <p:cNvGraphicFramePr>
            <a:graphicFrameLocks noGrp="1"/>
          </p:cNvGraphicFramePr>
          <p:nvPr/>
        </p:nvGraphicFramePr>
        <p:xfrm>
          <a:off x="4598519" y="1178978"/>
          <a:ext cx="1393565" cy="1337305"/>
        </p:xfrm>
        <a:graphic>
          <a:graphicData uri="http://schemas.openxmlformats.org/drawingml/2006/table">
            <a:tbl>
              <a:tblPr bandRow="1">
                <a:tableStyleId>{69C7853C-536D-4A76-A0AE-DD22124D55A5}</a:tableStyleId>
              </a:tblPr>
              <a:tblGrid>
                <a:gridCol w="278713"/>
                <a:gridCol w="278713"/>
                <a:gridCol w="278713"/>
                <a:gridCol w="278713"/>
                <a:gridCol w="278713"/>
              </a:tblGrid>
              <a:tr h="267461">
                <a:tc>
                  <a:txBody>
                    <a:bodyPr/>
                    <a:lstStyle/>
                    <a:p>
                      <a:pPr algn="ct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s</a:t>
                      </a:r>
                      <a:endParaRPr lang="en-US" sz="1600" dirty="0">
                        <a:latin typeface="Rockwell"/>
                        <a:cs typeface="Rockwell"/>
                      </a:endParaRPr>
                    </a:p>
                  </a:txBody>
                  <a:tcPr marL="0" marR="0" marT="0" marB="0" anchor="ctr"/>
                </a:tc>
                <a:tc>
                  <a:txBody>
                    <a:bodyPr/>
                    <a:lstStyle/>
                    <a:p>
                      <a:pPr algn="ctr"/>
                      <a:r>
                        <a:rPr lang="en-US" sz="1600" dirty="0" err="1" smtClean="0">
                          <a:latin typeface="Rockwell"/>
                          <a:cs typeface="Rockwell"/>
                        </a:rPr>
                        <a:t>vp</a:t>
                      </a:r>
                      <a:endParaRPr lang="en-US" sz="1600" dirty="0">
                        <a:latin typeface="Rockwell"/>
                        <a:cs typeface="Rockwell"/>
                      </a:endParaRPr>
                    </a:p>
                  </a:txBody>
                  <a:tcPr marL="0" marR="0" marT="0" marB="0" anchor="ctr"/>
                </a:tc>
                <a:tc>
                  <a:txBody>
                    <a:bodyPr/>
                    <a:lstStyle/>
                    <a:p>
                      <a:pPr algn="ctr"/>
                      <a:r>
                        <a:rPr lang="en-US" sz="1600" dirty="0" err="1" smtClean="0">
                          <a:latin typeface="Rockwell"/>
                          <a:cs typeface="Rockwell"/>
                        </a:rPr>
                        <a:t>pp</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a:t>
                      </a:r>
                      <a:endParaRPr lang="en-US" sz="1600" dirty="0">
                        <a:latin typeface="Rockwell"/>
                        <a:cs typeface="Rockwell"/>
                      </a:endParaRPr>
                    </a:p>
                  </a:txBody>
                  <a:tcPr marL="0" marR="0" marT="0" marB="0" anchor="ctr"/>
                </a:tc>
              </a:tr>
              <a:tr h="267461">
                <a:tc>
                  <a:txBody>
                    <a:bodyPr/>
                    <a:lstStyle/>
                    <a:p>
                      <a:pPr algn="ctr"/>
                      <a:r>
                        <a:rPr lang="en-US" sz="1600" dirty="0" smtClean="0">
                          <a:latin typeface="Rockwell"/>
                          <a:cs typeface="Rockwell"/>
                        </a:rPr>
                        <a:t>s</a:t>
                      </a:r>
                      <a:endParaRPr lang="en-US" sz="1600" dirty="0">
                        <a:latin typeface="Rockwell"/>
                        <a:cs typeface="Rockwell"/>
                      </a:endParaRPr>
                    </a:p>
                  </a:txBody>
                  <a:tcPr marL="0" marR="0" marT="0" marB="0" anchor="ctr"/>
                </a:tc>
                <a:tc>
                  <a:txBody>
                    <a:bodyPr/>
                    <a:lstStyle/>
                    <a:p>
                      <a:pPr algn="ctr"/>
                      <a:r>
                        <a:rPr lang="en-US" sz="1600" dirty="0" smtClean="0"/>
                        <a:t>0</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err="1" smtClean="0">
                          <a:latin typeface="Rockwell"/>
                          <a:cs typeface="Rockwell"/>
                        </a:rPr>
                        <a:t>vp</a:t>
                      </a:r>
                      <a:endParaRPr lang="en-US" sz="1600" dirty="0">
                        <a:latin typeface="Rockwell"/>
                        <a:cs typeface="Rockwell"/>
                      </a:endParaRPr>
                    </a:p>
                  </a:txBody>
                  <a:tcPr marL="0" marR="0" marT="0" marB="0" anchor="ctr"/>
                </a:tc>
                <a:tc>
                  <a:txBody>
                    <a:bodyPr/>
                    <a:lstStyle/>
                    <a:p>
                      <a:pPr algn="ctr"/>
                      <a:r>
                        <a:rPr lang="en-US" sz="1600" b="0" dirty="0" smtClean="0">
                          <a:solidFill>
                            <a:schemeClr val="tx1"/>
                          </a:solidFill>
                        </a:rPr>
                        <a:t>3</a:t>
                      </a:r>
                      <a:endParaRPr lang="en-US" sz="1600" b="0" dirty="0">
                        <a:solidFill>
                          <a:schemeClr val="tx1"/>
                        </a:solidFill>
                      </a:endParaRPr>
                    </a:p>
                  </a:txBody>
                  <a:tcPr marL="0" marR="0" marT="0" marB="0" anchor="ctr">
                    <a:solidFill>
                      <a:schemeClr val="accent3">
                        <a:alpha val="40000"/>
                      </a:schemeClr>
                    </a:solidFill>
                  </a:tcP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err="1" smtClean="0">
                          <a:latin typeface="Rockwell"/>
                          <a:cs typeface="Rockwell"/>
                        </a:rPr>
                        <a:t>pp</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a:t>
                      </a:r>
                      <a:endParaRPr lang="en-US" sz="1600" dirty="0">
                        <a:latin typeface="Rockwell"/>
                        <a:cs typeface="Rockwell"/>
                      </a:endParaRPr>
                    </a:p>
                  </a:txBody>
                  <a:tcPr marL="0" marR="0" marT="0" marB="0" anchor="ctr"/>
                </a:tc>
                <a:tc>
                  <a:txBody>
                    <a:bodyPr/>
                    <a:lstStyle/>
                    <a:p>
                      <a:pPr algn="ctr"/>
                      <a:endParaRPr lang="en-US" sz="1600" dirty="0"/>
                    </a:p>
                  </a:txBody>
                  <a:tcPr marL="0" marR="0" marT="0" marB="0" anchor="ctr"/>
                </a:tc>
                <a:tc>
                  <a:txBody>
                    <a:bodyPr/>
                    <a:lstStyle/>
                    <a:p>
                      <a:pPr algn="ctr"/>
                      <a:endParaRPr lang="en-US" sz="1600" dirty="0"/>
                    </a:p>
                  </a:txBody>
                  <a:tcPr marL="0" marR="0" marT="0" marB="0" anchor="ctr"/>
                </a:tc>
                <a:tc>
                  <a:txBody>
                    <a:bodyPr/>
                    <a:lstStyle/>
                    <a:p>
                      <a:pPr algn="ctr"/>
                      <a:endParaRPr lang="en-US" sz="1600" dirty="0"/>
                    </a:p>
                  </a:txBody>
                  <a:tcPr marL="0" marR="0" marT="0" marB="0" anchor="ctr"/>
                </a:tc>
                <a:tc>
                  <a:txBody>
                    <a:bodyPr/>
                    <a:lstStyle/>
                    <a:p>
                      <a:pPr algn="ctr"/>
                      <a:endParaRPr lang="en-US" sz="1600" dirty="0"/>
                    </a:p>
                  </a:txBody>
                  <a:tcPr marL="0" marR="0" marT="0" marB="0" anchor="ctr"/>
                </a:tc>
              </a:tr>
            </a:tbl>
          </a:graphicData>
        </a:graphic>
      </p:graphicFrame>
      <p:graphicFrame>
        <p:nvGraphicFramePr>
          <p:cNvPr id="132" name="Table 131"/>
          <p:cNvGraphicFramePr>
            <a:graphicFrameLocks noGrp="1"/>
          </p:cNvGraphicFramePr>
          <p:nvPr/>
        </p:nvGraphicFramePr>
        <p:xfrm>
          <a:off x="4750919" y="1331378"/>
          <a:ext cx="1393565" cy="1337305"/>
        </p:xfrm>
        <a:graphic>
          <a:graphicData uri="http://schemas.openxmlformats.org/drawingml/2006/table">
            <a:tbl>
              <a:tblPr bandRow="1">
                <a:tableStyleId>{69C7853C-536D-4A76-A0AE-DD22124D55A5}</a:tableStyleId>
              </a:tblPr>
              <a:tblGrid>
                <a:gridCol w="278713"/>
                <a:gridCol w="278713"/>
                <a:gridCol w="278713"/>
                <a:gridCol w="278713"/>
                <a:gridCol w="278713"/>
              </a:tblGrid>
              <a:tr h="267461">
                <a:tc>
                  <a:txBody>
                    <a:bodyPr/>
                    <a:lstStyle/>
                    <a:p>
                      <a:pPr algn="ct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s</a:t>
                      </a:r>
                      <a:endParaRPr lang="en-US" sz="1600" dirty="0">
                        <a:latin typeface="Rockwell"/>
                        <a:cs typeface="Rockwell"/>
                      </a:endParaRPr>
                    </a:p>
                  </a:txBody>
                  <a:tcPr marL="0" marR="0" marT="0" marB="0" anchor="ctr"/>
                </a:tc>
                <a:tc>
                  <a:txBody>
                    <a:bodyPr/>
                    <a:lstStyle/>
                    <a:p>
                      <a:pPr algn="ctr"/>
                      <a:r>
                        <a:rPr lang="en-US" sz="1600" dirty="0" err="1" smtClean="0">
                          <a:latin typeface="Rockwell"/>
                          <a:cs typeface="Rockwell"/>
                        </a:rPr>
                        <a:t>vp</a:t>
                      </a:r>
                      <a:endParaRPr lang="en-US" sz="1600" dirty="0">
                        <a:latin typeface="Rockwell"/>
                        <a:cs typeface="Rockwell"/>
                      </a:endParaRPr>
                    </a:p>
                  </a:txBody>
                  <a:tcPr marL="0" marR="0" marT="0" marB="0" anchor="ctr"/>
                </a:tc>
                <a:tc>
                  <a:txBody>
                    <a:bodyPr/>
                    <a:lstStyle/>
                    <a:p>
                      <a:pPr algn="ctr"/>
                      <a:r>
                        <a:rPr lang="en-US" sz="1600" dirty="0" err="1" smtClean="0">
                          <a:latin typeface="Rockwell"/>
                          <a:cs typeface="Rockwell"/>
                        </a:rPr>
                        <a:t>pp</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a:t>
                      </a:r>
                      <a:endParaRPr lang="en-US" sz="1600" dirty="0">
                        <a:latin typeface="Rockwell"/>
                        <a:cs typeface="Rockwell"/>
                      </a:endParaRPr>
                    </a:p>
                  </a:txBody>
                  <a:tcPr marL="0" marR="0" marT="0" marB="0" anchor="ctr"/>
                </a:tc>
              </a:tr>
              <a:tr h="267461">
                <a:tc>
                  <a:txBody>
                    <a:bodyPr/>
                    <a:lstStyle/>
                    <a:p>
                      <a:pPr algn="ctr"/>
                      <a:r>
                        <a:rPr lang="en-US" sz="1600" dirty="0" smtClean="0">
                          <a:latin typeface="Rockwell"/>
                          <a:cs typeface="Rockwell"/>
                        </a:rPr>
                        <a:t>s</a:t>
                      </a:r>
                      <a:endParaRPr lang="en-US" sz="1600" dirty="0">
                        <a:latin typeface="Rockwell"/>
                        <a:cs typeface="Rockwell"/>
                      </a:endParaRPr>
                    </a:p>
                  </a:txBody>
                  <a:tcPr marL="0" marR="0" marT="0" marB="0" anchor="ctr"/>
                </a:tc>
                <a:tc>
                  <a:txBody>
                    <a:bodyPr/>
                    <a:lstStyle/>
                    <a:p>
                      <a:pPr algn="ctr"/>
                      <a:r>
                        <a:rPr lang="en-US" sz="1600" dirty="0" smtClean="0"/>
                        <a:t>0</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err="1" smtClean="0">
                          <a:latin typeface="Rockwell"/>
                          <a:cs typeface="Rockwell"/>
                        </a:rPr>
                        <a:t>vp</a:t>
                      </a:r>
                      <a:endParaRPr lang="en-US" sz="1600" dirty="0">
                        <a:latin typeface="Rockwell"/>
                        <a:cs typeface="Rockwell"/>
                      </a:endParaRPr>
                    </a:p>
                  </a:txBody>
                  <a:tcPr marL="0" marR="0" marT="0" marB="0" anchor="ctr"/>
                </a:tc>
                <a:tc>
                  <a:txBody>
                    <a:bodyPr/>
                    <a:lstStyle/>
                    <a:p>
                      <a:pPr algn="ctr"/>
                      <a:r>
                        <a:rPr lang="en-US" sz="1600" b="0" dirty="0" smtClean="0">
                          <a:solidFill>
                            <a:schemeClr val="tx1"/>
                          </a:solidFill>
                        </a:rPr>
                        <a:t>3</a:t>
                      </a:r>
                      <a:endParaRPr lang="en-US" sz="1600" b="0" dirty="0">
                        <a:solidFill>
                          <a:schemeClr val="tx1"/>
                        </a:solidFill>
                      </a:endParaRPr>
                    </a:p>
                  </a:txBody>
                  <a:tcPr marL="0" marR="0" marT="0" marB="0" anchor="ctr">
                    <a:solidFill>
                      <a:schemeClr val="accent3">
                        <a:alpha val="40000"/>
                      </a:schemeClr>
                    </a:solidFill>
                  </a:tcP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err="1" smtClean="0">
                          <a:latin typeface="Rockwell"/>
                          <a:cs typeface="Rockwell"/>
                        </a:rPr>
                        <a:t>pp</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a:t>
                      </a:r>
                      <a:endParaRPr lang="en-US" sz="1600" dirty="0">
                        <a:latin typeface="Rockwell"/>
                        <a:cs typeface="Rockwell"/>
                      </a:endParaRPr>
                    </a:p>
                  </a:txBody>
                  <a:tcPr marL="0" marR="0" marT="0" marB="0" anchor="ctr"/>
                </a:tc>
                <a:tc>
                  <a:txBody>
                    <a:bodyPr/>
                    <a:lstStyle/>
                    <a:p>
                      <a:pPr algn="ctr"/>
                      <a:endParaRPr lang="en-US" sz="1600" dirty="0"/>
                    </a:p>
                  </a:txBody>
                  <a:tcPr marL="0" marR="0" marT="0" marB="0" anchor="ctr"/>
                </a:tc>
                <a:tc>
                  <a:txBody>
                    <a:bodyPr/>
                    <a:lstStyle/>
                    <a:p>
                      <a:pPr algn="ctr"/>
                      <a:endParaRPr lang="en-US" sz="1600" dirty="0"/>
                    </a:p>
                  </a:txBody>
                  <a:tcPr marL="0" marR="0" marT="0" marB="0" anchor="ctr"/>
                </a:tc>
                <a:tc>
                  <a:txBody>
                    <a:bodyPr/>
                    <a:lstStyle/>
                    <a:p>
                      <a:pPr algn="ctr"/>
                      <a:endParaRPr lang="en-US" sz="1600" dirty="0"/>
                    </a:p>
                  </a:txBody>
                  <a:tcPr marL="0" marR="0" marT="0" marB="0" anchor="ctr"/>
                </a:tc>
                <a:tc>
                  <a:txBody>
                    <a:bodyPr/>
                    <a:lstStyle/>
                    <a:p>
                      <a:pPr algn="ctr"/>
                      <a:endParaRPr lang="en-US" sz="1600" dirty="0"/>
                    </a:p>
                  </a:txBody>
                  <a:tcPr marL="0" marR="0" marT="0" marB="0" anchor="ctr"/>
                </a:tc>
              </a:tr>
            </a:tbl>
          </a:graphicData>
        </a:graphic>
      </p:graphicFrame>
      <p:graphicFrame>
        <p:nvGraphicFramePr>
          <p:cNvPr id="133" name="Table 132"/>
          <p:cNvGraphicFramePr>
            <a:graphicFrameLocks noGrp="1"/>
          </p:cNvGraphicFramePr>
          <p:nvPr/>
        </p:nvGraphicFramePr>
        <p:xfrm>
          <a:off x="4972502" y="1561098"/>
          <a:ext cx="1393565" cy="1337305"/>
        </p:xfrm>
        <a:graphic>
          <a:graphicData uri="http://schemas.openxmlformats.org/drawingml/2006/table">
            <a:tbl>
              <a:tblPr bandRow="1">
                <a:tableStyleId>{69C7853C-536D-4A76-A0AE-DD22124D55A5}</a:tableStyleId>
              </a:tblPr>
              <a:tblGrid>
                <a:gridCol w="278713"/>
                <a:gridCol w="278713"/>
                <a:gridCol w="278713"/>
                <a:gridCol w="278713"/>
                <a:gridCol w="278713"/>
              </a:tblGrid>
              <a:tr h="267461">
                <a:tc>
                  <a:txBody>
                    <a:bodyPr/>
                    <a:lstStyle/>
                    <a:p>
                      <a:pPr algn="ct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s</a:t>
                      </a:r>
                      <a:endParaRPr lang="en-US" sz="1600" dirty="0">
                        <a:latin typeface="Rockwell"/>
                        <a:cs typeface="Rockwell"/>
                      </a:endParaRPr>
                    </a:p>
                  </a:txBody>
                  <a:tcPr marL="0" marR="0" marT="0" marB="0" anchor="ctr"/>
                </a:tc>
                <a:tc>
                  <a:txBody>
                    <a:bodyPr/>
                    <a:lstStyle/>
                    <a:p>
                      <a:pPr algn="ctr"/>
                      <a:r>
                        <a:rPr lang="en-US" sz="1600" dirty="0" err="1" smtClean="0">
                          <a:latin typeface="Rockwell"/>
                          <a:cs typeface="Rockwell"/>
                        </a:rPr>
                        <a:t>vp</a:t>
                      </a:r>
                      <a:endParaRPr lang="en-US" sz="1600" dirty="0">
                        <a:latin typeface="Rockwell"/>
                        <a:cs typeface="Rockwell"/>
                      </a:endParaRPr>
                    </a:p>
                  </a:txBody>
                  <a:tcPr marL="0" marR="0" marT="0" marB="0" anchor="ctr"/>
                </a:tc>
                <a:tc>
                  <a:txBody>
                    <a:bodyPr/>
                    <a:lstStyle/>
                    <a:p>
                      <a:pPr algn="ctr"/>
                      <a:r>
                        <a:rPr lang="en-US" sz="1600" dirty="0" err="1" smtClean="0">
                          <a:latin typeface="Rockwell"/>
                          <a:cs typeface="Rockwell"/>
                        </a:rPr>
                        <a:t>pp</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a:t>
                      </a:r>
                      <a:endParaRPr lang="en-US" sz="1600" dirty="0">
                        <a:latin typeface="Rockwell"/>
                        <a:cs typeface="Rockwell"/>
                      </a:endParaRPr>
                    </a:p>
                  </a:txBody>
                  <a:tcPr marL="0" marR="0" marT="0" marB="0" anchor="ctr"/>
                </a:tc>
              </a:tr>
              <a:tr h="267461">
                <a:tc>
                  <a:txBody>
                    <a:bodyPr/>
                    <a:lstStyle/>
                    <a:p>
                      <a:pPr algn="ctr"/>
                      <a:r>
                        <a:rPr lang="en-US" sz="1600" dirty="0" smtClean="0">
                          <a:latin typeface="Rockwell"/>
                          <a:cs typeface="Rockwell"/>
                        </a:rPr>
                        <a:t>s</a:t>
                      </a:r>
                      <a:endParaRPr lang="en-US" sz="1600" dirty="0">
                        <a:latin typeface="Rockwell"/>
                        <a:cs typeface="Rockwell"/>
                      </a:endParaRPr>
                    </a:p>
                  </a:txBody>
                  <a:tcPr marL="0" marR="0" marT="0" marB="0" anchor="ctr"/>
                </a:tc>
                <a:tc>
                  <a:txBody>
                    <a:bodyPr/>
                    <a:lstStyle/>
                    <a:p>
                      <a:pPr algn="ctr"/>
                      <a:r>
                        <a:rPr lang="en-US" sz="1600" dirty="0" smtClean="0"/>
                        <a:t>0</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err="1" smtClean="0">
                          <a:latin typeface="Rockwell"/>
                          <a:cs typeface="Rockwell"/>
                        </a:rPr>
                        <a:t>vp</a:t>
                      </a:r>
                      <a:endParaRPr lang="en-US" sz="1600" dirty="0">
                        <a:latin typeface="Rockwell"/>
                        <a:cs typeface="Rockwell"/>
                      </a:endParaRPr>
                    </a:p>
                  </a:txBody>
                  <a:tcPr marL="0" marR="0" marT="0" marB="0" anchor="ctr"/>
                </a:tc>
                <a:tc>
                  <a:txBody>
                    <a:bodyPr/>
                    <a:lstStyle/>
                    <a:p>
                      <a:pPr algn="ctr"/>
                      <a:r>
                        <a:rPr lang="en-US" sz="1600" b="0" dirty="0" smtClean="0">
                          <a:solidFill>
                            <a:schemeClr val="tx1"/>
                          </a:solidFill>
                        </a:rPr>
                        <a:t>3</a:t>
                      </a:r>
                      <a:endParaRPr lang="en-US" sz="1600" b="0" dirty="0">
                        <a:solidFill>
                          <a:schemeClr val="tx1"/>
                        </a:solidFill>
                      </a:endParaRPr>
                    </a:p>
                  </a:txBody>
                  <a:tcPr marL="0" marR="0" marT="0" marB="0" anchor="ctr">
                    <a:solidFill>
                      <a:schemeClr val="accent3">
                        <a:alpha val="40000"/>
                      </a:schemeClr>
                    </a:solidFill>
                  </a:tcPr>
                </a:tc>
                <a:tc>
                  <a:txBody>
                    <a:bodyPr/>
                    <a:lstStyle/>
                    <a:p>
                      <a:pPr algn="ctr"/>
                      <a:r>
                        <a:rPr lang="en-US" sz="1600" dirty="0" smtClean="0"/>
                        <a:t>4</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err="1" smtClean="0">
                          <a:latin typeface="Rockwell"/>
                          <a:cs typeface="Rockwell"/>
                        </a:rPr>
                        <a:t>pp</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2</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endParaRPr lang="en-US" sz="1600" dirty="0"/>
                    </a:p>
                  </a:txBody>
                  <a:tcPr marL="0" marR="0" marT="0" marB="0" anchor="ctr"/>
                </a:tc>
              </a:tr>
              <a:tr h="267461">
                <a:tc>
                  <a:txBody>
                    <a:bodyPr/>
                    <a:lstStyle/>
                    <a:p>
                      <a:pPr algn="ctr"/>
                      <a:r>
                        <a:rPr lang="en-US" sz="1600" dirty="0" smtClean="0">
                          <a:latin typeface="Rockwell"/>
                          <a:cs typeface="Rockwell"/>
                        </a:rPr>
                        <a:t>…</a:t>
                      </a:r>
                      <a:endParaRPr lang="en-US" sz="1600" dirty="0">
                        <a:latin typeface="Rockwell"/>
                        <a:cs typeface="Rockwell"/>
                      </a:endParaRPr>
                    </a:p>
                  </a:txBody>
                  <a:tcPr marL="0" marR="0" marT="0" marB="0" anchor="ctr"/>
                </a:tc>
                <a:tc>
                  <a:txBody>
                    <a:bodyPr/>
                    <a:lstStyle/>
                    <a:p>
                      <a:pPr algn="ctr"/>
                      <a:endParaRPr lang="en-US" sz="1600" dirty="0"/>
                    </a:p>
                  </a:txBody>
                  <a:tcPr marL="0" marR="0" marT="0" marB="0" anchor="ctr"/>
                </a:tc>
                <a:tc>
                  <a:txBody>
                    <a:bodyPr/>
                    <a:lstStyle/>
                    <a:p>
                      <a:pPr algn="ctr"/>
                      <a:endParaRPr lang="en-US" sz="1600" dirty="0"/>
                    </a:p>
                  </a:txBody>
                  <a:tcPr marL="0" marR="0" marT="0" marB="0" anchor="ctr"/>
                </a:tc>
                <a:tc>
                  <a:txBody>
                    <a:bodyPr/>
                    <a:lstStyle/>
                    <a:p>
                      <a:pPr algn="ctr"/>
                      <a:endParaRPr lang="en-US" sz="1600" dirty="0"/>
                    </a:p>
                  </a:txBody>
                  <a:tcPr marL="0" marR="0" marT="0" marB="0" anchor="ctr"/>
                </a:tc>
                <a:tc>
                  <a:txBody>
                    <a:bodyPr/>
                    <a:lstStyle/>
                    <a:p>
                      <a:pPr algn="ctr"/>
                      <a:endParaRPr lang="en-US" sz="1600" dirty="0"/>
                    </a:p>
                  </a:txBody>
                  <a:tcPr marL="0" marR="0" marT="0" marB="0" anchor="ctr"/>
                </a:tc>
              </a:tr>
            </a:tbl>
          </a:graphicData>
        </a:graphic>
      </p:graphicFrame>
      <p:sp>
        <p:nvSpPr>
          <p:cNvPr id="3" name="TextBox 2"/>
          <p:cNvSpPr txBox="1">
            <a:spLocks noChangeArrowheads="1"/>
          </p:cNvSpPr>
          <p:nvPr/>
        </p:nvSpPr>
        <p:spPr bwMode="auto">
          <a:xfrm>
            <a:off x="4173538" y="2478088"/>
            <a:ext cx="428625" cy="381000"/>
          </a:xfrm>
          <a:prstGeom prst="rect">
            <a:avLst/>
          </a:prstGeom>
          <a:noFill/>
          <a:ln w="9525">
            <a:noFill/>
            <a:miter lim="800000"/>
            <a:headEnd/>
            <a:tailEnd/>
          </a:ln>
        </p:spPr>
        <p:txBody>
          <a:bodyPr anchor="ctr"/>
          <a:lstStyle/>
          <a:p>
            <a:pPr algn="ctr"/>
            <a:r>
              <a:rPr lang="en-US" sz="1600" dirty="0">
                <a:latin typeface="Rockwell"/>
                <a:ea typeface="Rockwell"/>
                <a:cs typeface="Rockwell"/>
              </a:rPr>
              <a:t>s</a:t>
            </a:r>
          </a:p>
        </p:txBody>
      </p:sp>
      <p:sp>
        <p:nvSpPr>
          <p:cNvPr id="134" name="TextBox 133"/>
          <p:cNvSpPr txBox="1">
            <a:spLocks noChangeArrowheads="1"/>
          </p:cNvSpPr>
          <p:nvPr/>
        </p:nvSpPr>
        <p:spPr bwMode="auto">
          <a:xfrm>
            <a:off x="4325938" y="2630488"/>
            <a:ext cx="428625" cy="381000"/>
          </a:xfrm>
          <a:prstGeom prst="rect">
            <a:avLst/>
          </a:prstGeom>
          <a:noFill/>
          <a:ln w="9525">
            <a:noFill/>
            <a:miter lim="800000"/>
            <a:headEnd/>
            <a:tailEnd/>
          </a:ln>
        </p:spPr>
        <p:txBody>
          <a:bodyPr anchor="ctr"/>
          <a:lstStyle/>
          <a:p>
            <a:pPr algn="ctr"/>
            <a:r>
              <a:rPr lang="en-US" sz="1600" dirty="0" err="1">
                <a:latin typeface="Rockwell"/>
                <a:ea typeface="Rockwell"/>
                <a:cs typeface="Rockwell"/>
              </a:rPr>
              <a:t>vp</a:t>
            </a:r>
            <a:endParaRPr lang="en-US" sz="1600" dirty="0">
              <a:latin typeface="Rockwell"/>
              <a:ea typeface="Rockwell"/>
              <a:cs typeface="Rockwell"/>
            </a:endParaRPr>
          </a:p>
        </p:txBody>
      </p:sp>
      <p:sp>
        <p:nvSpPr>
          <p:cNvPr id="135" name="TextBox 134"/>
          <p:cNvSpPr txBox="1">
            <a:spLocks noChangeArrowheads="1"/>
          </p:cNvSpPr>
          <p:nvPr/>
        </p:nvSpPr>
        <p:spPr bwMode="auto">
          <a:xfrm>
            <a:off x="4478338" y="2782888"/>
            <a:ext cx="494164" cy="381000"/>
          </a:xfrm>
          <a:prstGeom prst="rect">
            <a:avLst/>
          </a:prstGeom>
          <a:noFill/>
          <a:ln w="9525">
            <a:noFill/>
            <a:miter lim="800000"/>
            <a:headEnd/>
            <a:tailEnd/>
          </a:ln>
        </p:spPr>
        <p:txBody>
          <a:bodyPr anchor="ctr"/>
          <a:lstStyle/>
          <a:p>
            <a:pPr algn="ctr"/>
            <a:r>
              <a:rPr lang="en-US" sz="1600" dirty="0" err="1">
                <a:latin typeface="Rockwell"/>
                <a:ea typeface="Rockwell"/>
                <a:cs typeface="Rockwell"/>
              </a:rPr>
              <a:t>pp</a:t>
            </a:r>
            <a:endParaRPr lang="en-US" sz="1600" dirty="0">
              <a:latin typeface="Rockwell"/>
              <a:ea typeface="Rockwell"/>
              <a:cs typeface="Rockwell"/>
            </a:endParaRPr>
          </a:p>
        </p:txBody>
      </p:sp>
      <p:pic>
        <p:nvPicPr>
          <p:cNvPr id="33808" name="Picture 71" descr="latex-image-1.pdf"/>
          <p:cNvPicPr>
            <a:picLocks noChangeAspect="1"/>
          </p:cNvPicPr>
          <p:nvPr/>
        </p:nvPicPr>
        <p:blipFill>
          <a:blip r:embed="rId2"/>
          <a:srcRect/>
          <a:stretch>
            <a:fillRect/>
          </a:stretch>
        </p:blipFill>
        <p:spPr bwMode="auto">
          <a:xfrm>
            <a:off x="1409700" y="2938463"/>
            <a:ext cx="2730500" cy="469900"/>
          </a:xfrm>
          <a:prstGeom prst="rect">
            <a:avLst/>
          </a:prstGeom>
          <a:noFill/>
          <a:ln w="9525">
            <a:noFill/>
            <a:miter lim="800000"/>
            <a:headEnd/>
            <a:tailEnd/>
          </a:ln>
        </p:spPr>
      </p:pic>
    </p:spTree>
    <p:extLst>
      <p:ext uri="{BB962C8B-B14F-4D97-AF65-F5344CB8AC3E}">
        <p14:creationId xmlns:p14="http://schemas.microsoft.com/office/powerpoint/2010/main" val="141269871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124"/>
                                        </p:tgtEl>
                                        <p:attrNameLst>
                                          <p:attrName>style.visibility</p:attrName>
                                        </p:attrNameLst>
                                      </p:cBhvr>
                                      <p:to>
                                        <p:strVal val="visible"/>
                                      </p:to>
                                    </p:set>
                                    <p:animEffect transition="in" filter="fade">
                                      <p:cBhvr>
                                        <p:cTn id="7" dur="500"/>
                                        <p:tgtEl>
                                          <p:spTgt spid="12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6"/>
                                        </p:tgtEl>
                                        <p:attrNameLst>
                                          <p:attrName>style.visibility</p:attrName>
                                        </p:attrNameLst>
                                      </p:cBhvr>
                                      <p:to>
                                        <p:strVal val="visible"/>
                                      </p:to>
                                    </p:set>
                                    <p:animEffect transition="in" filter="fade">
                                      <p:cBhvr>
                                        <p:cTn id="10" dur="500"/>
                                        <p:tgtEl>
                                          <p:spTgt spid="66"/>
                                        </p:tgtEl>
                                      </p:cBhvr>
                                    </p:animEffect>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125"/>
                                        </p:tgtEl>
                                        <p:attrNameLst>
                                          <p:attrName>style.visibility</p:attrName>
                                        </p:attrNameLst>
                                      </p:cBhvr>
                                      <p:to>
                                        <p:strVal val="visible"/>
                                      </p:to>
                                    </p:set>
                                    <p:animEffect transition="in" filter="fade">
                                      <p:cBhvr>
                                        <p:cTn id="15" dur="500"/>
                                        <p:tgtEl>
                                          <p:spTgt spid="125"/>
                                        </p:tgtEl>
                                      </p:cBhvr>
                                    </p:animEffect>
                                  </p:childTnLst>
                                </p:cTn>
                              </p:par>
                              <p:par>
                                <p:cTn id="16" presetID="10" presetClass="entr" presetSubtype="0" fill="hold" nodeType="withEffect">
                                  <p:stCondLst>
                                    <p:cond delay="0"/>
                                  </p:stCondLst>
                                  <p:childTnLst>
                                    <p:set>
                                      <p:cBhvr>
                                        <p:cTn id="17" dur="1" fill="hold">
                                          <p:stCondLst>
                                            <p:cond delay="0"/>
                                          </p:stCondLst>
                                        </p:cTn>
                                        <p:tgtEl>
                                          <p:spTgt spid="123"/>
                                        </p:tgtEl>
                                        <p:attrNameLst>
                                          <p:attrName>style.visibility</p:attrName>
                                        </p:attrNameLst>
                                      </p:cBhvr>
                                      <p:to>
                                        <p:strVal val="visible"/>
                                      </p:to>
                                    </p:set>
                                    <p:animEffect transition="in" filter="fade">
                                      <p:cBhvr>
                                        <p:cTn id="18" dur="500"/>
                                        <p:tgtEl>
                                          <p:spTgt spid="123"/>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fade">
                                      <p:cBhvr>
                                        <p:cTn id="23" dur="500"/>
                                        <p:tgtEl>
                                          <p:spTgt spid="5"/>
                                        </p:tgtEl>
                                      </p:cBhvr>
                                    </p:animEffect>
                                  </p:childTnLst>
                                </p:cTn>
                              </p:par>
                            </p:childTnLst>
                          </p:cTn>
                        </p:par>
                      </p:childTnLst>
                    </p:cTn>
                  </p:par>
                  <p:par>
                    <p:cTn id="24" fill="hold">
                      <p:stCondLst>
                        <p:cond delay="indefinite"/>
                      </p:stCondLst>
                      <p:childTnLst>
                        <p:par>
                          <p:cTn id="25" fill="hold">
                            <p:stCondLst>
                              <p:cond delay="0"/>
                            </p:stCondLst>
                            <p:childTnLst>
                              <p:par>
                                <p:cTn id="26" presetID="10" presetClass="entr" presetSubtype="0" fill="hold" nodeType="clickEffect">
                                  <p:stCondLst>
                                    <p:cond delay="0"/>
                                  </p:stCondLst>
                                  <p:childTnLst>
                                    <p:set>
                                      <p:cBhvr>
                                        <p:cTn id="27" dur="1" fill="hold">
                                          <p:stCondLst>
                                            <p:cond delay="0"/>
                                          </p:stCondLst>
                                        </p:cTn>
                                        <p:tgtEl>
                                          <p:spTgt spid="133"/>
                                        </p:tgtEl>
                                        <p:attrNameLst>
                                          <p:attrName>style.visibility</p:attrName>
                                        </p:attrNameLst>
                                      </p:cBhvr>
                                      <p:to>
                                        <p:strVal val="visible"/>
                                      </p:to>
                                    </p:set>
                                    <p:animEffect transition="in" filter="fade">
                                      <p:cBhvr>
                                        <p:cTn id="28" dur="500"/>
                                        <p:tgtEl>
                                          <p:spTgt spid="133"/>
                                        </p:tgtEl>
                                      </p:cBhvr>
                                    </p:animEffect>
                                  </p:childTnLst>
                                </p:cTn>
                              </p:par>
                              <p:par>
                                <p:cTn id="29" presetID="10" presetClass="entr" presetSubtype="0" fill="hold" nodeType="withEffect">
                                  <p:stCondLst>
                                    <p:cond delay="0"/>
                                  </p:stCondLst>
                                  <p:childTnLst>
                                    <p:set>
                                      <p:cBhvr>
                                        <p:cTn id="30" dur="1" fill="hold">
                                          <p:stCondLst>
                                            <p:cond delay="0"/>
                                          </p:stCondLst>
                                        </p:cTn>
                                        <p:tgtEl>
                                          <p:spTgt spid="132"/>
                                        </p:tgtEl>
                                        <p:attrNameLst>
                                          <p:attrName>style.visibility</p:attrName>
                                        </p:attrNameLst>
                                      </p:cBhvr>
                                      <p:to>
                                        <p:strVal val="visible"/>
                                      </p:to>
                                    </p:set>
                                    <p:animEffect transition="in" filter="fade">
                                      <p:cBhvr>
                                        <p:cTn id="31" dur="500"/>
                                        <p:tgtEl>
                                          <p:spTgt spid="132"/>
                                        </p:tgtEl>
                                      </p:cBhvr>
                                    </p:animEffect>
                                  </p:childTnLst>
                                </p:cTn>
                              </p:par>
                              <p:par>
                                <p:cTn id="32" presetID="10" presetClass="entr" presetSubtype="0" fill="hold" nodeType="withEffect">
                                  <p:stCondLst>
                                    <p:cond delay="0"/>
                                  </p:stCondLst>
                                  <p:childTnLst>
                                    <p:set>
                                      <p:cBhvr>
                                        <p:cTn id="33" dur="1" fill="hold">
                                          <p:stCondLst>
                                            <p:cond delay="0"/>
                                          </p:stCondLst>
                                        </p:cTn>
                                        <p:tgtEl>
                                          <p:spTgt spid="129"/>
                                        </p:tgtEl>
                                        <p:attrNameLst>
                                          <p:attrName>style.visibility</p:attrName>
                                        </p:attrNameLst>
                                      </p:cBhvr>
                                      <p:to>
                                        <p:strVal val="visible"/>
                                      </p:to>
                                    </p:set>
                                    <p:animEffect transition="in" filter="fade">
                                      <p:cBhvr>
                                        <p:cTn id="34" dur="500"/>
                                        <p:tgtEl>
                                          <p:spTgt spid="12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34"/>
                                        </p:tgtEl>
                                        <p:attrNameLst>
                                          <p:attrName>style.visibility</p:attrName>
                                        </p:attrNameLst>
                                      </p:cBhvr>
                                      <p:to>
                                        <p:strVal val="visible"/>
                                      </p:to>
                                    </p:set>
                                    <p:animEffect transition="in" filter="fade">
                                      <p:cBhvr>
                                        <p:cTn id="37" dur="500"/>
                                        <p:tgtEl>
                                          <p:spTgt spid="13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35"/>
                                        </p:tgtEl>
                                        <p:attrNameLst>
                                          <p:attrName>style.visibility</p:attrName>
                                        </p:attrNameLst>
                                      </p:cBhvr>
                                      <p:to>
                                        <p:strVal val="visible"/>
                                      </p:to>
                                    </p:set>
                                    <p:animEffect transition="in" filter="fade">
                                      <p:cBhvr>
                                        <p:cTn id="40" dur="500"/>
                                        <p:tgtEl>
                                          <p:spTgt spid="13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
                                        </p:tgtEl>
                                        <p:attrNameLst>
                                          <p:attrName>style.visibility</p:attrName>
                                        </p:attrNameLst>
                                      </p:cBhvr>
                                      <p:to>
                                        <p:strVal val="visible"/>
                                      </p:to>
                                    </p:set>
                                    <p:animEffect transition="in" filter="fade">
                                      <p:cBhvr>
                                        <p:cTn id="43"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6" grpId="0" animBg="1"/>
      <p:bldP spid="3" grpId="0"/>
      <p:bldP spid="134" grpId="0"/>
      <p:bldP spid="135" grpId="0"/>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p:txBody>
          <a:bodyPr rtlCol="0">
            <a:normAutofit fontScale="90000"/>
          </a:bodyPr>
          <a:lstStyle/>
          <a:p>
            <a:pPr eaLnBrk="1" fontAlgn="auto" hangingPunct="1">
              <a:spcAft>
                <a:spcPts val="0"/>
              </a:spcAft>
              <a:defRPr/>
            </a:pPr>
            <a:r>
              <a:rPr lang="en-US" dirty="0" smtClean="0"/>
              <a:t>Inference</a:t>
            </a:r>
            <a:endParaRPr lang="en-US" dirty="0"/>
          </a:p>
        </p:txBody>
      </p:sp>
      <p:sp>
        <p:nvSpPr>
          <p:cNvPr id="3" name="Content Placeholder 2"/>
          <p:cNvSpPr>
            <a:spLocks noGrp="1"/>
          </p:cNvSpPr>
          <p:nvPr>
            <p:ph idx="4294967295"/>
          </p:nvPr>
        </p:nvSpPr>
        <p:spPr>
          <a:xfrm>
            <a:off x="457200" y="1211263"/>
            <a:ext cx="8686800" cy="5045075"/>
          </a:xfrm>
        </p:spPr>
        <p:txBody>
          <a:bodyPr>
            <a:normAutofit lnSpcReduction="10000"/>
          </a:bodyPr>
          <a:lstStyle/>
          <a:p>
            <a:pPr marL="0" indent="0" eaLnBrk="1" hangingPunct="1">
              <a:buFont typeface="Arial" charset="0"/>
              <a:buNone/>
            </a:pPr>
            <a:r>
              <a:rPr lang="en-US" smtClean="0"/>
              <a:t>Given a factor graph, two common tasks …</a:t>
            </a:r>
          </a:p>
          <a:p>
            <a:pPr lvl="1" eaLnBrk="1" hangingPunct="1"/>
            <a:r>
              <a:rPr lang="en-US" smtClean="0">
                <a:solidFill>
                  <a:srgbClr val="C32D2E"/>
                </a:solidFill>
              </a:rPr>
              <a:t>Compute the most likely joint assignment</a:t>
            </a:r>
            <a:r>
              <a:rPr lang="en-US" smtClean="0"/>
              <a:t>,</a:t>
            </a:r>
            <a:br>
              <a:rPr lang="en-US" smtClean="0"/>
            </a:br>
            <a:r>
              <a:rPr lang="en-US" smtClean="0"/>
              <a:t> </a:t>
            </a:r>
            <a:r>
              <a:rPr lang="en-US" b="1" i="1" smtClean="0">
                <a:latin typeface="Times New Roman" pitchFamily="18" charset="0"/>
                <a:cs typeface="Times New Roman" pitchFamily="18" charset="0"/>
              </a:rPr>
              <a:t>x</a:t>
            </a:r>
            <a:r>
              <a:rPr lang="en-US" b="1" i="1" baseline="30000" smtClean="0">
                <a:latin typeface="Times New Roman" pitchFamily="18" charset="0"/>
                <a:cs typeface="Times New Roman" pitchFamily="18" charset="0"/>
              </a:rPr>
              <a:t>*</a:t>
            </a:r>
            <a:r>
              <a:rPr lang="en-US" i="1" smtClean="0">
                <a:latin typeface="Times New Roman" pitchFamily="18" charset="0"/>
                <a:cs typeface="Times New Roman" pitchFamily="18" charset="0"/>
              </a:rPr>
              <a:t> = </a:t>
            </a:r>
            <a:r>
              <a:rPr lang="en-US" smtClean="0">
                <a:latin typeface="Times New Roman" pitchFamily="18" charset="0"/>
                <a:cs typeface="Times New Roman" pitchFamily="18" charset="0"/>
              </a:rPr>
              <a:t>argmax</a:t>
            </a:r>
            <a:r>
              <a:rPr lang="en-US" b="1" i="1" baseline="-25000" smtClean="0">
                <a:latin typeface="Times New Roman" pitchFamily="18" charset="0"/>
                <a:cs typeface="Times New Roman" pitchFamily="18" charset="0"/>
              </a:rPr>
              <a:t>x</a:t>
            </a:r>
            <a:r>
              <a:rPr lang="en-US" b="1" i="1" smtClean="0">
                <a:latin typeface="Times New Roman" pitchFamily="18" charset="0"/>
                <a:cs typeface="Times New Roman" pitchFamily="18" charset="0"/>
              </a:rPr>
              <a:t> </a:t>
            </a:r>
            <a:r>
              <a:rPr lang="en-US" i="1" smtClean="0">
                <a:latin typeface="Times New Roman" pitchFamily="18" charset="0"/>
                <a:cs typeface="Times New Roman" pitchFamily="18" charset="0"/>
              </a:rPr>
              <a:t>p(</a:t>
            </a:r>
            <a:r>
              <a:rPr lang="en-US" b="1" i="1" smtClean="0">
                <a:latin typeface="Times New Roman" pitchFamily="18" charset="0"/>
                <a:cs typeface="Times New Roman" pitchFamily="18" charset="0"/>
              </a:rPr>
              <a:t>X=x</a:t>
            </a:r>
            <a:r>
              <a:rPr lang="en-US" i="1" smtClean="0">
                <a:latin typeface="Times New Roman" pitchFamily="18" charset="0"/>
                <a:cs typeface="Times New Roman" pitchFamily="18" charset="0"/>
              </a:rPr>
              <a:t>)</a:t>
            </a:r>
          </a:p>
          <a:p>
            <a:pPr lvl="1" eaLnBrk="1" hangingPunct="1"/>
            <a:r>
              <a:rPr lang="en-US" smtClean="0">
                <a:solidFill>
                  <a:schemeClr val="accent1"/>
                </a:solidFill>
              </a:rPr>
              <a:t>Compute the marginal distribution of variable </a:t>
            </a:r>
            <a:r>
              <a:rPr lang="en-US" i="1" smtClean="0">
                <a:solidFill>
                  <a:schemeClr val="accent1"/>
                </a:solidFill>
                <a:latin typeface="Times New Roman" pitchFamily="18" charset="0"/>
              </a:rPr>
              <a:t>X</a:t>
            </a:r>
            <a:r>
              <a:rPr lang="en-US" i="1" baseline="-25000" smtClean="0">
                <a:solidFill>
                  <a:schemeClr val="accent1"/>
                </a:solidFill>
                <a:latin typeface="Times New Roman" pitchFamily="18" charset="0"/>
              </a:rPr>
              <a:t>i</a:t>
            </a:r>
            <a:r>
              <a:rPr lang="en-US" smtClean="0">
                <a:solidFill>
                  <a:schemeClr val="accent1"/>
                </a:solidFill>
              </a:rPr>
              <a:t>:</a:t>
            </a:r>
            <a:r>
              <a:rPr lang="en-US" smtClean="0"/>
              <a:t/>
            </a:r>
            <a:br>
              <a:rPr lang="en-US" smtClean="0"/>
            </a:br>
            <a:r>
              <a:rPr lang="en-US" i="1" smtClean="0">
                <a:latin typeface="Times New Roman" pitchFamily="18" charset="0"/>
                <a:cs typeface="Times New Roman" pitchFamily="18" charset="0"/>
              </a:rPr>
              <a:t>p(X</a:t>
            </a:r>
            <a:r>
              <a:rPr lang="en-US" i="1" baseline="-25000" smtClean="0">
                <a:latin typeface="Times New Roman" pitchFamily="18" charset="0"/>
                <a:cs typeface="Times New Roman" pitchFamily="18" charset="0"/>
              </a:rPr>
              <a:t>i</a:t>
            </a:r>
            <a:r>
              <a:rPr lang="en-US" i="1" smtClean="0">
                <a:latin typeface="Times New Roman" pitchFamily="18" charset="0"/>
                <a:cs typeface="Times New Roman" pitchFamily="18" charset="0"/>
              </a:rPr>
              <a:t>=x</a:t>
            </a:r>
            <a:r>
              <a:rPr lang="en-US" i="1" baseline="-25000" smtClean="0">
                <a:latin typeface="Times New Roman" pitchFamily="18" charset="0"/>
                <a:cs typeface="Times New Roman" pitchFamily="18" charset="0"/>
              </a:rPr>
              <a:t>i</a:t>
            </a:r>
            <a:r>
              <a:rPr lang="en-US" i="1" smtClean="0">
                <a:latin typeface="Times New Roman" pitchFamily="18" charset="0"/>
                <a:cs typeface="Times New Roman" pitchFamily="18" charset="0"/>
              </a:rPr>
              <a:t>) </a:t>
            </a:r>
            <a:r>
              <a:rPr lang="en-US" smtClean="0">
                <a:latin typeface="Times New Roman" pitchFamily="18" charset="0"/>
                <a:cs typeface="Times New Roman" pitchFamily="18" charset="0"/>
              </a:rPr>
              <a:t>for each value </a:t>
            </a:r>
            <a:r>
              <a:rPr lang="en-US" i="1" smtClean="0">
                <a:latin typeface="Times New Roman" pitchFamily="18" charset="0"/>
                <a:cs typeface="Times New Roman" pitchFamily="18" charset="0"/>
              </a:rPr>
              <a:t>x</a:t>
            </a:r>
            <a:r>
              <a:rPr lang="en-US" i="1" baseline="-25000" smtClean="0">
                <a:latin typeface="Times New Roman" pitchFamily="18" charset="0"/>
                <a:cs typeface="Times New Roman" pitchFamily="18" charset="0"/>
              </a:rPr>
              <a:t>i</a:t>
            </a:r>
          </a:p>
          <a:p>
            <a:pPr lvl="1" eaLnBrk="1" hangingPunct="1">
              <a:buFont typeface="Arial" charset="0"/>
              <a:buNone/>
            </a:pPr>
            <a:r>
              <a:rPr lang="en-US" smtClean="0">
                <a:solidFill>
                  <a:schemeClr val="accent1"/>
                </a:solidFill>
              </a:rPr>
              <a:t>	</a:t>
            </a:r>
            <a:endParaRPr lang="en-US" sz="2400" smtClean="0">
              <a:solidFill>
                <a:schemeClr val="accent1"/>
              </a:solidFill>
            </a:endParaRPr>
          </a:p>
          <a:p>
            <a:pPr marL="0" indent="0" eaLnBrk="1" hangingPunct="1">
              <a:buFont typeface="Arial" charset="0"/>
              <a:buNone/>
            </a:pPr>
            <a:r>
              <a:rPr lang="en-US" smtClean="0">
                <a:solidFill>
                  <a:schemeClr val="accent1"/>
                </a:solidFill>
              </a:rPr>
              <a:t>B</a:t>
            </a:r>
            <a:r>
              <a:rPr lang="en-US" smtClean="0">
                <a:solidFill>
                  <a:srgbClr val="C32D2E"/>
                </a:solidFill>
              </a:rPr>
              <a:t>o</a:t>
            </a:r>
            <a:r>
              <a:rPr lang="en-US" smtClean="0">
                <a:solidFill>
                  <a:schemeClr val="accent1"/>
                </a:solidFill>
              </a:rPr>
              <a:t>t</a:t>
            </a:r>
            <a:r>
              <a:rPr lang="en-US" smtClean="0">
                <a:solidFill>
                  <a:srgbClr val="C32D2E"/>
                </a:solidFill>
              </a:rPr>
              <a:t>h</a:t>
            </a:r>
            <a:r>
              <a:rPr lang="en-US" smtClean="0"/>
              <a:t> consider </a:t>
            </a:r>
            <a:r>
              <a:rPr lang="en-US" i="1" smtClean="0"/>
              <a:t>all </a:t>
            </a:r>
            <a:r>
              <a:rPr lang="en-US" smtClean="0"/>
              <a:t>joint assignments.</a:t>
            </a:r>
          </a:p>
          <a:p>
            <a:pPr marL="0" indent="0" eaLnBrk="1" hangingPunct="1">
              <a:buFont typeface="Arial" charset="0"/>
              <a:buNone/>
            </a:pPr>
            <a:r>
              <a:rPr lang="en-US" smtClean="0">
                <a:solidFill>
                  <a:schemeClr val="accent1"/>
                </a:solidFill>
              </a:rPr>
              <a:t>B</a:t>
            </a:r>
            <a:r>
              <a:rPr lang="en-US" smtClean="0">
                <a:solidFill>
                  <a:srgbClr val="C32D2E"/>
                </a:solidFill>
              </a:rPr>
              <a:t>o</a:t>
            </a:r>
            <a:r>
              <a:rPr lang="en-US" smtClean="0">
                <a:solidFill>
                  <a:schemeClr val="accent1"/>
                </a:solidFill>
              </a:rPr>
              <a:t>t</a:t>
            </a:r>
            <a:r>
              <a:rPr lang="en-US" smtClean="0">
                <a:solidFill>
                  <a:srgbClr val="C32D2E"/>
                </a:solidFill>
              </a:rPr>
              <a:t>h </a:t>
            </a:r>
            <a:r>
              <a:rPr lang="en-US" smtClean="0"/>
              <a:t>are NP-Hard in general.</a:t>
            </a:r>
          </a:p>
          <a:p>
            <a:pPr marL="0" indent="0" eaLnBrk="1" hangingPunct="1">
              <a:buFont typeface="Arial" charset="0"/>
              <a:buNone/>
            </a:pPr>
            <a:endParaRPr lang="en-US" smtClean="0"/>
          </a:p>
          <a:p>
            <a:pPr marL="0" indent="0" eaLnBrk="1" hangingPunct="1">
              <a:buFont typeface="Arial" charset="0"/>
              <a:buNone/>
            </a:pPr>
            <a:r>
              <a:rPr lang="en-US" smtClean="0"/>
              <a:t>So, we turn to </a:t>
            </a:r>
            <a:r>
              <a:rPr lang="en-US" b="1" smtClean="0">
                <a:solidFill>
                  <a:srgbClr val="84AA33"/>
                </a:solidFill>
              </a:rPr>
              <a:t>approximations</a:t>
            </a:r>
            <a:r>
              <a:rPr lang="en-US" smtClean="0"/>
              <a:t>.</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ACB1051A-4953-448A-A31C-50AB87F8F077}" type="slidenum">
              <a:rPr lang="en-US" sz="1200">
                <a:solidFill>
                  <a:schemeClr val="tx1">
                    <a:tint val="75000"/>
                  </a:schemeClr>
                </a:solidFill>
                <a:latin typeface="+mn-lt"/>
                <a:cs typeface="+mn-cs"/>
              </a:rPr>
              <a:pPr algn="r" fontAlgn="auto">
                <a:spcBef>
                  <a:spcPts val="0"/>
                </a:spcBef>
                <a:spcAft>
                  <a:spcPts val="0"/>
                </a:spcAft>
                <a:defRPr/>
              </a:pPr>
              <a:t>51</a:t>
            </a:fld>
            <a:endParaRPr lang="en-US" sz="1200" dirty="0">
              <a:solidFill>
                <a:schemeClr val="tx1">
                  <a:tint val="75000"/>
                </a:schemeClr>
              </a:solidFill>
              <a:latin typeface="+mn-lt"/>
              <a:cs typeface="+mn-cs"/>
            </a:endParaRPr>
          </a:p>
        </p:txBody>
      </p:sp>
      <p:grpSp>
        <p:nvGrpSpPr>
          <p:cNvPr id="100357" name="Group 5"/>
          <p:cNvGrpSpPr>
            <a:grpSpLocks/>
          </p:cNvGrpSpPr>
          <p:nvPr/>
        </p:nvGrpSpPr>
        <p:grpSpPr bwMode="auto">
          <a:xfrm>
            <a:off x="6553200" y="4508500"/>
            <a:ext cx="2590800" cy="1943100"/>
            <a:chOff x="4128" y="2840"/>
            <a:chExt cx="1632" cy="1224"/>
          </a:xfrm>
        </p:grpSpPr>
        <p:sp>
          <p:nvSpPr>
            <p:cNvPr id="34822" name="Text Box 6"/>
            <p:cNvSpPr txBox="1">
              <a:spLocks noChangeArrowheads="1"/>
            </p:cNvSpPr>
            <p:nvPr/>
          </p:nvSpPr>
          <p:spPr bwMode="auto">
            <a:xfrm>
              <a:off x="4128" y="3062"/>
              <a:ext cx="1632" cy="1002"/>
            </a:xfrm>
            <a:prstGeom prst="rect">
              <a:avLst/>
            </a:prstGeom>
            <a:noFill/>
            <a:ln w="38100">
              <a:solidFill>
                <a:srgbClr val="3891A7"/>
              </a:solidFill>
              <a:miter lim="800000"/>
              <a:headEnd/>
              <a:tailEnd/>
            </a:ln>
          </p:spPr>
          <p:txBody>
            <a:bodyPr>
              <a:spAutoFit/>
            </a:bodyPr>
            <a:lstStyle/>
            <a:p>
              <a:pPr defTabSz="914400">
                <a:spcBef>
                  <a:spcPct val="50000"/>
                </a:spcBef>
              </a:pPr>
              <a:r>
                <a:rPr lang="en-US" sz="2400" i="1">
                  <a:solidFill>
                    <a:schemeClr val="accent1"/>
                  </a:solidFill>
                  <a:latin typeface="Times New Roman" pitchFamily="18" charset="0"/>
                </a:rPr>
                <a:t>p(X</a:t>
              </a:r>
              <a:r>
                <a:rPr lang="en-US" sz="2400" i="1" baseline="-25000">
                  <a:solidFill>
                    <a:schemeClr val="accent1"/>
                  </a:solidFill>
                  <a:latin typeface="Times New Roman" pitchFamily="18" charset="0"/>
                </a:rPr>
                <a:t>i</a:t>
              </a:r>
              <a:r>
                <a:rPr lang="en-US" sz="2400" i="1">
                  <a:solidFill>
                    <a:schemeClr val="accent1"/>
                  </a:solidFill>
                  <a:latin typeface="Times New Roman" pitchFamily="18" charset="0"/>
                </a:rPr>
                <a:t>=x</a:t>
              </a:r>
              <a:r>
                <a:rPr lang="en-US" sz="2400" i="1" baseline="-25000">
                  <a:solidFill>
                    <a:schemeClr val="accent1"/>
                  </a:solidFill>
                  <a:latin typeface="Times New Roman" pitchFamily="18" charset="0"/>
                </a:rPr>
                <a:t>i</a:t>
              </a:r>
              <a:r>
                <a:rPr lang="en-US" sz="2400" i="1">
                  <a:solidFill>
                    <a:schemeClr val="accent1"/>
                  </a:solidFill>
                  <a:latin typeface="Times New Roman" pitchFamily="18" charset="0"/>
                </a:rPr>
                <a:t>)</a:t>
              </a:r>
              <a:r>
                <a:rPr lang="en-US" sz="2400">
                  <a:solidFill>
                    <a:schemeClr val="accent1"/>
                  </a:solidFill>
                </a:rPr>
                <a:t> = sum of </a:t>
              </a:r>
              <a:r>
                <a:rPr lang="en-US" sz="2400" i="1">
                  <a:solidFill>
                    <a:schemeClr val="accent1"/>
                  </a:solidFill>
                  <a:latin typeface="Times New Roman" pitchFamily="18" charset="0"/>
                </a:rPr>
                <a:t>p(</a:t>
              </a:r>
              <a:r>
                <a:rPr lang="en-US" sz="2400" b="1" i="1">
                  <a:solidFill>
                    <a:schemeClr val="accent1"/>
                  </a:solidFill>
                  <a:latin typeface="Times New Roman" pitchFamily="18" charset="0"/>
                </a:rPr>
                <a:t>X</a:t>
              </a:r>
              <a:r>
                <a:rPr lang="en-US" sz="2400" i="1">
                  <a:solidFill>
                    <a:schemeClr val="accent1"/>
                  </a:solidFill>
                  <a:latin typeface="Times New Roman" pitchFamily="18" charset="0"/>
                </a:rPr>
                <a:t>=</a:t>
              </a:r>
              <a:r>
                <a:rPr lang="en-US" sz="2400" b="1" i="1">
                  <a:solidFill>
                    <a:schemeClr val="accent1"/>
                  </a:solidFill>
                  <a:latin typeface="Times New Roman" pitchFamily="18" charset="0"/>
                </a:rPr>
                <a:t>x</a:t>
              </a:r>
              <a:r>
                <a:rPr lang="en-US" sz="2400" i="1">
                  <a:solidFill>
                    <a:schemeClr val="accent1"/>
                  </a:solidFill>
                  <a:latin typeface="Times New Roman" pitchFamily="18" charset="0"/>
                </a:rPr>
                <a:t>)</a:t>
              </a:r>
              <a:r>
                <a:rPr lang="en-US" sz="2400">
                  <a:solidFill>
                    <a:schemeClr val="accent1"/>
                  </a:solidFill>
                </a:rPr>
                <a:t> over joint assignments with </a:t>
              </a:r>
              <a:r>
                <a:rPr lang="en-US" sz="2400" i="1">
                  <a:solidFill>
                    <a:schemeClr val="accent1"/>
                  </a:solidFill>
                  <a:latin typeface="Times New Roman" pitchFamily="18" charset="0"/>
                </a:rPr>
                <a:t>X</a:t>
              </a:r>
              <a:r>
                <a:rPr lang="en-US" sz="2400" i="1" baseline="-25000">
                  <a:solidFill>
                    <a:schemeClr val="accent1"/>
                  </a:solidFill>
                  <a:latin typeface="Times New Roman" pitchFamily="18" charset="0"/>
                </a:rPr>
                <a:t>i</a:t>
              </a:r>
              <a:r>
                <a:rPr lang="en-US" sz="2400" i="1">
                  <a:solidFill>
                    <a:schemeClr val="accent1"/>
                  </a:solidFill>
                  <a:latin typeface="Times New Roman" pitchFamily="18" charset="0"/>
                </a:rPr>
                <a:t>=x</a:t>
              </a:r>
              <a:r>
                <a:rPr lang="en-US" sz="2400" i="1" baseline="-25000">
                  <a:solidFill>
                    <a:schemeClr val="accent1"/>
                  </a:solidFill>
                  <a:latin typeface="Times New Roman" pitchFamily="18" charset="0"/>
                </a:rPr>
                <a:t>i</a:t>
              </a:r>
            </a:p>
          </p:txBody>
        </p:sp>
        <p:sp>
          <p:nvSpPr>
            <p:cNvPr id="34823" name="Line 7"/>
            <p:cNvSpPr>
              <a:spLocks noChangeShapeType="1"/>
            </p:cNvSpPr>
            <p:nvPr/>
          </p:nvSpPr>
          <p:spPr bwMode="auto">
            <a:xfrm>
              <a:off x="4128" y="2840"/>
              <a:ext cx="288" cy="222"/>
            </a:xfrm>
            <a:prstGeom prst="line">
              <a:avLst/>
            </a:prstGeom>
            <a:noFill/>
            <a:ln w="38100">
              <a:solidFill>
                <a:srgbClr val="3891A7"/>
              </a:solidFill>
              <a:round/>
              <a:headEnd/>
              <a:tailEnd/>
            </a:ln>
          </p:spPr>
          <p:txBody>
            <a:bodyPr/>
            <a:lstStyle/>
            <a:p>
              <a:endParaRPr lang="en-US"/>
            </a:p>
          </p:txBody>
        </p:sp>
      </p:grpSp>
      <p:sp>
        <p:nvSpPr>
          <p:cNvPr id="100360" name="AutoShape 8"/>
          <p:cNvSpPr>
            <a:spLocks noChangeArrowheads="1"/>
          </p:cNvSpPr>
          <p:nvPr/>
        </p:nvSpPr>
        <p:spPr bwMode="auto">
          <a:xfrm>
            <a:off x="474663" y="2782888"/>
            <a:ext cx="442912" cy="420687"/>
          </a:xfrm>
          <a:prstGeom prst="star5">
            <a:avLst/>
          </a:prstGeom>
          <a:solidFill>
            <a:srgbClr val="FFFF00"/>
          </a:solidFill>
          <a:ln w="9525">
            <a:solidFill>
              <a:schemeClr val="tx1"/>
            </a:solidFill>
            <a:miter lim="800000"/>
            <a:headEnd/>
            <a:tailEnd/>
          </a:ln>
          <a:effectLst/>
        </p:spPr>
        <p:txBody>
          <a:bodyPr wrap="none" anchor="ctr"/>
          <a:lstStyle/>
          <a:p>
            <a:pPr>
              <a:defRPr/>
            </a:pPr>
            <a:endParaRPr lang="en-US"/>
          </a:p>
        </p:txBody>
      </p:sp>
    </p:spTree>
    <p:extLst>
      <p:ext uri="{BB962C8B-B14F-4D97-AF65-F5344CB8AC3E}">
        <p14:creationId xmlns:p14="http://schemas.microsoft.com/office/powerpoint/2010/main" val="401605861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35" presetClass="entr" presetSubtype="0" fill="hold" nodeType="clickEffect">
                                  <p:stCondLst>
                                    <p:cond delay="0"/>
                                  </p:stCondLst>
                                  <p:childTnLst>
                                    <p:set>
                                      <p:cBhvr>
                                        <p:cTn id="6" dur="1" fill="hold">
                                          <p:stCondLst>
                                            <p:cond delay="0"/>
                                          </p:stCondLst>
                                        </p:cTn>
                                        <p:tgtEl>
                                          <p:spTgt spid="100360"/>
                                        </p:tgtEl>
                                        <p:attrNameLst>
                                          <p:attrName>style.visibility</p:attrName>
                                        </p:attrNameLst>
                                      </p:cBhvr>
                                      <p:to>
                                        <p:strVal val="visible"/>
                                      </p:to>
                                    </p:set>
                                    <p:animEffect transition="in" filter="fade">
                                      <p:cBhvr>
                                        <p:cTn id="7" dur="2000"/>
                                        <p:tgtEl>
                                          <p:spTgt spid="100360"/>
                                        </p:tgtEl>
                                      </p:cBhvr>
                                    </p:animEffect>
                                    <p:anim calcmode="lin" valueType="num">
                                      <p:cBhvr>
                                        <p:cTn id="8" dur="2000" fill="hold"/>
                                        <p:tgtEl>
                                          <p:spTgt spid="100360"/>
                                        </p:tgtEl>
                                        <p:attrNameLst>
                                          <p:attrName>style.rotation</p:attrName>
                                        </p:attrNameLst>
                                      </p:cBhvr>
                                      <p:tavLst>
                                        <p:tav tm="0">
                                          <p:val>
                                            <p:fltVal val="720"/>
                                          </p:val>
                                        </p:tav>
                                        <p:tav tm="100000">
                                          <p:val>
                                            <p:fltVal val="0"/>
                                          </p:val>
                                        </p:tav>
                                      </p:tavLst>
                                    </p:anim>
                                    <p:anim calcmode="lin" valueType="num">
                                      <p:cBhvr>
                                        <p:cTn id="9" dur="2000" fill="hold"/>
                                        <p:tgtEl>
                                          <p:spTgt spid="100360"/>
                                        </p:tgtEl>
                                        <p:attrNameLst>
                                          <p:attrName>ppt_h</p:attrName>
                                        </p:attrNameLst>
                                      </p:cBhvr>
                                      <p:tavLst>
                                        <p:tav tm="0">
                                          <p:val>
                                            <p:fltVal val="0"/>
                                          </p:val>
                                        </p:tav>
                                        <p:tav tm="100000">
                                          <p:val>
                                            <p:strVal val="#ppt_h"/>
                                          </p:val>
                                        </p:tav>
                                      </p:tavLst>
                                    </p:anim>
                                    <p:anim calcmode="lin" valueType="num">
                                      <p:cBhvr>
                                        <p:cTn id="10" dur="2000" fill="hold"/>
                                        <p:tgtEl>
                                          <p:spTgt spid="100360"/>
                                        </p:tgtEl>
                                        <p:attrNameLst>
                                          <p:attrName>ppt_w</p:attrName>
                                        </p:attrNameLst>
                                      </p:cBhvr>
                                      <p:tavLst>
                                        <p:tav tm="0">
                                          <p:val>
                                            <p:fltVal val="0"/>
                                          </p:val>
                                        </p:tav>
                                        <p:tav tm="100000">
                                          <p:val>
                                            <p:strVal val="#ppt_w"/>
                                          </p:val>
                                        </p:tav>
                                      </p:tavLst>
                                    </p:anim>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3">
                                            <p:txEl>
                                              <p:pRg st="4" end="4"/>
                                            </p:txEl>
                                          </p:spTgt>
                                        </p:tgtEl>
                                        <p:attrNameLst>
                                          <p:attrName>style.visibility</p:attrName>
                                        </p:attrNameLst>
                                      </p:cBhvr>
                                      <p:to>
                                        <p:strVal val="visible"/>
                                      </p:to>
                                    </p:set>
                                  </p:childTnLst>
                                </p:cTn>
                              </p:par>
                              <p:par>
                                <p:cTn id="15" presetID="1" presetClass="entr" presetSubtype="0" fill="hold" nodeType="withEffect">
                                  <p:stCondLst>
                                    <p:cond delay="0"/>
                                  </p:stCondLst>
                                  <p:childTnLst>
                                    <p:set>
                                      <p:cBhvr>
                                        <p:cTn id="16" dur="1" fill="hold">
                                          <p:stCondLst>
                                            <p:cond delay="0"/>
                                          </p:stCondLst>
                                        </p:cTn>
                                        <p:tgtEl>
                                          <p:spTgt spid="3">
                                            <p:txEl>
                                              <p:pRg st="5" end="5"/>
                                            </p:txEl>
                                          </p:spTgt>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3">
                                            <p:txEl>
                                              <p:pRg st="7" end="7"/>
                                            </p:txEl>
                                          </p:spTgt>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2" presetClass="entr" presetSubtype="6" fill="hold" nodeType="clickEffect">
                                  <p:stCondLst>
                                    <p:cond delay="0"/>
                                  </p:stCondLst>
                                  <p:childTnLst>
                                    <p:set>
                                      <p:cBhvr>
                                        <p:cTn id="22" dur="1" fill="hold">
                                          <p:stCondLst>
                                            <p:cond delay="0"/>
                                          </p:stCondLst>
                                        </p:cTn>
                                        <p:tgtEl>
                                          <p:spTgt spid="100357"/>
                                        </p:tgtEl>
                                        <p:attrNameLst>
                                          <p:attrName>style.visibility</p:attrName>
                                        </p:attrNameLst>
                                      </p:cBhvr>
                                      <p:to>
                                        <p:strVal val="visible"/>
                                      </p:to>
                                    </p:set>
                                    <p:anim calcmode="lin" valueType="num">
                                      <p:cBhvr additive="base">
                                        <p:cTn id="23" dur="500" fill="hold"/>
                                        <p:tgtEl>
                                          <p:spTgt spid="100357"/>
                                        </p:tgtEl>
                                        <p:attrNameLst>
                                          <p:attrName>ppt_x</p:attrName>
                                        </p:attrNameLst>
                                      </p:cBhvr>
                                      <p:tavLst>
                                        <p:tav tm="0">
                                          <p:val>
                                            <p:strVal val="1+#ppt_w/2"/>
                                          </p:val>
                                        </p:tav>
                                        <p:tav tm="100000">
                                          <p:val>
                                            <p:strVal val="#ppt_x"/>
                                          </p:val>
                                        </p:tav>
                                      </p:tavLst>
                                    </p:anim>
                                    <p:anim calcmode="lin" valueType="num">
                                      <p:cBhvr additive="base">
                                        <p:cTn id="24" dur="500" fill="hold"/>
                                        <p:tgtEl>
                                          <p:spTgt spid="100357"/>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6865" name="Title 1"/>
          <p:cNvSpPr>
            <a:spLocks noGrp="1"/>
          </p:cNvSpPr>
          <p:nvPr>
            <p:ph type="title"/>
          </p:nvPr>
        </p:nvSpPr>
        <p:spPr/>
        <p:txBody>
          <a:bodyPr/>
          <a:lstStyle/>
          <a:p>
            <a:pPr eaLnBrk="1" hangingPunct="1"/>
            <a:r>
              <a:rPr lang="en-US" sz="3600" smtClean="0"/>
              <a:t>Marginals by Sampling on Factor Graph</a:t>
            </a:r>
          </a:p>
        </p:txBody>
      </p:sp>
      <p:sp>
        <p:nvSpPr>
          <p:cNvPr id="4" name="Slide Number Placeholder 3"/>
          <p:cNvSpPr>
            <a:spLocks noGrp="1"/>
          </p:cNvSpPr>
          <p:nvPr>
            <p:ph type="sldNum" sz="quarter" idx="12"/>
          </p:nvPr>
        </p:nvSpPr>
        <p:spPr/>
        <p:txBody>
          <a:bodyPr/>
          <a:lstStyle/>
          <a:p>
            <a:pPr>
              <a:defRPr/>
            </a:pPr>
            <a:fld id="{C4D95E90-FA3A-43DA-A0AB-B505276AD4FF}" type="slidenum">
              <a:rPr lang="en-US"/>
              <a:pPr>
                <a:defRPr/>
              </a:pPr>
              <a:t>52</a:t>
            </a:fld>
            <a:endParaRPr lang="en-US"/>
          </a:p>
        </p:txBody>
      </p:sp>
      <p:grpSp>
        <p:nvGrpSpPr>
          <p:cNvPr id="36867" name="Group 4"/>
          <p:cNvGrpSpPr>
            <a:grpSpLocks/>
          </p:cNvGrpSpPr>
          <p:nvPr/>
        </p:nvGrpSpPr>
        <p:grpSpPr bwMode="auto">
          <a:xfrm>
            <a:off x="-34925" y="5526088"/>
            <a:ext cx="8697913" cy="1208087"/>
            <a:chOff x="-46350" y="2349603"/>
            <a:chExt cx="8698419" cy="1208034"/>
          </a:xfrm>
        </p:grpSpPr>
        <p:grpSp>
          <p:nvGrpSpPr>
            <p:cNvPr id="36906" name="Group 67"/>
            <p:cNvGrpSpPr>
              <a:grpSpLocks/>
            </p:cNvGrpSpPr>
            <p:nvPr/>
          </p:nvGrpSpPr>
          <p:grpSpPr bwMode="auto">
            <a:xfrm>
              <a:off x="1391508" y="3223775"/>
              <a:ext cx="7260561" cy="333862"/>
              <a:chOff x="492120" y="3950977"/>
              <a:chExt cx="8067290" cy="370958"/>
            </a:xfrm>
          </p:grpSpPr>
          <p:sp>
            <p:nvSpPr>
              <p:cNvPr id="36934" name="TextBox 9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600" dirty="0">
                    <a:latin typeface="Rockwell"/>
                    <a:ea typeface="Rockwell"/>
                    <a:cs typeface="Rockwell"/>
                  </a:rPr>
                  <a:t>time</a:t>
                </a:r>
              </a:p>
            </p:txBody>
          </p:sp>
          <p:sp>
            <p:nvSpPr>
              <p:cNvPr id="36935" name="TextBox 9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600" dirty="0">
                    <a:latin typeface="Rockwell"/>
                    <a:ea typeface="Rockwell"/>
                    <a:cs typeface="Rockwell"/>
                  </a:rPr>
                  <a:t>like</a:t>
                </a:r>
              </a:p>
            </p:txBody>
          </p:sp>
          <p:sp>
            <p:nvSpPr>
              <p:cNvPr id="36936" name="TextBox 9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600" dirty="0">
                    <a:latin typeface="Rockwell"/>
                    <a:ea typeface="Rockwell"/>
                    <a:cs typeface="Rockwell"/>
                  </a:rPr>
                  <a:t>flies</a:t>
                </a:r>
              </a:p>
            </p:txBody>
          </p:sp>
          <p:sp>
            <p:nvSpPr>
              <p:cNvPr id="36937" name="TextBox 9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600" dirty="0">
                    <a:latin typeface="Rockwell"/>
                    <a:ea typeface="Rockwell"/>
                    <a:cs typeface="Rockwell"/>
                  </a:rPr>
                  <a:t>an</a:t>
                </a:r>
              </a:p>
            </p:txBody>
          </p:sp>
          <p:sp>
            <p:nvSpPr>
              <p:cNvPr id="36938" name="TextBox 9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600" dirty="0">
                    <a:latin typeface="Rockwell"/>
                    <a:ea typeface="Rockwell"/>
                    <a:cs typeface="Rockwell"/>
                  </a:rPr>
                  <a:t>arrow</a:t>
                </a:r>
              </a:p>
            </p:txBody>
          </p:sp>
        </p:grpSp>
        <p:sp>
          <p:nvSpPr>
            <p:cNvPr id="71" name="Oval 70"/>
            <p:cNvSpPr/>
            <p:nvPr/>
          </p:nvSpPr>
          <p:spPr>
            <a:xfrm>
              <a:off x="1731753" y="2351190"/>
              <a:ext cx="487391" cy="49369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72" name="Straight Connector 71"/>
            <p:cNvCxnSpPr>
              <a:stCxn id="71" idx="4"/>
              <a:endCxn id="89" idx="0"/>
            </p:cNvCxnSpPr>
            <p:nvPr/>
          </p:nvCxnSpPr>
          <p:spPr>
            <a:xfrm>
              <a:off x="1974656" y="2844881"/>
              <a:ext cx="1587" cy="13334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p:cNvCxnSpPr>
              <a:stCxn id="71" idx="6"/>
              <a:endCxn id="75" idx="2"/>
            </p:cNvCxnSpPr>
            <p:nvPr/>
          </p:nvCxnSpPr>
          <p:spPr>
            <a:xfrm>
              <a:off x="2219145" y="2598829"/>
              <a:ext cx="1000183"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4" name="Rectangle 73"/>
            <p:cNvSpPr/>
            <p:nvPr/>
          </p:nvSpPr>
          <p:spPr>
            <a:xfrm>
              <a:off x="2598579" y="2467073"/>
              <a:ext cx="239727"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75" name="Oval 74"/>
            <p:cNvSpPr/>
            <p:nvPr/>
          </p:nvSpPr>
          <p:spPr>
            <a:xfrm>
              <a:off x="3219328" y="2351190"/>
              <a:ext cx="487390" cy="49369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cxnSp>
          <p:nvCxnSpPr>
            <p:cNvPr id="76" name="Straight Connector 75"/>
            <p:cNvCxnSpPr>
              <a:stCxn id="75" idx="4"/>
              <a:endCxn id="90" idx="0"/>
            </p:cNvCxnSpPr>
            <p:nvPr/>
          </p:nvCxnSpPr>
          <p:spPr>
            <a:xfrm>
              <a:off x="3463817" y="2844881"/>
              <a:ext cx="1587" cy="13334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a:stCxn id="75" idx="6"/>
              <a:endCxn id="79" idx="2"/>
            </p:cNvCxnSpPr>
            <p:nvPr/>
          </p:nvCxnSpPr>
          <p:spPr>
            <a:xfrm flipV="1">
              <a:off x="3706718" y="2595654"/>
              <a:ext cx="1023998"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8" name="Rectangle 77"/>
            <p:cNvSpPr/>
            <p:nvPr/>
          </p:nvSpPr>
          <p:spPr>
            <a:xfrm>
              <a:off x="4087740" y="2467073"/>
              <a:ext cx="238139"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4</a:t>
              </a:r>
              <a:endParaRPr lang="en-US" sz="1400" i="1" dirty="0">
                <a:solidFill>
                  <a:schemeClr val="bg1"/>
                </a:solidFill>
                <a:latin typeface="Times New Roman"/>
                <a:cs typeface="Times New Roman"/>
              </a:endParaRPr>
            </a:p>
          </p:txBody>
        </p:sp>
        <p:sp>
          <p:nvSpPr>
            <p:cNvPr id="79" name="Oval 78"/>
            <p:cNvSpPr/>
            <p:nvPr/>
          </p:nvSpPr>
          <p:spPr>
            <a:xfrm>
              <a:off x="4730716" y="2349603"/>
              <a:ext cx="485803" cy="49369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80" name="Straight Connector 79"/>
            <p:cNvCxnSpPr>
              <a:stCxn id="79" idx="4"/>
              <a:endCxn id="91" idx="0"/>
            </p:cNvCxnSpPr>
            <p:nvPr/>
          </p:nvCxnSpPr>
          <p:spPr>
            <a:xfrm>
              <a:off x="4973617" y="2843293"/>
              <a:ext cx="0" cy="1349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p:cNvCxnSpPr>
              <a:stCxn id="79" idx="6"/>
              <a:endCxn id="83" idx="2"/>
            </p:cNvCxnSpPr>
            <p:nvPr/>
          </p:nvCxnSpPr>
          <p:spPr>
            <a:xfrm>
              <a:off x="5216519" y="2595654"/>
              <a:ext cx="1008121"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2" name="Rectangle 81"/>
            <p:cNvSpPr/>
            <p:nvPr/>
          </p:nvSpPr>
          <p:spPr>
            <a:xfrm>
              <a:off x="5597541" y="2465485"/>
              <a:ext cx="238139"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6</a:t>
              </a:r>
              <a:endParaRPr lang="en-US" sz="1400" i="1" dirty="0">
                <a:solidFill>
                  <a:schemeClr val="bg1"/>
                </a:solidFill>
                <a:latin typeface="Times New Roman"/>
                <a:cs typeface="Times New Roman"/>
              </a:endParaRPr>
            </a:p>
          </p:txBody>
        </p:sp>
        <p:sp>
          <p:nvSpPr>
            <p:cNvPr id="83" name="Oval 82"/>
            <p:cNvSpPr/>
            <p:nvPr/>
          </p:nvSpPr>
          <p:spPr>
            <a:xfrm>
              <a:off x="6224640" y="2351190"/>
              <a:ext cx="487391" cy="49369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cxnSp>
          <p:nvCxnSpPr>
            <p:cNvPr id="84" name="Straight Connector 83"/>
            <p:cNvCxnSpPr>
              <a:stCxn id="83" idx="4"/>
              <a:endCxn id="92" idx="0"/>
            </p:cNvCxnSpPr>
            <p:nvPr/>
          </p:nvCxnSpPr>
          <p:spPr>
            <a:xfrm>
              <a:off x="6469129" y="2844881"/>
              <a:ext cx="1588" cy="13334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p:cNvCxnSpPr>
              <a:stCxn id="83" idx="6"/>
              <a:endCxn id="87" idx="2"/>
            </p:cNvCxnSpPr>
            <p:nvPr/>
          </p:nvCxnSpPr>
          <p:spPr>
            <a:xfrm flipV="1">
              <a:off x="6712031" y="2595654"/>
              <a:ext cx="1000183"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6" name="Rectangle 85"/>
            <p:cNvSpPr/>
            <p:nvPr/>
          </p:nvSpPr>
          <p:spPr>
            <a:xfrm>
              <a:off x="7093053" y="2467073"/>
              <a:ext cx="238139"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8</a:t>
              </a:r>
              <a:endParaRPr lang="en-US" sz="1400" i="1" dirty="0">
                <a:solidFill>
                  <a:schemeClr val="bg1"/>
                </a:solidFill>
                <a:latin typeface="Times New Roman"/>
                <a:cs typeface="Times New Roman"/>
              </a:endParaRPr>
            </a:p>
          </p:txBody>
        </p:sp>
        <p:sp>
          <p:nvSpPr>
            <p:cNvPr id="87" name="Oval 86"/>
            <p:cNvSpPr/>
            <p:nvPr/>
          </p:nvSpPr>
          <p:spPr>
            <a:xfrm>
              <a:off x="7712214" y="2349603"/>
              <a:ext cx="487390" cy="49369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5</a:t>
              </a:r>
              <a:endParaRPr lang="en-US" sz="1600" i="1" dirty="0">
                <a:solidFill>
                  <a:schemeClr val="tx1"/>
                </a:solidFill>
                <a:latin typeface="Times New Roman"/>
                <a:cs typeface="Times New Roman"/>
              </a:endParaRPr>
            </a:p>
          </p:txBody>
        </p:sp>
        <p:cxnSp>
          <p:nvCxnSpPr>
            <p:cNvPr id="88" name="Straight Connector 87"/>
            <p:cNvCxnSpPr>
              <a:stCxn id="87" idx="4"/>
              <a:endCxn id="93" idx="0"/>
            </p:cNvCxnSpPr>
            <p:nvPr/>
          </p:nvCxnSpPr>
          <p:spPr>
            <a:xfrm>
              <a:off x="7956704" y="2843293"/>
              <a:ext cx="1587" cy="1349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9" name="Rectangle 88"/>
            <p:cNvSpPr/>
            <p:nvPr/>
          </p:nvSpPr>
          <p:spPr>
            <a:xfrm>
              <a:off x="1857174" y="2978225"/>
              <a:ext cx="239726"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90" name="Rectangle 89"/>
            <p:cNvSpPr/>
            <p:nvPr/>
          </p:nvSpPr>
          <p:spPr>
            <a:xfrm>
              <a:off x="3344747" y="2978225"/>
              <a:ext cx="239727"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91" name="Rectangle 90"/>
            <p:cNvSpPr/>
            <p:nvPr/>
          </p:nvSpPr>
          <p:spPr>
            <a:xfrm>
              <a:off x="4854548" y="2978225"/>
              <a:ext cx="238139"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5</a:t>
              </a:r>
              <a:endParaRPr lang="en-US" sz="1400" i="1" dirty="0">
                <a:solidFill>
                  <a:schemeClr val="bg1"/>
                </a:solidFill>
                <a:latin typeface="Times New Roman"/>
                <a:cs typeface="Times New Roman"/>
              </a:endParaRPr>
            </a:p>
          </p:txBody>
        </p:sp>
        <p:sp>
          <p:nvSpPr>
            <p:cNvPr id="92" name="Rectangle 91"/>
            <p:cNvSpPr/>
            <p:nvPr/>
          </p:nvSpPr>
          <p:spPr>
            <a:xfrm>
              <a:off x="6350060" y="2978225"/>
              <a:ext cx="239726"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7</a:t>
              </a:r>
              <a:endParaRPr lang="en-US" sz="1400" i="1" dirty="0">
                <a:solidFill>
                  <a:schemeClr val="bg1"/>
                </a:solidFill>
                <a:latin typeface="Times New Roman"/>
                <a:cs typeface="Times New Roman"/>
              </a:endParaRPr>
            </a:p>
          </p:txBody>
        </p:sp>
        <p:sp>
          <p:nvSpPr>
            <p:cNvPr id="93" name="Rectangle 92"/>
            <p:cNvSpPr/>
            <p:nvPr/>
          </p:nvSpPr>
          <p:spPr>
            <a:xfrm>
              <a:off x="7839222" y="2978225"/>
              <a:ext cx="238139"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9</a:t>
              </a:r>
              <a:endParaRPr lang="en-US" sz="1400" i="1" dirty="0">
                <a:solidFill>
                  <a:schemeClr val="bg1"/>
                </a:solidFill>
                <a:latin typeface="Times New Roman"/>
                <a:cs typeface="Times New Roman"/>
              </a:endParaRPr>
            </a:p>
          </p:txBody>
        </p:sp>
        <p:cxnSp>
          <p:nvCxnSpPr>
            <p:cNvPr id="102" name="Straight Connector 101"/>
            <p:cNvCxnSpPr/>
            <p:nvPr/>
          </p:nvCxnSpPr>
          <p:spPr>
            <a:xfrm>
              <a:off x="809363" y="2597242"/>
              <a:ext cx="919215"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3" name="Rectangle 102"/>
            <p:cNvSpPr/>
            <p:nvPr/>
          </p:nvSpPr>
          <p:spPr>
            <a:xfrm>
              <a:off x="1149108" y="2481359"/>
              <a:ext cx="239726"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0</a:t>
              </a:r>
              <a:endParaRPr lang="en-US" sz="1400" i="1" dirty="0">
                <a:solidFill>
                  <a:schemeClr val="bg1"/>
                </a:solidFill>
                <a:latin typeface="Times New Roman"/>
                <a:cs typeface="Times New Roman"/>
              </a:endParaRPr>
            </a:p>
          </p:txBody>
        </p:sp>
        <p:sp>
          <p:nvSpPr>
            <p:cNvPr id="104" name="Oval 103"/>
            <p:cNvSpPr/>
            <p:nvPr/>
          </p:nvSpPr>
          <p:spPr>
            <a:xfrm>
              <a:off x="321971" y="2351190"/>
              <a:ext cx="487391" cy="493691"/>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bg1"/>
                  </a:solidFill>
                  <a:latin typeface="Times New Roman"/>
                  <a:cs typeface="Times New Roman"/>
                </a:rPr>
                <a:t>X</a:t>
              </a:r>
              <a:r>
                <a:rPr lang="en-US" sz="1600" i="1" baseline="-25000" dirty="0">
                  <a:solidFill>
                    <a:schemeClr val="bg1"/>
                  </a:solidFill>
                  <a:latin typeface="Times New Roman"/>
                  <a:cs typeface="Times New Roman"/>
                </a:rPr>
                <a:t>0</a:t>
              </a:r>
              <a:endParaRPr lang="en-US" sz="1600" i="1" dirty="0">
                <a:solidFill>
                  <a:schemeClr val="bg1"/>
                </a:solidFill>
                <a:latin typeface="Times New Roman"/>
                <a:cs typeface="Times New Roman"/>
              </a:endParaRPr>
            </a:p>
          </p:txBody>
        </p:sp>
        <p:sp>
          <p:nvSpPr>
            <p:cNvPr id="36933" name="TextBox 104"/>
            <p:cNvSpPr txBox="1">
              <a:spLocks noChangeArrowheads="1"/>
            </p:cNvSpPr>
            <p:nvPr/>
          </p:nvSpPr>
          <p:spPr bwMode="auto">
            <a:xfrm>
              <a:off x="-46350" y="2924169"/>
              <a:ext cx="1316384" cy="323368"/>
            </a:xfrm>
            <a:prstGeom prst="rect">
              <a:avLst/>
            </a:prstGeom>
            <a:noFill/>
            <a:ln w="9525">
              <a:noFill/>
              <a:miter lim="800000"/>
              <a:headEnd/>
              <a:tailEnd/>
            </a:ln>
          </p:spPr>
          <p:txBody>
            <a:bodyPr anchor="ctr"/>
            <a:lstStyle/>
            <a:p>
              <a:pPr algn="ctr"/>
              <a:r>
                <a:rPr lang="en-US" sz="1600" dirty="0">
                  <a:latin typeface="Rockwell"/>
                  <a:ea typeface="Rockwell"/>
                  <a:cs typeface="Rockwell"/>
                </a:rPr>
                <a:t>&lt;START&gt;</a:t>
              </a:r>
            </a:p>
          </p:txBody>
        </p:sp>
      </p:grpSp>
      <p:sp>
        <p:nvSpPr>
          <p:cNvPr id="44" name="Oval 43"/>
          <p:cNvSpPr/>
          <p:nvPr/>
        </p:nvSpPr>
        <p:spPr>
          <a:xfrm>
            <a:off x="1743075" y="4959350"/>
            <a:ext cx="487363" cy="493713"/>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45" name="Oval 44"/>
          <p:cNvSpPr/>
          <p:nvPr/>
        </p:nvSpPr>
        <p:spPr>
          <a:xfrm>
            <a:off x="3230563" y="4959350"/>
            <a:ext cx="487362" cy="493713"/>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v</a:t>
            </a:r>
          </a:p>
        </p:txBody>
      </p:sp>
      <p:sp>
        <p:nvSpPr>
          <p:cNvPr id="46" name="Oval 45"/>
          <p:cNvSpPr/>
          <p:nvPr/>
        </p:nvSpPr>
        <p:spPr>
          <a:xfrm>
            <a:off x="4741863" y="4957763"/>
            <a:ext cx="485775" cy="49371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p</a:t>
            </a:r>
          </a:p>
        </p:txBody>
      </p:sp>
      <p:sp>
        <p:nvSpPr>
          <p:cNvPr id="47" name="Oval 46"/>
          <p:cNvSpPr/>
          <p:nvPr/>
        </p:nvSpPr>
        <p:spPr>
          <a:xfrm>
            <a:off x="6237288" y="4959350"/>
            <a:ext cx="485775" cy="493713"/>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d</a:t>
            </a:r>
          </a:p>
        </p:txBody>
      </p:sp>
      <p:sp>
        <p:nvSpPr>
          <p:cNvPr id="48" name="Oval 47"/>
          <p:cNvSpPr/>
          <p:nvPr/>
        </p:nvSpPr>
        <p:spPr>
          <a:xfrm>
            <a:off x="7724775" y="4957763"/>
            <a:ext cx="485775" cy="493712"/>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7" name="TextBox 6"/>
          <p:cNvSpPr txBox="1"/>
          <p:nvPr/>
        </p:nvSpPr>
        <p:spPr>
          <a:xfrm>
            <a:off x="169863" y="4957763"/>
            <a:ext cx="1301750" cy="490537"/>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6:</a:t>
            </a:r>
          </a:p>
        </p:txBody>
      </p:sp>
      <p:sp>
        <p:nvSpPr>
          <p:cNvPr id="52" name="Oval 51"/>
          <p:cNvSpPr/>
          <p:nvPr/>
        </p:nvSpPr>
        <p:spPr>
          <a:xfrm>
            <a:off x="1751013" y="4368800"/>
            <a:ext cx="487362" cy="492125"/>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v</a:t>
            </a:r>
          </a:p>
        </p:txBody>
      </p:sp>
      <p:sp>
        <p:nvSpPr>
          <p:cNvPr id="53" name="Oval 52"/>
          <p:cNvSpPr/>
          <p:nvPr/>
        </p:nvSpPr>
        <p:spPr>
          <a:xfrm>
            <a:off x="3238500" y="4368800"/>
            <a:ext cx="487363" cy="492125"/>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54" name="Oval 53"/>
          <p:cNvSpPr/>
          <p:nvPr/>
        </p:nvSpPr>
        <p:spPr>
          <a:xfrm>
            <a:off x="4748213" y="4365625"/>
            <a:ext cx="487362" cy="493713"/>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v</a:t>
            </a:r>
          </a:p>
        </p:txBody>
      </p:sp>
      <p:sp>
        <p:nvSpPr>
          <p:cNvPr id="55" name="Oval 54"/>
          <p:cNvSpPr/>
          <p:nvPr/>
        </p:nvSpPr>
        <p:spPr>
          <a:xfrm>
            <a:off x="6243638" y="4368800"/>
            <a:ext cx="487362" cy="492125"/>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d</a:t>
            </a:r>
          </a:p>
        </p:txBody>
      </p:sp>
      <p:sp>
        <p:nvSpPr>
          <p:cNvPr id="56" name="Oval 55"/>
          <p:cNvSpPr/>
          <p:nvPr/>
        </p:nvSpPr>
        <p:spPr>
          <a:xfrm>
            <a:off x="7731125" y="4365625"/>
            <a:ext cx="487363" cy="493713"/>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57" name="TextBox 56"/>
          <p:cNvSpPr txBox="1"/>
          <p:nvPr/>
        </p:nvSpPr>
        <p:spPr>
          <a:xfrm>
            <a:off x="177800" y="4365625"/>
            <a:ext cx="1301750" cy="492125"/>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5:</a:t>
            </a:r>
          </a:p>
        </p:txBody>
      </p:sp>
      <p:sp>
        <p:nvSpPr>
          <p:cNvPr id="59" name="Oval 58"/>
          <p:cNvSpPr/>
          <p:nvPr/>
        </p:nvSpPr>
        <p:spPr>
          <a:xfrm>
            <a:off x="1739900" y="3787775"/>
            <a:ext cx="487363" cy="493713"/>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v</a:t>
            </a:r>
          </a:p>
        </p:txBody>
      </p:sp>
      <p:sp>
        <p:nvSpPr>
          <p:cNvPr id="60" name="Oval 59"/>
          <p:cNvSpPr/>
          <p:nvPr/>
        </p:nvSpPr>
        <p:spPr>
          <a:xfrm>
            <a:off x="3227388" y="3787775"/>
            <a:ext cx="487362" cy="493713"/>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61" name="Oval 60"/>
          <p:cNvSpPr/>
          <p:nvPr/>
        </p:nvSpPr>
        <p:spPr>
          <a:xfrm>
            <a:off x="4738688" y="3786188"/>
            <a:ext cx="485775" cy="49371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p</a:t>
            </a:r>
          </a:p>
        </p:txBody>
      </p:sp>
      <p:sp>
        <p:nvSpPr>
          <p:cNvPr id="62" name="Oval 61"/>
          <p:cNvSpPr/>
          <p:nvPr/>
        </p:nvSpPr>
        <p:spPr>
          <a:xfrm>
            <a:off x="6234113" y="3787775"/>
            <a:ext cx="485775" cy="493713"/>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d</a:t>
            </a:r>
          </a:p>
        </p:txBody>
      </p:sp>
      <p:sp>
        <p:nvSpPr>
          <p:cNvPr id="63" name="Oval 62"/>
          <p:cNvSpPr/>
          <p:nvPr/>
        </p:nvSpPr>
        <p:spPr>
          <a:xfrm>
            <a:off x="7721600" y="3786188"/>
            <a:ext cx="485775" cy="493712"/>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65" name="TextBox 64"/>
          <p:cNvSpPr txBox="1"/>
          <p:nvPr/>
        </p:nvSpPr>
        <p:spPr>
          <a:xfrm>
            <a:off x="166688" y="3786188"/>
            <a:ext cx="1301750" cy="490537"/>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4:</a:t>
            </a:r>
          </a:p>
        </p:txBody>
      </p:sp>
      <p:sp>
        <p:nvSpPr>
          <p:cNvPr id="69" name="Oval 68"/>
          <p:cNvSpPr/>
          <p:nvPr/>
        </p:nvSpPr>
        <p:spPr>
          <a:xfrm>
            <a:off x="1739900" y="3208338"/>
            <a:ext cx="487363" cy="493712"/>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70" name="Oval 69"/>
          <p:cNvSpPr/>
          <p:nvPr/>
        </p:nvSpPr>
        <p:spPr>
          <a:xfrm>
            <a:off x="3227388" y="3208338"/>
            <a:ext cx="487362" cy="49371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v</a:t>
            </a:r>
          </a:p>
        </p:txBody>
      </p:sp>
      <p:sp>
        <p:nvSpPr>
          <p:cNvPr id="94" name="Oval 93"/>
          <p:cNvSpPr/>
          <p:nvPr/>
        </p:nvSpPr>
        <p:spPr>
          <a:xfrm>
            <a:off x="4738688" y="3206750"/>
            <a:ext cx="485775" cy="493713"/>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p</a:t>
            </a:r>
          </a:p>
        </p:txBody>
      </p:sp>
      <p:sp>
        <p:nvSpPr>
          <p:cNvPr id="95" name="Oval 94"/>
          <p:cNvSpPr/>
          <p:nvPr/>
        </p:nvSpPr>
        <p:spPr>
          <a:xfrm>
            <a:off x="6234113" y="3208338"/>
            <a:ext cx="485775" cy="49371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d</a:t>
            </a:r>
          </a:p>
        </p:txBody>
      </p:sp>
      <p:sp>
        <p:nvSpPr>
          <p:cNvPr id="101" name="Oval 100"/>
          <p:cNvSpPr/>
          <p:nvPr/>
        </p:nvSpPr>
        <p:spPr>
          <a:xfrm>
            <a:off x="7721600" y="3206750"/>
            <a:ext cx="485775" cy="493713"/>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106" name="TextBox 105"/>
          <p:cNvSpPr txBox="1"/>
          <p:nvPr/>
        </p:nvSpPr>
        <p:spPr>
          <a:xfrm>
            <a:off x="166688" y="3206750"/>
            <a:ext cx="1301750" cy="490538"/>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3:</a:t>
            </a:r>
          </a:p>
        </p:txBody>
      </p:sp>
      <p:sp>
        <p:nvSpPr>
          <p:cNvPr id="108" name="Oval 107"/>
          <p:cNvSpPr/>
          <p:nvPr/>
        </p:nvSpPr>
        <p:spPr>
          <a:xfrm>
            <a:off x="1739900" y="2638425"/>
            <a:ext cx="487363" cy="492125"/>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109" name="Oval 108"/>
          <p:cNvSpPr/>
          <p:nvPr/>
        </p:nvSpPr>
        <p:spPr>
          <a:xfrm>
            <a:off x="3227388" y="2638425"/>
            <a:ext cx="487362" cy="492125"/>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110" name="Oval 109"/>
          <p:cNvSpPr/>
          <p:nvPr/>
        </p:nvSpPr>
        <p:spPr>
          <a:xfrm>
            <a:off x="4738688" y="2635250"/>
            <a:ext cx="485775" cy="493713"/>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v</a:t>
            </a:r>
          </a:p>
        </p:txBody>
      </p:sp>
      <p:sp>
        <p:nvSpPr>
          <p:cNvPr id="111" name="Oval 110"/>
          <p:cNvSpPr/>
          <p:nvPr/>
        </p:nvSpPr>
        <p:spPr>
          <a:xfrm>
            <a:off x="6234113" y="2638425"/>
            <a:ext cx="485775" cy="492125"/>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d</a:t>
            </a:r>
          </a:p>
        </p:txBody>
      </p:sp>
      <p:sp>
        <p:nvSpPr>
          <p:cNvPr id="112" name="Oval 111"/>
          <p:cNvSpPr/>
          <p:nvPr/>
        </p:nvSpPr>
        <p:spPr>
          <a:xfrm>
            <a:off x="7721600" y="2635250"/>
            <a:ext cx="485775" cy="493713"/>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113" name="TextBox 112"/>
          <p:cNvSpPr txBox="1"/>
          <p:nvPr/>
        </p:nvSpPr>
        <p:spPr>
          <a:xfrm>
            <a:off x="166688" y="2635250"/>
            <a:ext cx="1301750" cy="492125"/>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2:</a:t>
            </a:r>
          </a:p>
        </p:txBody>
      </p:sp>
      <p:sp>
        <p:nvSpPr>
          <p:cNvPr id="115" name="Oval 114"/>
          <p:cNvSpPr/>
          <p:nvPr/>
        </p:nvSpPr>
        <p:spPr>
          <a:xfrm>
            <a:off x="1739900" y="2046288"/>
            <a:ext cx="485775" cy="493712"/>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116" name="Oval 115"/>
          <p:cNvSpPr/>
          <p:nvPr/>
        </p:nvSpPr>
        <p:spPr>
          <a:xfrm>
            <a:off x="3227388" y="2046288"/>
            <a:ext cx="485775" cy="49371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v</a:t>
            </a:r>
          </a:p>
        </p:txBody>
      </p:sp>
      <p:sp>
        <p:nvSpPr>
          <p:cNvPr id="117" name="Oval 116"/>
          <p:cNvSpPr/>
          <p:nvPr/>
        </p:nvSpPr>
        <p:spPr>
          <a:xfrm>
            <a:off x="4737100" y="2044700"/>
            <a:ext cx="487363" cy="492125"/>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p</a:t>
            </a:r>
          </a:p>
        </p:txBody>
      </p:sp>
      <p:sp>
        <p:nvSpPr>
          <p:cNvPr id="118" name="Oval 117"/>
          <p:cNvSpPr/>
          <p:nvPr/>
        </p:nvSpPr>
        <p:spPr>
          <a:xfrm>
            <a:off x="6232525" y="2046288"/>
            <a:ext cx="487363" cy="49371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d</a:t>
            </a:r>
          </a:p>
        </p:txBody>
      </p:sp>
      <p:sp>
        <p:nvSpPr>
          <p:cNvPr id="119" name="Oval 118"/>
          <p:cNvSpPr/>
          <p:nvPr/>
        </p:nvSpPr>
        <p:spPr>
          <a:xfrm>
            <a:off x="7720013" y="2044700"/>
            <a:ext cx="487362" cy="492125"/>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120" name="TextBox 119"/>
          <p:cNvSpPr txBox="1"/>
          <p:nvPr/>
        </p:nvSpPr>
        <p:spPr>
          <a:xfrm>
            <a:off x="165100" y="2044700"/>
            <a:ext cx="1303338" cy="490538"/>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1:</a:t>
            </a:r>
          </a:p>
        </p:txBody>
      </p:sp>
      <p:sp>
        <p:nvSpPr>
          <p:cNvPr id="121" name="Content Placeholder 2"/>
          <p:cNvSpPr txBox="1">
            <a:spLocks/>
          </p:cNvSpPr>
          <p:nvPr/>
        </p:nvSpPr>
        <p:spPr>
          <a:xfrm>
            <a:off x="457200" y="996950"/>
            <a:ext cx="8229600" cy="800100"/>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p>
            <a:pPr>
              <a:lnSpc>
                <a:spcPct val="90000"/>
              </a:lnSpc>
              <a:spcBef>
                <a:spcPct val="20000"/>
              </a:spcBef>
              <a:buFont typeface="Arial" charset="0"/>
              <a:buNone/>
              <a:defRPr/>
            </a:pPr>
            <a:r>
              <a:rPr lang="en-US" sz="2400"/>
              <a:t>Suppose we took many samples from the distribution over taggings:</a:t>
            </a:r>
          </a:p>
        </p:txBody>
      </p:sp>
      <p:pic>
        <p:nvPicPr>
          <p:cNvPr id="36905" name="Picture 121" descr="latex-image-1.pdf"/>
          <p:cNvPicPr>
            <a:picLocks noChangeAspect="1"/>
          </p:cNvPicPr>
          <p:nvPr/>
        </p:nvPicPr>
        <p:blipFill>
          <a:blip r:embed="rId2"/>
          <a:srcRect/>
          <a:stretch>
            <a:fillRect/>
          </a:stretch>
        </p:blipFill>
        <p:spPr bwMode="auto">
          <a:xfrm>
            <a:off x="1890713" y="1365250"/>
            <a:ext cx="1449387" cy="401638"/>
          </a:xfrm>
          <a:prstGeom prst="rect">
            <a:avLst/>
          </a:prstGeom>
          <a:noFill/>
          <a:ln w="9525">
            <a:noFill/>
            <a:miter lim="800000"/>
            <a:headEnd/>
            <a:tailEnd/>
          </a:ln>
        </p:spPr>
      </p:pic>
    </p:spTree>
    <p:extLst>
      <p:ext uri="{BB962C8B-B14F-4D97-AF65-F5344CB8AC3E}">
        <p14:creationId xmlns:p14="http://schemas.microsoft.com/office/powerpoint/2010/main" val="1966874758"/>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15"/>
                                        </p:tgtEl>
                                        <p:attrNameLst>
                                          <p:attrName>style.visibility</p:attrName>
                                        </p:attrNameLst>
                                      </p:cBhvr>
                                      <p:to>
                                        <p:strVal val="visible"/>
                                      </p:to>
                                    </p:set>
                                  </p:childTnLst>
                                </p:cTn>
                              </p:par>
                              <p:par>
                                <p:cTn id="7" presetID="1" presetClass="entr" presetSubtype="0" fill="hold" grpId="0" nodeType="withEffect">
                                  <p:stCondLst>
                                    <p:cond delay="0"/>
                                  </p:stCondLst>
                                  <p:childTnLst>
                                    <p:set>
                                      <p:cBhvr>
                                        <p:cTn id="8" dur="1" fill="hold">
                                          <p:stCondLst>
                                            <p:cond delay="0"/>
                                          </p:stCondLst>
                                        </p:cTn>
                                        <p:tgtEl>
                                          <p:spTgt spid="116"/>
                                        </p:tgtEl>
                                        <p:attrNameLst>
                                          <p:attrName>style.visibility</p:attrName>
                                        </p:attrNameLst>
                                      </p:cBhvr>
                                      <p:to>
                                        <p:strVal val="visible"/>
                                      </p:to>
                                    </p:set>
                                  </p:childTnLst>
                                </p:cTn>
                              </p:par>
                              <p:par>
                                <p:cTn id="9" presetID="1" presetClass="entr" presetSubtype="0" fill="hold" grpId="0" nodeType="withEffect">
                                  <p:stCondLst>
                                    <p:cond delay="0"/>
                                  </p:stCondLst>
                                  <p:childTnLst>
                                    <p:set>
                                      <p:cBhvr>
                                        <p:cTn id="10" dur="1" fill="hold">
                                          <p:stCondLst>
                                            <p:cond delay="0"/>
                                          </p:stCondLst>
                                        </p:cTn>
                                        <p:tgtEl>
                                          <p:spTgt spid="117"/>
                                        </p:tgtEl>
                                        <p:attrNameLst>
                                          <p:attrName>style.visibility</p:attrName>
                                        </p:attrNameLst>
                                      </p:cBhvr>
                                      <p:to>
                                        <p:strVal val="visible"/>
                                      </p:to>
                                    </p:set>
                                  </p:childTnLst>
                                </p:cTn>
                              </p:par>
                              <p:par>
                                <p:cTn id="11" presetID="1" presetClass="entr" presetSubtype="0" fill="hold" grpId="0" nodeType="withEffect">
                                  <p:stCondLst>
                                    <p:cond delay="0"/>
                                  </p:stCondLst>
                                  <p:childTnLst>
                                    <p:set>
                                      <p:cBhvr>
                                        <p:cTn id="12" dur="1" fill="hold">
                                          <p:stCondLst>
                                            <p:cond delay="0"/>
                                          </p:stCondLst>
                                        </p:cTn>
                                        <p:tgtEl>
                                          <p:spTgt spid="118"/>
                                        </p:tgtEl>
                                        <p:attrNameLst>
                                          <p:attrName>style.visibility</p:attrName>
                                        </p:attrNameLst>
                                      </p:cBhvr>
                                      <p:to>
                                        <p:strVal val="visible"/>
                                      </p:to>
                                    </p:set>
                                  </p:childTnLst>
                                </p:cTn>
                              </p:par>
                              <p:par>
                                <p:cTn id="13" presetID="1" presetClass="entr" presetSubtype="0" fill="hold" grpId="0" nodeType="withEffect">
                                  <p:stCondLst>
                                    <p:cond delay="0"/>
                                  </p:stCondLst>
                                  <p:childTnLst>
                                    <p:set>
                                      <p:cBhvr>
                                        <p:cTn id="14" dur="1" fill="hold">
                                          <p:stCondLst>
                                            <p:cond delay="0"/>
                                          </p:stCondLst>
                                        </p:cTn>
                                        <p:tgtEl>
                                          <p:spTgt spid="119"/>
                                        </p:tgtEl>
                                        <p:attrNameLst>
                                          <p:attrName>style.visibility</p:attrName>
                                        </p:attrNameLst>
                                      </p:cBhvr>
                                      <p:to>
                                        <p:strVal val="visible"/>
                                      </p:to>
                                    </p:set>
                                  </p:childTnLst>
                                </p:cTn>
                              </p:par>
                              <p:par>
                                <p:cTn id="15" presetID="1" presetClass="entr" presetSubtype="0" fill="hold" grpId="0" nodeType="withEffect">
                                  <p:stCondLst>
                                    <p:cond delay="0"/>
                                  </p:stCondLst>
                                  <p:childTnLst>
                                    <p:set>
                                      <p:cBhvr>
                                        <p:cTn id="16" dur="1" fill="hold">
                                          <p:stCondLst>
                                            <p:cond delay="0"/>
                                          </p:stCondLst>
                                        </p:cTn>
                                        <p:tgtEl>
                                          <p:spTgt spid="120"/>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1" presetClass="entr" presetSubtype="0" fill="hold" grpId="0" nodeType="clickEffect">
                                  <p:stCondLst>
                                    <p:cond delay="0"/>
                                  </p:stCondLst>
                                  <p:childTnLst>
                                    <p:set>
                                      <p:cBhvr>
                                        <p:cTn id="20" dur="1" fill="hold">
                                          <p:stCondLst>
                                            <p:cond delay="0"/>
                                          </p:stCondLst>
                                        </p:cTn>
                                        <p:tgtEl>
                                          <p:spTgt spid="108"/>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109"/>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110"/>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111"/>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112"/>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11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grpId="0" nodeType="clickEffect">
                                  <p:stCondLst>
                                    <p:cond delay="0"/>
                                  </p:stCondLst>
                                  <p:childTnLst>
                                    <p:set>
                                      <p:cBhvr>
                                        <p:cTn id="34" dur="1" fill="hold">
                                          <p:stCondLst>
                                            <p:cond delay="0"/>
                                          </p:stCondLst>
                                        </p:cTn>
                                        <p:tgtEl>
                                          <p:spTgt spid="69"/>
                                        </p:tgtEl>
                                        <p:attrNameLst>
                                          <p:attrName>style.visibility</p:attrName>
                                        </p:attrNameLst>
                                      </p:cBhvr>
                                      <p:to>
                                        <p:strVal val="visible"/>
                                      </p:to>
                                    </p:set>
                                  </p:childTnLst>
                                </p:cTn>
                              </p:par>
                              <p:par>
                                <p:cTn id="35" presetID="1" presetClass="entr" presetSubtype="0" fill="hold" grpId="0" nodeType="withEffect">
                                  <p:stCondLst>
                                    <p:cond delay="0"/>
                                  </p:stCondLst>
                                  <p:childTnLst>
                                    <p:set>
                                      <p:cBhvr>
                                        <p:cTn id="36" dur="1" fill="hold">
                                          <p:stCondLst>
                                            <p:cond delay="0"/>
                                          </p:stCondLst>
                                        </p:cTn>
                                        <p:tgtEl>
                                          <p:spTgt spid="70"/>
                                        </p:tgtEl>
                                        <p:attrNameLst>
                                          <p:attrName>style.visibility</p:attrName>
                                        </p:attrNameLst>
                                      </p:cBhvr>
                                      <p:to>
                                        <p:strVal val="visible"/>
                                      </p:to>
                                    </p:set>
                                  </p:childTnLst>
                                </p:cTn>
                              </p:par>
                              <p:par>
                                <p:cTn id="37" presetID="1" presetClass="entr" presetSubtype="0" fill="hold" grpId="0" nodeType="withEffect">
                                  <p:stCondLst>
                                    <p:cond delay="0"/>
                                  </p:stCondLst>
                                  <p:childTnLst>
                                    <p:set>
                                      <p:cBhvr>
                                        <p:cTn id="38" dur="1" fill="hold">
                                          <p:stCondLst>
                                            <p:cond delay="0"/>
                                          </p:stCondLst>
                                        </p:cTn>
                                        <p:tgtEl>
                                          <p:spTgt spid="94"/>
                                        </p:tgtEl>
                                        <p:attrNameLst>
                                          <p:attrName>style.visibility</p:attrName>
                                        </p:attrNameLst>
                                      </p:cBhvr>
                                      <p:to>
                                        <p:strVal val="visible"/>
                                      </p:to>
                                    </p:set>
                                  </p:childTnLst>
                                </p:cTn>
                              </p:par>
                              <p:par>
                                <p:cTn id="39" presetID="1" presetClass="entr" presetSubtype="0" fill="hold" grpId="0" nodeType="withEffect">
                                  <p:stCondLst>
                                    <p:cond delay="0"/>
                                  </p:stCondLst>
                                  <p:childTnLst>
                                    <p:set>
                                      <p:cBhvr>
                                        <p:cTn id="40" dur="1" fill="hold">
                                          <p:stCondLst>
                                            <p:cond delay="0"/>
                                          </p:stCondLst>
                                        </p:cTn>
                                        <p:tgtEl>
                                          <p:spTgt spid="95"/>
                                        </p:tgtEl>
                                        <p:attrNameLst>
                                          <p:attrName>style.visibility</p:attrName>
                                        </p:attrNameLst>
                                      </p:cBhvr>
                                      <p:to>
                                        <p:strVal val="visible"/>
                                      </p:to>
                                    </p:set>
                                  </p:childTnLst>
                                </p:cTn>
                              </p:par>
                              <p:par>
                                <p:cTn id="41" presetID="1" presetClass="entr" presetSubtype="0" fill="hold" grpId="0" nodeType="withEffect">
                                  <p:stCondLst>
                                    <p:cond delay="0"/>
                                  </p:stCondLst>
                                  <p:childTnLst>
                                    <p:set>
                                      <p:cBhvr>
                                        <p:cTn id="42" dur="1" fill="hold">
                                          <p:stCondLst>
                                            <p:cond delay="0"/>
                                          </p:stCondLst>
                                        </p:cTn>
                                        <p:tgtEl>
                                          <p:spTgt spid="101"/>
                                        </p:tgtEl>
                                        <p:attrNameLst>
                                          <p:attrName>style.visibility</p:attrName>
                                        </p:attrNameLst>
                                      </p:cBhvr>
                                      <p:to>
                                        <p:strVal val="visible"/>
                                      </p:to>
                                    </p:set>
                                  </p:childTnLst>
                                </p:cTn>
                              </p:par>
                              <p:par>
                                <p:cTn id="43" presetID="1" presetClass="entr" presetSubtype="0" fill="hold" grpId="0" nodeType="withEffect">
                                  <p:stCondLst>
                                    <p:cond delay="0"/>
                                  </p:stCondLst>
                                  <p:childTnLst>
                                    <p:set>
                                      <p:cBhvr>
                                        <p:cTn id="44" dur="1" fill="hold">
                                          <p:stCondLst>
                                            <p:cond delay="0"/>
                                          </p:stCondLst>
                                        </p:cTn>
                                        <p:tgtEl>
                                          <p:spTgt spid="106"/>
                                        </p:tgtEl>
                                        <p:attrNameLst>
                                          <p:attrName>style.visibility</p:attrName>
                                        </p:attrNameLst>
                                      </p:cBhvr>
                                      <p:to>
                                        <p:strVal val="visible"/>
                                      </p:to>
                                    </p:set>
                                  </p:childTnLst>
                                </p:cTn>
                              </p:par>
                            </p:childTnLst>
                          </p:cTn>
                        </p:par>
                      </p:childTnLst>
                    </p:cTn>
                  </p:par>
                  <p:par>
                    <p:cTn id="45" fill="hold">
                      <p:stCondLst>
                        <p:cond delay="indefinite"/>
                      </p:stCondLst>
                      <p:childTnLst>
                        <p:par>
                          <p:cTn id="46" fill="hold">
                            <p:stCondLst>
                              <p:cond delay="0"/>
                            </p:stCondLst>
                            <p:childTnLst>
                              <p:par>
                                <p:cTn id="47" presetID="1" presetClass="entr" presetSubtype="0" fill="hold" grpId="0" nodeType="clickEffect">
                                  <p:stCondLst>
                                    <p:cond delay="0"/>
                                  </p:stCondLst>
                                  <p:childTnLst>
                                    <p:set>
                                      <p:cBhvr>
                                        <p:cTn id="48" dur="1" fill="hold">
                                          <p:stCondLst>
                                            <p:cond delay="0"/>
                                          </p:stCondLst>
                                        </p:cTn>
                                        <p:tgtEl>
                                          <p:spTgt spid="59"/>
                                        </p:tgtEl>
                                        <p:attrNameLst>
                                          <p:attrName>style.visibility</p:attrName>
                                        </p:attrNameLst>
                                      </p:cBhvr>
                                      <p:to>
                                        <p:strVal val="visible"/>
                                      </p:to>
                                    </p:set>
                                  </p:childTnLst>
                                </p:cTn>
                              </p:par>
                              <p:par>
                                <p:cTn id="49" presetID="1" presetClass="entr" presetSubtype="0" fill="hold" grpId="0" nodeType="withEffect">
                                  <p:stCondLst>
                                    <p:cond delay="0"/>
                                  </p:stCondLst>
                                  <p:childTnLst>
                                    <p:set>
                                      <p:cBhvr>
                                        <p:cTn id="50" dur="1" fill="hold">
                                          <p:stCondLst>
                                            <p:cond delay="0"/>
                                          </p:stCondLst>
                                        </p:cTn>
                                        <p:tgtEl>
                                          <p:spTgt spid="60"/>
                                        </p:tgtEl>
                                        <p:attrNameLst>
                                          <p:attrName>style.visibility</p:attrName>
                                        </p:attrNameLst>
                                      </p:cBhvr>
                                      <p:to>
                                        <p:strVal val="visible"/>
                                      </p:to>
                                    </p:set>
                                  </p:childTnLst>
                                </p:cTn>
                              </p:par>
                              <p:par>
                                <p:cTn id="51" presetID="1" presetClass="entr" presetSubtype="0"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childTnLst>
                                </p:cTn>
                              </p:par>
                              <p:par>
                                <p:cTn id="53" presetID="1" presetClass="entr" presetSubtype="0" fill="hold" grpId="0" nodeType="withEffect">
                                  <p:stCondLst>
                                    <p:cond delay="0"/>
                                  </p:stCondLst>
                                  <p:childTnLst>
                                    <p:set>
                                      <p:cBhvr>
                                        <p:cTn id="54" dur="1" fill="hold">
                                          <p:stCondLst>
                                            <p:cond delay="0"/>
                                          </p:stCondLst>
                                        </p:cTn>
                                        <p:tgtEl>
                                          <p:spTgt spid="62"/>
                                        </p:tgtEl>
                                        <p:attrNameLst>
                                          <p:attrName>style.visibility</p:attrName>
                                        </p:attrNameLst>
                                      </p:cBhvr>
                                      <p:to>
                                        <p:strVal val="visible"/>
                                      </p:to>
                                    </p:set>
                                  </p:childTnLst>
                                </p:cTn>
                              </p:par>
                              <p:par>
                                <p:cTn id="55" presetID="1" presetClass="entr" presetSubtype="0" fill="hold" grpId="0" nodeType="withEffect">
                                  <p:stCondLst>
                                    <p:cond delay="0"/>
                                  </p:stCondLst>
                                  <p:childTnLst>
                                    <p:set>
                                      <p:cBhvr>
                                        <p:cTn id="56" dur="1" fill="hold">
                                          <p:stCondLst>
                                            <p:cond delay="0"/>
                                          </p:stCondLst>
                                        </p:cTn>
                                        <p:tgtEl>
                                          <p:spTgt spid="63"/>
                                        </p:tgtEl>
                                        <p:attrNameLst>
                                          <p:attrName>style.visibility</p:attrName>
                                        </p:attrNameLst>
                                      </p:cBhvr>
                                      <p:to>
                                        <p:strVal val="visible"/>
                                      </p:to>
                                    </p:set>
                                  </p:childTnLst>
                                </p:cTn>
                              </p:par>
                              <p:par>
                                <p:cTn id="57" presetID="1" presetClass="entr" presetSubtype="0" fill="hold" grpId="0" nodeType="withEffect">
                                  <p:stCondLst>
                                    <p:cond delay="0"/>
                                  </p:stCondLst>
                                  <p:childTnLst>
                                    <p:set>
                                      <p:cBhvr>
                                        <p:cTn id="58" dur="1" fill="hold">
                                          <p:stCondLst>
                                            <p:cond delay="0"/>
                                          </p:stCondLst>
                                        </p:cTn>
                                        <p:tgtEl>
                                          <p:spTgt spid="65"/>
                                        </p:tgtEl>
                                        <p:attrNameLst>
                                          <p:attrName>style.visibility</p:attrName>
                                        </p:attrNameLst>
                                      </p:cBhvr>
                                      <p:to>
                                        <p:strVal val="visible"/>
                                      </p:to>
                                    </p:set>
                                  </p:childTnLst>
                                </p:cTn>
                              </p:par>
                            </p:childTnLst>
                          </p:cTn>
                        </p:par>
                      </p:childTnLst>
                    </p:cTn>
                  </p:par>
                  <p:par>
                    <p:cTn id="59" fill="hold">
                      <p:stCondLst>
                        <p:cond delay="indefinite"/>
                      </p:stCondLst>
                      <p:childTnLst>
                        <p:par>
                          <p:cTn id="60" fill="hold">
                            <p:stCondLst>
                              <p:cond delay="0"/>
                            </p:stCondLst>
                            <p:childTnLst>
                              <p:par>
                                <p:cTn id="61" presetID="1" presetClass="entr" presetSubtype="0" fill="hold" grpId="0" nodeType="clickEffect">
                                  <p:stCondLst>
                                    <p:cond delay="0"/>
                                  </p:stCondLst>
                                  <p:childTnLst>
                                    <p:set>
                                      <p:cBhvr>
                                        <p:cTn id="62" dur="1" fill="hold">
                                          <p:stCondLst>
                                            <p:cond delay="0"/>
                                          </p:stCondLst>
                                        </p:cTn>
                                        <p:tgtEl>
                                          <p:spTgt spid="52"/>
                                        </p:tgtEl>
                                        <p:attrNameLst>
                                          <p:attrName>style.visibility</p:attrName>
                                        </p:attrNameLst>
                                      </p:cBhvr>
                                      <p:to>
                                        <p:strVal val="visible"/>
                                      </p:to>
                                    </p:set>
                                  </p:childTnLst>
                                </p:cTn>
                              </p:par>
                              <p:par>
                                <p:cTn id="63" presetID="1" presetClass="entr" presetSubtype="0" fill="hold" grpId="0" nodeType="withEffect">
                                  <p:stCondLst>
                                    <p:cond delay="0"/>
                                  </p:stCondLst>
                                  <p:childTnLst>
                                    <p:set>
                                      <p:cBhvr>
                                        <p:cTn id="64" dur="1" fill="hold">
                                          <p:stCondLst>
                                            <p:cond delay="0"/>
                                          </p:stCondLst>
                                        </p:cTn>
                                        <p:tgtEl>
                                          <p:spTgt spid="53"/>
                                        </p:tgtEl>
                                        <p:attrNameLst>
                                          <p:attrName>style.visibility</p:attrName>
                                        </p:attrNameLst>
                                      </p:cBhvr>
                                      <p:to>
                                        <p:strVal val="visible"/>
                                      </p:to>
                                    </p:set>
                                  </p:childTnLst>
                                </p:cTn>
                              </p:par>
                              <p:par>
                                <p:cTn id="65" presetID="1" presetClass="entr" presetSubtype="0" fill="hold" grpId="0" nodeType="withEffect">
                                  <p:stCondLst>
                                    <p:cond delay="0"/>
                                  </p:stCondLst>
                                  <p:childTnLst>
                                    <p:set>
                                      <p:cBhvr>
                                        <p:cTn id="66" dur="1" fill="hold">
                                          <p:stCondLst>
                                            <p:cond delay="0"/>
                                          </p:stCondLst>
                                        </p:cTn>
                                        <p:tgtEl>
                                          <p:spTgt spid="54"/>
                                        </p:tgtEl>
                                        <p:attrNameLst>
                                          <p:attrName>style.visibility</p:attrName>
                                        </p:attrNameLst>
                                      </p:cBhvr>
                                      <p:to>
                                        <p:strVal val="visible"/>
                                      </p:to>
                                    </p:set>
                                  </p:childTnLst>
                                </p:cTn>
                              </p:par>
                              <p:par>
                                <p:cTn id="67" presetID="1" presetClass="entr" presetSubtype="0" fill="hold" grpId="0" nodeType="withEffect">
                                  <p:stCondLst>
                                    <p:cond delay="0"/>
                                  </p:stCondLst>
                                  <p:childTnLst>
                                    <p:set>
                                      <p:cBhvr>
                                        <p:cTn id="68" dur="1" fill="hold">
                                          <p:stCondLst>
                                            <p:cond delay="0"/>
                                          </p:stCondLst>
                                        </p:cTn>
                                        <p:tgtEl>
                                          <p:spTgt spid="55"/>
                                        </p:tgtEl>
                                        <p:attrNameLst>
                                          <p:attrName>style.visibility</p:attrName>
                                        </p:attrNameLst>
                                      </p:cBhvr>
                                      <p:to>
                                        <p:strVal val="visible"/>
                                      </p:to>
                                    </p:set>
                                  </p:childTnLst>
                                </p:cTn>
                              </p:par>
                              <p:par>
                                <p:cTn id="69" presetID="1" presetClass="entr" presetSubtype="0" fill="hold" grpId="0" nodeType="withEffect">
                                  <p:stCondLst>
                                    <p:cond delay="0"/>
                                  </p:stCondLst>
                                  <p:childTnLst>
                                    <p:set>
                                      <p:cBhvr>
                                        <p:cTn id="70" dur="1" fill="hold">
                                          <p:stCondLst>
                                            <p:cond delay="0"/>
                                          </p:stCondLst>
                                        </p:cTn>
                                        <p:tgtEl>
                                          <p:spTgt spid="56"/>
                                        </p:tgtEl>
                                        <p:attrNameLst>
                                          <p:attrName>style.visibility</p:attrName>
                                        </p:attrNameLst>
                                      </p:cBhvr>
                                      <p:to>
                                        <p:strVal val="visible"/>
                                      </p:to>
                                    </p:set>
                                  </p:childTnLst>
                                </p:cTn>
                              </p:par>
                              <p:par>
                                <p:cTn id="71" presetID="1" presetClass="entr" presetSubtype="0" fill="hold" grpId="0" nodeType="withEffect">
                                  <p:stCondLst>
                                    <p:cond delay="0"/>
                                  </p:stCondLst>
                                  <p:childTnLst>
                                    <p:set>
                                      <p:cBhvr>
                                        <p:cTn id="72" dur="1" fill="hold">
                                          <p:stCondLst>
                                            <p:cond delay="0"/>
                                          </p:stCondLst>
                                        </p:cTn>
                                        <p:tgtEl>
                                          <p:spTgt spid="57"/>
                                        </p:tgtEl>
                                        <p:attrNameLst>
                                          <p:attrName>style.visibility</p:attrName>
                                        </p:attrNameLst>
                                      </p:cBhvr>
                                      <p:to>
                                        <p:strVal val="visible"/>
                                      </p:to>
                                    </p:set>
                                  </p:childTnLst>
                                </p:cTn>
                              </p:par>
                            </p:childTnLst>
                          </p:cTn>
                        </p:par>
                      </p:childTnLst>
                    </p:cTn>
                  </p:par>
                  <p:par>
                    <p:cTn id="73" fill="hold">
                      <p:stCondLst>
                        <p:cond delay="indefinite"/>
                      </p:stCondLst>
                      <p:childTnLst>
                        <p:par>
                          <p:cTn id="74" fill="hold">
                            <p:stCondLst>
                              <p:cond delay="0"/>
                            </p:stCondLst>
                            <p:childTnLst>
                              <p:par>
                                <p:cTn id="75" presetID="1" presetClass="entr" presetSubtype="0" fill="hold" grpId="0" nodeType="clickEffect">
                                  <p:stCondLst>
                                    <p:cond delay="0"/>
                                  </p:stCondLst>
                                  <p:childTnLst>
                                    <p:set>
                                      <p:cBhvr>
                                        <p:cTn id="76" dur="1" fill="hold">
                                          <p:stCondLst>
                                            <p:cond delay="0"/>
                                          </p:stCondLst>
                                        </p:cTn>
                                        <p:tgtEl>
                                          <p:spTgt spid="44"/>
                                        </p:tgtEl>
                                        <p:attrNameLst>
                                          <p:attrName>style.visibility</p:attrName>
                                        </p:attrNameLst>
                                      </p:cBhvr>
                                      <p:to>
                                        <p:strVal val="visible"/>
                                      </p:to>
                                    </p:set>
                                  </p:childTnLst>
                                </p:cTn>
                              </p:par>
                              <p:par>
                                <p:cTn id="77" presetID="1" presetClass="entr" presetSubtype="0" fill="hold" grpId="0" nodeType="withEffect">
                                  <p:stCondLst>
                                    <p:cond delay="0"/>
                                  </p:stCondLst>
                                  <p:childTnLst>
                                    <p:set>
                                      <p:cBhvr>
                                        <p:cTn id="78" dur="1" fill="hold">
                                          <p:stCondLst>
                                            <p:cond delay="0"/>
                                          </p:stCondLst>
                                        </p:cTn>
                                        <p:tgtEl>
                                          <p:spTgt spid="45"/>
                                        </p:tgtEl>
                                        <p:attrNameLst>
                                          <p:attrName>style.visibility</p:attrName>
                                        </p:attrNameLst>
                                      </p:cBhvr>
                                      <p:to>
                                        <p:strVal val="visible"/>
                                      </p:to>
                                    </p:set>
                                  </p:childTnLst>
                                </p:cTn>
                              </p:par>
                              <p:par>
                                <p:cTn id="79" presetID="1" presetClass="entr" presetSubtype="0" fill="hold" grpId="0" nodeType="withEffect">
                                  <p:stCondLst>
                                    <p:cond delay="0"/>
                                  </p:stCondLst>
                                  <p:childTnLst>
                                    <p:set>
                                      <p:cBhvr>
                                        <p:cTn id="80" dur="1" fill="hold">
                                          <p:stCondLst>
                                            <p:cond delay="0"/>
                                          </p:stCondLst>
                                        </p:cTn>
                                        <p:tgtEl>
                                          <p:spTgt spid="46"/>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47"/>
                                        </p:tgtEl>
                                        <p:attrNameLst>
                                          <p:attrName>style.visibility</p:attrName>
                                        </p:attrNameLst>
                                      </p:cBhvr>
                                      <p:to>
                                        <p:strVal val="visible"/>
                                      </p:to>
                                    </p:set>
                                  </p:childTnLst>
                                </p:cTn>
                              </p:par>
                              <p:par>
                                <p:cTn id="83" presetID="1" presetClass="entr" presetSubtype="0" fill="hold" grpId="0" nodeType="withEffect">
                                  <p:stCondLst>
                                    <p:cond delay="0"/>
                                  </p:stCondLst>
                                  <p:childTnLst>
                                    <p:set>
                                      <p:cBhvr>
                                        <p:cTn id="84" dur="1" fill="hold">
                                          <p:stCondLst>
                                            <p:cond delay="0"/>
                                          </p:stCondLst>
                                        </p:cTn>
                                        <p:tgtEl>
                                          <p:spTgt spid="48"/>
                                        </p:tgtEl>
                                        <p:attrNameLst>
                                          <p:attrName>style.visibility</p:attrName>
                                        </p:attrNameLst>
                                      </p:cBhvr>
                                      <p:to>
                                        <p:strVal val="visible"/>
                                      </p:to>
                                    </p:set>
                                  </p:childTnLst>
                                </p:cTn>
                              </p:par>
                              <p:par>
                                <p:cTn id="85" presetID="1" presetClass="entr" presetSubtype="0" fill="hold" grpId="0" nodeType="withEffect">
                                  <p:stCondLst>
                                    <p:cond delay="0"/>
                                  </p:stCondLst>
                                  <p:childTnLst>
                                    <p:set>
                                      <p:cBhvr>
                                        <p:cTn id="86" dur="1" fill="hold">
                                          <p:stCondLst>
                                            <p:cond delay="0"/>
                                          </p:stCondLst>
                                        </p:cTn>
                                        <p:tgtEl>
                                          <p:spTgt spid="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4" grpId="0" animBg="1"/>
      <p:bldP spid="45" grpId="0" animBg="1"/>
      <p:bldP spid="46" grpId="0" animBg="1"/>
      <p:bldP spid="47" grpId="0" animBg="1"/>
      <p:bldP spid="48" grpId="0" animBg="1"/>
      <p:bldP spid="7" grpId="0"/>
      <p:bldP spid="52" grpId="0" animBg="1"/>
      <p:bldP spid="53" grpId="0" animBg="1"/>
      <p:bldP spid="54" grpId="0" animBg="1"/>
      <p:bldP spid="55" grpId="0" animBg="1"/>
      <p:bldP spid="56" grpId="0" animBg="1"/>
      <p:bldP spid="57" grpId="0"/>
      <p:bldP spid="59" grpId="0" animBg="1"/>
      <p:bldP spid="60" grpId="0" animBg="1"/>
      <p:bldP spid="61" grpId="0" animBg="1"/>
      <p:bldP spid="62" grpId="0" animBg="1"/>
      <p:bldP spid="63" grpId="0" animBg="1"/>
      <p:bldP spid="65" grpId="0"/>
      <p:bldP spid="69" grpId="0" animBg="1"/>
      <p:bldP spid="70" grpId="0" animBg="1"/>
      <p:bldP spid="94" grpId="0" animBg="1"/>
      <p:bldP spid="95" grpId="0" animBg="1"/>
      <p:bldP spid="101" grpId="0" animBg="1"/>
      <p:bldP spid="106" grpId="0"/>
      <p:bldP spid="108" grpId="0" animBg="1"/>
      <p:bldP spid="109" grpId="0" animBg="1"/>
      <p:bldP spid="110" grpId="0" animBg="1"/>
      <p:bldP spid="111" grpId="0" animBg="1"/>
      <p:bldP spid="112" grpId="0" animBg="1"/>
      <p:bldP spid="113" grpId="0"/>
      <p:bldP spid="115" grpId="0" animBg="1"/>
      <p:bldP spid="116" grpId="0" animBg="1"/>
      <p:bldP spid="117" grpId="0" animBg="1"/>
      <p:bldP spid="118" grpId="0" animBg="1"/>
      <p:bldP spid="119" grpId="0" animBg="1"/>
      <p:bldP spid="120" grpId="0"/>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7889" name="Title 1"/>
          <p:cNvSpPr>
            <a:spLocks noGrp="1"/>
          </p:cNvSpPr>
          <p:nvPr>
            <p:ph type="title"/>
          </p:nvPr>
        </p:nvSpPr>
        <p:spPr/>
        <p:txBody>
          <a:bodyPr/>
          <a:lstStyle/>
          <a:p>
            <a:pPr eaLnBrk="1" hangingPunct="1"/>
            <a:r>
              <a:rPr lang="en-US" sz="3600" smtClean="0"/>
              <a:t>Marginals by Sampling on Factor Graph</a:t>
            </a:r>
          </a:p>
        </p:txBody>
      </p:sp>
      <p:sp>
        <p:nvSpPr>
          <p:cNvPr id="4" name="Slide Number Placeholder 3"/>
          <p:cNvSpPr>
            <a:spLocks noGrp="1"/>
          </p:cNvSpPr>
          <p:nvPr>
            <p:ph type="sldNum" sz="quarter" idx="12"/>
          </p:nvPr>
        </p:nvSpPr>
        <p:spPr/>
        <p:txBody>
          <a:bodyPr/>
          <a:lstStyle/>
          <a:p>
            <a:pPr>
              <a:defRPr/>
            </a:pPr>
            <a:fld id="{A8949BD0-3F95-412E-A861-B85353040DAD}" type="slidenum">
              <a:rPr lang="en-US"/>
              <a:pPr>
                <a:defRPr/>
              </a:pPr>
              <a:t>53</a:t>
            </a:fld>
            <a:endParaRPr lang="en-US"/>
          </a:p>
        </p:txBody>
      </p:sp>
      <p:grpSp>
        <p:nvGrpSpPr>
          <p:cNvPr id="37891" name="Group 4"/>
          <p:cNvGrpSpPr>
            <a:grpSpLocks/>
          </p:cNvGrpSpPr>
          <p:nvPr/>
        </p:nvGrpSpPr>
        <p:grpSpPr bwMode="auto">
          <a:xfrm>
            <a:off x="-34925" y="5526088"/>
            <a:ext cx="8697913" cy="1208087"/>
            <a:chOff x="-46350" y="2349603"/>
            <a:chExt cx="8698419" cy="1208034"/>
          </a:xfrm>
        </p:grpSpPr>
        <p:grpSp>
          <p:nvGrpSpPr>
            <p:cNvPr id="37929" name="Group 67"/>
            <p:cNvGrpSpPr>
              <a:grpSpLocks/>
            </p:cNvGrpSpPr>
            <p:nvPr/>
          </p:nvGrpSpPr>
          <p:grpSpPr bwMode="auto">
            <a:xfrm>
              <a:off x="1391508" y="3223775"/>
              <a:ext cx="7260561" cy="333862"/>
              <a:chOff x="492120" y="3950977"/>
              <a:chExt cx="8067290" cy="370958"/>
            </a:xfrm>
          </p:grpSpPr>
          <p:sp>
            <p:nvSpPr>
              <p:cNvPr id="37957" name="TextBox 9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600" dirty="0">
                    <a:latin typeface="Rockwell"/>
                    <a:ea typeface="Rockwell"/>
                    <a:cs typeface="Rockwell"/>
                  </a:rPr>
                  <a:t>time</a:t>
                </a:r>
              </a:p>
            </p:txBody>
          </p:sp>
          <p:sp>
            <p:nvSpPr>
              <p:cNvPr id="37958" name="TextBox 9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600" dirty="0">
                    <a:latin typeface="Rockwell"/>
                    <a:ea typeface="Rockwell"/>
                    <a:cs typeface="Rockwell"/>
                  </a:rPr>
                  <a:t>like</a:t>
                </a:r>
              </a:p>
            </p:txBody>
          </p:sp>
          <p:sp>
            <p:nvSpPr>
              <p:cNvPr id="37959" name="TextBox 9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600" dirty="0">
                    <a:latin typeface="Rockwell"/>
                    <a:ea typeface="Rockwell"/>
                    <a:cs typeface="Rockwell"/>
                  </a:rPr>
                  <a:t>flies</a:t>
                </a:r>
              </a:p>
            </p:txBody>
          </p:sp>
          <p:sp>
            <p:nvSpPr>
              <p:cNvPr id="37960" name="TextBox 9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600" dirty="0">
                    <a:latin typeface="Rockwell"/>
                    <a:ea typeface="Rockwell"/>
                    <a:cs typeface="Rockwell"/>
                  </a:rPr>
                  <a:t>an</a:t>
                </a:r>
              </a:p>
            </p:txBody>
          </p:sp>
          <p:sp>
            <p:nvSpPr>
              <p:cNvPr id="37961" name="TextBox 9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600" dirty="0">
                    <a:latin typeface="Rockwell"/>
                    <a:ea typeface="Rockwell"/>
                    <a:cs typeface="Rockwell"/>
                  </a:rPr>
                  <a:t>arrow</a:t>
                </a:r>
              </a:p>
            </p:txBody>
          </p:sp>
        </p:grpSp>
        <p:sp>
          <p:nvSpPr>
            <p:cNvPr id="71" name="Oval 70"/>
            <p:cNvSpPr/>
            <p:nvPr/>
          </p:nvSpPr>
          <p:spPr>
            <a:xfrm>
              <a:off x="1731753" y="2351190"/>
              <a:ext cx="487391" cy="49369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72" name="Straight Connector 71"/>
            <p:cNvCxnSpPr>
              <a:stCxn id="71" idx="4"/>
              <a:endCxn id="89" idx="0"/>
            </p:cNvCxnSpPr>
            <p:nvPr/>
          </p:nvCxnSpPr>
          <p:spPr>
            <a:xfrm>
              <a:off x="1974656" y="2844881"/>
              <a:ext cx="1587" cy="13334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p:cNvCxnSpPr>
              <a:stCxn id="71" idx="6"/>
              <a:endCxn id="75" idx="2"/>
            </p:cNvCxnSpPr>
            <p:nvPr/>
          </p:nvCxnSpPr>
          <p:spPr>
            <a:xfrm>
              <a:off x="2219145" y="2598829"/>
              <a:ext cx="1000183"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4" name="Rectangle 73"/>
            <p:cNvSpPr/>
            <p:nvPr/>
          </p:nvSpPr>
          <p:spPr>
            <a:xfrm>
              <a:off x="2598579" y="2467073"/>
              <a:ext cx="239727"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75" name="Oval 74"/>
            <p:cNvSpPr/>
            <p:nvPr/>
          </p:nvSpPr>
          <p:spPr>
            <a:xfrm>
              <a:off x="3219328" y="2351190"/>
              <a:ext cx="487390" cy="49369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cxnSp>
          <p:nvCxnSpPr>
            <p:cNvPr id="76" name="Straight Connector 75"/>
            <p:cNvCxnSpPr>
              <a:stCxn id="75" idx="4"/>
              <a:endCxn id="90" idx="0"/>
            </p:cNvCxnSpPr>
            <p:nvPr/>
          </p:nvCxnSpPr>
          <p:spPr>
            <a:xfrm>
              <a:off x="3463817" y="2844881"/>
              <a:ext cx="1587" cy="13334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a:stCxn id="75" idx="6"/>
              <a:endCxn id="79" idx="2"/>
            </p:cNvCxnSpPr>
            <p:nvPr/>
          </p:nvCxnSpPr>
          <p:spPr>
            <a:xfrm flipV="1">
              <a:off x="3706718" y="2595654"/>
              <a:ext cx="1023998"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8" name="Rectangle 77"/>
            <p:cNvSpPr/>
            <p:nvPr/>
          </p:nvSpPr>
          <p:spPr>
            <a:xfrm>
              <a:off x="4087740" y="2467073"/>
              <a:ext cx="238139"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4</a:t>
              </a:r>
              <a:endParaRPr lang="en-US" sz="1400" i="1" dirty="0">
                <a:solidFill>
                  <a:schemeClr val="bg1"/>
                </a:solidFill>
                <a:latin typeface="Times New Roman"/>
                <a:cs typeface="Times New Roman"/>
              </a:endParaRPr>
            </a:p>
          </p:txBody>
        </p:sp>
        <p:sp>
          <p:nvSpPr>
            <p:cNvPr id="79" name="Oval 78"/>
            <p:cNvSpPr/>
            <p:nvPr/>
          </p:nvSpPr>
          <p:spPr>
            <a:xfrm>
              <a:off x="4730716" y="2349603"/>
              <a:ext cx="485803" cy="49369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80" name="Straight Connector 79"/>
            <p:cNvCxnSpPr>
              <a:stCxn id="79" idx="4"/>
              <a:endCxn id="91" idx="0"/>
            </p:cNvCxnSpPr>
            <p:nvPr/>
          </p:nvCxnSpPr>
          <p:spPr>
            <a:xfrm>
              <a:off x="4973617" y="2843293"/>
              <a:ext cx="0" cy="1349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p:cNvCxnSpPr>
              <a:stCxn id="79" idx="6"/>
              <a:endCxn id="83" idx="2"/>
            </p:cNvCxnSpPr>
            <p:nvPr/>
          </p:nvCxnSpPr>
          <p:spPr>
            <a:xfrm>
              <a:off x="5216519" y="2595654"/>
              <a:ext cx="1008121"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2" name="Rectangle 81"/>
            <p:cNvSpPr/>
            <p:nvPr/>
          </p:nvSpPr>
          <p:spPr>
            <a:xfrm>
              <a:off x="5597541" y="2465485"/>
              <a:ext cx="238139"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6</a:t>
              </a:r>
              <a:endParaRPr lang="en-US" sz="1400" i="1" dirty="0">
                <a:solidFill>
                  <a:schemeClr val="bg1"/>
                </a:solidFill>
                <a:latin typeface="Times New Roman"/>
                <a:cs typeface="Times New Roman"/>
              </a:endParaRPr>
            </a:p>
          </p:txBody>
        </p:sp>
        <p:sp>
          <p:nvSpPr>
            <p:cNvPr id="83" name="Oval 82"/>
            <p:cNvSpPr/>
            <p:nvPr/>
          </p:nvSpPr>
          <p:spPr>
            <a:xfrm>
              <a:off x="6224640" y="2351190"/>
              <a:ext cx="487391" cy="49369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cxnSp>
          <p:nvCxnSpPr>
            <p:cNvPr id="84" name="Straight Connector 83"/>
            <p:cNvCxnSpPr>
              <a:stCxn id="83" idx="4"/>
              <a:endCxn id="92" idx="0"/>
            </p:cNvCxnSpPr>
            <p:nvPr/>
          </p:nvCxnSpPr>
          <p:spPr>
            <a:xfrm>
              <a:off x="6469129" y="2844881"/>
              <a:ext cx="1588" cy="13334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p:cNvCxnSpPr>
              <a:stCxn id="83" idx="6"/>
              <a:endCxn id="87" idx="2"/>
            </p:cNvCxnSpPr>
            <p:nvPr/>
          </p:nvCxnSpPr>
          <p:spPr>
            <a:xfrm flipV="1">
              <a:off x="6712031" y="2595654"/>
              <a:ext cx="1000183"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6" name="Rectangle 85"/>
            <p:cNvSpPr/>
            <p:nvPr/>
          </p:nvSpPr>
          <p:spPr>
            <a:xfrm>
              <a:off x="7093053" y="2467073"/>
              <a:ext cx="238139"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8</a:t>
              </a:r>
              <a:endParaRPr lang="en-US" sz="1400" i="1" dirty="0">
                <a:solidFill>
                  <a:schemeClr val="bg1"/>
                </a:solidFill>
                <a:latin typeface="Times New Roman"/>
                <a:cs typeface="Times New Roman"/>
              </a:endParaRPr>
            </a:p>
          </p:txBody>
        </p:sp>
        <p:sp>
          <p:nvSpPr>
            <p:cNvPr id="87" name="Oval 86"/>
            <p:cNvSpPr/>
            <p:nvPr/>
          </p:nvSpPr>
          <p:spPr>
            <a:xfrm>
              <a:off x="7712214" y="2349603"/>
              <a:ext cx="487390" cy="49369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5</a:t>
              </a:r>
              <a:endParaRPr lang="en-US" sz="1600" i="1" dirty="0">
                <a:solidFill>
                  <a:schemeClr val="tx1"/>
                </a:solidFill>
                <a:latin typeface="Times New Roman"/>
                <a:cs typeface="Times New Roman"/>
              </a:endParaRPr>
            </a:p>
          </p:txBody>
        </p:sp>
        <p:cxnSp>
          <p:nvCxnSpPr>
            <p:cNvPr id="88" name="Straight Connector 87"/>
            <p:cNvCxnSpPr>
              <a:stCxn id="87" idx="4"/>
              <a:endCxn id="93" idx="0"/>
            </p:cNvCxnSpPr>
            <p:nvPr/>
          </p:nvCxnSpPr>
          <p:spPr>
            <a:xfrm>
              <a:off x="7956704" y="2843293"/>
              <a:ext cx="1587" cy="1349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9" name="Rectangle 88"/>
            <p:cNvSpPr/>
            <p:nvPr/>
          </p:nvSpPr>
          <p:spPr>
            <a:xfrm>
              <a:off x="1857174" y="2978225"/>
              <a:ext cx="239726"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90" name="Rectangle 89"/>
            <p:cNvSpPr/>
            <p:nvPr/>
          </p:nvSpPr>
          <p:spPr>
            <a:xfrm>
              <a:off x="3344747" y="2978225"/>
              <a:ext cx="239727"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91" name="Rectangle 90"/>
            <p:cNvSpPr/>
            <p:nvPr/>
          </p:nvSpPr>
          <p:spPr>
            <a:xfrm>
              <a:off x="4854548" y="2978225"/>
              <a:ext cx="238139"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5</a:t>
              </a:r>
              <a:endParaRPr lang="en-US" sz="1400" i="1" dirty="0">
                <a:solidFill>
                  <a:schemeClr val="bg1"/>
                </a:solidFill>
                <a:latin typeface="Times New Roman"/>
                <a:cs typeface="Times New Roman"/>
              </a:endParaRPr>
            </a:p>
          </p:txBody>
        </p:sp>
        <p:sp>
          <p:nvSpPr>
            <p:cNvPr id="92" name="Rectangle 91"/>
            <p:cNvSpPr/>
            <p:nvPr/>
          </p:nvSpPr>
          <p:spPr>
            <a:xfrm>
              <a:off x="6350060" y="2978225"/>
              <a:ext cx="239726"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7</a:t>
              </a:r>
              <a:endParaRPr lang="en-US" sz="1400" i="1" dirty="0">
                <a:solidFill>
                  <a:schemeClr val="bg1"/>
                </a:solidFill>
                <a:latin typeface="Times New Roman"/>
                <a:cs typeface="Times New Roman"/>
              </a:endParaRPr>
            </a:p>
          </p:txBody>
        </p:sp>
        <p:sp>
          <p:nvSpPr>
            <p:cNvPr id="93" name="Rectangle 92"/>
            <p:cNvSpPr/>
            <p:nvPr/>
          </p:nvSpPr>
          <p:spPr>
            <a:xfrm>
              <a:off x="7839222" y="2978225"/>
              <a:ext cx="238139"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9</a:t>
              </a:r>
              <a:endParaRPr lang="en-US" sz="1400" i="1" dirty="0">
                <a:solidFill>
                  <a:schemeClr val="bg1"/>
                </a:solidFill>
                <a:latin typeface="Times New Roman"/>
                <a:cs typeface="Times New Roman"/>
              </a:endParaRPr>
            </a:p>
          </p:txBody>
        </p:sp>
        <p:cxnSp>
          <p:nvCxnSpPr>
            <p:cNvPr id="102" name="Straight Connector 101"/>
            <p:cNvCxnSpPr/>
            <p:nvPr/>
          </p:nvCxnSpPr>
          <p:spPr>
            <a:xfrm>
              <a:off x="809363" y="2597242"/>
              <a:ext cx="919215"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3" name="Rectangle 102"/>
            <p:cNvSpPr/>
            <p:nvPr/>
          </p:nvSpPr>
          <p:spPr>
            <a:xfrm>
              <a:off x="1149108" y="2481359"/>
              <a:ext cx="239726"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0</a:t>
              </a:r>
              <a:endParaRPr lang="en-US" sz="1400" i="1" dirty="0">
                <a:solidFill>
                  <a:schemeClr val="bg1"/>
                </a:solidFill>
                <a:latin typeface="Times New Roman"/>
                <a:cs typeface="Times New Roman"/>
              </a:endParaRPr>
            </a:p>
          </p:txBody>
        </p:sp>
        <p:sp>
          <p:nvSpPr>
            <p:cNvPr id="104" name="Oval 103"/>
            <p:cNvSpPr/>
            <p:nvPr/>
          </p:nvSpPr>
          <p:spPr>
            <a:xfrm>
              <a:off x="321971" y="2351190"/>
              <a:ext cx="487391" cy="493691"/>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bg1"/>
                  </a:solidFill>
                  <a:latin typeface="Times New Roman"/>
                  <a:cs typeface="Times New Roman"/>
                </a:rPr>
                <a:t>X</a:t>
              </a:r>
              <a:r>
                <a:rPr lang="en-US" sz="1600" i="1" baseline="-25000" dirty="0">
                  <a:solidFill>
                    <a:schemeClr val="bg1"/>
                  </a:solidFill>
                  <a:latin typeface="Times New Roman"/>
                  <a:cs typeface="Times New Roman"/>
                </a:rPr>
                <a:t>0</a:t>
              </a:r>
              <a:endParaRPr lang="en-US" sz="1600" i="1" dirty="0">
                <a:solidFill>
                  <a:schemeClr val="bg1"/>
                </a:solidFill>
                <a:latin typeface="Times New Roman"/>
                <a:cs typeface="Times New Roman"/>
              </a:endParaRPr>
            </a:p>
          </p:txBody>
        </p:sp>
        <p:sp>
          <p:nvSpPr>
            <p:cNvPr id="37956" name="TextBox 104"/>
            <p:cNvSpPr txBox="1">
              <a:spLocks noChangeArrowheads="1"/>
            </p:cNvSpPr>
            <p:nvPr/>
          </p:nvSpPr>
          <p:spPr bwMode="auto">
            <a:xfrm>
              <a:off x="-46350" y="2924169"/>
              <a:ext cx="1316384" cy="323368"/>
            </a:xfrm>
            <a:prstGeom prst="rect">
              <a:avLst/>
            </a:prstGeom>
            <a:noFill/>
            <a:ln w="9525">
              <a:noFill/>
              <a:miter lim="800000"/>
              <a:headEnd/>
              <a:tailEnd/>
            </a:ln>
          </p:spPr>
          <p:txBody>
            <a:bodyPr anchor="ctr"/>
            <a:lstStyle/>
            <a:p>
              <a:pPr algn="ctr"/>
              <a:r>
                <a:rPr lang="en-US" sz="1600" dirty="0">
                  <a:latin typeface="Rockwell"/>
                  <a:ea typeface="Rockwell"/>
                  <a:cs typeface="Rockwell"/>
                </a:rPr>
                <a:t>&lt;START&gt;</a:t>
              </a:r>
            </a:p>
          </p:txBody>
        </p:sp>
      </p:grpSp>
      <p:sp>
        <p:nvSpPr>
          <p:cNvPr id="44" name="Oval 43"/>
          <p:cNvSpPr/>
          <p:nvPr/>
        </p:nvSpPr>
        <p:spPr>
          <a:xfrm>
            <a:off x="1743075" y="4959350"/>
            <a:ext cx="487363" cy="493713"/>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45" name="Oval 44"/>
          <p:cNvSpPr/>
          <p:nvPr/>
        </p:nvSpPr>
        <p:spPr>
          <a:xfrm>
            <a:off x="3230563" y="4959350"/>
            <a:ext cx="487362" cy="493713"/>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v</a:t>
            </a:r>
          </a:p>
        </p:txBody>
      </p:sp>
      <p:sp>
        <p:nvSpPr>
          <p:cNvPr id="46" name="Oval 45"/>
          <p:cNvSpPr/>
          <p:nvPr/>
        </p:nvSpPr>
        <p:spPr>
          <a:xfrm>
            <a:off x="4741863" y="4957763"/>
            <a:ext cx="485775" cy="49371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p</a:t>
            </a:r>
          </a:p>
        </p:txBody>
      </p:sp>
      <p:sp>
        <p:nvSpPr>
          <p:cNvPr id="47" name="Oval 46"/>
          <p:cNvSpPr/>
          <p:nvPr/>
        </p:nvSpPr>
        <p:spPr>
          <a:xfrm>
            <a:off x="6237288" y="4959350"/>
            <a:ext cx="485775" cy="493713"/>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d</a:t>
            </a:r>
          </a:p>
        </p:txBody>
      </p:sp>
      <p:sp>
        <p:nvSpPr>
          <p:cNvPr id="48" name="Oval 47"/>
          <p:cNvSpPr/>
          <p:nvPr/>
        </p:nvSpPr>
        <p:spPr>
          <a:xfrm>
            <a:off x="7724775" y="4957763"/>
            <a:ext cx="485775" cy="493712"/>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7" name="TextBox 6"/>
          <p:cNvSpPr txBox="1"/>
          <p:nvPr/>
        </p:nvSpPr>
        <p:spPr>
          <a:xfrm>
            <a:off x="169863" y="4957763"/>
            <a:ext cx="1301750" cy="490537"/>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6:</a:t>
            </a:r>
          </a:p>
        </p:txBody>
      </p:sp>
      <p:sp>
        <p:nvSpPr>
          <p:cNvPr id="52" name="Oval 51"/>
          <p:cNvSpPr/>
          <p:nvPr/>
        </p:nvSpPr>
        <p:spPr>
          <a:xfrm>
            <a:off x="1751013" y="4368800"/>
            <a:ext cx="487362" cy="492125"/>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v</a:t>
            </a:r>
          </a:p>
        </p:txBody>
      </p:sp>
      <p:sp>
        <p:nvSpPr>
          <p:cNvPr id="53" name="Oval 52"/>
          <p:cNvSpPr/>
          <p:nvPr/>
        </p:nvSpPr>
        <p:spPr>
          <a:xfrm>
            <a:off x="3238500" y="4368800"/>
            <a:ext cx="487363" cy="492125"/>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54" name="Oval 53"/>
          <p:cNvSpPr/>
          <p:nvPr/>
        </p:nvSpPr>
        <p:spPr>
          <a:xfrm>
            <a:off x="4748213" y="4365625"/>
            <a:ext cx="487362" cy="493713"/>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v</a:t>
            </a:r>
          </a:p>
        </p:txBody>
      </p:sp>
      <p:sp>
        <p:nvSpPr>
          <p:cNvPr id="55" name="Oval 54"/>
          <p:cNvSpPr/>
          <p:nvPr/>
        </p:nvSpPr>
        <p:spPr>
          <a:xfrm>
            <a:off x="6243638" y="4368800"/>
            <a:ext cx="487362" cy="492125"/>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d</a:t>
            </a:r>
          </a:p>
        </p:txBody>
      </p:sp>
      <p:sp>
        <p:nvSpPr>
          <p:cNvPr id="56" name="Oval 55"/>
          <p:cNvSpPr/>
          <p:nvPr/>
        </p:nvSpPr>
        <p:spPr>
          <a:xfrm>
            <a:off x="7731125" y="4365625"/>
            <a:ext cx="487363" cy="493713"/>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57" name="TextBox 56"/>
          <p:cNvSpPr txBox="1"/>
          <p:nvPr/>
        </p:nvSpPr>
        <p:spPr>
          <a:xfrm>
            <a:off x="177800" y="4365625"/>
            <a:ext cx="1301750" cy="492125"/>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5:</a:t>
            </a:r>
          </a:p>
        </p:txBody>
      </p:sp>
      <p:sp>
        <p:nvSpPr>
          <p:cNvPr id="59" name="Oval 58"/>
          <p:cNvSpPr/>
          <p:nvPr/>
        </p:nvSpPr>
        <p:spPr>
          <a:xfrm>
            <a:off x="1739900" y="3787775"/>
            <a:ext cx="487363" cy="493713"/>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v</a:t>
            </a:r>
          </a:p>
        </p:txBody>
      </p:sp>
      <p:sp>
        <p:nvSpPr>
          <p:cNvPr id="60" name="Oval 59"/>
          <p:cNvSpPr/>
          <p:nvPr/>
        </p:nvSpPr>
        <p:spPr>
          <a:xfrm>
            <a:off x="3227388" y="3787775"/>
            <a:ext cx="487362" cy="493713"/>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61" name="Oval 60"/>
          <p:cNvSpPr/>
          <p:nvPr/>
        </p:nvSpPr>
        <p:spPr>
          <a:xfrm>
            <a:off x="4738688" y="3786188"/>
            <a:ext cx="485775" cy="49371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p</a:t>
            </a:r>
          </a:p>
        </p:txBody>
      </p:sp>
      <p:sp>
        <p:nvSpPr>
          <p:cNvPr id="62" name="Oval 61"/>
          <p:cNvSpPr/>
          <p:nvPr/>
        </p:nvSpPr>
        <p:spPr>
          <a:xfrm>
            <a:off x="6234113" y="3787775"/>
            <a:ext cx="485775" cy="493713"/>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d</a:t>
            </a:r>
          </a:p>
        </p:txBody>
      </p:sp>
      <p:sp>
        <p:nvSpPr>
          <p:cNvPr id="63" name="Oval 62"/>
          <p:cNvSpPr/>
          <p:nvPr/>
        </p:nvSpPr>
        <p:spPr>
          <a:xfrm>
            <a:off x="7721600" y="3786188"/>
            <a:ext cx="485775" cy="493712"/>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65" name="TextBox 64"/>
          <p:cNvSpPr txBox="1"/>
          <p:nvPr/>
        </p:nvSpPr>
        <p:spPr>
          <a:xfrm>
            <a:off x="166688" y="3786188"/>
            <a:ext cx="1301750" cy="490537"/>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4:</a:t>
            </a:r>
          </a:p>
        </p:txBody>
      </p:sp>
      <p:sp>
        <p:nvSpPr>
          <p:cNvPr id="69" name="Oval 68"/>
          <p:cNvSpPr/>
          <p:nvPr/>
        </p:nvSpPr>
        <p:spPr>
          <a:xfrm>
            <a:off x="1739900" y="3208338"/>
            <a:ext cx="487363" cy="493712"/>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70" name="Oval 69"/>
          <p:cNvSpPr/>
          <p:nvPr/>
        </p:nvSpPr>
        <p:spPr>
          <a:xfrm>
            <a:off x="3227388" y="3208338"/>
            <a:ext cx="487362" cy="49371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v</a:t>
            </a:r>
          </a:p>
        </p:txBody>
      </p:sp>
      <p:sp>
        <p:nvSpPr>
          <p:cNvPr id="94" name="Oval 93"/>
          <p:cNvSpPr/>
          <p:nvPr/>
        </p:nvSpPr>
        <p:spPr>
          <a:xfrm>
            <a:off x="4738688" y="3206750"/>
            <a:ext cx="485775" cy="493713"/>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p</a:t>
            </a:r>
          </a:p>
        </p:txBody>
      </p:sp>
      <p:sp>
        <p:nvSpPr>
          <p:cNvPr id="95" name="Oval 94"/>
          <p:cNvSpPr/>
          <p:nvPr/>
        </p:nvSpPr>
        <p:spPr>
          <a:xfrm>
            <a:off x="6234113" y="3208338"/>
            <a:ext cx="485775" cy="49371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d</a:t>
            </a:r>
          </a:p>
        </p:txBody>
      </p:sp>
      <p:sp>
        <p:nvSpPr>
          <p:cNvPr id="101" name="Oval 100"/>
          <p:cNvSpPr/>
          <p:nvPr/>
        </p:nvSpPr>
        <p:spPr>
          <a:xfrm>
            <a:off x="7721600" y="3206750"/>
            <a:ext cx="485775" cy="493713"/>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106" name="TextBox 105"/>
          <p:cNvSpPr txBox="1"/>
          <p:nvPr/>
        </p:nvSpPr>
        <p:spPr>
          <a:xfrm>
            <a:off x="166688" y="3206750"/>
            <a:ext cx="1301750" cy="490538"/>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3:</a:t>
            </a:r>
          </a:p>
        </p:txBody>
      </p:sp>
      <p:sp>
        <p:nvSpPr>
          <p:cNvPr id="108" name="Oval 107"/>
          <p:cNvSpPr/>
          <p:nvPr/>
        </p:nvSpPr>
        <p:spPr>
          <a:xfrm>
            <a:off x="1739900" y="2638425"/>
            <a:ext cx="487363" cy="492125"/>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109" name="Oval 108"/>
          <p:cNvSpPr/>
          <p:nvPr/>
        </p:nvSpPr>
        <p:spPr>
          <a:xfrm>
            <a:off x="3227388" y="2638425"/>
            <a:ext cx="487362" cy="492125"/>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110" name="Oval 109"/>
          <p:cNvSpPr/>
          <p:nvPr/>
        </p:nvSpPr>
        <p:spPr>
          <a:xfrm>
            <a:off x="4738688" y="2635250"/>
            <a:ext cx="485775" cy="493713"/>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v</a:t>
            </a:r>
          </a:p>
        </p:txBody>
      </p:sp>
      <p:sp>
        <p:nvSpPr>
          <p:cNvPr id="111" name="Oval 110"/>
          <p:cNvSpPr/>
          <p:nvPr/>
        </p:nvSpPr>
        <p:spPr>
          <a:xfrm>
            <a:off x="6234113" y="2638425"/>
            <a:ext cx="485775" cy="492125"/>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d</a:t>
            </a:r>
          </a:p>
        </p:txBody>
      </p:sp>
      <p:sp>
        <p:nvSpPr>
          <p:cNvPr id="112" name="Oval 111"/>
          <p:cNvSpPr/>
          <p:nvPr/>
        </p:nvSpPr>
        <p:spPr>
          <a:xfrm>
            <a:off x="7721600" y="2635250"/>
            <a:ext cx="485775" cy="493713"/>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113" name="TextBox 112"/>
          <p:cNvSpPr txBox="1"/>
          <p:nvPr/>
        </p:nvSpPr>
        <p:spPr>
          <a:xfrm>
            <a:off x="166688" y="2635250"/>
            <a:ext cx="1301750" cy="492125"/>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2:</a:t>
            </a:r>
          </a:p>
        </p:txBody>
      </p:sp>
      <p:sp>
        <p:nvSpPr>
          <p:cNvPr id="115" name="Oval 114"/>
          <p:cNvSpPr/>
          <p:nvPr/>
        </p:nvSpPr>
        <p:spPr>
          <a:xfrm>
            <a:off x="1739900" y="2046288"/>
            <a:ext cx="485775" cy="493712"/>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116" name="Oval 115"/>
          <p:cNvSpPr/>
          <p:nvPr/>
        </p:nvSpPr>
        <p:spPr>
          <a:xfrm>
            <a:off x="3227388" y="2046288"/>
            <a:ext cx="485775" cy="49371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v</a:t>
            </a:r>
          </a:p>
        </p:txBody>
      </p:sp>
      <p:sp>
        <p:nvSpPr>
          <p:cNvPr id="117" name="Oval 116"/>
          <p:cNvSpPr/>
          <p:nvPr/>
        </p:nvSpPr>
        <p:spPr>
          <a:xfrm>
            <a:off x="4737100" y="2044700"/>
            <a:ext cx="487363" cy="492125"/>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p</a:t>
            </a:r>
          </a:p>
        </p:txBody>
      </p:sp>
      <p:sp>
        <p:nvSpPr>
          <p:cNvPr id="118" name="Oval 117"/>
          <p:cNvSpPr/>
          <p:nvPr/>
        </p:nvSpPr>
        <p:spPr>
          <a:xfrm>
            <a:off x="6232525" y="2046288"/>
            <a:ext cx="487363" cy="49371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d</a:t>
            </a:r>
          </a:p>
        </p:txBody>
      </p:sp>
      <p:sp>
        <p:nvSpPr>
          <p:cNvPr id="119" name="Oval 118"/>
          <p:cNvSpPr/>
          <p:nvPr/>
        </p:nvSpPr>
        <p:spPr>
          <a:xfrm>
            <a:off x="7720013" y="2044700"/>
            <a:ext cx="487362" cy="492125"/>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120" name="TextBox 119"/>
          <p:cNvSpPr txBox="1"/>
          <p:nvPr/>
        </p:nvSpPr>
        <p:spPr>
          <a:xfrm>
            <a:off x="165100" y="2044700"/>
            <a:ext cx="1303338" cy="490538"/>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1:</a:t>
            </a:r>
          </a:p>
        </p:txBody>
      </p:sp>
      <p:sp>
        <p:nvSpPr>
          <p:cNvPr id="121" name="Content Placeholder 2"/>
          <p:cNvSpPr txBox="1">
            <a:spLocks/>
          </p:cNvSpPr>
          <p:nvPr/>
        </p:nvSpPr>
        <p:spPr>
          <a:xfrm>
            <a:off x="457200" y="996950"/>
            <a:ext cx="8229600" cy="800100"/>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p>
            <a:pPr>
              <a:lnSpc>
                <a:spcPct val="90000"/>
              </a:lnSpc>
              <a:spcBef>
                <a:spcPct val="20000"/>
              </a:spcBef>
              <a:buFont typeface="Arial" charset="0"/>
              <a:buNone/>
              <a:defRPr/>
            </a:pPr>
            <a:r>
              <a:rPr lang="en-US" sz="2400"/>
              <a:t>The marginal </a:t>
            </a:r>
            <a:r>
              <a:rPr lang="en-US" sz="2400" i="1">
                <a:latin typeface="Times New Roman" pitchFamily="18" charset="0"/>
                <a:cs typeface="Times New Roman" pitchFamily="18" charset="0"/>
              </a:rPr>
              <a:t>p(X</a:t>
            </a:r>
            <a:r>
              <a:rPr lang="en-US" sz="2400" i="1" baseline="-25000">
                <a:latin typeface="Times New Roman" pitchFamily="18" charset="0"/>
                <a:cs typeface="Times New Roman" pitchFamily="18" charset="0"/>
              </a:rPr>
              <a:t>i</a:t>
            </a:r>
            <a:r>
              <a:rPr lang="en-US" sz="2400" i="1">
                <a:latin typeface="Times New Roman" pitchFamily="18" charset="0"/>
                <a:cs typeface="Times New Roman" pitchFamily="18" charset="0"/>
              </a:rPr>
              <a:t> = x</a:t>
            </a:r>
            <a:r>
              <a:rPr lang="en-US" sz="2400" i="1" baseline="-25000">
                <a:latin typeface="Times New Roman" pitchFamily="18" charset="0"/>
                <a:cs typeface="Times New Roman" pitchFamily="18" charset="0"/>
              </a:rPr>
              <a:t>i</a:t>
            </a:r>
            <a:r>
              <a:rPr lang="en-US" sz="2400" i="1">
                <a:latin typeface="Times New Roman" pitchFamily="18" charset="0"/>
                <a:cs typeface="Times New Roman" pitchFamily="18" charset="0"/>
              </a:rPr>
              <a:t>) </a:t>
            </a:r>
            <a:r>
              <a:rPr lang="en-US" sz="2400"/>
              <a:t>gives the probability that variable </a:t>
            </a:r>
            <a:r>
              <a:rPr lang="en-US" sz="2400">
                <a:latin typeface="Times New Roman" pitchFamily="18" charset="0"/>
                <a:cs typeface="Times New Roman" pitchFamily="18" charset="0"/>
              </a:rPr>
              <a:t>X</a:t>
            </a:r>
            <a:r>
              <a:rPr lang="en-US" sz="2400" i="1" baseline="-25000">
                <a:latin typeface="Times New Roman" pitchFamily="18" charset="0"/>
                <a:cs typeface="Times New Roman" pitchFamily="18" charset="0"/>
              </a:rPr>
              <a:t>i</a:t>
            </a:r>
            <a:r>
              <a:rPr lang="en-US" sz="2400"/>
              <a:t> takes value </a:t>
            </a:r>
            <a:r>
              <a:rPr lang="en-US" sz="2400">
                <a:latin typeface="Times New Roman" pitchFamily="18" charset="0"/>
                <a:cs typeface="Times New Roman" pitchFamily="18" charset="0"/>
              </a:rPr>
              <a:t>x</a:t>
            </a:r>
            <a:r>
              <a:rPr lang="en-US" sz="2400" baseline="-25000">
                <a:latin typeface="Times New Roman" pitchFamily="18" charset="0"/>
                <a:cs typeface="Times New Roman" pitchFamily="18" charset="0"/>
              </a:rPr>
              <a:t>i</a:t>
            </a:r>
            <a:r>
              <a:rPr lang="en-US" sz="2400"/>
              <a:t> in a random sample</a:t>
            </a:r>
            <a:r>
              <a:rPr lang="en-US" sz="2400" i="1">
                <a:latin typeface="Times New Roman" pitchFamily="18" charset="0"/>
                <a:cs typeface="Times New Roman" pitchFamily="18" charset="0"/>
              </a:rPr>
              <a:t> </a:t>
            </a:r>
          </a:p>
        </p:txBody>
      </p:sp>
    </p:spTree>
    <p:extLst>
      <p:ext uri="{BB962C8B-B14F-4D97-AF65-F5344CB8AC3E}">
        <p14:creationId xmlns:p14="http://schemas.microsoft.com/office/powerpoint/2010/main" val="2057582173"/>
      </p:ext>
    </p:extLst>
  </p:cSld>
  <p:clrMapOvr>
    <a:masterClrMapping/>
  </p:clrMapOvr>
  <p:transition xmlns:p14="http://schemas.microsoft.com/office/powerpoint/2010/main" spd="slow"/>
  <p:timing>
    <p:tnLst>
      <p:par>
        <p:cTn xmlns:p14="http://schemas.microsoft.com/office/powerpoint/2010/main" id="1" dur="indefinite" restart="never" nodeType="tmRoot"/>
      </p:par>
    </p:tn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8913" name="Title 1"/>
          <p:cNvSpPr>
            <a:spLocks noGrp="1"/>
          </p:cNvSpPr>
          <p:nvPr>
            <p:ph type="title"/>
          </p:nvPr>
        </p:nvSpPr>
        <p:spPr/>
        <p:txBody>
          <a:bodyPr/>
          <a:lstStyle/>
          <a:p>
            <a:pPr eaLnBrk="1" hangingPunct="1"/>
            <a:r>
              <a:rPr lang="en-US" sz="3600" smtClean="0"/>
              <a:t>Marginals by Sampling on Factor Graph</a:t>
            </a:r>
          </a:p>
        </p:txBody>
      </p:sp>
      <p:sp>
        <p:nvSpPr>
          <p:cNvPr id="4" name="Slide Number Placeholder 3"/>
          <p:cNvSpPr>
            <a:spLocks noGrp="1"/>
          </p:cNvSpPr>
          <p:nvPr>
            <p:ph type="sldNum" sz="quarter" idx="12"/>
          </p:nvPr>
        </p:nvSpPr>
        <p:spPr/>
        <p:txBody>
          <a:bodyPr/>
          <a:lstStyle/>
          <a:p>
            <a:pPr>
              <a:defRPr/>
            </a:pPr>
            <a:fld id="{3B31DFA9-0E41-4E12-A6B7-65C0C77A3041}" type="slidenum">
              <a:rPr lang="en-US"/>
              <a:pPr>
                <a:defRPr/>
              </a:pPr>
              <a:t>54</a:t>
            </a:fld>
            <a:endParaRPr lang="en-US"/>
          </a:p>
        </p:txBody>
      </p:sp>
      <p:grpSp>
        <p:nvGrpSpPr>
          <p:cNvPr id="38915" name="Group 4"/>
          <p:cNvGrpSpPr>
            <a:grpSpLocks/>
          </p:cNvGrpSpPr>
          <p:nvPr/>
        </p:nvGrpSpPr>
        <p:grpSpPr bwMode="auto">
          <a:xfrm>
            <a:off x="-34925" y="5526088"/>
            <a:ext cx="8697913" cy="1208087"/>
            <a:chOff x="-46350" y="2349603"/>
            <a:chExt cx="8698419" cy="1208034"/>
          </a:xfrm>
        </p:grpSpPr>
        <p:grpSp>
          <p:nvGrpSpPr>
            <p:cNvPr id="38987" name="Group 67"/>
            <p:cNvGrpSpPr>
              <a:grpSpLocks/>
            </p:cNvGrpSpPr>
            <p:nvPr/>
          </p:nvGrpSpPr>
          <p:grpSpPr bwMode="auto">
            <a:xfrm>
              <a:off x="1391508" y="3223775"/>
              <a:ext cx="7260561" cy="333862"/>
              <a:chOff x="492120" y="3950977"/>
              <a:chExt cx="8067290" cy="370958"/>
            </a:xfrm>
          </p:grpSpPr>
          <p:sp>
            <p:nvSpPr>
              <p:cNvPr id="39015" name="TextBox 9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600" dirty="0">
                    <a:latin typeface="Rockwell"/>
                    <a:ea typeface="Rockwell"/>
                    <a:cs typeface="Rockwell"/>
                  </a:rPr>
                  <a:t>time</a:t>
                </a:r>
              </a:p>
            </p:txBody>
          </p:sp>
          <p:sp>
            <p:nvSpPr>
              <p:cNvPr id="39016" name="TextBox 9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600" dirty="0">
                    <a:latin typeface="Rockwell"/>
                    <a:ea typeface="Rockwell"/>
                    <a:cs typeface="Rockwell"/>
                  </a:rPr>
                  <a:t>like</a:t>
                </a:r>
              </a:p>
            </p:txBody>
          </p:sp>
          <p:sp>
            <p:nvSpPr>
              <p:cNvPr id="39017" name="TextBox 9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600" dirty="0">
                    <a:latin typeface="Rockwell"/>
                    <a:ea typeface="Rockwell"/>
                    <a:cs typeface="Rockwell"/>
                  </a:rPr>
                  <a:t>flies</a:t>
                </a:r>
              </a:p>
            </p:txBody>
          </p:sp>
          <p:sp>
            <p:nvSpPr>
              <p:cNvPr id="39018" name="TextBox 9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600" dirty="0">
                    <a:latin typeface="Rockwell"/>
                    <a:ea typeface="Rockwell"/>
                    <a:cs typeface="Rockwell"/>
                  </a:rPr>
                  <a:t>an</a:t>
                </a:r>
              </a:p>
            </p:txBody>
          </p:sp>
          <p:sp>
            <p:nvSpPr>
              <p:cNvPr id="39019" name="TextBox 9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600" dirty="0">
                    <a:latin typeface="Rockwell"/>
                    <a:ea typeface="Rockwell"/>
                    <a:cs typeface="Rockwell"/>
                  </a:rPr>
                  <a:t>arrow</a:t>
                </a:r>
              </a:p>
            </p:txBody>
          </p:sp>
        </p:grpSp>
        <p:sp>
          <p:nvSpPr>
            <p:cNvPr id="71" name="Oval 70"/>
            <p:cNvSpPr/>
            <p:nvPr/>
          </p:nvSpPr>
          <p:spPr>
            <a:xfrm>
              <a:off x="1731753" y="2351190"/>
              <a:ext cx="487391" cy="49369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72" name="Straight Connector 71"/>
            <p:cNvCxnSpPr>
              <a:stCxn id="71" idx="4"/>
              <a:endCxn id="89" idx="0"/>
            </p:cNvCxnSpPr>
            <p:nvPr/>
          </p:nvCxnSpPr>
          <p:spPr>
            <a:xfrm>
              <a:off x="1974656" y="2844881"/>
              <a:ext cx="1587" cy="13334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3" name="Straight Connector 72"/>
            <p:cNvCxnSpPr>
              <a:stCxn id="71" idx="6"/>
              <a:endCxn id="75" idx="2"/>
            </p:cNvCxnSpPr>
            <p:nvPr/>
          </p:nvCxnSpPr>
          <p:spPr>
            <a:xfrm>
              <a:off x="2219145" y="2598829"/>
              <a:ext cx="1000183"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4" name="Rectangle 73"/>
            <p:cNvSpPr/>
            <p:nvPr/>
          </p:nvSpPr>
          <p:spPr>
            <a:xfrm>
              <a:off x="2598579" y="2467073"/>
              <a:ext cx="239727"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sp>
          <p:nvSpPr>
            <p:cNvPr id="75" name="Oval 74"/>
            <p:cNvSpPr/>
            <p:nvPr/>
          </p:nvSpPr>
          <p:spPr>
            <a:xfrm>
              <a:off x="3219328" y="2351190"/>
              <a:ext cx="487390" cy="49369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cxnSp>
          <p:nvCxnSpPr>
            <p:cNvPr id="76" name="Straight Connector 75"/>
            <p:cNvCxnSpPr>
              <a:stCxn id="75" idx="4"/>
              <a:endCxn id="90" idx="0"/>
            </p:cNvCxnSpPr>
            <p:nvPr/>
          </p:nvCxnSpPr>
          <p:spPr>
            <a:xfrm>
              <a:off x="3463817" y="2844881"/>
              <a:ext cx="1587" cy="13334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7" name="Straight Connector 76"/>
            <p:cNvCxnSpPr>
              <a:stCxn id="75" idx="6"/>
              <a:endCxn id="79" idx="2"/>
            </p:cNvCxnSpPr>
            <p:nvPr/>
          </p:nvCxnSpPr>
          <p:spPr>
            <a:xfrm flipV="1">
              <a:off x="3706718" y="2595654"/>
              <a:ext cx="1023998"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8" name="Rectangle 77"/>
            <p:cNvSpPr/>
            <p:nvPr/>
          </p:nvSpPr>
          <p:spPr>
            <a:xfrm>
              <a:off x="4087740" y="2467073"/>
              <a:ext cx="238139"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4</a:t>
              </a:r>
              <a:endParaRPr lang="en-US" sz="1400" i="1" dirty="0">
                <a:solidFill>
                  <a:schemeClr val="bg1"/>
                </a:solidFill>
                <a:latin typeface="Times New Roman"/>
                <a:cs typeface="Times New Roman"/>
              </a:endParaRPr>
            </a:p>
          </p:txBody>
        </p:sp>
        <p:sp>
          <p:nvSpPr>
            <p:cNvPr id="79" name="Oval 78"/>
            <p:cNvSpPr/>
            <p:nvPr/>
          </p:nvSpPr>
          <p:spPr>
            <a:xfrm>
              <a:off x="4730716" y="2349603"/>
              <a:ext cx="485803" cy="49369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80" name="Straight Connector 79"/>
            <p:cNvCxnSpPr>
              <a:stCxn id="79" idx="4"/>
              <a:endCxn id="91" idx="0"/>
            </p:cNvCxnSpPr>
            <p:nvPr/>
          </p:nvCxnSpPr>
          <p:spPr>
            <a:xfrm>
              <a:off x="4973617" y="2843293"/>
              <a:ext cx="0" cy="1349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1" name="Straight Connector 80"/>
            <p:cNvCxnSpPr>
              <a:stCxn id="79" idx="6"/>
              <a:endCxn id="83" idx="2"/>
            </p:cNvCxnSpPr>
            <p:nvPr/>
          </p:nvCxnSpPr>
          <p:spPr>
            <a:xfrm>
              <a:off x="5216519" y="2595654"/>
              <a:ext cx="1008121"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2" name="Rectangle 81"/>
            <p:cNvSpPr/>
            <p:nvPr/>
          </p:nvSpPr>
          <p:spPr>
            <a:xfrm>
              <a:off x="5597541" y="2465485"/>
              <a:ext cx="238139"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6</a:t>
              </a:r>
              <a:endParaRPr lang="en-US" sz="1400" i="1" dirty="0">
                <a:solidFill>
                  <a:schemeClr val="bg1"/>
                </a:solidFill>
                <a:latin typeface="Times New Roman"/>
                <a:cs typeface="Times New Roman"/>
              </a:endParaRPr>
            </a:p>
          </p:txBody>
        </p:sp>
        <p:sp>
          <p:nvSpPr>
            <p:cNvPr id="83" name="Oval 82"/>
            <p:cNvSpPr/>
            <p:nvPr/>
          </p:nvSpPr>
          <p:spPr>
            <a:xfrm>
              <a:off x="6224640" y="2351190"/>
              <a:ext cx="487391" cy="49369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4</a:t>
              </a:r>
              <a:endParaRPr lang="en-US" sz="1600" i="1" dirty="0">
                <a:solidFill>
                  <a:schemeClr val="tx1"/>
                </a:solidFill>
                <a:latin typeface="Times New Roman"/>
                <a:cs typeface="Times New Roman"/>
              </a:endParaRPr>
            </a:p>
          </p:txBody>
        </p:sp>
        <p:cxnSp>
          <p:nvCxnSpPr>
            <p:cNvPr id="84" name="Straight Connector 83"/>
            <p:cNvCxnSpPr>
              <a:stCxn id="83" idx="4"/>
              <a:endCxn id="92" idx="0"/>
            </p:cNvCxnSpPr>
            <p:nvPr/>
          </p:nvCxnSpPr>
          <p:spPr>
            <a:xfrm>
              <a:off x="6469129" y="2844881"/>
              <a:ext cx="1588" cy="13334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85" name="Straight Connector 84"/>
            <p:cNvCxnSpPr>
              <a:stCxn id="83" idx="6"/>
              <a:endCxn id="87" idx="2"/>
            </p:cNvCxnSpPr>
            <p:nvPr/>
          </p:nvCxnSpPr>
          <p:spPr>
            <a:xfrm flipV="1">
              <a:off x="6712031" y="2595654"/>
              <a:ext cx="1000183"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6" name="Rectangle 85"/>
            <p:cNvSpPr/>
            <p:nvPr/>
          </p:nvSpPr>
          <p:spPr>
            <a:xfrm>
              <a:off x="7093053" y="2467073"/>
              <a:ext cx="238139"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8</a:t>
              </a:r>
              <a:endParaRPr lang="en-US" sz="1400" i="1" dirty="0">
                <a:solidFill>
                  <a:schemeClr val="bg1"/>
                </a:solidFill>
                <a:latin typeface="Times New Roman"/>
                <a:cs typeface="Times New Roman"/>
              </a:endParaRPr>
            </a:p>
          </p:txBody>
        </p:sp>
        <p:sp>
          <p:nvSpPr>
            <p:cNvPr id="87" name="Oval 86"/>
            <p:cNvSpPr/>
            <p:nvPr/>
          </p:nvSpPr>
          <p:spPr>
            <a:xfrm>
              <a:off x="7712214" y="2349603"/>
              <a:ext cx="487390" cy="49369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5</a:t>
              </a:r>
              <a:endParaRPr lang="en-US" sz="1600" i="1" dirty="0">
                <a:solidFill>
                  <a:schemeClr val="tx1"/>
                </a:solidFill>
                <a:latin typeface="Times New Roman"/>
                <a:cs typeface="Times New Roman"/>
              </a:endParaRPr>
            </a:p>
          </p:txBody>
        </p:sp>
        <p:cxnSp>
          <p:nvCxnSpPr>
            <p:cNvPr id="88" name="Straight Connector 87"/>
            <p:cNvCxnSpPr>
              <a:stCxn id="87" idx="4"/>
              <a:endCxn id="93" idx="0"/>
            </p:cNvCxnSpPr>
            <p:nvPr/>
          </p:nvCxnSpPr>
          <p:spPr>
            <a:xfrm>
              <a:off x="7956704" y="2843293"/>
              <a:ext cx="1587" cy="13493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9" name="Rectangle 88"/>
            <p:cNvSpPr/>
            <p:nvPr/>
          </p:nvSpPr>
          <p:spPr>
            <a:xfrm>
              <a:off x="1857174" y="2978225"/>
              <a:ext cx="239726"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sp>
          <p:nvSpPr>
            <p:cNvPr id="90" name="Rectangle 89"/>
            <p:cNvSpPr/>
            <p:nvPr/>
          </p:nvSpPr>
          <p:spPr>
            <a:xfrm>
              <a:off x="3344747" y="2978225"/>
              <a:ext cx="239727"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91" name="Rectangle 90"/>
            <p:cNvSpPr/>
            <p:nvPr/>
          </p:nvSpPr>
          <p:spPr>
            <a:xfrm>
              <a:off x="4854548" y="2978225"/>
              <a:ext cx="238139"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5</a:t>
              </a:r>
              <a:endParaRPr lang="en-US" sz="1400" i="1" dirty="0">
                <a:solidFill>
                  <a:schemeClr val="bg1"/>
                </a:solidFill>
                <a:latin typeface="Times New Roman"/>
                <a:cs typeface="Times New Roman"/>
              </a:endParaRPr>
            </a:p>
          </p:txBody>
        </p:sp>
        <p:sp>
          <p:nvSpPr>
            <p:cNvPr id="92" name="Rectangle 91"/>
            <p:cNvSpPr/>
            <p:nvPr/>
          </p:nvSpPr>
          <p:spPr>
            <a:xfrm>
              <a:off x="6350060" y="2978225"/>
              <a:ext cx="239726"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7</a:t>
              </a:r>
              <a:endParaRPr lang="en-US" sz="1400" i="1" dirty="0">
                <a:solidFill>
                  <a:schemeClr val="bg1"/>
                </a:solidFill>
                <a:latin typeface="Times New Roman"/>
                <a:cs typeface="Times New Roman"/>
              </a:endParaRPr>
            </a:p>
          </p:txBody>
        </p:sp>
        <p:sp>
          <p:nvSpPr>
            <p:cNvPr id="93" name="Rectangle 92"/>
            <p:cNvSpPr/>
            <p:nvPr/>
          </p:nvSpPr>
          <p:spPr>
            <a:xfrm>
              <a:off x="7839222" y="2978225"/>
              <a:ext cx="238139"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9</a:t>
              </a:r>
              <a:endParaRPr lang="en-US" sz="1400" i="1" dirty="0">
                <a:solidFill>
                  <a:schemeClr val="bg1"/>
                </a:solidFill>
                <a:latin typeface="Times New Roman"/>
                <a:cs typeface="Times New Roman"/>
              </a:endParaRPr>
            </a:p>
          </p:txBody>
        </p:sp>
        <p:cxnSp>
          <p:nvCxnSpPr>
            <p:cNvPr id="102" name="Straight Connector 101"/>
            <p:cNvCxnSpPr/>
            <p:nvPr/>
          </p:nvCxnSpPr>
          <p:spPr>
            <a:xfrm>
              <a:off x="809363" y="2597242"/>
              <a:ext cx="919215" cy="317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3" name="Rectangle 102"/>
            <p:cNvSpPr/>
            <p:nvPr/>
          </p:nvSpPr>
          <p:spPr>
            <a:xfrm>
              <a:off x="1149108" y="2481359"/>
              <a:ext cx="239726" cy="238115"/>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0</a:t>
              </a:r>
              <a:endParaRPr lang="en-US" sz="1400" i="1" dirty="0">
                <a:solidFill>
                  <a:schemeClr val="bg1"/>
                </a:solidFill>
                <a:latin typeface="Times New Roman"/>
                <a:cs typeface="Times New Roman"/>
              </a:endParaRPr>
            </a:p>
          </p:txBody>
        </p:sp>
        <p:sp>
          <p:nvSpPr>
            <p:cNvPr id="104" name="Oval 103"/>
            <p:cNvSpPr/>
            <p:nvPr/>
          </p:nvSpPr>
          <p:spPr>
            <a:xfrm>
              <a:off x="321971" y="2351190"/>
              <a:ext cx="487391" cy="493691"/>
            </a:xfrm>
            <a:prstGeom prst="ellipse">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bg1"/>
                  </a:solidFill>
                  <a:latin typeface="Times New Roman"/>
                  <a:cs typeface="Times New Roman"/>
                </a:rPr>
                <a:t>X</a:t>
              </a:r>
              <a:r>
                <a:rPr lang="en-US" sz="1600" i="1" baseline="-25000" dirty="0">
                  <a:solidFill>
                    <a:schemeClr val="bg1"/>
                  </a:solidFill>
                  <a:latin typeface="Times New Roman"/>
                  <a:cs typeface="Times New Roman"/>
                </a:rPr>
                <a:t>0</a:t>
              </a:r>
              <a:endParaRPr lang="en-US" sz="1600" i="1" dirty="0">
                <a:solidFill>
                  <a:schemeClr val="bg1"/>
                </a:solidFill>
                <a:latin typeface="Times New Roman"/>
                <a:cs typeface="Times New Roman"/>
              </a:endParaRPr>
            </a:p>
          </p:txBody>
        </p:sp>
        <p:sp>
          <p:nvSpPr>
            <p:cNvPr id="39014" name="TextBox 104"/>
            <p:cNvSpPr txBox="1">
              <a:spLocks noChangeArrowheads="1"/>
            </p:cNvSpPr>
            <p:nvPr/>
          </p:nvSpPr>
          <p:spPr bwMode="auto">
            <a:xfrm>
              <a:off x="-46350" y="2924169"/>
              <a:ext cx="1316384" cy="323368"/>
            </a:xfrm>
            <a:prstGeom prst="rect">
              <a:avLst/>
            </a:prstGeom>
            <a:noFill/>
            <a:ln w="9525">
              <a:noFill/>
              <a:miter lim="800000"/>
              <a:headEnd/>
              <a:tailEnd/>
            </a:ln>
          </p:spPr>
          <p:txBody>
            <a:bodyPr anchor="ctr"/>
            <a:lstStyle/>
            <a:p>
              <a:pPr algn="ctr"/>
              <a:r>
                <a:rPr lang="en-US" sz="1600" dirty="0">
                  <a:latin typeface="Rockwell"/>
                  <a:ea typeface="Rockwell"/>
                  <a:cs typeface="Rockwell"/>
                </a:rPr>
                <a:t>&lt;START&gt;</a:t>
              </a:r>
            </a:p>
          </p:txBody>
        </p:sp>
      </p:grpSp>
      <p:sp>
        <p:nvSpPr>
          <p:cNvPr id="44" name="Oval 43"/>
          <p:cNvSpPr/>
          <p:nvPr/>
        </p:nvSpPr>
        <p:spPr>
          <a:xfrm>
            <a:off x="1743075" y="4959350"/>
            <a:ext cx="487363" cy="493713"/>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45" name="Oval 44"/>
          <p:cNvSpPr/>
          <p:nvPr/>
        </p:nvSpPr>
        <p:spPr>
          <a:xfrm>
            <a:off x="3230563" y="4959350"/>
            <a:ext cx="487362" cy="493713"/>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v</a:t>
            </a:r>
          </a:p>
        </p:txBody>
      </p:sp>
      <p:sp>
        <p:nvSpPr>
          <p:cNvPr id="46" name="Oval 45"/>
          <p:cNvSpPr/>
          <p:nvPr/>
        </p:nvSpPr>
        <p:spPr>
          <a:xfrm>
            <a:off x="4741863" y="4957763"/>
            <a:ext cx="485775" cy="49371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p</a:t>
            </a:r>
          </a:p>
        </p:txBody>
      </p:sp>
      <p:sp>
        <p:nvSpPr>
          <p:cNvPr id="47" name="Oval 46"/>
          <p:cNvSpPr/>
          <p:nvPr/>
        </p:nvSpPr>
        <p:spPr>
          <a:xfrm>
            <a:off x="6237288" y="4959350"/>
            <a:ext cx="485775" cy="493713"/>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d</a:t>
            </a:r>
          </a:p>
        </p:txBody>
      </p:sp>
      <p:sp>
        <p:nvSpPr>
          <p:cNvPr id="48" name="Oval 47"/>
          <p:cNvSpPr/>
          <p:nvPr/>
        </p:nvSpPr>
        <p:spPr>
          <a:xfrm>
            <a:off x="7724775" y="4957763"/>
            <a:ext cx="485775" cy="493712"/>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7" name="TextBox 6"/>
          <p:cNvSpPr txBox="1"/>
          <p:nvPr/>
        </p:nvSpPr>
        <p:spPr>
          <a:xfrm>
            <a:off x="169863" y="4957763"/>
            <a:ext cx="1301750" cy="490537"/>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6:</a:t>
            </a:r>
          </a:p>
        </p:txBody>
      </p:sp>
      <p:sp>
        <p:nvSpPr>
          <p:cNvPr id="52" name="Oval 51"/>
          <p:cNvSpPr/>
          <p:nvPr/>
        </p:nvSpPr>
        <p:spPr>
          <a:xfrm>
            <a:off x="1751013" y="4368800"/>
            <a:ext cx="487362" cy="492125"/>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v</a:t>
            </a:r>
          </a:p>
        </p:txBody>
      </p:sp>
      <p:sp>
        <p:nvSpPr>
          <p:cNvPr id="53" name="Oval 52"/>
          <p:cNvSpPr/>
          <p:nvPr/>
        </p:nvSpPr>
        <p:spPr>
          <a:xfrm>
            <a:off x="3238500" y="4368800"/>
            <a:ext cx="487363" cy="492125"/>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54" name="Oval 53"/>
          <p:cNvSpPr/>
          <p:nvPr/>
        </p:nvSpPr>
        <p:spPr>
          <a:xfrm>
            <a:off x="4748213" y="4365625"/>
            <a:ext cx="487362" cy="493713"/>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v</a:t>
            </a:r>
          </a:p>
        </p:txBody>
      </p:sp>
      <p:sp>
        <p:nvSpPr>
          <p:cNvPr id="55" name="Oval 54"/>
          <p:cNvSpPr/>
          <p:nvPr/>
        </p:nvSpPr>
        <p:spPr>
          <a:xfrm>
            <a:off x="6243638" y="4368800"/>
            <a:ext cx="487362" cy="492125"/>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d</a:t>
            </a:r>
          </a:p>
        </p:txBody>
      </p:sp>
      <p:sp>
        <p:nvSpPr>
          <p:cNvPr id="56" name="Oval 55"/>
          <p:cNvSpPr/>
          <p:nvPr/>
        </p:nvSpPr>
        <p:spPr>
          <a:xfrm>
            <a:off x="7731125" y="4365625"/>
            <a:ext cx="487363" cy="493713"/>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57" name="TextBox 56"/>
          <p:cNvSpPr txBox="1"/>
          <p:nvPr/>
        </p:nvSpPr>
        <p:spPr>
          <a:xfrm>
            <a:off x="177800" y="4365625"/>
            <a:ext cx="1301750" cy="492125"/>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5:</a:t>
            </a:r>
          </a:p>
        </p:txBody>
      </p:sp>
      <p:sp>
        <p:nvSpPr>
          <p:cNvPr id="59" name="Oval 58"/>
          <p:cNvSpPr/>
          <p:nvPr/>
        </p:nvSpPr>
        <p:spPr>
          <a:xfrm>
            <a:off x="1739900" y="3787775"/>
            <a:ext cx="487363" cy="493713"/>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v</a:t>
            </a:r>
          </a:p>
        </p:txBody>
      </p:sp>
      <p:sp>
        <p:nvSpPr>
          <p:cNvPr id="60" name="Oval 59"/>
          <p:cNvSpPr/>
          <p:nvPr/>
        </p:nvSpPr>
        <p:spPr>
          <a:xfrm>
            <a:off x="3227388" y="3787775"/>
            <a:ext cx="487362" cy="493713"/>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61" name="Oval 60"/>
          <p:cNvSpPr/>
          <p:nvPr/>
        </p:nvSpPr>
        <p:spPr>
          <a:xfrm>
            <a:off x="4738688" y="3786188"/>
            <a:ext cx="485775" cy="493712"/>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p</a:t>
            </a:r>
          </a:p>
        </p:txBody>
      </p:sp>
      <p:sp>
        <p:nvSpPr>
          <p:cNvPr id="62" name="Oval 61"/>
          <p:cNvSpPr/>
          <p:nvPr/>
        </p:nvSpPr>
        <p:spPr>
          <a:xfrm>
            <a:off x="6234113" y="3787775"/>
            <a:ext cx="485775" cy="493713"/>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d</a:t>
            </a:r>
          </a:p>
        </p:txBody>
      </p:sp>
      <p:sp>
        <p:nvSpPr>
          <p:cNvPr id="63" name="Oval 62"/>
          <p:cNvSpPr/>
          <p:nvPr/>
        </p:nvSpPr>
        <p:spPr>
          <a:xfrm>
            <a:off x="7721600" y="3786188"/>
            <a:ext cx="485775" cy="493712"/>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65" name="TextBox 64"/>
          <p:cNvSpPr txBox="1"/>
          <p:nvPr/>
        </p:nvSpPr>
        <p:spPr>
          <a:xfrm>
            <a:off x="166688" y="3786188"/>
            <a:ext cx="1301750" cy="490537"/>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4:</a:t>
            </a:r>
          </a:p>
        </p:txBody>
      </p:sp>
      <p:sp>
        <p:nvSpPr>
          <p:cNvPr id="69" name="Oval 68"/>
          <p:cNvSpPr/>
          <p:nvPr/>
        </p:nvSpPr>
        <p:spPr>
          <a:xfrm>
            <a:off x="1739900" y="3208338"/>
            <a:ext cx="487363" cy="493712"/>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70" name="Oval 69"/>
          <p:cNvSpPr/>
          <p:nvPr/>
        </p:nvSpPr>
        <p:spPr>
          <a:xfrm>
            <a:off x="3227388" y="3208338"/>
            <a:ext cx="487362" cy="49371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v</a:t>
            </a:r>
          </a:p>
        </p:txBody>
      </p:sp>
      <p:sp>
        <p:nvSpPr>
          <p:cNvPr id="94" name="Oval 93"/>
          <p:cNvSpPr/>
          <p:nvPr/>
        </p:nvSpPr>
        <p:spPr>
          <a:xfrm>
            <a:off x="4738688" y="3206750"/>
            <a:ext cx="485775" cy="493713"/>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p</a:t>
            </a:r>
          </a:p>
        </p:txBody>
      </p:sp>
      <p:sp>
        <p:nvSpPr>
          <p:cNvPr id="95" name="Oval 94"/>
          <p:cNvSpPr/>
          <p:nvPr/>
        </p:nvSpPr>
        <p:spPr>
          <a:xfrm>
            <a:off x="6234113" y="3208338"/>
            <a:ext cx="485775" cy="49371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d</a:t>
            </a:r>
          </a:p>
        </p:txBody>
      </p:sp>
      <p:sp>
        <p:nvSpPr>
          <p:cNvPr id="101" name="Oval 100"/>
          <p:cNvSpPr/>
          <p:nvPr/>
        </p:nvSpPr>
        <p:spPr>
          <a:xfrm>
            <a:off x="7721600" y="3206750"/>
            <a:ext cx="485775" cy="493713"/>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106" name="TextBox 105"/>
          <p:cNvSpPr txBox="1"/>
          <p:nvPr/>
        </p:nvSpPr>
        <p:spPr>
          <a:xfrm>
            <a:off x="166688" y="3206750"/>
            <a:ext cx="1301750" cy="490538"/>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3:</a:t>
            </a:r>
          </a:p>
        </p:txBody>
      </p:sp>
      <p:sp>
        <p:nvSpPr>
          <p:cNvPr id="108" name="Oval 107"/>
          <p:cNvSpPr/>
          <p:nvPr/>
        </p:nvSpPr>
        <p:spPr>
          <a:xfrm>
            <a:off x="1739900" y="2638425"/>
            <a:ext cx="487363" cy="492125"/>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109" name="Oval 108"/>
          <p:cNvSpPr/>
          <p:nvPr/>
        </p:nvSpPr>
        <p:spPr>
          <a:xfrm>
            <a:off x="3227388" y="2638425"/>
            <a:ext cx="487362" cy="492125"/>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110" name="Oval 109"/>
          <p:cNvSpPr/>
          <p:nvPr/>
        </p:nvSpPr>
        <p:spPr>
          <a:xfrm>
            <a:off x="4738688" y="2635250"/>
            <a:ext cx="485775" cy="493713"/>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v</a:t>
            </a:r>
          </a:p>
        </p:txBody>
      </p:sp>
      <p:sp>
        <p:nvSpPr>
          <p:cNvPr id="111" name="Oval 110"/>
          <p:cNvSpPr/>
          <p:nvPr/>
        </p:nvSpPr>
        <p:spPr>
          <a:xfrm>
            <a:off x="6234113" y="2638425"/>
            <a:ext cx="485775" cy="492125"/>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d</a:t>
            </a:r>
          </a:p>
        </p:txBody>
      </p:sp>
      <p:sp>
        <p:nvSpPr>
          <p:cNvPr id="112" name="Oval 111"/>
          <p:cNvSpPr/>
          <p:nvPr/>
        </p:nvSpPr>
        <p:spPr>
          <a:xfrm>
            <a:off x="7721600" y="2635250"/>
            <a:ext cx="485775" cy="493713"/>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113" name="TextBox 112"/>
          <p:cNvSpPr txBox="1"/>
          <p:nvPr/>
        </p:nvSpPr>
        <p:spPr>
          <a:xfrm>
            <a:off x="166688" y="2635250"/>
            <a:ext cx="1301750" cy="492125"/>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2:</a:t>
            </a:r>
          </a:p>
        </p:txBody>
      </p:sp>
      <p:sp>
        <p:nvSpPr>
          <p:cNvPr id="115" name="Oval 114"/>
          <p:cNvSpPr/>
          <p:nvPr/>
        </p:nvSpPr>
        <p:spPr>
          <a:xfrm>
            <a:off x="1739900" y="2046288"/>
            <a:ext cx="485775" cy="493712"/>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116" name="Oval 115"/>
          <p:cNvSpPr/>
          <p:nvPr/>
        </p:nvSpPr>
        <p:spPr>
          <a:xfrm>
            <a:off x="3227388" y="2046288"/>
            <a:ext cx="485775" cy="493712"/>
          </a:xfrm>
          <a:prstGeom prst="ellipse">
            <a:avLst/>
          </a:prstGeom>
          <a:solidFill>
            <a:schemeClr val="accent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v</a:t>
            </a:r>
          </a:p>
        </p:txBody>
      </p:sp>
      <p:sp>
        <p:nvSpPr>
          <p:cNvPr id="117" name="Oval 116"/>
          <p:cNvSpPr/>
          <p:nvPr/>
        </p:nvSpPr>
        <p:spPr>
          <a:xfrm>
            <a:off x="4737100" y="2044700"/>
            <a:ext cx="487363" cy="492125"/>
          </a:xfrm>
          <a:prstGeom prst="ellipse">
            <a:avLst/>
          </a:prstGeom>
          <a:solidFill>
            <a:schemeClr val="accent2"/>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p</a:t>
            </a:r>
          </a:p>
        </p:txBody>
      </p:sp>
      <p:sp>
        <p:nvSpPr>
          <p:cNvPr id="118" name="Oval 117"/>
          <p:cNvSpPr/>
          <p:nvPr/>
        </p:nvSpPr>
        <p:spPr>
          <a:xfrm>
            <a:off x="6232525" y="2046288"/>
            <a:ext cx="487363" cy="493712"/>
          </a:xfrm>
          <a:prstGeom prst="ellipse">
            <a:avLst/>
          </a:prstGeom>
          <a:solidFill>
            <a:schemeClr val="accent3"/>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d</a:t>
            </a:r>
          </a:p>
        </p:txBody>
      </p:sp>
      <p:sp>
        <p:nvSpPr>
          <p:cNvPr id="119" name="Oval 118"/>
          <p:cNvSpPr/>
          <p:nvPr/>
        </p:nvSpPr>
        <p:spPr>
          <a:xfrm>
            <a:off x="7720013" y="2044700"/>
            <a:ext cx="487362" cy="492125"/>
          </a:xfrm>
          <a:prstGeom prst="ellipse">
            <a:avLst/>
          </a:prstGeom>
          <a:solidFill>
            <a:schemeClr val="accent4"/>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Rockwell"/>
                <a:cs typeface="Rockwell"/>
              </a:rPr>
              <a:t>n</a:t>
            </a:r>
          </a:p>
        </p:txBody>
      </p:sp>
      <p:sp>
        <p:nvSpPr>
          <p:cNvPr id="120" name="TextBox 119"/>
          <p:cNvSpPr txBox="1"/>
          <p:nvPr/>
        </p:nvSpPr>
        <p:spPr>
          <a:xfrm>
            <a:off x="165100" y="2044700"/>
            <a:ext cx="1303338" cy="490538"/>
          </a:xfrm>
          <a:prstGeom prst="rect">
            <a:avLst/>
          </a:prstGeom>
          <a:noFill/>
        </p:spPr>
        <p:txBody>
          <a:bodyPr anchor="ctr"/>
          <a:lstStyle/>
          <a:p>
            <a:pPr algn="ctr" fontAlgn="auto">
              <a:spcBef>
                <a:spcPts val="0"/>
              </a:spcBef>
              <a:spcAft>
                <a:spcPts val="0"/>
              </a:spcAft>
              <a:defRPr/>
            </a:pPr>
            <a:r>
              <a:rPr lang="en-US" sz="1800" dirty="0">
                <a:solidFill>
                  <a:schemeClr val="accent6"/>
                </a:solidFill>
                <a:latin typeface="+mn-lt"/>
                <a:cs typeface="+mn-cs"/>
              </a:rPr>
              <a:t>Sample 1:</a:t>
            </a:r>
          </a:p>
        </p:txBody>
      </p:sp>
      <p:sp>
        <p:nvSpPr>
          <p:cNvPr id="121" name="Content Placeholder 2"/>
          <p:cNvSpPr txBox="1">
            <a:spLocks/>
          </p:cNvSpPr>
          <p:nvPr/>
        </p:nvSpPr>
        <p:spPr>
          <a:xfrm>
            <a:off x="88900" y="1098550"/>
            <a:ext cx="1390650" cy="823913"/>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ormAutofit/>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defRPr/>
            </a:pPr>
            <a:r>
              <a:rPr lang="en-US" sz="1700" dirty="0" smtClean="0"/>
              <a:t>Estimate the </a:t>
            </a:r>
            <a:r>
              <a:rPr lang="en-US" sz="1700" dirty="0" err="1" smtClean="0"/>
              <a:t>marginals</a:t>
            </a:r>
            <a:r>
              <a:rPr lang="en-US" sz="1700" dirty="0" smtClean="0"/>
              <a:t> as:</a:t>
            </a:r>
          </a:p>
        </p:txBody>
      </p:sp>
      <p:sp>
        <p:nvSpPr>
          <p:cNvPr id="107" name="Cloud Callout 106"/>
          <p:cNvSpPr/>
          <p:nvPr/>
        </p:nvSpPr>
        <p:spPr>
          <a:xfrm>
            <a:off x="1624013" y="1098550"/>
            <a:ext cx="830262" cy="949325"/>
          </a:xfrm>
          <a:prstGeom prst="cloudCallout">
            <a:avLst>
              <a:gd name="adj1" fmla="val -42467"/>
              <a:gd name="adj2" fmla="val 66006"/>
            </a:avLst>
          </a:prstGeom>
          <a:solidFill>
            <a:schemeClr val="accent2">
              <a:lumMod val="60000"/>
              <a:lumOff val="40000"/>
            </a:schemeClr>
          </a:solidFill>
          <a:ln>
            <a:solidFill>
              <a:schemeClr val="accent2">
                <a:lumMod val="75000"/>
              </a:schemeClr>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aphicFrame>
        <p:nvGraphicFramePr>
          <p:cNvPr id="114" name="Table 113"/>
          <p:cNvGraphicFramePr>
            <a:graphicFrameLocks noGrp="1"/>
          </p:cNvGraphicFramePr>
          <p:nvPr>
            <p:extLst>
              <p:ext uri="{D42A27DB-BD31-4B8C-83A1-F6EECF244321}">
                <p14:modId xmlns:p14="http://schemas.microsoft.com/office/powerpoint/2010/main" val="35712574"/>
              </p:ext>
            </p:extLst>
          </p:nvPr>
        </p:nvGraphicFramePr>
        <p:xfrm>
          <a:off x="1666875" y="1263650"/>
          <a:ext cx="727418" cy="534922"/>
        </p:xfrm>
        <a:graphic>
          <a:graphicData uri="http://schemas.openxmlformats.org/drawingml/2006/table">
            <a:tbl>
              <a:tblPr bandRow="1">
                <a:tableStyleId>{5940675A-B579-460E-94D1-54222C63F5DA}</a:tableStyleId>
              </a:tblPr>
              <a:tblGrid>
                <a:gridCol w="363709"/>
                <a:gridCol w="363709"/>
              </a:tblGrid>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600" dirty="0" smtClean="0"/>
                        <a:t>4/6</a:t>
                      </a:r>
                      <a:endParaRPr lang="en-US" sz="1600" dirty="0"/>
                    </a:p>
                  </a:txBody>
                  <a:tcPr marL="0" marR="0" marT="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US" sz="1600" dirty="0" smtClean="0"/>
                        <a:t>2/6</a:t>
                      </a:r>
                      <a:endParaRPr lang="en-US" sz="1600" dirty="0"/>
                    </a:p>
                  </a:txBody>
                  <a:tcPr marL="0" marR="0" marT="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r>
            </a:tbl>
          </a:graphicData>
        </a:graphic>
      </p:graphicFrame>
      <p:sp>
        <p:nvSpPr>
          <p:cNvPr id="123" name="Cloud Callout 122"/>
          <p:cNvSpPr/>
          <p:nvPr/>
        </p:nvSpPr>
        <p:spPr>
          <a:xfrm>
            <a:off x="3060700" y="1089025"/>
            <a:ext cx="830263" cy="949325"/>
          </a:xfrm>
          <a:prstGeom prst="cloudCallout">
            <a:avLst>
              <a:gd name="adj1" fmla="val -42467"/>
              <a:gd name="adj2" fmla="val 66006"/>
            </a:avLst>
          </a:prstGeom>
          <a:solidFill>
            <a:schemeClr val="accent2">
              <a:lumMod val="60000"/>
              <a:lumOff val="40000"/>
            </a:schemeClr>
          </a:solidFill>
          <a:ln>
            <a:solidFill>
              <a:schemeClr val="accent2">
                <a:lumMod val="75000"/>
              </a:schemeClr>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aphicFrame>
        <p:nvGraphicFramePr>
          <p:cNvPr id="124" name="Table 123"/>
          <p:cNvGraphicFramePr>
            <a:graphicFrameLocks noGrp="1"/>
          </p:cNvGraphicFramePr>
          <p:nvPr>
            <p:extLst>
              <p:ext uri="{D42A27DB-BD31-4B8C-83A1-F6EECF244321}">
                <p14:modId xmlns:p14="http://schemas.microsoft.com/office/powerpoint/2010/main" val="620382942"/>
              </p:ext>
            </p:extLst>
          </p:nvPr>
        </p:nvGraphicFramePr>
        <p:xfrm>
          <a:off x="3103563" y="1254125"/>
          <a:ext cx="727418" cy="534922"/>
        </p:xfrm>
        <a:graphic>
          <a:graphicData uri="http://schemas.openxmlformats.org/drawingml/2006/table">
            <a:tbl>
              <a:tblPr bandRow="1">
                <a:tableStyleId>{5940675A-B579-460E-94D1-54222C63F5DA}</a:tableStyleId>
              </a:tblPr>
              <a:tblGrid>
                <a:gridCol w="363709"/>
                <a:gridCol w="363709"/>
              </a:tblGrid>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600" dirty="0" smtClean="0"/>
                        <a:t>3/6</a:t>
                      </a:r>
                      <a:endParaRPr lang="en-US" sz="1600" dirty="0"/>
                    </a:p>
                  </a:txBody>
                  <a:tcPr marL="0" marR="0" marT="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US" sz="1600" dirty="0" smtClean="0"/>
                        <a:t>3/6</a:t>
                      </a:r>
                      <a:endParaRPr lang="en-US" sz="1600" dirty="0"/>
                    </a:p>
                  </a:txBody>
                  <a:tcPr marL="0" marR="0" marT="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r>
            </a:tbl>
          </a:graphicData>
        </a:graphic>
      </p:graphicFrame>
      <p:sp>
        <p:nvSpPr>
          <p:cNvPr id="125" name="Cloud Callout 124"/>
          <p:cNvSpPr/>
          <p:nvPr/>
        </p:nvSpPr>
        <p:spPr>
          <a:xfrm>
            <a:off x="4570413" y="1092200"/>
            <a:ext cx="828675" cy="949325"/>
          </a:xfrm>
          <a:prstGeom prst="cloudCallout">
            <a:avLst>
              <a:gd name="adj1" fmla="val -42467"/>
              <a:gd name="adj2" fmla="val 66006"/>
            </a:avLst>
          </a:prstGeom>
          <a:solidFill>
            <a:schemeClr val="accent2">
              <a:lumMod val="60000"/>
              <a:lumOff val="40000"/>
            </a:schemeClr>
          </a:solidFill>
          <a:ln>
            <a:solidFill>
              <a:schemeClr val="accent2">
                <a:lumMod val="75000"/>
              </a:schemeClr>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aphicFrame>
        <p:nvGraphicFramePr>
          <p:cNvPr id="126" name="Table 125"/>
          <p:cNvGraphicFramePr>
            <a:graphicFrameLocks noGrp="1"/>
          </p:cNvGraphicFramePr>
          <p:nvPr>
            <p:extLst>
              <p:ext uri="{D42A27DB-BD31-4B8C-83A1-F6EECF244321}">
                <p14:modId xmlns:p14="http://schemas.microsoft.com/office/powerpoint/2010/main" val="880597132"/>
              </p:ext>
            </p:extLst>
          </p:nvPr>
        </p:nvGraphicFramePr>
        <p:xfrm>
          <a:off x="4613275" y="1258888"/>
          <a:ext cx="727418" cy="534922"/>
        </p:xfrm>
        <a:graphic>
          <a:graphicData uri="http://schemas.openxmlformats.org/drawingml/2006/table">
            <a:tbl>
              <a:tblPr bandRow="1">
                <a:tableStyleId>{5940675A-B579-460E-94D1-54222C63F5DA}</a:tableStyleId>
              </a:tblPr>
              <a:tblGrid>
                <a:gridCol w="363709"/>
                <a:gridCol w="363709"/>
              </a:tblGrid>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rgbClr r="0" g="0" b="0"/>
                      </a:solidFill>
                      <a:prstDash val="solid"/>
                      <a:round/>
                      <a:headEnd type="none" w="med" len="med"/>
                      <a:tailEnd type="none" w="med" len="med"/>
                    </a:lnB>
                  </a:tcPr>
                </a:tc>
                <a:tc>
                  <a:txBody>
                    <a:bodyPr/>
                    <a:lstStyle/>
                    <a:p>
                      <a:pPr algn="ctr"/>
                      <a:r>
                        <a:rPr lang="en-US" sz="1600" dirty="0" smtClean="0"/>
                        <a:t>4/6</a:t>
                      </a:r>
                      <a:endParaRPr lang="en-US" sz="1600" dirty="0"/>
                    </a:p>
                  </a:txBody>
                  <a:tcPr marL="0" marR="0" marT="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rgbClr r="0" g="0" b="0"/>
                      </a:solidFill>
                      <a:prstDash val="solid"/>
                      <a:round/>
                      <a:headEnd type="none" w="med" len="med"/>
                      <a:tailEnd type="none" w="med" len="med"/>
                    </a:lnB>
                  </a:tcPr>
                </a:tc>
              </a:tr>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US" sz="1600" dirty="0" smtClean="0"/>
                        <a:t>2/6</a:t>
                      </a:r>
                      <a:endParaRPr lang="en-US" sz="1600" dirty="0"/>
                    </a:p>
                  </a:txBody>
                  <a:tcPr marL="0" marR="0" marT="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rgbClr r="0" g="0" b="0"/>
                      </a:solidFill>
                      <a:prstDash val="solid"/>
                      <a:round/>
                      <a:headEnd type="none" w="med" len="med"/>
                      <a:tailEnd type="none" w="med" len="med"/>
                    </a:lnT>
                    <a:lnB w="12700" cap="flat" cmpd="sng" algn="ctr">
                      <a:noFill/>
                      <a:prstDash val="solid"/>
                      <a:round/>
                      <a:headEnd type="none" w="med" len="med"/>
                      <a:tailEnd type="none" w="med" len="med"/>
                    </a:lnB>
                  </a:tcPr>
                </a:tc>
              </a:tr>
            </a:tbl>
          </a:graphicData>
        </a:graphic>
      </p:graphicFrame>
      <p:sp>
        <p:nvSpPr>
          <p:cNvPr id="127" name="Cloud Callout 126"/>
          <p:cNvSpPr/>
          <p:nvPr/>
        </p:nvSpPr>
        <p:spPr>
          <a:xfrm>
            <a:off x="6064250" y="1089025"/>
            <a:ext cx="830263" cy="949325"/>
          </a:xfrm>
          <a:prstGeom prst="cloudCallout">
            <a:avLst>
              <a:gd name="adj1" fmla="val -42467"/>
              <a:gd name="adj2" fmla="val 66006"/>
            </a:avLst>
          </a:prstGeom>
          <a:solidFill>
            <a:schemeClr val="accent2">
              <a:lumMod val="60000"/>
              <a:lumOff val="40000"/>
            </a:schemeClr>
          </a:solidFill>
          <a:ln>
            <a:solidFill>
              <a:schemeClr val="accent2">
                <a:lumMod val="75000"/>
              </a:schemeClr>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aphicFrame>
        <p:nvGraphicFramePr>
          <p:cNvPr id="128" name="Table 127"/>
          <p:cNvGraphicFramePr>
            <a:graphicFrameLocks noGrp="1"/>
          </p:cNvGraphicFramePr>
          <p:nvPr>
            <p:extLst>
              <p:ext uri="{D42A27DB-BD31-4B8C-83A1-F6EECF244321}">
                <p14:modId xmlns:p14="http://schemas.microsoft.com/office/powerpoint/2010/main" val="2097259253"/>
              </p:ext>
            </p:extLst>
          </p:nvPr>
        </p:nvGraphicFramePr>
        <p:xfrm>
          <a:off x="6108700" y="1419225"/>
          <a:ext cx="727418" cy="267461"/>
        </p:xfrm>
        <a:graphic>
          <a:graphicData uri="http://schemas.openxmlformats.org/drawingml/2006/table">
            <a:tbl>
              <a:tblPr bandRow="1">
                <a:tableStyleId>{5940675A-B579-460E-94D1-54222C63F5DA}</a:tableStyleId>
              </a:tblPr>
              <a:tblGrid>
                <a:gridCol w="363709"/>
                <a:gridCol w="363709"/>
              </a:tblGrid>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US" sz="1600" dirty="0" smtClean="0"/>
                        <a:t>6/6</a:t>
                      </a:r>
                      <a:endParaRPr lang="en-US" sz="1600" dirty="0"/>
                    </a:p>
                  </a:txBody>
                  <a:tcPr marL="0" marR="0" marT="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r>
            </a:tbl>
          </a:graphicData>
        </a:graphic>
      </p:graphicFrame>
      <p:sp>
        <p:nvSpPr>
          <p:cNvPr id="129" name="Cloud Callout 128"/>
          <p:cNvSpPr/>
          <p:nvPr/>
        </p:nvSpPr>
        <p:spPr>
          <a:xfrm>
            <a:off x="7553325" y="1092200"/>
            <a:ext cx="828675" cy="949325"/>
          </a:xfrm>
          <a:prstGeom prst="cloudCallout">
            <a:avLst>
              <a:gd name="adj1" fmla="val -42467"/>
              <a:gd name="adj2" fmla="val 66006"/>
            </a:avLst>
          </a:prstGeom>
          <a:solidFill>
            <a:schemeClr val="accent2">
              <a:lumMod val="60000"/>
              <a:lumOff val="40000"/>
            </a:schemeClr>
          </a:solidFill>
          <a:ln>
            <a:solidFill>
              <a:schemeClr val="accent2">
                <a:lumMod val="75000"/>
              </a:schemeClr>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aphicFrame>
        <p:nvGraphicFramePr>
          <p:cNvPr id="130" name="Table 129"/>
          <p:cNvGraphicFramePr>
            <a:graphicFrameLocks noGrp="1"/>
          </p:cNvGraphicFramePr>
          <p:nvPr>
            <p:extLst>
              <p:ext uri="{D42A27DB-BD31-4B8C-83A1-F6EECF244321}">
                <p14:modId xmlns:p14="http://schemas.microsoft.com/office/powerpoint/2010/main" val="1486469217"/>
              </p:ext>
            </p:extLst>
          </p:nvPr>
        </p:nvGraphicFramePr>
        <p:xfrm>
          <a:off x="7596188" y="1406525"/>
          <a:ext cx="727418" cy="267461"/>
        </p:xfrm>
        <a:graphic>
          <a:graphicData uri="http://schemas.openxmlformats.org/drawingml/2006/table">
            <a:tbl>
              <a:tblPr bandRow="1">
                <a:tableStyleId>{5940675A-B579-460E-94D1-54222C63F5DA}</a:tableStyleId>
              </a:tblPr>
              <a:tblGrid>
                <a:gridCol w="363709"/>
                <a:gridCol w="363709"/>
              </a:tblGrid>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R w="12700" cap="flat" cmpd="sng" algn="ctr">
                      <a:solidFill>
                        <a:scrgbClr r="0" g="0" b="0"/>
                      </a:solid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c>
                  <a:txBody>
                    <a:bodyPr/>
                    <a:lstStyle/>
                    <a:p>
                      <a:pPr algn="ctr"/>
                      <a:r>
                        <a:rPr lang="en-US" sz="1600" dirty="0" smtClean="0"/>
                        <a:t>6/6</a:t>
                      </a:r>
                      <a:endParaRPr lang="en-US" sz="1600" dirty="0"/>
                    </a:p>
                  </a:txBody>
                  <a:tcPr marL="0" marR="0" marT="0" marB="0" anchor="ctr">
                    <a:lnL w="12700" cap="flat" cmpd="sng" algn="ctr">
                      <a:solidFill>
                        <a:scrgbClr r="0" g="0" b="0"/>
                      </a:solid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noFill/>
                      <a:prstDash val="solid"/>
                      <a:round/>
                      <a:headEnd type="none" w="med" len="med"/>
                      <a:tailEnd type="none" w="med" len="med"/>
                    </a:lnB>
                  </a:tcPr>
                </a:tc>
              </a:tr>
            </a:tbl>
          </a:graphicData>
        </a:graphic>
      </p:graphicFrame>
    </p:spTree>
    <p:extLst>
      <p:ext uri="{BB962C8B-B14F-4D97-AF65-F5344CB8AC3E}">
        <p14:creationId xmlns:p14="http://schemas.microsoft.com/office/powerpoint/2010/main" val="3122884825"/>
      </p:ext>
    </p:extLst>
  </p:cSld>
  <p:clrMapOvr>
    <a:masterClrMapping/>
  </p:clrMapOvr>
  <p:transition xmlns:p14="http://schemas.microsoft.com/office/powerpoint/2010/main" spd="slow"/>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7"/>
                                        </p:tgtEl>
                                        <p:attrNameLst>
                                          <p:attrName>style.visibility</p:attrName>
                                        </p:attrNameLst>
                                      </p:cBhvr>
                                      <p:to>
                                        <p:strVal val="visible"/>
                                      </p:to>
                                    </p:set>
                                  </p:childTnLst>
                                </p:cTn>
                              </p:par>
                              <p:par>
                                <p:cTn id="7" presetID="1" presetClass="entr" presetSubtype="0" fill="hold" nodeType="withEffect">
                                  <p:stCondLst>
                                    <p:cond delay="0"/>
                                  </p:stCondLst>
                                  <p:childTnLst>
                                    <p:set>
                                      <p:cBhvr>
                                        <p:cTn id="8" dur="1" fill="hold">
                                          <p:stCondLst>
                                            <p:cond delay="0"/>
                                          </p:stCondLst>
                                        </p:cTn>
                                        <p:tgtEl>
                                          <p:spTgt spid="114"/>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0"/>
                                          </p:stCondLst>
                                        </p:cTn>
                                        <p:tgtEl>
                                          <p:spTgt spid="123"/>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124"/>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125"/>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126"/>
                                        </p:tgtEl>
                                        <p:attrNameLst>
                                          <p:attrName>style.visibility</p:attrName>
                                        </p:attrNameLst>
                                      </p:cBhvr>
                                      <p:to>
                                        <p:strVal val="visible"/>
                                      </p:to>
                                    </p:set>
                                  </p:childTnLst>
                                </p:cTn>
                              </p:par>
                            </p:childTnLst>
                          </p:cTn>
                        </p:par>
                      </p:childTnLst>
                    </p:cTn>
                  </p:par>
                  <p:par>
                    <p:cTn id="21" fill="hold">
                      <p:stCondLst>
                        <p:cond delay="indefinite"/>
                      </p:stCondLst>
                      <p:childTnLst>
                        <p:par>
                          <p:cTn id="22" fill="hold">
                            <p:stCondLst>
                              <p:cond delay="0"/>
                            </p:stCondLst>
                            <p:childTnLst>
                              <p:par>
                                <p:cTn id="23" presetID="1" presetClass="entr" presetSubtype="0" fill="hold" grpId="0" nodeType="clickEffect">
                                  <p:stCondLst>
                                    <p:cond delay="0"/>
                                  </p:stCondLst>
                                  <p:childTnLst>
                                    <p:set>
                                      <p:cBhvr>
                                        <p:cTn id="24" dur="1" fill="hold">
                                          <p:stCondLst>
                                            <p:cond delay="0"/>
                                          </p:stCondLst>
                                        </p:cTn>
                                        <p:tgtEl>
                                          <p:spTgt spid="127"/>
                                        </p:tgtEl>
                                        <p:attrNameLst>
                                          <p:attrName>style.visibility</p:attrName>
                                        </p:attrNameLst>
                                      </p:cBhvr>
                                      <p:to>
                                        <p:strVal val="visible"/>
                                      </p:to>
                                    </p:set>
                                  </p:childTnLst>
                                </p:cTn>
                              </p:par>
                              <p:par>
                                <p:cTn id="25" presetID="1" presetClass="entr" presetSubtype="0" fill="hold" nodeType="withEffect">
                                  <p:stCondLst>
                                    <p:cond delay="0"/>
                                  </p:stCondLst>
                                  <p:childTnLst>
                                    <p:set>
                                      <p:cBhvr>
                                        <p:cTn id="26" dur="1" fill="hold">
                                          <p:stCondLst>
                                            <p:cond delay="0"/>
                                          </p:stCondLst>
                                        </p:cTn>
                                        <p:tgtEl>
                                          <p:spTgt spid="128"/>
                                        </p:tgtEl>
                                        <p:attrNameLst>
                                          <p:attrName>style.visibility</p:attrName>
                                        </p:attrNameLst>
                                      </p:cBhvr>
                                      <p:to>
                                        <p:strVal val="visible"/>
                                      </p:to>
                                    </p:set>
                                  </p:childTnLst>
                                </p:cTn>
                              </p:par>
                            </p:childTnLst>
                          </p:cTn>
                        </p:par>
                      </p:childTnLst>
                    </p:cTn>
                  </p:par>
                  <p:par>
                    <p:cTn id="27" fill="hold">
                      <p:stCondLst>
                        <p:cond delay="indefinite"/>
                      </p:stCondLst>
                      <p:childTnLst>
                        <p:par>
                          <p:cTn id="28" fill="hold">
                            <p:stCondLst>
                              <p:cond delay="0"/>
                            </p:stCondLst>
                            <p:childTnLst>
                              <p:par>
                                <p:cTn id="29" presetID="1" presetClass="entr" presetSubtype="0" fill="hold" grpId="0" nodeType="clickEffect">
                                  <p:stCondLst>
                                    <p:cond delay="0"/>
                                  </p:stCondLst>
                                  <p:childTnLst>
                                    <p:set>
                                      <p:cBhvr>
                                        <p:cTn id="30" dur="1" fill="hold">
                                          <p:stCondLst>
                                            <p:cond delay="0"/>
                                          </p:stCondLst>
                                        </p:cTn>
                                        <p:tgtEl>
                                          <p:spTgt spid="129"/>
                                        </p:tgtEl>
                                        <p:attrNameLst>
                                          <p:attrName>style.visibility</p:attrName>
                                        </p:attrNameLst>
                                      </p:cBhvr>
                                      <p:to>
                                        <p:strVal val="visible"/>
                                      </p:to>
                                    </p:set>
                                  </p:childTnLst>
                                </p:cTn>
                              </p:par>
                              <p:par>
                                <p:cTn id="31" presetID="1" presetClass="entr" presetSubtype="0" fill="hold" nodeType="withEffect">
                                  <p:stCondLst>
                                    <p:cond delay="0"/>
                                  </p:stCondLst>
                                  <p:childTnLst>
                                    <p:set>
                                      <p:cBhvr>
                                        <p:cTn id="32" dur="1" fill="hold">
                                          <p:stCondLst>
                                            <p:cond delay="0"/>
                                          </p:stCondLst>
                                        </p:cTn>
                                        <p:tgtEl>
                                          <p:spTgt spid="1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 grpId="0" animBg="1"/>
      <p:bldP spid="123" grpId="0" animBg="1"/>
      <p:bldP spid="127" grpId="0" animBg="1"/>
      <p:bldP spid="129" grpId="0" animBg="1"/>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9937" name="Rectangle 7"/>
          <p:cNvSpPr>
            <a:spLocks noGrp="1"/>
          </p:cNvSpPr>
          <p:nvPr>
            <p:ph type="title" idx="4294967295"/>
          </p:nvPr>
        </p:nvSpPr>
        <p:spPr/>
        <p:txBody>
          <a:bodyPr>
            <a:normAutofit fontScale="90000"/>
          </a:bodyPr>
          <a:lstStyle/>
          <a:p>
            <a:endParaRPr lang="en-US" smtClean="0"/>
          </a:p>
        </p:txBody>
      </p:sp>
      <p:sp>
        <p:nvSpPr>
          <p:cNvPr id="23560" name="Rectangle 8"/>
          <p:cNvSpPr>
            <a:spLocks noGrp="1"/>
          </p:cNvSpPr>
          <p:nvPr>
            <p:ph type="body" idx="4294967295"/>
          </p:nvPr>
        </p:nvSpPr>
        <p:spPr>
          <a:xfrm>
            <a:off x="161925" y="3011488"/>
            <a:ext cx="8982075" cy="3846512"/>
          </a:xfrm>
        </p:spPr>
        <p:txBody>
          <a:bodyPr>
            <a:normAutofit lnSpcReduction="10000"/>
          </a:bodyPr>
          <a:lstStyle/>
          <a:p>
            <a:endParaRPr lang="en-US" sz="2400" smtClean="0"/>
          </a:p>
          <a:p>
            <a:r>
              <a:rPr lang="en-US" sz="2400" smtClean="0"/>
              <a:t>Sampling one joint assignment is </a:t>
            </a:r>
            <a:r>
              <a:rPr lang="en-US" sz="2400" i="1" smtClean="0"/>
              <a:t>also </a:t>
            </a:r>
            <a:r>
              <a:rPr lang="en-US" sz="2400" smtClean="0"/>
              <a:t>NP-hard in general.</a:t>
            </a:r>
          </a:p>
          <a:p>
            <a:pPr lvl="1"/>
            <a:r>
              <a:rPr lang="en-US" sz="2000" smtClean="0">
                <a:solidFill>
                  <a:srgbClr val="777777"/>
                </a:solidFill>
              </a:rPr>
              <a:t>In practice: Use MCMC (e.g., Gibbs sampling) as an anytime algorithm.</a:t>
            </a:r>
          </a:p>
          <a:p>
            <a:pPr lvl="1"/>
            <a:r>
              <a:rPr lang="en-US" sz="2000" smtClean="0">
                <a:solidFill>
                  <a:srgbClr val="777777"/>
                </a:solidFill>
              </a:rPr>
              <a:t>So draw an approximate sample fast, or run longer for a “good” sample.</a:t>
            </a:r>
          </a:p>
          <a:p>
            <a:endParaRPr lang="en-US" sz="2400" smtClean="0">
              <a:solidFill>
                <a:srgbClr val="777777"/>
              </a:solidFill>
            </a:endParaRPr>
          </a:p>
          <a:p>
            <a:r>
              <a:rPr lang="en-US" sz="2400" smtClean="0"/>
              <a:t>Sampling finds the high-probability values </a:t>
            </a:r>
            <a:r>
              <a:rPr lang="en-US" sz="2400" i="1" smtClean="0">
                <a:latin typeface="Times New Roman" pitchFamily="18" charset="0"/>
              </a:rPr>
              <a:t>x</a:t>
            </a:r>
            <a:r>
              <a:rPr lang="en-US" sz="2400" i="1" baseline="-25000" smtClean="0">
                <a:latin typeface="Times New Roman" pitchFamily="18" charset="0"/>
              </a:rPr>
              <a:t>i </a:t>
            </a:r>
            <a:r>
              <a:rPr lang="en-US" sz="2400" smtClean="0"/>
              <a:t>efficiently.</a:t>
            </a:r>
            <a:br>
              <a:rPr lang="en-US" sz="2400" smtClean="0"/>
            </a:br>
            <a:r>
              <a:rPr lang="en-US" sz="2400" smtClean="0"/>
              <a:t>But it takes too many samples to see the low-probability ones.</a:t>
            </a:r>
          </a:p>
          <a:p>
            <a:pPr lvl="1"/>
            <a:r>
              <a:rPr lang="en-US" sz="2000" smtClean="0">
                <a:solidFill>
                  <a:srgbClr val="777777"/>
                </a:solidFill>
              </a:rPr>
              <a:t>How do you find p(“The quick brown fox …”) under a language model?  </a:t>
            </a:r>
          </a:p>
          <a:p>
            <a:pPr lvl="2"/>
            <a:r>
              <a:rPr lang="en-US" sz="1800" smtClean="0">
                <a:solidFill>
                  <a:srgbClr val="777777"/>
                </a:solidFill>
              </a:rPr>
              <a:t>Draw random sentences to see how often you get it?  Takes a </a:t>
            </a:r>
            <a:r>
              <a:rPr lang="en-US" sz="1800" i="1" smtClean="0">
                <a:solidFill>
                  <a:srgbClr val="777777"/>
                </a:solidFill>
              </a:rPr>
              <a:t>long</a:t>
            </a:r>
            <a:r>
              <a:rPr lang="en-US" sz="1800" smtClean="0">
                <a:solidFill>
                  <a:srgbClr val="777777"/>
                </a:solidFill>
              </a:rPr>
              <a:t> time.</a:t>
            </a:r>
          </a:p>
          <a:p>
            <a:pPr lvl="2"/>
            <a:r>
              <a:rPr lang="en-US" sz="1800" smtClean="0">
                <a:solidFill>
                  <a:srgbClr val="777777"/>
                </a:solidFill>
              </a:rPr>
              <a:t>Or multiply factors (trigram probabilities)?  That’s what BP would do.</a:t>
            </a:r>
          </a:p>
        </p:txBody>
      </p:sp>
      <p:sp>
        <p:nvSpPr>
          <p:cNvPr id="4" name="Slide Number Placeholder 3"/>
          <p:cNvSpPr>
            <a:spLocks noGrp="1"/>
          </p:cNvSpPr>
          <p:nvPr>
            <p:ph type="sldNum" sz="quarter" idx="12"/>
          </p:nvPr>
        </p:nvSpPr>
        <p:spPr/>
        <p:txBody>
          <a:bodyPr/>
          <a:lstStyle/>
          <a:p>
            <a:pPr>
              <a:defRPr/>
            </a:pPr>
            <a:fld id="{B4C6438A-FF08-4167-84DB-CA93909A1790}" type="slidenum">
              <a:rPr lang="en-US"/>
              <a:pPr>
                <a:defRPr/>
              </a:pPr>
              <a:t>55</a:t>
            </a:fld>
            <a:endParaRPr lang="en-US"/>
          </a:p>
        </p:txBody>
      </p:sp>
      <p:sp>
        <p:nvSpPr>
          <p:cNvPr id="39940" name="Content Placeholder 2"/>
          <p:cNvSpPr>
            <a:spLocks/>
          </p:cNvSpPr>
          <p:nvPr/>
        </p:nvSpPr>
        <p:spPr bwMode="auto">
          <a:xfrm>
            <a:off x="457200" y="508000"/>
            <a:ext cx="8229600" cy="1898650"/>
          </a:xfrm>
          <a:prstGeom prst="rect">
            <a:avLst/>
          </a:prstGeom>
          <a:solidFill>
            <a:srgbClr val="FFFF00"/>
          </a:solidFill>
          <a:ln w="9525">
            <a:noFill/>
            <a:miter lim="800000"/>
            <a:headEnd/>
            <a:tailEnd/>
          </a:ln>
        </p:spPr>
        <p:txBody>
          <a:bodyPr/>
          <a:lstStyle/>
          <a:p>
            <a:pPr algn="ctr">
              <a:spcBef>
                <a:spcPct val="20000"/>
              </a:spcBef>
              <a:buFont typeface="Arial" charset="0"/>
              <a:buNone/>
            </a:pPr>
            <a:r>
              <a:rPr lang="en-US" sz="3200" b="1"/>
              <a:t>How do we get marginals without sampling?</a:t>
            </a:r>
          </a:p>
          <a:p>
            <a:pPr algn="ctr">
              <a:spcBef>
                <a:spcPct val="20000"/>
              </a:spcBef>
              <a:buFont typeface="Arial" charset="0"/>
              <a:buNone/>
            </a:pPr>
            <a:endParaRPr lang="en-US" sz="3200" b="1"/>
          </a:p>
          <a:p>
            <a:pPr algn="ctr">
              <a:spcBef>
                <a:spcPct val="20000"/>
              </a:spcBef>
              <a:buFont typeface="Arial" charset="0"/>
              <a:buNone/>
            </a:pPr>
            <a:r>
              <a:rPr lang="en-US" sz="3200"/>
              <a:t>That’s what Belief Propagation is all about!</a:t>
            </a:r>
          </a:p>
          <a:p>
            <a:pPr algn="ctr">
              <a:spcBef>
                <a:spcPct val="20000"/>
              </a:spcBef>
              <a:buFont typeface="Arial" charset="0"/>
              <a:buNone/>
            </a:pPr>
            <a:endParaRPr lang="en-US" sz="3200"/>
          </a:p>
          <a:p>
            <a:pPr algn="ctr">
              <a:spcBef>
                <a:spcPct val="20000"/>
              </a:spcBef>
              <a:buFont typeface="Arial" charset="0"/>
              <a:buNone/>
            </a:pPr>
            <a:endParaRPr lang="en-US" sz="3200"/>
          </a:p>
        </p:txBody>
      </p:sp>
      <p:sp>
        <p:nvSpPr>
          <p:cNvPr id="23562" name="Rectangle 10"/>
          <p:cNvSpPr>
            <a:spLocks noChangeArrowheads="1"/>
          </p:cNvSpPr>
          <p:nvPr/>
        </p:nvSpPr>
        <p:spPr bwMode="auto">
          <a:xfrm>
            <a:off x="2605088" y="2789238"/>
            <a:ext cx="3352800" cy="519112"/>
          </a:xfrm>
          <a:prstGeom prst="rect">
            <a:avLst/>
          </a:prstGeom>
          <a:noFill/>
          <a:ln w="9525">
            <a:noFill/>
            <a:miter lim="800000"/>
            <a:headEnd/>
            <a:tailEnd/>
          </a:ln>
        </p:spPr>
        <p:txBody>
          <a:bodyPr wrap="none">
            <a:spAutoFit/>
          </a:bodyPr>
          <a:lstStyle/>
          <a:p>
            <a:pPr defTabSz="914400"/>
            <a:r>
              <a:rPr lang="en-US" u="sng"/>
              <a:t>Why not just sample?</a:t>
            </a:r>
          </a:p>
        </p:txBody>
      </p:sp>
    </p:spTree>
    <p:extLst>
      <p:ext uri="{BB962C8B-B14F-4D97-AF65-F5344CB8AC3E}">
        <p14:creationId xmlns:p14="http://schemas.microsoft.com/office/powerpoint/2010/main" val="90515791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23562"/>
                                        </p:tgtEl>
                                        <p:attrNameLst>
                                          <p:attrName>style.visibility</p:attrName>
                                        </p:attrNameLst>
                                      </p:cBhvr>
                                      <p:to>
                                        <p:strVal val="visible"/>
                                      </p:to>
                                    </p:set>
                                    <p:anim calcmode="lin" valueType="num">
                                      <p:cBhvr additive="base">
                                        <p:cTn id="7" dur="500" fill="hold"/>
                                        <p:tgtEl>
                                          <p:spTgt spid="23562"/>
                                        </p:tgtEl>
                                        <p:attrNameLst>
                                          <p:attrName>ppt_x</p:attrName>
                                        </p:attrNameLst>
                                      </p:cBhvr>
                                      <p:tavLst>
                                        <p:tav tm="0">
                                          <p:val>
                                            <p:strVal val="#ppt_x"/>
                                          </p:val>
                                        </p:tav>
                                        <p:tav tm="100000">
                                          <p:val>
                                            <p:strVal val="#ppt_x"/>
                                          </p:val>
                                        </p:tav>
                                      </p:tavLst>
                                    </p:anim>
                                    <p:anim calcmode="lin" valueType="num">
                                      <p:cBhvr additive="base">
                                        <p:cTn id="8" dur="500" fill="hold"/>
                                        <p:tgtEl>
                                          <p:spTgt spid="2356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23560">
                                            <p:txEl>
                                              <p:pRg st="1" end="1"/>
                                            </p:txEl>
                                          </p:spTgt>
                                        </p:tgtEl>
                                        <p:attrNameLst>
                                          <p:attrName>style.visibility</p:attrName>
                                        </p:attrNameLst>
                                      </p:cBhvr>
                                      <p:to>
                                        <p:strVal val="visible"/>
                                      </p:to>
                                    </p:set>
                                    <p:anim calcmode="lin" valueType="num">
                                      <p:cBhvr additive="base">
                                        <p:cTn id="13" dur="500" fill="hold"/>
                                        <p:tgtEl>
                                          <p:spTgt spid="23560">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23560">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2" fill="hold" grpId="0" nodeType="clickEffect">
                                  <p:stCondLst>
                                    <p:cond delay="0"/>
                                  </p:stCondLst>
                                  <p:childTnLst>
                                    <p:set>
                                      <p:cBhvr>
                                        <p:cTn id="18" dur="1" fill="hold">
                                          <p:stCondLst>
                                            <p:cond delay="0"/>
                                          </p:stCondLst>
                                        </p:cTn>
                                        <p:tgtEl>
                                          <p:spTgt spid="23560">
                                            <p:txEl>
                                              <p:pRg st="2" end="2"/>
                                            </p:txEl>
                                          </p:spTgt>
                                        </p:tgtEl>
                                        <p:attrNameLst>
                                          <p:attrName>style.visibility</p:attrName>
                                        </p:attrNameLst>
                                      </p:cBhvr>
                                      <p:to>
                                        <p:strVal val="visible"/>
                                      </p:to>
                                    </p:set>
                                    <p:anim calcmode="lin" valueType="num">
                                      <p:cBhvr additive="base">
                                        <p:cTn id="19" dur="500" fill="hold"/>
                                        <p:tgtEl>
                                          <p:spTgt spid="23560">
                                            <p:txEl>
                                              <p:pRg st="2" end="2"/>
                                            </p:txEl>
                                          </p:spTgt>
                                        </p:tgtEl>
                                        <p:attrNameLst>
                                          <p:attrName>ppt_x</p:attrName>
                                        </p:attrNameLst>
                                      </p:cBhvr>
                                      <p:tavLst>
                                        <p:tav tm="0">
                                          <p:val>
                                            <p:strVal val="1+#ppt_w/2"/>
                                          </p:val>
                                        </p:tav>
                                        <p:tav tm="100000">
                                          <p:val>
                                            <p:strVal val="#ppt_x"/>
                                          </p:val>
                                        </p:tav>
                                      </p:tavLst>
                                    </p:anim>
                                    <p:anim calcmode="lin" valueType="num">
                                      <p:cBhvr additive="base">
                                        <p:cTn id="20" dur="500" fill="hold"/>
                                        <p:tgtEl>
                                          <p:spTgt spid="23560">
                                            <p:txEl>
                                              <p:pRg st="2" end="2"/>
                                            </p:txEl>
                                          </p:spTgt>
                                        </p:tgtEl>
                                        <p:attrNameLst>
                                          <p:attrName>ppt_y</p:attrName>
                                        </p:attrNameLst>
                                      </p:cBhvr>
                                      <p:tavLst>
                                        <p:tav tm="0">
                                          <p:val>
                                            <p:strVal val="#ppt_y"/>
                                          </p:val>
                                        </p:tav>
                                        <p:tav tm="100000">
                                          <p:val>
                                            <p:strVal val="#ppt_y"/>
                                          </p:val>
                                        </p:tav>
                                      </p:tavLst>
                                    </p:anim>
                                  </p:childTnLst>
                                </p:cTn>
                              </p:par>
                              <p:par>
                                <p:cTn id="21" presetID="2" presetClass="entr" presetSubtype="2" fill="hold" grpId="0" nodeType="withEffect">
                                  <p:stCondLst>
                                    <p:cond delay="0"/>
                                  </p:stCondLst>
                                  <p:childTnLst>
                                    <p:set>
                                      <p:cBhvr>
                                        <p:cTn id="22" dur="1" fill="hold">
                                          <p:stCondLst>
                                            <p:cond delay="0"/>
                                          </p:stCondLst>
                                        </p:cTn>
                                        <p:tgtEl>
                                          <p:spTgt spid="23560">
                                            <p:txEl>
                                              <p:pRg st="3" end="3"/>
                                            </p:txEl>
                                          </p:spTgt>
                                        </p:tgtEl>
                                        <p:attrNameLst>
                                          <p:attrName>style.visibility</p:attrName>
                                        </p:attrNameLst>
                                      </p:cBhvr>
                                      <p:to>
                                        <p:strVal val="visible"/>
                                      </p:to>
                                    </p:set>
                                    <p:anim calcmode="lin" valueType="num">
                                      <p:cBhvr additive="base">
                                        <p:cTn id="23" dur="500" fill="hold"/>
                                        <p:tgtEl>
                                          <p:spTgt spid="23560">
                                            <p:txEl>
                                              <p:pRg st="3" end="3"/>
                                            </p:txEl>
                                          </p:spTgt>
                                        </p:tgtEl>
                                        <p:attrNameLst>
                                          <p:attrName>ppt_x</p:attrName>
                                        </p:attrNameLst>
                                      </p:cBhvr>
                                      <p:tavLst>
                                        <p:tav tm="0">
                                          <p:val>
                                            <p:strVal val="1+#ppt_w/2"/>
                                          </p:val>
                                        </p:tav>
                                        <p:tav tm="100000">
                                          <p:val>
                                            <p:strVal val="#ppt_x"/>
                                          </p:val>
                                        </p:tav>
                                      </p:tavLst>
                                    </p:anim>
                                    <p:anim calcmode="lin" valueType="num">
                                      <p:cBhvr additive="base">
                                        <p:cTn id="24" dur="500" fill="hold"/>
                                        <p:tgtEl>
                                          <p:spTgt spid="23560">
                                            <p:txEl>
                                              <p:pRg st="3" end="3"/>
                                            </p:txEl>
                                          </p:spTgt>
                                        </p:tgtEl>
                                        <p:attrNameLst>
                                          <p:attrName>ppt_y</p:attrName>
                                        </p:attrNameLst>
                                      </p:cBhvr>
                                      <p:tavLst>
                                        <p:tav tm="0">
                                          <p:val>
                                            <p:strVal val="#ppt_y"/>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2" presetClass="entr" presetSubtype="4" fill="hold" grpId="0" nodeType="clickEffect">
                                  <p:stCondLst>
                                    <p:cond delay="0"/>
                                  </p:stCondLst>
                                  <p:childTnLst>
                                    <p:set>
                                      <p:cBhvr>
                                        <p:cTn id="28" dur="1" fill="hold">
                                          <p:stCondLst>
                                            <p:cond delay="0"/>
                                          </p:stCondLst>
                                        </p:cTn>
                                        <p:tgtEl>
                                          <p:spTgt spid="23560">
                                            <p:txEl>
                                              <p:pRg st="5" end="5"/>
                                            </p:txEl>
                                          </p:spTgt>
                                        </p:tgtEl>
                                        <p:attrNameLst>
                                          <p:attrName>style.visibility</p:attrName>
                                        </p:attrNameLst>
                                      </p:cBhvr>
                                      <p:to>
                                        <p:strVal val="visible"/>
                                      </p:to>
                                    </p:set>
                                    <p:anim calcmode="lin" valueType="num">
                                      <p:cBhvr additive="base">
                                        <p:cTn id="29" dur="500" fill="hold"/>
                                        <p:tgtEl>
                                          <p:spTgt spid="23560">
                                            <p:txEl>
                                              <p:pRg st="5" end="5"/>
                                            </p:txEl>
                                          </p:spTgt>
                                        </p:tgtEl>
                                        <p:attrNameLst>
                                          <p:attrName>ppt_x</p:attrName>
                                        </p:attrNameLst>
                                      </p:cBhvr>
                                      <p:tavLst>
                                        <p:tav tm="0">
                                          <p:val>
                                            <p:strVal val="#ppt_x"/>
                                          </p:val>
                                        </p:tav>
                                        <p:tav tm="100000">
                                          <p:val>
                                            <p:strVal val="#ppt_x"/>
                                          </p:val>
                                        </p:tav>
                                      </p:tavLst>
                                    </p:anim>
                                    <p:anim calcmode="lin" valueType="num">
                                      <p:cBhvr additive="base">
                                        <p:cTn id="30" dur="500" fill="hold"/>
                                        <p:tgtEl>
                                          <p:spTgt spid="23560">
                                            <p:txEl>
                                              <p:pRg st="5" end="5"/>
                                            </p:txEl>
                                          </p:spTgt>
                                        </p:tgtEl>
                                        <p:attrNameLst>
                                          <p:attrName>ppt_y</p:attrName>
                                        </p:attrNameLst>
                                      </p:cBhvr>
                                      <p:tavLst>
                                        <p:tav tm="0">
                                          <p:val>
                                            <p:strVal val="1+#ppt_h/2"/>
                                          </p:val>
                                        </p:tav>
                                        <p:tav tm="100000">
                                          <p:val>
                                            <p:strVal val="#ppt_y"/>
                                          </p:val>
                                        </p:tav>
                                      </p:tavLst>
                                    </p:anim>
                                  </p:childTnLst>
                                </p:cTn>
                              </p:par>
                            </p:childTnLst>
                          </p:cTn>
                        </p:par>
                      </p:childTnLst>
                    </p:cTn>
                  </p:par>
                  <p:par>
                    <p:cTn id="31" fill="hold">
                      <p:stCondLst>
                        <p:cond delay="indefinite"/>
                      </p:stCondLst>
                      <p:childTnLst>
                        <p:par>
                          <p:cTn id="32" fill="hold">
                            <p:stCondLst>
                              <p:cond delay="0"/>
                            </p:stCondLst>
                            <p:childTnLst>
                              <p:par>
                                <p:cTn id="33" presetID="2" presetClass="entr" presetSubtype="2" fill="hold" grpId="0" nodeType="clickEffect">
                                  <p:stCondLst>
                                    <p:cond delay="0"/>
                                  </p:stCondLst>
                                  <p:childTnLst>
                                    <p:set>
                                      <p:cBhvr>
                                        <p:cTn id="34" dur="1" fill="hold">
                                          <p:stCondLst>
                                            <p:cond delay="0"/>
                                          </p:stCondLst>
                                        </p:cTn>
                                        <p:tgtEl>
                                          <p:spTgt spid="23560">
                                            <p:txEl>
                                              <p:pRg st="6" end="6"/>
                                            </p:txEl>
                                          </p:spTgt>
                                        </p:tgtEl>
                                        <p:attrNameLst>
                                          <p:attrName>style.visibility</p:attrName>
                                        </p:attrNameLst>
                                      </p:cBhvr>
                                      <p:to>
                                        <p:strVal val="visible"/>
                                      </p:to>
                                    </p:set>
                                    <p:anim calcmode="lin" valueType="num">
                                      <p:cBhvr additive="base">
                                        <p:cTn id="35" dur="500" fill="hold"/>
                                        <p:tgtEl>
                                          <p:spTgt spid="23560">
                                            <p:txEl>
                                              <p:pRg st="6" end="6"/>
                                            </p:txEl>
                                          </p:spTgt>
                                        </p:tgtEl>
                                        <p:attrNameLst>
                                          <p:attrName>ppt_x</p:attrName>
                                        </p:attrNameLst>
                                      </p:cBhvr>
                                      <p:tavLst>
                                        <p:tav tm="0">
                                          <p:val>
                                            <p:strVal val="1+#ppt_w/2"/>
                                          </p:val>
                                        </p:tav>
                                        <p:tav tm="100000">
                                          <p:val>
                                            <p:strVal val="#ppt_x"/>
                                          </p:val>
                                        </p:tav>
                                      </p:tavLst>
                                    </p:anim>
                                    <p:anim calcmode="lin" valueType="num">
                                      <p:cBhvr additive="base">
                                        <p:cTn id="36" dur="500" fill="hold"/>
                                        <p:tgtEl>
                                          <p:spTgt spid="23560">
                                            <p:txEl>
                                              <p:pRg st="6" end="6"/>
                                            </p:txEl>
                                          </p:spTgt>
                                        </p:tgtEl>
                                        <p:attrNameLst>
                                          <p:attrName>ppt_y</p:attrName>
                                        </p:attrNameLst>
                                      </p:cBhvr>
                                      <p:tavLst>
                                        <p:tav tm="0">
                                          <p:val>
                                            <p:strVal val="#ppt_y"/>
                                          </p:val>
                                        </p:tav>
                                        <p:tav tm="100000">
                                          <p:val>
                                            <p:strVal val="#ppt_y"/>
                                          </p:val>
                                        </p:tav>
                                      </p:tavLst>
                                    </p:anim>
                                  </p:childTnLst>
                                </p:cTn>
                              </p:par>
                            </p:childTnLst>
                          </p:cTn>
                        </p:par>
                      </p:childTnLst>
                    </p:cTn>
                  </p:par>
                  <p:par>
                    <p:cTn id="37" fill="hold">
                      <p:stCondLst>
                        <p:cond delay="indefinite"/>
                      </p:stCondLst>
                      <p:childTnLst>
                        <p:par>
                          <p:cTn id="38" fill="hold">
                            <p:stCondLst>
                              <p:cond delay="0"/>
                            </p:stCondLst>
                            <p:childTnLst>
                              <p:par>
                                <p:cTn id="39" presetID="2" presetClass="entr" presetSubtype="2" fill="hold" grpId="0" nodeType="clickEffect">
                                  <p:stCondLst>
                                    <p:cond delay="0"/>
                                  </p:stCondLst>
                                  <p:childTnLst>
                                    <p:set>
                                      <p:cBhvr>
                                        <p:cTn id="40" dur="1" fill="hold">
                                          <p:stCondLst>
                                            <p:cond delay="0"/>
                                          </p:stCondLst>
                                        </p:cTn>
                                        <p:tgtEl>
                                          <p:spTgt spid="23560">
                                            <p:txEl>
                                              <p:pRg st="7" end="7"/>
                                            </p:txEl>
                                          </p:spTgt>
                                        </p:tgtEl>
                                        <p:attrNameLst>
                                          <p:attrName>style.visibility</p:attrName>
                                        </p:attrNameLst>
                                      </p:cBhvr>
                                      <p:to>
                                        <p:strVal val="visible"/>
                                      </p:to>
                                    </p:set>
                                    <p:anim calcmode="lin" valueType="num">
                                      <p:cBhvr additive="base">
                                        <p:cTn id="41" dur="500" fill="hold"/>
                                        <p:tgtEl>
                                          <p:spTgt spid="23560">
                                            <p:txEl>
                                              <p:pRg st="7" end="7"/>
                                            </p:txEl>
                                          </p:spTgt>
                                        </p:tgtEl>
                                        <p:attrNameLst>
                                          <p:attrName>ppt_x</p:attrName>
                                        </p:attrNameLst>
                                      </p:cBhvr>
                                      <p:tavLst>
                                        <p:tav tm="0">
                                          <p:val>
                                            <p:strVal val="1+#ppt_w/2"/>
                                          </p:val>
                                        </p:tav>
                                        <p:tav tm="100000">
                                          <p:val>
                                            <p:strVal val="#ppt_x"/>
                                          </p:val>
                                        </p:tav>
                                      </p:tavLst>
                                    </p:anim>
                                    <p:anim calcmode="lin" valueType="num">
                                      <p:cBhvr additive="base">
                                        <p:cTn id="42" dur="500" fill="hold"/>
                                        <p:tgtEl>
                                          <p:spTgt spid="23560">
                                            <p:txEl>
                                              <p:pRg st="7" end="7"/>
                                            </p:txEl>
                                          </p:spTgt>
                                        </p:tgtEl>
                                        <p:attrNameLst>
                                          <p:attrName>ppt_y</p:attrName>
                                        </p:attrNameLst>
                                      </p:cBhvr>
                                      <p:tavLst>
                                        <p:tav tm="0">
                                          <p:val>
                                            <p:strVal val="#ppt_y"/>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 presetClass="entr" presetSubtype="2" fill="hold" grpId="0" nodeType="clickEffect">
                                  <p:stCondLst>
                                    <p:cond delay="0"/>
                                  </p:stCondLst>
                                  <p:childTnLst>
                                    <p:set>
                                      <p:cBhvr>
                                        <p:cTn id="46" dur="1" fill="hold">
                                          <p:stCondLst>
                                            <p:cond delay="0"/>
                                          </p:stCondLst>
                                        </p:cTn>
                                        <p:tgtEl>
                                          <p:spTgt spid="23560">
                                            <p:txEl>
                                              <p:pRg st="8" end="8"/>
                                            </p:txEl>
                                          </p:spTgt>
                                        </p:tgtEl>
                                        <p:attrNameLst>
                                          <p:attrName>style.visibility</p:attrName>
                                        </p:attrNameLst>
                                      </p:cBhvr>
                                      <p:to>
                                        <p:strVal val="visible"/>
                                      </p:to>
                                    </p:set>
                                    <p:anim calcmode="lin" valueType="num">
                                      <p:cBhvr additive="base">
                                        <p:cTn id="47" dur="500" fill="hold"/>
                                        <p:tgtEl>
                                          <p:spTgt spid="23560">
                                            <p:txEl>
                                              <p:pRg st="8" end="8"/>
                                            </p:txEl>
                                          </p:spTgt>
                                        </p:tgtEl>
                                        <p:attrNameLst>
                                          <p:attrName>ppt_x</p:attrName>
                                        </p:attrNameLst>
                                      </p:cBhvr>
                                      <p:tavLst>
                                        <p:tav tm="0">
                                          <p:val>
                                            <p:strVal val="1+#ppt_w/2"/>
                                          </p:val>
                                        </p:tav>
                                        <p:tav tm="100000">
                                          <p:val>
                                            <p:strVal val="#ppt_x"/>
                                          </p:val>
                                        </p:tav>
                                      </p:tavLst>
                                    </p:anim>
                                    <p:anim calcmode="lin" valueType="num">
                                      <p:cBhvr additive="base">
                                        <p:cTn id="48" dur="500" fill="hold"/>
                                        <p:tgtEl>
                                          <p:spTgt spid="23560">
                                            <p:txEl>
                                              <p:pRg st="8" end="8"/>
                                            </p:txEl>
                                          </p:spTgt>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560" grpId="0" build="p"/>
      <p:bldP spid="23562" grpId="0"/>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1985" name="Oval 5"/>
          <p:cNvSpPr>
            <a:spLocks noChangeArrowheads="1"/>
          </p:cNvSpPr>
          <p:nvPr/>
        </p:nvSpPr>
        <p:spPr bwMode="auto">
          <a:xfrm>
            <a:off x="3763963" y="3043238"/>
            <a:ext cx="450850" cy="447675"/>
          </a:xfrm>
          <a:prstGeom prst="ellipse">
            <a:avLst/>
          </a:prstGeom>
          <a:noFill/>
          <a:ln w="38100">
            <a:solidFill>
              <a:schemeClr val="accent2"/>
            </a:solidFill>
            <a:round/>
            <a:headEnd/>
            <a:tailEnd/>
          </a:ln>
        </p:spPr>
        <p:txBody>
          <a:bodyPr wrap="none" anchor="ctr"/>
          <a:lstStyle/>
          <a:p>
            <a:endParaRPr lang="en-US" sz="1800"/>
          </a:p>
        </p:txBody>
      </p:sp>
      <p:sp>
        <p:nvSpPr>
          <p:cNvPr id="41986" name="Oval 5"/>
          <p:cNvSpPr>
            <a:spLocks noChangeArrowheads="1"/>
          </p:cNvSpPr>
          <p:nvPr/>
        </p:nvSpPr>
        <p:spPr bwMode="auto">
          <a:xfrm>
            <a:off x="5243513" y="3063875"/>
            <a:ext cx="450850" cy="447675"/>
          </a:xfrm>
          <a:prstGeom prst="ellipse">
            <a:avLst/>
          </a:prstGeom>
          <a:noFill/>
          <a:ln w="38100">
            <a:solidFill>
              <a:schemeClr val="accent2"/>
            </a:solidFill>
            <a:round/>
            <a:headEnd/>
            <a:tailEnd/>
          </a:ln>
        </p:spPr>
        <p:txBody>
          <a:bodyPr wrap="none" anchor="ctr"/>
          <a:lstStyle/>
          <a:p>
            <a:endParaRPr lang="en-US" sz="1800"/>
          </a:p>
        </p:txBody>
      </p:sp>
      <p:sp>
        <p:nvSpPr>
          <p:cNvPr id="41987" name="Oval 5"/>
          <p:cNvSpPr>
            <a:spLocks noChangeArrowheads="1"/>
          </p:cNvSpPr>
          <p:nvPr/>
        </p:nvSpPr>
        <p:spPr bwMode="auto">
          <a:xfrm>
            <a:off x="6615113" y="3063875"/>
            <a:ext cx="450850" cy="447675"/>
          </a:xfrm>
          <a:prstGeom prst="ellipse">
            <a:avLst/>
          </a:prstGeom>
          <a:noFill/>
          <a:ln w="38100">
            <a:solidFill>
              <a:schemeClr val="accent2"/>
            </a:solidFill>
            <a:round/>
            <a:headEnd/>
            <a:tailEnd/>
          </a:ln>
        </p:spPr>
        <p:txBody>
          <a:bodyPr wrap="none" anchor="ctr"/>
          <a:lstStyle/>
          <a:p>
            <a:endParaRPr lang="en-US" sz="1800"/>
          </a:p>
        </p:txBody>
      </p:sp>
      <p:sp>
        <p:nvSpPr>
          <p:cNvPr id="41988" name="Oval 5"/>
          <p:cNvSpPr>
            <a:spLocks noChangeArrowheads="1"/>
          </p:cNvSpPr>
          <p:nvPr/>
        </p:nvSpPr>
        <p:spPr bwMode="auto">
          <a:xfrm>
            <a:off x="7986713" y="3063875"/>
            <a:ext cx="450850" cy="447675"/>
          </a:xfrm>
          <a:prstGeom prst="ellipse">
            <a:avLst/>
          </a:prstGeom>
          <a:noFill/>
          <a:ln w="38100">
            <a:solidFill>
              <a:schemeClr val="accent2"/>
            </a:solidFill>
            <a:round/>
            <a:headEnd/>
            <a:tailEnd/>
          </a:ln>
        </p:spPr>
        <p:txBody>
          <a:bodyPr wrap="none" anchor="ctr"/>
          <a:lstStyle/>
          <a:p>
            <a:endParaRPr lang="en-US" sz="1800"/>
          </a:p>
        </p:txBody>
      </p:sp>
      <p:sp>
        <p:nvSpPr>
          <p:cNvPr id="41989" name="Oval 5"/>
          <p:cNvSpPr>
            <a:spLocks noChangeArrowheads="1"/>
          </p:cNvSpPr>
          <p:nvPr/>
        </p:nvSpPr>
        <p:spPr bwMode="auto">
          <a:xfrm>
            <a:off x="2271713" y="3063875"/>
            <a:ext cx="450850" cy="447675"/>
          </a:xfrm>
          <a:prstGeom prst="ellipse">
            <a:avLst/>
          </a:prstGeom>
          <a:noFill/>
          <a:ln w="38100">
            <a:solidFill>
              <a:schemeClr val="accent2"/>
            </a:solidFill>
            <a:round/>
            <a:headEnd/>
            <a:tailEnd/>
          </a:ln>
        </p:spPr>
        <p:txBody>
          <a:bodyPr wrap="none" anchor="ctr"/>
          <a:lstStyle/>
          <a:p>
            <a:endParaRPr lang="en-US" sz="1800"/>
          </a:p>
        </p:txBody>
      </p:sp>
      <p:sp>
        <p:nvSpPr>
          <p:cNvPr id="41990" name="Oval 5"/>
          <p:cNvSpPr>
            <a:spLocks noChangeArrowheads="1"/>
          </p:cNvSpPr>
          <p:nvPr/>
        </p:nvSpPr>
        <p:spPr bwMode="auto">
          <a:xfrm>
            <a:off x="823913" y="3063875"/>
            <a:ext cx="450850" cy="447675"/>
          </a:xfrm>
          <a:prstGeom prst="ellipse">
            <a:avLst/>
          </a:prstGeom>
          <a:noFill/>
          <a:ln w="38100">
            <a:solidFill>
              <a:schemeClr val="accent2"/>
            </a:solidFill>
            <a:round/>
            <a:headEnd/>
            <a:tailEnd/>
          </a:ln>
        </p:spPr>
        <p:txBody>
          <a:bodyPr wrap="none" anchor="ctr"/>
          <a:lstStyle/>
          <a:p>
            <a:endParaRPr lang="en-US" sz="1800"/>
          </a:p>
        </p:txBody>
      </p:sp>
      <p:sp>
        <p:nvSpPr>
          <p:cNvPr id="2" name="Title 4"/>
          <p:cNvSpPr>
            <a:spLocks noGrp="1"/>
          </p:cNvSpPr>
          <p:nvPr>
            <p:ph type="title" idx="4294967295"/>
          </p:nvPr>
        </p:nvSpPr>
        <p:spPr>
          <a:xfrm>
            <a:off x="0" y="0"/>
            <a:ext cx="0" cy="0"/>
          </a:xfrm>
        </p:spPr>
        <p:txBody>
          <a:bodyPr rtlCol="0">
            <a:normAutofit fontScale="90000"/>
          </a:bodyPr>
          <a:lstStyle/>
          <a:p>
            <a:pPr eaLnBrk="1" fontAlgn="auto" hangingPunct="1">
              <a:spcAft>
                <a:spcPts val="0"/>
              </a:spcAft>
              <a:defRPr/>
            </a:pPr>
            <a:r>
              <a:rPr lang="en-US" dirty="0">
                <a:cs typeface="Arial" charset="0"/>
              </a:rPr>
              <a:t> ____  ____ __      ______  ______</a:t>
            </a:r>
          </a:p>
        </p:txBody>
      </p:sp>
      <p:sp>
        <p:nvSpPr>
          <p:cNvPr id="41992" name="Title 4"/>
          <p:cNvSpPr>
            <a:spLocks noGrp="1"/>
          </p:cNvSpPr>
          <p:nvPr>
            <p:ph type="title" idx="4294967295"/>
          </p:nvPr>
        </p:nvSpPr>
        <p:spPr/>
        <p:txBody>
          <a:bodyPr>
            <a:normAutofit fontScale="90000"/>
          </a:bodyPr>
          <a:lstStyle/>
          <a:p>
            <a:pPr eaLnBrk="1" hangingPunct="1"/>
            <a:r>
              <a:rPr lang="en-US" smtClean="0">
                <a:cs typeface="Arial" charset="0"/>
              </a:rPr>
              <a:t>Great Ideas in ML: Message Passing</a:t>
            </a:r>
          </a:p>
        </p:txBody>
      </p:sp>
      <p:cxnSp>
        <p:nvCxnSpPr>
          <p:cNvPr id="29729" name="Straight Arrow Connector 65"/>
          <p:cNvCxnSpPr>
            <a:cxnSpLocks noChangeShapeType="1"/>
          </p:cNvCxnSpPr>
          <p:nvPr/>
        </p:nvCxnSpPr>
        <p:spPr bwMode="auto">
          <a:xfrm>
            <a:off x="4419600" y="3598863"/>
            <a:ext cx="609600" cy="1587"/>
          </a:xfrm>
          <a:prstGeom prst="straightConnector1">
            <a:avLst/>
          </a:prstGeom>
          <a:noFill/>
          <a:ln w="38100">
            <a:solidFill>
              <a:schemeClr val="hlink"/>
            </a:solidFill>
            <a:round/>
            <a:headEnd type="arrow" w="med" len="med"/>
            <a:tailEnd/>
          </a:ln>
        </p:spPr>
      </p:cxnSp>
      <p:sp>
        <p:nvSpPr>
          <p:cNvPr id="29752" name="AutoShape 56"/>
          <p:cNvSpPr>
            <a:spLocks noChangeArrowheads="1"/>
          </p:cNvSpPr>
          <p:nvPr/>
        </p:nvSpPr>
        <p:spPr bwMode="auto">
          <a:xfrm>
            <a:off x="4191000" y="3810000"/>
            <a:ext cx="1143000" cy="914400"/>
          </a:xfrm>
          <a:prstGeom prst="wedgeRoundRectCallout">
            <a:avLst>
              <a:gd name="adj1" fmla="val 40833"/>
              <a:gd name="adj2" fmla="val -89065"/>
              <a:gd name="adj3" fmla="val 16667"/>
            </a:avLst>
          </a:prstGeom>
          <a:solidFill>
            <a:schemeClr val="hlink"/>
          </a:solidFill>
          <a:ln w="9525">
            <a:solidFill>
              <a:schemeClr val="tx1"/>
            </a:solidFill>
            <a:miter lim="800000"/>
            <a:headEnd/>
            <a:tailEnd/>
          </a:ln>
        </p:spPr>
        <p:txBody>
          <a:bodyPr/>
          <a:lstStyle/>
          <a:p>
            <a:pPr>
              <a:lnSpc>
                <a:spcPct val="80000"/>
              </a:lnSpc>
            </a:pPr>
            <a:r>
              <a:rPr lang="en-US" sz="2000"/>
              <a:t>3 behind you</a:t>
            </a:r>
          </a:p>
        </p:txBody>
      </p:sp>
      <p:cxnSp>
        <p:nvCxnSpPr>
          <p:cNvPr id="29754" name="Straight Arrow Connector 65"/>
          <p:cNvCxnSpPr>
            <a:cxnSpLocks noChangeShapeType="1"/>
          </p:cNvCxnSpPr>
          <p:nvPr/>
        </p:nvCxnSpPr>
        <p:spPr bwMode="auto">
          <a:xfrm>
            <a:off x="5867400" y="3590925"/>
            <a:ext cx="609600" cy="1588"/>
          </a:xfrm>
          <a:prstGeom prst="straightConnector1">
            <a:avLst/>
          </a:prstGeom>
          <a:noFill/>
          <a:ln w="38100">
            <a:solidFill>
              <a:schemeClr val="hlink"/>
            </a:solidFill>
            <a:round/>
            <a:headEnd type="arrow" w="med" len="med"/>
            <a:tailEnd/>
          </a:ln>
        </p:spPr>
      </p:cxnSp>
      <p:sp>
        <p:nvSpPr>
          <p:cNvPr id="29755" name="AutoShape 59"/>
          <p:cNvSpPr>
            <a:spLocks noChangeArrowheads="1"/>
          </p:cNvSpPr>
          <p:nvPr/>
        </p:nvSpPr>
        <p:spPr bwMode="auto">
          <a:xfrm>
            <a:off x="5638800" y="3810000"/>
            <a:ext cx="1143000" cy="914400"/>
          </a:xfrm>
          <a:prstGeom prst="wedgeRoundRectCallout">
            <a:avLst>
              <a:gd name="adj1" fmla="val 40833"/>
              <a:gd name="adj2" fmla="val -89065"/>
              <a:gd name="adj3" fmla="val 16667"/>
            </a:avLst>
          </a:prstGeom>
          <a:solidFill>
            <a:schemeClr val="hlink"/>
          </a:solidFill>
          <a:ln w="9525">
            <a:solidFill>
              <a:schemeClr val="tx1"/>
            </a:solidFill>
            <a:miter lim="800000"/>
            <a:headEnd/>
            <a:tailEnd/>
          </a:ln>
        </p:spPr>
        <p:txBody>
          <a:bodyPr/>
          <a:lstStyle/>
          <a:p>
            <a:pPr>
              <a:lnSpc>
                <a:spcPct val="80000"/>
              </a:lnSpc>
            </a:pPr>
            <a:r>
              <a:rPr lang="en-US" sz="2000"/>
              <a:t>2 behind you</a:t>
            </a:r>
          </a:p>
        </p:txBody>
      </p:sp>
      <p:cxnSp>
        <p:nvCxnSpPr>
          <p:cNvPr id="29756" name="Straight Arrow Connector 65"/>
          <p:cNvCxnSpPr>
            <a:cxnSpLocks noChangeShapeType="1"/>
          </p:cNvCxnSpPr>
          <p:nvPr/>
        </p:nvCxnSpPr>
        <p:spPr bwMode="auto">
          <a:xfrm>
            <a:off x="7239000" y="3590925"/>
            <a:ext cx="609600" cy="1588"/>
          </a:xfrm>
          <a:prstGeom prst="straightConnector1">
            <a:avLst/>
          </a:prstGeom>
          <a:noFill/>
          <a:ln w="38100">
            <a:solidFill>
              <a:schemeClr val="hlink"/>
            </a:solidFill>
            <a:round/>
            <a:headEnd type="arrow" w="med" len="med"/>
            <a:tailEnd/>
          </a:ln>
        </p:spPr>
      </p:cxnSp>
      <p:sp>
        <p:nvSpPr>
          <p:cNvPr id="29757" name="AutoShape 61"/>
          <p:cNvSpPr>
            <a:spLocks noChangeArrowheads="1"/>
          </p:cNvSpPr>
          <p:nvPr/>
        </p:nvSpPr>
        <p:spPr bwMode="auto">
          <a:xfrm>
            <a:off x="7010400" y="3810000"/>
            <a:ext cx="1143000" cy="914400"/>
          </a:xfrm>
          <a:prstGeom prst="wedgeRoundRectCallout">
            <a:avLst>
              <a:gd name="adj1" fmla="val 40833"/>
              <a:gd name="adj2" fmla="val -89065"/>
              <a:gd name="adj3" fmla="val 16667"/>
            </a:avLst>
          </a:prstGeom>
          <a:solidFill>
            <a:schemeClr val="hlink"/>
          </a:solidFill>
          <a:ln w="9525">
            <a:solidFill>
              <a:schemeClr val="tx1"/>
            </a:solidFill>
            <a:miter lim="800000"/>
            <a:headEnd/>
            <a:tailEnd/>
          </a:ln>
        </p:spPr>
        <p:txBody>
          <a:bodyPr/>
          <a:lstStyle/>
          <a:p>
            <a:pPr>
              <a:lnSpc>
                <a:spcPct val="80000"/>
              </a:lnSpc>
            </a:pPr>
            <a:r>
              <a:rPr lang="en-US" sz="2000"/>
              <a:t>1 behind you</a:t>
            </a:r>
          </a:p>
        </p:txBody>
      </p:sp>
      <p:cxnSp>
        <p:nvCxnSpPr>
          <p:cNvPr id="29758" name="Straight Arrow Connector 65"/>
          <p:cNvCxnSpPr>
            <a:cxnSpLocks noChangeShapeType="1"/>
          </p:cNvCxnSpPr>
          <p:nvPr/>
        </p:nvCxnSpPr>
        <p:spPr bwMode="auto">
          <a:xfrm>
            <a:off x="2971800" y="3598863"/>
            <a:ext cx="609600" cy="1587"/>
          </a:xfrm>
          <a:prstGeom prst="straightConnector1">
            <a:avLst/>
          </a:prstGeom>
          <a:noFill/>
          <a:ln w="38100">
            <a:solidFill>
              <a:schemeClr val="hlink"/>
            </a:solidFill>
            <a:round/>
            <a:headEnd type="arrow" w="med" len="med"/>
            <a:tailEnd/>
          </a:ln>
        </p:spPr>
      </p:cxnSp>
      <p:sp>
        <p:nvSpPr>
          <p:cNvPr id="29759" name="AutoShape 63"/>
          <p:cNvSpPr>
            <a:spLocks noChangeArrowheads="1"/>
          </p:cNvSpPr>
          <p:nvPr/>
        </p:nvSpPr>
        <p:spPr bwMode="auto">
          <a:xfrm>
            <a:off x="2743200" y="3810000"/>
            <a:ext cx="1143000" cy="914400"/>
          </a:xfrm>
          <a:prstGeom prst="wedgeRoundRectCallout">
            <a:avLst>
              <a:gd name="adj1" fmla="val 40833"/>
              <a:gd name="adj2" fmla="val -89065"/>
              <a:gd name="adj3" fmla="val 16667"/>
            </a:avLst>
          </a:prstGeom>
          <a:solidFill>
            <a:schemeClr val="hlink"/>
          </a:solidFill>
          <a:ln w="9525">
            <a:solidFill>
              <a:schemeClr val="tx1"/>
            </a:solidFill>
            <a:miter lim="800000"/>
            <a:headEnd/>
            <a:tailEnd/>
          </a:ln>
        </p:spPr>
        <p:txBody>
          <a:bodyPr/>
          <a:lstStyle/>
          <a:p>
            <a:pPr>
              <a:lnSpc>
                <a:spcPct val="80000"/>
              </a:lnSpc>
            </a:pPr>
            <a:r>
              <a:rPr lang="en-US" sz="2000"/>
              <a:t>4 behind you</a:t>
            </a:r>
          </a:p>
        </p:txBody>
      </p:sp>
      <p:grpSp>
        <p:nvGrpSpPr>
          <p:cNvPr id="29793" name="Group 97"/>
          <p:cNvGrpSpPr>
            <a:grpSpLocks/>
          </p:cNvGrpSpPr>
          <p:nvPr/>
        </p:nvGrpSpPr>
        <p:grpSpPr bwMode="auto">
          <a:xfrm>
            <a:off x="762000" y="2722563"/>
            <a:ext cx="7772400" cy="1622425"/>
            <a:chOff x="480" y="1715"/>
            <a:chExt cx="4896" cy="1022"/>
          </a:xfrm>
        </p:grpSpPr>
        <p:grpSp>
          <p:nvGrpSpPr>
            <p:cNvPr id="42020" name="Group 67"/>
            <p:cNvGrpSpPr>
              <a:grpSpLocks/>
            </p:cNvGrpSpPr>
            <p:nvPr/>
          </p:nvGrpSpPr>
          <p:grpSpPr bwMode="auto">
            <a:xfrm>
              <a:off x="2332" y="1715"/>
              <a:ext cx="384" cy="1009"/>
              <a:chOff x="2332" y="1715"/>
              <a:chExt cx="384" cy="1009"/>
            </a:xfrm>
          </p:grpSpPr>
          <p:sp>
            <p:nvSpPr>
              <p:cNvPr id="42036"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2037"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nvGrpSpPr>
            <p:cNvPr id="42021" name="Group 70"/>
            <p:cNvGrpSpPr>
              <a:grpSpLocks/>
            </p:cNvGrpSpPr>
            <p:nvPr/>
          </p:nvGrpSpPr>
          <p:grpSpPr bwMode="auto">
            <a:xfrm>
              <a:off x="3264" y="1728"/>
              <a:ext cx="384" cy="1009"/>
              <a:chOff x="2332" y="1715"/>
              <a:chExt cx="384" cy="1009"/>
            </a:xfrm>
          </p:grpSpPr>
          <p:sp>
            <p:nvSpPr>
              <p:cNvPr id="42034"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2035"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nvGrpSpPr>
            <p:cNvPr id="42022" name="Group 73"/>
            <p:cNvGrpSpPr>
              <a:grpSpLocks/>
            </p:cNvGrpSpPr>
            <p:nvPr/>
          </p:nvGrpSpPr>
          <p:grpSpPr bwMode="auto">
            <a:xfrm>
              <a:off x="4128" y="1728"/>
              <a:ext cx="384" cy="1009"/>
              <a:chOff x="2332" y="1715"/>
              <a:chExt cx="384" cy="1009"/>
            </a:xfrm>
          </p:grpSpPr>
          <p:sp>
            <p:nvSpPr>
              <p:cNvPr id="42032"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2033"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nvGrpSpPr>
            <p:cNvPr id="42023" name="Group 76"/>
            <p:cNvGrpSpPr>
              <a:grpSpLocks/>
            </p:cNvGrpSpPr>
            <p:nvPr/>
          </p:nvGrpSpPr>
          <p:grpSpPr bwMode="auto">
            <a:xfrm>
              <a:off x="4992" y="1728"/>
              <a:ext cx="384" cy="1009"/>
              <a:chOff x="2332" y="1715"/>
              <a:chExt cx="384" cy="1009"/>
            </a:xfrm>
          </p:grpSpPr>
          <p:sp>
            <p:nvSpPr>
              <p:cNvPr id="42030"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2031"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nvGrpSpPr>
            <p:cNvPr id="42024" name="Group 79"/>
            <p:cNvGrpSpPr>
              <a:grpSpLocks/>
            </p:cNvGrpSpPr>
            <p:nvPr/>
          </p:nvGrpSpPr>
          <p:grpSpPr bwMode="auto">
            <a:xfrm>
              <a:off x="1392" y="1728"/>
              <a:ext cx="384" cy="1009"/>
              <a:chOff x="2332" y="1715"/>
              <a:chExt cx="384" cy="1009"/>
            </a:xfrm>
          </p:grpSpPr>
          <p:sp>
            <p:nvSpPr>
              <p:cNvPr id="42028"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2029"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nvGrpSpPr>
            <p:cNvPr id="42025" name="Group 82"/>
            <p:cNvGrpSpPr>
              <a:grpSpLocks/>
            </p:cNvGrpSpPr>
            <p:nvPr/>
          </p:nvGrpSpPr>
          <p:grpSpPr bwMode="auto">
            <a:xfrm>
              <a:off x="480" y="1728"/>
              <a:ext cx="384" cy="1009"/>
              <a:chOff x="2332" y="1715"/>
              <a:chExt cx="384" cy="1009"/>
            </a:xfrm>
          </p:grpSpPr>
          <p:sp>
            <p:nvSpPr>
              <p:cNvPr id="42026"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2027"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cxnSp>
        <p:nvCxnSpPr>
          <p:cNvPr id="29794" name="Straight Arrow Connector 65"/>
          <p:cNvCxnSpPr>
            <a:cxnSpLocks noChangeShapeType="1"/>
          </p:cNvCxnSpPr>
          <p:nvPr/>
        </p:nvCxnSpPr>
        <p:spPr bwMode="auto">
          <a:xfrm>
            <a:off x="1447800" y="3598863"/>
            <a:ext cx="609600" cy="1587"/>
          </a:xfrm>
          <a:prstGeom prst="straightConnector1">
            <a:avLst/>
          </a:prstGeom>
          <a:noFill/>
          <a:ln w="38100">
            <a:solidFill>
              <a:schemeClr val="hlink"/>
            </a:solidFill>
            <a:round/>
            <a:headEnd type="arrow" w="med" len="med"/>
            <a:tailEnd/>
          </a:ln>
        </p:spPr>
      </p:cxnSp>
      <p:sp>
        <p:nvSpPr>
          <p:cNvPr id="29795" name="AutoShape 99"/>
          <p:cNvSpPr>
            <a:spLocks noChangeArrowheads="1"/>
          </p:cNvSpPr>
          <p:nvPr/>
        </p:nvSpPr>
        <p:spPr bwMode="auto">
          <a:xfrm>
            <a:off x="1219200" y="3810000"/>
            <a:ext cx="1143000" cy="914400"/>
          </a:xfrm>
          <a:prstGeom prst="wedgeRoundRectCallout">
            <a:avLst>
              <a:gd name="adj1" fmla="val 40833"/>
              <a:gd name="adj2" fmla="val -89065"/>
              <a:gd name="adj3" fmla="val 16667"/>
            </a:avLst>
          </a:prstGeom>
          <a:solidFill>
            <a:schemeClr val="hlink"/>
          </a:solidFill>
          <a:ln w="9525">
            <a:solidFill>
              <a:schemeClr val="tx1"/>
            </a:solidFill>
            <a:miter lim="800000"/>
            <a:headEnd/>
            <a:tailEnd/>
          </a:ln>
        </p:spPr>
        <p:txBody>
          <a:bodyPr/>
          <a:lstStyle/>
          <a:p>
            <a:pPr>
              <a:lnSpc>
                <a:spcPct val="80000"/>
              </a:lnSpc>
            </a:pPr>
            <a:r>
              <a:rPr lang="en-US" sz="2000"/>
              <a:t>5 behind you</a:t>
            </a:r>
          </a:p>
        </p:txBody>
      </p:sp>
      <p:cxnSp>
        <p:nvCxnSpPr>
          <p:cNvPr id="29804" name="Straight Arrow Connector 65"/>
          <p:cNvCxnSpPr>
            <a:cxnSpLocks noChangeShapeType="1"/>
          </p:cNvCxnSpPr>
          <p:nvPr/>
        </p:nvCxnSpPr>
        <p:spPr bwMode="auto">
          <a:xfrm flipH="1" flipV="1">
            <a:off x="1524000" y="3216275"/>
            <a:ext cx="609600" cy="1588"/>
          </a:xfrm>
          <a:prstGeom prst="straightConnector1">
            <a:avLst/>
          </a:prstGeom>
          <a:noFill/>
          <a:ln w="38100">
            <a:solidFill>
              <a:schemeClr val="hlink"/>
            </a:solidFill>
            <a:round/>
            <a:headEnd type="arrow" w="med" len="med"/>
            <a:tailEnd/>
          </a:ln>
        </p:spPr>
      </p:cxnSp>
      <p:sp>
        <p:nvSpPr>
          <p:cNvPr id="29805" name="AutoShape 109"/>
          <p:cNvSpPr>
            <a:spLocks noChangeArrowheads="1"/>
          </p:cNvSpPr>
          <p:nvPr/>
        </p:nvSpPr>
        <p:spPr bwMode="auto">
          <a:xfrm>
            <a:off x="1314450" y="2057400"/>
            <a:ext cx="1143000" cy="914400"/>
          </a:xfrm>
          <a:prstGeom prst="wedgeRoundRectCallout">
            <a:avLst>
              <a:gd name="adj1" fmla="val -65278"/>
              <a:gd name="adj2" fmla="val 85417"/>
              <a:gd name="adj3" fmla="val 16667"/>
            </a:avLst>
          </a:prstGeom>
          <a:solidFill>
            <a:schemeClr val="hlink"/>
          </a:solidFill>
          <a:ln w="9525">
            <a:solidFill>
              <a:schemeClr val="tx1"/>
            </a:solidFill>
            <a:miter lim="800000"/>
            <a:headEnd/>
            <a:tailEnd/>
          </a:ln>
        </p:spPr>
        <p:txBody>
          <a:bodyPr/>
          <a:lstStyle/>
          <a:p>
            <a:pPr>
              <a:lnSpc>
                <a:spcPct val="80000"/>
              </a:lnSpc>
            </a:pPr>
            <a:r>
              <a:rPr lang="en-US" sz="2000"/>
              <a:t>1 </a:t>
            </a:r>
            <a:br>
              <a:rPr lang="en-US" sz="2000"/>
            </a:br>
            <a:r>
              <a:rPr lang="en-US" sz="2000"/>
              <a:t>before</a:t>
            </a:r>
            <a:br>
              <a:rPr lang="en-US" sz="2000"/>
            </a:br>
            <a:r>
              <a:rPr lang="en-US" sz="2000"/>
              <a:t>you</a:t>
            </a:r>
          </a:p>
        </p:txBody>
      </p:sp>
      <p:cxnSp>
        <p:nvCxnSpPr>
          <p:cNvPr id="29812" name="Straight Arrow Connector 65"/>
          <p:cNvCxnSpPr>
            <a:cxnSpLocks noChangeShapeType="1"/>
          </p:cNvCxnSpPr>
          <p:nvPr/>
        </p:nvCxnSpPr>
        <p:spPr bwMode="auto">
          <a:xfrm flipH="1" flipV="1">
            <a:off x="3048000" y="3216275"/>
            <a:ext cx="609600" cy="1588"/>
          </a:xfrm>
          <a:prstGeom prst="straightConnector1">
            <a:avLst/>
          </a:prstGeom>
          <a:noFill/>
          <a:ln w="38100">
            <a:solidFill>
              <a:schemeClr val="hlink"/>
            </a:solidFill>
            <a:round/>
            <a:headEnd type="arrow" w="med" len="med"/>
            <a:tailEnd/>
          </a:ln>
        </p:spPr>
      </p:cxnSp>
      <p:sp>
        <p:nvSpPr>
          <p:cNvPr id="29813" name="AutoShape 117"/>
          <p:cNvSpPr>
            <a:spLocks noChangeArrowheads="1"/>
          </p:cNvSpPr>
          <p:nvPr/>
        </p:nvSpPr>
        <p:spPr bwMode="auto">
          <a:xfrm>
            <a:off x="2838450" y="2057400"/>
            <a:ext cx="1143000" cy="914400"/>
          </a:xfrm>
          <a:prstGeom prst="wedgeRoundRectCallout">
            <a:avLst>
              <a:gd name="adj1" fmla="val -65278"/>
              <a:gd name="adj2" fmla="val 85417"/>
              <a:gd name="adj3" fmla="val 16667"/>
            </a:avLst>
          </a:prstGeom>
          <a:solidFill>
            <a:schemeClr val="hlink"/>
          </a:solidFill>
          <a:ln w="9525">
            <a:solidFill>
              <a:schemeClr val="tx1"/>
            </a:solidFill>
            <a:miter lim="800000"/>
            <a:headEnd/>
            <a:tailEnd/>
          </a:ln>
        </p:spPr>
        <p:txBody>
          <a:bodyPr/>
          <a:lstStyle/>
          <a:p>
            <a:pPr>
              <a:lnSpc>
                <a:spcPct val="80000"/>
              </a:lnSpc>
            </a:pPr>
            <a:r>
              <a:rPr lang="en-US" sz="2000"/>
              <a:t>2 before</a:t>
            </a:r>
            <a:br>
              <a:rPr lang="en-US" sz="2000"/>
            </a:br>
            <a:r>
              <a:rPr lang="en-US" sz="2000"/>
              <a:t>you</a:t>
            </a:r>
          </a:p>
        </p:txBody>
      </p:sp>
      <p:grpSp>
        <p:nvGrpSpPr>
          <p:cNvPr id="29811" name="Group 115"/>
          <p:cNvGrpSpPr>
            <a:grpSpLocks/>
          </p:cNvGrpSpPr>
          <p:nvPr/>
        </p:nvGrpSpPr>
        <p:grpSpPr bwMode="auto">
          <a:xfrm>
            <a:off x="3505200" y="1312863"/>
            <a:ext cx="773113" cy="1735137"/>
            <a:chOff x="2208" y="827"/>
            <a:chExt cx="487" cy="1093"/>
          </a:xfrm>
        </p:grpSpPr>
        <p:sp>
          <p:nvSpPr>
            <p:cNvPr id="42018" name="Line 35"/>
            <p:cNvSpPr>
              <a:spLocks noChangeShapeType="1"/>
            </p:cNvSpPr>
            <p:nvPr/>
          </p:nvSpPr>
          <p:spPr bwMode="auto">
            <a:xfrm flipV="1">
              <a:off x="2514" y="1200"/>
              <a:ext cx="0" cy="720"/>
            </a:xfrm>
            <a:prstGeom prst="line">
              <a:avLst/>
            </a:prstGeom>
            <a:noFill/>
            <a:ln w="38100">
              <a:solidFill>
                <a:schemeClr val="accent2"/>
              </a:solidFill>
              <a:round/>
              <a:headEnd/>
              <a:tailEnd/>
            </a:ln>
          </p:spPr>
          <p:txBody>
            <a:bodyPr wrap="none"/>
            <a:lstStyle/>
            <a:p>
              <a:endParaRPr lang="en-US"/>
            </a:p>
          </p:txBody>
        </p:sp>
        <p:sp>
          <p:nvSpPr>
            <p:cNvPr id="42019" name="Rectangle 36"/>
            <p:cNvSpPr>
              <a:spLocks noChangeArrowheads="1"/>
            </p:cNvSpPr>
            <p:nvPr/>
          </p:nvSpPr>
          <p:spPr bwMode="auto">
            <a:xfrm flipV="1">
              <a:off x="2208" y="827"/>
              <a:ext cx="487" cy="388"/>
            </a:xfrm>
            <a:prstGeom prst="rect">
              <a:avLst/>
            </a:prstGeom>
            <a:solidFill>
              <a:srgbClr val="FFDE81"/>
            </a:solidFill>
            <a:ln w="38100">
              <a:solidFill>
                <a:schemeClr val="accent2"/>
              </a:solidFill>
              <a:miter lim="800000"/>
              <a:headEnd/>
              <a:tailEnd/>
            </a:ln>
          </p:spPr>
          <p:txBody>
            <a:bodyPr rot="10800000" wrap="none" lIns="0" tIns="0" rIns="0" bIns="0" anchor="ctr">
              <a:spAutoFit/>
            </a:bodyPr>
            <a:lstStyle/>
            <a:p>
              <a:r>
                <a:rPr lang="en-US" sz="2000"/>
                <a:t>there's</a:t>
              </a:r>
            </a:p>
            <a:p>
              <a:r>
                <a:rPr lang="en-US" sz="2000"/>
                <a:t>1 of me</a:t>
              </a:r>
            </a:p>
          </p:txBody>
        </p:sp>
      </p:grpSp>
      <p:cxnSp>
        <p:nvCxnSpPr>
          <p:cNvPr id="29815" name="Straight Arrow Connector 65"/>
          <p:cNvCxnSpPr>
            <a:cxnSpLocks noChangeShapeType="1"/>
          </p:cNvCxnSpPr>
          <p:nvPr/>
        </p:nvCxnSpPr>
        <p:spPr bwMode="auto">
          <a:xfrm flipH="1" flipV="1">
            <a:off x="4495800" y="3217863"/>
            <a:ext cx="609600" cy="1587"/>
          </a:xfrm>
          <a:prstGeom prst="straightConnector1">
            <a:avLst/>
          </a:prstGeom>
          <a:noFill/>
          <a:ln w="38100">
            <a:solidFill>
              <a:schemeClr val="hlink"/>
            </a:solidFill>
            <a:round/>
            <a:headEnd type="arrow" w="med" len="med"/>
            <a:tailEnd/>
          </a:ln>
        </p:spPr>
      </p:cxnSp>
      <p:sp>
        <p:nvSpPr>
          <p:cNvPr id="29816" name="AutoShape 120"/>
          <p:cNvSpPr>
            <a:spLocks noChangeArrowheads="1"/>
          </p:cNvSpPr>
          <p:nvPr/>
        </p:nvSpPr>
        <p:spPr bwMode="auto">
          <a:xfrm>
            <a:off x="4286250" y="2057400"/>
            <a:ext cx="1143000" cy="914400"/>
          </a:xfrm>
          <a:prstGeom prst="wedgeRoundRectCallout">
            <a:avLst>
              <a:gd name="adj1" fmla="val -65278"/>
              <a:gd name="adj2" fmla="val 85417"/>
              <a:gd name="adj3" fmla="val 16667"/>
            </a:avLst>
          </a:prstGeom>
          <a:solidFill>
            <a:schemeClr val="hlink"/>
          </a:solidFill>
          <a:ln w="9525">
            <a:solidFill>
              <a:schemeClr val="tx1"/>
            </a:solidFill>
            <a:miter lim="800000"/>
            <a:headEnd/>
            <a:tailEnd/>
          </a:ln>
        </p:spPr>
        <p:txBody>
          <a:bodyPr/>
          <a:lstStyle/>
          <a:p>
            <a:pPr>
              <a:lnSpc>
                <a:spcPct val="80000"/>
              </a:lnSpc>
            </a:pPr>
            <a:r>
              <a:rPr lang="en-US" sz="2000"/>
              <a:t>3 before</a:t>
            </a:r>
            <a:br>
              <a:rPr lang="en-US" sz="2000"/>
            </a:br>
            <a:r>
              <a:rPr lang="en-US" sz="2000"/>
              <a:t>you</a:t>
            </a:r>
          </a:p>
        </p:txBody>
      </p:sp>
      <p:cxnSp>
        <p:nvCxnSpPr>
          <p:cNvPr id="29817" name="Straight Arrow Connector 65"/>
          <p:cNvCxnSpPr>
            <a:cxnSpLocks noChangeShapeType="1"/>
          </p:cNvCxnSpPr>
          <p:nvPr/>
        </p:nvCxnSpPr>
        <p:spPr bwMode="auto">
          <a:xfrm flipH="1" flipV="1">
            <a:off x="5943600" y="3208338"/>
            <a:ext cx="609600" cy="1587"/>
          </a:xfrm>
          <a:prstGeom prst="straightConnector1">
            <a:avLst/>
          </a:prstGeom>
          <a:noFill/>
          <a:ln w="38100">
            <a:solidFill>
              <a:schemeClr val="hlink"/>
            </a:solidFill>
            <a:round/>
            <a:headEnd type="arrow" w="med" len="med"/>
            <a:tailEnd/>
          </a:ln>
        </p:spPr>
      </p:cxnSp>
      <p:sp>
        <p:nvSpPr>
          <p:cNvPr id="29818" name="AutoShape 122"/>
          <p:cNvSpPr>
            <a:spLocks noChangeArrowheads="1"/>
          </p:cNvSpPr>
          <p:nvPr/>
        </p:nvSpPr>
        <p:spPr bwMode="auto">
          <a:xfrm>
            <a:off x="5734050" y="2057400"/>
            <a:ext cx="1143000" cy="914400"/>
          </a:xfrm>
          <a:prstGeom prst="wedgeRoundRectCallout">
            <a:avLst>
              <a:gd name="adj1" fmla="val -65278"/>
              <a:gd name="adj2" fmla="val 85417"/>
              <a:gd name="adj3" fmla="val 16667"/>
            </a:avLst>
          </a:prstGeom>
          <a:solidFill>
            <a:schemeClr val="hlink"/>
          </a:solidFill>
          <a:ln w="9525">
            <a:solidFill>
              <a:schemeClr val="tx1"/>
            </a:solidFill>
            <a:miter lim="800000"/>
            <a:headEnd/>
            <a:tailEnd/>
          </a:ln>
        </p:spPr>
        <p:txBody>
          <a:bodyPr/>
          <a:lstStyle/>
          <a:p>
            <a:pPr>
              <a:lnSpc>
                <a:spcPct val="80000"/>
              </a:lnSpc>
            </a:pPr>
            <a:r>
              <a:rPr lang="en-US" sz="2000"/>
              <a:t>4 before</a:t>
            </a:r>
            <a:br>
              <a:rPr lang="en-US" sz="2000"/>
            </a:br>
            <a:r>
              <a:rPr lang="en-US" sz="2000"/>
              <a:t>you</a:t>
            </a:r>
          </a:p>
        </p:txBody>
      </p:sp>
      <p:cxnSp>
        <p:nvCxnSpPr>
          <p:cNvPr id="29819" name="Straight Arrow Connector 65"/>
          <p:cNvCxnSpPr>
            <a:cxnSpLocks noChangeShapeType="1"/>
          </p:cNvCxnSpPr>
          <p:nvPr/>
        </p:nvCxnSpPr>
        <p:spPr bwMode="auto">
          <a:xfrm flipH="1" flipV="1">
            <a:off x="7391400" y="3198813"/>
            <a:ext cx="609600" cy="1587"/>
          </a:xfrm>
          <a:prstGeom prst="straightConnector1">
            <a:avLst/>
          </a:prstGeom>
          <a:noFill/>
          <a:ln w="38100">
            <a:solidFill>
              <a:schemeClr val="hlink"/>
            </a:solidFill>
            <a:round/>
            <a:headEnd type="arrow" w="med" len="med"/>
            <a:tailEnd/>
          </a:ln>
        </p:spPr>
      </p:cxnSp>
      <p:sp>
        <p:nvSpPr>
          <p:cNvPr id="29820" name="AutoShape 124"/>
          <p:cNvSpPr>
            <a:spLocks noChangeArrowheads="1"/>
          </p:cNvSpPr>
          <p:nvPr/>
        </p:nvSpPr>
        <p:spPr bwMode="auto">
          <a:xfrm>
            <a:off x="7162800" y="2057400"/>
            <a:ext cx="1143000" cy="914400"/>
          </a:xfrm>
          <a:prstGeom prst="wedgeRoundRectCallout">
            <a:avLst>
              <a:gd name="adj1" fmla="val -65278"/>
              <a:gd name="adj2" fmla="val 85417"/>
              <a:gd name="adj3" fmla="val 16667"/>
            </a:avLst>
          </a:prstGeom>
          <a:solidFill>
            <a:schemeClr val="hlink"/>
          </a:solidFill>
          <a:ln w="9525">
            <a:solidFill>
              <a:schemeClr val="tx1"/>
            </a:solidFill>
            <a:miter lim="800000"/>
            <a:headEnd/>
            <a:tailEnd/>
          </a:ln>
        </p:spPr>
        <p:txBody>
          <a:bodyPr/>
          <a:lstStyle/>
          <a:p>
            <a:pPr>
              <a:lnSpc>
                <a:spcPct val="80000"/>
              </a:lnSpc>
            </a:pPr>
            <a:r>
              <a:rPr lang="en-US" sz="2000"/>
              <a:t>5 before</a:t>
            </a:r>
            <a:br>
              <a:rPr lang="en-US" sz="2000"/>
            </a:br>
            <a:r>
              <a:rPr lang="en-US" sz="2000"/>
              <a:t>you</a:t>
            </a:r>
          </a:p>
        </p:txBody>
      </p:sp>
      <p:sp>
        <p:nvSpPr>
          <p:cNvPr id="441356" name="Rectangle 12"/>
          <p:cNvSpPr>
            <a:spLocks noChangeArrowheads="1"/>
          </p:cNvSpPr>
          <p:nvPr/>
        </p:nvSpPr>
        <p:spPr bwMode="auto">
          <a:xfrm>
            <a:off x="465138" y="838200"/>
            <a:ext cx="2147887" cy="488950"/>
          </a:xfrm>
          <a:prstGeom prst="rect">
            <a:avLst/>
          </a:prstGeom>
          <a:noFill/>
          <a:ln w="9525">
            <a:noFill/>
            <a:miter lim="800000"/>
            <a:headEnd/>
            <a:tailEnd/>
          </a:ln>
        </p:spPr>
        <p:txBody>
          <a:bodyPr wrap="none">
            <a:spAutoFit/>
          </a:bodyPr>
          <a:lstStyle/>
          <a:p>
            <a:r>
              <a:rPr lang="en-US" sz="2600" i="1">
                <a:solidFill>
                  <a:schemeClr val="tx2"/>
                </a:solidFill>
                <a:latin typeface="Garamond" pitchFamily="18" charset="0"/>
              </a:rPr>
              <a:t>Count the soldiers</a:t>
            </a:r>
          </a:p>
        </p:txBody>
      </p:sp>
      <p:sp>
        <p:nvSpPr>
          <p:cNvPr id="56"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D9D7F990-A9FA-4B5D-976F-8A293A04ECDB}" type="slidenum">
              <a:rPr lang="en-US" sz="1200">
                <a:solidFill>
                  <a:schemeClr val="tx1">
                    <a:tint val="75000"/>
                  </a:schemeClr>
                </a:solidFill>
                <a:latin typeface="+mn-lt"/>
                <a:cs typeface="+mn-cs"/>
              </a:rPr>
              <a:pPr algn="r" fontAlgn="auto">
                <a:spcBef>
                  <a:spcPts val="0"/>
                </a:spcBef>
                <a:spcAft>
                  <a:spcPts val="0"/>
                </a:spcAft>
                <a:defRPr/>
              </a:pPr>
              <a:t>56</a:t>
            </a:fld>
            <a:endParaRPr lang="en-US" sz="1200" dirty="0">
              <a:solidFill>
                <a:schemeClr val="tx1">
                  <a:tint val="75000"/>
                </a:schemeClr>
              </a:solidFill>
              <a:latin typeface="+mn-lt"/>
              <a:cs typeface="+mn-cs"/>
            </a:endParaRPr>
          </a:p>
        </p:txBody>
      </p:sp>
      <p:sp>
        <p:nvSpPr>
          <p:cNvPr id="55" name="TextBox 54"/>
          <p:cNvSpPr txBox="1"/>
          <p:nvPr/>
        </p:nvSpPr>
        <p:spPr>
          <a:xfrm>
            <a:off x="0" y="6453188"/>
            <a:ext cx="3990975" cy="415925"/>
          </a:xfrm>
          <a:prstGeom prst="rect">
            <a:avLst/>
          </a:prstGeom>
          <a:solidFill>
            <a:schemeClr val="accent6">
              <a:lumMod val="60000"/>
              <a:lumOff val="40000"/>
            </a:schemeClr>
          </a:solidFill>
        </p:spPr>
        <p:txBody>
          <a:bodyPr anchor="ctr"/>
          <a:lstStyle/>
          <a:p>
            <a:pPr fontAlgn="auto">
              <a:spcBef>
                <a:spcPts val="0"/>
              </a:spcBef>
              <a:spcAft>
                <a:spcPts val="0"/>
              </a:spcAft>
              <a:defRPr/>
            </a:pPr>
            <a:r>
              <a:rPr lang="en-US" sz="1800" dirty="0">
                <a:latin typeface="+mn-lt"/>
                <a:cs typeface="+mn-cs"/>
              </a:rPr>
              <a:t>adapted from MacKay (2003) textbook</a:t>
            </a:r>
          </a:p>
        </p:txBody>
      </p:sp>
    </p:spTree>
    <p:extLst>
      <p:ext uri="{BB962C8B-B14F-4D97-AF65-F5344CB8AC3E}">
        <p14:creationId xmlns:p14="http://schemas.microsoft.com/office/powerpoint/2010/main" val="232848519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10" presetClass="entr" presetSubtype="0" fill="hold" nodeType="clickEffect">
                                  <p:stCondLst>
                                    <p:cond delay="0"/>
                                  </p:stCondLst>
                                  <p:childTnLst>
                                    <p:set>
                                      <p:cBhvr>
                                        <p:cTn id="6" dur="1" fill="hold">
                                          <p:stCondLst>
                                            <p:cond delay="0"/>
                                          </p:stCondLst>
                                        </p:cTn>
                                        <p:tgtEl>
                                          <p:spTgt spid="29793"/>
                                        </p:tgtEl>
                                        <p:attrNameLst>
                                          <p:attrName>style.visibility</p:attrName>
                                        </p:attrNameLst>
                                      </p:cBhvr>
                                      <p:to>
                                        <p:strVal val="visible"/>
                                      </p:to>
                                    </p:set>
                                    <p:animEffect transition="in" filter="fade">
                                      <p:cBhvr>
                                        <p:cTn id="7" dur="2000"/>
                                        <p:tgtEl>
                                          <p:spTgt spid="2979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41356"/>
                                        </p:tgtEl>
                                        <p:attrNameLst>
                                          <p:attrName>style.visibility</p:attrName>
                                        </p:attrNameLst>
                                      </p:cBhvr>
                                      <p:to>
                                        <p:strVal val="visible"/>
                                      </p:to>
                                    </p:set>
                                    <p:animEffect transition="in" filter="fade">
                                      <p:cBhvr>
                                        <p:cTn id="10" dur="2000"/>
                                        <p:tgtEl>
                                          <p:spTgt spid="441356"/>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2" fill="hold" nodeType="clickEffect">
                                  <p:stCondLst>
                                    <p:cond delay="0"/>
                                  </p:stCondLst>
                                  <p:childTnLst>
                                    <p:set>
                                      <p:cBhvr>
                                        <p:cTn id="14" dur="1" fill="hold">
                                          <p:stCondLst>
                                            <p:cond delay="0"/>
                                          </p:stCondLst>
                                        </p:cTn>
                                        <p:tgtEl>
                                          <p:spTgt spid="29756"/>
                                        </p:tgtEl>
                                        <p:attrNameLst>
                                          <p:attrName>style.visibility</p:attrName>
                                        </p:attrNameLst>
                                      </p:cBhvr>
                                      <p:to>
                                        <p:strVal val="visible"/>
                                      </p:to>
                                    </p:set>
                                    <p:animEffect transition="in" filter="wipe(right)">
                                      <p:cBhvr>
                                        <p:cTn id="15" dur="500"/>
                                        <p:tgtEl>
                                          <p:spTgt spid="29756"/>
                                        </p:tgtEl>
                                      </p:cBhvr>
                                    </p:animEffect>
                                  </p:childTnLst>
                                </p:cTn>
                              </p:par>
                              <p:par>
                                <p:cTn id="16" presetID="1" presetClass="entr" presetSubtype="0" fill="hold" grpId="0" nodeType="withEffect">
                                  <p:stCondLst>
                                    <p:cond delay="0"/>
                                  </p:stCondLst>
                                  <p:childTnLst>
                                    <p:set>
                                      <p:cBhvr>
                                        <p:cTn id="17" dur="1" fill="hold">
                                          <p:stCondLst>
                                            <p:cond delay="0"/>
                                          </p:stCondLst>
                                        </p:cTn>
                                        <p:tgtEl>
                                          <p:spTgt spid="29757"/>
                                        </p:tgtEl>
                                        <p:attrNameLst>
                                          <p:attrName>style.visibility</p:attrName>
                                        </p:attrNameLst>
                                      </p:cBhvr>
                                      <p:to>
                                        <p:strVal val="visible"/>
                                      </p:to>
                                    </p:set>
                                  </p:childTnLst>
                                </p:cTn>
                              </p:par>
                            </p:childTnLst>
                          </p:cTn>
                        </p:par>
                        <p:par>
                          <p:cTn id="18" fill="hold" nodeType="afterGroup">
                            <p:stCondLst>
                              <p:cond delay="500"/>
                            </p:stCondLst>
                            <p:childTnLst>
                              <p:par>
                                <p:cTn id="19" presetID="22" presetClass="entr" presetSubtype="2" fill="hold" nodeType="afterEffect">
                                  <p:stCondLst>
                                    <p:cond delay="300"/>
                                  </p:stCondLst>
                                  <p:childTnLst>
                                    <p:set>
                                      <p:cBhvr>
                                        <p:cTn id="20" dur="1" fill="hold">
                                          <p:stCondLst>
                                            <p:cond delay="0"/>
                                          </p:stCondLst>
                                        </p:cTn>
                                        <p:tgtEl>
                                          <p:spTgt spid="29754"/>
                                        </p:tgtEl>
                                        <p:attrNameLst>
                                          <p:attrName>style.visibility</p:attrName>
                                        </p:attrNameLst>
                                      </p:cBhvr>
                                      <p:to>
                                        <p:strVal val="visible"/>
                                      </p:to>
                                    </p:set>
                                    <p:animEffect transition="in" filter="wipe(right)">
                                      <p:cBhvr>
                                        <p:cTn id="21" dur="500"/>
                                        <p:tgtEl>
                                          <p:spTgt spid="29754"/>
                                        </p:tgtEl>
                                      </p:cBhvr>
                                    </p:animEffect>
                                  </p:childTnLst>
                                </p:cTn>
                              </p:par>
                              <p:par>
                                <p:cTn id="22" presetID="1" presetClass="entr" presetSubtype="0" fill="hold" grpId="0" nodeType="withEffect">
                                  <p:stCondLst>
                                    <p:cond delay="0"/>
                                  </p:stCondLst>
                                  <p:childTnLst>
                                    <p:set>
                                      <p:cBhvr>
                                        <p:cTn id="23" dur="1" fill="hold">
                                          <p:stCondLst>
                                            <p:cond delay="0"/>
                                          </p:stCondLst>
                                        </p:cTn>
                                        <p:tgtEl>
                                          <p:spTgt spid="29755"/>
                                        </p:tgtEl>
                                        <p:attrNameLst>
                                          <p:attrName>style.visibility</p:attrName>
                                        </p:attrNameLst>
                                      </p:cBhvr>
                                      <p:to>
                                        <p:strVal val="visible"/>
                                      </p:to>
                                    </p:set>
                                  </p:childTnLst>
                                </p:cTn>
                              </p:par>
                            </p:childTnLst>
                          </p:cTn>
                        </p:par>
                        <p:par>
                          <p:cTn id="24" fill="hold" nodeType="afterGroup">
                            <p:stCondLst>
                              <p:cond delay="1300"/>
                            </p:stCondLst>
                            <p:childTnLst>
                              <p:par>
                                <p:cTn id="25" presetID="22" presetClass="entr" presetSubtype="2" fill="hold" nodeType="afterEffect">
                                  <p:stCondLst>
                                    <p:cond delay="300"/>
                                  </p:stCondLst>
                                  <p:childTnLst>
                                    <p:set>
                                      <p:cBhvr>
                                        <p:cTn id="26" dur="1" fill="hold">
                                          <p:stCondLst>
                                            <p:cond delay="0"/>
                                          </p:stCondLst>
                                        </p:cTn>
                                        <p:tgtEl>
                                          <p:spTgt spid="29729"/>
                                        </p:tgtEl>
                                        <p:attrNameLst>
                                          <p:attrName>style.visibility</p:attrName>
                                        </p:attrNameLst>
                                      </p:cBhvr>
                                      <p:to>
                                        <p:strVal val="visible"/>
                                      </p:to>
                                    </p:set>
                                    <p:animEffect transition="in" filter="wipe(right)">
                                      <p:cBhvr>
                                        <p:cTn id="27" dur="500"/>
                                        <p:tgtEl>
                                          <p:spTgt spid="29729"/>
                                        </p:tgtEl>
                                      </p:cBhvr>
                                    </p:animEffect>
                                  </p:childTnLst>
                                </p:cTn>
                              </p:par>
                              <p:par>
                                <p:cTn id="28" presetID="1" presetClass="entr" presetSubtype="0" fill="hold" grpId="0" nodeType="withEffect">
                                  <p:stCondLst>
                                    <p:cond delay="0"/>
                                  </p:stCondLst>
                                  <p:childTnLst>
                                    <p:set>
                                      <p:cBhvr>
                                        <p:cTn id="29" dur="1" fill="hold">
                                          <p:stCondLst>
                                            <p:cond delay="0"/>
                                          </p:stCondLst>
                                        </p:cTn>
                                        <p:tgtEl>
                                          <p:spTgt spid="29752"/>
                                        </p:tgtEl>
                                        <p:attrNameLst>
                                          <p:attrName>style.visibility</p:attrName>
                                        </p:attrNameLst>
                                      </p:cBhvr>
                                      <p:to>
                                        <p:strVal val="visible"/>
                                      </p:to>
                                    </p:set>
                                  </p:childTnLst>
                                </p:cTn>
                              </p:par>
                            </p:childTnLst>
                          </p:cTn>
                        </p:par>
                      </p:childTnLst>
                    </p:cTn>
                  </p:par>
                  <p:par>
                    <p:cTn id="30" fill="hold" nodeType="clickPar">
                      <p:stCondLst>
                        <p:cond delay="indefinite"/>
                      </p:stCondLst>
                      <p:childTnLst>
                        <p:par>
                          <p:cTn id="31" fill="hold" nodeType="withGroup">
                            <p:stCondLst>
                              <p:cond delay="0"/>
                            </p:stCondLst>
                            <p:childTnLst>
                              <p:par>
                                <p:cTn id="32" presetID="17" presetClass="entr" presetSubtype="4" fill="hold" nodeType="clickEffect">
                                  <p:stCondLst>
                                    <p:cond delay="0"/>
                                  </p:stCondLst>
                                  <p:childTnLst>
                                    <p:set>
                                      <p:cBhvr>
                                        <p:cTn id="33" dur="1" fill="hold">
                                          <p:stCondLst>
                                            <p:cond delay="0"/>
                                          </p:stCondLst>
                                        </p:cTn>
                                        <p:tgtEl>
                                          <p:spTgt spid="29811"/>
                                        </p:tgtEl>
                                        <p:attrNameLst>
                                          <p:attrName>style.visibility</p:attrName>
                                        </p:attrNameLst>
                                      </p:cBhvr>
                                      <p:to>
                                        <p:strVal val="visible"/>
                                      </p:to>
                                    </p:set>
                                    <p:anim calcmode="lin" valueType="num">
                                      <p:cBhvr>
                                        <p:cTn id="34" dur="500" fill="hold"/>
                                        <p:tgtEl>
                                          <p:spTgt spid="29811"/>
                                        </p:tgtEl>
                                        <p:attrNameLst>
                                          <p:attrName>ppt_x</p:attrName>
                                        </p:attrNameLst>
                                      </p:cBhvr>
                                      <p:tavLst>
                                        <p:tav tm="0">
                                          <p:val>
                                            <p:strVal val="#ppt_x"/>
                                          </p:val>
                                        </p:tav>
                                        <p:tav tm="100000">
                                          <p:val>
                                            <p:strVal val="#ppt_x"/>
                                          </p:val>
                                        </p:tav>
                                      </p:tavLst>
                                    </p:anim>
                                    <p:anim calcmode="lin" valueType="num">
                                      <p:cBhvr>
                                        <p:cTn id="35" dur="500" fill="hold"/>
                                        <p:tgtEl>
                                          <p:spTgt spid="29811"/>
                                        </p:tgtEl>
                                        <p:attrNameLst>
                                          <p:attrName>ppt_y</p:attrName>
                                        </p:attrNameLst>
                                      </p:cBhvr>
                                      <p:tavLst>
                                        <p:tav tm="0">
                                          <p:val>
                                            <p:strVal val="#ppt_y+#ppt_h/2"/>
                                          </p:val>
                                        </p:tav>
                                        <p:tav tm="100000">
                                          <p:val>
                                            <p:strVal val="#ppt_y"/>
                                          </p:val>
                                        </p:tav>
                                      </p:tavLst>
                                    </p:anim>
                                    <p:anim calcmode="lin" valueType="num">
                                      <p:cBhvr>
                                        <p:cTn id="36" dur="500" fill="hold"/>
                                        <p:tgtEl>
                                          <p:spTgt spid="29811"/>
                                        </p:tgtEl>
                                        <p:attrNameLst>
                                          <p:attrName>ppt_w</p:attrName>
                                        </p:attrNameLst>
                                      </p:cBhvr>
                                      <p:tavLst>
                                        <p:tav tm="0">
                                          <p:val>
                                            <p:strVal val="#ppt_w"/>
                                          </p:val>
                                        </p:tav>
                                        <p:tav tm="100000">
                                          <p:val>
                                            <p:strVal val="#ppt_w"/>
                                          </p:val>
                                        </p:tav>
                                      </p:tavLst>
                                    </p:anim>
                                    <p:anim calcmode="lin" valueType="num">
                                      <p:cBhvr>
                                        <p:cTn id="37" dur="500" fill="hold"/>
                                        <p:tgtEl>
                                          <p:spTgt spid="29811"/>
                                        </p:tgtEl>
                                        <p:attrNameLst>
                                          <p:attrName>ppt_h</p:attrName>
                                        </p:attrNameLst>
                                      </p:cBhvr>
                                      <p:tavLst>
                                        <p:tav tm="0">
                                          <p:val>
                                            <p:fltVal val="0"/>
                                          </p:val>
                                        </p:tav>
                                        <p:tav tm="100000">
                                          <p:val>
                                            <p:strVal val="#ppt_h"/>
                                          </p:val>
                                        </p:tav>
                                      </p:tavLst>
                                    </p:anim>
                                  </p:childTnLst>
                                </p:cTn>
                              </p:par>
                            </p:childTnLst>
                          </p:cTn>
                        </p:par>
                      </p:childTnLst>
                    </p:cTn>
                  </p:par>
                  <p:par>
                    <p:cTn id="38" fill="hold" nodeType="clickPar">
                      <p:stCondLst>
                        <p:cond delay="indefinite"/>
                      </p:stCondLst>
                      <p:childTnLst>
                        <p:par>
                          <p:cTn id="39" fill="hold" nodeType="withGroup">
                            <p:stCondLst>
                              <p:cond delay="0"/>
                            </p:stCondLst>
                            <p:childTnLst>
                              <p:par>
                                <p:cTn id="40" presetID="22" presetClass="entr" presetSubtype="2" fill="hold" nodeType="clickEffect">
                                  <p:stCondLst>
                                    <p:cond delay="0"/>
                                  </p:stCondLst>
                                  <p:childTnLst>
                                    <p:set>
                                      <p:cBhvr>
                                        <p:cTn id="41" dur="1" fill="hold">
                                          <p:stCondLst>
                                            <p:cond delay="0"/>
                                          </p:stCondLst>
                                        </p:cTn>
                                        <p:tgtEl>
                                          <p:spTgt spid="29758"/>
                                        </p:tgtEl>
                                        <p:attrNameLst>
                                          <p:attrName>style.visibility</p:attrName>
                                        </p:attrNameLst>
                                      </p:cBhvr>
                                      <p:to>
                                        <p:strVal val="visible"/>
                                      </p:to>
                                    </p:set>
                                    <p:animEffect transition="in" filter="wipe(right)">
                                      <p:cBhvr>
                                        <p:cTn id="42" dur="500"/>
                                        <p:tgtEl>
                                          <p:spTgt spid="29758"/>
                                        </p:tgtEl>
                                      </p:cBhvr>
                                    </p:animEffect>
                                  </p:childTnLst>
                                </p:cTn>
                              </p:par>
                              <p:par>
                                <p:cTn id="43" presetID="1" presetClass="entr" presetSubtype="0" fill="hold" grpId="0" nodeType="withEffect">
                                  <p:stCondLst>
                                    <p:cond delay="0"/>
                                  </p:stCondLst>
                                  <p:childTnLst>
                                    <p:set>
                                      <p:cBhvr>
                                        <p:cTn id="44" dur="1" fill="hold">
                                          <p:stCondLst>
                                            <p:cond delay="0"/>
                                          </p:stCondLst>
                                        </p:cTn>
                                        <p:tgtEl>
                                          <p:spTgt spid="29759"/>
                                        </p:tgtEl>
                                        <p:attrNameLst>
                                          <p:attrName>style.visibility</p:attrName>
                                        </p:attrNameLst>
                                      </p:cBhvr>
                                      <p:to>
                                        <p:strVal val="visible"/>
                                      </p:to>
                                    </p:set>
                                  </p:childTnLst>
                                </p:cTn>
                              </p:par>
                            </p:childTnLst>
                          </p:cTn>
                        </p:par>
                        <p:par>
                          <p:cTn id="45" fill="hold" nodeType="afterGroup">
                            <p:stCondLst>
                              <p:cond delay="500"/>
                            </p:stCondLst>
                            <p:childTnLst>
                              <p:par>
                                <p:cTn id="46" presetID="22" presetClass="entr" presetSubtype="2" fill="hold" nodeType="afterEffect">
                                  <p:stCondLst>
                                    <p:cond delay="300"/>
                                  </p:stCondLst>
                                  <p:childTnLst>
                                    <p:set>
                                      <p:cBhvr>
                                        <p:cTn id="47" dur="1" fill="hold">
                                          <p:stCondLst>
                                            <p:cond delay="0"/>
                                          </p:stCondLst>
                                        </p:cTn>
                                        <p:tgtEl>
                                          <p:spTgt spid="29794"/>
                                        </p:tgtEl>
                                        <p:attrNameLst>
                                          <p:attrName>style.visibility</p:attrName>
                                        </p:attrNameLst>
                                      </p:cBhvr>
                                      <p:to>
                                        <p:strVal val="visible"/>
                                      </p:to>
                                    </p:set>
                                    <p:animEffect transition="in" filter="wipe(right)">
                                      <p:cBhvr>
                                        <p:cTn id="48" dur="500"/>
                                        <p:tgtEl>
                                          <p:spTgt spid="29794"/>
                                        </p:tgtEl>
                                      </p:cBhvr>
                                    </p:animEffect>
                                  </p:childTnLst>
                                </p:cTn>
                              </p:par>
                              <p:par>
                                <p:cTn id="49" presetID="1" presetClass="entr" presetSubtype="0" fill="hold" grpId="0" nodeType="withEffect">
                                  <p:stCondLst>
                                    <p:cond delay="0"/>
                                  </p:stCondLst>
                                  <p:childTnLst>
                                    <p:set>
                                      <p:cBhvr>
                                        <p:cTn id="50" dur="1" fill="hold">
                                          <p:stCondLst>
                                            <p:cond delay="0"/>
                                          </p:stCondLst>
                                        </p:cTn>
                                        <p:tgtEl>
                                          <p:spTgt spid="29795"/>
                                        </p:tgtEl>
                                        <p:attrNameLst>
                                          <p:attrName>style.visibility</p:attrName>
                                        </p:attrNameLst>
                                      </p:cBhvr>
                                      <p:to>
                                        <p:strVal val="visible"/>
                                      </p:to>
                                    </p:set>
                                  </p:childTnLst>
                                </p:cTn>
                              </p:par>
                            </p:childTnLst>
                          </p:cTn>
                        </p:par>
                      </p:childTnLst>
                    </p:cTn>
                  </p:par>
                  <p:par>
                    <p:cTn id="51" fill="hold" nodeType="clickPar">
                      <p:stCondLst>
                        <p:cond delay="indefinite"/>
                      </p:stCondLst>
                      <p:childTnLst>
                        <p:par>
                          <p:cTn id="52" fill="hold" nodeType="withGroup">
                            <p:stCondLst>
                              <p:cond delay="0"/>
                            </p:stCondLst>
                            <p:childTnLst>
                              <p:par>
                                <p:cTn id="53" presetID="1" presetClass="exit" presetSubtype="0" fill="hold" nodeType="clickEffect">
                                  <p:stCondLst>
                                    <p:cond delay="0"/>
                                  </p:stCondLst>
                                  <p:childTnLst>
                                    <p:set>
                                      <p:cBhvr>
                                        <p:cTn id="54" dur="1" fill="hold">
                                          <p:stCondLst>
                                            <p:cond delay="0"/>
                                          </p:stCondLst>
                                        </p:cTn>
                                        <p:tgtEl>
                                          <p:spTgt spid="29811"/>
                                        </p:tgtEl>
                                        <p:attrNameLst>
                                          <p:attrName>style.visibility</p:attrName>
                                        </p:attrNameLst>
                                      </p:cBhvr>
                                      <p:to>
                                        <p:strVal val="hidden"/>
                                      </p:to>
                                    </p:set>
                                  </p:childTnLst>
                                </p:cTn>
                              </p:par>
                              <p:par>
                                <p:cTn id="55" presetID="22" presetClass="entr" presetSubtype="8" fill="hold" nodeType="withEffect">
                                  <p:stCondLst>
                                    <p:cond delay="0"/>
                                  </p:stCondLst>
                                  <p:childTnLst>
                                    <p:set>
                                      <p:cBhvr>
                                        <p:cTn id="56" dur="1" fill="hold">
                                          <p:stCondLst>
                                            <p:cond delay="0"/>
                                          </p:stCondLst>
                                        </p:cTn>
                                        <p:tgtEl>
                                          <p:spTgt spid="29804"/>
                                        </p:tgtEl>
                                        <p:attrNameLst>
                                          <p:attrName>style.visibility</p:attrName>
                                        </p:attrNameLst>
                                      </p:cBhvr>
                                      <p:to>
                                        <p:strVal val="visible"/>
                                      </p:to>
                                    </p:set>
                                    <p:animEffect transition="in" filter="wipe(left)">
                                      <p:cBhvr>
                                        <p:cTn id="57" dur="500"/>
                                        <p:tgtEl>
                                          <p:spTgt spid="29804"/>
                                        </p:tgtEl>
                                      </p:cBhvr>
                                    </p:animEffect>
                                  </p:childTnLst>
                                </p:cTn>
                              </p:par>
                              <p:par>
                                <p:cTn id="58" presetID="1" presetClass="entr" presetSubtype="0" fill="hold" grpId="0" nodeType="withEffect">
                                  <p:stCondLst>
                                    <p:cond delay="0"/>
                                  </p:stCondLst>
                                  <p:childTnLst>
                                    <p:set>
                                      <p:cBhvr>
                                        <p:cTn id="59" dur="1" fill="hold">
                                          <p:stCondLst>
                                            <p:cond delay="0"/>
                                          </p:stCondLst>
                                        </p:cTn>
                                        <p:tgtEl>
                                          <p:spTgt spid="29805"/>
                                        </p:tgtEl>
                                        <p:attrNameLst>
                                          <p:attrName>style.visibility</p:attrName>
                                        </p:attrNameLst>
                                      </p:cBhvr>
                                      <p:to>
                                        <p:strVal val="visible"/>
                                      </p:to>
                                    </p:set>
                                  </p:childTnLst>
                                </p:cTn>
                              </p:par>
                            </p:childTnLst>
                          </p:cTn>
                        </p:par>
                        <p:par>
                          <p:cTn id="60" fill="hold" nodeType="afterGroup">
                            <p:stCondLst>
                              <p:cond delay="500"/>
                            </p:stCondLst>
                            <p:childTnLst>
                              <p:par>
                                <p:cTn id="61" presetID="22" presetClass="entr" presetSubtype="8" fill="hold" nodeType="afterEffect">
                                  <p:stCondLst>
                                    <p:cond delay="300"/>
                                  </p:stCondLst>
                                  <p:childTnLst>
                                    <p:set>
                                      <p:cBhvr>
                                        <p:cTn id="62" dur="1" fill="hold">
                                          <p:stCondLst>
                                            <p:cond delay="0"/>
                                          </p:stCondLst>
                                        </p:cTn>
                                        <p:tgtEl>
                                          <p:spTgt spid="29812"/>
                                        </p:tgtEl>
                                        <p:attrNameLst>
                                          <p:attrName>style.visibility</p:attrName>
                                        </p:attrNameLst>
                                      </p:cBhvr>
                                      <p:to>
                                        <p:strVal val="visible"/>
                                      </p:to>
                                    </p:set>
                                    <p:animEffect transition="in" filter="wipe(left)">
                                      <p:cBhvr>
                                        <p:cTn id="63" dur="500"/>
                                        <p:tgtEl>
                                          <p:spTgt spid="29812"/>
                                        </p:tgtEl>
                                      </p:cBhvr>
                                    </p:animEffect>
                                  </p:childTnLst>
                                </p:cTn>
                              </p:par>
                              <p:par>
                                <p:cTn id="64" presetID="1" presetClass="entr" presetSubtype="0" fill="hold" grpId="0" nodeType="withEffect">
                                  <p:stCondLst>
                                    <p:cond delay="0"/>
                                  </p:stCondLst>
                                  <p:childTnLst>
                                    <p:set>
                                      <p:cBhvr>
                                        <p:cTn id="65" dur="1" fill="hold">
                                          <p:stCondLst>
                                            <p:cond delay="0"/>
                                          </p:stCondLst>
                                        </p:cTn>
                                        <p:tgtEl>
                                          <p:spTgt spid="29813"/>
                                        </p:tgtEl>
                                        <p:attrNameLst>
                                          <p:attrName>style.visibility</p:attrName>
                                        </p:attrNameLst>
                                      </p:cBhvr>
                                      <p:to>
                                        <p:strVal val="visible"/>
                                      </p:to>
                                    </p:set>
                                  </p:childTnLst>
                                </p:cTn>
                              </p:par>
                            </p:childTnLst>
                          </p:cTn>
                        </p:par>
                      </p:childTnLst>
                    </p:cTn>
                  </p:par>
                  <p:par>
                    <p:cTn id="66" fill="hold" nodeType="clickPar">
                      <p:stCondLst>
                        <p:cond delay="indefinite"/>
                      </p:stCondLst>
                      <p:childTnLst>
                        <p:par>
                          <p:cTn id="67" fill="hold" nodeType="withGroup">
                            <p:stCondLst>
                              <p:cond delay="0"/>
                            </p:stCondLst>
                            <p:childTnLst>
                              <p:par>
                                <p:cTn id="68" presetID="17" presetClass="entr" presetSubtype="4" fill="hold" nodeType="clickEffect">
                                  <p:stCondLst>
                                    <p:cond delay="0"/>
                                  </p:stCondLst>
                                  <p:childTnLst>
                                    <p:set>
                                      <p:cBhvr>
                                        <p:cTn id="69" dur="1" fill="hold">
                                          <p:stCondLst>
                                            <p:cond delay="0"/>
                                          </p:stCondLst>
                                        </p:cTn>
                                        <p:tgtEl>
                                          <p:spTgt spid="29811"/>
                                        </p:tgtEl>
                                        <p:attrNameLst>
                                          <p:attrName>style.visibility</p:attrName>
                                        </p:attrNameLst>
                                      </p:cBhvr>
                                      <p:to>
                                        <p:strVal val="visible"/>
                                      </p:to>
                                    </p:set>
                                    <p:anim calcmode="lin" valueType="num">
                                      <p:cBhvr>
                                        <p:cTn id="70" dur="500" fill="hold"/>
                                        <p:tgtEl>
                                          <p:spTgt spid="29811"/>
                                        </p:tgtEl>
                                        <p:attrNameLst>
                                          <p:attrName>ppt_x</p:attrName>
                                        </p:attrNameLst>
                                      </p:cBhvr>
                                      <p:tavLst>
                                        <p:tav tm="0">
                                          <p:val>
                                            <p:strVal val="#ppt_x"/>
                                          </p:val>
                                        </p:tav>
                                        <p:tav tm="100000">
                                          <p:val>
                                            <p:strVal val="#ppt_x"/>
                                          </p:val>
                                        </p:tav>
                                      </p:tavLst>
                                    </p:anim>
                                    <p:anim calcmode="lin" valueType="num">
                                      <p:cBhvr>
                                        <p:cTn id="71" dur="500" fill="hold"/>
                                        <p:tgtEl>
                                          <p:spTgt spid="29811"/>
                                        </p:tgtEl>
                                        <p:attrNameLst>
                                          <p:attrName>ppt_y</p:attrName>
                                        </p:attrNameLst>
                                      </p:cBhvr>
                                      <p:tavLst>
                                        <p:tav tm="0">
                                          <p:val>
                                            <p:strVal val="#ppt_y+#ppt_h/2"/>
                                          </p:val>
                                        </p:tav>
                                        <p:tav tm="100000">
                                          <p:val>
                                            <p:strVal val="#ppt_y"/>
                                          </p:val>
                                        </p:tav>
                                      </p:tavLst>
                                    </p:anim>
                                    <p:anim calcmode="lin" valueType="num">
                                      <p:cBhvr>
                                        <p:cTn id="72" dur="500" fill="hold"/>
                                        <p:tgtEl>
                                          <p:spTgt spid="29811"/>
                                        </p:tgtEl>
                                        <p:attrNameLst>
                                          <p:attrName>ppt_w</p:attrName>
                                        </p:attrNameLst>
                                      </p:cBhvr>
                                      <p:tavLst>
                                        <p:tav tm="0">
                                          <p:val>
                                            <p:strVal val="#ppt_w"/>
                                          </p:val>
                                        </p:tav>
                                        <p:tav tm="100000">
                                          <p:val>
                                            <p:strVal val="#ppt_w"/>
                                          </p:val>
                                        </p:tav>
                                      </p:tavLst>
                                    </p:anim>
                                    <p:anim calcmode="lin" valueType="num">
                                      <p:cBhvr>
                                        <p:cTn id="73" dur="500" fill="hold"/>
                                        <p:tgtEl>
                                          <p:spTgt spid="29811"/>
                                        </p:tgtEl>
                                        <p:attrNameLst>
                                          <p:attrName>ppt_h</p:attrName>
                                        </p:attrNameLst>
                                      </p:cBhvr>
                                      <p:tavLst>
                                        <p:tav tm="0">
                                          <p:val>
                                            <p:fltVal val="0"/>
                                          </p:val>
                                        </p:tav>
                                        <p:tav tm="100000">
                                          <p:val>
                                            <p:strVal val="#ppt_h"/>
                                          </p:val>
                                        </p:tav>
                                      </p:tavLst>
                                    </p:anim>
                                  </p:childTnLst>
                                </p:cTn>
                              </p:par>
                            </p:childTnLst>
                          </p:cTn>
                        </p:par>
                      </p:childTnLst>
                    </p:cTn>
                  </p:par>
                  <p:par>
                    <p:cTn id="74" fill="hold" nodeType="clickPar">
                      <p:stCondLst>
                        <p:cond delay="indefinite"/>
                      </p:stCondLst>
                      <p:childTnLst>
                        <p:par>
                          <p:cTn id="75" fill="hold" nodeType="withGroup">
                            <p:stCondLst>
                              <p:cond delay="0"/>
                            </p:stCondLst>
                            <p:childTnLst>
                              <p:par>
                                <p:cTn id="76" presetID="22" presetClass="entr" presetSubtype="8" fill="hold" nodeType="clickEffect">
                                  <p:stCondLst>
                                    <p:cond delay="0"/>
                                  </p:stCondLst>
                                  <p:childTnLst>
                                    <p:set>
                                      <p:cBhvr>
                                        <p:cTn id="77" dur="1" fill="hold">
                                          <p:stCondLst>
                                            <p:cond delay="0"/>
                                          </p:stCondLst>
                                        </p:cTn>
                                        <p:tgtEl>
                                          <p:spTgt spid="29815"/>
                                        </p:tgtEl>
                                        <p:attrNameLst>
                                          <p:attrName>style.visibility</p:attrName>
                                        </p:attrNameLst>
                                      </p:cBhvr>
                                      <p:to>
                                        <p:strVal val="visible"/>
                                      </p:to>
                                    </p:set>
                                    <p:animEffect transition="in" filter="wipe(left)">
                                      <p:cBhvr>
                                        <p:cTn id="78" dur="500"/>
                                        <p:tgtEl>
                                          <p:spTgt spid="29815"/>
                                        </p:tgtEl>
                                      </p:cBhvr>
                                    </p:animEffect>
                                  </p:childTnLst>
                                </p:cTn>
                              </p:par>
                              <p:par>
                                <p:cTn id="79" presetID="1" presetClass="entr" presetSubtype="0" fill="hold" grpId="0" nodeType="withEffect">
                                  <p:stCondLst>
                                    <p:cond delay="0"/>
                                  </p:stCondLst>
                                  <p:childTnLst>
                                    <p:set>
                                      <p:cBhvr>
                                        <p:cTn id="80" dur="1" fill="hold">
                                          <p:stCondLst>
                                            <p:cond delay="0"/>
                                          </p:stCondLst>
                                        </p:cTn>
                                        <p:tgtEl>
                                          <p:spTgt spid="29816"/>
                                        </p:tgtEl>
                                        <p:attrNameLst>
                                          <p:attrName>style.visibility</p:attrName>
                                        </p:attrNameLst>
                                      </p:cBhvr>
                                      <p:to>
                                        <p:strVal val="visible"/>
                                      </p:to>
                                    </p:set>
                                  </p:childTnLst>
                                </p:cTn>
                              </p:par>
                            </p:childTnLst>
                          </p:cTn>
                        </p:par>
                        <p:par>
                          <p:cTn id="81" fill="hold" nodeType="afterGroup">
                            <p:stCondLst>
                              <p:cond delay="500"/>
                            </p:stCondLst>
                            <p:childTnLst>
                              <p:par>
                                <p:cTn id="82" presetID="22" presetClass="entr" presetSubtype="8" fill="hold" nodeType="afterEffect">
                                  <p:stCondLst>
                                    <p:cond delay="300"/>
                                  </p:stCondLst>
                                  <p:childTnLst>
                                    <p:set>
                                      <p:cBhvr>
                                        <p:cTn id="83" dur="1" fill="hold">
                                          <p:stCondLst>
                                            <p:cond delay="0"/>
                                          </p:stCondLst>
                                        </p:cTn>
                                        <p:tgtEl>
                                          <p:spTgt spid="29817"/>
                                        </p:tgtEl>
                                        <p:attrNameLst>
                                          <p:attrName>style.visibility</p:attrName>
                                        </p:attrNameLst>
                                      </p:cBhvr>
                                      <p:to>
                                        <p:strVal val="visible"/>
                                      </p:to>
                                    </p:set>
                                    <p:animEffect transition="in" filter="wipe(left)">
                                      <p:cBhvr>
                                        <p:cTn id="84" dur="500"/>
                                        <p:tgtEl>
                                          <p:spTgt spid="29817"/>
                                        </p:tgtEl>
                                      </p:cBhvr>
                                    </p:animEffect>
                                  </p:childTnLst>
                                </p:cTn>
                              </p:par>
                              <p:par>
                                <p:cTn id="85" presetID="1" presetClass="entr" presetSubtype="0" fill="hold" grpId="0" nodeType="withEffect">
                                  <p:stCondLst>
                                    <p:cond delay="0"/>
                                  </p:stCondLst>
                                  <p:childTnLst>
                                    <p:set>
                                      <p:cBhvr>
                                        <p:cTn id="86" dur="1" fill="hold">
                                          <p:stCondLst>
                                            <p:cond delay="0"/>
                                          </p:stCondLst>
                                        </p:cTn>
                                        <p:tgtEl>
                                          <p:spTgt spid="29818"/>
                                        </p:tgtEl>
                                        <p:attrNameLst>
                                          <p:attrName>style.visibility</p:attrName>
                                        </p:attrNameLst>
                                      </p:cBhvr>
                                      <p:to>
                                        <p:strVal val="visible"/>
                                      </p:to>
                                    </p:set>
                                  </p:childTnLst>
                                </p:cTn>
                              </p:par>
                            </p:childTnLst>
                          </p:cTn>
                        </p:par>
                        <p:par>
                          <p:cTn id="87" fill="hold" nodeType="afterGroup">
                            <p:stCondLst>
                              <p:cond delay="1300"/>
                            </p:stCondLst>
                            <p:childTnLst>
                              <p:par>
                                <p:cTn id="88" presetID="22" presetClass="entr" presetSubtype="8" fill="hold" nodeType="afterEffect">
                                  <p:stCondLst>
                                    <p:cond delay="300"/>
                                  </p:stCondLst>
                                  <p:childTnLst>
                                    <p:set>
                                      <p:cBhvr>
                                        <p:cTn id="89" dur="1" fill="hold">
                                          <p:stCondLst>
                                            <p:cond delay="0"/>
                                          </p:stCondLst>
                                        </p:cTn>
                                        <p:tgtEl>
                                          <p:spTgt spid="29819"/>
                                        </p:tgtEl>
                                        <p:attrNameLst>
                                          <p:attrName>style.visibility</p:attrName>
                                        </p:attrNameLst>
                                      </p:cBhvr>
                                      <p:to>
                                        <p:strVal val="visible"/>
                                      </p:to>
                                    </p:set>
                                    <p:animEffect transition="in" filter="wipe(left)">
                                      <p:cBhvr>
                                        <p:cTn id="90" dur="500"/>
                                        <p:tgtEl>
                                          <p:spTgt spid="29819"/>
                                        </p:tgtEl>
                                      </p:cBhvr>
                                    </p:animEffect>
                                  </p:childTnLst>
                                </p:cTn>
                              </p:par>
                              <p:par>
                                <p:cTn id="91" presetID="1" presetClass="entr" presetSubtype="0" fill="hold" grpId="0" nodeType="withEffect">
                                  <p:stCondLst>
                                    <p:cond delay="0"/>
                                  </p:stCondLst>
                                  <p:childTnLst>
                                    <p:set>
                                      <p:cBhvr>
                                        <p:cTn id="92" dur="1" fill="hold">
                                          <p:stCondLst>
                                            <p:cond delay="0"/>
                                          </p:stCondLst>
                                        </p:cTn>
                                        <p:tgtEl>
                                          <p:spTgt spid="298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752" grpId="0" animBg="1"/>
      <p:bldP spid="29755" grpId="0" animBg="1"/>
      <p:bldP spid="29757" grpId="0" animBg="1"/>
      <p:bldP spid="29759" grpId="0" animBg="1"/>
      <p:bldP spid="29795" grpId="0" animBg="1"/>
      <p:bldP spid="29805" grpId="0" animBg="1"/>
      <p:bldP spid="29813" grpId="0" animBg="1"/>
      <p:bldP spid="29816" grpId="0" animBg="1"/>
      <p:bldP spid="29818" grpId="0" animBg="1"/>
      <p:bldP spid="29820" grpId="0" animBg="1"/>
      <p:bldP spid="441356" grpId="0"/>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9986" name="Title 4"/>
          <p:cNvSpPr>
            <a:spLocks noGrp="1"/>
          </p:cNvSpPr>
          <p:nvPr>
            <p:ph type="title" idx="4294967295"/>
          </p:nvPr>
        </p:nvSpPr>
        <p:spPr/>
        <p:txBody>
          <a:bodyPr rtlCol="0">
            <a:normAutofit fontScale="90000"/>
          </a:bodyPr>
          <a:lstStyle/>
          <a:p>
            <a:pPr eaLnBrk="1" fontAlgn="auto" hangingPunct="1">
              <a:spcAft>
                <a:spcPts val="0"/>
              </a:spcAft>
              <a:defRPr/>
            </a:pPr>
            <a:r>
              <a:rPr lang="en-US" dirty="0">
                <a:cs typeface="Arial" charset="0"/>
              </a:rPr>
              <a:t>Great Ideas in ML: Message Passing</a:t>
            </a:r>
          </a:p>
        </p:txBody>
      </p:sp>
      <p:cxnSp>
        <p:nvCxnSpPr>
          <p:cNvPr id="44034" name="Straight Arrow Connector 65"/>
          <p:cNvCxnSpPr>
            <a:cxnSpLocks noChangeShapeType="1"/>
          </p:cNvCxnSpPr>
          <p:nvPr/>
        </p:nvCxnSpPr>
        <p:spPr bwMode="auto">
          <a:xfrm>
            <a:off x="4419600" y="3581400"/>
            <a:ext cx="609600" cy="1588"/>
          </a:xfrm>
          <a:prstGeom prst="straightConnector1">
            <a:avLst/>
          </a:prstGeom>
          <a:noFill/>
          <a:ln w="38100">
            <a:solidFill>
              <a:schemeClr val="hlink"/>
            </a:solidFill>
            <a:round/>
            <a:headEnd type="arrow" w="med" len="med"/>
            <a:tailEnd/>
          </a:ln>
        </p:spPr>
      </p:cxnSp>
      <p:sp>
        <p:nvSpPr>
          <p:cNvPr id="44035" name="AutoShape 6"/>
          <p:cNvSpPr>
            <a:spLocks noChangeArrowheads="1"/>
          </p:cNvSpPr>
          <p:nvPr/>
        </p:nvSpPr>
        <p:spPr bwMode="auto">
          <a:xfrm>
            <a:off x="4191000" y="3810000"/>
            <a:ext cx="1143000" cy="914400"/>
          </a:xfrm>
          <a:prstGeom prst="wedgeRoundRectCallout">
            <a:avLst>
              <a:gd name="adj1" fmla="val 40833"/>
              <a:gd name="adj2" fmla="val -89065"/>
              <a:gd name="adj3" fmla="val 16667"/>
            </a:avLst>
          </a:prstGeom>
          <a:solidFill>
            <a:schemeClr val="hlink"/>
          </a:solidFill>
          <a:ln w="9525">
            <a:solidFill>
              <a:schemeClr val="tx1"/>
            </a:solidFill>
            <a:miter lim="800000"/>
            <a:headEnd/>
            <a:tailEnd/>
          </a:ln>
        </p:spPr>
        <p:txBody>
          <a:bodyPr/>
          <a:lstStyle/>
          <a:p>
            <a:pPr>
              <a:lnSpc>
                <a:spcPct val="80000"/>
              </a:lnSpc>
            </a:pPr>
            <a:r>
              <a:rPr lang="en-US" sz="2000"/>
              <a:t>3 behind you</a:t>
            </a:r>
          </a:p>
        </p:txBody>
      </p:sp>
      <p:grpSp>
        <p:nvGrpSpPr>
          <p:cNvPr id="44036" name="Group 7"/>
          <p:cNvGrpSpPr>
            <a:grpSpLocks/>
          </p:cNvGrpSpPr>
          <p:nvPr/>
        </p:nvGrpSpPr>
        <p:grpSpPr bwMode="auto">
          <a:xfrm>
            <a:off x="762000" y="2722563"/>
            <a:ext cx="7772400" cy="1622425"/>
            <a:chOff x="480" y="1715"/>
            <a:chExt cx="4896" cy="1022"/>
          </a:xfrm>
        </p:grpSpPr>
        <p:grpSp>
          <p:nvGrpSpPr>
            <p:cNvPr id="44072" name="Group 8"/>
            <p:cNvGrpSpPr>
              <a:grpSpLocks/>
            </p:cNvGrpSpPr>
            <p:nvPr/>
          </p:nvGrpSpPr>
          <p:grpSpPr bwMode="auto">
            <a:xfrm>
              <a:off x="2332" y="1715"/>
              <a:ext cx="384" cy="1009"/>
              <a:chOff x="2332" y="1715"/>
              <a:chExt cx="384" cy="1009"/>
            </a:xfrm>
          </p:grpSpPr>
          <p:sp>
            <p:nvSpPr>
              <p:cNvPr id="44088"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4089"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nvGrpSpPr>
            <p:cNvPr id="44073" name="Group 11"/>
            <p:cNvGrpSpPr>
              <a:grpSpLocks/>
            </p:cNvGrpSpPr>
            <p:nvPr/>
          </p:nvGrpSpPr>
          <p:grpSpPr bwMode="auto">
            <a:xfrm>
              <a:off x="3264" y="1728"/>
              <a:ext cx="384" cy="1009"/>
              <a:chOff x="2332" y="1715"/>
              <a:chExt cx="384" cy="1009"/>
            </a:xfrm>
          </p:grpSpPr>
          <p:sp>
            <p:nvSpPr>
              <p:cNvPr id="44086"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4087"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nvGrpSpPr>
            <p:cNvPr id="44074" name="Group 14"/>
            <p:cNvGrpSpPr>
              <a:grpSpLocks/>
            </p:cNvGrpSpPr>
            <p:nvPr/>
          </p:nvGrpSpPr>
          <p:grpSpPr bwMode="auto">
            <a:xfrm>
              <a:off x="4128" y="1728"/>
              <a:ext cx="384" cy="1009"/>
              <a:chOff x="2332" y="1715"/>
              <a:chExt cx="384" cy="1009"/>
            </a:xfrm>
          </p:grpSpPr>
          <p:sp>
            <p:nvSpPr>
              <p:cNvPr id="44084"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4085"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nvGrpSpPr>
            <p:cNvPr id="44075" name="Group 17"/>
            <p:cNvGrpSpPr>
              <a:grpSpLocks/>
            </p:cNvGrpSpPr>
            <p:nvPr/>
          </p:nvGrpSpPr>
          <p:grpSpPr bwMode="auto">
            <a:xfrm>
              <a:off x="4992" y="1728"/>
              <a:ext cx="384" cy="1009"/>
              <a:chOff x="2332" y="1715"/>
              <a:chExt cx="384" cy="1009"/>
            </a:xfrm>
          </p:grpSpPr>
          <p:sp>
            <p:nvSpPr>
              <p:cNvPr id="44082"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4083"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nvGrpSpPr>
            <p:cNvPr id="44076" name="Group 20"/>
            <p:cNvGrpSpPr>
              <a:grpSpLocks/>
            </p:cNvGrpSpPr>
            <p:nvPr/>
          </p:nvGrpSpPr>
          <p:grpSpPr bwMode="auto">
            <a:xfrm>
              <a:off x="1392" y="1728"/>
              <a:ext cx="384" cy="1009"/>
              <a:chOff x="2332" y="1715"/>
              <a:chExt cx="384" cy="1009"/>
            </a:xfrm>
          </p:grpSpPr>
          <p:sp>
            <p:nvSpPr>
              <p:cNvPr id="44080"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4081"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nvGrpSpPr>
            <p:cNvPr id="44077" name="Group 23"/>
            <p:cNvGrpSpPr>
              <a:grpSpLocks/>
            </p:cNvGrpSpPr>
            <p:nvPr/>
          </p:nvGrpSpPr>
          <p:grpSpPr bwMode="auto">
            <a:xfrm>
              <a:off x="480" y="1728"/>
              <a:ext cx="384" cy="1009"/>
              <a:chOff x="2332" y="1715"/>
              <a:chExt cx="384" cy="1009"/>
            </a:xfrm>
          </p:grpSpPr>
          <p:sp>
            <p:nvSpPr>
              <p:cNvPr id="44078"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4079"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sp>
        <p:nvSpPr>
          <p:cNvPr id="44037" name="AutoShape 26"/>
          <p:cNvSpPr>
            <a:spLocks noChangeArrowheads="1"/>
          </p:cNvSpPr>
          <p:nvPr/>
        </p:nvSpPr>
        <p:spPr bwMode="auto">
          <a:xfrm>
            <a:off x="2819400" y="2057400"/>
            <a:ext cx="1143000" cy="914400"/>
          </a:xfrm>
          <a:prstGeom prst="wedgeRoundRectCallout">
            <a:avLst>
              <a:gd name="adj1" fmla="val -65278"/>
              <a:gd name="adj2" fmla="val 85417"/>
              <a:gd name="adj3" fmla="val 16667"/>
            </a:avLst>
          </a:prstGeom>
          <a:solidFill>
            <a:srgbClr val="6699FF"/>
          </a:solidFill>
          <a:ln w="9525">
            <a:solidFill>
              <a:schemeClr val="tx1"/>
            </a:solidFill>
            <a:miter lim="800000"/>
            <a:headEnd/>
            <a:tailEnd/>
          </a:ln>
        </p:spPr>
        <p:txBody>
          <a:bodyPr/>
          <a:lstStyle/>
          <a:p>
            <a:pPr>
              <a:lnSpc>
                <a:spcPct val="80000"/>
              </a:lnSpc>
            </a:pPr>
            <a:r>
              <a:rPr lang="en-US" sz="2000"/>
              <a:t>2 before</a:t>
            </a:r>
            <a:br>
              <a:rPr lang="en-US" sz="2000"/>
            </a:br>
            <a:r>
              <a:rPr lang="en-US" sz="2000"/>
              <a:t>you</a:t>
            </a:r>
          </a:p>
        </p:txBody>
      </p:sp>
      <p:grpSp>
        <p:nvGrpSpPr>
          <p:cNvPr id="44038" name="Group 27"/>
          <p:cNvGrpSpPr>
            <a:grpSpLocks/>
          </p:cNvGrpSpPr>
          <p:nvPr/>
        </p:nvGrpSpPr>
        <p:grpSpPr bwMode="auto">
          <a:xfrm>
            <a:off x="3505200" y="1312863"/>
            <a:ext cx="773113" cy="1735137"/>
            <a:chOff x="2208" y="827"/>
            <a:chExt cx="487" cy="1093"/>
          </a:xfrm>
        </p:grpSpPr>
        <p:sp>
          <p:nvSpPr>
            <p:cNvPr id="44070" name="Line 35"/>
            <p:cNvSpPr>
              <a:spLocks noChangeShapeType="1"/>
            </p:cNvSpPr>
            <p:nvPr/>
          </p:nvSpPr>
          <p:spPr bwMode="auto">
            <a:xfrm flipV="1">
              <a:off x="2514" y="1200"/>
              <a:ext cx="0" cy="720"/>
            </a:xfrm>
            <a:prstGeom prst="line">
              <a:avLst/>
            </a:prstGeom>
            <a:noFill/>
            <a:ln w="38100">
              <a:solidFill>
                <a:schemeClr val="accent2"/>
              </a:solidFill>
              <a:round/>
              <a:headEnd/>
              <a:tailEnd/>
            </a:ln>
          </p:spPr>
          <p:txBody>
            <a:bodyPr wrap="none"/>
            <a:lstStyle/>
            <a:p>
              <a:endParaRPr lang="en-US"/>
            </a:p>
          </p:txBody>
        </p:sp>
        <p:sp>
          <p:nvSpPr>
            <p:cNvPr id="44071" name="Rectangle 36"/>
            <p:cNvSpPr>
              <a:spLocks noChangeArrowheads="1"/>
            </p:cNvSpPr>
            <p:nvPr/>
          </p:nvSpPr>
          <p:spPr bwMode="auto">
            <a:xfrm flipV="1">
              <a:off x="2208" y="827"/>
              <a:ext cx="487" cy="388"/>
            </a:xfrm>
            <a:prstGeom prst="rect">
              <a:avLst/>
            </a:prstGeom>
            <a:solidFill>
              <a:srgbClr val="FFDE81"/>
            </a:solidFill>
            <a:ln w="38100">
              <a:solidFill>
                <a:schemeClr val="accent2"/>
              </a:solidFill>
              <a:miter lim="800000"/>
              <a:headEnd/>
              <a:tailEnd/>
            </a:ln>
          </p:spPr>
          <p:txBody>
            <a:bodyPr rot="10800000" wrap="none" lIns="0" tIns="0" rIns="0" bIns="0" anchor="ctr">
              <a:spAutoFit/>
            </a:bodyPr>
            <a:lstStyle/>
            <a:p>
              <a:r>
                <a:rPr lang="en-US" sz="2000"/>
                <a:t>there's</a:t>
              </a:r>
            </a:p>
            <a:p>
              <a:r>
                <a:rPr lang="en-US" sz="2000"/>
                <a:t>1 of me</a:t>
              </a:r>
            </a:p>
          </p:txBody>
        </p:sp>
      </p:grpSp>
      <p:sp>
        <p:nvSpPr>
          <p:cNvPr id="170014" name="AutoShape 30"/>
          <p:cNvSpPr>
            <a:spLocks noChangeArrowheads="1"/>
          </p:cNvSpPr>
          <p:nvPr/>
        </p:nvSpPr>
        <p:spPr bwMode="auto">
          <a:xfrm>
            <a:off x="4724400" y="1057275"/>
            <a:ext cx="2362200" cy="1676400"/>
          </a:xfrm>
          <a:prstGeom prst="cloudCallout">
            <a:avLst>
              <a:gd name="adj1" fmla="val -69556"/>
              <a:gd name="adj2" fmla="val 67708"/>
            </a:avLst>
          </a:prstGeom>
          <a:solidFill>
            <a:schemeClr val="accent2">
              <a:lumMod val="60000"/>
              <a:lumOff val="40000"/>
            </a:schemeClr>
          </a:solidFill>
          <a:ln w="9525">
            <a:solidFill>
              <a:schemeClr val="accent2">
                <a:lumMod val="75000"/>
              </a:schemeClr>
            </a:solidFill>
            <a:round/>
            <a:headEnd/>
            <a:tailEnd/>
          </a:ln>
          <a:effectLst/>
          <a:extLst/>
        </p:spPr>
        <p:txBody>
          <a:bodyPr/>
          <a:lstStyle/>
          <a:p>
            <a:pPr fontAlgn="auto">
              <a:spcBef>
                <a:spcPts val="0"/>
              </a:spcBef>
              <a:spcAft>
                <a:spcPts val="0"/>
              </a:spcAft>
              <a:defRPr/>
            </a:pPr>
            <a:r>
              <a:rPr lang="en-US" sz="1800" dirty="0">
                <a:latin typeface="+mn-lt"/>
                <a:cs typeface="+mn-cs"/>
              </a:rPr>
              <a:t>Belief:</a:t>
            </a:r>
            <a:br>
              <a:rPr lang="en-US" sz="1800" dirty="0">
                <a:latin typeface="+mn-lt"/>
                <a:cs typeface="+mn-cs"/>
              </a:rPr>
            </a:br>
            <a:r>
              <a:rPr lang="en-US" sz="1800" dirty="0">
                <a:latin typeface="+mn-lt"/>
                <a:cs typeface="+mn-cs"/>
              </a:rPr>
              <a:t>Must be</a:t>
            </a:r>
          </a:p>
          <a:p>
            <a:pPr fontAlgn="auto">
              <a:spcBef>
                <a:spcPts val="0"/>
              </a:spcBef>
              <a:spcAft>
                <a:spcPts val="0"/>
              </a:spcAft>
              <a:defRPr/>
            </a:pPr>
            <a:r>
              <a:rPr lang="en-US" sz="1800" dirty="0">
                <a:latin typeface="+mn-lt"/>
                <a:cs typeface="+mn-cs"/>
              </a:rPr>
              <a:t>2 + 1 + 3 = 6 of us</a:t>
            </a:r>
          </a:p>
        </p:txBody>
      </p:sp>
      <p:sp>
        <p:nvSpPr>
          <p:cNvPr id="44040" name="Text Box 32"/>
          <p:cNvSpPr txBox="1">
            <a:spLocks noChangeArrowheads="1"/>
          </p:cNvSpPr>
          <p:nvPr/>
        </p:nvSpPr>
        <p:spPr bwMode="auto">
          <a:xfrm>
            <a:off x="2667000" y="3810000"/>
            <a:ext cx="1414463" cy="915988"/>
          </a:xfrm>
          <a:prstGeom prst="rect">
            <a:avLst/>
          </a:prstGeom>
          <a:noFill/>
          <a:ln w="9525">
            <a:noFill/>
            <a:miter lim="800000"/>
            <a:headEnd/>
            <a:tailEnd/>
          </a:ln>
        </p:spPr>
        <p:txBody>
          <a:bodyPr wrap="none">
            <a:spAutoFit/>
          </a:bodyPr>
          <a:lstStyle/>
          <a:p>
            <a:r>
              <a:rPr lang="en-US" sz="1800">
                <a:solidFill>
                  <a:srgbClr val="FF0000"/>
                </a:solidFill>
              </a:rPr>
              <a:t>only see</a:t>
            </a:r>
          </a:p>
          <a:p>
            <a:r>
              <a:rPr lang="en-US" sz="1800">
                <a:solidFill>
                  <a:srgbClr val="FF0000"/>
                </a:solidFill>
              </a:rPr>
              <a:t>my incoming</a:t>
            </a:r>
          </a:p>
          <a:p>
            <a:r>
              <a:rPr lang="en-US" sz="1800">
                <a:solidFill>
                  <a:srgbClr val="FF0000"/>
                </a:solidFill>
              </a:rPr>
              <a:t>messages</a:t>
            </a:r>
          </a:p>
        </p:txBody>
      </p:sp>
      <p:cxnSp>
        <p:nvCxnSpPr>
          <p:cNvPr id="44041" name="Straight Arrow Connector 65"/>
          <p:cNvCxnSpPr>
            <a:cxnSpLocks noChangeShapeType="1"/>
          </p:cNvCxnSpPr>
          <p:nvPr/>
        </p:nvCxnSpPr>
        <p:spPr bwMode="auto">
          <a:xfrm flipH="1" flipV="1">
            <a:off x="3048000" y="3198813"/>
            <a:ext cx="609600" cy="1587"/>
          </a:xfrm>
          <a:prstGeom prst="straightConnector1">
            <a:avLst/>
          </a:prstGeom>
          <a:noFill/>
          <a:ln w="38100">
            <a:solidFill>
              <a:schemeClr val="hlink"/>
            </a:solidFill>
            <a:round/>
            <a:headEnd type="arrow" w="med" len="med"/>
            <a:tailEnd/>
          </a:ln>
        </p:spPr>
      </p:cxnSp>
      <p:grpSp>
        <p:nvGrpSpPr>
          <p:cNvPr id="170031" name="Group 47"/>
          <p:cNvGrpSpPr>
            <a:grpSpLocks/>
          </p:cNvGrpSpPr>
          <p:nvPr/>
        </p:nvGrpSpPr>
        <p:grpSpPr bwMode="auto">
          <a:xfrm>
            <a:off x="5094288" y="1930400"/>
            <a:ext cx="812800" cy="304800"/>
            <a:chOff x="3224" y="1216"/>
            <a:chExt cx="512" cy="192"/>
          </a:xfrm>
        </p:grpSpPr>
        <p:sp>
          <p:nvSpPr>
            <p:cNvPr id="44067" name="Text Box 34"/>
            <p:cNvSpPr txBox="1">
              <a:spLocks noChangeArrowheads="1"/>
            </p:cNvSpPr>
            <p:nvPr/>
          </p:nvSpPr>
          <p:spPr bwMode="auto">
            <a:xfrm>
              <a:off x="3224" y="1216"/>
              <a:ext cx="96" cy="173"/>
            </a:xfrm>
            <a:prstGeom prst="rect">
              <a:avLst/>
            </a:prstGeom>
            <a:solidFill>
              <a:schemeClr val="hlink"/>
            </a:solidFill>
            <a:ln w="9525">
              <a:noFill/>
              <a:miter lim="800000"/>
              <a:headEnd/>
              <a:tailEnd/>
            </a:ln>
          </p:spPr>
          <p:txBody>
            <a:bodyPr lIns="0" tIns="0" rIns="0" bIns="0">
              <a:spAutoFit/>
            </a:bodyPr>
            <a:lstStyle/>
            <a:p>
              <a:pPr>
                <a:spcBef>
                  <a:spcPct val="50000"/>
                </a:spcBef>
              </a:pPr>
              <a:r>
                <a:rPr lang="en-US" sz="1800"/>
                <a:t>2</a:t>
              </a:r>
            </a:p>
          </p:txBody>
        </p:sp>
        <p:sp>
          <p:nvSpPr>
            <p:cNvPr id="44068" name="Text Box 45"/>
            <p:cNvSpPr txBox="1">
              <a:spLocks noChangeArrowheads="1"/>
            </p:cNvSpPr>
            <p:nvPr/>
          </p:nvSpPr>
          <p:spPr bwMode="auto">
            <a:xfrm>
              <a:off x="3640" y="1216"/>
              <a:ext cx="96" cy="173"/>
            </a:xfrm>
            <a:prstGeom prst="rect">
              <a:avLst/>
            </a:prstGeom>
            <a:solidFill>
              <a:schemeClr val="hlink"/>
            </a:solidFill>
            <a:ln w="9525">
              <a:noFill/>
              <a:miter lim="800000"/>
              <a:headEnd/>
              <a:tailEnd/>
            </a:ln>
          </p:spPr>
          <p:txBody>
            <a:bodyPr lIns="0" tIns="0" rIns="0" bIns="0">
              <a:spAutoFit/>
            </a:bodyPr>
            <a:lstStyle/>
            <a:p>
              <a:pPr>
                <a:spcBef>
                  <a:spcPct val="50000"/>
                </a:spcBef>
              </a:pPr>
              <a:r>
                <a:rPr lang="en-US" sz="1800"/>
                <a:t>3</a:t>
              </a:r>
            </a:p>
          </p:txBody>
        </p:sp>
        <p:sp>
          <p:nvSpPr>
            <p:cNvPr id="170030" name="Text Box 46"/>
            <p:cNvSpPr txBox="1">
              <a:spLocks noChangeArrowheads="1"/>
            </p:cNvSpPr>
            <p:nvPr/>
          </p:nvSpPr>
          <p:spPr bwMode="auto">
            <a:xfrm>
              <a:off x="3440" y="1216"/>
              <a:ext cx="96" cy="192"/>
            </a:xfrm>
            <a:prstGeom prst="rect">
              <a:avLst/>
            </a:prstGeom>
            <a:solidFill>
              <a:schemeClr val="accent2">
                <a:lumMod val="75000"/>
              </a:schemeClr>
            </a:solidFill>
            <a:ln>
              <a:noFill/>
            </a:ln>
            <a:effectLst/>
            <a:extLst/>
          </p:spPr>
          <p:txBody>
            <a:bodyPr lIns="0" tIns="0" rIns="0" bIns="0">
              <a:spAutoFit/>
            </a:bodyPr>
            <a:lstStyle/>
            <a:p>
              <a:pPr fontAlgn="auto">
                <a:spcBef>
                  <a:spcPct val="50000"/>
                </a:spcBef>
                <a:spcAft>
                  <a:spcPts val="0"/>
                </a:spcAft>
                <a:defRPr/>
              </a:pPr>
              <a:r>
                <a:rPr lang="en-US" sz="1800" dirty="0">
                  <a:latin typeface="+mn-lt"/>
                  <a:cs typeface="+mn-cs"/>
                </a:rPr>
                <a:t>1</a:t>
              </a:r>
            </a:p>
          </p:txBody>
        </p:sp>
      </p:grpSp>
      <p:sp>
        <p:nvSpPr>
          <p:cNvPr id="44043" name="Rectangle 12"/>
          <p:cNvSpPr>
            <a:spLocks noChangeArrowheads="1"/>
          </p:cNvSpPr>
          <p:nvPr/>
        </p:nvSpPr>
        <p:spPr bwMode="auto">
          <a:xfrm>
            <a:off x="465138" y="838200"/>
            <a:ext cx="2147887" cy="488950"/>
          </a:xfrm>
          <a:prstGeom prst="rect">
            <a:avLst/>
          </a:prstGeom>
          <a:noFill/>
          <a:ln w="9525">
            <a:noFill/>
            <a:miter lim="800000"/>
            <a:headEnd/>
            <a:tailEnd/>
          </a:ln>
        </p:spPr>
        <p:txBody>
          <a:bodyPr wrap="none">
            <a:spAutoFit/>
          </a:bodyPr>
          <a:lstStyle/>
          <a:p>
            <a:r>
              <a:rPr lang="en-US" sz="2600" i="1">
                <a:solidFill>
                  <a:schemeClr val="tx2"/>
                </a:solidFill>
                <a:latin typeface="Garamond" pitchFamily="18" charset="0"/>
              </a:rPr>
              <a:t>Count the soldiers</a:t>
            </a:r>
          </a:p>
        </p:txBody>
      </p:sp>
      <p:sp>
        <p:nvSpPr>
          <p:cNvPr id="41"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6342B55E-82DA-4878-8F46-9039F18E0DF1}" type="slidenum">
              <a:rPr lang="en-US" sz="1200">
                <a:solidFill>
                  <a:schemeClr val="tx1">
                    <a:tint val="75000"/>
                  </a:schemeClr>
                </a:solidFill>
                <a:latin typeface="+mn-lt"/>
                <a:cs typeface="+mn-cs"/>
              </a:rPr>
              <a:pPr algn="r" fontAlgn="auto">
                <a:spcBef>
                  <a:spcPts val="0"/>
                </a:spcBef>
                <a:spcAft>
                  <a:spcPts val="0"/>
                </a:spcAft>
                <a:defRPr/>
              </a:pPr>
              <a:t>57</a:t>
            </a:fld>
            <a:endParaRPr lang="en-US" sz="1200" dirty="0">
              <a:solidFill>
                <a:schemeClr val="tx1">
                  <a:tint val="75000"/>
                </a:schemeClr>
              </a:solidFill>
              <a:latin typeface="+mn-lt"/>
              <a:cs typeface="+mn-cs"/>
            </a:endParaRPr>
          </a:p>
        </p:txBody>
      </p:sp>
      <p:sp>
        <p:nvSpPr>
          <p:cNvPr id="39" name="TextBox 38"/>
          <p:cNvSpPr txBox="1"/>
          <p:nvPr/>
        </p:nvSpPr>
        <p:spPr>
          <a:xfrm>
            <a:off x="0" y="6453188"/>
            <a:ext cx="3990975" cy="415925"/>
          </a:xfrm>
          <a:prstGeom prst="rect">
            <a:avLst/>
          </a:prstGeom>
          <a:solidFill>
            <a:schemeClr val="accent6">
              <a:lumMod val="60000"/>
              <a:lumOff val="40000"/>
            </a:schemeClr>
          </a:solidFill>
        </p:spPr>
        <p:txBody>
          <a:bodyPr anchor="ctr"/>
          <a:lstStyle/>
          <a:p>
            <a:pPr fontAlgn="auto">
              <a:spcBef>
                <a:spcPts val="0"/>
              </a:spcBef>
              <a:spcAft>
                <a:spcPts val="0"/>
              </a:spcAft>
              <a:defRPr/>
            </a:pPr>
            <a:r>
              <a:rPr lang="en-US" sz="1800" dirty="0">
                <a:latin typeface="+mn-lt"/>
                <a:cs typeface="+mn-cs"/>
              </a:rPr>
              <a:t>adapted from MacKay (2003) textbook</a:t>
            </a:r>
          </a:p>
        </p:txBody>
      </p:sp>
      <p:grpSp>
        <p:nvGrpSpPr>
          <p:cNvPr id="44046" name="Group 7"/>
          <p:cNvGrpSpPr>
            <a:grpSpLocks/>
          </p:cNvGrpSpPr>
          <p:nvPr/>
        </p:nvGrpSpPr>
        <p:grpSpPr bwMode="auto">
          <a:xfrm>
            <a:off x="762000" y="2722563"/>
            <a:ext cx="7772400" cy="1622425"/>
            <a:chOff x="480" y="1715"/>
            <a:chExt cx="4896" cy="1022"/>
          </a:xfrm>
        </p:grpSpPr>
        <p:grpSp>
          <p:nvGrpSpPr>
            <p:cNvPr id="44049" name="Group 8"/>
            <p:cNvGrpSpPr>
              <a:grpSpLocks/>
            </p:cNvGrpSpPr>
            <p:nvPr/>
          </p:nvGrpSpPr>
          <p:grpSpPr bwMode="auto">
            <a:xfrm>
              <a:off x="2332" y="1715"/>
              <a:ext cx="384" cy="1009"/>
              <a:chOff x="2332" y="1715"/>
              <a:chExt cx="384" cy="1009"/>
            </a:xfrm>
          </p:grpSpPr>
          <p:sp>
            <p:nvSpPr>
              <p:cNvPr id="44065"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4066"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nvGrpSpPr>
            <p:cNvPr id="44050" name="Group 11"/>
            <p:cNvGrpSpPr>
              <a:grpSpLocks/>
            </p:cNvGrpSpPr>
            <p:nvPr/>
          </p:nvGrpSpPr>
          <p:grpSpPr bwMode="auto">
            <a:xfrm>
              <a:off x="3264" y="1728"/>
              <a:ext cx="384" cy="1009"/>
              <a:chOff x="2332" y="1715"/>
              <a:chExt cx="384" cy="1009"/>
            </a:xfrm>
          </p:grpSpPr>
          <p:sp>
            <p:nvSpPr>
              <p:cNvPr id="44063"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4064"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nvGrpSpPr>
            <p:cNvPr id="44051" name="Group 14"/>
            <p:cNvGrpSpPr>
              <a:grpSpLocks/>
            </p:cNvGrpSpPr>
            <p:nvPr/>
          </p:nvGrpSpPr>
          <p:grpSpPr bwMode="auto">
            <a:xfrm>
              <a:off x="4128" y="1728"/>
              <a:ext cx="384" cy="1009"/>
              <a:chOff x="2332" y="1715"/>
              <a:chExt cx="384" cy="1009"/>
            </a:xfrm>
          </p:grpSpPr>
          <p:sp>
            <p:nvSpPr>
              <p:cNvPr id="44061"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4062"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nvGrpSpPr>
            <p:cNvPr id="44052" name="Group 17"/>
            <p:cNvGrpSpPr>
              <a:grpSpLocks/>
            </p:cNvGrpSpPr>
            <p:nvPr/>
          </p:nvGrpSpPr>
          <p:grpSpPr bwMode="auto">
            <a:xfrm>
              <a:off x="4992" y="1728"/>
              <a:ext cx="384" cy="1009"/>
              <a:chOff x="2332" y="1715"/>
              <a:chExt cx="384" cy="1009"/>
            </a:xfrm>
          </p:grpSpPr>
          <p:sp>
            <p:nvSpPr>
              <p:cNvPr id="44059"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4060"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nvGrpSpPr>
            <p:cNvPr id="44053" name="Group 20"/>
            <p:cNvGrpSpPr>
              <a:grpSpLocks/>
            </p:cNvGrpSpPr>
            <p:nvPr/>
          </p:nvGrpSpPr>
          <p:grpSpPr bwMode="auto">
            <a:xfrm>
              <a:off x="1392" y="1728"/>
              <a:ext cx="384" cy="1009"/>
              <a:chOff x="2332" y="1715"/>
              <a:chExt cx="384" cy="1009"/>
            </a:xfrm>
          </p:grpSpPr>
          <p:sp>
            <p:nvSpPr>
              <p:cNvPr id="44057"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4058"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nvGrpSpPr>
            <p:cNvPr id="44054" name="Group 23"/>
            <p:cNvGrpSpPr>
              <a:grpSpLocks/>
            </p:cNvGrpSpPr>
            <p:nvPr/>
          </p:nvGrpSpPr>
          <p:grpSpPr bwMode="auto">
            <a:xfrm>
              <a:off x="480" y="1728"/>
              <a:ext cx="384" cy="1009"/>
              <a:chOff x="2332" y="1715"/>
              <a:chExt cx="384" cy="1009"/>
            </a:xfrm>
          </p:grpSpPr>
          <p:sp>
            <p:nvSpPr>
              <p:cNvPr id="44055"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4056"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sp>
        <p:nvSpPr>
          <p:cNvPr id="44047" name="AutoShape 26"/>
          <p:cNvSpPr>
            <a:spLocks noChangeArrowheads="1"/>
          </p:cNvSpPr>
          <p:nvPr/>
        </p:nvSpPr>
        <p:spPr bwMode="auto">
          <a:xfrm>
            <a:off x="2828925" y="2057400"/>
            <a:ext cx="1143000" cy="914400"/>
          </a:xfrm>
          <a:prstGeom prst="wedgeRoundRectCallout">
            <a:avLst>
              <a:gd name="adj1" fmla="val -65278"/>
              <a:gd name="adj2" fmla="val 85417"/>
              <a:gd name="adj3" fmla="val 16667"/>
            </a:avLst>
          </a:prstGeom>
          <a:solidFill>
            <a:schemeClr val="hlink"/>
          </a:solidFill>
          <a:ln w="9525">
            <a:solidFill>
              <a:schemeClr val="tx1"/>
            </a:solidFill>
            <a:miter lim="800000"/>
            <a:headEnd/>
            <a:tailEnd/>
          </a:ln>
        </p:spPr>
        <p:txBody>
          <a:bodyPr/>
          <a:lstStyle/>
          <a:p>
            <a:pPr>
              <a:lnSpc>
                <a:spcPct val="80000"/>
              </a:lnSpc>
            </a:pPr>
            <a:r>
              <a:rPr lang="en-US" sz="2000"/>
              <a:t>2 before</a:t>
            </a:r>
            <a:br>
              <a:rPr lang="en-US" sz="2000"/>
            </a:br>
            <a:r>
              <a:rPr lang="en-US" sz="2000"/>
              <a:t>you</a:t>
            </a:r>
          </a:p>
        </p:txBody>
      </p:sp>
      <p:sp>
        <p:nvSpPr>
          <p:cNvPr id="44048" name="Freeform 85"/>
          <p:cNvSpPr>
            <a:spLocks noChangeArrowheads="1"/>
          </p:cNvSpPr>
          <p:nvPr/>
        </p:nvSpPr>
        <p:spPr bwMode="auto">
          <a:xfrm flipV="1">
            <a:off x="3352800" y="2743200"/>
            <a:ext cx="1295400" cy="1295400"/>
          </a:xfrm>
          <a:custGeom>
            <a:avLst/>
            <a:gdLst>
              <a:gd name="T0" fmla="*/ 97703 w 1298089"/>
              <a:gd name="T1" fmla="*/ 63589 h 1253266"/>
              <a:gd name="T2" fmla="*/ 172314 w 1298089"/>
              <a:gd name="T3" fmla="*/ 1259067 h 1253266"/>
              <a:gd name="T4" fmla="*/ 1131593 w 1298089"/>
              <a:gd name="T5" fmla="*/ 1271783 h 1253266"/>
              <a:gd name="T6" fmla="*/ 1099617 w 1298089"/>
              <a:gd name="T7" fmla="*/ 0 h 1253266"/>
              <a:gd name="T8" fmla="*/ 0 60000 65536"/>
              <a:gd name="T9" fmla="*/ 0 60000 65536"/>
              <a:gd name="T10" fmla="*/ 0 60000 65536"/>
              <a:gd name="T11" fmla="*/ 0 60000 65536"/>
              <a:gd name="T12" fmla="*/ 0 w 1298089"/>
              <a:gd name="T13" fmla="*/ 0 h 1253266"/>
              <a:gd name="T14" fmla="*/ 1298089 w 1298089"/>
              <a:gd name="T15" fmla="*/ 1253266 h 1253266"/>
            </a:gdLst>
            <a:ahLst/>
            <a:cxnLst>
              <a:cxn ang="T8">
                <a:pos x="T0" y="T1"/>
              </a:cxn>
              <a:cxn ang="T9">
                <a:pos x="T2" y="T3"/>
              </a:cxn>
              <a:cxn ang="T10">
                <a:pos x="T4" y="T5"/>
              </a:cxn>
              <a:cxn ang="T11">
                <a:pos x="T6" y="T7"/>
              </a:cxn>
            </a:cxnLst>
            <a:rect l="T12" t="T13" r="T14" b="T15"/>
            <a:pathLst>
              <a:path w="1298089" h="1253266">
                <a:moveTo>
                  <a:pt x="98611" y="53788"/>
                </a:moveTo>
                <a:cubicBezTo>
                  <a:pt x="49305" y="474233"/>
                  <a:pt x="0" y="894678"/>
                  <a:pt x="173915" y="1065007"/>
                </a:cubicBezTo>
                <a:cubicBezTo>
                  <a:pt x="347830" y="1235336"/>
                  <a:pt x="986117" y="1253266"/>
                  <a:pt x="1142103" y="1075765"/>
                </a:cubicBezTo>
                <a:cubicBezTo>
                  <a:pt x="1298089" y="898264"/>
                  <a:pt x="1203959" y="449132"/>
                  <a:pt x="1109830" y="0"/>
                </a:cubicBezTo>
              </a:path>
            </a:pathLst>
          </a:custGeom>
          <a:noFill/>
          <a:ln w="22225">
            <a:solidFill>
              <a:srgbClr val="FF0000"/>
            </a:solidFill>
            <a:prstDash val="dash"/>
            <a:round/>
            <a:headEnd/>
            <a:tailEnd/>
          </a:ln>
        </p:spPr>
        <p:txBody>
          <a:bodyPr rot="10800000" wrap="none"/>
          <a:lstStyle/>
          <a:p>
            <a:endParaRPr lang="en-US"/>
          </a:p>
        </p:txBody>
      </p:sp>
    </p:spTree>
    <p:extLst>
      <p:ext uri="{BB962C8B-B14F-4D97-AF65-F5344CB8AC3E}">
        <p14:creationId xmlns:p14="http://schemas.microsoft.com/office/powerpoint/2010/main" val="295581276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170014"/>
                                        </p:tgtEl>
                                        <p:attrNameLst>
                                          <p:attrName>style.visibility</p:attrName>
                                        </p:attrNameLst>
                                      </p:cBhvr>
                                      <p:to>
                                        <p:strVal val="visible"/>
                                      </p:to>
                                    </p:set>
                                    <p:animEffect transition="in" filter="wipe(down)">
                                      <p:cBhvr>
                                        <p:cTn id="7" dur="500"/>
                                        <p:tgtEl>
                                          <p:spTgt spid="170014"/>
                                        </p:tgtEl>
                                      </p:cBhvr>
                                    </p:animEffect>
                                  </p:childTnLst>
                                </p:cTn>
                              </p:par>
                            </p:childTnLst>
                          </p:cTn>
                        </p:par>
                      </p:childTnLst>
                    </p:cTn>
                  </p:par>
                  <p:par>
                    <p:cTn id="8" fill="hold" nodeType="clickPar">
                      <p:stCondLst>
                        <p:cond delay="indefinite"/>
                      </p:stCondLst>
                      <p:childTnLst>
                        <p:par>
                          <p:cTn id="9" fill="hold" nodeType="withGroup">
                            <p:stCondLst>
                              <p:cond delay="0"/>
                            </p:stCondLst>
                            <p:childTnLst>
                              <p:par>
                                <p:cTn id="10" presetID="1" presetClass="entr" presetSubtype="0" fill="hold" nodeType="clickEffect">
                                  <p:stCondLst>
                                    <p:cond delay="0"/>
                                  </p:stCondLst>
                                  <p:childTnLst>
                                    <p:set>
                                      <p:cBhvr>
                                        <p:cTn id="11" dur="1" fill="hold">
                                          <p:stCondLst>
                                            <p:cond delay="0"/>
                                          </p:stCondLst>
                                        </p:cTn>
                                        <p:tgtEl>
                                          <p:spTgt spid="17003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0014" grpId="0" animBg="1"/>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3848" name="Title 4"/>
          <p:cNvSpPr>
            <a:spLocks noGrp="1"/>
          </p:cNvSpPr>
          <p:nvPr>
            <p:ph type="title" idx="4294967295"/>
          </p:nvPr>
        </p:nvSpPr>
        <p:spPr/>
        <p:txBody>
          <a:bodyPr rtlCol="0">
            <a:normAutofit fontScale="90000"/>
          </a:bodyPr>
          <a:lstStyle/>
          <a:p>
            <a:pPr eaLnBrk="1" fontAlgn="auto" hangingPunct="1">
              <a:spcAft>
                <a:spcPts val="0"/>
              </a:spcAft>
              <a:defRPr/>
            </a:pPr>
            <a:r>
              <a:rPr lang="en-US" dirty="0">
                <a:cs typeface="Arial" charset="0"/>
              </a:rPr>
              <a:t>Great Ideas in ML: Message Passing</a:t>
            </a:r>
          </a:p>
        </p:txBody>
      </p:sp>
      <p:cxnSp>
        <p:nvCxnSpPr>
          <p:cNvPr id="46082" name="Straight Arrow Connector 65"/>
          <p:cNvCxnSpPr>
            <a:cxnSpLocks noChangeShapeType="1"/>
          </p:cNvCxnSpPr>
          <p:nvPr/>
        </p:nvCxnSpPr>
        <p:spPr bwMode="auto">
          <a:xfrm>
            <a:off x="2895600" y="3565525"/>
            <a:ext cx="609600" cy="1588"/>
          </a:xfrm>
          <a:prstGeom prst="straightConnector1">
            <a:avLst/>
          </a:prstGeom>
          <a:noFill/>
          <a:ln w="38100">
            <a:solidFill>
              <a:schemeClr val="hlink"/>
            </a:solidFill>
            <a:round/>
            <a:headEnd type="arrow" w="med" len="med"/>
            <a:tailEnd/>
          </a:ln>
        </p:spPr>
      </p:cxnSp>
      <p:sp>
        <p:nvSpPr>
          <p:cNvPr id="46083" name="AutoShape 12"/>
          <p:cNvSpPr>
            <a:spLocks noChangeArrowheads="1"/>
          </p:cNvSpPr>
          <p:nvPr/>
        </p:nvSpPr>
        <p:spPr bwMode="auto">
          <a:xfrm>
            <a:off x="2667000" y="3794125"/>
            <a:ext cx="1143000" cy="914400"/>
          </a:xfrm>
          <a:prstGeom prst="wedgeRoundRectCallout">
            <a:avLst>
              <a:gd name="adj1" fmla="val 40833"/>
              <a:gd name="adj2" fmla="val -89065"/>
              <a:gd name="adj3" fmla="val 16667"/>
            </a:avLst>
          </a:prstGeom>
          <a:solidFill>
            <a:schemeClr val="hlink"/>
          </a:solidFill>
          <a:ln w="9525">
            <a:solidFill>
              <a:schemeClr val="tx1"/>
            </a:solidFill>
            <a:miter lim="800000"/>
            <a:headEnd/>
            <a:tailEnd/>
          </a:ln>
        </p:spPr>
        <p:txBody>
          <a:bodyPr/>
          <a:lstStyle/>
          <a:p>
            <a:pPr>
              <a:lnSpc>
                <a:spcPct val="80000"/>
              </a:lnSpc>
            </a:pPr>
            <a:r>
              <a:rPr lang="en-US" sz="2000"/>
              <a:t>4 behind you</a:t>
            </a:r>
          </a:p>
        </p:txBody>
      </p:sp>
      <p:grpSp>
        <p:nvGrpSpPr>
          <p:cNvPr id="46084" name="Group 19"/>
          <p:cNvGrpSpPr>
            <a:grpSpLocks/>
          </p:cNvGrpSpPr>
          <p:nvPr/>
        </p:nvGrpSpPr>
        <p:grpSpPr bwMode="auto">
          <a:xfrm>
            <a:off x="762000" y="2722563"/>
            <a:ext cx="7772400" cy="1622425"/>
            <a:chOff x="480" y="1715"/>
            <a:chExt cx="4896" cy="1022"/>
          </a:xfrm>
        </p:grpSpPr>
        <p:grpSp>
          <p:nvGrpSpPr>
            <p:cNvPr id="46105" name="Group 20"/>
            <p:cNvGrpSpPr>
              <a:grpSpLocks/>
            </p:cNvGrpSpPr>
            <p:nvPr/>
          </p:nvGrpSpPr>
          <p:grpSpPr bwMode="auto">
            <a:xfrm>
              <a:off x="2332" y="1715"/>
              <a:ext cx="384" cy="1009"/>
              <a:chOff x="2332" y="1715"/>
              <a:chExt cx="384" cy="1009"/>
            </a:xfrm>
          </p:grpSpPr>
          <p:sp>
            <p:nvSpPr>
              <p:cNvPr id="46121"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6122"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nvGrpSpPr>
            <p:cNvPr id="46106" name="Group 23"/>
            <p:cNvGrpSpPr>
              <a:grpSpLocks/>
            </p:cNvGrpSpPr>
            <p:nvPr/>
          </p:nvGrpSpPr>
          <p:grpSpPr bwMode="auto">
            <a:xfrm>
              <a:off x="3264" y="1728"/>
              <a:ext cx="384" cy="1009"/>
              <a:chOff x="2332" y="1715"/>
              <a:chExt cx="384" cy="1009"/>
            </a:xfrm>
          </p:grpSpPr>
          <p:sp>
            <p:nvSpPr>
              <p:cNvPr id="46119"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6120"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nvGrpSpPr>
            <p:cNvPr id="46107" name="Group 26"/>
            <p:cNvGrpSpPr>
              <a:grpSpLocks/>
            </p:cNvGrpSpPr>
            <p:nvPr/>
          </p:nvGrpSpPr>
          <p:grpSpPr bwMode="auto">
            <a:xfrm>
              <a:off x="4128" y="1728"/>
              <a:ext cx="384" cy="1009"/>
              <a:chOff x="2332" y="1715"/>
              <a:chExt cx="384" cy="1009"/>
            </a:xfrm>
          </p:grpSpPr>
          <p:sp>
            <p:nvSpPr>
              <p:cNvPr id="46117"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6118"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nvGrpSpPr>
            <p:cNvPr id="46108" name="Group 29"/>
            <p:cNvGrpSpPr>
              <a:grpSpLocks/>
            </p:cNvGrpSpPr>
            <p:nvPr/>
          </p:nvGrpSpPr>
          <p:grpSpPr bwMode="auto">
            <a:xfrm>
              <a:off x="4992" y="1728"/>
              <a:ext cx="384" cy="1009"/>
              <a:chOff x="2332" y="1715"/>
              <a:chExt cx="384" cy="1009"/>
            </a:xfrm>
          </p:grpSpPr>
          <p:sp>
            <p:nvSpPr>
              <p:cNvPr id="46115"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6116"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nvGrpSpPr>
            <p:cNvPr id="46109" name="Group 32"/>
            <p:cNvGrpSpPr>
              <a:grpSpLocks/>
            </p:cNvGrpSpPr>
            <p:nvPr/>
          </p:nvGrpSpPr>
          <p:grpSpPr bwMode="auto">
            <a:xfrm>
              <a:off x="1392" y="1728"/>
              <a:ext cx="384" cy="1009"/>
              <a:chOff x="2332" y="1715"/>
              <a:chExt cx="384" cy="1009"/>
            </a:xfrm>
          </p:grpSpPr>
          <p:sp>
            <p:nvSpPr>
              <p:cNvPr id="46113"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6114"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nvGrpSpPr>
            <p:cNvPr id="46110" name="Group 35"/>
            <p:cNvGrpSpPr>
              <a:grpSpLocks/>
            </p:cNvGrpSpPr>
            <p:nvPr/>
          </p:nvGrpSpPr>
          <p:grpSpPr bwMode="auto">
            <a:xfrm>
              <a:off x="480" y="1728"/>
              <a:ext cx="384" cy="1009"/>
              <a:chOff x="2332" y="1715"/>
              <a:chExt cx="384" cy="1009"/>
            </a:xfrm>
          </p:grpSpPr>
          <p:sp>
            <p:nvSpPr>
              <p:cNvPr id="46111" name="Oval 5"/>
              <p:cNvSpPr>
                <a:spLocks noChangeArrowheads="1"/>
              </p:cNvSpPr>
              <p:nvPr/>
            </p:nvSpPr>
            <p:spPr bwMode="auto">
              <a:xfrm>
                <a:off x="2371" y="1917"/>
                <a:ext cx="284" cy="282"/>
              </a:xfrm>
              <a:prstGeom prst="ellipse">
                <a:avLst/>
              </a:prstGeom>
              <a:noFill/>
              <a:ln w="38100">
                <a:solidFill>
                  <a:schemeClr val="accent2"/>
                </a:solidFill>
                <a:round/>
                <a:headEnd/>
                <a:tailEnd/>
              </a:ln>
            </p:spPr>
            <p:txBody>
              <a:bodyPr wrap="none" anchor="ctr"/>
              <a:lstStyle/>
              <a:p>
                <a:endParaRPr lang="en-US" sz="1800"/>
              </a:p>
            </p:txBody>
          </p:sp>
          <p:pic>
            <p:nvPicPr>
              <p:cNvPr id="46112" name="Picture 6" descr="soldiers-line"/>
              <p:cNvPicPr>
                <a:picLocks noChangeAspect="1" noChangeArrowheads="1"/>
              </p:cNvPicPr>
              <p:nvPr/>
            </p:nvPicPr>
            <p:blipFill>
              <a:blip r:embed="rId3">
                <a:clrChange>
                  <a:clrFrom>
                    <a:srgbClr val="FFFFFF"/>
                  </a:clrFrom>
                  <a:clrTo>
                    <a:srgbClr val="FFFFFF">
                      <a:alpha val="0"/>
                    </a:srgbClr>
                  </a:clrTo>
                </a:clrChange>
              </a:blip>
              <a:srcRect r="91850"/>
              <a:stretch>
                <a:fillRect/>
              </a:stretch>
            </p:blipFill>
            <p:spPr bwMode="auto">
              <a:xfrm>
                <a:off x="2332" y="1715"/>
                <a:ext cx="384" cy="1009"/>
              </a:xfrm>
              <a:prstGeom prst="rect">
                <a:avLst/>
              </a:prstGeom>
              <a:noFill/>
              <a:ln w="9525">
                <a:noFill/>
                <a:miter lim="800000"/>
                <a:headEnd/>
                <a:tailEnd/>
              </a:ln>
            </p:spPr>
          </p:pic>
        </p:grpSp>
      </p:grpSp>
      <p:sp>
        <p:nvSpPr>
          <p:cNvPr id="46085" name="AutoShape 43"/>
          <p:cNvSpPr>
            <a:spLocks noChangeArrowheads="1"/>
          </p:cNvSpPr>
          <p:nvPr/>
        </p:nvSpPr>
        <p:spPr bwMode="auto">
          <a:xfrm>
            <a:off x="1295400" y="2041525"/>
            <a:ext cx="1143000" cy="914400"/>
          </a:xfrm>
          <a:prstGeom prst="wedgeRoundRectCallout">
            <a:avLst>
              <a:gd name="adj1" fmla="val -65278"/>
              <a:gd name="adj2" fmla="val 85417"/>
              <a:gd name="adj3" fmla="val 16667"/>
            </a:avLst>
          </a:prstGeom>
          <a:solidFill>
            <a:schemeClr val="hlink"/>
          </a:solidFill>
          <a:ln w="9525">
            <a:solidFill>
              <a:schemeClr val="tx1"/>
            </a:solidFill>
            <a:miter lim="800000"/>
            <a:headEnd/>
            <a:tailEnd/>
          </a:ln>
        </p:spPr>
        <p:txBody>
          <a:bodyPr/>
          <a:lstStyle/>
          <a:p>
            <a:pPr>
              <a:lnSpc>
                <a:spcPct val="80000"/>
              </a:lnSpc>
            </a:pPr>
            <a:r>
              <a:rPr lang="en-US" sz="2000"/>
              <a:t>1 before</a:t>
            </a:r>
            <a:br>
              <a:rPr lang="en-US" sz="2000"/>
            </a:br>
            <a:r>
              <a:rPr lang="en-US" sz="2000"/>
              <a:t>you</a:t>
            </a:r>
          </a:p>
        </p:txBody>
      </p:sp>
      <p:grpSp>
        <p:nvGrpSpPr>
          <p:cNvPr id="46086" name="Group 44"/>
          <p:cNvGrpSpPr>
            <a:grpSpLocks/>
          </p:cNvGrpSpPr>
          <p:nvPr/>
        </p:nvGrpSpPr>
        <p:grpSpPr bwMode="auto">
          <a:xfrm>
            <a:off x="1981200" y="1296988"/>
            <a:ext cx="773113" cy="1735137"/>
            <a:chOff x="2208" y="827"/>
            <a:chExt cx="487" cy="1093"/>
          </a:xfrm>
        </p:grpSpPr>
        <p:sp>
          <p:nvSpPr>
            <p:cNvPr id="46103" name="Line 35"/>
            <p:cNvSpPr>
              <a:spLocks noChangeShapeType="1"/>
            </p:cNvSpPr>
            <p:nvPr/>
          </p:nvSpPr>
          <p:spPr bwMode="auto">
            <a:xfrm flipV="1">
              <a:off x="2514" y="1200"/>
              <a:ext cx="0" cy="720"/>
            </a:xfrm>
            <a:prstGeom prst="line">
              <a:avLst/>
            </a:prstGeom>
            <a:noFill/>
            <a:ln w="38100">
              <a:solidFill>
                <a:schemeClr val="accent2"/>
              </a:solidFill>
              <a:round/>
              <a:headEnd/>
              <a:tailEnd/>
            </a:ln>
          </p:spPr>
          <p:txBody>
            <a:bodyPr wrap="none"/>
            <a:lstStyle/>
            <a:p>
              <a:endParaRPr lang="en-US"/>
            </a:p>
          </p:txBody>
        </p:sp>
        <p:sp>
          <p:nvSpPr>
            <p:cNvPr id="46104" name="Rectangle 36"/>
            <p:cNvSpPr>
              <a:spLocks noChangeArrowheads="1"/>
            </p:cNvSpPr>
            <p:nvPr/>
          </p:nvSpPr>
          <p:spPr bwMode="auto">
            <a:xfrm flipV="1">
              <a:off x="2208" y="827"/>
              <a:ext cx="487" cy="388"/>
            </a:xfrm>
            <a:prstGeom prst="rect">
              <a:avLst/>
            </a:prstGeom>
            <a:solidFill>
              <a:srgbClr val="FFDE81"/>
            </a:solidFill>
            <a:ln w="38100">
              <a:solidFill>
                <a:schemeClr val="accent2"/>
              </a:solidFill>
              <a:miter lim="800000"/>
              <a:headEnd/>
              <a:tailEnd/>
            </a:ln>
          </p:spPr>
          <p:txBody>
            <a:bodyPr rot="10800000" wrap="none" lIns="0" tIns="0" rIns="0" bIns="0" anchor="ctr">
              <a:spAutoFit/>
            </a:bodyPr>
            <a:lstStyle/>
            <a:p>
              <a:r>
                <a:rPr lang="en-US" sz="2000"/>
                <a:t>there's</a:t>
              </a:r>
            </a:p>
            <a:p>
              <a:r>
                <a:rPr lang="en-US" sz="2000"/>
                <a:t>1 of me</a:t>
              </a:r>
            </a:p>
          </p:txBody>
        </p:sp>
      </p:grpSp>
      <p:sp>
        <p:nvSpPr>
          <p:cNvPr id="46087" name="Freeform 85"/>
          <p:cNvSpPr>
            <a:spLocks noChangeArrowheads="1"/>
          </p:cNvSpPr>
          <p:nvPr/>
        </p:nvSpPr>
        <p:spPr bwMode="auto">
          <a:xfrm flipV="1">
            <a:off x="1828800" y="2727325"/>
            <a:ext cx="1295400" cy="1295400"/>
          </a:xfrm>
          <a:custGeom>
            <a:avLst/>
            <a:gdLst>
              <a:gd name="T0" fmla="*/ 97703 w 1298089"/>
              <a:gd name="T1" fmla="*/ 63589 h 1253266"/>
              <a:gd name="T2" fmla="*/ 172314 w 1298089"/>
              <a:gd name="T3" fmla="*/ 1259067 h 1253266"/>
              <a:gd name="T4" fmla="*/ 1131593 w 1298089"/>
              <a:gd name="T5" fmla="*/ 1271783 h 1253266"/>
              <a:gd name="T6" fmla="*/ 1099617 w 1298089"/>
              <a:gd name="T7" fmla="*/ 0 h 1253266"/>
              <a:gd name="T8" fmla="*/ 0 60000 65536"/>
              <a:gd name="T9" fmla="*/ 0 60000 65536"/>
              <a:gd name="T10" fmla="*/ 0 60000 65536"/>
              <a:gd name="T11" fmla="*/ 0 60000 65536"/>
              <a:gd name="T12" fmla="*/ 0 w 1298089"/>
              <a:gd name="T13" fmla="*/ 0 h 1253266"/>
              <a:gd name="T14" fmla="*/ 1298089 w 1298089"/>
              <a:gd name="T15" fmla="*/ 1253266 h 1253266"/>
            </a:gdLst>
            <a:ahLst/>
            <a:cxnLst>
              <a:cxn ang="T8">
                <a:pos x="T0" y="T1"/>
              </a:cxn>
              <a:cxn ang="T9">
                <a:pos x="T2" y="T3"/>
              </a:cxn>
              <a:cxn ang="T10">
                <a:pos x="T4" y="T5"/>
              </a:cxn>
              <a:cxn ang="T11">
                <a:pos x="T6" y="T7"/>
              </a:cxn>
            </a:cxnLst>
            <a:rect l="T12" t="T13" r="T14" b="T15"/>
            <a:pathLst>
              <a:path w="1298089" h="1253266">
                <a:moveTo>
                  <a:pt x="98611" y="53788"/>
                </a:moveTo>
                <a:cubicBezTo>
                  <a:pt x="49305" y="474233"/>
                  <a:pt x="0" y="894678"/>
                  <a:pt x="173915" y="1065007"/>
                </a:cubicBezTo>
                <a:cubicBezTo>
                  <a:pt x="347830" y="1235336"/>
                  <a:pt x="986117" y="1253266"/>
                  <a:pt x="1142103" y="1075765"/>
                </a:cubicBezTo>
                <a:cubicBezTo>
                  <a:pt x="1298089" y="898264"/>
                  <a:pt x="1203959" y="449132"/>
                  <a:pt x="1109830" y="0"/>
                </a:cubicBezTo>
              </a:path>
            </a:pathLst>
          </a:custGeom>
          <a:noFill/>
          <a:ln w="22225">
            <a:solidFill>
              <a:srgbClr val="FF0000"/>
            </a:solidFill>
            <a:prstDash val="dash"/>
            <a:round/>
            <a:headEnd/>
            <a:tailEnd/>
          </a:ln>
        </p:spPr>
        <p:txBody>
          <a:bodyPr rot="10800000" wrap="none"/>
          <a:lstStyle/>
          <a:p>
            <a:endParaRPr lang="en-US"/>
          </a:p>
        </p:txBody>
      </p:sp>
      <p:sp>
        <p:nvSpPr>
          <p:cNvPr id="46088" name="Text Box 55"/>
          <p:cNvSpPr txBox="1">
            <a:spLocks noChangeArrowheads="1"/>
          </p:cNvSpPr>
          <p:nvPr/>
        </p:nvSpPr>
        <p:spPr bwMode="auto">
          <a:xfrm>
            <a:off x="1143000" y="3794125"/>
            <a:ext cx="1414463" cy="915988"/>
          </a:xfrm>
          <a:prstGeom prst="rect">
            <a:avLst/>
          </a:prstGeom>
          <a:noFill/>
          <a:ln w="9525">
            <a:noFill/>
            <a:miter lim="800000"/>
            <a:headEnd/>
            <a:tailEnd/>
          </a:ln>
        </p:spPr>
        <p:txBody>
          <a:bodyPr wrap="none">
            <a:spAutoFit/>
          </a:bodyPr>
          <a:lstStyle/>
          <a:p>
            <a:r>
              <a:rPr lang="en-US" sz="1800">
                <a:solidFill>
                  <a:srgbClr val="FF0000"/>
                </a:solidFill>
              </a:rPr>
              <a:t>only see</a:t>
            </a:r>
          </a:p>
          <a:p>
            <a:r>
              <a:rPr lang="en-US" sz="1800">
                <a:solidFill>
                  <a:srgbClr val="FF0000"/>
                </a:solidFill>
              </a:rPr>
              <a:t>my incoming</a:t>
            </a:r>
          </a:p>
          <a:p>
            <a:r>
              <a:rPr lang="en-US" sz="1800">
                <a:solidFill>
                  <a:srgbClr val="FF0000"/>
                </a:solidFill>
              </a:rPr>
              <a:t>messages</a:t>
            </a:r>
          </a:p>
        </p:txBody>
      </p:sp>
      <p:cxnSp>
        <p:nvCxnSpPr>
          <p:cNvPr id="46089" name="Straight Arrow Connector 65"/>
          <p:cNvCxnSpPr>
            <a:cxnSpLocks noChangeShapeType="1"/>
          </p:cNvCxnSpPr>
          <p:nvPr/>
        </p:nvCxnSpPr>
        <p:spPr bwMode="auto">
          <a:xfrm flipH="1" flipV="1">
            <a:off x="1524000" y="3182938"/>
            <a:ext cx="609600" cy="1587"/>
          </a:xfrm>
          <a:prstGeom prst="straightConnector1">
            <a:avLst/>
          </a:prstGeom>
          <a:noFill/>
          <a:ln w="38100">
            <a:solidFill>
              <a:schemeClr val="hlink"/>
            </a:solidFill>
            <a:round/>
            <a:headEnd type="arrow" w="med" len="med"/>
            <a:tailEnd/>
          </a:ln>
        </p:spPr>
      </p:cxnSp>
      <p:sp>
        <p:nvSpPr>
          <p:cNvPr id="46090" name="Rectangle 12"/>
          <p:cNvSpPr>
            <a:spLocks noChangeArrowheads="1"/>
          </p:cNvSpPr>
          <p:nvPr/>
        </p:nvSpPr>
        <p:spPr bwMode="auto">
          <a:xfrm>
            <a:off x="465138" y="838200"/>
            <a:ext cx="2147887" cy="488950"/>
          </a:xfrm>
          <a:prstGeom prst="rect">
            <a:avLst/>
          </a:prstGeom>
          <a:noFill/>
          <a:ln w="9525">
            <a:noFill/>
            <a:miter lim="800000"/>
            <a:headEnd/>
            <a:tailEnd/>
          </a:ln>
        </p:spPr>
        <p:txBody>
          <a:bodyPr wrap="none">
            <a:spAutoFit/>
          </a:bodyPr>
          <a:lstStyle/>
          <a:p>
            <a:r>
              <a:rPr lang="en-US" sz="2600" i="1">
                <a:solidFill>
                  <a:schemeClr val="tx2"/>
                </a:solidFill>
                <a:latin typeface="Garamond" pitchFamily="18" charset="0"/>
              </a:rPr>
              <a:t>Count the soldiers</a:t>
            </a:r>
          </a:p>
        </p:txBody>
      </p:sp>
      <p:sp>
        <p:nvSpPr>
          <p:cNvPr id="50"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2F331E70-EBA0-47B9-B7C5-B8698D8D4D38}" type="slidenum">
              <a:rPr lang="en-US" sz="1200">
                <a:solidFill>
                  <a:schemeClr val="tx1">
                    <a:tint val="75000"/>
                  </a:schemeClr>
                </a:solidFill>
                <a:latin typeface="+mn-lt"/>
                <a:cs typeface="+mn-cs"/>
              </a:rPr>
              <a:pPr algn="r" fontAlgn="auto">
                <a:spcBef>
                  <a:spcPts val="0"/>
                </a:spcBef>
                <a:spcAft>
                  <a:spcPts val="0"/>
                </a:spcAft>
                <a:defRPr/>
              </a:pPr>
              <a:t>58</a:t>
            </a:fld>
            <a:endParaRPr lang="en-US" sz="1200" dirty="0">
              <a:solidFill>
                <a:schemeClr val="tx1">
                  <a:tint val="75000"/>
                </a:schemeClr>
              </a:solidFill>
              <a:latin typeface="+mn-lt"/>
              <a:cs typeface="+mn-cs"/>
            </a:endParaRPr>
          </a:p>
        </p:txBody>
      </p:sp>
      <p:sp>
        <p:nvSpPr>
          <p:cNvPr id="47" name="TextBox 46"/>
          <p:cNvSpPr txBox="1"/>
          <p:nvPr/>
        </p:nvSpPr>
        <p:spPr>
          <a:xfrm>
            <a:off x="0" y="6453188"/>
            <a:ext cx="3990975" cy="415925"/>
          </a:xfrm>
          <a:prstGeom prst="rect">
            <a:avLst/>
          </a:prstGeom>
          <a:solidFill>
            <a:schemeClr val="accent6">
              <a:lumMod val="60000"/>
              <a:lumOff val="40000"/>
            </a:schemeClr>
          </a:solidFill>
        </p:spPr>
        <p:txBody>
          <a:bodyPr anchor="ctr"/>
          <a:lstStyle/>
          <a:p>
            <a:pPr fontAlgn="auto">
              <a:spcBef>
                <a:spcPts val="0"/>
              </a:spcBef>
              <a:spcAft>
                <a:spcPts val="0"/>
              </a:spcAft>
              <a:defRPr/>
            </a:pPr>
            <a:r>
              <a:rPr lang="en-US" sz="1800" dirty="0">
                <a:latin typeface="+mn-lt"/>
                <a:cs typeface="+mn-cs"/>
              </a:rPr>
              <a:t>adapted from MacKay (2003) textbook</a:t>
            </a:r>
          </a:p>
        </p:txBody>
      </p:sp>
      <p:sp>
        <p:nvSpPr>
          <p:cNvPr id="170014" name="AutoShape 30"/>
          <p:cNvSpPr>
            <a:spLocks noChangeArrowheads="1"/>
          </p:cNvSpPr>
          <p:nvPr/>
        </p:nvSpPr>
        <p:spPr bwMode="auto">
          <a:xfrm>
            <a:off x="4724400" y="1057275"/>
            <a:ext cx="2362200" cy="1676400"/>
          </a:xfrm>
          <a:prstGeom prst="cloudCallout">
            <a:avLst>
              <a:gd name="adj1" fmla="val -69556"/>
              <a:gd name="adj2" fmla="val 67708"/>
            </a:avLst>
          </a:prstGeom>
          <a:solidFill>
            <a:schemeClr val="accent2">
              <a:lumMod val="60000"/>
              <a:lumOff val="40000"/>
            </a:schemeClr>
          </a:solidFill>
          <a:ln w="9525">
            <a:solidFill>
              <a:schemeClr val="accent2">
                <a:lumMod val="75000"/>
              </a:schemeClr>
            </a:solidFill>
            <a:round/>
            <a:headEnd/>
            <a:tailEnd/>
          </a:ln>
          <a:effectLst/>
          <a:extLst/>
        </p:spPr>
        <p:txBody>
          <a:bodyPr/>
          <a:lstStyle/>
          <a:p>
            <a:pPr fontAlgn="auto">
              <a:spcBef>
                <a:spcPts val="0"/>
              </a:spcBef>
              <a:spcAft>
                <a:spcPts val="0"/>
              </a:spcAft>
              <a:defRPr/>
            </a:pPr>
            <a:r>
              <a:rPr lang="en-US" sz="1800" dirty="0">
                <a:latin typeface="+mn-lt"/>
                <a:cs typeface="+mn-cs"/>
              </a:rPr>
              <a:t>Belief:</a:t>
            </a:r>
            <a:br>
              <a:rPr lang="en-US" sz="1800" dirty="0">
                <a:latin typeface="+mn-lt"/>
                <a:cs typeface="+mn-cs"/>
              </a:rPr>
            </a:br>
            <a:r>
              <a:rPr lang="en-US" sz="1800" dirty="0">
                <a:latin typeface="+mn-lt"/>
                <a:cs typeface="+mn-cs"/>
              </a:rPr>
              <a:t>Must be</a:t>
            </a:r>
          </a:p>
          <a:p>
            <a:pPr fontAlgn="auto">
              <a:spcBef>
                <a:spcPts val="0"/>
              </a:spcBef>
              <a:spcAft>
                <a:spcPts val="0"/>
              </a:spcAft>
              <a:defRPr/>
            </a:pPr>
            <a:r>
              <a:rPr lang="en-US" sz="1800" dirty="0">
                <a:latin typeface="+mn-lt"/>
                <a:cs typeface="+mn-cs"/>
              </a:rPr>
              <a:t>2 + 1 + 3 = 6 of us</a:t>
            </a:r>
          </a:p>
        </p:txBody>
      </p:sp>
      <p:grpSp>
        <p:nvGrpSpPr>
          <p:cNvPr id="46094" name="Group 47"/>
          <p:cNvGrpSpPr>
            <a:grpSpLocks/>
          </p:cNvGrpSpPr>
          <p:nvPr/>
        </p:nvGrpSpPr>
        <p:grpSpPr bwMode="auto">
          <a:xfrm>
            <a:off x="5094288" y="1930400"/>
            <a:ext cx="812800" cy="304800"/>
            <a:chOff x="3224" y="1216"/>
            <a:chExt cx="512" cy="192"/>
          </a:xfrm>
        </p:grpSpPr>
        <p:sp>
          <p:nvSpPr>
            <p:cNvPr id="46100" name="Text Box 34"/>
            <p:cNvSpPr txBox="1">
              <a:spLocks noChangeArrowheads="1"/>
            </p:cNvSpPr>
            <p:nvPr/>
          </p:nvSpPr>
          <p:spPr bwMode="auto">
            <a:xfrm>
              <a:off x="3224" y="1216"/>
              <a:ext cx="96" cy="173"/>
            </a:xfrm>
            <a:prstGeom prst="rect">
              <a:avLst/>
            </a:prstGeom>
            <a:solidFill>
              <a:schemeClr val="hlink"/>
            </a:solidFill>
            <a:ln w="9525">
              <a:noFill/>
              <a:miter lim="800000"/>
              <a:headEnd/>
              <a:tailEnd/>
            </a:ln>
          </p:spPr>
          <p:txBody>
            <a:bodyPr lIns="0" tIns="0" rIns="0" bIns="0">
              <a:spAutoFit/>
            </a:bodyPr>
            <a:lstStyle/>
            <a:p>
              <a:pPr>
                <a:spcBef>
                  <a:spcPct val="50000"/>
                </a:spcBef>
              </a:pPr>
              <a:r>
                <a:rPr lang="en-US" sz="1800"/>
                <a:t>2</a:t>
              </a:r>
            </a:p>
          </p:txBody>
        </p:sp>
        <p:sp>
          <p:nvSpPr>
            <p:cNvPr id="46101" name="Text Box 45"/>
            <p:cNvSpPr txBox="1">
              <a:spLocks noChangeArrowheads="1"/>
            </p:cNvSpPr>
            <p:nvPr/>
          </p:nvSpPr>
          <p:spPr bwMode="auto">
            <a:xfrm>
              <a:off x="3640" y="1216"/>
              <a:ext cx="96" cy="173"/>
            </a:xfrm>
            <a:prstGeom prst="rect">
              <a:avLst/>
            </a:prstGeom>
            <a:solidFill>
              <a:schemeClr val="hlink"/>
            </a:solidFill>
            <a:ln w="9525">
              <a:noFill/>
              <a:miter lim="800000"/>
              <a:headEnd/>
              <a:tailEnd/>
            </a:ln>
          </p:spPr>
          <p:txBody>
            <a:bodyPr lIns="0" tIns="0" rIns="0" bIns="0">
              <a:spAutoFit/>
            </a:bodyPr>
            <a:lstStyle/>
            <a:p>
              <a:pPr>
                <a:spcBef>
                  <a:spcPct val="50000"/>
                </a:spcBef>
              </a:pPr>
              <a:r>
                <a:rPr lang="en-US" sz="1800"/>
                <a:t>3</a:t>
              </a:r>
            </a:p>
          </p:txBody>
        </p:sp>
        <p:sp>
          <p:nvSpPr>
            <p:cNvPr id="2" name="Text Box 46"/>
            <p:cNvSpPr txBox="1">
              <a:spLocks noChangeArrowheads="1"/>
            </p:cNvSpPr>
            <p:nvPr/>
          </p:nvSpPr>
          <p:spPr bwMode="auto">
            <a:xfrm>
              <a:off x="3440" y="1216"/>
              <a:ext cx="96" cy="192"/>
            </a:xfrm>
            <a:prstGeom prst="rect">
              <a:avLst/>
            </a:prstGeom>
            <a:solidFill>
              <a:schemeClr val="accent2">
                <a:lumMod val="75000"/>
              </a:schemeClr>
            </a:solidFill>
            <a:ln>
              <a:noFill/>
            </a:ln>
            <a:effectLst/>
            <a:extLst/>
          </p:spPr>
          <p:txBody>
            <a:bodyPr lIns="0" tIns="0" rIns="0" bIns="0">
              <a:spAutoFit/>
            </a:bodyPr>
            <a:lstStyle/>
            <a:p>
              <a:pPr fontAlgn="auto">
                <a:spcBef>
                  <a:spcPct val="50000"/>
                </a:spcBef>
                <a:spcAft>
                  <a:spcPts val="0"/>
                </a:spcAft>
                <a:defRPr/>
              </a:pPr>
              <a:r>
                <a:rPr lang="en-US" sz="1800" dirty="0">
                  <a:latin typeface="+mn-lt"/>
                  <a:cs typeface="+mn-cs"/>
                </a:rPr>
                <a:t>1</a:t>
              </a:r>
            </a:p>
          </p:txBody>
        </p:sp>
      </p:grpSp>
      <p:sp>
        <p:nvSpPr>
          <p:cNvPr id="3" name="AutoShape 30"/>
          <p:cNvSpPr>
            <a:spLocks noChangeArrowheads="1"/>
          </p:cNvSpPr>
          <p:nvPr/>
        </p:nvSpPr>
        <p:spPr bwMode="auto">
          <a:xfrm>
            <a:off x="3186113" y="1038225"/>
            <a:ext cx="2362200" cy="1676400"/>
          </a:xfrm>
          <a:prstGeom prst="cloudCallout">
            <a:avLst>
              <a:gd name="adj1" fmla="val -82995"/>
              <a:gd name="adj2" fmla="val 66477"/>
            </a:avLst>
          </a:prstGeom>
          <a:solidFill>
            <a:srgbClr val="FED46C"/>
          </a:solidFill>
          <a:ln w="9525">
            <a:solidFill>
              <a:srgbClr val="C58D01"/>
            </a:solidFill>
            <a:round/>
            <a:headEnd/>
            <a:tailEnd/>
          </a:ln>
        </p:spPr>
        <p:txBody>
          <a:bodyPr/>
          <a:lstStyle/>
          <a:p>
            <a:r>
              <a:rPr lang="en-US" sz="1800"/>
              <a:t>Belief:</a:t>
            </a:r>
            <a:br>
              <a:rPr lang="en-US" sz="1800"/>
            </a:br>
            <a:r>
              <a:rPr lang="en-US" sz="1800"/>
              <a:t>Must be</a:t>
            </a:r>
          </a:p>
          <a:p>
            <a:r>
              <a:rPr lang="en-US" sz="1800"/>
              <a:t>1 + 1 + 4 = 6 of us</a:t>
            </a:r>
          </a:p>
        </p:txBody>
      </p:sp>
      <p:grpSp>
        <p:nvGrpSpPr>
          <p:cNvPr id="4" name="Group 47"/>
          <p:cNvGrpSpPr>
            <a:grpSpLocks/>
          </p:cNvGrpSpPr>
          <p:nvPr/>
        </p:nvGrpSpPr>
        <p:grpSpPr bwMode="auto">
          <a:xfrm>
            <a:off x="3536950" y="1892300"/>
            <a:ext cx="812800" cy="274638"/>
            <a:chOff x="3224" y="1216"/>
            <a:chExt cx="512" cy="173"/>
          </a:xfrm>
        </p:grpSpPr>
        <p:sp>
          <p:nvSpPr>
            <p:cNvPr id="46097" name="Text Box 34"/>
            <p:cNvSpPr txBox="1">
              <a:spLocks noChangeArrowheads="1"/>
            </p:cNvSpPr>
            <p:nvPr/>
          </p:nvSpPr>
          <p:spPr bwMode="auto">
            <a:xfrm>
              <a:off x="3224" y="1216"/>
              <a:ext cx="96" cy="173"/>
            </a:xfrm>
            <a:prstGeom prst="rect">
              <a:avLst/>
            </a:prstGeom>
            <a:solidFill>
              <a:schemeClr val="hlink"/>
            </a:solidFill>
            <a:ln w="9525">
              <a:noFill/>
              <a:miter lim="800000"/>
              <a:headEnd/>
              <a:tailEnd/>
            </a:ln>
          </p:spPr>
          <p:txBody>
            <a:bodyPr lIns="0" tIns="0" rIns="0" bIns="0">
              <a:spAutoFit/>
            </a:bodyPr>
            <a:lstStyle/>
            <a:p>
              <a:pPr>
                <a:spcBef>
                  <a:spcPct val="50000"/>
                </a:spcBef>
              </a:pPr>
              <a:r>
                <a:rPr lang="en-US" sz="1800"/>
                <a:t>1</a:t>
              </a:r>
            </a:p>
          </p:txBody>
        </p:sp>
        <p:sp>
          <p:nvSpPr>
            <p:cNvPr id="46098" name="Text Box 45"/>
            <p:cNvSpPr txBox="1">
              <a:spLocks noChangeArrowheads="1"/>
            </p:cNvSpPr>
            <p:nvPr/>
          </p:nvSpPr>
          <p:spPr bwMode="auto">
            <a:xfrm>
              <a:off x="3640" y="1216"/>
              <a:ext cx="96" cy="173"/>
            </a:xfrm>
            <a:prstGeom prst="rect">
              <a:avLst/>
            </a:prstGeom>
            <a:solidFill>
              <a:schemeClr val="hlink"/>
            </a:solidFill>
            <a:ln w="9525">
              <a:noFill/>
              <a:miter lim="800000"/>
              <a:headEnd/>
              <a:tailEnd/>
            </a:ln>
          </p:spPr>
          <p:txBody>
            <a:bodyPr lIns="0" tIns="0" rIns="0" bIns="0">
              <a:spAutoFit/>
            </a:bodyPr>
            <a:lstStyle/>
            <a:p>
              <a:pPr>
                <a:spcBef>
                  <a:spcPct val="50000"/>
                </a:spcBef>
              </a:pPr>
              <a:r>
                <a:rPr lang="en-US" sz="1800"/>
                <a:t>4</a:t>
              </a:r>
            </a:p>
          </p:txBody>
        </p:sp>
        <p:sp>
          <p:nvSpPr>
            <p:cNvPr id="170030" name="Text Box 46"/>
            <p:cNvSpPr txBox="1">
              <a:spLocks noChangeArrowheads="1"/>
            </p:cNvSpPr>
            <p:nvPr/>
          </p:nvSpPr>
          <p:spPr bwMode="auto">
            <a:xfrm>
              <a:off x="3440" y="1216"/>
              <a:ext cx="96" cy="173"/>
            </a:xfrm>
            <a:prstGeom prst="rect">
              <a:avLst/>
            </a:prstGeom>
            <a:solidFill>
              <a:schemeClr val="accent2">
                <a:lumMod val="75000"/>
              </a:schemeClr>
            </a:solidFill>
            <a:ln>
              <a:noFill/>
            </a:ln>
            <a:effectLst/>
            <a:extLst/>
          </p:spPr>
          <p:txBody>
            <a:bodyPr lIns="0" tIns="0" rIns="0" bIns="0">
              <a:spAutoFit/>
            </a:bodyPr>
            <a:lstStyle/>
            <a:p>
              <a:pPr fontAlgn="auto">
                <a:spcBef>
                  <a:spcPct val="50000"/>
                </a:spcBef>
                <a:spcAft>
                  <a:spcPts val="0"/>
                </a:spcAft>
                <a:defRPr/>
              </a:pPr>
              <a:r>
                <a:rPr lang="en-US" sz="1800" dirty="0">
                  <a:latin typeface="+mn-lt"/>
                  <a:cs typeface="+mn-cs"/>
                </a:rPr>
                <a:t>1</a:t>
              </a:r>
            </a:p>
          </p:txBody>
        </p:sp>
      </p:grpSp>
    </p:spTree>
    <p:extLst>
      <p:ext uri="{BB962C8B-B14F-4D97-AF65-F5344CB8AC3E}">
        <p14:creationId xmlns:p14="http://schemas.microsoft.com/office/powerpoint/2010/main" val="310638454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with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par>
                          <p:cTn id="8" fill="hold">
                            <p:stCondLst>
                              <p:cond delay="500"/>
                            </p:stCondLst>
                            <p:childTnLst>
                              <p:par>
                                <p:cTn id="9" presetID="1"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129" name="Group 48"/>
          <p:cNvGrpSpPr>
            <a:grpSpLocks/>
          </p:cNvGrpSpPr>
          <p:nvPr/>
        </p:nvGrpSpPr>
        <p:grpSpPr bwMode="auto">
          <a:xfrm>
            <a:off x="990600" y="1190625"/>
            <a:ext cx="7142163" cy="4829175"/>
            <a:chOff x="624" y="750"/>
            <a:chExt cx="4499" cy="3042"/>
          </a:xfrm>
        </p:grpSpPr>
        <p:sp>
          <p:nvSpPr>
            <p:cNvPr id="48143" name="Oval 5"/>
            <p:cNvSpPr>
              <a:spLocks noChangeArrowheads="1"/>
            </p:cNvSpPr>
            <p:nvPr/>
          </p:nvSpPr>
          <p:spPr bwMode="auto">
            <a:xfrm>
              <a:off x="868" y="1350"/>
              <a:ext cx="284" cy="282"/>
            </a:xfrm>
            <a:prstGeom prst="ellipse">
              <a:avLst/>
            </a:prstGeom>
            <a:noFill/>
            <a:ln w="38100">
              <a:solidFill>
                <a:schemeClr val="accent2"/>
              </a:solidFill>
              <a:round/>
              <a:headEnd/>
              <a:tailEnd/>
            </a:ln>
          </p:spPr>
          <p:txBody>
            <a:bodyPr wrap="none" anchor="ctr"/>
            <a:lstStyle/>
            <a:p>
              <a:endParaRPr lang="en-US" sz="1800"/>
            </a:p>
          </p:txBody>
        </p:sp>
        <p:sp>
          <p:nvSpPr>
            <p:cNvPr id="48144" name="Oval 5"/>
            <p:cNvSpPr>
              <a:spLocks noChangeArrowheads="1"/>
            </p:cNvSpPr>
            <p:nvPr/>
          </p:nvSpPr>
          <p:spPr bwMode="auto">
            <a:xfrm>
              <a:off x="1396" y="1656"/>
              <a:ext cx="284" cy="282"/>
            </a:xfrm>
            <a:prstGeom prst="ellipse">
              <a:avLst/>
            </a:prstGeom>
            <a:noFill/>
            <a:ln w="38100">
              <a:solidFill>
                <a:schemeClr val="accent2"/>
              </a:solidFill>
              <a:round/>
              <a:headEnd/>
              <a:tailEnd/>
            </a:ln>
          </p:spPr>
          <p:txBody>
            <a:bodyPr wrap="none" anchor="ctr"/>
            <a:lstStyle/>
            <a:p>
              <a:endParaRPr lang="en-US" sz="1800"/>
            </a:p>
          </p:txBody>
        </p:sp>
        <p:sp>
          <p:nvSpPr>
            <p:cNvPr id="48145" name="Oval 5"/>
            <p:cNvSpPr>
              <a:spLocks noChangeArrowheads="1"/>
            </p:cNvSpPr>
            <p:nvPr/>
          </p:nvSpPr>
          <p:spPr bwMode="auto">
            <a:xfrm>
              <a:off x="1766" y="821"/>
              <a:ext cx="284" cy="282"/>
            </a:xfrm>
            <a:prstGeom prst="ellipse">
              <a:avLst/>
            </a:prstGeom>
            <a:noFill/>
            <a:ln w="38100">
              <a:solidFill>
                <a:schemeClr val="accent2"/>
              </a:solidFill>
              <a:round/>
              <a:headEnd/>
              <a:tailEnd/>
            </a:ln>
          </p:spPr>
          <p:txBody>
            <a:bodyPr wrap="none" anchor="ctr"/>
            <a:lstStyle/>
            <a:p>
              <a:endParaRPr lang="en-US" sz="1800"/>
            </a:p>
          </p:txBody>
        </p:sp>
        <p:sp>
          <p:nvSpPr>
            <p:cNvPr id="48146" name="Oval 5"/>
            <p:cNvSpPr>
              <a:spLocks noChangeArrowheads="1"/>
            </p:cNvSpPr>
            <p:nvPr/>
          </p:nvSpPr>
          <p:spPr bwMode="auto">
            <a:xfrm>
              <a:off x="2718" y="1174"/>
              <a:ext cx="284" cy="282"/>
            </a:xfrm>
            <a:prstGeom prst="ellipse">
              <a:avLst/>
            </a:prstGeom>
            <a:noFill/>
            <a:ln w="38100">
              <a:solidFill>
                <a:schemeClr val="accent2"/>
              </a:solidFill>
              <a:round/>
              <a:headEnd/>
              <a:tailEnd/>
            </a:ln>
          </p:spPr>
          <p:txBody>
            <a:bodyPr wrap="none" anchor="ctr"/>
            <a:lstStyle/>
            <a:p>
              <a:endParaRPr lang="en-US" sz="1800"/>
            </a:p>
          </p:txBody>
        </p:sp>
        <p:sp>
          <p:nvSpPr>
            <p:cNvPr id="48147" name="Oval 5"/>
            <p:cNvSpPr>
              <a:spLocks noChangeArrowheads="1"/>
            </p:cNvSpPr>
            <p:nvPr/>
          </p:nvSpPr>
          <p:spPr bwMode="auto">
            <a:xfrm>
              <a:off x="3282" y="1832"/>
              <a:ext cx="284" cy="282"/>
            </a:xfrm>
            <a:prstGeom prst="ellipse">
              <a:avLst/>
            </a:prstGeom>
            <a:noFill/>
            <a:ln w="38100">
              <a:solidFill>
                <a:schemeClr val="accent2"/>
              </a:solidFill>
              <a:round/>
              <a:headEnd/>
              <a:tailEnd/>
            </a:ln>
          </p:spPr>
          <p:txBody>
            <a:bodyPr wrap="none" anchor="ctr"/>
            <a:lstStyle/>
            <a:p>
              <a:endParaRPr lang="en-US" sz="1800"/>
            </a:p>
          </p:txBody>
        </p:sp>
        <p:sp>
          <p:nvSpPr>
            <p:cNvPr id="48148" name="Oval 5"/>
            <p:cNvSpPr>
              <a:spLocks noChangeArrowheads="1"/>
            </p:cNvSpPr>
            <p:nvPr/>
          </p:nvSpPr>
          <p:spPr bwMode="auto">
            <a:xfrm>
              <a:off x="3864" y="1344"/>
              <a:ext cx="284" cy="282"/>
            </a:xfrm>
            <a:prstGeom prst="ellipse">
              <a:avLst/>
            </a:prstGeom>
            <a:noFill/>
            <a:ln w="38100">
              <a:solidFill>
                <a:schemeClr val="accent2"/>
              </a:solidFill>
              <a:round/>
              <a:headEnd/>
              <a:tailEnd/>
            </a:ln>
          </p:spPr>
          <p:txBody>
            <a:bodyPr wrap="none" anchor="ctr"/>
            <a:lstStyle/>
            <a:p>
              <a:endParaRPr lang="en-US" sz="1800"/>
            </a:p>
          </p:txBody>
        </p:sp>
        <p:sp>
          <p:nvSpPr>
            <p:cNvPr id="48149" name="Oval 5"/>
            <p:cNvSpPr>
              <a:spLocks noChangeArrowheads="1"/>
            </p:cNvSpPr>
            <p:nvPr/>
          </p:nvSpPr>
          <p:spPr bwMode="auto">
            <a:xfrm>
              <a:off x="4246" y="891"/>
              <a:ext cx="284" cy="282"/>
            </a:xfrm>
            <a:prstGeom prst="ellipse">
              <a:avLst/>
            </a:prstGeom>
            <a:noFill/>
            <a:ln w="38100">
              <a:solidFill>
                <a:schemeClr val="accent2"/>
              </a:solidFill>
              <a:round/>
              <a:headEnd/>
              <a:tailEnd/>
            </a:ln>
          </p:spPr>
          <p:txBody>
            <a:bodyPr wrap="none" anchor="ctr"/>
            <a:lstStyle/>
            <a:p>
              <a:endParaRPr lang="en-US" sz="1800"/>
            </a:p>
          </p:txBody>
        </p:sp>
        <p:sp>
          <p:nvSpPr>
            <p:cNvPr id="48150" name="Oval 5"/>
            <p:cNvSpPr>
              <a:spLocks noChangeArrowheads="1"/>
            </p:cNvSpPr>
            <p:nvPr/>
          </p:nvSpPr>
          <p:spPr bwMode="auto">
            <a:xfrm>
              <a:off x="4757" y="1485"/>
              <a:ext cx="284" cy="282"/>
            </a:xfrm>
            <a:prstGeom prst="ellipse">
              <a:avLst/>
            </a:prstGeom>
            <a:noFill/>
            <a:ln w="38100">
              <a:solidFill>
                <a:schemeClr val="accent2"/>
              </a:solidFill>
              <a:round/>
              <a:headEnd/>
              <a:tailEnd/>
            </a:ln>
          </p:spPr>
          <p:txBody>
            <a:bodyPr wrap="none" anchor="ctr"/>
            <a:lstStyle/>
            <a:p>
              <a:endParaRPr lang="en-US" sz="1800"/>
            </a:p>
          </p:txBody>
        </p:sp>
        <p:sp>
          <p:nvSpPr>
            <p:cNvPr id="48151" name="Oval 5"/>
            <p:cNvSpPr>
              <a:spLocks noChangeArrowheads="1"/>
            </p:cNvSpPr>
            <p:nvPr/>
          </p:nvSpPr>
          <p:spPr bwMode="auto">
            <a:xfrm>
              <a:off x="3511" y="2496"/>
              <a:ext cx="284" cy="282"/>
            </a:xfrm>
            <a:prstGeom prst="ellipse">
              <a:avLst/>
            </a:prstGeom>
            <a:noFill/>
            <a:ln w="38100">
              <a:solidFill>
                <a:schemeClr val="accent2"/>
              </a:solidFill>
              <a:round/>
              <a:headEnd/>
              <a:tailEnd/>
            </a:ln>
          </p:spPr>
          <p:txBody>
            <a:bodyPr wrap="none" anchor="ctr"/>
            <a:lstStyle/>
            <a:p>
              <a:endParaRPr lang="en-US" sz="1800"/>
            </a:p>
          </p:txBody>
        </p:sp>
        <p:sp>
          <p:nvSpPr>
            <p:cNvPr id="48152" name="Oval 5"/>
            <p:cNvSpPr>
              <a:spLocks noChangeArrowheads="1"/>
            </p:cNvSpPr>
            <p:nvPr/>
          </p:nvSpPr>
          <p:spPr bwMode="auto">
            <a:xfrm>
              <a:off x="3870" y="3089"/>
              <a:ext cx="284" cy="282"/>
            </a:xfrm>
            <a:prstGeom prst="ellipse">
              <a:avLst/>
            </a:prstGeom>
            <a:noFill/>
            <a:ln w="38100">
              <a:solidFill>
                <a:schemeClr val="accent2"/>
              </a:solidFill>
              <a:round/>
              <a:headEnd/>
              <a:tailEnd/>
            </a:ln>
          </p:spPr>
          <p:txBody>
            <a:bodyPr wrap="none" anchor="ctr"/>
            <a:lstStyle/>
            <a:p>
              <a:endParaRPr lang="en-US" sz="1800"/>
            </a:p>
          </p:txBody>
        </p:sp>
        <p:sp>
          <p:nvSpPr>
            <p:cNvPr id="48153" name="Oval 5"/>
            <p:cNvSpPr>
              <a:spLocks noChangeArrowheads="1"/>
            </p:cNvSpPr>
            <p:nvPr/>
          </p:nvSpPr>
          <p:spPr bwMode="auto">
            <a:xfrm>
              <a:off x="2682" y="2778"/>
              <a:ext cx="284" cy="282"/>
            </a:xfrm>
            <a:prstGeom prst="ellipse">
              <a:avLst/>
            </a:prstGeom>
            <a:noFill/>
            <a:ln w="38100">
              <a:solidFill>
                <a:schemeClr val="accent2"/>
              </a:solidFill>
              <a:round/>
              <a:headEnd/>
              <a:tailEnd/>
            </a:ln>
          </p:spPr>
          <p:txBody>
            <a:bodyPr wrap="none" anchor="ctr"/>
            <a:lstStyle/>
            <a:p>
              <a:endParaRPr lang="en-US" sz="1800"/>
            </a:p>
          </p:txBody>
        </p:sp>
        <p:sp>
          <p:nvSpPr>
            <p:cNvPr id="48154" name="Oval 5"/>
            <p:cNvSpPr>
              <a:spLocks noChangeArrowheads="1"/>
            </p:cNvSpPr>
            <p:nvPr/>
          </p:nvSpPr>
          <p:spPr bwMode="auto">
            <a:xfrm>
              <a:off x="1301" y="2460"/>
              <a:ext cx="284" cy="282"/>
            </a:xfrm>
            <a:prstGeom prst="ellipse">
              <a:avLst/>
            </a:prstGeom>
            <a:noFill/>
            <a:ln w="38100">
              <a:solidFill>
                <a:schemeClr val="accent2"/>
              </a:solidFill>
              <a:round/>
              <a:headEnd/>
              <a:tailEnd/>
            </a:ln>
          </p:spPr>
          <p:txBody>
            <a:bodyPr wrap="none" anchor="ctr"/>
            <a:lstStyle/>
            <a:p>
              <a:endParaRPr lang="en-US" sz="1800"/>
            </a:p>
          </p:txBody>
        </p:sp>
        <p:sp>
          <p:nvSpPr>
            <p:cNvPr id="48155" name="Oval 5"/>
            <p:cNvSpPr>
              <a:spLocks noChangeArrowheads="1"/>
            </p:cNvSpPr>
            <p:nvPr/>
          </p:nvSpPr>
          <p:spPr bwMode="auto">
            <a:xfrm>
              <a:off x="931" y="2842"/>
              <a:ext cx="284" cy="282"/>
            </a:xfrm>
            <a:prstGeom prst="ellipse">
              <a:avLst/>
            </a:prstGeom>
            <a:noFill/>
            <a:ln w="38100">
              <a:solidFill>
                <a:schemeClr val="accent2"/>
              </a:solidFill>
              <a:round/>
              <a:headEnd/>
              <a:tailEnd/>
            </a:ln>
          </p:spPr>
          <p:txBody>
            <a:bodyPr wrap="none" anchor="ctr"/>
            <a:lstStyle/>
            <a:p>
              <a:endParaRPr lang="en-US" sz="1800"/>
            </a:p>
          </p:txBody>
        </p:sp>
        <p:sp>
          <p:nvSpPr>
            <p:cNvPr id="48156" name="Oval 5"/>
            <p:cNvSpPr>
              <a:spLocks noChangeArrowheads="1"/>
            </p:cNvSpPr>
            <p:nvPr/>
          </p:nvSpPr>
          <p:spPr bwMode="auto">
            <a:xfrm>
              <a:off x="1507" y="3195"/>
              <a:ext cx="284" cy="282"/>
            </a:xfrm>
            <a:prstGeom prst="ellipse">
              <a:avLst/>
            </a:prstGeom>
            <a:noFill/>
            <a:ln w="38100">
              <a:solidFill>
                <a:schemeClr val="accent2"/>
              </a:solidFill>
              <a:round/>
              <a:headEnd/>
              <a:tailEnd/>
            </a:ln>
          </p:spPr>
          <p:txBody>
            <a:bodyPr wrap="none" anchor="ctr"/>
            <a:lstStyle/>
            <a:p>
              <a:endParaRPr lang="en-US" sz="1800"/>
            </a:p>
          </p:txBody>
        </p:sp>
        <p:pic>
          <p:nvPicPr>
            <p:cNvPr id="48157" name="Picture 3" descr="soldiers-tree"/>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624" y="750"/>
              <a:ext cx="4499" cy="3042"/>
            </a:xfrm>
            <a:prstGeom prst="rect">
              <a:avLst/>
            </a:prstGeom>
            <a:noFill/>
            <a:ln w="9525">
              <a:noFill/>
              <a:miter lim="800000"/>
              <a:headEnd/>
              <a:tailEnd/>
            </a:ln>
          </p:spPr>
        </p:pic>
        <p:sp>
          <p:nvSpPr>
            <p:cNvPr id="48158" name="Rectangle 15"/>
            <p:cNvSpPr>
              <a:spLocks noChangeArrowheads="1"/>
            </p:cNvSpPr>
            <p:nvPr/>
          </p:nvSpPr>
          <p:spPr bwMode="auto">
            <a:xfrm>
              <a:off x="2640" y="3312"/>
              <a:ext cx="432" cy="288"/>
            </a:xfrm>
            <a:prstGeom prst="rect">
              <a:avLst/>
            </a:prstGeom>
            <a:solidFill>
              <a:schemeClr val="bg1"/>
            </a:solidFill>
            <a:ln w="9525">
              <a:noFill/>
              <a:miter lim="800000"/>
              <a:headEnd/>
              <a:tailEnd/>
            </a:ln>
          </p:spPr>
          <p:txBody>
            <a:bodyPr wrap="none" anchor="ctr"/>
            <a:lstStyle/>
            <a:p>
              <a:endParaRPr lang="en-US" sz="1800"/>
            </a:p>
          </p:txBody>
        </p:sp>
        <p:sp>
          <p:nvSpPr>
            <p:cNvPr id="48159" name="Rectangle 16"/>
            <p:cNvSpPr>
              <a:spLocks noChangeArrowheads="1"/>
            </p:cNvSpPr>
            <p:nvPr/>
          </p:nvSpPr>
          <p:spPr bwMode="auto">
            <a:xfrm>
              <a:off x="3648" y="1920"/>
              <a:ext cx="768" cy="288"/>
            </a:xfrm>
            <a:prstGeom prst="rect">
              <a:avLst/>
            </a:prstGeom>
            <a:solidFill>
              <a:schemeClr val="bg1"/>
            </a:solidFill>
            <a:ln w="9525">
              <a:noFill/>
              <a:miter lim="800000"/>
              <a:headEnd/>
              <a:tailEnd/>
            </a:ln>
          </p:spPr>
          <p:txBody>
            <a:bodyPr wrap="none" anchor="ctr"/>
            <a:lstStyle/>
            <a:p>
              <a:endParaRPr lang="en-US" sz="1800"/>
            </a:p>
          </p:txBody>
        </p:sp>
        <p:sp>
          <p:nvSpPr>
            <p:cNvPr id="48160" name="Freeform 85"/>
            <p:cNvSpPr>
              <a:spLocks noChangeArrowheads="1"/>
            </p:cNvSpPr>
            <p:nvPr/>
          </p:nvSpPr>
          <p:spPr bwMode="auto">
            <a:xfrm rot="3451082" flipV="1">
              <a:off x="3018" y="1632"/>
              <a:ext cx="672" cy="768"/>
            </a:xfrm>
            <a:custGeom>
              <a:avLst/>
              <a:gdLst>
                <a:gd name="T0" fmla="*/ 0 w 1298089"/>
                <a:gd name="T1" fmla="*/ 0 h 1253266"/>
                <a:gd name="T2" fmla="*/ 0 w 1298089"/>
                <a:gd name="T3" fmla="*/ 0 h 1253266"/>
                <a:gd name="T4" fmla="*/ 0 w 1298089"/>
                <a:gd name="T5" fmla="*/ 0 h 1253266"/>
                <a:gd name="T6" fmla="*/ 0 w 1298089"/>
                <a:gd name="T7" fmla="*/ 0 h 1253266"/>
                <a:gd name="T8" fmla="*/ 0 60000 65536"/>
                <a:gd name="T9" fmla="*/ 0 60000 65536"/>
                <a:gd name="T10" fmla="*/ 0 60000 65536"/>
                <a:gd name="T11" fmla="*/ 0 60000 65536"/>
                <a:gd name="T12" fmla="*/ 0 w 1298089"/>
                <a:gd name="T13" fmla="*/ 0 h 1253266"/>
                <a:gd name="T14" fmla="*/ 1298089 w 1298089"/>
                <a:gd name="T15" fmla="*/ 1253266 h 1253266"/>
              </a:gdLst>
              <a:ahLst/>
              <a:cxnLst>
                <a:cxn ang="T8">
                  <a:pos x="T0" y="T1"/>
                </a:cxn>
                <a:cxn ang="T9">
                  <a:pos x="T2" y="T3"/>
                </a:cxn>
                <a:cxn ang="T10">
                  <a:pos x="T4" y="T5"/>
                </a:cxn>
                <a:cxn ang="T11">
                  <a:pos x="T6" y="T7"/>
                </a:cxn>
              </a:cxnLst>
              <a:rect l="T12" t="T13" r="T14" b="T15"/>
              <a:pathLst>
                <a:path w="1298089" h="1253266">
                  <a:moveTo>
                    <a:pt x="98611" y="53788"/>
                  </a:moveTo>
                  <a:cubicBezTo>
                    <a:pt x="49305" y="474233"/>
                    <a:pt x="0" y="894678"/>
                    <a:pt x="173915" y="1065007"/>
                  </a:cubicBezTo>
                  <a:cubicBezTo>
                    <a:pt x="347830" y="1235336"/>
                    <a:pt x="986117" y="1253266"/>
                    <a:pt x="1142103" y="1075765"/>
                  </a:cubicBezTo>
                  <a:cubicBezTo>
                    <a:pt x="1298089" y="898264"/>
                    <a:pt x="1203959" y="449132"/>
                    <a:pt x="1109830" y="0"/>
                  </a:cubicBezTo>
                </a:path>
              </a:pathLst>
            </a:custGeom>
            <a:noFill/>
            <a:ln w="22225">
              <a:solidFill>
                <a:srgbClr val="FF0000"/>
              </a:solidFill>
              <a:prstDash val="dash"/>
              <a:round/>
              <a:headEnd/>
              <a:tailEnd/>
            </a:ln>
          </p:spPr>
          <p:txBody>
            <a:bodyPr vert="eaVert" wrap="none"/>
            <a:lstStyle/>
            <a:p>
              <a:endParaRPr lang="en-US"/>
            </a:p>
          </p:txBody>
        </p:sp>
      </p:grpSp>
      <p:sp>
        <p:nvSpPr>
          <p:cNvPr id="30722" name="Title 1"/>
          <p:cNvSpPr>
            <a:spLocks noGrp="1"/>
          </p:cNvSpPr>
          <p:nvPr>
            <p:ph type="title" idx="4294967295"/>
          </p:nvPr>
        </p:nvSpPr>
        <p:spPr/>
        <p:txBody>
          <a:bodyPr rtlCol="0">
            <a:normAutofit fontScale="90000"/>
          </a:bodyPr>
          <a:lstStyle/>
          <a:p>
            <a:pPr eaLnBrk="1" fontAlgn="auto" hangingPunct="1">
              <a:spcAft>
                <a:spcPts val="0"/>
              </a:spcAft>
              <a:defRPr/>
            </a:pPr>
            <a:r>
              <a:rPr lang="en-US" dirty="0">
                <a:cs typeface="Arial" charset="0"/>
              </a:rPr>
              <a:t>Great Ideas in ML: Message Passing</a:t>
            </a:r>
          </a:p>
        </p:txBody>
      </p:sp>
      <p:sp>
        <p:nvSpPr>
          <p:cNvPr id="30754" name="Line 34"/>
          <p:cNvSpPr>
            <a:spLocks noChangeShapeType="1"/>
          </p:cNvSpPr>
          <p:nvPr/>
        </p:nvSpPr>
        <p:spPr bwMode="auto">
          <a:xfrm flipH="1" flipV="1">
            <a:off x="5334000" y="3505200"/>
            <a:ext cx="247650" cy="457200"/>
          </a:xfrm>
          <a:prstGeom prst="line">
            <a:avLst/>
          </a:prstGeom>
          <a:noFill/>
          <a:ln w="76200">
            <a:solidFill>
              <a:schemeClr val="hlink"/>
            </a:solidFill>
            <a:round/>
            <a:headEnd type="arrow" w="med" len="med"/>
            <a:tailEnd/>
          </a:ln>
        </p:spPr>
        <p:txBody>
          <a:bodyPr wrap="none" anchor="ctr"/>
          <a:lstStyle/>
          <a:p>
            <a:endParaRPr lang="en-US"/>
          </a:p>
        </p:txBody>
      </p:sp>
      <p:sp>
        <p:nvSpPr>
          <p:cNvPr id="30755" name="Line 35"/>
          <p:cNvSpPr>
            <a:spLocks noChangeShapeType="1"/>
          </p:cNvSpPr>
          <p:nvPr/>
        </p:nvSpPr>
        <p:spPr bwMode="auto">
          <a:xfrm>
            <a:off x="4724400" y="2514600"/>
            <a:ext cx="381000" cy="457200"/>
          </a:xfrm>
          <a:prstGeom prst="line">
            <a:avLst/>
          </a:prstGeom>
          <a:noFill/>
          <a:ln w="38100">
            <a:solidFill>
              <a:schemeClr val="hlink"/>
            </a:solidFill>
            <a:round/>
            <a:headEnd/>
            <a:tailEnd type="arrow" w="med" len="med"/>
          </a:ln>
        </p:spPr>
        <p:txBody>
          <a:bodyPr wrap="none" anchor="ctr"/>
          <a:lstStyle/>
          <a:p>
            <a:endParaRPr lang="en-US"/>
          </a:p>
        </p:txBody>
      </p:sp>
      <p:sp>
        <p:nvSpPr>
          <p:cNvPr id="30756" name="Line 36"/>
          <p:cNvSpPr>
            <a:spLocks noChangeShapeType="1"/>
          </p:cNvSpPr>
          <p:nvPr/>
        </p:nvSpPr>
        <p:spPr bwMode="auto">
          <a:xfrm flipH="1">
            <a:off x="5486400" y="2438400"/>
            <a:ext cx="533400" cy="381000"/>
          </a:xfrm>
          <a:prstGeom prst="line">
            <a:avLst/>
          </a:prstGeom>
          <a:noFill/>
          <a:ln w="38100">
            <a:solidFill>
              <a:schemeClr val="hlink"/>
            </a:solidFill>
            <a:round/>
            <a:headEnd/>
            <a:tailEnd type="arrow" w="med" len="med"/>
          </a:ln>
        </p:spPr>
        <p:txBody>
          <a:bodyPr wrap="none" anchor="ctr"/>
          <a:lstStyle/>
          <a:p>
            <a:endParaRPr lang="en-US"/>
          </a:p>
        </p:txBody>
      </p:sp>
      <p:sp>
        <p:nvSpPr>
          <p:cNvPr id="30757" name="AutoShape 37"/>
          <p:cNvSpPr>
            <a:spLocks noChangeArrowheads="1"/>
          </p:cNvSpPr>
          <p:nvPr/>
        </p:nvSpPr>
        <p:spPr bwMode="auto">
          <a:xfrm>
            <a:off x="3581400" y="2667000"/>
            <a:ext cx="1143000" cy="396875"/>
          </a:xfrm>
          <a:prstGeom prst="wedgeRoundRectCallout">
            <a:avLst>
              <a:gd name="adj1" fmla="val 20278"/>
              <a:gd name="adj2" fmla="val -137602"/>
              <a:gd name="adj3" fmla="val 16667"/>
            </a:avLst>
          </a:prstGeom>
          <a:solidFill>
            <a:schemeClr val="hlink"/>
          </a:solidFill>
          <a:ln w="9525">
            <a:solidFill>
              <a:schemeClr val="tx1"/>
            </a:solidFill>
            <a:miter lim="800000"/>
            <a:headEnd/>
            <a:tailEnd/>
          </a:ln>
        </p:spPr>
        <p:txBody>
          <a:bodyPr/>
          <a:lstStyle/>
          <a:p>
            <a:pPr>
              <a:lnSpc>
                <a:spcPct val="80000"/>
              </a:lnSpc>
            </a:pPr>
            <a:r>
              <a:rPr lang="en-US" sz="1800"/>
              <a:t>7 here</a:t>
            </a:r>
          </a:p>
        </p:txBody>
      </p:sp>
      <p:sp>
        <p:nvSpPr>
          <p:cNvPr id="30758" name="AutoShape 38"/>
          <p:cNvSpPr>
            <a:spLocks noChangeArrowheads="1"/>
          </p:cNvSpPr>
          <p:nvPr/>
        </p:nvSpPr>
        <p:spPr bwMode="auto">
          <a:xfrm>
            <a:off x="5105400" y="1905000"/>
            <a:ext cx="1143000" cy="396875"/>
          </a:xfrm>
          <a:prstGeom prst="wedgeRoundRectCallout">
            <a:avLst>
              <a:gd name="adj1" fmla="val 44028"/>
              <a:gd name="adj2" fmla="val 71602"/>
              <a:gd name="adj3" fmla="val 16667"/>
            </a:avLst>
          </a:prstGeom>
          <a:solidFill>
            <a:schemeClr val="hlink"/>
          </a:solidFill>
          <a:ln w="9525">
            <a:solidFill>
              <a:schemeClr val="tx1"/>
            </a:solidFill>
            <a:miter lim="800000"/>
            <a:headEnd/>
            <a:tailEnd/>
          </a:ln>
        </p:spPr>
        <p:txBody>
          <a:bodyPr/>
          <a:lstStyle/>
          <a:p>
            <a:pPr>
              <a:lnSpc>
                <a:spcPct val="80000"/>
              </a:lnSpc>
            </a:pPr>
            <a:r>
              <a:rPr lang="en-US" sz="1800"/>
              <a:t>3 here</a:t>
            </a:r>
          </a:p>
        </p:txBody>
      </p:sp>
      <p:sp>
        <p:nvSpPr>
          <p:cNvPr id="30759" name="AutoShape 39"/>
          <p:cNvSpPr>
            <a:spLocks noChangeArrowheads="1"/>
          </p:cNvSpPr>
          <p:nvPr/>
        </p:nvSpPr>
        <p:spPr bwMode="auto">
          <a:xfrm>
            <a:off x="3810000" y="3641725"/>
            <a:ext cx="1371600" cy="625475"/>
          </a:xfrm>
          <a:prstGeom prst="wedgeRoundRectCallout">
            <a:avLst>
              <a:gd name="adj1" fmla="val 52431"/>
              <a:gd name="adj2" fmla="val -99745"/>
              <a:gd name="adj3" fmla="val 16667"/>
            </a:avLst>
          </a:prstGeom>
          <a:solidFill>
            <a:schemeClr val="hlink"/>
          </a:solidFill>
          <a:ln w="9525">
            <a:solidFill>
              <a:schemeClr val="tx1"/>
            </a:solidFill>
            <a:miter lim="800000"/>
            <a:headEnd/>
            <a:tailEnd/>
          </a:ln>
        </p:spPr>
        <p:txBody>
          <a:bodyPr/>
          <a:lstStyle/>
          <a:p>
            <a:pPr>
              <a:lnSpc>
                <a:spcPct val="80000"/>
              </a:lnSpc>
            </a:pPr>
            <a:r>
              <a:rPr lang="en-US" sz="1800"/>
              <a:t>11 here</a:t>
            </a:r>
          </a:p>
          <a:p>
            <a:pPr>
              <a:lnSpc>
                <a:spcPct val="80000"/>
              </a:lnSpc>
            </a:pPr>
            <a:r>
              <a:rPr lang="en-US" sz="1800"/>
              <a:t>(= 7+3+1)</a:t>
            </a:r>
          </a:p>
        </p:txBody>
      </p:sp>
      <p:grpSp>
        <p:nvGrpSpPr>
          <p:cNvPr id="30763" name="Group 43"/>
          <p:cNvGrpSpPr>
            <a:grpSpLocks/>
          </p:cNvGrpSpPr>
          <p:nvPr/>
        </p:nvGrpSpPr>
        <p:grpSpPr bwMode="auto">
          <a:xfrm>
            <a:off x="5683250" y="2971800"/>
            <a:ext cx="1239838" cy="342900"/>
            <a:chOff x="3580" y="1872"/>
            <a:chExt cx="781" cy="216"/>
          </a:xfrm>
        </p:grpSpPr>
        <p:sp>
          <p:nvSpPr>
            <p:cNvPr id="48141" name="Line 35"/>
            <p:cNvSpPr>
              <a:spLocks noChangeShapeType="1"/>
            </p:cNvSpPr>
            <p:nvPr/>
          </p:nvSpPr>
          <p:spPr bwMode="auto">
            <a:xfrm>
              <a:off x="3580" y="1957"/>
              <a:ext cx="216" cy="7"/>
            </a:xfrm>
            <a:prstGeom prst="line">
              <a:avLst/>
            </a:prstGeom>
            <a:noFill/>
            <a:ln w="38100">
              <a:solidFill>
                <a:schemeClr val="accent2"/>
              </a:solidFill>
              <a:round/>
              <a:headEnd/>
              <a:tailEnd/>
            </a:ln>
          </p:spPr>
          <p:txBody>
            <a:bodyPr wrap="none"/>
            <a:lstStyle/>
            <a:p>
              <a:endParaRPr lang="en-US"/>
            </a:p>
          </p:txBody>
        </p:sp>
        <p:sp>
          <p:nvSpPr>
            <p:cNvPr id="48142" name="Rectangle 36"/>
            <p:cNvSpPr>
              <a:spLocks noChangeArrowheads="1"/>
            </p:cNvSpPr>
            <p:nvPr/>
          </p:nvSpPr>
          <p:spPr bwMode="auto">
            <a:xfrm flipV="1">
              <a:off x="3792" y="1872"/>
              <a:ext cx="569" cy="216"/>
            </a:xfrm>
            <a:prstGeom prst="rect">
              <a:avLst/>
            </a:prstGeom>
            <a:solidFill>
              <a:srgbClr val="FFDE81"/>
            </a:solidFill>
            <a:ln w="38100">
              <a:solidFill>
                <a:schemeClr val="accent2"/>
              </a:solidFill>
              <a:miter lim="800000"/>
              <a:headEnd/>
              <a:tailEnd/>
            </a:ln>
          </p:spPr>
          <p:txBody>
            <a:bodyPr rot="10800000" wrap="none" lIns="0" tIns="0" rIns="0" bIns="0" anchor="ctr">
              <a:spAutoFit/>
            </a:bodyPr>
            <a:lstStyle/>
            <a:p>
              <a:r>
                <a:rPr lang="en-US" sz="1800"/>
                <a:t>1 of me</a:t>
              </a:r>
            </a:p>
          </p:txBody>
        </p:sp>
      </p:grpSp>
      <p:sp>
        <p:nvSpPr>
          <p:cNvPr id="48138" name="Rectangle 12"/>
          <p:cNvSpPr>
            <a:spLocks noChangeArrowheads="1"/>
          </p:cNvSpPr>
          <p:nvPr/>
        </p:nvSpPr>
        <p:spPr bwMode="auto">
          <a:xfrm>
            <a:off x="465138" y="838200"/>
            <a:ext cx="5900737" cy="488950"/>
          </a:xfrm>
          <a:prstGeom prst="rect">
            <a:avLst/>
          </a:prstGeom>
          <a:noFill/>
          <a:ln w="9525">
            <a:noFill/>
            <a:miter lim="800000"/>
            <a:headEnd/>
            <a:tailEnd/>
          </a:ln>
        </p:spPr>
        <p:txBody>
          <a:bodyPr wrap="none">
            <a:spAutoFit/>
          </a:bodyPr>
          <a:lstStyle/>
          <a:p>
            <a:r>
              <a:rPr lang="en-US" sz="2600" i="1">
                <a:solidFill>
                  <a:schemeClr val="tx2"/>
                </a:solidFill>
                <a:latin typeface="Garamond" pitchFamily="18" charset="0"/>
              </a:rPr>
              <a:t>Each soldier receives reports from all branches of tree</a:t>
            </a:r>
          </a:p>
        </p:txBody>
      </p:sp>
      <p:sp>
        <p:nvSpPr>
          <p:cNvPr id="36"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AD801E31-7293-41DF-B9F5-676767BAB80B}" type="slidenum">
              <a:rPr lang="en-US" sz="1200">
                <a:solidFill>
                  <a:schemeClr val="tx1">
                    <a:tint val="75000"/>
                  </a:schemeClr>
                </a:solidFill>
                <a:latin typeface="+mn-lt"/>
                <a:cs typeface="+mn-cs"/>
              </a:rPr>
              <a:pPr algn="r" fontAlgn="auto">
                <a:spcBef>
                  <a:spcPts val="0"/>
                </a:spcBef>
                <a:spcAft>
                  <a:spcPts val="0"/>
                </a:spcAft>
                <a:defRPr/>
              </a:pPr>
              <a:t>59</a:t>
            </a:fld>
            <a:endParaRPr lang="en-US" sz="1200" dirty="0">
              <a:solidFill>
                <a:schemeClr val="tx1">
                  <a:tint val="75000"/>
                </a:schemeClr>
              </a:solidFill>
              <a:latin typeface="+mn-lt"/>
              <a:cs typeface="+mn-cs"/>
            </a:endParaRPr>
          </a:p>
        </p:txBody>
      </p:sp>
      <p:sp>
        <p:nvSpPr>
          <p:cNvPr id="34" name="TextBox 33"/>
          <p:cNvSpPr txBox="1"/>
          <p:nvPr/>
        </p:nvSpPr>
        <p:spPr>
          <a:xfrm>
            <a:off x="0" y="6453188"/>
            <a:ext cx="3990975" cy="415925"/>
          </a:xfrm>
          <a:prstGeom prst="rect">
            <a:avLst/>
          </a:prstGeom>
          <a:solidFill>
            <a:schemeClr val="accent6">
              <a:lumMod val="60000"/>
              <a:lumOff val="40000"/>
            </a:schemeClr>
          </a:solidFill>
        </p:spPr>
        <p:txBody>
          <a:bodyPr anchor="ctr"/>
          <a:lstStyle/>
          <a:p>
            <a:pPr fontAlgn="auto">
              <a:spcBef>
                <a:spcPts val="0"/>
              </a:spcBef>
              <a:spcAft>
                <a:spcPts val="0"/>
              </a:spcAft>
              <a:defRPr/>
            </a:pPr>
            <a:r>
              <a:rPr lang="en-US" sz="1800" dirty="0">
                <a:latin typeface="+mn-lt"/>
                <a:cs typeface="+mn-cs"/>
              </a:rPr>
              <a:t>adapted from MacKay (2003) textbook</a:t>
            </a:r>
          </a:p>
        </p:txBody>
      </p:sp>
    </p:spTree>
    <p:extLst>
      <p:ext uri="{BB962C8B-B14F-4D97-AF65-F5344CB8AC3E}">
        <p14:creationId xmlns:p14="http://schemas.microsoft.com/office/powerpoint/2010/main" val="377082420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stCondLst>
                      <p:childTnLst>
                        <p:par>
                          <p:cTn id="4" fill="hold" nodeType="withGroup">
                            <p:stCondLst>
                              <p:cond delay="0"/>
                            </p:stCondLst>
                            <p:childTnLst>
                              <p:par>
                                <p:cTn id="5" presetID="22" presetClass="entr" presetSubtype="1" fill="hold" grpId="0" nodeType="clickEffect">
                                  <p:stCondLst>
                                    <p:cond delay="0"/>
                                  </p:stCondLst>
                                  <p:childTnLst>
                                    <p:set>
                                      <p:cBhvr>
                                        <p:cTn id="6" dur="1" fill="hold">
                                          <p:stCondLst>
                                            <p:cond delay="0"/>
                                          </p:stCondLst>
                                        </p:cTn>
                                        <p:tgtEl>
                                          <p:spTgt spid="30755"/>
                                        </p:tgtEl>
                                        <p:attrNameLst>
                                          <p:attrName>style.visibility</p:attrName>
                                        </p:attrNameLst>
                                      </p:cBhvr>
                                      <p:to>
                                        <p:strVal val="visible"/>
                                      </p:to>
                                    </p:set>
                                    <p:animEffect transition="in" filter="wipe(up)">
                                      <p:cBhvr>
                                        <p:cTn id="7" dur="500"/>
                                        <p:tgtEl>
                                          <p:spTgt spid="30755"/>
                                        </p:tgtEl>
                                      </p:cBhvr>
                                    </p:animEffect>
                                  </p:childTnLst>
                                </p:cTn>
                              </p:par>
                              <p:par>
                                <p:cTn id="8" presetID="1" presetClass="entr" presetSubtype="0" fill="hold" grpId="0" nodeType="withEffect">
                                  <p:stCondLst>
                                    <p:cond delay="0"/>
                                  </p:stCondLst>
                                  <p:childTnLst>
                                    <p:set>
                                      <p:cBhvr>
                                        <p:cTn id="9" dur="1" fill="hold">
                                          <p:stCondLst>
                                            <p:cond delay="0"/>
                                          </p:stCondLst>
                                        </p:cTn>
                                        <p:tgtEl>
                                          <p:spTgt spid="30757"/>
                                        </p:tgtEl>
                                        <p:attrNameLst>
                                          <p:attrName>style.visibility</p:attrName>
                                        </p:attrNameLst>
                                      </p:cBhvr>
                                      <p:to>
                                        <p:strVal val="visible"/>
                                      </p:to>
                                    </p:set>
                                  </p:childTnLst>
                                </p:cTn>
                              </p:par>
                              <p:par>
                                <p:cTn id="10" presetID="22" presetClass="entr" presetSubtype="1" fill="hold" grpId="0" nodeType="withEffect">
                                  <p:stCondLst>
                                    <p:cond delay="0"/>
                                  </p:stCondLst>
                                  <p:childTnLst>
                                    <p:set>
                                      <p:cBhvr>
                                        <p:cTn id="11" dur="1" fill="hold">
                                          <p:stCondLst>
                                            <p:cond delay="0"/>
                                          </p:stCondLst>
                                        </p:cTn>
                                        <p:tgtEl>
                                          <p:spTgt spid="30756"/>
                                        </p:tgtEl>
                                        <p:attrNameLst>
                                          <p:attrName>style.visibility</p:attrName>
                                        </p:attrNameLst>
                                      </p:cBhvr>
                                      <p:to>
                                        <p:strVal val="visible"/>
                                      </p:to>
                                    </p:set>
                                    <p:animEffect transition="in" filter="wipe(up)">
                                      <p:cBhvr>
                                        <p:cTn id="12" dur="500"/>
                                        <p:tgtEl>
                                          <p:spTgt spid="30756"/>
                                        </p:tgtEl>
                                      </p:cBhvr>
                                    </p:animEffect>
                                  </p:childTnLst>
                                </p:cTn>
                              </p:par>
                              <p:par>
                                <p:cTn id="13" presetID="1" presetClass="entr" presetSubtype="0" fill="hold" grpId="0" nodeType="withEffect">
                                  <p:stCondLst>
                                    <p:cond delay="0"/>
                                  </p:stCondLst>
                                  <p:childTnLst>
                                    <p:set>
                                      <p:cBhvr>
                                        <p:cTn id="14" dur="1" fill="hold">
                                          <p:stCondLst>
                                            <p:cond delay="0"/>
                                          </p:stCondLst>
                                        </p:cTn>
                                        <p:tgtEl>
                                          <p:spTgt spid="3075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17" presetClass="entr" presetSubtype="8" fill="hold" nodeType="clickEffect">
                                  <p:stCondLst>
                                    <p:cond delay="0"/>
                                  </p:stCondLst>
                                  <p:childTnLst>
                                    <p:set>
                                      <p:cBhvr>
                                        <p:cTn id="18" dur="1" fill="hold">
                                          <p:stCondLst>
                                            <p:cond delay="0"/>
                                          </p:stCondLst>
                                        </p:cTn>
                                        <p:tgtEl>
                                          <p:spTgt spid="30763"/>
                                        </p:tgtEl>
                                        <p:attrNameLst>
                                          <p:attrName>style.visibility</p:attrName>
                                        </p:attrNameLst>
                                      </p:cBhvr>
                                      <p:to>
                                        <p:strVal val="visible"/>
                                      </p:to>
                                    </p:set>
                                    <p:anim calcmode="lin" valueType="num">
                                      <p:cBhvr>
                                        <p:cTn id="19" dur="500" fill="hold"/>
                                        <p:tgtEl>
                                          <p:spTgt spid="30763"/>
                                        </p:tgtEl>
                                        <p:attrNameLst>
                                          <p:attrName>ppt_x</p:attrName>
                                        </p:attrNameLst>
                                      </p:cBhvr>
                                      <p:tavLst>
                                        <p:tav tm="0">
                                          <p:val>
                                            <p:strVal val="#ppt_x-#ppt_w/2"/>
                                          </p:val>
                                        </p:tav>
                                        <p:tav tm="100000">
                                          <p:val>
                                            <p:strVal val="#ppt_x"/>
                                          </p:val>
                                        </p:tav>
                                      </p:tavLst>
                                    </p:anim>
                                    <p:anim calcmode="lin" valueType="num">
                                      <p:cBhvr>
                                        <p:cTn id="20" dur="500" fill="hold"/>
                                        <p:tgtEl>
                                          <p:spTgt spid="30763"/>
                                        </p:tgtEl>
                                        <p:attrNameLst>
                                          <p:attrName>ppt_y</p:attrName>
                                        </p:attrNameLst>
                                      </p:cBhvr>
                                      <p:tavLst>
                                        <p:tav tm="0">
                                          <p:val>
                                            <p:strVal val="#ppt_y"/>
                                          </p:val>
                                        </p:tav>
                                        <p:tav tm="100000">
                                          <p:val>
                                            <p:strVal val="#ppt_y"/>
                                          </p:val>
                                        </p:tav>
                                      </p:tavLst>
                                    </p:anim>
                                    <p:anim calcmode="lin" valueType="num">
                                      <p:cBhvr>
                                        <p:cTn id="21" dur="500" fill="hold"/>
                                        <p:tgtEl>
                                          <p:spTgt spid="30763"/>
                                        </p:tgtEl>
                                        <p:attrNameLst>
                                          <p:attrName>ppt_w</p:attrName>
                                        </p:attrNameLst>
                                      </p:cBhvr>
                                      <p:tavLst>
                                        <p:tav tm="0">
                                          <p:val>
                                            <p:fltVal val="0"/>
                                          </p:val>
                                        </p:tav>
                                        <p:tav tm="100000">
                                          <p:val>
                                            <p:strVal val="#ppt_w"/>
                                          </p:val>
                                        </p:tav>
                                      </p:tavLst>
                                    </p:anim>
                                    <p:anim calcmode="lin" valueType="num">
                                      <p:cBhvr>
                                        <p:cTn id="22" dur="500" fill="hold"/>
                                        <p:tgtEl>
                                          <p:spTgt spid="30763"/>
                                        </p:tgtEl>
                                        <p:attrNameLst>
                                          <p:attrName>ppt_h</p:attrName>
                                        </p:attrNameLst>
                                      </p:cBhvr>
                                      <p:tavLst>
                                        <p:tav tm="0">
                                          <p:val>
                                            <p:strVal val="#ppt_h"/>
                                          </p:val>
                                        </p:tav>
                                        <p:tav tm="100000">
                                          <p:val>
                                            <p:strVal val="#ppt_h"/>
                                          </p:val>
                                        </p:tav>
                                      </p:tavLst>
                                    </p:anim>
                                  </p:childTnLst>
                                </p:cTn>
                              </p:par>
                            </p:childTnLst>
                          </p:cTn>
                        </p:par>
                        <p:par>
                          <p:cTn id="23" fill="hold" nodeType="afterGroup">
                            <p:stCondLst>
                              <p:cond delay="500"/>
                            </p:stCondLst>
                            <p:childTnLst>
                              <p:par>
                                <p:cTn id="24" presetID="22" presetClass="entr" presetSubtype="1" fill="hold" grpId="0" nodeType="afterEffect">
                                  <p:stCondLst>
                                    <p:cond delay="0"/>
                                  </p:stCondLst>
                                  <p:childTnLst>
                                    <p:set>
                                      <p:cBhvr>
                                        <p:cTn id="25" dur="1" fill="hold">
                                          <p:stCondLst>
                                            <p:cond delay="0"/>
                                          </p:stCondLst>
                                        </p:cTn>
                                        <p:tgtEl>
                                          <p:spTgt spid="30754"/>
                                        </p:tgtEl>
                                        <p:attrNameLst>
                                          <p:attrName>style.visibility</p:attrName>
                                        </p:attrNameLst>
                                      </p:cBhvr>
                                      <p:to>
                                        <p:strVal val="visible"/>
                                      </p:to>
                                    </p:set>
                                    <p:animEffect transition="in" filter="wipe(up)">
                                      <p:cBhvr>
                                        <p:cTn id="26" dur="500"/>
                                        <p:tgtEl>
                                          <p:spTgt spid="30754"/>
                                        </p:tgtEl>
                                      </p:cBhvr>
                                    </p:animEffect>
                                  </p:childTnLst>
                                </p:cTn>
                              </p:par>
                              <p:par>
                                <p:cTn id="27" presetID="1" presetClass="entr" presetSubtype="0" fill="hold" grpId="0" nodeType="withEffect">
                                  <p:stCondLst>
                                    <p:cond delay="0"/>
                                  </p:stCondLst>
                                  <p:childTnLst>
                                    <p:set>
                                      <p:cBhvr>
                                        <p:cTn id="28" dur="1" fill="hold">
                                          <p:stCondLst>
                                            <p:cond delay="0"/>
                                          </p:stCondLst>
                                        </p:cTn>
                                        <p:tgtEl>
                                          <p:spTgt spid="30759"/>
                                        </p:tgtEl>
                                        <p:attrNameLst>
                                          <p:attrName>style.visibility</p:attrName>
                                        </p:attrNameLst>
                                      </p:cBhvr>
                                      <p:to>
                                        <p:strVal val="visible"/>
                                      </p:to>
                                    </p:set>
                                  </p:childTnLst>
                                </p:cTn>
                              </p:par>
                            </p:childTnLst>
                          </p:cTn>
                        </p:par>
                        <p:par>
                          <p:cTn id="29" fill="hold" nodeType="afterGroup">
                            <p:stCondLst>
                              <p:cond delay="1000"/>
                            </p:stCondLst>
                            <p:childTnLst>
                              <p:par>
                                <p:cTn id="30" presetID="22" presetClass="entr" presetSubtype="1" fill="hold" grpId="1" nodeType="afterEffect">
                                  <p:stCondLst>
                                    <p:cond delay="0"/>
                                  </p:stCondLst>
                                  <p:childTnLst>
                                    <p:set>
                                      <p:cBhvr>
                                        <p:cTn id="31" dur="1" fill="hold">
                                          <p:stCondLst>
                                            <p:cond delay="0"/>
                                          </p:stCondLst>
                                        </p:cTn>
                                        <p:tgtEl>
                                          <p:spTgt spid="30754"/>
                                        </p:tgtEl>
                                        <p:attrNameLst>
                                          <p:attrName>style.visibility</p:attrName>
                                        </p:attrNameLst>
                                      </p:cBhvr>
                                      <p:to>
                                        <p:strVal val="visible"/>
                                      </p:to>
                                    </p:set>
                                    <p:animEffect transition="in" filter="wipe(up)">
                                      <p:cBhvr>
                                        <p:cTn id="32" dur="500"/>
                                        <p:tgtEl>
                                          <p:spTgt spid="30754"/>
                                        </p:tgtEl>
                                      </p:cBhvr>
                                    </p:animEffect>
                                  </p:childTnLst>
                                </p:cTn>
                              </p:par>
                            </p:childTnLst>
                          </p:cTn>
                        </p:par>
                        <p:par>
                          <p:cTn id="33" fill="hold" nodeType="afterGroup">
                            <p:stCondLst>
                              <p:cond delay="1500"/>
                            </p:stCondLst>
                            <p:childTnLst>
                              <p:par>
                                <p:cTn id="34" presetID="22" presetClass="entr" presetSubtype="1" fill="hold" grpId="2" nodeType="afterEffect">
                                  <p:stCondLst>
                                    <p:cond delay="0"/>
                                  </p:stCondLst>
                                  <p:childTnLst>
                                    <p:set>
                                      <p:cBhvr>
                                        <p:cTn id="35" dur="1" fill="hold">
                                          <p:stCondLst>
                                            <p:cond delay="0"/>
                                          </p:stCondLst>
                                        </p:cTn>
                                        <p:tgtEl>
                                          <p:spTgt spid="30754"/>
                                        </p:tgtEl>
                                        <p:attrNameLst>
                                          <p:attrName>style.visibility</p:attrName>
                                        </p:attrNameLst>
                                      </p:cBhvr>
                                      <p:to>
                                        <p:strVal val="visible"/>
                                      </p:to>
                                    </p:set>
                                    <p:animEffect transition="in" filter="wipe(up)">
                                      <p:cBhvr>
                                        <p:cTn id="36" dur="500"/>
                                        <p:tgtEl>
                                          <p:spTgt spid="307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754" grpId="0" animBg="1"/>
      <p:bldP spid="30754" grpId="1" animBg="1"/>
      <p:bldP spid="30754" grpId="2" animBg="1"/>
      <p:bldP spid="30755" grpId="0" animBg="1"/>
      <p:bldP spid="30756" grpId="0" animBg="1"/>
      <p:bldP spid="30757" grpId="0" animBg="1"/>
      <p:bldP spid="30758" grpId="0" animBg="1"/>
      <p:bldP spid="30759" grpId="0" animBg="1"/>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defRPr/>
            </a:pPr>
            <a:r>
              <a:rPr lang="en-US" dirty="0" smtClean="0"/>
              <a:t>Outline</a:t>
            </a:r>
            <a:endParaRPr lang="en-US" dirty="0"/>
          </a:p>
        </p:txBody>
      </p:sp>
      <p:sp>
        <p:nvSpPr>
          <p:cNvPr id="3" name="Content Placeholder 2"/>
          <p:cNvSpPr>
            <a:spLocks noGrp="1"/>
          </p:cNvSpPr>
          <p:nvPr>
            <p:ph idx="1"/>
          </p:nvPr>
        </p:nvSpPr>
        <p:spPr/>
        <p:txBody>
          <a:bodyPr>
            <a:normAutofit fontScale="70000" lnSpcReduction="20000"/>
          </a:bodyPr>
          <a:lstStyle/>
          <a:p>
            <a:pPr>
              <a:defRPr/>
            </a:pPr>
            <a:r>
              <a:rPr lang="en-US" dirty="0">
                <a:solidFill>
                  <a:srgbClr val="BFBFBF"/>
                </a:solidFill>
              </a:rPr>
              <a:t>Do you want to push past the simple NLP models (logistic regression, PCFG, etc.) that we've all been using for 20 years?</a:t>
            </a:r>
          </a:p>
          <a:p>
            <a:pPr>
              <a:defRPr/>
            </a:pPr>
            <a:r>
              <a:rPr lang="en-US" dirty="0">
                <a:solidFill>
                  <a:srgbClr val="BFBFBF"/>
                </a:solidFill>
              </a:rPr>
              <a:t>Then this tutorial is extremely practical for you!</a:t>
            </a:r>
          </a:p>
          <a:p>
            <a:pPr marL="971550" lvl="1" indent="-514350">
              <a:buFont typeface="+mj-lt"/>
              <a:buAutoNum type="arabicPeriod"/>
              <a:defRPr/>
            </a:pPr>
            <a:r>
              <a:rPr lang="en-US" b="1" dirty="0">
                <a:solidFill>
                  <a:srgbClr val="BFBFBF"/>
                </a:solidFill>
              </a:rPr>
              <a:t>Models:</a:t>
            </a:r>
            <a:r>
              <a:rPr lang="en-US" dirty="0">
                <a:solidFill>
                  <a:srgbClr val="BFBFBF"/>
                </a:solidFill>
              </a:rPr>
              <a:t> Factor graphs can express interactions among linguistic structures.</a:t>
            </a:r>
          </a:p>
          <a:p>
            <a:pPr marL="971550" lvl="1" indent="-514350">
              <a:buFont typeface="+mj-lt"/>
              <a:buAutoNum type="arabicPeriod"/>
              <a:defRPr/>
            </a:pPr>
            <a:r>
              <a:rPr lang="en-US" b="1" dirty="0">
                <a:solidFill>
                  <a:srgbClr val="BFBFBF"/>
                </a:solidFill>
              </a:rPr>
              <a:t>Algorithm: </a:t>
            </a:r>
            <a:r>
              <a:rPr lang="en-US" dirty="0">
                <a:solidFill>
                  <a:srgbClr val="BFBFBF"/>
                </a:solidFill>
              </a:rPr>
              <a:t>BP estimates the global effect of these interactions on each variable, using local computations.</a:t>
            </a:r>
          </a:p>
          <a:p>
            <a:pPr marL="971550" lvl="1" indent="-514350">
              <a:buFont typeface="+mj-lt"/>
              <a:buAutoNum type="arabicPeriod"/>
              <a:defRPr/>
            </a:pPr>
            <a:r>
              <a:rPr lang="en-US" b="1" dirty="0"/>
              <a:t>Intuitions: </a:t>
            </a:r>
            <a:r>
              <a:rPr lang="en-US" dirty="0"/>
              <a:t>What’s going on here?  Can we trust BP’s estimates?</a:t>
            </a:r>
          </a:p>
          <a:p>
            <a:pPr marL="971550" lvl="1" indent="-514350">
              <a:buFont typeface="+mj-lt"/>
              <a:buAutoNum type="arabicPeriod"/>
              <a:defRPr/>
            </a:pPr>
            <a:r>
              <a:rPr lang="en-US" b="1" dirty="0">
                <a:solidFill>
                  <a:srgbClr val="BFBFBF"/>
                </a:solidFill>
              </a:rPr>
              <a:t>Fancier Models: </a:t>
            </a:r>
            <a:r>
              <a:rPr lang="en-US" dirty="0">
                <a:solidFill>
                  <a:srgbClr val="BFBFBF"/>
                </a:solidFill>
              </a:rPr>
              <a:t>Hide a whole grammar and dynamic programming algorithm within a single factor.  BP coordinates multiple factors. </a:t>
            </a:r>
          </a:p>
          <a:p>
            <a:pPr marL="971550" lvl="1" indent="-514350">
              <a:buFont typeface="+mj-lt"/>
              <a:buAutoNum type="arabicPeriod"/>
              <a:defRPr/>
            </a:pPr>
            <a:r>
              <a:rPr lang="en-US" b="1" dirty="0">
                <a:solidFill>
                  <a:srgbClr val="BFBFBF"/>
                </a:solidFill>
              </a:rPr>
              <a:t>Tweaked Algorithm: </a:t>
            </a:r>
            <a:r>
              <a:rPr lang="en-US" dirty="0">
                <a:solidFill>
                  <a:srgbClr val="BFBFBF"/>
                </a:solidFill>
              </a:rPr>
              <a:t>Finish in fewer steps and make the steps faster.</a:t>
            </a:r>
          </a:p>
          <a:p>
            <a:pPr marL="971550" lvl="1" indent="-514350">
              <a:buFont typeface="+mj-lt"/>
              <a:buAutoNum type="arabicPeriod"/>
              <a:defRPr/>
            </a:pPr>
            <a:r>
              <a:rPr lang="en-US" b="1" dirty="0">
                <a:solidFill>
                  <a:srgbClr val="BFBFBF"/>
                </a:solidFill>
              </a:rPr>
              <a:t>Learning: </a:t>
            </a:r>
            <a:r>
              <a:rPr lang="en-US" dirty="0">
                <a:solidFill>
                  <a:srgbClr val="BFBFBF"/>
                </a:solidFill>
              </a:rPr>
              <a:t>Tune the parameters.  Approximately improve the true predictions -- or truly improve the approximate predictions</a:t>
            </a:r>
            <a:r>
              <a:rPr lang="en-US" dirty="0" smtClean="0">
                <a:solidFill>
                  <a:srgbClr val="BFBFBF"/>
                </a:solidFill>
              </a:rPr>
              <a:t>.</a:t>
            </a:r>
          </a:p>
          <a:p>
            <a:pPr marL="971550" lvl="1" indent="-514350">
              <a:buFont typeface="+mj-lt"/>
              <a:buAutoNum type="arabicPeriod"/>
              <a:defRPr/>
            </a:pPr>
            <a:r>
              <a:rPr lang="en-US" b="1" dirty="0" smtClean="0">
                <a:solidFill>
                  <a:srgbClr val="BFBFBF"/>
                </a:solidFill>
              </a:rPr>
              <a:t>Software: </a:t>
            </a:r>
            <a:r>
              <a:rPr lang="en-US" dirty="0" smtClean="0">
                <a:solidFill>
                  <a:srgbClr val="BFBFBF"/>
                </a:solidFill>
              </a:rPr>
              <a:t>Build the model you want!</a:t>
            </a:r>
            <a:endParaRPr lang="en-US" b="1" dirty="0">
              <a:solidFill>
                <a:srgbClr val="BFBFBF"/>
              </a:solidFill>
            </a:endParaRPr>
          </a:p>
        </p:txBody>
      </p:sp>
      <p:sp>
        <p:nvSpPr>
          <p:cNvPr id="4" name="Slide Number Placeholder 3"/>
          <p:cNvSpPr>
            <a:spLocks noGrp="1"/>
          </p:cNvSpPr>
          <p:nvPr>
            <p:ph type="sldNum" sz="quarter" idx="12"/>
          </p:nvPr>
        </p:nvSpPr>
        <p:spPr/>
        <p:txBody>
          <a:bodyPr/>
          <a:lstStyle/>
          <a:p>
            <a:pPr>
              <a:defRPr/>
            </a:pPr>
            <a:fld id="{C9630188-BDB5-4060-9984-0832630DD833}" type="slidenum">
              <a:rPr lang="en-US" smtClean="0"/>
              <a:pPr>
                <a:defRPr/>
              </a:pPr>
              <a:t>6</a:t>
            </a:fld>
            <a:endParaRPr lang="en-US"/>
          </a:p>
        </p:txBody>
      </p:sp>
    </p:spTree>
    <p:extLst>
      <p:ext uri="{BB962C8B-B14F-4D97-AF65-F5344CB8AC3E}">
        <p14:creationId xmlns:p14="http://schemas.microsoft.com/office/powerpoint/2010/main" val="1870888345"/>
      </p:ext>
    </p:extLst>
  </p:cSld>
  <p:clrMapOvr>
    <a:masterClrMapping/>
  </p:clrMapOvr>
  <p:timing>
    <p:tnLst>
      <p:par>
        <p:cTn xmlns:p14="http://schemas.microsoft.com/office/powerpoint/2010/main" id="1" dur="indefinite" restart="never" nodeType="tmRoot"/>
      </p:par>
    </p:tn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0177" name="Group 2"/>
          <p:cNvGrpSpPr>
            <a:grpSpLocks/>
          </p:cNvGrpSpPr>
          <p:nvPr/>
        </p:nvGrpSpPr>
        <p:grpSpPr bwMode="auto">
          <a:xfrm>
            <a:off x="990600" y="1190625"/>
            <a:ext cx="7142163" cy="4829175"/>
            <a:chOff x="624" y="750"/>
            <a:chExt cx="4499" cy="3042"/>
          </a:xfrm>
        </p:grpSpPr>
        <p:sp>
          <p:nvSpPr>
            <p:cNvPr id="50188" name="Oval 5"/>
            <p:cNvSpPr>
              <a:spLocks noChangeArrowheads="1"/>
            </p:cNvSpPr>
            <p:nvPr/>
          </p:nvSpPr>
          <p:spPr bwMode="auto">
            <a:xfrm>
              <a:off x="868" y="1350"/>
              <a:ext cx="284" cy="282"/>
            </a:xfrm>
            <a:prstGeom prst="ellipse">
              <a:avLst/>
            </a:prstGeom>
            <a:noFill/>
            <a:ln w="38100">
              <a:solidFill>
                <a:schemeClr val="accent2"/>
              </a:solidFill>
              <a:round/>
              <a:headEnd/>
              <a:tailEnd/>
            </a:ln>
          </p:spPr>
          <p:txBody>
            <a:bodyPr wrap="none" anchor="ctr"/>
            <a:lstStyle/>
            <a:p>
              <a:endParaRPr lang="en-US" sz="1800"/>
            </a:p>
          </p:txBody>
        </p:sp>
        <p:sp>
          <p:nvSpPr>
            <p:cNvPr id="50189" name="Oval 5"/>
            <p:cNvSpPr>
              <a:spLocks noChangeArrowheads="1"/>
            </p:cNvSpPr>
            <p:nvPr/>
          </p:nvSpPr>
          <p:spPr bwMode="auto">
            <a:xfrm>
              <a:off x="1396" y="1656"/>
              <a:ext cx="284" cy="282"/>
            </a:xfrm>
            <a:prstGeom prst="ellipse">
              <a:avLst/>
            </a:prstGeom>
            <a:noFill/>
            <a:ln w="38100">
              <a:solidFill>
                <a:schemeClr val="accent2"/>
              </a:solidFill>
              <a:round/>
              <a:headEnd/>
              <a:tailEnd/>
            </a:ln>
          </p:spPr>
          <p:txBody>
            <a:bodyPr wrap="none" anchor="ctr"/>
            <a:lstStyle/>
            <a:p>
              <a:endParaRPr lang="en-US" sz="1800"/>
            </a:p>
          </p:txBody>
        </p:sp>
        <p:sp>
          <p:nvSpPr>
            <p:cNvPr id="50190" name="Oval 5"/>
            <p:cNvSpPr>
              <a:spLocks noChangeArrowheads="1"/>
            </p:cNvSpPr>
            <p:nvPr/>
          </p:nvSpPr>
          <p:spPr bwMode="auto">
            <a:xfrm>
              <a:off x="1766" y="821"/>
              <a:ext cx="284" cy="282"/>
            </a:xfrm>
            <a:prstGeom prst="ellipse">
              <a:avLst/>
            </a:prstGeom>
            <a:noFill/>
            <a:ln w="38100">
              <a:solidFill>
                <a:schemeClr val="accent2"/>
              </a:solidFill>
              <a:round/>
              <a:headEnd/>
              <a:tailEnd/>
            </a:ln>
          </p:spPr>
          <p:txBody>
            <a:bodyPr wrap="none" anchor="ctr"/>
            <a:lstStyle/>
            <a:p>
              <a:endParaRPr lang="en-US" sz="1800"/>
            </a:p>
          </p:txBody>
        </p:sp>
        <p:sp>
          <p:nvSpPr>
            <p:cNvPr id="50191" name="Oval 5"/>
            <p:cNvSpPr>
              <a:spLocks noChangeArrowheads="1"/>
            </p:cNvSpPr>
            <p:nvPr/>
          </p:nvSpPr>
          <p:spPr bwMode="auto">
            <a:xfrm>
              <a:off x="2718" y="1174"/>
              <a:ext cx="284" cy="282"/>
            </a:xfrm>
            <a:prstGeom prst="ellipse">
              <a:avLst/>
            </a:prstGeom>
            <a:noFill/>
            <a:ln w="38100">
              <a:solidFill>
                <a:schemeClr val="accent2"/>
              </a:solidFill>
              <a:round/>
              <a:headEnd/>
              <a:tailEnd/>
            </a:ln>
          </p:spPr>
          <p:txBody>
            <a:bodyPr wrap="none" anchor="ctr"/>
            <a:lstStyle/>
            <a:p>
              <a:endParaRPr lang="en-US" sz="1800"/>
            </a:p>
          </p:txBody>
        </p:sp>
        <p:sp>
          <p:nvSpPr>
            <p:cNvPr id="50192" name="Oval 5"/>
            <p:cNvSpPr>
              <a:spLocks noChangeArrowheads="1"/>
            </p:cNvSpPr>
            <p:nvPr/>
          </p:nvSpPr>
          <p:spPr bwMode="auto">
            <a:xfrm>
              <a:off x="3282" y="1832"/>
              <a:ext cx="284" cy="282"/>
            </a:xfrm>
            <a:prstGeom prst="ellipse">
              <a:avLst/>
            </a:prstGeom>
            <a:noFill/>
            <a:ln w="38100">
              <a:solidFill>
                <a:schemeClr val="accent2"/>
              </a:solidFill>
              <a:round/>
              <a:headEnd/>
              <a:tailEnd/>
            </a:ln>
          </p:spPr>
          <p:txBody>
            <a:bodyPr wrap="none" anchor="ctr"/>
            <a:lstStyle/>
            <a:p>
              <a:endParaRPr lang="en-US" sz="1800"/>
            </a:p>
          </p:txBody>
        </p:sp>
        <p:sp>
          <p:nvSpPr>
            <p:cNvPr id="50193" name="Oval 5"/>
            <p:cNvSpPr>
              <a:spLocks noChangeArrowheads="1"/>
            </p:cNvSpPr>
            <p:nvPr/>
          </p:nvSpPr>
          <p:spPr bwMode="auto">
            <a:xfrm>
              <a:off x="3864" y="1344"/>
              <a:ext cx="284" cy="282"/>
            </a:xfrm>
            <a:prstGeom prst="ellipse">
              <a:avLst/>
            </a:prstGeom>
            <a:noFill/>
            <a:ln w="38100">
              <a:solidFill>
                <a:schemeClr val="accent2"/>
              </a:solidFill>
              <a:round/>
              <a:headEnd/>
              <a:tailEnd/>
            </a:ln>
          </p:spPr>
          <p:txBody>
            <a:bodyPr wrap="none" anchor="ctr"/>
            <a:lstStyle/>
            <a:p>
              <a:endParaRPr lang="en-US" sz="1800"/>
            </a:p>
          </p:txBody>
        </p:sp>
        <p:sp>
          <p:nvSpPr>
            <p:cNvPr id="50194" name="Oval 5"/>
            <p:cNvSpPr>
              <a:spLocks noChangeArrowheads="1"/>
            </p:cNvSpPr>
            <p:nvPr/>
          </p:nvSpPr>
          <p:spPr bwMode="auto">
            <a:xfrm>
              <a:off x="4246" y="891"/>
              <a:ext cx="284" cy="282"/>
            </a:xfrm>
            <a:prstGeom prst="ellipse">
              <a:avLst/>
            </a:prstGeom>
            <a:noFill/>
            <a:ln w="38100">
              <a:solidFill>
                <a:schemeClr val="accent2"/>
              </a:solidFill>
              <a:round/>
              <a:headEnd/>
              <a:tailEnd/>
            </a:ln>
          </p:spPr>
          <p:txBody>
            <a:bodyPr wrap="none" anchor="ctr"/>
            <a:lstStyle/>
            <a:p>
              <a:endParaRPr lang="en-US" sz="1800"/>
            </a:p>
          </p:txBody>
        </p:sp>
        <p:sp>
          <p:nvSpPr>
            <p:cNvPr id="50195" name="Oval 5"/>
            <p:cNvSpPr>
              <a:spLocks noChangeArrowheads="1"/>
            </p:cNvSpPr>
            <p:nvPr/>
          </p:nvSpPr>
          <p:spPr bwMode="auto">
            <a:xfrm>
              <a:off x="4757" y="1485"/>
              <a:ext cx="284" cy="282"/>
            </a:xfrm>
            <a:prstGeom prst="ellipse">
              <a:avLst/>
            </a:prstGeom>
            <a:noFill/>
            <a:ln w="38100">
              <a:solidFill>
                <a:schemeClr val="accent2"/>
              </a:solidFill>
              <a:round/>
              <a:headEnd/>
              <a:tailEnd/>
            </a:ln>
          </p:spPr>
          <p:txBody>
            <a:bodyPr wrap="none" anchor="ctr"/>
            <a:lstStyle/>
            <a:p>
              <a:endParaRPr lang="en-US" sz="1800"/>
            </a:p>
          </p:txBody>
        </p:sp>
        <p:sp>
          <p:nvSpPr>
            <p:cNvPr id="50196" name="Oval 5"/>
            <p:cNvSpPr>
              <a:spLocks noChangeArrowheads="1"/>
            </p:cNvSpPr>
            <p:nvPr/>
          </p:nvSpPr>
          <p:spPr bwMode="auto">
            <a:xfrm>
              <a:off x="3511" y="2496"/>
              <a:ext cx="284" cy="282"/>
            </a:xfrm>
            <a:prstGeom prst="ellipse">
              <a:avLst/>
            </a:prstGeom>
            <a:noFill/>
            <a:ln w="38100">
              <a:solidFill>
                <a:schemeClr val="accent2"/>
              </a:solidFill>
              <a:round/>
              <a:headEnd/>
              <a:tailEnd/>
            </a:ln>
          </p:spPr>
          <p:txBody>
            <a:bodyPr wrap="none" anchor="ctr"/>
            <a:lstStyle/>
            <a:p>
              <a:endParaRPr lang="en-US" sz="1800"/>
            </a:p>
          </p:txBody>
        </p:sp>
        <p:sp>
          <p:nvSpPr>
            <p:cNvPr id="50197" name="Oval 5"/>
            <p:cNvSpPr>
              <a:spLocks noChangeArrowheads="1"/>
            </p:cNvSpPr>
            <p:nvPr/>
          </p:nvSpPr>
          <p:spPr bwMode="auto">
            <a:xfrm>
              <a:off x="3870" y="3089"/>
              <a:ext cx="284" cy="282"/>
            </a:xfrm>
            <a:prstGeom prst="ellipse">
              <a:avLst/>
            </a:prstGeom>
            <a:noFill/>
            <a:ln w="38100">
              <a:solidFill>
                <a:schemeClr val="accent2"/>
              </a:solidFill>
              <a:round/>
              <a:headEnd/>
              <a:tailEnd/>
            </a:ln>
          </p:spPr>
          <p:txBody>
            <a:bodyPr wrap="none" anchor="ctr"/>
            <a:lstStyle/>
            <a:p>
              <a:endParaRPr lang="en-US" sz="1800"/>
            </a:p>
          </p:txBody>
        </p:sp>
        <p:sp>
          <p:nvSpPr>
            <p:cNvPr id="50198" name="Oval 5"/>
            <p:cNvSpPr>
              <a:spLocks noChangeArrowheads="1"/>
            </p:cNvSpPr>
            <p:nvPr/>
          </p:nvSpPr>
          <p:spPr bwMode="auto">
            <a:xfrm>
              <a:off x="2682" y="2778"/>
              <a:ext cx="284" cy="282"/>
            </a:xfrm>
            <a:prstGeom prst="ellipse">
              <a:avLst/>
            </a:prstGeom>
            <a:noFill/>
            <a:ln w="38100">
              <a:solidFill>
                <a:schemeClr val="accent2"/>
              </a:solidFill>
              <a:round/>
              <a:headEnd/>
              <a:tailEnd/>
            </a:ln>
          </p:spPr>
          <p:txBody>
            <a:bodyPr wrap="none" anchor="ctr"/>
            <a:lstStyle/>
            <a:p>
              <a:endParaRPr lang="en-US" sz="1800"/>
            </a:p>
          </p:txBody>
        </p:sp>
        <p:sp>
          <p:nvSpPr>
            <p:cNvPr id="50199" name="Oval 5"/>
            <p:cNvSpPr>
              <a:spLocks noChangeArrowheads="1"/>
            </p:cNvSpPr>
            <p:nvPr/>
          </p:nvSpPr>
          <p:spPr bwMode="auto">
            <a:xfrm>
              <a:off x="1301" y="2460"/>
              <a:ext cx="284" cy="282"/>
            </a:xfrm>
            <a:prstGeom prst="ellipse">
              <a:avLst/>
            </a:prstGeom>
            <a:noFill/>
            <a:ln w="38100">
              <a:solidFill>
                <a:schemeClr val="accent2"/>
              </a:solidFill>
              <a:round/>
              <a:headEnd/>
              <a:tailEnd/>
            </a:ln>
          </p:spPr>
          <p:txBody>
            <a:bodyPr wrap="none" anchor="ctr"/>
            <a:lstStyle/>
            <a:p>
              <a:endParaRPr lang="en-US" sz="1800"/>
            </a:p>
          </p:txBody>
        </p:sp>
        <p:sp>
          <p:nvSpPr>
            <p:cNvPr id="50200" name="Oval 5"/>
            <p:cNvSpPr>
              <a:spLocks noChangeArrowheads="1"/>
            </p:cNvSpPr>
            <p:nvPr/>
          </p:nvSpPr>
          <p:spPr bwMode="auto">
            <a:xfrm>
              <a:off x="931" y="2842"/>
              <a:ext cx="284" cy="282"/>
            </a:xfrm>
            <a:prstGeom prst="ellipse">
              <a:avLst/>
            </a:prstGeom>
            <a:noFill/>
            <a:ln w="38100">
              <a:solidFill>
                <a:schemeClr val="accent2"/>
              </a:solidFill>
              <a:round/>
              <a:headEnd/>
              <a:tailEnd/>
            </a:ln>
          </p:spPr>
          <p:txBody>
            <a:bodyPr wrap="none" anchor="ctr"/>
            <a:lstStyle/>
            <a:p>
              <a:endParaRPr lang="en-US" sz="1800"/>
            </a:p>
          </p:txBody>
        </p:sp>
        <p:sp>
          <p:nvSpPr>
            <p:cNvPr id="50201" name="Oval 5"/>
            <p:cNvSpPr>
              <a:spLocks noChangeArrowheads="1"/>
            </p:cNvSpPr>
            <p:nvPr/>
          </p:nvSpPr>
          <p:spPr bwMode="auto">
            <a:xfrm>
              <a:off x="1507" y="3195"/>
              <a:ext cx="284" cy="282"/>
            </a:xfrm>
            <a:prstGeom prst="ellipse">
              <a:avLst/>
            </a:prstGeom>
            <a:noFill/>
            <a:ln w="38100">
              <a:solidFill>
                <a:schemeClr val="accent2"/>
              </a:solidFill>
              <a:round/>
              <a:headEnd/>
              <a:tailEnd/>
            </a:ln>
          </p:spPr>
          <p:txBody>
            <a:bodyPr wrap="none" anchor="ctr"/>
            <a:lstStyle/>
            <a:p>
              <a:endParaRPr lang="en-US" sz="1800"/>
            </a:p>
          </p:txBody>
        </p:sp>
        <p:pic>
          <p:nvPicPr>
            <p:cNvPr id="50202" name="Picture 3" descr="soldiers-tree"/>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624" y="750"/>
              <a:ext cx="4499" cy="3042"/>
            </a:xfrm>
            <a:prstGeom prst="rect">
              <a:avLst/>
            </a:prstGeom>
            <a:noFill/>
            <a:ln w="9525">
              <a:noFill/>
              <a:miter lim="800000"/>
              <a:headEnd/>
              <a:tailEnd/>
            </a:ln>
          </p:spPr>
        </p:pic>
        <p:sp>
          <p:nvSpPr>
            <p:cNvPr id="50203" name="Rectangle 18"/>
            <p:cNvSpPr>
              <a:spLocks noChangeArrowheads="1"/>
            </p:cNvSpPr>
            <p:nvPr/>
          </p:nvSpPr>
          <p:spPr bwMode="auto">
            <a:xfrm>
              <a:off x="2640" y="3312"/>
              <a:ext cx="432" cy="288"/>
            </a:xfrm>
            <a:prstGeom prst="rect">
              <a:avLst/>
            </a:prstGeom>
            <a:solidFill>
              <a:schemeClr val="bg1"/>
            </a:solidFill>
            <a:ln w="9525">
              <a:noFill/>
              <a:miter lim="800000"/>
              <a:headEnd/>
              <a:tailEnd/>
            </a:ln>
          </p:spPr>
          <p:txBody>
            <a:bodyPr wrap="none" anchor="ctr"/>
            <a:lstStyle/>
            <a:p>
              <a:endParaRPr lang="en-US" sz="1800"/>
            </a:p>
          </p:txBody>
        </p:sp>
        <p:sp>
          <p:nvSpPr>
            <p:cNvPr id="50204" name="Rectangle 19"/>
            <p:cNvSpPr>
              <a:spLocks noChangeArrowheads="1"/>
            </p:cNvSpPr>
            <p:nvPr/>
          </p:nvSpPr>
          <p:spPr bwMode="auto">
            <a:xfrm>
              <a:off x="3648" y="1920"/>
              <a:ext cx="768" cy="288"/>
            </a:xfrm>
            <a:prstGeom prst="rect">
              <a:avLst/>
            </a:prstGeom>
            <a:solidFill>
              <a:schemeClr val="bg1"/>
            </a:solidFill>
            <a:ln w="9525">
              <a:noFill/>
              <a:miter lim="800000"/>
              <a:headEnd/>
              <a:tailEnd/>
            </a:ln>
          </p:spPr>
          <p:txBody>
            <a:bodyPr wrap="none" anchor="ctr"/>
            <a:lstStyle/>
            <a:p>
              <a:endParaRPr lang="en-US" sz="1800"/>
            </a:p>
          </p:txBody>
        </p:sp>
        <p:sp>
          <p:nvSpPr>
            <p:cNvPr id="50205" name="Freeform 85"/>
            <p:cNvSpPr>
              <a:spLocks noChangeArrowheads="1"/>
            </p:cNvSpPr>
            <p:nvPr/>
          </p:nvSpPr>
          <p:spPr bwMode="auto">
            <a:xfrm rot="3451082" flipV="1">
              <a:off x="3018" y="1632"/>
              <a:ext cx="672" cy="768"/>
            </a:xfrm>
            <a:custGeom>
              <a:avLst/>
              <a:gdLst>
                <a:gd name="T0" fmla="*/ 0 w 1298089"/>
                <a:gd name="T1" fmla="*/ 0 h 1253266"/>
                <a:gd name="T2" fmla="*/ 0 w 1298089"/>
                <a:gd name="T3" fmla="*/ 0 h 1253266"/>
                <a:gd name="T4" fmla="*/ 0 w 1298089"/>
                <a:gd name="T5" fmla="*/ 0 h 1253266"/>
                <a:gd name="T6" fmla="*/ 0 w 1298089"/>
                <a:gd name="T7" fmla="*/ 0 h 1253266"/>
                <a:gd name="T8" fmla="*/ 0 60000 65536"/>
                <a:gd name="T9" fmla="*/ 0 60000 65536"/>
                <a:gd name="T10" fmla="*/ 0 60000 65536"/>
                <a:gd name="T11" fmla="*/ 0 60000 65536"/>
                <a:gd name="T12" fmla="*/ 0 w 1298089"/>
                <a:gd name="T13" fmla="*/ 0 h 1253266"/>
                <a:gd name="T14" fmla="*/ 1298089 w 1298089"/>
                <a:gd name="T15" fmla="*/ 1253266 h 1253266"/>
              </a:gdLst>
              <a:ahLst/>
              <a:cxnLst>
                <a:cxn ang="T8">
                  <a:pos x="T0" y="T1"/>
                </a:cxn>
                <a:cxn ang="T9">
                  <a:pos x="T2" y="T3"/>
                </a:cxn>
                <a:cxn ang="T10">
                  <a:pos x="T4" y="T5"/>
                </a:cxn>
                <a:cxn ang="T11">
                  <a:pos x="T6" y="T7"/>
                </a:cxn>
              </a:cxnLst>
              <a:rect l="T12" t="T13" r="T14" b="T15"/>
              <a:pathLst>
                <a:path w="1298089" h="1253266">
                  <a:moveTo>
                    <a:pt x="98611" y="53788"/>
                  </a:moveTo>
                  <a:cubicBezTo>
                    <a:pt x="49305" y="474233"/>
                    <a:pt x="0" y="894678"/>
                    <a:pt x="173915" y="1065007"/>
                  </a:cubicBezTo>
                  <a:cubicBezTo>
                    <a:pt x="347830" y="1235336"/>
                    <a:pt x="986117" y="1253266"/>
                    <a:pt x="1142103" y="1075765"/>
                  </a:cubicBezTo>
                  <a:cubicBezTo>
                    <a:pt x="1298089" y="898264"/>
                    <a:pt x="1203959" y="449132"/>
                    <a:pt x="1109830" y="0"/>
                  </a:cubicBezTo>
                </a:path>
              </a:pathLst>
            </a:custGeom>
            <a:noFill/>
            <a:ln w="22225">
              <a:solidFill>
                <a:srgbClr val="FF0000"/>
              </a:solidFill>
              <a:prstDash val="dash"/>
              <a:round/>
              <a:headEnd/>
              <a:tailEnd/>
            </a:ln>
          </p:spPr>
          <p:txBody>
            <a:bodyPr vert="eaVert" wrap="none"/>
            <a:lstStyle/>
            <a:p>
              <a:endParaRPr lang="en-US"/>
            </a:p>
          </p:txBody>
        </p:sp>
      </p:grpSp>
      <p:sp>
        <p:nvSpPr>
          <p:cNvPr id="50178" name="Title 1"/>
          <p:cNvSpPr>
            <a:spLocks noGrp="1"/>
          </p:cNvSpPr>
          <p:nvPr>
            <p:ph type="title" idx="4294967295"/>
          </p:nvPr>
        </p:nvSpPr>
        <p:spPr/>
        <p:txBody>
          <a:bodyPr/>
          <a:lstStyle/>
          <a:p>
            <a:pPr eaLnBrk="1" hangingPunct="1"/>
            <a:r>
              <a:rPr lang="en-US" sz="4000" smtClean="0">
                <a:cs typeface="Arial" charset="0"/>
              </a:rPr>
              <a:t>Great Ideas in ML: Message Passing</a:t>
            </a:r>
          </a:p>
        </p:txBody>
      </p:sp>
      <p:sp>
        <p:nvSpPr>
          <p:cNvPr id="176152" name="Line 24"/>
          <p:cNvSpPr>
            <a:spLocks noChangeShapeType="1"/>
          </p:cNvSpPr>
          <p:nvPr/>
        </p:nvSpPr>
        <p:spPr bwMode="auto">
          <a:xfrm>
            <a:off x="4692650" y="2613025"/>
            <a:ext cx="393700" cy="454025"/>
          </a:xfrm>
          <a:prstGeom prst="line">
            <a:avLst/>
          </a:prstGeom>
          <a:noFill/>
          <a:ln w="76200">
            <a:solidFill>
              <a:schemeClr val="hlink"/>
            </a:solidFill>
            <a:round/>
            <a:headEnd type="arrow" w="med" len="med"/>
            <a:tailEnd/>
          </a:ln>
        </p:spPr>
        <p:txBody>
          <a:bodyPr wrap="none" anchor="ctr"/>
          <a:lstStyle/>
          <a:p>
            <a:endParaRPr lang="en-US"/>
          </a:p>
        </p:txBody>
      </p:sp>
      <p:sp>
        <p:nvSpPr>
          <p:cNvPr id="176153" name="Line 25"/>
          <p:cNvSpPr>
            <a:spLocks noChangeShapeType="1"/>
          </p:cNvSpPr>
          <p:nvPr/>
        </p:nvSpPr>
        <p:spPr bwMode="auto">
          <a:xfrm flipH="1" flipV="1">
            <a:off x="5410200" y="3500438"/>
            <a:ext cx="198438" cy="404812"/>
          </a:xfrm>
          <a:prstGeom prst="line">
            <a:avLst/>
          </a:prstGeom>
          <a:noFill/>
          <a:ln w="38100">
            <a:solidFill>
              <a:schemeClr val="hlink"/>
            </a:solidFill>
            <a:round/>
            <a:headEnd/>
            <a:tailEnd type="arrow" w="med" len="med"/>
          </a:ln>
        </p:spPr>
        <p:txBody>
          <a:bodyPr wrap="none" anchor="ctr"/>
          <a:lstStyle/>
          <a:p>
            <a:endParaRPr lang="en-US"/>
          </a:p>
        </p:txBody>
      </p:sp>
      <p:sp>
        <p:nvSpPr>
          <p:cNvPr id="176154" name="Line 26"/>
          <p:cNvSpPr>
            <a:spLocks noChangeShapeType="1"/>
          </p:cNvSpPr>
          <p:nvPr/>
        </p:nvSpPr>
        <p:spPr bwMode="auto">
          <a:xfrm flipH="1">
            <a:off x="5486400" y="2457450"/>
            <a:ext cx="533400" cy="381000"/>
          </a:xfrm>
          <a:prstGeom prst="line">
            <a:avLst/>
          </a:prstGeom>
          <a:noFill/>
          <a:ln w="38100">
            <a:solidFill>
              <a:schemeClr val="hlink"/>
            </a:solidFill>
            <a:round/>
            <a:headEnd/>
            <a:tailEnd type="arrow" w="med" len="med"/>
          </a:ln>
        </p:spPr>
        <p:txBody>
          <a:bodyPr wrap="none" anchor="ctr"/>
          <a:lstStyle/>
          <a:p>
            <a:endParaRPr lang="en-US"/>
          </a:p>
        </p:txBody>
      </p:sp>
      <p:sp>
        <p:nvSpPr>
          <p:cNvPr id="176155" name="AutoShape 27"/>
          <p:cNvSpPr>
            <a:spLocks noChangeArrowheads="1"/>
          </p:cNvSpPr>
          <p:nvPr/>
        </p:nvSpPr>
        <p:spPr bwMode="auto">
          <a:xfrm>
            <a:off x="4343400" y="3886200"/>
            <a:ext cx="1143000" cy="396875"/>
          </a:xfrm>
          <a:prstGeom prst="wedgeRoundRectCallout">
            <a:avLst>
              <a:gd name="adj1" fmla="val 60972"/>
              <a:gd name="adj2" fmla="val 60000"/>
              <a:gd name="adj3" fmla="val 16667"/>
            </a:avLst>
          </a:prstGeom>
          <a:solidFill>
            <a:schemeClr val="hlink"/>
          </a:solidFill>
          <a:ln w="9525">
            <a:solidFill>
              <a:schemeClr val="tx1"/>
            </a:solidFill>
            <a:miter lim="800000"/>
            <a:headEnd/>
            <a:tailEnd/>
          </a:ln>
        </p:spPr>
        <p:txBody>
          <a:bodyPr/>
          <a:lstStyle/>
          <a:p>
            <a:pPr>
              <a:lnSpc>
                <a:spcPct val="80000"/>
              </a:lnSpc>
            </a:pPr>
            <a:r>
              <a:rPr lang="en-US" sz="1800"/>
              <a:t>3 here</a:t>
            </a:r>
          </a:p>
        </p:txBody>
      </p:sp>
      <p:sp>
        <p:nvSpPr>
          <p:cNvPr id="176156" name="AutoShape 28"/>
          <p:cNvSpPr>
            <a:spLocks noChangeArrowheads="1"/>
          </p:cNvSpPr>
          <p:nvPr/>
        </p:nvSpPr>
        <p:spPr bwMode="auto">
          <a:xfrm>
            <a:off x="5105400" y="1905000"/>
            <a:ext cx="1143000" cy="396875"/>
          </a:xfrm>
          <a:prstGeom prst="wedgeRoundRectCallout">
            <a:avLst>
              <a:gd name="adj1" fmla="val 44028"/>
              <a:gd name="adj2" fmla="val 71602"/>
              <a:gd name="adj3" fmla="val 16667"/>
            </a:avLst>
          </a:prstGeom>
          <a:solidFill>
            <a:schemeClr val="hlink"/>
          </a:solidFill>
          <a:ln w="9525">
            <a:solidFill>
              <a:schemeClr val="tx1"/>
            </a:solidFill>
            <a:miter lim="800000"/>
            <a:headEnd/>
            <a:tailEnd/>
          </a:ln>
        </p:spPr>
        <p:txBody>
          <a:bodyPr/>
          <a:lstStyle/>
          <a:p>
            <a:pPr>
              <a:lnSpc>
                <a:spcPct val="80000"/>
              </a:lnSpc>
            </a:pPr>
            <a:r>
              <a:rPr lang="en-US" sz="1800"/>
              <a:t>3 here</a:t>
            </a:r>
          </a:p>
        </p:txBody>
      </p:sp>
      <p:sp>
        <p:nvSpPr>
          <p:cNvPr id="176157" name="AutoShape 29"/>
          <p:cNvSpPr>
            <a:spLocks noChangeArrowheads="1"/>
          </p:cNvSpPr>
          <p:nvPr/>
        </p:nvSpPr>
        <p:spPr bwMode="auto">
          <a:xfrm>
            <a:off x="3276600" y="2819400"/>
            <a:ext cx="1371600" cy="625475"/>
          </a:xfrm>
          <a:prstGeom prst="wedgeRoundRectCallout">
            <a:avLst>
              <a:gd name="adj1" fmla="val 90625"/>
              <a:gd name="adj2" fmla="val 25634"/>
              <a:gd name="adj3" fmla="val 16667"/>
            </a:avLst>
          </a:prstGeom>
          <a:solidFill>
            <a:schemeClr val="hlink"/>
          </a:solidFill>
          <a:ln w="9525">
            <a:solidFill>
              <a:schemeClr val="tx1"/>
            </a:solidFill>
            <a:miter lim="800000"/>
            <a:headEnd/>
            <a:tailEnd/>
          </a:ln>
        </p:spPr>
        <p:txBody>
          <a:bodyPr/>
          <a:lstStyle/>
          <a:p>
            <a:pPr>
              <a:lnSpc>
                <a:spcPct val="80000"/>
              </a:lnSpc>
            </a:pPr>
            <a:r>
              <a:rPr lang="en-US" sz="1800"/>
              <a:t>7 here</a:t>
            </a:r>
          </a:p>
          <a:p>
            <a:pPr>
              <a:lnSpc>
                <a:spcPct val="80000"/>
              </a:lnSpc>
            </a:pPr>
            <a:r>
              <a:rPr lang="en-US" sz="1800"/>
              <a:t>(= 3+3+1)</a:t>
            </a:r>
          </a:p>
        </p:txBody>
      </p:sp>
      <p:sp>
        <p:nvSpPr>
          <p:cNvPr id="50185" name="Rectangle 12"/>
          <p:cNvSpPr>
            <a:spLocks noChangeArrowheads="1"/>
          </p:cNvSpPr>
          <p:nvPr/>
        </p:nvSpPr>
        <p:spPr bwMode="auto">
          <a:xfrm>
            <a:off x="465138" y="838200"/>
            <a:ext cx="5900737" cy="488950"/>
          </a:xfrm>
          <a:prstGeom prst="rect">
            <a:avLst/>
          </a:prstGeom>
          <a:noFill/>
          <a:ln w="9525">
            <a:noFill/>
            <a:miter lim="800000"/>
            <a:headEnd/>
            <a:tailEnd/>
          </a:ln>
        </p:spPr>
        <p:txBody>
          <a:bodyPr wrap="none">
            <a:spAutoFit/>
          </a:bodyPr>
          <a:lstStyle/>
          <a:p>
            <a:r>
              <a:rPr lang="en-US" sz="2600" i="1">
                <a:solidFill>
                  <a:schemeClr val="tx2"/>
                </a:solidFill>
                <a:latin typeface="Garamond" pitchFamily="18" charset="0"/>
              </a:rPr>
              <a:t>Each soldier receives reports from all branches of tree</a:t>
            </a:r>
          </a:p>
        </p:txBody>
      </p:sp>
      <p:sp>
        <p:nvSpPr>
          <p:cNvPr id="33"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A1CDA4DA-A2E1-4A93-81DF-299D860C15F2}" type="slidenum">
              <a:rPr lang="en-US" sz="1200">
                <a:solidFill>
                  <a:schemeClr val="tx1">
                    <a:tint val="75000"/>
                  </a:schemeClr>
                </a:solidFill>
                <a:latin typeface="+mn-lt"/>
                <a:cs typeface="+mn-cs"/>
              </a:rPr>
              <a:pPr algn="r" fontAlgn="auto">
                <a:spcBef>
                  <a:spcPts val="0"/>
                </a:spcBef>
                <a:spcAft>
                  <a:spcPts val="0"/>
                </a:spcAft>
                <a:defRPr/>
              </a:pPr>
              <a:t>60</a:t>
            </a:fld>
            <a:endParaRPr lang="en-US" sz="1200" dirty="0">
              <a:solidFill>
                <a:schemeClr val="tx1">
                  <a:tint val="75000"/>
                </a:schemeClr>
              </a:solidFill>
              <a:latin typeface="+mn-lt"/>
              <a:cs typeface="+mn-cs"/>
            </a:endParaRPr>
          </a:p>
        </p:txBody>
      </p:sp>
      <p:sp>
        <p:nvSpPr>
          <p:cNvPr id="31" name="TextBox 30"/>
          <p:cNvSpPr txBox="1"/>
          <p:nvPr/>
        </p:nvSpPr>
        <p:spPr>
          <a:xfrm>
            <a:off x="0" y="6453188"/>
            <a:ext cx="3990975" cy="415925"/>
          </a:xfrm>
          <a:prstGeom prst="rect">
            <a:avLst/>
          </a:prstGeom>
          <a:solidFill>
            <a:schemeClr val="accent6">
              <a:lumMod val="60000"/>
              <a:lumOff val="40000"/>
            </a:schemeClr>
          </a:solidFill>
        </p:spPr>
        <p:txBody>
          <a:bodyPr anchor="ctr"/>
          <a:lstStyle/>
          <a:p>
            <a:pPr fontAlgn="auto">
              <a:spcBef>
                <a:spcPts val="0"/>
              </a:spcBef>
              <a:spcAft>
                <a:spcPts val="0"/>
              </a:spcAft>
              <a:defRPr/>
            </a:pPr>
            <a:r>
              <a:rPr lang="en-US" sz="1800" dirty="0">
                <a:latin typeface="+mn-lt"/>
                <a:cs typeface="+mn-cs"/>
              </a:rPr>
              <a:t>adapted from MacKay (2003) textbook</a:t>
            </a:r>
          </a:p>
        </p:txBody>
      </p:sp>
    </p:spTree>
    <p:extLst>
      <p:ext uri="{BB962C8B-B14F-4D97-AF65-F5344CB8AC3E}">
        <p14:creationId xmlns:p14="http://schemas.microsoft.com/office/powerpoint/2010/main" val="226344445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4" fill="hold" grpId="0" nodeType="withEffect">
                                  <p:stCondLst>
                                    <p:cond delay="0"/>
                                  </p:stCondLst>
                                  <p:childTnLst>
                                    <p:set>
                                      <p:cBhvr>
                                        <p:cTn id="6" dur="1" fill="hold">
                                          <p:stCondLst>
                                            <p:cond delay="0"/>
                                          </p:stCondLst>
                                        </p:cTn>
                                        <p:tgtEl>
                                          <p:spTgt spid="176153"/>
                                        </p:tgtEl>
                                        <p:attrNameLst>
                                          <p:attrName>style.visibility</p:attrName>
                                        </p:attrNameLst>
                                      </p:cBhvr>
                                      <p:to>
                                        <p:strVal val="visible"/>
                                      </p:to>
                                    </p:set>
                                    <p:animEffect transition="in" filter="wipe(down)">
                                      <p:cBhvr>
                                        <p:cTn id="7" dur="500"/>
                                        <p:tgtEl>
                                          <p:spTgt spid="176153"/>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76155"/>
                                        </p:tgtEl>
                                        <p:attrNameLst>
                                          <p:attrName>style.visibility</p:attrName>
                                        </p:attrNameLst>
                                      </p:cBhvr>
                                      <p:to>
                                        <p:strVal val="visible"/>
                                      </p:to>
                                    </p:set>
                                  </p:childTnLst>
                                </p:cTn>
                              </p:par>
                              <p:par>
                                <p:cTn id="10" presetID="22" presetClass="entr" presetSubtype="1" fill="hold" grpId="0" nodeType="withEffect">
                                  <p:stCondLst>
                                    <p:cond delay="0"/>
                                  </p:stCondLst>
                                  <p:childTnLst>
                                    <p:set>
                                      <p:cBhvr>
                                        <p:cTn id="11" dur="1" fill="hold">
                                          <p:stCondLst>
                                            <p:cond delay="0"/>
                                          </p:stCondLst>
                                        </p:cTn>
                                        <p:tgtEl>
                                          <p:spTgt spid="176154"/>
                                        </p:tgtEl>
                                        <p:attrNameLst>
                                          <p:attrName>style.visibility</p:attrName>
                                        </p:attrNameLst>
                                      </p:cBhvr>
                                      <p:to>
                                        <p:strVal val="visible"/>
                                      </p:to>
                                    </p:set>
                                    <p:animEffect transition="in" filter="wipe(up)">
                                      <p:cBhvr>
                                        <p:cTn id="12" dur="500"/>
                                        <p:tgtEl>
                                          <p:spTgt spid="176154"/>
                                        </p:tgtEl>
                                      </p:cBhvr>
                                    </p:animEffect>
                                  </p:childTnLst>
                                </p:cTn>
                              </p:par>
                              <p:par>
                                <p:cTn id="13" presetID="1" presetClass="entr" presetSubtype="0" fill="hold" grpId="0" nodeType="withEffect">
                                  <p:stCondLst>
                                    <p:cond delay="0"/>
                                  </p:stCondLst>
                                  <p:childTnLst>
                                    <p:set>
                                      <p:cBhvr>
                                        <p:cTn id="14" dur="1" fill="hold">
                                          <p:stCondLst>
                                            <p:cond delay="0"/>
                                          </p:stCondLst>
                                        </p:cTn>
                                        <p:tgtEl>
                                          <p:spTgt spid="176156"/>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76152"/>
                                        </p:tgtEl>
                                        <p:attrNameLst>
                                          <p:attrName>style.visibility</p:attrName>
                                        </p:attrNameLst>
                                      </p:cBhvr>
                                      <p:to>
                                        <p:strVal val="visible"/>
                                      </p:to>
                                    </p:set>
                                    <p:animEffect transition="in" filter="wipe(down)">
                                      <p:cBhvr>
                                        <p:cTn id="19" dur="500"/>
                                        <p:tgtEl>
                                          <p:spTgt spid="176152"/>
                                        </p:tgtEl>
                                      </p:cBhvr>
                                    </p:animEffect>
                                  </p:childTnLst>
                                </p:cTn>
                              </p:par>
                              <p:par>
                                <p:cTn id="20" presetID="1" presetClass="entr" presetSubtype="0" fill="hold" grpId="0" nodeType="withEffect">
                                  <p:stCondLst>
                                    <p:cond delay="0"/>
                                  </p:stCondLst>
                                  <p:childTnLst>
                                    <p:set>
                                      <p:cBhvr>
                                        <p:cTn id="21" dur="1" fill="hold">
                                          <p:stCondLst>
                                            <p:cond delay="0"/>
                                          </p:stCondLst>
                                        </p:cTn>
                                        <p:tgtEl>
                                          <p:spTgt spid="176157"/>
                                        </p:tgtEl>
                                        <p:attrNameLst>
                                          <p:attrName>style.visibility</p:attrName>
                                        </p:attrNameLst>
                                      </p:cBhvr>
                                      <p:to>
                                        <p:strVal val="visible"/>
                                      </p:to>
                                    </p:set>
                                  </p:childTnLst>
                                </p:cTn>
                              </p:par>
                            </p:childTnLst>
                          </p:cTn>
                        </p:par>
                        <p:par>
                          <p:cTn id="22" fill="hold" nodeType="afterGroup">
                            <p:stCondLst>
                              <p:cond delay="500"/>
                            </p:stCondLst>
                            <p:childTnLst>
                              <p:par>
                                <p:cTn id="23" presetID="22" presetClass="entr" presetSubtype="4" fill="hold" grpId="1" nodeType="afterEffect">
                                  <p:stCondLst>
                                    <p:cond delay="0"/>
                                  </p:stCondLst>
                                  <p:childTnLst>
                                    <p:set>
                                      <p:cBhvr>
                                        <p:cTn id="24" dur="1" fill="hold">
                                          <p:stCondLst>
                                            <p:cond delay="0"/>
                                          </p:stCondLst>
                                        </p:cTn>
                                        <p:tgtEl>
                                          <p:spTgt spid="176152"/>
                                        </p:tgtEl>
                                        <p:attrNameLst>
                                          <p:attrName>style.visibility</p:attrName>
                                        </p:attrNameLst>
                                      </p:cBhvr>
                                      <p:to>
                                        <p:strVal val="visible"/>
                                      </p:to>
                                    </p:set>
                                    <p:animEffect transition="in" filter="wipe(down)">
                                      <p:cBhvr>
                                        <p:cTn id="25" dur="500"/>
                                        <p:tgtEl>
                                          <p:spTgt spid="176152"/>
                                        </p:tgtEl>
                                      </p:cBhvr>
                                    </p:animEffect>
                                  </p:childTnLst>
                                </p:cTn>
                              </p:par>
                            </p:childTnLst>
                          </p:cTn>
                        </p:par>
                        <p:par>
                          <p:cTn id="26" fill="hold" nodeType="afterGroup">
                            <p:stCondLst>
                              <p:cond delay="1000"/>
                            </p:stCondLst>
                            <p:childTnLst>
                              <p:par>
                                <p:cTn id="27" presetID="22" presetClass="entr" presetSubtype="4" fill="hold" grpId="2" nodeType="afterEffect">
                                  <p:stCondLst>
                                    <p:cond delay="0"/>
                                  </p:stCondLst>
                                  <p:childTnLst>
                                    <p:set>
                                      <p:cBhvr>
                                        <p:cTn id="28" dur="1" fill="hold">
                                          <p:stCondLst>
                                            <p:cond delay="0"/>
                                          </p:stCondLst>
                                        </p:cTn>
                                        <p:tgtEl>
                                          <p:spTgt spid="176152"/>
                                        </p:tgtEl>
                                        <p:attrNameLst>
                                          <p:attrName>style.visibility</p:attrName>
                                        </p:attrNameLst>
                                      </p:cBhvr>
                                      <p:to>
                                        <p:strVal val="visible"/>
                                      </p:to>
                                    </p:set>
                                    <p:animEffect transition="in" filter="wipe(down)">
                                      <p:cBhvr>
                                        <p:cTn id="29" dur="500"/>
                                        <p:tgtEl>
                                          <p:spTgt spid="176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6152" grpId="0" animBg="1"/>
      <p:bldP spid="176152" grpId="1" animBg="1"/>
      <p:bldP spid="176152" grpId="2" animBg="1"/>
      <p:bldP spid="176153" grpId="0" animBg="1"/>
      <p:bldP spid="176154" grpId="0" animBg="1"/>
      <p:bldP spid="176155" grpId="0" animBg="1"/>
      <p:bldP spid="176156" grpId="0" animBg="1"/>
      <p:bldP spid="176157" grpId="0" animBg="1"/>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2225" name="Group 2"/>
          <p:cNvGrpSpPr>
            <a:grpSpLocks/>
          </p:cNvGrpSpPr>
          <p:nvPr/>
        </p:nvGrpSpPr>
        <p:grpSpPr bwMode="auto">
          <a:xfrm>
            <a:off x="990600" y="1190625"/>
            <a:ext cx="7142163" cy="4829175"/>
            <a:chOff x="624" y="750"/>
            <a:chExt cx="4499" cy="3042"/>
          </a:xfrm>
        </p:grpSpPr>
        <p:sp>
          <p:nvSpPr>
            <p:cNvPr id="52236" name="Oval 5"/>
            <p:cNvSpPr>
              <a:spLocks noChangeArrowheads="1"/>
            </p:cNvSpPr>
            <p:nvPr/>
          </p:nvSpPr>
          <p:spPr bwMode="auto">
            <a:xfrm>
              <a:off x="868" y="1350"/>
              <a:ext cx="284" cy="282"/>
            </a:xfrm>
            <a:prstGeom prst="ellipse">
              <a:avLst/>
            </a:prstGeom>
            <a:noFill/>
            <a:ln w="38100">
              <a:solidFill>
                <a:schemeClr val="accent2"/>
              </a:solidFill>
              <a:round/>
              <a:headEnd/>
              <a:tailEnd/>
            </a:ln>
          </p:spPr>
          <p:txBody>
            <a:bodyPr wrap="none" anchor="ctr"/>
            <a:lstStyle/>
            <a:p>
              <a:endParaRPr lang="en-US" sz="1800"/>
            </a:p>
          </p:txBody>
        </p:sp>
        <p:sp>
          <p:nvSpPr>
            <p:cNvPr id="52237" name="Oval 5"/>
            <p:cNvSpPr>
              <a:spLocks noChangeArrowheads="1"/>
            </p:cNvSpPr>
            <p:nvPr/>
          </p:nvSpPr>
          <p:spPr bwMode="auto">
            <a:xfrm>
              <a:off x="1396" y="1656"/>
              <a:ext cx="284" cy="282"/>
            </a:xfrm>
            <a:prstGeom prst="ellipse">
              <a:avLst/>
            </a:prstGeom>
            <a:noFill/>
            <a:ln w="38100">
              <a:solidFill>
                <a:schemeClr val="accent2"/>
              </a:solidFill>
              <a:round/>
              <a:headEnd/>
              <a:tailEnd/>
            </a:ln>
          </p:spPr>
          <p:txBody>
            <a:bodyPr wrap="none" anchor="ctr"/>
            <a:lstStyle/>
            <a:p>
              <a:endParaRPr lang="en-US" sz="1800"/>
            </a:p>
          </p:txBody>
        </p:sp>
        <p:sp>
          <p:nvSpPr>
            <p:cNvPr id="52238" name="Oval 5"/>
            <p:cNvSpPr>
              <a:spLocks noChangeArrowheads="1"/>
            </p:cNvSpPr>
            <p:nvPr/>
          </p:nvSpPr>
          <p:spPr bwMode="auto">
            <a:xfrm>
              <a:off x="1766" y="821"/>
              <a:ext cx="284" cy="282"/>
            </a:xfrm>
            <a:prstGeom prst="ellipse">
              <a:avLst/>
            </a:prstGeom>
            <a:noFill/>
            <a:ln w="38100">
              <a:solidFill>
                <a:schemeClr val="accent2"/>
              </a:solidFill>
              <a:round/>
              <a:headEnd/>
              <a:tailEnd/>
            </a:ln>
          </p:spPr>
          <p:txBody>
            <a:bodyPr wrap="none" anchor="ctr"/>
            <a:lstStyle/>
            <a:p>
              <a:endParaRPr lang="en-US" sz="1800"/>
            </a:p>
          </p:txBody>
        </p:sp>
        <p:sp>
          <p:nvSpPr>
            <p:cNvPr id="52239" name="Oval 5"/>
            <p:cNvSpPr>
              <a:spLocks noChangeArrowheads="1"/>
            </p:cNvSpPr>
            <p:nvPr/>
          </p:nvSpPr>
          <p:spPr bwMode="auto">
            <a:xfrm>
              <a:off x="2718" y="1174"/>
              <a:ext cx="284" cy="282"/>
            </a:xfrm>
            <a:prstGeom prst="ellipse">
              <a:avLst/>
            </a:prstGeom>
            <a:noFill/>
            <a:ln w="38100">
              <a:solidFill>
                <a:schemeClr val="accent2"/>
              </a:solidFill>
              <a:round/>
              <a:headEnd/>
              <a:tailEnd/>
            </a:ln>
          </p:spPr>
          <p:txBody>
            <a:bodyPr wrap="none" anchor="ctr"/>
            <a:lstStyle/>
            <a:p>
              <a:endParaRPr lang="en-US" sz="1800"/>
            </a:p>
          </p:txBody>
        </p:sp>
        <p:sp>
          <p:nvSpPr>
            <p:cNvPr id="52240" name="Oval 5"/>
            <p:cNvSpPr>
              <a:spLocks noChangeArrowheads="1"/>
            </p:cNvSpPr>
            <p:nvPr/>
          </p:nvSpPr>
          <p:spPr bwMode="auto">
            <a:xfrm>
              <a:off x="3282" y="1832"/>
              <a:ext cx="284" cy="282"/>
            </a:xfrm>
            <a:prstGeom prst="ellipse">
              <a:avLst/>
            </a:prstGeom>
            <a:noFill/>
            <a:ln w="38100">
              <a:solidFill>
                <a:schemeClr val="accent2"/>
              </a:solidFill>
              <a:round/>
              <a:headEnd/>
              <a:tailEnd/>
            </a:ln>
          </p:spPr>
          <p:txBody>
            <a:bodyPr wrap="none" anchor="ctr"/>
            <a:lstStyle/>
            <a:p>
              <a:endParaRPr lang="en-US" sz="1800"/>
            </a:p>
          </p:txBody>
        </p:sp>
        <p:sp>
          <p:nvSpPr>
            <p:cNvPr id="52241" name="Oval 5"/>
            <p:cNvSpPr>
              <a:spLocks noChangeArrowheads="1"/>
            </p:cNvSpPr>
            <p:nvPr/>
          </p:nvSpPr>
          <p:spPr bwMode="auto">
            <a:xfrm>
              <a:off x="3864" y="1344"/>
              <a:ext cx="284" cy="282"/>
            </a:xfrm>
            <a:prstGeom prst="ellipse">
              <a:avLst/>
            </a:prstGeom>
            <a:noFill/>
            <a:ln w="38100">
              <a:solidFill>
                <a:schemeClr val="accent2"/>
              </a:solidFill>
              <a:round/>
              <a:headEnd/>
              <a:tailEnd/>
            </a:ln>
          </p:spPr>
          <p:txBody>
            <a:bodyPr wrap="none" anchor="ctr"/>
            <a:lstStyle/>
            <a:p>
              <a:endParaRPr lang="en-US" sz="1800"/>
            </a:p>
          </p:txBody>
        </p:sp>
        <p:sp>
          <p:nvSpPr>
            <p:cNvPr id="52242" name="Oval 5"/>
            <p:cNvSpPr>
              <a:spLocks noChangeArrowheads="1"/>
            </p:cNvSpPr>
            <p:nvPr/>
          </p:nvSpPr>
          <p:spPr bwMode="auto">
            <a:xfrm>
              <a:off x="4246" y="891"/>
              <a:ext cx="284" cy="282"/>
            </a:xfrm>
            <a:prstGeom prst="ellipse">
              <a:avLst/>
            </a:prstGeom>
            <a:noFill/>
            <a:ln w="38100">
              <a:solidFill>
                <a:schemeClr val="accent2"/>
              </a:solidFill>
              <a:round/>
              <a:headEnd/>
              <a:tailEnd/>
            </a:ln>
          </p:spPr>
          <p:txBody>
            <a:bodyPr wrap="none" anchor="ctr"/>
            <a:lstStyle/>
            <a:p>
              <a:endParaRPr lang="en-US" sz="1800"/>
            </a:p>
          </p:txBody>
        </p:sp>
        <p:sp>
          <p:nvSpPr>
            <p:cNvPr id="52243" name="Oval 5"/>
            <p:cNvSpPr>
              <a:spLocks noChangeArrowheads="1"/>
            </p:cNvSpPr>
            <p:nvPr/>
          </p:nvSpPr>
          <p:spPr bwMode="auto">
            <a:xfrm>
              <a:off x="4757" y="1485"/>
              <a:ext cx="284" cy="282"/>
            </a:xfrm>
            <a:prstGeom prst="ellipse">
              <a:avLst/>
            </a:prstGeom>
            <a:noFill/>
            <a:ln w="38100">
              <a:solidFill>
                <a:schemeClr val="accent2"/>
              </a:solidFill>
              <a:round/>
              <a:headEnd/>
              <a:tailEnd/>
            </a:ln>
          </p:spPr>
          <p:txBody>
            <a:bodyPr wrap="none" anchor="ctr"/>
            <a:lstStyle/>
            <a:p>
              <a:endParaRPr lang="en-US" sz="1800"/>
            </a:p>
          </p:txBody>
        </p:sp>
        <p:sp>
          <p:nvSpPr>
            <p:cNvPr id="52244" name="Oval 5"/>
            <p:cNvSpPr>
              <a:spLocks noChangeArrowheads="1"/>
            </p:cNvSpPr>
            <p:nvPr/>
          </p:nvSpPr>
          <p:spPr bwMode="auto">
            <a:xfrm>
              <a:off x="3511" y="2496"/>
              <a:ext cx="284" cy="282"/>
            </a:xfrm>
            <a:prstGeom prst="ellipse">
              <a:avLst/>
            </a:prstGeom>
            <a:noFill/>
            <a:ln w="38100">
              <a:solidFill>
                <a:schemeClr val="accent2"/>
              </a:solidFill>
              <a:round/>
              <a:headEnd/>
              <a:tailEnd/>
            </a:ln>
          </p:spPr>
          <p:txBody>
            <a:bodyPr wrap="none" anchor="ctr"/>
            <a:lstStyle/>
            <a:p>
              <a:endParaRPr lang="en-US" sz="1800"/>
            </a:p>
          </p:txBody>
        </p:sp>
        <p:sp>
          <p:nvSpPr>
            <p:cNvPr id="52245" name="Oval 5"/>
            <p:cNvSpPr>
              <a:spLocks noChangeArrowheads="1"/>
            </p:cNvSpPr>
            <p:nvPr/>
          </p:nvSpPr>
          <p:spPr bwMode="auto">
            <a:xfrm>
              <a:off x="3870" y="3089"/>
              <a:ext cx="284" cy="282"/>
            </a:xfrm>
            <a:prstGeom prst="ellipse">
              <a:avLst/>
            </a:prstGeom>
            <a:noFill/>
            <a:ln w="38100">
              <a:solidFill>
                <a:schemeClr val="accent2"/>
              </a:solidFill>
              <a:round/>
              <a:headEnd/>
              <a:tailEnd/>
            </a:ln>
          </p:spPr>
          <p:txBody>
            <a:bodyPr wrap="none" anchor="ctr"/>
            <a:lstStyle/>
            <a:p>
              <a:endParaRPr lang="en-US" sz="1800"/>
            </a:p>
          </p:txBody>
        </p:sp>
        <p:sp>
          <p:nvSpPr>
            <p:cNvPr id="52246" name="Oval 5"/>
            <p:cNvSpPr>
              <a:spLocks noChangeArrowheads="1"/>
            </p:cNvSpPr>
            <p:nvPr/>
          </p:nvSpPr>
          <p:spPr bwMode="auto">
            <a:xfrm>
              <a:off x="2682" y="2778"/>
              <a:ext cx="284" cy="282"/>
            </a:xfrm>
            <a:prstGeom prst="ellipse">
              <a:avLst/>
            </a:prstGeom>
            <a:noFill/>
            <a:ln w="38100">
              <a:solidFill>
                <a:schemeClr val="accent2"/>
              </a:solidFill>
              <a:round/>
              <a:headEnd/>
              <a:tailEnd/>
            </a:ln>
          </p:spPr>
          <p:txBody>
            <a:bodyPr wrap="none" anchor="ctr"/>
            <a:lstStyle/>
            <a:p>
              <a:endParaRPr lang="en-US" sz="1800"/>
            </a:p>
          </p:txBody>
        </p:sp>
        <p:sp>
          <p:nvSpPr>
            <p:cNvPr id="52247" name="Oval 5"/>
            <p:cNvSpPr>
              <a:spLocks noChangeArrowheads="1"/>
            </p:cNvSpPr>
            <p:nvPr/>
          </p:nvSpPr>
          <p:spPr bwMode="auto">
            <a:xfrm>
              <a:off x="1301" y="2460"/>
              <a:ext cx="284" cy="282"/>
            </a:xfrm>
            <a:prstGeom prst="ellipse">
              <a:avLst/>
            </a:prstGeom>
            <a:noFill/>
            <a:ln w="38100">
              <a:solidFill>
                <a:schemeClr val="accent2"/>
              </a:solidFill>
              <a:round/>
              <a:headEnd/>
              <a:tailEnd/>
            </a:ln>
          </p:spPr>
          <p:txBody>
            <a:bodyPr wrap="none" anchor="ctr"/>
            <a:lstStyle/>
            <a:p>
              <a:endParaRPr lang="en-US" sz="1800"/>
            </a:p>
          </p:txBody>
        </p:sp>
        <p:sp>
          <p:nvSpPr>
            <p:cNvPr id="52248" name="Oval 5"/>
            <p:cNvSpPr>
              <a:spLocks noChangeArrowheads="1"/>
            </p:cNvSpPr>
            <p:nvPr/>
          </p:nvSpPr>
          <p:spPr bwMode="auto">
            <a:xfrm>
              <a:off x="931" y="2842"/>
              <a:ext cx="284" cy="282"/>
            </a:xfrm>
            <a:prstGeom prst="ellipse">
              <a:avLst/>
            </a:prstGeom>
            <a:noFill/>
            <a:ln w="38100">
              <a:solidFill>
                <a:schemeClr val="accent2"/>
              </a:solidFill>
              <a:round/>
              <a:headEnd/>
              <a:tailEnd/>
            </a:ln>
          </p:spPr>
          <p:txBody>
            <a:bodyPr wrap="none" anchor="ctr"/>
            <a:lstStyle/>
            <a:p>
              <a:endParaRPr lang="en-US" sz="1800"/>
            </a:p>
          </p:txBody>
        </p:sp>
        <p:sp>
          <p:nvSpPr>
            <p:cNvPr id="52249" name="Oval 5"/>
            <p:cNvSpPr>
              <a:spLocks noChangeArrowheads="1"/>
            </p:cNvSpPr>
            <p:nvPr/>
          </p:nvSpPr>
          <p:spPr bwMode="auto">
            <a:xfrm>
              <a:off x="1507" y="3195"/>
              <a:ext cx="284" cy="282"/>
            </a:xfrm>
            <a:prstGeom prst="ellipse">
              <a:avLst/>
            </a:prstGeom>
            <a:noFill/>
            <a:ln w="38100">
              <a:solidFill>
                <a:schemeClr val="accent2"/>
              </a:solidFill>
              <a:round/>
              <a:headEnd/>
              <a:tailEnd/>
            </a:ln>
          </p:spPr>
          <p:txBody>
            <a:bodyPr wrap="none" anchor="ctr"/>
            <a:lstStyle/>
            <a:p>
              <a:endParaRPr lang="en-US" sz="1800"/>
            </a:p>
          </p:txBody>
        </p:sp>
        <p:pic>
          <p:nvPicPr>
            <p:cNvPr id="52250" name="Picture 3" descr="soldiers-tree"/>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624" y="750"/>
              <a:ext cx="4499" cy="3042"/>
            </a:xfrm>
            <a:prstGeom prst="rect">
              <a:avLst/>
            </a:prstGeom>
            <a:noFill/>
            <a:ln w="9525">
              <a:noFill/>
              <a:miter lim="800000"/>
              <a:headEnd/>
              <a:tailEnd/>
            </a:ln>
          </p:spPr>
        </p:pic>
        <p:sp>
          <p:nvSpPr>
            <p:cNvPr id="52251" name="Rectangle 18"/>
            <p:cNvSpPr>
              <a:spLocks noChangeArrowheads="1"/>
            </p:cNvSpPr>
            <p:nvPr/>
          </p:nvSpPr>
          <p:spPr bwMode="auto">
            <a:xfrm>
              <a:off x="2640" y="3312"/>
              <a:ext cx="432" cy="288"/>
            </a:xfrm>
            <a:prstGeom prst="rect">
              <a:avLst/>
            </a:prstGeom>
            <a:solidFill>
              <a:schemeClr val="bg1"/>
            </a:solidFill>
            <a:ln w="9525">
              <a:noFill/>
              <a:miter lim="800000"/>
              <a:headEnd/>
              <a:tailEnd/>
            </a:ln>
          </p:spPr>
          <p:txBody>
            <a:bodyPr wrap="none" anchor="ctr"/>
            <a:lstStyle/>
            <a:p>
              <a:endParaRPr lang="en-US" sz="1800"/>
            </a:p>
          </p:txBody>
        </p:sp>
        <p:sp>
          <p:nvSpPr>
            <p:cNvPr id="52252" name="Rectangle 19"/>
            <p:cNvSpPr>
              <a:spLocks noChangeArrowheads="1"/>
            </p:cNvSpPr>
            <p:nvPr/>
          </p:nvSpPr>
          <p:spPr bwMode="auto">
            <a:xfrm>
              <a:off x="3648" y="1920"/>
              <a:ext cx="768" cy="288"/>
            </a:xfrm>
            <a:prstGeom prst="rect">
              <a:avLst/>
            </a:prstGeom>
            <a:solidFill>
              <a:schemeClr val="bg1"/>
            </a:solidFill>
            <a:ln w="9525">
              <a:noFill/>
              <a:miter lim="800000"/>
              <a:headEnd/>
              <a:tailEnd/>
            </a:ln>
          </p:spPr>
          <p:txBody>
            <a:bodyPr wrap="none" anchor="ctr"/>
            <a:lstStyle/>
            <a:p>
              <a:endParaRPr lang="en-US" sz="1800"/>
            </a:p>
          </p:txBody>
        </p:sp>
        <p:sp>
          <p:nvSpPr>
            <p:cNvPr id="52253" name="Freeform 85"/>
            <p:cNvSpPr>
              <a:spLocks noChangeArrowheads="1"/>
            </p:cNvSpPr>
            <p:nvPr/>
          </p:nvSpPr>
          <p:spPr bwMode="auto">
            <a:xfrm rot="3451082" flipV="1">
              <a:off x="3018" y="1632"/>
              <a:ext cx="672" cy="768"/>
            </a:xfrm>
            <a:custGeom>
              <a:avLst/>
              <a:gdLst>
                <a:gd name="T0" fmla="*/ 0 w 1298089"/>
                <a:gd name="T1" fmla="*/ 0 h 1253266"/>
                <a:gd name="T2" fmla="*/ 0 w 1298089"/>
                <a:gd name="T3" fmla="*/ 0 h 1253266"/>
                <a:gd name="T4" fmla="*/ 0 w 1298089"/>
                <a:gd name="T5" fmla="*/ 0 h 1253266"/>
                <a:gd name="T6" fmla="*/ 0 w 1298089"/>
                <a:gd name="T7" fmla="*/ 0 h 1253266"/>
                <a:gd name="T8" fmla="*/ 0 60000 65536"/>
                <a:gd name="T9" fmla="*/ 0 60000 65536"/>
                <a:gd name="T10" fmla="*/ 0 60000 65536"/>
                <a:gd name="T11" fmla="*/ 0 60000 65536"/>
                <a:gd name="T12" fmla="*/ 0 w 1298089"/>
                <a:gd name="T13" fmla="*/ 0 h 1253266"/>
                <a:gd name="T14" fmla="*/ 1298089 w 1298089"/>
                <a:gd name="T15" fmla="*/ 1253266 h 1253266"/>
              </a:gdLst>
              <a:ahLst/>
              <a:cxnLst>
                <a:cxn ang="T8">
                  <a:pos x="T0" y="T1"/>
                </a:cxn>
                <a:cxn ang="T9">
                  <a:pos x="T2" y="T3"/>
                </a:cxn>
                <a:cxn ang="T10">
                  <a:pos x="T4" y="T5"/>
                </a:cxn>
                <a:cxn ang="T11">
                  <a:pos x="T6" y="T7"/>
                </a:cxn>
              </a:cxnLst>
              <a:rect l="T12" t="T13" r="T14" b="T15"/>
              <a:pathLst>
                <a:path w="1298089" h="1253266">
                  <a:moveTo>
                    <a:pt x="98611" y="53788"/>
                  </a:moveTo>
                  <a:cubicBezTo>
                    <a:pt x="49305" y="474233"/>
                    <a:pt x="0" y="894678"/>
                    <a:pt x="173915" y="1065007"/>
                  </a:cubicBezTo>
                  <a:cubicBezTo>
                    <a:pt x="347830" y="1235336"/>
                    <a:pt x="986117" y="1253266"/>
                    <a:pt x="1142103" y="1075765"/>
                  </a:cubicBezTo>
                  <a:cubicBezTo>
                    <a:pt x="1298089" y="898264"/>
                    <a:pt x="1203959" y="449132"/>
                    <a:pt x="1109830" y="0"/>
                  </a:cubicBezTo>
                </a:path>
              </a:pathLst>
            </a:custGeom>
            <a:noFill/>
            <a:ln w="22225">
              <a:solidFill>
                <a:srgbClr val="FF0000"/>
              </a:solidFill>
              <a:prstDash val="dash"/>
              <a:round/>
              <a:headEnd/>
              <a:tailEnd/>
            </a:ln>
          </p:spPr>
          <p:txBody>
            <a:bodyPr vert="eaVert" wrap="none"/>
            <a:lstStyle/>
            <a:p>
              <a:endParaRPr lang="en-US"/>
            </a:p>
          </p:txBody>
        </p:sp>
      </p:grpSp>
      <p:sp>
        <p:nvSpPr>
          <p:cNvPr id="174101" name="Title 1"/>
          <p:cNvSpPr>
            <a:spLocks noGrp="1"/>
          </p:cNvSpPr>
          <p:nvPr>
            <p:ph type="title" idx="4294967295"/>
          </p:nvPr>
        </p:nvSpPr>
        <p:spPr/>
        <p:txBody>
          <a:bodyPr rtlCol="0">
            <a:normAutofit fontScale="90000"/>
          </a:bodyPr>
          <a:lstStyle/>
          <a:p>
            <a:pPr eaLnBrk="1" fontAlgn="auto" hangingPunct="1">
              <a:spcAft>
                <a:spcPts val="0"/>
              </a:spcAft>
              <a:defRPr/>
            </a:pPr>
            <a:r>
              <a:rPr lang="en-US" dirty="0">
                <a:cs typeface="Arial" charset="0"/>
              </a:rPr>
              <a:t>Great Ideas in ML: Message Passing</a:t>
            </a:r>
          </a:p>
        </p:txBody>
      </p:sp>
      <p:sp>
        <p:nvSpPr>
          <p:cNvPr id="174104" name="Line 24"/>
          <p:cNvSpPr>
            <a:spLocks noChangeShapeType="1"/>
          </p:cNvSpPr>
          <p:nvPr/>
        </p:nvSpPr>
        <p:spPr bwMode="auto">
          <a:xfrm flipH="1">
            <a:off x="5581650" y="2430463"/>
            <a:ext cx="495300" cy="350837"/>
          </a:xfrm>
          <a:prstGeom prst="line">
            <a:avLst/>
          </a:prstGeom>
          <a:noFill/>
          <a:ln w="76200">
            <a:solidFill>
              <a:schemeClr val="hlink"/>
            </a:solidFill>
            <a:round/>
            <a:headEnd type="arrow" w="med" len="med"/>
            <a:tailEnd/>
          </a:ln>
        </p:spPr>
        <p:txBody>
          <a:bodyPr wrap="none" anchor="ctr"/>
          <a:lstStyle/>
          <a:p>
            <a:endParaRPr lang="en-US"/>
          </a:p>
        </p:txBody>
      </p:sp>
      <p:sp>
        <p:nvSpPr>
          <p:cNvPr id="174105" name="Line 25"/>
          <p:cNvSpPr>
            <a:spLocks noChangeShapeType="1"/>
          </p:cNvSpPr>
          <p:nvPr/>
        </p:nvSpPr>
        <p:spPr bwMode="auto">
          <a:xfrm>
            <a:off x="4724400" y="2514600"/>
            <a:ext cx="381000" cy="457200"/>
          </a:xfrm>
          <a:prstGeom prst="line">
            <a:avLst/>
          </a:prstGeom>
          <a:noFill/>
          <a:ln w="38100">
            <a:solidFill>
              <a:schemeClr val="hlink"/>
            </a:solidFill>
            <a:round/>
            <a:headEnd/>
            <a:tailEnd type="arrow" w="med" len="med"/>
          </a:ln>
        </p:spPr>
        <p:txBody>
          <a:bodyPr wrap="none" anchor="ctr"/>
          <a:lstStyle/>
          <a:p>
            <a:endParaRPr lang="en-US"/>
          </a:p>
        </p:txBody>
      </p:sp>
      <p:sp>
        <p:nvSpPr>
          <p:cNvPr id="174106" name="Line 26"/>
          <p:cNvSpPr>
            <a:spLocks noChangeShapeType="1"/>
          </p:cNvSpPr>
          <p:nvPr/>
        </p:nvSpPr>
        <p:spPr bwMode="auto">
          <a:xfrm flipH="1" flipV="1">
            <a:off x="5410200" y="3505200"/>
            <a:ext cx="228600" cy="457200"/>
          </a:xfrm>
          <a:prstGeom prst="line">
            <a:avLst/>
          </a:prstGeom>
          <a:noFill/>
          <a:ln w="38100">
            <a:solidFill>
              <a:schemeClr val="hlink"/>
            </a:solidFill>
            <a:round/>
            <a:headEnd/>
            <a:tailEnd type="arrow" w="med" len="med"/>
          </a:ln>
        </p:spPr>
        <p:txBody>
          <a:bodyPr wrap="none" anchor="ctr"/>
          <a:lstStyle/>
          <a:p>
            <a:endParaRPr lang="en-US"/>
          </a:p>
        </p:txBody>
      </p:sp>
      <p:sp>
        <p:nvSpPr>
          <p:cNvPr id="174107" name="AutoShape 27"/>
          <p:cNvSpPr>
            <a:spLocks noChangeArrowheads="1"/>
          </p:cNvSpPr>
          <p:nvPr/>
        </p:nvSpPr>
        <p:spPr bwMode="auto">
          <a:xfrm>
            <a:off x="3581400" y="2667000"/>
            <a:ext cx="1143000" cy="396875"/>
          </a:xfrm>
          <a:prstGeom prst="wedgeRoundRectCallout">
            <a:avLst>
              <a:gd name="adj1" fmla="val 20278"/>
              <a:gd name="adj2" fmla="val -137602"/>
              <a:gd name="adj3" fmla="val 16667"/>
            </a:avLst>
          </a:prstGeom>
          <a:solidFill>
            <a:schemeClr val="hlink"/>
          </a:solidFill>
          <a:ln w="9525">
            <a:solidFill>
              <a:schemeClr val="tx1"/>
            </a:solidFill>
            <a:miter lim="800000"/>
            <a:headEnd/>
            <a:tailEnd/>
          </a:ln>
        </p:spPr>
        <p:txBody>
          <a:bodyPr/>
          <a:lstStyle/>
          <a:p>
            <a:pPr>
              <a:lnSpc>
                <a:spcPct val="80000"/>
              </a:lnSpc>
            </a:pPr>
            <a:r>
              <a:rPr lang="en-US" sz="1800"/>
              <a:t>7 here</a:t>
            </a:r>
          </a:p>
        </p:txBody>
      </p:sp>
      <p:sp>
        <p:nvSpPr>
          <p:cNvPr id="174108" name="AutoShape 28"/>
          <p:cNvSpPr>
            <a:spLocks noChangeArrowheads="1"/>
          </p:cNvSpPr>
          <p:nvPr/>
        </p:nvSpPr>
        <p:spPr bwMode="auto">
          <a:xfrm>
            <a:off x="4267200" y="3810000"/>
            <a:ext cx="1143000" cy="396875"/>
          </a:xfrm>
          <a:prstGeom prst="wedgeRoundRectCallout">
            <a:avLst>
              <a:gd name="adj1" fmla="val 65278"/>
              <a:gd name="adj2" fmla="val 73602"/>
              <a:gd name="adj3" fmla="val 16667"/>
            </a:avLst>
          </a:prstGeom>
          <a:solidFill>
            <a:schemeClr val="hlink"/>
          </a:solidFill>
          <a:ln w="9525">
            <a:solidFill>
              <a:schemeClr val="tx1"/>
            </a:solidFill>
            <a:miter lim="800000"/>
            <a:headEnd/>
            <a:tailEnd/>
          </a:ln>
        </p:spPr>
        <p:txBody>
          <a:bodyPr/>
          <a:lstStyle/>
          <a:p>
            <a:pPr>
              <a:lnSpc>
                <a:spcPct val="80000"/>
              </a:lnSpc>
            </a:pPr>
            <a:r>
              <a:rPr lang="en-US" sz="1800"/>
              <a:t>3 here</a:t>
            </a:r>
          </a:p>
        </p:txBody>
      </p:sp>
      <p:sp>
        <p:nvSpPr>
          <p:cNvPr id="174109" name="AutoShape 29"/>
          <p:cNvSpPr>
            <a:spLocks noChangeArrowheads="1"/>
          </p:cNvSpPr>
          <p:nvPr/>
        </p:nvSpPr>
        <p:spPr bwMode="auto">
          <a:xfrm>
            <a:off x="4876800" y="1584325"/>
            <a:ext cx="1371600" cy="625475"/>
          </a:xfrm>
          <a:prstGeom prst="wedgeRoundRectCallout">
            <a:avLst>
              <a:gd name="adj1" fmla="val -12963"/>
              <a:gd name="adj2" fmla="val 160153"/>
              <a:gd name="adj3" fmla="val 16667"/>
            </a:avLst>
          </a:prstGeom>
          <a:solidFill>
            <a:schemeClr val="hlink"/>
          </a:solidFill>
          <a:ln w="9525">
            <a:solidFill>
              <a:schemeClr val="tx1"/>
            </a:solidFill>
            <a:miter lim="800000"/>
            <a:headEnd/>
            <a:tailEnd/>
          </a:ln>
        </p:spPr>
        <p:txBody>
          <a:bodyPr/>
          <a:lstStyle/>
          <a:p>
            <a:pPr>
              <a:lnSpc>
                <a:spcPct val="80000"/>
              </a:lnSpc>
            </a:pPr>
            <a:r>
              <a:rPr lang="en-US" sz="1800"/>
              <a:t>11 here</a:t>
            </a:r>
          </a:p>
          <a:p>
            <a:pPr>
              <a:lnSpc>
                <a:spcPct val="80000"/>
              </a:lnSpc>
            </a:pPr>
            <a:r>
              <a:rPr lang="en-US" sz="1800"/>
              <a:t>(= 7+3+1)</a:t>
            </a:r>
          </a:p>
        </p:txBody>
      </p:sp>
      <p:sp>
        <p:nvSpPr>
          <p:cNvPr id="52233" name="Rectangle 12"/>
          <p:cNvSpPr>
            <a:spLocks noChangeArrowheads="1"/>
          </p:cNvSpPr>
          <p:nvPr/>
        </p:nvSpPr>
        <p:spPr bwMode="auto">
          <a:xfrm>
            <a:off x="465138" y="838200"/>
            <a:ext cx="5900737" cy="488950"/>
          </a:xfrm>
          <a:prstGeom prst="rect">
            <a:avLst/>
          </a:prstGeom>
          <a:noFill/>
          <a:ln w="9525">
            <a:noFill/>
            <a:miter lim="800000"/>
            <a:headEnd/>
            <a:tailEnd/>
          </a:ln>
        </p:spPr>
        <p:txBody>
          <a:bodyPr wrap="none">
            <a:spAutoFit/>
          </a:bodyPr>
          <a:lstStyle/>
          <a:p>
            <a:r>
              <a:rPr lang="en-US" sz="2600" i="1">
                <a:solidFill>
                  <a:schemeClr val="tx2"/>
                </a:solidFill>
                <a:latin typeface="Garamond" pitchFamily="18" charset="0"/>
              </a:rPr>
              <a:t>Each soldier receives reports from all branches of tree</a:t>
            </a:r>
          </a:p>
        </p:txBody>
      </p:sp>
      <p:sp>
        <p:nvSpPr>
          <p:cNvPr id="33"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45FE4896-BF2A-49C6-8631-135D484A7471}" type="slidenum">
              <a:rPr lang="en-US" sz="1200">
                <a:solidFill>
                  <a:schemeClr val="tx1">
                    <a:tint val="75000"/>
                  </a:schemeClr>
                </a:solidFill>
                <a:latin typeface="+mn-lt"/>
                <a:cs typeface="+mn-cs"/>
              </a:rPr>
              <a:pPr algn="r" fontAlgn="auto">
                <a:spcBef>
                  <a:spcPts val="0"/>
                </a:spcBef>
                <a:spcAft>
                  <a:spcPts val="0"/>
                </a:spcAft>
                <a:defRPr/>
              </a:pPr>
              <a:t>61</a:t>
            </a:fld>
            <a:endParaRPr lang="en-US" sz="1200" dirty="0">
              <a:solidFill>
                <a:schemeClr val="tx1">
                  <a:tint val="75000"/>
                </a:schemeClr>
              </a:solidFill>
              <a:latin typeface="+mn-lt"/>
              <a:cs typeface="+mn-cs"/>
            </a:endParaRPr>
          </a:p>
        </p:txBody>
      </p:sp>
      <p:sp>
        <p:nvSpPr>
          <p:cNvPr id="31" name="TextBox 30"/>
          <p:cNvSpPr txBox="1"/>
          <p:nvPr/>
        </p:nvSpPr>
        <p:spPr>
          <a:xfrm>
            <a:off x="0" y="6453188"/>
            <a:ext cx="3990975" cy="415925"/>
          </a:xfrm>
          <a:prstGeom prst="rect">
            <a:avLst/>
          </a:prstGeom>
          <a:solidFill>
            <a:schemeClr val="accent6">
              <a:lumMod val="60000"/>
              <a:lumOff val="40000"/>
            </a:schemeClr>
          </a:solidFill>
        </p:spPr>
        <p:txBody>
          <a:bodyPr anchor="ctr"/>
          <a:lstStyle/>
          <a:p>
            <a:pPr fontAlgn="auto">
              <a:spcBef>
                <a:spcPts val="0"/>
              </a:spcBef>
              <a:spcAft>
                <a:spcPts val="0"/>
              </a:spcAft>
              <a:defRPr/>
            </a:pPr>
            <a:r>
              <a:rPr lang="en-US" sz="1800" dirty="0">
                <a:latin typeface="+mn-lt"/>
                <a:cs typeface="+mn-cs"/>
              </a:rPr>
              <a:t>adapted from MacKay (2003) textbook</a:t>
            </a:r>
          </a:p>
        </p:txBody>
      </p:sp>
    </p:spTree>
    <p:extLst>
      <p:ext uri="{BB962C8B-B14F-4D97-AF65-F5344CB8AC3E}">
        <p14:creationId xmlns:p14="http://schemas.microsoft.com/office/powerpoint/2010/main" val="427897969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1" fill="hold" grpId="0" nodeType="withEffect">
                                  <p:stCondLst>
                                    <p:cond delay="0"/>
                                  </p:stCondLst>
                                  <p:childTnLst>
                                    <p:set>
                                      <p:cBhvr>
                                        <p:cTn id="6" dur="1" fill="hold">
                                          <p:stCondLst>
                                            <p:cond delay="0"/>
                                          </p:stCondLst>
                                        </p:cTn>
                                        <p:tgtEl>
                                          <p:spTgt spid="174105"/>
                                        </p:tgtEl>
                                        <p:attrNameLst>
                                          <p:attrName>style.visibility</p:attrName>
                                        </p:attrNameLst>
                                      </p:cBhvr>
                                      <p:to>
                                        <p:strVal val="visible"/>
                                      </p:to>
                                    </p:set>
                                    <p:animEffect transition="in" filter="wipe(up)">
                                      <p:cBhvr>
                                        <p:cTn id="7" dur="500"/>
                                        <p:tgtEl>
                                          <p:spTgt spid="174105"/>
                                        </p:tgtEl>
                                      </p:cBhvr>
                                    </p:animEffect>
                                  </p:childTnLst>
                                </p:cTn>
                              </p:par>
                              <p:par>
                                <p:cTn id="8" presetID="1" presetClass="entr" presetSubtype="0" fill="hold" grpId="0" nodeType="withEffect">
                                  <p:stCondLst>
                                    <p:cond delay="0"/>
                                  </p:stCondLst>
                                  <p:childTnLst>
                                    <p:set>
                                      <p:cBhvr>
                                        <p:cTn id="9" dur="1" fill="hold">
                                          <p:stCondLst>
                                            <p:cond delay="0"/>
                                          </p:stCondLst>
                                        </p:cTn>
                                        <p:tgtEl>
                                          <p:spTgt spid="174107"/>
                                        </p:tgtEl>
                                        <p:attrNameLst>
                                          <p:attrName>style.visibility</p:attrName>
                                        </p:attrNameLst>
                                      </p:cBhvr>
                                      <p:to>
                                        <p:strVal val="visible"/>
                                      </p:to>
                                    </p:set>
                                  </p:childTnLst>
                                </p:cTn>
                              </p:par>
                              <p:par>
                                <p:cTn id="10" presetID="22" presetClass="entr" presetSubtype="4" fill="hold" grpId="0" nodeType="withEffect">
                                  <p:stCondLst>
                                    <p:cond delay="0"/>
                                  </p:stCondLst>
                                  <p:childTnLst>
                                    <p:set>
                                      <p:cBhvr>
                                        <p:cTn id="11" dur="1" fill="hold">
                                          <p:stCondLst>
                                            <p:cond delay="0"/>
                                          </p:stCondLst>
                                        </p:cTn>
                                        <p:tgtEl>
                                          <p:spTgt spid="174106"/>
                                        </p:tgtEl>
                                        <p:attrNameLst>
                                          <p:attrName>style.visibility</p:attrName>
                                        </p:attrNameLst>
                                      </p:cBhvr>
                                      <p:to>
                                        <p:strVal val="visible"/>
                                      </p:to>
                                    </p:set>
                                    <p:animEffect transition="in" filter="wipe(down)">
                                      <p:cBhvr>
                                        <p:cTn id="12" dur="500"/>
                                        <p:tgtEl>
                                          <p:spTgt spid="174106"/>
                                        </p:tgtEl>
                                      </p:cBhvr>
                                    </p:animEffect>
                                  </p:childTnLst>
                                </p:cTn>
                              </p:par>
                              <p:par>
                                <p:cTn id="13" presetID="1" presetClass="entr" presetSubtype="0" fill="hold" grpId="0" nodeType="withEffect">
                                  <p:stCondLst>
                                    <p:cond delay="0"/>
                                  </p:stCondLst>
                                  <p:childTnLst>
                                    <p:set>
                                      <p:cBhvr>
                                        <p:cTn id="14" dur="1" fill="hold">
                                          <p:stCondLst>
                                            <p:cond delay="0"/>
                                          </p:stCondLst>
                                        </p:cTn>
                                        <p:tgtEl>
                                          <p:spTgt spid="174108"/>
                                        </p:tgtEl>
                                        <p:attrNameLst>
                                          <p:attrName>style.visibility</p:attrName>
                                        </p:attrNameLst>
                                      </p:cBhvr>
                                      <p:to>
                                        <p:strVal val="visible"/>
                                      </p:to>
                                    </p:set>
                                  </p:childTnLst>
                                </p:cTn>
                              </p:par>
                            </p:childTnLst>
                          </p:cTn>
                        </p:par>
                      </p:childTnLst>
                    </p:cTn>
                  </p:par>
                  <p:par>
                    <p:cTn id="15" fill="hold" nodeType="clickPar">
                      <p:stCondLst>
                        <p:cond delay="indefinite"/>
                      </p:stCondLst>
                      <p:childTnLst>
                        <p:par>
                          <p:cTn id="16" fill="hold" nodeType="withGroup">
                            <p:stCondLst>
                              <p:cond delay="0"/>
                            </p:stCondLst>
                            <p:childTnLst>
                              <p:par>
                                <p:cTn id="17" presetID="22" presetClass="entr" presetSubtype="4" fill="hold" grpId="0" nodeType="clickEffect">
                                  <p:stCondLst>
                                    <p:cond delay="0"/>
                                  </p:stCondLst>
                                  <p:childTnLst>
                                    <p:set>
                                      <p:cBhvr>
                                        <p:cTn id="18" dur="1" fill="hold">
                                          <p:stCondLst>
                                            <p:cond delay="0"/>
                                          </p:stCondLst>
                                        </p:cTn>
                                        <p:tgtEl>
                                          <p:spTgt spid="174104"/>
                                        </p:tgtEl>
                                        <p:attrNameLst>
                                          <p:attrName>style.visibility</p:attrName>
                                        </p:attrNameLst>
                                      </p:cBhvr>
                                      <p:to>
                                        <p:strVal val="visible"/>
                                      </p:to>
                                    </p:set>
                                    <p:animEffect transition="in" filter="wipe(down)">
                                      <p:cBhvr>
                                        <p:cTn id="19" dur="500"/>
                                        <p:tgtEl>
                                          <p:spTgt spid="174104"/>
                                        </p:tgtEl>
                                      </p:cBhvr>
                                    </p:animEffect>
                                  </p:childTnLst>
                                </p:cTn>
                              </p:par>
                              <p:par>
                                <p:cTn id="20" presetID="1" presetClass="entr" presetSubtype="0" fill="hold" grpId="0" nodeType="withEffect">
                                  <p:stCondLst>
                                    <p:cond delay="0"/>
                                  </p:stCondLst>
                                  <p:childTnLst>
                                    <p:set>
                                      <p:cBhvr>
                                        <p:cTn id="21" dur="1" fill="hold">
                                          <p:stCondLst>
                                            <p:cond delay="0"/>
                                          </p:stCondLst>
                                        </p:cTn>
                                        <p:tgtEl>
                                          <p:spTgt spid="174109"/>
                                        </p:tgtEl>
                                        <p:attrNameLst>
                                          <p:attrName>style.visibility</p:attrName>
                                        </p:attrNameLst>
                                      </p:cBhvr>
                                      <p:to>
                                        <p:strVal val="visible"/>
                                      </p:to>
                                    </p:set>
                                  </p:childTnLst>
                                </p:cTn>
                              </p:par>
                            </p:childTnLst>
                          </p:cTn>
                        </p:par>
                        <p:par>
                          <p:cTn id="22" fill="hold" nodeType="afterGroup">
                            <p:stCondLst>
                              <p:cond delay="500"/>
                            </p:stCondLst>
                            <p:childTnLst>
                              <p:par>
                                <p:cTn id="23" presetID="22" presetClass="entr" presetSubtype="4" fill="hold" grpId="1" nodeType="afterEffect">
                                  <p:stCondLst>
                                    <p:cond delay="0"/>
                                  </p:stCondLst>
                                  <p:childTnLst>
                                    <p:set>
                                      <p:cBhvr>
                                        <p:cTn id="24" dur="1" fill="hold">
                                          <p:stCondLst>
                                            <p:cond delay="0"/>
                                          </p:stCondLst>
                                        </p:cTn>
                                        <p:tgtEl>
                                          <p:spTgt spid="174104"/>
                                        </p:tgtEl>
                                        <p:attrNameLst>
                                          <p:attrName>style.visibility</p:attrName>
                                        </p:attrNameLst>
                                      </p:cBhvr>
                                      <p:to>
                                        <p:strVal val="visible"/>
                                      </p:to>
                                    </p:set>
                                    <p:animEffect transition="in" filter="wipe(down)">
                                      <p:cBhvr>
                                        <p:cTn id="25" dur="500"/>
                                        <p:tgtEl>
                                          <p:spTgt spid="174104"/>
                                        </p:tgtEl>
                                      </p:cBhvr>
                                    </p:animEffect>
                                  </p:childTnLst>
                                </p:cTn>
                              </p:par>
                            </p:childTnLst>
                          </p:cTn>
                        </p:par>
                        <p:par>
                          <p:cTn id="26" fill="hold" nodeType="afterGroup">
                            <p:stCondLst>
                              <p:cond delay="1000"/>
                            </p:stCondLst>
                            <p:childTnLst>
                              <p:par>
                                <p:cTn id="27" presetID="22" presetClass="entr" presetSubtype="4" fill="hold" grpId="2" nodeType="afterEffect">
                                  <p:stCondLst>
                                    <p:cond delay="0"/>
                                  </p:stCondLst>
                                  <p:childTnLst>
                                    <p:set>
                                      <p:cBhvr>
                                        <p:cTn id="28" dur="1" fill="hold">
                                          <p:stCondLst>
                                            <p:cond delay="0"/>
                                          </p:stCondLst>
                                        </p:cTn>
                                        <p:tgtEl>
                                          <p:spTgt spid="174104"/>
                                        </p:tgtEl>
                                        <p:attrNameLst>
                                          <p:attrName>style.visibility</p:attrName>
                                        </p:attrNameLst>
                                      </p:cBhvr>
                                      <p:to>
                                        <p:strVal val="visible"/>
                                      </p:to>
                                    </p:set>
                                    <p:animEffect transition="in" filter="wipe(down)">
                                      <p:cBhvr>
                                        <p:cTn id="29" dur="500"/>
                                        <p:tgtEl>
                                          <p:spTgt spid="17410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4104" grpId="0" animBg="1"/>
      <p:bldP spid="174104" grpId="1" animBg="1"/>
      <p:bldP spid="174104" grpId="2" animBg="1"/>
      <p:bldP spid="174105" grpId="0" animBg="1"/>
      <p:bldP spid="174106" grpId="0" animBg="1"/>
      <p:bldP spid="174107" grpId="0" animBg="1"/>
      <p:bldP spid="174108" grpId="0" animBg="1"/>
      <p:bldP spid="174109" grpId="0" animBg="1"/>
    </p:bldLst>
  </p:timing>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4273" name="Group 2"/>
          <p:cNvGrpSpPr>
            <a:grpSpLocks/>
          </p:cNvGrpSpPr>
          <p:nvPr/>
        </p:nvGrpSpPr>
        <p:grpSpPr bwMode="auto">
          <a:xfrm>
            <a:off x="990600" y="1190625"/>
            <a:ext cx="7142163" cy="4829175"/>
            <a:chOff x="624" y="750"/>
            <a:chExt cx="4499" cy="3042"/>
          </a:xfrm>
        </p:grpSpPr>
        <p:sp>
          <p:nvSpPr>
            <p:cNvPr id="54285" name="Oval 5"/>
            <p:cNvSpPr>
              <a:spLocks noChangeArrowheads="1"/>
            </p:cNvSpPr>
            <p:nvPr/>
          </p:nvSpPr>
          <p:spPr bwMode="auto">
            <a:xfrm>
              <a:off x="868" y="1350"/>
              <a:ext cx="284" cy="282"/>
            </a:xfrm>
            <a:prstGeom prst="ellipse">
              <a:avLst/>
            </a:prstGeom>
            <a:noFill/>
            <a:ln w="38100">
              <a:solidFill>
                <a:schemeClr val="accent2"/>
              </a:solidFill>
              <a:round/>
              <a:headEnd/>
              <a:tailEnd/>
            </a:ln>
          </p:spPr>
          <p:txBody>
            <a:bodyPr wrap="none" anchor="ctr"/>
            <a:lstStyle/>
            <a:p>
              <a:endParaRPr lang="en-US" sz="1800"/>
            </a:p>
          </p:txBody>
        </p:sp>
        <p:sp>
          <p:nvSpPr>
            <p:cNvPr id="54286" name="Oval 5"/>
            <p:cNvSpPr>
              <a:spLocks noChangeArrowheads="1"/>
            </p:cNvSpPr>
            <p:nvPr/>
          </p:nvSpPr>
          <p:spPr bwMode="auto">
            <a:xfrm>
              <a:off x="1396" y="1656"/>
              <a:ext cx="284" cy="282"/>
            </a:xfrm>
            <a:prstGeom prst="ellipse">
              <a:avLst/>
            </a:prstGeom>
            <a:noFill/>
            <a:ln w="38100">
              <a:solidFill>
                <a:schemeClr val="accent2"/>
              </a:solidFill>
              <a:round/>
              <a:headEnd/>
              <a:tailEnd/>
            </a:ln>
          </p:spPr>
          <p:txBody>
            <a:bodyPr wrap="none" anchor="ctr"/>
            <a:lstStyle/>
            <a:p>
              <a:endParaRPr lang="en-US" sz="1800"/>
            </a:p>
          </p:txBody>
        </p:sp>
        <p:sp>
          <p:nvSpPr>
            <p:cNvPr id="54287" name="Oval 5"/>
            <p:cNvSpPr>
              <a:spLocks noChangeArrowheads="1"/>
            </p:cNvSpPr>
            <p:nvPr/>
          </p:nvSpPr>
          <p:spPr bwMode="auto">
            <a:xfrm>
              <a:off x="1766" y="821"/>
              <a:ext cx="284" cy="282"/>
            </a:xfrm>
            <a:prstGeom prst="ellipse">
              <a:avLst/>
            </a:prstGeom>
            <a:noFill/>
            <a:ln w="38100">
              <a:solidFill>
                <a:schemeClr val="accent2"/>
              </a:solidFill>
              <a:round/>
              <a:headEnd/>
              <a:tailEnd/>
            </a:ln>
          </p:spPr>
          <p:txBody>
            <a:bodyPr wrap="none" anchor="ctr"/>
            <a:lstStyle/>
            <a:p>
              <a:endParaRPr lang="en-US" sz="1800"/>
            </a:p>
          </p:txBody>
        </p:sp>
        <p:sp>
          <p:nvSpPr>
            <p:cNvPr id="54288" name="Oval 5"/>
            <p:cNvSpPr>
              <a:spLocks noChangeArrowheads="1"/>
            </p:cNvSpPr>
            <p:nvPr/>
          </p:nvSpPr>
          <p:spPr bwMode="auto">
            <a:xfrm>
              <a:off x="2718" y="1174"/>
              <a:ext cx="284" cy="282"/>
            </a:xfrm>
            <a:prstGeom prst="ellipse">
              <a:avLst/>
            </a:prstGeom>
            <a:noFill/>
            <a:ln w="38100">
              <a:solidFill>
                <a:schemeClr val="accent2"/>
              </a:solidFill>
              <a:round/>
              <a:headEnd/>
              <a:tailEnd/>
            </a:ln>
          </p:spPr>
          <p:txBody>
            <a:bodyPr wrap="none" anchor="ctr"/>
            <a:lstStyle/>
            <a:p>
              <a:endParaRPr lang="en-US" sz="1800"/>
            </a:p>
          </p:txBody>
        </p:sp>
        <p:sp>
          <p:nvSpPr>
            <p:cNvPr id="54289" name="Oval 5"/>
            <p:cNvSpPr>
              <a:spLocks noChangeArrowheads="1"/>
            </p:cNvSpPr>
            <p:nvPr/>
          </p:nvSpPr>
          <p:spPr bwMode="auto">
            <a:xfrm>
              <a:off x="3282" y="1832"/>
              <a:ext cx="284" cy="282"/>
            </a:xfrm>
            <a:prstGeom prst="ellipse">
              <a:avLst/>
            </a:prstGeom>
            <a:noFill/>
            <a:ln w="38100">
              <a:solidFill>
                <a:schemeClr val="accent2"/>
              </a:solidFill>
              <a:round/>
              <a:headEnd/>
              <a:tailEnd/>
            </a:ln>
          </p:spPr>
          <p:txBody>
            <a:bodyPr wrap="none" anchor="ctr"/>
            <a:lstStyle/>
            <a:p>
              <a:endParaRPr lang="en-US" sz="1800"/>
            </a:p>
          </p:txBody>
        </p:sp>
        <p:sp>
          <p:nvSpPr>
            <p:cNvPr id="54290" name="Oval 5"/>
            <p:cNvSpPr>
              <a:spLocks noChangeArrowheads="1"/>
            </p:cNvSpPr>
            <p:nvPr/>
          </p:nvSpPr>
          <p:spPr bwMode="auto">
            <a:xfrm>
              <a:off x="3864" y="1344"/>
              <a:ext cx="284" cy="282"/>
            </a:xfrm>
            <a:prstGeom prst="ellipse">
              <a:avLst/>
            </a:prstGeom>
            <a:noFill/>
            <a:ln w="38100">
              <a:solidFill>
                <a:schemeClr val="accent2"/>
              </a:solidFill>
              <a:round/>
              <a:headEnd/>
              <a:tailEnd/>
            </a:ln>
          </p:spPr>
          <p:txBody>
            <a:bodyPr wrap="none" anchor="ctr"/>
            <a:lstStyle/>
            <a:p>
              <a:endParaRPr lang="en-US" sz="1800"/>
            </a:p>
          </p:txBody>
        </p:sp>
        <p:sp>
          <p:nvSpPr>
            <p:cNvPr id="54291" name="Oval 5"/>
            <p:cNvSpPr>
              <a:spLocks noChangeArrowheads="1"/>
            </p:cNvSpPr>
            <p:nvPr/>
          </p:nvSpPr>
          <p:spPr bwMode="auto">
            <a:xfrm>
              <a:off x="4246" y="891"/>
              <a:ext cx="284" cy="282"/>
            </a:xfrm>
            <a:prstGeom prst="ellipse">
              <a:avLst/>
            </a:prstGeom>
            <a:noFill/>
            <a:ln w="38100">
              <a:solidFill>
                <a:schemeClr val="accent2"/>
              </a:solidFill>
              <a:round/>
              <a:headEnd/>
              <a:tailEnd/>
            </a:ln>
          </p:spPr>
          <p:txBody>
            <a:bodyPr wrap="none" anchor="ctr"/>
            <a:lstStyle/>
            <a:p>
              <a:endParaRPr lang="en-US" sz="1800"/>
            </a:p>
          </p:txBody>
        </p:sp>
        <p:sp>
          <p:nvSpPr>
            <p:cNvPr id="54292" name="Oval 5"/>
            <p:cNvSpPr>
              <a:spLocks noChangeArrowheads="1"/>
            </p:cNvSpPr>
            <p:nvPr/>
          </p:nvSpPr>
          <p:spPr bwMode="auto">
            <a:xfrm>
              <a:off x="4757" y="1485"/>
              <a:ext cx="284" cy="282"/>
            </a:xfrm>
            <a:prstGeom prst="ellipse">
              <a:avLst/>
            </a:prstGeom>
            <a:noFill/>
            <a:ln w="38100">
              <a:solidFill>
                <a:schemeClr val="accent2"/>
              </a:solidFill>
              <a:round/>
              <a:headEnd/>
              <a:tailEnd/>
            </a:ln>
          </p:spPr>
          <p:txBody>
            <a:bodyPr wrap="none" anchor="ctr"/>
            <a:lstStyle/>
            <a:p>
              <a:endParaRPr lang="en-US" sz="1800"/>
            </a:p>
          </p:txBody>
        </p:sp>
        <p:sp>
          <p:nvSpPr>
            <p:cNvPr id="54293" name="Oval 5"/>
            <p:cNvSpPr>
              <a:spLocks noChangeArrowheads="1"/>
            </p:cNvSpPr>
            <p:nvPr/>
          </p:nvSpPr>
          <p:spPr bwMode="auto">
            <a:xfrm>
              <a:off x="3511" y="2496"/>
              <a:ext cx="284" cy="282"/>
            </a:xfrm>
            <a:prstGeom prst="ellipse">
              <a:avLst/>
            </a:prstGeom>
            <a:noFill/>
            <a:ln w="38100">
              <a:solidFill>
                <a:schemeClr val="accent2"/>
              </a:solidFill>
              <a:round/>
              <a:headEnd/>
              <a:tailEnd/>
            </a:ln>
          </p:spPr>
          <p:txBody>
            <a:bodyPr wrap="none" anchor="ctr"/>
            <a:lstStyle/>
            <a:p>
              <a:endParaRPr lang="en-US" sz="1800"/>
            </a:p>
          </p:txBody>
        </p:sp>
        <p:sp>
          <p:nvSpPr>
            <p:cNvPr id="54294" name="Oval 5"/>
            <p:cNvSpPr>
              <a:spLocks noChangeArrowheads="1"/>
            </p:cNvSpPr>
            <p:nvPr/>
          </p:nvSpPr>
          <p:spPr bwMode="auto">
            <a:xfrm>
              <a:off x="3870" y="3089"/>
              <a:ext cx="284" cy="282"/>
            </a:xfrm>
            <a:prstGeom prst="ellipse">
              <a:avLst/>
            </a:prstGeom>
            <a:noFill/>
            <a:ln w="38100">
              <a:solidFill>
                <a:schemeClr val="accent2"/>
              </a:solidFill>
              <a:round/>
              <a:headEnd/>
              <a:tailEnd/>
            </a:ln>
          </p:spPr>
          <p:txBody>
            <a:bodyPr wrap="none" anchor="ctr"/>
            <a:lstStyle/>
            <a:p>
              <a:endParaRPr lang="en-US" sz="1800"/>
            </a:p>
          </p:txBody>
        </p:sp>
        <p:sp>
          <p:nvSpPr>
            <p:cNvPr id="54295" name="Oval 5"/>
            <p:cNvSpPr>
              <a:spLocks noChangeArrowheads="1"/>
            </p:cNvSpPr>
            <p:nvPr/>
          </p:nvSpPr>
          <p:spPr bwMode="auto">
            <a:xfrm>
              <a:off x="2682" y="2778"/>
              <a:ext cx="284" cy="282"/>
            </a:xfrm>
            <a:prstGeom prst="ellipse">
              <a:avLst/>
            </a:prstGeom>
            <a:noFill/>
            <a:ln w="38100">
              <a:solidFill>
                <a:schemeClr val="accent2"/>
              </a:solidFill>
              <a:round/>
              <a:headEnd/>
              <a:tailEnd/>
            </a:ln>
          </p:spPr>
          <p:txBody>
            <a:bodyPr wrap="none" anchor="ctr"/>
            <a:lstStyle/>
            <a:p>
              <a:endParaRPr lang="en-US" sz="1800"/>
            </a:p>
          </p:txBody>
        </p:sp>
        <p:sp>
          <p:nvSpPr>
            <p:cNvPr id="54296" name="Oval 5"/>
            <p:cNvSpPr>
              <a:spLocks noChangeArrowheads="1"/>
            </p:cNvSpPr>
            <p:nvPr/>
          </p:nvSpPr>
          <p:spPr bwMode="auto">
            <a:xfrm>
              <a:off x="1301" y="2460"/>
              <a:ext cx="284" cy="282"/>
            </a:xfrm>
            <a:prstGeom prst="ellipse">
              <a:avLst/>
            </a:prstGeom>
            <a:noFill/>
            <a:ln w="38100">
              <a:solidFill>
                <a:schemeClr val="accent2"/>
              </a:solidFill>
              <a:round/>
              <a:headEnd/>
              <a:tailEnd/>
            </a:ln>
          </p:spPr>
          <p:txBody>
            <a:bodyPr wrap="none" anchor="ctr"/>
            <a:lstStyle/>
            <a:p>
              <a:endParaRPr lang="en-US" sz="1800"/>
            </a:p>
          </p:txBody>
        </p:sp>
        <p:sp>
          <p:nvSpPr>
            <p:cNvPr id="54297" name="Oval 5"/>
            <p:cNvSpPr>
              <a:spLocks noChangeArrowheads="1"/>
            </p:cNvSpPr>
            <p:nvPr/>
          </p:nvSpPr>
          <p:spPr bwMode="auto">
            <a:xfrm>
              <a:off x="931" y="2842"/>
              <a:ext cx="284" cy="282"/>
            </a:xfrm>
            <a:prstGeom prst="ellipse">
              <a:avLst/>
            </a:prstGeom>
            <a:noFill/>
            <a:ln w="38100">
              <a:solidFill>
                <a:schemeClr val="accent2"/>
              </a:solidFill>
              <a:round/>
              <a:headEnd/>
              <a:tailEnd/>
            </a:ln>
          </p:spPr>
          <p:txBody>
            <a:bodyPr wrap="none" anchor="ctr"/>
            <a:lstStyle/>
            <a:p>
              <a:endParaRPr lang="en-US" sz="1800"/>
            </a:p>
          </p:txBody>
        </p:sp>
        <p:sp>
          <p:nvSpPr>
            <p:cNvPr id="54298" name="Oval 5"/>
            <p:cNvSpPr>
              <a:spLocks noChangeArrowheads="1"/>
            </p:cNvSpPr>
            <p:nvPr/>
          </p:nvSpPr>
          <p:spPr bwMode="auto">
            <a:xfrm>
              <a:off x="1507" y="3195"/>
              <a:ext cx="284" cy="282"/>
            </a:xfrm>
            <a:prstGeom prst="ellipse">
              <a:avLst/>
            </a:prstGeom>
            <a:noFill/>
            <a:ln w="38100">
              <a:solidFill>
                <a:schemeClr val="accent2"/>
              </a:solidFill>
              <a:round/>
              <a:headEnd/>
              <a:tailEnd/>
            </a:ln>
          </p:spPr>
          <p:txBody>
            <a:bodyPr wrap="none" anchor="ctr"/>
            <a:lstStyle/>
            <a:p>
              <a:endParaRPr lang="en-US" sz="1800"/>
            </a:p>
          </p:txBody>
        </p:sp>
        <p:pic>
          <p:nvPicPr>
            <p:cNvPr id="54299" name="Picture 3" descr="soldiers-tree"/>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624" y="750"/>
              <a:ext cx="4499" cy="3042"/>
            </a:xfrm>
            <a:prstGeom prst="rect">
              <a:avLst/>
            </a:prstGeom>
            <a:noFill/>
            <a:ln w="9525">
              <a:noFill/>
              <a:miter lim="800000"/>
              <a:headEnd/>
              <a:tailEnd/>
            </a:ln>
          </p:spPr>
        </p:pic>
        <p:sp>
          <p:nvSpPr>
            <p:cNvPr id="54300" name="Rectangle 18"/>
            <p:cNvSpPr>
              <a:spLocks noChangeArrowheads="1"/>
            </p:cNvSpPr>
            <p:nvPr/>
          </p:nvSpPr>
          <p:spPr bwMode="auto">
            <a:xfrm>
              <a:off x="2640" y="3312"/>
              <a:ext cx="432" cy="288"/>
            </a:xfrm>
            <a:prstGeom prst="rect">
              <a:avLst/>
            </a:prstGeom>
            <a:solidFill>
              <a:schemeClr val="bg1"/>
            </a:solidFill>
            <a:ln w="9525">
              <a:noFill/>
              <a:miter lim="800000"/>
              <a:headEnd/>
              <a:tailEnd/>
            </a:ln>
          </p:spPr>
          <p:txBody>
            <a:bodyPr wrap="none" anchor="ctr"/>
            <a:lstStyle/>
            <a:p>
              <a:endParaRPr lang="en-US" sz="1800"/>
            </a:p>
          </p:txBody>
        </p:sp>
        <p:sp>
          <p:nvSpPr>
            <p:cNvPr id="54301" name="Rectangle 19"/>
            <p:cNvSpPr>
              <a:spLocks noChangeArrowheads="1"/>
            </p:cNvSpPr>
            <p:nvPr/>
          </p:nvSpPr>
          <p:spPr bwMode="auto">
            <a:xfrm>
              <a:off x="3648" y="1920"/>
              <a:ext cx="768" cy="288"/>
            </a:xfrm>
            <a:prstGeom prst="rect">
              <a:avLst/>
            </a:prstGeom>
            <a:solidFill>
              <a:schemeClr val="bg1"/>
            </a:solidFill>
            <a:ln w="9525">
              <a:noFill/>
              <a:miter lim="800000"/>
              <a:headEnd/>
              <a:tailEnd/>
            </a:ln>
          </p:spPr>
          <p:txBody>
            <a:bodyPr wrap="none" anchor="ctr"/>
            <a:lstStyle/>
            <a:p>
              <a:endParaRPr lang="en-US" sz="1800"/>
            </a:p>
          </p:txBody>
        </p:sp>
        <p:sp>
          <p:nvSpPr>
            <p:cNvPr id="54302" name="Freeform 85"/>
            <p:cNvSpPr>
              <a:spLocks noChangeArrowheads="1"/>
            </p:cNvSpPr>
            <p:nvPr/>
          </p:nvSpPr>
          <p:spPr bwMode="auto">
            <a:xfrm rot="3451082" flipV="1">
              <a:off x="3018" y="1632"/>
              <a:ext cx="672" cy="768"/>
            </a:xfrm>
            <a:custGeom>
              <a:avLst/>
              <a:gdLst>
                <a:gd name="T0" fmla="*/ 0 w 1298089"/>
                <a:gd name="T1" fmla="*/ 0 h 1253266"/>
                <a:gd name="T2" fmla="*/ 0 w 1298089"/>
                <a:gd name="T3" fmla="*/ 0 h 1253266"/>
                <a:gd name="T4" fmla="*/ 0 w 1298089"/>
                <a:gd name="T5" fmla="*/ 0 h 1253266"/>
                <a:gd name="T6" fmla="*/ 0 w 1298089"/>
                <a:gd name="T7" fmla="*/ 0 h 1253266"/>
                <a:gd name="T8" fmla="*/ 0 60000 65536"/>
                <a:gd name="T9" fmla="*/ 0 60000 65536"/>
                <a:gd name="T10" fmla="*/ 0 60000 65536"/>
                <a:gd name="T11" fmla="*/ 0 60000 65536"/>
                <a:gd name="T12" fmla="*/ 0 w 1298089"/>
                <a:gd name="T13" fmla="*/ 0 h 1253266"/>
                <a:gd name="T14" fmla="*/ 1298089 w 1298089"/>
                <a:gd name="T15" fmla="*/ 1253266 h 1253266"/>
              </a:gdLst>
              <a:ahLst/>
              <a:cxnLst>
                <a:cxn ang="T8">
                  <a:pos x="T0" y="T1"/>
                </a:cxn>
                <a:cxn ang="T9">
                  <a:pos x="T2" y="T3"/>
                </a:cxn>
                <a:cxn ang="T10">
                  <a:pos x="T4" y="T5"/>
                </a:cxn>
                <a:cxn ang="T11">
                  <a:pos x="T6" y="T7"/>
                </a:cxn>
              </a:cxnLst>
              <a:rect l="T12" t="T13" r="T14" b="T15"/>
              <a:pathLst>
                <a:path w="1298089" h="1253266">
                  <a:moveTo>
                    <a:pt x="98611" y="53788"/>
                  </a:moveTo>
                  <a:cubicBezTo>
                    <a:pt x="49305" y="474233"/>
                    <a:pt x="0" y="894678"/>
                    <a:pt x="173915" y="1065007"/>
                  </a:cubicBezTo>
                  <a:cubicBezTo>
                    <a:pt x="347830" y="1235336"/>
                    <a:pt x="986117" y="1253266"/>
                    <a:pt x="1142103" y="1075765"/>
                  </a:cubicBezTo>
                  <a:cubicBezTo>
                    <a:pt x="1298089" y="898264"/>
                    <a:pt x="1203959" y="449132"/>
                    <a:pt x="1109830" y="0"/>
                  </a:cubicBezTo>
                </a:path>
              </a:pathLst>
            </a:custGeom>
            <a:noFill/>
            <a:ln w="22225">
              <a:solidFill>
                <a:srgbClr val="FF0000"/>
              </a:solidFill>
              <a:prstDash val="dash"/>
              <a:round/>
              <a:headEnd/>
              <a:tailEnd/>
            </a:ln>
          </p:spPr>
          <p:txBody>
            <a:bodyPr vert="eaVert" wrap="none"/>
            <a:lstStyle/>
            <a:p>
              <a:endParaRPr lang="en-US"/>
            </a:p>
          </p:txBody>
        </p:sp>
      </p:grpSp>
      <p:sp>
        <p:nvSpPr>
          <p:cNvPr id="178197" name="Title 1"/>
          <p:cNvSpPr>
            <a:spLocks noGrp="1"/>
          </p:cNvSpPr>
          <p:nvPr>
            <p:ph type="title" idx="4294967295"/>
          </p:nvPr>
        </p:nvSpPr>
        <p:spPr/>
        <p:txBody>
          <a:bodyPr rtlCol="0">
            <a:normAutofit fontScale="90000"/>
          </a:bodyPr>
          <a:lstStyle/>
          <a:p>
            <a:pPr eaLnBrk="1" fontAlgn="auto" hangingPunct="1">
              <a:spcAft>
                <a:spcPts val="0"/>
              </a:spcAft>
              <a:defRPr/>
            </a:pPr>
            <a:r>
              <a:rPr lang="en-US" dirty="0">
                <a:cs typeface="Arial" charset="0"/>
              </a:rPr>
              <a:t>Great Ideas in ML: Message Passing</a:t>
            </a:r>
          </a:p>
        </p:txBody>
      </p:sp>
      <p:sp>
        <p:nvSpPr>
          <p:cNvPr id="178201" name="Line 25"/>
          <p:cNvSpPr>
            <a:spLocks noChangeShapeType="1"/>
          </p:cNvSpPr>
          <p:nvPr/>
        </p:nvSpPr>
        <p:spPr bwMode="auto">
          <a:xfrm>
            <a:off x="4724400" y="2514600"/>
            <a:ext cx="381000" cy="457200"/>
          </a:xfrm>
          <a:prstGeom prst="line">
            <a:avLst/>
          </a:prstGeom>
          <a:noFill/>
          <a:ln w="38100">
            <a:solidFill>
              <a:schemeClr val="hlink"/>
            </a:solidFill>
            <a:round/>
            <a:headEnd/>
            <a:tailEnd type="arrow" w="med" len="med"/>
          </a:ln>
        </p:spPr>
        <p:txBody>
          <a:bodyPr wrap="none" anchor="ctr"/>
          <a:lstStyle/>
          <a:p>
            <a:endParaRPr lang="en-US"/>
          </a:p>
        </p:txBody>
      </p:sp>
      <p:sp>
        <p:nvSpPr>
          <p:cNvPr id="178202" name="Line 26"/>
          <p:cNvSpPr>
            <a:spLocks noChangeShapeType="1"/>
          </p:cNvSpPr>
          <p:nvPr/>
        </p:nvSpPr>
        <p:spPr bwMode="auto">
          <a:xfrm flipH="1" flipV="1">
            <a:off x="5410200" y="3505200"/>
            <a:ext cx="228600" cy="457200"/>
          </a:xfrm>
          <a:prstGeom prst="line">
            <a:avLst/>
          </a:prstGeom>
          <a:noFill/>
          <a:ln w="38100">
            <a:solidFill>
              <a:schemeClr val="hlink"/>
            </a:solidFill>
            <a:round/>
            <a:headEnd/>
            <a:tailEnd type="arrow" w="med" len="med"/>
          </a:ln>
        </p:spPr>
        <p:txBody>
          <a:bodyPr wrap="none" anchor="ctr"/>
          <a:lstStyle/>
          <a:p>
            <a:endParaRPr lang="en-US"/>
          </a:p>
        </p:txBody>
      </p:sp>
      <p:sp>
        <p:nvSpPr>
          <p:cNvPr id="178203" name="AutoShape 27"/>
          <p:cNvSpPr>
            <a:spLocks noChangeArrowheads="1"/>
          </p:cNvSpPr>
          <p:nvPr/>
        </p:nvSpPr>
        <p:spPr bwMode="auto">
          <a:xfrm>
            <a:off x="3581400" y="2667000"/>
            <a:ext cx="1143000" cy="396875"/>
          </a:xfrm>
          <a:prstGeom prst="wedgeRoundRectCallout">
            <a:avLst>
              <a:gd name="adj1" fmla="val 20278"/>
              <a:gd name="adj2" fmla="val -137602"/>
              <a:gd name="adj3" fmla="val 16667"/>
            </a:avLst>
          </a:prstGeom>
          <a:solidFill>
            <a:schemeClr val="hlink"/>
          </a:solidFill>
          <a:ln w="9525">
            <a:solidFill>
              <a:schemeClr val="tx1"/>
            </a:solidFill>
            <a:miter lim="800000"/>
            <a:headEnd/>
            <a:tailEnd/>
          </a:ln>
        </p:spPr>
        <p:txBody>
          <a:bodyPr/>
          <a:lstStyle/>
          <a:p>
            <a:pPr>
              <a:lnSpc>
                <a:spcPct val="80000"/>
              </a:lnSpc>
            </a:pPr>
            <a:r>
              <a:rPr lang="en-US" sz="1800"/>
              <a:t>7 here</a:t>
            </a:r>
          </a:p>
        </p:txBody>
      </p:sp>
      <p:sp>
        <p:nvSpPr>
          <p:cNvPr id="178204" name="AutoShape 28"/>
          <p:cNvSpPr>
            <a:spLocks noChangeArrowheads="1"/>
          </p:cNvSpPr>
          <p:nvPr/>
        </p:nvSpPr>
        <p:spPr bwMode="auto">
          <a:xfrm>
            <a:off x="4267200" y="3810000"/>
            <a:ext cx="1143000" cy="396875"/>
          </a:xfrm>
          <a:prstGeom prst="wedgeRoundRectCallout">
            <a:avLst>
              <a:gd name="adj1" fmla="val 65278"/>
              <a:gd name="adj2" fmla="val 73602"/>
              <a:gd name="adj3" fmla="val 16667"/>
            </a:avLst>
          </a:prstGeom>
          <a:solidFill>
            <a:schemeClr val="hlink"/>
          </a:solidFill>
          <a:ln w="9525">
            <a:solidFill>
              <a:schemeClr val="tx1"/>
            </a:solidFill>
            <a:miter lim="800000"/>
            <a:headEnd/>
            <a:tailEnd/>
          </a:ln>
        </p:spPr>
        <p:txBody>
          <a:bodyPr/>
          <a:lstStyle/>
          <a:p>
            <a:pPr>
              <a:lnSpc>
                <a:spcPct val="80000"/>
              </a:lnSpc>
            </a:pPr>
            <a:r>
              <a:rPr lang="en-US" sz="1800"/>
              <a:t>3 here</a:t>
            </a:r>
          </a:p>
        </p:txBody>
      </p:sp>
      <p:sp>
        <p:nvSpPr>
          <p:cNvPr id="178206" name="Line 30"/>
          <p:cNvSpPr>
            <a:spLocks noChangeShapeType="1"/>
          </p:cNvSpPr>
          <p:nvPr/>
        </p:nvSpPr>
        <p:spPr bwMode="auto">
          <a:xfrm flipH="1">
            <a:off x="5486400" y="2438400"/>
            <a:ext cx="533400" cy="381000"/>
          </a:xfrm>
          <a:prstGeom prst="line">
            <a:avLst/>
          </a:prstGeom>
          <a:noFill/>
          <a:ln w="38100">
            <a:solidFill>
              <a:schemeClr val="hlink"/>
            </a:solidFill>
            <a:round/>
            <a:headEnd/>
            <a:tailEnd type="arrow" w="med" len="med"/>
          </a:ln>
        </p:spPr>
        <p:txBody>
          <a:bodyPr wrap="none" anchor="ctr"/>
          <a:lstStyle/>
          <a:p>
            <a:endParaRPr lang="en-US"/>
          </a:p>
        </p:txBody>
      </p:sp>
      <p:sp>
        <p:nvSpPr>
          <p:cNvPr id="178207" name="AutoShape 31"/>
          <p:cNvSpPr>
            <a:spLocks noChangeArrowheads="1"/>
          </p:cNvSpPr>
          <p:nvPr/>
        </p:nvSpPr>
        <p:spPr bwMode="auto">
          <a:xfrm>
            <a:off x="5105400" y="1905000"/>
            <a:ext cx="1143000" cy="396875"/>
          </a:xfrm>
          <a:prstGeom prst="wedgeRoundRectCallout">
            <a:avLst>
              <a:gd name="adj1" fmla="val 44028"/>
              <a:gd name="adj2" fmla="val 71602"/>
              <a:gd name="adj3" fmla="val 16667"/>
            </a:avLst>
          </a:prstGeom>
          <a:solidFill>
            <a:schemeClr val="hlink"/>
          </a:solidFill>
          <a:ln w="9525">
            <a:solidFill>
              <a:schemeClr val="tx1"/>
            </a:solidFill>
            <a:miter lim="800000"/>
            <a:headEnd/>
            <a:tailEnd/>
          </a:ln>
        </p:spPr>
        <p:txBody>
          <a:bodyPr/>
          <a:lstStyle/>
          <a:p>
            <a:pPr>
              <a:lnSpc>
                <a:spcPct val="80000"/>
              </a:lnSpc>
            </a:pPr>
            <a:r>
              <a:rPr lang="en-US" sz="1800"/>
              <a:t>3 here</a:t>
            </a:r>
          </a:p>
        </p:txBody>
      </p:sp>
      <p:sp>
        <p:nvSpPr>
          <p:cNvPr id="178209" name="AutoShape 33"/>
          <p:cNvSpPr>
            <a:spLocks noChangeArrowheads="1"/>
          </p:cNvSpPr>
          <p:nvPr/>
        </p:nvSpPr>
        <p:spPr bwMode="auto">
          <a:xfrm>
            <a:off x="6248400" y="2971800"/>
            <a:ext cx="2362200" cy="1295400"/>
          </a:xfrm>
          <a:prstGeom prst="cloudCallout">
            <a:avLst>
              <a:gd name="adj1" fmla="val -71102"/>
              <a:gd name="adj2" fmla="val -33088"/>
            </a:avLst>
          </a:prstGeom>
          <a:solidFill>
            <a:schemeClr val="accent2">
              <a:lumMod val="60000"/>
              <a:lumOff val="40000"/>
            </a:schemeClr>
          </a:solidFill>
          <a:ln w="9525">
            <a:solidFill>
              <a:schemeClr val="accent2">
                <a:lumMod val="75000"/>
              </a:schemeClr>
            </a:solidFill>
            <a:round/>
            <a:headEnd/>
            <a:tailEnd/>
          </a:ln>
          <a:effectLst/>
          <a:extLst/>
        </p:spPr>
        <p:txBody>
          <a:bodyPr/>
          <a:lstStyle/>
          <a:p>
            <a:pPr fontAlgn="auto">
              <a:spcBef>
                <a:spcPts val="0"/>
              </a:spcBef>
              <a:spcAft>
                <a:spcPts val="0"/>
              </a:spcAft>
              <a:defRPr/>
            </a:pPr>
            <a:r>
              <a:rPr lang="en-US" sz="1800">
                <a:latin typeface="+mn-lt"/>
                <a:cs typeface="+mn-cs"/>
              </a:rPr>
              <a:t>Belief:</a:t>
            </a:r>
          </a:p>
          <a:p>
            <a:pPr fontAlgn="auto">
              <a:spcBef>
                <a:spcPts val="0"/>
              </a:spcBef>
              <a:spcAft>
                <a:spcPts val="0"/>
              </a:spcAft>
              <a:defRPr/>
            </a:pPr>
            <a:r>
              <a:rPr lang="en-US" sz="1800">
                <a:latin typeface="+mn-lt"/>
                <a:cs typeface="+mn-cs"/>
              </a:rPr>
              <a:t>Must be</a:t>
            </a:r>
          </a:p>
          <a:p>
            <a:pPr fontAlgn="auto">
              <a:spcBef>
                <a:spcPts val="0"/>
              </a:spcBef>
              <a:spcAft>
                <a:spcPts val="0"/>
              </a:spcAft>
              <a:defRPr/>
            </a:pPr>
            <a:r>
              <a:rPr lang="en-US" sz="1800">
                <a:latin typeface="+mn-lt"/>
                <a:cs typeface="+mn-cs"/>
              </a:rPr>
              <a:t>14 of us</a:t>
            </a:r>
          </a:p>
        </p:txBody>
      </p:sp>
      <p:sp>
        <p:nvSpPr>
          <p:cNvPr id="54282" name="Rectangle 12"/>
          <p:cNvSpPr>
            <a:spLocks noChangeArrowheads="1"/>
          </p:cNvSpPr>
          <p:nvPr/>
        </p:nvSpPr>
        <p:spPr bwMode="auto">
          <a:xfrm>
            <a:off x="465138" y="838200"/>
            <a:ext cx="5900737" cy="488950"/>
          </a:xfrm>
          <a:prstGeom prst="rect">
            <a:avLst/>
          </a:prstGeom>
          <a:noFill/>
          <a:ln w="9525">
            <a:noFill/>
            <a:miter lim="800000"/>
            <a:headEnd/>
            <a:tailEnd/>
          </a:ln>
        </p:spPr>
        <p:txBody>
          <a:bodyPr wrap="none">
            <a:spAutoFit/>
          </a:bodyPr>
          <a:lstStyle/>
          <a:p>
            <a:r>
              <a:rPr lang="en-US" sz="2600" i="1">
                <a:solidFill>
                  <a:schemeClr val="tx2"/>
                </a:solidFill>
                <a:latin typeface="Garamond" pitchFamily="18" charset="0"/>
              </a:rPr>
              <a:t>Each soldier receives reports from all branches of tree</a:t>
            </a:r>
          </a:p>
        </p:txBody>
      </p:sp>
      <p:sp>
        <p:nvSpPr>
          <p:cNvPr id="3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5FD6462F-26F6-4380-93E5-7F1E67D1B8BB}" type="slidenum">
              <a:rPr lang="en-US" sz="1200">
                <a:solidFill>
                  <a:schemeClr val="tx1">
                    <a:tint val="75000"/>
                  </a:schemeClr>
                </a:solidFill>
                <a:latin typeface="+mn-lt"/>
                <a:cs typeface="+mn-cs"/>
              </a:rPr>
              <a:pPr algn="r" fontAlgn="auto">
                <a:spcBef>
                  <a:spcPts val="0"/>
                </a:spcBef>
                <a:spcAft>
                  <a:spcPts val="0"/>
                </a:spcAft>
                <a:defRPr/>
              </a:pPr>
              <a:t>62</a:t>
            </a:fld>
            <a:endParaRPr lang="en-US" sz="1200" dirty="0">
              <a:solidFill>
                <a:schemeClr val="tx1">
                  <a:tint val="75000"/>
                </a:schemeClr>
              </a:solidFill>
              <a:latin typeface="+mn-lt"/>
              <a:cs typeface="+mn-cs"/>
            </a:endParaRPr>
          </a:p>
        </p:txBody>
      </p:sp>
      <p:sp>
        <p:nvSpPr>
          <p:cNvPr id="32" name="TextBox 31"/>
          <p:cNvSpPr txBox="1"/>
          <p:nvPr/>
        </p:nvSpPr>
        <p:spPr>
          <a:xfrm>
            <a:off x="0" y="6453188"/>
            <a:ext cx="3990975" cy="415925"/>
          </a:xfrm>
          <a:prstGeom prst="rect">
            <a:avLst/>
          </a:prstGeom>
          <a:solidFill>
            <a:schemeClr val="accent6">
              <a:lumMod val="60000"/>
              <a:lumOff val="40000"/>
            </a:schemeClr>
          </a:solidFill>
        </p:spPr>
        <p:txBody>
          <a:bodyPr anchor="ctr"/>
          <a:lstStyle/>
          <a:p>
            <a:pPr fontAlgn="auto">
              <a:spcBef>
                <a:spcPts val="0"/>
              </a:spcBef>
              <a:spcAft>
                <a:spcPts val="0"/>
              </a:spcAft>
              <a:defRPr/>
            </a:pPr>
            <a:r>
              <a:rPr lang="en-US" sz="1800" dirty="0">
                <a:latin typeface="+mn-lt"/>
                <a:cs typeface="+mn-cs"/>
              </a:rPr>
              <a:t>adapted from MacKay (2003) textbook</a:t>
            </a:r>
          </a:p>
        </p:txBody>
      </p:sp>
    </p:spTree>
    <p:extLst>
      <p:ext uri="{BB962C8B-B14F-4D97-AF65-F5344CB8AC3E}">
        <p14:creationId xmlns:p14="http://schemas.microsoft.com/office/powerpoint/2010/main" val="280722829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8" fill="hold" grpId="0" nodeType="withEffect">
                                  <p:stCondLst>
                                    <p:cond delay="0"/>
                                  </p:stCondLst>
                                  <p:childTnLst>
                                    <p:set>
                                      <p:cBhvr>
                                        <p:cTn id="6" dur="1" fill="hold">
                                          <p:stCondLst>
                                            <p:cond delay="0"/>
                                          </p:stCondLst>
                                        </p:cTn>
                                        <p:tgtEl>
                                          <p:spTgt spid="178209">
                                            <p:bg/>
                                          </p:spTgt>
                                        </p:tgtEl>
                                        <p:attrNameLst>
                                          <p:attrName>style.visibility</p:attrName>
                                        </p:attrNameLst>
                                      </p:cBhvr>
                                      <p:to>
                                        <p:strVal val="visible"/>
                                      </p:to>
                                    </p:set>
                                    <p:animEffect transition="in" filter="wipe(left)">
                                      <p:cBhvr>
                                        <p:cTn id="7" dur="500"/>
                                        <p:tgtEl>
                                          <p:spTgt spid="178209">
                                            <p:bg/>
                                          </p:spTgt>
                                        </p:tgtEl>
                                      </p:cBhvr>
                                    </p:animEffect>
                                  </p:childTnLst>
                                </p:cTn>
                              </p:par>
                              <p:par>
                                <p:cTn id="8" presetID="22" presetClass="entr" presetSubtype="8" fill="hold" grpId="0" nodeType="withEffect">
                                  <p:stCondLst>
                                    <p:cond delay="0"/>
                                  </p:stCondLst>
                                  <p:childTnLst>
                                    <p:set>
                                      <p:cBhvr>
                                        <p:cTn id="9" dur="1" fill="hold">
                                          <p:stCondLst>
                                            <p:cond delay="0"/>
                                          </p:stCondLst>
                                        </p:cTn>
                                        <p:tgtEl>
                                          <p:spTgt spid="178209">
                                            <p:txEl>
                                              <p:pRg st="0" end="0"/>
                                            </p:txEl>
                                          </p:spTgt>
                                        </p:tgtEl>
                                        <p:attrNameLst>
                                          <p:attrName>style.visibility</p:attrName>
                                        </p:attrNameLst>
                                      </p:cBhvr>
                                      <p:to>
                                        <p:strVal val="visible"/>
                                      </p:to>
                                    </p:set>
                                    <p:animEffect transition="in" filter="wipe(left)">
                                      <p:cBhvr>
                                        <p:cTn id="10" dur="500"/>
                                        <p:tgtEl>
                                          <p:spTgt spid="178209">
                                            <p:txEl>
                                              <p:pRg st="0" end="0"/>
                                            </p:txEl>
                                          </p:spTgt>
                                        </p:tgtEl>
                                      </p:cBhvr>
                                    </p:animEffect>
                                  </p:childTnLst>
                                </p:cTn>
                              </p:par>
                            </p:childTnLst>
                          </p:cTn>
                        </p:par>
                      </p:childTnLst>
                    </p:cTn>
                  </p:par>
                  <p:par>
                    <p:cTn id="11" fill="hold" nodeType="clickPar">
                      <p:stCondLst>
                        <p:cond delay="indefinite"/>
                      </p:stCondLst>
                      <p:childTnLst>
                        <p:par>
                          <p:cTn id="12" fill="hold" nodeType="withGroup">
                            <p:stCondLst>
                              <p:cond delay="0"/>
                            </p:stCondLst>
                            <p:childTnLst>
                              <p:par>
                                <p:cTn id="13" presetID="22" presetClass="entr" presetSubtype="1" fill="hold" grpId="0" nodeType="clickEffect">
                                  <p:stCondLst>
                                    <p:cond delay="0"/>
                                  </p:stCondLst>
                                  <p:childTnLst>
                                    <p:set>
                                      <p:cBhvr>
                                        <p:cTn id="14" dur="1" fill="hold">
                                          <p:stCondLst>
                                            <p:cond delay="0"/>
                                          </p:stCondLst>
                                        </p:cTn>
                                        <p:tgtEl>
                                          <p:spTgt spid="178201"/>
                                        </p:tgtEl>
                                        <p:attrNameLst>
                                          <p:attrName>style.visibility</p:attrName>
                                        </p:attrNameLst>
                                      </p:cBhvr>
                                      <p:to>
                                        <p:strVal val="visible"/>
                                      </p:to>
                                    </p:set>
                                    <p:animEffect transition="in" filter="wipe(up)">
                                      <p:cBhvr>
                                        <p:cTn id="15" dur="500"/>
                                        <p:tgtEl>
                                          <p:spTgt spid="178201"/>
                                        </p:tgtEl>
                                      </p:cBhvr>
                                    </p:animEffect>
                                  </p:childTnLst>
                                </p:cTn>
                              </p:par>
                              <p:par>
                                <p:cTn id="16" presetID="1" presetClass="entr" presetSubtype="0" fill="hold" grpId="0" nodeType="withEffect">
                                  <p:stCondLst>
                                    <p:cond delay="0"/>
                                  </p:stCondLst>
                                  <p:childTnLst>
                                    <p:set>
                                      <p:cBhvr>
                                        <p:cTn id="17" dur="1" fill="hold">
                                          <p:stCondLst>
                                            <p:cond delay="0"/>
                                          </p:stCondLst>
                                        </p:cTn>
                                        <p:tgtEl>
                                          <p:spTgt spid="178203"/>
                                        </p:tgtEl>
                                        <p:attrNameLst>
                                          <p:attrName>style.visibility</p:attrName>
                                        </p:attrNameLst>
                                      </p:cBhvr>
                                      <p:to>
                                        <p:strVal val="visible"/>
                                      </p:to>
                                    </p:set>
                                  </p:childTnLst>
                                </p:cTn>
                              </p:par>
                              <p:par>
                                <p:cTn id="18" presetID="22" presetClass="entr" presetSubtype="4" fill="hold" grpId="0" nodeType="withEffect">
                                  <p:stCondLst>
                                    <p:cond delay="0"/>
                                  </p:stCondLst>
                                  <p:childTnLst>
                                    <p:set>
                                      <p:cBhvr>
                                        <p:cTn id="19" dur="1" fill="hold">
                                          <p:stCondLst>
                                            <p:cond delay="0"/>
                                          </p:stCondLst>
                                        </p:cTn>
                                        <p:tgtEl>
                                          <p:spTgt spid="178202"/>
                                        </p:tgtEl>
                                        <p:attrNameLst>
                                          <p:attrName>style.visibility</p:attrName>
                                        </p:attrNameLst>
                                      </p:cBhvr>
                                      <p:to>
                                        <p:strVal val="visible"/>
                                      </p:to>
                                    </p:set>
                                    <p:animEffect transition="in" filter="wipe(down)">
                                      <p:cBhvr>
                                        <p:cTn id="20" dur="500"/>
                                        <p:tgtEl>
                                          <p:spTgt spid="178202"/>
                                        </p:tgtEl>
                                      </p:cBhvr>
                                    </p:animEffect>
                                  </p:childTnLst>
                                </p:cTn>
                              </p:par>
                              <p:par>
                                <p:cTn id="21" presetID="1" presetClass="entr" presetSubtype="0" fill="hold" grpId="0" nodeType="withEffect">
                                  <p:stCondLst>
                                    <p:cond delay="0"/>
                                  </p:stCondLst>
                                  <p:childTnLst>
                                    <p:set>
                                      <p:cBhvr>
                                        <p:cTn id="22" dur="1" fill="hold">
                                          <p:stCondLst>
                                            <p:cond delay="0"/>
                                          </p:stCondLst>
                                        </p:cTn>
                                        <p:tgtEl>
                                          <p:spTgt spid="178204"/>
                                        </p:tgtEl>
                                        <p:attrNameLst>
                                          <p:attrName>style.visibility</p:attrName>
                                        </p:attrNameLst>
                                      </p:cBhvr>
                                      <p:to>
                                        <p:strVal val="visible"/>
                                      </p:to>
                                    </p:set>
                                  </p:childTnLst>
                                </p:cTn>
                              </p:par>
                              <p:par>
                                <p:cTn id="23" presetID="22" presetClass="entr" presetSubtype="1" fill="hold" grpId="0" nodeType="withEffect">
                                  <p:stCondLst>
                                    <p:cond delay="0"/>
                                  </p:stCondLst>
                                  <p:childTnLst>
                                    <p:set>
                                      <p:cBhvr>
                                        <p:cTn id="24" dur="1" fill="hold">
                                          <p:stCondLst>
                                            <p:cond delay="0"/>
                                          </p:stCondLst>
                                        </p:cTn>
                                        <p:tgtEl>
                                          <p:spTgt spid="178206"/>
                                        </p:tgtEl>
                                        <p:attrNameLst>
                                          <p:attrName>style.visibility</p:attrName>
                                        </p:attrNameLst>
                                      </p:cBhvr>
                                      <p:to>
                                        <p:strVal val="visible"/>
                                      </p:to>
                                    </p:set>
                                    <p:animEffect transition="in" filter="wipe(up)">
                                      <p:cBhvr>
                                        <p:cTn id="25" dur="500"/>
                                        <p:tgtEl>
                                          <p:spTgt spid="178206"/>
                                        </p:tgtEl>
                                      </p:cBhvr>
                                    </p:animEffect>
                                  </p:childTnLst>
                                </p:cTn>
                              </p:par>
                              <p:par>
                                <p:cTn id="26" presetID="1" presetClass="entr" presetSubtype="0" fill="hold" grpId="0" nodeType="withEffect">
                                  <p:stCondLst>
                                    <p:cond delay="0"/>
                                  </p:stCondLst>
                                  <p:childTnLst>
                                    <p:set>
                                      <p:cBhvr>
                                        <p:cTn id="27" dur="1" fill="hold">
                                          <p:stCondLst>
                                            <p:cond delay="0"/>
                                          </p:stCondLst>
                                        </p:cTn>
                                        <p:tgtEl>
                                          <p:spTgt spid="178207"/>
                                        </p:tgtEl>
                                        <p:attrNameLst>
                                          <p:attrName>style.visibility</p:attrName>
                                        </p:attrNameLst>
                                      </p:cBhvr>
                                      <p:to>
                                        <p:strVal val="visible"/>
                                      </p:to>
                                    </p:set>
                                  </p:childTnLst>
                                </p:cTn>
                              </p:par>
                            </p:childTnLst>
                          </p:cTn>
                        </p:par>
                        <p:par>
                          <p:cTn id="28" fill="hold" nodeType="afterGroup">
                            <p:stCondLst>
                              <p:cond delay="500"/>
                            </p:stCondLst>
                            <p:childTnLst>
                              <p:par>
                                <p:cTn id="29" presetID="10" presetClass="entr" presetSubtype="0" fill="hold" grpId="0" nodeType="afterEffect">
                                  <p:stCondLst>
                                    <p:cond delay="0"/>
                                  </p:stCondLst>
                                  <p:childTnLst>
                                    <p:set>
                                      <p:cBhvr>
                                        <p:cTn id="30" dur="1" fill="hold">
                                          <p:stCondLst>
                                            <p:cond delay="0"/>
                                          </p:stCondLst>
                                        </p:cTn>
                                        <p:tgtEl>
                                          <p:spTgt spid="178209">
                                            <p:txEl>
                                              <p:pRg st="1" end="1"/>
                                            </p:txEl>
                                          </p:spTgt>
                                        </p:tgtEl>
                                        <p:attrNameLst>
                                          <p:attrName>style.visibility</p:attrName>
                                        </p:attrNameLst>
                                      </p:cBhvr>
                                      <p:to>
                                        <p:strVal val="visible"/>
                                      </p:to>
                                    </p:set>
                                    <p:animEffect transition="in" filter="fade">
                                      <p:cBhvr>
                                        <p:cTn id="31" dur="2000"/>
                                        <p:tgtEl>
                                          <p:spTgt spid="178209">
                                            <p:txEl>
                                              <p:pRg st="1" end="1"/>
                                            </p:txEl>
                                          </p:spTgt>
                                        </p:tgtEl>
                                      </p:cBhvr>
                                    </p:animEffect>
                                  </p:childTnLst>
                                </p:cTn>
                              </p:par>
                              <p:par>
                                <p:cTn id="32" presetID="10" presetClass="entr" presetSubtype="0" fill="hold" nodeType="withEffect">
                                  <p:stCondLst>
                                    <p:cond delay="0"/>
                                  </p:stCondLst>
                                  <p:childTnLst>
                                    <p:set>
                                      <p:cBhvr>
                                        <p:cTn id="33" dur="1" fill="hold">
                                          <p:stCondLst>
                                            <p:cond delay="0"/>
                                          </p:stCondLst>
                                        </p:cTn>
                                        <p:tgtEl>
                                          <p:spTgt spid="178209">
                                            <p:txEl>
                                              <p:pRg st="2" end="2"/>
                                            </p:txEl>
                                          </p:spTgt>
                                        </p:tgtEl>
                                        <p:attrNameLst>
                                          <p:attrName>style.visibility</p:attrName>
                                        </p:attrNameLst>
                                      </p:cBhvr>
                                      <p:to>
                                        <p:strVal val="visible"/>
                                      </p:to>
                                    </p:set>
                                    <p:animEffect transition="in" filter="fade">
                                      <p:cBhvr>
                                        <p:cTn id="34" dur="2000"/>
                                        <p:tgtEl>
                                          <p:spTgt spid="178209">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8201" grpId="0" animBg="1"/>
      <p:bldP spid="178202" grpId="0" animBg="1"/>
      <p:bldP spid="178203" grpId="0" animBg="1"/>
      <p:bldP spid="178204" grpId="0" animBg="1"/>
      <p:bldP spid="178206" grpId="0" animBg="1"/>
      <p:bldP spid="178207" grpId="0" animBg="1"/>
      <p:bldP spid="178209" grpId="0" build="allAtOnce" animBg="1"/>
    </p:bldLst>
  </p:timing>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0245" name="Title 1"/>
          <p:cNvSpPr>
            <a:spLocks noGrp="1"/>
          </p:cNvSpPr>
          <p:nvPr>
            <p:ph type="title" idx="4294967295"/>
          </p:nvPr>
        </p:nvSpPr>
        <p:spPr/>
        <p:txBody>
          <a:bodyPr rtlCol="0">
            <a:normAutofit fontScale="90000"/>
          </a:bodyPr>
          <a:lstStyle/>
          <a:p>
            <a:pPr eaLnBrk="1" fontAlgn="auto" hangingPunct="1">
              <a:spcAft>
                <a:spcPts val="0"/>
              </a:spcAft>
              <a:defRPr/>
            </a:pPr>
            <a:r>
              <a:rPr lang="en-US" dirty="0">
                <a:cs typeface="Arial" charset="0"/>
              </a:rPr>
              <a:t>Great Ideas in ML: Message Passing</a:t>
            </a:r>
          </a:p>
        </p:txBody>
      </p:sp>
      <p:sp>
        <p:nvSpPr>
          <p:cNvPr id="56322" name="Rectangle 12"/>
          <p:cNvSpPr>
            <a:spLocks noChangeArrowheads="1"/>
          </p:cNvSpPr>
          <p:nvPr/>
        </p:nvSpPr>
        <p:spPr bwMode="auto">
          <a:xfrm>
            <a:off x="465138" y="838200"/>
            <a:ext cx="5900737" cy="488950"/>
          </a:xfrm>
          <a:prstGeom prst="rect">
            <a:avLst/>
          </a:prstGeom>
          <a:noFill/>
          <a:ln w="9525">
            <a:noFill/>
            <a:miter lim="800000"/>
            <a:headEnd/>
            <a:tailEnd/>
          </a:ln>
        </p:spPr>
        <p:txBody>
          <a:bodyPr wrap="none">
            <a:spAutoFit/>
          </a:bodyPr>
          <a:lstStyle/>
          <a:p>
            <a:r>
              <a:rPr lang="en-US" sz="2600" i="1">
                <a:solidFill>
                  <a:schemeClr val="tx2"/>
                </a:solidFill>
                <a:latin typeface="Garamond" pitchFamily="18" charset="0"/>
              </a:rPr>
              <a:t>Each soldier receives reports from all branches of tree</a:t>
            </a:r>
          </a:p>
        </p:txBody>
      </p:sp>
      <p:grpSp>
        <p:nvGrpSpPr>
          <p:cNvPr id="56323" name="Group 2"/>
          <p:cNvGrpSpPr>
            <a:grpSpLocks/>
          </p:cNvGrpSpPr>
          <p:nvPr/>
        </p:nvGrpSpPr>
        <p:grpSpPr bwMode="auto">
          <a:xfrm>
            <a:off x="990600" y="1190625"/>
            <a:ext cx="7142163" cy="4829175"/>
            <a:chOff x="624" y="750"/>
            <a:chExt cx="4499" cy="3042"/>
          </a:xfrm>
        </p:grpSpPr>
        <p:sp>
          <p:nvSpPr>
            <p:cNvPr id="56335" name="Oval 5"/>
            <p:cNvSpPr>
              <a:spLocks noChangeArrowheads="1"/>
            </p:cNvSpPr>
            <p:nvPr/>
          </p:nvSpPr>
          <p:spPr bwMode="auto">
            <a:xfrm>
              <a:off x="868" y="1350"/>
              <a:ext cx="284" cy="282"/>
            </a:xfrm>
            <a:prstGeom prst="ellipse">
              <a:avLst/>
            </a:prstGeom>
            <a:noFill/>
            <a:ln w="38100">
              <a:solidFill>
                <a:schemeClr val="accent2"/>
              </a:solidFill>
              <a:round/>
              <a:headEnd/>
              <a:tailEnd/>
            </a:ln>
          </p:spPr>
          <p:txBody>
            <a:bodyPr wrap="none" anchor="ctr"/>
            <a:lstStyle/>
            <a:p>
              <a:endParaRPr lang="en-US" sz="1800"/>
            </a:p>
          </p:txBody>
        </p:sp>
        <p:sp>
          <p:nvSpPr>
            <p:cNvPr id="56336" name="Oval 5"/>
            <p:cNvSpPr>
              <a:spLocks noChangeArrowheads="1"/>
            </p:cNvSpPr>
            <p:nvPr/>
          </p:nvSpPr>
          <p:spPr bwMode="auto">
            <a:xfrm>
              <a:off x="1396" y="1656"/>
              <a:ext cx="284" cy="282"/>
            </a:xfrm>
            <a:prstGeom prst="ellipse">
              <a:avLst/>
            </a:prstGeom>
            <a:noFill/>
            <a:ln w="38100">
              <a:solidFill>
                <a:schemeClr val="accent2"/>
              </a:solidFill>
              <a:round/>
              <a:headEnd/>
              <a:tailEnd/>
            </a:ln>
          </p:spPr>
          <p:txBody>
            <a:bodyPr wrap="none" anchor="ctr"/>
            <a:lstStyle/>
            <a:p>
              <a:endParaRPr lang="en-US" sz="1800"/>
            </a:p>
          </p:txBody>
        </p:sp>
        <p:sp>
          <p:nvSpPr>
            <p:cNvPr id="56337" name="Oval 5"/>
            <p:cNvSpPr>
              <a:spLocks noChangeArrowheads="1"/>
            </p:cNvSpPr>
            <p:nvPr/>
          </p:nvSpPr>
          <p:spPr bwMode="auto">
            <a:xfrm>
              <a:off x="1766" y="821"/>
              <a:ext cx="284" cy="282"/>
            </a:xfrm>
            <a:prstGeom prst="ellipse">
              <a:avLst/>
            </a:prstGeom>
            <a:noFill/>
            <a:ln w="38100">
              <a:solidFill>
                <a:schemeClr val="accent2"/>
              </a:solidFill>
              <a:round/>
              <a:headEnd/>
              <a:tailEnd/>
            </a:ln>
          </p:spPr>
          <p:txBody>
            <a:bodyPr wrap="none" anchor="ctr"/>
            <a:lstStyle/>
            <a:p>
              <a:endParaRPr lang="en-US" sz="1800"/>
            </a:p>
          </p:txBody>
        </p:sp>
        <p:sp>
          <p:nvSpPr>
            <p:cNvPr id="56338" name="Oval 5"/>
            <p:cNvSpPr>
              <a:spLocks noChangeArrowheads="1"/>
            </p:cNvSpPr>
            <p:nvPr/>
          </p:nvSpPr>
          <p:spPr bwMode="auto">
            <a:xfrm>
              <a:off x="2718" y="1174"/>
              <a:ext cx="284" cy="282"/>
            </a:xfrm>
            <a:prstGeom prst="ellipse">
              <a:avLst/>
            </a:prstGeom>
            <a:noFill/>
            <a:ln w="38100">
              <a:solidFill>
                <a:schemeClr val="accent2"/>
              </a:solidFill>
              <a:round/>
              <a:headEnd/>
              <a:tailEnd/>
            </a:ln>
          </p:spPr>
          <p:txBody>
            <a:bodyPr wrap="none" anchor="ctr"/>
            <a:lstStyle/>
            <a:p>
              <a:endParaRPr lang="en-US" sz="1800"/>
            </a:p>
          </p:txBody>
        </p:sp>
        <p:sp>
          <p:nvSpPr>
            <p:cNvPr id="56339" name="Oval 5"/>
            <p:cNvSpPr>
              <a:spLocks noChangeArrowheads="1"/>
            </p:cNvSpPr>
            <p:nvPr/>
          </p:nvSpPr>
          <p:spPr bwMode="auto">
            <a:xfrm>
              <a:off x="3282" y="1832"/>
              <a:ext cx="284" cy="282"/>
            </a:xfrm>
            <a:prstGeom prst="ellipse">
              <a:avLst/>
            </a:prstGeom>
            <a:noFill/>
            <a:ln w="38100">
              <a:solidFill>
                <a:schemeClr val="accent2"/>
              </a:solidFill>
              <a:round/>
              <a:headEnd/>
              <a:tailEnd/>
            </a:ln>
          </p:spPr>
          <p:txBody>
            <a:bodyPr wrap="none" anchor="ctr"/>
            <a:lstStyle/>
            <a:p>
              <a:endParaRPr lang="en-US" sz="1800"/>
            </a:p>
          </p:txBody>
        </p:sp>
        <p:sp>
          <p:nvSpPr>
            <p:cNvPr id="56340" name="Oval 5"/>
            <p:cNvSpPr>
              <a:spLocks noChangeArrowheads="1"/>
            </p:cNvSpPr>
            <p:nvPr/>
          </p:nvSpPr>
          <p:spPr bwMode="auto">
            <a:xfrm>
              <a:off x="3864" y="1344"/>
              <a:ext cx="284" cy="282"/>
            </a:xfrm>
            <a:prstGeom prst="ellipse">
              <a:avLst/>
            </a:prstGeom>
            <a:noFill/>
            <a:ln w="38100">
              <a:solidFill>
                <a:schemeClr val="accent2"/>
              </a:solidFill>
              <a:round/>
              <a:headEnd/>
              <a:tailEnd/>
            </a:ln>
          </p:spPr>
          <p:txBody>
            <a:bodyPr wrap="none" anchor="ctr"/>
            <a:lstStyle/>
            <a:p>
              <a:endParaRPr lang="en-US" sz="1800"/>
            </a:p>
          </p:txBody>
        </p:sp>
        <p:sp>
          <p:nvSpPr>
            <p:cNvPr id="56341" name="Oval 5"/>
            <p:cNvSpPr>
              <a:spLocks noChangeArrowheads="1"/>
            </p:cNvSpPr>
            <p:nvPr/>
          </p:nvSpPr>
          <p:spPr bwMode="auto">
            <a:xfrm>
              <a:off x="4246" y="891"/>
              <a:ext cx="284" cy="282"/>
            </a:xfrm>
            <a:prstGeom prst="ellipse">
              <a:avLst/>
            </a:prstGeom>
            <a:noFill/>
            <a:ln w="38100">
              <a:solidFill>
                <a:schemeClr val="accent2"/>
              </a:solidFill>
              <a:round/>
              <a:headEnd/>
              <a:tailEnd/>
            </a:ln>
          </p:spPr>
          <p:txBody>
            <a:bodyPr wrap="none" anchor="ctr"/>
            <a:lstStyle/>
            <a:p>
              <a:endParaRPr lang="en-US" sz="1800"/>
            </a:p>
          </p:txBody>
        </p:sp>
        <p:sp>
          <p:nvSpPr>
            <p:cNvPr id="56342" name="Oval 5"/>
            <p:cNvSpPr>
              <a:spLocks noChangeArrowheads="1"/>
            </p:cNvSpPr>
            <p:nvPr/>
          </p:nvSpPr>
          <p:spPr bwMode="auto">
            <a:xfrm>
              <a:off x="4757" y="1485"/>
              <a:ext cx="284" cy="282"/>
            </a:xfrm>
            <a:prstGeom prst="ellipse">
              <a:avLst/>
            </a:prstGeom>
            <a:noFill/>
            <a:ln w="38100">
              <a:solidFill>
                <a:schemeClr val="accent2"/>
              </a:solidFill>
              <a:round/>
              <a:headEnd/>
              <a:tailEnd/>
            </a:ln>
          </p:spPr>
          <p:txBody>
            <a:bodyPr wrap="none" anchor="ctr"/>
            <a:lstStyle/>
            <a:p>
              <a:endParaRPr lang="en-US" sz="1800"/>
            </a:p>
          </p:txBody>
        </p:sp>
        <p:sp>
          <p:nvSpPr>
            <p:cNvPr id="56343" name="Oval 5"/>
            <p:cNvSpPr>
              <a:spLocks noChangeArrowheads="1"/>
            </p:cNvSpPr>
            <p:nvPr/>
          </p:nvSpPr>
          <p:spPr bwMode="auto">
            <a:xfrm>
              <a:off x="3511" y="2496"/>
              <a:ext cx="284" cy="282"/>
            </a:xfrm>
            <a:prstGeom prst="ellipse">
              <a:avLst/>
            </a:prstGeom>
            <a:noFill/>
            <a:ln w="38100">
              <a:solidFill>
                <a:schemeClr val="accent2"/>
              </a:solidFill>
              <a:round/>
              <a:headEnd/>
              <a:tailEnd/>
            </a:ln>
          </p:spPr>
          <p:txBody>
            <a:bodyPr wrap="none" anchor="ctr"/>
            <a:lstStyle/>
            <a:p>
              <a:endParaRPr lang="en-US" sz="1800"/>
            </a:p>
          </p:txBody>
        </p:sp>
        <p:sp>
          <p:nvSpPr>
            <p:cNvPr id="56344" name="Oval 5"/>
            <p:cNvSpPr>
              <a:spLocks noChangeArrowheads="1"/>
            </p:cNvSpPr>
            <p:nvPr/>
          </p:nvSpPr>
          <p:spPr bwMode="auto">
            <a:xfrm>
              <a:off x="3870" y="3089"/>
              <a:ext cx="284" cy="282"/>
            </a:xfrm>
            <a:prstGeom prst="ellipse">
              <a:avLst/>
            </a:prstGeom>
            <a:noFill/>
            <a:ln w="38100">
              <a:solidFill>
                <a:schemeClr val="accent2"/>
              </a:solidFill>
              <a:round/>
              <a:headEnd/>
              <a:tailEnd/>
            </a:ln>
          </p:spPr>
          <p:txBody>
            <a:bodyPr wrap="none" anchor="ctr"/>
            <a:lstStyle/>
            <a:p>
              <a:endParaRPr lang="en-US" sz="1800"/>
            </a:p>
          </p:txBody>
        </p:sp>
        <p:sp>
          <p:nvSpPr>
            <p:cNvPr id="56345" name="Oval 5"/>
            <p:cNvSpPr>
              <a:spLocks noChangeArrowheads="1"/>
            </p:cNvSpPr>
            <p:nvPr/>
          </p:nvSpPr>
          <p:spPr bwMode="auto">
            <a:xfrm>
              <a:off x="2682" y="2778"/>
              <a:ext cx="284" cy="282"/>
            </a:xfrm>
            <a:prstGeom prst="ellipse">
              <a:avLst/>
            </a:prstGeom>
            <a:noFill/>
            <a:ln w="38100">
              <a:solidFill>
                <a:schemeClr val="accent2"/>
              </a:solidFill>
              <a:round/>
              <a:headEnd/>
              <a:tailEnd/>
            </a:ln>
          </p:spPr>
          <p:txBody>
            <a:bodyPr wrap="none" anchor="ctr"/>
            <a:lstStyle/>
            <a:p>
              <a:endParaRPr lang="en-US" sz="1800"/>
            </a:p>
          </p:txBody>
        </p:sp>
        <p:sp>
          <p:nvSpPr>
            <p:cNvPr id="56346" name="Oval 5"/>
            <p:cNvSpPr>
              <a:spLocks noChangeArrowheads="1"/>
            </p:cNvSpPr>
            <p:nvPr/>
          </p:nvSpPr>
          <p:spPr bwMode="auto">
            <a:xfrm>
              <a:off x="1301" y="2460"/>
              <a:ext cx="284" cy="282"/>
            </a:xfrm>
            <a:prstGeom prst="ellipse">
              <a:avLst/>
            </a:prstGeom>
            <a:noFill/>
            <a:ln w="38100">
              <a:solidFill>
                <a:schemeClr val="accent2"/>
              </a:solidFill>
              <a:round/>
              <a:headEnd/>
              <a:tailEnd/>
            </a:ln>
          </p:spPr>
          <p:txBody>
            <a:bodyPr wrap="none" anchor="ctr"/>
            <a:lstStyle/>
            <a:p>
              <a:endParaRPr lang="en-US" sz="1800"/>
            </a:p>
          </p:txBody>
        </p:sp>
        <p:sp>
          <p:nvSpPr>
            <p:cNvPr id="56347" name="Oval 5"/>
            <p:cNvSpPr>
              <a:spLocks noChangeArrowheads="1"/>
            </p:cNvSpPr>
            <p:nvPr/>
          </p:nvSpPr>
          <p:spPr bwMode="auto">
            <a:xfrm>
              <a:off x="931" y="2842"/>
              <a:ext cx="284" cy="282"/>
            </a:xfrm>
            <a:prstGeom prst="ellipse">
              <a:avLst/>
            </a:prstGeom>
            <a:noFill/>
            <a:ln w="38100">
              <a:solidFill>
                <a:schemeClr val="accent2"/>
              </a:solidFill>
              <a:round/>
              <a:headEnd/>
              <a:tailEnd/>
            </a:ln>
          </p:spPr>
          <p:txBody>
            <a:bodyPr wrap="none" anchor="ctr"/>
            <a:lstStyle/>
            <a:p>
              <a:endParaRPr lang="en-US" sz="1800"/>
            </a:p>
          </p:txBody>
        </p:sp>
        <p:sp>
          <p:nvSpPr>
            <p:cNvPr id="56348" name="Oval 5"/>
            <p:cNvSpPr>
              <a:spLocks noChangeArrowheads="1"/>
            </p:cNvSpPr>
            <p:nvPr/>
          </p:nvSpPr>
          <p:spPr bwMode="auto">
            <a:xfrm>
              <a:off x="1507" y="3195"/>
              <a:ext cx="284" cy="282"/>
            </a:xfrm>
            <a:prstGeom prst="ellipse">
              <a:avLst/>
            </a:prstGeom>
            <a:noFill/>
            <a:ln w="38100">
              <a:solidFill>
                <a:schemeClr val="accent2"/>
              </a:solidFill>
              <a:round/>
              <a:headEnd/>
              <a:tailEnd/>
            </a:ln>
          </p:spPr>
          <p:txBody>
            <a:bodyPr wrap="none" anchor="ctr"/>
            <a:lstStyle/>
            <a:p>
              <a:endParaRPr lang="en-US" sz="1800"/>
            </a:p>
          </p:txBody>
        </p:sp>
        <p:pic>
          <p:nvPicPr>
            <p:cNvPr id="56349" name="Picture 3" descr="soldiers-tree"/>
            <p:cNvPicPr>
              <a:picLocks noChangeAspect="1" noChangeArrowheads="1"/>
            </p:cNvPicPr>
            <p:nvPr/>
          </p:nvPicPr>
          <p:blipFill>
            <a:blip r:embed="rId3">
              <a:clrChange>
                <a:clrFrom>
                  <a:srgbClr val="FFFFFF"/>
                </a:clrFrom>
                <a:clrTo>
                  <a:srgbClr val="FFFFFF">
                    <a:alpha val="0"/>
                  </a:srgbClr>
                </a:clrTo>
              </a:clrChange>
            </a:blip>
            <a:srcRect/>
            <a:stretch>
              <a:fillRect/>
            </a:stretch>
          </p:blipFill>
          <p:spPr bwMode="auto">
            <a:xfrm>
              <a:off x="624" y="750"/>
              <a:ext cx="4499" cy="3042"/>
            </a:xfrm>
            <a:prstGeom prst="rect">
              <a:avLst/>
            </a:prstGeom>
            <a:noFill/>
            <a:ln w="9525">
              <a:noFill/>
              <a:miter lim="800000"/>
              <a:headEnd/>
              <a:tailEnd/>
            </a:ln>
          </p:spPr>
        </p:pic>
        <p:sp>
          <p:nvSpPr>
            <p:cNvPr id="56350" name="Rectangle 18"/>
            <p:cNvSpPr>
              <a:spLocks noChangeArrowheads="1"/>
            </p:cNvSpPr>
            <p:nvPr/>
          </p:nvSpPr>
          <p:spPr bwMode="auto">
            <a:xfrm>
              <a:off x="2640" y="3312"/>
              <a:ext cx="432" cy="288"/>
            </a:xfrm>
            <a:prstGeom prst="rect">
              <a:avLst/>
            </a:prstGeom>
            <a:solidFill>
              <a:schemeClr val="bg1"/>
            </a:solidFill>
            <a:ln w="9525">
              <a:noFill/>
              <a:miter lim="800000"/>
              <a:headEnd/>
              <a:tailEnd/>
            </a:ln>
          </p:spPr>
          <p:txBody>
            <a:bodyPr wrap="none" anchor="ctr"/>
            <a:lstStyle/>
            <a:p>
              <a:endParaRPr lang="en-US" sz="1800"/>
            </a:p>
          </p:txBody>
        </p:sp>
        <p:sp>
          <p:nvSpPr>
            <p:cNvPr id="56351" name="Rectangle 19"/>
            <p:cNvSpPr>
              <a:spLocks noChangeArrowheads="1"/>
            </p:cNvSpPr>
            <p:nvPr/>
          </p:nvSpPr>
          <p:spPr bwMode="auto">
            <a:xfrm>
              <a:off x="3648" y="1920"/>
              <a:ext cx="768" cy="288"/>
            </a:xfrm>
            <a:prstGeom prst="rect">
              <a:avLst/>
            </a:prstGeom>
            <a:solidFill>
              <a:schemeClr val="bg1"/>
            </a:solidFill>
            <a:ln w="9525">
              <a:noFill/>
              <a:miter lim="800000"/>
              <a:headEnd/>
              <a:tailEnd/>
            </a:ln>
          </p:spPr>
          <p:txBody>
            <a:bodyPr wrap="none" anchor="ctr"/>
            <a:lstStyle/>
            <a:p>
              <a:endParaRPr lang="en-US" sz="1800"/>
            </a:p>
          </p:txBody>
        </p:sp>
        <p:sp>
          <p:nvSpPr>
            <p:cNvPr id="56352" name="Freeform 85"/>
            <p:cNvSpPr>
              <a:spLocks noChangeArrowheads="1"/>
            </p:cNvSpPr>
            <p:nvPr/>
          </p:nvSpPr>
          <p:spPr bwMode="auto">
            <a:xfrm rot="3451082" flipV="1">
              <a:off x="3018" y="1632"/>
              <a:ext cx="672" cy="768"/>
            </a:xfrm>
            <a:custGeom>
              <a:avLst/>
              <a:gdLst>
                <a:gd name="T0" fmla="*/ 0 w 1298089"/>
                <a:gd name="T1" fmla="*/ 0 h 1253266"/>
                <a:gd name="T2" fmla="*/ 0 w 1298089"/>
                <a:gd name="T3" fmla="*/ 0 h 1253266"/>
                <a:gd name="T4" fmla="*/ 0 w 1298089"/>
                <a:gd name="T5" fmla="*/ 0 h 1253266"/>
                <a:gd name="T6" fmla="*/ 0 w 1298089"/>
                <a:gd name="T7" fmla="*/ 0 h 1253266"/>
                <a:gd name="T8" fmla="*/ 0 60000 65536"/>
                <a:gd name="T9" fmla="*/ 0 60000 65536"/>
                <a:gd name="T10" fmla="*/ 0 60000 65536"/>
                <a:gd name="T11" fmla="*/ 0 60000 65536"/>
                <a:gd name="T12" fmla="*/ 0 w 1298089"/>
                <a:gd name="T13" fmla="*/ 0 h 1253266"/>
                <a:gd name="T14" fmla="*/ 1298089 w 1298089"/>
                <a:gd name="T15" fmla="*/ 1253266 h 1253266"/>
              </a:gdLst>
              <a:ahLst/>
              <a:cxnLst>
                <a:cxn ang="T8">
                  <a:pos x="T0" y="T1"/>
                </a:cxn>
                <a:cxn ang="T9">
                  <a:pos x="T2" y="T3"/>
                </a:cxn>
                <a:cxn ang="T10">
                  <a:pos x="T4" y="T5"/>
                </a:cxn>
                <a:cxn ang="T11">
                  <a:pos x="T6" y="T7"/>
                </a:cxn>
              </a:cxnLst>
              <a:rect l="T12" t="T13" r="T14" b="T15"/>
              <a:pathLst>
                <a:path w="1298089" h="1253266">
                  <a:moveTo>
                    <a:pt x="98611" y="53788"/>
                  </a:moveTo>
                  <a:cubicBezTo>
                    <a:pt x="49305" y="474233"/>
                    <a:pt x="0" y="894678"/>
                    <a:pt x="173915" y="1065007"/>
                  </a:cubicBezTo>
                  <a:cubicBezTo>
                    <a:pt x="347830" y="1235336"/>
                    <a:pt x="986117" y="1253266"/>
                    <a:pt x="1142103" y="1075765"/>
                  </a:cubicBezTo>
                  <a:cubicBezTo>
                    <a:pt x="1298089" y="898264"/>
                    <a:pt x="1203959" y="449132"/>
                    <a:pt x="1109830" y="0"/>
                  </a:cubicBezTo>
                </a:path>
              </a:pathLst>
            </a:custGeom>
            <a:noFill/>
            <a:ln w="22225">
              <a:solidFill>
                <a:srgbClr val="FF0000"/>
              </a:solidFill>
              <a:prstDash val="dash"/>
              <a:round/>
              <a:headEnd/>
              <a:tailEnd/>
            </a:ln>
          </p:spPr>
          <p:txBody>
            <a:bodyPr vert="eaVert" wrap="none"/>
            <a:lstStyle/>
            <a:p>
              <a:endParaRPr lang="en-US"/>
            </a:p>
          </p:txBody>
        </p:sp>
      </p:grpSp>
      <p:sp>
        <p:nvSpPr>
          <p:cNvPr id="56324" name="Line 24"/>
          <p:cNvSpPr>
            <a:spLocks noChangeShapeType="1"/>
          </p:cNvSpPr>
          <p:nvPr/>
        </p:nvSpPr>
        <p:spPr bwMode="auto">
          <a:xfrm>
            <a:off x="4724400" y="2514600"/>
            <a:ext cx="381000" cy="457200"/>
          </a:xfrm>
          <a:prstGeom prst="line">
            <a:avLst/>
          </a:prstGeom>
          <a:noFill/>
          <a:ln w="38100">
            <a:solidFill>
              <a:schemeClr val="hlink"/>
            </a:solidFill>
            <a:round/>
            <a:headEnd/>
            <a:tailEnd type="arrow" w="med" len="med"/>
          </a:ln>
        </p:spPr>
        <p:txBody>
          <a:bodyPr wrap="none" anchor="ctr"/>
          <a:lstStyle/>
          <a:p>
            <a:endParaRPr lang="en-US"/>
          </a:p>
        </p:txBody>
      </p:sp>
      <p:sp>
        <p:nvSpPr>
          <p:cNvPr id="56325" name="Line 25"/>
          <p:cNvSpPr>
            <a:spLocks noChangeShapeType="1"/>
          </p:cNvSpPr>
          <p:nvPr/>
        </p:nvSpPr>
        <p:spPr bwMode="auto">
          <a:xfrm flipH="1" flipV="1">
            <a:off x="5410200" y="3505200"/>
            <a:ext cx="228600" cy="457200"/>
          </a:xfrm>
          <a:prstGeom prst="line">
            <a:avLst/>
          </a:prstGeom>
          <a:noFill/>
          <a:ln w="38100">
            <a:solidFill>
              <a:schemeClr val="hlink"/>
            </a:solidFill>
            <a:round/>
            <a:headEnd/>
            <a:tailEnd type="arrow" w="med" len="med"/>
          </a:ln>
        </p:spPr>
        <p:txBody>
          <a:bodyPr wrap="none" anchor="ctr"/>
          <a:lstStyle/>
          <a:p>
            <a:endParaRPr lang="en-US"/>
          </a:p>
        </p:txBody>
      </p:sp>
      <p:sp>
        <p:nvSpPr>
          <p:cNvPr id="56326" name="AutoShape 26"/>
          <p:cNvSpPr>
            <a:spLocks noChangeArrowheads="1"/>
          </p:cNvSpPr>
          <p:nvPr/>
        </p:nvSpPr>
        <p:spPr bwMode="auto">
          <a:xfrm>
            <a:off x="3581400" y="2667000"/>
            <a:ext cx="1143000" cy="396875"/>
          </a:xfrm>
          <a:prstGeom prst="wedgeRoundRectCallout">
            <a:avLst>
              <a:gd name="adj1" fmla="val 20278"/>
              <a:gd name="adj2" fmla="val -137602"/>
              <a:gd name="adj3" fmla="val 16667"/>
            </a:avLst>
          </a:prstGeom>
          <a:solidFill>
            <a:schemeClr val="hlink"/>
          </a:solidFill>
          <a:ln w="9525">
            <a:solidFill>
              <a:schemeClr val="tx1"/>
            </a:solidFill>
            <a:miter lim="800000"/>
            <a:headEnd/>
            <a:tailEnd/>
          </a:ln>
        </p:spPr>
        <p:txBody>
          <a:bodyPr/>
          <a:lstStyle/>
          <a:p>
            <a:pPr>
              <a:lnSpc>
                <a:spcPct val="80000"/>
              </a:lnSpc>
            </a:pPr>
            <a:r>
              <a:rPr lang="en-US" sz="1800"/>
              <a:t>7 here</a:t>
            </a:r>
          </a:p>
        </p:txBody>
      </p:sp>
      <p:sp>
        <p:nvSpPr>
          <p:cNvPr id="56327" name="AutoShape 27"/>
          <p:cNvSpPr>
            <a:spLocks noChangeArrowheads="1"/>
          </p:cNvSpPr>
          <p:nvPr/>
        </p:nvSpPr>
        <p:spPr bwMode="auto">
          <a:xfrm>
            <a:off x="4267200" y="3810000"/>
            <a:ext cx="1143000" cy="396875"/>
          </a:xfrm>
          <a:prstGeom prst="wedgeRoundRectCallout">
            <a:avLst>
              <a:gd name="adj1" fmla="val 65278"/>
              <a:gd name="adj2" fmla="val 73602"/>
              <a:gd name="adj3" fmla="val 16667"/>
            </a:avLst>
          </a:prstGeom>
          <a:solidFill>
            <a:schemeClr val="hlink"/>
          </a:solidFill>
          <a:ln w="9525">
            <a:solidFill>
              <a:schemeClr val="tx1"/>
            </a:solidFill>
            <a:miter lim="800000"/>
            <a:headEnd/>
            <a:tailEnd/>
          </a:ln>
        </p:spPr>
        <p:txBody>
          <a:bodyPr/>
          <a:lstStyle/>
          <a:p>
            <a:pPr>
              <a:lnSpc>
                <a:spcPct val="80000"/>
              </a:lnSpc>
            </a:pPr>
            <a:r>
              <a:rPr lang="en-US" sz="1800"/>
              <a:t>3 here</a:t>
            </a:r>
          </a:p>
        </p:txBody>
      </p:sp>
      <p:sp>
        <p:nvSpPr>
          <p:cNvPr id="56328" name="Line 28"/>
          <p:cNvSpPr>
            <a:spLocks noChangeShapeType="1"/>
          </p:cNvSpPr>
          <p:nvPr/>
        </p:nvSpPr>
        <p:spPr bwMode="auto">
          <a:xfrm flipH="1">
            <a:off x="5486400" y="2438400"/>
            <a:ext cx="533400" cy="381000"/>
          </a:xfrm>
          <a:prstGeom prst="line">
            <a:avLst/>
          </a:prstGeom>
          <a:noFill/>
          <a:ln w="38100">
            <a:solidFill>
              <a:schemeClr val="hlink"/>
            </a:solidFill>
            <a:round/>
            <a:headEnd/>
            <a:tailEnd type="arrow" w="med" len="med"/>
          </a:ln>
        </p:spPr>
        <p:txBody>
          <a:bodyPr wrap="none" anchor="ctr"/>
          <a:lstStyle/>
          <a:p>
            <a:endParaRPr lang="en-US"/>
          </a:p>
        </p:txBody>
      </p:sp>
      <p:sp>
        <p:nvSpPr>
          <p:cNvPr id="56329" name="AutoShape 29"/>
          <p:cNvSpPr>
            <a:spLocks noChangeArrowheads="1"/>
          </p:cNvSpPr>
          <p:nvPr/>
        </p:nvSpPr>
        <p:spPr bwMode="auto">
          <a:xfrm>
            <a:off x="5105400" y="1905000"/>
            <a:ext cx="1143000" cy="396875"/>
          </a:xfrm>
          <a:prstGeom prst="wedgeRoundRectCallout">
            <a:avLst>
              <a:gd name="adj1" fmla="val 44028"/>
              <a:gd name="adj2" fmla="val 71602"/>
              <a:gd name="adj3" fmla="val 16667"/>
            </a:avLst>
          </a:prstGeom>
          <a:solidFill>
            <a:schemeClr val="hlink"/>
          </a:solidFill>
          <a:ln w="9525">
            <a:solidFill>
              <a:schemeClr val="tx1"/>
            </a:solidFill>
            <a:miter lim="800000"/>
            <a:headEnd/>
            <a:tailEnd/>
          </a:ln>
        </p:spPr>
        <p:txBody>
          <a:bodyPr/>
          <a:lstStyle/>
          <a:p>
            <a:pPr>
              <a:lnSpc>
                <a:spcPct val="80000"/>
              </a:lnSpc>
            </a:pPr>
            <a:r>
              <a:rPr lang="en-US" sz="1800"/>
              <a:t>3 here</a:t>
            </a:r>
          </a:p>
        </p:txBody>
      </p:sp>
      <p:sp>
        <p:nvSpPr>
          <p:cNvPr id="180254" name="AutoShape 30"/>
          <p:cNvSpPr>
            <a:spLocks noChangeArrowheads="1"/>
          </p:cNvSpPr>
          <p:nvPr/>
        </p:nvSpPr>
        <p:spPr bwMode="auto">
          <a:xfrm>
            <a:off x="6248400" y="2971800"/>
            <a:ext cx="2362200" cy="1295400"/>
          </a:xfrm>
          <a:prstGeom prst="cloudCallout">
            <a:avLst>
              <a:gd name="adj1" fmla="val -71102"/>
              <a:gd name="adj2" fmla="val -33088"/>
            </a:avLst>
          </a:prstGeom>
          <a:solidFill>
            <a:schemeClr val="accent2">
              <a:lumMod val="60000"/>
              <a:lumOff val="40000"/>
            </a:schemeClr>
          </a:solidFill>
          <a:ln w="9525">
            <a:solidFill>
              <a:schemeClr val="accent2">
                <a:lumMod val="75000"/>
              </a:schemeClr>
            </a:solidFill>
            <a:round/>
            <a:headEnd/>
            <a:tailEnd/>
          </a:ln>
          <a:effectLst/>
          <a:extLst/>
        </p:spPr>
        <p:txBody>
          <a:bodyPr/>
          <a:lstStyle/>
          <a:p>
            <a:pPr fontAlgn="auto">
              <a:spcBef>
                <a:spcPts val="0"/>
              </a:spcBef>
              <a:spcAft>
                <a:spcPts val="0"/>
              </a:spcAft>
              <a:defRPr/>
            </a:pPr>
            <a:r>
              <a:rPr lang="en-US" sz="1800">
                <a:latin typeface="+mn-lt"/>
                <a:cs typeface="+mn-cs"/>
              </a:rPr>
              <a:t>Belief:</a:t>
            </a:r>
            <a:br>
              <a:rPr lang="en-US" sz="1800">
                <a:latin typeface="+mn-lt"/>
                <a:cs typeface="+mn-cs"/>
              </a:rPr>
            </a:br>
            <a:r>
              <a:rPr lang="en-US" sz="1800">
                <a:latin typeface="+mn-lt"/>
                <a:cs typeface="+mn-cs"/>
              </a:rPr>
              <a:t>Must be</a:t>
            </a:r>
          </a:p>
          <a:p>
            <a:pPr fontAlgn="auto">
              <a:spcBef>
                <a:spcPts val="0"/>
              </a:spcBef>
              <a:spcAft>
                <a:spcPts val="0"/>
              </a:spcAft>
              <a:defRPr/>
            </a:pPr>
            <a:r>
              <a:rPr lang="en-US" sz="1800">
                <a:latin typeface="+mn-lt"/>
                <a:cs typeface="+mn-cs"/>
              </a:rPr>
              <a:t>14 of us</a:t>
            </a:r>
          </a:p>
        </p:txBody>
      </p:sp>
      <p:sp>
        <p:nvSpPr>
          <p:cNvPr id="180256" name="Line 32"/>
          <p:cNvSpPr>
            <a:spLocks noChangeShapeType="1"/>
          </p:cNvSpPr>
          <p:nvPr/>
        </p:nvSpPr>
        <p:spPr bwMode="auto">
          <a:xfrm flipV="1">
            <a:off x="2971800" y="5267325"/>
            <a:ext cx="3065463" cy="127000"/>
          </a:xfrm>
          <a:prstGeom prst="line">
            <a:avLst/>
          </a:prstGeom>
          <a:noFill/>
          <a:ln w="38100">
            <a:solidFill>
              <a:schemeClr val="tx1"/>
            </a:solidFill>
            <a:round/>
            <a:headEnd/>
            <a:tailEnd/>
          </a:ln>
        </p:spPr>
        <p:txBody>
          <a:bodyPr/>
          <a:lstStyle/>
          <a:p>
            <a:endParaRPr lang="en-US"/>
          </a:p>
        </p:txBody>
      </p:sp>
      <p:sp>
        <p:nvSpPr>
          <p:cNvPr id="180257" name="Text Box 33"/>
          <p:cNvSpPr txBox="1">
            <a:spLocks noChangeArrowheads="1"/>
          </p:cNvSpPr>
          <p:nvPr/>
        </p:nvSpPr>
        <p:spPr bwMode="auto">
          <a:xfrm rot="-139922">
            <a:off x="3271838" y="5421313"/>
            <a:ext cx="2828925" cy="641350"/>
          </a:xfrm>
          <a:prstGeom prst="rect">
            <a:avLst/>
          </a:prstGeom>
          <a:noFill/>
          <a:ln w="9525">
            <a:noFill/>
            <a:miter lim="800000"/>
            <a:headEnd/>
            <a:tailEnd/>
          </a:ln>
        </p:spPr>
        <p:txBody>
          <a:bodyPr wrap="none">
            <a:spAutoFit/>
          </a:bodyPr>
          <a:lstStyle/>
          <a:p>
            <a:r>
              <a:rPr lang="en-US" sz="1800">
                <a:solidFill>
                  <a:srgbClr val="6699FF"/>
                </a:solidFill>
              </a:rPr>
              <a:t>wouldn't work correctly</a:t>
            </a:r>
            <a:br>
              <a:rPr lang="en-US" sz="1800">
                <a:solidFill>
                  <a:srgbClr val="6699FF"/>
                </a:solidFill>
              </a:rPr>
            </a:br>
            <a:r>
              <a:rPr lang="en-US" sz="1800">
                <a:solidFill>
                  <a:srgbClr val="6699FF"/>
                </a:solidFill>
              </a:rPr>
              <a:t>with a 'loopy' (cyclic) graph</a:t>
            </a:r>
          </a:p>
        </p:txBody>
      </p:sp>
      <p:sp>
        <p:nvSpPr>
          <p:cNvPr id="36"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753DE5E4-67D5-423B-AE3E-EA1A4726FC76}" type="slidenum">
              <a:rPr lang="en-US" sz="1200">
                <a:solidFill>
                  <a:schemeClr val="tx1">
                    <a:tint val="75000"/>
                  </a:schemeClr>
                </a:solidFill>
                <a:latin typeface="+mn-lt"/>
                <a:cs typeface="+mn-cs"/>
              </a:rPr>
              <a:pPr algn="r" fontAlgn="auto">
                <a:spcBef>
                  <a:spcPts val="0"/>
                </a:spcBef>
                <a:spcAft>
                  <a:spcPts val="0"/>
                </a:spcAft>
                <a:defRPr/>
              </a:pPr>
              <a:t>63</a:t>
            </a:fld>
            <a:endParaRPr lang="en-US" sz="1200" dirty="0">
              <a:solidFill>
                <a:schemeClr val="tx1">
                  <a:tint val="75000"/>
                </a:schemeClr>
              </a:solidFill>
              <a:latin typeface="+mn-lt"/>
              <a:cs typeface="+mn-cs"/>
            </a:endParaRPr>
          </a:p>
        </p:txBody>
      </p:sp>
      <p:sp>
        <p:nvSpPr>
          <p:cNvPr id="34" name="TextBox 33"/>
          <p:cNvSpPr txBox="1"/>
          <p:nvPr/>
        </p:nvSpPr>
        <p:spPr>
          <a:xfrm>
            <a:off x="0" y="6453188"/>
            <a:ext cx="3990975" cy="415925"/>
          </a:xfrm>
          <a:prstGeom prst="rect">
            <a:avLst/>
          </a:prstGeom>
          <a:solidFill>
            <a:schemeClr val="accent6">
              <a:lumMod val="60000"/>
              <a:lumOff val="40000"/>
            </a:schemeClr>
          </a:solidFill>
        </p:spPr>
        <p:txBody>
          <a:bodyPr anchor="ctr"/>
          <a:lstStyle/>
          <a:p>
            <a:pPr fontAlgn="auto">
              <a:spcBef>
                <a:spcPts val="0"/>
              </a:spcBef>
              <a:spcAft>
                <a:spcPts val="0"/>
              </a:spcAft>
              <a:defRPr/>
            </a:pPr>
            <a:r>
              <a:rPr lang="en-US" sz="1800" dirty="0">
                <a:latin typeface="+mn-lt"/>
                <a:cs typeface="+mn-cs"/>
              </a:rPr>
              <a:t>adapted from MacKay (2003) textbook</a:t>
            </a:r>
          </a:p>
        </p:txBody>
      </p:sp>
    </p:spTree>
    <p:extLst>
      <p:ext uri="{BB962C8B-B14F-4D97-AF65-F5344CB8AC3E}">
        <p14:creationId xmlns:p14="http://schemas.microsoft.com/office/powerpoint/2010/main" val="24007451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22" presetClass="entr" presetSubtype="2" fill="hold" grpId="0" nodeType="withEffect">
                                  <p:stCondLst>
                                    <p:cond delay="0"/>
                                  </p:stCondLst>
                                  <p:childTnLst>
                                    <p:set>
                                      <p:cBhvr>
                                        <p:cTn id="6" dur="1" fill="hold">
                                          <p:stCondLst>
                                            <p:cond delay="0"/>
                                          </p:stCondLst>
                                        </p:cTn>
                                        <p:tgtEl>
                                          <p:spTgt spid="180256"/>
                                        </p:tgtEl>
                                        <p:attrNameLst>
                                          <p:attrName>style.visibility</p:attrName>
                                        </p:attrNameLst>
                                      </p:cBhvr>
                                      <p:to>
                                        <p:strVal val="visible"/>
                                      </p:to>
                                    </p:set>
                                    <p:animEffect transition="in" filter="wipe(right)">
                                      <p:cBhvr>
                                        <p:cTn id="7" dur="500"/>
                                        <p:tgtEl>
                                          <p:spTgt spid="18025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80257"/>
                                        </p:tgtEl>
                                        <p:attrNameLst>
                                          <p:attrName>style.visibility</p:attrName>
                                        </p:attrNameLst>
                                      </p:cBhvr>
                                      <p:to>
                                        <p:strVal val="visible"/>
                                      </p:to>
                                    </p:set>
                                    <p:animEffect transition="in" filter="fade">
                                      <p:cBhvr>
                                        <p:cTn id="10" dur="2000"/>
                                        <p:tgtEl>
                                          <p:spTgt spid="180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0256" grpId="0" animBg="1"/>
      <p:bldP spid="180257"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8369" name="Title 1"/>
          <p:cNvSpPr>
            <a:spLocks noGrp="1"/>
          </p:cNvSpPr>
          <p:nvPr>
            <p:ph type="title"/>
          </p:nvPr>
        </p:nvSpPr>
        <p:spPr/>
        <p:txBody>
          <a:bodyPr/>
          <a:lstStyle/>
          <a:p>
            <a:pPr eaLnBrk="1" hangingPunct="1"/>
            <a:r>
              <a:rPr lang="en-US" sz="3600" smtClean="0"/>
              <a:t>Message Passing in Belief Propagation</a:t>
            </a:r>
          </a:p>
        </p:txBody>
      </p:sp>
      <p:sp>
        <p:nvSpPr>
          <p:cNvPr id="4" name="Slide Number Placeholder 3"/>
          <p:cNvSpPr>
            <a:spLocks noGrp="1"/>
          </p:cNvSpPr>
          <p:nvPr>
            <p:ph type="sldNum" sz="quarter" idx="12"/>
          </p:nvPr>
        </p:nvSpPr>
        <p:spPr/>
        <p:txBody>
          <a:bodyPr/>
          <a:lstStyle/>
          <a:p>
            <a:pPr>
              <a:defRPr/>
            </a:pPr>
            <a:fld id="{CA95CC9D-C088-47AC-81E5-D52F92214F93}" type="slidenum">
              <a:rPr lang="en-US"/>
              <a:pPr>
                <a:defRPr/>
              </a:pPr>
              <a:t>64</a:t>
            </a:fld>
            <a:endParaRPr lang="en-US"/>
          </a:p>
        </p:txBody>
      </p:sp>
      <p:sp>
        <p:nvSpPr>
          <p:cNvPr id="58371" name="Oval 165"/>
          <p:cNvSpPr>
            <a:spLocks noChangeArrowheads="1"/>
          </p:cNvSpPr>
          <p:nvPr/>
        </p:nvSpPr>
        <p:spPr bwMode="auto">
          <a:xfrm flipH="1">
            <a:off x="2082800" y="2973388"/>
            <a:ext cx="1155700" cy="1130300"/>
          </a:xfrm>
          <a:prstGeom prst="ellipse">
            <a:avLst/>
          </a:prstGeom>
          <a:solidFill>
            <a:schemeClr val="bg1"/>
          </a:solidFill>
          <a:ln w="28575" algn="ctr">
            <a:solidFill>
              <a:schemeClr val="tx1"/>
            </a:solidFill>
            <a:round/>
            <a:headEnd/>
            <a:tailEnd/>
          </a:ln>
        </p:spPr>
        <p:txBody>
          <a:bodyPr wrap="none" lIns="0" tIns="0" rIns="0" bIns="0"/>
          <a:lstStyle/>
          <a:p>
            <a:pPr algn="ctr"/>
            <a:r>
              <a:rPr lang="en-US" sz="4400" i="1">
                <a:latin typeface="Times New Roman" pitchFamily="18" charset="0"/>
                <a:cs typeface="Times New Roman" pitchFamily="18" charset="0"/>
              </a:rPr>
              <a:t>X</a:t>
            </a:r>
          </a:p>
        </p:txBody>
      </p:sp>
      <p:sp>
        <p:nvSpPr>
          <p:cNvPr id="58372" name="Oval 163"/>
          <p:cNvSpPr>
            <a:spLocks noChangeArrowheads="1"/>
          </p:cNvSpPr>
          <p:nvPr/>
        </p:nvSpPr>
        <p:spPr bwMode="auto">
          <a:xfrm flipH="1">
            <a:off x="6972300" y="2627313"/>
            <a:ext cx="514350" cy="517525"/>
          </a:xfrm>
          <a:prstGeom prst="ellipse">
            <a:avLst/>
          </a:prstGeom>
          <a:solidFill>
            <a:schemeClr val="bg1"/>
          </a:solidFill>
          <a:ln w="28575" algn="ctr">
            <a:solidFill>
              <a:schemeClr val="tx1"/>
            </a:solidFill>
            <a:round/>
            <a:headEnd/>
            <a:tailEnd/>
          </a:ln>
        </p:spPr>
        <p:txBody>
          <a:bodyPr wrap="none" lIns="0" tIns="0" rIns="0" bIns="0"/>
          <a:lstStyle/>
          <a:p>
            <a:pPr algn="ctr"/>
            <a:r>
              <a:rPr lang="en-US" sz="1600" i="1">
                <a:latin typeface="Times New Roman" pitchFamily="18" charset="0"/>
                <a:cs typeface="Times New Roman" pitchFamily="18" charset="0"/>
              </a:rPr>
              <a:t> </a:t>
            </a:r>
          </a:p>
        </p:txBody>
      </p:sp>
      <p:cxnSp>
        <p:nvCxnSpPr>
          <p:cNvPr id="58373" name="Straight Connector 51"/>
          <p:cNvCxnSpPr>
            <a:cxnSpLocks noChangeShapeType="1"/>
          </p:cNvCxnSpPr>
          <p:nvPr/>
        </p:nvCxnSpPr>
        <p:spPr bwMode="auto">
          <a:xfrm flipH="1">
            <a:off x="3252788" y="3538538"/>
            <a:ext cx="2562225" cy="0"/>
          </a:xfrm>
          <a:prstGeom prst="line">
            <a:avLst/>
          </a:prstGeom>
          <a:noFill/>
          <a:ln w="28575" algn="ctr">
            <a:solidFill>
              <a:schemeClr val="tx1"/>
            </a:solidFill>
            <a:round/>
            <a:headEnd/>
            <a:tailEnd/>
          </a:ln>
        </p:spPr>
      </p:cxnSp>
      <p:sp>
        <p:nvSpPr>
          <p:cNvPr id="58374" name="Rectangle 60"/>
          <p:cNvSpPr>
            <a:spLocks noChangeArrowheads="1"/>
          </p:cNvSpPr>
          <p:nvPr/>
        </p:nvSpPr>
        <p:spPr bwMode="auto">
          <a:xfrm flipH="1">
            <a:off x="5815013" y="3216275"/>
            <a:ext cx="652462" cy="652463"/>
          </a:xfrm>
          <a:prstGeom prst="rect">
            <a:avLst/>
          </a:prstGeom>
          <a:solidFill>
            <a:schemeClr val="tx1"/>
          </a:solidFill>
          <a:ln w="28575" algn="ctr">
            <a:solidFill>
              <a:schemeClr val="tx1"/>
            </a:solidFill>
            <a:miter lim="800000"/>
            <a:headEnd/>
            <a:tailEnd/>
          </a:ln>
        </p:spPr>
        <p:txBody>
          <a:bodyPr wrap="none" lIns="0" tIns="0" rIns="0" bIns="0" anchorCtr="1"/>
          <a:lstStyle/>
          <a:p>
            <a:pPr algn="ctr"/>
            <a:r>
              <a:rPr lang="el-GR" sz="3600" i="1">
                <a:solidFill>
                  <a:schemeClr val="bg1"/>
                </a:solidFill>
                <a:latin typeface="Times New Roman" pitchFamily="18" charset="0"/>
                <a:cs typeface="Times New Roman" pitchFamily="18" charset="0"/>
              </a:rPr>
              <a:t>Ψ</a:t>
            </a:r>
          </a:p>
        </p:txBody>
      </p:sp>
      <p:cxnSp>
        <p:nvCxnSpPr>
          <p:cNvPr id="58375" name="Straight Connector 77"/>
          <p:cNvCxnSpPr>
            <a:cxnSpLocks noChangeShapeType="1"/>
            <a:stCxn id="58376" idx="0"/>
          </p:cNvCxnSpPr>
          <p:nvPr/>
        </p:nvCxnSpPr>
        <p:spPr bwMode="auto">
          <a:xfrm flipH="1" flipV="1">
            <a:off x="2662238" y="4076700"/>
            <a:ext cx="4762" cy="352425"/>
          </a:xfrm>
          <a:prstGeom prst="line">
            <a:avLst/>
          </a:prstGeom>
          <a:noFill/>
          <a:ln w="28575" algn="ctr">
            <a:solidFill>
              <a:schemeClr val="tx1"/>
            </a:solidFill>
            <a:round/>
            <a:headEnd/>
            <a:tailEnd/>
          </a:ln>
        </p:spPr>
      </p:cxnSp>
      <p:sp>
        <p:nvSpPr>
          <p:cNvPr id="58376" name="Rectangle 78"/>
          <p:cNvSpPr>
            <a:spLocks noChangeArrowheads="1"/>
          </p:cNvSpPr>
          <p:nvPr/>
        </p:nvSpPr>
        <p:spPr bwMode="auto">
          <a:xfrm flipH="1">
            <a:off x="2533650" y="4443413"/>
            <a:ext cx="265113" cy="265112"/>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cxnSp>
        <p:nvCxnSpPr>
          <p:cNvPr id="58377" name="Straight Connector 46"/>
          <p:cNvCxnSpPr>
            <a:cxnSpLocks noChangeShapeType="1"/>
          </p:cNvCxnSpPr>
          <p:nvPr/>
        </p:nvCxnSpPr>
        <p:spPr bwMode="auto">
          <a:xfrm>
            <a:off x="1654175" y="3538538"/>
            <a:ext cx="422275" cy="0"/>
          </a:xfrm>
          <a:prstGeom prst="line">
            <a:avLst/>
          </a:prstGeom>
          <a:noFill/>
          <a:ln w="28575" algn="ctr">
            <a:solidFill>
              <a:schemeClr val="tx1"/>
            </a:solidFill>
            <a:round/>
            <a:headEnd/>
            <a:tailEnd/>
          </a:ln>
        </p:spPr>
      </p:cxnSp>
      <p:sp>
        <p:nvSpPr>
          <p:cNvPr id="58378" name="Rectangle 47"/>
          <p:cNvSpPr>
            <a:spLocks noChangeArrowheads="1"/>
          </p:cNvSpPr>
          <p:nvPr/>
        </p:nvSpPr>
        <p:spPr bwMode="auto">
          <a:xfrm>
            <a:off x="1389063" y="3398838"/>
            <a:ext cx="265112" cy="265112"/>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grpSp>
        <p:nvGrpSpPr>
          <p:cNvPr id="58379" name="Group 36"/>
          <p:cNvGrpSpPr>
            <a:grpSpLocks/>
          </p:cNvGrpSpPr>
          <p:nvPr/>
        </p:nvGrpSpPr>
        <p:grpSpPr bwMode="auto">
          <a:xfrm>
            <a:off x="695325" y="3187700"/>
            <a:ext cx="693738" cy="519113"/>
            <a:chOff x="419" y="1642"/>
            <a:chExt cx="437" cy="327"/>
          </a:xfrm>
        </p:grpSpPr>
        <p:sp>
          <p:nvSpPr>
            <p:cNvPr id="58433" name="Text Box 28"/>
            <p:cNvSpPr txBox="1">
              <a:spLocks noChangeArrowheads="1"/>
            </p:cNvSpPr>
            <p:nvPr/>
          </p:nvSpPr>
          <p:spPr bwMode="auto">
            <a:xfrm flipH="1">
              <a:off x="419" y="1642"/>
              <a:ext cx="340" cy="327"/>
            </a:xfrm>
            <a:prstGeom prst="rect">
              <a:avLst/>
            </a:prstGeom>
            <a:noFill/>
            <a:ln w="9525">
              <a:noFill/>
              <a:miter lim="800000"/>
              <a:headEnd/>
              <a:tailEnd/>
            </a:ln>
          </p:spPr>
          <p:txBody>
            <a:bodyPr wrap="none">
              <a:spAutoFit/>
            </a:bodyPr>
            <a:lstStyle/>
            <a:p>
              <a:pPr defTabSz="914400"/>
              <a:r>
                <a:rPr lang="en-US"/>
                <a:t>…</a:t>
              </a:r>
            </a:p>
          </p:txBody>
        </p:sp>
        <p:sp>
          <p:nvSpPr>
            <p:cNvPr id="58434" name="Line 29"/>
            <p:cNvSpPr>
              <a:spLocks noChangeShapeType="1"/>
            </p:cNvSpPr>
            <p:nvPr/>
          </p:nvSpPr>
          <p:spPr bwMode="auto">
            <a:xfrm flipH="1">
              <a:off x="759" y="1855"/>
              <a:ext cx="97" cy="0"/>
            </a:xfrm>
            <a:prstGeom prst="line">
              <a:avLst/>
            </a:prstGeom>
            <a:noFill/>
            <a:ln w="28575">
              <a:solidFill>
                <a:schemeClr val="tx1"/>
              </a:solidFill>
              <a:round/>
              <a:headEnd/>
              <a:tailEnd/>
            </a:ln>
          </p:spPr>
          <p:txBody>
            <a:bodyPr/>
            <a:lstStyle/>
            <a:p>
              <a:endParaRPr lang="en-US"/>
            </a:p>
          </p:txBody>
        </p:sp>
      </p:grpSp>
      <p:sp>
        <p:nvSpPr>
          <p:cNvPr id="58380" name="Line 30"/>
          <p:cNvSpPr>
            <a:spLocks noChangeShapeType="1"/>
          </p:cNvSpPr>
          <p:nvPr/>
        </p:nvSpPr>
        <p:spPr bwMode="auto">
          <a:xfrm rot="5400000" flipH="1">
            <a:off x="2609056" y="4771232"/>
            <a:ext cx="153987" cy="0"/>
          </a:xfrm>
          <a:prstGeom prst="line">
            <a:avLst/>
          </a:prstGeom>
          <a:noFill/>
          <a:ln w="28575">
            <a:solidFill>
              <a:schemeClr val="tx1"/>
            </a:solidFill>
            <a:round/>
            <a:headEnd/>
            <a:tailEnd/>
          </a:ln>
        </p:spPr>
        <p:txBody>
          <a:bodyPr/>
          <a:lstStyle/>
          <a:p>
            <a:endParaRPr lang="en-US"/>
          </a:p>
        </p:txBody>
      </p:sp>
      <p:sp>
        <p:nvSpPr>
          <p:cNvPr id="58381" name="Text Box 31"/>
          <p:cNvSpPr txBox="1">
            <a:spLocks noChangeArrowheads="1"/>
          </p:cNvSpPr>
          <p:nvPr/>
        </p:nvSpPr>
        <p:spPr bwMode="auto">
          <a:xfrm flipH="1">
            <a:off x="2498725" y="4986338"/>
            <a:ext cx="611188" cy="512762"/>
          </a:xfrm>
          <a:prstGeom prst="rect">
            <a:avLst/>
          </a:prstGeom>
          <a:noFill/>
          <a:ln w="9525">
            <a:noFill/>
            <a:miter lim="800000"/>
            <a:headEnd/>
            <a:tailEnd/>
          </a:ln>
        </p:spPr>
        <p:txBody>
          <a:bodyPr vert="eaVert">
            <a:spAutoFit/>
          </a:bodyPr>
          <a:lstStyle/>
          <a:p>
            <a:pPr defTabSz="914400">
              <a:spcBef>
                <a:spcPct val="50000"/>
              </a:spcBef>
            </a:pPr>
            <a:r>
              <a:rPr lang="en-US"/>
              <a:t>…</a:t>
            </a:r>
          </a:p>
        </p:txBody>
      </p:sp>
      <p:sp>
        <p:nvSpPr>
          <p:cNvPr id="58382" name="Line 32"/>
          <p:cNvSpPr>
            <a:spLocks noChangeShapeType="1"/>
          </p:cNvSpPr>
          <p:nvPr/>
        </p:nvSpPr>
        <p:spPr bwMode="auto">
          <a:xfrm flipV="1">
            <a:off x="6467475" y="2973388"/>
            <a:ext cx="509588" cy="242887"/>
          </a:xfrm>
          <a:prstGeom prst="line">
            <a:avLst/>
          </a:prstGeom>
          <a:noFill/>
          <a:ln w="28575">
            <a:solidFill>
              <a:schemeClr val="tx1"/>
            </a:solidFill>
            <a:round/>
            <a:headEnd/>
            <a:tailEnd/>
          </a:ln>
        </p:spPr>
        <p:txBody>
          <a:bodyPr/>
          <a:lstStyle/>
          <a:p>
            <a:endParaRPr lang="en-US"/>
          </a:p>
        </p:txBody>
      </p:sp>
      <p:sp>
        <p:nvSpPr>
          <p:cNvPr id="58383" name="Line 33"/>
          <p:cNvSpPr>
            <a:spLocks noChangeShapeType="1"/>
          </p:cNvSpPr>
          <p:nvPr/>
        </p:nvSpPr>
        <p:spPr bwMode="auto">
          <a:xfrm>
            <a:off x="6486525" y="3895725"/>
            <a:ext cx="509588" cy="242888"/>
          </a:xfrm>
          <a:prstGeom prst="line">
            <a:avLst/>
          </a:prstGeom>
          <a:noFill/>
          <a:ln w="28575">
            <a:solidFill>
              <a:schemeClr val="tx1"/>
            </a:solidFill>
            <a:round/>
            <a:headEnd/>
            <a:tailEnd/>
          </a:ln>
        </p:spPr>
        <p:txBody>
          <a:bodyPr/>
          <a:lstStyle/>
          <a:p>
            <a:endParaRPr lang="en-US"/>
          </a:p>
        </p:txBody>
      </p:sp>
      <p:sp>
        <p:nvSpPr>
          <p:cNvPr id="58384" name="Oval 163"/>
          <p:cNvSpPr>
            <a:spLocks noChangeArrowheads="1"/>
          </p:cNvSpPr>
          <p:nvPr/>
        </p:nvSpPr>
        <p:spPr bwMode="auto">
          <a:xfrm flipH="1">
            <a:off x="6991350" y="3932238"/>
            <a:ext cx="514350" cy="517525"/>
          </a:xfrm>
          <a:prstGeom prst="ellipse">
            <a:avLst/>
          </a:prstGeom>
          <a:solidFill>
            <a:schemeClr val="bg1"/>
          </a:solidFill>
          <a:ln w="28575" algn="ctr">
            <a:solidFill>
              <a:schemeClr val="tx1"/>
            </a:solidFill>
            <a:round/>
            <a:headEnd/>
            <a:tailEnd/>
          </a:ln>
        </p:spPr>
        <p:txBody>
          <a:bodyPr wrap="none" lIns="0" tIns="0" rIns="0" bIns="0"/>
          <a:lstStyle/>
          <a:p>
            <a:pPr algn="ctr"/>
            <a:r>
              <a:rPr lang="en-US" sz="1600" i="1">
                <a:latin typeface="Times New Roman" pitchFamily="18" charset="0"/>
                <a:cs typeface="Times New Roman" pitchFamily="18" charset="0"/>
              </a:rPr>
              <a:t> </a:t>
            </a:r>
          </a:p>
        </p:txBody>
      </p:sp>
      <p:sp>
        <p:nvSpPr>
          <p:cNvPr id="58385" name="Text Box 38"/>
          <p:cNvSpPr txBox="1">
            <a:spLocks noChangeArrowheads="1"/>
          </p:cNvSpPr>
          <p:nvPr/>
        </p:nvSpPr>
        <p:spPr bwMode="auto">
          <a:xfrm flipH="1">
            <a:off x="7708900" y="2517775"/>
            <a:ext cx="539750" cy="519113"/>
          </a:xfrm>
          <a:prstGeom prst="rect">
            <a:avLst/>
          </a:prstGeom>
          <a:noFill/>
          <a:ln w="9525">
            <a:noFill/>
            <a:miter lim="800000"/>
            <a:headEnd/>
            <a:tailEnd/>
          </a:ln>
        </p:spPr>
        <p:txBody>
          <a:bodyPr wrap="none">
            <a:spAutoFit/>
          </a:bodyPr>
          <a:lstStyle/>
          <a:p>
            <a:r>
              <a:rPr lang="en-US"/>
              <a:t>…</a:t>
            </a:r>
          </a:p>
        </p:txBody>
      </p:sp>
      <p:sp>
        <p:nvSpPr>
          <p:cNvPr id="58386" name="Line 39"/>
          <p:cNvSpPr>
            <a:spLocks noChangeShapeType="1"/>
          </p:cNvSpPr>
          <p:nvPr/>
        </p:nvSpPr>
        <p:spPr bwMode="auto">
          <a:xfrm flipH="1">
            <a:off x="7497763" y="2867025"/>
            <a:ext cx="153987" cy="0"/>
          </a:xfrm>
          <a:prstGeom prst="line">
            <a:avLst/>
          </a:prstGeom>
          <a:noFill/>
          <a:ln w="28575">
            <a:solidFill>
              <a:schemeClr val="tx1"/>
            </a:solidFill>
            <a:round/>
            <a:headEnd/>
            <a:tailEnd/>
          </a:ln>
        </p:spPr>
        <p:txBody>
          <a:bodyPr/>
          <a:lstStyle/>
          <a:p>
            <a:endParaRPr lang="en-US"/>
          </a:p>
        </p:txBody>
      </p:sp>
      <p:sp>
        <p:nvSpPr>
          <p:cNvPr id="58387" name="Text Box 40"/>
          <p:cNvSpPr txBox="1">
            <a:spLocks noChangeArrowheads="1"/>
          </p:cNvSpPr>
          <p:nvPr/>
        </p:nvSpPr>
        <p:spPr bwMode="auto">
          <a:xfrm flipH="1">
            <a:off x="7747000" y="3822700"/>
            <a:ext cx="539750" cy="519113"/>
          </a:xfrm>
          <a:prstGeom prst="rect">
            <a:avLst/>
          </a:prstGeom>
          <a:noFill/>
          <a:ln w="9525">
            <a:noFill/>
            <a:miter lim="800000"/>
            <a:headEnd/>
            <a:tailEnd/>
          </a:ln>
        </p:spPr>
        <p:txBody>
          <a:bodyPr wrap="none">
            <a:spAutoFit/>
          </a:bodyPr>
          <a:lstStyle/>
          <a:p>
            <a:r>
              <a:rPr lang="en-US"/>
              <a:t>…</a:t>
            </a:r>
          </a:p>
        </p:txBody>
      </p:sp>
      <p:sp>
        <p:nvSpPr>
          <p:cNvPr id="58388" name="Line 41"/>
          <p:cNvSpPr>
            <a:spLocks noChangeShapeType="1"/>
          </p:cNvSpPr>
          <p:nvPr/>
        </p:nvSpPr>
        <p:spPr bwMode="auto">
          <a:xfrm flipH="1">
            <a:off x="7535863" y="4171950"/>
            <a:ext cx="153987" cy="0"/>
          </a:xfrm>
          <a:prstGeom prst="line">
            <a:avLst/>
          </a:prstGeom>
          <a:noFill/>
          <a:ln w="28575">
            <a:solidFill>
              <a:schemeClr val="tx1"/>
            </a:solidFill>
            <a:round/>
            <a:headEnd/>
            <a:tailEnd/>
          </a:ln>
        </p:spPr>
        <p:txBody>
          <a:bodyPr/>
          <a:lstStyle/>
          <a:p>
            <a:endParaRPr lang="en-US"/>
          </a:p>
        </p:txBody>
      </p:sp>
      <p:grpSp>
        <p:nvGrpSpPr>
          <p:cNvPr id="24625" name="Group 49"/>
          <p:cNvGrpSpPr>
            <a:grpSpLocks/>
          </p:cNvGrpSpPr>
          <p:nvPr/>
        </p:nvGrpSpPr>
        <p:grpSpPr bwMode="auto">
          <a:xfrm>
            <a:off x="3043238" y="2257425"/>
            <a:ext cx="2389187" cy="993775"/>
            <a:chOff x="1917" y="1536"/>
            <a:chExt cx="1505" cy="626"/>
          </a:xfrm>
        </p:grpSpPr>
        <p:sp>
          <p:nvSpPr>
            <p:cNvPr id="58431" name="Line 24"/>
            <p:cNvSpPr>
              <a:spLocks noChangeShapeType="1"/>
            </p:cNvSpPr>
            <p:nvPr/>
          </p:nvSpPr>
          <p:spPr bwMode="auto">
            <a:xfrm>
              <a:off x="2323" y="2162"/>
              <a:ext cx="960" cy="0"/>
            </a:xfrm>
            <a:prstGeom prst="line">
              <a:avLst/>
            </a:prstGeom>
            <a:noFill/>
            <a:ln w="38100">
              <a:solidFill>
                <a:srgbClr val="84AA33"/>
              </a:solidFill>
              <a:round/>
              <a:headEnd/>
              <a:tailEnd type="arrow" w="med" len="med"/>
            </a:ln>
          </p:spPr>
          <p:txBody>
            <a:bodyPr wrap="none" anchor="ctr"/>
            <a:lstStyle/>
            <a:p>
              <a:endParaRPr lang="en-US"/>
            </a:p>
          </p:txBody>
        </p:sp>
        <p:sp>
          <p:nvSpPr>
            <p:cNvPr id="58432" name="AutoShape 44"/>
            <p:cNvSpPr>
              <a:spLocks noChangeArrowheads="1"/>
            </p:cNvSpPr>
            <p:nvPr/>
          </p:nvSpPr>
          <p:spPr bwMode="auto">
            <a:xfrm>
              <a:off x="1917" y="1536"/>
              <a:ext cx="1505" cy="491"/>
            </a:xfrm>
            <a:prstGeom prst="wedgeRoundRectCallout">
              <a:avLst>
                <a:gd name="adj1" fmla="val -44819"/>
                <a:gd name="adj2" fmla="val 70366"/>
                <a:gd name="adj3" fmla="val 16667"/>
              </a:avLst>
            </a:prstGeom>
            <a:noFill/>
            <a:ln w="9525">
              <a:solidFill>
                <a:srgbClr val="84AA33"/>
              </a:solidFill>
              <a:miter lim="800000"/>
              <a:headEnd/>
              <a:tailEnd/>
            </a:ln>
          </p:spPr>
          <p:txBody>
            <a:bodyPr/>
            <a:lstStyle/>
            <a:p>
              <a:pPr algn="ctr" defTabSz="914400"/>
              <a:r>
                <a:rPr lang="en-US" sz="2000">
                  <a:solidFill>
                    <a:srgbClr val="84AA33"/>
                  </a:solidFill>
                </a:rPr>
                <a:t>My other factors think I’m a noun</a:t>
              </a:r>
            </a:p>
          </p:txBody>
        </p:sp>
      </p:grpSp>
      <p:grpSp>
        <p:nvGrpSpPr>
          <p:cNvPr id="24626" name="Group 50"/>
          <p:cNvGrpSpPr>
            <a:grpSpLocks/>
          </p:cNvGrpSpPr>
          <p:nvPr/>
        </p:nvGrpSpPr>
        <p:grpSpPr bwMode="auto">
          <a:xfrm>
            <a:off x="3500438" y="3797300"/>
            <a:ext cx="2389187" cy="1292225"/>
            <a:chOff x="2205" y="2506"/>
            <a:chExt cx="1505" cy="814"/>
          </a:xfrm>
        </p:grpSpPr>
        <p:sp>
          <p:nvSpPr>
            <p:cNvPr id="58429" name="Line 24"/>
            <p:cNvSpPr>
              <a:spLocks noChangeShapeType="1"/>
            </p:cNvSpPr>
            <p:nvPr/>
          </p:nvSpPr>
          <p:spPr bwMode="auto">
            <a:xfrm flipH="1" flipV="1">
              <a:off x="2344" y="2506"/>
              <a:ext cx="960" cy="0"/>
            </a:xfrm>
            <a:prstGeom prst="line">
              <a:avLst/>
            </a:prstGeom>
            <a:noFill/>
            <a:ln w="38100">
              <a:solidFill>
                <a:srgbClr val="84AA33"/>
              </a:solidFill>
              <a:round/>
              <a:headEnd/>
              <a:tailEnd type="arrow" w="med" len="med"/>
            </a:ln>
          </p:spPr>
          <p:txBody>
            <a:bodyPr wrap="none" anchor="ctr"/>
            <a:lstStyle/>
            <a:p>
              <a:endParaRPr lang="en-US"/>
            </a:p>
          </p:txBody>
        </p:sp>
        <p:sp>
          <p:nvSpPr>
            <p:cNvPr id="58430" name="AutoShape 48"/>
            <p:cNvSpPr>
              <a:spLocks noChangeArrowheads="1"/>
            </p:cNvSpPr>
            <p:nvPr/>
          </p:nvSpPr>
          <p:spPr bwMode="auto">
            <a:xfrm flipH="1">
              <a:off x="2205" y="2641"/>
              <a:ext cx="1505" cy="679"/>
            </a:xfrm>
            <a:prstGeom prst="wedgeRoundRectCallout">
              <a:avLst>
                <a:gd name="adj1" fmla="val -45282"/>
                <a:gd name="adj2" fmla="val -72389"/>
                <a:gd name="adj3" fmla="val 16667"/>
              </a:avLst>
            </a:prstGeom>
            <a:noFill/>
            <a:ln w="9525">
              <a:solidFill>
                <a:srgbClr val="84AA33"/>
              </a:solidFill>
              <a:miter lim="800000"/>
              <a:headEnd/>
              <a:tailEnd/>
            </a:ln>
          </p:spPr>
          <p:txBody>
            <a:bodyPr/>
            <a:lstStyle/>
            <a:p>
              <a:pPr algn="ctr"/>
              <a:r>
                <a:rPr lang="en-US" sz="2000">
                  <a:solidFill>
                    <a:srgbClr val="84AA33"/>
                  </a:solidFill>
                </a:rPr>
                <a:t>But my other variables and I think you’re a verb</a:t>
              </a:r>
            </a:p>
          </p:txBody>
        </p:sp>
      </p:grpSp>
      <p:graphicFrame>
        <p:nvGraphicFramePr>
          <p:cNvPr id="42038" name="Group 54"/>
          <p:cNvGraphicFramePr>
            <a:graphicFrameLocks noGrp="1"/>
          </p:cNvGraphicFramePr>
          <p:nvPr/>
        </p:nvGraphicFramePr>
        <p:xfrm>
          <a:off x="4122738" y="1441450"/>
          <a:ext cx="533400" cy="808355"/>
        </p:xfrm>
        <a:graphic>
          <a:graphicData uri="http://schemas.openxmlformats.org/drawingml/2006/table">
            <a:tbl>
              <a:tblPr/>
              <a:tblGrid>
                <a:gridCol w="298450"/>
                <a:gridCol w="234950"/>
              </a:tblGrid>
              <a:tr h="288925">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v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n</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6</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r>
              <a:tr h="2603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a</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Candara" pitchFamily="34" charset="0"/>
                          <a:cs typeface="Arial" charset="0"/>
                        </a:rPr>
                        <a:t>3</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r>
            </a:tbl>
          </a:graphicData>
        </a:graphic>
      </p:graphicFrame>
      <p:graphicFrame>
        <p:nvGraphicFramePr>
          <p:cNvPr id="24651" name="Group 75"/>
          <p:cNvGraphicFramePr>
            <a:graphicFrameLocks noGrp="1"/>
          </p:cNvGraphicFramePr>
          <p:nvPr/>
        </p:nvGraphicFramePr>
        <p:xfrm>
          <a:off x="4419600" y="5076825"/>
          <a:ext cx="533400" cy="798830"/>
        </p:xfrm>
        <a:graphic>
          <a:graphicData uri="http://schemas.openxmlformats.org/drawingml/2006/table">
            <a:tbl>
              <a:tblPr/>
              <a:tblGrid>
                <a:gridCol w="304800"/>
                <a:gridCol w="228600"/>
              </a:tblGrid>
              <a:tr h="27940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v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rgbClr val="6699FF"/>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6</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rgbClr val="6699FF"/>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n</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6699FF"/>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rgbClr val="6699FF"/>
                    </a:solidFill>
                  </a:tcPr>
                </a:tc>
              </a:tr>
              <a:tr h="2603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a</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rgbClr val="6699FF"/>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Candara" pitchFamily="34" charset="0"/>
                          <a:cs typeface="Arial" charset="0"/>
                        </a:rPr>
                        <a:t>3</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rgbClr val="6699FF"/>
                    </a:solidFill>
                  </a:tcPr>
                </a:tc>
              </a:tr>
            </a:tbl>
          </a:graphicData>
        </a:graphic>
      </p:graphicFrame>
      <p:sp>
        <p:nvSpPr>
          <p:cNvPr id="42040" name="Line 24"/>
          <p:cNvSpPr>
            <a:spLocks noChangeShapeType="1"/>
          </p:cNvSpPr>
          <p:nvPr/>
        </p:nvSpPr>
        <p:spPr bwMode="auto">
          <a:xfrm>
            <a:off x="1447800" y="3248025"/>
            <a:ext cx="525463" cy="0"/>
          </a:xfrm>
          <a:prstGeom prst="line">
            <a:avLst/>
          </a:prstGeom>
          <a:noFill/>
          <a:ln w="38100">
            <a:solidFill>
              <a:srgbClr val="84AA33"/>
            </a:solidFill>
            <a:round/>
            <a:headEnd/>
            <a:tailEnd type="arrow" w="med" len="med"/>
          </a:ln>
        </p:spPr>
        <p:txBody>
          <a:bodyPr wrap="none" anchor="ctr"/>
          <a:lstStyle/>
          <a:p>
            <a:endParaRPr lang="en-US"/>
          </a:p>
        </p:txBody>
      </p:sp>
      <p:sp>
        <p:nvSpPr>
          <p:cNvPr id="42042" name="Line 24"/>
          <p:cNvSpPr>
            <a:spLocks noChangeShapeType="1"/>
          </p:cNvSpPr>
          <p:nvPr/>
        </p:nvSpPr>
        <p:spPr bwMode="auto">
          <a:xfrm rot="-5400000">
            <a:off x="2086768" y="4390232"/>
            <a:ext cx="525463" cy="0"/>
          </a:xfrm>
          <a:prstGeom prst="line">
            <a:avLst/>
          </a:prstGeom>
          <a:noFill/>
          <a:ln w="38100">
            <a:solidFill>
              <a:srgbClr val="84AA33"/>
            </a:solidFill>
            <a:round/>
            <a:headEnd/>
            <a:tailEnd type="arrow" w="med" len="med"/>
          </a:ln>
        </p:spPr>
        <p:txBody>
          <a:bodyPr wrap="none" anchor="ctr"/>
          <a:lstStyle/>
          <a:p>
            <a:endParaRPr lang="en-US"/>
          </a:p>
        </p:txBody>
      </p:sp>
      <p:sp>
        <p:nvSpPr>
          <p:cNvPr id="42043" name="Line 24"/>
          <p:cNvSpPr>
            <a:spLocks noChangeShapeType="1"/>
          </p:cNvSpPr>
          <p:nvPr/>
        </p:nvSpPr>
        <p:spPr bwMode="auto">
          <a:xfrm flipH="1">
            <a:off x="6548438" y="3143250"/>
            <a:ext cx="423862" cy="228600"/>
          </a:xfrm>
          <a:prstGeom prst="line">
            <a:avLst/>
          </a:prstGeom>
          <a:noFill/>
          <a:ln w="38100">
            <a:solidFill>
              <a:srgbClr val="84AA33"/>
            </a:solidFill>
            <a:round/>
            <a:headEnd/>
            <a:tailEnd type="arrow" w="med" len="med"/>
          </a:ln>
        </p:spPr>
        <p:txBody>
          <a:bodyPr wrap="none" anchor="ctr"/>
          <a:lstStyle/>
          <a:p>
            <a:endParaRPr lang="en-US"/>
          </a:p>
        </p:txBody>
      </p:sp>
      <p:sp>
        <p:nvSpPr>
          <p:cNvPr id="42044" name="Line 24"/>
          <p:cNvSpPr>
            <a:spLocks noChangeShapeType="1"/>
          </p:cNvSpPr>
          <p:nvPr/>
        </p:nvSpPr>
        <p:spPr bwMode="auto">
          <a:xfrm flipH="1" flipV="1">
            <a:off x="6396038" y="4048125"/>
            <a:ext cx="423862" cy="228600"/>
          </a:xfrm>
          <a:prstGeom prst="line">
            <a:avLst/>
          </a:prstGeom>
          <a:noFill/>
          <a:ln w="38100">
            <a:solidFill>
              <a:srgbClr val="84AA33"/>
            </a:solidFill>
            <a:round/>
            <a:headEnd/>
            <a:tailEnd type="arrow" w="med" len="med"/>
          </a:ln>
        </p:spPr>
        <p:txBody>
          <a:bodyPr wrap="none" anchor="ctr"/>
          <a:lstStyle/>
          <a:p>
            <a:endParaRPr lang="en-US"/>
          </a:p>
        </p:txBody>
      </p:sp>
      <p:sp>
        <p:nvSpPr>
          <p:cNvPr id="81922" name="AutoShape 2"/>
          <p:cNvSpPr>
            <a:spLocks noChangeArrowheads="1"/>
          </p:cNvSpPr>
          <p:nvPr/>
        </p:nvSpPr>
        <p:spPr bwMode="auto">
          <a:xfrm>
            <a:off x="1503363" y="1000125"/>
            <a:ext cx="1295400" cy="1295400"/>
          </a:xfrm>
          <a:prstGeom prst="cloudCallout">
            <a:avLst>
              <a:gd name="adj1" fmla="val 17278"/>
              <a:gd name="adj2" fmla="val 94852"/>
            </a:avLst>
          </a:prstGeom>
          <a:solidFill>
            <a:srgbClr val="FED46C"/>
          </a:solidFill>
          <a:ln w="9525">
            <a:solidFill>
              <a:schemeClr val="tx1"/>
            </a:solidFill>
            <a:round/>
            <a:headEnd/>
            <a:tailEnd/>
          </a:ln>
        </p:spPr>
        <p:txBody>
          <a:bodyPr/>
          <a:lstStyle/>
          <a:p>
            <a:pPr algn="ctr"/>
            <a:endParaRPr lang="en-US" sz="2000">
              <a:latin typeface="Comic Sans MS" pitchFamily="66" charset="0"/>
            </a:endParaRPr>
          </a:p>
        </p:txBody>
      </p:sp>
      <p:graphicFrame>
        <p:nvGraphicFramePr>
          <p:cNvPr id="42055" name="Group 71"/>
          <p:cNvGraphicFramePr>
            <a:graphicFrameLocks noGrp="1"/>
          </p:cNvGraphicFramePr>
          <p:nvPr>
            <p:extLst>
              <p:ext uri="{D42A27DB-BD31-4B8C-83A1-F6EECF244321}">
                <p14:modId xmlns:p14="http://schemas.microsoft.com/office/powerpoint/2010/main" val="3708562602"/>
              </p:ext>
            </p:extLst>
          </p:nvPr>
        </p:nvGraphicFramePr>
        <p:xfrm>
          <a:off x="1770063" y="1228725"/>
          <a:ext cx="685800" cy="822960"/>
        </p:xfrm>
        <a:graphic>
          <a:graphicData uri="http://schemas.openxmlformats.org/drawingml/2006/table">
            <a:tbl>
              <a:tblPr/>
              <a:tblGrid>
                <a:gridCol w="304800"/>
                <a:gridCol w="381000"/>
              </a:tblGrid>
              <a:tr h="30480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v </a:t>
                      </a:r>
                    </a:p>
                  </a:txBody>
                  <a:tcPr marR="0" marT="0" marB="0" anchor="ctr" anchorCtr="1"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FED46C"/>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6</a:t>
                      </a:r>
                    </a:p>
                  </a:txBody>
                  <a:tcPr marR="0" marT="0" marB="0" anchor="ctr"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solidFill>
                      <a:srgbClr val="FED46C"/>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n</a:t>
                      </a:r>
                    </a:p>
                  </a:txBody>
                  <a:tcPr marR="0" marT="0" marB="0" anchor="ctr" anchorCtr="1"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FED46C"/>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Candara" pitchFamily="34" charset="0"/>
                          <a:cs typeface="Arial" charset="0"/>
                        </a:rPr>
                        <a:t>6</a:t>
                      </a:r>
                    </a:p>
                  </a:txBody>
                  <a:tcPr marR="0" marT="0" marB="0" anchor="ctr"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solidFill>
                      <a:srgbClr val="FED46C"/>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a</a:t>
                      </a:r>
                    </a:p>
                  </a:txBody>
                  <a:tcPr marR="0" marT="0" marB="0" anchor="ctr" anchorCtr="1"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FED46C"/>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Candara" pitchFamily="34" charset="0"/>
                          <a:cs typeface="Arial" charset="0"/>
                        </a:rPr>
                        <a:t>9</a:t>
                      </a:r>
                    </a:p>
                  </a:txBody>
                  <a:tcPr marR="0" marT="0" marB="0" anchor="ctr"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solidFill>
                      <a:srgbClr val="FED46C"/>
                    </a:solidFill>
                  </a:tcPr>
                </a:tc>
              </a:tr>
            </a:tbl>
          </a:graphicData>
        </a:graphic>
      </p:graphicFrame>
      <p:sp>
        <p:nvSpPr>
          <p:cNvPr id="42056" name="Text Box 72"/>
          <p:cNvSpPr txBox="1">
            <a:spLocks noChangeArrowheads="1"/>
          </p:cNvSpPr>
          <p:nvPr/>
        </p:nvSpPr>
        <p:spPr bwMode="auto">
          <a:xfrm>
            <a:off x="230188" y="6026150"/>
            <a:ext cx="8387295" cy="830997"/>
          </a:xfrm>
          <a:prstGeom prst="rect">
            <a:avLst/>
          </a:prstGeom>
          <a:noFill/>
          <a:ln w="9525">
            <a:noFill/>
            <a:miter lim="800000"/>
            <a:headEnd/>
            <a:tailEnd/>
          </a:ln>
        </p:spPr>
        <p:txBody>
          <a:bodyPr wrap="none">
            <a:spAutoFit/>
          </a:bodyPr>
          <a:lstStyle/>
          <a:p>
            <a:pPr defTabSz="914400"/>
            <a:r>
              <a:rPr lang="en-US" sz="2400" i="1" dirty="0">
                <a:solidFill>
                  <a:schemeClr val="folHlink"/>
                </a:solidFill>
              </a:rPr>
              <a:t>Both</a:t>
            </a:r>
            <a:r>
              <a:rPr lang="en-US" sz="2400" dirty="0">
                <a:solidFill>
                  <a:schemeClr val="folHlink"/>
                </a:solidFill>
              </a:rPr>
              <a:t> of these messages judge the possible values of variable </a:t>
            </a:r>
            <a:r>
              <a:rPr lang="en-US" sz="2400" i="1" dirty="0">
                <a:solidFill>
                  <a:schemeClr val="folHlink"/>
                </a:solidFill>
                <a:latin typeface="Times New Roman"/>
                <a:cs typeface="Times New Roman"/>
              </a:rPr>
              <a:t>X</a:t>
            </a:r>
            <a:r>
              <a:rPr lang="en-US" sz="2400" dirty="0">
                <a:solidFill>
                  <a:schemeClr val="folHlink"/>
                </a:solidFill>
              </a:rPr>
              <a:t>.</a:t>
            </a:r>
          </a:p>
          <a:p>
            <a:pPr defTabSz="914400"/>
            <a:r>
              <a:rPr lang="en-US" sz="2400" dirty="0">
                <a:solidFill>
                  <a:schemeClr val="folHlink"/>
                </a:solidFill>
              </a:rPr>
              <a:t>Their product = belief at </a:t>
            </a:r>
            <a:r>
              <a:rPr lang="en-US" sz="2400" i="1" dirty="0">
                <a:solidFill>
                  <a:schemeClr val="folHlink"/>
                </a:solidFill>
                <a:latin typeface="Times New Roman"/>
                <a:cs typeface="Times New Roman"/>
              </a:rPr>
              <a:t>X</a:t>
            </a:r>
            <a:r>
              <a:rPr lang="en-US" sz="2400" dirty="0" smtClean="0">
                <a:solidFill>
                  <a:schemeClr val="folHlink"/>
                </a:solidFill>
              </a:rPr>
              <a:t> </a:t>
            </a:r>
            <a:r>
              <a:rPr lang="en-US" sz="2400" dirty="0">
                <a:solidFill>
                  <a:schemeClr val="folHlink"/>
                </a:solidFill>
              </a:rPr>
              <a:t>= product of all 3 messages to </a:t>
            </a:r>
            <a:r>
              <a:rPr lang="en-US" sz="2400" i="1" dirty="0">
                <a:solidFill>
                  <a:schemeClr val="folHlink"/>
                </a:solidFill>
                <a:latin typeface="Times New Roman"/>
                <a:cs typeface="Times New Roman"/>
              </a:rPr>
              <a:t>X</a:t>
            </a:r>
            <a:r>
              <a:rPr lang="en-US" sz="2400" dirty="0" smtClean="0">
                <a:solidFill>
                  <a:schemeClr val="folHlink"/>
                </a:solidFill>
              </a:rPr>
              <a:t>.</a:t>
            </a:r>
            <a:endParaRPr lang="en-US" sz="2400" dirty="0">
              <a:solidFill>
                <a:schemeClr val="folHlink"/>
              </a:solidFill>
            </a:endParaRPr>
          </a:p>
        </p:txBody>
      </p:sp>
    </p:spTree>
    <p:extLst>
      <p:ext uri="{BB962C8B-B14F-4D97-AF65-F5344CB8AC3E}">
        <p14:creationId xmlns:p14="http://schemas.microsoft.com/office/powerpoint/2010/main" val="305261758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8" fill="hold" nodeType="clickEffect">
                                  <p:stCondLst>
                                    <p:cond delay="0"/>
                                  </p:stCondLst>
                                  <p:childTnLst>
                                    <p:set>
                                      <p:cBhvr>
                                        <p:cTn id="6" dur="1" fill="hold">
                                          <p:stCondLst>
                                            <p:cond delay="0"/>
                                          </p:stCondLst>
                                        </p:cTn>
                                        <p:tgtEl>
                                          <p:spTgt spid="24625"/>
                                        </p:tgtEl>
                                        <p:attrNameLst>
                                          <p:attrName>style.visibility</p:attrName>
                                        </p:attrNameLst>
                                      </p:cBhvr>
                                      <p:to>
                                        <p:strVal val="visible"/>
                                      </p:to>
                                    </p:set>
                                    <p:animEffect transition="in" filter="wipe(left)">
                                      <p:cBhvr>
                                        <p:cTn id="7" dur="500"/>
                                        <p:tgtEl>
                                          <p:spTgt spid="24625"/>
                                        </p:tgtEl>
                                      </p:cBhvr>
                                    </p:animEffect>
                                  </p:childTnLst>
                                </p:cTn>
                              </p:par>
                            </p:childTnLst>
                          </p:cTn>
                        </p:par>
                      </p:childTnLst>
                    </p:cTn>
                  </p:par>
                  <p:par>
                    <p:cTn id="8" fill="hold">
                      <p:stCondLst>
                        <p:cond delay="indefinite"/>
                      </p:stCondLst>
                      <p:childTnLst>
                        <p:par>
                          <p:cTn id="9" fill="hold">
                            <p:stCondLst>
                              <p:cond delay="0"/>
                            </p:stCondLst>
                            <p:childTnLst>
                              <p:par>
                                <p:cTn id="10" presetID="22" presetClass="entr" presetSubtype="2" fill="hold" nodeType="clickEffect">
                                  <p:stCondLst>
                                    <p:cond delay="0"/>
                                  </p:stCondLst>
                                  <p:childTnLst>
                                    <p:set>
                                      <p:cBhvr>
                                        <p:cTn id="11" dur="1" fill="hold">
                                          <p:stCondLst>
                                            <p:cond delay="0"/>
                                          </p:stCondLst>
                                        </p:cTn>
                                        <p:tgtEl>
                                          <p:spTgt spid="24626"/>
                                        </p:tgtEl>
                                        <p:attrNameLst>
                                          <p:attrName>style.visibility</p:attrName>
                                        </p:attrNameLst>
                                      </p:cBhvr>
                                      <p:to>
                                        <p:strVal val="visible"/>
                                      </p:to>
                                    </p:set>
                                    <p:animEffect transition="in" filter="wipe(right)">
                                      <p:cBhvr>
                                        <p:cTn id="12" dur="500"/>
                                        <p:tgtEl>
                                          <p:spTgt spid="24626"/>
                                        </p:tgtEl>
                                      </p:cBhvr>
                                    </p:animEffect>
                                  </p:childTnLst>
                                </p:cTn>
                              </p:par>
                            </p:childTnLst>
                          </p:cTn>
                        </p:par>
                      </p:childTnLst>
                    </p:cTn>
                  </p:par>
                  <p:par>
                    <p:cTn id="13" fill="hold">
                      <p:stCondLst>
                        <p:cond delay="indefinite"/>
                      </p:stCondLst>
                      <p:childTnLst>
                        <p:par>
                          <p:cTn id="14" fill="hold">
                            <p:stCondLst>
                              <p:cond delay="0"/>
                            </p:stCondLst>
                            <p:childTnLst>
                              <p:par>
                                <p:cTn id="15" presetID="1" presetClass="exit" presetSubtype="0" fill="hold" nodeType="clickEffect">
                                  <p:stCondLst>
                                    <p:cond delay="0"/>
                                  </p:stCondLst>
                                  <p:childTnLst>
                                    <p:set>
                                      <p:cBhvr>
                                        <p:cTn id="16" dur="1" fill="hold">
                                          <p:stCondLst>
                                            <p:cond delay="0"/>
                                          </p:stCondLst>
                                        </p:cTn>
                                        <p:tgtEl>
                                          <p:spTgt spid="24625"/>
                                        </p:tgtEl>
                                        <p:attrNameLst>
                                          <p:attrName>style.visibility</p:attrName>
                                        </p:attrNameLst>
                                      </p:cBhvr>
                                      <p:to>
                                        <p:strVal val="hidden"/>
                                      </p:to>
                                    </p:set>
                                  </p:childTnLst>
                                </p:cTn>
                              </p:par>
                              <p:par>
                                <p:cTn id="17" presetID="1" presetClass="exit" presetSubtype="0" fill="hold" nodeType="withEffect">
                                  <p:stCondLst>
                                    <p:cond delay="0"/>
                                  </p:stCondLst>
                                  <p:childTnLst>
                                    <p:set>
                                      <p:cBhvr>
                                        <p:cTn id="18" dur="1" fill="hold">
                                          <p:stCondLst>
                                            <p:cond delay="0"/>
                                          </p:stCondLst>
                                        </p:cTn>
                                        <p:tgtEl>
                                          <p:spTgt spid="24626"/>
                                        </p:tgtEl>
                                        <p:attrNameLst>
                                          <p:attrName>style.visibility</p:attrName>
                                        </p:attrNameLst>
                                      </p:cBhvr>
                                      <p:to>
                                        <p:strVal val="hidden"/>
                                      </p:to>
                                    </p:set>
                                  </p:childTnLst>
                                </p:cTn>
                              </p:par>
                            </p:childTnLst>
                          </p:cTn>
                        </p:par>
                      </p:childTnLst>
                    </p:cTn>
                  </p:par>
                  <p:par>
                    <p:cTn id="19" fill="hold">
                      <p:stCondLst>
                        <p:cond delay="indefinite"/>
                      </p:stCondLst>
                      <p:childTnLst>
                        <p:par>
                          <p:cTn id="20" fill="hold">
                            <p:stCondLst>
                              <p:cond delay="0"/>
                            </p:stCondLst>
                            <p:childTnLst>
                              <p:par>
                                <p:cTn id="21" presetID="22" presetClass="entr" presetSubtype="8" fill="hold" grpId="0" nodeType="clickEffect">
                                  <p:stCondLst>
                                    <p:cond delay="0"/>
                                  </p:stCondLst>
                                  <p:childTnLst>
                                    <p:set>
                                      <p:cBhvr>
                                        <p:cTn id="22" dur="1" fill="hold">
                                          <p:stCondLst>
                                            <p:cond delay="0"/>
                                          </p:stCondLst>
                                        </p:cTn>
                                        <p:tgtEl>
                                          <p:spTgt spid="42040"/>
                                        </p:tgtEl>
                                        <p:attrNameLst>
                                          <p:attrName>style.visibility</p:attrName>
                                        </p:attrNameLst>
                                      </p:cBhvr>
                                      <p:to>
                                        <p:strVal val="visible"/>
                                      </p:to>
                                    </p:set>
                                    <p:animEffect transition="in" filter="wipe(left)">
                                      <p:cBhvr>
                                        <p:cTn id="23" dur="500"/>
                                        <p:tgtEl>
                                          <p:spTgt spid="42040"/>
                                        </p:tgtEl>
                                      </p:cBhvr>
                                    </p:animEffect>
                                  </p:childTnLst>
                                </p:cTn>
                              </p:par>
                              <p:par>
                                <p:cTn id="24" presetID="22" presetClass="entr" presetSubtype="4" fill="hold" grpId="0" nodeType="withEffect">
                                  <p:stCondLst>
                                    <p:cond delay="0"/>
                                  </p:stCondLst>
                                  <p:childTnLst>
                                    <p:set>
                                      <p:cBhvr>
                                        <p:cTn id="25" dur="1" fill="hold">
                                          <p:stCondLst>
                                            <p:cond delay="0"/>
                                          </p:stCondLst>
                                        </p:cTn>
                                        <p:tgtEl>
                                          <p:spTgt spid="42042"/>
                                        </p:tgtEl>
                                        <p:attrNameLst>
                                          <p:attrName>style.visibility</p:attrName>
                                        </p:attrNameLst>
                                      </p:cBhvr>
                                      <p:to>
                                        <p:strVal val="visible"/>
                                      </p:to>
                                    </p:set>
                                    <p:animEffect transition="in" filter="wipe(down)">
                                      <p:cBhvr>
                                        <p:cTn id="26" dur="500"/>
                                        <p:tgtEl>
                                          <p:spTgt spid="42042"/>
                                        </p:tgtEl>
                                      </p:cBhvr>
                                    </p:animEffect>
                                  </p:childTnLst>
                                </p:cTn>
                              </p:par>
                            </p:childTnLst>
                          </p:cTn>
                        </p:par>
                        <p:par>
                          <p:cTn id="27" fill="hold">
                            <p:stCondLst>
                              <p:cond delay="500"/>
                            </p:stCondLst>
                            <p:childTnLst>
                              <p:par>
                                <p:cTn id="28" presetID="22" presetClass="entr" presetSubtype="8" fill="hold" nodeType="afterEffect">
                                  <p:stCondLst>
                                    <p:cond delay="0"/>
                                  </p:stCondLst>
                                  <p:childTnLst>
                                    <p:set>
                                      <p:cBhvr>
                                        <p:cTn id="29" dur="1" fill="hold">
                                          <p:stCondLst>
                                            <p:cond delay="0"/>
                                          </p:stCondLst>
                                        </p:cTn>
                                        <p:tgtEl>
                                          <p:spTgt spid="24625"/>
                                        </p:tgtEl>
                                        <p:attrNameLst>
                                          <p:attrName>style.visibility</p:attrName>
                                        </p:attrNameLst>
                                      </p:cBhvr>
                                      <p:to>
                                        <p:strVal val="visible"/>
                                      </p:to>
                                    </p:set>
                                    <p:animEffect transition="in" filter="wipe(left)">
                                      <p:cBhvr>
                                        <p:cTn id="30" dur="500"/>
                                        <p:tgtEl>
                                          <p:spTgt spid="24625"/>
                                        </p:tgtEl>
                                      </p:cBhvr>
                                    </p:animEffect>
                                  </p:childTnLst>
                                </p:cTn>
                              </p:par>
                            </p:childTnLst>
                          </p:cTn>
                        </p:par>
                      </p:childTnLst>
                    </p:cTn>
                  </p:par>
                  <p:par>
                    <p:cTn id="31" fill="hold">
                      <p:stCondLst>
                        <p:cond delay="indefinite"/>
                      </p:stCondLst>
                      <p:childTnLst>
                        <p:par>
                          <p:cTn id="32" fill="hold">
                            <p:stCondLst>
                              <p:cond delay="0"/>
                            </p:stCondLst>
                            <p:childTnLst>
                              <p:par>
                                <p:cTn id="33" presetID="22" presetClass="entr" presetSubtype="2" fill="hold" grpId="0" nodeType="clickEffect">
                                  <p:stCondLst>
                                    <p:cond delay="0"/>
                                  </p:stCondLst>
                                  <p:childTnLst>
                                    <p:set>
                                      <p:cBhvr>
                                        <p:cTn id="34" dur="1" fill="hold">
                                          <p:stCondLst>
                                            <p:cond delay="0"/>
                                          </p:stCondLst>
                                        </p:cTn>
                                        <p:tgtEl>
                                          <p:spTgt spid="42043"/>
                                        </p:tgtEl>
                                        <p:attrNameLst>
                                          <p:attrName>style.visibility</p:attrName>
                                        </p:attrNameLst>
                                      </p:cBhvr>
                                      <p:to>
                                        <p:strVal val="visible"/>
                                      </p:to>
                                    </p:set>
                                    <p:animEffect transition="in" filter="wipe(right)">
                                      <p:cBhvr>
                                        <p:cTn id="35" dur="500"/>
                                        <p:tgtEl>
                                          <p:spTgt spid="42043"/>
                                        </p:tgtEl>
                                      </p:cBhvr>
                                    </p:animEffect>
                                  </p:childTnLst>
                                </p:cTn>
                              </p:par>
                              <p:par>
                                <p:cTn id="36" presetID="22" presetClass="entr" presetSubtype="2" fill="hold" grpId="0" nodeType="withEffect">
                                  <p:stCondLst>
                                    <p:cond delay="0"/>
                                  </p:stCondLst>
                                  <p:childTnLst>
                                    <p:set>
                                      <p:cBhvr>
                                        <p:cTn id="37" dur="1" fill="hold">
                                          <p:stCondLst>
                                            <p:cond delay="0"/>
                                          </p:stCondLst>
                                        </p:cTn>
                                        <p:tgtEl>
                                          <p:spTgt spid="42044"/>
                                        </p:tgtEl>
                                        <p:attrNameLst>
                                          <p:attrName>style.visibility</p:attrName>
                                        </p:attrNameLst>
                                      </p:cBhvr>
                                      <p:to>
                                        <p:strVal val="visible"/>
                                      </p:to>
                                    </p:set>
                                    <p:animEffect transition="in" filter="wipe(right)">
                                      <p:cBhvr>
                                        <p:cTn id="38" dur="500"/>
                                        <p:tgtEl>
                                          <p:spTgt spid="42044"/>
                                        </p:tgtEl>
                                      </p:cBhvr>
                                    </p:animEffect>
                                  </p:childTnLst>
                                </p:cTn>
                              </p:par>
                            </p:childTnLst>
                          </p:cTn>
                        </p:par>
                        <p:par>
                          <p:cTn id="39" fill="hold">
                            <p:stCondLst>
                              <p:cond delay="500"/>
                            </p:stCondLst>
                            <p:childTnLst>
                              <p:par>
                                <p:cTn id="40" presetID="22" presetClass="entr" presetSubtype="2" fill="hold" nodeType="afterEffect">
                                  <p:stCondLst>
                                    <p:cond delay="0"/>
                                  </p:stCondLst>
                                  <p:childTnLst>
                                    <p:set>
                                      <p:cBhvr>
                                        <p:cTn id="41" dur="1" fill="hold">
                                          <p:stCondLst>
                                            <p:cond delay="0"/>
                                          </p:stCondLst>
                                        </p:cTn>
                                        <p:tgtEl>
                                          <p:spTgt spid="24626"/>
                                        </p:tgtEl>
                                        <p:attrNameLst>
                                          <p:attrName>style.visibility</p:attrName>
                                        </p:attrNameLst>
                                      </p:cBhvr>
                                      <p:to>
                                        <p:strVal val="visible"/>
                                      </p:to>
                                    </p:set>
                                    <p:animEffect transition="in" filter="wipe(right)">
                                      <p:cBhvr>
                                        <p:cTn id="42" dur="500"/>
                                        <p:tgtEl>
                                          <p:spTgt spid="24626"/>
                                        </p:tgtEl>
                                      </p:cBhvr>
                                    </p:animEffec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grpId="0" nodeType="clickEffect">
                                  <p:stCondLst>
                                    <p:cond delay="0"/>
                                  </p:stCondLst>
                                  <p:childTnLst>
                                    <p:set>
                                      <p:cBhvr>
                                        <p:cTn id="46" dur="1" fill="hold">
                                          <p:stCondLst>
                                            <p:cond delay="0"/>
                                          </p:stCondLst>
                                        </p:cTn>
                                        <p:tgtEl>
                                          <p:spTgt spid="42056">
                                            <p:txEl>
                                              <p:pRg st="0" end="0"/>
                                            </p:txEl>
                                          </p:spTgt>
                                        </p:tgtEl>
                                        <p:attrNameLst>
                                          <p:attrName>style.visibility</p:attrName>
                                        </p:attrNameLst>
                                      </p:cBhvr>
                                      <p:to>
                                        <p:strVal val="visible"/>
                                      </p:to>
                                    </p:set>
                                  </p:childTnLst>
                                </p:cTn>
                              </p:par>
                            </p:childTnLst>
                          </p:cTn>
                        </p:par>
                      </p:childTnLst>
                    </p:cTn>
                  </p:par>
                  <p:par>
                    <p:cTn id="47" fill="hold">
                      <p:stCondLst>
                        <p:cond delay="indefinite"/>
                      </p:stCondLst>
                      <p:childTnLst>
                        <p:par>
                          <p:cTn id="48" fill="hold">
                            <p:stCondLst>
                              <p:cond delay="0"/>
                            </p:stCondLst>
                            <p:childTnLst>
                              <p:par>
                                <p:cTn id="49" presetID="22" presetClass="entr" presetSubtype="8" fill="hold" nodeType="clickEffect">
                                  <p:stCondLst>
                                    <p:cond delay="0"/>
                                  </p:stCondLst>
                                  <p:childTnLst>
                                    <p:set>
                                      <p:cBhvr>
                                        <p:cTn id="50" dur="1" fill="hold">
                                          <p:stCondLst>
                                            <p:cond delay="0"/>
                                          </p:stCondLst>
                                        </p:cTn>
                                        <p:tgtEl>
                                          <p:spTgt spid="42038"/>
                                        </p:tgtEl>
                                        <p:attrNameLst>
                                          <p:attrName>style.visibility</p:attrName>
                                        </p:attrNameLst>
                                      </p:cBhvr>
                                      <p:to>
                                        <p:strVal val="visible"/>
                                      </p:to>
                                    </p:set>
                                    <p:animEffect transition="in" filter="wipe(left)">
                                      <p:cBhvr>
                                        <p:cTn id="51" dur="300"/>
                                        <p:tgtEl>
                                          <p:spTgt spid="42038"/>
                                        </p:tgtEl>
                                      </p:cBhvr>
                                    </p:animEffect>
                                  </p:childTnLst>
                                </p:cTn>
                              </p:par>
                            </p:childTnLst>
                          </p:cTn>
                        </p:par>
                      </p:childTnLst>
                    </p:cTn>
                  </p:par>
                  <p:par>
                    <p:cTn id="52" fill="hold">
                      <p:stCondLst>
                        <p:cond delay="indefinite"/>
                      </p:stCondLst>
                      <p:childTnLst>
                        <p:par>
                          <p:cTn id="53" fill="hold">
                            <p:stCondLst>
                              <p:cond delay="0"/>
                            </p:stCondLst>
                            <p:childTnLst>
                              <p:par>
                                <p:cTn id="54" presetID="22" presetClass="entr" presetSubtype="2" fill="hold" nodeType="clickEffect">
                                  <p:stCondLst>
                                    <p:cond delay="0"/>
                                  </p:stCondLst>
                                  <p:childTnLst>
                                    <p:set>
                                      <p:cBhvr>
                                        <p:cTn id="55" dur="1" fill="hold">
                                          <p:stCondLst>
                                            <p:cond delay="0"/>
                                          </p:stCondLst>
                                        </p:cTn>
                                        <p:tgtEl>
                                          <p:spTgt spid="24651"/>
                                        </p:tgtEl>
                                        <p:attrNameLst>
                                          <p:attrName>style.visibility</p:attrName>
                                        </p:attrNameLst>
                                      </p:cBhvr>
                                      <p:to>
                                        <p:strVal val="visible"/>
                                      </p:to>
                                    </p:set>
                                    <p:animEffect transition="in" filter="wipe(right)">
                                      <p:cBhvr>
                                        <p:cTn id="56" dur="300"/>
                                        <p:tgtEl>
                                          <p:spTgt spid="24651"/>
                                        </p:tgtEl>
                                      </p:cBhvr>
                                    </p:animEffect>
                                  </p:childTnLst>
                                </p:cTn>
                              </p:par>
                            </p:childTnLst>
                          </p:cTn>
                        </p:par>
                      </p:childTnLst>
                    </p:cTn>
                  </p:par>
                  <p:par>
                    <p:cTn id="57" fill="hold">
                      <p:stCondLst>
                        <p:cond delay="indefinite"/>
                      </p:stCondLst>
                      <p:childTnLst>
                        <p:par>
                          <p:cTn id="58" fill="hold">
                            <p:stCondLst>
                              <p:cond delay="0"/>
                            </p:stCondLst>
                            <p:childTnLst>
                              <p:par>
                                <p:cTn id="59" presetID="22" presetClass="entr" presetSubtype="4" fill="hold" grpId="0" nodeType="clickEffect">
                                  <p:stCondLst>
                                    <p:cond delay="0"/>
                                  </p:stCondLst>
                                  <p:childTnLst>
                                    <p:set>
                                      <p:cBhvr>
                                        <p:cTn id="60" dur="1" fill="hold">
                                          <p:stCondLst>
                                            <p:cond delay="0"/>
                                          </p:stCondLst>
                                        </p:cTn>
                                        <p:tgtEl>
                                          <p:spTgt spid="81922"/>
                                        </p:tgtEl>
                                        <p:attrNameLst>
                                          <p:attrName>style.visibility</p:attrName>
                                        </p:attrNameLst>
                                      </p:cBhvr>
                                      <p:to>
                                        <p:strVal val="visible"/>
                                      </p:to>
                                    </p:set>
                                    <p:animEffect transition="in" filter="wipe(down)">
                                      <p:cBhvr>
                                        <p:cTn id="61" dur="500"/>
                                        <p:tgtEl>
                                          <p:spTgt spid="81922"/>
                                        </p:tgtEl>
                                      </p:cBhvr>
                                    </p:animEffect>
                                  </p:childTnLst>
                                </p:cTn>
                              </p:par>
                            </p:childTnLst>
                          </p:cTn>
                        </p:par>
                        <p:par>
                          <p:cTn id="62" fill="hold">
                            <p:stCondLst>
                              <p:cond delay="500"/>
                            </p:stCondLst>
                            <p:childTnLst>
                              <p:par>
                                <p:cTn id="63" presetID="22" presetClass="entr" presetSubtype="4" fill="hold" nodeType="afterEffect">
                                  <p:stCondLst>
                                    <p:cond delay="0"/>
                                  </p:stCondLst>
                                  <p:childTnLst>
                                    <p:set>
                                      <p:cBhvr>
                                        <p:cTn id="64" dur="1" fill="hold">
                                          <p:stCondLst>
                                            <p:cond delay="0"/>
                                          </p:stCondLst>
                                        </p:cTn>
                                        <p:tgtEl>
                                          <p:spTgt spid="42055"/>
                                        </p:tgtEl>
                                        <p:attrNameLst>
                                          <p:attrName>style.visibility</p:attrName>
                                        </p:attrNameLst>
                                      </p:cBhvr>
                                      <p:to>
                                        <p:strVal val="visible"/>
                                      </p:to>
                                    </p:set>
                                    <p:animEffect transition="in" filter="wipe(down)">
                                      <p:cBhvr>
                                        <p:cTn id="65" dur="500"/>
                                        <p:tgtEl>
                                          <p:spTgt spid="42055"/>
                                        </p:tgtEl>
                                      </p:cBhvr>
                                    </p:animEffect>
                                  </p:childTnLst>
                                </p:cTn>
                              </p:par>
                            </p:childTnLst>
                          </p:cTn>
                        </p:par>
                      </p:childTnLst>
                    </p:cTn>
                  </p:par>
                  <p:par>
                    <p:cTn id="66" fill="hold">
                      <p:stCondLst>
                        <p:cond delay="indefinite"/>
                      </p:stCondLst>
                      <p:childTnLst>
                        <p:par>
                          <p:cTn id="67" fill="hold">
                            <p:stCondLst>
                              <p:cond delay="0"/>
                            </p:stCondLst>
                            <p:childTnLst>
                              <p:par>
                                <p:cTn id="68" presetID="1" presetClass="entr" presetSubtype="0" fill="hold" grpId="0" nodeType="clickEffect">
                                  <p:stCondLst>
                                    <p:cond delay="0"/>
                                  </p:stCondLst>
                                  <p:childTnLst>
                                    <p:set>
                                      <p:cBhvr>
                                        <p:cTn id="69" dur="1" fill="hold">
                                          <p:stCondLst>
                                            <p:cond delay="0"/>
                                          </p:stCondLst>
                                        </p:cTn>
                                        <p:tgtEl>
                                          <p:spTgt spid="42056">
                                            <p:txEl>
                                              <p:pRg st="1" end="1"/>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40" grpId="0" animBg="1"/>
      <p:bldP spid="42042" grpId="0" animBg="1"/>
      <p:bldP spid="42043" grpId="0" animBg="1"/>
      <p:bldP spid="42044" grpId="0" animBg="1"/>
      <p:bldP spid="81922" grpId="0" animBg="1"/>
      <p:bldP spid="42056" grpId="0" build="p"/>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p:txBody>
          <a:bodyPr rtlCol="0">
            <a:normAutofit fontScale="90000"/>
          </a:bodyPr>
          <a:lstStyle/>
          <a:p>
            <a:pPr eaLnBrk="1" fontAlgn="auto" hangingPunct="1">
              <a:spcAft>
                <a:spcPts val="0"/>
              </a:spcAft>
              <a:defRPr/>
            </a:pPr>
            <a:r>
              <a:rPr lang="en-US" dirty="0" smtClean="0"/>
              <a:t>Sum-Product Belief Propagation</a:t>
            </a:r>
            <a:endParaRPr lang="en-US" dirty="0"/>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97244BB5-19BB-4595-AE8D-B29B86EED3DE}" type="slidenum">
              <a:rPr lang="en-US" sz="1200">
                <a:solidFill>
                  <a:schemeClr val="tx1">
                    <a:tint val="75000"/>
                  </a:schemeClr>
                </a:solidFill>
                <a:latin typeface="+mn-lt"/>
                <a:cs typeface="+mn-cs"/>
              </a:rPr>
              <a:pPr algn="r" fontAlgn="auto">
                <a:spcBef>
                  <a:spcPts val="0"/>
                </a:spcBef>
                <a:spcAft>
                  <a:spcPts val="0"/>
                </a:spcAft>
                <a:defRPr/>
              </a:pPr>
              <a:t>65</a:t>
            </a:fld>
            <a:endParaRPr lang="en-US" sz="1200">
              <a:solidFill>
                <a:schemeClr val="tx1">
                  <a:tint val="75000"/>
                </a:schemeClr>
              </a:solidFill>
              <a:latin typeface="+mn-lt"/>
              <a:cs typeface="+mn-cs"/>
            </a:endParaRPr>
          </a:p>
        </p:txBody>
      </p:sp>
      <p:grpSp>
        <p:nvGrpSpPr>
          <p:cNvPr id="59395" name="Group 15"/>
          <p:cNvGrpSpPr>
            <a:grpSpLocks/>
          </p:cNvGrpSpPr>
          <p:nvPr/>
        </p:nvGrpSpPr>
        <p:grpSpPr bwMode="auto">
          <a:xfrm>
            <a:off x="365125" y="1023938"/>
            <a:ext cx="7997825" cy="5005387"/>
            <a:chOff x="457200" y="997096"/>
            <a:chExt cx="8225709" cy="4872608"/>
          </a:xfrm>
        </p:grpSpPr>
        <p:grpSp>
          <p:nvGrpSpPr>
            <p:cNvPr id="59490" name="Group 9"/>
            <p:cNvGrpSpPr>
              <a:grpSpLocks/>
            </p:cNvGrpSpPr>
            <p:nvPr/>
          </p:nvGrpSpPr>
          <p:grpSpPr bwMode="auto">
            <a:xfrm>
              <a:off x="968571" y="1422452"/>
              <a:ext cx="7714338" cy="4447252"/>
              <a:chOff x="972462" y="1605523"/>
              <a:chExt cx="7703278" cy="4775414"/>
            </a:xfrm>
          </p:grpSpPr>
          <p:sp>
            <p:nvSpPr>
              <p:cNvPr id="6" name="Rectangle 5"/>
              <p:cNvSpPr/>
              <p:nvPr/>
            </p:nvSpPr>
            <p:spPr>
              <a:xfrm>
                <a:off x="972137" y="1605121"/>
                <a:ext cx="3855877" cy="2387909"/>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7" name="Rectangle 6"/>
              <p:cNvSpPr/>
              <p:nvPr/>
            </p:nvSpPr>
            <p:spPr>
              <a:xfrm>
                <a:off x="972137" y="3993029"/>
                <a:ext cx="3855877" cy="2387908"/>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8" name="Rectangle 7"/>
              <p:cNvSpPr/>
              <p:nvPr/>
            </p:nvSpPr>
            <p:spPr>
              <a:xfrm>
                <a:off x="4819863" y="1605121"/>
                <a:ext cx="3855877" cy="2387909"/>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9" name="Rectangle 8"/>
              <p:cNvSpPr/>
              <p:nvPr/>
            </p:nvSpPr>
            <p:spPr>
              <a:xfrm>
                <a:off x="4819863" y="3993029"/>
                <a:ext cx="3855877" cy="2387908"/>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11" name="TextBox 10"/>
            <p:cNvSpPr txBox="1"/>
            <p:nvPr/>
          </p:nvSpPr>
          <p:spPr>
            <a:xfrm>
              <a:off x="457200" y="1422452"/>
              <a:ext cx="511371" cy="2223626"/>
            </a:xfrm>
            <a:prstGeom prst="rect">
              <a:avLst/>
            </a:prstGeom>
            <a:noFill/>
          </p:spPr>
          <p:txBody>
            <a:bodyPr vert="vert270" anchor="ctr"/>
            <a:lstStyle/>
            <a:p>
              <a:pPr algn="ctr" fontAlgn="auto">
                <a:spcBef>
                  <a:spcPts val="0"/>
                </a:spcBef>
                <a:spcAft>
                  <a:spcPts val="0"/>
                </a:spcAft>
                <a:defRPr/>
              </a:pPr>
              <a:r>
                <a:rPr lang="en-US" sz="1800" b="1" dirty="0">
                  <a:latin typeface="+mn-lt"/>
                  <a:cs typeface="+mn-cs"/>
                </a:rPr>
                <a:t>Beliefs</a:t>
              </a:r>
            </a:p>
          </p:txBody>
        </p:sp>
        <p:sp>
          <p:nvSpPr>
            <p:cNvPr id="12" name="TextBox 11"/>
            <p:cNvSpPr txBox="1"/>
            <p:nvPr/>
          </p:nvSpPr>
          <p:spPr>
            <a:xfrm>
              <a:off x="468421" y="3646078"/>
              <a:ext cx="511371" cy="2223626"/>
            </a:xfrm>
            <a:prstGeom prst="rect">
              <a:avLst/>
            </a:prstGeom>
            <a:noFill/>
          </p:spPr>
          <p:txBody>
            <a:bodyPr vert="vert270" anchor="ctr"/>
            <a:lstStyle/>
            <a:p>
              <a:pPr algn="ctr" fontAlgn="auto">
                <a:spcBef>
                  <a:spcPts val="0"/>
                </a:spcBef>
                <a:spcAft>
                  <a:spcPts val="0"/>
                </a:spcAft>
                <a:defRPr/>
              </a:pPr>
              <a:r>
                <a:rPr lang="en-US" sz="1800" b="1" dirty="0">
                  <a:latin typeface="+mn-lt"/>
                  <a:cs typeface="+mn-cs"/>
                </a:rPr>
                <a:t>Messages</a:t>
              </a:r>
            </a:p>
          </p:txBody>
        </p:sp>
        <p:sp>
          <p:nvSpPr>
            <p:cNvPr id="59493" name="TextBox 12"/>
            <p:cNvSpPr txBox="1">
              <a:spLocks noChangeArrowheads="1"/>
            </p:cNvSpPr>
            <p:nvPr/>
          </p:nvSpPr>
          <p:spPr bwMode="auto">
            <a:xfrm>
              <a:off x="968571" y="997096"/>
              <a:ext cx="3861060" cy="425355"/>
            </a:xfrm>
            <a:prstGeom prst="rect">
              <a:avLst/>
            </a:prstGeom>
            <a:noFill/>
            <a:ln w="9525">
              <a:noFill/>
              <a:miter lim="800000"/>
              <a:headEnd/>
              <a:tailEnd/>
            </a:ln>
          </p:spPr>
          <p:txBody>
            <a:bodyPr anchor="ctr"/>
            <a:lstStyle/>
            <a:p>
              <a:pPr algn="ctr"/>
              <a:r>
                <a:rPr lang="en-US" sz="1800" b="1"/>
                <a:t>Variables</a:t>
              </a:r>
            </a:p>
          </p:txBody>
        </p:sp>
        <p:sp>
          <p:nvSpPr>
            <p:cNvPr id="59494" name="TextBox 14"/>
            <p:cNvSpPr txBox="1">
              <a:spLocks noChangeArrowheads="1"/>
            </p:cNvSpPr>
            <p:nvPr/>
          </p:nvSpPr>
          <p:spPr bwMode="auto">
            <a:xfrm>
              <a:off x="4821849" y="997097"/>
              <a:ext cx="3861060" cy="425355"/>
            </a:xfrm>
            <a:prstGeom prst="rect">
              <a:avLst/>
            </a:prstGeom>
            <a:noFill/>
            <a:ln w="9525">
              <a:noFill/>
              <a:miter lim="800000"/>
              <a:headEnd/>
              <a:tailEnd/>
            </a:ln>
          </p:spPr>
          <p:txBody>
            <a:bodyPr anchor="ctr"/>
            <a:lstStyle/>
            <a:p>
              <a:pPr algn="ctr"/>
              <a:r>
                <a:rPr lang="en-US" sz="1800" b="1"/>
                <a:t>Factors</a:t>
              </a:r>
            </a:p>
          </p:txBody>
        </p:sp>
      </p:grpSp>
      <p:grpSp>
        <p:nvGrpSpPr>
          <p:cNvPr id="59396" name="Group 310"/>
          <p:cNvGrpSpPr>
            <a:grpSpLocks/>
          </p:cNvGrpSpPr>
          <p:nvPr/>
        </p:nvGrpSpPr>
        <p:grpSpPr bwMode="auto">
          <a:xfrm>
            <a:off x="4654550" y="3790950"/>
            <a:ext cx="3656013" cy="2028825"/>
            <a:chOff x="4655276" y="3790948"/>
            <a:chExt cx="3655520" cy="2028227"/>
          </a:xfrm>
        </p:grpSpPr>
        <p:sp>
          <p:nvSpPr>
            <p:cNvPr id="136" name="Oval 135"/>
            <p:cNvSpPr/>
            <p:nvPr/>
          </p:nvSpPr>
          <p:spPr>
            <a:xfrm>
              <a:off x="6237801" y="4287690"/>
              <a:ext cx="541264" cy="5491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37" name="Rectangle 136"/>
            <p:cNvSpPr/>
            <p:nvPr/>
          </p:nvSpPr>
          <p:spPr>
            <a:xfrm>
              <a:off x="6377482" y="5404960"/>
              <a:ext cx="265076" cy="265034"/>
            </a:xfrm>
            <a:prstGeom prst="rect">
              <a:avLst/>
            </a:prstGeom>
            <a:solidFill>
              <a:schemeClr val="accent3"/>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138" name="Straight Connector 137"/>
            <p:cNvCxnSpPr>
              <a:stCxn id="136" idx="4"/>
              <a:endCxn id="137" idx="0"/>
            </p:cNvCxnSpPr>
            <p:nvPr/>
          </p:nvCxnSpPr>
          <p:spPr>
            <a:xfrm>
              <a:off x="6507639" y="4836803"/>
              <a:ext cx="1587" cy="5681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9474" name="Group 138"/>
            <p:cNvGrpSpPr>
              <a:grpSpLocks/>
            </p:cNvGrpSpPr>
            <p:nvPr/>
          </p:nvGrpSpPr>
          <p:grpSpPr bwMode="auto">
            <a:xfrm>
              <a:off x="4655276" y="5393355"/>
              <a:ext cx="502920" cy="286902"/>
              <a:chOff x="2210686" y="5337254"/>
              <a:chExt cx="382892" cy="286902"/>
            </a:xfrm>
          </p:grpSpPr>
          <p:cxnSp>
            <p:nvCxnSpPr>
              <p:cNvPr id="152" name="Straight Connector 151"/>
              <p:cNvCxnSpPr>
                <a:stCxn id="137" idx="1"/>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53" name="Straight Connector 152"/>
              <p:cNvCxnSpPr/>
              <p:nvPr/>
            </p:nvCxnSpPr>
            <p:spPr>
              <a:xfrm flipH="1">
                <a:off x="2210686" y="5469362"/>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54" name="Straight Connector 153"/>
              <p:cNvCxnSpPr>
                <a:stCxn id="137" idx="1"/>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9475" name="Group 139"/>
            <p:cNvGrpSpPr>
              <a:grpSpLocks/>
            </p:cNvGrpSpPr>
            <p:nvPr/>
          </p:nvGrpSpPr>
          <p:grpSpPr bwMode="auto">
            <a:xfrm rot="10800000">
              <a:off x="7807876" y="5382492"/>
              <a:ext cx="502920" cy="286902"/>
              <a:chOff x="3345037" y="5465825"/>
              <a:chExt cx="382892" cy="286902"/>
            </a:xfrm>
          </p:grpSpPr>
          <p:cxnSp>
            <p:nvCxnSpPr>
              <p:cNvPr id="149" name="Straight Connector 148"/>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50" name="Straight Connector 149"/>
              <p:cNvCxnSpPr/>
              <p:nvPr/>
            </p:nvCxnSpPr>
            <p:spPr>
              <a:xfrm flipH="1">
                <a:off x="3345037" y="5600120"/>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51" name="Straight Connector 150"/>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9476" name="Group 140"/>
            <p:cNvGrpSpPr>
              <a:grpSpLocks/>
            </p:cNvGrpSpPr>
            <p:nvPr/>
          </p:nvGrpSpPr>
          <p:grpSpPr bwMode="auto">
            <a:xfrm rot="5400000">
              <a:off x="6247592" y="3898957"/>
              <a:ext cx="502920" cy="286902"/>
              <a:chOff x="3345037" y="5465825"/>
              <a:chExt cx="382892" cy="286902"/>
            </a:xfrm>
          </p:grpSpPr>
          <p:cxnSp>
            <p:nvCxnSpPr>
              <p:cNvPr id="146" name="Straight Connector 14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47" name="Straight Connector 146"/>
              <p:cNvCxnSpPr/>
              <p:nvPr/>
            </p:nvCxnSpPr>
            <p:spPr>
              <a:xfrm flipH="1">
                <a:off x="3345037" y="5596879"/>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48" name="Straight Connector 14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142" name="Oval 141"/>
            <p:cNvSpPr/>
            <p:nvPr/>
          </p:nvSpPr>
          <p:spPr>
            <a:xfrm>
              <a:off x="5164795" y="5258953"/>
              <a:ext cx="539677" cy="5491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143" name="Straight Connector 142"/>
            <p:cNvCxnSpPr>
              <a:stCxn id="142" idx="6"/>
              <a:endCxn id="137" idx="1"/>
            </p:cNvCxnSpPr>
            <p:nvPr/>
          </p:nvCxnSpPr>
          <p:spPr>
            <a:xfrm>
              <a:off x="5704473" y="5533509"/>
              <a:ext cx="673009" cy="317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44" name="Oval 143"/>
            <p:cNvSpPr/>
            <p:nvPr/>
          </p:nvSpPr>
          <p:spPr>
            <a:xfrm>
              <a:off x="7261599" y="5271649"/>
              <a:ext cx="541265" cy="547526"/>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145" name="Straight Connector 144"/>
            <p:cNvCxnSpPr>
              <a:stCxn id="137" idx="3"/>
              <a:endCxn id="144" idx="2"/>
            </p:cNvCxnSpPr>
            <p:nvPr/>
          </p:nvCxnSpPr>
          <p:spPr>
            <a:xfrm>
              <a:off x="6642558" y="5536683"/>
              <a:ext cx="619042" cy="793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59397" name="Group 289"/>
          <p:cNvGrpSpPr>
            <a:grpSpLocks/>
          </p:cNvGrpSpPr>
          <p:nvPr/>
        </p:nvGrpSpPr>
        <p:grpSpPr bwMode="auto">
          <a:xfrm>
            <a:off x="920750" y="3825875"/>
            <a:ext cx="3609975" cy="1973263"/>
            <a:chOff x="920829" y="3825274"/>
            <a:chExt cx="3609756" cy="1974166"/>
          </a:xfrm>
        </p:grpSpPr>
        <p:sp>
          <p:nvSpPr>
            <p:cNvPr id="212" name="Oval 211"/>
            <p:cNvSpPr/>
            <p:nvPr/>
          </p:nvSpPr>
          <p:spPr>
            <a:xfrm>
              <a:off x="2487597" y="5251501"/>
              <a:ext cx="541304" cy="54793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213" name="Rectangle 212"/>
            <p:cNvSpPr/>
            <p:nvPr/>
          </p:nvSpPr>
          <p:spPr>
            <a:xfrm>
              <a:off x="2625701" y="4341448"/>
              <a:ext cx="265097" cy="26364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cxnSp>
          <p:nvCxnSpPr>
            <p:cNvPr id="214" name="Straight Connector 213"/>
            <p:cNvCxnSpPr>
              <a:stCxn id="212" idx="0"/>
              <a:endCxn id="213" idx="2"/>
            </p:cNvCxnSpPr>
            <p:nvPr/>
          </p:nvCxnSpPr>
          <p:spPr>
            <a:xfrm flipV="1">
              <a:off x="2757456" y="4605094"/>
              <a:ext cx="0" cy="64640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5" name="Straight Connector 214"/>
            <p:cNvCxnSpPr>
              <a:stCxn id="212" idx="6"/>
              <a:endCxn id="216" idx="1"/>
            </p:cNvCxnSpPr>
            <p:nvPr/>
          </p:nvCxnSpPr>
          <p:spPr>
            <a:xfrm flipV="1">
              <a:off x="3028901" y="5523089"/>
              <a:ext cx="731794"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16" name="Rectangle 215"/>
            <p:cNvSpPr/>
            <p:nvPr/>
          </p:nvSpPr>
          <p:spPr>
            <a:xfrm>
              <a:off x="3760695" y="5391265"/>
              <a:ext cx="265096" cy="26523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217" name="Rectangle 216"/>
            <p:cNvSpPr/>
            <p:nvPr/>
          </p:nvSpPr>
          <p:spPr>
            <a:xfrm>
              <a:off x="1431973" y="5392854"/>
              <a:ext cx="265097" cy="26523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cxnSp>
          <p:nvCxnSpPr>
            <p:cNvPr id="218" name="Straight Connector 217"/>
            <p:cNvCxnSpPr>
              <a:stCxn id="212" idx="2"/>
              <a:endCxn id="217" idx="3"/>
            </p:cNvCxnSpPr>
            <p:nvPr/>
          </p:nvCxnSpPr>
          <p:spPr>
            <a:xfrm flipH="1">
              <a:off x="1697070" y="5524676"/>
              <a:ext cx="790527"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9459" name="Group 218"/>
            <p:cNvGrpSpPr>
              <a:grpSpLocks/>
            </p:cNvGrpSpPr>
            <p:nvPr/>
          </p:nvGrpSpPr>
          <p:grpSpPr bwMode="auto">
            <a:xfrm>
              <a:off x="920829" y="5393355"/>
              <a:ext cx="502920" cy="286902"/>
              <a:chOff x="2210686" y="5337254"/>
              <a:chExt cx="382892" cy="286902"/>
            </a:xfrm>
          </p:grpSpPr>
          <p:cxnSp>
            <p:nvCxnSpPr>
              <p:cNvPr id="228" name="Straight Connector 227"/>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9" name="Straight Connector 228"/>
              <p:cNvCxnSpPr/>
              <p:nvPr/>
            </p:nvCxnSpPr>
            <p:spPr>
              <a:xfrm flipH="1">
                <a:off x="2210686" y="5481100"/>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30" name="Straight Connector 229"/>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9460" name="Group 219"/>
            <p:cNvGrpSpPr>
              <a:grpSpLocks/>
            </p:cNvGrpSpPr>
            <p:nvPr/>
          </p:nvGrpSpPr>
          <p:grpSpPr bwMode="auto">
            <a:xfrm rot="10800000">
              <a:off x="4027665" y="5382492"/>
              <a:ext cx="502920" cy="286902"/>
              <a:chOff x="3345037" y="5465825"/>
              <a:chExt cx="382892" cy="286902"/>
            </a:xfrm>
          </p:grpSpPr>
          <p:cxnSp>
            <p:nvCxnSpPr>
              <p:cNvPr id="225" name="Straight Connector 224"/>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6" name="Straight Connector 225"/>
              <p:cNvCxnSpPr/>
              <p:nvPr/>
            </p:nvCxnSpPr>
            <p:spPr>
              <a:xfrm flipH="1">
                <a:off x="3345037" y="5599423"/>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7" name="Straight Connector 226"/>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9461" name="Group 220"/>
            <p:cNvGrpSpPr>
              <a:grpSpLocks/>
            </p:cNvGrpSpPr>
            <p:nvPr/>
          </p:nvGrpSpPr>
          <p:grpSpPr bwMode="auto">
            <a:xfrm rot="5400000">
              <a:off x="2501704" y="3933283"/>
              <a:ext cx="502920" cy="286902"/>
              <a:chOff x="3345037" y="5465825"/>
              <a:chExt cx="382892" cy="286902"/>
            </a:xfrm>
          </p:grpSpPr>
          <p:cxnSp>
            <p:nvCxnSpPr>
              <p:cNvPr id="222" name="Straight Connector 221"/>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3" name="Straight Connector 222"/>
              <p:cNvCxnSpPr/>
              <p:nvPr/>
            </p:nvCxnSpPr>
            <p:spPr>
              <a:xfrm flipH="1">
                <a:off x="3345037" y="560053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4" name="Straight Connector 223"/>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cxnSp>
        <p:nvCxnSpPr>
          <p:cNvPr id="263" name="Straight Arrow Connector 262"/>
          <p:cNvCxnSpPr/>
          <p:nvPr/>
        </p:nvCxnSpPr>
        <p:spPr>
          <a:xfrm>
            <a:off x="1825625" y="5418138"/>
            <a:ext cx="593725" cy="3175"/>
          </a:xfrm>
          <a:prstGeom prst="straightConnector1">
            <a:avLst/>
          </a:prstGeom>
          <a:ln w="38100" cmpd="sng">
            <a:solidFill>
              <a:schemeClr val="accent4"/>
            </a:solidFill>
            <a:prstDash val="solid"/>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59399" name="Group 290"/>
          <p:cNvGrpSpPr>
            <a:grpSpLocks/>
          </p:cNvGrpSpPr>
          <p:nvPr/>
        </p:nvGrpSpPr>
        <p:grpSpPr bwMode="auto">
          <a:xfrm>
            <a:off x="927100" y="1531938"/>
            <a:ext cx="3609975" cy="1974850"/>
            <a:chOff x="920829" y="3825274"/>
            <a:chExt cx="3609756" cy="1974166"/>
          </a:xfrm>
        </p:grpSpPr>
        <p:sp>
          <p:nvSpPr>
            <p:cNvPr id="292" name="Oval 291"/>
            <p:cNvSpPr/>
            <p:nvPr/>
          </p:nvSpPr>
          <p:spPr>
            <a:xfrm>
              <a:off x="2487597" y="5251942"/>
              <a:ext cx="541304" cy="54749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293" name="Rectangle 292"/>
            <p:cNvSpPr/>
            <p:nvPr/>
          </p:nvSpPr>
          <p:spPr>
            <a:xfrm>
              <a:off x="2625701" y="4341032"/>
              <a:ext cx="265097" cy="2650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cxnSp>
          <p:nvCxnSpPr>
            <p:cNvPr id="294" name="Straight Connector 293"/>
            <p:cNvCxnSpPr>
              <a:stCxn id="292" idx="0"/>
              <a:endCxn id="293" idx="2"/>
            </p:cNvCxnSpPr>
            <p:nvPr/>
          </p:nvCxnSpPr>
          <p:spPr>
            <a:xfrm flipV="1">
              <a:off x="2757456" y="4606053"/>
              <a:ext cx="0" cy="6458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5" name="Straight Connector 294"/>
            <p:cNvCxnSpPr>
              <a:stCxn id="292" idx="6"/>
              <a:endCxn id="296" idx="1"/>
            </p:cNvCxnSpPr>
            <p:nvPr/>
          </p:nvCxnSpPr>
          <p:spPr>
            <a:xfrm flipV="1">
              <a:off x="3028901" y="5523311"/>
              <a:ext cx="731794" cy="158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96" name="Rectangle 295"/>
            <p:cNvSpPr/>
            <p:nvPr/>
          </p:nvSpPr>
          <p:spPr>
            <a:xfrm>
              <a:off x="3760695" y="5391593"/>
              <a:ext cx="265096" cy="2650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297" name="Rectangle 296"/>
            <p:cNvSpPr/>
            <p:nvPr/>
          </p:nvSpPr>
          <p:spPr>
            <a:xfrm>
              <a:off x="1431973" y="5393181"/>
              <a:ext cx="265097" cy="2650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cxnSp>
          <p:nvCxnSpPr>
            <p:cNvPr id="298" name="Straight Connector 297"/>
            <p:cNvCxnSpPr>
              <a:stCxn id="292" idx="2"/>
              <a:endCxn id="297" idx="3"/>
            </p:cNvCxnSpPr>
            <p:nvPr/>
          </p:nvCxnSpPr>
          <p:spPr>
            <a:xfrm flipH="1">
              <a:off x="1697070" y="5524897"/>
              <a:ext cx="790527"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9440" name="Group 298"/>
            <p:cNvGrpSpPr>
              <a:grpSpLocks/>
            </p:cNvGrpSpPr>
            <p:nvPr/>
          </p:nvGrpSpPr>
          <p:grpSpPr bwMode="auto">
            <a:xfrm>
              <a:off x="920829" y="5393355"/>
              <a:ext cx="502920" cy="286902"/>
              <a:chOff x="2210686" y="5337254"/>
              <a:chExt cx="382892" cy="286902"/>
            </a:xfrm>
          </p:grpSpPr>
          <p:cxnSp>
            <p:nvCxnSpPr>
              <p:cNvPr id="308" name="Straight Connector 307"/>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9" name="Straight Connector 308"/>
              <p:cNvCxnSpPr/>
              <p:nvPr/>
            </p:nvCxnSpPr>
            <p:spPr>
              <a:xfrm flipH="1">
                <a:off x="2210686" y="5470526"/>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10" name="Straight Connector 309"/>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9441" name="Group 299"/>
            <p:cNvGrpSpPr>
              <a:grpSpLocks/>
            </p:cNvGrpSpPr>
            <p:nvPr/>
          </p:nvGrpSpPr>
          <p:grpSpPr bwMode="auto">
            <a:xfrm rot="10800000">
              <a:off x="4027665" y="5382492"/>
              <a:ext cx="502920" cy="286902"/>
              <a:chOff x="3345037" y="5465825"/>
              <a:chExt cx="382892" cy="286902"/>
            </a:xfrm>
          </p:grpSpPr>
          <p:cxnSp>
            <p:nvCxnSpPr>
              <p:cNvPr id="305" name="Straight Connector 304"/>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6" name="Straight Connector 305"/>
              <p:cNvCxnSpPr/>
              <p:nvPr/>
            </p:nvCxnSpPr>
            <p:spPr>
              <a:xfrm flipH="1">
                <a:off x="3345037" y="559895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7" name="Straight Connector 306"/>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9442" name="Group 300"/>
            <p:cNvGrpSpPr>
              <a:grpSpLocks/>
            </p:cNvGrpSpPr>
            <p:nvPr/>
          </p:nvGrpSpPr>
          <p:grpSpPr bwMode="auto">
            <a:xfrm rot="5400000">
              <a:off x="2501704" y="3933283"/>
              <a:ext cx="502920" cy="286902"/>
              <a:chOff x="3345037" y="5465825"/>
              <a:chExt cx="382892" cy="286902"/>
            </a:xfrm>
          </p:grpSpPr>
          <p:cxnSp>
            <p:nvCxnSpPr>
              <p:cNvPr id="302" name="Straight Connector 301"/>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3" name="Straight Connector 302"/>
              <p:cNvCxnSpPr/>
              <p:nvPr/>
            </p:nvCxnSpPr>
            <p:spPr>
              <a:xfrm flipH="1">
                <a:off x="3345037" y="5600792"/>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4" name="Straight Connector 303"/>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grpSp>
        <p:nvGrpSpPr>
          <p:cNvPr id="59400" name="Group 311"/>
          <p:cNvGrpSpPr>
            <a:grpSpLocks/>
          </p:cNvGrpSpPr>
          <p:nvPr/>
        </p:nvGrpSpPr>
        <p:grpSpPr bwMode="auto">
          <a:xfrm>
            <a:off x="4667250" y="1498600"/>
            <a:ext cx="3654425" cy="2027238"/>
            <a:chOff x="4655276" y="3790948"/>
            <a:chExt cx="3655520" cy="2028227"/>
          </a:xfrm>
        </p:grpSpPr>
        <p:sp>
          <p:nvSpPr>
            <p:cNvPr id="313" name="Oval 312"/>
            <p:cNvSpPr/>
            <p:nvPr/>
          </p:nvSpPr>
          <p:spPr>
            <a:xfrm>
              <a:off x="6236900" y="4288078"/>
              <a:ext cx="541500" cy="54795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314" name="Rectangle 313"/>
            <p:cNvSpPr/>
            <p:nvPr/>
          </p:nvSpPr>
          <p:spPr>
            <a:xfrm>
              <a:off x="6376642" y="5404635"/>
              <a:ext cx="265192" cy="265242"/>
            </a:xfrm>
            <a:prstGeom prst="rect">
              <a:avLst/>
            </a:prstGeom>
            <a:solidFill>
              <a:schemeClr val="accent3"/>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315" name="Straight Connector 314"/>
            <p:cNvCxnSpPr>
              <a:stCxn id="313" idx="4"/>
              <a:endCxn id="314" idx="0"/>
            </p:cNvCxnSpPr>
            <p:nvPr/>
          </p:nvCxnSpPr>
          <p:spPr>
            <a:xfrm>
              <a:off x="6508444" y="4836033"/>
              <a:ext cx="1587" cy="56860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59417" name="Group 315"/>
            <p:cNvGrpSpPr>
              <a:grpSpLocks/>
            </p:cNvGrpSpPr>
            <p:nvPr/>
          </p:nvGrpSpPr>
          <p:grpSpPr bwMode="auto">
            <a:xfrm>
              <a:off x="4655276" y="5393355"/>
              <a:ext cx="502920" cy="286902"/>
              <a:chOff x="2210686" y="5337254"/>
              <a:chExt cx="382892" cy="286902"/>
            </a:xfrm>
          </p:grpSpPr>
          <p:cxnSp>
            <p:nvCxnSpPr>
              <p:cNvPr id="329" name="Straight Connector 328"/>
              <p:cNvCxnSpPr>
                <a:stCxn id="314" idx="1"/>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30" name="Straight Connector 329"/>
              <p:cNvCxnSpPr/>
              <p:nvPr/>
            </p:nvCxnSpPr>
            <p:spPr>
              <a:xfrm flipH="1">
                <a:off x="2210686" y="5470973"/>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31" name="Straight Connector 330"/>
              <p:cNvCxnSpPr>
                <a:stCxn id="314" idx="1"/>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9418" name="Group 316"/>
            <p:cNvGrpSpPr>
              <a:grpSpLocks/>
            </p:cNvGrpSpPr>
            <p:nvPr/>
          </p:nvGrpSpPr>
          <p:grpSpPr bwMode="auto">
            <a:xfrm rot="10800000">
              <a:off x="7807876" y="5382492"/>
              <a:ext cx="502920" cy="286902"/>
              <a:chOff x="3345037" y="5465825"/>
              <a:chExt cx="382892" cy="286902"/>
            </a:xfrm>
          </p:grpSpPr>
          <p:cxnSp>
            <p:nvCxnSpPr>
              <p:cNvPr id="326" name="Straight Connector 32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27" name="Straight Connector 326"/>
              <p:cNvCxnSpPr/>
              <p:nvPr/>
            </p:nvCxnSpPr>
            <p:spPr>
              <a:xfrm flipH="1">
                <a:off x="3345037" y="5598501"/>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28" name="Straight Connector 32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59419" name="Group 317"/>
            <p:cNvGrpSpPr>
              <a:grpSpLocks/>
            </p:cNvGrpSpPr>
            <p:nvPr/>
          </p:nvGrpSpPr>
          <p:grpSpPr bwMode="auto">
            <a:xfrm rot="5400000">
              <a:off x="6247592" y="3898957"/>
              <a:ext cx="502920" cy="286902"/>
              <a:chOff x="3345037" y="5465825"/>
              <a:chExt cx="382892" cy="286902"/>
            </a:xfrm>
          </p:grpSpPr>
          <p:cxnSp>
            <p:nvCxnSpPr>
              <p:cNvPr id="323" name="Straight Connector 322"/>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24" name="Straight Connector 323"/>
              <p:cNvCxnSpPr/>
              <p:nvPr/>
            </p:nvCxnSpPr>
            <p:spPr>
              <a:xfrm flipH="1">
                <a:off x="3345037" y="5602676"/>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25" name="Straight Connector 324"/>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319" name="Oval 318"/>
            <p:cNvSpPr/>
            <p:nvPr/>
          </p:nvSpPr>
          <p:spPr>
            <a:xfrm>
              <a:off x="5163428" y="5260102"/>
              <a:ext cx="541500" cy="54795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320" name="Straight Connector 319"/>
            <p:cNvCxnSpPr>
              <a:stCxn id="319" idx="6"/>
              <a:endCxn id="314" idx="1"/>
            </p:cNvCxnSpPr>
            <p:nvPr/>
          </p:nvCxnSpPr>
          <p:spPr>
            <a:xfrm>
              <a:off x="5704928" y="5533286"/>
              <a:ext cx="671713" cy="317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21" name="Oval 320"/>
            <p:cNvSpPr/>
            <p:nvPr/>
          </p:nvSpPr>
          <p:spPr>
            <a:xfrm>
              <a:off x="7261145" y="5271220"/>
              <a:ext cx="541499" cy="547955"/>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322" name="Straight Connector 321"/>
            <p:cNvCxnSpPr>
              <a:stCxn id="314" idx="3"/>
              <a:endCxn id="321" idx="2"/>
            </p:cNvCxnSpPr>
            <p:nvPr/>
          </p:nvCxnSpPr>
          <p:spPr>
            <a:xfrm>
              <a:off x="6641834" y="5536462"/>
              <a:ext cx="619311" cy="794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332" name="Straight Arrow Connector 331"/>
          <p:cNvCxnSpPr/>
          <p:nvPr/>
        </p:nvCxnSpPr>
        <p:spPr>
          <a:xfrm>
            <a:off x="2868613" y="4711700"/>
            <a:ext cx="0" cy="528638"/>
          </a:xfrm>
          <a:prstGeom prst="straightConnector1">
            <a:avLst/>
          </a:prstGeom>
          <a:ln w="38100" cmpd="sng">
            <a:solidFill>
              <a:schemeClr val="accent4"/>
            </a:solidFill>
            <a:prstDash val="solid"/>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39" name="Straight Arrow Connector 338"/>
          <p:cNvCxnSpPr/>
          <p:nvPr/>
        </p:nvCxnSpPr>
        <p:spPr>
          <a:xfrm>
            <a:off x="1835150" y="3122613"/>
            <a:ext cx="593725" cy="317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0" name="Straight Arrow Connector 339"/>
          <p:cNvCxnSpPr/>
          <p:nvPr/>
        </p:nvCxnSpPr>
        <p:spPr>
          <a:xfrm>
            <a:off x="2879725" y="2416175"/>
            <a:ext cx="0" cy="528638"/>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1" name="Straight Arrow Connector 340"/>
          <p:cNvCxnSpPr/>
          <p:nvPr/>
        </p:nvCxnSpPr>
        <p:spPr>
          <a:xfrm flipH="1">
            <a:off x="3057525" y="3121025"/>
            <a:ext cx="593725"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2" name="Straight Arrow Connector 341"/>
          <p:cNvCxnSpPr/>
          <p:nvPr/>
        </p:nvCxnSpPr>
        <p:spPr>
          <a:xfrm>
            <a:off x="3119438" y="5399088"/>
            <a:ext cx="595312" cy="1587"/>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3" name="Straight Arrow Connector 342"/>
          <p:cNvCxnSpPr/>
          <p:nvPr/>
        </p:nvCxnSpPr>
        <p:spPr>
          <a:xfrm>
            <a:off x="5803900" y="3148013"/>
            <a:ext cx="503238" cy="317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4" name="Straight Arrow Connector 343"/>
          <p:cNvCxnSpPr/>
          <p:nvPr/>
        </p:nvCxnSpPr>
        <p:spPr>
          <a:xfrm>
            <a:off x="6596063" y="2614613"/>
            <a:ext cx="0" cy="43815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5" name="Straight Arrow Connector 344"/>
          <p:cNvCxnSpPr/>
          <p:nvPr/>
        </p:nvCxnSpPr>
        <p:spPr>
          <a:xfrm flipH="1">
            <a:off x="6694488" y="3157538"/>
            <a:ext cx="503237"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6" name="Straight Arrow Connector 345"/>
          <p:cNvCxnSpPr/>
          <p:nvPr/>
        </p:nvCxnSpPr>
        <p:spPr>
          <a:xfrm>
            <a:off x="5783263" y="5443538"/>
            <a:ext cx="503237" cy="317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7" name="Straight Arrow Connector 346"/>
          <p:cNvCxnSpPr/>
          <p:nvPr/>
        </p:nvCxnSpPr>
        <p:spPr>
          <a:xfrm>
            <a:off x="6599238" y="4921250"/>
            <a:ext cx="0" cy="43815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8" name="Straight Arrow Connector 347"/>
          <p:cNvCxnSpPr/>
          <p:nvPr/>
        </p:nvCxnSpPr>
        <p:spPr>
          <a:xfrm>
            <a:off x="6767513" y="5413375"/>
            <a:ext cx="501650" cy="1588"/>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349" name="AutoShape 180"/>
          <p:cNvSpPr>
            <a:spLocks noChangeArrowheads="1"/>
          </p:cNvSpPr>
          <p:nvPr/>
        </p:nvSpPr>
        <p:spPr bwMode="auto">
          <a:xfrm>
            <a:off x="3049588" y="3303588"/>
            <a:ext cx="487362" cy="422275"/>
          </a:xfrm>
          <a:prstGeom prst="cloudCallout">
            <a:avLst>
              <a:gd name="adj1" fmla="val -75816"/>
              <a:gd name="adj2" fmla="val -50040"/>
            </a:avLst>
          </a:prstGeom>
          <a:solidFill>
            <a:schemeClr val="accent2">
              <a:lumMod val="60000"/>
              <a:lumOff val="40000"/>
            </a:schemeClr>
          </a:solidFill>
          <a:ln w="9525">
            <a:solidFill>
              <a:schemeClr val="accent2">
                <a:lumMod val="50000"/>
              </a:schemeClr>
            </a:solidFill>
            <a:round/>
            <a:headEnd/>
            <a:tailEnd/>
          </a:ln>
          <a:effectLst/>
          <a:extLst/>
        </p:spPr>
        <p:txBody>
          <a:bodyPr/>
          <a:lstStyle/>
          <a:p>
            <a:pPr fontAlgn="auto">
              <a:spcBef>
                <a:spcPts val="0"/>
              </a:spcBef>
              <a:spcAft>
                <a:spcPts val="0"/>
              </a:spcAft>
              <a:defRPr/>
            </a:pPr>
            <a:endParaRPr lang="en-US" sz="1800">
              <a:latin typeface="+mn-lt"/>
              <a:cs typeface="+mn-cs"/>
            </a:endParaRPr>
          </a:p>
        </p:txBody>
      </p:sp>
      <p:sp>
        <p:nvSpPr>
          <p:cNvPr id="350" name="AutoShape 180"/>
          <p:cNvSpPr>
            <a:spLocks noChangeArrowheads="1"/>
          </p:cNvSpPr>
          <p:nvPr/>
        </p:nvSpPr>
        <p:spPr bwMode="auto">
          <a:xfrm>
            <a:off x="6756400" y="3298825"/>
            <a:ext cx="488950" cy="423863"/>
          </a:xfrm>
          <a:prstGeom prst="cloudCallout">
            <a:avLst>
              <a:gd name="adj1" fmla="val -75816"/>
              <a:gd name="adj2" fmla="val -50040"/>
            </a:avLst>
          </a:prstGeom>
          <a:solidFill>
            <a:schemeClr val="accent2">
              <a:lumMod val="60000"/>
              <a:lumOff val="40000"/>
            </a:schemeClr>
          </a:solidFill>
          <a:ln w="9525">
            <a:solidFill>
              <a:schemeClr val="accent2">
                <a:lumMod val="50000"/>
              </a:schemeClr>
            </a:solidFill>
            <a:round/>
            <a:headEnd/>
            <a:tailEnd/>
          </a:ln>
          <a:effectLst/>
          <a:extLst/>
        </p:spPr>
        <p:txBody>
          <a:bodyPr/>
          <a:lstStyle/>
          <a:p>
            <a:pPr fontAlgn="auto">
              <a:spcBef>
                <a:spcPts val="0"/>
              </a:spcBef>
              <a:spcAft>
                <a:spcPts val="0"/>
              </a:spcAft>
              <a:defRPr/>
            </a:pPr>
            <a:endParaRPr lang="en-US" sz="1800">
              <a:latin typeface="+mn-lt"/>
              <a:cs typeface="+mn-cs"/>
            </a:endParaRPr>
          </a:p>
        </p:txBody>
      </p:sp>
    </p:spTree>
    <p:extLst>
      <p:ext uri="{BB962C8B-B14F-4D97-AF65-F5344CB8AC3E}">
        <p14:creationId xmlns:p14="http://schemas.microsoft.com/office/powerpoint/2010/main" val="428166187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grpId="0" nodeType="clickEffect">
                                  <p:stCondLst>
                                    <p:cond delay="0"/>
                                  </p:stCondLst>
                                  <p:childTnLst>
                                    <p:set>
                                      <p:cBhvr>
                                        <p:cTn id="6" dur="1" fill="hold">
                                          <p:stCondLst>
                                            <p:cond delay="0"/>
                                          </p:stCondLst>
                                        </p:cTn>
                                        <p:tgtEl>
                                          <p:spTgt spid="349"/>
                                        </p:tgtEl>
                                        <p:attrNameLst>
                                          <p:attrName>style.visibility</p:attrName>
                                        </p:attrNameLst>
                                      </p:cBhvr>
                                      <p:to>
                                        <p:strVal val="visible"/>
                                      </p:to>
                                    </p:set>
                                    <p:anim calcmode="lin" valueType="num">
                                      <p:cBhvr>
                                        <p:cTn id="7" dur="500" fill="hold"/>
                                        <p:tgtEl>
                                          <p:spTgt spid="349"/>
                                        </p:tgtEl>
                                        <p:attrNameLst>
                                          <p:attrName>ppt_w</p:attrName>
                                        </p:attrNameLst>
                                      </p:cBhvr>
                                      <p:tavLst>
                                        <p:tav tm="0">
                                          <p:val>
                                            <p:fltVal val="0"/>
                                          </p:val>
                                        </p:tav>
                                        <p:tav tm="100000">
                                          <p:val>
                                            <p:strVal val="#ppt_w"/>
                                          </p:val>
                                        </p:tav>
                                      </p:tavLst>
                                    </p:anim>
                                    <p:anim calcmode="lin" valueType="num">
                                      <p:cBhvr>
                                        <p:cTn id="8" dur="500" fill="hold"/>
                                        <p:tgtEl>
                                          <p:spTgt spid="349"/>
                                        </p:tgtEl>
                                        <p:attrNameLst>
                                          <p:attrName>ppt_h</p:attrName>
                                        </p:attrNameLst>
                                      </p:cBhvr>
                                      <p:tavLst>
                                        <p:tav tm="0">
                                          <p:val>
                                            <p:fltVal val="0"/>
                                          </p:val>
                                        </p:tav>
                                        <p:tav tm="100000">
                                          <p:val>
                                            <p:strVal val="#ppt_h"/>
                                          </p:val>
                                        </p:tav>
                                      </p:tavLst>
                                    </p:anim>
                                  </p:childTnLst>
                                </p:cTn>
                              </p:par>
                            </p:childTnLst>
                          </p:cTn>
                        </p:par>
                      </p:childTnLst>
                    </p:cTn>
                  </p:par>
                  <p:par>
                    <p:cTn id="9" fill="hold">
                      <p:stCondLst>
                        <p:cond delay="indefinite"/>
                      </p:stCondLst>
                      <p:childTnLst>
                        <p:par>
                          <p:cTn id="10" fill="hold">
                            <p:stCondLst>
                              <p:cond delay="0"/>
                            </p:stCondLst>
                            <p:childTnLst>
                              <p:par>
                                <p:cTn id="11" presetID="23" presetClass="entr" presetSubtype="16" fill="hold" grpId="0" nodeType="clickEffect">
                                  <p:stCondLst>
                                    <p:cond delay="0"/>
                                  </p:stCondLst>
                                  <p:childTnLst>
                                    <p:set>
                                      <p:cBhvr>
                                        <p:cTn id="12" dur="1" fill="hold">
                                          <p:stCondLst>
                                            <p:cond delay="0"/>
                                          </p:stCondLst>
                                        </p:cTn>
                                        <p:tgtEl>
                                          <p:spTgt spid="350"/>
                                        </p:tgtEl>
                                        <p:attrNameLst>
                                          <p:attrName>style.visibility</p:attrName>
                                        </p:attrNameLst>
                                      </p:cBhvr>
                                      <p:to>
                                        <p:strVal val="visible"/>
                                      </p:to>
                                    </p:set>
                                    <p:anim calcmode="lin" valueType="num">
                                      <p:cBhvr>
                                        <p:cTn id="13" dur="500" fill="hold"/>
                                        <p:tgtEl>
                                          <p:spTgt spid="350"/>
                                        </p:tgtEl>
                                        <p:attrNameLst>
                                          <p:attrName>ppt_w</p:attrName>
                                        </p:attrNameLst>
                                      </p:cBhvr>
                                      <p:tavLst>
                                        <p:tav tm="0">
                                          <p:val>
                                            <p:fltVal val="0"/>
                                          </p:val>
                                        </p:tav>
                                        <p:tav tm="100000">
                                          <p:val>
                                            <p:strVal val="#ppt_w"/>
                                          </p:val>
                                        </p:tav>
                                      </p:tavLst>
                                    </p:anim>
                                    <p:anim calcmode="lin" valueType="num">
                                      <p:cBhvr>
                                        <p:cTn id="14" dur="500" fill="hold"/>
                                        <p:tgtEl>
                                          <p:spTgt spid="350"/>
                                        </p:tgtEl>
                                        <p:attrNameLst>
                                          <p:attrName>ppt_h</p:attrName>
                                        </p:attrNameLst>
                                      </p:cBhvr>
                                      <p:tavLst>
                                        <p:tav tm="0">
                                          <p:val>
                                            <p:fltVal val="0"/>
                                          </p:val>
                                        </p:tav>
                                        <p:tav tm="100000">
                                          <p:val>
                                            <p:strVal val="#ppt_h"/>
                                          </p:val>
                                        </p:tav>
                                      </p:tavLst>
                                    </p:anim>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342"/>
                                        </p:tgtEl>
                                        <p:attrNameLst>
                                          <p:attrName>style.visibility</p:attrName>
                                        </p:attrNameLst>
                                      </p:cBhvr>
                                      <p:to>
                                        <p:strVal val="visible"/>
                                      </p:to>
                                    </p:set>
                                    <p:animEffect transition="in" filter="wipe(left)">
                                      <p:cBhvr>
                                        <p:cTn id="19" dur="500"/>
                                        <p:tgtEl>
                                          <p:spTgt spid="342"/>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8" fill="hold" nodeType="clickEffect">
                                  <p:stCondLst>
                                    <p:cond delay="0"/>
                                  </p:stCondLst>
                                  <p:childTnLst>
                                    <p:set>
                                      <p:cBhvr>
                                        <p:cTn id="23" dur="1" fill="hold">
                                          <p:stCondLst>
                                            <p:cond delay="0"/>
                                          </p:stCondLst>
                                        </p:cTn>
                                        <p:tgtEl>
                                          <p:spTgt spid="348"/>
                                        </p:tgtEl>
                                        <p:attrNameLst>
                                          <p:attrName>style.visibility</p:attrName>
                                        </p:attrNameLst>
                                      </p:cBhvr>
                                      <p:to>
                                        <p:strVal val="visible"/>
                                      </p:to>
                                    </p:set>
                                    <p:animEffect transition="in" filter="wipe(left)">
                                      <p:cBhvr>
                                        <p:cTn id="24" dur="500"/>
                                        <p:tgtEl>
                                          <p:spTgt spid="3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49" grpId="0" animBg="1"/>
      <p:bldP spid="350" grpId="0" animBg="1"/>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0417" name="Group 73"/>
          <p:cNvGrpSpPr>
            <a:grpSpLocks/>
          </p:cNvGrpSpPr>
          <p:nvPr/>
        </p:nvGrpSpPr>
        <p:grpSpPr bwMode="auto">
          <a:xfrm>
            <a:off x="1704975" y="1214438"/>
            <a:ext cx="5702300" cy="3117850"/>
            <a:chOff x="920829" y="3825274"/>
            <a:chExt cx="3609756" cy="1974166"/>
          </a:xfrm>
        </p:grpSpPr>
        <p:sp>
          <p:nvSpPr>
            <p:cNvPr id="75" name="Oval 74"/>
            <p:cNvSpPr/>
            <p:nvPr/>
          </p:nvSpPr>
          <p:spPr>
            <a:xfrm>
              <a:off x="2487536" y="5251619"/>
              <a:ext cx="540659" cy="5478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76" name="Rectangle 75"/>
            <p:cNvSpPr/>
            <p:nvPr/>
          </p:nvSpPr>
          <p:spPr>
            <a:xfrm>
              <a:off x="2625213" y="4340929"/>
              <a:ext cx="265305" cy="26536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cxnSp>
          <p:nvCxnSpPr>
            <p:cNvPr id="77" name="Straight Connector 76"/>
            <p:cNvCxnSpPr>
              <a:stCxn id="75" idx="0"/>
              <a:endCxn id="76" idx="2"/>
            </p:cNvCxnSpPr>
            <p:nvPr/>
          </p:nvCxnSpPr>
          <p:spPr>
            <a:xfrm flipV="1">
              <a:off x="2757865" y="4606296"/>
              <a:ext cx="0" cy="6453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a:stCxn id="75" idx="6"/>
              <a:endCxn id="79" idx="1"/>
            </p:cNvCxnSpPr>
            <p:nvPr/>
          </p:nvCxnSpPr>
          <p:spPr>
            <a:xfrm flipV="1">
              <a:off x="3028195" y="5523016"/>
              <a:ext cx="731599" cy="20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a:off x="3759794" y="5391338"/>
              <a:ext cx="265305" cy="26436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80" name="Rectangle 79"/>
            <p:cNvSpPr/>
            <p:nvPr/>
          </p:nvSpPr>
          <p:spPr>
            <a:xfrm>
              <a:off x="1432345" y="5392343"/>
              <a:ext cx="265305" cy="26536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cxnSp>
          <p:nvCxnSpPr>
            <p:cNvPr id="81" name="Straight Connector 80"/>
            <p:cNvCxnSpPr>
              <a:stCxn id="75" idx="2"/>
              <a:endCxn id="80" idx="3"/>
            </p:cNvCxnSpPr>
            <p:nvPr/>
          </p:nvCxnSpPr>
          <p:spPr>
            <a:xfrm flipH="1">
              <a:off x="1697650" y="5525027"/>
              <a:ext cx="789885"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60448" name="Group 81"/>
            <p:cNvGrpSpPr>
              <a:grpSpLocks/>
            </p:cNvGrpSpPr>
            <p:nvPr/>
          </p:nvGrpSpPr>
          <p:grpSpPr bwMode="auto">
            <a:xfrm>
              <a:off x="920829" y="5393355"/>
              <a:ext cx="502920" cy="286902"/>
              <a:chOff x="2210686" y="5337254"/>
              <a:chExt cx="382892" cy="286902"/>
            </a:xfrm>
          </p:grpSpPr>
          <p:cxnSp>
            <p:nvCxnSpPr>
              <p:cNvPr id="99" name="Straight Connector 98"/>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00" name="Straight Connector 99"/>
              <p:cNvCxnSpPr/>
              <p:nvPr/>
            </p:nvCxnSpPr>
            <p:spPr>
              <a:xfrm flipH="1">
                <a:off x="2210686" y="5468572"/>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0449" name="Group 82"/>
            <p:cNvGrpSpPr>
              <a:grpSpLocks/>
            </p:cNvGrpSpPr>
            <p:nvPr/>
          </p:nvGrpSpPr>
          <p:grpSpPr bwMode="auto">
            <a:xfrm rot="10800000">
              <a:off x="4027665" y="5382492"/>
              <a:ext cx="502920" cy="286902"/>
              <a:chOff x="3345037" y="5465825"/>
              <a:chExt cx="382892" cy="286902"/>
            </a:xfrm>
          </p:grpSpPr>
          <p:cxnSp>
            <p:nvCxnSpPr>
              <p:cNvPr id="96" name="Straight Connector 9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97" name="Straight Connector 96"/>
              <p:cNvCxnSpPr/>
              <p:nvPr/>
            </p:nvCxnSpPr>
            <p:spPr>
              <a:xfrm flipH="1">
                <a:off x="3345037" y="5600579"/>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98" name="Straight Connector 9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0450" name="Group 83"/>
            <p:cNvGrpSpPr>
              <a:grpSpLocks/>
            </p:cNvGrpSpPr>
            <p:nvPr/>
          </p:nvGrpSpPr>
          <p:grpSpPr bwMode="auto">
            <a:xfrm rot="5400000">
              <a:off x="2501704" y="3933283"/>
              <a:ext cx="502920" cy="286902"/>
              <a:chOff x="3345037" y="5465825"/>
              <a:chExt cx="382892" cy="286902"/>
            </a:xfrm>
          </p:grpSpPr>
          <p:cxnSp>
            <p:nvCxnSpPr>
              <p:cNvPr id="85" name="Straight Connector 84"/>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p:nvPr/>
            </p:nvCxnSpPr>
            <p:spPr>
              <a:xfrm flipH="1">
                <a:off x="3345037" y="5599386"/>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cxnSp>
        <p:nvCxnSpPr>
          <p:cNvPr id="102" name="Straight Arrow Connector 101"/>
          <p:cNvCxnSpPr/>
          <p:nvPr/>
        </p:nvCxnSpPr>
        <p:spPr>
          <a:xfrm>
            <a:off x="3138488" y="3725863"/>
            <a:ext cx="938212" cy="317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03" name="Straight Arrow Connector 102"/>
          <p:cNvCxnSpPr/>
          <p:nvPr/>
        </p:nvCxnSpPr>
        <p:spPr>
          <a:xfrm>
            <a:off x="4787900" y="2611438"/>
            <a:ext cx="0" cy="833437"/>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07" name="Straight Arrow Connector 106"/>
          <p:cNvCxnSpPr/>
          <p:nvPr/>
        </p:nvCxnSpPr>
        <p:spPr>
          <a:xfrm flipH="1">
            <a:off x="5068888" y="3724275"/>
            <a:ext cx="938212"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aphicFrame>
        <p:nvGraphicFramePr>
          <p:cNvPr id="152" name="Table 151"/>
          <p:cNvGraphicFramePr>
            <a:graphicFrameLocks noGrp="1"/>
          </p:cNvGraphicFramePr>
          <p:nvPr/>
        </p:nvGraphicFramePr>
        <p:xfrm>
          <a:off x="3244358" y="2742319"/>
          <a:ext cx="727418" cy="802383"/>
        </p:xfrm>
        <a:graphic>
          <a:graphicData uri="http://schemas.openxmlformats.org/drawingml/2006/table">
            <a:tbl>
              <a:tblPr bandRow="1">
                <a:tableStyleId>{775DCB02-9BB8-47FD-8907-85C794F793BA}</a:tableStyleId>
              </a:tblPr>
              <a:tblGrid>
                <a:gridCol w="363709"/>
                <a:gridCol w="363709"/>
              </a:tblGrid>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bl>
          </a:graphicData>
        </a:graphic>
      </p:graphicFrame>
      <p:sp>
        <p:nvSpPr>
          <p:cNvPr id="2" name="Title 1"/>
          <p:cNvSpPr>
            <a:spLocks noGrp="1"/>
          </p:cNvSpPr>
          <p:nvPr>
            <p:ph type="title" idx="4294967295"/>
          </p:nvPr>
        </p:nvSpPr>
        <p:spPr/>
        <p:txBody>
          <a:bodyPr rtlCol="0">
            <a:normAutofit fontScale="90000"/>
          </a:bodyPr>
          <a:lstStyle/>
          <a:p>
            <a:pPr eaLnBrk="1" fontAlgn="auto" hangingPunct="1">
              <a:spcAft>
                <a:spcPts val="0"/>
              </a:spcAft>
              <a:defRPr/>
            </a:pPr>
            <a:r>
              <a:rPr lang="en-US" dirty="0"/>
              <a:t>Sum</a:t>
            </a:r>
            <a:r>
              <a:rPr lang="en-US" dirty="0" smtClean="0"/>
              <a:t>-Product </a:t>
            </a:r>
            <a:r>
              <a:rPr lang="en-US" dirty="0"/>
              <a:t>Belief Propagation</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7A5521C8-DD95-4BB4-8A28-65A4FB1E3F01}" type="slidenum">
              <a:rPr lang="en-US" sz="1200">
                <a:solidFill>
                  <a:schemeClr val="tx1">
                    <a:tint val="75000"/>
                  </a:schemeClr>
                </a:solidFill>
                <a:latin typeface="+mn-lt"/>
                <a:cs typeface="+mn-cs"/>
              </a:rPr>
              <a:pPr algn="r" fontAlgn="auto">
                <a:spcBef>
                  <a:spcPts val="0"/>
                </a:spcBef>
                <a:spcAft>
                  <a:spcPts val="0"/>
                </a:spcAft>
                <a:defRPr/>
              </a:pPr>
              <a:t>66</a:t>
            </a:fld>
            <a:endParaRPr lang="en-US" sz="1200">
              <a:solidFill>
                <a:schemeClr val="tx1">
                  <a:tint val="75000"/>
                </a:schemeClr>
              </a:solidFill>
              <a:latin typeface="+mn-lt"/>
              <a:cs typeface="+mn-cs"/>
            </a:endParaRPr>
          </a:p>
        </p:txBody>
      </p:sp>
      <p:graphicFrame>
        <p:nvGraphicFramePr>
          <p:cNvPr id="105" name="Table 104"/>
          <p:cNvGraphicFramePr>
            <a:graphicFrameLocks noGrp="1"/>
          </p:cNvGraphicFramePr>
          <p:nvPr/>
        </p:nvGraphicFramePr>
        <p:xfrm>
          <a:off x="4947709" y="2046266"/>
          <a:ext cx="727418" cy="802383"/>
        </p:xfrm>
        <a:graphic>
          <a:graphicData uri="http://schemas.openxmlformats.org/drawingml/2006/table">
            <a:tbl>
              <a:tblPr bandRow="1">
                <a:tableStyleId>{775DCB02-9BB8-47FD-8907-85C794F793BA}</a:tableStyleId>
              </a:tblPr>
              <a:tblGrid>
                <a:gridCol w="363709"/>
                <a:gridCol w="363709"/>
              </a:tblGrid>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r>
            </a:tbl>
          </a:graphicData>
        </a:graphic>
      </p:graphicFrame>
      <p:graphicFrame>
        <p:nvGraphicFramePr>
          <p:cNvPr id="237" name="Table 236"/>
          <p:cNvGraphicFramePr>
            <a:graphicFrameLocks noGrp="1"/>
          </p:cNvGraphicFramePr>
          <p:nvPr/>
        </p:nvGraphicFramePr>
        <p:xfrm>
          <a:off x="5825716" y="2782426"/>
          <a:ext cx="727418" cy="778762"/>
        </p:xfrm>
        <a:graphic>
          <a:graphicData uri="http://schemas.openxmlformats.org/drawingml/2006/table">
            <a:tbl>
              <a:tblPr bandRow="1">
                <a:tableStyleId>{775DCB02-9BB8-47FD-8907-85C794F793BA}</a:tableStyleId>
              </a:tblPr>
              <a:tblGrid>
                <a:gridCol w="363709"/>
                <a:gridCol w="363709"/>
              </a:tblGrid>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4</a:t>
                      </a:r>
                      <a:endParaRPr lang="en-US" sz="1600" dirty="0"/>
                    </a:p>
                  </a:txBody>
                  <a:tcPr marL="0" marR="0" marT="0" marB="0" anchor="ctr"/>
                </a:tc>
              </a:tr>
              <a:tr h="208054">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0</a:t>
                      </a:r>
                      <a:endParaRPr lang="en-US" sz="1600" dirty="0"/>
                    </a:p>
                  </a:txBody>
                  <a:tcPr marL="0" marR="0" marT="0" marB="0" anchor="ctr"/>
                </a:tc>
              </a:tr>
            </a:tbl>
          </a:graphicData>
        </a:graphic>
      </p:graphicFrame>
      <p:sp>
        <p:nvSpPr>
          <p:cNvPr id="10" name="Cloud Callout 9"/>
          <p:cNvSpPr/>
          <p:nvPr/>
        </p:nvSpPr>
        <p:spPr>
          <a:xfrm>
            <a:off x="4962525" y="4046538"/>
            <a:ext cx="828675" cy="1106487"/>
          </a:xfrm>
          <a:prstGeom prst="cloudCallout">
            <a:avLst>
              <a:gd name="adj1" fmla="val -71408"/>
              <a:gd name="adj2" fmla="val -47816"/>
            </a:avLst>
          </a:prstGeom>
          <a:solidFill>
            <a:schemeClr val="accent2">
              <a:lumMod val="60000"/>
              <a:lumOff val="40000"/>
            </a:schemeClr>
          </a:solidFill>
          <a:ln>
            <a:solidFill>
              <a:schemeClr val="accent2">
                <a:lumMod val="75000"/>
              </a:schemeClr>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aphicFrame>
        <p:nvGraphicFramePr>
          <p:cNvPr id="44078" name="Group 46"/>
          <p:cNvGraphicFramePr>
            <a:graphicFrameLocks noGrp="1"/>
          </p:cNvGraphicFramePr>
          <p:nvPr/>
        </p:nvGraphicFramePr>
        <p:xfrm>
          <a:off x="5033963" y="4162425"/>
          <a:ext cx="727075" cy="787400"/>
        </p:xfrm>
        <a:graphic>
          <a:graphicData uri="http://schemas.openxmlformats.org/drawingml/2006/table">
            <a:tbl>
              <a:tblPr/>
              <a:tblGrid>
                <a:gridCol w="363537"/>
                <a:gridCol w="363538"/>
              </a:tblGrid>
              <a:tr h="2667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dirty="0" smtClean="0">
                          <a:ln>
                            <a:noFill/>
                          </a:ln>
                          <a:solidFill>
                            <a:schemeClr val="tx1"/>
                          </a:solidFill>
                          <a:effectLst/>
                          <a:latin typeface="Rockwell"/>
                          <a:ea typeface="Rockwell"/>
                          <a:cs typeface="Rockwell"/>
                        </a:rPr>
                        <a:t>v</a:t>
                      </a:r>
                    </a:p>
                  </a:txBody>
                  <a:tcPr marL="0" marR="0" marT="0" marB="0" anchor="ctr" horzOverflow="overflow">
                    <a:lnL>
                      <a:noFill/>
                    </a:lnL>
                    <a:lnR w="12700" cap="flat" cmpd="sng" algn="ctr">
                      <a:solidFill>
                        <a:srgbClr val="000000"/>
                      </a:solidFill>
                      <a:prstDash val="solid"/>
                      <a:round/>
                      <a:headEnd type="none" w="med" len="med"/>
                      <a:tailEnd type="none" w="med" len="med"/>
                    </a:lnR>
                    <a:lnT>
                      <a:noFill/>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smtClean="0">
                          <a:ln>
                            <a:noFill/>
                          </a:ln>
                          <a:solidFill>
                            <a:schemeClr val="tx1"/>
                          </a:solidFill>
                          <a:effectLst/>
                          <a:latin typeface="Candara" pitchFamily="34" charset="0"/>
                          <a:cs typeface="Arial" charset="0"/>
                        </a:rPr>
                        <a:t>.4</a:t>
                      </a:r>
                    </a:p>
                  </a:txBody>
                  <a:tcPr marL="0" marR="0" marT="0" marB="0" anchor="ctr" horzOverflow="overflow">
                    <a:lnL w="12700" cap="flat" cmpd="sng" algn="ctr">
                      <a:solidFill>
                        <a:srgbClr val="000000"/>
                      </a:solidFill>
                      <a:prstDash val="solid"/>
                      <a:round/>
                      <a:headEnd type="none" w="med" len="med"/>
                      <a:tailEnd type="none" w="med" len="med"/>
                    </a:lnL>
                    <a:lnR>
                      <a:noFill/>
                    </a:lnR>
                    <a:lnT>
                      <a:noFill/>
                    </a:lnT>
                    <a:lnB w="12700" cap="flat" cmpd="sng" algn="ctr">
                      <a:solidFill>
                        <a:srgbClr val="000000"/>
                      </a:solidFill>
                      <a:prstDash val="solid"/>
                      <a:round/>
                      <a:headEnd type="none" w="med" len="med"/>
                      <a:tailEnd type="none" w="med" len="med"/>
                    </a:lnB>
                    <a:lnTlToBr>
                      <a:noFill/>
                    </a:lnTlToBr>
                    <a:lnBlToTr>
                      <a:noFill/>
                    </a:lnBlToTr>
                    <a:noFill/>
                  </a:tcPr>
                </a:tc>
              </a:tr>
              <a:tr h="2540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dirty="0" smtClean="0">
                          <a:ln>
                            <a:noFill/>
                          </a:ln>
                          <a:solidFill>
                            <a:schemeClr val="tx1"/>
                          </a:solidFill>
                          <a:effectLst/>
                          <a:latin typeface="Rockwell"/>
                          <a:ea typeface="Rockwell"/>
                          <a:cs typeface="Rockwell"/>
                        </a:rPr>
                        <a:t>n</a:t>
                      </a:r>
                    </a:p>
                  </a:txBody>
                  <a:tcPr marL="0" marR="0" marT="0" marB="0" anchor="ctr"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smtClean="0">
                          <a:ln>
                            <a:noFill/>
                          </a:ln>
                          <a:solidFill>
                            <a:schemeClr val="tx1"/>
                          </a:solidFill>
                          <a:effectLst/>
                          <a:latin typeface="Candara" pitchFamily="34" charset="0"/>
                          <a:cs typeface="Arial" charset="0"/>
                        </a:rPr>
                        <a:t>6</a:t>
                      </a:r>
                    </a:p>
                  </a:txBody>
                  <a:tcPr marL="0" marR="0" marT="0" marB="0" anchor="ctr"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w="12700" cap="flat" cmpd="sng" algn="ctr">
                      <a:solidFill>
                        <a:srgbClr val="000000"/>
                      </a:solidFill>
                      <a:prstDash val="solid"/>
                      <a:round/>
                      <a:headEnd type="none" w="med" len="med"/>
                      <a:tailEnd type="none" w="med" len="med"/>
                    </a:lnB>
                    <a:lnTlToBr>
                      <a:noFill/>
                    </a:lnTlToBr>
                    <a:lnBlToTr>
                      <a:noFill/>
                    </a:lnBlToTr>
                    <a:noFill/>
                  </a:tcPr>
                </a:tc>
              </a:tr>
              <a:tr h="266700">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dirty="0" smtClean="0">
                          <a:ln>
                            <a:noFill/>
                          </a:ln>
                          <a:solidFill>
                            <a:schemeClr val="tx1"/>
                          </a:solidFill>
                          <a:effectLst/>
                          <a:latin typeface="Rockwell"/>
                          <a:ea typeface="Rockwell"/>
                          <a:cs typeface="Rockwell"/>
                        </a:rPr>
                        <a:t>p</a:t>
                      </a:r>
                    </a:p>
                  </a:txBody>
                  <a:tcPr marL="0" marR="0" marT="0" marB="0" anchor="ctr" horzOverflow="overflow">
                    <a:lnL>
                      <a:noFill/>
                    </a:lnL>
                    <a:lnR w="12700" cap="flat" cmpd="sng" algn="ctr">
                      <a:solidFill>
                        <a:srgbClr val="000000"/>
                      </a:solidFill>
                      <a:prstDash val="solid"/>
                      <a:round/>
                      <a:headEnd type="none" w="med" len="med"/>
                      <a:tailEnd type="none" w="med" len="med"/>
                    </a:lnR>
                    <a:lnT w="12700" cap="flat" cmpd="sng" algn="ctr">
                      <a:solidFill>
                        <a:srgbClr val="000000"/>
                      </a:solidFill>
                      <a:prstDash val="solid"/>
                      <a:round/>
                      <a:headEnd type="none" w="med" len="med"/>
                      <a:tailEnd type="none" w="med" len="med"/>
                    </a:lnT>
                    <a:lnB>
                      <a:noFill/>
                    </a:lnB>
                    <a:lnTlToBr>
                      <a:noFill/>
                    </a:lnTlToBr>
                    <a:lnBlToTr>
                      <a:noFill/>
                    </a:lnBlToTr>
                    <a:noFill/>
                  </a:tcPr>
                </a:tc>
                <a:tc>
                  <a:txBody>
                    <a:bodyPr/>
                    <a:lstStyle/>
                    <a:p>
                      <a:pPr marL="0" marR="0" lvl="0" indent="0" algn="ctr" defTabSz="914400" rtl="0" eaLnBrk="1" fontAlgn="base" latinLnBrk="0" hangingPunct="1">
                        <a:lnSpc>
                          <a:spcPct val="100000"/>
                        </a:lnSpc>
                        <a:spcBef>
                          <a:spcPct val="0"/>
                        </a:spcBef>
                        <a:spcAft>
                          <a:spcPct val="0"/>
                        </a:spcAft>
                        <a:buClrTx/>
                        <a:buSzTx/>
                        <a:buFontTx/>
                        <a:buNone/>
                        <a:tabLst/>
                      </a:pPr>
                      <a:r>
                        <a:rPr kumimoji="0" lang="en-US" sz="1600" b="0" i="0" u="none" strike="noStrike" cap="none" normalizeH="0" baseline="0" smtClean="0">
                          <a:ln>
                            <a:noFill/>
                          </a:ln>
                          <a:solidFill>
                            <a:schemeClr val="tx1"/>
                          </a:solidFill>
                          <a:effectLst/>
                          <a:latin typeface="Candara" pitchFamily="34" charset="0"/>
                          <a:cs typeface="Arial" charset="0"/>
                        </a:rPr>
                        <a:t>0</a:t>
                      </a:r>
                    </a:p>
                  </a:txBody>
                  <a:tcPr marL="0" marR="0" marT="0" marB="0" anchor="ctr" horzOverflow="overflow">
                    <a:lnL w="12700" cap="flat" cmpd="sng" algn="ctr">
                      <a:solidFill>
                        <a:srgbClr val="000000"/>
                      </a:solidFill>
                      <a:prstDash val="solid"/>
                      <a:round/>
                      <a:headEnd type="none" w="med" len="med"/>
                      <a:tailEnd type="none" w="med" len="med"/>
                    </a:lnL>
                    <a:lnR>
                      <a:noFill/>
                    </a:lnR>
                    <a:lnT w="12700" cap="flat" cmpd="sng" algn="ctr">
                      <a:solidFill>
                        <a:srgbClr val="000000"/>
                      </a:solidFill>
                      <a:prstDash val="solid"/>
                      <a:round/>
                      <a:headEnd type="none" w="med" len="med"/>
                      <a:tailEnd type="none" w="med" len="med"/>
                    </a:lnT>
                    <a:lnB>
                      <a:noFill/>
                    </a:lnB>
                    <a:lnTlToBr>
                      <a:noFill/>
                    </a:lnTlToBr>
                    <a:lnBlToTr>
                      <a:noFill/>
                    </a:lnBlToTr>
                    <a:noFill/>
                  </a:tcPr>
                </a:tc>
              </a:tr>
            </a:tbl>
          </a:graphicData>
        </a:graphic>
      </p:graphicFrame>
      <p:sp>
        <p:nvSpPr>
          <p:cNvPr id="109" name="TextBox 108"/>
          <p:cNvSpPr txBox="1"/>
          <p:nvPr/>
        </p:nvSpPr>
        <p:spPr>
          <a:xfrm>
            <a:off x="642938" y="1023938"/>
            <a:ext cx="3246437" cy="436562"/>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chor="ctr"/>
          <a:lstStyle/>
          <a:p>
            <a:pPr algn="ctr" fontAlgn="auto">
              <a:spcBef>
                <a:spcPts val="0"/>
              </a:spcBef>
              <a:spcAft>
                <a:spcPts val="0"/>
              </a:spcAft>
              <a:defRPr/>
            </a:pPr>
            <a:r>
              <a:rPr lang="en-US" sz="1800" b="1" dirty="0">
                <a:latin typeface="+mn-lt"/>
                <a:cs typeface="+mn-cs"/>
              </a:rPr>
              <a:t>Variable Belief</a:t>
            </a:r>
          </a:p>
        </p:txBody>
      </p:sp>
      <p:grpSp>
        <p:nvGrpSpPr>
          <p:cNvPr id="60438" name="Group 37"/>
          <p:cNvGrpSpPr>
            <a:grpSpLocks/>
          </p:cNvGrpSpPr>
          <p:nvPr/>
        </p:nvGrpSpPr>
        <p:grpSpPr bwMode="auto">
          <a:xfrm>
            <a:off x="2498725" y="5387975"/>
            <a:ext cx="4206875" cy="1093788"/>
            <a:chOff x="1823167" y="4697111"/>
            <a:chExt cx="2136379" cy="555701"/>
          </a:xfrm>
        </p:grpSpPr>
        <p:pic>
          <p:nvPicPr>
            <p:cNvPr id="60439" name="Picture 38" descr="latex-image-1.pdf"/>
            <p:cNvPicPr>
              <a:picLocks noChangeAspect="1"/>
            </p:cNvPicPr>
            <p:nvPr/>
          </p:nvPicPr>
          <p:blipFill>
            <a:blip r:embed="rId2"/>
            <a:srcRect/>
            <a:stretch>
              <a:fillRect/>
            </a:stretch>
          </p:blipFill>
          <p:spPr bwMode="auto">
            <a:xfrm>
              <a:off x="1905000" y="4754256"/>
              <a:ext cx="1952625" cy="444500"/>
            </a:xfrm>
            <a:prstGeom prst="rect">
              <a:avLst/>
            </a:prstGeom>
            <a:noFill/>
            <a:ln w="9525">
              <a:noFill/>
              <a:miter lim="800000"/>
              <a:headEnd/>
              <a:tailEnd/>
            </a:ln>
          </p:spPr>
        </p:pic>
        <p:sp>
          <p:nvSpPr>
            <p:cNvPr id="40" name="Rectangle 39"/>
            <p:cNvSpPr/>
            <p:nvPr/>
          </p:nvSpPr>
          <p:spPr>
            <a:xfrm>
              <a:off x="1823167" y="4697111"/>
              <a:ext cx="2136379" cy="555701"/>
            </a:xfrm>
            <a:prstGeom prst="rect">
              <a:avLst/>
            </a:prstGeom>
            <a:noFill/>
            <a:ln>
              <a:solidFill>
                <a:schemeClr val="accent2">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spTree>
    <p:extLst>
      <p:ext uri="{BB962C8B-B14F-4D97-AF65-F5344CB8AC3E}">
        <p14:creationId xmlns:p14="http://schemas.microsoft.com/office/powerpoint/2010/main" val="48677194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2"/>
                                        </p:tgtEl>
                                        <p:attrNameLst>
                                          <p:attrName>style.visibility</p:attrName>
                                        </p:attrNameLst>
                                      </p:cBhvr>
                                      <p:to>
                                        <p:strVal val="visible"/>
                                      </p:to>
                                    </p:set>
                                  </p:childTnLst>
                                </p:cTn>
                              </p:par>
                              <p:par>
                                <p:cTn id="7" presetID="22" presetClass="entr" presetSubtype="8" fill="hold" nodeType="withEffect">
                                  <p:stCondLst>
                                    <p:cond delay="0"/>
                                  </p:stCondLst>
                                  <p:childTnLst>
                                    <p:set>
                                      <p:cBhvr>
                                        <p:cTn id="8" dur="1" fill="hold">
                                          <p:stCondLst>
                                            <p:cond delay="0"/>
                                          </p:stCondLst>
                                        </p:cTn>
                                        <p:tgtEl>
                                          <p:spTgt spid="102"/>
                                        </p:tgtEl>
                                        <p:attrNameLst>
                                          <p:attrName>style.visibility</p:attrName>
                                        </p:attrNameLst>
                                      </p:cBhvr>
                                      <p:to>
                                        <p:strVal val="visible"/>
                                      </p:to>
                                    </p:set>
                                    <p:animEffect transition="in" filter="wipe(left)">
                                      <p:cBhvr>
                                        <p:cTn id="9" dur="500"/>
                                        <p:tgtEl>
                                          <p:spTgt spid="102"/>
                                        </p:tgtEl>
                                      </p:cBhvr>
                                    </p:animEffect>
                                  </p:childTnLst>
                                </p:cTn>
                              </p:par>
                              <p:par>
                                <p:cTn id="10" presetID="1" presetClass="entr" presetSubtype="0" fill="hold" nodeType="withEffect">
                                  <p:stCondLst>
                                    <p:cond delay="0"/>
                                  </p:stCondLst>
                                  <p:childTnLst>
                                    <p:set>
                                      <p:cBhvr>
                                        <p:cTn id="11" dur="1" fill="hold">
                                          <p:stCondLst>
                                            <p:cond delay="0"/>
                                          </p:stCondLst>
                                        </p:cTn>
                                        <p:tgtEl>
                                          <p:spTgt spid="105"/>
                                        </p:tgtEl>
                                        <p:attrNameLst>
                                          <p:attrName>style.visibility</p:attrName>
                                        </p:attrNameLst>
                                      </p:cBhvr>
                                      <p:to>
                                        <p:strVal val="visible"/>
                                      </p:to>
                                    </p:set>
                                  </p:childTnLst>
                                </p:cTn>
                              </p:par>
                              <p:par>
                                <p:cTn id="12" presetID="22" presetClass="entr" presetSubtype="1" fill="hold" nodeType="withEffect">
                                  <p:stCondLst>
                                    <p:cond delay="0"/>
                                  </p:stCondLst>
                                  <p:childTnLst>
                                    <p:set>
                                      <p:cBhvr>
                                        <p:cTn id="13" dur="1" fill="hold">
                                          <p:stCondLst>
                                            <p:cond delay="0"/>
                                          </p:stCondLst>
                                        </p:cTn>
                                        <p:tgtEl>
                                          <p:spTgt spid="103"/>
                                        </p:tgtEl>
                                        <p:attrNameLst>
                                          <p:attrName>style.visibility</p:attrName>
                                        </p:attrNameLst>
                                      </p:cBhvr>
                                      <p:to>
                                        <p:strVal val="visible"/>
                                      </p:to>
                                    </p:set>
                                    <p:animEffect transition="in" filter="wipe(up)">
                                      <p:cBhvr>
                                        <p:cTn id="14" dur="500"/>
                                        <p:tgtEl>
                                          <p:spTgt spid="103"/>
                                        </p:tgtEl>
                                      </p:cBhvr>
                                    </p:animEffect>
                                  </p:childTnLst>
                                </p:cTn>
                              </p:par>
                              <p:par>
                                <p:cTn id="15" presetID="1" presetClass="entr" presetSubtype="0" fill="hold" nodeType="withEffect">
                                  <p:stCondLst>
                                    <p:cond delay="0"/>
                                  </p:stCondLst>
                                  <p:childTnLst>
                                    <p:set>
                                      <p:cBhvr>
                                        <p:cTn id="16" dur="1" fill="hold">
                                          <p:stCondLst>
                                            <p:cond delay="0"/>
                                          </p:stCondLst>
                                        </p:cTn>
                                        <p:tgtEl>
                                          <p:spTgt spid="237"/>
                                        </p:tgtEl>
                                        <p:attrNameLst>
                                          <p:attrName>style.visibility</p:attrName>
                                        </p:attrNameLst>
                                      </p:cBhvr>
                                      <p:to>
                                        <p:strVal val="visible"/>
                                      </p:to>
                                    </p:set>
                                  </p:childTnLst>
                                </p:cTn>
                              </p:par>
                              <p:par>
                                <p:cTn id="17" presetID="22" presetClass="entr" presetSubtype="2" fill="hold" nodeType="withEffect">
                                  <p:stCondLst>
                                    <p:cond delay="0"/>
                                  </p:stCondLst>
                                  <p:childTnLst>
                                    <p:set>
                                      <p:cBhvr>
                                        <p:cTn id="18" dur="1" fill="hold">
                                          <p:stCondLst>
                                            <p:cond delay="0"/>
                                          </p:stCondLst>
                                        </p:cTn>
                                        <p:tgtEl>
                                          <p:spTgt spid="107"/>
                                        </p:tgtEl>
                                        <p:attrNameLst>
                                          <p:attrName>style.visibility</p:attrName>
                                        </p:attrNameLst>
                                      </p:cBhvr>
                                      <p:to>
                                        <p:strVal val="visible"/>
                                      </p:to>
                                    </p:set>
                                    <p:animEffect transition="in" filter="wipe(right)">
                                      <p:cBhvr>
                                        <p:cTn id="19" dur="500"/>
                                        <p:tgtEl>
                                          <p:spTgt spid="107"/>
                                        </p:tgtEl>
                                      </p:cBhvr>
                                    </p:animEffect>
                                  </p:childTnLst>
                                </p:cTn>
                              </p:par>
                            </p:childTnLst>
                          </p:cTn>
                        </p:par>
                      </p:childTnLst>
                    </p:cTn>
                  </p:par>
                  <p:par>
                    <p:cTn id="20" fill="hold">
                      <p:stCondLst>
                        <p:cond delay="indefinite"/>
                      </p:stCondLst>
                      <p:childTnLst>
                        <p:par>
                          <p:cTn id="21" fill="hold">
                            <p:stCondLst>
                              <p:cond delay="0"/>
                            </p:stCondLst>
                            <p:childTnLst>
                              <p:par>
                                <p:cTn id="22" presetID="22" presetClass="entr" presetSubtype="1" fill="hold" nodeType="clickEffect">
                                  <p:stCondLst>
                                    <p:cond delay="0"/>
                                  </p:stCondLst>
                                  <p:childTnLst>
                                    <p:set>
                                      <p:cBhvr>
                                        <p:cTn id="23" dur="1" fill="hold">
                                          <p:stCondLst>
                                            <p:cond delay="0"/>
                                          </p:stCondLst>
                                        </p:cTn>
                                        <p:tgtEl>
                                          <p:spTgt spid="44078"/>
                                        </p:tgtEl>
                                        <p:attrNameLst>
                                          <p:attrName>style.visibility</p:attrName>
                                        </p:attrNameLst>
                                      </p:cBhvr>
                                      <p:to>
                                        <p:strVal val="visible"/>
                                      </p:to>
                                    </p:set>
                                    <p:animEffect transition="in" filter="wipe(up)">
                                      <p:cBhvr>
                                        <p:cTn id="24" dur="500"/>
                                        <p:tgtEl>
                                          <p:spTgt spid="44078"/>
                                        </p:tgtEl>
                                      </p:cBhvr>
                                    </p:animEffect>
                                  </p:childTnLst>
                                </p:cTn>
                              </p:par>
                              <p:par>
                                <p:cTn id="25" presetID="22" presetClass="entr" presetSubtype="1" fill="hold" grpId="0" nodeType="with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wipe(up)">
                                      <p:cBhvr>
                                        <p:cTn id="2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Lst>
  </p:timing>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1441" name="Group 73"/>
          <p:cNvGrpSpPr>
            <a:grpSpLocks/>
          </p:cNvGrpSpPr>
          <p:nvPr/>
        </p:nvGrpSpPr>
        <p:grpSpPr bwMode="auto">
          <a:xfrm>
            <a:off x="1704975" y="1214438"/>
            <a:ext cx="5702300" cy="3117850"/>
            <a:chOff x="920829" y="3825274"/>
            <a:chExt cx="3609756" cy="1974166"/>
          </a:xfrm>
        </p:grpSpPr>
        <p:sp>
          <p:nvSpPr>
            <p:cNvPr id="75" name="Oval 74"/>
            <p:cNvSpPr/>
            <p:nvPr/>
          </p:nvSpPr>
          <p:spPr>
            <a:xfrm>
              <a:off x="2487536" y="5251619"/>
              <a:ext cx="540659" cy="54782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76" name="Rectangle 75"/>
            <p:cNvSpPr/>
            <p:nvPr/>
          </p:nvSpPr>
          <p:spPr>
            <a:xfrm>
              <a:off x="2625213" y="4340929"/>
              <a:ext cx="265305" cy="26536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cxnSp>
          <p:nvCxnSpPr>
            <p:cNvPr id="77" name="Straight Connector 76"/>
            <p:cNvCxnSpPr>
              <a:stCxn id="75" idx="0"/>
              <a:endCxn id="76" idx="2"/>
            </p:cNvCxnSpPr>
            <p:nvPr/>
          </p:nvCxnSpPr>
          <p:spPr>
            <a:xfrm flipV="1">
              <a:off x="2757865" y="4606296"/>
              <a:ext cx="0" cy="64532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78" name="Straight Connector 77"/>
            <p:cNvCxnSpPr>
              <a:stCxn id="75" idx="6"/>
              <a:endCxn id="79" idx="1"/>
            </p:cNvCxnSpPr>
            <p:nvPr/>
          </p:nvCxnSpPr>
          <p:spPr>
            <a:xfrm flipV="1">
              <a:off x="3028195" y="5523016"/>
              <a:ext cx="731599" cy="201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a:off x="3759794" y="5391338"/>
              <a:ext cx="265305" cy="26436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80" name="Rectangle 79"/>
            <p:cNvSpPr/>
            <p:nvPr/>
          </p:nvSpPr>
          <p:spPr>
            <a:xfrm>
              <a:off x="1432345" y="5392343"/>
              <a:ext cx="265305" cy="265367"/>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cxnSp>
          <p:nvCxnSpPr>
            <p:cNvPr id="81" name="Straight Connector 80"/>
            <p:cNvCxnSpPr>
              <a:stCxn id="75" idx="2"/>
              <a:endCxn id="80" idx="3"/>
            </p:cNvCxnSpPr>
            <p:nvPr/>
          </p:nvCxnSpPr>
          <p:spPr>
            <a:xfrm flipH="1">
              <a:off x="1697650" y="5525027"/>
              <a:ext cx="789885"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61461" name="Group 81"/>
            <p:cNvGrpSpPr>
              <a:grpSpLocks/>
            </p:cNvGrpSpPr>
            <p:nvPr/>
          </p:nvGrpSpPr>
          <p:grpSpPr bwMode="auto">
            <a:xfrm>
              <a:off x="920829" y="5393355"/>
              <a:ext cx="502920" cy="286902"/>
              <a:chOff x="2210686" y="5337254"/>
              <a:chExt cx="382892" cy="286902"/>
            </a:xfrm>
          </p:grpSpPr>
          <p:cxnSp>
            <p:nvCxnSpPr>
              <p:cNvPr id="99" name="Straight Connector 98"/>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00" name="Straight Connector 99"/>
              <p:cNvCxnSpPr/>
              <p:nvPr/>
            </p:nvCxnSpPr>
            <p:spPr>
              <a:xfrm flipH="1">
                <a:off x="2210686" y="5475564"/>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1462" name="Group 82"/>
            <p:cNvGrpSpPr>
              <a:grpSpLocks/>
            </p:cNvGrpSpPr>
            <p:nvPr/>
          </p:nvGrpSpPr>
          <p:grpSpPr bwMode="auto">
            <a:xfrm rot="10800000">
              <a:off x="4027665" y="5382492"/>
              <a:ext cx="502920" cy="286902"/>
              <a:chOff x="3345037" y="5465825"/>
              <a:chExt cx="382892" cy="286902"/>
            </a:xfrm>
          </p:grpSpPr>
          <p:cxnSp>
            <p:nvCxnSpPr>
              <p:cNvPr id="96" name="Straight Connector 9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97" name="Straight Connector 96"/>
              <p:cNvCxnSpPr/>
              <p:nvPr/>
            </p:nvCxnSpPr>
            <p:spPr>
              <a:xfrm flipH="1">
                <a:off x="3345037" y="5600579"/>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98" name="Straight Connector 9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1463" name="Group 83"/>
            <p:cNvGrpSpPr>
              <a:grpSpLocks/>
            </p:cNvGrpSpPr>
            <p:nvPr/>
          </p:nvGrpSpPr>
          <p:grpSpPr bwMode="auto">
            <a:xfrm rot="5400000">
              <a:off x="2501704" y="3933283"/>
              <a:ext cx="502920" cy="286902"/>
              <a:chOff x="3345037" y="5465825"/>
              <a:chExt cx="382892" cy="286902"/>
            </a:xfrm>
          </p:grpSpPr>
          <p:cxnSp>
            <p:nvCxnSpPr>
              <p:cNvPr id="85" name="Straight Connector 84"/>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86" name="Straight Connector 85"/>
              <p:cNvCxnSpPr/>
              <p:nvPr/>
            </p:nvCxnSpPr>
            <p:spPr>
              <a:xfrm flipH="1">
                <a:off x="3345037" y="559938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87" name="Straight Connector 86"/>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cxnSp>
        <p:nvCxnSpPr>
          <p:cNvPr id="57" name="Straight Arrow Connector 56"/>
          <p:cNvCxnSpPr/>
          <p:nvPr/>
        </p:nvCxnSpPr>
        <p:spPr>
          <a:xfrm>
            <a:off x="5181600" y="3687763"/>
            <a:ext cx="919163" cy="4762"/>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2" name="Title 1"/>
          <p:cNvSpPr>
            <a:spLocks noGrp="1"/>
          </p:cNvSpPr>
          <p:nvPr>
            <p:ph type="title" idx="4294967295"/>
          </p:nvPr>
        </p:nvSpPr>
        <p:spPr/>
        <p:txBody>
          <a:bodyPr rtlCol="0">
            <a:normAutofit fontScale="90000"/>
          </a:bodyPr>
          <a:lstStyle/>
          <a:p>
            <a:pPr eaLnBrk="1" fontAlgn="auto" hangingPunct="1">
              <a:spcAft>
                <a:spcPts val="0"/>
              </a:spcAft>
              <a:defRPr/>
            </a:pPr>
            <a:r>
              <a:rPr lang="en-US" dirty="0"/>
              <a:t>Sum</a:t>
            </a:r>
            <a:r>
              <a:rPr lang="en-US" dirty="0" smtClean="0"/>
              <a:t>-Product </a:t>
            </a:r>
            <a:r>
              <a:rPr lang="en-US" dirty="0"/>
              <a:t>Belief Propagation</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895915A6-85C6-46FE-B10C-21761517C840}" type="slidenum">
              <a:rPr lang="en-US" sz="1200">
                <a:solidFill>
                  <a:schemeClr val="tx1">
                    <a:tint val="75000"/>
                  </a:schemeClr>
                </a:solidFill>
                <a:latin typeface="+mn-lt"/>
                <a:cs typeface="+mn-cs"/>
              </a:rPr>
              <a:pPr algn="r" fontAlgn="auto">
                <a:spcBef>
                  <a:spcPts val="0"/>
                </a:spcBef>
                <a:spcAft>
                  <a:spcPts val="0"/>
                </a:spcAft>
                <a:defRPr/>
              </a:pPr>
              <a:t>67</a:t>
            </a:fld>
            <a:endParaRPr lang="en-US" sz="1200">
              <a:solidFill>
                <a:schemeClr val="tx1">
                  <a:tint val="75000"/>
                </a:schemeClr>
              </a:solidFill>
              <a:latin typeface="+mn-lt"/>
              <a:cs typeface="+mn-cs"/>
            </a:endParaRPr>
          </a:p>
        </p:txBody>
      </p:sp>
      <p:graphicFrame>
        <p:nvGraphicFramePr>
          <p:cNvPr id="237" name="Table 236"/>
          <p:cNvGraphicFramePr>
            <a:graphicFrameLocks noGrp="1"/>
          </p:cNvGraphicFramePr>
          <p:nvPr/>
        </p:nvGraphicFramePr>
        <p:xfrm>
          <a:off x="5825716" y="2782426"/>
          <a:ext cx="727418" cy="778762"/>
        </p:xfrm>
        <a:graphic>
          <a:graphicData uri="http://schemas.openxmlformats.org/drawingml/2006/table">
            <a:tbl>
              <a:tblPr bandRow="1">
                <a:tableStyleId>{775DCB02-9BB8-47FD-8907-85C794F793BA}</a:tableStyleId>
              </a:tblPr>
              <a:tblGrid>
                <a:gridCol w="363709"/>
                <a:gridCol w="363709"/>
              </a:tblGrid>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r>
              <a:tr h="208054">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6</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r>
            </a:tbl>
          </a:graphicData>
        </a:graphic>
      </p:graphicFrame>
      <p:sp>
        <p:nvSpPr>
          <p:cNvPr id="109" name="TextBox 108"/>
          <p:cNvSpPr txBox="1"/>
          <p:nvPr/>
        </p:nvSpPr>
        <p:spPr>
          <a:xfrm>
            <a:off x="642938" y="1023938"/>
            <a:ext cx="3246437" cy="436562"/>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chor="ctr"/>
          <a:lstStyle/>
          <a:p>
            <a:pPr algn="ctr" fontAlgn="auto">
              <a:spcBef>
                <a:spcPts val="0"/>
              </a:spcBef>
              <a:spcAft>
                <a:spcPts val="0"/>
              </a:spcAft>
              <a:defRPr/>
            </a:pPr>
            <a:r>
              <a:rPr lang="en-US" sz="1800" b="1" dirty="0">
                <a:latin typeface="+mn-lt"/>
                <a:cs typeface="+mn-cs"/>
              </a:rPr>
              <a:t>Variable Message</a:t>
            </a:r>
          </a:p>
        </p:txBody>
      </p:sp>
      <p:grpSp>
        <p:nvGrpSpPr>
          <p:cNvPr id="61447" name="Group 34"/>
          <p:cNvGrpSpPr>
            <a:grpSpLocks/>
          </p:cNvGrpSpPr>
          <p:nvPr/>
        </p:nvGrpSpPr>
        <p:grpSpPr bwMode="auto">
          <a:xfrm>
            <a:off x="1965325" y="5059363"/>
            <a:ext cx="5283200" cy="1096962"/>
            <a:chOff x="1136920" y="3747287"/>
            <a:chExt cx="2822626" cy="585936"/>
          </a:xfrm>
        </p:grpSpPr>
        <p:pic>
          <p:nvPicPr>
            <p:cNvPr id="61452" name="Picture 35" descr="latex-image-1.pdf"/>
            <p:cNvPicPr>
              <a:picLocks noChangeAspect="1"/>
            </p:cNvPicPr>
            <p:nvPr/>
          </p:nvPicPr>
          <p:blipFill>
            <a:blip r:embed="rId2"/>
            <a:srcRect/>
            <a:stretch>
              <a:fillRect/>
            </a:stretch>
          </p:blipFill>
          <p:spPr bwMode="auto">
            <a:xfrm>
              <a:off x="1214438" y="3795713"/>
              <a:ext cx="2643187" cy="488950"/>
            </a:xfrm>
            <a:prstGeom prst="rect">
              <a:avLst/>
            </a:prstGeom>
            <a:noFill/>
            <a:ln w="9525">
              <a:noFill/>
              <a:miter lim="800000"/>
              <a:headEnd/>
              <a:tailEnd/>
            </a:ln>
          </p:spPr>
        </p:pic>
        <p:sp>
          <p:nvSpPr>
            <p:cNvPr id="37" name="Rectangle 36"/>
            <p:cNvSpPr/>
            <p:nvPr/>
          </p:nvSpPr>
          <p:spPr>
            <a:xfrm>
              <a:off x="1136920" y="3747287"/>
              <a:ext cx="2822626" cy="585936"/>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cxnSp>
        <p:nvCxnSpPr>
          <p:cNvPr id="102" name="Straight Arrow Connector 101"/>
          <p:cNvCxnSpPr/>
          <p:nvPr/>
        </p:nvCxnSpPr>
        <p:spPr>
          <a:xfrm>
            <a:off x="3138488" y="3725863"/>
            <a:ext cx="938212" cy="317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03" name="Straight Arrow Connector 102"/>
          <p:cNvCxnSpPr/>
          <p:nvPr/>
        </p:nvCxnSpPr>
        <p:spPr>
          <a:xfrm>
            <a:off x="4787900" y="2611438"/>
            <a:ext cx="0" cy="833437"/>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aphicFrame>
        <p:nvGraphicFramePr>
          <p:cNvPr id="152" name="Table 151"/>
          <p:cNvGraphicFramePr>
            <a:graphicFrameLocks noGrp="1"/>
          </p:cNvGraphicFramePr>
          <p:nvPr/>
        </p:nvGraphicFramePr>
        <p:xfrm>
          <a:off x="3244358" y="2742319"/>
          <a:ext cx="727418" cy="802383"/>
        </p:xfrm>
        <a:graphic>
          <a:graphicData uri="http://schemas.openxmlformats.org/drawingml/2006/table">
            <a:tbl>
              <a:tblPr bandRow="1">
                <a:tableStyleId>{775DCB02-9BB8-47FD-8907-85C794F793BA}</a:tableStyleId>
              </a:tblPr>
              <a:tblGrid>
                <a:gridCol w="363709"/>
                <a:gridCol w="363709"/>
              </a:tblGrid>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3</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bl>
          </a:graphicData>
        </a:graphic>
      </p:graphicFrame>
      <p:graphicFrame>
        <p:nvGraphicFramePr>
          <p:cNvPr id="105" name="Table 104"/>
          <p:cNvGraphicFramePr>
            <a:graphicFrameLocks noGrp="1"/>
          </p:cNvGraphicFramePr>
          <p:nvPr/>
        </p:nvGraphicFramePr>
        <p:xfrm>
          <a:off x="4947709" y="2046266"/>
          <a:ext cx="727418" cy="802383"/>
        </p:xfrm>
        <a:graphic>
          <a:graphicData uri="http://schemas.openxmlformats.org/drawingml/2006/table">
            <a:tbl>
              <a:tblPr bandRow="1">
                <a:tableStyleId>{775DCB02-9BB8-47FD-8907-85C794F793BA}</a:tableStyleId>
              </a:tblPr>
              <a:tblGrid>
                <a:gridCol w="363709"/>
                <a:gridCol w="363709"/>
              </a:tblGrid>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2</a:t>
                      </a:r>
                      <a:endParaRPr lang="en-US" sz="1600" dirty="0"/>
                    </a:p>
                  </a:txBody>
                  <a:tcPr marL="0" marR="0" marT="0" marB="0" anchor="ctr"/>
                </a:tc>
              </a:tr>
            </a:tbl>
          </a:graphicData>
        </a:graphic>
      </p:graphicFrame>
    </p:spTree>
    <p:extLst>
      <p:ext uri="{BB962C8B-B14F-4D97-AF65-F5344CB8AC3E}">
        <p14:creationId xmlns:p14="http://schemas.microsoft.com/office/powerpoint/2010/main" val="36301403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52"/>
                                        </p:tgtEl>
                                        <p:attrNameLst>
                                          <p:attrName>style.visibility</p:attrName>
                                        </p:attrNameLst>
                                      </p:cBhvr>
                                      <p:to>
                                        <p:strVal val="visible"/>
                                      </p:to>
                                    </p:set>
                                  </p:childTnLst>
                                </p:cTn>
                              </p:par>
                              <p:par>
                                <p:cTn id="7" presetID="22" presetClass="entr" presetSubtype="8" fill="hold" nodeType="withEffect">
                                  <p:stCondLst>
                                    <p:cond delay="0"/>
                                  </p:stCondLst>
                                  <p:childTnLst>
                                    <p:set>
                                      <p:cBhvr>
                                        <p:cTn id="8" dur="1" fill="hold">
                                          <p:stCondLst>
                                            <p:cond delay="0"/>
                                          </p:stCondLst>
                                        </p:cTn>
                                        <p:tgtEl>
                                          <p:spTgt spid="102"/>
                                        </p:tgtEl>
                                        <p:attrNameLst>
                                          <p:attrName>style.visibility</p:attrName>
                                        </p:attrNameLst>
                                      </p:cBhvr>
                                      <p:to>
                                        <p:strVal val="visible"/>
                                      </p:to>
                                    </p:set>
                                    <p:animEffect transition="in" filter="wipe(left)">
                                      <p:cBhvr>
                                        <p:cTn id="9" dur="500"/>
                                        <p:tgtEl>
                                          <p:spTgt spid="102"/>
                                        </p:tgtEl>
                                      </p:cBhvr>
                                    </p:animEffect>
                                  </p:childTnLst>
                                </p:cTn>
                              </p:par>
                              <p:par>
                                <p:cTn id="10" presetID="1" presetClass="entr" presetSubtype="0" fill="hold" nodeType="withEffect">
                                  <p:stCondLst>
                                    <p:cond delay="0"/>
                                  </p:stCondLst>
                                  <p:childTnLst>
                                    <p:set>
                                      <p:cBhvr>
                                        <p:cTn id="11" dur="1" fill="hold">
                                          <p:stCondLst>
                                            <p:cond delay="0"/>
                                          </p:stCondLst>
                                        </p:cTn>
                                        <p:tgtEl>
                                          <p:spTgt spid="105"/>
                                        </p:tgtEl>
                                        <p:attrNameLst>
                                          <p:attrName>style.visibility</p:attrName>
                                        </p:attrNameLst>
                                      </p:cBhvr>
                                      <p:to>
                                        <p:strVal val="visible"/>
                                      </p:to>
                                    </p:set>
                                  </p:childTnLst>
                                </p:cTn>
                              </p:par>
                              <p:par>
                                <p:cTn id="12" presetID="22" presetClass="entr" presetSubtype="1" fill="hold" nodeType="withEffect">
                                  <p:stCondLst>
                                    <p:cond delay="0"/>
                                  </p:stCondLst>
                                  <p:childTnLst>
                                    <p:set>
                                      <p:cBhvr>
                                        <p:cTn id="13" dur="1" fill="hold">
                                          <p:stCondLst>
                                            <p:cond delay="0"/>
                                          </p:stCondLst>
                                        </p:cTn>
                                        <p:tgtEl>
                                          <p:spTgt spid="103"/>
                                        </p:tgtEl>
                                        <p:attrNameLst>
                                          <p:attrName>style.visibility</p:attrName>
                                        </p:attrNameLst>
                                      </p:cBhvr>
                                      <p:to>
                                        <p:strVal val="visible"/>
                                      </p:to>
                                    </p:set>
                                    <p:animEffect transition="in" filter="wipe(up)">
                                      <p:cBhvr>
                                        <p:cTn id="14" dur="500"/>
                                        <p:tgtEl>
                                          <p:spTgt spid="103"/>
                                        </p:tgtEl>
                                      </p:cBhvr>
                                    </p:animEffect>
                                  </p:childTnLst>
                                </p:cTn>
                              </p:par>
                            </p:childTnLst>
                          </p:cTn>
                        </p:par>
                      </p:childTnLst>
                    </p:cTn>
                  </p:par>
                  <p:par>
                    <p:cTn id="15" fill="hold">
                      <p:stCondLst>
                        <p:cond delay="indefinite"/>
                      </p:stCondLst>
                      <p:childTnLst>
                        <p:par>
                          <p:cTn id="16" fill="hold">
                            <p:stCondLst>
                              <p:cond delay="0"/>
                            </p:stCondLst>
                            <p:childTnLst>
                              <p:par>
                                <p:cTn id="17" presetID="22" presetClass="entr" presetSubtype="8" fill="hold" nodeType="clickEffect">
                                  <p:stCondLst>
                                    <p:cond delay="0"/>
                                  </p:stCondLst>
                                  <p:childTnLst>
                                    <p:set>
                                      <p:cBhvr>
                                        <p:cTn id="18" dur="1" fill="hold">
                                          <p:stCondLst>
                                            <p:cond delay="0"/>
                                          </p:stCondLst>
                                        </p:cTn>
                                        <p:tgtEl>
                                          <p:spTgt spid="57"/>
                                        </p:tgtEl>
                                        <p:attrNameLst>
                                          <p:attrName>style.visibility</p:attrName>
                                        </p:attrNameLst>
                                      </p:cBhvr>
                                      <p:to>
                                        <p:strVal val="visible"/>
                                      </p:to>
                                    </p:set>
                                    <p:animEffect transition="in" filter="wipe(left)">
                                      <p:cBhvr>
                                        <p:cTn id="19" dur="500"/>
                                        <p:tgtEl>
                                          <p:spTgt spid="57"/>
                                        </p:tgtEl>
                                      </p:cBhvr>
                                    </p:animEffect>
                                  </p:childTnLst>
                                </p:cTn>
                              </p:par>
                              <p:par>
                                <p:cTn id="20" presetID="22" presetClass="entr" presetSubtype="8" fill="hold" nodeType="withEffect">
                                  <p:stCondLst>
                                    <p:cond delay="0"/>
                                  </p:stCondLst>
                                  <p:childTnLst>
                                    <p:set>
                                      <p:cBhvr>
                                        <p:cTn id="21" dur="1" fill="hold">
                                          <p:stCondLst>
                                            <p:cond delay="0"/>
                                          </p:stCondLst>
                                        </p:cTn>
                                        <p:tgtEl>
                                          <p:spTgt spid="237"/>
                                        </p:tgtEl>
                                        <p:attrNameLst>
                                          <p:attrName>style.visibility</p:attrName>
                                        </p:attrNameLst>
                                      </p:cBhvr>
                                      <p:to>
                                        <p:strVal val="visible"/>
                                      </p:to>
                                    </p:set>
                                    <p:animEffect transition="in" filter="wipe(left)">
                                      <p:cBhvr>
                                        <p:cTn id="22" dur="500"/>
                                        <p:tgtEl>
                                          <p:spTgt spid="2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p:txBody>
          <a:bodyPr rtlCol="0">
            <a:normAutofit fontScale="90000"/>
          </a:bodyPr>
          <a:lstStyle/>
          <a:p>
            <a:pPr eaLnBrk="1" fontAlgn="auto" hangingPunct="1">
              <a:spcAft>
                <a:spcPts val="0"/>
              </a:spcAft>
              <a:defRPr/>
            </a:pPr>
            <a:r>
              <a:rPr lang="en-US" dirty="0"/>
              <a:t>Sum</a:t>
            </a:r>
            <a:r>
              <a:rPr lang="en-US" dirty="0" smtClean="0"/>
              <a:t>-Product </a:t>
            </a:r>
            <a:r>
              <a:rPr lang="en-US" dirty="0"/>
              <a:t>Belief Propagation</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1503B0C5-C74F-4ED2-AC08-4A225035F72F}" type="slidenum">
              <a:rPr lang="en-US" sz="1200">
                <a:solidFill>
                  <a:schemeClr val="tx1">
                    <a:tint val="75000"/>
                  </a:schemeClr>
                </a:solidFill>
                <a:latin typeface="+mn-lt"/>
                <a:cs typeface="+mn-cs"/>
              </a:rPr>
              <a:pPr algn="r" fontAlgn="auto">
                <a:spcBef>
                  <a:spcPts val="0"/>
                </a:spcBef>
                <a:spcAft>
                  <a:spcPts val="0"/>
                </a:spcAft>
                <a:defRPr/>
              </a:pPr>
              <a:t>68</a:t>
            </a:fld>
            <a:endParaRPr lang="en-US" sz="1200">
              <a:solidFill>
                <a:schemeClr val="tx1">
                  <a:tint val="75000"/>
                </a:schemeClr>
              </a:solidFill>
              <a:latin typeface="+mn-lt"/>
              <a:cs typeface="+mn-cs"/>
            </a:endParaRPr>
          </a:p>
        </p:txBody>
      </p:sp>
      <p:sp>
        <p:nvSpPr>
          <p:cNvPr id="109" name="TextBox 108"/>
          <p:cNvSpPr txBox="1"/>
          <p:nvPr/>
        </p:nvSpPr>
        <p:spPr>
          <a:xfrm>
            <a:off x="642938" y="1023938"/>
            <a:ext cx="3246437" cy="436562"/>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chor="ctr"/>
          <a:lstStyle/>
          <a:p>
            <a:pPr algn="ctr" fontAlgn="auto">
              <a:spcBef>
                <a:spcPts val="0"/>
              </a:spcBef>
              <a:spcAft>
                <a:spcPts val="0"/>
              </a:spcAft>
              <a:defRPr/>
            </a:pPr>
            <a:r>
              <a:rPr lang="en-US" sz="1800" b="1" dirty="0">
                <a:latin typeface="+mn-lt"/>
                <a:cs typeface="+mn-cs"/>
              </a:rPr>
              <a:t>Factor Belief</a:t>
            </a:r>
          </a:p>
        </p:txBody>
      </p:sp>
      <p:sp>
        <p:nvSpPr>
          <p:cNvPr id="34" name="Rectangle 33"/>
          <p:cNvSpPr/>
          <p:nvPr/>
        </p:nvSpPr>
        <p:spPr>
          <a:xfrm>
            <a:off x="4408488" y="2832100"/>
            <a:ext cx="420687" cy="420688"/>
          </a:xfrm>
          <a:prstGeom prst="rect">
            <a:avLst/>
          </a:prstGeom>
          <a:solidFill>
            <a:schemeClr val="accent3"/>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nvGrpSpPr>
          <p:cNvPr id="62469" name="Group 35"/>
          <p:cNvGrpSpPr>
            <a:grpSpLocks/>
          </p:cNvGrpSpPr>
          <p:nvPr/>
        </p:nvGrpSpPr>
        <p:grpSpPr bwMode="auto">
          <a:xfrm>
            <a:off x="1679575" y="2814638"/>
            <a:ext cx="796925" cy="454025"/>
            <a:chOff x="2210684" y="5337292"/>
            <a:chExt cx="382896" cy="286889"/>
          </a:xfrm>
        </p:grpSpPr>
        <p:cxnSp>
          <p:nvCxnSpPr>
            <p:cNvPr id="49" name="Straight Connector 48"/>
            <p:cNvCxnSpPr>
              <a:stCxn id="34" idx="1"/>
            </p:cNvCxnSpPr>
            <p:nvPr/>
          </p:nvCxnSpPr>
          <p:spPr>
            <a:xfrm flipH="1" flipV="1">
              <a:off x="2210684" y="5337292"/>
              <a:ext cx="382892" cy="134494"/>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p:cNvCxnSpPr/>
            <p:nvPr/>
          </p:nvCxnSpPr>
          <p:spPr>
            <a:xfrm flipH="1">
              <a:off x="2210688" y="5471238"/>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p:cNvCxnSpPr>
              <a:stCxn id="34" idx="1"/>
            </p:cNvCxnSpPr>
            <p:nvPr/>
          </p:nvCxnSpPr>
          <p:spPr>
            <a:xfrm flipH="1">
              <a:off x="2210686" y="5471790"/>
              <a:ext cx="382892" cy="152391"/>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2470" name="Group 36"/>
          <p:cNvGrpSpPr>
            <a:grpSpLocks/>
          </p:cNvGrpSpPr>
          <p:nvPr/>
        </p:nvGrpSpPr>
        <p:grpSpPr bwMode="auto">
          <a:xfrm rot="10800000">
            <a:off x="6677025" y="2798763"/>
            <a:ext cx="796925" cy="454025"/>
            <a:chOff x="3345037" y="5465825"/>
            <a:chExt cx="382892" cy="286902"/>
          </a:xfrm>
        </p:grpSpPr>
        <p:cxnSp>
          <p:nvCxnSpPr>
            <p:cNvPr id="46" name="Straight Connector 4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p:cNvCxnSpPr/>
            <p:nvPr/>
          </p:nvCxnSpPr>
          <p:spPr>
            <a:xfrm flipH="1">
              <a:off x="3345037" y="5598800"/>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39" name="Oval 38"/>
          <p:cNvSpPr/>
          <p:nvPr/>
        </p:nvSpPr>
        <p:spPr>
          <a:xfrm>
            <a:off x="2486025" y="2603500"/>
            <a:ext cx="857250" cy="86836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40" name="Straight Connector 39"/>
          <p:cNvCxnSpPr>
            <a:stCxn id="39" idx="6"/>
            <a:endCxn id="34" idx="1"/>
          </p:cNvCxnSpPr>
          <p:nvPr/>
        </p:nvCxnSpPr>
        <p:spPr>
          <a:xfrm>
            <a:off x="3343275" y="3036888"/>
            <a:ext cx="1065213" cy="476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1" name="Oval 40"/>
          <p:cNvSpPr/>
          <p:nvPr/>
        </p:nvSpPr>
        <p:spPr>
          <a:xfrm>
            <a:off x="5811838" y="2620963"/>
            <a:ext cx="857250" cy="86836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42" name="Straight Connector 41"/>
          <p:cNvCxnSpPr>
            <a:stCxn id="34" idx="3"/>
            <a:endCxn id="41" idx="2"/>
          </p:cNvCxnSpPr>
          <p:nvPr/>
        </p:nvCxnSpPr>
        <p:spPr>
          <a:xfrm>
            <a:off x="4829175" y="3041650"/>
            <a:ext cx="982663" cy="142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2" name="Straight Arrow Connector 51"/>
          <p:cNvCxnSpPr/>
          <p:nvPr/>
        </p:nvCxnSpPr>
        <p:spPr>
          <a:xfrm>
            <a:off x="3482975" y="2890838"/>
            <a:ext cx="796925" cy="4762"/>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4" name="Straight Arrow Connector 53"/>
          <p:cNvCxnSpPr/>
          <p:nvPr/>
        </p:nvCxnSpPr>
        <p:spPr>
          <a:xfrm flipH="1">
            <a:off x="4892675" y="2906713"/>
            <a:ext cx="798513"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aphicFrame>
        <p:nvGraphicFramePr>
          <p:cNvPr id="58" name="Table 57"/>
          <p:cNvGraphicFramePr>
            <a:graphicFrameLocks noGrp="1"/>
          </p:cNvGraphicFramePr>
          <p:nvPr/>
        </p:nvGraphicFramePr>
        <p:xfrm>
          <a:off x="5326422" y="1930601"/>
          <a:ext cx="727418" cy="534922"/>
        </p:xfrm>
        <a:graphic>
          <a:graphicData uri="http://schemas.openxmlformats.org/drawingml/2006/table">
            <a:tbl>
              <a:tblPr bandRow="1">
                <a:tableStyleId>{775DCB02-9BB8-47FD-8907-85C794F793BA}</a:tableStyleId>
              </a:tblPr>
              <a:tblGrid>
                <a:gridCol w="363709"/>
                <a:gridCol w="363709"/>
              </a:tblGrid>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8</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0.2</a:t>
                      </a:r>
                      <a:endParaRPr lang="en-US" sz="1600" dirty="0"/>
                    </a:p>
                  </a:txBody>
                  <a:tcPr marL="0" marR="0" marT="0" marB="0" anchor="ctr"/>
                </a:tc>
              </a:tr>
            </a:tbl>
          </a:graphicData>
        </a:graphic>
      </p:graphicFrame>
      <p:graphicFrame>
        <p:nvGraphicFramePr>
          <p:cNvPr id="59" name="Table 58"/>
          <p:cNvGraphicFramePr>
            <a:graphicFrameLocks noGrp="1"/>
          </p:cNvGraphicFramePr>
          <p:nvPr/>
        </p:nvGraphicFramePr>
        <p:xfrm>
          <a:off x="2979015" y="1736089"/>
          <a:ext cx="727418" cy="802383"/>
        </p:xfrm>
        <a:graphic>
          <a:graphicData uri="http://schemas.openxmlformats.org/drawingml/2006/table">
            <a:tbl>
              <a:tblPr bandRow="1">
                <a:tableStyleId>{775DCB02-9BB8-47FD-8907-85C794F793BA}</a:tableStyleId>
              </a:tblPr>
              <a:tblGrid>
                <a:gridCol w="363709"/>
                <a:gridCol w="363709"/>
              </a:tblGrid>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4</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0</a:t>
                      </a:r>
                      <a:endParaRPr lang="en-US" sz="1600" dirty="0"/>
                    </a:p>
                  </a:txBody>
                  <a:tcPr marL="0" marR="0" marT="0" marB="0" anchor="ctr"/>
                </a:tc>
              </a:tr>
            </a:tbl>
          </a:graphicData>
        </a:graphic>
      </p:graphicFrame>
      <p:graphicFrame>
        <p:nvGraphicFramePr>
          <p:cNvPr id="61" name="Table 60"/>
          <p:cNvGraphicFramePr>
            <a:graphicFrameLocks noGrp="1"/>
          </p:cNvGraphicFramePr>
          <p:nvPr/>
        </p:nvGraphicFramePr>
        <p:xfrm>
          <a:off x="4106128" y="1583048"/>
          <a:ext cx="989277" cy="1069844"/>
        </p:xfrm>
        <a:graphic>
          <a:graphicData uri="http://schemas.openxmlformats.org/drawingml/2006/table">
            <a:tbl>
              <a:tblPr bandRow="1">
                <a:tableStyleId>{69C7853C-536D-4A76-A0AE-DD22124D55A5}</a:tableStyleId>
              </a:tblPr>
              <a:tblGrid>
                <a:gridCol w="329759"/>
                <a:gridCol w="329759"/>
                <a:gridCol w="329759"/>
              </a:tblGrid>
              <a:tr h="267461">
                <a:tc>
                  <a:txBody>
                    <a:bodyPr/>
                    <a:lstStyle/>
                    <a:p>
                      <a:pPr algn="ct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8</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r>
            </a:tbl>
          </a:graphicData>
        </a:graphic>
      </p:graphicFrame>
      <p:sp>
        <p:nvSpPr>
          <p:cNvPr id="62" name="Cloud Callout 61"/>
          <p:cNvSpPr/>
          <p:nvPr/>
        </p:nvSpPr>
        <p:spPr>
          <a:xfrm>
            <a:off x="3889375" y="3471863"/>
            <a:ext cx="1504950" cy="1539875"/>
          </a:xfrm>
          <a:prstGeom prst="cloudCallout">
            <a:avLst>
              <a:gd name="adj1" fmla="val -6580"/>
              <a:gd name="adj2" fmla="val -62925"/>
            </a:avLst>
          </a:prstGeom>
          <a:solidFill>
            <a:schemeClr val="accent2">
              <a:lumMod val="60000"/>
              <a:lumOff val="40000"/>
            </a:schemeClr>
          </a:solidFill>
          <a:ln>
            <a:solidFill>
              <a:schemeClr val="accent2">
                <a:lumMod val="75000"/>
              </a:schemeClr>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aphicFrame>
        <p:nvGraphicFramePr>
          <p:cNvPr id="63" name="Table 62"/>
          <p:cNvGraphicFramePr>
            <a:graphicFrameLocks noGrp="1"/>
          </p:cNvGraphicFramePr>
          <p:nvPr>
            <p:extLst>
              <p:ext uri="{D42A27DB-BD31-4B8C-83A1-F6EECF244321}">
                <p14:modId xmlns:p14="http://schemas.microsoft.com/office/powerpoint/2010/main" val="1860285727"/>
              </p:ext>
            </p:extLst>
          </p:nvPr>
        </p:nvGraphicFramePr>
        <p:xfrm>
          <a:off x="4119563" y="3695700"/>
          <a:ext cx="989277" cy="1069844"/>
        </p:xfrm>
        <a:graphic>
          <a:graphicData uri="http://schemas.openxmlformats.org/drawingml/2006/table">
            <a:tbl>
              <a:tblPr bandRow="1">
                <a:tableStyleId>{5940675A-B579-460E-94D1-54222C63F5DA}</a:tableStyleId>
              </a:tblPr>
              <a:tblGrid>
                <a:gridCol w="329759"/>
                <a:gridCol w="329759"/>
                <a:gridCol w="329759"/>
              </a:tblGrid>
              <a:tr h="267461">
                <a:tc>
                  <a:txBody>
                    <a:bodyPr/>
                    <a:lstStyle/>
                    <a:p>
                      <a:pPr algn="ct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T w="12700" cap="flat" cmpd="sng" algn="ctr">
                      <a:noFill/>
                      <a:prstDash val="solid"/>
                      <a:round/>
                      <a:headEnd type="none" w="med" len="med"/>
                      <a:tailEnd type="none" w="med" len="med"/>
                    </a:lnT>
                  </a:tcP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lnT w="12700" cap="flat" cmpd="sng" algn="ctr">
                      <a:noFill/>
                      <a:prstDash val="solid"/>
                      <a:round/>
                      <a:headEnd type="none" w="med" len="med"/>
                      <a:tailEnd type="none" w="med" len="med"/>
                    </a:lnT>
                  </a:tcP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tcP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tcPr>
                </a:tc>
                <a:tc>
                  <a:txBody>
                    <a:bodyPr/>
                    <a:lstStyle/>
                    <a:p>
                      <a:pPr algn="ctr"/>
                      <a:r>
                        <a:rPr lang="en-US" sz="1600" dirty="0" smtClean="0"/>
                        <a:t>3.2</a:t>
                      </a:r>
                      <a:endParaRPr lang="en-US" sz="1600" dirty="0"/>
                    </a:p>
                  </a:txBody>
                  <a:tcPr marL="0" marR="0" marT="0" marB="0" anchor="ctr"/>
                </a:tc>
                <a:tc>
                  <a:txBody>
                    <a:bodyPr/>
                    <a:lstStyle/>
                    <a:p>
                      <a:pPr algn="ctr"/>
                      <a:r>
                        <a:rPr lang="en-US" sz="1600" dirty="0" smtClean="0"/>
                        <a:t>6.4</a:t>
                      </a:r>
                      <a:endParaRPr lang="en-US" sz="1600" dirty="0"/>
                    </a:p>
                  </a:txBody>
                  <a:tcPr marL="0" marR="0" marT="0" marB="0" anchor="ctr">
                    <a:lnR w="12700" cap="flat" cmpd="sng" algn="ctr">
                      <a:noFill/>
                      <a:prstDash val="solid"/>
                      <a:round/>
                      <a:headEnd type="none" w="med" len="med"/>
                      <a:tailEnd type="none" w="med" len="med"/>
                    </a:lnR>
                  </a:tcP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tcPr>
                </a:tc>
                <a:tc>
                  <a:txBody>
                    <a:bodyPr/>
                    <a:lstStyle/>
                    <a:p>
                      <a:pPr algn="ctr"/>
                      <a:r>
                        <a:rPr lang="en-US" sz="1600" dirty="0" smtClean="0"/>
                        <a:t>24</a:t>
                      </a:r>
                      <a:endParaRPr lang="en-US" sz="1600" dirty="0"/>
                    </a:p>
                  </a:txBody>
                  <a:tcPr marL="0" marR="0" marT="0" marB="0" anchor="ctr"/>
                </a:tc>
                <a:tc>
                  <a:txBody>
                    <a:bodyPr/>
                    <a:lstStyle/>
                    <a:p>
                      <a:pPr algn="ctr"/>
                      <a:r>
                        <a:rPr lang="en-US" sz="1600" dirty="0" smtClean="0"/>
                        <a:t>0</a:t>
                      </a:r>
                      <a:endParaRPr lang="en-US" sz="1600" dirty="0"/>
                    </a:p>
                  </a:txBody>
                  <a:tcPr marL="0" marR="0" marT="0" marB="0" anchor="ctr">
                    <a:lnR w="12700" cap="flat" cmpd="sng" algn="ctr">
                      <a:noFill/>
                      <a:prstDash val="solid"/>
                      <a:round/>
                      <a:headEnd type="none" w="med" len="med"/>
                      <a:tailEnd type="none" w="med" len="med"/>
                    </a:lnR>
                  </a:tcP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B w="12700" cap="flat" cmpd="sng" algn="ctr">
                      <a:noFill/>
                      <a:prstDash val="solid"/>
                      <a:round/>
                      <a:headEnd type="none" w="med" len="med"/>
                      <a:tailEnd type="none" w="med" len="med"/>
                    </a:lnB>
                  </a:tcPr>
                </a:tc>
                <a:tc>
                  <a:txBody>
                    <a:bodyPr/>
                    <a:lstStyle/>
                    <a:p>
                      <a:pPr algn="ctr"/>
                      <a:r>
                        <a:rPr lang="en-US" sz="1600" dirty="0" smtClean="0"/>
                        <a:t>0</a:t>
                      </a:r>
                      <a:endParaRPr lang="en-US" sz="1600" dirty="0"/>
                    </a:p>
                  </a:txBody>
                  <a:tcPr marL="0" marR="0" marT="0" marB="0" anchor="ctr">
                    <a:lnB w="12700" cap="flat" cmpd="sng" algn="ctr">
                      <a:noFill/>
                      <a:prstDash val="solid"/>
                      <a:round/>
                      <a:headEnd type="none" w="med" len="med"/>
                      <a:tailEnd type="none" w="med" len="med"/>
                    </a:lnB>
                  </a:tcPr>
                </a:tc>
                <a:tc>
                  <a:txBody>
                    <a:bodyPr/>
                    <a:lstStyle/>
                    <a:p>
                      <a:pPr algn="ctr"/>
                      <a:r>
                        <a:rPr lang="en-US" sz="1600" dirty="0" smtClean="0"/>
                        <a:t>0</a:t>
                      </a:r>
                      <a:endParaRPr lang="en-US" sz="1600" dirty="0"/>
                    </a:p>
                  </a:txBody>
                  <a:tcPr marL="0" marR="0" marT="0" marB="0" anchor="ctr">
                    <a:lnR w="12700" cap="flat" cmpd="sng" algn="ctr">
                      <a:noFill/>
                      <a:prstDash val="solid"/>
                      <a:round/>
                      <a:headEnd type="none" w="med" len="med"/>
                      <a:tailEnd type="none" w="med" len="med"/>
                    </a:lnR>
                    <a:lnB w="12700" cap="flat" cmpd="sng" algn="ctr">
                      <a:noFill/>
                      <a:prstDash val="solid"/>
                      <a:round/>
                      <a:headEnd type="none" w="med" len="med"/>
                      <a:tailEnd type="none" w="med" len="med"/>
                    </a:lnB>
                  </a:tcPr>
                </a:tc>
              </a:tr>
            </a:tbl>
          </a:graphicData>
        </a:graphic>
      </p:graphicFrame>
      <p:grpSp>
        <p:nvGrpSpPr>
          <p:cNvPr id="62499" name="Group 29"/>
          <p:cNvGrpSpPr>
            <a:grpSpLocks/>
          </p:cNvGrpSpPr>
          <p:nvPr/>
        </p:nvGrpSpPr>
        <p:grpSpPr bwMode="auto">
          <a:xfrm>
            <a:off x="1636713" y="5392738"/>
            <a:ext cx="6110287" cy="1096962"/>
            <a:chOff x="4044607" y="4697111"/>
            <a:chExt cx="3094421" cy="555701"/>
          </a:xfrm>
        </p:grpSpPr>
        <p:pic>
          <p:nvPicPr>
            <p:cNvPr id="62500" name="Picture 30" descr="latex-image-1.pdf"/>
            <p:cNvPicPr>
              <a:picLocks noChangeAspect="1"/>
            </p:cNvPicPr>
            <p:nvPr/>
          </p:nvPicPr>
          <p:blipFill>
            <a:blip r:embed="rId2"/>
            <a:srcRect/>
            <a:stretch>
              <a:fillRect/>
            </a:stretch>
          </p:blipFill>
          <p:spPr bwMode="auto">
            <a:xfrm>
              <a:off x="4106863" y="4764498"/>
              <a:ext cx="2955925" cy="444500"/>
            </a:xfrm>
            <a:prstGeom prst="rect">
              <a:avLst/>
            </a:prstGeom>
            <a:noFill/>
            <a:ln w="9525">
              <a:noFill/>
              <a:miter lim="800000"/>
              <a:headEnd/>
              <a:tailEnd/>
            </a:ln>
          </p:spPr>
        </p:pic>
        <p:sp>
          <p:nvSpPr>
            <p:cNvPr id="32" name="Rectangle 31"/>
            <p:cNvSpPr/>
            <p:nvPr/>
          </p:nvSpPr>
          <p:spPr>
            <a:xfrm>
              <a:off x="4044607" y="4697111"/>
              <a:ext cx="3094421" cy="555701"/>
            </a:xfrm>
            <a:prstGeom prst="rect">
              <a:avLst/>
            </a:prstGeom>
            <a:noFill/>
            <a:ln>
              <a:solidFill>
                <a:schemeClr val="accent2">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spTree>
    <p:extLst>
      <p:ext uri="{BB962C8B-B14F-4D97-AF65-F5344CB8AC3E}">
        <p14:creationId xmlns:p14="http://schemas.microsoft.com/office/powerpoint/2010/main" val="147507754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p:cTn id="7" dur="1000" fill="hold"/>
                                        <p:tgtEl>
                                          <p:spTgt spid="61"/>
                                        </p:tgtEl>
                                        <p:attrNameLst>
                                          <p:attrName>ppt_w</p:attrName>
                                        </p:attrNameLst>
                                      </p:cBhvr>
                                      <p:tavLst>
                                        <p:tav tm="0">
                                          <p:val>
                                            <p:fltVal val="0"/>
                                          </p:val>
                                        </p:tav>
                                        <p:tav tm="100000">
                                          <p:val>
                                            <p:strVal val="#ppt_w"/>
                                          </p:val>
                                        </p:tav>
                                      </p:tavLst>
                                    </p:anim>
                                    <p:anim calcmode="lin" valueType="num">
                                      <p:cBhvr>
                                        <p:cTn id="8" dur="1000" fill="hold"/>
                                        <p:tgtEl>
                                          <p:spTgt spid="61"/>
                                        </p:tgtEl>
                                        <p:attrNameLst>
                                          <p:attrName>ppt_h</p:attrName>
                                        </p:attrNameLst>
                                      </p:cBhvr>
                                      <p:tavLst>
                                        <p:tav tm="0">
                                          <p:val>
                                            <p:fltVal val="0"/>
                                          </p:val>
                                        </p:tav>
                                        <p:tav tm="100000">
                                          <p:val>
                                            <p:strVal val="#ppt_h"/>
                                          </p:val>
                                        </p:tav>
                                      </p:tavLst>
                                    </p:anim>
                                  </p:childTnLst>
                                </p:cTn>
                              </p:par>
                              <p:par>
                                <p:cTn id="9" presetID="0" presetClass="path" presetSubtype="0" accel="50000" decel="50000" fill="hold" nodeType="withEffect">
                                  <p:stCondLst>
                                    <p:cond delay="0"/>
                                  </p:stCondLst>
                                  <p:childTnLst>
                                    <p:animMotion origin="layout" path="M 2.4314E-7 -8.8719E-7 L 0.00156 0.12903 " pathEditMode="relative" rAng="0" ptsTypes="AA">
                                      <p:cBhvr>
                                        <p:cTn id="10" dur="1000" spd="-100000" fill="hold"/>
                                        <p:tgtEl>
                                          <p:spTgt spid="61"/>
                                        </p:tgtEl>
                                        <p:attrNameLst>
                                          <p:attrName>ppt_x</p:attrName>
                                          <p:attrName>ppt_y</p:attrName>
                                        </p:attrNameLst>
                                      </p:cBhvr>
                                      <p:rCtr x="69" y="6440"/>
                                    </p:animMotion>
                                  </p:childTnLst>
                                </p:cTn>
                              </p:par>
                            </p:childTnLst>
                          </p:cTn>
                        </p:par>
                      </p:childTnLst>
                    </p:cTn>
                  </p:par>
                  <p:par>
                    <p:cTn id="11" fill="hold">
                      <p:stCondLst>
                        <p:cond delay="indefinite"/>
                      </p:stCondLst>
                      <p:childTnLst>
                        <p:par>
                          <p:cTn id="12" fill="hold">
                            <p:stCondLst>
                              <p:cond delay="0"/>
                            </p:stCondLst>
                            <p:childTnLst>
                              <p:par>
                                <p:cTn id="13" presetID="22" presetClass="entr" presetSubtype="8" fill="hold" nodeType="clickEffect">
                                  <p:stCondLst>
                                    <p:cond delay="0"/>
                                  </p:stCondLst>
                                  <p:childTnLst>
                                    <p:set>
                                      <p:cBhvr>
                                        <p:cTn id="14" dur="1" fill="hold">
                                          <p:stCondLst>
                                            <p:cond delay="0"/>
                                          </p:stCondLst>
                                        </p:cTn>
                                        <p:tgtEl>
                                          <p:spTgt spid="59"/>
                                        </p:tgtEl>
                                        <p:attrNameLst>
                                          <p:attrName>style.visibility</p:attrName>
                                        </p:attrNameLst>
                                      </p:cBhvr>
                                      <p:to>
                                        <p:strVal val="visible"/>
                                      </p:to>
                                    </p:set>
                                    <p:animEffect transition="in" filter="wipe(left)">
                                      <p:cBhvr>
                                        <p:cTn id="15" dur="500"/>
                                        <p:tgtEl>
                                          <p:spTgt spid="59"/>
                                        </p:tgtEl>
                                      </p:cBhvr>
                                    </p:animEffect>
                                  </p:childTnLst>
                                </p:cTn>
                              </p:par>
                              <p:par>
                                <p:cTn id="16" presetID="22" presetClass="entr" presetSubtype="8" fill="hold" nodeType="withEffect">
                                  <p:stCondLst>
                                    <p:cond delay="0"/>
                                  </p:stCondLst>
                                  <p:childTnLst>
                                    <p:set>
                                      <p:cBhvr>
                                        <p:cTn id="17" dur="1" fill="hold">
                                          <p:stCondLst>
                                            <p:cond delay="0"/>
                                          </p:stCondLst>
                                        </p:cTn>
                                        <p:tgtEl>
                                          <p:spTgt spid="52"/>
                                        </p:tgtEl>
                                        <p:attrNameLst>
                                          <p:attrName>style.visibility</p:attrName>
                                        </p:attrNameLst>
                                      </p:cBhvr>
                                      <p:to>
                                        <p:strVal val="visible"/>
                                      </p:to>
                                    </p:set>
                                    <p:animEffect transition="in" filter="wipe(left)">
                                      <p:cBhvr>
                                        <p:cTn id="18" dur="500"/>
                                        <p:tgtEl>
                                          <p:spTgt spid="52"/>
                                        </p:tgtEl>
                                      </p:cBhvr>
                                    </p:animEffect>
                                  </p:childTnLst>
                                </p:cTn>
                              </p:par>
                              <p:par>
                                <p:cTn id="19" presetID="22" presetClass="entr" presetSubtype="2" fill="hold" nodeType="withEffect">
                                  <p:stCondLst>
                                    <p:cond delay="0"/>
                                  </p:stCondLst>
                                  <p:childTnLst>
                                    <p:set>
                                      <p:cBhvr>
                                        <p:cTn id="20" dur="1" fill="hold">
                                          <p:stCondLst>
                                            <p:cond delay="0"/>
                                          </p:stCondLst>
                                        </p:cTn>
                                        <p:tgtEl>
                                          <p:spTgt spid="58"/>
                                        </p:tgtEl>
                                        <p:attrNameLst>
                                          <p:attrName>style.visibility</p:attrName>
                                        </p:attrNameLst>
                                      </p:cBhvr>
                                      <p:to>
                                        <p:strVal val="visible"/>
                                      </p:to>
                                    </p:set>
                                    <p:animEffect transition="in" filter="wipe(right)">
                                      <p:cBhvr>
                                        <p:cTn id="21" dur="500"/>
                                        <p:tgtEl>
                                          <p:spTgt spid="58"/>
                                        </p:tgtEl>
                                      </p:cBhvr>
                                    </p:animEffect>
                                  </p:childTnLst>
                                </p:cTn>
                              </p:par>
                              <p:par>
                                <p:cTn id="22" presetID="22" presetClass="entr" presetSubtype="2" fill="hold" nodeType="withEffect">
                                  <p:stCondLst>
                                    <p:cond delay="0"/>
                                  </p:stCondLst>
                                  <p:childTnLst>
                                    <p:set>
                                      <p:cBhvr>
                                        <p:cTn id="23" dur="1" fill="hold">
                                          <p:stCondLst>
                                            <p:cond delay="0"/>
                                          </p:stCondLst>
                                        </p:cTn>
                                        <p:tgtEl>
                                          <p:spTgt spid="54"/>
                                        </p:tgtEl>
                                        <p:attrNameLst>
                                          <p:attrName>style.visibility</p:attrName>
                                        </p:attrNameLst>
                                      </p:cBhvr>
                                      <p:to>
                                        <p:strVal val="visible"/>
                                      </p:to>
                                    </p:set>
                                    <p:animEffect transition="in" filter="wipe(right)">
                                      <p:cBhvr>
                                        <p:cTn id="24" dur="500"/>
                                        <p:tgtEl>
                                          <p:spTgt spid="54"/>
                                        </p:tgtEl>
                                      </p:cBhvr>
                                    </p:animEffect>
                                  </p:childTnLst>
                                </p:cTn>
                              </p:par>
                            </p:childTnLst>
                          </p:cTn>
                        </p:par>
                      </p:childTnLst>
                    </p:cTn>
                  </p:par>
                  <p:par>
                    <p:cTn id="25" fill="hold">
                      <p:stCondLst>
                        <p:cond delay="indefinite"/>
                      </p:stCondLst>
                      <p:childTnLst>
                        <p:par>
                          <p:cTn id="26" fill="hold">
                            <p:stCondLst>
                              <p:cond delay="0"/>
                            </p:stCondLst>
                            <p:childTnLst>
                              <p:par>
                                <p:cTn id="27" presetID="22" presetClass="entr" presetSubtype="1" fill="hold" grpId="0" nodeType="clickEffect">
                                  <p:stCondLst>
                                    <p:cond delay="0"/>
                                  </p:stCondLst>
                                  <p:childTnLst>
                                    <p:set>
                                      <p:cBhvr>
                                        <p:cTn id="28" dur="1" fill="hold">
                                          <p:stCondLst>
                                            <p:cond delay="0"/>
                                          </p:stCondLst>
                                        </p:cTn>
                                        <p:tgtEl>
                                          <p:spTgt spid="62"/>
                                        </p:tgtEl>
                                        <p:attrNameLst>
                                          <p:attrName>style.visibility</p:attrName>
                                        </p:attrNameLst>
                                      </p:cBhvr>
                                      <p:to>
                                        <p:strVal val="visible"/>
                                      </p:to>
                                    </p:set>
                                    <p:animEffect transition="in" filter="wipe(up)">
                                      <p:cBhvr>
                                        <p:cTn id="29" dur="500"/>
                                        <p:tgtEl>
                                          <p:spTgt spid="62"/>
                                        </p:tgtEl>
                                      </p:cBhvr>
                                    </p:animEffect>
                                  </p:childTnLst>
                                </p:cTn>
                              </p:par>
                              <p:par>
                                <p:cTn id="30" presetID="22" presetClass="entr" presetSubtype="1" fill="hold" nodeType="withEffect">
                                  <p:stCondLst>
                                    <p:cond delay="0"/>
                                  </p:stCondLst>
                                  <p:childTnLst>
                                    <p:set>
                                      <p:cBhvr>
                                        <p:cTn id="31" dur="1" fill="hold">
                                          <p:stCondLst>
                                            <p:cond delay="0"/>
                                          </p:stCondLst>
                                        </p:cTn>
                                        <p:tgtEl>
                                          <p:spTgt spid="63"/>
                                        </p:tgtEl>
                                        <p:attrNameLst>
                                          <p:attrName>style.visibility</p:attrName>
                                        </p:attrNameLst>
                                      </p:cBhvr>
                                      <p:to>
                                        <p:strVal val="visible"/>
                                      </p:to>
                                    </p:set>
                                    <p:animEffect transition="in" filter="wipe(up)">
                                      <p:cBhvr>
                                        <p:cTn id="32"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p:txBody>
          <a:bodyPr rtlCol="0">
            <a:normAutofit fontScale="90000"/>
          </a:bodyPr>
          <a:lstStyle/>
          <a:p>
            <a:pPr eaLnBrk="1" fontAlgn="auto" hangingPunct="1">
              <a:spcAft>
                <a:spcPts val="0"/>
              </a:spcAft>
              <a:defRPr/>
            </a:pPr>
            <a:r>
              <a:rPr lang="en-US" dirty="0"/>
              <a:t>Sum</a:t>
            </a:r>
            <a:r>
              <a:rPr lang="en-US" dirty="0" smtClean="0"/>
              <a:t>-Product </a:t>
            </a:r>
            <a:r>
              <a:rPr lang="en-US" dirty="0"/>
              <a:t>Belief Propagation</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F26641DF-737B-40A2-B2D1-0516AD3AB71C}" type="slidenum">
              <a:rPr lang="en-US" sz="1200">
                <a:solidFill>
                  <a:schemeClr val="tx1">
                    <a:tint val="75000"/>
                  </a:schemeClr>
                </a:solidFill>
                <a:latin typeface="+mn-lt"/>
                <a:cs typeface="+mn-cs"/>
              </a:rPr>
              <a:pPr algn="r" fontAlgn="auto">
                <a:spcBef>
                  <a:spcPts val="0"/>
                </a:spcBef>
                <a:spcAft>
                  <a:spcPts val="0"/>
                </a:spcAft>
                <a:defRPr/>
              </a:pPr>
              <a:t>69</a:t>
            </a:fld>
            <a:endParaRPr lang="en-US" sz="1200">
              <a:solidFill>
                <a:schemeClr val="tx1">
                  <a:tint val="75000"/>
                </a:schemeClr>
              </a:solidFill>
              <a:latin typeface="+mn-lt"/>
              <a:cs typeface="+mn-cs"/>
            </a:endParaRPr>
          </a:p>
        </p:txBody>
      </p:sp>
      <p:sp>
        <p:nvSpPr>
          <p:cNvPr id="109" name="TextBox 108"/>
          <p:cNvSpPr txBox="1"/>
          <p:nvPr/>
        </p:nvSpPr>
        <p:spPr>
          <a:xfrm>
            <a:off x="642938" y="1023938"/>
            <a:ext cx="3246437" cy="436562"/>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chor="ctr"/>
          <a:lstStyle/>
          <a:p>
            <a:pPr algn="ctr" fontAlgn="auto">
              <a:spcBef>
                <a:spcPts val="0"/>
              </a:spcBef>
              <a:spcAft>
                <a:spcPts val="0"/>
              </a:spcAft>
              <a:defRPr/>
            </a:pPr>
            <a:r>
              <a:rPr lang="en-US" sz="1800" b="1" dirty="0">
                <a:latin typeface="+mn-lt"/>
                <a:cs typeface="+mn-cs"/>
              </a:rPr>
              <a:t>Factor Belief</a:t>
            </a:r>
          </a:p>
        </p:txBody>
      </p:sp>
      <p:grpSp>
        <p:nvGrpSpPr>
          <p:cNvPr id="63492" name="Group 4"/>
          <p:cNvGrpSpPr>
            <a:grpSpLocks/>
          </p:cNvGrpSpPr>
          <p:nvPr/>
        </p:nvGrpSpPr>
        <p:grpSpPr bwMode="auto">
          <a:xfrm>
            <a:off x="1679575" y="2603500"/>
            <a:ext cx="5794375" cy="885825"/>
            <a:chOff x="1674792" y="4044868"/>
            <a:chExt cx="5794409" cy="886896"/>
          </a:xfrm>
        </p:grpSpPr>
        <p:sp>
          <p:nvSpPr>
            <p:cNvPr id="34" name="Rectangle 33"/>
            <p:cNvSpPr/>
            <p:nvPr/>
          </p:nvSpPr>
          <p:spPr>
            <a:xfrm>
              <a:off x="4403721" y="4273744"/>
              <a:ext cx="420689" cy="421197"/>
            </a:xfrm>
            <a:prstGeom prst="rect">
              <a:avLst/>
            </a:prstGeom>
            <a:solidFill>
              <a:schemeClr val="accent3"/>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nvGrpSpPr>
            <p:cNvPr id="63521" name="Group 35"/>
            <p:cNvGrpSpPr>
              <a:grpSpLocks/>
            </p:cNvGrpSpPr>
            <p:nvPr/>
          </p:nvGrpSpPr>
          <p:grpSpPr bwMode="auto">
            <a:xfrm>
              <a:off x="1674792" y="4256792"/>
              <a:ext cx="797191" cy="454777"/>
              <a:chOff x="2210684" y="5337292"/>
              <a:chExt cx="382896" cy="286889"/>
            </a:xfrm>
          </p:grpSpPr>
          <p:cxnSp>
            <p:nvCxnSpPr>
              <p:cNvPr id="49" name="Straight Connector 48"/>
              <p:cNvCxnSpPr>
                <a:stCxn id="34" idx="1"/>
              </p:cNvCxnSpPr>
              <p:nvPr/>
            </p:nvCxnSpPr>
            <p:spPr>
              <a:xfrm flipH="1" flipV="1">
                <a:off x="2210684" y="5337292"/>
                <a:ext cx="382892" cy="134494"/>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p:cNvCxnSpPr/>
              <p:nvPr/>
            </p:nvCxnSpPr>
            <p:spPr>
              <a:xfrm flipH="1">
                <a:off x="2210688" y="5470843"/>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p:cNvCxnSpPr>
                <a:stCxn id="34" idx="1"/>
              </p:cNvCxnSpPr>
              <p:nvPr/>
            </p:nvCxnSpPr>
            <p:spPr>
              <a:xfrm flipH="1">
                <a:off x="2210686" y="5471790"/>
                <a:ext cx="382892" cy="152391"/>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3522" name="Group 36"/>
            <p:cNvGrpSpPr>
              <a:grpSpLocks/>
            </p:cNvGrpSpPr>
            <p:nvPr/>
          </p:nvGrpSpPr>
          <p:grpSpPr bwMode="auto">
            <a:xfrm rot="10800000">
              <a:off x="6672018" y="4239574"/>
              <a:ext cx="797183" cy="454771"/>
              <a:chOff x="3345037" y="5465825"/>
              <a:chExt cx="382892" cy="286902"/>
            </a:xfrm>
          </p:grpSpPr>
          <p:cxnSp>
            <p:nvCxnSpPr>
              <p:cNvPr id="46" name="Straight Connector 4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p:cNvCxnSpPr/>
              <p:nvPr/>
            </p:nvCxnSpPr>
            <p:spPr>
              <a:xfrm flipH="1">
                <a:off x="3345037" y="559836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39" name="Oval 38"/>
            <p:cNvSpPr/>
            <p:nvPr/>
          </p:nvSpPr>
          <p:spPr>
            <a:xfrm>
              <a:off x="2481247" y="4044868"/>
              <a:ext cx="857255" cy="8694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40" name="Straight Connector 39"/>
            <p:cNvCxnSpPr>
              <a:stCxn id="39" idx="6"/>
              <a:endCxn id="34" idx="1"/>
            </p:cNvCxnSpPr>
            <p:nvPr/>
          </p:nvCxnSpPr>
          <p:spPr>
            <a:xfrm>
              <a:off x="3338502" y="4478780"/>
              <a:ext cx="1065219" cy="476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1" name="Oval 40"/>
            <p:cNvSpPr/>
            <p:nvPr/>
          </p:nvSpPr>
          <p:spPr>
            <a:xfrm>
              <a:off x="5807079" y="4062352"/>
              <a:ext cx="857255" cy="86941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42" name="Straight Connector 41"/>
            <p:cNvCxnSpPr>
              <a:stCxn id="34" idx="3"/>
              <a:endCxn id="41" idx="2"/>
            </p:cNvCxnSpPr>
            <p:nvPr/>
          </p:nvCxnSpPr>
          <p:spPr>
            <a:xfrm>
              <a:off x="4824410" y="4483548"/>
              <a:ext cx="982669" cy="1430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2" name="Straight Arrow Connector 51"/>
            <p:cNvCxnSpPr/>
            <p:nvPr/>
          </p:nvCxnSpPr>
          <p:spPr>
            <a:xfrm>
              <a:off x="3478203" y="4332553"/>
              <a:ext cx="796930" cy="4768"/>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54" name="Straight Arrow Connector 53"/>
            <p:cNvCxnSpPr/>
            <p:nvPr/>
          </p:nvCxnSpPr>
          <p:spPr>
            <a:xfrm flipH="1">
              <a:off x="4887911" y="4348448"/>
              <a:ext cx="798518"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pic>
        <p:nvPicPr>
          <p:cNvPr id="63493" name="Table 60"/>
          <p:cNvPicPr>
            <a:picLocks noGrp="1" noChangeArrowheads="1"/>
          </p:cNvPicPr>
          <p:nvPr/>
        </p:nvPicPr>
        <p:blipFill>
          <a:blip r:embed="rId2"/>
          <a:srcRect/>
          <a:stretch>
            <a:fillRect/>
          </a:stretch>
        </p:blipFill>
        <p:spPr bwMode="auto">
          <a:xfrm rot="2962224">
            <a:off x="4017963" y="1493837"/>
            <a:ext cx="1169988" cy="1249363"/>
          </a:xfrm>
          <a:prstGeom prst="rect">
            <a:avLst/>
          </a:prstGeom>
          <a:noFill/>
          <a:ln w="9525">
            <a:noFill/>
            <a:miter lim="800000"/>
            <a:headEnd/>
            <a:tailEnd/>
          </a:ln>
        </p:spPr>
      </p:pic>
      <p:sp>
        <p:nvSpPr>
          <p:cNvPr id="62" name="Cloud Callout 61"/>
          <p:cNvSpPr/>
          <p:nvPr/>
        </p:nvSpPr>
        <p:spPr>
          <a:xfrm>
            <a:off x="3889375" y="3471863"/>
            <a:ext cx="1504950" cy="1539875"/>
          </a:xfrm>
          <a:prstGeom prst="cloudCallout">
            <a:avLst>
              <a:gd name="adj1" fmla="val -6580"/>
              <a:gd name="adj2" fmla="val -62925"/>
            </a:avLst>
          </a:prstGeom>
          <a:solidFill>
            <a:schemeClr val="accent2">
              <a:lumMod val="60000"/>
              <a:lumOff val="40000"/>
            </a:schemeClr>
          </a:solidFill>
          <a:ln>
            <a:solidFill>
              <a:schemeClr val="accent2">
                <a:lumMod val="75000"/>
              </a:schemeClr>
            </a:solidFill>
          </a:ln>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aphicFrame>
        <p:nvGraphicFramePr>
          <p:cNvPr id="63" name="Table 62"/>
          <p:cNvGraphicFramePr>
            <a:graphicFrameLocks noGrp="1"/>
          </p:cNvGraphicFramePr>
          <p:nvPr>
            <p:extLst>
              <p:ext uri="{D42A27DB-BD31-4B8C-83A1-F6EECF244321}">
                <p14:modId xmlns:p14="http://schemas.microsoft.com/office/powerpoint/2010/main" val="861680317"/>
              </p:ext>
            </p:extLst>
          </p:nvPr>
        </p:nvGraphicFramePr>
        <p:xfrm>
          <a:off x="4119563" y="3695700"/>
          <a:ext cx="989277" cy="1069844"/>
        </p:xfrm>
        <a:graphic>
          <a:graphicData uri="http://schemas.openxmlformats.org/drawingml/2006/table">
            <a:tbl>
              <a:tblPr bandRow="1">
                <a:tableStyleId>{5940675A-B579-460E-94D1-54222C63F5DA}</a:tableStyleId>
              </a:tblPr>
              <a:tblGrid>
                <a:gridCol w="329759"/>
                <a:gridCol w="329759"/>
                <a:gridCol w="329759"/>
              </a:tblGrid>
              <a:tr h="267461">
                <a:tc>
                  <a:txBody>
                    <a:bodyPr/>
                    <a:lstStyle/>
                    <a:p>
                      <a:pPr algn="ct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T w="12700" cap="flat" cmpd="sng" algn="ctr">
                      <a:noFill/>
                      <a:prstDash val="solid"/>
                      <a:round/>
                      <a:headEnd type="none" w="med" len="med"/>
                      <a:tailEnd type="none" w="med" len="med"/>
                    </a:lnT>
                  </a:tcP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lnT w="12700" cap="flat" cmpd="sng" algn="ctr">
                      <a:noFill/>
                      <a:prstDash val="solid"/>
                      <a:round/>
                      <a:headEnd type="none" w="med" len="med"/>
                      <a:tailEnd type="none" w="med" len="med"/>
                    </a:lnT>
                  </a:tcP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lnR w="12700" cap="flat" cmpd="sng" algn="ctr">
                      <a:noFill/>
                      <a:prstDash val="solid"/>
                      <a:round/>
                      <a:headEnd type="none" w="med" len="med"/>
                      <a:tailEnd type="none" w="med" len="med"/>
                    </a:lnR>
                    <a:lnT w="12700" cap="flat" cmpd="sng" algn="ctr">
                      <a:noFill/>
                      <a:prstDash val="solid"/>
                      <a:round/>
                      <a:headEnd type="none" w="med" len="med"/>
                      <a:tailEnd type="none" w="med" len="med"/>
                    </a:lnT>
                  </a:tcP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tcPr>
                </a:tc>
                <a:tc>
                  <a:txBody>
                    <a:bodyPr/>
                    <a:lstStyle/>
                    <a:p>
                      <a:pPr algn="ctr"/>
                      <a:r>
                        <a:rPr lang="en-US" sz="1600" dirty="0" smtClean="0"/>
                        <a:t>3.2</a:t>
                      </a:r>
                      <a:endParaRPr lang="en-US" sz="1600" dirty="0"/>
                    </a:p>
                  </a:txBody>
                  <a:tcPr marL="0" marR="0" marT="0" marB="0" anchor="ctr"/>
                </a:tc>
                <a:tc>
                  <a:txBody>
                    <a:bodyPr/>
                    <a:lstStyle/>
                    <a:p>
                      <a:pPr algn="ctr"/>
                      <a:r>
                        <a:rPr lang="en-US" sz="1600" dirty="0" smtClean="0"/>
                        <a:t>6.4</a:t>
                      </a:r>
                      <a:endParaRPr lang="en-US" sz="1600" dirty="0"/>
                    </a:p>
                  </a:txBody>
                  <a:tcPr marL="0" marR="0" marT="0" marB="0" anchor="ctr">
                    <a:lnR w="12700" cap="flat" cmpd="sng" algn="ctr">
                      <a:noFill/>
                      <a:prstDash val="solid"/>
                      <a:round/>
                      <a:headEnd type="none" w="med" len="med"/>
                      <a:tailEnd type="none" w="med" len="med"/>
                    </a:lnR>
                  </a:tcP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tcPr>
                </a:tc>
                <a:tc>
                  <a:txBody>
                    <a:bodyPr/>
                    <a:lstStyle/>
                    <a:p>
                      <a:pPr algn="ctr"/>
                      <a:r>
                        <a:rPr lang="en-US" sz="1600" dirty="0" smtClean="0"/>
                        <a:t>24</a:t>
                      </a:r>
                      <a:endParaRPr lang="en-US" sz="1600" dirty="0"/>
                    </a:p>
                  </a:txBody>
                  <a:tcPr marL="0" marR="0" marT="0" marB="0" anchor="ctr"/>
                </a:tc>
                <a:tc>
                  <a:txBody>
                    <a:bodyPr/>
                    <a:lstStyle/>
                    <a:p>
                      <a:pPr algn="ctr"/>
                      <a:r>
                        <a:rPr lang="en-US" sz="1600" dirty="0" smtClean="0"/>
                        <a:t>0</a:t>
                      </a:r>
                      <a:endParaRPr lang="en-US" sz="1600" dirty="0"/>
                    </a:p>
                  </a:txBody>
                  <a:tcPr marL="0" marR="0" marT="0" marB="0" anchor="ctr">
                    <a:lnR w="12700" cap="flat" cmpd="sng" algn="ctr">
                      <a:noFill/>
                      <a:prstDash val="solid"/>
                      <a:round/>
                      <a:headEnd type="none" w="med" len="med"/>
                      <a:tailEnd type="none" w="med" len="med"/>
                    </a:lnR>
                  </a:tcP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lnL w="12700" cap="flat" cmpd="sng" algn="ctr">
                      <a:noFill/>
                      <a:prstDash val="solid"/>
                      <a:round/>
                      <a:headEnd type="none" w="med" len="med"/>
                      <a:tailEnd type="none" w="med" len="med"/>
                    </a:lnL>
                    <a:lnB w="12700" cap="flat" cmpd="sng" algn="ctr">
                      <a:noFill/>
                      <a:prstDash val="solid"/>
                      <a:round/>
                      <a:headEnd type="none" w="med" len="med"/>
                      <a:tailEnd type="none" w="med" len="med"/>
                    </a:lnB>
                  </a:tcPr>
                </a:tc>
                <a:tc>
                  <a:txBody>
                    <a:bodyPr/>
                    <a:lstStyle/>
                    <a:p>
                      <a:pPr algn="ctr"/>
                      <a:r>
                        <a:rPr lang="en-US" sz="1600" dirty="0" smtClean="0"/>
                        <a:t>0</a:t>
                      </a:r>
                      <a:endParaRPr lang="en-US" sz="1600" dirty="0"/>
                    </a:p>
                  </a:txBody>
                  <a:tcPr marL="0" marR="0" marT="0" marB="0" anchor="ctr">
                    <a:lnB w="12700" cap="flat" cmpd="sng" algn="ctr">
                      <a:noFill/>
                      <a:prstDash val="solid"/>
                      <a:round/>
                      <a:headEnd type="none" w="med" len="med"/>
                      <a:tailEnd type="none" w="med" len="med"/>
                    </a:lnB>
                  </a:tcPr>
                </a:tc>
                <a:tc>
                  <a:txBody>
                    <a:bodyPr/>
                    <a:lstStyle/>
                    <a:p>
                      <a:pPr algn="ctr"/>
                      <a:r>
                        <a:rPr lang="en-US" sz="1600" dirty="0" smtClean="0"/>
                        <a:t>0</a:t>
                      </a:r>
                      <a:endParaRPr lang="en-US" sz="1600" dirty="0"/>
                    </a:p>
                  </a:txBody>
                  <a:tcPr marL="0" marR="0" marT="0" marB="0" anchor="ctr">
                    <a:lnR w="12700" cap="flat" cmpd="sng" algn="ctr">
                      <a:noFill/>
                      <a:prstDash val="solid"/>
                      <a:round/>
                      <a:headEnd type="none" w="med" len="med"/>
                      <a:tailEnd type="none" w="med" len="med"/>
                    </a:lnR>
                    <a:lnB w="12700" cap="flat" cmpd="sng" algn="ctr">
                      <a:noFill/>
                      <a:prstDash val="solid"/>
                      <a:round/>
                      <a:headEnd type="none" w="med" len="med"/>
                      <a:tailEnd type="none" w="med" len="med"/>
                    </a:lnB>
                  </a:tcPr>
                </a:tc>
              </a:tr>
            </a:tbl>
          </a:graphicData>
        </a:graphic>
      </p:graphicFrame>
      <p:grpSp>
        <p:nvGrpSpPr>
          <p:cNvPr id="63513" name="Group 29"/>
          <p:cNvGrpSpPr>
            <a:grpSpLocks/>
          </p:cNvGrpSpPr>
          <p:nvPr/>
        </p:nvGrpSpPr>
        <p:grpSpPr bwMode="auto">
          <a:xfrm>
            <a:off x="1636713" y="5392738"/>
            <a:ext cx="6110287" cy="1096962"/>
            <a:chOff x="4044607" y="4697111"/>
            <a:chExt cx="3094421" cy="555701"/>
          </a:xfrm>
        </p:grpSpPr>
        <p:pic>
          <p:nvPicPr>
            <p:cNvPr id="63518" name="Picture 30" descr="latex-image-1.pdf"/>
            <p:cNvPicPr>
              <a:picLocks noChangeAspect="1"/>
            </p:cNvPicPr>
            <p:nvPr/>
          </p:nvPicPr>
          <p:blipFill>
            <a:blip r:embed="rId3"/>
            <a:srcRect/>
            <a:stretch>
              <a:fillRect/>
            </a:stretch>
          </p:blipFill>
          <p:spPr bwMode="auto">
            <a:xfrm>
              <a:off x="4106863" y="4764498"/>
              <a:ext cx="2955925" cy="444500"/>
            </a:xfrm>
            <a:prstGeom prst="rect">
              <a:avLst/>
            </a:prstGeom>
            <a:noFill/>
            <a:ln w="9525">
              <a:noFill/>
              <a:miter lim="800000"/>
              <a:headEnd/>
              <a:tailEnd/>
            </a:ln>
          </p:spPr>
        </p:pic>
        <p:sp>
          <p:nvSpPr>
            <p:cNvPr id="32" name="Rectangle 31"/>
            <p:cNvSpPr/>
            <p:nvPr/>
          </p:nvSpPr>
          <p:spPr>
            <a:xfrm>
              <a:off x="4044607" y="4697111"/>
              <a:ext cx="3094421" cy="555701"/>
            </a:xfrm>
            <a:prstGeom prst="rect">
              <a:avLst/>
            </a:prstGeom>
            <a:noFill/>
            <a:ln>
              <a:solidFill>
                <a:schemeClr val="accent2">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sp>
        <p:nvSpPr>
          <p:cNvPr id="63514" name="AutoShape 46"/>
          <p:cNvSpPr>
            <a:spLocks noChangeArrowheads="1"/>
          </p:cNvSpPr>
          <p:nvPr/>
        </p:nvSpPr>
        <p:spPr bwMode="auto">
          <a:xfrm rot="2961764">
            <a:off x="4014788" y="1600200"/>
            <a:ext cx="330200" cy="266700"/>
          </a:xfrm>
          <a:prstGeom prst="rightArrow">
            <a:avLst>
              <a:gd name="adj1" fmla="val 50000"/>
              <a:gd name="adj2" fmla="val 30952"/>
            </a:avLst>
          </a:prstGeom>
          <a:solidFill>
            <a:schemeClr val="hlink"/>
          </a:solidFill>
          <a:ln w="9525">
            <a:solidFill>
              <a:schemeClr val="tx1"/>
            </a:solidFill>
            <a:miter lim="800000"/>
            <a:headEnd/>
            <a:tailEnd/>
          </a:ln>
        </p:spPr>
        <p:txBody>
          <a:bodyPr wrap="none" anchor="ctr"/>
          <a:lstStyle/>
          <a:p>
            <a:endParaRPr lang="en-US"/>
          </a:p>
        </p:txBody>
      </p:sp>
      <p:pic>
        <p:nvPicPr>
          <p:cNvPr id="63515" name="Table 58"/>
          <p:cNvPicPr>
            <a:picLocks noGrp="1" noChangeArrowheads="1"/>
          </p:cNvPicPr>
          <p:nvPr/>
        </p:nvPicPr>
        <p:blipFill>
          <a:blip r:embed="rId4"/>
          <a:srcRect/>
          <a:stretch>
            <a:fillRect/>
          </a:stretch>
        </p:blipFill>
        <p:spPr bwMode="auto">
          <a:xfrm rot="2936170">
            <a:off x="3413126" y="855662"/>
            <a:ext cx="908050" cy="981075"/>
          </a:xfrm>
          <a:prstGeom prst="rect">
            <a:avLst/>
          </a:prstGeom>
          <a:noFill/>
          <a:ln w="9525">
            <a:noFill/>
            <a:miter lim="800000"/>
            <a:headEnd/>
            <a:tailEnd/>
          </a:ln>
        </p:spPr>
      </p:pic>
      <p:sp>
        <p:nvSpPr>
          <p:cNvPr id="63516" name="AutoShape 47"/>
          <p:cNvSpPr>
            <a:spLocks noChangeArrowheads="1"/>
          </p:cNvSpPr>
          <p:nvPr/>
        </p:nvSpPr>
        <p:spPr bwMode="auto">
          <a:xfrm rot="19318535" flipH="1">
            <a:off x="4938713" y="1603375"/>
            <a:ext cx="330200" cy="266700"/>
          </a:xfrm>
          <a:prstGeom prst="rightArrow">
            <a:avLst>
              <a:gd name="adj1" fmla="val 50000"/>
              <a:gd name="adj2" fmla="val 30952"/>
            </a:avLst>
          </a:prstGeom>
          <a:solidFill>
            <a:schemeClr val="hlink"/>
          </a:solidFill>
          <a:ln w="9525">
            <a:solidFill>
              <a:schemeClr val="tx1"/>
            </a:solidFill>
            <a:miter lim="800000"/>
            <a:headEnd/>
            <a:tailEnd/>
          </a:ln>
        </p:spPr>
        <p:txBody>
          <a:bodyPr wrap="none" anchor="ctr"/>
          <a:lstStyle/>
          <a:p>
            <a:endParaRPr lang="en-US"/>
          </a:p>
        </p:txBody>
      </p:sp>
      <p:pic>
        <p:nvPicPr>
          <p:cNvPr id="63517" name="Table 57"/>
          <p:cNvPicPr>
            <a:picLocks noGrp="1" noChangeArrowheads="1"/>
          </p:cNvPicPr>
          <p:nvPr/>
        </p:nvPicPr>
        <p:blipFill>
          <a:blip r:embed="rId5"/>
          <a:srcRect/>
          <a:stretch>
            <a:fillRect/>
          </a:stretch>
        </p:blipFill>
        <p:spPr bwMode="auto">
          <a:xfrm rot="-2510980">
            <a:off x="5010150" y="1096963"/>
            <a:ext cx="908050" cy="712787"/>
          </a:xfrm>
          <a:prstGeom prst="rect">
            <a:avLst/>
          </a:prstGeom>
          <a:noFill/>
          <a:ln w="9525">
            <a:noFill/>
            <a:miter lim="800000"/>
            <a:headEnd/>
            <a:tailEnd/>
          </a:ln>
        </p:spPr>
      </p:pic>
    </p:spTree>
    <p:extLst>
      <p:ext uri="{BB962C8B-B14F-4D97-AF65-F5344CB8AC3E}">
        <p14:creationId xmlns:p14="http://schemas.microsoft.com/office/powerpoint/2010/main" val="4220541815"/>
      </p:ext>
    </p:extLst>
  </p:cSld>
  <p:clrMapOvr>
    <a:masterClrMapping/>
  </p:clrMapOvr>
  <p:timing>
    <p:tnLst>
      <p:par>
        <p:cTn xmlns:p14="http://schemas.microsoft.com/office/powerpoint/2010/main" id="1" dur="indefinite" restart="never" nodeType="tmRoot"/>
      </p:par>
    </p:tn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defRPr/>
            </a:pPr>
            <a:r>
              <a:rPr lang="en-US" dirty="0" smtClean="0"/>
              <a:t>Outline</a:t>
            </a:r>
            <a:endParaRPr lang="en-US" dirty="0"/>
          </a:p>
        </p:txBody>
      </p:sp>
      <p:sp>
        <p:nvSpPr>
          <p:cNvPr id="3" name="Content Placeholder 2"/>
          <p:cNvSpPr>
            <a:spLocks noGrp="1"/>
          </p:cNvSpPr>
          <p:nvPr>
            <p:ph idx="1"/>
          </p:nvPr>
        </p:nvSpPr>
        <p:spPr/>
        <p:txBody>
          <a:bodyPr>
            <a:normAutofit fontScale="70000" lnSpcReduction="20000"/>
          </a:bodyPr>
          <a:lstStyle/>
          <a:p>
            <a:pPr>
              <a:defRPr/>
            </a:pPr>
            <a:r>
              <a:rPr lang="en-US" dirty="0">
                <a:solidFill>
                  <a:srgbClr val="BFBFBF"/>
                </a:solidFill>
              </a:rPr>
              <a:t>Do you want to push past the simple NLP models (logistic regression, PCFG, etc.) that we've all been using for 20 years?</a:t>
            </a:r>
          </a:p>
          <a:p>
            <a:pPr>
              <a:defRPr/>
            </a:pPr>
            <a:r>
              <a:rPr lang="en-US" dirty="0">
                <a:solidFill>
                  <a:srgbClr val="BFBFBF"/>
                </a:solidFill>
              </a:rPr>
              <a:t>Then this tutorial is extremely practical for you!</a:t>
            </a:r>
          </a:p>
          <a:p>
            <a:pPr marL="971550" lvl="1" indent="-514350">
              <a:buFont typeface="+mj-lt"/>
              <a:buAutoNum type="arabicPeriod"/>
              <a:defRPr/>
            </a:pPr>
            <a:r>
              <a:rPr lang="en-US" b="1" dirty="0">
                <a:solidFill>
                  <a:srgbClr val="BFBFBF"/>
                </a:solidFill>
              </a:rPr>
              <a:t>Models:</a:t>
            </a:r>
            <a:r>
              <a:rPr lang="en-US" dirty="0">
                <a:solidFill>
                  <a:srgbClr val="BFBFBF"/>
                </a:solidFill>
              </a:rPr>
              <a:t> Factor graphs can express interactions among linguistic structures.</a:t>
            </a:r>
          </a:p>
          <a:p>
            <a:pPr marL="971550" lvl="1" indent="-514350">
              <a:buFont typeface="+mj-lt"/>
              <a:buAutoNum type="arabicPeriod"/>
              <a:defRPr/>
            </a:pPr>
            <a:r>
              <a:rPr lang="en-US" b="1" dirty="0">
                <a:solidFill>
                  <a:srgbClr val="BFBFBF"/>
                </a:solidFill>
              </a:rPr>
              <a:t>Algorithm: </a:t>
            </a:r>
            <a:r>
              <a:rPr lang="en-US" dirty="0">
                <a:solidFill>
                  <a:srgbClr val="BFBFBF"/>
                </a:solidFill>
              </a:rPr>
              <a:t>BP estimates the global effect of these interactions on each variable, using local computations.</a:t>
            </a:r>
          </a:p>
          <a:p>
            <a:pPr marL="971550" lvl="1" indent="-514350">
              <a:buFont typeface="+mj-lt"/>
              <a:buAutoNum type="arabicPeriod"/>
              <a:defRPr/>
            </a:pPr>
            <a:r>
              <a:rPr lang="en-US" b="1" dirty="0">
                <a:solidFill>
                  <a:srgbClr val="BFBFBF"/>
                </a:solidFill>
              </a:rPr>
              <a:t>Intuitions: </a:t>
            </a:r>
            <a:r>
              <a:rPr lang="en-US" dirty="0">
                <a:solidFill>
                  <a:srgbClr val="BFBFBF"/>
                </a:solidFill>
              </a:rPr>
              <a:t>What’s going on here?  Can we trust BP’s estimates?</a:t>
            </a:r>
          </a:p>
          <a:p>
            <a:pPr marL="971550" lvl="1" indent="-514350">
              <a:buFont typeface="+mj-lt"/>
              <a:buAutoNum type="arabicPeriod"/>
              <a:defRPr/>
            </a:pPr>
            <a:r>
              <a:rPr lang="en-US" b="1" dirty="0"/>
              <a:t>Fancier Models: </a:t>
            </a:r>
            <a:r>
              <a:rPr lang="en-US" dirty="0"/>
              <a:t>Hide a whole grammar and dynamic programming algorithm within a single factor.  BP coordinates multiple factors. </a:t>
            </a:r>
          </a:p>
          <a:p>
            <a:pPr marL="971550" lvl="1" indent="-514350">
              <a:buFont typeface="+mj-lt"/>
              <a:buAutoNum type="arabicPeriod"/>
              <a:defRPr/>
            </a:pPr>
            <a:r>
              <a:rPr lang="en-US" b="1" dirty="0">
                <a:solidFill>
                  <a:srgbClr val="BFBFBF"/>
                </a:solidFill>
              </a:rPr>
              <a:t>Tweaked Algorithm: </a:t>
            </a:r>
            <a:r>
              <a:rPr lang="en-US" dirty="0">
                <a:solidFill>
                  <a:srgbClr val="BFBFBF"/>
                </a:solidFill>
              </a:rPr>
              <a:t>Finish in fewer steps and make the steps faster.</a:t>
            </a:r>
          </a:p>
          <a:p>
            <a:pPr marL="971550" lvl="1" indent="-514350">
              <a:buFont typeface="+mj-lt"/>
              <a:buAutoNum type="arabicPeriod"/>
              <a:defRPr/>
            </a:pPr>
            <a:r>
              <a:rPr lang="en-US" b="1" dirty="0">
                <a:solidFill>
                  <a:srgbClr val="BFBFBF"/>
                </a:solidFill>
              </a:rPr>
              <a:t>Learning: </a:t>
            </a:r>
            <a:r>
              <a:rPr lang="en-US" dirty="0">
                <a:solidFill>
                  <a:srgbClr val="BFBFBF"/>
                </a:solidFill>
              </a:rPr>
              <a:t>Tune the parameters.  Approximately improve the true predictions -- or truly improve the approximate predictions</a:t>
            </a:r>
            <a:r>
              <a:rPr lang="en-US" dirty="0" smtClean="0">
                <a:solidFill>
                  <a:srgbClr val="BFBFBF"/>
                </a:solidFill>
              </a:rPr>
              <a:t>.</a:t>
            </a:r>
          </a:p>
          <a:p>
            <a:pPr marL="971550" lvl="1" indent="-514350">
              <a:buFont typeface="+mj-lt"/>
              <a:buAutoNum type="arabicPeriod"/>
              <a:defRPr/>
            </a:pPr>
            <a:r>
              <a:rPr lang="en-US" b="1" dirty="0" smtClean="0">
                <a:solidFill>
                  <a:srgbClr val="BFBFBF"/>
                </a:solidFill>
              </a:rPr>
              <a:t>Software: </a:t>
            </a:r>
            <a:r>
              <a:rPr lang="en-US" dirty="0" smtClean="0">
                <a:solidFill>
                  <a:srgbClr val="BFBFBF"/>
                </a:solidFill>
              </a:rPr>
              <a:t>Build the model you want!</a:t>
            </a:r>
            <a:endParaRPr lang="en-US" b="1" dirty="0">
              <a:solidFill>
                <a:srgbClr val="BFBFBF"/>
              </a:solidFill>
            </a:endParaRPr>
          </a:p>
        </p:txBody>
      </p:sp>
      <p:sp>
        <p:nvSpPr>
          <p:cNvPr id="4" name="Slide Number Placeholder 3"/>
          <p:cNvSpPr>
            <a:spLocks noGrp="1"/>
          </p:cNvSpPr>
          <p:nvPr>
            <p:ph type="sldNum" sz="quarter" idx="12"/>
          </p:nvPr>
        </p:nvSpPr>
        <p:spPr/>
        <p:txBody>
          <a:bodyPr/>
          <a:lstStyle/>
          <a:p>
            <a:pPr>
              <a:defRPr/>
            </a:pPr>
            <a:fld id="{22D94ADA-3249-4665-A536-EF6E5052C2F3}" type="slidenum">
              <a:rPr lang="en-US" smtClean="0"/>
              <a:pPr>
                <a:defRPr/>
              </a:pPr>
              <a:t>7</a:t>
            </a:fld>
            <a:endParaRPr lang="en-US"/>
          </a:p>
        </p:txBody>
      </p:sp>
    </p:spTree>
    <p:extLst>
      <p:ext uri="{BB962C8B-B14F-4D97-AF65-F5344CB8AC3E}">
        <p14:creationId xmlns:p14="http://schemas.microsoft.com/office/powerpoint/2010/main" val="2620300960"/>
      </p:ext>
    </p:extLst>
  </p:cSld>
  <p:clrMapOvr>
    <a:masterClrMapping/>
  </p:clrMapOvr>
  <p:timing>
    <p:tnLst>
      <p:par>
        <p:cTn xmlns:p14="http://schemas.microsoft.com/office/powerpoint/2010/main" id="1" dur="indefinite" restart="never" nodeType="tmRoot"/>
      </p:par>
    </p:tn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r>
              <a:rPr lang="en-US" dirty="0"/>
              <a:t>Sum</a:t>
            </a:r>
            <a:r>
              <a:rPr lang="en-US" dirty="0" smtClean="0"/>
              <a:t>-Product </a:t>
            </a:r>
            <a:r>
              <a:rPr lang="en-US" dirty="0"/>
              <a:t>Belief Propagation</a:t>
            </a:r>
          </a:p>
        </p:txBody>
      </p:sp>
      <p:sp>
        <p:nvSpPr>
          <p:cNvPr id="4" name="Slide Number Placeholder 3"/>
          <p:cNvSpPr>
            <a:spLocks noGrp="1"/>
          </p:cNvSpPr>
          <p:nvPr>
            <p:ph type="sldNum" sz="quarter" idx="12"/>
          </p:nvPr>
        </p:nvSpPr>
        <p:spPr/>
        <p:txBody>
          <a:bodyPr/>
          <a:lstStyle/>
          <a:p>
            <a:fld id="{E5445004-F4FB-5345-992E-498B4C43F562}" type="slidenum">
              <a:rPr lang="en-US" smtClean="0"/>
              <a:t>70</a:t>
            </a:fld>
            <a:endParaRPr lang="en-US"/>
          </a:p>
        </p:txBody>
      </p:sp>
      <p:grpSp>
        <p:nvGrpSpPr>
          <p:cNvPr id="5" name="Group 4"/>
          <p:cNvGrpSpPr/>
          <p:nvPr/>
        </p:nvGrpSpPr>
        <p:grpSpPr>
          <a:xfrm>
            <a:off x="1679041" y="2603047"/>
            <a:ext cx="5794409" cy="886896"/>
            <a:chOff x="1674792" y="4044868"/>
            <a:chExt cx="5794409" cy="886896"/>
          </a:xfrm>
        </p:grpSpPr>
        <p:sp>
          <p:nvSpPr>
            <p:cNvPr id="34" name="Rectangle 33"/>
            <p:cNvSpPr/>
            <p:nvPr/>
          </p:nvSpPr>
          <p:spPr>
            <a:xfrm>
              <a:off x="4404440" y="4274012"/>
              <a:ext cx="420333" cy="420333"/>
            </a:xfrm>
            <a:prstGeom prst="rect">
              <a:avLst/>
            </a:prstGeom>
            <a:solidFill>
              <a:schemeClr val="accent3"/>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vert="horz" wrap="none" lIns="0" tIns="0" rIns="0" bIns="0" rtlCol="0" anchor="t" anchorCtr="1"/>
            <a:lstStyle/>
            <a:p>
              <a:pPr algn="ctr"/>
              <a:r>
                <a:rPr lang="en-US" sz="1400" i="1" dirty="0" smtClean="0">
                  <a:solidFill>
                    <a:schemeClr val="tx1"/>
                  </a:solidFill>
                  <a:latin typeface="Times New Roman"/>
                  <a:cs typeface="Times New Roman"/>
                </a:rPr>
                <a:t>ψ</a:t>
              </a:r>
              <a:r>
                <a:rPr lang="en-US" sz="1400" i="1" baseline="-25000" dirty="0" smtClean="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nvGrpSpPr>
            <p:cNvPr id="36" name="Group 35"/>
            <p:cNvGrpSpPr/>
            <p:nvPr/>
          </p:nvGrpSpPr>
          <p:grpSpPr>
            <a:xfrm>
              <a:off x="1674792" y="4256792"/>
              <a:ext cx="797191" cy="454777"/>
              <a:chOff x="2210684" y="5337292"/>
              <a:chExt cx="382896" cy="286889"/>
            </a:xfrm>
          </p:grpSpPr>
          <p:cxnSp>
            <p:nvCxnSpPr>
              <p:cNvPr id="49" name="Straight Connector 48"/>
              <p:cNvCxnSpPr>
                <a:stCxn id="34" idx="1"/>
              </p:cNvCxnSpPr>
              <p:nvPr/>
            </p:nvCxnSpPr>
            <p:spPr>
              <a:xfrm flipH="1" flipV="1">
                <a:off x="2210684" y="5337292"/>
                <a:ext cx="382892" cy="134494"/>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p:cNvCxnSpPr>
                <a:stCxn id="34" idx="1"/>
              </p:cNvCxnSpPr>
              <p:nvPr/>
            </p:nvCxnSpPr>
            <p:spPr>
              <a:xfrm flipH="1">
                <a:off x="2210688" y="5471786"/>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p:cNvCxnSpPr>
                <a:stCxn id="34" idx="1"/>
              </p:cNvCxnSpPr>
              <p:nvPr/>
            </p:nvCxnSpPr>
            <p:spPr>
              <a:xfrm flipH="1">
                <a:off x="2210686" y="5471790"/>
                <a:ext cx="382892" cy="152391"/>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37" name="Group 36"/>
            <p:cNvGrpSpPr/>
            <p:nvPr/>
          </p:nvGrpSpPr>
          <p:grpSpPr>
            <a:xfrm rot="10800000">
              <a:off x="6672018" y="4239574"/>
              <a:ext cx="797183" cy="454771"/>
              <a:chOff x="3345037" y="5465825"/>
              <a:chExt cx="382892" cy="286902"/>
            </a:xfrm>
          </p:grpSpPr>
          <p:cxnSp>
            <p:nvCxnSpPr>
              <p:cNvPr id="46" name="Straight Connector 4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p:cNvCxnSpPr/>
              <p:nvPr/>
            </p:nvCxnSpPr>
            <p:spPr>
              <a:xfrm flipH="1">
                <a:off x="3345037" y="560032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39" name="Oval 38"/>
            <p:cNvSpPr/>
            <p:nvPr/>
          </p:nvSpPr>
          <p:spPr>
            <a:xfrm>
              <a:off x="2481214" y="4044868"/>
              <a:ext cx="857261" cy="86888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a:solidFill>
                    <a:schemeClr val="tx1"/>
                  </a:solidFill>
                  <a:latin typeface="Times New Roman"/>
                  <a:cs typeface="Times New Roman"/>
                </a:rPr>
                <a:t>X</a:t>
              </a:r>
              <a:r>
                <a:rPr lang="en-US" sz="1600" i="1" baseline="-25000" dirty="0" smtClean="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40" name="Straight Connector 39"/>
            <p:cNvCxnSpPr>
              <a:stCxn id="39" idx="6"/>
              <a:endCxn id="34" idx="1"/>
            </p:cNvCxnSpPr>
            <p:nvPr/>
          </p:nvCxnSpPr>
          <p:spPr>
            <a:xfrm>
              <a:off x="3338474" y="4479309"/>
              <a:ext cx="1065966" cy="486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1" name="Oval 40"/>
            <p:cNvSpPr/>
            <p:nvPr/>
          </p:nvSpPr>
          <p:spPr>
            <a:xfrm>
              <a:off x="5806324" y="4062883"/>
              <a:ext cx="857261" cy="868881"/>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rtlCol="0" anchor="ctr"/>
            <a:lstStyle/>
            <a:p>
              <a:pPr algn="ctr"/>
              <a:r>
                <a:rPr lang="en-US" sz="1600" i="1" dirty="0" smtClean="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42" name="Straight Connector 41"/>
            <p:cNvCxnSpPr>
              <a:stCxn id="34" idx="3"/>
              <a:endCxn id="41" idx="2"/>
            </p:cNvCxnSpPr>
            <p:nvPr/>
          </p:nvCxnSpPr>
          <p:spPr>
            <a:xfrm>
              <a:off x="4824773" y="4484178"/>
              <a:ext cx="981551" cy="1314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54" name="Straight Arrow Connector 53"/>
            <p:cNvCxnSpPr/>
            <p:nvPr/>
          </p:nvCxnSpPr>
          <p:spPr>
            <a:xfrm flipH="1">
              <a:off x="4888699" y="4348629"/>
              <a:ext cx="797183"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graphicFrame>
        <p:nvGraphicFramePr>
          <p:cNvPr id="58" name="Table 57"/>
          <p:cNvGraphicFramePr>
            <a:graphicFrameLocks noGrp="1"/>
          </p:cNvGraphicFramePr>
          <p:nvPr>
            <p:extLst>
              <p:ext uri="{D42A27DB-BD31-4B8C-83A1-F6EECF244321}">
                <p14:modId xmlns:p14="http://schemas.microsoft.com/office/powerpoint/2010/main" val="1752950029"/>
              </p:ext>
            </p:extLst>
          </p:nvPr>
        </p:nvGraphicFramePr>
        <p:xfrm>
          <a:off x="5326422" y="1930601"/>
          <a:ext cx="727418" cy="534922"/>
        </p:xfrm>
        <a:graphic>
          <a:graphicData uri="http://schemas.openxmlformats.org/drawingml/2006/table">
            <a:tbl>
              <a:tblPr bandRow="1">
                <a:tableStyleId>{775DCB02-9BB8-47FD-8907-85C794F793BA}</a:tableStyleId>
              </a:tblPr>
              <a:tblGrid>
                <a:gridCol w="363709"/>
                <a:gridCol w="363709"/>
              </a:tblGrid>
              <a:tr h="267461">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t>8</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0.2</a:t>
                      </a:r>
                      <a:endParaRPr lang="en-US" sz="1600" dirty="0"/>
                    </a:p>
                  </a:txBody>
                  <a:tcPr marL="0" marR="0" marT="0" marB="0" anchor="ctr"/>
                </a:tc>
              </a:tr>
            </a:tbl>
          </a:graphicData>
        </a:graphic>
      </p:graphicFrame>
      <p:graphicFrame>
        <p:nvGraphicFramePr>
          <p:cNvPr id="61" name="Table 60"/>
          <p:cNvGraphicFramePr>
            <a:graphicFrameLocks noGrp="1"/>
          </p:cNvGraphicFramePr>
          <p:nvPr>
            <p:extLst>
              <p:ext uri="{D42A27DB-BD31-4B8C-83A1-F6EECF244321}">
                <p14:modId xmlns:p14="http://schemas.microsoft.com/office/powerpoint/2010/main" val="827049406"/>
              </p:ext>
            </p:extLst>
          </p:nvPr>
        </p:nvGraphicFramePr>
        <p:xfrm>
          <a:off x="4106128" y="1583048"/>
          <a:ext cx="989277" cy="1069844"/>
        </p:xfrm>
        <a:graphic>
          <a:graphicData uri="http://schemas.openxmlformats.org/drawingml/2006/table">
            <a:tbl>
              <a:tblPr bandRow="1">
                <a:tableStyleId>{69C7853C-536D-4A76-A0AE-DD22124D55A5}</a:tableStyleId>
              </a:tblPr>
              <a:tblGrid>
                <a:gridCol w="329759"/>
                <a:gridCol w="329759"/>
                <a:gridCol w="329759"/>
              </a:tblGrid>
              <a:tr h="267461">
                <a:tc>
                  <a:txBody>
                    <a:bodyPr/>
                    <a:lstStyle/>
                    <a:p>
                      <a:pPr algn="ct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v</a:t>
                      </a:r>
                      <a:endParaRPr lang="en-US" sz="1600" dirty="0">
                        <a:latin typeface="Rockwell"/>
                        <a:cs typeface="Rockwell"/>
                      </a:endParaRPr>
                    </a:p>
                  </a:txBody>
                  <a:tcPr marL="0" marR="0" marT="0" marB="0" anchor="ctr"/>
                </a:tc>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r>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0.1</a:t>
                      </a:r>
                      <a:endParaRPr lang="en-US" sz="1600" dirty="0"/>
                    </a:p>
                  </a:txBody>
                  <a:tcPr marL="0" marR="0" marT="0" marB="0" anchor="ctr"/>
                </a:tc>
                <a:tc>
                  <a:txBody>
                    <a:bodyPr/>
                    <a:lstStyle/>
                    <a:p>
                      <a:pPr algn="ctr"/>
                      <a:r>
                        <a:rPr lang="en-US" sz="1600" dirty="0" smtClean="0"/>
                        <a:t>8</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3</a:t>
                      </a:r>
                      <a:endParaRPr lang="en-US" sz="1600" dirty="0"/>
                    </a:p>
                  </a:txBody>
                  <a:tcPr marL="0" marR="0" marT="0" marB="0" anchor="ctr"/>
                </a:tc>
                <a:tc>
                  <a:txBody>
                    <a:bodyPr/>
                    <a:lstStyle/>
                    <a:p>
                      <a:pPr algn="ctr"/>
                      <a:r>
                        <a:rPr lang="en-US" sz="1600" dirty="0" smtClean="0"/>
                        <a:t>0</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1</a:t>
                      </a:r>
                      <a:endParaRPr lang="en-US" sz="1600" dirty="0"/>
                    </a:p>
                  </a:txBody>
                  <a:tcPr marL="0" marR="0" marT="0" marB="0" anchor="ctr"/>
                </a:tc>
                <a:tc>
                  <a:txBody>
                    <a:bodyPr/>
                    <a:lstStyle/>
                    <a:p>
                      <a:pPr algn="ctr"/>
                      <a:r>
                        <a:rPr lang="en-US" sz="1600" dirty="0" smtClean="0"/>
                        <a:t>1</a:t>
                      </a:r>
                      <a:endParaRPr lang="en-US" sz="1600" dirty="0"/>
                    </a:p>
                  </a:txBody>
                  <a:tcPr marL="0" marR="0" marT="0" marB="0" anchor="ctr"/>
                </a:tc>
              </a:tr>
            </a:tbl>
          </a:graphicData>
        </a:graphic>
      </p:graphicFrame>
      <p:cxnSp>
        <p:nvCxnSpPr>
          <p:cNvPr id="27" name="Straight Arrow Connector 26"/>
          <p:cNvCxnSpPr/>
          <p:nvPr/>
        </p:nvCxnSpPr>
        <p:spPr>
          <a:xfrm flipH="1">
            <a:off x="3440279" y="2904643"/>
            <a:ext cx="804672" cy="0"/>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graphicFrame>
        <p:nvGraphicFramePr>
          <p:cNvPr id="30" name="Table 29"/>
          <p:cNvGraphicFramePr>
            <a:graphicFrameLocks noGrp="1"/>
          </p:cNvGraphicFramePr>
          <p:nvPr>
            <p:extLst>
              <p:ext uri="{D42A27DB-BD31-4B8C-83A1-F6EECF244321}">
                <p14:modId xmlns:p14="http://schemas.microsoft.com/office/powerpoint/2010/main" val="1332387455"/>
              </p:ext>
            </p:extLst>
          </p:nvPr>
        </p:nvGraphicFramePr>
        <p:xfrm>
          <a:off x="2632205" y="1754896"/>
          <a:ext cx="1291965" cy="802383"/>
        </p:xfrm>
        <a:graphic>
          <a:graphicData uri="http://schemas.openxmlformats.org/drawingml/2006/table">
            <a:tbl>
              <a:tblPr bandRow="1">
                <a:tableStyleId>{775DCB02-9BB8-47FD-8907-85C794F793BA}</a:tableStyleId>
              </a:tblPr>
              <a:tblGrid>
                <a:gridCol w="378251"/>
                <a:gridCol w="913714"/>
              </a:tblGrid>
              <a:tr h="267461">
                <a:tc>
                  <a:txBody>
                    <a:bodyPr/>
                    <a:lstStyle/>
                    <a:p>
                      <a:pPr algn="ctr"/>
                      <a:r>
                        <a:rPr lang="en-US" sz="1600" dirty="0" smtClean="0">
                          <a:latin typeface="Rockwell"/>
                          <a:cs typeface="Rockwell"/>
                        </a:rPr>
                        <a:t>p</a:t>
                      </a:r>
                      <a:endParaRPr lang="en-US" sz="1600" dirty="0">
                        <a:latin typeface="Rockwell"/>
                        <a:cs typeface="Rockwell"/>
                      </a:endParaRPr>
                    </a:p>
                  </a:txBody>
                  <a:tcPr marL="0" marR="0" marT="0" marB="0" anchor="ctr"/>
                </a:tc>
                <a:tc>
                  <a:txBody>
                    <a:bodyPr/>
                    <a:lstStyle/>
                    <a:p>
                      <a:pPr algn="ctr"/>
                      <a:r>
                        <a:rPr lang="en-US" sz="1600" dirty="0" smtClean="0"/>
                        <a:t>0.8 + 0.16</a:t>
                      </a:r>
                      <a:endParaRPr lang="en-US" sz="1600" dirty="0"/>
                    </a:p>
                  </a:txBody>
                  <a:tcPr marL="0" marR="0" marT="0" marB="0" anchor="ctr"/>
                </a:tc>
              </a:tr>
              <a:tr h="267461">
                <a:tc>
                  <a:txBody>
                    <a:bodyPr/>
                    <a:lstStyle/>
                    <a:p>
                      <a:pPr algn="ctr"/>
                      <a:r>
                        <a:rPr lang="en-US" sz="1600" dirty="0" smtClean="0">
                          <a:latin typeface="Rockwell"/>
                          <a:cs typeface="Rockwell"/>
                        </a:rPr>
                        <a:t>d</a:t>
                      </a:r>
                      <a:endParaRPr lang="en-US" sz="1600" dirty="0">
                        <a:latin typeface="Rockwell"/>
                        <a:cs typeface="Rockwell"/>
                      </a:endParaRPr>
                    </a:p>
                  </a:txBody>
                  <a:tcPr marL="0" marR="0" marT="0" marB="0" anchor="ctr"/>
                </a:tc>
                <a:tc>
                  <a:txBody>
                    <a:bodyPr/>
                    <a:lstStyle/>
                    <a:p>
                      <a:pPr algn="ctr"/>
                      <a:r>
                        <a:rPr lang="en-US" sz="1600" dirty="0" smtClean="0"/>
                        <a:t>24 + 0</a:t>
                      </a:r>
                      <a:endParaRPr lang="en-US" sz="1600" dirty="0"/>
                    </a:p>
                  </a:txBody>
                  <a:tcPr marL="0" marR="0" marT="0" marB="0" anchor="ctr"/>
                </a:tc>
              </a:tr>
              <a:tr h="267461">
                <a:tc>
                  <a:txBody>
                    <a:bodyPr/>
                    <a:lstStyle/>
                    <a:p>
                      <a:pPr algn="ctr"/>
                      <a:r>
                        <a:rPr lang="en-US" sz="1600" dirty="0" smtClean="0">
                          <a:latin typeface="Rockwell"/>
                          <a:cs typeface="Rockwell"/>
                        </a:rPr>
                        <a:t>n</a:t>
                      </a:r>
                      <a:endParaRPr lang="en-US" sz="1600" dirty="0">
                        <a:latin typeface="Rockwell"/>
                        <a:cs typeface="Rockwell"/>
                      </a:endParaRPr>
                    </a:p>
                  </a:txBody>
                  <a:tcPr marL="0" marR="0" marT="0" marB="0" anchor="ctr"/>
                </a:tc>
                <a:tc>
                  <a:txBody>
                    <a:bodyPr/>
                    <a:lstStyle/>
                    <a:p>
                      <a:pPr algn="ctr"/>
                      <a:r>
                        <a:rPr lang="en-US" sz="1600" dirty="0" smtClean="0"/>
                        <a:t>8 + 0.2</a:t>
                      </a:r>
                      <a:endParaRPr lang="en-US" sz="1600" dirty="0"/>
                    </a:p>
                  </a:txBody>
                  <a:tcPr marL="0" marR="0" marT="0" marB="0" anchor="ctr"/>
                </a:tc>
              </a:tr>
            </a:tbl>
          </a:graphicData>
        </a:graphic>
      </p:graphicFrame>
      <p:sp>
        <p:nvSpPr>
          <p:cNvPr id="25" name="TextBox 24"/>
          <p:cNvSpPr txBox="1"/>
          <p:nvPr/>
        </p:nvSpPr>
        <p:spPr>
          <a:xfrm>
            <a:off x="642938" y="1023938"/>
            <a:ext cx="3246437" cy="436562"/>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chor="ctr"/>
          <a:lstStyle/>
          <a:p>
            <a:pPr algn="ctr" fontAlgn="auto">
              <a:spcBef>
                <a:spcPts val="0"/>
              </a:spcBef>
              <a:spcAft>
                <a:spcPts val="0"/>
              </a:spcAft>
              <a:defRPr/>
            </a:pPr>
            <a:r>
              <a:rPr lang="en-US" sz="1800" b="1" dirty="0">
                <a:latin typeface="+mn-lt"/>
                <a:cs typeface="+mn-cs"/>
              </a:rPr>
              <a:t>Factor Message</a:t>
            </a:r>
          </a:p>
        </p:txBody>
      </p:sp>
      <p:grpSp>
        <p:nvGrpSpPr>
          <p:cNvPr id="26" name="Group 32"/>
          <p:cNvGrpSpPr>
            <a:grpSpLocks/>
          </p:cNvGrpSpPr>
          <p:nvPr/>
        </p:nvGrpSpPr>
        <p:grpSpPr bwMode="auto">
          <a:xfrm>
            <a:off x="215900" y="4716463"/>
            <a:ext cx="8810625" cy="1096962"/>
            <a:chOff x="4061771" y="3747287"/>
            <a:chExt cx="4705817" cy="585936"/>
          </a:xfrm>
        </p:grpSpPr>
        <p:pic>
          <p:nvPicPr>
            <p:cNvPr id="28" name="Picture 34" descr="latex-image-1.pdf"/>
            <p:cNvPicPr>
              <a:picLocks noChangeAspect="1"/>
            </p:cNvPicPr>
            <p:nvPr/>
          </p:nvPicPr>
          <p:blipFill>
            <a:blip r:embed="rId2"/>
            <a:srcRect/>
            <a:stretch>
              <a:fillRect/>
            </a:stretch>
          </p:blipFill>
          <p:spPr bwMode="auto">
            <a:xfrm>
              <a:off x="4106863" y="3795713"/>
              <a:ext cx="4562475" cy="488950"/>
            </a:xfrm>
            <a:prstGeom prst="rect">
              <a:avLst/>
            </a:prstGeom>
            <a:noFill/>
            <a:ln w="9525">
              <a:noFill/>
              <a:miter lim="800000"/>
              <a:headEnd/>
              <a:tailEnd/>
            </a:ln>
          </p:spPr>
        </p:pic>
        <p:sp>
          <p:nvSpPr>
            <p:cNvPr id="29" name="Rectangle 28"/>
            <p:cNvSpPr/>
            <p:nvPr/>
          </p:nvSpPr>
          <p:spPr>
            <a:xfrm>
              <a:off x="4061771" y="3747287"/>
              <a:ext cx="4705817" cy="585936"/>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spTree>
    <p:extLst>
      <p:ext uri="{BB962C8B-B14F-4D97-AF65-F5344CB8AC3E}">
        <p14:creationId xmlns:p14="http://schemas.microsoft.com/office/powerpoint/2010/main" val="103028886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3" presetClass="entr" presetSubtype="16" fill="hold" nodeType="clickEffect">
                                  <p:stCondLst>
                                    <p:cond delay="0"/>
                                  </p:stCondLst>
                                  <p:childTnLst>
                                    <p:set>
                                      <p:cBhvr>
                                        <p:cTn id="6" dur="1" fill="hold">
                                          <p:stCondLst>
                                            <p:cond delay="0"/>
                                          </p:stCondLst>
                                        </p:cTn>
                                        <p:tgtEl>
                                          <p:spTgt spid="61"/>
                                        </p:tgtEl>
                                        <p:attrNameLst>
                                          <p:attrName>style.visibility</p:attrName>
                                        </p:attrNameLst>
                                      </p:cBhvr>
                                      <p:to>
                                        <p:strVal val="visible"/>
                                      </p:to>
                                    </p:set>
                                    <p:anim calcmode="lin" valueType="num">
                                      <p:cBhvr>
                                        <p:cTn id="7" dur="1000" fill="hold"/>
                                        <p:tgtEl>
                                          <p:spTgt spid="61"/>
                                        </p:tgtEl>
                                        <p:attrNameLst>
                                          <p:attrName>ppt_w</p:attrName>
                                        </p:attrNameLst>
                                      </p:cBhvr>
                                      <p:tavLst>
                                        <p:tav tm="0">
                                          <p:val>
                                            <p:fltVal val="0"/>
                                          </p:val>
                                        </p:tav>
                                        <p:tav tm="100000">
                                          <p:val>
                                            <p:strVal val="#ppt_w"/>
                                          </p:val>
                                        </p:tav>
                                      </p:tavLst>
                                    </p:anim>
                                    <p:anim calcmode="lin" valueType="num">
                                      <p:cBhvr>
                                        <p:cTn id="8" dur="1000" fill="hold"/>
                                        <p:tgtEl>
                                          <p:spTgt spid="61"/>
                                        </p:tgtEl>
                                        <p:attrNameLst>
                                          <p:attrName>ppt_h</p:attrName>
                                        </p:attrNameLst>
                                      </p:cBhvr>
                                      <p:tavLst>
                                        <p:tav tm="0">
                                          <p:val>
                                            <p:fltVal val="0"/>
                                          </p:val>
                                        </p:tav>
                                        <p:tav tm="100000">
                                          <p:val>
                                            <p:strVal val="#ppt_h"/>
                                          </p:val>
                                        </p:tav>
                                      </p:tavLst>
                                    </p:anim>
                                  </p:childTnLst>
                                </p:cTn>
                              </p:par>
                              <p:par>
                                <p:cTn id="9" presetID="0" presetClass="path" presetSubtype="0" accel="50000" decel="50000" fill="hold" nodeType="withEffect">
                                  <p:stCondLst>
                                    <p:cond delay="0"/>
                                  </p:stCondLst>
                                  <p:childTnLst>
                                    <p:animMotion origin="layout" path="M 2.4314E-7 -8.8719E-7 L 0.00156 0.12903 " pathEditMode="relative" rAng="0" ptsTypes="AA">
                                      <p:cBhvr>
                                        <p:cTn id="10" dur="1000" spd="-100000" fill="hold"/>
                                        <p:tgtEl>
                                          <p:spTgt spid="61"/>
                                        </p:tgtEl>
                                        <p:attrNameLst>
                                          <p:attrName>ppt_x</p:attrName>
                                          <p:attrName>ppt_y</p:attrName>
                                        </p:attrNameLst>
                                      </p:cBhvr>
                                      <p:rCtr x="69" y="6440"/>
                                    </p:animMotion>
                                  </p:childTnLst>
                                </p:cTn>
                              </p:par>
                            </p:childTnLst>
                          </p:cTn>
                        </p:par>
                      </p:childTnLst>
                    </p:cTn>
                  </p:par>
                  <p:par>
                    <p:cTn id="11" fill="hold">
                      <p:stCondLst>
                        <p:cond delay="indefinite"/>
                      </p:stCondLst>
                      <p:childTnLst>
                        <p:par>
                          <p:cTn id="12" fill="hold">
                            <p:stCondLst>
                              <p:cond delay="0"/>
                            </p:stCondLst>
                            <p:childTnLst>
                              <p:par>
                                <p:cTn id="13" presetID="10" presetClass="entr" presetSubtype="0" fill="hold" nodeType="clickEffect">
                                  <p:stCondLst>
                                    <p:cond delay="0"/>
                                  </p:stCondLst>
                                  <p:childTnLst>
                                    <p:set>
                                      <p:cBhvr>
                                        <p:cTn id="14" dur="1" fill="hold">
                                          <p:stCondLst>
                                            <p:cond delay="0"/>
                                          </p:stCondLst>
                                        </p:cTn>
                                        <p:tgtEl>
                                          <p:spTgt spid="27"/>
                                        </p:tgtEl>
                                        <p:attrNameLst>
                                          <p:attrName>style.visibility</p:attrName>
                                        </p:attrNameLst>
                                      </p:cBhvr>
                                      <p:to>
                                        <p:strVal val="visible"/>
                                      </p:to>
                                    </p:set>
                                    <p:animEffect transition="in" filter="fade">
                                      <p:cBhvr>
                                        <p:cTn id="15" dur="500"/>
                                        <p:tgtEl>
                                          <p:spTgt spid="27"/>
                                        </p:tgtEl>
                                      </p:cBhvr>
                                    </p:animEffect>
                                  </p:childTnLst>
                                </p:cTn>
                              </p:par>
                              <p:par>
                                <p:cTn id="16" presetID="10" presetClass="entr" presetSubtype="0" fill="hold" nodeType="withEffect">
                                  <p:stCondLst>
                                    <p:cond delay="0"/>
                                  </p:stCondLst>
                                  <p:childTnLst>
                                    <p:set>
                                      <p:cBhvr>
                                        <p:cTn id="17" dur="1" fill="hold">
                                          <p:stCondLst>
                                            <p:cond delay="0"/>
                                          </p:stCondLst>
                                        </p:cTn>
                                        <p:tgtEl>
                                          <p:spTgt spid="30"/>
                                        </p:tgtEl>
                                        <p:attrNameLst>
                                          <p:attrName>style.visibility</p:attrName>
                                        </p:attrNameLst>
                                      </p:cBhvr>
                                      <p:to>
                                        <p:strVal val="visible"/>
                                      </p:to>
                                    </p:set>
                                    <p:animEffect transition="in" filter="fade">
                                      <p:cBhvr>
                                        <p:cTn id="18"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idx="4294967295"/>
          </p:nvPr>
        </p:nvSpPr>
        <p:spPr/>
        <p:txBody>
          <a:bodyPr rtlCol="0">
            <a:normAutofit fontScale="90000"/>
          </a:bodyPr>
          <a:lstStyle/>
          <a:p>
            <a:pPr eaLnBrk="1" fontAlgn="auto" hangingPunct="1">
              <a:spcAft>
                <a:spcPts val="0"/>
              </a:spcAft>
              <a:defRPr/>
            </a:pPr>
            <a:r>
              <a:rPr lang="en-US" dirty="0"/>
              <a:t>Sum</a:t>
            </a:r>
            <a:r>
              <a:rPr lang="en-US" dirty="0" smtClean="0"/>
              <a:t>-Product </a:t>
            </a:r>
            <a:r>
              <a:rPr lang="en-US" dirty="0"/>
              <a:t>Belief Propagation</a:t>
            </a:r>
          </a:p>
        </p:txBody>
      </p:sp>
      <p:sp>
        <p:nvSpPr>
          <p:cNvPr id="109" name="TextBox 108"/>
          <p:cNvSpPr txBox="1"/>
          <p:nvPr/>
        </p:nvSpPr>
        <p:spPr>
          <a:xfrm>
            <a:off x="642938" y="1023938"/>
            <a:ext cx="3246437" cy="436562"/>
          </a:xfrm>
          <a:prstGeom prst="rect">
            <a:avLst/>
          </a:prstGeom>
          <a:solidFill>
            <a:schemeClr val="bg1"/>
          </a:solidFill>
          <a:ln>
            <a:solidFill>
              <a:schemeClr val="tx1"/>
            </a:solidFill>
          </a:ln>
          <a:effectLst>
            <a:outerShdw blurRad="50800" dist="38100" dir="5400000" algn="t" rotWithShape="0">
              <a:prstClr val="black">
                <a:alpha val="40000"/>
              </a:prstClr>
            </a:outerShdw>
          </a:effectLst>
        </p:spPr>
        <p:txBody>
          <a:bodyPr anchor="ctr"/>
          <a:lstStyle/>
          <a:p>
            <a:pPr algn="ctr" fontAlgn="auto">
              <a:spcBef>
                <a:spcPts val="0"/>
              </a:spcBef>
              <a:spcAft>
                <a:spcPts val="0"/>
              </a:spcAft>
              <a:defRPr/>
            </a:pPr>
            <a:r>
              <a:rPr lang="en-US" sz="1800" b="1" dirty="0">
                <a:latin typeface="+mn-lt"/>
                <a:cs typeface="+mn-cs"/>
              </a:rPr>
              <a:t>Factor Message</a:t>
            </a:r>
          </a:p>
        </p:txBody>
      </p:sp>
      <p:pic>
        <p:nvPicPr>
          <p:cNvPr id="30" name="Table 29"/>
          <p:cNvPicPr>
            <a:picLocks noGrp="1" noChangeArrowheads="1"/>
          </p:cNvPicPr>
          <p:nvPr/>
        </p:nvPicPr>
        <p:blipFill>
          <a:blip r:embed="rId2"/>
          <a:srcRect/>
          <a:stretch>
            <a:fillRect/>
          </a:stretch>
        </p:blipFill>
        <p:spPr bwMode="auto">
          <a:xfrm rot="3037182">
            <a:off x="2955925" y="730250"/>
            <a:ext cx="1476375" cy="987425"/>
          </a:xfrm>
          <a:prstGeom prst="rect">
            <a:avLst/>
          </a:prstGeom>
          <a:noFill/>
          <a:ln w="9525">
            <a:noFill/>
            <a:miter lim="800000"/>
            <a:headEnd/>
            <a:tailEnd/>
          </a:ln>
        </p:spPr>
      </p:pic>
      <p:sp>
        <p:nvSpPr>
          <p:cNvPr id="52256" name="AutoShape 46"/>
          <p:cNvSpPr>
            <a:spLocks noChangeArrowheads="1"/>
          </p:cNvSpPr>
          <p:nvPr/>
        </p:nvSpPr>
        <p:spPr bwMode="auto">
          <a:xfrm rot="2961764" flipH="1" flipV="1">
            <a:off x="4014788" y="1600200"/>
            <a:ext cx="330200" cy="266700"/>
          </a:xfrm>
          <a:prstGeom prst="rightArrow">
            <a:avLst>
              <a:gd name="adj1" fmla="val 50000"/>
              <a:gd name="adj2" fmla="val 30952"/>
            </a:avLst>
          </a:prstGeom>
          <a:solidFill>
            <a:schemeClr val="hlink"/>
          </a:solidFill>
          <a:ln w="9525">
            <a:solidFill>
              <a:schemeClr val="tx1"/>
            </a:solidFill>
            <a:miter lim="800000"/>
            <a:headEnd/>
            <a:tailEnd/>
          </a:ln>
        </p:spPr>
        <p:txBody>
          <a:bodyPr vert="eaVert" wrap="none" anchor="ctr"/>
          <a:lstStyle/>
          <a:p>
            <a:endParaRPr lang="en-US"/>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87BF7D59-E280-404A-98CA-01C010E1C176}" type="slidenum">
              <a:rPr lang="en-US" sz="1200">
                <a:solidFill>
                  <a:schemeClr val="tx1">
                    <a:tint val="75000"/>
                  </a:schemeClr>
                </a:solidFill>
                <a:latin typeface="+mn-lt"/>
                <a:cs typeface="+mn-cs"/>
              </a:rPr>
              <a:pPr algn="r" fontAlgn="auto">
                <a:spcBef>
                  <a:spcPts val="0"/>
                </a:spcBef>
                <a:spcAft>
                  <a:spcPts val="0"/>
                </a:spcAft>
                <a:defRPr/>
              </a:pPr>
              <a:t>71</a:t>
            </a:fld>
            <a:endParaRPr lang="en-US" sz="1200">
              <a:solidFill>
                <a:schemeClr val="tx1">
                  <a:tint val="75000"/>
                </a:schemeClr>
              </a:solidFill>
              <a:latin typeface="+mn-lt"/>
              <a:cs typeface="+mn-cs"/>
            </a:endParaRPr>
          </a:p>
        </p:txBody>
      </p:sp>
      <p:sp>
        <p:nvSpPr>
          <p:cNvPr id="34" name="Rectangle 33"/>
          <p:cNvSpPr/>
          <p:nvPr/>
        </p:nvSpPr>
        <p:spPr>
          <a:xfrm>
            <a:off x="4408488" y="2832100"/>
            <a:ext cx="420687" cy="420688"/>
          </a:xfrm>
          <a:prstGeom prst="rect">
            <a:avLst/>
          </a:prstGeom>
          <a:solidFill>
            <a:schemeClr val="accent3"/>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grpSp>
        <p:nvGrpSpPr>
          <p:cNvPr id="65543" name="Group 35"/>
          <p:cNvGrpSpPr>
            <a:grpSpLocks/>
          </p:cNvGrpSpPr>
          <p:nvPr/>
        </p:nvGrpSpPr>
        <p:grpSpPr bwMode="auto">
          <a:xfrm>
            <a:off x="1679575" y="2814638"/>
            <a:ext cx="796925" cy="454025"/>
            <a:chOff x="2210684" y="5337292"/>
            <a:chExt cx="382896" cy="286889"/>
          </a:xfrm>
        </p:grpSpPr>
        <p:cxnSp>
          <p:nvCxnSpPr>
            <p:cNvPr id="49" name="Straight Connector 48"/>
            <p:cNvCxnSpPr>
              <a:stCxn id="34" idx="1"/>
            </p:cNvCxnSpPr>
            <p:nvPr/>
          </p:nvCxnSpPr>
          <p:spPr>
            <a:xfrm flipH="1" flipV="1">
              <a:off x="2210684" y="5337292"/>
              <a:ext cx="382892" cy="134494"/>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50" name="Straight Connector 49"/>
            <p:cNvCxnSpPr/>
            <p:nvPr/>
          </p:nvCxnSpPr>
          <p:spPr>
            <a:xfrm flipH="1">
              <a:off x="2210688" y="5471238"/>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51" name="Straight Connector 50"/>
            <p:cNvCxnSpPr>
              <a:stCxn id="34" idx="1"/>
            </p:cNvCxnSpPr>
            <p:nvPr/>
          </p:nvCxnSpPr>
          <p:spPr>
            <a:xfrm flipH="1">
              <a:off x="2210686" y="5471790"/>
              <a:ext cx="382892" cy="152391"/>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5544" name="Group 36"/>
          <p:cNvGrpSpPr>
            <a:grpSpLocks/>
          </p:cNvGrpSpPr>
          <p:nvPr/>
        </p:nvGrpSpPr>
        <p:grpSpPr bwMode="auto">
          <a:xfrm rot="10800000">
            <a:off x="6677025" y="2798763"/>
            <a:ext cx="796925" cy="454025"/>
            <a:chOff x="3345037" y="5465825"/>
            <a:chExt cx="382892" cy="286902"/>
          </a:xfrm>
        </p:grpSpPr>
        <p:cxnSp>
          <p:nvCxnSpPr>
            <p:cNvPr id="46" name="Straight Connector 4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7" name="Straight Connector 46"/>
            <p:cNvCxnSpPr/>
            <p:nvPr/>
          </p:nvCxnSpPr>
          <p:spPr>
            <a:xfrm flipH="1">
              <a:off x="3345037" y="5598800"/>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48" name="Straight Connector 4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39" name="Oval 38"/>
          <p:cNvSpPr/>
          <p:nvPr/>
        </p:nvSpPr>
        <p:spPr>
          <a:xfrm>
            <a:off x="2486025" y="2603500"/>
            <a:ext cx="857250" cy="86836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40" name="Straight Connector 39"/>
          <p:cNvCxnSpPr>
            <a:stCxn id="39" idx="6"/>
            <a:endCxn id="34" idx="1"/>
          </p:cNvCxnSpPr>
          <p:nvPr/>
        </p:nvCxnSpPr>
        <p:spPr>
          <a:xfrm>
            <a:off x="3343275" y="3036888"/>
            <a:ext cx="1065213" cy="476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1" name="Oval 40"/>
          <p:cNvSpPr/>
          <p:nvPr/>
        </p:nvSpPr>
        <p:spPr>
          <a:xfrm>
            <a:off x="5811838" y="2620963"/>
            <a:ext cx="857250" cy="86836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42" name="Straight Connector 41"/>
          <p:cNvCxnSpPr>
            <a:stCxn id="34" idx="3"/>
            <a:endCxn id="41" idx="2"/>
          </p:cNvCxnSpPr>
          <p:nvPr/>
        </p:nvCxnSpPr>
        <p:spPr>
          <a:xfrm>
            <a:off x="4829175" y="3041650"/>
            <a:ext cx="982663" cy="142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7" name="Straight Arrow Connector 26"/>
          <p:cNvCxnSpPr/>
          <p:nvPr/>
        </p:nvCxnSpPr>
        <p:spPr>
          <a:xfrm flipH="1">
            <a:off x="3440113" y="2905125"/>
            <a:ext cx="804862" cy="0"/>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65550" name="Group 32"/>
          <p:cNvGrpSpPr>
            <a:grpSpLocks/>
          </p:cNvGrpSpPr>
          <p:nvPr/>
        </p:nvGrpSpPr>
        <p:grpSpPr bwMode="auto">
          <a:xfrm>
            <a:off x="215900" y="4716463"/>
            <a:ext cx="8810625" cy="1096962"/>
            <a:chOff x="4061771" y="3747287"/>
            <a:chExt cx="4705817" cy="585936"/>
          </a:xfrm>
        </p:grpSpPr>
        <p:pic>
          <p:nvPicPr>
            <p:cNvPr id="65556" name="Picture 34" descr="latex-image-1.pdf"/>
            <p:cNvPicPr>
              <a:picLocks noChangeAspect="1"/>
            </p:cNvPicPr>
            <p:nvPr/>
          </p:nvPicPr>
          <p:blipFill>
            <a:blip r:embed="rId3"/>
            <a:srcRect/>
            <a:stretch>
              <a:fillRect/>
            </a:stretch>
          </p:blipFill>
          <p:spPr bwMode="auto">
            <a:xfrm>
              <a:off x="4106863" y="3795713"/>
              <a:ext cx="4562475" cy="488950"/>
            </a:xfrm>
            <a:prstGeom prst="rect">
              <a:avLst/>
            </a:prstGeom>
            <a:noFill/>
            <a:ln w="9525">
              <a:noFill/>
              <a:miter lim="800000"/>
              <a:headEnd/>
              <a:tailEnd/>
            </a:ln>
          </p:spPr>
        </p:pic>
        <p:sp>
          <p:nvSpPr>
            <p:cNvPr id="36" name="Rectangle 35"/>
            <p:cNvSpPr/>
            <p:nvPr/>
          </p:nvSpPr>
          <p:spPr>
            <a:xfrm>
              <a:off x="4061771" y="3747287"/>
              <a:ext cx="4705817" cy="585936"/>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cxnSp>
        <p:nvCxnSpPr>
          <p:cNvPr id="54" name="Straight Arrow Connector 53"/>
          <p:cNvCxnSpPr/>
          <p:nvPr/>
        </p:nvCxnSpPr>
        <p:spPr>
          <a:xfrm flipH="1">
            <a:off x="4892675" y="2906713"/>
            <a:ext cx="798513"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pic>
        <p:nvPicPr>
          <p:cNvPr id="65552" name="Table 60"/>
          <p:cNvPicPr>
            <a:picLocks noGrp="1" noChangeArrowheads="1"/>
          </p:cNvPicPr>
          <p:nvPr/>
        </p:nvPicPr>
        <p:blipFill>
          <a:blip r:embed="rId4"/>
          <a:srcRect/>
          <a:stretch>
            <a:fillRect/>
          </a:stretch>
        </p:blipFill>
        <p:spPr bwMode="auto">
          <a:xfrm rot="2962224">
            <a:off x="4017963" y="1493837"/>
            <a:ext cx="1169988" cy="1249363"/>
          </a:xfrm>
          <a:prstGeom prst="rect">
            <a:avLst/>
          </a:prstGeom>
          <a:noFill/>
          <a:ln w="9525">
            <a:noFill/>
            <a:miter lim="800000"/>
            <a:headEnd/>
            <a:tailEnd/>
          </a:ln>
        </p:spPr>
      </p:pic>
      <p:sp>
        <p:nvSpPr>
          <p:cNvPr id="65553" name="AutoShape 47"/>
          <p:cNvSpPr>
            <a:spLocks noChangeArrowheads="1"/>
          </p:cNvSpPr>
          <p:nvPr/>
        </p:nvSpPr>
        <p:spPr bwMode="auto">
          <a:xfrm rot="19318535" flipH="1">
            <a:off x="4938713" y="1603375"/>
            <a:ext cx="330200" cy="266700"/>
          </a:xfrm>
          <a:prstGeom prst="rightArrow">
            <a:avLst>
              <a:gd name="adj1" fmla="val 50000"/>
              <a:gd name="adj2" fmla="val 30952"/>
            </a:avLst>
          </a:prstGeom>
          <a:solidFill>
            <a:schemeClr val="hlink"/>
          </a:solidFill>
          <a:ln w="9525">
            <a:solidFill>
              <a:schemeClr val="tx1"/>
            </a:solidFill>
            <a:miter lim="800000"/>
            <a:headEnd/>
            <a:tailEnd/>
          </a:ln>
        </p:spPr>
        <p:txBody>
          <a:bodyPr wrap="none" anchor="ctr"/>
          <a:lstStyle/>
          <a:p>
            <a:endParaRPr lang="en-US"/>
          </a:p>
        </p:txBody>
      </p:sp>
      <p:pic>
        <p:nvPicPr>
          <p:cNvPr id="65554" name="Table 57"/>
          <p:cNvPicPr>
            <a:picLocks noGrp="1" noChangeArrowheads="1"/>
          </p:cNvPicPr>
          <p:nvPr/>
        </p:nvPicPr>
        <p:blipFill>
          <a:blip r:embed="rId5"/>
          <a:srcRect/>
          <a:stretch>
            <a:fillRect/>
          </a:stretch>
        </p:blipFill>
        <p:spPr bwMode="auto">
          <a:xfrm rot="-2510980">
            <a:off x="5010150" y="1096963"/>
            <a:ext cx="908050" cy="712787"/>
          </a:xfrm>
          <a:prstGeom prst="rect">
            <a:avLst/>
          </a:prstGeom>
          <a:noFill/>
          <a:ln w="9525">
            <a:noFill/>
            <a:miter lim="800000"/>
            <a:headEnd/>
            <a:tailEnd/>
          </a:ln>
        </p:spPr>
      </p:pic>
      <p:sp>
        <p:nvSpPr>
          <p:cNvPr id="52257" name="Text Box 33"/>
          <p:cNvSpPr txBox="1">
            <a:spLocks noChangeArrowheads="1"/>
          </p:cNvSpPr>
          <p:nvPr/>
        </p:nvSpPr>
        <p:spPr bwMode="auto">
          <a:xfrm>
            <a:off x="5702300" y="1511300"/>
            <a:ext cx="3140075" cy="762000"/>
          </a:xfrm>
          <a:prstGeom prst="rect">
            <a:avLst/>
          </a:prstGeom>
          <a:noFill/>
          <a:ln w="9525">
            <a:noFill/>
            <a:miter lim="800000"/>
            <a:headEnd/>
            <a:tailEnd/>
          </a:ln>
        </p:spPr>
        <p:txBody>
          <a:bodyPr>
            <a:spAutoFit/>
          </a:bodyPr>
          <a:lstStyle/>
          <a:p>
            <a:pPr algn="ctr" defTabSz="914400"/>
            <a:r>
              <a:rPr lang="en-US" sz="2400">
                <a:solidFill>
                  <a:srgbClr val="E77071"/>
                </a:solidFill>
              </a:rPr>
              <a:t>matrix-vector product</a:t>
            </a:r>
            <a:br>
              <a:rPr lang="en-US" sz="2400">
                <a:solidFill>
                  <a:srgbClr val="E77071"/>
                </a:solidFill>
              </a:rPr>
            </a:br>
            <a:r>
              <a:rPr lang="en-US" sz="2000">
                <a:solidFill>
                  <a:srgbClr val="E77071"/>
                </a:solidFill>
              </a:rPr>
              <a:t>(for a binary factor)</a:t>
            </a:r>
          </a:p>
        </p:txBody>
      </p:sp>
    </p:spTree>
    <p:extLst>
      <p:ext uri="{BB962C8B-B14F-4D97-AF65-F5344CB8AC3E}">
        <p14:creationId xmlns:p14="http://schemas.microsoft.com/office/powerpoint/2010/main" val="230353175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grpId="0" nodeType="clickEffect">
                                  <p:stCondLst>
                                    <p:cond delay="0"/>
                                  </p:stCondLst>
                                  <p:childTnLst>
                                    <p:set>
                                      <p:cBhvr>
                                        <p:cTn id="6" dur="1" fill="hold">
                                          <p:stCondLst>
                                            <p:cond delay="0"/>
                                          </p:stCondLst>
                                        </p:cTn>
                                        <p:tgtEl>
                                          <p:spTgt spid="52256"/>
                                        </p:tgtEl>
                                        <p:attrNameLst>
                                          <p:attrName>style.visibility</p:attrName>
                                        </p:attrNameLst>
                                      </p:cBhvr>
                                      <p:to>
                                        <p:strVal val="visible"/>
                                      </p:to>
                                    </p:set>
                                    <p:animEffect transition="in" filter="wipe(down)">
                                      <p:cBhvr>
                                        <p:cTn id="7" dur="500"/>
                                        <p:tgtEl>
                                          <p:spTgt spid="52256"/>
                                        </p:tgtEl>
                                      </p:cBhvr>
                                    </p:animEffect>
                                  </p:childTnLst>
                                </p:cTn>
                              </p:par>
                              <p:par>
                                <p:cTn id="8" presetID="22" presetClass="entr" presetSubtype="4" fill="hold" nodeType="withEffect">
                                  <p:stCondLst>
                                    <p:cond delay="0"/>
                                  </p:stCondLst>
                                  <p:childTnLst>
                                    <p:set>
                                      <p:cBhvr>
                                        <p:cTn id="9" dur="1" fill="hold">
                                          <p:stCondLst>
                                            <p:cond delay="0"/>
                                          </p:stCondLst>
                                        </p:cTn>
                                        <p:tgtEl>
                                          <p:spTgt spid="30"/>
                                        </p:tgtEl>
                                        <p:attrNameLst>
                                          <p:attrName>style.visibility</p:attrName>
                                        </p:attrNameLst>
                                      </p:cBhvr>
                                      <p:to>
                                        <p:strVal val="visible"/>
                                      </p:to>
                                    </p:set>
                                    <p:animEffect transition="in" filter="wipe(down)">
                                      <p:cBhvr>
                                        <p:cTn id="10" dur="500"/>
                                        <p:tgtEl>
                                          <p:spTgt spid="30"/>
                                        </p:tgtEl>
                                      </p:cBhvr>
                                    </p:animEffec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grpId="0" nodeType="clickEffect">
                                  <p:stCondLst>
                                    <p:cond delay="0"/>
                                  </p:stCondLst>
                                  <p:childTnLst>
                                    <p:set>
                                      <p:cBhvr>
                                        <p:cTn id="14" dur="1" fill="hold">
                                          <p:stCondLst>
                                            <p:cond delay="0"/>
                                          </p:stCondLst>
                                        </p:cTn>
                                        <p:tgtEl>
                                          <p:spTgt spid="522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2256" grpId="0" animBg="1"/>
      <p:bldP spid="52257"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Content Placeholder 2"/>
          <p:cNvSpPr txBox="1">
            <a:spLocks/>
          </p:cNvSpPr>
          <p:nvPr/>
        </p:nvSpPr>
        <p:spPr>
          <a:xfrm>
            <a:off x="457200" y="1044575"/>
            <a:ext cx="8389938" cy="5311775"/>
          </a:xfrm>
          <a:prstGeom prst="rect">
            <a:avLst/>
          </a:prstGeom>
          <a:solidFill>
            <a:schemeClr val="bg1"/>
          </a:solidFill>
          <a:ln w="12700" cmpd="sng">
            <a:solidFill>
              <a:schemeClr val="tx1"/>
            </a:solidFill>
          </a:ln>
          <a:effectLst>
            <a:outerShdw blurRad="152400" dist="127000" dir="6060000" sx="102000" sy="102000" algn="t" rotWithShape="0">
              <a:prstClr val="black">
                <a:alpha val="40000"/>
              </a:prstClr>
            </a:outerShdw>
          </a:effectLst>
        </p:spPr>
        <p:txBody>
          <a:bodyPr>
            <a:normAutofit fontScale="62500" lnSpcReduction="20000"/>
          </a:bodyPr>
          <a:lst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0" indent="0" fontAlgn="auto">
              <a:spcAft>
                <a:spcPts val="0"/>
              </a:spcAft>
              <a:buFont typeface="Arial"/>
              <a:buNone/>
              <a:defRPr/>
            </a:pPr>
            <a:r>
              <a:rPr lang="en-US" b="1" dirty="0" smtClean="0"/>
              <a:t>Input: </a:t>
            </a:r>
            <a:r>
              <a:rPr lang="en-US" dirty="0" smtClean="0"/>
              <a:t>a factor graph with no cycles</a:t>
            </a:r>
          </a:p>
          <a:p>
            <a:pPr marL="0" indent="0" fontAlgn="auto">
              <a:spcAft>
                <a:spcPts val="0"/>
              </a:spcAft>
              <a:buFont typeface="Arial"/>
              <a:buNone/>
              <a:defRPr/>
            </a:pPr>
            <a:r>
              <a:rPr lang="en-US" b="1" dirty="0" smtClean="0"/>
              <a:t>Output: </a:t>
            </a:r>
            <a:r>
              <a:rPr lang="en-US" dirty="0" smtClean="0"/>
              <a:t>exact </a:t>
            </a:r>
            <a:r>
              <a:rPr lang="en-US" dirty="0" err="1" smtClean="0"/>
              <a:t>marginals</a:t>
            </a:r>
            <a:r>
              <a:rPr lang="en-US" dirty="0" smtClean="0"/>
              <a:t> for each variable and factor</a:t>
            </a:r>
            <a:endParaRPr lang="en-US" b="1" dirty="0" smtClean="0"/>
          </a:p>
          <a:p>
            <a:pPr marL="0" indent="0" fontAlgn="auto">
              <a:spcAft>
                <a:spcPts val="0"/>
              </a:spcAft>
              <a:buFont typeface="Arial"/>
              <a:buNone/>
              <a:defRPr/>
            </a:pPr>
            <a:endParaRPr lang="en-US" b="1" dirty="0"/>
          </a:p>
          <a:p>
            <a:pPr marL="0" indent="0" fontAlgn="auto">
              <a:spcAft>
                <a:spcPts val="0"/>
              </a:spcAft>
              <a:buFont typeface="Arial"/>
              <a:buNone/>
              <a:defRPr/>
            </a:pPr>
            <a:r>
              <a:rPr lang="en-US" b="1" dirty="0" smtClean="0"/>
              <a:t>Algorithm:</a:t>
            </a:r>
            <a:endParaRPr lang="en-US" dirty="0"/>
          </a:p>
          <a:p>
            <a:pPr marL="514350" indent="-514350" fontAlgn="auto">
              <a:spcAft>
                <a:spcPts val="0"/>
              </a:spcAft>
              <a:buFont typeface="+mj-lt"/>
              <a:buAutoNum type="arabicPeriod"/>
              <a:defRPr/>
            </a:pPr>
            <a:r>
              <a:rPr lang="en-US" dirty="0"/>
              <a:t>Initialize the messages to the uniform </a:t>
            </a:r>
            <a:r>
              <a:rPr lang="en-US" dirty="0" smtClean="0"/>
              <a:t>distribution.</a:t>
            </a:r>
            <a:endParaRPr lang="en-US" dirty="0"/>
          </a:p>
          <a:p>
            <a:pPr marL="0" indent="0" fontAlgn="auto">
              <a:spcAft>
                <a:spcPts val="0"/>
              </a:spcAft>
              <a:buFont typeface="Arial"/>
              <a:buNone/>
              <a:defRPr/>
            </a:pPr>
            <a:endParaRPr lang="en-US" dirty="0"/>
          </a:p>
          <a:p>
            <a:pPr marL="514350" indent="-514350" fontAlgn="auto">
              <a:spcAft>
                <a:spcPts val="0"/>
              </a:spcAft>
              <a:buFont typeface="+mj-lt"/>
              <a:buAutoNum type="arabicPeriod"/>
              <a:defRPr/>
            </a:pPr>
            <a:r>
              <a:rPr lang="en-US" dirty="0"/>
              <a:t>Choose a root </a:t>
            </a:r>
            <a:r>
              <a:rPr lang="en-US" dirty="0" smtClean="0"/>
              <a:t>node.</a:t>
            </a:r>
            <a:endParaRPr lang="en-US" dirty="0"/>
          </a:p>
          <a:p>
            <a:pPr marL="514350" indent="-514350" fontAlgn="auto">
              <a:spcAft>
                <a:spcPts val="0"/>
              </a:spcAft>
              <a:buFont typeface="+mj-lt"/>
              <a:buAutoNum type="arabicPeriod"/>
              <a:defRPr/>
            </a:pPr>
            <a:r>
              <a:rPr lang="en-US" dirty="0"/>
              <a:t>Send messages from the </a:t>
            </a:r>
            <a:r>
              <a:rPr lang="en-US" b="1" dirty="0"/>
              <a:t>leaves</a:t>
            </a:r>
            <a:r>
              <a:rPr lang="en-US" dirty="0"/>
              <a:t> to the </a:t>
            </a:r>
            <a:r>
              <a:rPr lang="en-US" b="1" dirty="0" smtClean="0"/>
              <a:t>root</a:t>
            </a:r>
            <a:r>
              <a:rPr lang="en-US" dirty="0" smtClean="0"/>
              <a:t>.</a:t>
            </a:r>
            <a:r>
              <a:rPr lang="en-US" b="1" dirty="0" smtClean="0"/>
              <a:t/>
            </a:r>
            <a:br>
              <a:rPr lang="en-US" b="1" dirty="0" smtClean="0"/>
            </a:br>
            <a:r>
              <a:rPr lang="en-US" dirty="0" smtClean="0"/>
              <a:t>Send </a:t>
            </a:r>
            <a:r>
              <a:rPr lang="en-US" dirty="0"/>
              <a:t>messages from the </a:t>
            </a:r>
            <a:r>
              <a:rPr lang="en-US" b="1" dirty="0"/>
              <a:t>root</a:t>
            </a:r>
            <a:r>
              <a:rPr lang="en-US" dirty="0"/>
              <a:t> to the </a:t>
            </a:r>
            <a:r>
              <a:rPr lang="en-US" b="1" dirty="0" smtClean="0"/>
              <a:t>leaves</a:t>
            </a:r>
            <a:r>
              <a:rPr lang="en-US" dirty="0" smtClean="0"/>
              <a:t>.</a:t>
            </a:r>
            <a:endParaRPr lang="en-US" dirty="0"/>
          </a:p>
          <a:p>
            <a:pPr marL="0" indent="0" fontAlgn="auto">
              <a:spcAft>
                <a:spcPts val="0"/>
              </a:spcAft>
              <a:buFont typeface="Arial"/>
              <a:buNone/>
              <a:defRPr/>
            </a:pPr>
            <a:endParaRPr lang="en-US" b="1" dirty="0"/>
          </a:p>
          <a:p>
            <a:pPr marL="514350" indent="-514350" fontAlgn="auto">
              <a:spcAft>
                <a:spcPts val="0"/>
              </a:spcAft>
              <a:buFont typeface="+mj-lt"/>
              <a:buAutoNum type="arabicPeriod"/>
              <a:defRPr/>
            </a:pPr>
            <a:endParaRPr lang="en-US" dirty="0" smtClean="0"/>
          </a:p>
          <a:p>
            <a:pPr marL="514350" indent="-514350" fontAlgn="auto">
              <a:spcAft>
                <a:spcPts val="0"/>
              </a:spcAft>
              <a:buFont typeface="+mj-lt"/>
              <a:buAutoNum type="arabicPeriod"/>
              <a:defRPr/>
            </a:pPr>
            <a:r>
              <a:rPr lang="en-US" dirty="0" smtClean="0"/>
              <a:t>Compute the beliefs </a:t>
            </a:r>
            <a:r>
              <a:rPr lang="en-US" dirty="0"/>
              <a:t>(</a:t>
            </a:r>
            <a:r>
              <a:rPr lang="en-US" dirty="0" err="1" smtClean="0"/>
              <a:t>unnormalized</a:t>
            </a:r>
            <a:r>
              <a:rPr lang="en-US" dirty="0" smtClean="0"/>
              <a:t> </a:t>
            </a:r>
            <a:r>
              <a:rPr lang="en-US" dirty="0" err="1"/>
              <a:t>marginals</a:t>
            </a:r>
            <a:r>
              <a:rPr lang="en-US" dirty="0"/>
              <a:t>).</a:t>
            </a:r>
          </a:p>
          <a:p>
            <a:pPr marL="514350" indent="-514350" fontAlgn="auto">
              <a:spcAft>
                <a:spcPts val="0"/>
              </a:spcAft>
              <a:buFont typeface="+mj-lt"/>
              <a:buAutoNum type="arabicPeriod"/>
              <a:defRPr/>
            </a:pPr>
            <a:endParaRPr lang="en-US" dirty="0" smtClean="0"/>
          </a:p>
          <a:p>
            <a:pPr marL="514350" indent="-514350" fontAlgn="auto">
              <a:spcAft>
                <a:spcPts val="0"/>
              </a:spcAft>
              <a:buFont typeface="+mj-lt"/>
              <a:buAutoNum type="arabicPeriod"/>
              <a:defRPr/>
            </a:pPr>
            <a:endParaRPr lang="en-US" dirty="0" smtClean="0"/>
          </a:p>
          <a:p>
            <a:pPr marL="514350" indent="-514350" fontAlgn="auto">
              <a:spcAft>
                <a:spcPts val="0"/>
              </a:spcAft>
              <a:buFont typeface="+mj-lt"/>
              <a:buAutoNum type="arabicPeriod"/>
              <a:defRPr/>
            </a:pPr>
            <a:r>
              <a:rPr lang="en-US" dirty="0" smtClean="0"/>
              <a:t>Normalize beliefs and return the </a:t>
            </a:r>
            <a:r>
              <a:rPr lang="en-US" b="1" dirty="0"/>
              <a:t>exact</a:t>
            </a:r>
            <a:r>
              <a:rPr lang="en-US" dirty="0"/>
              <a:t> </a:t>
            </a:r>
            <a:r>
              <a:rPr lang="en-US" dirty="0" err="1" smtClean="0"/>
              <a:t>marginals</a:t>
            </a:r>
            <a:r>
              <a:rPr lang="en-US" dirty="0" smtClean="0"/>
              <a:t>.</a:t>
            </a:r>
            <a:endParaRPr lang="en-US" dirty="0"/>
          </a:p>
          <a:p>
            <a:pPr marL="0" indent="0" fontAlgn="auto">
              <a:spcAft>
                <a:spcPts val="0"/>
              </a:spcAft>
              <a:buFont typeface="Arial"/>
              <a:buNone/>
              <a:defRPr/>
            </a:pPr>
            <a:endParaRPr lang="en-US" dirty="0"/>
          </a:p>
          <a:p>
            <a:pPr marL="0" indent="0" fontAlgn="auto">
              <a:spcAft>
                <a:spcPts val="0"/>
              </a:spcAft>
              <a:buFont typeface="Arial"/>
              <a:buNone/>
              <a:defRPr/>
            </a:pPr>
            <a:r>
              <a:rPr lang="en-US" dirty="0"/>
              <a:t> </a:t>
            </a:r>
          </a:p>
        </p:txBody>
      </p:sp>
      <p:sp>
        <p:nvSpPr>
          <p:cNvPr id="2" name="Title 1"/>
          <p:cNvSpPr>
            <a:spLocks noGrp="1"/>
          </p:cNvSpPr>
          <p:nvPr>
            <p:ph type="title"/>
          </p:nvPr>
        </p:nvSpPr>
        <p:spPr/>
        <p:txBody>
          <a:bodyPr rtlCol="0">
            <a:normAutofit fontScale="90000"/>
          </a:bodyPr>
          <a:lstStyle/>
          <a:p>
            <a:pPr fontAlgn="auto">
              <a:spcAft>
                <a:spcPts val="0"/>
              </a:spcAft>
              <a:defRPr/>
            </a:pPr>
            <a:r>
              <a:rPr lang="en-US" dirty="0" smtClean="0"/>
              <a:t>Sum-Product Belief Propagation</a:t>
            </a:r>
            <a:endParaRPr lang="en-US" dirty="0"/>
          </a:p>
        </p:txBody>
      </p:sp>
      <p:sp>
        <p:nvSpPr>
          <p:cNvPr id="4" name="Slide Number Placeholder 3"/>
          <p:cNvSpPr>
            <a:spLocks noGrp="1"/>
          </p:cNvSpPr>
          <p:nvPr>
            <p:ph type="sldNum" sz="quarter" idx="12"/>
          </p:nvPr>
        </p:nvSpPr>
        <p:spPr/>
        <p:txBody>
          <a:bodyPr/>
          <a:lstStyle/>
          <a:p>
            <a:pPr>
              <a:defRPr/>
            </a:pPr>
            <a:fld id="{3E093FD2-07B9-4FE6-977C-0D2BB13D257C}" type="slidenum">
              <a:rPr lang="en-US"/>
              <a:pPr>
                <a:defRPr/>
              </a:pPr>
              <a:t>72</a:t>
            </a:fld>
            <a:endParaRPr lang="en-US"/>
          </a:p>
        </p:txBody>
      </p:sp>
      <p:grpSp>
        <p:nvGrpSpPr>
          <p:cNvPr id="66564" name="Group 13"/>
          <p:cNvGrpSpPr>
            <a:grpSpLocks/>
          </p:cNvGrpSpPr>
          <p:nvPr/>
        </p:nvGrpSpPr>
        <p:grpSpPr bwMode="auto">
          <a:xfrm>
            <a:off x="1136650" y="3746500"/>
            <a:ext cx="2822575" cy="587375"/>
            <a:chOff x="1136920" y="3747287"/>
            <a:chExt cx="2822626" cy="585936"/>
          </a:xfrm>
        </p:grpSpPr>
        <p:pic>
          <p:nvPicPr>
            <p:cNvPr id="66586" name="Picture 14" descr="latex-image-1.pdf"/>
            <p:cNvPicPr>
              <a:picLocks noChangeAspect="1"/>
            </p:cNvPicPr>
            <p:nvPr/>
          </p:nvPicPr>
          <p:blipFill>
            <a:blip r:embed="rId2"/>
            <a:srcRect/>
            <a:stretch>
              <a:fillRect/>
            </a:stretch>
          </p:blipFill>
          <p:spPr bwMode="auto">
            <a:xfrm>
              <a:off x="1214438" y="3795713"/>
              <a:ext cx="2643187" cy="488950"/>
            </a:xfrm>
            <a:prstGeom prst="rect">
              <a:avLst/>
            </a:prstGeom>
            <a:noFill/>
            <a:ln w="9525">
              <a:noFill/>
              <a:miter lim="800000"/>
              <a:headEnd/>
              <a:tailEnd/>
            </a:ln>
          </p:spPr>
        </p:pic>
        <p:sp>
          <p:nvSpPr>
            <p:cNvPr id="16" name="Rectangle 15"/>
            <p:cNvSpPr/>
            <p:nvPr/>
          </p:nvSpPr>
          <p:spPr>
            <a:xfrm>
              <a:off x="1136920" y="3747287"/>
              <a:ext cx="2822626" cy="585936"/>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grpSp>
        <p:nvGrpSpPr>
          <p:cNvPr id="66565" name="Group 16"/>
          <p:cNvGrpSpPr>
            <a:grpSpLocks/>
          </p:cNvGrpSpPr>
          <p:nvPr/>
        </p:nvGrpSpPr>
        <p:grpSpPr bwMode="auto">
          <a:xfrm>
            <a:off x="4062413" y="3746500"/>
            <a:ext cx="4705350" cy="587375"/>
            <a:chOff x="4061771" y="3747287"/>
            <a:chExt cx="4705817" cy="585936"/>
          </a:xfrm>
        </p:grpSpPr>
        <p:pic>
          <p:nvPicPr>
            <p:cNvPr id="66584" name="Picture 17" descr="latex-image-1.pdf"/>
            <p:cNvPicPr>
              <a:picLocks noChangeAspect="1"/>
            </p:cNvPicPr>
            <p:nvPr/>
          </p:nvPicPr>
          <p:blipFill>
            <a:blip r:embed="rId3"/>
            <a:srcRect/>
            <a:stretch>
              <a:fillRect/>
            </a:stretch>
          </p:blipFill>
          <p:spPr bwMode="auto">
            <a:xfrm>
              <a:off x="4106863" y="3795713"/>
              <a:ext cx="4562475" cy="488950"/>
            </a:xfrm>
            <a:prstGeom prst="rect">
              <a:avLst/>
            </a:prstGeom>
            <a:noFill/>
            <a:ln w="9525">
              <a:noFill/>
              <a:miter lim="800000"/>
              <a:headEnd/>
              <a:tailEnd/>
            </a:ln>
          </p:spPr>
        </p:pic>
        <p:sp>
          <p:nvSpPr>
            <p:cNvPr id="19" name="Rectangle 18"/>
            <p:cNvSpPr/>
            <p:nvPr/>
          </p:nvSpPr>
          <p:spPr>
            <a:xfrm>
              <a:off x="4061771" y="3747287"/>
              <a:ext cx="4705817" cy="585936"/>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grpSp>
        <p:nvGrpSpPr>
          <p:cNvPr id="66566" name="Group 19"/>
          <p:cNvGrpSpPr>
            <a:grpSpLocks/>
          </p:cNvGrpSpPr>
          <p:nvPr/>
        </p:nvGrpSpPr>
        <p:grpSpPr bwMode="auto">
          <a:xfrm>
            <a:off x="2305050" y="2573338"/>
            <a:ext cx="1654175" cy="328612"/>
            <a:chOff x="2304565" y="2574082"/>
            <a:chExt cx="1654981" cy="327260"/>
          </a:xfrm>
        </p:grpSpPr>
        <p:pic>
          <p:nvPicPr>
            <p:cNvPr id="66582" name="Picture 20" descr="latex-image-1.pdf"/>
            <p:cNvPicPr>
              <a:picLocks noChangeAspect="1"/>
            </p:cNvPicPr>
            <p:nvPr/>
          </p:nvPicPr>
          <p:blipFill>
            <a:blip r:embed="rId4"/>
            <a:srcRect/>
            <a:stretch>
              <a:fillRect/>
            </a:stretch>
          </p:blipFill>
          <p:spPr bwMode="auto">
            <a:xfrm>
              <a:off x="2397125" y="2611438"/>
              <a:ext cx="1460500" cy="265112"/>
            </a:xfrm>
            <a:prstGeom prst="rect">
              <a:avLst/>
            </a:prstGeom>
            <a:noFill/>
            <a:ln w="9525">
              <a:noFill/>
              <a:miter lim="800000"/>
              <a:headEnd/>
              <a:tailEnd/>
            </a:ln>
          </p:spPr>
        </p:pic>
        <p:sp>
          <p:nvSpPr>
            <p:cNvPr id="22" name="Rectangle 21"/>
            <p:cNvSpPr/>
            <p:nvPr/>
          </p:nvSpPr>
          <p:spPr>
            <a:xfrm>
              <a:off x="2304565" y="2574082"/>
              <a:ext cx="1654981" cy="327260"/>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grpSp>
        <p:nvGrpSpPr>
          <p:cNvPr id="66567" name="Group 22"/>
          <p:cNvGrpSpPr>
            <a:grpSpLocks/>
          </p:cNvGrpSpPr>
          <p:nvPr/>
        </p:nvGrpSpPr>
        <p:grpSpPr bwMode="auto">
          <a:xfrm>
            <a:off x="4044950" y="2573338"/>
            <a:ext cx="1598613" cy="328612"/>
            <a:chOff x="4044608" y="2574082"/>
            <a:chExt cx="1599015" cy="327260"/>
          </a:xfrm>
        </p:grpSpPr>
        <p:pic>
          <p:nvPicPr>
            <p:cNvPr id="66580" name="Picture 23" descr="latex-image-1.pdf"/>
            <p:cNvPicPr>
              <a:picLocks noChangeAspect="1"/>
            </p:cNvPicPr>
            <p:nvPr/>
          </p:nvPicPr>
          <p:blipFill>
            <a:blip r:embed="rId5"/>
            <a:srcRect/>
            <a:stretch>
              <a:fillRect/>
            </a:stretch>
          </p:blipFill>
          <p:spPr bwMode="auto">
            <a:xfrm>
              <a:off x="4106863" y="2611438"/>
              <a:ext cx="1460500" cy="265112"/>
            </a:xfrm>
            <a:prstGeom prst="rect">
              <a:avLst/>
            </a:prstGeom>
            <a:noFill/>
            <a:ln w="9525">
              <a:noFill/>
              <a:miter lim="800000"/>
              <a:headEnd/>
              <a:tailEnd/>
            </a:ln>
          </p:spPr>
        </p:pic>
        <p:sp>
          <p:nvSpPr>
            <p:cNvPr id="25" name="Rectangle 24"/>
            <p:cNvSpPr/>
            <p:nvPr/>
          </p:nvSpPr>
          <p:spPr>
            <a:xfrm>
              <a:off x="4044608" y="2574082"/>
              <a:ext cx="1599015" cy="327260"/>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grpSp>
        <p:nvGrpSpPr>
          <p:cNvPr id="66568" name="Group 25"/>
          <p:cNvGrpSpPr>
            <a:grpSpLocks/>
          </p:cNvGrpSpPr>
          <p:nvPr/>
        </p:nvGrpSpPr>
        <p:grpSpPr bwMode="auto">
          <a:xfrm>
            <a:off x="1822450" y="4697413"/>
            <a:ext cx="2136775" cy="555625"/>
            <a:chOff x="1823167" y="4697111"/>
            <a:chExt cx="2136379" cy="555701"/>
          </a:xfrm>
        </p:grpSpPr>
        <p:pic>
          <p:nvPicPr>
            <p:cNvPr id="66578" name="Picture 26" descr="latex-image-1.pdf"/>
            <p:cNvPicPr>
              <a:picLocks noChangeAspect="1"/>
            </p:cNvPicPr>
            <p:nvPr/>
          </p:nvPicPr>
          <p:blipFill>
            <a:blip r:embed="rId6"/>
            <a:srcRect/>
            <a:stretch>
              <a:fillRect/>
            </a:stretch>
          </p:blipFill>
          <p:spPr bwMode="auto">
            <a:xfrm>
              <a:off x="1905000" y="4754256"/>
              <a:ext cx="1952625" cy="444500"/>
            </a:xfrm>
            <a:prstGeom prst="rect">
              <a:avLst/>
            </a:prstGeom>
            <a:noFill/>
            <a:ln w="9525">
              <a:noFill/>
              <a:miter lim="800000"/>
              <a:headEnd/>
              <a:tailEnd/>
            </a:ln>
          </p:spPr>
        </p:pic>
        <p:sp>
          <p:nvSpPr>
            <p:cNvPr id="28" name="Rectangle 27"/>
            <p:cNvSpPr/>
            <p:nvPr/>
          </p:nvSpPr>
          <p:spPr>
            <a:xfrm>
              <a:off x="1823167" y="4697111"/>
              <a:ext cx="2136379" cy="555701"/>
            </a:xfrm>
            <a:prstGeom prst="rect">
              <a:avLst/>
            </a:prstGeom>
            <a:noFill/>
            <a:ln>
              <a:solidFill>
                <a:schemeClr val="accent2">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grpSp>
        <p:nvGrpSpPr>
          <p:cNvPr id="66569" name="Group 28"/>
          <p:cNvGrpSpPr>
            <a:grpSpLocks/>
          </p:cNvGrpSpPr>
          <p:nvPr/>
        </p:nvGrpSpPr>
        <p:grpSpPr bwMode="auto">
          <a:xfrm>
            <a:off x="4044950" y="4697413"/>
            <a:ext cx="3094038" cy="555625"/>
            <a:chOff x="4044607" y="4697111"/>
            <a:chExt cx="3094421" cy="555701"/>
          </a:xfrm>
        </p:grpSpPr>
        <p:pic>
          <p:nvPicPr>
            <p:cNvPr id="66576" name="Picture 29" descr="latex-image-1.pdf"/>
            <p:cNvPicPr>
              <a:picLocks noChangeAspect="1"/>
            </p:cNvPicPr>
            <p:nvPr/>
          </p:nvPicPr>
          <p:blipFill>
            <a:blip r:embed="rId7"/>
            <a:srcRect/>
            <a:stretch>
              <a:fillRect/>
            </a:stretch>
          </p:blipFill>
          <p:spPr bwMode="auto">
            <a:xfrm>
              <a:off x="4106863" y="4764498"/>
              <a:ext cx="2955925" cy="444500"/>
            </a:xfrm>
            <a:prstGeom prst="rect">
              <a:avLst/>
            </a:prstGeom>
            <a:noFill/>
            <a:ln w="9525">
              <a:noFill/>
              <a:miter lim="800000"/>
              <a:headEnd/>
              <a:tailEnd/>
            </a:ln>
          </p:spPr>
        </p:pic>
        <p:sp>
          <p:nvSpPr>
            <p:cNvPr id="31" name="Rectangle 30"/>
            <p:cNvSpPr/>
            <p:nvPr/>
          </p:nvSpPr>
          <p:spPr>
            <a:xfrm>
              <a:off x="4044607" y="4697111"/>
              <a:ext cx="3094421" cy="555701"/>
            </a:xfrm>
            <a:prstGeom prst="rect">
              <a:avLst/>
            </a:prstGeom>
            <a:noFill/>
            <a:ln>
              <a:solidFill>
                <a:schemeClr val="accent2">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grpSp>
        <p:nvGrpSpPr>
          <p:cNvPr id="66570" name="Group 31"/>
          <p:cNvGrpSpPr>
            <a:grpSpLocks/>
          </p:cNvGrpSpPr>
          <p:nvPr/>
        </p:nvGrpSpPr>
        <p:grpSpPr bwMode="auto">
          <a:xfrm>
            <a:off x="2309813" y="5702300"/>
            <a:ext cx="1649412" cy="327025"/>
            <a:chOff x="2309168" y="5702506"/>
            <a:chExt cx="1650377" cy="327260"/>
          </a:xfrm>
        </p:grpSpPr>
        <p:pic>
          <p:nvPicPr>
            <p:cNvPr id="66574" name="Picture 32" descr="latex-image-1.pdf"/>
            <p:cNvPicPr>
              <a:picLocks noChangeAspect="1"/>
            </p:cNvPicPr>
            <p:nvPr/>
          </p:nvPicPr>
          <p:blipFill>
            <a:blip r:embed="rId8"/>
            <a:srcRect/>
            <a:stretch>
              <a:fillRect/>
            </a:stretch>
          </p:blipFill>
          <p:spPr bwMode="auto">
            <a:xfrm>
              <a:off x="2378075" y="5729288"/>
              <a:ext cx="1479550" cy="244475"/>
            </a:xfrm>
            <a:prstGeom prst="rect">
              <a:avLst/>
            </a:prstGeom>
            <a:noFill/>
            <a:ln w="9525">
              <a:noFill/>
              <a:miter lim="800000"/>
              <a:headEnd/>
              <a:tailEnd/>
            </a:ln>
          </p:spPr>
        </p:pic>
        <p:sp>
          <p:nvSpPr>
            <p:cNvPr id="34" name="Rectangle 33"/>
            <p:cNvSpPr/>
            <p:nvPr/>
          </p:nvSpPr>
          <p:spPr>
            <a:xfrm>
              <a:off x="2309168" y="5702506"/>
              <a:ext cx="1650377" cy="32726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grpSp>
        <p:nvGrpSpPr>
          <p:cNvPr id="66571" name="Group 34"/>
          <p:cNvGrpSpPr>
            <a:grpSpLocks/>
          </p:cNvGrpSpPr>
          <p:nvPr/>
        </p:nvGrpSpPr>
        <p:grpSpPr bwMode="auto">
          <a:xfrm>
            <a:off x="4044950" y="5694363"/>
            <a:ext cx="1922463" cy="327025"/>
            <a:chOff x="4044608" y="5694773"/>
            <a:chExt cx="1922767" cy="327260"/>
          </a:xfrm>
        </p:grpSpPr>
        <p:pic>
          <p:nvPicPr>
            <p:cNvPr id="66572" name="Picture 35" descr="latex-image-1.pdf"/>
            <p:cNvPicPr>
              <a:picLocks noChangeAspect="1"/>
            </p:cNvPicPr>
            <p:nvPr/>
          </p:nvPicPr>
          <p:blipFill>
            <a:blip r:embed="rId9"/>
            <a:srcRect/>
            <a:stretch>
              <a:fillRect/>
            </a:stretch>
          </p:blipFill>
          <p:spPr bwMode="auto">
            <a:xfrm>
              <a:off x="4106863" y="5729288"/>
              <a:ext cx="1789112" cy="244475"/>
            </a:xfrm>
            <a:prstGeom prst="rect">
              <a:avLst/>
            </a:prstGeom>
            <a:noFill/>
            <a:ln w="9525">
              <a:noFill/>
              <a:miter lim="800000"/>
              <a:headEnd/>
              <a:tailEnd/>
            </a:ln>
          </p:spPr>
        </p:pic>
        <p:sp>
          <p:nvSpPr>
            <p:cNvPr id="37" name="Rectangle 36"/>
            <p:cNvSpPr/>
            <p:nvPr/>
          </p:nvSpPr>
          <p:spPr>
            <a:xfrm>
              <a:off x="4044608" y="5694773"/>
              <a:ext cx="1922767" cy="327260"/>
            </a:xfrm>
            <a:prstGeom prst="rect">
              <a:avLst/>
            </a:prstGeom>
            <a:noFill/>
            <a:ln>
              <a:solidFill>
                <a:schemeClr val="accent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spTree>
    <p:extLst>
      <p:ext uri="{BB962C8B-B14F-4D97-AF65-F5344CB8AC3E}">
        <p14:creationId xmlns:p14="http://schemas.microsoft.com/office/powerpoint/2010/main" val="2851608025"/>
      </p:ext>
    </p:extLst>
  </p:cSld>
  <p:clrMapOvr>
    <a:masterClrMapping/>
  </p:clrMapOvr>
  <p:timing>
    <p:tnLst>
      <p:par>
        <p:cTn xmlns:p14="http://schemas.microsoft.com/office/powerpoint/2010/main" id="1" dur="indefinite" restart="never" nodeType="tmRoot"/>
      </p:par>
    </p:tn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Sum-Product Belief Propagation</a:t>
            </a:r>
            <a:endParaRPr lang="en-US" dirty="0"/>
          </a:p>
        </p:txBody>
      </p:sp>
      <p:sp>
        <p:nvSpPr>
          <p:cNvPr id="4" name="Slide Number Placeholder 3"/>
          <p:cNvSpPr>
            <a:spLocks noGrp="1"/>
          </p:cNvSpPr>
          <p:nvPr>
            <p:ph type="sldNum" sz="quarter" idx="12"/>
          </p:nvPr>
        </p:nvSpPr>
        <p:spPr/>
        <p:txBody>
          <a:bodyPr/>
          <a:lstStyle/>
          <a:p>
            <a:pPr>
              <a:defRPr/>
            </a:pPr>
            <a:fld id="{11E56EA6-55B8-4953-BD2A-F366331F110E}" type="slidenum">
              <a:rPr lang="en-US"/>
              <a:pPr>
                <a:defRPr/>
              </a:pPr>
              <a:t>73</a:t>
            </a:fld>
            <a:endParaRPr lang="en-US"/>
          </a:p>
        </p:txBody>
      </p:sp>
      <p:grpSp>
        <p:nvGrpSpPr>
          <p:cNvPr id="67587" name="Group 15"/>
          <p:cNvGrpSpPr>
            <a:grpSpLocks/>
          </p:cNvGrpSpPr>
          <p:nvPr/>
        </p:nvGrpSpPr>
        <p:grpSpPr bwMode="auto">
          <a:xfrm>
            <a:off x="365125" y="1023938"/>
            <a:ext cx="7997825" cy="5005387"/>
            <a:chOff x="457200" y="997096"/>
            <a:chExt cx="8225709" cy="4872608"/>
          </a:xfrm>
        </p:grpSpPr>
        <p:grpSp>
          <p:nvGrpSpPr>
            <p:cNvPr id="67689" name="Group 9"/>
            <p:cNvGrpSpPr>
              <a:grpSpLocks/>
            </p:cNvGrpSpPr>
            <p:nvPr/>
          </p:nvGrpSpPr>
          <p:grpSpPr bwMode="auto">
            <a:xfrm>
              <a:off x="968571" y="1422452"/>
              <a:ext cx="7714338" cy="4447252"/>
              <a:chOff x="972462" y="1605523"/>
              <a:chExt cx="7703278" cy="4775414"/>
            </a:xfrm>
          </p:grpSpPr>
          <p:sp>
            <p:nvSpPr>
              <p:cNvPr id="6" name="Rectangle 5"/>
              <p:cNvSpPr/>
              <p:nvPr/>
            </p:nvSpPr>
            <p:spPr>
              <a:xfrm>
                <a:off x="972137" y="1605121"/>
                <a:ext cx="3855877" cy="2387909"/>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7" name="Rectangle 6"/>
              <p:cNvSpPr/>
              <p:nvPr/>
            </p:nvSpPr>
            <p:spPr>
              <a:xfrm>
                <a:off x="972137" y="3993029"/>
                <a:ext cx="3855877" cy="2387908"/>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8" name="Rectangle 7"/>
              <p:cNvSpPr/>
              <p:nvPr/>
            </p:nvSpPr>
            <p:spPr>
              <a:xfrm>
                <a:off x="4819863" y="1605121"/>
                <a:ext cx="3855877" cy="2387909"/>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9" name="Rectangle 8"/>
              <p:cNvSpPr/>
              <p:nvPr/>
            </p:nvSpPr>
            <p:spPr>
              <a:xfrm>
                <a:off x="4819863" y="3993029"/>
                <a:ext cx="3855877" cy="2387908"/>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11" name="TextBox 10"/>
            <p:cNvSpPr txBox="1"/>
            <p:nvPr/>
          </p:nvSpPr>
          <p:spPr>
            <a:xfrm>
              <a:off x="457200" y="1422452"/>
              <a:ext cx="511371" cy="2223626"/>
            </a:xfrm>
            <a:prstGeom prst="rect">
              <a:avLst/>
            </a:prstGeom>
            <a:noFill/>
          </p:spPr>
          <p:txBody>
            <a:bodyPr vert="vert270" anchor="ctr"/>
            <a:lstStyle/>
            <a:p>
              <a:pPr algn="ctr" fontAlgn="auto">
                <a:spcBef>
                  <a:spcPts val="0"/>
                </a:spcBef>
                <a:spcAft>
                  <a:spcPts val="0"/>
                </a:spcAft>
                <a:defRPr/>
              </a:pPr>
              <a:r>
                <a:rPr lang="en-US" sz="1800" b="1" dirty="0">
                  <a:latin typeface="+mn-lt"/>
                  <a:cs typeface="+mn-cs"/>
                </a:rPr>
                <a:t>Beliefs</a:t>
              </a:r>
            </a:p>
          </p:txBody>
        </p:sp>
        <p:sp>
          <p:nvSpPr>
            <p:cNvPr id="12" name="TextBox 11"/>
            <p:cNvSpPr txBox="1"/>
            <p:nvPr/>
          </p:nvSpPr>
          <p:spPr>
            <a:xfrm>
              <a:off x="468421" y="3646078"/>
              <a:ext cx="511371" cy="2223626"/>
            </a:xfrm>
            <a:prstGeom prst="rect">
              <a:avLst/>
            </a:prstGeom>
            <a:noFill/>
          </p:spPr>
          <p:txBody>
            <a:bodyPr vert="vert270" anchor="ctr"/>
            <a:lstStyle/>
            <a:p>
              <a:pPr algn="ctr" fontAlgn="auto">
                <a:spcBef>
                  <a:spcPts val="0"/>
                </a:spcBef>
                <a:spcAft>
                  <a:spcPts val="0"/>
                </a:spcAft>
                <a:defRPr/>
              </a:pPr>
              <a:r>
                <a:rPr lang="en-US" sz="1800" b="1" dirty="0">
                  <a:latin typeface="+mn-lt"/>
                  <a:cs typeface="+mn-cs"/>
                </a:rPr>
                <a:t>Messages</a:t>
              </a:r>
            </a:p>
          </p:txBody>
        </p:sp>
        <p:sp>
          <p:nvSpPr>
            <p:cNvPr id="67692" name="TextBox 12"/>
            <p:cNvSpPr txBox="1">
              <a:spLocks noChangeArrowheads="1"/>
            </p:cNvSpPr>
            <p:nvPr/>
          </p:nvSpPr>
          <p:spPr bwMode="auto">
            <a:xfrm>
              <a:off x="968571" y="997096"/>
              <a:ext cx="3861060" cy="425355"/>
            </a:xfrm>
            <a:prstGeom prst="rect">
              <a:avLst/>
            </a:prstGeom>
            <a:noFill/>
            <a:ln w="9525">
              <a:noFill/>
              <a:miter lim="800000"/>
              <a:headEnd/>
              <a:tailEnd/>
            </a:ln>
          </p:spPr>
          <p:txBody>
            <a:bodyPr anchor="ctr"/>
            <a:lstStyle/>
            <a:p>
              <a:pPr algn="ctr"/>
              <a:r>
                <a:rPr lang="en-US" sz="1800" b="1"/>
                <a:t>Variables</a:t>
              </a:r>
            </a:p>
          </p:txBody>
        </p:sp>
        <p:sp>
          <p:nvSpPr>
            <p:cNvPr id="67693" name="TextBox 14"/>
            <p:cNvSpPr txBox="1">
              <a:spLocks noChangeArrowheads="1"/>
            </p:cNvSpPr>
            <p:nvPr/>
          </p:nvSpPr>
          <p:spPr bwMode="auto">
            <a:xfrm>
              <a:off x="4821849" y="997097"/>
              <a:ext cx="3861060" cy="425355"/>
            </a:xfrm>
            <a:prstGeom prst="rect">
              <a:avLst/>
            </a:prstGeom>
            <a:noFill/>
            <a:ln w="9525">
              <a:noFill/>
              <a:miter lim="800000"/>
              <a:headEnd/>
              <a:tailEnd/>
            </a:ln>
          </p:spPr>
          <p:txBody>
            <a:bodyPr anchor="ctr"/>
            <a:lstStyle/>
            <a:p>
              <a:pPr algn="ctr"/>
              <a:r>
                <a:rPr lang="en-US" sz="1800" b="1"/>
                <a:t>Factors</a:t>
              </a:r>
            </a:p>
          </p:txBody>
        </p:sp>
      </p:grpSp>
      <p:grpSp>
        <p:nvGrpSpPr>
          <p:cNvPr id="67588" name="Group 310"/>
          <p:cNvGrpSpPr>
            <a:grpSpLocks/>
          </p:cNvGrpSpPr>
          <p:nvPr/>
        </p:nvGrpSpPr>
        <p:grpSpPr bwMode="auto">
          <a:xfrm>
            <a:off x="4654550" y="3790950"/>
            <a:ext cx="3656013" cy="2028825"/>
            <a:chOff x="4655276" y="3790948"/>
            <a:chExt cx="3655520" cy="2028227"/>
          </a:xfrm>
        </p:grpSpPr>
        <p:sp>
          <p:nvSpPr>
            <p:cNvPr id="136" name="Oval 135"/>
            <p:cNvSpPr/>
            <p:nvPr/>
          </p:nvSpPr>
          <p:spPr>
            <a:xfrm>
              <a:off x="6237801" y="4287690"/>
              <a:ext cx="541264" cy="5491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37" name="Rectangle 136"/>
            <p:cNvSpPr/>
            <p:nvPr/>
          </p:nvSpPr>
          <p:spPr>
            <a:xfrm>
              <a:off x="6377482" y="5404960"/>
              <a:ext cx="265076" cy="265034"/>
            </a:xfrm>
            <a:prstGeom prst="rect">
              <a:avLst/>
            </a:prstGeom>
            <a:solidFill>
              <a:schemeClr val="accent3"/>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138" name="Straight Connector 137"/>
            <p:cNvCxnSpPr>
              <a:stCxn id="136" idx="4"/>
              <a:endCxn id="137" idx="0"/>
            </p:cNvCxnSpPr>
            <p:nvPr/>
          </p:nvCxnSpPr>
          <p:spPr>
            <a:xfrm>
              <a:off x="6507639" y="4836803"/>
              <a:ext cx="1587" cy="5681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67673" name="Group 138"/>
            <p:cNvGrpSpPr>
              <a:grpSpLocks/>
            </p:cNvGrpSpPr>
            <p:nvPr/>
          </p:nvGrpSpPr>
          <p:grpSpPr bwMode="auto">
            <a:xfrm>
              <a:off x="4655276" y="5393355"/>
              <a:ext cx="502920" cy="286902"/>
              <a:chOff x="2210686" y="5337254"/>
              <a:chExt cx="382892" cy="286902"/>
            </a:xfrm>
          </p:grpSpPr>
          <p:cxnSp>
            <p:nvCxnSpPr>
              <p:cNvPr id="152" name="Straight Connector 151"/>
              <p:cNvCxnSpPr>
                <a:stCxn id="137" idx="1"/>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53" name="Straight Connector 152"/>
              <p:cNvCxnSpPr>
                <a:stCxn id="137" idx="1"/>
              </p:cNvCxnSpPr>
              <p:nvPr/>
            </p:nvCxnSpPr>
            <p:spPr>
              <a:xfrm flipH="1">
                <a:off x="2210686" y="5381044"/>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54" name="Straight Connector 153"/>
              <p:cNvCxnSpPr>
                <a:stCxn id="137" idx="1"/>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7674" name="Group 139"/>
            <p:cNvGrpSpPr>
              <a:grpSpLocks/>
            </p:cNvGrpSpPr>
            <p:nvPr/>
          </p:nvGrpSpPr>
          <p:grpSpPr bwMode="auto">
            <a:xfrm rot="10800000">
              <a:off x="7807876" y="5382492"/>
              <a:ext cx="502920" cy="286902"/>
              <a:chOff x="3345037" y="5465825"/>
              <a:chExt cx="382892" cy="286902"/>
            </a:xfrm>
          </p:grpSpPr>
          <p:cxnSp>
            <p:nvCxnSpPr>
              <p:cNvPr id="149" name="Straight Connector 148"/>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50" name="Straight Connector 149"/>
              <p:cNvCxnSpPr/>
              <p:nvPr/>
            </p:nvCxnSpPr>
            <p:spPr>
              <a:xfrm flipH="1">
                <a:off x="3345037" y="5478683"/>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51" name="Straight Connector 150"/>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7675" name="Group 140"/>
            <p:cNvGrpSpPr>
              <a:grpSpLocks/>
            </p:cNvGrpSpPr>
            <p:nvPr/>
          </p:nvGrpSpPr>
          <p:grpSpPr bwMode="auto">
            <a:xfrm rot="5400000">
              <a:off x="6247592" y="3898957"/>
              <a:ext cx="502920" cy="286902"/>
              <a:chOff x="3345037" y="5465825"/>
              <a:chExt cx="382892" cy="286902"/>
            </a:xfrm>
          </p:grpSpPr>
          <p:cxnSp>
            <p:nvCxnSpPr>
              <p:cNvPr id="146" name="Straight Connector 14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47" name="Straight Connector 146"/>
              <p:cNvCxnSpPr/>
              <p:nvPr/>
            </p:nvCxnSpPr>
            <p:spPr>
              <a:xfrm flipH="1">
                <a:off x="3345037" y="5475422"/>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48" name="Straight Connector 14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142" name="Oval 141"/>
            <p:cNvSpPr/>
            <p:nvPr/>
          </p:nvSpPr>
          <p:spPr>
            <a:xfrm>
              <a:off x="5164795" y="5258953"/>
              <a:ext cx="539677" cy="5491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143" name="Straight Connector 142"/>
            <p:cNvCxnSpPr>
              <a:stCxn id="142" idx="6"/>
              <a:endCxn id="137" idx="1"/>
            </p:cNvCxnSpPr>
            <p:nvPr/>
          </p:nvCxnSpPr>
          <p:spPr>
            <a:xfrm>
              <a:off x="5704473" y="5533509"/>
              <a:ext cx="673009" cy="317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44" name="Oval 143"/>
            <p:cNvSpPr/>
            <p:nvPr/>
          </p:nvSpPr>
          <p:spPr>
            <a:xfrm>
              <a:off x="7261599" y="5271649"/>
              <a:ext cx="541265" cy="547526"/>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145" name="Straight Connector 144"/>
            <p:cNvCxnSpPr>
              <a:stCxn id="137" idx="3"/>
              <a:endCxn id="144" idx="2"/>
            </p:cNvCxnSpPr>
            <p:nvPr/>
          </p:nvCxnSpPr>
          <p:spPr>
            <a:xfrm>
              <a:off x="6642558" y="5536683"/>
              <a:ext cx="619042" cy="793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67589" name="Group 289"/>
          <p:cNvGrpSpPr>
            <a:grpSpLocks/>
          </p:cNvGrpSpPr>
          <p:nvPr/>
        </p:nvGrpSpPr>
        <p:grpSpPr bwMode="auto">
          <a:xfrm>
            <a:off x="920750" y="3825875"/>
            <a:ext cx="3609975" cy="1973263"/>
            <a:chOff x="920829" y="3825274"/>
            <a:chExt cx="3609756" cy="1974166"/>
          </a:xfrm>
        </p:grpSpPr>
        <p:sp>
          <p:nvSpPr>
            <p:cNvPr id="212" name="Oval 211"/>
            <p:cNvSpPr/>
            <p:nvPr/>
          </p:nvSpPr>
          <p:spPr>
            <a:xfrm>
              <a:off x="2487597" y="5251501"/>
              <a:ext cx="541304" cy="54793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213" name="Rectangle 212"/>
            <p:cNvSpPr/>
            <p:nvPr/>
          </p:nvSpPr>
          <p:spPr>
            <a:xfrm>
              <a:off x="2625701" y="4341448"/>
              <a:ext cx="265097" cy="26364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cxnSp>
          <p:nvCxnSpPr>
            <p:cNvPr id="214" name="Straight Connector 213"/>
            <p:cNvCxnSpPr>
              <a:stCxn id="212" idx="0"/>
              <a:endCxn id="213" idx="2"/>
            </p:cNvCxnSpPr>
            <p:nvPr/>
          </p:nvCxnSpPr>
          <p:spPr>
            <a:xfrm flipV="1">
              <a:off x="2757456" y="4605094"/>
              <a:ext cx="0" cy="64640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5" name="Straight Connector 214"/>
            <p:cNvCxnSpPr>
              <a:stCxn id="212" idx="6"/>
              <a:endCxn id="216" idx="1"/>
            </p:cNvCxnSpPr>
            <p:nvPr/>
          </p:nvCxnSpPr>
          <p:spPr>
            <a:xfrm flipV="1">
              <a:off x="3028901" y="5523089"/>
              <a:ext cx="731794"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16" name="Rectangle 215"/>
            <p:cNvSpPr/>
            <p:nvPr/>
          </p:nvSpPr>
          <p:spPr>
            <a:xfrm>
              <a:off x="3760695" y="5391265"/>
              <a:ext cx="265096" cy="26523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217" name="Rectangle 216"/>
            <p:cNvSpPr/>
            <p:nvPr/>
          </p:nvSpPr>
          <p:spPr>
            <a:xfrm>
              <a:off x="1431973" y="5392854"/>
              <a:ext cx="265097" cy="26523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cxnSp>
          <p:nvCxnSpPr>
            <p:cNvPr id="218" name="Straight Connector 217"/>
            <p:cNvCxnSpPr>
              <a:stCxn id="212" idx="2"/>
              <a:endCxn id="217" idx="3"/>
            </p:cNvCxnSpPr>
            <p:nvPr/>
          </p:nvCxnSpPr>
          <p:spPr>
            <a:xfrm flipH="1">
              <a:off x="1697070" y="5524676"/>
              <a:ext cx="790527"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67658" name="Group 218"/>
            <p:cNvGrpSpPr>
              <a:grpSpLocks/>
            </p:cNvGrpSpPr>
            <p:nvPr/>
          </p:nvGrpSpPr>
          <p:grpSpPr bwMode="auto">
            <a:xfrm>
              <a:off x="920829" y="5393355"/>
              <a:ext cx="502920" cy="286902"/>
              <a:chOff x="2210686" y="5337254"/>
              <a:chExt cx="382892" cy="286902"/>
            </a:xfrm>
          </p:grpSpPr>
          <p:cxnSp>
            <p:nvCxnSpPr>
              <p:cNvPr id="228" name="Straight Connector 227"/>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9" name="Straight Connector 228"/>
              <p:cNvCxnSpPr/>
              <p:nvPr/>
            </p:nvCxnSpPr>
            <p:spPr>
              <a:xfrm flipH="1">
                <a:off x="2210686" y="538166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30" name="Straight Connector 229"/>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7659" name="Group 219"/>
            <p:cNvGrpSpPr>
              <a:grpSpLocks/>
            </p:cNvGrpSpPr>
            <p:nvPr/>
          </p:nvGrpSpPr>
          <p:grpSpPr bwMode="auto">
            <a:xfrm rot="10800000">
              <a:off x="4027665" y="5382492"/>
              <a:ext cx="502920" cy="286902"/>
              <a:chOff x="3345037" y="5465825"/>
              <a:chExt cx="382892" cy="286902"/>
            </a:xfrm>
          </p:grpSpPr>
          <p:cxnSp>
            <p:nvCxnSpPr>
              <p:cNvPr id="225" name="Straight Connector 224"/>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6" name="Straight Connector 225"/>
              <p:cNvCxnSpPr/>
              <p:nvPr/>
            </p:nvCxnSpPr>
            <p:spPr>
              <a:xfrm flipH="1">
                <a:off x="3345037" y="5477895"/>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7" name="Straight Connector 226"/>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7660" name="Group 220"/>
            <p:cNvGrpSpPr>
              <a:grpSpLocks/>
            </p:cNvGrpSpPr>
            <p:nvPr/>
          </p:nvGrpSpPr>
          <p:grpSpPr bwMode="auto">
            <a:xfrm rot="5400000">
              <a:off x="2501704" y="3933283"/>
              <a:ext cx="502920" cy="286902"/>
              <a:chOff x="3345037" y="5465825"/>
              <a:chExt cx="382892" cy="286902"/>
            </a:xfrm>
          </p:grpSpPr>
          <p:cxnSp>
            <p:nvCxnSpPr>
              <p:cNvPr id="222" name="Straight Connector 221"/>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3" name="Straight Connector 222"/>
              <p:cNvCxnSpPr/>
              <p:nvPr/>
            </p:nvCxnSpPr>
            <p:spPr>
              <a:xfrm flipH="1">
                <a:off x="3345037" y="5479071"/>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4" name="Straight Connector 223"/>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cxnSp>
        <p:nvCxnSpPr>
          <p:cNvPr id="263" name="Straight Arrow Connector 262"/>
          <p:cNvCxnSpPr/>
          <p:nvPr/>
        </p:nvCxnSpPr>
        <p:spPr>
          <a:xfrm>
            <a:off x="1825625" y="5418138"/>
            <a:ext cx="593725" cy="3175"/>
          </a:xfrm>
          <a:prstGeom prst="straightConnector1">
            <a:avLst/>
          </a:prstGeom>
          <a:ln w="38100" cmpd="sng">
            <a:solidFill>
              <a:schemeClr val="accent4"/>
            </a:solidFill>
            <a:prstDash val="solid"/>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67591" name="Group 290"/>
          <p:cNvGrpSpPr>
            <a:grpSpLocks/>
          </p:cNvGrpSpPr>
          <p:nvPr/>
        </p:nvGrpSpPr>
        <p:grpSpPr bwMode="auto">
          <a:xfrm>
            <a:off x="927100" y="1531938"/>
            <a:ext cx="3609975" cy="1974850"/>
            <a:chOff x="920829" y="3825274"/>
            <a:chExt cx="3609756" cy="1974166"/>
          </a:xfrm>
        </p:grpSpPr>
        <p:sp>
          <p:nvSpPr>
            <p:cNvPr id="292" name="Oval 291"/>
            <p:cNvSpPr/>
            <p:nvPr/>
          </p:nvSpPr>
          <p:spPr>
            <a:xfrm>
              <a:off x="2487597" y="5251942"/>
              <a:ext cx="541304" cy="54749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293" name="Rectangle 292"/>
            <p:cNvSpPr/>
            <p:nvPr/>
          </p:nvSpPr>
          <p:spPr>
            <a:xfrm>
              <a:off x="2625701" y="4341032"/>
              <a:ext cx="265097" cy="2650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cxnSp>
          <p:nvCxnSpPr>
            <p:cNvPr id="294" name="Straight Connector 293"/>
            <p:cNvCxnSpPr>
              <a:stCxn id="292" idx="0"/>
              <a:endCxn id="293" idx="2"/>
            </p:cNvCxnSpPr>
            <p:nvPr/>
          </p:nvCxnSpPr>
          <p:spPr>
            <a:xfrm flipV="1">
              <a:off x="2757456" y="4606053"/>
              <a:ext cx="0" cy="6458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5" name="Straight Connector 294"/>
            <p:cNvCxnSpPr>
              <a:stCxn id="292" idx="6"/>
              <a:endCxn id="296" idx="1"/>
            </p:cNvCxnSpPr>
            <p:nvPr/>
          </p:nvCxnSpPr>
          <p:spPr>
            <a:xfrm flipV="1">
              <a:off x="3028901" y="5523311"/>
              <a:ext cx="731794" cy="158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96" name="Rectangle 295"/>
            <p:cNvSpPr/>
            <p:nvPr/>
          </p:nvSpPr>
          <p:spPr>
            <a:xfrm>
              <a:off x="3760695" y="5391593"/>
              <a:ext cx="265096" cy="2650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297" name="Rectangle 296"/>
            <p:cNvSpPr/>
            <p:nvPr/>
          </p:nvSpPr>
          <p:spPr>
            <a:xfrm>
              <a:off x="1431973" y="5393181"/>
              <a:ext cx="265097" cy="2650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cxnSp>
          <p:nvCxnSpPr>
            <p:cNvPr id="298" name="Straight Connector 297"/>
            <p:cNvCxnSpPr>
              <a:stCxn id="292" idx="2"/>
              <a:endCxn id="297" idx="3"/>
            </p:cNvCxnSpPr>
            <p:nvPr/>
          </p:nvCxnSpPr>
          <p:spPr>
            <a:xfrm flipH="1">
              <a:off x="1697070" y="5524897"/>
              <a:ext cx="790527"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67639" name="Group 298"/>
            <p:cNvGrpSpPr>
              <a:grpSpLocks/>
            </p:cNvGrpSpPr>
            <p:nvPr/>
          </p:nvGrpSpPr>
          <p:grpSpPr bwMode="auto">
            <a:xfrm>
              <a:off x="920829" y="5393355"/>
              <a:ext cx="502920" cy="286902"/>
              <a:chOff x="2210686" y="5337254"/>
              <a:chExt cx="382892" cy="286902"/>
            </a:xfrm>
          </p:grpSpPr>
          <p:cxnSp>
            <p:nvCxnSpPr>
              <p:cNvPr id="308" name="Straight Connector 307"/>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9" name="Straight Connector 308"/>
              <p:cNvCxnSpPr/>
              <p:nvPr/>
            </p:nvCxnSpPr>
            <p:spPr>
              <a:xfrm flipH="1">
                <a:off x="2210686" y="5382212"/>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10" name="Straight Connector 309"/>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7640" name="Group 299"/>
            <p:cNvGrpSpPr>
              <a:grpSpLocks/>
            </p:cNvGrpSpPr>
            <p:nvPr/>
          </p:nvGrpSpPr>
          <p:grpSpPr bwMode="auto">
            <a:xfrm rot="10800000">
              <a:off x="4027665" y="5382492"/>
              <a:ext cx="502920" cy="286902"/>
              <a:chOff x="3345037" y="5465825"/>
              <a:chExt cx="382892" cy="286902"/>
            </a:xfrm>
          </p:grpSpPr>
          <p:cxnSp>
            <p:nvCxnSpPr>
              <p:cNvPr id="305" name="Straight Connector 304"/>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6" name="Straight Connector 305"/>
              <p:cNvCxnSpPr/>
              <p:nvPr/>
            </p:nvCxnSpPr>
            <p:spPr>
              <a:xfrm flipH="1">
                <a:off x="3345037" y="5477526"/>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7" name="Straight Connector 306"/>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7641" name="Group 300"/>
            <p:cNvGrpSpPr>
              <a:grpSpLocks/>
            </p:cNvGrpSpPr>
            <p:nvPr/>
          </p:nvGrpSpPr>
          <p:grpSpPr bwMode="auto">
            <a:xfrm rot="5400000">
              <a:off x="2501704" y="3933283"/>
              <a:ext cx="502920" cy="286902"/>
              <a:chOff x="3345037" y="5465825"/>
              <a:chExt cx="382892" cy="286902"/>
            </a:xfrm>
          </p:grpSpPr>
          <p:cxnSp>
            <p:nvCxnSpPr>
              <p:cNvPr id="302" name="Straight Connector 301"/>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3" name="Straight Connector 302"/>
              <p:cNvCxnSpPr/>
              <p:nvPr/>
            </p:nvCxnSpPr>
            <p:spPr>
              <a:xfrm flipH="1">
                <a:off x="3345037" y="5479326"/>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4" name="Straight Connector 303"/>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grpSp>
        <p:nvGrpSpPr>
          <p:cNvPr id="67592" name="Group 311"/>
          <p:cNvGrpSpPr>
            <a:grpSpLocks/>
          </p:cNvGrpSpPr>
          <p:nvPr/>
        </p:nvGrpSpPr>
        <p:grpSpPr bwMode="auto">
          <a:xfrm>
            <a:off x="4667250" y="1498600"/>
            <a:ext cx="3654425" cy="2027238"/>
            <a:chOff x="4655276" y="3790948"/>
            <a:chExt cx="3655520" cy="2028227"/>
          </a:xfrm>
        </p:grpSpPr>
        <p:sp>
          <p:nvSpPr>
            <p:cNvPr id="313" name="Oval 312"/>
            <p:cNvSpPr/>
            <p:nvPr/>
          </p:nvSpPr>
          <p:spPr>
            <a:xfrm>
              <a:off x="6236900" y="4288078"/>
              <a:ext cx="541500" cy="54795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314" name="Rectangle 313"/>
            <p:cNvSpPr/>
            <p:nvPr/>
          </p:nvSpPr>
          <p:spPr>
            <a:xfrm>
              <a:off x="6376642" y="5404635"/>
              <a:ext cx="265192" cy="265242"/>
            </a:xfrm>
            <a:prstGeom prst="rect">
              <a:avLst/>
            </a:prstGeom>
            <a:solidFill>
              <a:schemeClr val="accent3"/>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315" name="Straight Connector 314"/>
            <p:cNvCxnSpPr>
              <a:stCxn id="313" idx="4"/>
              <a:endCxn id="314" idx="0"/>
            </p:cNvCxnSpPr>
            <p:nvPr/>
          </p:nvCxnSpPr>
          <p:spPr>
            <a:xfrm>
              <a:off x="6508444" y="4836033"/>
              <a:ext cx="1587" cy="56860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67616" name="Group 315"/>
            <p:cNvGrpSpPr>
              <a:grpSpLocks/>
            </p:cNvGrpSpPr>
            <p:nvPr/>
          </p:nvGrpSpPr>
          <p:grpSpPr bwMode="auto">
            <a:xfrm>
              <a:off x="4655276" y="5393355"/>
              <a:ext cx="502920" cy="286902"/>
              <a:chOff x="2210686" y="5337254"/>
              <a:chExt cx="382892" cy="286902"/>
            </a:xfrm>
          </p:grpSpPr>
          <p:cxnSp>
            <p:nvCxnSpPr>
              <p:cNvPr id="329" name="Straight Connector 328"/>
              <p:cNvCxnSpPr>
                <a:stCxn id="314" idx="1"/>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30" name="Straight Connector 329"/>
              <p:cNvCxnSpPr>
                <a:stCxn id="314" idx="1"/>
              </p:cNvCxnSpPr>
              <p:nvPr/>
            </p:nvCxnSpPr>
            <p:spPr>
              <a:xfrm flipH="1">
                <a:off x="2210686" y="5382586"/>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31" name="Straight Connector 330"/>
              <p:cNvCxnSpPr>
                <a:stCxn id="314" idx="1"/>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7617" name="Group 316"/>
            <p:cNvGrpSpPr>
              <a:grpSpLocks/>
            </p:cNvGrpSpPr>
            <p:nvPr/>
          </p:nvGrpSpPr>
          <p:grpSpPr bwMode="auto">
            <a:xfrm rot="10800000">
              <a:off x="7807876" y="5382492"/>
              <a:ext cx="502920" cy="286902"/>
              <a:chOff x="3345037" y="5465825"/>
              <a:chExt cx="382892" cy="286902"/>
            </a:xfrm>
          </p:grpSpPr>
          <p:cxnSp>
            <p:nvCxnSpPr>
              <p:cNvPr id="326" name="Straight Connector 32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27" name="Straight Connector 326"/>
              <p:cNvCxnSpPr/>
              <p:nvPr/>
            </p:nvCxnSpPr>
            <p:spPr>
              <a:xfrm flipH="1">
                <a:off x="3345037" y="5476968"/>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28" name="Straight Connector 32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7618" name="Group 317"/>
            <p:cNvGrpSpPr>
              <a:grpSpLocks/>
            </p:cNvGrpSpPr>
            <p:nvPr/>
          </p:nvGrpSpPr>
          <p:grpSpPr bwMode="auto">
            <a:xfrm rot="5400000">
              <a:off x="6247592" y="3898957"/>
              <a:ext cx="502920" cy="286902"/>
              <a:chOff x="3345037" y="5465825"/>
              <a:chExt cx="382892" cy="286902"/>
            </a:xfrm>
          </p:grpSpPr>
          <p:cxnSp>
            <p:nvCxnSpPr>
              <p:cNvPr id="323" name="Straight Connector 322"/>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24" name="Straight Connector 323"/>
              <p:cNvCxnSpPr/>
              <p:nvPr/>
            </p:nvCxnSpPr>
            <p:spPr>
              <a:xfrm flipH="1">
                <a:off x="3345037" y="548116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25" name="Straight Connector 324"/>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319" name="Oval 318"/>
            <p:cNvSpPr/>
            <p:nvPr/>
          </p:nvSpPr>
          <p:spPr>
            <a:xfrm>
              <a:off x="5163428" y="5260102"/>
              <a:ext cx="541500" cy="54795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320" name="Straight Connector 319"/>
            <p:cNvCxnSpPr>
              <a:stCxn id="319" idx="6"/>
              <a:endCxn id="314" idx="1"/>
            </p:cNvCxnSpPr>
            <p:nvPr/>
          </p:nvCxnSpPr>
          <p:spPr>
            <a:xfrm>
              <a:off x="5704928" y="5533286"/>
              <a:ext cx="671713" cy="317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21" name="Oval 320"/>
            <p:cNvSpPr/>
            <p:nvPr/>
          </p:nvSpPr>
          <p:spPr>
            <a:xfrm>
              <a:off x="7261145" y="5271220"/>
              <a:ext cx="541499" cy="547955"/>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322" name="Straight Connector 321"/>
            <p:cNvCxnSpPr>
              <a:stCxn id="314" idx="3"/>
              <a:endCxn id="321" idx="2"/>
            </p:cNvCxnSpPr>
            <p:nvPr/>
          </p:nvCxnSpPr>
          <p:spPr>
            <a:xfrm>
              <a:off x="6641834" y="5536462"/>
              <a:ext cx="619311" cy="794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332" name="Straight Arrow Connector 331"/>
          <p:cNvCxnSpPr/>
          <p:nvPr/>
        </p:nvCxnSpPr>
        <p:spPr>
          <a:xfrm>
            <a:off x="2868613" y="4711700"/>
            <a:ext cx="0" cy="528638"/>
          </a:xfrm>
          <a:prstGeom prst="straightConnector1">
            <a:avLst/>
          </a:prstGeom>
          <a:ln w="38100" cmpd="sng">
            <a:solidFill>
              <a:schemeClr val="accent4"/>
            </a:solidFill>
            <a:prstDash val="solid"/>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39" name="Straight Arrow Connector 338"/>
          <p:cNvCxnSpPr/>
          <p:nvPr/>
        </p:nvCxnSpPr>
        <p:spPr>
          <a:xfrm>
            <a:off x="1835150" y="3122613"/>
            <a:ext cx="593725" cy="317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0" name="Straight Arrow Connector 339"/>
          <p:cNvCxnSpPr/>
          <p:nvPr/>
        </p:nvCxnSpPr>
        <p:spPr>
          <a:xfrm>
            <a:off x="2879725" y="2416175"/>
            <a:ext cx="0" cy="528638"/>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1" name="Straight Arrow Connector 340"/>
          <p:cNvCxnSpPr/>
          <p:nvPr/>
        </p:nvCxnSpPr>
        <p:spPr>
          <a:xfrm flipH="1">
            <a:off x="3057525" y="3121025"/>
            <a:ext cx="593725"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2" name="Straight Arrow Connector 341"/>
          <p:cNvCxnSpPr/>
          <p:nvPr/>
        </p:nvCxnSpPr>
        <p:spPr>
          <a:xfrm>
            <a:off x="3119438" y="5399088"/>
            <a:ext cx="595312" cy="1587"/>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3" name="Straight Arrow Connector 342"/>
          <p:cNvCxnSpPr/>
          <p:nvPr/>
        </p:nvCxnSpPr>
        <p:spPr>
          <a:xfrm>
            <a:off x="5803900" y="3148013"/>
            <a:ext cx="503238" cy="317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4" name="Straight Arrow Connector 343"/>
          <p:cNvCxnSpPr/>
          <p:nvPr/>
        </p:nvCxnSpPr>
        <p:spPr>
          <a:xfrm>
            <a:off x="6596063" y="2614613"/>
            <a:ext cx="0" cy="43815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5" name="Straight Arrow Connector 344"/>
          <p:cNvCxnSpPr/>
          <p:nvPr/>
        </p:nvCxnSpPr>
        <p:spPr>
          <a:xfrm flipH="1">
            <a:off x="6694488" y="3157538"/>
            <a:ext cx="503237"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6" name="Straight Arrow Connector 345"/>
          <p:cNvCxnSpPr/>
          <p:nvPr/>
        </p:nvCxnSpPr>
        <p:spPr>
          <a:xfrm>
            <a:off x="5783263" y="5443538"/>
            <a:ext cx="503237" cy="317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7" name="Straight Arrow Connector 346"/>
          <p:cNvCxnSpPr/>
          <p:nvPr/>
        </p:nvCxnSpPr>
        <p:spPr>
          <a:xfrm>
            <a:off x="6599238" y="4921250"/>
            <a:ext cx="0" cy="43815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8" name="Straight Arrow Connector 347"/>
          <p:cNvCxnSpPr/>
          <p:nvPr/>
        </p:nvCxnSpPr>
        <p:spPr>
          <a:xfrm>
            <a:off x="6767513" y="5413375"/>
            <a:ext cx="501650" cy="1588"/>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349" name="AutoShape 180"/>
          <p:cNvSpPr>
            <a:spLocks noChangeArrowheads="1"/>
          </p:cNvSpPr>
          <p:nvPr/>
        </p:nvSpPr>
        <p:spPr bwMode="auto">
          <a:xfrm>
            <a:off x="3049588" y="3303588"/>
            <a:ext cx="487362" cy="422275"/>
          </a:xfrm>
          <a:prstGeom prst="cloudCallout">
            <a:avLst>
              <a:gd name="adj1" fmla="val -75816"/>
              <a:gd name="adj2" fmla="val -50040"/>
            </a:avLst>
          </a:prstGeom>
          <a:solidFill>
            <a:schemeClr val="accent2">
              <a:lumMod val="60000"/>
              <a:lumOff val="40000"/>
            </a:schemeClr>
          </a:solidFill>
          <a:ln w="9525">
            <a:solidFill>
              <a:schemeClr val="accent2">
                <a:lumMod val="50000"/>
              </a:schemeClr>
            </a:solidFill>
            <a:round/>
            <a:headEnd/>
            <a:tailEnd/>
          </a:ln>
          <a:effectLst/>
          <a:extLst/>
        </p:spPr>
        <p:txBody>
          <a:bodyPr/>
          <a:lstStyle/>
          <a:p>
            <a:pPr fontAlgn="auto">
              <a:spcBef>
                <a:spcPts val="0"/>
              </a:spcBef>
              <a:spcAft>
                <a:spcPts val="0"/>
              </a:spcAft>
              <a:defRPr/>
            </a:pPr>
            <a:endParaRPr lang="en-US" sz="1800">
              <a:latin typeface="+mn-lt"/>
              <a:cs typeface="+mn-cs"/>
            </a:endParaRPr>
          </a:p>
        </p:txBody>
      </p:sp>
      <p:sp>
        <p:nvSpPr>
          <p:cNvPr id="350" name="AutoShape 180"/>
          <p:cNvSpPr>
            <a:spLocks noChangeArrowheads="1"/>
          </p:cNvSpPr>
          <p:nvPr/>
        </p:nvSpPr>
        <p:spPr bwMode="auto">
          <a:xfrm>
            <a:off x="6756400" y="3298825"/>
            <a:ext cx="488950" cy="423863"/>
          </a:xfrm>
          <a:prstGeom prst="cloudCallout">
            <a:avLst>
              <a:gd name="adj1" fmla="val -75816"/>
              <a:gd name="adj2" fmla="val -50040"/>
            </a:avLst>
          </a:prstGeom>
          <a:solidFill>
            <a:schemeClr val="accent2">
              <a:lumMod val="60000"/>
              <a:lumOff val="40000"/>
            </a:schemeClr>
          </a:solidFill>
          <a:ln w="9525">
            <a:solidFill>
              <a:schemeClr val="accent2">
                <a:lumMod val="50000"/>
              </a:schemeClr>
            </a:solidFill>
            <a:round/>
            <a:headEnd/>
            <a:tailEnd/>
          </a:ln>
          <a:effectLst/>
          <a:extLst/>
        </p:spPr>
        <p:txBody>
          <a:bodyPr/>
          <a:lstStyle/>
          <a:p>
            <a:pPr fontAlgn="auto">
              <a:spcBef>
                <a:spcPts val="0"/>
              </a:spcBef>
              <a:spcAft>
                <a:spcPts val="0"/>
              </a:spcAft>
              <a:defRPr/>
            </a:pPr>
            <a:endParaRPr lang="en-US" sz="1800">
              <a:latin typeface="+mn-lt"/>
              <a:cs typeface="+mn-cs"/>
            </a:endParaRPr>
          </a:p>
        </p:txBody>
      </p:sp>
      <p:sp>
        <p:nvSpPr>
          <p:cNvPr id="353" name="Rectangle 352"/>
          <p:cNvSpPr/>
          <p:nvPr/>
        </p:nvSpPr>
        <p:spPr>
          <a:xfrm>
            <a:off x="252413" y="3768725"/>
            <a:ext cx="8686800" cy="2303463"/>
          </a:xfrm>
          <a:prstGeom prst="rect">
            <a:avLst/>
          </a:prstGeom>
          <a:solidFill>
            <a:schemeClr val="bg1">
              <a:alpha val="73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nvGrpSpPr>
          <p:cNvPr id="67607" name="Group 114"/>
          <p:cNvGrpSpPr>
            <a:grpSpLocks/>
          </p:cNvGrpSpPr>
          <p:nvPr/>
        </p:nvGrpSpPr>
        <p:grpSpPr bwMode="auto">
          <a:xfrm>
            <a:off x="1800225" y="6165850"/>
            <a:ext cx="2136775" cy="555625"/>
            <a:chOff x="1823167" y="4697111"/>
            <a:chExt cx="2136379" cy="555701"/>
          </a:xfrm>
        </p:grpSpPr>
        <p:pic>
          <p:nvPicPr>
            <p:cNvPr id="67611" name="Picture 116" descr="latex-image-1.pdf"/>
            <p:cNvPicPr>
              <a:picLocks noChangeAspect="1"/>
            </p:cNvPicPr>
            <p:nvPr/>
          </p:nvPicPr>
          <p:blipFill>
            <a:blip r:embed="rId2"/>
            <a:srcRect/>
            <a:stretch>
              <a:fillRect/>
            </a:stretch>
          </p:blipFill>
          <p:spPr bwMode="auto">
            <a:xfrm>
              <a:off x="1905000" y="4754256"/>
              <a:ext cx="1952625" cy="444500"/>
            </a:xfrm>
            <a:prstGeom prst="rect">
              <a:avLst/>
            </a:prstGeom>
            <a:noFill/>
            <a:ln w="9525">
              <a:noFill/>
              <a:miter lim="800000"/>
              <a:headEnd/>
              <a:tailEnd/>
            </a:ln>
          </p:spPr>
        </p:pic>
        <p:sp>
          <p:nvSpPr>
            <p:cNvPr id="118" name="Rectangle 117"/>
            <p:cNvSpPr/>
            <p:nvPr/>
          </p:nvSpPr>
          <p:spPr>
            <a:xfrm>
              <a:off x="1823167" y="4697111"/>
              <a:ext cx="2136379" cy="555701"/>
            </a:xfrm>
            <a:prstGeom prst="rect">
              <a:avLst/>
            </a:prstGeom>
            <a:noFill/>
            <a:ln>
              <a:solidFill>
                <a:schemeClr val="accent2">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grpSp>
        <p:nvGrpSpPr>
          <p:cNvPr id="67608" name="Group 118"/>
          <p:cNvGrpSpPr>
            <a:grpSpLocks/>
          </p:cNvGrpSpPr>
          <p:nvPr/>
        </p:nvGrpSpPr>
        <p:grpSpPr bwMode="auto">
          <a:xfrm>
            <a:off x="4973638" y="6165850"/>
            <a:ext cx="3095625" cy="555625"/>
            <a:chOff x="4044607" y="4697111"/>
            <a:chExt cx="3094421" cy="555701"/>
          </a:xfrm>
        </p:grpSpPr>
        <p:pic>
          <p:nvPicPr>
            <p:cNvPr id="67609" name="Picture 119" descr="latex-image-1.pdf"/>
            <p:cNvPicPr>
              <a:picLocks noChangeAspect="1"/>
            </p:cNvPicPr>
            <p:nvPr/>
          </p:nvPicPr>
          <p:blipFill>
            <a:blip r:embed="rId3"/>
            <a:srcRect/>
            <a:stretch>
              <a:fillRect/>
            </a:stretch>
          </p:blipFill>
          <p:spPr bwMode="auto">
            <a:xfrm>
              <a:off x="4106863" y="4764498"/>
              <a:ext cx="2955925" cy="444500"/>
            </a:xfrm>
            <a:prstGeom prst="rect">
              <a:avLst/>
            </a:prstGeom>
            <a:noFill/>
            <a:ln w="9525">
              <a:noFill/>
              <a:miter lim="800000"/>
              <a:headEnd/>
              <a:tailEnd/>
            </a:ln>
          </p:spPr>
        </p:pic>
        <p:sp>
          <p:nvSpPr>
            <p:cNvPr id="121" name="Rectangle 120"/>
            <p:cNvSpPr/>
            <p:nvPr/>
          </p:nvSpPr>
          <p:spPr>
            <a:xfrm>
              <a:off x="4044607" y="4697111"/>
              <a:ext cx="3094421" cy="555701"/>
            </a:xfrm>
            <a:prstGeom prst="rect">
              <a:avLst/>
            </a:prstGeom>
            <a:noFill/>
            <a:ln>
              <a:solidFill>
                <a:schemeClr val="accent2">
                  <a:lumMod val="75000"/>
                </a:schemeClr>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spTree>
    <p:extLst>
      <p:ext uri="{BB962C8B-B14F-4D97-AF65-F5344CB8AC3E}">
        <p14:creationId xmlns:p14="http://schemas.microsoft.com/office/powerpoint/2010/main" val="3419376666"/>
      </p:ext>
    </p:extLst>
  </p:cSld>
  <p:clrMapOvr>
    <a:masterClrMapping/>
  </p:clrMapOvr>
  <p:timing>
    <p:tnLst>
      <p:par>
        <p:cTn xmlns:p14="http://schemas.microsoft.com/office/powerpoint/2010/main" id="1" dur="indefinite" restart="never" nodeType="tmRoot"/>
      </p:par>
    </p:tnLst>
  </p:timing>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rtlCol="0">
            <a:normAutofit fontScale="90000"/>
          </a:bodyPr>
          <a:lstStyle/>
          <a:p>
            <a:pPr eaLnBrk="1" fontAlgn="auto" hangingPunct="1">
              <a:spcAft>
                <a:spcPts val="0"/>
              </a:spcAft>
              <a:defRPr/>
            </a:pPr>
            <a:r>
              <a:rPr lang="en-US" dirty="0" smtClean="0"/>
              <a:t>Sum-Product Belief Propagation</a:t>
            </a:r>
            <a:endParaRPr lang="en-US" dirty="0"/>
          </a:p>
        </p:txBody>
      </p:sp>
      <p:sp>
        <p:nvSpPr>
          <p:cNvPr id="4" name="Slide Number Placeholder 3"/>
          <p:cNvSpPr>
            <a:spLocks noGrp="1"/>
          </p:cNvSpPr>
          <p:nvPr>
            <p:ph type="sldNum" sz="quarter" idx="12"/>
          </p:nvPr>
        </p:nvSpPr>
        <p:spPr/>
        <p:txBody>
          <a:bodyPr/>
          <a:lstStyle/>
          <a:p>
            <a:pPr>
              <a:defRPr/>
            </a:pPr>
            <a:fld id="{060B324D-969D-4B36-9DCD-CF29E7D1967D}" type="slidenum">
              <a:rPr lang="en-US"/>
              <a:pPr>
                <a:defRPr/>
              </a:pPr>
              <a:t>74</a:t>
            </a:fld>
            <a:endParaRPr lang="en-US"/>
          </a:p>
        </p:txBody>
      </p:sp>
      <p:grpSp>
        <p:nvGrpSpPr>
          <p:cNvPr id="68611" name="Group 15"/>
          <p:cNvGrpSpPr>
            <a:grpSpLocks/>
          </p:cNvGrpSpPr>
          <p:nvPr/>
        </p:nvGrpSpPr>
        <p:grpSpPr bwMode="auto">
          <a:xfrm>
            <a:off x="365125" y="1023938"/>
            <a:ext cx="7997825" cy="5005387"/>
            <a:chOff x="457200" y="997096"/>
            <a:chExt cx="8225709" cy="4872608"/>
          </a:xfrm>
        </p:grpSpPr>
        <p:grpSp>
          <p:nvGrpSpPr>
            <p:cNvPr id="68713" name="Group 9"/>
            <p:cNvGrpSpPr>
              <a:grpSpLocks/>
            </p:cNvGrpSpPr>
            <p:nvPr/>
          </p:nvGrpSpPr>
          <p:grpSpPr bwMode="auto">
            <a:xfrm>
              <a:off x="968571" y="1422452"/>
              <a:ext cx="7714338" cy="4447252"/>
              <a:chOff x="972462" y="1605523"/>
              <a:chExt cx="7703278" cy="4775414"/>
            </a:xfrm>
          </p:grpSpPr>
          <p:sp>
            <p:nvSpPr>
              <p:cNvPr id="6" name="Rectangle 5"/>
              <p:cNvSpPr/>
              <p:nvPr/>
            </p:nvSpPr>
            <p:spPr>
              <a:xfrm>
                <a:off x="972137" y="1605121"/>
                <a:ext cx="3855877" cy="2387909"/>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7" name="Rectangle 6"/>
              <p:cNvSpPr/>
              <p:nvPr/>
            </p:nvSpPr>
            <p:spPr>
              <a:xfrm>
                <a:off x="972137" y="3993029"/>
                <a:ext cx="3855877" cy="2387908"/>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8" name="Rectangle 7"/>
              <p:cNvSpPr/>
              <p:nvPr/>
            </p:nvSpPr>
            <p:spPr>
              <a:xfrm>
                <a:off x="4819863" y="1605121"/>
                <a:ext cx="3855877" cy="2387909"/>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sp>
            <p:nvSpPr>
              <p:cNvPr id="9" name="Rectangle 8"/>
              <p:cNvSpPr/>
              <p:nvPr/>
            </p:nvSpPr>
            <p:spPr>
              <a:xfrm>
                <a:off x="4819863" y="3993029"/>
                <a:ext cx="3855877" cy="2387908"/>
              </a:xfrm>
              <a:prstGeom prst="rect">
                <a:avLst/>
              </a:prstGeom>
              <a:noFill/>
              <a:ln>
                <a:solidFill>
                  <a:schemeClr val="tx1"/>
                </a:solid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sp>
          <p:nvSpPr>
            <p:cNvPr id="11" name="TextBox 10"/>
            <p:cNvSpPr txBox="1"/>
            <p:nvPr/>
          </p:nvSpPr>
          <p:spPr>
            <a:xfrm>
              <a:off x="457200" y="1422452"/>
              <a:ext cx="511371" cy="2223626"/>
            </a:xfrm>
            <a:prstGeom prst="rect">
              <a:avLst/>
            </a:prstGeom>
            <a:noFill/>
          </p:spPr>
          <p:txBody>
            <a:bodyPr vert="vert270" anchor="ctr"/>
            <a:lstStyle/>
            <a:p>
              <a:pPr algn="ctr" fontAlgn="auto">
                <a:spcBef>
                  <a:spcPts val="0"/>
                </a:spcBef>
                <a:spcAft>
                  <a:spcPts val="0"/>
                </a:spcAft>
                <a:defRPr/>
              </a:pPr>
              <a:r>
                <a:rPr lang="en-US" sz="1800" b="1" dirty="0">
                  <a:latin typeface="+mn-lt"/>
                  <a:cs typeface="+mn-cs"/>
                </a:rPr>
                <a:t>Beliefs</a:t>
              </a:r>
            </a:p>
          </p:txBody>
        </p:sp>
        <p:sp>
          <p:nvSpPr>
            <p:cNvPr id="12" name="TextBox 11"/>
            <p:cNvSpPr txBox="1"/>
            <p:nvPr/>
          </p:nvSpPr>
          <p:spPr>
            <a:xfrm>
              <a:off x="468421" y="3646078"/>
              <a:ext cx="511371" cy="2223626"/>
            </a:xfrm>
            <a:prstGeom prst="rect">
              <a:avLst/>
            </a:prstGeom>
            <a:noFill/>
          </p:spPr>
          <p:txBody>
            <a:bodyPr vert="vert270" anchor="ctr"/>
            <a:lstStyle/>
            <a:p>
              <a:pPr algn="ctr" fontAlgn="auto">
                <a:spcBef>
                  <a:spcPts val="0"/>
                </a:spcBef>
                <a:spcAft>
                  <a:spcPts val="0"/>
                </a:spcAft>
                <a:defRPr/>
              </a:pPr>
              <a:r>
                <a:rPr lang="en-US" sz="1800" b="1" dirty="0">
                  <a:latin typeface="+mn-lt"/>
                  <a:cs typeface="+mn-cs"/>
                </a:rPr>
                <a:t>Messages</a:t>
              </a:r>
            </a:p>
          </p:txBody>
        </p:sp>
        <p:sp>
          <p:nvSpPr>
            <p:cNvPr id="68716" name="TextBox 12"/>
            <p:cNvSpPr txBox="1">
              <a:spLocks noChangeArrowheads="1"/>
            </p:cNvSpPr>
            <p:nvPr/>
          </p:nvSpPr>
          <p:spPr bwMode="auto">
            <a:xfrm>
              <a:off x="968571" y="997096"/>
              <a:ext cx="3861060" cy="425355"/>
            </a:xfrm>
            <a:prstGeom prst="rect">
              <a:avLst/>
            </a:prstGeom>
            <a:noFill/>
            <a:ln w="9525">
              <a:noFill/>
              <a:miter lim="800000"/>
              <a:headEnd/>
              <a:tailEnd/>
            </a:ln>
          </p:spPr>
          <p:txBody>
            <a:bodyPr anchor="ctr"/>
            <a:lstStyle/>
            <a:p>
              <a:pPr algn="ctr"/>
              <a:r>
                <a:rPr lang="en-US" sz="1800" b="1"/>
                <a:t>Variables</a:t>
              </a:r>
            </a:p>
          </p:txBody>
        </p:sp>
        <p:sp>
          <p:nvSpPr>
            <p:cNvPr id="68717" name="TextBox 14"/>
            <p:cNvSpPr txBox="1">
              <a:spLocks noChangeArrowheads="1"/>
            </p:cNvSpPr>
            <p:nvPr/>
          </p:nvSpPr>
          <p:spPr bwMode="auto">
            <a:xfrm>
              <a:off x="4821849" y="997097"/>
              <a:ext cx="3861060" cy="425355"/>
            </a:xfrm>
            <a:prstGeom prst="rect">
              <a:avLst/>
            </a:prstGeom>
            <a:noFill/>
            <a:ln w="9525">
              <a:noFill/>
              <a:miter lim="800000"/>
              <a:headEnd/>
              <a:tailEnd/>
            </a:ln>
          </p:spPr>
          <p:txBody>
            <a:bodyPr anchor="ctr"/>
            <a:lstStyle/>
            <a:p>
              <a:pPr algn="ctr"/>
              <a:r>
                <a:rPr lang="en-US" sz="1800" b="1"/>
                <a:t>Factors</a:t>
              </a:r>
            </a:p>
          </p:txBody>
        </p:sp>
      </p:grpSp>
      <p:grpSp>
        <p:nvGrpSpPr>
          <p:cNvPr id="68612" name="Group 310"/>
          <p:cNvGrpSpPr>
            <a:grpSpLocks/>
          </p:cNvGrpSpPr>
          <p:nvPr/>
        </p:nvGrpSpPr>
        <p:grpSpPr bwMode="auto">
          <a:xfrm>
            <a:off x="4654550" y="3790950"/>
            <a:ext cx="3656013" cy="2028825"/>
            <a:chOff x="4655276" y="3790948"/>
            <a:chExt cx="3655520" cy="2028227"/>
          </a:xfrm>
        </p:grpSpPr>
        <p:sp>
          <p:nvSpPr>
            <p:cNvPr id="136" name="Oval 135"/>
            <p:cNvSpPr/>
            <p:nvPr/>
          </p:nvSpPr>
          <p:spPr>
            <a:xfrm>
              <a:off x="6237801" y="4287690"/>
              <a:ext cx="541264" cy="5491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37" name="Rectangle 136"/>
            <p:cNvSpPr/>
            <p:nvPr/>
          </p:nvSpPr>
          <p:spPr>
            <a:xfrm>
              <a:off x="6377482" y="5404960"/>
              <a:ext cx="265076" cy="265034"/>
            </a:xfrm>
            <a:prstGeom prst="rect">
              <a:avLst/>
            </a:prstGeom>
            <a:solidFill>
              <a:schemeClr val="accent3"/>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138" name="Straight Connector 137"/>
            <p:cNvCxnSpPr>
              <a:stCxn id="136" idx="4"/>
              <a:endCxn id="137" idx="0"/>
            </p:cNvCxnSpPr>
            <p:nvPr/>
          </p:nvCxnSpPr>
          <p:spPr>
            <a:xfrm>
              <a:off x="6507639" y="4836803"/>
              <a:ext cx="1587" cy="56815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68697" name="Group 138"/>
            <p:cNvGrpSpPr>
              <a:grpSpLocks/>
            </p:cNvGrpSpPr>
            <p:nvPr/>
          </p:nvGrpSpPr>
          <p:grpSpPr bwMode="auto">
            <a:xfrm>
              <a:off x="4655276" y="5393355"/>
              <a:ext cx="502920" cy="286902"/>
              <a:chOff x="2210686" y="5337254"/>
              <a:chExt cx="382892" cy="286902"/>
            </a:xfrm>
          </p:grpSpPr>
          <p:cxnSp>
            <p:nvCxnSpPr>
              <p:cNvPr id="152" name="Straight Connector 151"/>
              <p:cNvCxnSpPr>
                <a:stCxn id="137" idx="1"/>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53" name="Straight Connector 152"/>
              <p:cNvCxnSpPr>
                <a:stCxn id="137" idx="1"/>
              </p:cNvCxnSpPr>
              <p:nvPr/>
            </p:nvCxnSpPr>
            <p:spPr>
              <a:xfrm flipH="1">
                <a:off x="2210686" y="5381044"/>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54" name="Straight Connector 153"/>
              <p:cNvCxnSpPr>
                <a:stCxn id="137" idx="1"/>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8698" name="Group 139"/>
            <p:cNvGrpSpPr>
              <a:grpSpLocks/>
            </p:cNvGrpSpPr>
            <p:nvPr/>
          </p:nvGrpSpPr>
          <p:grpSpPr bwMode="auto">
            <a:xfrm rot="10800000">
              <a:off x="7807876" y="5382492"/>
              <a:ext cx="502920" cy="286902"/>
              <a:chOff x="3345037" y="5465825"/>
              <a:chExt cx="382892" cy="286902"/>
            </a:xfrm>
          </p:grpSpPr>
          <p:cxnSp>
            <p:nvCxnSpPr>
              <p:cNvPr id="149" name="Straight Connector 148"/>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50" name="Straight Connector 149"/>
              <p:cNvCxnSpPr/>
              <p:nvPr/>
            </p:nvCxnSpPr>
            <p:spPr>
              <a:xfrm flipH="1">
                <a:off x="3345037" y="5478683"/>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51" name="Straight Connector 150"/>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8699" name="Group 140"/>
            <p:cNvGrpSpPr>
              <a:grpSpLocks/>
            </p:cNvGrpSpPr>
            <p:nvPr/>
          </p:nvGrpSpPr>
          <p:grpSpPr bwMode="auto">
            <a:xfrm rot="5400000">
              <a:off x="6247592" y="3898957"/>
              <a:ext cx="502920" cy="286902"/>
              <a:chOff x="3345037" y="5465825"/>
              <a:chExt cx="382892" cy="286902"/>
            </a:xfrm>
          </p:grpSpPr>
          <p:cxnSp>
            <p:nvCxnSpPr>
              <p:cNvPr id="146" name="Straight Connector 14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47" name="Straight Connector 146"/>
              <p:cNvCxnSpPr/>
              <p:nvPr/>
            </p:nvCxnSpPr>
            <p:spPr>
              <a:xfrm flipH="1">
                <a:off x="3345037" y="5475422"/>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148" name="Straight Connector 14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142" name="Oval 141"/>
            <p:cNvSpPr/>
            <p:nvPr/>
          </p:nvSpPr>
          <p:spPr>
            <a:xfrm>
              <a:off x="5164795" y="5258953"/>
              <a:ext cx="539677" cy="5491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143" name="Straight Connector 142"/>
            <p:cNvCxnSpPr>
              <a:stCxn id="142" idx="6"/>
              <a:endCxn id="137" idx="1"/>
            </p:cNvCxnSpPr>
            <p:nvPr/>
          </p:nvCxnSpPr>
          <p:spPr>
            <a:xfrm>
              <a:off x="5704473" y="5533509"/>
              <a:ext cx="673009" cy="317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44" name="Oval 143"/>
            <p:cNvSpPr/>
            <p:nvPr/>
          </p:nvSpPr>
          <p:spPr>
            <a:xfrm>
              <a:off x="7261599" y="5271649"/>
              <a:ext cx="541265" cy="547526"/>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145" name="Straight Connector 144"/>
            <p:cNvCxnSpPr>
              <a:stCxn id="137" idx="3"/>
              <a:endCxn id="144" idx="2"/>
            </p:cNvCxnSpPr>
            <p:nvPr/>
          </p:nvCxnSpPr>
          <p:spPr>
            <a:xfrm>
              <a:off x="6642558" y="5536683"/>
              <a:ext cx="619042" cy="793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grpSp>
        <p:nvGrpSpPr>
          <p:cNvPr id="68613" name="Group 289"/>
          <p:cNvGrpSpPr>
            <a:grpSpLocks/>
          </p:cNvGrpSpPr>
          <p:nvPr/>
        </p:nvGrpSpPr>
        <p:grpSpPr bwMode="auto">
          <a:xfrm>
            <a:off x="920750" y="3825875"/>
            <a:ext cx="3609975" cy="1973263"/>
            <a:chOff x="920829" y="3825274"/>
            <a:chExt cx="3609756" cy="1974166"/>
          </a:xfrm>
        </p:grpSpPr>
        <p:sp>
          <p:nvSpPr>
            <p:cNvPr id="212" name="Oval 211"/>
            <p:cNvSpPr/>
            <p:nvPr/>
          </p:nvSpPr>
          <p:spPr>
            <a:xfrm>
              <a:off x="2487597" y="5251501"/>
              <a:ext cx="541304" cy="54793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213" name="Rectangle 212"/>
            <p:cNvSpPr/>
            <p:nvPr/>
          </p:nvSpPr>
          <p:spPr>
            <a:xfrm>
              <a:off x="2625701" y="4341448"/>
              <a:ext cx="265097" cy="263646"/>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cxnSp>
          <p:nvCxnSpPr>
            <p:cNvPr id="214" name="Straight Connector 213"/>
            <p:cNvCxnSpPr>
              <a:stCxn id="212" idx="0"/>
              <a:endCxn id="213" idx="2"/>
            </p:cNvCxnSpPr>
            <p:nvPr/>
          </p:nvCxnSpPr>
          <p:spPr>
            <a:xfrm flipV="1">
              <a:off x="2757456" y="4605094"/>
              <a:ext cx="0" cy="64640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15" name="Straight Connector 214"/>
            <p:cNvCxnSpPr>
              <a:stCxn id="212" idx="6"/>
              <a:endCxn id="216" idx="1"/>
            </p:cNvCxnSpPr>
            <p:nvPr/>
          </p:nvCxnSpPr>
          <p:spPr>
            <a:xfrm flipV="1">
              <a:off x="3028901" y="5523089"/>
              <a:ext cx="731794" cy="15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16" name="Rectangle 215"/>
            <p:cNvSpPr/>
            <p:nvPr/>
          </p:nvSpPr>
          <p:spPr>
            <a:xfrm>
              <a:off x="3760695" y="5391265"/>
              <a:ext cx="265096" cy="26523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217" name="Rectangle 216"/>
            <p:cNvSpPr/>
            <p:nvPr/>
          </p:nvSpPr>
          <p:spPr>
            <a:xfrm>
              <a:off x="1431973" y="5392854"/>
              <a:ext cx="265097" cy="26523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cxnSp>
          <p:nvCxnSpPr>
            <p:cNvPr id="218" name="Straight Connector 217"/>
            <p:cNvCxnSpPr>
              <a:stCxn id="212" idx="2"/>
              <a:endCxn id="217" idx="3"/>
            </p:cNvCxnSpPr>
            <p:nvPr/>
          </p:nvCxnSpPr>
          <p:spPr>
            <a:xfrm flipH="1">
              <a:off x="1697070" y="5524676"/>
              <a:ext cx="790527"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68682" name="Group 218"/>
            <p:cNvGrpSpPr>
              <a:grpSpLocks/>
            </p:cNvGrpSpPr>
            <p:nvPr/>
          </p:nvGrpSpPr>
          <p:grpSpPr bwMode="auto">
            <a:xfrm>
              <a:off x="920829" y="5393355"/>
              <a:ext cx="502920" cy="286902"/>
              <a:chOff x="2210686" y="5337254"/>
              <a:chExt cx="382892" cy="286902"/>
            </a:xfrm>
          </p:grpSpPr>
          <p:cxnSp>
            <p:nvCxnSpPr>
              <p:cNvPr id="228" name="Straight Connector 227"/>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9" name="Straight Connector 228"/>
              <p:cNvCxnSpPr/>
              <p:nvPr/>
            </p:nvCxnSpPr>
            <p:spPr>
              <a:xfrm flipH="1">
                <a:off x="2210686" y="538166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30" name="Straight Connector 229"/>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8683" name="Group 219"/>
            <p:cNvGrpSpPr>
              <a:grpSpLocks/>
            </p:cNvGrpSpPr>
            <p:nvPr/>
          </p:nvGrpSpPr>
          <p:grpSpPr bwMode="auto">
            <a:xfrm rot="10800000">
              <a:off x="4027665" y="5382492"/>
              <a:ext cx="502920" cy="286902"/>
              <a:chOff x="3345037" y="5465825"/>
              <a:chExt cx="382892" cy="286902"/>
            </a:xfrm>
          </p:grpSpPr>
          <p:cxnSp>
            <p:nvCxnSpPr>
              <p:cNvPr id="225" name="Straight Connector 224"/>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6" name="Straight Connector 225"/>
              <p:cNvCxnSpPr/>
              <p:nvPr/>
            </p:nvCxnSpPr>
            <p:spPr>
              <a:xfrm flipH="1">
                <a:off x="3345037" y="5477895"/>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7" name="Straight Connector 226"/>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8684" name="Group 220"/>
            <p:cNvGrpSpPr>
              <a:grpSpLocks/>
            </p:cNvGrpSpPr>
            <p:nvPr/>
          </p:nvGrpSpPr>
          <p:grpSpPr bwMode="auto">
            <a:xfrm rot="5400000">
              <a:off x="2501704" y="3933283"/>
              <a:ext cx="502920" cy="286902"/>
              <a:chOff x="3345037" y="5465825"/>
              <a:chExt cx="382892" cy="286902"/>
            </a:xfrm>
          </p:grpSpPr>
          <p:cxnSp>
            <p:nvCxnSpPr>
              <p:cNvPr id="222" name="Straight Connector 221"/>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3" name="Straight Connector 222"/>
              <p:cNvCxnSpPr/>
              <p:nvPr/>
            </p:nvCxnSpPr>
            <p:spPr>
              <a:xfrm flipH="1">
                <a:off x="3345037" y="5479071"/>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224" name="Straight Connector 223"/>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cxnSp>
        <p:nvCxnSpPr>
          <p:cNvPr id="263" name="Straight Arrow Connector 262"/>
          <p:cNvCxnSpPr/>
          <p:nvPr/>
        </p:nvCxnSpPr>
        <p:spPr>
          <a:xfrm>
            <a:off x="1825625" y="5418138"/>
            <a:ext cx="593725" cy="3175"/>
          </a:xfrm>
          <a:prstGeom prst="straightConnector1">
            <a:avLst/>
          </a:prstGeom>
          <a:ln w="38100" cmpd="sng">
            <a:solidFill>
              <a:schemeClr val="accent4"/>
            </a:solidFill>
            <a:prstDash val="solid"/>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68615" name="Group 290"/>
          <p:cNvGrpSpPr>
            <a:grpSpLocks/>
          </p:cNvGrpSpPr>
          <p:nvPr/>
        </p:nvGrpSpPr>
        <p:grpSpPr bwMode="auto">
          <a:xfrm>
            <a:off x="927100" y="1531938"/>
            <a:ext cx="3609975" cy="1974850"/>
            <a:chOff x="920829" y="3825274"/>
            <a:chExt cx="3609756" cy="1974166"/>
          </a:xfrm>
        </p:grpSpPr>
        <p:sp>
          <p:nvSpPr>
            <p:cNvPr id="292" name="Oval 291"/>
            <p:cNvSpPr/>
            <p:nvPr/>
          </p:nvSpPr>
          <p:spPr>
            <a:xfrm>
              <a:off x="2487597" y="5251942"/>
              <a:ext cx="541304" cy="54749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sp>
          <p:nvSpPr>
            <p:cNvPr id="293" name="Rectangle 292"/>
            <p:cNvSpPr/>
            <p:nvPr/>
          </p:nvSpPr>
          <p:spPr>
            <a:xfrm>
              <a:off x="2625701" y="4341032"/>
              <a:ext cx="265097" cy="2650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2</a:t>
              </a:r>
              <a:endParaRPr lang="en-US" sz="1400" i="1" dirty="0">
                <a:solidFill>
                  <a:schemeClr val="bg1"/>
                </a:solidFill>
                <a:latin typeface="Times New Roman"/>
                <a:cs typeface="Times New Roman"/>
              </a:endParaRPr>
            </a:p>
          </p:txBody>
        </p:sp>
        <p:cxnSp>
          <p:nvCxnSpPr>
            <p:cNvPr id="294" name="Straight Connector 293"/>
            <p:cNvCxnSpPr>
              <a:stCxn id="292" idx="0"/>
              <a:endCxn id="293" idx="2"/>
            </p:cNvCxnSpPr>
            <p:nvPr/>
          </p:nvCxnSpPr>
          <p:spPr>
            <a:xfrm flipV="1">
              <a:off x="2757456" y="4606053"/>
              <a:ext cx="0" cy="645888"/>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295" name="Straight Connector 294"/>
            <p:cNvCxnSpPr>
              <a:stCxn id="292" idx="6"/>
              <a:endCxn id="296" idx="1"/>
            </p:cNvCxnSpPr>
            <p:nvPr/>
          </p:nvCxnSpPr>
          <p:spPr>
            <a:xfrm flipV="1">
              <a:off x="3028901" y="5523311"/>
              <a:ext cx="731794" cy="158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296" name="Rectangle 295"/>
            <p:cNvSpPr/>
            <p:nvPr/>
          </p:nvSpPr>
          <p:spPr>
            <a:xfrm>
              <a:off x="3760695" y="5391593"/>
              <a:ext cx="265096" cy="265021"/>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3</a:t>
              </a:r>
              <a:endParaRPr lang="en-US" sz="1400" i="1" dirty="0">
                <a:solidFill>
                  <a:schemeClr val="bg1"/>
                </a:solidFill>
                <a:latin typeface="Times New Roman"/>
                <a:cs typeface="Times New Roman"/>
              </a:endParaRPr>
            </a:p>
          </p:txBody>
        </p:sp>
        <p:sp>
          <p:nvSpPr>
            <p:cNvPr id="297" name="Rectangle 296"/>
            <p:cNvSpPr/>
            <p:nvPr/>
          </p:nvSpPr>
          <p:spPr>
            <a:xfrm>
              <a:off x="1431973" y="5393181"/>
              <a:ext cx="265097" cy="265020"/>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bg1"/>
                  </a:solidFill>
                  <a:latin typeface="Times New Roman"/>
                  <a:cs typeface="Times New Roman"/>
                </a:rPr>
                <a:t>ψ</a:t>
              </a:r>
              <a:r>
                <a:rPr lang="en-US" sz="1400" i="1" baseline="-25000" dirty="0">
                  <a:solidFill>
                    <a:schemeClr val="bg1"/>
                  </a:solidFill>
                  <a:latin typeface="Times New Roman"/>
                  <a:cs typeface="Times New Roman"/>
                </a:rPr>
                <a:t>1</a:t>
              </a:r>
              <a:endParaRPr lang="en-US" sz="1400" i="1" dirty="0">
                <a:solidFill>
                  <a:schemeClr val="bg1"/>
                </a:solidFill>
                <a:latin typeface="Times New Roman"/>
                <a:cs typeface="Times New Roman"/>
              </a:endParaRPr>
            </a:p>
          </p:txBody>
        </p:sp>
        <p:cxnSp>
          <p:nvCxnSpPr>
            <p:cNvPr id="298" name="Straight Connector 297"/>
            <p:cNvCxnSpPr>
              <a:stCxn id="292" idx="2"/>
              <a:endCxn id="297" idx="3"/>
            </p:cNvCxnSpPr>
            <p:nvPr/>
          </p:nvCxnSpPr>
          <p:spPr>
            <a:xfrm flipH="1">
              <a:off x="1697070" y="5524897"/>
              <a:ext cx="790527"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68663" name="Group 298"/>
            <p:cNvGrpSpPr>
              <a:grpSpLocks/>
            </p:cNvGrpSpPr>
            <p:nvPr/>
          </p:nvGrpSpPr>
          <p:grpSpPr bwMode="auto">
            <a:xfrm>
              <a:off x="920829" y="5393355"/>
              <a:ext cx="502920" cy="286902"/>
              <a:chOff x="2210686" y="5337254"/>
              <a:chExt cx="382892" cy="286902"/>
            </a:xfrm>
          </p:grpSpPr>
          <p:cxnSp>
            <p:nvCxnSpPr>
              <p:cNvPr id="308" name="Straight Connector 307"/>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9" name="Straight Connector 308"/>
              <p:cNvCxnSpPr/>
              <p:nvPr/>
            </p:nvCxnSpPr>
            <p:spPr>
              <a:xfrm flipH="1">
                <a:off x="2210686" y="5382212"/>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10" name="Straight Connector 309"/>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8664" name="Group 299"/>
            <p:cNvGrpSpPr>
              <a:grpSpLocks/>
            </p:cNvGrpSpPr>
            <p:nvPr/>
          </p:nvGrpSpPr>
          <p:grpSpPr bwMode="auto">
            <a:xfrm rot="10800000">
              <a:off x="4027665" y="5382492"/>
              <a:ext cx="502920" cy="286902"/>
              <a:chOff x="3345037" y="5465825"/>
              <a:chExt cx="382892" cy="286902"/>
            </a:xfrm>
          </p:grpSpPr>
          <p:cxnSp>
            <p:nvCxnSpPr>
              <p:cNvPr id="305" name="Straight Connector 304"/>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6" name="Straight Connector 305"/>
              <p:cNvCxnSpPr/>
              <p:nvPr/>
            </p:nvCxnSpPr>
            <p:spPr>
              <a:xfrm flipH="1">
                <a:off x="3345037" y="5477526"/>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7" name="Straight Connector 306"/>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8665" name="Group 300"/>
            <p:cNvGrpSpPr>
              <a:grpSpLocks/>
            </p:cNvGrpSpPr>
            <p:nvPr/>
          </p:nvGrpSpPr>
          <p:grpSpPr bwMode="auto">
            <a:xfrm rot="5400000">
              <a:off x="2501704" y="3933283"/>
              <a:ext cx="502920" cy="286902"/>
              <a:chOff x="3345037" y="5465825"/>
              <a:chExt cx="382892" cy="286902"/>
            </a:xfrm>
          </p:grpSpPr>
          <p:cxnSp>
            <p:nvCxnSpPr>
              <p:cNvPr id="302" name="Straight Connector 301"/>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3" name="Straight Connector 302"/>
              <p:cNvCxnSpPr/>
              <p:nvPr/>
            </p:nvCxnSpPr>
            <p:spPr>
              <a:xfrm flipH="1">
                <a:off x="3345037" y="5479326"/>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04" name="Straight Connector 303"/>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grpSp>
        <p:nvGrpSpPr>
          <p:cNvPr id="68616" name="Group 311"/>
          <p:cNvGrpSpPr>
            <a:grpSpLocks/>
          </p:cNvGrpSpPr>
          <p:nvPr/>
        </p:nvGrpSpPr>
        <p:grpSpPr bwMode="auto">
          <a:xfrm>
            <a:off x="4667250" y="1498600"/>
            <a:ext cx="3654425" cy="2027238"/>
            <a:chOff x="4655276" y="3790948"/>
            <a:chExt cx="3655520" cy="2028227"/>
          </a:xfrm>
        </p:grpSpPr>
        <p:sp>
          <p:nvSpPr>
            <p:cNvPr id="313" name="Oval 312"/>
            <p:cNvSpPr/>
            <p:nvPr/>
          </p:nvSpPr>
          <p:spPr>
            <a:xfrm>
              <a:off x="6236900" y="4288078"/>
              <a:ext cx="541500" cy="54795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314" name="Rectangle 313"/>
            <p:cNvSpPr/>
            <p:nvPr/>
          </p:nvSpPr>
          <p:spPr>
            <a:xfrm>
              <a:off x="6376642" y="5404635"/>
              <a:ext cx="265192" cy="265242"/>
            </a:xfrm>
            <a:prstGeom prst="rect">
              <a:avLst/>
            </a:prstGeom>
            <a:solidFill>
              <a:schemeClr val="accent3"/>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400" i="1" dirty="0">
                  <a:solidFill>
                    <a:schemeClr val="tx1"/>
                  </a:solidFill>
                  <a:latin typeface="Times New Roman"/>
                  <a:cs typeface="Times New Roman"/>
                </a:rPr>
                <a:t>ψ</a:t>
              </a:r>
              <a:r>
                <a:rPr lang="en-US" sz="1400" i="1" baseline="-25000" dirty="0">
                  <a:solidFill>
                    <a:schemeClr val="tx1"/>
                  </a:solidFill>
                  <a:latin typeface="Times New Roman"/>
                  <a:cs typeface="Times New Roman"/>
                </a:rPr>
                <a:t>1</a:t>
              </a:r>
              <a:endParaRPr lang="en-US" sz="1400" i="1" dirty="0">
                <a:solidFill>
                  <a:schemeClr val="tx1"/>
                </a:solidFill>
                <a:latin typeface="Times New Roman"/>
                <a:cs typeface="Times New Roman"/>
              </a:endParaRPr>
            </a:p>
          </p:txBody>
        </p:sp>
        <p:cxnSp>
          <p:nvCxnSpPr>
            <p:cNvPr id="315" name="Straight Connector 314"/>
            <p:cNvCxnSpPr>
              <a:stCxn id="313" idx="4"/>
              <a:endCxn id="314" idx="0"/>
            </p:cNvCxnSpPr>
            <p:nvPr/>
          </p:nvCxnSpPr>
          <p:spPr>
            <a:xfrm>
              <a:off x="6508444" y="4836033"/>
              <a:ext cx="1587" cy="56860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68640" name="Group 315"/>
            <p:cNvGrpSpPr>
              <a:grpSpLocks/>
            </p:cNvGrpSpPr>
            <p:nvPr/>
          </p:nvGrpSpPr>
          <p:grpSpPr bwMode="auto">
            <a:xfrm>
              <a:off x="4655276" y="5393355"/>
              <a:ext cx="502920" cy="286902"/>
              <a:chOff x="2210686" y="5337254"/>
              <a:chExt cx="382892" cy="286902"/>
            </a:xfrm>
          </p:grpSpPr>
          <p:cxnSp>
            <p:nvCxnSpPr>
              <p:cNvPr id="329" name="Straight Connector 328"/>
              <p:cNvCxnSpPr>
                <a:stCxn id="314" idx="1"/>
              </p:cNvCxnSpPr>
              <p:nvPr/>
            </p:nvCxnSpPr>
            <p:spPr>
              <a:xfrm flipH="1" flipV="1">
                <a:off x="2210686" y="5337254"/>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30" name="Straight Connector 329"/>
              <p:cNvCxnSpPr>
                <a:stCxn id="314" idx="1"/>
              </p:cNvCxnSpPr>
              <p:nvPr/>
            </p:nvCxnSpPr>
            <p:spPr>
              <a:xfrm flipH="1">
                <a:off x="2210686" y="5382586"/>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31" name="Straight Connector 330"/>
              <p:cNvCxnSpPr>
                <a:stCxn id="314" idx="1"/>
              </p:cNvCxnSpPr>
              <p:nvPr/>
            </p:nvCxnSpPr>
            <p:spPr>
              <a:xfrm flipH="1">
                <a:off x="2210686" y="5471756"/>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8641" name="Group 316"/>
            <p:cNvGrpSpPr>
              <a:grpSpLocks/>
            </p:cNvGrpSpPr>
            <p:nvPr/>
          </p:nvGrpSpPr>
          <p:grpSpPr bwMode="auto">
            <a:xfrm rot="10800000">
              <a:off x="7807876" y="5382492"/>
              <a:ext cx="502920" cy="286902"/>
              <a:chOff x="3345037" y="5465825"/>
              <a:chExt cx="382892" cy="286902"/>
            </a:xfrm>
          </p:grpSpPr>
          <p:cxnSp>
            <p:nvCxnSpPr>
              <p:cNvPr id="326" name="Straight Connector 325"/>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27" name="Straight Connector 326"/>
              <p:cNvCxnSpPr/>
              <p:nvPr/>
            </p:nvCxnSpPr>
            <p:spPr>
              <a:xfrm flipH="1">
                <a:off x="3345037" y="5476968"/>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28" name="Straight Connector 327"/>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grpSp>
          <p:nvGrpSpPr>
            <p:cNvPr id="68642" name="Group 317"/>
            <p:cNvGrpSpPr>
              <a:grpSpLocks/>
            </p:cNvGrpSpPr>
            <p:nvPr/>
          </p:nvGrpSpPr>
          <p:grpSpPr bwMode="auto">
            <a:xfrm rot="5400000">
              <a:off x="6247592" y="3898957"/>
              <a:ext cx="502920" cy="286902"/>
              <a:chOff x="3345037" y="5465825"/>
              <a:chExt cx="382892" cy="286902"/>
            </a:xfrm>
          </p:grpSpPr>
          <p:cxnSp>
            <p:nvCxnSpPr>
              <p:cNvPr id="323" name="Straight Connector 322"/>
              <p:cNvCxnSpPr/>
              <p:nvPr/>
            </p:nvCxnSpPr>
            <p:spPr>
              <a:xfrm flipH="1" flipV="1">
                <a:off x="3345037" y="5465825"/>
                <a:ext cx="382892" cy="134502"/>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24" name="Straight Connector 323"/>
              <p:cNvCxnSpPr/>
              <p:nvPr/>
            </p:nvCxnSpPr>
            <p:spPr>
              <a:xfrm flipH="1">
                <a:off x="3345037" y="5481167"/>
                <a:ext cx="382892" cy="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cxnSp>
            <p:nvCxnSpPr>
              <p:cNvPr id="325" name="Straight Connector 324"/>
              <p:cNvCxnSpPr/>
              <p:nvPr/>
            </p:nvCxnSpPr>
            <p:spPr>
              <a:xfrm flipH="1">
                <a:off x="3345037" y="5600327"/>
                <a:ext cx="382892" cy="152400"/>
              </a:xfrm>
              <a:prstGeom prst="line">
                <a:avLst/>
              </a:prstGeom>
              <a:solidFill>
                <a:schemeClr val="bg1"/>
              </a:solidFill>
              <a:ln w="28575" cmpd="sng">
                <a:gradFill flip="none" rotWithShape="1">
                  <a:gsLst>
                    <a:gs pos="23000">
                      <a:schemeClr val="tx1"/>
                    </a:gs>
                    <a:gs pos="100000">
                      <a:prstClr val="white"/>
                    </a:gs>
                  </a:gsLst>
                  <a:lin ang="0" scaled="0"/>
                  <a:tileRect/>
                </a:gradFill>
              </a:ln>
              <a:effectLst/>
            </p:spPr>
            <p:style>
              <a:lnRef idx="2">
                <a:schemeClr val="accent1"/>
              </a:lnRef>
              <a:fillRef idx="0">
                <a:schemeClr val="accent1"/>
              </a:fillRef>
              <a:effectRef idx="1">
                <a:schemeClr val="accent1"/>
              </a:effectRef>
              <a:fontRef idx="minor">
                <a:schemeClr val="tx1"/>
              </a:fontRef>
            </p:style>
          </p:cxnSp>
        </p:grpSp>
        <p:sp>
          <p:nvSpPr>
            <p:cNvPr id="319" name="Oval 318"/>
            <p:cNvSpPr/>
            <p:nvPr/>
          </p:nvSpPr>
          <p:spPr>
            <a:xfrm>
              <a:off x="5163428" y="5260102"/>
              <a:ext cx="541500" cy="547954"/>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320" name="Straight Connector 319"/>
            <p:cNvCxnSpPr>
              <a:stCxn id="319" idx="6"/>
              <a:endCxn id="314" idx="1"/>
            </p:cNvCxnSpPr>
            <p:nvPr/>
          </p:nvCxnSpPr>
          <p:spPr>
            <a:xfrm>
              <a:off x="5704928" y="5533286"/>
              <a:ext cx="671713" cy="3177"/>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321" name="Oval 320"/>
            <p:cNvSpPr/>
            <p:nvPr/>
          </p:nvSpPr>
          <p:spPr>
            <a:xfrm>
              <a:off x="7261145" y="5271220"/>
              <a:ext cx="541499" cy="547955"/>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322" name="Straight Connector 321"/>
            <p:cNvCxnSpPr>
              <a:stCxn id="314" idx="3"/>
              <a:endCxn id="321" idx="2"/>
            </p:cNvCxnSpPr>
            <p:nvPr/>
          </p:nvCxnSpPr>
          <p:spPr>
            <a:xfrm>
              <a:off x="6641834" y="5536462"/>
              <a:ext cx="619311" cy="794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332" name="Straight Arrow Connector 331"/>
          <p:cNvCxnSpPr/>
          <p:nvPr/>
        </p:nvCxnSpPr>
        <p:spPr>
          <a:xfrm>
            <a:off x="2868613" y="4711700"/>
            <a:ext cx="0" cy="528638"/>
          </a:xfrm>
          <a:prstGeom prst="straightConnector1">
            <a:avLst/>
          </a:prstGeom>
          <a:ln w="38100" cmpd="sng">
            <a:solidFill>
              <a:schemeClr val="accent4"/>
            </a:solidFill>
            <a:prstDash val="solid"/>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39" name="Straight Arrow Connector 338"/>
          <p:cNvCxnSpPr/>
          <p:nvPr/>
        </p:nvCxnSpPr>
        <p:spPr>
          <a:xfrm>
            <a:off x="1835150" y="3122613"/>
            <a:ext cx="593725" cy="317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0" name="Straight Arrow Connector 339"/>
          <p:cNvCxnSpPr/>
          <p:nvPr/>
        </p:nvCxnSpPr>
        <p:spPr>
          <a:xfrm>
            <a:off x="2879725" y="2416175"/>
            <a:ext cx="0" cy="528638"/>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1" name="Straight Arrow Connector 340"/>
          <p:cNvCxnSpPr/>
          <p:nvPr/>
        </p:nvCxnSpPr>
        <p:spPr>
          <a:xfrm flipH="1">
            <a:off x="3057525" y="3121025"/>
            <a:ext cx="593725"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2" name="Straight Arrow Connector 341"/>
          <p:cNvCxnSpPr/>
          <p:nvPr/>
        </p:nvCxnSpPr>
        <p:spPr>
          <a:xfrm>
            <a:off x="3119438" y="5399088"/>
            <a:ext cx="595312" cy="1587"/>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3" name="Straight Arrow Connector 342"/>
          <p:cNvCxnSpPr/>
          <p:nvPr/>
        </p:nvCxnSpPr>
        <p:spPr>
          <a:xfrm>
            <a:off x="5803900" y="3148013"/>
            <a:ext cx="503238" cy="317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4" name="Straight Arrow Connector 343"/>
          <p:cNvCxnSpPr/>
          <p:nvPr/>
        </p:nvCxnSpPr>
        <p:spPr>
          <a:xfrm>
            <a:off x="6596063" y="2614613"/>
            <a:ext cx="0" cy="43815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5" name="Straight Arrow Connector 344"/>
          <p:cNvCxnSpPr/>
          <p:nvPr/>
        </p:nvCxnSpPr>
        <p:spPr>
          <a:xfrm flipH="1">
            <a:off x="6694488" y="3157538"/>
            <a:ext cx="503237" cy="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6" name="Straight Arrow Connector 345"/>
          <p:cNvCxnSpPr/>
          <p:nvPr/>
        </p:nvCxnSpPr>
        <p:spPr>
          <a:xfrm>
            <a:off x="5783263" y="5443538"/>
            <a:ext cx="503237" cy="317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7" name="Straight Arrow Connector 346"/>
          <p:cNvCxnSpPr/>
          <p:nvPr/>
        </p:nvCxnSpPr>
        <p:spPr>
          <a:xfrm>
            <a:off x="6599238" y="4921250"/>
            <a:ext cx="0" cy="43815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348" name="Straight Arrow Connector 347"/>
          <p:cNvCxnSpPr/>
          <p:nvPr/>
        </p:nvCxnSpPr>
        <p:spPr>
          <a:xfrm>
            <a:off x="6767513" y="5413375"/>
            <a:ext cx="501650" cy="1588"/>
          </a:xfrm>
          <a:prstGeom prst="straightConnector1">
            <a:avLst/>
          </a:prstGeom>
          <a:ln w="57150" cmpd="sng">
            <a:solidFill>
              <a:schemeClr val="accent4">
                <a:lumMod val="50000"/>
              </a:schemeClr>
            </a:solidFill>
            <a:headEnd type="oval"/>
            <a:tailEnd type="triangle"/>
          </a:ln>
          <a:effectLst/>
        </p:spPr>
        <p:style>
          <a:lnRef idx="2">
            <a:schemeClr val="accent1"/>
          </a:lnRef>
          <a:fillRef idx="0">
            <a:schemeClr val="accent1"/>
          </a:fillRef>
          <a:effectRef idx="1">
            <a:schemeClr val="accent1"/>
          </a:effectRef>
          <a:fontRef idx="minor">
            <a:schemeClr val="tx1"/>
          </a:fontRef>
        </p:style>
      </p:cxnSp>
      <p:sp>
        <p:nvSpPr>
          <p:cNvPr id="349" name="AutoShape 180"/>
          <p:cNvSpPr>
            <a:spLocks noChangeArrowheads="1"/>
          </p:cNvSpPr>
          <p:nvPr/>
        </p:nvSpPr>
        <p:spPr bwMode="auto">
          <a:xfrm>
            <a:off x="3049588" y="3303588"/>
            <a:ext cx="487362" cy="422275"/>
          </a:xfrm>
          <a:prstGeom prst="cloudCallout">
            <a:avLst>
              <a:gd name="adj1" fmla="val -75816"/>
              <a:gd name="adj2" fmla="val -50040"/>
            </a:avLst>
          </a:prstGeom>
          <a:solidFill>
            <a:schemeClr val="accent2">
              <a:lumMod val="60000"/>
              <a:lumOff val="40000"/>
            </a:schemeClr>
          </a:solidFill>
          <a:ln w="9525">
            <a:solidFill>
              <a:schemeClr val="accent2">
                <a:lumMod val="50000"/>
              </a:schemeClr>
            </a:solidFill>
            <a:round/>
            <a:headEnd/>
            <a:tailEnd/>
          </a:ln>
          <a:effectLst/>
          <a:extLst/>
        </p:spPr>
        <p:txBody>
          <a:bodyPr/>
          <a:lstStyle/>
          <a:p>
            <a:pPr fontAlgn="auto">
              <a:spcBef>
                <a:spcPts val="0"/>
              </a:spcBef>
              <a:spcAft>
                <a:spcPts val="0"/>
              </a:spcAft>
              <a:defRPr/>
            </a:pPr>
            <a:endParaRPr lang="en-US" sz="1800">
              <a:latin typeface="+mn-lt"/>
              <a:cs typeface="+mn-cs"/>
            </a:endParaRPr>
          </a:p>
        </p:txBody>
      </p:sp>
      <p:sp>
        <p:nvSpPr>
          <p:cNvPr id="350" name="AutoShape 180"/>
          <p:cNvSpPr>
            <a:spLocks noChangeArrowheads="1"/>
          </p:cNvSpPr>
          <p:nvPr/>
        </p:nvSpPr>
        <p:spPr bwMode="auto">
          <a:xfrm>
            <a:off x="6756400" y="3298825"/>
            <a:ext cx="488950" cy="423863"/>
          </a:xfrm>
          <a:prstGeom prst="cloudCallout">
            <a:avLst>
              <a:gd name="adj1" fmla="val -75816"/>
              <a:gd name="adj2" fmla="val -50040"/>
            </a:avLst>
          </a:prstGeom>
          <a:solidFill>
            <a:schemeClr val="accent2">
              <a:lumMod val="60000"/>
              <a:lumOff val="40000"/>
            </a:schemeClr>
          </a:solidFill>
          <a:ln w="9525">
            <a:solidFill>
              <a:schemeClr val="accent2">
                <a:lumMod val="50000"/>
              </a:schemeClr>
            </a:solidFill>
            <a:round/>
            <a:headEnd/>
            <a:tailEnd/>
          </a:ln>
          <a:effectLst/>
          <a:extLst/>
        </p:spPr>
        <p:txBody>
          <a:bodyPr/>
          <a:lstStyle/>
          <a:p>
            <a:pPr fontAlgn="auto">
              <a:spcBef>
                <a:spcPts val="0"/>
              </a:spcBef>
              <a:spcAft>
                <a:spcPts val="0"/>
              </a:spcAft>
              <a:defRPr/>
            </a:pPr>
            <a:endParaRPr lang="en-US" sz="1800">
              <a:latin typeface="+mn-lt"/>
              <a:cs typeface="+mn-cs"/>
            </a:endParaRPr>
          </a:p>
        </p:txBody>
      </p:sp>
      <p:sp>
        <p:nvSpPr>
          <p:cNvPr id="112" name="Rectangle 111"/>
          <p:cNvSpPr/>
          <p:nvPr/>
        </p:nvSpPr>
        <p:spPr>
          <a:xfrm>
            <a:off x="265113" y="1425575"/>
            <a:ext cx="8686800" cy="2305050"/>
          </a:xfrm>
          <a:prstGeom prst="rect">
            <a:avLst/>
          </a:prstGeom>
          <a:solidFill>
            <a:schemeClr val="bg1">
              <a:alpha val="73000"/>
            </a:schemeClr>
          </a:solidFill>
          <a:ln>
            <a:noFill/>
          </a:ln>
          <a:effectLst/>
        </p:spPr>
        <p:style>
          <a:lnRef idx="1">
            <a:schemeClr val="accent1"/>
          </a:lnRef>
          <a:fillRef idx="3">
            <a:schemeClr val="accent1"/>
          </a:fillRef>
          <a:effectRef idx="2">
            <a:schemeClr val="accent1"/>
          </a:effectRef>
          <a:fontRef idx="minor">
            <a:schemeClr val="lt1"/>
          </a:fontRef>
        </p:style>
        <p:txBody>
          <a:bodyPr anchor="ctr"/>
          <a:lstStyle/>
          <a:p>
            <a:pPr algn="ctr" fontAlgn="auto">
              <a:spcBef>
                <a:spcPts val="0"/>
              </a:spcBef>
              <a:spcAft>
                <a:spcPts val="0"/>
              </a:spcAft>
              <a:defRPr/>
            </a:pPr>
            <a:endParaRPr lang="en-US" sz="1800"/>
          </a:p>
        </p:txBody>
      </p:sp>
      <p:grpSp>
        <p:nvGrpSpPr>
          <p:cNvPr id="68631" name="Group 115"/>
          <p:cNvGrpSpPr>
            <a:grpSpLocks/>
          </p:cNvGrpSpPr>
          <p:nvPr/>
        </p:nvGrpSpPr>
        <p:grpSpPr bwMode="auto">
          <a:xfrm>
            <a:off x="1095375" y="6135688"/>
            <a:ext cx="2589213" cy="536575"/>
            <a:chOff x="1136920" y="3747287"/>
            <a:chExt cx="2822626" cy="585936"/>
          </a:xfrm>
        </p:grpSpPr>
        <p:pic>
          <p:nvPicPr>
            <p:cNvPr id="68635" name="Picture 116" descr="latex-image-1.pdf"/>
            <p:cNvPicPr>
              <a:picLocks noChangeAspect="1"/>
            </p:cNvPicPr>
            <p:nvPr/>
          </p:nvPicPr>
          <p:blipFill>
            <a:blip r:embed="rId2"/>
            <a:srcRect/>
            <a:stretch>
              <a:fillRect/>
            </a:stretch>
          </p:blipFill>
          <p:spPr bwMode="auto">
            <a:xfrm>
              <a:off x="1214438" y="3795713"/>
              <a:ext cx="2643187" cy="488950"/>
            </a:xfrm>
            <a:prstGeom prst="rect">
              <a:avLst/>
            </a:prstGeom>
            <a:noFill/>
            <a:ln w="9525">
              <a:noFill/>
              <a:miter lim="800000"/>
              <a:headEnd/>
              <a:tailEnd/>
            </a:ln>
          </p:spPr>
        </p:pic>
        <p:sp>
          <p:nvSpPr>
            <p:cNvPr id="119" name="Rectangle 118"/>
            <p:cNvSpPr/>
            <p:nvPr/>
          </p:nvSpPr>
          <p:spPr>
            <a:xfrm>
              <a:off x="1136920" y="3747287"/>
              <a:ext cx="2822626" cy="585936"/>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grpSp>
        <p:nvGrpSpPr>
          <p:cNvPr id="68632" name="Group 119"/>
          <p:cNvGrpSpPr>
            <a:grpSpLocks/>
          </p:cNvGrpSpPr>
          <p:nvPr/>
        </p:nvGrpSpPr>
        <p:grpSpPr bwMode="auto">
          <a:xfrm>
            <a:off x="4041775" y="6135688"/>
            <a:ext cx="4314825" cy="536575"/>
            <a:chOff x="4061771" y="3747287"/>
            <a:chExt cx="4705817" cy="585936"/>
          </a:xfrm>
        </p:grpSpPr>
        <p:pic>
          <p:nvPicPr>
            <p:cNvPr id="68633" name="Picture 120" descr="latex-image-1.pdf"/>
            <p:cNvPicPr>
              <a:picLocks noChangeAspect="1"/>
            </p:cNvPicPr>
            <p:nvPr/>
          </p:nvPicPr>
          <p:blipFill>
            <a:blip r:embed="rId3"/>
            <a:srcRect/>
            <a:stretch>
              <a:fillRect/>
            </a:stretch>
          </p:blipFill>
          <p:spPr bwMode="auto">
            <a:xfrm>
              <a:off x="4106863" y="3795713"/>
              <a:ext cx="4562475" cy="488950"/>
            </a:xfrm>
            <a:prstGeom prst="rect">
              <a:avLst/>
            </a:prstGeom>
            <a:noFill/>
            <a:ln w="9525">
              <a:noFill/>
              <a:miter lim="800000"/>
              <a:headEnd/>
              <a:tailEnd/>
            </a:ln>
          </p:spPr>
        </p:pic>
        <p:sp>
          <p:nvSpPr>
            <p:cNvPr id="122" name="Rectangle 121"/>
            <p:cNvSpPr/>
            <p:nvPr/>
          </p:nvSpPr>
          <p:spPr>
            <a:xfrm>
              <a:off x="4061771" y="3747287"/>
              <a:ext cx="4705817" cy="585936"/>
            </a:xfrm>
            <a:prstGeom prst="rect">
              <a:avLst/>
            </a:prstGeom>
            <a:noFill/>
            <a:ln>
              <a:solidFill>
                <a:schemeClr val="accent4"/>
              </a:solidFill>
            </a:ln>
            <a:effectLst/>
          </p:spPr>
          <p:style>
            <a:lnRef idx="1">
              <a:schemeClr val="accent1"/>
            </a:lnRef>
            <a:fillRef idx="3">
              <a:schemeClr val="accent1"/>
            </a:fillRef>
            <a:effectRef idx="2">
              <a:schemeClr val="accent1"/>
            </a:effectRef>
            <a:fontRef idx="minor">
              <a:schemeClr val="lt1"/>
            </a:fontRef>
          </p:style>
          <p:txBody>
            <a:bodyPr anchor="ctr"/>
            <a:lstStyle/>
            <a:p>
              <a:pPr algn="ctr">
                <a:defRPr/>
              </a:pPr>
              <a:endParaRPr lang="en-US">
                <a:ln>
                  <a:solidFill>
                    <a:schemeClr val="accent4"/>
                  </a:solidFill>
                </a:ln>
                <a:noFill/>
              </a:endParaRPr>
            </a:p>
          </p:txBody>
        </p:sp>
      </p:grpSp>
    </p:spTree>
    <p:extLst>
      <p:ext uri="{BB962C8B-B14F-4D97-AF65-F5344CB8AC3E}">
        <p14:creationId xmlns:p14="http://schemas.microsoft.com/office/powerpoint/2010/main" val="735821853"/>
      </p:ext>
    </p:extLst>
  </p:cSld>
  <p:clrMapOvr>
    <a:masterClrMapping/>
  </p:clrMapOvr>
  <p:timing>
    <p:tnLst>
      <p:par>
        <p:cTn xmlns:p14="http://schemas.microsoft.com/office/powerpoint/2010/main" id="1" dur="indefinite" restart="never" nodeType="tmRoot"/>
      </p:par>
    </p:tn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 name="Oval 164"/>
          <p:cNvSpPr/>
          <p:nvPr/>
        </p:nvSpPr>
        <p:spPr>
          <a:xfrm>
            <a:off x="3990975" y="2317750"/>
            <a:ext cx="1155700" cy="11303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66" name="Oval 165"/>
          <p:cNvSpPr/>
          <p:nvPr/>
        </p:nvSpPr>
        <p:spPr>
          <a:xfrm>
            <a:off x="6305550" y="2317750"/>
            <a:ext cx="1155700" cy="11303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sp>
        <p:nvSpPr>
          <p:cNvPr id="164" name="Oval 163"/>
          <p:cNvSpPr/>
          <p:nvPr/>
        </p:nvSpPr>
        <p:spPr>
          <a:xfrm>
            <a:off x="1681163" y="2305050"/>
            <a:ext cx="1155700" cy="11303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47" name="Straight Connector 46"/>
          <p:cNvCxnSpPr>
            <a:stCxn id="164" idx="6"/>
            <a:endCxn id="165" idx="2"/>
          </p:cNvCxnSpPr>
          <p:nvPr/>
        </p:nvCxnSpPr>
        <p:spPr>
          <a:xfrm>
            <a:off x="2836863" y="2870200"/>
            <a:ext cx="1154112" cy="1270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3303588" y="2736850"/>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52" name="Straight Connector 51"/>
          <p:cNvCxnSpPr>
            <a:stCxn id="165" idx="6"/>
            <a:endCxn id="166" idx="2"/>
          </p:cNvCxnSpPr>
          <p:nvPr/>
        </p:nvCxnSpPr>
        <p:spPr>
          <a:xfrm>
            <a:off x="5146675" y="2882900"/>
            <a:ext cx="1158875"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69640" name="Title 1"/>
          <p:cNvSpPr>
            <a:spLocks noGrp="1"/>
          </p:cNvSpPr>
          <p:nvPr>
            <p:ph type="title" idx="4294967295"/>
          </p:nvPr>
        </p:nvSpPr>
        <p:spPr/>
        <p:txBody>
          <a:bodyPr/>
          <a:lstStyle/>
          <a:p>
            <a:pPr eaLnBrk="1" hangingPunct="1"/>
            <a:r>
              <a:rPr lang="en-US" sz="4000" smtClean="0"/>
              <a:t>CRF Tagging Model</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2263DC24-209F-4804-9502-F3A19F720BF1}" type="slidenum">
              <a:rPr lang="en-US" sz="1200">
                <a:solidFill>
                  <a:schemeClr val="tx1">
                    <a:tint val="75000"/>
                  </a:schemeClr>
                </a:solidFill>
                <a:latin typeface="+mn-lt"/>
                <a:cs typeface="+mn-cs"/>
              </a:rPr>
              <a:pPr algn="r" fontAlgn="auto">
                <a:spcBef>
                  <a:spcPts val="0"/>
                </a:spcBef>
                <a:spcAft>
                  <a:spcPts val="0"/>
                </a:spcAft>
                <a:defRPr/>
              </a:pPr>
              <a:t>75</a:t>
            </a:fld>
            <a:endParaRPr lang="en-US" sz="1200">
              <a:solidFill>
                <a:schemeClr val="tx1">
                  <a:tint val="75000"/>
                </a:schemeClr>
              </a:solidFill>
              <a:latin typeface="+mn-lt"/>
              <a:cs typeface="+mn-cs"/>
            </a:endParaRPr>
          </a:p>
        </p:txBody>
      </p:sp>
      <p:cxnSp>
        <p:nvCxnSpPr>
          <p:cNvPr id="69" name="Straight Connector 68"/>
          <p:cNvCxnSpPr>
            <a:stCxn id="72" idx="0"/>
            <a:endCxn id="164" idx="4"/>
          </p:cNvCxnSpPr>
          <p:nvPr/>
        </p:nvCxnSpPr>
        <p:spPr>
          <a:xfrm flipV="1">
            <a:off x="2252663" y="3435350"/>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2" name="Rectangle 71"/>
          <p:cNvSpPr/>
          <p:nvPr/>
        </p:nvSpPr>
        <p:spPr>
          <a:xfrm>
            <a:off x="2120900" y="378777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5" name="Straight Connector 74"/>
          <p:cNvCxnSpPr>
            <a:stCxn id="77" idx="0"/>
          </p:cNvCxnSpPr>
          <p:nvPr/>
        </p:nvCxnSpPr>
        <p:spPr>
          <a:xfrm flipV="1">
            <a:off x="4556125" y="3448050"/>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4424363" y="380047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8" name="Straight Connector 77"/>
          <p:cNvCxnSpPr>
            <a:stCxn id="79" idx="0"/>
          </p:cNvCxnSpPr>
          <p:nvPr/>
        </p:nvCxnSpPr>
        <p:spPr>
          <a:xfrm flipV="1">
            <a:off x="6878638" y="3435350"/>
            <a:ext cx="4762"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a:off x="6745288" y="378777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3" name="Straight Connector 46"/>
          <p:cNvCxnSpPr>
            <a:stCxn id="164" idx="6"/>
            <a:endCxn id="165" idx="2"/>
          </p:cNvCxnSpPr>
          <p:nvPr/>
        </p:nvCxnSpPr>
        <p:spPr>
          <a:xfrm>
            <a:off x="1258888" y="2863850"/>
            <a:ext cx="422275"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69650" name="Straight Connector 46"/>
          <p:cNvCxnSpPr>
            <a:cxnSpLocks noChangeShapeType="1"/>
          </p:cNvCxnSpPr>
          <p:nvPr/>
        </p:nvCxnSpPr>
        <p:spPr bwMode="auto">
          <a:xfrm flipH="1">
            <a:off x="7467600" y="2882900"/>
            <a:ext cx="422275" cy="0"/>
          </a:xfrm>
          <a:prstGeom prst="line">
            <a:avLst/>
          </a:prstGeom>
          <a:noFill/>
          <a:ln w="28575" algn="ctr">
            <a:solidFill>
              <a:schemeClr val="tx1"/>
            </a:solidFill>
            <a:round/>
            <a:headEnd/>
            <a:tailEnd/>
          </a:ln>
        </p:spPr>
      </p:cxnSp>
      <p:sp>
        <p:nvSpPr>
          <p:cNvPr id="69651"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grpSp>
        <p:nvGrpSpPr>
          <p:cNvPr id="69652" name="Group 35"/>
          <p:cNvGrpSpPr>
            <a:grpSpLocks/>
          </p:cNvGrpSpPr>
          <p:nvPr/>
        </p:nvGrpSpPr>
        <p:grpSpPr bwMode="auto">
          <a:xfrm>
            <a:off x="1895475" y="4362450"/>
            <a:ext cx="5538788" cy="363538"/>
            <a:chOff x="1194" y="2874"/>
            <a:chExt cx="3489" cy="229"/>
          </a:xfrm>
        </p:grpSpPr>
        <p:sp>
          <p:nvSpPr>
            <p:cNvPr id="69656" name="TextBox 53"/>
            <p:cNvSpPr txBox="1">
              <a:spLocks noChangeArrowheads="1"/>
            </p:cNvSpPr>
            <p:nvPr/>
          </p:nvSpPr>
          <p:spPr bwMode="auto">
            <a:xfrm>
              <a:off x="1194" y="2874"/>
              <a:ext cx="494"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find</a:t>
              </a:r>
            </a:p>
          </p:txBody>
        </p:sp>
        <p:sp>
          <p:nvSpPr>
            <p:cNvPr id="69657" name="TextBox 54"/>
            <p:cNvSpPr txBox="1">
              <a:spLocks noChangeArrowheads="1"/>
            </p:cNvSpPr>
            <p:nvPr/>
          </p:nvSpPr>
          <p:spPr bwMode="auto">
            <a:xfrm>
              <a:off x="2454" y="2874"/>
              <a:ext cx="872"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preferred</a:t>
              </a:r>
            </a:p>
          </p:txBody>
        </p:sp>
        <p:sp>
          <p:nvSpPr>
            <p:cNvPr id="69658" name="TextBox 55"/>
            <p:cNvSpPr txBox="1">
              <a:spLocks noChangeArrowheads="1"/>
            </p:cNvSpPr>
            <p:nvPr/>
          </p:nvSpPr>
          <p:spPr bwMode="auto">
            <a:xfrm>
              <a:off x="4015" y="2874"/>
              <a:ext cx="668"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tags</a:t>
              </a:r>
            </a:p>
          </p:txBody>
        </p:sp>
      </p:grpSp>
      <p:sp>
        <p:nvSpPr>
          <p:cNvPr id="51221" name="Text Box 41"/>
          <p:cNvSpPr txBox="1">
            <a:spLocks noChangeArrowheads="1"/>
          </p:cNvSpPr>
          <p:nvPr/>
        </p:nvSpPr>
        <p:spPr bwMode="auto">
          <a:xfrm>
            <a:off x="3294063" y="4908550"/>
            <a:ext cx="2795587" cy="307975"/>
          </a:xfrm>
          <a:prstGeom prst="rect">
            <a:avLst/>
          </a:prstGeom>
          <a:noFill/>
          <a:ln w="28575" algn="ctr">
            <a:noFill/>
            <a:miter lim="800000"/>
            <a:headEnd/>
            <a:tailEnd/>
          </a:ln>
        </p:spPr>
        <p:txBody>
          <a:bodyPr wrap="none" lIns="0" tIns="0" rIns="0" bIns="0" anchorCtr="1">
            <a:spAutoFit/>
          </a:bodyPr>
          <a:lstStyle/>
          <a:p>
            <a:pPr algn="ctr">
              <a:defRPr/>
            </a:pPr>
            <a:r>
              <a:rPr lang="en-US" sz="2000" b="1" i="1">
                <a:solidFill>
                  <a:schemeClr val="hlink"/>
                </a:solidFill>
                <a:latin typeface="+mn-lt"/>
                <a:cs typeface="Times New Roman" pitchFamily="18" charset="0"/>
              </a:rPr>
              <a:t>Could be adjective or verb</a:t>
            </a:r>
          </a:p>
        </p:txBody>
      </p:sp>
      <p:sp>
        <p:nvSpPr>
          <p:cNvPr id="51222" name="Text Box 42"/>
          <p:cNvSpPr txBox="1">
            <a:spLocks noChangeArrowheads="1"/>
          </p:cNvSpPr>
          <p:nvPr/>
        </p:nvSpPr>
        <p:spPr bwMode="auto">
          <a:xfrm>
            <a:off x="6424613" y="4908550"/>
            <a:ext cx="2381250" cy="307975"/>
          </a:xfrm>
          <a:prstGeom prst="rect">
            <a:avLst/>
          </a:prstGeom>
          <a:noFill/>
          <a:ln w="28575" algn="ctr">
            <a:noFill/>
            <a:miter lim="800000"/>
            <a:headEnd/>
            <a:tailEnd/>
          </a:ln>
        </p:spPr>
        <p:txBody>
          <a:bodyPr wrap="none" lIns="0" tIns="0" rIns="0" bIns="0" anchorCtr="1">
            <a:spAutoFit/>
          </a:bodyPr>
          <a:lstStyle/>
          <a:p>
            <a:pPr algn="ctr">
              <a:defRPr/>
            </a:pPr>
            <a:r>
              <a:rPr lang="en-US" sz="2000" b="1" i="1">
                <a:solidFill>
                  <a:schemeClr val="hlink"/>
                </a:solidFill>
                <a:latin typeface="+mn-lt"/>
                <a:cs typeface="Times New Roman" pitchFamily="18" charset="0"/>
              </a:rPr>
              <a:t>Could be noun or verb</a:t>
            </a:r>
          </a:p>
        </p:txBody>
      </p:sp>
      <p:sp>
        <p:nvSpPr>
          <p:cNvPr id="51223" name="Text Box 43"/>
          <p:cNvSpPr txBox="1">
            <a:spLocks noChangeArrowheads="1"/>
          </p:cNvSpPr>
          <p:nvPr/>
        </p:nvSpPr>
        <p:spPr bwMode="auto">
          <a:xfrm>
            <a:off x="427038" y="4918075"/>
            <a:ext cx="2381250" cy="307975"/>
          </a:xfrm>
          <a:prstGeom prst="rect">
            <a:avLst/>
          </a:prstGeom>
          <a:noFill/>
          <a:ln w="28575" algn="ctr">
            <a:noFill/>
            <a:miter lim="800000"/>
            <a:headEnd/>
            <a:tailEnd/>
          </a:ln>
        </p:spPr>
        <p:txBody>
          <a:bodyPr wrap="none" lIns="0" tIns="0" rIns="0" bIns="0" anchorCtr="1">
            <a:spAutoFit/>
          </a:bodyPr>
          <a:lstStyle/>
          <a:p>
            <a:pPr algn="ctr">
              <a:defRPr/>
            </a:pPr>
            <a:r>
              <a:rPr lang="en-US" sz="2000" b="1" i="1" dirty="0">
                <a:solidFill>
                  <a:schemeClr val="hlink"/>
                </a:solidFill>
                <a:latin typeface="+mn-lt"/>
                <a:cs typeface="Times New Roman" pitchFamily="18" charset="0"/>
              </a:rPr>
              <a:t>Could be verb or noun</a:t>
            </a:r>
          </a:p>
        </p:txBody>
      </p:sp>
    </p:spTree>
    <p:extLst>
      <p:ext uri="{BB962C8B-B14F-4D97-AF65-F5344CB8AC3E}">
        <p14:creationId xmlns:p14="http://schemas.microsoft.com/office/powerpoint/2010/main" val="675802750"/>
      </p:ext>
    </p:extLst>
  </p:cSld>
  <p:clrMapOvr>
    <a:masterClrMapping/>
  </p:clrMapOvr>
  <p:timing>
    <p:tnLst>
      <p:par>
        <p:cTn xmlns:p14="http://schemas.microsoft.com/office/powerpoint/2010/main" id="1" dur="indefinite" restart="never" nodeType="tmRoot"/>
      </p:par>
    </p:tnLst>
  </p:timing>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1922" name="AutoShape 2"/>
          <p:cNvSpPr>
            <a:spLocks noChangeArrowheads="1"/>
          </p:cNvSpPr>
          <p:nvPr/>
        </p:nvSpPr>
        <p:spPr bwMode="auto">
          <a:xfrm>
            <a:off x="4046538" y="1828800"/>
            <a:ext cx="1295400" cy="1295400"/>
          </a:xfrm>
          <a:prstGeom prst="cloudCallout">
            <a:avLst>
              <a:gd name="adj1" fmla="val 1593"/>
              <a:gd name="adj2" fmla="val 74264"/>
            </a:avLst>
          </a:prstGeom>
          <a:solidFill>
            <a:srgbClr val="FED46C"/>
          </a:solidFill>
          <a:ln w="9525">
            <a:solidFill>
              <a:schemeClr val="tx1"/>
            </a:solidFill>
            <a:round/>
            <a:headEnd/>
            <a:tailEnd/>
          </a:ln>
        </p:spPr>
        <p:txBody>
          <a:bodyPr/>
          <a:lstStyle/>
          <a:p>
            <a:pPr algn="ctr"/>
            <a:endParaRPr lang="en-US" sz="2000">
              <a:latin typeface="Comic Sans MS" pitchFamily="66" charset="0"/>
            </a:endParaRPr>
          </a:p>
        </p:txBody>
      </p:sp>
      <p:sp>
        <p:nvSpPr>
          <p:cNvPr id="70658" name="Freeform 85"/>
          <p:cNvSpPr>
            <a:spLocks noChangeArrowheads="1"/>
          </p:cNvSpPr>
          <p:nvPr/>
        </p:nvSpPr>
        <p:spPr bwMode="auto">
          <a:xfrm>
            <a:off x="4038600" y="3048000"/>
            <a:ext cx="1295400" cy="1295400"/>
          </a:xfrm>
          <a:custGeom>
            <a:avLst/>
            <a:gdLst>
              <a:gd name="T0" fmla="*/ 97906 w 1298089"/>
              <a:gd name="T1" fmla="*/ 61521 h 1253266"/>
              <a:gd name="T2" fmla="*/ 172672 w 1298089"/>
              <a:gd name="T3" fmla="*/ 1218115 h 1253266"/>
              <a:gd name="T4" fmla="*/ 1133942 w 1298089"/>
              <a:gd name="T5" fmla="*/ 1230417 h 1253266"/>
              <a:gd name="T6" fmla="*/ 1101900 w 1298089"/>
              <a:gd name="T7" fmla="*/ 0 h 1253266"/>
              <a:gd name="T8" fmla="*/ 0 60000 65536"/>
              <a:gd name="T9" fmla="*/ 0 60000 65536"/>
              <a:gd name="T10" fmla="*/ 0 60000 65536"/>
              <a:gd name="T11" fmla="*/ 0 60000 65536"/>
              <a:gd name="T12" fmla="*/ 0 w 1298089"/>
              <a:gd name="T13" fmla="*/ 0 h 1253266"/>
              <a:gd name="T14" fmla="*/ 1298089 w 1298089"/>
              <a:gd name="T15" fmla="*/ 1253266 h 1253266"/>
            </a:gdLst>
            <a:ahLst/>
            <a:cxnLst>
              <a:cxn ang="T8">
                <a:pos x="T0" y="T1"/>
              </a:cxn>
              <a:cxn ang="T9">
                <a:pos x="T2" y="T3"/>
              </a:cxn>
              <a:cxn ang="T10">
                <a:pos x="T4" y="T5"/>
              </a:cxn>
              <a:cxn ang="T11">
                <a:pos x="T6" y="T7"/>
              </a:cxn>
            </a:cxnLst>
            <a:rect l="T12" t="T13" r="T14" b="T15"/>
            <a:pathLst>
              <a:path w="1298089" h="1253266">
                <a:moveTo>
                  <a:pt x="98611" y="53788"/>
                </a:moveTo>
                <a:cubicBezTo>
                  <a:pt x="49305" y="474233"/>
                  <a:pt x="0" y="894678"/>
                  <a:pt x="173915" y="1065007"/>
                </a:cubicBezTo>
                <a:cubicBezTo>
                  <a:pt x="347830" y="1235336"/>
                  <a:pt x="986117" y="1253266"/>
                  <a:pt x="1142103" y="1075765"/>
                </a:cubicBezTo>
                <a:cubicBezTo>
                  <a:pt x="1298089" y="898264"/>
                  <a:pt x="1203959" y="449132"/>
                  <a:pt x="1109830" y="0"/>
                </a:cubicBezTo>
              </a:path>
            </a:pathLst>
          </a:custGeom>
          <a:noFill/>
          <a:ln w="22225" algn="ctr">
            <a:solidFill>
              <a:srgbClr val="FF0000"/>
            </a:solidFill>
            <a:prstDash val="dash"/>
            <a:round/>
            <a:headEnd/>
            <a:tailEnd/>
          </a:ln>
        </p:spPr>
        <p:txBody>
          <a:bodyPr wrap="none"/>
          <a:lstStyle/>
          <a:p>
            <a:endParaRPr lang="en-US"/>
          </a:p>
        </p:txBody>
      </p:sp>
      <p:sp>
        <p:nvSpPr>
          <p:cNvPr id="119" name="Slide Number Placeholder 4"/>
          <p:cNvSpPr txBox="1">
            <a:spLocks noGrp="1"/>
          </p:cNvSpPr>
          <p:nvPr/>
        </p:nvSpPr>
        <p:spPr bwMode="auto">
          <a:xfrm>
            <a:off x="8001000" y="6396038"/>
            <a:ext cx="685800" cy="457200"/>
          </a:xfrm>
          <a:prstGeom prst="rect">
            <a:avLst/>
          </a:prstGeom>
          <a:noFill/>
          <a:ln>
            <a:miter lim="800000"/>
            <a:headEnd/>
            <a:tailEnd/>
          </a:ln>
        </p:spPr>
        <p:txBody>
          <a:bodyPr anchor="b"/>
          <a:lstStyle/>
          <a:p>
            <a:pPr algn="r" defTabSz="914400">
              <a:defRPr/>
            </a:pPr>
            <a:fld id="{BB16494C-61BE-4899-8882-B1CF9B0F52D9}" type="slidenum">
              <a:rPr lang="en-US" sz="1200">
                <a:latin typeface="+mj-lt"/>
              </a:rPr>
              <a:pPr algn="r" defTabSz="914400">
                <a:defRPr/>
              </a:pPr>
              <a:t>76</a:t>
            </a:fld>
            <a:endParaRPr lang="en-US" sz="1200">
              <a:latin typeface="+mj-lt"/>
            </a:endParaRPr>
          </a:p>
        </p:txBody>
      </p:sp>
      <p:sp>
        <p:nvSpPr>
          <p:cNvPr id="70660" name="Oval 4"/>
          <p:cNvSpPr>
            <a:spLocks noChangeArrowheads="1"/>
          </p:cNvSpPr>
          <p:nvPr/>
        </p:nvSpPr>
        <p:spPr bwMode="auto">
          <a:xfrm>
            <a:off x="2057400" y="3657600"/>
            <a:ext cx="533400" cy="533400"/>
          </a:xfrm>
          <a:prstGeom prst="ellipse">
            <a:avLst/>
          </a:prstGeom>
          <a:noFill/>
          <a:ln w="38100" algn="ctr">
            <a:solidFill>
              <a:schemeClr val="tx1"/>
            </a:solidFill>
            <a:round/>
            <a:headEnd/>
            <a:tailEnd/>
          </a:ln>
        </p:spPr>
        <p:txBody>
          <a:bodyPr wrap="none" anchor="ctr"/>
          <a:lstStyle/>
          <a:p>
            <a:pPr algn="ctr" defTabSz="914400"/>
            <a:endParaRPr lang="en-US" sz="2000">
              <a:latin typeface="Comic Sans MS" pitchFamily="66" charset="0"/>
            </a:endParaRPr>
          </a:p>
        </p:txBody>
      </p:sp>
      <p:sp>
        <p:nvSpPr>
          <p:cNvPr id="70661" name="Oval 5"/>
          <p:cNvSpPr>
            <a:spLocks noChangeArrowheads="1"/>
          </p:cNvSpPr>
          <p:nvPr/>
        </p:nvSpPr>
        <p:spPr bwMode="auto">
          <a:xfrm>
            <a:off x="4419600" y="3624263"/>
            <a:ext cx="533400" cy="533400"/>
          </a:xfrm>
          <a:prstGeom prst="ellipse">
            <a:avLst/>
          </a:prstGeom>
          <a:noFill/>
          <a:ln w="38100" algn="ctr">
            <a:solidFill>
              <a:srgbClr val="000000"/>
            </a:solidFill>
            <a:round/>
            <a:headEnd/>
            <a:tailEnd/>
          </a:ln>
        </p:spPr>
        <p:txBody>
          <a:bodyPr wrap="none" anchor="ctr"/>
          <a:lstStyle/>
          <a:p>
            <a:pPr algn="ctr" defTabSz="914400"/>
            <a:endParaRPr lang="en-US" sz="2000">
              <a:latin typeface="Comic Sans MS" pitchFamily="66" charset="0"/>
            </a:endParaRPr>
          </a:p>
        </p:txBody>
      </p:sp>
      <p:sp>
        <p:nvSpPr>
          <p:cNvPr id="70662" name="Line 6"/>
          <p:cNvSpPr>
            <a:spLocks noChangeShapeType="1"/>
          </p:cNvSpPr>
          <p:nvPr/>
        </p:nvSpPr>
        <p:spPr bwMode="auto">
          <a:xfrm>
            <a:off x="2590800" y="3886200"/>
            <a:ext cx="1828800" cy="0"/>
          </a:xfrm>
          <a:prstGeom prst="line">
            <a:avLst/>
          </a:prstGeom>
          <a:noFill/>
          <a:ln w="38100">
            <a:solidFill>
              <a:srgbClr val="000000"/>
            </a:solidFill>
            <a:round/>
            <a:headEnd/>
            <a:tailEnd/>
          </a:ln>
        </p:spPr>
        <p:txBody>
          <a:bodyPr wrap="none"/>
          <a:lstStyle/>
          <a:p>
            <a:endParaRPr lang="en-US"/>
          </a:p>
        </p:txBody>
      </p:sp>
      <p:sp>
        <p:nvSpPr>
          <p:cNvPr id="70663" name="Oval 7"/>
          <p:cNvSpPr>
            <a:spLocks noChangeArrowheads="1"/>
          </p:cNvSpPr>
          <p:nvPr/>
        </p:nvSpPr>
        <p:spPr bwMode="auto">
          <a:xfrm>
            <a:off x="7162800" y="3624263"/>
            <a:ext cx="533400" cy="533400"/>
          </a:xfrm>
          <a:prstGeom prst="ellipse">
            <a:avLst/>
          </a:prstGeom>
          <a:noFill/>
          <a:ln w="38100" algn="ctr">
            <a:solidFill>
              <a:srgbClr val="000000"/>
            </a:solidFill>
            <a:round/>
            <a:headEnd/>
            <a:tailEnd/>
          </a:ln>
        </p:spPr>
        <p:txBody>
          <a:bodyPr wrap="none" anchor="ctr"/>
          <a:lstStyle/>
          <a:p>
            <a:pPr algn="ctr" defTabSz="914400"/>
            <a:endParaRPr lang="en-US" sz="2000">
              <a:latin typeface="Comic Sans MS" pitchFamily="66" charset="0"/>
            </a:endParaRPr>
          </a:p>
        </p:txBody>
      </p:sp>
      <p:sp>
        <p:nvSpPr>
          <p:cNvPr id="70664" name="Line 8"/>
          <p:cNvSpPr>
            <a:spLocks noChangeShapeType="1"/>
          </p:cNvSpPr>
          <p:nvPr/>
        </p:nvSpPr>
        <p:spPr bwMode="auto">
          <a:xfrm flipV="1">
            <a:off x="4953000" y="3890963"/>
            <a:ext cx="2209800" cy="0"/>
          </a:xfrm>
          <a:prstGeom prst="line">
            <a:avLst/>
          </a:prstGeom>
          <a:noFill/>
          <a:ln w="38100">
            <a:solidFill>
              <a:srgbClr val="000000"/>
            </a:solidFill>
            <a:round/>
            <a:headEnd/>
            <a:tailEnd/>
          </a:ln>
        </p:spPr>
        <p:txBody>
          <a:bodyPr wrap="none"/>
          <a:lstStyle/>
          <a:p>
            <a:endParaRPr lang="en-US"/>
          </a:p>
        </p:txBody>
      </p:sp>
      <p:sp>
        <p:nvSpPr>
          <p:cNvPr id="70665" name="Line 9"/>
          <p:cNvSpPr>
            <a:spLocks noChangeShapeType="1"/>
          </p:cNvSpPr>
          <p:nvPr/>
        </p:nvSpPr>
        <p:spPr bwMode="auto">
          <a:xfrm>
            <a:off x="7696200" y="3890963"/>
            <a:ext cx="533400" cy="0"/>
          </a:xfrm>
          <a:prstGeom prst="line">
            <a:avLst/>
          </a:prstGeom>
          <a:noFill/>
          <a:ln w="38100">
            <a:solidFill>
              <a:srgbClr val="000000"/>
            </a:solidFill>
            <a:round/>
            <a:headEnd/>
            <a:tailEnd/>
          </a:ln>
        </p:spPr>
        <p:txBody>
          <a:bodyPr wrap="none"/>
          <a:lstStyle/>
          <a:p>
            <a:endParaRPr lang="en-US"/>
          </a:p>
        </p:txBody>
      </p:sp>
      <p:sp>
        <p:nvSpPr>
          <p:cNvPr id="70666" name="Text Box 10"/>
          <p:cNvSpPr txBox="1">
            <a:spLocks noChangeArrowheads="1"/>
          </p:cNvSpPr>
          <p:nvPr/>
        </p:nvSpPr>
        <p:spPr bwMode="auto">
          <a:xfrm>
            <a:off x="8305800" y="3538538"/>
            <a:ext cx="539750" cy="519112"/>
          </a:xfrm>
          <a:prstGeom prst="rect">
            <a:avLst/>
          </a:prstGeom>
          <a:noFill/>
          <a:ln w="38100" algn="ctr">
            <a:noFill/>
            <a:miter lim="800000"/>
            <a:headEnd/>
            <a:tailEnd/>
          </a:ln>
        </p:spPr>
        <p:txBody>
          <a:bodyPr wrap="none">
            <a:spAutoFit/>
          </a:bodyPr>
          <a:lstStyle/>
          <a:p>
            <a:pPr algn="ctr" defTabSz="914400"/>
            <a:r>
              <a:rPr lang="en-US" b="1">
                <a:solidFill>
                  <a:srgbClr val="000000"/>
                </a:solidFill>
                <a:latin typeface="Arial" charset="0"/>
              </a:rPr>
              <a:t>…</a:t>
            </a:r>
          </a:p>
        </p:txBody>
      </p:sp>
      <p:sp>
        <p:nvSpPr>
          <p:cNvPr id="70667" name="Line 11"/>
          <p:cNvSpPr>
            <a:spLocks noChangeShapeType="1"/>
          </p:cNvSpPr>
          <p:nvPr/>
        </p:nvSpPr>
        <p:spPr bwMode="auto">
          <a:xfrm flipH="1">
            <a:off x="1524000" y="3886200"/>
            <a:ext cx="533400" cy="0"/>
          </a:xfrm>
          <a:prstGeom prst="line">
            <a:avLst/>
          </a:prstGeom>
          <a:noFill/>
          <a:ln w="38100">
            <a:solidFill>
              <a:srgbClr val="000000"/>
            </a:solidFill>
            <a:round/>
            <a:headEnd/>
            <a:tailEnd/>
          </a:ln>
        </p:spPr>
        <p:txBody>
          <a:bodyPr>
            <a:spAutoFit/>
          </a:bodyPr>
          <a:lstStyle/>
          <a:p>
            <a:endParaRPr lang="en-US"/>
          </a:p>
        </p:txBody>
      </p:sp>
      <p:sp>
        <p:nvSpPr>
          <p:cNvPr id="70668" name="Text Box 12"/>
          <p:cNvSpPr txBox="1">
            <a:spLocks noChangeArrowheads="1"/>
          </p:cNvSpPr>
          <p:nvPr/>
        </p:nvSpPr>
        <p:spPr bwMode="auto">
          <a:xfrm flipH="1">
            <a:off x="908050" y="3532188"/>
            <a:ext cx="539750" cy="519112"/>
          </a:xfrm>
          <a:prstGeom prst="rect">
            <a:avLst/>
          </a:prstGeom>
          <a:noFill/>
          <a:ln w="38100" algn="ctr">
            <a:noFill/>
            <a:miter lim="800000"/>
            <a:headEnd/>
            <a:tailEnd/>
          </a:ln>
        </p:spPr>
        <p:txBody>
          <a:bodyPr wrap="none">
            <a:spAutoFit/>
          </a:bodyPr>
          <a:lstStyle/>
          <a:p>
            <a:pPr algn="ctr" defTabSz="914400"/>
            <a:r>
              <a:rPr lang="en-US" b="1">
                <a:solidFill>
                  <a:srgbClr val="000000"/>
                </a:solidFill>
                <a:latin typeface="Arial" charset="0"/>
              </a:rPr>
              <a:t>…</a:t>
            </a:r>
          </a:p>
        </p:txBody>
      </p:sp>
      <p:sp>
        <p:nvSpPr>
          <p:cNvPr id="70669" name="Text Box 13"/>
          <p:cNvSpPr txBox="1">
            <a:spLocks noChangeArrowheads="1"/>
          </p:cNvSpPr>
          <p:nvPr/>
        </p:nvSpPr>
        <p:spPr bwMode="auto">
          <a:xfrm>
            <a:off x="1958975" y="5410200"/>
            <a:ext cx="685800" cy="400050"/>
          </a:xfrm>
          <a:prstGeom prst="rect">
            <a:avLst/>
          </a:prstGeom>
          <a:noFill/>
          <a:ln w="38100" algn="ctr">
            <a:noFill/>
            <a:miter lim="800000"/>
            <a:headEnd/>
            <a:tailEnd/>
          </a:ln>
        </p:spPr>
        <p:txBody>
          <a:bodyPr wrap="none">
            <a:spAutoFit/>
          </a:bodyPr>
          <a:lstStyle/>
          <a:p>
            <a:pPr algn="ctr" defTabSz="914400"/>
            <a:r>
              <a:rPr lang="en-US" sz="2000" b="1" dirty="0">
                <a:solidFill>
                  <a:srgbClr val="0000FF"/>
                </a:solidFill>
                <a:latin typeface="Rockwell"/>
                <a:ea typeface="Rockwell"/>
                <a:cs typeface="Rockwell"/>
              </a:rPr>
              <a:t>find</a:t>
            </a:r>
          </a:p>
        </p:txBody>
      </p:sp>
      <p:sp>
        <p:nvSpPr>
          <p:cNvPr id="70670" name="Text Box 14"/>
          <p:cNvSpPr txBox="1">
            <a:spLocks noChangeArrowheads="1"/>
          </p:cNvSpPr>
          <p:nvPr/>
        </p:nvSpPr>
        <p:spPr bwMode="auto">
          <a:xfrm>
            <a:off x="4006850" y="5453063"/>
            <a:ext cx="1403350" cy="400050"/>
          </a:xfrm>
          <a:prstGeom prst="rect">
            <a:avLst/>
          </a:prstGeom>
          <a:noFill/>
          <a:ln w="38100" algn="ctr">
            <a:noFill/>
            <a:miter lim="800000"/>
            <a:headEnd/>
            <a:tailEnd/>
          </a:ln>
        </p:spPr>
        <p:txBody>
          <a:bodyPr wrap="none">
            <a:spAutoFit/>
          </a:bodyPr>
          <a:lstStyle/>
          <a:p>
            <a:pPr algn="ctr" defTabSz="914400"/>
            <a:r>
              <a:rPr lang="en-US" sz="2000" b="1" dirty="0">
                <a:solidFill>
                  <a:srgbClr val="0000FF"/>
                </a:solidFill>
                <a:latin typeface="Rockwell"/>
                <a:ea typeface="Rockwell"/>
                <a:cs typeface="Rockwell"/>
              </a:rPr>
              <a:t>preferred</a:t>
            </a:r>
          </a:p>
        </p:txBody>
      </p:sp>
      <p:sp>
        <p:nvSpPr>
          <p:cNvPr id="70671" name="Text Box 15"/>
          <p:cNvSpPr txBox="1">
            <a:spLocks noChangeArrowheads="1"/>
          </p:cNvSpPr>
          <p:nvPr/>
        </p:nvSpPr>
        <p:spPr bwMode="auto">
          <a:xfrm>
            <a:off x="7121525" y="5410200"/>
            <a:ext cx="723900" cy="400050"/>
          </a:xfrm>
          <a:prstGeom prst="rect">
            <a:avLst/>
          </a:prstGeom>
          <a:noFill/>
          <a:ln w="38100" algn="ctr">
            <a:noFill/>
            <a:miter lim="800000"/>
            <a:headEnd/>
            <a:tailEnd/>
          </a:ln>
        </p:spPr>
        <p:txBody>
          <a:bodyPr wrap="none">
            <a:spAutoFit/>
          </a:bodyPr>
          <a:lstStyle/>
          <a:p>
            <a:pPr algn="ctr" defTabSz="914400"/>
            <a:r>
              <a:rPr lang="en-US" sz="2000" b="1" dirty="0">
                <a:solidFill>
                  <a:srgbClr val="0000FF"/>
                </a:solidFill>
                <a:latin typeface="Rockwell"/>
                <a:ea typeface="Rockwell"/>
                <a:cs typeface="Rockwell"/>
              </a:rPr>
              <a:t>tags</a:t>
            </a:r>
          </a:p>
        </p:txBody>
      </p:sp>
      <p:sp>
        <p:nvSpPr>
          <p:cNvPr id="70672" name="Line 56"/>
          <p:cNvSpPr>
            <a:spLocks noChangeShapeType="1"/>
          </p:cNvSpPr>
          <p:nvPr/>
        </p:nvSpPr>
        <p:spPr bwMode="auto">
          <a:xfrm>
            <a:off x="2325688" y="4191000"/>
            <a:ext cx="0" cy="534988"/>
          </a:xfrm>
          <a:prstGeom prst="line">
            <a:avLst/>
          </a:prstGeom>
          <a:noFill/>
          <a:ln w="38100">
            <a:solidFill>
              <a:schemeClr val="tx1"/>
            </a:solidFill>
            <a:round/>
            <a:headEnd/>
            <a:tailEnd/>
          </a:ln>
        </p:spPr>
        <p:txBody>
          <a:bodyPr wrap="none"/>
          <a:lstStyle/>
          <a:p>
            <a:endParaRPr lang="en-US"/>
          </a:p>
        </p:txBody>
      </p:sp>
      <p:sp>
        <p:nvSpPr>
          <p:cNvPr id="70673" name="Rectangle 57"/>
          <p:cNvSpPr>
            <a:spLocks noChangeArrowheads="1"/>
          </p:cNvSpPr>
          <p:nvPr/>
        </p:nvSpPr>
        <p:spPr bwMode="auto">
          <a:xfrm>
            <a:off x="2209800" y="4719638"/>
            <a:ext cx="228600" cy="228600"/>
          </a:xfrm>
          <a:prstGeom prst="rect">
            <a:avLst/>
          </a:prstGeom>
          <a:solidFill>
            <a:schemeClr val="tx1"/>
          </a:solidFill>
          <a:ln w="38100" algn="ctr">
            <a:solidFill>
              <a:schemeClr val="tx1"/>
            </a:solidFill>
            <a:miter lim="800000"/>
            <a:headEnd/>
            <a:tailEnd/>
          </a:ln>
        </p:spPr>
        <p:txBody>
          <a:bodyPr wrap="none" anchor="ctr"/>
          <a:lstStyle/>
          <a:p>
            <a:pPr algn="ctr" defTabSz="914400"/>
            <a:endParaRPr lang="en-US" sz="2000">
              <a:latin typeface="Comic Sans MS" pitchFamily="66" charset="0"/>
            </a:endParaRPr>
          </a:p>
        </p:txBody>
      </p:sp>
      <p:sp>
        <p:nvSpPr>
          <p:cNvPr id="70674" name="Rectangle 58"/>
          <p:cNvSpPr>
            <a:spLocks noChangeArrowheads="1"/>
          </p:cNvSpPr>
          <p:nvPr/>
        </p:nvSpPr>
        <p:spPr bwMode="auto">
          <a:xfrm>
            <a:off x="5943600" y="3776663"/>
            <a:ext cx="228600" cy="228600"/>
          </a:xfrm>
          <a:prstGeom prst="rect">
            <a:avLst/>
          </a:prstGeom>
          <a:solidFill>
            <a:srgbClr val="000000"/>
          </a:solidFill>
          <a:ln w="38100" algn="ctr">
            <a:solidFill>
              <a:srgbClr val="000000"/>
            </a:solidFill>
            <a:miter lim="800000"/>
            <a:headEnd/>
            <a:tailEnd/>
          </a:ln>
        </p:spPr>
        <p:txBody>
          <a:bodyPr wrap="none" anchor="ctr"/>
          <a:lstStyle/>
          <a:p>
            <a:pPr algn="ctr" defTabSz="914400"/>
            <a:endParaRPr lang="en-US" sz="2000">
              <a:latin typeface="Comic Sans MS" pitchFamily="66" charset="0"/>
            </a:endParaRPr>
          </a:p>
        </p:txBody>
      </p:sp>
      <p:sp>
        <p:nvSpPr>
          <p:cNvPr id="70675" name="Line 98"/>
          <p:cNvSpPr>
            <a:spLocks noChangeShapeType="1"/>
          </p:cNvSpPr>
          <p:nvPr/>
        </p:nvSpPr>
        <p:spPr bwMode="auto">
          <a:xfrm>
            <a:off x="4687888" y="4141788"/>
            <a:ext cx="0" cy="534987"/>
          </a:xfrm>
          <a:prstGeom prst="line">
            <a:avLst/>
          </a:prstGeom>
          <a:noFill/>
          <a:ln w="38100">
            <a:solidFill>
              <a:srgbClr val="000000"/>
            </a:solidFill>
            <a:round/>
            <a:headEnd/>
            <a:tailEnd/>
          </a:ln>
        </p:spPr>
        <p:txBody>
          <a:bodyPr wrap="none"/>
          <a:lstStyle/>
          <a:p>
            <a:endParaRPr lang="en-US"/>
          </a:p>
        </p:txBody>
      </p:sp>
      <p:sp>
        <p:nvSpPr>
          <p:cNvPr id="70676" name="Rectangle 99"/>
          <p:cNvSpPr>
            <a:spLocks noChangeArrowheads="1"/>
          </p:cNvSpPr>
          <p:nvPr/>
        </p:nvSpPr>
        <p:spPr bwMode="auto">
          <a:xfrm>
            <a:off x="4572000" y="4670425"/>
            <a:ext cx="228600" cy="228600"/>
          </a:xfrm>
          <a:prstGeom prst="rect">
            <a:avLst/>
          </a:prstGeom>
          <a:solidFill>
            <a:schemeClr val="tx1"/>
          </a:solidFill>
          <a:ln w="38100" algn="ctr">
            <a:solidFill>
              <a:srgbClr val="000000"/>
            </a:solidFill>
            <a:miter lim="800000"/>
            <a:headEnd/>
            <a:tailEnd/>
          </a:ln>
        </p:spPr>
        <p:txBody>
          <a:bodyPr wrap="none" anchor="ctr"/>
          <a:lstStyle/>
          <a:p>
            <a:pPr algn="ctr" defTabSz="914400"/>
            <a:endParaRPr lang="en-US" sz="2000">
              <a:latin typeface="Comic Sans MS" pitchFamily="66" charset="0"/>
            </a:endParaRPr>
          </a:p>
        </p:txBody>
      </p:sp>
      <p:sp>
        <p:nvSpPr>
          <p:cNvPr id="70677" name="Line 112"/>
          <p:cNvSpPr>
            <a:spLocks noChangeShapeType="1"/>
          </p:cNvSpPr>
          <p:nvPr/>
        </p:nvSpPr>
        <p:spPr bwMode="auto">
          <a:xfrm>
            <a:off x="7431088" y="4141788"/>
            <a:ext cx="0" cy="534987"/>
          </a:xfrm>
          <a:prstGeom prst="line">
            <a:avLst/>
          </a:prstGeom>
          <a:noFill/>
          <a:ln w="38100">
            <a:solidFill>
              <a:srgbClr val="000000"/>
            </a:solidFill>
            <a:round/>
            <a:headEnd/>
            <a:tailEnd/>
          </a:ln>
        </p:spPr>
        <p:txBody>
          <a:bodyPr wrap="none"/>
          <a:lstStyle/>
          <a:p>
            <a:endParaRPr lang="en-US"/>
          </a:p>
        </p:txBody>
      </p:sp>
      <p:sp>
        <p:nvSpPr>
          <p:cNvPr id="70678" name="Rectangle 113"/>
          <p:cNvSpPr>
            <a:spLocks noChangeArrowheads="1"/>
          </p:cNvSpPr>
          <p:nvPr/>
        </p:nvSpPr>
        <p:spPr bwMode="auto">
          <a:xfrm>
            <a:off x="7315200" y="4670425"/>
            <a:ext cx="228600" cy="228600"/>
          </a:xfrm>
          <a:prstGeom prst="rect">
            <a:avLst/>
          </a:prstGeom>
          <a:solidFill>
            <a:schemeClr val="tx1"/>
          </a:solidFill>
          <a:ln w="38100" algn="ctr">
            <a:solidFill>
              <a:srgbClr val="000000"/>
            </a:solidFill>
            <a:miter lim="800000"/>
            <a:headEnd/>
            <a:tailEnd/>
          </a:ln>
        </p:spPr>
        <p:txBody>
          <a:bodyPr wrap="none" anchor="ctr"/>
          <a:lstStyle/>
          <a:p>
            <a:pPr algn="ctr" defTabSz="914400"/>
            <a:endParaRPr lang="en-US" sz="2000">
              <a:latin typeface="Comic Sans MS" pitchFamily="66" charset="0"/>
            </a:endParaRPr>
          </a:p>
        </p:txBody>
      </p:sp>
      <p:sp>
        <p:nvSpPr>
          <p:cNvPr id="70679" name="Rectangle 2"/>
          <p:cNvSpPr>
            <a:spLocks noGrp="1" noChangeArrowheads="1"/>
          </p:cNvSpPr>
          <p:nvPr>
            <p:ph type="title" idx="4294967295"/>
          </p:nvPr>
        </p:nvSpPr>
        <p:spPr/>
        <p:txBody>
          <a:bodyPr anchor="t"/>
          <a:lstStyle/>
          <a:p>
            <a:pPr eaLnBrk="1" hangingPunct="1"/>
            <a:r>
              <a:rPr lang="en-US" sz="4000" smtClean="0"/>
              <a:t>CRF Tagging by Belief Propagation</a:t>
            </a:r>
          </a:p>
        </p:txBody>
      </p:sp>
      <p:graphicFrame>
        <p:nvGraphicFramePr>
          <p:cNvPr id="52392" name="Group 168"/>
          <p:cNvGraphicFramePr>
            <a:graphicFrameLocks noGrp="1"/>
          </p:cNvGraphicFramePr>
          <p:nvPr/>
        </p:nvGraphicFramePr>
        <p:xfrm>
          <a:off x="4351338" y="4419600"/>
          <a:ext cx="762000" cy="778510"/>
        </p:xfrm>
        <a:graphic>
          <a:graphicData uri="http://schemas.openxmlformats.org/drawingml/2006/table">
            <a:tbl>
              <a:tblPr/>
              <a:tblGrid>
                <a:gridCol w="266700"/>
                <a:gridCol w="495300"/>
              </a:tblGrid>
              <a:tr h="195263">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ea typeface="Rockwell"/>
                          <a:cs typeface="Rockwell"/>
                        </a:rPr>
                        <a:t>v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rgbClr val="E77071"/>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0.3</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rgbClr val="E77071"/>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ea typeface="Rockwell"/>
                          <a:cs typeface="Rockwell"/>
                        </a:rPr>
                        <a:t>n</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E77071"/>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0</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rgbClr val="E77071"/>
                    </a:solidFill>
                  </a:tcPr>
                </a:tc>
              </a:tr>
              <a:tr h="2603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ea typeface="Rockwell"/>
                          <a:cs typeface="Rockwell"/>
                        </a:rPr>
                        <a:t>a</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rgbClr val="E77071"/>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0.1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rgbClr val="E77071"/>
                    </a:solidFill>
                  </a:tcPr>
                </a:tc>
              </a:tr>
            </a:tbl>
          </a:graphicData>
        </a:graphic>
      </p:graphicFrame>
      <p:graphicFrame>
        <p:nvGraphicFramePr>
          <p:cNvPr id="57507" name="Group 163"/>
          <p:cNvGraphicFramePr>
            <a:graphicFrameLocks noGrp="1"/>
          </p:cNvGraphicFramePr>
          <p:nvPr/>
        </p:nvGraphicFramePr>
        <p:xfrm>
          <a:off x="4267200" y="2176463"/>
          <a:ext cx="685800" cy="822960"/>
        </p:xfrm>
        <a:graphic>
          <a:graphicData uri="http://schemas.openxmlformats.org/drawingml/2006/table">
            <a:tbl>
              <a:tblPr/>
              <a:tblGrid>
                <a:gridCol w="314325"/>
                <a:gridCol w="371475"/>
              </a:tblGrid>
              <a:tr h="30480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ea typeface="Rockwell"/>
                          <a:cs typeface="Rockwell"/>
                        </a:rPr>
                        <a:t>v </a:t>
                      </a:r>
                    </a:p>
                  </a:txBody>
                  <a:tcPr marR="0" marT="0" marB="0" anchor="ctr" anchorCtr="1"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1.8</a:t>
                      </a:r>
                    </a:p>
                  </a:txBody>
                  <a:tcPr marR="0" marT="0" marB="0" anchor="ctr"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ea typeface="Rockwell"/>
                          <a:cs typeface="Rockwell"/>
                        </a:rPr>
                        <a:t>n</a:t>
                      </a:r>
                    </a:p>
                  </a:txBody>
                  <a:tcPr marR="0" marT="0" marB="0" anchor="ctr" anchorCtr="1"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0</a:t>
                      </a:r>
                    </a:p>
                  </a:txBody>
                  <a:tcPr marR="0" marT="0" marB="0" anchor="ctr"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ea typeface="Rockwell"/>
                          <a:cs typeface="Rockwell"/>
                        </a:rPr>
                        <a:t>a</a:t>
                      </a:r>
                    </a:p>
                  </a:txBody>
                  <a:tcPr marR="0" marT="0" marB="0" anchor="ctr" anchorCtr="1"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4.2</a:t>
                      </a:r>
                    </a:p>
                  </a:txBody>
                  <a:tcPr marR="0" marT="0" marB="0" anchor="ctr"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r>
            </a:tbl>
          </a:graphicData>
        </a:graphic>
      </p:graphicFrame>
      <p:sp>
        <p:nvSpPr>
          <p:cNvPr id="81975" name="TextBox 41"/>
          <p:cNvSpPr txBox="1">
            <a:spLocks noChangeArrowheads="1"/>
          </p:cNvSpPr>
          <p:nvPr/>
        </p:nvSpPr>
        <p:spPr bwMode="auto">
          <a:xfrm>
            <a:off x="3733800" y="2787650"/>
            <a:ext cx="463550" cy="641350"/>
          </a:xfrm>
          <a:prstGeom prst="rect">
            <a:avLst/>
          </a:prstGeom>
          <a:noFill/>
          <a:ln w="9525">
            <a:noFill/>
            <a:miter lim="800000"/>
            <a:headEnd/>
            <a:tailEnd/>
          </a:ln>
        </p:spPr>
        <p:txBody>
          <a:bodyPr wrap="none">
            <a:spAutoFit/>
          </a:bodyPr>
          <a:lstStyle/>
          <a:p>
            <a:pPr algn="ctr" defTabSz="914400"/>
            <a:r>
              <a:rPr lang="el-GR" sz="3600" b="1">
                <a:latin typeface="Times" pitchFamily="18" charset="0"/>
              </a:rPr>
              <a:t>α</a:t>
            </a:r>
            <a:endParaRPr lang="en-US" sz="3600" b="1">
              <a:latin typeface="Comic Sans MS" pitchFamily="66" charset="0"/>
            </a:endParaRPr>
          </a:p>
        </p:txBody>
      </p:sp>
      <p:sp>
        <p:nvSpPr>
          <p:cNvPr id="81976" name="TextBox 42"/>
          <p:cNvSpPr txBox="1">
            <a:spLocks noChangeArrowheads="1"/>
          </p:cNvSpPr>
          <p:nvPr/>
        </p:nvSpPr>
        <p:spPr bwMode="auto">
          <a:xfrm>
            <a:off x="5257800" y="2787650"/>
            <a:ext cx="438150" cy="641350"/>
          </a:xfrm>
          <a:prstGeom prst="rect">
            <a:avLst/>
          </a:prstGeom>
          <a:noFill/>
          <a:ln w="9525">
            <a:noFill/>
            <a:miter lim="800000"/>
            <a:headEnd/>
            <a:tailEnd/>
          </a:ln>
        </p:spPr>
        <p:txBody>
          <a:bodyPr wrap="none">
            <a:spAutoFit/>
          </a:bodyPr>
          <a:lstStyle/>
          <a:p>
            <a:pPr algn="ctr" defTabSz="914400"/>
            <a:r>
              <a:rPr lang="el-GR" sz="3600" b="1">
                <a:latin typeface="Times" pitchFamily="18" charset="0"/>
              </a:rPr>
              <a:t>β</a:t>
            </a:r>
            <a:endParaRPr lang="en-US" sz="3600" b="1">
              <a:latin typeface="Comic Sans MS" pitchFamily="66" charset="0"/>
            </a:endParaRPr>
          </a:p>
        </p:txBody>
      </p:sp>
      <p:cxnSp>
        <p:nvCxnSpPr>
          <p:cNvPr id="81977" name="Straight Arrow Connector 44"/>
          <p:cNvCxnSpPr>
            <a:cxnSpLocks noChangeShapeType="1"/>
          </p:cNvCxnSpPr>
          <p:nvPr/>
        </p:nvCxnSpPr>
        <p:spPr bwMode="auto">
          <a:xfrm flipV="1">
            <a:off x="4746625" y="3987800"/>
            <a:ext cx="7938" cy="431800"/>
          </a:xfrm>
          <a:prstGeom prst="straightConnector1">
            <a:avLst/>
          </a:prstGeom>
          <a:noFill/>
          <a:ln w="38100" algn="ctr">
            <a:solidFill>
              <a:schemeClr val="accent4"/>
            </a:solidFill>
            <a:round/>
            <a:headEnd/>
            <a:tailEnd type="arrow" w="med" len="med"/>
          </a:ln>
        </p:spPr>
      </p:cxnSp>
      <p:sp>
        <p:nvSpPr>
          <p:cNvPr id="81978" name="TextBox 59"/>
          <p:cNvSpPr txBox="1">
            <a:spLocks noChangeArrowheads="1"/>
          </p:cNvSpPr>
          <p:nvPr/>
        </p:nvSpPr>
        <p:spPr bwMode="auto">
          <a:xfrm>
            <a:off x="1524000" y="2787650"/>
            <a:ext cx="463550" cy="641350"/>
          </a:xfrm>
          <a:prstGeom prst="rect">
            <a:avLst/>
          </a:prstGeom>
          <a:noFill/>
          <a:ln w="9525">
            <a:noFill/>
            <a:miter lim="800000"/>
            <a:headEnd/>
            <a:tailEnd/>
          </a:ln>
        </p:spPr>
        <p:txBody>
          <a:bodyPr wrap="none">
            <a:spAutoFit/>
          </a:bodyPr>
          <a:lstStyle/>
          <a:p>
            <a:pPr algn="ctr" defTabSz="914400"/>
            <a:r>
              <a:rPr lang="el-GR" sz="3600" b="1">
                <a:latin typeface="Times" pitchFamily="18" charset="0"/>
              </a:rPr>
              <a:t>α</a:t>
            </a:r>
            <a:endParaRPr lang="en-US" sz="3600" b="1">
              <a:latin typeface="Comic Sans MS" pitchFamily="66" charset="0"/>
            </a:endParaRPr>
          </a:p>
        </p:txBody>
      </p:sp>
      <p:cxnSp>
        <p:nvCxnSpPr>
          <p:cNvPr id="81979" name="Straight Arrow Connector 76"/>
          <p:cNvCxnSpPr>
            <a:cxnSpLocks noChangeShapeType="1"/>
          </p:cNvCxnSpPr>
          <p:nvPr/>
        </p:nvCxnSpPr>
        <p:spPr bwMode="auto">
          <a:xfrm flipH="1" flipV="1">
            <a:off x="4805363" y="3741738"/>
            <a:ext cx="1227137" cy="101600"/>
          </a:xfrm>
          <a:prstGeom prst="straightConnector1">
            <a:avLst/>
          </a:prstGeom>
          <a:noFill/>
          <a:ln w="38100" algn="ctr">
            <a:solidFill>
              <a:schemeClr val="accent4"/>
            </a:solidFill>
            <a:round/>
            <a:headEnd/>
            <a:tailEnd type="arrow" w="med" len="med"/>
          </a:ln>
        </p:spPr>
      </p:cxnSp>
      <p:sp>
        <p:nvSpPr>
          <p:cNvPr id="81980" name="Text Box 60"/>
          <p:cNvSpPr txBox="1">
            <a:spLocks noChangeArrowheads="1"/>
          </p:cNvSpPr>
          <p:nvPr/>
        </p:nvSpPr>
        <p:spPr bwMode="auto">
          <a:xfrm>
            <a:off x="4251325" y="1828800"/>
            <a:ext cx="800100" cy="400050"/>
          </a:xfrm>
          <a:prstGeom prst="rect">
            <a:avLst/>
          </a:prstGeom>
          <a:noFill/>
          <a:ln w="9525">
            <a:noFill/>
            <a:miter lim="800000"/>
            <a:headEnd/>
            <a:tailEnd/>
          </a:ln>
        </p:spPr>
        <p:txBody>
          <a:bodyPr wrap="none">
            <a:spAutoFit/>
          </a:bodyPr>
          <a:lstStyle/>
          <a:p>
            <a:pPr>
              <a:defRPr/>
            </a:pPr>
            <a:r>
              <a:rPr lang="en-US" sz="2000">
                <a:latin typeface="+mn-lt"/>
              </a:rPr>
              <a:t>belief</a:t>
            </a:r>
          </a:p>
        </p:txBody>
      </p:sp>
      <p:sp>
        <p:nvSpPr>
          <p:cNvPr id="81981" name="Text Box 61"/>
          <p:cNvSpPr txBox="1">
            <a:spLocks noChangeArrowheads="1"/>
          </p:cNvSpPr>
          <p:nvPr/>
        </p:nvSpPr>
        <p:spPr bwMode="auto">
          <a:xfrm>
            <a:off x="2865438" y="2727325"/>
            <a:ext cx="1173162" cy="396875"/>
          </a:xfrm>
          <a:prstGeom prst="rect">
            <a:avLst/>
          </a:prstGeom>
          <a:noFill/>
          <a:ln w="9525">
            <a:noFill/>
            <a:miter lim="800000"/>
            <a:headEnd/>
            <a:tailEnd/>
          </a:ln>
        </p:spPr>
        <p:txBody>
          <a:bodyPr wrap="none">
            <a:spAutoFit/>
          </a:bodyPr>
          <a:lstStyle/>
          <a:p>
            <a:pPr>
              <a:defRPr/>
            </a:pPr>
            <a:r>
              <a:rPr lang="en-US" sz="2000" dirty="0">
                <a:solidFill>
                  <a:schemeClr val="accent4">
                    <a:lumMod val="75000"/>
                  </a:schemeClr>
                </a:solidFill>
                <a:latin typeface="+mn-lt"/>
              </a:rPr>
              <a:t>message</a:t>
            </a:r>
          </a:p>
        </p:txBody>
      </p:sp>
      <p:sp>
        <p:nvSpPr>
          <p:cNvPr id="81982" name="Text Box 62"/>
          <p:cNvSpPr txBox="1">
            <a:spLocks noChangeArrowheads="1"/>
          </p:cNvSpPr>
          <p:nvPr/>
        </p:nvSpPr>
        <p:spPr bwMode="auto">
          <a:xfrm>
            <a:off x="5532438" y="2727325"/>
            <a:ext cx="1173162" cy="396875"/>
          </a:xfrm>
          <a:prstGeom prst="rect">
            <a:avLst/>
          </a:prstGeom>
          <a:noFill/>
          <a:ln w="9525">
            <a:noFill/>
            <a:miter lim="800000"/>
            <a:headEnd/>
            <a:tailEnd/>
          </a:ln>
        </p:spPr>
        <p:txBody>
          <a:bodyPr wrap="none">
            <a:spAutoFit/>
          </a:bodyPr>
          <a:lstStyle/>
          <a:p>
            <a:pPr>
              <a:defRPr/>
            </a:pPr>
            <a:r>
              <a:rPr lang="en-US" sz="2000">
                <a:solidFill>
                  <a:schemeClr val="accent4">
                    <a:lumMod val="75000"/>
                  </a:schemeClr>
                </a:solidFill>
                <a:latin typeface="+mn-lt"/>
              </a:rPr>
              <a:t>message</a:t>
            </a:r>
          </a:p>
        </p:txBody>
      </p:sp>
      <p:graphicFrame>
        <p:nvGraphicFramePr>
          <p:cNvPr id="81983" name="Group 63"/>
          <p:cNvGraphicFramePr>
            <a:graphicFrameLocks noGrp="1"/>
          </p:cNvGraphicFramePr>
          <p:nvPr/>
        </p:nvGraphicFramePr>
        <p:xfrm>
          <a:off x="5265738" y="3429000"/>
          <a:ext cx="533400" cy="778510"/>
        </p:xfrm>
        <a:graphic>
          <a:graphicData uri="http://schemas.openxmlformats.org/drawingml/2006/table">
            <a:tbl>
              <a:tblPr/>
              <a:tblGrid>
                <a:gridCol w="304800"/>
                <a:gridCol w="228600"/>
              </a:tblGrid>
              <a:tr h="206375">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v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Candara" pitchFamily="34" charset="0"/>
                          <a:cs typeface="Arial" charset="0"/>
                        </a:rPr>
                        <a:t>2</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n</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r>
              <a:tr h="2603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a</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Candara" pitchFamily="34" charset="0"/>
                          <a:cs typeface="Arial" charset="0"/>
                        </a:rPr>
                        <a:t>7</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r>
            </a:tbl>
          </a:graphicData>
        </a:graphic>
      </p:graphicFrame>
      <p:sp>
        <p:nvSpPr>
          <p:cNvPr id="57408" name="Rectangle 3"/>
          <p:cNvSpPr>
            <a:spLocks noGrp="1" noChangeArrowheads="1"/>
          </p:cNvSpPr>
          <p:nvPr>
            <p:ph type="body" idx="4294967295"/>
          </p:nvPr>
        </p:nvSpPr>
        <p:spPr>
          <a:xfrm>
            <a:off x="428625" y="5984875"/>
            <a:ext cx="8458200" cy="687388"/>
          </a:xfrm>
        </p:spPr>
        <p:txBody>
          <a:bodyPr>
            <a:normAutofit lnSpcReduction="10000"/>
          </a:bodyPr>
          <a:lstStyle/>
          <a:p>
            <a:pPr defTabSz="914400" eaLnBrk="1" hangingPunct="1">
              <a:lnSpc>
                <a:spcPct val="80000"/>
              </a:lnSpc>
            </a:pPr>
            <a:r>
              <a:rPr lang="en-US" sz="2400" smtClean="0"/>
              <a:t>Forward-backward is a message passing algorithm.</a:t>
            </a:r>
          </a:p>
          <a:p>
            <a:pPr defTabSz="914400" eaLnBrk="1" hangingPunct="1">
              <a:lnSpc>
                <a:spcPct val="80000"/>
              </a:lnSpc>
            </a:pPr>
            <a:r>
              <a:rPr lang="en-US" sz="2400" smtClean="0"/>
              <a:t>It’s the simplest case of belief propagation.</a:t>
            </a:r>
          </a:p>
        </p:txBody>
      </p:sp>
      <p:sp>
        <p:nvSpPr>
          <p:cNvPr id="70721" name="Rectangle 16"/>
          <p:cNvSpPr>
            <a:spLocks noChangeArrowheads="1"/>
          </p:cNvSpPr>
          <p:nvPr/>
        </p:nvSpPr>
        <p:spPr bwMode="auto">
          <a:xfrm>
            <a:off x="3276600" y="3776663"/>
            <a:ext cx="228600" cy="228600"/>
          </a:xfrm>
          <a:prstGeom prst="rect">
            <a:avLst/>
          </a:prstGeom>
          <a:solidFill>
            <a:srgbClr val="000000"/>
          </a:solidFill>
          <a:ln w="38100" algn="ctr">
            <a:solidFill>
              <a:srgbClr val="000000"/>
            </a:solidFill>
            <a:miter lim="800000"/>
            <a:headEnd/>
            <a:tailEnd/>
          </a:ln>
        </p:spPr>
        <p:txBody>
          <a:bodyPr wrap="none" anchor="ctr"/>
          <a:lstStyle/>
          <a:p>
            <a:pPr algn="ctr" defTabSz="914400"/>
            <a:endParaRPr lang="en-US" sz="2000">
              <a:latin typeface="Comic Sans MS" pitchFamily="66" charset="0"/>
            </a:endParaRPr>
          </a:p>
        </p:txBody>
      </p:sp>
      <p:cxnSp>
        <p:nvCxnSpPr>
          <p:cNvPr id="81997" name="Straight Arrow Connector 50"/>
          <p:cNvCxnSpPr>
            <a:cxnSpLocks noChangeShapeType="1"/>
          </p:cNvCxnSpPr>
          <p:nvPr/>
        </p:nvCxnSpPr>
        <p:spPr bwMode="auto">
          <a:xfrm>
            <a:off x="1177925" y="3724275"/>
            <a:ext cx="1082675" cy="133350"/>
          </a:xfrm>
          <a:prstGeom prst="straightConnector1">
            <a:avLst/>
          </a:prstGeom>
          <a:noFill/>
          <a:ln w="38100" algn="ctr">
            <a:solidFill>
              <a:schemeClr val="accent4"/>
            </a:solidFill>
            <a:round/>
            <a:headEnd/>
            <a:tailEnd type="arrow" w="med" len="med"/>
          </a:ln>
        </p:spPr>
      </p:cxnSp>
      <p:graphicFrame>
        <p:nvGraphicFramePr>
          <p:cNvPr id="52385" name="Group 161"/>
          <p:cNvGraphicFramePr>
            <a:graphicFrameLocks noGrp="1"/>
          </p:cNvGraphicFramePr>
          <p:nvPr/>
        </p:nvGraphicFramePr>
        <p:xfrm>
          <a:off x="1447800" y="3429000"/>
          <a:ext cx="533400" cy="777240"/>
        </p:xfrm>
        <a:graphic>
          <a:graphicData uri="http://schemas.openxmlformats.org/drawingml/2006/table">
            <a:tbl>
              <a:tblPr/>
              <a:tblGrid>
                <a:gridCol w="304800"/>
                <a:gridCol w="228600"/>
              </a:tblGrid>
              <a:tr h="195263">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v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7</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r>
              <a:tr h="24130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n</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2</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a</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Candara" pitchFamily="34" charset="0"/>
                          <a:cs typeface="Arial" charset="0"/>
                        </a:rPr>
                        <a:t>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r>
            </a:tbl>
          </a:graphicData>
        </a:graphic>
      </p:graphicFrame>
      <p:cxnSp>
        <p:nvCxnSpPr>
          <p:cNvPr id="82010" name="Straight Arrow Connector 73"/>
          <p:cNvCxnSpPr>
            <a:cxnSpLocks noChangeShapeType="1"/>
          </p:cNvCxnSpPr>
          <p:nvPr/>
        </p:nvCxnSpPr>
        <p:spPr bwMode="auto">
          <a:xfrm flipV="1">
            <a:off x="3419475" y="3732213"/>
            <a:ext cx="1238250" cy="114300"/>
          </a:xfrm>
          <a:prstGeom prst="straightConnector1">
            <a:avLst/>
          </a:prstGeom>
          <a:noFill/>
          <a:ln w="38100" algn="ctr">
            <a:solidFill>
              <a:schemeClr val="accent4"/>
            </a:solidFill>
            <a:round/>
            <a:headEnd/>
            <a:tailEnd type="arrow" w="med" len="med"/>
          </a:ln>
        </p:spPr>
      </p:cxnSp>
      <p:graphicFrame>
        <p:nvGraphicFramePr>
          <p:cNvPr id="52388" name="Group 164"/>
          <p:cNvGraphicFramePr>
            <a:graphicFrameLocks noGrp="1"/>
          </p:cNvGraphicFramePr>
          <p:nvPr/>
        </p:nvGraphicFramePr>
        <p:xfrm>
          <a:off x="3741738" y="3429000"/>
          <a:ext cx="533400" cy="778510"/>
        </p:xfrm>
        <a:graphic>
          <a:graphicData uri="http://schemas.openxmlformats.org/drawingml/2006/table">
            <a:tbl>
              <a:tblPr/>
              <a:tblGrid>
                <a:gridCol w="304800"/>
                <a:gridCol w="228600"/>
              </a:tblGrid>
              <a:tr h="195263">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v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Candara" pitchFamily="34" charset="0"/>
                          <a:cs typeface="Arial" charset="0"/>
                        </a:rPr>
                        <a:t>3</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n</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r>
              <a:tr h="2603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a</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Candara" pitchFamily="34" charset="0"/>
                          <a:cs typeface="Arial" charset="0"/>
                        </a:rPr>
                        <a:t>6</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r>
            </a:tbl>
          </a:graphicData>
        </a:graphic>
      </p:graphicFrame>
      <p:sp>
        <p:nvSpPr>
          <p:cNvPr id="82023" name="TextBox 59"/>
          <p:cNvSpPr txBox="1">
            <a:spLocks noChangeArrowheads="1"/>
          </p:cNvSpPr>
          <p:nvPr/>
        </p:nvSpPr>
        <p:spPr bwMode="auto">
          <a:xfrm flipH="1">
            <a:off x="7724775" y="2787650"/>
            <a:ext cx="463550" cy="641350"/>
          </a:xfrm>
          <a:prstGeom prst="rect">
            <a:avLst/>
          </a:prstGeom>
          <a:noFill/>
          <a:ln w="9525">
            <a:noFill/>
            <a:miter lim="800000"/>
            <a:headEnd/>
            <a:tailEnd/>
          </a:ln>
        </p:spPr>
        <p:txBody>
          <a:bodyPr wrap="none">
            <a:spAutoFit/>
          </a:bodyPr>
          <a:lstStyle/>
          <a:p>
            <a:pPr algn="ctr" defTabSz="914400"/>
            <a:r>
              <a:rPr lang="el-GR" sz="3600" b="1">
                <a:latin typeface="Times" pitchFamily="18" charset="0"/>
              </a:rPr>
              <a:t>β</a:t>
            </a:r>
            <a:endParaRPr lang="en-US" sz="3600" b="1">
              <a:latin typeface="Times" pitchFamily="18" charset="0"/>
            </a:endParaRPr>
          </a:p>
        </p:txBody>
      </p:sp>
      <p:cxnSp>
        <p:nvCxnSpPr>
          <p:cNvPr id="82024" name="Straight Arrow Connector 44"/>
          <p:cNvCxnSpPr>
            <a:cxnSpLocks noChangeShapeType="1"/>
          </p:cNvCxnSpPr>
          <p:nvPr/>
        </p:nvCxnSpPr>
        <p:spPr bwMode="auto">
          <a:xfrm flipH="1" flipV="1">
            <a:off x="2371725" y="4003675"/>
            <a:ext cx="11113" cy="796925"/>
          </a:xfrm>
          <a:prstGeom prst="straightConnector1">
            <a:avLst/>
          </a:prstGeom>
          <a:noFill/>
          <a:ln w="38100" algn="ctr">
            <a:solidFill>
              <a:schemeClr val="accent4"/>
            </a:solidFill>
            <a:round/>
            <a:headEnd/>
            <a:tailEnd type="arrow" w="med" len="med"/>
          </a:ln>
        </p:spPr>
      </p:cxnSp>
      <p:cxnSp>
        <p:nvCxnSpPr>
          <p:cNvPr id="82025" name="Straight Arrow Connector 50"/>
          <p:cNvCxnSpPr>
            <a:cxnSpLocks noChangeShapeType="1"/>
          </p:cNvCxnSpPr>
          <p:nvPr/>
        </p:nvCxnSpPr>
        <p:spPr bwMode="auto">
          <a:xfrm>
            <a:off x="2360613" y="3806825"/>
            <a:ext cx="1006475" cy="3175"/>
          </a:xfrm>
          <a:prstGeom prst="straightConnector1">
            <a:avLst/>
          </a:prstGeom>
          <a:noFill/>
          <a:ln w="38100" algn="ctr">
            <a:solidFill>
              <a:schemeClr val="accent4"/>
            </a:solidFill>
            <a:round/>
            <a:headEnd/>
            <a:tailEnd type="arrow" w="med" len="med"/>
          </a:ln>
        </p:spPr>
      </p:cxnSp>
      <p:graphicFrame>
        <p:nvGraphicFramePr>
          <p:cNvPr id="52394" name="Group 170"/>
          <p:cNvGraphicFramePr>
            <a:graphicFrameLocks noGrp="1"/>
          </p:cNvGraphicFramePr>
          <p:nvPr/>
        </p:nvGraphicFramePr>
        <p:xfrm>
          <a:off x="2819400" y="3352800"/>
          <a:ext cx="1066800" cy="1036320"/>
        </p:xfrm>
        <a:graphic>
          <a:graphicData uri="http://schemas.openxmlformats.org/drawingml/2006/table">
            <a:tbl>
              <a:tblPr/>
              <a:tblGrid>
                <a:gridCol w="266700"/>
                <a:gridCol w="266700"/>
                <a:gridCol w="266700"/>
                <a:gridCol w="266700"/>
              </a:tblGrid>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n-US" sz="1700" b="0" i="0" u="none" strike="noStrike" cap="none" normalizeH="0" baseline="0" dirty="0" smtClean="0">
                        <a:ln>
                          <a:noFill/>
                        </a:ln>
                        <a:solidFill>
                          <a:schemeClr val="tx1"/>
                        </a:solidFill>
                        <a:effectLst/>
                        <a:latin typeface="Candara" pitchFamily="34" charset="0"/>
                        <a:cs typeface="Arial" charset="0"/>
                      </a:endParaRPr>
                    </a:p>
                  </a:txBody>
                  <a:tcPr marL="0" marR="0" marT="0" marB="0" anchor="ctr" anchorCtr="1" horzOverflow="overflow">
                    <a:lnL>
                      <a:noFill/>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v</a:t>
                      </a:r>
                    </a:p>
                  </a:txBody>
                  <a:tcPr marL="0" marR="0" marT="0" marB="0" anchor="ctr" anchorCtr="1" horzOverflow="overflow">
                    <a:lnL w="28575" cap="flat" cmpd="sng" algn="ctr">
                      <a:solidFill>
                        <a:schemeClr val="tx1"/>
                      </a:solidFill>
                      <a:prstDash val="solid"/>
                      <a:round/>
                      <a:headEnd type="none" w="med" len="med"/>
                      <a:tailEnd type="none" w="med" len="med"/>
                    </a:lnL>
                    <a:lnR>
                      <a:noFill/>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7071">
                        <a:alpha val="69019"/>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n</a:t>
                      </a:r>
                    </a:p>
                  </a:txBody>
                  <a:tcPr marL="0" marR="0" marT="0" marB="0" anchor="ctr" anchorCtr="1" horzOverflow="overflow">
                    <a:lnL>
                      <a:noFill/>
                    </a:lnL>
                    <a:lnR>
                      <a:noFill/>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7071">
                        <a:alpha val="69019"/>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a</a:t>
                      </a:r>
                    </a:p>
                  </a:txBody>
                  <a:tcPr marL="0" marR="0" marT="0" marB="0" anchor="ctr" anchorCtr="1" horzOverflow="overflow">
                    <a:lnL>
                      <a:noFill/>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7071">
                        <a:alpha val="69019"/>
                      </a:srgbClr>
                    </a:solidFill>
                  </a:tcPr>
                </a:tc>
              </a:tr>
              <a:tr h="195263">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v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rgbClr val="E77071">
                        <a:alpha val="69019"/>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0</a:t>
                      </a:r>
                    </a:p>
                  </a:txBody>
                  <a:tcPr marL="0" marR="0" marT="0" marB="0" anchor="ctr" anchorCtr="1"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rgbClr val="E77071">
                        <a:alpha val="69019"/>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2</a:t>
                      </a:r>
                    </a:p>
                  </a:txBody>
                  <a:tcPr marL="0" marR="0" marT="0" marB="0" anchor="ctr" anchorCtr="1" horzOverflow="overflow">
                    <a:lnL>
                      <a:noFill/>
                    </a:lnL>
                    <a:lnR>
                      <a:noFill/>
                    </a:lnR>
                    <a:lnT w="12700" cap="flat" cmpd="sng" algn="ctr">
                      <a:solidFill>
                        <a:schemeClr val="tx1"/>
                      </a:solidFill>
                      <a:prstDash val="solid"/>
                      <a:round/>
                      <a:headEnd type="none" w="med" len="med"/>
                      <a:tailEnd type="none" w="med" len="med"/>
                    </a:lnT>
                    <a:lnB>
                      <a:noFill/>
                    </a:lnB>
                    <a:lnTlToBr>
                      <a:noFill/>
                    </a:lnTlToBr>
                    <a:lnBlToTr>
                      <a:noFill/>
                    </a:lnBlToTr>
                    <a:solidFill>
                      <a:srgbClr val="E77071">
                        <a:alpha val="69019"/>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0" marR="0" marT="0" marB="0" anchor="ctr" anchorCtr="1" horzOverflow="overflow">
                    <a:lnL>
                      <a:noFill/>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E77071">
                        <a:alpha val="69019"/>
                      </a:srgbClr>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n</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E77071">
                        <a:alpha val="69019"/>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2</a:t>
                      </a:r>
                    </a:p>
                  </a:txBody>
                  <a:tcPr marL="0" marR="0" marT="0" marB="0" anchor="ctr" anchorCtr="1"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solidFill>
                      <a:srgbClr val="E77071">
                        <a:alpha val="69019"/>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0" marR="0" marT="0" marB="0" anchor="ctr" anchorCtr="1" horzOverflow="overflow">
                    <a:lnL>
                      <a:noFill/>
                    </a:lnL>
                    <a:lnR>
                      <a:noFill/>
                    </a:lnR>
                    <a:lnT>
                      <a:noFill/>
                    </a:lnT>
                    <a:lnB>
                      <a:noFill/>
                    </a:lnB>
                    <a:lnTlToBr>
                      <a:noFill/>
                    </a:lnTlToBr>
                    <a:lnBlToTr>
                      <a:noFill/>
                    </a:lnBlToTr>
                    <a:solidFill>
                      <a:srgbClr val="E77071">
                        <a:alpha val="69019"/>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0</a:t>
                      </a:r>
                    </a:p>
                  </a:txBody>
                  <a:tcPr marL="0" marR="0" marT="0" marB="0" anchor="ctr" anchorCtr="1" horzOverflow="overflow">
                    <a:lnL>
                      <a:noFill/>
                    </a:lnL>
                    <a:lnR w="28575" cap="flat" cmpd="sng" algn="ctr">
                      <a:solidFill>
                        <a:schemeClr val="tx1"/>
                      </a:solidFill>
                      <a:prstDash val="solid"/>
                      <a:round/>
                      <a:headEnd type="none" w="med" len="med"/>
                      <a:tailEnd type="none" w="med" len="med"/>
                    </a:lnR>
                    <a:lnT>
                      <a:noFill/>
                    </a:lnT>
                    <a:lnB>
                      <a:noFill/>
                    </a:lnB>
                    <a:lnTlToBr>
                      <a:noFill/>
                    </a:lnTlToBr>
                    <a:lnBlToTr>
                      <a:noFill/>
                    </a:lnBlToTr>
                    <a:solidFill>
                      <a:srgbClr val="E77071">
                        <a:alpha val="69019"/>
                      </a:srgbClr>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a</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rgbClr val="E77071">
                        <a:alpha val="69019"/>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0</a:t>
                      </a:r>
                    </a:p>
                  </a:txBody>
                  <a:tcPr marL="0" marR="0" marT="0" marB="0" anchor="ctr" anchorCtr="1" horzOverflow="overflow">
                    <a:lnL w="12700" cap="flat" cmpd="sng" algn="ctr">
                      <a:solidFill>
                        <a:schemeClr val="tx1"/>
                      </a:solidFill>
                      <a:prstDash val="solid"/>
                      <a:round/>
                      <a:headEnd type="none" w="med" len="med"/>
                      <a:tailEnd type="none" w="med" len="med"/>
                    </a:lnL>
                    <a:lnR>
                      <a:noFill/>
                    </a:lnR>
                    <a:lnT>
                      <a:noFill/>
                    </a:lnT>
                    <a:lnB w="28575" cap="flat" cmpd="sng" algn="ctr">
                      <a:solidFill>
                        <a:schemeClr val="tx1"/>
                      </a:solidFill>
                      <a:prstDash val="solid"/>
                      <a:round/>
                      <a:headEnd type="none" w="med" len="med"/>
                      <a:tailEnd type="none" w="med" len="med"/>
                    </a:lnB>
                    <a:lnTlToBr>
                      <a:noFill/>
                    </a:lnTlToBr>
                    <a:lnBlToTr>
                      <a:noFill/>
                    </a:lnBlToTr>
                    <a:solidFill>
                      <a:srgbClr val="E77071">
                        <a:alpha val="69019"/>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3</a:t>
                      </a:r>
                    </a:p>
                  </a:txBody>
                  <a:tcPr marL="0" marR="0" marT="0" marB="0" anchor="ctr" anchorCtr="1" horzOverflow="overflow">
                    <a:lnL>
                      <a:noFill/>
                    </a:lnL>
                    <a:lnR>
                      <a:noFill/>
                    </a:lnR>
                    <a:lnT>
                      <a:noFill/>
                    </a:lnT>
                    <a:lnB w="28575" cap="flat" cmpd="sng" algn="ctr">
                      <a:solidFill>
                        <a:schemeClr val="tx1"/>
                      </a:solidFill>
                      <a:prstDash val="solid"/>
                      <a:round/>
                      <a:headEnd type="none" w="med" len="med"/>
                      <a:tailEnd type="none" w="med" len="med"/>
                    </a:lnB>
                    <a:lnTlToBr>
                      <a:noFill/>
                    </a:lnTlToBr>
                    <a:lnBlToTr>
                      <a:noFill/>
                    </a:lnBlToTr>
                    <a:solidFill>
                      <a:srgbClr val="E77071">
                        <a:alpha val="69019"/>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Candara" pitchFamily="34" charset="0"/>
                          <a:cs typeface="Arial" charset="0"/>
                        </a:rPr>
                        <a:t>1</a:t>
                      </a:r>
                    </a:p>
                  </a:txBody>
                  <a:tcPr marL="0" marR="0" marT="0" marB="0" anchor="ctr" anchorCtr="1" horzOverflow="overflow">
                    <a:lnL>
                      <a:noFill/>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rgbClr val="E77071">
                        <a:alpha val="69019"/>
                      </a:srgbClr>
                    </a:solidFill>
                  </a:tcPr>
                </a:tc>
              </a:tr>
            </a:tbl>
          </a:graphicData>
        </a:graphic>
      </p:graphicFrame>
      <p:cxnSp>
        <p:nvCxnSpPr>
          <p:cNvPr id="82051" name="Straight Arrow Connector 50"/>
          <p:cNvCxnSpPr>
            <a:cxnSpLocks noChangeShapeType="1"/>
          </p:cNvCxnSpPr>
          <p:nvPr/>
        </p:nvCxnSpPr>
        <p:spPr bwMode="auto">
          <a:xfrm flipV="1">
            <a:off x="7486650" y="3767138"/>
            <a:ext cx="1200150" cy="42862"/>
          </a:xfrm>
          <a:prstGeom prst="straightConnector1">
            <a:avLst/>
          </a:prstGeom>
          <a:noFill/>
          <a:ln w="38100" algn="ctr">
            <a:solidFill>
              <a:schemeClr val="accent4"/>
            </a:solidFill>
            <a:round/>
            <a:headEnd type="arrow" w="med" len="med"/>
            <a:tailEnd/>
          </a:ln>
        </p:spPr>
      </p:cxnSp>
      <p:graphicFrame>
        <p:nvGraphicFramePr>
          <p:cNvPr id="52387" name="Group 163"/>
          <p:cNvGraphicFramePr>
            <a:graphicFrameLocks noGrp="1"/>
          </p:cNvGraphicFramePr>
          <p:nvPr/>
        </p:nvGraphicFramePr>
        <p:xfrm>
          <a:off x="7848600" y="3429000"/>
          <a:ext cx="533400" cy="797560"/>
        </p:xfrm>
        <a:graphic>
          <a:graphicData uri="http://schemas.openxmlformats.org/drawingml/2006/table">
            <a:tbl>
              <a:tblPr/>
              <a:tblGrid>
                <a:gridCol w="304800"/>
                <a:gridCol w="228600"/>
              </a:tblGrid>
              <a:tr h="27940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v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3</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chemeClr val="hlink"/>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n</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6</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a:noFill/>
                    </a:lnB>
                    <a:lnTlToBr>
                      <a:noFill/>
                    </a:lnTlToBr>
                    <a:lnBlToTr>
                      <a:noFill/>
                    </a:lnBlToTr>
                    <a:solidFill>
                      <a:schemeClr val="hlink"/>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a</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Candara" pitchFamily="34" charset="0"/>
                          <a:cs typeface="Arial" charset="0"/>
                        </a:rPr>
                        <a:t>1</a:t>
                      </a:r>
                    </a:p>
                  </a:txBody>
                  <a:tcPr marL="45720" marR="0" marT="0" marB="0" anchor="ctr" horzOverflow="overflow">
                    <a:lnL w="12700" cap="flat" cmpd="sng" algn="ctr">
                      <a:solidFill>
                        <a:schemeClr val="tx1"/>
                      </a:solidFill>
                      <a:prstDash val="solid"/>
                      <a:round/>
                      <a:headEnd type="none" w="med" len="med"/>
                      <a:tailEnd type="none" w="med" len="med"/>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chemeClr val="hlink"/>
                    </a:solidFill>
                  </a:tcPr>
                </a:tc>
              </a:tr>
            </a:tbl>
          </a:graphicData>
        </a:graphic>
      </p:graphicFrame>
      <p:cxnSp>
        <p:nvCxnSpPr>
          <p:cNvPr id="82064" name="Straight Arrow Connector 44"/>
          <p:cNvCxnSpPr>
            <a:cxnSpLocks noChangeShapeType="1"/>
          </p:cNvCxnSpPr>
          <p:nvPr/>
        </p:nvCxnSpPr>
        <p:spPr bwMode="auto">
          <a:xfrm flipH="1" flipV="1">
            <a:off x="7486650" y="3962400"/>
            <a:ext cx="11113" cy="796925"/>
          </a:xfrm>
          <a:prstGeom prst="straightConnector1">
            <a:avLst/>
          </a:prstGeom>
          <a:noFill/>
          <a:ln w="38100" algn="ctr">
            <a:solidFill>
              <a:schemeClr val="accent4"/>
            </a:solidFill>
            <a:round/>
            <a:headEnd/>
            <a:tailEnd type="arrow" w="med" len="med"/>
          </a:ln>
        </p:spPr>
      </p:cxnSp>
      <p:cxnSp>
        <p:nvCxnSpPr>
          <p:cNvPr id="82065" name="Straight Arrow Connector 50"/>
          <p:cNvCxnSpPr>
            <a:cxnSpLocks noChangeShapeType="1"/>
          </p:cNvCxnSpPr>
          <p:nvPr/>
        </p:nvCxnSpPr>
        <p:spPr bwMode="auto">
          <a:xfrm flipV="1">
            <a:off x="6096000" y="3819525"/>
            <a:ext cx="1249363" cy="33338"/>
          </a:xfrm>
          <a:prstGeom prst="straightConnector1">
            <a:avLst/>
          </a:prstGeom>
          <a:noFill/>
          <a:ln w="38100" algn="ctr">
            <a:solidFill>
              <a:schemeClr val="accent4"/>
            </a:solidFill>
            <a:round/>
            <a:headEnd type="arrow" w="med" len="med"/>
            <a:tailEnd/>
          </a:ln>
        </p:spPr>
      </p:cxnSp>
      <p:graphicFrame>
        <p:nvGraphicFramePr>
          <p:cNvPr id="52395" name="Group 171"/>
          <p:cNvGraphicFramePr>
            <a:graphicFrameLocks noGrp="1"/>
          </p:cNvGraphicFramePr>
          <p:nvPr/>
        </p:nvGraphicFramePr>
        <p:xfrm>
          <a:off x="5410200" y="3352800"/>
          <a:ext cx="1066800" cy="1036320"/>
        </p:xfrm>
        <a:graphic>
          <a:graphicData uri="http://schemas.openxmlformats.org/drawingml/2006/table">
            <a:tbl>
              <a:tblPr/>
              <a:tblGrid>
                <a:gridCol w="266700"/>
                <a:gridCol w="266700"/>
                <a:gridCol w="266700"/>
                <a:gridCol w="266700"/>
              </a:tblGrid>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endParaRPr kumimoji="0" lang="en-US" sz="1700" b="0" i="0" u="none" strike="noStrike" cap="none" normalizeH="0" baseline="0" dirty="0" smtClean="0">
                        <a:ln>
                          <a:noFill/>
                        </a:ln>
                        <a:solidFill>
                          <a:schemeClr val="tx1"/>
                        </a:solidFill>
                        <a:effectLst/>
                        <a:latin typeface="Candara" pitchFamily="34" charset="0"/>
                        <a:cs typeface="Arial" charset="0"/>
                      </a:endParaRPr>
                    </a:p>
                  </a:txBody>
                  <a:tcPr marL="0" marR="0" marT="0" marB="0" anchor="ctr" anchorCtr="1" horzOverflow="overflow">
                    <a:lnL>
                      <a:noFill/>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v</a:t>
                      </a:r>
                    </a:p>
                  </a:txBody>
                  <a:tcPr marL="0" marR="0" marT="0" marB="0" anchor="ctr" anchorCtr="1" horzOverflow="overflow">
                    <a:lnL w="28575" cap="flat" cmpd="sng" algn="ctr">
                      <a:solidFill>
                        <a:schemeClr val="tx1"/>
                      </a:solidFill>
                      <a:prstDash val="solid"/>
                      <a:round/>
                      <a:headEnd type="none" w="med" len="med"/>
                      <a:tailEnd type="none" w="med" len="med"/>
                    </a:lnL>
                    <a:lnR>
                      <a:noFill/>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7071">
                        <a:alpha val="69019"/>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n</a:t>
                      </a:r>
                    </a:p>
                  </a:txBody>
                  <a:tcPr marL="0" marR="0" marT="0" marB="0" anchor="ctr" anchorCtr="1" horzOverflow="overflow">
                    <a:lnL>
                      <a:noFill/>
                    </a:lnL>
                    <a:lnR>
                      <a:noFill/>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7071">
                        <a:alpha val="69019"/>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a</a:t>
                      </a:r>
                    </a:p>
                  </a:txBody>
                  <a:tcPr marL="0" marR="0" marT="0" marB="0" anchor="ctr" anchorCtr="1" horzOverflow="overflow">
                    <a:lnL>
                      <a:noFill/>
                    </a:lnL>
                    <a:lnR w="28575"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rgbClr val="E77071">
                        <a:alpha val="69019"/>
                      </a:srgbClr>
                    </a:solidFill>
                  </a:tcPr>
                </a:tc>
              </a:tr>
              <a:tr h="195263">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v </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a:noFill/>
                    </a:lnB>
                    <a:lnTlToBr>
                      <a:noFill/>
                    </a:lnTlToBr>
                    <a:lnBlToTr>
                      <a:noFill/>
                    </a:lnBlToTr>
                    <a:solidFill>
                      <a:srgbClr val="E77071">
                        <a:alpha val="69019"/>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0</a:t>
                      </a:r>
                    </a:p>
                  </a:txBody>
                  <a:tcPr marL="0" marR="0" marT="0" marB="0" anchor="ctr" anchorCtr="1" horzOverflow="overflow">
                    <a:lnL w="12700" cap="flat" cmpd="sng" algn="ctr">
                      <a:solidFill>
                        <a:schemeClr val="tx1"/>
                      </a:solidFill>
                      <a:prstDash val="solid"/>
                      <a:round/>
                      <a:headEnd type="none" w="med" len="med"/>
                      <a:tailEnd type="none" w="med" len="med"/>
                    </a:lnL>
                    <a:lnR>
                      <a:noFill/>
                    </a:lnR>
                    <a:lnT w="12700" cap="flat" cmpd="sng" algn="ctr">
                      <a:solidFill>
                        <a:schemeClr val="tx1"/>
                      </a:solidFill>
                      <a:prstDash val="solid"/>
                      <a:round/>
                      <a:headEnd type="none" w="med" len="med"/>
                      <a:tailEnd type="none" w="med" len="med"/>
                    </a:lnT>
                    <a:lnB>
                      <a:noFill/>
                    </a:lnB>
                    <a:lnTlToBr>
                      <a:noFill/>
                    </a:lnTlToBr>
                    <a:lnBlToTr>
                      <a:noFill/>
                    </a:lnBlToTr>
                    <a:solidFill>
                      <a:srgbClr val="E77071">
                        <a:alpha val="69019"/>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2</a:t>
                      </a:r>
                    </a:p>
                  </a:txBody>
                  <a:tcPr marL="0" marR="0" marT="0" marB="0" anchor="ctr" anchorCtr="1" horzOverflow="overflow">
                    <a:lnL>
                      <a:noFill/>
                    </a:lnL>
                    <a:lnR>
                      <a:noFill/>
                    </a:lnR>
                    <a:lnT w="12700" cap="flat" cmpd="sng" algn="ctr">
                      <a:solidFill>
                        <a:schemeClr val="tx1"/>
                      </a:solidFill>
                      <a:prstDash val="solid"/>
                      <a:round/>
                      <a:headEnd type="none" w="med" len="med"/>
                      <a:tailEnd type="none" w="med" len="med"/>
                    </a:lnT>
                    <a:lnB>
                      <a:noFill/>
                    </a:lnB>
                    <a:lnTlToBr>
                      <a:noFill/>
                    </a:lnTlToBr>
                    <a:lnBlToTr>
                      <a:noFill/>
                    </a:lnBlToTr>
                    <a:solidFill>
                      <a:srgbClr val="E77071">
                        <a:alpha val="69019"/>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0" marR="0" marT="0" marB="0" anchor="ctr" anchorCtr="1" horzOverflow="overflow">
                    <a:lnL>
                      <a:noFill/>
                    </a:lnL>
                    <a:lnR w="28575"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a:noFill/>
                    </a:lnB>
                    <a:lnTlToBr>
                      <a:noFill/>
                    </a:lnTlToBr>
                    <a:lnBlToTr>
                      <a:noFill/>
                    </a:lnBlToTr>
                    <a:solidFill>
                      <a:srgbClr val="E77071">
                        <a:alpha val="69019"/>
                      </a:srgbClr>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n</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a:noFill/>
                    </a:lnB>
                    <a:lnTlToBr>
                      <a:noFill/>
                    </a:lnTlToBr>
                    <a:lnBlToTr>
                      <a:noFill/>
                    </a:lnBlToTr>
                    <a:solidFill>
                      <a:srgbClr val="E77071">
                        <a:alpha val="69019"/>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2</a:t>
                      </a:r>
                    </a:p>
                  </a:txBody>
                  <a:tcPr marL="0" marR="0" marT="0" marB="0" anchor="ctr" anchorCtr="1"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solidFill>
                      <a:srgbClr val="E77071">
                        <a:alpha val="69019"/>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a:t>
                      </a:r>
                    </a:p>
                  </a:txBody>
                  <a:tcPr marL="0" marR="0" marT="0" marB="0" anchor="ctr" anchorCtr="1" horzOverflow="overflow">
                    <a:lnL>
                      <a:noFill/>
                    </a:lnL>
                    <a:lnR>
                      <a:noFill/>
                    </a:lnR>
                    <a:lnT>
                      <a:noFill/>
                    </a:lnT>
                    <a:lnB>
                      <a:noFill/>
                    </a:lnB>
                    <a:lnTlToBr>
                      <a:noFill/>
                    </a:lnTlToBr>
                    <a:lnBlToTr>
                      <a:noFill/>
                    </a:lnBlToTr>
                    <a:solidFill>
                      <a:srgbClr val="E77071">
                        <a:alpha val="69019"/>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0</a:t>
                      </a:r>
                    </a:p>
                  </a:txBody>
                  <a:tcPr marL="0" marR="0" marT="0" marB="0" anchor="ctr" anchorCtr="1" horzOverflow="overflow">
                    <a:lnL>
                      <a:noFill/>
                    </a:lnL>
                    <a:lnR w="28575" cap="flat" cmpd="sng" algn="ctr">
                      <a:solidFill>
                        <a:schemeClr val="tx1"/>
                      </a:solidFill>
                      <a:prstDash val="solid"/>
                      <a:round/>
                      <a:headEnd type="none" w="med" len="med"/>
                      <a:tailEnd type="none" w="med" len="med"/>
                    </a:lnR>
                    <a:lnT>
                      <a:noFill/>
                    </a:lnT>
                    <a:lnB>
                      <a:noFill/>
                    </a:lnB>
                    <a:lnTlToBr>
                      <a:noFill/>
                    </a:lnTlToBr>
                    <a:lnBlToTr>
                      <a:noFill/>
                    </a:lnBlToTr>
                    <a:solidFill>
                      <a:srgbClr val="E77071">
                        <a:alpha val="69019"/>
                      </a:srgbClr>
                    </a:solid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cs typeface="Rockwell"/>
                        </a:rPr>
                        <a:t>a</a:t>
                      </a:r>
                    </a:p>
                  </a:txBody>
                  <a:tcPr marL="0" marR="0" marT="0" marB="0" anchor="ctr" anchorCtr="1" horzOverflow="overflow">
                    <a:lnL w="28575"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rgbClr val="E77071">
                        <a:alpha val="69019"/>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0</a:t>
                      </a:r>
                    </a:p>
                  </a:txBody>
                  <a:tcPr marL="0" marR="0" marT="0" marB="0" anchor="ctr" anchorCtr="1" horzOverflow="overflow">
                    <a:lnL w="12700" cap="flat" cmpd="sng" algn="ctr">
                      <a:solidFill>
                        <a:schemeClr val="tx1"/>
                      </a:solidFill>
                      <a:prstDash val="solid"/>
                      <a:round/>
                      <a:headEnd type="none" w="med" len="med"/>
                      <a:tailEnd type="none" w="med" len="med"/>
                    </a:lnL>
                    <a:lnR>
                      <a:noFill/>
                    </a:lnR>
                    <a:lnT>
                      <a:noFill/>
                    </a:lnT>
                    <a:lnB w="28575" cap="flat" cmpd="sng" algn="ctr">
                      <a:solidFill>
                        <a:schemeClr val="tx1"/>
                      </a:solidFill>
                      <a:prstDash val="solid"/>
                      <a:round/>
                      <a:headEnd type="none" w="med" len="med"/>
                      <a:tailEnd type="none" w="med" len="med"/>
                    </a:lnB>
                    <a:lnTlToBr>
                      <a:noFill/>
                    </a:lnTlToBr>
                    <a:lnBlToTr>
                      <a:noFill/>
                    </a:lnBlToTr>
                    <a:solidFill>
                      <a:srgbClr val="E77071">
                        <a:alpha val="69019"/>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3</a:t>
                      </a:r>
                    </a:p>
                  </a:txBody>
                  <a:tcPr marL="0" marR="0" marT="0" marB="0" anchor="ctr" anchorCtr="1" horzOverflow="overflow">
                    <a:lnL>
                      <a:noFill/>
                    </a:lnL>
                    <a:lnR>
                      <a:noFill/>
                    </a:lnR>
                    <a:lnT>
                      <a:noFill/>
                    </a:lnT>
                    <a:lnB w="28575" cap="flat" cmpd="sng" algn="ctr">
                      <a:solidFill>
                        <a:schemeClr val="tx1"/>
                      </a:solidFill>
                      <a:prstDash val="solid"/>
                      <a:round/>
                      <a:headEnd type="none" w="med" len="med"/>
                      <a:tailEnd type="none" w="med" len="med"/>
                    </a:lnB>
                    <a:lnTlToBr>
                      <a:noFill/>
                    </a:lnTlToBr>
                    <a:lnBlToTr>
                      <a:noFill/>
                    </a:lnBlToTr>
                    <a:solidFill>
                      <a:srgbClr val="E77071">
                        <a:alpha val="69019"/>
                      </a:srgbClr>
                    </a:solidFill>
                  </a:tcPr>
                </a:tc>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Candara" pitchFamily="34" charset="0"/>
                          <a:cs typeface="Arial" charset="0"/>
                        </a:rPr>
                        <a:t>1</a:t>
                      </a:r>
                    </a:p>
                  </a:txBody>
                  <a:tcPr marL="0" marR="0" marT="0" marB="0" anchor="ctr" anchorCtr="1" horzOverflow="overflow">
                    <a:lnL>
                      <a:noFill/>
                    </a:lnL>
                    <a:lnR w="28575" cap="flat" cmpd="sng" algn="ctr">
                      <a:solidFill>
                        <a:schemeClr val="tx1"/>
                      </a:solidFill>
                      <a:prstDash val="solid"/>
                      <a:round/>
                      <a:headEnd type="none" w="med" len="med"/>
                      <a:tailEnd type="none" w="med" len="med"/>
                    </a:lnR>
                    <a:lnT>
                      <a:noFill/>
                    </a:lnT>
                    <a:lnB w="28575" cap="flat" cmpd="sng" algn="ctr">
                      <a:solidFill>
                        <a:schemeClr val="tx1"/>
                      </a:solidFill>
                      <a:prstDash val="solid"/>
                      <a:round/>
                      <a:headEnd type="none" w="med" len="med"/>
                      <a:tailEnd type="none" w="med" len="med"/>
                    </a:lnB>
                    <a:lnTlToBr>
                      <a:noFill/>
                    </a:lnTlToBr>
                    <a:lnBlToTr>
                      <a:noFill/>
                    </a:lnBlToTr>
                    <a:solidFill>
                      <a:srgbClr val="E77071">
                        <a:alpha val="69019"/>
                      </a:srgbClr>
                    </a:solidFill>
                  </a:tcPr>
                </a:tc>
              </a:tr>
            </a:tbl>
          </a:graphicData>
        </a:graphic>
      </p:graphicFrame>
      <p:sp>
        <p:nvSpPr>
          <p:cNvPr id="2" name="Text Box 62"/>
          <p:cNvSpPr txBox="1">
            <a:spLocks noChangeArrowheads="1"/>
          </p:cNvSpPr>
          <p:nvPr/>
        </p:nvSpPr>
        <p:spPr bwMode="auto">
          <a:xfrm>
            <a:off x="785813" y="1630363"/>
            <a:ext cx="2565400" cy="976312"/>
          </a:xfrm>
          <a:prstGeom prst="rect">
            <a:avLst/>
          </a:prstGeom>
          <a:noFill/>
          <a:ln w="9525">
            <a:noFill/>
            <a:miter lim="800000"/>
            <a:headEnd/>
            <a:tailEnd/>
          </a:ln>
        </p:spPr>
        <p:txBody>
          <a:bodyPr wrap="none">
            <a:spAutoFit/>
          </a:bodyPr>
          <a:lstStyle/>
          <a:p>
            <a:r>
              <a:rPr lang="en-US" sz="2000">
                <a:solidFill>
                  <a:srgbClr val="637F26"/>
                </a:solidFill>
              </a:rPr>
              <a:t>Forward algorithm =</a:t>
            </a:r>
            <a:br>
              <a:rPr lang="en-US" sz="2000">
                <a:solidFill>
                  <a:srgbClr val="637F26"/>
                </a:solidFill>
              </a:rPr>
            </a:br>
            <a:r>
              <a:rPr lang="en-US" sz="2000">
                <a:solidFill>
                  <a:srgbClr val="637F26"/>
                </a:solidFill>
              </a:rPr>
              <a:t>message passing</a:t>
            </a:r>
            <a:br>
              <a:rPr lang="en-US" sz="2000">
                <a:solidFill>
                  <a:srgbClr val="637F26"/>
                </a:solidFill>
              </a:rPr>
            </a:br>
            <a:r>
              <a:rPr lang="en-US" sz="1800">
                <a:solidFill>
                  <a:srgbClr val="637F26"/>
                </a:solidFill>
              </a:rPr>
              <a:t>(matrix-vector products)</a:t>
            </a:r>
          </a:p>
        </p:txBody>
      </p:sp>
      <p:sp>
        <p:nvSpPr>
          <p:cNvPr id="3" name="Text Box 62"/>
          <p:cNvSpPr txBox="1">
            <a:spLocks noChangeArrowheads="1"/>
          </p:cNvSpPr>
          <p:nvPr/>
        </p:nvSpPr>
        <p:spPr bwMode="auto">
          <a:xfrm>
            <a:off x="5867400" y="1609725"/>
            <a:ext cx="2565400" cy="976313"/>
          </a:xfrm>
          <a:prstGeom prst="rect">
            <a:avLst/>
          </a:prstGeom>
          <a:noFill/>
          <a:ln w="9525">
            <a:noFill/>
            <a:miter lim="800000"/>
            <a:headEnd/>
            <a:tailEnd/>
          </a:ln>
        </p:spPr>
        <p:txBody>
          <a:bodyPr wrap="none">
            <a:spAutoFit/>
          </a:bodyPr>
          <a:lstStyle/>
          <a:p>
            <a:r>
              <a:rPr lang="en-US" sz="2000">
                <a:solidFill>
                  <a:srgbClr val="637F26"/>
                </a:solidFill>
              </a:rPr>
              <a:t>Backward algorithm =</a:t>
            </a:r>
            <a:br>
              <a:rPr lang="en-US" sz="2000">
                <a:solidFill>
                  <a:srgbClr val="637F26"/>
                </a:solidFill>
              </a:rPr>
            </a:br>
            <a:r>
              <a:rPr lang="en-US" sz="2000">
                <a:solidFill>
                  <a:srgbClr val="637F26"/>
                </a:solidFill>
              </a:rPr>
              <a:t>message passing</a:t>
            </a:r>
            <a:br>
              <a:rPr lang="en-US" sz="2000">
                <a:solidFill>
                  <a:srgbClr val="637F26"/>
                </a:solidFill>
              </a:rPr>
            </a:br>
            <a:r>
              <a:rPr lang="en-US" sz="1800">
                <a:solidFill>
                  <a:srgbClr val="637F26"/>
                </a:solidFill>
              </a:rPr>
              <a:t>(matrix-vector products)</a:t>
            </a:r>
            <a:endParaRPr lang="en-US" sz="2000">
              <a:solidFill>
                <a:srgbClr val="637F26"/>
              </a:solidFill>
            </a:endParaRPr>
          </a:p>
        </p:txBody>
      </p:sp>
    </p:spTree>
    <p:extLst>
      <p:ext uri="{BB962C8B-B14F-4D97-AF65-F5344CB8AC3E}">
        <p14:creationId xmlns:p14="http://schemas.microsoft.com/office/powerpoint/2010/main" val="222243395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57408">
                                            <p:txEl>
                                              <p:pRg st="0" end="0"/>
                                            </p:txEl>
                                          </p:spTgt>
                                        </p:tgtEl>
                                        <p:attrNameLst>
                                          <p:attrName>style.visibility</p:attrName>
                                        </p:attrNameLst>
                                      </p:cBhvr>
                                      <p:to>
                                        <p:strVal val="visible"/>
                                      </p:to>
                                    </p:set>
                                    <p:anim calcmode="lin" valueType="num">
                                      <p:cBhvr additive="base">
                                        <p:cTn id="7" dur="500" fill="hold"/>
                                        <p:tgtEl>
                                          <p:spTgt spid="57408">
                                            <p:txEl>
                                              <p:pRg st="0" end="0"/>
                                            </p:txEl>
                                          </p:spTgt>
                                        </p:tgtEl>
                                        <p:attrNameLst>
                                          <p:attrName>ppt_x</p:attrName>
                                        </p:attrNameLst>
                                      </p:cBhvr>
                                      <p:tavLst>
                                        <p:tav tm="0">
                                          <p:val>
                                            <p:strVal val="#ppt_x"/>
                                          </p:val>
                                        </p:tav>
                                        <p:tav tm="100000">
                                          <p:val>
                                            <p:strVal val="#ppt_x"/>
                                          </p:val>
                                        </p:tav>
                                      </p:tavLst>
                                    </p:anim>
                                    <p:anim calcmode="lin" valueType="num">
                                      <p:cBhvr additive="base">
                                        <p:cTn id="8" dur="500" fill="hold"/>
                                        <p:tgtEl>
                                          <p:spTgt spid="57408">
                                            <p:txEl>
                                              <p:pRg st="0" end="0"/>
                                            </p:txEl>
                                          </p:spTgt>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4" fill="hold" grpId="0" nodeType="clickEffect">
                                  <p:stCondLst>
                                    <p:cond delay="0"/>
                                  </p:stCondLst>
                                  <p:childTnLst>
                                    <p:set>
                                      <p:cBhvr>
                                        <p:cTn id="12" dur="1" fill="hold">
                                          <p:stCondLst>
                                            <p:cond delay="0"/>
                                          </p:stCondLst>
                                        </p:cTn>
                                        <p:tgtEl>
                                          <p:spTgt spid="57408">
                                            <p:txEl>
                                              <p:pRg st="1" end="1"/>
                                            </p:txEl>
                                          </p:spTgt>
                                        </p:tgtEl>
                                        <p:attrNameLst>
                                          <p:attrName>style.visibility</p:attrName>
                                        </p:attrNameLst>
                                      </p:cBhvr>
                                      <p:to>
                                        <p:strVal val="visible"/>
                                      </p:to>
                                    </p:set>
                                    <p:anim calcmode="lin" valueType="num">
                                      <p:cBhvr additive="base">
                                        <p:cTn id="13" dur="500" fill="hold"/>
                                        <p:tgtEl>
                                          <p:spTgt spid="57408">
                                            <p:txEl>
                                              <p:pRg st="1" end="1"/>
                                            </p:txEl>
                                          </p:spTgt>
                                        </p:tgtEl>
                                        <p:attrNameLst>
                                          <p:attrName>ppt_x</p:attrName>
                                        </p:attrNameLst>
                                      </p:cBhvr>
                                      <p:tavLst>
                                        <p:tav tm="0">
                                          <p:val>
                                            <p:strVal val="#ppt_x"/>
                                          </p:val>
                                        </p:tav>
                                        <p:tav tm="100000">
                                          <p:val>
                                            <p:strVal val="#ppt_x"/>
                                          </p:val>
                                        </p:tav>
                                      </p:tavLst>
                                    </p:anim>
                                    <p:anim calcmode="lin" valueType="num">
                                      <p:cBhvr additive="base">
                                        <p:cTn id="14" dur="500" fill="hold"/>
                                        <p:tgtEl>
                                          <p:spTgt spid="57408">
                                            <p:txEl>
                                              <p:pRg st="1" end="1"/>
                                            </p:txEl>
                                          </p:spTgt>
                                        </p:tgtEl>
                                        <p:attrNameLst>
                                          <p:attrName>ppt_y</p:attrName>
                                        </p:attrNameLst>
                                      </p:cBhvr>
                                      <p:tavLst>
                                        <p:tav tm="0">
                                          <p:val>
                                            <p:strVal val="1+#ppt_h/2"/>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81980"/>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81922"/>
                                        </p:tgtEl>
                                        <p:attrNameLst>
                                          <p:attrName>style.visibility</p:attrName>
                                        </p:attrNameLst>
                                      </p:cBhvr>
                                      <p:to>
                                        <p:strVal val="visible"/>
                                      </p:to>
                                    </p:set>
                                  </p:childTnLst>
                                </p:cTn>
                              </p:par>
                              <p:par>
                                <p:cTn id="21" presetID="1" presetClass="entr" presetSubtype="0" fill="hold" nodeType="withEffect">
                                  <p:stCondLst>
                                    <p:cond delay="0"/>
                                  </p:stCondLst>
                                  <p:childTnLst>
                                    <p:set>
                                      <p:cBhvr>
                                        <p:cTn id="22" dur="1" fill="hold">
                                          <p:stCondLst>
                                            <p:cond delay="0"/>
                                          </p:stCondLst>
                                        </p:cTn>
                                        <p:tgtEl>
                                          <p:spTgt spid="57507"/>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nodeType="clickEffect">
                                  <p:stCondLst>
                                    <p:cond delay="0"/>
                                  </p:stCondLst>
                                  <p:childTnLst>
                                    <p:set>
                                      <p:cBhvr>
                                        <p:cTn id="26" dur="1" fill="hold">
                                          <p:stCondLst>
                                            <p:cond delay="0"/>
                                          </p:stCondLst>
                                        </p:cTn>
                                        <p:tgtEl>
                                          <p:spTgt spid="57507"/>
                                        </p:tgtEl>
                                        <p:attrNameLst>
                                          <p:attrName>style.visibility</p:attrName>
                                        </p:attrNameLst>
                                      </p:cBhvr>
                                      <p:to>
                                        <p:strVal val="hidden"/>
                                      </p:to>
                                    </p:set>
                                  </p:childTnLst>
                                </p:cTn>
                              </p:par>
                              <p:par>
                                <p:cTn id="27" presetID="1" presetClass="exit" presetSubtype="0" fill="hold" grpId="0" nodeType="withEffect">
                                  <p:stCondLst>
                                    <p:cond delay="0"/>
                                  </p:stCondLst>
                                  <p:childTnLst>
                                    <p:set>
                                      <p:cBhvr>
                                        <p:cTn id="28" dur="1" fill="hold">
                                          <p:stCondLst>
                                            <p:cond delay="0"/>
                                          </p:stCondLst>
                                        </p:cTn>
                                        <p:tgtEl>
                                          <p:spTgt spid="81980"/>
                                        </p:tgtEl>
                                        <p:attrNameLst>
                                          <p:attrName>style.visibility</p:attrName>
                                        </p:attrNameLst>
                                      </p:cBhvr>
                                      <p:to>
                                        <p:strVal val="hidden"/>
                                      </p:to>
                                    </p:set>
                                  </p:childTnLst>
                                </p:cTn>
                              </p:par>
                              <p:par>
                                <p:cTn id="29" presetID="1" presetClass="exit" presetSubtype="0" fill="hold" grpId="0" nodeType="withEffect">
                                  <p:stCondLst>
                                    <p:cond delay="0"/>
                                  </p:stCondLst>
                                  <p:childTnLst>
                                    <p:set>
                                      <p:cBhvr>
                                        <p:cTn id="30" dur="1" fill="hold">
                                          <p:stCondLst>
                                            <p:cond delay="0"/>
                                          </p:stCondLst>
                                        </p:cTn>
                                        <p:tgtEl>
                                          <p:spTgt spid="81922"/>
                                        </p:tgtEl>
                                        <p:attrNameLst>
                                          <p:attrName>style.visibility</p:attrName>
                                        </p:attrNameLst>
                                      </p:cBhvr>
                                      <p:to>
                                        <p:strVal val="hidden"/>
                                      </p:to>
                                    </p:set>
                                  </p:childTnLst>
                                </p:cTn>
                              </p:par>
                              <p:par>
                                <p:cTn id="31" presetID="1" presetClass="entr" presetSubtype="0" fill="hold" grpId="0" nodeType="withEffect">
                                  <p:stCondLst>
                                    <p:cond delay="0"/>
                                  </p:stCondLst>
                                  <p:childTnLst>
                                    <p:set>
                                      <p:cBhvr>
                                        <p:cTn id="32" dur="1" fill="hold">
                                          <p:stCondLst>
                                            <p:cond delay="0"/>
                                          </p:stCondLst>
                                        </p:cTn>
                                        <p:tgtEl>
                                          <p:spTgt spid="81981"/>
                                        </p:tgtEl>
                                        <p:attrNameLst>
                                          <p:attrName>style.visibility</p:attrName>
                                        </p:attrNameLst>
                                      </p:cBhvr>
                                      <p:to>
                                        <p:strVal val="visible"/>
                                      </p:to>
                                    </p:set>
                                  </p:childTnLst>
                                </p:cTn>
                              </p:par>
                              <p:par>
                                <p:cTn id="33" presetID="22" presetClass="entr" presetSubtype="8" fill="hold" nodeType="withEffect">
                                  <p:stCondLst>
                                    <p:cond delay="0"/>
                                  </p:stCondLst>
                                  <p:childTnLst>
                                    <p:set>
                                      <p:cBhvr>
                                        <p:cTn id="34" dur="1" fill="hold">
                                          <p:stCondLst>
                                            <p:cond delay="0"/>
                                          </p:stCondLst>
                                        </p:cTn>
                                        <p:tgtEl>
                                          <p:spTgt spid="82010"/>
                                        </p:tgtEl>
                                        <p:attrNameLst>
                                          <p:attrName>style.visibility</p:attrName>
                                        </p:attrNameLst>
                                      </p:cBhvr>
                                      <p:to>
                                        <p:strVal val="visible"/>
                                      </p:to>
                                    </p:set>
                                    <p:animEffect transition="in" filter="wipe(left)">
                                      <p:cBhvr>
                                        <p:cTn id="35" dur="500"/>
                                        <p:tgtEl>
                                          <p:spTgt spid="82010"/>
                                        </p:tgtEl>
                                      </p:cBhvr>
                                    </p:animEffect>
                                  </p:childTnLst>
                                </p:cTn>
                              </p:par>
                              <p:par>
                                <p:cTn id="36" presetID="22" presetClass="entr" presetSubtype="8" fill="hold" nodeType="withEffect">
                                  <p:stCondLst>
                                    <p:cond delay="100"/>
                                  </p:stCondLst>
                                  <p:childTnLst>
                                    <p:set>
                                      <p:cBhvr>
                                        <p:cTn id="37" dur="1" fill="hold">
                                          <p:stCondLst>
                                            <p:cond delay="0"/>
                                          </p:stCondLst>
                                        </p:cTn>
                                        <p:tgtEl>
                                          <p:spTgt spid="52388"/>
                                        </p:tgtEl>
                                        <p:attrNameLst>
                                          <p:attrName>style.visibility</p:attrName>
                                        </p:attrNameLst>
                                      </p:cBhvr>
                                      <p:to>
                                        <p:strVal val="visible"/>
                                      </p:to>
                                    </p:set>
                                    <p:animEffect transition="in" filter="wipe(left)">
                                      <p:cBhvr>
                                        <p:cTn id="38" dur="300"/>
                                        <p:tgtEl>
                                          <p:spTgt spid="52388"/>
                                        </p:tgtEl>
                                      </p:cBhvr>
                                    </p:animEffect>
                                  </p:childTnLst>
                                </p:cTn>
                              </p:par>
                            </p:childTnLst>
                          </p:cTn>
                        </p:par>
                        <p:par>
                          <p:cTn id="39" fill="hold">
                            <p:stCondLst>
                              <p:cond delay="500"/>
                            </p:stCondLst>
                            <p:childTnLst>
                              <p:par>
                                <p:cTn id="40" presetID="1" presetClass="entr" presetSubtype="0" fill="hold" grpId="0" nodeType="afterEffect">
                                  <p:stCondLst>
                                    <p:cond delay="0"/>
                                  </p:stCondLst>
                                  <p:childTnLst>
                                    <p:set>
                                      <p:cBhvr>
                                        <p:cTn id="41" dur="1" fill="hold">
                                          <p:stCondLst>
                                            <p:cond delay="0"/>
                                          </p:stCondLst>
                                        </p:cTn>
                                        <p:tgtEl>
                                          <p:spTgt spid="81982"/>
                                        </p:tgtEl>
                                        <p:attrNameLst>
                                          <p:attrName>style.visibility</p:attrName>
                                        </p:attrNameLst>
                                      </p:cBhvr>
                                      <p:to>
                                        <p:strVal val="visible"/>
                                      </p:to>
                                    </p:set>
                                  </p:childTnLst>
                                </p:cTn>
                              </p:par>
                              <p:par>
                                <p:cTn id="42" presetID="22" presetClass="entr" presetSubtype="2" fill="hold" nodeType="withEffect">
                                  <p:stCondLst>
                                    <p:cond delay="0"/>
                                  </p:stCondLst>
                                  <p:childTnLst>
                                    <p:set>
                                      <p:cBhvr>
                                        <p:cTn id="43" dur="1" fill="hold">
                                          <p:stCondLst>
                                            <p:cond delay="0"/>
                                          </p:stCondLst>
                                        </p:cTn>
                                        <p:tgtEl>
                                          <p:spTgt spid="81979"/>
                                        </p:tgtEl>
                                        <p:attrNameLst>
                                          <p:attrName>style.visibility</p:attrName>
                                        </p:attrNameLst>
                                      </p:cBhvr>
                                      <p:to>
                                        <p:strVal val="visible"/>
                                      </p:to>
                                    </p:set>
                                    <p:animEffect transition="in" filter="wipe(right)">
                                      <p:cBhvr>
                                        <p:cTn id="44" dur="500"/>
                                        <p:tgtEl>
                                          <p:spTgt spid="81979"/>
                                        </p:tgtEl>
                                      </p:cBhvr>
                                    </p:animEffect>
                                  </p:childTnLst>
                                </p:cTn>
                              </p:par>
                              <p:par>
                                <p:cTn id="45" presetID="22" presetClass="entr" presetSubtype="2" fill="hold" nodeType="withEffect">
                                  <p:stCondLst>
                                    <p:cond delay="200"/>
                                  </p:stCondLst>
                                  <p:childTnLst>
                                    <p:set>
                                      <p:cBhvr>
                                        <p:cTn id="46" dur="1" fill="hold">
                                          <p:stCondLst>
                                            <p:cond delay="0"/>
                                          </p:stCondLst>
                                        </p:cTn>
                                        <p:tgtEl>
                                          <p:spTgt spid="81983"/>
                                        </p:tgtEl>
                                        <p:attrNameLst>
                                          <p:attrName>style.visibility</p:attrName>
                                        </p:attrNameLst>
                                      </p:cBhvr>
                                      <p:to>
                                        <p:strVal val="visible"/>
                                      </p:to>
                                    </p:set>
                                    <p:animEffect transition="in" filter="wipe(right)">
                                      <p:cBhvr>
                                        <p:cTn id="47" dur="200"/>
                                        <p:tgtEl>
                                          <p:spTgt spid="8198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81975">
                                            <p:txEl>
                                              <p:pRg st="0" end="0"/>
                                            </p:txEl>
                                          </p:spTgt>
                                        </p:tgtEl>
                                        <p:attrNameLst>
                                          <p:attrName>style.visibility</p:attrName>
                                        </p:attrNameLst>
                                      </p:cBhvr>
                                      <p:to>
                                        <p:strVal val="visible"/>
                                      </p:to>
                                    </p:set>
                                    <p:animEffect transition="in" filter="fade">
                                      <p:cBhvr>
                                        <p:cTn id="50" dur="2000"/>
                                        <p:tgtEl>
                                          <p:spTgt spid="81975">
                                            <p:txEl>
                                              <p:pRg st="0" end="0"/>
                                            </p:txEl>
                                          </p:spTgt>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81976">
                                            <p:txEl>
                                              <p:pRg st="0" end="0"/>
                                            </p:txEl>
                                          </p:spTgt>
                                        </p:tgtEl>
                                        <p:attrNameLst>
                                          <p:attrName>style.visibility</p:attrName>
                                        </p:attrNameLst>
                                      </p:cBhvr>
                                      <p:to>
                                        <p:strVal val="visible"/>
                                      </p:to>
                                    </p:set>
                                    <p:animEffect transition="in" filter="fade">
                                      <p:cBhvr>
                                        <p:cTn id="53" dur="2000"/>
                                        <p:tgtEl>
                                          <p:spTgt spid="81976">
                                            <p:txEl>
                                              <p:pRg st="0" end="0"/>
                                            </p:txEl>
                                          </p:spTgt>
                                        </p:tgtEl>
                                      </p:cBhvr>
                                    </p:animEffect>
                                  </p:childTnLst>
                                </p:cTn>
                              </p:par>
                            </p:childTnLst>
                          </p:cTn>
                        </p:par>
                      </p:childTnLst>
                    </p:cTn>
                  </p:par>
                  <p:par>
                    <p:cTn id="54" fill="hold">
                      <p:stCondLst>
                        <p:cond delay="indefinite"/>
                      </p:stCondLst>
                      <p:childTnLst>
                        <p:par>
                          <p:cTn id="55" fill="hold">
                            <p:stCondLst>
                              <p:cond delay="0"/>
                            </p:stCondLst>
                            <p:childTnLst>
                              <p:par>
                                <p:cTn id="56" presetID="23" presetClass="entr" presetSubtype="16" fill="hold" nodeType="clickEffect">
                                  <p:stCondLst>
                                    <p:cond delay="0"/>
                                  </p:stCondLst>
                                  <p:childTnLst>
                                    <p:set>
                                      <p:cBhvr>
                                        <p:cTn id="57" dur="1" fill="hold">
                                          <p:stCondLst>
                                            <p:cond delay="0"/>
                                          </p:stCondLst>
                                        </p:cTn>
                                        <p:tgtEl>
                                          <p:spTgt spid="52392"/>
                                        </p:tgtEl>
                                        <p:attrNameLst>
                                          <p:attrName>style.visibility</p:attrName>
                                        </p:attrNameLst>
                                      </p:cBhvr>
                                      <p:to>
                                        <p:strVal val="visible"/>
                                      </p:to>
                                    </p:set>
                                    <p:anim calcmode="lin" valueType="num">
                                      <p:cBhvr>
                                        <p:cTn id="58" dur="500" fill="hold"/>
                                        <p:tgtEl>
                                          <p:spTgt spid="52392"/>
                                        </p:tgtEl>
                                        <p:attrNameLst>
                                          <p:attrName>ppt_w</p:attrName>
                                        </p:attrNameLst>
                                      </p:cBhvr>
                                      <p:tavLst>
                                        <p:tav tm="0">
                                          <p:val>
                                            <p:fltVal val="0"/>
                                          </p:val>
                                        </p:tav>
                                        <p:tav tm="100000">
                                          <p:val>
                                            <p:strVal val="#ppt_w"/>
                                          </p:val>
                                        </p:tav>
                                      </p:tavLst>
                                    </p:anim>
                                    <p:anim calcmode="lin" valueType="num">
                                      <p:cBhvr>
                                        <p:cTn id="59" dur="500" fill="hold"/>
                                        <p:tgtEl>
                                          <p:spTgt spid="52392"/>
                                        </p:tgtEl>
                                        <p:attrNameLst>
                                          <p:attrName>ppt_h</p:attrName>
                                        </p:attrNameLst>
                                      </p:cBhvr>
                                      <p:tavLst>
                                        <p:tav tm="0">
                                          <p:val>
                                            <p:fltVal val="0"/>
                                          </p:val>
                                        </p:tav>
                                        <p:tav tm="100000">
                                          <p:val>
                                            <p:strVal val="#ppt_h"/>
                                          </p:val>
                                        </p:tav>
                                      </p:tavLst>
                                    </p:anim>
                                  </p:childTnLst>
                                </p:cTn>
                              </p:par>
                            </p:childTnLst>
                          </p:cTn>
                        </p:par>
                        <p:par>
                          <p:cTn id="60" fill="hold">
                            <p:stCondLst>
                              <p:cond delay="500"/>
                            </p:stCondLst>
                            <p:childTnLst>
                              <p:par>
                                <p:cTn id="61" presetID="22" presetClass="entr" presetSubtype="4" fill="hold" nodeType="afterEffect">
                                  <p:stCondLst>
                                    <p:cond delay="0"/>
                                  </p:stCondLst>
                                  <p:childTnLst>
                                    <p:set>
                                      <p:cBhvr>
                                        <p:cTn id="62" dur="1" fill="hold">
                                          <p:stCondLst>
                                            <p:cond delay="0"/>
                                          </p:stCondLst>
                                        </p:cTn>
                                        <p:tgtEl>
                                          <p:spTgt spid="81977"/>
                                        </p:tgtEl>
                                        <p:attrNameLst>
                                          <p:attrName>style.visibility</p:attrName>
                                        </p:attrNameLst>
                                      </p:cBhvr>
                                      <p:to>
                                        <p:strVal val="visible"/>
                                      </p:to>
                                    </p:set>
                                    <p:animEffect transition="in" filter="wipe(down)">
                                      <p:cBhvr>
                                        <p:cTn id="63" dur="500"/>
                                        <p:tgtEl>
                                          <p:spTgt spid="81977"/>
                                        </p:tgtEl>
                                      </p:cBhvr>
                                    </p:animEffect>
                                  </p:childTnLst>
                                </p:cTn>
                              </p:par>
                            </p:childTnLst>
                          </p:cTn>
                        </p:par>
                      </p:childTnLst>
                    </p:cTn>
                  </p:par>
                  <p:par>
                    <p:cTn id="64" fill="hold">
                      <p:stCondLst>
                        <p:cond delay="indefinite"/>
                      </p:stCondLst>
                      <p:childTnLst>
                        <p:par>
                          <p:cTn id="65" fill="hold">
                            <p:stCondLst>
                              <p:cond delay="0"/>
                            </p:stCondLst>
                            <p:childTnLst>
                              <p:par>
                                <p:cTn id="66" presetID="22" presetClass="entr" presetSubtype="4" fill="hold" grpId="1" nodeType="clickEffect">
                                  <p:stCondLst>
                                    <p:cond delay="0"/>
                                  </p:stCondLst>
                                  <p:childTnLst>
                                    <p:set>
                                      <p:cBhvr>
                                        <p:cTn id="67" dur="1" fill="hold">
                                          <p:stCondLst>
                                            <p:cond delay="0"/>
                                          </p:stCondLst>
                                        </p:cTn>
                                        <p:tgtEl>
                                          <p:spTgt spid="81922"/>
                                        </p:tgtEl>
                                        <p:attrNameLst>
                                          <p:attrName>style.visibility</p:attrName>
                                        </p:attrNameLst>
                                      </p:cBhvr>
                                      <p:to>
                                        <p:strVal val="visible"/>
                                      </p:to>
                                    </p:set>
                                    <p:animEffect transition="in" filter="wipe(down)">
                                      <p:cBhvr>
                                        <p:cTn id="68" dur="500"/>
                                        <p:tgtEl>
                                          <p:spTgt spid="81922"/>
                                        </p:tgtEl>
                                      </p:cBhvr>
                                    </p:animEffect>
                                  </p:childTnLst>
                                </p:cTn>
                              </p:par>
                              <p:par>
                                <p:cTn id="69" presetID="22" presetClass="entr" presetSubtype="4" fill="hold" nodeType="withEffect">
                                  <p:stCondLst>
                                    <p:cond delay="0"/>
                                  </p:stCondLst>
                                  <p:childTnLst>
                                    <p:set>
                                      <p:cBhvr>
                                        <p:cTn id="70" dur="1" fill="hold">
                                          <p:stCondLst>
                                            <p:cond delay="0"/>
                                          </p:stCondLst>
                                        </p:cTn>
                                        <p:tgtEl>
                                          <p:spTgt spid="57507"/>
                                        </p:tgtEl>
                                        <p:attrNameLst>
                                          <p:attrName>style.visibility</p:attrName>
                                        </p:attrNameLst>
                                      </p:cBhvr>
                                      <p:to>
                                        <p:strVal val="visible"/>
                                      </p:to>
                                    </p:set>
                                    <p:animEffect transition="in" filter="wipe(down)">
                                      <p:cBhvr>
                                        <p:cTn id="71" dur="500"/>
                                        <p:tgtEl>
                                          <p:spTgt spid="57507"/>
                                        </p:tgtEl>
                                      </p:cBhvr>
                                    </p:animEffect>
                                  </p:childTnLst>
                                </p:cTn>
                              </p:par>
                            </p:childTnLst>
                          </p:cTn>
                        </p:par>
                      </p:childTnLst>
                    </p:cTn>
                  </p:par>
                  <p:par>
                    <p:cTn id="72" fill="hold">
                      <p:stCondLst>
                        <p:cond delay="indefinite"/>
                      </p:stCondLst>
                      <p:childTnLst>
                        <p:par>
                          <p:cTn id="73" fill="hold">
                            <p:stCondLst>
                              <p:cond delay="0"/>
                            </p:stCondLst>
                            <p:childTnLst>
                              <p:par>
                                <p:cTn id="74" presetID="1" presetClass="exit" presetSubtype="0" fill="hold" nodeType="clickEffect">
                                  <p:stCondLst>
                                    <p:cond delay="0"/>
                                  </p:stCondLst>
                                  <p:childTnLst>
                                    <p:set>
                                      <p:cBhvr>
                                        <p:cTn id="75" dur="1" fill="hold">
                                          <p:stCondLst>
                                            <p:cond delay="0"/>
                                          </p:stCondLst>
                                        </p:cTn>
                                        <p:tgtEl>
                                          <p:spTgt spid="52388"/>
                                        </p:tgtEl>
                                        <p:attrNameLst>
                                          <p:attrName>style.visibility</p:attrName>
                                        </p:attrNameLst>
                                      </p:cBhvr>
                                      <p:to>
                                        <p:strVal val="hidden"/>
                                      </p:to>
                                    </p:set>
                                  </p:childTnLst>
                                </p:cTn>
                              </p:par>
                              <p:par>
                                <p:cTn id="76" presetID="1" presetClass="exit" presetSubtype="0" fill="hold" grpId="1" nodeType="withEffect">
                                  <p:stCondLst>
                                    <p:cond delay="0"/>
                                  </p:stCondLst>
                                  <p:childTnLst>
                                    <p:set>
                                      <p:cBhvr>
                                        <p:cTn id="77" dur="1" fill="hold">
                                          <p:stCondLst>
                                            <p:cond delay="0"/>
                                          </p:stCondLst>
                                        </p:cTn>
                                        <p:tgtEl>
                                          <p:spTgt spid="81975">
                                            <p:txEl>
                                              <p:pRg st="0" end="0"/>
                                            </p:txEl>
                                          </p:spTgt>
                                        </p:tgtEl>
                                        <p:attrNameLst>
                                          <p:attrName>style.visibility</p:attrName>
                                        </p:attrNameLst>
                                      </p:cBhvr>
                                      <p:to>
                                        <p:strVal val="hidden"/>
                                      </p:to>
                                    </p:set>
                                  </p:childTnLst>
                                </p:cTn>
                              </p:par>
                              <p:par>
                                <p:cTn id="78" presetID="1" presetClass="exit" presetSubtype="0" fill="hold" nodeType="withEffect">
                                  <p:stCondLst>
                                    <p:cond delay="0"/>
                                  </p:stCondLst>
                                  <p:childTnLst>
                                    <p:set>
                                      <p:cBhvr>
                                        <p:cTn id="79" dur="1" fill="hold">
                                          <p:stCondLst>
                                            <p:cond delay="0"/>
                                          </p:stCondLst>
                                        </p:cTn>
                                        <p:tgtEl>
                                          <p:spTgt spid="82010"/>
                                        </p:tgtEl>
                                        <p:attrNameLst>
                                          <p:attrName>style.visibility</p:attrName>
                                        </p:attrNameLst>
                                      </p:cBhvr>
                                      <p:to>
                                        <p:strVal val="hidden"/>
                                      </p:to>
                                    </p:set>
                                  </p:childTnLst>
                                </p:cTn>
                              </p:par>
                              <p:par>
                                <p:cTn id="80" presetID="1" presetClass="exit" presetSubtype="0" fill="hold" nodeType="withEffect">
                                  <p:stCondLst>
                                    <p:cond delay="0"/>
                                  </p:stCondLst>
                                  <p:childTnLst>
                                    <p:set>
                                      <p:cBhvr>
                                        <p:cTn id="81" dur="1" fill="hold">
                                          <p:stCondLst>
                                            <p:cond delay="0"/>
                                          </p:stCondLst>
                                        </p:cTn>
                                        <p:tgtEl>
                                          <p:spTgt spid="81983"/>
                                        </p:tgtEl>
                                        <p:attrNameLst>
                                          <p:attrName>style.visibility</p:attrName>
                                        </p:attrNameLst>
                                      </p:cBhvr>
                                      <p:to>
                                        <p:strVal val="hidden"/>
                                      </p:to>
                                    </p:set>
                                  </p:childTnLst>
                                </p:cTn>
                              </p:par>
                              <p:par>
                                <p:cTn id="82" presetID="1" presetClass="exit" presetSubtype="0" fill="hold" grpId="1" nodeType="withEffect">
                                  <p:stCondLst>
                                    <p:cond delay="0"/>
                                  </p:stCondLst>
                                  <p:childTnLst>
                                    <p:set>
                                      <p:cBhvr>
                                        <p:cTn id="83" dur="1" fill="hold">
                                          <p:stCondLst>
                                            <p:cond delay="0"/>
                                          </p:stCondLst>
                                        </p:cTn>
                                        <p:tgtEl>
                                          <p:spTgt spid="81976">
                                            <p:txEl>
                                              <p:pRg st="0" end="0"/>
                                            </p:txEl>
                                          </p:spTgt>
                                        </p:tgtEl>
                                        <p:attrNameLst>
                                          <p:attrName>style.visibility</p:attrName>
                                        </p:attrNameLst>
                                      </p:cBhvr>
                                      <p:to>
                                        <p:strVal val="hidden"/>
                                      </p:to>
                                    </p:set>
                                  </p:childTnLst>
                                </p:cTn>
                              </p:par>
                              <p:par>
                                <p:cTn id="84" presetID="1" presetClass="exit" presetSubtype="0" fill="hold" nodeType="withEffect">
                                  <p:stCondLst>
                                    <p:cond delay="0"/>
                                  </p:stCondLst>
                                  <p:childTnLst>
                                    <p:set>
                                      <p:cBhvr>
                                        <p:cTn id="85" dur="1" fill="hold">
                                          <p:stCondLst>
                                            <p:cond delay="0"/>
                                          </p:stCondLst>
                                        </p:cTn>
                                        <p:tgtEl>
                                          <p:spTgt spid="81979"/>
                                        </p:tgtEl>
                                        <p:attrNameLst>
                                          <p:attrName>style.visibility</p:attrName>
                                        </p:attrNameLst>
                                      </p:cBhvr>
                                      <p:to>
                                        <p:strVal val="hidden"/>
                                      </p:to>
                                    </p:set>
                                  </p:childTnLst>
                                </p:cTn>
                              </p:par>
                              <p:par>
                                <p:cTn id="86" presetID="1" presetClass="exit" presetSubtype="0" fill="hold" grpId="1" nodeType="withEffect">
                                  <p:stCondLst>
                                    <p:cond delay="0"/>
                                  </p:stCondLst>
                                  <p:childTnLst>
                                    <p:set>
                                      <p:cBhvr>
                                        <p:cTn id="87" dur="1" fill="hold">
                                          <p:stCondLst>
                                            <p:cond delay="0"/>
                                          </p:stCondLst>
                                        </p:cTn>
                                        <p:tgtEl>
                                          <p:spTgt spid="81981"/>
                                        </p:tgtEl>
                                        <p:attrNameLst>
                                          <p:attrName>style.visibility</p:attrName>
                                        </p:attrNameLst>
                                      </p:cBhvr>
                                      <p:to>
                                        <p:strVal val="hidden"/>
                                      </p:to>
                                    </p:set>
                                  </p:childTnLst>
                                </p:cTn>
                              </p:par>
                              <p:par>
                                <p:cTn id="88" presetID="1" presetClass="exit" presetSubtype="0" fill="hold" grpId="1" nodeType="withEffect">
                                  <p:stCondLst>
                                    <p:cond delay="0"/>
                                  </p:stCondLst>
                                  <p:childTnLst>
                                    <p:set>
                                      <p:cBhvr>
                                        <p:cTn id="89" dur="1" fill="hold">
                                          <p:stCondLst>
                                            <p:cond delay="0"/>
                                          </p:stCondLst>
                                        </p:cTn>
                                        <p:tgtEl>
                                          <p:spTgt spid="81982"/>
                                        </p:tgtEl>
                                        <p:attrNameLst>
                                          <p:attrName>style.visibility</p:attrName>
                                        </p:attrNameLst>
                                      </p:cBhvr>
                                      <p:to>
                                        <p:strVal val="hidden"/>
                                      </p:to>
                                    </p:set>
                                  </p:childTnLst>
                                </p:cTn>
                              </p:par>
                              <p:par>
                                <p:cTn id="90" presetID="1" presetClass="exit" presetSubtype="0" fill="hold" nodeType="withEffect">
                                  <p:stCondLst>
                                    <p:cond delay="0"/>
                                  </p:stCondLst>
                                  <p:childTnLst>
                                    <p:set>
                                      <p:cBhvr>
                                        <p:cTn id="91" dur="1" fill="hold">
                                          <p:stCondLst>
                                            <p:cond delay="0"/>
                                          </p:stCondLst>
                                        </p:cTn>
                                        <p:tgtEl>
                                          <p:spTgt spid="57507"/>
                                        </p:tgtEl>
                                        <p:attrNameLst>
                                          <p:attrName>style.visibility</p:attrName>
                                        </p:attrNameLst>
                                      </p:cBhvr>
                                      <p:to>
                                        <p:strVal val="hidden"/>
                                      </p:to>
                                    </p:set>
                                  </p:childTnLst>
                                </p:cTn>
                              </p:par>
                              <p:par>
                                <p:cTn id="92" presetID="1" presetClass="exit" presetSubtype="0" fill="hold" grpId="2" nodeType="withEffect">
                                  <p:stCondLst>
                                    <p:cond delay="0"/>
                                  </p:stCondLst>
                                  <p:childTnLst>
                                    <p:set>
                                      <p:cBhvr>
                                        <p:cTn id="93" dur="1" fill="hold">
                                          <p:stCondLst>
                                            <p:cond delay="0"/>
                                          </p:stCondLst>
                                        </p:cTn>
                                        <p:tgtEl>
                                          <p:spTgt spid="81922"/>
                                        </p:tgtEl>
                                        <p:attrNameLst>
                                          <p:attrName>style.visibility</p:attrName>
                                        </p:attrNameLst>
                                      </p:cBhvr>
                                      <p:to>
                                        <p:strVal val="hidden"/>
                                      </p:to>
                                    </p:set>
                                  </p:childTnLst>
                                </p:cTn>
                              </p:par>
                              <p:par>
                                <p:cTn id="94" presetID="1" presetClass="exit" presetSubtype="0" fill="hold" nodeType="withEffect">
                                  <p:stCondLst>
                                    <p:cond delay="0"/>
                                  </p:stCondLst>
                                  <p:childTnLst>
                                    <p:set>
                                      <p:cBhvr>
                                        <p:cTn id="95" dur="1" fill="hold">
                                          <p:stCondLst>
                                            <p:cond delay="0"/>
                                          </p:stCondLst>
                                        </p:cTn>
                                        <p:tgtEl>
                                          <p:spTgt spid="52392"/>
                                        </p:tgtEl>
                                        <p:attrNameLst>
                                          <p:attrName>style.visibility</p:attrName>
                                        </p:attrNameLst>
                                      </p:cBhvr>
                                      <p:to>
                                        <p:strVal val="hidden"/>
                                      </p:to>
                                    </p:set>
                                  </p:childTnLst>
                                </p:cTn>
                              </p:par>
                              <p:par>
                                <p:cTn id="96" presetID="1" presetClass="exit" presetSubtype="0" fill="hold" nodeType="withEffect">
                                  <p:stCondLst>
                                    <p:cond delay="0"/>
                                  </p:stCondLst>
                                  <p:childTnLst>
                                    <p:set>
                                      <p:cBhvr>
                                        <p:cTn id="97" dur="1" fill="hold">
                                          <p:stCondLst>
                                            <p:cond delay="0"/>
                                          </p:stCondLst>
                                        </p:cTn>
                                        <p:tgtEl>
                                          <p:spTgt spid="81977"/>
                                        </p:tgtEl>
                                        <p:attrNameLst>
                                          <p:attrName>style.visibility</p:attrName>
                                        </p:attrNameLst>
                                      </p:cBhvr>
                                      <p:to>
                                        <p:strVal val="hidden"/>
                                      </p:to>
                                    </p:set>
                                  </p:childTnLst>
                                </p:cTn>
                              </p:par>
                              <p:par>
                                <p:cTn id="98" presetID="1" presetClass="entr" presetSubtype="0" fill="hold" nodeType="withEffect">
                                  <p:stCondLst>
                                    <p:cond delay="0"/>
                                  </p:stCondLst>
                                  <p:childTnLst>
                                    <p:set>
                                      <p:cBhvr>
                                        <p:cTn id="99" dur="1" fill="hold">
                                          <p:stCondLst>
                                            <p:cond delay="0"/>
                                          </p:stCondLst>
                                        </p:cTn>
                                        <p:tgtEl>
                                          <p:spTgt spid="2"/>
                                        </p:tgtEl>
                                        <p:attrNameLst>
                                          <p:attrName>style.visibility</p:attrName>
                                        </p:attrNameLst>
                                      </p:cBhvr>
                                      <p:to>
                                        <p:strVal val="visible"/>
                                      </p:to>
                                    </p:set>
                                  </p:childTnLst>
                                </p:cTn>
                              </p:par>
                            </p:childTnLst>
                          </p:cTn>
                        </p:par>
                      </p:childTnLst>
                    </p:cTn>
                  </p:par>
                  <p:par>
                    <p:cTn id="100" fill="hold">
                      <p:stCondLst>
                        <p:cond delay="indefinite"/>
                      </p:stCondLst>
                      <p:childTnLst>
                        <p:par>
                          <p:cTn id="101" fill="hold">
                            <p:stCondLst>
                              <p:cond delay="0"/>
                            </p:stCondLst>
                            <p:childTnLst>
                              <p:par>
                                <p:cTn id="102" presetID="1" presetClass="entr" presetSubtype="0" fill="hold" nodeType="clickEffect">
                                  <p:stCondLst>
                                    <p:cond delay="0"/>
                                  </p:stCondLst>
                                  <p:childTnLst>
                                    <p:set>
                                      <p:cBhvr>
                                        <p:cTn id="103" dur="1" fill="hold">
                                          <p:stCondLst>
                                            <p:cond delay="499"/>
                                          </p:stCondLst>
                                        </p:cTn>
                                        <p:tgtEl>
                                          <p:spTgt spid="52385"/>
                                        </p:tgtEl>
                                        <p:attrNameLst>
                                          <p:attrName>style.visibility</p:attrName>
                                        </p:attrNameLst>
                                      </p:cBhvr>
                                      <p:to>
                                        <p:strVal val="visible"/>
                                      </p:to>
                                    </p:set>
                                  </p:childTnLst>
                                </p:cTn>
                              </p:par>
                              <p:par>
                                <p:cTn id="104" presetID="1" presetClass="entr" presetSubtype="0" fill="hold" grpId="0" nodeType="withEffect">
                                  <p:stCondLst>
                                    <p:cond delay="0"/>
                                  </p:stCondLst>
                                  <p:childTnLst>
                                    <p:set>
                                      <p:cBhvr>
                                        <p:cTn id="105" dur="1" fill="hold">
                                          <p:stCondLst>
                                            <p:cond delay="499"/>
                                          </p:stCondLst>
                                        </p:cTn>
                                        <p:tgtEl>
                                          <p:spTgt spid="81978">
                                            <p:txEl>
                                              <p:pRg st="0" end="0"/>
                                            </p:txEl>
                                          </p:spTgt>
                                        </p:tgtEl>
                                        <p:attrNameLst>
                                          <p:attrName>style.visibility</p:attrName>
                                        </p:attrNameLst>
                                      </p:cBhvr>
                                      <p:to>
                                        <p:strVal val="visible"/>
                                      </p:to>
                                    </p:set>
                                  </p:childTnLst>
                                </p:cTn>
                              </p:par>
                            </p:childTnLst>
                          </p:cTn>
                        </p:par>
                        <p:par>
                          <p:cTn id="106" fill="hold">
                            <p:stCondLst>
                              <p:cond delay="500"/>
                            </p:stCondLst>
                            <p:childTnLst>
                              <p:par>
                                <p:cTn id="107" presetID="22" presetClass="entr" presetSubtype="8" fill="hold" nodeType="afterEffect">
                                  <p:stCondLst>
                                    <p:cond delay="0"/>
                                  </p:stCondLst>
                                  <p:childTnLst>
                                    <p:set>
                                      <p:cBhvr>
                                        <p:cTn id="108" dur="1" fill="hold">
                                          <p:stCondLst>
                                            <p:cond delay="0"/>
                                          </p:stCondLst>
                                        </p:cTn>
                                        <p:tgtEl>
                                          <p:spTgt spid="81997"/>
                                        </p:tgtEl>
                                        <p:attrNameLst>
                                          <p:attrName>style.visibility</p:attrName>
                                        </p:attrNameLst>
                                      </p:cBhvr>
                                      <p:to>
                                        <p:strVal val="visible"/>
                                      </p:to>
                                    </p:set>
                                    <p:animEffect transition="in" filter="wipe(left)">
                                      <p:cBhvr>
                                        <p:cTn id="109" dur="500"/>
                                        <p:tgtEl>
                                          <p:spTgt spid="81997"/>
                                        </p:tgtEl>
                                      </p:cBhvr>
                                    </p:animEffect>
                                  </p:childTnLst>
                                </p:cTn>
                              </p:par>
                              <p:par>
                                <p:cTn id="110" presetID="22" presetClass="entr" presetSubtype="4" fill="hold" nodeType="withEffect">
                                  <p:stCondLst>
                                    <p:cond delay="0"/>
                                  </p:stCondLst>
                                  <p:childTnLst>
                                    <p:set>
                                      <p:cBhvr>
                                        <p:cTn id="111" dur="1" fill="hold">
                                          <p:stCondLst>
                                            <p:cond delay="0"/>
                                          </p:stCondLst>
                                        </p:cTn>
                                        <p:tgtEl>
                                          <p:spTgt spid="82024"/>
                                        </p:tgtEl>
                                        <p:attrNameLst>
                                          <p:attrName>style.visibility</p:attrName>
                                        </p:attrNameLst>
                                      </p:cBhvr>
                                      <p:to>
                                        <p:strVal val="visible"/>
                                      </p:to>
                                    </p:set>
                                    <p:animEffect transition="in" filter="wipe(down)">
                                      <p:cBhvr>
                                        <p:cTn id="112" dur="500"/>
                                        <p:tgtEl>
                                          <p:spTgt spid="82024"/>
                                        </p:tgtEl>
                                      </p:cBhvr>
                                    </p:animEffect>
                                  </p:childTnLst>
                                </p:cTn>
                              </p:par>
                            </p:childTnLst>
                          </p:cTn>
                        </p:par>
                        <p:par>
                          <p:cTn id="113" fill="hold">
                            <p:stCondLst>
                              <p:cond delay="1000"/>
                            </p:stCondLst>
                            <p:childTnLst>
                              <p:par>
                                <p:cTn id="114" presetID="22" presetClass="entr" presetSubtype="8" fill="hold" nodeType="afterEffect">
                                  <p:stCondLst>
                                    <p:cond delay="0"/>
                                  </p:stCondLst>
                                  <p:childTnLst>
                                    <p:set>
                                      <p:cBhvr>
                                        <p:cTn id="115" dur="1" fill="hold">
                                          <p:stCondLst>
                                            <p:cond delay="0"/>
                                          </p:stCondLst>
                                        </p:cTn>
                                        <p:tgtEl>
                                          <p:spTgt spid="82025"/>
                                        </p:tgtEl>
                                        <p:attrNameLst>
                                          <p:attrName>style.visibility</p:attrName>
                                        </p:attrNameLst>
                                      </p:cBhvr>
                                      <p:to>
                                        <p:strVal val="visible"/>
                                      </p:to>
                                    </p:set>
                                    <p:animEffect transition="in" filter="wipe(left)">
                                      <p:cBhvr>
                                        <p:cTn id="116" dur="500"/>
                                        <p:tgtEl>
                                          <p:spTgt spid="82025"/>
                                        </p:tgtEl>
                                      </p:cBhvr>
                                    </p:animEffect>
                                  </p:childTnLst>
                                </p:cTn>
                              </p:par>
                            </p:childTnLst>
                          </p:cTn>
                        </p:par>
                      </p:childTnLst>
                    </p:cTn>
                  </p:par>
                  <p:par>
                    <p:cTn id="117" fill="hold">
                      <p:stCondLst>
                        <p:cond delay="indefinite"/>
                      </p:stCondLst>
                      <p:childTnLst>
                        <p:par>
                          <p:cTn id="118" fill="hold">
                            <p:stCondLst>
                              <p:cond delay="0"/>
                            </p:stCondLst>
                            <p:childTnLst>
                              <p:par>
                                <p:cTn id="119" presetID="23" presetClass="entr" presetSubtype="16" fill="hold" nodeType="clickEffect">
                                  <p:stCondLst>
                                    <p:cond delay="0"/>
                                  </p:stCondLst>
                                  <p:childTnLst>
                                    <p:set>
                                      <p:cBhvr>
                                        <p:cTn id="120" dur="1" fill="hold">
                                          <p:stCondLst>
                                            <p:cond delay="0"/>
                                          </p:stCondLst>
                                        </p:cTn>
                                        <p:tgtEl>
                                          <p:spTgt spid="52394"/>
                                        </p:tgtEl>
                                        <p:attrNameLst>
                                          <p:attrName>style.visibility</p:attrName>
                                        </p:attrNameLst>
                                      </p:cBhvr>
                                      <p:to>
                                        <p:strVal val="visible"/>
                                      </p:to>
                                    </p:set>
                                    <p:anim calcmode="lin" valueType="num">
                                      <p:cBhvr>
                                        <p:cTn id="121" dur="500" fill="hold"/>
                                        <p:tgtEl>
                                          <p:spTgt spid="52394"/>
                                        </p:tgtEl>
                                        <p:attrNameLst>
                                          <p:attrName>ppt_w</p:attrName>
                                        </p:attrNameLst>
                                      </p:cBhvr>
                                      <p:tavLst>
                                        <p:tav tm="0">
                                          <p:val>
                                            <p:fltVal val="0"/>
                                          </p:val>
                                        </p:tav>
                                        <p:tav tm="100000">
                                          <p:val>
                                            <p:strVal val="#ppt_w"/>
                                          </p:val>
                                        </p:tav>
                                      </p:tavLst>
                                    </p:anim>
                                    <p:anim calcmode="lin" valueType="num">
                                      <p:cBhvr>
                                        <p:cTn id="122" dur="500" fill="hold"/>
                                        <p:tgtEl>
                                          <p:spTgt spid="52394"/>
                                        </p:tgtEl>
                                        <p:attrNameLst>
                                          <p:attrName>ppt_h</p:attrName>
                                        </p:attrNameLst>
                                      </p:cBhvr>
                                      <p:tavLst>
                                        <p:tav tm="0">
                                          <p:val>
                                            <p:fltVal val="0"/>
                                          </p:val>
                                        </p:tav>
                                        <p:tav tm="100000">
                                          <p:val>
                                            <p:strVal val="#ppt_h"/>
                                          </p:val>
                                        </p:tav>
                                      </p:tavLst>
                                    </p:anim>
                                  </p:childTnLst>
                                </p:cTn>
                              </p:par>
                            </p:childTnLst>
                          </p:cTn>
                        </p:par>
                        <p:par>
                          <p:cTn id="123" fill="hold">
                            <p:stCondLst>
                              <p:cond delay="500"/>
                            </p:stCondLst>
                            <p:childTnLst>
                              <p:par>
                                <p:cTn id="124" presetID="23" presetClass="exit" presetSubtype="32" fill="hold" nodeType="afterEffect">
                                  <p:stCondLst>
                                    <p:cond delay="0"/>
                                  </p:stCondLst>
                                  <p:childTnLst>
                                    <p:anim calcmode="lin" valueType="num">
                                      <p:cBhvr>
                                        <p:cTn id="125" dur="500"/>
                                        <p:tgtEl>
                                          <p:spTgt spid="52394"/>
                                        </p:tgtEl>
                                        <p:attrNameLst>
                                          <p:attrName>ppt_w</p:attrName>
                                        </p:attrNameLst>
                                      </p:cBhvr>
                                      <p:tavLst>
                                        <p:tav tm="0">
                                          <p:val>
                                            <p:strVal val="ppt_w"/>
                                          </p:val>
                                        </p:tav>
                                        <p:tav tm="100000">
                                          <p:val>
                                            <p:fltVal val="0"/>
                                          </p:val>
                                        </p:tav>
                                      </p:tavLst>
                                    </p:anim>
                                    <p:anim calcmode="lin" valueType="num">
                                      <p:cBhvr>
                                        <p:cTn id="126" dur="500"/>
                                        <p:tgtEl>
                                          <p:spTgt spid="52394"/>
                                        </p:tgtEl>
                                        <p:attrNameLst>
                                          <p:attrName>ppt_h</p:attrName>
                                        </p:attrNameLst>
                                      </p:cBhvr>
                                      <p:tavLst>
                                        <p:tav tm="0">
                                          <p:val>
                                            <p:strVal val="ppt_h"/>
                                          </p:val>
                                        </p:tav>
                                        <p:tav tm="100000">
                                          <p:val>
                                            <p:fltVal val="0"/>
                                          </p:val>
                                        </p:tav>
                                      </p:tavLst>
                                    </p:anim>
                                    <p:set>
                                      <p:cBhvr>
                                        <p:cTn id="127" dur="1" fill="hold">
                                          <p:stCondLst>
                                            <p:cond delay="499"/>
                                          </p:stCondLst>
                                        </p:cTn>
                                        <p:tgtEl>
                                          <p:spTgt spid="52394"/>
                                        </p:tgtEl>
                                        <p:attrNameLst>
                                          <p:attrName>style.visibility</p:attrName>
                                        </p:attrNameLst>
                                      </p:cBhvr>
                                      <p:to>
                                        <p:strVal val="hidden"/>
                                      </p:to>
                                    </p:set>
                                  </p:childTnLst>
                                </p:cTn>
                              </p:par>
                            </p:childTnLst>
                          </p:cTn>
                        </p:par>
                        <p:par>
                          <p:cTn id="128" fill="hold">
                            <p:stCondLst>
                              <p:cond delay="1000"/>
                            </p:stCondLst>
                            <p:childTnLst>
                              <p:par>
                                <p:cTn id="129" presetID="22" presetClass="entr" presetSubtype="8" fill="hold" nodeType="afterEffect">
                                  <p:stCondLst>
                                    <p:cond delay="0"/>
                                  </p:stCondLst>
                                  <p:childTnLst>
                                    <p:set>
                                      <p:cBhvr>
                                        <p:cTn id="130" dur="1" fill="hold">
                                          <p:stCondLst>
                                            <p:cond delay="0"/>
                                          </p:stCondLst>
                                        </p:cTn>
                                        <p:tgtEl>
                                          <p:spTgt spid="52388"/>
                                        </p:tgtEl>
                                        <p:attrNameLst>
                                          <p:attrName>style.visibility</p:attrName>
                                        </p:attrNameLst>
                                      </p:cBhvr>
                                      <p:to>
                                        <p:strVal val="visible"/>
                                      </p:to>
                                    </p:set>
                                    <p:animEffect transition="in" filter="wipe(left)">
                                      <p:cBhvr>
                                        <p:cTn id="131" dur="500"/>
                                        <p:tgtEl>
                                          <p:spTgt spid="52388"/>
                                        </p:tgtEl>
                                      </p:cBhvr>
                                    </p:animEffect>
                                  </p:childTnLst>
                                </p:cTn>
                              </p:par>
                              <p:par>
                                <p:cTn id="132" presetID="22" presetClass="entr" presetSubtype="8" fill="hold" nodeType="withEffect">
                                  <p:stCondLst>
                                    <p:cond delay="0"/>
                                  </p:stCondLst>
                                  <p:childTnLst>
                                    <p:set>
                                      <p:cBhvr>
                                        <p:cTn id="133" dur="1" fill="hold">
                                          <p:stCondLst>
                                            <p:cond delay="0"/>
                                          </p:stCondLst>
                                        </p:cTn>
                                        <p:tgtEl>
                                          <p:spTgt spid="81975">
                                            <p:txEl>
                                              <p:pRg st="0" end="0"/>
                                            </p:txEl>
                                          </p:spTgt>
                                        </p:tgtEl>
                                        <p:attrNameLst>
                                          <p:attrName>style.visibility</p:attrName>
                                        </p:attrNameLst>
                                      </p:cBhvr>
                                      <p:to>
                                        <p:strVal val="visible"/>
                                      </p:to>
                                    </p:set>
                                    <p:animEffect transition="in" filter="wipe(left)">
                                      <p:cBhvr>
                                        <p:cTn id="134" dur="500"/>
                                        <p:tgtEl>
                                          <p:spTgt spid="81975">
                                            <p:txEl>
                                              <p:pRg st="0" end="0"/>
                                            </p:txEl>
                                          </p:spTgt>
                                        </p:tgtEl>
                                      </p:cBhvr>
                                    </p:animEffect>
                                  </p:childTnLst>
                                </p:cTn>
                              </p:par>
                              <p:par>
                                <p:cTn id="135" presetID="22" presetClass="entr" presetSubtype="8" fill="hold" nodeType="withEffect">
                                  <p:stCondLst>
                                    <p:cond delay="0"/>
                                  </p:stCondLst>
                                  <p:childTnLst>
                                    <p:set>
                                      <p:cBhvr>
                                        <p:cTn id="136" dur="1" fill="hold">
                                          <p:stCondLst>
                                            <p:cond delay="0"/>
                                          </p:stCondLst>
                                        </p:cTn>
                                        <p:tgtEl>
                                          <p:spTgt spid="82010"/>
                                        </p:tgtEl>
                                        <p:attrNameLst>
                                          <p:attrName>style.visibility</p:attrName>
                                        </p:attrNameLst>
                                      </p:cBhvr>
                                      <p:to>
                                        <p:strVal val="visible"/>
                                      </p:to>
                                    </p:set>
                                    <p:animEffect transition="in" filter="wipe(left)">
                                      <p:cBhvr>
                                        <p:cTn id="137" dur="500"/>
                                        <p:tgtEl>
                                          <p:spTgt spid="82010"/>
                                        </p:tgtEl>
                                      </p:cBhvr>
                                    </p:animEffect>
                                  </p:childTnLst>
                                </p:cTn>
                              </p:par>
                              <p:par>
                                <p:cTn id="138" presetID="26" presetClass="emph" presetSubtype="0" fill="hold" nodeType="withEffect">
                                  <p:stCondLst>
                                    <p:cond delay="0"/>
                                  </p:stCondLst>
                                  <p:childTnLst>
                                    <p:animEffect transition="out" filter="fade">
                                      <p:cBhvr>
                                        <p:cTn id="139" dur="500" tmFilter="0, 0; .2, .5; .8, .5; 1, 0"/>
                                        <p:tgtEl>
                                          <p:spTgt spid="52388"/>
                                        </p:tgtEl>
                                      </p:cBhvr>
                                    </p:animEffect>
                                    <p:animScale>
                                      <p:cBhvr>
                                        <p:cTn id="140" dur="250" autoRev="1" fill="hold"/>
                                        <p:tgtEl>
                                          <p:spTgt spid="52388"/>
                                        </p:tgtEl>
                                      </p:cBhvr>
                                      <p:by x="105000" y="105000"/>
                                    </p:animScale>
                                  </p:childTnLst>
                                </p:cTn>
                              </p:par>
                            </p:childTnLst>
                          </p:cTn>
                        </p:par>
                      </p:childTnLst>
                    </p:cTn>
                  </p:par>
                  <p:par>
                    <p:cTn id="141" fill="hold">
                      <p:stCondLst>
                        <p:cond delay="indefinite"/>
                      </p:stCondLst>
                      <p:childTnLst>
                        <p:par>
                          <p:cTn id="142" fill="hold">
                            <p:stCondLst>
                              <p:cond delay="0"/>
                            </p:stCondLst>
                            <p:childTnLst>
                              <p:par>
                                <p:cTn id="143" presetID="1" presetClass="entr" presetSubtype="0" fill="hold" nodeType="clickEffect">
                                  <p:stCondLst>
                                    <p:cond delay="0"/>
                                  </p:stCondLst>
                                  <p:childTnLst>
                                    <p:set>
                                      <p:cBhvr>
                                        <p:cTn id="144" dur="1" fill="hold">
                                          <p:stCondLst>
                                            <p:cond delay="0"/>
                                          </p:stCondLst>
                                        </p:cTn>
                                        <p:tgtEl>
                                          <p:spTgt spid="3"/>
                                        </p:tgtEl>
                                        <p:attrNameLst>
                                          <p:attrName>style.visibility</p:attrName>
                                        </p:attrNameLst>
                                      </p:cBhvr>
                                      <p:to>
                                        <p:strVal val="visible"/>
                                      </p:to>
                                    </p:set>
                                  </p:childTnLst>
                                </p:cTn>
                              </p:par>
                              <p:par>
                                <p:cTn id="145" presetID="1" presetClass="entr" presetSubtype="0" fill="hold" nodeType="withEffect">
                                  <p:stCondLst>
                                    <p:cond delay="0"/>
                                  </p:stCondLst>
                                  <p:childTnLst>
                                    <p:set>
                                      <p:cBhvr>
                                        <p:cTn id="146" dur="1" fill="hold">
                                          <p:stCondLst>
                                            <p:cond delay="499"/>
                                          </p:stCondLst>
                                        </p:cTn>
                                        <p:tgtEl>
                                          <p:spTgt spid="52387"/>
                                        </p:tgtEl>
                                        <p:attrNameLst>
                                          <p:attrName>style.visibility</p:attrName>
                                        </p:attrNameLst>
                                      </p:cBhvr>
                                      <p:to>
                                        <p:strVal val="visible"/>
                                      </p:to>
                                    </p:set>
                                  </p:childTnLst>
                                </p:cTn>
                              </p:par>
                              <p:par>
                                <p:cTn id="147" presetID="1" presetClass="entr" presetSubtype="0" fill="hold" grpId="0" nodeType="withEffect">
                                  <p:stCondLst>
                                    <p:cond delay="0"/>
                                  </p:stCondLst>
                                  <p:childTnLst>
                                    <p:set>
                                      <p:cBhvr>
                                        <p:cTn id="148" dur="1" fill="hold">
                                          <p:stCondLst>
                                            <p:cond delay="0"/>
                                          </p:stCondLst>
                                        </p:cTn>
                                        <p:tgtEl>
                                          <p:spTgt spid="82023"/>
                                        </p:tgtEl>
                                        <p:attrNameLst>
                                          <p:attrName>style.visibility</p:attrName>
                                        </p:attrNameLst>
                                      </p:cBhvr>
                                      <p:to>
                                        <p:strVal val="visible"/>
                                      </p:to>
                                    </p:set>
                                  </p:childTnLst>
                                </p:cTn>
                              </p:par>
                            </p:childTnLst>
                          </p:cTn>
                        </p:par>
                        <p:par>
                          <p:cTn id="149" fill="hold">
                            <p:stCondLst>
                              <p:cond delay="500"/>
                            </p:stCondLst>
                            <p:childTnLst>
                              <p:par>
                                <p:cTn id="150" presetID="22" presetClass="entr" presetSubtype="2" fill="hold" nodeType="afterEffect">
                                  <p:stCondLst>
                                    <p:cond delay="0"/>
                                  </p:stCondLst>
                                  <p:childTnLst>
                                    <p:set>
                                      <p:cBhvr>
                                        <p:cTn id="151" dur="1" fill="hold">
                                          <p:stCondLst>
                                            <p:cond delay="0"/>
                                          </p:stCondLst>
                                        </p:cTn>
                                        <p:tgtEl>
                                          <p:spTgt spid="82051"/>
                                        </p:tgtEl>
                                        <p:attrNameLst>
                                          <p:attrName>style.visibility</p:attrName>
                                        </p:attrNameLst>
                                      </p:cBhvr>
                                      <p:to>
                                        <p:strVal val="visible"/>
                                      </p:to>
                                    </p:set>
                                    <p:animEffect transition="in" filter="wipe(right)">
                                      <p:cBhvr>
                                        <p:cTn id="152" dur="500"/>
                                        <p:tgtEl>
                                          <p:spTgt spid="82051"/>
                                        </p:tgtEl>
                                      </p:cBhvr>
                                    </p:animEffect>
                                  </p:childTnLst>
                                </p:cTn>
                              </p:par>
                              <p:par>
                                <p:cTn id="153" presetID="22" presetClass="entr" presetSubtype="4" fill="hold" nodeType="withEffect">
                                  <p:stCondLst>
                                    <p:cond delay="0"/>
                                  </p:stCondLst>
                                  <p:childTnLst>
                                    <p:set>
                                      <p:cBhvr>
                                        <p:cTn id="154" dur="1" fill="hold">
                                          <p:stCondLst>
                                            <p:cond delay="0"/>
                                          </p:stCondLst>
                                        </p:cTn>
                                        <p:tgtEl>
                                          <p:spTgt spid="82064"/>
                                        </p:tgtEl>
                                        <p:attrNameLst>
                                          <p:attrName>style.visibility</p:attrName>
                                        </p:attrNameLst>
                                      </p:cBhvr>
                                      <p:to>
                                        <p:strVal val="visible"/>
                                      </p:to>
                                    </p:set>
                                    <p:animEffect transition="in" filter="wipe(down)">
                                      <p:cBhvr>
                                        <p:cTn id="155" dur="500"/>
                                        <p:tgtEl>
                                          <p:spTgt spid="82064"/>
                                        </p:tgtEl>
                                      </p:cBhvr>
                                    </p:animEffect>
                                  </p:childTnLst>
                                </p:cTn>
                              </p:par>
                            </p:childTnLst>
                          </p:cTn>
                        </p:par>
                        <p:par>
                          <p:cTn id="156" fill="hold">
                            <p:stCondLst>
                              <p:cond delay="1000"/>
                            </p:stCondLst>
                            <p:childTnLst>
                              <p:par>
                                <p:cTn id="157" presetID="22" presetClass="entr" presetSubtype="2" fill="hold" nodeType="afterEffect">
                                  <p:stCondLst>
                                    <p:cond delay="0"/>
                                  </p:stCondLst>
                                  <p:childTnLst>
                                    <p:set>
                                      <p:cBhvr>
                                        <p:cTn id="158" dur="1" fill="hold">
                                          <p:stCondLst>
                                            <p:cond delay="0"/>
                                          </p:stCondLst>
                                        </p:cTn>
                                        <p:tgtEl>
                                          <p:spTgt spid="82065"/>
                                        </p:tgtEl>
                                        <p:attrNameLst>
                                          <p:attrName>style.visibility</p:attrName>
                                        </p:attrNameLst>
                                      </p:cBhvr>
                                      <p:to>
                                        <p:strVal val="visible"/>
                                      </p:to>
                                    </p:set>
                                    <p:animEffect transition="in" filter="wipe(right)">
                                      <p:cBhvr>
                                        <p:cTn id="159" dur="500"/>
                                        <p:tgtEl>
                                          <p:spTgt spid="82065"/>
                                        </p:tgtEl>
                                      </p:cBhvr>
                                    </p:animEffect>
                                  </p:childTnLst>
                                </p:cTn>
                              </p:par>
                            </p:childTnLst>
                          </p:cTn>
                        </p:par>
                        <p:par>
                          <p:cTn id="160" fill="hold">
                            <p:stCondLst>
                              <p:cond delay="1500"/>
                            </p:stCondLst>
                            <p:childTnLst>
                              <p:par>
                                <p:cTn id="161" presetID="23" presetClass="entr" presetSubtype="16" fill="hold" nodeType="afterEffect">
                                  <p:stCondLst>
                                    <p:cond delay="0"/>
                                  </p:stCondLst>
                                  <p:childTnLst>
                                    <p:set>
                                      <p:cBhvr>
                                        <p:cTn id="162" dur="1" fill="hold">
                                          <p:stCondLst>
                                            <p:cond delay="0"/>
                                          </p:stCondLst>
                                        </p:cTn>
                                        <p:tgtEl>
                                          <p:spTgt spid="52395"/>
                                        </p:tgtEl>
                                        <p:attrNameLst>
                                          <p:attrName>style.visibility</p:attrName>
                                        </p:attrNameLst>
                                      </p:cBhvr>
                                      <p:to>
                                        <p:strVal val="visible"/>
                                      </p:to>
                                    </p:set>
                                    <p:anim calcmode="lin" valueType="num">
                                      <p:cBhvr>
                                        <p:cTn id="163" dur="500" fill="hold"/>
                                        <p:tgtEl>
                                          <p:spTgt spid="52395"/>
                                        </p:tgtEl>
                                        <p:attrNameLst>
                                          <p:attrName>ppt_w</p:attrName>
                                        </p:attrNameLst>
                                      </p:cBhvr>
                                      <p:tavLst>
                                        <p:tav tm="0">
                                          <p:val>
                                            <p:fltVal val="0"/>
                                          </p:val>
                                        </p:tav>
                                        <p:tav tm="100000">
                                          <p:val>
                                            <p:strVal val="#ppt_w"/>
                                          </p:val>
                                        </p:tav>
                                      </p:tavLst>
                                    </p:anim>
                                    <p:anim calcmode="lin" valueType="num">
                                      <p:cBhvr>
                                        <p:cTn id="164" dur="500" fill="hold"/>
                                        <p:tgtEl>
                                          <p:spTgt spid="52395"/>
                                        </p:tgtEl>
                                        <p:attrNameLst>
                                          <p:attrName>ppt_h</p:attrName>
                                        </p:attrNameLst>
                                      </p:cBhvr>
                                      <p:tavLst>
                                        <p:tav tm="0">
                                          <p:val>
                                            <p:fltVal val="0"/>
                                          </p:val>
                                        </p:tav>
                                        <p:tav tm="100000">
                                          <p:val>
                                            <p:strVal val="#ppt_h"/>
                                          </p:val>
                                        </p:tav>
                                      </p:tavLst>
                                    </p:anim>
                                  </p:childTnLst>
                                </p:cTn>
                              </p:par>
                            </p:childTnLst>
                          </p:cTn>
                        </p:par>
                        <p:par>
                          <p:cTn id="165" fill="hold">
                            <p:stCondLst>
                              <p:cond delay="2000"/>
                            </p:stCondLst>
                            <p:childTnLst>
                              <p:par>
                                <p:cTn id="166" presetID="23" presetClass="exit" presetSubtype="32" fill="hold" nodeType="afterEffect">
                                  <p:stCondLst>
                                    <p:cond delay="0"/>
                                  </p:stCondLst>
                                  <p:childTnLst>
                                    <p:anim calcmode="lin" valueType="num">
                                      <p:cBhvr>
                                        <p:cTn id="167" dur="500"/>
                                        <p:tgtEl>
                                          <p:spTgt spid="52395"/>
                                        </p:tgtEl>
                                        <p:attrNameLst>
                                          <p:attrName>ppt_w</p:attrName>
                                        </p:attrNameLst>
                                      </p:cBhvr>
                                      <p:tavLst>
                                        <p:tav tm="0">
                                          <p:val>
                                            <p:strVal val="ppt_w"/>
                                          </p:val>
                                        </p:tav>
                                        <p:tav tm="100000">
                                          <p:val>
                                            <p:fltVal val="0"/>
                                          </p:val>
                                        </p:tav>
                                      </p:tavLst>
                                    </p:anim>
                                    <p:anim calcmode="lin" valueType="num">
                                      <p:cBhvr>
                                        <p:cTn id="168" dur="500"/>
                                        <p:tgtEl>
                                          <p:spTgt spid="52395"/>
                                        </p:tgtEl>
                                        <p:attrNameLst>
                                          <p:attrName>ppt_h</p:attrName>
                                        </p:attrNameLst>
                                      </p:cBhvr>
                                      <p:tavLst>
                                        <p:tav tm="0">
                                          <p:val>
                                            <p:strVal val="ppt_h"/>
                                          </p:val>
                                        </p:tav>
                                        <p:tav tm="100000">
                                          <p:val>
                                            <p:fltVal val="0"/>
                                          </p:val>
                                        </p:tav>
                                      </p:tavLst>
                                    </p:anim>
                                    <p:set>
                                      <p:cBhvr>
                                        <p:cTn id="169" dur="1" fill="hold">
                                          <p:stCondLst>
                                            <p:cond delay="499"/>
                                          </p:stCondLst>
                                        </p:cTn>
                                        <p:tgtEl>
                                          <p:spTgt spid="52395"/>
                                        </p:tgtEl>
                                        <p:attrNameLst>
                                          <p:attrName>style.visibility</p:attrName>
                                        </p:attrNameLst>
                                      </p:cBhvr>
                                      <p:to>
                                        <p:strVal val="hidden"/>
                                      </p:to>
                                    </p:set>
                                  </p:childTnLst>
                                </p:cTn>
                              </p:par>
                            </p:childTnLst>
                          </p:cTn>
                        </p:par>
                        <p:par>
                          <p:cTn id="170" fill="hold">
                            <p:stCondLst>
                              <p:cond delay="2500"/>
                            </p:stCondLst>
                            <p:childTnLst>
                              <p:par>
                                <p:cTn id="171" presetID="22" presetClass="entr" presetSubtype="2" fill="hold" nodeType="afterEffect">
                                  <p:stCondLst>
                                    <p:cond delay="0"/>
                                  </p:stCondLst>
                                  <p:childTnLst>
                                    <p:set>
                                      <p:cBhvr>
                                        <p:cTn id="172" dur="1" fill="hold">
                                          <p:stCondLst>
                                            <p:cond delay="0"/>
                                          </p:stCondLst>
                                        </p:cTn>
                                        <p:tgtEl>
                                          <p:spTgt spid="81983"/>
                                        </p:tgtEl>
                                        <p:attrNameLst>
                                          <p:attrName>style.visibility</p:attrName>
                                        </p:attrNameLst>
                                      </p:cBhvr>
                                      <p:to>
                                        <p:strVal val="visible"/>
                                      </p:to>
                                    </p:set>
                                    <p:animEffect transition="in" filter="wipe(right)">
                                      <p:cBhvr>
                                        <p:cTn id="173" dur="500"/>
                                        <p:tgtEl>
                                          <p:spTgt spid="81983"/>
                                        </p:tgtEl>
                                      </p:cBhvr>
                                    </p:animEffect>
                                  </p:childTnLst>
                                </p:cTn>
                              </p:par>
                              <p:par>
                                <p:cTn id="174" presetID="22" presetClass="entr" presetSubtype="2" fill="hold" grpId="2" nodeType="withEffect">
                                  <p:stCondLst>
                                    <p:cond delay="0"/>
                                  </p:stCondLst>
                                  <p:childTnLst>
                                    <p:set>
                                      <p:cBhvr>
                                        <p:cTn id="175" dur="1" fill="hold">
                                          <p:stCondLst>
                                            <p:cond delay="0"/>
                                          </p:stCondLst>
                                        </p:cTn>
                                        <p:tgtEl>
                                          <p:spTgt spid="81976">
                                            <p:txEl>
                                              <p:pRg st="0" end="0"/>
                                            </p:txEl>
                                          </p:spTgt>
                                        </p:tgtEl>
                                        <p:attrNameLst>
                                          <p:attrName>style.visibility</p:attrName>
                                        </p:attrNameLst>
                                      </p:cBhvr>
                                      <p:to>
                                        <p:strVal val="visible"/>
                                      </p:to>
                                    </p:set>
                                    <p:animEffect transition="in" filter="wipe(right)">
                                      <p:cBhvr>
                                        <p:cTn id="176" dur="500"/>
                                        <p:tgtEl>
                                          <p:spTgt spid="81976">
                                            <p:txEl>
                                              <p:pRg st="0" end="0"/>
                                            </p:txEl>
                                          </p:spTgt>
                                        </p:tgtEl>
                                      </p:cBhvr>
                                    </p:animEffect>
                                  </p:childTnLst>
                                </p:cTn>
                              </p:par>
                              <p:par>
                                <p:cTn id="177" presetID="22" presetClass="entr" presetSubtype="2" fill="hold" nodeType="withEffect">
                                  <p:stCondLst>
                                    <p:cond delay="0"/>
                                  </p:stCondLst>
                                  <p:childTnLst>
                                    <p:set>
                                      <p:cBhvr>
                                        <p:cTn id="178" dur="1" fill="hold">
                                          <p:stCondLst>
                                            <p:cond delay="0"/>
                                          </p:stCondLst>
                                        </p:cTn>
                                        <p:tgtEl>
                                          <p:spTgt spid="81979"/>
                                        </p:tgtEl>
                                        <p:attrNameLst>
                                          <p:attrName>style.visibility</p:attrName>
                                        </p:attrNameLst>
                                      </p:cBhvr>
                                      <p:to>
                                        <p:strVal val="visible"/>
                                      </p:to>
                                    </p:set>
                                    <p:animEffect transition="in" filter="wipe(right)">
                                      <p:cBhvr>
                                        <p:cTn id="179" dur="500"/>
                                        <p:tgtEl>
                                          <p:spTgt spid="81979"/>
                                        </p:tgtEl>
                                      </p:cBhvr>
                                    </p:animEffect>
                                  </p:childTnLst>
                                </p:cTn>
                              </p:par>
                              <p:par>
                                <p:cTn id="180" presetID="26" presetClass="emph" presetSubtype="0" fill="hold" nodeType="withEffect">
                                  <p:stCondLst>
                                    <p:cond delay="0"/>
                                  </p:stCondLst>
                                  <p:childTnLst>
                                    <p:animEffect transition="out" filter="fade">
                                      <p:cBhvr>
                                        <p:cTn id="181" dur="500" tmFilter="0, 0; .2, .5; .8, .5; 1, 0"/>
                                        <p:tgtEl>
                                          <p:spTgt spid="81983"/>
                                        </p:tgtEl>
                                      </p:cBhvr>
                                    </p:animEffect>
                                    <p:animScale>
                                      <p:cBhvr>
                                        <p:cTn id="182" dur="250" autoRev="1" fill="hold"/>
                                        <p:tgtEl>
                                          <p:spTgt spid="81983"/>
                                        </p:tgtEl>
                                      </p:cBhvr>
                                      <p:by x="105000" y="105000"/>
                                    </p:animScale>
                                  </p:childTnLst>
                                </p:cTn>
                              </p:par>
                            </p:childTnLst>
                          </p:cTn>
                        </p:par>
                      </p:childTnLst>
                    </p:cTn>
                  </p:par>
                  <p:par>
                    <p:cTn id="183" fill="hold">
                      <p:stCondLst>
                        <p:cond delay="indefinite"/>
                      </p:stCondLst>
                      <p:childTnLst>
                        <p:par>
                          <p:cTn id="184" fill="hold">
                            <p:stCondLst>
                              <p:cond delay="0"/>
                            </p:stCondLst>
                            <p:childTnLst>
                              <p:par>
                                <p:cTn id="185" presetID="22" presetClass="entr" presetSubtype="4" fill="hold" nodeType="clickEffect">
                                  <p:stCondLst>
                                    <p:cond delay="0"/>
                                  </p:stCondLst>
                                  <p:childTnLst>
                                    <p:set>
                                      <p:cBhvr>
                                        <p:cTn id="186" dur="1" fill="hold">
                                          <p:stCondLst>
                                            <p:cond delay="0"/>
                                          </p:stCondLst>
                                        </p:cTn>
                                        <p:tgtEl>
                                          <p:spTgt spid="52392"/>
                                        </p:tgtEl>
                                        <p:attrNameLst>
                                          <p:attrName>style.visibility</p:attrName>
                                        </p:attrNameLst>
                                      </p:cBhvr>
                                      <p:to>
                                        <p:strVal val="visible"/>
                                      </p:to>
                                    </p:set>
                                    <p:animEffect transition="in" filter="wipe(down)">
                                      <p:cBhvr>
                                        <p:cTn id="187" dur="500"/>
                                        <p:tgtEl>
                                          <p:spTgt spid="52392"/>
                                        </p:tgtEl>
                                      </p:cBhvr>
                                    </p:animEffect>
                                  </p:childTnLst>
                                </p:cTn>
                              </p:par>
                            </p:childTnLst>
                          </p:cTn>
                        </p:par>
                        <p:par>
                          <p:cTn id="188" fill="hold">
                            <p:stCondLst>
                              <p:cond delay="500"/>
                            </p:stCondLst>
                            <p:childTnLst>
                              <p:par>
                                <p:cTn id="189" presetID="22" presetClass="entr" presetSubtype="4" fill="hold" nodeType="afterEffect">
                                  <p:stCondLst>
                                    <p:cond delay="0"/>
                                  </p:stCondLst>
                                  <p:childTnLst>
                                    <p:set>
                                      <p:cBhvr>
                                        <p:cTn id="190" dur="1" fill="hold">
                                          <p:stCondLst>
                                            <p:cond delay="0"/>
                                          </p:stCondLst>
                                        </p:cTn>
                                        <p:tgtEl>
                                          <p:spTgt spid="81977"/>
                                        </p:tgtEl>
                                        <p:attrNameLst>
                                          <p:attrName>style.visibility</p:attrName>
                                        </p:attrNameLst>
                                      </p:cBhvr>
                                      <p:to>
                                        <p:strVal val="visible"/>
                                      </p:to>
                                    </p:set>
                                    <p:animEffect transition="in" filter="wipe(down)">
                                      <p:cBhvr>
                                        <p:cTn id="191" dur="500"/>
                                        <p:tgtEl>
                                          <p:spTgt spid="81977"/>
                                        </p:tgtEl>
                                      </p:cBhvr>
                                    </p:animEffect>
                                  </p:childTnLst>
                                </p:cTn>
                              </p:par>
                            </p:childTnLst>
                          </p:cTn>
                        </p:par>
                        <p:par>
                          <p:cTn id="192" fill="hold">
                            <p:stCondLst>
                              <p:cond delay="1000"/>
                            </p:stCondLst>
                            <p:childTnLst>
                              <p:par>
                                <p:cTn id="193" presetID="22" presetClass="entr" presetSubtype="4" fill="hold" nodeType="afterEffect">
                                  <p:stCondLst>
                                    <p:cond delay="0"/>
                                  </p:stCondLst>
                                  <p:childTnLst>
                                    <p:set>
                                      <p:cBhvr>
                                        <p:cTn id="194" dur="1" fill="hold">
                                          <p:stCondLst>
                                            <p:cond delay="0"/>
                                          </p:stCondLst>
                                        </p:cTn>
                                        <p:tgtEl>
                                          <p:spTgt spid="57507"/>
                                        </p:tgtEl>
                                        <p:attrNameLst>
                                          <p:attrName>style.visibility</p:attrName>
                                        </p:attrNameLst>
                                      </p:cBhvr>
                                      <p:to>
                                        <p:strVal val="visible"/>
                                      </p:to>
                                    </p:set>
                                    <p:animEffect transition="in" filter="wipe(down)">
                                      <p:cBhvr>
                                        <p:cTn id="195" dur="500"/>
                                        <p:tgtEl>
                                          <p:spTgt spid="57507"/>
                                        </p:tgtEl>
                                      </p:cBhvr>
                                    </p:animEffect>
                                  </p:childTnLst>
                                </p:cTn>
                              </p:par>
                              <p:par>
                                <p:cTn id="196" presetID="22" presetClass="entr" presetSubtype="4" fill="hold" nodeType="withEffect">
                                  <p:stCondLst>
                                    <p:cond delay="0"/>
                                  </p:stCondLst>
                                  <p:childTnLst>
                                    <p:set>
                                      <p:cBhvr>
                                        <p:cTn id="197" dur="1" fill="hold">
                                          <p:stCondLst>
                                            <p:cond delay="0"/>
                                          </p:stCondLst>
                                        </p:cTn>
                                        <p:tgtEl>
                                          <p:spTgt spid="81922"/>
                                        </p:tgtEl>
                                        <p:attrNameLst>
                                          <p:attrName>style.visibility</p:attrName>
                                        </p:attrNameLst>
                                      </p:cBhvr>
                                      <p:to>
                                        <p:strVal val="visible"/>
                                      </p:to>
                                    </p:set>
                                    <p:animEffect transition="in" filter="wipe(down)">
                                      <p:cBhvr>
                                        <p:cTn id="198" dur="500"/>
                                        <p:tgtEl>
                                          <p:spTgt spid="819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1922" grpId="0" animBg="1"/>
      <p:bldP spid="81922" grpId="1" animBg="1"/>
      <p:bldP spid="81922" grpId="2" animBg="1"/>
      <p:bldP spid="81975" grpId="0" build="p" autoUpdateAnimBg="0"/>
      <p:bldP spid="81975" grpId="1" build="allAtOnce"/>
      <p:bldP spid="81976" grpId="0" build="p" autoUpdateAnimBg="0"/>
      <p:bldP spid="81976" grpId="1" build="allAtOnce"/>
      <p:bldP spid="81976" grpId="2" build="allAtOnce"/>
      <p:bldP spid="81978" grpId="0" build="p" autoUpdateAnimBg="0"/>
      <p:bldP spid="81980" grpId="0"/>
      <p:bldP spid="81981" grpId="0"/>
      <p:bldP spid="81981" grpId="1"/>
      <p:bldP spid="81982" grpId="0"/>
      <p:bldP spid="81982" grpId="1"/>
      <p:bldP spid="57408" grpId="0" build="p"/>
      <p:bldP spid="82023" grpId="0"/>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 name="Oval 164"/>
          <p:cNvSpPr/>
          <p:nvPr/>
        </p:nvSpPr>
        <p:spPr>
          <a:xfrm>
            <a:off x="3990975" y="2317750"/>
            <a:ext cx="1155700" cy="11303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66" name="Oval 165"/>
          <p:cNvSpPr/>
          <p:nvPr/>
        </p:nvSpPr>
        <p:spPr>
          <a:xfrm>
            <a:off x="6305550" y="2317750"/>
            <a:ext cx="1155700" cy="11303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sp>
        <p:nvSpPr>
          <p:cNvPr id="164" name="Oval 163"/>
          <p:cNvSpPr/>
          <p:nvPr/>
        </p:nvSpPr>
        <p:spPr>
          <a:xfrm>
            <a:off x="1681163" y="2305050"/>
            <a:ext cx="1155700" cy="11303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47" name="Straight Connector 46"/>
          <p:cNvCxnSpPr>
            <a:stCxn id="164" idx="6"/>
            <a:endCxn id="165" idx="2"/>
          </p:cNvCxnSpPr>
          <p:nvPr/>
        </p:nvCxnSpPr>
        <p:spPr>
          <a:xfrm>
            <a:off x="2836863" y="2870200"/>
            <a:ext cx="1154112" cy="1270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3303588" y="2736850"/>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52" name="Straight Connector 51"/>
          <p:cNvCxnSpPr>
            <a:stCxn id="165" idx="6"/>
            <a:endCxn id="166" idx="2"/>
          </p:cNvCxnSpPr>
          <p:nvPr/>
        </p:nvCxnSpPr>
        <p:spPr>
          <a:xfrm>
            <a:off x="5146675" y="2882900"/>
            <a:ext cx="1158875"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6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F971272F-C1F8-4ECB-97BF-82307D273D5D}" type="slidenum">
              <a:rPr lang="en-US" sz="1200">
                <a:solidFill>
                  <a:schemeClr val="tx1">
                    <a:tint val="75000"/>
                  </a:schemeClr>
                </a:solidFill>
                <a:latin typeface="+mn-lt"/>
                <a:cs typeface="+mn-cs"/>
              </a:rPr>
              <a:pPr algn="r" fontAlgn="auto">
                <a:spcBef>
                  <a:spcPts val="0"/>
                </a:spcBef>
                <a:spcAft>
                  <a:spcPts val="0"/>
                </a:spcAft>
                <a:defRPr/>
              </a:pPr>
              <a:t>77</a:t>
            </a:fld>
            <a:endParaRPr lang="en-US" sz="1200">
              <a:solidFill>
                <a:schemeClr val="tx1">
                  <a:tint val="75000"/>
                </a:schemeClr>
              </a:solidFill>
              <a:latin typeface="+mn-lt"/>
              <a:cs typeface="+mn-cs"/>
            </a:endParaRPr>
          </a:p>
        </p:txBody>
      </p:sp>
      <p:cxnSp>
        <p:nvCxnSpPr>
          <p:cNvPr id="69" name="Straight Connector 68"/>
          <p:cNvCxnSpPr>
            <a:stCxn id="72" idx="0"/>
            <a:endCxn id="164" idx="4"/>
          </p:cNvCxnSpPr>
          <p:nvPr/>
        </p:nvCxnSpPr>
        <p:spPr>
          <a:xfrm flipV="1">
            <a:off x="2252663" y="3435350"/>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2" name="Rectangle 71"/>
          <p:cNvSpPr/>
          <p:nvPr/>
        </p:nvSpPr>
        <p:spPr>
          <a:xfrm>
            <a:off x="2120900" y="378777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5" name="Straight Connector 74"/>
          <p:cNvCxnSpPr>
            <a:stCxn id="77" idx="0"/>
          </p:cNvCxnSpPr>
          <p:nvPr/>
        </p:nvCxnSpPr>
        <p:spPr>
          <a:xfrm flipV="1">
            <a:off x="4556125" y="3448050"/>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4424363" y="380047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8" name="Straight Connector 77"/>
          <p:cNvCxnSpPr>
            <a:stCxn id="79" idx="0"/>
          </p:cNvCxnSpPr>
          <p:nvPr/>
        </p:nvCxnSpPr>
        <p:spPr>
          <a:xfrm flipV="1">
            <a:off x="6878638" y="3435350"/>
            <a:ext cx="4762"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a:off x="6745288" y="378777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3" name="Straight Connector 46"/>
          <p:cNvCxnSpPr>
            <a:stCxn id="164" idx="6"/>
            <a:endCxn id="165" idx="2"/>
          </p:cNvCxnSpPr>
          <p:nvPr/>
        </p:nvCxnSpPr>
        <p:spPr>
          <a:xfrm>
            <a:off x="1258888" y="2863850"/>
            <a:ext cx="422275" cy="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5"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2721" name="Straight Connector 46"/>
          <p:cNvCxnSpPr>
            <a:cxnSpLocks noChangeShapeType="1"/>
          </p:cNvCxnSpPr>
          <p:nvPr/>
        </p:nvCxnSpPr>
        <p:spPr bwMode="auto">
          <a:xfrm flipH="1">
            <a:off x="7467600" y="2882900"/>
            <a:ext cx="422275" cy="0"/>
          </a:xfrm>
          <a:prstGeom prst="line">
            <a:avLst/>
          </a:prstGeom>
          <a:noFill/>
          <a:ln w="28575" algn="ctr">
            <a:solidFill>
              <a:schemeClr val="tx1"/>
            </a:solidFill>
            <a:round/>
            <a:headEnd/>
            <a:tailEnd/>
          </a:ln>
        </p:spPr>
      </p:cxnSp>
      <p:sp>
        <p:nvSpPr>
          <p:cNvPr id="72722"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grpSp>
        <p:nvGrpSpPr>
          <p:cNvPr id="72723" name="Group 35"/>
          <p:cNvGrpSpPr>
            <a:grpSpLocks/>
          </p:cNvGrpSpPr>
          <p:nvPr/>
        </p:nvGrpSpPr>
        <p:grpSpPr bwMode="auto">
          <a:xfrm>
            <a:off x="1895475" y="4362450"/>
            <a:ext cx="5538788" cy="363538"/>
            <a:chOff x="1194" y="2874"/>
            <a:chExt cx="3489" cy="229"/>
          </a:xfrm>
        </p:grpSpPr>
        <p:sp>
          <p:nvSpPr>
            <p:cNvPr id="72728" name="TextBox 53"/>
            <p:cNvSpPr txBox="1">
              <a:spLocks noChangeArrowheads="1"/>
            </p:cNvSpPr>
            <p:nvPr/>
          </p:nvSpPr>
          <p:spPr bwMode="auto">
            <a:xfrm>
              <a:off x="1194" y="2874"/>
              <a:ext cx="494"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find</a:t>
              </a:r>
            </a:p>
          </p:txBody>
        </p:sp>
        <p:sp>
          <p:nvSpPr>
            <p:cNvPr id="72729" name="TextBox 54"/>
            <p:cNvSpPr txBox="1">
              <a:spLocks noChangeArrowheads="1"/>
            </p:cNvSpPr>
            <p:nvPr/>
          </p:nvSpPr>
          <p:spPr bwMode="auto">
            <a:xfrm>
              <a:off x="2454" y="2874"/>
              <a:ext cx="872"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preferred</a:t>
              </a:r>
            </a:p>
          </p:txBody>
        </p:sp>
        <p:sp>
          <p:nvSpPr>
            <p:cNvPr id="72730" name="TextBox 55"/>
            <p:cNvSpPr txBox="1">
              <a:spLocks noChangeArrowheads="1"/>
            </p:cNvSpPr>
            <p:nvPr/>
          </p:nvSpPr>
          <p:spPr bwMode="auto">
            <a:xfrm>
              <a:off x="4015" y="2874"/>
              <a:ext cx="668"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tags</a:t>
              </a:r>
            </a:p>
          </p:txBody>
        </p:sp>
      </p:grpSp>
      <p:sp>
        <p:nvSpPr>
          <p:cNvPr id="51221" name="Text Box 41"/>
          <p:cNvSpPr txBox="1">
            <a:spLocks noChangeArrowheads="1"/>
          </p:cNvSpPr>
          <p:nvPr/>
        </p:nvSpPr>
        <p:spPr bwMode="auto">
          <a:xfrm>
            <a:off x="3294063" y="4908550"/>
            <a:ext cx="2795587" cy="307975"/>
          </a:xfrm>
          <a:prstGeom prst="rect">
            <a:avLst/>
          </a:prstGeom>
          <a:noFill/>
          <a:ln w="28575" algn="ctr">
            <a:noFill/>
            <a:miter lim="800000"/>
            <a:headEnd/>
            <a:tailEnd/>
          </a:ln>
        </p:spPr>
        <p:txBody>
          <a:bodyPr wrap="none" lIns="0" tIns="0" rIns="0" bIns="0" anchorCtr="1">
            <a:spAutoFit/>
          </a:bodyPr>
          <a:lstStyle/>
          <a:p>
            <a:pPr algn="ctr">
              <a:defRPr/>
            </a:pPr>
            <a:r>
              <a:rPr lang="en-US" sz="2000" b="1" i="1">
                <a:solidFill>
                  <a:schemeClr val="hlink"/>
                </a:solidFill>
                <a:latin typeface="+mn-lt"/>
                <a:cs typeface="Times New Roman" pitchFamily="18" charset="0"/>
              </a:rPr>
              <a:t>Could be adjective or verb</a:t>
            </a:r>
          </a:p>
        </p:txBody>
      </p:sp>
      <p:sp>
        <p:nvSpPr>
          <p:cNvPr id="51222" name="Text Box 42"/>
          <p:cNvSpPr txBox="1">
            <a:spLocks noChangeArrowheads="1"/>
          </p:cNvSpPr>
          <p:nvPr/>
        </p:nvSpPr>
        <p:spPr bwMode="auto">
          <a:xfrm>
            <a:off x="6424613" y="4908550"/>
            <a:ext cx="2381250" cy="307975"/>
          </a:xfrm>
          <a:prstGeom prst="rect">
            <a:avLst/>
          </a:prstGeom>
          <a:noFill/>
          <a:ln w="28575" algn="ctr">
            <a:noFill/>
            <a:miter lim="800000"/>
            <a:headEnd/>
            <a:tailEnd/>
          </a:ln>
        </p:spPr>
        <p:txBody>
          <a:bodyPr wrap="none" lIns="0" tIns="0" rIns="0" bIns="0" anchorCtr="1">
            <a:spAutoFit/>
          </a:bodyPr>
          <a:lstStyle/>
          <a:p>
            <a:pPr algn="ctr">
              <a:defRPr/>
            </a:pPr>
            <a:r>
              <a:rPr lang="en-US" sz="2000" b="1" i="1">
                <a:solidFill>
                  <a:schemeClr val="hlink"/>
                </a:solidFill>
                <a:latin typeface="+mn-lt"/>
                <a:cs typeface="Times New Roman" pitchFamily="18" charset="0"/>
              </a:rPr>
              <a:t>Could be noun or verb</a:t>
            </a:r>
          </a:p>
        </p:txBody>
      </p:sp>
      <p:sp>
        <p:nvSpPr>
          <p:cNvPr id="51223" name="Text Box 43"/>
          <p:cNvSpPr txBox="1">
            <a:spLocks noChangeArrowheads="1"/>
          </p:cNvSpPr>
          <p:nvPr/>
        </p:nvSpPr>
        <p:spPr bwMode="auto">
          <a:xfrm>
            <a:off x="427038" y="4918075"/>
            <a:ext cx="2381250" cy="307975"/>
          </a:xfrm>
          <a:prstGeom prst="rect">
            <a:avLst/>
          </a:prstGeom>
          <a:noFill/>
          <a:ln w="28575" algn="ctr">
            <a:noFill/>
            <a:miter lim="800000"/>
            <a:headEnd/>
            <a:tailEnd/>
          </a:ln>
        </p:spPr>
        <p:txBody>
          <a:bodyPr wrap="none" lIns="0" tIns="0" rIns="0" bIns="0" anchorCtr="1">
            <a:spAutoFit/>
          </a:bodyPr>
          <a:lstStyle/>
          <a:p>
            <a:pPr algn="ctr">
              <a:defRPr/>
            </a:pPr>
            <a:r>
              <a:rPr lang="en-US" sz="2000" b="1" i="1" dirty="0">
                <a:solidFill>
                  <a:schemeClr val="hlink"/>
                </a:solidFill>
                <a:latin typeface="+mn-lt"/>
                <a:cs typeface="Times New Roman" pitchFamily="18" charset="0"/>
              </a:rPr>
              <a:t>Could be verb or noun</a:t>
            </a:r>
          </a:p>
        </p:txBody>
      </p:sp>
      <p:sp>
        <p:nvSpPr>
          <p:cNvPr id="72727" name="Title 1"/>
          <p:cNvSpPr>
            <a:spLocks/>
          </p:cNvSpPr>
          <p:nvPr/>
        </p:nvSpPr>
        <p:spPr bwMode="auto">
          <a:xfrm>
            <a:off x="457200" y="274638"/>
            <a:ext cx="8229600" cy="722312"/>
          </a:xfrm>
          <a:prstGeom prst="rect">
            <a:avLst/>
          </a:prstGeom>
          <a:noFill/>
          <a:ln w="9525">
            <a:noFill/>
            <a:miter lim="800000"/>
            <a:headEnd/>
            <a:tailEnd/>
          </a:ln>
        </p:spPr>
        <p:txBody>
          <a:bodyPr anchor="ctr"/>
          <a:lstStyle/>
          <a:p>
            <a:pPr algn="ctr"/>
            <a:r>
              <a:rPr lang="en-US" sz="3600"/>
              <a:t>So Let’s Review Forward-Backward …</a:t>
            </a:r>
          </a:p>
        </p:txBody>
      </p:sp>
    </p:spTree>
    <p:extLst>
      <p:ext uri="{BB962C8B-B14F-4D97-AF65-F5344CB8AC3E}">
        <p14:creationId xmlns:p14="http://schemas.microsoft.com/office/powerpoint/2010/main" val="713171190"/>
      </p:ext>
    </p:extLst>
  </p:cSld>
  <p:clrMapOvr>
    <a:masterClrMapping/>
  </p:clrMapOvr>
  <p:timing>
    <p:tnLst>
      <p:par>
        <p:cTn xmlns:p14="http://schemas.microsoft.com/office/powerpoint/2010/main" id="1" dur="indefinite" restart="never" nodeType="tmRoot"/>
      </p:par>
    </p:tn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 name="Oval 164"/>
          <p:cNvSpPr/>
          <p:nvPr/>
        </p:nvSpPr>
        <p:spPr>
          <a:xfrm>
            <a:off x="3992563"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66" name="Oval 165"/>
          <p:cNvSpPr/>
          <p:nvPr/>
        </p:nvSpPr>
        <p:spPr>
          <a:xfrm>
            <a:off x="6305550"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116" name="Straight Connector 115"/>
          <p:cNvCxnSpPr>
            <a:stCxn id="73" idx="5"/>
            <a:endCxn id="93" idx="1"/>
          </p:cNvCxnSpPr>
          <p:nvPr/>
        </p:nvCxnSpPr>
        <p:spPr>
          <a:xfrm flipV="1">
            <a:off x="4735513" y="2873375"/>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64" name="Oval 163"/>
          <p:cNvSpPr/>
          <p:nvPr/>
        </p:nvSpPr>
        <p:spPr>
          <a:xfrm>
            <a:off x="1681163" y="11874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104" name="Straight Connector 103"/>
          <p:cNvCxnSpPr>
            <a:stCxn id="68" idx="5"/>
            <a:endCxn id="73" idx="1"/>
          </p:cNvCxnSpPr>
          <p:nvPr/>
        </p:nvCxnSpPr>
        <p:spPr>
          <a:xfrm>
            <a:off x="2435225" y="2873375"/>
            <a:ext cx="1970088"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6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73736" name="Title 1"/>
          <p:cNvSpPr>
            <a:spLocks noGrp="1"/>
          </p:cNvSpPr>
          <p:nvPr>
            <p:ph type="title" idx="4294967295"/>
          </p:nvPr>
        </p:nvSpPr>
        <p:spPr/>
        <p:txBody>
          <a:bodyPr/>
          <a:lstStyle/>
          <a:p>
            <a:pPr eaLnBrk="1" hangingPunct="1"/>
            <a:r>
              <a:rPr lang="en-US" sz="3600" smtClean="0"/>
              <a:t>So Let’s Review Forward-Backward …</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01BB9B3E-3B39-4343-ADE4-21F7E2AE1E14}" type="slidenum">
              <a:rPr lang="en-US" sz="1200">
                <a:solidFill>
                  <a:schemeClr val="tx1">
                    <a:tint val="75000"/>
                  </a:schemeClr>
                </a:solidFill>
                <a:latin typeface="+mn-lt"/>
                <a:cs typeface="+mn-cs"/>
              </a:rPr>
              <a:pPr algn="r" fontAlgn="auto">
                <a:spcBef>
                  <a:spcPts val="0"/>
                </a:spcBef>
                <a:spcAft>
                  <a:spcPts val="0"/>
                </a:spcAft>
                <a:defRPr/>
              </a:pPr>
              <a:t>78</a:t>
            </a:fld>
            <a:endParaRPr lang="en-US" sz="1200">
              <a:solidFill>
                <a:schemeClr val="tx1">
                  <a:tint val="75000"/>
                </a:schemeClr>
              </a:solidFill>
              <a:latin typeface="+mn-lt"/>
              <a:cs typeface="+mn-cs"/>
            </a:endParaRPr>
          </a:p>
        </p:txBody>
      </p:sp>
      <p:sp>
        <p:nvSpPr>
          <p:cNvPr id="67" name="Isosceles Triangle 66"/>
          <p:cNvSpPr/>
          <p:nvPr/>
        </p:nvSpPr>
        <p:spPr>
          <a:xfrm>
            <a:off x="1951038" y="1687513"/>
            <a:ext cx="658812"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68" name="Isosceles Triangle 67"/>
          <p:cNvSpPr/>
          <p:nvPr/>
        </p:nvSpPr>
        <p:spPr>
          <a:xfrm>
            <a:off x="1941513" y="26193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0" name="Isosceles Triangle 69"/>
          <p:cNvSpPr/>
          <p:nvPr/>
        </p:nvSpPr>
        <p:spPr>
          <a:xfrm>
            <a:off x="1941513" y="35972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1" name="Isosceles Triangle 70"/>
          <p:cNvSpPr/>
          <p:nvPr/>
        </p:nvSpPr>
        <p:spPr>
          <a:xfrm>
            <a:off x="4251325" y="1697038"/>
            <a:ext cx="658813"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73" name="Isosceles Triangle 72"/>
          <p:cNvSpPr/>
          <p:nvPr/>
        </p:nvSpPr>
        <p:spPr>
          <a:xfrm>
            <a:off x="4241800" y="2628900"/>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4" name="Isosceles Triangle 73"/>
          <p:cNvSpPr/>
          <p:nvPr/>
        </p:nvSpPr>
        <p:spPr>
          <a:xfrm>
            <a:off x="4241800" y="3606800"/>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6" name="Isosceles Triangle 75"/>
          <p:cNvSpPr/>
          <p:nvPr/>
        </p:nvSpPr>
        <p:spPr>
          <a:xfrm>
            <a:off x="6562725" y="1687513"/>
            <a:ext cx="657225"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93" name="Isosceles Triangle 92"/>
          <p:cNvSpPr/>
          <p:nvPr/>
        </p:nvSpPr>
        <p:spPr>
          <a:xfrm>
            <a:off x="6551613" y="26193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94" name="Isosceles Triangle 93"/>
          <p:cNvSpPr/>
          <p:nvPr/>
        </p:nvSpPr>
        <p:spPr>
          <a:xfrm>
            <a:off x="6551613" y="35972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95" name="Isosceles Triangle 94"/>
          <p:cNvSpPr/>
          <p:nvPr/>
        </p:nvSpPr>
        <p:spPr>
          <a:xfrm>
            <a:off x="98425" y="2628900"/>
            <a:ext cx="658813"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START</a:t>
            </a:r>
          </a:p>
        </p:txBody>
      </p:sp>
      <p:sp>
        <p:nvSpPr>
          <p:cNvPr id="96" name="Isosceles Triangle 95"/>
          <p:cNvSpPr/>
          <p:nvPr/>
        </p:nvSpPr>
        <p:spPr>
          <a:xfrm>
            <a:off x="8386763" y="2628900"/>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END</a:t>
            </a:r>
          </a:p>
        </p:txBody>
      </p:sp>
      <p:cxnSp>
        <p:nvCxnSpPr>
          <p:cNvPr id="97" name="Straight Connector 96"/>
          <p:cNvCxnSpPr>
            <a:stCxn id="95" idx="5"/>
            <a:endCxn id="67" idx="1"/>
          </p:cNvCxnSpPr>
          <p:nvPr/>
        </p:nvCxnSpPr>
        <p:spPr>
          <a:xfrm flipV="1">
            <a:off x="592138" y="1943100"/>
            <a:ext cx="1524000"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8" name="Straight Connector 97"/>
          <p:cNvCxnSpPr>
            <a:stCxn id="95" idx="5"/>
            <a:endCxn id="68" idx="1"/>
          </p:cNvCxnSpPr>
          <p:nvPr/>
        </p:nvCxnSpPr>
        <p:spPr>
          <a:xfrm flipV="1">
            <a:off x="592138" y="2874963"/>
            <a:ext cx="151447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9" name="Straight Connector 98"/>
          <p:cNvCxnSpPr>
            <a:stCxn id="95" idx="5"/>
            <a:endCxn id="70" idx="1"/>
          </p:cNvCxnSpPr>
          <p:nvPr/>
        </p:nvCxnSpPr>
        <p:spPr>
          <a:xfrm>
            <a:off x="592138" y="2884488"/>
            <a:ext cx="1514475"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0" name="Straight Connector 99"/>
          <p:cNvCxnSpPr>
            <a:stCxn id="67" idx="5"/>
            <a:endCxn id="71" idx="1"/>
          </p:cNvCxnSpPr>
          <p:nvPr/>
        </p:nvCxnSpPr>
        <p:spPr>
          <a:xfrm>
            <a:off x="2444750" y="1943100"/>
            <a:ext cx="197167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a:stCxn id="67" idx="5"/>
            <a:endCxn id="73" idx="1"/>
          </p:cNvCxnSpPr>
          <p:nvPr/>
        </p:nvCxnSpPr>
        <p:spPr>
          <a:xfrm>
            <a:off x="2444750" y="1943100"/>
            <a:ext cx="1960563" cy="93980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2" name="Straight Connector 101"/>
          <p:cNvCxnSpPr>
            <a:stCxn id="67" idx="5"/>
            <a:endCxn id="74" idx="1"/>
          </p:cNvCxnSpPr>
          <p:nvPr/>
        </p:nvCxnSpPr>
        <p:spPr>
          <a:xfrm>
            <a:off x="2444750" y="1943100"/>
            <a:ext cx="1960563" cy="191770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3" name="Straight Connector 102"/>
          <p:cNvCxnSpPr>
            <a:stCxn id="68" idx="5"/>
            <a:endCxn id="71" idx="1"/>
          </p:cNvCxnSpPr>
          <p:nvPr/>
        </p:nvCxnSpPr>
        <p:spPr>
          <a:xfrm flipV="1">
            <a:off x="2435225" y="1952625"/>
            <a:ext cx="1981200" cy="9207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a:stCxn id="68" idx="5"/>
            <a:endCxn id="74" idx="1"/>
          </p:cNvCxnSpPr>
          <p:nvPr/>
        </p:nvCxnSpPr>
        <p:spPr>
          <a:xfrm>
            <a:off x="2435225" y="2873375"/>
            <a:ext cx="1970088"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a:stCxn id="70" idx="5"/>
            <a:endCxn id="71" idx="1"/>
          </p:cNvCxnSpPr>
          <p:nvPr/>
        </p:nvCxnSpPr>
        <p:spPr>
          <a:xfrm flipV="1">
            <a:off x="2444750" y="1952625"/>
            <a:ext cx="1981200"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7" name="Straight Connector 106"/>
          <p:cNvCxnSpPr>
            <a:stCxn id="70" idx="5"/>
            <a:endCxn id="73" idx="1"/>
          </p:cNvCxnSpPr>
          <p:nvPr/>
        </p:nvCxnSpPr>
        <p:spPr>
          <a:xfrm flipV="1">
            <a:off x="2435225" y="2882900"/>
            <a:ext cx="1970088"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8" name="Straight Connector 107"/>
          <p:cNvCxnSpPr>
            <a:stCxn id="70" idx="5"/>
            <a:endCxn id="74" idx="1"/>
          </p:cNvCxnSpPr>
          <p:nvPr/>
        </p:nvCxnSpPr>
        <p:spPr>
          <a:xfrm>
            <a:off x="2435225" y="3851275"/>
            <a:ext cx="1970088"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a:stCxn id="76" idx="5"/>
            <a:endCxn id="96" idx="1"/>
          </p:cNvCxnSpPr>
          <p:nvPr/>
        </p:nvCxnSpPr>
        <p:spPr>
          <a:xfrm>
            <a:off x="7056438" y="1943100"/>
            <a:ext cx="1495425"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93" idx="5"/>
            <a:endCxn id="96" idx="1"/>
          </p:cNvCxnSpPr>
          <p:nvPr/>
        </p:nvCxnSpPr>
        <p:spPr>
          <a:xfrm>
            <a:off x="7045325" y="2874963"/>
            <a:ext cx="1506538"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1" name="Straight Connector 110"/>
          <p:cNvCxnSpPr>
            <a:stCxn id="94" idx="5"/>
            <a:endCxn id="96" idx="1"/>
          </p:cNvCxnSpPr>
          <p:nvPr/>
        </p:nvCxnSpPr>
        <p:spPr>
          <a:xfrm flipV="1">
            <a:off x="7045325" y="2884488"/>
            <a:ext cx="1506538"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2" name="Straight Connector 111"/>
          <p:cNvCxnSpPr>
            <a:stCxn id="71" idx="5"/>
            <a:endCxn id="76" idx="1"/>
          </p:cNvCxnSpPr>
          <p:nvPr/>
        </p:nvCxnSpPr>
        <p:spPr>
          <a:xfrm flipV="1">
            <a:off x="4745038" y="1943100"/>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3" name="Straight Connector 112"/>
          <p:cNvCxnSpPr>
            <a:stCxn id="71" idx="5"/>
            <a:endCxn id="93" idx="1"/>
          </p:cNvCxnSpPr>
          <p:nvPr/>
        </p:nvCxnSpPr>
        <p:spPr>
          <a:xfrm>
            <a:off x="4745038" y="1952625"/>
            <a:ext cx="1971675" cy="9207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73" idx="5"/>
            <a:endCxn id="76" idx="1"/>
          </p:cNvCxnSpPr>
          <p:nvPr/>
        </p:nvCxnSpPr>
        <p:spPr>
          <a:xfrm flipV="1">
            <a:off x="4735513" y="1943100"/>
            <a:ext cx="1990725" cy="93980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7" name="Straight Connector 116"/>
          <p:cNvCxnSpPr>
            <a:stCxn id="73" idx="5"/>
            <a:endCxn id="94" idx="1"/>
          </p:cNvCxnSpPr>
          <p:nvPr/>
        </p:nvCxnSpPr>
        <p:spPr>
          <a:xfrm>
            <a:off x="4735513" y="2882900"/>
            <a:ext cx="1981200"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8" name="Straight Connector 117"/>
          <p:cNvCxnSpPr>
            <a:stCxn id="74" idx="5"/>
            <a:endCxn id="76" idx="1"/>
          </p:cNvCxnSpPr>
          <p:nvPr/>
        </p:nvCxnSpPr>
        <p:spPr>
          <a:xfrm flipV="1">
            <a:off x="4735513" y="1943100"/>
            <a:ext cx="1990725" cy="191770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74" idx="5"/>
            <a:endCxn id="93" idx="1"/>
          </p:cNvCxnSpPr>
          <p:nvPr/>
        </p:nvCxnSpPr>
        <p:spPr>
          <a:xfrm flipV="1">
            <a:off x="4735513" y="2873375"/>
            <a:ext cx="198120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23" name="Straight Connector 122"/>
          <p:cNvCxnSpPr>
            <a:stCxn id="74" idx="5"/>
            <a:endCxn id="94" idx="1"/>
          </p:cNvCxnSpPr>
          <p:nvPr/>
        </p:nvCxnSpPr>
        <p:spPr>
          <a:xfrm flipV="1">
            <a:off x="4735513" y="3851275"/>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73771" name="Content Placeholder 172"/>
          <p:cNvSpPr>
            <a:spLocks noGrp="1"/>
          </p:cNvSpPr>
          <p:nvPr>
            <p:ph idx="4294967295"/>
          </p:nvPr>
        </p:nvSpPr>
        <p:spPr>
          <a:xfrm>
            <a:off x="457200" y="5653088"/>
            <a:ext cx="8229600" cy="919162"/>
          </a:xfrm>
        </p:spPr>
        <p:txBody>
          <a:bodyPr/>
          <a:lstStyle/>
          <a:p>
            <a:pPr eaLnBrk="1" hangingPunct="1">
              <a:lnSpc>
                <a:spcPct val="80000"/>
              </a:lnSpc>
            </a:pPr>
            <a:r>
              <a:rPr lang="en-US" sz="2700" smtClean="0">
                <a:cs typeface="Times New Roman" pitchFamily="18" charset="0"/>
              </a:rPr>
              <a:t>Show the possible </a:t>
            </a:r>
            <a:r>
              <a:rPr lang="en-US" sz="2700" i="1" smtClean="0">
                <a:cs typeface="Times New Roman" pitchFamily="18" charset="0"/>
              </a:rPr>
              <a:t>values</a:t>
            </a:r>
            <a:r>
              <a:rPr lang="en-US" sz="2700" smtClean="0">
                <a:cs typeface="Times New Roman" pitchFamily="18" charset="0"/>
              </a:rPr>
              <a:t> for each variable</a:t>
            </a:r>
          </a:p>
          <a:p>
            <a:pPr eaLnBrk="1" hangingPunct="1">
              <a:lnSpc>
                <a:spcPct val="80000"/>
              </a:lnSpc>
              <a:buFont typeface="Arial" charset="0"/>
              <a:buNone/>
            </a:pPr>
            <a:endParaRPr lang="en-US" sz="2700" smtClean="0">
              <a:cs typeface="Times New Roman" pitchFamily="18" charset="0"/>
            </a:endParaRPr>
          </a:p>
        </p:txBody>
      </p:sp>
      <p:grpSp>
        <p:nvGrpSpPr>
          <p:cNvPr id="73772" name="Group 77"/>
          <p:cNvGrpSpPr>
            <a:grpSpLocks/>
          </p:cNvGrpSpPr>
          <p:nvPr/>
        </p:nvGrpSpPr>
        <p:grpSpPr bwMode="auto">
          <a:xfrm>
            <a:off x="1895475" y="5162550"/>
            <a:ext cx="5538788" cy="363538"/>
            <a:chOff x="1194" y="2874"/>
            <a:chExt cx="3489" cy="229"/>
          </a:xfrm>
        </p:grpSpPr>
        <p:sp>
          <p:nvSpPr>
            <p:cNvPr id="73781" name="TextBox 53"/>
            <p:cNvSpPr txBox="1">
              <a:spLocks noChangeArrowheads="1"/>
            </p:cNvSpPr>
            <p:nvPr/>
          </p:nvSpPr>
          <p:spPr bwMode="auto">
            <a:xfrm>
              <a:off x="1194" y="2874"/>
              <a:ext cx="494"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find</a:t>
              </a:r>
            </a:p>
          </p:txBody>
        </p:sp>
        <p:sp>
          <p:nvSpPr>
            <p:cNvPr id="73782" name="TextBox 54"/>
            <p:cNvSpPr txBox="1">
              <a:spLocks noChangeArrowheads="1"/>
            </p:cNvSpPr>
            <p:nvPr/>
          </p:nvSpPr>
          <p:spPr bwMode="auto">
            <a:xfrm>
              <a:off x="2454" y="2874"/>
              <a:ext cx="872"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preferred</a:t>
              </a:r>
            </a:p>
          </p:txBody>
        </p:sp>
        <p:sp>
          <p:nvSpPr>
            <p:cNvPr id="73783" name="TextBox 55"/>
            <p:cNvSpPr txBox="1">
              <a:spLocks noChangeArrowheads="1"/>
            </p:cNvSpPr>
            <p:nvPr/>
          </p:nvSpPr>
          <p:spPr bwMode="auto">
            <a:xfrm>
              <a:off x="4015" y="2874"/>
              <a:ext cx="668"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tags</a:t>
              </a:r>
            </a:p>
          </p:txBody>
        </p:sp>
      </p:grpSp>
      <p:cxnSp>
        <p:nvCxnSpPr>
          <p:cNvPr id="69" name="Straight Connector 68"/>
          <p:cNvCxnSpPr>
            <a:stCxn id="72" idx="0"/>
            <a:endCxn id="164" idx="4"/>
          </p:cNvCxnSpPr>
          <p:nvPr/>
        </p:nvCxnSpPr>
        <p:spPr>
          <a:xfrm flipV="1">
            <a:off x="2254250" y="45450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2"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5" name="Straight Connector 74"/>
          <p:cNvCxnSpPr>
            <a:stCxn id="77" idx="0"/>
          </p:cNvCxnSpPr>
          <p:nvPr/>
        </p:nvCxnSpPr>
        <p:spPr>
          <a:xfrm flipV="1">
            <a:off x="4557713" y="45577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8" name="Straight Connector 77"/>
          <p:cNvCxnSpPr>
            <a:stCxn id="79" idx="0"/>
          </p:cNvCxnSpPr>
          <p:nvPr/>
        </p:nvCxnSpPr>
        <p:spPr>
          <a:xfrm flipV="1">
            <a:off x="6878638" y="4545013"/>
            <a:ext cx="4762"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73780"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3741295475"/>
      </p:ext>
    </p:extLst>
  </p:cSld>
  <p:clrMapOvr>
    <a:masterClrMapping/>
  </p:clrMapOvr>
  <p:timing>
    <p:tnLst>
      <p:par>
        <p:cTn xmlns:p14="http://schemas.microsoft.com/office/powerpoint/2010/main" id="1" dur="indefinite" restart="never" nodeType="tmRoot"/>
      </p:par>
    </p:tn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 name="Oval 164"/>
          <p:cNvSpPr/>
          <p:nvPr/>
        </p:nvSpPr>
        <p:spPr>
          <a:xfrm>
            <a:off x="3992563"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66" name="Oval 165"/>
          <p:cNvSpPr/>
          <p:nvPr/>
        </p:nvSpPr>
        <p:spPr>
          <a:xfrm>
            <a:off x="6305550"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116" name="Straight Connector 115"/>
          <p:cNvCxnSpPr>
            <a:stCxn id="73" idx="5"/>
            <a:endCxn id="74768" idx="1"/>
          </p:cNvCxnSpPr>
          <p:nvPr/>
        </p:nvCxnSpPr>
        <p:spPr>
          <a:xfrm flipV="1">
            <a:off x="4735513" y="2874963"/>
            <a:ext cx="195262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64" name="Oval 163"/>
          <p:cNvSpPr/>
          <p:nvPr/>
        </p:nvSpPr>
        <p:spPr>
          <a:xfrm>
            <a:off x="1681163" y="11874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104" name="Straight Connector 103"/>
          <p:cNvCxnSpPr>
            <a:stCxn id="68" idx="5"/>
            <a:endCxn id="73" idx="1"/>
          </p:cNvCxnSpPr>
          <p:nvPr/>
        </p:nvCxnSpPr>
        <p:spPr>
          <a:xfrm>
            <a:off x="2435225" y="2873375"/>
            <a:ext cx="1970088"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6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8DDA0440-F22B-489F-BA2D-A66B0D167279}" type="slidenum">
              <a:rPr lang="en-US" sz="1200">
                <a:solidFill>
                  <a:schemeClr val="tx1">
                    <a:tint val="75000"/>
                  </a:schemeClr>
                </a:solidFill>
                <a:latin typeface="+mn-lt"/>
                <a:cs typeface="+mn-cs"/>
              </a:rPr>
              <a:pPr algn="r" fontAlgn="auto">
                <a:spcBef>
                  <a:spcPts val="0"/>
                </a:spcBef>
                <a:spcAft>
                  <a:spcPts val="0"/>
                </a:spcAft>
                <a:defRPr/>
              </a:pPr>
              <a:t>79</a:t>
            </a:fld>
            <a:endParaRPr lang="en-US" sz="1200">
              <a:solidFill>
                <a:schemeClr val="tx1">
                  <a:tint val="75000"/>
                </a:schemeClr>
              </a:solidFill>
              <a:latin typeface="+mn-lt"/>
              <a:cs typeface="+mn-cs"/>
            </a:endParaRPr>
          </a:p>
        </p:txBody>
      </p:sp>
      <p:sp>
        <p:nvSpPr>
          <p:cNvPr id="74761" name="Isosceles Triangle 66"/>
          <p:cNvSpPr>
            <a:spLocks noChangeArrowheads="1"/>
          </p:cNvSpPr>
          <p:nvPr/>
        </p:nvSpPr>
        <p:spPr bwMode="auto">
          <a:xfrm>
            <a:off x="1951038" y="1687513"/>
            <a:ext cx="658812" cy="509587"/>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v</a:t>
            </a:r>
          </a:p>
        </p:txBody>
      </p:sp>
      <p:sp>
        <p:nvSpPr>
          <p:cNvPr id="68" name="Isosceles Triangle 67"/>
          <p:cNvSpPr/>
          <p:nvPr/>
        </p:nvSpPr>
        <p:spPr>
          <a:xfrm>
            <a:off x="1941513" y="26193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0" name="Isosceles Triangle 69"/>
          <p:cNvSpPr/>
          <p:nvPr/>
        </p:nvSpPr>
        <p:spPr>
          <a:xfrm>
            <a:off x="1941513" y="35972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1" name="Isosceles Triangle 70"/>
          <p:cNvSpPr/>
          <p:nvPr/>
        </p:nvSpPr>
        <p:spPr>
          <a:xfrm>
            <a:off x="4251325" y="1697038"/>
            <a:ext cx="658813"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73" name="Isosceles Triangle 72"/>
          <p:cNvSpPr/>
          <p:nvPr/>
        </p:nvSpPr>
        <p:spPr>
          <a:xfrm>
            <a:off x="4241800" y="2628900"/>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4766" name="Isosceles Triangle 73"/>
          <p:cNvSpPr>
            <a:spLocks noChangeArrowheads="1"/>
          </p:cNvSpPr>
          <p:nvPr/>
        </p:nvSpPr>
        <p:spPr bwMode="auto">
          <a:xfrm>
            <a:off x="4241800" y="3606800"/>
            <a:ext cx="657225"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a</a:t>
            </a:r>
          </a:p>
        </p:txBody>
      </p:sp>
      <p:sp>
        <p:nvSpPr>
          <p:cNvPr id="76" name="Isosceles Triangle 75"/>
          <p:cNvSpPr/>
          <p:nvPr/>
        </p:nvSpPr>
        <p:spPr>
          <a:xfrm>
            <a:off x="6562725" y="1687513"/>
            <a:ext cx="657225"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74768" name="Isosceles Triangle 92"/>
          <p:cNvSpPr>
            <a:spLocks noChangeArrowheads="1"/>
          </p:cNvSpPr>
          <p:nvPr/>
        </p:nvSpPr>
        <p:spPr bwMode="auto">
          <a:xfrm>
            <a:off x="6551613" y="2619375"/>
            <a:ext cx="658812"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n</a:t>
            </a:r>
          </a:p>
        </p:txBody>
      </p:sp>
      <p:sp>
        <p:nvSpPr>
          <p:cNvPr id="94" name="Isosceles Triangle 93"/>
          <p:cNvSpPr/>
          <p:nvPr/>
        </p:nvSpPr>
        <p:spPr>
          <a:xfrm>
            <a:off x="6551613" y="35972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95" name="Isosceles Triangle 94"/>
          <p:cNvSpPr/>
          <p:nvPr/>
        </p:nvSpPr>
        <p:spPr>
          <a:xfrm>
            <a:off x="98425" y="2628900"/>
            <a:ext cx="658813"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START</a:t>
            </a:r>
          </a:p>
        </p:txBody>
      </p:sp>
      <p:sp>
        <p:nvSpPr>
          <p:cNvPr id="96" name="Isosceles Triangle 95"/>
          <p:cNvSpPr/>
          <p:nvPr/>
        </p:nvSpPr>
        <p:spPr>
          <a:xfrm>
            <a:off x="8386763" y="2628900"/>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END</a:t>
            </a:r>
          </a:p>
        </p:txBody>
      </p:sp>
      <p:cxnSp>
        <p:nvCxnSpPr>
          <p:cNvPr id="97" name="Straight Connector 96"/>
          <p:cNvCxnSpPr>
            <a:stCxn id="95" idx="5"/>
            <a:endCxn id="74761" idx="1"/>
          </p:cNvCxnSpPr>
          <p:nvPr/>
        </p:nvCxnSpPr>
        <p:spPr>
          <a:xfrm flipV="1">
            <a:off x="592138" y="1943100"/>
            <a:ext cx="1495425"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8" name="Straight Connector 97"/>
          <p:cNvCxnSpPr>
            <a:stCxn id="95" idx="5"/>
            <a:endCxn id="68" idx="1"/>
          </p:cNvCxnSpPr>
          <p:nvPr/>
        </p:nvCxnSpPr>
        <p:spPr>
          <a:xfrm flipV="1">
            <a:off x="592138" y="2874963"/>
            <a:ext cx="151447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9" name="Straight Connector 98"/>
          <p:cNvCxnSpPr>
            <a:stCxn id="95" idx="5"/>
            <a:endCxn id="70" idx="1"/>
          </p:cNvCxnSpPr>
          <p:nvPr/>
        </p:nvCxnSpPr>
        <p:spPr>
          <a:xfrm>
            <a:off x="592138" y="2884488"/>
            <a:ext cx="1514475"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0" name="Straight Connector 99"/>
          <p:cNvCxnSpPr>
            <a:stCxn id="74761" idx="5"/>
            <a:endCxn id="71" idx="1"/>
          </p:cNvCxnSpPr>
          <p:nvPr/>
        </p:nvCxnSpPr>
        <p:spPr>
          <a:xfrm>
            <a:off x="2473325" y="1943100"/>
            <a:ext cx="19431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a:stCxn id="74761" idx="5"/>
            <a:endCxn id="73" idx="1"/>
          </p:cNvCxnSpPr>
          <p:nvPr/>
        </p:nvCxnSpPr>
        <p:spPr>
          <a:xfrm>
            <a:off x="2473325" y="1943100"/>
            <a:ext cx="1933575"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2" name="Straight Connector 101"/>
          <p:cNvCxnSpPr>
            <a:stCxn id="74761" idx="5"/>
            <a:endCxn id="74766" idx="1"/>
          </p:cNvCxnSpPr>
          <p:nvPr/>
        </p:nvCxnSpPr>
        <p:spPr>
          <a:xfrm>
            <a:off x="2473325" y="1943100"/>
            <a:ext cx="1905000"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3" name="Straight Connector 102"/>
          <p:cNvCxnSpPr>
            <a:stCxn id="68" idx="5"/>
            <a:endCxn id="71" idx="1"/>
          </p:cNvCxnSpPr>
          <p:nvPr/>
        </p:nvCxnSpPr>
        <p:spPr>
          <a:xfrm flipV="1">
            <a:off x="2435225" y="1952625"/>
            <a:ext cx="1981200" cy="9207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a:stCxn id="68" idx="5"/>
            <a:endCxn id="74766" idx="1"/>
          </p:cNvCxnSpPr>
          <p:nvPr/>
        </p:nvCxnSpPr>
        <p:spPr>
          <a:xfrm>
            <a:off x="2435225" y="2874963"/>
            <a:ext cx="194310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a:stCxn id="70" idx="5"/>
            <a:endCxn id="71" idx="1"/>
          </p:cNvCxnSpPr>
          <p:nvPr/>
        </p:nvCxnSpPr>
        <p:spPr>
          <a:xfrm flipV="1">
            <a:off x="2444750" y="1952625"/>
            <a:ext cx="1981200"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7" name="Straight Connector 106"/>
          <p:cNvCxnSpPr>
            <a:stCxn id="70" idx="5"/>
            <a:endCxn id="73" idx="1"/>
          </p:cNvCxnSpPr>
          <p:nvPr/>
        </p:nvCxnSpPr>
        <p:spPr>
          <a:xfrm flipV="1">
            <a:off x="2435225" y="2882900"/>
            <a:ext cx="1970088"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8" name="Straight Connector 107"/>
          <p:cNvCxnSpPr>
            <a:stCxn id="70" idx="5"/>
            <a:endCxn id="74766" idx="1"/>
          </p:cNvCxnSpPr>
          <p:nvPr/>
        </p:nvCxnSpPr>
        <p:spPr>
          <a:xfrm>
            <a:off x="2435225" y="3852863"/>
            <a:ext cx="19431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a:stCxn id="76" idx="5"/>
            <a:endCxn id="96" idx="1"/>
          </p:cNvCxnSpPr>
          <p:nvPr/>
        </p:nvCxnSpPr>
        <p:spPr>
          <a:xfrm>
            <a:off x="7056438" y="1943100"/>
            <a:ext cx="1495425"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74768" idx="5"/>
            <a:endCxn id="96" idx="1"/>
          </p:cNvCxnSpPr>
          <p:nvPr/>
        </p:nvCxnSpPr>
        <p:spPr>
          <a:xfrm>
            <a:off x="7073900" y="2874963"/>
            <a:ext cx="1477963"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1" name="Straight Connector 110"/>
          <p:cNvCxnSpPr>
            <a:stCxn id="94" idx="5"/>
            <a:endCxn id="96" idx="1"/>
          </p:cNvCxnSpPr>
          <p:nvPr/>
        </p:nvCxnSpPr>
        <p:spPr>
          <a:xfrm flipV="1">
            <a:off x="7045325" y="2884488"/>
            <a:ext cx="1506538"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2" name="Straight Connector 111"/>
          <p:cNvCxnSpPr>
            <a:stCxn id="71" idx="5"/>
            <a:endCxn id="76" idx="1"/>
          </p:cNvCxnSpPr>
          <p:nvPr/>
        </p:nvCxnSpPr>
        <p:spPr>
          <a:xfrm flipV="1">
            <a:off x="4745038" y="1943100"/>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3" name="Straight Connector 112"/>
          <p:cNvCxnSpPr>
            <a:stCxn id="71" idx="5"/>
            <a:endCxn id="74768" idx="1"/>
          </p:cNvCxnSpPr>
          <p:nvPr/>
        </p:nvCxnSpPr>
        <p:spPr>
          <a:xfrm>
            <a:off x="4745038" y="1952625"/>
            <a:ext cx="1943100" cy="92233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73" idx="5"/>
            <a:endCxn id="76" idx="1"/>
          </p:cNvCxnSpPr>
          <p:nvPr/>
        </p:nvCxnSpPr>
        <p:spPr>
          <a:xfrm flipV="1">
            <a:off x="4735513" y="1943100"/>
            <a:ext cx="1990725" cy="93980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7" name="Straight Connector 116"/>
          <p:cNvCxnSpPr>
            <a:stCxn id="73" idx="5"/>
            <a:endCxn id="94" idx="1"/>
          </p:cNvCxnSpPr>
          <p:nvPr/>
        </p:nvCxnSpPr>
        <p:spPr>
          <a:xfrm>
            <a:off x="4735513" y="2882900"/>
            <a:ext cx="1981200"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8" name="Straight Connector 117"/>
          <p:cNvCxnSpPr>
            <a:stCxn id="74766"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74766" idx="5"/>
            <a:endCxn id="74768" idx="1"/>
          </p:cNvCxnSpPr>
          <p:nvPr/>
        </p:nvCxnSpPr>
        <p:spPr>
          <a:xfrm flipV="1">
            <a:off x="4764088" y="2874963"/>
            <a:ext cx="192405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23" name="Straight Connector 122"/>
          <p:cNvCxnSpPr>
            <a:stCxn id="74766" idx="5"/>
            <a:endCxn id="94" idx="1"/>
          </p:cNvCxnSpPr>
          <p:nvPr/>
        </p:nvCxnSpPr>
        <p:spPr>
          <a:xfrm flipV="1">
            <a:off x="4764088" y="3852863"/>
            <a:ext cx="195262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74794" name="Content Placeholder 172"/>
          <p:cNvSpPr>
            <a:spLocks noGrp="1"/>
          </p:cNvSpPr>
          <p:nvPr>
            <p:ph idx="4294967295"/>
          </p:nvPr>
        </p:nvSpPr>
        <p:spPr>
          <a:xfrm>
            <a:off x="457200" y="5653088"/>
            <a:ext cx="8229600" cy="919162"/>
          </a:xfrm>
        </p:spPr>
        <p:txBody>
          <a:bodyPr/>
          <a:lstStyle/>
          <a:p>
            <a:pPr eaLnBrk="1" hangingPunct="1">
              <a:lnSpc>
                <a:spcPct val="80000"/>
              </a:lnSpc>
            </a:pPr>
            <a:r>
              <a:rPr lang="en-US" sz="2700" smtClean="0">
                <a:cs typeface="Times New Roman" pitchFamily="18" charset="0"/>
              </a:rPr>
              <a:t>Let’s show the possible </a:t>
            </a:r>
            <a:r>
              <a:rPr lang="en-US" sz="2700" i="1" smtClean="0">
                <a:cs typeface="Times New Roman" pitchFamily="18" charset="0"/>
              </a:rPr>
              <a:t>values</a:t>
            </a:r>
            <a:r>
              <a:rPr lang="en-US" sz="2700" smtClean="0">
                <a:cs typeface="Times New Roman" pitchFamily="18" charset="0"/>
              </a:rPr>
              <a:t> for each variable</a:t>
            </a:r>
          </a:p>
          <a:p>
            <a:pPr eaLnBrk="1" hangingPunct="1">
              <a:lnSpc>
                <a:spcPct val="80000"/>
              </a:lnSpc>
            </a:pPr>
            <a:r>
              <a:rPr lang="en-US" sz="2700" smtClean="0">
                <a:cs typeface="Times New Roman" pitchFamily="18" charset="0"/>
              </a:rPr>
              <a:t>One possible assignment</a:t>
            </a:r>
          </a:p>
          <a:p>
            <a:pPr eaLnBrk="1" hangingPunct="1">
              <a:lnSpc>
                <a:spcPct val="80000"/>
              </a:lnSpc>
              <a:buFont typeface="Arial" charset="0"/>
              <a:buNone/>
            </a:pPr>
            <a:endParaRPr lang="en-US" sz="2700" smtClean="0">
              <a:cs typeface="Times New Roman" pitchFamily="18" charset="0"/>
            </a:endParaRPr>
          </a:p>
        </p:txBody>
      </p:sp>
      <p:grpSp>
        <p:nvGrpSpPr>
          <p:cNvPr id="74795" name="Group 45"/>
          <p:cNvGrpSpPr>
            <a:grpSpLocks/>
          </p:cNvGrpSpPr>
          <p:nvPr/>
        </p:nvGrpSpPr>
        <p:grpSpPr bwMode="auto">
          <a:xfrm>
            <a:off x="1895475" y="5162550"/>
            <a:ext cx="5538788" cy="363538"/>
            <a:chOff x="1194" y="2874"/>
            <a:chExt cx="3489" cy="229"/>
          </a:xfrm>
        </p:grpSpPr>
        <p:sp>
          <p:nvSpPr>
            <p:cNvPr id="74805" name="TextBox 53"/>
            <p:cNvSpPr txBox="1">
              <a:spLocks noChangeArrowheads="1"/>
            </p:cNvSpPr>
            <p:nvPr/>
          </p:nvSpPr>
          <p:spPr bwMode="auto">
            <a:xfrm>
              <a:off x="1194" y="2874"/>
              <a:ext cx="494"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find</a:t>
              </a:r>
            </a:p>
          </p:txBody>
        </p:sp>
        <p:sp>
          <p:nvSpPr>
            <p:cNvPr id="74806" name="TextBox 54"/>
            <p:cNvSpPr txBox="1">
              <a:spLocks noChangeArrowheads="1"/>
            </p:cNvSpPr>
            <p:nvPr/>
          </p:nvSpPr>
          <p:spPr bwMode="auto">
            <a:xfrm>
              <a:off x="2454" y="2874"/>
              <a:ext cx="872"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preferred</a:t>
              </a:r>
            </a:p>
          </p:txBody>
        </p:sp>
        <p:sp>
          <p:nvSpPr>
            <p:cNvPr id="74807" name="TextBox 55"/>
            <p:cNvSpPr txBox="1">
              <a:spLocks noChangeArrowheads="1"/>
            </p:cNvSpPr>
            <p:nvPr/>
          </p:nvSpPr>
          <p:spPr bwMode="auto">
            <a:xfrm>
              <a:off x="4015" y="2874"/>
              <a:ext cx="668"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tags</a:t>
              </a:r>
            </a:p>
          </p:txBody>
        </p:sp>
      </p:grpSp>
      <p:cxnSp>
        <p:nvCxnSpPr>
          <p:cNvPr id="69" name="Straight Connector 68"/>
          <p:cNvCxnSpPr>
            <a:stCxn id="72" idx="0"/>
            <a:endCxn id="164" idx="4"/>
          </p:cNvCxnSpPr>
          <p:nvPr/>
        </p:nvCxnSpPr>
        <p:spPr>
          <a:xfrm flipV="1">
            <a:off x="2254250" y="45450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2"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5" name="Straight Connector 74"/>
          <p:cNvCxnSpPr>
            <a:stCxn id="77" idx="0"/>
          </p:cNvCxnSpPr>
          <p:nvPr/>
        </p:nvCxnSpPr>
        <p:spPr>
          <a:xfrm flipV="1">
            <a:off x="4557713" y="45577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8" name="Straight Connector 77"/>
          <p:cNvCxnSpPr>
            <a:stCxn id="79" idx="0"/>
          </p:cNvCxnSpPr>
          <p:nvPr/>
        </p:nvCxnSpPr>
        <p:spPr>
          <a:xfrm flipV="1">
            <a:off x="6878638" y="4545013"/>
            <a:ext cx="4762"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74803"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74804" name="Title 1"/>
          <p:cNvSpPr>
            <a:spLocks/>
          </p:cNvSpPr>
          <p:nvPr/>
        </p:nvSpPr>
        <p:spPr bwMode="auto">
          <a:xfrm>
            <a:off x="457200" y="274638"/>
            <a:ext cx="8229600" cy="722312"/>
          </a:xfrm>
          <a:prstGeom prst="rect">
            <a:avLst/>
          </a:prstGeom>
          <a:noFill/>
          <a:ln w="9525">
            <a:noFill/>
            <a:miter lim="800000"/>
            <a:headEnd/>
            <a:tailEnd/>
          </a:ln>
        </p:spPr>
        <p:txBody>
          <a:bodyPr anchor="ctr"/>
          <a:lstStyle/>
          <a:p>
            <a:pPr algn="ctr"/>
            <a:r>
              <a:rPr lang="en-US" sz="3600"/>
              <a:t>So Let’s Review Forward-Backward …</a:t>
            </a:r>
          </a:p>
        </p:txBody>
      </p:sp>
    </p:spTree>
    <p:extLst>
      <p:ext uri="{BB962C8B-B14F-4D97-AF65-F5344CB8AC3E}">
        <p14:creationId xmlns:p14="http://schemas.microsoft.com/office/powerpoint/2010/main" val="2637117471"/>
      </p:ext>
    </p:extLst>
  </p:cSld>
  <p:clrMapOvr>
    <a:masterClrMapping/>
  </p:clrMapOvr>
  <p:timing>
    <p:tnLst>
      <p:par>
        <p:cTn xmlns:p14="http://schemas.microsoft.com/office/powerpoint/2010/main" id="1" dur="indefinite" restart="never" nodeType="tmRoot"/>
      </p:par>
    </p:tn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9697" name="Title 1"/>
          <p:cNvSpPr>
            <a:spLocks noGrp="1"/>
          </p:cNvSpPr>
          <p:nvPr>
            <p:ph type="title"/>
          </p:nvPr>
        </p:nvSpPr>
        <p:spPr/>
        <p:txBody>
          <a:bodyPr>
            <a:normAutofit fontScale="90000"/>
          </a:bodyPr>
          <a:lstStyle/>
          <a:p>
            <a:r>
              <a:rPr lang="en-US" smtClean="0"/>
              <a:t>Outline</a:t>
            </a:r>
          </a:p>
        </p:txBody>
      </p:sp>
      <p:sp>
        <p:nvSpPr>
          <p:cNvPr id="3" name="Content Placeholder 2"/>
          <p:cNvSpPr>
            <a:spLocks noGrp="1"/>
          </p:cNvSpPr>
          <p:nvPr>
            <p:ph idx="1"/>
          </p:nvPr>
        </p:nvSpPr>
        <p:spPr/>
        <p:txBody>
          <a:bodyPr>
            <a:normAutofit fontScale="70000" lnSpcReduction="20000"/>
          </a:bodyPr>
          <a:lstStyle/>
          <a:p>
            <a:pPr>
              <a:defRPr/>
            </a:pPr>
            <a:r>
              <a:rPr lang="en-US" dirty="0">
                <a:solidFill>
                  <a:srgbClr val="BFBFBF"/>
                </a:solidFill>
              </a:rPr>
              <a:t>Do you want to push past the simple NLP models (logistic regression, PCFG, etc.) that we've all been using for 20 years?</a:t>
            </a:r>
          </a:p>
          <a:p>
            <a:pPr>
              <a:defRPr/>
            </a:pPr>
            <a:r>
              <a:rPr lang="en-US" dirty="0">
                <a:solidFill>
                  <a:srgbClr val="BFBFBF"/>
                </a:solidFill>
              </a:rPr>
              <a:t>Then this tutorial is extremely practical for you!</a:t>
            </a:r>
          </a:p>
          <a:p>
            <a:pPr marL="971550" lvl="1" indent="-514350">
              <a:buFont typeface="+mj-lt"/>
              <a:buAutoNum type="arabicPeriod"/>
              <a:defRPr/>
            </a:pPr>
            <a:r>
              <a:rPr lang="en-US" b="1" dirty="0">
                <a:solidFill>
                  <a:srgbClr val="BFBFBF"/>
                </a:solidFill>
              </a:rPr>
              <a:t>Models:</a:t>
            </a:r>
            <a:r>
              <a:rPr lang="en-US" dirty="0">
                <a:solidFill>
                  <a:srgbClr val="BFBFBF"/>
                </a:solidFill>
              </a:rPr>
              <a:t> Factor graphs can express interactions among linguistic structures.</a:t>
            </a:r>
          </a:p>
          <a:p>
            <a:pPr marL="971550" lvl="1" indent="-514350">
              <a:buFont typeface="+mj-lt"/>
              <a:buAutoNum type="arabicPeriod"/>
              <a:defRPr/>
            </a:pPr>
            <a:r>
              <a:rPr lang="en-US" b="1" dirty="0">
                <a:solidFill>
                  <a:srgbClr val="BFBFBF"/>
                </a:solidFill>
              </a:rPr>
              <a:t>Algorithm: </a:t>
            </a:r>
            <a:r>
              <a:rPr lang="en-US" dirty="0">
                <a:solidFill>
                  <a:srgbClr val="BFBFBF"/>
                </a:solidFill>
              </a:rPr>
              <a:t>BP estimates the global effect of these interactions on each variable, using local computations.</a:t>
            </a:r>
          </a:p>
          <a:p>
            <a:pPr marL="971550" lvl="1" indent="-514350">
              <a:buFont typeface="+mj-lt"/>
              <a:buAutoNum type="arabicPeriod"/>
              <a:defRPr/>
            </a:pPr>
            <a:r>
              <a:rPr lang="en-US" b="1" dirty="0">
                <a:solidFill>
                  <a:srgbClr val="BFBFBF"/>
                </a:solidFill>
              </a:rPr>
              <a:t>Intuitions: </a:t>
            </a:r>
            <a:r>
              <a:rPr lang="en-US" dirty="0">
                <a:solidFill>
                  <a:srgbClr val="BFBFBF"/>
                </a:solidFill>
              </a:rPr>
              <a:t>What’s going on here?  Can we trust BP’s estimates?</a:t>
            </a:r>
          </a:p>
          <a:p>
            <a:pPr marL="971550" lvl="1" indent="-514350">
              <a:buFont typeface="+mj-lt"/>
              <a:buAutoNum type="arabicPeriod"/>
              <a:defRPr/>
            </a:pPr>
            <a:r>
              <a:rPr lang="en-US" b="1" dirty="0">
                <a:solidFill>
                  <a:srgbClr val="BFBFBF"/>
                </a:solidFill>
              </a:rPr>
              <a:t>Fancier Models: </a:t>
            </a:r>
            <a:r>
              <a:rPr lang="en-US" dirty="0">
                <a:solidFill>
                  <a:srgbClr val="BFBFBF"/>
                </a:solidFill>
              </a:rPr>
              <a:t>Hide a whole grammar and dynamic programming algorithm within a single factor.  BP coordinates multiple factors. </a:t>
            </a:r>
          </a:p>
          <a:p>
            <a:pPr marL="971550" lvl="1" indent="-514350">
              <a:buFont typeface="+mj-lt"/>
              <a:buAutoNum type="arabicPeriod"/>
              <a:defRPr/>
            </a:pPr>
            <a:r>
              <a:rPr lang="en-US" b="1" dirty="0"/>
              <a:t>Tweaked Algorithm: </a:t>
            </a:r>
            <a:r>
              <a:rPr lang="en-US" dirty="0"/>
              <a:t>Finish in fewer steps and make the steps faster.</a:t>
            </a:r>
          </a:p>
          <a:p>
            <a:pPr marL="971550" lvl="1" indent="-514350">
              <a:buFont typeface="+mj-lt"/>
              <a:buAutoNum type="arabicPeriod"/>
              <a:defRPr/>
            </a:pPr>
            <a:r>
              <a:rPr lang="en-US" b="1" dirty="0">
                <a:solidFill>
                  <a:srgbClr val="BFBFBF"/>
                </a:solidFill>
              </a:rPr>
              <a:t>Learning: </a:t>
            </a:r>
            <a:r>
              <a:rPr lang="en-US" dirty="0">
                <a:solidFill>
                  <a:srgbClr val="BFBFBF"/>
                </a:solidFill>
              </a:rPr>
              <a:t>Tune the parameters.  Approximately improve the true predictions -- or truly improve the approximate predictions</a:t>
            </a:r>
            <a:r>
              <a:rPr lang="en-US" dirty="0" smtClean="0">
                <a:solidFill>
                  <a:srgbClr val="BFBFBF"/>
                </a:solidFill>
              </a:rPr>
              <a:t>.</a:t>
            </a:r>
          </a:p>
          <a:p>
            <a:pPr marL="971550" lvl="1" indent="-514350">
              <a:buFont typeface="+mj-lt"/>
              <a:buAutoNum type="arabicPeriod"/>
              <a:defRPr/>
            </a:pPr>
            <a:r>
              <a:rPr lang="en-US" b="1" dirty="0" smtClean="0">
                <a:solidFill>
                  <a:srgbClr val="BFBFBF"/>
                </a:solidFill>
              </a:rPr>
              <a:t>Software: </a:t>
            </a:r>
            <a:r>
              <a:rPr lang="en-US" dirty="0" smtClean="0">
                <a:solidFill>
                  <a:srgbClr val="BFBFBF"/>
                </a:solidFill>
              </a:rPr>
              <a:t>Build the model you want!</a:t>
            </a:r>
            <a:endParaRPr lang="en-US" b="1" dirty="0">
              <a:solidFill>
                <a:srgbClr val="BFBFBF"/>
              </a:solidFill>
            </a:endParaRPr>
          </a:p>
        </p:txBody>
      </p:sp>
      <p:sp>
        <p:nvSpPr>
          <p:cNvPr id="4" name="Slide Number Placeholder 3"/>
          <p:cNvSpPr>
            <a:spLocks noGrp="1"/>
          </p:cNvSpPr>
          <p:nvPr>
            <p:ph type="sldNum" sz="quarter" idx="12"/>
          </p:nvPr>
        </p:nvSpPr>
        <p:spPr/>
        <p:txBody>
          <a:bodyPr/>
          <a:lstStyle/>
          <a:p>
            <a:pPr>
              <a:defRPr/>
            </a:pPr>
            <a:fld id="{336C116F-5F38-4229-B740-E38C0F1D1590}" type="slidenum">
              <a:rPr lang="en-US" smtClean="0"/>
              <a:pPr>
                <a:defRPr/>
              </a:pPr>
              <a:t>8</a:t>
            </a:fld>
            <a:endParaRPr lang="en-US"/>
          </a:p>
        </p:txBody>
      </p:sp>
    </p:spTree>
    <p:extLst>
      <p:ext uri="{BB962C8B-B14F-4D97-AF65-F5344CB8AC3E}">
        <p14:creationId xmlns:p14="http://schemas.microsoft.com/office/powerpoint/2010/main" val="3122234030"/>
      </p:ext>
    </p:extLst>
  </p:cSld>
  <p:clrMapOvr>
    <a:masterClrMapping/>
  </p:clrMapOvr>
  <p:timing>
    <p:tnLst>
      <p:par>
        <p:cTn xmlns:p14="http://schemas.microsoft.com/office/powerpoint/2010/main" id="1" dur="indefinite" restart="never" nodeType="tmRoot"/>
      </p:par>
    </p:tn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 name="Oval 164"/>
          <p:cNvSpPr/>
          <p:nvPr/>
        </p:nvSpPr>
        <p:spPr>
          <a:xfrm>
            <a:off x="3992563"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66" name="Oval 165"/>
          <p:cNvSpPr/>
          <p:nvPr/>
        </p:nvSpPr>
        <p:spPr>
          <a:xfrm>
            <a:off x="6305550"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116" name="Straight Connector 115"/>
          <p:cNvCxnSpPr>
            <a:stCxn id="73" idx="5"/>
            <a:endCxn id="93" idx="1"/>
          </p:cNvCxnSpPr>
          <p:nvPr/>
        </p:nvCxnSpPr>
        <p:spPr>
          <a:xfrm flipV="1">
            <a:off x="4735513" y="2874963"/>
            <a:ext cx="195262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64" name="Oval 163"/>
          <p:cNvSpPr/>
          <p:nvPr/>
        </p:nvSpPr>
        <p:spPr>
          <a:xfrm>
            <a:off x="1681163" y="11874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97" name="Straight Connector 96"/>
          <p:cNvCxnSpPr>
            <a:stCxn id="95" idx="5"/>
            <a:endCxn id="67" idx="1"/>
          </p:cNvCxnSpPr>
          <p:nvPr/>
        </p:nvCxnSpPr>
        <p:spPr>
          <a:xfrm flipV="1">
            <a:off x="592138" y="1943100"/>
            <a:ext cx="1495425"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3" name="Straight Connector 96"/>
          <p:cNvCxnSpPr>
            <a:cxnSpLocks noChangeShapeType="1"/>
          </p:cNvCxnSpPr>
          <p:nvPr/>
        </p:nvCxnSpPr>
        <p:spPr bwMode="auto">
          <a:xfrm flipV="1">
            <a:off x="592138" y="1943100"/>
            <a:ext cx="1495425" cy="941388"/>
          </a:xfrm>
          <a:prstGeom prst="line">
            <a:avLst/>
          </a:prstGeom>
          <a:noFill/>
          <a:ln w="57150" algn="ctr">
            <a:solidFill>
              <a:srgbClr val="FF0000"/>
            </a:solidFill>
            <a:round/>
            <a:headEnd/>
            <a:tailEnd/>
          </a:ln>
        </p:spPr>
      </p:cxnSp>
      <p:cxnSp>
        <p:nvCxnSpPr>
          <p:cNvPr id="102" name="Straight Connector 101"/>
          <p:cNvCxnSpPr>
            <a:stCxn id="67" idx="5"/>
            <a:endCxn id="74" idx="1"/>
          </p:cNvCxnSpPr>
          <p:nvPr/>
        </p:nvCxnSpPr>
        <p:spPr>
          <a:xfrm>
            <a:off x="2473325" y="1943100"/>
            <a:ext cx="1905000"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93" idx="5"/>
            <a:endCxn id="96" idx="1"/>
          </p:cNvCxnSpPr>
          <p:nvPr/>
        </p:nvCxnSpPr>
        <p:spPr>
          <a:xfrm>
            <a:off x="7073900" y="2874963"/>
            <a:ext cx="1477963"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74" idx="5"/>
            <a:endCxn id="93" idx="1"/>
          </p:cNvCxnSpPr>
          <p:nvPr/>
        </p:nvCxnSpPr>
        <p:spPr>
          <a:xfrm flipV="1">
            <a:off x="4764088" y="2874963"/>
            <a:ext cx="192405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5" name="Straight Connector 101"/>
          <p:cNvCxnSpPr>
            <a:cxnSpLocks noChangeShapeType="1"/>
          </p:cNvCxnSpPr>
          <p:nvPr/>
        </p:nvCxnSpPr>
        <p:spPr bwMode="auto">
          <a:xfrm>
            <a:off x="2473325" y="1943100"/>
            <a:ext cx="1905000" cy="1919288"/>
          </a:xfrm>
          <a:prstGeom prst="line">
            <a:avLst/>
          </a:prstGeom>
          <a:noFill/>
          <a:ln w="57150" algn="ctr">
            <a:solidFill>
              <a:srgbClr val="FF0000"/>
            </a:solidFill>
            <a:round/>
            <a:headEnd/>
            <a:tailEnd/>
          </a:ln>
        </p:spPr>
      </p:cxnSp>
      <p:cxnSp>
        <p:nvCxnSpPr>
          <p:cNvPr id="6" name="Straight Connector 109"/>
          <p:cNvCxnSpPr>
            <a:cxnSpLocks noChangeShapeType="1"/>
          </p:cNvCxnSpPr>
          <p:nvPr/>
        </p:nvCxnSpPr>
        <p:spPr bwMode="auto">
          <a:xfrm>
            <a:off x="7073900" y="2874963"/>
            <a:ext cx="1477963" cy="9525"/>
          </a:xfrm>
          <a:prstGeom prst="line">
            <a:avLst/>
          </a:prstGeom>
          <a:noFill/>
          <a:ln w="57150" algn="ctr">
            <a:solidFill>
              <a:srgbClr val="FF0000"/>
            </a:solidFill>
            <a:round/>
            <a:headEnd/>
            <a:tailEnd/>
          </a:ln>
        </p:spPr>
      </p:cxnSp>
      <p:cxnSp>
        <p:nvCxnSpPr>
          <p:cNvPr id="7" name="Straight Connector 118"/>
          <p:cNvCxnSpPr>
            <a:cxnSpLocks noChangeShapeType="1"/>
          </p:cNvCxnSpPr>
          <p:nvPr/>
        </p:nvCxnSpPr>
        <p:spPr bwMode="auto">
          <a:xfrm flipV="1">
            <a:off x="4764088" y="2874963"/>
            <a:ext cx="1924050" cy="987425"/>
          </a:xfrm>
          <a:prstGeom prst="line">
            <a:avLst/>
          </a:prstGeom>
          <a:noFill/>
          <a:ln w="57150" algn="ctr">
            <a:solidFill>
              <a:srgbClr val="FF0000"/>
            </a:solidFill>
            <a:round/>
            <a:headEnd/>
            <a:tailEnd/>
          </a:ln>
        </p:spPr>
      </p:cxnSp>
      <p:cxnSp>
        <p:nvCxnSpPr>
          <p:cNvPr id="104" name="Straight Connector 103"/>
          <p:cNvCxnSpPr>
            <a:stCxn id="68" idx="5"/>
            <a:endCxn id="73" idx="1"/>
          </p:cNvCxnSpPr>
          <p:nvPr/>
        </p:nvCxnSpPr>
        <p:spPr>
          <a:xfrm>
            <a:off x="2435225" y="2873375"/>
            <a:ext cx="1970088"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6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B1C8F108-3BC6-43EE-9F84-0A240B3F837A}" type="slidenum">
              <a:rPr lang="en-US" sz="1200">
                <a:solidFill>
                  <a:schemeClr val="tx1">
                    <a:tint val="75000"/>
                  </a:schemeClr>
                </a:solidFill>
                <a:latin typeface="+mn-lt"/>
                <a:cs typeface="+mn-cs"/>
              </a:rPr>
              <a:pPr algn="r" fontAlgn="auto">
                <a:spcBef>
                  <a:spcPts val="0"/>
                </a:spcBef>
                <a:spcAft>
                  <a:spcPts val="0"/>
                </a:spcAft>
                <a:defRPr/>
              </a:pPr>
              <a:t>80</a:t>
            </a:fld>
            <a:endParaRPr lang="en-US" sz="1200">
              <a:solidFill>
                <a:schemeClr val="tx1">
                  <a:tint val="75000"/>
                </a:schemeClr>
              </a:solidFill>
              <a:latin typeface="+mn-lt"/>
              <a:cs typeface="+mn-cs"/>
            </a:endParaRPr>
          </a:p>
        </p:txBody>
      </p:sp>
      <p:sp>
        <p:nvSpPr>
          <p:cNvPr id="67" name="Isosceles Triangle 66"/>
          <p:cNvSpPr>
            <a:spLocks noChangeArrowheads="1"/>
          </p:cNvSpPr>
          <p:nvPr/>
        </p:nvSpPr>
        <p:spPr bwMode="auto">
          <a:xfrm>
            <a:off x="1951038" y="1687513"/>
            <a:ext cx="658812" cy="509587"/>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v</a:t>
            </a:r>
          </a:p>
        </p:txBody>
      </p:sp>
      <p:sp>
        <p:nvSpPr>
          <p:cNvPr id="68" name="Isosceles Triangle 67"/>
          <p:cNvSpPr/>
          <p:nvPr/>
        </p:nvSpPr>
        <p:spPr>
          <a:xfrm>
            <a:off x="1941513" y="26193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0" name="Isosceles Triangle 69"/>
          <p:cNvSpPr/>
          <p:nvPr/>
        </p:nvSpPr>
        <p:spPr>
          <a:xfrm>
            <a:off x="1941513" y="35972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1" name="Isosceles Triangle 70"/>
          <p:cNvSpPr/>
          <p:nvPr/>
        </p:nvSpPr>
        <p:spPr>
          <a:xfrm>
            <a:off x="4251325" y="1697038"/>
            <a:ext cx="658813"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73" name="Isosceles Triangle 72"/>
          <p:cNvSpPr/>
          <p:nvPr/>
        </p:nvSpPr>
        <p:spPr>
          <a:xfrm>
            <a:off x="4241800" y="2628900"/>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4" name="Isosceles Triangle 73"/>
          <p:cNvSpPr>
            <a:spLocks noChangeArrowheads="1"/>
          </p:cNvSpPr>
          <p:nvPr/>
        </p:nvSpPr>
        <p:spPr bwMode="auto">
          <a:xfrm>
            <a:off x="4241800" y="3606800"/>
            <a:ext cx="657225"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a</a:t>
            </a:r>
          </a:p>
        </p:txBody>
      </p:sp>
      <p:sp>
        <p:nvSpPr>
          <p:cNvPr id="76" name="Isosceles Triangle 75"/>
          <p:cNvSpPr/>
          <p:nvPr/>
        </p:nvSpPr>
        <p:spPr>
          <a:xfrm>
            <a:off x="6562725" y="1687513"/>
            <a:ext cx="657225"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93" name="Isosceles Triangle 92"/>
          <p:cNvSpPr>
            <a:spLocks noChangeArrowheads="1"/>
          </p:cNvSpPr>
          <p:nvPr/>
        </p:nvSpPr>
        <p:spPr bwMode="auto">
          <a:xfrm>
            <a:off x="6551613" y="2619375"/>
            <a:ext cx="658812"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n</a:t>
            </a:r>
          </a:p>
        </p:txBody>
      </p:sp>
      <p:sp>
        <p:nvSpPr>
          <p:cNvPr id="94" name="Isosceles Triangle 93"/>
          <p:cNvSpPr/>
          <p:nvPr/>
        </p:nvSpPr>
        <p:spPr>
          <a:xfrm>
            <a:off x="6551613" y="35972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95" name="Isosceles Triangle 94"/>
          <p:cNvSpPr/>
          <p:nvPr/>
        </p:nvSpPr>
        <p:spPr>
          <a:xfrm>
            <a:off x="98425" y="2628900"/>
            <a:ext cx="658813"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START</a:t>
            </a:r>
          </a:p>
        </p:txBody>
      </p:sp>
      <p:sp>
        <p:nvSpPr>
          <p:cNvPr id="96" name="Isosceles Triangle 95"/>
          <p:cNvSpPr/>
          <p:nvPr/>
        </p:nvSpPr>
        <p:spPr>
          <a:xfrm>
            <a:off x="8386763" y="2628900"/>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END</a:t>
            </a:r>
          </a:p>
        </p:txBody>
      </p:sp>
      <p:cxnSp>
        <p:nvCxnSpPr>
          <p:cNvPr id="98" name="Straight Connector 97"/>
          <p:cNvCxnSpPr>
            <a:stCxn id="95" idx="5"/>
            <a:endCxn id="68" idx="1"/>
          </p:cNvCxnSpPr>
          <p:nvPr/>
        </p:nvCxnSpPr>
        <p:spPr>
          <a:xfrm flipV="1">
            <a:off x="592138" y="2874963"/>
            <a:ext cx="151447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9" name="Straight Connector 98"/>
          <p:cNvCxnSpPr>
            <a:stCxn id="95" idx="5"/>
            <a:endCxn id="70" idx="1"/>
          </p:cNvCxnSpPr>
          <p:nvPr/>
        </p:nvCxnSpPr>
        <p:spPr>
          <a:xfrm>
            <a:off x="592138" y="2884488"/>
            <a:ext cx="1514475"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0" name="Straight Connector 99"/>
          <p:cNvCxnSpPr>
            <a:stCxn id="67" idx="5"/>
            <a:endCxn id="71" idx="1"/>
          </p:cNvCxnSpPr>
          <p:nvPr/>
        </p:nvCxnSpPr>
        <p:spPr>
          <a:xfrm>
            <a:off x="2473325" y="1943100"/>
            <a:ext cx="19431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a:stCxn id="67" idx="5"/>
            <a:endCxn id="73" idx="1"/>
          </p:cNvCxnSpPr>
          <p:nvPr/>
        </p:nvCxnSpPr>
        <p:spPr>
          <a:xfrm>
            <a:off x="2473325" y="1943100"/>
            <a:ext cx="1933575"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3" name="Straight Connector 102"/>
          <p:cNvCxnSpPr>
            <a:stCxn id="68" idx="5"/>
            <a:endCxn id="71" idx="1"/>
          </p:cNvCxnSpPr>
          <p:nvPr/>
        </p:nvCxnSpPr>
        <p:spPr>
          <a:xfrm flipV="1">
            <a:off x="2435225" y="1952625"/>
            <a:ext cx="1981200" cy="9207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a:stCxn id="68" idx="5"/>
            <a:endCxn id="74" idx="1"/>
          </p:cNvCxnSpPr>
          <p:nvPr/>
        </p:nvCxnSpPr>
        <p:spPr>
          <a:xfrm>
            <a:off x="2435225" y="2874963"/>
            <a:ext cx="194310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a:stCxn id="70" idx="5"/>
            <a:endCxn id="71" idx="1"/>
          </p:cNvCxnSpPr>
          <p:nvPr/>
        </p:nvCxnSpPr>
        <p:spPr>
          <a:xfrm flipV="1">
            <a:off x="2444750" y="1952625"/>
            <a:ext cx="1981200"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7" name="Straight Connector 106"/>
          <p:cNvCxnSpPr>
            <a:stCxn id="70" idx="5"/>
            <a:endCxn id="73" idx="1"/>
          </p:cNvCxnSpPr>
          <p:nvPr/>
        </p:nvCxnSpPr>
        <p:spPr>
          <a:xfrm flipV="1">
            <a:off x="2435225" y="2882900"/>
            <a:ext cx="1970088"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8" name="Straight Connector 107"/>
          <p:cNvCxnSpPr>
            <a:stCxn id="70" idx="5"/>
            <a:endCxn id="74" idx="1"/>
          </p:cNvCxnSpPr>
          <p:nvPr/>
        </p:nvCxnSpPr>
        <p:spPr>
          <a:xfrm>
            <a:off x="2435225" y="3852863"/>
            <a:ext cx="19431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a:stCxn id="76" idx="5"/>
            <a:endCxn id="96" idx="1"/>
          </p:cNvCxnSpPr>
          <p:nvPr/>
        </p:nvCxnSpPr>
        <p:spPr>
          <a:xfrm>
            <a:off x="7056438" y="1943100"/>
            <a:ext cx="1495425"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1" name="Straight Connector 110"/>
          <p:cNvCxnSpPr>
            <a:stCxn id="94" idx="5"/>
            <a:endCxn id="96" idx="1"/>
          </p:cNvCxnSpPr>
          <p:nvPr/>
        </p:nvCxnSpPr>
        <p:spPr>
          <a:xfrm flipV="1">
            <a:off x="7045325" y="2884488"/>
            <a:ext cx="1506538"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2" name="Straight Connector 111"/>
          <p:cNvCxnSpPr>
            <a:stCxn id="71" idx="5"/>
            <a:endCxn id="76" idx="1"/>
          </p:cNvCxnSpPr>
          <p:nvPr/>
        </p:nvCxnSpPr>
        <p:spPr>
          <a:xfrm flipV="1">
            <a:off x="4745038" y="1943100"/>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3" name="Straight Connector 112"/>
          <p:cNvCxnSpPr>
            <a:stCxn id="71" idx="5"/>
            <a:endCxn id="93" idx="1"/>
          </p:cNvCxnSpPr>
          <p:nvPr/>
        </p:nvCxnSpPr>
        <p:spPr>
          <a:xfrm>
            <a:off x="4745038" y="1952625"/>
            <a:ext cx="1943100" cy="92233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73" idx="5"/>
            <a:endCxn id="76" idx="1"/>
          </p:cNvCxnSpPr>
          <p:nvPr/>
        </p:nvCxnSpPr>
        <p:spPr>
          <a:xfrm flipV="1">
            <a:off x="4735513" y="1943100"/>
            <a:ext cx="1990725" cy="93980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7" name="Straight Connector 116"/>
          <p:cNvCxnSpPr>
            <a:stCxn id="73" idx="5"/>
            <a:endCxn id="94" idx="1"/>
          </p:cNvCxnSpPr>
          <p:nvPr/>
        </p:nvCxnSpPr>
        <p:spPr>
          <a:xfrm>
            <a:off x="4735513" y="2882900"/>
            <a:ext cx="1981200"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8" name="Straight Connector 117"/>
          <p:cNvCxnSpPr>
            <a:stCxn id="74"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23" name="Straight Connector 122"/>
          <p:cNvCxnSpPr>
            <a:stCxn id="74" idx="5"/>
            <a:endCxn id="94" idx="1"/>
          </p:cNvCxnSpPr>
          <p:nvPr/>
        </p:nvCxnSpPr>
        <p:spPr>
          <a:xfrm flipV="1">
            <a:off x="4764088" y="3852863"/>
            <a:ext cx="195262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24" name="Content Placeholder 172"/>
          <p:cNvSpPr>
            <a:spLocks noGrp="1"/>
          </p:cNvSpPr>
          <p:nvPr>
            <p:ph idx="4294967295"/>
          </p:nvPr>
        </p:nvSpPr>
        <p:spPr>
          <a:xfrm>
            <a:off x="457200" y="5653088"/>
            <a:ext cx="8229600" cy="919162"/>
          </a:xfrm>
        </p:spPr>
        <p:txBody>
          <a:bodyPr>
            <a:normAutofit fontScale="85000" lnSpcReduction="20000"/>
          </a:bodyPr>
          <a:lstStyle/>
          <a:p>
            <a:pPr eaLnBrk="1" hangingPunct="1">
              <a:lnSpc>
                <a:spcPct val="80000"/>
              </a:lnSpc>
              <a:defRPr/>
            </a:pPr>
            <a:r>
              <a:rPr lang="en-US" sz="2700" smtClean="0">
                <a:cs typeface="Times New Roman" pitchFamily="18" charset="0"/>
              </a:rPr>
              <a:t>Let’s show the possible </a:t>
            </a:r>
            <a:r>
              <a:rPr lang="en-US" sz="2700" i="1" smtClean="0">
                <a:cs typeface="Times New Roman" pitchFamily="18" charset="0"/>
              </a:rPr>
              <a:t>values</a:t>
            </a:r>
            <a:r>
              <a:rPr lang="en-US" sz="2700" smtClean="0">
                <a:cs typeface="Times New Roman" pitchFamily="18" charset="0"/>
              </a:rPr>
              <a:t> for each variable</a:t>
            </a:r>
          </a:p>
          <a:p>
            <a:pPr eaLnBrk="1" hangingPunct="1">
              <a:lnSpc>
                <a:spcPct val="80000"/>
              </a:lnSpc>
              <a:defRPr/>
            </a:pPr>
            <a:r>
              <a:rPr lang="en-US" sz="2700" smtClean="0">
                <a:cs typeface="Times New Roman" pitchFamily="18" charset="0"/>
              </a:rPr>
              <a:t>One possible assignment</a:t>
            </a:r>
          </a:p>
          <a:p>
            <a:pPr eaLnBrk="1" hangingPunct="1">
              <a:lnSpc>
                <a:spcPct val="80000"/>
              </a:lnSpc>
              <a:defRPr/>
            </a:pPr>
            <a:r>
              <a:rPr lang="en-US" sz="2700" smtClean="0">
                <a:cs typeface="Times New Roman" pitchFamily="18" charset="0"/>
              </a:rPr>
              <a:t>And what the 7 factors </a:t>
            </a:r>
            <a:r>
              <a:rPr lang="en-US" sz="2700" smtClean="0">
                <a:solidFill>
                  <a:srgbClr val="FF0000"/>
                </a:solidFill>
                <a:cs typeface="Times New Roman" pitchFamily="18" charset="0"/>
              </a:rPr>
              <a:t>think of it</a:t>
            </a:r>
            <a:r>
              <a:rPr lang="en-US" sz="2700" smtClean="0">
                <a:cs typeface="Times New Roman" pitchFamily="18" charset="0"/>
              </a:rPr>
              <a:t> …</a:t>
            </a:r>
          </a:p>
          <a:p>
            <a:pPr eaLnBrk="1" hangingPunct="1">
              <a:lnSpc>
                <a:spcPct val="80000"/>
              </a:lnSpc>
              <a:buFont typeface="Arial" charset="0"/>
              <a:buNone/>
              <a:defRPr/>
            </a:pPr>
            <a:endParaRPr lang="en-US" sz="2700" smtClean="0">
              <a:cs typeface="Times New Roman" pitchFamily="18" charset="0"/>
            </a:endParaRPr>
          </a:p>
        </p:txBody>
      </p:sp>
      <p:grpSp>
        <p:nvGrpSpPr>
          <p:cNvPr id="75823" name="Group 45"/>
          <p:cNvGrpSpPr>
            <a:grpSpLocks/>
          </p:cNvGrpSpPr>
          <p:nvPr/>
        </p:nvGrpSpPr>
        <p:grpSpPr bwMode="auto">
          <a:xfrm>
            <a:off x="1895475" y="5162550"/>
            <a:ext cx="5538788" cy="363538"/>
            <a:chOff x="1194" y="2874"/>
            <a:chExt cx="3489" cy="229"/>
          </a:xfrm>
        </p:grpSpPr>
        <p:sp>
          <p:nvSpPr>
            <p:cNvPr id="75858" name="TextBox 53"/>
            <p:cNvSpPr txBox="1">
              <a:spLocks noChangeArrowheads="1"/>
            </p:cNvSpPr>
            <p:nvPr/>
          </p:nvSpPr>
          <p:spPr bwMode="auto">
            <a:xfrm>
              <a:off x="1194" y="2874"/>
              <a:ext cx="494"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find</a:t>
              </a:r>
            </a:p>
          </p:txBody>
        </p:sp>
        <p:sp>
          <p:nvSpPr>
            <p:cNvPr id="75859" name="TextBox 54"/>
            <p:cNvSpPr txBox="1">
              <a:spLocks noChangeArrowheads="1"/>
            </p:cNvSpPr>
            <p:nvPr/>
          </p:nvSpPr>
          <p:spPr bwMode="auto">
            <a:xfrm>
              <a:off x="2454" y="2874"/>
              <a:ext cx="872"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preferred</a:t>
              </a:r>
            </a:p>
          </p:txBody>
        </p:sp>
        <p:sp>
          <p:nvSpPr>
            <p:cNvPr id="75860" name="TextBox 55"/>
            <p:cNvSpPr txBox="1">
              <a:spLocks noChangeArrowheads="1"/>
            </p:cNvSpPr>
            <p:nvPr/>
          </p:nvSpPr>
          <p:spPr bwMode="auto">
            <a:xfrm>
              <a:off x="4015" y="2874"/>
              <a:ext cx="668"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tags</a:t>
              </a:r>
            </a:p>
          </p:txBody>
        </p:sp>
      </p:grpSp>
      <p:cxnSp>
        <p:nvCxnSpPr>
          <p:cNvPr id="69" name="Straight Connector 68"/>
          <p:cNvCxnSpPr>
            <a:stCxn id="72" idx="0"/>
            <a:endCxn id="164" idx="4"/>
          </p:cNvCxnSpPr>
          <p:nvPr/>
        </p:nvCxnSpPr>
        <p:spPr>
          <a:xfrm flipV="1">
            <a:off x="2254250" y="45450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2"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5" name="Straight Connector 74"/>
          <p:cNvCxnSpPr>
            <a:stCxn id="77" idx="0"/>
          </p:cNvCxnSpPr>
          <p:nvPr/>
        </p:nvCxnSpPr>
        <p:spPr>
          <a:xfrm flipV="1">
            <a:off x="4557713" y="45577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8" name="Straight Connector 77"/>
          <p:cNvCxnSpPr>
            <a:stCxn id="79" idx="0"/>
          </p:cNvCxnSpPr>
          <p:nvPr/>
        </p:nvCxnSpPr>
        <p:spPr>
          <a:xfrm flipV="1">
            <a:off x="6878638" y="4545013"/>
            <a:ext cx="4762"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75831"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10"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1"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2"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3"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4" name="Straight Connector 117"/>
          <p:cNvCxnSpPr>
            <a:stCxn id="74"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5"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6"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7"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8" name="Straight Connector 117"/>
          <p:cNvCxnSpPr>
            <a:stCxn id="74"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9"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0"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2"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3"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4"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5"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26"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7"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9"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0"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1"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2"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3"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4"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75857" name="Title 1"/>
          <p:cNvSpPr>
            <a:spLocks/>
          </p:cNvSpPr>
          <p:nvPr/>
        </p:nvSpPr>
        <p:spPr bwMode="auto">
          <a:xfrm>
            <a:off x="457200" y="274638"/>
            <a:ext cx="8229600" cy="722312"/>
          </a:xfrm>
          <a:prstGeom prst="rect">
            <a:avLst/>
          </a:prstGeom>
          <a:noFill/>
          <a:ln w="9525">
            <a:noFill/>
            <a:miter lim="800000"/>
            <a:headEnd/>
            <a:tailEnd/>
          </a:ln>
        </p:spPr>
        <p:txBody>
          <a:bodyPr anchor="ctr"/>
          <a:lstStyle/>
          <a:p>
            <a:pPr algn="ctr"/>
            <a:r>
              <a:rPr lang="en-US" sz="3600"/>
              <a:t>So Let’s Review Forward-Backward …</a:t>
            </a:r>
          </a:p>
        </p:txBody>
      </p:sp>
    </p:spTree>
    <p:extLst>
      <p:ext uri="{BB962C8B-B14F-4D97-AF65-F5344CB8AC3E}">
        <p14:creationId xmlns:p14="http://schemas.microsoft.com/office/powerpoint/2010/main" val="141330954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8" presetClass="emph" presetSubtype="0" fill="hold" grpId="0" nodeType="clickEffect">
                                  <p:stCondLst>
                                    <p:cond delay="0"/>
                                  </p:stCondLst>
                                  <p:childTnLst>
                                    <p:animRot by="10800000">
                                      <p:cBhvr>
                                        <p:cTn id="6" dur="1000" fill="hold"/>
                                        <p:tgtEl>
                                          <p:spTgt spid="29"/>
                                        </p:tgtEl>
                                        <p:attrNameLst>
                                          <p:attrName>r</p:attrName>
                                        </p:attrNameLst>
                                      </p:cBhvr>
                                    </p:animRot>
                                  </p:childTnLst>
                                </p:cTn>
                              </p:par>
                              <p:par>
                                <p:cTn id="7" presetID="22" presetClass="entr" presetSubtype="8" fill="hold" nodeType="withEffect">
                                  <p:stCondLst>
                                    <p:cond delay="0"/>
                                  </p:stCondLst>
                                  <p:childTnLst>
                                    <p:set>
                                      <p:cBhvr>
                                        <p:cTn id="8" dur="1" fill="hold">
                                          <p:stCondLst>
                                            <p:cond delay="0"/>
                                          </p:stCondLst>
                                        </p:cTn>
                                        <p:tgtEl>
                                          <p:spTgt spid="3"/>
                                        </p:tgtEl>
                                        <p:attrNameLst>
                                          <p:attrName>style.visibility</p:attrName>
                                        </p:attrNameLst>
                                      </p:cBhvr>
                                      <p:to>
                                        <p:strVal val="visible"/>
                                      </p:to>
                                    </p:set>
                                    <p:animEffect transition="in" filter="wipe(left)">
                                      <p:cBhvr>
                                        <p:cTn id="9" dur="500"/>
                                        <p:tgtEl>
                                          <p:spTgt spid="3"/>
                                        </p:tgtEl>
                                      </p:cBhvr>
                                    </p:animEffect>
                                  </p:childTnLst>
                                </p:cTn>
                              </p:par>
                            </p:childTnLst>
                          </p:cTn>
                        </p:par>
                        <p:par>
                          <p:cTn id="10" fill="hold">
                            <p:stCondLst>
                              <p:cond delay="1000"/>
                            </p:stCondLst>
                            <p:childTnLst>
                              <p:par>
                                <p:cTn id="11" presetID="8" presetClass="emph" presetSubtype="0" fill="hold" grpId="0" nodeType="afterEffect">
                                  <p:stCondLst>
                                    <p:cond delay="0"/>
                                  </p:stCondLst>
                                  <p:childTnLst>
                                    <p:animRot by="10800000">
                                      <p:cBhvr>
                                        <p:cTn id="12" dur="1000" fill="hold"/>
                                        <p:tgtEl>
                                          <p:spTgt spid="34"/>
                                        </p:tgtEl>
                                        <p:attrNameLst>
                                          <p:attrName>r</p:attrName>
                                        </p:attrNameLst>
                                      </p:cBhvr>
                                    </p:animRot>
                                  </p:childTnLst>
                                </p:cTn>
                              </p:par>
                              <p:par>
                                <p:cTn id="13" presetID="36" presetClass="emph" presetSubtype="0" fill="hold" grpId="0" nodeType="withEffect">
                                  <p:stCondLst>
                                    <p:cond delay="0"/>
                                  </p:stCondLst>
                                  <p:iterate type="lt">
                                    <p:tmPct val="10000"/>
                                  </p:iterate>
                                  <p:childTnLst>
                                    <p:animScale>
                                      <p:cBhvr>
                                        <p:cTn id="14" dur="250" autoRev="1" fill="hold">
                                          <p:stCondLst>
                                            <p:cond delay="0"/>
                                          </p:stCondLst>
                                        </p:cTn>
                                        <p:tgtEl>
                                          <p:spTgt spid="67"/>
                                        </p:tgtEl>
                                      </p:cBhvr>
                                      <p:to x="80000" y="100000"/>
                                    </p:animScale>
                                    <p:anim by="(#ppt_w*0.10)" calcmode="lin" valueType="num">
                                      <p:cBhvr>
                                        <p:cTn id="15" dur="250" autoRev="1" fill="hold">
                                          <p:stCondLst>
                                            <p:cond delay="0"/>
                                          </p:stCondLst>
                                        </p:cTn>
                                        <p:tgtEl>
                                          <p:spTgt spid="67"/>
                                        </p:tgtEl>
                                        <p:attrNameLst>
                                          <p:attrName>ppt_x</p:attrName>
                                        </p:attrNameLst>
                                      </p:cBhvr>
                                    </p:anim>
                                    <p:anim by="(-#ppt_w*0.10)" calcmode="lin" valueType="num">
                                      <p:cBhvr>
                                        <p:cTn id="16" dur="250" autoRev="1" fill="hold">
                                          <p:stCondLst>
                                            <p:cond delay="0"/>
                                          </p:stCondLst>
                                        </p:cTn>
                                        <p:tgtEl>
                                          <p:spTgt spid="67"/>
                                        </p:tgtEl>
                                        <p:attrNameLst>
                                          <p:attrName>ppt_y</p:attrName>
                                        </p:attrNameLst>
                                      </p:cBhvr>
                                    </p:anim>
                                    <p:animRot by="-480000">
                                      <p:cBhvr>
                                        <p:cTn id="17" dur="250" autoRev="1" fill="hold">
                                          <p:stCondLst>
                                            <p:cond delay="0"/>
                                          </p:stCondLst>
                                        </p:cTn>
                                        <p:tgtEl>
                                          <p:spTgt spid="67"/>
                                        </p:tgtEl>
                                        <p:attrNameLst>
                                          <p:attrName>r</p:attrName>
                                        </p:attrNameLst>
                                      </p:cBhvr>
                                    </p:animRot>
                                  </p:childTnLst>
                                </p:cTn>
                              </p:par>
                            </p:childTnLst>
                          </p:cTn>
                        </p:par>
                        <p:par>
                          <p:cTn id="18" fill="hold">
                            <p:stCondLst>
                              <p:cond delay="2000"/>
                            </p:stCondLst>
                            <p:childTnLst>
                              <p:par>
                                <p:cTn id="19" presetID="8" presetClass="emph" presetSubtype="0" fill="hold" grpId="0" nodeType="afterEffect">
                                  <p:stCondLst>
                                    <p:cond delay="0"/>
                                  </p:stCondLst>
                                  <p:childTnLst>
                                    <p:animRot by="10800000">
                                      <p:cBhvr>
                                        <p:cTn id="20" dur="1000" fill="hold"/>
                                        <p:tgtEl>
                                          <p:spTgt spid="28"/>
                                        </p:tgtEl>
                                        <p:attrNameLst>
                                          <p:attrName>r</p:attrName>
                                        </p:attrNameLst>
                                      </p:cBhvr>
                                    </p:animRot>
                                  </p:childTnLst>
                                </p:cTn>
                              </p:par>
                              <p:par>
                                <p:cTn id="21" presetID="22" presetClass="entr" presetSubtype="8" fill="hold" nodeType="withEffect">
                                  <p:stCondLst>
                                    <p:cond delay="0"/>
                                  </p:stCondLst>
                                  <p:childTnLst>
                                    <p:set>
                                      <p:cBhvr>
                                        <p:cTn id="22" dur="1" fill="hold">
                                          <p:stCondLst>
                                            <p:cond delay="0"/>
                                          </p:stCondLst>
                                        </p:cTn>
                                        <p:tgtEl>
                                          <p:spTgt spid="5"/>
                                        </p:tgtEl>
                                        <p:attrNameLst>
                                          <p:attrName>style.visibility</p:attrName>
                                        </p:attrNameLst>
                                      </p:cBhvr>
                                      <p:to>
                                        <p:strVal val="visible"/>
                                      </p:to>
                                    </p:set>
                                    <p:animEffect transition="in" filter="wipe(left)">
                                      <p:cBhvr>
                                        <p:cTn id="23" dur="500"/>
                                        <p:tgtEl>
                                          <p:spTgt spid="5"/>
                                        </p:tgtEl>
                                      </p:cBhvr>
                                    </p:animEffect>
                                  </p:childTnLst>
                                </p:cTn>
                              </p:par>
                            </p:childTnLst>
                          </p:cTn>
                        </p:par>
                        <p:par>
                          <p:cTn id="24" fill="hold">
                            <p:stCondLst>
                              <p:cond delay="3000"/>
                            </p:stCondLst>
                            <p:childTnLst>
                              <p:par>
                                <p:cTn id="25" presetID="8" presetClass="emph" presetSubtype="0" fill="hold" grpId="0" nodeType="afterEffect">
                                  <p:stCondLst>
                                    <p:cond delay="0"/>
                                  </p:stCondLst>
                                  <p:childTnLst>
                                    <p:animRot by="10800000">
                                      <p:cBhvr>
                                        <p:cTn id="26" dur="1000" fill="hold"/>
                                        <p:tgtEl>
                                          <p:spTgt spid="33"/>
                                        </p:tgtEl>
                                        <p:attrNameLst>
                                          <p:attrName>r</p:attrName>
                                        </p:attrNameLst>
                                      </p:cBhvr>
                                    </p:animRot>
                                  </p:childTnLst>
                                </p:cTn>
                              </p:par>
                              <p:par>
                                <p:cTn id="27" presetID="36" presetClass="emph" presetSubtype="0" fill="hold" grpId="0" nodeType="withEffect">
                                  <p:stCondLst>
                                    <p:cond delay="0"/>
                                  </p:stCondLst>
                                  <p:iterate type="lt">
                                    <p:tmPct val="10000"/>
                                  </p:iterate>
                                  <p:childTnLst>
                                    <p:animScale>
                                      <p:cBhvr>
                                        <p:cTn id="28" dur="250" autoRev="1" fill="hold">
                                          <p:stCondLst>
                                            <p:cond delay="0"/>
                                          </p:stCondLst>
                                        </p:cTn>
                                        <p:tgtEl>
                                          <p:spTgt spid="74"/>
                                        </p:tgtEl>
                                      </p:cBhvr>
                                      <p:to x="80000" y="100000"/>
                                    </p:animScale>
                                    <p:anim by="(#ppt_w*0.10)" calcmode="lin" valueType="num">
                                      <p:cBhvr>
                                        <p:cTn id="29" dur="250" autoRev="1" fill="hold">
                                          <p:stCondLst>
                                            <p:cond delay="0"/>
                                          </p:stCondLst>
                                        </p:cTn>
                                        <p:tgtEl>
                                          <p:spTgt spid="74"/>
                                        </p:tgtEl>
                                        <p:attrNameLst>
                                          <p:attrName>ppt_x</p:attrName>
                                        </p:attrNameLst>
                                      </p:cBhvr>
                                    </p:anim>
                                    <p:anim by="(-#ppt_w*0.10)" calcmode="lin" valueType="num">
                                      <p:cBhvr>
                                        <p:cTn id="30" dur="250" autoRev="1" fill="hold">
                                          <p:stCondLst>
                                            <p:cond delay="0"/>
                                          </p:stCondLst>
                                        </p:cTn>
                                        <p:tgtEl>
                                          <p:spTgt spid="74"/>
                                        </p:tgtEl>
                                        <p:attrNameLst>
                                          <p:attrName>ppt_y</p:attrName>
                                        </p:attrNameLst>
                                      </p:cBhvr>
                                    </p:anim>
                                    <p:animRot by="-480000">
                                      <p:cBhvr>
                                        <p:cTn id="31" dur="250" autoRev="1" fill="hold">
                                          <p:stCondLst>
                                            <p:cond delay="0"/>
                                          </p:stCondLst>
                                        </p:cTn>
                                        <p:tgtEl>
                                          <p:spTgt spid="74"/>
                                        </p:tgtEl>
                                        <p:attrNameLst>
                                          <p:attrName>r</p:attrName>
                                        </p:attrNameLst>
                                      </p:cBhvr>
                                    </p:animRot>
                                  </p:childTnLst>
                                </p:cTn>
                              </p:par>
                            </p:childTnLst>
                          </p:cTn>
                        </p:par>
                        <p:par>
                          <p:cTn id="32" fill="hold">
                            <p:stCondLst>
                              <p:cond delay="4000"/>
                            </p:stCondLst>
                            <p:childTnLst>
                              <p:par>
                                <p:cTn id="33" presetID="8" presetClass="emph" presetSubtype="0" fill="hold" grpId="0" nodeType="afterEffect">
                                  <p:stCondLst>
                                    <p:cond delay="0"/>
                                  </p:stCondLst>
                                  <p:childTnLst>
                                    <p:animRot by="10800000">
                                      <p:cBhvr>
                                        <p:cTn id="34" dur="1000" fill="hold"/>
                                        <p:tgtEl>
                                          <p:spTgt spid="26"/>
                                        </p:tgtEl>
                                        <p:attrNameLst>
                                          <p:attrName>r</p:attrName>
                                        </p:attrNameLst>
                                      </p:cBhvr>
                                    </p:animRot>
                                  </p:childTnLst>
                                </p:cTn>
                              </p:par>
                              <p:par>
                                <p:cTn id="35" presetID="22" presetClass="entr" presetSubtype="8" fill="hold" nodeType="withEffect">
                                  <p:stCondLst>
                                    <p:cond delay="0"/>
                                  </p:stCondLst>
                                  <p:childTnLst>
                                    <p:set>
                                      <p:cBhvr>
                                        <p:cTn id="36" dur="1" fill="hold">
                                          <p:stCondLst>
                                            <p:cond delay="0"/>
                                          </p:stCondLst>
                                        </p:cTn>
                                        <p:tgtEl>
                                          <p:spTgt spid="7"/>
                                        </p:tgtEl>
                                        <p:attrNameLst>
                                          <p:attrName>style.visibility</p:attrName>
                                        </p:attrNameLst>
                                      </p:cBhvr>
                                      <p:to>
                                        <p:strVal val="visible"/>
                                      </p:to>
                                    </p:set>
                                    <p:animEffect transition="in" filter="wipe(left)">
                                      <p:cBhvr>
                                        <p:cTn id="37" dur="500"/>
                                        <p:tgtEl>
                                          <p:spTgt spid="7"/>
                                        </p:tgtEl>
                                      </p:cBhvr>
                                    </p:animEffect>
                                  </p:childTnLst>
                                </p:cTn>
                              </p:par>
                            </p:childTnLst>
                          </p:cTn>
                        </p:par>
                        <p:par>
                          <p:cTn id="38" fill="hold">
                            <p:stCondLst>
                              <p:cond delay="5000"/>
                            </p:stCondLst>
                            <p:childTnLst>
                              <p:par>
                                <p:cTn id="39" presetID="8" presetClass="emph" presetSubtype="0" fill="hold" grpId="0" nodeType="afterEffect">
                                  <p:stCondLst>
                                    <p:cond delay="0"/>
                                  </p:stCondLst>
                                  <p:childTnLst>
                                    <p:animRot by="10800000">
                                      <p:cBhvr>
                                        <p:cTn id="40" dur="1000" fill="hold"/>
                                        <p:tgtEl>
                                          <p:spTgt spid="32"/>
                                        </p:tgtEl>
                                        <p:attrNameLst>
                                          <p:attrName>r</p:attrName>
                                        </p:attrNameLst>
                                      </p:cBhvr>
                                    </p:animRot>
                                  </p:childTnLst>
                                </p:cTn>
                              </p:par>
                              <p:par>
                                <p:cTn id="41" presetID="36" presetClass="emph" presetSubtype="0" fill="hold" grpId="0" nodeType="withEffect">
                                  <p:stCondLst>
                                    <p:cond delay="0"/>
                                  </p:stCondLst>
                                  <p:iterate type="lt">
                                    <p:tmPct val="10000"/>
                                  </p:iterate>
                                  <p:childTnLst>
                                    <p:animScale>
                                      <p:cBhvr>
                                        <p:cTn id="42" dur="250" autoRev="1" fill="hold">
                                          <p:stCondLst>
                                            <p:cond delay="0"/>
                                          </p:stCondLst>
                                        </p:cTn>
                                        <p:tgtEl>
                                          <p:spTgt spid="93"/>
                                        </p:tgtEl>
                                      </p:cBhvr>
                                      <p:to x="80000" y="100000"/>
                                    </p:animScale>
                                    <p:anim by="(#ppt_w*0.10)" calcmode="lin" valueType="num">
                                      <p:cBhvr>
                                        <p:cTn id="43" dur="250" autoRev="1" fill="hold">
                                          <p:stCondLst>
                                            <p:cond delay="0"/>
                                          </p:stCondLst>
                                        </p:cTn>
                                        <p:tgtEl>
                                          <p:spTgt spid="93"/>
                                        </p:tgtEl>
                                        <p:attrNameLst>
                                          <p:attrName>ppt_x</p:attrName>
                                        </p:attrNameLst>
                                      </p:cBhvr>
                                    </p:anim>
                                    <p:anim by="(-#ppt_w*0.10)" calcmode="lin" valueType="num">
                                      <p:cBhvr>
                                        <p:cTn id="44" dur="250" autoRev="1" fill="hold">
                                          <p:stCondLst>
                                            <p:cond delay="0"/>
                                          </p:stCondLst>
                                        </p:cTn>
                                        <p:tgtEl>
                                          <p:spTgt spid="93"/>
                                        </p:tgtEl>
                                        <p:attrNameLst>
                                          <p:attrName>ppt_y</p:attrName>
                                        </p:attrNameLst>
                                      </p:cBhvr>
                                    </p:anim>
                                    <p:animRot by="-480000">
                                      <p:cBhvr>
                                        <p:cTn id="45" dur="250" autoRev="1" fill="hold">
                                          <p:stCondLst>
                                            <p:cond delay="0"/>
                                          </p:stCondLst>
                                        </p:cTn>
                                        <p:tgtEl>
                                          <p:spTgt spid="93"/>
                                        </p:tgtEl>
                                        <p:attrNameLst>
                                          <p:attrName>r</p:attrName>
                                        </p:attrNameLst>
                                      </p:cBhvr>
                                    </p:animRot>
                                  </p:childTnLst>
                                </p:cTn>
                              </p:par>
                            </p:childTnLst>
                          </p:cTn>
                        </p:par>
                        <p:par>
                          <p:cTn id="46" fill="hold">
                            <p:stCondLst>
                              <p:cond delay="6000"/>
                            </p:stCondLst>
                            <p:childTnLst>
                              <p:par>
                                <p:cTn id="47" presetID="8" presetClass="emph" presetSubtype="0" fill="hold" grpId="0" nodeType="afterEffect">
                                  <p:stCondLst>
                                    <p:cond delay="0"/>
                                  </p:stCondLst>
                                  <p:childTnLst>
                                    <p:animRot by="10800000">
                                      <p:cBhvr>
                                        <p:cTn id="48" dur="1000" fill="hold"/>
                                        <p:tgtEl>
                                          <p:spTgt spid="25"/>
                                        </p:tgtEl>
                                        <p:attrNameLst>
                                          <p:attrName>r</p:attrName>
                                        </p:attrNameLst>
                                      </p:cBhvr>
                                    </p:animRot>
                                  </p:childTnLst>
                                </p:cTn>
                              </p:par>
                              <p:par>
                                <p:cTn id="49" presetID="22" presetClass="entr" presetSubtype="8" fill="hold" nodeType="withEffect">
                                  <p:stCondLst>
                                    <p:cond delay="0"/>
                                  </p:stCondLst>
                                  <p:childTnLst>
                                    <p:set>
                                      <p:cBhvr>
                                        <p:cTn id="50" dur="1" fill="hold">
                                          <p:stCondLst>
                                            <p:cond delay="0"/>
                                          </p:stCondLst>
                                        </p:cTn>
                                        <p:tgtEl>
                                          <p:spTgt spid="6"/>
                                        </p:tgtEl>
                                        <p:attrNameLst>
                                          <p:attrName>style.visibility</p:attrName>
                                        </p:attrNameLst>
                                      </p:cBhvr>
                                      <p:to>
                                        <p:strVal val="visible"/>
                                      </p:to>
                                    </p:set>
                                    <p:animEffect transition="in" filter="wipe(left)">
                                      <p:cBhvr>
                                        <p:cTn id="51"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74" grpId="0" animBg="1"/>
      <p:bldP spid="93" grpId="0" animBg="1"/>
      <p:bldP spid="25" grpId="0" animBg="1"/>
      <p:bldP spid="26" grpId="0" animBg="1"/>
      <p:bldP spid="28" grpId="0" animBg="1"/>
      <p:bldP spid="29" grpId="0" animBg="1"/>
      <p:bldP spid="32" grpId="0" animBg="1"/>
      <p:bldP spid="33" grpId="0" animBg="1"/>
      <p:bldP spid="34" grpId="0" animBg="1"/>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 name="Oval 164"/>
          <p:cNvSpPr/>
          <p:nvPr/>
        </p:nvSpPr>
        <p:spPr>
          <a:xfrm>
            <a:off x="3992563"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66" name="Oval 165"/>
          <p:cNvSpPr/>
          <p:nvPr/>
        </p:nvSpPr>
        <p:spPr>
          <a:xfrm>
            <a:off x="6305550"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116" name="Straight Connector 115"/>
          <p:cNvCxnSpPr>
            <a:stCxn id="73" idx="5"/>
            <a:endCxn id="76825" idx="1"/>
          </p:cNvCxnSpPr>
          <p:nvPr/>
        </p:nvCxnSpPr>
        <p:spPr>
          <a:xfrm flipV="1">
            <a:off x="4735513" y="2874963"/>
            <a:ext cx="195262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64" name="Oval 163"/>
          <p:cNvSpPr/>
          <p:nvPr/>
        </p:nvSpPr>
        <p:spPr>
          <a:xfrm>
            <a:off x="1681163" y="11874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97" name="Straight Connector 96"/>
          <p:cNvCxnSpPr>
            <a:stCxn id="95" idx="5"/>
            <a:endCxn id="76818" idx="1"/>
          </p:cNvCxnSpPr>
          <p:nvPr/>
        </p:nvCxnSpPr>
        <p:spPr>
          <a:xfrm flipV="1">
            <a:off x="592138" y="1943100"/>
            <a:ext cx="1495425"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76806" name="Straight Connector 96"/>
          <p:cNvCxnSpPr>
            <a:cxnSpLocks noChangeShapeType="1"/>
          </p:cNvCxnSpPr>
          <p:nvPr/>
        </p:nvCxnSpPr>
        <p:spPr bwMode="auto">
          <a:xfrm flipV="1">
            <a:off x="592138" y="1943100"/>
            <a:ext cx="1495425" cy="941388"/>
          </a:xfrm>
          <a:prstGeom prst="line">
            <a:avLst/>
          </a:prstGeom>
          <a:noFill/>
          <a:ln w="57150" algn="ctr">
            <a:solidFill>
              <a:srgbClr val="FF0000"/>
            </a:solidFill>
            <a:round/>
            <a:headEnd/>
            <a:tailEnd/>
          </a:ln>
        </p:spPr>
      </p:cxnSp>
      <p:cxnSp>
        <p:nvCxnSpPr>
          <p:cNvPr id="102" name="Straight Connector 101"/>
          <p:cNvCxnSpPr>
            <a:stCxn id="76818" idx="5"/>
            <a:endCxn id="76823" idx="1"/>
          </p:cNvCxnSpPr>
          <p:nvPr/>
        </p:nvCxnSpPr>
        <p:spPr>
          <a:xfrm>
            <a:off x="2473325" y="1943100"/>
            <a:ext cx="1905000"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76825" idx="5"/>
            <a:endCxn id="96" idx="1"/>
          </p:cNvCxnSpPr>
          <p:nvPr/>
        </p:nvCxnSpPr>
        <p:spPr>
          <a:xfrm>
            <a:off x="7073900" y="2874963"/>
            <a:ext cx="1477963"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76823" idx="5"/>
            <a:endCxn id="76825" idx="1"/>
          </p:cNvCxnSpPr>
          <p:nvPr/>
        </p:nvCxnSpPr>
        <p:spPr>
          <a:xfrm flipV="1">
            <a:off x="4764088" y="2874963"/>
            <a:ext cx="192405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76810" name="Straight Connector 101"/>
          <p:cNvCxnSpPr>
            <a:cxnSpLocks noChangeShapeType="1"/>
          </p:cNvCxnSpPr>
          <p:nvPr/>
        </p:nvCxnSpPr>
        <p:spPr bwMode="auto">
          <a:xfrm>
            <a:off x="2473325" y="1943100"/>
            <a:ext cx="1905000" cy="1919288"/>
          </a:xfrm>
          <a:prstGeom prst="line">
            <a:avLst/>
          </a:prstGeom>
          <a:noFill/>
          <a:ln w="57150" algn="ctr">
            <a:solidFill>
              <a:srgbClr val="FF0000"/>
            </a:solidFill>
            <a:round/>
            <a:headEnd/>
            <a:tailEnd/>
          </a:ln>
        </p:spPr>
      </p:cxnSp>
      <p:cxnSp>
        <p:nvCxnSpPr>
          <p:cNvPr id="76811" name="Straight Connector 109"/>
          <p:cNvCxnSpPr>
            <a:cxnSpLocks noChangeShapeType="1"/>
          </p:cNvCxnSpPr>
          <p:nvPr/>
        </p:nvCxnSpPr>
        <p:spPr bwMode="auto">
          <a:xfrm>
            <a:off x="7073900" y="2874963"/>
            <a:ext cx="1477963" cy="9525"/>
          </a:xfrm>
          <a:prstGeom prst="line">
            <a:avLst/>
          </a:prstGeom>
          <a:noFill/>
          <a:ln w="57150" algn="ctr">
            <a:solidFill>
              <a:srgbClr val="FF0000"/>
            </a:solidFill>
            <a:round/>
            <a:headEnd/>
            <a:tailEnd/>
          </a:ln>
        </p:spPr>
      </p:cxnSp>
      <p:cxnSp>
        <p:nvCxnSpPr>
          <p:cNvPr id="76812" name="Straight Connector 118"/>
          <p:cNvCxnSpPr>
            <a:cxnSpLocks noChangeShapeType="1"/>
          </p:cNvCxnSpPr>
          <p:nvPr/>
        </p:nvCxnSpPr>
        <p:spPr bwMode="auto">
          <a:xfrm flipV="1">
            <a:off x="4764088" y="2874963"/>
            <a:ext cx="1924050" cy="987425"/>
          </a:xfrm>
          <a:prstGeom prst="line">
            <a:avLst/>
          </a:prstGeom>
          <a:noFill/>
          <a:ln w="57150" algn="ctr">
            <a:solidFill>
              <a:srgbClr val="FF0000"/>
            </a:solidFill>
            <a:round/>
            <a:headEnd/>
            <a:tailEnd/>
          </a:ln>
        </p:spPr>
      </p:cxnSp>
      <p:cxnSp>
        <p:nvCxnSpPr>
          <p:cNvPr id="104" name="Straight Connector 103"/>
          <p:cNvCxnSpPr>
            <a:stCxn id="68" idx="5"/>
            <a:endCxn id="73" idx="1"/>
          </p:cNvCxnSpPr>
          <p:nvPr/>
        </p:nvCxnSpPr>
        <p:spPr>
          <a:xfrm>
            <a:off x="2435225" y="2873375"/>
            <a:ext cx="1970088"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6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76816" name="Title 1"/>
          <p:cNvSpPr>
            <a:spLocks noGrp="1"/>
          </p:cNvSpPr>
          <p:nvPr>
            <p:ph type="title" idx="4294967295"/>
          </p:nvPr>
        </p:nvSpPr>
        <p:spPr/>
        <p:txBody>
          <a:bodyPr/>
          <a:lstStyle/>
          <a:p>
            <a:pPr eaLnBrk="1" hangingPunct="1"/>
            <a:r>
              <a:rPr lang="en-US" sz="3200" smtClean="0"/>
              <a:t>Viterbi Algorithm: Most Probable Assignment</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89291D9E-2EB8-45E1-8FC7-0A357F978574}" type="slidenum">
              <a:rPr lang="en-US" sz="1200">
                <a:solidFill>
                  <a:schemeClr val="tx1">
                    <a:tint val="75000"/>
                  </a:schemeClr>
                </a:solidFill>
                <a:latin typeface="+mn-lt"/>
                <a:cs typeface="+mn-cs"/>
              </a:rPr>
              <a:pPr algn="r" fontAlgn="auto">
                <a:spcBef>
                  <a:spcPts val="0"/>
                </a:spcBef>
                <a:spcAft>
                  <a:spcPts val="0"/>
                </a:spcAft>
                <a:defRPr/>
              </a:pPr>
              <a:t>81</a:t>
            </a:fld>
            <a:endParaRPr lang="en-US" sz="1200">
              <a:solidFill>
                <a:schemeClr val="tx1">
                  <a:tint val="75000"/>
                </a:schemeClr>
              </a:solidFill>
              <a:latin typeface="+mn-lt"/>
              <a:cs typeface="+mn-cs"/>
            </a:endParaRPr>
          </a:p>
        </p:txBody>
      </p:sp>
      <p:sp>
        <p:nvSpPr>
          <p:cNvPr id="76818" name="Isosceles Triangle 66"/>
          <p:cNvSpPr>
            <a:spLocks noChangeArrowheads="1"/>
          </p:cNvSpPr>
          <p:nvPr/>
        </p:nvSpPr>
        <p:spPr bwMode="auto">
          <a:xfrm>
            <a:off x="1951038" y="1687513"/>
            <a:ext cx="658812" cy="509587"/>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v</a:t>
            </a:r>
          </a:p>
        </p:txBody>
      </p:sp>
      <p:sp>
        <p:nvSpPr>
          <p:cNvPr id="68" name="Isosceles Triangle 67"/>
          <p:cNvSpPr/>
          <p:nvPr/>
        </p:nvSpPr>
        <p:spPr>
          <a:xfrm>
            <a:off x="1941513" y="26193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0" name="Isosceles Triangle 69"/>
          <p:cNvSpPr/>
          <p:nvPr/>
        </p:nvSpPr>
        <p:spPr>
          <a:xfrm>
            <a:off x="1941513" y="35972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1" name="Isosceles Triangle 70"/>
          <p:cNvSpPr/>
          <p:nvPr/>
        </p:nvSpPr>
        <p:spPr>
          <a:xfrm>
            <a:off x="4251325" y="1697038"/>
            <a:ext cx="658813"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73" name="Isosceles Triangle 72"/>
          <p:cNvSpPr/>
          <p:nvPr/>
        </p:nvSpPr>
        <p:spPr>
          <a:xfrm>
            <a:off x="4241800" y="2628900"/>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6823" name="Isosceles Triangle 73"/>
          <p:cNvSpPr>
            <a:spLocks noChangeArrowheads="1"/>
          </p:cNvSpPr>
          <p:nvPr/>
        </p:nvSpPr>
        <p:spPr bwMode="auto">
          <a:xfrm>
            <a:off x="4241800" y="3606800"/>
            <a:ext cx="657225"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a</a:t>
            </a:r>
          </a:p>
        </p:txBody>
      </p:sp>
      <p:sp>
        <p:nvSpPr>
          <p:cNvPr id="76" name="Isosceles Triangle 75"/>
          <p:cNvSpPr/>
          <p:nvPr/>
        </p:nvSpPr>
        <p:spPr>
          <a:xfrm>
            <a:off x="6562725" y="1687513"/>
            <a:ext cx="657225"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76825" name="Isosceles Triangle 92"/>
          <p:cNvSpPr>
            <a:spLocks noChangeArrowheads="1"/>
          </p:cNvSpPr>
          <p:nvPr/>
        </p:nvSpPr>
        <p:spPr bwMode="auto">
          <a:xfrm>
            <a:off x="6551613" y="2619375"/>
            <a:ext cx="658812"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n</a:t>
            </a:r>
          </a:p>
        </p:txBody>
      </p:sp>
      <p:sp>
        <p:nvSpPr>
          <p:cNvPr id="94" name="Isosceles Triangle 93"/>
          <p:cNvSpPr/>
          <p:nvPr/>
        </p:nvSpPr>
        <p:spPr>
          <a:xfrm>
            <a:off x="6551613" y="35972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95" name="Isosceles Triangle 94"/>
          <p:cNvSpPr/>
          <p:nvPr/>
        </p:nvSpPr>
        <p:spPr>
          <a:xfrm>
            <a:off x="98425" y="2628900"/>
            <a:ext cx="658813"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START</a:t>
            </a:r>
          </a:p>
        </p:txBody>
      </p:sp>
      <p:sp>
        <p:nvSpPr>
          <p:cNvPr id="96" name="Isosceles Triangle 95"/>
          <p:cNvSpPr/>
          <p:nvPr/>
        </p:nvSpPr>
        <p:spPr>
          <a:xfrm>
            <a:off x="8386763" y="2628900"/>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END</a:t>
            </a:r>
          </a:p>
        </p:txBody>
      </p:sp>
      <p:cxnSp>
        <p:nvCxnSpPr>
          <p:cNvPr id="98" name="Straight Connector 97"/>
          <p:cNvCxnSpPr>
            <a:stCxn id="95" idx="5"/>
            <a:endCxn id="68" idx="1"/>
          </p:cNvCxnSpPr>
          <p:nvPr/>
        </p:nvCxnSpPr>
        <p:spPr>
          <a:xfrm flipV="1">
            <a:off x="592138" y="2874963"/>
            <a:ext cx="151447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9" name="Straight Connector 98"/>
          <p:cNvCxnSpPr>
            <a:stCxn id="95" idx="5"/>
            <a:endCxn id="70" idx="1"/>
          </p:cNvCxnSpPr>
          <p:nvPr/>
        </p:nvCxnSpPr>
        <p:spPr>
          <a:xfrm>
            <a:off x="592138" y="2884488"/>
            <a:ext cx="1514475"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0" name="Straight Connector 99"/>
          <p:cNvCxnSpPr>
            <a:stCxn id="76818" idx="5"/>
            <a:endCxn id="71" idx="1"/>
          </p:cNvCxnSpPr>
          <p:nvPr/>
        </p:nvCxnSpPr>
        <p:spPr>
          <a:xfrm>
            <a:off x="2473325" y="1943100"/>
            <a:ext cx="19431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a:stCxn id="76818" idx="5"/>
            <a:endCxn id="73" idx="1"/>
          </p:cNvCxnSpPr>
          <p:nvPr/>
        </p:nvCxnSpPr>
        <p:spPr>
          <a:xfrm>
            <a:off x="2473325" y="1943100"/>
            <a:ext cx="1933575"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3" name="Straight Connector 102"/>
          <p:cNvCxnSpPr>
            <a:stCxn id="68" idx="5"/>
            <a:endCxn id="71" idx="1"/>
          </p:cNvCxnSpPr>
          <p:nvPr/>
        </p:nvCxnSpPr>
        <p:spPr>
          <a:xfrm flipV="1">
            <a:off x="2435225" y="1952625"/>
            <a:ext cx="1981200" cy="9207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a:stCxn id="68" idx="5"/>
            <a:endCxn id="76823" idx="1"/>
          </p:cNvCxnSpPr>
          <p:nvPr/>
        </p:nvCxnSpPr>
        <p:spPr>
          <a:xfrm>
            <a:off x="2435225" y="2874963"/>
            <a:ext cx="194310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a:stCxn id="70" idx="5"/>
            <a:endCxn id="71" idx="1"/>
          </p:cNvCxnSpPr>
          <p:nvPr/>
        </p:nvCxnSpPr>
        <p:spPr>
          <a:xfrm flipV="1">
            <a:off x="2444750" y="1952625"/>
            <a:ext cx="1981200"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7" name="Straight Connector 106"/>
          <p:cNvCxnSpPr>
            <a:stCxn id="70" idx="5"/>
            <a:endCxn id="73" idx="1"/>
          </p:cNvCxnSpPr>
          <p:nvPr/>
        </p:nvCxnSpPr>
        <p:spPr>
          <a:xfrm flipV="1">
            <a:off x="2435225" y="2882900"/>
            <a:ext cx="1970088"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8" name="Straight Connector 107"/>
          <p:cNvCxnSpPr>
            <a:stCxn id="70" idx="5"/>
            <a:endCxn id="76823" idx="1"/>
          </p:cNvCxnSpPr>
          <p:nvPr/>
        </p:nvCxnSpPr>
        <p:spPr>
          <a:xfrm>
            <a:off x="2435225" y="3852863"/>
            <a:ext cx="19431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a:stCxn id="76" idx="5"/>
            <a:endCxn id="96" idx="1"/>
          </p:cNvCxnSpPr>
          <p:nvPr/>
        </p:nvCxnSpPr>
        <p:spPr>
          <a:xfrm>
            <a:off x="7056438" y="1943100"/>
            <a:ext cx="1495425"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1" name="Straight Connector 110"/>
          <p:cNvCxnSpPr>
            <a:stCxn id="94" idx="5"/>
            <a:endCxn id="96" idx="1"/>
          </p:cNvCxnSpPr>
          <p:nvPr/>
        </p:nvCxnSpPr>
        <p:spPr>
          <a:xfrm flipV="1">
            <a:off x="7045325" y="2884488"/>
            <a:ext cx="1506538"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2" name="Straight Connector 111"/>
          <p:cNvCxnSpPr>
            <a:stCxn id="71" idx="5"/>
            <a:endCxn id="76" idx="1"/>
          </p:cNvCxnSpPr>
          <p:nvPr/>
        </p:nvCxnSpPr>
        <p:spPr>
          <a:xfrm flipV="1">
            <a:off x="4745038" y="1943100"/>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3" name="Straight Connector 112"/>
          <p:cNvCxnSpPr>
            <a:stCxn id="71" idx="5"/>
            <a:endCxn id="76825" idx="1"/>
          </p:cNvCxnSpPr>
          <p:nvPr/>
        </p:nvCxnSpPr>
        <p:spPr>
          <a:xfrm>
            <a:off x="4745038" y="1952625"/>
            <a:ext cx="1943100" cy="92233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73" idx="5"/>
            <a:endCxn id="76" idx="1"/>
          </p:cNvCxnSpPr>
          <p:nvPr/>
        </p:nvCxnSpPr>
        <p:spPr>
          <a:xfrm flipV="1">
            <a:off x="4735513" y="1943100"/>
            <a:ext cx="1990725" cy="93980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7" name="Straight Connector 116"/>
          <p:cNvCxnSpPr>
            <a:stCxn id="73" idx="5"/>
            <a:endCxn id="94" idx="1"/>
          </p:cNvCxnSpPr>
          <p:nvPr/>
        </p:nvCxnSpPr>
        <p:spPr>
          <a:xfrm>
            <a:off x="4735513" y="2882900"/>
            <a:ext cx="1981200"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8" name="Straight Connector 117"/>
          <p:cNvCxnSpPr>
            <a:stCxn id="76823"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23" name="Straight Connector 122"/>
          <p:cNvCxnSpPr>
            <a:stCxn id="76823" idx="5"/>
            <a:endCxn id="94" idx="1"/>
          </p:cNvCxnSpPr>
          <p:nvPr/>
        </p:nvCxnSpPr>
        <p:spPr>
          <a:xfrm flipV="1">
            <a:off x="4764088" y="3852863"/>
            <a:ext cx="195262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grpSp>
        <p:nvGrpSpPr>
          <p:cNvPr id="76847" name="Group 49"/>
          <p:cNvGrpSpPr>
            <a:grpSpLocks/>
          </p:cNvGrpSpPr>
          <p:nvPr/>
        </p:nvGrpSpPr>
        <p:grpSpPr bwMode="auto">
          <a:xfrm>
            <a:off x="1895475" y="5162550"/>
            <a:ext cx="5538788" cy="363538"/>
            <a:chOff x="1194" y="2874"/>
            <a:chExt cx="3489" cy="229"/>
          </a:xfrm>
        </p:grpSpPr>
        <p:sp>
          <p:nvSpPr>
            <p:cNvPr id="76889" name="TextBox 53"/>
            <p:cNvSpPr txBox="1">
              <a:spLocks noChangeArrowheads="1"/>
            </p:cNvSpPr>
            <p:nvPr/>
          </p:nvSpPr>
          <p:spPr bwMode="auto">
            <a:xfrm>
              <a:off x="1194" y="2874"/>
              <a:ext cx="494"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find</a:t>
              </a:r>
            </a:p>
          </p:txBody>
        </p:sp>
        <p:sp>
          <p:nvSpPr>
            <p:cNvPr id="76890" name="TextBox 54"/>
            <p:cNvSpPr txBox="1">
              <a:spLocks noChangeArrowheads="1"/>
            </p:cNvSpPr>
            <p:nvPr/>
          </p:nvSpPr>
          <p:spPr bwMode="auto">
            <a:xfrm>
              <a:off x="2454" y="2874"/>
              <a:ext cx="872"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preferred</a:t>
              </a:r>
            </a:p>
          </p:txBody>
        </p:sp>
        <p:sp>
          <p:nvSpPr>
            <p:cNvPr id="76891" name="TextBox 55"/>
            <p:cNvSpPr txBox="1">
              <a:spLocks noChangeArrowheads="1"/>
            </p:cNvSpPr>
            <p:nvPr/>
          </p:nvSpPr>
          <p:spPr bwMode="auto">
            <a:xfrm>
              <a:off x="4015" y="2874"/>
              <a:ext cx="668"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tags</a:t>
              </a:r>
            </a:p>
          </p:txBody>
        </p:sp>
      </p:grpSp>
      <p:cxnSp>
        <p:nvCxnSpPr>
          <p:cNvPr id="69" name="Straight Connector 68"/>
          <p:cNvCxnSpPr>
            <a:stCxn id="72" idx="0"/>
            <a:endCxn id="164" idx="4"/>
          </p:cNvCxnSpPr>
          <p:nvPr/>
        </p:nvCxnSpPr>
        <p:spPr>
          <a:xfrm flipV="1">
            <a:off x="2254250" y="45450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2"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5" name="Straight Connector 74"/>
          <p:cNvCxnSpPr>
            <a:stCxn id="77" idx="0"/>
          </p:cNvCxnSpPr>
          <p:nvPr/>
        </p:nvCxnSpPr>
        <p:spPr>
          <a:xfrm flipV="1">
            <a:off x="4557713" y="45577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8" name="Straight Connector 77"/>
          <p:cNvCxnSpPr>
            <a:stCxn id="79" idx="0"/>
          </p:cNvCxnSpPr>
          <p:nvPr/>
        </p:nvCxnSpPr>
        <p:spPr>
          <a:xfrm flipV="1">
            <a:off x="6878638" y="4545013"/>
            <a:ext cx="4762"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76855"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10"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1"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2"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3"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4" name="Straight Connector 117"/>
          <p:cNvCxnSpPr>
            <a:stCxn id="76823"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5"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6"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7"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8" name="Straight Connector 117"/>
          <p:cNvCxnSpPr>
            <a:stCxn id="76823"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9"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0"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2"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3"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4"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76871"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26"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7"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9"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0"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1"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2"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3"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4"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24" name="Content Placeholder 172"/>
          <p:cNvSpPr>
            <a:spLocks/>
          </p:cNvSpPr>
          <p:nvPr/>
        </p:nvSpPr>
        <p:spPr bwMode="auto">
          <a:xfrm>
            <a:off x="469900" y="5653088"/>
            <a:ext cx="8588375" cy="919162"/>
          </a:xfrm>
          <a:prstGeom prst="rect">
            <a:avLst/>
          </a:prstGeom>
          <a:noFill/>
          <a:ln w="9525">
            <a:noFill/>
            <a:miter lim="800000"/>
            <a:headEnd/>
            <a:tailEnd/>
          </a:ln>
        </p:spPr>
        <p:txBody>
          <a:bodyPr/>
          <a:lstStyle/>
          <a:p>
            <a:pPr marL="342900" indent="-342900">
              <a:lnSpc>
                <a:spcPct val="80000"/>
              </a:lnSpc>
              <a:spcBef>
                <a:spcPct val="20000"/>
              </a:spcBef>
              <a:buFont typeface="Arial" charset="0"/>
              <a:buChar char="•"/>
            </a:pPr>
            <a:r>
              <a:rPr lang="en-US" sz="2700" dirty="0">
                <a:cs typeface="Times New Roman" pitchFamily="18" charset="0"/>
              </a:rPr>
              <a:t>So </a:t>
            </a:r>
            <a:r>
              <a:rPr lang="en-US" sz="2700" dirty="0">
                <a:latin typeface="Times New Roman"/>
                <a:cs typeface="Times New Roman"/>
              </a:rPr>
              <a:t>p(</a:t>
            </a:r>
            <a:r>
              <a:rPr lang="en-US" sz="2700" dirty="0">
                <a:latin typeface="Rockwell"/>
                <a:cs typeface="Rockwell"/>
              </a:rPr>
              <a:t>v a n</a:t>
            </a:r>
            <a:r>
              <a:rPr lang="en-US" sz="2700" dirty="0">
                <a:latin typeface="Times New Roman"/>
                <a:cs typeface="Times New Roman"/>
              </a:rPr>
              <a:t>) = (1/Z) *</a:t>
            </a:r>
            <a:r>
              <a:rPr lang="en-US" sz="2700" dirty="0">
                <a:cs typeface="Times New Roman" pitchFamily="18" charset="0"/>
              </a:rPr>
              <a:t> product of </a:t>
            </a:r>
            <a:r>
              <a:rPr lang="en-US" sz="2700" dirty="0">
                <a:solidFill>
                  <a:srgbClr val="FF0000"/>
                </a:solidFill>
                <a:cs typeface="Times New Roman" pitchFamily="18" charset="0"/>
              </a:rPr>
              <a:t>7 numbers</a:t>
            </a:r>
          </a:p>
          <a:p>
            <a:pPr marL="342900" indent="-342900">
              <a:lnSpc>
                <a:spcPct val="80000"/>
              </a:lnSpc>
              <a:spcBef>
                <a:spcPct val="20000"/>
              </a:spcBef>
              <a:buFont typeface="Arial" charset="0"/>
              <a:buChar char="•"/>
            </a:pPr>
            <a:r>
              <a:rPr lang="en-US" sz="2700" dirty="0">
                <a:cs typeface="Times New Roman" pitchFamily="18" charset="0"/>
              </a:rPr>
              <a:t>Numbers associated with edges and nodes of path</a:t>
            </a:r>
          </a:p>
          <a:p>
            <a:pPr marL="342900" indent="-342900">
              <a:lnSpc>
                <a:spcPct val="80000"/>
              </a:lnSpc>
              <a:spcBef>
                <a:spcPct val="20000"/>
              </a:spcBef>
              <a:buFont typeface="Arial" charset="0"/>
              <a:buChar char="•"/>
            </a:pPr>
            <a:r>
              <a:rPr lang="en-US" sz="2700" dirty="0">
                <a:cs typeface="Times New Roman" pitchFamily="18" charset="0"/>
              </a:rPr>
              <a:t>Most probable assignment = </a:t>
            </a:r>
            <a:r>
              <a:rPr lang="en-US" sz="2700" b="1" dirty="0">
                <a:cs typeface="Times New Roman" pitchFamily="18" charset="0"/>
              </a:rPr>
              <a:t>path with highest product</a:t>
            </a:r>
          </a:p>
          <a:p>
            <a:pPr marL="342900" indent="-342900">
              <a:lnSpc>
                <a:spcPct val="80000"/>
              </a:lnSpc>
              <a:spcBef>
                <a:spcPct val="20000"/>
              </a:spcBef>
              <a:buFont typeface="Arial" charset="0"/>
              <a:buChar char="•"/>
            </a:pPr>
            <a:endParaRPr lang="en-US" sz="2700" dirty="0">
              <a:cs typeface="Times New Roman" pitchFamily="18" charset="0"/>
            </a:endParaRPr>
          </a:p>
        </p:txBody>
      </p:sp>
      <p:sp>
        <p:nvSpPr>
          <p:cNvPr id="88152" name="Rectangle 88"/>
          <p:cNvSpPr>
            <a:spLocks noChangeArrowheads="1"/>
          </p:cNvSpPr>
          <p:nvPr/>
        </p:nvSpPr>
        <p:spPr bwMode="auto">
          <a:xfrm rot="-1905752">
            <a:off x="561975" y="2058988"/>
            <a:ext cx="1338263" cy="274637"/>
          </a:xfrm>
          <a:prstGeom prst="rect">
            <a:avLst/>
          </a:prstGeom>
          <a:solidFill>
            <a:srgbClr val="FFFFFF">
              <a:alpha val="89803"/>
            </a:srgbClr>
          </a:solidFill>
          <a:ln w="28575" algn="ctr">
            <a:noFill/>
            <a:miter lim="800000"/>
            <a:headEnd/>
            <a:tailEnd/>
          </a:ln>
        </p:spPr>
        <p:txBody>
          <a:bodyPr wrap="none" lIns="0" tIns="0" rIns="0" bIns="0" anchorCtr="1">
            <a:spAutoFit/>
          </a:bodyPr>
          <a:lstStyle/>
          <a:p>
            <a:pPr algn="ctr"/>
            <a:r>
              <a:rPr lang="en-US" sz="1800" i="1">
                <a:solidFill>
                  <a:srgbClr val="FF0000"/>
                </a:solidFill>
                <a:latin typeface="Times New Roman" pitchFamily="18" charset="0"/>
                <a:cs typeface="Times New Roman" pitchFamily="18" charset="0"/>
              </a:rPr>
              <a:t>ψ</a:t>
            </a:r>
            <a:r>
              <a:rPr lang="en-US" sz="1800" i="1" baseline="-25000">
                <a:solidFill>
                  <a:srgbClr val="FF0000"/>
                </a:solidFill>
                <a:latin typeface="Times New Roman" pitchFamily="18" charset="0"/>
                <a:cs typeface="Times New Roman" pitchFamily="18" charset="0"/>
              </a:rPr>
              <a:t>{0,1}</a:t>
            </a:r>
            <a:r>
              <a:rPr lang="en-US" sz="1800">
                <a:solidFill>
                  <a:srgbClr val="FF0000"/>
                </a:solidFill>
                <a:latin typeface="Times New Roman" pitchFamily="18" charset="0"/>
                <a:cs typeface="Times New Roman" pitchFamily="18" charset="0"/>
              </a:rPr>
              <a:t>(</a:t>
            </a:r>
            <a:r>
              <a:rPr lang="en-US" sz="1400">
                <a:solidFill>
                  <a:srgbClr val="FF0000"/>
                </a:solidFill>
                <a:latin typeface="Times New Roman" pitchFamily="18" charset="0"/>
                <a:cs typeface="Times New Roman" pitchFamily="18" charset="0"/>
              </a:rPr>
              <a:t>START</a:t>
            </a:r>
            <a:r>
              <a:rPr lang="en-US" sz="1800">
                <a:solidFill>
                  <a:srgbClr val="FF0000"/>
                </a:solidFill>
                <a:latin typeface="Times New Roman" pitchFamily="18" charset="0"/>
                <a:cs typeface="Times New Roman" pitchFamily="18" charset="0"/>
              </a:rPr>
              <a:t>,v)</a:t>
            </a:r>
          </a:p>
        </p:txBody>
      </p:sp>
      <p:sp>
        <p:nvSpPr>
          <p:cNvPr id="88154" name="Rectangle 90"/>
          <p:cNvSpPr>
            <a:spLocks noChangeArrowheads="1"/>
          </p:cNvSpPr>
          <p:nvPr/>
        </p:nvSpPr>
        <p:spPr bwMode="auto">
          <a:xfrm rot="2773000">
            <a:off x="3165475" y="2597150"/>
            <a:ext cx="877888" cy="274638"/>
          </a:xfrm>
          <a:prstGeom prst="rect">
            <a:avLst/>
          </a:prstGeom>
          <a:solidFill>
            <a:srgbClr val="FFFFFF">
              <a:alpha val="89803"/>
            </a:srgbClr>
          </a:solidFill>
          <a:ln w="28575" algn="ctr">
            <a:noFill/>
            <a:miter lim="800000"/>
            <a:headEnd/>
            <a:tailEnd/>
          </a:ln>
        </p:spPr>
        <p:txBody>
          <a:bodyPr wrap="none" lIns="0" tIns="0" rIns="0" bIns="0" anchorCtr="1">
            <a:spAutoFit/>
          </a:bodyPr>
          <a:lstStyle/>
          <a:p>
            <a:pPr algn="ctr"/>
            <a:r>
              <a:rPr lang="en-US" sz="1800" i="1">
                <a:solidFill>
                  <a:srgbClr val="FF0000"/>
                </a:solidFill>
                <a:latin typeface="Times New Roman" pitchFamily="18" charset="0"/>
                <a:cs typeface="Times New Roman" pitchFamily="18" charset="0"/>
              </a:rPr>
              <a:t>ψ</a:t>
            </a:r>
            <a:r>
              <a:rPr lang="en-US" sz="1800" i="1" baseline="-25000">
                <a:solidFill>
                  <a:srgbClr val="FF0000"/>
                </a:solidFill>
                <a:latin typeface="Times New Roman" pitchFamily="18" charset="0"/>
                <a:cs typeface="Times New Roman" pitchFamily="18" charset="0"/>
              </a:rPr>
              <a:t>{1,2}</a:t>
            </a:r>
            <a:r>
              <a:rPr lang="en-US" sz="1800">
                <a:solidFill>
                  <a:srgbClr val="FF0000"/>
                </a:solidFill>
                <a:latin typeface="Times New Roman" pitchFamily="18" charset="0"/>
                <a:cs typeface="Times New Roman" pitchFamily="18" charset="0"/>
              </a:rPr>
              <a:t>(v,a)</a:t>
            </a:r>
          </a:p>
        </p:txBody>
      </p:sp>
      <p:sp>
        <p:nvSpPr>
          <p:cNvPr id="88155" name="Rectangle 91"/>
          <p:cNvSpPr>
            <a:spLocks noChangeArrowheads="1"/>
          </p:cNvSpPr>
          <p:nvPr/>
        </p:nvSpPr>
        <p:spPr bwMode="auto">
          <a:xfrm rot="19993202" flipH="1">
            <a:off x="5205413" y="3052763"/>
            <a:ext cx="877887" cy="274637"/>
          </a:xfrm>
          <a:prstGeom prst="rect">
            <a:avLst/>
          </a:prstGeom>
          <a:solidFill>
            <a:srgbClr val="FFFFFF">
              <a:alpha val="89803"/>
            </a:srgbClr>
          </a:solidFill>
          <a:ln w="28575" algn="ctr">
            <a:noFill/>
            <a:miter lim="800000"/>
            <a:headEnd/>
            <a:tailEnd/>
          </a:ln>
        </p:spPr>
        <p:txBody>
          <a:bodyPr wrap="none" lIns="0" tIns="0" rIns="0" bIns="0" anchorCtr="1">
            <a:spAutoFit/>
          </a:bodyPr>
          <a:lstStyle/>
          <a:p>
            <a:pPr algn="ctr"/>
            <a:r>
              <a:rPr lang="en-US" sz="1800" i="1">
                <a:solidFill>
                  <a:srgbClr val="FF0000"/>
                </a:solidFill>
                <a:latin typeface="Times New Roman" pitchFamily="18" charset="0"/>
                <a:cs typeface="Times New Roman" pitchFamily="18" charset="0"/>
              </a:rPr>
              <a:t>ψ</a:t>
            </a:r>
            <a:r>
              <a:rPr lang="en-US" sz="1800" i="1" baseline="-25000">
                <a:solidFill>
                  <a:srgbClr val="FF0000"/>
                </a:solidFill>
                <a:latin typeface="Times New Roman" pitchFamily="18" charset="0"/>
                <a:cs typeface="Times New Roman" pitchFamily="18" charset="0"/>
              </a:rPr>
              <a:t>{2,3}</a:t>
            </a:r>
            <a:r>
              <a:rPr lang="en-US" sz="1800">
                <a:solidFill>
                  <a:srgbClr val="FF0000"/>
                </a:solidFill>
                <a:latin typeface="Times New Roman" pitchFamily="18" charset="0"/>
                <a:cs typeface="Times New Roman" pitchFamily="18" charset="0"/>
              </a:rPr>
              <a:t>(a,n)</a:t>
            </a:r>
          </a:p>
        </p:txBody>
      </p:sp>
      <p:sp>
        <p:nvSpPr>
          <p:cNvPr id="88156" name="Rectangle 92"/>
          <p:cNvSpPr>
            <a:spLocks noChangeArrowheads="1"/>
          </p:cNvSpPr>
          <p:nvPr/>
        </p:nvSpPr>
        <p:spPr bwMode="auto">
          <a:xfrm>
            <a:off x="7227888" y="2519363"/>
            <a:ext cx="1128712" cy="274637"/>
          </a:xfrm>
          <a:prstGeom prst="rect">
            <a:avLst/>
          </a:prstGeom>
          <a:solidFill>
            <a:srgbClr val="FFFFFF">
              <a:alpha val="89803"/>
            </a:srgbClr>
          </a:solidFill>
          <a:ln w="28575" algn="ctr">
            <a:noFill/>
            <a:miter lim="800000"/>
            <a:headEnd/>
            <a:tailEnd/>
          </a:ln>
        </p:spPr>
        <p:txBody>
          <a:bodyPr wrap="none" lIns="0" tIns="0" rIns="0" bIns="0" anchorCtr="1">
            <a:spAutoFit/>
          </a:bodyPr>
          <a:lstStyle/>
          <a:p>
            <a:pPr algn="ctr"/>
            <a:r>
              <a:rPr lang="en-US" sz="1800" i="1">
                <a:solidFill>
                  <a:srgbClr val="FF0000"/>
                </a:solidFill>
                <a:latin typeface="Times New Roman" pitchFamily="18" charset="0"/>
                <a:cs typeface="Times New Roman" pitchFamily="18" charset="0"/>
              </a:rPr>
              <a:t>ψ</a:t>
            </a:r>
            <a:r>
              <a:rPr lang="en-US" sz="1800" i="1" baseline="-25000">
                <a:solidFill>
                  <a:srgbClr val="FF0000"/>
                </a:solidFill>
                <a:latin typeface="Times New Roman" pitchFamily="18" charset="0"/>
                <a:cs typeface="Times New Roman" pitchFamily="18" charset="0"/>
              </a:rPr>
              <a:t>{3,4}</a:t>
            </a:r>
            <a:r>
              <a:rPr lang="en-US" sz="1800">
                <a:solidFill>
                  <a:srgbClr val="FF0000"/>
                </a:solidFill>
                <a:latin typeface="Times New Roman" pitchFamily="18" charset="0"/>
                <a:cs typeface="Times New Roman" pitchFamily="18" charset="0"/>
              </a:rPr>
              <a:t>(a,</a:t>
            </a:r>
            <a:r>
              <a:rPr lang="en-US" sz="1400">
                <a:solidFill>
                  <a:srgbClr val="FF0000"/>
                </a:solidFill>
                <a:latin typeface="Times New Roman" pitchFamily="18" charset="0"/>
                <a:cs typeface="Times New Roman" pitchFamily="18" charset="0"/>
              </a:rPr>
              <a:t>END</a:t>
            </a:r>
            <a:r>
              <a:rPr lang="en-US" sz="1800">
                <a:solidFill>
                  <a:srgbClr val="FF0000"/>
                </a:solidFill>
                <a:latin typeface="Times New Roman" pitchFamily="18" charset="0"/>
                <a:cs typeface="Times New Roman" pitchFamily="18" charset="0"/>
              </a:rPr>
              <a:t>)</a:t>
            </a:r>
          </a:p>
        </p:txBody>
      </p:sp>
      <p:sp>
        <p:nvSpPr>
          <p:cNvPr id="88157" name="Rectangle 93"/>
          <p:cNvSpPr>
            <a:spLocks noChangeArrowheads="1"/>
          </p:cNvSpPr>
          <p:nvPr/>
        </p:nvSpPr>
        <p:spPr bwMode="auto">
          <a:xfrm rot="-149612">
            <a:off x="2058988" y="2205038"/>
            <a:ext cx="579437" cy="274637"/>
          </a:xfrm>
          <a:prstGeom prst="rect">
            <a:avLst/>
          </a:prstGeom>
          <a:solidFill>
            <a:srgbClr val="FFFFFF">
              <a:alpha val="89803"/>
            </a:srgbClr>
          </a:solidFill>
          <a:ln w="28575" algn="ctr">
            <a:noFill/>
            <a:miter lim="800000"/>
            <a:headEnd/>
            <a:tailEnd/>
          </a:ln>
        </p:spPr>
        <p:txBody>
          <a:bodyPr wrap="none" lIns="0" tIns="0" rIns="0" bIns="0" anchorCtr="1">
            <a:spAutoFit/>
          </a:bodyPr>
          <a:lstStyle/>
          <a:p>
            <a:pPr algn="ctr"/>
            <a:r>
              <a:rPr lang="en-US" sz="1800" i="1">
                <a:solidFill>
                  <a:srgbClr val="FF0000"/>
                </a:solidFill>
                <a:latin typeface="Times New Roman" pitchFamily="18" charset="0"/>
                <a:cs typeface="Times New Roman" pitchFamily="18" charset="0"/>
              </a:rPr>
              <a:t>ψ</a:t>
            </a:r>
            <a:r>
              <a:rPr lang="en-US" sz="1800" i="1" baseline="-25000">
                <a:solidFill>
                  <a:srgbClr val="FF0000"/>
                </a:solidFill>
                <a:latin typeface="Times New Roman" pitchFamily="18" charset="0"/>
                <a:cs typeface="Times New Roman" pitchFamily="18" charset="0"/>
              </a:rPr>
              <a:t>{1}</a:t>
            </a:r>
            <a:r>
              <a:rPr lang="en-US" sz="1800">
                <a:solidFill>
                  <a:srgbClr val="FF0000"/>
                </a:solidFill>
                <a:latin typeface="Times New Roman" pitchFamily="18" charset="0"/>
                <a:cs typeface="Times New Roman" pitchFamily="18" charset="0"/>
              </a:rPr>
              <a:t>(</a:t>
            </a:r>
            <a:r>
              <a:rPr lang="en-US" sz="1400">
                <a:solidFill>
                  <a:srgbClr val="FF0000"/>
                </a:solidFill>
                <a:latin typeface="Times New Roman" pitchFamily="18" charset="0"/>
                <a:cs typeface="Times New Roman" pitchFamily="18" charset="0"/>
              </a:rPr>
              <a:t>v</a:t>
            </a:r>
            <a:r>
              <a:rPr lang="en-US" sz="1800">
                <a:solidFill>
                  <a:srgbClr val="FF0000"/>
                </a:solidFill>
                <a:latin typeface="Times New Roman" pitchFamily="18" charset="0"/>
                <a:cs typeface="Times New Roman" pitchFamily="18" charset="0"/>
              </a:rPr>
              <a:t>)</a:t>
            </a:r>
          </a:p>
        </p:txBody>
      </p:sp>
      <p:sp>
        <p:nvSpPr>
          <p:cNvPr id="88158" name="Rectangle 94"/>
          <p:cNvSpPr>
            <a:spLocks noChangeArrowheads="1"/>
          </p:cNvSpPr>
          <p:nvPr/>
        </p:nvSpPr>
        <p:spPr bwMode="auto">
          <a:xfrm rot="-149612">
            <a:off x="4271963" y="4116388"/>
            <a:ext cx="569912" cy="274637"/>
          </a:xfrm>
          <a:prstGeom prst="rect">
            <a:avLst/>
          </a:prstGeom>
          <a:solidFill>
            <a:srgbClr val="FFFFFF">
              <a:alpha val="89803"/>
            </a:srgbClr>
          </a:solidFill>
          <a:ln w="28575" algn="ctr">
            <a:noFill/>
            <a:miter lim="800000"/>
            <a:headEnd/>
            <a:tailEnd/>
          </a:ln>
        </p:spPr>
        <p:txBody>
          <a:bodyPr wrap="none" lIns="0" tIns="0" rIns="0" bIns="0" anchorCtr="1">
            <a:spAutoFit/>
          </a:bodyPr>
          <a:lstStyle/>
          <a:p>
            <a:pPr algn="ctr"/>
            <a:r>
              <a:rPr lang="en-US" sz="1800" i="1">
                <a:solidFill>
                  <a:srgbClr val="FF0000"/>
                </a:solidFill>
                <a:latin typeface="Times New Roman" pitchFamily="18" charset="0"/>
                <a:cs typeface="Times New Roman" pitchFamily="18" charset="0"/>
              </a:rPr>
              <a:t>ψ</a:t>
            </a:r>
            <a:r>
              <a:rPr lang="en-US" sz="1800" i="1" baseline="-25000">
                <a:solidFill>
                  <a:srgbClr val="FF0000"/>
                </a:solidFill>
                <a:latin typeface="Times New Roman" pitchFamily="18" charset="0"/>
                <a:cs typeface="Times New Roman" pitchFamily="18" charset="0"/>
              </a:rPr>
              <a:t>{2}</a:t>
            </a:r>
            <a:r>
              <a:rPr lang="en-US" sz="1800">
                <a:solidFill>
                  <a:srgbClr val="FF0000"/>
                </a:solidFill>
                <a:latin typeface="Times New Roman" pitchFamily="18" charset="0"/>
                <a:cs typeface="Times New Roman" pitchFamily="18" charset="0"/>
              </a:rPr>
              <a:t>(</a:t>
            </a:r>
            <a:r>
              <a:rPr lang="en-US" sz="1400">
                <a:solidFill>
                  <a:srgbClr val="FF0000"/>
                </a:solidFill>
                <a:latin typeface="Times New Roman" pitchFamily="18" charset="0"/>
                <a:cs typeface="Times New Roman" pitchFamily="18" charset="0"/>
              </a:rPr>
              <a:t>a</a:t>
            </a:r>
            <a:r>
              <a:rPr lang="en-US" sz="1800">
                <a:solidFill>
                  <a:srgbClr val="FF0000"/>
                </a:solidFill>
                <a:latin typeface="Times New Roman" pitchFamily="18" charset="0"/>
                <a:cs typeface="Times New Roman" pitchFamily="18" charset="0"/>
              </a:rPr>
              <a:t>)</a:t>
            </a:r>
          </a:p>
        </p:txBody>
      </p:sp>
      <p:sp>
        <p:nvSpPr>
          <p:cNvPr id="88159" name="Rectangle 95"/>
          <p:cNvSpPr>
            <a:spLocks noChangeArrowheads="1"/>
          </p:cNvSpPr>
          <p:nvPr/>
        </p:nvSpPr>
        <p:spPr bwMode="auto">
          <a:xfrm>
            <a:off x="6591300" y="3171825"/>
            <a:ext cx="579438" cy="274638"/>
          </a:xfrm>
          <a:prstGeom prst="rect">
            <a:avLst/>
          </a:prstGeom>
          <a:solidFill>
            <a:srgbClr val="FFFFFF">
              <a:alpha val="89803"/>
            </a:srgbClr>
          </a:solidFill>
          <a:ln w="28575" algn="ctr">
            <a:noFill/>
            <a:miter lim="800000"/>
            <a:headEnd/>
            <a:tailEnd/>
          </a:ln>
        </p:spPr>
        <p:txBody>
          <a:bodyPr wrap="none" lIns="0" tIns="0" rIns="0" bIns="0" anchorCtr="1">
            <a:spAutoFit/>
          </a:bodyPr>
          <a:lstStyle/>
          <a:p>
            <a:pPr algn="ctr"/>
            <a:r>
              <a:rPr lang="en-US" sz="1800" i="1">
                <a:solidFill>
                  <a:srgbClr val="FF0000"/>
                </a:solidFill>
                <a:latin typeface="Times New Roman" pitchFamily="18" charset="0"/>
                <a:cs typeface="Times New Roman" pitchFamily="18" charset="0"/>
              </a:rPr>
              <a:t>ψ</a:t>
            </a:r>
            <a:r>
              <a:rPr lang="en-US" sz="1800" i="1" baseline="-25000">
                <a:solidFill>
                  <a:srgbClr val="FF0000"/>
                </a:solidFill>
                <a:latin typeface="Times New Roman" pitchFamily="18" charset="0"/>
                <a:cs typeface="Times New Roman" pitchFamily="18" charset="0"/>
              </a:rPr>
              <a:t>{3}</a:t>
            </a:r>
            <a:r>
              <a:rPr lang="en-US" sz="1800">
                <a:solidFill>
                  <a:srgbClr val="FF0000"/>
                </a:solidFill>
                <a:latin typeface="Times New Roman" pitchFamily="18" charset="0"/>
                <a:cs typeface="Times New Roman" pitchFamily="18" charset="0"/>
              </a:rPr>
              <a:t>(</a:t>
            </a:r>
            <a:r>
              <a:rPr lang="en-US" sz="1400">
                <a:solidFill>
                  <a:srgbClr val="FF0000"/>
                </a:solidFill>
                <a:latin typeface="Times New Roman" pitchFamily="18" charset="0"/>
                <a:cs typeface="Times New Roman" pitchFamily="18" charset="0"/>
              </a:rPr>
              <a:t>n</a:t>
            </a:r>
            <a:r>
              <a:rPr lang="en-US" sz="1800">
                <a:solidFill>
                  <a:srgbClr val="FF0000"/>
                </a:solidFill>
                <a:latin typeface="Times New Roman" pitchFamily="18" charset="0"/>
                <a:cs typeface="Times New Roman" pitchFamily="18" charset="0"/>
              </a:rPr>
              <a:t>)</a:t>
            </a:r>
          </a:p>
        </p:txBody>
      </p:sp>
    </p:spTree>
    <p:extLst>
      <p:ext uri="{BB962C8B-B14F-4D97-AF65-F5344CB8AC3E}">
        <p14:creationId xmlns:p14="http://schemas.microsoft.com/office/powerpoint/2010/main" val="67162341"/>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88152"/>
                                        </p:tgtEl>
                                        <p:attrNameLst>
                                          <p:attrName>style.visibility</p:attrName>
                                        </p:attrNameLst>
                                      </p:cBhvr>
                                      <p:to>
                                        <p:strVal val="visible"/>
                                      </p:to>
                                    </p:set>
                                    <p:animEffect transition="in" filter="wipe(left)">
                                      <p:cBhvr>
                                        <p:cTn id="7" dur="500"/>
                                        <p:tgtEl>
                                          <p:spTgt spid="8815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8157"/>
                                        </p:tgtEl>
                                        <p:attrNameLst>
                                          <p:attrName>style.visibility</p:attrName>
                                        </p:attrNameLst>
                                      </p:cBhvr>
                                      <p:to>
                                        <p:strVal val="visible"/>
                                      </p:to>
                                    </p:set>
                                    <p:animEffect transition="in" filter="wipe(left)">
                                      <p:cBhvr>
                                        <p:cTn id="11" dur="500"/>
                                        <p:tgtEl>
                                          <p:spTgt spid="88157"/>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88154"/>
                                        </p:tgtEl>
                                        <p:attrNameLst>
                                          <p:attrName>style.visibility</p:attrName>
                                        </p:attrNameLst>
                                      </p:cBhvr>
                                      <p:to>
                                        <p:strVal val="visible"/>
                                      </p:to>
                                    </p:set>
                                    <p:animEffect transition="in" filter="wipe(left)">
                                      <p:cBhvr>
                                        <p:cTn id="15" dur="500"/>
                                        <p:tgtEl>
                                          <p:spTgt spid="88154"/>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88158"/>
                                        </p:tgtEl>
                                        <p:attrNameLst>
                                          <p:attrName>style.visibility</p:attrName>
                                        </p:attrNameLst>
                                      </p:cBhvr>
                                      <p:to>
                                        <p:strVal val="visible"/>
                                      </p:to>
                                    </p:set>
                                    <p:animEffect transition="in" filter="wipe(left)">
                                      <p:cBhvr>
                                        <p:cTn id="19" dur="500"/>
                                        <p:tgtEl>
                                          <p:spTgt spid="88158"/>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88155"/>
                                        </p:tgtEl>
                                        <p:attrNameLst>
                                          <p:attrName>style.visibility</p:attrName>
                                        </p:attrNameLst>
                                      </p:cBhvr>
                                      <p:to>
                                        <p:strVal val="visible"/>
                                      </p:to>
                                    </p:set>
                                    <p:animEffect transition="in" filter="wipe(left)">
                                      <p:cBhvr>
                                        <p:cTn id="23" dur="500"/>
                                        <p:tgtEl>
                                          <p:spTgt spid="88155"/>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88159"/>
                                        </p:tgtEl>
                                        <p:attrNameLst>
                                          <p:attrName>style.visibility</p:attrName>
                                        </p:attrNameLst>
                                      </p:cBhvr>
                                      <p:to>
                                        <p:strVal val="visible"/>
                                      </p:to>
                                    </p:set>
                                    <p:animEffect transition="in" filter="wipe(left)">
                                      <p:cBhvr>
                                        <p:cTn id="27" dur="500"/>
                                        <p:tgtEl>
                                          <p:spTgt spid="88159"/>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88156"/>
                                        </p:tgtEl>
                                        <p:attrNameLst>
                                          <p:attrName>style.visibility</p:attrName>
                                        </p:attrNameLst>
                                      </p:cBhvr>
                                      <p:to>
                                        <p:strVal val="visible"/>
                                      </p:to>
                                    </p:set>
                                    <p:animEffect transition="in" filter="wipe(left)">
                                      <p:cBhvr>
                                        <p:cTn id="31" dur="500"/>
                                        <p:tgtEl>
                                          <p:spTgt spid="88156"/>
                                        </p:tgtEl>
                                      </p:cBhvr>
                                    </p:animEffect>
                                  </p:childTnLst>
                                </p:cTn>
                              </p:par>
                            </p:childTnLst>
                          </p:cTn>
                        </p:par>
                      </p:childTnLst>
                    </p:cTn>
                  </p:par>
                  <p:par>
                    <p:cTn id="32" fill="hold">
                      <p:stCondLst>
                        <p:cond delay="indefinite"/>
                      </p:stCondLst>
                      <p:childTnLst>
                        <p:par>
                          <p:cTn id="33" fill="hold">
                            <p:stCondLst>
                              <p:cond delay="0"/>
                            </p:stCondLst>
                            <p:childTnLst>
                              <p:par>
                                <p:cTn id="34" presetID="1" presetClass="entr" presetSubtype="0" fill="hold" nodeType="clickEffect">
                                  <p:stCondLst>
                                    <p:cond delay="0"/>
                                  </p:stCondLst>
                                  <p:childTnLst>
                                    <p:set>
                                      <p:cBhvr>
                                        <p:cTn id="35" dur="1" fill="hold">
                                          <p:stCondLst>
                                            <p:cond delay="0"/>
                                          </p:stCondLst>
                                        </p:cTn>
                                        <p:tgtEl>
                                          <p:spTgt spid="124">
                                            <p:txEl>
                                              <p:pRg st="2" end="2"/>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152" grpId="0" animBg="1"/>
      <p:bldP spid="88154" grpId="0" animBg="1"/>
      <p:bldP spid="88155" grpId="0" animBg="1"/>
      <p:bldP spid="88156" grpId="0" animBg="1"/>
      <p:bldP spid="88157" grpId="0" animBg="1"/>
      <p:bldP spid="88158" grpId="0" animBg="1"/>
      <p:bldP spid="88159" grpId="0" animBg="1"/>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 name="Oval 164"/>
          <p:cNvSpPr/>
          <p:nvPr/>
        </p:nvSpPr>
        <p:spPr>
          <a:xfrm>
            <a:off x="3992563"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66" name="Oval 165"/>
          <p:cNvSpPr/>
          <p:nvPr/>
        </p:nvSpPr>
        <p:spPr>
          <a:xfrm>
            <a:off x="6305550"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116" name="Straight Connector 115"/>
          <p:cNvCxnSpPr>
            <a:stCxn id="73" idx="5"/>
            <a:endCxn id="77849" idx="1"/>
          </p:cNvCxnSpPr>
          <p:nvPr/>
        </p:nvCxnSpPr>
        <p:spPr>
          <a:xfrm flipV="1">
            <a:off x="4735513" y="2874963"/>
            <a:ext cx="195262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64" name="Oval 163"/>
          <p:cNvSpPr/>
          <p:nvPr/>
        </p:nvSpPr>
        <p:spPr>
          <a:xfrm>
            <a:off x="1681163" y="11874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97" name="Straight Connector 96"/>
          <p:cNvCxnSpPr>
            <a:stCxn id="95" idx="5"/>
            <a:endCxn id="77842" idx="1"/>
          </p:cNvCxnSpPr>
          <p:nvPr/>
        </p:nvCxnSpPr>
        <p:spPr>
          <a:xfrm flipV="1">
            <a:off x="592138" y="1943100"/>
            <a:ext cx="1495425"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77830" name="Straight Connector 96"/>
          <p:cNvCxnSpPr>
            <a:cxnSpLocks noChangeShapeType="1"/>
          </p:cNvCxnSpPr>
          <p:nvPr/>
        </p:nvCxnSpPr>
        <p:spPr bwMode="auto">
          <a:xfrm flipV="1">
            <a:off x="592138" y="1943100"/>
            <a:ext cx="1495425" cy="941388"/>
          </a:xfrm>
          <a:prstGeom prst="line">
            <a:avLst/>
          </a:prstGeom>
          <a:noFill/>
          <a:ln w="57150" algn="ctr">
            <a:solidFill>
              <a:srgbClr val="FF0000"/>
            </a:solidFill>
            <a:round/>
            <a:headEnd/>
            <a:tailEnd/>
          </a:ln>
        </p:spPr>
      </p:cxnSp>
      <p:cxnSp>
        <p:nvCxnSpPr>
          <p:cNvPr id="102" name="Straight Connector 101"/>
          <p:cNvCxnSpPr>
            <a:stCxn id="77842" idx="5"/>
            <a:endCxn id="77847" idx="1"/>
          </p:cNvCxnSpPr>
          <p:nvPr/>
        </p:nvCxnSpPr>
        <p:spPr>
          <a:xfrm>
            <a:off x="2473325" y="1943100"/>
            <a:ext cx="1905000"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77849" idx="5"/>
            <a:endCxn id="96" idx="1"/>
          </p:cNvCxnSpPr>
          <p:nvPr/>
        </p:nvCxnSpPr>
        <p:spPr>
          <a:xfrm>
            <a:off x="7073900" y="2874963"/>
            <a:ext cx="1477963"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77847" idx="5"/>
            <a:endCxn id="77849" idx="1"/>
          </p:cNvCxnSpPr>
          <p:nvPr/>
        </p:nvCxnSpPr>
        <p:spPr>
          <a:xfrm flipV="1">
            <a:off x="4764088" y="2874963"/>
            <a:ext cx="192405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77834" name="Straight Connector 101"/>
          <p:cNvCxnSpPr>
            <a:cxnSpLocks noChangeShapeType="1"/>
          </p:cNvCxnSpPr>
          <p:nvPr/>
        </p:nvCxnSpPr>
        <p:spPr bwMode="auto">
          <a:xfrm>
            <a:off x="2473325" y="1943100"/>
            <a:ext cx="1905000" cy="1919288"/>
          </a:xfrm>
          <a:prstGeom prst="line">
            <a:avLst/>
          </a:prstGeom>
          <a:noFill/>
          <a:ln w="57150" algn="ctr">
            <a:solidFill>
              <a:srgbClr val="FF0000"/>
            </a:solidFill>
            <a:round/>
            <a:headEnd/>
            <a:tailEnd/>
          </a:ln>
        </p:spPr>
      </p:cxnSp>
      <p:cxnSp>
        <p:nvCxnSpPr>
          <p:cNvPr id="77835" name="Straight Connector 109"/>
          <p:cNvCxnSpPr>
            <a:cxnSpLocks noChangeShapeType="1"/>
          </p:cNvCxnSpPr>
          <p:nvPr/>
        </p:nvCxnSpPr>
        <p:spPr bwMode="auto">
          <a:xfrm>
            <a:off x="7073900" y="2874963"/>
            <a:ext cx="1477963" cy="9525"/>
          </a:xfrm>
          <a:prstGeom prst="line">
            <a:avLst/>
          </a:prstGeom>
          <a:noFill/>
          <a:ln w="57150" algn="ctr">
            <a:solidFill>
              <a:srgbClr val="FF0000"/>
            </a:solidFill>
            <a:round/>
            <a:headEnd/>
            <a:tailEnd/>
          </a:ln>
        </p:spPr>
      </p:cxnSp>
      <p:cxnSp>
        <p:nvCxnSpPr>
          <p:cNvPr id="77836" name="Straight Connector 118"/>
          <p:cNvCxnSpPr>
            <a:cxnSpLocks noChangeShapeType="1"/>
          </p:cNvCxnSpPr>
          <p:nvPr/>
        </p:nvCxnSpPr>
        <p:spPr bwMode="auto">
          <a:xfrm flipV="1">
            <a:off x="4764088" y="2874963"/>
            <a:ext cx="1924050" cy="987425"/>
          </a:xfrm>
          <a:prstGeom prst="line">
            <a:avLst/>
          </a:prstGeom>
          <a:noFill/>
          <a:ln w="57150" algn="ctr">
            <a:solidFill>
              <a:srgbClr val="FF0000"/>
            </a:solidFill>
            <a:round/>
            <a:headEnd/>
            <a:tailEnd/>
          </a:ln>
        </p:spPr>
      </p:cxnSp>
      <p:cxnSp>
        <p:nvCxnSpPr>
          <p:cNvPr id="104" name="Straight Connector 103"/>
          <p:cNvCxnSpPr>
            <a:stCxn id="68" idx="5"/>
            <a:endCxn id="73" idx="1"/>
          </p:cNvCxnSpPr>
          <p:nvPr/>
        </p:nvCxnSpPr>
        <p:spPr>
          <a:xfrm>
            <a:off x="2435225" y="2873375"/>
            <a:ext cx="1970088"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6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77840" name="Title 1"/>
          <p:cNvSpPr>
            <a:spLocks noGrp="1"/>
          </p:cNvSpPr>
          <p:nvPr>
            <p:ph type="title" idx="4294967295"/>
          </p:nvPr>
        </p:nvSpPr>
        <p:spPr/>
        <p:txBody>
          <a:bodyPr/>
          <a:lstStyle/>
          <a:p>
            <a:pPr eaLnBrk="1" hangingPunct="1"/>
            <a:r>
              <a:rPr lang="en-US" sz="3200" smtClean="0"/>
              <a:t>Viterbi Algorithm: Most Probable Assignment</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C4653E92-B588-4B83-B4FC-82B8D6406E96}" type="slidenum">
              <a:rPr lang="en-US" sz="1200">
                <a:solidFill>
                  <a:schemeClr val="tx1">
                    <a:tint val="75000"/>
                  </a:schemeClr>
                </a:solidFill>
                <a:latin typeface="+mn-lt"/>
                <a:cs typeface="+mn-cs"/>
              </a:rPr>
              <a:pPr algn="r" fontAlgn="auto">
                <a:spcBef>
                  <a:spcPts val="0"/>
                </a:spcBef>
                <a:spcAft>
                  <a:spcPts val="0"/>
                </a:spcAft>
                <a:defRPr/>
              </a:pPr>
              <a:t>82</a:t>
            </a:fld>
            <a:endParaRPr lang="en-US" sz="1200">
              <a:solidFill>
                <a:schemeClr val="tx1">
                  <a:tint val="75000"/>
                </a:schemeClr>
              </a:solidFill>
              <a:latin typeface="+mn-lt"/>
              <a:cs typeface="+mn-cs"/>
            </a:endParaRPr>
          </a:p>
        </p:txBody>
      </p:sp>
      <p:sp>
        <p:nvSpPr>
          <p:cNvPr id="77842" name="Isosceles Triangle 66"/>
          <p:cNvSpPr>
            <a:spLocks noChangeArrowheads="1"/>
          </p:cNvSpPr>
          <p:nvPr/>
        </p:nvSpPr>
        <p:spPr bwMode="auto">
          <a:xfrm>
            <a:off x="1951038" y="1687513"/>
            <a:ext cx="658812" cy="509587"/>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v</a:t>
            </a:r>
          </a:p>
        </p:txBody>
      </p:sp>
      <p:sp>
        <p:nvSpPr>
          <p:cNvPr id="68" name="Isosceles Triangle 67"/>
          <p:cNvSpPr/>
          <p:nvPr/>
        </p:nvSpPr>
        <p:spPr>
          <a:xfrm>
            <a:off x="1941513" y="26193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0" name="Isosceles Triangle 69"/>
          <p:cNvSpPr/>
          <p:nvPr/>
        </p:nvSpPr>
        <p:spPr>
          <a:xfrm>
            <a:off x="1941513" y="35972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1" name="Isosceles Triangle 70"/>
          <p:cNvSpPr/>
          <p:nvPr/>
        </p:nvSpPr>
        <p:spPr>
          <a:xfrm>
            <a:off x="4251325" y="1697038"/>
            <a:ext cx="658813"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73" name="Isosceles Triangle 72"/>
          <p:cNvSpPr/>
          <p:nvPr/>
        </p:nvSpPr>
        <p:spPr>
          <a:xfrm>
            <a:off x="4241800" y="2628900"/>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7847" name="Isosceles Triangle 73"/>
          <p:cNvSpPr>
            <a:spLocks noChangeArrowheads="1"/>
          </p:cNvSpPr>
          <p:nvPr/>
        </p:nvSpPr>
        <p:spPr bwMode="auto">
          <a:xfrm>
            <a:off x="4241800" y="3606800"/>
            <a:ext cx="657225"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a</a:t>
            </a:r>
          </a:p>
        </p:txBody>
      </p:sp>
      <p:sp>
        <p:nvSpPr>
          <p:cNvPr id="76" name="Isosceles Triangle 75"/>
          <p:cNvSpPr/>
          <p:nvPr/>
        </p:nvSpPr>
        <p:spPr>
          <a:xfrm>
            <a:off x="6562725" y="1687513"/>
            <a:ext cx="657225"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77849" name="Isosceles Triangle 92"/>
          <p:cNvSpPr>
            <a:spLocks noChangeArrowheads="1"/>
          </p:cNvSpPr>
          <p:nvPr/>
        </p:nvSpPr>
        <p:spPr bwMode="auto">
          <a:xfrm>
            <a:off x="6551613" y="2619375"/>
            <a:ext cx="658812"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n</a:t>
            </a:r>
          </a:p>
        </p:txBody>
      </p:sp>
      <p:sp>
        <p:nvSpPr>
          <p:cNvPr id="94" name="Isosceles Triangle 93"/>
          <p:cNvSpPr/>
          <p:nvPr/>
        </p:nvSpPr>
        <p:spPr>
          <a:xfrm>
            <a:off x="6551613" y="35972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95" name="Isosceles Triangle 94"/>
          <p:cNvSpPr/>
          <p:nvPr/>
        </p:nvSpPr>
        <p:spPr>
          <a:xfrm>
            <a:off x="98425" y="2628900"/>
            <a:ext cx="658813"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START</a:t>
            </a:r>
          </a:p>
        </p:txBody>
      </p:sp>
      <p:sp>
        <p:nvSpPr>
          <p:cNvPr id="96" name="Isosceles Triangle 95"/>
          <p:cNvSpPr/>
          <p:nvPr/>
        </p:nvSpPr>
        <p:spPr>
          <a:xfrm>
            <a:off x="8386763" y="2628900"/>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END</a:t>
            </a:r>
          </a:p>
        </p:txBody>
      </p:sp>
      <p:cxnSp>
        <p:nvCxnSpPr>
          <p:cNvPr id="98" name="Straight Connector 97"/>
          <p:cNvCxnSpPr>
            <a:stCxn id="95" idx="5"/>
            <a:endCxn id="68" idx="1"/>
          </p:cNvCxnSpPr>
          <p:nvPr/>
        </p:nvCxnSpPr>
        <p:spPr>
          <a:xfrm flipV="1">
            <a:off x="592138" y="2874963"/>
            <a:ext cx="151447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99" name="Straight Connector 98"/>
          <p:cNvCxnSpPr>
            <a:stCxn id="95" idx="5"/>
            <a:endCxn id="70" idx="1"/>
          </p:cNvCxnSpPr>
          <p:nvPr/>
        </p:nvCxnSpPr>
        <p:spPr>
          <a:xfrm>
            <a:off x="592138" y="2884488"/>
            <a:ext cx="1514475"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0" name="Straight Connector 99"/>
          <p:cNvCxnSpPr>
            <a:stCxn id="77842" idx="5"/>
            <a:endCxn id="71" idx="1"/>
          </p:cNvCxnSpPr>
          <p:nvPr/>
        </p:nvCxnSpPr>
        <p:spPr>
          <a:xfrm>
            <a:off x="2473325" y="1943100"/>
            <a:ext cx="19431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a:stCxn id="77842" idx="5"/>
            <a:endCxn id="73" idx="1"/>
          </p:cNvCxnSpPr>
          <p:nvPr/>
        </p:nvCxnSpPr>
        <p:spPr>
          <a:xfrm>
            <a:off x="2473325" y="1943100"/>
            <a:ext cx="1933575"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3" name="Straight Connector 102"/>
          <p:cNvCxnSpPr>
            <a:stCxn id="68" idx="5"/>
            <a:endCxn id="71" idx="1"/>
          </p:cNvCxnSpPr>
          <p:nvPr/>
        </p:nvCxnSpPr>
        <p:spPr>
          <a:xfrm flipV="1">
            <a:off x="2435225" y="1952625"/>
            <a:ext cx="1981200" cy="9207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a:stCxn id="68" idx="5"/>
            <a:endCxn id="77847" idx="1"/>
          </p:cNvCxnSpPr>
          <p:nvPr/>
        </p:nvCxnSpPr>
        <p:spPr>
          <a:xfrm>
            <a:off x="2435225" y="2874963"/>
            <a:ext cx="194310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a:stCxn id="70" idx="5"/>
            <a:endCxn id="71" idx="1"/>
          </p:cNvCxnSpPr>
          <p:nvPr/>
        </p:nvCxnSpPr>
        <p:spPr>
          <a:xfrm flipV="1">
            <a:off x="2444750" y="1952625"/>
            <a:ext cx="1981200"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7" name="Straight Connector 106"/>
          <p:cNvCxnSpPr>
            <a:stCxn id="70" idx="5"/>
            <a:endCxn id="73" idx="1"/>
          </p:cNvCxnSpPr>
          <p:nvPr/>
        </p:nvCxnSpPr>
        <p:spPr>
          <a:xfrm flipV="1">
            <a:off x="2435225" y="2882900"/>
            <a:ext cx="1970088"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8" name="Straight Connector 107"/>
          <p:cNvCxnSpPr>
            <a:stCxn id="70" idx="5"/>
            <a:endCxn id="77847" idx="1"/>
          </p:cNvCxnSpPr>
          <p:nvPr/>
        </p:nvCxnSpPr>
        <p:spPr>
          <a:xfrm>
            <a:off x="2435225" y="3852863"/>
            <a:ext cx="19431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a:stCxn id="76" idx="5"/>
            <a:endCxn id="96" idx="1"/>
          </p:cNvCxnSpPr>
          <p:nvPr/>
        </p:nvCxnSpPr>
        <p:spPr>
          <a:xfrm>
            <a:off x="7056438" y="1943100"/>
            <a:ext cx="1495425"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1" name="Straight Connector 110"/>
          <p:cNvCxnSpPr>
            <a:stCxn id="94" idx="5"/>
            <a:endCxn id="96" idx="1"/>
          </p:cNvCxnSpPr>
          <p:nvPr/>
        </p:nvCxnSpPr>
        <p:spPr>
          <a:xfrm flipV="1">
            <a:off x="7045325" y="2884488"/>
            <a:ext cx="1506538"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2" name="Straight Connector 111"/>
          <p:cNvCxnSpPr>
            <a:stCxn id="71" idx="5"/>
            <a:endCxn id="76" idx="1"/>
          </p:cNvCxnSpPr>
          <p:nvPr/>
        </p:nvCxnSpPr>
        <p:spPr>
          <a:xfrm flipV="1">
            <a:off x="4745038" y="1943100"/>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3" name="Straight Connector 112"/>
          <p:cNvCxnSpPr>
            <a:stCxn id="71" idx="5"/>
            <a:endCxn id="77849" idx="1"/>
          </p:cNvCxnSpPr>
          <p:nvPr/>
        </p:nvCxnSpPr>
        <p:spPr>
          <a:xfrm>
            <a:off x="4745038" y="1952625"/>
            <a:ext cx="1943100" cy="92233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73" idx="5"/>
            <a:endCxn id="76" idx="1"/>
          </p:cNvCxnSpPr>
          <p:nvPr/>
        </p:nvCxnSpPr>
        <p:spPr>
          <a:xfrm flipV="1">
            <a:off x="4735513" y="1943100"/>
            <a:ext cx="1990725" cy="93980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7" name="Straight Connector 116"/>
          <p:cNvCxnSpPr>
            <a:stCxn id="73" idx="5"/>
            <a:endCxn id="94" idx="1"/>
          </p:cNvCxnSpPr>
          <p:nvPr/>
        </p:nvCxnSpPr>
        <p:spPr>
          <a:xfrm>
            <a:off x="4735513" y="2882900"/>
            <a:ext cx="1981200"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8" name="Straight Connector 117"/>
          <p:cNvCxnSpPr>
            <a:stCxn id="77847"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23" name="Straight Connector 122"/>
          <p:cNvCxnSpPr>
            <a:stCxn id="77847" idx="5"/>
            <a:endCxn id="94" idx="1"/>
          </p:cNvCxnSpPr>
          <p:nvPr/>
        </p:nvCxnSpPr>
        <p:spPr>
          <a:xfrm flipV="1">
            <a:off x="4764088" y="3852863"/>
            <a:ext cx="195262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grpSp>
        <p:nvGrpSpPr>
          <p:cNvPr id="77871" name="Group 48"/>
          <p:cNvGrpSpPr>
            <a:grpSpLocks/>
          </p:cNvGrpSpPr>
          <p:nvPr/>
        </p:nvGrpSpPr>
        <p:grpSpPr bwMode="auto">
          <a:xfrm>
            <a:off x="1895475" y="5162550"/>
            <a:ext cx="5538788" cy="363538"/>
            <a:chOff x="1194" y="2874"/>
            <a:chExt cx="3489" cy="229"/>
          </a:xfrm>
        </p:grpSpPr>
        <p:sp>
          <p:nvSpPr>
            <p:cNvPr id="77913" name="TextBox 53"/>
            <p:cNvSpPr txBox="1">
              <a:spLocks noChangeArrowheads="1"/>
            </p:cNvSpPr>
            <p:nvPr/>
          </p:nvSpPr>
          <p:spPr bwMode="auto">
            <a:xfrm>
              <a:off x="1194" y="2874"/>
              <a:ext cx="494"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find</a:t>
              </a:r>
            </a:p>
          </p:txBody>
        </p:sp>
        <p:sp>
          <p:nvSpPr>
            <p:cNvPr id="77914" name="TextBox 54"/>
            <p:cNvSpPr txBox="1">
              <a:spLocks noChangeArrowheads="1"/>
            </p:cNvSpPr>
            <p:nvPr/>
          </p:nvSpPr>
          <p:spPr bwMode="auto">
            <a:xfrm>
              <a:off x="2454" y="2874"/>
              <a:ext cx="872"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preferred</a:t>
              </a:r>
            </a:p>
          </p:txBody>
        </p:sp>
        <p:sp>
          <p:nvSpPr>
            <p:cNvPr id="77915" name="TextBox 55"/>
            <p:cNvSpPr txBox="1">
              <a:spLocks noChangeArrowheads="1"/>
            </p:cNvSpPr>
            <p:nvPr/>
          </p:nvSpPr>
          <p:spPr bwMode="auto">
            <a:xfrm>
              <a:off x="4015" y="2874"/>
              <a:ext cx="668"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tags</a:t>
              </a:r>
            </a:p>
          </p:txBody>
        </p:sp>
      </p:grpSp>
      <p:cxnSp>
        <p:nvCxnSpPr>
          <p:cNvPr id="69" name="Straight Connector 68"/>
          <p:cNvCxnSpPr>
            <a:stCxn id="72" idx="0"/>
            <a:endCxn id="164" idx="4"/>
          </p:cNvCxnSpPr>
          <p:nvPr/>
        </p:nvCxnSpPr>
        <p:spPr>
          <a:xfrm flipV="1">
            <a:off x="2254250" y="45450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2"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5" name="Straight Connector 74"/>
          <p:cNvCxnSpPr>
            <a:stCxn id="77" idx="0"/>
          </p:cNvCxnSpPr>
          <p:nvPr/>
        </p:nvCxnSpPr>
        <p:spPr>
          <a:xfrm flipV="1">
            <a:off x="4557713" y="45577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8" name="Straight Connector 77"/>
          <p:cNvCxnSpPr>
            <a:stCxn id="79" idx="0"/>
          </p:cNvCxnSpPr>
          <p:nvPr/>
        </p:nvCxnSpPr>
        <p:spPr>
          <a:xfrm flipV="1">
            <a:off x="6878638" y="4545013"/>
            <a:ext cx="4762"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77879"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10"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1"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2"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3"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4" name="Straight Connector 117"/>
          <p:cNvCxnSpPr>
            <a:stCxn id="77847"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5"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6"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7"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8" name="Straight Connector 117"/>
          <p:cNvCxnSpPr>
            <a:stCxn id="77847"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9"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0"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2"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3"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4"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77895"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26"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7"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9"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0"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1"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2"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3"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4"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77905" name="Content Placeholder 172"/>
          <p:cNvSpPr>
            <a:spLocks/>
          </p:cNvSpPr>
          <p:nvPr/>
        </p:nvSpPr>
        <p:spPr bwMode="auto">
          <a:xfrm>
            <a:off x="469900" y="5653088"/>
            <a:ext cx="8588375" cy="919162"/>
          </a:xfrm>
          <a:prstGeom prst="rect">
            <a:avLst/>
          </a:prstGeom>
          <a:noFill/>
          <a:ln w="9525">
            <a:noFill/>
            <a:miter lim="800000"/>
            <a:headEnd/>
            <a:tailEnd/>
          </a:ln>
        </p:spPr>
        <p:txBody>
          <a:bodyPr/>
          <a:lstStyle/>
          <a:p>
            <a:pPr marL="342900" indent="-342900">
              <a:lnSpc>
                <a:spcPct val="80000"/>
              </a:lnSpc>
              <a:spcBef>
                <a:spcPct val="20000"/>
              </a:spcBef>
              <a:buFont typeface="Arial" charset="0"/>
              <a:buChar char="•"/>
            </a:pPr>
            <a:r>
              <a:rPr lang="en-US" sz="2700" dirty="0">
                <a:cs typeface="Times New Roman" pitchFamily="18" charset="0"/>
              </a:rPr>
              <a:t>So </a:t>
            </a:r>
            <a:r>
              <a:rPr lang="en-US" sz="2700" dirty="0">
                <a:latin typeface="Times New Roman"/>
                <a:cs typeface="Times New Roman"/>
              </a:rPr>
              <a:t>p(</a:t>
            </a:r>
            <a:r>
              <a:rPr lang="en-US" sz="2700" dirty="0">
                <a:latin typeface="Rockwell"/>
                <a:cs typeface="Rockwell"/>
              </a:rPr>
              <a:t>v a n</a:t>
            </a:r>
            <a:r>
              <a:rPr lang="en-US" sz="2700" dirty="0">
                <a:latin typeface="Times New Roman"/>
                <a:cs typeface="Times New Roman"/>
              </a:rPr>
              <a:t>) = (1/Z) *</a:t>
            </a:r>
            <a:r>
              <a:rPr lang="en-US" sz="2700" dirty="0">
                <a:cs typeface="Times New Roman" pitchFamily="18" charset="0"/>
              </a:rPr>
              <a:t> product weight of </a:t>
            </a:r>
            <a:r>
              <a:rPr lang="en-US" sz="2700" dirty="0">
                <a:solidFill>
                  <a:srgbClr val="FF0000"/>
                </a:solidFill>
                <a:cs typeface="Times New Roman" pitchFamily="18" charset="0"/>
              </a:rPr>
              <a:t>one path</a:t>
            </a:r>
          </a:p>
        </p:txBody>
      </p:sp>
      <p:sp>
        <p:nvSpPr>
          <p:cNvPr id="77906" name="Rectangle 86"/>
          <p:cNvSpPr>
            <a:spLocks noChangeArrowheads="1"/>
          </p:cNvSpPr>
          <p:nvPr/>
        </p:nvSpPr>
        <p:spPr bwMode="auto">
          <a:xfrm rot="-1905752">
            <a:off x="561975" y="2058988"/>
            <a:ext cx="1338263" cy="274637"/>
          </a:xfrm>
          <a:prstGeom prst="rect">
            <a:avLst/>
          </a:prstGeom>
          <a:solidFill>
            <a:srgbClr val="FFFFFF">
              <a:alpha val="89803"/>
            </a:srgbClr>
          </a:solidFill>
          <a:ln w="28575" algn="ctr">
            <a:noFill/>
            <a:miter lim="800000"/>
            <a:headEnd/>
            <a:tailEnd/>
          </a:ln>
        </p:spPr>
        <p:txBody>
          <a:bodyPr wrap="none" lIns="0" tIns="0" rIns="0" bIns="0" anchorCtr="1">
            <a:spAutoFit/>
          </a:bodyPr>
          <a:lstStyle/>
          <a:p>
            <a:pPr algn="ctr"/>
            <a:r>
              <a:rPr lang="en-US" sz="1800" i="1">
                <a:solidFill>
                  <a:srgbClr val="FF0000"/>
                </a:solidFill>
                <a:latin typeface="Times New Roman" pitchFamily="18" charset="0"/>
                <a:cs typeface="Times New Roman" pitchFamily="18" charset="0"/>
              </a:rPr>
              <a:t>ψ</a:t>
            </a:r>
            <a:r>
              <a:rPr lang="en-US" sz="1800" i="1" baseline="-25000">
                <a:solidFill>
                  <a:srgbClr val="FF0000"/>
                </a:solidFill>
                <a:latin typeface="Times New Roman" pitchFamily="18" charset="0"/>
                <a:cs typeface="Times New Roman" pitchFamily="18" charset="0"/>
              </a:rPr>
              <a:t>{0,1}</a:t>
            </a:r>
            <a:r>
              <a:rPr lang="en-US" sz="1800">
                <a:solidFill>
                  <a:srgbClr val="FF0000"/>
                </a:solidFill>
                <a:latin typeface="Times New Roman" pitchFamily="18" charset="0"/>
                <a:cs typeface="Times New Roman" pitchFamily="18" charset="0"/>
              </a:rPr>
              <a:t>(</a:t>
            </a:r>
            <a:r>
              <a:rPr lang="en-US" sz="1400">
                <a:solidFill>
                  <a:srgbClr val="FF0000"/>
                </a:solidFill>
                <a:latin typeface="Times New Roman" pitchFamily="18" charset="0"/>
                <a:cs typeface="Times New Roman" pitchFamily="18" charset="0"/>
              </a:rPr>
              <a:t>START</a:t>
            </a:r>
            <a:r>
              <a:rPr lang="en-US" sz="1800">
                <a:solidFill>
                  <a:srgbClr val="FF0000"/>
                </a:solidFill>
                <a:latin typeface="Times New Roman" pitchFamily="18" charset="0"/>
                <a:cs typeface="Times New Roman" pitchFamily="18" charset="0"/>
              </a:rPr>
              <a:t>,v)</a:t>
            </a:r>
          </a:p>
        </p:txBody>
      </p:sp>
      <p:sp>
        <p:nvSpPr>
          <p:cNvPr id="77907" name="Rectangle 87"/>
          <p:cNvSpPr>
            <a:spLocks noChangeArrowheads="1"/>
          </p:cNvSpPr>
          <p:nvPr/>
        </p:nvSpPr>
        <p:spPr bwMode="auto">
          <a:xfrm rot="2773000">
            <a:off x="3165475" y="2597150"/>
            <a:ext cx="877888" cy="274638"/>
          </a:xfrm>
          <a:prstGeom prst="rect">
            <a:avLst/>
          </a:prstGeom>
          <a:solidFill>
            <a:srgbClr val="FFFFFF">
              <a:alpha val="89803"/>
            </a:srgbClr>
          </a:solidFill>
          <a:ln w="28575" algn="ctr">
            <a:noFill/>
            <a:miter lim="800000"/>
            <a:headEnd/>
            <a:tailEnd/>
          </a:ln>
        </p:spPr>
        <p:txBody>
          <a:bodyPr wrap="none" lIns="0" tIns="0" rIns="0" bIns="0" anchorCtr="1">
            <a:spAutoFit/>
          </a:bodyPr>
          <a:lstStyle/>
          <a:p>
            <a:pPr algn="ctr"/>
            <a:r>
              <a:rPr lang="en-US" sz="1800" i="1">
                <a:solidFill>
                  <a:srgbClr val="FF0000"/>
                </a:solidFill>
                <a:latin typeface="Times New Roman" pitchFamily="18" charset="0"/>
                <a:cs typeface="Times New Roman" pitchFamily="18" charset="0"/>
              </a:rPr>
              <a:t>ψ</a:t>
            </a:r>
            <a:r>
              <a:rPr lang="en-US" sz="1800" i="1" baseline="-25000">
                <a:solidFill>
                  <a:srgbClr val="FF0000"/>
                </a:solidFill>
                <a:latin typeface="Times New Roman" pitchFamily="18" charset="0"/>
                <a:cs typeface="Times New Roman" pitchFamily="18" charset="0"/>
              </a:rPr>
              <a:t>{1,2}</a:t>
            </a:r>
            <a:r>
              <a:rPr lang="en-US" sz="1800">
                <a:solidFill>
                  <a:srgbClr val="FF0000"/>
                </a:solidFill>
                <a:latin typeface="Times New Roman" pitchFamily="18" charset="0"/>
                <a:cs typeface="Times New Roman" pitchFamily="18" charset="0"/>
              </a:rPr>
              <a:t>(v,a)</a:t>
            </a:r>
          </a:p>
        </p:txBody>
      </p:sp>
      <p:sp>
        <p:nvSpPr>
          <p:cNvPr id="77908" name="Rectangle 88"/>
          <p:cNvSpPr>
            <a:spLocks noChangeArrowheads="1"/>
          </p:cNvSpPr>
          <p:nvPr/>
        </p:nvSpPr>
        <p:spPr bwMode="auto">
          <a:xfrm rot="19993202" flipH="1">
            <a:off x="5205413" y="3052763"/>
            <a:ext cx="877887" cy="274637"/>
          </a:xfrm>
          <a:prstGeom prst="rect">
            <a:avLst/>
          </a:prstGeom>
          <a:solidFill>
            <a:srgbClr val="FFFFFF">
              <a:alpha val="89803"/>
            </a:srgbClr>
          </a:solidFill>
          <a:ln w="28575" algn="ctr">
            <a:noFill/>
            <a:miter lim="800000"/>
            <a:headEnd/>
            <a:tailEnd/>
          </a:ln>
        </p:spPr>
        <p:txBody>
          <a:bodyPr wrap="none" lIns="0" tIns="0" rIns="0" bIns="0" anchorCtr="1">
            <a:spAutoFit/>
          </a:bodyPr>
          <a:lstStyle/>
          <a:p>
            <a:pPr algn="ctr"/>
            <a:r>
              <a:rPr lang="en-US" sz="1800" i="1">
                <a:solidFill>
                  <a:srgbClr val="FF0000"/>
                </a:solidFill>
                <a:latin typeface="Times New Roman" pitchFamily="18" charset="0"/>
                <a:cs typeface="Times New Roman" pitchFamily="18" charset="0"/>
              </a:rPr>
              <a:t>ψ</a:t>
            </a:r>
            <a:r>
              <a:rPr lang="en-US" sz="1800" i="1" baseline="-25000">
                <a:solidFill>
                  <a:srgbClr val="FF0000"/>
                </a:solidFill>
                <a:latin typeface="Times New Roman" pitchFamily="18" charset="0"/>
                <a:cs typeface="Times New Roman" pitchFamily="18" charset="0"/>
              </a:rPr>
              <a:t>{2,3}</a:t>
            </a:r>
            <a:r>
              <a:rPr lang="en-US" sz="1800">
                <a:solidFill>
                  <a:srgbClr val="FF0000"/>
                </a:solidFill>
                <a:latin typeface="Times New Roman" pitchFamily="18" charset="0"/>
                <a:cs typeface="Times New Roman" pitchFamily="18" charset="0"/>
              </a:rPr>
              <a:t>(a,n)</a:t>
            </a:r>
          </a:p>
        </p:txBody>
      </p:sp>
      <p:sp>
        <p:nvSpPr>
          <p:cNvPr id="77909" name="Rectangle 89"/>
          <p:cNvSpPr>
            <a:spLocks noChangeArrowheads="1"/>
          </p:cNvSpPr>
          <p:nvPr/>
        </p:nvSpPr>
        <p:spPr bwMode="auto">
          <a:xfrm>
            <a:off x="7227888" y="2519363"/>
            <a:ext cx="1128712" cy="274637"/>
          </a:xfrm>
          <a:prstGeom prst="rect">
            <a:avLst/>
          </a:prstGeom>
          <a:solidFill>
            <a:srgbClr val="FFFFFF">
              <a:alpha val="89803"/>
            </a:srgbClr>
          </a:solidFill>
          <a:ln w="28575" algn="ctr">
            <a:noFill/>
            <a:miter lim="800000"/>
            <a:headEnd/>
            <a:tailEnd/>
          </a:ln>
        </p:spPr>
        <p:txBody>
          <a:bodyPr wrap="none" lIns="0" tIns="0" rIns="0" bIns="0" anchorCtr="1">
            <a:spAutoFit/>
          </a:bodyPr>
          <a:lstStyle/>
          <a:p>
            <a:pPr algn="ctr"/>
            <a:r>
              <a:rPr lang="en-US" sz="1800" i="1">
                <a:solidFill>
                  <a:srgbClr val="FF0000"/>
                </a:solidFill>
                <a:latin typeface="Times New Roman" pitchFamily="18" charset="0"/>
                <a:cs typeface="Times New Roman" pitchFamily="18" charset="0"/>
              </a:rPr>
              <a:t>ψ</a:t>
            </a:r>
            <a:r>
              <a:rPr lang="en-US" sz="1800" i="1" baseline="-25000">
                <a:solidFill>
                  <a:srgbClr val="FF0000"/>
                </a:solidFill>
                <a:latin typeface="Times New Roman" pitchFamily="18" charset="0"/>
                <a:cs typeface="Times New Roman" pitchFamily="18" charset="0"/>
              </a:rPr>
              <a:t>{3,4}</a:t>
            </a:r>
            <a:r>
              <a:rPr lang="en-US" sz="1800">
                <a:solidFill>
                  <a:srgbClr val="FF0000"/>
                </a:solidFill>
                <a:latin typeface="Times New Roman" pitchFamily="18" charset="0"/>
                <a:cs typeface="Times New Roman" pitchFamily="18" charset="0"/>
              </a:rPr>
              <a:t>(a,</a:t>
            </a:r>
            <a:r>
              <a:rPr lang="en-US" sz="1400">
                <a:solidFill>
                  <a:srgbClr val="FF0000"/>
                </a:solidFill>
                <a:latin typeface="Times New Roman" pitchFamily="18" charset="0"/>
                <a:cs typeface="Times New Roman" pitchFamily="18" charset="0"/>
              </a:rPr>
              <a:t>END</a:t>
            </a:r>
            <a:r>
              <a:rPr lang="en-US" sz="1800">
                <a:solidFill>
                  <a:srgbClr val="FF0000"/>
                </a:solidFill>
                <a:latin typeface="Times New Roman" pitchFamily="18" charset="0"/>
                <a:cs typeface="Times New Roman" pitchFamily="18" charset="0"/>
              </a:rPr>
              <a:t>)</a:t>
            </a:r>
          </a:p>
        </p:txBody>
      </p:sp>
      <p:sp>
        <p:nvSpPr>
          <p:cNvPr id="77910" name="Rectangle 90"/>
          <p:cNvSpPr>
            <a:spLocks noChangeArrowheads="1"/>
          </p:cNvSpPr>
          <p:nvPr/>
        </p:nvSpPr>
        <p:spPr bwMode="auto">
          <a:xfrm rot="-149612">
            <a:off x="2058988" y="2205038"/>
            <a:ext cx="579437" cy="274637"/>
          </a:xfrm>
          <a:prstGeom prst="rect">
            <a:avLst/>
          </a:prstGeom>
          <a:solidFill>
            <a:srgbClr val="FFFFFF">
              <a:alpha val="89803"/>
            </a:srgbClr>
          </a:solidFill>
          <a:ln w="28575" algn="ctr">
            <a:noFill/>
            <a:miter lim="800000"/>
            <a:headEnd/>
            <a:tailEnd/>
          </a:ln>
        </p:spPr>
        <p:txBody>
          <a:bodyPr wrap="none" lIns="0" tIns="0" rIns="0" bIns="0" anchorCtr="1">
            <a:spAutoFit/>
          </a:bodyPr>
          <a:lstStyle/>
          <a:p>
            <a:pPr algn="ctr"/>
            <a:r>
              <a:rPr lang="en-US" sz="1800" i="1">
                <a:solidFill>
                  <a:srgbClr val="FF0000"/>
                </a:solidFill>
                <a:latin typeface="Times New Roman" pitchFamily="18" charset="0"/>
                <a:cs typeface="Times New Roman" pitchFamily="18" charset="0"/>
              </a:rPr>
              <a:t>ψ</a:t>
            </a:r>
            <a:r>
              <a:rPr lang="en-US" sz="1800" i="1" baseline="-25000">
                <a:solidFill>
                  <a:srgbClr val="FF0000"/>
                </a:solidFill>
                <a:latin typeface="Times New Roman" pitchFamily="18" charset="0"/>
                <a:cs typeface="Times New Roman" pitchFamily="18" charset="0"/>
              </a:rPr>
              <a:t>{1}</a:t>
            </a:r>
            <a:r>
              <a:rPr lang="en-US" sz="1800">
                <a:solidFill>
                  <a:srgbClr val="FF0000"/>
                </a:solidFill>
                <a:latin typeface="Times New Roman" pitchFamily="18" charset="0"/>
                <a:cs typeface="Times New Roman" pitchFamily="18" charset="0"/>
              </a:rPr>
              <a:t>(</a:t>
            </a:r>
            <a:r>
              <a:rPr lang="en-US" sz="1400">
                <a:solidFill>
                  <a:srgbClr val="FF0000"/>
                </a:solidFill>
                <a:latin typeface="Times New Roman" pitchFamily="18" charset="0"/>
                <a:cs typeface="Times New Roman" pitchFamily="18" charset="0"/>
              </a:rPr>
              <a:t>v</a:t>
            </a:r>
            <a:r>
              <a:rPr lang="en-US" sz="1800">
                <a:solidFill>
                  <a:srgbClr val="FF0000"/>
                </a:solidFill>
                <a:latin typeface="Times New Roman" pitchFamily="18" charset="0"/>
                <a:cs typeface="Times New Roman" pitchFamily="18" charset="0"/>
              </a:rPr>
              <a:t>)</a:t>
            </a:r>
          </a:p>
        </p:txBody>
      </p:sp>
      <p:sp>
        <p:nvSpPr>
          <p:cNvPr id="77911" name="Rectangle 91"/>
          <p:cNvSpPr>
            <a:spLocks noChangeArrowheads="1"/>
          </p:cNvSpPr>
          <p:nvPr/>
        </p:nvSpPr>
        <p:spPr bwMode="auto">
          <a:xfrm rot="-149612">
            <a:off x="4271963" y="4116388"/>
            <a:ext cx="569912" cy="274637"/>
          </a:xfrm>
          <a:prstGeom prst="rect">
            <a:avLst/>
          </a:prstGeom>
          <a:solidFill>
            <a:srgbClr val="FFFFFF">
              <a:alpha val="89803"/>
            </a:srgbClr>
          </a:solidFill>
          <a:ln w="28575" algn="ctr">
            <a:noFill/>
            <a:miter lim="800000"/>
            <a:headEnd/>
            <a:tailEnd/>
          </a:ln>
        </p:spPr>
        <p:txBody>
          <a:bodyPr wrap="none" lIns="0" tIns="0" rIns="0" bIns="0" anchorCtr="1">
            <a:spAutoFit/>
          </a:bodyPr>
          <a:lstStyle/>
          <a:p>
            <a:pPr algn="ctr"/>
            <a:r>
              <a:rPr lang="en-US" sz="1800" i="1">
                <a:solidFill>
                  <a:srgbClr val="FF0000"/>
                </a:solidFill>
                <a:latin typeface="Times New Roman" pitchFamily="18" charset="0"/>
                <a:cs typeface="Times New Roman" pitchFamily="18" charset="0"/>
              </a:rPr>
              <a:t>ψ</a:t>
            </a:r>
            <a:r>
              <a:rPr lang="en-US" sz="1800" i="1" baseline="-25000">
                <a:solidFill>
                  <a:srgbClr val="FF0000"/>
                </a:solidFill>
                <a:latin typeface="Times New Roman" pitchFamily="18" charset="0"/>
                <a:cs typeface="Times New Roman" pitchFamily="18" charset="0"/>
              </a:rPr>
              <a:t>{2}</a:t>
            </a:r>
            <a:r>
              <a:rPr lang="en-US" sz="1800">
                <a:solidFill>
                  <a:srgbClr val="FF0000"/>
                </a:solidFill>
                <a:latin typeface="Times New Roman" pitchFamily="18" charset="0"/>
                <a:cs typeface="Times New Roman" pitchFamily="18" charset="0"/>
              </a:rPr>
              <a:t>(</a:t>
            </a:r>
            <a:r>
              <a:rPr lang="en-US" sz="1400">
                <a:solidFill>
                  <a:srgbClr val="FF0000"/>
                </a:solidFill>
                <a:latin typeface="Times New Roman" pitchFamily="18" charset="0"/>
                <a:cs typeface="Times New Roman" pitchFamily="18" charset="0"/>
              </a:rPr>
              <a:t>a</a:t>
            </a:r>
            <a:r>
              <a:rPr lang="en-US" sz="1800">
                <a:solidFill>
                  <a:srgbClr val="FF0000"/>
                </a:solidFill>
                <a:latin typeface="Times New Roman" pitchFamily="18" charset="0"/>
                <a:cs typeface="Times New Roman" pitchFamily="18" charset="0"/>
              </a:rPr>
              <a:t>)</a:t>
            </a:r>
          </a:p>
        </p:txBody>
      </p:sp>
      <p:sp>
        <p:nvSpPr>
          <p:cNvPr id="77912" name="Rectangle 92"/>
          <p:cNvSpPr>
            <a:spLocks noChangeArrowheads="1"/>
          </p:cNvSpPr>
          <p:nvPr/>
        </p:nvSpPr>
        <p:spPr bwMode="auto">
          <a:xfrm>
            <a:off x="6591300" y="3171825"/>
            <a:ext cx="579438" cy="274638"/>
          </a:xfrm>
          <a:prstGeom prst="rect">
            <a:avLst/>
          </a:prstGeom>
          <a:solidFill>
            <a:srgbClr val="FFFFFF">
              <a:alpha val="89803"/>
            </a:srgbClr>
          </a:solidFill>
          <a:ln w="28575" algn="ctr">
            <a:noFill/>
            <a:miter lim="800000"/>
            <a:headEnd/>
            <a:tailEnd/>
          </a:ln>
        </p:spPr>
        <p:txBody>
          <a:bodyPr wrap="none" lIns="0" tIns="0" rIns="0" bIns="0" anchorCtr="1">
            <a:spAutoFit/>
          </a:bodyPr>
          <a:lstStyle/>
          <a:p>
            <a:pPr algn="ctr"/>
            <a:r>
              <a:rPr lang="en-US" sz="1800" i="1">
                <a:solidFill>
                  <a:srgbClr val="FF0000"/>
                </a:solidFill>
                <a:latin typeface="Times New Roman" pitchFamily="18" charset="0"/>
                <a:cs typeface="Times New Roman" pitchFamily="18" charset="0"/>
              </a:rPr>
              <a:t>ψ</a:t>
            </a:r>
            <a:r>
              <a:rPr lang="en-US" sz="1800" i="1" baseline="-25000">
                <a:solidFill>
                  <a:srgbClr val="FF0000"/>
                </a:solidFill>
                <a:latin typeface="Times New Roman" pitchFamily="18" charset="0"/>
                <a:cs typeface="Times New Roman" pitchFamily="18" charset="0"/>
              </a:rPr>
              <a:t>{3}</a:t>
            </a:r>
            <a:r>
              <a:rPr lang="en-US" sz="1800">
                <a:solidFill>
                  <a:srgbClr val="FF0000"/>
                </a:solidFill>
                <a:latin typeface="Times New Roman" pitchFamily="18" charset="0"/>
                <a:cs typeface="Times New Roman" pitchFamily="18" charset="0"/>
              </a:rPr>
              <a:t>(</a:t>
            </a:r>
            <a:r>
              <a:rPr lang="en-US" sz="1400">
                <a:solidFill>
                  <a:srgbClr val="FF0000"/>
                </a:solidFill>
                <a:latin typeface="Times New Roman" pitchFamily="18" charset="0"/>
                <a:cs typeface="Times New Roman" pitchFamily="18" charset="0"/>
              </a:rPr>
              <a:t>n</a:t>
            </a:r>
            <a:r>
              <a:rPr lang="en-US" sz="1800">
                <a:solidFill>
                  <a:srgbClr val="FF0000"/>
                </a:solidFill>
                <a:latin typeface="Times New Roman" pitchFamily="18" charset="0"/>
                <a:cs typeface="Times New Roman" pitchFamily="18" charset="0"/>
              </a:rPr>
              <a:t>)</a:t>
            </a:r>
          </a:p>
        </p:txBody>
      </p:sp>
    </p:spTree>
    <p:extLst>
      <p:ext uri="{BB962C8B-B14F-4D97-AF65-F5344CB8AC3E}">
        <p14:creationId xmlns:p14="http://schemas.microsoft.com/office/powerpoint/2010/main" val="2029967398"/>
      </p:ext>
    </p:extLst>
  </p:cSld>
  <p:clrMapOvr>
    <a:masterClrMapping/>
  </p:clrMapOvr>
  <p:timing>
    <p:tnLst>
      <p:par>
        <p:cTn xmlns:p14="http://schemas.microsoft.com/office/powerpoint/2010/main" id="1" dur="indefinite" restart="never" nodeType="tmRoot"/>
      </p:par>
    </p:tn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 name="Oval 164"/>
          <p:cNvSpPr/>
          <p:nvPr/>
        </p:nvSpPr>
        <p:spPr>
          <a:xfrm>
            <a:off x="3992563"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66" name="Oval 165"/>
          <p:cNvSpPr/>
          <p:nvPr/>
        </p:nvSpPr>
        <p:spPr>
          <a:xfrm>
            <a:off x="6305550"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116" name="Straight Connector 115"/>
          <p:cNvCxnSpPr>
            <a:stCxn id="73" idx="5"/>
            <a:endCxn id="78873" idx="1"/>
          </p:cNvCxnSpPr>
          <p:nvPr/>
        </p:nvCxnSpPr>
        <p:spPr>
          <a:xfrm flipV="1">
            <a:off x="4735513" y="2874963"/>
            <a:ext cx="195262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64" name="Oval 163"/>
          <p:cNvSpPr/>
          <p:nvPr/>
        </p:nvSpPr>
        <p:spPr>
          <a:xfrm>
            <a:off x="1681163" y="11874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97" name="Straight Connector 96"/>
          <p:cNvCxnSpPr>
            <a:stCxn id="95" idx="5"/>
            <a:endCxn id="78866" idx="1"/>
          </p:cNvCxnSpPr>
          <p:nvPr/>
        </p:nvCxnSpPr>
        <p:spPr>
          <a:xfrm flipV="1">
            <a:off x="592138" y="1943100"/>
            <a:ext cx="1495425"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78854" name="Straight Connector 96"/>
          <p:cNvCxnSpPr>
            <a:cxnSpLocks noChangeShapeType="1"/>
          </p:cNvCxnSpPr>
          <p:nvPr/>
        </p:nvCxnSpPr>
        <p:spPr bwMode="auto">
          <a:xfrm flipV="1">
            <a:off x="592138" y="1943100"/>
            <a:ext cx="1495425" cy="941388"/>
          </a:xfrm>
          <a:prstGeom prst="line">
            <a:avLst/>
          </a:prstGeom>
          <a:noFill/>
          <a:ln w="57150" algn="ctr">
            <a:solidFill>
              <a:srgbClr val="FF0000"/>
            </a:solidFill>
            <a:round/>
            <a:headEnd/>
            <a:tailEnd/>
          </a:ln>
        </p:spPr>
      </p:cxnSp>
      <p:cxnSp>
        <p:nvCxnSpPr>
          <p:cNvPr id="102" name="Straight Connector 101"/>
          <p:cNvCxnSpPr>
            <a:stCxn id="78866" idx="5"/>
            <a:endCxn id="78871" idx="1"/>
          </p:cNvCxnSpPr>
          <p:nvPr/>
        </p:nvCxnSpPr>
        <p:spPr>
          <a:xfrm>
            <a:off x="2473325" y="1943100"/>
            <a:ext cx="1905000"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78873" idx="5"/>
            <a:endCxn id="96" idx="1"/>
          </p:cNvCxnSpPr>
          <p:nvPr/>
        </p:nvCxnSpPr>
        <p:spPr>
          <a:xfrm>
            <a:off x="7073900" y="2874963"/>
            <a:ext cx="1477963"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78871" idx="5"/>
            <a:endCxn id="78873" idx="1"/>
          </p:cNvCxnSpPr>
          <p:nvPr/>
        </p:nvCxnSpPr>
        <p:spPr>
          <a:xfrm flipV="1">
            <a:off x="4764088" y="2874963"/>
            <a:ext cx="192405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78858" name="Straight Connector 101"/>
          <p:cNvCxnSpPr>
            <a:cxnSpLocks noChangeShapeType="1"/>
          </p:cNvCxnSpPr>
          <p:nvPr/>
        </p:nvCxnSpPr>
        <p:spPr bwMode="auto">
          <a:xfrm>
            <a:off x="2473325" y="1943100"/>
            <a:ext cx="1905000" cy="1919288"/>
          </a:xfrm>
          <a:prstGeom prst="line">
            <a:avLst/>
          </a:prstGeom>
          <a:noFill/>
          <a:ln w="57150" algn="ctr">
            <a:solidFill>
              <a:srgbClr val="FF0000"/>
            </a:solidFill>
            <a:round/>
            <a:headEnd/>
            <a:tailEnd/>
          </a:ln>
        </p:spPr>
      </p:cxnSp>
      <p:cxnSp>
        <p:nvCxnSpPr>
          <p:cNvPr id="78859" name="Straight Connector 109"/>
          <p:cNvCxnSpPr>
            <a:cxnSpLocks noChangeShapeType="1"/>
          </p:cNvCxnSpPr>
          <p:nvPr/>
        </p:nvCxnSpPr>
        <p:spPr bwMode="auto">
          <a:xfrm>
            <a:off x="7073900" y="2874963"/>
            <a:ext cx="1477963" cy="9525"/>
          </a:xfrm>
          <a:prstGeom prst="line">
            <a:avLst/>
          </a:prstGeom>
          <a:noFill/>
          <a:ln w="57150" algn="ctr">
            <a:solidFill>
              <a:srgbClr val="FF0000"/>
            </a:solidFill>
            <a:round/>
            <a:headEnd/>
            <a:tailEnd/>
          </a:ln>
        </p:spPr>
      </p:cxnSp>
      <p:cxnSp>
        <p:nvCxnSpPr>
          <p:cNvPr id="78860" name="Straight Connector 118"/>
          <p:cNvCxnSpPr>
            <a:cxnSpLocks noChangeShapeType="1"/>
          </p:cNvCxnSpPr>
          <p:nvPr/>
        </p:nvCxnSpPr>
        <p:spPr bwMode="auto">
          <a:xfrm flipV="1">
            <a:off x="4764088" y="2874963"/>
            <a:ext cx="1924050" cy="987425"/>
          </a:xfrm>
          <a:prstGeom prst="line">
            <a:avLst/>
          </a:prstGeom>
          <a:noFill/>
          <a:ln w="57150" algn="ctr">
            <a:solidFill>
              <a:srgbClr val="FF0000"/>
            </a:solidFill>
            <a:round/>
            <a:headEnd/>
            <a:tailEnd/>
          </a:ln>
        </p:spPr>
      </p:cxnSp>
      <p:cxnSp>
        <p:nvCxnSpPr>
          <p:cNvPr id="104" name="Straight Connector 103"/>
          <p:cNvCxnSpPr>
            <a:stCxn id="68" idx="5"/>
            <a:endCxn id="73" idx="1"/>
          </p:cNvCxnSpPr>
          <p:nvPr/>
        </p:nvCxnSpPr>
        <p:spPr>
          <a:xfrm>
            <a:off x="2435225" y="2873375"/>
            <a:ext cx="1970088"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6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78864" name="Title 1"/>
          <p:cNvSpPr>
            <a:spLocks noGrp="1"/>
          </p:cNvSpPr>
          <p:nvPr>
            <p:ph type="title" idx="4294967295"/>
          </p:nvPr>
        </p:nvSpPr>
        <p:spPr/>
        <p:txBody>
          <a:bodyPr/>
          <a:lstStyle/>
          <a:p>
            <a:pPr eaLnBrk="1" hangingPunct="1"/>
            <a:r>
              <a:rPr lang="en-US" sz="3200" smtClean="0"/>
              <a:t>Forward-Backward Algorithm: Finds Marginals</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EE491A98-0F23-4BFB-9179-0740EA30DEC7}" type="slidenum">
              <a:rPr lang="en-US" sz="1200">
                <a:solidFill>
                  <a:schemeClr val="tx1">
                    <a:tint val="75000"/>
                  </a:schemeClr>
                </a:solidFill>
                <a:latin typeface="+mn-lt"/>
                <a:cs typeface="+mn-cs"/>
              </a:rPr>
              <a:pPr algn="r" fontAlgn="auto">
                <a:spcBef>
                  <a:spcPts val="0"/>
                </a:spcBef>
                <a:spcAft>
                  <a:spcPts val="0"/>
                </a:spcAft>
                <a:defRPr/>
              </a:pPr>
              <a:t>83</a:t>
            </a:fld>
            <a:endParaRPr lang="en-US" sz="1200">
              <a:solidFill>
                <a:schemeClr val="tx1">
                  <a:tint val="75000"/>
                </a:schemeClr>
              </a:solidFill>
              <a:latin typeface="+mn-lt"/>
              <a:cs typeface="+mn-cs"/>
            </a:endParaRPr>
          </a:p>
        </p:txBody>
      </p:sp>
      <p:sp>
        <p:nvSpPr>
          <p:cNvPr id="78866" name="Isosceles Triangle 66"/>
          <p:cNvSpPr>
            <a:spLocks noChangeArrowheads="1"/>
          </p:cNvSpPr>
          <p:nvPr/>
        </p:nvSpPr>
        <p:spPr bwMode="auto">
          <a:xfrm>
            <a:off x="1951038" y="1687513"/>
            <a:ext cx="658812" cy="509587"/>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v</a:t>
            </a:r>
          </a:p>
        </p:txBody>
      </p:sp>
      <p:sp>
        <p:nvSpPr>
          <p:cNvPr id="68" name="Isosceles Triangle 67"/>
          <p:cNvSpPr/>
          <p:nvPr/>
        </p:nvSpPr>
        <p:spPr>
          <a:xfrm>
            <a:off x="1941513" y="26193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0" name="Isosceles Triangle 69"/>
          <p:cNvSpPr/>
          <p:nvPr/>
        </p:nvSpPr>
        <p:spPr>
          <a:xfrm>
            <a:off x="1941513" y="35972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1" name="Isosceles Triangle 70"/>
          <p:cNvSpPr/>
          <p:nvPr/>
        </p:nvSpPr>
        <p:spPr>
          <a:xfrm>
            <a:off x="4251325" y="1697038"/>
            <a:ext cx="658813"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73" name="Isosceles Triangle 72"/>
          <p:cNvSpPr/>
          <p:nvPr/>
        </p:nvSpPr>
        <p:spPr>
          <a:xfrm>
            <a:off x="4241800" y="2628900"/>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8871" name="Isosceles Triangle 73"/>
          <p:cNvSpPr>
            <a:spLocks noChangeArrowheads="1"/>
          </p:cNvSpPr>
          <p:nvPr/>
        </p:nvSpPr>
        <p:spPr bwMode="auto">
          <a:xfrm>
            <a:off x="4241800" y="3606800"/>
            <a:ext cx="657225"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a</a:t>
            </a:r>
          </a:p>
        </p:txBody>
      </p:sp>
      <p:sp>
        <p:nvSpPr>
          <p:cNvPr id="76" name="Isosceles Triangle 75"/>
          <p:cNvSpPr/>
          <p:nvPr/>
        </p:nvSpPr>
        <p:spPr>
          <a:xfrm>
            <a:off x="6562725" y="1687513"/>
            <a:ext cx="657225"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78873" name="Isosceles Triangle 92"/>
          <p:cNvSpPr>
            <a:spLocks noChangeArrowheads="1"/>
          </p:cNvSpPr>
          <p:nvPr/>
        </p:nvSpPr>
        <p:spPr bwMode="auto">
          <a:xfrm>
            <a:off x="6551613" y="2619375"/>
            <a:ext cx="658812"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n</a:t>
            </a:r>
          </a:p>
        </p:txBody>
      </p:sp>
      <p:sp>
        <p:nvSpPr>
          <p:cNvPr id="94" name="Isosceles Triangle 93"/>
          <p:cNvSpPr/>
          <p:nvPr/>
        </p:nvSpPr>
        <p:spPr>
          <a:xfrm>
            <a:off x="6551613" y="35972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95" name="Isosceles Triangle 94"/>
          <p:cNvSpPr/>
          <p:nvPr/>
        </p:nvSpPr>
        <p:spPr>
          <a:xfrm>
            <a:off x="98425" y="2628900"/>
            <a:ext cx="658813"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START</a:t>
            </a:r>
          </a:p>
        </p:txBody>
      </p:sp>
      <p:sp>
        <p:nvSpPr>
          <p:cNvPr id="96" name="Isosceles Triangle 95"/>
          <p:cNvSpPr/>
          <p:nvPr/>
        </p:nvSpPr>
        <p:spPr>
          <a:xfrm>
            <a:off x="8386763" y="2628900"/>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END</a:t>
            </a:r>
          </a:p>
        </p:txBody>
      </p:sp>
      <p:cxnSp>
        <p:nvCxnSpPr>
          <p:cNvPr id="78877" name="Straight Connector 97"/>
          <p:cNvCxnSpPr>
            <a:cxnSpLocks noChangeShapeType="1"/>
          </p:cNvCxnSpPr>
          <p:nvPr/>
        </p:nvCxnSpPr>
        <p:spPr bwMode="auto">
          <a:xfrm flipV="1">
            <a:off x="615950" y="2874963"/>
            <a:ext cx="1514475" cy="9525"/>
          </a:xfrm>
          <a:prstGeom prst="line">
            <a:avLst/>
          </a:prstGeom>
          <a:noFill/>
          <a:ln w="38100" algn="ctr">
            <a:solidFill>
              <a:schemeClr val="accent2"/>
            </a:solidFill>
            <a:round/>
            <a:headEnd/>
            <a:tailEnd/>
          </a:ln>
        </p:spPr>
      </p:cxnSp>
      <p:cxnSp>
        <p:nvCxnSpPr>
          <p:cNvPr id="78878" name="Straight Connector 98"/>
          <p:cNvCxnSpPr>
            <a:cxnSpLocks noChangeShapeType="1"/>
          </p:cNvCxnSpPr>
          <p:nvPr/>
        </p:nvCxnSpPr>
        <p:spPr bwMode="auto">
          <a:xfrm>
            <a:off x="615950" y="2884488"/>
            <a:ext cx="1514475" cy="968375"/>
          </a:xfrm>
          <a:prstGeom prst="line">
            <a:avLst/>
          </a:prstGeom>
          <a:noFill/>
          <a:ln w="38100" algn="ctr">
            <a:solidFill>
              <a:schemeClr val="accent2"/>
            </a:solidFill>
            <a:round/>
            <a:headEnd/>
            <a:tailEnd/>
          </a:ln>
        </p:spPr>
      </p:cxnSp>
      <p:cxnSp>
        <p:nvCxnSpPr>
          <p:cNvPr id="100" name="Straight Connector 99"/>
          <p:cNvCxnSpPr>
            <a:stCxn id="78866" idx="5"/>
            <a:endCxn id="71" idx="1"/>
          </p:cNvCxnSpPr>
          <p:nvPr/>
        </p:nvCxnSpPr>
        <p:spPr>
          <a:xfrm>
            <a:off x="2473325" y="1943100"/>
            <a:ext cx="19431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a:stCxn id="78866" idx="5"/>
            <a:endCxn id="73" idx="1"/>
          </p:cNvCxnSpPr>
          <p:nvPr/>
        </p:nvCxnSpPr>
        <p:spPr>
          <a:xfrm>
            <a:off x="2473325" y="1943100"/>
            <a:ext cx="1933575"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3" name="Straight Connector 102"/>
          <p:cNvCxnSpPr>
            <a:stCxn id="68" idx="5"/>
            <a:endCxn id="71" idx="1"/>
          </p:cNvCxnSpPr>
          <p:nvPr/>
        </p:nvCxnSpPr>
        <p:spPr>
          <a:xfrm flipV="1">
            <a:off x="2435225" y="1952625"/>
            <a:ext cx="1981200" cy="9207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78882" name="Straight Connector 104"/>
          <p:cNvCxnSpPr>
            <a:cxnSpLocks noChangeShapeType="1"/>
          </p:cNvCxnSpPr>
          <p:nvPr/>
        </p:nvCxnSpPr>
        <p:spPr bwMode="auto">
          <a:xfrm>
            <a:off x="2459038" y="2874963"/>
            <a:ext cx="1943100" cy="987425"/>
          </a:xfrm>
          <a:prstGeom prst="line">
            <a:avLst/>
          </a:prstGeom>
          <a:noFill/>
          <a:ln w="38100" algn="ctr">
            <a:solidFill>
              <a:schemeClr val="accent2"/>
            </a:solidFill>
            <a:round/>
            <a:headEnd/>
            <a:tailEnd/>
          </a:ln>
        </p:spPr>
      </p:cxnSp>
      <p:cxnSp>
        <p:nvCxnSpPr>
          <p:cNvPr id="106" name="Straight Connector 105"/>
          <p:cNvCxnSpPr>
            <a:stCxn id="70" idx="5"/>
            <a:endCxn id="71" idx="1"/>
          </p:cNvCxnSpPr>
          <p:nvPr/>
        </p:nvCxnSpPr>
        <p:spPr>
          <a:xfrm flipV="1">
            <a:off x="2444750" y="1952625"/>
            <a:ext cx="1981200"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7" name="Straight Connector 106"/>
          <p:cNvCxnSpPr>
            <a:stCxn id="70" idx="5"/>
            <a:endCxn id="73" idx="1"/>
          </p:cNvCxnSpPr>
          <p:nvPr/>
        </p:nvCxnSpPr>
        <p:spPr>
          <a:xfrm flipV="1">
            <a:off x="2435225" y="2882900"/>
            <a:ext cx="1970088"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78885" name="Straight Connector 107"/>
          <p:cNvCxnSpPr>
            <a:cxnSpLocks noChangeShapeType="1"/>
          </p:cNvCxnSpPr>
          <p:nvPr/>
        </p:nvCxnSpPr>
        <p:spPr bwMode="auto">
          <a:xfrm>
            <a:off x="2444750" y="3852863"/>
            <a:ext cx="1943100" cy="9525"/>
          </a:xfrm>
          <a:prstGeom prst="line">
            <a:avLst/>
          </a:prstGeom>
          <a:noFill/>
          <a:ln w="38100" algn="ctr">
            <a:solidFill>
              <a:schemeClr val="accent2"/>
            </a:solidFill>
            <a:round/>
            <a:headEnd/>
            <a:tailEnd/>
          </a:ln>
        </p:spPr>
      </p:cxnSp>
      <p:cxnSp>
        <p:nvCxnSpPr>
          <p:cNvPr id="78886" name="Straight Connector 108"/>
          <p:cNvCxnSpPr>
            <a:cxnSpLocks noChangeShapeType="1"/>
            <a:stCxn id="76" idx="5"/>
            <a:endCxn id="96" idx="1"/>
          </p:cNvCxnSpPr>
          <p:nvPr/>
        </p:nvCxnSpPr>
        <p:spPr bwMode="auto">
          <a:xfrm>
            <a:off x="7056438" y="1943100"/>
            <a:ext cx="1495425" cy="941388"/>
          </a:xfrm>
          <a:prstGeom prst="line">
            <a:avLst/>
          </a:prstGeom>
          <a:noFill/>
          <a:ln w="38100" algn="ctr">
            <a:solidFill>
              <a:schemeClr val="accent2"/>
            </a:solidFill>
            <a:round/>
            <a:headEnd/>
            <a:tailEnd/>
          </a:ln>
        </p:spPr>
      </p:cxnSp>
      <p:cxnSp>
        <p:nvCxnSpPr>
          <p:cNvPr id="78887" name="Straight Connector 110"/>
          <p:cNvCxnSpPr>
            <a:cxnSpLocks noChangeShapeType="1"/>
            <a:stCxn id="94" idx="5"/>
            <a:endCxn id="96" idx="1"/>
          </p:cNvCxnSpPr>
          <p:nvPr/>
        </p:nvCxnSpPr>
        <p:spPr bwMode="auto">
          <a:xfrm flipV="1">
            <a:off x="7045325" y="2884488"/>
            <a:ext cx="1506538" cy="968375"/>
          </a:xfrm>
          <a:prstGeom prst="line">
            <a:avLst/>
          </a:prstGeom>
          <a:noFill/>
          <a:ln w="38100" algn="ctr">
            <a:solidFill>
              <a:schemeClr val="accent2"/>
            </a:solidFill>
            <a:round/>
            <a:headEnd/>
            <a:tailEnd/>
          </a:ln>
        </p:spPr>
      </p:cxnSp>
      <p:cxnSp>
        <p:nvCxnSpPr>
          <p:cNvPr id="112" name="Straight Connector 111"/>
          <p:cNvCxnSpPr>
            <a:stCxn id="71" idx="5"/>
            <a:endCxn id="76" idx="1"/>
          </p:cNvCxnSpPr>
          <p:nvPr/>
        </p:nvCxnSpPr>
        <p:spPr>
          <a:xfrm flipV="1">
            <a:off x="4745038" y="1943100"/>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3" name="Straight Connector 112"/>
          <p:cNvCxnSpPr>
            <a:stCxn id="71" idx="5"/>
            <a:endCxn id="78873" idx="1"/>
          </p:cNvCxnSpPr>
          <p:nvPr/>
        </p:nvCxnSpPr>
        <p:spPr>
          <a:xfrm>
            <a:off x="4745038" y="1952625"/>
            <a:ext cx="1943100" cy="92233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73" idx="5"/>
            <a:endCxn id="76" idx="1"/>
          </p:cNvCxnSpPr>
          <p:nvPr/>
        </p:nvCxnSpPr>
        <p:spPr>
          <a:xfrm flipV="1">
            <a:off x="4735513" y="1943100"/>
            <a:ext cx="1990725" cy="93980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7" name="Straight Connector 116"/>
          <p:cNvCxnSpPr>
            <a:stCxn id="73" idx="5"/>
            <a:endCxn id="94" idx="1"/>
          </p:cNvCxnSpPr>
          <p:nvPr/>
        </p:nvCxnSpPr>
        <p:spPr>
          <a:xfrm>
            <a:off x="4735513" y="2882900"/>
            <a:ext cx="1981200"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8" name="Straight Connector 117"/>
          <p:cNvCxnSpPr>
            <a:stCxn id="78871"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78894" name="Straight Connector 122"/>
          <p:cNvCxnSpPr>
            <a:cxnSpLocks noChangeShapeType="1"/>
            <a:stCxn id="78871" idx="5"/>
            <a:endCxn id="94" idx="1"/>
          </p:cNvCxnSpPr>
          <p:nvPr/>
        </p:nvCxnSpPr>
        <p:spPr bwMode="auto">
          <a:xfrm flipV="1">
            <a:off x="4764088" y="3852863"/>
            <a:ext cx="1952625" cy="9525"/>
          </a:xfrm>
          <a:prstGeom prst="line">
            <a:avLst/>
          </a:prstGeom>
          <a:noFill/>
          <a:ln w="38100" algn="ctr">
            <a:solidFill>
              <a:schemeClr val="accent2"/>
            </a:solidFill>
            <a:round/>
            <a:headEnd/>
            <a:tailEnd/>
          </a:ln>
        </p:spPr>
      </p:cxnSp>
      <p:grpSp>
        <p:nvGrpSpPr>
          <p:cNvPr id="78895" name="Group 48"/>
          <p:cNvGrpSpPr>
            <a:grpSpLocks/>
          </p:cNvGrpSpPr>
          <p:nvPr/>
        </p:nvGrpSpPr>
        <p:grpSpPr bwMode="auto">
          <a:xfrm>
            <a:off x="1895475" y="5162550"/>
            <a:ext cx="5538788" cy="363538"/>
            <a:chOff x="1194" y="2874"/>
            <a:chExt cx="3489" cy="229"/>
          </a:xfrm>
        </p:grpSpPr>
        <p:sp>
          <p:nvSpPr>
            <p:cNvPr id="78931" name="TextBox 53"/>
            <p:cNvSpPr txBox="1">
              <a:spLocks noChangeArrowheads="1"/>
            </p:cNvSpPr>
            <p:nvPr/>
          </p:nvSpPr>
          <p:spPr bwMode="auto">
            <a:xfrm>
              <a:off x="1194" y="2874"/>
              <a:ext cx="494"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find</a:t>
              </a:r>
            </a:p>
          </p:txBody>
        </p:sp>
        <p:sp>
          <p:nvSpPr>
            <p:cNvPr id="78932" name="TextBox 54"/>
            <p:cNvSpPr txBox="1">
              <a:spLocks noChangeArrowheads="1"/>
            </p:cNvSpPr>
            <p:nvPr/>
          </p:nvSpPr>
          <p:spPr bwMode="auto">
            <a:xfrm>
              <a:off x="2454" y="2874"/>
              <a:ext cx="872"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preferred</a:t>
              </a:r>
            </a:p>
          </p:txBody>
        </p:sp>
        <p:sp>
          <p:nvSpPr>
            <p:cNvPr id="78933" name="TextBox 55"/>
            <p:cNvSpPr txBox="1">
              <a:spLocks noChangeArrowheads="1"/>
            </p:cNvSpPr>
            <p:nvPr/>
          </p:nvSpPr>
          <p:spPr bwMode="auto">
            <a:xfrm>
              <a:off x="4015" y="2874"/>
              <a:ext cx="668"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tags</a:t>
              </a:r>
            </a:p>
          </p:txBody>
        </p:sp>
      </p:grpSp>
      <p:cxnSp>
        <p:nvCxnSpPr>
          <p:cNvPr id="69" name="Straight Connector 68"/>
          <p:cNvCxnSpPr>
            <a:stCxn id="72" idx="0"/>
            <a:endCxn id="164" idx="4"/>
          </p:cNvCxnSpPr>
          <p:nvPr/>
        </p:nvCxnSpPr>
        <p:spPr>
          <a:xfrm flipV="1">
            <a:off x="2254250" y="45450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2"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5" name="Straight Connector 74"/>
          <p:cNvCxnSpPr>
            <a:stCxn id="77" idx="0"/>
          </p:cNvCxnSpPr>
          <p:nvPr/>
        </p:nvCxnSpPr>
        <p:spPr>
          <a:xfrm flipV="1">
            <a:off x="4557713" y="45577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8" name="Straight Connector 77"/>
          <p:cNvCxnSpPr>
            <a:stCxn id="79" idx="0"/>
          </p:cNvCxnSpPr>
          <p:nvPr/>
        </p:nvCxnSpPr>
        <p:spPr>
          <a:xfrm flipV="1">
            <a:off x="6878638" y="4545013"/>
            <a:ext cx="4762"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78903"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10"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1"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2"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3"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4" name="Straight Connector 117"/>
          <p:cNvCxnSpPr>
            <a:stCxn id="78871"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5"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6"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7"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78912" name="Straight Connector 117"/>
          <p:cNvCxnSpPr>
            <a:cxnSpLocks noChangeShapeType="1"/>
          </p:cNvCxnSpPr>
          <p:nvPr/>
        </p:nvCxnSpPr>
        <p:spPr bwMode="auto">
          <a:xfrm flipV="1">
            <a:off x="4764088" y="1943100"/>
            <a:ext cx="1963737" cy="1919288"/>
          </a:xfrm>
          <a:prstGeom prst="line">
            <a:avLst/>
          </a:prstGeom>
          <a:noFill/>
          <a:ln w="38100" algn="ctr">
            <a:solidFill>
              <a:schemeClr val="accent2"/>
            </a:solidFill>
            <a:round/>
            <a:headEnd/>
            <a:tailEnd/>
          </a:ln>
        </p:spPr>
      </p:cxnSp>
      <p:sp>
        <p:nvSpPr>
          <p:cNvPr id="19"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0"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2"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3"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4"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78919"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26"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7"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9"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0"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1"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2"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3"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4"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24" name="Content Placeholder 172"/>
          <p:cNvSpPr>
            <a:spLocks/>
          </p:cNvSpPr>
          <p:nvPr/>
        </p:nvSpPr>
        <p:spPr bwMode="auto">
          <a:xfrm>
            <a:off x="457200" y="5653088"/>
            <a:ext cx="8229600" cy="1204912"/>
          </a:xfrm>
          <a:prstGeom prst="rect">
            <a:avLst/>
          </a:prstGeom>
          <a:noFill/>
          <a:ln w="9525">
            <a:noFill/>
            <a:miter lim="800000"/>
            <a:headEnd/>
            <a:tailEnd/>
          </a:ln>
        </p:spPr>
        <p:txBody>
          <a:bodyPr/>
          <a:lstStyle/>
          <a:p>
            <a:pPr marL="342900" indent="-342900">
              <a:lnSpc>
                <a:spcPct val="80000"/>
              </a:lnSpc>
              <a:spcBef>
                <a:spcPct val="20000"/>
              </a:spcBef>
              <a:buFont typeface="Arial" charset="0"/>
              <a:buChar char="•"/>
            </a:pPr>
            <a:r>
              <a:rPr lang="en-US" sz="2700" dirty="0">
                <a:cs typeface="Times New Roman" pitchFamily="18" charset="0"/>
              </a:rPr>
              <a:t>So </a:t>
            </a:r>
            <a:r>
              <a:rPr lang="en-US" sz="2700" dirty="0">
                <a:latin typeface="Times New Roman"/>
                <a:cs typeface="Times New Roman"/>
              </a:rPr>
              <a:t>p(</a:t>
            </a:r>
            <a:r>
              <a:rPr lang="en-US" sz="2700" dirty="0">
                <a:latin typeface="Rockwell"/>
                <a:cs typeface="Rockwell"/>
              </a:rPr>
              <a:t>v a n</a:t>
            </a:r>
            <a:r>
              <a:rPr lang="en-US" sz="2700" dirty="0">
                <a:latin typeface="Times New Roman"/>
                <a:cs typeface="Times New Roman"/>
              </a:rPr>
              <a:t>) = (1/Z) *</a:t>
            </a:r>
            <a:r>
              <a:rPr lang="en-US" sz="2700" dirty="0">
                <a:cs typeface="Times New Roman" pitchFamily="18" charset="0"/>
              </a:rPr>
              <a:t> product weight of </a:t>
            </a:r>
            <a:r>
              <a:rPr lang="en-US" sz="2700" dirty="0">
                <a:solidFill>
                  <a:srgbClr val="FF0000"/>
                </a:solidFill>
                <a:cs typeface="Times New Roman" pitchFamily="18" charset="0"/>
              </a:rPr>
              <a:t>one path</a:t>
            </a:r>
          </a:p>
          <a:p>
            <a:pPr marL="342900" indent="-342900">
              <a:lnSpc>
                <a:spcPct val="80000"/>
              </a:lnSpc>
              <a:spcBef>
                <a:spcPct val="20000"/>
              </a:spcBef>
              <a:buFont typeface="Arial" charset="0"/>
              <a:buChar char="•"/>
            </a:pPr>
            <a:r>
              <a:rPr lang="en-US" sz="2700" dirty="0">
                <a:cs typeface="Times New Roman" pitchFamily="18" charset="0"/>
              </a:rPr>
              <a:t>Marginal probability </a:t>
            </a:r>
            <a:r>
              <a:rPr lang="en-US" sz="2700" dirty="0">
                <a:latin typeface="Times New Roman"/>
                <a:cs typeface="Times New Roman"/>
              </a:rPr>
              <a:t>p(</a:t>
            </a:r>
            <a:r>
              <a:rPr lang="en-US" sz="2700" i="1" dirty="0">
                <a:latin typeface="Times New Roman"/>
                <a:cs typeface="Times New Roman"/>
              </a:rPr>
              <a:t>X</a:t>
            </a:r>
            <a:r>
              <a:rPr lang="en-US" sz="2700" i="1" baseline="-25000" dirty="0">
                <a:latin typeface="Times New Roman"/>
                <a:cs typeface="Times New Roman"/>
              </a:rPr>
              <a:t>2</a:t>
            </a:r>
            <a:r>
              <a:rPr lang="en-US" sz="2700" dirty="0">
                <a:latin typeface="Times New Roman"/>
                <a:cs typeface="Times New Roman"/>
              </a:rPr>
              <a:t> = a)</a:t>
            </a:r>
            <a:br>
              <a:rPr lang="en-US" sz="2700" dirty="0">
                <a:latin typeface="Times New Roman"/>
                <a:cs typeface="Times New Roman"/>
              </a:rPr>
            </a:br>
            <a:r>
              <a:rPr lang="en-US" sz="2700" dirty="0">
                <a:latin typeface="Times New Roman"/>
                <a:cs typeface="Times New Roman"/>
              </a:rPr>
              <a:t>		 = (1/Z) * </a:t>
            </a:r>
            <a:r>
              <a:rPr lang="en-US" sz="2700" dirty="0">
                <a:cs typeface="Times New Roman" pitchFamily="18" charset="0"/>
              </a:rPr>
              <a:t>total weight of </a:t>
            </a:r>
            <a:r>
              <a:rPr lang="en-US" sz="2700" i="1" dirty="0">
                <a:solidFill>
                  <a:schemeClr val="accent2"/>
                </a:solidFill>
                <a:cs typeface="Times New Roman" pitchFamily="18" charset="0"/>
              </a:rPr>
              <a:t>all</a:t>
            </a:r>
            <a:r>
              <a:rPr lang="en-US" sz="2700" dirty="0">
                <a:solidFill>
                  <a:schemeClr val="accent2"/>
                </a:solidFill>
                <a:cs typeface="Times New Roman" pitchFamily="18" charset="0"/>
              </a:rPr>
              <a:t> paths through</a:t>
            </a:r>
          </a:p>
        </p:txBody>
      </p:sp>
      <p:sp>
        <p:nvSpPr>
          <p:cNvPr id="64599" name="Isosceles Triangle 73"/>
          <p:cNvSpPr>
            <a:spLocks noChangeArrowheads="1"/>
          </p:cNvSpPr>
          <p:nvPr/>
        </p:nvSpPr>
        <p:spPr bwMode="auto">
          <a:xfrm>
            <a:off x="7505700" y="6324600"/>
            <a:ext cx="657225"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a</a:t>
            </a:r>
          </a:p>
        </p:txBody>
      </p:sp>
    </p:spTree>
    <p:extLst>
      <p:ext uri="{BB962C8B-B14F-4D97-AF65-F5344CB8AC3E}">
        <p14:creationId xmlns:p14="http://schemas.microsoft.com/office/powerpoint/2010/main" val="193920623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124">
                                            <p:txEl>
                                              <p:pRg st="1" end="1"/>
                                            </p:txEl>
                                          </p:spTgt>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459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4599" grpId="0" animBg="1"/>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 name="Oval 164"/>
          <p:cNvSpPr/>
          <p:nvPr/>
        </p:nvSpPr>
        <p:spPr>
          <a:xfrm>
            <a:off x="3992563"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66" name="Oval 165"/>
          <p:cNvSpPr/>
          <p:nvPr/>
        </p:nvSpPr>
        <p:spPr>
          <a:xfrm>
            <a:off x="6305550"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79875" name="Straight Connector 115"/>
          <p:cNvCxnSpPr>
            <a:cxnSpLocks noChangeShapeType="1"/>
            <a:stCxn id="79894" idx="5"/>
            <a:endCxn id="93" idx="1"/>
          </p:cNvCxnSpPr>
          <p:nvPr/>
        </p:nvCxnSpPr>
        <p:spPr bwMode="auto">
          <a:xfrm flipV="1">
            <a:off x="4764088" y="2874963"/>
            <a:ext cx="1952625" cy="9525"/>
          </a:xfrm>
          <a:prstGeom prst="line">
            <a:avLst/>
          </a:prstGeom>
          <a:noFill/>
          <a:ln w="38100" algn="ctr">
            <a:solidFill>
              <a:schemeClr val="accent2"/>
            </a:solidFill>
            <a:round/>
            <a:headEnd/>
            <a:tailEnd/>
          </a:ln>
        </p:spPr>
      </p:cxnSp>
      <p:sp>
        <p:nvSpPr>
          <p:cNvPr id="164" name="Oval 163"/>
          <p:cNvSpPr/>
          <p:nvPr/>
        </p:nvSpPr>
        <p:spPr>
          <a:xfrm>
            <a:off x="1681163" y="11874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97" name="Straight Connector 96"/>
          <p:cNvCxnSpPr>
            <a:stCxn id="95" idx="5"/>
            <a:endCxn id="67" idx="1"/>
          </p:cNvCxnSpPr>
          <p:nvPr/>
        </p:nvCxnSpPr>
        <p:spPr>
          <a:xfrm flipV="1">
            <a:off x="592138" y="1943100"/>
            <a:ext cx="1524000"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79878" name="Straight Connector 96"/>
          <p:cNvCxnSpPr>
            <a:cxnSpLocks noChangeShapeType="1"/>
          </p:cNvCxnSpPr>
          <p:nvPr/>
        </p:nvCxnSpPr>
        <p:spPr bwMode="auto">
          <a:xfrm flipV="1">
            <a:off x="606425" y="1943100"/>
            <a:ext cx="1495425" cy="941388"/>
          </a:xfrm>
          <a:prstGeom prst="line">
            <a:avLst/>
          </a:prstGeom>
          <a:noFill/>
          <a:ln w="38100" algn="ctr">
            <a:solidFill>
              <a:schemeClr val="accent2"/>
            </a:solidFill>
            <a:round/>
            <a:headEnd/>
            <a:tailEnd/>
          </a:ln>
        </p:spPr>
      </p:cxnSp>
      <p:cxnSp>
        <p:nvCxnSpPr>
          <p:cNvPr id="102" name="Straight Connector 101"/>
          <p:cNvCxnSpPr>
            <a:stCxn id="67" idx="5"/>
            <a:endCxn id="74" idx="1"/>
          </p:cNvCxnSpPr>
          <p:nvPr/>
        </p:nvCxnSpPr>
        <p:spPr>
          <a:xfrm>
            <a:off x="2444750" y="1943100"/>
            <a:ext cx="1962150"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93" idx="5"/>
            <a:endCxn id="96" idx="1"/>
          </p:cNvCxnSpPr>
          <p:nvPr/>
        </p:nvCxnSpPr>
        <p:spPr>
          <a:xfrm>
            <a:off x="7045325" y="2874963"/>
            <a:ext cx="1506538"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74" idx="5"/>
            <a:endCxn id="93" idx="1"/>
          </p:cNvCxnSpPr>
          <p:nvPr/>
        </p:nvCxnSpPr>
        <p:spPr>
          <a:xfrm flipV="1">
            <a:off x="4735513" y="2874963"/>
            <a:ext cx="198120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5" name="Straight Connector 101"/>
          <p:cNvCxnSpPr>
            <a:stCxn id="67" idx="5"/>
            <a:endCxn id="74" idx="1"/>
          </p:cNvCxnSpPr>
          <p:nvPr/>
        </p:nvCxnSpPr>
        <p:spPr>
          <a:xfrm>
            <a:off x="2473325" y="1943100"/>
            <a:ext cx="1905000"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79883" name="Straight Connector 109"/>
          <p:cNvCxnSpPr>
            <a:cxnSpLocks noChangeShapeType="1"/>
          </p:cNvCxnSpPr>
          <p:nvPr/>
        </p:nvCxnSpPr>
        <p:spPr bwMode="auto">
          <a:xfrm>
            <a:off x="7073900" y="2874963"/>
            <a:ext cx="1477963" cy="9525"/>
          </a:xfrm>
          <a:prstGeom prst="line">
            <a:avLst/>
          </a:prstGeom>
          <a:noFill/>
          <a:ln w="38100" algn="ctr">
            <a:solidFill>
              <a:schemeClr val="accent2"/>
            </a:solidFill>
            <a:round/>
            <a:headEnd/>
            <a:tailEnd/>
          </a:ln>
        </p:spPr>
      </p:cxnSp>
      <p:cxnSp>
        <p:nvCxnSpPr>
          <p:cNvPr id="7" name="Straight Connector 118"/>
          <p:cNvCxnSpPr>
            <a:stCxn id="74" idx="5"/>
            <a:endCxn id="93" idx="1"/>
          </p:cNvCxnSpPr>
          <p:nvPr/>
        </p:nvCxnSpPr>
        <p:spPr>
          <a:xfrm flipV="1">
            <a:off x="4764088" y="2874963"/>
            <a:ext cx="192405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79885" name="Straight Connector 103"/>
          <p:cNvCxnSpPr>
            <a:cxnSpLocks noChangeShapeType="1"/>
            <a:stCxn id="68" idx="5"/>
            <a:endCxn id="79894" idx="1"/>
          </p:cNvCxnSpPr>
          <p:nvPr/>
        </p:nvCxnSpPr>
        <p:spPr bwMode="auto">
          <a:xfrm>
            <a:off x="2435225" y="2874963"/>
            <a:ext cx="1943100" cy="9525"/>
          </a:xfrm>
          <a:prstGeom prst="line">
            <a:avLst/>
          </a:prstGeom>
          <a:noFill/>
          <a:ln w="38100" algn="ctr">
            <a:solidFill>
              <a:schemeClr val="accent2"/>
            </a:solidFill>
            <a:round/>
            <a:headEnd/>
            <a:tailEnd/>
          </a:ln>
        </p:spPr>
      </p:cxnSp>
      <p:sp>
        <p:nvSpPr>
          <p:cNvPr id="4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6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79888" name="Title 1"/>
          <p:cNvSpPr>
            <a:spLocks noGrp="1"/>
          </p:cNvSpPr>
          <p:nvPr>
            <p:ph type="title" idx="4294967295"/>
          </p:nvPr>
        </p:nvSpPr>
        <p:spPr/>
        <p:txBody>
          <a:bodyPr/>
          <a:lstStyle/>
          <a:p>
            <a:pPr eaLnBrk="1" hangingPunct="1"/>
            <a:r>
              <a:rPr lang="en-US" sz="3200" smtClean="0"/>
              <a:t>Forward-Backward Algorithm: Finds Marginals</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85A9F022-85FE-4F6A-9ED1-5FFB724B6565}" type="slidenum">
              <a:rPr lang="en-US" sz="1200">
                <a:solidFill>
                  <a:schemeClr val="tx1">
                    <a:tint val="75000"/>
                  </a:schemeClr>
                </a:solidFill>
                <a:latin typeface="+mn-lt"/>
                <a:cs typeface="+mn-cs"/>
              </a:rPr>
              <a:pPr algn="r" fontAlgn="auto">
                <a:spcBef>
                  <a:spcPts val="0"/>
                </a:spcBef>
                <a:spcAft>
                  <a:spcPts val="0"/>
                </a:spcAft>
                <a:defRPr/>
              </a:pPr>
              <a:t>84</a:t>
            </a:fld>
            <a:endParaRPr lang="en-US" sz="1200">
              <a:solidFill>
                <a:schemeClr val="tx1">
                  <a:tint val="75000"/>
                </a:schemeClr>
              </a:solidFill>
              <a:latin typeface="+mn-lt"/>
              <a:cs typeface="+mn-cs"/>
            </a:endParaRPr>
          </a:p>
        </p:txBody>
      </p:sp>
      <p:sp>
        <p:nvSpPr>
          <p:cNvPr id="67" name="Isosceles Triangle 66"/>
          <p:cNvSpPr/>
          <p:nvPr/>
        </p:nvSpPr>
        <p:spPr>
          <a:xfrm>
            <a:off x="1951038" y="1687513"/>
            <a:ext cx="658812"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68" name="Isosceles Triangle 67"/>
          <p:cNvSpPr/>
          <p:nvPr/>
        </p:nvSpPr>
        <p:spPr>
          <a:xfrm>
            <a:off x="1941513" y="26193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0" name="Isosceles Triangle 69"/>
          <p:cNvSpPr/>
          <p:nvPr/>
        </p:nvSpPr>
        <p:spPr>
          <a:xfrm>
            <a:off x="1941513" y="35972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1" name="Isosceles Triangle 70"/>
          <p:cNvSpPr/>
          <p:nvPr/>
        </p:nvSpPr>
        <p:spPr>
          <a:xfrm>
            <a:off x="4251325" y="1697038"/>
            <a:ext cx="658813"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79894" name="Isosceles Triangle 72"/>
          <p:cNvSpPr>
            <a:spLocks noChangeArrowheads="1"/>
          </p:cNvSpPr>
          <p:nvPr/>
        </p:nvSpPr>
        <p:spPr bwMode="auto">
          <a:xfrm>
            <a:off x="4241800" y="2628900"/>
            <a:ext cx="657225"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n</a:t>
            </a:r>
          </a:p>
        </p:txBody>
      </p:sp>
      <p:sp>
        <p:nvSpPr>
          <p:cNvPr id="74" name="Isosceles Triangle 73"/>
          <p:cNvSpPr/>
          <p:nvPr/>
        </p:nvSpPr>
        <p:spPr>
          <a:xfrm>
            <a:off x="4241800" y="3606800"/>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6" name="Isosceles Triangle 75"/>
          <p:cNvSpPr/>
          <p:nvPr/>
        </p:nvSpPr>
        <p:spPr>
          <a:xfrm>
            <a:off x="6562725" y="1687513"/>
            <a:ext cx="657225"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93" name="Isosceles Triangle 92"/>
          <p:cNvSpPr/>
          <p:nvPr/>
        </p:nvSpPr>
        <p:spPr>
          <a:xfrm>
            <a:off x="6551613" y="26193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94" name="Isosceles Triangle 93"/>
          <p:cNvSpPr/>
          <p:nvPr/>
        </p:nvSpPr>
        <p:spPr>
          <a:xfrm>
            <a:off x="6551613" y="35972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95" name="Isosceles Triangle 94"/>
          <p:cNvSpPr/>
          <p:nvPr/>
        </p:nvSpPr>
        <p:spPr>
          <a:xfrm>
            <a:off x="98425" y="2628900"/>
            <a:ext cx="658813"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START</a:t>
            </a:r>
          </a:p>
        </p:txBody>
      </p:sp>
      <p:sp>
        <p:nvSpPr>
          <p:cNvPr id="96" name="Isosceles Triangle 95"/>
          <p:cNvSpPr/>
          <p:nvPr/>
        </p:nvSpPr>
        <p:spPr>
          <a:xfrm>
            <a:off x="8386763" y="2628900"/>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END</a:t>
            </a:r>
          </a:p>
        </p:txBody>
      </p:sp>
      <p:cxnSp>
        <p:nvCxnSpPr>
          <p:cNvPr id="79901" name="Straight Connector 97"/>
          <p:cNvCxnSpPr>
            <a:cxnSpLocks noChangeShapeType="1"/>
          </p:cNvCxnSpPr>
          <p:nvPr/>
        </p:nvCxnSpPr>
        <p:spPr bwMode="auto">
          <a:xfrm flipV="1">
            <a:off x="630238" y="2874963"/>
            <a:ext cx="1514475" cy="9525"/>
          </a:xfrm>
          <a:prstGeom prst="line">
            <a:avLst/>
          </a:prstGeom>
          <a:noFill/>
          <a:ln w="38100" algn="ctr">
            <a:solidFill>
              <a:schemeClr val="accent2"/>
            </a:solidFill>
            <a:round/>
            <a:headEnd/>
            <a:tailEnd/>
          </a:ln>
        </p:spPr>
      </p:cxnSp>
      <p:cxnSp>
        <p:nvCxnSpPr>
          <p:cNvPr id="79902" name="Straight Connector 98"/>
          <p:cNvCxnSpPr>
            <a:cxnSpLocks noChangeShapeType="1"/>
          </p:cNvCxnSpPr>
          <p:nvPr/>
        </p:nvCxnSpPr>
        <p:spPr bwMode="auto">
          <a:xfrm>
            <a:off x="630238" y="2884488"/>
            <a:ext cx="1514475" cy="968375"/>
          </a:xfrm>
          <a:prstGeom prst="line">
            <a:avLst/>
          </a:prstGeom>
          <a:noFill/>
          <a:ln w="38100" algn="ctr">
            <a:solidFill>
              <a:schemeClr val="accent2"/>
            </a:solidFill>
            <a:round/>
            <a:headEnd/>
            <a:tailEnd/>
          </a:ln>
        </p:spPr>
      </p:cxnSp>
      <p:cxnSp>
        <p:nvCxnSpPr>
          <p:cNvPr id="100" name="Straight Connector 99"/>
          <p:cNvCxnSpPr>
            <a:stCxn id="67" idx="5"/>
            <a:endCxn id="71" idx="1"/>
          </p:cNvCxnSpPr>
          <p:nvPr/>
        </p:nvCxnSpPr>
        <p:spPr>
          <a:xfrm>
            <a:off x="2444750" y="1943100"/>
            <a:ext cx="197167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79904" name="Straight Connector 100"/>
          <p:cNvCxnSpPr>
            <a:cxnSpLocks noChangeShapeType="1"/>
            <a:stCxn id="67" idx="5"/>
            <a:endCxn id="79894" idx="1"/>
          </p:cNvCxnSpPr>
          <p:nvPr/>
        </p:nvCxnSpPr>
        <p:spPr bwMode="auto">
          <a:xfrm>
            <a:off x="2444750" y="1943100"/>
            <a:ext cx="1933575" cy="941388"/>
          </a:xfrm>
          <a:prstGeom prst="line">
            <a:avLst/>
          </a:prstGeom>
          <a:noFill/>
          <a:ln w="38100" algn="ctr">
            <a:solidFill>
              <a:schemeClr val="accent2"/>
            </a:solidFill>
            <a:round/>
            <a:headEnd/>
            <a:tailEnd/>
          </a:ln>
        </p:spPr>
      </p:cxnSp>
      <p:cxnSp>
        <p:nvCxnSpPr>
          <p:cNvPr id="103" name="Straight Connector 102"/>
          <p:cNvCxnSpPr>
            <a:stCxn id="68" idx="5"/>
            <a:endCxn id="71" idx="1"/>
          </p:cNvCxnSpPr>
          <p:nvPr/>
        </p:nvCxnSpPr>
        <p:spPr>
          <a:xfrm flipV="1">
            <a:off x="2435225" y="1952625"/>
            <a:ext cx="1981200" cy="9207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a:stCxn id="68" idx="5"/>
            <a:endCxn id="74" idx="1"/>
          </p:cNvCxnSpPr>
          <p:nvPr/>
        </p:nvCxnSpPr>
        <p:spPr>
          <a:xfrm>
            <a:off x="2473325" y="2874963"/>
            <a:ext cx="194310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a:stCxn id="70" idx="5"/>
            <a:endCxn id="71" idx="1"/>
          </p:cNvCxnSpPr>
          <p:nvPr/>
        </p:nvCxnSpPr>
        <p:spPr>
          <a:xfrm flipV="1">
            <a:off x="2444750" y="1952625"/>
            <a:ext cx="1981200"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79908" name="Straight Connector 106"/>
          <p:cNvCxnSpPr>
            <a:cxnSpLocks noChangeShapeType="1"/>
            <a:stCxn id="70" idx="5"/>
            <a:endCxn id="79894" idx="1"/>
          </p:cNvCxnSpPr>
          <p:nvPr/>
        </p:nvCxnSpPr>
        <p:spPr bwMode="auto">
          <a:xfrm flipV="1">
            <a:off x="2435225" y="2884488"/>
            <a:ext cx="1943100" cy="968375"/>
          </a:xfrm>
          <a:prstGeom prst="line">
            <a:avLst/>
          </a:prstGeom>
          <a:noFill/>
          <a:ln w="38100" algn="ctr">
            <a:solidFill>
              <a:schemeClr val="accent2"/>
            </a:solidFill>
            <a:round/>
            <a:headEnd/>
            <a:tailEnd/>
          </a:ln>
        </p:spPr>
      </p:cxnSp>
      <p:cxnSp>
        <p:nvCxnSpPr>
          <p:cNvPr id="108" name="Straight Connector 107"/>
          <p:cNvCxnSpPr>
            <a:stCxn id="70" idx="5"/>
            <a:endCxn id="74" idx="1"/>
          </p:cNvCxnSpPr>
          <p:nvPr/>
        </p:nvCxnSpPr>
        <p:spPr>
          <a:xfrm>
            <a:off x="2459038" y="3852863"/>
            <a:ext cx="19431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79910" name="Straight Connector 108"/>
          <p:cNvCxnSpPr>
            <a:cxnSpLocks noChangeShapeType="1"/>
            <a:stCxn id="76" idx="5"/>
            <a:endCxn id="96" idx="1"/>
          </p:cNvCxnSpPr>
          <p:nvPr/>
        </p:nvCxnSpPr>
        <p:spPr bwMode="auto">
          <a:xfrm>
            <a:off x="7056438" y="1943100"/>
            <a:ext cx="1495425" cy="941388"/>
          </a:xfrm>
          <a:prstGeom prst="line">
            <a:avLst/>
          </a:prstGeom>
          <a:noFill/>
          <a:ln w="38100" algn="ctr">
            <a:solidFill>
              <a:schemeClr val="accent2"/>
            </a:solidFill>
            <a:round/>
            <a:headEnd/>
            <a:tailEnd/>
          </a:ln>
        </p:spPr>
      </p:cxnSp>
      <p:cxnSp>
        <p:nvCxnSpPr>
          <p:cNvPr id="79911" name="Straight Connector 110"/>
          <p:cNvCxnSpPr>
            <a:cxnSpLocks noChangeShapeType="1"/>
            <a:stCxn id="94" idx="5"/>
            <a:endCxn id="96" idx="1"/>
          </p:cNvCxnSpPr>
          <p:nvPr/>
        </p:nvCxnSpPr>
        <p:spPr bwMode="auto">
          <a:xfrm flipV="1">
            <a:off x="7045325" y="2884488"/>
            <a:ext cx="1506538" cy="968375"/>
          </a:xfrm>
          <a:prstGeom prst="line">
            <a:avLst/>
          </a:prstGeom>
          <a:noFill/>
          <a:ln w="38100" algn="ctr">
            <a:solidFill>
              <a:schemeClr val="accent2"/>
            </a:solidFill>
            <a:round/>
            <a:headEnd/>
            <a:tailEnd/>
          </a:ln>
        </p:spPr>
      </p:cxnSp>
      <p:cxnSp>
        <p:nvCxnSpPr>
          <p:cNvPr id="112" name="Straight Connector 111"/>
          <p:cNvCxnSpPr>
            <a:stCxn id="71" idx="5"/>
            <a:endCxn id="76" idx="1"/>
          </p:cNvCxnSpPr>
          <p:nvPr/>
        </p:nvCxnSpPr>
        <p:spPr>
          <a:xfrm flipV="1">
            <a:off x="4745038" y="1943100"/>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3" name="Straight Connector 112"/>
          <p:cNvCxnSpPr>
            <a:stCxn id="71" idx="5"/>
            <a:endCxn id="93" idx="1"/>
          </p:cNvCxnSpPr>
          <p:nvPr/>
        </p:nvCxnSpPr>
        <p:spPr>
          <a:xfrm>
            <a:off x="4745038" y="1952625"/>
            <a:ext cx="1971675" cy="92233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79915" name="Straight Connector 114"/>
          <p:cNvCxnSpPr>
            <a:cxnSpLocks noChangeShapeType="1"/>
            <a:stCxn id="79894" idx="5"/>
            <a:endCxn id="76" idx="1"/>
          </p:cNvCxnSpPr>
          <p:nvPr/>
        </p:nvCxnSpPr>
        <p:spPr bwMode="auto">
          <a:xfrm flipV="1">
            <a:off x="4764088" y="1943100"/>
            <a:ext cx="1963737" cy="941388"/>
          </a:xfrm>
          <a:prstGeom prst="line">
            <a:avLst/>
          </a:prstGeom>
          <a:noFill/>
          <a:ln w="38100" algn="ctr">
            <a:solidFill>
              <a:schemeClr val="accent2"/>
            </a:solidFill>
            <a:round/>
            <a:headEnd/>
            <a:tailEnd/>
          </a:ln>
        </p:spPr>
      </p:cxnSp>
      <p:cxnSp>
        <p:nvCxnSpPr>
          <p:cNvPr id="79916" name="Straight Connector 116"/>
          <p:cNvCxnSpPr>
            <a:cxnSpLocks noChangeShapeType="1"/>
            <a:stCxn id="79894" idx="5"/>
            <a:endCxn id="94" idx="1"/>
          </p:cNvCxnSpPr>
          <p:nvPr/>
        </p:nvCxnSpPr>
        <p:spPr bwMode="auto">
          <a:xfrm>
            <a:off x="4764088" y="2884488"/>
            <a:ext cx="1952625" cy="968375"/>
          </a:xfrm>
          <a:prstGeom prst="line">
            <a:avLst/>
          </a:prstGeom>
          <a:noFill/>
          <a:ln w="38100" algn="ctr">
            <a:solidFill>
              <a:schemeClr val="accent2"/>
            </a:solidFill>
            <a:round/>
            <a:headEnd/>
            <a:tailEnd/>
          </a:ln>
        </p:spPr>
      </p:cxnSp>
      <p:cxnSp>
        <p:nvCxnSpPr>
          <p:cNvPr id="118" name="Straight Connector 117"/>
          <p:cNvCxnSpPr>
            <a:stCxn id="74" idx="5"/>
            <a:endCxn id="76" idx="1"/>
          </p:cNvCxnSpPr>
          <p:nvPr/>
        </p:nvCxnSpPr>
        <p:spPr>
          <a:xfrm flipV="1">
            <a:off x="4735513" y="1943100"/>
            <a:ext cx="1992312"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23" name="Straight Connector 122"/>
          <p:cNvCxnSpPr>
            <a:stCxn id="74" idx="5"/>
            <a:endCxn id="94" idx="1"/>
          </p:cNvCxnSpPr>
          <p:nvPr/>
        </p:nvCxnSpPr>
        <p:spPr>
          <a:xfrm flipV="1">
            <a:off x="4735513" y="3852863"/>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grpSp>
        <p:nvGrpSpPr>
          <p:cNvPr id="79919" name="Group 48"/>
          <p:cNvGrpSpPr>
            <a:grpSpLocks/>
          </p:cNvGrpSpPr>
          <p:nvPr/>
        </p:nvGrpSpPr>
        <p:grpSpPr bwMode="auto">
          <a:xfrm>
            <a:off x="1895475" y="5162550"/>
            <a:ext cx="5538788" cy="363538"/>
            <a:chOff x="1194" y="2874"/>
            <a:chExt cx="3489" cy="229"/>
          </a:xfrm>
        </p:grpSpPr>
        <p:sp>
          <p:nvSpPr>
            <p:cNvPr id="79955" name="TextBox 53"/>
            <p:cNvSpPr txBox="1">
              <a:spLocks noChangeArrowheads="1"/>
            </p:cNvSpPr>
            <p:nvPr/>
          </p:nvSpPr>
          <p:spPr bwMode="auto">
            <a:xfrm>
              <a:off x="1194" y="2874"/>
              <a:ext cx="494"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find</a:t>
              </a:r>
            </a:p>
          </p:txBody>
        </p:sp>
        <p:sp>
          <p:nvSpPr>
            <p:cNvPr id="79956" name="TextBox 54"/>
            <p:cNvSpPr txBox="1">
              <a:spLocks noChangeArrowheads="1"/>
            </p:cNvSpPr>
            <p:nvPr/>
          </p:nvSpPr>
          <p:spPr bwMode="auto">
            <a:xfrm>
              <a:off x="2454" y="2874"/>
              <a:ext cx="872"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preferred</a:t>
              </a:r>
            </a:p>
          </p:txBody>
        </p:sp>
        <p:sp>
          <p:nvSpPr>
            <p:cNvPr id="79957" name="TextBox 55"/>
            <p:cNvSpPr txBox="1">
              <a:spLocks noChangeArrowheads="1"/>
            </p:cNvSpPr>
            <p:nvPr/>
          </p:nvSpPr>
          <p:spPr bwMode="auto">
            <a:xfrm>
              <a:off x="4015" y="2874"/>
              <a:ext cx="668"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tags</a:t>
              </a:r>
            </a:p>
          </p:txBody>
        </p:sp>
      </p:grpSp>
      <p:cxnSp>
        <p:nvCxnSpPr>
          <p:cNvPr id="69" name="Straight Connector 68"/>
          <p:cNvCxnSpPr>
            <a:stCxn id="72" idx="0"/>
            <a:endCxn id="164" idx="4"/>
          </p:cNvCxnSpPr>
          <p:nvPr/>
        </p:nvCxnSpPr>
        <p:spPr>
          <a:xfrm flipV="1">
            <a:off x="2254250" y="45450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2"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5" name="Straight Connector 74"/>
          <p:cNvCxnSpPr>
            <a:stCxn id="77" idx="0"/>
          </p:cNvCxnSpPr>
          <p:nvPr/>
        </p:nvCxnSpPr>
        <p:spPr>
          <a:xfrm flipV="1">
            <a:off x="4557713" y="45577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8" name="Straight Connector 77"/>
          <p:cNvCxnSpPr>
            <a:stCxn id="79" idx="0"/>
          </p:cNvCxnSpPr>
          <p:nvPr/>
        </p:nvCxnSpPr>
        <p:spPr>
          <a:xfrm flipV="1">
            <a:off x="6878638" y="4545013"/>
            <a:ext cx="4762"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79927"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10"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1"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2"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3"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4" name="Straight Connector 117"/>
          <p:cNvCxnSpPr>
            <a:stCxn id="74"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5"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6"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7"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8" name="Straight Connector 117"/>
          <p:cNvCxnSpPr>
            <a:stCxn id="74"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9"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0"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2"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3"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4"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79943"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26"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7"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9"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0"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1"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2"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3"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4"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79953" name="Content Placeholder 172"/>
          <p:cNvSpPr>
            <a:spLocks/>
          </p:cNvSpPr>
          <p:nvPr/>
        </p:nvSpPr>
        <p:spPr bwMode="auto">
          <a:xfrm>
            <a:off x="457200" y="5653088"/>
            <a:ext cx="8229600" cy="1204912"/>
          </a:xfrm>
          <a:prstGeom prst="rect">
            <a:avLst/>
          </a:prstGeom>
          <a:noFill/>
          <a:ln w="9525">
            <a:noFill/>
            <a:miter lim="800000"/>
            <a:headEnd/>
            <a:tailEnd/>
          </a:ln>
        </p:spPr>
        <p:txBody>
          <a:bodyPr/>
          <a:lstStyle/>
          <a:p>
            <a:pPr marL="342900" indent="-342900">
              <a:lnSpc>
                <a:spcPct val="80000"/>
              </a:lnSpc>
              <a:spcBef>
                <a:spcPct val="20000"/>
              </a:spcBef>
              <a:buFont typeface="Arial" charset="0"/>
              <a:buChar char="•"/>
            </a:pPr>
            <a:r>
              <a:rPr lang="en-US" sz="2700" dirty="0">
                <a:cs typeface="Times New Roman" pitchFamily="18" charset="0"/>
              </a:rPr>
              <a:t>So </a:t>
            </a:r>
            <a:r>
              <a:rPr lang="en-US" sz="2700" dirty="0">
                <a:latin typeface="Times New Roman"/>
                <a:cs typeface="Times New Roman"/>
              </a:rPr>
              <a:t>p(</a:t>
            </a:r>
            <a:r>
              <a:rPr lang="en-US" sz="2700" dirty="0">
                <a:latin typeface="Rockwell"/>
                <a:cs typeface="Rockwell"/>
              </a:rPr>
              <a:t>v a n</a:t>
            </a:r>
            <a:r>
              <a:rPr lang="en-US" sz="2700" dirty="0">
                <a:latin typeface="Times New Roman"/>
                <a:cs typeface="Times New Roman"/>
              </a:rPr>
              <a:t>) = (1/Z) *</a:t>
            </a:r>
            <a:r>
              <a:rPr lang="en-US" sz="2700" dirty="0">
                <a:cs typeface="Times New Roman" pitchFamily="18" charset="0"/>
              </a:rPr>
              <a:t> product weight of </a:t>
            </a:r>
            <a:r>
              <a:rPr lang="en-US" sz="2700" dirty="0">
                <a:solidFill>
                  <a:srgbClr val="FF0000"/>
                </a:solidFill>
                <a:cs typeface="Times New Roman" pitchFamily="18" charset="0"/>
              </a:rPr>
              <a:t>one path</a:t>
            </a:r>
          </a:p>
          <a:p>
            <a:pPr marL="342900" indent="-342900">
              <a:lnSpc>
                <a:spcPct val="80000"/>
              </a:lnSpc>
              <a:spcBef>
                <a:spcPct val="20000"/>
              </a:spcBef>
              <a:buFont typeface="Arial" charset="0"/>
              <a:buChar char="•"/>
            </a:pPr>
            <a:r>
              <a:rPr lang="en-US" sz="2700" dirty="0">
                <a:cs typeface="Times New Roman" pitchFamily="18" charset="0"/>
              </a:rPr>
              <a:t>Marginal probability </a:t>
            </a:r>
            <a:r>
              <a:rPr lang="en-US" sz="2700" dirty="0">
                <a:latin typeface="Times New Roman"/>
                <a:cs typeface="Times New Roman"/>
              </a:rPr>
              <a:t>p(</a:t>
            </a:r>
            <a:r>
              <a:rPr lang="en-US" sz="2700" i="1" dirty="0">
                <a:latin typeface="Times New Roman"/>
                <a:cs typeface="Times New Roman"/>
              </a:rPr>
              <a:t>X</a:t>
            </a:r>
            <a:r>
              <a:rPr lang="en-US" sz="2700" i="1" baseline="-25000" dirty="0">
                <a:latin typeface="Times New Roman"/>
                <a:cs typeface="Times New Roman"/>
              </a:rPr>
              <a:t>2</a:t>
            </a:r>
            <a:r>
              <a:rPr lang="en-US" sz="2700" dirty="0">
                <a:latin typeface="Times New Roman"/>
                <a:cs typeface="Times New Roman"/>
              </a:rPr>
              <a:t> = a)</a:t>
            </a:r>
            <a:br>
              <a:rPr lang="en-US" sz="2700" dirty="0">
                <a:latin typeface="Times New Roman"/>
                <a:cs typeface="Times New Roman"/>
              </a:rPr>
            </a:br>
            <a:r>
              <a:rPr lang="en-US" sz="2700" dirty="0">
                <a:latin typeface="Times New Roman"/>
                <a:cs typeface="Times New Roman"/>
              </a:rPr>
              <a:t>		 = (1/Z) * </a:t>
            </a:r>
            <a:r>
              <a:rPr lang="en-US" sz="2700" dirty="0">
                <a:cs typeface="Times New Roman" pitchFamily="18" charset="0"/>
              </a:rPr>
              <a:t>total weight of </a:t>
            </a:r>
            <a:r>
              <a:rPr lang="en-US" sz="2700" i="1" dirty="0">
                <a:solidFill>
                  <a:schemeClr val="accent2"/>
                </a:solidFill>
                <a:cs typeface="Times New Roman" pitchFamily="18" charset="0"/>
              </a:rPr>
              <a:t>all</a:t>
            </a:r>
            <a:r>
              <a:rPr lang="en-US" sz="2700" dirty="0">
                <a:solidFill>
                  <a:schemeClr val="accent2"/>
                </a:solidFill>
                <a:cs typeface="Times New Roman" pitchFamily="18" charset="0"/>
              </a:rPr>
              <a:t> paths through</a:t>
            </a:r>
          </a:p>
        </p:txBody>
      </p:sp>
      <p:sp>
        <p:nvSpPr>
          <p:cNvPr id="79954" name="Isosceles Triangle 73"/>
          <p:cNvSpPr>
            <a:spLocks noChangeArrowheads="1"/>
          </p:cNvSpPr>
          <p:nvPr/>
        </p:nvSpPr>
        <p:spPr bwMode="auto">
          <a:xfrm>
            <a:off x="7505700" y="6324600"/>
            <a:ext cx="657225"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n</a:t>
            </a:r>
          </a:p>
        </p:txBody>
      </p:sp>
    </p:spTree>
    <p:extLst>
      <p:ext uri="{BB962C8B-B14F-4D97-AF65-F5344CB8AC3E}">
        <p14:creationId xmlns:p14="http://schemas.microsoft.com/office/powerpoint/2010/main" val="3876977023"/>
      </p:ext>
    </p:extLst>
  </p:cSld>
  <p:clrMapOvr>
    <a:masterClrMapping/>
  </p:clrMapOvr>
  <p:timing>
    <p:tnLst>
      <p:par>
        <p:cTn xmlns:p14="http://schemas.microsoft.com/office/powerpoint/2010/main" id="1" dur="indefinite" restart="never" nodeType="tmRoot"/>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 name="Oval 164"/>
          <p:cNvSpPr/>
          <p:nvPr/>
        </p:nvSpPr>
        <p:spPr>
          <a:xfrm>
            <a:off x="3992563"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66" name="Oval 165"/>
          <p:cNvSpPr/>
          <p:nvPr/>
        </p:nvSpPr>
        <p:spPr>
          <a:xfrm>
            <a:off x="6305550"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80899" name="Straight Connector 115"/>
          <p:cNvCxnSpPr>
            <a:cxnSpLocks noChangeShapeType="1"/>
            <a:stCxn id="73" idx="5"/>
            <a:endCxn id="93" idx="1"/>
          </p:cNvCxnSpPr>
          <p:nvPr/>
        </p:nvCxnSpPr>
        <p:spPr bwMode="auto">
          <a:xfrm>
            <a:off x="4735513" y="2874963"/>
            <a:ext cx="1981200" cy="0"/>
          </a:xfrm>
          <a:prstGeom prst="line">
            <a:avLst/>
          </a:prstGeom>
          <a:noFill/>
          <a:ln w="12700" algn="ctr">
            <a:solidFill>
              <a:srgbClr val="35436A"/>
            </a:solidFill>
            <a:round/>
            <a:headEnd/>
            <a:tailEnd/>
          </a:ln>
        </p:spPr>
      </p:cxnSp>
      <p:sp>
        <p:nvSpPr>
          <p:cNvPr id="164" name="Oval 163"/>
          <p:cNvSpPr/>
          <p:nvPr/>
        </p:nvSpPr>
        <p:spPr>
          <a:xfrm>
            <a:off x="1681163" y="11874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97" name="Straight Connector 96"/>
          <p:cNvCxnSpPr>
            <a:stCxn id="95" idx="5"/>
            <a:endCxn id="67" idx="1"/>
          </p:cNvCxnSpPr>
          <p:nvPr/>
        </p:nvCxnSpPr>
        <p:spPr>
          <a:xfrm flipV="1">
            <a:off x="592138" y="1943100"/>
            <a:ext cx="1524000"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0902" name="Straight Connector 96"/>
          <p:cNvCxnSpPr>
            <a:cxnSpLocks noChangeShapeType="1"/>
          </p:cNvCxnSpPr>
          <p:nvPr/>
        </p:nvCxnSpPr>
        <p:spPr bwMode="auto">
          <a:xfrm flipV="1">
            <a:off x="606425" y="1943100"/>
            <a:ext cx="1495425" cy="941388"/>
          </a:xfrm>
          <a:prstGeom prst="line">
            <a:avLst/>
          </a:prstGeom>
          <a:noFill/>
          <a:ln w="38100" algn="ctr">
            <a:solidFill>
              <a:schemeClr val="accent2"/>
            </a:solidFill>
            <a:round/>
            <a:headEnd/>
            <a:tailEnd/>
          </a:ln>
        </p:spPr>
      </p:cxnSp>
      <p:cxnSp>
        <p:nvCxnSpPr>
          <p:cNvPr id="102" name="Straight Connector 101"/>
          <p:cNvCxnSpPr>
            <a:stCxn id="67" idx="5"/>
            <a:endCxn id="74" idx="1"/>
          </p:cNvCxnSpPr>
          <p:nvPr/>
        </p:nvCxnSpPr>
        <p:spPr>
          <a:xfrm>
            <a:off x="2444750" y="1943100"/>
            <a:ext cx="1962150"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93" idx="5"/>
            <a:endCxn id="96" idx="1"/>
          </p:cNvCxnSpPr>
          <p:nvPr/>
        </p:nvCxnSpPr>
        <p:spPr>
          <a:xfrm>
            <a:off x="7045325" y="2874963"/>
            <a:ext cx="1506538"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74" idx="5"/>
            <a:endCxn id="93" idx="1"/>
          </p:cNvCxnSpPr>
          <p:nvPr/>
        </p:nvCxnSpPr>
        <p:spPr>
          <a:xfrm flipV="1">
            <a:off x="4735513" y="2874963"/>
            <a:ext cx="198120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5" name="Straight Connector 101"/>
          <p:cNvCxnSpPr>
            <a:stCxn id="67" idx="5"/>
            <a:endCxn id="74" idx="1"/>
          </p:cNvCxnSpPr>
          <p:nvPr/>
        </p:nvCxnSpPr>
        <p:spPr>
          <a:xfrm>
            <a:off x="2473325" y="1943100"/>
            <a:ext cx="1905000"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0907" name="Straight Connector 109"/>
          <p:cNvCxnSpPr>
            <a:cxnSpLocks noChangeShapeType="1"/>
          </p:cNvCxnSpPr>
          <p:nvPr/>
        </p:nvCxnSpPr>
        <p:spPr bwMode="auto">
          <a:xfrm>
            <a:off x="7073900" y="2874963"/>
            <a:ext cx="1477963" cy="9525"/>
          </a:xfrm>
          <a:prstGeom prst="line">
            <a:avLst/>
          </a:prstGeom>
          <a:noFill/>
          <a:ln w="38100" algn="ctr">
            <a:solidFill>
              <a:schemeClr val="accent2"/>
            </a:solidFill>
            <a:round/>
            <a:headEnd/>
            <a:tailEnd/>
          </a:ln>
        </p:spPr>
      </p:cxnSp>
      <p:cxnSp>
        <p:nvCxnSpPr>
          <p:cNvPr id="7" name="Straight Connector 118"/>
          <p:cNvCxnSpPr>
            <a:stCxn id="74" idx="5"/>
            <a:endCxn id="93" idx="1"/>
          </p:cNvCxnSpPr>
          <p:nvPr/>
        </p:nvCxnSpPr>
        <p:spPr>
          <a:xfrm flipV="1">
            <a:off x="4764088" y="2874963"/>
            <a:ext cx="192405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4" name="Straight Connector 103"/>
          <p:cNvCxnSpPr>
            <a:stCxn id="68" idx="5"/>
            <a:endCxn id="73" idx="1"/>
          </p:cNvCxnSpPr>
          <p:nvPr/>
        </p:nvCxnSpPr>
        <p:spPr>
          <a:xfrm>
            <a:off x="2435225" y="2874963"/>
            <a:ext cx="1971675" cy="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6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0912" name="Title 1"/>
          <p:cNvSpPr>
            <a:spLocks noGrp="1"/>
          </p:cNvSpPr>
          <p:nvPr>
            <p:ph type="title" idx="4294967295"/>
          </p:nvPr>
        </p:nvSpPr>
        <p:spPr/>
        <p:txBody>
          <a:bodyPr/>
          <a:lstStyle/>
          <a:p>
            <a:pPr eaLnBrk="1" hangingPunct="1"/>
            <a:r>
              <a:rPr lang="en-US" sz="3200" smtClean="0"/>
              <a:t>Forward-Backward Algorithm: Finds Marginals</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931F6A44-6BBA-4472-8120-E03CB3ADC60F}" type="slidenum">
              <a:rPr lang="en-US" sz="1200">
                <a:solidFill>
                  <a:schemeClr val="tx1">
                    <a:tint val="75000"/>
                  </a:schemeClr>
                </a:solidFill>
                <a:latin typeface="+mn-lt"/>
                <a:cs typeface="+mn-cs"/>
              </a:rPr>
              <a:pPr algn="r" fontAlgn="auto">
                <a:spcBef>
                  <a:spcPts val="0"/>
                </a:spcBef>
                <a:spcAft>
                  <a:spcPts val="0"/>
                </a:spcAft>
                <a:defRPr/>
              </a:pPr>
              <a:t>85</a:t>
            </a:fld>
            <a:endParaRPr lang="en-US" sz="1200">
              <a:solidFill>
                <a:schemeClr val="tx1">
                  <a:tint val="75000"/>
                </a:schemeClr>
              </a:solidFill>
              <a:latin typeface="+mn-lt"/>
              <a:cs typeface="+mn-cs"/>
            </a:endParaRPr>
          </a:p>
        </p:txBody>
      </p:sp>
      <p:sp>
        <p:nvSpPr>
          <p:cNvPr id="67" name="Isosceles Triangle 66"/>
          <p:cNvSpPr/>
          <p:nvPr/>
        </p:nvSpPr>
        <p:spPr>
          <a:xfrm>
            <a:off x="1951038" y="1687513"/>
            <a:ext cx="658812"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68" name="Isosceles Triangle 67"/>
          <p:cNvSpPr/>
          <p:nvPr/>
        </p:nvSpPr>
        <p:spPr>
          <a:xfrm>
            <a:off x="1941513" y="26193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0" name="Isosceles Triangle 69"/>
          <p:cNvSpPr/>
          <p:nvPr/>
        </p:nvSpPr>
        <p:spPr>
          <a:xfrm>
            <a:off x="1941513" y="35972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80917" name="Isosceles Triangle 70"/>
          <p:cNvSpPr>
            <a:spLocks noChangeArrowheads="1"/>
          </p:cNvSpPr>
          <p:nvPr/>
        </p:nvSpPr>
        <p:spPr bwMode="auto">
          <a:xfrm>
            <a:off x="4251325" y="1697038"/>
            <a:ext cx="658813" cy="509587"/>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v</a:t>
            </a:r>
          </a:p>
        </p:txBody>
      </p:sp>
      <p:sp>
        <p:nvSpPr>
          <p:cNvPr id="73" name="Isosceles Triangle 72"/>
          <p:cNvSpPr/>
          <p:nvPr/>
        </p:nvSpPr>
        <p:spPr>
          <a:xfrm>
            <a:off x="4241800" y="26193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4" name="Isosceles Triangle 73"/>
          <p:cNvSpPr/>
          <p:nvPr/>
        </p:nvSpPr>
        <p:spPr>
          <a:xfrm>
            <a:off x="4241800" y="3606800"/>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6" name="Isosceles Triangle 75"/>
          <p:cNvSpPr/>
          <p:nvPr/>
        </p:nvSpPr>
        <p:spPr>
          <a:xfrm>
            <a:off x="6562725" y="1687513"/>
            <a:ext cx="657225"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93" name="Isosceles Triangle 92"/>
          <p:cNvSpPr/>
          <p:nvPr/>
        </p:nvSpPr>
        <p:spPr>
          <a:xfrm>
            <a:off x="6551613" y="26193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94" name="Isosceles Triangle 93"/>
          <p:cNvSpPr/>
          <p:nvPr/>
        </p:nvSpPr>
        <p:spPr>
          <a:xfrm>
            <a:off x="6551613" y="35972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95" name="Isosceles Triangle 94"/>
          <p:cNvSpPr/>
          <p:nvPr/>
        </p:nvSpPr>
        <p:spPr>
          <a:xfrm>
            <a:off x="98425" y="2628900"/>
            <a:ext cx="658813"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START</a:t>
            </a:r>
          </a:p>
        </p:txBody>
      </p:sp>
      <p:sp>
        <p:nvSpPr>
          <p:cNvPr id="96" name="Isosceles Triangle 95"/>
          <p:cNvSpPr/>
          <p:nvPr/>
        </p:nvSpPr>
        <p:spPr>
          <a:xfrm>
            <a:off x="8386763" y="2628900"/>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END</a:t>
            </a:r>
          </a:p>
        </p:txBody>
      </p:sp>
      <p:cxnSp>
        <p:nvCxnSpPr>
          <p:cNvPr id="80925" name="Straight Connector 97"/>
          <p:cNvCxnSpPr>
            <a:cxnSpLocks noChangeShapeType="1"/>
          </p:cNvCxnSpPr>
          <p:nvPr/>
        </p:nvCxnSpPr>
        <p:spPr bwMode="auto">
          <a:xfrm flipV="1">
            <a:off x="630238" y="2874963"/>
            <a:ext cx="1514475" cy="9525"/>
          </a:xfrm>
          <a:prstGeom prst="line">
            <a:avLst/>
          </a:prstGeom>
          <a:noFill/>
          <a:ln w="38100" algn="ctr">
            <a:solidFill>
              <a:schemeClr val="accent2"/>
            </a:solidFill>
            <a:round/>
            <a:headEnd/>
            <a:tailEnd/>
          </a:ln>
        </p:spPr>
      </p:cxnSp>
      <p:cxnSp>
        <p:nvCxnSpPr>
          <p:cNvPr id="80926" name="Straight Connector 98"/>
          <p:cNvCxnSpPr>
            <a:cxnSpLocks noChangeShapeType="1"/>
          </p:cNvCxnSpPr>
          <p:nvPr/>
        </p:nvCxnSpPr>
        <p:spPr bwMode="auto">
          <a:xfrm>
            <a:off x="630238" y="2884488"/>
            <a:ext cx="1514475" cy="968375"/>
          </a:xfrm>
          <a:prstGeom prst="line">
            <a:avLst/>
          </a:prstGeom>
          <a:noFill/>
          <a:ln w="38100" algn="ctr">
            <a:solidFill>
              <a:schemeClr val="accent2"/>
            </a:solidFill>
            <a:round/>
            <a:headEnd/>
            <a:tailEnd/>
          </a:ln>
        </p:spPr>
      </p:cxnSp>
      <p:cxnSp>
        <p:nvCxnSpPr>
          <p:cNvPr id="80927" name="Straight Connector 99"/>
          <p:cNvCxnSpPr>
            <a:cxnSpLocks noChangeShapeType="1"/>
            <a:stCxn id="67" idx="5"/>
            <a:endCxn id="80917" idx="1"/>
          </p:cNvCxnSpPr>
          <p:nvPr/>
        </p:nvCxnSpPr>
        <p:spPr bwMode="auto">
          <a:xfrm>
            <a:off x="2444750" y="1943100"/>
            <a:ext cx="1943100" cy="9525"/>
          </a:xfrm>
          <a:prstGeom prst="line">
            <a:avLst/>
          </a:prstGeom>
          <a:noFill/>
          <a:ln w="38100" algn="ctr">
            <a:solidFill>
              <a:schemeClr val="accent2"/>
            </a:solidFill>
            <a:round/>
            <a:headEnd/>
            <a:tailEnd/>
          </a:ln>
        </p:spPr>
      </p:cxnSp>
      <p:cxnSp>
        <p:nvCxnSpPr>
          <p:cNvPr id="101" name="Straight Connector 100"/>
          <p:cNvCxnSpPr>
            <a:stCxn id="67" idx="5"/>
            <a:endCxn id="73" idx="1"/>
          </p:cNvCxnSpPr>
          <p:nvPr/>
        </p:nvCxnSpPr>
        <p:spPr>
          <a:xfrm>
            <a:off x="2444750" y="1943100"/>
            <a:ext cx="1962150" cy="931863"/>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0929" name="Straight Connector 102"/>
          <p:cNvCxnSpPr>
            <a:cxnSpLocks noChangeShapeType="1"/>
            <a:stCxn id="68" idx="5"/>
            <a:endCxn id="80917" idx="1"/>
          </p:cNvCxnSpPr>
          <p:nvPr/>
        </p:nvCxnSpPr>
        <p:spPr bwMode="auto">
          <a:xfrm flipV="1">
            <a:off x="2435225" y="1952625"/>
            <a:ext cx="1952625" cy="922338"/>
          </a:xfrm>
          <a:prstGeom prst="line">
            <a:avLst/>
          </a:prstGeom>
          <a:noFill/>
          <a:ln w="38100" algn="ctr">
            <a:solidFill>
              <a:schemeClr val="accent2"/>
            </a:solidFill>
            <a:round/>
            <a:headEnd/>
            <a:tailEnd/>
          </a:ln>
        </p:spPr>
      </p:cxnSp>
      <p:cxnSp>
        <p:nvCxnSpPr>
          <p:cNvPr id="105" name="Straight Connector 104"/>
          <p:cNvCxnSpPr>
            <a:stCxn id="68" idx="5"/>
            <a:endCxn id="74" idx="1"/>
          </p:cNvCxnSpPr>
          <p:nvPr/>
        </p:nvCxnSpPr>
        <p:spPr>
          <a:xfrm>
            <a:off x="2473325" y="2874963"/>
            <a:ext cx="194310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0931" name="Straight Connector 105"/>
          <p:cNvCxnSpPr>
            <a:cxnSpLocks noChangeShapeType="1"/>
          </p:cNvCxnSpPr>
          <p:nvPr/>
        </p:nvCxnSpPr>
        <p:spPr bwMode="auto">
          <a:xfrm flipV="1">
            <a:off x="2444750" y="1952625"/>
            <a:ext cx="1981200" cy="1898650"/>
          </a:xfrm>
          <a:prstGeom prst="line">
            <a:avLst/>
          </a:prstGeom>
          <a:noFill/>
          <a:ln w="38100" algn="ctr">
            <a:solidFill>
              <a:schemeClr val="accent2"/>
            </a:solidFill>
            <a:round/>
            <a:headEnd/>
            <a:tailEnd/>
          </a:ln>
        </p:spPr>
      </p:cxnSp>
      <p:cxnSp>
        <p:nvCxnSpPr>
          <p:cNvPr id="107" name="Straight Connector 106"/>
          <p:cNvCxnSpPr>
            <a:stCxn id="70" idx="5"/>
            <a:endCxn id="73" idx="1"/>
          </p:cNvCxnSpPr>
          <p:nvPr/>
        </p:nvCxnSpPr>
        <p:spPr>
          <a:xfrm flipV="1">
            <a:off x="2435225" y="2874963"/>
            <a:ext cx="1971675" cy="97790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8" name="Straight Connector 107"/>
          <p:cNvCxnSpPr>
            <a:stCxn id="70" idx="5"/>
            <a:endCxn id="74" idx="1"/>
          </p:cNvCxnSpPr>
          <p:nvPr/>
        </p:nvCxnSpPr>
        <p:spPr>
          <a:xfrm>
            <a:off x="2459038" y="3852863"/>
            <a:ext cx="19431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0934" name="Straight Connector 108"/>
          <p:cNvCxnSpPr>
            <a:cxnSpLocks noChangeShapeType="1"/>
            <a:stCxn id="76" idx="5"/>
            <a:endCxn id="96" idx="1"/>
          </p:cNvCxnSpPr>
          <p:nvPr/>
        </p:nvCxnSpPr>
        <p:spPr bwMode="auto">
          <a:xfrm>
            <a:off x="7056438" y="1943100"/>
            <a:ext cx="1495425" cy="941388"/>
          </a:xfrm>
          <a:prstGeom prst="line">
            <a:avLst/>
          </a:prstGeom>
          <a:noFill/>
          <a:ln w="38100" algn="ctr">
            <a:solidFill>
              <a:schemeClr val="accent2"/>
            </a:solidFill>
            <a:round/>
            <a:headEnd/>
            <a:tailEnd/>
          </a:ln>
        </p:spPr>
      </p:cxnSp>
      <p:cxnSp>
        <p:nvCxnSpPr>
          <p:cNvPr id="80935" name="Straight Connector 110"/>
          <p:cNvCxnSpPr>
            <a:cxnSpLocks noChangeShapeType="1"/>
            <a:stCxn id="94" idx="5"/>
            <a:endCxn id="96" idx="1"/>
          </p:cNvCxnSpPr>
          <p:nvPr/>
        </p:nvCxnSpPr>
        <p:spPr bwMode="auto">
          <a:xfrm flipV="1">
            <a:off x="7045325" y="2884488"/>
            <a:ext cx="1506538" cy="968375"/>
          </a:xfrm>
          <a:prstGeom prst="line">
            <a:avLst/>
          </a:prstGeom>
          <a:noFill/>
          <a:ln w="38100" algn="ctr">
            <a:solidFill>
              <a:schemeClr val="accent2"/>
            </a:solidFill>
            <a:round/>
            <a:headEnd/>
            <a:tailEnd/>
          </a:ln>
        </p:spPr>
      </p:cxnSp>
      <p:cxnSp>
        <p:nvCxnSpPr>
          <p:cNvPr id="80936" name="Straight Connector 111"/>
          <p:cNvCxnSpPr>
            <a:cxnSpLocks noChangeShapeType="1"/>
            <a:stCxn id="80917" idx="5"/>
            <a:endCxn id="76" idx="1"/>
          </p:cNvCxnSpPr>
          <p:nvPr/>
        </p:nvCxnSpPr>
        <p:spPr bwMode="auto">
          <a:xfrm flipV="1">
            <a:off x="4773613" y="1943100"/>
            <a:ext cx="1954212" cy="9525"/>
          </a:xfrm>
          <a:prstGeom prst="line">
            <a:avLst/>
          </a:prstGeom>
          <a:noFill/>
          <a:ln w="38100" algn="ctr">
            <a:solidFill>
              <a:schemeClr val="accent2"/>
            </a:solidFill>
            <a:round/>
            <a:headEnd/>
            <a:tailEnd/>
          </a:ln>
        </p:spPr>
      </p:cxnSp>
      <p:cxnSp>
        <p:nvCxnSpPr>
          <p:cNvPr id="80937" name="Straight Connector 112"/>
          <p:cNvCxnSpPr>
            <a:cxnSpLocks noChangeShapeType="1"/>
            <a:stCxn id="80917" idx="5"/>
            <a:endCxn id="93" idx="1"/>
          </p:cNvCxnSpPr>
          <p:nvPr/>
        </p:nvCxnSpPr>
        <p:spPr bwMode="auto">
          <a:xfrm>
            <a:off x="4773613" y="1952625"/>
            <a:ext cx="1943100" cy="922338"/>
          </a:xfrm>
          <a:prstGeom prst="line">
            <a:avLst/>
          </a:prstGeom>
          <a:noFill/>
          <a:ln w="38100" algn="ctr">
            <a:solidFill>
              <a:schemeClr val="accent2"/>
            </a:solidFill>
            <a:round/>
            <a:headEnd/>
            <a:tailEnd/>
          </a:ln>
        </p:spPr>
      </p:cxnSp>
      <p:cxnSp>
        <p:nvCxnSpPr>
          <p:cNvPr id="114" name="Straight Connector 113"/>
          <p:cNvCxnSpPr>
            <a:stCxn id="80917" idx="5"/>
            <a:endCxn id="94" idx="1"/>
          </p:cNvCxnSpPr>
          <p:nvPr/>
        </p:nvCxnSpPr>
        <p:spPr>
          <a:xfrm>
            <a:off x="4773613" y="1952625"/>
            <a:ext cx="1943100" cy="190023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73" idx="5"/>
            <a:endCxn id="76" idx="1"/>
          </p:cNvCxnSpPr>
          <p:nvPr/>
        </p:nvCxnSpPr>
        <p:spPr>
          <a:xfrm flipV="1">
            <a:off x="4735513" y="1943100"/>
            <a:ext cx="1992312" cy="931863"/>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7" name="Straight Connector 116"/>
          <p:cNvCxnSpPr>
            <a:stCxn id="73" idx="5"/>
            <a:endCxn id="94" idx="1"/>
          </p:cNvCxnSpPr>
          <p:nvPr/>
        </p:nvCxnSpPr>
        <p:spPr>
          <a:xfrm>
            <a:off x="4735513" y="2874963"/>
            <a:ext cx="1981200" cy="97790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8" name="Straight Connector 117"/>
          <p:cNvCxnSpPr>
            <a:stCxn id="74" idx="5"/>
            <a:endCxn id="76" idx="1"/>
          </p:cNvCxnSpPr>
          <p:nvPr/>
        </p:nvCxnSpPr>
        <p:spPr>
          <a:xfrm flipV="1">
            <a:off x="4735513" y="1943100"/>
            <a:ext cx="1992312"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23" name="Straight Connector 122"/>
          <p:cNvCxnSpPr>
            <a:stCxn id="74" idx="5"/>
            <a:endCxn id="94" idx="1"/>
          </p:cNvCxnSpPr>
          <p:nvPr/>
        </p:nvCxnSpPr>
        <p:spPr>
          <a:xfrm flipV="1">
            <a:off x="4735513" y="3852863"/>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grpSp>
        <p:nvGrpSpPr>
          <p:cNvPr id="80943" name="Group 48"/>
          <p:cNvGrpSpPr>
            <a:grpSpLocks/>
          </p:cNvGrpSpPr>
          <p:nvPr/>
        </p:nvGrpSpPr>
        <p:grpSpPr bwMode="auto">
          <a:xfrm>
            <a:off x="1895475" y="5162550"/>
            <a:ext cx="5538788" cy="363538"/>
            <a:chOff x="1194" y="2874"/>
            <a:chExt cx="3489" cy="229"/>
          </a:xfrm>
        </p:grpSpPr>
        <p:sp>
          <p:nvSpPr>
            <p:cNvPr id="80979" name="TextBox 53"/>
            <p:cNvSpPr txBox="1">
              <a:spLocks noChangeArrowheads="1"/>
            </p:cNvSpPr>
            <p:nvPr/>
          </p:nvSpPr>
          <p:spPr bwMode="auto">
            <a:xfrm>
              <a:off x="1194" y="2874"/>
              <a:ext cx="494"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find</a:t>
              </a:r>
            </a:p>
          </p:txBody>
        </p:sp>
        <p:sp>
          <p:nvSpPr>
            <p:cNvPr id="80980" name="TextBox 54"/>
            <p:cNvSpPr txBox="1">
              <a:spLocks noChangeArrowheads="1"/>
            </p:cNvSpPr>
            <p:nvPr/>
          </p:nvSpPr>
          <p:spPr bwMode="auto">
            <a:xfrm>
              <a:off x="2454" y="2874"/>
              <a:ext cx="872"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preferred</a:t>
              </a:r>
            </a:p>
          </p:txBody>
        </p:sp>
        <p:sp>
          <p:nvSpPr>
            <p:cNvPr id="80981" name="TextBox 55"/>
            <p:cNvSpPr txBox="1">
              <a:spLocks noChangeArrowheads="1"/>
            </p:cNvSpPr>
            <p:nvPr/>
          </p:nvSpPr>
          <p:spPr bwMode="auto">
            <a:xfrm>
              <a:off x="4015" y="2874"/>
              <a:ext cx="668"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tags</a:t>
              </a:r>
            </a:p>
          </p:txBody>
        </p:sp>
      </p:grpSp>
      <p:cxnSp>
        <p:nvCxnSpPr>
          <p:cNvPr id="69" name="Straight Connector 68"/>
          <p:cNvCxnSpPr>
            <a:stCxn id="72" idx="0"/>
            <a:endCxn id="164" idx="4"/>
          </p:cNvCxnSpPr>
          <p:nvPr/>
        </p:nvCxnSpPr>
        <p:spPr>
          <a:xfrm flipV="1">
            <a:off x="2254250" y="45450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2"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5" name="Straight Connector 74"/>
          <p:cNvCxnSpPr>
            <a:stCxn id="77" idx="0"/>
          </p:cNvCxnSpPr>
          <p:nvPr/>
        </p:nvCxnSpPr>
        <p:spPr>
          <a:xfrm flipV="1">
            <a:off x="4557713" y="45577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8" name="Straight Connector 77"/>
          <p:cNvCxnSpPr>
            <a:stCxn id="79" idx="0"/>
          </p:cNvCxnSpPr>
          <p:nvPr/>
        </p:nvCxnSpPr>
        <p:spPr>
          <a:xfrm flipV="1">
            <a:off x="6878638" y="4545013"/>
            <a:ext cx="4762"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0951"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10"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1"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2"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3"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4" name="Straight Connector 117"/>
          <p:cNvCxnSpPr>
            <a:stCxn id="74"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5"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6"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7" name="Straight Connector 113"/>
          <p:cNvCxnSpPr>
            <a:stCxn id="80917"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8" name="Straight Connector 117"/>
          <p:cNvCxnSpPr>
            <a:stCxn id="74"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9"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0"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2" name="Straight Connector 113"/>
          <p:cNvCxnSpPr>
            <a:stCxn id="80917"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3"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4"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0967"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26"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80969" name="Straight Connector 113"/>
          <p:cNvCxnSpPr>
            <a:cxnSpLocks noChangeShapeType="1"/>
          </p:cNvCxnSpPr>
          <p:nvPr/>
        </p:nvCxnSpPr>
        <p:spPr bwMode="auto">
          <a:xfrm>
            <a:off x="4745038" y="1952625"/>
            <a:ext cx="1971675" cy="1898650"/>
          </a:xfrm>
          <a:prstGeom prst="line">
            <a:avLst/>
          </a:prstGeom>
          <a:noFill/>
          <a:ln w="38100" algn="ctr">
            <a:solidFill>
              <a:schemeClr val="accent2"/>
            </a:solidFill>
            <a:round/>
            <a:headEnd/>
            <a:tailEnd/>
          </a:ln>
        </p:spPr>
      </p:cxnSp>
      <p:sp>
        <p:nvSpPr>
          <p:cNvPr id="2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9"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0"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1"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2"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3"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4"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0977" name="Content Placeholder 172"/>
          <p:cNvSpPr>
            <a:spLocks/>
          </p:cNvSpPr>
          <p:nvPr/>
        </p:nvSpPr>
        <p:spPr bwMode="auto">
          <a:xfrm>
            <a:off x="457200" y="5653088"/>
            <a:ext cx="8229600" cy="1204912"/>
          </a:xfrm>
          <a:prstGeom prst="rect">
            <a:avLst/>
          </a:prstGeom>
          <a:noFill/>
          <a:ln w="9525">
            <a:noFill/>
            <a:miter lim="800000"/>
            <a:headEnd/>
            <a:tailEnd/>
          </a:ln>
        </p:spPr>
        <p:txBody>
          <a:bodyPr/>
          <a:lstStyle/>
          <a:p>
            <a:pPr marL="342900" indent="-342900">
              <a:lnSpc>
                <a:spcPct val="80000"/>
              </a:lnSpc>
              <a:spcBef>
                <a:spcPct val="20000"/>
              </a:spcBef>
              <a:buFont typeface="Arial" charset="0"/>
              <a:buChar char="•"/>
            </a:pPr>
            <a:r>
              <a:rPr lang="en-US" sz="2700" dirty="0">
                <a:cs typeface="Times New Roman" pitchFamily="18" charset="0"/>
              </a:rPr>
              <a:t>So </a:t>
            </a:r>
            <a:r>
              <a:rPr lang="en-US" sz="2700" dirty="0">
                <a:latin typeface="Times New Roman"/>
                <a:cs typeface="Times New Roman"/>
              </a:rPr>
              <a:t>p(</a:t>
            </a:r>
            <a:r>
              <a:rPr lang="en-US" sz="2700" dirty="0">
                <a:latin typeface="Rockwell"/>
                <a:cs typeface="Rockwell"/>
              </a:rPr>
              <a:t>v a n</a:t>
            </a:r>
            <a:r>
              <a:rPr lang="en-US" sz="2700" dirty="0">
                <a:latin typeface="Times New Roman"/>
                <a:cs typeface="Times New Roman"/>
              </a:rPr>
              <a:t>) = (1/Z) *</a:t>
            </a:r>
            <a:r>
              <a:rPr lang="en-US" sz="2700" dirty="0">
                <a:cs typeface="Times New Roman" pitchFamily="18" charset="0"/>
              </a:rPr>
              <a:t> product weight of </a:t>
            </a:r>
            <a:r>
              <a:rPr lang="en-US" sz="2700" dirty="0">
                <a:solidFill>
                  <a:srgbClr val="FF0000"/>
                </a:solidFill>
                <a:cs typeface="Times New Roman" pitchFamily="18" charset="0"/>
              </a:rPr>
              <a:t>one path</a:t>
            </a:r>
          </a:p>
          <a:p>
            <a:pPr marL="342900" indent="-342900">
              <a:lnSpc>
                <a:spcPct val="80000"/>
              </a:lnSpc>
              <a:spcBef>
                <a:spcPct val="20000"/>
              </a:spcBef>
              <a:buFont typeface="Arial" charset="0"/>
              <a:buChar char="•"/>
            </a:pPr>
            <a:r>
              <a:rPr lang="en-US" sz="2700" dirty="0">
                <a:cs typeface="Times New Roman" pitchFamily="18" charset="0"/>
              </a:rPr>
              <a:t>Marginal probability </a:t>
            </a:r>
            <a:r>
              <a:rPr lang="en-US" sz="2700" dirty="0">
                <a:latin typeface="Times New Roman"/>
                <a:cs typeface="Times New Roman"/>
              </a:rPr>
              <a:t>p(</a:t>
            </a:r>
            <a:r>
              <a:rPr lang="en-US" sz="2700" i="1" dirty="0">
                <a:latin typeface="Times New Roman"/>
                <a:cs typeface="Times New Roman"/>
              </a:rPr>
              <a:t>X</a:t>
            </a:r>
            <a:r>
              <a:rPr lang="en-US" sz="2700" i="1" baseline="-25000" dirty="0">
                <a:latin typeface="Times New Roman"/>
                <a:cs typeface="Times New Roman"/>
              </a:rPr>
              <a:t>2</a:t>
            </a:r>
            <a:r>
              <a:rPr lang="en-US" sz="2700" dirty="0">
                <a:latin typeface="Times New Roman"/>
                <a:cs typeface="Times New Roman"/>
              </a:rPr>
              <a:t> = a)</a:t>
            </a:r>
            <a:br>
              <a:rPr lang="en-US" sz="2700" dirty="0">
                <a:latin typeface="Times New Roman"/>
                <a:cs typeface="Times New Roman"/>
              </a:rPr>
            </a:br>
            <a:r>
              <a:rPr lang="en-US" sz="2700" dirty="0">
                <a:latin typeface="Times New Roman"/>
                <a:cs typeface="Times New Roman"/>
              </a:rPr>
              <a:t>		 = (1/Z) * </a:t>
            </a:r>
            <a:r>
              <a:rPr lang="en-US" sz="2700" dirty="0">
                <a:cs typeface="Times New Roman" pitchFamily="18" charset="0"/>
              </a:rPr>
              <a:t>total weight of </a:t>
            </a:r>
            <a:r>
              <a:rPr lang="en-US" sz="2700" i="1" dirty="0">
                <a:solidFill>
                  <a:schemeClr val="accent2"/>
                </a:solidFill>
                <a:cs typeface="Times New Roman" pitchFamily="18" charset="0"/>
              </a:rPr>
              <a:t>all</a:t>
            </a:r>
            <a:r>
              <a:rPr lang="en-US" sz="2700" dirty="0">
                <a:solidFill>
                  <a:schemeClr val="accent2"/>
                </a:solidFill>
                <a:cs typeface="Times New Roman" pitchFamily="18" charset="0"/>
              </a:rPr>
              <a:t> paths through</a:t>
            </a:r>
          </a:p>
        </p:txBody>
      </p:sp>
      <p:sp>
        <p:nvSpPr>
          <p:cNvPr id="80978" name="Isosceles Triangle 73"/>
          <p:cNvSpPr>
            <a:spLocks noChangeArrowheads="1"/>
          </p:cNvSpPr>
          <p:nvPr/>
        </p:nvSpPr>
        <p:spPr bwMode="auto">
          <a:xfrm>
            <a:off x="7505700" y="6324600"/>
            <a:ext cx="657225"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v</a:t>
            </a:r>
          </a:p>
        </p:txBody>
      </p:sp>
    </p:spTree>
    <p:extLst>
      <p:ext uri="{BB962C8B-B14F-4D97-AF65-F5344CB8AC3E}">
        <p14:creationId xmlns:p14="http://schemas.microsoft.com/office/powerpoint/2010/main" val="1045854285"/>
      </p:ext>
    </p:extLst>
  </p:cSld>
  <p:clrMapOvr>
    <a:masterClrMapping/>
  </p:clrMapOvr>
  <p:timing>
    <p:tnLst>
      <p:par>
        <p:cTn xmlns:p14="http://schemas.microsoft.com/office/powerpoint/2010/main" id="1" dur="indefinite" restart="never" nodeType="tmRoot"/>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5" name="Oval 164"/>
          <p:cNvSpPr/>
          <p:nvPr/>
        </p:nvSpPr>
        <p:spPr>
          <a:xfrm>
            <a:off x="3992563"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66" name="Oval 165"/>
          <p:cNvSpPr/>
          <p:nvPr/>
        </p:nvSpPr>
        <p:spPr>
          <a:xfrm>
            <a:off x="6305550"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81923" name="Straight Connector 115"/>
          <p:cNvCxnSpPr>
            <a:cxnSpLocks noChangeShapeType="1"/>
            <a:stCxn id="81942" idx="5"/>
            <a:endCxn id="93" idx="1"/>
          </p:cNvCxnSpPr>
          <p:nvPr/>
        </p:nvCxnSpPr>
        <p:spPr bwMode="auto">
          <a:xfrm flipV="1">
            <a:off x="4764088" y="2874963"/>
            <a:ext cx="1952625" cy="9525"/>
          </a:xfrm>
          <a:prstGeom prst="line">
            <a:avLst/>
          </a:prstGeom>
          <a:noFill/>
          <a:ln w="38100" algn="ctr">
            <a:solidFill>
              <a:schemeClr val="accent2"/>
            </a:solidFill>
            <a:round/>
            <a:headEnd/>
            <a:tailEnd/>
          </a:ln>
        </p:spPr>
      </p:cxnSp>
      <p:sp>
        <p:nvSpPr>
          <p:cNvPr id="164" name="Oval 163"/>
          <p:cNvSpPr/>
          <p:nvPr/>
        </p:nvSpPr>
        <p:spPr>
          <a:xfrm>
            <a:off x="1681163" y="11874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97" name="Straight Connector 96"/>
          <p:cNvCxnSpPr>
            <a:stCxn id="95" idx="5"/>
            <a:endCxn id="67" idx="1"/>
          </p:cNvCxnSpPr>
          <p:nvPr/>
        </p:nvCxnSpPr>
        <p:spPr>
          <a:xfrm flipV="1">
            <a:off x="592138" y="1943100"/>
            <a:ext cx="1524000"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1926" name="Straight Connector 96"/>
          <p:cNvCxnSpPr>
            <a:cxnSpLocks noChangeShapeType="1"/>
          </p:cNvCxnSpPr>
          <p:nvPr/>
        </p:nvCxnSpPr>
        <p:spPr bwMode="auto">
          <a:xfrm flipV="1">
            <a:off x="606425" y="1943100"/>
            <a:ext cx="1495425" cy="941388"/>
          </a:xfrm>
          <a:prstGeom prst="line">
            <a:avLst/>
          </a:prstGeom>
          <a:noFill/>
          <a:ln w="38100" algn="ctr">
            <a:solidFill>
              <a:schemeClr val="accent2"/>
            </a:solidFill>
            <a:round/>
            <a:headEnd/>
            <a:tailEnd/>
          </a:ln>
        </p:spPr>
      </p:cxnSp>
      <p:cxnSp>
        <p:nvCxnSpPr>
          <p:cNvPr id="102" name="Straight Connector 101"/>
          <p:cNvCxnSpPr>
            <a:stCxn id="67" idx="5"/>
            <a:endCxn id="74" idx="1"/>
          </p:cNvCxnSpPr>
          <p:nvPr/>
        </p:nvCxnSpPr>
        <p:spPr>
          <a:xfrm>
            <a:off x="2444750" y="1943100"/>
            <a:ext cx="1962150"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93" idx="5"/>
            <a:endCxn id="96" idx="1"/>
          </p:cNvCxnSpPr>
          <p:nvPr/>
        </p:nvCxnSpPr>
        <p:spPr>
          <a:xfrm>
            <a:off x="7045325" y="2874963"/>
            <a:ext cx="1506538"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74" idx="5"/>
            <a:endCxn id="93" idx="1"/>
          </p:cNvCxnSpPr>
          <p:nvPr/>
        </p:nvCxnSpPr>
        <p:spPr>
          <a:xfrm flipV="1">
            <a:off x="4735513" y="2874963"/>
            <a:ext cx="198120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5" name="Straight Connector 101"/>
          <p:cNvCxnSpPr>
            <a:stCxn id="67" idx="5"/>
            <a:endCxn id="74" idx="1"/>
          </p:cNvCxnSpPr>
          <p:nvPr/>
        </p:nvCxnSpPr>
        <p:spPr>
          <a:xfrm>
            <a:off x="2473325" y="1943100"/>
            <a:ext cx="1905000"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1931" name="Straight Connector 109"/>
          <p:cNvCxnSpPr>
            <a:cxnSpLocks noChangeShapeType="1"/>
          </p:cNvCxnSpPr>
          <p:nvPr/>
        </p:nvCxnSpPr>
        <p:spPr bwMode="auto">
          <a:xfrm>
            <a:off x="7073900" y="2874963"/>
            <a:ext cx="1477963" cy="9525"/>
          </a:xfrm>
          <a:prstGeom prst="line">
            <a:avLst/>
          </a:prstGeom>
          <a:noFill/>
          <a:ln w="38100" algn="ctr">
            <a:solidFill>
              <a:schemeClr val="accent2"/>
            </a:solidFill>
            <a:round/>
            <a:headEnd/>
            <a:tailEnd/>
          </a:ln>
        </p:spPr>
      </p:cxnSp>
      <p:cxnSp>
        <p:nvCxnSpPr>
          <p:cNvPr id="7" name="Straight Connector 118"/>
          <p:cNvCxnSpPr>
            <a:stCxn id="74" idx="5"/>
            <a:endCxn id="93" idx="1"/>
          </p:cNvCxnSpPr>
          <p:nvPr/>
        </p:nvCxnSpPr>
        <p:spPr>
          <a:xfrm flipV="1">
            <a:off x="4764088" y="2874963"/>
            <a:ext cx="192405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1933" name="Straight Connector 103"/>
          <p:cNvCxnSpPr>
            <a:cxnSpLocks noChangeShapeType="1"/>
            <a:stCxn id="68" idx="5"/>
            <a:endCxn id="81942" idx="1"/>
          </p:cNvCxnSpPr>
          <p:nvPr/>
        </p:nvCxnSpPr>
        <p:spPr bwMode="auto">
          <a:xfrm>
            <a:off x="2435225" y="2874963"/>
            <a:ext cx="1943100" cy="9525"/>
          </a:xfrm>
          <a:prstGeom prst="line">
            <a:avLst/>
          </a:prstGeom>
          <a:noFill/>
          <a:ln w="38100" algn="ctr">
            <a:solidFill>
              <a:schemeClr val="accent2"/>
            </a:solidFill>
            <a:round/>
            <a:headEnd/>
            <a:tailEnd/>
          </a:ln>
        </p:spPr>
      </p:cxnSp>
      <p:sp>
        <p:nvSpPr>
          <p:cNvPr id="4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6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1936" name="Title 1"/>
          <p:cNvSpPr>
            <a:spLocks noGrp="1"/>
          </p:cNvSpPr>
          <p:nvPr>
            <p:ph type="title" idx="4294967295"/>
          </p:nvPr>
        </p:nvSpPr>
        <p:spPr/>
        <p:txBody>
          <a:bodyPr/>
          <a:lstStyle/>
          <a:p>
            <a:pPr eaLnBrk="1" hangingPunct="1"/>
            <a:r>
              <a:rPr lang="en-US" sz="3200" smtClean="0"/>
              <a:t>Forward-Backward Algorithm: Finds Marginals</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6F70717C-1534-4263-8BC7-585DF6DCE220}" type="slidenum">
              <a:rPr lang="en-US" sz="1200">
                <a:solidFill>
                  <a:schemeClr val="tx1">
                    <a:tint val="75000"/>
                  </a:schemeClr>
                </a:solidFill>
                <a:latin typeface="+mn-lt"/>
                <a:cs typeface="+mn-cs"/>
              </a:rPr>
              <a:pPr algn="r" fontAlgn="auto">
                <a:spcBef>
                  <a:spcPts val="0"/>
                </a:spcBef>
                <a:spcAft>
                  <a:spcPts val="0"/>
                </a:spcAft>
                <a:defRPr/>
              </a:pPr>
              <a:t>86</a:t>
            </a:fld>
            <a:endParaRPr lang="en-US" sz="1200">
              <a:solidFill>
                <a:schemeClr val="tx1">
                  <a:tint val="75000"/>
                </a:schemeClr>
              </a:solidFill>
              <a:latin typeface="+mn-lt"/>
              <a:cs typeface="+mn-cs"/>
            </a:endParaRPr>
          </a:p>
        </p:txBody>
      </p:sp>
      <p:sp>
        <p:nvSpPr>
          <p:cNvPr id="67" name="Isosceles Triangle 66"/>
          <p:cNvSpPr/>
          <p:nvPr/>
        </p:nvSpPr>
        <p:spPr>
          <a:xfrm>
            <a:off x="1951038" y="1687513"/>
            <a:ext cx="658812"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68" name="Isosceles Triangle 67"/>
          <p:cNvSpPr/>
          <p:nvPr/>
        </p:nvSpPr>
        <p:spPr>
          <a:xfrm>
            <a:off x="1941513" y="26193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0" name="Isosceles Triangle 69"/>
          <p:cNvSpPr/>
          <p:nvPr/>
        </p:nvSpPr>
        <p:spPr>
          <a:xfrm>
            <a:off x="1941513" y="35972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1" name="Isosceles Triangle 70"/>
          <p:cNvSpPr/>
          <p:nvPr/>
        </p:nvSpPr>
        <p:spPr>
          <a:xfrm>
            <a:off x="4251325" y="1697038"/>
            <a:ext cx="658813"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81942" name="Isosceles Triangle 72"/>
          <p:cNvSpPr>
            <a:spLocks noChangeArrowheads="1"/>
          </p:cNvSpPr>
          <p:nvPr/>
        </p:nvSpPr>
        <p:spPr bwMode="auto">
          <a:xfrm>
            <a:off x="4241800" y="2628900"/>
            <a:ext cx="657225"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n</a:t>
            </a:r>
          </a:p>
        </p:txBody>
      </p:sp>
      <p:sp>
        <p:nvSpPr>
          <p:cNvPr id="74" name="Isosceles Triangle 73"/>
          <p:cNvSpPr/>
          <p:nvPr/>
        </p:nvSpPr>
        <p:spPr>
          <a:xfrm>
            <a:off x="4241800" y="3606800"/>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6" name="Isosceles Triangle 75"/>
          <p:cNvSpPr/>
          <p:nvPr/>
        </p:nvSpPr>
        <p:spPr>
          <a:xfrm>
            <a:off x="6562725" y="1687513"/>
            <a:ext cx="657225"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93" name="Isosceles Triangle 92"/>
          <p:cNvSpPr/>
          <p:nvPr/>
        </p:nvSpPr>
        <p:spPr>
          <a:xfrm>
            <a:off x="6551613" y="26193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94" name="Isosceles Triangle 93"/>
          <p:cNvSpPr/>
          <p:nvPr/>
        </p:nvSpPr>
        <p:spPr>
          <a:xfrm>
            <a:off x="6551613" y="35972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95" name="Isosceles Triangle 94"/>
          <p:cNvSpPr/>
          <p:nvPr/>
        </p:nvSpPr>
        <p:spPr>
          <a:xfrm>
            <a:off x="98425" y="2628900"/>
            <a:ext cx="658813"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START</a:t>
            </a:r>
          </a:p>
        </p:txBody>
      </p:sp>
      <p:sp>
        <p:nvSpPr>
          <p:cNvPr id="96" name="Isosceles Triangle 95"/>
          <p:cNvSpPr/>
          <p:nvPr/>
        </p:nvSpPr>
        <p:spPr>
          <a:xfrm>
            <a:off x="8386763" y="2628900"/>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END</a:t>
            </a:r>
          </a:p>
        </p:txBody>
      </p:sp>
      <p:cxnSp>
        <p:nvCxnSpPr>
          <p:cNvPr id="81949" name="Straight Connector 97"/>
          <p:cNvCxnSpPr>
            <a:cxnSpLocks noChangeShapeType="1"/>
          </p:cNvCxnSpPr>
          <p:nvPr/>
        </p:nvCxnSpPr>
        <p:spPr bwMode="auto">
          <a:xfrm flipV="1">
            <a:off x="630238" y="2874963"/>
            <a:ext cx="1514475" cy="9525"/>
          </a:xfrm>
          <a:prstGeom prst="line">
            <a:avLst/>
          </a:prstGeom>
          <a:noFill/>
          <a:ln w="38100" algn="ctr">
            <a:solidFill>
              <a:schemeClr val="accent2"/>
            </a:solidFill>
            <a:round/>
            <a:headEnd/>
            <a:tailEnd/>
          </a:ln>
        </p:spPr>
      </p:cxnSp>
      <p:cxnSp>
        <p:nvCxnSpPr>
          <p:cNvPr id="81950" name="Straight Connector 98"/>
          <p:cNvCxnSpPr>
            <a:cxnSpLocks noChangeShapeType="1"/>
          </p:cNvCxnSpPr>
          <p:nvPr/>
        </p:nvCxnSpPr>
        <p:spPr bwMode="auto">
          <a:xfrm>
            <a:off x="630238" y="2884488"/>
            <a:ext cx="1514475" cy="968375"/>
          </a:xfrm>
          <a:prstGeom prst="line">
            <a:avLst/>
          </a:prstGeom>
          <a:noFill/>
          <a:ln w="38100" algn="ctr">
            <a:solidFill>
              <a:schemeClr val="accent2"/>
            </a:solidFill>
            <a:round/>
            <a:headEnd/>
            <a:tailEnd/>
          </a:ln>
        </p:spPr>
      </p:cxnSp>
      <p:cxnSp>
        <p:nvCxnSpPr>
          <p:cNvPr id="100" name="Straight Connector 99"/>
          <p:cNvCxnSpPr>
            <a:stCxn id="67" idx="5"/>
            <a:endCxn id="71" idx="1"/>
          </p:cNvCxnSpPr>
          <p:nvPr/>
        </p:nvCxnSpPr>
        <p:spPr>
          <a:xfrm>
            <a:off x="2444750" y="1943100"/>
            <a:ext cx="197167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1952" name="Straight Connector 100"/>
          <p:cNvCxnSpPr>
            <a:cxnSpLocks noChangeShapeType="1"/>
            <a:stCxn id="67" idx="5"/>
            <a:endCxn id="81942" idx="1"/>
          </p:cNvCxnSpPr>
          <p:nvPr/>
        </p:nvCxnSpPr>
        <p:spPr bwMode="auto">
          <a:xfrm>
            <a:off x="2444750" y="1943100"/>
            <a:ext cx="1933575" cy="941388"/>
          </a:xfrm>
          <a:prstGeom prst="line">
            <a:avLst/>
          </a:prstGeom>
          <a:noFill/>
          <a:ln w="38100" algn="ctr">
            <a:solidFill>
              <a:schemeClr val="accent2"/>
            </a:solidFill>
            <a:round/>
            <a:headEnd/>
            <a:tailEnd/>
          </a:ln>
        </p:spPr>
      </p:cxnSp>
      <p:cxnSp>
        <p:nvCxnSpPr>
          <p:cNvPr id="103" name="Straight Connector 102"/>
          <p:cNvCxnSpPr>
            <a:stCxn id="68" idx="5"/>
            <a:endCxn id="71" idx="1"/>
          </p:cNvCxnSpPr>
          <p:nvPr/>
        </p:nvCxnSpPr>
        <p:spPr>
          <a:xfrm flipV="1">
            <a:off x="2435225" y="1952625"/>
            <a:ext cx="1981200" cy="9207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a:stCxn id="68" idx="5"/>
            <a:endCxn id="74" idx="1"/>
          </p:cNvCxnSpPr>
          <p:nvPr/>
        </p:nvCxnSpPr>
        <p:spPr>
          <a:xfrm>
            <a:off x="2473325" y="2874963"/>
            <a:ext cx="194310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a:stCxn id="70" idx="5"/>
            <a:endCxn id="71" idx="1"/>
          </p:cNvCxnSpPr>
          <p:nvPr/>
        </p:nvCxnSpPr>
        <p:spPr>
          <a:xfrm flipV="1">
            <a:off x="2444750" y="1952625"/>
            <a:ext cx="1981200"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1956" name="Straight Connector 106"/>
          <p:cNvCxnSpPr>
            <a:cxnSpLocks noChangeShapeType="1"/>
            <a:stCxn id="70" idx="5"/>
            <a:endCxn id="81942" idx="1"/>
          </p:cNvCxnSpPr>
          <p:nvPr/>
        </p:nvCxnSpPr>
        <p:spPr bwMode="auto">
          <a:xfrm flipV="1">
            <a:off x="2435225" y="2884488"/>
            <a:ext cx="1943100" cy="968375"/>
          </a:xfrm>
          <a:prstGeom prst="line">
            <a:avLst/>
          </a:prstGeom>
          <a:noFill/>
          <a:ln w="38100" algn="ctr">
            <a:solidFill>
              <a:schemeClr val="accent2"/>
            </a:solidFill>
            <a:round/>
            <a:headEnd/>
            <a:tailEnd/>
          </a:ln>
        </p:spPr>
      </p:cxnSp>
      <p:cxnSp>
        <p:nvCxnSpPr>
          <p:cNvPr id="108" name="Straight Connector 107"/>
          <p:cNvCxnSpPr>
            <a:stCxn id="70" idx="5"/>
            <a:endCxn id="74" idx="1"/>
          </p:cNvCxnSpPr>
          <p:nvPr/>
        </p:nvCxnSpPr>
        <p:spPr>
          <a:xfrm>
            <a:off x="2459038" y="3852863"/>
            <a:ext cx="19431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1958" name="Straight Connector 108"/>
          <p:cNvCxnSpPr>
            <a:cxnSpLocks noChangeShapeType="1"/>
            <a:stCxn id="76" idx="5"/>
            <a:endCxn id="96" idx="1"/>
          </p:cNvCxnSpPr>
          <p:nvPr/>
        </p:nvCxnSpPr>
        <p:spPr bwMode="auto">
          <a:xfrm>
            <a:off x="7056438" y="1943100"/>
            <a:ext cx="1495425" cy="941388"/>
          </a:xfrm>
          <a:prstGeom prst="line">
            <a:avLst/>
          </a:prstGeom>
          <a:noFill/>
          <a:ln w="38100" algn="ctr">
            <a:solidFill>
              <a:schemeClr val="accent2"/>
            </a:solidFill>
            <a:round/>
            <a:headEnd/>
            <a:tailEnd/>
          </a:ln>
        </p:spPr>
      </p:cxnSp>
      <p:cxnSp>
        <p:nvCxnSpPr>
          <p:cNvPr id="81959" name="Straight Connector 110"/>
          <p:cNvCxnSpPr>
            <a:cxnSpLocks noChangeShapeType="1"/>
            <a:stCxn id="94" idx="5"/>
            <a:endCxn id="96" idx="1"/>
          </p:cNvCxnSpPr>
          <p:nvPr/>
        </p:nvCxnSpPr>
        <p:spPr bwMode="auto">
          <a:xfrm flipV="1">
            <a:off x="7045325" y="2884488"/>
            <a:ext cx="1506538" cy="968375"/>
          </a:xfrm>
          <a:prstGeom prst="line">
            <a:avLst/>
          </a:prstGeom>
          <a:noFill/>
          <a:ln w="38100" algn="ctr">
            <a:solidFill>
              <a:schemeClr val="accent2"/>
            </a:solidFill>
            <a:round/>
            <a:headEnd/>
            <a:tailEnd/>
          </a:ln>
        </p:spPr>
      </p:cxnSp>
      <p:cxnSp>
        <p:nvCxnSpPr>
          <p:cNvPr id="112" name="Straight Connector 111"/>
          <p:cNvCxnSpPr>
            <a:stCxn id="71" idx="5"/>
            <a:endCxn id="76" idx="1"/>
          </p:cNvCxnSpPr>
          <p:nvPr/>
        </p:nvCxnSpPr>
        <p:spPr>
          <a:xfrm flipV="1">
            <a:off x="4745038" y="1943100"/>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3" name="Straight Connector 112"/>
          <p:cNvCxnSpPr>
            <a:stCxn id="71" idx="5"/>
            <a:endCxn id="93" idx="1"/>
          </p:cNvCxnSpPr>
          <p:nvPr/>
        </p:nvCxnSpPr>
        <p:spPr>
          <a:xfrm>
            <a:off x="4745038" y="1952625"/>
            <a:ext cx="1971675" cy="92233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1963" name="Straight Connector 114"/>
          <p:cNvCxnSpPr>
            <a:cxnSpLocks noChangeShapeType="1"/>
            <a:stCxn id="81942" idx="5"/>
            <a:endCxn id="76" idx="1"/>
          </p:cNvCxnSpPr>
          <p:nvPr/>
        </p:nvCxnSpPr>
        <p:spPr bwMode="auto">
          <a:xfrm flipV="1">
            <a:off x="4764088" y="1943100"/>
            <a:ext cx="1963737" cy="941388"/>
          </a:xfrm>
          <a:prstGeom prst="line">
            <a:avLst/>
          </a:prstGeom>
          <a:noFill/>
          <a:ln w="38100" algn="ctr">
            <a:solidFill>
              <a:schemeClr val="accent2"/>
            </a:solidFill>
            <a:round/>
            <a:headEnd/>
            <a:tailEnd/>
          </a:ln>
        </p:spPr>
      </p:cxnSp>
      <p:cxnSp>
        <p:nvCxnSpPr>
          <p:cNvPr id="81964" name="Straight Connector 116"/>
          <p:cNvCxnSpPr>
            <a:cxnSpLocks noChangeShapeType="1"/>
            <a:stCxn id="81942" idx="5"/>
            <a:endCxn id="94" idx="1"/>
          </p:cNvCxnSpPr>
          <p:nvPr/>
        </p:nvCxnSpPr>
        <p:spPr bwMode="auto">
          <a:xfrm>
            <a:off x="4764088" y="2884488"/>
            <a:ext cx="1952625" cy="968375"/>
          </a:xfrm>
          <a:prstGeom prst="line">
            <a:avLst/>
          </a:prstGeom>
          <a:noFill/>
          <a:ln w="38100" algn="ctr">
            <a:solidFill>
              <a:schemeClr val="accent2"/>
            </a:solidFill>
            <a:round/>
            <a:headEnd/>
            <a:tailEnd/>
          </a:ln>
        </p:spPr>
      </p:cxnSp>
      <p:cxnSp>
        <p:nvCxnSpPr>
          <p:cNvPr id="118" name="Straight Connector 117"/>
          <p:cNvCxnSpPr>
            <a:stCxn id="74" idx="5"/>
            <a:endCxn id="76" idx="1"/>
          </p:cNvCxnSpPr>
          <p:nvPr/>
        </p:nvCxnSpPr>
        <p:spPr>
          <a:xfrm flipV="1">
            <a:off x="4735513" y="1943100"/>
            <a:ext cx="1992312"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23" name="Straight Connector 122"/>
          <p:cNvCxnSpPr>
            <a:stCxn id="74" idx="5"/>
            <a:endCxn id="94" idx="1"/>
          </p:cNvCxnSpPr>
          <p:nvPr/>
        </p:nvCxnSpPr>
        <p:spPr>
          <a:xfrm flipV="1">
            <a:off x="4735513" y="3852863"/>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grpSp>
        <p:nvGrpSpPr>
          <p:cNvPr id="81967" name="Group 48"/>
          <p:cNvGrpSpPr>
            <a:grpSpLocks/>
          </p:cNvGrpSpPr>
          <p:nvPr/>
        </p:nvGrpSpPr>
        <p:grpSpPr bwMode="auto">
          <a:xfrm>
            <a:off x="1895475" y="5162550"/>
            <a:ext cx="5538788" cy="363538"/>
            <a:chOff x="1194" y="2874"/>
            <a:chExt cx="3489" cy="229"/>
          </a:xfrm>
        </p:grpSpPr>
        <p:sp>
          <p:nvSpPr>
            <p:cNvPr id="82003" name="TextBox 53"/>
            <p:cNvSpPr txBox="1">
              <a:spLocks noChangeArrowheads="1"/>
            </p:cNvSpPr>
            <p:nvPr/>
          </p:nvSpPr>
          <p:spPr bwMode="auto">
            <a:xfrm>
              <a:off x="1194" y="2874"/>
              <a:ext cx="494"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find</a:t>
              </a:r>
            </a:p>
          </p:txBody>
        </p:sp>
        <p:sp>
          <p:nvSpPr>
            <p:cNvPr id="82004" name="TextBox 54"/>
            <p:cNvSpPr txBox="1">
              <a:spLocks noChangeArrowheads="1"/>
            </p:cNvSpPr>
            <p:nvPr/>
          </p:nvSpPr>
          <p:spPr bwMode="auto">
            <a:xfrm>
              <a:off x="2454" y="2874"/>
              <a:ext cx="872"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preferred</a:t>
              </a:r>
            </a:p>
          </p:txBody>
        </p:sp>
        <p:sp>
          <p:nvSpPr>
            <p:cNvPr id="82005" name="TextBox 55"/>
            <p:cNvSpPr txBox="1">
              <a:spLocks noChangeArrowheads="1"/>
            </p:cNvSpPr>
            <p:nvPr/>
          </p:nvSpPr>
          <p:spPr bwMode="auto">
            <a:xfrm>
              <a:off x="4015" y="2874"/>
              <a:ext cx="668"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tags</a:t>
              </a:r>
            </a:p>
          </p:txBody>
        </p:sp>
      </p:grpSp>
      <p:cxnSp>
        <p:nvCxnSpPr>
          <p:cNvPr id="69" name="Straight Connector 68"/>
          <p:cNvCxnSpPr>
            <a:stCxn id="72" idx="0"/>
            <a:endCxn id="164" idx="4"/>
          </p:cNvCxnSpPr>
          <p:nvPr/>
        </p:nvCxnSpPr>
        <p:spPr>
          <a:xfrm flipV="1">
            <a:off x="2254250" y="45450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2"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5" name="Straight Connector 74"/>
          <p:cNvCxnSpPr>
            <a:stCxn id="77" idx="0"/>
          </p:cNvCxnSpPr>
          <p:nvPr/>
        </p:nvCxnSpPr>
        <p:spPr>
          <a:xfrm flipV="1">
            <a:off x="4557713" y="45577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8" name="Straight Connector 77"/>
          <p:cNvCxnSpPr>
            <a:stCxn id="79" idx="0"/>
          </p:cNvCxnSpPr>
          <p:nvPr/>
        </p:nvCxnSpPr>
        <p:spPr>
          <a:xfrm flipV="1">
            <a:off x="6878638" y="4545013"/>
            <a:ext cx="4762"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1975"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10"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1"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2"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3"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4" name="Straight Connector 117"/>
          <p:cNvCxnSpPr>
            <a:stCxn id="74"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5"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6"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7"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8" name="Straight Connector 117"/>
          <p:cNvCxnSpPr>
            <a:stCxn id="74"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9"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0"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2"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3"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4"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1991"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26"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7"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9"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0"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1"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2"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3"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4"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2001" name="Content Placeholder 172"/>
          <p:cNvSpPr>
            <a:spLocks/>
          </p:cNvSpPr>
          <p:nvPr/>
        </p:nvSpPr>
        <p:spPr bwMode="auto">
          <a:xfrm>
            <a:off x="457200" y="5653088"/>
            <a:ext cx="8686800" cy="1204912"/>
          </a:xfrm>
          <a:prstGeom prst="rect">
            <a:avLst/>
          </a:prstGeom>
          <a:noFill/>
          <a:ln w="9525">
            <a:noFill/>
            <a:miter lim="800000"/>
            <a:headEnd/>
            <a:tailEnd/>
          </a:ln>
        </p:spPr>
        <p:txBody>
          <a:bodyPr/>
          <a:lstStyle/>
          <a:p>
            <a:pPr marL="342900" indent="-342900">
              <a:lnSpc>
                <a:spcPct val="80000"/>
              </a:lnSpc>
              <a:spcBef>
                <a:spcPct val="20000"/>
              </a:spcBef>
              <a:buFont typeface="Arial" charset="0"/>
              <a:buChar char="•"/>
            </a:pPr>
            <a:r>
              <a:rPr lang="en-US" sz="2700" dirty="0">
                <a:cs typeface="Times New Roman" pitchFamily="18" charset="0"/>
              </a:rPr>
              <a:t>So </a:t>
            </a:r>
            <a:r>
              <a:rPr lang="en-US" sz="2700" dirty="0">
                <a:latin typeface="Times New Roman"/>
                <a:cs typeface="Times New Roman"/>
              </a:rPr>
              <a:t>p(</a:t>
            </a:r>
            <a:r>
              <a:rPr lang="en-US" sz="2700" dirty="0">
                <a:latin typeface="Rockwell"/>
                <a:cs typeface="Rockwell"/>
              </a:rPr>
              <a:t>v a n</a:t>
            </a:r>
            <a:r>
              <a:rPr lang="en-US" sz="2700" dirty="0">
                <a:latin typeface="Times New Roman"/>
                <a:cs typeface="Times New Roman"/>
              </a:rPr>
              <a:t>) = (1/Z) *</a:t>
            </a:r>
            <a:r>
              <a:rPr lang="en-US" sz="2700" dirty="0">
                <a:cs typeface="Times New Roman" pitchFamily="18" charset="0"/>
              </a:rPr>
              <a:t> product weight of </a:t>
            </a:r>
            <a:r>
              <a:rPr lang="en-US" sz="2700" dirty="0">
                <a:solidFill>
                  <a:srgbClr val="FF0000"/>
                </a:solidFill>
                <a:cs typeface="Times New Roman" pitchFamily="18" charset="0"/>
              </a:rPr>
              <a:t>one path</a:t>
            </a:r>
          </a:p>
          <a:p>
            <a:pPr marL="342900" indent="-342900">
              <a:lnSpc>
                <a:spcPct val="80000"/>
              </a:lnSpc>
              <a:spcBef>
                <a:spcPct val="20000"/>
              </a:spcBef>
              <a:buFont typeface="Arial" charset="0"/>
              <a:buChar char="•"/>
            </a:pPr>
            <a:r>
              <a:rPr lang="en-US" sz="2700" dirty="0">
                <a:cs typeface="Times New Roman" pitchFamily="18" charset="0"/>
              </a:rPr>
              <a:t>Marginal probability </a:t>
            </a:r>
            <a:r>
              <a:rPr lang="en-US" sz="2700" dirty="0">
                <a:latin typeface="Times New Roman"/>
                <a:cs typeface="Times New Roman"/>
              </a:rPr>
              <a:t>p(</a:t>
            </a:r>
            <a:r>
              <a:rPr lang="en-US" sz="2700" i="1" dirty="0">
                <a:latin typeface="Times New Roman"/>
                <a:cs typeface="Times New Roman"/>
              </a:rPr>
              <a:t>X</a:t>
            </a:r>
            <a:r>
              <a:rPr lang="en-US" sz="2700" i="1" baseline="-25000" dirty="0">
                <a:latin typeface="Times New Roman"/>
                <a:cs typeface="Times New Roman"/>
              </a:rPr>
              <a:t>2</a:t>
            </a:r>
            <a:r>
              <a:rPr lang="en-US" sz="2700" dirty="0">
                <a:latin typeface="Times New Roman"/>
                <a:cs typeface="Times New Roman"/>
              </a:rPr>
              <a:t> = a)</a:t>
            </a:r>
            <a:br>
              <a:rPr lang="en-US" sz="2700" dirty="0">
                <a:latin typeface="Times New Roman"/>
                <a:cs typeface="Times New Roman"/>
              </a:rPr>
            </a:br>
            <a:r>
              <a:rPr lang="en-US" sz="2700" dirty="0">
                <a:latin typeface="Times New Roman"/>
                <a:cs typeface="Times New Roman"/>
              </a:rPr>
              <a:t>		 = (1/Z) * </a:t>
            </a:r>
            <a:r>
              <a:rPr lang="en-US" sz="2700" dirty="0">
                <a:cs typeface="Times New Roman" pitchFamily="18" charset="0"/>
              </a:rPr>
              <a:t>total weight of </a:t>
            </a:r>
            <a:r>
              <a:rPr lang="en-US" sz="2700" i="1" dirty="0">
                <a:solidFill>
                  <a:schemeClr val="accent2"/>
                </a:solidFill>
                <a:cs typeface="Times New Roman" pitchFamily="18" charset="0"/>
              </a:rPr>
              <a:t>all</a:t>
            </a:r>
            <a:r>
              <a:rPr lang="en-US" sz="2700" dirty="0">
                <a:solidFill>
                  <a:schemeClr val="accent2"/>
                </a:solidFill>
                <a:cs typeface="Times New Roman" pitchFamily="18" charset="0"/>
              </a:rPr>
              <a:t> paths through</a:t>
            </a:r>
          </a:p>
        </p:txBody>
      </p:sp>
      <p:sp>
        <p:nvSpPr>
          <p:cNvPr id="82002" name="Isosceles Triangle 73"/>
          <p:cNvSpPr>
            <a:spLocks noChangeArrowheads="1"/>
          </p:cNvSpPr>
          <p:nvPr/>
        </p:nvSpPr>
        <p:spPr bwMode="auto">
          <a:xfrm>
            <a:off x="7505700" y="6324600"/>
            <a:ext cx="657225"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n</a:t>
            </a:r>
          </a:p>
        </p:txBody>
      </p:sp>
    </p:spTree>
    <p:extLst>
      <p:ext uri="{BB962C8B-B14F-4D97-AF65-F5344CB8AC3E}">
        <p14:creationId xmlns:p14="http://schemas.microsoft.com/office/powerpoint/2010/main" val="2552777198"/>
      </p:ext>
    </p:extLst>
  </p:cSld>
  <p:clrMapOvr>
    <a:masterClrMapping/>
  </p:clrMapOvr>
  <p:timing>
    <p:tnLst>
      <p:par>
        <p:cTn xmlns:p14="http://schemas.microsoft.com/office/powerpoint/2010/main" id="1" dur="indefinite" restart="never" nodeType="tmRoot"/>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2945" name="Group 93"/>
          <p:cNvGrpSpPr>
            <a:grpSpLocks/>
          </p:cNvGrpSpPr>
          <p:nvPr/>
        </p:nvGrpSpPr>
        <p:grpSpPr bwMode="auto">
          <a:xfrm>
            <a:off x="531813" y="1744663"/>
            <a:ext cx="4030662" cy="4678362"/>
            <a:chOff x="335" y="1099"/>
            <a:chExt cx="2539" cy="2947"/>
          </a:xfrm>
        </p:grpSpPr>
        <p:sp>
          <p:nvSpPr>
            <p:cNvPr id="83030" name="Freeform 92"/>
            <p:cNvSpPr>
              <a:spLocks/>
            </p:cNvSpPr>
            <p:nvPr/>
          </p:nvSpPr>
          <p:spPr bwMode="auto">
            <a:xfrm>
              <a:off x="335" y="1099"/>
              <a:ext cx="2539" cy="1452"/>
            </a:xfrm>
            <a:custGeom>
              <a:avLst/>
              <a:gdLst>
                <a:gd name="T0" fmla="*/ 0 w 2539"/>
                <a:gd name="T1" fmla="*/ 794 h 1452"/>
                <a:gd name="T2" fmla="*/ 1076 w 2539"/>
                <a:gd name="T3" fmla="*/ 1452 h 1452"/>
                <a:gd name="T4" fmla="*/ 2527 w 2539"/>
                <a:gd name="T5" fmla="*/ 788 h 1452"/>
                <a:gd name="T6" fmla="*/ 2539 w 2539"/>
                <a:gd name="T7" fmla="*/ 623 h 1452"/>
                <a:gd name="T8" fmla="*/ 1087 w 2539"/>
                <a:gd name="T9" fmla="*/ 0 h 1452"/>
                <a:gd name="T10" fmla="*/ 18 w 2539"/>
                <a:gd name="T11" fmla="*/ 623 h 1452"/>
                <a:gd name="T12" fmla="*/ 0 w 2539"/>
                <a:gd name="T13" fmla="*/ 794 h 1452"/>
                <a:gd name="T14" fmla="*/ 0 60000 65536"/>
                <a:gd name="T15" fmla="*/ 0 60000 65536"/>
                <a:gd name="T16" fmla="*/ 0 60000 65536"/>
                <a:gd name="T17" fmla="*/ 0 60000 65536"/>
                <a:gd name="T18" fmla="*/ 0 60000 65536"/>
                <a:gd name="T19" fmla="*/ 0 60000 65536"/>
                <a:gd name="T20" fmla="*/ 0 60000 65536"/>
                <a:gd name="T21" fmla="*/ 0 w 2539"/>
                <a:gd name="T22" fmla="*/ 0 h 1452"/>
                <a:gd name="T23" fmla="*/ 2539 w 2539"/>
                <a:gd name="T24" fmla="*/ 1452 h 14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39" h="1452">
                  <a:moveTo>
                    <a:pt x="0" y="794"/>
                  </a:moveTo>
                  <a:lnTo>
                    <a:pt x="1076" y="1452"/>
                  </a:lnTo>
                  <a:lnTo>
                    <a:pt x="2527" y="788"/>
                  </a:lnTo>
                  <a:lnTo>
                    <a:pt x="2539" y="623"/>
                  </a:lnTo>
                  <a:lnTo>
                    <a:pt x="1087" y="0"/>
                  </a:lnTo>
                  <a:lnTo>
                    <a:pt x="18" y="623"/>
                  </a:lnTo>
                  <a:lnTo>
                    <a:pt x="0" y="794"/>
                  </a:lnTo>
                  <a:close/>
                </a:path>
              </a:pathLst>
            </a:custGeom>
            <a:solidFill>
              <a:srgbClr val="6699FF"/>
            </a:solidFill>
            <a:ln w="9525" cap="flat" cmpd="sng">
              <a:noFill/>
              <a:prstDash val="solid"/>
              <a:round/>
              <a:headEnd/>
              <a:tailEnd/>
            </a:ln>
          </p:spPr>
          <p:txBody>
            <a:bodyPr lIns="45720" rIns="45720">
              <a:spAutoFit/>
            </a:bodyPr>
            <a:lstStyle/>
            <a:p>
              <a:endParaRPr lang="en-US"/>
            </a:p>
          </p:txBody>
        </p:sp>
        <p:sp>
          <p:nvSpPr>
            <p:cNvPr id="83031" name="Rectangle 89"/>
            <p:cNvSpPr>
              <a:spLocks noChangeArrowheads="1"/>
            </p:cNvSpPr>
            <p:nvPr/>
          </p:nvSpPr>
          <p:spPr bwMode="auto">
            <a:xfrm>
              <a:off x="573" y="3529"/>
              <a:ext cx="418" cy="220"/>
            </a:xfrm>
            <a:prstGeom prst="rect">
              <a:avLst/>
            </a:prstGeom>
            <a:solidFill>
              <a:schemeClr val="hlink"/>
            </a:solidFill>
            <a:ln w="9525" algn="ctr">
              <a:noFill/>
              <a:miter lim="800000"/>
              <a:headEnd/>
              <a:tailEnd/>
            </a:ln>
          </p:spPr>
          <p:txBody>
            <a:bodyPr lIns="45720" rIns="45720">
              <a:spAutoFit/>
            </a:bodyPr>
            <a:lstStyle/>
            <a:p>
              <a:pPr>
                <a:lnSpc>
                  <a:spcPct val="80000"/>
                </a:lnSpc>
              </a:pPr>
              <a:r>
                <a:rPr lang="el-GR" sz="2000" dirty="0">
                  <a:latin typeface="Times New Roman"/>
                  <a:cs typeface="Times New Roman"/>
                </a:rPr>
                <a:t>α</a:t>
              </a:r>
              <a:r>
                <a:rPr lang="en-US" sz="2000" baseline="-25000" dirty="0">
                  <a:latin typeface="Times New Roman"/>
                  <a:cs typeface="Times New Roman"/>
                </a:rPr>
                <a:t>2</a:t>
              </a:r>
              <a:r>
                <a:rPr lang="en-US" sz="2000" dirty="0">
                  <a:latin typeface="Times New Roman"/>
                  <a:cs typeface="Times New Roman"/>
                </a:rPr>
                <a:t>(</a:t>
              </a:r>
              <a:r>
                <a:rPr lang="en-US" sz="2000" dirty="0">
                  <a:latin typeface="Rockwell"/>
                  <a:cs typeface="Rockwell"/>
                </a:rPr>
                <a:t>n</a:t>
              </a:r>
              <a:r>
                <a:rPr lang="en-US" sz="2000" dirty="0">
                  <a:latin typeface="Times New Roman"/>
                  <a:cs typeface="Times New Roman"/>
                </a:rPr>
                <a:t>)</a:t>
              </a:r>
            </a:p>
          </p:txBody>
        </p:sp>
        <p:sp>
          <p:nvSpPr>
            <p:cNvPr id="83032" name="Text Box 90"/>
            <p:cNvSpPr txBox="1">
              <a:spLocks noChangeArrowheads="1"/>
            </p:cNvSpPr>
            <p:nvPr/>
          </p:nvSpPr>
          <p:spPr bwMode="auto">
            <a:xfrm>
              <a:off x="1003" y="3526"/>
              <a:ext cx="1637" cy="520"/>
            </a:xfrm>
            <a:prstGeom prst="rect">
              <a:avLst/>
            </a:prstGeom>
            <a:noFill/>
            <a:ln w="9525" algn="ctr">
              <a:noFill/>
              <a:miter lim="800000"/>
              <a:headEnd/>
              <a:tailEnd/>
            </a:ln>
          </p:spPr>
          <p:txBody>
            <a:bodyPr lIns="45720" rIns="45720">
              <a:spAutoFit/>
            </a:bodyPr>
            <a:lstStyle/>
            <a:p>
              <a:pPr>
                <a:lnSpc>
                  <a:spcPct val="80000"/>
                </a:lnSpc>
              </a:pPr>
              <a:r>
                <a:rPr lang="en-US" sz="2000"/>
                <a:t>= total weight of these</a:t>
              </a:r>
              <a:br>
                <a:rPr lang="en-US" sz="2000"/>
              </a:br>
              <a:r>
                <a:rPr lang="en-US" sz="2000"/>
                <a:t>   path </a:t>
              </a:r>
              <a:r>
                <a:rPr lang="en-US" sz="2000" i="1"/>
                <a:t>prefixes</a:t>
              </a:r>
              <a:br>
                <a:rPr lang="en-US" sz="2000" i="1"/>
              </a:br>
              <a:endParaRPr lang="en-US" sz="2000"/>
            </a:p>
          </p:txBody>
        </p:sp>
      </p:grpSp>
      <p:sp>
        <p:nvSpPr>
          <p:cNvPr id="102491" name="Rectangle 91"/>
          <p:cNvSpPr>
            <a:spLocks noChangeArrowheads="1"/>
          </p:cNvSpPr>
          <p:nvPr/>
        </p:nvSpPr>
        <p:spPr bwMode="auto">
          <a:xfrm>
            <a:off x="1482725" y="6508750"/>
            <a:ext cx="6348413" cy="336550"/>
          </a:xfrm>
          <a:prstGeom prst="rect">
            <a:avLst/>
          </a:prstGeom>
          <a:noFill/>
          <a:ln w="9525" algn="ctr">
            <a:noFill/>
            <a:miter lim="800000"/>
            <a:headEnd/>
            <a:tailEnd/>
          </a:ln>
        </p:spPr>
        <p:txBody>
          <a:bodyPr wrap="none" lIns="45720" rIns="45720">
            <a:spAutoFit/>
          </a:bodyPr>
          <a:lstStyle/>
          <a:p>
            <a:pPr algn="ctr">
              <a:lnSpc>
                <a:spcPct val="80000"/>
              </a:lnSpc>
            </a:pPr>
            <a:r>
              <a:rPr lang="en-US" sz="2000"/>
              <a:t> (found by dynamic programming: matrix-vector products)</a:t>
            </a:r>
          </a:p>
        </p:txBody>
      </p:sp>
      <p:sp>
        <p:nvSpPr>
          <p:cNvPr id="165" name="Oval 164"/>
          <p:cNvSpPr/>
          <p:nvPr/>
        </p:nvSpPr>
        <p:spPr>
          <a:xfrm>
            <a:off x="3992563"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66" name="Oval 165"/>
          <p:cNvSpPr/>
          <p:nvPr/>
        </p:nvSpPr>
        <p:spPr>
          <a:xfrm>
            <a:off x="6305550"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82949" name="Straight Connector 115"/>
          <p:cNvCxnSpPr>
            <a:cxnSpLocks noChangeShapeType="1"/>
            <a:stCxn id="82968" idx="5"/>
            <a:endCxn id="93" idx="1"/>
          </p:cNvCxnSpPr>
          <p:nvPr/>
        </p:nvCxnSpPr>
        <p:spPr bwMode="auto">
          <a:xfrm flipV="1">
            <a:off x="4764088" y="2874963"/>
            <a:ext cx="1952625" cy="9525"/>
          </a:xfrm>
          <a:prstGeom prst="line">
            <a:avLst/>
          </a:prstGeom>
          <a:noFill/>
          <a:ln w="38100" algn="ctr">
            <a:solidFill>
              <a:schemeClr val="accent2"/>
            </a:solidFill>
            <a:round/>
            <a:headEnd/>
            <a:tailEnd/>
          </a:ln>
        </p:spPr>
      </p:cxnSp>
      <p:sp>
        <p:nvSpPr>
          <p:cNvPr id="164" name="Oval 163"/>
          <p:cNvSpPr/>
          <p:nvPr/>
        </p:nvSpPr>
        <p:spPr>
          <a:xfrm>
            <a:off x="1681163" y="11874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97" name="Straight Connector 96"/>
          <p:cNvCxnSpPr>
            <a:stCxn id="95" idx="5"/>
            <a:endCxn id="67" idx="1"/>
          </p:cNvCxnSpPr>
          <p:nvPr/>
        </p:nvCxnSpPr>
        <p:spPr>
          <a:xfrm flipV="1">
            <a:off x="592138" y="1943100"/>
            <a:ext cx="1524000"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2952" name="Straight Connector 96"/>
          <p:cNvCxnSpPr>
            <a:cxnSpLocks noChangeShapeType="1"/>
          </p:cNvCxnSpPr>
          <p:nvPr/>
        </p:nvCxnSpPr>
        <p:spPr bwMode="auto">
          <a:xfrm flipV="1">
            <a:off x="606425" y="1943100"/>
            <a:ext cx="1495425" cy="941388"/>
          </a:xfrm>
          <a:prstGeom prst="line">
            <a:avLst/>
          </a:prstGeom>
          <a:noFill/>
          <a:ln w="38100" algn="ctr">
            <a:solidFill>
              <a:schemeClr val="accent2"/>
            </a:solidFill>
            <a:round/>
            <a:headEnd/>
            <a:tailEnd/>
          </a:ln>
        </p:spPr>
      </p:cxnSp>
      <p:cxnSp>
        <p:nvCxnSpPr>
          <p:cNvPr id="102" name="Straight Connector 101"/>
          <p:cNvCxnSpPr>
            <a:stCxn id="67" idx="5"/>
            <a:endCxn id="74" idx="1"/>
          </p:cNvCxnSpPr>
          <p:nvPr/>
        </p:nvCxnSpPr>
        <p:spPr>
          <a:xfrm>
            <a:off x="2444750" y="1943100"/>
            <a:ext cx="1962150"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93" idx="5"/>
            <a:endCxn id="96" idx="1"/>
          </p:cNvCxnSpPr>
          <p:nvPr/>
        </p:nvCxnSpPr>
        <p:spPr>
          <a:xfrm>
            <a:off x="7045325" y="2874963"/>
            <a:ext cx="1506538"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74" idx="5"/>
            <a:endCxn id="93" idx="1"/>
          </p:cNvCxnSpPr>
          <p:nvPr/>
        </p:nvCxnSpPr>
        <p:spPr>
          <a:xfrm flipV="1">
            <a:off x="4735513" y="2874963"/>
            <a:ext cx="198120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5" name="Straight Connector 101"/>
          <p:cNvCxnSpPr>
            <a:stCxn id="67" idx="5"/>
            <a:endCxn id="74" idx="1"/>
          </p:cNvCxnSpPr>
          <p:nvPr/>
        </p:nvCxnSpPr>
        <p:spPr>
          <a:xfrm>
            <a:off x="2473325" y="1943100"/>
            <a:ext cx="1905000"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2957" name="Straight Connector 109"/>
          <p:cNvCxnSpPr>
            <a:cxnSpLocks noChangeShapeType="1"/>
          </p:cNvCxnSpPr>
          <p:nvPr/>
        </p:nvCxnSpPr>
        <p:spPr bwMode="auto">
          <a:xfrm>
            <a:off x="7073900" y="2874963"/>
            <a:ext cx="1477963" cy="9525"/>
          </a:xfrm>
          <a:prstGeom prst="line">
            <a:avLst/>
          </a:prstGeom>
          <a:noFill/>
          <a:ln w="38100" algn="ctr">
            <a:solidFill>
              <a:schemeClr val="accent2"/>
            </a:solidFill>
            <a:round/>
            <a:headEnd/>
            <a:tailEnd/>
          </a:ln>
        </p:spPr>
      </p:cxnSp>
      <p:cxnSp>
        <p:nvCxnSpPr>
          <p:cNvPr id="7" name="Straight Connector 118"/>
          <p:cNvCxnSpPr>
            <a:stCxn id="74" idx="5"/>
            <a:endCxn id="93" idx="1"/>
          </p:cNvCxnSpPr>
          <p:nvPr/>
        </p:nvCxnSpPr>
        <p:spPr>
          <a:xfrm flipV="1">
            <a:off x="4764088" y="2874963"/>
            <a:ext cx="192405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2959" name="Straight Connector 103"/>
          <p:cNvCxnSpPr>
            <a:cxnSpLocks noChangeShapeType="1"/>
            <a:stCxn id="68" idx="5"/>
            <a:endCxn id="82968" idx="1"/>
          </p:cNvCxnSpPr>
          <p:nvPr/>
        </p:nvCxnSpPr>
        <p:spPr bwMode="auto">
          <a:xfrm>
            <a:off x="2435225" y="2874963"/>
            <a:ext cx="1943100" cy="9525"/>
          </a:xfrm>
          <a:prstGeom prst="line">
            <a:avLst/>
          </a:prstGeom>
          <a:noFill/>
          <a:ln w="38100" algn="ctr">
            <a:solidFill>
              <a:schemeClr val="accent2"/>
            </a:solidFill>
            <a:round/>
            <a:headEnd/>
            <a:tailEnd/>
          </a:ln>
        </p:spPr>
      </p:cxnSp>
      <p:sp>
        <p:nvSpPr>
          <p:cNvPr id="4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6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2962" name="Title 1"/>
          <p:cNvSpPr>
            <a:spLocks noGrp="1"/>
          </p:cNvSpPr>
          <p:nvPr>
            <p:ph type="title" idx="4294967295"/>
          </p:nvPr>
        </p:nvSpPr>
        <p:spPr/>
        <p:txBody>
          <a:bodyPr/>
          <a:lstStyle/>
          <a:p>
            <a:pPr eaLnBrk="1" hangingPunct="1"/>
            <a:r>
              <a:rPr lang="en-US" sz="3200" smtClean="0"/>
              <a:t>Forward-Backward Algorithm: Finds Marginals</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D01E7C5D-7ABB-46B5-95B1-AEFABD9AD3E2}" type="slidenum">
              <a:rPr lang="en-US" sz="1200">
                <a:solidFill>
                  <a:schemeClr val="tx1">
                    <a:tint val="75000"/>
                  </a:schemeClr>
                </a:solidFill>
                <a:latin typeface="+mn-lt"/>
                <a:cs typeface="+mn-cs"/>
              </a:rPr>
              <a:pPr algn="r" fontAlgn="auto">
                <a:spcBef>
                  <a:spcPts val="0"/>
                </a:spcBef>
                <a:spcAft>
                  <a:spcPts val="0"/>
                </a:spcAft>
                <a:defRPr/>
              </a:pPr>
              <a:t>87</a:t>
            </a:fld>
            <a:endParaRPr lang="en-US" sz="1200">
              <a:solidFill>
                <a:schemeClr val="tx1">
                  <a:tint val="75000"/>
                </a:schemeClr>
              </a:solidFill>
              <a:latin typeface="+mn-lt"/>
              <a:cs typeface="+mn-cs"/>
            </a:endParaRPr>
          </a:p>
        </p:txBody>
      </p:sp>
      <p:sp>
        <p:nvSpPr>
          <p:cNvPr id="67" name="Isosceles Triangle 66"/>
          <p:cNvSpPr/>
          <p:nvPr/>
        </p:nvSpPr>
        <p:spPr>
          <a:xfrm>
            <a:off x="1951038" y="1687513"/>
            <a:ext cx="658812"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68" name="Isosceles Triangle 67"/>
          <p:cNvSpPr/>
          <p:nvPr/>
        </p:nvSpPr>
        <p:spPr>
          <a:xfrm>
            <a:off x="1941513" y="26193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0" name="Isosceles Triangle 69"/>
          <p:cNvSpPr/>
          <p:nvPr/>
        </p:nvSpPr>
        <p:spPr>
          <a:xfrm>
            <a:off x="1941513" y="35972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1" name="Isosceles Triangle 70"/>
          <p:cNvSpPr/>
          <p:nvPr/>
        </p:nvSpPr>
        <p:spPr>
          <a:xfrm>
            <a:off x="4251325" y="1697038"/>
            <a:ext cx="658813"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82968" name="Isosceles Triangle 72"/>
          <p:cNvSpPr>
            <a:spLocks noChangeArrowheads="1"/>
          </p:cNvSpPr>
          <p:nvPr/>
        </p:nvSpPr>
        <p:spPr bwMode="auto">
          <a:xfrm>
            <a:off x="4241800" y="2628900"/>
            <a:ext cx="657225"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n</a:t>
            </a:r>
          </a:p>
        </p:txBody>
      </p:sp>
      <p:sp>
        <p:nvSpPr>
          <p:cNvPr id="74" name="Isosceles Triangle 73"/>
          <p:cNvSpPr/>
          <p:nvPr/>
        </p:nvSpPr>
        <p:spPr>
          <a:xfrm>
            <a:off x="4241800" y="3606800"/>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6" name="Isosceles Triangle 75"/>
          <p:cNvSpPr/>
          <p:nvPr/>
        </p:nvSpPr>
        <p:spPr>
          <a:xfrm>
            <a:off x="6562725" y="1687513"/>
            <a:ext cx="657225"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93" name="Isosceles Triangle 92"/>
          <p:cNvSpPr/>
          <p:nvPr/>
        </p:nvSpPr>
        <p:spPr>
          <a:xfrm>
            <a:off x="6551613" y="26193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94" name="Isosceles Triangle 93"/>
          <p:cNvSpPr/>
          <p:nvPr/>
        </p:nvSpPr>
        <p:spPr>
          <a:xfrm>
            <a:off x="6551613" y="35972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95" name="Isosceles Triangle 94"/>
          <p:cNvSpPr/>
          <p:nvPr/>
        </p:nvSpPr>
        <p:spPr>
          <a:xfrm>
            <a:off x="98425" y="2628900"/>
            <a:ext cx="658813"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START</a:t>
            </a:r>
          </a:p>
        </p:txBody>
      </p:sp>
      <p:sp>
        <p:nvSpPr>
          <p:cNvPr id="96" name="Isosceles Triangle 95"/>
          <p:cNvSpPr/>
          <p:nvPr/>
        </p:nvSpPr>
        <p:spPr>
          <a:xfrm>
            <a:off x="8386763" y="2628900"/>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END</a:t>
            </a:r>
          </a:p>
        </p:txBody>
      </p:sp>
      <p:cxnSp>
        <p:nvCxnSpPr>
          <p:cNvPr id="82975" name="Straight Connector 97"/>
          <p:cNvCxnSpPr>
            <a:cxnSpLocks noChangeShapeType="1"/>
          </p:cNvCxnSpPr>
          <p:nvPr/>
        </p:nvCxnSpPr>
        <p:spPr bwMode="auto">
          <a:xfrm flipV="1">
            <a:off x="630238" y="2874963"/>
            <a:ext cx="1514475" cy="9525"/>
          </a:xfrm>
          <a:prstGeom prst="line">
            <a:avLst/>
          </a:prstGeom>
          <a:noFill/>
          <a:ln w="38100" algn="ctr">
            <a:solidFill>
              <a:schemeClr val="accent2"/>
            </a:solidFill>
            <a:round/>
            <a:headEnd/>
            <a:tailEnd/>
          </a:ln>
        </p:spPr>
      </p:cxnSp>
      <p:cxnSp>
        <p:nvCxnSpPr>
          <p:cNvPr id="82976" name="Straight Connector 98"/>
          <p:cNvCxnSpPr>
            <a:cxnSpLocks noChangeShapeType="1"/>
          </p:cNvCxnSpPr>
          <p:nvPr/>
        </p:nvCxnSpPr>
        <p:spPr bwMode="auto">
          <a:xfrm>
            <a:off x="630238" y="2884488"/>
            <a:ext cx="1514475" cy="968375"/>
          </a:xfrm>
          <a:prstGeom prst="line">
            <a:avLst/>
          </a:prstGeom>
          <a:noFill/>
          <a:ln w="38100" algn="ctr">
            <a:solidFill>
              <a:schemeClr val="accent2"/>
            </a:solidFill>
            <a:round/>
            <a:headEnd/>
            <a:tailEnd/>
          </a:ln>
        </p:spPr>
      </p:cxnSp>
      <p:cxnSp>
        <p:nvCxnSpPr>
          <p:cNvPr id="100" name="Straight Connector 99"/>
          <p:cNvCxnSpPr>
            <a:stCxn id="67" idx="5"/>
            <a:endCxn id="71" idx="1"/>
          </p:cNvCxnSpPr>
          <p:nvPr/>
        </p:nvCxnSpPr>
        <p:spPr>
          <a:xfrm>
            <a:off x="2444750" y="1943100"/>
            <a:ext cx="197167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2978" name="Straight Connector 100"/>
          <p:cNvCxnSpPr>
            <a:cxnSpLocks noChangeShapeType="1"/>
            <a:stCxn id="67" idx="5"/>
            <a:endCxn id="82968" idx="1"/>
          </p:cNvCxnSpPr>
          <p:nvPr/>
        </p:nvCxnSpPr>
        <p:spPr bwMode="auto">
          <a:xfrm>
            <a:off x="2444750" y="1943100"/>
            <a:ext cx="1933575" cy="941388"/>
          </a:xfrm>
          <a:prstGeom prst="line">
            <a:avLst/>
          </a:prstGeom>
          <a:noFill/>
          <a:ln w="38100" algn="ctr">
            <a:solidFill>
              <a:schemeClr val="accent2"/>
            </a:solidFill>
            <a:round/>
            <a:headEnd/>
            <a:tailEnd/>
          </a:ln>
        </p:spPr>
      </p:cxnSp>
      <p:cxnSp>
        <p:nvCxnSpPr>
          <p:cNvPr id="103" name="Straight Connector 102"/>
          <p:cNvCxnSpPr>
            <a:stCxn id="68" idx="5"/>
            <a:endCxn id="71" idx="1"/>
          </p:cNvCxnSpPr>
          <p:nvPr/>
        </p:nvCxnSpPr>
        <p:spPr>
          <a:xfrm flipV="1">
            <a:off x="2435225" y="1952625"/>
            <a:ext cx="1981200" cy="9207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a:stCxn id="68" idx="5"/>
            <a:endCxn id="74" idx="1"/>
          </p:cNvCxnSpPr>
          <p:nvPr/>
        </p:nvCxnSpPr>
        <p:spPr>
          <a:xfrm>
            <a:off x="2473325" y="2874963"/>
            <a:ext cx="194310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a:stCxn id="70" idx="5"/>
            <a:endCxn id="71" idx="1"/>
          </p:cNvCxnSpPr>
          <p:nvPr/>
        </p:nvCxnSpPr>
        <p:spPr>
          <a:xfrm flipV="1">
            <a:off x="2444750" y="1952625"/>
            <a:ext cx="1981200"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2982" name="Straight Connector 106"/>
          <p:cNvCxnSpPr>
            <a:cxnSpLocks noChangeShapeType="1"/>
            <a:stCxn id="70" idx="5"/>
            <a:endCxn id="82968" idx="1"/>
          </p:cNvCxnSpPr>
          <p:nvPr/>
        </p:nvCxnSpPr>
        <p:spPr bwMode="auto">
          <a:xfrm flipV="1">
            <a:off x="2435225" y="2884488"/>
            <a:ext cx="1943100" cy="968375"/>
          </a:xfrm>
          <a:prstGeom prst="line">
            <a:avLst/>
          </a:prstGeom>
          <a:noFill/>
          <a:ln w="38100" algn="ctr">
            <a:solidFill>
              <a:schemeClr val="accent2"/>
            </a:solidFill>
            <a:round/>
            <a:headEnd/>
            <a:tailEnd/>
          </a:ln>
        </p:spPr>
      </p:cxnSp>
      <p:cxnSp>
        <p:nvCxnSpPr>
          <p:cNvPr id="108" name="Straight Connector 107"/>
          <p:cNvCxnSpPr>
            <a:stCxn id="70" idx="5"/>
            <a:endCxn id="74" idx="1"/>
          </p:cNvCxnSpPr>
          <p:nvPr/>
        </p:nvCxnSpPr>
        <p:spPr>
          <a:xfrm>
            <a:off x="2459038" y="3852863"/>
            <a:ext cx="19431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2984" name="Straight Connector 108"/>
          <p:cNvCxnSpPr>
            <a:cxnSpLocks noChangeShapeType="1"/>
            <a:stCxn id="76" idx="5"/>
            <a:endCxn id="96" idx="1"/>
          </p:cNvCxnSpPr>
          <p:nvPr/>
        </p:nvCxnSpPr>
        <p:spPr bwMode="auto">
          <a:xfrm>
            <a:off x="7056438" y="1943100"/>
            <a:ext cx="1495425" cy="941388"/>
          </a:xfrm>
          <a:prstGeom prst="line">
            <a:avLst/>
          </a:prstGeom>
          <a:noFill/>
          <a:ln w="38100" algn="ctr">
            <a:solidFill>
              <a:schemeClr val="accent2"/>
            </a:solidFill>
            <a:round/>
            <a:headEnd/>
            <a:tailEnd/>
          </a:ln>
        </p:spPr>
      </p:cxnSp>
      <p:cxnSp>
        <p:nvCxnSpPr>
          <p:cNvPr id="82985" name="Straight Connector 110"/>
          <p:cNvCxnSpPr>
            <a:cxnSpLocks noChangeShapeType="1"/>
            <a:stCxn id="94" idx="5"/>
            <a:endCxn id="96" idx="1"/>
          </p:cNvCxnSpPr>
          <p:nvPr/>
        </p:nvCxnSpPr>
        <p:spPr bwMode="auto">
          <a:xfrm flipV="1">
            <a:off x="7045325" y="2884488"/>
            <a:ext cx="1506538" cy="968375"/>
          </a:xfrm>
          <a:prstGeom prst="line">
            <a:avLst/>
          </a:prstGeom>
          <a:noFill/>
          <a:ln w="38100" algn="ctr">
            <a:solidFill>
              <a:schemeClr val="accent2"/>
            </a:solidFill>
            <a:round/>
            <a:headEnd/>
            <a:tailEnd/>
          </a:ln>
        </p:spPr>
      </p:cxnSp>
      <p:cxnSp>
        <p:nvCxnSpPr>
          <p:cNvPr id="112" name="Straight Connector 111"/>
          <p:cNvCxnSpPr>
            <a:stCxn id="71" idx="5"/>
            <a:endCxn id="76" idx="1"/>
          </p:cNvCxnSpPr>
          <p:nvPr/>
        </p:nvCxnSpPr>
        <p:spPr>
          <a:xfrm flipV="1">
            <a:off x="4745038" y="1943100"/>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3" name="Straight Connector 112"/>
          <p:cNvCxnSpPr>
            <a:stCxn id="71" idx="5"/>
            <a:endCxn id="93" idx="1"/>
          </p:cNvCxnSpPr>
          <p:nvPr/>
        </p:nvCxnSpPr>
        <p:spPr>
          <a:xfrm>
            <a:off x="4745038" y="1952625"/>
            <a:ext cx="1971675" cy="92233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2989" name="Straight Connector 114"/>
          <p:cNvCxnSpPr>
            <a:cxnSpLocks noChangeShapeType="1"/>
            <a:stCxn id="82968" idx="5"/>
            <a:endCxn id="76" idx="1"/>
          </p:cNvCxnSpPr>
          <p:nvPr/>
        </p:nvCxnSpPr>
        <p:spPr bwMode="auto">
          <a:xfrm flipV="1">
            <a:off x="4764088" y="1943100"/>
            <a:ext cx="1963737" cy="941388"/>
          </a:xfrm>
          <a:prstGeom prst="line">
            <a:avLst/>
          </a:prstGeom>
          <a:noFill/>
          <a:ln w="38100" algn="ctr">
            <a:solidFill>
              <a:schemeClr val="accent2"/>
            </a:solidFill>
            <a:round/>
            <a:headEnd/>
            <a:tailEnd/>
          </a:ln>
        </p:spPr>
      </p:cxnSp>
      <p:cxnSp>
        <p:nvCxnSpPr>
          <p:cNvPr id="82990" name="Straight Connector 116"/>
          <p:cNvCxnSpPr>
            <a:cxnSpLocks noChangeShapeType="1"/>
            <a:stCxn id="82968" idx="5"/>
            <a:endCxn id="94" idx="1"/>
          </p:cNvCxnSpPr>
          <p:nvPr/>
        </p:nvCxnSpPr>
        <p:spPr bwMode="auto">
          <a:xfrm>
            <a:off x="4764088" y="2884488"/>
            <a:ext cx="1952625" cy="968375"/>
          </a:xfrm>
          <a:prstGeom prst="line">
            <a:avLst/>
          </a:prstGeom>
          <a:noFill/>
          <a:ln w="38100" algn="ctr">
            <a:solidFill>
              <a:schemeClr val="accent2"/>
            </a:solidFill>
            <a:round/>
            <a:headEnd/>
            <a:tailEnd/>
          </a:ln>
        </p:spPr>
      </p:cxnSp>
      <p:cxnSp>
        <p:nvCxnSpPr>
          <p:cNvPr id="118" name="Straight Connector 117"/>
          <p:cNvCxnSpPr>
            <a:stCxn id="74" idx="5"/>
            <a:endCxn id="76" idx="1"/>
          </p:cNvCxnSpPr>
          <p:nvPr/>
        </p:nvCxnSpPr>
        <p:spPr>
          <a:xfrm flipV="1">
            <a:off x="4735513" y="1943100"/>
            <a:ext cx="1992312"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23" name="Straight Connector 122"/>
          <p:cNvCxnSpPr>
            <a:stCxn id="74" idx="5"/>
            <a:endCxn id="94" idx="1"/>
          </p:cNvCxnSpPr>
          <p:nvPr/>
        </p:nvCxnSpPr>
        <p:spPr>
          <a:xfrm flipV="1">
            <a:off x="4735513" y="3852863"/>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grpSp>
        <p:nvGrpSpPr>
          <p:cNvPr id="82993" name="Group 48"/>
          <p:cNvGrpSpPr>
            <a:grpSpLocks/>
          </p:cNvGrpSpPr>
          <p:nvPr/>
        </p:nvGrpSpPr>
        <p:grpSpPr bwMode="auto">
          <a:xfrm>
            <a:off x="1895475" y="5162550"/>
            <a:ext cx="5538788" cy="363538"/>
            <a:chOff x="1194" y="2874"/>
            <a:chExt cx="3489" cy="229"/>
          </a:xfrm>
        </p:grpSpPr>
        <p:sp>
          <p:nvSpPr>
            <p:cNvPr id="83027" name="TextBox 53"/>
            <p:cNvSpPr txBox="1">
              <a:spLocks noChangeArrowheads="1"/>
            </p:cNvSpPr>
            <p:nvPr/>
          </p:nvSpPr>
          <p:spPr bwMode="auto">
            <a:xfrm>
              <a:off x="1194" y="2874"/>
              <a:ext cx="494"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find</a:t>
              </a:r>
            </a:p>
          </p:txBody>
        </p:sp>
        <p:sp>
          <p:nvSpPr>
            <p:cNvPr id="83028" name="TextBox 54"/>
            <p:cNvSpPr txBox="1">
              <a:spLocks noChangeArrowheads="1"/>
            </p:cNvSpPr>
            <p:nvPr/>
          </p:nvSpPr>
          <p:spPr bwMode="auto">
            <a:xfrm>
              <a:off x="2454" y="2874"/>
              <a:ext cx="872"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preferred</a:t>
              </a:r>
            </a:p>
          </p:txBody>
        </p:sp>
        <p:sp>
          <p:nvSpPr>
            <p:cNvPr id="83029" name="TextBox 55"/>
            <p:cNvSpPr txBox="1">
              <a:spLocks noChangeArrowheads="1"/>
            </p:cNvSpPr>
            <p:nvPr/>
          </p:nvSpPr>
          <p:spPr bwMode="auto">
            <a:xfrm>
              <a:off x="4015" y="2874"/>
              <a:ext cx="668"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tags</a:t>
              </a:r>
            </a:p>
          </p:txBody>
        </p:sp>
      </p:grpSp>
      <p:cxnSp>
        <p:nvCxnSpPr>
          <p:cNvPr id="69" name="Straight Connector 68"/>
          <p:cNvCxnSpPr>
            <a:stCxn id="72" idx="0"/>
            <a:endCxn id="164" idx="4"/>
          </p:cNvCxnSpPr>
          <p:nvPr/>
        </p:nvCxnSpPr>
        <p:spPr>
          <a:xfrm flipV="1">
            <a:off x="2254250" y="45450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2"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5" name="Straight Connector 74"/>
          <p:cNvCxnSpPr>
            <a:stCxn id="77" idx="0"/>
          </p:cNvCxnSpPr>
          <p:nvPr/>
        </p:nvCxnSpPr>
        <p:spPr>
          <a:xfrm flipV="1">
            <a:off x="4557713" y="45577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8" name="Straight Connector 77"/>
          <p:cNvCxnSpPr>
            <a:stCxn id="79" idx="0"/>
          </p:cNvCxnSpPr>
          <p:nvPr/>
        </p:nvCxnSpPr>
        <p:spPr>
          <a:xfrm flipV="1">
            <a:off x="6878638" y="4545013"/>
            <a:ext cx="4762"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3001"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10"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1"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2"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3"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4" name="Straight Connector 117"/>
          <p:cNvCxnSpPr>
            <a:stCxn id="74"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5"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6"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7"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8" name="Straight Connector 117"/>
          <p:cNvCxnSpPr>
            <a:stCxn id="74"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9"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0"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2"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3"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4"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3017"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26"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7"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9"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0"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1"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2"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3"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4"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Tree>
    <p:extLst>
      <p:ext uri="{BB962C8B-B14F-4D97-AF65-F5344CB8AC3E}">
        <p14:creationId xmlns:p14="http://schemas.microsoft.com/office/powerpoint/2010/main" val="1384894707"/>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10249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2491"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3969" name="Freeform 93"/>
          <p:cNvSpPr>
            <a:spLocks/>
          </p:cNvSpPr>
          <p:nvPr/>
        </p:nvSpPr>
        <p:spPr bwMode="auto">
          <a:xfrm flipH="1">
            <a:off x="4648200" y="1752600"/>
            <a:ext cx="4030663" cy="2305050"/>
          </a:xfrm>
          <a:custGeom>
            <a:avLst/>
            <a:gdLst>
              <a:gd name="T0" fmla="*/ 0 w 2539"/>
              <a:gd name="T1" fmla="*/ 2147483647 h 1452"/>
              <a:gd name="T2" fmla="*/ 2147483647 w 2539"/>
              <a:gd name="T3" fmla="*/ 2147483647 h 1452"/>
              <a:gd name="T4" fmla="*/ 2147483647 w 2539"/>
              <a:gd name="T5" fmla="*/ 2147483647 h 1452"/>
              <a:gd name="T6" fmla="*/ 2147483647 w 2539"/>
              <a:gd name="T7" fmla="*/ 2147483647 h 1452"/>
              <a:gd name="T8" fmla="*/ 2147483647 w 2539"/>
              <a:gd name="T9" fmla="*/ 0 h 1452"/>
              <a:gd name="T10" fmla="*/ 2147483647 w 2539"/>
              <a:gd name="T11" fmla="*/ 2147483647 h 1452"/>
              <a:gd name="T12" fmla="*/ 0 w 2539"/>
              <a:gd name="T13" fmla="*/ 2147483647 h 1452"/>
              <a:gd name="T14" fmla="*/ 0 60000 65536"/>
              <a:gd name="T15" fmla="*/ 0 60000 65536"/>
              <a:gd name="T16" fmla="*/ 0 60000 65536"/>
              <a:gd name="T17" fmla="*/ 0 60000 65536"/>
              <a:gd name="T18" fmla="*/ 0 60000 65536"/>
              <a:gd name="T19" fmla="*/ 0 60000 65536"/>
              <a:gd name="T20" fmla="*/ 0 60000 65536"/>
              <a:gd name="T21" fmla="*/ 0 w 2539"/>
              <a:gd name="T22" fmla="*/ 0 h 1452"/>
              <a:gd name="T23" fmla="*/ 2539 w 2539"/>
              <a:gd name="T24" fmla="*/ 1452 h 14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39" h="1452">
                <a:moveTo>
                  <a:pt x="0" y="794"/>
                </a:moveTo>
                <a:lnTo>
                  <a:pt x="1076" y="1452"/>
                </a:lnTo>
                <a:lnTo>
                  <a:pt x="2527" y="788"/>
                </a:lnTo>
                <a:lnTo>
                  <a:pt x="2539" y="623"/>
                </a:lnTo>
                <a:lnTo>
                  <a:pt x="1087" y="0"/>
                </a:lnTo>
                <a:lnTo>
                  <a:pt x="18" y="623"/>
                </a:lnTo>
                <a:lnTo>
                  <a:pt x="0" y="794"/>
                </a:lnTo>
                <a:close/>
              </a:path>
            </a:pathLst>
          </a:custGeom>
          <a:solidFill>
            <a:srgbClr val="6699FF"/>
          </a:solidFill>
          <a:ln w="9525" cap="flat" cmpd="sng">
            <a:noFill/>
            <a:prstDash val="solid"/>
            <a:round/>
            <a:headEnd/>
            <a:tailEnd/>
          </a:ln>
        </p:spPr>
        <p:txBody>
          <a:bodyPr lIns="45720" rIns="45720">
            <a:spAutoFit/>
          </a:bodyPr>
          <a:lstStyle/>
          <a:p>
            <a:endParaRPr lang="en-US"/>
          </a:p>
        </p:txBody>
      </p:sp>
      <p:sp>
        <p:nvSpPr>
          <p:cNvPr id="83970" name="Text Box 91"/>
          <p:cNvSpPr txBox="1">
            <a:spLocks noChangeArrowheads="1"/>
          </p:cNvSpPr>
          <p:nvPr/>
        </p:nvSpPr>
        <p:spPr bwMode="auto">
          <a:xfrm>
            <a:off x="5715000" y="5562600"/>
            <a:ext cx="2598738" cy="825500"/>
          </a:xfrm>
          <a:prstGeom prst="rect">
            <a:avLst/>
          </a:prstGeom>
          <a:noFill/>
          <a:ln w="9525" algn="ctr">
            <a:noFill/>
            <a:miter lim="800000"/>
            <a:headEnd/>
            <a:tailEnd/>
          </a:ln>
        </p:spPr>
        <p:txBody>
          <a:bodyPr lIns="45720" rIns="45720">
            <a:spAutoFit/>
          </a:bodyPr>
          <a:lstStyle/>
          <a:p>
            <a:pPr>
              <a:lnSpc>
                <a:spcPct val="80000"/>
              </a:lnSpc>
            </a:pPr>
            <a:r>
              <a:rPr lang="en-US" sz="2000"/>
              <a:t>= total weight of these</a:t>
            </a:r>
            <a:br>
              <a:rPr lang="en-US" sz="2000"/>
            </a:br>
            <a:r>
              <a:rPr lang="en-US" sz="2000"/>
              <a:t>   path </a:t>
            </a:r>
            <a:r>
              <a:rPr lang="en-US" sz="2000" i="1"/>
              <a:t>suffixes</a:t>
            </a:r>
            <a:br>
              <a:rPr lang="en-US" sz="2000" i="1"/>
            </a:br>
            <a:endParaRPr lang="en-US" sz="2000"/>
          </a:p>
        </p:txBody>
      </p:sp>
      <p:sp>
        <p:nvSpPr>
          <p:cNvPr id="165" name="Oval 164"/>
          <p:cNvSpPr/>
          <p:nvPr/>
        </p:nvSpPr>
        <p:spPr>
          <a:xfrm>
            <a:off x="3992563"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66" name="Oval 165"/>
          <p:cNvSpPr/>
          <p:nvPr/>
        </p:nvSpPr>
        <p:spPr>
          <a:xfrm>
            <a:off x="6305550"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83973" name="Straight Connector 115"/>
          <p:cNvCxnSpPr>
            <a:cxnSpLocks noChangeShapeType="1"/>
            <a:stCxn id="83992" idx="5"/>
            <a:endCxn id="93" idx="1"/>
          </p:cNvCxnSpPr>
          <p:nvPr/>
        </p:nvCxnSpPr>
        <p:spPr bwMode="auto">
          <a:xfrm flipV="1">
            <a:off x="4764088" y="2874963"/>
            <a:ext cx="1952625" cy="9525"/>
          </a:xfrm>
          <a:prstGeom prst="line">
            <a:avLst/>
          </a:prstGeom>
          <a:noFill/>
          <a:ln w="38100" algn="ctr">
            <a:solidFill>
              <a:schemeClr val="accent2"/>
            </a:solidFill>
            <a:round/>
            <a:headEnd/>
            <a:tailEnd/>
          </a:ln>
        </p:spPr>
      </p:cxnSp>
      <p:sp>
        <p:nvSpPr>
          <p:cNvPr id="164" name="Oval 163"/>
          <p:cNvSpPr/>
          <p:nvPr/>
        </p:nvSpPr>
        <p:spPr>
          <a:xfrm>
            <a:off x="1681163" y="11874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97" name="Straight Connector 96"/>
          <p:cNvCxnSpPr>
            <a:stCxn id="95" idx="5"/>
            <a:endCxn id="67" idx="1"/>
          </p:cNvCxnSpPr>
          <p:nvPr/>
        </p:nvCxnSpPr>
        <p:spPr>
          <a:xfrm flipV="1">
            <a:off x="592138" y="1943100"/>
            <a:ext cx="1524000"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3976" name="Straight Connector 96"/>
          <p:cNvCxnSpPr>
            <a:cxnSpLocks noChangeShapeType="1"/>
          </p:cNvCxnSpPr>
          <p:nvPr/>
        </p:nvCxnSpPr>
        <p:spPr bwMode="auto">
          <a:xfrm flipV="1">
            <a:off x="606425" y="1943100"/>
            <a:ext cx="1495425" cy="941388"/>
          </a:xfrm>
          <a:prstGeom prst="line">
            <a:avLst/>
          </a:prstGeom>
          <a:noFill/>
          <a:ln w="38100" algn="ctr">
            <a:solidFill>
              <a:schemeClr val="accent2"/>
            </a:solidFill>
            <a:round/>
            <a:headEnd/>
            <a:tailEnd/>
          </a:ln>
        </p:spPr>
      </p:cxnSp>
      <p:cxnSp>
        <p:nvCxnSpPr>
          <p:cNvPr id="102" name="Straight Connector 101"/>
          <p:cNvCxnSpPr>
            <a:stCxn id="67" idx="5"/>
            <a:endCxn id="74" idx="1"/>
          </p:cNvCxnSpPr>
          <p:nvPr/>
        </p:nvCxnSpPr>
        <p:spPr>
          <a:xfrm>
            <a:off x="2444750" y="1943100"/>
            <a:ext cx="1962150"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93" idx="5"/>
            <a:endCxn id="96" idx="1"/>
          </p:cNvCxnSpPr>
          <p:nvPr/>
        </p:nvCxnSpPr>
        <p:spPr>
          <a:xfrm>
            <a:off x="7045325" y="2874963"/>
            <a:ext cx="1506538"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74" idx="5"/>
            <a:endCxn id="93" idx="1"/>
          </p:cNvCxnSpPr>
          <p:nvPr/>
        </p:nvCxnSpPr>
        <p:spPr>
          <a:xfrm flipV="1">
            <a:off x="4735513" y="2874963"/>
            <a:ext cx="198120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5" name="Straight Connector 101"/>
          <p:cNvCxnSpPr>
            <a:stCxn id="67" idx="5"/>
            <a:endCxn id="74" idx="1"/>
          </p:cNvCxnSpPr>
          <p:nvPr/>
        </p:nvCxnSpPr>
        <p:spPr>
          <a:xfrm>
            <a:off x="2473325" y="1943100"/>
            <a:ext cx="1905000"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3981" name="Straight Connector 109"/>
          <p:cNvCxnSpPr>
            <a:cxnSpLocks noChangeShapeType="1"/>
          </p:cNvCxnSpPr>
          <p:nvPr/>
        </p:nvCxnSpPr>
        <p:spPr bwMode="auto">
          <a:xfrm>
            <a:off x="7073900" y="2874963"/>
            <a:ext cx="1477963" cy="9525"/>
          </a:xfrm>
          <a:prstGeom prst="line">
            <a:avLst/>
          </a:prstGeom>
          <a:noFill/>
          <a:ln w="38100" algn="ctr">
            <a:solidFill>
              <a:schemeClr val="accent2"/>
            </a:solidFill>
            <a:round/>
            <a:headEnd/>
            <a:tailEnd/>
          </a:ln>
        </p:spPr>
      </p:cxnSp>
      <p:cxnSp>
        <p:nvCxnSpPr>
          <p:cNvPr id="7" name="Straight Connector 118"/>
          <p:cNvCxnSpPr>
            <a:stCxn id="74" idx="5"/>
            <a:endCxn id="93" idx="1"/>
          </p:cNvCxnSpPr>
          <p:nvPr/>
        </p:nvCxnSpPr>
        <p:spPr>
          <a:xfrm flipV="1">
            <a:off x="4764088" y="2874963"/>
            <a:ext cx="192405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3983" name="Straight Connector 103"/>
          <p:cNvCxnSpPr>
            <a:cxnSpLocks noChangeShapeType="1"/>
            <a:stCxn id="68" idx="5"/>
            <a:endCxn id="83992" idx="1"/>
          </p:cNvCxnSpPr>
          <p:nvPr/>
        </p:nvCxnSpPr>
        <p:spPr bwMode="auto">
          <a:xfrm>
            <a:off x="2435225" y="2874963"/>
            <a:ext cx="1943100" cy="9525"/>
          </a:xfrm>
          <a:prstGeom prst="line">
            <a:avLst/>
          </a:prstGeom>
          <a:noFill/>
          <a:ln w="38100" algn="ctr">
            <a:solidFill>
              <a:schemeClr val="accent2"/>
            </a:solidFill>
            <a:round/>
            <a:headEnd/>
            <a:tailEnd/>
          </a:ln>
        </p:spPr>
      </p:cxnSp>
      <p:sp>
        <p:nvSpPr>
          <p:cNvPr id="4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6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3986" name="Title 1"/>
          <p:cNvSpPr>
            <a:spLocks noGrp="1"/>
          </p:cNvSpPr>
          <p:nvPr>
            <p:ph type="title" idx="4294967295"/>
          </p:nvPr>
        </p:nvSpPr>
        <p:spPr/>
        <p:txBody>
          <a:bodyPr/>
          <a:lstStyle/>
          <a:p>
            <a:pPr eaLnBrk="1" hangingPunct="1"/>
            <a:r>
              <a:rPr lang="en-US" sz="3200" smtClean="0"/>
              <a:t>Forward-Backward Algorithm: Finds Marginals</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7150FFB3-E1E7-42D3-9194-54E11F95D08D}" type="slidenum">
              <a:rPr lang="en-US" sz="1200">
                <a:solidFill>
                  <a:schemeClr val="tx1">
                    <a:tint val="75000"/>
                  </a:schemeClr>
                </a:solidFill>
                <a:latin typeface="+mn-lt"/>
                <a:cs typeface="+mn-cs"/>
              </a:rPr>
              <a:pPr algn="r" fontAlgn="auto">
                <a:spcBef>
                  <a:spcPts val="0"/>
                </a:spcBef>
                <a:spcAft>
                  <a:spcPts val="0"/>
                </a:spcAft>
                <a:defRPr/>
              </a:pPr>
              <a:t>88</a:t>
            </a:fld>
            <a:endParaRPr lang="en-US" sz="1200">
              <a:solidFill>
                <a:schemeClr val="tx1">
                  <a:tint val="75000"/>
                </a:schemeClr>
              </a:solidFill>
              <a:latin typeface="+mn-lt"/>
              <a:cs typeface="+mn-cs"/>
            </a:endParaRPr>
          </a:p>
        </p:txBody>
      </p:sp>
      <p:sp>
        <p:nvSpPr>
          <p:cNvPr id="67" name="Isosceles Triangle 66"/>
          <p:cNvSpPr/>
          <p:nvPr/>
        </p:nvSpPr>
        <p:spPr>
          <a:xfrm>
            <a:off x="1951038" y="1687513"/>
            <a:ext cx="658812"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68" name="Isosceles Triangle 67"/>
          <p:cNvSpPr/>
          <p:nvPr/>
        </p:nvSpPr>
        <p:spPr>
          <a:xfrm>
            <a:off x="1941513" y="26193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0" name="Isosceles Triangle 69"/>
          <p:cNvSpPr/>
          <p:nvPr/>
        </p:nvSpPr>
        <p:spPr>
          <a:xfrm>
            <a:off x="1941513" y="35972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1" name="Isosceles Triangle 70"/>
          <p:cNvSpPr/>
          <p:nvPr/>
        </p:nvSpPr>
        <p:spPr>
          <a:xfrm>
            <a:off x="4251325" y="1697038"/>
            <a:ext cx="658813"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83992" name="Isosceles Triangle 72"/>
          <p:cNvSpPr>
            <a:spLocks noChangeArrowheads="1"/>
          </p:cNvSpPr>
          <p:nvPr/>
        </p:nvSpPr>
        <p:spPr bwMode="auto">
          <a:xfrm>
            <a:off x="4241800" y="2628900"/>
            <a:ext cx="657225"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n</a:t>
            </a:r>
          </a:p>
        </p:txBody>
      </p:sp>
      <p:sp>
        <p:nvSpPr>
          <p:cNvPr id="74" name="Isosceles Triangle 73"/>
          <p:cNvSpPr/>
          <p:nvPr/>
        </p:nvSpPr>
        <p:spPr>
          <a:xfrm>
            <a:off x="4241800" y="3606800"/>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6" name="Isosceles Triangle 75"/>
          <p:cNvSpPr/>
          <p:nvPr/>
        </p:nvSpPr>
        <p:spPr>
          <a:xfrm>
            <a:off x="6562725" y="1687513"/>
            <a:ext cx="657225"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93" name="Isosceles Triangle 92"/>
          <p:cNvSpPr/>
          <p:nvPr/>
        </p:nvSpPr>
        <p:spPr>
          <a:xfrm>
            <a:off x="6551613" y="26193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94" name="Isosceles Triangle 93"/>
          <p:cNvSpPr/>
          <p:nvPr/>
        </p:nvSpPr>
        <p:spPr>
          <a:xfrm>
            <a:off x="6551613" y="35972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95" name="Isosceles Triangle 94"/>
          <p:cNvSpPr/>
          <p:nvPr/>
        </p:nvSpPr>
        <p:spPr>
          <a:xfrm>
            <a:off x="98425" y="2628900"/>
            <a:ext cx="658813"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START</a:t>
            </a:r>
          </a:p>
        </p:txBody>
      </p:sp>
      <p:sp>
        <p:nvSpPr>
          <p:cNvPr id="96" name="Isosceles Triangle 95"/>
          <p:cNvSpPr/>
          <p:nvPr/>
        </p:nvSpPr>
        <p:spPr>
          <a:xfrm>
            <a:off x="8386763" y="2628900"/>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END</a:t>
            </a:r>
          </a:p>
        </p:txBody>
      </p:sp>
      <p:cxnSp>
        <p:nvCxnSpPr>
          <p:cNvPr id="83999" name="Straight Connector 97"/>
          <p:cNvCxnSpPr>
            <a:cxnSpLocks noChangeShapeType="1"/>
          </p:cNvCxnSpPr>
          <p:nvPr/>
        </p:nvCxnSpPr>
        <p:spPr bwMode="auto">
          <a:xfrm flipV="1">
            <a:off x="630238" y="2874963"/>
            <a:ext cx="1514475" cy="9525"/>
          </a:xfrm>
          <a:prstGeom prst="line">
            <a:avLst/>
          </a:prstGeom>
          <a:noFill/>
          <a:ln w="38100" algn="ctr">
            <a:solidFill>
              <a:schemeClr val="accent2"/>
            </a:solidFill>
            <a:round/>
            <a:headEnd/>
            <a:tailEnd/>
          </a:ln>
        </p:spPr>
      </p:cxnSp>
      <p:cxnSp>
        <p:nvCxnSpPr>
          <p:cNvPr id="84000" name="Straight Connector 98"/>
          <p:cNvCxnSpPr>
            <a:cxnSpLocks noChangeShapeType="1"/>
          </p:cNvCxnSpPr>
          <p:nvPr/>
        </p:nvCxnSpPr>
        <p:spPr bwMode="auto">
          <a:xfrm>
            <a:off x="630238" y="2884488"/>
            <a:ext cx="1514475" cy="968375"/>
          </a:xfrm>
          <a:prstGeom prst="line">
            <a:avLst/>
          </a:prstGeom>
          <a:noFill/>
          <a:ln w="38100" algn="ctr">
            <a:solidFill>
              <a:schemeClr val="accent2"/>
            </a:solidFill>
            <a:round/>
            <a:headEnd/>
            <a:tailEnd/>
          </a:ln>
        </p:spPr>
      </p:cxnSp>
      <p:cxnSp>
        <p:nvCxnSpPr>
          <p:cNvPr id="100" name="Straight Connector 99"/>
          <p:cNvCxnSpPr>
            <a:stCxn id="67" idx="5"/>
            <a:endCxn id="71" idx="1"/>
          </p:cNvCxnSpPr>
          <p:nvPr/>
        </p:nvCxnSpPr>
        <p:spPr>
          <a:xfrm>
            <a:off x="2444750" y="1943100"/>
            <a:ext cx="197167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4002" name="Straight Connector 100"/>
          <p:cNvCxnSpPr>
            <a:cxnSpLocks noChangeShapeType="1"/>
            <a:stCxn id="67" idx="5"/>
            <a:endCxn id="83992" idx="1"/>
          </p:cNvCxnSpPr>
          <p:nvPr/>
        </p:nvCxnSpPr>
        <p:spPr bwMode="auto">
          <a:xfrm>
            <a:off x="2444750" y="1943100"/>
            <a:ext cx="1933575" cy="941388"/>
          </a:xfrm>
          <a:prstGeom prst="line">
            <a:avLst/>
          </a:prstGeom>
          <a:noFill/>
          <a:ln w="38100" algn="ctr">
            <a:solidFill>
              <a:schemeClr val="accent2"/>
            </a:solidFill>
            <a:round/>
            <a:headEnd/>
            <a:tailEnd/>
          </a:ln>
        </p:spPr>
      </p:cxnSp>
      <p:cxnSp>
        <p:nvCxnSpPr>
          <p:cNvPr id="103" name="Straight Connector 102"/>
          <p:cNvCxnSpPr>
            <a:stCxn id="68" idx="5"/>
            <a:endCxn id="71" idx="1"/>
          </p:cNvCxnSpPr>
          <p:nvPr/>
        </p:nvCxnSpPr>
        <p:spPr>
          <a:xfrm flipV="1">
            <a:off x="2435225" y="1952625"/>
            <a:ext cx="1981200" cy="9207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a:stCxn id="68" idx="5"/>
            <a:endCxn id="74" idx="1"/>
          </p:cNvCxnSpPr>
          <p:nvPr/>
        </p:nvCxnSpPr>
        <p:spPr>
          <a:xfrm>
            <a:off x="2473325" y="2874963"/>
            <a:ext cx="194310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a:stCxn id="70" idx="5"/>
            <a:endCxn id="71" idx="1"/>
          </p:cNvCxnSpPr>
          <p:nvPr/>
        </p:nvCxnSpPr>
        <p:spPr>
          <a:xfrm flipV="1">
            <a:off x="2444750" y="1952625"/>
            <a:ext cx="1981200"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4006" name="Straight Connector 106"/>
          <p:cNvCxnSpPr>
            <a:cxnSpLocks noChangeShapeType="1"/>
            <a:stCxn id="70" idx="5"/>
            <a:endCxn id="83992" idx="1"/>
          </p:cNvCxnSpPr>
          <p:nvPr/>
        </p:nvCxnSpPr>
        <p:spPr bwMode="auto">
          <a:xfrm flipV="1">
            <a:off x="2435225" y="2884488"/>
            <a:ext cx="1943100" cy="968375"/>
          </a:xfrm>
          <a:prstGeom prst="line">
            <a:avLst/>
          </a:prstGeom>
          <a:noFill/>
          <a:ln w="38100" algn="ctr">
            <a:solidFill>
              <a:schemeClr val="accent2"/>
            </a:solidFill>
            <a:round/>
            <a:headEnd/>
            <a:tailEnd/>
          </a:ln>
        </p:spPr>
      </p:cxnSp>
      <p:cxnSp>
        <p:nvCxnSpPr>
          <p:cNvPr id="108" name="Straight Connector 107"/>
          <p:cNvCxnSpPr>
            <a:stCxn id="70" idx="5"/>
            <a:endCxn id="74" idx="1"/>
          </p:cNvCxnSpPr>
          <p:nvPr/>
        </p:nvCxnSpPr>
        <p:spPr>
          <a:xfrm>
            <a:off x="2459038" y="3852863"/>
            <a:ext cx="19431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4008" name="Straight Connector 108"/>
          <p:cNvCxnSpPr>
            <a:cxnSpLocks noChangeShapeType="1"/>
            <a:stCxn id="76" idx="5"/>
            <a:endCxn id="96" idx="1"/>
          </p:cNvCxnSpPr>
          <p:nvPr/>
        </p:nvCxnSpPr>
        <p:spPr bwMode="auto">
          <a:xfrm>
            <a:off x="7056438" y="1943100"/>
            <a:ext cx="1495425" cy="941388"/>
          </a:xfrm>
          <a:prstGeom prst="line">
            <a:avLst/>
          </a:prstGeom>
          <a:noFill/>
          <a:ln w="38100" algn="ctr">
            <a:solidFill>
              <a:schemeClr val="accent2"/>
            </a:solidFill>
            <a:round/>
            <a:headEnd/>
            <a:tailEnd/>
          </a:ln>
        </p:spPr>
      </p:cxnSp>
      <p:cxnSp>
        <p:nvCxnSpPr>
          <p:cNvPr id="84009" name="Straight Connector 110"/>
          <p:cNvCxnSpPr>
            <a:cxnSpLocks noChangeShapeType="1"/>
            <a:stCxn id="94" idx="5"/>
            <a:endCxn id="96" idx="1"/>
          </p:cNvCxnSpPr>
          <p:nvPr/>
        </p:nvCxnSpPr>
        <p:spPr bwMode="auto">
          <a:xfrm flipV="1">
            <a:off x="7045325" y="2884488"/>
            <a:ext cx="1506538" cy="968375"/>
          </a:xfrm>
          <a:prstGeom prst="line">
            <a:avLst/>
          </a:prstGeom>
          <a:noFill/>
          <a:ln w="38100" algn="ctr">
            <a:solidFill>
              <a:schemeClr val="accent2"/>
            </a:solidFill>
            <a:round/>
            <a:headEnd/>
            <a:tailEnd/>
          </a:ln>
        </p:spPr>
      </p:cxnSp>
      <p:cxnSp>
        <p:nvCxnSpPr>
          <p:cNvPr id="112" name="Straight Connector 111"/>
          <p:cNvCxnSpPr>
            <a:stCxn id="71" idx="5"/>
            <a:endCxn id="76" idx="1"/>
          </p:cNvCxnSpPr>
          <p:nvPr/>
        </p:nvCxnSpPr>
        <p:spPr>
          <a:xfrm flipV="1">
            <a:off x="4745038" y="1943100"/>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3" name="Straight Connector 112"/>
          <p:cNvCxnSpPr>
            <a:stCxn id="71" idx="5"/>
            <a:endCxn id="93" idx="1"/>
          </p:cNvCxnSpPr>
          <p:nvPr/>
        </p:nvCxnSpPr>
        <p:spPr>
          <a:xfrm>
            <a:off x="4745038" y="1952625"/>
            <a:ext cx="1971675" cy="92233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4013" name="Straight Connector 114"/>
          <p:cNvCxnSpPr>
            <a:cxnSpLocks noChangeShapeType="1"/>
            <a:stCxn id="83992" idx="5"/>
            <a:endCxn id="76" idx="1"/>
          </p:cNvCxnSpPr>
          <p:nvPr/>
        </p:nvCxnSpPr>
        <p:spPr bwMode="auto">
          <a:xfrm flipV="1">
            <a:off x="4764088" y="1943100"/>
            <a:ext cx="1963737" cy="941388"/>
          </a:xfrm>
          <a:prstGeom prst="line">
            <a:avLst/>
          </a:prstGeom>
          <a:noFill/>
          <a:ln w="38100" algn="ctr">
            <a:solidFill>
              <a:schemeClr val="accent2"/>
            </a:solidFill>
            <a:round/>
            <a:headEnd/>
            <a:tailEnd/>
          </a:ln>
        </p:spPr>
      </p:cxnSp>
      <p:cxnSp>
        <p:nvCxnSpPr>
          <p:cNvPr id="84014" name="Straight Connector 116"/>
          <p:cNvCxnSpPr>
            <a:cxnSpLocks noChangeShapeType="1"/>
            <a:stCxn id="83992" idx="5"/>
            <a:endCxn id="94" idx="1"/>
          </p:cNvCxnSpPr>
          <p:nvPr/>
        </p:nvCxnSpPr>
        <p:spPr bwMode="auto">
          <a:xfrm>
            <a:off x="4764088" y="2884488"/>
            <a:ext cx="1952625" cy="968375"/>
          </a:xfrm>
          <a:prstGeom prst="line">
            <a:avLst/>
          </a:prstGeom>
          <a:noFill/>
          <a:ln w="38100" algn="ctr">
            <a:solidFill>
              <a:schemeClr val="accent2"/>
            </a:solidFill>
            <a:round/>
            <a:headEnd/>
            <a:tailEnd/>
          </a:ln>
        </p:spPr>
      </p:cxnSp>
      <p:cxnSp>
        <p:nvCxnSpPr>
          <p:cNvPr id="118" name="Straight Connector 117"/>
          <p:cNvCxnSpPr>
            <a:stCxn id="74" idx="5"/>
            <a:endCxn id="76" idx="1"/>
          </p:cNvCxnSpPr>
          <p:nvPr/>
        </p:nvCxnSpPr>
        <p:spPr>
          <a:xfrm flipV="1">
            <a:off x="4735513" y="1943100"/>
            <a:ext cx="1992312"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23" name="Straight Connector 122"/>
          <p:cNvCxnSpPr>
            <a:stCxn id="74" idx="5"/>
            <a:endCxn id="94" idx="1"/>
          </p:cNvCxnSpPr>
          <p:nvPr/>
        </p:nvCxnSpPr>
        <p:spPr>
          <a:xfrm flipV="1">
            <a:off x="4735513" y="3852863"/>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grpSp>
        <p:nvGrpSpPr>
          <p:cNvPr id="84017" name="Group 53"/>
          <p:cNvGrpSpPr>
            <a:grpSpLocks/>
          </p:cNvGrpSpPr>
          <p:nvPr/>
        </p:nvGrpSpPr>
        <p:grpSpPr bwMode="auto">
          <a:xfrm>
            <a:off x="1895475" y="5162550"/>
            <a:ext cx="5538788" cy="363538"/>
            <a:chOff x="1194" y="2874"/>
            <a:chExt cx="3489" cy="229"/>
          </a:xfrm>
        </p:grpSpPr>
        <p:sp>
          <p:nvSpPr>
            <p:cNvPr id="84053" name="TextBox 53"/>
            <p:cNvSpPr txBox="1">
              <a:spLocks noChangeArrowheads="1"/>
            </p:cNvSpPr>
            <p:nvPr/>
          </p:nvSpPr>
          <p:spPr bwMode="auto">
            <a:xfrm>
              <a:off x="1194" y="2874"/>
              <a:ext cx="494"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find</a:t>
              </a:r>
            </a:p>
          </p:txBody>
        </p:sp>
        <p:sp>
          <p:nvSpPr>
            <p:cNvPr id="84054" name="TextBox 54"/>
            <p:cNvSpPr txBox="1">
              <a:spLocks noChangeArrowheads="1"/>
            </p:cNvSpPr>
            <p:nvPr/>
          </p:nvSpPr>
          <p:spPr bwMode="auto">
            <a:xfrm>
              <a:off x="2454" y="2874"/>
              <a:ext cx="872"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preferred</a:t>
              </a:r>
            </a:p>
          </p:txBody>
        </p:sp>
        <p:sp>
          <p:nvSpPr>
            <p:cNvPr id="84055" name="TextBox 55"/>
            <p:cNvSpPr txBox="1">
              <a:spLocks noChangeArrowheads="1"/>
            </p:cNvSpPr>
            <p:nvPr/>
          </p:nvSpPr>
          <p:spPr bwMode="auto">
            <a:xfrm>
              <a:off x="4015" y="2874"/>
              <a:ext cx="668"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tags</a:t>
              </a:r>
            </a:p>
          </p:txBody>
        </p:sp>
      </p:grpSp>
      <p:cxnSp>
        <p:nvCxnSpPr>
          <p:cNvPr id="69" name="Straight Connector 68"/>
          <p:cNvCxnSpPr>
            <a:stCxn id="72" idx="0"/>
            <a:endCxn id="164" idx="4"/>
          </p:cNvCxnSpPr>
          <p:nvPr/>
        </p:nvCxnSpPr>
        <p:spPr>
          <a:xfrm flipV="1">
            <a:off x="2254250" y="45450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2"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5" name="Straight Connector 74"/>
          <p:cNvCxnSpPr>
            <a:stCxn id="77" idx="0"/>
          </p:cNvCxnSpPr>
          <p:nvPr/>
        </p:nvCxnSpPr>
        <p:spPr>
          <a:xfrm flipV="1">
            <a:off x="4557713" y="45577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8" name="Straight Connector 77"/>
          <p:cNvCxnSpPr>
            <a:stCxn id="79" idx="0"/>
          </p:cNvCxnSpPr>
          <p:nvPr/>
        </p:nvCxnSpPr>
        <p:spPr>
          <a:xfrm flipV="1">
            <a:off x="6878638" y="4545013"/>
            <a:ext cx="4762"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4025"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10"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1"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2"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3"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4" name="Straight Connector 117"/>
          <p:cNvCxnSpPr>
            <a:stCxn id="74"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5"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6"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7"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8" name="Straight Connector 117"/>
          <p:cNvCxnSpPr>
            <a:stCxn id="74"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9"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0"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2"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3"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4"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4041"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26"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7"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9"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0"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1"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03488"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03489"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03490"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4051" name="Rectangle 92"/>
          <p:cNvSpPr>
            <a:spLocks noChangeArrowheads="1"/>
          </p:cNvSpPr>
          <p:nvPr/>
        </p:nvSpPr>
        <p:spPr bwMode="auto">
          <a:xfrm>
            <a:off x="4953000" y="5562600"/>
            <a:ext cx="663575" cy="348813"/>
          </a:xfrm>
          <a:prstGeom prst="rect">
            <a:avLst/>
          </a:prstGeom>
          <a:solidFill>
            <a:schemeClr val="hlink"/>
          </a:solidFill>
          <a:ln w="9525" algn="ctr">
            <a:noFill/>
            <a:miter lim="800000"/>
            <a:headEnd/>
            <a:tailEnd/>
          </a:ln>
        </p:spPr>
        <p:txBody>
          <a:bodyPr lIns="45720" rIns="45720">
            <a:spAutoFit/>
          </a:bodyPr>
          <a:lstStyle/>
          <a:p>
            <a:pPr>
              <a:lnSpc>
                <a:spcPct val="80000"/>
              </a:lnSpc>
            </a:pPr>
            <a:r>
              <a:rPr lang="el-GR" sz="2000" dirty="0">
                <a:latin typeface="Times New Roman"/>
                <a:cs typeface="Times New Roman"/>
                <a:sym typeface="Symbol" pitchFamily="18" charset="2"/>
              </a:rPr>
              <a:t></a:t>
            </a:r>
            <a:r>
              <a:rPr lang="en-US" sz="2000" baseline="-25000" dirty="0">
                <a:latin typeface="Times New Roman"/>
                <a:cs typeface="Times New Roman"/>
              </a:rPr>
              <a:t>2</a:t>
            </a:r>
            <a:r>
              <a:rPr lang="en-US" sz="2000" dirty="0">
                <a:latin typeface="Times New Roman"/>
                <a:cs typeface="Times New Roman"/>
              </a:rPr>
              <a:t>(</a:t>
            </a:r>
            <a:r>
              <a:rPr lang="en-US" sz="2000" dirty="0">
                <a:latin typeface="Rockwell"/>
                <a:cs typeface="Rockwell"/>
              </a:rPr>
              <a:t>n</a:t>
            </a:r>
            <a:r>
              <a:rPr lang="en-US" sz="2000" dirty="0">
                <a:latin typeface="Times New Roman"/>
                <a:cs typeface="Times New Roman"/>
              </a:rPr>
              <a:t>)</a:t>
            </a:r>
          </a:p>
        </p:txBody>
      </p:sp>
      <p:sp>
        <p:nvSpPr>
          <p:cNvPr id="84052" name="Rectangle 94"/>
          <p:cNvSpPr>
            <a:spLocks noChangeArrowheads="1"/>
          </p:cNvSpPr>
          <p:nvPr/>
        </p:nvSpPr>
        <p:spPr bwMode="auto">
          <a:xfrm>
            <a:off x="1484313" y="6508750"/>
            <a:ext cx="6348412" cy="336550"/>
          </a:xfrm>
          <a:prstGeom prst="rect">
            <a:avLst/>
          </a:prstGeom>
          <a:noFill/>
          <a:ln w="9525" algn="ctr">
            <a:noFill/>
            <a:miter lim="800000"/>
            <a:headEnd/>
            <a:tailEnd/>
          </a:ln>
        </p:spPr>
        <p:txBody>
          <a:bodyPr wrap="none" lIns="45720" rIns="45720">
            <a:spAutoFit/>
          </a:bodyPr>
          <a:lstStyle/>
          <a:p>
            <a:pPr algn="ctr">
              <a:lnSpc>
                <a:spcPct val="80000"/>
              </a:lnSpc>
            </a:pPr>
            <a:r>
              <a:rPr lang="en-US" sz="2000"/>
              <a:t> (found by dynamic programming: matrix-vector products)</a:t>
            </a:r>
          </a:p>
        </p:txBody>
      </p:sp>
    </p:spTree>
    <p:extLst>
      <p:ext uri="{BB962C8B-B14F-4D97-AF65-F5344CB8AC3E}">
        <p14:creationId xmlns:p14="http://schemas.microsoft.com/office/powerpoint/2010/main" val="3000874588"/>
      </p:ext>
    </p:extLst>
  </p:cSld>
  <p:clrMapOvr>
    <a:masterClrMapping/>
  </p:clrMapOvr>
  <p:timing>
    <p:tnLst>
      <p:par>
        <p:cTn xmlns:p14="http://schemas.microsoft.com/office/powerpoint/2010/main" id="1" dur="indefinite" restart="never" nodeType="tmRoot"/>
      </p:par>
    </p:tn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4993" name="Group 93"/>
          <p:cNvGrpSpPr>
            <a:grpSpLocks/>
          </p:cNvGrpSpPr>
          <p:nvPr/>
        </p:nvGrpSpPr>
        <p:grpSpPr bwMode="auto">
          <a:xfrm>
            <a:off x="531813" y="1744663"/>
            <a:ext cx="4030662" cy="4678362"/>
            <a:chOff x="335" y="1099"/>
            <a:chExt cx="2539" cy="2947"/>
          </a:xfrm>
        </p:grpSpPr>
        <p:sp>
          <p:nvSpPr>
            <p:cNvPr id="85085" name="Freeform 92"/>
            <p:cNvSpPr>
              <a:spLocks/>
            </p:cNvSpPr>
            <p:nvPr/>
          </p:nvSpPr>
          <p:spPr bwMode="auto">
            <a:xfrm>
              <a:off x="335" y="1099"/>
              <a:ext cx="2539" cy="1452"/>
            </a:xfrm>
            <a:custGeom>
              <a:avLst/>
              <a:gdLst>
                <a:gd name="T0" fmla="*/ 0 w 2539"/>
                <a:gd name="T1" fmla="*/ 794 h 1452"/>
                <a:gd name="T2" fmla="*/ 1076 w 2539"/>
                <a:gd name="T3" fmla="*/ 1452 h 1452"/>
                <a:gd name="T4" fmla="*/ 2527 w 2539"/>
                <a:gd name="T5" fmla="*/ 788 h 1452"/>
                <a:gd name="T6" fmla="*/ 2539 w 2539"/>
                <a:gd name="T7" fmla="*/ 623 h 1452"/>
                <a:gd name="T8" fmla="*/ 1087 w 2539"/>
                <a:gd name="T9" fmla="*/ 0 h 1452"/>
                <a:gd name="T10" fmla="*/ 18 w 2539"/>
                <a:gd name="T11" fmla="*/ 623 h 1452"/>
                <a:gd name="T12" fmla="*/ 0 w 2539"/>
                <a:gd name="T13" fmla="*/ 794 h 1452"/>
                <a:gd name="T14" fmla="*/ 0 60000 65536"/>
                <a:gd name="T15" fmla="*/ 0 60000 65536"/>
                <a:gd name="T16" fmla="*/ 0 60000 65536"/>
                <a:gd name="T17" fmla="*/ 0 60000 65536"/>
                <a:gd name="T18" fmla="*/ 0 60000 65536"/>
                <a:gd name="T19" fmla="*/ 0 60000 65536"/>
                <a:gd name="T20" fmla="*/ 0 60000 65536"/>
                <a:gd name="T21" fmla="*/ 0 w 2539"/>
                <a:gd name="T22" fmla="*/ 0 h 1452"/>
                <a:gd name="T23" fmla="*/ 2539 w 2539"/>
                <a:gd name="T24" fmla="*/ 1452 h 14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39" h="1452">
                  <a:moveTo>
                    <a:pt x="0" y="794"/>
                  </a:moveTo>
                  <a:lnTo>
                    <a:pt x="1076" y="1452"/>
                  </a:lnTo>
                  <a:lnTo>
                    <a:pt x="2527" y="788"/>
                  </a:lnTo>
                  <a:lnTo>
                    <a:pt x="2539" y="623"/>
                  </a:lnTo>
                  <a:lnTo>
                    <a:pt x="1087" y="0"/>
                  </a:lnTo>
                  <a:lnTo>
                    <a:pt x="18" y="623"/>
                  </a:lnTo>
                  <a:lnTo>
                    <a:pt x="0" y="794"/>
                  </a:lnTo>
                  <a:close/>
                </a:path>
              </a:pathLst>
            </a:custGeom>
            <a:solidFill>
              <a:srgbClr val="6699FF"/>
            </a:solidFill>
            <a:ln w="9525" cap="flat" cmpd="sng">
              <a:noFill/>
              <a:prstDash val="solid"/>
              <a:round/>
              <a:headEnd/>
              <a:tailEnd/>
            </a:ln>
          </p:spPr>
          <p:txBody>
            <a:bodyPr lIns="45720" rIns="45720">
              <a:spAutoFit/>
            </a:bodyPr>
            <a:lstStyle/>
            <a:p>
              <a:endParaRPr lang="en-US"/>
            </a:p>
          </p:txBody>
        </p:sp>
        <p:sp>
          <p:nvSpPr>
            <p:cNvPr id="85086" name="Rectangle 89"/>
            <p:cNvSpPr>
              <a:spLocks noChangeArrowheads="1"/>
            </p:cNvSpPr>
            <p:nvPr/>
          </p:nvSpPr>
          <p:spPr bwMode="auto">
            <a:xfrm>
              <a:off x="573" y="3529"/>
              <a:ext cx="418" cy="220"/>
            </a:xfrm>
            <a:prstGeom prst="rect">
              <a:avLst/>
            </a:prstGeom>
            <a:solidFill>
              <a:schemeClr val="hlink"/>
            </a:solidFill>
            <a:ln w="9525" algn="ctr">
              <a:noFill/>
              <a:miter lim="800000"/>
              <a:headEnd/>
              <a:tailEnd/>
            </a:ln>
          </p:spPr>
          <p:txBody>
            <a:bodyPr lIns="45720" rIns="45720">
              <a:spAutoFit/>
            </a:bodyPr>
            <a:lstStyle/>
            <a:p>
              <a:pPr>
                <a:lnSpc>
                  <a:spcPct val="80000"/>
                </a:lnSpc>
              </a:pPr>
              <a:r>
                <a:rPr lang="el-GR" sz="2000" dirty="0">
                  <a:latin typeface="Times New Roman"/>
                  <a:cs typeface="Times New Roman"/>
                </a:rPr>
                <a:t>α</a:t>
              </a:r>
              <a:r>
                <a:rPr lang="en-US" sz="2000" baseline="-25000" dirty="0">
                  <a:latin typeface="Times New Roman"/>
                  <a:cs typeface="Times New Roman"/>
                </a:rPr>
                <a:t>2</a:t>
              </a:r>
              <a:r>
                <a:rPr lang="en-US" sz="2000" dirty="0">
                  <a:latin typeface="Times New Roman"/>
                  <a:cs typeface="Times New Roman"/>
                </a:rPr>
                <a:t>(</a:t>
              </a:r>
              <a:r>
                <a:rPr lang="en-US" sz="2000" dirty="0">
                  <a:latin typeface="Rockwell"/>
                  <a:cs typeface="Rockwell"/>
                </a:rPr>
                <a:t>n</a:t>
              </a:r>
              <a:r>
                <a:rPr lang="en-US" sz="2000" dirty="0">
                  <a:latin typeface="Times New Roman"/>
                  <a:cs typeface="Times New Roman"/>
                </a:rPr>
                <a:t>)</a:t>
              </a:r>
            </a:p>
          </p:txBody>
        </p:sp>
        <p:sp>
          <p:nvSpPr>
            <p:cNvPr id="85087" name="Text Box 90"/>
            <p:cNvSpPr txBox="1">
              <a:spLocks noChangeArrowheads="1"/>
            </p:cNvSpPr>
            <p:nvPr/>
          </p:nvSpPr>
          <p:spPr bwMode="auto">
            <a:xfrm>
              <a:off x="1003" y="3526"/>
              <a:ext cx="1637" cy="520"/>
            </a:xfrm>
            <a:prstGeom prst="rect">
              <a:avLst/>
            </a:prstGeom>
            <a:noFill/>
            <a:ln w="9525" algn="ctr">
              <a:noFill/>
              <a:miter lim="800000"/>
              <a:headEnd/>
              <a:tailEnd/>
            </a:ln>
          </p:spPr>
          <p:txBody>
            <a:bodyPr lIns="45720" rIns="45720">
              <a:spAutoFit/>
            </a:bodyPr>
            <a:lstStyle/>
            <a:p>
              <a:pPr>
                <a:lnSpc>
                  <a:spcPct val="80000"/>
                </a:lnSpc>
              </a:pPr>
              <a:r>
                <a:rPr lang="en-US" sz="2000"/>
                <a:t>= total weight of these</a:t>
              </a:r>
              <a:br>
                <a:rPr lang="en-US" sz="2000"/>
              </a:br>
              <a:r>
                <a:rPr lang="en-US" sz="2000"/>
                <a:t>   path </a:t>
              </a:r>
              <a:r>
                <a:rPr lang="en-US" sz="2000" i="1"/>
                <a:t>prefixes</a:t>
              </a:r>
              <a:br>
                <a:rPr lang="en-US" sz="2000" i="1"/>
              </a:br>
              <a:endParaRPr lang="en-US" sz="2000"/>
            </a:p>
          </p:txBody>
        </p:sp>
      </p:grpSp>
      <p:sp>
        <p:nvSpPr>
          <p:cNvPr id="84994" name="Freeform 93"/>
          <p:cNvSpPr>
            <a:spLocks/>
          </p:cNvSpPr>
          <p:nvPr/>
        </p:nvSpPr>
        <p:spPr bwMode="auto">
          <a:xfrm flipH="1">
            <a:off x="4648200" y="1752600"/>
            <a:ext cx="4030663" cy="2305050"/>
          </a:xfrm>
          <a:custGeom>
            <a:avLst/>
            <a:gdLst>
              <a:gd name="T0" fmla="*/ 0 w 2539"/>
              <a:gd name="T1" fmla="*/ 2147483647 h 1452"/>
              <a:gd name="T2" fmla="*/ 2147483647 w 2539"/>
              <a:gd name="T3" fmla="*/ 2147483647 h 1452"/>
              <a:gd name="T4" fmla="*/ 2147483647 w 2539"/>
              <a:gd name="T5" fmla="*/ 2147483647 h 1452"/>
              <a:gd name="T6" fmla="*/ 2147483647 w 2539"/>
              <a:gd name="T7" fmla="*/ 2147483647 h 1452"/>
              <a:gd name="T8" fmla="*/ 2147483647 w 2539"/>
              <a:gd name="T9" fmla="*/ 0 h 1452"/>
              <a:gd name="T10" fmla="*/ 2147483647 w 2539"/>
              <a:gd name="T11" fmla="*/ 2147483647 h 1452"/>
              <a:gd name="T12" fmla="*/ 0 w 2539"/>
              <a:gd name="T13" fmla="*/ 2147483647 h 1452"/>
              <a:gd name="T14" fmla="*/ 0 60000 65536"/>
              <a:gd name="T15" fmla="*/ 0 60000 65536"/>
              <a:gd name="T16" fmla="*/ 0 60000 65536"/>
              <a:gd name="T17" fmla="*/ 0 60000 65536"/>
              <a:gd name="T18" fmla="*/ 0 60000 65536"/>
              <a:gd name="T19" fmla="*/ 0 60000 65536"/>
              <a:gd name="T20" fmla="*/ 0 60000 65536"/>
              <a:gd name="T21" fmla="*/ 0 w 2539"/>
              <a:gd name="T22" fmla="*/ 0 h 1452"/>
              <a:gd name="T23" fmla="*/ 2539 w 2539"/>
              <a:gd name="T24" fmla="*/ 1452 h 1452"/>
            </a:gdLst>
            <a:ahLst/>
            <a:cxnLst>
              <a:cxn ang="T14">
                <a:pos x="T0" y="T1"/>
              </a:cxn>
              <a:cxn ang="T15">
                <a:pos x="T2" y="T3"/>
              </a:cxn>
              <a:cxn ang="T16">
                <a:pos x="T4" y="T5"/>
              </a:cxn>
              <a:cxn ang="T17">
                <a:pos x="T6" y="T7"/>
              </a:cxn>
              <a:cxn ang="T18">
                <a:pos x="T8" y="T9"/>
              </a:cxn>
              <a:cxn ang="T19">
                <a:pos x="T10" y="T11"/>
              </a:cxn>
              <a:cxn ang="T20">
                <a:pos x="T12" y="T13"/>
              </a:cxn>
            </a:cxnLst>
            <a:rect l="T21" t="T22" r="T23" b="T24"/>
            <a:pathLst>
              <a:path w="2539" h="1452">
                <a:moveTo>
                  <a:pt x="0" y="794"/>
                </a:moveTo>
                <a:lnTo>
                  <a:pt x="1076" y="1452"/>
                </a:lnTo>
                <a:lnTo>
                  <a:pt x="2527" y="788"/>
                </a:lnTo>
                <a:lnTo>
                  <a:pt x="2539" y="623"/>
                </a:lnTo>
                <a:lnTo>
                  <a:pt x="1087" y="0"/>
                </a:lnTo>
                <a:lnTo>
                  <a:pt x="18" y="623"/>
                </a:lnTo>
                <a:lnTo>
                  <a:pt x="0" y="794"/>
                </a:lnTo>
                <a:close/>
              </a:path>
            </a:pathLst>
          </a:custGeom>
          <a:solidFill>
            <a:srgbClr val="6699FF"/>
          </a:solidFill>
          <a:ln w="9525" cap="flat" cmpd="sng">
            <a:noFill/>
            <a:prstDash val="solid"/>
            <a:round/>
            <a:headEnd/>
            <a:tailEnd/>
          </a:ln>
        </p:spPr>
        <p:txBody>
          <a:bodyPr lIns="45720" rIns="45720">
            <a:spAutoFit/>
          </a:bodyPr>
          <a:lstStyle/>
          <a:p>
            <a:endParaRPr lang="en-US"/>
          </a:p>
        </p:txBody>
      </p:sp>
      <p:sp>
        <p:nvSpPr>
          <p:cNvPr id="84995" name="Text Box 91"/>
          <p:cNvSpPr txBox="1">
            <a:spLocks noChangeArrowheads="1"/>
          </p:cNvSpPr>
          <p:nvPr/>
        </p:nvSpPr>
        <p:spPr bwMode="auto">
          <a:xfrm>
            <a:off x="5715000" y="5562600"/>
            <a:ext cx="2598738" cy="825500"/>
          </a:xfrm>
          <a:prstGeom prst="rect">
            <a:avLst/>
          </a:prstGeom>
          <a:noFill/>
          <a:ln w="9525" algn="ctr">
            <a:noFill/>
            <a:miter lim="800000"/>
            <a:headEnd/>
            <a:tailEnd/>
          </a:ln>
        </p:spPr>
        <p:txBody>
          <a:bodyPr lIns="45720" rIns="45720">
            <a:spAutoFit/>
          </a:bodyPr>
          <a:lstStyle/>
          <a:p>
            <a:pPr>
              <a:lnSpc>
                <a:spcPct val="80000"/>
              </a:lnSpc>
            </a:pPr>
            <a:r>
              <a:rPr lang="en-US" sz="2000"/>
              <a:t>= total weight of these</a:t>
            </a:r>
            <a:br>
              <a:rPr lang="en-US" sz="2000"/>
            </a:br>
            <a:r>
              <a:rPr lang="en-US" sz="2000"/>
              <a:t>   path </a:t>
            </a:r>
            <a:r>
              <a:rPr lang="en-US" sz="2000" i="1"/>
              <a:t>suffixes</a:t>
            </a:r>
            <a:br>
              <a:rPr lang="en-US" sz="2000" i="1"/>
            </a:br>
            <a:endParaRPr lang="en-US" sz="2000"/>
          </a:p>
        </p:txBody>
      </p:sp>
      <p:sp>
        <p:nvSpPr>
          <p:cNvPr id="165" name="Oval 164"/>
          <p:cNvSpPr/>
          <p:nvPr/>
        </p:nvSpPr>
        <p:spPr>
          <a:xfrm>
            <a:off x="3992563"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2</a:t>
            </a:r>
            <a:endParaRPr lang="en-US" sz="1600" i="1" dirty="0">
              <a:solidFill>
                <a:schemeClr val="tx1"/>
              </a:solidFill>
              <a:latin typeface="Times New Roman"/>
              <a:cs typeface="Times New Roman"/>
            </a:endParaRPr>
          </a:p>
        </p:txBody>
      </p:sp>
      <p:sp>
        <p:nvSpPr>
          <p:cNvPr id="166" name="Oval 165"/>
          <p:cNvSpPr/>
          <p:nvPr/>
        </p:nvSpPr>
        <p:spPr>
          <a:xfrm>
            <a:off x="6305550"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84998" name="Straight Connector 115"/>
          <p:cNvCxnSpPr>
            <a:cxnSpLocks noChangeShapeType="1"/>
            <a:stCxn id="85017" idx="5"/>
            <a:endCxn id="93" idx="1"/>
          </p:cNvCxnSpPr>
          <p:nvPr/>
        </p:nvCxnSpPr>
        <p:spPr bwMode="auto">
          <a:xfrm flipV="1">
            <a:off x="4764088" y="2874963"/>
            <a:ext cx="1952625" cy="9525"/>
          </a:xfrm>
          <a:prstGeom prst="line">
            <a:avLst/>
          </a:prstGeom>
          <a:noFill/>
          <a:ln w="38100" algn="ctr">
            <a:solidFill>
              <a:schemeClr val="accent2"/>
            </a:solidFill>
            <a:round/>
            <a:headEnd/>
            <a:tailEnd/>
          </a:ln>
        </p:spPr>
      </p:cxnSp>
      <p:sp>
        <p:nvSpPr>
          <p:cNvPr id="164" name="Oval 163"/>
          <p:cNvSpPr/>
          <p:nvPr/>
        </p:nvSpPr>
        <p:spPr>
          <a:xfrm>
            <a:off x="1681163" y="11874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97" name="Straight Connector 96"/>
          <p:cNvCxnSpPr>
            <a:stCxn id="95" idx="5"/>
            <a:endCxn id="67" idx="1"/>
          </p:cNvCxnSpPr>
          <p:nvPr/>
        </p:nvCxnSpPr>
        <p:spPr>
          <a:xfrm flipV="1">
            <a:off x="592138" y="1943100"/>
            <a:ext cx="1524000"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5001" name="Straight Connector 96"/>
          <p:cNvCxnSpPr>
            <a:cxnSpLocks noChangeShapeType="1"/>
          </p:cNvCxnSpPr>
          <p:nvPr/>
        </p:nvCxnSpPr>
        <p:spPr bwMode="auto">
          <a:xfrm flipV="1">
            <a:off x="606425" y="1943100"/>
            <a:ext cx="1495425" cy="941388"/>
          </a:xfrm>
          <a:prstGeom prst="line">
            <a:avLst/>
          </a:prstGeom>
          <a:noFill/>
          <a:ln w="38100" algn="ctr">
            <a:solidFill>
              <a:schemeClr val="accent2"/>
            </a:solidFill>
            <a:round/>
            <a:headEnd/>
            <a:tailEnd/>
          </a:ln>
        </p:spPr>
      </p:cxnSp>
      <p:cxnSp>
        <p:nvCxnSpPr>
          <p:cNvPr id="102" name="Straight Connector 101"/>
          <p:cNvCxnSpPr>
            <a:stCxn id="67" idx="5"/>
            <a:endCxn id="74" idx="1"/>
          </p:cNvCxnSpPr>
          <p:nvPr/>
        </p:nvCxnSpPr>
        <p:spPr>
          <a:xfrm>
            <a:off x="2444750" y="1943100"/>
            <a:ext cx="1962150"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93" idx="5"/>
            <a:endCxn id="96" idx="1"/>
          </p:cNvCxnSpPr>
          <p:nvPr/>
        </p:nvCxnSpPr>
        <p:spPr>
          <a:xfrm>
            <a:off x="7045325" y="2874963"/>
            <a:ext cx="1506538"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74" idx="5"/>
            <a:endCxn id="93" idx="1"/>
          </p:cNvCxnSpPr>
          <p:nvPr/>
        </p:nvCxnSpPr>
        <p:spPr>
          <a:xfrm flipV="1">
            <a:off x="4735513" y="2874963"/>
            <a:ext cx="198120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5" name="Straight Connector 101"/>
          <p:cNvCxnSpPr>
            <a:stCxn id="67" idx="5"/>
            <a:endCxn id="74" idx="1"/>
          </p:cNvCxnSpPr>
          <p:nvPr/>
        </p:nvCxnSpPr>
        <p:spPr>
          <a:xfrm>
            <a:off x="2473325" y="1943100"/>
            <a:ext cx="1905000"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5006" name="Straight Connector 109"/>
          <p:cNvCxnSpPr>
            <a:cxnSpLocks noChangeShapeType="1"/>
          </p:cNvCxnSpPr>
          <p:nvPr/>
        </p:nvCxnSpPr>
        <p:spPr bwMode="auto">
          <a:xfrm>
            <a:off x="7073900" y="2874963"/>
            <a:ext cx="1477963" cy="9525"/>
          </a:xfrm>
          <a:prstGeom prst="line">
            <a:avLst/>
          </a:prstGeom>
          <a:noFill/>
          <a:ln w="38100" algn="ctr">
            <a:solidFill>
              <a:schemeClr val="accent2"/>
            </a:solidFill>
            <a:round/>
            <a:headEnd/>
            <a:tailEnd/>
          </a:ln>
        </p:spPr>
      </p:cxnSp>
      <p:cxnSp>
        <p:nvCxnSpPr>
          <p:cNvPr id="7" name="Straight Connector 118"/>
          <p:cNvCxnSpPr>
            <a:stCxn id="74" idx="5"/>
            <a:endCxn id="93" idx="1"/>
          </p:cNvCxnSpPr>
          <p:nvPr/>
        </p:nvCxnSpPr>
        <p:spPr>
          <a:xfrm flipV="1">
            <a:off x="4764088" y="2874963"/>
            <a:ext cx="192405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5008" name="Straight Connector 103"/>
          <p:cNvCxnSpPr>
            <a:cxnSpLocks noChangeShapeType="1"/>
            <a:stCxn id="68" idx="5"/>
            <a:endCxn id="85017" idx="1"/>
          </p:cNvCxnSpPr>
          <p:nvPr/>
        </p:nvCxnSpPr>
        <p:spPr bwMode="auto">
          <a:xfrm>
            <a:off x="2435225" y="2874963"/>
            <a:ext cx="1943100" cy="9525"/>
          </a:xfrm>
          <a:prstGeom prst="line">
            <a:avLst/>
          </a:prstGeom>
          <a:noFill/>
          <a:ln w="38100" algn="ctr">
            <a:solidFill>
              <a:schemeClr val="accent2"/>
            </a:solidFill>
            <a:round/>
            <a:headEnd/>
            <a:tailEnd/>
          </a:ln>
        </p:spPr>
      </p:cxnSp>
      <p:sp>
        <p:nvSpPr>
          <p:cNvPr id="4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6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5011" name="Title 1"/>
          <p:cNvSpPr>
            <a:spLocks noGrp="1"/>
          </p:cNvSpPr>
          <p:nvPr>
            <p:ph type="title" idx="4294967295"/>
          </p:nvPr>
        </p:nvSpPr>
        <p:spPr/>
        <p:txBody>
          <a:bodyPr/>
          <a:lstStyle/>
          <a:p>
            <a:pPr eaLnBrk="1" hangingPunct="1"/>
            <a:r>
              <a:rPr lang="en-US" sz="3200" smtClean="0"/>
              <a:t>Forward-Backward Algorithm: Finds Marginals</a:t>
            </a:r>
          </a:p>
        </p:txBody>
      </p:sp>
      <p:sp>
        <p:nvSpPr>
          <p:cNvPr id="4" name="Slide Number Placeholder 3"/>
          <p:cNvSpPr txBox="1">
            <a:spLocks noGrp="1"/>
          </p:cNvSpPr>
          <p:nvPr/>
        </p:nvSpPr>
        <p:spPr>
          <a:xfrm>
            <a:off x="6553200" y="6270625"/>
            <a:ext cx="2133600" cy="365125"/>
          </a:xfrm>
          <a:prstGeom prst="rect">
            <a:avLst/>
          </a:prstGeom>
          <a:noFill/>
        </p:spPr>
        <p:txBody>
          <a:bodyPr anchor="ctr"/>
          <a:lstStyle/>
          <a:p>
            <a:pPr algn="r" fontAlgn="auto">
              <a:spcBef>
                <a:spcPts val="0"/>
              </a:spcBef>
              <a:spcAft>
                <a:spcPts val="0"/>
              </a:spcAft>
              <a:defRPr/>
            </a:pPr>
            <a:fld id="{F656C0E9-ACC6-4B33-BC8E-51BA27ED9769}" type="slidenum">
              <a:rPr lang="en-US" sz="1200">
                <a:solidFill>
                  <a:schemeClr val="tx1">
                    <a:tint val="75000"/>
                  </a:schemeClr>
                </a:solidFill>
                <a:latin typeface="+mn-lt"/>
                <a:cs typeface="+mn-cs"/>
              </a:rPr>
              <a:pPr algn="r" fontAlgn="auto">
                <a:spcBef>
                  <a:spcPts val="0"/>
                </a:spcBef>
                <a:spcAft>
                  <a:spcPts val="0"/>
                </a:spcAft>
                <a:defRPr/>
              </a:pPr>
              <a:t>89</a:t>
            </a:fld>
            <a:endParaRPr lang="en-US" sz="1200">
              <a:solidFill>
                <a:schemeClr val="tx1">
                  <a:tint val="75000"/>
                </a:schemeClr>
              </a:solidFill>
              <a:latin typeface="+mn-lt"/>
              <a:cs typeface="+mn-cs"/>
            </a:endParaRPr>
          </a:p>
        </p:txBody>
      </p:sp>
      <p:sp>
        <p:nvSpPr>
          <p:cNvPr id="67" name="Isosceles Triangle 66"/>
          <p:cNvSpPr/>
          <p:nvPr/>
        </p:nvSpPr>
        <p:spPr>
          <a:xfrm>
            <a:off x="1951038" y="1687513"/>
            <a:ext cx="658812"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68" name="Isosceles Triangle 67"/>
          <p:cNvSpPr/>
          <p:nvPr/>
        </p:nvSpPr>
        <p:spPr>
          <a:xfrm>
            <a:off x="1941513" y="26193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0" name="Isosceles Triangle 69"/>
          <p:cNvSpPr/>
          <p:nvPr/>
        </p:nvSpPr>
        <p:spPr>
          <a:xfrm>
            <a:off x="1941513" y="35972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1" name="Isosceles Triangle 70"/>
          <p:cNvSpPr/>
          <p:nvPr/>
        </p:nvSpPr>
        <p:spPr>
          <a:xfrm>
            <a:off x="4251325" y="1697038"/>
            <a:ext cx="658813"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85017" name="Isosceles Triangle 72"/>
          <p:cNvSpPr>
            <a:spLocks noChangeArrowheads="1"/>
          </p:cNvSpPr>
          <p:nvPr/>
        </p:nvSpPr>
        <p:spPr bwMode="auto">
          <a:xfrm>
            <a:off x="4241800" y="2628900"/>
            <a:ext cx="657225"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n</a:t>
            </a:r>
          </a:p>
        </p:txBody>
      </p:sp>
      <p:sp>
        <p:nvSpPr>
          <p:cNvPr id="74" name="Isosceles Triangle 73"/>
          <p:cNvSpPr/>
          <p:nvPr/>
        </p:nvSpPr>
        <p:spPr>
          <a:xfrm>
            <a:off x="4241800" y="3606800"/>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6" name="Isosceles Triangle 75"/>
          <p:cNvSpPr/>
          <p:nvPr/>
        </p:nvSpPr>
        <p:spPr>
          <a:xfrm>
            <a:off x="6562725" y="1687513"/>
            <a:ext cx="657225"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93" name="Isosceles Triangle 92"/>
          <p:cNvSpPr/>
          <p:nvPr/>
        </p:nvSpPr>
        <p:spPr>
          <a:xfrm>
            <a:off x="6551613" y="26193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94" name="Isosceles Triangle 93"/>
          <p:cNvSpPr/>
          <p:nvPr/>
        </p:nvSpPr>
        <p:spPr>
          <a:xfrm>
            <a:off x="6551613" y="35972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95" name="Isosceles Triangle 94"/>
          <p:cNvSpPr/>
          <p:nvPr/>
        </p:nvSpPr>
        <p:spPr>
          <a:xfrm>
            <a:off x="98425" y="2628900"/>
            <a:ext cx="658813"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START</a:t>
            </a:r>
          </a:p>
        </p:txBody>
      </p:sp>
      <p:sp>
        <p:nvSpPr>
          <p:cNvPr id="96" name="Isosceles Triangle 95"/>
          <p:cNvSpPr/>
          <p:nvPr/>
        </p:nvSpPr>
        <p:spPr>
          <a:xfrm>
            <a:off x="8386763" y="2628900"/>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END</a:t>
            </a:r>
          </a:p>
        </p:txBody>
      </p:sp>
      <p:cxnSp>
        <p:nvCxnSpPr>
          <p:cNvPr id="85024" name="Straight Connector 97"/>
          <p:cNvCxnSpPr>
            <a:cxnSpLocks noChangeShapeType="1"/>
          </p:cNvCxnSpPr>
          <p:nvPr/>
        </p:nvCxnSpPr>
        <p:spPr bwMode="auto">
          <a:xfrm flipV="1">
            <a:off x="630238" y="2874963"/>
            <a:ext cx="1514475" cy="9525"/>
          </a:xfrm>
          <a:prstGeom prst="line">
            <a:avLst/>
          </a:prstGeom>
          <a:noFill/>
          <a:ln w="38100" algn="ctr">
            <a:solidFill>
              <a:schemeClr val="accent2"/>
            </a:solidFill>
            <a:round/>
            <a:headEnd/>
            <a:tailEnd/>
          </a:ln>
        </p:spPr>
      </p:cxnSp>
      <p:cxnSp>
        <p:nvCxnSpPr>
          <p:cNvPr id="85025" name="Straight Connector 98"/>
          <p:cNvCxnSpPr>
            <a:cxnSpLocks noChangeShapeType="1"/>
          </p:cNvCxnSpPr>
          <p:nvPr/>
        </p:nvCxnSpPr>
        <p:spPr bwMode="auto">
          <a:xfrm>
            <a:off x="630238" y="2884488"/>
            <a:ext cx="1514475" cy="968375"/>
          </a:xfrm>
          <a:prstGeom prst="line">
            <a:avLst/>
          </a:prstGeom>
          <a:noFill/>
          <a:ln w="38100" algn="ctr">
            <a:solidFill>
              <a:schemeClr val="accent2"/>
            </a:solidFill>
            <a:round/>
            <a:headEnd/>
            <a:tailEnd/>
          </a:ln>
        </p:spPr>
      </p:cxnSp>
      <p:cxnSp>
        <p:nvCxnSpPr>
          <p:cNvPr id="100" name="Straight Connector 99"/>
          <p:cNvCxnSpPr>
            <a:stCxn id="67" idx="5"/>
            <a:endCxn id="71" idx="1"/>
          </p:cNvCxnSpPr>
          <p:nvPr/>
        </p:nvCxnSpPr>
        <p:spPr>
          <a:xfrm>
            <a:off x="2444750" y="1943100"/>
            <a:ext cx="197167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5027" name="Straight Connector 100"/>
          <p:cNvCxnSpPr>
            <a:cxnSpLocks noChangeShapeType="1"/>
            <a:stCxn id="67" idx="5"/>
            <a:endCxn id="85017" idx="1"/>
          </p:cNvCxnSpPr>
          <p:nvPr/>
        </p:nvCxnSpPr>
        <p:spPr bwMode="auto">
          <a:xfrm>
            <a:off x="2444750" y="1943100"/>
            <a:ext cx="1933575" cy="941388"/>
          </a:xfrm>
          <a:prstGeom prst="line">
            <a:avLst/>
          </a:prstGeom>
          <a:noFill/>
          <a:ln w="38100" algn="ctr">
            <a:solidFill>
              <a:schemeClr val="accent2"/>
            </a:solidFill>
            <a:round/>
            <a:headEnd/>
            <a:tailEnd/>
          </a:ln>
        </p:spPr>
      </p:cxnSp>
      <p:cxnSp>
        <p:nvCxnSpPr>
          <p:cNvPr id="103" name="Straight Connector 102"/>
          <p:cNvCxnSpPr>
            <a:stCxn id="68" idx="5"/>
            <a:endCxn id="71" idx="1"/>
          </p:cNvCxnSpPr>
          <p:nvPr/>
        </p:nvCxnSpPr>
        <p:spPr>
          <a:xfrm flipV="1">
            <a:off x="2435225" y="1952625"/>
            <a:ext cx="1981200" cy="9207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a:stCxn id="68" idx="5"/>
            <a:endCxn id="74" idx="1"/>
          </p:cNvCxnSpPr>
          <p:nvPr/>
        </p:nvCxnSpPr>
        <p:spPr>
          <a:xfrm>
            <a:off x="2473325" y="2874963"/>
            <a:ext cx="194310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a:stCxn id="70" idx="5"/>
            <a:endCxn id="71" idx="1"/>
          </p:cNvCxnSpPr>
          <p:nvPr/>
        </p:nvCxnSpPr>
        <p:spPr>
          <a:xfrm flipV="1">
            <a:off x="2444750" y="1952625"/>
            <a:ext cx="1981200"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5031" name="Straight Connector 106"/>
          <p:cNvCxnSpPr>
            <a:cxnSpLocks noChangeShapeType="1"/>
            <a:stCxn id="70" idx="5"/>
            <a:endCxn id="85017" idx="1"/>
          </p:cNvCxnSpPr>
          <p:nvPr/>
        </p:nvCxnSpPr>
        <p:spPr bwMode="auto">
          <a:xfrm flipV="1">
            <a:off x="2435225" y="2884488"/>
            <a:ext cx="1943100" cy="968375"/>
          </a:xfrm>
          <a:prstGeom prst="line">
            <a:avLst/>
          </a:prstGeom>
          <a:noFill/>
          <a:ln w="38100" algn="ctr">
            <a:solidFill>
              <a:schemeClr val="accent2"/>
            </a:solidFill>
            <a:round/>
            <a:headEnd/>
            <a:tailEnd/>
          </a:ln>
        </p:spPr>
      </p:cxnSp>
      <p:cxnSp>
        <p:nvCxnSpPr>
          <p:cNvPr id="108" name="Straight Connector 107"/>
          <p:cNvCxnSpPr>
            <a:stCxn id="70" idx="5"/>
            <a:endCxn id="74" idx="1"/>
          </p:cNvCxnSpPr>
          <p:nvPr/>
        </p:nvCxnSpPr>
        <p:spPr>
          <a:xfrm>
            <a:off x="2459038" y="3852863"/>
            <a:ext cx="19431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5033" name="Straight Connector 108"/>
          <p:cNvCxnSpPr>
            <a:cxnSpLocks noChangeShapeType="1"/>
            <a:stCxn id="76" idx="5"/>
            <a:endCxn id="96" idx="1"/>
          </p:cNvCxnSpPr>
          <p:nvPr/>
        </p:nvCxnSpPr>
        <p:spPr bwMode="auto">
          <a:xfrm>
            <a:off x="7056438" y="1943100"/>
            <a:ext cx="1495425" cy="941388"/>
          </a:xfrm>
          <a:prstGeom prst="line">
            <a:avLst/>
          </a:prstGeom>
          <a:noFill/>
          <a:ln w="38100" algn="ctr">
            <a:solidFill>
              <a:schemeClr val="accent2"/>
            </a:solidFill>
            <a:round/>
            <a:headEnd/>
            <a:tailEnd/>
          </a:ln>
        </p:spPr>
      </p:cxnSp>
      <p:cxnSp>
        <p:nvCxnSpPr>
          <p:cNvPr id="85034" name="Straight Connector 110"/>
          <p:cNvCxnSpPr>
            <a:cxnSpLocks noChangeShapeType="1"/>
            <a:stCxn id="94" idx="5"/>
            <a:endCxn id="96" idx="1"/>
          </p:cNvCxnSpPr>
          <p:nvPr/>
        </p:nvCxnSpPr>
        <p:spPr bwMode="auto">
          <a:xfrm flipV="1">
            <a:off x="7045325" y="2884488"/>
            <a:ext cx="1506538" cy="968375"/>
          </a:xfrm>
          <a:prstGeom prst="line">
            <a:avLst/>
          </a:prstGeom>
          <a:noFill/>
          <a:ln w="38100" algn="ctr">
            <a:solidFill>
              <a:schemeClr val="accent2"/>
            </a:solidFill>
            <a:round/>
            <a:headEnd/>
            <a:tailEnd/>
          </a:ln>
        </p:spPr>
      </p:cxnSp>
      <p:cxnSp>
        <p:nvCxnSpPr>
          <p:cNvPr id="112" name="Straight Connector 111"/>
          <p:cNvCxnSpPr>
            <a:stCxn id="71" idx="5"/>
            <a:endCxn id="76" idx="1"/>
          </p:cNvCxnSpPr>
          <p:nvPr/>
        </p:nvCxnSpPr>
        <p:spPr>
          <a:xfrm flipV="1">
            <a:off x="4745038" y="1943100"/>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3" name="Straight Connector 112"/>
          <p:cNvCxnSpPr>
            <a:stCxn id="71" idx="5"/>
            <a:endCxn id="93" idx="1"/>
          </p:cNvCxnSpPr>
          <p:nvPr/>
        </p:nvCxnSpPr>
        <p:spPr>
          <a:xfrm>
            <a:off x="4745038" y="1952625"/>
            <a:ext cx="1971675" cy="92233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5038" name="Straight Connector 114"/>
          <p:cNvCxnSpPr>
            <a:cxnSpLocks noChangeShapeType="1"/>
            <a:stCxn id="85017" idx="5"/>
            <a:endCxn id="76" idx="1"/>
          </p:cNvCxnSpPr>
          <p:nvPr/>
        </p:nvCxnSpPr>
        <p:spPr bwMode="auto">
          <a:xfrm flipV="1">
            <a:off x="4764088" y="1943100"/>
            <a:ext cx="1963737" cy="941388"/>
          </a:xfrm>
          <a:prstGeom prst="line">
            <a:avLst/>
          </a:prstGeom>
          <a:noFill/>
          <a:ln w="38100" algn="ctr">
            <a:solidFill>
              <a:schemeClr val="accent2"/>
            </a:solidFill>
            <a:round/>
            <a:headEnd/>
            <a:tailEnd/>
          </a:ln>
        </p:spPr>
      </p:cxnSp>
      <p:cxnSp>
        <p:nvCxnSpPr>
          <p:cNvPr id="85039" name="Straight Connector 116"/>
          <p:cNvCxnSpPr>
            <a:cxnSpLocks noChangeShapeType="1"/>
            <a:stCxn id="85017" idx="5"/>
            <a:endCxn id="94" idx="1"/>
          </p:cNvCxnSpPr>
          <p:nvPr/>
        </p:nvCxnSpPr>
        <p:spPr bwMode="auto">
          <a:xfrm>
            <a:off x="4764088" y="2884488"/>
            <a:ext cx="1952625" cy="968375"/>
          </a:xfrm>
          <a:prstGeom prst="line">
            <a:avLst/>
          </a:prstGeom>
          <a:noFill/>
          <a:ln w="38100" algn="ctr">
            <a:solidFill>
              <a:schemeClr val="accent2"/>
            </a:solidFill>
            <a:round/>
            <a:headEnd/>
            <a:tailEnd/>
          </a:ln>
        </p:spPr>
      </p:cxnSp>
      <p:cxnSp>
        <p:nvCxnSpPr>
          <p:cNvPr id="118" name="Straight Connector 117"/>
          <p:cNvCxnSpPr>
            <a:stCxn id="74" idx="5"/>
            <a:endCxn id="76" idx="1"/>
          </p:cNvCxnSpPr>
          <p:nvPr/>
        </p:nvCxnSpPr>
        <p:spPr>
          <a:xfrm flipV="1">
            <a:off x="4735513" y="1943100"/>
            <a:ext cx="1992312"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23" name="Straight Connector 122"/>
          <p:cNvCxnSpPr>
            <a:stCxn id="74" idx="5"/>
            <a:endCxn id="94" idx="1"/>
          </p:cNvCxnSpPr>
          <p:nvPr/>
        </p:nvCxnSpPr>
        <p:spPr>
          <a:xfrm flipV="1">
            <a:off x="4735513" y="3852863"/>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grpSp>
        <p:nvGrpSpPr>
          <p:cNvPr id="85042" name="Group 53"/>
          <p:cNvGrpSpPr>
            <a:grpSpLocks/>
          </p:cNvGrpSpPr>
          <p:nvPr/>
        </p:nvGrpSpPr>
        <p:grpSpPr bwMode="auto">
          <a:xfrm>
            <a:off x="1895475" y="5162550"/>
            <a:ext cx="5538788" cy="363538"/>
            <a:chOff x="1194" y="2874"/>
            <a:chExt cx="3489" cy="229"/>
          </a:xfrm>
        </p:grpSpPr>
        <p:sp>
          <p:nvSpPr>
            <p:cNvPr id="85082" name="TextBox 53"/>
            <p:cNvSpPr txBox="1">
              <a:spLocks noChangeArrowheads="1"/>
            </p:cNvSpPr>
            <p:nvPr/>
          </p:nvSpPr>
          <p:spPr bwMode="auto">
            <a:xfrm>
              <a:off x="1194" y="2874"/>
              <a:ext cx="494"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find</a:t>
              </a:r>
            </a:p>
          </p:txBody>
        </p:sp>
        <p:sp>
          <p:nvSpPr>
            <p:cNvPr id="85083" name="TextBox 54"/>
            <p:cNvSpPr txBox="1">
              <a:spLocks noChangeArrowheads="1"/>
            </p:cNvSpPr>
            <p:nvPr/>
          </p:nvSpPr>
          <p:spPr bwMode="auto">
            <a:xfrm>
              <a:off x="2454" y="2874"/>
              <a:ext cx="872"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preferred</a:t>
              </a:r>
            </a:p>
          </p:txBody>
        </p:sp>
        <p:sp>
          <p:nvSpPr>
            <p:cNvPr id="85084" name="TextBox 55"/>
            <p:cNvSpPr txBox="1">
              <a:spLocks noChangeArrowheads="1"/>
            </p:cNvSpPr>
            <p:nvPr/>
          </p:nvSpPr>
          <p:spPr bwMode="auto">
            <a:xfrm>
              <a:off x="4015" y="2874"/>
              <a:ext cx="668"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tags</a:t>
              </a:r>
            </a:p>
          </p:txBody>
        </p:sp>
      </p:grpSp>
      <p:cxnSp>
        <p:nvCxnSpPr>
          <p:cNvPr id="69" name="Straight Connector 68"/>
          <p:cNvCxnSpPr>
            <a:stCxn id="72" idx="0"/>
            <a:endCxn id="164" idx="4"/>
          </p:cNvCxnSpPr>
          <p:nvPr/>
        </p:nvCxnSpPr>
        <p:spPr>
          <a:xfrm flipV="1">
            <a:off x="2254250" y="45450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2"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5" name="Straight Connector 74"/>
          <p:cNvCxnSpPr>
            <a:stCxn id="77" idx="0"/>
          </p:cNvCxnSpPr>
          <p:nvPr/>
        </p:nvCxnSpPr>
        <p:spPr>
          <a:xfrm flipV="1">
            <a:off x="4557713" y="45577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8" name="Straight Connector 77"/>
          <p:cNvCxnSpPr>
            <a:stCxn id="79" idx="0"/>
          </p:cNvCxnSpPr>
          <p:nvPr/>
        </p:nvCxnSpPr>
        <p:spPr>
          <a:xfrm flipV="1">
            <a:off x="6878638" y="4545013"/>
            <a:ext cx="4762"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5050"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10"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1"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2"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3"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4" name="Straight Connector 117"/>
          <p:cNvCxnSpPr>
            <a:stCxn id="74"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5"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6"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7"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8" name="Straight Connector 117"/>
          <p:cNvCxnSpPr>
            <a:stCxn id="74"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9"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0"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2"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3"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4"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5066"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26"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7"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9"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0"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1"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03488"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03489"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03490"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5076" name="Rectangle 92"/>
          <p:cNvSpPr>
            <a:spLocks noChangeArrowheads="1"/>
          </p:cNvSpPr>
          <p:nvPr/>
        </p:nvSpPr>
        <p:spPr bwMode="auto">
          <a:xfrm>
            <a:off x="4953000" y="5562600"/>
            <a:ext cx="663575" cy="348813"/>
          </a:xfrm>
          <a:prstGeom prst="rect">
            <a:avLst/>
          </a:prstGeom>
          <a:solidFill>
            <a:schemeClr val="hlink"/>
          </a:solidFill>
          <a:ln w="9525" algn="ctr">
            <a:noFill/>
            <a:miter lim="800000"/>
            <a:headEnd/>
            <a:tailEnd/>
          </a:ln>
        </p:spPr>
        <p:txBody>
          <a:bodyPr lIns="45720" rIns="45720">
            <a:spAutoFit/>
          </a:bodyPr>
          <a:lstStyle/>
          <a:p>
            <a:pPr>
              <a:lnSpc>
                <a:spcPct val="80000"/>
              </a:lnSpc>
            </a:pPr>
            <a:r>
              <a:rPr lang="el-GR" sz="2000" dirty="0">
                <a:sym typeface="Symbol" pitchFamily="18" charset="2"/>
              </a:rPr>
              <a:t></a:t>
            </a:r>
            <a:r>
              <a:rPr lang="en-US" sz="2000" baseline="-25000" dirty="0"/>
              <a:t>2</a:t>
            </a:r>
            <a:r>
              <a:rPr lang="en-US" sz="2000" dirty="0"/>
              <a:t>(</a:t>
            </a:r>
            <a:r>
              <a:rPr lang="en-US" sz="2000" dirty="0">
                <a:latin typeface="Rockwell"/>
                <a:cs typeface="Rockwell"/>
              </a:rPr>
              <a:t>n</a:t>
            </a:r>
            <a:r>
              <a:rPr lang="en-US" sz="2000" dirty="0"/>
              <a:t>)</a:t>
            </a:r>
          </a:p>
        </p:txBody>
      </p:sp>
      <p:sp>
        <p:nvSpPr>
          <p:cNvPr id="69726" name="Text Box 94"/>
          <p:cNvSpPr txBox="1">
            <a:spLocks noChangeArrowheads="1"/>
          </p:cNvSpPr>
          <p:nvPr/>
        </p:nvSpPr>
        <p:spPr bwMode="auto">
          <a:xfrm>
            <a:off x="3155950" y="5764213"/>
            <a:ext cx="1636713" cy="519112"/>
          </a:xfrm>
          <a:prstGeom prst="rect">
            <a:avLst/>
          </a:prstGeom>
          <a:noFill/>
          <a:ln w="9525">
            <a:noFill/>
            <a:miter lim="800000"/>
            <a:headEnd/>
            <a:tailEnd/>
          </a:ln>
        </p:spPr>
        <p:txBody>
          <a:bodyPr wrap="none">
            <a:spAutoFit/>
          </a:bodyPr>
          <a:lstStyle/>
          <a:p>
            <a:pPr defTabSz="914400"/>
            <a:r>
              <a:rPr lang="en-US">
                <a:solidFill>
                  <a:srgbClr val="84AA33"/>
                </a:solidFill>
              </a:rPr>
              <a:t>(a + b + c)</a:t>
            </a:r>
          </a:p>
        </p:txBody>
      </p:sp>
      <p:sp>
        <p:nvSpPr>
          <p:cNvPr id="69729" name="Text Box 97"/>
          <p:cNvSpPr txBox="1">
            <a:spLocks noChangeArrowheads="1"/>
          </p:cNvSpPr>
          <p:nvPr/>
        </p:nvSpPr>
        <p:spPr bwMode="auto">
          <a:xfrm>
            <a:off x="7253288" y="5726113"/>
            <a:ext cx="1611312" cy="519112"/>
          </a:xfrm>
          <a:prstGeom prst="rect">
            <a:avLst/>
          </a:prstGeom>
          <a:noFill/>
          <a:ln w="9525">
            <a:noFill/>
            <a:miter lim="800000"/>
            <a:headEnd/>
            <a:tailEnd/>
          </a:ln>
        </p:spPr>
        <p:txBody>
          <a:bodyPr wrap="none">
            <a:spAutoFit/>
          </a:bodyPr>
          <a:lstStyle/>
          <a:p>
            <a:r>
              <a:rPr lang="en-US">
                <a:solidFill>
                  <a:srgbClr val="84AA33"/>
                </a:solidFill>
              </a:rPr>
              <a:t>(x + y + z)</a:t>
            </a:r>
          </a:p>
        </p:txBody>
      </p:sp>
      <p:grpSp>
        <p:nvGrpSpPr>
          <p:cNvPr id="69732" name="Group 100"/>
          <p:cNvGrpSpPr>
            <a:grpSpLocks/>
          </p:cNvGrpSpPr>
          <p:nvPr/>
        </p:nvGrpSpPr>
        <p:grpSpPr bwMode="auto">
          <a:xfrm>
            <a:off x="180975" y="6343650"/>
            <a:ext cx="9028113" cy="457200"/>
            <a:chOff x="114" y="4050"/>
            <a:chExt cx="5687" cy="288"/>
          </a:xfrm>
        </p:grpSpPr>
        <p:sp>
          <p:nvSpPr>
            <p:cNvPr id="85080" name="Rectangle 99"/>
            <p:cNvSpPr>
              <a:spLocks noChangeArrowheads="1"/>
            </p:cNvSpPr>
            <p:nvPr/>
          </p:nvSpPr>
          <p:spPr bwMode="auto">
            <a:xfrm>
              <a:off x="1336" y="4128"/>
              <a:ext cx="2504" cy="192"/>
            </a:xfrm>
            <a:prstGeom prst="rect">
              <a:avLst/>
            </a:prstGeom>
            <a:solidFill>
              <a:srgbClr val="FED46C"/>
            </a:solidFill>
            <a:ln w="9525" algn="ctr">
              <a:noFill/>
              <a:miter lim="800000"/>
              <a:headEnd/>
              <a:tailEnd/>
            </a:ln>
          </p:spPr>
          <p:txBody>
            <a:bodyPr/>
            <a:lstStyle/>
            <a:p>
              <a:endParaRPr lang="en-US"/>
            </a:p>
          </p:txBody>
        </p:sp>
        <p:sp>
          <p:nvSpPr>
            <p:cNvPr id="85081" name="Text Box 98"/>
            <p:cNvSpPr txBox="1">
              <a:spLocks noChangeArrowheads="1"/>
            </p:cNvSpPr>
            <p:nvPr/>
          </p:nvSpPr>
          <p:spPr bwMode="auto">
            <a:xfrm>
              <a:off x="114" y="4050"/>
              <a:ext cx="5687" cy="288"/>
            </a:xfrm>
            <a:prstGeom prst="rect">
              <a:avLst/>
            </a:prstGeom>
            <a:noFill/>
            <a:ln w="9525">
              <a:noFill/>
              <a:miter lim="800000"/>
              <a:headEnd/>
              <a:tailEnd/>
            </a:ln>
          </p:spPr>
          <p:txBody>
            <a:bodyPr wrap="none">
              <a:spAutoFit/>
            </a:bodyPr>
            <a:lstStyle/>
            <a:p>
              <a:pPr defTabSz="914400"/>
              <a:r>
                <a:rPr lang="en-US" sz="2400" dirty="0"/>
                <a:t>Product gives  </a:t>
              </a:r>
              <a:r>
                <a:rPr lang="en-US" sz="2400" dirty="0" err="1"/>
                <a:t>ax+ay+az+bx+by+bz+cx+cy+cz</a:t>
              </a:r>
              <a:r>
                <a:rPr lang="en-US" sz="2400" dirty="0"/>
                <a:t>  = total weight of paths</a:t>
              </a:r>
            </a:p>
          </p:txBody>
        </p:sp>
      </p:grpSp>
    </p:spTree>
    <p:extLst>
      <p:ext uri="{BB962C8B-B14F-4D97-AF65-F5344CB8AC3E}">
        <p14:creationId xmlns:p14="http://schemas.microsoft.com/office/powerpoint/2010/main" val="1781857253"/>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69726"/>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grpId="0" nodeType="clickEffect">
                                  <p:stCondLst>
                                    <p:cond delay="0"/>
                                  </p:stCondLst>
                                  <p:childTnLst>
                                    <p:set>
                                      <p:cBhvr>
                                        <p:cTn id="10" dur="1" fill="hold">
                                          <p:stCondLst>
                                            <p:cond delay="0"/>
                                          </p:stCondLst>
                                        </p:cTn>
                                        <p:tgtEl>
                                          <p:spTgt spid="69729"/>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6973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9726" grpId="0"/>
      <p:bldP spid="69729"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fontScale="90000"/>
          </a:bodyPr>
          <a:lstStyle/>
          <a:p>
            <a:pPr>
              <a:defRPr/>
            </a:pPr>
            <a:r>
              <a:rPr lang="en-US" dirty="0" smtClean="0"/>
              <a:t>Outline</a:t>
            </a:r>
            <a:endParaRPr lang="en-US" dirty="0"/>
          </a:p>
        </p:txBody>
      </p:sp>
      <p:sp>
        <p:nvSpPr>
          <p:cNvPr id="3" name="Content Placeholder 2"/>
          <p:cNvSpPr>
            <a:spLocks noGrp="1"/>
          </p:cNvSpPr>
          <p:nvPr>
            <p:ph idx="1"/>
          </p:nvPr>
        </p:nvSpPr>
        <p:spPr/>
        <p:txBody>
          <a:bodyPr>
            <a:normAutofit fontScale="70000" lnSpcReduction="20000"/>
          </a:bodyPr>
          <a:lstStyle/>
          <a:p>
            <a:pPr>
              <a:defRPr/>
            </a:pPr>
            <a:r>
              <a:rPr lang="en-US" dirty="0">
                <a:solidFill>
                  <a:srgbClr val="BFBFBF"/>
                </a:solidFill>
              </a:rPr>
              <a:t>Do you want to push past the simple NLP models (logistic regression, PCFG, etc.) that we've all been using for 20 years?</a:t>
            </a:r>
          </a:p>
          <a:p>
            <a:pPr>
              <a:defRPr/>
            </a:pPr>
            <a:r>
              <a:rPr lang="en-US" dirty="0">
                <a:solidFill>
                  <a:srgbClr val="BFBFBF"/>
                </a:solidFill>
              </a:rPr>
              <a:t>Then this tutorial is extremely practical for you!</a:t>
            </a:r>
          </a:p>
          <a:p>
            <a:pPr marL="971550" lvl="1" indent="-514350">
              <a:buFont typeface="+mj-lt"/>
              <a:buAutoNum type="arabicPeriod"/>
              <a:defRPr/>
            </a:pPr>
            <a:r>
              <a:rPr lang="en-US" b="1" dirty="0">
                <a:solidFill>
                  <a:srgbClr val="BFBFBF"/>
                </a:solidFill>
              </a:rPr>
              <a:t>Models:</a:t>
            </a:r>
            <a:r>
              <a:rPr lang="en-US" dirty="0">
                <a:solidFill>
                  <a:srgbClr val="BFBFBF"/>
                </a:solidFill>
              </a:rPr>
              <a:t> Factor graphs can express interactions among linguistic structures.</a:t>
            </a:r>
          </a:p>
          <a:p>
            <a:pPr marL="971550" lvl="1" indent="-514350">
              <a:buFont typeface="+mj-lt"/>
              <a:buAutoNum type="arabicPeriod"/>
              <a:defRPr/>
            </a:pPr>
            <a:r>
              <a:rPr lang="en-US" b="1" dirty="0">
                <a:solidFill>
                  <a:srgbClr val="BFBFBF"/>
                </a:solidFill>
              </a:rPr>
              <a:t>Algorithm: </a:t>
            </a:r>
            <a:r>
              <a:rPr lang="en-US" dirty="0">
                <a:solidFill>
                  <a:srgbClr val="BFBFBF"/>
                </a:solidFill>
              </a:rPr>
              <a:t>BP estimates the global effect of these interactions on each variable, using local computations.</a:t>
            </a:r>
          </a:p>
          <a:p>
            <a:pPr marL="971550" lvl="1" indent="-514350">
              <a:buFont typeface="+mj-lt"/>
              <a:buAutoNum type="arabicPeriod"/>
              <a:defRPr/>
            </a:pPr>
            <a:r>
              <a:rPr lang="en-US" b="1" dirty="0">
                <a:solidFill>
                  <a:srgbClr val="BFBFBF"/>
                </a:solidFill>
              </a:rPr>
              <a:t>Intuitions: </a:t>
            </a:r>
            <a:r>
              <a:rPr lang="en-US" dirty="0">
                <a:solidFill>
                  <a:srgbClr val="BFBFBF"/>
                </a:solidFill>
              </a:rPr>
              <a:t>What’s going on here?  Can we trust BP’s estimates?</a:t>
            </a:r>
          </a:p>
          <a:p>
            <a:pPr marL="971550" lvl="1" indent="-514350">
              <a:buFont typeface="+mj-lt"/>
              <a:buAutoNum type="arabicPeriod"/>
              <a:defRPr/>
            </a:pPr>
            <a:r>
              <a:rPr lang="en-US" b="1" dirty="0">
                <a:solidFill>
                  <a:srgbClr val="BFBFBF"/>
                </a:solidFill>
              </a:rPr>
              <a:t>Fancier Models: </a:t>
            </a:r>
            <a:r>
              <a:rPr lang="en-US" dirty="0">
                <a:solidFill>
                  <a:srgbClr val="BFBFBF"/>
                </a:solidFill>
              </a:rPr>
              <a:t>Hide a whole grammar and dynamic programming algorithm within a single factor.  BP coordinates multiple factors. </a:t>
            </a:r>
          </a:p>
          <a:p>
            <a:pPr marL="971550" lvl="1" indent="-514350">
              <a:buFont typeface="+mj-lt"/>
              <a:buAutoNum type="arabicPeriod"/>
              <a:defRPr/>
            </a:pPr>
            <a:r>
              <a:rPr lang="en-US" b="1" dirty="0">
                <a:solidFill>
                  <a:srgbClr val="BFBFBF"/>
                </a:solidFill>
              </a:rPr>
              <a:t>Tweaked Algorithm: </a:t>
            </a:r>
            <a:r>
              <a:rPr lang="en-US" dirty="0">
                <a:solidFill>
                  <a:srgbClr val="BFBFBF"/>
                </a:solidFill>
              </a:rPr>
              <a:t>Finish in fewer steps and make the steps faster.</a:t>
            </a:r>
          </a:p>
          <a:p>
            <a:pPr marL="971550" lvl="1" indent="-514350">
              <a:buFont typeface="+mj-lt"/>
              <a:buAutoNum type="arabicPeriod"/>
              <a:defRPr/>
            </a:pPr>
            <a:r>
              <a:rPr lang="en-US" b="1" dirty="0"/>
              <a:t>Learning: </a:t>
            </a:r>
            <a:r>
              <a:rPr lang="en-US" dirty="0"/>
              <a:t>Tune the parameters.  Approximately improve the true predictions -- or truly improve the approximate predictions</a:t>
            </a:r>
            <a:r>
              <a:rPr lang="en-US" dirty="0" smtClean="0"/>
              <a:t>.</a:t>
            </a:r>
          </a:p>
          <a:p>
            <a:pPr marL="971550" lvl="1" indent="-514350">
              <a:buFont typeface="+mj-lt"/>
              <a:buAutoNum type="arabicPeriod"/>
              <a:defRPr/>
            </a:pPr>
            <a:r>
              <a:rPr lang="en-US" b="1" dirty="0" smtClean="0">
                <a:solidFill>
                  <a:srgbClr val="BFBFBF"/>
                </a:solidFill>
              </a:rPr>
              <a:t>Software: </a:t>
            </a:r>
            <a:r>
              <a:rPr lang="en-US" dirty="0" smtClean="0">
                <a:solidFill>
                  <a:srgbClr val="BFBFBF"/>
                </a:solidFill>
              </a:rPr>
              <a:t>Build the model you want!</a:t>
            </a:r>
            <a:endParaRPr lang="en-US" b="1" dirty="0">
              <a:solidFill>
                <a:srgbClr val="BFBFBF"/>
              </a:solidFill>
            </a:endParaRPr>
          </a:p>
        </p:txBody>
      </p:sp>
      <p:sp>
        <p:nvSpPr>
          <p:cNvPr id="4" name="Slide Number Placeholder 3"/>
          <p:cNvSpPr>
            <a:spLocks noGrp="1"/>
          </p:cNvSpPr>
          <p:nvPr>
            <p:ph type="sldNum" sz="quarter" idx="12"/>
          </p:nvPr>
        </p:nvSpPr>
        <p:spPr/>
        <p:txBody>
          <a:bodyPr/>
          <a:lstStyle/>
          <a:p>
            <a:pPr>
              <a:defRPr/>
            </a:pPr>
            <a:fld id="{312914B6-5E28-46FB-8043-E7A2D6B5B9BC}" type="slidenum">
              <a:rPr lang="en-US" smtClean="0"/>
              <a:pPr>
                <a:defRPr/>
              </a:pPr>
              <a:t>9</a:t>
            </a:fld>
            <a:endParaRPr lang="en-US"/>
          </a:p>
        </p:txBody>
      </p:sp>
    </p:spTree>
    <p:extLst>
      <p:ext uri="{BB962C8B-B14F-4D97-AF65-F5344CB8AC3E}">
        <p14:creationId xmlns:p14="http://schemas.microsoft.com/office/powerpoint/2010/main" val="1175265026"/>
      </p:ext>
    </p:extLst>
  </p:cSld>
  <p:clrMapOvr>
    <a:masterClrMapping/>
  </p:clrMapOvr>
  <p:timing>
    <p:tnLst>
      <p:par>
        <p:cTn xmlns:p14="http://schemas.microsoft.com/office/powerpoint/2010/main" id="1" dur="indefinite" restart="never" nodeType="tmRoot"/>
      </p:par>
    </p:tn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4" name="Content Placeholder 172"/>
          <p:cNvSpPr>
            <a:spLocks/>
          </p:cNvSpPr>
          <p:nvPr/>
        </p:nvSpPr>
        <p:spPr bwMode="auto">
          <a:xfrm>
            <a:off x="457200" y="5653088"/>
            <a:ext cx="8229600" cy="1204912"/>
          </a:xfrm>
          <a:prstGeom prst="rect">
            <a:avLst/>
          </a:prstGeom>
          <a:noFill/>
          <a:ln w="9525">
            <a:noFill/>
            <a:miter lim="800000"/>
            <a:headEnd/>
            <a:tailEnd/>
          </a:ln>
        </p:spPr>
        <p:txBody>
          <a:bodyPr/>
          <a:lstStyle/>
          <a:p>
            <a:pPr marL="342900" indent="-342900">
              <a:lnSpc>
                <a:spcPct val="80000"/>
              </a:lnSpc>
              <a:spcBef>
                <a:spcPct val="20000"/>
              </a:spcBef>
              <a:buFont typeface="Arial" charset="0"/>
              <a:buNone/>
            </a:pPr>
            <a:r>
              <a:rPr lang="en-US" sz="2700">
                <a:cs typeface="Times New Roman" pitchFamily="18" charset="0"/>
              </a:rPr>
              <a:t>total weight of </a:t>
            </a:r>
            <a:r>
              <a:rPr lang="en-US" sz="2700" i="1">
                <a:solidFill>
                  <a:schemeClr val="accent2"/>
                </a:solidFill>
                <a:cs typeface="Times New Roman" pitchFamily="18" charset="0"/>
              </a:rPr>
              <a:t>all</a:t>
            </a:r>
            <a:r>
              <a:rPr lang="en-US" sz="2700">
                <a:solidFill>
                  <a:schemeClr val="accent2"/>
                </a:solidFill>
                <a:cs typeface="Times New Roman" pitchFamily="18" charset="0"/>
              </a:rPr>
              <a:t> paths through</a:t>
            </a:r>
          </a:p>
          <a:p>
            <a:pPr marL="342900" indent="-342900">
              <a:lnSpc>
                <a:spcPct val="80000"/>
              </a:lnSpc>
              <a:spcBef>
                <a:spcPct val="20000"/>
              </a:spcBef>
              <a:buFont typeface="Arial" charset="0"/>
              <a:buNone/>
            </a:pPr>
            <a:r>
              <a:rPr lang="en-US" sz="2700">
                <a:cs typeface="Times New Roman" pitchFamily="18" charset="0"/>
              </a:rPr>
              <a:t>	=</a:t>
            </a:r>
            <a:r>
              <a:rPr lang="en-US" sz="2700">
                <a:solidFill>
                  <a:schemeClr val="accent2"/>
                </a:solidFill>
                <a:cs typeface="Times New Roman" pitchFamily="18" charset="0"/>
              </a:rPr>
              <a:t>          </a:t>
            </a:r>
            <a:r>
              <a:rPr lang="en-US" sz="2700">
                <a:cs typeface="Times New Roman" pitchFamily="18" charset="0"/>
                <a:sym typeface="Symbol" pitchFamily="18" charset="2"/>
              </a:rPr>
              <a:t>           </a:t>
            </a:r>
            <a:endParaRPr lang="en-US" sz="2700">
              <a:cs typeface="Times New Roman" pitchFamily="18" charset="0"/>
            </a:endParaRPr>
          </a:p>
        </p:txBody>
      </p:sp>
      <p:sp>
        <p:nvSpPr>
          <p:cNvPr id="86018" name="Oval 164"/>
          <p:cNvSpPr>
            <a:spLocks noChangeArrowheads="1"/>
          </p:cNvSpPr>
          <p:nvPr/>
        </p:nvSpPr>
        <p:spPr bwMode="auto">
          <a:xfrm>
            <a:off x="3992563" y="1200150"/>
            <a:ext cx="1155700" cy="3363913"/>
          </a:xfrm>
          <a:prstGeom prst="ellipse">
            <a:avLst/>
          </a:prstGeom>
          <a:solidFill>
            <a:schemeClr val="bg1"/>
          </a:solidFill>
          <a:ln w="28575" algn="ctr">
            <a:solidFill>
              <a:srgbClr val="3366FF"/>
            </a:solidFill>
            <a:round/>
            <a:headEnd/>
            <a:tailEnd/>
          </a:ln>
        </p:spPr>
        <p:txBody>
          <a:bodyPr wrap="none" lIns="0" tIns="0" rIns="0" bIns="3200400"/>
          <a:lstStyle/>
          <a:p>
            <a:pPr algn="ctr"/>
            <a:r>
              <a:rPr lang="en-US" sz="1600" i="1">
                <a:latin typeface="Times New Roman" pitchFamily="18" charset="0"/>
                <a:cs typeface="Times New Roman" pitchFamily="18" charset="0"/>
              </a:rPr>
              <a:t>X</a:t>
            </a:r>
            <a:r>
              <a:rPr lang="en-US" sz="1600" i="1" baseline="-25000">
                <a:latin typeface="Times New Roman" pitchFamily="18" charset="0"/>
                <a:cs typeface="Times New Roman" pitchFamily="18" charset="0"/>
              </a:rPr>
              <a:t>2</a:t>
            </a:r>
            <a:endParaRPr lang="en-US" sz="1600" i="1">
              <a:latin typeface="Times New Roman" pitchFamily="18" charset="0"/>
              <a:cs typeface="Times New Roman" pitchFamily="18" charset="0"/>
            </a:endParaRPr>
          </a:p>
        </p:txBody>
      </p:sp>
      <p:sp>
        <p:nvSpPr>
          <p:cNvPr id="166" name="Oval 165"/>
          <p:cNvSpPr/>
          <p:nvPr/>
        </p:nvSpPr>
        <p:spPr>
          <a:xfrm>
            <a:off x="6305550"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86020" name="Straight Connector 115"/>
          <p:cNvCxnSpPr>
            <a:cxnSpLocks noChangeShapeType="1"/>
            <a:stCxn id="86039" idx="5"/>
            <a:endCxn id="93" idx="1"/>
          </p:cNvCxnSpPr>
          <p:nvPr/>
        </p:nvCxnSpPr>
        <p:spPr bwMode="auto">
          <a:xfrm flipV="1">
            <a:off x="4764088" y="2874963"/>
            <a:ext cx="1952625" cy="9525"/>
          </a:xfrm>
          <a:prstGeom prst="line">
            <a:avLst/>
          </a:prstGeom>
          <a:noFill/>
          <a:ln w="38100" algn="ctr">
            <a:solidFill>
              <a:schemeClr val="accent2"/>
            </a:solidFill>
            <a:round/>
            <a:headEnd/>
            <a:tailEnd/>
          </a:ln>
        </p:spPr>
      </p:cxnSp>
      <p:sp>
        <p:nvSpPr>
          <p:cNvPr id="164" name="Oval 163"/>
          <p:cNvSpPr/>
          <p:nvPr/>
        </p:nvSpPr>
        <p:spPr>
          <a:xfrm>
            <a:off x="1681163" y="11874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97" name="Straight Connector 96"/>
          <p:cNvCxnSpPr>
            <a:stCxn id="95" idx="5"/>
            <a:endCxn id="67" idx="1"/>
          </p:cNvCxnSpPr>
          <p:nvPr/>
        </p:nvCxnSpPr>
        <p:spPr>
          <a:xfrm flipV="1">
            <a:off x="592138" y="1943100"/>
            <a:ext cx="1524000"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6023" name="Straight Connector 96"/>
          <p:cNvCxnSpPr>
            <a:cxnSpLocks noChangeShapeType="1"/>
          </p:cNvCxnSpPr>
          <p:nvPr/>
        </p:nvCxnSpPr>
        <p:spPr bwMode="auto">
          <a:xfrm flipV="1">
            <a:off x="606425" y="1943100"/>
            <a:ext cx="1495425" cy="941388"/>
          </a:xfrm>
          <a:prstGeom prst="line">
            <a:avLst/>
          </a:prstGeom>
          <a:noFill/>
          <a:ln w="38100" algn="ctr">
            <a:solidFill>
              <a:schemeClr val="accent2"/>
            </a:solidFill>
            <a:round/>
            <a:headEnd/>
            <a:tailEnd/>
          </a:ln>
        </p:spPr>
      </p:cxnSp>
      <p:cxnSp>
        <p:nvCxnSpPr>
          <p:cNvPr id="102" name="Straight Connector 101"/>
          <p:cNvCxnSpPr>
            <a:stCxn id="67" idx="5"/>
            <a:endCxn id="74" idx="1"/>
          </p:cNvCxnSpPr>
          <p:nvPr/>
        </p:nvCxnSpPr>
        <p:spPr>
          <a:xfrm>
            <a:off x="2444750" y="1943100"/>
            <a:ext cx="1962150"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93" idx="5"/>
            <a:endCxn id="96" idx="1"/>
          </p:cNvCxnSpPr>
          <p:nvPr/>
        </p:nvCxnSpPr>
        <p:spPr>
          <a:xfrm>
            <a:off x="7045325" y="2874963"/>
            <a:ext cx="1506538"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74" idx="5"/>
            <a:endCxn id="93" idx="1"/>
          </p:cNvCxnSpPr>
          <p:nvPr/>
        </p:nvCxnSpPr>
        <p:spPr>
          <a:xfrm flipV="1">
            <a:off x="4735513" y="2874963"/>
            <a:ext cx="198120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5" name="Straight Connector 101"/>
          <p:cNvCxnSpPr>
            <a:stCxn id="67" idx="5"/>
            <a:endCxn id="74" idx="1"/>
          </p:cNvCxnSpPr>
          <p:nvPr/>
        </p:nvCxnSpPr>
        <p:spPr>
          <a:xfrm>
            <a:off x="2473325" y="1943100"/>
            <a:ext cx="1905000"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6028" name="Straight Connector 109"/>
          <p:cNvCxnSpPr>
            <a:cxnSpLocks noChangeShapeType="1"/>
          </p:cNvCxnSpPr>
          <p:nvPr/>
        </p:nvCxnSpPr>
        <p:spPr bwMode="auto">
          <a:xfrm>
            <a:off x="7073900" y="2874963"/>
            <a:ext cx="1477963" cy="9525"/>
          </a:xfrm>
          <a:prstGeom prst="line">
            <a:avLst/>
          </a:prstGeom>
          <a:noFill/>
          <a:ln w="38100" algn="ctr">
            <a:solidFill>
              <a:schemeClr val="accent2"/>
            </a:solidFill>
            <a:round/>
            <a:headEnd/>
            <a:tailEnd/>
          </a:ln>
        </p:spPr>
      </p:cxnSp>
      <p:cxnSp>
        <p:nvCxnSpPr>
          <p:cNvPr id="7" name="Straight Connector 118"/>
          <p:cNvCxnSpPr>
            <a:stCxn id="74" idx="5"/>
            <a:endCxn id="93" idx="1"/>
          </p:cNvCxnSpPr>
          <p:nvPr/>
        </p:nvCxnSpPr>
        <p:spPr>
          <a:xfrm flipV="1">
            <a:off x="4764088" y="2874963"/>
            <a:ext cx="192405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6030" name="Straight Connector 103"/>
          <p:cNvCxnSpPr>
            <a:cxnSpLocks noChangeShapeType="1"/>
            <a:stCxn id="68" idx="5"/>
            <a:endCxn id="86039" idx="1"/>
          </p:cNvCxnSpPr>
          <p:nvPr/>
        </p:nvCxnSpPr>
        <p:spPr bwMode="auto">
          <a:xfrm>
            <a:off x="2435225" y="2874963"/>
            <a:ext cx="1943100" cy="9525"/>
          </a:xfrm>
          <a:prstGeom prst="line">
            <a:avLst/>
          </a:prstGeom>
          <a:noFill/>
          <a:ln w="38100" algn="ctr">
            <a:solidFill>
              <a:schemeClr val="accent2"/>
            </a:solidFill>
            <a:round/>
            <a:headEnd/>
            <a:tailEnd/>
          </a:ln>
        </p:spPr>
      </p:cxnSp>
      <p:sp>
        <p:nvSpPr>
          <p:cNvPr id="4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6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6033" name="Title 1"/>
          <p:cNvSpPr>
            <a:spLocks noGrp="1"/>
          </p:cNvSpPr>
          <p:nvPr>
            <p:ph type="title" idx="4294967295"/>
          </p:nvPr>
        </p:nvSpPr>
        <p:spPr/>
        <p:txBody>
          <a:bodyPr/>
          <a:lstStyle/>
          <a:p>
            <a:pPr eaLnBrk="1" hangingPunct="1"/>
            <a:r>
              <a:rPr lang="en-US" sz="3200" dirty="0" smtClean="0"/>
              <a:t>Forward-Backward Algorithm: Finds </a:t>
            </a:r>
            <a:r>
              <a:rPr lang="en-US" sz="3200" dirty="0" err="1" smtClean="0"/>
              <a:t>Marginals</a:t>
            </a:r>
            <a:endParaRPr lang="en-US" sz="3200" dirty="0" smtClean="0"/>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1853C2EC-9666-4E26-A29A-B4A3B9D98B39}" type="slidenum">
              <a:rPr lang="en-US" sz="1200">
                <a:solidFill>
                  <a:schemeClr val="tx1">
                    <a:tint val="75000"/>
                  </a:schemeClr>
                </a:solidFill>
                <a:latin typeface="+mn-lt"/>
                <a:cs typeface="+mn-cs"/>
              </a:rPr>
              <a:pPr algn="r" fontAlgn="auto">
                <a:spcBef>
                  <a:spcPts val="0"/>
                </a:spcBef>
                <a:spcAft>
                  <a:spcPts val="0"/>
                </a:spcAft>
                <a:defRPr/>
              </a:pPr>
              <a:t>90</a:t>
            </a:fld>
            <a:endParaRPr lang="en-US" sz="1200">
              <a:solidFill>
                <a:schemeClr val="tx1">
                  <a:tint val="75000"/>
                </a:schemeClr>
              </a:solidFill>
              <a:latin typeface="+mn-lt"/>
              <a:cs typeface="+mn-cs"/>
            </a:endParaRPr>
          </a:p>
        </p:txBody>
      </p:sp>
      <p:sp>
        <p:nvSpPr>
          <p:cNvPr id="67" name="Isosceles Triangle 66"/>
          <p:cNvSpPr/>
          <p:nvPr/>
        </p:nvSpPr>
        <p:spPr>
          <a:xfrm>
            <a:off x="1951038" y="1687513"/>
            <a:ext cx="658812"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68" name="Isosceles Triangle 67"/>
          <p:cNvSpPr/>
          <p:nvPr/>
        </p:nvSpPr>
        <p:spPr>
          <a:xfrm>
            <a:off x="1941513" y="26193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0" name="Isosceles Triangle 69"/>
          <p:cNvSpPr/>
          <p:nvPr/>
        </p:nvSpPr>
        <p:spPr>
          <a:xfrm>
            <a:off x="1941513" y="35972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1" name="Isosceles Triangle 70"/>
          <p:cNvSpPr/>
          <p:nvPr/>
        </p:nvSpPr>
        <p:spPr>
          <a:xfrm>
            <a:off x="4251325" y="1697038"/>
            <a:ext cx="658813"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86039" name="Isosceles Triangle 72"/>
          <p:cNvSpPr>
            <a:spLocks noChangeArrowheads="1"/>
          </p:cNvSpPr>
          <p:nvPr/>
        </p:nvSpPr>
        <p:spPr bwMode="auto">
          <a:xfrm>
            <a:off x="4241800" y="2628900"/>
            <a:ext cx="657225"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n</a:t>
            </a:r>
          </a:p>
        </p:txBody>
      </p:sp>
      <p:sp>
        <p:nvSpPr>
          <p:cNvPr id="74" name="Isosceles Triangle 73"/>
          <p:cNvSpPr/>
          <p:nvPr/>
        </p:nvSpPr>
        <p:spPr>
          <a:xfrm>
            <a:off x="4241800" y="3606800"/>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6" name="Isosceles Triangle 75"/>
          <p:cNvSpPr/>
          <p:nvPr/>
        </p:nvSpPr>
        <p:spPr>
          <a:xfrm>
            <a:off x="6562725" y="1687513"/>
            <a:ext cx="657225"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93" name="Isosceles Triangle 92"/>
          <p:cNvSpPr/>
          <p:nvPr/>
        </p:nvSpPr>
        <p:spPr>
          <a:xfrm>
            <a:off x="6551613" y="26193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94" name="Isosceles Triangle 93"/>
          <p:cNvSpPr/>
          <p:nvPr/>
        </p:nvSpPr>
        <p:spPr>
          <a:xfrm>
            <a:off x="6551613" y="35972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95" name="Isosceles Triangle 94"/>
          <p:cNvSpPr/>
          <p:nvPr/>
        </p:nvSpPr>
        <p:spPr>
          <a:xfrm>
            <a:off x="98425" y="2628900"/>
            <a:ext cx="658813"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START</a:t>
            </a:r>
          </a:p>
        </p:txBody>
      </p:sp>
      <p:sp>
        <p:nvSpPr>
          <p:cNvPr id="96" name="Isosceles Triangle 95"/>
          <p:cNvSpPr/>
          <p:nvPr/>
        </p:nvSpPr>
        <p:spPr>
          <a:xfrm>
            <a:off x="8386763" y="2628900"/>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END</a:t>
            </a:r>
          </a:p>
        </p:txBody>
      </p:sp>
      <p:cxnSp>
        <p:nvCxnSpPr>
          <p:cNvPr id="86046" name="Straight Connector 97"/>
          <p:cNvCxnSpPr>
            <a:cxnSpLocks noChangeShapeType="1"/>
          </p:cNvCxnSpPr>
          <p:nvPr/>
        </p:nvCxnSpPr>
        <p:spPr bwMode="auto">
          <a:xfrm flipV="1">
            <a:off x="630238" y="2874963"/>
            <a:ext cx="1514475" cy="9525"/>
          </a:xfrm>
          <a:prstGeom prst="line">
            <a:avLst/>
          </a:prstGeom>
          <a:noFill/>
          <a:ln w="38100" algn="ctr">
            <a:solidFill>
              <a:schemeClr val="accent2"/>
            </a:solidFill>
            <a:round/>
            <a:headEnd/>
            <a:tailEnd/>
          </a:ln>
        </p:spPr>
      </p:cxnSp>
      <p:cxnSp>
        <p:nvCxnSpPr>
          <p:cNvPr id="86047" name="Straight Connector 98"/>
          <p:cNvCxnSpPr>
            <a:cxnSpLocks noChangeShapeType="1"/>
          </p:cNvCxnSpPr>
          <p:nvPr/>
        </p:nvCxnSpPr>
        <p:spPr bwMode="auto">
          <a:xfrm>
            <a:off x="630238" y="2884488"/>
            <a:ext cx="1514475" cy="968375"/>
          </a:xfrm>
          <a:prstGeom prst="line">
            <a:avLst/>
          </a:prstGeom>
          <a:noFill/>
          <a:ln w="38100" algn="ctr">
            <a:solidFill>
              <a:schemeClr val="accent2"/>
            </a:solidFill>
            <a:round/>
            <a:headEnd/>
            <a:tailEnd/>
          </a:ln>
        </p:spPr>
      </p:cxnSp>
      <p:cxnSp>
        <p:nvCxnSpPr>
          <p:cNvPr id="100" name="Straight Connector 99"/>
          <p:cNvCxnSpPr>
            <a:stCxn id="67" idx="5"/>
            <a:endCxn id="71" idx="1"/>
          </p:cNvCxnSpPr>
          <p:nvPr/>
        </p:nvCxnSpPr>
        <p:spPr>
          <a:xfrm>
            <a:off x="2444750" y="1943100"/>
            <a:ext cx="197167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6049" name="Straight Connector 100"/>
          <p:cNvCxnSpPr>
            <a:cxnSpLocks noChangeShapeType="1"/>
            <a:stCxn id="67" idx="5"/>
            <a:endCxn id="86039" idx="1"/>
          </p:cNvCxnSpPr>
          <p:nvPr/>
        </p:nvCxnSpPr>
        <p:spPr bwMode="auto">
          <a:xfrm>
            <a:off x="2444750" y="1943100"/>
            <a:ext cx="1933575" cy="941388"/>
          </a:xfrm>
          <a:prstGeom prst="line">
            <a:avLst/>
          </a:prstGeom>
          <a:noFill/>
          <a:ln w="38100" algn="ctr">
            <a:solidFill>
              <a:schemeClr val="accent2"/>
            </a:solidFill>
            <a:round/>
            <a:headEnd/>
            <a:tailEnd/>
          </a:ln>
        </p:spPr>
      </p:cxnSp>
      <p:cxnSp>
        <p:nvCxnSpPr>
          <p:cNvPr id="103" name="Straight Connector 102"/>
          <p:cNvCxnSpPr>
            <a:stCxn id="68" idx="5"/>
            <a:endCxn id="71" idx="1"/>
          </p:cNvCxnSpPr>
          <p:nvPr/>
        </p:nvCxnSpPr>
        <p:spPr>
          <a:xfrm flipV="1">
            <a:off x="2435225" y="1952625"/>
            <a:ext cx="1981200" cy="9207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5" name="Straight Connector 104"/>
          <p:cNvCxnSpPr>
            <a:stCxn id="68" idx="5"/>
            <a:endCxn id="74" idx="1"/>
          </p:cNvCxnSpPr>
          <p:nvPr/>
        </p:nvCxnSpPr>
        <p:spPr>
          <a:xfrm>
            <a:off x="2473325" y="2874963"/>
            <a:ext cx="194310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6" name="Straight Connector 105"/>
          <p:cNvCxnSpPr>
            <a:stCxn id="70" idx="5"/>
            <a:endCxn id="71" idx="1"/>
          </p:cNvCxnSpPr>
          <p:nvPr/>
        </p:nvCxnSpPr>
        <p:spPr>
          <a:xfrm flipV="1">
            <a:off x="2444750" y="1952625"/>
            <a:ext cx="1981200"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6053" name="Straight Connector 106"/>
          <p:cNvCxnSpPr>
            <a:cxnSpLocks noChangeShapeType="1"/>
            <a:stCxn id="70" idx="5"/>
            <a:endCxn id="86039" idx="1"/>
          </p:cNvCxnSpPr>
          <p:nvPr/>
        </p:nvCxnSpPr>
        <p:spPr bwMode="auto">
          <a:xfrm flipV="1">
            <a:off x="2435225" y="2884488"/>
            <a:ext cx="1943100" cy="968375"/>
          </a:xfrm>
          <a:prstGeom prst="line">
            <a:avLst/>
          </a:prstGeom>
          <a:noFill/>
          <a:ln w="38100" algn="ctr">
            <a:solidFill>
              <a:schemeClr val="accent2"/>
            </a:solidFill>
            <a:round/>
            <a:headEnd/>
            <a:tailEnd/>
          </a:ln>
        </p:spPr>
      </p:cxnSp>
      <p:cxnSp>
        <p:nvCxnSpPr>
          <p:cNvPr id="108" name="Straight Connector 107"/>
          <p:cNvCxnSpPr>
            <a:stCxn id="70" idx="5"/>
            <a:endCxn id="74" idx="1"/>
          </p:cNvCxnSpPr>
          <p:nvPr/>
        </p:nvCxnSpPr>
        <p:spPr>
          <a:xfrm>
            <a:off x="2459038" y="3852863"/>
            <a:ext cx="19431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6055" name="Straight Connector 108"/>
          <p:cNvCxnSpPr>
            <a:cxnSpLocks noChangeShapeType="1"/>
            <a:stCxn id="76" idx="5"/>
            <a:endCxn id="96" idx="1"/>
          </p:cNvCxnSpPr>
          <p:nvPr/>
        </p:nvCxnSpPr>
        <p:spPr bwMode="auto">
          <a:xfrm>
            <a:off x="7056438" y="1943100"/>
            <a:ext cx="1495425" cy="941388"/>
          </a:xfrm>
          <a:prstGeom prst="line">
            <a:avLst/>
          </a:prstGeom>
          <a:noFill/>
          <a:ln w="38100" algn="ctr">
            <a:solidFill>
              <a:schemeClr val="accent2"/>
            </a:solidFill>
            <a:round/>
            <a:headEnd/>
            <a:tailEnd/>
          </a:ln>
        </p:spPr>
      </p:cxnSp>
      <p:cxnSp>
        <p:nvCxnSpPr>
          <p:cNvPr id="86056" name="Straight Connector 110"/>
          <p:cNvCxnSpPr>
            <a:cxnSpLocks noChangeShapeType="1"/>
            <a:stCxn id="94" idx="5"/>
            <a:endCxn id="96" idx="1"/>
          </p:cNvCxnSpPr>
          <p:nvPr/>
        </p:nvCxnSpPr>
        <p:spPr bwMode="auto">
          <a:xfrm flipV="1">
            <a:off x="7045325" y="2884488"/>
            <a:ext cx="1506538" cy="968375"/>
          </a:xfrm>
          <a:prstGeom prst="line">
            <a:avLst/>
          </a:prstGeom>
          <a:noFill/>
          <a:ln w="38100" algn="ctr">
            <a:solidFill>
              <a:schemeClr val="accent2"/>
            </a:solidFill>
            <a:round/>
            <a:headEnd/>
            <a:tailEnd/>
          </a:ln>
        </p:spPr>
      </p:cxnSp>
      <p:cxnSp>
        <p:nvCxnSpPr>
          <p:cNvPr id="112" name="Straight Connector 111"/>
          <p:cNvCxnSpPr>
            <a:stCxn id="71" idx="5"/>
            <a:endCxn id="76" idx="1"/>
          </p:cNvCxnSpPr>
          <p:nvPr/>
        </p:nvCxnSpPr>
        <p:spPr>
          <a:xfrm flipV="1">
            <a:off x="4745038" y="1943100"/>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3" name="Straight Connector 112"/>
          <p:cNvCxnSpPr>
            <a:stCxn id="71" idx="5"/>
            <a:endCxn id="93" idx="1"/>
          </p:cNvCxnSpPr>
          <p:nvPr/>
        </p:nvCxnSpPr>
        <p:spPr>
          <a:xfrm>
            <a:off x="4745038" y="1952625"/>
            <a:ext cx="1971675" cy="92233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6060" name="Straight Connector 114"/>
          <p:cNvCxnSpPr>
            <a:cxnSpLocks noChangeShapeType="1"/>
            <a:stCxn id="86039" idx="5"/>
            <a:endCxn id="76" idx="1"/>
          </p:cNvCxnSpPr>
          <p:nvPr/>
        </p:nvCxnSpPr>
        <p:spPr bwMode="auto">
          <a:xfrm flipV="1">
            <a:off x="4764088" y="1943100"/>
            <a:ext cx="1963737" cy="941388"/>
          </a:xfrm>
          <a:prstGeom prst="line">
            <a:avLst/>
          </a:prstGeom>
          <a:noFill/>
          <a:ln w="38100" algn="ctr">
            <a:solidFill>
              <a:schemeClr val="accent2"/>
            </a:solidFill>
            <a:round/>
            <a:headEnd/>
            <a:tailEnd/>
          </a:ln>
        </p:spPr>
      </p:cxnSp>
      <p:cxnSp>
        <p:nvCxnSpPr>
          <p:cNvPr id="86061" name="Straight Connector 116"/>
          <p:cNvCxnSpPr>
            <a:cxnSpLocks noChangeShapeType="1"/>
            <a:stCxn id="86039" idx="5"/>
            <a:endCxn id="94" idx="1"/>
          </p:cNvCxnSpPr>
          <p:nvPr/>
        </p:nvCxnSpPr>
        <p:spPr bwMode="auto">
          <a:xfrm>
            <a:off x="4764088" y="2884488"/>
            <a:ext cx="1952625" cy="968375"/>
          </a:xfrm>
          <a:prstGeom prst="line">
            <a:avLst/>
          </a:prstGeom>
          <a:noFill/>
          <a:ln w="38100" algn="ctr">
            <a:solidFill>
              <a:schemeClr val="accent2"/>
            </a:solidFill>
            <a:round/>
            <a:headEnd/>
            <a:tailEnd/>
          </a:ln>
        </p:spPr>
      </p:cxnSp>
      <p:cxnSp>
        <p:nvCxnSpPr>
          <p:cNvPr id="118" name="Straight Connector 117"/>
          <p:cNvCxnSpPr>
            <a:stCxn id="74" idx="5"/>
            <a:endCxn id="76" idx="1"/>
          </p:cNvCxnSpPr>
          <p:nvPr/>
        </p:nvCxnSpPr>
        <p:spPr>
          <a:xfrm flipV="1">
            <a:off x="4735513" y="1943100"/>
            <a:ext cx="1992312"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23" name="Straight Connector 122"/>
          <p:cNvCxnSpPr>
            <a:stCxn id="74" idx="5"/>
            <a:endCxn id="94" idx="1"/>
          </p:cNvCxnSpPr>
          <p:nvPr/>
        </p:nvCxnSpPr>
        <p:spPr>
          <a:xfrm flipV="1">
            <a:off x="4735513" y="3852863"/>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grpSp>
        <p:nvGrpSpPr>
          <p:cNvPr id="86064" name="Group 48"/>
          <p:cNvGrpSpPr>
            <a:grpSpLocks/>
          </p:cNvGrpSpPr>
          <p:nvPr/>
        </p:nvGrpSpPr>
        <p:grpSpPr bwMode="auto">
          <a:xfrm>
            <a:off x="1895475" y="5162550"/>
            <a:ext cx="5538788" cy="363538"/>
            <a:chOff x="1194" y="2874"/>
            <a:chExt cx="3489" cy="229"/>
          </a:xfrm>
        </p:grpSpPr>
        <p:sp>
          <p:nvSpPr>
            <p:cNvPr id="86116" name="TextBox 53"/>
            <p:cNvSpPr txBox="1">
              <a:spLocks noChangeArrowheads="1"/>
            </p:cNvSpPr>
            <p:nvPr/>
          </p:nvSpPr>
          <p:spPr bwMode="auto">
            <a:xfrm>
              <a:off x="1194" y="2874"/>
              <a:ext cx="494"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find</a:t>
              </a:r>
            </a:p>
          </p:txBody>
        </p:sp>
        <p:sp>
          <p:nvSpPr>
            <p:cNvPr id="86117" name="TextBox 54"/>
            <p:cNvSpPr txBox="1">
              <a:spLocks noChangeArrowheads="1"/>
            </p:cNvSpPr>
            <p:nvPr/>
          </p:nvSpPr>
          <p:spPr bwMode="auto">
            <a:xfrm>
              <a:off x="2454" y="2874"/>
              <a:ext cx="872"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preferred</a:t>
              </a:r>
            </a:p>
          </p:txBody>
        </p:sp>
        <p:sp>
          <p:nvSpPr>
            <p:cNvPr id="86118" name="TextBox 55"/>
            <p:cNvSpPr txBox="1">
              <a:spLocks noChangeArrowheads="1"/>
            </p:cNvSpPr>
            <p:nvPr/>
          </p:nvSpPr>
          <p:spPr bwMode="auto">
            <a:xfrm>
              <a:off x="4015" y="2874"/>
              <a:ext cx="668"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tags</a:t>
              </a:r>
            </a:p>
          </p:txBody>
        </p:sp>
      </p:grpSp>
      <p:cxnSp>
        <p:nvCxnSpPr>
          <p:cNvPr id="69" name="Straight Connector 68"/>
          <p:cNvCxnSpPr>
            <a:stCxn id="72" idx="0"/>
            <a:endCxn id="164" idx="4"/>
          </p:cNvCxnSpPr>
          <p:nvPr/>
        </p:nvCxnSpPr>
        <p:spPr>
          <a:xfrm flipV="1">
            <a:off x="2254250" y="45450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2"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5" name="Straight Connector 74"/>
          <p:cNvCxnSpPr>
            <a:stCxn id="77" idx="0"/>
          </p:cNvCxnSpPr>
          <p:nvPr/>
        </p:nvCxnSpPr>
        <p:spPr>
          <a:xfrm flipV="1">
            <a:off x="4557713" y="45577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8" name="Straight Connector 77"/>
          <p:cNvCxnSpPr>
            <a:stCxn id="79" idx="0"/>
          </p:cNvCxnSpPr>
          <p:nvPr/>
        </p:nvCxnSpPr>
        <p:spPr>
          <a:xfrm flipV="1">
            <a:off x="6878638" y="4545013"/>
            <a:ext cx="4762"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6072"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10"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1"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2"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3"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4" name="Straight Connector 117"/>
          <p:cNvCxnSpPr>
            <a:stCxn id="74"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5"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6"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7"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8" name="Straight Connector 117"/>
          <p:cNvCxnSpPr>
            <a:stCxn id="74"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9"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0"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2"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3"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4"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6088"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26"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7"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9"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0"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1"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96320"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96321"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96322"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70738" name="Isosceles Triangle 73"/>
          <p:cNvSpPr>
            <a:spLocks noChangeArrowheads="1"/>
          </p:cNvSpPr>
          <p:nvPr/>
        </p:nvSpPr>
        <p:spPr bwMode="auto">
          <a:xfrm>
            <a:off x="5334000" y="5562600"/>
            <a:ext cx="657225"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n</a:t>
            </a:r>
          </a:p>
        </p:txBody>
      </p:sp>
      <p:sp>
        <p:nvSpPr>
          <p:cNvPr id="86099" name="Rectangle 87"/>
          <p:cNvSpPr>
            <a:spLocks noChangeArrowheads="1"/>
          </p:cNvSpPr>
          <p:nvPr/>
        </p:nvSpPr>
        <p:spPr bwMode="auto">
          <a:xfrm>
            <a:off x="0" y="915988"/>
            <a:ext cx="3305175" cy="4610100"/>
          </a:xfrm>
          <a:prstGeom prst="rect">
            <a:avLst/>
          </a:prstGeom>
          <a:solidFill>
            <a:srgbClr val="FFFFFF"/>
          </a:solidFill>
          <a:ln w="28575" algn="ctr">
            <a:noFill/>
            <a:miter lim="800000"/>
            <a:headEnd/>
            <a:tailEnd/>
          </a:ln>
        </p:spPr>
        <p:txBody>
          <a:bodyPr wrap="none" lIns="0" tIns="0" rIns="0" bIns="0" anchor="ctr"/>
          <a:lstStyle/>
          <a:p>
            <a:pPr>
              <a:lnSpc>
                <a:spcPct val="80000"/>
              </a:lnSpc>
            </a:pPr>
            <a:endParaRPr lang="en-US" sz="2000"/>
          </a:p>
        </p:txBody>
      </p:sp>
      <p:sp>
        <p:nvSpPr>
          <p:cNvPr id="86100" name="Rectangle 88"/>
          <p:cNvSpPr>
            <a:spLocks noChangeArrowheads="1"/>
          </p:cNvSpPr>
          <p:nvPr/>
        </p:nvSpPr>
        <p:spPr bwMode="auto">
          <a:xfrm>
            <a:off x="5881688" y="996950"/>
            <a:ext cx="3262312" cy="4529138"/>
          </a:xfrm>
          <a:prstGeom prst="rect">
            <a:avLst/>
          </a:prstGeom>
          <a:solidFill>
            <a:srgbClr val="FFFFFF"/>
          </a:solidFill>
          <a:ln w="28575" algn="ctr">
            <a:noFill/>
            <a:miter lim="800000"/>
            <a:headEnd/>
            <a:tailEnd/>
          </a:ln>
        </p:spPr>
        <p:txBody>
          <a:bodyPr wrap="none" lIns="0" tIns="0" rIns="0" bIns="0" anchor="ctr"/>
          <a:lstStyle/>
          <a:p>
            <a:pPr>
              <a:lnSpc>
                <a:spcPct val="80000"/>
              </a:lnSpc>
            </a:pPr>
            <a:endParaRPr lang="en-US" sz="2000"/>
          </a:p>
        </p:txBody>
      </p:sp>
      <p:grpSp>
        <p:nvGrpSpPr>
          <p:cNvPr id="96362" name="Group 106"/>
          <p:cNvGrpSpPr>
            <a:grpSpLocks/>
          </p:cNvGrpSpPr>
          <p:nvPr/>
        </p:nvGrpSpPr>
        <p:grpSpPr bwMode="auto">
          <a:xfrm>
            <a:off x="4557713" y="4494213"/>
            <a:ext cx="1176337" cy="415925"/>
            <a:chOff x="2871" y="2831"/>
            <a:chExt cx="741" cy="262"/>
          </a:xfrm>
        </p:grpSpPr>
        <p:sp>
          <p:nvSpPr>
            <p:cNvPr id="86114" name="Rectangle 89"/>
            <p:cNvSpPr>
              <a:spLocks noChangeArrowheads="1"/>
            </p:cNvSpPr>
            <p:nvPr/>
          </p:nvSpPr>
          <p:spPr bwMode="auto">
            <a:xfrm>
              <a:off x="3110" y="2831"/>
              <a:ext cx="502" cy="220"/>
            </a:xfrm>
            <a:prstGeom prst="rect">
              <a:avLst/>
            </a:prstGeom>
            <a:solidFill>
              <a:schemeClr val="hlink"/>
            </a:solidFill>
            <a:ln w="9525" algn="ctr">
              <a:noFill/>
              <a:miter lim="800000"/>
              <a:headEnd/>
              <a:tailEnd/>
            </a:ln>
          </p:spPr>
          <p:txBody>
            <a:bodyPr lIns="45720" rIns="45720">
              <a:spAutoFit/>
            </a:bodyPr>
            <a:lstStyle/>
            <a:p>
              <a:pPr>
                <a:lnSpc>
                  <a:spcPct val="80000"/>
                </a:lnSpc>
              </a:pPr>
              <a:r>
                <a:rPr lang="en-US" sz="2000" dirty="0" err="1">
                  <a:latin typeface="Times New Roman"/>
                  <a:cs typeface="Times New Roman"/>
                </a:rPr>
                <a:t>ψ</a:t>
              </a:r>
              <a:r>
                <a:rPr lang="en-US" sz="2000" baseline="-25000" dirty="0">
                  <a:latin typeface="Times New Roman"/>
                  <a:cs typeface="Times New Roman"/>
                </a:rPr>
                <a:t>{2}</a:t>
              </a:r>
              <a:r>
                <a:rPr lang="en-US" sz="2000" dirty="0">
                  <a:latin typeface="Times New Roman"/>
                  <a:cs typeface="Times New Roman"/>
                </a:rPr>
                <a:t>(</a:t>
              </a:r>
              <a:r>
                <a:rPr lang="en-US" sz="1800" dirty="0">
                  <a:latin typeface="Rockwell"/>
                  <a:cs typeface="Rockwell"/>
                </a:rPr>
                <a:t>n</a:t>
              </a:r>
              <a:r>
                <a:rPr lang="en-US" sz="2000" dirty="0">
                  <a:latin typeface="Times New Roman"/>
                  <a:cs typeface="Times New Roman"/>
                </a:rPr>
                <a:t>)</a:t>
              </a:r>
            </a:p>
          </p:txBody>
        </p:sp>
        <p:cxnSp>
          <p:nvCxnSpPr>
            <p:cNvPr id="86115" name="Straight Arrow Connector 44"/>
            <p:cNvCxnSpPr>
              <a:cxnSpLocks noChangeShapeType="1"/>
              <a:endCxn id="86018" idx="4"/>
            </p:cNvCxnSpPr>
            <p:nvPr/>
          </p:nvCxnSpPr>
          <p:spPr bwMode="auto">
            <a:xfrm flipV="1">
              <a:off x="2871" y="2884"/>
              <a:ext cx="8" cy="209"/>
            </a:xfrm>
            <a:prstGeom prst="straightConnector1">
              <a:avLst/>
            </a:prstGeom>
            <a:noFill/>
            <a:ln w="57150" algn="ctr">
              <a:solidFill>
                <a:srgbClr val="84AA33"/>
              </a:solidFill>
              <a:round/>
              <a:headEnd/>
              <a:tailEnd type="arrow" w="med" len="med"/>
            </a:ln>
          </p:spPr>
        </p:cxnSp>
      </p:grpSp>
      <p:grpSp>
        <p:nvGrpSpPr>
          <p:cNvPr id="96360" name="Group 104"/>
          <p:cNvGrpSpPr>
            <a:grpSpLocks/>
          </p:cNvGrpSpPr>
          <p:nvPr/>
        </p:nvGrpSpPr>
        <p:grpSpPr bwMode="auto">
          <a:xfrm>
            <a:off x="3336925" y="2873375"/>
            <a:ext cx="663575" cy="528638"/>
            <a:chOff x="2102" y="1810"/>
            <a:chExt cx="418" cy="333"/>
          </a:xfrm>
        </p:grpSpPr>
        <p:cxnSp>
          <p:nvCxnSpPr>
            <p:cNvPr id="86112" name="Straight Arrow Connector 44"/>
            <p:cNvCxnSpPr>
              <a:cxnSpLocks noChangeShapeType="1"/>
            </p:cNvCxnSpPr>
            <p:nvPr/>
          </p:nvCxnSpPr>
          <p:spPr bwMode="auto">
            <a:xfrm>
              <a:off x="2254" y="1810"/>
              <a:ext cx="257" cy="6"/>
            </a:xfrm>
            <a:prstGeom prst="straightConnector1">
              <a:avLst/>
            </a:prstGeom>
            <a:noFill/>
            <a:ln w="57150" algn="ctr">
              <a:solidFill>
                <a:srgbClr val="84AA33"/>
              </a:solidFill>
              <a:round/>
              <a:headEnd/>
              <a:tailEnd type="arrow" w="med" len="med"/>
            </a:ln>
          </p:spPr>
        </p:cxnSp>
        <p:sp>
          <p:nvSpPr>
            <p:cNvPr id="86113" name="Rectangle 92"/>
            <p:cNvSpPr>
              <a:spLocks noChangeArrowheads="1"/>
            </p:cNvSpPr>
            <p:nvPr/>
          </p:nvSpPr>
          <p:spPr bwMode="auto">
            <a:xfrm>
              <a:off x="2102" y="1923"/>
              <a:ext cx="418" cy="220"/>
            </a:xfrm>
            <a:prstGeom prst="rect">
              <a:avLst/>
            </a:prstGeom>
            <a:solidFill>
              <a:schemeClr val="hlink"/>
            </a:solidFill>
            <a:ln w="9525" algn="ctr">
              <a:noFill/>
              <a:miter lim="800000"/>
              <a:headEnd/>
              <a:tailEnd/>
            </a:ln>
          </p:spPr>
          <p:txBody>
            <a:bodyPr lIns="45720" rIns="45720">
              <a:spAutoFit/>
            </a:bodyPr>
            <a:lstStyle/>
            <a:p>
              <a:pPr>
                <a:lnSpc>
                  <a:spcPct val="80000"/>
                </a:lnSpc>
              </a:pPr>
              <a:r>
                <a:rPr lang="el-GR" sz="2000" dirty="0">
                  <a:latin typeface="Times New Roman"/>
                  <a:cs typeface="Times New Roman"/>
                </a:rPr>
                <a:t>α</a:t>
              </a:r>
              <a:r>
                <a:rPr lang="en-US" sz="2000" baseline="-25000" dirty="0">
                  <a:latin typeface="Times New Roman"/>
                  <a:cs typeface="Times New Roman"/>
                </a:rPr>
                <a:t>2</a:t>
              </a:r>
              <a:r>
                <a:rPr lang="en-US" sz="2000" dirty="0">
                  <a:latin typeface="Times New Roman"/>
                  <a:cs typeface="Times New Roman"/>
                </a:rPr>
                <a:t>(</a:t>
              </a:r>
              <a:r>
                <a:rPr lang="en-US" sz="2000" dirty="0">
                  <a:latin typeface="Rockwell"/>
                  <a:cs typeface="Rockwell"/>
                </a:rPr>
                <a:t>n</a:t>
              </a:r>
              <a:r>
                <a:rPr lang="en-US" sz="2000" dirty="0">
                  <a:latin typeface="Times New Roman"/>
                  <a:cs typeface="Times New Roman"/>
                </a:rPr>
                <a:t>)</a:t>
              </a:r>
            </a:p>
          </p:txBody>
        </p:sp>
      </p:grpSp>
      <p:grpSp>
        <p:nvGrpSpPr>
          <p:cNvPr id="96361" name="Group 105"/>
          <p:cNvGrpSpPr>
            <a:grpSpLocks/>
          </p:cNvGrpSpPr>
          <p:nvPr/>
        </p:nvGrpSpPr>
        <p:grpSpPr bwMode="auto">
          <a:xfrm>
            <a:off x="5162550" y="2882900"/>
            <a:ext cx="769938" cy="519113"/>
            <a:chOff x="3252" y="1816"/>
            <a:chExt cx="485" cy="327"/>
          </a:xfrm>
        </p:grpSpPr>
        <p:cxnSp>
          <p:nvCxnSpPr>
            <p:cNvPr id="86110" name="Straight Arrow Connector 44"/>
            <p:cNvCxnSpPr>
              <a:cxnSpLocks noChangeShapeType="1"/>
              <a:endCxn id="86018" idx="6"/>
            </p:cNvCxnSpPr>
            <p:nvPr/>
          </p:nvCxnSpPr>
          <p:spPr bwMode="auto">
            <a:xfrm flipH="1" flipV="1">
              <a:off x="3252" y="1816"/>
              <a:ext cx="252" cy="8"/>
            </a:xfrm>
            <a:prstGeom prst="straightConnector1">
              <a:avLst/>
            </a:prstGeom>
            <a:noFill/>
            <a:ln w="57150" algn="ctr">
              <a:solidFill>
                <a:srgbClr val="84AA33"/>
              </a:solidFill>
              <a:round/>
              <a:headEnd/>
              <a:tailEnd type="arrow" w="med" len="med"/>
            </a:ln>
          </p:spPr>
        </p:cxnSp>
        <p:sp>
          <p:nvSpPr>
            <p:cNvPr id="86111" name="Rectangle 95"/>
            <p:cNvSpPr>
              <a:spLocks noChangeArrowheads="1"/>
            </p:cNvSpPr>
            <p:nvPr/>
          </p:nvSpPr>
          <p:spPr bwMode="auto">
            <a:xfrm flipH="1">
              <a:off x="3339" y="1923"/>
              <a:ext cx="398" cy="220"/>
            </a:xfrm>
            <a:prstGeom prst="rect">
              <a:avLst/>
            </a:prstGeom>
            <a:solidFill>
              <a:schemeClr val="hlink"/>
            </a:solidFill>
            <a:ln w="9525" algn="ctr">
              <a:noFill/>
              <a:miter lim="800000"/>
              <a:headEnd/>
              <a:tailEnd/>
            </a:ln>
          </p:spPr>
          <p:txBody>
            <a:bodyPr lIns="45720" rIns="45720">
              <a:spAutoFit/>
            </a:bodyPr>
            <a:lstStyle/>
            <a:p>
              <a:pPr>
                <a:lnSpc>
                  <a:spcPct val="80000"/>
                </a:lnSpc>
              </a:pPr>
              <a:r>
                <a:rPr lang="el-GR" sz="2000" dirty="0">
                  <a:sym typeface="Symbol" pitchFamily="18" charset="2"/>
                </a:rPr>
                <a:t></a:t>
              </a:r>
              <a:r>
                <a:rPr lang="en-US" sz="2000" baseline="-25000" dirty="0"/>
                <a:t>2</a:t>
              </a:r>
              <a:r>
                <a:rPr lang="en-US" sz="2000" dirty="0"/>
                <a:t>(</a:t>
              </a:r>
              <a:r>
                <a:rPr lang="en-US" sz="2000" dirty="0">
                  <a:latin typeface="Rockwell"/>
                  <a:cs typeface="Rockwell"/>
                </a:rPr>
                <a:t>n</a:t>
              </a:r>
              <a:r>
                <a:rPr lang="en-US" sz="2000" dirty="0"/>
                <a:t>)</a:t>
              </a:r>
            </a:p>
          </p:txBody>
        </p:sp>
      </p:grpSp>
      <p:grpSp>
        <p:nvGrpSpPr>
          <p:cNvPr id="70760" name="Group 104"/>
          <p:cNvGrpSpPr>
            <a:grpSpLocks/>
          </p:cNvGrpSpPr>
          <p:nvPr/>
        </p:nvGrpSpPr>
        <p:grpSpPr bwMode="auto">
          <a:xfrm>
            <a:off x="1219200" y="6096000"/>
            <a:ext cx="2308225" cy="349250"/>
            <a:chOff x="768" y="3840"/>
            <a:chExt cx="1454" cy="220"/>
          </a:xfrm>
        </p:grpSpPr>
        <p:sp>
          <p:nvSpPr>
            <p:cNvPr id="86107" name="Rectangle 97"/>
            <p:cNvSpPr>
              <a:spLocks noChangeArrowheads="1"/>
            </p:cNvSpPr>
            <p:nvPr/>
          </p:nvSpPr>
          <p:spPr bwMode="auto">
            <a:xfrm>
              <a:off x="768" y="3840"/>
              <a:ext cx="418" cy="220"/>
            </a:xfrm>
            <a:prstGeom prst="rect">
              <a:avLst/>
            </a:prstGeom>
            <a:solidFill>
              <a:schemeClr val="hlink"/>
            </a:solidFill>
            <a:ln w="9525" algn="ctr">
              <a:noFill/>
              <a:miter lim="800000"/>
              <a:headEnd/>
              <a:tailEnd/>
            </a:ln>
          </p:spPr>
          <p:txBody>
            <a:bodyPr lIns="45720" rIns="45720">
              <a:spAutoFit/>
            </a:bodyPr>
            <a:lstStyle/>
            <a:p>
              <a:pPr>
                <a:lnSpc>
                  <a:spcPct val="80000"/>
                </a:lnSpc>
              </a:pPr>
              <a:r>
                <a:rPr lang="el-GR" sz="2000" dirty="0">
                  <a:latin typeface="Times New Roman"/>
                  <a:cs typeface="Times New Roman"/>
                </a:rPr>
                <a:t>α</a:t>
              </a:r>
              <a:r>
                <a:rPr lang="en-US" sz="2000" baseline="-25000" dirty="0">
                  <a:latin typeface="Times New Roman"/>
                  <a:cs typeface="Times New Roman"/>
                </a:rPr>
                <a:t>2</a:t>
              </a:r>
              <a:r>
                <a:rPr lang="en-US" sz="2000" dirty="0">
                  <a:latin typeface="Times New Roman"/>
                  <a:cs typeface="Times New Roman"/>
                </a:rPr>
                <a:t>(</a:t>
              </a:r>
              <a:r>
                <a:rPr lang="en-US" sz="2000" dirty="0">
                  <a:latin typeface="Rockwell"/>
                  <a:cs typeface="Rockwell"/>
                </a:rPr>
                <a:t>n</a:t>
              </a:r>
              <a:r>
                <a:rPr lang="en-US" sz="2000" dirty="0">
                  <a:latin typeface="Times New Roman"/>
                  <a:cs typeface="Times New Roman"/>
                </a:rPr>
                <a:t>)</a:t>
              </a:r>
            </a:p>
          </p:txBody>
        </p:sp>
        <p:sp>
          <p:nvSpPr>
            <p:cNvPr id="86108" name="Rectangle 98"/>
            <p:cNvSpPr>
              <a:spLocks noChangeArrowheads="1"/>
            </p:cNvSpPr>
            <p:nvPr/>
          </p:nvSpPr>
          <p:spPr bwMode="auto">
            <a:xfrm>
              <a:off x="1248" y="3840"/>
              <a:ext cx="539" cy="220"/>
            </a:xfrm>
            <a:prstGeom prst="rect">
              <a:avLst/>
            </a:prstGeom>
            <a:solidFill>
              <a:schemeClr val="hlink"/>
            </a:solidFill>
            <a:ln w="9525" algn="ctr">
              <a:noFill/>
              <a:miter lim="800000"/>
              <a:headEnd/>
              <a:tailEnd/>
            </a:ln>
          </p:spPr>
          <p:txBody>
            <a:bodyPr wrap="square" lIns="45720" rIns="45720">
              <a:spAutoFit/>
            </a:bodyPr>
            <a:lstStyle/>
            <a:p>
              <a:pPr>
                <a:lnSpc>
                  <a:spcPct val="80000"/>
                </a:lnSpc>
              </a:pPr>
              <a:r>
                <a:rPr lang="en-US" sz="2000" dirty="0" err="1">
                  <a:latin typeface="Times New Roman"/>
                  <a:cs typeface="Times New Roman"/>
                </a:rPr>
                <a:t>ψ</a:t>
              </a:r>
              <a:r>
                <a:rPr lang="en-US" sz="2000" baseline="-25000" dirty="0">
                  <a:latin typeface="Times New Roman"/>
                  <a:cs typeface="Times New Roman"/>
                </a:rPr>
                <a:t>{2}</a:t>
              </a:r>
              <a:r>
                <a:rPr lang="en-US" sz="2000" dirty="0">
                  <a:latin typeface="Times New Roman"/>
                  <a:cs typeface="Times New Roman"/>
                </a:rPr>
                <a:t>(</a:t>
              </a:r>
              <a:r>
                <a:rPr lang="en-US" sz="2000" dirty="0">
                  <a:latin typeface="Rockwell"/>
                  <a:cs typeface="Rockwell"/>
                </a:rPr>
                <a:t>n</a:t>
              </a:r>
              <a:r>
                <a:rPr lang="en-US" sz="2000" dirty="0">
                  <a:latin typeface="Times New Roman"/>
                  <a:cs typeface="Times New Roman"/>
                </a:rPr>
                <a:t>)</a:t>
              </a:r>
            </a:p>
          </p:txBody>
        </p:sp>
        <p:sp>
          <p:nvSpPr>
            <p:cNvPr id="86109" name="Rectangle 99"/>
            <p:cNvSpPr>
              <a:spLocks noChangeArrowheads="1"/>
            </p:cNvSpPr>
            <p:nvPr/>
          </p:nvSpPr>
          <p:spPr bwMode="auto">
            <a:xfrm flipH="1">
              <a:off x="1824" y="3840"/>
              <a:ext cx="398" cy="220"/>
            </a:xfrm>
            <a:prstGeom prst="rect">
              <a:avLst/>
            </a:prstGeom>
            <a:solidFill>
              <a:schemeClr val="hlink"/>
            </a:solidFill>
            <a:ln w="9525" algn="ctr">
              <a:noFill/>
              <a:miter lim="800000"/>
              <a:headEnd/>
              <a:tailEnd/>
            </a:ln>
          </p:spPr>
          <p:txBody>
            <a:bodyPr lIns="45720" rIns="45720">
              <a:spAutoFit/>
            </a:bodyPr>
            <a:lstStyle/>
            <a:p>
              <a:pPr>
                <a:lnSpc>
                  <a:spcPct val="80000"/>
                </a:lnSpc>
              </a:pPr>
              <a:r>
                <a:rPr lang="el-GR" sz="2000" dirty="0">
                  <a:sym typeface="Symbol" pitchFamily="18" charset="2"/>
                </a:rPr>
                <a:t></a:t>
              </a:r>
              <a:r>
                <a:rPr lang="en-US" sz="2000" baseline="-25000" dirty="0"/>
                <a:t>2</a:t>
              </a:r>
              <a:r>
                <a:rPr lang="en-US" sz="2000" dirty="0"/>
                <a:t>(</a:t>
              </a:r>
              <a:r>
                <a:rPr lang="en-US" sz="2000" dirty="0">
                  <a:latin typeface="Rockwell"/>
                  <a:cs typeface="Rockwell"/>
                </a:rPr>
                <a:t>n</a:t>
              </a:r>
              <a:r>
                <a:rPr lang="en-US" sz="2000" dirty="0"/>
                <a:t>)</a:t>
              </a:r>
            </a:p>
          </p:txBody>
        </p:sp>
      </p:grpSp>
      <p:sp>
        <p:nvSpPr>
          <p:cNvPr id="96363" name="Rectangle 107"/>
          <p:cNvSpPr>
            <a:spLocks noChangeArrowheads="1"/>
          </p:cNvSpPr>
          <p:nvPr/>
        </p:nvSpPr>
        <p:spPr bwMode="auto">
          <a:xfrm>
            <a:off x="6500813" y="2714625"/>
            <a:ext cx="2148142" cy="348813"/>
          </a:xfrm>
          <a:prstGeom prst="rect">
            <a:avLst/>
          </a:prstGeom>
          <a:noFill/>
          <a:ln w="9525" algn="ctr">
            <a:noFill/>
            <a:miter lim="800000"/>
            <a:headEnd/>
            <a:tailEnd/>
          </a:ln>
        </p:spPr>
        <p:txBody>
          <a:bodyPr wrap="none" lIns="45720" rIns="45720">
            <a:spAutoFit/>
          </a:bodyPr>
          <a:lstStyle/>
          <a:p>
            <a:pPr>
              <a:lnSpc>
                <a:spcPct val="80000"/>
              </a:lnSpc>
            </a:pPr>
            <a:r>
              <a:rPr lang="en-US" sz="2000" dirty="0"/>
              <a:t>“belief that </a:t>
            </a:r>
            <a:r>
              <a:rPr lang="en-US" sz="2000" i="1" dirty="0">
                <a:latin typeface="Times New Roman"/>
                <a:cs typeface="Times New Roman"/>
              </a:rPr>
              <a:t>X</a:t>
            </a:r>
            <a:r>
              <a:rPr lang="en-US" sz="2000" i="1" baseline="-25000" dirty="0">
                <a:latin typeface="Times New Roman"/>
                <a:cs typeface="Times New Roman"/>
              </a:rPr>
              <a:t>2</a:t>
            </a:r>
            <a:r>
              <a:rPr lang="en-US" sz="2000" dirty="0"/>
              <a:t> = </a:t>
            </a:r>
            <a:r>
              <a:rPr lang="en-US" sz="2000" dirty="0">
                <a:latin typeface="Rockwell"/>
                <a:cs typeface="Rockwell"/>
              </a:rPr>
              <a:t>n</a:t>
            </a:r>
            <a:r>
              <a:rPr lang="en-US" sz="2000" dirty="0" smtClean="0"/>
              <a:t>”</a:t>
            </a:r>
            <a:endParaRPr lang="en-US" sz="2000" dirty="0"/>
          </a:p>
        </p:txBody>
      </p:sp>
      <p:sp>
        <p:nvSpPr>
          <p:cNvPr id="70759" name="Text Box 103"/>
          <p:cNvSpPr txBox="1">
            <a:spLocks noChangeArrowheads="1"/>
          </p:cNvSpPr>
          <p:nvPr/>
        </p:nvSpPr>
        <p:spPr bwMode="auto">
          <a:xfrm>
            <a:off x="171450" y="1740615"/>
            <a:ext cx="2724150" cy="2585323"/>
          </a:xfrm>
          <a:prstGeom prst="rect">
            <a:avLst/>
          </a:prstGeom>
          <a:solidFill>
            <a:srgbClr val="475A8D">
              <a:alpha val="47842"/>
            </a:srgbClr>
          </a:solidFill>
          <a:ln w="57150" algn="ctr">
            <a:solidFill>
              <a:srgbClr val="FF0000"/>
            </a:solidFill>
            <a:miter lim="800000"/>
            <a:headEnd/>
            <a:tailEnd/>
          </a:ln>
        </p:spPr>
        <p:txBody>
          <a:bodyPr lIns="0" tIns="0" rIns="0" bIns="91440" anchor="b" anchorCtr="1">
            <a:spAutoFit/>
          </a:bodyPr>
          <a:lstStyle/>
          <a:p>
            <a:pPr algn="ctr"/>
            <a:r>
              <a:rPr lang="en-US" sz="1800" dirty="0" smtClean="0">
                <a:latin typeface="Candara"/>
                <a:cs typeface="Candara"/>
              </a:rPr>
              <a:t>Oops! The weight of a path through a state also includes a weight at that state.</a:t>
            </a:r>
            <a:br>
              <a:rPr lang="en-US" sz="1800" dirty="0" smtClean="0">
                <a:latin typeface="Candara"/>
                <a:cs typeface="Candara"/>
              </a:rPr>
            </a:br>
            <a:r>
              <a:rPr lang="en-US" sz="1800" dirty="0" smtClean="0">
                <a:latin typeface="Candara"/>
                <a:cs typeface="Candara"/>
              </a:rPr>
              <a:t>So </a:t>
            </a:r>
            <a:r>
              <a:rPr lang="el-GR" sz="1800" dirty="0" smtClean="0">
                <a:latin typeface="Times New Roman"/>
                <a:cs typeface="Times New Roman"/>
              </a:rPr>
              <a:t>α</a:t>
            </a:r>
            <a:r>
              <a:rPr lang="en-US" sz="1800" dirty="0" smtClean="0">
                <a:latin typeface="Times New Roman"/>
                <a:cs typeface="Times New Roman"/>
              </a:rPr>
              <a:t>(</a:t>
            </a:r>
            <a:r>
              <a:rPr lang="en-US" sz="1800" dirty="0" smtClean="0">
                <a:latin typeface="Rockwell"/>
                <a:cs typeface="Rockwell"/>
              </a:rPr>
              <a:t>n</a:t>
            </a:r>
            <a:r>
              <a:rPr lang="en-US" sz="1800" dirty="0" smtClean="0">
                <a:latin typeface="Times New Roman"/>
                <a:cs typeface="Times New Roman"/>
              </a:rPr>
              <a:t>)</a:t>
            </a:r>
            <a:r>
              <a:rPr lang="el-GR" sz="1800" dirty="0" smtClean="0">
                <a:latin typeface="Times New Roman"/>
                <a:cs typeface="Times New Roman"/>
              </a:rPr>
              <a:t>∙β</a:t>
            </a:r>
            <a:r>
              <a:rPr lang="en-US" sz="1800" dirty="0" smtClean="0">
                <a:latin typeface="Times New Roman"/>
                <a:cs typeface="Times New Roman"/>
              </a:rPr>
              <a:t>(</a:t>
            </a:r>
            <a:r>
              <a:rPr lang="en-US" sz="1800" dirty="0" smtClean="0">
                <a:latin typeface="Rockwell"/>
                <a:cs typeface="Rockwell"/>
              </a:rPr>
              <a:t>n</a:t>
            </a:r>
            <a:r>
              <a:rPr lang="en-US" sz="1800" dirty="0" smtClean="0">
                <a:latin typeface="Times New Roman"/>
                <a:cs typeface="Times New Roman"/>
              </a:rPr>
              <a:t>)</a:t>
            </a:r>
            <a:r>
              <a:rPr lang="en-US" sz="1800" dirty="0" smtClean="0">
                <a:latin typeface="Candara"/>
                <a:cs typeface="Candara"/>
              </a:rPr>
              <a:t> isn’t enough.</a:t>
            </a:r>
          </a:p>
          <a:p>
            <a:pPr algn="ctr"/>
            <a:endParaRPr lang="en-US" sz="1800" dirty="0" smtClean="0">
              <a:latin typeface="Candara"/>
              <a:cs typeface="Candara"/>
            </a:endParaRPr>
          </a:p>
          <a:p>
            <a:pPr algn="ctr"/>
            <a:r>
              <a:rPr lang="en-US" sz="1800" dirty="0" smtClean="0">
                <a:latin typeface="Candara"/>
                <a:cs typeface="Candara"/>
              </a:rPr>
              <a:t>The extra weight is the opinion of the unigram factor at this variable.</a:t>
            </a:r>
            <a:endParaRPr lang="el-GR" sz="1800" dirty="0">
              <a:latin typeface="Candara"/>
              <a:cs typeface="Candara"/>
            </a:endParaRPr>
          </a:p>
        </p:txBody>
      </p:sp>
    </p:spTree>
    <p:extLst>
      <p:ext uri="{BB962C8B-B14F-4D97-AF65-F5344CB8AC3E}">
        <p14:creationId xmlns:p14="http://schemas.microsoft.com/office/powerpoint/2010/main" val="597056538"/>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0"/>
                                  </p:stCondLst>
                                  <p:childTnLst>
                                    <p:set>
                                      <p:cBhvr>
                                        <p:cTn id="6" dur="1" fill="hold">
                                          <p:stCondLst>
                                            <p:cond delay="0"/>
                                          </p:stCondLst>
                                        </p:cTn>
                                        <p:tgtEl>
                                          <p:spTgt spid="96360"/>
                                        </p:tgtEl>
                                        <p:attrNameLst>
                                          <p:attrName>style.visibility</p:attrName>
                                        </p:attrNameLst>
                                      </p:cBhvr>
                                      <p:to>
                                        <p:strVal val="visible"/>
                                      </p:to>
                                    </p:set>
                                    <p:anim calcmode="lin" valueType="num">
                                      <p:cBhvr additive="base">
                                        <p:cTn id="7" dur="500" fill="hold"/>
                                        <p:tgtEl>
                                          <p:spTgt spid="96360"/>
                                        </p:tgtEl>
                                        <p:attrNameLst>
                                          <p:attrName>ppt_x</p:attrName>
                                        </p:attrNameLst>
                                      </p:cBhvr>
                                      <p:tavLst>
                                        <p:tav tm="0">
                                          <p:val>
                                            <p:strVal val="0-#ppt_w/2"/>
                                          </p:val>
                                        </p:tav>
                                        <p:tav tm="100000">
                                          <p:val>
                                            <p:strVal val="#ppt_x"/>
                                          </p:val>
                                        </p:tav>
                                      </p:tavLst>
                                    </p:anim>
                                    <p:anim calcmode="lin" valueType="num">
                                      <p:cBhvr additive="base">
                                        <p:cTn id="8" dur="500" fill="hold"/>
                                        <p:tgtEl>
                                          <p:spTgt spid="96360"/>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96361"/>
                                        </p:tgtEl>
                                        <p:attrNameLst>
                                          <p:attrName>style.visibility</p:attrName>
                                        </p:attrNameLst>
                                      </p:cBhvr>
                                      <p:to>
                                        <p:strVal val="visible"/>
                                      </p:to>
                                    </p:set>
                                    <p:anim calcmode="lin" valueType="num">
                                      <p:cBhvr additive="base">
                                        <p:cTn id="11" dur="500" fill="hold"/>
                                        <p:tgtEl>
                                          <p:spTgt spid="96361"/>
                                        </p:tgtEl>
                                        <p:attrNameLst>
                                          <p:attrName>ppt_x</p:attrName>
                                        </p:attrNameLst>
                                      </p:cBhvr>
                                      <p:tavLst>
                                        <p:tav tm="0">
                                          <p:val>
                                            <p:strVal val="1+#ppt_w/2"/>
                                          </p:val>
                                        </p:tav>
                                        <p:tav tm="100000">
                                          <p:val>
                                            <p:strVal val="#ppt_x"/>
                                          </p:val>
                                        </p:tav>
                                      </p:tavLst>
                                    </p:anim>
                                    <p:anim calcmode="lin" valueType="num">
                                      <p:cBhvr additive="base">
                                        <p:cTn id="12" dur="500" fill="hold"/>
                                        <p:tgtEl>
                                          <p:spTgt spid="96361"/>
                                        </p:tgtEl>
                                        <p:attrNameLst>
                                          <p:attrName>ppt_y</p:attrName>
                                        </p:attrNameLst>
                                      </p:cBhvr>
                                      <p:tavLst>
                                        <p:tav tm="0">
                                          <p:val>
                                            <p:strVal val="#ppt_y"/>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2" presetClass="entr" presetSubtype="8" fill="hold" grpId="0" nodeType="clickEffect">
                                  <p:stCondLst>
                                    <p:cond delay="0"/>
                                  </p:stCondLst>
                                  <p:childTnLst>
                                    <p:set>
                                      <p:cBhvr>
                                        <p:cTn id="16" dur="1" fill="hold">
                                          <p:stCondLst>
                                            <p:cond delay="0"/>
                                          </p:stCondLst>
                                        </p:cTn>
                                        <p:tgtEl>
                                          <p:spTgt spid="70759"/>
                                        </p:tgtEl>
                                        <p:attrNameLst>
                                          <p:attrName>style.visibility</p:attrName>
                                        </p:attrNameLst>
                                      </p:cBhvr>
                                      <p:to>
                                        <p:strVal val="visible"/>
                                      </p:to>
                                    </p:set>
                                    <p:anim calcmode="lin" valueType="num">
                                      <p:cBhvr additive="base">
                                        <p:cTn id="17" dur="500" fill="hold"/>
                                        <p:tgtEl>
                                          <p:spTgt spid="70759"/>
                                        </p:tgtEl>
                                        <p:attrNameLst>
                                          <p:attrName>ppt_x</p:attrName>
                                        </p:attrNameLst>
                                      </p:cBhvr>
                                      <p:tavLst>
                                        <p:tav tm="0">
                                          <p:val>
                                            <p:strVal val="0-#ppt_w/2"/>
                                          </p:val>
                                        </p:tav>
                                        <p:tav tm="100000">
                                          <p:val>
                                            <p:strVal val="#ppt_x"/>
                                          </p:val>
                                        </p:tav>
                                      </p:tavLst>
                                    </p:anim>
                                    <p:anim calcmode="lin" valueType="num">
                                      <p:cBhvr additive="base">
                                        <p:cTn id="18" dur="500" fill="hold"/>
                                        <p:tgtEl>
                                          <p:spTgt spid="70759"/>
                                        </p:tgtEl>
                                        <p:attrNameLst>
                                          <p:attrName>ppt_y</p:attrName>
                                        </p:attrNameLst>
                                      </p:cBhvr>
                                      <p:tavLst>
                                        <p:tav tm="0">
                                          <p:val>
                                            <p:strVal val="#ppt_y"/>
                                          </p:val>
                                        </p:tav>
                                        <p:tav tm="100000">
                                          <p:val>
                                            <p:strVal val="#ppt_y"/>
                                          </p:val>
                                        </p:tav>
                                      </p:tavLst>
                                    </p:anim>
                                  </p:childTnLst>
                                </p:cTn>
                              </p:par>
                            </p:childTnLst>
                          </p:cTn>
                        </p:par>
                      </p:childTnLst>
                    </p:cTn>
                  </p:par>
                  <p:par>
                    <p:cTn id="19" fill="hold">
                      <p:stCondLst>
                        <p:cond delay="indefinite"/>
                      </p:stCondLst>
                      <p:childTnLst>
                        <p:par>
                          <p:cTn id="20" fill="hold">
                            <p:stCondLst>
                              <p:cond delay="0"/>
                            </p:stCondLst>
                            <p:childTnLst>
                              <p:par>
                                <p:cTn id="21" presetID="2" presetClass="entr" presetSubtype="4" fill="hold" nodeType="clickEffect">
                                  <p:stCondLst>
                                    <p:cond delay="0"/>
                                  </p:stCondLst>
                                  <p:childTnLst>
                                    <p:set>
                                      <p:cBhvr>
                                        <p:cTn id="22" dur="1" fill="hold">
                                          <p:stCondLst>
                                            <p:cond delay="0"/>
                                          </p:stCondLst>
                                        </p:cTn>
                                        <p:tgtEl>
                                          <p:spTgt spid="96362"/>
                                        </p:tgtEl>
                                        <p:attrNameLst>
                                          <p:attrName>style.visibility</p:attrName>
                                        </p:attrNameLst>
                                      </p:cBhvr>
                                      <p:to>
                                        <p:strVal val="visible"/>
                                      </p:to>
                                    </p:set>
                                    <p:anim calcmode="lin" valueType="num">
                                      <p:cBhvr additive="base">
                                        <p:cTn id="23" dur="500" fill="hold"/>
                                        <p:tgtEl>
                                          <p:spTgt spid="96362"/>
                                        </p:tgtEl>
                                        <p:attrNameLst>
                                          <p:attrName>ppt_x</p:attrName>
                                        </p:attrNameLst>
                                      </p:cBhvr>
                                      <p:tavLst>
                                        <p:tav tm="0">
                                          <p:val>
                                            <p:strVal val="#ppt_x"/>
                                          </p:val>
                                        </p:tav>
                                        <p:tav tm="100000">
                                          <p:val>
                                            <p:strVal val="#ppt_x"/>
                                          </p:val>
                                        </p:tav>
                                      </p:tavLst>
                                    </p:anim>
                                    <p:anim calcmode="lin" valueType="num">
                                      <p:cBhvr additive="base">
                                        <p:cTn id="24" dur="500" fill="hold"/>
                                        <p:tgtEl>
                                          <p:spTgt spid="96362"/>
                                        </p:tgtEl>
                                        <p:attrNameLst>
                                          <p:attrName>ppt_y</p:attrName>
                                        </p:attrNameLst>
                                      </p:cBhvr>
                                      <p:tavLst>
                                        <p:tav tm="0">
                                          <p:val>
                                            <p:strVal val="1+#ppt_h/2"/>
                                          </p:val>
                                        </p:tav>
                                        <p:tav tm="100000">
                                          <p:val>
                                            <p:strVal val="#ppt_y"/>
                                          </p:val>
                                        </p:tav>
                                      </p:tavLst>
                                    </p:anim>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grpId="0" nodeType="clickEffect">
                                  <p:stCondLst>
                                    <p:cond delay="0"/>
                                  </p:stCondLst>
                                  <p:childTnLst>
                                    <p:set>
                                      <p:cBhvr>
                                        <p:cTn id="28" dur="1" fill="hold">
                                          <p:stCondLst>
                                            <p:cond delay="0"/>
                                          </p:stCondLst>
                                        </p:cTn>
                                        <p:tgtEl>
                                          <p:spTgt spid="124">
                                            <p:txEl>
                                              <p:pRg st="0" end="0"/>
                                            </p:txEl>
                                          </p:spTgt>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70738"/>
                                        </p:tgtEl>
                                        <p:attrNameLst>
                                          <p:attrName>style.visibility</p:attrName>
                                        </p:attrNameLst>
                                      </p:cBhvr>
                                      <p:to>
                                        <p:strVal val="visible"/>
                                      </p:to>
                                    </p:set>
                                  </p:childTnLst>
                                </p:cTn>
                              </p:par>
                              <p:par>
                                <p:cTn id="31" presetID="1" presetClass="entr" presetSubtype="0" fill="hold" grpId="0" nodeType="withEffect">
                                  <p:stCondLst>
                                    <p:cond delay="0"/>
                                  </p:stCondLst>
                                  <p:childTnLst>
                                    <p:set>
                                      <p:cBhvr>
                                        <p:cTn id="32" dur="1" fill="hold">
                                          <p:stCondLst>
                                            <p:cond delay="0"/>
                                          </p:stCondLst>
                                        </p:cTn>
                                        <p:tgtEl>
                                          <p:spTgt spid="124">
                                            <p:txEl>
                                              <p:pRg st="1" end="1"/>
                                            </p:txEl>
                                          </p:spTgt>
                                        </p:tgtEl>
                                        <p:attrNameLst>
                                          <p:attrName>style.visibility</p:attrName>
                                        </p:attrNameLst>
                                      </p:cBhvr>
                                      <p:to>
                                        <p:strVal val="visible"/>
                                      </p:to>
                                    </p:set>
                                  </p:childTnLst>
                                </p:cTn>
                              </p:par>
                              <p:par>
                                <p:cTn id="33" presetID="1" presetClass="entr" presetSubtype="0" fill="hold" nodeType="withEffect">
                                  <p:stCondLst>
                                    <p:cond delay="0"/>
                                  </p:stCondLst>
                                  <p:childTnLst>
                                    <p:set>
                                      <p:cBhvr>
                                        <p:cTn id="34" dur="1" fill="hold">
                                          <p:stCondLst>
                                            <p:cond delay="0"/>
                                          </p:stCondLst>
                                        </p:cTn>
                                        <p:tgtEl>
                                          <p:spTgt spid="70760"/>
                                        </p:tgtEl>
                                        <p:attrNameLst>
                                          <p:attrName>style.visibility</p:attrName>
                                        </p:attrNameLst>
                                      </p:cBhvr>
                                      <p:to>
                                        <p:strVal val="visible"/>
                                      </p:to>
                                    </p:set>
                                  </p:childTnLst>
                                </p:cTn>
                              </p:par>
                            </p:childTnLst>
                          </p:cTn>
                        </p:par>
                      </p:childTnLst>
                    </p:cTn>
                  </p:par>
                  <p:par>
                    <p:cTn id="35" fill="hold">
                      <p:stCondLst>
                        <p:cond delay="indefinite"/>
                      </p:stCondLst>
                      <p:childTnLst>
                        <p:par>
                          <p:cTn id="36" fill="hold">
                            <p:stCondLst>
                              <p:cond delay="0"/>
                            </p:stCondLst>
                            <p:childTnLst>
                              <p:par>
                                <p:cTn id="37" presetID="2" presetClass="entr" presetSubtype="2" fill="hold" grpId="0" nodeType="clickEffect">
                                  <p:stCondLst>
                                    <p:cond delay="0"/>
                                  </p:stCondLst>
                                  <p:childTnLst>
                                    <p:set>
                                      <p:cBhvr>
                                        <p:cTn id="38" dur="1" fill="hold">
                                          <p:stCondLst>
                                            <p:cond delay="0"/>
                                          </p:stCondLst>
                                        </p:cTn>
                                        <p:tgtEl>
                                          <p:spTgt spid="96363"/>
                                        </p:tgtEl>
                                        <p:attrNameLst>
                                          <p:attrName>style.visibility</p:attrName>
                                        </p:attrNameLst>
                                      </p:cBhvr>
                                      <p:to>
                                        <p:strVal val="visible"/>
                                      </p:to>
                                    </p:set>
                                    <p:anim calcmode="lin" valueType="num">
                                      <p:cBhvr additive="base">
                                        <p:cTn id="39" dur="500" fill="hold"/>
                                        <p:tgtEl>
                                          <p:spTgt spid="96363"/>
                                        </p:tgtEl>
                                        <p:attrNameLst>
                                          <p:attrName>ppt_x</p:attrName>
                                        </p:attrNameLst>
                                      </p:cBhvr>
                                      <p:tavLst>
                                        <p:tav tm="0">
                                          <p:val>
                                            <p:strVal val="1+#ppt_w/2"/>
                                          </p:val>
                                        </p:tav>
                                        <p:tav tm="100000">
                                          <p:val>
                                            <p:strVal val="#ppt_x"/>
                                          </p:val>
                                        </p:tav>
                                      </p:tavLst>
                                    </p:anim>
                                    <p:anim calcmode="lin" valueType="num">
                                      <p:cBhvr additive="base">
                                        <p:cTn id="40" dur="500" fill="hold"/>
                                        <p:tgtEl>
                                          <p:spTgt spid="963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build="allAtOnce"/>
      <p:bldP spid="70738" grpId="0" animBg="1"/>
      <p:bldP spid="96363" grpId="0"/>
      <p:bldP spid="70759"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7042" name="Oval 164"/>
          <p:cNvSpPr>
            <a:spLocks noChangeArrowheads="1"/>
          </p:cNvSpPr>
          <p:nvPr/>
        </p:nvSpPr>
        <p:spPr bwMode="auto">
          <a:xfrm>
            <a:off x="3992563" y="1200150"/>
            <a:ext cx="1155700" cy="3363913"/>
          </a:xfrm>
          <a:prstGeom prst="ellipse">
            <a:avLst/>
          </a:prstGeom>
          <a:solidFill>
            <a:schemeClr val="bg1"/>
          </a:solidFill>
          <a:ln w="28575" algn="ctr">
            <a:solidFill>
              <a:srgbClr val="3366FF"/>
            </a:solidFill>
            <a:round/>
            <a:headEnd/>
            <a:tailEnd/>
          </a:ln>
        </p:spPr>
        <p:txBody>
          <a:bodyPr wrap="none" lIns="0" tIns="0" rIns="0" bIns="3200400"/>
          <a:lstStyle/>
          <a:p>
            <a:pPr algn="ctr"/>
            <a:r>
              <a:rPr lang="en-US" sz="1600" i="1">
                <a:latin typeface="Times New Roman" pitchFamily="18" charset="0"/>
                <a:cs typeface="Times New Roman" pitchFamily="18" charset="0"/>
              </a:rPr>
              <a:t>X</a:t>
            </a:r>
            <a:r>
              <a:rPr lang="en-US" sz="1600" i="1" baseline="-25000">
                <a:latin typeface="Times New Roman" pitchFamily="18" charset="0"/>
                <a:cs typeface="Times New Roman" pitchFamily="18" charset="0"/>
              </a:rPr>
              <a:t>2</a:t>
            </a:r>
            <a:endParaRPr lang="en-US" sz="1600" i="1">
              <a:latin typeface="Times New Roman" pitchFamily="18" charset="0"/>
              <a:cs typeface="Times New Roman" pitchFamily="18" charset="0"/>
            </a:endParaRPr>
          </a:p>
        </p:txBody>
      </p:sp>
      <p:sp>
        <p:nvSpPr>
          <p:cNvPr id="166" name="Oval 165"/>
          <p:cNvSpPr/>
          <p:nvPr/>
        </p:nvSpPr>
        <p:spPr>
          <a:xfrm>
            <a:off x="6305550"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116" name="Straight Connector 115"/>
          <p:cNvCxnSpPr>
            <a:stCxn id="73" idx="5"/>
            <a:endCxn id="93" idx="1"/>
          </p:cNvCxnSpPr>
          <p:nvPr/>
        </p:nvCxnSpPr>
        <p:spPr>
          <a:xfrm flipV="1">
            <a:off x="4735513" y="2874963"/>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64" name="Oval 163"/>
          <p:cNvSpPr/>
          <p:nvPr/>
        </p:nvSpPr>
        <p:spPr>
          <a:xfrm>
            <a:off x="1681163" y="11874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97" name="Straight Connector 96"/>
          <p:cNvCxnSpPr>
            <a:stCxn id="95" idx="5"/>
            <a:endCxn id="67" idx="1"/>
          </p:cNvCxnSpPr>
          <p:nvPr/>
        </p:nvCxnSpPr>
        <p:spPr>
          <a:xfrm flipV="1">
            <a:off x="592138" y="1943100"/>
            <a:ext cx="1524000"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7047" name="Straight Connector 96"/>
          <p:cNvCxnSpPr>
            <a:cxnSpLocks noChangeShapeType="1"/>
          </p:cNvCxnSpPr>
          <p:nvPr/>
        </p:nvCxnSpPr>
        <p:spPr bwMode="auto">
          <a:xfrm flipV="1">
            <a:off x="606425" y="1943100"/>
            <a:ext cx="1495425" cy="941388"/>
          </a:xfrm>
          <a:prstGeom prst="line">
            <a:avLst/>
          </a:prstGeom>
          <a:noFill/>
          <a:ln w="38100" algn="ctr">
            <a:solidFill>
              <a:schemeClr val="accent2"/>
            </a:solidFill>
            <a:round/>
            <a:headEnd/>
            <a:tailEnd/>
          </a:ln>
        </p:spPr>
      </p:cxnSp>
      <p:cxnSp>
        <p:nvCxnSpPr>
          <p:cNvPr id="102" name="Straight Connector 101"/>
          <p:cNvCxnSpPr>
            <a:stCxn id="67" idx="5"/>
            <a:endCxn id="74" idx="1"/>
          </p:cNvCxnSpPr>
          <p:nvPr/>
        </p:nvCxnSpPr>
        <p:spPr>
          <a:xfrm>
            <a:off x="2444750" y="1943100"/>
            <a:ext cx="1962150"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93" idx="5"/>
            <a:endCxn id="96" idx="1"/>
          </p:cNvCxnSpPr>
          <p:nvPr/>
        </p:nvCxnSpPr>
        <p:spPr>
          <a:xfrm>
            <a:off x="7045325" y="2874963"/>
            <a:ext cx="1506538"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74" idx="5"/>
            <a:endCxn id="93" idx="1"/>
          </p:cNvCxnSpPr>
          <p:nvPr/>
        </p:nvCxnSpPr>
        <p:spPr>
          <a:xfrm flipV="1">
            <a:off x="4735513" y="2874963"/>
            <a:ext cx="198120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5" name="Straight Connector 101"/>
          <p:cNvCxnSpPr>
            <a:stCxn id="67" idx="5"/>
            <a:endCxn id="74" idx="1"/>
          </p:cNvCxnSpPr>
          <p:nvPr/>
        </p:nvCxnSpPr>
        <p:spPr>
          <a:xfrm>
            <a:off x="2473325" y="1943100"/>
            <a:ext cx="1905000"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7052" name="Straight Connector 109"/>
          <p:cNvCxnSpPr>
            <a:cxnSpLocks noChangeShapeType="1"/>
          </p:cNvCxnSpPr>
          <p:nvPr/>
        </p:nvCxnSpPr>
        <p:spPr bwMode="auto">
          <a:xfrm>
            <a:off x="7073900" y="2874963"/>
            <a:ext cx="1477963" cy="9525"/>
          </a:xfrm>
          <a:prstGeom prst="line">
            <a:avLst/>
          </a:prstGeom>
          <a:noFill/>
          <a:ln w="38100" algn="ctr">
            <a:solidFill>
              <a:schemeClr val="accent2"/>
            </a:solidFill>
            <a:round/>
            <a:headEnd/>
            <a:tailEnd/>
          </a:ln>
        </p:spPr>
      </p:cxnSp>
      <p:cxnSp>
        <p:nvCxnSpPr>
          <p:cNvPr id="7" name="Straight Connector 118"/>
          <p:cNvCxnSpPr>
            <a:stCxn id="74" idx="5"/>
            <a:endCxn id="93" idx="1"/>
          </p:cNvCxnSpPr>
          <p:nvPr/>
        </p:nvCxnSpPr>
        <p:spPr>
          <a:xfrm flipV="1">
            <a:off x="4764088" y="2874963"/>
            <a:ext cx="192405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4" name="Straight Connector 103"/>
          <p:cNvCxnSpPr>
            <a:stCxn id="68" idx="5"/>
            <a:endCxn id="73" idx="1"/>
          </p:cNvCxnSpPr>
          <p:nvPr/>
        </p:nvCxnSpPr>
        <p:spPr>
          <a:xfrm>
            <a:off x="2435225" y="2874963"/>
            <a:ext cx="197167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6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 name="Title 1"/>
          <p:cNvSpPr>
            <a:spLocks noGrp="1"/>
          </p:cNvSpPr>
          <p:nvPr>
            <p:ph type="title" idx="4294967295"/>
          </p:nvPr>
        </p:nvSpPr>
        <p:spPr/>
        <p:txBody>
          <a:bodyPr>
            <a:normAutofit fontScale="90000"/>
          </a:bodyPr>
          <a:lstStyle/>
          <a:p>
            <a:pPr eaLnBrk="1" hangingPunct="1">
              <a:defRPr/>
            </a:pPr>
            <a:r>
              <a:rPr lang="en-US" sz="3600" smtClean="0"/>
              <a:t>Forward-Backward Algorithm: Finds Marginals</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7136570F-599E-4468-AE32-234E86C830FF}" type="slidenum">
              <a:rPr lang="en-US" sz="1200">
                <a:solidFill>
                  <a:schemeClr val="tx1">
                    <a:tint val="75000"/>
                  </a:schemeClr>
                </a:solidFill>
                <a:latin typeface="+mn-lt"/>
                <a:cs typeface="+mn-cs"/>
              </a:rPr>
              <a:pPr algn="r" fontAlgn="auto">
                <a:spcBef>
                  <a:spcPts val="0"/>
                </a:spcBef>
                <a:spcAft>
                  <a:spcPts val="0"/>
                </a:spcAft>
                <a:defRPr/>
              </a:pPr>
              <a:t>91</a:t>
            </a:fld>
            <a:endParaRPr lang="en-US" sz="1200">
              <a:solidFill>
                <a:schemeClr val="tx1">
                  <a:tint val="75000"/>
                </a:schemeClr>
              </a:solidFill>
              <a:latin typeface="+mn-lt"/>
              <a:cs typeface="+mn-cs"/>
            </a:endParaRPr>
          </a:p>
        </p:txBody>
      </p:sp>
      <p:sp>
        <p:nvSpPr>
          <p:cNvPr id="67" name="Isosceles Triangle 66"/>
          <p:cNvSpPr/>
          <p:nvPr/>
        </p:nvSpPr>
        <p:spPr>
          <a:xfrm>
            <a:off x="1951038" y="1687513"/>
            <a:ext cx="658812"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68" name="Isosceles Triangle 67"/>
          <p:cNvSpPr/>
          <p:nvPr/>
        </p:nvSpPr>
        <p:spPr>
          <a:xfrm>
            <a:off x="1941513" y="26193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0" name="Isosceles Triangle 69"/>
          <p:cNvSpPr/>
          <p:nvPr/>
        </p:nvSpPr>
        <p:spPr>
          <a:xfrm>
            <a:off x="1941513" y="35972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3" name="Isosceles Triangle 72"/>
          <p:cNvSpPr/>
          <p:nvPr/>
        </p:nvSpPr>
        <p:spPr>
          <a:xfrm>
            <a:off x="4241800" y="2628900"/>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4" name="Isosceles Triangle 73"/>
          <p:cNvSpPr/>
          <p:nvPr/>
        </p:nvSpPr>
        <p:spPr>
          <a:xfrm>
            <a:off x="4241800" y="3606800"/>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6" name="Isosceles Triangle 75"/>
          <p:cNvSpPr/>
          <p:nvPr/>
        </p:nvSpPr>
        <p:spPr>
          <a:xfrm>
            <a:off x="6562725" y="1687513"/>
            <a:ext cx="657225"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93" name="Isosceles Triangle 92"/>
          <p:cNvSpPr/>
          <p:nvPr/>
        </p:nvSpPr>
        <p:spPr>
          <a:xfrm>
            <a:off x="6551613" y="26193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94" name="Isosceles Triangle 93"/>
          <p:cNvSpPr/>
          <p:nvPr/>
        </p:nvSpPr>
        <p:spPr>
          <a:xfrm>
            <a:off x="6551613" y="35972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95" name="Isosceles Triangle 94"/>
          <p:cNvSpPr/>
          <p:nvPr/>
        </p:nvSpPr>
        <p:spPr>
          <a:xfrm>
            <a:off x="98425" y="2628900"/>
            <a:ext cx="658813"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START</a:t>
            </a:r>
          </a:p>
        </p:txBody>
      </p:sp>
      <p:sp>
        <p:nvSpPr>
          <p:cNvPr id="96" name="Isosceles Triangle 95"/>
          <p:cNvSpPr/>
          <p:nvPr/>
        </p:nvSpPr>
        <p:spPr>
          <a:xfrm>
            <a:off x="8386763" y="2628900"/>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END</a:t>
            </a:r>
          </a:p>
        </p:txBody>
      </p:sp>
      <p:cxnSp>
        <p:nvCxnSpPr>
          <p:cNvPr id="87069" name="Straight Connector 97"/>
          <p:cNvCxnSpPr>
            <a:cxnSpLocks noChangeShapeType="1"/>
          </p:cNvCxnSpPr>
          <p:nvPr/>
        </p:nvCxnSpPr>
        <p:spPr bwMode="auto">
          <a:xfrm flipV="1">
            <a:off x="630238" y="2874963"/>
            <a:ext cx="1514475" cy="9525"/>
          </a:xfrm>
          <a:prstGeom prst="line">
            <a:avLst/>
          </a:prstGeom>
          <a:noFill/>
          <a:ln w="38100" algn="ctr">
            <a:solidFill>
              <a:schemeClr val="accent2"/>
            </a:solidFill>
            <a:round/>
            <a:headEnd/>
            <a:tailEnd/>
          </a:ln>
        </p:spPr>
      </p:cxnSp>
      <p:cxnSp>
        <p:nvCxnSpPr>
          <p:cNvPr id="87070" name="Straight Connector 98"/>
          <p:cNvCxnSpPr>
            <a:cxnSpLocks noChangeShapeType="1"/>
          </p:cNvCxnSpPr>
          <p:nvPr/>
        </p:nvCxnSpPr>
        <p:spPr bwMode="auto">
          <a:xfrm>
            <a:off x="630238" y="2884488"/>
            <a:ext cx="1514475" cy="968375"/>
          </a:xfrm>
          <a:prstGeom prst="line">
            <a:avLst/>
          </a:prstGeom>
          <a:noFill/>
          <a:ln w="38100" algn="ctr">
            <a:solidFill>
              <a:schemeClr val="accent2"/>
            </a:solidFill>
            <a:round/>
            <a:headEnd/>
            <a:tailEnd/>
          </a:ln>
        </p:spPr>
      </p:cxnSp>
      <p:cxnSp>
        <p:nvCxnSpPr>
          <p:cNvPr id="87071" name="Straight Connector 99"/>
          <p:cNvCxnSpPr>
            <a:cxnSpLocks noChangeShapeType="1"/>
            <a:stCxn id="67" idx="5"/>
            <a:endCxn id="87129" idx="1"/>
          </p:cNvCxnSpPr>
          <p:nvPr/>
        </p:nvCxnSpPr>
        <p:spPr bwMode="auto">
          <a:xfrm>
            <a:off x="2444750" y="1943100"/>
            <a:ext cx="1943100" cy="9525"/>
          </a:xfrm>
          <a:prstGeom prst="line">
            <a:avLst/>
          </a:prstGeom>
          <a:noFill/>
          <a:ln w="38100" algn="ctr">
            <a:solidFill>
              <a:schemeClr val="accent2"/>
            </a:solidFill>
            <a:round/>
            <a:headEnd/>
            <a:tailEnd/>
          </a:ln>
        </p:spPr>
      </p:cxnSp>
      <p:cxnSp>
        <p:nvCxnSpPr>
          <p:cNvPr id="101" name="Straight Connector 100"/>
          <p:cNvCxnSpPr>
            <a:stCxn id="67" idx="5"/>
            <a:endCxn id="73" idx="1"/>
          </p:cNvCxnSpPr>
          <p:nvPr/>
        </p:nvCxnSpPr>
        <p:spPr>
          <a:xfrm>
            <a:off x="2444750" y="1943100"/>
            <a:ext cx="1962150"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7073" name="Straight Connector 102"/>
          <p:cNvCxnSpPr>
            <a:cxnSpLocks noChangeShapeType="1"/>
            <a:stCxn id="68" idx="5"/>
            <a:endCxn id="87129" idx="1"/>
          </p:cNvCxnSpPr>
          <p:nvPr/>
        </p:nvCxnSpPr>
        <p:spPr bwMode="auto">
          <a:xfrm flipV="1">
            <a:off x="2435225" y="1952625"/>
            <a:ext cx="1952625" cy="922338"/>
          </a:xfrm>
          <a:prstGeom prst="line">
            <a:avLst/>
          </a:prstGeom>
          <a:noFill/>
          <a:ln w="38100" algn="ctr">
            <a:solidFill>
              <a:schemeClr val="accent2"/>
            </a:solidFill>
            <a:round/>
            <a:headEnd/>
            <a:tailEnd/>
          </a:ln>
        </p:spPr>
      </p:cxnSp>
      <p:cxnSp>
        <p:nvCxnSpPr>
          <p:cNvPr id="105" name="Straight Connector 104"/>
          <p:cNvCxnSpPr>
            <a:stCxn id="68" idx="5"/>
            <a:endCxn id="74" idx="1"/>
          </p:cNvCxnSpPr>
          <p:nvPr/>
        </p:nvCxnSpPr>
        <p:spPr>
          <a:xfrm>
            <a:off x="2473325" y="2874963"/>
            <a:ext cx="1943100"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7075" name="Straight Connector 105"/>
          <p:cNvCxnSpPr>
            <a:cxnSpLocks noChangeShapeType="1"/>
          </p:cNvCxnSpPr>
          <p:nvPr/>
        </p:nvCxnSpPr>
        <p:spPr bwMode="auto">
          <a:xfrm flipV="1">
            <a:off x="2444750" y="1952625"/>
            <a:ext cx="1981200" cy="1898650"/>
          </a:xfrm>
          <a:prstGeom prst="line">
            <a:avLst/>
          </a:prstGeom>
          <a:noFill/>
          <a:ln w="38100" algn="ctr">
            <a:solidFill>
              <a:schemeClr val="accent2"/>
            </a:solidFill>
            <a:round/>
            <a:headEnd/>
            <a:tailEnd/>
          </a:ln>
        </p:spPr>
      </p:cxnSp>
      <p:cxnSp>
        <p:nvCxnSpPr>
          <p:cNvPr id="107" name="Straight Connector 106"/>
          <p:cNvCxnSpPr>
            <a:stCxn id="70" idx="5"/>
            <a:endCxn id="73" idx="1"/>
          </p:cNvCxnSpPr>
          <p:nvPr/>
        </p:nvCxnSpPr>
        <p:spPr>
          <a:xfrm flipV="1">
            <a:off x="2435225" y="2884488"/>
            <a:ext cx="1971675"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8" name="Straight Connector 107"/>
          <p:cNvCxnSpPr>
            <a:stCxn id="70" idx="5"/>
            <a:endCxn id="74" idx="1"/>
          </p:cNvCxnSpPr>
          <p:nvPr/>
        </p:nvCxnSpPr>
        <p:spPr>
          <a:xfrm>
            <a:off x="2459038" y="3852863"/>
            <a:ext cx="19431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7078" name="Straight Connector 108"/>
          <p:cNvCxnSpPr>
            <a:cxnSpLocks noChangeShapeType="1"/>
            <a:stCxn id="76" idx="5"/>
            <a:endCxn id="96" idx="1"/>
          </p:cNvCxnSpPr>
          <p:nvPr/>
        </p:nvCxnSpPr>
        <p:spPr bwMode="auto">
          <a:xfrm>
            <a:off x="7056438" y="1943100"/>
            <a:ext cx="1495425" cy="941388"/>
          </a:xfrm>
          <a:prstGeom prst="line">
            <a:avLst/>
          </a:prstGeom>
          <a:noFill/>
          <a:ln w="38100" algn="ctr">
            <a:solidFill>
              <a:schemeClr val="accent2"/>
            </a:solidFill>
            <a:round/>
            <a:headEnd/>
            <a:tailEnd/>
          </a:ln>
        </p:spPr>
      </p:cxnSp>
      <p:cxnSp>
        <p:nvCxnSpPr>
          <p:cNvPr id="87079" name="Straight Connector 110"/>
          <p:cNvCxnSpPr>
            <a:cxnSpLocks noChangeShapeType="1"/>
            <a:stCxn id="94" idx="5"/>
            <a:endCxn id="96" idx="1"/>
          </p:cNvCxnSpPr>
          <p:nvPr/>
        </p:nvCxnSpPr>
        <p:spPr bwMode="auto">
          <a:xfrm flipV="1">
            <a:off x="7045325" y="2884488"/>
            <a:ext cx="1506538" cy="968375"/>
          </a:xfrm>
          <a:prstGeom prst="line">
            <a:avLst/>
          </a:prstGeom>
          <a:noFill/>
          <a:ln w="38100" algn="ctr">
            <a:solidFill>
              <a:schemeClr val="accent2"/>
            </a:solidFill>
            <a:round/>
            <a:headEnd/>
            <a:tailEnd/>
          </a:ln>
        </p:spPr>
      </p:cxnSp>
      <p:cxnSp>
        <p:nvCxnSpPr>
          <p:cNvPr id="87080" name="Straight Connector 111"/>
          <p:cNvCxnSpPr>
            <a:cxnSpLocks noChangeShapeType="1"/>
            <a:stCxn id="87129" idx="5"/>
            <a:endCxn id="76" idx="1"/>
          </p:cNvCxnSpPr>
          <p:nvPr/>
        </p:nvCxnSpPr>
        <p:spPr bwMode="auto">
          <a:xfrm flipV="1">
            <a:off x="4773613" y="1943100"/>
            <a:ext cx="1954212" cy="9525"/>
          </a:xfrm>
          <a:prstGeom prst="line">
            <a:avLst/>
          </a:prstGeom>
          <a:noFill/>
          <a:ln w="38100" algn="ctr">
            <a:solidFill>
              <a:schemeClr val="accent2"/>
            </a:solidFill>
            <a:round/>
            <a:headEnd/>
            <a:tailEnd/>
          </a:ln>
        </p:spPr>
      </p:cxnSp>
      <p:cxnSp>
        <p:nvCxnSpPr>
          <p:cNvPr id="87081" name="Straight Connector 112"/>
          <p:cNvCxnSpPr>
            <a:cxnSpLocks noChangeShapeType="1"/>
            <a:stCxn id="87129" idx="5"/>
            <a:endCxn id="93" idx="1"/>
          </p:cNvCxnSpPr>
          <p:nvPr/>
        </p:nvCxnSpPr>
        <p:spPr bwMode="auto">
          <a:xfrm>
            <a:off x="4773613" y="1952625"/>
            <a:ext cx="1943100" cy="922338"/>
          </a:xfrm>
          <a:prstGeom prst="line">
            <a:avLst/>
          </a:prstGeom>
          <a:noFill/>
          <a:ln w="38100" algn="ctr">
            <a:solidFill>
              <a:schemeClr val="accent2"/>
            </a:solidFill>
            <a:round/>
            <a:headEnd/>
            <a:tailEnd/>
          </a:ln>
        </p:spPr>
      </p:cxnSp>
      <p:cxnSp>
        <p:nvCxnSpPr>
          <p:cNvPr id="114" name="Straight Connector 113"/>
          <p:cNvCxnSpPr>
            <a:stCxn id="87129" idx="5"/>
            <a:endCxn id="94" idx="1"/>
          </p:cNvCxnSpPr>
          <p:nvPr/>
        </p:nvCxnSpPr>
        <p:spPr>
          <a:xfrm>
            <a:off x="4773613" y="1952625"/>
            <a:ext cx="1943100" cy="190023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73" idx="5"/>
            <a:endCxn id="76" idx="1"/>
          </p:cNvCxnSpPr>
          <p:nvPr/>
        </p:nvCxnSpPr>
        <p:spPr>
          <a:xfrm flipV="1">
            <a:off x="4735513" y="1943100"/>
            <a:ext cx="1992312"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7" name="Straight Connector 116"/>
          <p:cNvCxnSpPr>
            <a:stCxn id="73" idx="5"/>
            <a:endCxn id="94" idx="1"/>
          </p:cNvCxnSpPr>
          <p:nvPr/>
        </p:nvCxnSpPr>
        <p:spPr>
          <a:xfrm>
            <a:off x="4735513" y="2884488"/>
            <a:ext cx="1981200"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8" name="Straight Connector 117"/>
          <p:cNvCxnSpPr>
            <a:stCxn id="74" idx="5"/>
            <a:endCxn id="76" idx="1"/>
          </p:cNvCxnSpPr>
          <p:nvPr/>
        </p:nvCxnSpPr>
        <p:spPr>
          <a:xfrm flipV="1">
            <a:off x="4735513" y="1943100"/>
            <a:ext cx="1992312"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23" name="Straight Connector 122"/>
          <p:cNvCxnSpPr>
            <a:stCxn id="74" idx="5"/>
            <a:endCxn id="94" idx="1"/>
          </p:cNvCxnSpPr>
          <p:nvPr/>
        </p:nvCxnSpPr>
        <p:spPr>
          <a:xfrm flipV="1">
            <a:off x="4735513" y="3852863"/>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grpSp>
        <p:nvGrpSpPr>
          <p:cNvPr id="87087" name="Group 49"/>
          <p:cNvGrpSpPr>
            <a:grpSpLocks/>
          </p:cNvGrpSpPr>
          <p:nvPr/>
        </p:nvGrpSpPr>
        <p:grpSpPr bwMode="auto">
          <a:xfrm>
            <a:off x="1895475" y="5162550"/>
            <a:ext cx="5538788" cy="363538"/>
            <a:chOff x="1194" y="2874"/>
            <a:chExt cx="3489" cy="229"/>
          </a:xfrm>
        </p:grpSpPr>
        <p:sp>
          <p:nvSpPr>
            <p:cNvPr id="87139" name="TextBox 53"/>
            <p:cNvSpPr txBox="1">
              <a:spLocks noChangeArrowheads="1"/>
            </p:cNvSpPr>
            <p:nvPr/>
          </p:nvSpPr>
          <p:spPr bwMode="auto">
            <a:xfrm>
              <a:off x="1194" y="2874"/>
              <a:ext cx="494"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find</a:t>
              </a:r>
            </a:p>
          </p:txBody>
        </p:sp>
        <p:sp>
          <p:nvSpPr>
            <p:cNvPr id="87140" name="TextBox 54"/>
            <p:cNvSpPr txBox="1">
              <a:spLocks noChangeArrowheads="1"/>
            </p:cNvSpPr>
            <p:nvPr/>
          </p:nvSpPr>
          <p:spPr bwMode="auto">
            <a:xfrm>
              <a:off x="2454" y="2874"/>
              <a:ext cx="872"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preferred</a:t>
              </a:r>
            </a:p>
          </p:txBody>
        </p:sp>
        <p:sp>
          <p:nvSpPr>
            <p:cNvPr id="87141" name="TextBox 55"/>
            <p:cNvSpPr txBox="1">
              <a:spLocks noChangeArrowheads="1"/>
            </p:cNvSpPr>
            <p:nvPr/>
          </p:nvSpPr>
          <p:spPr bwMode="auto">
            <a:xfrm>
              <a:off x="4015" y="2874"/>
              <a:ext cx="668"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tags</a:t>
              </a:r>
            </a:p>
          </p:txBody>
        </p:sp>
      </p:grpSp>
      <p:cxnSp>
        <p:nvCxnSpPr>
          <p:cNvPr id="69" name="Straight Connector 68"/>
          <p:cNvCxnSpPr>
            <a:stCxn id="72" idx="0"/>
            <a:endCxn id="164" idx="4"/>
          </p:cNvCxnSpPr>
          <p:nvPr/>
        </p:nvCxnSpPr>
        <p:spPr>
          <a:xfrm flipV="1">
            <a:off x="2254250" y="45450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2"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5" name="Straight Connector 74"/>
          <p:cNvCxnSpPr>
            <a:stCxn id="77" idx="0"/>
          </p:cNvCxnSpPr>
          <p:nvPr/>
        </p:nvCxnSpPr>
        <p:spPr>
          <a:xfrm flipV="1">
            <a:off x="4557713" y="45577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8" name="Straight Connector 77"/>
          <p:cNvCxnSpPr>
            <a:stCxn id="79" idx="0"/>
          </p:cNvCxnSpPr>
          <p:nvPr/>
        </p:nvCxnSpPr>
        <p:spPr>
          <a:xfrm flipV="1">
            <a:off x="6878638" y="4545013"/>
            <a:ext cx="4762"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7095"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10"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1"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2"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3"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4" name="Straight Connector 117"/>
          <p:cNvCxnSpPr>
            <a:stCxn id="74"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5"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6"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7" name="Straight Connector 113"/>
          <p:cNvCxnSpPr>
            <a:stCxn id="87129"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8" name="Straight Connector 117"/>
          <p:cNvCxnSpPr>
            <a:stCxn id="74"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9"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0"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2" name="Straight Connector 113"/>
          <p:cNvCxnSpPr>
            <a:stCxn id="87129"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3"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4"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7111"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cxnSp>
        <p:nvCxnSpPr>
          <p:cNvPr id="87112" name="Straight Connector 113"/>
          <p:cNvCxnSpPr>
            <a:cxnSpLocks noChangeShapeType="1"/>
          </p:cNvCxnSpPr>
          <p:nvPr/>
        </p:nvCxnSpPr>
        <p:spPr bwMode="auto">
          <a:xfrm>
            <a:off x="4745038" y="1952625"/>
            <a:ext cx="1971675" cy="1898650"/>
          </a:xfrm>
          <a:prstGeom prst="line">
            <a:avLst/>
          </a:prstGeom>
          <a:noFill/>
          <a:ln w="38100" algn="ctr">
            <a:solidFill>
              <a:schemeClr val="accent2"/>
            </a:solidFill>
            <a:round/>
            <a:headEnd/>
            <a:tailEnd/>
          </a:ln>
        </p:spPr>
      </p:cxnSp>
      <p:sp>
        <p:nvSpPr>
          <p:cNvPr id="2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9"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0"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1"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08647"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08648"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08649"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7121" name="Rectangle 88"/>
          <p:cNvSpPr>
            <a:spLocks noChangeArrowheads="1"/>
          </p:cNvSpPr>
          <p:nvPr/>
        </p:nvSpPr>
        <p:spPr bwMode="auto">
          <a:xfrm>
            <a:off x="5881688" y="996950"/>
            <a:ext cx="3262312" cy="4529138"/>
          </a:xfrm>
          <a:prstGeom prst="rect">
            <a:avLst/>
          </a:prstGeom>
          <a:solidFill>
            <a:srgbClr val="FFFFFF"/>
          </a:solidFill>
          <a:ln w="28575" algn="ctr">
            <a:noFill/>
            <a:miter lim="800000"/>
            <a:headEnd/>
            <a:tailEnd/>
          </a:ln>
        </p:spPr>
        <p:txBody>
          <a:bodyPr wrap="none" lIns="0" tIns="0" rIns="0" bIns="0" anchor="ctr"/>
          <a:lstStyle/>
          <a:p>
            <a:pPr>
              <a:lnSpc>
                <a:spcPct val="80000"/>
              </a:lnSpc>
            </a:pPr>
            <a:endParaRPr lang="en-US" sz="2000"/>
          </a:p>
        </p:txBody>
      </p:sp>
      <p:grpSp>
        <p:nvGrpSpPr>
          <p:cNvPr id="87122" name="Group 89"/>
          <p:cNvGrpSpPr>
            <a:grpSpLocks/>
          </p:cNvGrpSpPr>
          <p:nvPr/>
        </p:nvGrpSpPr>
        <p:grpSpPr bwMode="auto">
          <a:xfrm>
            <a:off x="4557713" y="4503738"/>
            <a:ext cx="1176337" cy="415925"/>
            <a:chOff x="2871" y="2831"/>
            <a:chExt cx="741" cy="262"/>
          </a:xfrm>
        </p:grpSpPr>
        <p:sp>
          <p:nvSpPr>
            <p:cNvPr id="87137" name="Rectangle 90"/>
            <p:cNvSpPr>
              <a:spLocks noChangeArrowheads="1"/>
            </p:cNvSpPr>
            <p:nvPr/>
          </p:nvSpPr>
          <p:spPr bwMode="auto">
            <a:xfrm>
              <a:off x="3110" y="2831"/>
              <a:ext cx="502" cy="220"/>
            </a:xfrm>
            <a:prstGeom prst="rect">
              <a:avLst/>
            </a:prstGeom>
            <a:solidFill>
              <a:schemeClr val="hlink"/>
            </a:solidFill>
            <a:ln w="9525" algn="ctr">
              <a:noFill/>
              <a:miter lim="800000"/>
              <a:headEnd/>
              <a:tailEnd/>
            </a:ln>
          </p:spPr>
          <p:txBody>
            <a:bodyPr lIns="45720" rIns="45720">
              <a:spAutoFit/>
            </a:bodyPr>
            <a:lstStyle/>
            <a:p>
              <a:pPr>
                <a:lnSpc>
                  <a:spcPct val="80000"/>
                </a:lnSpc>
              </a:pPr>
              <a:r>
                <a:rPr lang="en-US" sz="2000" dirty="0" err="1">
                  <a:latin typeface="Times New Roman"/>
                  <a:cs typeface="Times New Roman"/>
                </a:rPr>
                <a:t>ψ</a:t>
              </a:r>
              <a:r>
                <a:rPr lang="en-US" sz="2000" baseline="-25000" dirty="0">
                  <a:latin typeface="Times New Roman"/>
                  <a:cs typeface="Times New Roman"/>
                </a:rPr>
                <a:t>{2}</a:t>
              </a:r>
              <a:r>
                <a:rPr lang="en-US" sz="2000" dirty="0" smtClean="0">
                  <a:latin typeface="Times New Roman"/>
                  <a:cs typeface="Times New Roman"/>
                </a:rPr>
                <a:t>(</a:t>
              </a:r>
              <a:r>
                <a:rPr lang="en-US" sz="1800" dirty="0" smtClean="0">
                  <a:latin typeface="Rockwell"/>
                  <a:cs typeface="Rockwell"/>
                </a:rPr>
                <a:t>v</a:t>
              </a:r>
              <a:r>
                <a:rPr lang="en-US" sz="2000" dirty="0" smtClean="0">
                  <a:latin typeface="Times New Roman"/>
                  <a:cs typeface="Times New Roman"/>
                </a:rPr>
                <a:t>)</a:t>
              </a:r>
              <a:endParaRPr lang="en-US" sz="2000" dirty="0">
                <a:latin typeface="Times New Roman"/>
                <a:cs typeface="Times New Roman"/>
              </a:endParaRPr>
            </a:p>
          </p:txBody>
        </p:sp>
        <p:cxnSp>
          <p:nvCxnSpPr>
            <p:cNvPr id="87138" name="Straight Arrow Connector 44"/>
            <p:cNvCxnSpPr>
              <a:cxnSpLocks noChangeShapeType="1"/>
              <a:endCxn id="87042" idx="4"/>
            </p:cNvCxnSpPr>
            <p:nvPr/>
          </p:nvCxnSpPr>
          <p:spPr bwMode="auto">
            <a:xfrm flipV="1">
              <a:off x="2871" y="2884"/>
              <a:ext cx="8" cy="209"/>
            </a:xfrm>
            <a:prstGeom prst="straightConnector1">
              <a:avLst/>
            </a:prstGeom>
            <a:noFill/>
            <a:ln w="57150" algn="ctr">
              <a:solidFill>
                <a:srgbClr val="6699FF"/>
              </a:solidFill>
              <a:round/>
              <a:headEnd/>
              <a:tailEnd type="arrow" w="med" len="med"/>
            </a:ln>
          </p:spPr>
        </p:cxnSp>
      </p:grpSp>
      <p:grpSp>
        <p:nvGrpSpPr>
          <p:cNvPr id="87123" name="Group 92"/>
          <p:cNvGrpSpPr>
            <a:grpSpLocks/>
          </p:cNvGrpSpPr>
          <p:nvPr/>
        </p:nvGrpSpPr>
        <p:grpSpPr bwMode="auto">
          <a:xfrm>
            <a:off x="3336925" y="2882900"/>
            <a:ext cx="663575" cy="528638"/>
            <a:chOff x="2102" y="1810"/>
            <a:chExt cx="418" cy="333"/>
          </a:xfrm>
        </p:grpSpPr>
        <p:cxnSp>
          <p:nvCxnSpPr>
            <p:cNvPr id="87135" name="Straight Arrow Connector 44"/>
            <p:cNvCxnSpPr>
              <a:cxnSpLocks noChangeShapeType="1"/>
            </p:cNvCxnSpPr>
            <p:nvPr/>
          </p:nvCxnSpPr>
          <p:spPr bwMode="auto">
            <a:xfrm>
              <a:off x="2254" y="1810"/>
              <a:ext cx="257" cy="6"/>
            </a:xfrm>
            <a:prstGeom prst="straightConnector1">
              <a:avLst/>
            </a:prstGeom>
            <a:noFill/>
            <a:ln w="57150" algn="ctr">
              <a:solidFill>
                <a:srgbClr val="6699FF"/>
              </a:solidFill>
              <a:round/>
              <a:headEnd/>
              <a:tailEnd type="arrow" w="med" len="med"/>
            </a:ln>
          </p:spPr>
        </p:cxnSp>
        <p:sp>
          <p:nvSpPr>
            <p:cNvPr id="87136" name="Rectangle 94"/>
            <p:cNvSpPr>
              <a:spLocks noChangeArrowheads="1"/>
            </p:cNvSpPr>
            <p:nvPr/>
          </p:nvSpPr>
          <p:spPr bwMode="auto">
            <a:xfrm>
              <a:off x="2102" y="1923"/>
              <a:ext cx="418" cy="220"/>
            </a:xfrm>
            <a:prstGeom prst="rect">
              <a:avLst/>
            </a:prstGeom>
            <a:solidFill>
              <a:schemeClr val="hlink"/>
            </a:solidFill>
            <a:ln w="9525" algn="ctr">
              <a:noFill/>
              <a:miter lim="800000"/>
              <a:headEnd/>
              <a:tailEnd/>
            </a:ln>
          </p:spPr>
          <p:txBody>
            <a:bodyPr lIns="45720" rIns="45720">
              <a:spAutoFit/>
            </a:bodyPr>
            <a:lstStyle/>
            <a:p>
              <a:pPr>
                <a:lnSpc>
                  <a:spcPct val="80000"/>
                </a:lnSpc>
              </a:pPr>
              <a:r>
                <a:rPr lang="el-GR" sz="2000" dirty="0">
                  <a:latin typeface="Times New Roman"/>
                  <a:cs typeface="Times New Roman"/>
                </a:rPr>
                <a:t>α</a:t>
              </a:r>
              <a:r>
                <a:rPr lang="en-US" sz="2000" baseline="-25000" dirty="0">
                  <a:latin typeface="Times New Roman"/>
                  <a:cs typeface="Times New Roman"/>
                </a:rPr>
                <a:t>2</a:t>
              </a:r>
              <a:r>
                <a:rPr lang="en-US" sz="2000" dirty="0" smtClean="0">
                  <a:latin typeface="Times New Roman"/>
                  <a:cs typeface="Times New Roman"/>
                </a:rPr>
                <a:t>(</a:t>
              </a:r>
              <a:r>
                <a:rPr lang="en-US" sz="2000" dirty="0" smtClean="0">
                  <a:latin typeface="Rockwell"/>
                  <a:cs typeface="Rockwell"/>
                </a:rPr>
                <a:t>v</a:t>
              </a:r>
              <a:r>
                <a:rPr lang="en-US" sz="2000" dirty="0" smtClean="0">
                  <a:latin typeface="Times New Roman"/>
                  <a:cs typeface="Times New Roman"/>
                </a:rPr>
                <a:t>)</a:t>
              </a:r>
              <a:endParaRPr lang="en-US" sz="2000" dirty="0">
                <a:latin typeface="Times New Roman"/>
                <a:cs typeface="Times New Roman"/>
              </a:endParaRPr>
            </a:p>
          </p:txBody>
        </p:sp>
      </p:grpSp>
      <p:grpSp>
        <p:nvGrpSpPr>
          <p:cNvPr id="87124" name="Group 95"/>
          <p:cNvGrpSpPr>
            <a:grpSpLocks/>
          </p:cNvGrpSpPr>
          <p:nvPr/>
        </p:nvGrpSpPr>
        <p:grpSpPr bwMode="auto">
          <a:xfrm>
            <a:off x="5162550" y="2892425"/>
            <a:ext cx="769938" cy="519113"/>
            <a:chOff x="3252" y="1816"/>
            <a:chExt cx="485" cy="327"/>
          </a:xfrm>
        </p:grpSpPr>
        <p:cxnSp>
          <p:nvCxnSpPr>
            <p:cNvPr id="87133" name="Straight Arrow Connector 44"/>
            <p:cNvCxnSpPr>
              <a:cxnSpLocks noChangeShapeType="1"/>
              <a:endCxn id="87042" idx="6"/>
            </p:cNvCxnSpPr>
            <p:nvPr/>
          </p:nvCxnSpPr>
          <p:spPr bwMode="auto">
            <a:xfrm flipH="1" flipV="1">
              <a:off x="3252" y="1816"/>
              <a:ext cx="252" cy="8"/>
            </a:xfrm>
            <a:prstGeom prst="straightConnector1">
              <a:avLst/>
            </a:prstGeom>
            <a:noFill/>
            <a:ln w="57150" algn="ctr">
              <a:solidFill>
                <a:srgbClr val="6699FF"/>
              </a:solidFill>
              <a:round/>
              <a:headEnd/>
              <a:tailEnd type="arrow" w="med" len="med"/>
            </a:ln>
          </p:spPr>
        </p:cxnSp>
        <p:sp>
          <p:nvSpPr>
            <p:cNvPr id="87134" name="Rectangle 97"/>
            <p:cNvSpPr>
              <a:spLocks noChangeArrowheads="1"/>
            </p:cNvSpPr>
            <p:nvPr/>
          </p:nvSpPr>
          <p:spPr bwMode="auto">
            <a:xfrm flipH="1">
              <a:off x="3339" y="1923"/>
              <a:ext cx="398" cy="220"/>
            </a:xfrm>
            <a:prstGeom prst="rect">
              <a:avLst/>
            </a:prstGeom>
            <a:solidFill>
              <a:schemeClr val="hlink"/>
            </a:solidFill>
            <a:ln w="9525" algn="ctr">
              <a:noFill/>
              <a:miter lim="800000"/>
              <a:headEnd/>
              <a:tailEnd/>
            </a:ln>
          </p:spPr>
          <p:txBody>
            <a:bodyPr lIns="45720" rIns="45720">
              <a:spAutoFit/>
            </a:bodyPr>
            <a:lstStyle/>
            <a:p>
              <a:pPr>
                <a:lnSpc>
                  <a:spcPct val="80000"/>
                </a:lnSpc>
              </a:pPr>
              <a:r>
                <a:rPr lang="el-GR" sz="2000" dirty="0">
                  <a:sym typeface="Symbol" pitchFamily="18" charset="2"/>
                </a:rPr>
                <a:t></a:t>
              </a:r>
              <a:r>
                <a:rPr lang="en-US" sz="2000" baseline="-25000" dirty="0"/>
                <a:t>2</a:t>
              </a:r>
              <a:r>
                <a:rPr lang="en-US" sz="2000" dirty="0"/>
                <a:t>(</a:t>
              </a:r>
              <a:r>
                <a:rPr lang="en-US" sz="2000" dirty="0">
                  <a:latin typeface="Rockwell"/>
                  <a:cs typeface="Rockwell"/>
                </a:rPr>
                <a:t>v</a:t>
              </a:r>
              <a:r>
                <a:rPr lang="en-US" sz="2000" dirty="0"/>
                <a:t>)</a:t>
              </a:r>
            </a:p>
          </p:txBody>
        </p:sp>
      </p:grpSp>
      <p:sp>
        <p:nvSpPr>
          <p:cNvPr id="108645" name="Rectangle 101"/>
          <p:cNvSpPr>
            <a:spLocks noChangeArrowheads="1"/>
          </p:cNvSpPr>
          <p:nvPr/>
        </p:nvSpPr>
        <p:spPr bwMode="auto">
          <a:xfrm>
            <a:off x="6553200" y="1828800"/>
            <a:ext cx="2144177" cy="348813"/>
          </a:xfrm>
          <a:prstGeom prst="rect">
            <a:avLst/>
          </a:prstGeom>
          <a:noFill/>
          <a:ln w="9525" algn="ctr">
            <a:noFill/>
            <a:miter lim="800000"/>
            <a:headEnd/>
            <a:tailEnd/>
          </a:ln>
        </p:spPr>
        <p:txBody>
          <a:bodyPr wrap="none" lIns="45720" rIns="45720">
            <a:spAutoFit/>
          </a:bodyPr>
          <a:lstStyle/>
          <a:p>
            <a:pPr>
              <a:lnSpc>
                <a:spcPct val="80000"/>
              </a:lnSpc>
            </a:pPr>
            <a:r>
              <a:rPr lang="en-US" sz="2000" dirty="0"/>
              <a:t>“belief that </a:t>
            </a:r>
            <a:r>
              <a:rPr lang="en-US" sz="2000" i="1" dirty="0">
                <a:latin typeface="Times New Roman"/>
                <a:cs typeface="Times New Roman"/>
              </a:rPr>
              <a:t>X</a:t>
            </a:r>
            <a:r>
              <a:rPr lang="en-US" sz="2000" i="1" baseline="-25000" dirty="0">
                <a:latin typeface="Times New Roman"/>
                <a:cs typeface="Times New Roman"/>
              </a:rPr>
              <a:t>2</a:t>
            </a:r>
            <a:r>
              <a:rPr lang="en-US" sz="2000" dirty="0"/>
              <a:t> = </a:t>
            </a:r>
            <a:r>
              <a:rPr lang="en-US" sz="2000" dirty="0">
                <a:latin typeface="Rockwell"/>
                <a:cs typeface="Rockwell"/>
              </a:rPr>
              <a:t>v</a:t>
            </a:r>
            <a:r>
              <a:rPr lang="en-US" sz="2000" dirty="0" smtClean="0"/>
              <a:t>”</a:t>
            </a:r>
            <a:endParaRPr lang="en-US" sz="2000" dirty="0"/>
          </a:p>
        </p:txBody>
      </p:sp>
      <p:sp>
        <p:nvSpPr>
          <p:cNvPr id="87129" name="Isosceles Triangle 70"/>
          <p:cNvSpPr>
            <a:spLocks noChangeArrowheads="1"/>
          </p:cNvSpPr>
          <p:nvPr/>
        </p:nvSpPr>
        <p:spPr bwMode="auto">
          <a:xfrm>
            <a:off x="4251325" y="1697038"/>
            <a:ext cx="658813" cy="509587"/>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v</a:t>
            </a:r>
          </a:p>
        </p:txBody>
      </p:sp>
      <p:sp>
        <p:nvSpPr>
          <p:cNvPr id="87130" name="Rectangle 102"/>
          <p:cNvSpPr>
            <a:spLocks noChangeArrowheads="1"/>
          </p:cNvSpPr>
          <p:nvPr/>
        </p:nvSpPr>
        <p:spPr bwMode="auto">
          <a:xfrm>
            <a:off x="6500813" y="2714625"/>
            <a:ext cx="2148142" cy="348813"/>
          </a:xfrm>
          <a:prstGeom prst="rect">
            <a:avLst/>
          </a:prstGeom>
          <a:noFill/>
          <a:ln w="9525" algn="ctr">
            <a:noFill/>
            <a:miter lim="800000"/>
            <a:headEnd/>
            <a:tailEnd/>
          </a:ln>
        </p:spPr>
        <p:txBody>
          <a:bodyPr wrap="none" lIns="45720" rIns="45720">
            <a:spAutoFit/>
          </a:bodyPr>
          <a:lstStyle/>
          <a:p>
            <a:pPr>
              <a:lnSpc>
                <a:spcPct val="80000"/>
              </a:lnSpc>
            </a:pPr>
            <a:r>
              <a:rPr lang="en-US" sz="2000" dirty="0"/>
              <a:t>“belief that </a:t>
            </a:r>
            <a:r>
              <a:rPr lang="en-US" sz="2000" i="1" dirty="0">
                <a:latin typeface="Times New Roman"/>
                <a:cs typeface="Times New Roman"/>
              </a:rPr>
              <a:t>X</a:t>
            </a:r>
            <a:r>
              <a:rPr lang="en-US" sz="2000" i="1" baseline="-25000" dirty="0">
                <a:latin typeface="Times New Roman"/>
                <a:cs typeface="Times New Roman"/>
              </a:rPr>
              <a:t>2</a:t>
            </a:r>
            <a:r>
              <a:rPr lang="en-US" sz="2000" dirty="0"/>
              <a:t> = </a:t>
            </a:r>
            <a:r>
              <a:rPr lang="en-US" sz="2000" dirty="0">
                <a:latin typeface="Rockwell"/>
                <a:cs typeface="Rockwell"/>
              </a:rPr>
              <a:t>n</a:t>
            </a:r>
            <a:r>
              <a:rPr lang="en-US" sz="2000" dirty="0" smtClean="0"/>
              <a:t>”</a:t>
            </a:r>
            <a:endParaRPr lang="en-US" sz="2000" dirty="0"/>
          </a:p>
        </p:txBody>
      </p:sp>
      <p:sp>
        <p:nvSpPr>
          <p:cNvPr id="87131" name="Rectangle 87"/>
          <p:cNvSpPr>
            <a:spLocks noChangeArrowheads="1"/>
          </p:cNvSpPr>
          <p:nvPr/>
        </p:nvSpPr>
        <p:spPr bwMode="auto">
          <a:xfrm>
            <a:off x="0" y="915988"/>
            <a:ext cx="3305175" cy="4610100"/>
          </a:xfrm>
          <a:prstGeom prst="rect">
            <a:avLst/>
          </a:prstGeom>
          <a:solidFill>
            <a:srgbClr val="FFFFFF"/>
          </a:solidFill>
          <a:ln w="28575" algn="ctr">
            <a:noFill/>
            <a:miter lim="800000"/>
            <a:headEnd/>
            <a:tailEnd/>
          </a:ln>
        </p:spPr>
        <p:txBody>
          <a:bodyPr wrap="none" lIns="0" tIns="0" rIns="0" bIns="0" anchor="ctr"/>
          <a:lstStyle/>
          <a:p>
            <a:pPr>
              <a:lnSpc>
                <a:spcPct val="80000"/>
              </a:lnSpc>
            </a:pPr>
            <a:endParaRPr lang="en-US" sz="2000"/>
          </a:p>
        </p:txBody>
      </p:sp>
      <p:sp>
        <p:nvSpPr>
          <p:cNvPr id="26"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24" name="Content Placeholder 172"/>
          <p:cNvSpPr>
            <a:spLocks/>
          </p:cNvSpPr>
          <p:nvPr/>
        </p:nvSpPr>
        <p:spPr bwMode="auto">
          <a:xfrm>
            <a:off x="457200" y="5653088"/>
            <a:ext cx="8229600" cy="1204912"/>
          </a:xfrm>
          <a:prstGeom prst="rect">
            <a:avLst/>
          </a:prstGeom>
          <a:noFill/>
          <a:ln w="9525">
            <a:noFill/>
            <a:miter lim="800000"/>
            <a:headEnd/>
            <a:tailEnd/>
          </a:ln>
        </p:spPr>
        <p:txBody>
          <a:bodyPr/>
          <a:lstStyle/>
          <a:p>
            <a:pPr marL="342900" indent="-342900">
              <a:lnSpc>
                <a:spcPct val="80000"/>
              </a:lnSpc>
              <a:spcBef>
                <a:spcPct val="20000"/>
              </a:spcBef>
              <a:buFont typeface="Arial" charset="0"/>
              <a:buNone/>
            </a:pPr>
            <a:r>
              <a:rPr lang="en-US" sz="2700">
                <a:cs typeface="Times New Roman" pitchFamily="18" charset="0"/>
              </a:rPr>
              <a:t>total weight of </a:t>
            </a:r>
            <a:r>
              <a:rPr lang="en-US" sz="2700" i="1">
                <a:solidFill>
                  <a:schemeClr val="accent2"/>
                </a:solidFill>
                <a:cs typeface="Times New Roman" pitchFamily="18" charset="0"/>
              </a:rPr>
              <a:t>all</a:t>
            </a:r>
            <a:r>
              <a:rPr lang="en-US" sz="2700">
                <a:solidFill>
                  <a:schemeClr val="accent2"/>
                </a:solidFill>
                <a:cs typeface="Times New Roman" pitchFamily="18" charset="0"/>
              </a:rPr>
              <a:t> paths through</a:t>
            </a:r>
          </a:p>
          <a:p>
            <a:pPr marL="342900" indent="-342900">
              <a:lnSpc>
                <a:spcPct val="80000"/>
              </a:lnSpc>
              <a:spcBef>
                <a:spcPct val="20000"/>
              </a:spcBef>
              <a:buFont typeface="Arial" charset="0"/>
              <a:buNone/>
            </a:pPr>
            <a:r>
              <a:rPr lang="en-US" sz="2700">
                <a:cs typeface="Times New Roman" pitchFamily="18" charset="0"/>
              </a:rPr>
              <a:t>	=</a:t>
            </a:r>
            <a:r>
              <a:rPr lang="en-US" sz="2700">
                <a:solidFill>
                  <a:schemeClr val="accent2"/>
                </a:solidFill>
                <a:cs typeface="Times New Roman" pitchFamily="18" charset="0"/>
              </a:rPr>
              <a:t>          </a:t>
            </a:r>
            <a:r>
              <a:rPr lang="en-US" sz="2700">
                <a:cs typeface="Times New Roman" pitchFamily="18" charset="0"/>
                <a:sym typeface="Symbol" pitchFamily="18" charset="2"/>
              </a:rPr>
              <a:t>           </a:t>
            </a:r>
            <a:endParaRPr lang="en-US" sz="2700">
              <a:cs typeface="Times New Roman" pitchFamily="18" charset="0"/>
            </a:endParaRPr>
          </a:p>
        </p:txBody>
      </p:sp>
      <p:sp>
        <p:nvSpPr>
          <p:cNvPr id="70738" name="Isosceles Triangle 73"/>
          <p:cNvSpPr>
            <a:spLocks noChangeArrowheads="1"/>
          </p:cNvSpPr>
          <p:nvPr/>
        </p:nvSpPr>
        <p:spPr bwMode="auto">
          <a:xfrm>
            <a:off x="5334000" y="5562600"/>
            <a:ext cx="657225"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v</a:t>
            </a:r>
          </a:p>
        </p:txBody>
      </p:sp>
      <p:grpSp>
        <p:nvGrpSpPr>
          <p:cNvPr id="70760" name="Group 104"/>
          <p:cNvGrpSpPr>
            <a:grpSpLocks/>
          </p:cNvGrpSpPr>
          <p:nvPr/>
        </p:nvGrpSpPr>
        <p:grpSpPr bwMode="auto">
          <a:xfrm>
            <a:off x="1219200" y="6096000"/>
            <a:ext cx="2308225" cy="349250"/>
            <a:chOff x="768" y="3840"/>
            <a:chExt cx="1454" cy="220"/>
          </a:xfrm>
        </p:grpSpPr>
        <p:sp>
          <p:nvSpPr>
            <p:cNvPr id="87152" name="Rectangle 97"/>
            <p:cNvSpPr>
              <a:spLocks noChangeArrowheads="1"/>
            </p:cNvSpPr>
            <p:nvPr/>
          </p:nvSpPr>
          <p:spPr bwMode="auto">
            <a:xfrm>
              <a:off x="768" y="3840"/>
              <a:ext cx="418" cy="220"/>
            </a:xfrm>
            <a:prstGeom prst="rect">
              <a:avLst/>
            </a:prstGeom>
            <a:solidFill>
              <a:schemeClr val="hlink"/>
            </a:solidFill>
            <a:ln w="9525" algn="ctr">
              <a:noFill/>
              <a:miter lim="800000"/>
              <a:headEnd/>
              <a:tailEnd/>
            </a:ln>
          </p:spPr>
          <p:txBody>
            <a:bodyPr lIns="45720" rIns="45720">
              <a:spAutoFit/>
            </a:bodyPr>
            <a:lstStyle/>
            <a:p>
              <a:pPr>
                <a:lnSpc>
                  <a:spcPct val="80000"/>
                </a:lnSpc>
              </a:pPr>
              <a:r>
                <a:rPr lang="el-GR" sz="2000" dirty="0">
                  <a:latin typeface="Times New Roman"/>
                  <a:cs typeface="Times New Roman"/>
                </a:rPr>
                <a:t>α</a:t>
              </a:r>
              <a:r>
                <a:rPr lang="en-US" sz="2000" baseline="-25000" dirty="0">
                  <a:latin typeface="Times New Roman"/>
                  <a:cs typeface="Times New Roman"/>
                </a:rPr>
                <a:t>2</a:t>
              </a:r>
              <a:r>
                <a:rPr lang="en-US" sz="2000" dirty="0">
                  <a:latin typeface="Times New Roman"/>
                  <a:cs typeface="Times New Roman"/>
                </a:rPr>
                <a:t>(</a:t>
              </a:r>
              <a:r>
                <a:rPr lang="en-US" sz="2000" dirty="0">
                  <a:latin typeface="Rockwell"/>
                  <a:cs typeface="Rockwell"/>
                </a:rPr>
                <a:t>v</a:t>
              </a:r>
              <a:r>
                <a:rPr lang="en-US" sz="2000" dirty="0">
                  <a:latin typeface="Times New Roman"/>
                  <a:cs typeface="Times New Roman"/>
                </a:rPr>
                <a:t>)</a:t>
              </a:r>
            </a:p>
          </p:txBody>
        </p:sp>
        <p:sp>
          <p:nvSpPr>
            <p:cNvPr id="87153" name="Rectangle 98"/>
            <p:cNvSpPr>
              <a:spLocks noChangeArrowheads="1"/>
            </p:cNvSpPr>
            <p:nvPr/>
          </p:nvSpPr>
          <p:spPr bwMode="auto">
            <a:xfrm>
              <a:off x="1248" y="3840"/>
              <a:ext cx="502" cy="220"/>
            </a:xfrm>
            <a:prstGeom prst="rect">
              <a:avLst/>
            </a:prstGeom>
            <a:solidFill>
              <a:schemeClr val="hlink"/>
            </a:solidFill>
            <a:ln w="9525" algn="ctr">
              <a:noFill/>
              <a:miter lim="800000"/>
              <a:headEnd/>
              <a:tailEnd/>
            </a:ln>
          </p:spPr>
          <p:txBody>
            <a:bodyPr lIns="45720" rIns="45720">
              <a:spAutoFit/>
            </a:bodyPr>
            <a:lstStyle/>
            <a:p>
              <a:pPr>
                <a:lnSpc>
                  <a:spcPct val="80000"/>
                </a:lnSpc>
              </a:pPr>
              <a:r>
                <a:rPr lang="en-US" sz="2000" dirty="0" err="1">
                  <a:latin typeface="Times New Roman"/>
                  <a:cs typeface="Times New Roman"/>
                </a:rPr>
                <a:t>ψ</a:t>
              </a:r>
              <a:r>
                <a:rPr lang="en-US" sz="2000" baseline="-25000" dirty="0">
                  <a:latin typeface="Times New Roman"/>
                  <a:cs typeface="Times New Roman"/>
                </a:rPr>
                <a:t>{2}</a:t>
              </a:r>
              <a:r>
                <a:rPr lang="en-US" sz="2000" dirty="0" smtClean="0">
                  <a:latin typeface="Times New Roman"/>
                  <a:cs typeface="Times New Roman"/>
                </a:rPr>
                <a:t>(</a:t>
              </a:r>
              <a:r>
                <a:rPr lang="en-US" sz="1800" dirty="0" smtClean="0">
                  <a:latin typeface="Rockwell"/>
                  <a:cs typeface="Rockwell"/>
                </a:rPr>
                <a:t>v</a:t>
              </a:r>
              <a:r>
                <a:rPr lang="en-US" sz="2000" dirty="0" smtClean="0">
                  <a:latin typeface="Times New Roman"/>
                  <a:cs typeface="Times New Roman"/>
                </a:rPr>
                <a:t>)</a:t>
              </a:r>
              <a:endParaRPr lang="en-US" sz="2000" dirty="0">
                <a:latin typeface="Times New Roman"/>
                <a:cs typeface="Times New Roman"/>
              </a:endParaRPr>
            </a:p>
          </p:txBody>
        </p:sp>
        <p:sp>
          <p:nvSpPr>
            <p:cNvPr id="87154" name="Rectangle 99"/>
            <p:cNvSpPr>
              <a:spLocks noChangeArrowheads="1"/>
            </p:cNvSpPr>
            <p:nvPr/>
          </p:nvSpPr>
          <p:spPr bwMode="auto">
            <a:xfrm flipH="1">
              <a:off x="1824" y="3840"/>
              <a:ext cx="398" cy="220"/>
            </a:xfrm>
            <a:prstGeom prst="rect">
              <a:avLst/>
            </a:prstGeom>
            <a:solidFill>
              <a:schemeClr val="hlink"/>
            </a:solidFill>
            <a:ln w="9525" algn="ctr">
              <a:noFill/>
              <a:miter lim="800000"/>
              <a:headEnd/>
              <a:tailEnd/>
            </a:ln>
          </p:spPr>
          <p:txBody>
            <a:bodyPr lIns="45720" rIns="45720">
              <a:spAutoFit/>
            </a:bodyPr>
            <a:lstStyle/>
            <a:p>
              <a:pPr>
                <a:lnSpc>
                  <a:spcPct val="80000"/>
                </a:lnSpc>
              </a:pPr>
              <a:r>
                <a:rPr lang="el-GR" sz="2000" dirty="0">
                  <a:sym typeface="Symbol" pitchFamily="18" charset="2"/>
                </a:rPr>
                <a:t></a:t>
              </a:r>
              <a:r>
                <a:rPr lang="en-US" sz="2000" baseline="-25000" dirty="0"/>
                <a:t>2</a:t>
              </a:r>
              <a:r>
                <a:rPr lang="en-US" sz="2000" dirty="0"/>
                <a:t>(</a:t>
              </a:r>
              <a:r>
                <a:rPr lang="en-US" sz="2000" dirty="0">
                  <a:latin typeface="Rockwell"/>
                  <a:cs typeface="Rockwell"/>
                </a:rPr>
                <a:t>v</a:t>
              </a:r>
              <a:r>
                <a:rPr lang="en-US" sz="2000" dirty="0"/>
                <a:t>)</a:t>
              </a:r>
            </a:p>
          </p:txBody>
        </p:sp>
      </p:grpSp>
    </p:spTree>
    <p:extLst>
      <p:ext uri="{BB962C8B-B14F-4D97-AF65-F5344CB8AC3E}">
        <p14:creationId xmlns:p14="http://schemas.microsoft.com/office/powerpoint/2010/main" val="1548893489"/>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08645"/>
                                        </p:tgtEl>
                                        <p:attrNameLst>
                                          <p:attrName>style.visibility</p:attrName>
                                        </p:attrNameLst>
                                      </p:cBhvr>
                                      <p:to>
                                        <p:strVal val="visible"/>
                                      </p:to>
                                    </p:set>
                                    <p:anim calcmode="lin" valueType="num">
                                      <p:cBhvr additive="base">
                                        <p:cTn id="7" dur="500" fill="hold"/>
                                        <p:tgtEl>
                                          <p:spTgt spid="108645"/>
                                        </p:tgtEl>
                                        <p:attrNameLst>
                                          <p:attrName>ppt_x</p:attrName>
                                        </p:attrNameLst>
                                      </p:cBhvr>
                                      <p:tavLst>
                                        <p:tav tm="0">
                                          <p:val>
                                            <p:strVal val="1+#ppt_w/2"/>
                                          </p:val>
                                        </p:tav>
                                        <p:tav tm="100000">
                                          <p:val>
                                            <p:strVal val="#ppt_x"/>
                                          </p:val>
                                        </p:tav>
                                      </p:tavLst>
                                    </p:anim>
                                    <p:anim calcmode="lin" valueType="num">
                                      <p:cBhvr additive="base">
                                        <p:cTn id="8" dur="500" fill="hold"/>
                                        <p:tgtEl>
                                          <p:spTgt spid="108645"/>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8645"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8066" name="Oval 164"/>
          <p:cNvSpPr>
            <a:spLocks noChangeArrowheads="1"/>
          </p:cNvSpPr>
          <p:nvPr/>
        </p:nvSpPr>
        <p:spPr bwMode="auto">
          <a:xfrm>
            <a:off x="3992563" y="1200150"/>
            <a:ext cx="1155700" cy="3363913"/>
          </a:xfrm>
          <a:prstGeom prst="ellipse">
            <a:avLst/>
          </a:prstGeom>
          <a:solidFill>
            <a:schemeClr val="bg1"/>
          </a:solidFill>
          <a:ln w="28575" algn="ctr">
            <a:solidFill>
              <a:srgbClr val="3366FF"/>
            </a:solidFill>
            <a:round/>
            <a:headEnd/>
            <a:tailEnd/>
          </a:ln>
        </p:spPr>
        <p:txBody>
          <a:bodyPr wrap="none" lIns="0" tIns="0" rIns="0" bIns="3200400"/>
          <a:lstStyle/>
          <a:p>
            <a:pPr algn="ctr"/>
            <a:r>
              <a:rPr lang="en-US" sz="1600" i="1">
                <a:latin typeface="Times New Roman" pitchFamily="18" charset="0"/>
                <a:cs typeface="Times New Roman" pitchFamily="18" charset="0"/>
              </a:rPr>
              <a:t>X</a:t>
            </a:r>
            <a:r>
              <a:rPr lang="en-US" sz="1600" i="1" baseline="-25000">
                <a:latin typeface="Times New Roman" pitchFamily="18" charset="0"/>
                <a:cs typeface="Times New Roman" pitchFamily="18" charset="0"/>
              </a:rPr>
              <a:t>2</a:t>
            </a:r>
            <a:endParaRPr lang="en-US" sz="1600" i="1">
              <a:latin typeface="Times New Roman" pitchFamily="18" charset="0"/>
              <a:cs typeface="Times New Roman" pitchFamily="18" charset="0"/>
            </a:endParaRPr>
          </a:p>
        </p:txBody>
      </p:sp>
      <p:sp>
        <p:nvSpPr>
          <p:cNvPr id="166" name="Oval 165"/>
          <p:cNvSpPr/>
          <p:nvPr/>
        </p:nvSpPr>
        <p:spPr>
          <a:xfrm>
            <a:off x="6305550" y="12001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3</a:t>
            </a:r>
            <a:endParaRPr lang="en-US" sz="1600" i="1" dirty="0">
              <a:solidFill>
                <a:schemeClr val="tx1"/>
              </a:solidFill>
              <a:latin typeface="Times New Roman"/>
              <a:cs typeface="Times New Roman"/>
            </a:endParaRPr>
          </a:p>
        </p:txBody>
      </p:sp>
      <p:cxnSp>
        <p:nvCxnSpPr>
          <p:cNvPr id="116" name="Straight Connector 115"/>
          <p:cNvCxnSpPr>
            <a:stCxn id="73" idx="5"/>
            <a:endCxn id="93" idx="1"/>
          </p:cNvCxnSpPr>
          <p:nvPr/>
        </p:nvCxnSpPr>
        <p:spPr>
          <a:xfrm flipV="1">
            <a:off x="4735513" y="2874963"/>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64" name="Oval 163"/>
          <p:cNvSpPr/>
          <p:nvPr/>
        </p:nvSpPr>
        <p:spPr>
          <a:xfrm>
            <a:off x="1681163" y="1187450"/>
            <a:ext cx="1155700" cy="3363913"/>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3200400"/>
          <a:lstStyle/>
          <a:p>
            <a:pPr algn="ctr" fontAlgn="auto">
              <a:spcBef>
                <a:spcPts val="0"/>
              </a:spcBef>
              <a:spcAft>
                <a:spcPts val="0"/>
              </a:spcAft>
              <a:defRPr/>
            </a:pPr>
            <a:r>
              <a:rPr lang="en-US" sz="1600" i="1" dirty="0">
                <a:solidFill>
                  <a:schemeClr val="tx1"/>
                </a:solidFill>
                <a:latin typeface="Times New Roman"/>
                <a:cs typeface="Times New Roman"/>
              </a:rPr>
              <a:t>X</a:t>
            </a:r>
            <a:r>
              <a:rPr lang="en-US" sz="1600" i="1" baseline="-25000" dirty="0">
                <a:solidFill>
                  <a:schemeClr val="tx1"/>
                </a:solidFill>
                <a:latin typeface="Times New Roman"/>
                <a:cs typeface="Times New Roman"/>
              </a:rPr>
              <a:t>1</a:t>
            </a:r>
            <a:endParaRPr lang="en-US" sz="1600" i="1" dirty="0">
              <a:solidFill>
                <a:schemeClr val="tx1"/>
              </a:solidFill>
              <a:latin typeface="Times New Roman"/>
              <a:cs typeface="Times New Roman"/>
            </a:endParaRPr>
          </a:p>
        </p:txBody>
      </p:sp>
      <p:cxnSp>
        <p:nvCxnSpPr>
          <p:cNvPr id="97" name="Straight Connector 96"/>
          <p:cNvCxnSpPr>
            <a:stCxn id="95" idx="5"/>
            <a:endCxn id="67" idx="1"/>
          </p:cNvCxnSpPr>
          <p:nvPr/>
        </p:nvCxnSpPr>
        <p:spPr>
          <a:xfrm flipV="1">
            <a:off x="592138" y="1943100"/>
            <a:ext cx="1524000"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8071" name="Straight Connector 96"/>
          <p:cNvCxnSpPr>
            <a:cxnSpLocks noChangeShapeType="1"/>
          </p:cNvCxnSpPr>
          <p:nvPr/>
        </p:nvCxnSpPr>
        <p:spPr bwMode="auto">
          <a:xfrm flipV="1">
            <a:off x="606425" y="1943100"/>
            <a:ext cx="1495425" cy="941388"/>
          </a:xfrm>
          <a:prstGeom prst="line">
            <a:avLst/>
          </a:prstGeom>
          <a:noFill/>
          <a:ln w="38100" algn="ctr">
            <a:solidFill>
              <a:schemeClr val="accent2"/>
            </a:solidFill>
            <a:round/>
            <a:headEnd/>
            <a:tailEnd/>
          </a:ln>
        </p:spPr>
      </p:cxnSp>
      <p:cxnSp>
        <p:nvCxnSpPr>
          <p:cNvPr id="102" name="Straight Connector 101"/>
          <p:cNvCxnSpPr>
            <a:stCxn id="67" idx="5"/>
            <a:endCxn id="88088" idx="1"/>
          </p:cNvCxnSpPr>
          <p:nvPr/>
        </p:nvCxnSpPr>
        <p:spPr>
          <a:xfrm>
            <a:off x="2444750" y="1943100"/>
            <a:ext cx="1933575"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93" idx="5"/>
            <a:endCxn id="96" idx="1"/>
          </p:cNvCxnSpPr>
          <p:nvPr/>
        </p:nvCxnSpPr>
        <p:spPr>
          <a:xfrm>
            <a:off x="7045325" y="2874963"/>
            <a:ext cx="1506538"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88088" idx="5"/>
            <a:endCxn id="93" idx="1"/>
          </p:cNvCxnSpPr>
          <p:nvPr/>
        </p:nvCxnSpPr>
        <p:spPr>
          <a:xfrm flipV="1">
            <a:off x="4764088" y="2874963"/>
            <a:ext cx="1952625" cy="9874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8075" name="Straight Connector 101"/>
          <p:cNvCxnSpPr>
            <a:cxnSpLocks noChangeShapeType="1"/>
          </p:cNvCxnSpPr>
          <p:nvPr/>
        </p:nvCxnSpPr>
        <p:spPr bwMode="auto">
          <a:xfrm>
            <a:off x="2473325" y="1943100"/>
            <a:ext cx="1905000" cy="1919288"/>
          </a:xfrm>
          <a:prstGeom prst="line">
            <a:avLst/>
          </a:prstGeom>
          <a:noFill/>
          <a:ln w="38100" algn="ctr">
            <a:solidFill>
              <a:schemeClr val="accent2"/>
            </a:solidFill>
            <a:round/>
            <a:headEnd/>
            <a:tailEnd/>
          </a:ln>
        </p:spPr>
      </p:cxnSp>
      <p:cxnSp>
        <p:nvCxnSpPr>
          <p:cNvPr id="88076" name="Straight Connector 109"/>
          <p:cNvCxnSpPr>
            <a:cxnSpLocks noChangeShapeType="1"/>
          </p:cNvCxnSpPr>
          <p:nvPr/>
        </p:nvCxnSpPr>
        <p:spPr bwMode="auto">
          <a:xfrm>
            <a:off x="7073900" y="2874963"/>
            <a:ext cx="1477963" cy="9525"/>
          </a:xfrm>
          <a:prstGeom prst="line">
            <a:avLst/>
          </a:prstGeom>
          <a:noFill/>
          <a:ln w="38100" algn="ctr">
            <a:solidFill>
              <a:schemeClr val="accent2"/>
            </a:solidFill>
            <a:round/>
            <a:headEnd/>
            <a:tailEnd/>
          </a:ln>
        </p:spPr>
      </p:cxnSp>
      <p:cxnSp>
        <p:nvCxnSpPr>
          <p:cNvPr id="88077" name="Straight Connector 118"/>
          <p:cNvCxnSpPr>
            <a:cxnSpLocks noChangeShapeType="1"/>
          </p:cNvCxnSpPr>
          <p:nvPr/>
        </p:nvCxnSpPr>
        <p:spPr bwMode="auto">
          <a:xfrm flipV="1">
            <a:off x="4764088" y="2874963"/>
            <a:ext cx="1924050" cy="987425"/>
          </a:xfrm>
          <a:prstGeom prst="line">
            <a:avLst/>
          </a:prstGeom>
          <a:noFill/>
          <a:ln w="38100" algn="ctr">
            <a:solidFill>
              <a:schemeClr val="accent2"/>
            </a:solidFill>
            <a:round/>
            <a:headEnd/>
            <a:tailEnd/>
          </a:ln>
        </p:spPr>
      </p:cxnSp>
      <p:cxnSp>
        <p:nvCxnSpPr>
          <p:cNvPr id="104" name="Straight Connector 103"/>
          <p:cNvCxnSpPr>
            <a:stCxn id="68" idx="5"/>
            <a:endCxn id="73" idx="1"/>
          </p:cNvCxnSpPr>
          <p:nvPr/>
        </p:nvCxnSpPr>
        <p:spPr>
          <a:xfrm>
            <a:off x="2435225" y="2874963"/>
            <a:ext cx="197167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6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 name="Title 1"/>
          <p:cNvSpPr>
            <a:spLocks noGrp="1"/>
          </p:cNvSpPr>
          <p:nvPr>
            <p:ph type="title" idx="4294967295"/>
          </p:nvPr>
        </p:nvSpPr>
        <p:spPr/>
        <p:txBody>
          <a:bodyPr>
            <a:normAutofit fontScale="90000"/>
          </a:bodyPr>
          <a:lstStyle/>
          <a:p>
            <a:pPr eaLnBrk="1" hangingPunct="1">
              <a:defRPr/>
            </a:pPr>
            <a:r>
              <a:rPr lang="en-US" sz="3600" smtClean="0"/>
              <a:t>Forward-Backward Algorithm: Finds Marginals</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168E1A3C-6935-4FCF-A372-60E8926A02E4}" type="slidenum">
              <a:rPr lang="en-US" sz="1200">
                <a:solidFill>
                  <a:schemeClr val="tx1">
                    <a:tint val="75000"/>
                  </a:schemeClr>
                </a:solidFill>
                <a:latin typeface="+mn-lt"/>
                <a:cs typeface="+mn-cs"/>
              </a:rPr>
              <a:pPr algn="r" fontAlgn="auto">
                <a:spcBef>
                  <a:spcPts val="0"/>
                </a:spcBef>
                <a:spcAft>
                  <a:spcPts val="0"/>
                </a:spcAft>
                <a:defRPr/>
              </a:pPr>
              <a:t>92</a:t>
            </a:fld>
            <a:endParaRPr lang="en-US" sz="1200">
              <a:solidFill>
                <a:schemeClr val="tx1">
                  <a:tint val="75000"/>
                </a:schemeClr>
              </a:solidFill>
              <a:latin typeface="+mn-lt"/>
              <a:cs typeface="+mn-cs"/>
            </a:endParaRPr>
          </a:p>
        </p:txBody>
      </p:sp>
      <p:sp>
        <p:nvSpPr>
          <p:cNvPr id="67" name="Isosceles Triangle 66"/>
          <p:cNvSpPr/>
          <p:nvPr/>
        </p:nvSpPr>
        <p:spPr>
          <a:xfrm>
            <a:off x="1951038" y="1687513"/>
            <a:ext cx="658812"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68" name="Isosceles Triangle 67"/>
          <p:cNvSpPr/>
          <p:nvPr/>
        </p:nvSpPr>
        <p:spPr>
          <a:xfrm>
            <a:off x="1941513" y="26193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70" name="Isosceles Triangle 69"/>
          <p:cNvSpPr/>
          <p:nvPr/>
        </p:nvSpPr>
        <p:spPr>
          <a:xfrm>
            <a:off x="1941513" y="3597275"/>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71" name="Isosceles Triangle 70"/>
          <p:cNvSpPr/>
          <p:nvPr/>
        </p:nvSpPr>
        <p:spPr>
          <a:xfrm>
            <a:off x="4251325" y="1697038"/>
            <a:ext cx="658813"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73" name="Isosceles Triangle 72"/>
          <p:cNvSpPr/>
          <p:nvPr/>
        </p:nvSpPr>
        <p:spPr>
          <a:xfrm>
            <a:off x="4241800" y="2628900"/>
            <a:ext cx="657225"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88088" name="Isosceles Triangle 73"/>
          <p:cNvSpPr>
            <a:spLocks noChangeArrowheads="1"/>
          </p:cNvSpPr>
          <p:nvPr/>
        </p:nvSpPr>
        <p:spPr bwMode="auto">
          <a:xfrm>
            <a:off x="4241800" y="3606800"/>
            <a:ext cx="657225"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a</a:t>
            </a:r>
          </a:p>
        </p:txBody>
      </p:sp>
      <p:sp>
        <p:nvSpPr>
          <p:cNvPr id="76" name="Isosceles Triangle 75"/>
          <p:cNvSpPr/>
          <p:nvPr/>
        </p:nvSpPr>
        <p:spPr>
          <a:xfrm>
            <a:off x="6562725" y="1687513"/>
            <a:ext cx="657225" cy="509587"/>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v</a:t>
            </a:r>
          </a:p>
        </p:txBody>
      </p:sp>
      <p:sp>
        <p:nvSpPr>
          <p:cNvPr id="93" name="Isosceles Triangle 92"/>
          <p:cNvSpPr/>
          <p:nvPr/>
        </p:nvSpPr>
        <p:spPr>
          <a:xfrm>
            <a:off x="6551613" y="26193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n</a:t>
            </a:r>
          </a:p>
        </p:txBody>
      </p:sp>
      <p:sp>
        <p:nvSpPr>
          <p:cNvPr id="94" name="Isosceles Triangle 93"/>
          <p:cNvSpPr/>
          <p:nvPr/>
        </p:nvSpPr>
        <p:spPr>
          <a:xfrm>
            <a:off x="6551613" y="3597275"/>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1600" dirty="0">
                <a:solidFill>
                  <a:schemeClr val="tx1"/>
                </a:solidFill>
                <a:latin typeface="Rockwell"/>
                <a:cs typeface="Rockwell"/>
              </a:rPr>
              <a:t>a</a:t>
            </a:r>
          </a:p>
        </p:txBody>
      </p:sp>
      <p:sp>
        <p:nvSpPr>
          <p:cNvPr id="95" name="Isosceles Triangle 94"/>
          <p:cNvSpPr/>
          <p:nvPr/>
        </p:nvSpPr>
        <p:spPr>
          <a:xfrm>
            <a:off x="98425" y="2628900"/>
            <a:ext cx="658813"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START</a:t>
            </a:r>
          </a:p>
        </p:txBody>
      </p:sp>
      <p:sp>
        <p:nvSpPr>
          <p:cNvPr id="96" name="Isosceles Triangle 95"/>
          <p:cNvSpPr/>
          <p:nvPr/>
        </p:nvSpPr>
        <p:spPr>
          <a:xfrm>
            <a:off x="8386763" y="2628900"/>
            <a:ext cx="658812" cy="509588"/>
          </a:xfrm>
          <a:prstGeom prst="triangle">
            <a:avLst/>
          </a:prstGeom>
          <a:solidFill>
            <a:schemeClr val="accent6">
              <a:alpha val="48000"/>
            </a:schemeClr>
          </a:solidFill>
          <a:ln>
            <a:solidFill>
              <a:schemeClr val="accent6">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91440" anchor="b" anchorCtr="1"/>
          <a:lstStyle/>
          <a:p>
            <a:pPr algn="ctr" fontAlgn="auto">
              <a:spcBef>
                <a:spcPts val="0"/>
              </a:spcBef>
              <a:spcAft>
                <a:spcPts val="0"/>
              </a:spcAft>
              <a:defRPr/>
            </a:pPr>
            <a:r>
              <a:rPr lang="en-US" sz="900" dirty="0">
                <a:solidFill>
                  <a:schemeClr val="tx1"/>
                </a:solidFill>
                <a:latin typeface="Rockwell"/>
                <a:cs typeface="Rockwell"/>
              </a:rPr>
              <a:t>END</a:t>
            </a:r>
          </a:p>
        </p:txBody>
      </p:sp>
      <p:cxnSp>
        <p:nvCxnSpPr>
          <p:cNvPr id="88094" name="Straight Connector 97"/>
          <p:cNvCxnSpPr>
            <a:cxnSpLocks noChangeShapeType="1"/>
          </p:cNvCxnSpPr>
          <p:nvPr/>
        </p:nvCxnSpPr>
        <p:spPr bwMode="auto">
          <a:xfrm flipV="1">
            <a:off x="630238" y="2874963"/>
            <a:ext cx="1514475" cy="9525"/>
          </a:xfrm>
          <a:prstGeom prst="line">
            <a:avLst/>
          </a:prstGeom>
          <a:noFill/>
          <a:ln w="38100" algn="ctr">
            <a:solidFill>
              <a:schemeClr val="accent2"/>
            </a:solidFill>
            <a:round/>
            <a:headEnd/>
            <a:tailEnd/>
          </a:ln>
        </p:spPr>
      </p:cxnSp>
      <p:cxnSp>
        <p:nvCxnSpPr>
          <p:cNvPr id="88095" name="Straight Connector 98"/>
          <p:cNvCxnSpPr>
            <a:cxnSpLocks noChangeShapeType="1"/>
          </p:cNvCxnSpPr>
          <p:nvPr/>
        </p:nvCxnSpPr>
        <p:spPr bwMode="auto">
          <a:xfrm>
            <a:off x="630238" y="2884488"/>
            <a:ext cx="1514475" cy="968375"/>
          </a:xfrm>
          <a:prstGeom prst="line">
            <a:avLst/>
          </a:prstGeom>
          <a:noFill/>
          <a:ln w="38100" algn="ctr">
            <a:solidFill>
              <a:schemeClr val="accent2"/>
            </a:solidFill>
            <a:round/>
            <a:headEnd/>
            <a:tailEnd/>
          </a:ln>
        </p:spPr>
      </p:cxnSp>
      <p:cxnSp>
        <p:nvCxnSpPr>
          <p:cNvPr id="100" name="Straight Connector 99"/>
          <p:cNvCxnSpPr>
            <a:stCxn id="67" idx="5"/>
            <a:endCxn id="71" idx="1"/>
          </p:cNvCxnSpPr>
          <p:nvPr/>
        </p:nvCxnSpPr>
        <p:spPr>
          <a:xfrm>
            <a:off x="2444750" y="1943100"/>
            <a:ext cx="1971675"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1" name="Straight Connector 100"/>
          <p:cNvCxnSpPr>
            <a:stCxn id="67" idx="5"/>
            <a:endCxn id="73" idx="1"/>
          </p:cNvCxnSpPr>
          <p:nvPr/>
        </p:nvCxnSpPr>
        <p:spPr>
          <a:xfrm>
            <a:off x="2444750" y="1943100"/>
            <a:ext cx="1962150"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3" name="Straight Connector 102"/>
          <p:cNvCxnSpPr>
            <a:stCxn id="68" idx="5"/>
            <a:endCxn id="71" idx="1"/>
          </p:cNvCxnSpPr>
          <p:nvPr/>
        </p:nvCxnSpPr>
        <p:spPr>
          <a:xfrm flipV="1">
            <a:off x="2435225" y="1952625"/>
            <a:ext cx="1981200" cy="9207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8099" name="Straight Connector 104"/>
          <p:cNvCxnSpPr>
            <a:cxnSpLocks noChangeShapeType="1"/>
          </p:cNvCxnSpPr>
          <p:nvPr/>
        </p:nvCxnSpPr>
        <p:spPr bwMode="auto">
          <a:xfrm>
            <a:off x="2473325" y="2874963"/>
            <a:ext cx="1943100" cy="987425"/>
          </a:xfrm>
          <a:prstGeom prst="line">
            <a:avLst/>
          </a:prstGeom>
          <a:noFill/>
          <a:ln w="38100" algn="ctr">
            <a:solidFill>
              <a:schemeClr val="accent2"/>
            </a:solidFill>
            <a:round/>
            <a:headEnd/>
            <a:tailEnd/>
          </a:ln>
        </p:spPr>
      </p:cxnSp>
      <p:cxnSp>
        <p:nvCxnSpPr>
          <p:cNvPr id="106" name="Straight Connector 105"/>
          <p:cNvCxnSpPr>
            <a:stCxn id="70" idx="5"/>
            <a:endCxn id="71" idx="1"/>
          </p:cNvCxnSpPr>
          <p:nvPr/>
        </p:nvCxnSpPr>
        <p:spPr>
          <a:xfrm flipV="1">
            <a:off x="2444750" y="1952625"/>
            <a:ext cx="1981200"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07" name="Straight Connector 106"/>
          <p:cNvCxnSpPr>
            <a:stCxn id="70" idx="5"/>
            <a:endCxn id="73" idx="1"/>
          </p:cNvCxnSpPr>
          <p:nvPr/>
        </p:nvCxnSpPr>
        <p:spPr>
          <a:xfrm flipV="1">
            <a:off x="2435225" y="2884488"/>
            <a:ext cx="1971675"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8102" name="Straight Connector 107"/>
          <p:cNvCxnSpPr>
            <a:cxnSpLocks noChangeShapeType="1"/>
          </p:cNvCxnSpPr>
          <p:nvPr/>
        </p:nvCxnSpPr>
        <p:spPr bwMode="auto">
          <a:xfrm>
            <a:off x="2459038" y="3852863"/>
            <a:ext cx="1943100" cy="9525"/>
          </a:xfrm>
          <a:prstGeom prst="line">
            <a:avLst/>
          </a:prstGeom>
          <a:noFill/>
          <a:ln w="38100" algn="ctr">
            <a:solidFill>
              <a:schemeClr val="accent2"/>
            </a:solidFill>
            <a:round/>
            <a:headEnd/>
            <a:tailEnd/>
          </a:ln>
        </p:spPr>
      </p:cxnSp>
      <p:cxnSp>
        <p:nvCxnSpPr>
          <p:cNvPr id="88103" name="Straight Connector 108"/>
          <p:cNvCxnSpPr>
            <a:cxnSpLocks noChangeShapeType="1"/>
            <a:stCxn id="76" idx="5"/>
            <a:endCxn id="96" idx="1"/>
          </p:cNvCxnSpPr>
          <p:nvPr/>
        </p:nvCxnSpPr>
        <p:spPr bwMode="auto">
          <a:xfrm>
            <a:off x="7056438" y="1943100"/>
            <a:ext cx="1495425" cy="941388"/>
          </a:xfrm>
          <a:prstGeom prst="line">
            <a:avLst/>
          </a:prstGeom>
          <a:noFill/>
          <a:ln w="38100" algn="ctr">
            <a:solidFill>
              <a:schemeClr val="accent2"/>
            </a:solidFill>
            <a:round/>
            <a:headEnd/>
            <a:tailEnd/>
          </a:ln>
        </p:spPr>
      </p:cxnSp>
      <p:cxnSp>
        <p:nvCxnSpPr>
          <p:cNvPr id="88104" name="Straight Connector 110"/>
          <p:cNvCxnSpPr>
            <a:cxnSpLocks noChangeShapeType="1"/>
            <a:stCxn id="94" idx="5"/>
            <a:endCxn id="96" idx="1"/>
          </p:cNvCxnSpPr>
          <p:nvPr/>
        </p:nvCxnSpPr>
        <p:spPr bwMode="auto">
          <a:xfrm flipV="1">
            <a:off x="7045325" y="2884488"/>
            <a:ext cx="1506538" cy="968375"/>
          </a:xfrm>
          <a:prstGeom prst="line">
            <a:avLst/>
          </a:prstGeom>
          <a:noFill/>
          <a:ln w="38100" algn="ctr">
            <a:solidFill>
              <a:schemeClr val="accent2"/>
            </a:solidFill>
            <a:round/>
            <a:headEnd/>
            <a:tailEnd/>
          </a:ln>
        </p:spPr>
      </p:cxnSp>
      <p:cxnSp>
        <p:nvCxnSpPr>
          <p:cNvPr id="112" name="Straight Connector 111"/>
          <p:cNvCxnSpPr>
            <a:stCxn id="71" idx="5"/>
            <a:endCxn id="76" idx="1"/>
          </p:cNvCxnSpPr>
          <p:nvPr/>
        </p:nvCxnSpPr>
        <p:spPr>
          <a:xfrm flipV="1">
            <a:off x="4745038" y="1943100"/>
            <a:ext cx="1981200" cy="952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3" name="Straight Connector 112"/>
          <p:cNvCxnSpPr>
            <a:stCxn id="71" idx="5"/>
            <a:endCxn id="93" idx="1"/>
          </p:cNvCxnSpPr>
          <p:nvPr/>
        </p:nvCxnSpPr>
        <p:spPr>
          <a:xfrm>
            <a:off x="4745038" y="1952625"/>
            <a:ext cx="1971675" cy="92233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73" idx="5"/>
            <a:endCxn id="76" idx="1"/>
          </p:cNvCxnSpPr>
          <p:nvPr/>
        </p:nvCxnSpPr>
        <p:spPr>
          <a:xfrm flipV="1">
            <a:off x="4735513" y="1943100"/>
            <a:ext cx="1992312" cy="9413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7" name="Straight Connector 116"/>
          <p:cNvCxnSpPr>
            <a:stCxn id="73" idx="5"/>
            <a:endCxn id="94" idx="1"/>
          </p:cNvCxnSpPr>
          <p:nvPr/>
        </p:nvCxnSpPr>
        <p:spPr>
          <a:xfrm>
            <a:off x="4735513" y="2884488"/>
            <a:ext cx="1981200" cy="968375"/>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118" name="Straight Connector 117"/>
          <p:cNvCxnSpPr>
            <a:stCxn id="88088"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8111" name="Straight Connector 122"/>
          <p:cNvCxnSpPr>
            <a:cxnSpLocks noChangeShapeType="1"/>
            <a:stCxn id="88088" idx="5"/>
            <a:endCxn id="94" idx="1"/>
          </p:cNvCxnSpPr>
          <p:nvPr/>
        </p:nvCxnSpPr>
        <p:spPr bwMode="auto">
          <a:xfrm flipV="1">
            <a:off x="4764088" y="3852863"/>
            <a:ext cx="1952625" cy="9525"/>
          </a:xfrm>
          <a:prstGeom prst="line">
            <a:avLst/>
          </a:prstGeom>
          <a:noFill/>
          <a:ln w="38100" algn="ctr">
            <a:solidFill>
              <a:schemeClr val="accent2"/>
            </a:solidFill>
            <a:round/>
            <a:headEnd/>
            <a:tailEnd/>
          </a:ln>
        </p:spPr>
      </p:cxnSp>
      <p:grpSp>
        <p:nvGrpSpPr>
          <p:cNvPr id="88112" name="Group 49"/>
          <p:cNvGrpSpPr>
            <a:grpSpLocks/>
          </p:cNvGrpSpPr>
          <p:nvPr/>
        </p:nvGrpSpPr>
        <p:grpSpPr bwMode="auto">
          <a:xfrm>
            <a:off x="1895475" y="5162550"/>
            <a:ext cx="5538788" cy="363538"/>
            <a:chOff x="1194" y="2874"/>
            <a:chExt cx="3489" cy="229"/>
          </a:xfrm>
        </p:grpSpPr>
        <p:sp>
          <p:nvSpPr>
            <p:cNvPr id="88184" name="TextBox 53"/>
            <p:cNvSpPr txBox="1">
              <a:spLocks noChangeArrowheads="1"/>
            </p:cNvSpPr>
            <p:nvPr/>
          </p:nvSpPr>
          <p:spPr bwMode="auto">
            <a:xfrm>
              <a:off x="1194" y="2874"/>
              <a:ext cx="494"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find</a:t>
              </a:r>
            </a:p>
          </p:txBody>
        </p:sp>
        <p:sp>
          <p:nvSpPr>
            <p:cNvPr id="88185" name="TextBox 54"/>
            <p:cNvSpPr txBox="1">
              <a:spLocks noChangeArrowheads="1"/>
            </p:cNvSpPr>
            <p:nvPr/>
          </p:nvSpPr>
          <p:spPr bwMode="auto">
            <a:xfrm>
              <a:off x="2454" y="2874"/>
              <a:ext cx="872"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preferred</a:t>
              </a:r>
            </a:p>
          </p:txBody>
        </p:sp>
        <p:sp>
          <p:nvSpPr>
            <p:cNvPr id="88186" name="TextBox 55"/>
            <p:cNvSpPr txBox="1">
              <a:spLocks noChangeArrowheads="1"/>
            </p:cNvSpPr>
            <p:nvPr/>
          </p:nvSpPr>
          <p:spPr bwMode="auto">
            <a:xfrm>
              <a:off x="4015" y="2874"/>
              <a:ext cx="668" cy="229"/>
            </a:xfrm>
            <a:prstGeom prst="rect">
              <a:avLst/>
            </a:prstGeom>
            <a:noFill/>
            <a:ln w="9525">
              <a:noFill/>
              <a:miter lim="800000"/>
              <a:headEnd/>
              <a:tailEnd/>
            </a:ln>
          </p:spPr>
          <p:txBody>
            <a:bodyPr anchor="ctr"/>
            <a:lstStyle/>
            <a:p>
              <a:pPr algn="ctr"/>
              <a:r>
                <a:rPr lang="en-US" sz="2000" dirty="0">
                  <a:solidFill>
                    <a:srgbClr val="0000FF"/>
                  </a:solidFill>
                  <a:latin typeface="Rockwell"/>
                  <a:ea typeface="Rockwell"/>
                  <a:cs typeface="Rockwell"/>
                </a:rPr>
                <a:t>tags</a:t>
              </a:r>
            </a:p>
          </p:txBody>
        </p:sp>
      </p:grpSp>
      <p:cxnSp>
        <p:nvCxnSpPr>
          <p:cNvPr id="69" name="Straight Connector 68"/>
          <p:cNvCxnSpPr>
            <a:stCxn id="72" idx="0"/>
            <a:endCxn id="164" idx="4"/>
          </p:cNvCxnSpPr>
          <p:nvPr/>
        </p:nvCxnSpPr>
        <p:spPr>
          <a:xfrm flipV="1">
            <a:off x="2254250" y="45450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2"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5" name="Straight Connector 74"/>
          <p:cNvCxnSpPr>
            <a:stCxn id="77" idx="0"/>
          </p:cNvCxnSpPr>
          <p:nvPr/>
        </p:nvCxnSpPr>
        <p:spPr>
          <a:xfrm flipV="1">
            <a:off x="4557713" y="4557713"/>
            <a:ext cx="6350"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7"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78" name="Straight Connector 77"/>
          <p:cNvCxnSpPr>
            <a:stCxn id="79" idx="0"/>
          </p:cNvCxnSpPr>
          <p:nvPr/>
        </p:nvCxnSpPr>
        <p:spPr>
          <a:xfrm flipV="1">
            <a:off x="6878638" y="4545013"/>
            <a:ext cx="4762" cy="352425"/>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79"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8120"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10"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1"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2"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3"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4" name="Straight Connector 117"/>
          <p:cNvCxnSpPr>
            <a:stCxn id="88088" idx="5"/>
            <a:endCxn id="76" idx="1"/>
          </p:cNvCxnSpPr>
          <p:nvPr/>
        </p:nvCxnSpPr>
        <p:spPr>
          <a:xfrm flipV="1">
            <a:off x="4764088" y="1943100"/>
            <a:ext cx="1963737" cy="1919288"/>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15"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6"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17"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cxnSp>
        <p:nvCxnSpPr>
          <p:cNvPr id="88129" name="Straight Connector 117"/>
          <p:cNvCxnSpPr>
            <a:cxnSpLocks noChangeShapeType="1"/>
          </p:cNvCxnSpPr>
          <p:nvPr/>
        </p:nvCxnSpPr>
        <p:spPr bwMode="auto">
          <a:xfrm flipV="1">
            <a:off x="4764088" y="1943100"/>
            <a:ext cx="1963737" cy="1919288"/>
          </a:xfrm>
          <a:prstGeom prst="line">
            <a:avLst/>
          </a:prstGeom>
          <a:noFill/>
          <a:ln w="38100" algn="ctr">
            <a:solidFill>
              <a:schemeClr val="accent2"/>
            </a:solidFill>
            <a:round/>
            <a:headEnd/>
            <a:tailEnd/>
          </a:ln>
        </p:spPr>
      </p:cxnSp>
      <p:sp>
        <p:nvSpPr>
          <p:cNvPr id="19"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0"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1"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2"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3"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4"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8136" name="Rectangle 47"/>
          <p:cNvSpPr>
            <a:spLocks noChangeArrowheads="1"/>
          </p:cNvSpPr>
          <p:nvPr/>
        </p:nvSpPr>
        <p:spPr bwMode="auto">
          <a:xfrm flipH="1">
            <a:off x="7889875" y="2743200"/>
            <a:ext cx="265113" cy="265113"/>
          </a:xfrm>
          <a:prstGeom prst="rect">
            <a:avLst/>
          </a:prstGeom>
          <a:solidFill>
            <a:schemeClr val="tx1"/>
          </a:solidFill>
          <a:ln w="28575" algn="ctr">
            <a:solidFill>
              <a:schemeClr val="tx1"/>
            </a:solidFill>
            <a:miter lim="800000"/>
            <a:headEnd/>
            <a:tailEnd/>
          </a:ln>
        </p:spPr>
        <p:txBody>
          <a:bodyPr wrap="none" lIns="0" tIns="0" rIns="0" bIns="0" anchorCtr="1"/>
          <a:lstStyle/>
          <a:p>
            <a:pPr algn="ctr"/>
            <a:endParaRPr lang="en-US" sz="1400" i="1">
              <a:solidFill>
                <a:schemeClr val="bg1"/>
              </a:solidFill>
              <a:latin typeface="Times New Roman" pitchFamily="18" charset="0"/>
              <a:cs typeface="Times New Roman" pitchFamily="18" charset="0"/>
            </a:endParaRPr>
          </a:p>
        </p:txBody>
      </p:sp>
      <p:sp>
        <p:nvSpPr>
          <p:cNvPr id="26" name="Rectangle 60"/>
          <p:cNvSpPr/>
          <p:nvPr/>
        </p:nvSpPr>
        <p:spPr>
          <a:xfrm>
            <a:off x="5616575" y="2738438"/>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cxnSp>
        <p:nvCxnSpPr>
          <p:cNvPr id="27" name="Straight Connector 113"/>
          <p:cNvCxnSpPr>
            <a:stCxn id="71" idx="5"/>
            <a:endCxn id="94" idx="1"/>
          </p:cNvCxnSpPr>
          <p:nvPr/>
        </p:nvCxnSpPr>
        <p:spPr>
          <a:xfrm>
            <a:off x="4745038" y="1952625"/>
            <a:ext cx="1971675" cy="1898650"/>
          </a:xfrm>
          <a:prstGeom prst="line">
            <a:avLst/>
          </a:prstGeom>
          <a:ln w="12700" cmpd="sng">
            <a:solidFill>
              <a:schemeClr val="accent6">
                <a:lumMod val="75000"/>
              </a:schemeClr>
            </a:solidFill>
            <a:prstDash val="solid"/>
          </a:ln>
          <a:effectLst/>
        </p:spPr>
        <p:style>
          <a:lnRef idx="2">
            <a:schemeClr val="accent1"/>
          </a:lnRef>
          <a:fillRef idx="0">
            <a:schemeClr val="accent1"/>
          </a:fillRef>
          <a:effectRef idx="1">
            <a:schemeClr val="accent1"/>
          </a:effectRef>
          <a:fontRef idx="minor">
            <a:schemeClr val="tx1"/>
          </a:fontRef>
        </p:style>
      </p:cxnSp>
      <p:sp>
        <p:nvSpPr>
          <p:cNvPr id="28" name="Rectangle 47"/>
          <p:cNvSpPr/>
          <p:nvPr/>
        </p:nvSpPr>
        <p:spPr>
          <a:xfrm>
            <a:off x="3305175" y="2735263"/>
            <a:ext cx="265113" cy="265112"/>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29" name="Rectangle 47"/>
          <p:cNvSpPr/>
          <p:nvPr/>
        </p:nvSpPr>
        <p:spPr>
          <a:xfrm>
            <a:off x="993775" y="2724150"/>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0"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31"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05504" name="Rectangle 78"/>
          <p:cNvSpPr/>
          <p:nvPr/>
        </p:nvSpPr>
        <p:spPr>
          <a:xfrm>
            <a:off x="6745288" y="49117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05505" name="Rectangle 76"/>
          <p:cNvSpPr/>
          <p:nvPr/>
        </p:nvSpPr>
        <p:spPr>
          <a:xfrm>
            <a:off x="4424363" y="4924425"/>
            <a:ext cx="265112"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105506" name="Rectangle 71"/>
          <p:cNvSpPr/>
          <p:nvPr/>
        </p:nvSpPr>
        <p:spPr>
          <a:xfrm>
            <a:off x="2120900" y="4911725"/>
            <a:ext cx="265113" cy="265113"/>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a:defRPr/>
            </a:pPr>
            <a:endParaRPr lang="en-US" sz="1400" i="1">
              <a:solidFill>
                <a:schemeClr val="bg1"/>
              </a:solidFill>
              <a:latin typeface="Times New Roman" pitchFamily="18" charset="0"/>
              <a:cs typeface="Times New Roman" pitchFamily="18" charset="0"/>
            </a:endParaRPr>
          </a:p>
        </p:txBody>
      </p:sp>
      <p:sp>
        <p:nvSpPr>
          <p:cNvPr id="88147" name="Rectangle 88"/>
          <p:cNvSpPr>
            <a:spLocks noChangeArrowheads="1"/>
          </p:cNvSpPr>
          <p:nvPr/>
        </p:nvSpPr>
        <p:spPr bwMode="auto">
          <a:xfrm>
            <a:off x="5881688" y="996950"/>
            <a:ext cx="3262312" cy="4529138"/>
          </a:xfrm>
          <a:prstGeom prst="rect">
            <a:avLst/>
          </a:prstGeom>
          <a:solidFill>
            <a:srgbClr val="FFFFFF"/>
          </a:solidFill>
          <a:ln w="28575" algn="ctr">
            <a:noFill/>
            <a:miter lim="800000"/>
            <a:headEnd/>
            <a:tailEnd/>
          </a:ln>
        </p:spPr>
        <p:txBody>
          <a:bodyPr wrap="none" lIns="0" tIns="0" rIns="0" bIns="0" anchor="ctr"/>
          <a:lstStyle/>
          <a:p>
            <a:pPr algn="ctr">
              <a:lnSpc>
                <a:spcPct val="80000"/>
              </a:lnSpc>
            </a:pPr>
            <a:endParaRPr lang="en-US" sz="2000"/>
          </a:p>
        </p:txBody>
      </p:sp>
      <p:sp>
        <p:nvSpPr>
          <p:cNvPr id="88148" name="Rectangle 89"/>
          <p:cNvSpPr>
            <a:spLocks noChangeArrowheads="1"/>
          </p:cNvSpPr>
          <p:nvPr/>
        </p:nvSpPr>
        <p:spPr bwMode="auto">
          <a:xfrm>
            <a:off x="4937125" y="4494213"/>
            <a:ext cx="796925" cy="348813"/>
          </a:xfrm>
          <a:prstGeom prst="rect">
            <a:avLst/>
          </a:prstGeom>
          <a:solidFill>
            <a:schemeClr val="hlink"/>
          </a:solidFill>
          <a:ln w="9525" algn="ctr">
            <a:noFill/>
            <a:miter lim="800000"/>
            <a:headEnd/>
            <a:tailEnd/>
          </a:ln>
        </p:spPr>
        <p:txBody>
          <a:bodyPr lIns="45720" rIns="45720">
            <a:spAutoFit/>
          </a:bodyPr>
          <a:lstStyle/>
          <a:p>
            <a:pPr>
              <a:lnSpc>
                <a:spcPct val="80000"/>
              </a:lnSpc>
            </a:pPr>
            <a:r>
              <a:rPr lang="en-US" sz="2000" dirty="0" err="1">
                <a:latin typeface="Times New Roman"/>
                <a:cs typeface="Times New Roman"/>
              </a:rPr>
              <a:t>ψ</a:t>
            </a:r>
            <a:r>
              <a:rPr lang="en-US" sz="2000" baseline="-25000" dirty="0">
                <a:latin typeface="Times New Roman"/>
                <a:cs typeface="Times New Roman"/>
              </a:rPr>
              <a:t>{2}</a:t>
            </a:r>
            <a:r>
              <a:rPr lang="en-US" sz="2000" dirty="0" smtClean="0">
                <a:latin typeface="Times New Roman"/>
                <a:cs typeface="Times New Roman"/>
              </a:rPr>
              <a:t>(</a:t>
            </a:r>
            <a:r>
              <a:rPr lang="en-US" sz="1800" dirty="0" smtClean="0">
                <a:latin typeface="Rockwell"/>
                <a:cs typeface="Rockwell"/>
              </a:rPr>
              <a:t>a</a:t>
            </a:r>
            <a:r>
              <a:rPr lang="en-US" sz="2000" dirty="0" smtClean="0">
                <a:latin typeface="Times New Roman"/>
                <a:cs typeface="Times New Roman"/>
              </a:rPr>
              <a:t>)</a:t>
            </a:r>
            <a:endParaRPr lang="en-US" sz="2000" dirty="0">
              <a:latin typeface="Times New Roman"/>
              <a:cs typeface="Times New Roman"/>
            </a:endParaRPr>
          </a:p>
        </p:txBody>
      </p:sp>
      <p:cxnSp>
        <p:nvCxnSpPr>
          <p:cNvPr id="88149" name="Straight Arrow Connector 44"/>
          <p:cNvCxnSpPr>
            <a:cxnSpLocks noChangeShapeType="1"/>
            <a:endCxn id="88066" idx="4"/>
          </p:cNvCxnSpPr>
          <p:nvPr/>
        </p:nvCxnSpPr>
        <p:spPr bwMode="auto">
          <a:xfrm flipV="1">
            <a:off x="4557713" y="4578350"/>
            <a:ext cx="12700" cy="331788"/>
          </a:xfrm>
          <a:prstGeom prst="straightConnector1">
            <a:avLst/>
          </a:prstGeom>
          <a:noFill/>
          <a:ln w="57150" algn="ctr">
            <a:solidFill>
              <a:srgbClr val="84AA33"/>
            </a:solidFill>
            <a:round/>
            <a:headEnd/>
            <a:tailEnd type="arrow" w="med" len="med"/>
          </a:ln>
        </p:spPr>
      </p:cxnSp>
      <p:cxnSp>
        <p:nvCxnSpPr>
          <p:cNvPr id="88150" name="Straight Arrow Connector 44"/>
          <p:cNvCxnSpPr>
            <a:cxnSpLocks noChangeShapeType="1"/>
            <a:endCxn id="88066" idx="2"/>
          </p:cNvCxnSpPr>
          <p:nvPr/>
        </p:nvCxnSpPr>
        <p:spPr bwMode="auto">
          <a:xfrm>
            <a:off x="3570288" y="2873375"/>
            <a:ext cx="407987" cy="9525"/>
          </a:xfrm>
          <a:prstGeom prst="straightConnector1">
            <a:avLst/>
          </a:prstGeom>
          <a:noFill/>
          <a:ln w="57150" algn="ctr">
            <a:solidFill>
              <a:srgbClr val="84AA33"/>
            </a:solidFill>
            <a:round/>
            <a:headEnd/>
            <a:tailEnd type="arrow" w="med" len="med"/>
          </a:ln>
        </p:spPr>
      </p:cxnSp>
      <p:sp>
        <p:nvSpPr>
          <p:cNvPr id="88151" name="Rectangle 92"/>
          <p:cNvSpPr>
            <a:spLocks noChangeArrowheads="1"/>
          </p:cNvSpPr>
          <p:nvPr/>
        </p:nvSpPr>
        <p:spPr bwMode="auto">
          <a:xfrm>
            <a:off x="3328988" y="3052763"/>
            <a:ext cx="663575" cy="348813"/>
          </a:xfrm>
          <a:prstGeom prst="rect">
            <a:avLst/>
          </a:prstGeom>
          <a:solidFill>
            <a:schemeClr val="hlink"/>
          </a:solidFill>
          <a:ln w="9525" algn="ctr">
            <a:noFill/>
            <a:miter lim="800000"/>
            <a:headEnd/>
            <a:tailEnd/>
          </a:ln>
        </p:spPr>
        <p:txBody>
          <a:bodyPr lIns="45720" rIns="45720">
            <a:spAutoFit/>
          </a:bodyPr>
          <a:lstStyle/>
          <a:p>
            <a:pPr>
              <a:lnSpc>
                <a:spcPct val="80000"/>
              </a:lnSpc>
            </a:pPr>
            <a:r>
              <a:rPr lang="el-GR" sz="2000" dirty="0" smtClean="0">
                <a:latin typeface="Times New Roman"/>
                <a:cs typeface="Times New Roman"/>
              </a:rPr>
              <a:t>α</a:t>
            </a:r>
            <a:r>
              <a:rPr lang="en-US" sz="2000" baseline="-25000" dirty="0" smtClean="0">
                <a:latin typeface="Times New Roman"/>
                <a:cs typeface="Times New Roman"/>
              </a:rPr>
              <a:t>2</a:t>
            </a:r>
            <a:r>
              <a:rPr lang="en-US" sz="2000" dirty="0" smtClean="0">
                <a:latin typeface="Times New Roman"/>
                <a:cs typeface="Times New Roman"/>
              </a:rPr>
              <a:t>(</a:t>
            </a:r>
            <a:r>
              <a:rPr lang="en-US" sz="2000" dirty="0" smtClean="0">
                <a:latin typeface="Rockwell"/>
                <a:cs typeface="Rockwell"/>
              </a:rPr>
              <a:t>a</a:t>
            </a:r>
            <a:r>
              <a:rPr lang="en-US" sz="2000" dirty="0" smtClean="0">
                <a:latin typeface="Times New Roman"/>
                <a:cs typeface="Times New Roman"/>
              </a:rPr>
              <a:t>)</a:t>
            </a:r>
            <a:endParaRPr lang="en-US" sz="2000" dirty="0">
              <a:latin typeface="Times New Roman"/>
              <a:cs typeface="Times New Roman"/>
            </a:endParaRPr>
          </a:p>
        </p:txBody>
      </p:sp>
      <p:cxnSp>
        <p:nvCxnSpPr>
          <p:cNvPr id="88152" name="Straight Arrow Connector 44"/>
          <p:cNvCxnSpPr>
            <a:cxnSpLocks noChangeShapeType="1"/>
            <a:endCxn id="88066" idx="6"/>
          </p:cNvCxnSpPr>
          <p:nvPr/>
        </p:nvCxnSpPr>
        <p:spPr bwMode="auto">
          <a:xfrm flipH="1" flipV="1">
            <a:off x="5162550" y="2882900"/>
            <a:ext cx="400050" cy="12700"/>
          </a:xfrm>
          <a:prstGeom prst="straightConnector1">
            <a:avLst/>
          </a:prstGeom>
          <a:noFill/>
          <a:ln w="57150" algn="ctr">
            <a:solidFill>
              <a:srgbClr val="84AA33"/>
            </a:solidFill>
            <a:round/>
            <a:headEnd/>
            <a:tailEnd type="arrow" w="med" len="med"/>
          </a:ln>
        </p:spPr>
      </p:cxnSp>
      <p:sp>
        <p:nvSpPr>
          <p:cNvPr id="88153" name="Rectangle 94"/>
          <p:cNvSpPr>
            <a:spLocks noChangeArrowheads="1"/>
          </p:cNvSpPr>
          <p:nvPr/>
        </p:nvSpPr>
        <p:spPr bwMode="auto">
          <a:xfrm flipH="1">
            <a:off x="5300663" y="3052763"/>
            <a:ext cx="631825" cy="348813"/>
          </a:xfrm>
          <a:prstGeom prst="rect">
            <a:avLst/>
          </a:prstGeom>
          <a:solidFill>
            <a:schemeClr val="hlink"/>
          </a:solidFill>
          <a:ln w="9525" algn="ctr">
            <a:noFill/>
            <a:miter lim="800000"/>
            <a:headEnd/>
            <a:tailEnd/>
          </a:ln>
        </p:spPr>
        <p:txBody>
          <a:bodyPr lIns="45720" rIns="45720">
            <a:spAutoFit/>
          </a:bodyPr>
          <a:lstStyle/>
          <a:p>
            <a:pPr>
              <a:lnSpc>
                <a:spcPct val="80000"/>
              </a:lnSpc>
            </a:pPr>
            <a:r>
              <a:rPr lang="el-GR" sz="2000" dirty="0">
                <a:sym typeface="Symbol" pitchFamily="18" charset="2"/>
              </a:rPr>
              <a:t></a:t>
            </a:r>
            <a:r>
              <a:rPr lang="en-US" sz="2000" baseline="-25000" dirty="0"/>
              <a:t>2</a:t>
            </a:r>
            <a:r>
              <a:rPr lang="en-US" sz="2000" dirty="0"/>
              <a:t>(</a:t>
            </a:r>
            <a:r>
              <a:rPr lang="en-US" sz="2000" dirty="0">
                <a:latin typeface="Rockwell"/>
                <a:cs typeface="Rockwell"/>
              </a:rPr>
              <a:t>a</a:t>
            </a:r>
            <a:r>
              <a:rPr lang="en-US" sz="2000" dirty="0"/>
              <a:t>)</a:t>
            </a:r>
          </a:p>
        </p:txBody>
      </p:sp>
      <p:sp>
        <p:nvSpPr>
          <p:cNvPr id="105570" name="Rectangle 98"/>
          <p:cNvSpPr>
            <a:spLocks noChangeArrowheads="1"/>
          </p:cNvSpPr>
          <p:nvPr/>
        </p:nvSpPr>
        <p:spPr bwMode="auto">
          <a:xfrm>
            <a:off x="6553200" y="3657600"/>
            <a:ext cx="2157001" cy="348813"/>
          </a:xfrm>
          <a:prstGeom prst="rect">
            <a:avLst/>
          </a:prstGeom>
          <a:noFill/>
          <a:ln w="9525" algn="ctr">
            <a:noFill/>
            <a:miter lim="800000"/>
            <a:headEnd/>
            <a:tailEnd/>
          </a:ln>
        </p:spPr>
        <p:txBody>
          <a:bodyPr wrap="none" lIns="45720" rIns="45720">
            <a:spAutoFit/>
          </a:bodyPr>
          <a:lstStyle/>
          <a:p>
            <a:pPr>
              <a:lnSpc>
                <a:spcPct val="80000"/>
              </a:lnSpc>
            </a:pPr>
            <a:r>
              <a:rPr lang="en-US" sz="2000" dirty="0"/>
              <a:t>“belief that </a:t>
            </a:r>
            <a:r>
              <a:rPr lang="en-US" sz="2000" i="1" dirty="0">
                <a:latin typeface="Times New Roman"/>
                <a:cs typeface="Times New Roman"/>
              </a:rPr>
              <a:t>X</a:t>
            </a:r>
            <a:r>
              <a:rPr lang="en-US" sz="2000" i="1" baseline="-25000" dirty="0">
                <a:latin typeface="Times New Roman"/>
                <a:cs typeface="Times New Roman"/>
              </a:rPr>
              <a:t>2</a:t>
            </a:r>
            <a:r>
              <a:rPr lang="en-US" sz="2000" dirty="0"/>
              <a:t> = </a:t>
            </a:r>
            <a:r>
              <a:rPr lang="en-US" sz="2000" dirty="0">
                <a:latin typeface="Rockwell"/>
                <a:cs typeface="Rockwell"/>
              </a:rPr>
              <a:t>a</a:t>
            </a:r>
            <a:r>
              <a:rPr lang="en-US" sz="2000" dirty="0"/>
              <a:t>”</a:t>
            </a:r>
          </a:p>
        </p:txBody>
      </p:sp>
      <p:sp>
        <p:nvSpPr>
          <p:cNvPr id="88158" name="Rectangle 109"/>
          <p:cNvSpPr>
            <a:spLocks noChangeArrowheads="1"/>
          </p:cNvSpPr>
          <p:nvPr/>
        </p:nvSpPr>
        <p:spPr bwMode="auto">
          <a:xfrm>
            <a:off x="6553200" y="1828800"/>
            <a:ext cx="2208297" cy="348813"/>
          </a:xfrm>
          <a:prstGeom prst="rect">
            <a:avLst/>
          </a:prstGeom>
          <a:noFill/>
          <a:ln w="9525" algn="ctr">
            <a:noFill/>
            <a:miter lim="800000"/>
            <a:headEnd/>
            <a:tailEnd/>
          </a:ln>
        </p:spPr>
        <p:txBody>
          <a:bodyPr wrap="none" lIns="45720" rIns="45720">
            <a:spAutoFit/>
          </a:bodyPr>
          <a:lstStyle/>
          <a:p>
            <a:pPr>
              <a:lnSpc>
                <a:spcPct val="80000"/>
              </a:lnSpc>
            </a:pPr>
            <a:r>
              <a:rPr lang="en-US" sz="2000" dirty="0"/>
              <a:t>“belief that </a:t>
            </a:r>
            <a:r>
              <a:rPr lang="en-US" sz="2000" i="1" dirty="0" smtClean="0">
                <a:latin typeface="Times New Roman"/>
                <a:cs typeface="Times New Roman"/>
              </a:rPr>
              <a:t>X</a:t>
            </a:r>
            <a:r>
              <a:rPr lang="en-US" sz="2000" i="1" baseline="-25000" dirty="0" smtClean="0">
                <a:latin typeface="Times New Roman"/>
                <a:cs typeface="Times New Roman"/>
              </a:rPr>
              <a:t>2</a:t>
            </a:r>
            <a:r>
              <a:rPr lang="en-US" sz="2000" dirty="0" smtClean="0"/>
              <a:t> </a:t>
            </a:r>
            <a:r>
              <a:rPr lang="en-US" sz="2000" dirty="0"/>
              <a:t>= </a:t>
            </a:r>
            <a:r>
              <a:rPr lang="en-US" sz="2000" dirty="0">
                <a:latin typeface="Rockwell"/>
                <a:cs typeface="Rockwell"/>
              </a:rPr>
              <a:t>v</a:t>
            </a:r>
            <a:r>
              <a:rPr lang="en-US" sz="2000" dirty="0"/>
              <a:t>”</a:t>
            </a:r>
          </a:p>
        </p:txBody>
      </p:sp>
      <p:sp>
        <p:nvSpPr>
          <p:cNvPr id="88159" name="Rectangle 110"/>
          <p:cNvSpPr>
            <a:spLocks noChangeArrowheads="1"/>
          </p:cNvSpPr>
          <p:nvPr/>
        </p:nvSpPr>
        <p:spPr bwMode="auto">
          <a:xfrm>
            <a:off x="6500813" y="2714625"/>
            <a:ext cx="2221121" cy="348813"/>
          </a:xfrm>
          <a:prstGeom prst="rect">
            <a:avLst/>
          </a:prstGeom>
          <a:noFill/>
          <a:ln w="9525" algn="ctr">
            <a:noFill/>
            <a:miter lim="800000"/>
            <a:headEnd/>
            <a:tailEnd/>
          </a:ln>
        </p:spPr>
        <p:txBody>
          <a:bodyPr wrap="none" lIns="45720" rIns="45720">
            <a:spAutoFit/>
          </a:bodyPr>
          <a:lstStyle/>
          <a:p>
            <a:pPr>
              <a:lnSpc>
                <a:spcPct val="80000"/>
              </a:lnSpc>
            </a:pPr>
            <a:r>
              <a:rPr lang="en-US" sz="2000" dirty="0"/>
              <a:t>“belief that </a:t>
            </a:r>
            <a:r>
              <a:rPr lang="en-US" sz="2000" i="1" dirty="0" smtClean="0">
                <a:latin typeface="Times New Roman"/>
                <a:cs typeface="Times New Roman"/>
              </a:rPr>
              <a:t>X</a:t>
            </a:r>
            <a:r>
              <a:rPr lang="en-US" sz="2000" i="1" baseline="-25000" dirty="0" smtClean="0">
                <a:latin typeface="Times New Roman"/>
                <a:cs typeface="Times New Roman"/>
              </a:rPr>
              <a:t>2</a:t>
            </a:r>
            <a:r>
              <a:rPr lang="en-US" sz="2000" dirty="0" smtClean="0"/>
              <a:t> </a:t>
            </a:r>
            <a:r>
              <a:rPr lang="en-US" sz="2000" dirty="0"/>
              <a:t>= </a:t>
            </a:r>
            <a:r>
              <a:rPr lang="en-US" sz="2000" dirty="0">
                <a:latin typeface="Rockwell"/>
                <a:cs typeface="Rockwell"/>
              </a:rPr>
              <a:t>n</a:t>
            </a:r>
            <a:r>
              <a:rPr lang="en-US" sz="2000" dirty="0"/>
              <a:t>”</a:t>
            </a:r>
          </a:p>
        </p:txBody>
      </p:sp>
      <p:sp>
        <p:nvSpPr>
          <p:cNvPr id="88160" name="Line 111"/>
          <p:cNvSpPr>
            <a:spLocks noChangeShapeType="1"/>
          </p:cNvSpPr>
          <p:nvPr/>
        </p:nvSpPr>
        <p:spPr bwMode="auto">
          <a:xfrm>
            <a:off x="6562725" y="4116388"/>
            <a:ext cx="2292350" cy="0"/>
          </a:xfrm>
          <a:prstGeom prst="line">
            <a:avLst/>
          </a:prstGeom>
          <a:noFill/>
          <a:ln w="9525">
            <a:noFill/>
            <a:round/>
            <a:headEnd/>
            <a:tailEnd/>
          </a:ln>
        </p:spPr>
        <p:txBody>
          <a:bodyPr lIns="45720" rIns="45720">
            <a:spAutoFit/>
          </a:bodyPr>
          <a:lstStyle/>
          <a:p>
            <a:endParaRPr lang="en-US"/>
          </a:p>
        </p:txBody>
      </p:sp>
      <p:grpSp>
        <p:nvGrpSpPr>
          <p:cNvPr id="72808" name="Group 104"/>
          <p:cNvGrpSpPr>
            <a:grpSpLocks/>
          </p:cNvGrpSpPr>
          <p:nvPr/>
        </p:nvGrpSpPr>
        <p:grpSpPr bwMode="auto">
          <a:xfrm>
            <a:off x="6551613" y="4116388"/>
            <a:ext cx="2135187" cy="1028700"/>
            <a:chOff x="4127" y="2593"/>
            <a:chExt cx="1345" cy="648"/>
          </a:xfrm>
        </p:grpSpPr>
        <p:sp>
          <p:nvSpPr>
            <p:cNvPr id="88182" name="Line 112"/>
            <p:cNvSpPr>
              <a:spLocks noChangeShapeType="1"/>
            </p:cNvSpPr>
            <p:nvPr/>
          </p:nvSpPr>
          <p:spPr bwMode="auto">
            <a:xfrm>
              <a:off x="4127" y="2593"/>
              <a:ext cx="1345" cy="0"/>
            </a:xfrm>
            <a:prstGeom prst="line">
              <a:avLst/>
            </a:prstGeom>
            <a:noFill/>
            <a:ln w="28575">
              <a:solidFill>
                <a:schemeClr val="tx1"/>
              </a:solidFill>
              <a:round/>
              <a:headEnd/>
              <a:tailEnd/>
            </a:ln>
          </p:spPr>
          <p:txBody>
            <a:bodyPr lIns="45720" rIns="45720">
              <a:spAutoFit/>
            </a:bodyPr>
            <a:lstStyle/>
            <a:p>
              <a:endParaRPr lang="en-US"/>
            </a:p>
          </p:txBody>
        </p:sp>
        <p:sp>
          <p:nvSpPr>
            <p:cNvPr id="88183" name="Text Box 114"/>
            <p:cNvSpPr txBox="1">
              <a:spLocks noChangeArrowheads="1"/>
            </p:cNvSpPr>
            <p:nvPr/>
          </p:nvSpPr>
          <p:spPr bwMode="auto">
            <a:xfrm>
              <a:off x="4213" y="2711"/>
              <a:ext cx="1209" cy="530"/>
            </a:xfrm>
            <a:prstGeom prst="rect">
              <a:avLst/>
            </a:prstGeom>
            <a:noFill/>
            <a:ln w="9525" algn="ctr">
              <a:noFill/>
              <a:miter lim="800000"/>
              <a:headEnd/>
              <a:tailEnd/>
            </a:ln>
          </p:spPr>
          <p:txBody>
            <a:bodyPr wrap="none" lIns="45720" rIns="45720">
              <a:spAutoFit/>
            </a:bodyPr>
            <a:lstStyle/>
            <a:p>
              <a:pPr>
                <a:lnSpc>
                  <a:spcPct val="80000"/>
                </a:lnSpc>
              </a:pPr>
              <a:r>
                <a:rPr lang="en-US" sz="2000" dirty="0"/>
                <a:t>sum = </a:t>
              </a:r>
              <a:r>
                <a:rPr lang="en-US" sz="2000" dirty="0">
                  <a:latin typeface="Times New Roman"/>
                  <a:cs typeface="Times New Roman"/>
                </a:rPr>
                <a:t>Z</a:t>
              </a:r>
              <a:r>
                <a:rPr lang="en-US" sz="2000" dirty="0"/>
                <a:t/>
              </a:r>
              <a:br>
                <a:rPr lang="en-US" sz="2000" dirty="0"/>
              </a:br>
              <a:r>
                <a:rPr lang="en-US" sz="2000" dirty="0"/>
                <a:t>(total probability</a:t>
              </a:r>
              <a:br>
                <a:rPr lang="en-US" sz="2000" dirty="0"/>
              </a:br>
              <a:r>
                <a:rPr lang="en-US" sz="2000" dirty="0"/>
                <a:t>of </a:t>
              </a:r>
              <a:r>
                <a:rPr lang="en-US" sz="2000" i="1" dirty="0"/>
                <a:t>all</a:t>
              </a:r>
              <a:r>
                <a:rPr lang="en-US" sz="2000" dirty="0"/>
                <a:t> paths)</a:t>
              </a:r>
            </a:p>
          </p:txBody>
        </p:sp>
      </p:grpSp>
      <p:sp>
        <p:nvSpPr>
          <p:cNvPr id="88162" name="Rectangle 87"/>
          <p:cNvSpPr>
            <a:spLocks noChangeArrowheads="1"/>
          </p:cNvSpPr>
          <p:nvPr/>
        </p:nvSpPr>
        <p:spPr bwMode="auto">
          <a:xfrm>
            <a:off x="0" y="915988"/>
            <a:ext cx="3305175" cy="4610100"/>
          </a:xfrm>
          <a:prstGeom prst="rect">
            <a:avLst/>
          </a:prstGeom>
          <a:solidFill>
            <a:srgbClr val="FFFFFF"/>
          </a:solidFill>
          <a:ln w="28575" algn="ctr">
            <a:noFill/>
            <a:miter lim="800000"/>
            <a:headEnd/>
            <a:tailEnd/>
          </a:ln>
        </p:spPr>
        <p:txBody>
          <a:bodyPr wrap="none" lIns="0" tIns="0" rIns="0" bIns="0" anchor="ctr"/>
          <a:lstStyle/>
          <a:p>
            <a:pPr>
              <a:lnSpc>
                <a:spcPct val="80000"/>
              </a:lnSpc>
            </a:pPr>
            <a:endParaRPr lang="en-US" sz="2000"/>
          </a:p>
        </p:txBody>
      </p:sp>
      <p:sp>
        <p:nvSpPr>
          <p:cNvPr id="81922" name="AutoShape 2"/>
          <p:cNvSpPr>
            <a:spLocks noChangeArrowheads="1"/>
          </p:cNvSpPr>
          <p:nvPr/>
        </p:nvSpPr>
        <p:spPr bwMode="auto">
          <a:xfrm>
            <a:off x="1681163" y="915988"/>
            <a:ext cx="1295400" cy="1295400"/>
          </a:xfrm>
          <a:prstGeom prst="cloudCallout">
            <a:avLst>
              <a:gd name="adj1" fmla="val 130394"/>
              <a:gd name="adj2" fmla="val 16912"/>
            </a:avLst>
          </a:prstGeom>
          <a:solidFill>
            <a:srgbClr val="FED46C"/>
          </a:solidFill>
          <a:ln w="9525">
            <a:solidFill>
              <a:schemeClr val="tx1"/>
            </a:solidFill>
            <a:round/>
            <a:headEnd/>
            <a:tailEnd/>
          </a:ln>
        </p:spPr>
        <p:txBody>
          <a:bodyPr/>
          <a:lstStyle/>
          <a:p>
            <a:pPr algn="ctr"/>
            <a:endParaRPr lang="en-US" sz="2000">
              <a:latin typeface="Comic Sans MS" pitchFamily="66" charset="0"/>
            </a:endParaRPr>
          </a:p>
        </p:txBody>
      </p:sp>
      <p:graphicFrame>
        <p:nvGraphicFramePr>
          <p:cNvPr id="72811" name="Group 107"/>
          <p:cNvGraphicFramePr>
            <a:graphicFrameLocks noGrp="1"/>
          </p:cNvGraphicFramePr>
          <p:nvPr/>
        </p:nvGraphicFramePr>
        <p:xfrm>
          <a:off x="1901825" y="1149350"/>
          <a:ext cx="685800" cy="822960"/>
        </p:xfrm>
        <a:graphic>
          <a:graphicData uri="http://schemas.openxmlformats.org/drawingml/2006/table">
            <a:tbl>
              <a:tblPr/>
              <a:tblGrid>
                <a:gridCol w="314325"/>
                <a:gridCol w="371475"/>
              </a:tblGrid>
              <a:tr h="30480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ea typeface="Rockwell"/>
                          <a:cs typeface="Rockwell"/>
                        </a:rPr>
                        <a:t>v </a:t>
                      </a:r>
                    </a:p>
                  </a:txBody>
                  <a:tcPr marR="0" marT="0" marB="0" anchor="ctr" anchorCtr="1"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1.8</a:t>
                      </a:r>
                    </a:p>
                  </a:txBody>
                  <a:tcPr marR="0" marT="0" marB="0" anchor="ctr"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ea typeface="Rockwell"/>
                          <a:cs typeface="Rockwell"/>
                        </a:rPr>
                        <a:t>n</a:t>
                      </a:r>
                    </a:p>
                  </a:txBody>
                  <a:tcPr marR="0" marT="0" marB="0" anchor="ctr" anchorCtr="1"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0</a:t>
                      </a:r>
                    </a:p>
                  </a:txBody>
                  <a:tcPr marR="0" marT="0" marB="0" anchor="ctr"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ea typeface="Rockwell"/>
                          <a:cs typeface="Rockwell"/>
                        </a:rPr>
                        <a:t>a</a:t>
                      </a:r>
                    </a:p>
                  </a:txBody>
                  <a:tcPr marR="0" marT="0" marB="0" anchor="ctr" anchorCtr="1"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4.2</a:t>
                      </a:r>
                    </a:p>
                  </a:txBody>
                  <a:tcPr marR="0" marT="0" marB="0" anchor="ctr"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r>
            </a:tbl>
          </a:graphicData>
        </a:graphic>
      </p:graphicFrame>
      <p:sp>
        <p:nvSpPr>
          <p:cNvPr id="3" name="AutoShape 2"/>
          <p:cNvSpPr>
            <a:spLocks noChangeArrowheads="1"/>
          </p:cNvSpPr>
          <p:nvPr/>
        </p:nvSpPr>
        <p:spPr bwMode="auto">
          <a:xfrm>
            <a:off x="109538" y="2311400"/>
            <a:ext cx="1295400" cy="1295400"/>
          </a:xfrm>
          <a:prstGeom prst="cloudCallout">
            <a:avLst>
              <a:gd name="adj1" fmla="val 72796"/>
              <a:gd name="adj2" fmla="val -65565"/>
            </a:avLst>
          </a:prstGeom>
          <a:solidFill>
            <a:srgbClr val="FED46C"/>
          </a:solidFill>
          <a:ln w="9525">
            <a:solidFill>
              <a:schemeClr val="tx1"/>
            </a:solidFill>
            <a:round/>
            <a:headEnd/>
            <a:tailEnd/>
          </a:ln>
        </p:spPr>
        <p:txBody>
          <a:bodyPr/>
          <a:lstStyle/>
          <a:p>
            <a:pPr algn="ctr"/>
            <a:endParaRPr lang="en-US" sz="2000">
              <a:latin typeface="Comic Sans MS" pitchFamily="66" charset="0"/>
            </a:endParaRPr>
          </a:p>
        </p:txBody>
      </p:sp>
      <p:graphicFrame>
        <p:nvGraphicFramePr>
          <p:cNvPr id="72829" name="Group 125"/>
          <p:cNvGraphicFramePr>
            <a:graphicFrameLocks noGrp="1"/>
          </p:cNvGraphicFramePr>
          <p:nvPr/>
        </p:nvGraphicFramePr>
        <p:xfrm>
          <a:off x="341313" y="2544763"/>
          <a:ext cx="855662" cy="822960"/>
        </p:xfrm>
        <a:graphic>
          <a:graphicData uri="http://schemas.openxmlformats.org/drawingml/2006/table">
            <a:tbl>
              <a:tblPr/>
              <a:tblGrid>
                <a:gridCol w="314325"/>
                <a:gridCol w="541337"/>
              </a:tblGrid>
              <a:tr h="30480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ea typeface="Rockwell"/>
                          <a:cs typeface="Rockwell"/>
                        </a:rPr>
                        <a:t>v </a:t>
                      </a:r>
                    </a:p>
                  </a:txBody>
                  <a:tcPr marR="0" marT="0" marB="0" anchor="ctr" anchorCtr="1"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0.3</a:t>
                      </a:r>
                    </a:p>
                  </a:txBody>
                  <a:tcPr marR="0" marT="0" marB="0" anchor="ctr"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ea typeface="Rockwell"/>
                          <a:cs typeface="Rockwell"/>
                        </a:rPr>
                        <a:t>n</a:t>
                      </a:r>
                    </a:p>
                  </a:txBody>
                  <a:tcPr marR="0" marT="0" marB="0" anchor="ctr" anchorCtr="1"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0</a:t>
                      </a:r>
                    </a:p>
                  </a:txBody>
                  <a:tcPr marR="0" marT="0" marB="0" anchor="ctr"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r>
              <a:tr h="209550">
                <a:tc>
                  <a:txBody>
                    <a:bodyPr/>
                    <a:lstStyle/>
                    <a:p>
                      <a:pPr marL="0" marR="0" lvl="0" indent="0" algn="ctr"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dirty="0" smtClean="0">
                          <a:ln>
                            <a:noFill/>
                          </a:ln>
                          <a:solidFill>
                            <a:schemeClr val="tx1"/>
                          </a:solidFill>
                          <a:effectLst/>
                          <a:latin typeface="Rockwell"/>
                          <a:ea typeface="Rockwell"/>
                          <a:cs typeface="Rockwell"/>
                        </a:rPr>
                        <a:t>a</a:t>
                      </a:r>
                    </a:p>
                  </a:txBody>
                  <a:tcPr marR="0" marT="0" marB="0" anchor="ctr" anchorCtr="1" horzOverflow="overflow">
                    <a:lnL>
                      <a:noFill/>
                    </a:lnL>
                    <a:lnR w="12700" cap="flat" cmpd="sng" algn="ctr">
                      <a:solidFill>
                        <a:schemeClr val="tx1"/>
                      </a:solidFill>
                      <a:prstDash val="solid"/>
                      <a:round/>
                      <a:headEnd type="none" w="med" len="med"/>
                      <a:tailEnd type="none" w="med" len="med"/>
                    </a:lnR>
                    <a:lnT>
                      <a:noFill/>
                    </a:lnT>
                    <a:lnB>
                      <a:noFill/>
                    </a:lnB>
                    <a:lnTlToBr>
                      <a:noFill/>
                    </a:lnTlToBr>
                    <a:lnBlToTr>
                      <a:noFill/>
                    </a:lnBlToTr>
                    <a:noFill/>
                  </a:tcPr>
                </a:tc>
                <a:tc>
                  <a:txBody>
                    <a:bodyPr/>
                    <a:lstStyle/>
                    <a:p>
                      <a:pPr marL="0" marR="0" lvl="0" indent="0" algn="l" defTabSz="914400" rtl="0" eaLnBrk="1" fontAlgn="base" latinLnBrk="0" hangingPunct="1">
                        <a:lnSpc>
                          <a:spcPct val="100000"/>
                        </a:lnSpc>
                        <a:spcBef>
                          <a:spcPct val="20000"/>
                        </a:spcBef>
                        <a:spcAft>
                          <a:spcPct val="0"/>
                        </a:spcAft>
                        <a:buClrTx/>
                        <a:buSzTx/>
                        <a:buFont typeface="Wingdings" pitchFamily="2" charset="2"/>
                        <a:buNone/>
                        <a:tabLst/>
                      </a:pPr>
                      <a:r>
                        <a:rPr kumimoji="0" lang="en-US" sz="1700" b="0" i="0" u="none" strike="noStrike" cap="none" normalizeH="0" baseline="0" smtClean="0">
                          <a:ln>
                            <a:noFill/>
                          </a:ln>
                          <a:solidFill>
                            <a:schemeClr val="tx1"/>
                          </a:solidFill>
                          <a:effectLst/>
                          <a:latin typeface="Candara" pitchFamily="34" charset="0"/>
                          <a:cs typeface="Arial" charset="0"/>
                        </a:rPr>
                        <a:t>0.7</a:t>
                      </a:r>
                    </a:p>
                  </a:txBody>
                  <a:tcPr marR="0" marT="0" marB="0" anchor="ctr" horzOverflow="overflow">
                    <a:lnL w="12700" cap="flat" cmpd="sng" algn="ctr">
                      <a:solidFill>
                        <a:schemeClr val="tx1"/>
                      </a:solidFill>
                      <a:prstDash val="solid"/>
                      <a:round/>
                      <a:headEnd type="none" w="med" len="med"/>
                      <a:tailEnd type="none" w="med" len="med"/>
                    </a:lnL>
                    <a:lnR>
                      <a:noFill/>
                    </a:lnR>
                    <a:lnT>
                      <a:noFill/>
                    </a:lnT>
                    <a:lnB>
                      <a:noFill/>
                    </a:lnB>
                    <a:lnTlToBr>
                      <a:noFill/>
                    </a:lnTlToBr>
                    <a:lnBlToTr>
                      <a:noFill/>
                    </a:lnBlToTr>
                    <a:noFill/>
                  </a:tcPr>
                </a:tc>
              </a:tr>
            </a:tbl>
          </a:graphicData>
        </a:graphic>
      </p:graphicFrame>
      <p:sp>
        <p:nvSpPr>
          <p:cNvPr id="72830" name="Text Box 126"/>
          <p:cNvSpPr txBox="1">
            <a:spLocks noChangeArrowheads="1"/>
          </p:cNvSpPr>
          <p:nvPr/>
        </p:nvSpPr>
        <p:spPr bwMode="auto">
          <a:xfrm>
            <a:off x="1400175" y="2263775"/>
            <a:ext cx="1112838" cy="1465263"/>
          </a:xfrm>
          <a:prstGeom prst="rect">
            <a:avLst/>
          </a:prstGeom>
          <a:noFill/>
          <a:ln w="9525">
            <a:noFill/>
            <a:miter lim="800000"/>
            <a:headEnd/>
            <a:tailEnd/>
          </a:ln>
        </p:spPr>
        <p:txBody>
          <a:bodyPr>
            <a:spAutoFit/>
          </a:bodyPr>
          <a:lstStyle/>
          <a:p>
            <a:pPr algn="ctr" defTabSz="914400"/>
            <a:r>
              <a:rPr lang="en-US" sz="1800">
                <a:solidFill>
                  <a:schemeClr val="accent2"/>
                </a:solidFill>
              </a:rPr>
              <a:t>divide </a:t>
            </a:r>
            <a:br>
              <a:rPr lang="en-US" sz="1800">
                <a:solidFill>
                  <a:schemeClr val="accent2"/>
                </a:solidFill>
              </a:rPr>
            </a:br>
            <a:r>
              <a:rPr lang="en-US" sz="1800">
                <a:solidFill>
                  <a:schemeClr val="accent2"/>
                </a:solidFill>
              </a:rPr>
              <a:t>by Z=6 to get marginal probs</a:t>
            </a:r>
          </a:p>
        </p:txBody>
      </p:sp>
      <p:sp>
        <p:nvSpPr>
          <p:cNvPr id="124" name="Content Placeholder 172"/>
          <p:cNvSpPr>
            <a:spLocks/>
          </p:cNvSpPr>
          <p:nvPr/>
        </p:nvSpPr>
        <p:spPr bwMode="auto">
          <a:xfrm>
            <a:off x="457200" y="5653088"/>
            <a:ext cx="8229600" cy="1204912"/>
          </a:xfrm>
          <a:prstGeom prst="rect">
            <a:avLst/>
          </a:prstGeom>
          <a:noFill/>
          <a:ln w="9525">
            <a:noFill/>
            <a:miter lim="800000"/>
            <a:headEnd/>
            <a:tailEnd/>
          </a:ln>
        </p:spPr>
        <p:txBody>
          <a:bodyPr/>
          <a:lstStyle/>
          <a:p>
            <a:pPr marL="342900" indent="-342900">
              <a:lnSpc>
                <a:spcPct val="80000"/>
              </a:lnSpc>
              <a:spcBef>
                <a:spcPct val="20000"/>
              </a:spcBef>
              <a:buFont typeface="Arial" charset="0"/>
              <a:buNone/>
            </a:pPr>
            <a:r>
              <a:rPr lang="en-US" sz="2700">
                <a:cs typeface="Times New Roman" pitchFamily="18" charset="0"/>
              </a:rPr>
              <a:t>total weight of </a:t>
            </a:r>
            <a:r>
              <a:rPr lang="en-US" sz="2700" i="1">
                <a:solidFill>
                  <a:schemeClr val="accent2"/>
                </a:solidFill>
                <a:cs typeface="Times New Roman" pitchFamily="18" charset="0"/>
              </a:rPr>
              <a:t>all</a:t>
            </a:r>
            <a:r>
              <a:rPr lang="en-US" sz="2700">
                <a:solidFill>
                  <a:schemeClr val="accent2"/>
                </a:solidFill>
                <a:cs typeface="Times New Roman" pitchFamily="18" charset="0"/>
              </a:rPr>
              <a:t> paths through</a:t>
            </a:r>
          </a:p>
          <a:p>
            <a:pPr marL="342900" indent="-342900">
              <a:lnSpc>
                <a:spcPct val="80000"/>
              </a:lnSpc>
              <a:spcBef>
                <a:spcPct val="20000"/>
              </a:spcBef>
              <a:buFont typeface="Arial" charset="0"/>
              <a:buNone/>
            </a:pPr>
            <a:r>
              <a:rPr lang="en-US" sz="2700">
                <a:cs typeface="Times New Roman" pitchFamily="18" charset="0"/>
              </a:rPr>
              <a:t>	=</a:t>
            </a:r>
            <a:r>
              <a:rPr lang="en-US" sz="2700">
                <a:solidFill>
                  <a:schemeClr val="accent2"/>
                </a:solidFill>
                <a:cs typeface="Times New Roman" pitchFamily="18" charset="0"/>
              </a:rPr>
              <a:t>          </a:t>
            </a:r>
            <a:r>
              <a:rPr lang="en-US" sz="2700">
                <a:cs typeface="Times New Roman" pitchFamily="18" charset="0"/>
                <a:sym typeface="Symbol" pitchFamily="18" charset="2"/>
              </a:rPr>
              <a:t>           </a:t>
            </a:r>
            <a:endParaRPr lang="en-US" sz="2700">
              <a:cs typeface="Times New Roman" pitchFamily="18" charset="0"/>
            </a:endParaRPr>
          </a:p>
        </p:txBody>
      </p:sp>
      <p:sp>
        <p:nvSpPr>
          <p:cNvPr id="70738" name="Isosceles Triangle 73"/>
          <p:cNvSpPr>
            <a:spLocks noChangeArrowheads="1"/>
          </p:cNvSpPr>
          <p:nvPr/>
        </p:nvSpPr>
        <p:spPr bwMode="auto">
          <a:xfrm>
            <a:off x="5334000" y="5562600"/>
            <a:ext cx="657225" cy="509588"/>
          </a:xfrm>
          <a:prstGeom prst="triangle">
            <a:avLst>
              <a:gd name="adj" fmla="val 50000"/>
            </a:avLst>
          </a:prstGeom>
          <a:solidFill>
            <a:srgbClr val="475A8D">
              <a:alpha val="47842"/>
            </a:srgbClr>
          </a:solidFill>
          <a:ln w="57150" algn="ctr">
            <a:solidFill>
              <a:srgbClr val="FF0000"/>
            </a:solidFill>
            <a:miter lim="800000"/>
            <a:headEnd/>
            <a:tailEnd/>
          </a:ln>
        </p:spPr>
        <p:txBody>
          <a:bodyPr wrap="none" lIns="0" tIns="0" rIns="0" bIns="91440" anchor="b" anchorCtr="1"/>
          <a:lstStyle/>
          <a:p>
            <a:pPr algn="ctr"/>
            <a:r>
              <a:rPr lang="en-US" sz="1600" dirty="0">
                <a:latin typeface="Rockwell"/>
                <a:ea typeface="Rockwell"/>
                <a:cs typeface="Rockwell"/>
              </a:rPr>
              <a:t>a</a:t>
            </a:r>
          </a:p>
        </p:txBody>
      </p:sp>
      <p:grpSp>
        <p:nvGrpSpPr>
          <p:cNvPr id="70760" name="Group 104"/>
          <p:cNvGrpSpPr>
            <a:grpSpLocks/>
          </p:cNvGrpSpPr>
          <p:nvPr/>
        </p:nvGrpSpPr>
        <p:grpSpPr bwMode="auto">
          <a:xfrm>
            <a:off x="1219200" y="6096000"/>
            <a:ext cx="2308225" cy="349250"/>
            <a:chOff x="768" y="3840"/>
            <a:chExt cx="1454" cy="220"/>
          </a:xfrm>
        </p:grpSpPr>
        <p:sp>
          <p:nvSpPr>
            <p:cNvPr id="88191" name="Rectangle 97"/>
            <p:cNvSpPr>
              <a:spLocks noChangeArrowheads="1"/>
            </p:cNvSpPr>
            <p:nvPr/>
          </p:nvSpPr>
          <p:spPr bwMode="auto">
            <a:xfrm>
              <a:off x="768" y="3840"/>
              <a:ext cx="418" cy="220"/>
            </a:xfrm>
            <a:prstGeom prst="rect">
              <a:avLst/>
            </a:prstGeom>
            <a:solidFill>
              <a:schemeClr val="hlink"/>
            </a:solidFill>
            <a:ln w="9525" algn="ctr">
              <a:noFill/>
              <a:miter lim="800000"/>
              <a:headEnd/>
              <a:tailEnd/>
            </a:ln>
          </p:spPr>
          <p:txBody>
            <a:bodyPr lIns="45720" rIns="45720">
              <a:spAutoFit/>
            </a:bodyPr>
            <a:lstStyle/>
            <a:p>
              <a:pPr>
                <a:lnSpc>
                  <a:spcPct val="80000"/>
                </a:lnSpc>
              </a:pPr>
              <a:r>
                <a:rPr lang="el-GR" sz="2000" dirty="0">
                  <a:latin typeface="Times New Roman"/>
                  <a:cs typeface="Times New Roman"/>
                </a:rPr>
                <a:t>α</a:t>
              </a:r>
              <a:r>
                <a:rPr lang="en-US" sz="2000" baseline="-25000" dirty="0">
                  <a:latin typeface="Times New Roman"/>
                  <a:cs typeface="Times New Roman"/>
                </a:rPr>
                <a:t>2</a:t>
              </a:r>
              <a:r>
                <a:rPr lang="en-US" sz="2000" dirty="0">
                  <a:latin typeface="Times New Roman"/>
                  <a:cs typeface="Times New Roman"/>
                </a:rPr>
                <a:t>(</a:t>
              </a:r>
              <a:r>
                <a:rPr lang="en-US" sz="2000" dirty="0">
                  <a:latin typeface="Rockwell"/>
                  <a:cs typeface="Rockwell"/>
                </a:rPr>
                <a:t>a</a:t>
              </a:r>
              <a:r>
                <a:rPr lang="en-US" sz="2000" dirty="0">
                  <a:latin typeface="Times New Roman"/>
                  <a:cs typeface="Times New Roman"/>
                </a:rPr>
                <a:t>)</a:t>
              </a:r>
            </a:p>
          </p:txBody>
        </p:sp>
        <p:sp>
          <p:nvSpPr>
            <p:cNvPr id="88192" name="Rectangle 98"/>
            <p:cNvSpPr>
              <a:spLocks noChangeArrowheads="1"/>
            </p:cNvSpPr>
            <p:nvPr/>
          </p:nvSpPr>
          <p:spPr bwMode="auto">
            <a:xfrm>
              <a:off x="1248" y="3840"/>
              <a:ext cx="502" cy="220"/>
            </a:xfrm>
            <a:prstGeom prst="rect">
              <a:avLst/>
            </a:prstGeom>
            <a:solidFill>
              <a:schemeClr val="hlink"/>
            </a:solidFill>
            <a:ln w="9525" algn="ctr">
              <a:noFill/>
              <a:miter lim="800000"/>
              <a:headEnd/>
              <a:tailEnd/>
            </a:ln>
          </p:spPr>
          <p:txBody>
            <a:bodyPr lIns="45720" rIns="45720">
              <a:spAutoFit/>
            </a:bodyPr>
            <a:lstStyle/>
            <a:p>
              <a:pPr>
                <a:lnSpc>
                  <a:spcPct val="80000"/>
                </a:lnSpc>
              </a:pPr>
              <a:r>
                <a:rPr lang="en-US" sz="2000" dirty="0" err="1">
                  <a:latin typeface="Times New Roman"/>
                  <a:cs typeface="Times New Roman"/>
                </a:rPr>
                <a:t>ψ</a:t>
              </a:r>
              <a:r>
                <a:rPr lang="en-US" sz="2000" baseline="-25000" dirty="0">
                  <a:latin typeface="Times New Roman"/>
                  <a:cs typeface="Times New Roman"/>
                </a:rPr>
                <a:t>{2}</a:t>
              </a:r>
              <a:r>
                <a:rPr lang="en-US" sz="2000" dirty="0" smtClean="0">
                  <a:latin typeface="Times New Roman"/>
                  <a:cs typeface="Times New Roman"/>
                </a:rPr>
                <a:t>(</a:t>
              </a:r>
              <a:r>
                <a:rPr lang="en-US" sz="1800" dirty="0" smtClean="0">
                  <a:latin typeface="Rockwell"/>
                  <a:cs typeface="Rockwell"/>
                </a:rPr>
                <a:t>a</a:t>
              </a:r>
              <a:r>
                <a:rPr lang="en-US" sz="2000" dirty="0" smtClean="0">
                  <a:latin typeface="Times New Roman"/>
                  <a:cs typeface="Times New Roman"/>
                </a:rPr>
                <a:t>)</a:t>
              </a:r>
              <a:endParaRPr lang="en-US" sz="2000" dirty="0">
                <a:latin typeface="Times New Roman"/>
                <a:cs typeface="Times New Roman"/>
              </a:endParaRPr>
            </a:p>
          </p:txBody>
        </p:sp>
        <p:sp>
          <p:nvSpPr>
            <p:cNvPr id="88193" name="Rectangle 99"/>
            <p:cNvSpPr>
              <a:spLocks noChangeArrowheads="1"/>
            </p:cNvSpPr>
            <p:nvPr/>
          </p:nvSpPr>
          <p:spPr bwMode="auto">
            <a:xfrm flipH="1">
              <a:off x="1824" y="3840"/>
              <a:ext cx="398" cy="220"/>
            </a:xfrm>
            <a:prstGeom prst="rect">
              <a:avLst/>
            </a:prstGeom>
            <a:solidFill>
              <a:schemeClr val="hlink"/>
            </a:solidFill>
            <a:ln w="9525" algn="ctr">
              <a:noFill/>
              <a:miter lim="800000"/>
              <a:headEnd/>
              <a:tailEnd/>
            </a:ln>
          </p:spPr>
          <p:txBody>
            <a:bodyPr lIns="45720" rIns="45720">
              <a:spAutoFit/>
            </a:bodyPr>
            <a:lstStyle/>
            <a:p>
              <a:pPr>
                <a:lnSpc>
                  <a:spcPct val="80000"/>
                </a:lnSpc>
              </a:pPr>
              <a:r>
                <a:rPr lang="el-GR" sz="2000" dirty="0">
                  <a:sym typeface="Symbol" pitchFamily="18" charset="2"/>
                </a:rPr>
                <a:t></a:t>
              </a:r>
              <a:r>
                <a:rPr lang="en-US" sz="2000" baseline="-25000" dirty="0"/>
                <a:t>2</a:t>
              </a:r>
              <a:r>
                <a:rPr lang="en-US" sz="2000" dirty="0"/>
                <a:t>(</a:t>
              </a:r>
              <a:r>
                <a:rPr lang="en-US" sz="2000" dirty="0">
                  <a:latin typeface="Rockwell"/>
                  <a:cs typeface="Rockwell"/>
                </a:rPr>
                <a:t>a</a:t>
              </a:r>
              <a:r>
                <a:rPr lang="en-US" sz="2000" dirty="0"/>
                <a:t>)</a:t>
              </a:r>
            </a:p>
          </p:txBody>
        </p:sp>
      </p:grpSp>
    </p:spTree>
    <p:extLst>
      <p:ext uri="{BB962C8B-B14F-4D97-AF65-F5344CB8AC3E}">
        <p14:creationId xmlns:p14="http://schemas.microsoft.com/office/powerpoint/2010/main" val="276419178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2" fill="hold" grpId="0" nodeType="withEffect">
                                  <p:stCondLst>
                                    <p:cond delay="0"/>
                                  </p:stCondLst>
                                  <p:childTnLst>
                                    <p:set>
                                      <p:cBhvr>
                                        <p:cTn id="6" dur="1" fill="hold">
                                          <p:stCondLst>
                                            <p:cond delay="0"/>
                                          </p:stCondLst>
                                        </p:cTn>
                                        <p:tgtEl>
                                          <p:spTgt spid="105570"/>
                                        </p:tgtEl>
                                        <p:attrNameLst>
                                          <p:attrName>style.visibility</p:attrName>
                                        </p:attrNameLst>
                                      </p:cBhvr>
                                      <p:to>
                                        <p:strVal val="visible"/>
                                      </p:to>
                                    </p:set>
                                    <p:anim calcmode="lin" valueType="num">
                                      <p:cBhvr additive="base">
                                        <p:cTn id="7" dur="500" fill="hold"/>
                                        <p:tgtEl>
                                          <p:spTgt spid="105570"/>
                                        </p:tgtEl>
                                        <p:attrNameLst>
                                          <p:attrName>ppt_x</p:attrName>
                                        </p:attrNameLst>
                                      </p:cBhvr>
                                      <p:tavLst>
                                        <p:tav tm="0">
                                          <p:val>
                                            <p:strVal val="1+#ppt_w/2"/>
                                          </p:val>
                                        </p:tav>
                                        <p:tav tm="100000">
                                          <p:val>
                                            <p:strVal val="#ppt_x"/>
                                          </p:val>
                                        </p:tav>
                                      </p:tavLst>
                                    </p:anim>
                                    <p:anim calcmode="lin" valueType="num">
                                      <p:cBhvr additive="base">
                                        <p:cTn id="8" dur="500" fill="hold"/>
                                        <p:tgtEl>
                                          <p:spTgt spid="105570"/>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2" presetClass="entr" presetSubtype="2" fill="hold" grpId="0" nodeType="clickEffect">
                                  <p:stCondLst>
                                    <p:cond delay="0"/>
                                  </p:stCondLst>
                                  <p:childTnLst>
                                    <p:set>
                                      <p:cBhvr>
                                        <p:cTn id="12" dur="1" fill="hold">
                                          <p:stCondLst>
                                            <p:cond delay="0"/>
                                          </p:stCondLst>
                                        </p:cTn>
                                        <p:tgtEl>
                                          <p:spTgt spid="81922"/>
                                        </p:tgtEl>
                                        <p:attrNameLst>
                                          <p:attrName>style.visibility</p:attrName>
                                        </p:attrNameLst>
                                      </p:cBhvr>
                                      <p:to>
                                        <p:strVal val="visible"/>
                                      </p:to>
                                    </p:set>
                                    <p:animEffect transition="in" filter="wipe(right)">
                                      <p:cBhvr>
                                        <p:cTn id="13" dur="500"/>
                                        <p:tgtEl>
                                          <p:spTgt spid="81922"/>
                                        </p:tgtEl>
                                      </p:cBhvr>
                                    </p:animEffect>
                                  </p:childTnLst>
                                </p:cTn>
                              </p:par>
                              <p:par>
                                <p:cTn id="14" presetID="22" presetClass="entr" presetSubtype="2" fill="hold" nodeType="withEffect">
                                  <p:stCondLst>
                                    <p:cond delay="0"/>
                                  </p:stCondLst>
                                  <p:childTnLst>
                                    <p:set>
                                      <p:cBhvr>
                                        <p:cTn id="15" dur="1" fill="hold">
                                          <p:stCondLst>
                                            <p:cond delay="0"/>
                                          </p:stCondLst>
                                        </p:cTn>
                                        <p:tgtEl>
                                          <p:spTgt spid="72811"/>
                                        </p:tgtEl>
                                        <p:attrNameLst>
                                          <p:attrName>style.visibility</p:attrName>
                                        </p:attrNameLst>
                                      </p:cBhvr>
                                      <p:to>
                                        <p:strVal val="visible"/>
                                      </p:to>
                                    </p:set>
                                    <p:animEffect transition="in" filter="wipe(right)">
                                      <p:cBhvr>
                                        <p:cTn id="16" dur="500"/>
                                        <p:tgtEl>
                                          <p:spTgt spid="72811"/>
                                        </p:tgtEl>
                                      </p:cBhvr>
                                    </p:animEffect>
                                  </p:childTnLst>
                                </p:cTn>
                              </p:par>
                            </p:childTnLst>
                          </p:cTn>
                        </p:par>
                      </p:childTnLst>
                    </p:cTn>
                  </p:par>
                  <p:par>
                    <p:cTn id="17" fill="hold">
                      <p:stCondLst>
                        <p:cond delay="indefinite"/>
                      </p:stCondLst>
                      <p:childTnLst>
                        <p:par>
                          <p:cTn id="18" fill="hold">
                            <p:stCondLst>
                              <p:cond delay="0"/>
                            </p:stCondLst>
                            <p:childTnLst>
                              <p:par>
                                <p:cTn id="19" presetID="2" presetClass="entr" presetSubtype="4" fill="hold" nodeType="clickEffect">
                                  <p:stCondLst>
                                    <p:cond delay="0"/>
                                  </p:stCondLst>
                                  <p:childTnLst>
                                    <p:set>
                                      <p:cBhvr>
                                        <p:cTn id="20" dur="1" fill="hold">
                                          <p:stCondLst>
                                            <p:cond delay="0"/>
                                          </p:stCondLst>
                                        </p:cTn>
                                        <p:tgtEl>
                                          <p:spTgt spid="72808"/>
                                        </p:tgtEl>
                                        <p:attrNameLst>
                                          <p:attrName>style.visibility</p:attrName>
                                        </p:attrNameLst>
                                      </p:cBhvr>
                                      <p:to>
                                        <p:strVal val="visible"/>
                                      </p:to>
                                    </p:set>
                                    <p:anim calcmode="lin" valueType="num">
                                      <p:cBhvr additive="base">
                                        <p:cTn id="21" dur="500" fill="hold"/>
                                        <p:tgtEl>
                                          <p:spTgt spid="72808"/>
                                        </p:tgtEl>
                                        <p:attrNameLst>
                                          <p:attrName>ppt_x</p:attrName>
                                        </p:attrNameLst>
                                      </p:cBhvr>
                                      <p:tavLst>
                                        <p:tav tm="0">
                                          <p:val>
                                            <p:strVal val="#ppt_x"/>
                                          </p:val>
                                        </p:tav>
                                        <p:tav tm="100000">
                                          <p:val>
                                            <p:strVal val="#ppt_x"/>
                                          </p:val>
                                        </p:tav>
                                      </p:tavLst>
                                    </p:anim>
                                    <p:anim calcmode="lin" valueType="num">
                                      <p:cBhvr additive="base">
                                        <p:cTn id="22" dur="500" fill="hold"/>
                                        <p:tgtEl>
                                          <p:spTgt spid="72808"/>
                                        </p:tgtEl>
                                        <p:attrNameLst>
                                          <p:attrName>ppt_y</p:attrName>
                                        </p:attrNameLst>
                                      </p:cBhvr>
                                      <p:tavLst>
                                        <p:tav tm="0">
                                          <p:val>
                                            <p:strVal val="1+#ppt_h/2"/>
                                          </p:val>
                                        </p:tav>
                                        <p:tav tm="100000">
                                          <p:val>
                                            <p:strVal val="#ppt_y"/>
                                          </p:val>
                                        </p:tav>
                                      </p:tavLst>
                                    </p:anim>
                                  </p:childTnLst>
                                </p:cTn>
                              </p:par>
                            </p:childTnLst>
                          </p:cTn>
                        </p:par>
                      </p:childTnLst>
                    </p:cTn>
                  </p:par>
                  <p:par>
                    <p:cTn id="23" fill="hold">
                      <p:stCondLst>
                        <p:cond delay="indefinite"/>
                      </p:stCondLst>
                      <p:childTnLst>
                        <p:par>
                          <p:cTn id="24" fill="hold">
                            <p:stCondLst>
                              <p:cond delay="0"/>
                            </p:stCondLst>
                            <p:childTnLst>
                              <p:par>
                                <p:cTn id="25" presetID="22" presetClass="entr" presetSubtype="1" fill="hold" grpId="0" nodeType="clickEffect">
                                  <p:stCondLst>
                                    <p:cond delay="0"/>
                                  </p:stCondLst>
                                  <p:childTnLst>
                                    <p:set>
                                      <p:cBhvr>
                                        <p:cTn id="26" dur="1" fill="hold">
                                          <p:stCondLst>
                                            <p:cond delay="0"/>
                                          </p:stCondLst>
                                        </p:cTn>
                                        <p:tgtEl>
                                          <p:spTgt spid="72830"/>
                                        </p:tgtEl>
                                        <p:attrNameLst>
                                          <p:attrName>style.visibility</p:attrName>
                                        </p:attrNameLst>
                                      </p:cBhvr>
                                      <p:to>
                                        <p:strVal val="visible"/>
                                      </p:to>
                                    </p:set>
                                    <p:animEffect transition="in" filter="wipe(up)">
                                      <p:cBhvr>
                                        <p:cTn id="27" dur="500"/>
                                        <p:tgtEl>
                                          <p:spTgt spid="72830"/>
                                        </p:tgtEl>
                                      </p:cBhvr>
                                    </p:animEffect>
                                  </p:childTnLst>
                                </p:cTn>
                              </p:par>
                              <p:par>
                                <p:cTn id="28" presetID="22" presetClass="entr" presetSubtype="1" fill="hold" grpId="0" nodeType="withEffect">
                                  <p:stCondLst>
                                    <p:cond delay="0"/>
                                  </p:stCondLst>
                                  <p:childTnLst>
                                    <p:set>
                                      <p:cBhvr>
                                        <p:cTn id="29" dur="1" fill="hold">
                                          <p:stCondLst>
                                            <p:cond delay="0"/>
                                          </p:stCondLst>
                                        </p:cTn>
                                        <p:tgtEl>
                                          <p:spTgt spid="3"/>
                                        </p:tgtEl>
                                        <p:attrNameLst>
                                          <p:attrName>style.visibility</p:attrName>
                                        </p:attrNameLst>
                                      </p:cBhvr>
                                      <p:to>
                                        <p:strVal val="visible"/>
                                      </p:to>
                                    </p:set>
                                    <p:animEffect transition="in" filter="wipe(up)">
                                      <p:cBhvr>
                                        <p:cTn id="30" dur="500"/>
                                        <p:tgtEl>
                                          <p:spTgt spid="3"/>
                                        </p:tgtEl>
                                      </p:cBhvr>
                                    </p:animEffect>
                                  </p:childTnLst>
                                </p:cTn>
                              </p:par>
                              <p:par>
                                <p:cTn id="31" presetID="22" presetClass="entr" presetSubtype="1" fill="hold" nodeType="withEffect">
                                  <p:stCondLst>
                                    <p:cond delay="0"/>
                                  </p:stCondLst>
                                  <p:childTnLst>
                                    <p:set>
                                      <p:cBhvr>
                                        <p:cTn id="32" dur="1" fill="hold">
                                          <p:stCondLst>
                                            <p:cond delay="0"/>
                                          </p:stCondLst>
                                        </p:cTn>
                                        <p:tgtEl>
                                          <p:spTgt spid="72829"/>
                                        </p:tgtEl>
                                        <p:attrNameLst>
                                          <p:attrName>style.visibility</p:attrName>
                                        </p:attrNameLst>
                                      </p:cBhvr>
                                      <p:to>
                                        <p:strVal val="visible"/>
                                      </p:to>
                                    </p:set>
                                    <p:animEffect transition="in" filter="wipe(up)">
                                      <p:cBhvr>
                                        <p:cTn id="33" dur="500"/>
                                        <p:tgtEl>
                                          <p:spTgt spid="728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570" grpId="0"/>
      <p:bldP spid="81922" grpId="0" animBg="1"/>
      <p:bldP spid="3" grpId="0" animBg="1"/>
      <p:bldP spid="72830" grpId="0"/>
    </p:bldLst>
  </p:timing>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3794" name="AutoShape 66"/>
          <p:cNvSpPr>
            <a:spLocks noChangeArrowheads="1"/>
          </p:cNvSpPr>
          <p:nvPr/>
        </p:nvSpPr>
        <p:spPr bwMode="auto">
          <a:xfrm rot="-7781544">
            <a:off x="5097462" y="4349751"/>
            <a:ext cx="225425" cy="1200150"/>
          </a:xfrm>
          <a:prstGeom prst="roundRect">
            <a:avLst>
              <a:gd name="adj" fmla="val 50000"/>
            </a:avLst>
          </a:prstGeom>
          <a:solidFill>
            <a:srgbClr val="FED46C"/>
          </a:solidFill>
          <a:ln w="9525">
            <a:noFill/>
            <a:round/>
            <a:headEnd/>
            <a:tailEnd/>
          </a:ln>
        </p:spPr>
        <p:txBody>
          <a:bodyPr wrap="none" anchor="ctr"/>
          <a:lstStyle/>
          <a:p>
            <a:endParaRPr lang="en-US"/>
          </a:p>
        </p:txBody>
      </p:sp>
      <p:sp>
        <p:nvSpPr>
          <p:cNvPr id="73793" name="AutoShape 65"/>
          <p:cNvSpPr>
            <a:spLocks noChangeArrowheads="1"/>
          </p:cNvSpPr>
          <p:nvPr/>
        </p:nvSpPr>
        <p:spPr bwMode="auto">
          <a:xfrm>
            <a:off x="5943600" y="3962400"/>
            <a:ext cx="198438" cy="457200"/>
          </a:xfrm>
          <a:prstGeom prst="roundRect">
            <a:avLst>
              <a:gd name="adj" fmla="val 50000"/>
            </a:avLst>
          </a:prstGeom>
          <a:solidFill>
            <a:srgbClr val="FED46C"/>
          </a:solidFill>
          <a:ln w="9525">
            <a:noFill/>
            <a:round/>
            <a:headEnd/>
            <a:tailEnd/>
          </a:ln>
        </p:spPr>
        <p:txBody>
          <a:bodyPr wrap="none" anchor="ctr"/>
          <a:lstStyle/>
          <a:p>
            <a:endParaRPr lang="en-US"/>
          </a:p>
        </p:txBody>
      </p:sp>
      <p:sp>
        <p:nvSpPr>
          <p:cNvPr id="73792" name="AutoShape 64"/>
          <p:cNvSpPr>
            <a:spLocks noChangeArrowheads="1"/>
          </p:cNvSpPr>
          <p:nvPr/>
        </p:nvSpPr>
        <p:spPr bwMode="auto">
          <a:xfrm rot="-4309691">
            <a:off x="6265069" y="4215607"/>
            <a:ext cx="198437" cy="457200"/>
          </a:xfrm>
          <a:prstGeom prst="roundRect">
            <a:avLst>
              <a:gd name="adj" fmla="val 50000"/>
            </a:avLst>
          </a:prstGeom>
          <a:solidFill>
            <a:srgbClr val="FED46C"/>
          </a:solidFill>
          <a:ln w="9525">
            <a:noFill/>
            <a:round/>
            <a:headEnd/>
            <a:tailEnd/>
          </a:ln>
        </p:spPr>
        <p:txBody>
          <a:bodyPr wrap="none" anchor="ctr"/>
          <a:lstStyle/>
          <a:p>
            <a:endParaRPr lang="en-US"/>
          </a:p>
        </p:txBody>
      </p:sp>
      <p:sp>
        <p:nvSpPr>
          <p:cNvPr id="89092" name="Title 2"/>
          <p:cNvSpPr>
            <a:spLocks noGrp="1"/>
          </p:cNvSpPr>
          <p:nvPr>
            <p:ph type="title"/>
          </p:nvPr>
        </p:nvSpPr>
        <p:spPr/>
        <p:txBody>
          <a:bodyPr/>
          <a:lstStyle/>
          <a:p>
            <a:pPr eaLnBrk="1" hangingPunct="1"/>
            <a:r>
              <a:rPr lang="en-US" sz="3600" smtClean="0"/>
              <a:t>(Acyclic) Belief Propagation</a:t>
            </a:r>
          </a:p>
        </p:txBody>
      </p:sp>
      <p:sp>
        <p:nvSpPr>
          <p:cNvPr id="2" name="Slide Number Placeholder 1"/>
          <p:cNvSpPr>
            <a:spLocks noGrp="1"/>
          </p:cNvSpPr>
          <p:nvPr>
            <p:ph type="sldNum" sz="quarter" idx="12"/>
          </p:nvPr>
        </p:nvSpPr>
        <p:spPr/>
        <p:txBody>
          <a:bodyPr/>
          <a:lstStyle/>
          <a:p>
            <a:pPr>
              <a:defRPr/>
            </a:pPr>
            <a:fld id="{62FB2356-E636-48A9-AC35-2860454F83B3}" type="slidenum">
              <a:rPr lang="en-US"/>
              <a:pPr>
                <a:defRPr/>
              </a:pPr>
              <a:t>93</a:t>
            </a:fld>
            <a:endParaRPr lang="en-US"/>
          </a:p>
        </p:txBody>
      </p:sp>
      <p:sp>
        <p:nvSpPr>
          <p:cNvPr id="74" name="Content Placeholder 2"/>
          <p:cNvSpPr txBox="1">
            <a:spLocks/>
          </p:cNvSpPr>
          <p:nvPr/>
        </p:nvSpPr>
        <p:spPr>
          <a:xfrm>
            <a:off x="457200" y="1044575"/>
            <a:ext cx="8389938" cy="1938338"/>
          </a:xfrm>
          <a:prstGeom prst="rect">
            <a:avLst/>
          </a:prstGeom>
          <a:solidFill>
            <a:schemeClr val="bg1"/>
          </a:solidFill>
          <a:ln w="12700" cmpd="sng">
            <a:solidFill>
              <a:schemeClr val="tx1"/>
            </a:solidFill>
          </a:ln>
          <a:effectLst>
            <a:outerShdw blurRad="50800" dist="38100" dir="5400000" algn="t" rotWithShape="0">
              <a:prstClr val="black">
                <a:alpha val="40000"/>
              </a:prstClr>
            </a:outerShdw>
          </a:effectLst>
        </p:spPr>
        <p:txBody>
          <a:bodyPr>
            <a:normAutofit/>
          </a:bodyPr>
          <a:lstStyle/>
          <a:p>
            <a:pPr marL="280988" indent="-280988">
              <a:lnSpc>
                <a:spcPct val="80000"/>
              </a:lnSpc>
              <a:spcBef>
                <a:spcPct val="20000"/>
              </a:spcBef>
              <a:buFont typeface="Arial" charset="0"/>
              <a:buNone/>
              <a:defRPr/>
            </a:pPr>
            <a:r>
              <a:rPr lang="en-US" sz="2000"/>
              <a:t>In a factor graph with no cycles: </a:t>
            </a:r>
          </a:p>
          <a:p>
            <a:pPr marL="280988" indent="-280988">
              <a:lnSpc>
                <a:spcPct val="80000"/>
              </a:lnSpc>
              <a:spcBef>
                <a:spcPct val="20000"/>
              </a:spcBef>
              <a:buFont typeface="Candara" pitchFamily="34" charset="0"/>
              <a:buAutoNum type="arabicPeriod"/>
              <a:defRPr/>
            </a:pPr>
            <a:r>
              <a:rPr lang="en-US" sz="2000"/>
              <a:t>Pick any node to serve as the root.</a:t>
            </a:r>
          </a:p>
          <a:p>
            <a:pPr marL="280988" indent="-280988">
              <a:lnSpc>
                <a:spcPct val="80000"/>
              </a:lnSpc>
              <a:spcBef>
                <a:spcPct val="20000"/>
              </a:spcBef>
              <a:buFont typeface="Candara" pitchFamily="34" charset="0"/>
              <a:buAutoNum type="arabicPeriod"/>
              <a:defRPr/>
            </a:pPr>
            <a:r>
              <a:rPr lang="en-US" sz="2000"/>
              <a:t>Send messages from the </a:t>
            </a:r>
            <a:r>
              <a:rPr lang="en-US" sz="2000" b="1"/>
              <a:t>leaves</a:t>
            </a:r>
            <a:r>
              <a:rPr lang="en-US" sz="2000"/>
              <a:t> to the </a:t>
            </a:r>
            <a:r>
              <a:rPr lang="en-US" sz="2000" b="1"/>
              <a:t>root</a:t>
            </a:r>
            <a:r>
              <a:rPr lang="en-US" sz="2000"/>
              <a:t>.</a:t>
            </a:r>
            <a:endParaRPr lang="en-US" sz="2000" b="1"/>
          </a:p>
          <a:p>
            <a:pPr marL="280988" indent="-280988">
              <a:lnSpc>
                <a:spcPct val="80000"/>
              </a:lnSpc>
              <a:spcBef>
                <a:spcPct val="20000"/>
              </a:spcBef>
              <a:buFont typeface="Candara" pitchFamily="34" charset="0"/>
              <a:buAutoNum type="arabicPeriod"/>
              <a:defRPr/>
            </a:pPr>
            <a:r>
              <a:rPr lang="en-US" sz="2000"/>
              <a:t>Send messages from the </a:t>
            </a:r>
            <a:r>
              <a:rPr lang="en-US" sz="2000" b="1"/>
              <a:t>root</a:t>
            </a:r>
            <a:r>
              <a:rPr lang="en-US" sz="2000"/>
              <a:t> to the </a:t>
            </a:r>
            <a:r>
              <a:rPr lang="en-US" sz="2000" b="1"/>
              <a:t>leaves</a:t>
            </a:r>
            <a:r>
              <a:rPr lang="en-US" sz="2000"/>
              <a:t>.</a:t>
            </a:r>
          </a:p>
          <a:p>
            <a:pPr marL="280988" indent="-280988">
              <a:lnSpc>
                <a:spcPct val="80000"/>
              </a:lnSpc>
              <a:spcBef>
                <a:spcPct val="20000"/>
              </a:spcBef>
              <a:buFont typeface="Arial" charset="0"/>
              <a:buNone/>
              <a:defRPr/>
            </a:pPr>
            <a:r>
              <a:rPr lang="en-US" sz="2000"/>
              <a:t>A node computes an outgoing message along an edge </a:t>
            </a:r>
            <a:br>
              <a:rPr lang="en-US" sz="2000"/>
            </a:br>
            <a:r>
              <a:rPr lang="en-US" sz="2000"/>
              <a:t>only after it has received incoming messages along all its other edges.</a:t>
            </a:r>
          </a:p>
          <a:p>
            <a:pPr marL="280988" indent="-280988">
              <a:lnSpc>
                <a:spcPct val="80000"/>
              </a:lnSpc>
              <a:spcBef>
                <a:spcPct val="20000"/>
              </a:spcBef>
              <a:buFont typeface="Arial" charset="0"/>
              <a:buNone/>
              <a:defRPr/>
            </a:pPr>
            <a:endParaRPr lang="en-US" sz="2000"/>
          </a:p>
          <a:p>
            <a:pPr marL="280988" indent="-280988">
              <a:lnSpc>
                <a:spcPct val="80000"/>
              </a:lnSpc>
              <a:spcBef>
                <a:spcPct val="20000"/>
              </a:spcBef>
              <a:buFont typeface="Arial" charset="0"/>
              <a:buNone/>
              <a:defRPr/>
            </a:pPr>
            <a:endParaRPr lang="en-US" sz="2000"/>
          </a:p>
        </p:txBody>
      </p:sp>
      <p:grpSp>
        <p:nvGrpSpPr>
          <p:cNvPr id="89095" name="Group 3"/>
          <p:cNvGrpSpPr>
            <a:grpSpLocks/>
          </p:cNvGrpSpPr>
          <p:nvPr/>
        </p:nvGrpSpPr>
        <p:grpSpPr bwMode="auto">
          <a:xfrm>
            <a:off x="1524000" y="3068638"/>
            <a:ext cx="6096000" cy="3754437"/>
            <a:chOff x="619510" y="1501169"/>
            <a:chExt cx="8067290" cy="4970132"/>
          </a:xfrm>
        </p:grpSpPr>
        <p:sp>
          <p:nvSpPr>
            <p:cNvPr id="84" name="Oval 83"/>
            <p:cNvSpPr/>
            <p:nvPr/>
          </p:nvSpPr>
          <p:spPr>
            <a:xfrm>
              <a:off x="1014471" y="4584122"/>
              <a:ext cx="539921" cy="54850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1</a:t>
              </a:r>
              <a:endParaRPr lang="en-US" sz="1200" i="1" dirty="0">
                <a:solidFill>
                  <a:schemeClr val="tx1"/>
                </a:solidFill>
                <a:latin typeface="Times New Roman"/>
                <a:cs typeface="Times New Roman"/>
              </a:endParaRPr>
            </a:p>
          </p:txBody>
        </p:sp>
        <p:sp>
          <p:nvSpPr>
            <p:cNvPr id="85" name="Rectangle 84"/>
            <p:cNvSpPr/>
            <p:nvPr/>
          </p:nvSpPr>
          <p:spPr>
            <a:xfrm>
              <a:off x="1163633" y="5687429"/>
              <a:ext cx="264708" cy="2668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200" i="1" dirty="0">
                  <a:solidFill>
                    <a:schemeClr val="bg1"/>
                  </a:solidFill>
                  <a:latin typeface="Times New Roman"/>
                  <a:cs typeface="Times New Roman"/>
                </a:rPr>
                <a:t>ψ</a:t>
              </a:r>
              <a:r>
                <a:rPr lang="en-US" sz="1200" i="1" baseline="-25000" dirty="0">
                  <a:solidFill>
                    <a:schemeClr val="bg1"/>
                  </a:solidFill>
                  <a:latin typeface="Times New Roman"/>
                  <a:cs typeface="Times New Roman"/>
                </a:rPr>
                <a:t>1</a:t>
              </a:r>
              <a:endParaRPr lang="en-US" sz="1200" i="1" dirty="0">
                <a:solidFill>
                  <a:schemeClr val="bg1"/>
                </a:solidFill>
                <a:latin typeface="Times New Roman"/>
                <a:cs typeface="Times New Roman"/>
              </a:endParaRPr>
            </a:p>
          </p:txBody>
        </p:sp>
        <p:cxnSp>
          <p:nvCxnSpPr>
            <p:cNvPr id="87" name="Straight Connector 86"/>
            <p:cNvCxnSpPr>
              <a:stCxn id="84" idx="4"/>
              <a:endCxn id="85" idx="0"/>
            </p:cNvCxnSpPr>
            <p:nvPr/>
          </p:nvCxnSpPr>
          <p:spPr>
            <a:xfrm>
              <a:off x="1285482" y="5132623"/>
              <a:ext cx="10504" cy="5548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Oval 87"/>
            <p:cNvSpPr/>
            <p:nvPr/>
          </p:nvSpPr>
          <p:spPr>
            <a:xfrm>
              <a:off x="2667846" y="4584122"/>
              <a:ext cx="539920" cy="54850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2</a:t>
              </a:r>
              <a:endParaRPr lang="en-US" sz="1200" i="1" dirty="0">
                <a:solidFill>
                  <a:schemeClr val="tx1"/>
                </a:solidFill>
                <a:latin typeface="Times New Roman"/>
                <a:cs typeface="Times New Roman"/>
              </a:endParaRPr>
            </a:p>
          </p:txBody>
        </p:sp>
        <p:sp>
          <p:nvSpPr>
            <p:cNvPr id="89" name="Rectangle 88"/>
            <p:cNvSpPr/>
            <p:nvPr/>
          </p:nvSpPr>
          <p:spPr>
            <a:xfrm>
              <a:off x="2817006" y="5687429"/>
              <a:ext cx="264708" cy="2668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200" i="1" dirty="0">
                  <a:solidFill>
                    <a:schemeClr val="bg1"/>
                  </a:solidFill>
                  <a:latin typeface="Times New Roman"/>
                  <a:cs typeface="Times New Roman"/>
                </a:rPr>
                <a:t>ψ</a:t>
              </a:r>
              <a:r>
                <a:rPr lang="en-US" sz="1200" i="1" baseline="-25000" dirty="0">
                  <a:solidFill>
                    <a:schemeClr val="bg1"/>
                  </a:solidFill>
                  <a:latin typeface="Times New Roman"/>
                  <a:cs typeface="Times New Roman"/>
                </a:rPr>
                <a:t>3</a:t>
              </a:r>
              <a:endParaRPr lang="en-US" sz="1200" i="1" dirty="0">
                <a:solidFill>
                  <a:schemeClr val="bg1"/>
                </a:solidFill>
                <a:latin typeface="Times New Roman"/>
                <a:cs typeface="Times New Roman"/>
              </a:endParaRPr>
            </a:p>
          </p:txBody>
        </p:sp>
        <p:cxnSp>
          <p:nvCxnSpPr>
            <p:cNvPr id="94" name="Straight Connector 93"/>
            <p:cNvCxnSpPr>
              <a:stCxn id="88" idx="4"/>
              <a:endCxn id="89" idx="0"/>
            </p:cNvCxnSpPr>
            <p:nvPr/>
          </p:nvCxnSpPr>
          <p:spPr>
            <a:xfrm>
              <a:off x="2936756" y="5132623"/>
              <a:ext cx="12605" cy="5548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5" name="Oval 94"/>
            <p:cNvSpPr/>
            <p:nvPr/>
          </p:nvSpPr>
          <p:spPr>
            <a:xfrm>
              <a:off x="4346430" y="4582021"/>
              <a:ext cx="539921" cy="5485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3</a:t>
              </a:r>
              <a:endParaRPr lang="en-US" sz="1200" i="1" dirty="0">
                <a:solidFill>
                  <a:schemeClr val="tx1"/>
                </a:solidFill>
                <a:latin typeface="Times New Roman"/>
                <a:cs typeface="Times New Roman"/>
              </a:endParaRPr>
            </a:p>
          </p:txBody>
        </p:sp>
        <p:sp>
          <p:nvSpPr>
            <p:cNvPr id="96" name="Rectangle 95"/>
            <p:cNvSpPr/>
            <p:nvPr/>
          </p:nvSpPr>
          <p:spPr>
            <a:xfrm>
              <a:off x="4495591" y="5685327"/>
              <a:ext cx="264708" cy="2647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200" i="1" dirty="0">
                  <a:solidFill>
                    <a:schemeClr val="bg1"/>
                  </a:solidFill>
                  <a:latin typeface="Times New Roman"/>
                  <a:cs typeface="Times New Roman"/>
                </a:rPr>
                <a:t>ψ</a:t>
              </a:r>
              <a:r>
                <a:rPr lang="en-US" sz="1200" i="1" baseline="-25000" dirty="0">
                  <a:solidFill>
                    <a:schemeClr val="bg1"/>
                  </a:solidFill>
                  <a:latin typeface="Times New Roman"/>
                  <a:cs typeface="Times New Roman"/>
                </a:rPr>
                <a:t>5</a:t>
              </a:r>
              <a:endParaRPr lang="en-US" sz="1200" i="1" dirty="0">
                <a:solidFill>
                  <a:schemeClr val="bg1"/>
                </a:solidFill>
                <a:latin typeface="Times New Roman"/>
                <a:cs typeface="Times New Roman"/>
              </a:endParaRPr>
            </a:p>
          </p:txBody>
        </p:sp>
        <p:cxnSp>
          <p:nvCxnSpPr>
            <p:cNvPr id="97" name="Straight Connector 96"/>
            <p:cNvCxnSpPr>
              <a:stCxn id="95" idx="4"/>
              <a:endCxn id="96" idx="0"/>
            </p:cNvCxnSpPr>
            <p:nvPr/>
          </p:nvCxnSpPr>
          <p:spPr>
            <a:xfrm>
              <a:off x="4615340" y="5130521"/>
              <a:ext cx="12605" cy="5548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8" name="Oval 97"/>
            <p:cNvSpPr/>
            <p:nvPr/>
          </p:nvSpPr>
          <p:spPr>
            <a:xfrm>
              <a:off x="6006107" y="4584122"/>
              <a:ext cx="542021" cy="54850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4</a:t>
              </a:r>
              <a:endParaRPr lang="en-US" sz="1200" i="1" dirty="0">
                <a:solidFill>
                  <a:schemeClr val="tx1"/>
                </a:solidFill>
                <a:latin typeface="Times New Roman"/>
                <a:cs typeface="Times New Roman"/>
              </a:endParaRPr>
            </a:p>
          </p:txBody>
        </p:sp>
        <p:sp>
          <p:nvSpPr>
            <p:cNvPr id="99" name="Rectangle 98"/>
            <p:cNvSpPr/>
            <p:nvPr/>
          </p:nvSpPr>
          <p:spPr>
            <a:xfrm>
              <a:off x="6155268" y="5687429"/>
              <a:ext cx="266808" cy="2668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200" i="1" dirty="0">
                  <a:solidFill>
                    <a:schemeClr val="bg1"/>
                  </a:solidFill>
                  <a:latin typeface="Times New Roman"/>
                  <a:cs typeface="Times New Roman"/>
                </a:rPr>
                <a:t>ψ</a:t>
              </a:r>
              <a:r>
                <a:rPr lang="en-US" sz="1200" i="1" baseline="-25000" dirty="0">
                  <a:solidFill>
                    <a:schemeClr val="bg1"/>
                  </a:solidFill>
                  <a:latin typeface="Times New Roman"/>
                  <a:cs typeface="Times New Roman"/>
                </a:rPr>
                <a:t>7</a:t>
              </a:r>
              <a:endParaRPr lang="en-US" sz="1200" i="1" dirty="0">
                <a:solidFill>
                  <a:schemeClr val="bg1"/>
                </a:solidFill>
                <a:latin typeface="Times New Roman"/>
                <a:cs typeface="Times New Roman"/>
              </a:endParaRPr>
            </a:p>
          </p:txBody>
        </p:sp>
        <p:cxnSp>
          <p:nvCxnSpPr>
            <p:cNvPr id="100" name="Straight Connector 99"/>
            <p:cNvCxnSpPr>
              <a:stCxn id="98" idx="4"/>
              <a:endCxn id="99" idx="0"/>
            </p:cNvCxnSpPr>
            <p:nvPr/>
          </p:nvCxnSpPr>
          <p:spPr>
            <a:xfrm>
              <a:off x="6277118" y="5132623"/>
              <a:ext cx="10504" cy="5548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1" name="Oval 100"/>
            <p:cNvSpPr/>
            <p:nvPr/>
          </p:nvSpPr>
          <p:spPr>
            <a:xfrm>
              <a:off x="7659482" y="4582021"/>
              <a:ext cx="542021" cy="5485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5</a:t>
              </a:r>
              <a:endParaRPr lang="en-US" sz="1200" i="1" dirty="0">
                <a:solidFill>
                  <a:schemeClr val="tx1"/>
                </a:solidFill>
                <a:latin typeface="Times New Roman"/>
                <a:cs typeface="Times New Roman"/>
              </a:endParaRPr>
            </a:p>
          </p:txBody>
        </p:sp>
        <p:sp>
          <p:nvSpPr>
            <p:cNvPr id="102" name="Rectangle 101"/>
            <p:cNvSpPr/>
            <p:nvPr/>
          </p:nvSpPr>
          <p:spPr>
            <a:xfrm>
              <a:off x="7808642" y="5685327"/>
              <a:ext cx="264708" cy="2647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200" i="1" dirty="0">
                  <a:solidFill>
                    <a:schemeClr val="bg1"/>
                  </a:solidFill>
                  <a:latin typeface="Times New Roman"/>
                  <a:cs typeface="Times New Roman"/>
                </a:rPr>
                <a:t>ψ</a:t>
              </a:r>
              <a:r>
                <a:rPr lang="en-US" sz="1200" i="1" baseline="-25000" dirty="0">
                  <a:solidFill>
                    <a:schemeClr val="bg1"/>
                  </a:solidFill>
                  <a:latin typeface="Times New Roman"/>
                  <a:cs typeface="Times New Roman"/>
                </a:rPr>
                <a:t>9</a:t>
              </a:r>
              <a:endParaRPr lang="en-US" sz="1200" i="1" dirty="0">
                <a:solidFill>
                  <a:schemeClr val="bg1"/>
                </a:solidFill>
                <a:latin typeface="Times New Roman"/>
                <a:cs typeface="Times New Roman"/>
              </a:endParaRPr>
            </a:p>
          </p:txBody>
        </p:sp>
        <p:cxnSp>
          <p:nvCxnSpPr>
            <p:cNvPr id="103" name="Straight Connector 102"/>
            <p:cNvCxnSpPr>
              <a:stCxn id="101" idx="4"/>
              <a:endCxn id="102" idx="0"/>
            </p:cNvCxnSpPr>
            <p:nvPr/>
          </p:nvCxnSpPr>
          <p:spPr>
            <a:xfrm>
              <a:off x="7930492" y="5130521"/>
              <a:ext cx="10505" cy="5548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89128" name="Group 103"/>
            <p:cNvGrpSpPr>
              <a:grpSpLocks/>
            </p:cNvGrpSpPr>
            <p:nvPr/>
          </p:nvGrpSpPr>
          <p:grpSpPr bwMode="auto">
            <a:xfrm>
              <a:off x="619510" y="6100343"/>
              <a:ext cx="8067290" cy="370958"/>
              <a:chOff x="492120" y="3950977"/>
              <a:chExt cx="8067290" cy="370958"/>
            </a:xfrm>
          </p:grpSpPr>
          <p:sp>
            <p:nvSpPr>
              <p:cNvPr id="89149" name="TextBox 104"/>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200" dirty="0">
                    <a:latin typeface="Rockwell"/>
                    <a:ea typeface="Rockwell"/>
                    <a:cs typeface="Rockwell"/>
                  </a:rPr>
                  <a:t>time</a:t>
                </a:r>
              </a:p>
            </p:txBody>
          </p:sp>
          <p:sp>
            <p:nvSpPr>
              <p:cNvPr id="89150" name="TextBox 105"/>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200" dirty="0">
                    <a:latin typeface="Rockwell"/>
                    <a:ea typeface="Rockwell"/>
                    <a:cs typeface="Rockwell"/>
                  </a:rPr>
                  <a:t>like</a:t>
                </a:r>
              </a:p>
            </p:txBody>
          </p:sp>
          <p:sp>
            <p:nvSpPr>
              <p:cNvPr id="89151" name="TextBox 106"/>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200" dirty="0">
                    <a:latin typeface="Rockwell"/>
                    <a:ea typeface="Rockwell"/>
                    <a:cs typeface="Rockwell"/>
                  </a:rPr>
                  <a:t>flies</a:t>
                </a:r>
              </a:p>
            </p:txBody>
          </p:sp>
          <p:sp>
            <p:nvSpPr>
              <p:cNvPr id="89152" name="TextBox 107"/>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200" dirty="0">
                    <a:latin typeface="Rockwell"/>
                    <a:ea typeface="Rockwell"/>
                    <a:cs typeface="Rockwell"/>
                  </a:rPr>
                  <a:t>an</a:t>
                </a:r>
              </a:p>
            </p:txBody>
          </p:sp>
          <p:sp>
            <p:nvSpPr>
              <p:cNvPr id="89153" name="TextBox 108"/>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200" dirty="0">
                    <a:latin typeface="Rockwell"/>
                    <a:ea typeface="Rockwell"/>
                    <a:cs typeface="Rockwell"/>
                  </a:rPr>
                  <a:t>arrow</a:t>
                </a:r>
              </a:p>
            </p:txBody>
          </p:sp>
        </p:grpSp>
        <p:sp>
          <p:nvSpPr>
            <p:cNvPr id="110" name="Oval 109"/>
            <p:cNvSpPr/>
            <p:nvPr/>
          </p:nvSpPr>
          <p:spPr>
            <a:xfrm>
              <a:off x="6829643" y="3472410"/>
              <a:ext cx="539921" cy="5485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6</a:t>
              </a:r>
              <a:endParaRPr lang="en-US" sz="1200" i="1" dirty="0">
                <a:solidFill>
                  <a:schemeClr val="tx1"/>
                </a:solidFill>
                <a:latin typeface="Times New Roman"/>
                <a:cs typeface="Times New Roman"/>
              </a:endParaRPr>
            </a:p>
          </p:txBody>
        </p:sp>
        <p:sp>
          <p:nvSpPr>
            <p:cNvPr id="111" name="Rectangle 110"/>
            <p:cNvSpPr/>
            <p:nvPr/>
          </p:nvSpPr>
          <p:spPr>
            <a:xfrm>
              <a:off x="6970401" y="4161714"/>
              <a:ext cx="264708" cy="2647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200" i="1" dirty="0">
                  <a:solidFill>
                    <a:schemeClr val="bg1"/>
                  </a:solidFill>
                  <a:latin typeface="Times New Roman"/>
                  <a:cs typeface="Times New Roman"/>
                </a:rPr>
                <a:t>ψ</a:t>
              </a:r>
              <a:r>
                <a:rPr lang="en-US" sz="1200" i="1" baseline="-25000" dirty="0">
                  <a:solidFill>
                    <a:schemeClr val="bg1"/>
                  </a:solidFill>
                  <a:latin typeface="Times New Roman"/>
                  <a:cs typeface="Times New Roman"/>
                </a:rPr>
                <a:t>10</a:t>
              </a:r>
              <a:endParaRPr lang="en-US" sz="1200" i="1" dirty="0">
                <a:solidFill>
                  <a:schemeClr val="bg1"/>
                </a:solidFill>
                <a:latin typeface="Times New Roman"/>
                <a:cs typeface="Times New Roman"/>
              </a:endParaRPr>
            </a:p>
          </p:txBody>
        </p:sp>
        <p:cxnSp>
          <p:nvCxnSpPr>
            <p:cNvPr id="112" name="Straight Connector 111"/>
            <p:cNvCxnSpPr>
              <a:stCxn id="111" idx="1"/>
              <a:endCxn id="98" idx="0"/>
            </p:cNvCxnSpPr>
            <p:nvPr/>
          </p:nvCxnSpPr>
          <p:spPr>
            <a:xfrm flipH="1">
              <a:off x="6277118" y="4294110"/>
              <a:ext cx="693283" cy="29001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3" name="Straight Connector 112"/>
            <p:cNvCxnSpPr>
              <a:stCxn id="111" idx="0"/>
              <a:endCxn id="110" idx="4"/>
            </p:cNvCxnSpPr>
            <p:nvPr/>
          </p:nvCxnSpPr>
          <p:spPr>
            <a:xfrm flipH="1" flipV="1">
              <a:off x="7098552" y="4020910"/>
              <a:ext cx="4202" cy="14080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111" idx="3"/>
              <a:endCxn id="101" idx="0"/>
            </p:cNvCxnSpPr>
            <p:nvPr/>
          </p:nvCxnSpPr>
          <p:spPr>
            <a:xfrm>
              <a:off x="7235109" y="4294110"/>
              <a:ext cx="695383" cy="28791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5" name="Oval 114"/>
            <p:cNvSpPr/>
            <p:nvPr/>
          </p:nvSpPr>
          <p:spPr>
            <a:xfrm>
              <a:off x="4359035" y="1501169"/>
              <a:ext cx="539921" cy="5485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8</a:t>
              </a:r>
              <a:endParaRPr lang="en-US" sz="1200" i="1" dirty="0">
                <a:solidFill>
                  <a:schemeClr val="tx1"/>
                </a:solidFill>
                <a:latin typeface="Times New Roman"/>
                <a:cs typeface="Times New Roman"/>
              </a:endParaRPr>
            </a:p>
          </p:txBody>
        </p:sp>
        <p:sp>
          <p:nvSpPr>
            <p:cNvPr id="116" name="Rectangle 115"/>
            <p:cNvSpPr/>
            <p:nvPr/>
          </p:nvSpPr>
          <p:spPr>
            <a:xfrm>
              <a:off x="4499793" y="2190473"/>
              <a:ext cx="264708" cy="2668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200" i="1" dirty="0">
                  <a:solidFill>
                    <a:schemeClr val="bg1"/>
                  </a:solidFill>
                  <a:latin typeface="Times New Roman"/>
                  <a:cs typeface="Times New Roman"/>
                </a:rPr>
                <a:t>ψ</a:t>
              </a:r>
              <a:r>
                <a:rPr lang="en-US" sz="1200" i="1" baseline="-25000" dirty="0">
                  <a:solidFill>
                    <a:schemeClr val="bg1"/>
                  </a:solidFill>
                  <a:latin typeface="Times New Roman"/>
                  <a:cs typeface="Times New Roman"/>
                </a:rPr>
                <a:t>12</a:t>
              </a:r>
              <a:endParaRPr lang="en-US" sz="1200" i="1" dirty="0">
                <a:solidFill>
                  <a:schemeClr val="bg1"/>
                </a:solidFill>
                <a:latin typeface="Times New Roman"/>
                <a:cs typeface="Times New Roman"/>
              </a:endParaRPr>
            </a:p>
          </p:txBody>
        </p:sp>
        <p:cxnSp>
          <p:nvCxnSpPr>
            <p:cNvPr id="117" name="Straight Connector 116"/>
            <p:cNvCxnSpPr>
              <a:stCxn id="116" idx="1"/>
              <a:endCxn id="125" idx="0"/>
            </p:cNvCxnSpPr>
            <p:nvPr/>
          </p:nvCxnSpPr>
          <p:spPr>
            <a:xfrm flipH="1">
              <a:off x="2096413" y="2324971"/>
              <a:ext cx="2403380" cy="114113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8" name="Straight Connector 117"/>
            <p:cNvCxnSpPr>
              <a:stCxn id="116" idx="0"/>
              <a:endCxn id="115" idx="4"/>
            </p:cNvCxnSpPr>
            <p:nvPr/>
          </p:nvCxnSpPr>
          <p:spPr>
            <a:xfrm flipH="1" flipV="1">
              <a:off x="4630046" y="2049669"/>
              <a:ext cx="2100" cy="14080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116" idx="3"/>
              <a:endCxn id="120" idx="0"/>
            </p:cNvCxnSpPr>
            <p:nvPr/>
          </p:nvCxnSpPr>
          <p:spPr>
            <a:xfrm>
              <a:off x="4764501" y="2324971"/>
              <a:ext cx="1567239" cy="12609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0" name="Oval 119"/>
            <p:cNvSpPr/>
            <p:nvPr/>
          </p:nvSpPr>
          <p:spPr>
            <a:xfrm>
              <a:off x="6060729" y="2451063"/>
              <a:ext cx="539921" cy="5485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7</a:t>
              </a:r>
              <a:endParaRPr lang="en-US" sz="1200" i="1" dirty="0">
                <a:solidFill>
                  <a:schemeClr val="tx1"/>
                </a:solidFill>
                <a:latin typeface="Times New Roman"/>
                <a:cs typeface="Times New Roman"/>
              </a:endParaRPr>
            </a:p>
          </p:txBody>
        </p:sp>
        <p:sp>
          <p:nvSpPr>
            <p:cNvPr id="121" name="Rectangle 120"/>
            <p:cNvSpPr/>
            <p:nvPr/>
          </p:nvSpPr>
          <p:spPr>
            <a:xfrm>
              <a:off x="6201487" y="3161382"/>
              <a:ext cx="264708" cy="2647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200" i="1" dirty="0">
                  <a:solidFill>
                    <a:schemeClr val="bg1"/>
                  </a:solidFill>
                  <a:latin typeface="Times New Roman"/>
                  <a:cs typeface="Times New Roman"/>
                </a:rPr>
                <a:t>ψ</a:t>
              </a:r>
              <a:r>
                <a:rPr lang="en-US" sz="1200" i="1" baseline="-25000" dirty="0">
                  <a:solidFill>
                    <a:schemeClr val="bg1"/>
                  </a:solidFill>
                  <a:latin typeface="Times New Roman"/>
                  <a:cs typeface="Times New Roman"/>
                </a:rPr>
                <a:t>11</a:t>
              </a:r>
              <a:endParaRPr lang="en-US" sz="1200" i="1" dirty="0">
                <a:solidFill>
                  <a:schemeClr val="bg1"/>
                </a:solidFill>
                <a:latin typeface="Times New Roman"/>
                <a:cs typeface="Times New Roman"/>
              </a:endParaRPr>
            </a:p>
          </p:txBody>
        </p:sp>
        <p:cxnSp>
          <p:nvCxnSpPr>
            <p:cNvPr id="122" name="Straight Connector 121"/>
            <p:cNvCxnSpPr>
              <a:stCxn id="121" idx="1"/>
              <a:endCxn id="95" idx="0"/>
            </p:cNvCxnSpPr>
            <p:nvPr/>
          </p:nvCxnSpPr>
          <p:spPr>
            <a:xfrm flipH="1">
              <a:off x="4615340" y="3293779"/>
              <a:ext cx="1586148" cy="128824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3" name="Straight Connector 122"/>
            <p:cNvCxnSpPr>
              <a:stCxn id="121" idx="0"/>
              <a:endCxn id="120" idx="4"/>
            </p:cNvCxnSpPr>
            <p:nvPr/>
          </p:nvCxnSpPr>
          <p:spPr>
            <a:xfrm flipH="1" flipV="1">
              <a:off x="6331740" y="2999564"/>
              <a:ext cx="2100" cy="1618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4" name="Straight Connector 123"/>
            <p:cNvCxnSpPr>
              <a:stCxn id="121" idx="3"/>
              <a:endCxn id="110" idx="0"/>
            </p:cNvCxnSpPr>
            <p:nvPr/>
          </p:nvCxnSpPr>
          <p:spPr>
            <a:xfrm>
              <a:off x="6466195" y="3293779"/>
              <a:ext cx="632357" cy="17863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5" name="Oval 124"/>
            <p:cNvSpPr/>
            <p:nvPr/>
          </p:nvSpPr>
          <p:spPr>
            <a:xfrm>
              <a:off x="1825402" y="3466105"/>
              <a:ext cx="542021" cy="5463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9</a:t>
              </a:r>
              <a:endParaRPr lang="en-US" sz="1200" i="1" dirty="0">
                <a:solidFill>
                  <a:schemeClr val="tx1"/>
                </a:solidFill>
                <a:latin typeface="Times New Roman"/>
                <a:cs typeface="Times New Roman"/>
              </a:endParaRPr>
            </a:p>
          </p:txBody>
        </p:sp>
        <p:sp>
          <p:nvSpPr>
            <p:cNvPr id="126" name="Rectangle 125"/>
            <p:cNvSpPr/>
            <p:nvPr/>
          </p:nvSpPr>
          <p:spPr>
            <a:xfrm>
              <a:off x="1968260" y="4155408"/>
              <a:ext cx="264708" cy="2647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200" i="1" dirty="0">
                  <a:solidFill>
                    <a:schemeClr val="bg1"/>
                  </a:solidFill>
                  <a:latin typeface="Times New Roman"/>
                  <a:cs typeface="Times New Roman"/>
                </a:rPr>
                <a:t>ψ</a:t>
              </a:r>
              <a:r>
                <a:rPr lang="en-US" sz="1200" i="1" baseline="-25000" dirty="0">
                  <a:solidFill>
                    <a:schemeClr val="bg1"/>
                  </a:solidFill>
                  <a:latin typeface="Times New Roman"/>
                  <a:cs typeface="Times New Roman"/>
                </a:rPr>
                <a:t>13</a:t>
              </a:r>
              <a:endParaRPr lang="en-US" sz="1200" i="1" dirty="0">
                <a:solidFill>
                  <a:schemeClr val="bg1"/>
                </a:solidFill>
                <a:latin typeface="Times New Roman"/>
                <a:cs typeface="Times New Roman"/>
              </a:endParaRPr>
            </a:p>
          </p:txBody>
        </p:sp>
        <p:cxnSp>
          <p:nvCxnSpPr>
            <p:cNvPr id="127" name="Straight Connector 126"/>
            <p:cNvCxnSpPr>
              <a:stCxn id="126" idx="1"/>
              <a:endCxn id="84" idx="0"/>
            </p:cNvCxnSpPr>
            <p:nvPr/>
          </p:nvCxnSpPr>
          <p:spPr>
            <a:xfrm flipH="1">
              <a:off x="1285482" y="4287806"/>
              <a:ext cx="682778" cy="29631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8" name="Straight Connector 127"/>
            <p:cNvCxnSpPr>
              <a:stCxn id="126" idx="0"/>
              <a:endCxn id="125" idx="4"/>
            </p:cNvCxnSpPr>
            <p:nvPr/>
          </p:nvCxnSpPr>
          <p:spPr>
            <a:xfrm flipH="1" flipV="1">
              <a:off x="2096413" y="4012504"/>
              <a:ext cx="4202" cy="14290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9" name="Straight Connector 128"/>
            <p:cNvCxnSpPr>
              <a:stCxn id="126" idx="3"/>
              <a:endCxn id="88" idx="0"/>
            </p:cNvCxnSpPr>
            <p:nvPr/>
          </p:nvCxnSpPr>
          <p:spPr>
            <a:xfrm>
              <a:off x="2232968" y="4287806"/>
              <a:ext cx="703788" cy="29631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130" name="Straight Arrow Connector 129"/>
          <p:cNvCxnSpPr/>
          <p:nvPr/>
        </p:nvCxnSpPr>
        <p:spPr>
          <a:xfrm flipH="1" flipV="1">
            <a:off x="2109788" y="5827713"/>
            <a:ext cx="3175" cy="32067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31" name="Straight Arrow Connector 130"/>
          <p:cNvCxnSpPr/>
          <p:nvPr/>
        </p:nvCxnSpPr>
        <p:spPr>
          <a:xfrm flipH="1" flipV="1">
            <a:off x="3351213" y="5811838"/>
            <a:ext cx="3175" cy="319087"/>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32" name="Straight Arrow Connector 131"/>
          <p:cNvCxnSpPr/>
          <p:nvPr/>
        </p:nvCxnSpPr>
        <p:spPr>
          <a:xfrm flipH="1" flipV="1">
            <a:off x="4629150" y="5811838"/>
            <a:ext cx="3175" cy="319087"/>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33" name="Straight Arrow Connector 132"/>
          <p:cNvCxnSpPr/>
          <p:nvPr/>
        </p:nvCxnSpPr>
        <p:spPr>
          <a:xfrm flipH="1" flipV="1">
            <a:off x="5875338" y="5830888"/>
            <a:ext cx="4762" cy="32067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34" name="Straight Arrow Connector 133"/>
          <p:cNvCxnSpPr/>
          <p:nvPr/>
        </p:nvCxnSpPr>
        <p:spPr>
          <a:xfrm flipH="1" flipV="1">
            <a:off x="7148513" y="5830888"/>
            <a:ext cx="3175" cy="32067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35" name="Straight Arrow Connector 134"/>
          <p:cNvCxnSpPr/>
          <p:nvPr/>
        </p:nvCxnSpPr>
        <p:spPr>
          <a:xfrm flipV="1">
            <a:off x="2220913" y="5273675"/>
            <a:ext cx="292100" cy="131763"/>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36" name="Straight Arrow Connector 135"/>
          <p:cNvCxnSpPr/>
          <p:nvPr/>
        </p:nvCxnSpPr>
        <p:spPr>
          <a:xfrm flipH="1" flipV="1">
            <a:off x="2924175" y="5178425"/>
            <a:ext cx="376238" cy="141288"/>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37" name="Straight Arrow Connector 136"/>
          <p:cNvCxnSpPr/>
          <p:nvPr/>
        </p:nvCxnSpPr>
        <p:spPr>
          <a:xfrm flipV="1">
            <a:off x="2841625" y="4860925"/>
            <a:ext cx="0" cy="217488"/>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39" name="Straight Arrow Connector 138"/>
          <p:cNvCxnSpPr/>
          <p:nvPr/>
        </p:nvCxnSpPr>
        <p:spPr>
          <a:xfrm flipV="1">
            <a:off x="4838700" y="4630738"/>
            <a:ext cx="769938" cy="627062"/>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40" name="Straight Arrow Connector 139"/>
          <p:cNvCxnSpPr/>
          <p:nvPr/>
        </p:nvCxnSpPr>
        <p:spPr>
          <a:xfrm flipV="1">
            <a:off x="6003925" y="5278438"/>
            <a:ext cx="257175" cy="12700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41" name="Straight Arrow Connector 140"/>
          <p:cNvCxnSpPr/>
          <p:nvPr/>
        </p:nvCxnSpPr>
        <p:spPr>
          <a:xfrm flipH="1" flipV="1">
            <a:off x="6710363" y="5173663"/>
            <a:ext cx="392112" cy="14605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42" name="Straight Arrow Connector 141"/>
          <p:cNvCxnSpPr/>
          <p:nvPr/>
        </p:nvCxnSpPr>
        <p:spPr>
          <a:xfrm flipV="1">
            <a:off x="6653213" y="4827588"/>
            <a:ext cx="0" cy="246062"/>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44" name="Straight Arrow Connector 143"/>
          <p:cNvCxnSpPr/>
          <p:nvPr/>
        </p:nvCxnSpPr>
        <p:spPr>
          <a:xfrm flipV="1">
            <a:off x="3276600" y="3840163"/>
            <a:ext cx="1047750" cy="51117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45" name="Straight Arrow Connector 144"/>
          <p:cNvCxnSpPr/>
          <p:nvPr/>
        </p:nvCxnSpPr>
        <p:spPr>
          <a:xfrm flipH="1" flipV="1">
            <a:off x="6142038" y="4394200"/>
            <a:ext cx="381000" cy="104775"/>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46" name="Straight Arrow Connector 145"/>
          <p:cNvCxnSpPr/>
          <p:nvPr/>
        </p:nvCxnSpPr>
        <p:spPr>
          <a:xfrm flipV="1">
            <a:off x="6064250" y="4057650"/>
            <a:ext cx="0" cy="24765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47" name="Straight Arrow Connector 146"/>
          <p:cNvCxnSpPr/>
          <p:nvPr/>
        </p:nvCxnSpPr>
        <p:spPr>
          <a:xfrm flipH="1" flipV="1">
            <a:off x="4994275" y="3638550"/>
            <a:ext cx="811213" cy="68263"/>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148" name="Straight Arrow Connector 147"/>
          <p:cNvCxnSpPr/>
          <p:nvPr/>
        </p:nvCxnSpPr>
        <p:spPr>
          <a:xfrm flipV="1">
            <a:off x="4781550" y="3335338"/>
            <a:ext cx="0" cy="247650"/>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spTree>
    <p:extLst>
      <p:ext uri="{BB962C8B-B14F-4D97-AF65-F5344CB8AC3E}">
        <p14:creationId xmlns:p14="http://schemas.microsoft.com/office/powerpoint/2010/main" val="1219097122"/>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4" fill="hold" nodeType="clickEffect">
                                  <p:stCondLst>
                                    <p:cond delay="0"/>
                                  </p:stCondLst>
                                  <p:childTnLst>
                                    <p:set>
                                      <p:cBhvr>
                                        <p:cTn id="6" dur="1" fill="hold">
                                          <p:stCondLst>
                                            <p:cond delay="0"/>
                                          </p:stCondLst>
                                        </p:cTn>
                                        <p:tgtEl>
                                          <p:spTgt spid="130"/>
                                        </p:tgtEl>
                                        <p:attrNameLst>
                                          <p:attrName>style.visibility</p:attrName>
                                        </p:attrNameLst>
                                      </p:cBhvr>
                                      <p:to>
                                        <p:strVal val="visible"/>
                                      </p:to>
                                    </p:set>
                                    <p:animEffect transition="in" filter="wipe(down)">
                                      <p:cBhvr>
                                        <p:cTn id="7" dur="500"/>
                                        <p:tgtEl>
                                          <p:spTgt spid="130"/>
                                        </p:tgtEl>
                                      </p:cBhvr>
                                    </p:animEffect>
                                  </p:childTnLst>
                                </p:cTn>
                              </p:par>
                            </p:childTnLst>
                          </p:cTn>
                        </p:par>
                        <p:par>
                          <p:cTn id="8" fill="hold">
                            <p:stCondLst>
                              <p:cond delay="500"/>
                            </p:stCondLst>
                            <p:childTnLst>
                              <p:par>
                                <p:cTn id="9" presetID="22" presetClass="entr" presetSubtype="4" fill="hold" nodeType="afterEffect">
                                  <p:stCondLst>
                                    <p:cond delay="0"/>
                                  </p:stCondLst>
                                  <p:childTnLst>
                                    <p:set>
                                      <p:cBhvr>
                                        <p:cTn id="10" dur="1" fill="hold">
                                          <p:stCondLst>
                                            <p:cond delay="0"/>
                                          </p:stCondLst>
                                        </p:cTn>
                                        <p:tgtEl>
                                          <p:spTgt spid="131"/>
                                        </p:tgtEl>
                                        <p:attrNameLst>
                                          <p:attrName>style.visibility</p:attrName>
                                        </p:attrNameLst>
                                      </p:cBhvr>
                                      <p:to>
                                        <p:strVal val="visible"/>
                                      </p:to>
                                    </p:set>
                                    <p:animEffect transition="in" filter="wipe(down)">
                                      <p:cBhvr>
                                        <p:cTn id="11" dur="500"/>
                                        <p:tgtEl>
                                          <p:spTgt spid="131"/>
                                        </p:tgtEl>
                                      </p:cBhvr>
                                    </p:animEffect>
                                  </p:childTnLst>
                                </p:cTn>
                              </p:par>
                            </p:childTnLst>
                          </p:cTn>
                        </p:par>
                        <p:par>
                          <p:cTn id="12" fill="hold">
                            <p:stCondLst>
                              <p:cond delay="1000"/>
                            </p:stCondLst>
                            <p:childTnLst>
                              <p:par>
                                <p:cTn id="13" presetID="22" presetClass="entr" presetSubtype="4" fill="hold" nodeType="afterEffect">
                                  <p:stCondLst>
                                    <p:cond delay="0"/>
                                  </p:stCondLst>
                                  <p:childTnLst>
                                    <p:set>
                                      <p:cBhvr>
                                        <p:cTn id="14" dur="1" fill="hold">
                                          <p:stCondLst>
                                            <p:cond delay="0"/>
                                          </p:stCondLst>
                                        </p:cTn>
                                        <p:tgtEl>
                                          <p:spTgt spid="132"/>
                                        </p:tgtEl>
                                        <p:attrNameLst>
                                          <p:attrName>style.visibility</p:attrName>
                                        </p:attrNameLst>
                                      </p:cBhvr>
                                      <p:to>
                                        <p:strVal val="visible"/>
                                      </p:to>
                                    </p:set>
                                    <p:animEffect transition="in" filter="wipe(down)">
                                      <p:cBhvr>
                                        <p:cTn id="15" dur="500"/>
                                        <p:tgtEl>
                                          <p:spTgt spid="132"/>
                                        </p:tgtEl>
                                      </p:cBhvr>
                                    </p:animEffect>
                                  </p:childTnLst>
                                </p:cTn>
                              </p:par>
                            </p:childTnLst>
                          </p:cTn>
                        </p:par>
                        <p:par>
                          <p:cTn id="16" fill="hold">
                            <p:stCondLst>
                              <p:cond delay="1500"/>
                            </p:stCondLst>
                            <p:childTnLst>
                              <p:par>
                                <p:cTn id="17" presetID="22" presetClass="entr" presetSubtype="4" fill="hold" nodeType="afterEffect">
                                  <p:stCondLst>
                                    <p:cond delay="0"/>
                                  </p:stCondLst>
                                  <p:childTnLst>
                                    <p:set>
                                      <p:cBhvr>
                                        <p:cTn id="18" dur="1" fill="hold">
                                          <p:stCondLst>
                                            <p:cond delay="0"/>
                                          </p:stCondLst>
                                        </p:cTn>
                                        <p:tgtEl>
                                          <p:spTgt spid="133"/>
                                        </p:tgtEl>
                                        <p:attrNameLst>
                                          <p:attrName>style.visibility</p:attrName>
                                        </p:attrNameLst>
                                      </p:cBhvr>
                                      <p:to>
                                        <p:strVal val="visible"/>
                                      </p:to>
                                    </p:set>
                                    <p:animEffect transition="in" filter="wipe(down)">
                                      <p:cBhvr>
                                        <p:cTn id="19" dur="500"/>
                                        <p:tgtEl>
                                          <p:spTgt spid="133"/>
                                        </p:tgtEl>
                                      </p:cBhvr>
                                    </p:animEffect>
                                  </p:childTnLst>
                                </p:cTn>
                              </p:par>
                            </p:childTnLst>
                          </p:cTn>
                        </p:par>
                        <p:par>
                          <p:cTn id="20" fill="hold">
                            <p:stCondLst>
                              <p:cond delay="2000"/>
                            </p:stCondLst>
                            <p:childTnLst>
                              <p:par>
                                <p:cTn id="21" presetID="22" presetClass="entr" presetSubtype="4" fill="hold" nodeType="afterEffect">
                                  <p:stCondLst>
                                    <p:cond delay="0"/>
                                  </p:stCondLst>
                                  <p:childTnLst>
                                    <p:set>
                                      <p:cBhvr>
                                        <p:cTn id="22" dur="1" fill="hold">
                                          <p:stCondLst>
                                            <p:cond delay="0"/>
                                          </p:stCondLst>
                                        </p:cTn>
                                        <p:tgtEl>
                                          <p:spTgt spid="134"/>
                                        </p:tgtEl>
                                        <p:attrNameLst>
                                          <p:attrName>style.visibility</p:attrName>
                                        </p:attrNameLst>
                                      </p:cBhvr>
                                      <p:to>
                                        <p:strVal val="visible"/>
                                      </p:to>
                                    </p:set>
                                    <p:animEffect transition="in" filter="wipe(down)">
                                      <p:cBhvr>
                                        <p:cTn id="23" dur="500"/>
                                        <p:tgtEl>
                                          <p:spTgt spid="134"/>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135"/>
                                        </p:tgtEl>
                                        <p:attrNameLst>
                                          <p:attrName>style.visibility</p:attrName>
                                        </p:attrNameLst>
                                      </p:cBhvr>
                                      <p:to>
                                        <p:strVal val="visible"/>
                                      </p:to>
                                    </p:set>
                                    <p:animEffect transition="in" filter="wipe(down)">
                                      <p:cBhvr>
                                        <p:cTn id="27" dur="500"/>
                                        <p:tgtEl>
                                          <p:spTgt spid="135"/>
                                        </p:tgtEl>
                                      </p:cBhvr>
                                    </p:animEffect>
                                  </p:childTnLst>
                                </p:cTn>
                              </p:par>
                            </p:childTnLst>
                          </p:cTn>
                        </p:par>
                        <p:par>
                          <p:cTn id="28" fill="hold">
                            <p:stCondLst>
                              <p:cond delay="3000"/>
                            </p:stCondLst>
                            <p:childTnLst>
                              <p:par>
                                <p:cTn id="29" presetID="22" presetClass="entr" presetSubtype="4" fill="hold" nodeType="afterEffect">
                                  <p:stCondLst>
                                    <p:cond delay="0"/>
                                  </p:stCondLst>
                                  <p:childTnLst>
                                    <p:set>
                                      <p:cBhvr>
                                        <p:cTn id="30" dur="1" fill="hold">
                                          <p:stCondLst>
                                            <p:cond delay="0"/>
                                          </p:stCondLst>
                                        </p:cTn>
                                        <p:tgtEl>
                                          <p:spTgt spid="136"/>
                                        </p:tgtEl>
                                        <p:attrNameLst>
                                          <p:attrName>style.visibility</p:attrName>
                                        </p:attrNameLst>
                                      </p:cBhvr>
                                      <p:to>
                                        <p:strVal val="visible"/>
                                      </p:to>
                                    </p:set>
                                    <p:animEffect transition="in" filter="wipe(down)">
                                      <p:cBhvr>
                                        <p:cTn id="31" dur="500"/>
                                        <p:tgtEl>
                                          <p:spTgt spid="136"/>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139"/>
                                        </p:tgtEl>
                                        <p:attrNameLst>
                                          <p:attrName>style.visibility</p:attrName>
                                        </p:attrNameLst>
                                      </p:cBhvr>
                                      <p:to>
                                        <p:strVal val="visible"/>
                                      </p:to>
                                    </p:set>
                                    <p:animEffect transition="in" filter="wipe(down)">
                                      <p:cBhvr>
                                        <p:cTn id="35" dur="500"/>
                                        <p:tgtEl>
                                          <p:spTgt spid="139"/>
                                        </p:tgtEl>
                                      </p:cBhvr>
                                    </p:animEffect>
                                  </p:childTnLst>
                                </p:cTn>
                              </p:par>
                            </p:childTnLst>
                          </p:cTn>
                        </p:par>
                        <p:par>
                          <p:cTn id="36" fill="hold">
                            <p:stCondLst>
                              <p:cond delay="4000"/>
                            </p:stCondLst>
                            <p:childTnLst>
                              <p:par>
                                <p:cTn id="37" presetID="22" presetClass="entr" presetSubtype="4" fill="hold" nodeType="afterEffect">
                                  <p:stCondLst>
                                    <p:cond delay="0"/>
                                  </p:stCondLst>
                                  <p:childTnLst>
                                    <p:set>
                                      <p:cBhvr>
                                        <p:cTn id="38" dur="1" fill="hold">
                                          <p:stCondLst>
                                            <p:cond delay="0"/>
                                          </p:stCondLst>
                                        </p:cTn>
                                        <p:tgtEl>
                                          <p:spTgt spid="140"/>
                                        </p:tgtEl>
                                        <p:attrNameLst>
                                          <p:attrName>style.visibility</p:attrName>
                                        </p:attrNameLst>
                                      </p:cBhvr>
                                      <p:to>
                                        <p:strVal val="visible"/>
                                      </p:to>
                                    </p:set>
                                    <p:animEffect transition="in" filter="wipe(down)">
                                      <p:cBhvr>
                                        <p:cTn id="39" dur="500"/>
                                        <p:tgtEl>
                                          <p:spTgt spid="140"/>
                                        </p:tgtEl>
                                      </p:cBhvr>
                                    </p:animEffect>
                                  </p:childTnLst>
                                </p:cTn>
                              </p:par>
                            </p:childTnLst>
                          </p:cTn>
                        </p:par>
                        <p:par>
                          <p:cTn id="40" fill="hold">
                            <p:stCondLst>
                              <p:cond delay="4500"/>
                            </p:stCondLst>
                            <p:childTnLst>
                              <p:par>
                                <p:cTn id="41" presetID="22" presetClass="entr" presetSubtype="4" fill="hold" nodeType="afterEffect">
                                  <p:stCondLst>
                                    <p:cond delay="0"/>
                                  </p:stCondLst>
                                  <p:childTnLst>
                                    <p:set>
                                      <p:cBhvr>
                                        <p:cTn id="42" dur="1" fill="hold">
                                          <p:stCondLst>
                                            <p:cond delay="0"/>
                                          </p:stCondLst>
                                        </p:cTn>
                                        <p:tgtEl>
                                          <p:spTgt spid="141"/>
                                        </p:tgtEl>
                                        <p:attrNameLst>
                                          <p:attrName>style.visibility</p:attrName>
                                        </p:attrNameLst>
                                      </p:cBhvr>
                                      <p:to>
                                        <p:strVal val="visible"/>
                                      </p:to>
                                    </p:set>
                                    <p:animEffect transition="in" filter="wipe(down)">
                                      <p:cBhvr>
                                        <p:cTn id="43" dur="500"/>
                                        <p:tgtEl>
                                          <p:spTgt spid="141"/>
                                        </p:tgtEl>
                                      </p:cBhvr>
                                    </p:animEffect>
                                  </p:childTnLst>
                                </p:cTn>
                              </p:par>
                            </p:childTnLst>
                          </p:cTn>
                        </p:par>
                        <p:par>
                          <p:cTn id="44" fill="hold">
                            <p:stCondLst>
                              <p:cond delay="5000"/>
                            </p:stCondLst>
                            <p:childTnLst>
                              <p:par>
                                <p:cTn id="45" presetID="22" presetClass="entr" presetSubtype="4" fill="hold" nodeType="afterEffect">
                                  <p:stCondLst>
                                    <p:cond delay="0"/>
                                  </p:stCondLst>
                                  <p:childTnLst>
                                    <p:set>
                                      <p:cBhvr>
                                        <p:cTn id="46" dur="1" fill="hold">
                                          <p:stCondLst>
                                            <p:cond delay="0"/>
                                          </p:stCondLst>
                                        </p:cTn>
                                        <p:tgtEl>
                                          <p:spTgt spid="137"/>
                                        </p:tgtEl>
                                        <p:attrNameLst>
                                          <p:attrName>style.visibility</p:attrName>
                                        </p:attrNameLst>
                                      </p:cBhvr>
                                      <p:to>
                                        <p:strVal val="visible"/>
                                      </p:to>
                                    </p:set>
                                    <p:animEffect transition="in" filter="wipe(down)">
                                      <p:cBhvr>
                                        <p:cTn id="47" dur="500"/>
                                        <p:tgtEl>
                                          <p:spTgt spid="137"/>
                                        </p:tgtEl>
                                      </p:cBhvr>
                                    </p:animEffect>
                                  </p:childTnLst>
                                </p:cTn>
                              </p:par>
                            </p:childTnLst>
                          </p:cTn>
                        </p:par>
                        <p:par>
                          <p:cTn id="48" fill="hold">
                            <p:stCondLst>
                              <p:cond delay="5500"/>
                            </p:stCondLst>
                            <p:childTnLst>
                              <p:par>
                                <p:cTn id="49" presetID="22" presetClass="entr" presetSubtype="4" fill="hold" nodeType="afterEffect">
                                  <p:stCondLst>
                                    <p:cond delay="0"/>
                                  </p:stCondLst>
                                  <p:childTnLst>
                                    <p:set>
                                      <p:cBhvr>
                                        <p:cTn id="50" dur="1" fill="hold">
                                          <p:stCondLst>
                                            <p:cond delay="0"/>
                                          </p:stCondLst>
                                        </p:cTn>
                                        <p:tgtEl>
                                          <p:spTgt spid="142"/>
                                        </p:tgtEl>
                                        <p:attrNameLst>
                                          <p:attrName>style.visibility</p:attrName>
                                        </p:attrNameLst>
                                      </p:cBhvr>
                                      <p:to>
                                        <p:strVal val="visible"/>
                                      </p:to>
                                    </p:set>
                                    <p:animEffect transition="in" filter="wipe(down)">
                                      <p:cBhvr>
                                        <p:cTn id="51" dur="500"/>
                                        <p:tgtEl>
                                          <p:spTgt spid="142"/>
                                        </p:tgtEl>
                                      </p:cBhvr>
                                    </p:animEffect>
                                  </p:childTnLst>
                                </p:cTn>
                              </p:par>
                            </p:childTnLst>
                          </p:cTn>
                        </p:par>
                        <p:par>
                          <p:cTn id="52" fill="hold">
                            <p:stCondLst>
                              <p:cond delay="6000"/>
                            </p:stCondLst>
                            <p:childTnLst>
                              <p:par>
                                <p:cTn id="53" presetID="22" presetClass="entr" presetSubtype="4" fill="hold" nodeType="afterEffect">
                                  <p:stCondLst>
                                    <p:cond delay="0"/>
                                  </p:stCondLst>
                                  <p:childTnLst>
                                    <p:set>
                                      <p:cBhvr>
                                        <p:cTn id="54" dur="1" fill="hold">
                                          <p:stCondLst>
                                            <p:cond delay="0"/>
                                          </p:stCondLst>
                                        </p:cTn>
                                        <p:tgtEl>
                                          <p:spTgt spid="144"/>
                                        </p:tgtEl>
                                        <p:attrNameLst>
                                          <p:attrName>style.visibility</p:attrName>
                                        </p:attrNameLst>
                                      </p:cBhvr>
                                      <p:to>
                                        <p:strVal val="visible"/>
                                      </p:to>
                                    </p:set>
                                    <p:animEffect transition="in" filter="wipe(down)">
                                      <p:cBhvr>
                                        <p:cTn id="55" dur="500"/>
                                        <p:tgtEl>
                                          <p:spTgt spid="144"/>
                                        </p:tgtEl>
                                      </p:cBhvr>
                                    </p:animEffect>
                                  </p:childTnLst>
                                </p:cTn>
                              </p:par>
                            </p:childTnLst>
                          </p:cTn>
                        </p:par>
                        <p:par>
                          <p:cTn id="56" fill="hold">
                            <p:stCondLst>
                              <p:cond delay="6500"/>
                            </p:stCondLst>
                            <p:childTnLst>
                              <p:par>
                                <p:cTn id="57" presetID="22" presetClass="entr" presetSubtype="4" fill="hold" nodeType="afterEffect">
                                  <p:stCondLst>
                                    <p:cond delay="0"/>
                                  </p:stCondLst>
                                  <p:childTnLst>
                                    <p:set>
                                      <p:cBhvr>
                                        <p:cTn id="58" dur="1" fill="hold">
                                          <p:stCondLst>
                                            <p:cond delay="0"/>
                                          </p:stCondLst>
                                        </p:cTn>
                                        <p:tgtEl>
                                          <p:spTgt spid="145"/>
                                        </p:tgtEl>
                                        <p:attrNameLst>
                                          <p:attrName>style.visibility</p:attrName>
                                        </p:attrNameLst>
                                      </p:cBhvr>
                                      <p:to>
                                        <p:strVal val="visible"/>
                                      </p:to>
                                    </p:set>
                                    <p:animEffect transition="in" filter="wipe(down)">
                                      <p:cBhvr>
                                        <p:cTn id="59" dur="500"/>
                                        <p:tgtEl>
                                          <p:spTgt spid="145"/>
                                        </p:tgtEl>
                                      </p:cBhvr>
                                    </p:animEffect>
                                  </p:childTnLst>
                                </p:cTn>
                              </p:par>
                            </p:childTnLst>
                          </p:cTn>
                        </p:par>
                        <p:par>
                          <p:cTn id="60" fill="hold">
                            <p:stCondLst>
                              <p:cond delay="7000"/>
                            </p:stCondLst>
                            <p:childTnLst>
                              <p:par>
                                <p:cTn id="61" presetID="22" presetClass="entr" presetSubtype="4" fill="hold" nodeType="afterEffect">
                                  <p:stCondLst>
                                    <p:cond delay="0"/>
                                  </p:stCondLst>
                                  <p:childTnLst>
                                    <p:set>
                                      <p:cBhvr>
                                        <p:cTn id="62" dur="1" fill="hold">
                                          <p:stCondLst>
                                            <p:cond delay="0"/>
                                          </p:stCondLst>
                                        </p:cTn>
                                        <p:tgtEl>
                                          <p:spTgt spid="146"/>
                                        </p:tgtEl>
                                        <p:attrNameLst>
                                          <p:attrName>style.visibility</p:attrName>
                                        </p:attrNameLst>
                                      </p:cBhvr>
                                      <p:to>
                                        <p:strVal val="visible"/>
                                      </p:to>
                                    </p:set>
                                    <p:animEffect transition="in" filter="wipe(down)">
                                      <p:cBhvr>
                                        <p:cTn id="63" dur="500"/>
                                        <p:tgtEl>
                                          <p:spTgt spid="146"/>
                                        </p:tgtEl>
                                      </p:cBhvr>
                                    </p:animEffect>
                                  </p:childTnLst>
                                </p:cTn>
                              </p:par>
                            </p:childTnLst>
                          </p:cTn>
                        </p:par>
                        <p:par>
                          <p:cTn id="64" fill="hold">
                            <p:stCondLst>
                              <p:cond delay="7500"/>
                            </p:stCondLst>
                            <p:childTnLst>
                              <p:par>
                                <p:cTn id="65" presetID="22" presetClass="entr" presetSubtype="4" fill="hold" nodeType="afterEffect">
                                  <p:stCondLst>
                                    <p:cond delay="0"/>
                                  </p:stCondLst>
                                  <p:childTnLst>
                                    <p:set>
                                      <p:cBhvr>
                                        <p:cTn id="66" dur="1" fill="hold">
                                          <p:stCondLst>
                                            <p:cond delay="0"/>
                                          </p:stCondLst>
                                        </p:cTn>
                                        <p:tgtEl>
                                          <p:spTgt spid="147"/>
                                        </p:tgtEl>
                                        <p:attrNameLst>
                                          <p:attrName>style.visibility</p:attrName>
                                        </p:attrNameLst>
                                      </p:cBhvr>
                                      <p:to>
                                        <p:strVal val="visible"/>
                                      </p:to>
                                    </p:set>
                                    <p:animEffect transition="in" filter="wipe(down)">
                                      <p:cBhvr>
                                        <p:cTn id="67" dur="500"/>
                                        <p:tgtEl>
                                          <p:spTgt spid="147"/>
                                        </p:tgtEl>
                                      </p:cBhvr>
                                    </p:animEffect>
                                  </p:childTnLst>
                                </p:cTn>
                              </p:par>
                            </p:childTnLst>
                          </p:cTn>
                        </p:par>
                        <p:par>
                          <p:cTn id="68" fill="hold">
                            <p:stCondLst>
                              <p:cond delay="8000"/>
                            </p:stCondLst>
                            <p:childTnLst>
                              <p:par>
                                <p:cTn id="69" presetID="22" presetClass="entr" presetSubtype="4" fill="hold" nodeType="afterEffect">
                                  <p:stCondLst>
                                    <p:cond delay="0"/>
                                  </p:stCondLst>
                                  <p:childTnLst>
                                    <p:set>
                                      <p:cBhvr>
                                        <p:cTn id="70" dur="1" fill="hold">
                                          <p:stCondLst>
                                            <p:cond delay="0"/>
                                          </p:stCondLst>
                                        </p:cTn>
                                        <p:tgtEl>
                                          <p:spTgt spid="148"/>
                                        </p:tgtEl>
                                        <p:attrNameLst>
                                          <p:attrName>style.visibility</p:attrName>
                                        </p:attrNameLst>
                                      </p:cBhvr>
                                      <p:to>
                                        <p:strVal val="visible"/>
                                      </p:to>
                                    </p:set>
                                    <p:animEffect transition="in" filter="wipe(down)">
                                      <p:cBhvr>
                                        <p:cTn id="71" dur="500"/>
                                        <p:tgtEl>
                                          <p:spTgt spid="148"/>
                                        </p:tgtEl>
                                      </p:cBhvr>
                                    </p:animEffec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73793"/>
                                        </p:tgtEl>
                                        <p:attrNameLst>
                                          <p:attrName>style.visibility</p:attrName>
                                        </p:attrNameLst>
                                      </p:cBhvr>
                                      <p:to>
                                        <p:strVal val="visible"/>
                                      </p:to>
                                    </p:set>
                                  </p:childTnLst>
                                </p:cTn>
                              </p:par>
                            </p:childTnLst>
                          </p:cTn>
                        </p:par>
                      </p:childTnLst>
                    </p:cTn>
                  </p:par>
                  <p:par>
                    <p:cTn id="76" fill="hold">
                      <p:stCondLst>
                        <p:cond delay="indefinite"/>
                      </p:stCondLst>
                      <p:childTnLst>
                        <p:par>
                          <p:cTn id="77" fill="hold">
                            <p:stCondLst>
                              <p:cond delay="0"/>
                            </p:stCondLst>
                            <p:childTnLst>
                              <p:par>
                                <p:cTn id="78" presetID="1" presetClass="entr" presetSubtype="0" fill="hold" grpId="0" nodeType="clickEffect">
                                  <p:stCondLst>
                                    <p:cond delay="0"/>
                                  </p:stCondLst>
                                  <p:childTnLst>
                                    <p:set>
                                      <p:cBhvr>
                                        <p:cTn id="79" dur="1" fill="hold">
                                          <p:stCondLst>
                                            <p:cond delay="0"/>
                                          </p:stCondLst>
                                        </p:cTn>
                                        <p:tgtEl>
                                          <p:spTgt spid="73792"/>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7379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3794" grpId="0" animBg="1"/>
      <p:bldP spid="73793" grpId="0" animBg="1"/>
      <p:bldP spid="73792"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4839" name="AutoShape 87"/>
          <p:cNvSpPr>
            <a:spLocks noChangeArrowheads="1"/>
          </p:cNvSpPr>
          <p:nvPr/>
        </p:nvSpPr>
        <p:spPr bwMode="auto">
          <a:xfrm rot="-7781544">
            <a:off x="4935537" y="4206876"/>
            <a:ext cx="225425" cy="1200150"/>
          </a:xfrm>
          <a:prstGeom prst="roundRect">
            <a:avLst>
              <a:gd name="adj" fmla="val 50000"/>
            </a:avLst>
          </a:prstGeom>
          <a:solidFill>
            <a:srgbClr val="FED46C"/>
          </a:solidFill>
          <a:ln w="9525">
            <a:noFill/>
            <a:round/>
            <a:headEnd/>
            <a:tailEnd/>
          </a:ln>
        </p:spPr>
        <p:txBody>
          <a:bodyPr wrap="none" anchor="ctr"/>
          <a:lstStyle/>
          <a:p>
            <a:endParaRPr lang="en-US"/>
          </a:p>
        </p:txBody>
      </p:sp>
      <p:sp>
        <p:nvSpPr>
          <p:cNvPr id="74840" name="AutoShape 88"/>
          <p:cNvSpPr>
            <a:spLocks noChangeArrowheads="1"/>
          </p:cNvSpPr>
          <p:nvPr/>
        </p:nvSpPr>
        <p:spPr bwMode="auto">
          <a:xfrm>
            <a:off x="5543550" y="4010025"/>
            <a:ext cx="198438" cy="457200"/>
          </a:xfrm>
          <a:prstGeom prst="roundRect">
            <a:avLst>
              <a:gd name="adj" fmla="val 50000"/>
            </a:avLst>
          </a:prstGeom>
          <a:solidFill>
            <a:srgbClr val="FED46C"/>
          </a:solidFill>
          <a:ln w="9525">
            <a:noFill/>
            <a:round/>
            <a:headEnd/>
            <a:tailEnd/>
          </a:ln>
        </p:spPr>
        <p:txBody>
          <a:bodyPr wrap="none" anchor="ctr"/>
          <a:lstStyle/>
          <a:p>
            <a:endParaRPr lang="en-US"/>
          </a:p>
        </p:txBody>
      </p:sp>
      <p:sp>
        <p:nvSpPr>
          <p:cNvPr id="74841" name="AutoShape 89"/>
          <p:cNvSpPr>
            <a:spLocks noChangeArrowheads="1"/>
          </p:cNvSpPr>
          <p:nvPr/>
        </p:nvSpPr>
        <p:spPr bwMode="auto">
          <a:xfrm rot="-4309691">
            <a:off x="6265069" y="4215607"/>
            <a:ext cx="198437" cy="457200"/>
          </a:xfrm>
          <a:prstGeom prst="roundRect">
            <a:avLst>
              <a:gd name="adj" fmla="val 50000"/>
            </a:avLst>
          </a:prstGeom>
          <a:solidFill>
            <a:srgbClr val="FED46C"/>
          </a:solidFill>
          <a:ln w="9525">
            <a:noFill/>
            <a:round/>
            <a:headEnd/>
            <a:tailEnd/>
          </a:ln>
        </p:spPr>
        <p:txBody>
          <a:bodyPr wrap="none" anchor="ctr"/>
          <a:lstStyle/>
          <a:p>
            <a:endParaRPr lang="en-US"/>
          </a:p>
        </p:txBody>
      </p:sp>
      <p:sp>
        <p:nvSpPr>
          <p:cNvPr id="90116" name="Title 2"/>
          <p:cNvSpPr>
            <a:spLocks noGrp="1"/>
          </p:cNvSpPr>
          <p:nvPr>
            <p:ph type="title"/>
          </p:nvPr>
        </p:nvSpPr>
        <p:spPr/>
        <p:txBody>
          <a:bodyPr/>
          <a:lstStyle/>
          <a:p>
            <a:pPr eaLnBrk="1" hangingPunct="1"/>
            <a:r>
              <a:rPr lang="en-US" sz="3600" smtClean="0"/>
              <a:t>(Acyclic) Belief Propagation</a:t>
            </a:r>
          </a:p>
        </p:txBody>
      </p:sp>
      <p:sp>
        <p:nvSpPr>
          <p:cNvPr id="2" name="Slide Number Placeholder 1"/>
          <p:cNvSpPr>
            <a:spLocks noGrp="1"/>
          </p:cNvSpPr>
          <p:nvPr>
            <p:ph type="sldNum" sz="quarter" idx="12"/>
          </p:nvPr>
        </p:nvSpPr>
        <p:spPr/>
        <p:txBody>
          <a:bodyPr/>
          <a:lstStyle/>
          <a:p>
            <a:pPr>
              <a:defRPr/>
            </a:pPr>
            <a:fld id="{F580013B-D08A-4A4F-A00A-381988AD566F}" type="slidenum">
              <a:rPr lang="en-US"/>
              <a:pPr>
                <a:defRPr/>
              </a:pPr>
              <a:t>94</a:t>
            </a:fld>
            <a:endParaRPr lang="en-US"/>
          </a:p>
        </p:txBody>
      </p:sp>
      <p:grpSp>
        <p:nvGrpSpPr>
          <p:cNvPr id="90118" name="Group 3"/>
          <p:cNvGrpSpPr>
            <a:grpSpLocks/>
          </p:cNvGrpSpPr>
          <p:nvPr/>
        </p:nvGrpSpPr>
        <p:grpSpPr bwMode="auto">
          <a:xfrm>
            <a:off x="1524000" y="3059113"/>
            <a:ext cx="6096000" cy="3754437"/>
            <a:chOff x="619510" y="1501169"/>
            <a:chExt cx="8067290" cy="4970132"/>
          </a:xfrm>
        </p:grpSpPr>
        <p:sp>
          <p:nvSpPr>
            <p:cNvPr id="84" name="Oval 83"/>
            <p:cNvSpPr/>
            <p:nvPr/>
          </p:nvSpPr>
          <p:spPr>
            <a:xfrm>
              <a:off x="1014471" y="4584122"/>
              <a:ext cx="539921" cy="54850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1</a:t>
              </a:r>
              <a:endParaRPr lang="en-US" sz="1200" i="1" dirty="0">
                <a:solidFill>
                  <a:schemeClr val="tx1"/>
                </a:solidFill>
                <a:latin typeface="Times New Roman"/>
                <a:cs typeface="Times New Roman"/>
              </a:endParaRPr>
            </a:p>
          </p:txBody>
        </p:sp>
        <p:sp>
          <p:nvSpPr>
            <p:cNvPr id="85" name="Rectangle 84"/>
            <p:cNvSpPr/>
            <p:nvPr/>
          </p:nvSpPr>
          <p:spPr>
            <a:xfrm>
              <a:off x="1163633" y="5687429"/>
              <a:ext cx="264708" cy="2668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200" i="1" dirty="0">
                  <a:solidFill>
                    <a:schemeClr val="bg1"/>
                  </a:solidFill>
                  <a:latin typeface="Times New Roman"/>
                  <a:cs typeface="Times New Roman"/>
                </a:rPr>
                <a:t>ψ</a:t>
              </a:r>
              <a:r>
                <a:rPr lang="en-US" sz="1200" i="1" baseline="-25000" dirty="0">
                  <a:solidFill>
                    <a:schemeClr val="bg1"/>
                  </a:solidFill>
                  <a:latin typeface="Times New Roman"/>
                  <a:cs typeface="Times New Roman"/>
                </a:rPr>
                <a:t>1</a:t>
              </a:r>
              <a:endParaRPr lang="en-US" sz="1200" i="1" dirty="0">
                <a:solidFill>
                  <a:schemeClr val="bg1"/>
                </a:solidFill>
                <a:latin typeface="Times New Roman"/>
                <a:cs typeface="Times New Roman"/>
              </a:endParaRPr>
            </a:p>
          </p:txBody>
        </p:sp>
        <p:cxnSp>
          <p:nvCxnSpPr>
            <p:cNvPr id="87" name="Straight Connector 86"/>
            <p:cNvCxnSpPr>
              <a:stCxn id="84" idx="4"/>
              <a:endCxn id="85" idx="0"/>
            </p:cNvCxnSpPr>
            <p:nvPr/>
          </p:nvCxnSpPr>
          <p:spPr>
            <a:xfrm>
              <a:off x="1285482" y="5132623"/>
              <a:ext cx="10504" cy="5548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88" name="Oval 87"/>
            <p:cNvSpPr/>
            <p:nvPr/>
          </p:nvSpPr>
          <p:spPr>
            <a:xfrm>
              <a:off x="2667846" y="4584122"/>
              <a:ext cx="539920" cy="54850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2</a:t>
              </a:r>
              <a:endParaRPr lang="en-US" sz="1200" i="1" dirty="0">
                <a:solidFill>
                  <a:schemeClr val="tx1"/>
                </a:solidFill>
                <a:latin typeface="Times New Roman"/>
                <a:cs typeface="Times New Roman"/>
              </a:endParaRPr>
            </a:p>
          </p:txBody>
        </p:sp>
        <p:sp>
          <p:nvSpPr>
            <p:cNvPr id="89" name="Rectangle 88"/>
            <p:cNvSpPr/>
            <p:nvPr/>
          </p:nvSpPr>
          <p:spPr>
            <a:xfrm>
              <a:off x="2817006" y="5687429"/>
              <a:ext cx="264708" cy="2668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200" i="1" dirty="0">
                  <a:solidFill>
                    <a:schemeClr val="bg1"/>
                  </a:solidFill>
                  <a:latin typeface="Times New Roman"/>
                  <a:cs typeface="Times New Roman"/>
                </a:rPr>
                <a:t>ψ</a:t>
              </a:r>
              <a:r>
                <a:rPr lang="en-US" sz="1200" i="1" baseline="-25000" dirty="0">
                  <a:solidFill>
                    <a:schemeClr val="bg1"/>
                  </a:solidFill>
                  <a:latin typeface="Times New Roman"/>
                  <a:cs typeface="Times New Roman"/>
                </a:rPr>
                <a:t>3</a:t>
              </a:r>
              <a:endParaRPr lang="en-US" sz="1200" i="1" dirty="0">
                <a:solidFill>
                  <a:schemeClr val="bg1"/>
                </a:solidFill>
                <a:latin typeface="Times New Roman"/>
                <a:cs typeface="Times New Roman"/>
              </a:endParaRPr>
            </a:p>
          </p:txBody>
        </p:sp>
        <p:cxnSp>
          <p:nvCxnSpPr>
            <p:cNvPr id="94" name="Straight Connector 93"/>
            <p:cNvCxnSpPr>
              <a:stCxn id="88" idx="4"/>
              <a:endCxn id="89" idx="0"/>
            </p:cNvCxnSpPr>
            <p:nvPr/>
          </p:nvCxnSpPr>
          <p:spPr>
            <a:xfrm>
              <a:off x="2936756" y="5132623"/>
              <a:ext cx="12605" cy="5548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5" name="Oval 94"/>
            <p:cNvSpPr/>
            <p:nvPr/>
          </p:nvSpPr>
          <p:spPr>
            <a:xfrm>
              <a:off x="4346430" y="4582021"/>
              <a:ext cx="539921" cy="5485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3</a:t>
              </a:r>
              <a:endParaRPr lang="en-US" sz="1200" i="1" dirty="0">
                <a:solidFill>
                  <a:schemeClr val="tx1"/>
                </a:solidFill>
                <a:latin typeface="Times New Roman"/>
                <a:cs typeface="Times New Roman"/>
              </a:endParaRPr>
            </a:p>
          </p:txBody>
        </p:sp>
        <p:sp>
          <p:nvSpPr>
            <p:cNvPr id="96" name="Rectangle 95"/>
            <p:cNvSpPr/>
            <p:nvPr/>
          </p:nvSpPr>
          <p:spPr>
            <a:xfrm>
              <a:off x="4495591" y="5685327"/>
              <a:ext cx="264708" cy="2647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200" i="1" dirty="0">
                  <a:solidFill>
                    <a:schemeClr val="bg1"/>
                  </a:solidFill>
                  <a:latin typeface="Times New Roman"/>
                  <a:cs typeface="Times New Roman"/>
                </a:rPr>
                <a:t>ψ</a:t>
              </a:r>
              <a:r>
                <a:rPr lang="en-US" sz="1200" i="1" baseline="-25000" dirty="0">
                  <a:solidFill>
                    <a:schemeClr val="bg1"/>
                  </a:solidFill>
                  <a:latin typeface="Times New Roman"/>
                  <a:cs typeface="Times New Roman"/>
                </a:rPr>
                <a:t>5</a:t>
              </a:r>
              <a:endParaRPr lang="en-US" sz="1200" i="1" dirty="0">
                <a:solidFill>
                  <a:schemeClr val="bg1"/>
                </a:solidFill>
                <a:latin typeface="Times New Roman"/>
                <a:cs typeface="Times New Roman"/>
              </a:endParaRPr>
            </a:p>
          </p:txBody>
        </p:sp>
        <p:cxnSp>
          <p:nvCxnSpPr>
            <p:cNvPr id="97" name="Straight Connector 96"/>
            <p:cNvCxnSpPr>
              <a:stCxn id="95" idx="4"/>
              <a:endCxn id="96" idx="0"/>
            </p:cNvCxnSpPr>
            <p:nvPr/>
          </p:nvCxnSpPr>
          <p:spPr>
            <a:xfrm>
              <a:off x="4615340" y="5130521"/>
              <a:ext cx="12605" cy="5548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8" name="Oval 97"/>
            <p:cNvSpPr/>
            <p:nvPr/>
          </p:nvSpPr>
          <p:spPr>
            <a:xfrm>
              <a:off x="6006107" y="4584122"/>
              <a:ext cx="542021" cy="548502"/>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4</a:t>
              </a:r>
              <a:endParaRPr lang="en-US" sz="1200" i="1" dirty="0">
                <a:solidFill>
                  <a:schemeClr val="tx1"/>
                </a:solidFill>
                <a:latin typeface="Times New Roman"/>
                <a:cs typeface="Times New Roman"/>
              </a:endParaRPr>
            </a:p>
          </p:txBody>
        </p:sp>
        <p:sp>
          <p:nvSpPr>
            <p:cNvPr id="99" name="Rectangle 98"/>
            <p:cNvSpPr/>
            <p:nvPr/>
          </p:nvSpPr>
          <p:spPr>
            <a:xfrm>
              <a:off x="6155268" y="5687429"/>
              <a:ext cx="266808" cy="2668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200" i="1" dirty="0">
                  <a:solidFill>
                    <a:schemeClr val="bg1"/>
                  </a:solidFill>
                  <a:latin typeface="Times New Roman"/>
                  <a:cs typeface="Times New Roman"/>
                </a:rPr>
                <a:t>ψ</a:t>
              </a:r>
              <a:r>
                <a:rPr lang="en-US" sz="1200" i="1" baseline="-25000" dirty="0">
                  <a:solidFill>
                    <a:schemeClr val="bg1"/>
                  </a:solidFill>
                  <a:latin typeface="Times New Roman"/>
                  <a:cs typeface="Times New Roman"/>
                </a:rPr>
                <a:t>7</a:t>
              </a:r>
              <a:endParaRPr lang="en-US" sz="1200" i="1" dirty="0">
                <a:solidFill>
                  <a:schemeClr val="bg1"/>
                </a:solidFill>
                <a:latin typeface="Times New Roman"/>
                <a:cs typeface="Times New Roman"/>
              </a:endParaRPr>
            </a:p>
          </p:txBody>
        </p:sp>
        <p:cxnSp>
          <p:nvCxnSpPr>
            <p:cNvPr id="100" name="Straight Connector 99"/>
            <p:cNvCxnSpPr>
              <a:stCxn id="98" idx="4"/>
              <a:endCxn id="99" idx="0"/>
            </p:cNvCxnSpPr>
            <p:nvPr/>
          </p:nvCxnSpPr>
          <p:spPr>
            <a:xfrm>
              <a:off x="6277118" y="5132623"/>
              <a:ext cx="10504" cy="5548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01" name="Oval 100"/>
            <p:cNvSpPr/>
            <p:nvPr/>
          </p:nvSpPr>
          <p:spPr>
            <a:xfrm>
              <a:off x="7659482" y="4582021"/>
              <a:ext cx="542021" cy="5485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5</a:t>
              </a:r>
              <a:endParaRPr lang="en-US" sz="1200" i="1" dirty="0">
                <a:solidFill>
                  <a:schemeClr val="tx1"/>
                </a:solidFill>
                <a:latin typeface="Times New Roman"/>
                <a:cs typeface="Times New Roman"/>
              </a:endParaRPr>
            </a:p>
          </p:txBody>
        </p:sp>
        <p:sp>
          <p:nvSpPr>
            <p:cNvPr id="102" name="Rectangle 101"/>
            <p:cNvSpPr/>
            <p:nvPr/>
          </p:nvSpPr>
          <p:spPr>
            <a:xfrm>
              <a:off x="7808642" y="5685327"/>
              <a:ext cx="264708" cy="2647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200" i="1" dirty="0">
                  <a:solidFill>
                    <a:schemeClr val="bg1"/>
                  </a:solidFill>
                  <a:latin typeface="Times New Roman"/>
                  <a:cs typeface="Times New Roman"/>
                </a:rPr>
                <a:t>ψ</a:t>
              </a:r>
              <a:r>
                <a:rPr lang="en-US" sz="1200" i="1" baseline="-25000" dirty="0">
                  <a:solidFill>
                    <a:schemeClr val="bg1"/>
                  </a:solidFill>
                  <a:latin typeface="Times New Roman"/>
                  <a:cs typeface="Times New Roman"/>
                </a:rPr>
                <a:t>9</a:t>
              </a:r>
              <a:endParaRPr lang="en-US" sz="1200" i="1" dirty="0">
                <a:solidFill>
                  <a:schemeClr val="bg1"/>
                </a:solidFill>
                <a:latin typeface="Times New Roman"/>
                <a:cs typeface="Times New Roman"/>
              </a:endParaRPr>
            </a:p>
          </p:txBody>
        </p:sp>
        <p:cxnSp>
          <p:nvCxnSpPr>
            <p:cNvPr id="103" name="Straight Connector 102"/>
            <p:cNvCxnSpPr>
              <a:stCxn id="101" idx="4"/>
              <a:endCxn id="102" idx="0"/>
            </p:cNvCxnSpPr>
            <p:nvPr/>
          </p:nvCxnSpPr>
          <p:spPr>
            <a:xfrm>
              <a:off x="7930492" y="5130521"/>
              <a:ext cx="10505" cy="55480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nvGrpSpPr>
            <p:cNvPr id="90170" name="Group 103"/>
            <p:cNvGrpSpPr>
              <a:grpSpLocks/>
            </p:cNvGrpSpPr>
            <p:nvPr/>
          </p:nvGrpSpPr>
          <p:grpSpPr bwMode="auto">
            <a:xfrm>
              <a:off x="619510" y="6100343"/>
              <a:ext cx="8067290" cy="370958"/>
              <a:chOff x="492120" y="3950977"/>
              <a:chExt cx="8067290" cy="370958"/>
            </a:xfrm>
          </p:grpSpPr>
          <p:sp>
            <p:nvSpPr>
              <p:cNvPr id="90191" name="TextBox 104"/>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200" dirty="0">
                    <a:latin typeface="Rockwell"/>
                    <a:ea typeface="Rockwell"/>
                    <a:cs typeface="Rockwell"/>
                  </a:rPr>
                  <a:t>time</a:t>
                </a:r>
              </a:p>
            </p:txBody>
          </p:sp>
          <p:sp>
            <p:nvSpPr>
              <p:cNvPr id="90192" name="TextBox 105"/>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200" dirty="0">
                    <a:latin typeface="Rockwell"/>
                    <a:ea typeface="Rockwell"/>
                    <a:cs typeface="Rockwell"/>
                  </a:rPr>
                  <a:t>like</a:t>
                </a:r>
              </a:p>
            </p:txBody>
          </p:sp>
          <p:sp>
            <p:nvSpPr>
              <p:cNvPr id="90193" name="TextBox 106"/>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200" dirty="0">
                    <a:latin typeface="Rockwell"/>
                    <a:ea typeface="Rockwell"/>
                    <a:cs typeface="Rockwell"/>
                  </a:rPr>
                  <a:t>flies</a:t>
                </a:r>
              </a:p>
            </p:txBody>
          </p:sp>
          <p:sp>
            <p:nvSpPr>
              <p:cNvPr id="90194" name="TextBox 107"/>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200" dirty="0">
                    <a:latin typeface="Rockwell"/>
                    <a:ea typeface="Rockwell"/>
                    <a:cs typeface="Rockwell"/>
                  </a:rPr>
                  <a:t>an</a:t>
                </a:r>
              </a:p>
            </p:txBody>
          </p:sp>
          <p:sp>
            <p:nvSpPr>
              <p:cNvPr id="90195" name="TextBox 108"/>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200" dirty="0">
                    <a:latin typeface="Rockwell"/>
                    <a:ea typeface="Rockwell"/>
                    <a:cs typeface="Rockwell"/>
                  </a:rPr>
                  <a:t>arrow</a:t>
                </a:r>
              </a:p>
            </p:txBody>
          </p:sp>
        </p:grpSp>
        <p:sp>
          <p:nvSpPr>
            <p:cNvPr id="110" name="Oval 109"/>
            <p:cNvSpPr/>
            <p:nvPr/>
          </p:nvSpPr>
          <p:spPr>
            <a:xfrm>
              <a:off x="6829643" y="3472410"/>
              <a:ext cx="539921" cy="5485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6</a:t>
              </a:r>
              <a:endParaRPr lang="en-US" sz="1200" i="1" dirty="0">
                <a:solidFill>
                  <a:schemeClr val="tx1"/>
                </a:solidFill>
                <a:latin typeface="Times New Roman"/>
                <a:cs typeface="Times New Roman"/>
              </a:endParaRPr>
            </a:p>
          </p:txBody>
        </p:sp>
        <p:sp>
          <p:nvSpPr>
            <p:cNvPr id="111" name="Rectangle 110"/>
            <p:cNvSpPr/>
            <p:nvPr/>
          </p:nvSpPr>
          <p:spPr>
            <a:xfrm>
              <a:off x="6970401" y="4161714"/>
              <a:ext cx="264708" cy="2647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200" i="1" dirty="0">
                  <a:solidFill>
                    <a:schemeClr val="bg1"/>
                  </a:solidFill>
                  <a:latin typeface="Times New Roman"/>
                  <a:cs typeface="Times New Roman"/>
                </a:rPr>
                <a:t>ψ</a:t>
              </a:r>
              <a:r>
                <a:rPr lang="en-US" sz="1200" i="1" baseline="-25000" dirty="0">
                  <a:solidFill>
                    <a:schemeClr val="bg1"/>
                  </a:solidFill>
                  <a:latin typeface="Times New Roman"/>
                  <a:cs typeface="Times New Roman"/>
                </a:rPr>
                <a:t>10</a:t>
              </a:r>
              <a:endParaRPr lang="en-US" sz="1200" i="1" dirty="0">
                <a:solidFill>
                  <a:schemeClr val="bg1"/>
                </a:solidFill>
                <a:latin typeface="Times New Roman"/>
                <a:cs typeface="Times New Roman"/>
              </a:endParaRPr>
            </a:p>
          </p:txBody>
        </p:sp>
        <p:cxnSp>
          <p:nvCxnSpPr>
            <p:cNvPr id="112" name="Straight Connector 111"/>
            <p:cNvCxnSpPr>
              <a:stCxn id="111" idx="1"/>
              <a:endCxn id="98" idx="0"/>
            </p:cNvCxnSpPr>
            <p:nvPr/>
          </p:nvCxnSpPr>
          <p:spPr>
            <a:xfrm flipH="1">
              <a:off x="6277118" y="4294110"/>
              <a:ext cx="693283" cy="29001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3" name="Straight Connector 112"/>
            <p:cNvCxnSpPr>
              <a:stCxn id="111" idx="0"/>
              <a:endCxn id="110" idx="4"/>
            </p:cNvCxnSpPr>
            <p:nvPr/>
          </p:nvCxnSpPr>
          <p:spPr>
            <a:xfrm flipH="1" flipV="1">
              <a:off x="7098552" y="4020910"/>
              <a:ext cx="4202" cy="14080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111" idx="3"/>
              <a:endCxn id="101" idx="0"/>
            </p:cNvCxnSpPr>
            <p:nvPr/>
          </p:nvCxnSpPr>
          <p:spPr>
            <a:xfrm>
              <a:off x="7235109" y="4294110"/>
              <a:ext cx="695383" cy="28791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5" name="Oval 114"/>
            <p:cNvSpPr/>
            <p:nvPr/>
          </p:nvSpPr>
          <p:spPr>
            <a:xfrm>
              <a:off x="4359035" y="1501169"/>
              <a:ext cx="539921" cy="5485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8</a:t>
              </a:r>
              <a:endParaRPr lang="en-US" sz="1200" i="1" dirty="0">
                <a:solidFill>
                  <a:schemeClr val="tx1"/>
                </a:solidFill>
                <a:latin typeface="Times New Roman"/>
                <a:cs typeface="Times New Roman"/>
              </a:endParaRPr>
            </a:p>
          </p:txBody>
        </p:sp>
        <p:sp>
          <p:nvSpPr>
            <p:cNvPr id="116" name="Rectangle 115"/>
            <p:cNvSpPr/>
            <p:nvPr/>
          </p:nvSpPr>
          <p:spPr>
            <a:xfrm>
              <a:off x="4499793" y="2190473"/>
              <a:ext cx="264708" cy="2668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200" i="1" dirty="0">
                  <a:solidFill>
                    <a:schemeClr val="bg1"/>
                  </a:solidFill>
                  <a:latin typeface="Times New Roman"/>
                  <a:cs typeface="Times New Roman"/>
                </a:rPr>
                <a:t>ψ</a:t>
              </a:r>
              <a:r>
                <a:rPr lang="en-US" sz="1200" i="1" baseline="-25000" dirty="0">
                  <a:solidFill>
                    <a:schemeClr val="bg1"/>
                  </a:solidFill>
                  <a:latin typeface="Times New Roman"/>
                  <a:cs typeface="Times New Roman"/>
                </a:rPr>
                <a:t>12</a:t>
              </a:r>
              <a:endParaRPr lang="en-US" sz="1200" i="1" dirty="0">
                <a:solidFill>
                  <a:schemeClr val="bg1"/>
                </a:solidFill>
                <a:latin typeface="Times New Roman"/>
                <a:cs typeface="Times New Roman"/>
              </a:endParaRPr>
            </a:p>
          </p:txBody>
        </p:sp>
        <p:cxnSp>
          <p:nvCxnSpPr>
            <p:cNvPr id="117" name="Straight Connector 116"/>
            <p:cNvCxnSpPr>
              <a:stCxn id="116" idx="1"/>
              <a:endCxn id="125" idx="0"/>
            </p:cNvCxnSpPr>
            <p:nvPr/>
          </p:nvCxnSpPr>
          <p:spPr>
            <a:xfrm flipH="1">
              <a:off x="2096413" y="2324971"/>
              <a:ext cx="2403380" cy="1141133"/>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8" name="Straight Connector 117"/>
            <p:cNvCxnSpPr>
              <a:stCxn id="116" idx="0"/>
              <a:endCxn id="115" idx="4"/>
            </p:cNvCxnSpPr>
            <p:nvPr/>
          </p:nvCxnSpPr>
          <p:spPr>
            <a:xfrm flipH="1" flipV="1">
              <a:off x="4630046" y="2049669"/>
              <a:ext cx="2100" cy="14080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116" idx="3"/>
              <a:endCxn id="120" idx="0"/>
            </p:cNvCxnSpPr>
            <p:nvPr/>
          </p:nvCxnSpPr>
          <p:spPr>
            <a:xfrm>
              <a:off x="4764501" y="2324971"/>
              <a:ext cx="1567239" cy="12609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0" name="Oval 119"/>
            <p:cNvSpPr/>
            <p:nvPr/>
          </p:nvSpPr>
          <p:spPr>
            <a:xfrm>
              <a:off x="6060729" y="2451063"/>
              <a:ext cx="539921" cy="548500"/>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7</a:t>
              </a:r>
              <a:endParaRPr lang="en-US" sz="1200" i="1" dirty="0">
                <a:solidFill>
                  <a:schemeClr val="tx1"/>
                </a:solidFill>
                <a:latin typeface="Times New Roman"/>
                <a:cs typeface="Times New Roman"/>
              </a:endParaRPr>
            </a:p>
          </p:txBody>
        </p:sp>
        <p:sp>
          <p:nvSpPr>
            <p:cNvPr id="121" name="Rectangle 120"/>
            <p:cNvSpPr/>
            <p:nvPr/>
          </p:nvSpPr>
          <p:spPr>
            <a:xfrm>
              <a:off x="6201487" y="3161382"/>
              <a:ext cx="264708" cy="2647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200" i="1" dirty="0">
                  <a:solidFill>
                    <a:schemeClr val="bg1"/>
                  </a:solidFill>
                  <a:latin typeface="Times New Roman"/>
                  <a:cs typeface="Times New Roman"/>
                </a:rPr>
                <a:t>ψ</a:t>
              </a:r>
              <a:r>
                <a:rPr lang="en-US" sz="1200" i="1" baseline="-25000" dirty="0">
                  <a:solidFill>
                    <a:schemeClr val="bg1"/>
                  </a:solidFill>
                  <a:latin typeface="Times New Roman"/>
                  <a:cs typeface="Times New Roman"/>
                </a:rPr>
                <a:t>11</a:t>
              </a:r>
              <a:endParaRPr lang="en-US" sz="1200" i="1" dirty="0">
                <a:solidFill>
                  <a:schemeClr val="bg1"/>
                </a:solidFill>
                <a:latin typeface="Times New Roman"/>
                <a:cs typeface="Times New Roman"/>
              </a:endParaRPr>
            </a:p>
          </p:txBody>
        </p:sp>
        <p:cxnSp>
          <p:nvCxnSpPr>
            <p:cNvPr id="122" name="Straight Connector 121"/>
            <p:cNvCxnSpPr>
              <a:stCxn id="121" idx="1"/>
              <a:endCxn id="95" idx="0"/>
            </p:cNvCxnSpPr>
            <p:nvPr/>
          </p:nvCxnSpPr>
          <p:spPr>
            <a:xfrm flipH="1">
              <a:off x="4615340" y="3293779"/>
              <a:ext cx="1586148" cy="128824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3" name="Straight Connector 122"/>
            <p:cNvCxnSpPr>
              <a:stCxn id="121" idx="0"/>
              <a:endCxn id="120" idx="4"/>
            </p:cNvCxnSpPr>
            <p:nvPr/>
          </p:nvCxnSpPr>
          <p:spPr>
            <a:xfrm flipH="1" flipV="1">
              <a:off x="6331740" y="2999564"/>
              <a:ext cx="2100" cy="161819"/>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4" name="Straight Connector 123"/>
            <p:cNvCxnSpPr>
              <a:stCxn id="121" idx="3"/>
              <a:endCxn id="110" idx="0"/>
            </p:cNvCxnSpPr>
            <p:nvPr/>
          </p:nvCxnSpPr>
          <p:spPr>
            <a:xfrm>
              <a:off x="6466195" y="3293779"/>
              <a:ext cx="632357" cy="178631"/>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5" name="Oval 124"/>
            <p:cNvSpPr/>
            <p:nvPr/>
          </p:nvSpPr>
          <p:spPr>
            <a:xfrm>
              <a:off x="1825402" y="3466105"/>
              <a:ext cx="542021" cy="546399"/>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200" i="1" dirty="0">
                  <a:solidFill>
                    <a:schemeClr val="tx1"/>
                  </a:solidFill>
                  <a:latin typeface="Times New Roman"/>
                  <a:cs typeface="Times New Roman"/>
                </a:rPr>
                <a:t>X</a:t>
              </a:r>
              <a:r>
                <a:rPr lang="en-US" sz="1200" i="1" baseline="-25000" dirty="0">
                  <a:solidFill>
                    <a:schemeClr val="tx1"/>
                  </a:solidFill>
                  <a:latin typeface="Times New Roman"/>
                  <a:cs typeface="Times New Roman"/>
                </a:rPr>
                <a:t>9</a:t>
              </a:r>
              <a:endParaRPr lang="en-US" sz="1200" i="1" dirty="0">
                <a:solidFill>
                  <a:schemeClr val="tx1"/>
                </a:solidFill>
                <a:latin typeface="Times New Roman"/>
                <a:cs typeface="Times New Roman"/>
              </a:endParaRPr>
            </a:p>
          </p:txBody>
        </p:sp>
        <p:sp>
          <p:nvSpPr>
            <p:cNvPr id="126" name="Rectangle 125"/>
            <p:cNvSpPr/>
            <p:nvPr/>
          </p:nvSpPr>
          <p:spPr>
            <a:xfrm>
              <a:off x="1968260" y="4155408"/>
              <a:ext cx="264708" cy="264794"/>
            </a:xfrm>
            <a:prstGeom prst="rect">
              <a:avLst/>
            </a:prstGeom>
            <a:solidFill>
              <a:schemeClr val="tx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200" i="1" dirty="0">
                  <a:solidFill>
                    <a:schemeClr val="bg1"/>
                  </a:solidFill>
                  <a:latin typeface="Times New Roman"/>
                  <a:cs typeface="Times New Roman"/>
                </a:rPr>
                <a:t>ψ</a:t>
              </a:r>
              <a:r>
                <a:rPr lang="en-US" sz="1200" i="1" baseline="-25000" dirty="0">
                  <a:solidFill>
                    <a:schemeClr val="bg1"/>
                  </a:solidFill>
                  <a:latin typeface="Times New Roman"/>
                  <a:cs typeface="Times New Roman"/>
                </a:rPr>
                <a:t>13</a:t>
              </a:r>
              <a:endParaRPr lang="en-US" sz="1200" i="1" dirty="0">
                <a:solidFill>
                  <a:schemeClr val="bg1"/>
                </a:solidFill>
                <a:latin typeface="Times New Roman"/>
                <a:cs typeface="Times New Roman"/>
              </a:endParaRPr>
            </a:p>
          </p:txBody>
        </p:sp>
        <p:cxnSp>
          <p:nvCxnSpPr>
            <p:cNvPr id="127" name="Straight Connector 126"/>
            <p:cNvCxnSpPr>
              <a:stCxn id="126" idx="1"/>
              <a:endCxn id="84" idx="0"/>
            </p:cNvCxnSpPr>
            <p:nvPr/>
          </p:nvCxnSpPr>
          <p:spPr>
            <a:xfrm flipH="1">
              <a:off x="1285482" y="4287806"/>
              <a:ext cx="682778" cy="29631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8" name="Straight Connector 127"/>
            <p:cNvCxnSpPr>
              <a:stCxn id="126" idx="0"/>
              <a:endCxn id="125" idx="4"/>
            </p:cNvCxnSpPr>
            <p:nvPr/>
          </p:nvCxnSpPr>
          <p:spPr>
            <a:xfrm flipH="1" flipV="1">
              <a:off x="2096413" y="4012504"/>
              <a:ext cx="4202" cy="142904"/>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9" name="Straight Connector 128"/>
            <p:cNvCxnSpPr>
              <a:stCxn id="126" idx="3"/>
              <a:endCxn id="88" idx="0"/>
            </p:cNvCxnSpPr>
            <p:nvPr/>
          </p:nvCxnSpPr>
          <p:spPr>
            <a:xfrm>
              <a:off x="2232968" y="4287806"/>
              <a:ext cx="703788" cy="296316"/>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grpSp>
      <p:cxnSp>
        <p:nvCxnSpPr>
          <p:cNvPr id="130" name="Straight Arrow Connector 129"/>
          <p:cNvCxnSpPr/>
          <p:nvPr/>
        </p:nvCxnSpPr>
        <p:spPr>
          <a:xfrm flipH="1" flipV="1">
            <a:off x="1933575" y="5864225"/>
            <a:ext cx="4763" cy="320675"/>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31" name="Straight Arrow Connector 130"/>
          <p:cNvCxnSpPr/>
          <p:nvPr/>
        </p:nvCxnSpPr>
        <p:spPr>
          <a:xfrm flipH="1" flipV="1">
            <a:off x="3175000" y="5862638"/>
            <a:ext cx="3175" cy="319087"/>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32" name="Straight Arrow Connector 131"/>
          <p:cNvCxnSpPr/>
          <p:nvPr/>
        </p:nvCxnSpPr>
        <p:spPr>
          <a:xfrm flipH="1" flipV="1">
            <a:off x="4452938" y="5862638"/>
            <a:ext cx="3175" cy="319087"/>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33" name="Straight Arrow Connector 132"/>
          <p:cNvCxnSpPr/>
          <p:nvPr/>
        </p:nvCxnSpPr>
        <p:spPr>
          <a:xfrm flipH="1" flipV="1">
            <a:off x="5699125" y="5868988"/>
            <a:ext cx="4763" cy="319087"/>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34" name="Straight Arrow Connector 133"/>
          <p:cNvCxnSpPr/>
          <p:nvPr/>
        </p:nvCxnSpPr>
        <p:spPr>
          <a:xfrm flipH="1" flipV="1">
            <a:off x="6953250" y="5868988"/>
            <a:ext cx="4763" cy="319087"/>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35" name="Straight Arrow Connector 134"/>
          <p:cNvCxnSpPr/>
          <p:nvPr/>
        </p:nvCxnSpPr>
        <p:spPr>
          <a:xfrm flipV="1">
            <a:off x="1933575" y="5168900"/>
            <a:ext cx="360363" cy="171450"/>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36" name="Straight Arrow Connector 135"/>
          <p:cNvCxnSpPr/>
          <p:nvPr/>
        </p:nvCxnSpPr>
        <p:spPr>
          <a:xfrm flipH="1" flipV="1">
            <a:off x="2844800" y="5316538"/>
            <a:ext cx="255588" cy="106362"/>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37" name="Straight Arrow Connector 136"/>
          <p:cNvCxnSpPr/>
          <p:nvPr/>
        </p:nvCxnSpPr>
        <p:spPr>
          <a:xfrm flipV="1">
            <a:off x="2462213" y="4962525"/>
            <a:ext cx="0" cy="217488"/>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39" name="Straight Arrow Connector 138"/>
          <p:cNvCxnSpPr/>
          <p:nvPr/>
        </p:nvCxnSpPr>
        <p:spPr>
          <a:xfrm flipV="1">
            <a:off x="4600575" y="4587875"/>
            <a:ext cx="771525" cy="627063"/>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0" name="Straight Arrow Connector 139"/>
          <p:cNvCxnSpPr/>
          <p:nvPr/>
        </p:nvCxnSpPr>
        <p:spPr>
          <a:xfrm flipV="1">
            <a:off x="5811838" y="5180013"/>
            <a:ext cx="258762" cy="125412"/>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1" name="Straight Arrow Connector 140"/>
          <p:cNvCxnSpPr/>
          <p:nvPr/>
        </p:nvCxnSpPr>
        <p:spPr>
          <a:xfrm flipH="1" flipV="1">
            <a:off x="6618288" y="5299075"/>
            <a:ext cx="257175" cy="123825"/>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2" name="Straight Arrow Connector 141"/>
          <p:cNvCxnSpPr/>
          <p:nvPr/>
        </p:nvCxnSpPr>
        <p:spPr>
          <a:xfrm flipV="1">
            <a:off x="6224588" y="4941888"/>
            <a:ext cx="0" cy="247650"/>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4" name="Straight Arrow Connector 143"/>
          <p:cNvCxnSpPr/>
          <p:nvPr/>
        </p:nvCxnSpPr>
        <p:spPr>
          <a:xfrm flipV="1">
            <a:off x="2998788" y="3773488"/>
            <a:ext cx="1046162" cy="511175"/>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5" name="Straight Arrow Connector 144"/>
          <p:cNvCxnSpPr/>
          <p:nvPr/>
        </p:nvCxnSpPr>
        <p:spPr>
          <a:xfrm flipH="1" flipV="1">
            <a:off x="6021388" y="4527550"/>
            <a:ext cx="209550" cy="74613"/>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6" name="Straight Arrow Connector 145"/>
          <p:cNvCxnSpPr/>
          <p:nvPr/>
        </p:nvCxnSpPr>
        <p:spPr>
          <a:xfrm flipV="1">
            <a:off x="5656263" y="4189413"/>
            <a:ext cx="0" cy="246062"/>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7" name="Straight Arrow Connector 146"/>
          <p:cNvCxnSpPr/>
          <p:nvPr/>
        </p:nvCxnSpPr>
        <p:spPr>
          <a:xfrm flipH="1" flipV="1">
            <a:off x="4838700" y="3789363"/>
            <a:ext cx="809625" cy="68262"/>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cxnSp>
        <p:nvCxnSpPr>
          <p:cNvPr id="148" name="Straight Arrow Connector 147"/>
          <p:cNvCxnSpPr/>
          <p:nvPr/>
        </p:nvCxnSpPr>
        <p:spPr>
          <a:xfrm flipV="1">
            <a:off x="4291013" y="3409950"/>
            <a:ext cx="0" cy="246063"/>
          </a:xfrm>
          <a:prstGeom prst="straightConnector1">
            <a:avLst/>
          </a:prstGeom>
          <a:ln w="38100" cmpd="sng">
            <a:solidFill>
              <a:schemeClr val="accent4"/>
            </a:solidFill>
            <a:headEnd type="triangle"/>
            <a:tailEnd type="oval"/>
          </a:ln>
          <a:effectLst/>
        </p:spPr>
        <p:style>
          <a:lnRef idx="2">
            <a:schemeClr val="accent1"/>
          </a:lnRef>
          <a:fillRef idx="0">
            <a:schemeClr val="accent1"/>
          </a:fillRef>
          <a:effectRef idx="1">
            <a:schemeClr val="accent1"/>
          </a:effectRef>
          <a:fontRef idx="minor">
            <a:schemeClr val="tx1"/>
          </a:fontRef>
        </p:style>
      </p:cxnSp>
      <p:sp>
        <p:nvSpPr>
          <p:cNvPr id="74" name="Content Placeholder 2"/>
          <p:cNvSpPr txBox="1">
            <a:spLocks/>
          </p:cNvSpPr>
          <p:nvPr/>
        </p:nvSpPr>
        <p:spPr>
          <a:xfrm>
            <a:off x="457200" y="1044575"/>
            <a:ext cx="8389938" cy="1938338"/>
          </a:xfrm>
          <a:prstGeom prst="rect">
            <a:avLst/>
          </a:prstGeom>
          <a:solidFill>
            <a:schemeClr val="bg1"/>
          </a:solidFill>
          <a:ln w="12700" cmpd="sng">
            <a:solidFill>
              <a:schemeClr val="tx1"/>
            </a:solidFill>
          </a:ln>
          <a:effectLst>
            <a:outerShdw blurRad="50800" dist="38100" dir="5400000" algn="t" rotWithShape="0">
              <a:prstClr val="black">
                <a:alpha val="40000"/>
              </a:prstClr>
            </a:outerShdw>
          </a:effectLst>
        </p:spPr>
        <p:txBody>
          <a:bodyPr>
            <a:normAutofit/>
          </a:bodyPr>
          <a:lstStyle/>
          <a:p>
            <a:pPr marL="280988" indent="-280988">
              <a:lnSpc>
                <a:spcPct val="80000"/>
              </a:lnSpc>
              <a:spcBef>
                <a:spcPct val="20000"/>
              </a:spcBef>
              <a:buFont typeface="Arial" charset="0"/>
              <a:buNone/>
              <a:defRPr/>
            </a:pPr>
            <a:r>
              <a:rPr lang="en-US" sz="2000"/>
              <a:t>In a factor graph with no cycles: </a:t>
            </a:r>
          </a:p>
          <a:p>
            <a:pPr marL="280988" indent="-280988">
              <a:lnSpc>
                <a:spcPct val="80000"/>
              </a:lnSpc>
              <a:spcBef>
                <a:spcPct val="20000"/>
              </a:spcBef>
              <a:buFont typeface="Candara" pitchFamily="34" charset="0"/>
              <a:buAutoNum type="arabicPeriod"/>
              <a:defRPr/>
            </a:pPr>
            <a:r>
              <a:rPr lang="en-US" sz="2000"/>
              <a:t>Pick any node to serve as the root.</a:t>
            </a:r>
          </a:p>
          <a:p>
            <a:pPr marL="280988" indent="-280988">
              <a:lnSpc>
                <a:spcPct val="80000"/>
              </a:lnSpc>
              <a:spcBef>
                <a:spcPct val="20000"/>
              </a:spcBef>
              <a:buFont typeface="Candara" pitchFamily="34" charset="0"/>
              <a:buAutoNum type="arabicPeriod"/>
              <a:defRPr/>
            </a:pPr>
            <a:r>
              <a:rPr lang="en-US" sz="2000"/>
              <a:t>Send messages from the </a:t>
            </a:r>
            <a:r>
              <a:rPr lang="en-US" sz="2000" b="1"/>
              <a:t>leaves</a:t>
            </a:r>
            <a:r>
              <a:rPr lang="en-US" sz="2000"/>
              <a:t> to the </a:t>
            </a:r>
            <a:r>
              <a:rPr lang="en-US" sz="2000" b="1"/>
              <a:t>root</a:t>
            </a:r>
            <a:r>
              <a:rPr lang="en-US" sz="2000"/>
              <a:t>.</a:t>
            </a:r>
            <a:endParaRPr lang="en-US" sz="2000" b="1"/>
          </a:p>
          <a:p>
            <a:pPr marL="280988" indent="-280988">
              <a:lnSpc>
                <a:spcPct val="80000"/>
              </a:lnSpc>
              <a:spcBef>
                <a:spcPct val="20000"/>
              </a:spcBef>
              <a:buFont typeface="Candara" pitchFamily="34" charset="0"/>
              <a:buAutoNum type="arabicPeriod"/>
              <a:defRPr/>
            </a:pPr>
            <a:r>
              <a:rPr lang="en-US" sz="2000"/>
              <a:t>Send messages from the </a:t>
            </a:r>
            <a:r>
              <a:rPr lang="en-US" sz="2000" b="1"/>
              <a:t>root</a:t>
            </a:r>
            <a:r>
              <a:rPr lang="en-US" sz="2000"/>
              <a:t> to the </a:t>
            </a:r>
            <a:r>
              <a:rPr lang="en-US" sz="2000" b="1"/>
              <a:t>leaves</a:t>
            </a:r>
            <a:r>
              <a:rPr lang="en-US" sz="2000"/>
              <a:t>.</a:t>
            </a:r>
          </a:p>
          <a:p>
            <a:pPr marL="280988" indent="-280988">
              <a:lnSpc>
                <a:spcPct val="80000"/>
              </a:lnSpc>
              <a:spcBef>
                <a:spcPct val="20000"/>
              </a:spcBef>
              <a:buFont typeface="Arial" charset="0"/>
              <a:buNone/>
              <a:defRPr/>
            </a:pPr>
            <a:r>
              <a:rPr lang="en-US" sz="2000"/>
              <a:t>A node computes an outgoing message along an edge </a:t>
            </a:r>
            <a:br>
              <a:rPr lang="en-US" sz="2000"/>
            </a:br>
            <a:r>
              <a:rPr lang="en-US" sz="2000"/>
              <a:t>only after it has received incoming messages along all its other edges.</a:t>
            </a:r>
          </a:p>
          <a:p>
            <a:pPr marL="280988" indent="-280988">
              <a:lnSpc>
                <a:spcPct val="80000"/>
              </a:lnSpc>
              <a:spcBef>
                <a:spcPct val="20000"/>
              </a:spcBef>
              <a:buFont typeface="Arial" charset="0"/>
              <a:buNone/>
              <a:defRPr/>
            </a:pPr>
            <a:endParaRPr lang="en-US" sz="2000"/>
          </a:p>
          <a:p>
            <a:pPr marL="280988" indent="-280988">
              <a:lnSpc>
                <a:spcPct val="80000"/>
              </a:lnSpc>
              <a:spcBef>
                <a:spcPct val="20000"/>
              </a:spcBef>
              <a:buFont typeface="Arial" charset="0"/>
              <a:buNone/>
              <a:defRPr/>
            </a:pPr>
            <a:endParaRPr lang="en-US" sz="2000"/>
          </a:p>
        </p:txBody>
      </p:sp>
      <p:grpSp>
        <p:nvGrpSpPr>
          <p:cNvPr id="90137" name="Group 82"/>
          <p:cNvGrpSpPr>
            <a:grpSpLocks/>
          </p:cNvGrpSpPr>
          <p:nvPr/>
        </p:nvGrpSpPr>
        <p:grpSpPr bwMode="auto">
          <a:xfrm>
            <a:off x="2109788" y="3335338"/>
            <a:ext cx="5041900" cy="2816225"/>
            <a:chOff x="1329" y="2101"/>
            <a:chExt cx="3176" cy="1774"/>
          </a:xfrm>
        </p:grpSpPr>
        <p:cxnSp>
          <p:nvCxnSpPr>
            <p:cNvPr id="90138" name="Straight Arrow Connector 129"/>
            <p:cNvCxnSpPr>
              <a:cxnSpLocks noChangeShapeType="1"/>
            </p:cNvCxnSpPr>
            <p:nvPr/>
          </p:nvCxnSpPr>
          <p:spPr bwMode="auto">
            <a:xfrm flipH="1" flipV="1">
              <a:off x="1329" y="3671"/>
              <a:ext cx="2" cy="202"/>
            </a:xfrm>
            <a:prstGeom prst="straightConnector1">
              <a:avLst/>
            </a:prstGeom>
            <a:noFill/>
            <a:ln w="12700" algn="ctr">
              <a:solidFill>
                <a:srgbClr val="84AA33"/>
              </a:solidFill>
              <a:round/>
              <a:headEnd type="oval" w="med" len="med"/>
              <a:tailEnd type="triangle" w="med" len="med"/>
            </a:ln>
          </p:spPr>
        </p:cxnSp>
        <p:cxnSp>
          <p:nvCxnSpPr>
            <p:cNvPr id="90139" name="Straight Arrow Connector 130"/>
            <p:cNvCxnSpPr>
              <a:cxnSpLocks noChangeShapeType="1"/>
            </p:cNvCxnSpPr>
            <p:nvPr/>
          </p:nvCxnSpPr>
          <p:spPr bwMode="auto">
            <a:xfrm flipH="1" flipV="1">
              <a:off x="2111" y="3661"/>
              <a:ext cx="2" cy="201"/>
            </a:xfrm>
            <a:prstGeom prst="straightConnector1">
              <a:avLst/>
            </a:prstGeom>
            <a:noFill/>
            <a:ln w="12700" algn="ctr">
              <a:solidFill>
                <a:srgbClr val="84AA33"/>
              </a:solidFill>
              <a:round/>
              <a:headEnd type="oval" w="med" len="med"/>
              <a:tailEnd type="triangle" w="med" len="med"/>
            </a:ln>
          </p:spPr>
        </p:cxnSp>
        <p:cxnSp>
          <p:nvCxnSpPr>
            <p:cNvPr id="90140" name="Straight Arrow Connector 131"/>
            <p:cNvCxnSpPr>
              <a:cxnSpLocks noChangeShapeType="1"/>
            </p:cNvCxnSpPr>
            <p:nvPr/>
          </p:nvCxnSpPr>
          <p:spPr bwMode="auto">
            <a:xfrm flipH="1" flipV="1">
              <a:off x="2916" y="3661"/>
              <a:ext cx="2" cy="201"/>
            </a:xfrm>
            <a:prstGeom prst="straightConnector1">
              <a:avLst/>
            </a:prstGeom>
            <a:noFill/>
            <a:ln w="12700" algn="ctr">
              <a:solidFill>
                <a:srgbClr val="84AA33"/>
              </a:solidFill>
              <a:round/>
              <a:headEnd type="oval" w="med" len="med"/>
              <a:tailEnd type="triangle" w="med" len="med"/>
            </a:ln>
          </p:spPr>
        </p:cxnSp>
        <p:cxnSp>
          <p:nvCxnSpPr>
            <p:cNvPr id="90141" name="Straight Arrow Connector 132"/>
            <p:cNvCxnSpPr>
              <a:cxnSpLocks noChangeShapeType="1"/>
            </p:cNvCxnSpPr>
            <p:nvPr/>
          </p:nvCxnSpPr>
          <p:spPr bwMode="auto">
            <a:xfrm flipH="1" flipV="1">
              <a:off x="3701" y="3673"/>
              <a:ext cx="3" cy="202"/>
            </a:xfrm>
            <a:prstGeom prst="straightConnector1">
              <a:avLst/>
            </a:prstGeom>
            <a:noFill/>
            <a:ln w="12700" algn="ctr">
              <a:solidFill>
                <a:srgbClr val="84AA33"/>
              </a:solidFill>
              <a:round/>
              <a:headEnd type="oval" w="med" len="med"/>
              <a:tailEnd type="triangle" w="med" len="med"/>
            </a:ln>
          </p:spPr>
        </p:cxnSp>
        <p:cxnSp>
          <p:nvCxnSpPr>
            <p:cNvPr id="90142" name="Straight Arrow Connector 133"/>
            <p:cNvCxnSpPr>
              <a:cxnSpLocks noChangeShapeType="1"/>
            </p:cNvCxnSpPr>
            <p:nvPr/>
          </p:nvCxnSpPr>
          <p:spPr bwMode="auto">
            <a:xfrm flipH="1" flipV="1">
              <a:off x="4503" y="3673"/>
              <a:ext cx="2" cy="202"/>
            </a:xfrm>
            <a:prstGeom prst="straightConnector1">
              <a:avLst/>
            </a:prstGeom>
            <a:noFill/>
            <a:ln w="12700" algn="ctr">
              <a:solidFill>
                <a:srgbClr val="84AA33"/>
              </a:solidFill>
              <a:round/>
              <a:headEnd type="oval" w="med" len="med"/>
              <a:tailEnd type="triangle" w="med" len="med"/>
            </a:ln>
          </p:spPr>
        </p:cxnSp>
        <p:cxnSp>
          <p:nvCxnSpPr>
            <p:cNvPr id="90143" name="Straight Arrow Connector 134"/>
            <p:cNvCxnSpPr>
              <a:cxnSpLocks noChangeShapeType="1"/>
            </p:cNvCxnSpPr>
            <p:nvPr/>
          </p:nvCxnSpPr>
          <p:spPr bwMode="auto">
            <a:xfrm flipV="1">
              <a:off x="1399" y="3322"/>
              <a:ext cx="184" cy="83"/>
            </a:xfrm>
            <a:prstGeom prst="straightConnector1">
              <a:avLst/>
            </a:prstGeom>
            <a:noFill/>
            <a:ln w="12700" algn="ctr">
              <a:solidFill>
                <a:srgbClr val="84AA33"/>
              </a:solidFill>
              <a:round/>
              <a:headEnd type="oval" w="med" len="med"/>
              <a:tailEnd type="triangle" w="med" len="med"/>
            </a:ln>
          </p:spPr>
        </p:cxnSp>
        <p:cxnSp>
          <p:nvCxnSpPr>
            <p:cNvPr id="90144" name="Straight Arrow Connector 135"/>
            <p:cNvCxnSpPr>
              <a:cxnSpLocks noChangeShapeType="1"/>
            </p:cNvCxnSpPr>
            <p:nvPr/>
          </p:nvCxnSpPr>
          <p:spPr bwMode="auto">
            <a:xfrm flipH="1" flipV="1">
              <a:off x="1842" y="3262"/>
              <a:ext cx="237" cy="89"/>
            </a:xfrm>
            <a:prstGeom prst="straightConnector1">
              <a:avLst/>
            </a:prstGeom>
            <a:noFill/>
            <a:ln w="12700" algn="ctr">
              <a:solidFill>
                <a:srgbClr val="84AA33"/>
              </a:solidFill>
              <a:round/>
              <a:headEnd type="oval" w="med" len="med"/>
              <a:tailEnd type="triangle" w="med" len="med"/>
            </a:ln>
          </p:spPr>
        </p:cxnSp>
        <p:cxnSp>
          <p:nvCxnSpPr>
            <p:cNvPr id="90145" name="Straight Arrow Connector 136"/>
            <p:cNvCxnSpPr>
              <a:cxnSpLocks noChangeShapeType="1"/>
            </p:cNvCxnSpPr>
            <p:nvPr/>
          </p:nvCxnSpPr>
          <p:spPr bwMode="auto">
            <a:xfrm flipV="1">
              <a:off x="1790" y="3062"/>
              <a:ext cx="0" cy="137"/>
            </a:xfrm>
            <a:prstGeom prst="straightConnector1">
              <a:avLst/>
            </a:prstGeom>
            <a:noFill/>
            <a:ln w="12700" algn="ctr">
              <a:solidFill>
                <a:srgbClr val="84AA33"/>
              </a:solidFill>
              <a:round/>
              <a:headEnd type="oval" w="med" len="med"/>
              <a:tailEnd type="triangle" w="med" len="med"/>
            </a:ln>
          </p:spPr>
        </p:cxnSp>
        <p:cxnSp>
          <p:nvCxnSpPr>
            <p:cNvPr id="90146" name="Straight Arrow Connector 138"/>
            <p:cNvCxnSpPr>
              <a:cxnSpLocks noChangeShapeType="1"/>
            </p:cNvCxnSpPr>
            <p:nvPr/>
          </p:nvCxnSpPr>
          <p:spPr bwMode="auto">
            <a:xfrm flipV="1">
              <a:off x="3048" y="2917"/>
              <a:ext cx="485" cy="395"/>
            </a:xfrm>
            <a:prstGeom prst="straightConnector1">
              <a:avLst/>
            </a:prstGeom>
            <a:noFill/>
            <a:ln w="12700" algn="ctr">
              <a:solidFill>
                <a:srgbClr val="84AA33"/>
              </a:solidFill>
              <a:round/>
              <a:headEnd type="oval" w="med" len="med"/>
              <a:tailEnd type="triangle" w="med" len="med"/>
            </a:ln>
          </p:spPr>
        </p:cxnSp>
        <p:cxnSp>
          <p:nvCxnSpPr>
            <p:cNvPr id="90147" name="Straight Arrow Connector 139"/>
            <p:cNvCxnSpPr>
              <a:cxnSpLocks noChangeShapeType="1"/>
            </p:cNvCxnSpPr>
            <p:nvPr/>
          </p:nvCxnSpPr>
          <p:spPr bwMode="auto">
            <a:xfrm flipV="1">
              <a:off x="3782" y="3325"/>
              <a:ext cx="162" cy="80"/>
            </a:xfrm>
            <a:prstGeom prst="straightConnector1">
              <a:avLst/>
            </a:prstGeom>
            <a:noFill/>
            <a:ln w="12700" algn="ctr">
              <a:solidFill>
                <a:srgbClr val="84AA33"/>
              </a:solidFill>
              <a:round/>
              <a:headEnd type="oval" w="med" len="med"/>
              <a:tailEnd type="triangle" w="med" len="med"/>
            </a:ln>
          </p:spPr>
        </p:cxnSp>
        <p:cxnSp>
          <p:nvCxnSpPr>
            <p:cNvPr id="90148" name="Straight Arrow Connector 140"/>
            <p:cNvCxnSpPr>
              <a:cxnSpLocks noChangeShapeType="1"/>
            </p:cNvCxnSpPr>
            <p:nvPr/>
          </p:nvCxnSpPr>
          <p:spPr bwMode="auto">
            <a:xfrm flipH="1" flipV="1">
              <a:off x="4227" y="3259"/>
              <a:ext cx="247" cy="92"/>
            </a:xfrm>
            <a:prstGeom prst="straightConnector1">
              <a:avLst/>
            </a:prstGeom>
            <a:noFill/>
            <a:ln w="12700" algn="ctr">
              <a:solidFill>
                <a:srgbClr val="84AA33"/>
              </a:solidFill>
              <a:round/>
              <a:headEnd type="oval" w="med" len="med"/>
              <a:tailEnd type="triangle" w="med" len="med"/>
            </a:ln>
          </p:spPr>
        </p:cxnSp>
        <p:cxnSp>
          <p:nvCxnSpPr>
            <p:cNvPr id="90149" name="Straight Arrow Connector 141"/>
            <p:cNvCxnSpPr>
              <a:cxnSpLocks noChangeShapeType="1"/>
            </p:cNvCxnSpPr>
            <p:nvPr/>
          </p:nvCxnSpPr>
          <p:spPr bwMode="auto">
            <a:xfrm flipV="1">
              <a:off x="4191" y="3041"/>
              <a:ext cx="0" cy="155"/>
            </a:xfrm>
            <a:prstGeom prst="straightConnector1">
              <a:avLst/>
            </a:prstGeom>
            <a:noFill/>
            <a:ln w="12700" algn="ctr">
              <a:solidFill>
                <a:srgbClr val="84AA33"/>
              </a:solidFill>
              <a:round/>
              <a:headEnd type="oval" w="med" len="med"/>
              <a:tailEnd type="triangle" w="med" len="med"/>
            </a:ln>
          </p:spPr>
        </p:cxnSp>
        <p:cxnSp>
          <p:nvCxnSpPr>
            <p:cNvPr id="90150" name="Straight Arrow Connector 143"/>
            <p:cNvCxnSpPr>
              <a:cxnSpLocks noChangeShapeType="1"/>
            </p:cNvCxnSpPr>
            <p:nvPr/>
          </p:nvCxnSpPr>
          <p:spPr bwMode="auto">
            <a:xfrm flipV="1">
              <a:off x="2064" y="2419"/>
              <a:ext cx="660" cy="322"/>
            </a:xfrm>
            <a:prstGeom prst="straightConnector1">
              <a:avLst/>
            </a:prstGeom>
            <a:noFill/>
            <a:ln w="12700" algn="ctr">
              <a:solidFill>
                <a:srgbClr val="84AA33"/>
              </a:solidFill>
              <a:round/>
              <a:headEnd type="oval" w="med" len="med"/>
              <a:tailEnd type="triangle" w="med" len="med"/>
            </a:ln>
          </p:spPr>
        </p:cxnSp>
        <p:cxnSp>
          <p:nvCxnSpPr>
            <p:cNvPr id="90151" name="Straight Arrow Connector 144"/>
            <p:cNvCxnSpPr>
              <a:cxnSpLocks noChangeShapeType="1"/>
            </p:cNvCxnSpPr>
            <p:nvPr/>
          </p:nvCxnSpPr>
          <p:spPr bwMode="auto">
            <a:xfrm flipH="1" flipV="1">
              <a:off x="3869" y="2768"/>
              <a:ext cx="240" cy="66"/>
            </a:xfrm>
            <a:prstGeom prst="straightConnector1">
              <a:avLst/>
            </a:prstGeom>
            <a:noFill/>
            <a:ln w="12700" algn="ctr">
              <a:solidFill>
                <a:srgbClr val="84AA33"/>
              </a:solidFill>
              <a:round/>
              <a:headEnd type="oval" w="med" len="med"/>
              <a:tailEnd type="triangle" w="med" len="med"/>
            </a:ln>
          </p:spPr>
        </p:cxnSp>
        <p:cxnSp>
          <p:nvCxnSpPr>
            <p:cNvPr id="90152" name="Straight Arrow Connector 145"/>
            <p:cNvCxnSpPr>
              <a:cxnSpLocks noChangeShapeType="1"/>
            </p:cNvCxnSpPr>
            <p:nvPr/>
          </p:nvCxnSpPr>
          <p:spPr bwMode="auto">
            <a:xfrm flipV="1">
              <a:off x="3820" y="2556"/>
              <a:ext cx="0" cy="156"/>
            </a:xfrm>
            <a:prstGeom prst="straightConnector1">
              <a:avLst/>
            </a:prstGeom>
            <a:noFill/>
            <a:ln w="12700" algn="ctr">
              <a:solidFill>
                <a:srgbClr val="84AA33"/>
              </a:solidFill>
              <a:round/>
              <a:headEnd type="oval" w="med" len="med"/>
              <a:tailEnd type="triangle" w="med" len="med"/>
            </a:ln>
          </p:spPr>
        </p:cxnSp>
        <p:cxnSp>
          <p:nvCxnSpPr>
            <p:cNvPr id="90153" name="Straight Arrow Connector 146"/>
            <p:cNvCxnSpPr>
              <a:cxnSpLocks noChangeShapeType="1"/>
            </p:cNvCxnSpPr>
            <p:nvPr/>
          </p:nvCxnSpPr>
          <p:spPr bwMode="auto">
            <a:xfrm flipH="1" flipV="1">
              <a:off x="3146" y="2292"/>
              <a:ext cx="511" cy="43"/>
            </a:xfrm>
            <a:prstGeom prst="straightConnector1">
              <a:avLst/>
            </a:prstGeom>
            <a:noFill/>
            <a:ln w="12700" algn="ctr">
              <a:solidFill>
                <a:srgbClr val="84AA33"/>
              </a:solidFill>
              <a:round/>
              <a:headEnd type="oval" w="med" len="med"/>
              <a:tailEnd type="triangle" w="med" len="med"/>
            </a:ln>
          </p:spPr>
        </p:cxnSp>
        <p:cxnSp>
          <p:nvCxnSpPr>
            <p:cNvPr id="90154" name="Straight Arrow Connector 147"/>
            <p:cNvCxnSpPr>
              <a:cxnSpLocks noChangeShapeType="1"/>
            </p:cNvCxnSpPr>
            <p:nvPr/>
          </p:nvCxnSpPr>
          <p:spPr bwMode="auto">
            <a:xfrm flipV="1">
              <a:off x="3012" y="2101"/>
              <a:ext cx="0" cy="156"/>
            </a:xfrm>
            <a:prstGeom prst="straightConnector1">
              <a:avLst/>
            </a:prstGeom>
            <a:noFill/>
            <a:ln w="12700" algn="ctr">
              <a:solidFill>
                <a:srgbClr val="84AA33"/>
              </a:solidFill>
              <a:round/>
              <a:headEnd type="oval" w="med" len="med"/>
              <a:tailEnd type="triangle" w="med" len="med"/>
            </a:ln>
          </p:spPr>
        </p:cxnSp>
      </p:grpSp>
    </p:spTree>
    <p:extLst>
      <p:ext uri="{BB962C8B-B14F-4D97-AF65-F5344CB8AC3E}">
        <p14:creationId xmlns:p14="http://schemas.microsoft.com/office/powerpoint/2010/main" val="1011279246"/>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2" presetClass="entr" presetSubtype="1" fill="hold" nodeType="clickEffect">
                                  <p:stCondLst>
                                    <p:cond delay="0"/>
                                  </p:stCondLst>
                                  <p:childTnLst>
                                    <p:set>
                                      <p:cBhvr>
                                        <p:cTn id="6" dur="1" fill="hold">
                                          <p:stCondLst>
                                            <p:cond delay="0"/>
                                          </p:stCondLst>
                                        </p:cTn>
                                        <p:tgtEl>
                                          <p:spTgt spid="148"/>
                                        </p:tgtEl>
                                        <p:attrNameLst>
                                          <p:attrName>style.visibility</p:attrName>
                                        </p:attrNameLst>
                                      </p:cBhvr>
                                      <p:to>
                                        <p:strVal val="visible"/>
                                      </p:to>
                                    </p:set>
                                    <p:animEffect transition="in" filter="wipe(up)">
                                      <p:cBhvr>
                                        <p:cTn id="7" dur="500"/>
                                        <p:tgtEl>
                                          <p:spTgt spid="148"/>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147"/>
                                        </p:tgtEl>
                                        <p:attrNameLst>
                                          <p:attrName>style.visibility</p:attrName>
                                        </p:attrNameLst>
                                      </p:cBhvr>
                                      <p:to>
                                        <p:strVal val="visible"/>
                                      </p:to>
                                    </p:set>
                                    <p:animEffect transition="in" filter="wipe(up)">
                                      <p:cBhvr>
                                        <p:cTn id="11" dur="500"/>
                                        <p:tgtEl>
                                          <p:spTgt spid="147"/>
                                        </p:tgtEl>
                                      </p:cBhvr>
                                    </p:animEffect>
                                  </p:childTnLst>
                                </p:cTn>
                              </p:par>
                            </p:childTnLst>
                          </p:cTn>
                        </p:par>
                        <p:par>
                          <p:cTn id="12" fill="hold">
                            <p:stCondLst>
                              <p:cond delay="1000"/>
                            </p:stCondLst>
                            <p:childTnLst>
                              <p:par>
                                <p:cTn id="13" presetID="22" presetClass="entr" presetSubtype="1" fill="hold" nodeType="afterEffect">
                                  <p:stCondLst>
                                    <p:cond delay="0"/>
                                  </p:stCondLst>
                                  <p:childTnLst>
                                    <p:set>
                                      <p:cBhvr>
                                        <p:cTn id="14" dur="1" fill="hold">
                                          <p:stCondLst>
                                            <p:cond delay="0"/>
                                          </p:stCondLst>
                                        </p:cTn>
                                        <p:tgtEl>
                                          <p:spTgt spid="146"/>
                                        </p:tgtEl>
                                        <p:attrNameLst>
                                          <p:attrName>style.visibility</p:attrName>
                                        </p:attrNameLst>
                                      </p:cBhvr>
                                      <p:to>
                                        <p:strVal val="visible"/>
                                      </p:to>
                                    </p:set>
                                    <p:animEffect transition="in" filter="wipe(up)">
                                      <p:cBhvr>
                                        <p:cTn id="15" dur="500"/>
                                        <p:tgtEl>
                                          <p:spTgt spid="146"/>
                                        </p:tgtEl>
                                      </p:cBhvr>
                                    </p:animEffect>
                                  </p:childTnLst>
                                </p:cTn>
                              </p:par>
                            </p:childTnLst>
                          </p:cTn>
                        </p:par>
                        <p:par>
                          <p:cTn id="16" fill="hold">
                            <p:stCondLst>
                              <p:cond delay="1500"/>
                            </p:stCondLst>
                            <p:childTnLst>
                              <p:par>
                                <p:cTn id="17" presetID="22" presetClass="entr" presetSubtype="1" fill="hold" nodeType="afterEffect">
                                  <p:stCondLst>
                                    <p:cond delay="0"/>
                                  </p:stCondLst>
                                  <p:childTnLst>
                                    <p:set>
                                      <p:cBhvr>
                                        <p:cTn id="18" dur="1" fill="hold">
                                          <p:stCondLst>
                                            <p:cond delay="0"/>
                                          </p:stCondLst>
                                        </p:cTn>
                                        <p:tgtEl>
                                          <p:spTgt spid="145"/>
                                        </p:tgtEl>
                                        <p:attrNameLst>
                                          <p:attrName>style.visibility</p:attrName>
                                        </p:attrNameLst>
                                      </p:cBhvr>
                                      <p:to>
                                        <p:strVal val="visible"/>
                                      </p:to>
                                    </p:set>
                                    <p:animEffect transition="in" filter="wipe(up)">
                                      <p:cBhvr>
                                        <p:cTn id="19" dur="500"/>
                                        <p:tgtEl>
                                          <p:spTgt spid="145"/>
                                        </p:tgtEl>
                                      </p:cBhvr>
                                    </p:animEffect>
                                  </p:childTnLst>
                                </p:cTn>
                              </p:par>
                            </p:childTnLst>
                          </p:cTn>
                        </p:par>
                        <p:par>
                          <p:cTn id="20" fill="hold">
                            <p:stCondLst>
                              <p:cond delay="2000"/>
                            </p:stCondLst>
                            <p:childTnLst>
                              <p:par>
                                <p:cTn id="21" presetID="22" presetClass="entr" presetSubtype="1" fill="hold" nodeType="afterEffect">
                                  <p:stCondLst>
                                    <p:cond delay="0"/>
                                  </p:stCondLst>
                                  <p:childTnLst>
                                    <p:set>
                                      <p:cBhvr>
                                        <p:cTn id="22" dur="1" fill="hold">
                                          <p:stCondLst>
                                            <p:cond delay="0"/>
                                          </p:stCondLst>
                                        </p:cTn>
                                        <p:tgtEl>
                                          <p:spTgt spid="144"/>
                                        </p:tgtEl>
                                        <p:attrNameLst>
                                          <p:attrName>style.visibility</p:attrName>
                                        </p:attrNameLst>
                                      </p:cBhvr>
                                      <p:to>
                                        <p:strVal val="visible"/>
                                      </p:to>
                                    </p:set>
                                    <p:animEffect transition="in" filter="wipe(up)">
                                      <p:cBhvr>
                                        <p:cTn id="23" dur="500"/>
                                        <p:tgtEl>
                                          <p:spTgt spid="144"/>
                                        </p:tgtEl>
                                      </p:cBhvr>
                                    </p:animEffect>
                                  </p:childTnLst>
                                </p:cTn>
                              </p:par>
                            </p:childTnLst>
                          </p:cTn>
                        </p:par>
                        <p:par>
                          <p:cTn id="24" fill="hold">
                            <p:stCondLst>
                              <p:cond delay="2500"/>
                            </p:stCondLst>
                            <p:childTnLst>
                              <p:par>
                                <p:cTn id="25" presetID="22" presetClass="entr" presetSubtype="1" fill="hold" nodeType="afterEffect">
                                  <p:stCondLst>
                                    <p:cond delay="0"/>
                                  </p:stCondLst>
                                  <p:childTnLst>
                                    <p:set>
                                      <p:cBhvr>
                                        <p:cTn id="26" dur="1" fill="hold">
                                          <p:stCondLst>
                                            <p:cond delay="0"/>
                                          </p:stCondLst>
                                        </p:cTn>
                                        <p:tgtEl>
                                          <p:spTgt spid="142"/>
                                        </p:tgtEl>
                                        <p:attrNameLst>
                                          <p:attrName>style.visibility</p:attrName>
                                        </p:attrNameLst>
                                      </p:cBhvr>
                                      <p:to>
                                        <p:strVal val="visible"/>
                                      </p:to>
                                    </p:set>
                                    <p:animEffect transition="in" filter="wipe(up)">
                                      <p:cBhvr>
                                        <p:cTn id="27" dur="500"/>
                                        <p:tgtEl>
                                          <p:spTgt spid="142"/>
                                        </p:tgtEl>
                                      </p:cBhvr>
                                    </p:animEffect>
                                  </p:childTnLst>
                                </p:cTn>
                              </p:par>
                            </p:childTnLst>
                          </p:cTn>
                        </p:par>
                        <p:par>
                          <p:cTn id="28" fill="hold">
                            <p:stCondLst>
                              <p:cond delay="3000"/>
                            </p:stCondLst>
                            <p:childTnLst>
                              <p:par>
                                <p:cTn id="29" presetID="22" presetClass="entr" presetSubtype="1" fill="hold" nodeType="afterEffect">
                                  <p:stCondLst>
                                    <p:cond delay="0"/>
                                  </p:stCondLst>
                                  <p:childTnLst>
                                    <p:set>
                                      <p:cBhvr>
                                        <p:cTn id="30" dur="1" fill="hold">
                                          <p:stCondLst>
                                            <p:cond delay="0"/>
                                          </p:stCondLst>
                                        </p:cTn>
                                        <p:tgtEl>
                                          <p:spTgt spid="141"/>
                                        </p:tgtEl>
                                        <p:attrNameLst>
                                          <p:attrName>style.visibility</p:attrName>
                                        </p:attrNameLst>
                                      </p:cBhvr>
                                      <p:to>
                                        <p:strVal val="visible"/>
                                      </p:to>
                                    </p:set>
                                    <p:animEffect transition="in" filter="wipe(up)">
                                      <p:cBhvr>
                                        <p:cTn id="31" dur="500"/>
                                        <p:tgtEl>
                                          <p:spTgt spid="141"/>
                                        </p:tgtEl>
                                      </p:cBhvr>
                                    </p:animEffect>
                                  </p:childTnLst>
                                </p:cTn>
                              </p:par>
                            </p:childTnLst>
                          </p:cTn>
                        </p:par>
                        <p:par>
                          <p:cTn id="32" fill="hold">
                            <p:stCondLst>
                              <p:cond delay="3500"/>
                            </p:stCondLst>
                            <p:childTnLst>
                              <p:par>
                                <p:cTn id="33" presetID="22" presetClass="entr" presetSubtype="1" fill="hold" nodeType="afterEffect">
                                  <p:stCondLst>
                                    <p:cond delay="0"/>
                                  </p:stCondLst>
                                  <p:childTnLst>
                                    <p:set>
                                      <p:cBhvr>
                                        <p:cTn id="34" dur="1" fill="hold">
                                          <p:stCondLst>
                                            <p:cond delay="0"/>
                                          </p:stCondLst>
                                        </p:cTn>
                                        <p:tgtEl>
                                          <p:spTgt spid="140"/>
                                        </p:tgtEl>
                                        <p:attrNameLst>
                                          <p:attrName>style.visibility</p:attrName>
                                        </p:attrNameLst>
                                      </p:cBhvr>
                                      <p:to>
                                        <p:strVal val="visible"/>
                                      </p:to>
                                    </p:set>
                                    <p:animEffect transition="in" filter="wipe(up)">
                                      <p:cBhvr>
                                        <p:cTn id="35" dur="500"/>
                                        <p:tgtEl>
                                          <p:spTgt spid="140"/>
                                        </p:tgtEl>
                                      </p:cBhvr>
                                    </p:animEffect>
                                  </p:childTnLst>
                                </p:cTn>
                              </p:par>
                            </p:childTnLst>
                          </p:cTn>
                        </p:par>
                        <p:par>
                          <p:cTn id="36" fill="hold">
                            <p:stCondLst>
                              <p:cond delay="4000"/>
                            </p:stCondLst>
                            <p:childTnLst>
                              <p:par>
                                <p:cTn id="37" presetID="22" presetClass="entr" presetSubtype="1" fill="hold" nodeType="afterEffect">
                                  <p:stCondLst>
                                    <p:cond delay="0"/>
                                  </p:stCondLst>
                                  <p:childTnLst>
                                    <p:set>
                                      <p:cBhvr>
                                        <p:cTn id="38" dur="1" fill="hold">
                                          <p:stCondLst>
                                            <p:cond delay="0"/>
                                          </p:stCondLst>
                                        </p:cTn>
                                        <p:tgtEl>
                                          <p:spTgt spid="139"/>
                                        </p:tgtEl>
                                        <p:attrNameLst>
                                          <p:attrName>style.visibility</p:attrName>
                                        </p:attrNameLst>
                                      </p:cBhvr>
                                      <p:to>
                                        <p:strVal val="visible"/>
                                      </p:to>
                                    </p:set>
                                    <p:animEffect transition="in" filter="wipe(up)">
                                      <p:cBhvr>
                                        <p:cTn id="39" dur="500"/>
                                        <p:tgtEl>
                                          <p:spTgt spid="139"/>
                                        </p:tgtEl>
                                      </p:cBhvr>
                                    </p:animEffect>
                                  </p:childTnLst>
                                </p:cTn>
                              </p:par>
                            </p:childTnLst>
                          </p:cTn>
                        </p:par>
                        <p:par>
                          <p:cTn id="40" fill="hold">
                            <p:stCondLst>
                              <p:cond delay="4500"/>
                            </p:stCondLst>
                            <p:childTnLst>
                              <p:par>
                                <p:cTn id="41" presetID="22" presetClass="entr" presetSubtype="1" fill="hold" nodeType="afterEffect">
                                  <p:stCondLst>
                                    <p:cond delay="0"/>
                                  </p:stCondLst>
                                  <p:childTnLst>
                                    <p:set>
                                      <p:cBhvr>
                                        <p:cTn id="42" dur="1" fill="hold">
                                          <p:stCondLst>
                                            <p:cond delay="0"/>
                                          </p:stCondLst>
                                        </p:cTn>
                                        <p:tgtEl>
                                          <p:spTgt spid="137"/>
                                        </p:tgtEl>
                                        <p:attrNameLst>
                                          <p:attrName>style.visibility</p:attrName>
                                        </p:attrNameLst>
                                      </p:cBhvr>
                                      <p:to>
                                        <p:strVal val="visible"/>
                                      </p:to>
                                    </p:set>
                                    <p:animEffect transition="in" filter="wipe(up)">
                                      <p:cBhvr>
                                        <p:cTn id="43" dur="500"/>
                                        <p:tgtEl>
                                          <p:spTgt spid="137"/>
                                        </p:tgtEl>
                                      </p:cBhvr>
                                    </p:animEffect>
                                  </p:childTnLst>
                                </p:cTn>
                              </p:par>
                            </p:childTnLst>
                          </p:cTn>
                        </p:par>
                        <p:par>
                          <p:cTn id="44" fill="hold">
                            <p:stCondLst>
                              <p:cond delay="5000"/>
                            </p:stCondLst>
                            <p:childTnLst>
                              <p:par>
                                <p:cTn id="45" presetID="22" presetClass="entr" presetSubtype="1" fill="hold" nodeType="afterEffect">
                                  <p:stCondLst>
                                    <p:cond delay="0"/>
                                  </p:stCondLst>
                                  <p:childTnLst>
                                    <p:set>
                                      <p:cBhvr>
                                        <p:cTn id="46" dur="1" fill="hold">
                                          <p:stCondLst>
                                            <p:cond delay="0"/>
                                          </p:stCondLst>
                                        </p:cTn>
                                        <p:tgtEl>
                                          <p:spTgt spid="136"/>
                                        </p:tgtEl>
                                        <p:attrNameLst>
                                          <p:attrName>style.visibility</p:attrName>
                                        </p:attrNameLst>
                                      </p:cBhvr>
                                      <p:to>
                                        <p:strVal val="visible"/>
                                      </p:to>
                                    </p:set>
                                    <p:animEffect transition="in" filter="wipe(up)">
                                      <p:cBhvr>
                                        <p:cTn id="47" dur="500"/>
                                        <p:tgtEl>
                                          <p:spTgt spid="136"/>
                                        </p:tgtEl>
                                      </p:cBhvr>
                                    </p:animEffect>
                                  </p:childTnLst>
                                </p:cTn>
                              </p:par>
                            </p:childTnLst>
                          </p:cTn>
                        </p:par>
                        <p:par>
                          <p:cTn id="48" fill="hold">
                            <p:stCondLst>
                              <p:cond delay="5500"/>
                            </p:stCondLst>
                            <p:childTnLst>
                              <p:par>
                                <p:cTn id="49" presetID="22" presetClass="entr" presetSubtype="1" fill="hold" nodeType="afterEffect">
                                  <p:stCondLst>
                                    <p:cond delay="0"/>
                                  </p:stCondLst>
                                  <p:childTnLst>
                                    <p:set>
                                      <p:cBhvr>
                                        <p:cTn id="50" dur="1" fill="hold">
                                          <p:stCondLst>
                                            <p:cond delay="0"/>
                                          </p:stCondLst>
                                        </p:cTn>
                                        <p:tgtEl>
                                          <p:spTgt spid="135"/>
                                        </p:tgtEl>
                                        <p:attrNameLst>
                                          <p:attrName>style.visibility</p:attrName>
                                        </p:attrNameLst>
                                      </p:cBhvr>
                                      <p:to>
                                        <p:strVal val="visible"/>
                                      </p:to>
                                    </p:set>
                                    <p:animEffect transition="in" filter="wipe(up)">
                                      <p:cBhvr>
                                        <p:cTn id="51" dur="500"/>
                                        <p:tgtEl>
                                          <p:spTgt spid="135"/>
                                        </p:tgtEl>
                                      </p:cBhvr>
                                    </p:animEffect>
                                  </p:childTnLst>
                                </p:cTn>
                              </p:par>
                            </p:childTnLst>
                          </p:cTn>
                        </p:par>
                        <p:par>
                          <p:cTn id="52" fill="hold">
                            <p:stCondLst>
                              <p:cond delay="6000"/>
                            </p:stCondLst>
                            <p:childTnLst>
                              <p:par>
                                <p:cTn id="53" presetID="22" presetClass="entr" presetSubtype="1" fill="hold" nodeType="afterEffect">
                                  <p:stCondLst>
                                    <p:cond delay="0"/>
                                  </p:stCondLst>
                                  <p:childTnLst>
                                    <p:set>
                                      <p:cBhvr>
                                        <p:cTn id="54" dur="1" fill="hold">
                                          <p:stCondLst>
                                            <p:cond delay="0"/>
                                          </p:stCondLst>
                                        </p:cTn>
                                        <p:tgtEl>
                                          <p:spTgt spid="134"/>
                                        </p:tgtEl>
                                        <p:attrNameLst>
                                          <p:attrName>style.visibility</p:attrName>
                                        </p:attrNameLst>
                                      </p:cBhvr>
                                      <p:to>
                                        <p:strVal val="visible"/>
                                      </p:to>
                                    </p:set>
                                    <p:animEffect transition="in" filter="wipe(up)">
                                      <p:cBhvr>
                                        <p:cTn id="55" dur="500"/>
                                        <p:tgtEl>
                                          <p:spTgt spid="134"/>
                                        </p:tgtEl>
                                      </p:cBhvr>
                                    </p:animEffect>
                                  </p:childTnLst>
                                </p:cTn>
                              </p:par>
                            </p:childTnLst>
                          </p:cTn>
                        </p:par>
                        <p:par>
                          <p:cTn id="56" fill="hold">
                            <p:stCondLst>
                              <p:cond delay="6500"/>
                            </p:stCondLst>
                            <p:childTnLst>
                              <p:par>
                                <p:cTn id="57" presetID="22" presetClass="entr" presetSubtype="1" fill="hold" nodeType="afterEffect">
                                  <p:stCondLst>
                                    <p:cond delay="0"/>
                                  </p:stCondLst>
                                  <p:childTnLst>
                                    <p:set>
                                      <p:cBhvr>
                                        <p:cTn id="58" dur="1" fill="hold">
                                          <p:stCondLst>
                                            <p:cond delay="0"/>
                                          </p:stCondLst>
                                        </p:cTn>
                                        <p:tgtEl>
                                          <p:spTgt spid="133"/>
                                        </p:tgtEl>
                                        <p:attrNameLst>
                                          <p:attrName>style.visibility</p:attrName>
                                        </p:attrNameLst>
                                      </p:cBhvr>
                                      <p:to>
                                        <p:strVal val="visible"/>
                                      </p:to>
                                    </p:set>
                                    <p:animEffect transition="in" filter="wipe(up)">
                                      <p:cBhvr>
                                        <p:cTn id="59" dur="500"/>
                                        <p:tgtEl>
                                          <p:spTgt spid="133"/>
                                        </p:tgtEl>
                                      </p:cBhvr>
                                    </p:animEffect>
                                  </p:childTnLst>
                                </p:cTn>
                              </p:par>
                            </p:childTnLst>
                          </p:cTn>
                        </p:par>
                        <p:par>
                          <p:cTn id="60" fill="hold">
                            <p:stCondLst>
                              <p:cond delay="7000"/>
                            </p:stCondLst>
                            <p:childTnLst>
                              <p:par>
                                <p:cTn id="61" presetID="22" presetClass="entr" presetSubtype="1" fill="hold" nodeType="afterEffect">
                                  <p:stCondLst>
                                    <p:cond delay="0"/>
                                  </p:stCondLst>
                                  <p:childTnLst>
                                    <p:set>
                                      <p:cBhvr>
                                        <p:cTn id="62" dur="1" fill="hold">
                                          <p:stCondLst>
                                            <p:cond delay="0"/>
                                          </p:stCondLst>
                                        </p:cTn>
                                        <p:tgtEl>
                                          <p:spTgt spid="132"/>
                                        </p:tgtEl>
                                        <p:attrNameLst>
                                          <p:attrName>style.visibility</p:attrName>
                                        </p:attrNameLst>
                                      </p:cBhvr>
                                      <p:to>
                                        <p:strVal val="visible"/>
                                      </p:to>
                                    </p:set>
                                    <p:animEffect transition="in" filter="wipe(up)">
                                      <p:cBhvr>
                                        <p:cTn id="63" dur="500"/>
                                        <p:tgtEl>
                                          <p:spTgt spid="132"/>
                                        </p:tgtEl>
                                      </p:cBhvr>
                                    </p:animEffect>
                                  </p:childTnLst>
                                </p:cTn>
                              </p:par>
                            </p:childTnLst>
                          </p:cTn>
                        </p:par>
                        <p:par>
                          <p:cTn id="64" fill="hold">
                            <p:stCondLst>
                              <p:cond delay="7500"/>
                            </p:stCondLst>
                            <p:childTnLst>
                              <p:par>
                                <p:cTn id="65" presetID="22" presetClass="entr" presetSubtype="1" fill="hold" nodeType="afterEffect">
                                  <p:stCondLst>
                                    <p:cond delay="0"/>
                                  </p:stCondLst>
                                  <p:childTnLst>
                                    <p:set>
                                      <p:cBhvr>
                                        <p:cTn id="66" dur="1" fill="hold">
                                          <p:stCondLst>
                                            <p:cond delay="0"/>
                                          </p:stCondLst>
                                        </p:cTn>
                                        <p:tgtEl>
                                          <p:spTgt spid="131"/>
                                        </p:tgtEl>
                                        <p:attrNameLst>
                                          <p:attrName>style.visibility</p:attrName>
                                        </p:attrNameLst>
                                      </p:cBhvr>
                                      <p:to>
                                        <p:strVal val="visible"/>
                                      </p:to>
                                    </p:set>
                                    <p:animEffect transition="in" filter="wipe(up)">
                                      <p:cBhvr>
                                        <p:cTn id="67" dur="500"/>
                                        <p:tgtEl>
                                          <p:spTgt spid="131"/>
                                        </p:tgtEl>
                                      </p:cBhvr>
                                    </p:animEffect>
                                  </p:childTnLst>
                                </p:cTn>
                              </p:par>
                            </p:childTnLst>
                          </p:cTn>
                        </p:par>
                        <p:par>
                          <p:cTn id="68" fill="hold">
                            <p:stCondLst>
                              <p:cond delay="8000"/>
                            </p:stCondLst>
                            <p:childTnLst>
                              <p:par>
                                <p:cTn id="69" presetID="22" presetClass="entr" presetSubtype="1" fill="hold" nodeType="afterEffect">
                                  <p:stCondLst>
                                    <p:cond delay="0"/>
                                  </p:stCondLst>
                                  <p:childTnLst>
                                    <p:set>
                                      <p:cBhvr>
                                        <p:cTn id="70" dur="1" fill="hold">
                                          <p:stCondLst>
                                            <p:cond delay="0"/>
                                          </p:stCondLst>
                                        </p:cTn>
                                        <p:tgtEl>
                                          <p:spTgt spid="130"/>
                                        </p:tgtEl>
                                        <p:attrNameLst>
                                          <p:attrName>style.visibility</p:attrName>
                                        </p:attrNameLst>
                                      </p:cBhvr>
                                      <p:to>
                                        <p:strVal val="visible"/>
                                      </p:to>
                                    </p:set>
                                    <p:animEffect transition="in" filter="wipe(up)">
                                      <p:cBhvr>
                                        <p:cTn id="71" dur="500"/>
                                        <p:tgtEl>
                                          <p:spTgt spid="130"/>
                                        </p:tgtEl>
                                      </p:cBhvr>
                                    </p:animEffect>
                                  </p:childTnLst>
                                </p:cTn>
                              </p:par>
                            </p:childTnLst>
                          </p:cTn>
                        </p:par>
                      </p:childTnLst>
                    </p:cTn>
                  </p:par>
                  <p:par>
                    <p:cTn id="72" fill="hold">
                      <p:stCondLst>
                        <p:cond delay="indefinite"/>
                      </p:stCondLst>
                      <p:childTnLst>
                        <p:par>
                          <p:cTn id="73" fill="hold">
                            <p:stCondLst>
                              <p:cond delay="0"/>
                            </p:stCondLst>
                            <p:childTnLst>
                              <p:par>
                                <p:cTn id="74" presetID="1" presetClass="entr" presetSubtype="0" fill="hold" grpId="0" nodeType="clickEffect">
                                  <p:stCondLst>
                                    <p:cond delay="0"/>
                                  </p:stCondLst>
                                  <p:childTnLst>
                                    <p:set>
                                      <p:cBhvr>
                                        <p:cTn id="75" dur="1" fill="hold">
                                          <p:stCondLst>
                                            <p:cond delay="0"/>
                                          </p:stCondLst>
                                        </p:cTn>
                                        <p:tgtEl>
                                          <p:spTgt spid="74839"/>
                                        </p:tgtEl>
                                        <p:attrNameLst>
                                          <p:attrName>style.visibility</p:attrName>
                                        </p:attrNameLst>
                                      </p:cBhvr>
                                      <p:to>
                                        <p:strVal val="visible"/>
                                      </p:to>
                                    </p:set>
                                  </p:childTnLst>
                                </p:cTn>
                              </p:par>
                            </p:childTnLst>
                          </p:cTn>
                        </p:par>
                      </p:childTnLst>
                    </p:cTn>
                  </p:par>
                  <p:par>
                    <p:cTn id="76" fill="hold">
                      <p:stCondLst>
                        <p:cond delay="indefinite"/>
                      </p:stCondLst>
                      <p:childTnLst>
                        <p:par>
                          <p:cTn id="77" fill="hold">
                            <p:stCondLst>
                              <p:cond delay="0"/>
                            </p:stCondLst>
                            <p:childTnLst>
                              <p:par>
                                <p:cTn id="78" presetID="1" presetClass="entr" presetSubtype="0" fill="hold" grpId="0" nodeType="clickEffect">
                                  <p:stCondLst>
                                    <p:cond delay="0"/>
                                  </p:stCondLst>
                                  <p:childTnLst>
                                    <p:set>
                                      <p:cBhvr>
                                        <p:cTn id="79" dur="1" fill="hold">
                                          <p:stCondLst>
                                            <p:cond delay="0"/>
                                          </p:stCondLst>
                                        </p:cTn>
                                        <p:tgtEl>
                                          <p:spTgt spid="74840"/>
                                        </p:tgtEl>
                                        <p:attrNameLst>
                                          <p:attrName>style.visibility</p:attrName>
                                        </p:attrNameLst>
                                      </p:cBhvr>
                                      <p:to>
                                        <p:strVal val="visible"/>
                                      </p:to>
                                    </p:set>
                                  </p:childTnLst>
                                </p:cTn>
                              </p:par>
                              <p:par>
                                <p:cTn id="80" presetID="1" presetClass="entr" presetSubtype="0" fill="hold" grpId="0" nodeType="withEffect">
                                  <p:stCondLst>
                                    <p:cond delay="0"/>
                                  </p:stCondLst>
                                  <p:childTnLst>
                                    <p:set>
                                      <p:cBhvr>
                                        <p:cTn id="81" dur="1" fill="hold">
                                          <p:stCondLst>
                                            <p:cond delay="0"/>
                                          </p:stCondLst>
                                        </p:cTn>
                                        <p:tgtEl>
                                          <p:spTgt spid="74841"/>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4839" grpId="0" animBg="1"/>
      <p:bldP spid="74840" grpId="0" animBg="1"/>
      <p:bldP spid="74841" grpId="0" animBg="1"/>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1137" name="Picture 68" descr="ql_ac7c632a19ccbae3c363b0ef8ea793e7_l3"/>
          <p:cNvPicPr>
            <a:picLocks noChangeAspect="1" noChangeArrowheads="1"/>
          </p:cNvPicPr>
          <p:nvPr/>
        </p:nvPicPr>
        <p:blipFill>
          <a:blip r:embed="rId3"/>
          <a:srcRect/>
          <a:stretch>
            <a:fillRect/>
          </a:stretch>
        </p:blipFill>
        <p:spPr bwMode="auto">
          <a:xfrm>
            <a:off x="47625" y="933450"/>
            <a:ext cx="9096375" cy="1725613"/>
          </a:xfrm>
          <a:prstGeom prst="rect">
            <a:avLst/>
          </a:prstGeom>
          <a:noFill/>
          <a:ln w="9525">
            <a:noFill/>
            <a:miter lim="800000"/>
            <a:headEnd/>
            <a:tailEnd/>
          </a:ln>
        </p:spPr>
      </p:pic>
      <p:sp>
        <p:nvSpPr>
          <p:cNvPr id="91138" name="Title 1"/>
          <p:cNvSpPr>
            <a:spLocks noGrp="1"/>
          </p:cNvSpPr>
          <p:nvPr>
            <p:ph type="title"/>
          </p:nvPr>
        </p:nvSpPr>
        <p:spPr>
          <a:xfrm>
            <a:off x="457200" y="150813"/>
            <a:ext cx="8229600" cy="722312"/>
          </a:xfrm>
        </p:spPr>
        <p:txBody>
          <a:bodyPr/>
          <a:lstStyle/>
          <a:p>
            <a:pPr eaLnBrk="1" hangingPunct="1"/>
            <a:r>
              <a:rPr lang="en-US" sz="4000" smtClean="0"/>
              <a:t>Acyclic BP as Dynamic Programming</a:t>
            </a:r>
          </a:p>
        </p:txBody>
      </p:sp>
      <p:sp>
        <p:nvSpPr>
          <p:cNvPr id="4" name="Slide Number Placeholder 3"/>
          <p:cNvSpPr>
            <a:spLocks noGrp="1"/>
          </p:cNvSpPr>
          <p:nvPr>
            <p:ph type="sldNum" sz="quarter" idx="12"/>
          </p:nvPr>
        </p:nvSpPr>
        <p:spPr/>
        <p:txBody>
          <a:bodyPr/>
          <a:lstStyle/>
          <a:p>
            <a:pPr>
              <a:defRPr/>
            </a:pPr>
            <a:fld id="{20883F1E-D6A9-42A7-98A3-9A0FC539D07A}" type="slidenum">
              <a:rPr lang="en-US"/>
              <a:pPr>
                <a:defRPr/>
              </a:pPr>
              <a:t>95</a:t>
            </a:fld>
            <a:endParaRPr lang="en-US"/>
          </a:p>
        </p:txBody>
      </p:sp>
      <p:sp>
        <p:nvSpPr>
          <p:cNvPr id="90" name="Oval 89"/>
          <p:cNvSpPr/>
          <p:nvPr/>
        </p:nvSpPr>
        <p:spPr>
          <a:xfrm>
            <a:off x="149225" y="5386388"/>
            <a:ext cx="407988" cy="414337"/>
          </a:xfrm>
          <a:prstGeom prst="ellipse">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X</a:t>
            </a:r>
            <a:r>
              <a:rPr lang="en-US" sz="1100" i="1" baseline="-25000" dirty="0">
                <a:solidFill>
                  <a:schemeClr val="accent3">
                    <a:lumMod val="60000"/>
                    <a:lumOff val="40000"/>
                  </a:schemeClr>
                </a:solidFill>
                <a:latin typeface="Times New Roman"/>
                <a:cs typeface="Times New Roman"/>
              </a:rPr>
              <a:t>1</a:t>
            </a:r>
            <a:endParaRPr lang="en-US" sz="1100" i="1" dirty="0">
              <a:solidFill>
                <a:schemeClr val="accent3">
                  <a:lumMod val="60000"/>
                  <a:lumOff val="40000"/>
                </a:schemeClr>
              </a:solidFill>
              <a:latin typeface="Times New Roman"/>
              <a:cs typeface="Times New Roman"/>
            </a:endParaRPr>
          </a:p>
        </p:txBody>
      </p:sp>
      <p:sp>
        <p:nvSpPr>
          <p:cNvPr id="91" name="Rectangle 90"/>
          <p:cNvSpPr/>
          <p:nvPr/>
        </p:nvSpPr>
        <p:spPr>
          <a:xfrm>
            <a:off x="261938" y="6219825"/>
            <a:ext cx="200025" cy="200025"/>
          </a:xfrm>
          <a:prstGeom prst="rect">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ψ</a:t>
            </a:r>
            <a:r>
              <a:rPr lang="en-US" sz="1100" i="1" baseline="-25000" dirty="0">
                <a:solidFill>
                  <a:schemeClr val="accent3">
                    <a:lumMod val="60000"/>
                    <a:lumOff val="40000"/>
                  </a:schemeClr>
                </a:solidFill>
                <a:latin typeface="Times New Roman"/>
                <a:cs typeface="Times New Roman"/>
              </a:rPr>
              <a:t>1</a:t>
            </a:r>
            <a:endParaRPr lang="en-US" sz="1100" i="1" dirty="0">
              <a:solidFill>
                <a:schemeClr val="accent3">
                  <a:lumMod val="60000"/>
                  <a:lumOff val="40000"/>
                </a:schemeClr>
              </a:solidFill>
              <a:latin typeface="Times New Roman"/>
              <a:cs typeface="Times New Roman"/>
            </a:endParaRPr>
          </a:p>
        </p:txBody>
      </p:sp>
      <p:cxnSp>
        <p:nvCxnSpPr>
          <p:cNvPr id="92" name="Straight Connector 91"/>
          <p:cNvCxnSpPr>
            <a:stCxn id="90" idx="4"/>
            <a:endCxn id="91" idx="0"/>
          </p:cNvCxnSpPr>
          <p:nvPr/>
        </p:nvCxnSpPr>
        <p:spPr>
          <a:xfrm>
            <a:off x="354013" y="5800725"/>
            <a:ext cx="7937" cy="419100"/>
          </a:xfrm>
          <a:prstGeom prst="line">
            <a:avLst/>
          </a:prstGeom>
          <a:solidFill>
            <a:schemeClr val="bg1"/>
          </a:solidFill>
          <a:ln w="28575" cmpd="sng">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1398588" y="5386388"/>
            <a:ext cx="409575" cy="414337"/>
          </a:xfrm>
          <a:prstGeom prst="ellipse">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X</a:t>
            </a:r>
            <a:r>
              <a:rPr lang="en-US" sz="1100" i="1" baseline="-25000" dirty="0">
                <a:solidFill>
                  <a:schemeClr val="accent3">
                    <a:lumMod val="60000"/>
                    <a:lumOff val="40000"/>
                  </a:schemeClr>
                </a:solidFill>
                <a:latin typeface="Times New Roman"/>
                <a:cs typeface="Times New Roman"/>
              </a:rPr>
              <a:t>2</a:t>
            </a:r>
            <a:endParaRPr lang="en-US" sz="1100" i="1" dirty="0">
              <a:solidFill>
                <a:schemeClr val="accent3">
                  <a:lumMod val="60000"/>
                  <a:lumOff val="40000"/>
                </a:schemeClr>
              </a:solidFill>
              <a:latin typeface="Times New Roman"/>
              <a:cs typeface="Times New Roman"/>
            </a:endParaRPr>
          </a:p>
        </p:txBody>
      </p:sp>
      <p:sp>
        <p:nvSpPr>
          <p:cNvPr id="94" name="Rectangle 93"/>
          <p:cNvSpPr/>
          <p:nvPr/>
        </p:nvSpPr>
        <p:spPr>
          <a:xfrm>
            <a:off x="1511300" y="6219825"/>
            <a:ext cx="200025" cy="200025"/>
          </a:xfrm>
          <a:prstGeom prst="rect">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ψ</a:t>
            </a:r>
            <a:r>
              <a:rPr lang="en-US" sz="1100" i="1" baseline="-25000" dirty="0">
                <a:solidFill>
                  <a:schemeClr val="accent3">
                    <a:lumMod val="60000"/>
                    <a:lumOff val="40000"/>
                  </a:schemeClr>
                </a:solidFill>
                <a:latin typeface="Times New Roman"/>
                <a:cs typeface="Times New Roman"/>
              </a:rPr>
              <a:t>3</a:t>
            </a:r>
            <a:endParaRPr lang="en-US" sz="1100" i="1" dirty="0">
              <a:solidFill>
                <a:schemeClr val="accent3">
                  <a:lumMod val="60000"/>
                  <a:lumOff val="40000"/>
                </a:schemeClr>
              </a:solidFill>
              <a:latin typeface="Times New Roman"/>
              <a:cs typeface="Times New Roman"/>
            </a:endParaRPr>
          </a:p>
        </p:txBody>
      </p:sp>
      <p:cxnSp>
        <p:nvCxnSpPr>
          <p:cNvPr id="95" name="Straight Connector 94"/>
          <p:cNvCxnSpPr>
            <a:stCxn id="93" idx="4"/>
            <a:endCxn id="94" idx="0"/>
          </p:cNvCxnSpPr>
          <p:nvPr/>
        </p:nvCxnSpPr>
        <p:spPr>
          <a:xfrm>
            <a:off x="1603375" y="5800725"/>
            <a:ext cx="7938" cy="419100"/>
          </a:xfrm>
          <a:prstGeom prst="line">
            <a:avLst/>
          </a:prstGeom>
          <a:solidFill>
            <a:schemeClr val="bg1"/>
          </a:solidFill>
          <a:ln w="28575" cmpd="sng">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667000" y="5384800"/>
            <a:ext cx="407988" cy="414338"/>
          </a:xfrm>
          <a:prstGeom prst="ellipse">
            <a:avLst/>
          </a:prstGeom>
          <a:solidFill>
            <a:schemeClr val="accent4">
              <a:lumMod val="60000"/>
              <a:lumOff val="40000"/>
            </a:schemeClr>
          </a:solidFill>
          <a:ln w="28575"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4">
                    <a:lumMod val="60000"/>
                    <a:lumOff val="40000"/>
                  </a:schemeClr>
                </a:solidFill>
                <a:latin typeface="Times New Roman"/>
                <a:cs typeface="Times New Roman"/>
              </a:rPr>
              <a:t>X</a:t>
            </a:r>
            <a:r>
              <a:rPr lang="en-US" sz="1100" i="1" baseline="-25000" dirty="0">
                <a:solidFill>
                  <a:schemeClr val="accent4">
                    <a:lumMod val="60000"/>
                    <a:lumOff val="40000"/>
                  </a:schemeClr>
                </a:solidFill>
                <a:latin typeface="Times New Roman"/>
                <a:cs typeface="Times New Roman"/>
              </a:rPr>
              <a:t>3</a:t>
            </a:r>
            <a:endParaRPr lang="en-US" sz="1100" i="1" dirty="0">
              <a:solidFill>
                <a:schemeClr val="accent4">
                  <a:lumMod val="60000"/>
                  <a:lumOff val="40000"/>
                </a:schemeClr>
              </a:solidFill>
              <a:latin typeface="Times New Roman"/>
              <a:cs typeface="Times New Roman"/>
            </a:endParaRPr>
          </a:p>
        </p:txBody>
      </p:sp>
      <p:sp>
        <p:nvSpPr>
          <p:cNvPr id="97" name="Rectangle 96"/>
          <p:cNvSpPr/>
          <p:nvPr/>
        </p:nvSpPr>
        <p:spPr>
          <a:xfrm>
            <a:off x="2779713" y="6218238"/>
            <a:ext cx="200025" cy="200025"/>
          </a:xfrm>
          <a:prstGeom prst="rect">
            <a:avLst/>
          </a:prstGeom>
          <a:solidFill>
            <a:schemeClr val="accent4">
              <a:lumMod val="60000"/>
              <a:lumOff val="40000"/>
            </a:schemeClr>
          </a:solidFill>
          <a:ln w="28575"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4">
                    <a:lumMod val="60000"/>
                    <a:lumOff val="40000"/>
                  </a:schemeClr>
                </a:solidFill>
                <a:latin typeface="Times New Roman"/>
                <a:cs typeface="Times New Roman"/>
              </a:rPr>
              <a:t>ψ</a:t>
            </a:r>
            <a:r>
              <a:rPr lang="en-US" sz="1100" i="1" baseline="-25000" dirty="0">
                <a:solidFill>
                  <a:schemeClr val="accent4">
                    <a:lumMod val="60000"/>
                    <a:lumOff val="40000"/>
                  </a:schemeClr>
                </a:solidFill>
                <a:latin typeface="Times New Roman"/>
                <a:cs typeface="Times New Roman"/>
              </a:rPr>
              <a:t>5</a:t>
            </a:r>
            <a:endParaRPr lang="en-US" sz="1100" i="1" dirty="0">
              <a:solidFill>
                <a:schemeClr val="accent4">
                  <a:lumMod val="60000"/>
                  <a:lumOff val="40000"/>
                </a:schemeClr>
              </a:solidFill>
              <a:latin typeface="Times New Roman"/>
              <a:cs typeface="Times New Roman"/>
            </a:endParaRPr>
          </a:p>
        </p:txBody>
      </p:sp>
      <p:cxnSp>
        <p:nvCxnSpPr>
          <p:cNvPr id="98" name="Straight Connector 97"/>
          <p:cNvCxnSpPr>
            <a:stCxn id="96" idx="4"/>
            <a:endCxn id="97" idx="0"/>
          </p:cNvCxnSpPr>
          <p:nvPr/>
        </p:nvCxnSpPr>
        <p:spPr>
          <a:xfrm>
            <a:off x="2871788" y="5799138"/>
            <a:ext cx="7937" cy="419100"/>
          </a:xfrm>
          <a:prstGeom prst="line">
            <a:avLst/>
          </a:prstGeom>
          <a:solidFill>
            <a:schemeClr val="bg1"/>
          </a:solidFill>
          <a:ln w="28575" cmpd="sng">
            <a:solidFill>
              <a:schemeClr val="accent4">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99" name="Oval 98"/>
          <p:cNvSpPr/>
          <p:nvPr/>
        </p:nvSpPr>
        <p:spPr>
          <a:xfrm>
            <a:off x="3922713" y="5386388"/>
            <a:ext cx="407987" cy="414337"/>
          </a:xfrm>
          <a:prstGeom prst="ellipse">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X</a:t>
            </a:r>
            <a:r>
              <a:rPr lang="en-US" sz="1100" i="1" baseline="-25000" dirty="0">
                <a:solidFill>
                  <a:schemeClr val="accent1">
                    <a:lumMod val="60000"/>
                    <a:lumOff val="40000"/>
                  </a:schemeClr>
                </a:solidFill>
                <a:latin typeface="Times New Roman"/>
                <a:cs typeface="Times New Roman"/>
              </a:rPr>
              <a:t>4</a:t>
            </a:r>
            <a:endParaRPr lang="en-US" sz="1100" i="1" dirty="0">
              <a:solidFill>
                <a:schemeClr val="accent1">
                  <a:lumMod val="60000"/>
                  <a:lumOff val="40000"/>
                </a:schemeClr>
              </a:solidFill>
              <a:latin typeface="Times New Roman"/>
              <a:cs typeface="Times New Roman"/>
            </a:endParaRPr>
          </a:p>
        </p:txBody>
      </p:sp>
      <p:sp>
        <p:nvSpPr>
          <p:cNvPr id="100" name="Rectangle 99"/>
          <p:cNvSpPr/>
          <p:nvPr/>
        </p:nvSpPr>
        <p:spPr>
          <a:xfrm>
            <a:off x="4035425" y="6219825"/>
            <a:ext cx="200025" cy="200025"/>
          </a:xfrm>
          <a:prstGeom prst="rect">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ψ</a:t>
            </a:r>
            <a:r>
              <a:rPr lang="en-US" sz="1100" i="1" baseline="-25000" dirty="0">
                <a:solidFill>
                  <a:schemeClr val="accent1">
                    <a:lumMod val="60000"/>
                    <a:lumOff val="40000"/>
                  </a:schemeClr>
                </a:solidFill>
                <a:latin typeface="Times New Roman"/>
                <a:cs typeface="Times New Roman"/>
              </a:rPr>
              <a:t>7</a:t>
            </a:r>
            <a:endParaRPr lang="en-US" sz="1100" i="1" dirty="0">
              <a:solidFill>
                <a:schemeClr val="accent1">
                  <a:lumMod val="60000"/>
                  <a:lumOff val="40000"/>
                </a:schemeClr>
              </a:solidFill>
              <a:latin typeface="Times New Roman"/>
              <a:cs typeface="Times New Roman"/>
            </a:endParaRPr>
          </a:p>
        </p:txBody>
      </p:sp>
      <p:cxnSp>
        <p:nvCxnSpPr>
          <p:cNvPr id="101" name="Straight Connector 100"/>
          <p:cNvCxnSpPr>
            <a:stCxn id="99" idx="4"/>
            <a:endCxn id="100" idx="0"/>
          </p:cNvCxnSpPr>
          <p:nvPr/>
        </p:nvCxnSpPr>
        <p:spPr>
          <a:xfrm>
            <a:off x="4127500" y="5800725"/>
            <a:ext cx="7938" cy="419100"/>
          </a:xfrm>
          <a:prstGeom prst="line">
            <a:avLst/>
          </a:prstGeom>
          <a:solidFill>
            <a:schemeClr val="bg1"/>
          </a:solidFill>
          <a:ln w="28575" cmpd="sng">
            <a:solidFill>
              <a:schemeClr val="accent1">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102" name="Oval 101"/>
          <p:cNvSpPr/>
          <p:nvPr/>
        </p:nvSpPr>
        <p:spPr>
          <a:xfrm>
            <a:off x="5172075" y="5384800"/>
            <a:ext cx="409575" cy="414338"/>
          </a:xfrm>
          <a:prstGeom prst="ellipse">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X</a:t>
            </a:r>
            <a:r>
              <a:rPr lang="en-US" sz="1100" i="1" baseline="-25000" dirty="0">
                <a:solidFill>
                  <a:schemeClr val="accent1">
                    <a:lumMod val="60000"/>
                    <a:lumOff val="40000"/>
                  </a:schemeClr>
                </a:solidFill>
                <a:latin typeface="Times New Roman"/>
                <a:cs typeface="Times New Roman"/>
              </a:rPr>
              <a:t>5</a:t>
            </a:r>
            <a:endParaRPr lang="en-US" sz="1100" i="1" dirty="0">
              <a:solidFill>
                <a:schemeClr val="accent1">
                  <a:lumMod val="60000"/>
                  <a:lumOff val="40000"/>
                </a:schemeClr>
              </a:solidFill>
              <a:latin typeface="Times New Roman"/>
              <a:cs typeface="Times New Roman"/>
            </a:endParaRPr>
          </a:p>
        </p:txBody>
      </p:sp>
      <p:sp>
        <p:nvSpPr>
          <p:cNvPr id="103" name="Rectangle 102"/>
          <p:cNvSpPr/>
          <p:nvPr/>
        </p:nvSpPr>
        <p:spPr>
          <a:xfrm>
            <a:off x="5284788" y="6218238"/>
            <a:ext cx="200025" cy="200025"/>
          </a:xfrm>
          <a:prstGeom prst="rect">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ψ</a:t>
            </a:r>
            <a:r>
              <a:rPr lang="en-US" sz="1100" i="1" baseline="-25000" dirty="0">
                <a:solidFill>
                  <a:schemeClr val="accent1">
                    <a:lumMod val="60000"/>
                    <a:lumOff val="40000"/>
                  </a:schemeClr>
                </a:solidFill>
                <a:latin typeface="Times New Roman"/>
                <a:cs typeface="Times New Roman"/>
              </a:rPr>
              <a:t>9</a:t>
            </a:r>
            <a:endParaRPr lang="en-US" sz="1100" i="1" dirty="0">
              <a:solidFill>
                <a:schemeClr val="accent1">
                  <a:lumMod val="60000"/>
                  <a:lumOff val="40000"/>
                </a:schemeClr>
              </a:solidFill>
              <a:latin typeface="Times New Roman"/>
              <a:cs typeface="Times New Roman"/>
            </a:endParaRPr>
          </a:p>
        </p:txBody>
      </p:sp>
      <p:cxnSp>
        <p:nvCxnSpPr>
          <p:cNvPr id="104" name="Straight Connector 103"/>
          <p:cNvCxnSpPr>
            <a:stCxn id="102" idx="4"/>
            <a:endCxn id="103" idx="0"/>
          </p:cNvCxnSpPr>
          <p:nvPr/>
        </p:nvCxnSpPr>
        <p:spPr>
          <a:xfrm>
            <a:off x="5376863" y="5799138"/>
            <a:ext cx="7937" cy="419100"/>
          </a:xfrm>
          <a:prstGeom prst="line">
            <a:avLst/>
          </a:prstGeom>
          <a:solidFill>
            <a:schemeClr val="bg1"/>
          </a:solidFill>
          <a:ln w="28575" cmpd="sng">
            <a:solidFill>
              <a:schemeClr val="accent1">
                <a:lumMod val="50000"/>
              </a:schemeClr>
            </a:solidFill>
          </a:ln>
          <a:effectLst/>
        </p:spPr>
        <p:style>
          <a:lnRef idx="2">
            <a:schemeClr val="accent1"/>
          </a:lnRef>
          <a:fillRef idx="0">
            <a:schemeClr val="accent1"/>
          </a:fillRef>
          <a:effectRef idx="1">
            <a:schemeClr val="accent1"/>
          </a:effectRef>
          <a:fontRef idx="minor">
            <a:schemeClr val="tx1"/>
          </a:fontRef>
        </p:style>
      </p:cxnSp>
      <p:grpSp>
        <p:nvGrpSpPr>
          <p:cNvPr id="91155" name="Group 104"/>
          <p:cNvGrpSpPr>
            <a:grpSpLocks/>
          </p:cNvGrpSpPr>
          <p:nvPr/>
        </p:nvGrpSpPr>
        <p:grpSpPr bwMode="auto">
          <a:xfrm>
            <a:off x="-149225" y="6530975"/>
            <a:ext cx="6097588" cy="280988"/>
            <a:chOff x="492120" y="3950977"/>
            <a:chExt cx="8067290" cy="370958"/>
          </a:xfrm>
        </p:grpSpPr>
        <p:sp>
          <p:nvSpPr>
            <p:cNvPr id="91194" name="TextBox 12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100" dirty="0">
                  <a:latin typeface="Rockwell"/>
                  <a:ea typeface="Rockwell"/>
                  <a:cs typeface="Rockwell"/>
                </a:rPr>
                <a:t>time</a:t>
              </a:r>
            </a:p>
          </p:txBody>
        </p:sp>
        <p:sp>
          <p:nvSpPr>
            <p:cNvPr id="91195" name="TextBox 12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like</a:t>
              </a:r>
            </a:p>
          </p:txBody>
        </p:sp>
        <p:sp>
          <p:nvSpPr>
            <p:cNvPr id="91196" name="TextBox 12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flies</a:t>
              </a:r>
            </a:p>
          </p:txBody>
        </p:sp>
        <p:sp>
          <p:nvSpPr>
            <p:cNvPr id="91197" name="TextBox 12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an</a:t>
              </a:r>
            </a:p>
          </p:txBody>
        </p:sp>
        <p:sp>
          <p:nvSpPr>
            <p:cNvPr id="91198" name="TextBox 12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arrow</a:t>
              </a:r>
            </a:p>
          </p:txBody>
        </p:sp>
      </p:grpSp>
      <p:sp>
        <p:nvSpPr>
          <p:cNvPr id="106" name="Oval 105"/>
          <p:cNvSpPr/>
          <p:nvPr/>
        </p:nvSpPr>
        <p:spPr>
          <a:xfrm>
            <a:off x="4543425" y="4545013"/>
            <a:ext cx="409575" cy="414337"/>
          </a:xfrm>
          <a:prstGeom prst="ellipse">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X</a:t>
            </a:r>
            <a:r>
              <a:rPr lang="en-US" sz="1100" i="1" baseline="-25000" dirty="0">
                <a:solidFill>
                  <a:schemeClr val="accent1">
                    <a:lumMod val="60000"/>
                    <a:lumOff val="40000"/>
                  </a:schemeClr>
                </a:solidFill>
                <a:latin typeface="Times New Roman"/>
                <a:cs typeface="Times New Roman"/>
              </a:rPr>
              <a:t>6</a:t>
            </a:r>
            <a:endParaRPr lang="en-US" sz="1100" i="1" dirty="0">
              <a:solidFill>
                <a:schemeClr val="accent1">
                  <a:lumMod val="60000"/>
                  <a:lumOff val="40000"/>
                </a:schemeClr>
              </a:solidFill>
              <a:latin typeface="Times New Roman"/>
              <a:cs typeface="Times New Roman"/>
            </a:endParaRPr>
          </a:p>
        </p:txBody>
      </p:sp>
      <p:sp>
        <p:nvSpPr>
          <p:cNvPr id="107" name="Rectangle 106"/>
          <p:cNvSpPr/>
          <p:nvPr/>
        </p:nvSpPr>
        <p:spPr>
          <a:xfrm>
            <a:off x="4651375" y="5067300"/>
            <a:ext cx="200025" cy="200025"/>
          </a:xfrm>
          <a:prstGeom prst="rect">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ψ</a:t>
            </a:r>
            <a:r>
              <a:rPr lang="en-US" sz="1100" i="1" baseline="-25000" dirty="0">
                <a:solidFill>
                  <a:schemeClr val="accent1">
                    <a:lumMod val="60000"/>
                    <a:lumOff val="40000"/>
                  </a:schemeClr>
                </a:solidFill>
                <a:latin typeface="Times New Roman"/>
                <a:cs typeface="Times New Roman"/>
              </a:rPr>
              <a:t>10</a:t>
            </a:r>
            <a:endParaRPr lang="en-US" sz="1100" i="1" dirty="0">
              <a:solidFill>
                <a:schemeClr val="accent1">
                  <a:lumMod val="60000"/>
                  <a:lumOff val="40000"/>
                </a:schemeClr>
              </a:solidFill>
              <a:latin typeface="Times New Roman"/>
              <a:cs typeface="Times New Roman"/>
            </a:endParaRPr>
          </a:p>
        </p:txBody>
      </p:sp>
      <p:cxnSp>
        <p:nvCxnSpPr>
          <p:cNvPr id="108" name="Straight Connector 107"/>
          <p:cNvCxnSpPr>
            <a:stCxn id="107" idx="1"/>
            <a:endCxn id="99" idx="0"/>
          </p:cNvCxnSpPr>
          <p:nvPr/>
        </p:nvCxnSpPr>
        <p:spPr>
          <a:xfrm flipH="1">
            <a:off x="4127500" y="5167313"/>
            <a:ext cx="523875" cy="219075"/>
          </a:xfrm>
          <a:prstGeom prst="line">
            <a:avLst/>
          </a:prstGeom>
          <a:solidFill>
            <a:schemeClr val="bg1"/>
          </a:solidFill>
          <a:ln w="28575" cmpd="sng">
            <a:solidFill>
              <a:schemeClr val="accent1">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a:stCxn id="107" idx="0"/>
            <a:endCxn id="106" idx="4"/>
          </p:cNvCxnSpPr>
          <p:nvPr/>
        </p:nvCxnSpPr>
        <p:spPr>
          <a:xfrm flipH="1" flipV="1">
            <a:off x="4748213" y="4959350"/>
            <a:ext cx="3175" cy="107950"/>
          </a:xfrm>
          <a:prstGeom prst="line">
            <a:avLst/>
          </a:prstGeom>
          <a:solidFill>
            <a:schemeClr val="bg1"/>
          </a:solidFill>
          <a:ln w="28575" cmpd="sng">
            <a:solidFill>
              <a:schemeClr val="accent1">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107" idx="3"/>
            <a:endCxn id="102" idx="0"/>
          </p:cNvCxnSpPr>
          <p:nvPr/>
        </p:nvCxnSpPr>
        <p:spPr>
          <a:xfrm>
            <a:off x="4851400" y="5167313"/>
            <a:ext cx="525463" cy="217487"/>
          </a:xfrm>
          <a:prstGeom prst="line">
            <a:avLst/>
          </a:prstGeom>
          <a:solidFill>
            <a:schemeClr val="bg1"/>
          </a:solidFill>
          <a:ln w="28575" cmpd="sng">
            <a:solidFill>
              <a:schemeClr val="accent1">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111" name="Oval 110"/>
          <p:cNvSpPr/>
          <p:nvPr/>
        </p:nvSpPr>
        <p:spPr>
          <a:xfrm>
            <a:off x="2417763" y="2889250"/>
            <a:ext cx="407987" cy="414338"/>
          </a:xfrm>
          <a:prstGeom prst="ellipse">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endParaRPr lang="en-US" sz="1100" i="1">
              <a:solidFill>
                <a:srgbClr val="E17B7C"/>
              </a:solidFill>
              <a:latin typeface="Times New Roman" pitchFamily="18" charset="0"/>
              <a:cs typeface="Times New Roman" pitchFamily="18" charset="0"/>
            </a:endParaRPr>
          </a:p>
        </p:txBody>
      </p:sp>
      <p:sp>
        <p:nvSpPr>
          <p:cNvPr id="112" name="Rectangle 111"/>
          <p:cNvSpPr/>
          <p:nvPr/>
        </p:nvSpPr>
        <p:spPr>
          <a:xfrm>
            <a:off x="2522538" y="3411538"/>
            <a:ext cx="201612" cy="200025"/>
          </a:xfrm>
          <a:prstGeom prst="rect">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ψ</a:t>
            </a:r>
            <a:r>
              <a:rPr lang="en-US" sz="1100" i="1" baseline="-25000" dirty="0">
                <a:solidFill>
                  <a:schemeClr val="accent3">
                    <a:lumMod val="60000"/>
                    <a:lumOff val="40000"/>
                  </a:schemeClr>
                </a:solidFill>
                <a:latin typeface="Times New Roman"/>
                <a:cs typeface="Times New Roman"/>
              </a:rPr>
              <a:t>12</a:t>
            </a:r>
            <a:endParaRPr lang="en-US" sz="1100" i="1" dirty="0">
              <a:solidFill>
                <a:schemeClr val="accent3">
                  <a:lumMod val="60000"/>
                  <a:lumOff val="40000"/>
                </a:schemeClr>
              </a:solidFill>
              <a:latin typeface="Times New Roman"/>
              <a:cs typeface="Times New Roman"/>
            </a:endParaRPr>
          </a:p>
        </p:txBody>
      </p:sp>
      <p:cxnSp>
        <p:nvCxnSpPr>
          <p:cNvPr id="113" name="Straight Connector 112"/>
          <p:cNvCxnSpPr>
            <a:stCxn id="112" idx="1"/>
            <a:endCxn id="121" idx="0"/>
          </p:cNvCxnSpPr>
          <p:nvPr/>
        </p:nvCxnSpPr>
        <p:spPr>
          <a:xfrm flipH="1">
            <a:off x="966788" y="3511550"/>
            <a:ext cx="1555750" cy="1028700"/>
          </a:xfrm>
          <a:prstGeom prst="line">
            <a:avLst/>
          </a:prstGeom>
          <a:solidFill>
            <a:schemeClr val="bg1"/>
          </a:solidFill>
          <a:ln w="28575" cmpd="sng">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112" idx="0"/>
            <a:endCxn id="111" idx="4"/>
          </p:cNvCxnSpPr>
          <p:nvPr/>
        </p:nvCxnSpPr>
        <p:spPr>
          <a:xfrm flipH="1" flipV="1">
            <a:off x="2622550" y="3303588"/>
            <a:ext cx="1588" cy="107950"/>
          </a:xfrm>
          <a:prstGeom prst="line">
            <a:avLst/>
          </a:prstGeom>
          <a:solidFill>
            <a:schemeClr val="bg1"/>
          </a:solidFill>
          <a:ln w="28575" cmpd="sng">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112" idx="3"/>
            <a:endCxn id="116" idx="0"/>
          </p:cNvCxnSpPr>
          <p:nvPr/>
        </p:nvCxnSpPr>
        <p:spPr>
          <a:xfrm>
            <a:off x="2724150" y="3511550"/>
            <a:ext cx="1201738" cy="13335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6" name="Oval 115"/>
          <p:cNvSpPr/>
          <p:nvPr/>
        </p:nvSpPr>
        <p:spPr>
          <a:xfrm>
            <a:off x="3722688" y="3644900"/>
            <a:ext cx="407987" cy="41433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900" i="1">
                <a:solidFill>
                  <a:schemeClr val="tx1"/>
                </a:solidFill>
                <a:latin typeface="Times New Roman" pitchFamily="18" charset="0"/>
                <a:cs typeface="Times New Roman" pitchFamily="18" charset="0"/>
              </a:rPr>
              <a:t>X</a:t>
            </a:r>
            <a:r>
              <a:rPr lang="en-US" sz="1900" i="1" baseline="-25000">
                <a:solidFill>
                  <a:schemeClr val="tx1"/>
                </a:solidFill>
                <a:latin typeface="Times New Roman" pitchFamily="18" charset="0"/>
                <a:cs typeface="Times New Roman" pitchFamily="18" charset="0"/>
              </a:rPr>
              <a:t>i</a:t>
            </a:r>
            <a:endParaRPr lang="en-US" sz="1900" i="1">
              <a:solidFill>
                <a:schemeClr val="tx1"/>
              </a:solidFill>
              <a:latin typeface="Times New Roman" pitchFamily="18" charset="0"/>
              <a:cs typeface="Times New Roman" pitchFamily="18" charset="0"/>
            </a:endParaRPr>
          </a:p>
        </p:txBody>
      </p:sp>
      <p:sp>
        <p:nvSpPr>
          <p:cNvPr id="117" name="Rectangle 116"/>
          <p:cNvSpPr/>
          <p:nvPr/>
        </p:nvSpPr>
        <p:spPr>
          <a:xfrm>
            <a:off x="3627438" y="4279900"/>
            <a:ext cx="200025" cy="200025"/>
          </a:xfrm>
          <a:prstGeom prst="rect">
            <a:avLst/>
          </a:prstGeom>
          <a:solidFill>
            <a:schemeClr val="accent4">
              <a:lumMod val="60000"/>
              <a:lumOff val="40000"/>
            </a:schemeClr>
          </a:solidFill>
          <a:ln w="28575"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4">
                    <a:lumMod val="60000"/>
                    <a:lumOff val="40000"/>
                  </a:schemeClr>
                </a:solidFill>
                <a:latin typeface="Times New Roman"/>
                <a:cs typeface="Times New Roman"/>
              </a:rPr>
              <a:t>ψ</a:t>
            </a:r>
            <a:r>
              <a:rPr lang="en-US" sz="1100" i="1" baseline="-25000" dirty="0">
                <a:solidFill>
                  <a:schemeClr val="accent4">
                    <a:lumMod val="60000"/>
                    <a:lumOff val="40000"/>
                  </a:schemeClr>
                </a:solidFill>
                <a:latin typeface="Times New Roman"/>
                <a:cs typeface="Times New Roman"/>
              </a:rPr>
              <a:t>14</a:t>
            </a:r>
            <a:endParaRPr lang="en-US" sz="1100" i="1" dirty="0">
              <a:solidFill>
                <a:schemeClr val="accent4">
                  <a:lumMod val="60000"/>
                  <a:lumOff val="40000"/>
                </a:schemeClr>
              </a:solidFill>
              <a:latin typeface="Times New Roman"/>
              <a:cs typeface="Times New Roman"/>
            </a:endParaRPr>
          </a:p>
        </p:txBody>
      </p:sp>
      <p:cxnSp>
        <p:nvCxnSpPr>
          <p:cNvPr id="118" name="Straight Connector 117"/>
          <p:cNvCxnSpPr>
            <a:stCxn id="117" idx="1"/>
            <a:endCxn id="96" idx="0"/>
          </p:cNvCxnSpPr>
          <p:nvPr/>
        </p:nvCxnSpPr>
        <p:spPr>
          <a:xfrm flipH="1">
            <a:off x="2871788" y="4379913"/>
            <a:ext cx="755650" cy="1004887"/>
          </a:xfrm>
          <a:prstGeom prst="line">
            <a:avLst/>
          </a:prstGeom>
          <a:solidFill>
            <a:schemeClr val="bg1"/>
          </a:solidFill>
          <a:ln w="28575" cmpd="sng">
            <a:solidFill>
              <a:schemeClr val="accent4">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117" idx="0"/>
            <a:endCxn id="116" idx="4"/>
          </p:cNvCxnSpPr>
          <p:nvPr/>
        </p:nvCxnSpPr>
        <p:spPr>
          <a:xfrm flipV="1">
            <a:off x="3727450" y="4059238"/>
            <a:ext cx="198438" cy="22066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0" name="Straight Connector 119"/>
          <p:cNvCxnSpPr>
            <a:stCxn id="48" idx="3"/>
            <a:endCxn id="106" idx="0"/>
          </p:cNvCxnSpPr>
          <p:nvPr/>
        </p:nvCxnSpPr>
        <p:spPr>
          <a:xfrm>
            <a:off x="4373563" y="4341813"/>
            <a:ext cx="374650" cy="203200"/>
          </a:xfrm>
          <a:prstGeom prst="line">
            <a:avLst/>
          </a:prstGeom>
          <a:solidFill>
            <a:schemeClr val="bg1"/>
          </a:solidFill>
          <a:ln w="28575" cmpd="sng">
            <a:solidFill>
              <a:schemeClr val="accent1">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762000" y="4540250"/>
            <a:ext cx="409575" cy="414338"/>
          </a:xfrm>
          <a:prstGeom prst="ellipse">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X</a:t>
            </a:r>
            <a:r>
              <a:rPr lang="en-US" sz="1100" i="1" baseline="-25000" dirty="0">
                <a:solidFill>
                  <a:schemeClr val="accent3">
                    <a:lumMod val="60000"/>
                    <a:lumOff val="40000"/>
                  </a:schemeClr>
                </a:solidFill>
                <a:latin typeface="Times New Roman"/>
                <a:cs typeface="Times New Roman"/>
              </a:rPr>
              <a:t>9</a:t>
            </a:r>
            <a:endParaRPr lang="en-US" sz="1100" i="1" dirty="0">
              <a:solidFill>
                <a:schemeClr val="accent3">
                  <a:lumMod val="60000"/>
                  <a:lumOff val="40000"/>
                </a:schemeClr>
              </a:solidFill>
              <a:latin typeface="Times New Roman"/>
              <a:cs typeface="Times New Roman"/>
            </a:endParaRPr>
          </a:p>
        </p:txBody>
      </p:sp>
      <p:sp>
        <p:nvSpPr>
          <p:cNvPr id="122" name="Rectangle 121"/>
          <p:cNvSpPr/>
          <p:nvPr/>
        </p:nvSpPr>
        <p:spPr>
          <a:xfrm>
            <a:off x="869950" y="5062538"/>
            <a:ext cx="200025" cy="200025"/>
          </a:xfrm>
          <a:prstGeom prst="rect">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ψ</a:t>
            </a:r>
            <a:r>
              <a:rPr lang="en-US" sz="1100" i="1" baseline="-25000" dirty="0">
                <a:solidFill>
                  <a:schemeClr val="accent3">
                    <a:lumMod val="60000"/>
                    <a:lumOff val="40000"/>
                  </a:schemeClr>
                </a:solidFill>
                <a:latin typeface="Times New Roman"/>
                <a:cs typeface="Times New Roman"/>
              </a:rPr>
              <a:t>13</a:t>
            </a:r>
            <a:endParaRPr lang="en-US" sz="1100" i="1" dirty="0">
              <a:solidFill>
                <a:schemeClr val="accent3">
                  <a:lumMod val="60000"/>
                  <a:lumOff val="40000"/>
                </a:schemeClr>
              </a:solidFill>
              <a:latin typeface="Times New Roman"/>
              <a:cs typeface="Times New Roman"/>
            </a:endParaRPr>
          </a:p>
        </p:txBody>
      </p:sp>
      <p:cxnSp>
        <p:nvCxnSpPr>
          <p:cNvPr id="123" name="Straight Connector 122"/>
          <p:cNvCxnSpPr>
            <a:stCxn id="122" idx="1"/>
            <a:endCxn id="90" idx="0"/>
          </p:cNvCxnSpPr>
          <p:nvPr/>
        </p:nvCxnSpPr>
        <p:spPr>
          <a:xfrm flipH="1">
            <a:off x="354013" y="5162550"/>
            <a:ext cx="515937" cy="223838"/>
          </a:xfrm>
          <a:prstGeom prst="line">
            <a:avLst/>
          </a:prstGeom>
          <a:solidFill>
            <a:schemeClr val="bg1"/>
          </a:solidFill>
          <a:ln w="28575" cmpd="sng">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24" name="Straight Connector 123"/>
          <p:cNvCxnSpPr>
            <a:stCxn id="122" idx="0"/>
            <a:endCxn id="121" idx="4"/>
          </p:cNvCxnSpPr>
          <p:nvPr/>
        </p:nvCxnSpPr>
        <p:spPr>
          <a:xfrm flipH="1" flipV="1">
            <a:off x="966788" y="4954588"/>
            <a:ext cx="3175" cy="107950"/>
          </a:xfrm>
          <a:prstGeom prst="line">
            <a:avLst/>
          </a:prstGeom>
          <a:solidFill>
            <a:schemeClr val="bg1"/>
          </a:solidFill>
          <a:ln w="28575" cmpd="sng">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25" name="Straight Connector 124"/>
          <p:cNvCxnSpPr>
            <a:stCxn id="122" idx="3"/>
            <a:endCxn id="93" idx="0"/>
          </p:cNvCxnSpPr>
          <p:nvPr/>
        </p:nvCxnSpPr>
        <p:spPr>
          <a:xfrm>
            <a:off x="1069975" y="5162550"/>
            <a:ext cx="533400" cy="223838"/>
          </a:xfrm>
          <a:prstGeom prst="line">
            <a:avLst/>
          </a:prstGeom>
          <a:solidFill>
            <a:schemeClr val="bg1"/>
          </a:solidFill>
          <a:ln w="28575" cmpd="sng">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4171950" y="4241800"/>
            <a:ext cx="201613" cy="201613"/>
          </a:xfrm>
          <a:prstGeom prst="rect">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ψ</a:t>
            </a:r>
            <a:r>
              <a:rPr lang="en-US" sz="1100" i="1" baseline="-25000" dirty="0">
                <a:solidFill>
                  <a:schemeClr val="accent1">
                    <a:lumMod val="60000"/>
                    <a:lumOff val="40000"/>
                  </a:schemeClr>
                </a:solidFill>
                <a:latin typeface="Times New Roman"/>
                <a:cs typeface="Times New Roman"/>
              </a:rPr>
              <a:t>11</a:t>
            </a:r>
            <a:endParaRPr lang="en-US" sz="1100" i="1" dirty="0">
              <a:solidFill>
                <a:schemeClr val="accent1">
                  <a:lumMod val="60000"/>
                  <a:lumOff val="40000"/>
                </a:schemeClr>
              </a:solidFill>
              <a:latin typeface="Times New Roman"/>
              <a:cs typeface="Times New Roman"/>
            </a:endParaRPr>
          </a:p>
        </p:txBody>
      </p:sp>
      <p:cxnSp>
        <p:nvCxnSpPr>
          <p:cNvPr id="53" name="Straight Connector 52"/>
          <p:cNvCxnSpPr>
            <a:stCxn id="48" idx="0"/>
            <a:endCxn id="116" idx="4"/>
          </p:cNvCxnSpPr>
          <p:nvPr/>
        </p:nvCxnSpPr>
        <p:spPr>
          <a:xfrm flipH="1" flipV="1">
            <a:off x="3925888" y="4059238"/>
            <a:ext cx="347662" cy="18256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1178" name="TextBox 16"/>
          <p:cNvSpPr txBox="1">
            <a:spLocks noChangeArrowheads="1"/>
          </p:cNvSpPr>
          <p:nvPr/>
        </p:nvSpPr>
        <p:spPr bwMode="auto">
          <a:xfrm>
            <a:off x="2328863" y="3803650"/>
            <a:ext cx="650875" cy="280988"/>
          </a:xfrm>
          <a:prstGeom prst="rect">
            <a:avLst/>
          </a:prstGeom>
          <a:noFill/>
          <a:ln w="9525">
            <a:noFill/>
            <a:miter lim="800000"/>
            <a:headEnd/>
            <a:tailEnd/>
          </a:ln>
        </p:spPr>
        <p:txBody>
          <a:bodyPr anchor="ctr"/>
          <a:lstStyle/>
          <a:p>
            <a:pPr algn="ctr"/>
            <a:r>
              <a:rPr lang="en-US" sz="1800" i="1">
                <a:solidFill>
                  <a:srgbClr val="C32D2E"/>
                </a:solidFill>
                <a:latin typeface="Times New Roman" pitchFamily="18" charset="0"/>
                <a:cs typeface="Times New Roman" pitchFamily="18" charset="0"/>
              </a:rPr>
              <a:t>F</a:t>
            </a:r>
          </a:p>
        </p:txBody>
      </p:sp>
      <p:sp>
        <p:nvSpPr>
          <p:cNvPr id="91179" name="TextBox 63"/>
          <p:cNvSpPr txBox="1">
            <a:spLocks noChangeArrowheads="1"/>
          </p:cNvSpPr>
          <p:nvPr/>
        </p:nvSpPr>
        <p:spPr bwMode="auto">
          <a:xfrm>
            <a:off x="3168650" y="4867275"/>
            <a:ext cx="652463" cy="280988"/>
          </a:xfrm>
          <a:prstGeom prst="rect">
            <a:avLst/>
          </a:prstGeom>
          <a:noFill/>
          <a:ln w="9525">
            <a:noFill/>
            <a:miter lim="800000"/>
            <a:headEnd/>
            <a:tailEnd/>
          </a:ln>
        </p:spPr>
        <p:txBody>
          <a:bodyPr anchor="ctr"/>
          <a:lstStyle/>
          <a:p>
            <a:pPr algn="ctr"/>
            <a:r>
              <a:rPr lang="en-US" sz="1800" i="1">
                <a:solidFill>
                  <a:srgbClr val="84AA33"/>
                </a:solidFill>
                <a:latin typeface="Times New Roman" pitchFamily="18" charset="0"/>
                <a:cs typeface="Times New Roman" pitchFamily="18" charset="0"/>
              </a:rPr>
              <a:t>G</a:t>
            </a:r>
          </a:p>
        </p:txBody>
      </p:sp>
      <p:sp>
        <p:nvSpPr>
          <p:cNvPr id="91180" name="TextBox 64"/>
          <p:cNvSpPr txBox="1">
            <a:spLocks noChangeArrowheads="1"/>
          </p:cNvSpPr>
          <p:nvPr/>
        </p:nvSpPr>
        <p:spPr bwMode="auto">
          <a:xfrm>
            <a:off x="4957763" y="4725988"/>
            <a:ext cx="652462" cy="280987"/>
          </a:xfrm>
          <a:prstGeom prst="rect">
            <a:avLst/>
          </a:prstGeom>
          <a:noFill/>
          <a:ln w="9525">
            <a:noFill/>
            <a:miter lim="800000"/>
            <a:headEnd/>
            <a:tailEnd/>
          </a:ln>
        </p:spPr>
        <p:txBody>
          <a:bodyPr anchor="ctr"/>
          <a:lstStyle/>
          <a:p>
            <a:pPr algn="ctr"/>
            <a:r>
              <a:rPr lang="en-US" sz="1800" i="1">
                <a:solidFill>
                  <a:schemeClr val="accent1"/>
                </a:solidFill>
                <a:latin typeface="Times New Roman" pitchFamily="18" charset="0"/>
                <a:cs typeface="Times New Roman" pitchFamily="18" charset="0"/>
              </a:rPr>
              <a:t>H</a:t>
            </a:r>
          </a:p>
        </p:txBody>
      </p:sp>
      <p:grpSp>
        <p:nvGrpSpPr>
          <p:cNvPr id="75838" name="Group 62"/>
          <p:cNvGrpSpPr>
            <a:grpSpLocks/>
          </p:cNvGrpSpPr>
          <p:nvPr/>
        </p:nvGrpSpPr>
        <p:grpSpPr bwMode="auto">
          <a:xfrm>
            <a:off x="-755650" y="2609850"/>
            <a:ext cx="4454525" cy="4600575"/>
            <a:chOff x="-382" y="1596"/>
            <a:chExt cx="2806" cy="2898"/>
          </a:xfrm>
        </p:grpSpPr>
        <p:sp>
          <p:nvSpPr>
            <p:cNvPr id="14" name="Freeform 13"/>
            <p:cNvSpPr/>
            <p:nvPr/>
          </p:nvSpPr>
          <p:spPr>
            <a:xfrm>
              <a:off x="-382" y="1596"/>
              <a:ext cx="2420" cy="2898"/>
            </a:xfrm>
            <a:custGeom>
              <a:avLst/>
              <a:gdLst>
                <a:gd name="connsiteX0" fmla="*/ 1391191 w 3840866"/>
                <a:gd name="connsiteY0" fmla="*/ 4522590 h 4601899"/>
                <a:gd name="connsiteX1" fmla="*/ 64257 w 3840866"/>
                <a:gd name="connsiteY1" fmla="*/ 3972907 h 4601899"/>
                <a:gd name="connsiteX2" fmla="*/ 3201509 w 3840866"/>
                <a:gd name="connsiteY2" fmla="*/ 77744 h 4601899"/>
                <a:gd name="connsiteX3" fmla="*/ 3817586 w 3840866"/>
                <a:gd name="connsiteY3" fmla="*/ 1480382 h 4601899"/>
                <a:gd name="connsiteX4" fmla="*/ 2774995 w 3840866"/>
                <a:gd name="connsiteY4" fmla="*/ 2807201 h 4601899"/>
                <a:gd name="connsiteX5" fmla="*/ 2670735 w 3840866"/>
                <a:gd name="connsiteY5" fmla="*/ 4351999 h 4601899"/>
                <a:gd name="connsiteX6" fmla="*/ 2414827 w 3840866"/>
                <a:gd name="connsiteY6" fmla="*/ 4598408 h 460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0866" h="4601899">
                  <a:moveTo>
                    <a:pt x="1391191" y="4522590"/>
                  </a:moveTo>
                  <a:cubicBezTo>
                    <a:pt x="576864" y="4618152"/>
                    <a:pt x="-237463" y="4713715"/>
                    <a:pt x="64257" y="3972907"/>
                  </a:cubicBezTo>
                  <a:cubicBezTo>
                    <a:pt x="365977" y="3232099"/>
                    <a:pt x="2575954" y="493165"/>
                    <a:pt x="3201509" y="77744"/>
                  </a:cubicBezTo>
                  <a:cubicBezTo>
                    <a:pt x="3827064" y="-337677"/>
                    <a:pt x="3888672" y="1025472"/>
                    <a:pt x="3817586" y="1480382"/>
                  </a:cubicBezTo>
                  <a:cubicBezTo>
                    <a:pt x="3746500" y="1935291"/>
                    <a:pt x="2966137" y="2328598"/>
                    <a:pt x="2774995" y="2807201"/>
                  </a:cubicBezTo>
                  <a:cubicBezTo>
                    <a:pt x="2583853" y="3285804"/>
                    <a:pt x="2730763" y="4053465"/>
                    <a:pt x="2670735" y="4351999"/>
                  </a:cubicBezTo>
                  <a:cubicBezTo>
                    <a:pt x="2610707" y="4650533"/>
                    <a:pt x="2414827" y="4598408"/>
                    <a:pt x="2414827" y="4598408"/>
                  </a:cubicBezTo>
                </a:path>
              </a:pathLst>
            </a:custGeom>
            <a:ln>
              <a:solidFill>
                <a:schemeClr val="accent3"/>
              </a:solidFill>
              <a:prstDash val="dash"/>
            </a:ln>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cxnSp>
          <p:nvCxnSpPr>
            <p:cNvPr id="66" name="Straight Arrow Connector 65"/>
            <p:cNvCxnSpPr/>
            <p:nvPr/>
          </p:nvCxnSpPr>
          <p:spPr>
            <a:xfrm flipH="1" flipV="1">
              <a:off x="2034" y="2128"/>
              <a:ext cx="390" cy="43"/>
            </a:xfrm>
            <a:prstGeom prst="straightConnector1">
              <a:avLst/>
            </a:prstGeom>
            <a:ln w="38100" cmpd="sng">
              <a:solidFill>
                <a:schemeClr val="accent3"/>
              </a:solidFill>
              <a:headEnd type="triangle"/>
              <a:tailEnd type="oval"/>
            </a:ln>
            <a:effectLst/>
          </p:spPr>
          <p:style>
            <a:lnRef idx="2">
              <a:schemeClr val="accent1"/>
            </a:lnRef>
            <a:fillRef idx="0">
              <a:schemeClr val="accent1"/>
            </a:fillRef>
            <a:effectRef idx="1">
              <a:schemeClr val="accent1"/>
            </a:effectRef>
            <a:fontRef idx="minor">
              <a:schemeClr val="tx1"/>
            </a:fontRef>
          </p:style>
        </p:cxnSp>
      </p:grpSp>
      <p:grpSp>
        <p:nvGrpSpPr>
          <p:cNvPr id="75836" name="Group 60"/>
          <p:cNvGrpSpPr>
            <a:grpSpLocks/>
          </p:cNvGrpSpPr>
          <p:nvPr/>
        </p:nvGrpSpPr>
        <p:grpSpPr bwMode="auto">
          <a:xfrm>
            <a:off x="2268538" y="3994150"/>
            <a:ext cx="1712912" cy="3140075"/>
            <a:chOff x="1525" y="2468"/>
            <a:chExt cx="1079" cy="1978"/>
          </a:xfrm>
        </p:grpSpPr>
        <p:sp>
          <p:nvSpPr>
            <p:cNvPr id="10" name="Freeform 9"/>
            <p:cNvSpPr/>
            <p:nvPr/>
          </p:nvSpPr>
          <p:spPr>
            <a:xfrm>
              <a:off x="1525" y="2543"/>
              <a:ext cx="1079" cy="1903"/>
            </a:xfrm>
            <a:custGeom>
              <a:avLst/>
              <a:gdLst>
                <a:gd name="connsiteX0" fmla="*/ 1107442 w 1711934"/>
                <a:gd name="connsiteY0" fmla="*/ 2975773 h 3022126"/>
                <a:gd name="connsiteX1" fmla="*/ 1311389 w 1711934"/>
                <a:gd name="connsiteY1" fmla="*/ 1455378 h 3022126"/>
                <a:gd name="connsiteX2" fmla="*/ 1710012 w 1711934"/>
                <a:gd name="connsiteY2" fmla="*/ 491225 h 3022126"/>
                <a:gd name="connsiteX3" fmla="*/ 1394821 w 1711934"/>
                <a:gd name="connsiteY3" fmla="*/ 36961 h 3022126"/>
                <a:gd name="connsiteX4" fmla="*/ 78438 w 1711934"/>
                <a:gd name="connsiteY4" fmla="*/ 1427566 h 3022126"/>
                <a:gd name="connsiteX5" fmla="*/ 263844 w 1711934"/>
                <a:gd name="connsiteY5" fmla="*/ 3022126 h 302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934" h="3022126">
                  <a:moveTo>
                    <a:pt x="1107442" y="2975773"/>
                  </a:moveTo>
                  <a:cubicBezTo>
                    <a:pt x="1159201" y="2422621"/>
                    <a:pt x="1210961" y="1869469"/>
                    <a:pt x="1311389" y="1455378"/>
                  </a:cubicBezTo>
                  <a:cubicBezTo>
                    <a:pt x="1411817" y="1041287"/>
                    <a:pt x="1696107" y="727628"/>
                    <a:pt x="1710012" y="491225"/>
                  </a:cubicBezTo>
                  <a:cubicBezTo>
                    <a:pt x="1723917" y="254822"/>
                    <a:pt x="1666750" y="-119096"/>
                    <a:pt x="1394821" y="36961"/>
                  </a:cubicBezTo>
                  <a:cubicBezTo>
                    <a:pt x="1122892" y="193018"/>
                    <a:pt x="266934" y="930038"/>
                    <a:pt x="78438" y="1427566"/>
                  </a:cubicBezTo>
                  <a:cubicBezTo>
                    <a:pt x="-110058" y="1925094"/>
                    <a:pt x="76893" y="2473610"/>
                    <a:pt x="263844" y="3022126"/>
                  </a:cubicBezTo>
                </a:path>
              </a:pathLst>
            </a:custGeom>
            <a:ln>
              <a:solidFill>
                <a:schemeClr val="accent4"/>
              </a:solidFill>
              <a:prstDash val="dash"/>
            </a:ln>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cxnSp>
          <p:nvCxnSpPr>
            <p:cNvPr id="67" name="Straight Arrow Connector 66"/>
            <p:cNvCxnSpPr/>
            <p:nvPr/>
          </p:nvCxnSpPr>
          <p:spPr>
            <a:xfrm flipV="1">
              <a:off x="2291" y="2468"/>
              <a:ext cx="135" cy="179"/>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grpSp>
        <p:nvGrpSpPr>
          <p:cNvPr id="75837" name="Group 61"/>
          <p:cNvGrpSpPr>
            <a:grpSpLocks/>
          </p:cNvGrpSpPr>
          <p:nvPr/>
        </p:nvGrpSpPr>
        <p:grpSpPr bwMode="auto">
          <a:xfrm>
            <a:off x="3770313" y="3965575"/>
            <a:ext cx="2109787" cy="3292475"/>
            <a:chOff x="2471" y="2450"/>
            <a:chExt cx="1329" cy="2074"/>
          </a:xfrm>
        </p:grpSpPr>
        <p:sp>
          <p:nvSpPr>
            <p:cNvPr id="11" name="Freeform 10"/>
            <p:cNvSpPr/>
            <p:nvPr/>
          </p:nvSpPr>
          <p:spPr>
            <a:xfrm>
              <a:off x="2471" y="2525"/>
              <a:ext cx="1329" cy="1999"/>
            </a:xfrm>
            <a:custGeom>
              <a:avLst/>
              <a:gdLst>
                <a:gd name="connsiteX0" fmla="*/ 2110326 w 2110326"/>
                <a:gd name="connsiteY0" fmla="*/ 2698560 h 3174226"/>
                <a:gd name="connsiteX1" fmla="*/ 1730243 w 2110326"/>
                <a:gd name="connsiteY1" fmla="*/ 390156 h 3174226"/>
                <a:gd name="connsiteX2" fmla="*/ 413859 w 2110326"/>
                <a:gd name="connsiteY2" fmla="*/ 47140 h 3174226"/>
                <a:gd name="connsiteX3" fmla="*/ 423130 w 2110326"/>
                <a:gd name="connsiteY3" fmla="*/ 900044 h 3174226"/>
                <a:gd name="connsiteX4" fmla="*/ 5966 w 2110326"/>
                <a:gd name="connsiteY4" fmla="*/ 1428474 h 3174226"/>
                <a:gd name="connsiteX5" fmla="*/ 293345 w 2110326"/>
                <a:gd name="connsiteY5" fmla="*/ 3041576 h 3174226"/>
                <a:gd name="connsiteX6" fmla="*/ 1711702 w 2110326"/>
                <a:gd name="connsiteY6" fmla="*/ 3078659 h 3174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0326" h="3174226">
                  <a:moveTo>
                    <a:pt x="2110326" y="2698560"/>
                  </a:moveTo>
                  <a:cubicBezTo>
                    <a:pt x="2061656" y="1765309"/>
                    <a:pt x="2012987" y="832059"/>
                    <a:pt x="1730243" y="390156"/>
                  </a:cubicBezTo>
                  <a:cubicBezTo>
                    <a:pt x="1447499" y="-51747"/>
                    <a:pt x="631711" y="-37841"/>
                    <a:pt x="413859" y="47140"/>
                  </a:cubicBezTo>
                  <a:cubicBezTo>
                    <a:pt x="196007" y="132121"/>
                    <a:pt x="491112" y="669822"/>
                    <a:pt x="423130" y="900044"/>
                  </a:cubicBezTo>
                  <a:cubicBezTo>
                    <a:pt x="355148" y="1130266"/>
                    <a:pt x="27597" y="1071552"/>
                    <a:pt x="5966" y="1428474"/>
                  </a:cubicBezTo>
                  <a:cubicBezTo>
                    <a:pt x="-15665" y="1785396"/>
                    <a:pt x="9056" y="2766545"/>
                    <a:pt x="293345" y="3041576"/>
                  </a:cubicBezTo>
                  <a:cubicBezTo>
                    <a:pt x="577634" y="3316607"/>
                    <a:pt x="1711702" y="3078659"/>
                    <a:pt x="1711702" y="3078659"/>
                  </a:cubicBezTo>
                </a:path>
              </a:pathLst>
            </a:custGeom>
            <a:ln>
              <a:prstDash val="dash"/>
            </a:ln>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cxnSp>
          <p:nvCxnSpPr>
            <p:cNvPr id="68" name="Straight Arrow Connector 67"/>
            <p:cNvCxnSpPr/>
            <p:nvPr/>
          </p:nvCxnSpPr>
          <p:spPr>
            <a:xfrm flipH="1" flipV="1">
              <a:off x="2764" y="2450"/>
              <a:ext cx="240" cy="67"/>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sp>
        <p:nvSpPr>
          <p:cNvPr id="91184" name="TextBox 19"/>
          <p:cNvSpPr txBox="1">
            <a:spLocks noChangeArrowheads="1"/>
          </p:cNvSpPr>
          <p:nvPr/>
        </p:nvSpPr>
        <p:spPr bwMode="auto">
          <a:xfrm>
            <a:off x="6183313" y="6003925"/>
            <a:ext cx="2960687" cy="1119188"/>
          </a:xfrm>
          <a:prstGeom prst="rect">
            <a:avLst/>
          </a:prstGeom>
          <a:noFill/>
          <a:ln w="9525">
            <a:noFill/>
            <a:miter lim="800000"/>
            <a:headEnd/>
            <a:tailEnd/>
          </a:ln>
        </p:spPr>
        <p:txBody>
          <a:bodyPr anchor="ctr"/>
          <a:lstStyle/>
          <a:p>
            <a:pPr algn="ctr"/>
            <a:r>
              <a:rPr lang="en-US" sz="1800"/>
              <a:t>Figure adapted from </a:t>
            </a:r>
            <a:br>
              <a:rPr lang="en-US" sz="1800"/>
            </a:br>
            <a:r>
              <a:rPr lang="en-US" sz="1800"/>
              <a:t>Burkett &amp; Klein (2012)</a:t>
            </a:r>
          </a:p>
        </p:txBody>
      </p:sp>
      <p:grpSp>
        <p:nvGrpSpPr>
          <p:cNvPr id="75846" name="Group 70"/>
          <p:cNvGrpSpPr>
            <a:grpSpLocks/>
          </p:cNvGrpSpPr>
          <p:nvPr/>
        </p:nvGrpSpPr>
        <p:grpSpPr bwMode="auto">
          <a:xfrm>
            <a:off x="6129338" y="1416050"/>
            <a:ext cx="3054350" cy="4230688"/>
            <a:chOff x="3861" y="892"/>
            <a:chExt cx="1924" cy="2665"/>
          </a:xfrm>
        </p:grpSpPr>
        <p:sp>
          <p:nvSpPr>
            <p:cNvPr id="91186" name="Text Box 60"/>
            <p:cNvSpPr txBox="1">
              <a:spLocks noChangeArrowheads="1"/>
            </p:cNvSpPr>
            <p:nvPr/>
          </p:nvSpPr>
          <p:spPr bwMode="auto">
            <a:xfrm>
              <a:off x="3940" y="1874"/>
              <a:ext cx="1820" cy="634"/>
            </a:xfrm>
            <a:prstGeom prst="rect">
              <a:avLst/>
            </a:prstGeom>
            <a:noFill/>
            <a:ln w="9525">
              <a:noFill/>
              <a:miter lim="800000"/>
              <a:headEnd/>
              <a:tailEnd/>
            </a:ln>
          </p:spPr>
          <p:txBody>
            <a:bodyPr>
              <a:spAutoFit/>
            </a:bodyPr>
            <a:lstStyle/>
            <a:p>
              <a:pPr defTabSz="914400"/>
              <a:r>
                <a:rPr lang="en-US" sz="2000" b="1" dirty="0" err="1">
                  <a:solidFill>
                    <a:srgbClr val="3891A7"/>
                  </a:solidFill>
                </a:rPr>
                <a:t>Subproblem</a:t>
              </a:r>
              <a:r>
                <a:rPr lang="en-US" sz="2000" b="1" dirty="0">
                  <a:solidFill>
                    <a:srgbClr val="3891A7"/>
                  </a:solidFill>
                </a:rPr>
                <a:t>:</a:t>
              </a:r>
            </a:p>
            <a:p>
              <a:pPr defTabSz="914400"/>
              <a:r>
                <a:rPr lang="en-US" sz="2000" dirty="0">
                  <a:solidFill>
                    <a:srgbClr val="3891A7"/>
                  </a:solidFill>
                </a:rPr>
                <a:t>Inference using just the factors in </a:t>
              </a:r>
              <a:r>
                <a:rPr lang="en-US" sz="2000" dirty="0" err="1">
                  <a:solidFill>
                    <a:srgbClr val="3891A7"/>
                  </a:solidFill>
                </a:rPr>
                <a:t>subgraph</a:t>
              </a:r>
              <a:r>
                <a:rPr lang="en-US" sz="2000" dirty="0">
                  <a:solidFill>
                    <a:srgbClr val="3891A7"/>
                  </a:solidFill>
                </a:rPr>
                <a:t> </a:t>
              </a:r>
              <a:r>
                <a:rPr lang="en-US" sz="2000" i="1" dirty="0">
                  <a:solidFill>
                    <a:srgbClr val="3891A7"/>
                  </a:solidFill>
                  <a:latin typeface="Times New Roman"/>
                  <a:cs typeface="Times New Roman"/>
                </a:rPr>
                <a:t>H</a:t>
              </a:r>
            </a:p>
          </p:txBody>
        </p:sp>
        <p:sp>
          <p:nvSpPr>
            <p:cNvPr id="91187" name="Freeform 69"/>
            <p:cNvSpPr>
              <a:spLocks/>
            </p:cNvSpPr>
            <p:nvPr/>
          </p:nvSpPr>
          <p:spPr bwMode="auto">
            <a:xfrm>
              <a:off x="3861" y="892"/>
              <a:ext cx="1924" cy="2665"/>
            </a:xfrm>
            <a:custGeom>
              <a:avLst/>
              <a:gdLst>
                <a:gd name="T0" fmla="*/ 1912 w 1924"/>
                <a:gd name="T1" fmla="*/ 0 h 2665"/>
                <a:gd name="T2" fmla="*/ 443 w 1924"/>
                <a:gd name="T3" fmla="*/ 0 h 2665"/>
                <a:gd name="T4" fmla="*/ 443 w 1924"/>
                <a:gd name="T5" fmla="*/ 918 h 2665"/>
                <a:gd name="T6" fmla="*/ 0 w 1924"/>
                <a:gd name="T7" fmla="*/ 918 h 2665"/>
                <a:gd name="T8" fmla="*/ 0 w 1924"/>
                <a:gd name="T9" fmla="*/ 2665 h 2665"/>
                <a:gd name="T10" fmla="*/ 1924 w 1924"/>
                <a:gd name="T11" fmla="*/ 2665 h 2665"/>
                <a:gd name="T12" fmla="*/ 0 60000 65536"/>
                <a:gd name="T13" fmla="*/ 0 60000 65536"/>
                <a:gd name="T14" fmla="*/ 0 60000 65536"/>
                <a:gd name="T15" fmla="*/ 0 60000 65536"/>
                <a:gd name="T16" fmla="*/ 0 60000 65536"/>
                <a:gd name="T17" fmla="*/ 0 60000 65536"/>
                <a:gd name="T18" fmla="*/ 0 w 1924"/>
                <a:gd name="T19" fmla="*/ 0 h 2665"/>
                <a:gd name="T20" fmla="*/ 1924 w 1924"/>
                <a:gd name="T21" fmla="*/ 2665 h 2665"/>
              </a:gdLst>
              <a:ahLst/>
              <a:cxnLst>
                <a:cxn ang="T12">
                  <a:pos x="T0" y="T1"/>
                </a:cxn>
                <a:cxn ang="T13">
                  <a:pos x="T2" y="T3"/>
                </a:cxn>
                <a:cxn ang="T14">
                  <a:pos x="T4" y="T5"/>
                </a:cxn>
                <a:cxn ang="T15">
                  <a:pos x="T6" y="T7"/>
                </a:cxn>
                <a:cxn ang="T16">
                  <a:pos x="T8" y="T9"/>
                </a:cxn>
                <a:cxn ang="T17">
                  <a:pos x="T10" y="T11"/>
                </a:cxn>
              </a:cxnLst>
              <a:rect l="T18" t="T19" r="T20" b="T21"/>
              <a:pathLst>
                <a:path w="1924" h="2665">
                  <a:moveTo>
                    <a:pt x="1912" y="0"/>
                  </a:moveTo>
                  <a:lnTo>
                    <a:pt x="443" y="0"/>
                  </a:lnTo>
                  <a:lnTo>
                    <a:pt x="443" y="918"/>
                  </a:lnTo>
                  <a:lnTo>
                    <a:pt x="0" y="918"/>
                  </a:lnTo>
                  <a:lnTo>
                    <a:pt x="0" y="2665"/>
                  </a:lnTo>
                  <a:lnTo>
                    <a:pt x="1924" y="2665"/>
                  </a:lnTo>
                </a:path>
              </a:pathLst>
            </a:custGeom>
            <a:noFill/>
            <a:ln w="9525">
              <a:solidFill>
                <a:schemeClr val="accent1"/>
              </a:solidFill>
              <a:round/>
              <a:headEnd/>
              <a:tailEnd/>
            </a:ln>
          </p:spPr>
          <p:txBody>
            <a:bodyPr/>
            <a:lstStyle/>
            <a:p>
              <a:endParaRPr lang="en-US"/>
            </a:p>
          </p:txBody>
        </p:sp>
      </p:grpSp>
      <p:pic>
        <p:nvPicPr>
          <p:cNvPr id="64" name="Picture 32" descr="latex-image-1.pdf"/>
          <p:cNvPicPr>
            <a:picLocks noChangeAspect="1"/>
          </p:cNvPicPr>
          <p:nvPr/>
        </p:nvPicPr>
        <p:blipFill rotWithShape="1">
          <a:blip r:embed="rId4"/>
          <a:srcRect l="42558" r="38346"/>
          <a:stretch/>
        </p:blipFill>
        <p:spPr bwMode="auto">
          <a:xfrm>
            <a:off x="1087152" y="969868"/>
            <a:ext cx="282369" cy="244299"/>
          </a:xfrm>
          <a:prstGeom prst="rect">
            <a:avLst/>
          </a:prstGeom>
          <a:solidFill>
            <a:schemeClr val="bg1"/>
          </a:solidFill>
          <a:ln w="9525">
            <a:noFill/>
            <a:miter lim="800000"/>
            <a:headEnd/>
            <a:tailEnd/>
          </a:ln>
        </p:spPr>
      </p:pic>
    </p:spTree>
    <p:extLst>
      <p:ext uri="{BB962C8B-B14F-4D97-AF65-F5344CB8AC3E}">
        <p14:creationId xmlns:p14="http://schemas.microsoft.com/office/powerpoint/2010/main" val="2499184580"/>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7583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ntr" presetSubtype="0" fill="hold" nodeType="clickEffect">
                                  <p:stCondLst>
                                    <p:cond delay="0"/>
                                  </p:stCondLst>
                                  <p:childTnLst>
                                    <p:set>
                                      <p:cBhvr>
                                        <p:cTn id="10" dur="1" fill="hold">
                                          <p:stCondLst>
                                            <p:cond delay="0"/>
                                          </p:stCondLst>
                                        </p:cTn>
                                        <p:tgtEl>
                                          <p:spTgt spid="75836"/>
                                        </p:tgtEl>
                                        <p:attrNameLst>
                                          <p:attrName>style.visibility</p:attrName>
                                        </p:attrNameLst>
                                      </p:cBhvr>
                                      <p:to>
                                        <p:strVal val="visible"/>
                                      </p:to>
                                    </p:set>
                                  </p:childTnLst>
                                </p:cTn>
                              </p:par>
                            </p:childTnLst>
                          </p:cTn>
                        </p:par>
                      </p:childTnLst>
                    </p:cTn>
                  </p:par>
                  <p:par>
                    <p:cTn id="11" fill="hold">
                      <p:stCondLst>
                        <p:cond delay="indefinite"/>
                      </p:stCondLst>
                      <p:childTnLst>
                        <p:par>
                          <p:cTn id="12" fill="hold">
                            <p:stCondLst>
                              <p:cond delay="0"/>
                            </p:stCondLst>
                            <p:childTnLst>
                              <p:par>
                                <p:cTn id="13" presetID="1" presetClass="entr" presetSubtype="0" fill="hold" nodeType="clickEffect">
                                  <p:stCondLst>
                                    <p:cond delay="0"/>
                                  </p:stCondLst>
                                  <p:childTnLst>
                                    <p:set>
                                      <p:cBhvr>
                                        <p:cTn id="14" dur="1" fill="hold">
                                          <p:stCondLst>
                                            <p:cond delay="0"/>
                                          </p:stCondLst>
                                        </p:cTn>
                                        <p:tgtEl>
                                          <p:spTgt spid="75837"/>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5846"/>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3185" name="Picture 2" descr="ql_ac7c632a19ccbae3c363b0ef8ea793e7_l3"/>
          <p:cNvPicPr>
            <a:picLocks noChangeAspect="1" noChangeArrowheads="1"/>
          </p:cNvPicPr>
          <p:nvPr/>
        </p:nvPicPr>
        <p:blipFill>
          <a:blip r:embed="rId3"/>
          <a:srcRect/>
          <a:stretch>
            <a:fillRect/>
          </a:stretch>
        </p:blipFill>
        <p:spPr bwMode="auto">
          <a:xfrm>
            <a:off x="47625" y="933450"/>
            <a:ext cx="9096375" cy="1725613"/>
          </a:xfrm>
          <a:prstGeom prst="rect">
            <a:avLst/>
          </a:prstGeom>
          <a:noFill/>
          <a:ln w="9525">
            <a:noFill/>
            <a:miter lim="800000"/>
            <a:headEnd/>
            <a:tailEnd/>
          </a:ln>
        </p:spPr>
      </p:pic>
      <p:sp>
        <p:nvSpPr>
          <p:cNvPr id="93186" name="Title 1"/>
          <p:cNvSpPr>
            <a:spLocks noGrp="1"/>
          </p:cNvSpPr>
          <p:nvPr>
            <p:ph type="title" idx="4294967295"/>
          </p:nvPr>
        </p:nvSpPr>
        <p:spPr>
          <a:xfrm>
            <a:off x="457200" y="150813"/>
            <a:ext cx="8229600" cy="722312"/>
          </a:xfrm>
        </p:spPr>
        <p:txBody>
          <a:bodyPr/>
          <a:lstStyle/>
          <a:p>
            <a:pPr eaLnBrk="1" hangingPunct="1"/>
            <a:r>
              <a:rPr lang="en-US" sz="4000" smtClean="0"/>
              <a:t>Acyclic BP as Dynamic Programming</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269F04D5-3A3A-464E-AE6E-A54B8B9ACD54}" type="slidenum">
              <a:rPr lang="en-US" sz="1200">
                <a:solidFill>
                  <a:schemeClr val="tx1">
                    <a:tint val="75000"/>
                  </a:schemeClr>
                </a:solidFill>
                <a:latin typeface="+mn-lt"/>
                <a:cs typeface="+mn-cs"/>
              </a:rPr>
              <a:pPr algn="r" fontAlgn="auto">
                <a:spcBef>
                  <a:spcPts val="0"/>
                </a:spcBef>
                <a:spcAft>
                  <a:spcPts val="0"/>
                </a:spcAft>
                <a:defRPr/>
              </a:pPr>
              <a:t>96</a:t>
            </a:fld>
            <a:endParaRPr lang="en-US" sz="1200">
              <a:solidFill>
                <a:schemeClr val="tx1">
                  <a:tint val="75000"/>
                </a:schemeClr>
              </a:solidFill>
              <a:latin typeface="+mn-lt"/>
              <a:cs typeface="+mn-cs"/>
            </a:endParaRPr>
          </a:p>
        </p:txBody>
      </p:sp>
      <p:sp>
        <p:nvSpPr>
          <p:cNvPr id="90" name="Oval 89"/>
          <p:cNvSpPr/>
          <p:nvPr/>
        </p:nvSpPr>
        <p:spPr>
          <a:xfrm>
            <a:off x="149225" y="5386388"/>
            <a:ext cx="407988" cy="414337"/>
          </a:xfrm>
          <a:prstGeom prst="ellipse">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X</a:t>
            </a:r>
            <a:r>
              <a:rPr lang="en-US" sz="1100" i="1" baseline="-25000" dirty="0">
                <a:solidFill>
                  <a:schemeClr val="accent3">
                    <a:lumMod val="60000"/>
                    <a:lumOff val="40000"/>
                  </a:schemeClr>
                </a:solidFill>
                <a:latin typeface="Times New Roman"/>
                <a:cs typeface="Times New Roman"/>
              </a:rPr>
              <a:t>1</a:t>
            </a:r>
            <a:endParaRPr lang="en-US" sz="1100" i="1" dirty="0">
              <a:solidFill>
                <a:schemeClr val="accent3">
                  <a:lumMod val="60000"/>
                  <a:lumOff val="40000"/>
                </a:schemeClr>
              </a:solidFill>
              <a:latin typeface="Times New Roman"/>
              <a:cs typeface="Times New Roman"/>
            </a:endParaRPr>
          </a:p>
        </p:txBody>
      </p:sp>
      <p:sp>
        <p:nvSpPr>
          <p:cNvPr id="93" name="Oval 92"/>
          <p:cNvSpPr/>
          <p:nvPr/>
        </p:nvSpPr>
        <p:spPr>
          <a:xfrm>
            <a:off x="1398588" y="5386388"/>
            <a:ext cx="409575" cy="414337"/>
          </a:xfrm>
          <a:prstGeom prst="ellipse">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X</a:t>
            </a:r>
            <a:r>
              <a:rPr lang="en-US" sz="1100" i="1" baseline="-25000" dirty="0">
                <a:solidFill>
                  <a:schemeClr val="accent3">
                    <a:lumMod val="60000"/>
                    <a:lumOff val="40000"/>
                  </a:schemeClr>
                </a:solidFill>
                <a:latin typeface="Times New Roman"/>
                <a:cs typeface="Times New Roman"/>
              </a:rPr>
              <a:t>2</a:t>
            </a:r>
            <a:endParaRPr lang="en-US" sz="1100" i="1" dirty="0">
              <a:solidFill>
                <a:schemeClr val="accent3">
                  <a:lumMod val="60000"/>
                  <a:lumOff val="40000"/>
                </a:schemeClr>
              </a:solidFill>
              <a:latin typeface="Times New Roman"/>
              <a:cs typeface="Times New Roman"/>
            </a:endParaRPr>
          </a:p>
        </p:txBody>
      </p:sp>
      <p:sp>
        <p:nvSpPr>
          <p:cNvPr id="96" name="Oval 95"/>
          <p:cNvSpPr/>
          <p:nvPr/>
        </p:nvSpPr>
        <p:spPr>
          <a:xfrm>
            <a:off x="2667000" y="5384800"/>
            <a:ext cx="407988" cy="414338"/>
          </a:xfrm>
          <a:prstGeom prst="ellipse">
            <a:avLst/>
          </a:prstGeom>
          <a:solidFill>
            <a:schemeClr val="accent4">
              <a:lumMod val="60000"/>
              <a:lumOff val="40000"/>
            </a:schemeClr>
          </a:solidFill>
          <a:ln w="28575"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4">
                    <a:lumMod val="60000"/>
                    <a:lumOff val="40000"/>
                  </a:schemeClr>
                </a:solidFill>
                <a:latin typeface="Times New Roman"/>
                <a:cs typeface="Times New Roman"/>
              </a:rPr>
              <a:t>X</a:t>
            </a:r>
            <a:r>
              <a:rPr lang="en-US" sz="1100" i="1" baseline="-25000" dirty="0">
                <a:solidFill>
                  <a:schemeClr val="accent4">
                    <a:lumMod val="60000"/>
                    <a:lumOff val="40000"/>
                  </a:schemeClr>
                </a:solidFill>
                <a:latin typeface="Times New Roman"/>
                <a:cs typeface="Times New Roman"/>
              </a:rPr>
              <a:t>3</a:t>
            </a:r>
            <a:endParaRPr lang="en-US" sz="1100" i="1" dirty="0">
              <a:solidFill>
                <a:schemeClr val="accent4">
                  <a:lumMod val="60000"/>
                  <a:lumOff val="40000"/>
                </a:schemeClr>
              </a:solidFill>
              <a:latin typeface="Times New Roman"/>
              <a:cs typeface="Times New Roman"/>
            </a:endParaRPr>
          </a:p>
        </p:txBody>
      </p:sp>
      <p:sp>
        <p:nvSpPr>
          <p:cNvPr id="99" name="Oval 98"/>
          <p:cNvSpPr/>
          <p:nvPr/>
        </p:nvSpPr>
        <p:spPr>
          <a:xfrm>
            <a:off x="3922713" y="5386388"/>
            <a:ext cx="407987" cy="414337"/>
          </a:xfrm>
          <a:prstGeom prst="ellipse">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X</a:t>
            </a:r>
            <a:r>
              <a:rPr lang="en-US" sz="1100" i="1" baseline="-25000" dirty="0">
                <a:solidFill>
                  <a:schemeClr val="accent1">
                    <a:lumMod val="60000"/>
                    <a:lumOff val="40000"/>
                  </a:schemeClr>
                </a:solidFill>
                <a:latin typeface="Times New Roman"/>
                <a:cs typeface="Times New Roman"/>
              </a:rPr>
              <a:t>4</a:t>
            </a:r>
            <a:endParaRPr lang="en-US" sz="1100" i="1" dirty="0">
              <a:solidFill>
                <a:schemeClr val="accent1">
                  <a:lumMod val="60000"/>
                  <a:lumOff val="40000"/>
                </a:schemeClr>
              </a:solidFill>
              <a:latin typeface="Times New Roman"/>
              <a:cs typeface="Times New Roman"/>
            </a:endParaRPr>
          </a:p>
        </p:txBody>
      </p:sp>
      <p:sp>
        <p:nvSpPr>
          <p:cNvPr id="100" name="Rectangle 99"/>
          <p:cNvSpPr/>
          <p:nvPr/>
        </p:nvSpPr>
        <p:spPr>
          <a:xfrm>
            <a:off x="4035425" y="6219825"/>
            <a:ext cx="200025" cy="200025"/>
          </a:xfrm>
          <a:prstGeom prst="rect">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ψ</a:t>
            </a:r>
            <a:r>
              <a:rPr lang="en-US" sz="1100" i="1" baseline="-25000" dirty="0">
                <a:solidFill>
                  <a:schemeClr val="accent1">
                    <a:lumMod val="60000"/>
                    <a:lumOff val="40000"/>
                  </a:schemeClr>
                </a:solidFill>
                <a:latin typeface="Times New Roman"/>
                <a:cs typeface="Times New Roman"/>
              </a:rPr>
              <a:t>7</a:t>
            </a:r>
            <a:endParaRPr lang="en-US" sz="1100" i="1" dirty="0">
              <a:solidFill>
                <a:schemeClr val="accent1">
                  <a:lumMod val="60000"/>
                  <a:lumOff val="40000"/>
                </a:schemeClr>
              </a:solidFill>
              <a:latin typeface="Times New Roman"/>
              <a:cs typeface="Times New Roman"/>
            </a:endParaRPr>
          </a:p>
        </p:txBody>
      </p:sp>
      <p:cxnSp>
        <p:nvCxnSpPr>
          <p:cNvPr id="101" name="Straight Connector 100"/>
          <p:cNvCxnSpPr>
            <a:stCxn id="99" idx="4"/>
            <a:endCxn id="100" idx="0"/>
          </p:cNvCxnSpPr>
          <p:nvPr/>
        </p:nvCxnSpPr>
        <p:spPr>
          <a:xfrm>
            <a:off x="4127500" y="5800725"/>
            <a:ext cx="7938" cy="419100"/>
          </a:xfrm>
          <a:prstGeom prst="line">
            <a:avLst/>
          </a:prstGeom>
          <a:solidFill>
            <a:schemeClr val="bg1"/>
          </a:solidFill>
          <a:ln w="28575" cmpd="sng">
            <a:solidFill>
              <a:schemeClr val="accent1">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102" name="Oval 101"/>
          <p:cNvSpPr/>
          <p:nvPr/>
        </p:nvSpPr>
        <p:spPr>
          <a:xfrm>
            <a:off x="5172075" y="5384800"/>
            <a:ext cx="409575" cy="414338"/>
          </a:xfrm>
          <a:prstGeom prst="ellipse">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X</a:t>
            </a:r>
            <a:r>
              <a:rPr lang="en-US" sz="1100" i="1" baseline="-25000" dirty="0">
                <a:solidFill>
                  <a:schemeClr val="accent1">
                    <a:lumMod val="60000"/>
                    <a:lumOff val="40000"/>
                  </a:schemeClr>
                </a:solidFill>
                <a:latin typeface="Times New Roman"/>
                <a:cs typeface="Times New Roman"/>
              </a:rPr>
              <a:t>5</a:t>
            </a:r>
            <a:endParaRPr lang="en-US" sz="1100" i="1" dirty="0">
              <a:solidFill>
                <a:schemeClr val="accent1">
                  <a:lumMod val="60000"/>
                  <a:lumOff val="40000"/>
                </a:schemeClr>
              </a:solidFill>
              <a:latin typeface="Times New Roman"/>
              <a:cs typeface="Times New Roman"/>
            </a:endParaRPr>
          </a:p>
        </p:txBody>
      </p:sp>
      <p:sp>
        <p:nvSpPr>
          <p:cNvPr id="103" name="Rectangle 102"/>
          <p:cNvSpPr/>
          <p:nvPr/>
        </p:nvSpPr>
        <p:spPr>
          <a:xfrm>
            <a:off x="5284788" y="6218238"/>
            <a:ext cx="200025" cy="200025"/>
          </a:xfrm>
          <a:prstGeom prst="rect">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ψ</a:t>
            </a:r>
            <a:r>
              <a:rPr lang="en-US" sz="1100" i="1" baseline="-25000" dirty="0">
                <a:solidFill>
                  <a:schemeClr val="accent1">
                    <a:lumMod val="60000"/>
                    <a:lumOff val="40000"/>
                  </a:schemeClr>
                </a:solidFill>
                <a:latin typeface="Times New Roman"/>
                <a:cs typeface="Times New Roman"/>
              </a:rPr>
              <a:t>9</a:t>
            </a:r>
            <a:endParaRPr lang="en-US" sz="1100" i="1" dirty="0">
              <a:solidFill>
                <a:schemeClr val="accent1">
                  <a:lumMod val="60000"/>
                  <a:lumOff val="40000"/>
                </a:schemeClr>
              </a:solidFill>
              <a:latin typeface="Times New Roman"/>
              <a:cs typeface="Times New Roman"/>
            </a:endParaRPr>
          </a:p>
        </p:txBody>
      </p:sp>
      <p:cxnSp>
        <p:nvCxnSpPr>
          <p:cNvPr id="104" name="Straight Connector 103"/>
          <p:cNvCxnSpPr>
            <a:stCxn id="102" idx="4"/>
            <a:endCxn id="103" idx="0"/>
          </p:cNvCxnSpPr>
          <p:nvPr/>
        </p:nvCxnSpPr>
        <p:spPr>
          <a:xfrm>
            <a:off x="5376863" y="5799138"/>
            <a:ext cx="7937" cy="419100"/>
          </a:xfrm>
          <a:prstGeom prst="line">
            <a:avLst/>
          </a:prstGeom>
          <a:solidFill>
            <a:schemeClr val="bg1"/>
          </a:solidFill>
          <a:ln w="28575" cmpd="sng">
            <a:solidFill>
              <a:schemeClr val="accent1">
                <a:lumMod val="50000"/>
              </a:schemeClr>
            </a:solidFill>
          </a:ln>
          <a:effectLst/>
        </p:spPr>
        <p:style>
          <a:lnRef idx="2">
            <a:schemeClr val="accent1"/>
          </a:lnRef>
          <a:fillRef idx="0">
            <a:schemeClr val="accent1"/>
          </a:fillRef>
          <a:effectRef idx="1">
            <a:schemeClr val="accent1"/>
          </a:effectRef>
          <a:fontRef idx="minor">
            <a:schemeClr val="tx1"/>
          </a:fontRef>
        </p:style>
      </p:cxnSp>
      <p:grpSp>
        <p:nvGrpSpPr>
          <p:cNvPr id="93197" name="Group 104"/>
          <p:cNvGrpSpPr>
            <a:grpSpLocks/>
          </p:cNvGrpSpPr>
          <p:nvPr/>
        </p:nvGrpSpPr>
        <p:grpSpPr bwMode="auto">
          <a:xfrm>
            <a:off x="-149225" y="6530975"/>
            <a:ext cx="6097588" cy="280988"/>
            <a:chOff x="492120" y="3950977"/>
            <a:chExt cx="8067290" cy="370958"/>
          </a:xfrm>
        </p:grpSpPr>
        <p:sp>
          <p:nvSpPr>
            <p:cNvPr id="93216" name="TextBox 12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100" dirty="0">
                  <a:latin typeface="Rockwell"/>
                  <a:ea typeface="Rockwell"/>
                  <a:cs typeface="Rockwell"/>
                </a:rPr>
                <a:t>time</a:t>
              </a:r>
            </a:p>
          </p:txBody>
        </p:sp>
        <p:sp>
          <p:nvSpPr>
            <p:cNvPr id="93217" name="TextBox 12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like</a:t>
              </a:r>
            </a:p>
          </p:txBody>
        </p:sp>
        <p:sp>
          <p:nvSpPr>
            <p:cNvPr id="93218" name="TextBox 12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flies</a:t>
              </a:r>
            </a:p>
          </p:txBody>
        </p:sp>
        <p:sp>
          <p:nvSpPr>
            <p:cNvPr id="93219" name="TextBox 12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an</a:t>
              </a:r>
            </a:p>
          </p:txBody>
        </p:sp>
        <p:sp>
          <p:nvSpPr>
            <p:cNvPr id="93220" name="TextBox 12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arrow</a:t>
              </a:r>
            </a:p>
          </p:txBody>
        </p:sp>
      </p:grpSp>
      <p:sp>
        <p:nvSpPr>
          <p:cNvPr id="106" name="Oval 105"/>
          <p:cNvSpPr/>
          <p:nvPr/>
        </p:nvSpPr>
        <p:spPr>
          <a:xfrm>
            <a:off x="4543425" y="4545013"/>
            <a:ext cx="409575" cy="414337"/>
          </a:xfrm>
          <a:prstGeom prst="ellipse">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X</a:t>
            </a:r>
            <a:r>
              <a:rPr lang="en-US" sz="1100" i="1" baseline="-25000" dirty="0">
                <a:solidFill>
                  <a:schemeClr val="accent1">
                    <a:lumMod val="60000"/>
                    <a:lumOff val="40000"/>
                  </a:schemeClr>
                </a:solidFill>
                <a:latin typeface="Times New Roman"/>
                <a:cs typeface="Times New Roman"/>
              </a:rPr>
              <a:t>6</a:t>
            </a:r>
            <a:endParaRPr lang="en-US" sz="1100" i="1" dirty="0">
              <a:solidFill>
                <a:schemeClr val="accent1">
                  <a:lumMod val="60000"/>
                  <a:lumOff val="40000"/>
                </a:schemeClr>
              </a:solidFill>
              <a:latin typeface="Times New Roman"/>
              <a:cs typeface="Times New Roman"/>
            </a:endParaRPr>
          </a:p>
        </p:txBody>
      </p:sp>
      <p:sp>
        <p:nvSpPr>
          <p:cNvPr id="107" name="Rectangle 106"/>
          <p:cNvSpPr/>
          <p:nvPr/>
        </p:nvSpPr>
        <p:spPr>
          <a:xfrm>
            <a:off x="4651375" y="5067300"/>
            <a:ext cx="200025" cy="200025"/>
          </a:xfrm>
          <a:prstGeom prst="rect">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ψ</a:t>
            </a:r>
            <a:r>
              <a:rPr lang="en-US" sz="1100" i="1" baseline="-25000" dirty="0">
                <a:solidFill>
                  <a:schemeClr val="accent1">
                    <a:lumMod val="60000"/>
                    <a:lumOff val="40000"/>
                  </a:schemeClr>
                </a:solidFill>
                <a:latin typeface="Times New Roman"/>
                <a:cs typeface="Times New Roman"/>
              </a:rPr>
              <a:t>10</a:t>
            </a:r>
            <a:endParaRPr lang="en-US" sz="1100" i="1" dirty="0">
              <a:solidFill>
                <a:schemeClr val="accent1">
                  <a:lumMod val="60000"/>
                  <a:lumOff val="40000"/>
                </a:schemeClr>
              </a:solidFill>
              <a:latin typeface="Times New Roman"/>
              <a:cs typeface="Times New Roman"/>
            </a:endParaRPr>
          </a:p>
        </p:txBody>
      </p:sp>
      <p:cxnSp>
        <p:nvCxnSpPr>
          <p:cNvPr id="108" name="Straight Connector 107"/>
          <p:cNvCxnSpPr>
            <a:stCxn id="107" idx="1"/>
            <a:endCxn id="99" idx="0"/>
          </p:cNvCxnSpPr>
          <p:nvPr/>
        </p:nvCxnSpPr>
        <p:spPr>
          <a:xfrm flipH="1">
            <a:off x="4127500" y="5167313"/>
            <a:ext cx="523875" cy="219075"/>
          </a:xfrm>
          <a:prstGeom prst="line">
            <a:avLst/>
          </a:prstGeom>
          <a:solidFill>
            <a:schemeClr val="bg1"/>
          </a:solidFill>
          <a:ln w="28575" cmpd="sng">
            <a:solidFill>
              <a:schemeClr val="accent1">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a:stCxn id="107" idx="0"/>
            <a:endCxn id="106" idx="4"/>
          </p:cNvCxnSpPr>
          <p:nvPr/>
        </p:nvCxnSpPr>
        <p:spPr>
          <a:xfrm flipH="1" flipV="1">
            <a:off x="4748213" y="4959350"/>
            <a:ext cx="3175" cy="107950"/>
          </a:xfrm>
          <a:prstGeom prst="line">
            <a:avLst/>
          </a:prstGeom>
          <a:solidFill>
            <a:schemeClr val="bg1"/>
          </a:solidFill>
          <a:ln w="28575" cmpd="sng">
            <a:solidFill>
              <a:schemeClr val="accent1">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107" idx="3"/>
            <a:endCxn id="102" idx="0"/>
          </p:cNvCxnSpPr>
          <p:nvPr/>
        </p:nvCxnSpPr>
        <p:spPr>
          <a:xfrm>
            <a:off x="4851400" y="5167313"/>
            <a:ext cx="525463" cy="217487"/>
          </a:xfrm>
          <a:prstGeom prst="line">
            <a:avLst/>
          </a:prstGeom>
          <a:solidFill>
            <a:schemeClr val="bg1"/>
          </a:solidFill>
          <a:ln w="28575" cmpd="sng">
            <a:solidFill>
              <a:schemeClr val="accent1">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111" name="Oval 110"/>
          <p:cNvSpPr/>
          <p:nvPr/>
        </p:nvSpPr>
        <p:spPr>
          <a:xfrm>
            <a:off x="2417763" y="2889250"/>
            <a:ext cx="407987" cy="414338"/>
          </a:xfrm>
          <a:prstGeom prst="ellipse">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endParaRPr lang="en-US" sz="1100" i="1">
              <a:solidFill>
                <a:srgbClr val="E17B7C"/>
              </a:solidFill>
              <a:latin typeface="Times New Roman" pitchFamily="18" charset="0"/>
              <a:cs typeface="Times New Roman" pitchFamily="18" charset="0"/>
            </a:endParaRPr>
          </a:p>
        </p:txBody>
      </p:sp>
      <p:sp>
        <p:nvSpPr>
          <p:cNvPr id="116" name="Oval 115"/>
          <p:cNvSpPr/>
          <p:nvPr/>
        </p:nvSpPr>
        <p:spPr>
          <a:xfrm>
            <a:off x="3722688" y="3644900"/>
            <a:ext cx="407987" cy="41433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900" i="1">
                <a:solidFill>
                  <a:schemeClr val="tx1"/>
                </a:solidFill>
                <a:latin typeface="Times New Roman" pitchFamily="18" charset="0"/>
                <a:cs typeface="Times New Roman" pitchFamily="18" charset="0"/>
              </a:rPr>
              <a:t>X</a:t>
            </a:r>
            <a:r>
              <a:rPr lang="en-US" sz="1900" i="1" baseline="-25000">
                <a:solidFill>
                  <a:schemeClr val="tx1"/>
                </a:solidFill>
                <a:latin typeface="Times New Roman" pitchFamily="18" charset="0"/>
                <a:cs typeface="Times New Roman" pitchFamily="18" charset="0"/>
              </a:rPr>
              <a:t>i</a:t>
            </a:r>
            <a:endParaRPr lang="en-US" sz="1900" i="1">
              <a:solidFill>
                <a:schemeClr val="tx1"/>
              </a:solidFill>
              <a:latin typeface="Times New Roman" pitchFamily="18" charset="0"/>
              <a:cs typeface="Times New Roman" pitchFamily="18" charset="0"/>
            </a:endParaRPr>
          </a:p>
        </p:txBody>
      </p:sp>
      <p:cxnSp>
        <p:nvCxnSpPr>
          <p:cNvPr id="120" name="Straight Connector 119"/>
          <p:cNvCxnSpPr>
            <a:stCxn id="48" idx="3"/>
            <a:endCxn id="106" idx="0"/>
          </p:cNvCxnSpPr>
          <p:nvPr/>
        </p:nvCxnSpPr>
        <p:spPr>
          <a:xfrm>
            <a:off x="4373563" y="4341813"/>
            <a:ext cx="374650" cy="203200"/>
          </a:xfrm>
          <a:prstGeom prst="line">
            <a:avLst/>
          </a:prstGeom>
          <a:solidFill>
            <a:schemeClr val="bg1"/>
          </a:solidFill>
          <a:ln w="28575" cmpd="sng">
            <a:solidFill>
              <a:schemeClr val="accent1">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762000" y="4540250"/>
            <a:ext cx="409575" cy="414338"/>
          </a:xfrm>
          <a:prstGeom prst="ellipse">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X</a:t>
            </a:r>
            <a:r>
              <a:rPr lang="en-US" sz="1100" i="1" baseline="-25000" dirty="0">
                <a:solidFill>
                  <a:schemeClr val="accent3">
                    <a:lumMod val="60000"/>
                    <a:lumOff val="40000"/>
                  </a:schemeClr>
                </a:solidFill>
                <a:latin typeface="Times New Roman"/>
                <a:cs typeface="Times New Roman"/>
              </a:rPr>
              <a:t>9</a:t>
            </a:r>
            <a:endParaRPr lang="en-US" sz="1100" i="1" dirty="0">
              <a:solidFill>
                <a:schemeClr val="accent3">
                  <a:lumMod val="60000"/>
                  <a:lumOff val="40000"/>
                </a:schemeClr>
              </a:solidFill>
              <a:latin typeface="Times New Roman"/>
              <a:cs typeface="Times New Roman"/>
            </a:endParaRPr>
          </a:p>
        </p:txBody>
      </p:sp>
      <p:sp>
        <p:nvSpPr>
          <p:cNvPr id="48" name="Rectangle 47"/>
          <p:cNvSpPr/>
          <p:nvPr/>
        </p:nvSpPr>
        <p:spPr>
          <a:xfrm>
            <a:off x="4171950" y="4241800"/>
            <a:ext cx="201613" cy="201613"/>
          </a:xfrm>
          <a:prstGeom prst="rect">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ψ</a:t>
            </a:r>
            <a:r>
              <a:rPr lang="en-US" sz="1100" i="1" baseline="-25000" dirty="0">
                <a:solidFill>
                  <a:schemeClr val="accent1">
                    <a:lumMod val="60000"/>
                    <a:lumOff val="40000"/>
                  </a:schemeClr>
                </a:solidFill>
                <a:latin typeface="Times New Roman"/>
                <a:cs typeface="Times New Roman"/>
              </a:rPr>
              <a:t>11</a:t>
            </a:r>
            <a:endParaRPr lang="en-US" sz="1100" i="1" dirty="0">
              <a:solidFill>
                <a:schemeClr val="accent1">
                  <a:lumMod val="60000"/>
                  <a:lumOff val="40000"/>
                </a:schemeClr>
              </a:solidFill>
              <a:latin typeface="Times New Roman"/>
              <a:cs typeface="Times New Roman"/>
            </a:endParaRPr>
          </a:p>
        </p:txBody>
      </p:sp>
      <p:cxnSp>
        <p:nvCxnSpPr>
          <p:cNvPr id="53" name="Straight Connector 52"/>
          <p:cNvCxnSpPr>
            <a:stCxn id="48" idx="0"/>
            <a:endCxn id="116" idx="4"/>
          </p:cNvCxnSpPr>
          <p:nvPr/>
        </p:nvCxnSpPr>
        <p:spPr>
          <a:xfrm flipH="1" flipV="1">
            <a:off x="3925888" y="4059238"/>
            <a:ext cx="347662" cy="18256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3209" name="TextBox 64"/>
          <p:cNvSpPr txBox="1">
            <a:spLocks noChangeArrowheads="1"/>
          </p:cNvSpPr>
          <p:nvPr/>
        </p:nvSpPr>
        <p:spPr bwMode="auto">
          <a:xfrm>
            <a:off x="4957763" y="4725988"/>
            <a:ext cx="652462" cy="280987"/>
          </a:xfrm>
          <a:prstGeom prst="rect">
            <a:avLst/>
          </a:prstGeom>
          <a:noFill/>
          <a:ln w="9525">
            <a:noFill/>
            <a:miter lim="800000"/>
            <a:headEnd/>
            <a:tailEnd/>
          </a:ln>
        </p:spPr>
        <p:txBody>
          <a:bodyPr anchor="ctr"/>
          <a:lstStyle/>
          <a:p>
            <a:pPr algn="ctr"/>
            <a:r>
              <a:rPr lang="en-US" sz="1800" i="1">
                <a:solidFill>
                  <a:schemeClr val="accent1"/>
                </a:solidFill>
                <a:latin typeface="Times New Roman" pitchFamily="18" charset="0"/>
                <a:cs typeface="Times New Roman" pitchFamily="18" charset="0"/>
              </a:rPr>
              <a:t>H</a:t>
            </a:r>
          </a:p>
        </p:txBody>
      </p:sp>
      <p:grpSp>
        <p:nvGrpSpPr>
          <p:cNvPr id="93210" name="Group 57"/>
          <p:cNvGrpSpPr>
            <a:grpSpLocks/>
          </p:cNvGrpSpPr>
          <p:nvPr/>
        </p:nvGrpSpPr>
        <p:grpSpPr bwMode="auto">
          <a:xfrm>
            <a:off x="3770313" y="3965575"/>
            <a:ext cx="2109787" cy="3292475"/>
            <a:chOff x="2471" y="2450"/>
            <a:chExt cx="1329" cy="2074"/>
          </a:xfrm>
        </p:grpSpPr>
        <p:sp>
          <p:nvSpPr>
            <p:cNvPr id="11" name="Freeform 10"/>
            <p:cNvSpPr/>
            <p:nvPr/>
          </p:nvSpPr>
          <p:spPr>
            <a:xfrm>
              <a:off x="2471" y="2525"/>
              <a:ext cx="1329" cy="1999"/>
            </a:xfrm>
            <a:custGeom>
              <a:avLst/>
              <a:gdLst>
                <a:gd name="connsiteX0" fmla="*/ 2110326 w 2110326"/>
                <a:gd name="connsiteY0" fmla="*/ 2698560 h 3174226"/>
                <a:gd name="connsiteX1" fmla="*/ 1730243 w 2110326"/>
                <a:gd name="connsiteY1" fmla="*/ 390156 h 3174226"/>
                <a:gd name="connsiteX2" fmla="*/ 413859 w 2110326"/>
                <a:gd name="connsiteY2" fmla="*/ 47140 h 3174226"/>
                <a:gd name="connsiteX3" fmla="*/ 423130 w 2110326"/>
                <a:gd name="connsiteY3" fmla="*/ 900044 h 3174226"/>
                <a:gd name="connsiteX4" fmla="*/ 5966 w 2110326"/>
                <a:gd name="connsiteY4" fmla="*/ 1428474 h 3174226"/>
                <a:gd name="connsiteX5" fmla="*/ 293345 w 2110326"/>
                <a:gd name="connsiteY5" fmla="*/ 3041576 h 3174226"/>
                <a:gd name="connsiteX6" fmla="*/ 1711702 w 2110326"/>
                <a:gd name="connsiteY6" fmla="*/ 3078659 h 3174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0326" h="3174226">
                  <a:moveTo>
                    <a:pt x="2110326" y="2698560"/>
                  </a:moveTo>
                  <a:cubicBezTo>
                    <a:pt x="2061656" y="1765309"/>
                    <a:pt x="2012987" y="832059"/>
                    <a:pt x="1730243" y="390156"/>
                  </a:cubicBezTo>
                  <a:cubicBezTo>
                    <a:pt x="1447499" y="-51747"/>
                    <a:pt x="631711" y="-37841"/>
                    <a:pt x="413859" y="47140"/>
                  </a:cubicBezTo>
                  <a:cubicBezTo>
                    <a:pt x="196007" y="132121"/>
                    <a:pt x="491112" y="669822"/>
                    <a:pt x="423130" y="900044"/>
                  </a:cubicBezTo>
                  <a:cubicBezTo>
                    <a:pt x="355148" y="1130266"/>
                    <a:pt x="27597" y="1071552"/>
                    <a:pt x="5966" y="1428474"/>
                  </a:cubicBezTo>
                  <a:cubicBezTo>
                    <a:pt x="-15665" y="1785396"/>
                    <a:pt x="9056" y="2766545"/>
                    <a:pt x="293345" y="3041576"/>
                  </a:cubicBezTo>
                  <a:cubicBezTo>
                    <a:pt x="577634" y="3316607"/>
                    <a:pt x="1711702" y="3078659"/>
                    <a:pt x="1711702" y="3078659"/>
                  </a:cubicBezTo>
                </a:path>
              </a:pathLst>
            </a:custGeom>
            <a:ln>
              <a:prstDash val="dash"/>
            </a:ln>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cxnSp>
          <p:nvCxnSpPr>
            <p:cNvPr id="68" name="Straight Arrow Connector 67"/>
            <p:cNvCxnSpPr/>
            <p:nvPr/>
          </p:nvCxnSpPr>
          <p:spPr>
            <a:xfrm flipH="1" flipV="1">
              <a:off x="2764" y="2450"/>
              <a:ext cx="240" cy="67"/>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sp>
        <p:nvSpPr>
          <p:cNvPr id="93211" name="Text Box 60"/>
          <p:cNvSpPr txBox="1">
            <a:spLocks noChangeArrowheads="1"/>
          </p:cNvSpPr>
          <p:nvPr/>
        </p:nvSpPr>
        <p:spPr bwMode="auto">
          <a:xfrm>
            <a:off x="6254750" y="2974975"/>
            <a:ext cx="2889250" cy="2530475"/>
          </a:xfrm>
          <a:prstGeom prst="rect">
            <a:avLst/>
          </a:prstGeom>
          <a:noFill/>
          <a:ln w="9525">
            <a:noFill/>
            <a:miter lim="800000"/>
            <a:headEnd/>
            <a:tailEnd/>
          </a:ln>
        </p:spPr>
        <p:txBody>
          <a:bodyPr>
            <a:spAutoFit/>
          </a:bodyPr>
          <a:lstStyle/>
          <a:p>
            <a:pPr defTabSz="914400"/>
            <a:r>
              <a:rPr lang="en-US" sz="2000" b="1" dirty="0" err="1">
                <a:solidFill>
                  <a:srgbClr val="3891A7"/>
                </a:solidFill>
              </a:rPr>
              <a:t>Subproblem</a:t>
            </a:r>
            <a:r>
              <a:rPr lang="en-US" sz="2000" b="1" dirty="0">
                <a:solidFill>
                  <a:srgbClr val="3891A7"/>
                </a:solidFill>
              </a:rPr>
              <a:t>:</a:t>
            </a:r>
          </a:p>
          <a:p>
            <a:pPr defTabSz="914400"/>
            <a:r>
              <a:rPr lang="en-US" sz="2000" dirty="0">
                <a:solidFill>
                  <a:srgbClr val="3891A7"/>
                </a:solidFill>
              </a:rPr>
              <a:t>Inference using just the factors in </a:t>
            </a:r>
            <a:r>
              <a:rPr lang="en-US" sz="2000" dirty="0" err="1">
                <a:solidFill>
                  <a:srgbClr val="3891A7"/>
                </a:solidFill>
              </a:rPr>
              <a:t>subgraph</a:t>
            </a:r>
            <a:r>
              <a:rPr lang="en-US" sz="2000" dirty="0">
                <a:solidFill>
                  <a:srgbClr val="3891A7"/>
                </a:solidFill>
              </a:rPr>
              <a:t> </a:t>
            </a:r>
            <a:r>
              <a:rPr lang="en-US" sz="2000" i="1" dirty="0">
                <a:solidFill>
                  <a:srgbClr val="3891A7"/>
                </a:solidFill>
                <a:latin typeface="Times New Roman"/>
                <a:cs typeface="Times New Roman"/>
              </a:rPr>
              <a:t>H</a:t>
            </a:r>
            <a:endParaRPr lang="en-US" sz="2000" i="1" dirty="0">
              <a:solidFill>
                <a:srgbClr val="3891A7"/>
              </a:solidFill>
              <a:sym typeface="Symbol" pitchFamily="18" charset="2"/>
            </a:endParaRPr>
          </a:p>
          <a:p>
            <a:pPr defTabSz="914400"/>
            <a:endParaRPr lang="en-US" sz="2000" dirty="0">
              <a:solidFill>
                <a:srgbClr val="3891A7"/>
              </a:solidFill>
            </a:endParaRPr>
          </a:p>
          <a:p>
            <a:pPr defTabSz="914400"/>
            <a:r>
              <a:rPr lang="en-US" sz="2000" dirty="0">
                <a:solidFill>
                  <a:srgbClr val="3891A7"/>
                </a:solidFill>
              </a:rPr>
              <a:t>The marginal of </a:t>
            </a:r>
            <a:r>
              <a:rPr lang="en-US" sz="2000" i="1" dirty="0">
                <a:solidFill>
                  <a:srgbClr val="3891A7"/>
                </a:solidFill>
                <a:latin typeface="Times New Roman"/>
                <a:cs typeface="Times New Roman"/>
              </a:rPr>
              <a:t>X</a:t>
            </a:r>
            <a:r>
              <a:rPr lang="en-US" sz="2000" i="1" baseline="-25000" dirty="0">
                <a:solidFill>
                  <a:srgbClr val="3891A7"/>
                </a:solidFill>
                <a:latin typeface="Times New Roman"/>
                <a:cs typeface="Times New Roman"/>
              </a:rPr>
              <a:t>i</a:t>
            </a:r>
            <a:r>
              <a:rPr lang="en-US" sz="2000" baseline="-25000" dirty="0">
                <a:solidFill>
                  <a:srgbClr val="3891A7"/>
                </a:solidFill>
              </a:rPr>
              <a:t> </a:t>
            </a:r>
            <a:r>
              <a:rPr lang="en-US" sz="2000" dirty="0">
                <a:solidFill>
                  <a:srgbClr val="3891A7"/>
                </a:solidFill>
              </a:rPr>
              <a:t> in </a:t>
            </a:r>
            <a:br>
              <a:rPr lang="en-US" sz="2000" dirty="0">
                <a:solidFill>
                  <a:srgbClr val="3891A7"/>
                </a:solidFill>
              </a:rPr>
            </a:br>
            <a:r>
              <a:rPr lang="en-US" sz="2000" dirty="0">
                <a:solidFill>
                  <a:srgbClr val="3891A7"/>
                </a:solidFill>
              </a:rPr>
              <a:t>that smaller model is the message sent to </a:t>
            </a:r>
            <a:r>
              <a:rPr lang="en-US" sz="2000" i="1" dirty="0" smtClean="0">
                <a:solidFill>
                  <a:srgbClr val="3891A7"/>
                </a:solidFill>
                <a:latin typeface="Times New Roman"/>
                <a:cs typeface="Times New Roman"/>
              </a:rPr>
              <a:t>X</a:t>
            </a:r>
            <a:r>
              <a:rPr lang="en-US" sz="2000" i="1" baseline="-25000" dirty="0" smtClean="0">
                <a:solidFill>
                  <a:srgbClr val="3891A7"/>
                </a:solidFill>
                <a:latin typeface="Times New Roman"/>
                <a:cs typeface="Times New Roman"/>
              </a:rPr>
              <a:t>i</a:t>
            </a:r>
            <a:r>
              <a:rPr lang="en-US" sz="2000" dirty="0" smtClean="0">
                <a:solidFill>
                  <a:srgbClr val="3891A7"/>
                </a:solidFill>
              </a:rPr>
              <a:t> </a:t>
            </a:r>
            <a:r>
              <a:rPr lang="en-US" sz="2000" dirty="0">
                <a:solidFill>
                  <a:srgbClr val="3891A7"/>
                </a:solidFill>
              </a:rPr>
              <a:t>from </a:t>
            </a:r>
            <a:r>
              <a:rPr lang="en-US" sz="2000" dirty="0" err="1">
                <a:solidFill>
                  <a:srgbClr val="3891A7"/>
                </a:solidFill>
              </a:rPr>
              <a:t>subgraph</a:t>
            </a:r>
            <a:r>
              <a:rPr lang="en-US" sz="2000" dirty="0">
                <a:solidFill>
                  <a:srgbClr val="3891A7"/>
                </a:solidFill>
              </a:rPr>
              <a:t> </a:t>
            </a:r>
            <a:r>
              <a:rPr lang="en-US" sz="2000" i="1" dirty="0">
                <a:solidFill>
                  <a:srgbClr val="3891A7"/>
                </a:solidFill>
                <a:latin typeface="Times New Roman"/>
                <a:cs typeface="Times New Roman"/>
              </a:rPr>
              <a:t>H</a:t>
            </a:r>
          </a:p>
        </p:txBody>
      </p:sp>
      <p:sp>
        <p:nvSpPr>
          <p:cNvPr id="93212" name="Freeform 62"/>
          <p:cNvSpPr>
            <a:spLocks/>
          </p:cNvSpPr>
          <p:nvPr/>
        </p:nvSpPr>
        <p:spPr bwMode="auto">
          <a:xfrm>
            <a:off x="6129338" y="1416050"/>
            <a:ext cx="3054350" cy="4230688"/>
          </a:xfrm>
          <a:custGeom>
            <a:avLst/>
            <a:gdLst>
              <a:gd name="T0" fmla="*/ 1912 w 1924"/>
              <a:gd name="T1" fmla="*/ 0 h 2665"/>
              <a:gd name="T2" fmla="*/ 443 w 1924"/>
              <a:gd name="T3" fmla="*/ 0 h 2665"/>
              <a:gd name="T4" fmla="*/ 443 w 1924"/>
              <a:gd name="T5" fmla="*/ 918 h 2665"/>
              <a:gd name="T6" fmla="*/ 0 w 1924"/>
              <a:gd name="T7" fmla="*/ 918 h 2665"/>
              <a:gd name="T8" fmla="*/ 0 w 1924"/>
              <a:gd name="T9" fmla="*/ 2665 h 2665"/>
              <a:gd name="T10" fmla="*/ 1924 w 1924"/>
              <a:gd name="T11" fmla="*/ 2665 h 2665"/>
              <a:gd name="T12" fmla="*/ 0 60000 65536"/>
              <a:gd name="T13" fmla="*/ 0 60000 65536"/>
              <a:gd name="T14" fmla="*/ 0 60000 65536"/>
              <a:gd name="T15" fmla="*/ 0 60000 65536"/>
              <a:gd name="T16" fmla="*/ 0 60000 65536"/>
              <a:gd name="T17" fmla="*/ 0 60000 65536"/>
              <a:gd name="T18" fmla="*/ 0 w 1924"/>
              <a:gd name="T19" fmla="*/ 0 h 2665"/>
              <a:gd name="T20" fmla="*/ 1924 w 1924"/>
              <a:gd name="T21" fmla="*/ 2665 h 2665"/>
            </a:gdLst>
            <a:ahLst/>
            <a:cxnLst>
              <a:cxn ang="T12">
                <a:pos x="T0" y="T1"/>
              </a:cxn>
              <a:cxn ang="T13">
                <a:pos x="T2" y="T3"/>
              </a:cxn>
              <a:cxn ang="T14">
                <a:pos x="T4" y="T5"/>
              </a:cxn>
              <a:cxn ang="T15">
                <a:pos x="T6" y="T7"/>
              </a:cxn>
              <a:cxn ang="T16">
                <a:pos x="T8" y="T9"/>
              </a:cxn>
              <a:cxn ang="T17">
                <a:pos x="T10" y="T11"/>
              </a:cxn>
            </a:cxnLst>
            <a:rect l="T18" t="T19" r="T20" b="T21"/>
            <a:pathLst>
              <a:path w="1924" h="2665">
                <a:moveTo>
                  <a:pt x="1912" y="0"/>
                </a:moveTo>
                <a:lnTo>
                  <a:pt x="443" y="0"/>
                </a:lnTo>
                <a:lnTo>
                  <a:pt x="443" y="918"/>
                </a:lnTo>
                <a:lnTo>
                  <a:pt x="0" y="918"/>
                </a:lnTo>
                <a:lnTo>
                  <a:pt x="0" y="2665"/>
                </a:lnTo>
                <a:lnTo>
                  <a:pt x="1924" y="2665"/>
                </a:lnTo>
              </a:path>
            </a:pathLst>
          </a:custGeom>
          <a:noFill/>
          <a:ln w="9525">
            <a:solidFill>
              <a:schemeClr val="accent1"/>
            </a:solidFill>
            <a:round/>
            <a:headEnd/>
            <a:tailEnd/>
          </a:ln>
        </p:spPr>
        <p:txBody>
          <a:bodyPr/>
          <a:lstStyle/>
          <a:p>
            <a:endParaRPr lang="en-US"/>
          </a:p>
        </p:txBody>
      </p:sp>
      <p:sp>
        <p:nvSpPr>
          <p:cNvPr id="99391" name="Rectangle 63"/>
          <p:cNvSpPr>
            <a:spLocks noChangeArrowheads="1"/>
          </p:cNvSpPr>
          <p:nvPr/>
        </p:nvSpPr>
        <p:spPr bwMode="auto">
          <a:xfrm>
            <a:off x="6629400" y="5802313"/>
            <a:ext cx="1587500" cy="822325"/>
          </a:xfrm>
          <a:prstGeom prst="rect">
            <a:avLst/>
          </a:prstGeom>
          <a:noFill/>
          <a:ln w="9525">
            <a:noFill/>
            <a:miter lim="800000"/>
            <a:headEnd/>
            <a:tailEnd/>
          </a:ln>
        </p:spPr>
        <p:txBody>
          <a:bodyPr wrap="none">
            <a:spAutoFit/>
          </a:bodyPr>
          <a:lstStyle/>
          <a:p>
            <a:pPr defTabSz="914400"/>
            <a:r>
              <a:rPr lang="en-US" sz="2400" i="1">
                <a:solidFill>
                  <a:srgbClr val="3891A7"/>
                </a:solidFill>
              </a:rPr>
              <a:t>Message </a:t>
            </a:r>
            <a:r>
              <a:rPr lang="en-US" sz="2400" b="1" i="1">
                <a:solidFill>
                  <a:srgbClr val="3891A7"/>
                </a:solidFill>
              </a:rPr>
              <a:t>to</a:t>
            </a:r>
            <a:r>
              <a:rPr lang="en-US" sz="2400" i="1">
                <a:solidFill>
                  <a:srgbClr val="3891A7"/>
                </a:solidFill>
              </a:rPr>
              <a:t/>
            </a:r>
            <a:br>
              <a:rPr lang="en-US" sz="2400" i="1">
                <a:solidFill>
                  <a:srgbClr val="3891A7"/>
                </a:solidFill>
              </a:rPr>
            </a:br>
            <a:r>
              <a:rPr lang="en-US" sz="2400" i="1">
                <a:solidFill>
                  <a:srgbClr val="3891A7"/>
                </a:solidFill>
              </a:rPr>
              <a:t>a variable</a:t>
            </a:r>
          </a:p>
        </p:txBody>
      </p:sp>
      <p:pic>
        <p:nvPicPr>
          <p:cNvPr id="38" name="Picture 32" descr="latex-image-1.pdf"/>
          <p:cNvPicPr>
            <a:picLocks noChangeAspect="1"/>
          </p:cNvPicPr>
          <p:nvPr/>
        </p:nvPicPr>
        <p:blipFill rotWithShape="1">
          <a:blip r:embed="rId4"/>
          <a:srcRect l="42558" r="38346"/>
          <a:stretch/>
        </p:blipFill>
        <p:spPr bwMode="auto">
          <a:xfrm>
            <a:off x="1087152" y="969868"/>
            <a:ext cx="282369" cy="244299"/>
          </a:xfrm>
          <a:prstGeom prst="rect">
            <a:avLst/>
          </a:prstGeom>
          <a:solidFill>
            <a:schemeClr val="bg1"/>
          </a:solidFill>
          <a:ln w="9525">
            <a:noFill/>
            <a:miter lim="800000"/>
            <a:headEnd/>
            <a:tailEnd/>
          </a:ln>
        </p:spPr>
      </p:pic>
    </p:spTree>
    <p:extLst>
      <p:ext uri="{BB962C8B-B14F-4D97-AF65-F5344CB8AC3E}">
        <p14:creationId xmlns:p14="http://schemas.microsoft.com/office/powerpoint/2010/main" val="3726652655"/>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4" fill="hold" grpId="0" nodeType="clickEffect">
                                  <p:stCondLst>
                                    <p:cond delay="0"/>
                                  </p:stCondLst>
                                  <p:childTnLst>
                                    <p:set>
                                      <p:cBhvr>
                                        <p:cTn id="6" dur="1" fill="hold">
                                          <p:stCondLst>
                                            <p:cond delay="0"/>
                                          </p:stCondLst>
                                        </p:cTn>
                                        <p:tgtEl>
                                          <p:spTgt spid="99391"/>
                                        </p:tgtEl>
                                        <p:attrNameLst>
                                          <p:attrName>style.visibility</p:attrName>
                                        </p:attrNameLst>
                                      </p:cBhvr>
                                      <p:to>
                                        <p:strVal val="visible"/>
                                      </p:to>
                                    </p:set>
                                    <p:anim calcmode="lin" valueType="num">
                                      <p:cBhvr additive="base">
                                        <p:cTn id="7" dur="500" fill="hold"/>
                                        <p:tgtEl>
                                          <p:spTgt spid="99391"/>
                                        </p:tgtEl>
                                        <p:attrNameLst>
                                          <p:attrName>ppt_x</p:attrName>
                                        </p:attrNameLst>
                                      </p:cBhvr>
                                      <p:tavLst>
                                        <p:tav tm="0">
                                          <p:val>
                                            <p:strVal val="#ppt_x"/>
                                          </p:val>
                                        </p:tav>
                                        <p:tav tm="100000">
                                          <p:val>
                                            <p:strVal val="#ppt_x"/>
                                          </p:val>
                                        </p:tav>
                                      </p:tavLst>
                                    </p:anim>
                                    <p:anim calcmode="lin" valueType="num">
                                      <p:cBhvr additive="base">
                                        <p:cTn id="8" dur="500" fill="hold"/>
                                        <p:tgtEl>
                                          <p:spTgt spid="99391"/>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9391"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5233" name="Picture 2" descr="ql_ac7c632a19ccbae3c363b0ef8ea793e7_l3"/>
          <p:cNvPicPr>
            <a:picLocks noChangeAspect="1" noChangeArrowheads="1"/>
          </p:cNvPicPr>
          <p:nvPr/>
        </p:nvPicPr>
        <p:blipFill>
          <a:blip r:embed="rId3"/>
          <a:srcRect/>
          <a:stretch>
            <a:fillRect/>
          </a:stretch>
        </p:blipFill>
        <p:spPr bwMode="auto">
          <a:xfrm>
            <a:off x="47625" y="933450"/>
            <a:ext cx="9096375" cy="1725613"/>
          </a:xfrm>
          <a:prstGeom prst="rect">
            <a:avLst/>
          </a:prstGeom>
          <a:noFill/>
          <a:ln w="9525">
            <a:noFill/>
            <a:miter lim="800000"/>
            <a:headEnd/>
            <a:tailEnd/>
          </a:ln>
        </p:spPr>
      </p:pic>
      <p:sp>
        <p:nvSpPr>
          <p:cNvPr id="95234" name="Title 1"/>
          <p:cNvSpPr>
            <a:spLocks noGrp="1"/>
          </p:cNvSpPr>
          <p:nvPr>
            <p:ph type="title" idx="4294967295"/>
          </p:nvPr>
        </p:nvSpPr>
        <p:spPr>
          <a:xfrm>
            <a:off x="457200" y="150813"/>
            <a:ext cx="8229600" cy="722312"/>
          </a:xfrm>
        </p:spPr>
        <p:txBody>
          <a:bodyPr/>
          <a:lstStyle/>
          <a:p>
            <a:pPr eaLnBrk="1" hangingPunct="1"/>
            <a:r>
              <a:rPr lang="en-US" sz="4000" smtClean="0"/>
              <a:t>Acyclic BP as Dynamic Programming</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8F37C623-EF2A-4300-9B7E-7A1B7DC317DF}" type="slidenum">
              <a:rPr lang="en-US" sz="1200">
                <a:solidFill>
                  <a:schemeClr val="tx1">
                    <a:tint val="75000"/>
                  </a:schemeClr>
                </a:solidFill>
                <a:latin typeface="+mn-lt"/>
                <a:cs typeface="+mn-cs"/>
              </a:rPr>
              <a:pPr algn="r" fontAlgn="auto">
                <a:spcBef>
                  <a:spcPts val="0"/>
                </a:spcBef>
                <a:spcAft>
                  <a:spcPts val="0"/>
                </a:spcAft>
                <a:defRPr/>
              </a:pPr>
              <a:t>97</a:t>
            </a:fld>
            <a:endParaRPr lang="en-US" sz="1200">
              <a:solidFill>
                <a:schemeClr val="tx1">
                  <a:tint val="75000"/>
                </a:schemeClr>
              </a:solidFill>
              <a:latin typeface="+mn-lt"/>
              <a:cs typeface="+mn-cs"/>
            </a:endParaRPr>
          </a:p>
        </p:txBody>
      </p:sp>
      <p:sp>
        <p:nvSpPr>
          <p:cNvPr id="90" name="Oval 89"/>
          <p:cNvSpPr/>
          <p:nvPr/>
        </p:nvSpPr>
        <p:spPr>
          <a:xfrm>
            <a:off x="149225" y="5386388"/>
            <a:ext cx="407988" cy="414337"/>
          </a:xfrm>
          <a:prstGeom prst="ellipse">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X</a:t>
            </a:r>
            <a:r>
              <a:rPr lang="en-US" sz="1100" i="1" baseline="-25000" dirty="0">
                <a:solidFill>
                  <a:schemeClr val="accent3">
                    <a:lumMod val="60000"/>
                    <a:lumOff val="40000"/>
                  </a:schemeClr>
                </a:solidFill>
                <a:latin typeface="Times New Roman"/>
                <a:cs typeface="Times New Roman"/>
              </a:rPr>
              <a:t>1</a:t>
            </a:r>
            <a:endParaRPr lang="en-US" sz="1100" i="1" dirty="0">
              <a:solidFill>
                <a:schemeClr val="accent3">
                  <a:lumMod val="60000"/>
                  <a:lumOff val="40000"/>
                </a:schemeClr>
              </a:solidFill>
              <a:latin typeface="Times New Roman"/>
              <a:cs typeface="Times New Roman"/>
            </a:endParaRPr>
          </a:p>
        </p:txBody>
      </p:sp>
      <p:sp>
        <p:nvSpPr>
          <p:cNvPr id="93" name="Oval 92"/>
          <p:cNvSpPr/>
          <p:nvPr/>
        </p:nvSpPr>
        <p:spPr>
          <a:xfrm>
            <a:off x="1398588" y="5386388"/>
            <a:ext cx="409575" cy="414337"/>
          </a:xfrm>
          <a:prstGeom prst="ellipse">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X</a:t>
            </a:r>
            <a:r>
              <a:rPr lang="en-US" sz="1100" i="1" baseline="-25000" dirty="0">
                <a:solidFill>
                  <a:schemeClr val="accent3">
                    <a:lumMod val="60000"/>
                    <a:lumOff val="40000"/>
                  </a:schemeClr>
                </a:solidFill>
                <a:latin typeface="Times New Roman"/>
                <a:cs typeface="Times New Roman"/>
              </a:rPr>
              <a:t>2</a:t>
            </a:r>
            <a:endParaRPr lang="en-US" sz="1100" i="1" dirty="0">
              <a:solidFill>
                <a:schemeClr val="accent3">
                  <a:lumMod val="60000"/>
                  <a:lumOff val="40000"/>
                </a:schemeClr>
              </a:solidFill>
              <a:latin typeface="Times New Roman"/>
              <a:cs typeface="Times New Roman"/>
            </a:endParaRPr>
          </a:p>
        </p:txBody>
      </p:sp>
      <p:sp>
        <p:nvSpPr>
          <p:cNvPr id="96" name="Oval 95"/>
          <p:cNvSpPr/>
          <p:nvPr/>
        </p:nvSpPr>
        <p:spPr>
          <a:xfrm>
            <a:off x="2667000" y="5384800"/>
            <a:ext cx="407988" cy="414338"/>
          </a:xfrm>
          <a:prstGeom prst="ellipse">
            <a:avLst/>
          </a:prstGeom>
          <a:solidFill>
            <a:schemeClr val="accent4">
              <a:lumMod val="60000"/>
              <a:lumOff val="40000"/>
            </a:schemeClr>
          </a:solidFill>
          <a:ln w="28575"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4">
                    <a:lumMod val="60000"/>
                    <a:lumOff val="40000"/>
                  </a:schemeClr>
                </a:solidFill>
                <a:latin typeface="Times New Roman"/>
                <a:cs typeface="Times New Roman"/>
              </a:rPr>
              <a:t>X</a:t>
            </a:r>
            <a:r>
              <a:rPr lang="en-US" sz="1100" i="1" baseline="-25000" dirty="0">
                <a:solidFill>
                  <a:schemeClr val="accent4">
                    <a:lumMod val="60000"/>
                    <a:lumOff val="40000"/>
                  </a:schemeClr>
                </a:solidFill>
                <a:latin typeface="Times New Roman"/>
                <a:cs typeface="Times New Roman"/>
              </a:rPr>
              <a:t>3</a:t>
            </a:r>
            <a:endParaRPr lang="en-US" sz="1100" i="1" dirty="0">
              <a:solidFill>
                <a:schemeClr val="accent4">
                  <a:lumMod val="60000"/>
                  <a:lumOff val="40000"/>
                </a:schemeClr>
              </a:solidFill>
              <a:latin typeface="Times New Roman"/>
              <a:cs typeface="Times New Roman"/>
            </a:endParaRPr>
          </a:p>
        </p:txBody>
      </p:sp>
      <p:sp>
        <p:nvSpPr>
          <p:cNvPr id="97" name="Rectangle 96"/>
          <p:cNvSpPr/>
          <p:nvPr/>
        </p:nvSpPr>
        <p:spPr>
          <a:xfrm>
            <a:off x="2779713" y="6218238"/>
            <a:ext cx="200025" cy="200025"/>
          </a:xfrm>
          <a:prstGeom prst="rect">
            <a:avLst/>
          </a:prstGeom>
          <a:solidFill>
            <a:schemeClr val="accent4">
              <a:lumMod val="60000"/>
              <a:lumOff val="40000"/>
            </a:schemeClr>
          </a:solidFill>
          <a:ln w="28575"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4">
                    <a:lumMod val="60000"/>
                    <a:lumOff val="40000"/>
                  </a:schemeClr>
                </a:solidFill>
                <a:latin typeface="Times New Roman"/>
                <a:cs typeface="Times New Roman"/>
              </a:rPr>
              <a:t>ψ</a:t>
            </a:r>
            <a:r>
              <a:rPr lang="en-US" sz="1100" i="1" baseline="-25000" dirty="0">
                <a:solidFill>
                  <a:schemeClr val="accent4">
                    <a:lumMod val="60000"/>
                    <a:lumOff val="40000"/>
                  </a:schemeClr>
                </a:solidFill>
                <a:latin typeface="Times New Roman"/>
                <a:cs typeface="Times New Roman"/>
              </a:rPr>
              <a:t>5</a:t>
            </a:r>
            <a:endParaRPr lang="en-US" sz="1100" i="1" dirty="0">
              <a:solidFill>
                <a:schemeClr val="accent4">
                  <a:lumMod val="60000"/>
                  <a:lumOff val="40000"/>
                </a:schemeClr>
              </a:solidFill>
              <a:latin typeface="Times New Roman"/>
              <a:cs typeface="Times New Roman"/>
            </a:endParaRPr>
          </a:p>
        </p:txBody>
      </p:sp>
      <p:cxnSp>
        <p:nvCxnSpPr>
          <p:cNvPr id="98" name="Straight Connector 97"/>
          <p:cNvCxnSpPr>
            <a:stCxn id="96" idx="4"/>
            <a:endCxn id="97" idx="0"/>
          </p:cNvCxnSpPr>
          <p:nvPr/>
        </p:nvCxnSpPr>
        <p:spPr>
          <a:xfrm>
            <a:off x="2871788" y="5799138"/>
            <a:ext cx="7937" cy="419100"/>
          </a:xfrm>
          <a:prstGeom prst="line">
            <a:avLst/>
          </a:prstGeom>
          <a:solidFill>
            <a:schemeClr val="bg1"/>
          </a:solidFill>
          <a:ln w="28575" cmpd="sng">
            <a:solidFill>
              <a:schemeClr val="accent4">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99" name="Oval 98"/>
          <p:cNvSpPr/>
          <p:nvPr/>
        </p:nvSpPr>
        <p:spPr>
          <a:xfrm>
            <a:off x="3922713" y="5386388"/>
            <a:ext cx="407987" cy="414337"/>
          </a:xfrm>
          <a:prstGeom prst="ellipse">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X</a:t>
            </a:r>
            <a:r>
              <a:rPr lang="en-US" sz="1100" i="1" baseline="-25000" dirty="0">
                <a:solidFill>
                  <a:schemeClr val="accent1">
                    <a:lumMod val="60000"/>
                    <a:lumOff val="40000"/>
                  </a:schemeClr>
                </a:solidFill>
                <a:latin typeface="Times New Roman"/>
                <a:cs typeface="Times New Roman"/>
              </a:rPr>
              <a:t>4</a:t>
            </a:r>
            <a:endParaRPr lang="en-US" sz="1100" i="1" dirty="0">
              <a:solidFill>
                <a:schemeClr val="accent1">
                  <a:lumMod val="60000"/>
                  <a:lumOff val="40000"/>
                </a:schemeClr>
              </a:solidFill>
              <a:latin typeface="Times New Roman"/>
              <a:cs typeface="Times New Roman"/>
            </a:endParaRPr>
          </a:p>
        </p:txBody>
      </p:sp>
      <p:sp>
        <p:nvSpPr>
          <p:cNvPr id="102" name="Oval 101"/>
          <p:cNvSpPr/>
          <p:nvPr/>
        </p:nvSpPr>
        <p:spPr>
          <a:xfrm>
            <a:off x="5172075" y="5384800"/>
            <a:ext cx="409575" cy="414338"/>
          </a:xfrm>
          <a:prstGeom prst="ellipse">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X</a:t>
            </a:r>
            <a:r>
              <a:rPr lang="en-US" sz="1100" i="1" baseline="-25000" dirty="0">
                <a:solidFill>
                  <a:schemeClr val="accent1">
                    <a:lumMod val="60000"/>
                    <a:lumOff val="40000"/>
                  </a:schemeClr>
                </a:solidFill>
                <a:latin typeface="Times New Roman"/>
                <a:cs typeface="Times New Roman"/>
              </a:rPr>
              <a:t>5</a:t>
            </a:r>
            <a:endParaRPr lang="en-US" sz="1100" i="1" dirty="0">
              <a:solidFill>
                <a:schemeClr val="accent1">
                  <a:lumMod val="60000"/>
                  <a:lumOff val="40000"/>
                </a:schemeClr>
              </a:solidFill>
              <a:latin typeface="Times New Roman"/>
              <a:cs typeface="Times New Roman"/>
            </a:endParaRPr>
          </a:p>
        </p:txBody>
      </p:sp>
      <p:grpSp>
        <p:nvGrpSpPr>
          <p:cNvPr id="95243" name="Group 104"/>
          <p:cNvGrpSpPr>
            <a:grpSpLocks/>
          </p:cNvGrpSpPr>
          <p:nvPr/>
        </p:nvGrpSpPr>
        <p:grpSpPr bwMode="auto">
          <a:xfrm>
            <a:off x="-149225" y="6530975"/>
            <a:ext cx="6097588" cy="280988"/>
            <a:chOff x="492120" y="3950977"/>
            <a:chExt cx="8067290" cy="370958"/>
          </a:xfrm>
        </p:grpSpPr>
        <p:sp>
          <p:nvSpPr>
            <p:cNvPr id="95260" name="TextBox 12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100" dirty="0">
                  <a:latin typeface="Rockwell"/>
                  <a:ea typeface="Rockwell"/>
                  <a:cs typeface="Rockwell"/>
                </a:rPr>
                <a:t>time</a:t>
              </a:r>
            </a:p>
          </p:txBody>
        </p:sp>
        <p:sp>
          <p:nvSpPr>
            <p:cNvPr id="95261" name="TextBox 12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like</a:t>
              </a:r>
            </a:p>
          </p:txBody>
        </p:sp>
        <p:sp>
          <p:nvSpPr>
            <p:cNvPr id="95262" name="TextBox 12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flies</a:t>
              </a:r>
            </a:p>
          </p:txBody>
        </p:sp>
        <p:sp>
          <p:nvSpPr>
            <p:cNvPr id="95263" name="TextBox 12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an</a:t>
              </a:r>
            </a:p>
          </p:txBody>
        </p:sp>
        <p:sp>
          <p:nvSpPr>
            <p:cNvPr id="95264" name="TextBox 12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arrow</a:t>
              </a:r>
            </a:p>
          </p:txBody>
        </p:sp>
      </p:grpSp>
      <p:sp>
        <p:nvSpPr>
          <p:cNvPr id="106" name="Oval 105"/>
          <p:cNvSpPr/>
          <p:nvPr/>
        </p:nvSpPr>
        <p:spPr>
          <a:xfrm>
            <a:off x="4543425" y="4545013"/>
            <a:ext cx="409575" cy="414337"/>
          </a:xfrm>
          <a:prstGeom prst="ellipse">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X</a:t>
            </a:r>
            <a:r>
              <a:rPr lang="en-US" sz="1100" i="1" baseline="-25000" dirty="0">
                <a:solidFill>
                  <a:schemeClr val="accent1">
                    <a:lumMod val="60000"/>
                    <a:lumOff val="40000"/>
                  </a:schemeClr>
                </a:solidFill>
                <a:latin typeface="Times New Roman"/>
                <a:cs typeface="Times New Roman"/>
              </a:rPr>
              <a:t>6</a:t>
            </a:r>
            <a:endParaRPr lang="en-US" sz="1100" i="1" dirty="0">
              <a:solidFill>
                <a:schemeClr val="accent1">
                  <a:lumMod val="60000"/>
                  <a:lumOff val="40000"/>
                </a:schemeClr>
              </a:solidFill>
              <a:latin typeface="Times New Roman"/>
              <a:cs typeface="Times New Roman"/>
            </a:endParaRPr>
          </a:p>
        </p:txBody>
      </p:sp>
      <p:sp>
        <p:nvSpPr>
          <p:cNvPr id="111" name="Oval 110"/>
          <p:cNvSpPr/>
          <p:nvPr/>
        </p:nvSpPr>
        <p:spPr>
          <a:xfrm>
            <a:off x="2417763" y="2889250"/>
            <a:ext cx="407987" cy="414338"/>
          </a:xfrm>
          <a:prstGeom prst="ellipse">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endParaRPr lang="en-US" sz="1100" i="1">
              <a:solidFill>
                <a:srgbClr val="E17B7C"/>
              </a:solidFill>
              <a:latin typeface="Times New Roman" pitchFamily="18" charset="0"/>
              <a:cs typeface="Times New Roman" pitchFamily="18" charset="0"/>
            </a:endParaRPr>
          </a:p>
        </p:txBody>
      </p:sp>
      <p:sp>
        <p:nvSpPr>
          <p:cNvPr id="116" name="Oval 115"/>
          <p:cNvSpPr/>
          <p:nvPr/>
        </p:nvSpPr>
        <p:spPr>
          <a:xfrm>
            <a:off x="3722688" y="3644900"/>
            <a:ext cx="407987" cy="41433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900" i="1">
                <a:solidFill>
                  <a:schemeClr val="tx1"/>
                </a:solidFill>
                <a:latin typeface="Times New Roman" pitchFamily="18" charset="0"/>
                <a:cs typeface="Times New Roman" pitchFamily="18" charset="0"/>
              </a:rPr>
              <a:t>X</a:t>
            </a:r>
            <a:r>
              <a:rPr lang="en-US" sz="1900" i="1" baseline="-25000">
                <a:solidFill>
                  <a:schemeClr val="tx1"/>
                </a:solidFill>
                <a:latin typeface="Times New Roman" pitchFamily="18" charset="0"/>
                <a:cs typeface="Times New Roman" pitchFamily="18" charset="0"/>
              </a:rPr>
              <a:t>i</a:t>
            </a:r>
            <a:endParaRPr lang="en-US" sz="1900" i="1">
              <a:solidFill>
                <a:schemeClr val="tx1"/>
              </a:solidFill>
              <a:latin typeface="Times New Roman" pitchFamily="18" charset="0"/>
              <a:cs typeface="Times New Roman" pitchFamily="18" charset="0"/>
            </a:endParaRPr>
          </a:p>
        </p:txBody>
      </p:sp>
      <p:sp>
        <p:nvSpPr>
          <p:cNvPr id="117" name="Rectangle 116"/>
          <p:cNvSpPr/>
          <p:nvPr/>
        </p:nvSpPr>
        <p:spPr>
          <a:xfrm>
            <a:off x="3627438" y="4279900"/>
            <a:ext cx="200025" cy="200025"/>
          </a:xfrm>
          <a:prstGeom prst="rect">
            <a:avLst/>
          </a:prstGeom>
          <a:solidFill>
            <a:schemeClr val="accent4">
              <a:lumMod val="60000"/>
              <a:lumOff val="40000"/>
            </a:schemeClr>
          </a:solidFill>
          <a:ln w="28575"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4">
                    <a:lumMod val="60000"/>
                    <a:lumOff val="40000"/>
                  </a:schemeClr>
                </a:solidFill>
                <a:latin typeface="Times New Roman"/>
                <a:cs typeface="Times New Roman"/>
              </a:rPr>
              <a:t>ψ</a:t>
            </a:r>
            <a:r>
              <a:rPr lang="en-US" sz="1100" i="1" baseline="-25000" dirty="0">
                <a:solidFill>
                  <a:schemeClr val="accent4">
                    <a:lumMod val="60000"/>
                    <a:lumOff val="40000"/>
                  </a:schemeClr>
                </a:solidFill>
                <a:latin typeface="Times New Roman"/>
                <a:cs typeface="Times New Roman"/>
              </a:rPr>
              <a:t>14</a:t>
            </a:r>
            <a:endParaRPr lang="en-US" sz="1100" i="1" dirty="0">
              <a:solidFill>
                <a:schemeClr val="accent4">
                  <a:lumMod val="60000"/>
                  <a:lumOff val="40000"/>
                </a:schemeClr>
              </a:solidFill>
              <a:latin typeface="Times New Roman"/>
              <a:cs typeface="Times New Roman"/>
            </a:endParaRPr>
          </a:p>
        </p:txBody>
      </p:sp>
      <p:cxnSp>
        <p:nvCxnSpPr>
          <p:cNvPr id="118" name="Straight Connector 117"/>
          <p:cNvCxnSpPr>
            <a:stCxn id="117" idx="1"/>
            <a:endCxn id="96" idx="0"/>
          </p:cNvCxnSpPr>
          <p:nvPr/>
        </p:nvCxnSpPr>
        <p:spPr>
          <a:xfrm flipH="1">
            <a:off x="2871788" y="4379913"/>
            <a:ext cx="755650" cy="1004887"/>
          </a:xfrm>
          <a:prstGeom prst="line">
            <a:avLst/>
          </a:prstGeom>
          <a:solidFill>
            <a:schemeClr val="bg1"/>
          </a:solidFill>
          <a:ln w="28575" cmpd="sng">
            <a:solidFill>
              <a:schemeClr val="accent4">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117" idx="0"/>
            <a:endCxn id="116" idx="4"/>
          </p:cNvCxnSpPr>
          <p:nvPr/>
        </p:nvCxnSpPr>
        <p:spPr>
          <a:xfrm flipV="1">
            <a:off x="3727450" y="4059238"/>
            <a:ext cx="198438" cy="22066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762000" y="4540250"/>
            <a:ext cx="409575" cy="414338"/>
          </a:xfrm>
          <a:prstGeom prst="ellipse">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X</a:t>
            </a:r>
            <a:r>
              <a:rPr lang="en-US" sz="1100" i="1" baseline="-25000" dirty="0">
                <a:solidFill>
                  <a:schemeClr val="accent3">
                    <a:lumMod val="60000"/>
                    <a:lumOff val="40000"/>
                  </a:schemeClr>
                </a:solidFill>
                <a:latin typeface="Times New Roman"/>
                <a:cs typeface="Times New Roman"/>
              </a:rPr>
              <a:t>9</a:t>
            </a:r>
            <a:endParaRPr lang="en-US" sz="1100" i="1" dirty="0">
              <a:solidFill>
                <a:schemeClr val="accent3">
                  <a:lumMod val="60000"/>
                  <a:lumOff val="40000"/>
                </a:schemeClr>
              </a:solidFill>
              <a:latin typeface="Times New Roman"/>
              <a:cs typeface="Times New Roman"/>
            </a:endParaRPr>
          </a:p>
        </p:txBody>
      </p:sp>
      <p:sp>
        <p:nvSpPr>
          <p:cNvPr id="95251" name="TextBox 63"/>
          <p:cNvSpPr txBox="1">
            <a:spLocks noChangeArrowheads="1"/>
          </p:cNvSpPr>
          <p:nvPr/>
        </p:nvSpPr>
        <p:spPr bwMode="auto">
          <a:xfrm>
            <a:off x="3168650" y="4867275"/>
            <a:ext cx="652463" cy="280988"/>
          </a:xfrm>
          <a:prstGeom prst="rect">
            <a:avLst/>
          </a:prstGeom>
          <a:noFill/>
          <a:ln w="9525">
            <a:noFill/>
            <a:miter lim="800000"/>
            <a:headEnd/>
            <a:tailEnd/>
          </a:ln>
        </p:spPr>
        <p:txBody>
          <a:bodyPr anchor="ctr"/>
          <a:lstStyle/>
          <a:p>
            <a:pPr algn="ctr"/>
            <a:r>
              <a:rPr lang="en-US" sz="1800" i="1">
                <a:solidFill>
                  <a:srgbClr val="84AA33"/>
                </a:solidFill>
                <a:latin typeface="Times New Roman" pitchFamily="18" charset="0"/>
                <a:cs typeface="Times New Roman" pitchFamily="18" charset="0"/>
              </a:rPr>
              <a:t>G</a:t>
            </a:r>
          </a:p>
        </p:txBody>
      </p:sp>
      <p:grpSp>
        <p:nvGrpSpPr>
          <p:cNvPr id="95252" name="Group 54"/>
          <p:cNvGrpSpPr>
            <a:grpSpLocks/>
          </p:cNvGrpSpPr>
          <p:nvPr/>
        </p:nvGrpSpPr>
        <p:grpSpPr bwMode="auto">
          <a:xfrm>
            <a:off x="2268538" y="3994150"/>
            <a:ext cx="1712912" cy="3140075"/>
            <a:chOff x="1525" y="2468"/>
            <a:chExt cx="1079" cy="1978"/>
          </a:xfrm>
        </p:grpSpPr>
        <p:sp>
          <p:nvSpPr>
            <p:cNvPr id="10" name="Freeform 9"/>
            <p:cNvSpPr/>
            <p:nvPr/>
          </p:nvSpPr>
          <p:spPr>
            <a:xfrm>
              <a:off x="1525" y="2543"/>
              <a:ext cx="1079" cy="1903"/>
            </a:xfrm>
            <a:custGeom>
              <a:avLst/>
              <a:gdLst>
                <a:gd name="connsiteX0" fmla="*/ 1107442 w 1711934"/>
                <a:gd name="connsiteY0" fmla="*/ 2975773 h 3022126"/>
                <a:gd name="connsiteX1" fmla="*/ 1311389 w 1711934"/>
                <a:gd name="connsiteY1" fmla="*/ 1455378 h 3022126"/>
                <a:gd name="connsiteX2" fmla="*/ 1710012 w 1711934"/>
                <a:gd name="connsiteY2" fmla="*/ 491225 h 3022126"/>
                <a:gd name="connsiteX3" fmla="*/ 1394821 w 1711934"/>
                <a:gd name="connsiteY3" fmla="*/ 36961 h 3022126"/>
                <a:gd name="connsiteX4" fmla="*/ 78438 w 1711934"/>
                <a:gd name="connsiteY4" fmla="*/ 1427566 h 3022126"/>
                <a:gd name="connsiteX5" fmla="*/ 263844 w 1711934"/>
                <a:gd name="connsiteY5" fmla="*/ 3022126 h 30221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1934" h="3022126">
                  <a:moveTo>
                    <a:pt x="1107442" y="2975773"/>
                  </a:moveTo>
                  <a:cubicBezTo>
                    <a:pt x="1159201" y="2422621"/>
                    <a:pt x="1210961" y="1869469"/>
                    <a:pt x="1311389" y="1455378"/>
                  </a:cubicBezTo>
                  <a:cubicBezTo>
                    <a:pt x="1411817" y="1041287"/>
                    <a:pt x="1696107" y="727628"/>
                    <a:pt x="1710012" y="491225"/>
                  </a:cubicBezTo>
                  <a:cubicBezTo>
                    <a:pt x="1723917" y="254822"/>
                    <a:pt x="1666750" y="-119096"/>
                    <a:pt x="1394821" y="36961"/>
                  </a:cubicBezTo>
                  <a:cubicBezTo>
                    <a:pt x="1122892" y="193018"/>
                    <a:pt x="266934" y="930038"/>
                    <a:pt x="78438" y="1427566"/>
                  </a:cubicBezTo>
                  <a:cubicBezTo>
                    <a:pt x="-110058" y="1925094"/>
                    <a:pt x="76893" y="2473610"/>
                    <a:pt x="263844" y="3022126"/>
                  </a:cubicBezTo>
                </a:path>
              </a:pathLst>
            </a:custGeom>
            <a:ln>
              <a:solidFill>
                <a:schemeClr val="accent4"/>
              </a:solidFill>
              <a:prstDash val="dash"/>
            </a:ln>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cxnSp>
          <p:nvCxnSpPr>
            <p:cNvPr id="67" name="Straight Arrow Connector 66"/>
            <p:cNvCxnSpPr/>
            <p:nvPr/>
          </p:nvCxnSpPr>
          <p:spPr>
            <a:xfrm flipV="1">
              <a:off x="2291" y="2468"/>
              <a:ext cx="135" cy="179"/>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cxnSp>
        <p:nvCxnSpPr>
          <p:cNvPr id="68" name="Straight Arrow Connector 67"/>
          <p:cNvCxnSpPr/>
          <p:nvPr/>
        </p:nvCxnSpPr>
        <p:spPr>
          <a:xfrm flipH="1" flipV="1">
            <a:off x="4246563" y="3965575"/>
            <a:ext cx="381000" cy="106363"/>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95254" name="Group 61"/>
          <p:cNvGrpSpPr>
            <a:grpSpLocks/>
          </p:cNvGrpSpPr>
          <p:nvPr/>
        </p:nvGrpSpPr>
        <p:grpSpPr bwMode="auto">
          <a:xfrm>
            <a:off x="6129338" y="1416050"/>
            <a:ext cx="3054350" cy="4230688"/>
            <a:chOff x="3861" y="892"/>
            <a:chExt cx="1924" cy="2665"/>
          </a:xfrm>
        </p:grpSpPr>
        <p:sp>
          <p:nvSpPr>
            <p:cNvPr id="95256" name="Text Box 60"/>
            <p:cNvSpPr txBox="1">
              <a:spLocks noChangeArrowheads="1"/>
            </p:cNvSpPr>
            <p:nvPr/>
          </p:nvSpPr>
          <p:spPr bwMode="auto">
            <a:xfrm>
              <a:off x="3940" y="1874"/>
              <a:ext cx="1820" cy="1609"/>
            </a:xfrm>
            <a:prstGeom prst="rect">
              <a:avLst/>
            </a:prstGeom>
            <a:noFill/>
            <a:ln w="9525">
              <a:noFill/>
              <a:miter lim="800000"/>
              <a:headEnd/>
              <a:tailEnd/>
            </a:ln>
          </p:spPr>
          <p:txBody>
            <a:bodyPr>
              <a:spAutoFit/>
            </a:bodyPr>
            <a:lstStyle/>
            <a:p>
              <a:pPr defTabSz="914400"/>
              <a:r>
                <a:rPr lang="en-US" sz="2000" b="1" dirty="0" err="1">
                  <a:solidFill>
                    <a:srgbClr val="3891A7"/>
                  </a:solidFill>
                </a:rPr>
                <a:t>Subproblem</a:t>
              </a:r>
              <a:r>
                <a:rPr lang="en-US" sz="2000" b="1" dirty="0">
                  <a:solidFill>
                    <a:srgbClr val="3891A7"/>
                  </a:solidFill>
                </a:rPr>
                <a:t>:</a:t>
              </a:r>
            </a:p>
            <a:p>
              <a:pPr defTabSz="914400"/>
              <a:r>
                <a:rPr lang="en-US" sz="2000" dirty="0">
                  <a:solidFill>
                    <a:srgbClr val="3891A7"/>
                  </a:solidFill>
                </a:rPr>
                <a:t>Inference using just the factors in </a:t>
              </a:r>
              <a:r>
                <a:rPr lang="en-US" sz="2000" dirty="0" err="1">
                  <a:solidFill>
                    <a:srgbClr val="3891A7"/>
                  </a:solidFill>
                </a:rPr>
                <a:t>subgraph</a:t>
              </a:r>
              <a:r>
                <a:rPr lang="en-US" sz="2000" dirty="0">
                  <a:solidFill>
                    <a:srgbClr val="3891A7"/>
                  </a:solidFill>
                </a:rPr>
                <a:t> </a:t>
              </a:r>
              <a:r>
                <a:rPr lang="en-US" sz="2000" i="1" dirty="0">
                  <a:solidFill>
                    <a:srgbClr val="3891A7"/>
                  </a:solidFill>
                  <a:latin typeface="Times New Roman"/>
                  <a:cs typeface="Times New Roman"/>
                </a:rPr>
                <a:t>H</a:t>
              </a:r>
              <a:endParaRPr lang="en-US" sz="2000" i="1" dirty="0">
                <a:solidFill>
                  <a:srgbClr val="3891A7"/>
                </a:solidFill>
                <a:sym typeface="Symbol" pitchFamily="18" charset="2"/>
              </a:endParaRPr>
            </a:p>
            <a:p>
              <a:pPr defTabSz="914400"/>
              <a:endParaRPr lang="en-US" sz="2000" dirty="0">
                <a:solidFill>
                  <a:srgbClr val="3891A7"/>
                </a:solidFill>
              </a:endParaRPr>
            </a:p>
            <a:p>
              <a:pPr defTabSz="914400"/>
              <a:r>
                <a:rPr lang="en-US" sz="2000" dirty="0">
                  <a:solidFill>
                    <a:srgbClr val="3891A7"/>
                  </a:solidFill>
                </a:rPr>
                <a:t>The marginal of </a:t>
              </a:r>
              <a:r>
                <a:rPr lang="en-US" sz="2000" i="1" dirty="0">
                  <a:solidFill>
                    <a:srgbClr val="3891A7"/>
                  </a:solidFill>
                  <a:latin typeface="Times New Roman"/>
                  <a:cs typeface="Times New Roman"/>
                </a:rPr>
                <a:t>X</a:t>
              </a:r>
              <a:r>
                <a:rPr lang="en-US" sz="2000" i="1" baseline="-25000" dirty="0">
                  <a:solidFill>
                    <a:srgbClr val="3891A7"/>
                  </a:solidFill>
                  <a:latin typeface="Times New Roman"/>
                  <a:cs typeface="Times New Roman"/>
                </a:rPr>
                <a:t>i</a:t>
              </a:r>
              <a:r>
                <a:rPr lang="en-US" sz="2000" baseline="-25000" dirty="0">
                  <a:solidFill>
                    <a:srgbClr val="3891A7"/>
                  </a:solidFill>
                </a:rPr>
                <a:t> </a:t>
              </a:r>
              <a:r>
                <a:rPr lang="en-US" sz="2000" dirty="0">
                  <a:solidFill>
                    <a:srgbClr val="3891A7"/>
                  </a:solidFill>
                </a:rPr>
                <a:t> in </a:t>
              </a:r>
              <a:br>
                <a:rPr lang="en-US" sz="2000" dirty="0">
                  <a:solidFill>
                    <a:srgbClr val="3891A7"/>
                  </a:solidFill>
                </a:rPr>
              </a:br>
              <a:r>
                <a:rPr lang="en-US" sz="2000" dirty="0">
                  <a:solidFill>
                    <a:srgbClr val="3891A7"/>
                  </a:solidFill>
                </a:rPr>
                <a:t>that smaller model is the message sent to </a:t>
              </a:r>
              <a:r>
                <a:rPr lang="en-US" sz="2000" i="1" dirty="0">
                  <a:solidFill>
                    <a:srgbClr val="3891A7"/>
                  </a:solidFill>
                  <a:latin typeface="Times New Roman"/>
                  <a:cs typeface="Times New Roman"/>
                </a:rPr>
                <a:t>X</a:t>
              </a:r>
              <a:r>
                <a:rPr lang="en-US" sz="2000" i="1" baseline="-25000" dirty="0">
                  <a:solidFill>
                    <a:srgbClr val="3891A7"/>
                  </a:solidFill>
                  <a:latin typeface="Times New Roman"/>
                  <a:cs typeface="Times New Roman"/>
                </a:rPr>
                <a:t>i</a:t>
              </a:r>
              <a:r>
                <a:rPr lang="en-US" sz="2000" dirty="0">
                  <a:solidFill>
                    <a:srgbClr val="3891A7"/>
                  </a:solidFill>
                </a:rPr>
                <a:t> from </a:t>
              </a:r>
              <a:r>
                <a:rPr lang="en-US" sz="2000" dirty="0" err="1">
                  <a:solidFill>
                    <a:srgbClr val="3891A7"/>
                  </a:solidFill>
                </a:rPr>
                <a:t>subgraph</a:t>
              </a:r>
              <a:r>
                <a:rPr lang="en-US" sz="2000" dirty="0">
                  <a:solidFill>
                    <a:srgbClr val="3891A7"/>
                  </a:solidFill>
                </a:rPr>
                <a:t> </a:t>
              </a:r>
              <a:r>
                <a:rPr lang="en-US" sz="2000" i="1" dirty="0" smtClean="0">
                  <a:solidFill>
                    <a:srgbClr val="3891A7"/>
                  </a:solidFill>
                  <a:latin typeface="Times New Roman"/>
                  <a:cs typeface="Times New Roman"/>
                </a:rPr>
                <a:t>H</a:t>
              </a:r>
              <a:endParaRPr lang="en-US" sz="2000" i="1" dirty="0">
                <a:solidFill>
                  <a:srgbClr val="3891A7"/>
                </a:solidFill>
                <a:latin typeface="Times New Roman"/>
                <a:cs typeface="Times New Roman"/>
              </a:endParaRPr>
            </a:p>
          </p:txBody>
        </p:sp>
        <p:sp>
          <p:nvSpPr>
            <p:cNvPr id="95257" name="Freeform 63"/>
            <p:cNvSpPr>
              <a:spLocks/>
            </p:cNvSpPr>
            <p:nvPr/>
          </p:nvSpPr>
          <p:spPr bwMode="auto">
            <a:xfrm>
              <a:off x="3861" y="892"/>
              <a:ext cx="1924" cy="2665"/>
            </a:xfrm>
            <a:custGeom>
              <a:avLst/>
              <a:gdLst>
                <a:gd name="T0" fmla="*/ 1912 w 1924"/>
                <a:gd name="T1" fmla="*/ 0 h 2665"/>
                <a:gd name="T2" fmla="*/ 443 w 1924"/>
                <a:gd name="T3" fmla="*/ 0 h 2665"/>
                <a:gd name="T4" fmla="*/ 443 w 1924"/>
                <a:gd name="T5" fmla="*/ 918 h 2665"/>
                <a:gd name="T6" fmla="*/ 0 w 1924"/>
                <a:gd name="T7" fmla="*/ 918 h 2665"/>
                <a:gd name="T8" fmla="*/ 0 w 1924"/>
                <a:gd name="T9" fmla="*/ 2665 h 2665"/>
                <a:gd name="T10" fmla="*/ 1924 w 1924"/>
                <a:gd name="T11" fmla="*/ 2665 h 2665"/>
                <a:gd name="T12" fmla="*/ 0 60000 65536"/>
                <a:gd name="T13" fmla="*/ 0 60000 65536"/>
                <a:gd name="T14" fmla="*/ 0 60000 65536"/>
                <a:gd name="T15" fmla="*/ 0 60000 65536"/>
                <a:gd name="T16" fmla="*/ 0 60000 65536"/>
                <a:gd name="T17" fmla="*/ 0 60000 65536"/>
                <a:gd name="T18" fmla="*/ 0 w 1924"/>
                <a:gd name="T19" fmla="*/ 0 h 2665"/>
                <a:gd name="T20" fmla="*/ 1924 w 1924"/>
                <a:gd name="T21" fmla="*/ 2665 h 2665"/>
              </a:gdLst>
              <a:ahLst/>
              <a:cxnLst>
                <a:cxn ang="T12">
                  <a:pos x="T0" y="T1"/>
                </a:cxn>
                <a:cxn ang="T13">
                  <a:pos x="T2" y="T3"/>
                </a:cxn>
                <a:cxn ang="T14">
                  <a:pos x="T4" y="T5"/>
                </a:cxn>
                <a:cxn ang="T15">
                  <a:pos x="T6" y="T7"/>
                </a:cxn>
                <a:cxn ang="T16">
                  <a:pos x="T8" y="T9"/>
                </a:cxn>
                <a:cxn ang="T17">
                  <a:pos x="T10" y="T11"/>
                </a:cxn>
              </a:cxnLst>
              <a:rect l="T18" t="T19" r="T20" b="T21"/>
              <a:pathLst>
                <a:path w="1924" h="2665">
                  <a:moveTo>
                    <a:pt x="1912" y="0"/>
                  </a:moveTo>
                  <a:lnTo>
                    <a:pt x="443" y="0"/>
                  </a:lnTo>
                  <a:lnTo>
                    <a:pt x="443" y="918"/>
                  </a:lnTo>
                  <a:lnTo>
                    <a:pt x="0" y="918"/>
                  </a:lnTo>
                  <a:lnTo>
                    <a:pt x="0" y="2665"/>
                  </a:lnTo>
                  <a:lnTo>
                    <a:pt x="1924" y="2665"/>
                  </a:lnTo>
                </a:path>
              </a:pathLst>
            </a:custGeom>
            <a:noFill/>
            <a:ln w="9525">
              <a:solidFill>
                <a:schemeClr val="accent1"/>
              </a:solidFill>
              <a:round/>
              <a:headEnd/>
              <a:tailEnd/>
            </a:ln>
          </p:spPr>
          <p:txBody>
            <a:bodyPr/>
            <a:lstStyle/>
            <a:p>
              <a:endParaRPr lang="en-US"/>
            </a:p>
          </p:txBody>
        </p:sp>
      </p:grpSp>
      <p:sp>
        <p:nvSpPr>
          <p:cNvPr id="95255" name="Rectangle 64"/>
          <p:cNvSpPr>
            <a:spLocks noChangeArrowheads="1"/>
          </p:cNvSpPr>
          <p:nvPr/>
        </p:nvSpPr>
        <p:spPr bwMode="auto">
          <a:xfrm>
            <a:off x="6629400" y="5802313"/>
            <a:ext cx="1587500" cy="822325"/>
          </a:xfrm>
          <a:prstGeom prst="rect">
            <a:avLst/>
          </a:prstGeom>
          <a:noFill/>
          <a:ln w="9525">
            <a:noFill/>
            <a:miter lim="800000"/>
            <a:headEnd/>
            <a:tailEnd/>
          </a:ln>
        </p:spPr>
        <p:txBody>
          <a:bodyPr wrap="none">
            <a:spAutoFit/>
          </a:bodyPr>
          <a:lstStyle/>
          <a:p>
            <a:r>
              <a:rPr lang="en-US" sz="2400" i="1">
                <a:solidFill>
                  <a:srgbClr val="3891A7"/>
                </a:solidFill>
              </a:rPr>
              <a:t>Message </a:t>
            </a:r>
            <a:r>
              <a:rPr lang="en-US" sz="2400" b="1" i="1">
                <a:solidFill>
                  <a:srgbClr val="3891A7"/>
                </a:solidFill>
              </a:rPr>
              <a:t>to</a:t>
            </a:r>
            <a:r>
              <a:rPr lang="en-US" sz="2400" i="1">
                <a:solidFill>
                  <a:srgbClr val="3891A7"/>
                </a:solidFill>
              </a:rPr>
              <a:t/>
            </a:r>
            <a:br>
              <a:rPr lang="en-US" sz="2400" i="1">
                <a:solidFill>
                  <a:srgbClr val="3891A7"/>
                </a:solidFill>
              </a:rPr>
            </a:br>
            <a:r>
              <a:rPr lang="en-US" sz="2400" i="1">
                <a:solidFill>
                  <a:srgbClr val="3891A7"/>
                </a:solidFill>
              </a:rPr>
              <a:t>a variable</a:t>
            </a:r>
          </a:p>
        </p:txBody>
      </p:sp>
      <p:pic>
        <p:nvPicPr>
          <p:cNvPr id="34" name="Picture 32" descr="latex-image-1.pdf"/>
          <p:cNvPicPr>
            <a:picLocks noChangeAspect="1"/>
          </p:cNvPicPr>
          <p:nvPr/>
        </p:nvPicPr>
        <p:blipFill rotWithShape="1">
          <a:blip r:embed="rId4"/>
          <a:srcRect l="42558" r="38346"/>
          <a:stretch/>
        </p:blipFill>
        <p:spPr bwMode="auto">
          <a:xfrm>
            <a:off x="1087152" y="969868"/>
            <a:ext cx="282369" cy="244299"/>
          </a:xfrm>
          <a:prstGeom prst="rect">
            <a:avLst/>
          </a:prstGeom>
          <a:solidFill>
            <a:schemeClr val="bg1"/>
          </a:solidFill>
          <a:ln w="9525">
            <a:noFill/>
            <a:miter lim="800000"/>
            <a:headEnd/>
            <a:tailEnd/>
          </a:ln>
        </p:spPr>
      </p:pic>
    </p:spTree>
    <p:extLst>
      <p:ext uri="{BB962C8B-B14F-4D97-AF65-F5344CB8AC3E}">
        <p14:creationId xmlns:p14="http://schemas.microsoft.com/office/powerpoint/2010/main" val="1368916945"/>
      </p:ext>
    </p:extLst>
  </p:cSld>
  <p:clrMapOvr>
    <a:masterClrMapping/>
  </p:clrMapOvr>
  <p:timing>
    <p:tnLst>
      <p:par>
        <p:cTn xmlns:p14="http://schemas.microsoft.com/office/powerpoint/2010/main" id="1" dur="indefinite" restart="never" nodeType="tmRoot"/>
      </p:par>
    </p:tn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7281" name="Picture 2" descr="ql_ac7c632a19ccbae3c363b0ef8ea793e7_l3"/>
          <p:cNvPicPr>
            <a:picLocks noChangeAspect="1" noChangeArrowheads="1"/>
          </p:cNvPicPr>
          <p:nvPr/>
        </p:nvPicPr>
        <p:blipFill>
          <a:blip r:embed="rId3"/>
          <a:srcRect/>
          <a:stretch>
            <a:fillRect/>
          </a:stretch>
        </p:blipFill>
        <p:spPr bwMode="auto">
          <a:xfrm>
            <a:off x="47625" y="933450"/>
            <a:ext cx="9096375" cy="1725613"/>
          </a:xfrm>
          <a:prstGeom prst="rect">
            <a:avLst/>
          </a:prstGeom>
          <a:noFill/>
          <a:ln w="9525">
            <a:noFill/>
            <a:miter lim="800000"/>
            <a:headEnd/>
            <a:tailEnd/>
          </a:ln>
        </p:spPr>
      </p:pic>
      <p:sp>
        <p:nvSpPr>
          <p:cNvPr id="97282" name="Title 1"/>
          <p:cNvSpPr>
            <a:spLocks noGrp="1"/>
          </p:cNvSpPr>
          <p:nvPr>
            <p:ph type="title" idx="4294967295"/>
          </p:nvPr>
        </p:nvSpPr>
        <p:spPr>
          <a:xfrm>
            <a:off x="457200" y="150813"/>
            <a:ext cx="8229600" cy="722312"/>
          </a:xfrm>
        </p:spPr>
        <p:txBody>
          <a:bodyPr/>
          <a:lstStyle/>
          <a:p>
            <a:pPr eaLnBrk="1" hangingPunct="1"/>
            <a:r>
              <a:rPr lang="en-US" sz="4000" smtClean="0"/>
              <a:t>Acyclic BP as Dynamic Programming</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468FD3F5-57ED-4DEF-85C9-1267E2D4F223}" type="slidenum">
              <a:rPr lang="en-US" sz="1200">
                <a:solidFill>
                  <a:schemeClr val="tx1">
                    <a:tint val="75000"/>
                  </a:schemeClr>
                </a:solidFill>
                <a:latin typeface="+mn-lt"/>
                <a:cs typeface="+mn-cs"/>
              </a:rPr>
              <a:pPr algn="r" fontAlgn="auto">
                <a:spcBef>
                  <a:spcPts val="0"/>
                </a:spcBef>
                <a:spcAft>
                  <a:spcPts val="0"/>
                </a:spcAft>
                <a:defRPr/>
              </a:pPr>
              <a:t>98</a:t>
            </a:fld>
            <a:endParaRPr lang="en-US" sz="1200">
              <a:solidFill>
                <a:schemeClr val="tx1">
                  <a:tint val="75000"/>
                </a:schemeClr>
              </a:solidFill>
              <a:latin typeface="+mn-lt"/>
              <a:cs typeface="+mn-cs"/>
            </a:endParaRPr>
          </a:p>
        </p:txBody>
      </p:sp>
      <p:sp>
        <p:nvSpPr>
          <p:cNvPr id="90" name="Oval 89"/>
          <p:cNvSpPr/>
          <p:nvPr/>
        </p:nvSpPr>
        <p:spPr>
          <a:xfrm>
            <a:off x="149225" y="5386388"/>
            <a:ext cx="407988" cy="414337"/>
          </a:xfrm>
          <a:prstGeom prst="ellipse">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X</a:t>
            </a:r>
            <a:r>
              <a:rPr lang="en-US" sz="1100" i="1" baseline="-25000" dirty="0">
                <a:solidFill>
                  <a:schemeClr val="accent3">
                    <a:lumMod val="60000"/>
                    <a:lumOff val="40000"/>
                  </a:schemeClr>
                </a:solidFill>
                <a:latin typeface="Times New Roman"/>
                <a:cs typeface="Times New Roman"/>
              </a:rPr>
              <a:t>1</a:t>
            </a:r>
            <a:endParaRPr lang="en-US" sz="1100" i="1" dirty="0">
              <a:solidFill>
                <a:schemeClr val="accent3">
                  <a:lumMod val="60000"/>
                  <a:lumOff val="40000"/>
                </a:schemeClr>
              </a:solidFill>
              <a:latin typeface="Times New Roman"/>
              <a:cs typeface="Times New Roman"/>
            </a:endParaRPr>
          </a:p>
        </p:txBody>
      </p:sp>
      <p:sp>
        <p:nvSpPr>
          <p:cNvPr id="91" name="Rectangle 90"/>
          <p:cNvSpPr/>
          <p:nvPr/>
        </p:nvSpPr>
        <p:spPr>
          <a:xfrm>
            <a:off x="261938" y="6219825"/>
            <a:ext cx="200025" cy="200025"/>
          </a:xfrm>
          <a:prstGeom prst="rect">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ψ</a:t>
            </a:r>
            <a:r>
              <a:rPr lang="en-US" sz="1100" i="1" baseline="-25000" dirty="0">
                <a:solidFill>
                  <a:schemeClr val="accent3">
                    <a:lumMod val="60000"/>
                    <a:lumOff val="40000"/>
                  </a:schemeClr>
                </a:solidFill>
                <a:latin typeface="Times New Roman"/>
                <a:cs typeface="Times New Roman"/>
              </a:rPr>
              <a:t>1</a:t>
            </a:r>
            <a:endParaRPr lang="en-US" sz="1100" i="1" dirty="0">
              <a:solidFill>
                <a:schemeClr val="accent3">
                  <a:lumMod val="60000"/>
                  <a:lumOff val="40000"/>
                </a:schemeClr>
              </a:solidFill>
              <a:latin typeface="Times New Roman"/>
              <a:cs typeface="Times New Roman"/>
            </a:endParaRPr>
          </a:p>
        </p:txBody>
      </p:sp>
      <p:cxnSp>
        <p:nvCxnSpPr>
          <p:cNvPr id="92" name="Straight Connector 91"/>
          <p:cNvCxnSpPr>
            <a:stCxn id="90" idx="4"/>
            <a:endCxn id="91" idx="0"/>
          </p:cNvCxnSpPr>
          <p:nvPr/>
        </p:nvCxnSpPr>
        <p:spPr>
          <a:xfrm>
            <a:off x="354013" y="5800725"/>
            <a:ext cx="7937" cy="419100"/>
          </a:xfrm>
          <a:prstGeom prst="line">
            <a:avLst/>
          </a:prstGeom>
          <a:solidFill>
            <a:schemeClr val="bg1"/>
          </a:solidFill>
          <a:ln w="28575" cmpd="sng">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1398588" y="5386388"/>
            <a:ext cx="409575" cy="414337"/>
          </a:xfrm>
          <a:prstGeom prst="ellipse">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X</a:t>
            </a:r>
            <a:r>
              <a:rPr lang="en-US" sz="1100" i="1" baseline="-25000" dirty="0">
                <a:solidFill>
                  <a:schemeClr val="accent3">
                    <a:lumMod val="60000"/>
                    <a:lumOff val="40000"/>
                  </a:schemeClr>
                </a:solidFill>
                <a:latin typeface="Times New Roman"/>
                <a:cs typeface="Times New Roman"/>
              </a:rPr>
              <a:t>2</a:t>
            </a:r>
            <a:endParaRPr lang="en-US" sz="1100" i="1" dirty="0">
              <a:solidFill>
                <a:schemeClr val="accent3">
                  <a:lumMod val="60000"/>
                  <a:lumOff val="40000"/>
                </a:schemeClr>
              </a:solidFill>
              <a:latin typeface="Times New Roman"/>
              <a:cs typeface="Times New Roman"/>
            </a:endParaRPr>
          </a:p>
        </p:txBody>
      </p:sp>
      <p:sp>
        <p:nvSpPr>
          <p:cNvPr id="94" name="Rectangle 93"/>
          <p:cNvSpPr/>
          <p:nvPr/>
        </p:nvSpPr>
        <p:spPr>
          <a:xfrm>
            <a:off x="1511300" y="6219825"/>
            <a:ext cx="200025" cy="200025"/>
          </a:xfrm>
          <a:prstGeom prst="rect">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ψ</a:t>
            </a:r>
            <a:r>
              <a:rPr lang="en-US" sz="1100" i="1" baseline="-25000" dirty="0">
                <a:solidFill>
                  <a:schemeClr val="accent3">
                    <a:lumMod val="60000"/>
                    <a:lumOff val="40000"/>
                  </a:schemeClr>
                </a:solidFill>
                <a:latin typeface="Times New Roman"/>
                <a:cs typeface="Times New Roman"/>
              </a:rPr>
              <a:t>3</a:t>
            </a:r>
            <a:endParaRPr lang="en-US" sz="1100" i="1" dirty="0">
              <a:solidFill>
                <a:schemeClr val="accent3">
                  <a:lumMod val="60000"/>
                  <a:lumOff val="40000"/>
                </a:schemeClr>
              </a:solidFill>
              <a:latin typeface="Times New Roman"/>
              <a:cs typeface="Times New Roman"/>
            </a:endParaRPr>
          </a:p>
        </p:txBody>
      </p:sp>
      <p:cxnSp>
        <p:nvCxnSpPr>
          <p:cNvPr id="95" name="Straight Connector 94"/>
          <p:cNvCxnSpPr>
            <a:stCxn id="93" idx="4"/>
            <a:endCxn id="94" idx="0"/>
          </p:cNvCxnSpPr>
          <p:nvPr/>
        </p:nvCxnSpPr>
        <p:spPr>
          <a:xfrm>
            <a:off x="1603375" y="5800725"/>
            <a:ext cx="7938" cy="419100"/>
          </a:xfrm>
          <a:prstGeom prst="line">
            <a:avLst/>
          </a:prstGeom>
          <a:solidFill>
            <a:schemeClr val="bg1"/>
          </a:solidFill>
          <a:ln w="28575" cmpd="sng">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667000" y="5384800"/>
            <a:ext cx="407988" cy="414338"/>
          </a:xfrm>
          <a:prstGeom prst="ellipse">
            <a:avLst/>
          </a:prstGeom>
          <a:solidFill>
            <a:schemeClr val="accent4">
              <a:lumMod val="60000"/>
              <a:lumOff val="40000"/>
            </a:schemeClr>
          </a:solidFill>
          <a:ln w="28575"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4">
                    <a:lumMod val="60000"/>
                    <a:lumOff val="40000"/>
                  </a:schemeClr>
                </a:solidFill>
                <a:latin typeface="Times New Roman"/>
                <a:cs typeface="Times New Roman"/>
              </a:rPr>
              <a:t>X</a:t>
            </a:r>
            <a:r>
              <a:rPr lang="en-US" sz="1100" i="1" baseline="-25000" dirty="0">
                <a:solidFill>
                  <a:schemeClr val="accent4">
                    <a:lumMod val="60000"/>
                    <a:lumOff val="40000"/>
                  </a:schemeClr>
                </a:solidFill>
                <a:latin typeface="Times New Roman"/>
                <a:cs typeface="Times New Roman"/>
              </a:rPr>
              <a:t>3</a:t>
            </a:r>
            <a:endParaRPr lang="en-US" sz="1100" i="1" dirty="0">
              <a:solidFill>
                <a:schemeClr val="accent4">
                  <a:lumMod val="60000"/>
                  <a:lumOff val="40000"/>
                </a:schemeClr>
              </a:solidFill>
              <a:latin typeface="Times New Roman"/>
              <a:cs typeface="Times New Roman"/>
            </a:endParaRPr>
          </a:p>
        </p:txBody>
      </p:sp>
      <p:sp>
        <p:nvSpPr>
          <p:cNvPr id="99" name="Oval 98"/>
          <p:cNvSpPr/>
          <p:nvPr/>
        </p:nvSpPr>
        <p:spPr>
          <a:xfrm>
            <a:off x="3922713" y="5386388"/>
            <a:ext cx="407987" cy="414337"/>
          </a:xfrm>
          <a:prstGeom prst="ellipse">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X</a:t>
            </a:r>
            <a:r>
              <a:rPr lang="en-US" sz="1100" i="1" baseline="-25000" dirty="0">
                <a:solidFill>
                  <a:schemeClr val="accent1">
                    <a:lumMod val="60000"/>
                    <a:lumOff val="40000"/>
                  </a:schemeClr>
                </a:solidFill>
                <a:latin typeface="Times New Roman"/>
                <a:cs typeface="Times New Roman"/>
              </a:rPr>
              <a:t>4</a:t>
            </a:r>
            <a:endParaRPr lang="en-US" sz="1100" i="1" dirty="0">
              <a:solidFill>
                <a:schemeClr val="accent1">
                  <a:lumMod val="60000"/>
                  <a:lumOff val="40000"/>
                </a:schemeClr>
              </a:solidFill>
              <a:latin typeface="Times New Roman"/>
              <a:cs typeface="Times New Roman"/>
            </a:endParaRPr>
          </a:p>
        </p:txBody>
      </p:sp>
      <p:sp>
        <p:nvSpPr>
          <p:cNvPr id="102" name="Oval 101"/>
          <p:cNvSpPr/>
          <p:nvPr/>
        </p:nvSpPr>
        <p:spPr>
          <a:xfrm>
            <a:off x="5172075" y="5384800"/>
            <a:ext cx="409575" cy="414338"/>
          </a:xfrm>
          <a:prstGeom prst="ellipse">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X</a:t>
            </a:r>
            <a:r>
              <a:rPr lang="en-US" sz="1100" i="1" baseline="-25000" dirty="0">
                <a:solidFill>
                  <a:schemeClr val="accent1">
                    <a:lumMod val="60000"/>
                    <a:lumOff val="40000"/>
                  </a:schemeClr>
                </a:solidFill>
                <a:latin typeface="Times New Roman"/>
                <a:cs typeface="Times New Roman"/>
              </a:rPr>
              <a:t>5</a:t>
            </a:r>
            <a:endParaRPr lang="en-US" sz="1100" i="1" dirty="0">
              <a:solidFill>
                <a:schemeClr val="accent1">
                  <a:lumMod val="60000"/>
                  <a:lumOff val="40000"/>
                </a:schemeClr>
              </a:solidFill>
              <a:latin typeface="Times New Roman"/>
              <a:cs typeface="Times New Roman"/>
            </a:endParaRPr>
          </a:p>
        </p:txBody>
      </p:sp>
      <p:grpSp>
        <p:nvGrpSpPr>
          <p:cNvPr id="97293" name="Group 104"/>
          <p:cNvGrpSpPr>
            <a:grpSpLocks/>
          </p:cNvGrpSpPr>
          <p:nvPr/>
        </p:nvGrpSpPr>
        <p:grpSpPr bwMode="auto">
          <a:xfrm>
            <a:off x="-149225" y="6530975"/>
            <a:ext cx="6097588" cy="280988"/>
            <a:chOff x="492120" y="3950977"/>
            <a:chExt cx="8067290" cy="370958"/>
          </a:xfrm>
        </p:grpSpPr>
        <p:sp>
          <p:nvSpPr>
            <p:cNvPr id="97316" name="TextBox 12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100" dirty="0">
                  <a:latin typeface="Rockwell"/>
                  <a:ea typeface="Rockwell"/>
                  <a:cs typeface="Rockwell"/>
                </a:rPr>
                <a:t>time</a:t>
              </a:r>
            </a:p>
          </p:txBody>
        </p:sp>
        <p:sp>
          <p:nvSpPr>
            <p:cNvPr id="97317" name="TextBox 12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like</a:t>
              </a:r>
            </a:p>
          </p:txBody>
        </p:sp>
        <p:sp>
          <p:nvSpPr>
            <p:cNvPr id="97318" name="TextBox 12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flies</a:t>
              </a:r>
            </a:p>
          </p:txBody>
        </p:sp>
        <p:sp>
          <p:nvSpPr>
            <p:cNvPr id="97319" name="TextBox 12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an</a:t>
              </a:r>
            </a:p>
          </p:txBody>
        </p:sp>
        <p:sp>
          <p:nvSpPr>
            <p:cNvPr id="97320" name="TextBox 12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arrow</a:t>
              </a:r>
            </a:p>
          </p:txBody>
        </p:sp>
      </p:grpSp>
      <p:sp>
        <p:nvSpPr>
          <p:cNvPr id="106" name="Oval 105"/>
          <p:cNvSpPr/>
          <p:nvPr/>
        </p:nvSpPr>
        <p:spPr>
          <a:xfrm>
            <a:off x="4543425" y="4545013"/>
            <a:ext cx="409575" cy="414337"/>
          </a:xfrm>
          <a:prstGeom prst="ellipse">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X</a:t>
            </a:r>
            <a:r>
              <a:rPr lang="en-US" sz="1100" i="1" baseline="-25000" dirty="0">
                <a:solidFill>
                  <a:schemeClr val="accent1">
                    <a:lumMod val="60000"/>
                    <a:lumOff val="40000"/>
                  </a:schemeClr>
                </a:solidFill>
                <a:latin typeface="Times New Roman"/>
                <a:cs typeface="Times New Roman"/>
              </a:rPr>
              <a:t>6</a:t>
            </a:r>
            <a:endParaRPr lang="en-US" sz="1100" i="1" dirty="0">
              <a:solidFill>
                <a:schemeClr val="accent1">
                  <a:lumMod val="60000"/>
                  <a:lumOff val="40000"/>
                </a:schemeClr>
              </a:solidFill>
              <a:latin typeface="Times New Roman"/>
              <a:cs typeface="Times New Roman"/>
            </a:endParaRPr>
          </a:p>
        </p:txBody>
      </p:sp>
      <p:sp>
        <p:nvSpPr>
          <p:cNvPr id="111" name="Oval 110"/>
          <p:cNvSpPr/>
          <p:nvPr/>
        </p:nvSpPr>
        <p:spPr>
          <a:xfrm>
            <a:off x="2417763" y="2889250"/>
            <a:ext cx="407987" cy="414338"/>
          </a:xfrm>
          <a:prstGeom prst="ellipse">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100" i="1">
                <a:solidFill>
                  <a:srgbClr val="E17B7C"/>
                </a:solidFill>
                <a:latin typeface="Times New Roman" pitchFamily="18" charset="0"/>
                <a:cs typeface="Times New Roman" pitchFamily="18" charset="0"/>
              </a:rPr>
              <a:t>X		</a:t>
            </a:r>
            <a:r>
              <a:rPr lang="en-US" sz="1100" i="1" baseline="-25000">
                <a:solidFill>
                  <a:srgbClr val="E17B7C"/>
                </a:solidFill>
                <a:latin typeface="Times New Roman" pitchFamily="18" charset="0"/>
                <a:cs typeface="Times New Roman" pitchFamily="18" charset="0"/>
              </a:rPr>
              <a:t>8</a:t>
            </a:r>
            <a:endParaRPr lang="en-US" sz="1100" i="1">
              <a:solidFill>
                <a:srgbClr val="E17B7C"/>
              </a:solidFill>
              <a:latin typeface="Times New Roman" pitchFamily="18" charset="0"/>
              <a:cs typeface="Times New Roman" pitchFamily="18" charset="0"/>
            </a:endParaRPr>
          </a:p>
        </p:txBody>
      </p:sp>
      <p:sp>
        <p:nvSpPr>
          <p:cNvPr id="112" name="Rectangle 111"/>
          <p:cNvSpPr/>
          <p:nvPr/>
        </p:nvSpPr>
        <p:spPr>
          <a:xfrm>
            <a:off x="2522538" y="3411538"/>
            <a:ext cx="201612" cy="200025"/>
          </a:xfrm>
          <a:prstGeom prst="rect">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ψ</a:t>
            </a:r>
            <a:r>
              <a:rPr lang="en-US" sz="1100" i="1" baseline="-25000" dirty="0">
                <a:solidFill>
                  <a:schemeClr val="accent3">
                    <a:lumMod val="60000"/>
                    <a:lumOff val="40000"/>
                  </a:schemeClr>
                </a:solidFill>
                <a:latin typeface="Times New Roman"/>
                <a:cs typeface="Times New Roman"/>
              </a:rPr>
              <a:t>12</a:t>
            </a:r>
            <a:endParaRPr lang="en-US" sz="1100" i="1" dirty="0">
              <a:solidFill>
                <a:schemeClr val="accent3">
                  <a:lumMod val="60000"/>
                  <a:lumOff val="40000"/>
                </a:schemeClr>
              </a:solidFill>
              <a:latin typeface="Times New Roman"/>
              <a:cs typeface="Times New Roman"/>
            </a:endParaRPr>
          </a:p>
        </p:txBody>
      </p:sp>
      <p:cxnSp>
        <p:nvCxnSpPr>
          <p:cNvPr id="113" name="Straight Connector 112"/>
          <p:cNvCxnSpPr>
            <a:stCxn id="112" idx="1"/>
            <a:endCxn id="121" idx="0"/>
          </p:cNvCxnSpPr>
          <p:nvPr/>
        </p:nvCxnSpPr>
        <p:spPr>
          <a:xfrm flipH="1">
            <a:off x="966788" y="3511550"/>
            <a:ext cx="1555750" cy="1028700"/>
          </a:xfrm>
          <a:prstGeom prst="line">
            <a:avLst/>
          </a:prstGeom>
          <a:solidFill>
            <a:schemeClr val="bg1"/>
          </a:solidFill>
          <a:ln w="28575" cmpd="sng">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112" idx="0"/>
            <a:endCxn id="111" idx="4"/>
          </p:cNvCxnSpPr>
          <p:nvPr/>
        </p:nvCxnSpPr>
        <p:spPr>
          <a:xfrm flipH="1" flipV="1">
            <a:off x="2622550" y="3303588"/>
            <a:ext cx="1588" cy="107950"/>
          </a:xfrm>
          <a:prstGeom prst="line">
            <a:avLst/>
          </a:prstGeom>
          <a:solidFill>
            <a:schemeClr val="bg1"/>
          </a:solidFill>
          <a:ln w="28575" cmpd="sng">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112" idx="3"/>
            <a:endCxn id="116" idx="0"/>
          </p:cNvCxnSpPr>
          <p:nvPr/>
        </p:nvCxnSpPr>
        <p:spPr>
          <a:xfrm>
            <a:off x="2724150" y="3511550"/>
            <a:ext cx="1201738" cy="13335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6" name="Oval 115"/>
          <p:cNvSpPr/>
          <p:nvPr/>
        </p:nvSpPr>
        <p:spPr>
          <a:xfrm>
            <a:off x="3722688" y="3644900"/>
            <a:ext cx="407987" cy="41433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900" i="1">
                <a:solidFill>
                  <a:schemeClr val="tx1"/>
                </a:solidFill>
                <a:latin typeface="Times New Roman" pitchFamily="18" charset="0"/>
                <a:cs typeface="Times New Roman" pitchFamily="18" charset="0"/>
              </a:rPr>
              <a:t>X</a:t>
            </a:r>
            <a:r>
              <a:rPr lang="en-US" sz="1900" i="1" baseline="-25000">
                <a:solidFill>
                  <a:schemeClr val="tx1"/>
                </a:solidFill>
                <a:latin typeface="Times New Roman" pitchFamily="18" charset="0"/>
                <a:cs typeface="Times New Roman" pitchFamily="18" charset="0"/>
              </a:rPr>
              <a:t>i</a:t>
            </a:r>
            <a:endParaRPr lang="en-US" sz="1900" i="1">
              <a:solidFill>
                <a:schemeClr val="tx1"/>
              </a:solidFill>
              <a:latin typeface="Times New Roman" pitchFamily="18" charset="0"/>
              <a:cs typeface="Times New Roman" pitchFamily="18" charset="0"/>
            </a:endParaRPr>
          </a:p>
        </p:txBody>
      </p:sp>
      <p:sp>
        <p:nvSpPr>
          <p:cNvPr id="121" name="Oval 120"/>
          <p:cNvSpPr/>
          <p:nvPr/>
        </p:nvSpPr>
        <p:spPr>
          <a:xfrm>
            <a:off x="762000" y="4540250"/>
            <a:ext cx="409575" cy="414338"/>
          </a:xfrm>
          <a:prstGeom prst="ellipse">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X</a:t>
            </a:r>
            <a:r>
              <a:rPr lang="en-US" sz="1100" i="1" baseline="-25000" dirty="0">
                <a:solidFill>
                  <a:schemeClr val="accent3">
                    <a:lumMod val="60000"/>
                    <a:lumOff val="40000"/>
                  </a:schemeClr>
                </a:solidFill>
                <a:latin typeface="Times New Roman"/>
                <a:cs typeface="Times New Roman"/>
              </a:rPr>
              <a:t>9</a:t>
            </a:r>
            <a:endParaRPr lang="en-US" sz="1100" i="1" dirty="0">
              <a:solidFill>
                <a:schemeClr val="accent3">
                  <a:lumMod val="60000"/>
                  <a:lumOff val="40000"/>
                </a:schemeClr>
              </a:solidFill>
              <a:latin typeface="Times New Roman"/>
              <a:cs typeface="Times New Roman"/>
            </a:endParaRPr>
          </a:p>
        </p:txBody>
      </p:sp>
      <p:sp>
        <p:nvSpPr>
          <p:cNvPr id="122" name="Rectangle 121"/>
          <p:cNvSpPr/>
          <p:nvPr/>
        </p:nvSpPr>
        <p:spPr>
          <a:xfrm>
            <a:off x="869950" y="5062538"/>
            <a:ext cx="200025" cy="200025"/>
          </a:xfrm>
          <a:prstGeom prst="rect">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ψ</a:t>
            </a:r>
            <a:r>
              <a:rPr lang="en-US" sz="1100" i="1" baseline="-25000" dirty="0">
                <a:solidFill>
                  <a:schemeClr val="accent3">
                    <a:lumMod val="60000"/>
                    <a:lumOff val="40000"/>
                  </a:schemeClr>
                </a:solidFill>
                <a:latin typeface="Times New Roman"/>
                <a:cs typeface="Times New Roman"/>
              </a:rPr>
              <a:t>13</a:t>
            </a:r>
            <a:endParaRPr lang="en-US" sz="1100" i="1" dirty="0">
              <a:solidFill>
                <a:schemeClr val="accent3">
                  <a:lumMod val="60000"/>
                  <a:lumOff val="40000"/>
                </a:schemeClr>
              </a:solidFill>
              <a:latin typeface="Times New Roman"/>
              <a:cs typeface="Times New Roman"/>
            </a:endParaRPr>
          </a:p>
        </p:txBody>
      </p:sp>
      <p:cxnSp>
        <p:nvCxnSpPr>
          <p:cNvPr id="123" name="Straight Connector 122"/>
          <p:cNvCxnSpPr>
            <a:stCxn id="122" idx="1"/>
            <a:endCxn id="90" idx="0"/>
          </p:cNvCxnSpPr>
          <p:nvPr/>
        </p:nvCxnSpPr>
        <p:spPr>
          <a:xfrm flipH="1">
            <a:off x="354013" y="5162550"/>
            <a:ext cx="515937" cy="223838"/>
          </a:xfrm>
          <a:prstGeom prst="line">
            <a:avLst/>
          </a:prstGeom>
          <a:solidFill>
            <a:schemeClr val="bg1"/>
          </a:solidFill>
          <a:ln w="28575" cmpd="sng">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24" name="Straight Connector 123"/>
          <p:cNvCxnSpPr>
            <a:stCxn id="122" idx="0"/>
            <a:endCxn id="121" idx="4"/>
          </p:cNvCxnSpPr>
          <p:nvPr/>
        </p:nvCxnSpPr>
        <p:spPr>
          <a:xfrm flipH="1" flipV="1">
            <a:off x="966788" y="4954588"/>
            <a:ext cx="3175" cy="107950"/>
          </a:xfrm>
          <a:prstGeom prst="line">
            <a:avLst/>
          </a:prstGeom>
          <a:solidFill>
            <a:schemeClr val="bg1"/>
          </a:solidFill>
          <a:ln w="28575" cmpd="sng">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25" name="Straight Connector 124"/>
          <p:cNvCxnSpPr>
            <a:stCxn id="122" idx="3"/>
            <a:endCxn id="93" idx="0"/>
          </p:cNvCxnSpPr>
          <p:nvPr/>
        </p:nvCxnSpPr>
        <p:spPr>
          <a:xfrm>
            <a:off x="1069975" y="5162550"/>
            <a:ext cx="533400" cy="223838"/>
          </a:xfrm>
          <a:prstGeom prst="line">
            <a:avLst/>
          </a:prstGeom>
          <a:solidFill>
            <a:schemeClr val="bg1"/>
          </a:solidFill>
          <a:ln w="28575" cmpd="sng">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97306" name="TextBox 16"/>
          <p:cNvSpPr txBox="1">
            <a:spLocks noChangeArrowheads="1"/>
          </p:cNvSpPr>
          <p:nvPr/>
        </p:nvSpPr>
        <p:spPr bwMode="auto">
          <a:xfrm>
            <a:off x="2328863" y="3803650"/>
            <a:ext cx="650875" cy="280988"/>
          </a:xfrm>
          <a:prstGeom prst="rect">
            <a:avLst/>
          </a:prstGeom>
          <a:noFill/>
          <a:ln w="9525">
            <a:noFill/>
            <a:miter lim="800000"/>
            <a:headEnd/>
            <a:tailEnd/>
          </a:ln>
        </p:spPr>
        <p:txBody>
          <a:bodyPr anchor="ctr"/>
          <a:lstStyle/>
          <a:p>
            <a:pPr algn="ctr"/>
            <a:r>
              <a:rPr lang="en-US" sz="1800" i="1">
                <a:solidFill>
                  <a:srgbClr val="C32D2E"/>
                </a:solidFill>
                <a:latin typeface="Times New Roman" pitchFamily="18" charset="0"/>
                <a:cs typeface="Times New Roman" pitchFamily="18" charset="0"/>
              </a:rPr>
              <a:t>F</a:t>
            </a:r>
          </a:p>
        </p:txBody>
      </p:sp>
      <p:grpSp>
        <p:nvGrpSpPr>
          <p:cNvPr id="97307" name="Group 51"/>
          <p:cNvGrpSpPr>
            <a:grpSpLocks/>
          </p:cNvGrpSpPr>
          <p:nvPr/>
        </p:nvGrpSpPr>
        <p:grpSpPr bwMode="auto">
          <a:xfrm>
            <a:off x="-755650" y="2609850"/>
            <a:ext cx="4454525" cy="4600575"/>
            <a:chOff x="-382" y="1596"/>
            <a:chExt cx="2806" cy="2898"/>
          </a:xfrm>
        </p:grpSpPr>
        <p:sp>
          <p:nvSpPr>
            <p:cNvPr id="14" name="Freeform 13"/>
            <p:cNvSpPr/>
            <p:nvPr/>
          </p:nvSpPr>
          <p:spPr>
            <a:xfrm>
              <a:off x="-382" y="1596"/>
              <a:ext cx="2420" cy="2898"/>
            </a:xfrm>
            <a:custGeom>
              <a:avLst/>
              <a:gdLst>
                <a:gd name="connsiteX0" fmla="*/ 1391191 w 3840866"/>
                <a:gd name="connsiteY0" fmla="*/ 4522590 h 4601899"/>
                <a:gd name="connsiteX1" fmla="*/ 64257 w 3840866"/>
                <a:gd name="connsiteY1" fmla="*/ 3972907 h 4601899"/>
                <a:gd name="connsiteX2" fmla="*/ 3201509 w 3840866"/>
                <a:gd name="connsiteY2" fmla="*/ 77744 h 4601899"/>
                <a:gd name="connsiteX3" fmla="*/ 3817586 w 3840866"/>
                <a:gd name="connsiteY3" fmla="*/ 1480382 h 4601899"/>
                <a:gd name="connsiteX4" fmla="*/ 2774995 w 3840866"/>
                <a:gd name="connsiteY4" fmla="*/ 2807201 h 4601899"/>
                <a:gd name="connsiteX5" fmla="*/ 2670735 w 3840866"/>
                <a:gd name="connsiteY5" fmla="*/ 4351999 h 4601899"/>
                <a:gd name="connsiteX6" fmla="*/ 2414827 w 3840866"/>
                <a:gd name="connsiteY6" fmla="*/ 4598408 h 46018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840866" h="4601899">
                  <a:moveTo>
                    <a:pt x="1391191" y="4522590"/>
                  </a:moveTo>
                  <a:cubicBezTo>
                    <a:pt x="576864" y="4618152"/>
                    <a:pt x="-237463" y="4713715"/>
                    <a:pt x="64257" y="3972907"/>
                  </a:cubicBezTo>
                  <a:cubicBezTo>
                    <a:pt x="365977" y="3232099"/>
                    <a:pt x="2575954" y="493165"/>
                    <a:pt x="3201509" y="77744"/>
                  </a:cubicBezTo>
                  <a:cubicBezTo>
                    <a:pt x="3827064" y="-337677"/>
                    <a:pt x="3888672" y="1025472"/>
                    <a:pt x="3817586" y="1480382"/>
                  </a:cubicBezTo>
                  <a:cubicBezTo>
                    <a:pt x="3746500" y="1935291"/>
                    <a:pt x="2966137" y="2328598"/>
                    <a:pt x="2774995" y="2807201"/>
                  </a:cubicBezTo>
                  <a:cubicBezTo>
                    <a:pt x="2583853" y="3285804"/>
                    <a:pt x="2730763" y="4053465"/>
                    <a:pt x="2670735" y="4351999"/>
                  </a:cubicBezTo>
                  <a:cubicBezTo>
                    <a:pt x="2610707" y="4650533"/>
                    <a:pt x="2414827" y="4598408"/>
                    <a:pt x="2414827" y="4598408"/>
                  </a:cubicBezTo>
                </a:path>
              </a:pathLst>
            </a:custGeom>
            <a:ln>
              <a:solidFill>
                <a:schemeClr val="accent3"/>
              </a:solidFill>
              <a:prstDash val="dash"/>
            </a:ln>
          </p:spPr>
          <p:style>
            <a:lnRef idx="2">
              <a:schemeClr val="accent1"/>
            </a:lnRef>
            <a:fillRef idx="0">
              <a:schemeClr val="accent1"/>
            </a:fillRef>
            <a:effectRef idx="1">
              <a:schemeClr val="accent1"/>
            </a:effectRef>
            <a:fontRef idx="minor">
              <a:schemeClr val="tx1"/>
            </a:fontRef>
          </p:style>
          <p:txBody>
            <a:bodyPr anchor="ctr"/>
            <a:lstStyle/>
            <a:p>
              <a:pPr algn="ctr" fontAlgn="auto">
                <a:spcBef>
                  <a:spcPts val="0"/>
                </a:spcBef>
                <a:spcAft>
                  <a:spcPts val="0"/>
                </a:spcAft>
                <a:defRPr/>
              </a:pPr>
              <a:endParaRPr lang="en-US" sz="1800"/>
            </a:p>
          </p:txBody>
        </p:sp>
        <p:cxnSp>
          <p:nvCxnSpPr>
            <p:cNvPr id="66" name="Straight Arrow Connector 65"/>
            <p:cNvCxnSpPr/>
            <p:nvPr/>
          </p:nvCxnSpPr>
          <p:spPr>
            <a:xfrm flipH="1" flipV="1">
              <a:off x="2034" y="2128"/>
              <a:ext cx="390" cy="43"/>
            </a:xfrm>
            <a:prstGeom prst="straightConnector1">
              <a:avLst/>
            </a:prstGeom>
            <a:ln w="38100" cmpd="sng">
              <a:solidFill>
                <a:schemeClr val="accent3"/>
              </a:solidFill>
              <a:headEnd type="triangle"/>
              <a:tailEnd type="oval"/>
            </a:ln>
            <a:effectLst/>
          </p:spPr>
          <p:style>
            <a:lnRef idx="2">
              <a:schemeClr val="accent1"/>
            </a:lnRef>
            <a:fillRef idx="0">
              <a:schemeClr val="accent1"/>
            </a:fillRef>
            <a:effectRef idx="1">
              <a:schemeClr val="accent1"/>
            </a:effectRef>
            <a:fontRef idx="minor">
              <a:schemeClr val="tx1"/>
            </a:fontRef>
          </p:style>
        </p:cxnSp>
      </p:grpSp>
      <p:cxnSp>
        <p:nvCxnSpPr>
          <p:cNvPr id="67" name="Straight Arrow Connector 66"/>
          <p:cNvCxnSpPr/>
          <p:nvPr/>
        </p:nvCxnSpPr>
        <p:spPr>
          <a:xfrm flipV="1">
            <a:off x="3484563" y="3994150"/>
            <a:ext cx="214312" cy="284163"/>
          </a:xfrm>
          <a:prstGeom prst="straightConnector1">
            <a:avLst/>
          </a:prstGeom>
          <a:ln w="38100" cmpd="sng">
            <a:solidFill>
              <a:schemeClr val="accent4"/>
            </a:solidFill>
            <a:headEnd type="oval"/>
            <a:tailEnd type="triangle"/>
          </a:ln>
          <a:effectLst/>
        </p:spPr>
        <p:style>
          <a:lnRef idx="2">
            <a:schemeClr val="accent1"/>
          </a:lnRef>
          <a:fillRef idx="0">
            <a:schemeClr val="accent1"/>
          </a:fillRef>
          <a:effectRef idx="1">
            <a:schemeClr val="accent1"/>
          </a:effectRef>
          <a:fontRef idx="minor">
            <a:schemeClr val="tx1"/>
          </a:fontRef>
        </p:style>
      </p:cxnSp>
      <p:cxnSp>
        <p:nvCxnSpPr>
          <p:cNvPr id="68" name="Straight Arrow Connector 67"/>
          <p:cNvCxnSpPr/>
          <p:nvPr/>
        </p:nvCxnSpPr>
        <p:spPr>
          <a:xfrm flipH="1" flipV="1">
            <a:off x="4235450" y="3965575"/>
            <a:ext cx="381000" cy="106363"/>
          </a:xfrm>
          <a:prstGeom prst="straightConnector1">
            <a:avLst/>
          </a:prstGeom>
          <a:ln w="38100" cmpd="sng">
            <a:solidFill>
              <a:schemeClr val="accent1"/>
            </a:solidFill>
            <a:headEnd type="oval"/>
            <a:tailEnd type="triangle"/>
          </a:ln>
          <a:effectLst/>
        </p:spPr>
        <p:style>
          <a:lnRef idx="2">
            <a:schemeClr val="accent1"/>
          </a:lnRef>
          <a:fillRef idx="0">
            <a:schemeClr val="accent1"/>
          </a:fillRef>
          <a:effectRef idx="1">
            <a:schemeClr val="accent1"/>
          </a:effectRef>
          <a:fontRef idx="minor">
            <a:schemeClr val="tx1"/>
          </a:fontRef>
        </p:style>
      </p:cxnSp>
      <p:grpSp>
        <p:nvGrpSpPr>
          <p:cNvPr id="97310" name="Group 61"/>
          <p:cNvGrpSpPr>
            <a:grpSpLocks/>
          </p:cNvGrpSpPr>
          <p:nvPr/>
        </p:nvGrpSpPr>
        <p:grpSpPr bwMode="auto">
          <a:xfrm>
            <a:off x="6129338" y="1416050"/>
            <a:ext cx="3054350" cy="4230688"/>
            <a:chOff x="3861" y="892"/>
            <a:chExt cx="1924" cy="2665"/>
          </a:xfrm>
        </p:grpSpPr>
        <p:sp>
          <p:nvSpPr>
            <p:cNvPr id="97312" name="Text Box 60"/>
            <p:cNvSpPr txBox="1">
              <a:spLocks noChangeArrowheads="1"/>
            </p:cNvSpPr>
            <p:nvPr/>
          </p:nvSpPr>
          <p:spPr bwMode="auto">
            <a:xfrm>
              <a:off x="3940" y="1874"/>
              <a:ext cx="1820" cy="1609"/>
            </a:xfrm>
            <a:prstGeom prst="rect">
              <a:avLst/>
            </a:prstGeom>
            <a:noFill/>
            <a:ln w="9525">
              <a:noFill/>
              <a:miter lim="800000"/>
              <a:headEnd/>
              <a:tailEnd/>
            </a:ln>
          </p:spPr>
          <p:txBody>
            <a:bodyPr>
              <a:spAutoFit/>
            </a:bodyPr>
            <a:lstStyle/>
            <a:p>
              <a:pPr defTabSz="914400"/>
              <a:r>
                <a:rPr lang="en-US" sz="2000" b="1" dirty="0" err="1">
                  <a:solidFill>
                    <a:srgbClr val="3891A7"/>
                  </a:solidFill>
                </a:rPr>
                <a:t>Subproblem</a:t>
              </a:r>
              <a:r>
                <a:rPr lang="en-US" sz="2000" b="1" dirty="0">
                  <a:solidFill>
                    <a:srgbClr val="3891A7"/>
                  </a:solidFill>
                </a:rPr>
                <a:t>:</a:t>
              </a:r>
            </a:p>
            <a:p>
              <a:pPr defTabSz="914400"/>
              <a:r>
                <a:rPr lang="en-US" sz="2000" dirty="0">
                  <a:solidFill>
                    <a:srgbClr val="3891A7"/>
                  </a:solidFill>
                </a:rPr>
                <a:t>Inference using just the factors in </a:t>
              </a:r>
              <a:r>
                <a:rPr lang="en-US" sz="2000" dirty="0" err="1">
                  <a:solidFill>
                    <a:srgbClr val="3891A7"/>
                  </a:solidFill>
                </a:rPr>
                <a:t>subgraph</a:t>
              </a:r>
              <a:r>
                <a:rPr lang="en-US" sz="2000" dirty="0">
                  <a:solidFill>
                    <a:srgbClr val="3891A7"/>
                  </a:solidFill>
                </a:rPr>
                <a:t> </a:t>
              </a:r>
              <a:r>
                <a:rPr lang="en-US" sz="2000" i="1" dirty="0">
                  <a:solidFill>
                    <a:srgbClr val="3891A7"/>
                  </a:solidFill>
                  <a:latin typeface="Times New Roman"/>
                  <a:cs typeface="Times New Roman"/>
                </a:rPr>
                <a:t>H</a:t>
              </a:r>
              <a:endParaRPr lang="en-US" sz="2000" i="1" dirty="0">
                <a:solidFill>
                  <a:srgbClr val="3891A7"/>
                </a:solidFill>
                <a:sym typeface="Symbol" pitchFamily="18" charset="2"/>
              </a:endParaRPr>
            </a:p>
            <a:p>
              <a:pPr defTabSz="914400"/>
              <a:endParaRPr lang="en-US" sz="2000" dirty="0">
                <a:solidFill>
                  <a:srgbClr val="3891A7"/>
                </a:solidFill>
              </a:endParaRPr>
            </a:p>
            <a:p>
              <a:pPr defTabSz="914400"/>
              <a:r>
                <a:rPr lang="en-US" sz="2000" dirty="0">
                  <a:solidFill>
                    <a:srgbClr val="3891A7"/>
                  </a:solidFill>
                </a:rPr>
                <a:t>The marginal of </a:t>
              </a:r>
              <a:r>
                <a:rPr lang="en-US" sz="2000" i="1" dirty="0">
                  <a:solidFill>
                    <a:srgbClr val="3891A7"/>
                  </a:solidFill>
                  <a:latin typeface="Times New Roman"/>
                  <a:cs typeface="Times New Roman"/>
                </a:rPr>
                <a:t>X</a:t>
              </a:r>
              <a:r>
                <a:rPr lang="en-US" sz="2000" i="1" baseline="-25000" dirty="0">
                  <a:solidFill>
                    <a:srgbClr val="3891A7"/>
                  </a:solidFill>
                  <a:latin typeface="Times New Roman"/>
                  <a:cs typeface="Times New Roman"/>
                </a:rPr>
                <a:t>i</a:t>
              </a:r>
              <a:r>
                <a:rPr lang="en-US" sz="2000" baseline="-25000" dirty="0">
                  <a:solidFill>
                    <a:srgbClr val="3891A7"/>
                  </a:solidFill>
                </a:rPr>
                <a:t> </a:t>
              </a:r>
              <a:r>
                <a:rPr lang="en-US" sz="2000" dirty="0">
                  <a:solidFill>
                    <a:srgbClr val="3891A7"/>
                  </a:solidFill>
                </a:rPr>
                <a:t> in </a:t>
              </a:r>
              <a:br>
                <a:rPr lang="en-US" sz="2000" dirty="0">
                  <a:solidFill>
                    <a:srgbClr val="3891A7"/>
                  </a:solidFill>
                </a:rPr>
              </a:br>
              <a:r>
                <a:rPr lang="en-US" sz="2000" dirty="0">
                  <a:solidFill>
                    <a:srgbClr val="3891A7"/>
                  </a:solidFill>
                </a:rPr>
                <a:t>that smaller model is the message sent to </a:t>
              </a:r>
              <a:r>
                <a:rPr lang="en-US" sz="2000" i="1" dirty="0">
                  <a:solidFill>
                    <a:srgbClr val="3891A7"/>
                  </a:solidFill>
                  <a:latin typeface="Times New Roman"/>
                  <a:cs typeface="Times New Roman"/>
                </a:rPr>
                <a:t>X</a:t>
              </a:r>
              <a:r>
                <a:rPr lang="en-US" sz="2000" i="1" baseline="-25000" dirty="0">
                  <a:solidFill>
                    <a:srgbClr val="3891A7"/>
                  </a:solidFill>
                  <a:latin typeface="Times New Roman"/>
                  <a:cs typeface="Times New Roman"/>
                </a:rPr>
                <a:t>i</a:t>
              </a:r>
              <a:r>
                <a:rPr lang="en-US" sz="2000" dirty="0">
                  <a:solidFill>
                    <a:srgbClr val="3891A7"/>
                  </a:solidFill>
                </a:rPr>
                <a:t> from </a:t>
              </a:r>
              <a:r>
                <a:rPr lang="en-US" sz="2000" dirty="0" err="1">
                  <a:solidFill>
                    <a:srgbClr val="3891A7"/>
                  </a:solidFill>
                </a:rPr>
                <a:t>subgraph</a:t>
              </a:r>
              <a:r>
                <a:rPr lang="en-US" sz="2000" dirty="0">
                  <a:solidFill>
                    <a:srgbClr val="3891A7"/>
                  </a:solidFill>
                </a:rPr>
                <a:t> </a:t>
              </a:r>
              <a:r>
                <a:rPr lang="en-US" sz="2000" i="1" dirty="0" smtClean="0">
                  <a:solidFill>
                    <a:srgbClr val="3891A7"/>
                  </a:solidFill>
                  <a:latin typeface="Times New Roman"/>
                  <a:cs typeface="Times New Roman"/>
                </a:rPr>
                <a:t>H</a:t>
              </a:r>
              <a:endParaRPr lang="en-US" sz="2000" i="1" dirty="0">
                <a:solidFill>
                  <a:srgbClr val="3891A7"/>
                </a:solidFill>
                <a:latin typeface="Times New Roman"/>
                <a:cs typeface="Times New Roman"/>
              </a:endParaRPr>
            </a:p>
          </p:txBody>
        </p:sp>
        <p:sp>
          <p:nvSpPr>
            <p:cNvPr id="97313" name="Freeform 63"/>
            <p:cNvSpPr>
              <a:spLocks/>
            </p:cNvSpPr>
            <p:nvPr/>
          </p:nvSpPr>
          <p:spPr bwMode="auto">
            <a:xfrm>
              <a:off x="3861" y="892"/>
              <a:ext cx="1924" cy="2665"/>
            </a:xfrm>
            <a:custGeom>
              <a:avLst/>
              <a:gdLst>
                <a:gd name="T0" fmla="*/ 1912 w 1924"/>
                <a:gd name="T1" fmla="*/ 0 h 2665"/>
                <a:gd name="T2" fmla="*/ 443 w 1924"/>
                <a:gd name="T3" fmla="*/ 0 h 2665"/>
                <a:gd name="T4" fmla="*/ 443 w 1924"/>
                <a:gd name="T5" fmla="*/ 918 h 2665"/>
                <a:gd name="T6" fmla="*/ 0 w 1924"/>
                <a:gd name="T7" fmla="*/ 918 h 2665"/>
                <a:gd name="T8" fmla="*/ 0 w 1924"/>
                <a:gd name="T9" fmla="*/ 2665 h 2665"/>
                <a:gd name="T10" fmla="*/ 1924 w 1924"/>
                <a:gd name="T11" fmla="*/ 2665 h 2665"/>
                <a:gd name="T12" fmla="*/ 0 60000 65536"/>
                <a:gd name="T13" fmla="*/ 0 60000 65536"/>
                <a:gd name="T14" fmla="*/ 0 60000 65536"/>
                <a:gd name="T15" fmla="*/ 0 60000 65536"/>
                <a:gd name="T16" fmla="*/ 0 60000 65536"/>
                <a:gd name="T17" fmla="*/ 0 60000 65536"/>
                <a:gd name="T18" fmla="*/ 0 w 1924"/>
                <a:gd name="T19" fmla="*/ 0 h 2665"/>
                <a:gd name="T20" fmla="*/ 1924 w 1924"/>
                <a:gd name="T21" fmla="*/ 2665 h 2665"/>
              </a:gdLst>
              <a:ahLst/>
              <a:cxnLst>
                <a:cxn ang="T12">
                  <a:pos x="T0" y="T1"/>
                </a:cxn>
                <a:cxn ang="T13">
                  <a:pos x="T2" y="T3"/>
                </a:cxn>
                <a:cxn ang="T14">
                  <a:pos x="T4" y="T5"/>
                </a:cxn>
                <a:cxn ang="T15">
                  <a:pos x="T6" y="T7"/>
                </a:cxn>
                <a:cxn ang="T16">
                  <a:pos x="T8" y="T9"/>
                </a:cxn>
                <a:cxn ang="T17">
                  <a:pos x="T10" y="T11"/>
                </a:cxn>
              </a:cxnLst>
              <a:rect l="T18" t="T19" r="T20" b="T21"/>
              <a:pathLst>
                <a:path w="1924" h="2665">
                  <a:moveTo>
                    <a:pt x="1912" y="0"/>
                  </a:moveTo>
                  <a:lnTo>
                    <a:pt x="443" y="0"/>
                  </a:lnTo>
                  <a:lnTo>
                    <a:pt x="443" y="918"/>
                  </a:lnTo>
                  <a:lnTo>
                    <a:pt x="0" y="918"/>
                  </a:lnTo>
                  <a:lnTo>
                    <a:pt x="0" y="2665"/>
                  </a:lnTo>
                  <a:lnTo>
                    <a:pt x="1924" y="2665"/>
                  </a:lnTo>
                </a:path>
              </a:pathLst>
            </a:custGeom>
            <a:noFill/>
            <a:ln w="9525">
              <a:solidFill>
                <a:schemeClr val="accent1"/>
              </a:solidFill>
              <a:round/>
              <a:headEnd/>
              <a:tailEnd/>
            </a:ln>
          </p:spPr>
          <p:txBody>
            <a:bodyPr/>
            <a:lstStyle/>
            <a:p>
              <a:endParaRPr lang="en-US"/>
            </a:p>
          </p:txBody>
        </p:sp>
      </p:grpSp>
      <p:sp>
        <p:nvSpPr>
          <p:cNvPr id="97311" name="Rectangle 67"/>
          <p:cNvSpPr>
            <a:spLocks noChangeArrowheads="1"/>
          </p:cNvSpPr>
          <p:nvPr/>
        </p:nvSpPr>
        <p:spPr bwMode="auto">
          <a:xfrm>
            <a:off x="6629400" y="5802313"/>
            <a:ext cx="1587500" cy="822325"/>
          </a:xfrm>
          <a:prstGeom prst="rect">
            <a:avLst/>
          </a:prstGeom>
          <a:noFill/>
          <a:ln w="9525">
            <a:noFill/>
            <a:miter lim="800000"/>
            <a:headEnd/>
            <a:tailEnd/>
          </a:ln>
        </p:spPr>
        <p:txBody>
          <a:bodyPr wrap="none">
            <a:spAutoFit/>
          </a:bodyPr>
          <a:lstStyle/>
          <a:p>
            <a:r>
              <a:rPr lang="en-US" sz="2400" i="1">
                <a:solidFill>
                  <a:srgbClr val="3891A7"/>
                </a:solidFill>
              </a:rPr>
              <a:t>Message </a:t>
            </a:r>
            <a:r>
              <a:rPr lang="en-US" sz="2400" b="1" i="1">
                <a:solidFill>
                  <a:srgbClr val="3891A7"/>
                </a:solidFill>
              </a:rPr>
              <a:t>to</a:t>
            </a:r>
            <a:r>
              <a:rPr lang="en-US" sz="2400" i="1">
                <a:solidFill>
                  <a:srgbClr val="3891A7"/>
                </a:solidFill>
              </a:rPr>
              <a:t/>
            </a:r>
            <a:br>
              <a:rPr lang="en-US" sz="2400" i="1">
                <a:solidFill>
                  <a:srgbClr val="3891A7"/>
                </a:solidFill>
              </a:rPr>
            </a:br>
            <a:r>
              <a:rPr lang="en-US" sz="2400" i="1">
                <a:solidFill>
                  <a:srgbClr val="3891A7"/>
                </a:solidFill>
              </a:rPr>
              <a:t>a variable</a:t>
            </a:r>
          </a:p>
        </p:txBody>
      </p:sp>
      <p:pic>
        <p:nvPicPr>
          <p:cNvPr id="42" name="Picture 32" descr="latex-image-1.pdf"/>
          <p:cNvPicPr>
            <a:picLocks noChangeAspect="1"/>
          </p:cNvPicPr>
          <p:nvPr/>
        </p:nvPicPr>
        <p:blipFill rotWithShape="1">
          <a:blip r:embed="rId4"/>
          <a:srcRect l="42558" r="38346"/>
          <a:stretch/>
        </p:blipFill>
        <p:spPr bwMode="auto">
          <a:xfrm>
            <a:off x="1087152" y="969868"/>
            <a:ext cx="282369" cy="244299"/>
          </a:xfrm>
          <a:prstGeom prst="rect">
            <a:avLst/>
          </a:prstGeom>
          <a:solidFill>
            <a:schemeClr val="bg1"/>
          </a:solidFill>
          <a:ln w="9525">
            <a:noFill/>
            <a:miter lim="800000"/>
            <a:headEnd/>
            <a:tailEnd/>
          </a:ln>
        </p:spPr>
      </p:pic>
    </p:spTree>
    <p:extLst>
      <p:ext uri="{BB962C8B-B14F-4D97-AF65-F5344CB8AC3E}">
        <p14:creationId xmlns:p14="http://schemas.microsoft.com/office/powerpoint/2010/main" val="2891968545"/>
      </p:ext>
    </p:extLst>
  </p:cSld>
  <p:clrMapOvr>
    <a:masterClrMapping/>
  </p:clrMapOvr>
  <p:timing>
    <p:tnLst>
      <p:par>
        <p:cTn xmlns:p14="http://schemas.microsoft.com/office/powerpoint/2010/main" id="1" dur="indefinite" restart="never" nodeType="tmRoot"/>
      </p:par>
    </p:tn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 name="Freeform 13"/>
          <p:cNvSpPr>
            <a:spLocks/>
          </p:cNvSpPr>
          <p:nvPr/>
        </p:nvSpPr>
        <p:spPr bwMode="auto">
          <a:xfrm>
            <a:off x="-735013" y="2609850"/>
            <a:ext cx="3841751" cy="4600575"/>
          </a:xfrm>
          <a:custGeom>
            <a:avLst/>
            <a:gdLst>
              <a:gd name="T0" fmla="*/ 1391511 w 3840866"/>
              <a:gd name="T1" fmla="*/ 4521290 h 4601899"/>
              <a:gd name="T2" fmla="*/ 64272 w 3840866"/>
              <a:gd name="T3" fmla="*/ 3971765 h 4601899"/>
              <a:gd name="T4" fmla="*/ 3202245 w 3840866"/>
              <a:gd name="T5" fmla="*/ 77722 h 4601899"/>
              <a:gd name="T6" fmla="*/ 3818465 w 3840866"/>
              <a:gd name="T7" fmla="*/ 1479957 h 4601899"/>
              <a:gd name="T8" fmla="*/ 2775633 w 3840866"/>
              <a:gd name="T9" fmla="*/ 2806394 h 4601899"/>
              <a:gd name="T10" fmla="*/ 2671349 w 3840866"/>
              <a:gd name="T11" fmla="*/ 4350747 h 4601899"/>
              <a:gd name="T12" fmla="*/ 2415382 w 3840866"/>
              <a:gd name="T13" fmla="*/ 4597088 h 4601899"/>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3840866" h="4601899">
                <a:moveTo>
                  <a:pt x="1391191" y="4522590"/>
                </a:moveTo>
                <a:cubicBezTo>
                  <a:pt x="576864" y="4618152"/>
                  <a:pt x="-237463" y="4713715"/>
                  <a:pt x="64257" y="3972907"/>
                </a:cubicBezTo>
                <a:cubicBezTo>
                  <a:pt x="365977" y="3232099"/>
                  <a:pt x="2575954" y="493165"/>
                  <a:pt x="3201509" y="77744"/>
                </a:cubicBezTo>
                <a:cubicBezTo>
                  <a:pt x="3827064" y="-337677"/>
                  <a:pt x="3888672" y="1025472"/>
                  <a:pt x="3817586" y="1480382"/>
                </a:cubicBezTo>
                <a:cubicBezTo>
                  <a:pt x="3746500" y="1935291"/>
                  <a:pt x="2966137" y="2328598"/>
                  <a:pt x="2774995" y="2807201"/>
                </a:cubicBezTo>
                <a:cubicBezTo>
                  <a:pt x="2583853" y="3285804"/>
                  <a:pt x="2730763" y="4053465"/>
                  <a:pt x="2670735" y="4351999"/>
                </a:cubicBezTo>
                <a:cubicBezTo>
                  <a:pt x="2610707" y="4650533"/>
                  <a:pt x="2414827" y="4598408"/>
                  <a:pt x="2414827" y="4598408"/>
                </a:cubicBezTo>
              </a:path>
            </a:pathLst>
          </a:custGeom>
          <a:noFill/>
          <a:ln w="25400" cap="flat" cmpd="sng" algn="ctr">
            <a:solidFill>
              <a:srgbClr val="9C6487"/>
            </a:solidFill>
            <a:prstDash val="dash"/>
            <a:round/>
            <a:headEnd/>
            <a:tailEnd/>
          </a:ln>
          <a:effectLst>
            <a:outerShdw dist="20000" dir="5400000" rotWithShape="0">
              <a:srgbClr val="000000">
                <a:alpha val="37999"/>
              </a:srgbClr>
            </a:outerShdw>
          </a:effectLst>
        </p:spPr>
        <p:txBody>
          <a:bodyPr anchor="ctr"/>
          <a:lstStyle/>
          <a:p>
            <a:pPr>
              <a:defRPr/>
            </a:pPr>
            <a:endParaRPr lang="en-US"/>
          </a:p>
        </p:txBody>
      </p:sp>
      <p:sp>
        <p:nvSpPr>
          <p:cNvPr id="11" name="Freeform 10"/>
          <p:cNvSpPr>
            <a:spLocks/>
          </p:cNvSpPr>
          <p:nvPr/>
        </p:nvSpPr>
        <p:spPr bwMode="auto">
          <a:xfrm>
            <a:off x="3790950" y="4084638"/>
            <a:ext cx="2109788" cy="3173412"/>
          </a:xfrm>
          <a:custGeom>
            <a:avLst/>
            <a:gdLst>
              <a:gd name="T0" fmla="*/ 2109305 w 2110326"/>
              <a:gd name="T1" fmla="*/ 2697971 h 3174226"/>
              <a:gd name="T2" fmla="*/ 1729406 w 2110326"/>
              <a:gd name="T3" fmla="*/ 390071 h 3174226"/>
              <a:gd name="T4" fmla="*/ 413659 w 2110326"/>
              <a:gd name="T5" fmla="*/ 47130 h 3174226"/>
              <a:gd name="T6" fmla="*/ 422925 w 2110326"/>
              <a:gd name="T7" fmla="*/ 899847 h 3174226"/>
              <a:gd name="T8" fmla="*/ 5963 w 2110326"/>
              <a:gd name="T9" fmla="*/ 1428162 h 3174226"/>
              <a:gd name="T10" fmla="*/ 293203 w 2110326"/>
              <a:gd name="T11" fmla="*/ 3040912 h 3174226"/>
              <a:gd name="T12" fmla="*/ 1710874 w 2110326"/>
              <a:gd name="T13" fmla="*/ 3077986 h 3174226"/>
              <a:gd name="T14" fmla="*/ 0 60000 65536"/>
              <a:gd name="T15" fmla="*/ 0 60000 65536"/>
              <a:gd name="T16" fmla="*/ 0 60000 65536"/>
              <a:gd name="T17" fmla="*/ 0 60000 65536"/>
              <a:gd name="T18" fmla="*/ 0 60000 65536"/>
              <a:gd name="T19" fmla="*/ 0 60000 65536"/>
              <a:gd name="T20" fmla="*/ 0 60000 65536"/>
            </a:gdLst>
            <a:ahLst/>
            <a:cxnLst>
              <a:cxn ang="T14">
                <a:pos x="T0" y="T1"/>
              </a:cxn>
              <a:cxn ang="T15">
                <a:pos x="T2" y="T3"/>
              </a:cxn>
              <a:cxn ang="T16">
                <a:pos x="T4" y="T5"/>
              </a:cxn>
              <a:cxn ang="T17">
                <a:pos x="T6" y="T7"/>
              </a:cxn>
              <a:cxn ang="T18">
                <a:pos x="T8" y="T9"/>
              </a:cxn>
              <a:cxn ang="T19">
                <a:pos x="T10" y="T11"/>
              </a:cxn>
              <a:cxn ang="T20">
                <a:pos x="T12" y="T13"/>
              </a:cxn>
            </a:cxnLst>
            <a:rect l="0" t="0" r="r" b="b"/>
            <a:pathLst>
              <a:path w="2110326" h="3174226">
                <a:moveTo>
                  <a:pt x="2110326" y="2698560"/>
                </a:moveTo>
                <a:cubicBezTo>
                  <a:pt x="2061656" y="1765309"/>
                  <a:pt x="2012987" y="832059"/>
                  <a:pt x="1730243" y="390156"/>
                </a:cubicBezTo>
                <a:cubicBezTo>
                  <a:pt x="1447499" y="-51747"/>
                  <a:pt x="631711" y="-37841"/>
                  <a:pt x="413859" y="47140"/>
                </a:cubicBezTo>
                <a:cubicBezTo>
                  <a:pt x="196007" y="132121"/>
                  <a:pt x="491112" y="669822"/>
                  <a:pt x="423130" y="900044"/>
                </a:cubicBezTo>
                <a:cubicBezTo>
                  <a:pt x="355148" y="1130266"/>
                  <a:pt x="27597" y="1071552"/>
                  <a:pt x="5966" y="1428474"/>
                </a:cubicBezTo>
                <a:cubicBezTo>
                  <a:pt x="-15665" y="1785396"/>
                  <a:pt x="9056" y="2766545"/>
                  <a:pt x="293345" y="3041576"/>
                </a:cubicBezTo>
                <a:cubicBezTo>
                  <a:pt x="577634" y="3316607"/>
                  <a:pt x="1711702" y="3078659"/>
                  <a:pt x="1711702" y="3078659"/>
                </a:cubicBezTo>
              </a:path>
            </a:pathLst>
          </a:custGeom>
          <a:noFill/>
          <a:ln w="25400" cap="flat" cmpd="sng" algn="ctr">
            <a:solidFill>
              <a:srgbClr val="9C6487"/>
            </a:solidFill>
            <a:prstDash val="dash"/>
            <a:round/>
            <a:headEnd/>
            <a:tailEnd/>
          </a:ln>
          <a:effectLst>
            <a:outerShdw dist="20000" dir="5400000" rotWithShape="0">
              <a:srgbClr val="000000">
                <a:alpha val="37999"/>
              </a:srgbClr>
            </a:outerShdw>
          </a:effectLst>
        </p:spPr>
        <p:txBody>
          <a:bodyPr anchor="ctr"/>
          <a:lstStyle/>
          <a:p>
            <a:pPr>
              <a:defRPr/>
            </a:pPr>
            <a:endParaRPr lang="en-US"/>
          </a:p>
        </p:txBody>
      </p:sp>
      <p:sp>
        <p:nvSpPr>
          <p:cNvPr id="99331" name="Freeform 70"/>
          <p:cNvSpPr>
            <a:spLocks/>
          </p:cNvSpPr>
          <p:nvPr/>
        </p:nvSpPr>
        <p:spPr bwMode="auto">
          <a:xfrm>
            <a:off x="2803525" y="2733675"/>
            <a:ext cx="392113" cy="1425575"/>
          </a:xfrm>
          <a:custGeom>
            <a:avLst/>
            <a:gdLst>
              <a:gd name="T0" fmla="*/ 0 w 247"/>
              <a:gd name="T1" fmla="*/ 0 h 898"/>
              <a:gd name="T2" fmla="*/ 133 w 247"/>
              <a:gd name="T3" fmla="*/ 898 h 898"/>
              <a:gd name="T4" fmla="*/ 247 w 247"/>
              <a:gd name="T5" fmla="*/ 785 h 898"/>
              <a:gd name="T6" fmla="*/ 152 w 247"/>
              <a:gd name="T7" fmla="*/ 135 h 898"/>
              <a:gd name="T8" fmla="*/ 0 w 247"/>
              <a:gd name="T9" fmla="*/ 0 h 898"/>
              <a:gd name="T10" fmla="*/ 0 60000 65536"/>
              <a:gd name="T11" fmla="*/ 0 60000 65536"/>
              <a:gd name="T12" fmla="*/ 0 60000 65536"/>
              <a:gd name="T13" fmla="*/ 0 60000 65536"/>
              <a:gd name="T14" fmla="*/ 0 60000 65536"/>
              <a:gd name="T15" fmla="*/ 0 w 247"/>
              <a:gd name="T16" fmla="*/ 0 h 898"/>
              <a:gd name="T17" fmla="*/ 247 w 247"/>
              <a:gd name="T18" fmla="*/ 898 h 898"/>
            </a:gdLst>
            <a:ahLst/>
            <a:cxnLst>
              <a:cxn ang="T10">
                <a:pos x="T0" y="T1"/>
              </a:cxn>
              <a:cxn ang="T11">
                <a:pos x="T2" y="T3"/>
              </a:cxn>
              <a:cxn ang="T12">
                <a:pos x="T4" y="T5"/>
              </a:cxn>
              <a:cxn ang="T13">
                <a:pos x="T6" y="T7"/>
              </a:cxn>
              <a:cxn ang="T14">
                <a:pos x="T8" y="T9"/>
              </a:cxn>
            </a:cxnLst>
            <a:rect l="T15" t="T16" r="T17" b="T18"/>
            <a:pathLst>
              <a:path w="247" h="898">
                <a:moveTo>
                  <a:pt x="0" y="0"/>
                </a:moveTo>
                <a:lnTo>
                  <a:pt x="133" y="898"/>
                </a:lnTo>
                <a:lnTo>
                  <a:pt x="247" y="785"/>
                </a:lnTo>
                <a:lnTo>
                  <a:pt x="152" y="135"/>
                </a:lnTo>
                <a:lnTo>
                  <a:pt x="0" y="0"/>
                </a:lnTo>
                <a:close/>
              </a:path>
            </a:pathLst>
          </a:custGeom>
          <a:solidFill>
            <a:schemeClr val="bg1"/>
          </a:solidFill>
          <a:ln w="9525">
            <a:noFill/>
            <a:round/>
            <a:headEnd/>
            <a:tailEnd/>
          </a:ln>
        </p:spPr>
        <p:txBody>
          <a:bodyPr/>
          <a:lstStyle/>
          <a:p>
            <a:endParaRPr lang="en-US"/>
          </a:p>
        </p:txBody>
      </p:sp>
      <p:sp>
        <p:nvSpPr>
          <p:cNvPr id="99332" name="Freeform 71"/>
          <p:cNvSpPr>
            <a:spLocks/>
          </p:cNvSpPr>
          <p:nvPr/>
        </p:nvSpPr>
        <p:spPr bwMode="auto">
          <a:xfrm>
            <a:off x="4049713" y="3979863"/>
            <a:ext cx="984250" cy="531812"/>
          </a:xfrm>
          <a:custGeom>
            <a:avLst/>
            <a:gdLst>
              <a:gd name="T0" fmla="*/ 0 w 620"/>
              <a:gd name="T1" fmla="*/ 132 h 335"/>
              <a:gd name="T2" fmla="*/ 101 w 620"/>
              <a:gd name="T3" fmla="*/ 44 h 335"/>
              <a:gd name="T4" fmla="*/ 247 w 620"/>
              <a:gd name="T5" fmla="*/ 0 h 335"/>
              <a:gd name="T6" fmla="*/ 487 w 620"/>
              <a:gd name="T7" fmla="*/ 63 h 335"/>
              <a:gd name="T8" fmla="*/ 557 w 620"/>
              <a:gd name="T9" fmla="*/ 82 h 335"/>
              <a:gd name="T10" fmla="*/ 620 w 620"/>
              <a:gd name="T11" fmla="*/ 151 h 335"/>
              <a:gd name="T12" fmla="*/ 367 w 620"/>
              <a:gd name="T13" fmla="*/ 126 h 335"/>
              <a:gd name="T14" fmla="*/ 171 w 620"/>
              <a:gd name="T15" fmla="*/ 126 h 335"/>
              <a:gd name="T16" fmla="*/ 107 w 620"/>
              <a:gd name="T17" fmla="*/ 132 h 335"/>
              <a:gd name="T18" fmla="*/ 57 w 620"/>
              <a:gd name="T19" fmla="*/ 335 h 335"/>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620"/>
              <a:gd name="T31" fmla="*/ 0 h 335"/>
              <a:gd name="T32" fmla="*/ 620 w 620"/>
              <a:gd name="T33" fmla="*/ 335 h 335"/>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620" h="335">
                <a:moveTo>
                  <a:pt x="0" y="132"/>
                </a:moveTo>
                <a:lnTo>
                  <a:pt x="101" y="44"/>
                </a:lnTo>
                <a:lnTo>
                  <a:pt x="247" y="0"/>
                </a:lnTo>
                <a:lnTo>
                  <a:pt x="487" y="63"/>
                </a:lnTo>
                <a:lnTo>
                  <a:pt x="557" y="82"/>
                </a:lnTo>
                <a:lnTo>
                  <a:pt x="620" y="151"/>
                </a:lnTo>
                <a:lnTo>
                  <a:pt x="367" y="126"/>
                </a:lnTo>
                <a:lnTo>
                  <a:pt x="171" y="126"/>
                </a:lnTo>
                <a:lnTo>
                  <a:pt x="107" y="132"/>
                </a:lnTo>
                <a:lnTo>
                  <a:pt x="57" y="335"/>
                </a:lnTo>
              </a:path>
            </a:pathLst>
          </a:custGeom>
          <a:solidFill>
            <a:schemeClr val="bg1"/>
          </a:solidFill>
          <a:ln w="9525">
            <a:noFill/>
            <a:round/>
            <a:headEnd/>
            <a:tailEnd/>
          </a:ln>
        </p:spPr>
        <p:txBody>
          <a:bodyPr/>
          <a:lstStyle/>
          <a:p>
            <a:endParaRPr lang="en-US"/>
          </a:p>
        </p:txBody>
      </p:sp>
      <p:pic>
        <p:nvPicPr>
          <p:cNvPr id="99333" name="Picture 2" descr="ql_ac7c632a19ccbae3c363b0ef8ea793e7_l3"/>
          <p:cNvPicPr>
            <a:picLocks noChangeAspect="1" noChangeArrowheads="1"/>
          </p:cNvPicPr>
          <p:nvPr/>
        </p:nvPicPr>
        <p:blipFill>
          <a:blip r:embed="rId3"/>
          <a:srcRect/>
          <a:stretch>
            <a:fillRect/>
          </a:stretch>
        </p:blipFill>
        <p:spPr bwMode="auto">
          <a:xfrm>
            <a:off x="47625" y="933450"/>
            <a:ext cx="9096375" cy="1725613"/>
          </a:xfrm>
          <a:prstGeom prst="rect">
            <a:avLst/>
          </a:prstGeom>
          <a:noFill/>
          <a:ln w="9525">
            <a:noFill/>
            <a:miter lim="800000"/>
            <a:headEnd/>
            <a:tailEnd/>
          </a:ln>
        </p:spPr>
      </p:pic>
      <p:sp>
        <p:nvSpPr>
          <p:cNvPr id="99334" name="Title 1"/>
          <p:cNvSpPr>
            <a:spLocks noGrp="1"/>
          </p:cNvSpPr>
          <p:nvPr>
            <p:ph type="title" idx="4294967295"/>
          </p:nvPr>
        </p:nvSpPr>
        <p:spPr>
          <a:xfrm>
            <a:off x="457200" y="150813"/>
            <a:ext cx="8229600" cy="722312"/>
          </a:xfrm>
        </p:spPr>
        <p:txBody>
          <a:bodyPr/>
          <a:lstStyle/>
          <a:p>
            <a:pPr eaLnBrk="1" hangingPunct="1"/>
            <a:r>
              <a:rPr lang="en-US" sz="4000" smtClean="0"/>
              <a:t>Acyclic BP as Dynamic Programming</a:t>
            </a:r>
          </a:p>
        </p:txBody>
      </p:sp>
      <p:sp>
        <p:nvSpPr>
          <p:cNvPr id="4" name="Slide Number Placeholder 3"/>
          <p:cNvSpPr txBox="1">
            <a:spLocks noGrp="1"/>
          </p:cNvSpPr>
          <p:nvPr/>
        </p:nvSpPr>
        <p:spPr>
          <a:xfrm>
            <a:off x="6553200" y="6356350"/>
            <a:ext cx="2133600" cy="365125"/>
          </a:xfrm>
          <a:prstGeom prst="rect">
            <a:avLst/>
          </a:prstGeom>
          <a:noFill/>
        </p:spPr>
        <p:txBody>
          <a:bodyPr anchor="ctr"/>
          <a:lstStyle/>
          <a:p>
            <a:pPr algn="r" fontAlgn="auto">
              <a:spcBef>
                <a:spcPts val="0"/>
              </a:spcBef>
              <a:spcAft>
                <a:spcPts val="0"/>
              </a:spcAft>
              <a:defRPr/>
            </a:pPr>
            <a:fld id="{E861C97D-CE44-4DE6-80BE-156431374E8D}" type="slidenum">
              <a:rPr lang="en-US" sz="1200">
                <a:solidFill>
                  <a:schemeClr val="tx1">
                    <a:tint val="75000"/>
                  </a:schemeClr>
                </a:solidFill>
                <a:latin typeface="+mn-lt"/>
                <a:cs typeface="+mn-cs"/>
              </a:rPr>
              <a:pPr algn="r" fontAlgn="auto">
                <a:spcBef>
                  <a:spcPts val="0"/>
                </a:spcBef>
                <a:spcAft>
                  <a:spcPts val="0"/>
                </a:spcAft>
                <a:defRPr/>
              </a:pPr>
              <a:t>99</a:t>
            </a:fld>
            <a:endParaRPr lang="en-US" sz="1200">
              <a:solidFill>
                <a:schemeClr val="tx1">
                  <a:tint val="75000"/>
                </a:schemeClr>
              </a:solidFill>
              <a:latin typeface="+mn-lt"/>
              <a:cs typeface="+mn-cs"/>
            </a:endParaRPr>
          </a:p>
        </p:txBody>
      </p:sp>
      <p:sp>
        <p:nvSpPr>
          <p:cNvPr id="90" name="Oval 89"/>
          <p:cNvSpPr/>
          <p:nvPr/>
        </p:nvSpPr>
        <p:spPr>
          <a:xfrm>
            <a:off x="149225" y="5386388"/>
            <a:ext cx="407988" cy="414337"/>
          </a:xfrm>
          <a:prstGeom prst="ellipse">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X</a:t>
            </a:r>
            <a:r>
              <a:rPr lang="en-US" sz="1100" i="1" baseline="-25000" dirty="0">
                <a:solidFill>
                  <a:schemeClr val="accent3">
                    <a:lumMod val="60000"/>
                    <a:lumOff val="40000"/>
                  </a:schemeClr>
                </a:solidFill>
                <a:latin typeface="Times New Roman"/>
                <a:cs typeface="Times New Roman"/>
              </a:rPr>
              <a:t>1</a:t>
            </a:r>
            <a:endParaRPr lang="en-US" sz="1100" i="1" dirty="0">
              <a:solidFill>
                <a:schemeClr val="accent3">
                  <a:lumMod val="60000"/>
                  <a:lumOff val="40000"/>
                </a:schemeClr>
              </a:solidFill>
              <a:latin typeface="Times New Roman"/>
              <a:cs typeface="Times New Roman"/>
            </a:endParaRPr>
          </a:p>
        </p:txBody>
      </p:sp>
      <p:sp>
        <p:nvSpPr>
          <p:cNvPr id="91" name="Rectangle 90"/>
          <p:cNvSpPr/>
          <p:nvPr/>
        </p:nvSpPr>
        <p:spPr>
          <a:xfrm>
            <a:off x="261938" y="6219825"/>
            <a:ext cx="200025" cy="200025"/>
          </a:xfrm>
          <a:prstGeom prst="rect">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ψ</a:t>
            </a:r>
            <a:r>
              <a:rPr lang="en-US" sz="1100" i="1" baseline="-25000" dirty="0">
                <a:solidFill>
                  <a:schemeClr val="accent3">
                    <a:lumMod val="60000"/>
                    <a:lumOff val="40000"/>
                  </a:schemeClr>
                </a:solidFill>
                <a:latin typeface="Times New Roman"/>
                <a:cs typeface="Times New Roman"/>
              </a:rPr>
              <a:t>1</a:t>
            </a:r>
            <a:endParaRPr lang="en-US" sz="1100" i="1" dirty="0">
              <a:solidFill>
                <a:schemeClr val="accent3">
                  <a:lumMod val="60000"/>
                  <a:lumOff val="40000"/>
                </a:schemeClr>
              </a:solidFill>
              <a:latin typeface="Times New Roman"/>
              <a:cs typeface="Times New Roman"/>
            </a:endParaRPr>
          </a:p>
        </p:txBody>
      </p:sp>
      <p:cxnSp>
        <p:nvCxnSpPr>
          <p:cNvPr id="92" name="Straight Connector 91"/>
          <p:cNvCxnSpPr>
            <a:stCxn id="90" idx="4"/>
            <a:endCxn id="91" idx="0"/>
          </p:cNvCxnSpPr>
          <p:nvPr/>
        </p:nvCxnSpPr>
        <p:spPr>
          <a:xfrm>
            <a:off x="354013" y="5800725"/>
            <a:ext cx="7937" cy="419100"/>
          </a:xfrm>
          <a:prstGeom prst="line">
            <a:avLst/>
          </a:prstGeom>
          <a:solidFill>
            <a:schemeClr val="bg1"/>
          </a:solidFill>
          <a:ln w="28575" cmpd="sng">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93" name="Oval 92"/>
          <p:cNvSpPr/>
          <p:nvPr/>
        </p:nvSpPr>
        <p:spPr>
          <a:xfrm>
            <a:off x="1398588" y="5386388"/>
            <a:ext cx="409575" cy="414337"/>
          </a:xfrm>
          <a:prstGeom prst="ellipse">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X</a:t>
            </a:r>
            <a:r>
              <a:rPr lang="en-US" sz="1100" i="1" baseline="-25000" dirty="0">
                <a:solidFill>
                  <a:schemeClr val="accent3">
                    <a:lumMod val="60000"/>
                    <a:lumOff val="40000"/>
                  </a:schemeClr>
                </a:solidFill>
                <a:latin typeface="Times New Roman"/>
                <a:cs typeface="Times New Roman"/>
              </a:rPr>
              <a:t>2</a:t>
            </a:r>
            <a:endParaRPr lang="en-US" sz="1100" i="1" dirty="0">
              <a:solidFill>
                <a:schemeClr val="accent3">
                  <a:lumMod val="60000"/>
                  <a:lumOff val="40000"/>
                </a:schemeClr>
              </a:solidFill>
              <a:latin typeface="Times New Roman"/>
              <a:cs typeface="Times New Roman"/>
            </a:endParaRPr>
          </a:p>
        </p:txBody>
      </p:sp>
      <p:sp>
        <p:nvSpPr>
          <p:cNvPr id="94" name="Rectangle 93"/>
          <p:cNvSpPr/>
          <p:nvPr/>
        </p:nvSpPr>
        <p:spPr>
          <a:xfrm>
            <a:off x="1511300" y="6219825"/>
            <a:ext cx="200025" cy="200025"/>
          </a:xfrm>
          <a:prstGeom prst="rect">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ψ</a:t>
            </a:r>
            <a:r>
              <a:rPr lang="en-US" sz="1100" i="1" baseline="-25000" dirty="0">
                <a:solidFill>
                  <a:schemeClr val="accent3">
                    <a:lumMod val="60000"/>
                    <a:lumOff val="40000"/>
                  </a:schemeClr>
                </a:solidFill>
                <a:latin typeface="Times New Roman"/>
                <a:cs typeface="Times New Roman"/>
              </a:rPr>
              <a:t>3</a:t>
            </a:r>
            <a:endParaRPr lang="en-US" sz="1100" i="1" dirty="0">
              <a:solidFill>
                <a:schemeClr val="accent3">
                  <a:lumMod val="60000"/>
                  <a:lumOff val="40000"/>
                </a:schemeClr>
              </a:solidFill>
              <a:latin typeface="Times New Roman"/>
              <a:cs typeface="Times New Roman"/>
            </a:endParaRPr>
          </a:p>
        </p:txBody>
      </p:sp>
      <p:cxnSp>
        <p:nvCxnSpPr>
          <p:cNvPr id="95" name="Straight Connector 94"/>
          <p:cNvCxnSpPr>
            <a:stCxn id="93" idx="4"/>
            <a:endCxn id="94" idx="0"/>
          </p:cNvCxnSpPr>
          <p:nvPr/>
        </p:nvCxnSpPr>
        <p:spPr>
          <a:xfrm>
            <a:off x="1603375" y="5800725"/>
            <a:ext cx="7938" cy="419100"/>
          </a:xfrm>
          <a:prstGeom prst="line">
            <a:avLst/>
          </a:prstGeom>
          <a:solidFill>
            <a:schemeClr val="bg1"/>
          </a:solidFill>
          <a:ln w="28575" cmpd="sng">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96" name="Oval 95"/>
          <p:cNvSpPr/>
          <p:nvPr/>
        </p:nvSpPr>
        <p:spPr>
          <a:xfrm>
            <a:off x="2667000" y="5384800"/>
            <a:ext cx="407988" cy="414338"/>
          </a:xfrm>
          <a:prstGeom prst="ellipse">
            <a:avLst/>
          </a:prstGeom>
          <a:solidFill>
            <a:schemeClr val="accent4">
              <a:lumMod val="60000"/>
              <a:lumOff val="40000"/>
            </a:schemeClr>
          </a:solidFill>
          <a:ln w="28575"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4">
                    <a:lumMod val="60000"/>
                    <a:lumOff val="40000"/>
                  </a:schemeClr>
                </a:solidFill>
                <a:latin typeface="Times New Roman"/>
                <a:cs typeface="Times New Roman"/>
              </a:rPr>
              <a:t>X</a:t>
            </a:r>
            <a:r>
              <a:rPr lang="en-US" sz="1100" i="1" baseline="-25000" dirty="0">
                <a:solidFill>
                  <a:schemeClr val="accent4">
                    <a:lumMod val="60000"/>
                    <a:lumOff val="40000"/>
                  </a:schemeClr>
                </a:solidFill>
                <a:latin typeface="Times New Roman"/>
                <a:cs typeface="Times New Roman"/>
              </a:rPr>
              <a:t>3</a:t>
            </a:r>
            <a:endParaRPr lang="en-US" sz="1100" i="1" dirty="0">
              <a:solidFill>
                <a:schemeClr val="accent4">
                  <a:lumMod val="60000"/>
                  <a:lumOff val="40000"/>
                </a:schemeClr>
              </a:solidFill>
              <a:latin typeface="Times New Roman"/>
              <a:cs typeface="Times New Roman"/>
            </a:endParaRPr>
          </a:p>
        </p:txBody>
      </p:sp>
      <p:sp>
        <p:nvSpPr>
          <p:cNvPr id="97" name="Rectangle 96"/>
          <p:cNvSpPr/>
          <p:nvPr/>
        </p:nvSpPr>
        <p:spPr>
          <a:xfrm>
            <a:off x="2779713" y="6218238"/>
            <a:ext cx="200025" cy="200025"/>
          </a:xfrm>
          <a:prstGeom prst="rect">
            <a:avLst/>
          </a:prstGeom>
          <a:solidFill>
            <a:schemeClr val="accent4">
              <a:lumMod val="60000"/>
              <a:lumOff val="40000"/>
            </a:schemeClr>
          </a:solidFill>
          <a:ln w="28575"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4">
                    <a:lumMod val="60000"/>
                    <a:lumOff val="40000"/>
                  </a:schemeClr>
                </a:solidFill>
                <a:latin typeface="Times New Roman"/>
                <a:cs typeface="Times New Roman"/>
              </a:rPr>
              <a:t>ψ</a:t>
            </a:r>
            <a:r>
              <a:rPr lang="en-US" sz="1100" i="1" baseline="-25000" dirty="0">
                <a:solidFill>
                  <a:schemeClr val="accent4">
                    <a:lumMod val="60000"/>
                    <a:lumOff val="40000"/>
                  </a:schemeClr>
                </a:solidFill>
                <a:latin typeface="Times New Roman"/>
                <a:cs typeface="Times New Roman"/>
              </a:rPr>
              <a:t>5</a:t>
            </a:r>
            <a:endParaRPr lang="en-US" sz="1100" i="1" dirty="0">
              <a:solidFill>
                <a:schemeClr val="accent4">
                  <a:lumMod val="60000"/>
                  <a:lumOff val="40000"/>
                </a:schemeClr>
              </a:solidFill>
              <a:latin typeface="Times New Roman"/>
              <a:cs typeface="Times New Roman"/>
            </a:endParaRPr>
          </a:p>
        </p:txBody>
      </p:sp>
      <p:cxnSp>
        <p:nvCxnSpPr>
          <p:cNvPr id="98" name="Straight Connector 97"/>
          <p:cNvCxnSpPr>
            <a:stCxn id="96" idx="4"/>
            <a:endCxn id="97" idx="0"/>
          </p:cNvCxnSpPr>
          <p:nvPr/>
        </p:nvCxnSpPr>
        <p:spPr>
          <a:xfrm>
            <a:off x="2871788" y="5799138"/>
            <a:ext cx="7937" cy="419100"/>
          </a:xfrm>
          <a:prstGeom prst="line">
            <a:avLst/>
          </a:prstGeom>
          <a:solidFill>
            <a:schemeClr val="bg1"/>
          </a:solidFill>
          <a:ln w="28575" cmpd="sng">
            <a:solidFill>
              <a:schemeClr val="accent4">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99" name="Oval 98"/>
          <p:cNvSpPr/>
          <p:nvPr/>
        </p:nvSpPr>
        <p:spPr>
          <a:xfrm>
            <a:off x="3922713" y="5386388"/>
            <a:ext cx="407987" cy="414337"/>
          </a:xfrm>
          <a:prstGeom prst="ellipse">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X</a:t>
            </a:r>
            <a:r>
              <a:rPr lang="en-US" sz="1100" i="1" baseline="-25000" dirty="0">
                <a:solidFill>
                  <a:schemeClr val="accent1">
                    <a:lumMod val="60000"/>
                    <a:lumOff val="40000"/>
                  </a:schemeClr>
                </a:solidFill>
                <a:latin typeface="Times New Roman"/>
                <a:cs typeface="Times New Roman"/>
              </a:rPr>
              <a:t>4</a:t>
            </a:r>
            <a:endParaRPr lang="en-US" sz="1100" i="1" dirty="0">
              <a:solidFill>
                <a:schemeClr val="accent1">
                  <a:lumMod val="60000"/>
                  <a:lumOff val="40000"/>
                </a:schemeClr>
              </a:solidFill>
              <a:latin typeface="Times New Roman"/>
              <a:cs typeface="Times New Roman"/>
            </a:endParaRPr>
          </a:p>
        </p:txBody>
      </p:sp>
      <p:sp>
        <p:nvSpPr>
          <p:cNvPr id="100" name="Rectangle 99"/>
          <p:cNvSpPr/>
          <p:nvPr/>
        </p:nvSpPr>
        <p:spPr>
          <a:xfrm>
            <a:off x="4035425" y="6219825"/>
            <a:ext cx="200025" cy="200025"/>
          </a:xfrm>
          <a:prstGeom prst="rect">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ψ</a:t>
            </a:r>
            <a:r>
              <a:rPr lang="en-US" sz="1100" i="1" baseline="-25000" dirty="0">
                <a:solidFill>
                  <a:schemeClr val="accent1">
                    <a:lumMod val="60000"/>
                    <a:lumOff val="40000"/>
                  </a:schemeClr>
                </a:solidFill>
                <a:latin typeface="Times New Roman"/>
                <a:cs typeface="Times New Roman"/>
              </a:rPr>
              <a:t>7</a:t>
            </a:r>
            <a:endParaRPr lang="en-US" sz="1100" i="1" dirty="0">
              <a:solidFill>
                <a:schemeClr val="accent1">
                  <a:lumMod val="60000"/>
                  <a:lumOff val="40000"/>
                </a:schemeClr>
              </a:solidFill>
              <a:latin typeface="Times New Roman"/>
              <a:cs typeface="Times New Roman"/>
            </a:endParaRPr>
          </a:p>
        </p:txBody>
      </p:sp>
      <p:cxnSp>
        <p:nvCxnSpPr>
          <p:cNvPr id="101" name="Straight Connector 100"/>
          <p:cNvCxnSpPr>
            <a:stCxn id="99" idx="4"/>
            <a:endCxn id="100" idx="0"/>
          </p:cNvCxnSpPr>
          <p:nvPr/>
        </p:nvCxnSpPr>
        <p:spPr>
          <a:xfrm>
            <a:off x="4127500" y="5800725"/>
            <a:ext cx="7938" cy="419100"/>
          </a:xfrm>
          <a:prstGeom prst="line">
            <a:avLst/>
          </a:prstGeom>
          <a:solidFill>
            <a:schemeClr val="bg1"/>
          </a:solidFill>
          <a:ln w="28575" cmpd="sng">
            <a:solidFill>
              <a:schemeClr val="accent1">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102" name="Oval 101"/>
          <p:cNvSpPr/>
          <p:nvPr/>
        </p:nvSpPr>
        <p:spPr>
          <a:xfrm>
            <a:off x="5172075" y="5384800"/>
            <a:ext cx="409575" cy="414338"/>
          </a:xfrm>
          <a:prstGeom prst="ellipse">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X</a:t>
            </a:r>
            <a:r>
              <a:rPr lang="en-US" sz="1100" i="1" baseline="-25000" dirty="0">
                <a:solidFill>
                  <a:schemeClr val="accent1">
                    <a:lumMod val="60000"/>
                    <a:lumOff val="40000"/>
                  </a:schemeClr>
                </a:solidFill>
                <a:latin typeface="Times New Roman"/>
                <a:cs typeface="Times New Roman"/>
              </a:rPr>
              <a:t>5</a:t>
            </a:r>
            <a:endParaRPr lang="en-US" sz="1100" i="1" dirty="0">
              <a:solidFill>
                <a:schemeClr val="accent1">
                  <a:lumMod val="60000"/>
                  <a:lumOff val="40000"/>
                </a:schemeClr>
              </a:solidFill>
              <a:latin typeface="Times New Roman"/>
              <a:cs typeface="Times New Roman"/>
            </a:endParaRPr>
          </a:p>
        </p:txBody>
      </p:sp>
      <p:sp>
        <p:nvSpPr>
          <p:cNvPr id="103" name="Rectangle 102"/>
          <p:cNvSpPr/>
          <p:nvPr/>
        </p:nvSpPr>
        <p:spPr>
          <a:xfrm>
            <a:off x="5284788" y="6218238"/>
            <a:ext cx="200025" cy="200025"/>
          </a:xfrm>
          <a:prstGeom prst="rect">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ψ</a:t>
            </a:r>
            <a:r>
              <a:rPr lang="en-US" sz="1100" i="1" baseline="-25000" dirty="0">
                <a:solidFill>
                  <a:schemeClr val="accent1">
                    <a:lumMod val="60000"/>
                    <a:lumOff val="40000"/>
                  </a:schemeClr>
                </a:solidFill>
                <a:latin typeface="Times New Roman"/>
                <a:cs typeface="Times New Roman"/>
              </a:rPr>
              <a:t>9</a:t>
            </a:r>
            <a:endParaRPr lang="en-US" sz="1100" i="1" dirty="0">
              <a:solidFill>
                <a:schemeClr val="accent1">
                  <a:lumMod val="60000"/>
                  <a:lumOff val="40000"/>
                </a:schemeClr>
              </a:solidFill>
              <a:latin typeface="Times New Roman"/>
              <a:cs typeface="Times New Roman"/>
            </a:endParaRPr>
          </a:p>
        </p:txBody>
      </p:sp>
      <p:cxnSp>
        <p:nvCxnSpPr>
          <p:cNvPr id="104" name="Straight Connector 103"/>
          <p:cNvCxnSpPr>
            <a:stCxn id="102" idx="4"/>
            <a:endCxn id="103" idx="0"/>
          </p:cNvCxnSpPr>
          <p:nvPr/>
        </p:nvCxnSpPr>
        <p:spPr>
          <a:xfrm>
            <a:off x="5376863" y="5799138"/>
            <a:ext cx="7937" cy="419100"/>
          </a:xfrm>
          <a:prstGeom prst="line">
            <a:avLst/>
          </a:prstGeom>
          <a:solidFill>
            <a:schemeClr val="bg1"/>
          </a:solidFill>
          <a:ln w="28575" cmpd="sng">
            <a:solidFill>
              <a:schemeClr val="accent1">
                <a:lumMod val="50000"/>
              </a:schemeClr>
            </a:solidFill>
          </a:ln>
          <a:effectLst/>
        </p:spPr>
        <p:style>
          <a:lnRef idx="2">
            <a:schemeClr val="accent1"/>
          </a:lnRef>
          <a:fillRef idx="0">
            <a:schemeClr val="accent1"/>
          </a:fillRef>
          <a:effectRef idx="1">
            <a:schemeClr val="accent1"/>
          </a:effectRef>
          <a:fontRef idx="minor">
            <a:schemeClr val="tx1"/>
          </a:fontRef>
        </p:style>
      </p:cxnSp>
      <p:grpSp>
        <p:nvGrpSpPr>
          <p:cNvPr id="99351" name="Group 104"/>
          <p:cNvGrpSpPr>
            <a:grpSpLocks/>
          </p:cNvGrpSpPr>
          <p:nvPr/>
        </p:nvGrpSpPr>
        <p:grpSpPr bwMode="auto">
          <a:xfrm>
            <a:off x="-149225" y="6530975"/>
            <a:ext cx="6097588" cy="280988"/>
            <a:chOff x="492120" y="3950977"/>
            <a:chExt cx="8067290" cy="370958"/>
          </a:xfrm>
        </p:grpSpPr>
        <p:sp>
          <p:nvSpPr>
            <p:cNvPr id="99382" name="TextBox 125"/>
            <p:cNvSpPr txBox="1">
              <a:spLocks noChangeArrowheads="1"/>
            </p:cNvSpPr>
            <p:nvPr/>
          </p:nvSpPr>
          <p:spPr bwMode="auto">
            <a:xfrm>
              <a:off x="492120" y="3962637"/>
              <a:ext cx="1330509" cy="359298"/>
            </a:xfrm>
            <a:prstGeom prst="rect">
              <a:avLst/>
            </a:prstGeom>
            <a:noFill/>
            <a:ln w="9525">
              <a:noFill/>
              <a:miter lim="800000"/>
              <a:headEnd/>
              <a:tailEnd/>
            </a:ln>
          </p:spPr>
          <p:txBody>
            <a:bodyPr anchor="ctr"/>
            <a:lstStyle/>
            <a:p>
              <a:pPr algn="ctr"/>
              <a:r>
                <a:rPr lang="en-US" sz="1100" dirty="0">
                  <a:latin typeface="Rockwell"/>
                  <a:ea typeface="Rockwell"/>
                  <a:cs typeface="Rockwell"/>
                </a:rPr>
                <a:t>time</a:t>
              </a:r>
            </a:p>
          </p:txBody>
        </p:sp>
        <p:sp>
          <p:nvSpPr>
            <p:cNvPr id="99383" name="TextBox 126"/>
            <p:cNvSpPr txBox="1">
              <a:spLocks noChangeArrowheads="1"/>
            </p:cNvSpPr>
            <p:nvPr/>
          </p:nvSpPr>
          <p:spPr bwMode="auto">
            <a:xfrm>
              <a:off x="3769260" y="395097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like</a:t>
              </a:r>
            </a:p>
          </p:txBody>
        </p:sp>
        <p:sp>
          <p:nvSpPr>
            <p:cNvPr id="99384" name="TextBox 127"/>
            <p:cNvSpPr txBox="1">
              <a:spLocks noChangeArrowheads="1"/>
            </p:cNvSpPr>
            <p:nvPr/>
          </p:nvSpPr>
          <p:spPr bwMode="auto">
            <a:xfrm>
              <a:off x="2084801" y="3957332"/>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flies</a:t>
              </a:r>
            </a:p>
          </p:txBody>
        </p:sp>
        <p:sp>
          <p:nvSpPr>
            <p:cNvPr id="99385" name="TextBox 128"/>
            <p:cNvSpPr txBox="1">
              <a:spLocks noChangeArrowheads="1"/>
            </p:cNvSpPr>
            <p:nvPr/>
          </p:nvSpPr>
          <p:spPr bwMode="auto">
            <a:xfrm>
              <a:off x="5446910"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an</a:t>
              </a:r>
            </a:p>
          </p:txBody>
        </p:sp>
        <p:sp>
          <p:nvSpPr>
            <p:cNvPr id="99386" name="TextBox 129"/>
            <p:cNvSpPr txBox="1">
              <a:spLocks noChangeArrowheads="1"/>
            </p:cNvSpPr>
            <p:nvPr/>
          </p:nvSpPr>
          <p:spPr bwMode="auto">
            <a:xfrm>
              <a:off x="7108264" y="3962637"/>
              <a:ext cx="1451146" cy="359298"/>
            </a:xfrm>
            <a:prstGeom prst="rect">
              <a:avLst/>
            </a:prstGeom>
            <a:noFill/>
            <a:ln w="9525">
              <a:noFill/>
              <a:miter lim="800000"/>
              <a:headEnd/>
              <a:tailEnd/>
            </a:ln>
          </p:spPr>
          <p:txBody>
            <a:bodyPr anchor="ctr"/>
            <a:lstStyle/>
            <a:p>
              <a:pPr algn="ctr"/>
              <a:r>
                <a:rPr lang="en-US" sz="1100" dirty="0">
                  <a:latin typeface="Rockwell"/>
                  <a:ea typeface="Rockwell"/>
                  <a:cs typeface="Rockwell"/>
                </a:rPr>
                <a:t>arrow</a:t>
              </a:r>
            </a:p>
          </p:txBody>
        </p:sp>
      </p:grpSp>
      <p:sp>
        <p:nvSpPr>
          <p:cNvPr id="106" name="Oval 105"/>
          <p:cNvSpPr/>
          <p:nvPr/>
        </p:nvSpPr>
        <p:spPr>
          <a:xfrm>
            <a:off x="4543425" y="4545013"/>
            <a:ext cx="409575" cy="414337"/>
          </a:xfrm>
          <a:prstGeom prst="ellipse">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X</a:t>
            </a:r>
            <a:r>
              <a:rPr lang="en-US" sz="1100" i="1" baseline="-25000" dirty="0">
                <a:solidFill>
                  <a:schemeClr val="accent1">
                    <a:lumMod val="60000"/>
                    <a:lumOff val="40000"/>
                  </a:schemeClr>
                </a:solidFill>
                <a:latin typeface="Times New Roman"/>
                <a:cs typeface="Times New Roman"/>
              </a:rPr>
              <a:t>6</a:t>
            </a:r>
            <a:endParaRPr lang="en-US" sz="1100" i="1" dirty="0">
              <a:solidFill>
                <a:schemeClr val="accent1">
                  <a:lumMod val="60000"/>
                  <a:lumOff val="40000"/>
                </a:schemeClr>
              </a:solidFill>
              <a:latin typeface="Times New Roman"/>
              <a:cs typeface="Times New Roman"/>
            </a:endParaRPr>
          </a:p>
        </p:txBody>
      </p:sp>
      <p:sp>
        <p:nvSpPr>
          <p:cNvPr id="107" name="Rectangle 106"/>
          <p:cNvSpPr/>
          <p:nvPr/>
        </p:nvSpPr>
        <p:spPr>
          <a:xfrm>
            <a:off x="4651375" y="5067300"/>
            <a:ext cx="200025" cy="200025"/>
          </a:xfrm>
          <a:prstGeom prst="rect">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ψ</a:t>
            </a:r>
            <a:r>
              <a:rPr lang="en-US" sz="1100" i="1" baseline="-25000" dirty="0">
                <a:solidFill>
                  <a:schemeClr val="accent1">
                    <a:lumMod val="60000"/>
                    <a:lumOff val="40000"/>
                  </a:schemeClr>
                </a:solidFill>
                <a:latin typeface="Times New Roman"/>
                <a:cs typeface="Times New Roman"/>
              </a:rPr>
              <a:t>10</a:t>
            </a:r>
            <a:endParaRPr lang="en-US" sz="1100" i="1" dirty="0">
              <a:solidFill>
                <a:schemeClr val="accent1">
                  <a:lumMod val="60000"/>
                  <a:lumOff val="40000"/>
                </a:schemeClr>
              </a:solidFill>
              <a:latin typeface="Times New Roman"/>
              <a:cs typeface="Times New Roman"/>
            </a:endParaRPr>
          </a:p>
        </p:txBody>
      </p:sp>
      <p:cxnSp>
        <p:nvCxnSpPr>
          <p:cNvPr id="108" name="Straight Connector 107"/>
          <p:cNvCxnSpPr>
            <a:stCxn id="107" idx="1"/>
            <a:endCxn id="99" idx="0"/>
          </p:cNvCxnSpPr>
          <p:nvPr/>
        </p:nvCxnSpPr>
        <p:spPr>
          <a:xfrm flipH="1">
            <a:off x="4127500" y="5167313"/>
            <a:ext cx="523875" cy="219075"/>
          </a:xfrm>
          <a:prstGeom prst="line">
            <a:avLst/>
          </a:prstGeom>
          <a:solidFill>
            <a:schemeClr val="bg1"/>
          </a:solidFill>
          <a:ln w="28575" cmpd="sng">
            <a:solidFill>
              <a:schemeClr val="accent1">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09" name="Straight Connector 108"/>
          <p:cNvCxnSpPr>
            <a:stCxn id="107" idx="0"/>
            <a:endCxn id="106" idx="4"/>
          </p:cNvCxnSpPr>
          <p:nvPr/>
        </p:nvCxnSpPr>
        <p:spPr>
          <a:xfrm flipH="1" flipV="1">
            <a:off x="4748213" y="4959350"/>
            <a:ext cx="3175" cy="107950"/>
          </a:xfrm>
          <a:prstGeom prst="line">
            <a:avLst/>
          </a:prstGeom>
          <a:solidFill>
            <a:schemeClr val="bg1"/>
          </a:solidFill>
          <a:ln w="28575" cmpd="sng">
            <a:solidFill>
              <a:schemeClr val="accent1">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10" name="Straight Connector 109"/>
          <p:cNvCxnSpPr>
            <a:stCxn id="107" idx="3"/>
            <a:endCxn id="102" idx="0"/>
          </p:cNvCxnSpPr>
          <p:nvPr/>
        </p:nvCxnSpPr>
        <p:spPr>
          <a:xfrm>
            <a:off x="4851400" y="5167313"/>
            <a:ext cx="525463" cy="217487"/>
          </a:xfrm>
          <a:prstGeom prst="line">
            <a:avLst/>
          </a:prstGeom>
          <a:solidFill>
            <a:schemeClr val="bg1"/>
          </a:solidFill>
          <a:ln w="28575" cmpd="sng">
            <a:solidFill>
              <a:schemeClr val="accent1">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111" name="Oval 110"/>
          <p:cNvSpPr/>
          <p:nvPr/>
        </p:nvSpPr>
        <p:spPr>
          <a:xfrm>
            <a:off x="2417763" y="2889250"/>
            <a:ext cx="407987" cy="414338"/>
          </a:xfrm>
          <a:prstGeom prst="ellipse">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endParaRPr lang="en-US" sz="1100" i="1">
              <a:solidFill>
                <a:srgbClr val="E17B7C"/>
              </a:solidFill>
              <a:latin typeface="Times New Roman" pitchFamily="18" charset="0"/>
              <a:cs typeface="Times New Roman" pitchFamily="18" charset="0"/>
            </a:endParaRPr>
          </a:p>
        </p:txBody>
      </p:sp>
      <p:sp>
        <p:nvSpPr>
          <p:cNvPr id="112" name="Rectangle 111"/>
          <p:cNvSpPr/>
          <p:nvPr/>
        </p:nvSpPr>
        <p:spPr>
          <a:xfrm>
            <a:off x="2522538" y="3411538"/>
            <a:ext cx="201612" cy="200025"/>
          </a:xfrm>
          <a:prstGeom prst="rect">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ψ</a:t>
            </a:r>
            <a:r>
              <a:rPr lang="en-US" sz="1100" i="1" baseline="-25000" dirty="0">
                <a:solidFill>
                  <a:schemeClr val="accent3">
                    <a:lumMod val="60000"/>
                    <a:lumOff val="40000"/>
                  </a:schemeClr>
                </a:solidFill>
                <a:latin typeface="Times New Roman"/>
                <a:cs typeface="Times New Roman"/>
              </a:rPr>
              <a:t>12</a:t>
            </a:r>
            <a:endParaRPr lang="en-US" sz="1100" i="1" dirty="0">
              <a:solidFill>
                <a:schemeClr val="accent3">
                  <a:lumMod val="60000"/>
                  <a:lumOff val="40000"/>
                </a:schemeClr>
              </a:solidFill>
              <a:latin typeface="Times New Roman"/>
              <a:cs typeface="Times New Roman"/>
            </a:endParaRPr>
          </a:p>
        </p:txBody>
      </p:sp>
      <p:cxnSp>
        <p:nvCxnSpPr>
          <p:cNvPr id="113" name="Straight Connector 112"/>
          <p:cNvCxnSpPr>
            <a:stCxn id="112" idx="1"/>
            <a:endCxn id="121" idx="0"/>
          </p:cNvCxnSpPr>
          <p:nvPr/>
        </p:nvCxnSpPr>
        <p:spPr>
          <a:xfrm flipH="1">
            <a:off x="966788" y="3511550"/>
            <a:ext cx="1555750" cy="1028700"/>
          </a:xfrm>
          <a:prstGeom prst="line">
            <a:avLst/>
          </a:prstGeom>
          <a:solidFill>
            <a:schemeClr val="bg1"/>
          </a:solidFill>
          <a:ln w="28575" cmpd="sng">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14" name="Straight Connector 113"/>
          <p:cNvCxnSpPr>
            <a:stCxn id="112" idx="0"/>
            <a:endCxn id="111" idx="4"/>
          </p:cNvCxnSpPr>
          <p:nvPr/>
        </p:nvCxnSpPr>
        <p:spPr>
          <a:xfrm flipH="1" flipV="1">
            <a:off x="2622550" y="3303588"/>
            <a:ext cx="1588" cy="107950"/>
          </a:xfrm>
          <a:prstGeom prst="line">
            <a:avLst/>
          </a:prstGeom>
          <a:solidFill>
            <a:schemeClr val="bg1"/>
          </a:solidFill>
          <a:ln w="28575" cmpd="sng">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15" name="Straight Connector 114"/>
          <p:cNvCxnSpPr>
            <a:stCxn id="112" idx="3"/>
            <a:endCxn id="116" idx="0"/>
          </p:cNvCxnSpPr>
          <p:nvPr/>
        </p:nvCxnSpPr>
        <p:spPr>
          <a:xfrm>
            <a:off x="2724150" y="3511550"/>
            <a:ext cx="1201738" cy="133350"/>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116" name="Oval 115"/>
          <p:cNvSpPr/>
          <p:nvPr/>
        </p:nvSpPr>
        <p:spPr>
          <a:xfrm>
            <a:off x="3722688" y="3644900"/>
            <a:ext cx="407987" cy="414338"/>
          </a:xfrm>
          <a:prstGeom prst="ellipse">
            <a:avLst/>
          </a:prstGeom>
          <a:solidFill>
            <a:schemeClr val="bg1"/>
          </a:solidFill>
          <a:ln w="28575" cmpd="sng">
            <a:solidFill>
              <a:schemeClr val="tx1"/>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a:defRPr/>
            </a:pPr>
            <a:r>
              <a:rPr lang="en-US" sz="1900" i="1">
                <a:solidFill>
                  <a:schemeClr val="tx1"/>
                </a:solidFill>
                <a:latin typeface="Times New Roman" pitchFamily="18" charset="0"/>
                <a:cs typeface="Times New Roman" pitchFamily="18" charset="0"/>
              </a:rPr>
              <a:t>X</a:t>
            </a:r>
            <a:r>
              <a:rPr lang="en-US" sz="1900" i="1" baseline="-25000">
                <a:solidFill>
                  <a:schemeClr val="tx1"/>
                </a:solidFill>
                <a:latin typeface="Times New Roman" pitchFamily="18" charset="0"/>
                <a:cs typeface="Times New Roman" pitchFamily="18" charset="0"/>
              </a:rPr>
              <a:t>i</a:t>
            </a:r>
            <a:endParaRPr lang="en-US" sz="1900" i="1">
              <a:solidFill>
                <a:schemeClr val="tx1"/>
              </a:solidFill>
              <a:latin typeface="Times New Roman" pitchFamily="18" charset="0"/>
              <a:cs typeface="Times New Roman" pitchFamily="18" charset="0"/>
            </a:endParaRPr>
          </a:p>
        </p:txBody>
      </p:sp>
      <p:sp>
        <p:nvSpPr>
          <p:cNvPr id="117" name="Rectangle 116"/>
          <p:cNvSpPr/>
          <p:nvPr/>
        </p:nvSpPr>
        <p:spPr>
          <a:xfrm>
            <a:off x="3627438" y="4279900"/>
            <a:ext cx="200025" cy="200025"/>
          </a:xfrm>
          <a:prstGeom prst="rect">
            <a:avLst/>
          </a:prstGeom>
          <a:solidFill>
            <a:schemeClr val="accent4">
              <a:lumMod val="60000"/>
              <a:lumOff val="40000"/>
            </a:schemeClr>
          </a:solidFill>
          <a:ln w="28575" cmpd="sng">
            <a:solidFill>
              <a:schemeClr val="accent4">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4">
                    <a:lumMod val="60000"/>
                    <a:lumOff val="40000"/>
                  </a:schemeClr>
                </a:solidFill>
                <a:latin typeface="Times New Roman"/>
                <a:cs typeface="Times New Roman"/>
              </a:rPr>
              <a:t>ψ</a:t>
            </a:r>
            <a:r>
              <a:rPr lang="en-US" sz="1100" i="1" baseline="-25000" dirty="0">
                <a:solidFill>
                  <a:schemeClr val="accent4">
                    <a:lumMod val="60000"/>
                    <a:lumOff val="40000"/>
                  </a:schemeClr>
                </a:solidFill>
                <a:latin typeface="Times New Roman"/>
                <a:cs typeface="Times New Roman"/>
              </a:rPr>
              <a:t>14</a:t>
            </a:r>
            <a:endParaRPr lang="en-US" sz="1100" i="1" dirty="0">
              <a:solidFill>
                <a:schemeClr val="accent4">
                  <a:lumMod val="60000"/>
                  <a:lumOff val="40000"/>
                </a:schemeClr>
              </a:solidFill>
              <a:latin typeface="Times New Roman"/>
              <a:cs typeface="Times New Roman"/>
            </a:endParaRPr>
          </a:p>
        </p:txBody>
      </p:sp>
      <p:cxnSp>
        <p:nvCxnSpPr>
          <p:cNvPr id="118" name="Straight Connector 117"/>
          <p:cNvCxnSpPr>
            <a:stCxn id="117" idx="1"/>
            <a:endCxn id="96" idx="0"/>
          </p:cNvCxnSpPr>
          <p:nvPr/>
        </p:nvCxnSpPr>
        <p:spPr>
          <a:xfrm flipH="1">
            <a:off x="2871788" y="4379913"/>
            <a:ext cx="755650" cy="1004887"/>
          </a:xfrm>
          <a:prstGeom prst="line">
            <a:avLst/>
          </a:prstGeom>
          <a:solidFill>
            <a:schemeClr val="bg1"/>
          </a:solidFill>
          <a:ln w="28575" cmpd="sng">
            <a:solidFill>
              <a:schemeClr val="accent4">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19" name="Straight Connector 118"/>
          <p:cNvCxnSpPr>
            <a:stCxn id="117" idx="0"/>
            <a:endCxn id="116" idx="4"/>
          </p:cNvCxnSpPr>
          <p:nvPr/>
        </p:nvCxnSpPr>
        <p:spPr>
          <a:xfrm flipV="1">
            <a:off x="3727450" y="4059238"/>
            <a:ext cx="198438" cy="22066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cxnSp>
        <p:nvCxnSpPr>
          <p:cNvPr id="120" name="Straight Connector 119"/>
          <p:cNvCxnSpPr>
            <a:stCxn id="48" idx="3"/>
            <a:endCxn id="106" idx="0"/>
          </p:cNvCxnSpPr>
          <p:nvPr/>
        </p:nvCxnSpPr>
        <p:spPr>
          <a:xfrm>
            <a:off x="4373563" y="4341813"/>
            <a:ext cx="374650" cy="203200"/>
          </a:xfrm>
          <a:prstGeom prst="line">
            <a:avLst/>
          </a:prstGeom>
          <a:solidFill>
            <a:schemeClr val="bg1"/>
          </a:solidFill>
          <a:ln w="28575" cmpd="sng">
            <a:solidFill>
              <a:schemeClr val="accent1">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121" name="Oval 120"/>
          <p:cNvSpPr/>
          <p:nvPr/>
        </p:nvSpPr>
        <p:spPr>
          <a:xfrm>
            <a:off x="762000" y="4540250"/>
            <a:ext cx="409575" cy="414338"/>
          </a:xfrm>
          <a:prstGeom prst="ellipse">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X</a:t>
            </a:r>
            <a:r>
              <a:rPr lang="en-US" sz="1100" i="1" baseline="-25000" dirty="0">
                <a:solidFill>
                  <a:schemeClr val="accent3">
                    <a:lumMod val="60000"/>
                    <a:lumOff val="40000"/>
                  </a:schemeClr>
                </a:solidFill>
                <a:latin typeface="Times New Roman"/>
                <a:cs typeface="Times New Roman"/>
              </a:rPr>
              <a:t>9</a:t>
            </a:r>
            <a:endParaRPr lang="en-US" sz="1100" i="1" dirty="0">
              <a:solidFill>
                <a:schemeClr val="accent3">
                  <a:lumMod val="60000"/>
                  <a:lumOff val="40000"/>
                </a:schemeClr>
              </a:solidFill>
              <a:latin typeface="Times New Roman"/>
              <a:cs typeface="Times New Roman"/>
            </a:endParaRPr>
          </a:p>
        </p:txBody>
      </p:sp>
      <p:sp>
        <p:nvSpPr>
          <p:cNvPr id="122" name="Rectangle 121"/>
          <p:cNvSpPr/>
          <p:nvPr/>
        </p:nvSpPr>
        <p:spPr>
          <a:xfrm>
            <a:off x="869950" y="5062538"/>
            <a:ext cx="200025" cy="200025"/>
          </a:xfrm>
          <a:prstGeom prst="rect">
            <a:avLst/>
          </a:prstGeom>
          <a:solidFill>
            <a:schemeClr val="accent3">
              <a:lumMod val="60000"/>
              <a:lumOff val="40000"/>
            </a:schemeClr>
          </a:solidFill>
          <a:ln w="28575" cmpd="sng">
            <a:solidFill>
              <a:schemeClr val="accent3">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3">
                    <a:lumMod val="60000"/>
                    <a:lumOff val="40000"/>
                  </a:schemeClr>
                </a:solidFill>
                <a:latin typeface="Times New Roman"/>
                <a:cs typeface="Times New Roman"/>
              </a:rPr>
              <a:t>ψ</a:t>
            </a:r>
            <a:r>
              <a:rPr lang="en-US" sz="1100" i="1" baseline="-25000" dirty="0">
                <a:solidFill>
                  <a:schemeClr val="accent3">
                    <a:lumMod val="60000"/>
                    <a:lumOff val="40000"/>
                  </a:schemeClr>
                </a:solidFill>
                <a:latin typeface="Times New Roman"/>
                <a:cs typeface="Times New Roman"/>
              </a:rPr>
              <a:t>13</a:t>
            </a:r>
            <a:endParaRPr lang="en-US" sz="1100" i="1" dirty="0">
              <a:solidFill>
                <a:schemeClr val="accent3">
                  <a:lumMod val="60000"/>
                  <a:lumOff val="40000"/>
                </a:schemeClr>
              </a:solidFill>
              <a:latin typeface="Times New Roman"/>
              <a:cs typeface="Times New Roman"/>
            </a:endParaRPr>
          </a:p>
        </p:txBody>
      </p:sp>
      <p:cxnSp>
        <p:nvCxnSpPr>
          <p:cNvPr id="123" name="Straight Connector 122"/>
          <p:cNvCxnSpPr>
            <a:stCxn id="122" idx="1"/>
            <a:endCxn id="90" idx="0"/>
          </p:cNvCxnSpPr>
          <p:nvPr/>
        </p:nvCxnSpPr>
        <p:spPr>
          <a:xfrm flipH="1">
            <a:off x="354013" y="5162550"/>
            <a:ext cx="515937" cy="223838"/>
          </a:xfrm>
          <a:prstGeom prst="line">
            <a:avLst/>
          </a:prstGeom>
          <a:solidFill>
            <a:schemeClr val="bg1"/>
          </a:solidFill>
          <a:ln w="28575" cmpd="sng">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24" name="Straight Connector 123"/>
          <p:cNvCxnSpPr>
            <a:stCxn id="122" idx="0"/>
            <a:endCxn id="121" idx="4"/>
          </p:cNvCxnSpPr>
          <p:nvPr/>
        </p:nvCxnSpPr>
        <p:spPr>
          <a:xfrm flipH="1" flipV="1">
            <a:off x="966788" y="4954588"/>
            <a:ext cx="3175" cy="107950"/>
          </a:xfrm>
          <a:prstGeom prst="line">
            <a:avLst/>
          </a:prstGeom>
          <a:solidFill>
            <a:schemeClr val="bg1"/>
          </a:solidFill>
          <a:ln w="28575" cmpd="sng">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cxnSp>
        <p:nvCxnSpPr>
          <p:cNvPr id="125" name="Straight Connector 124"/>
          <p:cNvCxnSpPr>
            <a:stCxn id="122" idx="3"/>
            <a:endCxn id="93" idx="0"/>
          </p:cNvCxnSpPr>
          <p:nvPr/>
        </p:nvCxnSpPr>
        <p:spPr>
          <a:xfrm>
            <a:off x="1069975" y="5162550"/>
            <a:ext cx="533400" cy="223838"/>
          </a:xfrm>
          <a:prstGeom prst="line">
            <a:avLst/>
          </a:prstGeom>
          <a:solidFill>
            <a:schemeClr val="bg1"/>
          </a:solidFill>
          <a:ln w="28575" cmpd="sng">
            <a:solidFill>
              <a:schemeClr val="accent3">
                <a:lumMod val="50000"/>
              </a:schemeClr>
            </a:solidFill>
          </a:ln>
          <a:effectLst/>
        </p:spPr>
        <p:style>
          <a:lnRef idx="2">
            <a:schemeClr val="accent1"/>
          </a:lnRef>
          <a:fillRef idx="0">
            <a:schemeClr val="accent1"/>
          </a:fillRef>
          <a:effectRef idx="1">
            <a:schemeClr val="accent1"/>
          </a:effectRef>
          <a:fontRef idx="minor">
            <a:schemeClr val="tx1"/>
          </a:fontRef>
        </p:style>
      </p:cxnSp>
      <p:sp>
        <p:nvSpPr>
          <p:cNvPr id="48" name="Rectangle 47"/>
          <p:cNvSpPr/>
          <p:nvPr/>
        </p:nvSpPr>
        <p:spPr>
          <a:xfrm>
            <a:off x="4171950" y="4241800"/>
            <a:ext cx="201613" cy="201613"/>
          </a:xfrm>
          <a:prstGeom prst="rect">
            <a:avLst/>
          </a:prstGeom>
          <a:solidFill>
            <a:schemeClr val="accent1">
              <a:lumMod val="60000"/>
              <a:lumOff val="40000"/>
            </a:schemeClr>
          </a:solidFill>
          <a:ln w="28575" cmpd="sng">
            <a:solidFill>
              <a:schemeClr val="accent1">
                <a:lumMod val="50000"/>
              </a:schemeClr>
            </a:solidFill>
          </a:ln>
          <a:effectLst/>
        </p:spPr>
        <p:style>
          <a:lnRef idx="1">
            <a:schemeClr val="accent1"/>
          </a:lnRef>
          <a:fillRef idx="3">
            <a:schemeClr val="accent1"/>
          </a:fillRef>
          <a:effectRef idx="2">
            <a:schemeClr val="accent1"/>
          </a:effectRef>
          <a:fontRef idx="minor">
            <a:schemeClr val="lt1"/>
          </a:fontRef>
        </p:style>
        <p:txBody>
          <a:bodyPr wrap="none" lIns="0" tIns="0" rIns="0" bIns="0" anchorCtr="1"/>
          <a:lstStyle/>
          <a:p>
            <a:pPr algn="ctr" fontAlgn="auto">
              <a:spcBef>
                <a:spcPts val="0"/>
              </a:spcBef>
              <a:spcAft>
                <a:spcPts val="0"/>
              </a:spcAft>
              <a:defRPr/>
            </a:pPr>
            <a:r>
              <a:rPr lang="en-US" sz="1100" i="1" dirty="0">
                <a:solidFill>
                  <a:schemeClr val="accent1">
                    <a:lumMod val="60000"/>
                    <a:lumOff val="40000"/>
                  </a:schemeClr>
                </a:solidFill>
                <a:latin typeface="Times New Roman"/>
                <a:cs typeface="Times New Roman"/>
              </a:rPr>
              <a:t>ψ</a:t>
            </a:r>
            <a:r>
              <a:rPr lang="en-US" sz="1100" i="1" baseline="-25000" dirty="0">
                <a:solidFill>
                  <a:schemeClr val="accent1">
                    <a:lumMod val="60000"/>
                    <a:lumOff val="40000"/>
                  </a:schemeClr>
                </a:solidFill>
                <a:latin typeface="Times New Roman"/>
                <a:cs typeface="Times New Roman"/>
              </a:rPr>
              <a:t>11</a:t>
            </a:r>
            <a:endParaRPr lang="en-US" sz="1100" i="1" dirty="0">
              <a:solidFill>
                <a:schemeClr val="accent1">
                  <a:lumMod val="60000"/>
                  <a:lumOff val="40000"/>
                </a:schemeClr>
              </a:solidFill>
              <a:latin typeface="Times New Roman"/>
              <a:cs typeface="Times New Roman"/>
            </a:endParaRPr>
          </a:p>
        </p:txBody>
      </p:sp>
      <p:cxnSp>
        <p:nvCxnSpPr>
          <p:cNvPr id="53" name="Straight Connector 52"/>
          <p:cNvCxnSpPr>
            <a:stCxn id="48" idx="0"/>
            <a:endCxn id="116" idx="4"/>
          </p:cNvCxnSpPr>
          <p:nvPr/>
        </p:nvCxnSpPr>
        <p:spPr>
          <a:xfrm flipH="1" flipV="1">
            <a:off x="3925888" y="4059238"/>
            <a:ext cx="347662" cy="182562"/>
          </a:xfrm>
          <a:prstGeom prst="line">
            <a:avLst/>
          </a:prstGeom>
          <a:solidFill>
            <a:schemeClr val="bg1"/>
          </a:solidFill>
          <a:ln w="28575" cmpd="sng">
            <a:solidFill>
              <a:schemeClr val="tx1"/>
            </a:solidFill>
          </a:ln>
          <a:effectLst/>
        </p:spPr>
        <p:style>
          <a:lnRef idx="2">
            <a:schemeClr val="accent1"/>
          </a:lnRef>
          <a:fillRef idx="0">
            <a:schemeClr val="accent1"/>
          </a:fillRef>
          <a:effectRef idx="1">
            <a:schemeClr val="accent1"/>
          </a:effectRef>
          <a:fontRef idx="minor">
            <a:schemeClr val="tx1"/>
          </a:fontRef>
        </p:style>
      </p:cxnSp>
      <p:sp>
        <p:nvSpPr>
          <p:cNvPr id="99374" name="TextBox 16"/>
          <p:cNvSpPr txBox="1">
            <a:spLocks noChangeArrowheads="1"/>
          </p:cNvSpPr>
          <p:nvPr/>
        </p:nvSpPr>
        <p:spPr bwMode="auto">
          <a:xfrm>
            <a:off x="2328863" y="3803650"/>
            <a:ext cx="650875" cy="280988"/>
          </a:xfrm>
          <a:prstGeom prst="rect">
            <a:avLst/>
          </a:prstGeom>
          <a:noFill/>
          <a:ln w="9525">
            <a:noFill/>
            <a:miter lim="800000"/>
            <a:headEnd/>
            <a:tailEnd/>
          </a:ln>
        </p:spPr>
        <p:txBody>
          <a:bodyPr anchor="ctr"/>
          <a:lstStyle/>
          <a:p>
            <a:pPr algn="ctr"/>
            <a:r>
              <a:rPr lang="en-US" sz="1800" i="1">
                <a:solidFill>
                  <a:srgbClr val="C32D2E"/>
                </a:solidFill>
                <a:latin typeface="Times New Roman" pitchFamily="18" charset="0"/>
                <a:cs typeface="Times New Roman" pitchFamily="18" charset="0"/>
              </a:rPr>
              <a:t>F</a:t>
            </a:r>
          </a:p>
        </p:txBody>
      </p:sp>
      <p:sp>
        <p:nvSpPr>
          <p:cNvPr id="99375" name="TextBox 64"/>
          <p:cNvSpPr txBox="1">
            <a:spLocks noChangeArrowheads="1"/>
          </p:cNvSpPr>
          <p:nvPr/>
        </p:nvSpPr>
        <p:spPr bwMode="auto">
          <a:xfrm>
            <a:off x="4957763" y="4725988"/>
            <a:ext cx="652462" cy="280987"/>
          </a:xfrm>
          <a:prstGeom prst="rect">
            <a:avLst/>
          </a:prstGeom>
          <a:noFill/>
          <a:ln w="9525">
            <a:noFill/>
            <a:miter lim="800000"/>
            <a:headEnd/>
            <a:tailEnd/>
          </a:ln>
        </p:spPr>
        <p:txBody>
          <a:bodyPr anchor="ctr"/>
          <a:lstStyle/>
          <a:p>
            <a:pPr algn="ctr"/>
            <a:r>
              <a:rPr lang="en-US" sz="1800" i="1">
                <a:solidFill>
                  <a:schemeClr val="accent1"/>
                </a:solidFill>
                <a:latin typeface="Times New Roman" pitchFamily="18" charset="0"/>
                <a:cs typeface="Times New Roman" pitchFamily="18" charset="0"/>
              </a:rPr>
              <a:t>H</a:t>
            </a:r>
          </a:p>
        </p:txBody>
      </p:sp>
      <p:sp>
        <p:nvSpPr>
          <p:cNvPr id="74812" name="Text Box 60"/>
          <p:cNvSpPr txBox="1">
            <a:spLocks noChangeArrowheads="1"/>
          </p:cNvSpPr>
          <p:nvPr/>
        </p:nvSpPr>
        <p:spPr bwMode="auto">
          <a:xfrm>
            <a:off x="6254750" y="2974975"/>
            <a:ext cx="2889250" cy="2530475"/>
          </a:xfrm>
          <a:prstGeom prst="rect">
            <a:avLst/>
          </a:prstGeom>
          <a:noFill/>
          <a:ln w="9525">
            <a:noFill/>
            <a:miter lim="800000"/>
            <a:headEnd/>
            <a:tailEnd/>
          </a:ln>
        </p:spPr>
        <p:txBody>
          <a:bodyPr>
            <a:spAutoFit/>
          </a:bodyPr>
          <a:lstStyle/>
          <a:p>
            <a:pPr defTabSz="914400"/>
            <a:r>
              <a:rPr lang="en-US" sz="2000" b="1" dirty="0" err="1">
                <a:solidFill>
                  <a:srgbClr val="9C6487"/>
                </a:solidFill>
              </a:rPr>
              <a:t>Subproblem</a:t>
            </a:r>
            <a:r>
              <a:rPr lang="en-US" sz="2000" b="1" dirty="0">
                <a:solidFill>
                  <a:srgbClr val="9C6487"/>
                </a:solidFill>
              </a:rPr>
              <a:t>:</a:t>
            </a:r>
          </a:p>
          <a:p>
            <a:pPr defTabSz="914400"/>
            <a:r>
              <a:rPr lang="en-US" sz="2000" dirty="0">
                <a:solidFill>
                  <a:srgbClr val="9C6487"/>
                </a:solidFill>
              </a:rPr>
              <a:t>Inference using just the factors in </a:t>
            </a:r>
            <a:r>
              <a:rPr lang="en-US" sz="2000" dirty="0" err="1">
                <a:solidFill>
                  <a:srgbClr val="9C6487"/>
                </a:solidFill>
              </a:rPr>
              <a:t>subgraph</a:t>
            </a:r>
            <a:r>
              <a:rPr lang="en-US" sz="2000" dirty="0">
                <a:solidFill>
                  <a:srgbClr val="9C6487"/>
                </a:solidFill>
              </a:rPr>
              <a:t> </a:t>
            </a:r>
            <a:r>
              <a:rPr lang="en-US" sz="2000" i="1" dirty="0">
                <a:solidFill>
                  <a:srgbClr val="9C6487"/>
                </a:solidFill>
                <a:latin typeface="Times New Roman"/>
                <a:cs typeface="Times New Roman"/>
              </a:rPr>
              <a:t>F</a:t>
            </a:r>
            <a:r>
              <a:rPr lang="en-US" sz="2000" dirty="0">
                <a:solidFill>
                  <a:srgbClr val="9C6487"/>
                </a:solidFill>
                <a:latin typeface="Times New Roman"/>
                <a:cs typeface="Times New Roman"/>
                <a:sym typeface="Symbol" pitchFamily="18" charset="2"/>
              </a:rPr>
              <a:t></a:t>
            </a:r>
            <a:r>
              <a:rPr lang="en-US" sz="2000" i="1" dirty="0">
                <a:solidFill>
                  <a:srgbClr val="9C6487"/>
                </a:solidFill>
                <a:latin typeface="Times New Roman"/>
                <a:cs typeface="Times New Roman"/>
                <a:sym typeface="Symbol" pitchFamily="18" charset="2"/>
              </a:rPr>
              <a:t>H</a:t>
            </a:r>
          </a:p>
          <a:p>
            <a:pPr defTabSz="914400"/>
            <a:endParaRPr lang="en-US" sz="2000" dirty="0">
              <a:solidFill>
                <a:srgbClr val="3891A7"/>
              </a:solidFill>
            </a:endParaRPr>
          </a:p>
          <a:p>
            <a:pPr defTabSz="914400"/>
            <a:r>
              <a:rPr lang="en-US" sz="2000" dirty="0">
                <a:solidFill>
                  <a:srgbClr val="9C6487"/>
                </a:solidFill>
              </a:rPr>
              <a:t>The marginal of </a:t>
            </a:r>
            <a:r>
              <a:rPr lang="en-US" sz="2000" i="1" dirty="0">
                <a:solidFill>
                  <a:srgbClr val="9C6487"/>
                </a:solidFill>
                <a:latin typeface="Times New Roman"/>
                <a:cs typeface="Times New Roman"/>
              </a:rPr>
              <a:t>X</a:t>
            </a:r>
            <a:r>
              <a:rPr lang="en-US" sz="2000" i="1" baseline="-25000" dirty="0">
                <a:solidFill>
                  <a:srgbClr val="9C6487"/>
                </a:solidFill>
                <a:latin typeface="Times New Roman"/>
                <a:cs typeface="Times New Roman"/>
              </a:rPr>
              <a:t>i</a:t>
            </a:r>
            <a:r>
              <a:rPr lang="en-US" sz="2000" baseline="-25000" dirty="0">
                <a:solidFill>
                  <a:srgbClr val="9C6487"/>
                </a:solidFill>
              </a:rPr>
              <a:t> </a:t>
            </a:r>
            <a:r>
              <a:rPr lang="en-US" sz="2000" dirty="0">
                <a:solidFill>
                  <a:srgbClr val="9C6487"/>
                </a:solidFill>
              </a:rPr>
              <a:t> in </a:t>
            </a:r>
            <a:br>
              <a:rPr lang="en-US" sz="2000" dirty="0">
                <a:solidFill>
                  <a:srgbClr val="9C6487"/>
                </a:solidFill>
              </a:rPr>
            </a:br>
            <a:r>
              <a:rPr lang="en-US" sz="2000" dirty="0">
                <a:solidFill>
                  <a:srgbClr val="9C6487"/>
                </a:solidFill>
              </a:rPr>
              <a:t>that smaller model is the message sent by </a:t>
            </a:r>
            <a:r>
              <a:rPr lang="en-US" sz="2000" i="1" dirty="0" smtClean="0">
                <a:solidFill>
                  <a:srgbClr val="9C6487"/>
                </a:solidFill>
                <a:latin typeface="Times New Roman"/>
                <a:cs typeface="Times New Roman"/>
              </a:rPr>
              <a:t>X</a:t>
            </a:r>
            <a:r>
              <a:rPr lang="en-US" sz="2000" i="1" baseline="-25000" dirty="0" smtClean="0">
                <a:solidFill>
                  <a:srgbClr val="9C6487"/>
                </a:solidFill>
                <a:latin typeface="Times New Roman"/>
                <a:cs typeface="Times New Roman"/>
              </a:rPr>
              <a:t>i</a:t>
            </a:r>
            <a:r>
              <a:rPr lang="en-US" sz="2000" dirty="0" smtClean="0">
                <a:solidFill>
                  <a:srgbClr val="9C6487"/>
                </a:solidFill>
              </a:rPr>
              <a:t> </a:t>
            </a:r>
            <a:r>
              <a:rPr lang="en-US" sz="2000" dirty="0">
                <a:solidFill>
                  <a:srgbClr val="9C6487"/>
                </a:solidFill>
              </a:rPr>
              <a:t/>
            </a:r>
            <a:br>
              <a:rPr lang="en-US" sz="2000" dirty="0">
                <a:solidFill>
                  <a:srgbClr val="9C6487"/>
                </a:solidFill>
              </a:rPr>
            </a:br>
            <a:r>
              <a:rPr lang="en-US" sz="2000" u="sng" dirty="0">
                <a:solidFill>
                  <a:srgbClr val="9C6487"/>
                </a:solidFill>
              </a:rPr>
              <a:t>out of</a:t>
            </a:r>
            <a:r>
              <a:rPr lang="en-US" sz="2000" dirty="0">
                <a:solidFill>
                  <a:srgbClr val="9C6487"/>
                </a:solidFill>
              </a:rPr>
              <a:t> </a:t>
            </a:r>
            <a:r>
              <a:rPr lang="en-US" sz="2000" dirty="0" err="1">
                <a:solidFill>
                  <a:srgbClr val="9C6487"/>
                </a:solidFill>
              </a:rPr>
              <a:t>subgraph</a:t>
            </a:r>
            <a:r>
              <a:rPr lang="en-US" sz="2000" dirty="0">
                <a:solidFill>
                  <a:srgbClr val="3891A7"/>
                </a:solidFill>
              </a:rPr>
              <a:t> </a:t>
            </a:r>
            <a:r>
              <a:rPr lang="en-US" sz="2000" i="1" dirty="0">
                <a:solidFill>
                  <a:srgbClr val="9C6487"/>
                </a:solidFill>
                <a:latin typeface="Times New Roman"/>
                <a:cs typeface="Times New Roman"/>
              </a:rPr>
              <a:t>F</a:t>
            </a:r>
            <a:r>
              <a:rPr lang="en-US" sz="2000" dirty="0">
                <a:solidFill>
                  <a:srgbClr val="9C6487"/>
                </a:solidFill>
                <a:latin typeface="Times New Roman"/>
                <a:cs typeface="Times New Roman"/>
                <a:sym typeface="Symbol" pitchFamily="18" charset="2"/>
              </a:rPr>
              <a:t></a:t>
            </a:r>
            <a:r>
              <a:rPr lang="en-US" sz="2000" i="1" dirty="0">
                <a:solidFill>
                  <a:srgbClr val="9C6487"/>
                </a:solidFill>
                <a:latin typeface="Times New Roman"/>
                <a:cs typeface="Times New Roman"/>
                <a:sym typeface="Symbol" pitchFamily="18" charset="2"/>
              </a:rPr>
              <a:t>H</a:t>
            </a:r>
          </a:p>
        </p:txBody>
      </p:sp>
      <p:sp>
        <p:nvSpPr>
          <p:cNvPr id="99377" name="Freeform 63"/>
          <p:cNvSpPr>
            <a:spLocks/>
          </p:cNvSpPr>
          <p:nvPr/>
        </p:nvSpPr>
        <p:spPr bwMode="auto">
          <a:xfrm>
            <a:off x="2200275" y="1476375"/>
            <a:ext cx="6983413" cy="4170363"/>
          </a:xfrm>
          <a:custGeom>
            <a:avLst/>
            <a:gdLst>
              <a:gd name="T0" fmla="*/ 4374 w 4399"/>
              <a:gd name="T1" fmla="*/ 13 h 2627"/>
              <a:gd name="T2" fmla="*/ 0 w 4399"/>
              <a:gd name="T3" fmla="*/ 0 h 2627"/>
              <a:gd name="T4" fmla="*/ 0 w 4399"/>
              <a:gd name="T5" fmla="*/ 627 h 2627"/>
              <a:gd name="T6" fmla="*/ 1462 w 4399"/>
              <a:gd name="T7" fmla="*/ 614 h 2627"/>
              <a:gd name="T8" fmla="*/ 1462 w 4399"/>
              <a:gd name="T9" fmla="*/ 32 h 2627"/>
              <a:gd name="T10" fmla="*/ 2918 w 4399"/>
              <a:gd name="T11" fmla="*/ 32 h 2627"/>
              <a:gd name="T12" fmla="*/ 2918 w 4399"/>
              <a:gd name="T13" fmla="*/ 880 h 2627"/>
              <a:gd name="T14" fmla="*/ 2475 w 4399"/>
              <a:gd name="T15" fmla="*/ 880 h 2627"/>
              <a:gd name="T16" fmla="*/ 2475 w 4399"/>
              <a:gd name="T17" fmla="*/ 2627 h 2627"/>
              <a:gd name="T18" fmla="*/ 4399 w 4399"/>
              <a:gd name="T19" fmla="*/ 2627 h 2627"/>
              <a:gd name="T20" fmla="*/ 0 60000 65536"/>
              <a:gd name="T21" fmla="*/ 0 60000 65536"/>
              <a:gd name="T22" fmla="*/ 0 60000 65536"/>
              <a:gd name="T23" fmla="*/ 0 60000 65536"/>
              <a:gd name="T24" fmla="*/ 0 60000 65536"/>
              <a:gd name="T25" fmla="*/ 0 60000 65536"/>
              <a:gd name="T26" fmla="*/ 0 60000 65536"/>
              <a:gd name="T27" fmla="*/ 0 60000 65536"/>
              <a:gd name="T28" fmla="*/ 0 60000 65536"/>
              <a:gd name="T29" fmla="*/ 0 60000 65536"/>
              <a:gd name="T30" fmla="*/ 0 w 4399"/>
              <a:gd name="T31" fmla="*/ 0 h 2627"/>
              <a:gd name="T32" fmla="*/ 4399 w 4399"/>
              <a:gd name="T33" fmla="*/ 2627 h 2627"/>
            </a:gdLst>
            <a:ahLst/>
            <a:cxnLst>
              <a:cxn ang="T20">
                <a:pos x="T0" y="T1"/>
              </a:cxn>
              <a:cxn ang="T21">
                <a:pos x="T2" y="T3"/>
              </a:cxn>
              <a:cxn ang="T22">
                <a:pos x="T4" y="T5"/>
              </a:cxn>
              <a:cxn ang="T23">
                <a:pos x="T6" y="T7"/>
              </a:cxn>
              <a:cxn ang="T24">
                <a:pos x="T8" y="T9"/>
              </a:cxn>
              <a:cxn ang="T25">
                <a:pos x="T10" y="T11"/>
              </a:cxn>
              <a:cxn ang="T26">
                <a:pos x="T12" y="T13"/>
              </a:cxn>
              <a:cxn ang="T27">
                <a:pos x="T14" y="T15"/>
              </a:cxn>
              <a:cxn ang="T28">
                <a:pos x="T16" y="T17"/>
              </a:cxn>
              <a:cxn ang="T29">
                <a:pos x="T18" y="T19"/>
              </a:cxn>
            </a:cxnLst>
            <a:rect l="T30" t="T31" r="T32" b="T33"/>
            <a:pathLst>
              <a:path w="4399" h="2627">
                <a:moveTo>
                  <a:pt x="4374" y="13"/>
                </a:moveTo>
                <a:lnTo>
                  <a:pt x="0" y="0"/>
                </a:lnTo>
                <a:lnTo>
                  <a:pt x="0" y="627"/>
                </a:lnTo>
                <a:lnTo>
                  <a:pt x="1462" y="614"/>
                </a:lnTo>
                <a:lnTo>
                  <a:pt x="1462" y="32"/>
                </a:lnTo>
                <a:lnTo>
                  <a:pt x="2918" y="32"/>
                </a:lnTo>
                <a:lnTo>
                  <a:pt x="2918" y="880"/>
                </a:lnTo>
                <a:lnTo>
                  <a:pt x="2475" y="880"/>
                </a:lnTo>
                <a:lnTo>
                  <a:pt x="2475" y="2627"/>
                </a:lnTo>
                <a:lnTo>
                  <a:pt x="4399" y="2627"/>
                </a:lnTo>
              </a:path>
            </a:pathLst>
          </a:custGeom>
          <a:noFill/>
          <a:ln w="9525">
            <a:solidFill>
              <a:srgbClr val="9C6487"/>
            </a:solidFill>
            <a:round/>
            <a:headEnd/>
            <a:tailEnd/>
          </a:ln>
        </p:spPr>
        <p:txBody>
          <a:bodyPr/>
          <a:lstStyle/>
          <a:p>
            <a:endParaRPr lang="en-US"/>
          </a:p>
        </p:txBody>
      </p:sp>
      <p:sp>
        <p:nvSpPr>
          <p:cNvPr id="99378" name="Line 64"/>
          <p:cNvSpPr>
            <a:spLocks noChangeShapeType="1"/>
          </p:cNvSpPr>
          <p:nvPr/>
        </p:nvSpPr>
        <p:spPr bwMode="auto">
          <a:xfrm flipH="1">
            <a:off x="3414713" y="4049713"/>
            <a:ext cx="223837" cy="280987"/>
          </a:xfrm>
          <a:prstGeom prst="line">
            <a:avLst/>
          </a:prstGeom>
          <a:noFill/>
          <a:ln w="38100">
            <a:solidFill>
              <a:srgbClr val="9C6487"/>
            </a:solidFill>
            <a:round/>
            <a:headEnd type="oval" w="med" len="med"/>
            <a:tailEnd type="triangle" w="med" len="med"/>
          </a:ln>
        </p:spPr>
        <p:txBody>
          <a:bodyPr/>
          <a:lstStyle/>
          <a:p>
            <a:endParaRPr lang="en-US"/>
          </a:p>
        </p:txBody>
      </p:sp>
      <p:sp>
        <p:nvSpPr>
          <p:cNvPr id="107588" name="Freeform 68"/>
          <p:cNvSpPr>
            <a:spLocks/>
          </p:cNvSpPr>
          <p:nvPr/>
        </p:nvSpPr>
        <p:spPr bwMode="auto">
          <a:xfrm>
            <a:off x="2824163" y="2673350"/>
            <a:ext cx="2270125" cy="1506538"/>
          </a:xfrm>
          <a:custGeom>
            <a:avLst/>
            <a:gdLst/>
            <a:ahLst/>
            <a:cxnLst>
              <a:cxn ang="0">
                <a:pos x="0" y="0"/>
              </a:cxn>
              <a:cxn ang="0">
                <a:pos x="1430" y="949"/>
              </a:cxn>
            </a:cxnLst>
            <a:rect l="0" t="0" r="r" b="b"/>
            <a:pathLst>
              <a:path w="1430" h="949">
                <a:moveTo>
                  <a:pt x="0" y="0"/>
                </a:moveTo>
                <a:cubicBezTo>
                  <a:pt x="597" y="396"/>
                  <a:pt x="1194" y="793"/>
                  <a:pt x="1430" y="949"/>
                </a:cubicBezTo>
              </a:path>
            </a:pathLst>
          </a:custGeom>
          <a:noFill/>
          <a:ln w="25400" cap="flat" cmpd="sng">
            <a:solidFill>
              <a:srgbClr val="9C6487"/>
            </a:solidFill>
            <a:prstDash val="dash"/>
            <a:round/>
            <a:headEnd type="none" w="med" len="med"/>
            <a:tailEnd type="none" w="med" len="med"/>
          </a:ln>
          <a:effectLst>
            <a:outerShdw dist="20000" dir="5400000" rotWithShape="0">
              <a:srgbClr val="000000">
                <a:alpha val="37999"/>
              </a:srgbClr>
            </a:outerShdw>
          </a:effectLst>
        </p:spPr>
        <p:txBody>
          <a:bodyPr anchor="ctr"/>
          <a:lstStyle/>
          <a:p>
            <a:pPr>
              <a:defRPr/>
            </a:pPr>
            <a:endParaRPr lang="en-US"/>
          </a:p>
        </p:txBody>
      </p:sp>
      <p:sp>
        <p:nvSpPr>
          <p:cNvPr id="107589" name="Freeform 69"/>
          <p:cNvSpPr>
            <a:spLocks/>
          </p:cNvSpPr>
          <p:nvPr/>
        </p:nvSpPr>
        <p:spPr bwMode="auto">
          <a:xfrm>
            <a:off x="3065463" y="3862388"/>
            <a:ext cx="1144587" cy="839787"/>
          </a:xfrm>
          <a:custGeom>
            <a:avLst/>
            <a:gdLst/>
            <a:ahLst/>
            <a:cxnLst>
              <a:cxn ang="0">
                <a:pos x="0" y="187"/>
              </a:cxn>
              <a:cxn ang="0">
                <a:pos x="208" y="4"/>
              </a:cxn>
              <a:cxn ang="0">
                <a:pos x="512" y="213"/>
              </a:cxn>
              <a:cxn ang="0">
                <a:pos x="721" y="529"/>
              </a:cxn>
            </a:cxnLst>
            <a:rect l="0" t="0" r="r" b="b"/>
            <a:pathLst>
              <a:path w="721" h="529">
                <a:moveTo>
                  <a:pt x="0" y="187"/>
                </a:moveTo>
                <a:cubicBezTo>
                  <a:pt x="35" y="157"/>
                  <a:pt x="123" y="0"/>
                  <a:pt x="208" y="4"/>
                </a:cubicBezTo>
                <a:cubicBezTo>
                  <a:pt x="293" y="8"/>
                  <a:pt x="426" y="125"/>
                  <a:pt x="512" y="213"/>
                </a:cubicBezTo>
                <a:cubicBezTo>
                  <a:pt x="598" y="301"/>
                  <a:pt x="677" y="463"/>
                  <a:pt x="721" y="529"/>
                </a:cubicBezTo>
              </a:path>
            </a:pathLst>
          </a:custGeom>
          <a:noFill/>
          <a:ln w="25400" cap="flat" cmpd="sng">
            <a:solidFill>
              <a:srgbClr val="9C6487"/>
            </a:solidFill>
            <a:prstDash val="dash"/>
            <a:round/>
            <a:headEnd type="none" w="med" len="med"/>
            <a:tailEnd type="none" w="med" len="med"/>
          </a:ln>
          <a:effectLst>
            <a:outerShdw dist="20000" dir="5400000" rotWithShape="0">
              <a:srgbClr val="000000">
                <a:alpha val="37999"/>
              </a:srgbClr>
            </a:outerShdw>
          </a:effectLst>
        </p:spPr>
        <p:txBody>
          <a:bodyPr anchor="ctr"/>
          <a:lstStyle/>
          <a:p>
            <a:pPr>
              <a:defRPr/>
            </a:pPr>
            <a:endParaRPr lang="en-US"/>
          </a:p>
        </p:txBody>
      </p:sp>
      <p:sp>
        <p:nvSpPr>
          <p:cNvPr id="107592" name="Rectangle 72"/>
          <p:cNvSpPr>
            <a:spLocks noChangeArrowheads="1"/>
          </p:cNvSpPr>
          <p:nvPr/>
        </p:nvSpPr>
        <p:spPr bwMode="auto">
          <a:xfrm>
            <a:off x="6629400" y="5802313"/>
            <a:ext cx="1939925" cy="822325"/>
          </a:xfrm>
          <a:prstGeom prst="rect">
            <a:avLst/>
          </a:prstGeom>
          <a:noFill/>
          <a:ln w="9525">
            <a:noFill/>
            <a:miter lim="800000"/>
            <a:headEnd/>
            <a:tailEnd/>
          </a:ln>
        </p:spPr>
        <p:txBody>
          <a:bodyPr wrap="none">
            <a:spAutoFit/>
          </a:bodyPr>
          <a:lstStyle/>
          <a:p>
            <a:r>
              <a:rPr lang="en-US" sz="2400" i="1">
                <a:solidFill>
                  <a:srgbClr val="9C6487"/>
                </a:solidFill>
              </a:rPr>
              <a:t>Message </a:t>
            </a:r>
            <a:r>
              <a:rPr lang="en-US" sz="2400" b="1" i="1">
                <a:solidFill>
                  <a:srgbClr val="9C6487"/>
                </a:solidFill>
              </a:rPr>
              <a:t>from</a:t>
            </a:r>
            <a:r>
              <a:rPr lang="en-US" sz="2400" i="1">
                <a:solidFill>
                  <a:srgbClr val="9C6487"/>
                </a:solidFill>
              </a:rPr>
              <a:t/>
            </a:r>
            <a:br>
              <a:rPr lang="en-US" sz="2400" i="1">
                <a:solidFill>
                  <a:srgbClr val="9C6487"/>
                </a:solidFill>
              </a:rPr>
            </a:br>
            <a:r>
              <a:rPr lang="en-US" sz="2400" i="1">
                <a:solidFill>
                  <a:srgbClr val="9C6487"/>
                </a:solidFill>
              </a:rPr>
              <a:t>a variable</a:t>
            </a:r>
          </a:p>
        </p:txBody>
      </p:sp>
      <p:pic>
        <p:nvPicPr>
          <p:cNvPr id="60" name="Picture 32" descr="latex-image-1.pdf"/>
          <p:cNvPicPr>
            <a:picLocks noChangeAspect="1"/>
          </p:cNvPicPr>
          <p:nvPr/>
        </p:nvPicPr>
        <p:blipFill rotWithShape="1">
          <a:blip r:embed="rId4"/>
          <a:srcRect l="42558" r="38346"/>
          <a:stretch/>
        </p:blipFill>
        <p:spPr bwMode="auto">
          <a:xfrm>
            <a:off x="1087152" y="969868"/>
            <a:ext cx="282369" cy="244299"/>
          </a:xfrm>
          <a:prstGeom prst="rect">
            <a:avLst/>
          </a:prstGeom>
          <a:solidFill>
            <a:schemeClr val="bg1"/>
          </a:solidFill>
          <a:ln w="9525">
            <a:noFill/>
            <a:miter lim="800000"/>
            <a:headEnd/>
            <a:tailEnd/>
          </a:ln>
        </p:spPr>
      </p:pic>
    </p:spTree>
    <p:extLst>
      <p:ext uri="{BB962C8B-B14F-4D97-AF65-F5344CB8AC3E}">
        <p14:creationId xmlns:p14="http://schemas.microsoft.com/office/powerpoint/2010/main" val="3693302204"/>
      </p:ext>
    </p:extLst>
  </p:cSld>
  <p:clrMapOvr>
    <a:masterClrMapping/>
  </p:clrMapOvr>
  <p:timing>
    <p:tnLst>
      <p:par>
        <p:cTn xmlns:p14="http://schemas.microsoft.com/office/powerpoint/2010/mai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grpId="0" nodeType="withEffect">
                                  <p:stCondLst>
                                    <p:cond delay="0"/>
                                  </p:stCondLst>
                                  <p:childTnLst>
                                    <p:set>
                                      <p:cBhvr>
                                        <p:cTn id="6" dur="1" fill="hold">
                                          <p:stCondLst>
                                            <p:cond delay="0"/>
                                          </p:stCondLst>
                                        </p:cTn>
                                        <p:tgtEl>
                                          <p:spTgt spid="107592"/>
                                        </p:tgtEl>
                                        <p:attrNameLst>
                                          <p:attrName>style.visibility</p:attrName>
                                        </p:attrNameLst>
                                      </p:cBhvr>
                                      <p:to>
                                        <p:strVal val="visible"/>
                                      </p:to>
                                    </p:set>
                                    <p:anim calcmode="lin" valueType="num">
                                      <p:cBhvr additive="base">
                                        <p:cTn id="7" dur="500" fill="hold"/>
                                        <p:tgtEl>
                                          <p:spTgt spid="107592"/>
                                        </p:tgtEl>
                                        <p:attrNameLst>
                                          <p:attrName>ppt_x</p:attrName>
                                        </p:attrNameLst>
                                      </p:cBhvr>
                                      <p:tavLst>
                                        <p:tav tm="0">
                                          <p:val>
                                            <p:strVal val="#ppt_x"/>
                                          </p:val>
                                        </p:tav>
                                        <p:tav tm="100000">
                                          <p:val>
                                            <p:strVal val="#ppt_x"/>
                                          </p:val>
                                        </p:tav>
                                      </p:tavLst>
                                    </p:anim>
                                    <p:anim calcmode="lin" valueType="num">
                                      <p:cBhvr additive="base">
                                        <p:cTn id="8" dur="500" fill="hold"/>
                                        <p:tgtEl>
                                          <p:spTgt spid="107592"/>
                                        </p:tgtEl>
                                        <p:attrNameLst>
                                          <p:attrName>ppt_y</p:attrName>
                                        </p:attrNameLst>
                                      </p:cBhvr>
                                      <p:tavLst>
                                        <p:tav tm="0">
                                          <p:val>
                                            <p:strVal val="1+#ppt_h/2"/>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nodeType="clickEffect">
                                  <p:stCondLst>
                                    <p:cond delay="0"/>
                                  </p:stCondLst>
                                  <p:childTnLst>
                                    <p:set>
                                      <p:cBhvr>
                                        <p:cTn id="12" dur="1" fill="hold">
                                          <p:stCondLst>
                                            <p:cond delay="0"/>
                                          </p:stCondLst>
                                        </p:cTn>
                                        <p:tgtEl>
                                          <p:spTgt spid="74812">
                                            <p:txEl>
                                              <p:pRg st="0" end="0"/>
                                            </p:txEl>
                                          </p:spTgt>
                                        </p:tgtEl>
                                        <p:attrNameLst>
                                          <p:attrName>style.visibility</p:attrName>
                                        </p:attrNameLst>
                                      </p:cBhvr>
                                      <p:to>
                                        <p:strVal val="visible"/>
                                      </p:to>
                                    </p:set>
                                  </p:childTnLst>
                                </p:cTn>
                              </p:par>
                              <p:par>
                                <p:cTn id="13" presetID="1" presetClass="entr" presetSubtype="0" fill="hold" nodeType="withEffect">
                                  <p:stCondLst>
                                    <p:cond delay="0"/>
                                  </p:stCondLst>
                                  <p:childTnLst>
                                    <p:set>
                                      <p:cBhvr>
                                        <p:cTn id="14" dur="1" fill="hold">
                                          <p:stCondLst>
                                            <p:cond delay="0"/>
                                          </p:stCondLst>
                                        </p:cTn>
                                        <p:tgtEl>
                                          <p:spTgt spid="74812">
                                            <p:txEl>
                                              <p:pRg st="1" end="1"/>
                                            </p:txEl>
                                          </p:spTgt>
                                        </p:tgtEl>
                                        <p:attrNameLst>
                                          <p:attrName>style.visibility</p:attrName>
                                        </p:attrNameLst>
                                      </p:cBhvr>
                                      <p:to>
                                        <p:strVal val="visible"/>
                                      </p:to>
                                    </p:set>
                                  </p:childTnLst>
                                </p:cTn>
                              </p:par>
                            </p:childTnLst>
                          </p:cTn>
                        </p:par>
                      </p:childTnLst>
                    </p:cTn>
                  </p:par>
                  <p:par>
                    <p:cTn id="15" fill="hold">
                      <p:stCondLst>
                        <p:cond delay="indefinite"/>
                      </p:stCondLst>
                      <p:childTnLst>
                        <p:par>
                          <p:cTn id="16" fill="hold">
                            <p:stCondLst>
                              <p:cond delay="0"/>
                            </p:stCondLst>
                            <p:childTnLst>
                              <p:par>
                                <p:cTn id="17" presetID="1" presetClass="entr" presetSubtype="0" fill="hold" nodeType="clickEffect">
                                  <p:stCondLst>
                                    <p:cond delay="0"/>
                                  </p:stCondLst>
                                  <p:childTnLst>
                                    <p:set>
                                      <p:cBhvr>
                                        <p:cTn id="18" dur="1" fill="hold">
                                          <p:stCondLst>
                                            <p:cond delay="0"/>
                                          </p:stCondLst>
                                        </p:cTn>
                                        <p:tgtEl>
                                          <p:spTgt spid="74812">
                                            <p:txEl>
                                              <p:pRg st="3" end="3"/>
                                            </p:txEl>
                                          </p:spTgt>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7592" grpId="0"/>
    </p:bldLst>
  </p:timing>
</p:sld>
</file>

<file path=ppt/theme/theme1.xml><?xml version="1.0" encoding="utf-8"?>
<a:theme xmlns:a="http://schemas.openxmlformats.org/drawingml/2006/main" name="Office Theme">
  <a:themeElements>
    <a:clrScheme name="Solstice">
      <a:dk1>
        <a:sysClr val="windowText" lastClr="000000"/>
      </a:dk1>
      <a:lt1>
        <a:sysClr val="window" lastClr="FFFFFF"/>
      </a:lt1>
      <a:dk2>
        <a:srgbClr val="4F271C"/>
      </a:dk2>
      <a:lt2>
        <a:srgbClr val="E7DEC9"/>
      </a:lt2>
      <a:accent1>
        <a:srgbClr val="3891A7"/>
      </a:accent1>
      <a:accent2>
        <a:srgbClr val="FEB80A"/>
      </a:accent2>
      <a:accent3>
        <a:srgbClr val="C32D2E"/>
      </a:accent3>
      <a:accent4>
        <a:srgbClr val="84AA33"/>
      </a:accent4>
      <a:accent5>
        <a:srgbClr val="964305"/>
      </a:accent5>
      <a:accent6>
        <a:srgbClr val="475A8D"/>
      </a:accent6>
      <a:hlink>
        <a:srgbClr val="8DC765"/>
      </a:hlink>
      <a:folHlink>
        <a:srgbClr val="AA8A14"/>
      </a:folHlink>
    </a:clrScheme>
    <a:fontScheme name="Waveform">
      <a:majorFont>
        <a:latin typeface="Candara"/>
        <a:ea typeface=""/>
        <a:cs typeface=""/>
        <a:font script="Jpan" typeface="HGP明朝E"/>
        <a:font script="Hang" typeface="HY그래픽M"/>
        <a:font script="Hans" typeface="华文新魏"/>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ndara"/>
        <a:ea typeface=""/>
        <a:cs typeface=""/>
        <a:font script="Jpan" typeface="HGP明朝E"/>
        <a:font script="Hang" typeface="HY그래픽M"/>
        <a:font script="Hans" typeface="华文楷体"/>
        <a:font script="Hant" typeface="標楷體"/>
        <a:font script="Arab" typeface="Arial"/>
        <a:font script="Hebr" typeface="Arial"/>
        <a:font script="Thai" typeface="KodchiangUPC"/>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square" rtlCol="0" anchor="ctr">
        <a:noAutofit/>
      </a:bodyPr>
      <a:lstStyle>
        <a:defPPr algn="ctr">
          <a:defRPr dirty="0" smtClean="0"/>
        </a:defPPr>
      </a:lstStyle>
    </a:txDef>
  </a:objectDefaults>
  <a:extraClrScheme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docProps/app.xml><?xml version="1.0" encoding="utf-8"?>
<Properties xmlns="http://schemas.openxmlformats.org/officeDocument/2006/extended-properties" xmlns:vt="http://schemas.openxmlformats.org/officeDocument/2006/docPropsVTypes">
  <TotalTime>9428</TotalTime>
  <Words>34460</Words>
  <Application>Microsoft Macintosh PowerPoint</Application>
  <PresentationFormat>On-screen Show (4:3)</PresentationFormat>
  <Paragraphs>10170</Paragraphs>
  <Slides>383</Slides>
  <Notes>88</Notes>
  <HiddenSlides>2</HiddenSlides>
  <MMClips>0</MMClips>
  <ScaleCrop>false</ScaleCrop>
  <HeadingPairs>
    <vt:vector size="4" baseType="variant">
      <vt:variant>
        <vt:lpstr>Theme</vt:lpstr>
      </vt:variant>
      <vt:variant>
        <vt:i4>1</vt:i4>
      </vt:variant>
      <vt:variant>
        <vt:lpstr>Slide Titles</vt:lpstr>
      </vt:variant>
      <vt:variant>
        <vt:i4>383</vt:i4>
      </vt:variant>
    </vt:vector>
  </HeadingPairs>
  <TitlesOfParts>
    <vt:vector size="384" baseType="lpstr">
      <vt:lpstr>Office Theme</vt:lpstr>
      <vt:lpstr>Structured Belief Propagation for NLP</vt:lpstr>
      <vt:lpstr>Language has a lot going on at once   </vt:lpstr>
      <vt:lpstr>Outline</vt:lpstr>
      <vt:lpstr>Outline</vt:lpstr>
      <vt:lpstr>Outline</vt:lpstr>
      <vt:lpstr>Outline</vt:lpstr>
      <vt:lpstr>Outline</vt:lpstr>
      <vt:lpstr>Outline</vt:lpstr>
      <vt:lpstr>Outline</vt:lpstr>
      <vt:lpstr>Outline</vt:lpstr>
      <vt:lpstr>Section 1: Introduction</vt:lpstr>
      <vt:lpstr>Sampling from a Joint Distribution</vt:lpstr>
      <vt:lpstr>Sampling from a Joint Distribution</vt:lpstr>
      <vt:lpstr>Sampling from a Joint Distribution</vt:lpstr>
      <vt:lpstr>Factors have local opinions (≥ 0)</vt:lpstr>
      <vt:lpstr>Factors have local opinions (≥ 0)</vt:lpstr>
      <vt:lpstr>Global probability = product of local opinions</vt:lpstr>
      <vt:lpstr>Markov Random Field (MRF)</vt:lpstr>
      <vt:lpstr>Hidden Markov Model</vt:lpstr>
      <vt:lpstr>Markov Random Field (MRF)</vt:lpstr>
      <vt:lpstr>Conditional Random Field (CRF)</vt:lpstr>
      <vt:lpstr>How General Are Factor Graphs?</vt:lpstr>
      <vt:lpstr>Object-Oriented Analogy</vt:lpstr>
      <vt:lpstr>Object-Oriented Analogy</vt:lpstr>
      <vt:lpstr>Modeling with Factor Graphs</vt:lpstr>
      <vt:lpstr>Annotating a Tree</vt:lpstr>
      <vt:lpstr>Annotating a Tree</vt:lpstr>
      <vt:lpstr>Annotating a Tree</vt:lpstr>
      <vt:lpstr>Annotating a Tree</vt:lpstr>
      <vt:lpstr>Constituency Parsing</vt:lpstr>
      <vt:lpstr>Constituency Parsing</vt:lpstr>
      <vt:lpstr>Constituency Parsing</vt:lpstr>
      <vt:lpstr>Constituency Parsing</vt:lpstr>
      <vt:lpstr>Constituency Parsing</vt:lpstr>
      <vt:lpstr>Constituency Parsing</vt:lpstr>
      <vt:lpstr>Dependency Parsing</vt:lpstr>
      <vt:lpstr>Joint CCG Parsing and Supertagging</vt:lpstr>
      <vt:lpstr>Transliteration or Back-Transliteration</vt:lpstr>
      <vt:lpstr>Morphological Paradigms</vt:lpstr>
      <vt:lpstr>Word Alignment / Phrase Extraction</vt:lpstr>
      <vt:lpstr>Congressional Voting</vt:lpstr>
      <vt:lpstr>Semantic Role Labeling with Latent Syntax</vt:lpstr>
      <vt:lpstr>Joint NER &amp; Sentiment Analysis</vt:lpstr>
      <vt:lpstr>Variable-centric view of the world </vt:lpstr>
      <vt:lpstr>PowerPoint Presentation</vt:lpstr>
      <vt:lpstr>Section 2: Belief Propagation Basics</vt:lpstr>
      <vt:lpstr>Outline</vt:lpstr>
      <vt:lpstr>Outline</vt:lpstr>
      <vt:lpstr>Factor Graph Notation</vt:lpstr>
      <vt:lpstr>Factors are Tensors</vt:lpstr>
      <vt:lpstr>Inference</vt:lpstr>
      <vt:lpstr>Marginals by Sampling on Factor Graph</vt:lpstr>
      <vt:lpstr>Marginals by Sampling on Factor Graph</vt:lpstr>
      <vt:lpstr>Marginals by Sampling on Factor Graph</vt:lpstr>
      <vt:lpstr>PowerPoint Presentation</vt:lpstr>
      <vt:lpstr> ____  ____ __      ______  ______</vt:lpstr>
      <vt:lpstr>Great Ideas in ML: Message Passing</vt:lpstr>
      <vt:lpstr>Great Ideas in ML: Message Passing</vt:lpstr>
      <vt:lpstr>Great Ideas in ML: Message Passing</vt:lpstr>
      <vt:lpstr>Great Ideas in ML: Message Passing</vt:lpstr>
      <vt:lpstr>Great Ideas in ML: Message Passing</vt:lpstr>
      <vt:lpstr>Great Ideas in ML: Message Passing</vt:lpstr>
      <vt:lpstr>Great Ideas in ML: Message Passing</vt:lpstr>
      <vt:lpstr>Message Passing in Belief Propagation</vt:lpstr>
      <vt:lpstr>Sum-Product Belief Propagation</vt:lpstr>
      <vt:lpstr>Sum-Product Belief Propagation</vt:lpstr>
      <vt:lpstr>Sum-Product Belief Propagation</vt:lpstr>
      <vt:lpstr>Sum-Product Belief Propagation</vt:lpstr>
      <vt:lpstr>Sum-Product Belief Propagation</vt:lpstr>
      <vt:lpstr>Sum-Product Belief Propagation</vt:lpstr>
      <vt:lpstr>Sum-Product Belief Propagation</vt:lpstr>
      <vt:lpstr>Sum-Product Belief Propagation</vt:lpstr>
      <vt:lpstr>Sum-Product Belief Propagation</vt:lpstr>
      <vt:lpstr>Sum-Product Belief Propagation</vt:lpstr>
      <vt:lpstr>CRF Tagging Model</vt:lpstr>
      <vt:lpstr>CRF Tagging by Belief Propagation</vt:lpstr>
      <vt:lpstr>PowerPoint Presentation</vt:lpstr>
      <vt:lpstr>So Let’s Review Forward-Backward …</vt:lpstr>
      <vt:lpstr>PowerPoint Presentation</vt:lpstr>
      <vt:lpstr>PowerPoint Presentation</vt:lpstr>
      <vt:lpstr>Viterbi Algorithm: Most Probable Assignment</vt:lpstr>
      <vt:lpstr>Viterbi Algorithm: Most Probable Assignment</vt:lpstr>
      <vt:lpstr>Forward-Backward Algorithm: Finds Marginals</vt:lpstr>
      <vt:lpstr>Forward-Backward Algorithm: Finds Marginals</vt:lpstr>
      <vt:lpstr>Forward-Backward Algorithm: Finds Marginals</vt:lpstr>
      <vt:lpstr>Forward-Backward Algorithm: Finds Marginals</vt:lpstr>
      <vt:lpstr>Forward-Backward Algorithm: Finds Marginals</vt:lpstr>
      <vt:lpstr>Forward-Backward Algorithm: Finds Marginals</vt:lpstr>
      <vt:lpstr>Forward-Backward Algorithm: Finds Marginals</vt:lpstr>
      <vt:lpstr>Forward-Backward Algorithm: Finds Marginals</vt:lpstr>
      <vt:lpstr>Forward-Backward Algorithm: Finds Marginals</vt:lpstr>
      <vt:lpstr>Forward-Backward Algorithm: Finds Marginals</vt:lpstr>
      <vt:lpstr>(Acyclic) Belief Propagation</vt:lpstr>
      <vt:lpstr>(Acyclic) Belief Propagation</vt:lpstr>
      <vt:lpstr>Acyclic BP as Dynamic Programming</vt:lpstr>
      <vt:lpstr>Acyclic BP as Dynamic Programming</vt:lpstr>
      <vt:lpstr>Acyclic BP as Dynamic Programming</vt:lpstr>
      <vt:lpstr>Acyclic BP as Dynamic Programming</vt:lpstr>
      <vt:lpstr>Acyclic BP as Dynamic Programming</vt:lpstr>
      <vt:lpstr>Acyclic BP as Dynamic Programming</vt:lpstr>
      <vt:lpstr>Acyclic BP as Dynamic Programming</vt:lpstr>
      <vt:lpstr>Acyclic BP as Dynamic Programming</vt:lpstr>
      <vt:lpstr>Acyclic BP as Dynamic Programming</vt:lpstr>
      <vt:lpstr>Acyclic BP as Dynamic Programming</vt:lpstr>
      <vt:lpstr>Acyclic BP as Dynamic Programming</vt:lpstr>
      <vt:lpstr>Acyclic BP as Dynamic Programming</vt:lpstr>
      <vt:lpstr>Loopy Belief Propagation</vt:lpstr>
      <vt:lpstr>What can go wrong with loopy BP?</vt:lpstr>
      <vt:lpstr>What can go wrong with loopy BP?</vt:lpstr>
      <vt:lpstr>What can go wrong with loopy BP?</vt:lpstr>
      <vt:lpstr>What can go wrong with loopy BP?</vt:lpstr>
      <vt:lpstr>What can go wrong with loopy BP?</vt:lpstr>
      <vt:lpstr>Loopy Belief Propagation Algorithm</vt:lpstr>
      <vt:lpstr>Loopy Belief Propagation</vt:lpstr>
      <vt:lpstr>Section 2 Appendix</vt:lpstr>
      <vt:lpstr>Tensor Notation for BP</vt:lpstr>
      <vt:lpstr>Tensor Notation</vt:lpstr>
      <vt:lpstr>Tensor Notation</vt:lpstr>
      <vt:lpstr>Tensor Notation</vt:lpstr>
      <vt:lpstr>Tensor Notation</vt:lpstr>
      <vt:lpstr>Tensor Notation</vt:lpstr>
      <vt:lpstr>Sum-Product Belief Propagation</vt:lpstr>
      <vt:lpstr>Sum-Product Belief Propagation</vt:lpstr>
      <vt:lpstr>Sum-Product Belief Propagation</vt:lpstr>
      <vt:lpstr>Sum-Product Belief Propagation</vt:lpstr>
      <vt:lpstr>Sum-Product Belief Propagation</vt:lpstr>
      <vt:lpstr>Sum-Product Belief Propagation</vt:lpstr>
      <vt:lpstr>Sum-Product Belief Propagation</vt:lpstr>
      <vt:lpstr>Loopy Belief Propagation</vt:lpstr>
      <vt:lpstr>Section 3: Belief Propagation Q&amp;A</vt:lpstr>
      <vt:lpstr>Outline</vt:lpstr>
      <vt:lpstr>Outline</vt:lpstr>
      <vt:lpstr>Q&amp;A</vt:lpstr>
      <vt:lpstr>Max-product Belief Propagation</vt:lpstr>
      <vt:lpstr>Max-product Belief Propagation</vt:lpstr>
      <vt:lpstr>Max-product Belief Propagation</vt:lpstr>
      <vt:lpstr>Deterministic Annealing</vt:lpstr>
      <vt:lpstr>Q&amp;A</vt:lpstr>
      <vt:lpstr>From Arc Consistency to BP</vt:lpstr>
      <vt:lpstr>From Arc Consistency to BP</vt:lpstr>
      <vt:lpstr>From Arc Consistency to BP</vt:lpstr>
      <vt:lpstr>From Arc Consistency to BP</vt:lpstr>
      <vt:lpstr>From Arc Consistency to BP</vt:lpstr>
      <vt:lpstr>From Arc Consistency to BP</vt:lpstr>
      <vt:lpstr>From Arc Consistency to BP</vt:lpstr>
      <vt:lpstr>From Arc Consistency to BP</vt:lpstr>
      <vt:lpstr>From Arc Consistency to BP</vt:lpstr>
      <vt:lpstr>From Arc Consistency to BP</vt:lpstr>
      <vt:lpstr>From Arc Consistency to BP</vt:lpstr>
      <vt:lpstr>Q&amp;A</vt:lpstr>
      <vt:lpstr>From Gibbs Sampling to Particle BP to BP</vt:lpstr>
      <vt:lpstr>From Gibbs Sampling to Particle BP to BP</vt:lpstr>
      <vt:lpstr>From Gibbs Sampling to Particle BP to BP</vt:lpstr>
      <vt:lpstr>From Gibbs Sampling to Particle BP to BP</vt:lpstr>
      <vt:lpstr>From Gibbs Sampling to Particle BP to BP</vt:lpstr>
      <vt:lpstr>From Gibbs Sampling to Particle BP to BP</vt:lpstr>
      <vt:lpstr>From Gibbs Sampling to Particle BP to BP</vt:lpstr>
      <vt:lpstr>From Gibbs Sampling to Particle BP to BP</vt:lpstr>
      <vt:lpstr>From Gibbs Sampling to Particle BP to BP</vt:lpstr>
      <vt:lpstr>From Gibbs Sampling to Particle BP to BP</vt:lpstr>
      <vt:lpstr>From Gibbs Sampling to Particle BP to BP</vt:lpstr>
      <vt:lpstr>From Gibbs Sampling to Particle BP to BP</vt:lpstr>
      <vt:lpstr>From Gibbs Sampling to Particle BP to BP</vt:lpstr>
      <vt:lpstr>From Gibbs Sampling to Particle BP to BP</vt:lpstr>
      <vt:lpstr>Background: Convergence</vt:lpstr>
      <vt:lpstr>Q&amp;A</vt:lpstr>
      <vt:lpstr>Q&amp;A</vt:lpstr>
      <vt:lpstr>Q&amp;A</vt:lpstr>
      <vt:lpstr>Q&amp;A</vt:lpstr>
      <vt:lpstr>Q&amp;A</vt:lpstr>
      <vt:lpstr>Q&amp;A</vt:lpstr>
      <vt:lpstr>Q&amp;A</vt:lpstr>
      <vt:lpstr>Q&amp;A</vt:lpstr>
      <vt:lpstr>Q&amp;A</vt:lpstr>
      <vt:lpstr>Q&amp;A</vt:lpstr>
      <vt:lpstr>Section 3: Appendix</vt:lpstr>
      <vt:lpstr>BP as an Optimization Algorithm</vt:lpstr>
      <vt:lpstr>KL and Free Energies</vt:lpstr>
      <vt:lpstr>Minimizing KL Divergence</vt:lpstr>
      <vt:lpstr>BP on a 2 Variable Chain</vt:lpstr>
      <vt:lpstr>BP on a 3 Variable Chain</vt:lpstr>
      <vt:lpstr>BP on a 3 Variable Chain</vt:lpstr>
      <vt:lpstr>BP on an Acyclic Graph</vt:lpstr>
      <vt:lpstr>BP on an Acyclic Graph</vt:lpstr>
      <vt:lpstr>BP on a Loopy Graph</vt:lpstr>
      <vt:lpstr>BP on a Loopy Graph</vt:lpstr>
      <vt:lpstr>BP as an Optimization Algorithm</vt:lpstr>
      <vt:lpstr>BP as an Optimization Algorithm</vt:lpstr>
      <vt:lpstr>BP as an Optimization Algorithm</vt:lpstr>
      <vt:lpstr>Convergence of Sum-product BP</vt:lpstr>
      <vt:lpstr>Convergence of Max-product BP</vt:lpstr>
      <vt:lpstr>Convergence of Max-product BP</vt:lpstr>
      <vt:lpstr>Convergence of Max-product BP</vt:lpstr>
      <vt:lpstr>Section 4: Incorporating Structure into  Factors and Variables</vt:lpstr>
      <vt:lpstr>Outline</vt:lpstr>
      <vt:lpstr>Outline</vt:lpstr>
      <vt:lpstr>BP for Coordination of Algorithms</vt:lpstr>
      <vt:lpstr>BP for Coordination of Algorithms</vt:lpstr>
      <vt:lpstr>Sending Messages: Computational Complexity</vt:lpstr>
      <vt:lpstr>Sending Messages: Computational Complexity</vt:lpstr>
      <vt:lpstr>Incorporating Structure Into Factors</vt:lpstr>
      <vt:lpstr>Unlabeled Constituency Parsing</vt:lpstr>
      <vt:lpstr>Unlabeled Constituency Parsing</vt:lpstr>
      <vt:lpstr>Unlabeled Constituency Parsing</vt:lpstr>
      <vt:lpstr>Unlabeled Constituency Parsing</vt:lpstr>
      <vt:lpstr>Unlabeled Constituency Parsing</vt:lpstr>
      <vt:lpstr>Unlabeled Constituency Parsing</vt:lpstr>
      <vt:lpstr>Unlabeled Constituency Parsing</vt:lpstr>
      <vt:lpstr>Unlabeled Constituency Parsing</vt:lpstr>
      <vt:lpstr>Unlabeled Constituency Parsing</vt:lpstr>
      <vt:lpstr>Unlabeled Constituency Parsing</vt:lpstr>
      <vt:lpstr>Unlabeled Constituency Parsing</vt:lpstr>
      <vt:lpstr>Example: The Exactly1 Factor</vt:lpstr>
      <vt:lpstr>Example: The Exactly1 Factor</vt:lpstr>
      <vt:lpstr>Example: The Exactly1 Factor</vt:lpstr>
      <vt:lpstr>Example: The Exactly1 Factor</vt:lpstr>
      <vt:lpstr>Example: The Exactly1 Factor</vt:lpstr>
      <vt:lpstr>Example: The Exactly1 Factor</vt:lpstr>
      <vt:lpstr>Messages: The Exactly1 Factor</vt:lpstr>
      <vt:lpstr>Messages: The Exactly1 Factor</vt:lpstr>
      <vt:lpstr>Messages: The Exactly1 Factor</vt:lpstr>
      <vt:lpstr>Messages: The Exactly1 Factor</vt:lpstr>
      <vt:lpstr>Messages: The Exactly1 Factor</vt:lpstr>
      <vt:lpstr>Messages: The Exactly1 Factor</vt:lpstr>
      <vt:lpstr>Example: The CKYTree Factor</vt:lpstr>
      <vt:lpstr>Messages: The CKYTree Factor</vt:lpstr>
      <vt:lpstr>Messages: The CKYTree Factor</vt:lpstr>
      <vt:lpstr>Messages: The CKYTree Factor</vt:lpstr>
      <vt:lpstr>Messages: The CKYTree Factor</vt:lpstr>
      <vt:lpstr>Messages: The CKYTree Factor</vt:lpstr>
      <vt:lpstr>Example: The CKYTree Factor</vt:lpstr>
      <vt:lpstr>Example: The TrigramHMM Factor</vt:lpstr>
      <vt:lpstr>Example: The TrigramHMM Factor</vt:lpstr>
      <vt:lpstr>Example: The TrigramHMM Factor</vt:lpstr>
      <vt:lpstr>Example: The TrigramHMM Factor</vt:lpstr>
      <vt:lpstr>Example: The TrigramHMM Factor</vt:lpstr>
      <vt:lpstr>Example: The TrigramHMM Factor</vt:lpstr>
      <vt:lpstr>Combinatorial Factors</vt:lpstr>
      <vt:lpstr>Combinatorial Factors</vt:lpstr>
      <vt:lpstr>Combinatorial Optimization within Max-Product</vt:lpstr>
      <vt:lpstr>Structured BP vs.  Dual Decomposition</vt:lpstr>
      <vt:lpstr>Additional Resources</vt:lpstr>
      <vt:lpstr>Sending Messages: Computational Complexity</vt:lpstr>
      <vt:lpstr>Sending Messages: Computational Complexity</vt:lpstr>
      <vt:lpstr>Incorporating Structure Into Variables</vt:lpstr>
      <vt:lpstr>BP for Coordination of Algorithms</vt:lpstr>
      <vt:lpstr>BP for Coordination of Algorithms</vt:lpstr>
      <vt:lpstr>BP for Coordination of Algorithms</vt:lpstr>
      <vt:lpstr>BP for Coordination of Algorithms</vt:lpstr>
      <vt:lpstr>String-Valued Variables</vt:lpstr>
      <vt:lpstr>Graphical Models over Strings</vt:lpstr>
      <vt:lpstr>Graphical Models over Strings</vt:lpstr>
      <vt:lpstr>Graphical Models over Strings</vt:lpstr>
      <vt:lpstr>Graphical Models over Strings</vt:lpstr>
      <vt:lpstr>Graphical Models over Strings</vt:lpstr>
      <vt:lpstr>Graphical Models over Strings</vt:lpstr>
      <vt:lpstr>Graphical Models over Strings</vt:lpstr>
      <vt:lpstr>Graphical Models over Strings</vt:lpstr>
      <vt:lpstr>Graphical Models over Strings</vt:lpstr>
      <vt:lpstr>Graphical Models over Strings</vt:lpstr>
      <vt:lpstr>The usual NLP toolbox</vt:lpstr>
      <vt:lpstr>WFSA as a Factor Graph</vt:lpstr>
      <vt:lpstr>WFST as a Factor Graph</vt:lpstr>
      <vt:lpstr>k-tape WFSM as a Factor Graph</vt:lpstr>
      <vt:lpstr>Factor Graphs over Multiple Strings</vt:lpstr>
      <vt:lpstr>Factor Graphs over Multiple Strings</vt:lpstr>
      <vt:lpstr>BP for Coordination of Algorithms</vt:lpstr>
      <vt:lpstr>BP for Coordination of Algorithms</vt:lpstr>
      <vt:lpstr>Section 5: What if even BP is slow?</vt:lpstr>
      <vt:lpstr>Outline</vt:lpstr>
      <vt:lpstr>Outline</vt:lpstr>
      <vt:lpstr>Loopy Belief Propagation Algorithm</vt:lpstr>
      <vt:lpstr>Loopy Belief Propagation Algorithm</vt:lpstr>
      <vt:lpstr>Message Passing in Belief Propagation</vt:lpstr>
      <vt:lpstr>Stale Messages</vt:lpstr>
      <vt:lpstr>Stale Messages</vt:lpstr>
      <vt:lpstr>Stale Messages</vt:lpstr>
      <vt:lpstr>Stale Messages</vt:lpstr>
      <vt:lpstr>PowerPoint Presentation</vt:lpstr>
      <vt:lpstr>PowerPoint Presentation</vt:lpstr>
      <vt:lpstr>PowerPoint Presentation</vt:lpstr>
      <vt:lpstr>PowerPoint Presentation</vt:lpstr>
      <vt:lpstr>But what about the topology?</vt:lpstr>
      <vt:lpstr>A bad update order for residual BP!</vt:lpstr>
      <vt:lpstr>Try updating an entire acyclic subgraph</vt:lpstr>
      <vt:lpstr>Try updating an entire acyclic subgraph</vt:lpstr>
      <vt:lpstr>Try updating an entire acyclic subgraph</vt:lpstr>
      <vt:lpstr>Try updating an entire acyclic subgraph</vt:lpstr>
      <vt:lpstr>Acyclic Belief Propagation</vt:lpstr>
      <vt:lpstr>Summary of Update Ordering</vt:lpstr>
      <vt:lpstr>Message Scheduling</vt:lpstr>
      <vt:lpstr>Message Scheduling</vt:lpstr>
      <vt:lpstr>Section 5: What if even BP is slow?</vt:lpstr>
      <vt:lpstr>Computing Variable Beliefs</vt:lpstr>
      <vt:lpstr>Computing Variable Beliefs</vt:lpstr>
      <vt:lpstr>Computing Variable Beliefs</vt:lpstr>
      <vt:lpstr>Computing Variable Beliefs</vt:lpstr>
      <vt:lpstr>Example: String-valued Variables</vt:lpstr>
      <vt:lpstr>Example: String-valued Variables</vt:lpstr>
      <vt:lpstr>Example: String-valued Variables</vt:lpstr>
      <vt:lpstr>Example: String-valued Variables</vt:lpstr>
      <vt:lpstr>Example: String-valued Variables</vt:lpstr>
      <vt:lpstr>Example: String-valued Variables</vt:lpstr>
      <vt:lpstr>Message Approximations</vt:lpstr>
      <vt:lpstr>Message Pruning</vt:lpstr>
      <vt:lpstr>Message Pruning</vt:lpstr>
      <vt:lpstr>Expectation Propagation (EP)</vt:lpstr>
      <vt:lpstr>Expectation Propagation (EP)</vt:lpstr>
      <vt:lpstr>Expectation Propagation (EP)</vt:lpstr>
      <vt:lpstr>Expectation Propagation</vt:lpstr>
      <vt:lpstr>Expectation Propagation</vt:lpstr>
      <vt:lpstr>Expectation Propagation</vt:lpstr>
      <vt:lpstr>Expectation Propagation</vt:lpstr>
      <vt:lpstr>PowerPoint Presentation</vt:lpstr>
      <vt:lpstr>FSA Approx. = Moment Matching</vt:lpstr>
      <vt:lpstr>FSA Approx. = Moment Matching</vt:lpstr>
      <vt:lpstr>How to approximate a message?</vt:lpstr>
      <vt:lpstr>Analogy: Scheduling by  approximate email messages</vt:lpstr>
      <vt:lpstr>Expectation Propagation</vt:lpstr>
      <vt:lpstr>Section 6: Approximation-aware Training</vt:lpstr>
      <vt:lpstr>Outline</vt:lpstr>
      <vt:lpstr>Outline</vt:lpstr>
      <vt:lpstr>Modern NLP</vt:lpstr>
      <vt:lpstr>Machine Learning for NLP</vt:lpstr>
      <vt:lpstr>Machine Learning for NLP</vt:lpstr>
      <vt:lpstr>Machine Learning for NLP</vt:lpstr>
      <vt:lpstr>Machine Learning for NLP</vt:lpstr>
      <vt:lpstr>Machine Learning for NLP</vt:lpstr>
      <vt:lpstr>Machine Learning for NLP</vt:lpstr>
      <vt:lpstr>Machine Learning for NLP</vt:lpstr>
      <vt:lpstr>Machine Learning for NLP</vt:lpstr>
      <vt:lpstr>Machine Learning for NLP</vt:lpstr>
      <vt:lpstr>Modern NLP</vt:lpstr>
      <vt:lpstr>An Abstraction for Modeling</vt:lpstr>
      <vt:lpstr>Training</vt:lpstr>
      <vt:lpstr>Standard CRF Parameterization</vt:lpstr>
      <vt:lpstr>Standard CRF Parameterization</vt:lpstr>
      <vt:lpstr>Standard CRF Parameterization</vt:lpstr>
      <vt:lpstr>What is Training?</vt:lpstr>
      <vt:lpstr>Conditional Log-likelihood Training</vt:lpstr>
      <vt:lpstr>Conditional Log-likelihood Training</vt:lpstr>
      <vt:lpstr>Stochastic Gradient Descent</vt:lpstr>
      <vt:lpstr>What’s wrong with the usual approach?</vt:lpstr>
      <vt:lpstr>What’s wrong with the usual approach?</vt:lpstr>
      <vt:lpstr>Modern NLP</vt:lpstr>
      <vt:lpstr>Empirical Risk Minimization</vt:lpstr>
      <vt:lpstr>Empirical Risk Minimization</vt:lpstr>
      <vt:lpstr>Empirical Risk Minimization</vt:lpstr>
      <vt:lpstr>Conditional Log-likelihood Training</vt:lpstr>
      <vt:lpstr>What went wrong?</vt:lpstr>
      <vt:lpstr>Error Back-Propagation</vt:lpstr>
      <vt:lpstr>Error Back-Propagation</vt:lpstr>
      <vt:lpstr>Error Back-Propagation</vt:lpstr>
      <vt:lpstr>Error Back-Propagation</vt:lpstr>
      <vt:lpstr>Error Back-Propagation</vt:lpstr>
      <vt:lpstr>Error Back-Propagation</vt:lpstr>
      <vt:lpstr>Error Back-Propagation</vt:lpstr>
      <vt:lpstr>Error Back-Propagation</vt:lpstr>
      <vt:lpstr>Error Back-Propagation</vt:lpstr>
      <vt:lpstr>Error Back-Propagation</vt:lpstr>
      <vt:lpstr>Error Back-Propagation</vt:lpstr>
      <vt:lpstr>Background: Backprop through time</vt:lpstr>
      <vt:lpstr>What went wrong?</vt:lpstr>
      <vt:lpstr>ERMA</vt:lpstr>
      <vt:lpstr>ERMA</vt:lpstr>
      <vt:lpstr>ERMA</vt:lpstr>
      <vt:lpstr>Approximation-aware Learning</vt:lpstr>
      <vt:lpstr>Connection to Deep Learning</vt:lpstr>
      <vt:lpstr>Empirical Risk Minimization under Approximations (ERMA)</vt:lpstr>
      <vt:lpstr>Section 7: Software</vt:lpstr>
      <vt:lpstr>Outline</vt:lpstr>
      <vt:lpstr>Outline</vt:lpstr>
      <vt:lpstr>Pacaya</vt:lpstr>
      <vt:lpstr>ERMA</vt:lpstr>
      <vt:lpstr>Graphical Models Libraries</vt:lpstr>
      <vt:lpstr>References</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Matt Gormley</dc:creator>
  <cp:lastModifiedBy>Matt Gormley</cp:lastModifiedBy>
  <cp:revision>409</cp:revision>
  <dcterms:created xsi:type="dcterms:W3CDTF">2014-04-15T19:33:39Z</dcterms:created>
  <dcterms:modified xsi:type="dcterms:W3CDTF">2015-07-23T04:54:52Z</dcterms:modified>
</cp:coreProperties>
</file>